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3" r:id="rId5"/>
    <p:sldId id="274" r:id="rId6"/>
    <p:sldId id="275" r:id="rId7"/>
    <p:sldId id="276" r:id="rId8"/>
    <p:sldId id="277" r:id="rId9"/>
    <p:sldId id="261" r:id="rId10"/>
    <p:sldId id="260" r:id="rId11"/>
    <p:sldId id="268" r:id="rId12"/>
    <p:sldId id="269" r:id="rId13"/>
    <p:sldId id="270" r:id="rId14"/>
    <p:sldId id="271" r:id="rId15"/>
    <p:sldId id="272" r:id="rId16"/>
    <p:sldId id="264"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3D447D-DDD4-4D62-A7B3-96AA002B19B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264195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D447D-DDD4-4D62-A7B3-96AA002B19B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232075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D447D-DDD4-4D62-A7B3-96AA002B19B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89008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D447D-DDD4-4D62-A7B3-96AA002B19B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292953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3D447D-DDD4-4D62-A7B3-96AA002B19BB}"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259881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3D447D-DDD4-4D62-A7B3-96AA002B19B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301528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3D447D-DDD4-4D62-A7B3-96AA002B19BB}"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89518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3D447D-DDD4-4D62-A7B3-96AA002B19BB}"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642620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D447D-DDD4-4D62-A7B3-96AA002B19BB}"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351103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D447D-DDD4-4D62-A7B3-96AA002B19B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90484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D447D-DDD4-4D62-A7B3-96AA002B19BB}"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68257-70C5-4B4D-8EA4-11E714332BC5}" type="slidenum">
              <a:rPr lang="en-US" smtClean="0"/>
              <a:t>‹#›</a:t>
            </a:fld>
            <a:endParaRPr lang="en-US"/>
          </a:p>
        </p:txBody>
      </p:sp>
    </p:spTree>
    <p:extLst>
      <p:ext uri="{BB962C8B-B14F-4D97-AF65-F5344CB8AC3E}">
        <p14:creationId xmlns:p14="http://schemas.microsoft.com/office/powerpoint/2010/main" val="162789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D447D-DDD4-4D62-A7B3-96AA002B19BB}"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68257-70C5-4B4D-8EA4-11E714332BC5}" type="slidenum">
              <a:rPr lang="en-US" smtClean="0"/>
              <a:t>‹#›</a:t>
            </a:fld>
            <a:endParaRPr lang="en-US"/>
          </a:p>
        </p:txBody>
      </p:sp>
    </p:spTree>
    <p:extLst>
      <p:ext uri="{BB962C8B-B14F-4D97-AF65-F5344CB8AC3E}">
        <p14:creationId xmlns:p14="http://schemas.microsoft.com/office/powerpoint/2010/main" val="141913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5540"/>
            <a:ext cx="9144000" cy="1504927"/>
          </a:xfrm>
          <a:solidFill>
            <a:schemeClr val="accent1"/>
          </a:solidFill>
        </p:spPr>
        <p:txBody>
          <a:bodyPr>
            <a:normAutofit fontScale="90000"/>
          </a:bodyPr>
          <a:lstStyle/>
          <a:p>
            <a:r>
              <a:rPr lang="en-US" dirty="0" smtClean="0">
                <a:latin typeface="+mn-lt"/>
              </a:rPr>
              <a:t>A PRESENTATION ON</a:t>
            </a:r>
            <a:br>
              <a:rPr lang="en-US" dirty="0" smtClean="0">
                <a:latin typeface="+mn-lt"/>
              </a:rPr>
            </a:br>
            <a:r>
              <a:rPr lang="en-US" dirty="0" smtClean="0">
                <a:latin typeface="+mn-lt"/>
              </a:rPr>
              <a:t>TELECOM CHURN </a:t>
            </a:r>
            <a:endParaRPr lang="en-US" dirty="0">
              <a:latin typeface="+mn-lt"/>
            </a:endParaRPr>
          </a:p>
        </p:txBody>
      </p:sp>
      <p:sp>
        <p:nvSpPr>
          <p:cNvPr id="3" name="Subtitle 2"/>
          <p:cNvSpPr>
            <a:spLocks noGrp="1"/>
          </p:cNvSpPr>
          <p:nvPr>
            <p:ph type="subTitle" idx="1"/>
          </p:nvPr>
        </p:nvSpPr>
        <p:spPr>
          <a:xfrm>
            <a:off x="1524000" y="2378545"/>
            <a:ext cx="9144000" cy="2979066"/>
          </a:xfrm>
          <a:solidFill>
            <a:srgbClr val="00B050"/>
          </a:solidFill>
        </p:spPr>
        <p:txBody>
          <a:bodyPr>
            <a:normAutofit/>
          </a:bodyPr>
          <a:lstStyle/>
          <a:p>
            <a:r>
              <a:rPr lang="en-US" dirty="0" smtClean="0"/>
              <a:t>Presented </a:t>
            </a:r>
            <a:r>
              <a:rPr lang="en-US" dirty="0" smtClean="0"/>
              <a:t>by</a:t>
            </a:r>
            <a:endParaRPr lang="en-US" dirty="0" smtClean="0"/>
          </a:p>
          <a:p>
            <a:r>
              <a:rPr lang="en-US" dirty="0" smtClean="0"/>
              <a:t>Mr. </a:t>
            </a:r>
            <a:r>
              <a:rPr lang="en-US" dirty="0" err="1" smtClean="0"/>
              <a:t>Khetal</a:t>
            </a:r>
            <a:r>
              <a:rPr lang="en-US" dirty="0" smtClean="0"/>
              <a:t> </a:t>
            </a:r>
            <a:r>
              <a:rPr lang="en-US" dirty="0" err="1"/>
              <a:t>S</a:t>
            </a:r>
            <a:r>
              <a:rPr lang="en-US" dirty="0" err="1" smtClean="0"/>
              <a:t>arode</a:t>
            </a:r>
            <a:endParaRPr lang="en-US" dirty="0" smtClean="0"/>
          </a:p>
          <a:p>
            <a:endParaRPr lang="en-US" dirty="0" smtClean="0"/>
          </a:p>
          <a:p>
            <a:endParaRPr lang="en-US" dirty="0"/>
          </a:p>
        </p:txBody>
      </p:sp>
    </p:spTree>
    <p:extLst>
      <p:ext uri="{BB962C8B-B14F-4D97-AF65-F5344CB8AC3E}">
        <p14:creationId xmlns:p14="http://schemas.microsoft.com/office/powerpoint/2010/main" val="3997081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solidFill>
            <a:schemeClr val="accent1"/>
          </a:solidFill>
        </p:spPr>
        <p:txBody>
          <a:bodyPr>
            <a:normAutofit/>
          </a:bodyPr>
          <a:lstStyle/>
          <a:p>
            <a:pPr algn="ctr"/>
            <a:r>
              <a:rPr lang="en-US" sz="4000" dirty="0" smtClean="0">
                <a:latin typeface="+mn-lt"/>
              </a:rPr>
              <a:t>Relation between international plan and churn</a:t>
            </a:r>
            <a:endParaRPr lang="en-US" sz="4000" dirty="0">
              <a:latin typeface="+mn-lt"/>
            </a:endParaRPr>
          </a:p>
        </p:txBody>
      </p:sp>
      <p:pic>
        <p:nvPicPr>
          <p:cNvPr id="2050" name="Picture 2" descr="C:\Users\akash\Downloads\data science\project\Rplo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450" y="1825625"/>
            <a:ext cx="59190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320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solidFill>
            <a:schemeClr val="accent1"/>
          </a:solidFill>
        </p:spPr>
        <p:txBody>
          <a:bodyPr>
            <a:normAutofit/>
          </a:bodyPr>
          <a:lstStyle/>
          <a:p>
            <a:pPr algn="ctr"/>
            <a:r>
              <a:rPr lang="en-US" sz="4000" dirty="0" smtClean="0">
                <a:latin typeface="+mn-lt"/>
              </a:rPr>
              <a:t>Relation between voice mail plan and churn</a:t>
            </a:r>
            <a:endParaRPr lang="en-US" sz="4000" dirty="0">
              <a:latin typeface="+mn-lt"/>
            </a:endParaRPr>
          </a:p>
        </p:txBody>
      </p:sp>
      <p:pic>
        <p:nvPicPr>
          <p:cNvPr id="3074" name="Picture 2" descr="C:\Users\akash\Downloads\data science\project\Rplot0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450" y="1825625"/>
            <a:ext cx="59190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781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solidFill>
            <a:schemeClr val="accent1"/>
          </a:solidFill>
        </p:spPr>
        <p:txBody>
          <a:bodyPr>
            <a:normAutofit/>
          </a:bodyPr>
          <a:lstStyle/>
          <a:p>
            <a:pPr algn="ctr"/>
            <a:r>
              <a:rPr lang="en-US" sz="4000" dirty="0" smtClean="0">
                <a:latin typeface="+mn-lt"/>
              </a:rPr>
              <a:t>Relation between total day charge and churn</a:t>
            </a:r>
            <a:endParaRPr lang="en-US" sz="4000" dirty="0">
              <a:latin typeface="+mn-lt"/>
            </a:endParaRPr>
          </a:p>
        </p:txBody>
      </p:sp>
      <p:pic>
        <p:nvPicPr>
          <p:cNvPr id="4098" name="Picture 2" descr="C:\Users\akash\Downloads\data science\project\Rplot0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450" y="1825625"/>
            <a:ext cx="59190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457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solidFill>
            <a:schemeClr val="accent1"/>
          </a:solidFill>
        </p:spPr>
        <p:txBody>
          <a:bodyPr>
            <a:normAutofit/>
          </a:bodyPr>
          <a:lstStyle/>
          <a:p>
            <a:pPr algn="ctr"/>
            <a:r>
              <a:rPr lang="en-US" sz="4000" dirty="0" smtClean="0">
                <a:latin typeface="+mn-lt"/>
              </a:rPr>
              <a:t>Relation between no. of </a:t>
            </a:r>
            <a:r>
              <a:rPr lang="en-US" sz="4000" dirty="0" err="1" smtClean="0">
                <a:latin typeface="+mn-lt"/>
              </a:rPr>
              <a:t>vmail</a:t>
            </a:r>
            <a:r>
              <a:rPr lang="en-US" sz="4000" dirty="0" smtClean="0">
                <a:latin typeface="+mn-lt"/>
              </a:rPr>
              <a:t> messages  and churn</a:t>
            </a:r>
            <a:endParaRPr lang="en-US" sz="4000" dirty="0">
              <a:latin typeface="+mn-lt"/>
            </a:endParaRPr>
          </a:p>
        </p:txBody>
      </p:sp>
      <p:pic>
        <p:nvPicPr>
          <p:cNvPr id="5122" name="Picture 2" descr="C:\Users\akash\Downloads\data science\project\Rplot0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450" y="1825625"/>
            <a:ext cx="59190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946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solidFill>
            <a:schemeClr val="accent1"/>
          </a:solidFill>
        </p:spPr>
        <p:txBody>
          <a:bodyPr>
            <a:normAutofit/>
          </a:bodyPr>
          <a:lstStyle/>
          <a:p>
            <a:pPr algn="ctr"/>
            <a:r>
              <a:rPr lang="en-US" sz="4000" dirty="0" smtClean="0">
                <a:latin typeface="+mn-lt"/>
              </a:rPr>
              <a:t>Correlation plot</a:t>
            </a:r>
            <a:endParaRPr lang="en-US" sz="4000" dirty="0">
              <a:latin typeface="+mn-lt"/>
            </a:endParaRPr>
          </a:p>
        </p:txBody>
      </p:sp>
      <p:pic>
        <p:nvPicPr>
          <p:cNvPr id="6146" name="Picture 2" descr="C:\Users\akash\Downloads\data science\project\Rplot0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6450" y="1825625"/>
            <a:ext cx="59190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59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a:bodyPr>
          <a:lstStyle/>
          <a:p>
            <a:pPr algn="ctr"/>
            <a:r>
              <a:rPr lang="en-US" sz="4000" dirty="0" smtClean="0">
                <a:latin typeface="+mn-lt"/>
              </a:rPr>
              <a:t>Insights</a:t>
            </a:r>
            <a:endParaRPr lang="en-US" sz="4000" dirty="0">
              <a:latin typeface="+mn-lt"/>
            </a:endParaRPr>
          </a:p>
        </p:txBody>
      </p:sp>
      <p:sp>
        <p:nvSpPr>
          <p:cNvPr id="3" name="Content Placeholder 2"/>
          <p:cNvSpPr>
            <a:spLocks noGrp="1"/>
          </p:cNvSpPr>
          <p:nvPr>
            <p:ph idx="1"/>
          </p:nvPr>
        </p:nvSpPr>
        <p:spPr>
          <a:solidFill>
            <a:srgbClr val="00B050"/>
          </a:solidFill>
        </p:spPr>
        <p:txBody>
          <a:bodyPr>
            <a:normAutofit fontScale="92500" lnSpcReduction="10000"/>
          </a:bodyPr>
          <a:lstStyle/>
          <a:p>
            <a:endParaRPr lang="en-US" dirty="0" smtClean="0"/>
          </a:p>
          <a:p>
            <a:pPr marL="0" indent="0">
              <a:buNone/>
            </a:pPr>
            <a:r>
              <a:rPr lang="en-US" sz="2400" dirty="0" smtClean="0"/>
              <a:t>From graphs and regression model following insights are derived:</a:t>
            </a:r>
          </a:p>
          <a:p>
            <a:pPr>
              <a:buFont typeface="Wingdings" panose="05000000000000000000" pitchFamily="2" charset="2"/>
              <a:buChar char="v"/>
            </a:pPr>
            <a:r>
              <a:rPr lang="en-US" sz="2400" dirty="0" smtClean="0"/>
              <a:t>International plan, voice mail plan, number </a:t>
            </a:r>
            <a:r>
              <a:rPr lang="en-US" sz="2400" dirty="0" err="1" smtClean="0"/>
              <a:t>vmail</a:t>
            </a:r>
            <a:r>
              <a:rPr lang="en-US" sz="2400" dirty="0" smtClean="0"/>
              <a:t> messages, total day charge, total eve charge, total night charge, total intl calls, total intl charge, customer service calls are the variables that are making impact on increasing churn of customers.</a:t>
            </a:r>
          </a:p>
          <a:p>
            <a:pPr>
              <a:buFont typeface="Wingdings" panose="05000000000000000000" pitchFamily="2" charset="2"/>
              <a:buChar char="v"/>
            </a:pPr>
            <a:r>
              <a:rPr lang="en-US" sz="2400" dirty="0" smtClean="0"/>
              <a:t>Customers having international plan are more likely to churn.</a:t>
            </a:r>
          </a:p>
          <a:p>
            <a:pPr>
              <a:buFont typeface="Wingdings" panose="05000000000000000000" pitchFamily="2" charset="2"/>
              <a:buChar char="v"/>
            </a:pPr>
            <a:r>
              <a:rPr lang="en-US" sz="2400" dirty="0" smtClean="0"/>
              <a:t>With increase in total day charge and evening charge customers tend to shift to another company. More the service calls higher is churn.</a:t>
            </a:r>
          </a:p>
          <a:p>
            <a:pPr>
              <a:buFont typeface="Wingdings" panose="05000000000000000000" pitchFamily="2" charset="2"/>
              <a:buChar char="v"/>
            </a:pPr>
            <a:r>
              <a:rPr lang="en-US" sz="2400" dirty="0" smtClean="0"/>
              <a:t>Other variables such as voice mail plan, </a:t>
            </a:r>
            <a:r>
              <a:rPr lang="en-US" sz="2400" dirty="0" err="1" smtClean="0"/>
              <a:t>vmail</a:t>
            </a:r>
            <a:r>
              <a:rPr lang="en-US" sz="2400" dirty="0" smtClean="0"/>
              <a:t> messages are negatively impacting the churn variable. Lesser is the value of these variables higher is the churn.</a:t>
            </a:r>
          </a:p>
          <a:p>
            <a:pPr>
              <a:buFont typeface="Wingdings" panose="05000000000000000000" pitchFamily="2" charset="2"/>
              <a:buChar char="v"/>
            </a:pPr>
            <a:endParaRPr lang="en-US" sz="2400" dirty="0" smtClean="0"/>
          </a:p>
          <a:p>
            <a:pPr marL="0" indent="0">
              <a:buNone/>
            </a:pPr>
            <a:r>
              <a:rPr lang="en-US" sz="2400" dirty="0" smtClean="0"/>
              <a:t> </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2771692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a:bodyPr>
          <a:lstStyle/>
          <a:p>
            <a:pPr algn="ctr"/>
            <a:r>
              <a:rPr lang="en-US" sz="4000" dirty="0" smtClean="0">
                <a:latin typeface="+mn-lt"/>
              </a:rPr>
              <a:t>RECOMMENDATIONS</a:t>
            </a:r>
            <a:endParaRPr lang="en-US" sz="4000" dirty="0">
              <a:latin typeface="+mn-lt"/>
            </a:endParaRPr>
          </a:p>
        </p:txBody>
      </p:sp>
      <p:sp>
        <p:nvSpPr>
          <p:cNvPr id="3" name="Content Placeholder 2"/>
          <p:cNvSpPr>
            <a:spLocks noGrp="1"/>
          </p:cNvSpPr>
          <p:nvPr>
            <p:ph idx="1"/>
          </p:nvPr>
        </p:nvSpPr>
        <p:spPr>
          <a:xfrm>
            <a:off x="814952" y="1771381"/>
            <a:ext cx="10515600" cy="4351338"/>
          </a:xfrm>
          <a:solidFill>
            <a:srgbClr val="00B050"/>
          </a:solidFill>
        </p:spPr>
        <p:txBody>
          <a:bodyPr/>
          <a:lstStyle/>
          <a:p>
            <a:endParaRPr lang="en-US" dirty="0" smtClean="0"/>
          </a:p>
          <a:p>
            <a:pPr>
              <a:buFont typeface="Wingdings" panose="05000000000000000000" pitchFamily="2" charset="2"/>
              <a:buChar char="v"/>
            </a:pPr>
            <a:r>
              <a:rPr lang="en-US" sz="2400" dirty="0" smtClean="0"/>
              <a:t>Company has to reduce total day and evening charge in order to minimize the frequency of customer churn.</a:t>
            </a:r>
          </a:p>
          <a:p>
            <a:pPr>
              <a:buFont typeface="Wingdings" panose="05000000000000000000" pitchFamily="2" charset="2"/>
              <a:buChar char="v"/>
            </a:pPr>
            <a:r>
              <a:rPr lang="en-US" sz="2400" dirty="0" smtClean="0"/>
              <a:t>When the value of customers service calls is 6 or above there is more than 40% probability of customers churn.</a:t>
            </a:r>
          </a:p>
          <a:p>
            <a:pPr>
              <a:buFont typeface="Wingdings" panose="05000000000000000000" pitchFamily="2" charset="2"/>
              <a:buChar char="v"/>
            </a:pPr>
            <a:r>
              <a:rPr lang="en-US" sz="2400" dirty="0" smtClean="0"/>
              <a:t>Company needs to reduce charges of international plans as the analysis shows that customers with international plans are leaving the company.</a:t>
            </a:r>
          </a:p>
          <a:p>
            <a:pPr>
              <a:buFont typeface="Wingdings" panose="05000000000000000000" pitchFamily="2" charset="2"/>
              <a:buChar char="v"/>
            </a:pPr>
            <a:r>
              <a:rPr lang="en-US" sz="2400" dirty="0" smtClean="0"/>
              <a:t>Company should try increasing </a:t>
            </a:r>
            <a:r>
              <a:rPr lang="en-US" sz="2400" dirty="0" err="1" smtClean="0"/>
              <a:t>vmail</a:t>
            </a:r>
            <a:r>
              <a:rPr lang="en-US" sz="2400" dirty="0" smtClean="0"/>
              <a:t> messages as customers with 40 to 50 </a:t>
            </a:r>
            <a:r>
              <a:rPr lang="en-US" sz="2400" dirty="0" err="1" smtClean="0"/>
              <a:t>vmail</a:t>
            </a:r>
            <a:r>
              <a:rPr lang="en-US" sz="2400" dirty="0" smtClean="0"/>
              <a:t> messages shows almost no churn.</a:t>
            </a:r>
          </a:p>
          <a:p>
            <a:pPr marL="0" indent="0">
              <a:buNone/>
            </a:pPr>
            <a:endParaRPr lang="en-US" sz="2400" dirty="0"/>
          </a:p>
        </p:txBody>
      </p:sp>
    </p:spTree>
    <p:extLst>
      <p:ext uri="{BB962C8B-B14F-4D97-AF65-F5344CB8AC3E}">
        <p14:creationId xmlns:p14="http://schemas.microsoft.com/office/powerpoint/2010/main" val="139726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44" y="2863628"/>
            <a:ext cx="10515600" cy="1325563"/>
          </a:xfrm>
          <a:solidFill>
            <a:schemeClr val="accent1"/>
          </a:solidFill>
        </p:spPr>
        <p:txBody>
          <a:bodyPr>
            <a:normAutofit/>
          </a:bodyPr>
          <a:lstStyle/>
          <a:p>
            <a:pPr algn="ctr"/>
            <a:r>
              <a:rPr lang="en-US" sz="8000" dirty="0" smtClean="0">
                <a:latin typeface="Algerian" panose="04020705040A02060702" pitchFamily="82" charset="0"/>
              </a:rPr>
              <a:t>THANK YOU…</a:t>
            </a:r>
            <a:endParaRPr lang="en-US" sz="8000" dirty="0">
              <a:latin typeface="Algerian" panose="04020705040A02060702" pitchFamily="82" charset="0"/>
            </a:endParaRPr>
          </a:p>
        </p:txBody>
      </p:sp>
    </p:spTree>
    <p:extLst>
      <p:ext uri="{BB962C8B-B14F-4D97-AF65-F5344CB8AC3E}">
        <p14:creationId xmlns:p14="http://schemas.microsoft.com/office/powerpoint/2010/main" val="2641740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a:bodyPr>
          <a:lstStyle/>
          <a:p>
            <a:pPr algn="ctr"/>
            <a:r>
              <a:rPr lang="en-US" sz="4000" dirty="0" smtClean="0">
                <a:latin typeface="+mn-lt"/>
              </a:rPr>
              <a:t>PROBLEM STATEMENT</a:t>
            </a:r>
            <a:endParaRPr lang="en-US" sz="4000" dirty="0">
              <a:latin typeface="+mn-lt"/>
            </a:endParaRPr>
          </a:p>
        </p:txBody>
      </p:sp>
      <p:sp>
        <p:nvSpPr>
          <p:cNvPr id="3" name="Content Placeholder 2"/>
          <p:cNvSpPr>
            <a:spLocks noGrp="1"/>
          </p:cNvSpPr>
          <p:nvPr>
            <p:ph idx="1"/>
          </p:nvPr>
        </p:nvSpPr>
        <p:spPr>
          <a:xfrm>
            <a:off x="838200" y="1825624"/>
            <a:ext cx="10515600" cy="4755479"/>
          </a:xfrm>
          <a:solidFill>
            <a:srgbClr val="00B050"/>
          </a:solidFill>
        </p:spPr>
        <p:txBody>
          <a:bodyPr>
            <a:normAutofit/>
          </a:bodyPr>
          <a:lstStyle/>
          <a:p>
            <a:pPr marL="0" indent="0">
              <a:buNone/>
            </a:pPr>
            <a:endParaRPr lang="en-US" sz="3600" dirty="0"/>
          </a:p>
          <a:p>
            <a:pPr>
              <a:buFont typeface="Wingdings" panose="05000000000000000000" pitchFamily="2" charset="2"/>
              <a:buChar char="v"/>
            </a:pPr>
            <a:r>
              <a:rPr lang="en-US" sz="2400" dirty="0" smtClean="0"/>
              <a:t>All </a:t>
            </a:r>
            <a:r>
              <a:rPr lang="en-US" sz="2400" dirty="0"/>
              <a:t>over the world, Numerous telecom companies are present. To keep up in the competition and expand their business </a:t>
            </a:r>
            <a:r>
              <a:rPr lang="en-US" sz="2400" dirty="0" smtClean="0"/>
              <a:t>companies </a:t>
            </a:r>
            <a:r>
              <a:rPr lang="en-US" sz="2400" dirty="0"/>
              <a:t>have to invest in the market. But, due to increasing competition, company is facing severe loss of revenue and loss of potential customers. So, </a:t>
            </a:r>
            <a:r>
              <a:rPr lang="en-US" sz="2400" dirty="0" smtClean="0"/>
              <a:t>they want </a:t>
            </a:r>
            <a:r>
              <a:rPr lang="en-US" sz="2400" dirty="0"/>
              <a:t>to find out the reasons of losing customers by measuring customer loyalty to regain the lost </a:t>
            </a:r>
            <a:r>
              <a:rPr lang="en-US" sz="2400" dirty="0" smtClean="0"/>
              <a:t>customers</a:t>
            </a:r>
          </a:p>
          <a:p>
            <a:pPr marL="0" indent="0">
              <a:buNone/>
            </a:pPr>
            <a:endParaRPr lang="en-US" sz="3600" dirty="0"/>
          </a:p>
        </p:txBody>
      </p:sp>
    </p:spTree>
    <p:extLst>
      <p:ext uri="{BB962C8B-B14F-4D97-AF65-F5344CB8AC3E}">
        <p14:creationId xmlns:p14="http://schemas.microsoft.com/office/powerpoint/2010/main" val="406372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000" dirty="0" smtClean="0"/>
              <a:t>APPROACH</a:t>
            </a:r>
            <a:endParaRPr lang="en-US" sz="4000" dirty="0"/>
          </a:p>
        </p:txBody>
      </p:sp>
      <p:sp>
        <p:nvSpPr>
          <p:cNvPr id="3" name="Content Placeholder 2"/>
          <p:cNvSpPr>
            <a:spLocks noGrp="1"/>
          </p:cNvSpPr>
          <p:nvPr>
            <p:ph idx="1"/>
          </p:nvPr>
        </p:nvSpPr>
        <p:spPr>
          <a:xfrm>
            <a:off x="838200" y="1825624"/>
            <a:ext cx="10515600" cy="4806995"/>
          </a:xfrm>
          <a:solidFill>
            <a:srgbClr val="00B050"/>
          </a:solidFill>
        </p:spPr>
        <p:txBody>
          <a:bodyPr>
            <a:normAutofit/>
          </a:bodyPr>
          <a:lstStyle/>
          <a:p>
            <a:pPr>
              <a:buFont typeface="Wingdings" panose="05000000000000000000" pitchFamily="2" charset="2"/>
              <a:buChar char="v"/>
            </a:pPr>
            <a:endParaRPr lang="en-US" sz="2400" dirty="0" smtClean="0"/>
          </a:p>
          <a:p>
            <a:pPr>
              <a:buFont typeface="Wingdings" panose="05000000000000000000" pitchFamily="2" charset="2"/>
              <a:buChar char="v"/>
            </a:pPr>
            <a:r>
              <a:rPr lang="en-US" sz="2400" dirty="0" smtClean="0"/>
              <a:t>In given data, dependent variable is churn which has values either TRUE or False.</a:t>
            </a:r>
          </a:p>
          <a:p>
            <a:pPr marL="0" indent="0">
              <a:buNone/>
            </a:pPr>
            <a:r>
              <a:rPr lang="en-US" sz="2400" dirty="0"/>
              <a:t> </a:t>
            </a:r>
            <a:r>
              <a:rPr lang="en-US" sz="2400" dirty="0" smtClean="0"/>
              <a:t>   True indicates that customer is going to leave the company.</a:t>
            </a:r>
          </a:p>
          <a:p>
            <a:pPr>
              <a:buFont typeface="Wingdings" panose="05000000000000000000" pitchFamily="2" charset="2"/>
              <a:buChar char="v"/>
            </a:pPr>
            <a:r>
              <a:rPr lang="en-US" sz="2400" dirty="0" smtClean="0"/>
              <a:t>Since the churn variable is dichotomous, logistic regression algorithm is chosen</a:t>
            </a:r>
          </a:p>
          <a:p>
            <a:pPr marL="0" indent="0">
              <a:buNone/>
            </a:pPr>
            <a:r>
              <a:rPr lang="en-US" sz="2400" dirty="0"/>
              <a:t> </a:t>
            </a:r>
            <a:r>
              <a:rPr lang="en-US" sz="2400" dirty="0" smtClean="0"/>
              <a:t>   to analyze the revenue loss. </a:t>
            </a:r>
            <a:endParaRPr lang="en-US" sz="2400" dirty="0"/>
          </a:p>
          <a:p>
            <a:pPr>
              <a:buFont typeface="Wingdings" panose="05000000000000000000" pitchFamily="2" charset="2"/>
              <a:buChar char="v"/>
            </a:pPr>
            <a:r>
              <a:rPr lang="en-US" sz="2400" dirty="0" smtClean="0"/>
              <a:t>Since the data contains some missing values some data preprocessing needs to be done. Further, regression algorithms work well with numeric data so categorical variables has to be converted into numeric form.   </a:t>
            </a:r>
          </a:p>
          <a:p>
            <a:pPr marL="0" indent="0">
              <a:buNone/>
            </a:pPr>
            <a:r>
              <a:rPr lang="en-US" sz="2400" dirty="0"/>
              <a:t> </a:t>
            </a:r>
            <a:r>
              <a:rPr lang="en-US" sz="2400" dirty="0" smtClean="0"/>
              <a:t>   </a:t>
            </a:r>
          </a:p>
          <a:p>
            <a:pPr marL="0" indent="0">
              <a:buNone/>
            </a:pPr>
            <a:endParaRPr lang="en-US" sz="2400" dirty="0"/>
          </a:p>
        </p:txBody>
      </p:sp>
    </p:spTree>
    <p:extLst>
      <p:ext uri="{BB962C8B-B14F-4D97-AF65-F5344CB8AC3E}">
        <p14:creationId xmlns:p14="http://schemas.microsoft.com/office/powerpoint/2010/main" val="87946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000" dirty="0" smtClean="0">
                <a:solidFill>
                  <a:schemeClr val="tx1"/>
                </a:solidFill>
              </a:rPr>
              <a:t>Histogram of Number </a:t>
            </a:r>
            <a:r>
              <a:rPr lang="en-US" sz="4000" dirty="0">
                <a:solidFill>
                  <a:schemeClr val="tx1"/>
                </a:solidFill>
              </a:rPr>
              <a:t>V</a:t>
            </a:r>
            <a:r>
              <a:rPr lang="en-US" sz="4000" dirty="0" smtClean="0">
                <a:solidFill>
                  <a:schemeClr val="tx1"/>
                </a:solidFill>
              </a:rPr>
              <a:t>mail Messages </a:t>
            </a:r>
            <a:endParaRPr lang="en-US" sz="40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364" y="2215662"/>
            <a:ext cx="5972174" cy="3605578"/>
          </a:xfrm>
          <a:prstGeom prst="rect">
            <a:avLst/>
          </a:prstGeom>
        </p:spPr>
      </p:pic>
    </p:spTree>
    <p:extLst>
      <p:ext uri="{BB962C8B-B14F-4D97-AF65-F5344CB8AC3E}">
        <p14:creationId xmlns:p14="http://schemas.microsoft.com/office/powerpoint/2010/main" val="3369334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000" dirty="0" smtClean="0">
                <a:solidFill>
                  <a:schemeClr val="tx1"/>
                </a:solidFill>
              </a:rPr>
              <a:t>Histogram of Total </a:t>
            </a:r>
            <a:r>
              <a:rPr lang="en-US" sz="4000" dirty="0">
                <a:solidFill>
                  <a:schemeClr val="tx1"/>
                </a:solidFill>
              </a:rPr>
              <a:t>D</a:t>
            </a:r>
            <a:r>
              <a:rPr lang="en-US" sz="4000" dirty="0" smtClean="0">
                <a:solidFill>
                  <a:schemeClr val="tx1"/>
                </a:solidFill>
              </a:rPr>
              <a:t>ays </a:t>
            </a:r>
            <a:r>
              <a:rPr lang="en-US" sz="4000" dirty="0">
                <a:solidFill>
                  <a:schemeClr val="tx1"/>
                </a:solidFill>
              </a:rPr>
              <a:t>C</a:t>
            </a:r>
            <a:r>
              <a:rPr lang="en-US" sz="4000" dirty="0" smtClean="0">
                <a:solidFill>
                  <a:schemeClr val="tx1"/>
                </a:solidFill>
              </a:rPr>
              <a:t>alls </a:t>
            </a:r>
            <a:endParaRPr lang="en-US" sz="4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702" y="2044941"/>
            <a:ext cx="6030789" cy="3629027"/>
          </a:xfrm>
          <a:prstGeom prst="rect">
            <a:avLst/>
          </a:prstGeom>
        </p:spPr>
      </p:pic>
    </p:spTree>
    <p:extLst>
      <p:ext uri="{BB962C8B-B14F-4D97-AF65-F5344CB8AC3E}">
        <p14:creationId xmlns:p14="http://schemas.microsoft.com/office/powerpoint/2010/main" val="1124408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000" dirty="0" smtClean="0">
                <a:solidFill>
                  <a:schemeClr val="tx1"/>
                </a:solidFill>
              </a:rPr>
              <a:t>Histogram of Total </a:t>
            </a:r>
            <a:r>
              <a:rPr lang="en-US" sz="4000" dirty="0">
                <a:solidFill>
                  <a:schemeClr val="tx1"/>
                </a:solidFill>
              </a:rPr>
              <a:t>D</a:t>
            </a:r>
            <a:r>
              <a:rPr lang="en-US" sz="4000" dirty="0" smtClean="0">
                <a:solidFill>
                  <a:schemeClr val="tx1"/>
                </a:solidFill>
              </a:rPr>
              <a:t>ay </a:t>
            </a:r>
            <a:r>
              <a:rPr lang="en-US" sz="4000" dirty="0">
                <a:solidFill>
                  <a:schemeClr val="tx1"/>
                </a:solidFill>
              </a:rPr>
              <a:t>C</a:t>
            </a:r>
            <a:r>
              <a:rPr lang="en-US" sz="4000" dirty="0" smtClean="0">
                <a:solidFill>
                  <a:schemeClr val="tx1"/>
                </a:solidFill>
              </a:rPr>
              <a:t>harge </a:t>
            </a:r>
            <a:endParaRPr lang="en-US" sz="4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088" y="2103556"/>
            <a:ext cx="5948728" cy="3535243"/>
          </a:xfrm>
          <a:prstGeom prst="rect">
            <a:avLst/>
          </a:prstGeom>
        </p:spPr>
      </p:pic>
    </p:spTree>
    <p:extLst>
      <p:ext uri="{BB962C8B-B14F-4D97-AF65-F5344CB8AC3E}">
        <p14:creationId xmlns:p14="http://schemas.microsoft.com/office/powerpoint/2010/main" val="280205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000" dirty="0" smtClean="0">
                <a:solidFill>
                  <a:schemeClr val="tx1"/>
                </a:solidFill>
              </a:rPr>
              <a:t>Histogram of Total </a:t>
            </a:r>
            <a:r>
              <a:rPr lang="en-US" sz="4000" dirty="0">
                <a:solidFill>
                  <a:schemeClr val="tx1"/>
                </a:solidFill>
              </a:rPr>
              <a:t>I</a:t>
            </a:r>
            <a:r>
              <a:rPr lang="en-US" sz="4000" dirty="0" smtClean="0">
                <a:solidFill>
                  <a:schemeClr val="tx1"/>
                </a:solidFill>
              </a:rPr>
              <a:t>ntl </a:t>
            </a:r>
            <a:r>
              <a:rPr lang="en-US" sz="4000" dirty="0">
                <a:solidFill>
                  <a:schemeClr val="tx1"/>
                </a:solidFill>
              </a:rPr>
              <a:t>C</a:t>
            </a:r>
            <a:r>
              <a:rPr lang="en-US" sz="4000" dirty="0" smtClean="0">
                <a:solidFill>
                  <a:schemeClr val="tx1"/>
                </a:solidFill>
              </a:rPr>
              <a:t>alls</a:t>
            </a:r>
            <a:endParaRPr lang="en-US" sz="4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088" y="2103557"/>
            <a:ext cx="5972174" cy="3546966"/>
          </a:xfrm>
          <a:prstGeom prst="rect">
            <a:avLst/>
          </a:prstGeom>
        </p:spPr>
      </p:pic>
    </p:spTree>
    <p:extLst>
      <p:ext uri="{BB962C8B-B14F-4D97-AF65-F5344CB8AC3E}">
        <p14:creationId xmlns:p14="http://schemas.microsoft.com/office/powerpoint/2010/main" val="328952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ctr"/>
            <a:r>
              <a:rPr lang="en-US" sz="4000" dirty="0" smtClean="0">
                <a:solidFill>
                  <a:schemeClr val="tx1"/>
                </a:solidFill>
              </a:rPr>
              <a:t>Histogram of </a:t>
            </a:r>
            <a:r>
              <a:rPr lang="en-US" sz="4000" dirty="0">
                <a:solidFill>
                  <a:schemeClr val="tx1"/>
                </a:solidFill>
              </a:rPr>
              <a:t>C</a:t>
            </a:r>
            <a:r>
              <a:rPr lang="en-US" sz="4000" dirty="0" smtClean="0">
                <a:solidFill>
                  <a:schemeClr val="tx1"/>
                </a:solidFill>
              </a:rPr>
              <a:t>ustomer </a:t>
            </a:r>
            <a:r>
              <a:rPr lang="en-US" sz="4000" dirty="0">
                <a:solidFill>
                  <a:schemeClr val="tx1"/>
                </a:solidFill>
              </a:rPr>
              <a:t>S</a:t>
            </a:r>
            <a:r>
              <a:rPr lang="en-US" sz="4000" dirty="0" smtClean="0">
                <a:solidFill>
                  <a:schemeClr val="tx1"/>
                </a:solidFill>
              </a:rPr>
              <a:t>ervice Calls</a:t>
            </a:r>
            <a:endParaRPr lang="en-US" sz="4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378" y="2009772"/>
            <a:ext cx="5972175" cy="3570411"/>
          </a:xfrm>
          <a:prstGeom prst="rect">
            <a:avLst/>
          </a:prstGeom>
        </p:spPr>
      </p:pic>
    </p:spTree>
    <p:extLst>
      <p:ext uri="{BB962C8B-B14F-4D97-AF65-F5344CB8AC3E}">
        <p14:creationId xmlns:p14="http://schemas.microsoft.com/office/powerpoint/2010/main" val="970909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51" y="209616"/>
            <a:ext cx="10890397" cy="1193219"/>
          </a:xfrm>
          <a:solidFill>
            <a:schemeClr val="accent1"/>
          </a:solidFill>
        </p:spPr>
        <p:txBody>
          <a:bodyPr>
            <a:normAutofit/>
          </a:bodyPr>
          <a:lstStyle/>
          <a:p>
            <a:pPr algn="ctr"/>
            <a:r>
              <a:rPr lang="en-US" sz="4000" dirty="0" smtClean="0">
                <a:latin typeface="+mn-lt"/>
              </a:rPr>
              <a:t>INSIGHTS DERIVED</a:t>
            </a:r>
            <a:endParaRPr lang="en-US" sz="4000" dirty="0">
              <a:latin typeface="+mn-lt"/>
            </a:endParaRPr>
          </a:p>
        </p:txBody>
      </p:sp>
      <p:sp>
        <p:nvSpPr>
          <p:cNvPr id="3" name="Content Placeholder 2"/>
          <p:cNvSpPr>
            <a:spLocks noGrp="1"/>
          </p:cNvSpPr>
          <p:nvPr>
            <p:ph idx="1"/>
          </p:nvPr>
        </p:nvSpPr>
        <p:spPr>
          <a:xfrm>
            <a:off x="425003" y="1738648"/>
            <a:ext cx="10928797" cy="4425436"/>
          </a:xfrm>
          <a:solidFill>
            <a:srgbClr val="00B050"/>
          </a:solidFill>
        </p:spPr>
        <p:txBody>
          <a:bodyPr>
            <a:normAutofit/>
          </a:bodyPr>
          <a:lstStyle/>
          <a:p>
            <a:pPr>
              <a:buFont typeface="Wingdings" panose="05000000000000000000" pitchFamily="2" charset="2"/>
              <a:buChar char="v"/>
            </a:pPr>
            <a:endParaRPr lang="en-US" sz="2400" dirty="0" smtClean="0"/>
          </a:p>
          <a:p>
            <a:pPr>
              <a:buFont typeface="Wingdings" panose="05000000000000000000" pitchFamily="2" charset="2"/>
              <a:buChar char="v"/>
            </a:pPr>
            <a:r>
              <a:rPr lang="en-US" sz="2400" dirty="0" smtClean="0"/>
              <a:t>Reasons for customer churn can be found out by building logistic regression model.</a:t>
            </a:r>
          </a:p>
          <a:p>
            <a:pPr>
              <a:buFont typeface="Wingdings" panose="05000000000000000000" pitchFamily="2" charset="2"/>
              <a:buChar char="v"/>
            </a:pPr>
            <a:r>
              <a:rPr lang="en-US" sz="2400" dirty="0" smtClean="0"/>
              <a:t>The strength of correlation between churn and other variables can be analyzed using</a:t>
            </a:r>
          </a:p>
          <a:p>
            <a:pPr marL="0" indent="0">
              <a:buNone/>
            </a:pPr>
            <a:r>
              <a:rPr lang="en-US" sz="2400" dirty="0"/>
              <a:t> </a:t>
            </a:r>
            <a:r>
              <a:rPr lang="en-US" sz="2400" dirty="0" smtClean="0"/>
              <a:t>   correlation plot.</a:t>
            </a:r>
          </a:p>
          <a:p>
            <a:pPr>
              <a:buFont typeface="Wingdings" panose="05000000000000000000" pitchFamily="2" charset="2"/>
              <a:buChar char="v"/>
            </a:pPr>
            <a:r>
              <a:rPr lang="en-US" sz="2400" dirty="0" smtClean="0"/>
              <a:t>In addition to that we can visualize the relationship between variables using scatterplot</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581398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476</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Calibri Light</vt:lpstr>
      <vt:lpstr>Wingdings</vt:lpstr>
      <vt:lpstr>Office Theme</vt:lpstr>
      <vt:lpstr>A PRESENTATION ON TELECOM CHURN </vt:lpstr>
      <vt:lpstr>PROBLEM STATEMENT</vt:lpstr>
      <vt:lpstr>APPROACH</vt:lpstr>
      <vt:lpstr>Histogram of Number Vmail Messages </vt:lpstr>
      <vt:lpstr>Histogram of Total Days Calls </vt:lpstr>
      <vt:lpstr>Histogram of Total Day Charge </vt:lpstr>
      <vt:lpstr>Histogram of Total Intl Calls</vt:lpstr>
      <vt:lpstr>Histogram of Customer Service Calls</vt:lpstr>
      <vt:lpstr>INSIGHTS DERIVED</vt:lpstr>
      <vt:lpstr>Relation between international plan and churn</vt:lpstr>
      <vt:lpstr>Relation between voice mail plan and churn</vt:lpstr>
      <vt:lpstr>Relation between total day charge and churn</vt:lpstr>
      <vt:lpstr>Relation between no. of vmail messages  and churn</vt:lpstr>
      <vt:lpstr>Correlation plot</vt:lpstr>
      <vt:lpstr>Insights</vt:lpstr>
      <vt:lpstr>RECOMMENDATIONS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LOSSLESS PACKET DELIVERY</dc:title>
  <dc:creator>HP</dc:creator>
  <cp:lastModifiedBy>Khetal Sarode</cp:lastModifiedBy>
  <cp:revision>44</cp:revision>
  <dcterms:created xsi:type="dcterms:W3CDTF">2017-02-17T02:56:15Z</dcterms:created>
  <dcterms:modified xsi:type="dcterms:W3CDTF">2019-12-03T16:22:05Z</dcterms:modified>
</cp:coreProperties>
</file>