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7" r:id="rId5"/>
    <p:sldId id="307" r:id="rId6"/>
    <p:sldId id="308" r:id="rId7"/>
    <p:sldId id="318" r:id="rId8"/>
    <p:sldId id="319" r:id="rId9"/>
    <p:sldId id="320" r:id="rId10"/>
    <p:sldId id="321" r:id="rId11"/>
    <p:sldId id="322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636A58"/>
    <a:srgbClr val="505A4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05" autoAdjust="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3/17/2024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58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33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6157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779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767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Movie Rental Analytics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EF007B-8FE7-A61B-472C-3F73250A6ADD}"/>
              </a:ext>
            </a:extLst>
          </p:cNvPr>
          <p:cNvSpPr/>
          <p:nvPr/>
        </p:nvSpPr>
        <p:spPr>
          <a:xfrm flipH="1">
            <a:off x="6819901" y="1152525"/>
            <a:ext cx="4800600" cy="50292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MECE BREAKDOWN for </a:t>
            </a:r>
            <a:r>
              <a:rPr lang="en-US" b="1" dirty="0" err="1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lus Jakarta Sans"/>
              </a:rPr>
              <a:t>Sakila</a:t>
            </a:r>
            <a:r>
              <a:rPr lang="en-US" b="1" dirty="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lus Jakarta Sans"/>
              </a:rPr>
              <a:t> DVD Rental Store Database</a:t>
            </a:r>
          </a:p>
          <a:p>
            <a:pPr algn="ctr"/>
            <a:endParaRPr lang="en-US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lus Jakarta Sans"/>
            </a:endParaRPr>
          </a:p>
          <a:p>
            <a:pPr algn="l"/>
            <a:endParaRPr lang="en-US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oogle Sans"/>
            </a:endParaRPr>
          </a:p>
          <a:p>
            <a:pPr algn="l"/>
            <a:r>
              <a:rPr lang="en-US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ogle Sans"/>
              </a:rPr>
              <a:t>MECE stands for Mutually Exclusive Collectively Exhaustive.</a:t>
            </a:r>
          </a:p>
          <a:p>
            <a:pPr algn="l"/>
            <a:endParaRPr lang="en-US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r>
              <a:rPr lang="en-US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ogle Sans"/>
              </a:rPr>
              <a:t>The MECE Principle is a framework used by management consulting firms to group data into categories that following a two specific rules. This categorization makes it easier to analyze and derive useful conclusions.</a:t>
            </a:r>
            <a:endParaRPr lang="en-IN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  <a:p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03E6CD-B532-7A57-0B3B-ADA82FD43CA0}"/>
              </a:ext>
            </a:extLst>
          </p:cNvPr>
          <p:cNvSpPr/>
          <p:nvPr/>
        </p:nvSpPr>
        <p:spPr>
          <a:xfrm>
            <a:off x="3829050" y="495300"/>
            <a:ext cx="4400549" cy="11239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Customer </a:t>
            </a:r>
          </a:p>
          <a:p>
            <a:pPr algn="ctr"/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C6B42B-189A-614A-6B01-78990FDE02CE}"/>
              </a:ext>
            </a:extLst>
          </p:cNvPr>
          <p:cNvSpPr/>
          <p:nvPr/>
        </p:nvSpPr>
        <p:spPr>
          <a:xfrm>
            <a:off x="1952625" y="2457451"/>
            <a:ext cx="9182100" cy="35909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000" b="1" i="1" dirty="0">
                <a:solidFill>
                  <a:srgbClr val="0D0D0D"/>
                </a:solidFill>
                <a:effectLst/>
                <a:latin typeface="Söhne"/>
              </a:rPr>
              <a:t>Segmentation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 Divide customers into mutually exclusive groups based on demographics, rental history, preferences, etc.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2000" b="1" i="1" dirty="0">
                <a:solidFill>
                  <a:srgbClr val="0D0D0D"/>
                </a:solidFill>
                <a:effectLst/>
                <a:latin typeface="Söhne"/>
              </a:rPr>
              <a:t>Engagement Analysis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 Examine customer interaction patterns, such as frequency of rentals, genres preferred, peak rental times, etc.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2000" b="1" i="1" dirty="0">
                <a:solidFill>
                  <a:srgbClr val="0D0D0D"/>
                </a:solidFill>
                <a:effectLst/>
                <a:latin typeface="Söhne"/>
              </a:rPr>
              <a:t>Lifetime Value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 Calculate the lifetime value of customers to prioritize high-value segments for targeted marketing and service improvements.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03E6CD-B532-7A57-0B3B-ADA82FD43CA0}"/>
              </a:ext>
            </a:extLst>
          </p:cNvPr>
          <p:cNvSpPr/>
          <p:nvPr/>
        </p:nvSpPr>
        <p:spPr>
          <a:xfrm>
            <a:off x="3838575" y="333374"/>
            <a:ext cx="4391024" cy="16668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Film Inventory Management </a:t>
            </a:r>
          </a:p>
          <a:p>
            <a:pPr algn="ctr"/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C6B42B-189A-614A-6B01-78990FDE02CE}"/>
              </a:ext>
            </a:extLst>
          </p:cNvPr>
          <p:cNvSpPr/>
          <p:nvPr/>
        </p:nvSpPr>
        <p:spPr>
          <a:xfrm>
            <a:off x="1952625" y="2457451"/>
            <a:ext cx="9182100" cy="35909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000" b="1" i="1" dirty="0">
                <a:solidFill>
                  <a:srgbClr val="0D0D0D"/>
                </a:solidFill>
                <a:effectLst/>
                <a:latin typeface="Söhne"/>
              </a:rPr>
              <a:t>Performance Analysis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films based on rental frequency, revenue generated, customer ratings, etc.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2000" b="1" i="1" dirty="0">
                <a:solidFill>
                  <a:srgbClr val="0D0D0D"/>
                </a:solidFill>
                <a:effectLst/>
                <a:latin typeface="Söhne"/>
              </a:rPr>
              <a:t>Inventory Optimization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 Ensure that the film inventory is both MECE and aligned with customer preferences and demand trends.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2000" b="1" i="1" dirty="0">
                <a:solidFill>
                  <a:srgbClr val="0D0D0D"/>
                </a:solidFill>
                <a:effectLst/>
                <a:latin typeface="Söhne"/>
              </a:rPr>
              <a:t>Recommendation Engine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 Develop a recommendation system to suggest films to customers based on their preferences and past rental history.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6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03E6CD-B532-7A57-0B3B-ADA82FD43CA0}"/>
              </a:ext>
            </a:extLst>
          </p:cNvPr>
          <p:cNvSpPr/>
          <p:nvPr/>
        </p:nvSpPr>
        <p:spPr>
          <a:xfrm>
            <a:off x="3829050" y="495300"/>
            <a:ext cx="4400549" cy="11239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Geographical </a:t>
            </a:r>
          </a:p>
          <a:p>
            <a:pPr algn="ctr"/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C6B42B-189A-614A-6B01-78990FDE02CE}"/>
              </a:ext>
            </a:extLst>
          </p:cNvPr>
          <p:cNvSpPr/>
          <p:nvPr/>
        </p:nvSpPr>
        <p:spPr>
          <a:xfrm>
            <a:off x="1952625" y="2457451"/>
            <a:ext cx="9182100" cy="35909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000" b="1" i="1" dirty="0">
                <a:solidFill>
                  <a:srgbClr val="0D0D0D"/>
                </a:solidFill>
                <a:effectLst/>
                <a:latin typeface="Söhne"/>
              </a:rPr>
              <a:t>Regional Trends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 Analyze rental patterns and preferences across different geographical regions.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2000" b="1" i="1" dirty="0">
                <a:solidFill>
                  <a:srgbClr val="0D0D0D"/>
                </a:solidFill>
                <a:effectLst/>
                <a:latin typeface="Söhne"/>
              </a:rPr>
              <a:t>Market Penetration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 Identify areas with potential for growth and areas where marketing efforts can be intensified.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2000" b="1" i="1" dirty="0">
                <a:solidFill>
                  <a:srgbClr val="0D0D0D"/>
                </a:solidFill>
                <a:effectLst/>
                <a:latin typeface="Söhne"/>
              </a:rPr>
              <a:t>Competitor Analysis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 Compare store performance with competitors in various regions to identify strengths and weaknesses.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5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03E6CD-B532-7A57-0B3B-ADA82FD43CA0}"/>
              </a:ext>
            </a:extLst>
          </p:cNvPr>
          <p:cNvSpPr/>
          <p:nvPr/>
        </p:nvSpPr>
        <p:spPr>
          <a:xfrm>
            <a:off x="3829050" y="495300"/>
            <a:ext cx="4400549" cy="11239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Staff Performance </a:t>
            </a:r>
          </a:p>
          <a:p>
            <a:pPr algn="ctr"/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C6B42B-189A-614A-6B01-78990FDE02CE}"/>
              </a:ext>
            </a:extLst>
          </p:cNvPr>
          <p:cNvSpPr/>
          <p:nvPr/>
        </p:nvSpPr>
        <p:spPr>
          <a:xfrm>
            <a:off x="1952625" y="2457451"/>
            <a:ext cx="9182100" cy="35909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000" b="1" i="1" dirty="0">
                <a:solidFill>
                  <a:srgbClr val="0D0D0D"/>
                </a:solidFill>
                <a:effectLst/>
                <a:latin typeface="Söhne"/>
              </a:rPr>
              <a:t>Productivity Metrics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 Measure staff productivity in terms of rentals processed per hour, customer satisfaction ratings, etc.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2000" b="1" i="1" dirty="0">
                <a:solidFill>
                  <a:srgbClr val="0D0D0D"/>
                </a:solidFill>
                <a:effectLst/>
                <a:latin typeface="Söhne"/>
              </a:rPr>
              <a:t>Training Needs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 Identify areas where staff may require additional training or support to improve service quality.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2000" b="1" i="1" dirty="0">
                <a:solidFill>
                  <a:srgbClr val="0D0D0D"/>
                </a:solidFill>
                <a:latin typeface="Söhne"/>
              </a:rPr>
              <a:t>I</a:t>
            </a:r>
            <a:r>
              <a:rPr lang="en-US" sz="2000" b="1" i="1" dirty="0">
                <a:solidFill>
                  <a:srgbClr val="0D0D0D"/>
                </a:solidFill>
                <a:effectLst/>
                <a:latin typeface="Söhne"/>
              </a:rPr>
              <a:t>ncentive Programs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 Design incentive programs to motivate staff and align their performance with business objectives.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2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03E6CD-B532-7A57-0B3B-ADA82FD43CA0}"/>
              </a:ext>
            </a:extLst>
          </p:cNvPr>
          <p:cNvSpPr/>
          <p:nvPr/>
        </p:nvSpPr>
        <p:spPr>
          <a:xfrm>
            <a:off x="3829050" y="495300"/>
            <a:ext cx="4400549" cy="11239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Store Operations </a:t>
            </a:r>
          </a:p>
          <a:p>
            <a:pPr algn="ctr"/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C6B42B-189A-614A-6B01-78990FDE02CE}"/>
              </a:ext>
            </a:extLst>
          </p:cNvPr>
          <p:cNvSpPr/>
          <p:nvPr/>
        </p:nvSpPr>
        <p:spPr>
          <a:xfrm>
            <a:off x="1952625" y="2457451"/>
            <a:ext cx="9182100" cy="35909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000" b="1" i="1" dirty="0">
                <a:solidFill>
                  <a:srgbClr val="0D0D0D"/>
                </a:solidFill>
                <a:effectLst/>
                <a:latin typeface="Söhne"/>
              </a:rPr>
              <a:t>Efficiency Metrics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 Assess store efficiency metrics such as average checkout time, inventory turnover rate, etc.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2000" b="1" i="1" dirty="0">
                <a:solidFill>
                  <a:srgbClr val="0D0D0D"/>
                </a:solidFill>
                <a:effectLst/>
                <a:latin typeface="Söhne"/>
              </a:rPr>
              <a:t>Supply Chain Optimization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 Streamline supply chain processes to ensure timely availability of popular films and reduce stockouts.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2000" b="1" i="1" dirty="0">
                <a:solidFill>
                  <a:srgbClr val="0D0D0D"/>
                </a:solidFill>
                <a:effectLst/>
                <a:latin typeface="Söhne"/>
              </a:rPr>
              <a:t>Customer Service Improvement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 Implement measures to enhance customer service, such as improving the reservation system or introducing self-service kiosks.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3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03E6CD-B532-7A57-0B3B-ADA82FD43CA0}"/>
              </a:ext>
            </a:extLst>
          </p:cNvPr>
          <p:cNvSpPr/>
          <p:nvPr/>
        </p:nvSpPr>
        <p:spPr>
          <a:xfrm>
            <a:off x="3829050" y="495300"/>
            <a:ext cx="4400549" cy="11239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C6B42B-189A-614A-6B01-78990FDE02CE}"/>
              </a:ext>
            </a:extLst>
          </p:cNvPr>
          <p:cNvSpPr/>
          <p:nvPr/>
        </p:nvSpPr>
        <p:spPr>
          <a:xfrm>
            <a:off x="1885950" y="2457451"/>
            <a:ext cx="9182100" cy="35909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By structuring the analysis along these MECE dimensions, 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I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can ensure that all aspects of the rental store business are covered comprehensively. The insights derived from this analysis will enable data-driven decision-making and facilitate the formulation of actionable recommendations to improve overall business performance. The final deliverables, including the Power BI dashboard, will provide rental store owners with a valuable tool for making informed decisions and gaining a competitive edge in the DVD rental market.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5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Tripti </a:t>
            </a:r>
            <a:r>
              <a:rPr lang="en-US" dirty="0" err="1"/>
              <a:t>Khetan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{6F964F4D-7709-4765-A8A2-1D7F585E48F0}tf11964407_win32</Template>
  <TotalTime>78</TotalTime>
  <Words>452</Words>
  <Application>Microsoft Office PowerPoint</Application>
  <PresentationFormat>Widescreen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</vt:lpstr>
      <vt:lpstr>Calibri</vt:lpstr>
      <vt:lpstr>Courier New</vt:lpstr>
      <vt:lpstr>Gill Sans Nova Light</vt:lpstr>
      <vt:lpstr>Google Sans</vt:lpstr>
      <vt:lpstr>Plus Jakarta Sans</vt:lpstr>
      <vt:lpstr>Sagona Book</vt:lpstr>
      <vt:lpstr>Söhne</vt:lpstr>
      <vt:lpstr>Custom</vt:lpstr>
      <vt:lpstr>Movie Rental Analytics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Rental Analytics</dc:title>
  <dc:creator>Adarsh Singh</dc:creator>
  <cp:lastModifiedBy>Adarsh Singh</cp:lastModifiedBy>
  <cp:revision>2</cp:revision>
  <dcterms:created xsi:type="dcterms:W3CDTF">2024-03-17T07:28:45Z</dcterms:created>
  <dcterms:modified xsi:type="dcterms:W3CDTF">2024-03-17T08:47:32Z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