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9" r:id="rId4"/>
    <p:sldId id="260" r:id="rId5"/>
    <p:sldId id="261" r:id="rId6"/>
    <p:sldId id="262" r:id="rId7"/>
    <p:sldId id="263" r:id="rId8"/>
    <p:sldId id="264" r:id="rId9"/>
    <p:sldId id="266" r:id="rId10"/>
    <p:sldId id="267" r:id="rId11"/>
    <p:sldId id="265"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7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3284890-85D2-4D7B-8EF5-15A9C1DB8F42}" type="datetimeFigureOut">
              <a:rPr lang="en-US" smtClean="0"/>
              <a:t>5/29/2023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21999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315677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4248992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772421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3487335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64C608-40B1-4030-A28D-5B74BC98ADCE}" type="datetimeFigureOut">
              <a:rPr lang="en-US" smtClean="0"/>
              <a:t>5/29/2023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8613200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64C608-40B1-4030-A28D-5B74BC98ADCE}" type="datetimeFigureOut">
              <a:rPr lang="en-US" smtClean="0"/>
              <a:t>5/29/2023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782910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7157CC2-0FC8-4686-B024-99790E0F5162}"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88593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6764DA5-CD3D-4590-A511-FCD3BC7A793E}"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2791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71767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6445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90823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5/29/2023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0343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7573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5/29/2023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02156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0470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268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664C608-40B1-4030-A28D-5B74BC98ADCE}" type="datetimeFigureOut">
              <a:rPr lang="en-US" smtClean="0"/>
              <a:t>5/29/2023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6213710"/>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C857-BEC3-44CC-8641-91E470A9CA39}"/>
              </a:ext>
            </a:extLst>
          </p:cNvPr>
          <p:cNvSpPr>
            <a:spLocks noGrp="1"/>
          </p:cNvSpPr>
          <p:nvPr>
            <p:ph type="ctrTitle"/>
          </p:nvPr>
        </p:nvSpPr>
        <p:spPr>
          <a:xfrm>
            <a:off x="1154955" y="3583573"/>
            <a:ext cx="8825658" cy="1193807"/>
          </a:xfrm>
        </p:spPr>
        <p:txBody>
          <a:bodyPr/>
          <a:lstStyle/>
          <a:p>
            <a:r>
              <a:rPr lang="en-US" dirty="0"/>
              <a:t>Cricket T20 Analysis</a:t>
            </a:r>
            <a:endParaRPr lang="en-IN" dirty="0"/>
          </a:p>
        </p:txBody>
      </p:sp>
      <p:sp>
        <p:nvSpPr>
          <p:cNvPr id="3" name="Subtitle 2">
            <a:extLst>
              <a:ext uri="{FF2B5EF4-FFF2-40B4-BE49-F238E27FC236}">
                <a16:creationId xmlns:a16="http://schemas.microsoft.com/office/drawing/2014/main" id="{C7A05000-BEE9-4ED6-A08F-9D33DB51CC5D}"/>
              </a:ext>
            </a:extLst>
          </p:cNvPr>
          <p:cNvSpPr>
            <a:spLocks noGrp="1"/>
          </p:cNvSpPr>
          <p:nvPr>
            <p:ph type="subTitle" idx="1"/>
          </p:nvPr>
        </p:nvSpPr>
        <p:spPr/>
        <p:txBody>
          <a:bodyPr/>
          <a:lstStyle/>
          <a:p>
            <a:r>
              <a:rPr lang="en-US" dirty="0"/>
              <a:t>Best 11 Players</a:t>
            </a:r>
            <a:endParaRPr lang="en-IN" dirty="0"/>
          </a:p>
        </p:txBody>
      </p:sp>
      <p:pic>
        <p:nvPicPr>
          <p:cNvPr id="6" name="Picture 5">
            <a:extLst>
              <a:ext uri="{FF2B5EF4-FFF2-40B4-BE49-F238E27FC236}">
                <a16:creationId xmlns:a16="http://schemas.microsoft.com/office/drawing/2014/main" id="{D11B58AB-1BA7-4612-A8A1-3A59B8AF83EC}"/>
              </a:ext>
            </a:extLst>
          </p:cNvPr>
          <p:cNvPicPr>
            <a:picLocks noChangeAspect="1"/>
          </p:cNvPicPr>
          <p:nvPr/>
        </p:nvPicPr>
        <p:blipFill>
          <a:blip r:embed="rId2"/>
          <a:stretch>
            <a:fillRect/>
          </a:stretch>
        </p:blipFill>
        <p:spPr>
          <a:xfrm>
            <a:off x="5108482" y="998216"/>
            <a:ext cx="1975036" cy="2164808"/>
          </a:xfrm>
          <a:prstGeom prst="rect">
            <a:avLst/>
          </a:prstGeom>
        </p:spPr>
      </p:pic>
    </p:spTree>
    <p:extLst>
      <p:ext uri="{BB962C8B-B14F-4D97-AF65-F5344CB8AC3E}">
        <p14:creationId xmlns:p14="http://schemas.microsoft.com/office/powerpoint/2010/main" val="268963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684B972-10F7-4070-925F-5E578EC6ADE6}"/>
              </a:ext>
            </a:extLst>
          </p:cNvPr>
          <p:cNvSpPr txBox="1"/>
          <p:nvPr/>
        </p:nvSpPr>
        <p:spPr>
          <a:xfrm>
            <a:off x="7271174" y="804337"/>
            <a:ext cx="2556769" cy="369332"/>
          </a:xfrm>
          <a:prstGeom prst="rect">
            <a:avLst/>
          </a:prstGeom>
          <a:noFill/>
        </p:spPr>
        <p:txBody>
          <a:bodyPr wrap="square" rtlCol="0">
            <a:spAutoFit/>
          </a:bodyPr>
          <a:lstStyle/>
          <a:p>
            <a:r>
              <a:rPr lang="en-US" dirty="0"/>
              <a:t>Players Summary</a:t>
            </a:r>
            <a:endParaRPr lang="en-IN" dirty="0"/>
          </a:p>
        </p:txBody>
      </p:sp>
      <p:sp>
        <p:nvSpPr>
          <p:cNvPr id="12" name="TextBox 11">
            <a:extLst>
              <a:ext uri="{FF2B5EF4-FFF2-40B4-BE49-F238E27FC236}">
                <a16:creationId xmlns:a16="http://schemas.microsoft.com/office/drawing/2014/main" id="{86B0A459-005B-4757-9671-BA5E4984E564}"/>
              </a:ext>
            </a:extLst>
          </p:cNvPr>
          <p:cNvSpPr txBox="1"/>
          <p:nvPr/>
        </p:nvSpPr>
        <p:spPr>
          <a:xfrm>
            <a:off x="852257" y="435005"/>
            <a:ext cx="3622089" cy="369332"/>
          </a:xfrm>
          <a:prstGeom prst="rect">
            <a:avLst/>
          </a:prstGeom>
          <a:noFill/>
        </p:spPr>
        <p:txBody>
          <a:bodyPr wrap="square" rtlCol="0">
            <a:spAutoFit/>
          </a:bodyPr>
          <a:lstStyle/>
          <a:p>
            <a:r>
              <a:rPr lang="en-US" dirty="0"/>
              <a:t>Bowling Summary</a:t>
            </a:r>
            <a:endParaRPr lang="en-IN" dirty="0"/>
          </a:p>
        </p:txBody>
      </p:sp>
      <p:pic>
        <p:nvPicPr>
          <p:cNvPr id="2" name="Picture 1">
            <a:extLst>
              <a:ext uri="{FF2B5EF4-FFF2-40B4-BE49-F238E27FC236}">
                <a16:creationId xmlns:a16="http://schemas.microsoft.com/office/drawing/2014/main" id="{E8F8CB8F-162A-462E-A900-802CC7155365}"/>
              </a:ext>
            </a:extLst>
          </p:cNvPr>
          <p:cNvPicPr>
            <a:picLocks noChangeAspect="1"/>
          </p:cNvPicPr>
          <p:nvPr/>
        </p:nvPicPr>
        <p:blipFill>
          <a:blip r:embed="rId2"/>
          <a:stretch>
            <a:fillRect/>
          </a:stretch>
        </p:blipFill>
        <p:spPr>
          <a:xfrm>
            <a:off x="7271174" y="1294670"/>
            <a:ext cx="4565719" cy="5012914"/>
          </a:xfrm>
          <a:prstGeom prst="rect">
            <a:avLst/>
          </a:prstGeom>
        </p:spPr>
      </p:pic>
      <p:pic>
        <p:nvPicPr>
          <p:cNvPr id="3" name="Picture 2">
            <a:extLst>
              <a:ext uri="{FF2B5EF4-FFF2-40B4-BE49-F238E27FC236}">
                <a16:creationId xmlns:a16="http://schemas.microsoft.com/office/drawing/2014/main" id="{5651D91C-2820-435C-A27E-1A5CA0CECCBA}"/>
              </a:ext>
            </a:extLst>
          </p:cNvPr>
          <p:cNvPicPr>
            <a:picLocks noChangeAspect="1"/>
          </p:cNvPicPr>
          <p:nvPr/>
        </p:nvPicPr>
        <p:blipFill>
          <a:blip r:embed="rId3"/>
          <a:stretch>
            <a:fillRect/>
          </a:stretch>
        </p:blipFill>
        <p:spPr>
          <a:xfrm>
            <a:off x="130349" y="926469"/>
            <a:ext cx="7025053" cy="5758416"/>
          </a:xfrm>
          <a:prstGeom prst="rect">
            <a:avLst/>
          </a:prstGeom>
        </p:spPr>
      </p:pic>
    </p:spTree>
    <p:extLst>
      <p:ext uri="{BB962C8B-B14F-4D97-AF65-F5344CB8AC3E}">
        <p14:creationId xmlns:p14="http://schemas.microsoft.com/office/powerpoint/2010/main" val="2944472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8802599-0497-4A68-B763-65805011C81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99373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F26834-854B-4F16-B134-729E4973C415}"/>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921201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05D03-9994-4D92-A59D-91C192E5FDDE}"/>
              </a:ext>
            </a:extLst>
          </p:cNvPr>
          <p:cNvSpPr>
            <a:spLocks noGrp="1"/>
          </p:cNvSpPr>
          <p:nvPr>
            <p:ph type="title"/>
          </p:nvPr>
        </p:nvSpPr>
        <p:spPr/>
        <p:txBody>
          <a:bodyPr/>
          <a:lstStyle/>
          <a:p>
            <a:r>
              <a:rPr lang="en-US" dirty="0"/>
              <a:t>Best 11 Players</a:t>
            </a:r>
            <a:endParaRPr lang="en-IN" dirty="0"/>
          </a:p>
        </p:txBody>
      </p:sp>
      <p:sp>
        <p:nvSpPr>
          <p:cNvPr id="3" name="Content Placeholder 2">
            <a:extLst>
              <a:ext uri="{FF2B5EF4-FFF2-40B4-BE49-F238E27FC236}">
                <a16:creationId xmlns:a16="http://schemas.microsoft.com/office/drawing/2014/main" id="{2C01FDF9-FFDC-43C6-B071-9B6DCD602CB3}"/>
              </a:ext>
            </a:extLst>
          </p:cNvPr>
          <p:cNvSpPr>
            <a:spLocks noGrp="1"/>
          </p:cNvSpPr>
          <p:nvPr>
            <p:ph idx="1"/>
          </p:nvPr>
        </p:nvSpPr>
        <p:spPr>
          <a:xfrm>
            <a:off x="1154954" y="2603500"/>
            <a:ext cx="6799437" cy="3416300"/>
          </a:xfrm>
        </p:spPr>
        <p:txBody>
          <a:bodyPr>
            <a:noAutofit/>
          </a:bodyPr>
          <a:lstStyle/>
          <a:p>
            <a:pPr>
              <a:buFont typeface="+mj-lt"/>
              <a:buAutoNum type="arabicPeriod"/>
            </a:pPr>
            <a:r>
              <a:rPr lang="en-US" sz="1600" dirty="0"/>
              <a:t>Jos </a:t>
            </a:r>
            <a:r>
              <a:rPr lang="en-US" sz="1600" dirty="0" err="1"/>
              <a:t>Buttler</a:t>
            </a:r>
            <a:endParaRPr lang="en-US" sz="1600" dirty="0"/>
          </a:p>
          <a:p>
            <a:pPr>
              <a:buFont typeface="+mj-lt"/>
              <a:buAutoNum type="arabicPeriod"/>
            </a:pPr>
            <a:r>
              <a:rPr lang="en-US" sz="1600" dirty="0" err="1"/>
              <a:t>Rilee</a:t>
            </a:r>
            <a:r>
              <a:rPr lang="en-US" sz="1600" dirty="0"/>
              <a:t> Rossouw</a:t>
            </a:r>
          </a:p>
          <a:p>
            <a:pPr>
              <a:buFont typeface="+mj-lt"/>
              <a:buAutoNum type="arabicPeriod"/>
            </a:pPr>
            <a:r>
              <a:rPr lang="en-US" sz="1600" dirty="0"/>
              <a:t>Virat Kohli</a:t>
            </a:r>
          </a:p>
          <a:p>
            <a:pPr>
              <a:buFont typeface="+mj-lt"/>
              <a:buAutoNum type="arabicPeriod"/>
            </a:pPr>
            <a:r>
              <a:rPr lang="en-US" sz="1600" dirty="0" err="1"/>
              <a:t>Suryakumar</a:t>
            </a:r>
            <a:r>
              <a:rPr lang="en-US" sz="1600" dirty="0"/>
              <a:t> Yadav</a:t>
            </a:r>
          </a:p>
          <a:p>
            <a:pPr>
              <a:buFont typeface="+mj-lt"/>
              <a:buAutoNum type="arabicPeriod"/>
            </a:pPr>
            <a:r>
              <a:rPr lang="en-US" sz="1600" dirty="0" err="1"/>
              <a:t>Gelnn</a:t>
            </a:r>
            <a:r>
              <a:rPr lang="en-US" sz="1600" dirty="0"/>
              <a:t> Phillips</a:t>
            </a:r>
          </a:p>
          <a:p>
            <a:pPr>
              <a:buFont typeface="+mj-lt"/>
              <a:buAutoNum type="arabicPeriod"/>
            </a:pPr>
            <a:r>
              <a:rPr lang="en-US" sz="1600" dirty="0"/>
              <a:t>Marcus </a:t>
            </a:r>
            <a:r>
              <a:rPr lang="en-US" sz="1600" dirty="0" err="1"/>
              <a:t>Stoinis</a:t>
            </a:r>
            <a:endParaRPr lang="en-US" sz="1600" dirty="0"/>
          </a:p>
          <a:p>
            <a:pPr>
              <a:buFont typeface="+mj-lt"/>
              <a:buAutoNum type="arabicPeriod"/>
            </a:pPr>
            <a:r>
              <a:rPr lang="en-US" sz="1600" dirty="0"/>
              <a:t>Sikandar Raza</a:t>
            </a:r>
          </a:p>
          <a:p>
            <a:pPr>
              <a:buFont typeface="+mj-lt"/>
              <a:buAutoNum type="arabicPeriod"/>
            </a:pPr>
            <a:r>
              <a:rPr lang="en-US" sz="1600" dirty="0"/>
              <a:t>Shadab Khan</a:t>
            </a:r>
          </a:p>
          <a:p>
            <a:pPr>
              <a:buFont typeface="+mj-lt"/>
              <a:buAutoNum type="arabicPeriod"/>
            </a:pPr>
            <a:r>
              <a:rPr lang="en-US" sz="1600" dirty="0"/>
              <a:t>Sam Curran</a:t>
            </a:r>
          </a:p>
          <a:p>
            <a:pPr>
              <a:buFont typeface="+mj-lt"/>
              <a:buAutoNum type="arabicPeriod"/>
            </a:pPr>
            <a:r>
              <a:rPr lang="en-US" sz="1600" dirty="0" err="1"/>
              <a:t>Shaheen</a:t>
            </a:r>
            <a:r>
              <a:rPr lang="en-US" sz="1600" dirty="0"/>
              <a:t> Shah </a:t>
            </a:r>
            <a:r>
              <a:rPr lang="en-US" sz="1600" dirty="0" err="1"/>
              <a:t>Afreedi</a:t>
            </a:r>
            <a:endParaRPr lang="en-US" sz="1600" dirty="0"/>
          </a:p>
          <a:p>
            <a:pPr>
              <a:buFont typeface="+mj-lt"/>
              <a:buAutoNum type="arabicPeriod"/>
            </a:pPr>
            <a:r>
              <a:rPr lang="en-US" sz="1600" dirty="0" err="1"/>
              <a:t>Anrich</a:t>
            </a:r>
            <a:r>
              <a:rPr lang="en-US" sz="1600" dirty="0"/>
              <a:t> Nortje</a:t>
            </a:r>
          </a:p>
          <a:p>
            <a:pPr>
              <a:buFont typeface="+mj-lt"/>
              <a:buAutoNum type="arabicPeriod"/>
            </a:pPr>
            <a:endParaRPr lang="en-US" sz="1600" dirty="0"/>
          </a:p>
        </p:txBody>
      </p:sp>
    </p:spTree>
    <p:extLst>
      <p:ext uri="{BB962C8B-B14F-4D97-AF65-F5344CB8AC3E}">
        <p14:creationId xmlns:p14="http://schemas.microsoft.com/office/powerpoint/2010/main" val="2235358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FBBB29-093E-46E1-9345-EF2F58A23A27}"/>
              </a:ext>
            </a:extLst>
          </p:cNvPr>
          <p:cNvSpPr>
            <a:spLocks noGrp="1"/>
          </p:cNvSpPr>
          <p:nvPr>
            <p:ph type="ctrTitle"/>
          </p:nvPr>
        </p:nvSpPr>
        <p:spPr/>
        <p:txBody>
          <a:bodyPr/>
          <a:lstStyle/>
          <a:p>
            <a:r>
              <a:rPr lang="en-US" dirty="0"/>
              <a:t>Thankyou!!</a:t>
            </a:r>
            <a:endParaRPr lang="en-IN" dirty="0"/>
          </a:p>
        </p:txBody>
      </p:sp>
    </p:spTree>
    <p:extLst>
      <p:ext uri="{BB962C8B-B14F-4D97-AF65-F5344CB8AC3E}">
        <p14:creationId xmlns:p14="http://schemas.microsoft.com/office/powerpoint/2010/main" val="13864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FFCFB-E40E-469F-8441-58533E57AC52}"/>
              </a:ext>
            </a:extLst>
          </p:cNvPr>
          <p:cNvSpPr>
            <a:spLocks noGrp="1"/>
          </p:cNvSpPr>
          <p:nvPr>
            <p:ph type="title"/>
          </p:nvPr>
        </p:nvSpPr>
        <p:spPr/>
        <p:txBody>
          <a:bodyPr/>
          <a:lstStyle/>
          <a:p>
            <a:r>
              <a:rPr lang="en-US" sz="4400" b="1" dirty="0">
                <a:latin typeface="Candara" panose="020E0502030303020204" pitchFamily="34" charset="0"/>
              </a:rPr>
              <a:t>Problem Statement</a:t>
            </a:r>
            <a:endParaRPr lang="en-IN" sz="4400" b="1" dirty="0">
              <a:latin typeface="Candara" panose="020E0502030303020204" pitchFamily="34" charset="0"/>
            </a:endParaRPr>
          </a:p>
        </p:txBody>
      </p:sp>
      <p:sp>
        <p:nvSpPr>
          <p:cNvPr id="3" name="Content Placeholder 2">
            <a:extLst>
              <a:ext uri="{FF2B5EF4-FFF2-40B4-BE49-F238E27FC236}">
                <a16:creationId xmlns:a16="http://schemas.microsoft.com/office/drawing/2014/main" id="{8369D74A-0EA4-45BB-A063-4B1120E3DAA5}"/>
              </a:ext>
            </a:extLst>
          </p:cNvPr>
          <p:cNvSpPr>
            <a:spLocks noGrp="1"/>
          </p:cNvSpPr>
          <p:nvPr>
            <p:ph idx="1"/>
          </p:nvPr>
        </p:nvSpPr>
        <p:spPr>
          <a:xfrm>
            <a:off x="1154954" y="2603500"/>
            <a:ext cx="8825659" cy="1657782"/>
          </a:xfrm>
        </p:spPr>
        <p:txBody>
          <a:bodyPr>
            <a:noAutofit/>
          </a:bodyPr>
          <a:lstStyle/>
          <a:p>
            <a:r>
              <a:rPr lang="en-US" sz="2800" dirty="0"/>
              <a:t>Create a team of Best 11 Players from among all the players who played in T20 world cup final</a:t>
            </a:r>
          </a:p>
          <a:p>
            <a:r>
              <a:rPr lang="en-US" sz="2800" dirty="0"/>
              <a:t>The team should be able to score at least 180 runs on an average</a:t>
            </a:r>
          </a:p>
          <a:p>
            <a:r>
              <a:rPr lang="en-US" sz="2800" dirty="0"/>
              <a:t>They should be able to defend at least 150 runs on an average</a:t>
            </a:r>
            <a:endParaRPr lang="en-IN" sz="2800" dirty="0"/>
          </a:p>
        </p:txBody>
      </p:sp>
    </p:spTree>
    <p:extLst>
      <p:ext uri="{BB962C8B-B14F-4D97-AF65-F5344CB8AC3E}">
        <p14:creationId xmlns:p14="http://schemas.microsoft.com/office/powerpoint/2010/main" val="1347015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D42A29A-A94A-479F-8E87-BB20B37C1789}"/>
              </a:ext>
            </a:extLst>
          </p:cNvPr>
          <p:cNvSpPr/>
          <p:nvPr/>
        </p:nvSpPr>
        <p:spPr>
          <a:xfrm>
            <a:off x="0" y="0"/>
            <a:ext cx="12192000" cy="6858000"/>
          </a:xfrm>
          <a:prstGeom prst="rect">
            <a:avLst/>
          </a:prstGeom>
          <a:solidFill>
            <a:schemeClr val="tx2"/>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 name="Table 1">
            <a:extLst>
              <a:ext uri="{FF2B5EF4-FFF2-40B4-BE49-F238E27FC236}">
                <a16:creationId xmlns:a16="http://schemas.microsoft.com/office/drawing/2014/main" id="{625918D7-14EA-4444-B95D-05305DA5BB12}"/>
              </a:ext>
            </a:extLst>
          </p:cNvPr>
          <p:cNvGraphicFramePr>
            <a:graphicFrameLocks noGrp="1"/>
          </p:cNvGraphicFramePr>
          <p:nvPr>
            <p:extLst>
              <p:ext uri="{D42A27DB-BD31-4B8C-83A1-F6EECF244321}">
                <p14:modId xmlns:p14="http://schemas.microsoft.com/office/powerpoint/2010/main" val="2207395327"/>
              </p:ext>
            </p:extLst>
          </p:nvPr>
        </p:nvGraphicFramePr>
        <p:xfrm>
          <a:off x="842392" y="3053361"/>
          <a:ext cx="10485516" cy="2930190"/>
        </p:xfrm>
        <a:graphic>
          <a:graphicData uri="http://schemas.openxmlformats.org/drawingml/2006/table">
            <a:tbl>
              <a:tblPr firstRow="1" bandRow="1">
                <a:tableStyleId>{74C1A8A3-306A-4EB7-A6B1-4F7E0EB9C5D6}</a:tableStyleId>
              </a:tblPr>
              <a:tblGrid>
                <a:gridCol w="2797453">
                  <a:extLst>
                    <a:ext uri="{9D8B030D-6E8A-4147-A177-3AD203B41FA5}">
                      <a16:colId xmlns:a16="http://schemas.microsoft.com/office/drawing/2014/main" val="377081597"/>
                    </a:ext>
                  </a:extLst>
                </a:gridCol>
                <a:gridCol w="4873840">
                  <a:extLst>
                    <a:ext uri="{9D8B030D-6E8A-4147-A177-3AD203B41FA5}">
                      <a16:colId xmlns:a16="http://schemas.microsoft.com/office/drawing/2014/main" val="1842446081"/>
                    </a:ext>
                  </a:extLst>
                </a:gridCol>
                <a:gridCol w="2814223">
                  <a:extLst>
                    <a:ext uri="{9D8B030D-6E8A-4147-A177-3AD203B41FA5}">
                      <a16:colId xmlns:a16="http://schemas.microsoft.com/office/drawing/2014/main" val="1850008894"/>
                    </a:ext>
                  </a:extLst>
                </a:gridCol>
              </a:tblGrid>
              <a:tr h="488365">
                <a:tc>
                  <a:txBody>
                    <a:bodyPr/>
                    <a:lstStyle/>
                    <a:p>
                      <a:pPr algn="ctr"/>
                      <a:r>
                        <a:rPr lang="en-US" dirty="0"/>
                        <a:t>Parameters</a:t>
                      </a:r>
                      <a:endParaRPr lang="en-IN" dirty="0"/>
                    </a:p>
                  </a:txBody>
                  <a:tcPr/>
                </a:tc>
                <a:tc>
                  <a:txBody>
                    <a:bodyPr/>
                    <a:lstStyle/>
                    <a:p>
                      <a:pPr algn="ctr"/>
                      <a:r>
                        <a:rPr lang="en-US" dirty="0"/>
                        <a:t>Description</a:t>
                      </a:r>
                      <a:endParaRPr lang="en-IN" dirty="0"/>
                    </a:p>
                  </a:txBody>
                  <a:tcPr/>
                </a:tc>
                <a:tc>
                  <a:txBody>
                    <a:bodyPr/>
                    <a:lstStyle/>
                    <a:p>
                      <a:pPr algn="ctr"/>
                      <a:r>
                        <a:rPr lang="en-US" dirty="0"/>
                        <a:t>Criteria</a:t>
                      </a:r>
                      <a:endParaRPr lang="en-IN" dirty="0"/>
                    </a:p>
                  </a:txBody>
                  <a:tcPr/>
                </a:tc>
                <a:extLst>
                  <a:ext uri="{0D108BD9-81ED-4DB2-BD59-A6C34878D82A}">
                    <a16:rowId xmlns:a16="http://schemas.microsoft.com/office/drawing/2014/main" val="2222831880"/>
                  </a:ext>
                </a:extLst>
              </a:tr>
              <a:tr h="488365">
                <a:tc>
                  <a:txBody>
                    <a:bodyPr/>
                    <a:lstStyle/>
                    <a:p>
                      <a:r>
                        <a:rPr lang="en-US" dirty="0"/>
                        <a:t>Batting Average</a:t>
                      </a:r>
                      <a:endParaRPr lang="en-IN" dirty="0"/>
                    </a:p>
                  </a:txBody>
                  <a:tcPr/>
                </a:tc>
                <a:tc>
                  <a:txBody>
                    <a:bodyPr/>
                    <a:lstStyle/>
                    <a:p>
                      <a:pPr algn="ctr"/>
                      <a:r>
                        <a:rPr lang="en-US" dirty="0"/>
                        <a:t>Average runs scored in an innings</a:t>
                      </a:r>
                      <a:endParaRPr lang="en-IN" dirty="0"/>
                    </a:p>
                  </a:txBody>
                  <a:tcPr/>
                </a:tc>
                <a:tc>
                  <a:txBody>
                    <a:bodyPr/>
                    <a:lstStyle/>
                    <a:p>
                      <a:pPr algn="ctr"/>
                      <a:r>
                        <a:rPr lang="en-US" dirty="0"/>
                        <a:t>&gt;30</a:t>
                      </a:r>
                      <a:endParaRPr lang="en-IN" dirty="0"/>
                    </a:p>
                  </a:txBody>
                  <a:tcPr/>
                </a:tc>
                <a:extLst>
                  <a:ext uri="{0D108BD9-81ED-4DB2-BD59-A6C34878D82A}">
                    <a16:rowId xmlns:a16="http://schemas.microsoft.com/office/drawing/2014/main" val="1120824689"/>
                  </a:ext>
                </a:extLst>
              </a:tr>
              <a:tr h="488365">
                <a:tc>
                  <a:txBody>
                    <a:bodyPr/>
                    <a:lstStyle/>
                    <a:p>
                      <a:r>
                        <a:rPr lang="en-US" dirty="0"/>
                        <a:t>Strike Rate</a:t>
                      </a:r>
                      <a:endParaRPr lang="en-IN" dirty="0"/>
                    </a:p>
                  </a:txBody>
                  <a:tcPr/>
                </a:tc>
                <a:tc>
                  <a:txBody>
                    <a:bodyPr/>
                    <a:lstStyle/>
                    <a:p>
                      <a:pPr algn="ctr"/>
                      <a:r>
                        <a:rPr lang="en-US" dirty="0"/>
                        <a:t>No of runs scored per 100 balls</a:t>
                      </a:r>
                      <a:endParaRPr lang="en-IN" dirty="0"/>
                    </a:p>
                  </a:txBody>
                  <a:tcPr/>
                </a:tc>
                <a:tc>
                  <a:txBody>
                    <a:bodyPr/>
                    <a:lstStyle/>
                    <a:p>
                      <a:pPr algn="ctr"/>
                      <a:r>
                        <a:rPr lang="en-US" dirty="0"/>
                        <a:t>&gt;140</a:t>
                      </a:r>
                      <a:endParaRPr lang="en-IN" dirty="0"/>
                    </a:p>
                  </a:txBody>
                  <a:tcPr/>
                </a:tc>
                <a:extLst>
                  <a:ext uri="{0D108BD9-81ED-4DB2-BD59-A6C34878D82A}">
                    <a16:rowId xmlns:a16="http://schemas.microsoft.com/office/drawing/2014/main" val="4145504492"/>
                  </a:ext>
                </a:extLst>
              </a:tr>
              <a:tr h="488365">
                <a:tc>
                  <a:txBody>
                    <a:bodyPr/>
                    <a:lstStyle/>
                    <a:p>
                      <a:r>
                        <a:rPr lang="en-US" dirty="0"/>
                        <a:t>Innings Batted</a:t>
                      </a:r>
                      <a:endParaRPr lang="en-IN" dirty="0"/>
                    </a:p>
                  </a:txBody>
                  <a:tcPr/>
                </a:tc>
                <a:tc>
                  <a:txBody>
                    <a:bodyPr/>
                    <a:lstStyle/>
                    <a:p>
                      <a:pPr algn="ctr"/>
                      <a:r>
                        <a:rPr lang="en-US" dirty="0"/>
                        <a:t>Total innings batted</a:t>
                      </a:r>
                      <a:endParaRPr lang="en-IN" dirty="0"/>
                    </a:p>
                  </a:txBody>
                  <a:tcPr/>
                </a:tc>
                <a:tc>
                  <a:txBody>
                    <a:bodyPr/>
                    <a:lstStyle/>
                    <a:p>
                      <a:pPr algn="ctr"/>
                      <a:r>
                        <a:rPr lang="en-US" dirty="0"/>
                        <a:t>&gt;3</a:t>
                      </a:r>
                      <a:endParaRPr lang="en-IN" dirty="0"/>
                    </a:p>
                  </a:txBody>
                  <a:tcPr/>
                </a:tc>
                <a:extLst>
                  <a:ext uri="{0D108BD9-81ED-4DB2-BD59-A6C34878D82A}">
                    <a16:rowId xmlns:a16="http://schemas.microsoft.com/office/drawing/2014/main" val="1281870631"/>
                  </a:ext>
                </a:extLst>
              </a:tr>
              <a:tr h="488365">
                <a:tc>
                  <a:txBody>
                    <a:bodyPr/>
                    <a:lstStyle/>
                    <a:p>
                      <a:r>
                        <a:rPr lang="en-US" dirty="0"/>
                        <a:t>Boundary %</a:t>
                      </a:r>
                      <a:endParaRPr lang="en-IN" dirty="0"/>
                    </a:p>
                  </a:txBody>
                  <a:tcPr/>
                </a:tc>
                <a:tc>
                  <a:txBody>
                    <a:bodyPr/>
                    <a:lstStyle/>
                    <a:p>
                      <a:pPr algn="ctr"/>
                      <a:r>
                        <a:rPr lang="en-US" dirty="0"/>
                        <a:t>% of runs scored in boundaries</a:t>
                      </a:r>
                      <a:endParaRPr lang="en-IN" dirty="0"/>
                    </a:p>
                  </a:txBody>
                  <a:tcPr/>
                </a:tc>
                <a:tc>
                  <a:txBody>
                    <a:bodyPr/>
                    <a:lstStyle/>
                    <a:p>
                      <a:pPr algn="ctr"/>
                      <a:r>
                        <a:rPr lang="en-US" dirty="0"/>
                        <a:t>&gt;50</a:t>
                      </a:r>
                      <a:endParaRPr lang="en-IN" dirty="0"/>
                    </a:p>
                  </a:txBody>
                  <a:tcPr/>
                </a:tc>
                <a:extLst>
                  <a:ext uri="{0D108BD9-81ED-4DB2-BD59-A6C34878D82A}">
                    <a16:rowId xmlns:a16="http://schemas.microsoft.com/office/drawing/2014/main" val="3951568821"/>
                  </a:ext>
                </a:extLst>
              </a:tr>
              <a:tr h="488365">
                <a:tc>
                  <a:txBody>
                    <a:bodyPr/>
                    <a:lstStyle/>
                    <a:p>
                      <a:r>
                        <a:rPr lang="en-US" dirty="0"/>
                        <a:t>Batting Position</a:t>
                      </a:r>
                      <a:endParaRPr lang="en-IN" dirty="0"/>
                    </a:p>
                  </a:txBody>
                  <a:tcPr/>
                </a:tc>
                <a:tc>
                  <a:txBody>
                    <a:bodyPr/>
                    <a:lstStyle/>
                    <a:p>
                      <a:pPr algn="ctr"/>
                      <a:r>
                        <a:rPr lang="en-US" dirty="0"/>
                        <a:t>Order in which the batter played</a:t>
                      </a:r>
                      <a:endParaRPr lang="en-IN" dirty="0"/>
                    </a:p>
                  </a:txBody>
                  <a:tcPr/>
                </a:tc>
                <a:tc>
                  <a:txBody>
                    <a:bodyPr/>
                    <a:lstStyle/>
                    <a:p>
                      <a:pPr algn="ctr"/>
                      <a:r>
                        <a:rPr lang="en-US" dirty="0"/>
                        <a:t>&lt;4</a:t>
                      </a:r>
                      <a:endParaRPr lang="en-IN" dirty="0"/>
                    </a:p>
                  </a:txBody>
                  <a:tcPr/>
                </a:tc>
                <a:extLst>
                  <a:ext uri="{0D108BD9-81ED-4DB2-BD59-A6C34878D82A}">
                    <a16:rowId xmlns:a16="http://schemas.microsoft.com/office/drawing/2014/main" val="4112578018"/>
                  </a:ext>
                </a:extLst>
              </a:tr>
            </a:tbl>
          </a:graphicData>
        </a:graphic>
      </p:graphicFrame>
      <p:pic>
        <p:nvPicPr>
          <p:cNvPr id="3" name="Picture 2">
            <a:extLst>
              <a:ext uri="{FF2B5EF4-FFF2-40B4-BE49-F238E27FC236}">
                <a16:creationId xmlns:a16="http://schemas.microsoft.com/office/drawing/2014/main" id="{34460A5D-F3E6-437B-81C8-EAC762F28EA7}"/>
              </a:ext>
            </a:extLst>
          </p:cNvPr>
          <p:cNvPicPr>
            <a:picLocks noChangeAspect="1"/>
          </p:cNvPicPr>
          <p:nvPr/>
        </p:nvPicPr>
        <p:blipFill>
          <a:blip r:embed="rId2"/>
          <a:stretch>
            <a:fillRect/>
          </a:stretch>
        </p:blipFill>
        <p:spPr>
          <a:xfrm>
            <a:off x="9490229" y="0"/>
            <a:ext cx="2276726" cy="2320934"/>
          </a:xfrm>
          <a:prstGeom prst="rect">
            <a:avLst/>
          </a:prstGeom>
        </p:spPr>
      </p:pic>
      <p:cxnSp>
        <p:nvCxnSpPr>
          <p:cNvPr id="5" name="Straight Connector 4">
            <a:extLst>
              <a:ext uri="{FF2B5EF4-FFF2-40B4-BE49-F238E27FC236}">
                <a16:creationId xmlns:a16="http://schemas.microsoft.com/office/drawing/2014/main" id="{A7838C5E-6BC1-4555-BAAA-E9E0CF0790DE}"/>
              </a:ext>
            </a:extLst>
          </p:cNvPr>
          <p:cNvCxnSpPr/>
          <p:nvPr/>
        </p:nvCxnSpPr>
        <p:spPr>
          <a:xfrm>
            <a:off x="0" y="1970843"/>
            <a:ext cx="3701988" cy="0"/>
          </a:xfrm>
          <a:prstGeom prst="line">
            <a:avLst/>
          </a:prstGeom>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BBAE25D3-1E7D-447A-AA7C-2834A38A61C6}"/>
              </a:ext>
            </a:extLst>
          </p:cNvPr>
          <p:cNvSpPr txBox="1"/>
          <p:nvPr/>
        </p:nvSpPr>
        <p:spPr>
          <a:xfrm>
            <a:off x="0" y="944045"/>
            <a:ext cx="3293615" cy="92333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5400" b="1" dirty="0">
                <a:ln/>
                <a:solidFill>
                  <a:schemeClr val="tx1">
                    <a:lumMod val="95000"/>
                    <a:lumOff val="5000"/>
                  </a:schemeClr>
                </a:solidFill>
                <a:effectLst>
                  <a:glow rad="228600">
                    <a:schemeClr val="accent5">
                      <a:satMod val="175000"/>
                      <a:alpha val="40000"/>
                    </a:schemeClr>
                  </a:glow>
                </a:effectLst>
              </a:rPr>
              <a:t>OPENERS</a:t>
            </a:r>
            <a:endParaRPr lang="en-IN" sz="5400" b="1" dirty="0">
              <a:ln/>
              <a:solidFill>
                <a:schemeClr val="tx1">
                  <a:lumMod val="95000"/>
                  <a:lumOff val="5000"/>
                </a:schemeClr>
              </a:solidFill>
              <a:effectLst>
                <a:glow rad="228600">
                  <a:schemeClr val="accent5">
                    <a:satMod val="175000"/>
                    <a:alpha val="40000"/>
                  </a:schemeClr>
                </a:glow>
              </a:effectLst>
            </a:endParaRPr>
          </a:p>
        </p:txBody>
      </p:sp>
      <p:sp>
        <p:nvSpPr>
          <p:cNvPr id="10" name="Rectangle 9">
            <a:extLst>
              <a:ext uri="{FF2B5EF4-FFF2-40B4-BE49-F238E27FC236}">
                <a16:creationId xmlns:a16="http://schemas.microsoft.com/office/drawing/2014/main" id="{E3B7A3E7-6F4F-4470-86A4-328636B87B27}"/>
              </a:ext>
            </a:extLst>
          </p:cNvPr>
          <p:cNvSpPr/>
          <p:nvPr/>
        </p:nvSpPr>
        <p:spPr>
          <a:xfrm>
            <a:off x="842392" y="6190488"/>
            <a:ext cx="8091296" cy="42976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3B4EFDEB-0AF7-4EB8-B95F-3513E01990E1}"/>
              </a:ext>
            </a:extLst>
          </p:cNvPr>
          <p:cNvSpPr txBox="1"/>
          <p:nvPr/>
        </p:nvSpPr>
        <p:spPr>
          <a:xfrm>
            <a:off x="842392" y="6236109"/>
            <a:ext cx="8620217" cy="646331"/>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This Partnership would be able to give us at least 50 runs in 1</a:t>
            </a:r>
            <a:r>
              <a:rPr lang="en-US" baseline="30000" dirty="0">
                <a:ln w="0"/>
                <a:effectLst>
                  <a:outerShdw blurRad="38100" dist="19050" dir="2700000" algn="tl" rotWithShape="0">
                    <a:schemeClr val="dk1">
                      <a:alpha val="40000"/>
                    </a:schemeClr>
                  </a:outerShdw>
                </a:effectLst>
              </a:rPr>
              <a:t>st</a:t>
            </a:r>
            <a:r>
              <a:rPr lang="en-US" dirty="0">
                <a:ln w="0"/>
                <a:effectLst>
                  <a:outerShdw blurRad="38100" dist="19050" dir="2700000" algn="tl" rotWithShape="0">
                    <a:schemeClr val="dk1">
                      <a:alpha val="40000"/>
                    </a:schemeClr>
                  </a:outerShdw>
                </a:effectLst>
              </a:rPr>
              <a:t> five overs</a:t>
            </a:r>
            <a:endParaRPr lang="en-IN" dirty="0">
              <a:ln w="0"/>
              <a:effectLst>
                <a:outerShdw blurRad="38100" dist="19050" dir="2700000" algn="tl" rotWithShape="0">
                  <a:schemeClr val="dk1">
                    <a:alpha val="40000"/>
                  </a:schemeClr>
                </a:outerShdw>
              </a:effectLst>
            </a:endParaRPr>
          </a:p>
          <a:p>
            <a:endParaRPr lang="en-IN"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5707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D42A29A-A94A-479F-8E87-BB20B37C1789}"/>
              </a:ext>
            </a:extLst>
          </p:cNvPr>
          <p:cNvSpPr/>
          <p:nvPr/>
        </p:nvSpPr>
        <p:spPr>
          <a:xfrm>
            <a:off x="0" y="0"/>
            <a:ext cx="12192000" cy="6858000"/>
          </a:xfrm>
          <a:prstGeom prst="rect">
            <a:avLst/>
          </a:prstGeom>
          <a:solidFill>
            <a:schemeClr val="tx2"/>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 name="Table 1">
            <a:extLst>
              <a:ext uri="{FF2B5EF4-FFF2-40B4-BE49-F238E27FC236}">
                <a16:creationId xmlns:a16="http://schemas.microsoft.com/office/drawing/2014/main" id="{625918D7-14EA-4444-B95D-05305DA5BB12}"/>
              </a:ext>
            </a:extLst>
          </p:cNvPr>
          <p:cNvGraphicFramePr>
            <a:graphicFrameLocks noGrp="1"/>
          </p:cNvGraphicFramePr>
          <p:nvPr>
            <p:extLst>
              <p:ext uri="{D42A27DB-BD31-4B8C-83A1-F6EECF244321}">
                <p14:modId xmlns:p14="http://schemas.microsoft.com/office/powerpoint/2010/main" val="2399884971"/>
              </p:ext>
            </p:extLst>
          </p:nvPr>
        </p:nvGraphicFramePr>
        <p:xfrm>
          <a:off x="842392" y="2825499"/>
          <a:ext cx="10485516" cy="3179757"/>
        </p:xfrm>
        <a:graphic>
          <a:graphicData uri="http://schemas.openxmlformats.org/drawingml/2006/table">
            <a:tbl>
              <a:tblPr firstRow="1" bandRow="1">
                <a:tableStyleId>{74C1A8A3-306A-4EB7-A6B1-4F7E0EB9C5D6}</a:tableStyleId>
              </a:tblPr>
              <a:tblGrid>
                <a:gridCol w="2797453">
                  <a:extLst>
                    <a:ext uri="{9D8B030D-6E8A-4147-A177-3AD203B41FA5}">
                      <a16:colId xmlns:a16="http://schemas.microsoft.com/office/drawing/2014/main" val="377081597"/>
                    </a:ext>
                  </a:extLst>
                </a:gridCol>
                <a:gridCol w="4873840">
                  <a:extLst>
                    <a:ext uri="{9D8B030D-6E8A-4147-A177-3AD203B41FA5}">
                      <a16:colId xmlns:a16="http://schemas.microsoft.com/office/drawing/2014/main" val="1842446081"/>
                    </a:ext>
                  </a:extLst>
                </a:gridCol>
                <a:gridCol w="2814223">
                  <a:extLst>
                    <a:ext uri="{9D8B030D-6E8A-4147-A177-3AD203B41FA5}">
                      <a16:colId xmlns:a16="http://schemas.microsoft.com/office/drawing/2014/main" val="1850008894"/>
                    </a:ext>
                  </a:extLst>
                </a:gridCol>
              </a:tblGrid>
              <a:tr h="503871">
                <a:tc>
                  <a:txBody>
                    <a:bodyPr/>
                    <a:lstStyle/>
                    <a:p>
                      <a:pPr algn="ctr"/>
                      <a:r>
                        <a:rPr lang="en-US" dirty="0"/>
                        <a:t>Parameters</a:t>
                      </a:r>
                      <a:endParaRPr lang="en-IN" dirty="0"/>
                    </a:p>
                  </a:txBody>
                  <a:tcPr/>
                </a:tc>
                <a:tc>
                  <a:txBody>
                    <a:bodyPr/>
                    <a:lstStyle/>
                    <a:p>
                      <a:pPr algn="ctr"/>
                      <a:r>
                        <a:rPr lang="en-US" dirty="0"/>
                        <a:t>Description</a:t>
                      </a:r>
                      <a:endParaRPr lang="en-IN" dirty="0"/>
                    </a:p>
                  </a:txBody>
                  <a:tcPr/>
                </a:tc>
                <a:tc>
                  <a:txBody>
                    <a:bodyPr/>
                    <a:lstStyle/>
                    <a:p>
                      <a:pPr algn="ctr"/>
                      <a:r>
                        <a:rPr lang="en-US" dirty="0"/>
                        <a:t>Criteria</a:t>
                      </a:r>
                      <a:endParaRPr lang="en-IN" dirty="0"/>
                    </a:p>
                  </a:txBody>
                  <a:tcPr/>
                </a:tc>
                <a:extLst>
                  <a:ext uri="{0D108BD9-81ED-4DB2-BD59-A6C34878D82A}">
                    <a16:rowId xmlns:a16="http://schemas.microsoft.com/office/drawing/2014/main" val="2222831880"/>
                  </a:ext>
                </a:extLst>
              </a:tr>
              <a:tr h="503871">
                <a:tc>
                  <a:txBody>
                    <a:bodyPr/>
                    <a:lstStyle/>
                    <a:p>
                      <a:r>
                        <a:rPr lang="en-US" dirty="0"/>
                        <a:t>Batting Average</a:t>
                      </a:r>
                      <a:endParaRPr lang="en-IN" dirty="0"/>
                    </a:p>
                  </a:txBody>
                  <a:tcPr/>
                </a:tc>
                <a:tc>
                  <a:txBody>
                    <a:bodyPr/>
                    <a:lstStyle/>
                    <a:p>
                      <a:pPr algn="ctr"/>
                      <a:r>
                        <a:rPr lang="en-US" dirty="0"/>
                        <a:t>Average runs scored in an innings</a:t>
                      </a:r>
                      <a:endParaRPr lang="en-IN" dirty="0"/>
                    </a:p>
                  </a:txBody>
                  <a:tcPr/>
                </a:tc>
                <a:tc>
                  <a:txBody>
                    <a:bodyPr/>
                    <a:lstStyle/>
                    <a:p>
                      <a:pPr algn="ctr"/>
                      <a:r>
                        <a:rPr lang="en-US" dirty="0"/>
                        <a:t>&gt;40</a:t>
                      </a:r>
                      <a:endParaRPr lang="en-IN" dirty="0"/>
                    </a:p>
                  </a:txBody>
                  <a:tcPr/>
                </a:tc>
                <a:extLst>
                  <a:ext uri="{0D108BD9-81ED-4DB2-BD59-A6C34878D82A}">
                    <a16:rowId xmlns:a16="http://schemas.microsoft.com/office/drawing/2014/main" val="1120824689"/>
                  </a:ext>
                </a:extLst>
              </a:tr>
              <a:tr h="503871">
                <a:tc>
                  <a:txBody>
                    <a:bodyPr/>
                    <a:lstStyle/>
                    <a:p>
                      <a:r>
                        <a:rPr lang="en-US" dirty="0"/>
                        <a:t>Strike Rate</a:t>
                      </a:r>
                      <a:endParaRPr lang="en-IN" dirty="0"/>
                    </a:p>
                  </a:txBody>
                  <a:tcPr/>
                </a:tc>
                <a:tc>
                  <a:txBody>
                    <a:bodyPr/>
                    <a:lstStyle/>
                    <a:p>
                      <a:pPr algn="ctr"/>
                      <a:r>
                        <a:rPr lang="en-US" dirty="0"/>
                        <a:t>No of runs scored per 100 balls</a:t>
                      </a:r>
                      <a:endParaRPr lang="en-IN" dirty="0"/>
                    </a:p>
                  </a:txBody>
                  <a:tcPr/>
                </a:tc>
                <a:tc>
                  <a:txBody>
                    <a:bodyPr/>
                    <a:lstStyle/>
                    <a:p>
                      <a:pPr algn="ctr"/>
                      <a:r>
                        <a:rPr lang="en-US" dirty="0"/>
                        <a:t>&gt;125</a:t>
                      </a:r>
                      <a:endParaRPr lang="en-IN" dirty="0"/>
                    </a:p>
                  </a:txBody>
                  <a:tcPr/>
                </a:tc>
                <a:extLst>
                  <a:ext uri="{0D108BD9-81ED-4DB2-BD59-A6C34878D82A}">
                    <a16:rowId xmlns:a16="http://schemas.microsoft.com/office/drawing/2014/main" val="4145504492"/>
                  </a:ext>
                </a:extLst>
              </a:tr>
              <a:tr h="503871">
                <a:tc>
                  <a:txBody>
                    <a:bodyPr/>
                    <a:lstStyle/>
                    <a:p>
                      <a:r>
                        <a:rPr lang="en-US" dirty="0"/>
                        <a:t>Innings Batted</a:t>
                      </a:r>
                      <a:endParaRPr lang="en-IN" dirty="0"/>
                    </a:p>
                  </a:txBody>
                  <a:tcPr/>
                </a:tc>
                <a:tc>
                  <a:txBody>
                    <a:bodyPr/>
                    <a:lstStyle/>
                    <a:p>
                      <a:pPr algn="ctr"/>
                      <a:r>
                        <a:rPr lang="en-US" dirty="0"/>
                        <a:t>Total innings batted</a:t>
                      </a:r>
                      <a:endParaRPr lang="en-IN" dirty="0"/>
                    </a:p>
                  </a:txBody>
                  <a:tcPr/>
                </a:tc>
                <a:tc>
                  <a:txBody>
                    <a:bodyPr/>
                    <a:lstStyle/>
                    <a:p>
                      <a:pPr algn="ctr"/>
                      <a:r>
                        <a:rPr lang="en-US" dirty="0"/>
                        <a:t>&gt;3</a:t>
                      </a:r>
                      <a:endParaRPr lang="en-IN" dirty="0"/>
                    </a:p>
                  </a:txBody>
                  <a:tcPr/>
                </a:tc>
                <a:extLst>
                  <a:ext uri="{0D108BD9-81ED-4DB2-BD59-A6C34878D82A}">
                    <a16:rowId xmlns:a16="http://schemas.microsoft.com/office/drawing/2014/main" val="1281870631"/>
                  </a:ext>
                </a:extLst>
              </a:tr>
              <a:tr h="660402">
                <a:tc>
                  <a:txBody>
                    <a:bodyPr/>
                    <a:lstStyle/>
                    <a:p>
                      <a:r>
                        <a:rPr lang="en-US" dirty="0"/>
                        <a:t>Avg. Balls Faced</a:t>
                      </a:r>
                      <a:endParaRPr lang="en-IN" dirty="0"/>
                    </a:p>
                  </a:txBody>
                  <a:tcPr/>
                </a:tc>
                <a:tc>
                  <a:txBody>
                    <a:bodyPr/>
                    <a:lstStyle/>
                    <a:p>
                      <a:pPr algn="ctr"/>
                      <a:r>
                        <a:rPr lang="en-US" dirty="0"/>
                        <a:t>Average balls faced by a batter in an innings</a:t>
                      </a:r>
                      <a:endParaRPr lang="en-IN" dirty="0"/>
                    </a:p>
                  </a:txBody>
                  <a:tcPr/>
                </a:tc>
                <a:tc>
                  <a:txBody>
                    <a:bodyPr/>
                    <a:lstStyle/>
                    <a:p>
                      <a:pPr algn="ctr"/>
                      <a:r>
                        <a:rPr lang="en-US" dirty="0"/>
                        <a:t>&gt;20</a:t>
                      </a:r>
                      <a:endParaRPr lang="en-IN" dirty="0"/>
                    </a:p>
                  </a:txBody>
                  <a:tcPr/>
                </a:tc>
                <a:extLst>
                  <a:ext uri="{0D108BD9-81ED-4DB2-BD59-A6C34878D82A}">
                    <a16:rowId xmlns:a16="http://schemas.microsoft.com/office/drawing/2014/main" val="3951568821"/>
                  </a:ext>
                </a:extLst>
              </a:tr>
              <a:tr h="503871">
                <a:tc>
                  <a:txBody>
                    <a:bodyPr/>
                    <a:lstStyle/>
                    <a:p>
                      <a:r>
                        <a:rPr lang="en-US" dirty="0"/>
                        <a:t>Batting Position</a:t>
                      </a:r>
                      <a:endParaRPr lang="en-IN" dirty="0"/>
                    </a:p>
                  </a:txBody>
                  <a:tcPr/>
                </a:tc>
                <a:tc>
                  <a:txBody>
                    <a:bodyPr/>
                    <a:lstStyle/>
                    <a:p>
                      <a:pPr algn="ctr"/>
                      <a:r>
                        <a:rPr lang="en-US" dirty="0"/>
                        <a:t>Order in which the batter played</a:t>
                      </a:r>
                      <a:endParaRPr lang="en-IN" dirty="0"/>
                    </a:p>
                  </a:txBody>
                  <a:tcPr/>
                </a:tc>
                <a:tc>
                  <a:txBody>
                    <a:bodyPr/>
                    <a:lstStyle/>
                    <a:p>
                      <a:pPr algn="ctr"/>
                      <a:r>
                        <a:rPr lang="en-US" dirty="0"/>
                        <a:t>&gt;2</a:t>
                      </a:r>
                      <a:endParaRPr lang="en-IN" dirty="0"/>
                    </a:p>
                  </a:txBody>
                  <a:tcPr/>
                </a:tc>
                <a:extLst>
                  <a:ext uri="{0D108BD9-81ED-4DB2-BD59-A6C34878D82A}">
                    <a16:rowId xmlns:a16="http://schemas.microsoft.com/office/drawing/2014/main" val="4112578018"/>
                  </a:ext>
                </a:extLst>
              </a:tr>
            </a:tbl>
          </a:graphicData>
        </a:graphic>
      </p:graphicFrame>
      <p:pic>
        <p:nvPicPr>
          <p:cNvPr id="3" name="Picture 2">
            <a:extLst>
              <a:ext uri="{FF2B5EF4-FFF2-40B4-BE49-F238E27FC236}">
                <a16:creationId xmlns:a16="http://schemas.microsoft.com/office/drawing/2014/main" id="{34460A5D-F3E6-437B-81C8-EAC762F28EA7}"/>
              </a:ext>
            </a:extLst>
          </p:cNvPr>
          <p:cNvPicPr>
            <a:picLocks noChangeAspect="1"/>
          </p:cNvPicPr>
          <p:nvPr/>
        </p:nvPicPr>
        <p:blipFill>
          <a:blip r:embed="rId2"/>
          <a:stretch>
            <a:fillRect/>
          </a:stretch>
        </p:blipFill>
        <p:spPr>
          <a:xfrm>
            <a:off x="9490229" y="0"/>
            <a:ext cx="2276726" cy="2320934"/>
          </a:xfrm>
          <a:prstGeom prst="rect">
            <a:avLst/>
          </a:prstGeom>
        </p:spPr>
      </p:pic>
      <p:cxnSp>
        <p:nvCxnSpPr>
          <p:cNvPr id="5" name="Straight Connector 4">
            <a:extLst>
              <a:ext uri="{FF2B5EF4-FFF2-40B4-BE49-F238E27FC236}">
                <a16:creationId xmlns:a16="http://schemas.microsoft.com/office/drawing/2014/main" id="{A7838C5E-6BC1-4555-BAAA-E9E0CF0790DE}"/>
              </a:ext>
            </a:extLst>
          </p:cNvPr>
          <p:cNvCxnSpPr/>
          <p:nvPr/>
        </p:nvCxnSpPr>
        <p:spPr>
          <a:xfrm>
            <a:off x="0" y="1970843"/>
            <a:ext cx="3701988" cy="0"/>
          </a:xfrm>
          <a:prstGeom prst="line">
            <a:avLst/>
          </a:prstGeom>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BBAE25D3-1E7D-447A-AA7C-2834A38A61C6}"/>
              </a:ext>
            </a:extLst>
          </p:cNvPr>
          <p:cNvSpPr txBox="1"/>
          <p:nvPr/>
        </p:nvSpPr>
        <p:spPr>
          <a:xfrm>
            <a:off x="146088" y="732427"/>
            <a:ext cx="4261320"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3600" b="1" dirty="0">
                <a:ln/>
                <a:solidFill>
                  <a:schemeClr val="tx1">
                    <a:lumMod val="95000"/>
                    <a:lumOff val="5000"/>
                  </a:schemeClr>
                </a:solidFill>
                <a:effectLst>
                  <a:glow rad="228600">
                    <a:schemeClr val="accent5">
                      <a:satMod val="175000"/>
                      <a:alpha val="40000"/>
                    </a:schemeClr>
                  </a:glow>
                </a:effectLst>
              </a:rPr>
              <a:t>ANCHORS / MIDDLE ORDER</a:t>
            </a:r>
            <a:endParaRPr lang="en-IN" sz="3600" b="1" dirty="0">
              <a:ln/>
              <a:solidFill>
                <a:schemeClr val="tx1">
                  <a:lumMod val="95000"/>
                  <a:lumOff val="5000"/>
                </a:schemeClr>
              </a:solidFill>
              <a:effectLst>
                <a:glow rad="228600">
                  <a:schemeClr val="accent5">
                    <a:satMod val="175000"/>
                    <a:alpha val="40000"/>
                  </a:schemeClr>
                </a:glow>
              </a:effectLst>
            </a:endParaRPr>
          </a:p>
        </p:txBody>
      </p:sp>
      <p:sp>
        <p:nvSpPr>
          <p:cNvPr id="10" name="Rectangle 9">
            <a:extLst>
              <a:ext uri="{FF2B5EF4-FFF2-40B4-BE49-F238E27FC236}">
                <a16:creationId xmlns:a16="http://schemas.microsoft.com/office/drawing/2014/main" id="{E3B7A3E7-6F4F-4470-86A4-328636B87B27}"/>
              </a:ext>
            </a:extLst>
          </p:cNvPr>
          <p:cNvSpPr/>
          <p:nvPr/>
        </p:nvSpPr>
        <p:spPr>
          <a:xfrm>
            <a:off x="842392" y="6190488"/>
            <a:ext cx="10924563" cy="42976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3B4EFDEB-0AF7-4EB8-B95F-3513E01990E1}"/>
              </a:ext>
            </a:extLst>
          </p:cNvPr>
          <p:cNvSpPr txBox="1"/>
          <p:nvPr/>
        </p:nvSpPr>
        <p:spPr>
          <a:xfrm>
            <a:off x="842392" y="6220706"/>
            <a:ext cx="10924563" cy="830997"/>
          </a:xfrm>
          <a:prstGeom prst="rect">
            <a:avLst/>
          </a:prstGeom>
          <a:noFill/>
        </p:spPr>
        <p:txBody>
          <a:bodyPr wrap="square" rtlCol="0">
            <a:spAutoFit/>
          </a:bodyPr>
          <a:lstStyle/>
          <a:p>
            <a:r>
              <a:rPr lang="en-US" sz="1600" dirty="0">
                <a:ln w="0"/>
                <a:effectLst>
                  <a:outerShdw blurRad="38100" dist="19050" dir="2700000" algn="tl" rotWithShape="0">
                    <a:schemeClr val="dk1">
                      <a:alpha val="40000"/>
                    </a:schemeClr>
                  </a:outerShdw>
                </a:effectLst>
              </a:rPr>
              <a:t>We have 3 players as anchors and now as overall we have 5 players which will give us at least a score of 120+</a:t>
            </a:r>
            <a:endParaRPr lang="en-IN" sz="1600" dirty="0">
              <a:ln w="0"/>
              <a:effectLst>
                <a:outerShdw blurRad="38100" dist="19050" dir="2700000" algn="tl" rotWithShape="0">
                  <a:schemeClr val="dk1">
                    <a:alpha val="40000"/>
                  </a:schemeClr>
                </a:outerShdw>
              </a:effectLst>
            </a:endParaRPr>
          </a:p>
          <a:p>
            <a:endParaRPr lang="en-IN" sz="1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22428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D42A29A-A94A-479F-8E87-BB20B37C1789}"/>
              </a:ext>
            </a:extLst>
          </p:cNvPr>
          <p:cNvSpPr/>
          <p:nvPr/>
        </p:nvSpPr>
        <p:spPr>
          <a:xfrm>
            <a:off x="0" y="0"/>
            <a:ext cx="12192000" cy="6858000"/>
          </a:xfrm>
          <a:prstGeom prst="rect">
            <a:avLst/>
          </a:prstGeom>
          <a:solidFill>
            <a:schemeClr val="tx2"/>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 name="Table 1">
            <a:extLst>
              <a:ext uri="{FF2B5EF4-FFF2-40B4-BE49-F238E27FC236}">
                <a16:creationId xmlns:a16="http://schemas.microsoft.com/office/drawing/2014/main" id="{625918D7-14EA-4444-B95D-05305DA5BB12}"/>
              </a:ext>
            </a:extLst>
          </p:cNvPr>
          <p:cNvGraphicFramePr>
            <a:graphicFrameLocks noGrp="1"/>
          </p:cNvGraphicFramePr>
          <p:nvPr>
            <p:extLst>
              <p:ext uri="{D42A27DB-BD31-4B8C-83A1-F6EECF244321}">
                <p14:modId xmlns:p14="http://schemas.microsoft.com/office/powerpoint/2010/main" val="436554232"/>
              </p:ext>
            </p:extLst>
          </p:nvPr>
        </p:nvGraphicFramePr>
        <p:xfrm>
          <a:off x="842392" y="2249427"/>
          <a:ext cx="10485516" cy="3575299"/>
        </p:xfrm>
        <a:graphic>
          <a:graphicData uri="http://schemas.openxmlformats.org/drawingml/2006/table">
            <a:tbl>
              <a:tblPr firstRow="1" bandRow="1">
                <a:tableStyleId>{74C1A8A3-306A-4EB7-A6B1-4F7E0EB9C5D6}</a:tableStyleId>
              </a:tblPr>
              <a:tblGrid>
                <a:gridCol w="2797453">
                  <a:extLst>
                    <a:ext uri="{9D8B030D-6E8A-4147-A177-3AD203B41FA5}">
                      <a16:colId xmlns:a16="http://schemas.microsoft.com/office/drawing/2014/main" val="377081597"/>
                    </a:ext>
                  </a:extLst>
                </a:gridCol>
                <a:gridCol w="4873840">
                  <a:extLst>
                    <a:ext uri="{9D8B030D-6E8A-4147-A177-3AD203B41FA5}">
                      <a16:colId xmlns:a16="http://schemas.microsoft.com/office/drawing/2014/main" val="1842446081"/>
                    </a:ext>
                  </a:extLst>
                </a:gridCol>
                <a:gridCol w="2814223">
                  <a:extLst>
                    <a:ext uri="{9D8B030D-6E8A-4147-A177-3AD203B41FA5}">
                      <a16:colId xmlns:a16="http://schemas.microsoft.com/office/drawing/2014/main" val="1850008894"/>
                    </a:ext>
                  </a:extLst>
                </a:gridCol>
              </a:tblGrid>
              <a:tr h="489053">
                <a:tc>
                  <a:txBody>
                    <a:bodyPr/>
                    <a:lstStyle/>
                    <a:p>
                      <a:pPr algn="ctr"/>
                      <a:r>
                        <a:rPr lang="en-US" dirty="0"/>
                        <a:t>Parameters</a:t>
                      </a:r>
                      <a:endParaRPr lang="en-IN" dirty="0"/>
                    </a:p>
                  </a:txBody>
                  <a:tcPr/>
                </a:tc>
                <a:tc>
                  <a:txBody>
                    <a:bodyPr/>
                    <a:lstStyle/>
                    <a:p>
                      <a:pPr algn="ctr"/>
                      <a:r>
                        <a:rPr lang="en-US" dirty="0"/>
                        <a:t>Description</a:t>
                      </a:r>
                      <a:endParaRPr lang="en-IN" dirty="0"/>
                    </a:p>
                  </a:txBody>
                  <a:tcPr/>
                </a:tc>
                <a:tc>
                  <a:txBody>
                    <a:bodyPr/>
                    <a:lstStyle/>
                    <a:p>
                      <a:pPr algn="ctr"/>
                      <a:r>
                        <a:rPr lang="en-US" dirty="0"/>
                        <a:t>Criteria</a:t>
                      </a:r>
                      <a:endParaRPr lang="en-IN" dirty="0"/>
                    </a:p>
                  </a:txBody>
                  <a:tcPr/>
                </a:tc>
                <a:extLst>
                  <a:ext uri="{0D108BD9-81ED-4DB2-BD59-A6C34878D82A}">
                    <a16:rowId xmlns:a16="http://schemas.microsoft.com/office/drawing/2014/main" val="2222831880"/>
                  </a:ext>
                </a:extLst>
              </a:tr>
              <a:tr h="489053">
                <a:tc>
                  <a:txBody>
                    <a:bodyPr/>
                    <a:lstStyle/>
                    <a:p>
                      <a:r>
                        <a:rPr lang="en-US" dirty="0"/>
                        <a:t>Batting Average</a:t>
                      </a:r>
                      <a:endParaRPr lang="en-IN" dirty="0"/>
                    </a:p>
                  </a:txBody>
                  <a:tcPr/>
                </a:tc>
                <a:tc>
                  <a:txBody>
                    <a:bodyPr/>
                    <a:lstStyle/>
                    <a:p>
                      <a:pPr algn="ctr"/>
                      <a:r>
                        <a:rPr lang="en-US" dirty="0"/>
                        <a:t>Average runs scored in an innings</a:t>
                      </a:r>
                      <a:endParaRPr lang="en-IN" dirty="0"/>
                    </a:p>
                  </a:txBody>
                  <a:tcPr/>
                </a:tc>
                <a:tc>
                  <a:txBody>
                    <a:bodyPr/>
                    <a:lstStyle/>
                    <a:p>
                      <a:pPr algn="ctr"/>
                      <a:r>
                        <a:rPr lang="en-US" dirty="0"/>
                        <a:t>&gt;25</a:t>
                      </a:r>
                      <a:endParaRPr lang="en-IN" dirty="0"/>
                    </a:p>
                  </a:txBody>
                  <a:tcPr/>
                </a:tc>
                <a:extLst>
                  <a:ext uri="{0D108BD9-81ED-4DB2-BD59-A6C34878D82A}">
                    <a16:rowId xmlns:a16="http://schemas.microsoft.com/office/drawing/2014/main" val="1120824689"/>
                  </a:ext>
                </a:extLst>
              </a:tr>
              <a:tr h="489053">
                <a:tc>
                  <a:txBody>
                    <a:bodyPr/>
                    <a:lstStyle/>
                    <a:p>
                      <a:r>
                        <a:rPr lang="en-US" dirty="0"/>
                        <a:t>Strike Rate</a:t>
                      </a:r>
                      <a:endParaRPr lang="en-IN" dirty="0"/>
                    </a:p>
                  </a:txBody>
                  <a:tcPr/>
                </a:tc>
                <a:tc>
                  <a:txBody>
                    <a:bodyPr/>
                    <a:lstStyle/>
                    <a:p>
                      <a:pPr algn="ctr"/>
                      <a:r>
                        <a:rPr lang="en-US" dirty="0"/>
                        <a:t>No of runs scored per 100 balls</a:t>
                      </a:r>
                      <a:endParaRPr lang="en-IN" dirty="0"/>
                    </a:p>
                  </a:txBody>
                  <a:tcPr/>
                </a:tc>
                <a:tc>
                  <a:txBody>
                    <a:bodyPr/>
                    <a:lstStyle/>
                    <a:p>
                      <a:pPr algn="ctr"/>
                      <a:r>
                        <a:rPr lang="en-US" dirty="0"/>
                        <a:t>&gt;130</a:t>
                      </a:r>
                      <a:endParaRPr lang="en-IN" dirty="0"/>
                    </a:p>
                  </a:txBody>
                  <a:tcPr/>
                </a:tc>
                <a:extLst>
                  <a:ext uri="{0D108BD9-81ED-4DB2-BD59-A6C34878D82A}">
                    <a16:rowId xmlns:a16="http://schemas.microsoft.com/office/drawing/2014/main" val="4145504492"/>
                  </a:ext>
                </a:extLst>
              </a:tr>
              <a:tr h="489053">
                <a:tc>
                  <a:txBody>
                    <a:bodyPr/>
                    <a:lstStyle/>
                    <a:p>
                      <a:r>
                        <a:rPr lang="en-US" dirty="0"/>
                        <a:t>Innings Batted</a:t>
                      </a:r>
                      <a:endParaRPr lang="en-IN" dirty="0"/>
                    </a:p>
                  </a:txBody>
                  <a:tcPr/>
                </a:tc>
                <a:tc>
                  <a:txBody>
                    <a:bodyPr/>
                    <a:lstStyle/>
                    <a:p>
                      <a:pPr algn="ctr"/>
                      <a:r>
                        <a:rPr lang="en-US" dirty="0"/>
                        <a:t>Total innings batted</a:t>
                      </a:r>
                      <a:endParaRPr lang="en-IN" dirty="0"/>
                    </a:p>
                  </a:txBody>
                  <a:tcPr/>
                </a:tc>
                <a:tc>
                  <a:txBody>
                    <a:bodyPr/>
                    <a:lstStyle/>
                    <a:p>
                      <a:pPr algn="ctr"/>
                      <a:r>
                        <a:rPr lang="en-US" dirty="0"/>
                        <a:t>&gt;3</a:t>
                      </a:r>
                      <a:endParaRPr lang="en-IN" dirty="0"/>
                    </a:p>
                  </a:txBody>
                  <a:tcPr/>
                </a:tc>
                <a:extLst>
                  <a:ext uri="{0D108BD9-81ED-4DB2-BD59-A6C34878D82A}">
                    <a16:rowId xmlns:a16="http://schemas.microsoft.com/office/drawing/2014/main" val="1281870631"/>
                  </a:ext>
                </a:extLst>
              </a:tr>
              <a:tr h="640981">
                <a:tc>
                  <a:txBody>
                    <a:bodyPr/>
                    <a:lstStyle/>
                    <a:p>
                      <a:r>
                        <a:rPr lang="en-US" dirty="0"/>
                        <a:t>Avg. Balls Faced</a:t>
                      </a:r>
                      <a:endParaRPr lang="en-IN" dirty="0"/>
                    </a:p>
                  </a:txBody>
                  <a:tcPr/>
                </a:tc>
                <a:tc>
                  <a:txBody>
                    <a:bodyPr/>
                    <a:lstStyle/>
                    <a:p>
                      <a:pPr algn="ctr"/>
                      <a:r>
                        <a:rPr lang="en-US" dirty="0"/>
                        <a:t>Average balls faced by a batter in an innings</a:t>
                      </a:r>
                      <a:endParaRPr lang="en-IN" dirty="0"/>
                    </a:p>
                  </a:txBody>
                  <a:tcPr/>
                </a:tc>
                <a:tc>
                  <a:txBody>
                    <a:bodyPr/>
                    <a:lstStyle/>
                    <a:p>
                      <a:pPr algn="ctr"/>
                      <a:r>
                        <a:rPr lang="en-US" dirty="0"/>
                        <a:t>&gt;12</a:t>
                      </a:r>
                      <a:endParaRPr lang="en-IN" dirty="0"/>
                    </a:p>
                  </a:txBody>
                  <a:tcPr/>
                </a:tc>
                <a:extLst>
                  <a:ext uri="{0D108BD9-81ED-4DB2-BD59-A6C34878D82A}">
                    <a16:rowId xmlns:a16="http://schemas.microsoft.com/office/drawing/2014/main" val="3951568821"/>
                  </a:ext>
                </a:extLst>
              </a:tr>
              <a:tr h="489053">
                <a:tc>
                  <a:txBody>
                    <a:bodyPr/>
                    <a:lstStyle/>
                    <a:p>
                      <a:r>
                        <a:rPr lang="en-US" dirty="0"/>
                        <a:t>Batting Position</a:t>
                      </a:r>
                      <a:endParaRPr lang="en-IN" dirty="0"/>
                    </a:p>
                  </a:txBody>
                  <a:tcPr/>
                </a:tc>
                <a:tc>
                  <a:txBody>
                    <a:bodyPr/>
                    <a:lstStyle/>
                    <a:p>
                      <a:pPr algn="ctr"/>
                      <a:r>
                        <a:rPr lang="en-US" dirty="0"/>
                        <a:t>Order in which the batter played</a:t>
                      </a:r>
                      <a:endParaRPr lang="en-IN" dirty="0"/>
                    </a:p>
                  </a:txBody>
                  <a:tcPr/>
                </a:tc>
                <a:tc>
                  <a:txBody>
                    <a:bodyPr/>
                    <a:lstStyle/>
                    <a:p>
                      <a:pPr algn="ctr"/>
                      <a:r>
                        <a:rPr lang="en-US" dirty="0"/>
                        <a:t>&gt;4</a:t>
                      </a:r>
                      <a:endParaRPr lang="en-IN" dirty="0"/>
                    </a:p>
                  </a:txBody>
                  <a:tcPr/>
                </a:tc>
                <a:extLst>
                  <a:ext uri="{0D108BD9-81ED-4DB2-BD59-A6C34878D82A}">
                    <a16:rowId xmlns:a16="http://schemas.microsoft.com/office/drawing/2014/main" val="4112578018"/>
                  </a:ext>
                </a:extLst>
              </a:tr>
              <a:tr h="489053">
                <a:tc>
                  <a:txBody>
                    <a:bodyPr/>
                    <a:lstStyle/>
                    <a:p>
                      <a:r>
                        <a:rPr lang="en-US" dirty="0"/>
                        <a:t>Innings Bowled</a:t>
                      </a:r>
                      <a:endParaRPr lang="en-IN" dirty="0"/>
                    </a:p>
                  </a:txBody>
                  <a:tcPr/>
                </a:tc>
                <a:tc>
                  <a:txBody>
                    <a:bodyPr/>
                    <a:lstStyle/>
                    <a:p>
                      <a:pPr algn="ctr"/>
                      <a:r>
                        <a:rPr lang="en-US" dirty="0"/>
                        <a:t>Total innings bowled by the bowler</a:t>
                      </a:r>
                      <a:endParaRPr lang="en-IN" dirty="0"/>
                    </a:p>
                  </a:txBody>
                  <a:tcPr/>
                </a:tc>
                <a:tc>
                  <a:txBody>
                    <a:bodyPr/>
                    <a:lstStyle/>
                    <a:p>
                      <a:pPr algn="ctr"/>
                      <a:r>
                        <a:rPr lang="en-US" dirty="0"/>
                        <a:t>&gt;1</a:t>
                      </a:r>
                      <a:endParaRPr lang="en-IN" dirty="0"/>
                    </a:p>
                  </a:txBody>
                  <a:tcPr/>
                </a:tc>
                <a:extLst>
                  <a:ext uri="{0D108BD9-81ED-4DB2-BD59-A6C34878D82A}">
                    <a16:rowId xmlns:a16="http://schemas.microsoft.com/office/drawing/2014/main" val="2591588140"/>
                  </a:ext>
                </a:extLst>
              </a:tr>
            </a:tbl>
          </a:graphicData>
        </a:graphic>
      </p:graphicFrame>
      <p:pic>
        <p:nvPicPr>
          <p:cNvPr id="3" name="Picture 2">
            <a:extLst>
              <a:ext uri="{FF2B5EF4-FFF2-40B4-BE49-F238E27FC236}">
                <a16:creationId xmlns:a16="http://schemas.microsoft.com/office/drawing/2014/main" id="{34460A5D-F3E6-437B-81C8-EAC762F28EA7}"/>
              </a:ext>
            </a:extLst>
          </p:cNvPr>
          <p:cNvPicPr>
            <a:picLocks noChangeAspect="1"/>
          </p:cNvPicPr>
          <p:nvPr/>
        </p:nvPicPr>
        <p:blipFill>
          <a:blip r:embed="rId2"/>
          <a:stretch>
            <a:fillRect/>
          </a:stretch>
        </p:blipFill>
        <p:spPr>
          <a:xfrm>
            <a:off x="9490228" y="-45720"/>
            <a:ext cx="2276726" cy="2121852"/>
          </a:xfrm>
          <a:prstGeom prst="rect">
            <a:avLst/>
          </a:prstGeom>
        </p:spPr>
      </p:pic>
      <p:cxnSp>
        <p:nvCxnSpPr>
          <p:cNvPr id="5" name="Straight Connector 4">
            <a:extLst>
              <a:ext uri="{FF2B5EF4-FFF2-40B4-BE49-F238E27FC236}">
                <a16:creationId xmlns:a16="http://schemas.microsoft.com/office/drawing/2014/main" id="{A7838C5E-6BC1-4555-BAAA-E9E0CF0790DE}"/>
              </a:ext>
            </a:extLst>
          </p:cNvPr>
          <p:cNvCxnSpPr/>
          <p:nvPr/>
        </p:nvCxnSpPr>
        <p:spPr>
          <a:xfrm>
            <a:off x="0" y="1970843"/>
            <a:ext cx="3701988" cy="0"/>
          </a:xfrm>
          <a:prstGeom prst="line">
            <a:avLst/>
          </a:prstGeom>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BBAE25D3-1E7D-447A-AA7C-2834A38A61C6}"/>
              </a:ext>
            </a:extLst>
          </p:cNvPr>
          <p:cNvSpPr txBox="1"/>
          <p:nvPr/>
        </p:nvSpPr>
        <p:spPr>
          <a:xfrm>
            <a:off x="146088" y="732427"/>
            <a:ext cx="4261320"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3600" b="1" dirty="0">
                <a:ln/>
                <a:solidFill>
                  <a:schemeClr val="tx1">
                    <a:lumMod val="95000"/>
                    <a:lumOff val="5000"/>
                  </a:schemeClr>
                </a:solidFill>
                <a:effectLst>
                  <a:glow rad="228600">
                    <a:schemeClr val="accent5">
                      <a:satMod val="175000"/>
                      <a:alpha val="40000"/>
                    </a:schemeClr>
                  </a:glow>
                </a:effectLst>
              </a:rPr>
              <a:t>FINISHER / LOWER ORDER ANCHOR</a:t>
            </a:r>
            <a:endParaRPr lang="en-IN" sz="3600" b="1" dirty="0">
              <a:ln/>
              <a:solidFill>
                <a:schemeClr val="tx1">
                  <a:lumMod val="95000"/>
                  <a:lumOff val="5000"/>
                </a:schemeClr>
              </a:solidFill>
              <a:effectLst>
                <a:glow rad="228600">
                  <a:schemeClr val="accent5">
                    <a:satMod val="175000"/>
                    <a:alpha val="40000"/>
                  </a:schemeClr>
                </a:glow>
              </a:effectLst>
            </a:endParaRPr>
          </a:p>
        </p:txBody>
      </p:sp>
      <p:sp>
        <p:nvSpPr>
          <p:cNvPr id="10" name="Rectangle 9">
            <a:extLst>
              <a:ext uri="{FF2B5EF4-FFF2-40B4-BE49-F238E27FC236}">
                <a16:creationId xmlns:a16="http://schemas.microsoft.com/office/drawing/2014/main" id="{E3B7A3E7-6F4F-4470-86A4-328636B87B27}"/>
              </a:ext>
            </a:extLst>
          </p:cNvPr>
          <p:cNvSpPr/>
          <p:nvPr/>
        </p:nvSpPr>
        <p:spPr>
          <a:xfrm>
            <a:off x="842392" y="6025763"/>
            <a:ext cx="10924562" cy="681095"/>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4957B72E-8DC7-4F04-8E91-29B227156544}"/>
              </a:ext>
            </a:extLst>
          </p:cNvPr>
          <p:cNvSpPr txBox="1"/>
          <p:nvPr/>
        </p:nvSpPr>
        <p:spPr>
          <a:xfrm>
            <a:off x="842392" y="6025763"/>
            <a:ext cx="10924562" cy="646331"/>
          </a:xfrm>
          <a:prstGeom prst="rect">
            <a:avLst/>
          </a:prstGeom>
          <a:noFill/>
        </p:spPr>
        <p:txBody>
          <a:bodyPr wrap="square" rtlCol="0">
            <a:spAutoFit/>
          </a:bodyPr>
          <a:lstStyle/>
          <a:p>
            <a:r>
              <a:rPr lang="en-US"/>
              <a:t>Single player who will hit like crazy but if we loose middle order so badly, so this person will be able to stabilize the innings and order the rest of the lower order batsmasn </a:t>
            </a:r>
            <a:endParaRPr lang="en-IN" dirty="0"/>
          </a:p>
        </p:txBody>
      </p:sp>
    </p:spTree>
    <p:extLst>
      <p:ext uri="{BB962C8B-B14F-4D97-AF65-F5344CB8AC3E}">
        <p14:creationId xmlns:p14="http://schemas.microsoft.com/office/powerpoint/2010/main" val="4164114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D42A29A-A94A-479F-8E87-BB20B37C1789}"/>
              </a:ext>
            </a:extLst>
          </p:cNvPr>
          <p:cNvSpPr/>
          <p:nvPr/>
        </p:nvSpPr>
        <p:spPr>
          <a:xfrm>
            <a:off x="0" y="0"/>
            <a:ext cx="12192000" cy="6858000"/>
          </a:xfrm>
          <a:prstGeom prst="rect">
            <a:avLst/>
          </a:prstGeom>
          <a:solidFill>
            <a:schemeClr val="tx2"/>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 name="Table 1">
            <a:extLst>
              <a:ext uri="{FF2B5EF4-FFF2-40B4-BE49-F238E27FC236}">
                <a16:creationId xmlns:a16="http://schemas.microsoft.com/office/drawing/2014/main" id="{625918D7-14EA-4444-B95D-05305DA5BB12}"/>
              </a:ext>
            </a:extLst>
          </p:cNvPr>
          <p:cNvGraphicFramePr>
            <a:graphicFrameLocks noGrp="1"/>
          </p:cNvGraphicFramePr>
          <p:nvPr>
            <p:extLst>
              <p:ext uri="{D42A27DB-BD31-4B8C-83A1-F6EECF244321}">
                <p14:modId xmlns:p14="http://schemas.microsoft.com/office/powerpoint/2010/main" val="527667575"/>
              </p:ext>
            </p:extLst>
          </p:nvPr>
        </p:nvGraphicFramePr>
        <p:xfrm>
          <a:off x="842392" y="2203704"/>
          <a:ext cx="10485516" cy="3683727"/>
        </p:xfrm>
        <a:graphic>
          <a:graphicData uri="http://schemas.openxmlformats.org/drawingml/2006/table">
            <a:tbl>
              <a:tblPr firstRow="1" bandRow="1">
                <a:tableStyleId>{74C1A8A3-306A-4EB7-A6B1-4F7E0EB9C5D6}</a:tableStyleId>
              </a:tblPr>
              <a:tblGrid>
                <a:gridCol w="2797453">
                  <a:extLst>
                    <a:ext uri="{9D8B030D-6E8A-4147-A177-3AD203B41FA5}">
                      <a16:colId xmlns:a16="http://schemas.microsoft.com/office/drawing/2014/main" val="377081597"/>
                    </a:ext>
                  </a:extLst>
                </a:gridCol>
                <a:gridCol w="4873840">
                  <a:extLst>
                    <a:ext uri="{9D8B030D-6E8A-4147-A177-3AD203B41FA5}">
                      <a16:colId xmlns:a16="http://schemas.microsoft.com/office/drawing/2014/main" val="1842446081"/>
                    </a:ext>
                  </a:extLst>
                </a:gridCol>
                <a:gridCol w="2814223">
                  <a:extLst>
                    <a:ext uri="{9D8B030D-6E8A-4147-A177-3AD203B41FA5}">
                      <a16:colId xmlns:a16="http://schemas.microsoft.com/office/drawing/2014/main" val="1850008894"/>
                    </a:ext>
                  </a:extLst>
                </a:gridCol>
              </a:tblGrid>
              <a:tr h="413542">
                <a:tc>
                  <a:txBody>
                    <a:bodyPr/>
                    <a:lstStyle/>
                    <a:p>
                      <a:pPr algn="ctr"/>
                      <a:r>
                        <a:rPr lang="en-US" dirty="0"/>
                        <a:t>Parameters</a:t>
                      </a:r>
                      <a:endParaRPr lang="en-IN" dirty="0"/>
                    </a:p>
                  </a:txBody>
                  <a:tcPr/>
                </a:tc>
                <a:tc>
                  <a:txBody>
                    <a:bodyPr/>
                    <a:lstStyle/>
                    <a:p>
                      <a:pPr algn="ctr"/>
                      <a:r>
                        <a:rPr lang="en-US" dirty="0"/>
                        <a:t>Description</a:t>
                      </a:r>
                      <a:endParaRPr lang="en-IN" dirty="0"/>
                    </a:p>
                  </a:txBody>
                  <a:tcPr/>
                </a:tc>
                <a:tc>
                  <a:txBody>
                    <a:bodyPr/>
                    <a:lstStyle/>
                    <a:p>
                      <a:pPr algn="ctr"/>
                      <a:r>
                        <a:rPr lang="en-US" dirty="0"/>
                        <a:t>Criteria</a:t>
                      </a:r>
                      <a:endParaRPr lang="en-IN" dirty="0"/>
                    </a:p>
                  </a:txBody>
                  <a:tcPr/>
                </a:tc>
                <a:extLst>
                  <a:ext uri="{0D108BD9-81ED-4DB2-BD59-A6C34878D82A}">
                    <a16:rowId xmlns:a16="http://schemas.microsoft.com/office/drawing/2014/main" val="2222831880"/>
                  </a:ext>
                </a:extLst>
              </a:tr>
              <a:tr h="413542">
                <a:tc>
                  <a:txBody>
                    <a:bodyPr/>
                    <a:lstStyle/>
                    <a:p>
                      <a:r>
                        <a:rPr lang="en-US" dirty="0"/>
                        <a:t>Batting Average</a:t>
                      </a:r>
                      <a:endParaRPr lang="en-IN" dirty="0"/>
                    </a:p>
                  </a:txBody>
                  <a:tcPr/>
                </a:tc>
                <a:tc>
                  <a:txBody>
                    <a:bodyPr/>
                    <a:lstStyle/>
                    <a:p>
                      <a:pPr algn="ctr"/>
                      <a:r>
                        <a:rPr lang="en-US" dirty="0"/>
                        <a:t>Average runs scored in an innings</a:t>
                      </a:r>
                      <a:endParaRPr lang="en-IN" dirty="0"/>
                    </a:p>
                  </a:txBody>
                  <a:tcPr/>
                </a:tc>
                <a:tc>
                  <a:txBody>
                    <a:bodyPr/>
                    <a:lstStyle/>
                    <a:p>
                      <a:pPr algn="ctr"/>
                      <a:r>
                        <a:rPr lang="en-US" dirty="0"/>
                        <a:t>&gt;15</a:t>
                      </a:r>
                      <a:endParaRPr lang="en-IN" dirty="0"/>
                    </a:p>
                  </a:txBody>
                  <a:tcPr/>
                </a:tc>
                <a:extLst>
                  <a:ext uri="{0D108BD9-81ED-4DB2-BD59-A6C34878D82A}">
                    <a16:rowId xmlns:a16="http://schemas.microsoft.com/office/drawing/2014/main" val="1120824689"/>
                  </a:ext>
                </a:extLst>
              </a:tr>
              <a:tr h="413542">
                <a:tc>
                  <a:txBody>
                    <a:bodyPr/>
                    <a:lstStyle/>
                    <a:p>
                      <a:r>
                        <a:rPr lang="en-US" dirty="0"/>
                        <a:t>Strike Rate</a:t>
                      </a:r>
                      <a:endParaRPr lang="en-IN" dirty="0"/>
                    </a:p>
                  </a:txBody>
                  <a:tcPr/>
                </a:tc>
                <a:tc>
                  <a:txBody>
                    <a:bodyPr/>
                    <a:lstStyle/>
                    <a:p>
                      <a:pPr algn="ctr"/>
                      <a:r>
                        <a:rPr lang="en-US" dirty="0"/>
                        <a:t>No of runs scored per 100 balls</a:t>
                      </a:r>
                      <a:endParaRPr lang="en-IN" dirty="0"/>
                    </a:p>
                  </a:txBody>
                  <a:tcPr/>
                </a:tc>
                <a:tc>
                  <a:txBody>
                    <a:bodyPr/>
                    <a:lstStyle/>
                    <a:p>
                      <a:pPr algn="ctr"/>
                      <a:r>
                        <a:rPr lang="en-US" dirty="0"/>
                        <a:t>&gt;140</a:t>
                      </a:r>
                      <a:endParaRPr lang="en-IN" dirty="0"/>
                    </a:p>
                  </a:txBody>
                  <a:tcPr/>
                </a:tc>
                <a:extLst>
                  <a:ext uri="{0D108BD9-81ED-4DB2-BD59-A6C34878D82A}">
                    <a16:rowId xmlns:a16="http://schemas.microsoft.com/office/drawing/2014/main" val="4145504492"/>
                  </a:ext>
                </a:extLst>
              </a:tr>
              <a:tr h="413542">
                <a:tc>
                  <a:txBody>
                    <a:bodyPr/>
                    <a:lstStyle/>
                    <a:p>
                      <a:r>
                        <a:rPr lang="en-US" dirty="0"/>
                        <a:t>Innings Batted</a:t>
                      </a:r>
                      <a:endParaRPr lang="en-IN" dirty="0"/>
                    </a:p>
                  </a:txBody>
                  <a:tcPr/>
                </a:tc>
                <a:tc>
                  <a:txBody>
                    <a:bodyPr/>
                    <a:lstStyle/>
                    <a:p>
                      <a:pPr algn="ctr"/>
                      <a:r>
                        <a:rPr lang="en-US" dirty="0"/>
                        <a:t>Total innings batted</a:t>
                      </a:r>
                      <a:endParaRPr lang="en-IN" dirty="0"/>
                    </a:p>
                  </a:txBody>
                  <a:tcPr/>
                </a:tc>
                <a:tc>
                  <a:txBody>
                    <a:bodyPr/>
                    <a:lstStyle/>
                    <a:p>
                      <a:pPr algn="ctr"/>
                      <a:r>
                        <a:rPr lang="en-US" dirty="0"/>
                        <a:t>&gt;2</a:t>
                      </a:r>
                      <a:endParaRPr lang="en-IN" dirty="0"/>
                    </a:p>
                  </a:txBody>
                  <a:tcPr/>
                </a:tc>
                <a:extLst>
                  <a:ext uri="{0D108BD9-81ED-4DB2-BD59-A6C34878D82A}">
                    <a16:rowId xmlns:a16="http://schemas.microsoft.com/office/drawing/2014/main" val="1281870631"/>
                  </a:ext>
                </a:extLst>
              </a:tr>
              <a:tr h="562395">
                <a:tc>
                  <a:txBody>
                    <a:bodyPr/>
                    <a:lstStyle/>
                    <a:p>
                      <a:r>
                        <a:rPr lang="en-US" dirty="0"/>
                        <a:t>Bowling Economy</a:t>
                      </a:r>
                      <a:endParaRPr lang="en-IN" dirty="0"/>
                    </a:p>
                  </a:txBody>
                  <a:tcPr/>
                </a:tc>
                <a:tc>
                  <a:txBody>
                    <a:bodyPr/>
                    <a:lstStyle/>
                    <a:p>
                      <a:pPr algn="ctr"/>
                      <a:r>
                        <a:rPr lang="en-US" dirty="0"/>
                        <a:t>Average runs allowed per over</a:t>
                      </a:r>
                      <a:endParaRPr lang="en-IN" dirty="0"/>
                    </a:p>
                  </a:txBody>
                  <a:tcPr/>
                </a:tc>
                <a:tc>
                  <a:txBody>
                    <a:bodyPr/>
                    <a:lstStyle/>
                    <a:p>
                      <a:pPr algn="ctr"/>
                      <a:r>
                        <a:rPr lang="en-US" dirty="0"/>
                        <a:t>&lt;7</a:t>
                      </a:r>
                      <a:endParaRPr lang="en-IN" dirty="0"/>
                    </a:p>
                  </a:txBody>
                  <a:tcPr/>
                </a:tc>
                <a:extLst>
                  <a:ext uri="{0D108BD9-81ED-4DB2-BD59-A6C34878D82A}">
                    <a16:rowId xmlns:a16="http://schemas.microsoft.com/office/drawing/2014/main" val="3951568821"/>
                  </a:ext>
                </a:extLst>
              </a:tr>
              <a:tr h="413542">
                <a:tc>
                  <a:txBody>
                    <a:bodyPr/>
                    <a:lstStyle/>
                    <a:p>
                      <a:r>
                        <a:rPr lang="en-US" dirty="0"/>
                        <a:t>Batting Position</a:t>
                      </a:r>
                      <a:endParaRPr lang="en-IN" dirty="0"/>
                    </a:p>
                  </a:txBody>
                  <a:tcPr/>
                </a:tc>
                <a:tc>
                  <a:txBody>
                    <a:bodyPr/>
                    <a:lstStyle/>
                    <a:p>
                      <a:pPr algn="ctr"/>
                      <a:r>
                        <a:rPr lang="en-US" dirty="0"/>
                        <a:t>Order in which the batter played</a:t>
                      </a:r>
                      <a:endParaRPr lang="en-IN" dirty="0"/>
                    </a:p>
                  </a:txBody>
                  <a:tcPr/>
                </a:tc>
                <a:tc>
                  <a:txBody>
                    <a:bodyPr/>
                    <a:lstStyle/>
                    <a:p>
                      <a:pPr algn="ctr"/>
                      <a:r>
                        <a:rPr lang="en-US" dirty="0"/>
                        <a:t>&gt;4</a:t>
                      </a:r>
                      <a:endParaRPr lang="en-IN" dirty="0"/>
                    </a:p>
                  </a:txBody>
                  <a:tcPr/>
                </a:tc>
                <a:extLst>
                  <a:ext uri="{0D108BD9-81ED-4DB2-BD59-A6C34878D82A}">
                    <a16:rowId xmlns:a16="http://schemas.microsoft.com/office/drawing/2014/main" val="4112578018"/>
                  </a:ext>
                </a:extLst>
              </a:tr>
              <a:tr h="413542">
                <a:tc>
                  <a:txBody>
                    <a:bodyPr/>
                    <a:lstStyle/>
                    <a:p>
                      <a:r>
                        <a:rPr lang="en-US" dirty="0"/>
                        <a:t>Innings Bowled</a:t>
                      </a:r>
                      <a:endParaRPr lang="en-IN" dirty="0"/>
                    </a:p>
                  </a:txBody>
                  <a:tcPr/>
                </a:tc>
                <a:tc>
                  <a:txBody>
                    <a:bodyPr/>
                    <a:lstStyle/>
                    <a:p>
                      <a:pPr algn="ctr"/>
                      <a:r>
                        <a:rPr lang="en-US" dirty="0"/>
                        <a:t>Total innings bowled by the bowler</a:t>
                      </a:r>
                      <a:endParaRPr lang="en-IN" dirty="0"/>
                    </a:p>
                  </a:txBody>
                  <a:tcPr/>
                </a:tc>
                <a:tc>
                  <a:txBody>
                    <a:bodyPr/>
                    <a:lstStyle/>
                    <a:p>
                      <a:pPr algn="ctr"/>
                      <a:r>
                        <a:rPr lang="en-US" dirty="0"/>
                        <a:t>&gt;2</a:t>
                      </a:r>
                      <a:endParaRPr lang="en-IN" dirty="0"/>
                    </a:p>
                  </a:txBody>
                  <a:tcPr/>
                </a:tc>
                <a:extLst>
                  <a:ext uri="{0D108BD9-81ED-4DB2-BD59-A6C34878D82A}">
                    <a16:rowId xmlns:a16="http://schemas.microsoft.com/office/drawing/2014/main" val="2591588140"/>
                  </a:ext>
                </a:extLst>
              </a:tr>
              <a:tr h="618533">
                <a:tc>
                  <a:txBody>
                    <a:bodyPr/>
                    <a:lstStyle/>
                    <a:p>
                      <a:r>
                        <a:rPr lang="en-US" dirty="0"/>
                        <a:t>Bowling Strike Rate</a:t>
                      </a:r>
                      <a:endParaRPr lang="en-IN" dirty="0"/>
                    </a:p>
                  </a:txBody>
                  <a:tcPr/>
                </a:tc>
                <a:tc>
                  <a:txBody>
                    <a:bodyPr/>
                    <a:lstStyle/>
                    <a:p>
                      <a:pPr algn="ctr"/>
                      <a:r>
                        <a:rPr lang="en-US" dirty="0"/>
                        <a:t>Average no of balls required to take a wicket</a:t>
                      </a:r>
                      <a:endParaRPr lang="en-IN" dirty="0"/>
                    </a:p>
                  </a:txBody>
                  <a:tcPr/>
                </a:tc>
                <a:tc>
                  <a:txBody>
                    <a:bodyPr/>
                    <a:lstStyle/>
                    <a:p>
                      <a:pPr algn="ctr"/>
                      <a:r>
                        <a:rPr lang="en-US" dirty="0"/>
                        <a:t>&lt;20</a:t>
                      </a:r>
                      <a:endParaRPr lang="en-IN" dirty="0"/>
                    </a:p>
                  </a:txBody>
                  <a:tcPr/>
                </a:tc>
                <a:extLst>
                  <a:ext uri="{0D108BD9-81ED-4DB2-BD59-A6C34878D82A}">
                    <a16:rowId xmlns:a16="http://schemas.microsoft.com/office/drawing/2014/main" val="980199269"/>
                  </a:ext>
                </a:extLst>
              </a:tr>
            </a:tbl>
          </a:graphicData>
        </a:graphic>
      </p:graphicFrame>
      <p:pic>
        <p:nvPicPr>
          <p:cNvPr id="3" name="Picture 2">
            <a:extLst>
              <a:ext uri="{FF2B5EF4-FFF2-40B4-BE49-F238E27FC236}">
                <a16:creationId xmlns:a16="http://schemas.microsoft.com/office/drawing/2014/main" id="{34460A5D-F3E6-437B-81C8-EAC762F28EA7}"/>
              </a:ext>
            </a:extLst>
          </p:cNvPr>
          <p:cNvPicPr>
            <a:picLocks noChangeAspect="1"/>
          </p:cNvPicPr>
          <p:nvPr/>
        </p:nvPicPr>
        <p:blipFill>
          <a:blip r:embed="rId2"/>
          <a:stretch>
            <a:fillRect/>
          </a:stretch>
        </p:blipFill>
        <p:spPr>
          <a:xfrm>
            <a:off x="9490228" y="-45720"/>
            <a:ext cx="2276726" cy="2121852"/>
          </a:xfrm>
          <a:prstGeom prst="rect">
            <a:avLst/>
          </a:prstGeom>
        </p:spPr>
      </p:pic>
      <p:cxnSp>
        <p:nvCxnSpPr>
          <p:cNvPr id="5" name="Straight Connector 4">
            <a:extLst>
              <a:ext uri="{FF2B5EF4-FFF2-40B4-BE49-F238E27FC236}">
                <a16:creationId xmlns:a16="http://schemas.microsoft.com/office/drawing/2014/main" id="{A7838C5E-6BC1-4555-BAAA-E9E0CF0790DE}"/>
              </a:ext>
            </a:extLst>
          </p:cNvPr>
          <p:cNvCxnSpPr/>
          <p:nvPr/>
        </p:nvCxnSpPr>
        <p:spPr>
          <a:xfrm>
            <a:off x="0" y="1970843"/>
            <a:ext cx="3701988" cy="0"/>
          </a:xfrm>
          <a:prstGeom prst="line">
            <a:avLst/>
          </a:prstGeom>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BBAE25D3-1E7D-447A-AA7C-2834A38A61C6}"/>
              </a:ext>
            </a:extLst>
          </p:cNvPr>
          <p:cNvSpPr txBox="1"/>
          <p:nvPr/>
        </p:nvSpPr>
        <p:spPr>
          <a:xfrm>
            <a:off x="146088" y="732427"/>
            <a:ext cx="4261320"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3600" b="1" dirty="0">
                <a:ln/>
                <a:solidFill>
                  <a:schemeClr val="tx1">
                    <a:lumMod val="95000"/>
                    <a:lumOff val="5000"/>
                  </a:schemeClr>
                </a:solidFill>
                <a:effectLst>
                  <a:glow rad="228600">
                    <a:schemeClr val="accent5">
                      <a:satMod val="175000"/>
                      <a:alpha val="40000"/>
                    </a:schemeClr>
                  </a:glow>
                </a:effectLst>
              </a:rPr>
              <a:t>ALL-ROUNDERS/ LOWER ORDER </a:t>
            </a:r>
            <a:endParaRPr lang="en-IN" sz="3600" b="1" dirty="0">
              <a:ln/>
              <a:solidFill>
                <a:schemeClr val="tx1">
                  <a:lumMod val="95000"/>
                  <a:lumOff val="5000"/>
                </a:schemeClr>
              </a:solidFill>
              <a:effectLst>
                <a:glow rad="228600">
                  <a:schemeClr val="accent5">
                    <a:satMod val="175000"/>
                    <a:alpha val="40000"/>
                  </a:schemeClr>
                </a:glow>
              </a:effectLst>
            </a:endParaRPr>
          </a:p>
        </p:txBody>
      </p:sp>
      <p:sp>
        <p:nvSpPr>
          <p:cNvPr id="10" name="Rectangle 9">
            <a:extLst>
              <a:ext uri="{FF2B5EF4-FFF2-40B4-BE49-F238E27FC236}">
                <a16:creationId xmlns:a16="http://schemas.microsoft.com/office/drawing/2014/main" id="{E3B7A3E7-6F4F-4470-86A4-328636B87B27}"/>
              </a:ext>
            </a:extLst>
          </p:cNvPr>
          <p:cNvSpPr/>
          <p:nvPr/>
        </p:nvSpPr>
        <p:spPr>
          <a:xfrm>
            <a:off x="842392" y="6025763"/>
            <a:ext cx="10924562" cy="681095"/>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4957B72E-8DC7-4F04-8E91-29B227156544}"/>
              </a:ext>
            </a:extLst>
          </p:cNvPr>
          <p:cNvSpPr txBox="1"/>
          <p:nvPr/>
        </p:nvSpPr>
        <p:spPr>
          <a:xfrm>
            <a:off x="842392" y="6025763"/>
            <a:ext cx="10924562" cy="646331"/>
          </a:xfrm>
          <a:prstGeom prst="rect">
            <a:avLst/>
          </a:prstGeom>
          <a:noFill/>
        </p:spPr>
        <p:txBody>
          <a:bodyPr wrap="square" rtlCol="0">
            <a:spAutoFit/>
          </a:bodyPr>
          <a:lstStyle/>
          <a:p>
            <a:r>
              <a:rPr lang="en-US" dirty="0"/>
              <a:t>So our 6</a:t>
            </a:r>
            <a:r>
              <a:rPr lang="en-US" baseline="30000" dirty="0"/>
              <a:t>th</a:t>
            </a:r>
            <a:r>
              <a:rPr lang="en-US" dirty="0"/>
              <a:t> and 7</a:t>
            </a:r>
            <a:r>
              <a:rPr lang="en-US" baseline="30000" dirty="0"/>
              <a:t>th</a:t>
            </a:r>
            <a:r>
              <a:rPr lang="en-US" dirty="0"/>
              <a:t> player will be All Rounders. Mostly these can be spinners. So, these spinners are the ones who can hit and start hitting without thinking in the last overs </a:t>
            </a:r>
            <a:endParaRPr lang="en-IN" dirty="0"/>
          </a:p>
        </p:txBody>
      </p:sp>
    </p:spTree>
    <p:extLst>
      <p:ext uri="{BB962C8B-B14F-4D97-AF65-F5344CB8AC3E}">
        <p14:creationId xmlns:p14="http://schemas.microsoft.com/office/powerpoint/2010/main" val="2969226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D42A29A-A94A-479F-8E87-BB20B37C1789}"/>
              </a:ext>
            </a:extLst>
          </p:cNvPr>
          <p:cNvSpPr/>
          <p:nvPr/>
        </p:nvSpPr>
        <p:spPr>
          <a:xfrm>
            <a:off x="0" y="0"/>
            <a:ext cx="12192000" cy="6858000"/>
          </a:xfrm>
          <a:prstGeom prst="rect">
            <a:avLst/>
          </a:prstGeom>
          <a:solidFill>
            <a:schemeClr val="tx2"/>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 name="Table 1">
            <a:extLst>
              <a:ext uri="{FF2B5EF4-FFF2-40B4-BE49-F238E27FC236}">
                <a16:creationId xmlns:a16="http://schemas.microsoft.com/office/drawing/2014/main" id="{625918D7-14EA-4444-B95D-05305DA5BB12}"/>
              </a:ext>
            </a:extLst>
          </p:cNvPr>
          <p:cNvGraphicFramePr>
            <a:graphicFrameLocks noGrp="1"/>
          </p:cNvGraphicFramePr>
          <p:nvPr>
            <p:extLst>
              <p:ext uri="{D42A27DB-BD31-4B8C-83A1-F6EECF244321}">
                <p14:modId xmlns:p14="http://schemas.microsoft.com/office/powerpoint/2010/main" val="3496523598"/>
              </p:ext>
            </p:extLst>
          </p:nvPr>
        </p:nvGraphicFramePr>
        <p:xfrm>
          <a:off x="842392" y="2596898"/>
          <a:ext cx="10485516" cy="3252363"/>
        </p:xfrm>
        <a:graphic>
          <a:graphicData uri="http://schemas.openxmlformats.org/drawingml/2006/table">
            <a:tbl>
              <a:tblPr firstRow="1" bandRow="1">
                <a:tableStyleId>{74C1A8A3-306A-4EB7-A6B1-4F7E0EB9C5D6}</a:tableStyleId>
              </a:tblPr>
              <a:tblGrid>
                <a:gridCol w="2797453">
                  <a:extLst>
                    <a:ext uri="{9D8B030D-6E8A-4147-A177-3AD203B41FA5}">
                      <a16:colId xmlns:a16="http://schemas.microsoft.com/office/drawing/2014/main" val="377081597"/>
                    </a:ext>
                  </a:extLst>
                </a:gridCol>
                <a:gridCol w="4873840">
                  <a:extLst>
                    <a:ext uri="{9D8B030D-6E8A-4147-A177-3AD203B41FA5}">
                      <a16:colId xmlns:a16="http://schemas.microsoft.com/office/drawing/2014/main" val="1842446081"/>
                    </a:ext>
                  </a:extLst>
                </a:gridCol>
                <a:gridCol w="2814223">
                  <a:extLst>
                    <a:ext uri="{9D8B030D-6E8A-4147-A177-3AD203B41FA5}">
                      <a16:colId xmlns:a16="http://schemas.microsoft.com/office/drawing/2014/main" val="1850008894"/>
                    </a:ext>
                  </a:extLst>
                </a:gridCol>
              </a:tblGrid>
              <a:tr h="413948">
                <a:tc>
                  <a:txBody>
                    <a:bodyPr/>
                    <a:lstStyle/>
                    <a:p>
                      <a:pPr algn="ctr"/>
                      <a:r>
                        <a:rPr lang="en-US" dirty="0"/>
                        <a:t>Parameters</a:t>
                      </a:r>
                      <a:endParaRPr lang="en-IN" dirty="0"/>
                    </a:p>
                  </a:txBody>
                  <a:tcPr/>
                </a:tc>
                <a:tc>
                  <a:txBody>
                    <a:bodyPr/>
                    <a:lstStyle/>
                    <a:p>
                      <a:pPr algn="ctr"/>
                      <a:r>
                        <a:rPr lang="en-US" dirty="0"/>
                        <a:t>Description</a:t>
                      </a:r>
                      <a:endParaRPr lang="en-IN" dirty="0"/>
                    </a:p>
                  </a:txBody>
                  <a:tcPr/>
                </a:tc>
                <a:tc>
                  <a:txBody>
                    <a:bodyPr/>
                    <a:lstStyle/>
                    <a:p>
                      <a:pPr algn="ctr"/>
                      <a:r>
                        <a:rPr lang="en-US" dirty="0"/>
                        <a:t>Criteria</a:t>
                      </a:r>
                      <a:endParaRPr lang="en-IN" dirty="0"/>
                    </a:p>
                  </a:txBody>
                  <a:tcPr/>
                </a:tc>
                <a:extLst>
                  <a:ext uri="{0D108BD9-81ED-4DB2-BD59-A6C34878D82A}">
                    <a16:rowId xmlns:a16="http://schemas.microsoft.com/office/drawing/2014/main" val="2222831880"/>
                  </a:ext>
                </a:extLst>
              </a:tr>
              <a:tr h="413948">
                <a:tc>
                  <a:txBody>
                    <a:bodyPr/>
                    <a:lstStyle/>
                    <a:p>
                      <a:r>
                        <a:rPr lang="en-US" dirty="0"/>
                        <a:t>Innings Bowled</a:t>
                      </a:r>
                      <a:endParaRPr lang="en-IN" dirty="0"/>
                    </a:p>
                  </a:txBody>
                  <a:tcPr/>
                </a:tc>
                <a:tc>
                  <a:txBody>
                    <a:bodyPr/>
                    <a:lstStyle/>
                    <a:p>
                      <a:pPr algn="ctr"/>
                      <a:r>
                        <a:rPr lang="en-US" dirty="0"/>
                        <a:t>Total Innings Bowled</a:t>
                      </a:r>
                      <a:endParaRPr lang="en-IN" dirty="0"/>
                    </a:p>
                  </a:txBody>
                  <a:tcPr/>
                </a:tc>
                <a:tc>
                  <a:txBody>
                    <a:bodyPr/>
                    <a:lstStyle/>
                    <a:p>
                      <a:pPr algn="ctr"/>
                      <a:r>
                        <a:rPr lang="en-US" dirty="0"/>
                        <a:t>&gt;4</a:t>
                      </a:r>
                      <a:endParaRPr lang="en-IN" dirty="0"/>
                    </a:p>
                  </a:txBody>
                  <a:tcPr/>
                </a:tc>
                <a:extLst>
                  <a:ext uri="{0D108BD9-81ED-4DB2-BD59-A6C34878D82A}">
                    <a16:rowId xmlns:a16="http://schemas.microsoft.com/office/drawing/2014/main" val="1120824689"/>
                  </a:ext>
                </a:extLst>
              </a:tr>
              <a:tr h="413948">
                <a:tc>
                  <a:txBody>
                    <a:bodyPr/>
                    <a:lstStyle/>
                    <a:p>
                      <a:r>
                        <a:rPr lang="en-US" dirty="0"/>
                        <a:t>Bowling Economy</a:t>
                      </a:r>
                      <a:endParaRPr lang="en-IN" dirty="0"/>
                    </a:p>
                  </a:txBody>
                  <a:tcPr/>
                </a:tc>
                <a:tc>
                  <a:txBody>
                    <a:bodyPr/>
                    <a:lstStyle/>
                    <a:p>
                      <a:pPr algn="ctr"/>
                      <a:r>
                        <a:rPr lang="en-US" dirty="0"/>
                        <a:t>Average runs allowed per over</a:t>
                      </a:r>
                      <a:endParaRPr lang="en-IN" dirty="0"/>
                    </a:p>
                  </a:txBody>
                  <a:tcPr/>
                </a:tc>
                <a:tc>
                  <a:txBody>
                    <a:bodyPr/>
                    <a:lstStyle/>
                    <a:p>
                      <a:pPr algn="ctr"/>
                      <a:r>
                        <a:rPr lang="en-US" dirty="0"/>
                        <a:t>&lt;7</a:t>
                      </a:r>
                      <a:endParaRPr lang="en-IN" dirty="0"/>
                    </a:p>
                  </a:txBody>
                  <a:tcPr/>
                </a:tc>
                <a:extLst>
                  <a:ext uri="{0D108BD9-81ED-4DB2-BD59-A6C34878D82A}">
                    <a16:rowId xmlns:a16="http://schemas.microsoft.com/office/drawing/2014/main" val="4145504492"/>
                  </a:ext>
                </a:extLst>
              </a:tr>
              <a:tr h="597260">
                <a:tc>
                  <a:txBody>
                    <a:bodyPr/>
                    <a:lstStyle/>
                    <a:p>
                      <a:r>
                        <a:rPr lang="en-US" dirty="0"/>
                        <a:t>Bowling Strike Rate</a:t>
                      </a:r>
                      <a:endParaRPr lang="en-IN" dirty="0"/>
                    </a:p>
                  </a:txBody>
                  <a:tcPr/>
                </a:tc>
                <a:tc>
                  <a:txBody>
                    <a:bodyPr/>
                    <a:lstStyle/>
                    <a:p>
                      <a:pPr algn="ctr"/>
                      <a:r>
                        <a:rPr lang="en-US" dirty="0"/>
                        <a:t>Average no of balls required to take a wicket</a:t>
                      </a:r>
                      <a:endParaRPr lang="en-IN" dirty="0"/>
                    </a:p>
                  </a:txBody>
                  <a:tcPr/>
                </a:tc>
                <a:tc>
                  <a:txBody>
                    <a:bodyPr/>
                    <a:lstStyle/>
                    <a:p>
                      <a:pPr algn="ctr"/>
                      <a:r>
                        <a:rPr lang="en-US" dirty="0"/>
                        <a:t>&lt;16</a:t>
                      </a:r>
                      <a:endParaRPr lang="en-IN" dirty="0"/>
                    </a:p>
                  </a:txBody>
                  <a:tcPr/>
                </a:tc>
                <a:extLst>
                  <a:ext uri="{0D108BD9-81ED-4DB2-BD59-A6C34878D82A}">
                    <a16:rowId xmlns:a16="http://schemas.microsoft.com/office/drawing/2014/main" val="1281870631"/>
                  </a:ext>
                </a:extLst>
              </a:tr>
              <a:tr h="542543">
                <a:tc>
                  <a:txBody>
                    <a:bodyPr/>
                    <a:lstStyle/>
                    <a:p>
                      <a:r>
                        <a:rPr lang="en-US" dirty="0"/>
                        <a:t>Bowling Style</a:t>
                      </a:r>
                      <a:endParaRPr lang="en-IN" dirty="0"/>
                    </a:p>
                  </a:txBody>
                  <a:tcPr/>
                </a:tc>
                <a:tc>
                  <a:txBody>
                    <a:bodyPr/>
                    <a:lstStyle/>
                    <a:p>
                      <a:pPr algn="ctr"/>
                      <a:r>
                        <a:rPr lang="en-US" dirty="0"/>
                        <a:t>Bowling style of the player</a:t>
                      </a:r>
                      <a:endParaRPr lang="en-IN" dirty="0"/>
                    </a:p>
                  </a:txBody>
                  <a:tcPr/>
                </a:tc>
                <a:tc>
                  <a:txBody>
                    <a:bodyPr/>
                    <a:lstStyle/>
                    <a:p>
                      <a:pPr algn="ctr"/>
                      <a:r>
                        <a:rPr lang="en-US" dirty="0"/>
                        <a:t>=“%fast%”</a:t>
                      </a:r>
                      <a:endParaRPr lang="en-IN" dirty="0"/>
                    </a:p>
                  </a:txBody>
                  <a:tcPr/>
                </a:tc>
                <a:extLst>
                  <a:ext uri="{0D108BD9-81ED-4DB2-BD59-A6C34878D82A}">
                    <a16:rowId xmlns:a16="http://schemas.microsoft.com/office/drawing/2014/main" val="3951568821"/>
                  </a:ext>
                </a:extLst>
              </a:tr>
              <a:tr h="413948">
                <a:tc>
                  <a:txBody>
                    <a:bodyPr/>
                    <a:lstStyle/>
                    <a:p>
                      <a:r>
                        <a:rPr lang="en-US" dirty="0"/>
                        <a:t>Bowling Average</a:t>
                      </a:r>
                      <a:endParaRPr lang="en-IN" dirty="0"/>
                    </a:p>
                  </a:txBody>
                  <a:tcPr/>
                </a:tc>
                <a:tc>
                  <a:txBody>
                    <a:bodyPr/>
                    <a:lstStyle/>
                    <a:p>
                      <a:pPr algn="ctr"/>
                      <a:r>
                        <a:rPr lang="en-US" dirty="0"/>
                        <a:t>No of runs allowed per wicket</a:t>
                      </a:r>
                      <a:endParaRPr lang="en-IN" dirty="0"/>
                    </a:p>
                  </a:txBody>
                  <a:tcPr/>
                </a:tc>
                <a:tc>
                  <a:txBody>
                    <a:bodyPr/>
                    <a:lstStyle/>
                    <a:p>
                      <a:pPr algn="ctr"/>
                      <a:r>
                        <a:rPr lang="en-US" dirty="0"/>
                        <a:t>&lt;20</a:t>
                      </a:r>
                      <a:endParaRPr lang="en-IN" dirty="0"/>
                    </a:p>
                  </a:txBody>
                  <a:tcPr/>
                </a:tc>
                <a:extLst>
                  <a:ext uri="{0D108BD9-81ED-4DB2-BD59-A6C34878D82A}">
                    <a16:rowId xmlns:a16="http://schemas.microsoft.com/office/drawing/2014/main" val="4112578018"/>
                  </a:ext>
                </a:extLst>
              </a:tr>
              <a:tr h="413948">
                <a:tc>
                  <a:txBody>
                    <a:bodyPr/>
                    <a:lstStyle/>
                    <a:p>
                      <a:r>
                        <a:rPr lang="en-US" dirty="0"/>
                        <a:t>Dot Ball %</a:t>
                      </a:r>
                      <a:endParaRPr lang="en-IN" dirty="0"/>
                    </a:p>
                  </a:txBody>
                  <a:tcPr/>
                </a:tc>
                <a:tc>
                  <a:txBody>
                    <a:bodyPr/>
                    <a:lstStyle/>
                    <a:p>
                      <a:pPr algn="ctr"/>
                      <a:r>
                        <a:rPr lang="en-US" dirty="0"/>
                        <a:t>% of dot balls bowled</a:t>
                      </a:r>
                      <a:endParaRPr lang="en-IN" dirty="0"/>
                    </a:p>
                  </a:txBody>
                  <a:tcPr/>
                </a:tc>
                <a:tc>
                  <a:txBody>
                    <a:bodyPr/>
                    <a:lstStyle/>
                    <a:p>
                      <a:pPr algn="ctr"/>
                      <a:r>
                        <a:rPr lang="en-US" dirty="0"/>
                        <a:t>&gt;40</a:t>
                      </a:r>
                      <a:endParaRPr lang="en-IN" dirty="0"/>
                    </a:p>
                  </a:txBody>
                  <a:tcPr/>
                </a:tc>
                <a:extLst>
                  <a:ext uri="{0D108BD9-81ED-4DB2-BD59-A6C34878D82A}">
                    <a16:rowId xmlns:a16="http://schemas.microsoft.com/office/drawing/2014/main" val="2591588140"/>
                  </a:ext>
                </a:extLst>
              </a:tr>
            </a:tbl>
          </a:graphicData>
        </a:graphic>
      </p:graphicFrame>
      <p:cxnSp>
        <p:nvCxnSpPr>
          <p:cNvPr id="5" name="Straight Connector 4">
            <a:extLst>
              <a:ext uri="{FF2B5EF4-FFF2-40B4-BE49-F238E27FC236}">
                <a16:creationId xmlns:a16="http://schemas.microsoft.com/office/drawing/2014/main" id="{A7838C5E-6BC1-4555-BAAA-E9E0CF0790DE}"/>
              </a:ext>
            </a:extLst>
          </p:cNvPr>
          <p:cNvCxnSpPr/>
          <p:nvPr/>
        </p:nvCxnSpPr>
        <p:spPr>
          <a:xfrm>
            <a:off x="0" y="1970843"/>
            <a:ext cx="3701988" cy="0"/>
          </a:xfrm>
          <a:prstGeom prst="line">
            <a:avLst/>
          </a:prstGeom>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BBAE25D3-1E7D-447A-AA7C-2834A38A61C6}"/>
              </a:ext>
            </a:extLst>
          </p:cNvPr>
          <p:cNvSpPr txBox="1"/>
          <p:nvPr/>
        </p:nvSpPr>
        <p:spPr>
          <a:xfrm>
            <a:off x="146088" y="732427"/>
            <a:ext cx="4261320"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3600" b="1" dirty="0">
                <a:ln/>
                <a:solidFill>
                  <a:schemeClr val="tx1">
                    <a:lumMod val="95000"/>
                    <a:lumOff val="5000"/>
                  </a:schemeClr>
                </a:solidFill>
                <a:effectLst>
                  <a:glow rad="228600">
                    <a:schemeClr val="accent5">
                      <a:satMod val="175000"/>
                      <a:alpha val="40000"/>
                    </a:schemeClr>
                  </a:glow>
                </a:effectLst>
              </a:rPr>
              <a:t>SPECIALIST FAST BOWLERS</a:t>
            </a:r>
            <a:endParaRPr lang="en-IN" sz="3600" b="1" dirty="0">
              <a:ln/>
              <a:solidFill>
                <a:schemeClr val="tx1">
                  <a:lumMod val="95000"/>
                  <a:lumOff val="5000"/>
                </a:schemeClr>
              </a:solidFill>
              <a:effectLst>
                <a:glow rad="228600">
                  <a:schemeClr val="accent5">
                    <a:satMod val="175000"/>
                    <a:alpha val="40000"/>
                  </a:schemeClr>
                </a:glow>
              </a:effectLst>
            </a:endParaRPr>
          </a:p>
        </p:txBody>
      </p:sp>
      <p:sp>
        <p:nvSpPr>
          <p:cNvPr id="10" name="Rectangle 9">
            <a:extLst>
              <a:ext uri="{FF2B5EF4-FFF2-40B4-BE49-F238E27FC236}">
                <a16:creationId xmlns:a16="http://schemas.microsoft.com/office/drawing/2014/main" id="{E3B7A3E7-6F4F-4470-86A4-328636B87B27}"/>
              </a:ext>
            </a:extLst>
          </p:cNvPr>
          <p:cNvSpPr/>
          <p:nvPr/>
        </p:nvSpPr>
        <p:spPr>
          <a:xfrm>
            <a:off x="842392" y="6025763"/>
            <a:ext cx="10924562" cy="681095"/>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4957B72E-8DC7-4F04-8E91-29B227156544}"/>
              </a:ext>
            </a:extLst>
          </p:cNvPr>
          <p:cNvSpPr txBox="1"/>
          <p:nvPr/>
        </p:nvSpPr>
        <p:spPr>
          <a:xfrm>
            <a:off x="842392" y="6025763"/>
            <a:ext cx="10924562" cy="923330"/>
          </a:xfrm>
          <a:prstGeom prst="rect">
            <a:avLst/>
          </a:prstGeom>
          <a:noFill/>
        </p:spPr>
        <p:txBody>
          <a:bodyPr wrap="square" rtlCol="0">
            <a:spAutoFit/>
          </a:bodyPr>
          <a:lstStyle/>
          <a:p>
            <a:r>
              <a:rPr lang="en-US" dirty="0"/>
              <a:t>Our last 3 players are the fast bowlers which can take wickets at least every 16 balls or less. They can bowl vey fast and bowl dot balls over 40% which is great for a T20 game.</a:t>
            </a:r>
            <a:endParaRPr lang="en-IN" dirty="0"/>
          </a:p>
          <a:p>
            <a:endParaRPr lang="en-IN" dirty="0"/>
          </a:p>
        </p:txBody>
      </p:sp>
      <p:pic>
        <p:nvPicPr>
          <p:cNvPr id="9" name="Picture 8">
            <a:extLst>
              <a:ext uri="{FF2B5EF4-FFF2-40B4-BE49-F238E27FC236}">
                <a16:creationId xmlns:a16="http://schemas.microsoft.com/office/drawing/2014/main" id="{B712F0C5-19F8-4628-AA07-7B9358AD1A74}"/>
              </a:ext>
            </a:extLst>
          </p:cNvPr>
          <p:cNvPicPr>
            <a:picLocks noChangeAspect="1"/>
          </p:cNvPicPr>
          <p:nvPr/>
        </p:nvPicPr>
        <p:blipFill>
          <a:blip r:embed="rId2"/>
          <a:stretch>
            <a:fillRect/>
          </a:stretch>
        </p:blipFill>
        <p:spPr>
          <a:xfrm>
            <a:off x="9409176" y="0"/>
            <a:ext cx="2357778" cy="2342675"/>
          </a:xfrm>
          <a:prstGeom prst="rect">
            <a:avLst/>
          </a:prstGeom>
        </p:spPr>
      </p:pic>
    </p:spTree>
    <p:extLst>
      <p:ext uri="{BB962C8B-B14F-4D97-AF65-F5344CB8AC3E}">
        <p14:creationId xmlns:p14="http://schemas.microsoft.com/office/powerpoint/2010/main" val="358418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B7D7F-5AD3-43CB-9E80-FAA0C583CE02}"/>
              </a:ext>
            </a:extLst>
          </p:cNvPr>
          <p:cNvSpPr>
            <a:spLocks noGrp="1"/>
          </p:cNvSpPr>
          <p:nvPr>
            <p:ph type="title"/>
          </p:nvPr>
        </p:nvSpPr>
        <p:spPr/>
        <p:txBody>
          <a:bodyPr/>
          <a:lstStyle/>
          <a:p>
            <a:r>
              <a:rPr lang="en-US" sz="5400" b="1" dirty="0">
                <a:latin typeface="Candara" panose="020E0502030303020204" pitchFamily="34" charset="0"/>
              </a:rPr>
              <a:t>Execution of Project Plan</a:t>
            </a:r>
            <a:endParaRPr lang="en-IN" sz="5400" b="1" dirty="0">
              <a:latin typeface="Candara" panose="020E0502030303020204" pitchFamily="34" charset="0"/>
            </a:endParaRPr>
          </a:p>
        </p:txBody>
      </p:sp>
      <p:sp>
        <p:nvSpPr>
          <p:cNvPr id="3" name="Text Placeholder 2">
            <a:extLst>
              <a:ext uri="{FF2B5EF4-FFF2-40B4-BE49-F238E27FC236}">
                <a16:creationId xmlns:a16="http://schemas.microsoft.com/office/drawing/2014/main" id="{B7D2F376-260A-4DFD-A622-85E63CCD2D89}"/>
              </a:ext>
            </a:extLst>
          </p:cNvPr>
          <p:cNvSpPr>
            <a:spLocks noGrp="1"/>
          </p:cNvSpPr>
          <p:nvPr>
            <p:ph type="body" idx="1"/>
          </p:nvPr>
        </p:nvSpPr>
        <p:spPr/>
        <p:txBody>
          <a:bodyPr/>
          <a:lstStyle/>
          <a:p>
            <a:r>
              <a:rPr lang="en-US" sz="2800" dirty="0"/>
              <a:t>Web Scraping</a:t>
            </a:r>
            <a:endParaRPr lang="en-IN" sz="2800" dirty="0"/>
          </a:p>
        </p:txBody>
      </p:sp>
      <p:sp>
        <p:nvSpPr>
          <p:cNvPr id="4" name="Text Placeholder 3">
            <a:extLst>
              <a:ext uri="{FF2B5EF4-FFF2-40B4-BE49-F238E27FC236}">
                <a16:creationId xmlns:a16="http://schemas.microsoft.com/office/drawing/2014/main" id="{7D524B1E-23B5-48C8-BD07-93F2C6F651F5}"/>
              </a:ext>
            </a:extLst>
          </p:cNvPr>
          <p:cNvSpPr>
            <a:spLocks noGrp="1"/>
          </p:cNvSpPr>
          <p:nvPr>
            <p:ph type="body" sz="quarter" idx="3"/>
          </p:nvPr>
        </p:nvSpPr>
        <p:spPr/>
        <p:txBody>
          <a:bodyPr/>
          <a:lstStyle/>
          <a:p>
            <a:r>
              <a:rPr lang="en-US" sz="2800" dirty="0"/>
              <a:t>Python</a:t>
            </a:r>
            <a:endParaRPr lang="en-IN" sz="2800" dirty="0"/>
          </a:p>
        </p:txBody>
      </p:sp>
      <p:sp>
        <p:nvSpPr>
          <p:cNvPr id="5" name="Text Placeholder 4">
            <a:extLst>
              <a:ext uri="{FF2B5EF4-FFF2-40B4-BE49-F238E27FC236}">
                <a16:creationId xmlns:a16="http://schemas.microsoft.com/office/drawing/2014/main" id="{947F0887-DEC1-4B4A-A038-E9B4E1345591}"/>
              </a:ext>
            </a:extLst>
          </p:cNvPr>
          <p:cNvSpPr>
            <a:spLocks noGrp="1"/>
          </p:cNvSpPr>
          <p:nvPr>
            <p:ph type="body" sz="quarter" idx="13"/>
          </p:nvPr>
        </p:nvSpPr>
        <p:spPr/>
        <p:txBody>
          <a:bodyPr/>
          <a:lstStyle/>
          <a:p>
            <a:r>
              <a:rPr lang="en-US" sz="2800" dirty="0"/>
              <a:t>Visualization</a:t>
            </a:r>
            <a:endParaRPr lang="en-IN" sz="2800" dirty="0"/>
          </a:p>
        </p:txBody>
      </p:sp>
      <p:sp>
        <p:nvSpPr>
          <p:cNvPr id="6" name="Text Placeholder 5">
            <a:extLst>
              <a:ext uri="{FF2B5EF4-FFF2-40B4-BE49-F238E27FC236}">
                <a16:creationId xmlns:a16="http://schemas.microsoft.com/office/drawing/2014/main" id="{0B0BC4D1-B430-4849-89AB-4ED82135EEC9}"/>
              </a:ext>
            </a:extLst>
          </p:cNvPr>
          <p:cNvSpPr>
            <a:spLocks noGrp="1"/>
          </p:cNvSpPr>
          <p:nvPr>
            <p:ph type="body" sz="half" idx="15"/>
          </p:nvPr>
        </p:nvSpPr>
        <p:spPr>
          <a:xfrm>
            <a:off x="1154953" y="3179764"/>
            <a:ext cx="3141879" cy="1303459"/>
          </a:xfrm>
        </p:spPr>
        <p:txBody>
          <a:bodyPr>
            <a:normAutofit/>
          </a:bodyPr>
          <a:lstStyle/>
          <a:p>
            <a:r>
              <a:rPr lang="en-US" sz="1800" dirty="0"/>
              <a:t>Data collection of T20 world cup final from the website espncricinfo.com</a:t>
            </a:r>
            <a:endParaRPr lang="en-IN" sz="1800" dirty="0"/>
          </a:p>
        </p:txBody>
      </p:sp>
      <p:sp>
        <p:nvSpPr>
          <p:cNvPr id="7" name="Text Placeholder 6">
            <a:extLst>
              <a:ext uri="{FF2B5EF4-FFF2-40B4-BE49-F238E27FC236}">
                <a16:creationId xmlns:a16="http://schemas.microsoft.com/office/drawing/2014/main" id="{41553787-E5BB-4DED-B186-DCBCD9211027}"/>
              </a:ext>
            </a:extLst>
          </p:cNvPr>
          <p:cNvSpPr>
            <a:spLocks noGrp="1"/>
          </p:cNvSpPr>
          <p:nvPr>
            <p:ph type="body" sz="half" idx="16"/>
          </p:nvPr>
        </p:nvSpPr>
        <p:spPr>
          <a:xfrm>
            <a:off x="4512721" y="3179764"/>
            <a:ext cx="3147009" cy="1303460"/>
          </a:xfrm>
        </p:spPr>
        <p:txBody>
          <a:bodyPr>
            <a:normAutofit/>
          </a:bodyPr>
          <a:lstStyle/>
          <a:p>
            <a:r>
              <a:rPr lang="en-US" sz="1800" dirty="0"/>
              <a:t>Data pre processing and cleaning on null and noise values in pandas</a:t>
            </a:r>
            <a:endParaRPr lang="en-IN" sz="1800" dirty="0"/>
          </a:p>
        </p:txBody>
      </p:sp>
      <p:sp>
        <p:nvSpPr>
          <p:cNvPr id="8" name="Text Placeholder 7">
            <a:extLst>
              <a:ext uri="{FF2B5EF4-FFF2-40B4-BE49-F238E27FC236}">
                <a16:creationId xmlns:a16="http://schemas.microsoft.com/office/drawing/2014/main" id="{F9EAF771-6A9E-435C-AC17-E2B53A05CB97}"/>
              </a:ext>
            </a:extLst>
          </p:cNvPr>
          <p:cNvSpPr>
            <a:spLocks noGrp="1"/>
          </p:cNvSpPr>
          <p:nvPr>
            <p:ph type="body" sz="half" idx="17"/>
          </p:nvPr>
        </p:nvSpPr>
        <p:spPr>
          <a:xfrm>
            <a:off x="7888329" y="3179762"/>
            <a:ext cx="3145536" cy="1303461"/>
          </a:xfrm>
        </p:spPr>
        <p:txBody>
          <a:bodyPr>
            <a:noAutofit/>
          </a:bodyPr>
          <a:lstStyle/>
          <a:p>
            <a:r>
              <a:rPr lang="en-US" sz="1800" dirty="0"/>
              <a:t>Creating various charts and generating insights in power bi and then creating a dashboard and selecting our final 11 players.</a:t>
            </a:r>
            <a:endParaRPr lang="en-IN" sz="1800" dirty="0"/>
          </a:p>
        </p:txBody>
      </p:sp>
    </p:spTree>
    <p:extLst>
      <p:ext uri="{BB962C8B-B14F-4D97-AF65-F5344CB8AC3E}">
        <p14:creationId xmlns:p14="http://schemas.microsoft.com/office/powerpoint/2010/main" val="3034775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38D22A9-C4E4-4785-9F4C-B1B2F173D89B}"/>
              </a:ext>
            </a:extLst>
          </p:cNvPr>
          <p:cNvPicPr>
            <a:picLocks noChangeAspect="1"/>
          </p:cNvPicPr>
          <p:nvPr/>
        </p:nvPicPr>
        <p:blipFill>
          <a:blip r:embed="rId2"/>
          <a:stretch>
            <a:fillRect/>
          </a:stretch>
        </p:blipFill>
        <p:spPr>
          <a:xfrm>
            <a:off x="7121698" y="1269506"/>
            <a:ext cx="4715195" cy="5334183"/>
          </a:xfrm>
          <a:prstGeom prst="rect">
            <a:avLst/>
          </a:prstGeom>
        </p:spPr>
      </p:pic>
      <p:sp>
        <p:nvSpPr>
          <p:cNvPr id="11" name="TextBox 10">
            <a:extLst>
              <a:ext uri="{FF2B5EF4-FFF2-40B4-BE49-F238E27FC236}">
                <a16:creationId xmlns:a16="http://schemas.microsoft.com/office/drawing/2014/main" id="{C684B972-10F7-4070-925F-5E578EC6ADE6}"/>
              </a:ext>
            </a:extLst>
          </p:cNvPr>
          <p:cNvSpPr txBox="1"/>
          <p:nvPr/>
        </p:nvSpPr>
        <p:spPr>
          <a:xfrm>
            <a:off x="7279690" y="825623"/>
            <a:ext cx="2556769" cy="369332"/>
          </a:xfrm>
          <a:prstGeom prst="rect">
            <a:avLst/>
          </a:prstGeom>
          <a:noFill/>
        </p:spPr>
        <p:txBody>
          <a:bodyPr wrap="square" rtlCol="0">
            <a:spAutoFit/>
          </a:bodyPr>
          <a:lstStyle/>
          <a:p>
            <a:r>
              <a:rPr lang="en-US" dirty="0"/>
              <a:t>Match Summary</a:t>
            </a:r>
            <a:endParaRPr lang="en-IN" dirty="0"/>
          </a:p>
        </p:txBody>
      </p:sp>
      <p:sp>
        <p:nvSpPr>
          <p:cNvPr id="12" name="TextBox 11">
            <a:extLst>
              <a:ext uri="{FF2B5EF4-FFF2-40B4-BE49-F238E27FC236}">
                <a16:creationId xmlns:a16="http://schemas.microsoft.com/office/drawing/2014/main" id="{86B0A459-005B-4757-9671-BA5E4984E564}"/>
              </a:ext>
            </a:extLst>
          </p:cNvPr>
          <p:cNvSpPr txBox="1"/>
          <p:nvPr/>
        </p:nvSpPr>
        <p:spPr>
          <a:xfrm>
            <a:off x="923278" y="301841"/>
            <a:ext cx="3622089" cy="369332"/>
          </a:xfrm>
          <a:prstGeom prst="rect">
            <a:avLst/>
          </a:prstGeom>
          <a:noFill/>
        </p:spPr>
        <p:txBody>
          <a:bodyPr wrap="square" rtlCol="0">
            <a:spAutoFit/>
          </a:bodyPr>
          <a:lstStyle/>
          <a:p>
            <a:r>
              <a:rPr lang="en-US" dirty="0"/>
              <a:t>Batting Summary</a:t>
            </a:r>
            <a:endParaRPr lang="en-IN" dirty="0"/>
          </a:p>
        </p:txBody>
      </p:sp>
      <p:pic>
        <p:nvPicPr>
          <p:cNvPr id="13" name="Picture 12">
            <a:extLst>
              <a:ext uri="{FF2B5EF4-FFF2-40B4-BE49-F238E27FC236}">
                <a16:creationId xmlns:a16="http://schemas.microsoft.com/office/drawing/2014/main" id="{BED17974-4DFF-486B-A1AD-0EE7106B419F}"/>
              </a:ext>
            </a:extLst>
          </p:cNvPr>
          <p:cNvPicPr>
            <a:picLocks noChangeAspect="1"/>
          </p:cNvPicPr>
          <p:nvPr/>
        </p:nvPicPr>
        <p:blipFill>
          <a:blip r:embed="rId3"/>
          <a:stretch>
            <a:fillRect/>
          </a:stretch>
        </p:blipFill>
        <p:spPr>
          <a:xfrm>
            <a:off x="185262" y="825623"/>
            <a:ext cx="6677177" cy="5778066"/>
          </a:xfrm>
          <a:prstGeom prst="rect">
            <a:avLst/>
          </a:prstGeom>
        </p:spPr>
      </p:pic>
    </p:spTree>
    <p:extLst>
      <p:ext uri="{BB962C8B-B14F-4D97-AF65-F5344CB8AC3E}">
        <p14:creationId xmlns:p14="http://schemas.microsoft.com/office/powerpoint/2010/main" val="3560582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272</TotalTime>
  <Words>623</Words>
  <Application>Microsoft Office PowerPoint</Application>
  <PresentationFormat>Widescreen</PresentationFormat>
  <Paragraphs>142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Candara</vt:lpstr>
      <vt:lpstr>Century Gothic</vt:lpstr>
      <vt:lpstr>Wingdings 3</vt:lpstr>
      <vt:lpstr>Ion Boardroom</vt:lpstr>
      <vt:lpstr>Cricket T20 Analysis</vt:lpstr>
      <vt:lpstr>Problem Statement</vt:lpstr>
      <vt:lpstr>PowerPoint Presentation</vt:lpstr>
      <vt:lpstr>PowerPoint Presentation</vt:lpstr>
      <vt:lpstr>PowerPoint Presentation</vt:lpstr>
      <vt:lpstr>PowerPoint Presentation</vt:lpstr>
      <vt:lpstr>PowerPoint Presentation</vt:lpstr>
      <vt:lpstr>Execution of Project Plan</vt:lpstr>
      <vt:lpstr>PowerPoint Presentation</vt:lpstr>
      <vt:lpstr>PowerPoint Presentation</vt:lpstr>
      <vt:lpstr>PowerPoint Presentation</vt:lpstr>
      <vt:lpstr>PowerPoint Presentation</vt:lpstr>
      <vt:lpstr>Best 11 Players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T20 Analysis</dc:title>
  <dc:creator>Asus</dc:creator>
  <cp:lastModifiedBy>Asus</cp:lastModifiedBy>
  <cp:revision>22</cp:revision>
  <dcterms:created xsi:type="dcterms:W3CDTF">2023-05-29T15:43:36Z</dcterms:created>
  <dcterms:modified xsi:type="dcterms:W3CDTF">2023-05-29T20:16:32Z</dcterms:modified>
</cp:coreProperties>
</file>