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309" r:id="rId3"/>
    <p:sldId id="314" r:id="rId4"/>
    <p:sldId id="315" r:id="rId5"/>
    <p:sldId id="316" r:id="rId6"/>
    <p:sldId id="317" r:id="rId7"/>
    <p:sldId id="318" r:id="rId8"/>
    <p:sldId id="319" r:id="rId9"/>
    <p:sldId id="320" r:id="rId10"/>
    <p:sldId id="321" r:id="rId11"/>
    <p:sldId id="322" r:id="rId12"/>
    <p:sldId id="323" r:id="rId13"/>
    <p:sldId id="325" r:id="rId14"/>
    <p:sldId id="324"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09" autoAdjust="0"/>
  </p:normalViewPr>
  <p:slideViewPr>
    <p:cSldViewPr snapToGrid="0" snapToObjects="1">
      <p:cViewPr varScale="1">
        <p:scale>
          <a:sx n="86" d="100"/>
          <a:sy n="86" d="100"/>
        </p:scale>
        <p:origin x="398"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app/profile/ayush.khetan/viz/HotelBookingAnalysis_16842470997800/Dashboard1" TargetMode="External"/><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25066" y="2768394"/>
            <a:ext cx="6585751" cy="1863619"/>
          </a:xfrm>
        </p:spPr>
        <p:txBody>
          <a:bodyPr/>
          <a:lstStyle/>
          <a:p>
            <a:r>
              <a:rPr lang="en-US" dirty="0"/>
              <a:t>Hotel booking analysis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b="1" dirty="0"/>
          </a:p>
          <a:p>
            <a:endParaRPr lang="en-US" b="1" dirty="0"/>
          </a:p>
          <a:p>
            <a:endParaRPr lang="en-US" b="1" dirty="0"/>
          </a:p>
          <a:p>
            <a:endParaRPr lang="en-US" b="1" dirty="0"/>
          </a:p>
          <a:p>
            <a:endParaRPr lang="en-US" b="1" dirty="0"/>
          </a:p>
          <a:p>
            <a:r>
              <a:rPr lang="en-US" b="1" dirty="0">
                <a:solidFill>
                  <a:schemeClr val="tx1"/>
                </a:solidFill>
              </a:rPr>
              <a:t>Prepared By:-</a:t>
            </a:r>
          </a:p>
          <a:p>
            <a:r>
              <a:rPr lang="en-US" b="1" dirty="0" err="1">
                <a:solidFill>
                  <a:schemeClr val="tx1"/>
                </a:solidFill>
              </a:rPr>
              <a:t>Ayush</a:t>
            </a:r>
            <a:r>
              <a:rPr lang="en-US" b="1" dirty="0">
                <a:solidFill>
                  <a:schemeClr val="tx1"/>
                </a:solidFill>
              </a:rPr>
              <a:t> </a:t>
            </a:r>
            <a:r>
              <a:rPr lang="en-US" b="1" dirty="0" err="1">
                <a:solidFill>
                  <a:schemeClr val="tx1"/>
                </a:solidFill>
              </a:rPr>
              <a:t>Khetan</a:t>
            </a:r>
            <a:endParaRPr lang="en-US" b="1" dirty="0">
              <a:solidFill>
                <a:schemeClr val="tx1"/>
              </a:solidFill>
            </a:endParaRPr>
          </a:p>
          <a:p>
            <a:endParaRPr lang="en-US" i="1" dirty="0"/>
          </a:p>
        </p:txBody>
      </p:sp>
      <p:pic>
        <p:nvPicPr>
          <p:cNvPr id="5" name="Picture 4">
            <a:extLst>
              <a:ext uri="{FF2B5EF4-FFF2-40B4-BE49-F238E27FC236}">
                <a16:creationId xmlns:a16="http://schemas.microsoft.com/office/drawing/2014/main" id="{CEE94812-5E63-4EA2-B856-26DBCC092F29}"/>
              </a:ext>
            </a:extLst>
          </p:cNvPr>
          <p:cNvPicPr>
            <a:picLocks noChangeAspect="1"/>
          </p:cNvPicPr>
          <p:nvPr/>
        </p:nvPicPr>
        <p:blipFill>
          <a:blip r:embed="rId2"/>
          <a:stretch>
            <a:fillRect/>
          </a:stretch>
        </p:blipFill>
        <p:spPr>
          <a:xfrm>
            <a:off x="4061253" y="124010"/>
            <a:ext cx="4069494" cy="2218033"/>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0F4D98-9960-4807-918C-2E2FCDE9761E}"/>
              </a:ext>
            </a:extLst>
          </p:cNvPr>
          <p:cNvSpPr>
            <a:spLocks noGrp="1"/>
          </p:cNvSpPr>
          <p:nvPr>
            <p:ph type="ftr" sz="quarter" idx="1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C8F2942B-95C0-43DB-9EB1-B3E304A2EE10}"/>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Picture 3">
            <a:extLst>
              <a:ext uri="{FF2B5EF4-FFF2-40B4-BE49-F238E27FC236}">
                <a16:creationId xmlns:a16="http://schemas.microsoft.com/office/drawing/2014/main" id="{9CEE01A3-5AAA-4BB9-8D33-A7E4E721AD8F}"/>
              </a:ext>
            </a:extLst>
          </p:cNvPr>
          <p:cNvPicPr>
            <a:picLocks noChangeAspect="1"/>
          </p:cNvPicPr>
          <p:nvPr/>
        </p:nvPicPr>
        <p:blipFill>
          <a:blip r:embed="rId2"/>
          <a:stretch>
            <a:fillRect/>
          </a:stretch>
        </p:blipFill>
        <p:spPr>
          <a:xfrm>
            <a:off x="1205098" y="155307"/>
            <a:ext cx="9509223" cy="5260072"/>
          </a:xfrm>
          <a:prstGeom prst="rect">
            <a:avLst/>
          </a:prstGeom>
        </p:spPr>
      </p:pic>
      <p:sp>
        <p:nvSpPr>
          <p:cNvPr id="5" name="TextBox 4">
            <a:extLst>
              <a:ext uri="{FF2B5EF4-FFF2-40B4-BE49-F238E27FC236}">
                <a16:creationId xmlns:a16="http://schemas.microsoft.com/office/drawing/2014/main" id="{8F8654A6-B308-4F9C-A378-6F277A4A4D66}"/>
              </a:ext>
            </a:extLst>
          </p:cNvPr>
          <p:cNvSpPr txBox="1"/>
          <p:nvPr/>
        </p:nvSpPr>
        <p:spPr>
          <a:xfrm>
            <a:off x="949911" y="5779363"/>
            <a:ext cx="9236642" cy="923330"/>
          </a:xfrm>
          <a:prstGeom prst="rect">
            <a:avLst/>
          </a:prstGeom>
          <a:noFill/>
        </p:spPr>
        <p:txBody>
          <a:bodyPr wrap="square" rtlCol="0">
            <a:spAutoFit/>
          </a:bodyPr>
          <a:lstStyle/>
          <a:p>
            <a:r>
              <a:rPr lang="en-IN" dirty="0"/>
              <a:t>This bar graph represents that cancellation s are most common when prices are greatest and least common when they are lowest. Therefore, the cost of the accommodation is solely responsible for cancellation</a:t>
            </a:r>
          </a:p>
        </p:txBody>
      </p:sp>
    </p:spTree>
    <p:extLst>
      <p:ext uri="{BB962C8B-B14F-4D97-AF65-F5344CB8AC3E}">
        <p14:creationId xmlns:p14="http://schemas.microsoft.com/office/powerpoint/2010/main" val="132493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6B7FF3-CC78-48C7-BC83-B55A1965C12E}"/>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id="{F8F46252-7477-4F76-8ABD-4ACB0C2FCED2}"/>
              </a:ext>
            </a:extLst>
          </p:cNvPr>
          <p:cNvPicPr>
            <a:picLocks noChangeAspect="1"/>
          </p:cNvPicPr>
          <p:nvPr/>
        </p:nvPicPr>
        <p:blipFill>
          <a:blip r:embed="rId2"/>
          <a:stretch>
            <a:fillRect/>
          </a:stretch>
        </p:blipFill>
        <p:spPr>
          <a:xfrm>
            <a:off x="2806297" y="186099"/>
            <a:ext cx="6579406" cy="5815206"/>
          </a:xfrm>
          <a:prstGeom prst="rect">
            <a:avLst/>
          </a:prstGeom>
        </p:spPr>
      </p:pic>
      <p:sp>
        <p:nvSpPr>
          <p:cNvPr id="5" name="TextBox 4">
            <a:extLst>
              <a:ext uri="{FF2B5EF4-FFF2-40B4-BE49-F238E27FC236}">
                <a16:creationId xmlns:a16="http://schemas.microsoft.com/office/drawing/2014/main" id="{D36D5F86-6E1C-438C-A764-875F06C5D803}"/>
              </a:ext>
            </a:extLst>
          </p:cNvPr>
          <p:cNvSpPr txBox="1"/>
          <p:nvPr/>
        </p:nvSpPr>
        <p:spPr>
          <a:xfrm>
            <a:off x="772357" y="6232125"/>
            <a:ext cx="7581530" cy="369332"/>
          </a:xfrm>
          <a:prstGeom prst="rect">
            <a:avLst/>
          </a:prstGeom>
          <a:noFill/>
        </p:spPr>
        <p:txBody>
          <a:bodyPr wrap="square" rtlCol="0">
            <a:spAutoFit/>
          </a:bodyPr>
          <a:lstStyle/>
          <a:p>
            <a:r>
              <a:rPr lang="en-IN" dirty="0"/>
              <a:t>The top country is Portugal with most number of cancellations</a:t>
            </a:r>
          </a:p>
        </p:txBody>
      </p:sp>
    </p:spTree>
    <p:extLst>
      <p:ext uri="{BB962C8B-B14F-4D97-AF65-F5344CB8AC3E}">
        <p14:creationId xmlns:p14="http://schemas.microsoft.com/office/powerpoint/2010/main" val="3743165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A527E-9B5F-4857-B81E-E0D5C13B71D5}"/>
              </a:ext>
            </a:extLst>
          </p:cNvPr>
          <p:cNvSpPr>
            <a:spLocks noGrp="1"/>
          </p:cNvSpPr>
          <p:nvPr>
            <p:ph type="ftr" sz="quarter" idx="1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90E8ACC2-27B2-44A0-B4FF-AABE11349715}"/>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4" name="Picture 3">
            <a:extLst>
              <a:ext uri="{FF2B5EF4-FFF2-40B4-BE49-F238E27FC236}">
                <a16:creationId xmlns:a16="http://schemas.microsoft.com/office/drawing/2014/main" id="{14F2DD3D-7BF2-4931-8FD3-5E9FBA38D3E6}"/>
              </a:ext>
            </a:extLst>
          </p:cNvPr>
          <p:cNvPicPr>
            <a:picLocks noChangeAspect="1"/>
          </p:cNvPicPr>
          <p:nvPr/>
        </p:nvPicPr>
        <p:blipFill>
          <a:blip r:embed="rId2"/>
          <a:stretch>
            <a:fillRect/>
          </a:stretch>
        </p:blipFill>
        <p:spPr>
          <a:xfrm>
            <a:off x="838728" y="594359"/>
            <a:ext cx="10736274" cy="4110805"/>
          </a:xfrm>
          <a:prstGeom prst="rect">
            <a:avLst/>
          </a:prstGeom>
        </p:spPr>
      </p:pic>
      <p:sp>
        <p:nvSpPr>
          <p:cNvPr id="5" name="TextBox 4">
            <a:extLst>
              <a:ext uri="{FF2B5EF4-FFF2-40B4-BE49-F238E27FC236}">
                <a16:creationId xmlns:a16="http://schemas.microsoft.com/office/drawing/2014/main" id="{D887342C-EF24-4B4B-BBBA-0C2CB1DE6899}"/>
              </a:ext>
            </a:extLst>
          </p:cNvPr>
          <p:cNvSpPr txBox="1"/>
          <p:nvPr/>
        </p:nvSpPr>
        <p:spPr>
          <a:xfrm>
            <a:off x="621792" y="5717220"/>
            <a:ext cx="9383342" cy="923330"/>
          </a:xfrm>
          <a:prstGeom prst="rect">
            <a:avLst/>
          </a:prstGeom>
          <a:noFill/>
        </p:spPr>
        <p:txBody>
          <a:bodyPr wrap="square" rtlCol="0">
            <a:spAutoFit/>
          </a:bodyPr>
          <a:lstStyle/>
          <a:p>
            <a:r>
              <a:rPr lang="en-IN" dirty="0"/>
              <a:t>As seen in the graph, reservations are cancelled when the average daily rate is higher than when it is not cancelled. It clearly proves all the above analysis, that the higher prices leads to higher cancellation.</a:t>
            </a:r>
          </a:p>
        </p:txBody>
      </p:sp>
    </p:spTree>
    <p:extLst>
      <p:ext uri="{BB962C8B-B14F-4D97-AF65-F5344CB8AC3E}">
        <p14:creationId xmlns:p14="http://schemas.microsoft.com/office/powerpoint/2010/main" val="102794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A97175-BA4B-483B-BCA0-49BD8DAE839F}"/>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641C5BB9-D97B-4D52-84AC-AA17C97832B3}"/>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CC939FB-7FFE-4AED-B990-D3577048834B}"/>
              </a:ext>
            </a:extLst>
          </p:cNvPr>
          <p:cNvSpPr txBox="1"/>
          <p:nvPr/>
        </p:nvSpPr>
        <p:spPr>
          <a:xfrm>
            <a:off x="1013682" y="6610876"/>
            <a:ext cx="1223491" cy="261610"/>
          </a:xfrm>
          <a:prstGeom prst="rect">
            <a:avLst/>
          </a:prstGeom>
          <a:noFill/>
        </p:spPr>
        <p:txBody>
          <a:bodyPr wrap="square" rtlCol="0">
            <a:spAutoFit/>
          </a:bodyPr>
          <a:lstStyle/>
          <a:p>
            <a:r>
              <a:rPr lang="en-IN" sz="1100" dirty="0">
                <a:hlinkClick r:id="rId3"/>
              </a:rPr>
              <a:t>link</a:t>
            </a:r>
            <a:endParaRPr lang="en-IN" sz="1100" dirty="0"/>
          </a:p>
        </p:txBody>
      </p:sp>
    </p:spTree>
    <p:extLst>
      <p:ext uri="{BB962C8B-B14F-4D97-AF65-F5344CB8AC3E}">
        <p14:creationId xmlns:p14="http://schemas.microsoft.com/office/powerpoint/2010/main" val="357796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7ED0-F023-4D13-8468-F3DDB6A39E92}"/>
              </a:ext>
            </a:extLst>
          </p:cNvPr>
          <p:cNvSpPr>
            <a:spLocks noGrp="1"/>
          </p:cNvSpPr>
          <p:nvPr>
            <p:ph type="title"/>
          </p:nvPr>
        </p:nvSpPr>
        <p:spPr>
          <a:xfrm>
            <a:off x="621792" y="457200"/>
            <a:ext cx="10671048" cy="768096"/>
          </a:xfrm>
        </p:spPr>
        <p:txBody>
          <a:bodyPr/>
          <a:lstStyle/>
          <a:p>
            <a:r>
              <a:rPr lang="en-IN" dirty="0"/>
              <a:t>Suggestions</a:t>
            </a:r>
          </a:p>
        </p:txBody>
      </p:sp>
      <p:sp>
        <p:nvSpPr>
          <p:cNvPr id="3" name="Footer Placeholder 2">
            <a:extLst>
              <a:ext uri="{FF2B5EF4-FFF2-40B4-BE49-F238E27FC236}">
                <a16:creationId xmlns:a16="http://schemas.microsoft.com/office/drawing/2014/main" id="{6E4A173B-7F0A-4FEC-8071-B5155FD3A3AA}"/>
              </a:ext>
            </a:extLst>
          </p:cNvPr>
          <p:cNvSpPr>
            <a:spLocks noGrp="1"/>
          </p:cNvSpPr>
          <p:nvPr>
            <p:ph type="ftr" sz="quarter" idx="11"/>
          </p:nvPr>
        </p:nvSpPr>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CC09D331-08EC-48B4-A5A5-F3B1876866EF}"/>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5" name="TextBox 4">
            <a:extLst>
              <a:ext uri="{FF2B5EF4-FFF2-40B4-BE49-F238E27FC236}">
                <a16:creationId xmlns:a16="http://schemas.microsoft.com/office/drawing/2014/main" id="{72753B38-DA32-4B33-9FD7-789373F7DFB0}"/>
              </a:ext>
            </a:extLst>
          </p:cNvPr>
          <p:cNvSpPr txBox="1"/>
          <p:nvPr/>
        </p:nvSpPr>
        <p:spPr>
          <a:xfrm>
            <a:off x="1518481" y="1384917"/>
            <a:ext cx="8877670" cy="4893647"/>
          </a:xfrm>
          <a:prstGeom prst="rect">
            <a:avLst/>
          </a:prstGeom>
          <a:noFill/>
        </p:spPr>
        <p:txBody>
          <a:bodyPr wrap="square" rtlCol="0">
            <a:spAutoFit/>
          </a:bodyPr>
          <a:lstStyle/>
          <a:p>
            <a:pPr marL="342900" indent="-342900">
              <a:buFont typeface="+mj-lt"/>
              <a:buAutoNum type="arabicPeriod"/>
            </a:pPr>
            <a:r>
              <a:rPr lang="en-IN" sz="2400" dirty="0"/>
              <a:t>Cancellation rates rise as the price does. In order to prevent cancellations of reservations, hotels could work on their pricing strategies and try to lower the rates for specific hotels based on locations. They can also provide some discount to consumers.</a:t>
            </a:r>
          </a:p>
          <a:p>
            <a:pPr marL="342900" indent="-342900">
              <a:buFont typeface="+mj-lt"/>
              <a:buAutoNum type="arabicPeriod"/>
            </a:pPr>
            <a:r>
              <a:rPr lang="en-IN" sz="2400" dirty="0"/>
              <a:t>As the ratio of the cancellation and not cancellation of the resort hotel is higher than city hotel, so the hotels should provide a reasonable discount on the room prices on weekend or on holidays.</a:t>
            </a:r>
          </a:p>
          <a:p>
            <a:pPr marL="342900" indent="-342900">
              <a:buFont typeface="+mj-lt"/>
              <a:buAutoNum type="arabicPeriod"/>
            </a:pPr>
            <a:r>
              <a:rPr lang="en-IN" sz="2400" dirty="0"/>
              <a:t>In the month of January, hotels can start campaigns or marketing with a reasonable amount to increase their revenue as the cancellation is the highest in this month.</a:t>
            </a:r>
          </a:p>
          <a:p>
            <a:pPr marL="342900" indent="-342900">
              <a:buFont typeface="+mj-lt"/>
              <a:buAutoNum type="arabicPeriod"/>
            </a:pPr>
            <a:r>
              <a:rPr lang="en-IN" sz="2400" dirty="0"/>
              <a:t>They can also increase the quality of their hotels and their services mainly in Portugal to reduce the cancellation rate</a:t>
            </a:r>
          </a:p>
        </p:txBody>
      </p:sp>
    </p:spTree>
    <p:extLst>
      <p:ext uri="{BB962C8B-B14F-4D97-AF65-F5344CB8AC3E}">
        <p14:creationId xmlns:p14="http://schemas.microsoft.com/office/powerpoint/2010/main" val="263870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296460" y="2650965"/>
            <a:ext cx="4568952" cy="1906232"/>
          </a:xfrm>
        </p:spPr>
        <p:txBody>
          <a:bodyPr/>
          <a:lstStyle/>
          <a:p>
            <a:r>
              <a:rPr lang="en-US" sz="4800"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CC49-B5D7-4832-7EFB-35E0C9E7A076}"/>
              </a:ext>
            </a:extLst>
          </p:cNvPr>
          <p:cNvSpPr>
            <a:spLocks noGrp="1"/>
          </p:cNvSpPr>
          <p:nvPr>
            <p:ph type="title"/>
          </p:nvPr>
        </p:nvSpPr>
        <p:spPr>
          <a:xfrm>
            <a:off x="3779099" y="959599"/>
            <a:ext cx="7853503" cy="768096"/>
          </a:xfrm>
        </p:spPr>
        <p:txBody>
          <a:bodyPr/>
          <a:lstStyle/>
          <a:p>
            <a:r>
              <a:rPr lang="en-IN" dirty="0"/>
              <a:t>Problem statement</a:t>
            </a:r>
          </a:p>
        </p:txBody>
      </p:sp>
      <p:sp>
        <p:nvSpPr>
          <p:cNvPr id="5" name="Slide Number Placeholder 4">
            <a:extLst>
              <a:ext uri="{FF2B5EF4-FFF2-40B4-BE49-F238E27FC236}">
                <a16:creationId xmlns:a16="http://schemas.microsoft.com/office/drawing/2014/main" id="{B24AB552-F9F8-4DE8-9DC1-57A42210339E}"/>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6" name="Rectangle 1">
            <a:extLst>
              <a:ext uri="{FF2B5EF4-FFF2-40B4-BE49-F238E27FC236}">
                <a16:creationId xmlns:a16="http://schemas.microsoft.com/office/drawing/2014/main" id="{C4263732-82EE-C6E5-E700-8CF368BE57F4}"/>
              </a:ext>
            </a:extLst>
          </p:cNvPr>
          <p:cNvSpPr>
            <a:spLocks noGrp="1" noChangeArrowheads="1"/>
          </p:cNvSpPr>
          <p:nvPr>
            <p:ph idx="1"/>
          </p:nvPr>
        </p:nvSpPr>
        <p:spPr bwMode="auto">
          <a:xfrm>
            <a:off x="3598533" y="1928083"/>
            <a:ext cx="793356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In recent years, City Hotel and Resort Hotel have seen </a:t>
            </a:r>
            <a:r>
              <a:rPr kumimoji="0" lang="en-US" altLang="en-US" sz="2400" b="1" i="0" u="none" strike="noStrike" cap="none" normalizeH="0" baseline="0" dirty="0">
                <a:ln>
                  <a:noFill/>
                </a:ln>
                <a:solidFill>
                  <a:schemeClr val="tx1"/>
                </a:solidFill>
                <a:effectLst/>
                <a:latin typeface="Arial Rounded MT Bold" panose="020F0704030504030204" pitchFamily="34" charset="0"/>
              </a:rPr>
              <a:t>HIGH CANCELLATION RATES</a:t>
            </a:r>
            <a:r>
              <a:rPr kumimoji="0" lang="en-US" altLang="en-US" sz="2800" b="1" i="0" u="none" strike="noStrike" cap="none" normalizeH="0" baseline="0" dirty="0">
                <a:ln>
                  <a:noFill/>
                </a:ln>
                <a:solidFill>
                  <a:schemeClr val="tx1"/>
                </a:solidFill>
                <a:effectLst/>
                <a:latin typeface="Arial Rounded MT Bold" panose="020F0704030504030204" pitchFamily="34" charset="0"/>
              </a:rPr>
              <a:t>. </a:t>
            </a:r>
            <a:r>
              <a:rPr kumimoji="0" lang="en-US" altLang="en-US" sz="2800" i="0" u="none" strike="noStrike" cap="none" normalizeH="0" baseline="0" dirty="0">
                <a:ln>
                  <a:noFill/>
                </a:ln>
                <a:solidFill>
                  <a:schemeClr val="tx1"/>
                </a:solidFill>
                <a:effectLst/>
                <a:latin typeface="Arial" panose="020B0604020202020204" pitchFamily="34" charset="0"/>
                <a:cs typeface="Arial" panose="020B0604020202020204" pitchFamily="34" charset="0"/>
              </a:rPr>
              <a:t>Each hotel is now dealing with number of issues as a result, including fewer revenues and less than ideal hotel room use. Consequently</a:t>
            </a:r>
            <a:r>
              <a:rPr lang="en-US" altLang="en-US" sz="2800" dirty="0">
                <a:solidFill>
                  <a:schemeClr val="tx1"/>
                </a:solidFill>
                <a:latin typeface="Arial" panose="020B0604020202020204" pitchFamily="34" charset="0"/>
                <a:cs typeface="Arial" panose="020B0604020202020204" pitchFamily="34" charset="0"/>
              </a:rPr>
              <a:t>, </a:t>
            </a:r>
            <a:r>
              <a:rPr kumimoji="0" lang="en-US" altLang="en-US" sz="2800" i="0" u="none" strike="noStrike" cap="none" normalizeH="0" baseline="0" dirty="0">
                <a:ln>
                  <a:noFill/>
                </a:ln>
                <a:solidFill>
                  <a:schemeClr val="tx1"/>
                </a:solidFill>
                <a:effectLst/>
                <a:latin typeface="Arial" panose="020B0604020202020204" pitchFamily="34" charset="0"/>
                <a:cs typeface="Arial" panose="020B0604020202020204" pitchFamily="34" charset="0"/>
              </a:rPr>
              <a:t>lowering cancellation rates is </a:t>
            </a:r>
            <a:r>
              <a:rPr lang="en-US" altLang="en-US" sz="2800" dirty="0">
                <a:solidFill>
                  <a:schemeClr val="tx1"/>
                </a:solidFill>
                <a:latin typeface="Arial" panose="020B0604020202020204" pitchFamily="34" charset="0"/>
                <a:cs typeface="Arial" panose="020B0604020202020204" pitchFamily="34" charset="0"/>
              </a:rPr>
              <a:t>b</a:t>
            </a:r>
            <a:r>
              <a:rPr kumimoji="0" lang="en-US" altLang="en-US" sz="2800" i="0" u="none" strike="noStrike" cap="none" normalizeH="0" baseline="0" dirty="0">
                <a:ln>
                  <a:noFill/>
                </a:ln>
                <a:solidFill>
                  <a:schemeClr val="tx1"/>
                </a:solidFill>
                <a:effectLst/>
                <a:latin typeface="Arial" panose="020B0604020202020204" pitchFamily="34" charset="0"/>
                <a:cs typeface="Arial" panose="020B0604020202020204" pitchFamily="34" charset="0"/>
              </a:rPr>
              <a:t>oth hotel’s primary goal in order to increase their efficiency in generating revenue, and for us to offer thorough business advice to address this problem</a:t>
            </a:r>
            <a:endParaRPr kumimoji="0" lang="en-US" altLang="en-US" sz="2800" b="1" i="0" u="none" strike="noStrike" cap="none" normalizeH="0" baseline="0" dirty="0">
              <a:ln>
                <a:noFill/>
              </a:ln>
              <a:solidFill>
                <a:schemeClr val="tx1"/>
              </a:solidFill>
              <a:effectLst/>
              <a:latin typeface="Arial Rounded MT Bold" panose="020F0704030504030204" pitchFamily="34" charset="0"/>
            </a:endParaRPr>
          </a:p>
        </p:txBody>
      </p:sp>
      <p:pic>
        <p:nvPicPr>
          <p:cNvPr id="2050" name="Picture 2" descr="ESSENTIA LUXURY HOTEL (Indore) - Hotel Reviews, Photos, Rate Comparison -  Tripadvisor">
            <a:extLst>
              <a:ext uri="{FF2B5EF4-FFF2-40B4-BE49-F238E27FC236}">
                <a16:creationId xmlns:a16="http://schemas.microsoft.com/office/drawing/2014/main" id="{A49FCF42-B8FD-4DCD-89A1-15F28BECE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01" y="457200"/>
            <a:ext cx="2741905" cy="25734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 Hotel (SHA Extra Plus) | Khon Kaen 2020 UPDATED DEALS, HD Photos &amp; Reviews">
            <a:extLst>
              <a:ext uri="{FF2B5EF4-FFF2-40B4-BE49-F238E27FC236}">
                <a16:creationId xmlns:a16="http://schemas.microsoft.com/office/drawing/2014/main" id="{F6E8814D-D9B0-4F0B-A30C-00111A5F9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03" y="3827327"/>
            <a:ext cx="2826004" cy="2645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3D6D5-0D99-4BCE-9815-27C9B7BE6921}"/>
              </a:ext>
            </a:extLst>
          </p:cNvPr>
          <p:cNvSpPr>
            <a:spLocks noGrp="1"/>
          </p:cNvSpPr>
          <p:nvPr>
            <p:ph type="title"/>
          </p:nvPr>
        </p:nvSpPr>
        <p:spPr>
          <a:xfrm>
            <a:off x="608032" y="390529"/>
            <a:ext cx="10671048" cy="768096"/>
          </a:xfrm>
        </p:spPr>
        <p:txBody>
          <a:bodyPr>
            <a:normAutofit/>
          </a:bodyPr>
          <a:lstStyle/>
          <a:p>
            <a:r>
              <a:rPr lang="en-IN" sz="5400" dirty="0"/>
              <a:t>Assumptions</a:t>
            </a:r>
          </a:p>
        </p:txBody>
      </p:sp>
      <p:sp>
        <p:nvSpPr>
          <p:cNvPr id="5" name="TextBox 4">
            <a:extLst>
              <a:ext uri="{FF2B5EF4-FFF2-40B4-BE49-F238E27FC236}">
                <a16:creationId xmlns:a16="http://schemas.microsoft.com/office/drawing/2014/main" id="{F60571BD-4911-4FCD-9778-83C6B1A3A3DF}"/>
              </a:ext>
            </a:extLst>
          </p:cNvPr>
          <p:cNvSpPr txBox="1"/>
          <p:nvPr/>
        </p:nvSpPr>
        <p:spPr>
          <a:xfrm>
            <a:off x="1461856" y="1850786"/>
            <a:ext cx="9268287" cy="5632311"/>
          </a:xfrm>
          <a:prstGeom prst="rect">
            <a:avLst/>
          </a:prstGeom>
          <a:noFill/>
        </p:spPr>
        <p:txBody>
          <a:bodyPr wrap="square" rtlCol="0">
            <a:spAutoFit/>
          </a:bodyPr>
          <a:lstStyle/>
          <a:p>
            <a:pPr marL="342900" indent="-342900">
              <a:buFont typeface="+mj-lt"/>
              <a:buAutoNum type="arabicPeriod"/>
            </a:pPr>
            <a:r>
              <a:rPr lang="en-IN" sz="2400" dirty="0"/>
              <a:t>No unusual occurrences between 2015 and 2017 will have a substantial impact on the data used</a:t>
            </a:r>
          </a:p>
          <a:p>
            <a:pPr marL="342900" indent="-342900">
              <a:buFont typeface="+mj-lt"/>
              <a:buAutoNum type="arabicPeriod"/>
            </a:pPr>
            <a:r>
              <a:rPr lang="en-IN" sz="2400" dirty="0"/>
              <a:t>The information is still current and can be used to analyse a hotel’s possible plans in efficient manner</a:t>
            </a:r>
          </a:p>
          <a:p>
            <a:pPr marL="342900" indent="-342900">
              <a:buFont typeface="+mj-lt"/>
              <a:buAutoNum type="arabicPeriod"/>
            </a:pPr>
            <a:r>
              <a:rPr lang="en-IN" sz="2400" dirty="0"/>
              <a:t>There are no unanticipated negatives to the hotel employing any advised technique</a:t>
            </a:r>
          </a:p>
          <a:p>
            <a:pPr marL="342900" indent="-342900">
              <a:buFont typeface="+mj-lt"/>
              <a:buAutoNum type="arabicPeriod"/>
            </a:pPr>
            <a:r>
              <a:rPr lang="en-IN" sz="2400" dirty="0"/>
              <a:t>The hotels are not currently using any of the suggested solutions</a:t>
            </a:r>
          </a:p>
          <a:p>
            <a:pPr marL="342900" indent="-342900">
              <a:buFont typeface="+mj-lt"/>
              <a:buAutoNum type="arabicPeriod"/>
            </a:pPr>
            <a:r>
              <a:rPr lang="en-IN" sz="2400" dirty="0"/>
              <a:t>The biggest factor affecting the revenue is booking cancellations</a:t>
            </a:r>
          </a:p>
          <a:p>
            <a:pPr marL="342900" indent="-342900">
              <a:buFont typeface="+mj-lt"/>
              <a:buAutoNum type="arabicPeriod"/>
            </a:pPr>
            <a:r>
              <a:rPr lang="en-IN" sz="2400" dirty="0"/>
              <a:t>Cancellations result in vacant rooms for the booked length of time</a:t>
            </a:r>
          </a:p>
          <a:p>
            <a:pPr marL="342900" indent="-342900">
              <a:buFont typeface="+mj-lt"/>
              <a:buAutoNum type="arabicPeriod"/>
            </a:pPr>
            <a:r>
              <a:rPr lang="en-IN" sz="2400" dirty="0"/>
              <a:t>Clients make hotel reservations the same year they make cancellations </a:t>
            </a:r>
          </a:p>
          <a:p>
            <a:pPr marL="342900" indent="-342900">
              <a:buFont typeface="+mj-lt"/>
              <a:buAutoNum type="arabicPeriod"/>
            </a:pPr>
            <a:endParaRPr lang="en-IN" sz="2400" dirty="0"/>
          </a:p>
          <a:p>
            <a:endParaRPr lang="en-IN" sz="2400" dirty="0"/>
          </a:p>
          <a:p>
            <a:pPr marL="342900" indent="-342900">
              <a:buFont typeface="+mj-lt"/>
              <a:buAutoNum type="arabicPeriod"/>
            </a:pPr>
            <a:endParaRPr lang="en-IN" sz="2400" dirty="0"/>
          </a:p>
          <a:p>
            <a:endParaRPr lang="en-IN" sz="2400" dirty="0"/>
          </a:p>
        </p:txBody>
      </p:sp>
    </p:spTree>
    <p:extLst>
      <p:ext uri="{BB962C8B-B14F-4D97-AF65-F5344CB8AC3E}">
        <p14:creationId xmlns:p14="http://schemas.microsoft.com/office/powerpoint/2010/main" val="250494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5E24EE4-B563-408F-973C-4B20AB02AD48}"/>
              </a:ext>
            </a:extLst>
          </p:cNvPr>
          <p:cNvSpPr>
            <a:spLocks noGrp="1"/>
          </p:cNvSpPr>
          <p:nvPr>
            <p:ph type="title"/>
          </p:nvPr>
        </p:nvSpPr>
        <p:spPr>
          <a:xfrm>
            <a:off x="-395143" y="333357"/>
            <a:ext cx="10671048" cy="768096"/>
          </a:xfrm>
        </p:spPr>
        <p:txBody>
          <a:bodyPr>
            <a:normAutofit/>
          </a:bodyPr>
          <a:lstStyle/>
          <a:p>
            <a:r>
              <a:rPr lang="en-IN" sz="3200" dirty="0"/>
              <a:t>Research questions</a:t>
            </a:r>
          </a:p>
        </p:txBody>
      </p:sp>
      <p:sp>
        <p:nvSpPr>
          <p:cNvPr id="3" name="Footer Placeholder 2">
            <a:extLst>
              <a:ext uri="{FF2B5EF4-FFF2-40B4-BE49-F238E27FC236}">
                <a16:creationId xmlns:a16="http://schemas.microsoft.com/office/drawing/2014/main" id="{B3518603-DBFD-426D-90B9-29335D8E0DB0}"/>
              </a:ext>
            </a:extLst>
          </p:cNvPr>
          <p:cNvSpPr>
            <a:spLocks noGrp="1"/>
          </p:cNvSpPr>
          <p:nvPr>
            <p:ph type="ftr" sz="quarter" idx="11"/>
          </p:nvPr>
        </p:nvSpPr>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D2A5CDD1-59FB-4FA3-808A-01DEFD8C3D8E}"/>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19" name="TextBox 18">
            <a:extLst>
              <a:ext uri="{FF2B5EF4-FFF2-40B4-BE49-F238E27FC236}">
                <a16:creationId xmlns:a16="http://schemas.microsoft.com/office/drawing/2014/main" id="{01D48A8A-B24D-47E6-87E7-04CDA9F0CA3A}"/>
              </a:ext>
            </a:extLst>
          </p:cNvPr>
          <p:cNvSpPr txBox="1"/>
          <p:nvPr/>
        </p:nvSpPr>
        <p:spPr>
          <a:xfrm>
            <a:off x="2221992" y="1101453"/>
            <a:ext cx="7117317" cy="1631216"/>
          </a:xfrm>
          <a:prstGeom prst="rect">
            <a:avLst/>
          </a:prstGeom>
          <a:noFill/>
        </p:spPr>
        <p:txBody>
          <a:bodyPr wrap="square" rtlCol="0">
            <a:spAutoFit/>
          </a:bodyPr>
          <a:lstStyle/>
          <a:p>
            <a:pPr marL="342900" indent="-342900">
              <a:buFont typeface="+mj-lt"/>
              <a:buAutoNum type="arabicPeriod"/>
            </a:pPr>
            <a:r>
              <a:rPr lang="en-IN" sz="2000" dirty="0"/>
              <a:t>What are the variables that affect hotel reservation cancellations?</a:t>
            </a:r>
          </a:p>
          <a:p>
            <a:pPr marL="342900" indent="-342900">
              <a:buFont typeface="+mj-lt"/>
              <a:buAutoNum type="arabicPeriod"/>
            </a:pPr>
            <a:r>
              <a:rPr lang="en-IN" sz="2000" dirty="0"/>
              <a:t>How can we make hotel reservation cancellations better?</a:t>
            </a:r>
          </a:p>
          <a:p>
            <a:pPr marL="342900" indent="-342900">
              <a:buFont typeface="+mj-lt"/>
              <a:buAutoNum type="arabicPeriod"/>
            </a:pPr>
            <a:r>
              <a:rPr lang="en-IN" sz="2000" dirty="0"/>
              <a:t>How will hotels be assisted in making pricing and promotional decisions?</a:t>
            </a:r>
          </a:p>
        </p:txBody>
      </p:sp>
      <p:pic>
        <p:nvPicPr>
          <p:cNvPr id="20" name="Picture 19">
            <a:extLst>
              <a:ext uri="{FF2B5EF4-FFF2-40B4-BE49-F238E27FC236}">
                <a16:creationId xmlns:a16="http://schemas.microsoft.com/office/drawing/2014/main" id="{5EF756BF-A21A-4055-9434-01C050951E1A}"/>
              </a:ext>
            </a:extLst>
          </p:cNvPr>
          <p:cNvPicPr>
            <a:picLocks noChangeAspect="1"/>
          </p:cNvPicPr>
          <p:nvPr/>
        </p:nvPicPr>
        <p:blipFill>
          <a:blip r:embed="rId2"/>
          <a:stretch>
            <a:fillRect/>
          </a:stretch>
        </p:blipFill>
        <p:spPr>
          <a:xfrm>
            <a:off x="2221992" y="2988427"/>
            <a:ext cx="3581900" cy="724001"/>
          </a:xfrm>
          <a:prstGeom prst="rect">
            <a:avLst/>
          </a:prstGeom>
        </p:spPr>
      </p:pic>
      <p:sp>
        <p:nvSpPr>
          <p:cNvPr id="21" name="TextBox 20">
            <a:extLst>
              <a:ext uri="{FF2B5EF4-FFF2-40B4-BE49-F238E27FC236}">
                <a16:creationId xmlns:a16="http://schemas.microsoft.com/office/drawing/2014/main" id="{71825E3E-D439-41A4-AD27-3E99082F0820}"/>
              </a:ext>
            </a:extLst>
          </p:cNvPr>
          <p:cNvSpPr txBox="1"/>
          <p:nvPr/>
        </p:nvSpPr>
        <p:spPr>
          <a:xfrm>
            <a:off x="2221992" y="3844031"/>
            <a:ext cx="6125592" cy="1631216"/>
          </a:xfrm>
          <a:prstGeom prst="rect">
            <a:avLst/>
          </a:prstGeom>
          <a:noFill/>
        </p:spPr>
        <p:txBody>
          <a:bodyPr wrap="square" rtlCol="0">
            <a:spAutoFit/>
          </a:bodyPr>
          <a:lstStyle/>
          <a:p>
            <a:pPr marL="342900" indent="-342900">
              <a:buFont typeface="+mj-lt"/>
              <a:buAutoNum type="arabicPeriod"/>
            </a:pPr>
            <a:r>
              <a:rPr lang="en-IN" sz="2000" dirty="0"/>
              <a:t>More cancellations occur when price are higher</a:t>
            </a:r>
          </a:p>
          <a:p>
            <a:pPr marL="342900" indent="-342900">
              <a:buFont typeface="+mj-lt"/>
              <a:buAutoNum type="arabicPeriod"/>
            </a:pPr>
            <a:r>
              <a:rPr lang="en-IN" sz="2000" dirty="0"/>
              <a:t>When there is a longer waiting list, customers tends to cancel more frequently.</a:t>
            </a:r>
          </a:p>
          <a:p>
            <a:pPr marL="342900" indent="-342900">
              <a:buFont typeface="+mj-lt"/>
              <a:buAutoNum type="arabicPeriod"/>
            </a:pPr>
            <a:r>
              <a:rPr lang="en-IN" sz="2000" dirty="0"/>
              <a:t>The majority of clients are coming from offline travel agents to make their reservations </a:t>
            </a:r>
          </a:p>
        </p:txBody>
      </p:sp>
    </p:spTree>
    <p:extLst>
      <p:ext uri="{BB962C8B-B14F-4D97-AF65-F5344CB8AC3E}">
        <p14:creationId xmlns:p14="http://schemas.microsoft.com/office/powerpoint/2010/main" val="319798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548F14-CEE9-420E-9646-B9D1D07E5B54}"/>
              </a:ext>
            </a:extLst>
          </p:cNvPr>
          <p:cNvSpPr>
            <a:spLocks noGrp="1"/>
          </p:cNvSpPr>
          <p:nvPr>
            <p:ph type="title"/>
          </p:nvPr>
        </p:nvSpPr>
        <p:spPr>
          <a:xfrm>
            <a:off x="2895600" y="2660904"/>
            <a:ext cx="6400800" cy="768096"/>
          </a:xfrm>
        </p:spPr>
        <p:txBody>
          <a:bodyPr/>
          <a:lstStyle/>
          <a:p>
            <a:r>
              <a:rPr lang="en-IN" sz="6000" dirty="0"/>
              <a:t>Analysis and findings</a:t>
            </a:r>
          </a:p>
        </p:txBody>
      </p:sp>
      <p:sp>
        <p:nvSpPr>
          <p:cNvPr id="3" name="Footer Placeholder 2">
            <a:extLst>
              <a:ext uri="{FF2B5EF4-FFF2-40B4-BE49-F238E27FC236}">
                <a16:creationId xmlns:a16="http://schemas.microsoft.com/office/drawing/2014/main" id="{B1F9E5D2-FDC8-4D91-8F5E-175B93C87E4F}"/>
              </a:ext>
            </a:extLst>
          </p:cNvPr>
          <p:cNvSpPr>
            <a:spLocks noGrp="1"/>
          </p:cNvSpPr>
          <p:nvPr>
            <p:ph type="ftr" sz="quarter" idx="4294967295"/>
          </p:nvPr>
        </p:nvSpPr>
        <p:spPr>
          <a:xfrm>
            <a:off x="0" y="457200"/>
            <a:ext cx="3200400" cy="274638"/>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DC318F99-6564-493E-ADC7-F3C860087136}"/>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3278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6D2050-9647-4478-9FA7-F4259FB0681D}"/>
              </a:ext>
            </a:extLst>
          </p:cNvPr>
          <p:cNvPicPr>
            <a:picLocks noChangeAspect="1"/>
          </p:cNvPicPr>
          <p:nvPr/>
        </p:nvPicPr>
        <p:blipFill>
          <a:blip r:embed="rId2"/>
          <a:stretch>
            <a:fillRect/>
          </a:stretch>
        </p:blipFill>
        <p:spPr>
          <a:xfrm>
            <a:off x="3213945" y="465530"/>
            <a:ext cx="5764110" cy="4434944"/>
          </a:xfrm>
          <a:prstGeom prst="rect">
            <a:avLst/>
          </a:prstGeom>
        </p:spPr>
      </p:pic>
      <p:sp>
        <p:nvSpPr>
          <p:cNvPr id="5" name="TextBox 4">
            <a:extLst>
              <a:ext uri="{FF2B5EF4-FFF2-40B4-BE49-F238E27FC236}">
                <a16:creationId xmlns:a16="http://schemas.microsoft.com/office/drawing/2014/main" id="{977B704A-82DF-4D36-B0F9-68CA27D1E13E}"/>
              </a:ext>
            </a:extLst>
          </p:cNvPr>
          <p:cNvSpPr txBox="1"/>
          <p:nvPr/>
        </p:nvSpPr>
        <p:spPr>
          <a:xfrm>
            <a:off x="506027" y="5192141"/>
            <a:ext cx="9729926" cy="1200329"/>
          </a:xfrm>
          <a:prstGeom prst="rect">
            <a:avLst/>
          </a:prstGeom>
          <a:noFill/>
        </p:spPr>
        <p:txBody>
          <a:bodyPr wrap="square" rtlCol="0">
            <a:spAutoFit/>
          </a:bodyPr>
          <a:lstStyle/>
          <a:p>
            <a:r>
              <a:rPr lang="en-IN" dirty="0"/>
              <a:t>The above bar graph shows the % of reservations that are cancelled and that are not. It is obvious that there are still a significant number of reservations that have not been cancelled but there are still 37% o clients who cancelled their reservations, which has a significant impact on hotel’s earnings</a:t>
            </a:r>
          </a:p>
        </p:txBody>
      </p:sp>
    </p:spTree>
    <p:extLst>
      <p:ext uri="{BB962C8B-B14F-4D97-AF65-F5344CB8AC3E}">
        <p14:creationId xmlns:p14="http://schemas.microsoft.com/office/powerpoint/2010/main" val="317322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B701AC-AAA7-4E35-B5B8-D7768B08E73C}"/>
              </a:ext>
            </a:extLst>
          </p:cNvPr>
          <p:cNvSpPr>
            <a:spLocks noGrp="1"/>
          </p:cNvSpPr>
          <p:nvPr>
            <p:ph type="ftr" sz="quarter" idx="1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E83825C0-9E4B-4BDF-83A8-C70A9C061939}"/>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 name="Picture 3">
            <a:extLst>
              <a:ext uri="{FF2B5EF4-FFF2-40B4-BE49-F238E27FC236}">
                <a16:creationId xmlns:a16="http://schemas.microsoft.com/office/drawing/2014/main" id="{20440BAC-5E52-4E7D-8167-A3A71411746D}"/>
              </a:ext>
            </a:extLst>
          </p:cNvPr>
          <p:cNvPicPr>
            <a:picLocks noChangeAspect="1"/>
          </p:cNvPicPr>
          <p:nvPr/>
        </p:nvPicPr>
        <p:blipFill>
          <a:blip r:embed="rId2"/>
          <a:stretch>
            <a:fillRect/>
          </a:stretch>
        </p:blipFill>
        <p:spPr>
          <a:xfrm>
            <a:off x="1547532" y="405710"/>
            <a:ext cx="9397836" cy="4835515"/>
          </a:xfrm>
          <a:prstGeom prst="rect">
            <a:avLst/>
          </a:prstGeom>
        </p:spPr>
      </p:pic>
      <p:sp>
        <p:nvSpPr>
          <p:cNvPr id="5" name="TextBox 4">
            <a:extLst>
              <a:ext uri="{FF2B5EF4-FFF2-40B4-BE49-F238E27FC236}">
                <a16:creationId xmlns:a16="http://schemas.microsoft.com/office/drawing/2014/main" id="{0991BC29-A042-449C-A08D-0382071140F3}"/>
              </a:ext>
            </a:extLst>
          </p:cNvPr>
          <p:cNvSpPr txBox="1"/>
          <p:nvPr/>
        </p:nvSpPr>
        <p:spPr>
          <a:xfrm>
            <a:off x="621792" y="5805959"/>
            <a:ext cx="9206144" cy="646331"/>
          </a:xfrm>
          <a:prstGeom prst="rect">
            <a:avLst/>
          </a:prstGeom>
          <a:noFill/>
        </p:spPr>
        <p:txBody>
          <a:bodyPr wrap="square" rtlCol="0">
            <a:spAutoFit/>
          </a:bodyPr>
          <a:lstStyle/>
          <a:p>
            <a:r>
              <a:rPr lang="en-IN" dirty="0"/>
              <a:t>In comparison to resort hotels, city hotels have more bookings. It’s possible that resort hotels are more expensive than the city hotels</a:t>
            </a:r>
          </a:p>
        </p:txBody>
      </p:sp>
    </p:spTree>
    <p:extLst>
      <p:ext uri="{BB962C8B-B14F-4D97-AF65-F5344CB8AC3E}">
        <p14:creationId xmlns:p14="http://schemas.microsoft.com/office/powerpoint/2010/main" val="122769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02FB97-55C0-4231-990B-52DD13737B23}"/>
              </a:ext>
            </a:extLst>
          </p:cNvPr>
          <p:cNvSpPr>
            <a:spLocks noGrp="1"/>
          </p:cNvSpPr>
          <p:nvPr>
            <p:ph type="ftr" sz="quarter" idx="1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FB29E56D-EF97-4867-B300-75B33C8AABE0}"/>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4" name="Picture 3">
            <a:extLst>
              <a:ext uri="{FF2B5EF4-FFF2-40B4-BE49-F238E27FC236}">
                <a16:creationId xmlns:a16="http://schemas.microsoft.com/office/drawing/2014/main" id="{2B230F42-B8C0-4A1D-B156-EF9E20F3210F}"/>
              </a:ext>
            </a:extLst>
          </p:cNvPr>
          <p:cNvPicPr>
            <a:picLocks noChangeAspect="1"/>
          </p:cNvPicPr>
          <p:nvPr/>
        </p:nvPicPr>
        <p:blipFill>
          <a:blip r:embed="rId2"/>
          <a:stretch>
            <a:fillRect/>
          </a:stretch>
        </p:blipFill>
        <p:spPr>
          <a:xfrm>
            <a:off x="719905" y="246926"/>
            <a:ext cx="10752190" cy="4627965"/>
          </a:xfrm>
          <a:prstGeom prst="rect">
            <a:avLst/>
          </a:prstGeom>
        </p:spPr>
      </p:pic>
      <p:sp>
        <p:nvSpPr>
          <p:cNvPr id="5" name="TextBox 4">
            <a:extLst>
              <a:ext uri="{FF2B5EF4-FFF2-40B4-BE49-F238E27FC236}">
                <a16:creationId xmlns:a16="http://schemas.microsoft.com/office/drawing/2014/main" id="{EE9620BA-8521-4C3E-AD8D-F2ADD6112380}"/>
              </a:ext>
            </a:extLst>
          </p:cNvPr>
          <p:cNvSpPr txBox="1"/>
          <p:nvPr/>
        </p:nvSpPr>
        <p:spPr>
          <a:xfrm>
            <a:off x="541537" y="5681735"/>
            <a:ext cx="9419209" cy="923330"/>
          </a:xfrm>
          <a:prstGeom prst="rect">
            <a:avLst/>
          </a:prstGeom>
          <a:noFill/>
        </p:spPr>
        <p:txBody>
          <a:bodyPr wrap="square" rtlCol="0">
            <a:spAutoFit/>
          </a:bodyPr>
          <a:lstStyle/>
          <a:p>
            <a:r>
              <a:rPr lang="en-IN" dirty="0"/>
              <a:t>The line graph above shows that, on certain days, the average daily rate for a city hotel is less than that of a resort hotel, and on other days, it is even less. It goes without saying that weekend and holidays may see a rise in resort hotel rates</a:t>
            </a:r>
          </a:p>
        </p:txBody>
      </p:sp>
    </p:spTree>
    <p:extLst>
      <p:ext uri="{BB962C8B-B14F-4D97-AF65-F5344CB8AC3E}">
        <p14:creationId xmlns:p14="http://schemas.microsoft.com/office/powerpoint/2010/main" val="309095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DEB5AF-0F57-4C26-850C-F41A0327F464}"/>
              </a:ext>
            </a:extLst>
          </p:cNvPr>
          <p:cNvSpPr>
            <a:spLocks noGrp="1"/>
          </p:cNvSpPr>
          <p:nvPr>
            <p:ph type="ftr" sz="quarter" idx="1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E8BF6116-FE00-4C4F-A2CB-8111BF819D09}"/>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4" name="Picture 3">
            <a:extLst>
              <a:ext uri="{FF2B5EF4-FFF2-40B4-BE49-F238E27FC236}">
                <a16:creationId xmlns:a16="http://schemas.microsoft.com/office/drawing/2014/main" id="{DFC31B50-7B9A-415A-9A54-F799B7A3CAE9}"/>
              </a:ext>
            </a:extLst>
          </p:cNvPr>
          <p:cNvPicPr>
            <a:picLocks noChangeAspect="1"/>
          </p:cNvPicPr>
          <p:nvPr/>
        </p:nvPicPr>
        <p:blipFill>
          <a:blip r:embed="rId2"/>
          <a:stretch>
            <a:fillRect/>
          </a:stretch>
        </p:blipFill>
        <p:spPr>
          <a:xfrm>
            <a:off x="1291958" y="375457"/>
            <a:ext cx="9608084" cy="5084310"/>
          </a:xfrm>
          <a:prstGeom prst="rect">
            <a:avLst/>
          </a:prstGeom>
        </p:spPr>
      </p:pic>
      <p:sp>
        <p:nvSpPr>
          <p:cNvPr id="5" name="TextBox 4">
            <a:extLst>
              <a:ext uri="{FF2B5EF4-FFF2-40B4-BE49-F238E27FC236}">
                <a16:creationId xmlns:a16="http://schemas.microsoft.com/office/drawing/2014/main" id="{2CA69D1B-AC3E-453C-8E9D-6D626944B262}"/>
              </a:ext>
            </a:extLst>
          </p:cNvPr>
          <p:cNvSpPr txBox="1"/>
          <p:nvPr/>
        </p:nvSpPr>
        <p:spPr>
          <a:xfrm>
            <a:off x="621792" y="5459767"/>
            <a:ext cx="9374464" cy="1200329"/>
          </a:xfrm>
          <a:prstGeom prst="rect">
            <a:avLst/>
          </a:prstGeom>
          <a:noFill/>
        </p:spPr>
        <p:txBody>
          <a:bodyPr wrap="square" rtlCol="0">
            <a:spAutoFit/>
          </a:bodyPr>
          <a:lstStyle/>
          <a:p>
            <a:r>
              <a:rPr lang="en-IN" dirty="0"/>
              <a:t>The above bar graph represents the highest and lowest reservation levels according to reservation status. As can be seen, both the number of confirmed reservations and the number of cancelled reservations are largest in month of august whereas January in the month with the most cancelled reservations</a:t>
            </a:r>
          </a:p>
        </p:txBody>
      </p:sp>
    </p:spTree>
    <p:extLst>
      <p:ext uri="{BB962C8B-B14F-4D97-AF65-F5344CB8AC3E}">
        <p14:creationId xmlns:p14="http://schemas.microsoft.com/office/powerpoint/2010/main" val="1016903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{236DF5D5-CEFF-45C3-9AF4-41B7CC23628F}tf78438558_win32</Template>
  <TotalTime>3982</TotalTime>
  <Words>655</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Arial Rounded MT Bold</vt:lpstr>
      <vt:lpstr>Sabon Next LT</vt:lpstr>
      <vt:lpstr>Office Theme</vt:lpstr>
      <vt:lpstr>Hotel booking analysis  </vt:lpstr>
      <vt:lpstr>Problem statement</vt:lpstr>
      <vt:lpstr>Assumptions</vt:lpstr>
      <vt:lpstr>Research questions</vt:lpstr>
      <vt:lpstr>Analysis and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JOB ANALYTICS</dc:title>
  <dc:subject/>
  <dc:creator>Samrudh Samarth</dc:creator>
  <cp:lastModifiedBy>Asus</cp:lastModifiedBy>
  <cp:revision>46</cp:revision>
  <dcterms:created xsi:type="dcterms:W3CDTF">2022-12-15T10:27:59Z</dcterms:created>
  <dcterms:modified xsi:type="dcterms:W3CDTF">2023-05-17T13:43:54Z</dcterms:modified>
</cp:coreProperties>
</file>