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3"/>
  </p:notesMasterIdLst>
  <p:sldIdLst>
    <p:sldId id="278" r:id="rId2"/>
    <p:sldId id="280" r:id="rId3"/>
    <p:sldId id="309" r:id="rId4"/>
    <p:sldId id="306" r:id="rId5"/>
    <p:sldId id="288" r:id="rId6"/>
    <p:sldId id="294" r:id="rId7"/>
    <p:sldId id="312" r:id="rId8"/>
    <p:sldId id="307" r:id="rId9"/>
    <p:sldId id="301" r:id="rId10"/>
    <p:sldId id="296" r:id="rId11"/>
    <p:sldId id="297" r:id="rId12"/>
    <p:sldId id="298" r:id="rId13"/>
    <p:sldId id="299" r:id="rId14"/>
    <p:sldId id="300" r:id="rId15"/>
    <p:sldId id="302" r:id="rId16"/>
    <p:sldId id="304" r:id="rId17"/>
    <p:sldId id="303" r:id="rId18"/>
    <p:sldId id="313" r:id="rId19"/>
    <p:sldId id="305" r:id="rId20"/>
    <p:sldId id="284" r:id="rId21"/>
    <p:sldId id="293"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09" autoAdjust="0"/>
  </p:normalViewPr>
  <p:slideViewPr>
    <p:cSldViewPr snapToGrid="0" snapToObjects="1">
      <p:cViewPr varScale="1">
        <p:scale>
          <a:sx n="86" d="100"/>
          <a:sy n="86" d="100"/>
        </p:scale>
        <p:origin x="422" y="8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Downloads\Projects\LinkedinProject\New\Linkedin%20Job%20Analytics.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Downloads\Projects\LinkedinProject\New\Linkedin%20Job%20Analytics.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sus\Downloads\Projects\LinkedinProject\New\Linkedin%20Job%20Analytics.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sus\Downloads\Projects\LinkedinProject\New\Linkedin%20Job%20Analytics.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sus\Downloads\Projects\LinkedinProject\New\Linkedin%20Job%20Analytics.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sus\Downloads\Projects\LinkedinProject\New\Linkedin%20Job%20Analytics.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91639\Downloads\Project%20Final.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sus\Downloads\Projects\LinkedinProject\New\Linkedin%20Job%20Analytic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[Linkedin Job Analytics.xlsx]Top 10 Employement Location!PivotTable2</c:name>
    <c:fmtId val="-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Top 10 Employement Location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'Top 10 Employement Location'!$B$3</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'Top 10 Employement Location'!$A$4:$A$14</c:f>
              <c:strCache>
                <c:ptCount val="10"/>
                <c:pt idx="0">
                  <c:v>Bengaluru</c:v>
                </c:pt>
                <c:pt idx="1">
                  <c:v>Hyderabad</c:v>
                </c:pt>
                <c:pt idx="2">
                  <c:v>Chennai</c:v>
                </c:pt>
                <c:pt idx="3">
                  <c:v>Mumbai</c:v>
                </c:pt>
                <c:pt idx="4">
                  <c:v>Pune</c:v>
                </c:pt>
                <c:pt idx="5">
                  <c:v>Gurgaon</c:v>
                </c:pt>
                <c:pt idx="6">
                  <c:v>Gurugram</c:v>
                </c:pt>
                <c:pt idx="7">
                  <c:v>Bengaluru East</c:v>
                </c:pt>
                <c:pt idx="8">
                  <c:v>Noida</c:v>
                </c:pt>
                <c:pt idx="9">
                  <c:v>Delhi</c:v>
                </c:pt>
              </c:strCache>
            </c:strRef>
          </c:cat>
          <c:val>
            <c:numRef>
              <c:f>'Top 10 Employement Location'!$B$4:$B$14</c:f>
              <c:numCache>
                <c:formatCode>General</c:formatCode>
                <c:ptCount val="10"/>
                <c:pt idx="0">
                  <c:v>542574</c:v>
                </c:pt>
                <c:pt idx="1">
                  <c:v>254274</c:v>
                </c:pt>
                <c:pt idx="2">
                  <c:v>203436</c:v>
                </c:pt>
                <c:pt idx="3">
                  <c:v>199019</c:v>
                </c:pt>
                <c:pt idx="4">
                  <c:v>174581</c:v>
                </c:pt>
                <c:pt idx="5">
                  <c:v>108545</c:v>
                </c:pt>
                <c:pt idx="6">
                  <c:v>74264</c:v>
                </c:pt>
                <c:pt idx="7">
                  <c:v>72505</c:v>
                </c:pt>
                <c:pt idx="8">
                  <c:v>43360</c:v>
                </c:pt>
                <c:pt idx="9">
                  <c:v>43292</c:v>
                </c:pt>
              </c:numCache>
            </c:numRef>
          </c:val>
          <c:extLst>
            <c:ext xmlns:c16="http://schemas.microsoft.com/office/drawing/2014/chart" uri="{C3380CC4-5D6E-409C-BE32-E72D297353CC}">
              <c16:uniqueId val="{00000000-0EEB-48CA-B59C-BD86E195608E}"/>
            </c:ext>
          </c:extLst>
        </c:ser>
        <c:dLbls>
          <c:showLegendKey val="0"/>
          <c:showVal val="0"/>
          <c:showCatName val="0"/>
          <c:showSerName val="0"/>
          <c:showPercent val="0"/>
          <c:showBubbleSize val="0"/>
        </c:dLbls>
        <c:gapWidth val="150"/>
        <c:shape val="box"/>
        <c:axId val="487803480"/>
        <c:axId val="487804464"/>
        <c:axId val="0"/>
      </c:bar3DChart>
      <c:catAx>
        <c:axId val="4878034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804464"/>
        <c:crosses val="autoZero"/>
        <c:auto val="1"/>
        <c:lblAlgn val="ctr"/>
        <c:lblOffset val="100"/>
        <c:noMultiLvlLbl val="0"/>
      </c:catAx>
      <c:valAx>
        <c:axId val="48780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803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[Linkedin Job Analytics.xlsx]Top 10 Industry !PivotTable3</c:name>
    <c:fmtId val="9"/>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Top 10 Industry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manualLayout>
          <c:layoutTarget val="inner"/>
          <c:xMode val="edge"/>
          <c:yMode val="edge"/>
          <c:x val="0.3568140167542041"/>
          <c:y val="0.12476306805239602"/>
          <c:w val="0.55644661384884375"/>
          <c:h val="0.79934437712292505"/>
        </c:manualLayout>
      </c:layout>
      <c:barChart>
        <c:barDir val="bar"/>
        <c:grouping val="clustered"/>
        <c:varyColors val="0"/>
        <c:ser>
          <c:idx val="0"/>
          <c:order val="0"/>
          <c:tx>
            <c:strRef>
              <c:f>'Top 10 Industry '!$B$3</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'Top 10 Industry '!$A$4:$A$14</c:f>
              <c:strCache>
                <c:ptCount val="10"/>
                <c:pt idx="0">
                  <c:v>Farming</c:v>
                </c:pt>
                <c:pt idx="1">
                  <c:v>Banking</c:v>
                </c:pt>
                <c:pt idx="2">
                  <c:v>Appliances, Electrical, and Electronics Manufacturing</c:v>
                </c:pt>
                <c:pt idx="3">
                  <c:v>Hospitals and Health Care</c:v>
                </c:pt>
                <c:pt idx="4">
                  <c:v>Software Development</c:v>
                </c:pt>
                <c:pt idx="5">
                  <c:v>Professional Services</c:v>
                </c:pt>
                <c:pt idx="6">
                  <c:v>Accounting</c:v>
                </c:pt>
                <c:pt idx="7">
                  <c:v>Pharmaceutical Manufacturing</c:v>
                </c:pt>
                <c:pt idx="8">
                  <c:v>Financial Services</c:v>
                </c:pt>
                <c:pt idx="9">
                  <c:v>IT Services and IT Consulting</c:v>
                </c:pt>
              </c:strCache>
            </c:strRef>
          </c:cat>
          <c:val>
            <c:numRef>
              <c:f>'Top 10 Industry '!$B$4:$B$14</c:f>
              <c:numCache>
                <c:formatCode>General</c:formatCode>
                <c:ptCount val="10"/>
                <c:pt idx="0">
                  <c:v>37500</c:v>
                </c:pt>
                <c:pt idx="1">
                  <c:v>40004</c:v>
                </c:pt>
                <c:pt idx="2">
                  <c:v>40004</c:v>
                </c:pt>
                <c:pt idx="3">
                  <c:v>40354</c:v>
                </c:pt>
                <c:pt idx="4">
                  <c:v>76459</c:v>
                </c:pt>
                <c:pt idx="5">
                  <c:v>80008</c:v>
                </c:pt>
                <c:pt idx="6">
                  <c:v>90009</c:v>
                </c:pt>
                <c:pt idx="7">
                  <c:v>100010</c:v>
                </c:pt>
                <c:pt idx="8">
                  <c:v>336479</c:v>
                </c:pt>
                <c:pt idx="9">
                  <c:v>724744</c:v>
                </c:pt>
              </c:numCache>
            </c:numRef>
          </c:val>
          <c:extLst>
            <c:ext xmlns:c16="http://schemas.microsoft.com/office/drawing/2014/chart" uri="{C3380CC4-5D6E-409C-BE32-E72D297353CC}">
              <c16:uniqueId val="{00000000-FA34-4C77-BBE0-26FFD47EDF7A}"/>
            </c:ext>
          </c:extLst>
        </c:ser>
        <c:dLbls>
          <c:showLegendKey val="0"/>
          <c:showVal val="0"/>
          <c:showCatName val="0"/>
          <c:showSerName val="0"/>
          <c:showPercent val="0"/>
          <c:showBubbleSize val="0"/>
        </c:dLbls>
        <c:gapWidth val="150"/>
        <c:axId val="513594752"/>
        <c:axId val="513595408"/>
      </c:barChart>
      <c:catAx>
        <c:axId val="51359475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595408"/>
        <c:crosses val="autoZero"/>
        <c:auto val="1"/>
        <c:lblAlgn val="ctr"/>
        <c:lblOffset val="100"/>
        <c:noMultiLvlLbl val="0"/>
      </c:catAx>
      <c:valAx>
        <c:axId val="513595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594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[Linkedin Job Analytics.xlsx]No of Jobs in Cities and Level!PivotTable4</c:name>
    <c:fmtId val="7"/>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s>
    <c:plotArea>
      <c:layout/>
      <c:barChart>
        <c:barDir val="col"/>
        <c:grouping val="percentStacked"/>
        <c:varyColors val="0"/>
        <c:ser>
          <c:idx val="0"/>
          <c:order val="0"/>
          <c:tx>
            <c:strRef>
              <c:f>'No of Jobs in Cities and Level'!$B$3:$B$4</c:f>
              <c:strCache>
                <c:ptCount val="1"/>
                <c:pt idx="0">
                  <c:v>Associate</c:v>
                </c:pt>
              </c:strCache>
            </c:strRef>
          </c:tx>
          <c:spPr>
            <a:solidFill>
              <a:schemeClr val="accent1"/>
            </a:solidFill>
            <a:ln>
              <a:noFill/>
            </a:ln>
            <a:effectLst/>
          </c:spPr>
          <c:invertIfNegative val="0"/>
          <c:cat>
            <c:strRef>
              <c:f>'No of Jobs in Cities and Level'!$A$5:$A$15</c:f>
              <c:strCache>
                <c:ptCount val="10"/>
                <c:pt idx="0">
                  <c:v>Bengaluru</c:v>
                </c:pt>
                <c:pt idx="1">
                  <c:v>Bengaluru East</c:v>
                </c:pt>
                <c:pt idx="2">
                  <c:v>Chennai</c:v>
                </c:pt>
                <c:pt idx="3">
                  <c:v>Delhi</c:v>
                </c:pt>
                <c:pt idx="4">
                  <c:v>Gurgaon</c:v>
                </c:pt>
                <c:pt idx="5">
                  <c:v>Gurugram</c:v>
                </c:pt>
                <c:pt idx="6">
                  <c:v>Hyderabad</c:v>
                </c:pt>
                <c:pt idx="7">
                  <c:v>India</c:v>
                </c:pt>
                <c:pt idx="8">
                  <c:v>Mumbai</c:v>
                </c:pt>
                <c:pt idx="9">
                  <c:v>Pune</c:v>
                </c:pt>
              </c:strCache>
            </c:strRef>
          </c:cat>
          <c:val>
            <c:numRef>
              <c:f>'No of Jobs in Cities and Level'!$B$5:$B$15</c:f>
              <c:numCache>
                <c:formatCode>General</c:formatCode>
                <c:ptCount val="10"/>
                <c:pt idx="0">
                  <c:v>10</c:v>
                </c:pt>
                <c:pt idx="1">
                  <c:v>1</c:v>
                </c:pt>
                <c:pt idx="2">
                  <c:v>7</c:v>
                </c:pt>
                <c:pt idx="3">
                  <c:v>2</c:v>
                </c:pt>
                <c:pt idx="5">
                  <c:v>6</c:v>
                </c:pt>
                <c:pt idx="6">
                  <c:v>9</c:v>
                </c:pt>
                <c:pt idx="7">
                  <c:v>3</c:v>
                </c:pt>
                <c:pt idx="8">
                  <c:v>2</c:v>
                </c:pt>
                <c:pt idx="9">
                  <c:v>5</c:v>
                </c:pt>
              </c:numCache>
            </c:numRef>
          </c:val>
          <c:extLst>
            <c:ext xmlns:c16="http://schemas.microsoft.com/office/drawing/2014/chart" uri="{C3380CC4-5D6E-409C-BE32-E72D297353CC}">
              <c16:uniqueId val="{00000000-BD35-48C1-AAE5-4A34A00D5B55}"/>
            </c:ext>
          </c:extLst>
        </c:ser>
        <c:ser>
          <c:idx val="1"/>
          <c:order val="1"/>
          <c:tx>
            <c:strRef>
              <c:f>'No of Jobs in Cities and Level'!$C$3:$C$4</c:f>
              <c:strCache>
                <c:ptCount val="1"/>
                <c:pt idx="0">
                  <c:v>Director</c:v>
                </c:pt>
              </c:strCache>
            </c:strRef>
          </c:tx>
          <c:spPr>
            <a:solidFill>
              <a:schemeClr val="accent2"/>
            </a:solidFill>
            <a:ln>
              <a:noFill/>
            </a:ln>
            <a:effectLst/>
          </c:spPr>
          <c:invertIfNegative val="0"/>
          <c:cat>
            <c:strRef>
              <c:f>'No of Jobs in Cities and Level'!$A$5:$A$15</c:f>
              <c:strCache>
                <c:ptCount val="10"/>
                <c:pt idx="0">
                  <c:v>Bengaluru</c:v>
                </c:pt>
                <c:pt idx="1">
                  <c:v>Bengaluru East</c:v>
                </c:pt>
                <c:pt idx="2">
                  <c:v>Chennai</c:v>
                </c:pt>
                <c:pt idx="3">
                  <c:v>Delhi</c:v>
                </c:pt>
                <c:pt idx="4">
                  <c:v>Gurgaon</c:v>
                </c:pt>
                <c:pt idx="5">
                  <c:v>Gurugram</c:v>
                </c:pt>
                <c:pt idx="6">
                  <c:v>Hyderabad</c:v>
                </c:pt>
                <c:pt idx="7">
                  <c:v>India</c:v>
                </c:pt>
                <c:pt idx="8">
                  <c:v>Mumbai</c:v>
                </c:pt>
                <c:pt idx="9">
                  <c:v>Pune</c:v>
                </c:pt>
              </c:strCache>
            </c:strRef>
          </c:cat>
          <c:val>
            <c:numRef>
              <c:f>'No of Jobs in Cities and Level'!$C$5:$C$15</c:f>
              <c:numCache>
                <c:formatCode>General</c:formatCode>
                <c:ptCount val="10"/>
                <c:pt idx="0">
                  <c:v>1</c:v>
                </c:pt>
                <c:pt idx="4">
                  <c:v>1</c:v>
                </c:pt>
                <c:pt idx="8">
                  <c:v>1</c:v>
                </c:pt>
                <c:pt idx="9">
                  <c:v>1</c:v>
                </c:pt>
              </c:numCache>
            </c:numRef>
          </c:val>
          <c:extLst>
            <c:ext xmlns:c16="http://schemas.microsoft.com/office/drawing/2014/chart" uri="{C3380CC4-5D6E-409C-BE32-E72D297353CC}">
              <c16:uniqueId val="{00000001-BD35-48C1-AAE5-4A34A00D5B55}"/>
            </c:ext>
          </c:extLst>
        </c:ser>
        <c:ser>
          <c:idx val="2"/>
          <c:order val="2"/>
          <c:tx>
            <c:strRef>
              <c:f>'No of Jobs in Cities and Level'!$D$3:$D$4</c:f>
              <c:strCache>
                <c:ptCount val="1"/>
                <c:pt idx="0">
                  <c:v>Entry level</c:v>
                </c:pt>
              </c:strCache>
            </c:strRef>
          </c:tx>
          <c:spPr>
            <a:solidFill>
              <a:schemeClr val="accent3"/>
            </a:solidFill>
            <a:ln>
              <a:noFill/>
            </a:ln>
            <a:effectLst/>
          </c:spPr>
          <c:invertIfNegative val="0"/>
          <c:cat>
            <c:strRef>
              <c:f>'No of Jobs in Cities and Level'!$A$5:$A$15</c:f>
              <c:strCache>
                <c:ptCount val="10"/>
                <c:pt idx="0">
                  <c:v>Bengaluru</c:v>
                </c:pt>
                <c:pt idx="1">
                  <c:v>Bengaluru East</c:v>
                </c:pt>
                <c:pt idx="2">
                  <c:v>Chennai</c:v>
                </c:pt>
                <c:pt idx="3">
                  <c:v>Delhi</c:v>
                </c:pt>
                <c:pt idx="4">
                  <c:v>Gurgaon</c:v>
                </c:pt>
                <c:pt idx="5">
                  <c:v>Gurugram</c:v>
                </c:pt>
                <c:pt idx="6">
                  <c:v>Hyderabad</c:v>
                </c:pt>
                <c:pt idx="7">
                  <c:v>India</c:v>
                </c:pt>
                <c:pt idx="8">
                  <c:v>Mumbai</c:v>
                </c:pt>
                <c:pt idx="9">
                  <c:v>Pune</c:v>
                </c:pt>
              </c:strCache>
            </c:strRef>
          </c:cat>
          <c:val>
            <c:numRef>
              <c:f>'No of Jobs in Cities and Level'!$D$5:$D$15</c:f>
              <c:numCache>
                <c:formatCode>General</c:formatCode>
                <c:ptCount val="10"/>
                <c:pt idx="0">
                  <c:v>26</c:v>
                </c:pt>
                <c:pt idx="1">
                  <c:v>3</c:v>
                </c:pt>
                <c:pt idx="2">
                  <c:v>7</c:v>
                </c:pt>
                <c:pt idx="3">
                  <c:v>4</c:v>
                </c:pt>
                <c:pt idx="4">
                  <c:v>5</c:v>
                </c:pt>
                <c:pt idx="5">
                  <c:v>3</c:v>
                </c:pt>
                <c:pt idx="6">
                  <c:v>12</c:v>
                </c:pt>
                <c:pt idx="7">
                  <c:v>2</c:v>
                </c:pt>
                <c:pt idx="8">
                  <c:v>14</c:v>
                </c:pt>
                <c:pt idx="9">
                  <c:v>5</c:v>
                </c:pt>
              </c:numCache>
            </c:numRef>
          </c:val>
          <c:extLst>
            <c:ext xmlns:c16="http://schemas.microsoft.com/office/drawing/2014/chart" uri="{C3380CC4-5D6E-409C-BE32-E72D297353CC}">
              <c16:uniqueId val="{00000002-BD35-48C1-AAE5-4A34A00D5B55}"/>
            </c:ext>
          </c:extLst>
        </c:ser>
        <c:ser>
          <c:idx val="3"/>
          <c:order val="3"/>
          <c:tx>
            <c:strRef>
              <c:f>'No of Jobs in Cities and Level'!$E$3:$E$4</c:f>
              <c:strCache>
                <c:ptCount val="1"/>
                <c:pt idx="0">
                  <c:v>Executive</c:v>
                </c:pt>
              </c:strCache>
            </c:strRef>
          </c:tx>
          <c:spPr>
            <a:solidFill>
              <a:schemeClr val="accent4"/>
            </a:solidFill>
            <a:ln>
              <a:noFill/>
            </a:ln>
            <a:effectLst/>
          </c:spPr>
          <c:invertIfNegative val="0"/>
          <c:cat>
            <c:strRef>
              <c:f>'No of Jobs in Cities and Level'!$A$5:$A$15</c:f>
              <c:strCache>
                <c:ptCount val="10"/>
                <c:pt idx="0">
                  <c:v>Bengaluru</c:v>
                </c:pt>
                <c:pt idx="1">
                  <c:v>Bengaluru East</c:v>
                </c:pt>
                <c:pt idx="2">
                  <c:v>Chennai</c:v>
                </c:pt>
                <c:pt idx="3">
                  <c:v>Delhi</c:v>
                </c:pt>
                <c:pt idx="4">
                  <c:v>Gurgaon</c:v>
                </c:pt>
                <c:pt idx="5">
                  <c:v>Gurugram</c:v>
                </c:pt>
                <c:pt idx="6">
                  <c:v>Hyderabad</c:v>
                </c:pt>
                <c:pt idx="7">
                  <c:v>India</c:v>
                </c:pt>
                <c:pt idx="8">
                  <c:v>Mumbai</c:v>
                </c:pt>
                <c:pt idx="9">
                  <c:v>Pune</c:v>
                </c:pt>
              </c:strCache>
            </c:strRef>
          </c:cat>
          <c:val>
            <c:numRef>
              <c:f>'No of Jobs in Cities and Level'!$E$5:$E$15</c:f>
              <c:numCache>
                <c:formatCode>General</c:formatCode>
                <c:ptCount val="10"/>
                <c:pt idx="4">
                  <c:v>2</c:v>
                </c:pt>
                <c:pt idx="8">
                  <c:v>3</c:v>
                </c:pt>
                <c:pt idx="9">
                  <c:v>1</c:v>
                </c:pt>
              </c:numCache>
            </c:numRef>
          </c:val>
          <c:extLst>
            <c:ext xmlns:c16="http://schemas.microsoft.com/office/drawing/2014/chart" uri="{C3380CC4-5D6E-409C-BE32-E72D297353CC}">
              <c16:uniqueId val="{00000003-BD35-48C1-AAE5-4A34A00D5B55}"/>
            </c:ext>
          </c:extLst>
        </c:ser>
        <c:ser>
          <c:idx val="4"/>
          <c:order val="4"/>
          <c:tx>
            <c:strRef>
              <c:f>'No of Jobs in Cities and Level'!$F$3:$F$4</c:f>
              <c:strCache>
                <c:ptCount val="1"/>
                <c:pt idx="0">
                  <c:v>Internship</c:v>
                </c:pt>
              </c:strCache>
            </c:strRef>
          </c:tx>
          <c:spPr>
            <a:solidFill>
              <a:schemeClr val="accent5"/>
            </a:solidFill>
            <a:ln>
              <a:noFill/>
            </a:ln>
            <a:effectLst/>
          </c:spPr>
          <c:invertIfNegative val="0"/>
          <c:cat>
            <c:strRef>
              <c:f>'No of Jobs in Cities and Level'!$A$5:$A$15</c:f>
              <c:strCache>
                <c:ptCount val="10"/>
                <c:pt idx="0">
                  <c:v>Bengaluru</c:v>
                </c:pt>
                <c:pt idx="1">
                  <c:v>Bengaluru East</c:v>
                </c:pt>
                <c:pt idx="2">
                  <c:v>Chennai</c:v>
                </c:pt>
                <c:pt idx="3">
                  <c:v>Delhi</c:v>
                </c:pt>
                <c:pt idx="4">
                  <c:v>Gurgaon</c:v>
                </c:pt>
                <c:pt idx="5">
                  <c:v>Gurugram</c:v>
                </c:pt>
                <c:pt idx="6">
                  <c:v>Hyderabad</c:v>
                </c:pt>
                <c:pt idx="7">
                  <c:v>India</c:v>
                </c:pt>
                <c:pt idx="8">
                  <c:v>Mumbai</c:v>
                </c:pt>
                <c:pt idx="9">
                  <c:v>Pune</c:v>
                </c:pt>
              </c:strCache>
            </c:strRef>
          </c:cat>
          <c:val>
            <c:numRef>
              <c:f>'No of Jobs in Cities and Level'!$F$5:$F$15</c:f>
              <c:numCache>
                <c:formatCode>General</c:formatCode>
                <c:ptCount val="10"/>
                <c:pt idx="0">
                  <c:v>5</c:v>
                </c:pt>
                <c:pt idx="2">
                  <c:v>2</c:v>
                </c:pt>
                <c:pt idx="3">
                  <c:v>1</c:v>
                </c:pt>
                <c:pt idx="7">
                  <c:v>13</c:v>
                </c:pt>
                <c:pt idx="8">
                  <c:v>1</c:v>
                </c:pt>
                <c:pt idx="9">
                  <c:v>1</c:v>
                </c:pt>
              </c:numCache>
            </c:numRef>
          </c:val>
          <c:extLst>
            <c:ext xmlns:c16="http://schemas.microsoft.com/office/drawing/2014/chart" uri="{C3380CC4-5D6E-409C-BE32-E72D297353CC}">
              <c16:uniqueId val="{00000004-BD35-48C1-AAE5-4A34A00D5B55}"/>
            </c:ext>
          </c:extLst>
        </c:ser>
        <c:ser>
          <c:idx val="5"/>
          <c:order val="5"/>
          <c:tx>
            <c:strRef>
              <c:f>'No of Jobs in Cities and Level'!$G$3:$G$4</c:f>
              <c:strCache>
                <c:ptCount val="1"/>
                <c:pt idx="0">
                  <c:v>Mid-Senior level</c:v>
                </c:pt>
              </c:strCache>
            </c:strRef>
          </c:tx>
          <c:spPr>
            <a:solidFill>
              <a:schemeClr val="accent6"/>
            </a:solidFill>
            <a:ln>
              <a:noFill/>
            </a:ln>
            <a:effectLst/>
          </c:spPr>
          <c:invertIfNegative val="0"/>
          <c:cat>
            <c:strRef>
              <c:f>'No of Jobs in Cities and Level'!$A$5:$A$15</c:f>
              <c:strCache>
                <c:ptCount val="10"/>
                <c:pt idx="0">
                  <c:v>Bengaluru</c:v>
                </c:pt>
                <c:pt idx="1">
                  <c:v>Bengaluru East</c:v>
                </c:pt>
                <c:pt idx="2">
                  <c:v>Chennai</c:v>
                </c:pt>
                <c:pt idx="3">
                  <c:v>Delhi</c:v>
                </c:pt>
                <c:pt idx="4">
                  <c:v>Gurgaon</c:v>
                </c:pt>
                <c:pt idx="5">
                  <c:v>Gurugram</c:v>
                </c:pt>
                <c:pt idx="6">
                  <c:v>Hyderabad</c:v>
                </c:pt>
                <c:pt idx="7">
                  <c:v>India</c:v>
                </c:pt>
                <c:pt idx="8">
                  <c:v>Mumbai</c:v>
                </c:pt>
                <c:pt idx="9">
                  <c:v>Pune</c:v>
                </c:pt>
              </c:strCache>
            </c:strRef>
          </c:cat>
          <c:val>
            <c:numRef>
              <c:f>'No of Jobs in Cities and Level'!$G$5:$G$15</c:f>
              <c:numCache>
                <c:formatCode>General</c:formatCode>
                <c:ptCount val="10"/>
                <c:pt idx="0">
                  <c:v>43</c:v>
                </c:pt>
                <c:pt idx="1">
                  <c:v>7</c:v>
                </c:pt>
                <c:pt idx="2">
                  <c:v>10</c:v>
                </c:pt>
                <c:pt idx="3">
                  <c:v>2</c:v>
                </c:pt>
                <c:pt idx="4">
                  <c:v>8</c:v>
                </c:pt>
                <c:pt idx="5">
                  <c:v>5</c:v>
                </c:pt>
                <c:pt idx="6">
                  <c:v>7</c:v>
                </c:pt>
                <c:pt idx="7">
                  <c:v>3</c:v>
                </c:pt>
                <c:pt idx="8">
                  <c:v>16</c:v>
                </c:pt>
                <c:pt idx="9">
                  <c:v>12</c:v>
                </c:pt>
              </c:numCache>
            </c:numRef>
          </c:val>
          <c:extLst>
            <c:ext xmlns:c16="http://schemas.microsoft.com/office/drawing/2014/chart" uri="{C3380CC4-5D6E-409C-BE32-E72D297353CC}">
              <c16:uniqueId val="{00000005-BD35-48C1-AAE5-4A34A00D5B55}"/>
            </c:ext>
          </c:extLst>
        </c:ser>
        <c:dLbls>
          <c:showLegendKey val="0"/>
          <c:showVal val="0"/>
          <c:showCatName val="0"/>
          <c:showSerName val="0"/>
          <c:showPercent val="0"/>
          <c:showBubbleSize val="0"/>
        </c:dLbls>
        <c:gapWidth val="150"/>
        <c:overlap val="100"/>
        <c:axId val="563843344"/>
        <c:axId val="563843672"/>
      </c:barChart>
      <c:catAx>
        <c:axId val="56384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843672"/>
        <c:crosses val="autoZero"/>
        <c:auto val="1"/>
        <c:lblAlgn val="ctr"/>
        <c:lblOffset val="100"/>
        <c:noMultiLvlLbl val="0"/>
      </c:catAx>
      <c:valAx>
        <c:axId val="5638436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843344"/>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Openings</a:t>
            </a:r>
            <a:r>
              <a:rPr lang="en-US" baseline="0"/>
              <a:t> in dIFFRENT JOB LEVELS</a:t>
            </a:r>
            <a:endParaRPr lang="en-US"/>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6.1111111111111109E-2"/>
              <c:y val="-0.2900146842878120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9.166666666666666E-2"/>
              <c:y val="-0.1541850220264317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833333333333333"/>
              <c:y val="-0.12481644640234953"/>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2777777777777777"/>
              <c:y val="0.121145374449339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20833333333333334"/>
              <c:y val="2.5697503671071951E-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8333333333333332"/>
              <c:y val="0.11380323054331865"/>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9.166666666666666E-2"/>
              <c:y val="-0.1541850220264317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833333333333333"/>
              <c:y val="-0.12481644640234953"/>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2777777777777777"/>
              <c:y val="0.121145374449339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8333333333333332"/>
              <c:y val="0.11380323054331865"/>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20833333333333334"/>
              <c:y val="2.5697503671071951E-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6.1111111111111109E-2"/>
              <c:y val="-0.2900146842878120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v>Total</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B85-4974-861B-DD645618E13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B85-4974-861B-DD645618E13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B85-4974-861B-DD645618E13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9B85-4974-861B-DD645618E13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9B85-4974-861B-DD645618E13B}"/>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9B85-4974-861B-DD645618E13B}"/>
              </c:ext>
            </c:extLst>
          </c:dPt>
          <c:dLbls>
            <c:dLbl>
              <c:idx val="0"/>
              <c:layout>
                <c:manualLayout>
                  <c:x val="9.166666666666666E-2"/>
                  <c:y val="-0.1541850220264317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B85-4974-861B-DD645618E13B}"/>
                </c:ext>
              </c:extLst>
            </c:dLbl>
            <c:dLbl>
              <c:idx val="1"/>
              <c:layout>
                <c:manualLayout>
                  <c:x val="0.15833333333333333"/>
                  <c:y val="-0.1248164464023495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B85-4974-861B-DD645618E13B}"/>
                </c:ext>
              </c:extLst>
            </c:dLbl>
            <c:dLbl>
              <c:idx val="2"/>
              <c:layout>
                <c:manualLayout>
                  <c:x val="0.12777777777777777"/>
                  <c:y val="0.121145374449339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B85-4974-861B-DD645618E13B}"/>
                </c:ext>
              </c:extLst>
            </c:dLbl>
            <c:dLbl>
              <c:idx val="3"/>
              <c:layout>
                <c:manualLayout>
                  <c:x val="0.18333333333333332"/>
                  <c:y val="0.1138032305433186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9B85-4974-861B-DD645618E13B}"/>
                </c:ext>
              </c:extLst>
            </c:dLbl>
            <c:dLbl>
              <c:idx val="4"/>
              <c:layout>
                <c:manualLayout>
                  <c:x val="-0.20833333333333334"/>
                  <c:y val="2.5697503671071951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9B85-4974-861B-DD645618E13B}"/>
                </c:ext>
              </c:extLst>
            </c:dLbl>
            <c:dLbl>
              <c:idx val="5"/>
              <c:layout>
                <c:manualLayout>
                  <c:x val="-6.1111111111111109E-2"/>
                  <c:y val="-0.2900146842878120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9B85-4974-861B-DD645618E13B}"/>
                </c:ext>
              </c:extLst>
            </c:dLbl>
            <c:spPr>
              <a:pattFill prst="pct75">
                <a:fgClr>
                  <a:srgbClr val="FFC000">
                    <a:lumMod val="60000"/>
                    <a:lumOff val="40000"/>
                  </a:srgbClr>
                </a:fgClr>
                <a:bgClr>
                  <a:sysClr val="window" lastClr="FFFFFF"/>
                </a:bgClr>
              </a:pattFill>
              <a:ln>
                <a:solidFill>
                  <a:sysClr val="windowText" lastClr="000000"/>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Lit>
              <c:ptCount val="6"/>
              <c:pt idx="0">
                <c:v>Associate</c:v>
              </c:pt>
              <c:pt idx="1">
                <c:v>Director</c:v>
              </c:pt>
              <c:pt idx="2">
                <c:v>Entry level</c:v>
              </c:pt>
              <c:pt idx="3">
                <c:v>Executive</c:v>
              </c:pt>
              <c:pt idx="4">
                <c:v>Internship</c:v>
              </c:pt>
              <c:pt idx="5">
                <c:v>Mid-Senior level</c:v>
              </c:pt>
            </c:strLit>
          </c:cat>
          <c:val>
            <c:numLit>
              <c:formatCode>General</c:formatCode>
              <c:ptCount val="6"/>
              <c:pt idx="0">
                <c:v>51</c:v>
              </c:pt>
              <c:pt idx="1">
                <c:v>4</c:v>
              </c:pt>
              <c:pt idx="2">
                <c:v>104</c:v>
              </c:pt>
              <c:pt idx="3">
                <c:v>9</c:v>
              </c:pt>
              <c:pt idx="4">
                <c:v>27</c:v>
              </c:pt>
              <c:pt idx="5">
                <c:v>134</c:v>
              </c:pt>
            </c:numLit>
          </c:val>
          <c:extLst>
            <c:ext xmlns:c16="http://schemas.microsoft.com/office/drawing/2014/chart" uri="{C3380CC4-5D6E-409C-BE32-E72D297353CC}">
              <c16:uniqueId val="{0000000C-9B85-4974-861B-DD645618E13B}"/>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[Linkedin Job Analytics.xlsx]Top 15 Company in Followers!PivotTable6</c:name>
    <c:fmtId val="8"/>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IN"/>
              <a:t>Top 15 Company in terms of Linkedin Followers</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marker>
          <c:symbol val="none"/>
        </c:marker>
      </c:pivotFmt>
      <c:pivotFmt>
        <c:idx val="1"/>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marker>
          <c:symbol val="none"/>
        </c:marker>
      </c:pivotFmt>
      <c:pivotFmt>
        <c:idx val="2"/>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marker>
          <c:symbol val="none"/>
        </c:marker>
      </c:pivotFmt>
    </c:pivotFmts>
    <c:view3D>
      <c:rotX val="10"/>
      <c:rotY val="0"/>
      <c:depthPercent val="100"/>
      <c:rAngAx val="0"/>
    </c:view3D>
    <c:floor>
      <c:thickness val="0"/>
      <c:spPr>
        <a:solidFill>
          <a:schemeClr val="lt1"/>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'Top 15 Company in Followers'!$B$3</c:f>
              <c:strCache>
                <c:ptCount val="1"/>
                <c:pt idx="0">
                  <c:v>Total</c:v>
                </c:pt>
              </c:strCache>
            </c:strRef>
          </c:tx>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invertIfNegative val="0"/>
          <c:cat>
            <c:strRef>
              <c:f>'Top 15 Company in Followers'!$A$4:$A$19</c:f>
              <c:strCache>
                <c:ptCount val="15"/>
                <c:pt idx="0">
                  <c:v>EY</c:v>
                </c:pt>
                <c:pt idx="1">
                  <c:v>Infosys</c:v>
                </c:pt>
                <c:pt idx="2">
                  <c:v>Siemens</c:v>
                </c:pt>
                <c:pt idx="3">
                  <c:v>Cognizant</c:v>
                </c:pt>
                <c:pt idx="4">
                  <c:v>Capgemini</c:v>
                </c:pt>
                <c:pt idx="5">
                  <c:v>HP</c:v>
                </c:pt>
                <c:pt idx="6">
                  <c:v>PwC</c:v>
                </c:pt>
                <c:pt idx="7">
                  <c:v>Bayer</c:v>
                </c:pt>
                <c:pt idx="8">
                  <c:v>Ford Motor Company</c:v>
                </c:pt>
                <c:pt idx="9">
                  <c:v>JPMorgan Chase &amp; Co.</c:v>
                </c:pt>
                <c:pt idx="10">
                  <c:v>Boston Consulting Group (BCG)</c:v>
                </c:pt>
                <c:pt idx="11">
                  <c:v>Tata Motors</c:v>
                </c:pt>
                <c:pt idx="12">
                  <c:v>bp</c:v>
                </c:pt>
                <c:pt idx="13">
                  <c:v>Roche</c:v>
                </c:pt>
                <c:pt idx="14">
                  <c:v>ExxonMobil</c:v>
                </c:pt>
              </c:strCache>
            </c:strRef>
          </c:cat>
          <c:val>
            <c:numRef>
              <c:f>'Top 15 Company in Followers'!$B$4:$B$19</c:f>
              <c:numCache>
                <c:formatCode>General</c:formatCode>
                <c:ptCount val="15"/>
                <c:pt idx="0">
                  <c:v>7084734.7142857146</c:v>
                </c:pt>
                <c:pt idx="1">
                  <c:v>6624267.333333333</c:v>
                </c:pt>
                <c:pt idx="2">
                  <c:v>5913207</c:v>
                </c:pt>
                <c:pt idx="3">
                  <c:v>5883331.166666667</c:v>
                </c:pt>
                <c:pt idx="4">
                  <c:v>5343660</c:v>
                </c:pt>
                <c:pt idx="5">
                  <c:v>5160695</c:v>
                </c:pt>
                <c:pt idx="6">
                  <c:v>4866644.888888889</c:v>
                </c:pt>
                <c:pt idx="7">
                  <c:v>4678117</c:v>
                </c:pt>
                <c:pt idx="8">
                  <c:v>3755082</c:v>
                </c:pt>
                <c:pt idx="9">
                  <c:v>3600130</c:v>
                </c:pt>
                <c:pt idx="10">
                  <c:v>3529745</c:v>
                </c:pt>
                <c:pt idx="11">
                  <c:v>3394560</c:v>
                </c:pt>
                <c:pt idx="12">
                  <c:v>3282324</c:v>
                </c:pt>
                <c:pt idx="13">
                  <c:v>2836586</c:v>
                </c:pt>
                <c:pt idx="14">
                  <c:v>2784810</c:v>
                </c:pt>
              </c:numCache>
            </c:numRef>
          </c:val>
          <c:extLst>
            <c:ext xmlns:c16="http://schemas.microsoft.com/office/drawing/2014/chart" uri="{C3380CC4-5D6E-409C-BE32-E72D297353CC}">
              <c16:uniqueId val="{00000000-CB52-4FAC-98D0-B8305BB4B5D6}"/>
            </c:ext>
          </c:extLst>
        </c:ser>
        <c:dLbls>
          <c:showLegendKey val="0"/>
          <c:showVal val="0"/>
          <c:showCatName val="0"/>
          <c:showSerName val="0"/>
          <c:showPercent val="0"/>
          <c:showBubbleSize val="0"/>
        </c:dLbls>
        <c:gapWidth val="160"/>
        <c:gapDepth val="0"/>
        <c:shape val="box"/>
        <c:axId val="489738592"/>
        <c:axId val="489739248"/>
        <c:axId val="0"/>
      </c:bar3DChart>
      <c:catAx>
        <c:axId val="4897385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739248"/>
        <c:crosses val="autoZero"/>
        <c:auto val="1"/>
        <c:lblAlgn val="ctr"/>
        <c:lblOffset val="100"/>
        <c:noMultiLvlLbl val="0"/>
      </c:catAx>
      <c:valAx>
        <c:axId val="4897392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7385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[Linkedin Job Analytics.xlsx]Top 10 Industry itm applicants!PivotTable7</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Industry in terms of no. applicants</a:t>
            </a:r>
            <a:endParaRPr lang="en-IN"/>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s>
    <c:plotArea>
      <c:layout/>
      <c:barChart>
        <c:barDir val="bar"/>
        <c:grouping val="clustered"/>
        <c:varyColors val="0"/>
        <c:ser>
          <c:idx val="0"/>
          <c:order val="0"/>
          <c:tx>
            <c:strRef>
              <c:f>'Top 10 Industry itm applicants'!$B$3</c:f>
              <c:strCache>
                <c:ptCount val="1"/>
                <c:pt idx="0">
                  <c:v>Total</c:v>
                </c:pt>
              </c:strCache>
            </c:strRef>
          </c:tx>
          <c:spPr>
            <a:solidFill>
              <a:schemeClr val="accent6"/>
            </a:solidFill>
            <a:ln>
              <a:noFill/>
            </a:ln>
            <a:effectLst/>
          </c:spPr>
          <c:invertIfNegative val="0"/>
          <c:cat>
            <c:strRef>
              <c:f>'Top 10 Industry itm applicants'!$A$4:$A$14</c:f>
              <c:strCache>
                <c:ptCount val="10"/>
                <c:pt idx="0">
                  <c:v>IT Services and IT Consulting</c:v>
                </c:pt>
                <c:pt idx="1">
                  <c:v>Financial Services</c:v>
                </c:pt>
                <c:pt idx="2">
                  <c:v>Software Development</c:v>
                </c:pt>
                <c:pt idx="3">
                  <c:v>Pharmaceutical Manufacturing</c:v>
                </c:pt>
                <c:pt idx="4">
                  <c:v>Business Consulting and Services</c:v>
                </c:pt>
                <c:pt idx="5">
                  <c:v>Farming</c:v>
                </c:pt>
                <c:pt idx="6">
                  <c:v>Information Services</c:v>
                </c:pt>
                <c:pt idx="7">
                  <c:v>Information Technology &amp; Services</c:v>
                </c:pt>
                <c:pt idx="8">
                  <c:v>Professional Services</c:v>
                </c:pt>
                <c:pt idx="9">
                  <c:v>Technology, Information and Internet</c:v>
                </c:pt>
              </c:strCache>
            </c:strRef>
          </c:cat>
          <c:val>
            <c:numRef>
              <c:f>'Top 10 Industry itm applicants'!$B$4:$B$14</c:f>
              <c:numCache>
                <c:formatCode>General</c:formatCode>
                <c:ptCount val="10"/>
                <c:pt idx="0">
                  <c:v>3069</c:v>
                </c:pt>
                <c:pt idx="1">
                  <c:v>1540</c:v>
                </c:pt>
                <c:pt idx="2">
                  <c:v>996</c:v>
                </c:pt>
                <c:pt idx="3">
                  <c:v>502</c:v>
                </c:pt>
                <c:pt idx="4">
                  <c:v>445</c:v>
                </c:pt>
                <c:pt idx="5">
                  <c:v>426</c:v>
                </c:pt>
                <c:pt idx="6">
                  <c:v>247</c:v>
                </c:pt>
                <c:pt idx="7">
                  <c:v>245</c:v>
                </c:pt>
                <c:pt idx="8">
                  <c:v>227</c:v>
                </c:pt>
                <c:pt idx="9">
                  <c:v>207</c:v>
                </c:pt>
              </c:numCache>
            </c:numRef>
          </c:val>
          <c:extLst>
            <c:ext xmlns:c16="http://schemas.microsoft.com/office/drawing/2014/chart" uri="{C3380CC4-5D6E-409C-BE32-E72D297353CC}">
              <c16:uniqueId val="{00000000-6CDD-4894-91D2-63BAAD53BC0C}"/>
            </c:ext>
          </c:extLst>
        </c:ser>
        <c:dLbls>
          <c:showLegendKey val="0"/>
          <c:showVal val="0"/>
          <c:showCatName val="0"/>
          <c:showSerName val="0"/>
          <c:showPercent val="0"/>
          <c:showBubbleSize val="0"/>
        </c:dLbls>
        <c:gapWidth val="219"/>
        <c:axId val="664947608"/>
        <c:axId val="664946296"/>
      </c:barChart>
      <c:catAx>
        <c:axId val="6649476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4946296"/>
        <c:crosses val="autoZero"/>
        <c:auto val="1"/>
        <c:lblAlgn val="ctr"/>
        <c:lblOffset val="100"/>
        <c:noMultiLvlLbl val="0"/>
      </c:catAx>
      <c:valAx>
        <c:axId val="6649462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4947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[Linkedin Job Analytics.xlsx]EMPLOYEES INVOLVEMENT!PivotTable8</c:name>
    <c:fmtId val="12"/>
  </c:pivotSource>
  <c:chart>
    <c:autoTitleDeleted val="1"/>
    <c:pivotFmts>
      <c:pivotFmt>
        <c:idx val="0"/>
        <c:spPr>
          <a:solidFill>
            <a:schemeClr val="accent6"/>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16944444444444434"/>
              <c:y val="0.1157407407407407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20096463022508038"/>
              <c:y val="-0.1013787510137875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8.5744908896034297E-2"/>
              <c:y val="-0.137875101378751"/>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3.7513417166137812E-2"/>
              <c:y val="-0.1797299751593550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17661691542288557"/>
              <c:y val="-0.1258581235697941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6"/>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16944444444444434"/>
              <c:y val="0.1157407407407407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17661691542288557"/>
              <c:y val="-0.1258581235697941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3.7513417166137812E-2"/>
              <c:y val="-0.1797299751593550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8.5744908896034297E-2"/>
              <c:y val="-0.137875101378751"/>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20096463022508038"/>
              <c:y val="-0.1013787510137875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6"/>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16944444444444434"/>
              <c:y val="0.1157407407407407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17661691542288557"/>
              <c:y val="-0.1258581235697941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3.7513417166137812E-2"/>
              <c:y val="-0.1797299751593550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8.5744908896034297E-2"/>
              <c:y val="-0.137875101378751"/>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20096463022508038"/>
              <c:y val="-0.1013787510137875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manualLayout>
          <c:layoutTarget val="inner"/>
          <c:xMode val="edge"/>
          <c:yMode val="edge"/>
          <c:x val="0.19500127917223345"/>
          <c:y val="0.15711385686164228"/>
          <c:w val="0.55100462397074013"/>
          <c:h val="0.68137625374953126"/>
        </c:manualLayout>
      </c:layout>
      <c:doughnutChart>
        <c:varyColors val="1"/>
        <c:ser>
          <c:idx val="0"/>
          <c:order val="0"/>
          <c:tx>
            <c:strRef>
              <c:f>'EMPLOYEES INVOLVEMENT'!$B$3</c:f>
              <c:strCache>
                <c:ptCount val="1"/>
                <c:pt idx="0">
                  <c:v>Total</c:v>
                </c:pt>
              </c:strCache>
            </c:strRef>
          </c:tx>
          <c:dPt>
            <c:idx val="0"/>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D2B-4037-A39E-7E1691EC2564}"/>
              </c:ext>
            </c:extLst>
          </c:dPt>
          <c:dPt>
            <c:idx val="1"/>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D2B-4037-A39E-7E1691EC2564}"/>
              </c:ext>
            </c:extLst>
          </c:dPt>
          <c:dPt>
            <c:idx val="2"/>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7D2B-4037-A39E-7E1691EC2564}"/>
              </c:ext>
            </c:extLst>
          </c:dPt>
          <c:dPt>
            <c:idx val="3"/>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7D2B-4037-A39E-7E1691EC2564}"/>
              </c:ext>
            </c:extLst>
          </c:dPt>
          <c:dPt>
            <c:idx val="4"/>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7D2B-4037-A39E-7E1691EC2564}"/>
              </c:ext>
            </c:extLst>
          </c:dPt>
          <c:dLbls>
            <c:dLbl>
              <c:idx val="0"/>
              <c:layout>
                <c:manualLayout>
                  <c:x val="0.16944444444444434"/>
                  <c:y val="0.1157407407407407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D2B-4037-A39E-7E1691EC2564}"/>
                </c:ext>
              </c:extLst>
            </c:dLbl>
            <c:dLbl>
              <c:idx val="1"/>
              <c:layout>
                <c:manualLayout>
                  <c:x val="-0.17661691542288557"/>
                  <c:y val="-0.1258581235697941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D2B-4037-A39E-7E1691EC2564}"/>
                </c:ext>
              </c:extLst>
            </c:dLbl>
            <c:dLbl>
              <c:idx val="2"/>
              <c:layout>
                <c:manualLayout>
                  <c:x val="-3.7513417166137812E-2"/>
                  <c:y val="-0.1797299751593550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7D2B-4037-A39E-7E1691EC2564}"/>
                </c:ext>
              </c:extLst>
            </c:dLbl>
            <c:dLbl>
              <c:idx val="3"/>
              <c:layout>
                <c:manualLayout>
                  <c:x val="8.5744908896034297E-2"/>
                  <c:y val="-0.137875101378751"/>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7D2B-4037-A39E-7E1691EC2564}"/>
                </c:ext>
              </c:extLst>
            </c:dLbl>
            <c:dLbl>
              <c:idx val="4"/>
              <c:layout>
                <c:manualLayout>
                  <c:x val="0.20096463022508038"/>
                  <c:y val="-0.1013787510137875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7D2B-4037-A39E-7E1691EC256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'EMPLOYEES INVOLVEMENT'!$A$4:$A$9</c:f>
              <c:strCache>
                <c:ptCount val="5"/>
                <c:pt idx="0">
                  <c:v>Full-time </c:v>
                </c:pt>
                <c:pt idx="1">
                  <c:v>Part-time </c:v>
                </c:pt>
                <c:pt idx="2">
                  <c:v>Temporary </c:v>
                </c:pt>
                <c:pt idx="3">
                  <c:v>Contract </c:v>
                </c:pt>
                <c:pt idx="4">
                  <c:v>Internship </c:v>
                </c:pt>
              </c:strCache>
            </c:strRef>
          </c:cat>
          <c:val>
            <c:numRef>
              <c:f>'EMPLOYEES INVOLVEMENT'!$B$4:$B$9</c:f>
              <c:numCache>
                <c:formatCode>General</c:formatCode>
                <c:ptCount val="5"/>
                <c:pt idx="0">
                  <c:v>315</c:v>
                </c:pt>
                <c:pt idx="1">
                  <c:v>5</c:v>
                </c:pt>
                <c:pt idx="2">
                  <c:v>3</c:v>
                </c:pt>
                <c:pt idx="3">
                  <c:v>3</c:v>
                </c:pt>
                <c:pt idx="4">
                  <c:v>3</c:v>
                </c:pt>
              </c:numCache>
            </c:numRef>
          </c:val>
          <c:extLst>
            <c:ext xmlns:c16="http://schemas.microsoft.com/office/drawing/2014/chart" uri="{C3380CC4-5D6E-409C-BE32-E72D297353CC}">
              <c16:uniqueId val="{0000000A-7D2B-4037-A39E-7E1691EC2564}"/>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[Linkedin Job Analytics.xlsx]Company Opaning as per Emp rang!PivotTable14</c:name>
    <c:fmtId val="11"/>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No. of company  in diff. employees range BASED ON JOBS opening </a:t>
            </a:r>
            <a:endParaRPr lang="en-IN"/>
          </a:p>
          <a:p>
            <a:pPr>
              <a:defRPr/>
            </a:pPr>
            <a:endParaRPr lang="en-IN"/>
          </a:p>
        </c:rich>
      </c:tx>
      <c:layout>
        <c:manualLayout>
          <c:xMode val="edge"/>
          <c:yMode val="edge"/>
          <c:x val="0.10774337507510356"/>
          <c:y val="2.1186440677966101E-2"/>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'Company Opaning as per Emp rang'!$B$3</c:f>
              <c:strCache>
                <c:ptCount val="1"/>
                <c:pt idx="0">
                  <c:v>Total</c:v>
                </c:pt>
              </c:strCache>
            </c:strRef>
          </c:tx>
          <c:dPt>
            <c:idx val="0"/>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39C3-4D68-B72B-72E0784D1949}"/>
              </c:ext>
            </c:extLst>
          </c:dPt>
          <c:dPt>
            <c:idx val="1"/>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39C3-4D68-B72B-72E0784D1949}"/>
              </c:ext>
            </c:extLst>
          </c:dPt>
          <c:dPt>
            <c:idx val="2"/>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39C3-4D68-B72B-72E0784D1949}"/>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39C3-4D68-B72B-72E0784D1949}"/>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39C3-4D68-B72B-72E0784D1949}"/>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39C3-4D68-B72B-72E0784D1949}"/>
                </c:ext>
              </c:extLst>
            </c:dLbl>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'Company Opaning as per Emp rang'!$A$4:$A$7</c:f>
              <c:strCache>
                <c:ptCount val="3"/>
                <c:pt idx="0">
                  <c:v>Between 100 -1000</c:v>
                </c:pt>
                <c:pt idx="1">
                  <c:v>More than 1000 Employees</c:v>
                </c:pt>
                <c:pt idx="2">
                  <c:v>Within 100 Employees</c:v>
                </c:pt>
              </c:strCache>
            </c:strRef>
          </c:cat>
          <c:val>
            <c:numRef>
              <c:f>'Company Opaning as per Emp rang'!$B$4:$B$7</c:f>
              <c:numCache>
                <c:formatCode>0.00%</c:formatCode>
                <c:ptCount val="3"/>
                <c:pt idx="0">
                  <c:v>0.19756838905775076</c:v>
                </c:pt>
                <c:pt idx="1">
                  <c:v>0.68389057750759874</c:v>
                </c:pt>
                <c:pt idx="2">
                  <c:v>0.11854103343465046</c:v>
                </c:pt>
              </c:numCache>
            </c:numRef>
          </c:val>
          <c:extLst>
            <c:ext xmlns:c16="http://schemas.microsoft.com/office/drawing/2014/chart" uri="{C3380CC4-5D6E-409C-BE32-E72D297353CC}">
              <c16:uniqueId val="{00000006-39C3-4D68-B72B-72E0784D1949}"/>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'https://d.docs.live.net/996df715453e35b9/Desktop/[excel_SQL_Generated.xlsx]Sheet11'!$A$29:$B$47</cx:f>
        <cx:nf>'https://d.docs.live.net/996df715453e35b9/Desktop/[excel_SQL_Generated.xlsx]Sheet11'!$A$28:$B$28</cx:nf>
        <cx:lvl ptCount="19" name="country">
          <cx:pt idx="0">India</cx:pt>
          <cx:pt idx="1">India</cx:pt>
          <cx:pt idx="2">India</cx:pt>
          <cx:pt idx="3">India</cx:pt>
          <cx:pt idx="4">India</cx:pt>
          <cx:pt idx="5">India</cx:pt>
          <cx:pt idx="6">India</cx:pt>
          <cx:pt idx="7">India</cx:pt>
          <cx:pt idx="8">India</cx:pt>
          <cx:pt idx="9">India</cx:pt>
          <cx:pt idx="10">India</cx:pt>
          <cx:pt idx="11">India</cx:pt>
          <cx:pt idx="12">India</cx:pt>
          <cx:pt idx="13">India</cx:pt>
          <cx:pt idx="14">India</cx:pt>
          <cx:pt idx="15">India</cx:pt>
          <cx:pt idx="16">India</cx:pt>
          <cx:pt idx="17">India</cx:pt>
          <cx:pt idx="18">India</cx:pt>
        </cx:lvl>
        <cx:lvl ptCount="19" name="state">
          <cx:pt idx="0">Bihar</cx:pt>
          <cx:pt idx="1">Chandigarh</cx:pt>
          <cx:pt idx="2">Delhi</cx:pt>
          <cx:pt idx="3">Goa</cx:pt>
          <cx:pt idx="4">Gujarat</cx:pt>
          <cx:pt idx="5">Haryana</cx:pt>
          <cx:pt idx="6">Himachal Pradesh</cx:pt>
          <cx:pt idx="7">Jharkhand</cx:pt>
          <cx:pt idx="8">Karnataka</cx:pt>
          <cx:pt idx="9">Madhya Pradesh</cx:pt>
          <cx:pt idx="10">Maharashtra</cx:pt>
          <cx:pt idx="11">odisha</cx:pt>
          <cx:pt idx="12">Puducherry</cx:pt>
          <cx:pt idx="13">punjab</cx:pt>
          <cx:pt idx="14">Rajasthan</cx:pt>
          <cx:pt idx="15">Tamil Nadu</cx:pt>
          <cx:pt idx="16">Telangana</cx:pt>
          <cx:pt idx="17">Uttar Pradesh</cx:pt>
          <cx:pt idx="18">West Bengal</cx:pt>
        </cx:lvl>
      </cx:strDim>
      <cx:numDim type="colorVal">
        <cx:f>'https://d.docs.live.net/996df715453e35b9/Desktop/[excel_SQL_Generated.xlsx]Sheet11'!$C$29:$C$47</cx:f>
        <cx:nf>'https://d.docs.live.net/996df715453e35b9/Desktop/[excel_SQL_Generated.xlsx]Sheet11'!$C$28</cx:nf>
        <cx:lvl ptCount="19" formatCode="General" name="Sum of Sum of Employees_count">
          <cx:pt idx="0">52067</cx:pt>
          <cx:pt idx="1">21002</cx:pt>
          <cx:pt idx="2">57226</cx:pt>
          <cx:pt idx="3">10102</cx:pt>
          <cx:pt idx="4">153</cx:pt>
          <cx:pt idx="5">430962</cx:pt>
          <cx:pt idx="6">15012</cx:pt>
          <cx:pt idx="7">201</cx:pt>
          <cx:pt idx="8">719474</cx:pt>
          <cx:pt idx="9">501</cx:pt>
          <cx:pt idx="10">393107</cx:pt>
          <cx:pt idx="11">10001</cx:pt>
          <cx:pt idx="12">10001</cx:pt>
          <cx:pt idx="13">50</cx:pt>
          <cx:pt idx="14">20502</cx:pt>
          <cx:pt idx="15">51566</cx:pt>
          <cx:pt idx="16">90258</cx:pt>
          <cx:pt idx="17">168452</cx:pt>
          <cx:pt idx="18">62006</cx:pt>
        </cx:lvl>
      </cx:numDim>
    </cx:data>
  </cx:chartData>
  <cx:chart>
    <cx:title pos="t" align="ctr" overlay="0">
      <cx:tx>
        <cx:txData>
          <cx:v>Jobs in State</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 lastClr="FFFFFF">
                  <a:lumMod val="95000"/>
                </a:sysClr>
              </a:solidFill>
              <a:latin typeface="Calibri" panose="020F0502020204030204"/>
            </a:rPr>
            <a:t>Jobs in State</a:t>
          </a:r>
        </a:p>
      </cx:txPr>
    </cx:title>
    <cx:plotArea>
      <cx:plotAreaRegion>
        <cx:plotSurface>
          <cx:spPr>
            <a:solidFill>
              <a:schemeClr val="bg1"/>
            </a:solidFill>
          </cx:spPr>
        </cx:plotSurface>
        <cx:series layoutId="regionMap" uniqueId="{CDAB3637-E1BD-4951-8541-B9ACF32DD869}">
          <cx:tx>
            <cx:txData>
              <cx:f>'https://d.docs.live.net/996df715453e35b9/Desktop/[excel_SQL_Generated.xlsx]Sheet11'!$C$28</cx:f>
              <cx:v>Sum of Sum of Employees_count</cx:v>
            </cx:txData>
          </cx:tx>
          <cx:dataId val="0"/>
          <cx:layoutPr>
            <cx:geography cultureLanguage="en-US" cultureRegion="IN" attribution="Powered by Bing">
              <cx:geoCache provider="{E9337A44-BEBE-4D9F-B70C-5C5E7DAFC167}">
                <cx:binary>3Htbc9W41u1foXg+TutuedfuXXVsr3tWEkKAwIsrJMGWbVm+SLblX39mCPSGdHo3X23Ow0eKClnL
S8uSxryMOab8z9v5H7f1/U3/YtZ1M/zjdv79ZWFt+4/ffhtui3t9M5xoddubwXyyJ7dG/2Y+fVK3
97/d9TeTavLfCMLst9viprf388t//RO+Lb83p+b2xirTvHL3vb+8H1xth/9w7dlLL26Na+zD8By+
6feXu+ZO3bx8cXOnVZOqwfbq1uLfX25cedPf2Jcv7hurrL/y7f3vL7/70MsXvz29wZ8m86KG+Vp3
B2MJORERCbHkKHr8efmiNk3+5XKIT3gUIooE+3rPsxsN435gIp+ncXN3198PAyzk8//fDPxu1vD+
/uVf7IEaTPK4OYl5mPLu7PMaf/t+8//1zydvwKqfvPMNPk+36O8u/cXUvlsDwBMrMI2vG/UTwOEn
Iowkx5yizz/4O3AkXEaRECwiX+/5CM7fTuN5aL4M+25RsKbLXwCYrdI34Lb1i4v+5u5+KL7u13+P
EcUnEaFcCEmewygMTwgVBFMhHy+Lr7d+hOp/MrHnUfvzNzwBcHvxCwCYFDcQEfOb/mdCh05CElHO
pHgWOnESSsRxyMPHyPgkBP7YlJ4H7duxT+BKtr8AXOl9Xaivlv7fOxmRJ4JRGiHxPFLhCcachRAp
H5F64mR/O5vnQfoy7Ak+6ekvgM/2pvc3DRCMn8YjohMcSRwx/l2KCsUJZYgwxP4i/P39PJ7H5o8F
PEFn+ytkq435ichgfkIFJTQi8lmGx04QJyIShDxeBgAfjeIL0fvPc3kenc8LeILM5v/+An6zB35X
PaSir5v0E2IbPRFcYBJJ+giA/M6DgORxwTAl4gt8T7LQD83oeZS+GfoEq/2vkIMON31zY2+qn+lL
7CTEiBHGnid74gQDYQe6/gVK+tVMHn3ph2b0PFbfDH2C1eFX8KvjzV3hb34+Oyf0hFMJFI5/yT/4
O+cK5QmRMhKUfiEOTwD78Wk9j9rT8U+gO/4KzPx4AzHxZihs/zMdLTphnCDJWfRIzaHC/VaWAEdD
MmIIP6l8f3Ayf4XWNyt5CtWvEBHNnRqKn4gSQSccU8QY5c9RC8lOGAEIKfoC4hNqcf6303kep6/j
nkB0/itQvwt350CI7Hv/NXX89wwD4xMZESwIfT5rRSchqBchsPQ/yuBvGeCPTel5qL4d+wSui/e/
AB9sXVPefPx5UFF0IhnBjD9Iet8GPH7CMIDEoJr6/PPElS7+dh5/hc/j/J9iE/8C2FzelDeDBbL+
8+Ah4oRLBsWU/CIJRd+jRE9AR8cECMezKP3QjJ4H6puhT7C6/BWE86sbreoXZzd37ueBBWEPYYER
/lpYPQFLnjAUIoJ4+PWejyz9x+byPEzfjn2C0xW0LZ5v8vwvanBc3dc3Tf5TlSMcngA3F6GgENO+
DXnRCYLuBpFfeh/oCTf/oan8BUr/XsVTkDa/AEhvrIUG50/vdEDw+9zpwPgxuKHvaykJZFAAiADY
Ixl8gtcPz+p5zJ4Mf4Lbm1+hknp3P9gX8T34V/01Iv335A8qYKDgmKMQwtw37iXDkygE3Y99QSt6
wih+cDLPg/Xd4CdQvfvfyC2+lcm/C+L/83Y7eAjH0DF8rmIKowetVkjQA58lEF9OBfz1bJ6H48uw
7yb+xxGD/z/Z569b73+cRkhBnFt9PsbwTff9P1/9vDw4cfFk6H/qYjzu1e7u95eYwTmGb/B6+JLv
pO4/d1L/NPgeGOXvLwEmBNoEhe4hgcYGE8AsJnBeuAJqbcQkA/gow2H0cKUxvS1+f0npCQEZikc0
BFcbjPv8JjqhIVRfERWYh4QI8cepkgtT+9w0f2zIl9cvGqcvjGrs8PtLgcGn28fPPazwQcWnIYWi
G/ipxBI6l3D99uYSjq7Ax/H/8YFlSFY52tCsckk+8+6UiVGmXnbm/djg7L3llTtEpm6OPB/UBxVk
fZGAObJdHbQMJ4xql8di6sdr+Hz/iRRh+Hrq5/4iqFpWxBkz1bYv8Ri7xc+rwRgRV7SxSWMLH89D
rjezKIPzqcyzbUQjlnLHzL6Yi+40lFmXLLzISOzysXivVEHmuBxZBd87VWUacV5u6FQM51J69FbQ
Udz5EY3rSdTNR6KpOxOVVRsUoGi9NN24JY2d35qgz3Zj0bLzahnkaWBts+1aHdB4HqcljSIrV3SJ
lq3KplbFU0fUpcaW2HjSTKws6rqrQmX5GFe15vFcK52OsMkHOUTVdmbtsqtp5WzcLb5dD3mgX1tw
8rQnwvVxVzfsUx6Y6b0vg+qsmgidEzcQ/tbNYtyhyrefijJTaaA6+mrpgvFK5hzfLXmg3ppOsfcw
ODxnnQ7PZcXHPVo03jJTTmvUV/4y6rhIQjCypJPDbGPsm+iVsmNxMU+6OhunxnVxUWO1KdjYpC11
Szq3eXvpAa8UkcVsuMfVrc4CfmU61IfJELb0nDaj13GAgvU8FoLGeojQZcla+HMBi96gYpgPTS7F
KRFmSqum9hch90Mf96Gk64yJDsWc+WrVmKW+cBPHe486dYG6th03M879FkO0O7gBB7vFG78zY0Wu
aSGCtDZSuLjNdLEuioK2qRBerQrwkX0zquA6WqohSqYKYxN3eR6uxrwfztuQ1kXM8DQWMcmkKGIx
6Oi9a4fpEx8a1qRFjWoPwLB5P2WROedy6uDejL3i1ZBvHO/w62Zss2k7q6zeCSeWKPGVoEVcmLmB
L4+W6KzLKxVsQ7I0KjFEFW0CQDSviBrd+6KFvV15ZPj50NYsS8OhZTZBqLftwQWtyePI2nkbkN6H
SdPm8mMFHbgsrudR4Jgi61edY8InrdXdVtsGbfKhQkXai7rbyrZepiRapCZJw9W4HmzT9rHE2bAX
uOqnuEIi2gfgEHuY91QmpuoHFRuDhIwzFLBVOIzLYSYEp3UUzLsoAk+sxggl0VCbPTIhu+A67BPR
MrdrZuPmeAgbfMwwxVtqjT2WuSbvChpW7aYfimHtnMKfOhbZi7me+K0qg+l8CZb8beBK+5rALEQy
unq+hGgSzKlGTJ0LHE0yBhenZyKgbtsHXXVUZvDggIyIPoZwyC+0b4t9m7X6zLoxUnE7hf1H1JbZ
Zqm77uBDHF5XFPG1yqd2isNcylUpCdn1QZtPcVGK8SqP5ODjduB01Ux6uVpGStehmNlrXRpxMcMJ
q6QeJ+TiclrKdwb19U57ifqkdbhITZ7zY6ZNs43IwFeDJG1cR3M5HEXb5CsxTtEWKbOsyCj9uqkK
UccV6bM80V3AznOtq62aezHFQuRhF+cYNs+Him+imuAs9p7QfSja6lAFXu6slP1FWAeBSSJs9crj
crlQeYDe11lfvpZLOe1HT/JDseBhhr2S4lXm0PSmzgxbe1laGtNe24/WIH6tLcIr21ZzKhER22KQ
zbZosFsF4xAeSBsVeRyEtl4R3/XnGQ7AoCghJtaGzEfvG7ef8jJ85RXNEztRn+AinM6Whi1dPGDq
8zQy+bjp2rlacxAYr81Qsb0pab22FfXvcDUFOm6W0p1OjexWkkrICiNa0qXQNHVd1G9N5IMhriKq
V2HP5WHuMcQxp/r63FmW7wrfZSlp586lmLXkOusjvyqaXN9OkBDeZQPq7yvb0bTsIrtaRBVAGsI8
FmXYfixLLnZWBEVcRiGNAzDt84gQ28XcF4VaoXGOaJLzjC/rrBunD7LD8xXKKr63kSw2TWmnXWs5
3SgbZEfDJN/XfTdvicjxtbfOXS1amDqeprJPKG7fcCtkFytB9d3QBHrD60hfstbYV6WqGpzYaMpY
7JrAXIpgJFdLWA+HKQ+LfNWhmgVxriZ61nQNIFnUTe9jjUTzrtSVXmewvWuFpnpL/RjVaZBxoVI4
eDGe0rCYr0dMmiQL235PVKPBFYaHJFdnu8nJ8tDgCSJRJ5aYBSgsYt1FfNPVfbUb22XaEMgzG65q
tHWhiHiaVaRcsZK51xoCsVr12Zxvq6mYT2fs+zWHK0eEahkHJewshGX5sDNBDbF3Kly8eM42Y+3A
UrqRdtu8z9TbvA4iG0s1NHpHRTG2ScVFsCkXHZ7hVtbrwPUyXUiD04yTbtV0mq58QecNcqJM1Vyj
t17rETaQsOE4CG1Oc0baV20zmYTWueLJXDQFSxik6BzuRPwVdGWNSUOrtY/LyrjXakEyzQNvXhft
iEzsJmVFymwvm41GmX0ddZAMESLduZkcfFf1MRuW1OeCbaduJJATHMmKY2cCkQwlGo5QWpl3s1Tt
K21JuV50kAWrRvrwHeazOytYMGwCsUzH0bRyJ5Yhuuy5iFLXjlkRj5Veqnjgfb9thbfn0xLmh7po
2uu5gwTs23w5qLoNeBJUQb+RBWIQs9qevXe+K982c16lFg1sNwSo3Kt5KE5FnQWJLEocu6zWqyYY
pqQs851q3FWdNZClrV+OqmzFZW0m1SX9wrKkgUCTwnCnUr1wdcnqMMjivCzQB9XNYTz3qDqOiKMq
tnoZ7713btW2kAGjpS1eL15APiYh31dKTRu0OHlq6eATY6vpPApKlEjhl0Rp3JnYMzoF4Of1dNnN
83yYhXMJznj/CS3MrJuhH5Iqt25TS1McOa4iHBeoc7EI+up1l+tlNba2vO5Gz/M4H1WTmAcXji1S
9LwiUQOk1bf7ig1uQ0tDz61p+jqJNK23Rdipm4Av2sWDr9tVNFGiYtIwspOkoipVQSlEbGpjunjM
m7JPe9aqzVy68uAbNSQBW8Jb22CgHIOFfB04pbcNIXncoA4lIRoCHJembdNp6qYkULQ7iypqzyvv
7d7BJM8hlqJVzRe/X3IbJYUAzolIPl61pWwuRJDpY1ERm+hpDFM5BstKzbyYE6LCMVZZabeITPq0
MO0AtKqfVBzgkjWrLshwGwdL1jQJ9A3mt1bwrIzLAMnXgcjV3nDfvmE2swemuNshL4Y25mKgb7HI
fVLPkr/TEMGAYyx+201qSXnYltt2QnLbuSFLh3ZS0VoPVZ7WGddbHWXZa9tpfWGDsogV1dGWY6ST
MSzedojzNRtt/Rp7SHysn4JTHmLzlhQ9zhI6Nt16KKISWil/HF9/puCBJtXfFDxweObbgoeE9dJO
0krgKVEsLStWFdEqHqcWKGdtm03dGxf3IxljyP04KaUf18yNVyPcK+5MGFvaDZcjxcBglhqI1tQa
8AcOtUHZ4Xhk2QKM3xwD3K4N+EbnoQgax2ne9WNzLMay3A5tBggG3ZJUIjp1OtKbBc1NPAi6JdN8
Nc7hdRP4Yq2DfibJbKvutrOojaOhGxIeyjmpZAZMo7MmjuQ47GVUBGujhmntI96cGjgZmYZmWo5R
k/nNXAzh5bxQ/WHGqrjrm2lOxhxShu+w3s6LiwaApzla1iZUGLfLMRlMjFvl37Fl9mvkVLctxCyT
qWfhXuRddFcFwkE6Kny26YPMrbUOiyruB6LehJhnb1RRNddobPtUKIuSvFbrpTdd4mk+XVPIkjtP
ULMZHpJ4Tupj5JU8p3U2rTwpzdYUCKeQ/KO07Pm8Um5YLvg8bxay2CQq5wLHmgq/yeqmXOIlU+2b
cTHmfsrH5qyppmHfSUjEA4reEajxLmjYMRwTPqodVCcZhTxgwMJr2/fhKisGv8Rel+NGej8nAszv
OvD5vAdyYvfYjYnC3XlvlumaAKFbeVdCWNMl+VhDrNtRP4RJkC2IxzLD8jximjwkvVweOjWw02Xq
yWuBR6hCaBaQKlZjPUGaqJZjgKrpYEqijyKYzLZfwqulDvYaq3CAYqVYljh7oO59qZo3atD0rusb
dYnx7Pt4qaVb20yECe4LtZvLoPsYaF3H9ZJFaSEduh7zroy7h0Ih4qNJDfbTtgr0eAwX3aQsGPmG
+vkqb8iUZlAIDDHp2mhN+xkSeDG8KVE0xVxhfcVQbeNeRh8Mp817DaRq54g0ychCfa7qugyTXhZA
akebx1r1ZRwW7E7X1ZLmczSuNC/uQ0XyN4Wd3BJjPJa7ivcxz8b82FqkTyezRHe8ZfmbecQ5VHsY
cqCtDdnKIhNX82RmFIMyMRwqTSBIUN28ahAqXCoM63XMetfeBW15PvRBkWKXt2vXluRsoV6vK0Id
SBC037QUVgnn5/w7QcCEFYrqN/yxrtPmsiMzXyNduDc6LOurbDDlYZogI9EId/HCOr+KdJ1vllF3
19KE6K2z0bI2Cx3Wg/Mbs+hiNWeAFpY+OivKZm/sYquEB+Oywh7b6262UdwVZX7Gi4qfw67LtCqx
O3W5Z+usdsVmWMx07CswlRaKecIwsMQK7NVETZjUpj8FjljFoebNbf05SLR+YCtVmQ8aSJ/k4Y4G
RRH3cyBXc19dLNxA/dbJPGlqtdJsDtfBQI9tPbf7OcA5BC98SumwmSu0a2tRJq4Rt83kgYab8RJX
ENBBhTSX5KEY/5ugDCcSvxGhwofDihFnTBJog0YERU9i8lQ2JMsYlZvA+2HFWSlu+3wUKl5U4YHI
h9U5WFD1npOmv++raDJpUbTBqwFj+74cw0muasbBK1W54DhHLbtlfUCn2EXIQQgXzZgn3BZTHhd5
CRywF7bZeSPkXnHD2njoJx4kf7MqUO6+WxWCehSOuiCKH06ZM/lw/RtpLQvLcILqNduoPicFiEQ5
1TGJRm1TbfRwPoNhJ5MmKzo01/BAyDCfUXjs6tou4/QJ6LVLm6KpD6KX/RtQCYKDs5WvYhdkxWlU
dc16boBLrECJYHplbY+yGAhcdak4EMgjLQbKdk0omNiVna2PmEG5mEwjBTbgWFB9+LzcL7Lsl9T6
qC3emtb3Ki++PLT2x8t/Hb8+Cff5Qap/v//w2Nu/X10ZDf+efuThRn98Bu7z5cYPmut3L/4kAP+F
xPv4WN1fXPwx/ZdhSeDBgD/4xZ/032cOjz2oql/GPUq/0OWKMIaeCWi8FDTgCIz/i/QLT9KxCBTK
kEUc4xD/W/qFh+wQ4YjLkMFRw1BG0Dn7IgDD6WxQfqEZAEe0iQCDYP8TAZjxz2b4bwUYbgDqMwsx
pRSeasEshBV/a6bEeUhxJJhXwhcKOL+K9vbh10S4fPw1lGUFpJFtFiOqXdXaV7nU+hTS+hs152YP
ClK5SBbXWSEvcVnjdCBtSvIQHwk3K1lO8kyUBh5b5ANNJ0wSOXp3ARuAE4gGNZDlvkoXUCcSA2n/
rOYdW03W73RZ3WVt5Y9tOJs1mVi+KohI7MzrD9yPr4ZugZqcObQp2u7QyKA9dChvQPNYPnJth0Nb
OgzJDxIZ0/tFTtXqIQKtbM3nOCqmYVX049umZsN536JVzoezDNtlX6J5OqVj9BZXC5RmE/YXPGex
qVybOtGYbVjqdwvr+x1xrgHtp4AgC5u8DfUs1yCi8pWDRzdjrPl4pHRKmj5U69KQcluxYNn5qD23
vgsO48DcfpZ1UvtZn7EB+1UdXXUoHLa8o80mtBe5Y+hSZbjezlnSgSqUBIsUrycoMS9dcFdjG5tA
z/uWgprYdGnOuDsu/RIdjW6//HKmUiuRLSOUHKiOC6/Iuub1vZ652bR17k7LUtUp57NK7AiI6ppC
pahkIpQ8ZGLgGwW6bVr4Mk/LoBHbqFb8dCnECLzOZWcOYZp0bf2m9Lo61VVUns5F+aaOsFv7wA17
onsgCmGQH3Oa1+nSmu5DE7UbLKb63WSDe0KblGCrXs9sPC8iHXWxkM37rHSXtmuaa5ezTV9TlVDX
LOsZSbSp/STXC0JQ6RPcx9OAloPktUzArt5CbyEH0WIyF1nj6z1G9t6wGxDz/YeSTRoEEgmKlltW
WU77tGFFomrm76OujaeGv4Kgbo4zGedUTDSuNdq00/BJRd2yBgJ8pA0B8WuQ+c4cfb2YFQ94eDTQ
U91+kEjlK7Dq9pRZ/15IDV2Bkl/wLhh2cFd9aGjdHDJXvcsET3qoAc8dmOAuc27eFJGcLo1gLKYO
tXeTPeVd7+51CzWGMo7ERR+Wh2qZulVdB24zG342mMYd5xZP69mXVUwqzE6jKSeHAWzTUN/sQJjf
T6wIks7X3anPwjm2XedWOVQs+3AodjaXsRdzeEAPv/plSStvQpM0YZGGbC7PeNNEm1DkTULN0O99
GL4qDBTOIBTQtTBDtqpRsa26lp9ZoW+7LMhOwZDAZzIcpV1rmo0zBtQIaAmAAn8xzk6/Leo21bga
Eg3dhg+hLM4tLYPN3Po29nVWnXIvxjX8cd7P2KRyDsMdNDBEKjDoF1BJBqcUn40j1LEu8Pa9nMJP
JRSwmWdmFXpv1sNHTaw7jLLyB4d6uuKggcZ96cPzjMw7XrXbfKmhHIHQEVfDCKGjbO266uu1oBO+
HhZ9VUGldDYLPYJinse4aeVHr7Ijic5GL/F77Itu4xwaDx20pdZNAR2VGtq1CS9KB8IIOl+iCd6v
JpXgAETGiPn6FSSLIlVll/a4d6eWg45BFtLFNsqgSA9zaH85vgqgg7IRjaegX7B5jgPVTOtFLTqu
WWfXuGoJsNe82tChDNKpyda1a4sNnzqbBIYHpwO3596sFjuOidUhXzcLaOBRD22cbuz9bsLn8Fge
O4oJqtcIbKypQBRqdXEPPYMjDohKkBQ2rg2PSTted8Zv6hk4O1Y5SZYM3Xk+nC7dCJ8Iir3IJFAQ
mcCDRfygunC75OLCPNSt1qlNVGUsUd0l8rjZNEK/gjbAqaB5CsZNkxl6aolCejcH/emshnLFEex5
sbQg5LRnCDdZAk3UKZklKpKabyWepwMtoExdhiub2ylR3L8RvYKibhA41eWu7MMhJUplMR340S3z
B6IitSGzyRJo9KWqVVeTmjeUllD2uMMg5LBuBTnzlI/QeJneU9V8xMEUJUSX92FgY5JTDtX88smr
BzENB6lUNox7WiV6LGkcjZjF8JDoeT3Ut50C3Q40hLwfp+2I/MoL99aQ4t0C3F1EVZOAAEpjiEof
xmLejrVuY10qk4iHTpWr7/oRyGmUQRXgcrzGBva6KMvTUgdvJwylUVbn8RyF4LwP7St81qmi3Ney
Ooas2zD3YDKF+ISrvN170qj49TgnUaT7RFWyiHOJ1tKD7FYVKISZs+Uw9fwaOr8uCZVkaRAVewyZ
IfblNCW9z4oEmk2fxqXMY6VJv5q6j53UVcxrJdcONrFoHdS9WkJDrPXrFkQ9GLavS3QxRePVHIpL
E4n9PGdjUvanI24h841jnLXQt8j69rWesrhiPYt9RhKwwVdhB62qxYLup3N85cxyQaNqTaMWxKkS
75TMb0SAXy0237R5FaW5bSw0ZUXiQpCTNeEH78YUSph6D0S6jH3Dy9SAb6ydUTSBXrFaU5mJtJ1a
dplnFYIGyjhsy7re923D3uqZpQaaRm8FVPSU5dEKWiZoBY31HeslW8OXfgg7PK0m1gXrPFyqTQ5K
+9lY19Vxcm/zSONTW1B3QKHd1+5DTU13Xo3zfBEp6D/hxqVjzqqtIEG0z2yfmrBXG0X6OtVQxh8g
iX14KHI3UYE7G+uonZNgcCQtS7IxYG6pLRp3lsnpTbCgasNmGsRNT+1lA1Jv5obbjkf9JbRioGPp
F5N2GQhZD/XDGBTQiNF4WYPyobZV1cwQWIAfmMWeTSEt12jea4fbt45fzL4FbQw66BuU5TiRNACf
bSd22lL9ERpd7ytixnWG5+HKyWszF0sCkXE+KzWz8djrBTRPqjcK7YqamZslHOZVE7ppX9LwBjkt
jlHFN9g98EgeTBdIiz4Bvng9BkZuvB3WFdJV0kJ385DN8xIXU2uBlpQmIaKB8r4KVQLFWB9XGeYb
6JjYleBgtkqaM8ZECG0pafehnWVcslgUwr5SqkWvwDBwtgraMbgekLpE4XT2/0g6j+a4eW4J/yJW
AUwAt0zDyaNgBW9Ytl8bBAFmMOHX357vblRaSSMSODin+2moc+iamg1y1yb5U9FR6Fr74RCS4afs
Algp6yZir8FsrXwTnSuhrnD1dIx6zbPWn2/BBENzC1eM6GiaTqYhCVrl/RYGIoV/MQJXwNRJSnl2
8crPUZmLqOUnwzedMQ0/xBUmSIS3yHThxjnQhYWH3ek/vU1sj80dodyO/YNXoAv0HmTL1LO4dZsK
Tv02Jng+W+xSGX7SsiQxES/QfMkhYP+FpqdnwRz3QrxpOUZ+V1hVy3ND3Hdn5upI5QQRl4q0gUuc
yckd76vvF50zz6/bYBes/CHdFT2YZWqxIRaetzt3Erbu/Vs5jJA0e6jRenvfA6isBB55ukdl4juC
/Ii85/zQlJdumW7BunexWwHbaLY5Wet+TrrGc86Y39HsR+LUMcOTrq2nZBQwRhw7hGnbyykmezSe
/GcjUkNHRoH0RlhRM4nZDPOhmpwhn/k0Q2/kRcOdM5Su7l2v9DPYsbxUX0+vQvWQpKtGXOXS1kfL
tjoe8VxSxsWSDGR43QnM9tEJ+WGTJzcI1/d1xadut+BsI1QJurJHF/5YmrY/RfhQvWu8s3b5n7Vx
zKlRENGd0HusxDjpTMMgt7hD5T2KSpK3PIAcNG+fzJr+GHZd92h73SUavzLvo2hIF+lejL0AIklX
5uz3maDhERUpSLVFGZCQI1d0fbRBsOdsmkXCBnGNrA1fN1OEc93fvd4dk6n7O8JtuW9N7yTiA+OS
d1u35mQGxa67QCfutQp2hxBz4o7TAi0PsjLpxQ5B8G0cFpLv+6gLv2m3bA9m57K5fX1mZd0ATiF5
jRTdYRNjlzYjhrm6w6xVzbDa4OT/8NygSSIdRMUKnSKWAjtoY2ufLBfWDfy+OMRmjspr+CPrXh1A
dazH5h+ZegfcDDwSxpYjrWoI4G3wz/H/WSLEZdnUfp9495+ovghRH6bEwwiqfS/KeWOZcL3PhUbv
rmPcQ43n81peOenKQzMwtOaBPcjZEuwe9Wac9VM1kUrKcoBZW0ckq5kpetqce2E2mPG406ZPRKPo
y0aHv3UY/A79pkp3yb57D9UX62cvYMcUAV90BnnwUkXWyWpR36TbLrd9t7BUhVpBY+imANZkstUG
/s0zfI8xPjmpO6wvobb8oy2/7afZRP2gZg/TJWidpK/NseTav44zuUbVHD0gZLUxjIMgxTbHx23C
y9QoGMxrcy35cqJbrQuwOCqHSlSCyNEk7nn00a699zKU9QHqdpMtc4RmtBrQbG0BTyoa/iKY/u+h
QXvpb+XF7ZoBa6GrX8QgZRL4mVlD7+JOA83WqbtVQquLHvSajs81CQH0OE6iLUJBfklj9bGjw36q
Fyj7G+NXt/aii9M2cbA5TtFiIss0X6G1+7Ob+768GlGfeuXp8+IGh3CuVNZ3bHhMrT04G2CqAHhQ
o59vMWxyrWR3C63XxjjC9cGLIBSuzVuwWO9VB6KGlS3CRK1DdN+ChSYen8tDz3rn1k3OGWLgWPCy
G87VWGPVK6GgTDN9JgtD5wCFveiocxv8fjjpiOgCZkwQa5hcjXjHsmxuGJgXVFjMhXu/JuFaeicK
eiN23VlnqplR890qOkae/02XkV5bWs2PvlkznMniuAJn6PoquvAq/ApYa0847RKNCVf1J+Z66y8Y
OjwxbqkLsnef+Gu3S4BsY0x682gFE3FQMXKX5dI/e/I2n3w7HtqJ68vWhPQoaqOKdm0P9TzJrJR+
+7YKlHrP1W0M27S+Uj4ExUDNX3ezmFIxbITBkgXl6p5DJodj61SHJYrYaQnbS9VPMIzh6CSRcY4h
Pm/H+wsNQLx5Y3WBmlgdmh0iDt3VYQhKlVTCOy6yufTz76jkb7UuLwQPLp4p+6sAm0GNWV8sJksL
HTue1jpeukrkbTmGMVuKXY9bOizyoctBJE5If+jJw9jhh7fQMzIGO/am1p49ZpAHHMP5wIO421kJ
J7jGuM5tDujnGrCQ5A7tKKCb06CXCZQTTGmzfHM4TXHg2aJd3kQTnEL07zpCaQGO8r27GkxRJf5z
tDwY1ZSQA7SO+RIeNzTZx1WLs6FT6jQkOs6TOQBIZPHaaZXIuk0Cd/9LeQWuSlYtIAGoEVxBHQoV
4BjXqw9j2NZxs8qbRHeZWt+rklaGKavJTyYoT6jcPup6P5DQymzuM2cGaAaJ4q1sIPzL0f/Nt/5l
Meli+6+BenM6NfpjWZYf7l5A33NTNVrMR9o5O0P/b3LWXNTKSydr3BRd5JWSqjmUrffPqcw92PqY
8hZ1fxZRAfHjH/Mae3BBhcUNtyJjYtBnF9QGvAdxBLJw3dTCi7IhvzuzlbfFYeVN0ZKnfRvKzIdj
G6t92tNnTQBwEUhMGCg288zMNTDNETqh/m61eiIirQvgFOa9r+10irrkyeedQq3uQMpuuDxkutYB
uU8i8hNeV10W+n2U0g4I4wQ26ejp+tZyaODxDov9rHDLGmbBYDkzAgfHXzCorfAgMW8Of0Pig1xU
5XonQ+lnzrfHGh5jtV/our0NU8fPDXObvOaAHb0VLVBvNPZwCdteGZ8WU72YpA9cH57sRh9sPwvh
zPcngDDXpQOxzdjEUGGyRu1+RpvIpP7UoRLO8hXq6C9P6fZiSqKztYZZDmpHY+4f63TE1hhIGb3L
WT7Q454ZbMjvjYs64StgEhxOfQKcrHq1lQrjhvXmHQdJih8AeIrCAp2hEZ38bUmj2WmTWeLx1+i/
pPHyfvLZlzDVqzs6r5WLUdzU5ViMIXAO2nqHpaTftWbbFbNA7IaogOAIeQyrCtigKgY75vh8a+7J
kgBN3Oxha8Mhpg7K7I75Bw1gM6WjGXYsoWaM59NixfdEOU55AgwiqkIcRZ0ZY6eEruf2QeoG5reQ
/aMcF3YNa2wi+x/fcNACRI4SPdefdKr+LAFbU1563yqAjCu4l0SuiGJd6XM7zTLjgGwLvI8+HRi4
z2Dup6TdfQEwyflqyjkxXNVfwRK8Dk4L/gIeU8G9e7D6zW2cjI3bGWSbHjycDFOTdDi3X9cpCYUW
GVZSvhCYh2PbvTTw3+4SHG1qw6Qjq59yL3ypSOjEQBhAufBpOIPQPy8j+nteDUc0z00CX1lkS6Xf
B44Gy5K5Lpzptxs6OL7ReY7NIt/nCRpPqwANrNK/s52Rh6ymAqhedWBANWNwZhpTETBAQ5O19XMV
dkuCimsPAw/P/L6Pc/gpI4IzAfZ+bkulkwAA5rcDuoJ53oWO5Be2XpuVFqoNJOfoBsY49i24EGPr
e1UdW9SlQxiqTHnThBbO5ekI/CXGLWW4Zg/jKzxHepChgPLZgXrexbVVMt5Eu16WAY1dADa8wPJG
UUUXCEANUJIBsJevc+SjjHCV0yD850F2y43RPzcB3gl07I2XgFy7jkdFZ29sZLdRjHumOkXSQZT9
qXcmJ7HjJq5W7nu6l2mwd+bW9NaPcQnhlxkXLw599YnuXSWjduIdh4mQ5A+rxZwZH7qgh+cq0AdL
F25aGR7ogCXTCY63t6pT8ETE1PzoWt87EkiViVsGJ9bby6IMzZch2nP46aetQQ+n9/GsJ1oeROc+
G+e8DPofmzM4idzlHHcrJ/C+l7dqKYN8cF/aJUo7SHax5wV1bOeBJ71kUBBHJ1lNeGzmJYhnwrJp
hdftKxrGmIpjSwXE7Gp433eoMlAqPnAmiHihEoRWFbzC5LyI0EKZjvoBMj4grnnGxmkhPGEm3zvl
xSVoz7GsvbMTwMb2TQd0Dpj6PHRFnfvr3mYuduDYL2ExtskkG5nBk5gP+9j5yYQ10gpy2h2NcmP4
ml9R2LYMu43j3EMhiDQ7CUX/hawaYkfYJa7LSSaDC648lM4Io2D5xHzk5Hzx//rdPoF1iP5r9nE8
oy8MFZSi3gcmaOwEiqZphpRWckuX7aGHLQBXw3my9KDmEBkQsQlRdSMIVzXPgXvCRIdMt8/hTz/s
VM7C/zY/KHbbf4w+PfYCdlQz92e5qJjjNFi4KBjROCV6RgAAyC4Oh0DFzWYgKwxl3OjDpNdLafCp
xEp+jRFyCVWH48HsXbI6+l2tJU1Dpyqk5VMBFAWSlBuDU+rOkGj/jBRdvu4/7DzVMVVLXsOMLmig
DjWsoNeqIvD+LV6OfLAo12DEL3BBHmzm3cVFK4Ml0f0bpG0zX0GnwHnyRbb6FDZ49MOYz8KIu7eS
EWEJelVPPGl2pEpx1v6spsUtFg+WW0exEkaAarEa8TqdhV4G1suEVdqcCPxfAbkJ8uuwYHSQ6O9q
+Ebh69os+7Evf29708UoPozD8SIyejbQO4iYEoK1Dt3zWE03THFpB8lreghnYpncyzbuWXAdaAfp
3h/RcwHc2dquBLRAY1YGxxGwZVLjBefRuKbA+9gJl1NeESH5AhvHU69S3qH1whi3dwD3Ec5HC985
o5sG20KGAqGIz7LX36br/1HpiNzxNxBQ8BJbnFBsXY+dsn/gPo1QL5wu9QR7VJ1TPqI3bzL/nnrA
u2wniIuSXqSAHmpNpgDVnetFvPVetN9GOo3obRUOCXduUrJA457pCkKERQcvsC0Gq7IFqjm0qdfo
78Gj9WGD2XWoJvvV0rA5VUv3OqEjLFZI80DhoyN2/CsI0uXKlzmjQykelmudt0DmstLrtgSktrpg
DDsNtikh43GLMguudPDr6UP5MLG6NALQ+LH2U3nCoT+mAhEdQM6Wp83TZTOOff704dCUmCMNrcbE
nxnYyzDYsxEMCtrUJZdyVMlCWwBrjn8e2HJ1ZLQno7M6aTes2AvAQBKvJLKom/0B0aM8MOKoogfU
CHHe/gB4hmqmmwN3NpF7phw/nTJsE1E6rJB9zdKKlRnbIChzX43HJpzsGcsogpkAH3BSbTpv3npv
vL2/AmKy8eavUeqqpUnnrv3btUAryRQC3dXml4kw+zaTf9i3wH80vGJ3bxxfbLQtOCoZQ+ti6HUo
Q1WUxvmxk2vrTdVvDeSmapzY9/Twvo1eYgz7Csf+5KD5gf6uUOvLRp2xIwiQ2AA2rt1yvokwVX0A
TcvWhd71Ar5J6QK2D1zCp5Ex0q4YIu7Ge2BjwQKeOQPeXnTUfq1/OsK9CigdCqNZDph8KpoQ+Sn0
NbPriXgn/yNeRQrb1BRgJI/LTL3T/75MffRpQYQVgQzkvafwAnCA1DnYt/ruYTQeYcP6NRGpUgB7
0GWd5ghpEwU+98WPqkxvw5j1qqrSZm32NOB4BMaBxaWeZXoHnYcDb3DTUQ7/WiX4w1nMkK9q94ra
r/mRakGLKoKjCpfnsFrXu+t5fV04vCNI4U0hlcfzBbIediNaBkMXHwOR88JtZ461H53AXNtYmag7
0EgLENqGXrpBfIImkH/3DWM1VN1YzO5wHKHVP3q+0czO2wmleks3QrdDYy107F4iWDE0V0apvPZ1
m22RHC6oASDS9LQl6BfqiwxeuBvUV9eEf12zmZzrHtyXcJukrEJ79VX/2tsZWns3p7YlseZa3rbW
hQIdOhfTYjbw19ddm0M/wwQbnwOR25dOHgwzu0YjegNaTy8W8Z2TcfvfqKLeGcGRyyjqKKEr5G/V
bZDPW++H30jyMkJ30JwdGubz8+RokixqhncTOvxSSTW/hT5O/XK8RzzEeK2gNnhYddf/fUEqzonh
oySL4wH4dcl6b/0x9kIyX1dXAQBEoRY9tAXwe3gE8xZkK8O43rHta1ChUyBtg17Jn3BkyhQxp+4a
ddVJOhCoynLCUOPBMHtKu8aX0WEX/i3qG4Klhm3Sk85P/VYYsF9QbbGxDw384WKGSIK1Mr+HY3BC
4uiAuZbe3WpdrmOHmM3k5cE+mrfG9HvK/TrKxsh9SKldbDao+52kJMdI4n4Bjkha6x4AXSyfrPZk
pkcKldyp/XPtLGVWl5sbr5pXwHw1L5wZhqKHlXlGShKRmMr/tUf26PTuTw+uT9xy+UeV3nPUhojh
YCm6kU6YsLlw25tiIUOUB3tuYezba8IXPtc6gX70ZeSQrrrLIp/dZbM0cblAe+lQfJbNYrCHPT8u
0y8MvCzUL8yvPoUsOrjlMfWB5KINB6U7YlTmCF+oQN+RFfrYJ4RJhEJOoFnd6LA4M/xRqi6i7h57
5OFo3XCAtOGaiR6+3lK9hmqrD1Ib/HRyZOjHxMDhdFU5owq9fRTC1JnVaZghRdatBrIJxCG1dTQn
1f7PUdTN3CpAQhM2pauiMG9Qk7NWQ1rs5H+Qgmvjv/tL/4GIEE3CyvzH2vLNh5x7APn91emAx7RT
CZCy8GDorx6Js5OHWTJeDPmIns7tNjkZn4L/ELxMo2aIWU9AKq6/3UCdSzNVGXfCPt5+8/AH2wE7
AtDDgdgCKtjRbogxQ912Yi0tUla2/x7WMoEnFhO/a2MC/j7eEC5PBpCZsqVnDUQyXgOWMrAkTz22
MIG57LUE2o4FwHcAJQzhTzxSnPOpNjhsyhC83LpljCGz1btTQgW5QrbeoAQCf8fBqq+qJj8610l8
iDDLUJUIahknlvWDSZiwXeQha9ICtTZDj2c/f8LmkNnQkleLNBxRtYkxTp1o0H/yZrWHWTR+vNUG
qjhCC3QPGOTS+Wjd6SG9fo+dSX+A/aggyr3D73oDrPjiD1DlxTRPyBG8uYLTWBqIn7WkP+nE3ldS
nf3o1WKkGJDv6yucnNb6BKhoPjtgM0TzXWoMigZZz2QymO7sKqCRu2J4VpecPAliO1iZ2MWYeHOe
nWMP85NEza2ZUbXIjmm+Reu1++X75P3R9WyyXRk4gKjiYqI/at8FLFNFuVmC32WLaGXtBUEyj+77
rNiM5y8oEN1eHACF3whmzsSQBnTXWGcOXhm83UDHvbIiESGo3JKzx2hR8TbqDUguhvk+YA1Rf39v
I/ejdt0x9QW8fLcheO/euOfS17/nBir1/1DPCBGzzPW8EzZblNdih4/cPv/OyP8lybl6Ts3DqK5K
WejQMKB75HO4nlKIN19EzGUcCAj7FeKfPqIMmdoEhLN1/sn8u19hdqrqDalXmEuJ0w7yIGbER6Ot
6jBX9l8MtFiyVjIG7fKvn5wcykuL340Uk1jUgxOxgqf340WHf5yG3qYKqJSnyH2ew6sKcrX86qfm
B4C0TyRhwgsWjbP/UbUPbzzEdfVjoH777hYm/TgfENi5W21FwcPmZiNMA+FnOQATEz1eWSWmL7nD
/gGpnW9liURu0B4iZCf3Jri1oLWSQWxOSgZ1DsIqSBEko8kcdcAv9Jb2GqWMLO+Gdgl7tQ0GyoGf
5n2pEt6iAxQ4ObbwCBjj0onmbad2z0ptj9L6AK55wHN01yctI47GfxS5RWcCqmo4T7Y/LESZHJgC
SVbWH/RQUuRramz3yc/p2P2tF5oxu95Mt8JedrF8A2Sz021xbRysK4goF+dl5ZrTMADtwfCzwhsO
AVVxK4/+8KJLHxabj2QErMBEr624aCBCmWsxjSyjJue68mgqfacCoCxlJjtAfQAG/M8KmN/qJg0g
zDfwXFeLrG0hANkmVR1Eh2h49V26fgyhkvB0DL9O8Eg3Kp7tFth/XVIkfId/JEC+IxbRDJv0+YVM
lfv/33lL6qwCk7Zpg3tplpjPO7vJHt0XHQDGRWadrtxbX2d8xgK0uTxK7b1t0GEevqyRoZ1gQcFv
GqK6uirYWwdNcLZPnedeeqini3Xp67YCShptsyZzh7ZrCQOZupU4RjL8jQSKjkFfXAkeYbKuHUYy
DwpJlfXUfcGclvU+wnZO6d/qwb5Itl7YCA5f8nYA3xIWK1ugROwmq1FLU7d7kocRjh/bj0njehcm
xN1iOgIyvYwXXcKkRqzj4ZXenrV1GVyCw4xEMLipjCGtfWArZPdltHOyIOZUtPvoIZJ/DnqUson9
Umj+TlOIMEfbAgtMfLbeS0SoNsT6nzlQMB2zOGo7/2loe2VEwEWI6mSv566ALaSAxwOZ5jtW+yA5
it/c0IetYOzCNS/GyR+PEfpM1jYSXgXyz5BJcXh37RmSCTnpblhupeINVtaAzIUc1gOf6iHn1jtF
ixfdPDI/1ylZsEHPe2U3kAI1kuuuIEmlPX52AJDHG273Sjcg84nr7l7m0xZKICDIXSCJOG3OGnt7
sGYBd22xLd2hJbU64jLKpAsYRcZ3kJcogjKGHV0WDpl/he5YTKAF73R2YRJYeh2ZR/IloIeFjxCq
g13C4wCy1FJ2HMMIvXHt5I6a5qLFvcwnrLLxJBacSVt/UQLSS7A8PDgod616kkxQDvA/QnYXKW58
RBG0Iqk86V0iy17DaepvPdSR1DJ22fFX/5DQgTyPTAeXsChBXBaiXgMAhqC9k5+ildEtxB5GpQ91
NpQuzDxAQb3Pq8fi0e+2nWgOs++tqs1+Q3wDXnWJucEg8RWH7Qr3nNEzRcStQt4o7fyI35RrNTJI
Qxr0LYKgG/dO49a/WfA1K49Y3vgTdpSHaM+K4NAiy/a+h4jjicWhR96t7IwoLuig8uV5Dd5bZ9gn
f2YZ3LC9dnU/vXeE0LPH7Ke/z6gaIByzmVpIaKWRt6qBeSaqfs5ndJfnYUOMy4ZRsXnRHxIQ70cT
2Xu0yPG3nGAW1iTluEUjcbfavxqwKKmjV0RP115knWi/d5xknsYAD1XcBs0XDGdk0FWXk77Jq3ZH
7GYucRhvcHvQ//xjI3RKXomH8VpUWDk/JhFAQ2IrOQC/QJSuhbXij8Op6ShLva1SR4I4C94Y7sPw
Wx5PFta82poPNDfBEXetzklUlRqKsUNeR3FtID6x2UHWboGr33EIhHKvLn697wePnhYdhXHv7CeF
2zAymN174WPE0pN4yEmCvPL8vHeWwna4UqFFf7hKLx2cA+4jeIh9mC+jL03absu1i5aPFYngZHXT
pVMoblr+Q/Eh8TLpX7glgpxdxLX7Gh/ZAEgARTpAqOL9vuWN/jXWwZ9x2ngRVQVfyYdHdVop6xc9
QiBX7jRnQGftdzb5ov7E1g1j/UsHs/qJWxryrcdfsbur+xbUzM/csfWAkhKEKmRfPhwC3250UU1b
Sv3CYPvOpVehA5nXIzqIdxG4CtjKrC9j2QSX2rYdRiw9HRCKRQh/27tXpb+o/HAgeVbwVl5dMv5G
Zpklu/VCLH0fEUG+ZBsyFhkaiPrgtz4w6nCA9tFMfTIhppxvz1PLfS7CyqBPrKEUYohq+8s8M8zt
3eSnGyCzxAMEpNbIvQVg5r1q3k+jsAdkBtfEdDs9AkmSZhCnoJvXlzboH0Sp6gxHzFHzXdi5eg2Q
vQRr2wiIuRzEn4QvYf3b0/G6/e87PqIQYEatkw2uCvU5PcMY+wnYUiIEBtnDjFcGtLix/M+w18sb
7703Tue3xuuROZn978kOzWksuUzKcTCH0tEXsZY3M+kMkYAQsAFb7iAoMepu7fww7u+qN/y9VGwC
c0hAh8A0iSeu2L3VLsuqDdOvaMocF3V0MSyj/gGFBlMCiAqkaxW6Tlaae1M5P+CxB7itoxmLdUf6
qnNUHEn15PO2S4WHiIDRdiop+p3WOFftkLdpDse8dPfb0ogRqCjy18LpFYwr2V59l31pasnRCdA7
rO1wQJgf6cSW/5JP+iYah0/R7ebM5vFfue3DYay0vnkVECe/LbtUK5ed6ueXNVL60Aj3zbbBcOv2
erxVJT9Miw88fe5zuroIZxKSrYGbRUMzPmhVbic/KD/qqDOPyJUYcHcrCySosSLUDw8yTNzsmFP4
s6dDOhs7uZaYAYahyqk0yEMi9IRLMf4EgSxW0joQkaufuD0AQ4eAX4g2nQ/MTYXkX9Puk3hD88/w
o1WvYAHhfhLYRgh9RgqmCiZbt1LnpoE0gEy9iXERSgprU8I/sG8G/UyyjAH0ipHFpOTHrSJNLAFt
9YrO0BIZZHUUPVz9UGqPIOyMTy8X3FcSTBnWlaNQbf1GvC41/s0J3WCkwQnGvQa3RnU1AqyVTZfW
gusCIUQcbyxQ14ttkl8g3u1xNYhYB/Jz8qClKlyWkUDmQQ6wKnHjEEZaPli8g9DSgk5vGLTUO9+m
y+zh7g1mxuAIbBckzGR+OaQkjxpJitkJTGEr3AAA1WzBrTjTGwyZ+tXn2xkFYDqWymeQ1Aj5sv2w
QXzQMINW+q8jbXtSpfvlADrgsVtXMhU1qbJIEoXLInDejduQddz94wiM896wr+/oX2Uuce+KBwwL
dwsx1H2GMTJQ+wPWOah8ank2GMQ7dm/7Fm33IB2g2IAwmXmjYifpQsFeIad38Ih8uXSZS7rXrhrx
pvCocLcAsMPa4WPacFTsATcb5aHb8CPSriCAZy/thZwLnLTYtj1N+t2jD/jbbh5szIc5qsaLHLBS
Rd2IWKHlR6z4vNSzTXr2R3vlhkTzPlwhK2DNoNWLQ/sEhBr/Axdx3GzllicICij+iLGdKJIISHa7
YPVx9QQK2QNhdHbVgFGfZFTbq4s0Vf1m+rFDtCI84ST8s/rq2CxVk5ue54Ozhxk3X3NjcOPOxNG3
6v3orgNLd0T7YU22e/x/7J3ZctxKsmV/pX8AZZiHx07kwMxkcqZE8gUmiRKGwBSBIQL4+l7Jqq5b
VX37Do9t1i8qO3ZKOmImEOHue+/lybIiCA7xFmTNO0Y6jgRhpdhy+qOJ++9DYmEbmA6JbX0QGf6Y
ezlQrJFiAQ7UpKX36Vs6PiXo8XXKD4zGfXWxCHd5nAqiA2X1rWiaOzlfnBoRFZ2v2mTYEHnmW8Qj
VajH3qEzqcOw3eKeeuRk0kfhoQsBW6TK27gWCCfT5OVmxLwdTJgZTY69VlM3pAJQjxZ29RQxWHft
8SUgI7zJc38+81yOL7oy1ySkK/dOe9Z+Mh0qaX0EHsKIJyJ1sklaJBOOqiGk8UimqwBFeLudxU0d
dudurvayrbaaoftukcbb1qWZmSzQrSlXIlSG+KTxkm8KUX8A3OD11evGm3WxrcMHH+dds1gYClSa
2eNRUVu77Qlh81vgmxdpZjzVE0PWigpCNNs29u6QbV9UVmOwmD9FnZxEU+HPzW1yPbF3YYTIfy6z
PspyPJvMvheKOELTYB8jxRmlq1u/6AmBD92+2a2rBGnQx+G9avt9gWi1szF0MiLDmn5V425khgcG
ChC+wrghtuZAOlCFNx/PS12+WVFw0O3FzvoQS7YNe2Jxibzke2O8EVsmw+Mk34tM8iO7yS6adPFK
BEYu5YOJ5n0kyYDV3WNdzVjlLQ9Fb4me43k8dZinj9Ggt+SmvdshHuTWt9dlS/cc3PVkxEo/7p+k
PzCXy4v8pzuQoat8/1Bki3dYRUekijY8Da7mWddX032C36qhijdTa45i1qehlsVdhHEHvQEvU+w5
+Z3JUYIJ658LHfFjedj0Rnr22F1oLYz94mnOSa695mb2y3LjSL3R02TtVFjcYP0cMLTW9ikkENok
OT4qt9vCGsje4xF+RrOVngkwwVjdizf329VakjRKxAijwxku66SGS5sguIjF+YnFiFJzmK3d5M3v
SQnVRUbgI2Kn/8iGZNiOJK43NXZXwiiaIHsrza6Zwed4y7ljyHHswuZHPjXMn3v9jv+JiXrfqa3E
ErxBxHwvcW7dJrJSm9af0eTy/PHrF75//loi+LxyEtPBF9Oe8+jYVyq8a5PbhiTeztS5BfOnX2/G
lXIPp9eOpmH5Xq3dO9fA3jSd+RYEwSmhKjvruqAVtP2TnXXPvYsXpDDOfYaEKDC23uGJdwEGdN4l
cRmQx6tGPs4TXGW6Ok113txbjCD23M03yzhfxwyiwdRZBlvLz3OcnUFHFeHGu2AXBbnY+JDSWr5U
X2KBdBi+4pNcY2UOMPBeksn2t4iy1rMbTGobmFkdNOmGh8jwYDpdhvM/cLubYBBE2q5SvbvKnRYc
EFj63p0h0Dg5CKjLzl42ZdJFt6a2wlszMrkTwJY2lh6n23AlCTQbOB2JPhWE9qJYj/d17X1CkAov
te00G6Z77daC5QB6qGKAb7lpN4n3RqrhcaDvDr21eXBr1JlmHqcd1c/98h1G25HMWfTDCa5MtN69
CSncjqEBGdO0lzqwzb0w8S5bquxYiwkkhtvkt+0QMYYNrmkOq444Q5gOJNnVcAcvaAfFxZwd6GuU
J6pCYl7vRihiJ+OVz/HU9geQYc3eDmsINWWfwN4YhhunxiviKe+gynLfEVI9gulzriewUzovbgbR
yEWKZxpWjHu3Zsdn6T3EbR4eaycq9qpff3Jy8sjD0uOjYqQ6e1zGiiGUax1nxrZ49Sv3FkPRTCTt
BUxgxLcxbIOrs2zo+RiTKMShEyn7NrYTB60xODokzx6+fsFb9x4KkXHkFQaEm1szSeYfy0CHN9IS
zNGr9QTJrbgv9XCPPWg507Mzokp+uWuPFcIbqL7spTlXPm6hLkrHpfYfIfg9rKszHus5/tVMo3Vi
5vptjMiU0qDd+14TQS+YDa4kvz6UVfKhs9H9UU8/C1/uHJhA30fSb7j5eX1cJ+neDPaawveWD6cm
umi3/lYEBWKwT107zPWtGEJM4QmRTITuoGXoDgoMJl/YmLs6lv7pmkpaVVXfWbnX7cqG9teux/IW
T8Je+HzVlqHyrZR/6GMqoigoLwtVc2pBPcpsh1nd9BBMHlVLzNMdvTcuBIQlny6FsT+LacUr2pb0
BO1x9GvINJSM5M9gEvmQg8r7dsB1ETPZ23CGbz1RjAerZKTlR7BmlnA8kERrUiP+jIVzcNtFbKmZ
hl3PGdjhZvdoqnvoDzt09x++jNp0bew//TIfLP0CS+Ah03iYwmuGZl64m/oqf5iUb91rKy8uJgBQ
oceKXi+fNvWUMAENiv6+sm8CK/xQtm8RSQQtZGOgneL+42tKg9FrBvAjH3AZLDdaYwJTnElA2crb
uf9u2QM21SQ+Vl0wvmfUlKrg/OYtaHd6lkTcChIJorpdYLU8hpn1DhVwgaBpB8SfY25rx/Xx+Q2k
YcQy7T3G+RdG3S9epvITkhylbx0w8/ay+M4HvsUIa5sVI+qWX4G4YPUsJk5moqj1KlP2tiEntu9y
v73k3YC9yW2OsiHgPSplHkrN2YO7bKHzrS8g/+p0rEVxdIC3EI/0xjTK2vrYSyQpKex8V/f6MsQy
S0ML1ysutIe+rzjSovG5b2aZWjJ7WzMsZzIP+g3ZvGswdDdbCPVuS/4lG75FovxUo8C1WfgnaH5M
Ew3/XwTbAHtLeCukcHaibOBbRB4UFX/YVUn/o9PZn9nTb5M6Wk78vBhyIqW3POce5h26tV8B3t3I
MGFhktlvbcG/b5P5ogdIn/V8dvBc5/ej5XuofrzMOl6whqzP3T2ufX1IQKhd3RncBDll2OTZ73nP
j9gbUEN+aTYQG8ym843kc3H4K+MJLUMtKagtclRJ9exoBI8g3o5zEuzqymBMuiYAG82kUg3Do672
82SeykT9rKfwd1Pp73mED6Eo8dOP9raHELuhP49iWC12yHQgdp20bWtoW85d6fOhr876ORT5oerr
P1mlDAan7ruNz62zqjt7mG8TO3I4fcqnOVvFTupWH3RG5iEueWFADm3AtJKgkIRRKCx9YlOH62dg
z/xYXaRxE4dRjy2oA+Gqrj9G8cfpUetjNBGlZ33OW3GoLWyeSZ3d6bWEtDpSJ+muijfRYkWkTDZ2
zm+PcN5vu0YLplNjd7QWuatAw0XlZKVeg1jXmehTi4D+ol9P1lpHGLJFuBtUeG796jXxdcsEG1Uo
tmDrjE5znCqPUbYv7a0X0ZSqKG+OwtUBGrp8Uybt7UGmYyVz2C6VTI2zvnXMIjL72tNVRb/ljBxi
391HdvSjN8+VezYJcSlvKWYaAIExEWBOQyI+bWJB2d1Pl8H547dkbHEb2VunUXLDGXLfiPwz9Ics
rYvg19hF+FdiYqBhw3c0+wziE1x3uliebahTPG7e86haDMrcgm432Vs6CQC9ZchRCc+0i18aVX8L
Sp4yQFc4DsPyUzsZrjMXIzGjEhAxKVNGplEjQwbOx0JXn/5SvmCjJf5iiNtOBq6lkPcocj+bgL/s
IKcmXXilmDulkGeecQQ3x0wKOsa2/iBr9RSrxL4RwzvTD2iKmJo35SAM/riq35Y2xBnGqnuIdveu
cZ4LYdk3Xm6K1CNKgR3X+Q4ggwT0SkOVt8ODxVB3SzyXcG/sVBs3ZwITB9Z9Yeu7HolhG1Ed7RaL
8bKLqJ3QiaR8twZfpdoZ274ZnTZd8reFvG8KmIz5zWxQr4roEJVrtEEAPExFzncpcPMhrdwyGNz1
SbBsZHmF0nBxpIy3EKgAFvmvcVX9MrLlJWvlKdbUvLyT95k1/rKy9iW6fn2dUdvBTMP9GP7JiH7s
pImbXYzPsQhWmYKJAySU8ecXiqFVxknmi2rfe8FlzZAr7UgcnKGF4yUfczP0L74OL2tdpWvSRB9V
cpyj7N1yQ/tWSobPuAOSg1bFxWrC6OwwHWs8GT12zWluuoqijVhgI6r7us+Jq3nB1na6MV0cQHc0
RoRT+n3m8XgEtm/f4JRL7Qj9ljTEsKOT3kFww7xPURTh2nISK20mQJGqy3dBNGJIhDzRCtK+xO5B
a2Q+ROG8/GSShojzZwpd+lMj9+MUYwkBMNiSLkgjBiIbf4z2A06UnW/zdPQKvmmO7sV7AuCGFLak
7N2gOWCBUc5GTOGwMbrHmu6Wb9h3i7Rb6fPtPHzUS7Sd+VNSYfrrcKLcQC7ghy4rHKs9cwJIf0To
ecOnBFNYNoznvEctWYbYvnFCPmlqa9qfcbitvOKmWKIT3MN+663cs4wM08m1gxvCiSq13cYFy9Vk
2Csxc7QjmQ6SqHsTDyN1g/Vtkpz1yI7iAODb2XMRylPYPpXoRHvIWPi77OoV7ftqEiHa0y6V2Ugn
GXZGlD4mx/BpTtob7D2M8SNuPi/BGdZXxNCLzyKwfEZl+YM2xS8+CnsLJpYTibXscOh60osZE9Q+
xPlxfWlUM/10On2Y1zQBC7lxquVq28+ApqniUeZckat0OPbgpRg3FodVTwZTtwcVgqnr6KhdkZz9
qQgfbR5eDNsJSCiQ30FoLdRcUm3jsQrQvndFIz9GqHAPlKv7pQsCKuEA3xW54j7scXUTTT/E3XCI
EuuFXAgKtSlv69l9txiNH2aK0o1IINOS9lrm7oif5FmHaMRTxQuzZLIFONFT7njxSdj+N1jCH1av
9mR1Zh4d+QNM2CsYGe/oOd6PKUgeTDNnaXx93b8e5+tzLQVSuB+oeT8Bri78fNmgbQ+7Th0qWqlr
c8u4k6BaStT3OyXoe1HCPbKrz9VwszfkPbfV65pMl+skk2IqJFo0CYT7lTs0mPhlK1aZkFocsDIy
a6K+rqkk+dSjOCVTkKdG6jfjxFi6iuwt09pnMpMHuBftZ/rRCSJwu8XKm++SiS9/NNaJ2dS71XL/
+gXKXWJMjMdobfctjoNkHt+7zLyZgsSF7LPfbjYRuAD/CjmBv7JEf9tMUoLXkskWP0S/FMuuImof
rRnlhSaSBBcCeoBP1TsBR8hdKqig5LEeJR7+WjRI5WQP4fwQu1vi+UETz5XcQ6PBVaymkueN32Ia
mDGgLl++agJU2pp+lNZVJVwr9NQUbQF/VA2LK41GMrm4LpzYgQ7I+CaveQ+FZT0Zh7I3wQI+tqE5
MLwH46rwja5hFuxiO+RaqPm0coS5DdxOT+zm34Uy9mGY/BybBlDA663cQQneLAoyxoKVY22zA4HT
KnU678WKuwt+IErLoCH2e6p6RJ2v2zFvZmbcIcU+Q+5g57jqY4gLvleOh4ZCDxDHaTEVWSoMOmXZ
fJZZwTVIqTiXHEbOYH9ARDg4+C6SySPkhxTy9WF4WfZJU/p1L1uVinjJtwlgmF0euwjblGhdDAED
tfAormR2cbUhm1WlVmDeXEtfIJnFT5Vdb6dgti7C5zxaB+K911rX4vgoJChbi3NJVfZbaLjkp8JF
e6BD729MSD4mC3Nr/9WRu/OY3Y61c//1T1iJ4AFQ6MZgWsLQDPuup7KodmCg7b3nKskbPqaAZU+Z
nERqOfw3s0C/LBGUyK86bxHuIQnW/sjIFldmhCMx6Pax7PlSMupYp5+exNo+6C7/xHUNbKWBHlgw
UYEJxKWDJE0sXpCq7umEbf9uJAS3Udo5XSvMalnfVmUjJqjurCkit0HOtKNsjzIm9V16vBJDl3f7
KThW3MxfuNUtdjMa/wKKYsjH41+rOrLnBWMlwR3SYSS0I+tedPUnqE6beuA6DXUQmy3SY8Q5SQFF
MsJ7yRkHcZKbQNj2ccw4+jzM3jAH8Yl4AhFQ4dfz2uYUt/ZAwZHykeCrI+EAI2DbdnBhZXxwahxK
87TJ+D5FT96EtP1u9nlTR/8xTgwwH8yi9KvWdrDpHkY6glblA8iK8YAh5NMPZJQmr2G+vuUFZUiT
cVAtefJE3PW+gD0yTd2SkhNMjUudPXnXsj9DV3V9QmTRtwpkk4iZFiTkFGPr2ZPU7VZA6RIUfDaB
iM8OMclRU+PCfCpSfNqMEb0n3o67EaTLziWMxM18XHqG+TjutgPgCOxWmP0pCvd2F3dbq2IhwpBE
TzKo/WvzazgYq+Qh6Ji4hHDUhfjInemE6PzW9dTyOeRXrwuKPdsNUjGb8et0jAMehFE9CN3CKmUC
v1Xeu7LiAkVrMy8z01NFQW7F1aeVE3mOeAsyitqv98vlYGDScW5gISF6URAMwFJ5JQLqxk0izOtQ
4Sv340PRjLdk2XhOkokveeRzmwGfp7CKr3ZCZhJqvmmK8NcgqKxXPT7YAEZ5qnho6778/LphpcWn
gPIOVSK41tVGwkmZ119R78Nu5amr+KUiIueX/nPSzNTpPR8vPkLavZZDEe7WJ4MaEAJE4fuZ67Id
kKvnDkPM4nOdxTwNqek4aeahwUAf7SxErZR7l8/PpgjDt7cPy5lEWxNzR1w7TSUACiRWi7fb8Sgy
I7wWXtByWUJ/EuVdB0d0o8fmT8OcFcNnj4uzzbjQEpIgMQC6DRpG4y9vfRKdM9+/A4xZpCqKms2I
crQqCinBv55XX+28uHwpg5aQwvQGhuI2m1Ch9bj8bpP6TvX8xmBGPGwgqlY8bfQNM37T6ytVc336
TbO3CkA0mK0AxzFG3nWQkny/wyoYog7YumUwT6JumddXAzz1UkYX0TQ/gtFmYt4iZeLMMy9JcFfO
gb3XHIQ7nRc/ooSnsXTAmUkCVDeBEDseol/tOtHiiYF2npxZu/A2JToAsFg/rz6PFeRy8BxjFf61
ZRW0ksxhYvzZWtxJs742kOU2q+Ry7rOFVDHMiZS7AlCJSE1GdMwTc4sNl1idmexhi/XDvSeKza1J
R8zL+r0JOoa7WoGk9IP5xipm+y6XhWZY+y0O3ISVFB7lzkQ7bffFmbfqr/VHFPO5438sNvUf5Z05
/QTWW+z/1cYE/LBeX1NIuMeYxr0I1Xo0PSkgZ+1wJA4FezRsxT/a0XBYSr4EncXf8BgYLoDlOVBX
/XeJ9utazXsZvdiae7SJWz7DYYRjNMObkt4fMKICEgVnU+n+BNDHy0WMj+nZsSydTez20wsBlOQp
o8DyeXm+LikGB3yl09IydI0QihlL+dgAFHi0SP8a4si+MZ1NrW9HvzF6XXidpz2wkY3wJkZhpZUw
wlZb7H1UET4tUznkyDSd6g5Egl/70gJg2rnubqDpSksgycdSDTxzfY/v0/GdZ+GjSWAQfSAj1tGD
SkRX7iU1NZBHrWY6T95ytIdE3ecOJxkurYNRqrxE2cJp73LpR5Hv7xi7JaldOdDmNNd8PVKXWzzv
+1Ex6tGBQhKvCFYaE8FfY/fjDrlX3AGs7bLOZp8cwMm/0S//a9jNfx+o+Y88zf8imfPwu7tuNBz+
H2BzOkTZ3cj/D9czbX8DL/vfi9G+Fjr9/Tf9bS1T9BfPg70ZwNOyvev//p3NGf4ldq6bzqByul7M
l/T3tUxu/Be2JbGOC3HB8e3Q/bflTPwr33b5XXboOQ5/ovvfYXNirvtXgmyMozPxcbB5PoutY37a
f0Rzlrh8Gv5+8OXEcE7AWz9UyQ9tlwI8cNZffPPaBOp5wFJGapTnrCpnL80m5DG2bVAtGf0yG9Vu
lSytvbIoxCt70nctd8Emg/h/yKryYfETejk9Da86q37rPhpeGYy98Gyn3bzkDwM1ah2KIU2siRi5
wm2DiuXEhljXow7bbNsi96WwyKAJt7dl0457pjbZUeWwSqKO4Ne6PBYrlnSq/UrOyT0TCYFnVkd3
EEB2A8FVhZGbvwJatl68rUULIsFYbFt/iI7zEPxcJ3zBPA+vI4bln4N7HgkpSGf4jjMALpNvebs1
N/ty51aUpEtmrpLpdiqGd5e9W7du5B1EKXfZfM0XU8a3nI5xPH3PK2xauCkRVGLAzlCagqIGMqp+
4Vo/5Li+tuHsbdtIdvdx8w7//42MjMfELu82R1LxejeEm0w6zhYc1a3d4iS0Z8VPgPOr7sxbJF5m
EpamXyjLwvyHG+niOHkM5ZNuY+RPv6vxOluKq1bF1/Q8TVtd6CuTp2JbB4aSArVpMyDhMAdr1lRn
oD+EPJARwoITz5vEKrxz4ma7JqApnJVGfpvKAkhkGO6H+N4waD/PjX4ei/XsBSq5x3aOM79MprPR
VZzKkqCQzKdT7cKdrCaX9sVePJRn+qbOE9i8WrIMcSTCtLGEuAWPOt0yrLjLEFgOtNnw5zoDzHPk
+GbPEEanEpmBv4Q8gRZ6yFXzzS6DlxA0KXAcf0BAu09y+3deu8mlwPd3cYuWzjsfjlGzlt/7Yj25
ngpPSx8uW1oK0l5h+d048pnLBqNzlX1PNN9Gjb+kh6okO1qHvANMuRroxsplQhi5w3mULeWbPd/4
k67O0+q0N2oOLg0x8r0cJ7FVmZ3d0kQ8ed6oHzA6vY6aUESQB/WhL6V78afpQNLd39IyhxgX5hqF
JHusens/gka6mNAR7Nv9/0d6OS7/7m7K318L/f52OttOGAL//r8Tl/+nmtofv4of9f/4l22l//wH
/PV4TyJ2YFMq2bHHcrUk8DjE/4peTpy/cJ5e4ct4S65r7/7tdE/+4oeORzfDqetCEeBM/ht5mXWm
8Jq9ACgzA6Yk9OP/zunuOf9MPY9Zw5RQrIReiBzMjeH+Cx+8qYfJBg48HZ3Mj5arRUPeMNI3VRoE
FqUP9gmSVKYjsG6F2pzmvo0R73UfYm4DSLYppywjze8MH4w+1QPu1vUbYIme0rp23AMrwuh2kzIA
wI+lQ4FBqCO3T/XU98TgCNNRlZeF8yaQWLFzF7hITuHqU6w77jSCxkVX6DYwd5BVu2AFYpB7VQI+
o2YjGQ2TfegKAU6oXKxLy5DtufM6bD72Ioa7KZPyYTHIPuB+wuqhYOPO61hkI7tjhsb6FIl0T0Gh
xyPcmPFlMPRPNDxVyN+yaFj6UJXlvSinqU7LPB/eZRdCx8CxSslujHpdTK5/i6ji7AFZ2nxacctA
RntVBuzM8t4rlvGwQlpzO011u2v8npC5XIIi3g5RMCcoREmO2hD22X5gLvqnzNS0bOIh6Zja1WrG
dJH7y6OBGfUd3oH/jVTKfA+NkjyLBpCzz/nAjmWSx2krrpOtln1Oz2DnremKR1FsimMUGMGj2S+R
HN9ncHwvVjG439asykCxNXzRekRE3IhQzy8oqc4NLUv0EBVO9YqrgvQMLN32HNM+vVfYFdS+GcOM
kKFp9w4wBzLYXFBPfW35F+Jf+TnwbOdYMMRlUwZrS9jmNGPvMxCVAnznV5KmFyNhF6XNcjKZx1dG
jW/5T5AxsARM44imhUpFfD+B5sj0IZO/hEzWhx6IE1pG006QeHpup1bm7ndFRPeW+TZFcEN+5V11
YRVvSbDnBANb30e79ks2OJBI4lLnyoxH9n4R3aAMybDiO0zKnr1VMe2rnc4AGWGlIsIsoYbTChh6
vPNK8JPP2MftjqTKRN5D+z1G2h6f6XWuFiFdVciy/mYkRlv/qfNRlUc5DGQrkIkYju8kexnIk9VR
EYMIWKrnpaw7xAk2AljI1SjI4XJvevKjvZM1P8iAzMfeY2Lwk30ms3OPCYuGf4GfjoA7tFsnI0vT
l533hzF0lk66XVPmjoZLnC0hVo8GqqTj7gFvMh3P/OkwlLJhioc5LMQptZcBbqRNHuCMwUAK15BC
bHkKy1Zxh5mEyJsbVnAyeLJ+C7LFh0jkw5PgC99VuE92PIHTEYsIjvAVyDUyT28dxRSRrxM0U1bT
t2lVE42aGctuvDwnIdRPySX2OwenQiNv2a0QIzgl4herQ5Ai/Lb5Xo5Be2d3NouqxmR4wp+WIx1S
3vRxnL8Mvt3+KDIVbXumGz+0Drq3gmVsnWcy4Fls9zsFDaEnAkXJNQMe7jiQuZvryNvnC30c645+
qqEdPhIvF0w5G0iaqshXLETD/GkHaiHrqpp7/kKUQ5jY8j1hbL3rqobVGuyj2zIb9+6pY7OzRzDn
EAGVIK642tY2X6r4o4w89SfPGAdNU5z9UfOKSW9UV7otkmb9RkQ3OePabI6sPex/ln4m97hQ83s3
aNrvWuG7tHvixXMg5j9ZYWtOZTPvBTb2Ryuphm3OCpddac/ZoV0CsruJA641d0x7TFaJGHSNNWJh
65obP1PdxafX30LbtuZN6Anrlf+ghgcfOVcE6LgbkK92SREEv6RxzdGeYnkyYebtC0fDp3f8MmUx
QHatB822U/Z4ctnc9TlPMHTsoLIg1YWivcsW12dwCZyO8WbwzljOfpWYuB57uDOEMjOpOYQjKBPZ
uh5tyxe3k9N1OPPcdS/jun2u8TEPLGD++5X8t5b0H7fKOt4/Ny7/x9V23aL7j42LvdYTNL8OqyT5
WXaIjXlCZqnLqRg7N2CyxrWNWDADDy+n2rwmhVeUQMuasUqzmfArX/eI5mdaCcEVeJOFetrAzw3W
pKKpaET9OA6SEt2LQhFBJV6Wo1/hsyY7kqSOb42fuo7sy4h6sBkLy9nms4+QxMeSf7g10dugSpj0
M+dpHkPLXb4x0lgPQ2+6O+3p7OCXAW7ghmVQ56Bc4YlEJFm8pgqfQVLMqYiapYb9V2YwGNpqB9p/
3heBZ/2s+3nydh6OrF3m5uVRW3r41QNg2axXYnIsJLi5dbWkJO8FOSWVgBPjG7jhXd+kYeANsFxa
T9yzBa3LLyynWtFPMLK2n30zEeDbUGarZdxYqrCWD/bbMbY2K6GQ47x0CvytsRtnV9gU08KxYJBt
MMqDlSkjNvneFL0fErQv2xoYhJQxZ/SKU6BQ6BuxNOIXJL3+aI+Wxc/A0GnnUF/8ZOmbu6fzrXdj
RXaftUxjnU4OSDS42OFzXxUEJa12emxauzv7obR/RuE1VMJW1ovGtHBgIxLJ5zDrz7105GEgirmp
2UN7icNAptUCqt5F2vkE+RTe0Cv2Ryv2k90C0fjsr1wiZh7Q5S11B61AH/jSaVoCnOayc/4019uI
weRytjD4XtTXReXMFmXE9fZqrvcY03h3wgszQePrOsd05KlV8ARajFuQGxqbXEL+8k//dU/WMh/Y
p/d1fwKKypnqzVQG2KGc7IJzKjrSSJn/bGVM4P7ri8OqEEYRRPuDkJWTjkNh+o8vTtcp1gIVdoG1
d7ganB3dhNux7ECeto33qrvR3+FJg/4jdBfitmHjZMv87qXFM78joeJ8OhgvqrTxa/BTWe+EWO3G
YL3BKQAJGJ90iK835jbZaJsQbwq8hSWcLjQeghuxUxwDxmH63vg1zxJwHf0Np7B4Sipb9RSJuury
275c48u6TuJhJMxFCMq2aHsreii8Uokye+e6SzktWGNLorqfE9wOyZBdSs0kr8IBeOwblOmutz6D
cS6JSGHaW73Z3JBHSE7JAtsndtkRxRlCvjzJxm/k/gmk47V2T5NT4epCJ91nMy8yBB5BpnDteR2T
dSFUrayugZel5/pgJy1JRTdfveiSD25+4+RJ7ZOVWa39MLj+sc47wsZWbUV3+B4Vc1g3OzfL4D1U
ywAIhPdqI8kysjeKNZtlj+yIu6lEawESPlp1wMDjCmJWTvjaWr23nT2CqjJHAdOYytLcJm3rkg94
iHVPOnkdr2VwTyqTqp/oa0k9LuKEdBTq4ge7MYJbNXVhsR2z3H2agGS9NLxixEYzPr9r6m5xFndi
DGvyk1RxdjtUC4Z9KsOHOfKsH9qVIZsVuvZOa2valTJfHrtCqj90GtNd4sMTPbmsD/70Q5x0SGUz
5OnPevH7NxCbsKXIZiU+7+uMoX3tZ4aetTNwNI1Z46/P0NRKwLZf8HcHiBhkh7n56IPJcU4GnlGB
qIbzfeuVPWn3YgUVd4quRyuMkfUHL2sZ7RIPNgnREx9w9WLKHP7W11keXo91/+uE778Oe8sp7M1Q
W+KJfBYXAQ8Yl0LydUGweJvLIv66OFhLYF4hWXGd9C4E9tQQSZbpkC35HW6w5BR+XUNglbJHdiOv
b77t+L/5mKebohpG6D4e3DOvl7AmROVCvGvc4GFa0B7JkpTsp9WT034Lg0pc1lz4xLvC6SmvkuRt
GjznJfQ6HOGTv15WS7BgxbNV+xxodBTZxMvZ4bhPY8YsDgbcqw8fJsqZQ3FErhKEKS0HlAUbvlhp
0nk5wcxF65vxGuNwGi2BG7NiOhV+n+CBkeZx9p1sP/eTheQ1DS4hj6AKDkIs5kN5i2IzOr0BGyjb
uPlh9dN0bpcmvKITexz2LoYIQt0UwYQ3GkSvTeNqhyJlLKun0skSOAbSvFzZJ7cVJQgHb+sOYBha
J7gxGlbHtioWUst2jVYVeJEHRf1/UXcmy20zaZe+l96jAkBiXPSGJEhw1CxZ2iAsD0BiRibmq/8f
fhV/dHX0qiN60xtVuVy2JZLIfIdznuMivhXuwtxLOR7zM09K7cTO3C9fZqCM24QPlqDdOkHPU5nQ
KA0n7xitwPUwPJH/ztkYkDTR6+DDQnYNhBIoRvgKwTWD9YDxfOsI/mYcqwpGbO+b9megVPXSzqZ6
MxW0tX07OoBv2AZA6moLfjhZdSXIMDJkzGWcyx05oGS9knQIsUKLAfQ0683sewF4yGC+98Ov0m3c
X2Xhg6+a+tatz8gwZbtHdeFjOlmz4NMXeuAowPA2xm02wPLDIBG70Bjeau1mj71XB980Mj1eEbct
o8Yv5hLtAhKmqLu3ynjueHYL5Lx37/uaLPuh6hABzy5JOpI0IHI5WjyAM0zLT/A0xt9+cFBnlNIz
2dVwlkDdLcV47dZ6+FwzIb5TQy967+T8iVOtJ/lc80SF+yLz02Ohw9bZZFUKKbTwrB6oW5sOx8QY
i5EiSga/XJR6bC9qoNAGypJnC5bdQ1gE92GtAaJsV2Rrf9YqDx/yICGhNoO2A28Y0N2i2j6qbeGJ
iOgx5gp1WYVEywU9piG6i/ynwmF1EBV92C5nR4zrFM8/baWVi53HxxOxiiGQxSgxVGVU+ijyNiIv
ept6AErztjJJf3WAE4odCfeqjvJZMqHs6sVjecQBE1N9EGJoF0PyWid9/VV0DTl1zB1L9PdeQ3c4
kZDDcHcdlmqH7F98Bl67frazrX8MndB/59QMYJn3jJHZR+XpuzWbQFnyssvrXYJRkBCVYTCwT68p
qNpJ5fd9dG2QAAPbyQZ3MBjoSFIVMFcPM/WACA5dwASnO9k4k86QvKPRpVBSprh1yAcpT2dRHlNv
asPDOoTApMEKNP5Dh3MBdJVTo92jBnXO41Kr49CZDeknaOOm0Ce3BdbFhMvQwb0N6R7q9ibsjPmx
It7hYM0VCmiR9r9ThgILSQiw2elOS6YqCw/hT1pw1MdN3aN2waaM65LSl70hdnpAO8s7gUBs9r3V
IFg9DO87Toy/k6ZLK2hkOp6ghSXgyoSeNeQxXwcUpG6ZWzsnYVCCYQQ/+0G0fXnWC/LJAFrfoezY
AqaOkiKuydrROyToKcJeCGG7UN1PIxy/zAc4JMWZ7Isa7121TrhHC6XHaLSMRh7mzllixIeQoLCu
Y2lrM+SeXDIQyM0SbX3b9ekvYq/EWQMcNSNq2RUhYu0hcoTxvsbJXADdnzLHBFbh5EgVxdw6Leju
oV134LiWrzakiDCHvHqbu7D744KXpmcK6w/XLbJ3y+msn4L82LfJhEHQWE5/0B5GRcYC7X6l+v2L
CQoyIbL5Mr/HFnkgV6jYv0c+36c0G/TZ8nKn4cn33V+On2pyi8PWffUhaJwAAIkjUzD07uO8EII2
pQ62zaF7qMMGTxcJJvkjJTcJTw3sI0TxQj37YcP93FLybVNN4AEGA+/3yDv7vQauT/dqYhwuCyx7
1TAPdPWZ+lKEOz7THTJu0CW+gKQOuw/bo1geAzkeaG4xAjaBXz80CL5RKo/3bNtwZKJP7lL5ZtQi
fHZz27+1Hcoivu9OcqqL8CsbRBMDaWY/NUpH7ZIVJJayquZPpiv6sNaviOcwPDe7Liqw3xylwkuK
0+VXxwzvMOIafKBSab77GVkxvNW1ZxiSJRIYiENOrpcu9467/MoF5r6sHr0DEDAdE+xBiErY1OG/
Ixz/Xy9X/z9amwq6iv9o5v+PREMiL36q/1yZ/vsP/HueHgT/YsjC4tMJPWAmZKD99zw9ECxSTR+t
oy0QkfyzSK0bcgb+5/+w/X+5NuTmgGyzkFH3veX574G68y/+BPpWYaLJ9C0z/L8ZqCNa/N8n6r7D
v4MdEtOGy3Sfv/Oe/fwfiZvd6JVoQSpxmDWYwmnaBxijd2yc1t1qhhu3a4YLmelHyyCwJPFI7OYA
jJrlH0C0/wj7tziZ8g7dWYwtBxaA9hoodGHhZ3fsitQBvKfbMZgsEnjEcmqUp46dCztrWlAbde18
pr6KMtCK1/JNxqOAWtZ2KY90m8WNwIJvW3Z5LlFGGa05HJtpebA4fnezvay3pWcC7OV/mHa6b21l
/7bRRwMuWZ+hwf9B9+6d26nxz0vLNWvK+YirKObS4cu8fBcu4DqD/aO+c/DkhNmjmeedsPDnhUkb
e2ZOlVeYt8GAok+ImPsoUJEwCPsI7cG9UnLDqcblA28nClGy1AB+6LeYWSTnOlRtXCXAFgMlLoOz
1B9ATZ/G9Ua4gfnIbJFTO1EWkXLVwwD3HqO5scCrxq+cYsUn/Son4XmRIIOkzZrD3akyhJSjQUJq
0qAGPXXn0C8vJYrgYJHjrutMyRDdLqKkRbOfZT1mxBxWPXw6GlZS+jaeA0SrwDPH/DhAWpOR7TRD
cNgwd8wuRD70dyA/CWFiSM+2NP/g8m8PAXgAVHoFnluM/YzEfSx3vnTQgCDWbdvUPVTMbHfQXB4p
n+FQtLW1KT34j+Q4Xdwk3DdQkB+dxbQesWj/qmToR17vxF1VGvE0r9ahsS2iNoCudfh+WaKK7tTe
48y4vL0rgClGwwslb6lg57VF+6OQEjfWYrzMTd4dGitNdpxsNCbYEfZCOHk811mIXpc5iZ6X4mYg
W7QbYMpQz/ji6r+Lmy8XjDfNJtH7rCWMxM0p+Ee/GS9kvmBPDddYmjZRChVD2yCw2WAOFQ6Wcudl
BHOS1EyImbFS6xBxfewbxtSe73yDLuR7oAu/j5mmM/KrbcEQdd8mA1YG5aAgxv2885LMPoYBTmXb
oaQavACCskoePMpfRL4uz1GzzpeJ4O4ApvcpMX0yOCrqDRKmnai7q0KXVAynzCYpzfbTSziWxb7C
nrbBWIpF3KgtnPoUfJaLd40uPN1A+rGO3ppd83VebyUD8NhNYD03pFgRfXStUyAtzA+ZbRCmhXIh
eIDf6Z0S7pcKCOYFtfh3io51P2b+tG+9vMLvf66yHo4G6XWUUMkcg8AxLkNDrmnPQAP8k/p9Zx9L
Pkf9DJ6xHYp4WEv901nu9ZgyhzOT/u4mZ+93neMdxv1dPdNvfNAfyBxwseGFV8yG+TWxFPLXYOhj
CXNtVzkYYzAeg9pZvPe1tBDsygqJQoFpWiv31vRsW+7L7EDIayN7uZW977KxaJ497zQruBUWvO2L
2/oRXMvLDOXm0irp74JUPhEQybnHZ5dQMxR/7MUXjPwKBoFS48E3uikyjXzlWMQD4ZYA4ZYs9hgf
M7IA16OsrepJEoIENu61z/ZbMPoWuT/Qery2nZs+E36JVBPVeeQRH1GxoANqYrbRunBMulSpcAxy
xPCVPIDRrk92ONwj7I3kJXPvYmLpyQNpmCruPsimXi6lbl4RVDgHhqVPNREwj4NjIW6lDjqyzLpK
nJonZiHTGVMaeRaOt9Ud6YBZM//MrX54RRFT1oBhbGLtp7odd5PlvA40huDWkO9nbovtk9naxrfY
MWFh/+Uu7nIsG4jH48JLkBXteMbY7QbNk20EBzes3nXjFq+9+7uGnr2TKBNPBNcX+7AIWaa66Z4s
sO8xZKfkJma3yzj5o8aCKugxVIozZ/E2ZqZo84AIa3TsNubUiw6h9hk2n50W2w86NyJSV2G+NzOa
OmRM05mpBQkVygrPGAF+5RV3iiy76hygKB2ByR9pjNaNHpKfSZq2j+Cjtynk9t1g9m9D6i1xqK0F
FQk5a6qr22gMEJWC2NsRQvlryarXHOXbypTCARmIDrQ/lKEbW93wheJ7ipfQJS+v9i9S3UBk3Fmz
KIcsFBl4FVv8vbW+upUJyFPm1w7t95bUlzXW/lka+bYHR7MbRvM+F8jgX0PkZ5eIZcV2TKYfE40K
A9wg8qCNb9POC1FD8mWwtTyMwbqC5eyD+J5HstezjcllcfqtUy7Uy2CzHpYhS44I9Qx8dHkFta7i
+oWowTVnnhSZbYfWJvsOCAY7u9pi3TSDo2pIK3Tb1IztJPjotAB0muF0b1QS1cGBhQF+RAfWTdo1
h3WlsEg/isHA4J3Pp8y4T4WNlEqhJe7T6wd6o4Kk5FAXxV65QLYpeiPP1Z+uwaiY438l09Iddxkv
y17l87s9BMwvRx93SIDHyJ94Sc3HRcCs8gWNwqQW6uWZDXFtWOfWBzkzmmg8STqOraaWrzNmYYmA
ysUMsDiYssqVHfbMkj5pfsP9X441udQ7XQbix+qN7+i9cJoMydm4u+XzwrxWJdFSSfnIGMA7kgCY
Psihf6ozC6/X/Us6zU9qxBqZj2N2WvRybGaXtLcCmbs0w3gltu6BCALZJ3GuWsKiICSxcrEB8/jj
2D6KORh4AtSxMPRnOXWfuLJho9TVdP3nS8UiN9eejO0yvIfQRyYpXxuxjrdCVVByABhngfnDrsgQ
8YP2ebKrZ+UUbFmxIbo23HQ4WC+kOCKcP5vlCv249Q6AJr09IIVy31nimGJOwYPSQDxYZiRe8sfy
EYan1nr3fZPEOmd6aU2shTiooLgt/QH3I4r+qv0ioiKq0heo1VyPdbWDYJPFrmc2nIHifV7mKZJ8
h5Opvoax3MzcBqRyAoYWvg1RmDWiZ+I86wzY3GVcZiT8el7DB1W8MaojD49QzsTpKTkL/4UMUIhx
bFtbawWNnn50WB5m5fFyCoswEvelHcSbIQHHFE/L1V/cD7wZ8saaMZotd/7mGvc2E1OkF8cIemg+
wj1nnf5RVGRnVEj50QWQe8wpSJoiI4bIwIV+MgawrWhUyjc1tOMh68A59lW5h3XYnRlSIBVHS4b0
+f4TFd43sUw7JbF5qEUgHWi/JLafnQGWk/EhneLasjlZul1r1jeU8Xsb9nZR5KdMW4gvgpSMzoTs
0r4Gt2yHZ7x9l8XPv+da/s3WJmM7A2pqTCsum8E+5gmEcnMxYHKQRxziNEfk8TNH07vWQADd6n31
nautvQOBP3MkeXCeCx8ws6eLrbaqFNhGSRSRBSrab6DusN9gm1yMxzVoPUzEWPc5Tm/CsB+bhl2a
yOezYfKT59TSs2xBChilOJnm1G9Lv15OhpVeGSINF6IoBiTHVGSWHb7Z6k862+WRo+Qc6HK54MSD
+Dg/ZXa7PCE/WXcAGm20lHgL+jxVz6OJMcbP3T9Kqbf0eRjs9lIxpnn850sX4qPNx0cDkuANkEtB
0aKWA2Jx64kJV7NtJ90jkIb/t9ifKlvtX1lABJUibuDBZrLKKb4d7UZeuXUbcs+KLRReKsJ/cOqF
JejyiR4HOAjktiO1IRYkqD4pUUly08c3ntX5wWxtbFM2k3aLsCJ2H9NynSy8cWjwmq02g/Uxn4QP
c6gj4Or+yxoj5WMNyG0/BgJtPX5m5RsnEzIo1P6VFIMMr2KRvlmeU8E0SPEetBRbMvxCOkrM68S5
jD+GU03BgWOStxf4Nk0gx5iei+tc9Z8mNk928fWWFcAr+VyYp5W/bmlY0Q216R76AYxQP1PXas32
U8AH0gOdcUA19Zz37peayP8QVbitx/JHs+qUk/badfWtTJdjBeZtxyhziL1GVthg5xkmsfPcVGG+
S+jENt5k9ZFZph2H+7zRgqC+eWwohfn3E9aGgybCIXUS8M+LBYZP7XoiT+Df+dVrSc4GKMwWOxcs
iIllpC3VeEZ5taY85NkA8YKTYRs6yZVCLtkqVig7UU0P1CzfMG66Mx2X2OgMW1EuOsRLyaOaGhLN
EetGunCtbdixBcuTT5wqy24mO23QcJIG2HmHBbjUBtYA7mtjIU2CklPaRb9xDfe3CPVwLQu4m77l
3dNmH21qaQrC+a8j6o9alz/Mpo0qPS3vC/Oz3J0urqq/RuaP9Fk5bHDpEdUpOLSQ1ABNIipwD0Bh
gPqhBbjpBXx1fR1lqA+q+m27R97sK8Wei+t6/RhV8tsp9QP8kmkPHOe5nQRwAfw+Wbm8zRPZBrWJ
MSuxCPQoAHSOtD6YWJ1fWPP5vHTjD1BECJ3oARYZoJAl92bELbtz4Bki7CWmZiTPxMzrCVEo92sh
xgsfboL85HulcAdwV7hFimU6nf8qln37TiCDQaW6YSx9kS0ajwFkzD1ixT6UPkLnzAeK07Yce0b/
3Tcqx+q+Pjv03JbqxxgQ2IZFn77QX1mKWmX1bbTSQGLH2iGbtiCNKDX+uA4TbbUy/p8dtM/EF8lr
r8iUS82Wjd8aLjt/dps4mbYWn0/QYgUl+yguk+2SpDwlPxiycKN7/Fbof7iWvGf0pGeweZGzZN8i
SY85sduxdNPz1GUukgxuHlcV+OtcgmL85p1Wc9qG6NXw/WRunNijB8atuAIzKbGP96+2yIOznTJX
QIMx8ffqzzqvme3OmOR4J19lalkx2aDDpQ/XCC2g2k7e0EQu1nMl554Mav+Bx+bSTMbTZILsBmLI
TVAbyw7AlACAyv1hpo5Jcved6yadi6wvHdtbgh4QUS1ebLELYy09NvvOy4xD6ogfYY9qhkDYPgg+
8wXcLCnNhJsAY+Auh2mQpA7QG30Pd8zOkrX6owyKXT4AVu4E1UcogGgGY9fxGqMLrgXIbVCWuDpl
QWYWy+AoQz3CDhBmqHmTQ4bAuYDPNTJHCRRwFIlPsZXLfR9nE6/u6E9JTjY50Ma0ndIY2Lij0ttI
BuA9IeXZdDtkVvX60M3c12M3sPByndinyjsj2WzPY1ndAqgJ9//M8kl+Oly5XhClaepEeQ7XrfOq
JkrffJBkoa48Lu2X1mW1xCG2nBZWO69FArcbAQjpGAbJA4zet9NdI8DmJhmC9Nn6Bu3iTqSoqdFO
D/Uoij0xnA3G+flv2Vl/xMgBSUZoie4th2KWMqVFeZYH5s/MNG/aY1Dh9jWxcCCn4h48nn0XQpVO
OuxxRiMLA8rpS+BKtQVMho68csCp1V1fMrOZAaPXwKuSocRUNpVgp1o3iD3bIoLF2/Ew14d+mP9q
1x3furnziaArjuiyi11LWHgAxPQxG3i7mow5SupwEGdaksfksMiR0N0YQXs/e0fdw21ycM09DPUx
uXAcpDCHU1jh86cyi4yEBhcgJgh7xwPwjVZcuizteJezjUXQHCRPxjABOZDsqKOxCT5UtjzPUD6w
/44EZFwqnFo0aAwDaB6SHatmCn7eCyeYBCZkahEgDZFFOjafdrWXbv9Wq5wTI08/4b6wHHMI7fQ3
OpDlloLmRZfQnkIzh1lenbXQYMInxkfZGPWBBMgbZHxYCG9DKu9vWsKqt75O6ZLy3thnACmwHy2P
K5+lDAdZBa6L58AhzMkzD9OcfE0cJVGaM9/HJAW5RpHDoRZm9qKO9KiTPWXju2+6/iHLvRdI7hU7
FtI5/OlxHEUXNyHjsNCBtxO6jytW7ms/+Nyr6fhafjjZO/p4RoT0xEWH5hHas3lk67q3Cg4uYiJe
IYqsoGJWjPx99uWXODEcAIVgVTJeX+c37IyvDOt9PhvQBlD3bcIW5FEZ7FxrPOeClxY3/gjixGiQ
cb30YC14KtlGrs07zdwfK+VVKhzqDJWMsVdzLxbV9Ft19J5Gd/OSUUBUG+ZDa5HZLbkg0mH04wLZ
A2IQoiiN8sjiXjIEgKxLB4K5l03EnSh5rme4cZolu5VO4DHq3N17Lv4xywtrfJlwnStkAvgqHfDZ
5njhGK2O1WxETDJxIvvoaGvBAApa1lkUXRBZdDfcS2Ucggh97vuOvCi/r+K7sJK62mY6xkM+FMcO
DTZeVl2hwrILqN7tNyo+LpRAAk0s44Z2ApNt10iiSo1BnwBVU+QQfE9H1W75q+S2Iz0imT2OtrK/
hK24SSwcjEcXgizWT0vYn0lQ6a09sNuv5pSEviAiru/JYEke++7w2x96yqtsPGaQwLa+8WUqduEG
NSkYDaZsJiCwxkFg6FwnaNAnwMiEOOgDqR1E5TlvSVk91xW3dArXjt0pzNCFvqtKD1XOiI9Bp7Pl
/r+yp2TfrWyCBsr1LmCdb4MkNrhW5yohjECE5eM65g8K0l60iPpN9pxpuFno+NlbkwLQh1GAYA6E
ytQeupkSsw8zss8gn7rOwPcefvgEHEegP13CVKuLsPzPejYRjYafo8xoEYZml/dk8dqrdVE0jq6e
YMf1rGITE3ph3z13Hctq3SVq51XixbYT41ly3J5nMf1IQ7o5hxMXzsy+d8O3VGoKbRSjW7SG29Sa
vsgtF9u7SVgFP1jwAwG2YVkr9aQM+8lwm4d6SHAJOcP9tb+oSjwancu+K8nju44gvOd+eyaGWFT1
w5JceB8hHqUasYNPbhS49MJ7ITISlFAxQRThdpUja7y0f3ap2KmEmMXJyeceMVtEcC2TTMxGS2hE
dJoqqrnYorWtpo+F38R64Gqy7keyFSqadad5bnU13SqEe1GVjSfL9tmG+pwnhSONqzeWl7q06mic
zIKts+OSWVaQMYNEZyO8BEntbMcu4chJsj46o693udaIjq6Bi+l+qJFlLQm+yeCam/lwCiA4rCu+
0VmiKU3FLx944IW50qFyOnJERXkiW7E7QH2ErNWyIshyArm7GA0k4R4GNeIUvJcyL7H9JA+B9vpL
Q5IlvHqHeRS3cOsQQ1xoua/w9A4+Q4bUZgI4KJgVjLwnACeYdC0Xq1r9CEy+2VoUIpCX3oa8aOIe
9/+weCghKmamod+9shdCWlOEmMVHe7xHZKF9lUc/Q5yrWaYjnbZRZpbTjwr+/VQc+zpkKrhI8igm
76iZZBcopBEPuMvJvGcJWBBS/J4gErt/gA6wMunq2h1S3hSqL9qtPTvb4doOoDM9YJhbflxqTZ+g
YqYW0DesmJX0J3GnC1RZlvxmWz8FPY8fYuuuk4hC53GrXafdSwPI7poMO99wnoy12A09C4lZJzDX
l4G0HcmyaCqpP4P87uKbTRzGqGm2uiBVEj7nLq/6qCLTazPzT9eWYsEBMXDl6N+EeIbrdcZH62cZ
83w7UpoAG9YNxb6wxtfc1r8ljdslUPm+MpZjoO0qIs+pjIQCodOC9hrgWjFo+OVzNi60DctgQKZG
4oTmEUPbwAk5FvtZllVkoiM/8Fa4lTSOkrsQxaoGGfqRmMV3aYl8T6wMfP+2AZoTrH8tp4Zo4jhE
QXRmSiowynA8Hc2V9PTntm3cdw0sPMphAjAyaW42KjBO3lxF0jXDA8s3yhimYS85sBg9kZbDgPNo
tFg+Rh+5LVsLyLacz/2YEJ9beFAN+vCRuvWKaOqzFLAJLetjLJQXWYAlskXCuWbpvuv7kMqGMAQ7
/WU0vMsIqOLazz+oJREO8KMVWZPFE9Fc5CsWGy47JmrdtvQAURYBKLzEYXWBSTDX3asNVY1Jll/E
0jB+8LEKgweT2CoOOHaAU6yu1jsZ2MzLqUwgom91iyXAHZobw3M+jUUTaZuMcI+1Q+a9DEhHN/Ys
HyaSs4IlIKmGBSqFh/uEt/ML7+xuyAm1oe+lZa6P7V2SivWQ4aghz9aQRQtGGiNboHtr/89k2ifW
V2hBuWA2d829DL6DOxn2/oEZDefbrdAUzsaTHfRfk2BCMDB4QnxD1iRpMyuhN+RIPxMkKS6lw0U8
WP6XE9gnabXzJ+Mb4utphVvHd16L7LGqVIG1VahTYBNKUZBvvmvZaj5jEnqSIz8TuxP3porVfc1Y
3AXF+iaohuI2vb+MAHIiN+zWs0MbsbFHo9uIpTeejazeFyVHKqUcgZh+cPR1cyhrMV2XOpuv//w3
JqTzdVDwjEiijP/Xb6Y2Csxw0sGWsZV/M++NUUntMDrrH4+y95TLhjzvAew6erv0SWVjtodb191I
ryJa0//hIrE993Rx+3ll0GjpPD/i1neoN01EjLMen5MkjckdjEqVvk7oxK/1CoTUtfc2kjoEZHVh
xgQSwobox4+8sU7InWgFCeB+CMvJJBBqDbbrZNsMn3g6Z1yYrJFzkDDTxP53ZOIpMvg82b3yAK8U
E2dYHXz0dw+BHQtESA8zSIOLLPoroVf2Q+Wbl3Za1EWk7ne/TuF+MIe9P00RoaI2KKtpn4Qi29ks
lOvVU9ue7esAun2LljEKS54FpuURg5oraTC3uskJ6EKC7yrBATm2e6Yb9RHcbrKxUVg/4kR5y6cS
iDVejyedcoKy7QEhYr94FXss3gSGGOyLeCv6b3aCR6P2Mk7Yr7x0qoM7F3AU3QoGBKNYTcARauY0
i4qFIq4ohxetix8GW5pgLUpeGabR4G1+dZrK3W2rN/CFrpGAxJWLxUYmMI9EnZLC3ifHvDVPuUEQ
c0tQQqdI5glVdnDR6XI9+UdrGHCekWd4YHaArcu/ZROXSP6+zg6CB9EM+9Ecn4y7Zgv9p8+ZSN5v
f8ZmwNRqJKq3nV/bVogDbrd0O+TWLQiHt9waUO5NzhizUk0ZGGdwG3E6PeKRA8Ff3RxvAuy1LPkB
R/mPbCqewWrpA1s2sl3DPB4cXItAGimqy/GU/ERKm+yrBKHF0q/1rkvJYyaL7dUXK46A8WgG+Us6
WXPEcZtuPEwqdNeiPKTTsCeI87WvxpfCxT+e+i3us5F9JpFfT7C/ja0xtWwN7KLYOaUoL2vtsFEg
DPaSriSa4eZkMSEv1KlYA4GpbQXzo32VsgQ24N/o5ueIXvC5pvMcfeNjrBbAvquJjdBkb+2RQyd8
I2XA5dIZEQDBvI5s2nlF4wgr3zfe2f7TvLW47vFfwDhbwg2uPdcH3GEwTDPBXpBfcGhp+wHEjHLn
ECucAoeMyK4g3kgOj6RQ6Y2f1r8wZbN9ZXq2wMcj1gX8uM29b2P22CCU1mQ/IKsYqwhaD4hQX0yH
flpJxCW7Mmozh8aKsREq34kJ33CP1A2Z7vbQKLoC/YQ5QzQpLH3554tWS3soKpzXKcaoTSPZdIHo
furHfDytUh8p/zVzWNrbkrBJFaZfQwsuzpYovuxSXT39VYik/U795MQ6GDKKciFyDj8QEJC3RP7F
ELofy8z3YYniu7fg8ZY0+xGp5sQIy2LAHPIpU6Ygfbg8sATbm6lqI0dXdx26jWhREaGYakKkKvfk
oW1ogoLYZuSrOHj5bpPrMvbhyzQmf/3FO+RMpTehKLyD6YQulpdv3fX3SsjU+/rc0Hx5eoZTunYD
sZPMPW3JnkqvoFoMiC+mGnn48Z7pnjJMZFfUyOVOpjZUFhiIJlhKtmbr84oRH3cs6OkwEXjU0PVA
vuxwvHszUw7awa7hl4saOCmZGhcwYKDgU1pXdWdHHMNMhFxmAjMbrsJpvkzH/MRQ4COx6X6FTfiE
C9dgbNC/AIhD0zKkH0aLiUPCRuZljYwx+c1Li++oMAKCBe+BOryDjjusL9KcHGaDjrnlf2J2imKV
Ox/Zr2m964ksRJisv32FpBwJKiGtlnvTqnwpPJ9JPfmlMJVhnLLUNaimQSfhhKjLeFL+j9X+gTHt
G2cmP2WbMQBgbwOHKbz5OesD1gLJrtAaaIq+2i03jDNixGhJ5NiG6gPvch9KJmOEzk8/PBD/20Zm
F7LSjklIWvC8hH/gt6UbUyqMftl74X8FfkDfVntfY51p7BdmVDjGnlNyjdiI4vjwonHwDgsSl9mx
L3Vf7rpVHYplwiuRfSQGk1s18E2WrtJA+vmlO6WEFSFpSvsVUns5fTXMaTaNfggEYyzCWVBc7yDX
lCAY2J9S0FTrzZUFE3T+eq2dq5XIfGsqdU27jouGISodArBGDYSMuhGW3UmmRmzfcxGJd41AS7x7
gLta9zLQUgw2w6wRdI00MYlk6WuZQYD2yS0Spk84mm8e61SfK9/9KNeAyHkgSA10a/MexmCcZbc+
N1MAJfqUSKgQnuFVzNqAog2G+rQ96yOBb8xO6p4BJjpwSshmyFb7kpbadOHBs4B0SWdXp5hn6IrO
c8GGmU1YThLgRNjDkuD8cYL0m/y4LZ6WnBW0voXzpbyzmjBkqc0YGK+5icysme/DlSXn/ziHx3xI
YpX7h1xgPPHnK1Ehd2NDQr0lfvX2c1lVRMm3l9bJKCAfAv7+TCjIaCBmfZfoYj3HiGtuNjqhbCEi
xgdanK8jNSEAj2aw2P0x9wxz/uWgTBAk3fU2mZGg2yiPGKjvALnysw2TSyuScLfsqHq3A/NNrhQe
a8GCG2OR+75qUpXan4JUgm0INHWbCE3CzkTzgGmwvO8zGw2BStNha9OiNSamYqWf5k48hoNHdATz
L7NOtnk+Pox59zj52ZtpO0yPWcw4hGtjmXmye9KGyNS7jMCB+3p+QkNPDoD01IZPOosi6OeqR6ev
qBrQ32+XPiANpHloB4+O3ui/ZDfmMO+Fc0Ztrhiuzgq7SPI1O1qdPV+c2bvUrwPfDQm/XQ681Irg
BA6nmZzeywzZ4qhNiXtYswlS3nvdBOsJoCmomDA5rp74Bstk44R13jgiuhM2VXqjge+6vuO53fKK
hnfack3dt5YI2V8HVhvOnNJgSTr/Kga/gYx5ICUHH/F5tdhQDvOeZDxq+HT+VsHMnqFarV0F55t6
BZx45Oe53hrJWOMprMGsIH3Zan2cvQ9BJHcMt6Y5iYWIXiXRujPRfdNeIA/taBWYp8yvWnM3YGcf
9oE5IkbwtYxNEbw25MmtlpSnYoZW5ReLRusBJ2WZQZLbHYD3pQe4O4bq5sx/mspyXqAusxD11lOf
sryyZs/bAQawd4jISZdBPpmvuEj7Wd6w7sWkcz+XMzdLIpH+IztiMDchUmgekDz1B94s+ztwIH91
pvkYQnS/9GRKFbV6UPR9ZwDW0sTFz6iMsVdHPMF/MfddO47r2rZfpA0xSKJeXbZVOXWqrheiQ5Wy
ROXw9Xeo1wG2m6so4Rrn4bwaBimGOZlGoDiDE/jyAF7Y4/DYTvWNXcAxpIf7Ih4kcLUYX8k5POJg
bAUgw3/GU7X12CXqyi3r4dIe4KUU4yWnXgy2cx9oVIZeUVP4EyQYpJiZXlaw9YLY5d7rJCTMoVFA
AD28qUMcDhWe3BO4yF0C5wOYY97DlpsrcnTTObuFKig2Bm6bXeOa1R6wyeZFIw6Fh7izCGmuk54P
uGNbnJO5D4MiBghT8Q5e9jVpZ3BSp/jnGIlfHo8BlsfhCdfznxy7DzgkE3g/QKA4VuIyJOKughOD
gqYcsBE4M0Huc7DJ1YAFCY/WX2oX10jqtljO/XUwVe5Nb88/I8v92s8AtGUUV+DPlgNcAVACzv0Y
4WJ1wmsHxMAvatx5HXkBVVAYv4FK8W1gAPCl3lDtpec9QyIPPrBAp4JXAntGF7eqPM5+VAm54qS5
C9u8uIIGUr7PBH2janYOpfJAbyIxXi/gVnQFHs3FFEMFwWsXRWEFB+zRZw+lnd2JERRZRfGe4HiY
eBAbDAPQ+TIcrOr3KVU4kUb5td3CVRRuI8AEVZcWuNCB60DZQ9kgUUr2E7xm79LBAXIHqxNsCIFn
+OIkCDjSgZDHoGcd9v03p8GLa5eOz14SH8rMjwM84mLrDcf7g00SPPFjY116TDw2BSQNFa6Dr0C0
uOB4L4CLGVTqWYszpKt+5wUeGS2ofoNohXuXFktowtKrP4jy/21U/R1EdcumfG91NbK/hM3+72Hv
f5Vd0UKx4S2My+IUSk8IW4PeXxW/4x//+v9/lWxw4UMcmJ9zYXMXWjH/KNm44j8A4kMbTIAfwv7B
5BflH+Q98/4DriXhnliw98DtAy7f4BoToHz3P7gX5swXgONzPE34/19CZX/D7i2KKriHGF9+P4Hb
w7aud5sMYpQtRLMWD+tp+hZh13N/0g0fyAn8zYn+b/HovdPiE8/CPm4scPBo4HoMX6TEIYBU1c0r
+DLYxRdkkDj5E0hH/8P7wMQJ38oPalxY1mU2hWWxyAj9t0aNP+Dncyq6VMLMse5J8kBxcQRZZ7bU
yzLHq/8JBGM1pn4DjeK0YY1ru8kQFu4Bwia4jl/Y1ICZzrR8Pa/jNPUFz69slfhgJnVE8TvXB1nr
uQV4erqdBHYhAa5rsAPJp0o9r1doaJDQlIyUsHG1sFTYZ743AoffSRD3GphPHNYrgB7fRwMjoBF1
2mMinrEx7RjUn7OpTL7IOGI41tkwsQaPgFUCgFreONn4ab06svTUBxNBLFPyZGaDqNSkTgN6cheG
0PgUVAQsB4qhhwy39b3r3DHZTxzPF7jvh5kM1LIFyy4sIHnz2/VPMLV4+f3kCwBEwsudM0AhHPtV
UEjL9wgycpXdZ/thDO/WKzGNm642gGCFUUkLFjauW1/CuvbwlmZnl+ulm5qgpYdMJLHbsNo5pCyO
32zk+lucnrBtZo4LpHdbTMf1iozDpWWK0hocBVALdMFD3KLhgfMrdUBxDGGcDLcEipMbfKbha4dX
C9yMfEnbfr9es6kDtYRRwwVYKVo5h7a05vmA20/4gCvHZ+GZFWipgo7YHk0ZdGhdmGPjESpNc6jH
Y1coNyowJNlFfe10nuU+HvWSLvSClpO8g642aKlPdVNb6Q2rZt++bq3I956QO5l7XvrTVS1pMllF
2SgrKKA14j62OJJYn/DIZIcbadzQJk9LR8u9tj2MDmLWkzwY4gg3v1YfpROYFXBvteCbAN4/npXP
mgSe1oV+mfKso5MMwDee8+NQE9Uf8EZZ9sF6BYZlydOyEZDg8L9SFsao7WiLE3JZ2AcQ8rPxgNPX
MG7Eq6kaLeXAgK+SbMTllaLp/Dmtp+ihUpDgbmCL8HBeS7SEM8ABjgy24wcUzl8HTkCKv/EH3PI8
Q0ItHc8ckCVaT3InIIMqFZ4SQZ3x6crKcZnrhwQg0vVGGILe07ONBNILPeTizgaS2HhEH/l3dwYy
cr140zBoOQVIlNKDEg7wzBmGYUyHxaFqglFTTLAxX6/D1AQtrXSgNk6gToDi0PRpfMgmgetGqM7j
PmK9AlMjtC1I6ltO5Y/LEFQ1vEuqqEuA2BWqa69TKyuq8/pq2RafjrQHiHpDrNENwK+a7yiUuO6b
yWe4FHayjV2ooatcLfi8Cd9vL2CoHg+2WRA5E1mczzOLbYSdYZl0tbAbYxxpW1p7AYFLHmw+aec6
e+UvyI8mp1BqSzqQ5zcqM6RGdxmvk9CYwiS0c8BkAhxflXeEwII13GaAhff7Epo15D51ery9CQhb
jN/Xp8IyFh/spVwtGrMxlKDtQ1ILp5CI3MMsbm5+NXSOFNydIBn4BMWVLETSySII6CZU0RdIEjPn
ab160/hp0TpJF9tfaBoGuWeBiAIVKIBScVm6Xrpp6+Fq0er0uBqqKK5VmY3GHGYi+/YgwiSbcK01
4d5eWXyAJtwMEfX7ESe44o7iwJa84HnDcTaizdRGLZwFUGiqHGIeKE827MKd/Tc1jrDdWG+kaYZq
wZzVzAWPAfe6nMVDEE5DcqihHfcMF5U5GOEStnFuMTTD0aK5I7UL846QByF8Wl4TUVmP0NsNN3KF
qXRtmQaSu0jA8PUDaJ7YUJkkAk4KXVyDkbfeTYbYcrRMAcrw5FBAuYIWr530instpV8rxTiUKwBP
zIGPdVX4C/ouDd0YGUOadbTcARkEOCrR2g1cIfFkNns+uJFzGlZvoI8OamN6mWrRksbM57TqXBwO
ojBLD24LoZ1C4Y40IurMPZSzDNpJXnKlbxcJJDsC3Li3AY0Bxc0UFCzWR8Y09FoOcIkdWaCqzkFC
weigLQGRYyrpmRNLSwFlRKGnFiMUaFMVIHaSbwXw3hsjbPp0LbSJqwo+ZuEcxJ41Pw09BHf2fQiD
4TPL12I7SrpWsXqCPpfM/SvLBqMEm3N+XtdwLaKZ6h3Vpigdul0crwhYzSY7lRvz0pR8Icj816wR
BZ1FD7PugKTNHvpml8wa70C6fAH/4tMorMBK3aOnYCWee1frU8kQ5FwL8gRKd/YgGwy2Sr4DtWTh
PW8Ejo+DkIaL+sVDJtuoyhB2XAtuqGVF8POFhNJgOW843qb9kbepAi5+wDPhenMM04troc16ry+S
VALsgQB/9lsAYgkv043t/jIOHyz9XIvqtkDywwvFEEA7pzogAF8X+fhB4dUSBnQvTQlwJcCsG5PN
NDRalBNwFqWA03UAzoC1K2t4HIZ4/4DRJnibJVCpasw2GmbqNi3kseLLFAw6vPiUiQRP0YGAmxeN
abRfHxbT0GtR70gI9FmgzB8Ebi+uWxcETXgmZDd+kRYbq5WpCVrg4+LW6kmXtMca6KHmkyRhCmHH
rsjezmoC00IfHmZ9FfZ0BH4ckBZo+Xz2PJCOM+mF581dpkU/VHBTLgTwjRVMXXaswdt65fvdRumG
Tc8fiduTFYmphMNGSvQHVVjfQ6hv7PrGf1BNct0qJzkv+zItxFMFLTmrcf+nCZyCP+P07lYTDEPM
9OB2BCBA0QKIG2CQRJfSm/M7aKn1pINSwOhk1qB0UCagBKimR7yj3ncixXMwzHI2hsHUBi2o4Y0k
YApk40KF07eSFXCQ57BEXp+jpsK1MMbLZyagV9EfRANn1pnDFTEc3OgfPwfjNb8hHy1qSacdNLa4
fsoAVTqMtL7kfv1pbPGO3vAZ4o38W+MBFL/eDFNFWiiDMUaLktndAS8VwdDY90lagemd/IQ+INQ7
8o3bYtNyqxsWNHPdqjKCoWAYQxBGjrci9S8t8K3c1LoMa/sQ9fwJFsMg+vLzmka1GLclEJtTZLV4
34R9Wp4EwJqDVzvGP3hKPnmgWKx3oWEm/NHlPZnMVeOPCTbpkFh3feA6E4jGdjX1NlphSOdUC3OP
Qb8aYhkQAeGWC587d9HBb7wH5MJsY7KZGqDF+thxWnDP74KZ4FUVbB5oqV7MY+R5+/UeMkwyulR8
0kO0Gv28A1s7cNJJPfu1AwGgHLQ4zGcC4Jy/uKqIPFivzNQaLepJLGldjmDvhAD2XEN+HdI7aTId
1ks3DYcW9h3UtFkIPZqg9dlrY403I+RoFlGNja4yla8HfgPh7Gmy2gBcoHtk3e+g3z7BevJp/fMN
KxPVwt2H66hHCq8N8PSZw6w7BMqsjJ57KGD5acLOm7NEW79Bg7Hg2trBmT127qrahqIC7WFlPX5b
b4Whk4gW2XjJHlSDPfqB1vGhaOQnoPq+USe/WS/elKzIMo9P5quIh9DCFgFwJDnbAXwKgGWUQHzO
kPk5wPQYSmQS7Ctet+XdCHHPPZw4842+M4wQ0eK9D50uSlEy9HwTeT8BUQn1DZ9eWpPwjpCH7DZO
CKZ6lr49aWNXZdTOZNkFPE4e0hyoWEjkQX+Tuju38t/Xe9JUiRb4UsSV18d1Fwy9grllPT/kOUQx
4CTzCPu181biBSlx2hLodPJYWfBgh2sH3P8caFRXo/e43gLTVNPinba0rds6Rjbph3sCYwuoy9yo
bnw+r3gt3GdegkcQpV0AhXRwfcsSDoHla1aJMz9fi3c+8HGIGcoX1vCYFhLuliW4dnxj5TCML0QY
/+p6iJTLsIVmLJY+6wmSJOOuEyNOmvDebGy4Pa93kmH5sLVwJ0Qpb7aohd0i2Cg5DK/78ov04MtQ
VRB5qjb2KIahtrWot8BOxMqBvko7bOjkfKCsOco8Oqy3wrAu2UsfngQcBycFPG8CzcgZ2g4DvQEB
Z71k04cvv5+UrCandSHH3gWMtFdQ+L/MsV2YebeRDk0frgVxnLUjpEXw4bT8BImhi9F/W/9uU8Fa
4GZ+Uqs5xbiSUvygsrpPfe/yvKK1sO2qPh0n2BUEgEuSz/PUQjuuY81+vXTThNSiVgBoBTNtaJwR
+ZBGYH5DtFhQFXi2/URBdDyvFi12Q9qGluI26N8VQP0EuqG2+wOITNDMbNgIWdlZExMOlH9PH8x6
KOXY2BM48wDdNR+O1SDUDhvZ+c+i+e+LHODG/i5eND04p7AdP4xHEYxX0QuHqiLc5V/rdjc99Ifi
UMJZ9qn+Isv91k3bxxHBfC2UozCqeBVBjAt6YnetHb86Ifx6S0v+XB8aU/laLA9APUxTIRsw8NVl
jDeOvbQgjByJaWPsTRUsv5+EdN11Nt46UYHInEehip+AbdwJ1z9rWWD/Qt9xZ7IrOEccavDCRwoe
K83uGs/ZKP7jwGa+FtgEPEBoWpAWHD7G790SvPOKj+5G9H286EBk+O++iRreZ9iBw2QGGuK7vOt+
enN54RfWFxKzLT8i0wBoIT76HR9SHwnEo/YAfwHI2rd7R9RztldV2Wzt9kzVaDGuhhzq5wliL+Tq
hzX03xZ3LFtmG9t9Q/E6uK6H8HLtMnRVwaGKmy1LspVhO866ud0YDVMVWniDM+rh9n/EiYJGt/Xs
vYJRdCcL8WU90gxTSUfTJWBzci+CjslUsbs6seIDjPziYL1w07drYdyFcF7xux6HLWfac7u+EhDK
yYZ5A4dn+val2tMgdsCCD1neBJQ64BDU7NWHDel5GUIslZ4UPkXwOBN520BvsL+JIDJXDuVD1ecb
IWwIMqGFMMUzJxDDFvhQg3yOhHudJfZn2FPAn0ZW82G9/02VaJFcOgMsDDkqqfwY5sO+uoRh3He3
hCVjkR7X6/hzDPhg/RFaJHcKFiQRGeqFvASpAoB/HQLjAg5TdDaQ26oH2acIoys8ziwa/zCRj20F
EcQW2hDS3jqkmKaaFuiDxZBxofYf8Ig+QAoYNibe58ZnX9dbaSheh621A2sg31+CRWtBaJQ6d3Bu
v7JBmVov/uMND9Nhar0UqQu2ch0MbXzw6Ah5Kdk8ge0ONU4R3zVOvZFNDCGjw9XimcumHiH64kcK
7MbpPhfn7ZLh7fZ3wMD+i2bArdRBlPfQE649F0qzLvSghoTignC9o0zjsPx+EpVOWoxFuijGDlP7
aCHJZhEH/TL9vF68qXuW30+KHwGEzVzcPSCjwEIqn+ANApwq26+Xbvp4LeZDGjnYy9AaurXk25Ak
z0DvH7ilNuao6eO1aI/GCq4cdtQEDo3B/qFp6bcQGYZh5sb3LyP5QaR7WqTzKAxFJ7I6mCHrEOf0
c1apR4hTBmPRHc7rIi2Ms9iBak+LKqA7D53i8A5SUNAs3npYM4yAjknLxCThuzrVQc28X3YvsOcX
tH2CXlS8sSaZatCWa+r1UBGOMUG7YWp2VUZuwmrxZoPW9lk9pGPe8lFa7dhEaAIPa0j10Ac4Yj5E
tf/7vPK1MG5rDrMsHyOAhAqXG3qTRkUAqd3z5pAOcvOHMOuSKqwDmI99Bdr8uarVJ7cPH1S19S5h
mKY6qA2P/LWNPXcdwIzzwkkzHNur21Hkt0MtzpumrhbJuHaFkDD4uQG4j9/c0L2d8PSfpdXLeWOg
RbKE9EAaqgRLKvoKHkLhAE9aAQkI3pyXR10tlFuWVNAD8qsg9SH+Nc5PNU2fYKX0Zb0BhlTkamEM
UZtoKhwbek8Ckrq7KKkQaWOZf1ovniwd8UEm0tFoSeKDeZxM+PxKfZm9/LEW1V1sNT9ZZUEmv3S/
xB5UQYqKOVAH9bodbmxgE1El57XP0aIc+iuuzAWrgtmv6QVp+H0/QO9pvXWGztOxap1ViNIZyyoI
nTmCfIHHqlK9Cb//HzN74+OnqQItxCFxYft4Na+CSTWtCghZqPJS8mrrEcdUwZIcT5bRKe06UedS
BY4T2iEkFhZhkM73oPm+3kWGENchaSSnNpy2LBUkcviNm8vb0YX+SEWSe7u21XG9kuVrP5pkWpB7
EBcGhdmGNHFaf3HiydnZblNfwH7+zEOwo8U5bAQJ3CwLXGzNc/HWz+N0TWaa/oBdINRYzmuFFulj
XLv1MKKrygj6G60LVZmUPo8ZOQtuwxwt1DNaDrnldSqoC6EupwZqHkMGlav1rzfMJB2k1rOeTSqD
SiBsLeZvdgkxJHAqwdw/r3gtjhmyrEMnDLFfyKo5ep2AJYkjS1Cd1yswTFQdkobX0bSEpDuMbbwi
CRpcada1+FIWxQ94jp+5r9TBaF6aw1e0rTGNePsJii1P4CN/80WzcYo3jYEWzaGcBpZBGjjwCv+1
KAeyizjfeso0Fb78fpIq4FrnCavLFThOVv1quYRedZDVO3P6aCGswPxOPOaUgYReEG50YX+SQZdk
fWxNn65Fbz1ZwFzAmDIQZdvCusO5SotNENtyOfxB8uFa2FYww3AU5CYCiFHF1hcIV5Mq38FDU7Jn
14YA5I0Fo1P7opOemB4bT3rqCp7bEDgkvHME+PQ0JekF9+UwBSDdsEV1bUrqH6Nw82Rf4L4bC2UK
OSoIfcuwvg5HEOQCa04ieE81kOe+8xl1+1e7TdP4ky9Lp710ncYT+7hy7QlahD6JIbLOmuL76HEu
H1vuWslPO3TT7ndWeBFu8tK2yu9dXBFAci9OvOmmZS3kqQdVj9NewS3FefbHnE6A/MqqPpKCTd0l
rmFhHTX4fV6AGKBcG94wMvFBi2e+fIYc8GJoXUkbahEcAgHFxnAa0j3ThrMqYNZTzj56HGTVnZNW
X+uiIrtJds/r88VUgTakkM4Bh1yoMqjhzAyB1ckprygwkd9xLISkz3mVaOmYFDGBV2OiAjfMYbkQ
WbF6U100/vYsNGm/Xolh5utgozavBmlFLWY+z94BGb12rOY8QgPTUUWqG+q+mrwSB4TS/VxAJvYl
na3FMWUavk8lK9/PagPXOgryXh0mKisDC1CHHZSUcfsM7a/1wk1DrT35AEA74TSQqQB+jq8QJ3zw
CUy1vPjlvOK1ZavHi+GYUXy700ksKtm1V8KuVPgbw2v6eu11x+mB64JTj4KDow89XcuH0fCY/IZg
wcaewVTBslqeJH0oVjM3xbMzbtJg6lFixWKD9eom9efz+mep96T8BIR3eCHZCGUbip/Qtc2OoGLG
l4uWxnkrC1tC46SKyI3trqBuE3h41buC0DPBYb/mG6nCcB/ItHWrziEd0kO8NBAjXAuA005ucMKZ
DxBxo1cTi6vbjtjn3T3q8Dp4d8HdvcPralb5s4DES+zh9dBy6S100xjsEWPLgQ8tOvDH+uiYsoc2
+oOC8LAN5erAE+VrBxP3IIZa+3njQrWhV94gkznEogx5Tzh1dMTFuj/Y522FdKDdYIOM78S48SrK
LLuORJHetGljfz2vY7RRbxLIfsmyRFgXnXcdFcx+xSF32hhnU7dr65s35tWcN9iKpjLLrrpCQHHI
brcgiMvgfbBfodriBr1RGMwvGU/k4ppn6h6buFcWT1+7Nt96zDO1QEvZ8L8eO9hCImVPBXuD+P/8
NueQXt1I2obidVSdQ1mRREmKU6vr9dZVCin9C1sOg7OB8zDA3pgOqwMzWUo3E0UAxFabPkIzfRIX
0ivgMzI0pfU5bPJ7S3g9PbotEsy1cKd6gpeZ45Qbc8AwSkQbpdyy7HCAzkgwD4Angp8eFBF9cqMQ
TiL0y1mz+E/rTzJjG0GploAMFfiOgGYT6QdIPNTFmYOkrU21x7D7TbAvHqYqEhfwsMItaB4VKjue
9/lL1518vmuzGccp7D8gAJ/kt+nYQMR8Hqt260HXNM20DDVDKhDMbloEjC1aVeOQDByXVLz3z9sC
kqXi0xY0ix87RQWQy3xp2vQymrtvoJT8Oq+DtCyVtfnUQgm1CFQNBcExZO8zFPQ3vt3UOVqSCquZ
NA28mILe5seMpteUNudtOnQs3eBBEqpAzwTxVM63oU1GKPL5yWcuIroxd5Yh/CAJ6kC6JuFFyQsC
+588vPf6+Ua6NIAHysbbgqFzdAAdvDkq7tYlIiux+CWscOLLTKkzbxF0/NyQurHoU5YHvISt48Tn
+nOZQGU48rriPBEnZmtzn/sjpEoKG/rSDpRtK19cSkI/VdN8Xu6xtalfqyIMpR+jh3g03IrWt/dY
h+jj+sw3Da828/0hnfqBYPVPWAQSse9wZ76C9TGf9kNmld77ejWmYdZiAIJJUrhQ2guGP8K3I2wi
F41b2y/36xWY2vGvVSCGhY8f5wEMFJ4zWOd2rf0cEnlYL/7PavJRGGjrNLRKWmHXaICTNXth+Zek
6B8rDsE76G9WJfTHHX43MfkOG1Wo/G7dx3zcLJxN/s57RSKElQJLeWhmRi5ZCjeUfrLUpyJyirMC
nOpYuywuSGfTBqp9nVRH0sRZoHLmBG3siLMGB45gf7dCzVZuy7zIIKSe/Sqr7IZaQPtOcj4LzEp9
bX3rJmg7dRM+HJt+eMyCiQ6TSM+pH+bML/uNNG4aiuX3kyUI0khSQp4mC+ba++lk6VUZRZ9UMm3s
pD6OEKrD63hv4ykdlFIQo0uZ7OqKRZ/hfrOFZPj49EV1eF0MVd4ikssQsESCe6Cq6ylqX2CmWB6y
FJbXssj5xoxauv3fsUJ1sF1Jk26cazQFu9u7RXV4sc4AZY9AGQuqO1u3KqYe00Led2dvchps+cnQ
wmAXPrKhtRMurZqr9aA3jbgW86IfpML2Ge2I3GlPUsYfGkXrixlCBOeNug62m6Bym1vwSduHJBzL
68Qm9j2lytlibPwh/30wFrqSncsZhcYsdD4tsBxy8EkrG+KfHNqPIKoQ2GpHo4KQNN7f7TRIainA
q0pEVH4jDthvKlucnKAF++yFo8BT1wRkYHvwIlhWvSiYzg/HQQ0wvuqcZPzFcs5vepXAeC+OejD2
OpjTzX4URzs7j/n8OYIscPJUy2ieHiJY7IT3iYqsGXaTVtTcsZLV/gWjsuw3tnWGAdSBgM7sVnSh
tR9CiWe0HnbZtwMc1y8HbiffzpojQks9MF+CtHbfp0GbwKQFPk2Yf08pDGTOK15LOjjMTrkF2fSA
zfALzii/qub2xa+2Dk+GtKAjAiHHk4dzM6a4rigyWEyWU90e/AlYjP2cV9Z87YGzLa5gRQYvmPUm
GbKDjhIkle+4vHdSXFJasG9K4VYDr8Wj6+JRvQVFamNNMFWj7Tgi3HET2F2lQaXg6DnPFhIQna5V
URzdodl6tDXNMC0HETuMu7Tu0sDNuvgTMOv8QUTh+GNMiLVx+2OqQstCtvS9kKoqheMRjAb2Uza2
4r2BmUx7GQ8gLm5kIkN/6WhAYCVgSgcLJ5Bt8Tpy7ODcDJQbCANxPgtYp/ebD1iGOwPID/29koYR
7m0W24jAzt+leAFM+gDJ8XeVwJSvVlcpEQdggO7beusCbdktfZAEdYSgNSqCK4kiDebCuowIDKBE
vrNb+2Ku2t1I8gPNquMIL7f1GW4YMR016DGZijnz/D2Ecbz2ys8aByYsPqAIbthn9sYEN9Wy/H6y
H3FQthtDpWU/lp26HUt4NVRdWTxm2GFvhKphhfWW30+qgLRZFccTntA8z2mPbkzCCxjGbx2cTKVr
R48+xoUp60gUwPNEHOt4ii+SLHxfHwNT4Vr4264iWba4H5I+vobsPtzj3I2ONxWtxfyiWNqAvSP3
88xBmcKOnFTB+lebxlSL9QmyfnEDldl9GtObOmov/eqxTs5bDXWgIHCUtocpI/cqGapr8BMTmJVZ
z2GWHM/6el3bUzoeNGOZBSuTDmLDooAHIrNs55BZ0dt6DabUoSMFocBbSwcyOEFR1G/whXkBP/Ee
kgpP9ciO0nJhAw3bZbB43mAYcrFeqSEz6oJ5oeuFFvyY4iCbaHbsSzlekwrZsWEhucCLpNhI9IYs
pcMILbgGODyvY8huspua8TsJ/9iBwf+MMbDF1S3mHSwbu/NkK6mOKRwTu+oa+IntcZNpDUc4IoN8
MxVi3q/3myFOdEBhBKhulXEYDMrJvQ175zg51ffzitaie4rGMcxDbOyytgOTvoMr8Jw5z+uFm8ZB
i+8eDIm5DEsJBwnvq4TdgtW/iOY1x10FK+hzP3UXcb4FpjF1khbxM9Sq4BCtYtz9hvACjabuXdYF
PKfX22JIKDqo0Afcm3upA79pXs5015KoOlolee96OVsbdRiaoAMHO7eQhVcxH5zzeTemT6Tcevg3
YCKpDhvk7kwg1BZGAZks1t/AeDdnPzwX/o6wfZI1fAodoHotSJlDd3cebf9paOuyOngg5rY/onmo
eQDHg7neeGswNXVJEScL4mhVBOow7XJc++Oj0hd5fEy8TFkbucZUgbaoF3HcuoJE3r7zZ8u5Fmkx
jUeoqIOlvj4hDBt+HWVYt2k391J1h66EIGYq+8dY5veprN8cezh21RaF05A0HW1xx5bRYYrlqAfW
l9hj2XdpEsKTo7Muc+5tXB6bKtHSgPJ6eDe3qKTvYO9h5QROPvHVNJNvPmk2Vk1THVo24FEHdZYO
ZICEzscClnRN2L94rvOGy5Sf62NiGnQtB5SpELbNZHvoKUy1hGVB0Wbk9vGs0nW4YSimFLbADGIw
IOjCyh7O8JnH2q/rpRsSjC6Jx3HVxohbtQeY0Ra7GH6VF6qFCVIk+BYNytA9Ot4wrgdS4m26PUio
HnxRcQ1FL9eevY0913Lq+OBwoCMNZycaqhZmaIekxgTtGqjT284djcVlofhlEYpvkbdFHjQ1RQtv
0L/ZzITTHGKf5EfHLuDNbG3qExpiW5e/YwNlc5a2zaEqw4MDnzXOALX2m+q9I+CrJdPv9TE31aPF
djdUEIzzpuYgSfYcu+Fj7kU3maoeeDN9WghBGwuLqR4tvJ20cy1WYWQGAvtaPCHjGeo5G6zFLUru
p3gLLWIaFS3ELThOVzKDh1gILhMcN6PoAkl+S3PNFCFadM+gnsi4r5uDp+jPOONPkLp4L1W4sWs0
fLyuexflUV6WCobIjg+HPItyYPdnWR7Wh9qQ/XTNu4ykwFyWOJ6VslvscuHHCR3WLo/z4+TCkvHI
a0W3dOcN461L4MmeSU4Wb2cYNvyClP4d7gtfeuqEuH0QVzAz/nJeo5bGnqziKpJe27qox8pxqVY5
w/2oxu4ijcSlALbqvEq0UE8TJBYx0xqOVWO9a5MeC1RdwUeypY9NLs96AKY6ZMuH1kObO0596NOu
P+aRoLvY8rLbcCLDeVGo47amnLnuXA/1AUZn0w4EhV8zT27zMHoY3P4ngfPkxt7HNPxauM9RzucS
N10H38+qXWqp6zy1E7CEwgevzd6Lqt84wJsmtRbvhTd5rSekOsRpD+d27oQw/VPFroYn2q4e7Y3Y
MUWmFviS86wmiYtq2iq6yMKU4B0k6TZ66w/04YN1SwesdmSCWTps1Y41MMVeitfOiR3TsITHIS1v
hwGs8dQavzl8vAKd+d6PeXWEACrMrCvn2Drwilyf6IZh08GtkqEqGEmrQ1S17y4TMeTs1KewIncK
EoFudR6rn+qYPjxZ4GFgWvzVLGfn99avMis+rzfBsAXQ9fJSQolMWeUdKxc+Z7waip0/OPJSwhf2
pp/D7isQ4xTWtTI6rtdomBs6pI9kAP3OULE7znLMnIuGkLa8cUlWiI3EYKpg+f00xzWiw1lF+UcR
iUPZwPDPPnNDSbXlH1J2VTtRFN1TGsxxu/e9Zn9et2gpAE4tsYy8Ct2ySH6JENSkvOq8jZm6pN6P
IkaLe8jvgEQylXw/gi3gFOltUatH2/U2ItLU5Vq82w5gVizP+R76HMfRoQ+8iJ/W++UPnO6DT/8X
jg+qWVHNCrioKvFGs8H5De367rqT0n8um/6FDcn3TtX3bj1PwRj13WVVtOlzCrGkQ5dHNtwRy3JH
sq6/yBh/Yr5Ld4mfbuknGjKqjgIsFKmSrCs9PK0UyUtWZXgXnGGaG1mkuuYQFPm03g+mepYcdDKr
YytVXAzSPebKai5B652KN9qBuXMZ5vMQ3bXY+WxdPtB/Hqw/6vXlM06q8yYqC5itZoeoGYdihNt6
nFF1KB0Qq5pdnTkEszSqQN27iGrAHviOpfOEU4StuKRA8rUVXDXKTLlRflQw3U6hx1rJhlw2WexW
r4wNgGbikJ+0KdybQ7hPg1MSM3LjR/Cruu8bORD3aoTuQwVUnTOo7AsHuaj8XMIredz1FFZG0Cuy
oUvKktyu1EVP2mpUx2lWxAv3U9UPsKzjfomDhoxLC26/IrlmKcxWgQdQXxw47e2ybK6/1+XM32FX
AIa3N1eWdwOF7lzuEhx1551fjKS8hhxZdK0G176bCr8FFRVWlDj05X5uNUHhSB6/DoIo67ooEri7
7ryyhjWqG7vBUPAs6OyofqDNhNfENAYJZRZRCtOKnEGxtvSmxd06hf9tMg7h0bFmvovh5JlF/vwS
ARn+rSD1Bdxaj5kLk0xRO0uI+ewii4dx3EvJ8gs3scVOdPZF5vIDo358BeGrPhBFQ4+Ape5T5fxW
9XQbgSF0QeAXzIbq6JTAoMt+CKY+CyrqV3u7r8lFLDw48f4/iq5sO04ciH4R5wgtgF6Bbnfb3e3d
TvLCiZOMWAQIBEji6+f6bTInduxGlKpu3aXFSjLolzqhxTz9pfahHd2EEGKkDMM8GRlwD3CGRSrC
UU71nZ30vQ8vcLYphhh5pP6hH3HjwpG6Rjj5CkNLN+LmWmHd3f3iu77rKEFgrF1za78U7px+xldN
y6Pt/JeP/ti4/Ys4hy8WfUH0dd0nevMIYTfdgJxyclw0PisYh63gJJlf2/YXE2XiXxx9ncN8Dz+l
fJ6bc0PxiZk5T8K7lQaxn/aSbR9O1Td85leoCM7C919EbgLVweMYB8TnNvsT5AxT/k2bLxYQNrwe
mxfwfOHwVSXjyUsIkX202Vu8LLzIWDXeaqqqOxCwkWOddHo+cyNYKHE2oWFWLbpSgJDzEiQ+eGvK
sE/yho+W5A63Hn4HrGfHkf9hgZ7t4F/bdk3y2Yn7ftaXKvAibdltq/WRhOxKq+3nvKn3tt7+sURo
WGabEorBDnpcB1FuVH/SoN7WxT6JHUdumlieYUl2GHT9Ne7idzxEn4iX/LK7vCLzuRiDe1iJL+uI
vjuWwPu5DwUhNTmkU/0jg2EOJNFlR5ebbjqci377E7kWUdxCIsAV2a7ra58p9I9HZeD7tAlo2wM7
kcZ+dDJ+ZQ0ruZnTPIzmhe0wspX+KuhnnKRHZDkcfCsuA02xSOLyfXP6Kol+UYgkCS1CsNPsIMyG
lI2pjJBsrvozS+QRibg3BLoaOGzbm4X9UG3nUtXkPJL2BEOLQ7NmJxf7O7iVPCgEuiJk9mFSyyOU
I6ocm/GwIqEWQYpF0zU/8brlu64elQqfFbFIrWfFHv/s9vQphS4uSlKEkZMi4L5HGaxBeRvw362U
twbWciTb8nh45ON4WnbEJHbmAB7n02qj45qYm8KRasxwQOjPwSGoIraIqJ9X/aia+bTqf2nyh7Lu
A7qZu6HJoFJD19iJe1rZIpn5J21qTLR1zvqzkc0rzeiZGKTdKIxVCEW4o3xuSygVL5SRY4c8oXxq
8Eyz2emLdaLOV5p9hbg9Ztv4xFYoDs3GvmCVDZAt+6LG3PbvLA2/3at4uATZHGcEFOQ9Gdx3xXhD
KtbT4PaTquhr73GV1gEiRGhT0c5TqQ6cpE+4jeAJ4wRy3Zkwx2Ql1SmtkSQqE2g1jO0RRqB3HIq1
3DA7lz7Zmlwt8JdbI85/7l01vCK/TZp8WPxeHdaVImW7xb4pB5UmfVpoxl9b72WWp25YX4e4CeVU
j3j83ayLpYFIPFR/RZjnYoDdSFLg767j69aH6InHK3yTm2kEh7SNYrzXPbFQx9dZl941nNWfvEec
SEGFHBFaUOt0yhOBD+dDOmSd5hAlwEe8aXnaQ1FvqiXP2LK+8W0bPnqp4HEbc5TUcoed2phvtekP
CULAdZFx5pcH14TwVMEalx1CBT7RvRgT/TvDUvxHlgJlG+eZ3Tiyga/Uj7yonEYLtSHrejhav87R
oY8l2hmBYPC7PhLLbxaBS50G3vyEjS9VBaj+449xqNdv1T8v6m0fLpVrsiL0yFOuKb5jSb0mw5np
aRVlX8Hh9Jy0YZMX01dx9y+JhF1f4rbnr15J8FCojjTLFxOZ39bX/ndV0eEj6xaCMmH42WNveoWh
X/AHg1v/X9CICi8na+QVIqcfXS+jhyVFIt9hsZPAK7ZFci21zaAfBReL3fN4FMdqWYf52OpFopav
9KOhWftzr+oRr43Ghfm6WDuelzRuXuddkD9KwYACiU+1Z5etl9N/qreMHBAJtf6EJNL/a/p2Liun
unLXAzvPUcJvXePpX0Y3bvAc2Yj4axJuDZ7irw60JdjGLfNtQ47on4q4hT/tg5Z3SDsnTz1Pphd4
dgyvoZ+mE1/ljHeQJ9lQLGMCjK/yMzlVo8/Oe63ifON99tngW+EtTWf0Ddzu7xa8i/Y+o0l6ntqp
KZGL82uOuR0OnWdN8jLKufn5HQhJc+Spiz9LRNejXaWl58Uiz+FxhdOwL/WGi3gKfMT7xSXSy1Xg
+jHxoz1ESDF7rp1wP/os9u/ckvRtXOL+HhsAcWyGwd2ZpW6OcOCmJynScEPB3H4nWzRbRFG4tuyW
JTtxhZ8pBPDXvgORCymz6FkESDJC0oLQm+JTRP2IolDgmtveZx8PbTm2ATHmKk4lu+z11ouiWUb9
n9+n/km0NsAbfasfBufSHylTfRHVdVyAZskKJ+IB/8qEGwwTYJ0hLbRjcMv6l9TYzaDeZQOSce7c
NM3zrcl47It9mFF6g9fMvMAlxEcFZKTT1+q3jLAcvWP2Y5aSf+qmIvV1QlixgrwY2W5fA3ypmxKJ
hHFaZETF27nzDRUHP6DBqXK/I1jk5KHMDocdKq0o3zdvngT4vzaPfeptKBIBp7AjbNKxba07olSe
mtpV/2kcVBflRO96UvCdTNdtPYTeAJI8a+6WdT4YCjeWXjuQsGSNAvHUwHKsL7qkwyUms74YmsH2
c4Ggu8huxWSies05F5Si4R3YS9O29Jdm6lXAJahY1BRVGDin6hW5VtuWC1YlqH0u7d+8p2pAA5gp
NZ1VBYbuntQCDUwVNfEhFWGJCoIWWz8whLubckUVfBlmVTUX13aikH7387EP3oQCEcMk+o2GZw1X
0itJ72QmUtoWUOgM/JKlTq7/1hURhq+uiyDAcLFd5P1AXTxzUItgobwXG+1l89DotUufR47Q3hHR
8ctqL26j4Yoak4UjbdpYH1zTR/J+Wp2ISkQ9MvLiptrByQwf9k8DKDFDj0g3gqi1hb0jOKDdCtUx
B3Rf9+1v5b9HOZfSTN7xfhrGvIFn1p6TgQ6fpENrUfq6QrZ0r/0uSsvRMPYEjTzomUMjbxKedaEc
KiP2azsjb+tpa7lfDzwgFPuQISzQ4zP3yh+6PgtpWTs2d6ehgsdvGcah+QcZytqeTB+30yeeTYB3
DMId14I1NVmLCi/8VpDJwUhNEYsGKwZDEjxapEB22HFuSXWE/jO1BbSsI3vgdMn0aYDwZC0Rz7bz
G4IW0y9tBxQfE9p6PAwmifp8MxDRH53bNnEfWQfoS5Bx4SXcK7P2ZOdxnUox1T7JGxrjM6S83n9F
cEDTeev3ujqInS7/KcdiiWQdkeg/+1g3n3ixxFhOcNZ+zCxrd8DPzg4FLGV6mm+QUA3ndVlTUmRO
alMg4y+tjxD/juEKRY7NCnxpxP8sHR9MAdEGJm/D5+0doZQo3RVsir52w/1/S8b2z7mJ9VKssoUR
Hx5MNpwQ8hTSIg1tBAeGju43SD7UcYF23JZmy9Ls2NZG1+X+bW+Q42zE651U0ZqUY99V5IFBLC9y
6L3wdxRCJZpzBPel+eClCVO5+gwhM/iOrjsyxJGACmnx4sX3appb9leIBYONwGr1V9U3DlNBx6K/
bTKxcGeSfotOvEFa4wlxCf65apLOlFrTpvu21KckT3uK8qaStupLmjQTf4xdV93icYvuwfXa/0gd
w/LBwStgg/GDLEAzRH8HQ/zM3avMcXqclrgSOXxU2Q/UC9UfK5po+BfrbLuN05L+DmiLhrzGw6xL
H1f835B6vd9UY6b1lPKEvs0IisgOTcwR0+W8XrYbrqC9ygc5Jr4M8TomRYQ2ozrVtlcgtcVrSoug
tvRrn7tMQLpdTymU1tJ2eYanSE81i9BoKXgEbJeWtmn8sLEOJ9Zr3pnjPsd4ObE/5PLGloqMx2FT
ky9VFdHxEDPQNI+RCSTDQITvjQliBHW63VHS4aVWTbBm3jpa5ViByHCrPZltAakh3w/BJsuO27TX
9gWu79tedDvZFKiZhPZHplgVlykIXWmeRtH+2XRWViXu0gWMfp7FH9+n8gnCJHitt1Fv4nvgacnv
71aT5mjI+ZLbhlTrCSUO5OW6lq0pZNYZULo5jWkO5VHS5Xsl4uquC7NJ71IrwRJwDh9cLtqwflnd
26VcHKw/y8UO8MWwrAcVP9Fouu67trak5Lh+1jJN6nm54NVly71aIeEDIZIgHE/gVvqRZr4eCo6B
EpMrldXTuNSkvh++zVbztAJzsrADt//t81olwDFSc83mKkb36S2OrE5qD5PaFAurgqQ8wPFdDfJr
ZUsYco4Zrj93lRrSw473XRe8bdInpIIuH8F/i8MjvQ6fLjLiuQvgQdVR1C75FDuRAj5RBNgPjNKT
89CgS8Loi6wm1JosVm9A/HQDolu3g3rAVLI31zQaIpsHBNLPFeChJfVDHu/muw64pGr2Lm8r/V2l
3box8YHozBkwCjLDu+6lJauNkeZsvu/ONZoWsh4Fns3ym0QLbX2+OD51D85bVevcIwxanuAaAnDX
w55B3QQuZv0i1eqSq0P/bZ+tRvE8b8vu5N3aw8+6nBytwoUhbfsJVrbKvo3GVNi0BGzuGWxl0OX9
qRveJw/7NmbkBtxpro4Dj+h0P6mV6wyzul5cmzvPMv7HNqrRjzGDY8bZg5U6X0eXLA1k9ghWxbgk
Qz65WcbnmEm7PAo7RcNv2vhMXxLNLKCtoe51/de4eR4vK2gjGvKAoPaPKorb5Vl3vahvUH627Az3
oURf15ki9frQrUQnELNErPq3IyjIY6idt/VrQxx3gx40i3l7X7dLMCcD5hBVORQLGzlYA6eYfMPJ
oK8DmpB7Rns2nbEl3+iVmAZh2sUcRx1aPOglXDn1KZzQELHi/gGX6HHtIol0MXkPoTzD5d1Q/aej
/eieuckQ/aqyRsevAvsZ8h+BAIKeRcQBAiwzXscvlYHS3eZpN3bN1waeeoQOik2dd4WdUj6f42gj
+xfMr+vlXJl6oY/D7mx8h1Rj/5SOy3C2WLNsF8wISf2LbWNSfZJZsOWT+AAKN+pvtOJDd0ztANTM
buBXm9dJvM8kn4Yh6h+zdNn93wgRmAyknHiAarSs5NAIXaROrclDUw00fHVzatT9wjIoVIDwukHm
Cs+qOw66Udk/saxV/IYRuvLHDb329kTiKIveiKVZdT/1up2vshHdXqZbTYZnDTMGDJHgNCI8JrcJ
NCfZtd1xlbocvrB6L0dHdi+KzEpcdijuETkvlSW9xnaWZMmYZ2jjNsApSBHE0MGAi/KTEi4ZTh4M
a14mdR115UAyU33pxDgAHcyTfrqZeqqpzJEl4g3YosmCsgZalYkfRNzw7TEeCMzld1Nn8s0bCse1
LO7q5S1iY4Zjl5IIhMwmqVu4Gwu2AzVF+d8fjB7HyAPaE7PGLlF1Lf6C4Ha+Ls2Mn+WbAdup64RI
Z/OGzpQqk/MWNfQeZnvtAorG8F0J1AwwNCmQtpmww0wqagoEnqzdZ9uBINJfhrWagwTSgoP3YfCi
sY+5nQMDokdwe7Mi1Wwkn7ARC5qVakkFSmKabBoSHEIMUM1om/vtrvN4G34KMrvtSNNOxwVaOevv
o1EtLdohtV4k+mW35Cwe+u0+0y5rxqJPeiyVHah4S8myOF5PkQ27eMD+ORXvhEmzknzVVby9wBu5
XfrCWfiVXHg0fYcvYs2ehM/OodV2RV/pFmtqFhBjf4f2kIOasmAL9jjRpGLXminpnmLahhZsJWFr
DbYPg9+bzbfBdOoo0f2kdxCZqQUtirZLexT90LQD7qq4AdKRjf0gRqDa3ewum/FS5WipWXMgbTwR
/GLLIg+Qu604id8gBmIREmsOwsvFnDTXEfBVNi0KTZKBmUf9jYtuFvNdTtXY0OfG7cY+bEtC+D3M
J9YdQMEwoYsYOtmXSyUadg9CIpsPgBXmv9Xes+weLWpPbgh/ssux20ff4h6HZ/F9ZfZ6KhUFp/E1
tlSxr9CLKCvQhkX0ZBrT8IuJGh8hXSTQcKZSdABJmriVjxNbGaC2JVrFgTGmyniK2QmuZkt33PEa
wOAeu22snvvY1CfViG0qBCV1Aime7ZrrSMTyAcIF5sqqBeJR9rWdkmPAvro69MqNeNv7FXMlKFfc
5VGb9PtzhXjw+IA07wwrCyAY02ENFZNvkKau+pzupG7+LjsH3tBxaHLzCq/o8pNAWkKPYyuq5aVL
MQS8p3Gc7K91vIv4qDYMzmdEoYGOATmGQd7JwFmPzp4voNkTnwBMhY9FhFt+lqRgdgvLB0Cnfb1B
18bish5IUx0TrrdLn3lvzwxWSPbUQEvZPwLomh/HJqjuoL2I5dEqeL8dccFFtuQbnFoQTL5npLAW
rXCdu1FLV6ZzRra/w2qS7oCN8DctBXuUBSNcJub/AER17RFNzOJzCN3Y8FAtKH6nekhdfB3bKCMf
foxk+tGJTp75uAInBaimDmmqwGbxgSl+UbhGqqKbhyYtWz8KSOT8vLfAB5BydsJyKBpy+Hf1w21u
EmxmtjFKUK/n1QNHRM34TBxMxz8yh+L4AwaYGF7zMc1q+GxgeupKExg0l7XU/IducMcfKhhEvaxw
GUG/IfXmnsEx78YPkjbiA0MLZhBfL8AyZcU0vbmpV9V/yALy1Xsm1fZ7bmBLcVi9cv3dij3TN/8d
25WHxacJcOktydSlWtFmP3QiyyzahGoc3n3SA+fgtFf0PXEqGJ7LLlRc5Lph0fq7q0M2nprYdBVk
6KR2Jw5U/7+VBYaaF++drXJI9/2MFQoYqnMOZo1+XGU9X1d8rcudZgEcDsSSP7khAXav4Sn3ouYe
q5atWs9DWNIbQbrYM41Xx56po1gJULFlwEKTWXT30MbuE2CXlP2zst7vsrDKS08y8SvBsHwUmw9H
XgO0g+8nYGFaA6pdpMXqIIZV1STA1OfS2Qs2B/BaCXN3zaDQOib4f+WS7FlpbIA82WkkVu4MDLah
ndmd65kEShn75xH8gp8rZymYB9GALwR/6FZrqQEcr/3bUAWoKqBt/ceVr++pwcrJVPvPyoftgCir
weWJkdU/tmbNr8Yn3TFKpwUDiduPUd3QS1IDZsl33LzXLpNswW6oF+wIe6TtIeKEnYeBwpUpTBzx
dxC6FkrK6jceZ/SrrWRfAaVBBrEb4C7t6Q7CTG3i+T9RD0hYFvs6vJN16R9HPfs7kiYYqeqR9/4Y
0XlrcTEoQwuVjdi4cYWIVtCceTjIVJB7cLTFmdCtOdGGmbs6mTQkjqL/YabdHRsnp0Pb4NvkLdS9
DdBhzloss/x+jkKfdQUgZALnT9XdequXi6Rje2qHFVALnPumgxvZVHJ0LiqP1x0x3KbHOLDONnoU
piNXAv3ABfBnfAj0GyRb9viVL31zwLWSPfQ0jgF4tUz+bfsEg6uYAjnGcV8dkeWSvKZ70zx2JoGN
JPgqZc98l+Z8cfv9nMb+0GgtD4jOG+C/qQQrlmFI2pxMDL6940IkyusWOvggSMaRtmHbuzD2UKRt
ODtfVi0QFDaA4yTGtFzCJPEwKgpQsPLZC4Zk8aNuVSNLlAStC5nw+ElEdZbl8WbSP00EtzCsnjdM
dUFrnc+dz3LMEwPSnuRWlx3IQ6+LnMkG/QQdf0csClfsD6pfsvXi3O6ZeerhmrYeJpgmlt207OXc
IrzeJxG5IqRt+I+q713WiOfsjcOtmaFxxtgp2HYGxk/BqHKAIrC1ZbC4z82qdkBSBu7tcCPS6w2X
N0Id44yqUxsv6RvXhD6wvrHQW2sVijTesvg7IBM45NAJ0Fk1hIlQPgpXbshousx1mv4KWTDXqsUa
re769J5GIR7zCk36pQLJ7xDgYHavdrgkw7EUO1gNE7KiGxt13Wga/wQkj6FzHlP1N9OqLSQjoVww
dTxEWWyfMkwsP2o+wt4+gscDgwinYTqUSRt/i5uA9vG8h1X/pUMQ4paHwaJ14QwW+BFJ6/c2GtnN
NFk35XOdbJcqTcO5noYNuwVc+c8Vi6NXwlxqj1k1YnMKm/4J6xztlhOwt2+wlY5oZew4Xy36sNPS
d+62JWx8dq1ogAZjSxpT2B4501z5AnL9irvgTsRegHLY7A/RvoO7BJSXCpzCVjfogEfWAsLX8bHN
RLvlM7JSij6Y/sFm83rcrP+hLHjDBGAMpgWTnRPIs5/2Xf1WYfOgmNXw724ncRc5aOM7l20FyAjL
YcU+745IvhYG9+ul3TTWvnv0seCfOXSYVAgSo752NN2fI6hDRQMhMPSEVX+MxY7EVShV8jmzyQk2
hlhtRxohwqQO492k0/moIYK9rZvrAarY6j4Wnv3nqyG6QRr73evOifsKbiH369ASrO8zcpDdXt/N
60a/XVnWp5C12y1JJQWm0/NM52RshzIRJM4xebLSpv148emYfEwN9ttQ5swnwN/yBBPR+SkZdn+W
kWwwq+09miG5vI41wmFntWFjtDd1+JcyuR4l+OlFyAZXDJhOi3RF8oVgEqrzWUWnaJtMTlIZ44ol
NUCwMP4Xj+trhpx6qOjj8VgDrX9TOmT5pIDo5iiEFZbmQFPprF4oLtojodim53tax80NAN6ElBXS
jvV1gJWUeMLVPZsjPEx/WMzEKpSww6uXOz73DX7pbW8h8M27teaKHdBJCXr2gO6SH4K0Yb9TCQnr
jXTcRz+8jsJ4XNpkm2LsWiuvXsZ08dWVIT0J8z1EtWo7b6j3iy6xEwwESbAjIKhyH0CwBHCqeOr6
HHrvAebPqVDd38ygvfwFA9gtHGaRWVS+mgY8oqwBc6EBNnE3pysADDTtSAC9YJDxzRWfQU8Pu0U8
Kwclo0INzmebLvFD5uHz984ZkKT74COPDn/aBtGcwjTU7XMScdX+h/R06BBJMsxI21qwmdJ/MDVp
y/I4zOOGE97A0HJbpile81rB6OUdVAud3FWgk+xnChl++lDDa6LF5W8t665VWmXt204CN//SelX9
Py63UTd5LPGW/TfwjfXo4h0SXI5ymxNa+mUnDAkWFEklbgpmbMEf2Dp9SjIp5tPQtqaDVSGgyLYY
GxT1sUA2tN1PGyaZ/rneK+fvRkncAF4ArauHWdWm/glP3Zn/caCzmgjgtB6rl8E24IHlw6AzjhGs
dmn0PWx36Z8eWwC/ntBKhQVUIwKn7kfCPXZoQJqJH08WEQAGKJ6u1l8R9Ut3xVntptOOcIAA5rrB
MlIAXZV/pWHwwe0HivPcI7dBFUyIgXxMke2x/wtxWCOYIoy++w0Ma8JlgGQjuNlPKZzZT5RP03KO
cZGbd+lnpOPea8IxcFq9muGMJ4AwlzJuI89GqJLGcfoLAzvb3/sKTWaTR5iVpk+mhz69iDGO9g9Y
ScbzlY5+0QccDDzWAmxRnP5M4g9DOXKMXmULhwF3nxDf8vdxjlGZ8k4JHf8jcp+bd7yJ4/YK8dh3
qriqEjHfU1hygH2QIMYLqHQWZPoz2nB1/YJxMO/f4KsSYlys82jXj4wAmgZ/BZjnIUpxqp/iEU7D
z4I11vQ5GvwqACQgw6KvGGmn6GGEP1W47UrqcEm90RO88bLVLPZ7ZEXqD9NkVR90rwZ7GCrSDSjw
W0SfOBY0Y5pj58nSB1jrBHN0DF70x3pE1Czqs+mS9TolYhQ6R5+7R2hMdNU159YuSfizbcB10Z+n
1sdvkVXjeqq5S0FRxr4t2Y/In1fVKfAhBQyKhfsev8NqUQ7gnQje3Y818xt2wuvi3mVGdG+KSCZE
DefeOnSLTRfkcl81LGU52wUsQ2pMHuYZ6xkDMHTK+ophyyewnJgALHbtQA8W2jArbnolTrorHh1I
d0dbw22cH0XaaP8Z9QHGI3kdL2xcjwCjNuAX457E3a+6troFj3ZTeDfbUCn1iL7augCiCUvQ4/AO
+F8KitgoQ3KQ867wrgogLBg5QaYYDUgvtWmjb0LNuGaPWkqA6mfQ6AyWBTtr09mWapMrCTmW7dna
HlzK1+wNbiZ9D1Ri5mv3YSIwmZ6ApczTczu3VfYPoLHcXkXXMPFex3hB3kxYu/glIxjw8T7XMCX7
gkN75T04mr0FxAWDDJ+xkohkyR6c2by6dHWXJZeY7830TMwK/0w9+todtLZ6wlqekIoU3WBW+xCa
LLTXlIJ+8lwJ4/xnWE3dYv9rOVbca59ho2wXuBP0gqTb264hDiu+CdziUtd8J3+z+FuvcgJU36VY
8FdhBqlDR+B5ZXQ1p4k1gh8pgnndl7SOt1hNyYo/TFW3gfRhmBVuO4OqoiSKcEJElS9IfooBnWIp
PRezscoXs8YADABvB5/sHsQLvl4DQrcG9ThAatJdrJjX7GOaAb7k3PdhPEzrsrgDPEqH4TB0gVzA
hyAvra5BkpEziF9lE0f+Vx8t4Bt5B/T9MDhMTFW0q1eGjTsCwkKPXbFsXiKFWgMEllKHDc4QYxgE
d3B4+MZIzhxwWYBn7Mq7O4dzPuXrAgHjPZAwph8CzQDbLNvERkCqFV3KJDiQCz01EQBxrYTAFQFw
7Gmm8Na5ScD+8sn0wCe2glsERqhHDFDp3F/gy5gERIcZEnZSIGAsid6pU/7LaJyzpKgX8OxuEfYM
4NLsmx5L8KNclUdpg3mKfp9TXWyI2bpkY71jvtAY7BE03BJQUBJELxRE4nfEaDEkfzctFXkG1Mnr
owah61NqGHE8KqyfR8y30rgS7I0BXL85oFVEVhSl2D9WFBSQfIRa2KBUiiZG/dLepb+kqLv9HWs7
YL82QATGg3Tbm4qZ+YXkzPFJKomfCVNN6m7tng7ZiUHH19zAKk27Yhvw49ztDDf6Xdemk7h0CX6f
HCOyTV7qIY5CXvW7JSeOGwb7scZinlHauR8m4pW+dlMVf84aw2ahWhtNeUurlT7GGKz0ZZprPjyN
hKXtHVwrZlAxenAVbpWsWVXMthnN3w6JJACSPYy9TuPUdFBfTxNmIOyajb5LFyWSp8iDXFqIKXVg
NmG3NJpyFEhqKZZe9LCWQQOPItz9z9mZNbetZNn6r3TUc6M6MQMRXf0AECRFipoHyy8I2bIwIzEn
gF9/P9p1q2zFOcf3dsR58dFAkQAyd+691rds595qXPHCiL/Kac80ThyUqhih0GnYgIKxTvRs09lt
zAnDWZd7y5OtDFfXXIswpuvnBAt3qbhY/Nh+zl0L4FtqabQ8NZwB2tZmMYfb2urTp9rt6TilDWIj
N3D6JS2KoK9y29iNcpbqvoCSmQScPIHdW+yb2jbFKO/e2rWXajsKVJ7XbM7jKVozM/uyrvPcRHS1
YxHYwBXEvi6HZv3KspXHoWPxjqNuSOkSAO3VjSgpCOU+xbLn/2tLW704y9AXUWzz3JSiQhqB7Fgg
hWQaiVYx7cc1FMxi/IhtY3Y3BGqM707cDtaJq1Zw8Mjz9M0qdTI80A4mbZg7dmGEqpuWOmR5i2mI
VHT9Qg7YXX5YfHt032fVGsfRSV32lTpjYoIUe3FuvYnVcNNaykg3HuOY6WjPzpxsekm7KZJLZh0t
EqAYrRZyZXds+3PNbQpHoosxitYLy3qtFH8wHfwLVy+dOXA5T/UPbDxGvkk7p7Sumw4dUlhSFTHv
rvgBgWCmNx/WnpNUWBmVSva21MQXr5T9C3uBqW+tEq1mCC1/LCJzSJrjOKP73chBm8uQ0Y1/jYCu
0gKlr/m3sXFlFRRps/g3K1LGN+L/OPa4Tg++NxxsiWpWVB5JRKnvkjYgp14go6PjI+7MCkQBjVm7
RXOrd4Jw3lJBfLscDWcROBNY/iJrjadzvT7o1ibL/P4zO06eb+kgWwjrHM14S2cCG5GEqt7Jd+NA
Kz4E8OWXx450F2BHCmvDJklGzYgqpdaO9IylO0LXmeSFnmjLl662KAOWpeUsxhF8Ta9Z48vkIPWU
rU3pRuVuUCnkI4UVA3ruF7eerzW0gl5YaQU6OfKFp5PPkcmpNl2ad+vn1C2sW2IA0m9OMtNoC1qM
fFWoY+AaXkdmpV4AV5KYvpnENfyh44RijQigpHuYCl84h5jGO+OytdLCLu/dCSWMZzr3eD8ZQUpz
SWvCHFtvbeYXbWZfCjRfxv0SJE7Wx5dz07fN09ziD/Wolk1fRXpFN3nm0MrUl3n3QKs7D2w2Y0b2
VkwhXAdoyUd8mUqMsvWjerac9KW3xwUfltSlnrVg2Fie6a0kCN5ioh7dSdM3nZkW07L5TyjpPqNr
19uhkC9DtogVMazhol9JyO5uh/ahNokJspdxvB0WTURVmjGy7jU7IiUHfT2lDnokrblRS/NZzN6w
ZTAz3onC8Y/0dacXFRv+TamEXgRinejiFKKIksbRt21rLHuEQPXtWsJXnnq078LVRZBrvh3m3kJT
d2DMgVZNuxwRqNw63WCHWo9YJssrxvayGU1SOJpz/1Zae5pRzRMu9OZ+mqppkyaje2ypbMygRDVB
p5fmR6lmRS88656QV42kCKmePEGn2ptTEz9aa5JsPaHXyIGtJZg4tQRDZ9PtkFZ6WF2KDT1p5FMp
/PY50Yo5aK1Eb5ivyQW5rkmfVJpFWE66Fs4efTXXTp2wj4sOTfR8WjHVBByJ101Mw+/GGuf5oUXN
CfMxi/f/2a1e2cS1We6RsFkkISdxYgZt19qoO/2cleWvbS7fvXN/ZDz5YB51KLwrWfdlNGyTPa6+
vb81nkRkOKEVGTuK9MAKMGTuis0Uxkfj6O2x9UXW1yZkSQK8/Zu/408MUx+py3ZpTjMzkTKKk0/C
445NjxM6vr9+k39mYNTNX901krgHP85cd6uzMEYOglMiQmWGxpNw4yBlKPeM1lW/8PR2jCjziqCp
8RorkJUycJEj74cCyRcnqN//TWev1h998B8MaASmkKC+4AT0VWf023LwrPRGsqPTdzU4cwU0pFd7
DxoenvA0JO4YImlI/ZAhsBx/88n8mcvpg08tmddhzrTO3XKmJDs6S5355MaIvSmgrD3KUse7+Otr
8GcX+INlrWv7pbdM09muNPXcezCaebXRK2QK+yKTjE//+mX+xBn3EVPNkL31K2XYWwYKBkohvY5a
Jpv/uzfxkVDddPbUQ6S0t5NboVjQaQUkVeA2vwsZ+JMP6SOiemiTtmqSGH4RPYkAh8xF7OdXAGd/
x4v7s4/ng81swPyJ1NGxt57VRnhA0VZjq/7NzfRnv/zDUhLPzFZtDvvbBKFA4HUTK2RKy/Z/d2XP
r/qTQ84oGhPdLp+NsVZO4A60R/tV3v/1L/8TZ7H4sEA4nV4pXP/cNild27e+zs7FmbOAYGVqgPel
GTGN07Ma7Obqr1/yzz6tD89/6iU0y8iF2tIwtp+ttuuvcp2R61//9u9L2x8sL+LDk+3mi+lMS2Jt
xzxu3agXrS9DcrDs4s2paiqjuPWSAfFj0xvXDO7W/EXvVxFvHCM3k2Nq5U3yYPFnZRumkUpLflzG
//olPrH/n//m319ls3RZwjT313/+z4Os+O+/zz/zr+/58C27b/LqtfrWf/ymX36G3/vP1928Dq+/
/COqh2xYbsdv3XL3rR/L4fvvT77J83f+v37xP759/y0PS/PtH397fauyekPfosu+Dn/755cu3v7x
N9cXpnHOvfqvn1/jn99wfhP/+NtuzF+71z/+qW+v/cAvsf6OjgXpKM0t14OcwhOqvp2/4nh/132K
PE/YvvAMcebu1pIT0T/+Zlh/d3UoR75Dl/78M9y+vRy/f0n8HbG9SZ1iGYwQfbbE//vX3fy4TX5c
FD6Rf/77P+qxusGgM/T/+Nuv65JrCV7B8wUkLF9nZuV+WMR9I5ucvpzdaLBTNEjruizP/tIYG5Du
+eanT+YPXuvXLen8Wp5jGa7h+K5j8OY+vFbvCCdXCXS/RbXyi9bOctug3aVZPxBKm1TN71gg+h+9
osNnj+Be+Kb+EbDrV2vhjUXsMEidfbxbFS7uEItfpYLaNevN6E7uc5741S41c1sPkDCZSVAvpr6j
CZ9doNVMjno7GVFZJ+JKK5QskIwWzW+QYB+e6R8fDRfcsm1uBReJ6a9LIUr5YlEzAtPY1fyTw0Rl
59HBMxA3uvAYECGWWMSmeeeKrv88dSup8hqX8y4Zx+KxpnFNpbz+Lgrse3zPv5eaf/5ZpkldzkbO
nfhhRXP9VhDUTM9z5KB0GlSJLEgZMn131JAdlYHvwKyL6SiKXD1WTL03KnG9fTpb7jMuyup6mdMj
uVYXeHducz2Rh9iPi2M8QVoPrMwv3jSLLdE08nZfSkN+GZOzUWtpm7u/vvX07xvtx7fiuTw3hmla
SDHO+IafNhsvWxXzetOOmrFML7uzT1gjse9Q6mn8JJfavXVE2Va0W8buDi2LeqsdJWnFVDVxX7jS
70uVXooeW1bjlgwBOXgwanzV/DJDEKzvE5Ffyy65wNTYRaI25y0tSwERyM1Oa7dWoZniBbSQ3qfV
Y27Z+kNh5vuhzvYo9ocg7zkTMp0mwjpvD7khwqGJ27BHJBRojnfs1mw70pTwb6fWeyanMA3wAlSB
XIz7sXOOy1QfPK+6z1csl2O1i7FcjsA60JhEmTUiF1ZX2Zg81NkdvrzyIJgpxG18LOvSCWo1XA+Z
+NRjbA6tzKgCf/mKyB/rca9EsFQSawwXLUjM9Ylz2TH1na3ATOC61hc0eW/MHTbTmj7kbX/smz5E
FHFpymyLC4pT05huG9H3YSnMx1bNb45ycTyadrpp9eJyXeM7vFtVkFa1g1rddVGFeXQRaT6czHH0
6ST2WZEiwjCbo+2062lAkIuMxDTEUWd3m4PirHkO6mS2f5dYd17uf6rmvz8DLrnbyGdQaYOr+VBg
NW7VF3a/2JGOTfxaMkZBiqbEpWd4O7OauxBNlnbvS6Rj0bnN0kdjV6p3tCjdl7mtpkfOydobo7cC
V6eVRIwJbDQdQ1VttNhsbmQq+/00KfkpwUBn4gKuljd/VPr92MTy6JfMUnWCWS/FSk77aFUmc8I1
tSPXSrwjsyZ66KMjfvfAnFecD88L69B5+8NpabMA/Pq84GFqJgz9DhoifznZBcjCMDc066JhC7vR
FmzErX7W+OvlemtkXXdZ+evcBJRADaG9lvdYTj0qH1TYX/76Wf6DRd077yUG18JBt/uhKEXdUU2l
rexIwQkMzU6+Q469aAVtKTUnv1mZ/+Bj8CzfMHwgep7OzvXrxyBTw1HeMsB1W3r3U9J1bnRm+P6G
v/WHb+mnV/mwOJVezkDN7OyoMLPsm6BDetn3KBq4L+kkQXNYtn/9Geq/nlG/39We79OxpYZgQmR8
+BC5Q/OmMVo7qm3TOM5eUTaB3Y/5oWP68ORJq8EmojwkwkYlPjEjqm+IBO42//9/hm+5lk9hZNu4
5j9+vJqymza17UhLYvpts/Nk2IOLBt2vwtVHfoixIdmUzjgF9EYfi2H63V9wrpp/vs9xOFFL2URv
IbMSnvuhqqaBr3tLmTtRudpLHqT0jU7tAMWN7dSjCmIK6NNMYvg3mbcEAAKfIJIp3vqjV/8uaO1j
MYas0bYsCgBLRxYlzA9nltXCpz863GJpUhaRg5cOZAuH3lRvzB/F+i+1+s9138c7jjLDOe/qLI+O
j33tw/VHEGDgT9SQmJUOIv0ydy+QEqoTMxUCZ12Qf7+50uyxHz5ppnWsKNR9rKJIyD9+0soYbKPS
VRyVuAkhYVoq9ONZfdLwj/eoOeOEfjBOCpbSBdNONx6TYeg2xUIQj77M7o7aooyEAT0ZsZCigdOJ
6z71+5BwhvWI5BwVs++fjapENJC7t4gJ6ZDvhItWZl+NpqyfsWx5COW1IdJX3TrEib88LWi7AqHp
zK89z6yMjTTW9qQGlb7xCaVXA5i6b9VgWi8kwjvbNrO/DZNYvvqaTXKvEVdhuTrVrjnDzXG2SYvi
AOkAUp5pl2OEjYA0VWGbmuXVals1SJsUZ9zsxCODw5a/JLfWIJu89AEcX4//CV9DVSHrYvikb4am
sopwoJV7Mawtai3awIZEeLC4j7JPCy0oCj2bgrNwPglmN88PolTdZWM687ubLdGMzXv2/fZimfuN
IB+YMQmFKI5xWWyVtSyXwk4lxulhOsVGqz+1eW7eTtlCQjSa+vGrBUjtwvdMdJm9MC4pGEZgigh0
pqJhYpXpcb/xpe1d5V6V7XVYyjcDHOS3ul/7a1qADKgaURRXyRr3e/Kh6XIzH0Ss4emfasZlz7XR
z/ZWDdZy15bFdKMVZ9LYnIjUZiTSAgLpJvGYYeq+NeNlfGwMhmi17tYPy4rspJFacaU1bbLHgquh
EO+yqzGHmobLTWxIiXZ3aA2bK8aQY1QoEG0j5rZXLda7CxuS+alcGcSWemkH2OzMz/NYJSGknP5T
nmgldvF1fGFQXzOzKuLDlLsFRVUhv3bIPR4MHA/vkCbap9KTm7meFLPYQXseHdWe1iYu7pHxQRyh
2/51XkYJTAbVi4/Q0aIhaCUYoDWB3Ezp7rcag+CR6Gnc/YkyAjX0KHTQPxSwYirvRLz1+NgR4UCE
1AS3BJNNaOFVvcTPFW86v3P2Yuq9C7eXOaKxRSfsOp1f/NY8z3XrNXAdc42EnoLq5bhxaSdefVF2
iuXGRj5aYHUMaeqjIM/FqkLNauKtoSXp/cQ8PprmSdsWpuddx31TQGPQWCKRCp6GMs1gWg/IhCTB
HHVjrtedtJJDL9Oe4QXyi2Prp8UTp2NYc6utR74+pNvUVyqcmLxcyTnJImYv+F2/vzDdmWfZpueI
LG8IFwyIW0wxy2bRgNB4QIYeUVklByddsptsjctb4BLlVjn9fGkkw6euzJe7tMzSC2kyno2nwsOx
gWYf4cXMrHQ2vkK8oiL22nwzYL9CPdgPV4YGj4JwXyx8W5k41gHTW5oEbc94MuiqWGzPXIUd7p75
yhSzHpZLZrwVeOJuFy8WXVB2bXKsWHGXCNGme5HnCYK8YrFDBjb5ZkW1FA4YdaJWGATVZY1/1afz
dJoqnN5nqUl/nepzg4S3ZBLyMDVaz8sNqbHHnVdfJWjWd4OhwOMqczXCsXDUxcyR1gjnVtMiMY32
mzQ1nh8mQwjO7eGSlB4jkp312qJrfCHNZrwmN61DM627L6kvuj2MhewpQZy3G2OWOLRRatqMhpYd
TVsftv7sreiqm/TV17X8UJbohpjuxYcZnsWOubd1aQh5Fp3pWnkkHVfDkIA0Gk8wNFRHW/oHb3Dr
0NF0zGHwalB1JeadkxTesUHGcVzIkHlFPAafpZ6LQ9bY7afZHXGfGKV+N83sAlphm1HBDBUV4pB9
ZvK+cod2hDYRhn3fr41/UZVWfNXrnjwZ7jQ910OdfLKJAIFyY/cv6BCh+5gQopA3G/KmSkx1ORMq
FLGhcGDTOdR1ZMCevFbtek+fWeinFZmwPGWTaHb4BrIjGb3I/zBzx8dJ97SdD4+Bc2FDaVjLCSIL
rg36/CX6qTxR1lfmH9plYXUyOhOrLlcdSRGrvNIiNQrjwU2RlaU12j1txs7mt4W5qyqBDniSsj64
vaDXqrlmOV/QVj+njSRF/VIPa817L9c3LtaK80vThwrHrtWc8mRaL2oP1FXtGUy2i+lZa7QhpEFv
nmYzcbH5lF19T16GjhwmLZB5ZO77ZE7ioTWq4WJJGnimynORzOaSvbDIxaMs0HMOQ588ck5w9IBR
OzHFPEIIMvupw4Hmx09u5+p3HbPRS6CB7kGL6/g046N5IxpYYLRv0/RB1WtyownL/oajzv/qZWl9
MGYtjSRpLkc99rRNh8KSrd121qu+UOsL9sLl1USme+sJMgaCwdHUCQO6g8dxXrEf2FM0c7Uumfo5
Y5CbWgOsyJt2Vm0N74QEOheZ7/V7SzsPP93VJM8jqZMTetNuWwu8SRxd4lNcWaoMLEOJI8+SCGKl
WXVo9wYax9ZNdktrIoOrC+oT5gJEpiCe615yM6ufJg8nLRAD2TLesjWuLQpB+16NZDAUItOukF5N
W1GpKmqWuCNbItbsF6uu5RYls/y0xHVxwAttPYC8mW7WLvF3djW4yEi9ihf119yMWAfg7ZTkKV3P
jDutzYoE48B5zNjClChREyXqYjAyHD6qmvKLxB3GrWPaJKcJw8WdbI0KuSh8mOyy8Mp5m9mQyyQ1
7MGqVblgjNbau3kuqq8ESJDkrI3p++BU45Mb05wP4lTDj10iFcKnXeCvkfh73jv0L3JX4Em7dEuD
vdaz69PQNek9fAkQGJC2D2We0iRJJ1RMzPhHcKmW5+UVLRW6IZ4yxhteC+gGna/ibl4FN3SnhLmH
LqG+Fe3av2IuqYGGjVjim8bdZ16Ljqcv2pwDsjEjy6zl3uoVF8mO/S4qs0U96VTMkdlwDRHsolw0
3BiWIe6Sz40wmmthWLwP1GA3VTkVEVl2ebd15KreZkHfOcAfnr3D4xi3K1ydz6vVMC9mUO+CG6hG
NQWFW/t3iZE24bKSpIkVZsJy0y3turFMa73ws3LY5j5jcxh0iD18IAJjoM0uA309q6xPKMa6p3Jw
gS1Iezo/xGX2IKl80dFOzK8zSuH3genIZ1Rx7c0at9bu7KsE4jd28sJGCXxabBtovcC/9mCscniX
CLF2PiZv0HWWfZdXnvcK8mbYCZyr95ZhzpFCF/utxGO8gQTg3rR9Ub1zzDKuRpRsrJsiRlRQJl/H
WdM+V4lM70dVtTYbpm4c1hYxCApH/9Fdh+Gh0TphsqjPLVYQzdqUsBX36aTmRwW6AyxObllbLxMs
BmoqNmqp2wuzTkneTbz1shyy5Epfk/ZW+mfdmytWOOnULyfUxv1LQxr6M9Nz7ysaEVJy3GmWwLRi
D13HZIEUsZb6omWe2gdiTLPrCaj+UwF17W3G1nNgKiluvNFIbxaBkhLf8rLpncVLLlgT/SPtTPHe
eGcQ0JrD2DS5s25TDY8iegu1TMmmQ1/sBfjqalLeNR4RrH1V99LmltAjUyCxDsD+CX9D9ZY/jrqN
Yp36FqMYxF4gFhXFq96a0zUX239Whsc1FAlGAa/AJ3T0VmGcFG07lpP47GguzdQ7KadYP4s0qaqD
srA+R6k+5Gpr46RHnz/k87ZyzeoZ6/EyBnKuJAKIrP1aVlVcR1ANa7HzWo66G3L5qOM8Ez9c5E0m
HUgzRcBfEgkpNtq6jO1xwsgOwMGL2ztaAz+JRzV/6daDv2QAPtdYd5dNueCDPUdRadr1z5pSfq54
yrQMrWM1ycELVqfNZajFeE5gweA1AGSk74dWtc0GNRCF1w/RqeY2epT6LYgP7H1ucfNDfupktsMI
InE3LVLtxzg+J3/7+fJQinm4Qdo8RkoTTqBa1w9y9Od06Tl5wf1z6vmyk3F3N3GlQHfVAHhgNK94
pdRkXlZutT4bZ/QDQ17nNExjhgJu0m28wrqJ+krHtdz1ZdkFP4tcbS9ZrtpimakIhZSHyZ7EZefG
lbtnJ0WjBpuzudYyK72efLN98URPJe8iAPqS5x2kTjy89TM+Jtxgblp7F4OcknskbvP1irst6Oe1
IM8SZOZjzxiPE06WPCYjdxxtLMzGTibv5yFngJ+ai/1KgJ6+qaGBmKqHLz9lc0SJ4m+FLl/cdkVC
bg3zTkHzgt7j++m16U/+N8Lh8Qtzhj2M3pDc4CXFEYq9xm4Co5vL/YJz/wJAlxF1S486bORCXY5p
Lx/xsUx7nD/mo2zzgfKXbe29Lq1XF1TRIbda+4tjuE3Ue/gGlJLDHvRNsV+IFLtBHIQ1wgKQ5GMO
K7M7jGBsnZR9eh9Y3TpVEfkkLJbztJ58wl++kLClXgV0g33ZrlPE2BHlzaKqsOq75GAsLpprWrTb
UsRx6JP0xsF3aS89v/EvDeAk39rVzJLAMfR5n5ljsnW1odnWlfDzYKBw/zqUjTwsvVEBcpLVFzrt
MUb6tZ9Y7eGafinzjEXeYqjh3wmVkVO98hGbyMsEiu3ZFpA3LcTjRTuDMzUgC3lpXD17PgqOwlTj
diFsJgCAV3Ogcob6zht1ZMHQsyeAWDIBQFYPE2p2bUARVrZTAqVPJu+ulaehMerljWhd85NHHXbo
EQsFnp7xGJVaHnlqubYS+Tb59n50LG8jlgKDssIhGQgMJqHo3faQVD4HJVwgQeo21BGxhcBu8GHt
2TgYtZ5vq73ls+ktMuAA2UVsZdoOP+MUajPQlqEElhMotm7u97Ewr2qQF+9V562A5oD8cM8bD8MM
OxtPENW86a2h6cbDDjoWM2hc4+RLVnikaNqbJqKTyaeintpxg/3KpfrCCh4ZXPZwaVrtwfTY08M2
9rpTlp1ZvJ5pQoJFbYx7TruusZxvkQ7h0ima9BlKnF0Fus1UiJCF2rufHDe9MKw8Z0dacjhUHmwo
pRdcTqYFmxkJZji42vm8UPWPzC0cTo3EfU26kx/7WbhHcOrMcfyFiQaWCBAKvgk6IBh17Qwh9AQU
Gdec/R3H5iFsyrgLRWksV8qMjfduEBDKk3G907TEfWJgKvuwi9dxCaRXWhdeImQ4zLzZvT/p+ttq
EIWsZw6CY/JArkv8I482XsrPucwT9G55g+dNsv8HeiV5NxlAi5AzT5xuAPkmIA+q4VEtnLe2sFAh
6RjVuuwZ+3ENFlSFFel3aroaa9c4lmkMM9jmZKuCcTZ4KHxbabdZueRX6HnjAwjS9R7GZnKju617
QIdv2JQpRtwyZDL0x/OIBbk07NlWLgkk0iG3bizqcmZE/5LNN9R+YVsDJpDIM+/7RtY423lP16nR
3LidZT38ENLXWNr6gCaS8eXfanpnraods3hny2Dki5fY6/FskN9NDG8uvwvsyYKbb5oBM7RfdQJg
1fCuaboD9KO3luMK+ik0UvC+wpAl+sEmvQGJ5Jw30ny6q6sFpqJtrGRR/kuP743o/ODneMPVGpvW
HuhBehoXOABO5ue3pZLNc2csHJeUWZznCNJbNI6MiziAM4h3ppxs0IT4tiHeFCf+3oTbF0l8rnVL
aDWmfk36stpNLjMvzqIOotbcn8N8sJ2HWdeLzQDhO1gSI3uBHGW9c3t4nNhzn1Iha50BPkym7m1d
gOmY6dpulVdncIMmo08ACtbNBeKOfqtG7QzjxKCWcLTYWuvSXmXMXT7bumZeZjKl+ecis96Umf0F
koV1X9FE/kKT4Gwg6BAuJq+LQ5bPY7n4xslbmaQgJV/zrifDOaO0aIvSMzBBV+qJw5sf9nm6Dt9G
tz3HVAEBi9uvSeHo6sU1aJtewYVu3IjKqD8sxgTQDYLNdF4xWamspHLr7dxa3VvGivSimG6d8AEu
m8JlsthZ/oj31OdYNA1zglDTwiKywSCX6tspd8wXTQqn3XaSbt/IzGXTcLJ8GjEk3Hlg/Odg9Yb0
wddM90SeTP3JTlTypbOMkYpDtlgxZs3cjEVlwS6n58p9JOShslucCb1BSDJ5lz3sZb0OewsVdITy
y5G3A2oMWsTTul54FlyuH+6I3LDp4yRjQ0hZZrY3w5D013Etq2OJme+pHhdGrLQeasn2JdXGTsbs
ZpLm8BnYBsTCDrPacdFBB4E16HHA+FP+acw1gQz3jOSYhwbL5tindxg/5KdW+ei+FY2TjMZ0yFr0
LTfK0PRZnugUTBsaK/Mpk3bHhwJEmK0mNR5ROxH4Z+S9+NIItuO2XBLeO/2HbSXPM+a2tClzHK04
ylE1zvGHf6M+L5VVn8TXqJj7rxnCqSMnT6IRf7J0gAd111sNoaINnNqipwtuaCkunFFpdwsTUsZH
E8VBkBf6cEirqfoMiW59AtxJw8SY86+xVFUV9U6sQfLMskPssLeyGCbXGdktO4KKx3JLk6XBMzHI
OdvYudG+5Ql38KaCcEg1MXiwSb6bRqyKIreF5hdSSriXLuflR2N2+m6Xp6jJgu9OkgxbRFhkSXH7
w06S20ADYfqVHIct8ubuitgqjquH5XFjkH6yR72M2R05XYJYOs8/KRcsNJ7C8sFO4xno+dDecYzi
4Dl1E8jwn8wosJfqaWOc0ayLhvuAUTS7euFCMJhXHKwwvEvS5NdSojcdOIRuxlhVecixO3u1wTdR
ISnPglp3Nq+wk0JLUrArrmUBrXP2Klhv9eCHajWyO4YM667uwBOl6zxhT5mN61FfwPMPZh8J28DN
3xjdExZiM/KYU2xgdedIZU1uvzRe8DDQv+Thr0Ozcvz7achpaNES4Jgl/KjC5oa/qTVOhU2YyiI7
ju7fLTMVMTcHwIjulkY50RBNxaI11dqJelt7wgcxQUStZp7orMP/5DqWGQ0JfJhNl6X2/Tqg0T4z
hy6nIfMODO2t40Lfdzc6jmQVGewzNMw4zIOOfb2BPbHrtHJ5ACtZj+EPRw4ZAS4wbJHbAJe++3Lm
cx+3HTXrDq8ix8FuIGOPXnMiAjk1xqUGLpiFRrbeK8puxoyjsMrXP/PuNJTY4y5OBZw6DSc15j+9
vzG/V82q8tILPadUd1sB2bSkayM2Ev/ljIXRdW/0efUv60mPMR7h6lXLIO+k4Wp3JRQ0LdTP4IWx
c82bf9t+BlPBE5/cfAP1v9uI1dEO1DLu0SG2LOT8gF65VFN6hsnmd5prd8+ZkmQnecD4iJ7RPQyv
WrUfnFG/95MzLQSrZ/TdKQQswObAWzYbYwX+N5j+sKHBV27tZVZBTIWYBzHAgMNQ6MkRWOa08TWD
XO0cWipjp3I/Qrc6agM2Amxy+Lu0rNciDfPk1QyGFHhvob0WSeI8iaLq9kMv/OukW986JnB2APOt
u/5hRZrb8SxmSVZ3u5wt7oaRLs/OanUv9arp73mn7tdeqLsfDqV8Nqpl4wL3h2md0S9W7mQMx2KR
4iZBtq9QTpDuSP9LNMdh0Sk/AOjZzx1qty/ibLvDDum712zESFPss/rboy49iqaAVJrb1h7bDsd4
ePX2DqSJeJ4gzO0Mt58jMt9fSknOoC43vepw26RLt8lkPjsBAHBCfjx+/8UyJu4DyI7prsj75Y5q
dPxUSKe/sROH4ksH5dNuSinmJjQLy6B93IsdprnqpqoTtRNt23yZcDZuW9CHIXStbMugvTmofo03
M2i6LTY0DqU4CCd8Rq3iZEAj8lg4jnYz8gzXDMjWfqsBU3qCyI76xVoQtPMAL5jFhmWTAOm4NfXE
OFo+COC6SvptL/rx/7B3JstxY+t2fhU/gFEBbGx00wQykT0z2UsTBCmJ6PseT38/6FT41Cn73vAZ
eOCwa6CoipLEJAhg/81a3zqYTmh+dk46gkqM1gFUgidzRTYUOiuoJMYF2s4kGnSzz6CbXAD2yIdq
UKMHEAHEHFjryyJrUpo8y7A/lFkptq3Wy2/TmE93lfGjJxsHvQ6GP7xjaSy/gE05b5bjxL+qUVVw
R9ezubd41/uydjJ/Bma/9kxy39pTspNaJ86DkyjPRh7avjIgkuKtTDDQAq/qTpBb+2YUUNTGVCyb
TJrm9r8vpQqoiVzPrdM78XcHJ9OVEpWa2VpQjU+m+f33Qvv/YbWrpmpCWBLRwX8ud3Wjj+JnHH40
0V91sv/8k39KXs0/QGQI5BywrlVp2uhZ/iF5tUx0rUhdVZPW09EtZAd/Kl519Q/AFXBrDEm359gS
Jc6filf+l7lKDmz6SkczVWSe/4biVf+79AFdmoPGAgWECmVNir8pPvrItHKsltzdJhzTAV8qFp+6
AqBHm8uTq0JKNp39yETiaC+BclFVNjQ6+RW3Dmdek4tuN0xM8jAP35FmXEU19tex50BAWBDvOpHZ
sB/TdBuDp70jilidrGO5NYfA8KriCUY0PMZpIj9kKR1/MobdgEkA/fZUPuht+2rq+gt0494vUs3c
/h+5by/xD6gD5Vf3d5n2vyi7/y/TcqOb/a9ubr/8+Otdvaq/f/+J/6HjFs4KdGGga5qWs0ag/3lT
63+YBhqqVcCrEqO3akv/vKs14w84oeaqOiHCh1XbP3XcmuQhMbjlWc9BeV8fkn/jrv6fFMTrJ1NN
xHqMMVEq/t0dIKwRcAkO5y11uift+Tmoxm3v9Mcpqxw3H1igSdDCqaN8MHJgohd94sNMIHZW73+5
aP8LmfffVUz/+CR8FBRdHLjrdfqr0jYL9TY1M3Uk3r5NNosMv4YF//c8grr8r7+S/B0P/Vf1Fl/L
sKGI8K5BpIiZ/V+/Fr4X5L4RMAOhYcddrGGmFZKWny0QcIuaPAI7y3UcE+KoyV4/dJk8QvIdLgDs
3gp47D4c7V8BbGEibb4BrLfdMQJGhhAQl9Fk7ZXQxO2aW5qHE7n0gc3tNbDKvhUDNTSZmRx//1Jl
+p6oC22v8MSeajF6ZheMB5pV1DaM6HBJF7YXshDbFk1/iVE1XgUYszRtepLiUqIZnOpKB9VhaJ8Z
Isn+RDpaDet7/KUa8BMLIa+4ASJQuUFygKNjr136E6u07Mp0qNpmIQlNfV3kO/JvvmtqTqHrwMNK
0qT3RNe9Ec4e3eLYhFocHgTuXC+E3L7L2PbebcdeDuOIJpiFb3lfVxI3VFFMIIcTATf3SiK+yZlf
eEWkZFtrkq8anuVNk5g/K5a5L858HjBaBxpm47hd9xAFhr+iUsLTlONA6ytlz+XV92MBpi4QfeES
d1MesMcGXooYH5GbBnGvmeRuEorqTQrq9sGUuCznrcl5fpzN+qXsHIJZyuY+l2Z6UE3ptwq+eMnI
6/j7l4lp23FYfzFHJ3JR0NJiB25vWem1EiDBEJIBQUyi6DBBiYBd4Yx+CA9xl3cVBvsRBZaWaMCv
RsYOtiXZP4lEeDaYZG8mFAk6RuNHSA08GuvmYdDnA6xoVAqhwuZ8cbpHsAxbsFWogZSqvKWTs6N8
1p4QdxGNMiCggAM3HdSAqWyTjmLrYNM/E9H2kpasXxOKZG5RY95WEH6t1jxYTBQ2YQSWX1PJWarf
Fas4F7P5bIHT3zDo7CC2KM9TUazJYHcSaL+IvCDhpSkQG8/hbszvEMaCYzVpx0FNPpwebdBQyztk
w0NaERxlgjH0pik7ryutzTy0p8VTi2wvA5WsgLh6ZwkN/ImvxLHPmWfTzwaBjYY7OxcnSGKo1rNg
m0zq6k0Aohp+4uE+azr0JMp4iI2vpal+1ilnLBQxhdEn+QLWoQrL17ZqtkSKtIeaQU466jo3UnZA
iabv0L0Xm6KOP+3hV6ZNP3KBPsLBtRuwIofqvREsTECP7wpdvjASeY+dHmDsJFMP1u0BztE5yquL
U45P02BdF5HeyKL4GQN/yFrHjaK0cnH/fSYVOBsDMeQQFLOfhuIOb2bbmcV1rgcvJq0MgPvHerV+
fwEg1fjjnVz1mqrYwyFT0xXzRbWq3+3Z+FEo2iWcBIKg6VXVGPMPUI01/W70yVeRRLCV21udMv0A
BEcRrRbnZeCmbKzkbbFnF9mU6pkouzbC5Gv4mTneoaGyPY8++rIRbiGbd1G67KG/RLWLAEHyO8NP
2sJzD8uBqMtVYleyeDKOk2I/q9GhsqyLvd5HymA9Vwam+SG4AdG9z0bosKyCz9sWb4ryRud5GPSX
pBYRwAws/lbwvL7CIdr8KH8y2LsPqXOzjtExUDU0GaQKduX81tvWYT1SRN3o667jOpSqpwrop6TD
vwMH+xoC+6pzP6ROTG0fHOKQixgQmsTaIHa13nmV38sZWHEYPNuKeWVO9KzW7Hh1J4IoBM6C7Yi+
URi37yfZVp7SpyOSNlhekzGTpIK56G6UbUBwB9TfECoUSxuT0Cl6o1s/7nJevleLAeaDxhakJMvj
oqz5SqAa686ABPcLs9aDGep3FixTMt1C234dJnXXNs5zkKgkVhmMhZxdFdYcqDEqAZg/G2AppPlN
NgtOZMxSoz8JTFAk1W2ljxe5uQ9ktQ6ZdDZzNTxLaXMj4n8IA5wxdMmwIe/oi41wBqwWte/2CmwD
orJerK7n713IJyBI6LheEbZbtykcvhcM8bZ4Jt5tBBJ6ln4iTeS1Zst7a5nY8If0WxfmZz76UW1M
0id6DB/9W1AsGa83BgrxZ6ui7EJmy1cBX+1VQ/Oezk9jqD2TBciPRgcyo1fIXU3CM/pDXgz4ms3v
iqr86qf6M9Dkc9UbuEIlpAtDA1paiNtgDcirQHymIJP4wXBz8YwfIzW/05w/DxnfT2HlZ5IGFxyY
8D8RzaRdsO0a/g/j09f/X+3+7zgXNepJ9Nf/eSN3+fgZzR//7dZ8/PzVRn8te//8o/8oem3xh01U
BBUl0ieQTjbN0p9Fr/yDdxa+OjQ7nJurgeDPmlfQ/ZkWrR/dv6Ox6PxnzSu0PyC4CmctoHUk986/
VfNST6713b/Uf9S8Jhp2QdGLGGj1Vv611ow1heCdlDmIOWX1EY1ViFNvSj1ZmtGjFY0PJeKMNI1O
ucEDSYVwN+05PEZo6hdTO+gA3dyhUn32m/PR4aXfKoV+tdLQzzBekt4w8X7rEUKgOQHfmWfVLsQ+
BfmvV09jk6mnZo70XTOsrBRirjYGGlGQ5OhpNSAE23GJx63VGhvTYjU+pont9mX/SaurPCaG5or4
NcveFwJWmSOF5ClZGUijhTVCG+TG2WYmfo4MkfLiyZ57ZzoErGmQeZMTgwVQ7nVQPvuF9zcWKTVg
tmQIFxC3DtgEh1Ac2OIJzZbFQhm6m2Kn340fqkO8h02czBtl6FB8c5T8VMvEvLAalHupZbAsxWsQ
7dt2sveFYf0Qy0eqSAimEIkhfOCZxvWUTRT3GvWbrp76NvsowEBu5iD9WtoSeA/rn55AtrGYX61q
utSSqF/kQv25N7Vbpfj2SKRBOItXBVQQB+VexYNP+qnAaKGHt7I7l7kx72HtTFtnVI/wCi00Kcew
NWYfNesZJ5rjJsE4uLqWIBILc7+oL0bbaI9TGlHHDqSyB0ZhHiD/v7a1UHeSBDwOQQzgGqYSOEnp
IedG9XrZ1MemCK7Rmn9Cn6/6TQh5iRCiW4RnbmdF4c1s1spIpl/TpEcuSP3ZDYu59BYWsIme0lnF
zbueV+8hoEfSS3HOlZ9FWHyLxircBvhtvHbuWk+DHnjBpyhdwBCc88u+IuP9k8vyYGuRfNE6aLIz
wBDSWDad3pdUllUPTGIG4ZDJ+JqvQOO4C+2tvt6ECBvfClXVTkVStc/YzS9WNlXHorPekCLbT2Yd
3G07ulvlaJ2UXtEOkyniTU9GwwNSk51NRtGGRR25jpFu7QoaH6UtnkaxkDQHmn7fh7WXiCWj7HDs
a1hrCE5n+HzTrMEz648VK9QNip55Cy0l38ZJN1/ToX9iu8YaU9e+oeKObmECRRhYzDkyTfIlHYJW
Row512IO3zBJMryjvkcSg7HTcQljbP1oAOY6R8vLbFnnMkZGZrRtdbUXTK+EYp5RaeJIG3KdgN1Z
7JvcRqjE+NNlgts8QMe8QTh2l3aqzuj+7RYcY6Mq4pjYS783E4W8bie/dPgIDkQKXai446febnCA
GkxnLEaHxLJolwjrjR2n2kMdd3sidz4M1Qz2xjSwqS/V+Cy5pBt0rW4jmpSQksrXRLDsm0UZt81E
1z2FfETgzRDMCk5iMRP6ISeLTbMN0qphb+gMoXOyITOB7oSkZvKcX/X4DJdqILpUK3ZGFAdXOzOO
qlPVO9L6Rh8bOZrmMi0Ok6oO17U3Po5WeWpRruyTgSpxkH1MpCwb8jlsiXDJyV3IB0wlk3Yz2xBJ
Q6GTuZOxOJdhl17RBZd7NM0uKMZsk2nFJV36H3VIsxgFI9DftnkTo7WBFPnAzVAQgY1hdp/ycj6m
9WcmkOlXyTkhYdCzyCza983Su+ZoBRtTC2df0qPmojpmB4S+5nkJg5nHwrkZqEc2RWM0Z72wOhce
7AOX9CxRbLpRorkaqgo3jgPTY1+/Le31tdOb+8hGwWc2a/OSDmcAy3doTddS4tiwM3NbauI+cBro
HVdiLK9LJDqcmtGFQQ2/g6JGI8J0MYLYIw+B0T6OItZivE2TMRaPpRlvm1IXZ7wvrPFHy/IrsiMu
8EyZ5VnfdRItb6Ol67co0580vY8PXRLpe0sfH+1ubC+UUKEXYeX0SIGzrg4iqqqajYemyXhtaZ5M
pXZSVVBkv//t9y9tFUqyiOz2C+s0S3ganY7u7AFKKAwi3b7AZIpdtnvjK9K9ODEcPzSqkvqvk3s2
jRcRRs6TVaM5dZjNZ8ZbHYp0y/Q8XolwkRujefNwp+KaXUaETQH1+WSPIW2fdJuaFdFUJd21FHfd
IfkrIYBtl2PJ4L0eUkDrAS5zy2G6UsxnFC3M3vW89SBZxu6ki2Kn9/NVn8RWNOWveGHNXQ6IVoMY
n0rS+JhkVDcpmg7nMNBzVounmThiO2tCXp68myXCd/IRbM4BoACBqh4mbZm3RZg/VbZy1oiHnLvw
QHHM0meIXMV2EOYhMHlsNVQMwzOPkLIxAhwynVMe9arUiEksDE8FPhZrQvGWOe25lyzeIuEreYXw
0JHZtNo87qJZAIVs35VSsB+tdbZ/xhuOnzNSoSvKoRBXXIfBG3AWi2a3NtJPabalmyQy3QTzD9DC
EunbmdTtty5NX9Two513uSYvSzE/NNEEfz7Xrn1m/iDpfaM2Flv8Pr2xp9I3w5rMUBJ5a5LsNkTx
xszhck1B9W5gM/RKvY23STHFflfJCmThVG/0iJAiUz4oQ/895d7bjJpkCFRUG2dVsadAyFaS23ub
dEwqOORYALGcX84V+QKhUhHNqp6G0foQuHbYshGk3BYqqKjKOPLSw8i78lgQPwY+ONzPspvnXYA9
lRurQXyJ5MqzCuN1UtTnGVHXJp3MHW/0elMvJsR527oh0WADm7KD5yjP6NkdEpgBm0IuyR8XWZBk
Jquril7bt2ZwnhBDe3hc4hncKYGKBZp+aFqfQLacHRKlk9JoL+Egfawn0YYs3W6r5j8nGTxrBT8y
S4WOK2LjZOvlFfWr4zkghbcAwzoaUp1k5ZDQnjiO/DLMarThSN3sEtGXUXP75izTN6H6rVPWziwh
Al2q1zKCUgDLbDPTaerOIyuwU0QXUyz693iEFZCL9d0fPEkxIW0Mw2Vn9859iuonGT2jYsLR2mav
kV4BG9N6GsLxELXBmgG9kK4yhxjRKgIfB33xq6x9w7N0TMccZu7obOZaEJo9xls9mt5UZ6x2VsEw
ZI1fMLGR7KPk1ueTgmqgCS6MpPGphZ7diBexzNmFZ3XYKDaJHiiPL/A8MLBay/OQjxM0XdNNO2tf
CI8cO+IFrRrFLFTCkezeKYndFueQUuX7Vc20GQzLwxUGTb7QTuRreqPpSHdRQW0tPLBEt8LXHAM3
XKpvxoRpos9bhSy6kPTOed6KHF2pGSNmZNdpF6/jp6WY3KN427aakZ7A+33qunhnm70ZI/LTNfET
cN76Ie1NksyvyXpByq6bjq32QYCI6avUl0Vm2OD5tHf0y6FvFsGTEXXAZ7vfoSKvcSef1ZG4q/gn
siwUl5i8tBRmgaL1Jy0yqAzTFUg5f82Jg/wOBx5uIpDzVV9zp/bpcXDMyQUOrLkJzFMnRBFulp4S
qYco694QbCT+MiWPoTajXiSUYloHFA4JDQgibzmtsyUZQGSjcHwlIVBiajUDQZn+mhjZA7Y2fYOo
AUMHSD4Y2vxgR1awSrQ3ZfRGhXRfFH7W1YeV2+Aeadqtcsg9RL0MtAZAJpZB8UaTQH54UyzvVp+s
WgHzTgTDN6tBKpdYJoWcVlxN7srKXgGSam6giCQEC/1EMmU/mjXlM6jE98lZDoZaBcc0y0+TpODQ
VPgLPRRTVD6O20SNc1bIdd0Icj82tcJSVnXeY0MAcx+nfTCb5mFuNT828EUPhISafW5t0yL9NbW6
8LPyPWL8cwH9CrM6K7ZdnjheDUAcoQvJfiaHLA/d/IazHn3qGAEF7zMLyedXquqNJwU7bSSj2BoG
cqYsxmNRjIxdDnA/kXpWmKIwEKUb571ytMZlnEvIZmGPezuy5aXAWoXvhazPBVUVQjy8uUN3AAxK
CZfzQsiUhwg4u5tSJ2p9JjwLOSYCvvoytqTcAHV7axEMF3gOtvVS/mgpnPyypobr+uGuRcnARyQe
IsgJ+1H1T5YfeCYLXgmF1njOpzECakIeGXteUhR8F9kLc2aMLJrzzkifO2s2pKso3VM6ICvKWvw9
DbjERaWMQ9W/64kN9mbwGF4WzBiqFmLf5/rTiaGAog25REoOg6TIOWKRjC0CHioM/8z66AiOQHVB
VzW29o5Y6pvSqpnfTtmLBuz15OjzVi8Le4e5g2ptxzR+cnsHrSC+FybfGFVQTX8vFvUSkayFZORZ
r7GFRsTzDLaFxVe3XqYJ+S1LCzSh5XyKrBx0MFbNY9sL/eliqNMFJN/4IifOnFBf9eITnq11h2+W
kNtjlWzzsPoBQelYp7nxZnIwjB1eqirgbRKiPSqwGCEn7MWlIC3BDLQv4h9VHxzPhqS/YFN1WK/R
yeP0bvtwOxmWT0ghc/c2/FEtCYPAwQg8oyNwuQSp+9jLYRNXfPtL3nkLmQNHcjW3ZOvQF6G/2Mfg
5jZ9BM4/zpTRn+Oy9pMw8+x+mMjBGIXn1FG+WwwKzTqLZkbnyduM2MidhunANqZ1CbxrNlWDaLtu
sg1PdOFXXJNO2sAvpzdDJP1ToZG67UdEQpwUnC1+i03hcbWh7iHrs17Zo8AlLQsbjxtYF45s+zCE
yiGCuLvlsIHoOPzKMeXsNYefjV4m5c62OZZGNmIu6W3xbjKyno2zCDi6DeKohuTMuPEUQDxu2Q/s
FyYnjUYuRwO7ntZ+7M+5VPwcKOdeRu24aRug29KkV7fShcnhJ3EOBoCT/peUselhC9rUXaCtA9DW
U4zCjRYoUuOYjH4tmI4OXoeq7R+P2XrvDxHJfA6blaRh/W3mTP1703KFBvjarpLSDydk3eE0fjV9
OTJDGTas8vSdE5dfYJoAtob2BwWB7tUTqWlTFhao9lLsd/EFhsdG1i/cAjGMHQvu5lla/XKbyuA1
sYO3CLLqUwL5edtG6q8m6b5Mo1cRbtn2loDxYUs0tUYQSeB4VWaJAxUz2W3IM499mV3bqpK3ojtO
iZXdstoqj5plfqakVSEVLC8g+n2yw7QdCJ0XifLw0vTjozTrfA/82g3nA5gBLNfJ4tlZfSaBbYv7
QwLHnPsjCXZkmAtRHbJ4MXH8Ga+zxZMAOnlLb/vSl3r2Lbz28LTPc2q9tuZo+y0ZL4AbBDLialVF
y6+iWLMTWqmdB5m9DnaT3oIsfrBKjA5qWJbb3lK/2CAT6qa2yVYfWJrlA+DVzFAuNQh5u/Fj9L7Y
OrCtEGrAEX/OBjs81pU2PZBMBHTc2aQju4N6rtGR67s5CZs9QbWk7Cx0B02fbRV9IIQ01yevktR9
sp71fVUomZ+tTXzb8dQKq5xfpgaWakqw5RAsP3MG2wHwqwc8UV+qOi1umVJnJrEd+HWYYrLVRgR0
FpHJ1H5p9Jqo/atKdIGLSoz4yVL/CWU/eVoq9aJ16zeD/t1vGUIcp7Z/qTNRXpEjxmzRnMcqSejl
u1F7n/Vqz0RhF+QcX9rq59CSyEDxwRZrUgsPh8+PctSSfaTUpJuwQVYkHUdsMnuIy5nFaigDtyWQ
DQy4g8EqkTtzmXlRt5gQCDvaEFnQ7Wsbjhg2y6uj0OLmdp3ekea9Zi175YpUPp8rde1ZlN57DRRi
nVhnlhr2iTHmjpRe4Sttyedbqi1L7ATThHq25ia8aJl+n3XlKuNFPWQZpFMHN5j+2kppn+iyHBaO
E61DJZVzDbmk1eP52o5eKPXwzsLMa/WSWyqpXX2pcxTY1nO5CIUVpZLLE8t9PwUKdi6WZN9aUuxZ
MeMnpw3gqrOAgupN+mAd72bbnh5IhUHlatRXi7Qsd2hafY87meof7u2+qDralcAmfLdy4MwJNdk1
+q98qtINhKzGTbXk+6g0b9RIL7aIHZc2rtqYGWecqtXJNiKWZPv7Lw366mc4VsBy6ml2VUcFfGXE
rMemFqErtAM/dyj6RE/ErdEXnFgMKdLqUHYYqTI4XKNpsp/qA4A3he5ScZRRxt6EakvNP4ARJDui
On4i3pQUfu0P4H4heW2KeBsZ8QUzvt5WZx+qV8/0O/PznHdnPKbOgTarZYq2OLtQjM5WXWiL8JdO
V6MitCtdk9sUeGcnTc8foRh816tjmbMBNHrDn8flZ59oqwjwEPazF+QKqYjje1j9SvBAIl7dGaI8
l1PtA/f9BsD4ynKHXfXAzpGG1rSUZ4GFMYUnhjvIi0kdDovgJ1uvHQJVF9vDfZlMStLkrCk/hIW6
3vapxa8TyHt1MH28SiG6XRsabUchnBkeSaWnkTWxjU+BrPhyGxdiL1J2ciHuhvXo/cqc6dQo+Y+C
+o71jbyH7PcY2dTvkRJ/0nCxh6WpGDkKOuLmXF1a7caKY+bLANrjLxDcixVAFa3kNQ8rt0ijd2ID
W95F9rMzxR/9dbZpySwukdILhAlMYVWIEBtt/RwEA+DgKVmeIkH/KnBrcnslbs2hFeTmAR3tF69z
8GC6cScc6vBb8WIvySdY6ZUodMqb5HMurWvEcJxXhvMTGvMuSuJfLRaqoKYNBtwFpZ99GU5Cmnud
7j31FD1qd2HUc4MGKvrt3nSxhKa7JK0vVbtXLO065HH+Mkn5oPZz+GCQvbNtKpqWhmiaQSOVyZTs
1tdrKPHwrPNYD4Mj3xI30SYc2/co5KkJ8g8oDURDcGnloBPBycWaQ+c4ReXNDvmtVc6VLxLixyjM
rkOGUrdgdteXwb5ruDDOQgaOk60jyyYh+llNTqTeabgdmDvAeCwfepLFNWJrHmk5lTsYgGJPVcw4
I6vah3wsHbeKgYYTZkloU1pphxrKxMYwmmAL+GJBH1Lx1iRX1zF5m0fo3M9Kxy9kGH5wu1vHdtZw
pzVkjvVcPB53qmepx8d4wBijB1I/AanLNpA4So9SOcJhbwV7sm1Ur66MgsovrV1RWgthCk70NM5Y
vfMoJZZ2LC+mmU7nFK7QTkv7Dn+aHXixM4mXoW8JqCUH7jCn2VON4REhM6JfKItrpFNzDbLypve2
6TlJ+KsTfeCj9KCJ6JNhm7WjuWkK4t4q5ymJkNsnTX6IhqTbykEubj9n86GZrWf2ujRQUcdjszDe
qi2TQZ86qBe+Vs3olYhT0BfjtiaV1yf+wyWrFx1hVM7ujDAHVrryxclPRGeZHpbEqg8VqdxUtHG/
q8MyPMaERdAmgRJJF6yturZYMOEk4P9F96My1nZOkVenYiQkCcTwLRGiPDaM5Ie6685THH+vFiEf
nMIgohLqSYVv9GoXT1yKC577cd8Y2mHMJECF+asfRXqs277d9AQ5b0lrG3YmcYcZflASZL43KWM3
MPs7HfcFDJWrOcr6jtmYvFYH8bg9gjMiYluvAYigBwjIGkhz7r+EHp4csW1NG1KXDPtRHdFor47M
FLNzbs1PYgT305Sm3CasvY69CC9EIlnn2mxuQPFnZtxou6pyX9em2OKs0j0yvu4oiWcythCCOwRt
u1QEn6owkLU8G/imiEOeHc5S5RRFk3kfcVRaNmilNsnPIVajzapXmvim8lonKackrIm2kGFKoqw4
MnXn5PE7I/NTFWInsKLow7CBwTuWdiDYU1BPCIZ0NnfYphh4heAO3y5N/w20BucDU9javmUZ0Hi1
HebdcOpnuHUOxmmikkJj3zTmg9FoGi+m8lalz1HBFj9MFaLwlNUL0kzkc9D1DAzR8B+ViOU9XXCb
xzJ4Sa0FJbVR7QV56Z7knx2NVZtiM0He5I2V1rvT6OwXZDBxvvCqStSd0UZXLTFjfnwjNZZ8U21A
wLKhhm/z7EMt3tJYQ8Ez0ZXBhdq3CbHcYX4ItJ6ETzXNaH3SeruAH/CtXMeUOwORG7WYflONLlMm
vwsn5q/P1a/aGBGNiQUe+7yIV73rj03an4q0c0gGiAVR080lapl0WjbWjyxJ9kykCdXp2cdVMiDe
JJ6MfeXE6UbvsN6C1JAnh6EXr5dvMzLj51zPX/WS1aIoqo++eo8SVZ7SQKO26IrjNFUvCVCAI5vL
w6I3Yqf2JCKGDJoOJfLInLX2Q8BwdwsTIh6y8Szb75nziUWjBO/DVm5Uqidb3LXsPpbLJlqqcI/j
XvFKgisZEzA2T4NKPVdq9cl5RGRoIel785IDG5BPW6ovsjeuTivaA481plbecBk7NwotdWDUFLKM
Pce1dopJB/FtyZqNQUz3CAQPlYbBNLFM6bFWVhYejibdqY0yHVVcmi5Fuo8yJ/VBGRAEWzQ3soti
FyyKyqpJ/waNqdkbduGQMVQFt07WiwsdBb3QlGwdGodN0zN3GZgDnGF4+RB0rX07BjdBJbufkSrH
nR0+lko/EJaxECeCPdAoxmtvyfKR9m/TaWNM1lXinJ2k9xs6x6MxKR+6UxTPAs4a2fbjQeXNYpZN
9pAVTGuyqNgljeB765fUFyp5jzWuRVx2cbjv4FRvELEKN9LTeRfHLWKRiu9pIL7a66KaYrmD1TMB
pnAnFD7cV4AMpmTStg3F6DGAtlMKHFGt2ZWe2TjxA1ecb3uXTEn/y8TcpevrgmgqzFtXdok7DNXo
mq0x+cVCFpacGm3NVifdHdLKFgOas4kBUdFGi7O8pZq93AC6Rg9dySBNTskVYsPNrFkyx7PJcvor
TnrO1pBWIB4DMJ8ZteFiYB0vVKRriMQvnQ6arNIH4Rtd3R0INGd8mJTLA1umkA+EvHCqMMC3S+6P
fX/v2QNdOst8ZTQuuIPGnpSKfWXr0QfAUMuLc/g96YSHqmCxqneSOWTrhwlPBRkVwQ6VEhPjZHnT
goi7+AyaSb/mzEA9sg/hdwaJgtoM6WqT6OcGrttxsLpoO5djtW957S+K8k4X3L5Tq5IbCQ6IE+TB
USqPKQHhX0nZHusek57dtfnB4IheZ84+h9XwIbrylLOD9LAMOQenicQhThxscOhKHuKRLq9gIfQQ
mHRgZnWU6kVaMtuiJnuWoOHR99nPRGleNaUPvB5XDM0zq6FlRvDQRI8wJwBwMbFObUvdmP0PBVDs
ocq1jrRHBsqTFeobgkcwhpvJT3Dw9/X1Ei44gRnk9MT7wORYWlfvqULLYhfajONTyzwHmfGeE5+5
jIiKSeXaJur8HS3oi9AGY2P30feSwaBEFkWx8AWWBiKeeWnLMoLUlyOa0hoaEDXgiOM4RSOFH25D
gGZDuqBxGJs9dO8z1i7DmzXWnDbh4kQOdJQKizvOau8jTYdawtOaONWltopXwS3IyBjBdiQI9en1
zP9dLkaUvGUlHrTwZgjH69WK6GcWppm6vJii+GbDTCP/S3uRCCMC1SS7VyvfQgTPqJfVQ19Pd6xM
mOsCVfeetdQ0qElV/JPSRqIXbmfibn1E0MCG0U2M1siq9YfsBM+FGYvTuGj9m169IqWGjurE9qEe
CcP6/Z9k1L2UoBcPFqFU56GV1Eh6gUBHMdl4ie41SJroWE+V5RW4sDn7WZnamPV2Zn+MYG+cM5Xo
juqUawhXoqmGQDGSYYRiwROmHO9tlw3kF/JaapjFRksavnad9ejkrXMD2vxCWDLVVwV/Rqcralst
2OBXGfeUnO0Zbpt1KiihHNExMaBwSQ2BH3/OvgLq4Jui17jR/4OoM1uOVMmi7BdhBs78GsQ8SAqF
lMrUC6ZM6TI64IAzfX0vqtusHyrt3rKq1BDgfoa912Z1nwOpJJg0/fCzZ9o6a6MG9qnwot49Shgj
VqQr1f1u8ABB8vk0ZyMnO9HwL5NXTzseKah6veG+svThd9ZRgQHK3tNjOSeLe5gpv/Op1LjLaDWD
CSay1zj/jbnYJ1BSjotBm1NyNnPLp/pPllxUs9xzkVXPTPfdB6IAm5f3ElSFc3DJw2E95twk0vGo
GR2Mcpajjjg7j4rYbGKv2RE6mS72WQINjb9KvBTzzAebf0O58s/JulWv2hZZux7WLF53OTVW2p0K
yak1SiQ9Nvyi95iIVhZ2+hYgTF81APbdQBmvWaVlsm1f63b+pUlnHxBwHGk/5L6DRWJ3y5uiZziP
ATnIqDZFBJkjMpZyuhDlderSIbnltW9sWsNM9qsBsvClB1n4hnMOIbNb5ru4hx2zhG+pBrRXm8tv
O1Eonws+Mwxnd1OGTynrh3PLHmwju/zeTHX5qOB6QhWlYxq2jbtuUknLnccsfklHyqiRIuPQd/1z
khKsiV0O+VB24FMY8OeD7M4qE+VYcCMVtNxTYsu96kGyz1nJ3AVMraez8uAx6olgwdlbkB/buWNK
0xrMVshO5adIIrdggq2r4lIAqtzKKVTso4ziOIJyYMVenuuRlqS3Xn3f+xmN0L6kzfDjtqhNTRIK
7WR5SoRrH41yudbzkB38SemL0sSAWfO1mPofS+rhPVN0oMhot/VUxE9FZwmynuHA8Isk9TYSuMB3
pVvNL9A1vINUdbndZ7bo7oLMwG0ahv3RK3q18RezOgBSkrt2bGzAT/xrWxes5bAjb1sjsG9iHADp
TGmUMHI+LsyFvAA2bp6WB6TUJ2kr/152fKRjczDLwb/YDKVOLQTRsxs2l0BnH/GyitdISrsMHHrE
jS8BZBdk7PNIq0BpoCDEnRPiufeFs3wqeC6Ie1CoJCil2Cstf8PG7fZL5jFQWjjRkbboQ5Ea+iKg
x1YFWB3tf4vEAL/WZsZrwBzhoGkrK5UHJx9E0UEWwt4ldQdjP3AZSUPH3TUVa04GoyGMSql2LtNF
NmzM8kRo3OKCjOe8tYCdq6C+kt3Ls28Rw8tXMiv3EMQGDM+e8AjTfxJzDfspZssyGCgELYb6N8sC
6mqGPGpm0+y9qnO5SDFG8gWKPbhTbPuBGM+hA/SBBg19hC92ltFXu6nJVIRT44Wc4+qp8tF955K+
EDkv14e2dxihxwjcJ5nD4zCtaVXoMLqsB2hsmme8cfe6afTOrgzxPIvYesZDINrgjn2DsU+SJvu+
Fj9YmuWT5zoX3++cw6B1cyt0fSIo60v/1mbfnOAnxiz1r3qwUdRrMlWzieIIU1uPHjlWyX0UGXs9
lkLnMWvuwWhJMgpTwJkDgx/Tc89yBGwYkCMPhbpH1Q/m6inkwUFozChgRZx85EzbLPwmdvPiDR1B
ZL5vPhN1hlUiYC0M1VBmQl8810pfC8d/rJdDFhfxJ0GckBbd4iotNAkw2C4ZAQDI/Y3yasuqPVhu
PB1Ylb5khaye/v8fcQFFYtDFsZw5QBh9zLzOOrv6kLawpk7FRuI8GK0pofe00DUZDjstK3lzVDo+
TUgkIrp7wVQxp4TujO7gOSv7Y0m/q8qGo5J0wwsp0zvsOPIux+qNtMd3lZnqYvtzfl/I8YGmJTeg
mIeXBvNWHgrEpoIVR5Ba6S3L7ePQNxdHsgOr4sB+It8DWtUzQjB9wv4OA6Vn4FKy4SYmljQ57aBj
4rSUjJWcinkolh8cNoJmKj2TZFDvwdv+Z4v+WaIuwkDg40yUAFrK+JXqVJCFt61YcTHm+Ezm+k5o
8S+DJ+40ugz4M9rn3obOpnPmUV2eBFdixBDI7UWhH5aa/owERzwSp+muc1U+BwZVYaAnFrx+JtiY
bk2cHylah2uKbARICVjW2IqmVTeLizNme9scBLgvRlIV/Es27EHj3StmQnreWRUaocHZWqU/3eo4
+w1NNRprgbWtdBnXJNbfcnKbGy810i0GETKpaDgagFdeHJ5179KHcLymKfQR27nbyJpPlekd3bYZ
dvSRK9jDxTqdvcxeg24vB+KROZCz6j8dTBOQwlCQyzF4QWt2mWwqjTiDh9MV+6LwWKzi3GjzWZBk
LrKvoZiDezrYjzwmuNALKrAGTsZqwRf8UOo/H6XthYbmn3Jz5yoLYiQyty0gmjT2uW1nfN2l35GZ
2bY7XBHGsbAZBxg6yR/JlMLIBGyDsVOeHWm/9GPWET/A2oynxLsnKS3NUDi4IwrmA1MG1XEJbq0L
/zI3+xkVjPixYeUAOqmHyHMn55DBcdsOCFE2GesLNUyXRVQPJdj2Ti6cM18kWwMQxhfpHVtGRdbR
7Fx6MocNKlmOYG8L8UoKXMeOYLr2XsozWVwnu3gnwt5j+TYclzj8WiVVC6I0Zi7af+rbF1xWnyzv
L22DCq6ZdvTYFpvB0DbYAXJhu6mOkRtG5M2SXVN7n1z5fzXhe5ccp22ipoNAxvsKgIF4NXVVluLD
yl9i3X20luNsJ9/9Qb+NeK5w/nGynft6gQPMx6Ues6dJCWUaQSe7aQbP2FZBNd+6oDylruqgBUYu
yaF/hzQm07RSz7KdP9HsOlHSBv7R8mqmGlC8ZiNhB636J3cKfa7TOrmH9hIV7uxclgZpSZlrY1/3
AHnRIBJtMZe/gDsh+gwG/30oSTjtR7P+UFPO4SgKc497BV1G3nOklb7JLyZ2c3iBY7Kd7P4wUXQa
pmq3qUtwvGezhRk9SUJrqbGyFViG0N6VQZk/ef34amAY4z6PvdXlJzd9xgO2WOLTIa6RPHVU5kmA
rCsoKurn/Ctrk8/A+1BpAYUvsYeTmBsAjEOxxpM4T2rh68YlRhweqVW99JQYdbvrnR9jnZcOBG9W
FKVsDlgtImfgYhD3IuuQUwbOywBFcjNMwS+epCACKP0WLJCOqpjVGbwWWGImHqc5GC6ZM38NVB69
ahD4x7OzmW37y8coiPJGQQPFIelYy2/V6m9+SXyCEYsHhmdxGYWu/V4b+T3kuUaLSO/N79EZwQqC
IaU7N4xofdzp5REOAx3grcDiSAQQW4xoSdNHHNv9c5HNmLONKylCkSjyIXKbzCEJBE5khsmn9TN2
8c4g96WN/Gx51KIxj1baPxgN/7V09zs3Rz4TdlBOyA+LoBI1YcmmQS7PsZlsPXvmCzrgIft+oTWa
MvNBKjZa13WSL7z8mMfx8seAGAMBnBl4uh87MT7F6U20Xo6KRcaHNJv2/hK8izaxT1MPhmOxTsPk
M1JIk/PQ+MTLUNsDFmdyyVKvjcbGpFIFs4mYMatQ/61KYDBZ4KauMrFyLLUESKp+vP924GUBdewK
8pMm64Azd+9S2EWU6P9gSbn7BZJEJoZHY/C4J7L+Rz25nSWd4pyjushZ/jRVe+689DZmfnsWpvoP
oWZ/tKpuOKsyQIeu/UPde8sVCrUX6STw0HrX2ZXglxkNj2XswJsuR7dym81s5ctzlW5TY34pGtlc
Qai/1CBkjo5MxCkAQVlUeAg6CL2sPMKC6HMq4qWPcZYl41eQZegi0vkfycLFRqxaTPyyFqOK6ZSl
jcHa3nyezN68619lMf+waJ34K+DrdegkGL/XB+U6bJvtudg1lLw2yLrdyBjPsZoee+hsX3iP853O
SBefW48bjesy4YGlRrfsY0crT9ZHp7bZujgUs3cbLXPZinW8F6fnbGGc4GRlfmDb0zwzAb0u6Xgy
FDUU86JrLHPe1IQykCejpZK9dLPB/TDke1kpi2owPyGsfzCSiY9Fz3moGdc0az5PivwA2zWXYmPc
nAmOXx+oHu1XM95qJKTAxD7UkpJTCw0qGs126y6Lt6nDgDkZkHN4XkBrOmS+Qbrz/HLZ5SCQspTT
jctH017zZnm2/ydjarIfBjD6drodWANuk8oct+26TS+n/1Dain0jxQcV0+tSsPXi2rSN9BeByaxD
Bu6UxvL3aT8iuUVmNNdUtb5zlAuIYmkwxJnIU92poC/3xqWdLbDdpX7LYbxGKanHDEmw3wC/+1ws
d0tm4vvizyfYr4h9Zyw3mMI3tgm6JAdpDMe0PRhl+2PYmbE1nPAwN9bBTPq7Gy5nOr+oddL7/An6
fNhK2xi3hJhc+rwp9ykWEFyJ/nRN4oXGcZzksdYN2C7XfbZa7Z8BaYH+a3Y67cuXeQrOrVPOu8yz
s4MH0Wrv1kO1xV9sbGdnsQ7wgbj2cB6dTWhjwlv8M7+bMPIHbRPIsGQHWI4vNkChsytFhfunOXn+
fKlb5BNTqi9lz14CuP8OpcJfD+nAvbZHFtv2wbWDazNN54YzixEhupe5Ms5hpXeQK7/zlCdRGW+g
4F5n0ZELLpPP0sxfObTfc3N4k81cRIC5WA2D0M8cjwTsqTuFZfoHBMEiyl9F0rx1Jm4Ky3nQzp2N
iv5lqTa9MX/UrXdtHPOM/JlvIP7oKv222JbBZc+TwKXwbar46rnilw+Fa9d0jcvpnKX7zJfnBbwR
8jlzOSatsDbg+PpXIr2To7DIxRrzjjGIo05uI7DEN4yMFQtMs5zUMaitXd0DphxyozouXvU2MV+c
Uv72XIL8IRRjZ8vlFcpY1BXNw/Hnexkw646HcSsIFnBF+9F47RVdWhPpIWC+6DKUS+cITk18QlDt
1AV87hREqrZGylII14xMcc7H0PFLnD+3WfNeYq+HE482is3UxnHUp/bVw89h4jkCdQiTx9Aav02/
enRIpfPAPfhMnjadASzAxZsmpuAOChtB0LkStty6Bvr9Ltj5qSEo5wJ8MS1su0LDlwQM8Uzx+lqI
7NNx2GTxHBwa378s3cwqrbY3OPpfpzSH+6sROZLFzcc9H5UXIKIQ1l5P4Q5F7oesDoqW5tiZ7Cfk
ctKMX5GSuavubx42CPD1RptJdgJ6kgEcDIptGwBgptcSCBHneu90caSyl6xElFAQsrydYzO/YcTI
b95S/QviU14Kxjk2c01Cv3m3ETFXza8J97XlkGRh6KiMJ2fndBRAHVBaLLV2JGiZs9TbN5WMepfN
WlU8C+2sM6r7gKhiM06AxdlRbfLgTDt7GByD4b35xQbmYunqPNoPOaLGzVLGtVMZ7pGXlluCyG9i
msUTmUynpJi2MiiNfduOX0TcvYJDAoHQsVXNy6miQsXUhWM8mvuyPCVzfFVQvvmUF26/lEMWCidQ
V6JmHUqHEY0pM5EE4de1XuqtnOuA3wzPIEKgX11Wn9f/xCmoyRUUSXmCAk+syr4ue0dOwPU8uZ/T
YP34VgkqVTd/aKC5p1fOOpXtHup2jpSITx7haoRG3cMQkKC5jZtd4MjwQCzyHWoE5FwDfOyoOtqD
/ThpeMAWTNkpIRh+TF5XhCJB46ymhG5vsnB+psZElDnbJ43IqZur9DCp4g/iaM7m+XtIyr/aSRFq
d6naBPmTiVR9JTbPyjglcnmBet9GqnDfgChvkxj/IAqsElgoL7JCLe591orHakShEPlp/id3q2Q/
eIKRpmsf+p7TtCybd1SGDPQkQ9huogPzwupLT61ipJgSDDCGzaEYENuz10PwZ2PSQERFucdpOOZe
SBSHtV0Gs9gQRsFDy2Zy4xIvhdJwW6uyP41LWm3SBhZw3FPpGD8OkqGo7q3zSFDLMTFQPNZJ/dEO
rjpYJq0JCSMaKHIchDY1iXcRtTT2jolbIZwqI+JdN6hygAsBhKX2+1V3fED9iFtK5zTPnrWVXrrr
CMNY4dzVQd5dY5IXEH3nQNVPIsm846g8D+mIwUZ3FWQyFN6jwyjseRXRBrgaEQUqVf2nbZkD3EhO
dpv0gMyYQNUyjZjZE+Mjy2xr1CGETMmKyq1v+YLwa4p/jau1ohbIC+Z0ehY5DZbInLvpZ2czXg+f
AtVfSKOThXBIGN1yNBO5TYzSXvEMMiZB9Cwx9VQSMdi0GKiRM8auXWh+O2l27+fqT2H732nAxi8k
t5JVSTAwdkMrsCHQgjxs3nt8kMklMOABuHzCGJ+8qGc2pwjU8yaJ3Fdk+0bxmMdZ+t2J5T8ph1f5
jHKkpvIGN9zzS23W8Eagczfk298NAUw5DcM6AQIpC1u5RtxoSffOUIqPZQ5vU4/Y07XG22Cji1rJ
uQn6cA7abe/mwBlagSA7jeYaP5FBNFsmB+Q5PD40R3NUePwU87oxkxPr7KFAI+SQ2qZMvp1EAWGO
fVZLmlO9YPiyLxjKKSpFMsMZhqfVNjddb0vyIxWXYOvPkKHdjOVrbVXDEenxDXRwx8PnjuyPzYNn
Ic5WSJhKj48oWNUyC577cfmPCeR7PiDEdSy4caERulDJBz/yneFI6rSK0mGoGaYgQxTJmksQr443
mJuI0sijIncMDd/vonXkVjR/uJ88dI7I0EXbUqJa+la0PIBujDwdpxRdnLGMO7NOWJe7LSRZo+dJ
XniLr0k59VszQMxkFbAArQpzdbXgOHDFiymGX3Jw//h9u3A3kIeI02+DhrzYdc3NU+qW+dZfx1ma
rd8wvmBl+uKZY3lpZfJuL58JL/dIUA8wa27x2WbyMdjGeyXOKG/HSCUglNO0PSysd7dxwfevffGD
w7oF86FPi69/alxYBzCSN49yaAM0eF9XbGrI3jKHNWZIbbusrc7xWyLRB9BT2SjM5VniJEagG/xn
xeHdLqVgN7+csp4IjMG2O2gOX57ZdnfESHsDgkq3nvASiwacS1Redl7sRZy/OH1XoSqz5G4cLl3f
vrrEDx6bdrjQj3Iopqj0fcPcj4mb7wqgQtvizeha2iYqIOX3j7ZJ0Fb7TGCyrIoR47dUGQMxQumt
aQ1CSax1jSnpRQOvuJJXOUDVRIU3FmO/bVHmb0kI2dSm/+XNofdswWQGGkiRhw0lsdw/RHFiFUws
vLbhj2VnFHeD8+Q7/b38OxrWt+pDTFKcmV5g/EM1+DTZoMbTBm2IYfffZjCXVFflG5wkdUBrfkky
ngqIzBh0uE82i+v/ycmY3niWjuG/OP2+Yg601O7vuUeVCSCSb49rDoCrZhFsg02pGUEdMul8mjE1
Qewmf0y65MSYpqMyX2opTrqxlvvgFHtd8KTlJQvYvKEjajF74+ZBrt+qBFW8OWwtOt28ke5Rx9a/
vuJ/yVAESaDeZjBconkcix3Nk791Sobx61IQf6sYeR9MoM5w1gdjp+hvT/7B5bAHlkJhouPwl0jc
/3TYyX09PqVt86tL8CtlAw73hBci9imxfKx4Glrxtlnq91CF4TnuYZu3SFJV6v/2nTTdqHad/uQA
mJcXv7d5B8LJfArF2KK0dnedQwobPzJZyhNW0SU8MD7pTzVn56X2xQvxUjXHn8epVC7JboDJBJyJ
QWMM/ET6Anmd/9WOMmQjHRzNhZ5v6Uv03x5usEZjH5nDBgDP8tWWw8mUQ7wV1voGBzyUYtan+o08
cj5RK0muZdJHrpswJ4ODAJPUZY3qNTd3htpqClwcwuofXcpU1Mn5FmgekFVS38FlIBrC2bFLor1D
1s2vFVszcXlX35YPldkT+3SoQ+uwFgw4XxJXFh8CsiifKpe9yx0WaX5MKnXBjvSZqLg/KVHzcTT8
VjY5YGmEcKURoTVA8PzupCZQBjmRoZFO56nuXsBFAqCSuBZSPOlL3i+ngvgsguLx6CXJuDO8Io5g
v+2qcZifloIa1aAZnL71EgKWSiqqthCEH+7Ogo+W92esNJbZdHguqVz2+MXT7bzeSnzapzlO1yXa
nVSCNmdQE3dWttNF/jvQnsE00x6Pa+zErazyGV8QTpKaIdPerkvr4cFQmEgifmopuxq0uyfQ9EgX
KvqNBkEy6XPi1JXWzIPRF9jrUOVj/iAnhvAzEDDqZNXxfy4pmA+bYs5YHoBxzYf8YHszvTDOzXde
s3D45MveFcDDtQ+cmwT59MfHiFBnb71HTKjoC+8YtsbzKJmCw5zh4hprohf7BBONyJo9hRkzsm5n
IQF40xhBnpNgerGsxHzNqkKfC7f4EbVd7LsUZUHnWgiS4I7xQCDVMACIvK4iDMtuj9XoP49V2+1l
kgw7N5VfwAoEPi1NisFGCY+8+2lsL0U+8SFhnI9UEPvPRENsbAUbIk679MXV3A9E5+gDONtmx5CY
ub6v1TFM5m8j74ozSFNikHzn0RCGjM0ENCTi7DYlNywXqFRsbc67zoXCHhD2M4XAH1hJFbsc3NSS
ONYxztjKDdCX9iNZIrvUm01At/oaz9h4LI0JHXnodHHaoNyNnbxZ8CE3JAwYKG4sMtNMLiOW7VXU
TkGzQTts/5vM+Sg1BqE6FeKQovomAywUD0nO5C5eMF4j4mEWy8zsWHsktphO29/9eUJlqZQLx4KC
FsUc+/sAFh+i2Q13tHfLu1dcwhQjST9cXQYbG1CTSCtthAYqk8Z2bNUWpBusOAGgOg6eda9BXWXU
rxY2XJxnsNLn+SvVIVc0slagzl43y6jqvGBPRNxD99TD7eL+6wyKaUnQNEvxfS3GX0wUj03qrA5r
KBmNnKqtacBLY4mTHMyTwezjrLLgyMJmjeNZDwNLMiDj7rCgre+J3MuPk3gDq+JgdkYjQvzRdB1H
Ir4GYgRPLGY2qaWy387aJjsk1hp+NjwmjrwNS6/gsoxdz/gG/pyBaQNCOOdaCRCi9O9ZQlpZK3B0
htYzDaW/aZaZFQNmEaW4uJoG3KzsrT+cVNU+dZp3ndvq0vrTcmYy0NmWe6lFekzcad0yBS8tPeRB
dNZ7PHwIA21xLEbMJ5CS0/Hb4j7tj6M10JFh8Krtiwy1fZY04VuNIIBoJkY0AYpBxlfoJ6T3b2hI
cbTwZDOkQ97F2uMdgXNKAqaFKzCnVl0y+xQOJsNNOZzr3pA7DhqPhIYt8QGPvA3+kdO3AAa8OLGt
znpkooltjUE8rVvMLCcuatQu+wJOGS68Afo3It1NmrEqN1DrIczI98znr6aBu1mSh8tlkbNbZmXC
nunGNKY4G5b1xvR82nVddscRV+w9PYIl6eSOUMmO2kpFwdwM56yYo4zzCQ1v9UGMF8C5Vvw2C9bP
FnNphXYSt4m8FEZKneWWwxbiBFr92CW5j9kGbzh8MIGnrIj9Lxv4r5Hl3UEs0mZubpoHRGztSfbc
q/7ERjk1nOF1qkrw/a9qcfJ/Y5+/dYJ7vbFNRMQ4hSvYkABU1CY1mr1kMbSBidQf2HdZZ+ojugMM
rf1k4N1ue9IusaxszN6ZLw7W/cOoDBZdk0wgpjCXNNXo3FKdGZF2NLMyd/xyGD8D6UhHTPF+zEzI
wMPRlnKnpPseh938xoxQnyqrw+c/o1G18asywLXnsyHoe+jS203nud3FaBKOkMbJ7mEaEMA6oytJ
FmMX1oPzi+7wYaXhKbdIBg81is+GRQAljHvTmNbps3hiMj5x3BNEDQvoeq9FkPwLyZOYvOBpWNNV
BMjvnSb/ba9cIo8CXtRDY6AOs3HknDIGOfn66xoCmrNgnDu2bITmdM2Mm2bwl02Rp3hbadQig6kH
+Y6Ax2v09hZi4kebA15AuteblfkeDAjo23V7DCnkqXf1EymGEmAP4VaGX39yxLc3hryr0vqYjMpm
m9syftMs+a++K7vHlNLQgdEr97Rjqy7BZQS5ePMBoUG9LQcG5F1g1Gxb8/Ix+FnHtsx6tUu3ZJde
sGoi5u3Sp/1ypG3wQHy/UcE+B/GPC1PiVHXd8jS3Q3Xg1iTqZv2x3dm+2WgYTwSqEl4zL88S0sq2
qiBKjEsC840XJ4Ar8hhtLMlDF2l3MHe19ocLMRkEwfs566LAJ+WrS56HHp2RDDqDRIPGODdxyhR+
7N8mmzS/qVORmU3byQvfid8UGwMxUBSmWXftEvetaOqrnxX+C+MK5uDYfdO6BPkQwuTo+PFJGEJs
oQiBk3BRIp/d/TUvh5843U28JmdzcsJzY6fUV2l8s8aaaqYd4DSWydUoJhxLKf1eYrQZ9jfjfehH
RQLdGmAZ9mAOh+ZtzJ34zEaRHIVsOgucwfbKK8klAnlr3ZF3C2P6PNBnQ7HYZ4zYpC3NWInNrA4Q
3Ss/3huNJVBdVAChCJdh/JrftTn5pynuBX1I2lIleHFEWbkttV4uXf1HiXD8Mto9pT6eZYAT51DR
6vSDS55kTqzqVJlJZCFveloY6k4TaBDyVU5OM5JoIN0zZr0X3rjy0M/9exxM+tnsqPWacew2aa8J
ipwZYmVY9iKcvHe9RlAMKTaQgUDPrWM56JRdg+LdTJdrlb3BG40JHauMq+1i0pxD+T1PrvOibfSC
hIqBRKFmYJSUY9PJiI9itWiY7lvVoFpGJrWt2/wbTSB3t5uA28TPtnHnH8UwNm1JgnBqNDWxz62A
/vJE++ys+RIHCCaHPJ7oMFn2wdKaPlQ4Qtcrus9u1de0ps/4kvXX//7Wvp12pOSxH4W7SdPufTn9
8MkcuNgWqxzS1K6JB4jXWiun5Bj7xr84/W6t4DWjdZ4VBg4iBPZVQUQA9r5jNhgdAxaoPEPNTSco
5TA3d0HObihgRiJzfA2I7QgJCQk6GUpWHCI1WA7SG7VtPexmOKoKBf6OM2fT9fkps9Jyb4H0BFJ7
EiwknhUFiBTOR1yTQCAEqspZPXvN+GW7DKUUs5w47vn/ow7wZw/Ze1wR8OwSmV2i2v2L3+2U69o8
1UMXHrQILk1XTR9pJTkEO/3GF26eOs+Wh7DJ5ss4/2GjP53Hcj3TWpe1vcwexkqJwhNOSpR2Tjmn
Afd0CWZIGAUiPOISS0MehrLL9sTtNWll7QgOZeoi2yezhYdgmn/R52HKb73PIlwg/FhcGagu9SFp
v13UxRAtT40O21+NPwEq8C4eor/NKNpyJwmgH+q3JJzelgZCBJvi9gIn7NwUrndejOSXoVVxSfmn
jWw6XME6l+/kTVw8B7Bw4VuXrjXC1zGWvCIwQ1g36qtPfivNiVtHBDZcQO90j4pDvnfCNWmAhpZl
VeGlw1UV1GySWX8iJ9KGFJtbtnpfksD2PVxqwoI6nHwmEIncX4+ZfsTLnKunYBCUo4gbt66X32zp
TLdBpz95mgyEVauYwlH9HXu+AcSu8janFSVIhvu2x7gDtbaqt81q3fWkne8p7sqblWRYp/IAz7pN
gq+DGpq9cHJDy25ca6abjYVbuHQ76ymXOI9dmToR9HV5SOinr9XI91rYzn02J/liFylRJSNFoT98
91be8jio6gHbyD2wcTCOywhUbxrwgJMzTAhSUu5y+E8we0FW5ll8CmThR61EJZWh4j3VZrMD2QNg
O2hjjFr9f+GCpFSTfXOKDYL8ijC/euG3kYjyOjD6uGml/98fuBcid5rk2R2Ef2kZ5R6FEleOV/vc
k/4T8GJBq2pdQFqG+sjYdhsjTAjsX8kq07u12U5gSv7HV4Q4hau/AHD/UoSU+JoftAIYisCLSX2D
6Mqfa/NS2A3SxpYmzI9bIFlMh95wd1cDk8ymREkTzKHNyLC1oyVoioP1L7Ocbm8qbf7upYlyvSTY
k13THqd+dyza3oWplR7I04MW1FXxFt8Q6zHV+CdOhF+Ywf6wiAKDq0heK4IJwe6sCckWJB4vS38X
E4VmbrF9Rv9IzKqs/gZI1LUeq2fl+jkZHaHaiQb2HdtyvADN0YKdVGZlx3BpxqI/WY8qq01OS8F0
2gJjuGZN8fv3GRMVfNGkpxk0F/rjgNrNMMz+MFSEjZveKvVk9mctBMTVeX8m0jZn91JmiDmRA+HO
CQ75oBHtds3BrmZecIjXxQ5BorEdhhVfvZqh7aw4lH81ssJjIXIkDsnCcWoC4tmMHcvAlTLOu2/D
pZnJT6/UOJ8GloJnM31asPYBwbaHjQ/XbO9abuT0wUrraQBI2bH5f/9IKscini/FM8OxEMkChIRZ
sYMygpUWFGB5IoqlF/H0NvXzKeQjeuoIkXyitMtV6Z0hxIeMo+H7ebWe9/w6SDBoXmfoMtcEjNvd
yeQEFTPZVUs7oUZYsAslK+8nbACTM+XkgHOj8sNIXGxBhIlQpFjzxdTiUXOgRDhw4mhIsu8ap0rk
h7FxWjAWRgyZzBuQDVyMun23ffExasfCFgvxxsVhPisA3Ha8ysu6vHrWPL2MxYfhiVlhDnFNqr3f
9WPk6KZ4+d9/979/YjZ7zqqhus59B1YnD5O9XJqVI6NKOI14unJQGCjrdpMNuInV4Hi3PNeP4r6d
6edgY+GzxD7W1JcZJpFrq/7SZ/0lNlnkJH1iMXpli0G/M0+lvi8sm4QmZxluKQaJKimfccQXz4UT
f4xWw/yyH7orqKWXupqHIzbP8WAvE3OdhOpmyZr31LbeUx6X+1Am723lTvhQEwaQx+H/sHceu5Ek
bZZ9lUatxwuuzNx88W9C6whqsXEwk5mutbl8+jmR1cB0DzCD7n3XgqgEU5AMD7NP3Htu3FcX3tj6
Y2y9y5R+auKnT34/3uhEUboSfBf2U4GQbgKCHAlBEGZknrIueGkgnj1SxLiPHBL9kuC9+8jyvnfK
ARyRW4RaPW9+qq7A6Eb4VDnBCIlK/LiFbdnMSZrorTW/RZ1H5yDE/OGJijM5x2Rs9a+Zr94CB3Em
P4nHGXvZIgG3fGp6o1xTPL673ZCALUhI+ursieRIOd6aWPjXskrmJXiEPUNz9/jnw9gR4uXS5h5b
SVho0mIdnFe01KCnQnodMd6TNp0p23QKokPuUzEOdKZXyA0adnjQrrLGeVKmJ1480Z+w8ePokgYC
J4H/DWDKpg0HtPweMwMAeJtqWmf4Z3exqd9Zs9HQpSnwqGqZwPxe1SCVohaPHM1BEZHO1htHqXd+
quUaKO0DtumEeedF+ckz0mb0jVwLhQOwkQsysduT7aT2EbHdp8yJv3Pc7EyMHQJPfc4tNHOVZGEl
Dyl0r68ydTfZuJxrB3H+HObsus1vMDM/RINc2giYhmjWPqd2T1AJgzQFrlXfR15sXXOOI2pkAlej
K5qyYDMw2V4gx4ZAYBcrvAXOyq5RfpRzUBH23HzQa8e3VtNNQtv5odLBPQqSEjreQweAqd2y6Lhj
+7HjMer2Tiez18Rn0Jy4/vCZ6fKDqfFCjLl1+JOA24/yMcrc6TtizDYbnd7h4Q2WY6wjrLa1gx7I
R4/bWZ9Mc71bElcXTKn4EUq3u+dBkf1nZ8VKqJEGuCGSzfLLcekiG1iPVrllomj9oF9ixsndeG3y
oD5pGwSU1i5rzN4V51Bug8vYzc1HrjDN+YyVORHYQkZp82MOp/k8RsYz5SRVArrLRzIfMd+0Ybti
wNoAaooI720BQXqTKs62gYmqjtN60yLDXA1Wu60UdEIRjnvEuXQoPRJdXYxy6UCqWXG9mCt3aBVa
R8SMsjEO2I3s9dgGpymc513ay/mAKwf4SeJVu8lQ8Qk+0lWRq6kpeL671PuhBWACZKBi5fmoOnvG
cWv5jUaPrLVYLPPWMW6o457ydHTWNFHY6ob4UDNJQCCGN61LmZsFNU1zUuv50GTVl+0CQkVviGvX
OhJvmD0ZyVMT6PjSWqQNBFY6rW2d3OeyzXPGFZ2PQERi5/7t/xzmtMUtVbeLUvBuzJnOL1S+Gxv9
Nfj12wS/RGLMKfvfrguGsp1Kpm2wN1i+EVXHm/rxfmKz+8Q1BhdqWnL9/+mE1R6A1qTlg28M5tEc
kE/5Pfv4uPTtm6NXHqzRh7byD1PBdLTnLvqw/GkJEC08TQEI8shCvFl5SXkscWEs5jZ65gcsr9wN
I3ajNtoNOo5XYETw+9TVpvfr/HnM+ZkUZN4rDQmWuCs2HnO+U8OMWUquRQdWzkq19UQQM/iIGYm3
5es3bKn7moF3OBT6n0Itn/L0JNobQSKoQ5QYUX5WD2UD+X5SYniOI16ahmd27RcwElkJUgyUMjhO
OahPTbDuKk/GcROhbN4wqKyxrYdIr32iH2SMHbwtinhr6UubGhBg57zjRpQxmb7Rz3Q42LZol5zZ
KKolz5SWhxErP/EajUQCaVaHmjFhUvNHLYJmqAznbmXJWuEIQXzURJgJ4hp6ijNcisantwlxuKYS
6H+DZGZuw/nUgOLLH3WCtqIqsIUWASLlHjX82GCitP0WgiINGJO+MOZYi+iTORLHlEQ7T+PR48V4
T9Fuu44H5CKOvAPT45e0VfUTijAKh4mk4LwbaNB7eSjtBl6PvE6jgzIsMR4AwEbbEFsytVYxHqgL
iFIhIalKMPJQVTCbnsbgOBvZ0fYhItTIyZY6kMXOGvzkUCcmebIJBWTTGPvew9tWFN1GFGm4F074
EmUZvEDG56sKtd5MKX4StpiB3dCyxcINt1Y9cWjQ71eyPmVNfjBIuN1MBtto6XePporX0+z45Kt6
KROqIucN1OztZB73bmsgH5rDYqODrl4kokpPTQjoqSBqAsfCg9/Xd8pc6m26bPgSfSdvUTgpZjO8
6ZraGNcxj8SzJXrEuDUy+TrOQtwJobfAP4qLLNbjwiGfb4dGGm2LDO9T+IrEYWQrPDUeW0rRNuyb
a9AVIbqWwYDeb2aN+VX15zDPL1HyqiOUV61jPjR4+RemRxwCHFHRrPE7qcOU/3JzdPVK+ROEuqFl
ITV8jtQGKaJWM6XEK9s3GtVq76TEwPaq25IH96Fb7GIFZLW8aqZFzU4AjMngrYa0m/ZS+Lu8srK9
6b0zaOEKHfwNliX2onlOdG/8M0XX0lZNyZwlSp5yfnKAOJJLip6var0zFJxbf1c0Or229yaAj8q2
HIbaIP+myA4OYx1cupxZZ83uBbuEjXKBosvkGj2LCF551v7sEkTw6piwtiP7AgUjWz6Wm/mQNicg
zASxZ769KWEf3/ymsiAs1EsSOsnkiTpn5SJ5ETjZ9xViP5TzeAkMFyBhHzSKSPI62BRRwzFi4of3
TWwHjYcyFvBMjPnfKzRSzQZW24wncGHkEB5QKnxUOliyplZrspyNZSjS6dZ63pIw8fBmj3m1itj6
Mv8mELCehucghEZZKPunM8HJwJoPbVOmm1KICOtTHq+8dgKVmbbivSyG4jDX7m9EatYGKCu6QmWa
7z7GqJXM2nbvqPHYa5k8Mt568jKc7VNUlivsqXoXW9kuMAPzNrf6Sxo62ErdiD3OnmnjjQwaizx9
NlvSt2drR+i8BxYtXY5R0L9PnYWuLrQwwDp9tx4SEb+55hbBKaFCbfwOg3zXWga8uareYk1DYaei
eZXdxYMpOjx841HNZt3i9Vo6efiYtBOVBVtGqdcSA3/iGzXSCgQ5YF7DlUbfD6SqTCldWPigBxxy
4PDg8Rg4N41vLNqO/UViWE8mCcVH3+d7lGiJuqxGS2BmR3eCwBk5PsaaGGycJqYxqdKLM+QvAxKo
hpN1UQ7BeytCZ5W26dq8v18M1g3CST57szAWLinMlmx+1rZNlHPMRLCuI5KmkA6RxcFFCMBqxTSz
gJPKVw9o5AULMDK/Od4BuKIe8Ut9c0TwahIui8Irb269sAm0NtfMf4wNqo9qoyyxyWDwIlNsgKUn
DQRh96kMGhyWoeEdxvsHt0mI+IxwaNecdhefFd1Wds1vo5j0UTVc3mlrnyYZfEV1go177uotopu3
1AIbFmYBhJO2OA8GO0kyc4x1lzNX8gk8bzrZbLiWnqZC43osedaHaDpkDR0+PojT2OavRhVni34K
t2HGYgtiC7OeyHhpiYdnZIeHBeoR3MXYdJcY+Ktb6Tm8FbNgE46Ouc4z21s3KvWuoSnEIsKnRsKP
RyNfacVu5kfSKX3TLQMCzV+YWog3Fhii1kYfQFPLTn5T6y1R8qhN5zo/qM79yJwqOgEhe/IqB817
0j9hKv1Z8P4xR6c581zFTY1u2kRJcvdOD2xTmAxiGCOhfYnE2r3MNTDxP/83xsf/iST5L0WSEPhB
PMf/O5Jk99VMX8V/iuCz/vkz/x7A5/0tAOtgllSI4cBj8bcNv1r9r788929XOtI0Lf4J3/rzmaJs
dPSvv8iORG5J4ggBJp5ybPM/hJF4f0vHJ3HSsi3zTxblfyd/D0wQWSP/MYvEsmzfsXzhOa7Jae3Y
fP7nF4qGsP3XX9b/Si07sokaKbaxab9UKJS9oduZSg/PCJfaLWIkRGvN3HzaGdNXrqt85jbMzfRH
6abDxWPh46BnCgThTrp+Ge3TDI0Ng46N+rv97CoY6JJRsLITjep7xL5YynVuvwd+Z237iXFK02q5
C73w2ZzowHtvQL13P2VYD3ScssAsyvSMSF9sG+Z1OEA5OyfYqvgaEfl0zFNLUAAbVd/5TnPg7TXn
Hi6CkiSHTALyn5tp287seVrfQ7s2EnQZG86l7X4RxJIuoHXJZYvcgZmEFKRSgdmQI1UxrkZ7U4w9
Cy/JZq5zZPtFGbKuMfGcEbY9IhA2D1V5BweWU7x1JCHeg3w3+NvfNGiZBUn1mH+tgnMC3SlMJW9l
pz7npg5fWxPxC5r+vHlpK/s5g4YMjUQ/Dx48p7qeTYxK3VmELpzlRt7uaJu6vrJIC++696stVxHa
vWWnv/omZL0ayfv0ujykpXfv0UmJL+4FnNf9difYdCYVUls76cqMfQdJ3llA74EXm76Rjy1XMP4o
HSA21ePBcMS8BdCJ5jhF6ue/+6zHCj8kSkQWWEfQWPkVPQ2JT+/kRty176du6AGqTpC5G4ksK6wY
+AY2P/f0TYa+v3aYq3NtJtjAXWfjdrC5Qc7eBDlPrNFguZLDNxrx59QTRzj2OCoQ64oq5JrofgW4
qFb82/2mdUn+vQunW2tgjh0aP3MD6KnITuNk4rESelOnBIGHgfUcJze+8R+NY+HbSDO2gBg1VMcn
PXflmeCN2xiYljD9cCkrOL8uaH0FqUWOMQoNai/c7Q9kHeK17WjCmEBKxarV49Sm/j16dnwNfQlX
twH44qYfVI/9guIKv1/y3QZ2ck265tv9zRq4iMCpi5SFdE67MTVQyalyqZFJ7gvsO/BlhkLBQtNS
+gpQ7Qtcx0Mc+/tsTuZDVwx3HdyOXzB9VDDa/AoFgqH0b2ifxsCP30D9V9hw4SsiW4y+QhNBLkFF
c0UndTEcat1WdtspAyjgGFC9TPfmhN1DVjW4pyB0jTCBH9wQ7XvgIjHI+g2pFEhgY7GulH1g0m4R
gQfSKIAw2fhJsgp685lYL1zE88sQi5sVzsgKwuKqcOAt/Q5D8sjbqc8+BwWhLfIQJpkmb7i2SW6J
w/LcNeivywYJs/qdBfE5w2uB7FyvM86STT1Tm8kaFxl+hLGrieazKICg+f12YRK9uHn0KwP4y4oS
driRxDeDBhPlkYevzOyGCymLd4w+S1qvA0NNZ/bsCCxmwez6BCr0zhJPOBSmGmyabVZPYfaiQBuc
B3wirCW+WESUN0TDxwmm+qGbpuZMVAtE6uBhCvqMIPFJHiMg6CuBN4OC3j7LUGTbbgD+3yfRi8tT
f2tU99hSo54a3aVAZkq9aQFQBHARdmFfJMw8ul1XI5lmptweSUFh4Mmeeu02Rn2onQTqc6yfSScF
GD58gF4K3uo0xM9ePyEBfMvFrAlIMaZVN5vy4E/moRjC5K0CF46KGB+WL83zUIfBeRT2r7C89bwt
NrF7D5ipYBaZJA0F0Q2SL/4JD1lz6NEf29pE9FmO1bYX0L4DKze3lduBiPTgLfOtnNRM/LA9jSwH
VKO3prIAWWrhwNnzEeZ2Cpk+KUAHyTw9g5+3HIu8PypOMeTxtn9lIHVsmunJz8Lu2BY3pSNmDbqJ
jl0zsF0XI8lHdgByOAIqMiqoJqmxiIK03g7VLRSgwdIBR08Ykggf58wzQu6PNII1hTeDlzTKkBO1
PSHjKASXWvyw3ew57qJ3Oabmtm8j3J+F/VRfuqFmtWTey3Xhvg9d+hiEAIfNVjVsFB0yFvx3nVg/
HdPH2w3eOowIfislVh15TyhBsbMwI6RrWVP/0NwFCGBphef5yS7u/zBQVwuTFEpb2JZjyvkfXEq/
xvHfBz9SYFJLF68o5Cf1O5HsvhtYQQwhEHibm9Jxqi0DVORrDe6EiTUdV+G8YGnzCl+J1mRyOBzZ
vRtkXCy7ofrdJN1vnMDJsoLLGGEhjvOPvPbZLkEfS8RM2BB72dYiHqCYugeOJppn/DZ3dr3I4e8Q
pvNOUtITa4Rm34ziJUTZymerJ248xHEoZ8lM0eEH/uoV/nO5yap+U+BtWk7+eyHtmT0n2AriNTFb
4OcswWi61ZfCFy4M66tiZkHJgHbPmgmRPVljcStwladzvy3vWgEWS/N2quunlkI3QljbvzPSvNw5
8m0PPToEHrYmyYMjWnu/3TDLlqKduRqa+iGEDY8DNORRKebHzA68hRGineUEQw5p9Z+8jxlnIcDm
TuT1MLKROOtBz9sOw2jSv5qZ+pmL4iEXHZkRIktXmczYfSOU7517jAR2KUQgTPtaHnY0u8Rv4a/T
xsaS41d9l+olQK/QASAd6Kv+WmOa3XB24hQxCvpKkH4KKPQm1c2y6aJka9ew0+YA3TsiDXa+bB5X
LlOLFckjwV1M+AMriEKks4wxSSZx8VAj1EANrLdx9CtoRlrSejrECTe/Htjl4z+9GkOtESpVaIlb
TKZoLE6GCXlNMUGOcWis7XxiEumoY1DiKouQn1E4FkQwodPoBydYuD7snt44wNd6gB+RodUfhgXG
DEI+R4i9/Zgvoyr6SHwatnh8IB1WnLKAHpk3vWYRoFlsLdzJf3Cr6keQsBgxsgEjKyrxQuFF9Yle
cIIp4Tzg9i2NXxSLZOk4bC1nZD8NanAKNBYthXO12/HmtGxHPJw7yzJrwRr8clWSLuuCZDdIv9mm
SNrnplPpnqoaTqTq36k/k8PshOcIVdzeuqtQq9Rpz7S+D1paLPpy6A/oGMXG8KAd9t5TND55oYZL
qjB9+r3x5PmsHTDWfhsjhkkWpY+tei86FBhhyozXSYPfiT9jGC7Xwo9+NcNMeEUu9qELp9FNvVcv
+TIwna2jscCKg6UMGOHamfT0QQgeJjvvJIMK4zmpTTuTvPmlrox90vN5hVRlTDv6O0cQWUHEmcxt
MhsGiqN71YCct1uCUqxWCZlQcQS9v/PxY0PSqLNp4Qzqxa2gkiS4+YGSRSBTssdkUi9Z9mDK0aLf
p/P/8yGjuEa8Gu6aUP4YBt6weVfEq4l7xSiwtEwF8vr3KGbYnf0iP0ohgYLEF8+qPdeY8+qpA8jm
8w2NPTpTbDtghgYYOUCsHULNdgW+eDX1uL0mlayIWi3PduduAKa/3vWg+xDjiZ43hAGWr6UxPc+i
dE4iEr9NH4+4HuMLNvZkVwYTDE7EisM9J7xjsru1UzxU7ZxVz9gqpajPfnsKqlE9R9O0I1J1YtUN
MMmU2Uc8ZM1Rhdz/tPt6VUH03GpovAukOOAmzXSFqjrb+o7rnwq3G3es5XNkp0PEoL+Z8QlPwZ0w
c4hau3q4u8ya7yYwyuPYN8gi7h+SYhN4VrthkZDtJ+j8h9ar3nNHMbh0rOzYWQ6Kc3dAVaesDxNd
6keLvzmox2HVkjC0MgMj3YcV5XcMI+DBo7lB2BnN+5DnNZ38uzU5vdkFnUiZ3RPf4OAsAdnHi1Sg
+K45ztFJ+PkuSjnvvTJfJfmoL4PK7Q3MKAxmqQfGMi9NitEoPcFJAb2n1YB7NHMe25X7VmfeO5uD
6ZmNXPLcGWBTyHLtQ8xbyZzXFEds3a2K/iy0Kvhe2UM32smxzm2KG8P8YZNHeJtNhU9Um8a5hH/E
iaB2Y9ebS4SuSIO6uEFsWCOQIZ/i1R/H5yYqdq7q9LMJyOMyM60KYJmtiO2IuAt6Jp6yQ204+Pal
60KQtcr4nEuoeSKwb4KZKdtwhKl9ZO3cvgW3RvT0qsFQQIBTnfAUi+9MoqeS9l1SOFRnIy5QQZQN
PaHAblLm7S1Sst6yjJLrKAq9ZZ8SY+EOyvkcnPTRNvaUmumVMR13ZcXOv7tLJq27FUzyIu+GzEZB
4uq1A2V1ozUlaSr+PH7VrkzjeRcMQfa8BsgaL6pW1D9ZZPA7kE3RifibmUds37VO8ziPGPewDy1L
4Q7P7mjZ23TEd5WaEOhjv/CZn0fsRYbgc2x7ZPHkzZ3jHCa2V0xvWW/6F6v2d0Rei42H5MEI5bUB
yUePeWW3c8iqGf5pHQFDmwkncVkReOhlALzzIR7qvROX33bFlLzxVMGaHll5qCJeXMHPIHP0KbSO
CayXVwvJ232sJvaiT/K3XkDAq/yjyVDw6EPNQ6Ojw92YIWXlOC+WQquMrecM2CdEbk8ofdbb6gGu
Uhn00w1hFN6KuziQyApEjkqtCEwKyQEov8yqU+dUDmdtgiLSGSFNcejIbc+zsYUY4SAWtAhDSY0n
jinzS+O5dx36JE84wXpGpHQkHDrZiTb4bNAXLYXjawLty/4KpmQDfpvurJXmR+0Z71Sz3je7urWR
gtfws1Fuq6GyN+T2kUEnTAteNx11VWPUgmNULCuGggfCz+Jt5jLYRSBcHweDQOs+ruxP8I54hYT3
wy/FvU2f7/RYsBK1YRgPZWes3GbcBni9nnM5j4+1eimsAy6f8VJC8bmU8YBsmgL1MgwPimy5z8Rg
79wggOcF8N/sbLiDkqpfyEwPPj+n9wgBjIjdE7gQYgVGjwLDL4v4nklSnftKe5schv6iRK59tmAd
LgFNljvuCRP/F5hNp35AmoMPY+xexwkAtu+WGDIRlax0SuJIXjavUWW4H6Hz08zJceTKluxUUPgH
fpg/Mtk5FgR2cPXMamXlsw1yygHG0U/xjXdUdAO+3m8tbp+tiZGRUfeA8c71MH33ynxPmupXXsnp
px2ZO9RS1neDt6jtjeRSBkxKHN/ucTnFOLeseHoNDR2tLId95uh2fDGOW+0CvqRFZscnbYYA7e7Y
61DilAMdxg8MnMtIBcC8q3R2TpW/dWHTXCYdhI9kXjwSzShmJ/rtdOOq/pUBoHpHFTZuVDlm3M2Y
tdJUt1dtZJu50dMJKRD5bARyXCs1Y1S2w/rqZay3pjmBnexPH7aILiiKkm0wJj02c7EZOcZObMQw
4QwlOZdN+NLVuiOnLv3oi8LaOjVLqwT4DSv8HmtJrb0FgN76mgVedsSG+7sOCT/xhlfH5h43hDTo
8OEgZyJeYzW1dlTywxYtJD+RcEsi3DJH3XCq70pl5hn3ypwpuY0ohqIQXxIFsFUSIpkazpZDmIzT
JuDQzrBORC1UF6eCV1jncAzzmlfOweFvl4PcOxPeHNBsFfw7WBX1VIz70g8vGiG0ppI5ZXaarf2W
81CNTBZgRq/cAoMTWWBE88ZGdHO8/Fjl0WvsZRKmfbZjfxpfA1VTRysPLYXbrGwlcqgl7IlkG6XL
RBrONcXRrFJxI+8rOZmOvEGRgZrCmG1JdJazgw4/LcwSSxLlG5uxjhHCkKCaHcg90zBocCHb/lrg
Y9wQPZcwlsfgTuCp8ZJq84WoBDj4pqPXFSoXir1J71TuRztNZQ8Ju7OORuKMjAFWXWg4wK2s8igk
SX5GB+9ZEVFXetLdsgBpVzUzBEKtLHVhRmszydHOht2/YOpjdkzH0uZoEAe9Tlo2ZlaV7Bn/q1NB
BhfMLEwCAfxrRAOLgDkmu+lYvxjQfGtUzjNE5Ne6SJnl5J3YNy5bzqmU464mGalEPrpWicE0sJUb
nAbpWsEFpP5Yls0c3oXKIKi7C5attyjFMxJGR5pnffFRcjI/iljQma712NYfJc4aGDmyWFemaxz/
fGju/4cHNt9i2m62zoc1iBTAJqtlLyoHbiEeBNGXTxHIti5kbqI8zGS+STyDzUDRCadopWbBoKni
q+lhHCx5LLoFcCFwfIDCN0AQ9p3ywV9OSXKXANJqe8icmrFfTDmYGQRGPl9k7x+cxPw2fDnty858
ywdYe2WHuy+d1RMIx8M4j9YVzsAaFy5L1lExs5JpmQNx1zcoYgP1G5JR3jx70BI/VR1Ot8pgQlj4
XL0TmZ2bzvIIa+zZ8T6xo+yOBkGOSljZKdD+W0eUG2jjcNto0FSN2TqnqrNZ3YkYLQryjZj/2IZC
DbXRCZ7Y6aXrcJMobX7roUcBXenjZHIwJUvyoBlDL4rUts++I38EDFcQqVbxSmTOPgPPsnckfFKE
FPwuyvXlOIWS4hhNmq77jZeyniz08COEursti5GgGVyggujLhVfTcg2mUnv7/tT4SW2+MkWrMsg0
qQyjjURs6LoAEcJiIOXWkvrNJ1V4BieQoQbaqaL3tkWLiwdxMxz9Jl2g3EOODYl5DYwGfkRofloh
osuk389+4UChYRBss8Hd2t6B3IsR/gInFhm9jKN8/WNuC8hlsuhO/gSUbAB2fsrVUzVaq6AD+GHJ
4Jr3wLZcn0Ys6ot6k7rsD7WoKU9Adp4gNQXw4lrUCy6IGc59cBeo5xiZAHJamBiUa0mXUd5C4GmP
viqYudfNdfC6HtpYHPGKoY9rmOcgzLmh6BhX0m6jM7NTcarFDjISdgXQsNspdj4BSabnSfv66TsM
vHxXOLmDjARurYl0MZTFvLHDAGSQs/Xn7HeYxPl16o1ui0ir2II5GJ+dgTOjHMqnWg7PjPOKp6n0
D56NG67yjZ7cMSrm3K6ePPQaSxFVVBpJCAecmICVmY/2Jw3EWgTRN77H7oRkyHuoALWurN621n9+
ybbcX2tLCR4n4GF9GNS7oIrmDzbS/jg45/D+JedyG/tp9PLngz2otX2EUDE/hMgM19ZQQbkdKJzD
RmnmKdO8kmjoTlXWDduU0cYCJhmhFJanDxJS29IGaVXwiKxZB8C18Lr0kgf7vLDNC+Tk9AofI73+
+T/tC6qfMtx5ibykZtoe5ZQ5EABmj1D57tWf4K1iDp2fJPHHAbBiP+xulOhI5Xn5UMmptwyB0IKi
m/jnCfW0h6+LaeObj33vxJwUaeRQP88GoQqTHwMFrk3w7SGG6XiTeNJ5gZ00sdm5QLkwFjJJW6bc
OS8MBfOmsAh3Eekc7DOF8QTWUbMhc7wFtrRqhpgbD/WwDrCkSqe8TkVpcPxKDArKv4X425eBib4N
J++ByZC1KPFM8Q77TDpZPUSF+mFVxXA1kxIQ4XD0kAJdiehpLroHjtC5gbUTJaJtHphqHVnes5ME
nFiTLYHwIRY3pvietoWZxx3n/Qjab2EMvv8+F9anLvE8FtNwwq7uncI6fwMJHVGIEKOaz78meMsP
7hDsu7JFjjj04SHPK+cdA/mCjYWrQa466RNy8e7458MQoYLUaWat40od05FaMIzSb43Y7DQ7w1Wq
2nhLynQzIb3+jYLygB4FEJT3wjy7v0SQQBARBNPegsfckz2ECn/kSHHdZN8Z9aqvpxROnGhApk7Z
xa6yY+XW7k6MjAu1kSragHcFsP0Y51iRFEHvRzeifKK9WGvBD700UAJiEjn2wIT2suYgMIfEILhD
3+N9c0IeB2cjQOkcR8Pp1gxHUixSHNfwttlfiZaSSPIEVXH70E1ZcMWM8m6JJDrdeSq5gdHG66o7
unpCZUjJdgmKfu+6Z+XBivI6cXbtTzRaw9ZLzecgntxHssodKE+TPBkNWvRJJmwnTYMxzji22d7F
NsT3zP3TN6DdUXQlOrOWkSFpasJqY/L78VaP06M0E/QHrOJqZl1LR+hhraXxaiCD2kUtui/2RshM
bOJ3Gbl3+wis+9j485c9nWZZcUkWwFCLh5n761VR/DcAi69yJOvcSdvX3KIKIFMbKZptALpz53w/
dD01yGCdVGc8mmUh93VlGUdw1iAW2SlKQe3XQWQxbZYHfusdpYHNSpqQlYO+JZINZO3dLTttOLgv
RCw4D3EnV14DihpAX/hSDpR+ihypGJMQA+8iOjcWVFkls13Wpe6iYd+xD0gkYiewSbu7194vP6MZ
LFlZ9tY+9ZkSV0D5+NW0LALie5n3YQGuSe1QvtrCmiRhrIbnZWugeYVT2huHOzhB8bNDSnutctd4
6+F0ribCKi4kQLsw5+9qXXQpm177336LriULnxuEto5bVw8dMKMnWgvkhZJc0bFeezbPdET2JUcF
482y6cg+oZJEd3uHPGonRRHX5qTBZXC9xnulghsao24k8h1I1e+hEiewsf2zl8wT81XCUQutqq3X
RsicXP8Iwye8EMvBjezaRE8YfY8GrOPfCobq2OIrx749MS8aS07WfIb8w2YIqDjOlrSeZ55Z8ExG
krxOgZp2uSl+/o9G5L+kEQFcpGzX9P9/OpFD9NWk0Vfx/de//frzl+6/0Vf8nz/5j1pEeX/7QiEW
cSzPUbayEH78oxZRzt+OY7qu6zjij+zj3/5dK2KLv23loXJEFQdXWiHgaMvuriKxrb99z6amEp74
R3zy139DK4I5XPxfWhHpO4hR1N2awNeIduU/a0XM3EzCwGAzgza+Lw25VneNtePPV5XE3cU1kJ1p
FjpN6YrfrfR3IXaGX3ANz6IoNxWmYSbbPhK9yRpeSk9/YW8pDlbkhasaTfgmxpIO+40+vypEcVFR
+Ekpd7bmhGV78oWcK13lHSHNs+vMD0LbG4Tn7Di4Bz6L+tm0XOdrynUGpBwXXOxmj0K6vyurzpdD
SgATXpW96VMZQIahL/dY0aUEjQzucIqJfShJ3l2YnZFhxPPv5kLU525eYWF6V03z3jc1W3i8TQtB
90WuAssVgzc1c1ONf/JcZynExXCy7lPVb8sLiULrMAEqJOmQ+oOicNc0yywaow/DuKcJ+SqBPcDm
bgj97ygERjLGyHi542poCQpNL/1zuip1+OKqdyZZP9MA/2tsyKV330IG6bwmxy5/tss+4v7v40sO
Dp8Y4nE9s316z7p2y1xi3JjaahiKxp+9ssUPVKfnEeAsjetTILr5PLPI+d/sncmS3EjWnV9FL4A2
OAZ3YBvzHDlnkhtYDiQmxzzj6fWh1JL96oVM2mvRacXqIpMZgQD8nnvOdxpCiWtZmLgXqvxk2Tq5
c/vjqd0fqDhYR4pnhRcMziNHU+vKuf04jh41i8u/oiXtNKp5yeE48m53mC/pmhI728VHnEkn20WG
HTyiKNvgMPXwrjW3sZKmtiPP/HBXF9SDQye1X1MAQ9tJ+fPOrLtXHLP6Qqs9GrARnzIjNE+E/+4G
iIVX4t4ZDt2XuvEvTmKOlyJpPoA/J8/TnBls6zGSzuzWKqeuPpX/ZtvA/For8Tkoiw1qPwvNDmQb
TCgwP+ljUtGSQmpP7p2YU3Je489NOkNSrhHgSLk1SyLBHf03UKwx4PfMwXnRb4ywrmB7QKdZDMa1
IF69hInADMl1WdPd3FiF8/DPF2fChKFTXLZI4ektj2bQElb6iw262BU1IPhskm+pYEpm3dueR0Ft
kRTTiS13scYD81lqVRxqtOVVpZJH6kxGtDn9qmt1DdpxusRpjp6cTScCIKweSvN3yzrINUf3brYl
S0u7n4nowKeyxiRCkh6KvYEUAwO+2nauLVkjVUvtO+IQ+RoFdcww7NNAk62Q/r6e1aVhbbzqA11v
JKz8ARjVKm73KHvZavTFg+6wK2HLwSeWViwMpwARYNQeHDxO1lHrUAMvjP4AB/DD6WzOu5ijIhaS
ANou9G8r5sfRRR1Di81bSlrCSAACEy3dOpjUTfoGjcmNTotkePZJbxI8Hg8CEXdLuj777cf3HC82
EX39hsbrHKqcpQnO3OmxdWnqDMLy1ex7MpCtXkUo2q8BO2coiCQWCWii9MwlWtcI4oH05TrL8uHU
Wlidxja5w5+8QLAqX2zhPLX0tRzFwvLOzJ5K4LZ5xhKb76XlUw+aUfFlF+k+jtWBnUJw1uBXbzhv
Asi9xCfr5hIh4+99hxZV08ufZ1vQDMyEB1Sc+L6F7RcQPc/2jgLjrIchHi9bzoGokRbOWzkmwzWP
aSbOkLecADw0+h5hr9VM786xVaX1LNgAcqWZVGpMNrud+IfQln9VkF/ptoGKAJXjxGH3YgLqPTiJ
i3jS0K3Vs/KVM2zDPpzoGYujilRsv+09rkd81NNGmIHH2Ez7aYxFDnFXJtzAbWdNR1CyD1EQqYrn
lN+Q+R1FdNExd1IVYOWmEIWxbYHcgK+4zqRAgESxc7Z+NWPtsBoTy6Qq6dfocC6zArpRYHrDbKQO
RhDcDKNzbn2AWrc4nbUClbRUg9EDK8rsNgfZX1HV38aSqAit77jq2VU0KIOa8G1BON7+xF6OB8w0
/s7tDDwNyBegP/pbMPDWpfyps+FzrnGGxa3xEqWTy9hR74cmaRAZyueR4I+7INZp61oFdqLxj6Tf
jl2CrqvGF7Mrn/memJ1+l0NtU0N1izLrEMPZmR9aMgP+eRI1LKcoOzDF7MFBPlUlUbKJlkySICHD
3eze20qjZQ0A/qyhuRWpeyqNlM4Habyi+dFOiYAS1s6DGAUGihFPGcdxKjRZ5PQ82JwgPnYLpBl6
vn9NQfpcbayMbByw3NP4iCLJCZqyTENWpwiHASApLJmewwBE9Q38DznN4uTmL8Jws5Nv1zCVyB8G
0bAvYoAFSTD8Vg6k7raaPuAPE3h1PH9nO6l5MN12k5JZSeD2sCa42ICVV4nRlBcM+jlssszcuG5j
rOYlXBoMoANcjJZxBfIsCMLHeTLfqiE8j6XfvogKCQM2l4vxR94h0qgzCQL0cWNCLNhqLDBHmmx4
K2LysJFtDfSHxC9pFxzqLnZ3UeX9KUrYHXPEbSrLSFBlEbsWMGD+ofKdd1fM4so2D99cEPlXAu4s
36qHDMAdQRt3PSYWGYQAw2idCL0faLkeF+MCbFXg44VwtyZGk5MvmEzfeilP9SKLD3HCJOP6gFQ6
uFhegP3VDYrfHnQ/uyo2vkUaWfXJQ6cBUeBiYotVrVWYvCDWk+Lm0gYQD2q7aTbKdXEJFj6fg+g6
6ZZVCAiFxlUvbepY+MRA8APc1mu18uuMMkLwv4FPKqwl4St8C0aykbir3HexxJuvXd4VD5bm/8Il
CaY2nTfsfdc2w+pGAPHl2unXLQR7xq7S2OKrJaJwp8DMXA+S/TYPtbT7ShzSp6ydxlWLLWFj3AnH
W2thyXTr0C295xgD/U6aL6Hbf/hB88FpARNryrLHjeOjTZJvXYUJFW9W8uXS7ke55ooAMGiVFLMt
u17QSPLFLczDqDhJgfbt06fadR4b/jeYg7fJXffWTvqr5Cw01upESjOlbDH5APd66J3UguOTPgvg
HrJx+nXSNjF/gZqUIKA5n43yZoS5BGAEz0NK1tjAWm+I3qZNQ3/nRvTMGfgLk99ajxSwKRoBpjTb
Tj084dQnBphaIEzpHRhXUWjpHZI6syfnRiw3JkYbP8MtA1Al3RkwGkF0/xgSpCYOuR/XpMEROTM6
CSE5IlIXafrgp1v7UE0GUKPqw6UqalUr+5oGE9nJ/my2/Unqmwqsc5OWpzyUdE2X6V+LV99c2IBm
Cb8P3xSs0IUpnGzrDhoULuy/fUQvdhsB+6BxaYUt4KXzq4+29jEUTu8eQno0zvt+vkwLt9h6o7hB
blryJauc6ktChV+FMrbxxJuNMeMyWk28Jo9U8n2USst1MdZYDOxtxzFwHoMt9piX0oaPPzvhX9OR
cP2NI7Q94Bg1v8fFvbnGEv9SwVwkrr+t2w9B+LRuyTnghIigL2BXz4nlJX+tQB6LjJDEaHgvKrQf
//nxMLXgC6QmYGWH5SE1kz8wXJqVpei1dzCCJE3wEowtmRTYmjCNTmrM/xae/SoxFTKafXlLK1x6
A0V4G9+ozfqdWv5+sOaXjIsKh94lqrPnDM3AcG9xYj2q3uAPtB7dLvmLu+hodtUHMbCGRPO851VE
cOcnc6iAUXXytxX6yzGTv7PuPkyDp2hDd19pP+ZZ8DIn6d+6nz4Lb8e+jSi7CoMXF39xKf2XeCb5
T113qJMvk4wd2Bj3JhrnBofmpc6yS9Qbf8rF7ws1uDRe4rz5yGBMB1XyhST1hcb3FPM+ghznM8Wi
7dTwm5TkB+An1UP8ReTgMSjlUctxM3feH2U2+2rErJ2yx5MTj8nl+/ukvz1jJiyLV6LkWMw5tlhY
UN5Kwdp0SvVVhA2fd/rSCYF+IZtvdIz9n4oqo/xArX/MabpQvvVYYNw1dfuw/HhVpf+22jvqGuku
omedcs0XDB5fXRQ9RunwZDrQovc3cob1hnnqhE8Spf0I4yre8BcEuky8FfKXW/5uSBLLwHXB+sWP
jIVYzZt3THRktAduJQVZKs1Ra2VmGNrlWLK5Sngym2ggTv01Vj5hKWhoR3tYo5JjRhphNfRhBNSu
/sI08RC0SKthBibNDxT1HBZ45I6jDjjGlR2bv3sc4mO6LG6tCTSKGX0Piq7Z0TzIcRivft5sE0pZ
9n4afzuYek4evWiumRzY+DFt6Pdo4RdgV0NkyhSPhHoUV+1jfSDfXJmpgIhCsKuzO6BYwAN9k7iS
N7S0h0conF5WRie2hVjmyb6eiyxJ9wsAgiMTXZZ9N50w1FGUDuARH3JLGXkPHVNnxp7nVbebyF5f
ynh+EO1IqwfmqA3A9vEBl8dumiaIB31fnQ0sEjjDs/QXg/Igm2+b/fLdbyECislA5Btrlgl64SF1
aXWy0o3DGPHM7fYDBh7mqPKU8JLzCfWByxcT1W5MRws57USnKOvRkDs2tr2Nj0MQ//VSspGW/hFi
0S87MfpLaVHP0rpTuhFjQ6zZqx6Gpjj45aB/WcDvtRK0J2K46HC20Res3qYyFkcpmkeIGMMFEDdy
L7RenzfpPEZ9fxlKKoBMH/jNRKYkynYqG9yb1/JAlr0Qe6NMgJgI2Klh6+PSSuN+M4DNIPZWDUce
Trc8xgpee6Snp2JfYkzYtlOS3vmFN2T7VhPOU1nVXxFL+quR+RSFWF1wdCwu0tgMfJK/x85nbZBa
pJ/H8c11a/WGhMuGqPNopJDFgbx1eac95i1MRE2K14pPZRe/+97y/QN3evW74atr6+dUVN0T0tB3
FoEbIJGCm9DlhCjTMDipgVctnR1yxh4JRq/r6OIeaudq+9UxIa959XRK4tIZyK7SOEwQwrOPsWxj
yJyhcSgFPmYhG5qFihjvMMZ9hWZ6a/qLFJGkl5XLOi6NDRSpBza6bLxBnV7KiM0fgSMiCkEHdd5M
90W1z+ZDRSM9sCWjeyzKeomaNNsUueRm190mtVPzHC9fjCz/47KV39N6Vuzrhr5KxAu87YXB9TGq
+AUJKiGGWu3qDpAo8fW9UQQwq9P8Wk9LOUuQtg9hqFbStOZLAKCfdY/YGZ0nXtkA12vDlp9YWjYZ
rtvz1HSE+tsy2+EmaCnijOi4KZOSPa1D0/ik2AVzDCkpmbRCtFYWoeuBatd104c8DR3iD5G1y3T7
aouQZGyorsINg20z9TiF68m7+G3KWyDM9GgG7p/CnjxQ0O4fgk0bJCpkGI5TQC7blju5+Rlr41Wb
RAr2/9Qrc0C5QqhrsX1E4T73I/M2mIhDY6Q+uAGunFSwYMpHNPmehhsnqfWOHBS7iwD5zY2e6TBW
F9WkP0kY3pGvMe/UWwvlaesF1Qa6M6N94MvN7Gl/VSRRupH2DpB/ynzQTo8G3b4NVs1tWolug0cM
n66y3TMlyodQwqOoDLxOc+9tpv5qYTB6KTzjMOAIQqKgPELnhjiHlGyMNVwVz3aKdZX4xUHSeuQN
p8ojNlwAQFwjGtEYnoxvMZCwnaiBXXPUmbdt0hqEQKpfbp2E0GxpC2rSdBciXq0njyKcppRiTWkZ
NVhGSGa+Hk6a0eYavZsYDfehRSWBAyJ1GErK3819QM8ivr3oF0NpekZxefd7h0oWngA2kfB15vXT
Jhp7WhOgtG4MeN972IEoTz4ls1kWH1i0crQPJoOHaMStZDDvruaeugRwUSNHq197YQU20tIe4eEB
cqkNiamggfr2zxc5ABqzlzg2pxtoPM3QrLG00YxmYv51Ih+bztyw98KGuZH4+NOJrkg6aUuGbkJL
ydU3m/Qgu+paGUmxjfoIRShR6FvRFJ1keGNfIC8SIEcSeP0hkjUwSueQwQixZ1z/mEw494b3SSUv
7Ji+xRyHm1mDvORWCjY+pQy0EewTYEMcsqZ+dTAGbwhIsAEziyX5/ZkYYGVxortH1ZubSFcZS7mS
OlU9fxtGzboio00s4QN5drzA5OA1vdWtLH8LwsUbLobu7LVF/1Iz0/mCBz5oKs7HeoarwudatlXD
HQhAVlzgvcGFU20GXyoOdfpLd7gMg9Sn0ytgW+VN9QliCe9a9dN4TfqizfTNEoqEx1g8vsdp2TP7
s6TKQNIiPrvTMbDktz2kXHb5spwDgAD9ks9PL2LuwcJ5cZDbCDiF3dEV/UkBAtNR9yJE9+m1vnNo
XXrF6mi6EyDrz1NHAbtK9ZUwQnJkVYe9Ytn+Ujn/KPra2WdN8VJpBLr6fe4p0h4SGpDaGXu7O83B
s6xYBFGQAkW4yZhDJtQnb/E0apiELtH/7bIBOEhSWjTkAj8n47vxzTZ8UsZz3U4dGjrZr1rV1zgA
6p2PKfBWyDfrsgUB4ManaooOqctLMOTNhapKnC8G5uym7veIh4R1qMALspK2BVRNXuyHCe3JD+PH
qo7VZgpdC5mluZC4RMKGmTrVhPOVJJ1UPCUt7eAklGLKROJrj/hZLqm2CPzgzU+zT8V1sTa1MHYD
8mY2lQasW+rpYif3WRdY7QF5y+XDhxruGdK/Jsmwqtsv4C/vIsuzpyIZw30yyh8vJMpGB1t3XiSX
FcNY81l16QFS9vQ3IYc0A2y0cln/tC1nl74QC0nTIJIQjJg+cJbmUcukgHVOJtl1iKCYRpNqdqXp
fuVm4Vy4/tkS2BIil3cvsqWyeKDGsAjJ0eGqDa4FRyI3hv4AFvSQ63y+VWQW0rIRx3oJ0ZdZ0+1M
8rQb08jZ4lpAEsDtckClGRHbQHiJgQJt59DuOKP5JTM6TOh2jBAxCMCfUw9WyPIrXcxgoj0wKqrO
XL4E956dw4oShGwTxRwVY9Nd2t5m8hQO2z0ArAyDzO4Yz3usb8VwtkIfNn9b8ZDPra8xBgA5ZV54
7NKeduaIu2XMLZIrSW+IqmcH5WEQz8jLRCbJzZBQw2GJeHSq6C/axT/coqXTwraLA+Z5yRgBRL/6
yyAwnayBiP08xT/o0OnNmzvwNDmMHcfGcTv7HDQCjbhYCiqetWavCd3mmbgF3Y529jHCfdyqnkQU
xRlM0mYmr3jzELPi/h88mg0DjL7y0hL7cZzFXmZ+cMC/fKgCV22lY327kykeaJozHyhI3WkIc5dM
5vumzIGmEU/auHH00AEp5QbjOPvapZ2gHpS9dzzFIQuKz4qIdnEB6Q5MqJqpYqvGPyWclzPWCNoU
Ot0Ck+kirIgJyViUs02pzZA1rscJomzo8bKRWugRrrZQUtFRuEggFnA3nyyCtPwn8dGfOFFmTA8Y
OGmXJ1toU724VjZIvr4P8MO6G2+IrYM71/FeeREkZjo2UocIWSDgtuI412tn5sQp8WE0ZVzsXGTf
h6S8VUHwgO0mh5AgwHrBNidxWR78ANaLVW/nPJz2o9gXqhm3/RDvqkyRPcWy4AbVuxOi07E2e+gN
/CmYRM2bMoG20rTiCD+9lyBxqHs1EU8RHEkm4ql0WSGM01fhRz7Qd/+QQ/vFIBBtmTTkmRiCPKfx
+Gek4uUpY0FAceuPsJXz6pBaqvD1iqKYb+7SqFfMwx2+cXdMtbMjs66xQoC0gIy5FzEfE0XP+0Hu
sldAMwIaZ78l9DKeUw7n5xpJsCQ/fAxbgNODN4h1RTkbCDMvvzXY7HEG1c26X0i/FNgCrm9dBsYx
RWR1HzD242RNOBMASFlHiWOsS9entStoL31ABgMjBJoc3CyWmQMY8UfWZukxb6P3kCDrLoREnpNE
Oxiy/CkJ9O4p5p6fXeJgZKTXlRmWxzbHO12y8X0AELkVItF7zQJqqyG9HUqNFMwCdTt16fgkm4bn
ef/eQQb9IHa8hgDSrdpGZK8qauc1eUO4V3pCELe/2hKe7WRyM1CLPtkGNVaCpSjQ5iKLstMkJ/tC
OusvwQ4NO8gL91It81TQQPbjbL0euOk6YrLvGVXwPfGqNXQsfanrDvJeHx2ViAnIl0pvAaaDIEzM
P7BsaEouA9whPgcQk1zKGH+6IrC2bWeaq38u2CZls6TUEzmQiprX5W7MNRYBN6L2btP0vr/zYtar
E4LaFBlnJkr3FsIapjP4iQprazXMjyw63+bC+poreW72hV0Pu6K8NAiRvAivhUOE1BRHJ0SulziE
KqA49HXuhi5gNVJ6zFEzpkSwhdLs921cPJcEDVfeshuLvO9pir8sjPirNIPAYVV/i+gKEBZZZzno
YH6nfyBsG4Y9GAKOob1tQ8yPfuZVWGjNUsyI17RE6IumBoj0GLffyOTYmo8ljg6qt3JYTAT6yu6M
8vjsQYFk1t5UbdlyAQvKKDygJIb/WdsxbhmKLvLZ4clrIRk5HX1ZQzIcOpETwKyMB6oxX5TCzAv8
f6eYkY9RC/Vt0vVF5KeknepzhoMIwGgO6nIxu4OtidkkYcHPY7Pecf32Sp51Xt8pmFoH9DZc4F4+
mGO99C964gvCa7NvfZiYoHWryDgGLCE2IzE2njAuvkqybCdbAFaqE2gkctb0NdK6MFjdnfcRITpi
+xj0b9jPWa3HJVVOygBUWg/WfgpiEqq1M18JZOGh9er4keJOpjAstIggrrnL+MioIrJ/+TTE0t9R
fJhBx/Ll0Bhh96uT6trXvndJTbJi5iKdF/ZnULAD6UQc3AD8rAo7bHfzwC4BtkB7WhrTDmSxt60j
IwBU7nhvTTk8B01xEktvEGbb4hLTeJumNTUNBZBV7Q2fZo5lpl9qp6rBOOtEvVsWIbWkoGRGpmgS
0gbT89cN55sIAFrrpYz5J2e53TrBOXH1naTesJsLxumJaA1gmuxivg8cCT3KJoYyLLczN6hemOG2
DqnqYOf1yyk7XKctuMi5tp85X++KLDRXfQu3JosTVHonPxil/6B/T5FJtMXvvzysrUVUv/hkZ3aR
ZNtu0nsYaYAOXh+LDZDFdjX53yPsAwYyRUe5dvbD0hmMN5i6l/Ri5O290NI8kNpzQnYtRWMQypq/
kcP27khtYsqdugR2uHJG/LdtDb/xKBeWj2vJXx1NjVurNn46GXxNNoQgiFsePEqurjF+LkuoEZ1h
fqZY5ddGmJxo5XyGWv0snXEDvHo3kNTUbEFzPFlbvG7xYtWGo4px0nM6opYKqbGmCCM2CZ/a+fDY
cMS0OprPwAiaGzunFd7u/IdOGO/55P1EgbOtCGKhQEfRVtkM59rbAwk+g3VLACpAemDi+jOwC9pW
Sn5n9ZGm59+97M/u7J4FugZckC+ctLw6cfLZh9lzwm1w9qn/MSegzDMVGZwTgfzZE1wtDGWTPzxL
2pYwZ1jIm8nAdm6sL20GacuriS3bHiXieiyno5MRtJSDzc3V9w5sUPGdWynFwWwGMFBEPDP6jEga
+u4FdgF8MNvZo4cR3BLduUft3JuO9eQ7l9mcxW2o+j9DHXpbKcryTHkINeFzektt1vIGKgTWC8v+
6EyHum5XPMfNi2d24WMQDIRKm+qZkqldHs7VFa+cdTdYiqYhHE/TwIsehslFTSRomtF0z7w1c1gZ
FysdE5KnnXvDxZi+DDSpIKm+hh4RSz01b4akZgWjaJsJdvAb0lz67OrAKlfoZe0ZY8dvIS3nYLi1
faqi4skD/rKp65Ku4YUTrEPERbvOHwO/AtYES96kyuE59B6plo7PeHLBnXX99Az8WZL6nW03e7Yd
SXTK7/dDsJwMEQSdJPcvEF08WoCJeRMetQ9RK9/MAjtC6NR0rBXKWTtjwerBp7R7ziJzeS73+8wk
rNEE5A0st1MQWtr2FLC23qdpcqBp+smYvOxOU6LJsgrSgKPxGlb8wCdRDFtrwTNB92YGGlLaOTLH
551okg3L73veQgZoSnvhlnt/pqwZIOlX4yEeDS5oB1zuXHqnzHfNS58E+M6libOHeS+EPIyESysU
ALHozhwTaRQJXbndl9TGljAabb0dVttC7X1SKEz52HWxGzvchTr2lX087esou0fDXN7L0t3iIbce
qFpiSWaqbOfayv1NKNEAT7GyhONzb2pYxeSDNk5NEf3QC8RHCzTFEezHcXZQ4gPFqi/nGffu00a2
duKQExNKO87q2n9lhlWm26D5g3EQXqbWBc2ul5g13qbv3PSSesvPQ88CVOR0EyRO8hgOvflSJe11
YFd3aiv/Moxj9NBOGcf3NHpPNG73ObpPMK6pNQ8x0yv7oXBMhYOF90KnmMig2TTPuHLG1VDr5cgr
xBrkMtbJkkqTVNTVaUo1hW0GzY2RxqjQlNN8lGyrtx1yIkkd0z30pjWsRCFGAqzmYwW6+Np5HOR8
7hB64m9ZFuPJIY1uRbZ5SPPy3RY4hcVsIu/ipzq57FbRCHdcttBgFctB7Etqb6s+umX5T8cTPMxD
+8qQM66xlwE+Cq3iFLvpv7+MDUCfbJmU2s7e96UVXSnDpjvvaOJjiDzPABfaN4+zPGjLNa//fFEV
BTWkZM8L2CYD9X6CbSLHIuYPzriF9sdIDtkRH9b0sQwrKhqYk6B6bu3q6vRy+Il0AZ/7GM1T/8C9
bquHRJ96o6TPg+n41QIxcIp9ukwYugiEeQZbqdR/LTSh46ELz6mZ+Rc+vTnL0GHYpNrL8QSHBfpZ
c4NKREeRwLpbVGJjN4N+5cBRPMzCOTeK87NvWnCNxyBYAZAYjxLe8DOTWneM22zBcHPbRuWbt7k1
UfJcRb+i0g8vZWkl0NEEqMag+jV3eLOmOUqvI8u2hFDJSz+A9jEBdvoQ0y7UvyS7puNgOto9ZrL0
Uw3teKd+Nn3vNx9DA/46BKpJYR4GMY8PDaQ1AND3DDTFsaE2FVzts+56/9Wv0gEzXfBtwmGkLDT8
xinzag5Kv5KHUMyqHMchzVBJnn42BYt/tG17ueJXTQYpPG0soDIYizY2MCM4z7gBXLLelzmphicc
RM6+iUpWVSGFKu2AIxDdwUUOS6Ithne9GR2nvckSRzm1D8adPlnYJVzPp65Kznxz46HMzWDvc8ho
Zbx3LIo6F5fgR9hz/B9D+pbgzZ+b0qP3l2KcG4Bfzo8WEqRPzvgQ2QQ387rAlRKQgHVViEbYnJrR
gtbfqnNOx3k9DGgNvfU7JSkytJT1WPbBr2SH8luyXXSI3cVsMUlXcNdeFq6E4Nr870QpFQUyClk5
/+Z4+NBW4wjamoL2iAxbDWaVpRj7LVLzn+z+OIo70RO+/ZEdcHLCoYKV07APPAiWcBmnRTNLLlH2
pemq9BP22VN9ZxM07roQPEnT28aLIUfAfEM0IEB8ULxLZp8YOTizjTXQ1yw8ONyS3V9vtp/Uhoxn
4lPTnYs6oyOtjxfjeoxz5hyFo978fw/1/52HGkH2/+SfPn/W+Wf7mf7vpD35z+/6N2nP+5fLiRPg
luWZlrId5396pyHtmb4teVSq5YtwMS7/2z0tvH85LlFDkIn8UYrf9b/s00L8y1WW8Dn2CId/kN7/
i31aiP80T7seR9XFNc3nzLM93OL/FbQnGwp3FLeSrdu4h4nrSQbpX3bNBAxYGaaSjRE3APlsz5r9
aVuv/sur9fA/iH7/DejIQxHnLeg+C0Dgf/4NpAc00CVLKl2XH+o/UH9h5NozQ1tHRURBZKjjLlON
8ho4bOnTSOCLbj0yMGn3ewFYHz2ElH3NyIjwVr2WPfgBagfzTZy4n0nm0sNhAm4PGn0FU29dSxeU
n6rolQB37O6pIQoJ2IeQYWu4E0r5fwpFEjwr9bCrrNc4F90vfEPvSSLV4/IPXlfPBzLHX0liqnvk
BjiBELzCWlsfKIGRaJ8dbHUX+vdOysm7U0xMhnYyj/1m/CMFRFdHOLci42i0SLQz/bsn6qM3jlu7
x9itniys6ju8M+yTwvBKWeJ6tnOBC6DX53++CEpcYQ/5h6ASf+2m3/WN9VPoQ42ZarS/GjqDtONt
3ejTQ8ug36WQtN5BUa275KlzlyGTkEo9YTvOiQuJdM7WUJnfOO2qE92UeNx8l1aIrMdpBQOfPlyS
scB5WthK2NInFN8AloRQNNTJFKOMTSM6zh06RaSAWq+bjZijg2gEdZT3QEBfHLiBrUjLhisrQCgK
zW2qbi7wipWnMYA6yOp09lZipXzbJ1lMz2lMV70ZbDyfxb9Du8FG3mQLss3VS0A3vs9kW8kaXa5B
loTHQmHY4PFD61h/BEXx0LNH8OP6LfRKTIA+zzZzym9ROe4plHfPPF23+ch0V+GsW9vlb0BRNxMk
q+u301NfghlAkxW0puJwLLP8c8DPFTPKYb4QD1aBSwsDNqe8OKSStec/grhHXrVuMUXYjzgGyAdE
Q8MhtKF/e+A1NvuSaHNvXBy86yvYE2dMqPpU1+LTSuKlEsDuNmRG4TpWJi53+Q55+i3qPAxz+q20
vV3a9HuCgKikcu+Rul0Zvfc3igOCr0mFPBC4qIKpOCp8cVhiQW4I27xJTIMYZLjWCmfPGPjZT8gd
Eoi1sa6KDgildcQ3yqtEaw4/a7uFVUCDb8+LHWoJlnDpsKAflRZwpuT4QZvOCkHm4Irt4DfYtKnx
pjYeowuJoR3tv/bazO6eyD4nx9J7Km1/Z3hNKNFMNqRvAc5rgZsVoYk2zlUGiYG9kvqe4hSZa0re
GCWxxyR7nxg3/nvKkuepZOzwfkLH2DUC0TuZoEBHabsRiQUJP5nyo8KRg4ANQxrACstuL/hybTiK
9EjQG6/Ccxa/C+aOC+KBz6Naz9h9WkL/wQrsjSb/xSEFIrsJpIdWLZakbKnnis53/AT4yJ0fiqXP
ASnXY+DTZxhicM9p8ljRH24cbI00DwMAijV2tzFVP2wyXq1IJEc8fPHGM7bNXIV4rsVibdEjYUq+
VBYpV1XvMtjyJ7oxFR4/HEW+TXaFglsWt9YI1KxRBYKLxmUZjM3Bf0cygu4YY20w40tZNM2jxZj8
mMQTqyVa2FeJ8sAxeEV16PTMmcaMz3aatU9ldbVrKqV17Po75KmBVxFOZTeCLbdlOl7wwL0FA9vE
yNXfHR6RFTRTtRPEyDYkOTGmOLpmGOr/pArd0l9y6G0vDHhkK8vYpqE7IaeKb8lDbOOCJryYAKBj
07JvAaBIMi3Xibj4Q12Pf4YBvx49AgWoFVpVXX7l+HZylQkmkD4K3uxcDi8SYB8oA3xSbJup2nOf
ZdnS+sOd23Oa6TpWtxqr7FMc7MsSa3uQULUyYbHaR+CPVrlkyS1iy9n4oTgkcTuf5ylzaC75HUdM
ArAZi3snO3gvhgqPGfPiJl4UL6fVj3Oh6hvlwtSejRVvPmlz1dXp2RglGMfe27mZ8Vj5y2Az+gTp
0+y5ra0RWN1n11YYCPqqviZa+ltKhMMr40dzZi454QZQO+y+LTbbFspYnjxKaHeHrM3KI6CWZ7/p
xHXETQ4FT93CDF8Oel7OxxbSIsZLCOZQRS6qwrPsLl8S7vgZ27JHq94NTZDdCHDHaxourdXYctCO
pvfCLfBSjji5herewrQf1oNpVScwKP+dsvNajlzJsuy/9Dt6oMVYdz9EILSkZvIFxiR5ATikQzjE
189C9p2ernoYmzEro1XaTUFGIIDjZ++9Nv9lRew3PSsvil5MLpUVpBWxr7XuCTeS9ugMzdH3Mrw5
siUGnxX2wXQH6n3yIAlnmBNHM6qjtxSypYK+FDjVLwdaXUi/ULoxaR+E+mQ3uAh90EfFB5styG6z
CcfLnzeacxjKKLvS6lBgkkCayQytwz7AxA+RUmsqTxHkrNJTU7qnwvPX8AUV1Gn6UGP12OiF8eYP
8gncKFg/MROf8rwHjnmrebTMm+95WxQgzpSNCMLxmX4smI+OyxI2Hb0zZolQxhk8g8pk7xO32FRN
T7Sou0W2qWnLPVVZ/pIMxbRSru3Q7UKjujI7dfrzJcp/TSmXr+8ozDE9kmKEak2K3X2L/dJ9Zt9l
VMJ+4X5jPCfBmq6NOm+DX56dxzuHWkio+Nkz+PGLLrxfCVSkXw3bcXaX2rowYJTrqdlcbO3HDADA
gxi6+qNTsqEsD1qHVCXAtI2l4+6FSB9i1zz4FBFs7AHjNfZPgG/ChsWF19v2P1QehPOykohs6wl9
Kr07tBtngv6sxMjTNw8VyeeqRN4cHhMex4Zvzqd+Gh9LaLGnEQ8CfDcUWsfDrKaUNa0S7vGbwo36
C02Ya9Yi/c5NYB7oHRx+i3rYuhD5ueovcB4I85bSfaWbWa4hy9G+2VYFTIQ+pWeu+syC/mSwYH4O
vM4IdUNwhlTSOf75MlnmIt2nJ6dPykuJCzokjzzUdnscfUq/myZ6j5cPkyzi0yTzb39Rqv/I1RO7
NmuunUNp6/KSmZG8tMVnYhnThnCsuU1rMvxG59wwNnCOQ3XHh2cWZGDc+jJX01dZVREkdX4/wnQa
VggX/DiQ2QYn1teeS2udY6XlrYh/ozixsdTsTRDVNz1DEC1tm27dYtqwSBypjE/9A8ritIeIZW+S
BiGbTJa3AuqRHyk4QCjIkqVO2wG9ZlI5lyCzhBpOy3DQfEZidHTsP7V/kwFqRl3WP3akZw8ml8CV
0mBgQmNqsD3PgPBq1kiZRjyvzLp6MJVB39YkrP0wT79zoQdHsPKY6LXBDesg++nh2Ox8/VVkffGi
XRoS+s9CA6VBVI4AehBx68ygSo6e8zQlM61Q9lwzs1LT3s/VsvLTFW1Q9ZXYlvNMB1y+lplXvqhR
vZVgGrdiqIg5Gc14rDJAZUWchL2Sckd5Scy3jbXKdr2z7icvE+BZ6hcbQC0BZW25HlmPrOcQrm1+
OBe8LGbNlKmfKiN4cjAbDPd7cD6nJpdbHBc0x8qz69kJaawUjiZayRpr9xiWPrOvhW9lLdkiM6bm
76VjNQfLivoNCUJ40pSaUux3ibAarVpt2KdW7EB78E1Mbe+RNg9P5G6o6qjiG6wGKostgntirvD5
NaxwS2f47XBxszE1YezbBkYItwI3MxzKOFBny0vYcE7GkpdX6rGle7YAZQsXqS63mJ3TjdfDCA/q
zA6rrOhPsSSVyPaK4cjnNWIJwrp8FneNHCETsALZYtodPGx5qOvsUOXUMxGo2o+6bux8C+t0nzTp
pRvIfuFrvtd2g5ZhOpt0LONTY4mrZfKY6JXbPsJFYn0MjlevFIFsCyAXxTJUBnZFvzasWX/ZD9+C
tkruAFl1Kj0g6lhl7fknU+wtk2p+ClT0Mkgmlyx3sEY4iJmuE2jXdCZSQM9deRpMojXDFNM+XflY
sAcWq3AhyJtZaUjvDp1paZxdUPepO7O7QyrjTRF3vNtcvZsCB/46WShEke7JE1WX9Px0kVrgv2yL
Xa4zI1ncP9nwyUaVy0iA5qm84JTUGgoc3S9XUXAfiUhmgXWjvZV73xrrGae2EtoupFpWNmo6S3Ns
Xo0MLEFFWaE01GHopkvVEv0Tc2y8zD5HxQGPBSNuJx8TmGEBNZ9F7mUXKs5Rk52IOTGJjK1usK22
m8Q7WcRVNj4oRlbiGzZVdJjMX5HtNk9xb3EMrFF0ZSGoWqJrFD83pHFzcJNN0jrPdZOYL12rH3lf
+kPUB18WJNGBb0fjcpCxvSdLStAJLsVtNE+1fDbJpG4CvW72wexTMWFG8b3w4mFDEJaBTg2I8mlS
hWVPFxDcP4Ed0ylDOkTSByyMW9sUn9Rd9NgwqBQK+hyYbW7rD15N2U7VWTeM/Nk6ShjYi7hHgol9
PSwceNVKaP2t1a1kP5Q5cWBJs51V4JFiDBueoO8aUDnH4ZgtpemKBtOdInY5cYCg+yQ6O1nqXay5
BIpTAM+ZHMO48jzGeYN3xmNPd8RWgFlDk1S35PZw8Lxr1MOp5uO3KW3aWvppiZohU1C4DWyawHKR
IgjLut/CzI0PejZLnCWmH0pi0HvXC440r1RgSBpOkLk+bye/M97g5h+aGQoUuKhip3Ni22WkjPG5
J83DmL7Vrm9fWi6zMe7M1wE/+VR48psyzScrJuJCJctF4WzBmpbD6IDOCPL2FdGjObRxSkVv3/tH
cBTtmvn4RuQGJCyzXZjF7k9QFOaPJp8nDBKxqXm3iEvuifjdRzIFGbii9NcfoJ9ZdB+a5udHg4X1
coL1NzQzaQezs39YDnzgvGT0FqQ5jNgX1yTPsnAcvAe+uQUnOzA5DY825JxHj1OIl9uPnDJXZkcM
claNs7N1XzyanhZvZwctsQAQJRU95XYfV0dSCJcokQFmTBPc6izifZ1a4He8EasvWnfIWEe7N5w+
QEhjSpoYovacZcRWynSTEetcJ5SgL3fqzxENj1bP6ExlT06hmSMuqpM/UVm9Kak5D701Ow+yhjpq
Ei1PZTfsnY57jeBGgnO7Ptda8mxyTLykOYVtLoOjXRrjiwsLqbI9qki9tCdD5UbhEPXpqeCv2aI0
fZfUtNzJPcJWshA+MdHvpFm0LwSeCZ2NO8J/qL99ZrzGLqVXVqURkKYhe9PKuHgtiAVkZqXfLY1z
EDdmf28qDguqjPHB9DxkitF77ugxOBqNTVQNQ1BHLXUF5PRkmsE9xQ1zdE1vRTZuSXFIL6zpjNkC
r8SyWlHBB3MH/xArHqFrxjEx6nYfq67jIG7UBJCJRycFjkKz/uRfXwlIel9tIo5Civjq5jmfbgaj
XSUYG+lWW8thdi5uaz7P8dg/OKX3TqDAPkZNtWSvE+gJhu8tySqMaln5e1wKyfRWhQHmlO0fMmIu
0gUIaR3zZDzm5nCKBENzFwxw90solyKBUzgtaBtpr0qOQ9isx7eshQLt4MEIu4nPexrg/k+779bS
3W0KTzr2OdlqvJHswXfCjbc5XpFnhdW9X3BORSI/yGkRp4sNElcGsAajV3cnSK+GixwE3v4t9/iF
E3+ORkkXXE49akuFnYa4e4k3AzfSWOwsSdV8inqvICidJg/O3WzN/RYoHJhwqV58zWZcdQLXwjrS
AU53G23LOi0PZYsJp8F2kFTazdBc+8YDk5/C4qycJsjQnZd/9rpKz40ya3gTe8uv6WzAYri1xjJn
p287G8FfvWk05p7am8RZJu2Tm+TNAfNadM1HbWsV5i5v66ck0bVLPQxfKeDNF2xlbgwwFtvNeKu0
5pAq0aySxiasrDSPY2p8te36tYwIQRoDR6WiHq4uTHWCzuLdj6AP28nVLqPvYYzwY8MWmHlBd53b
ik2rI3qZuTtsokgxW5gtD0c/SfZaM36BC6IjuLtz1615qhy6Nj87HoAbTacIo5gz0H/WlEOjnT59
KuQQzZpHz5DfnQR/YfSYUgPPvyaYVs/xaPzEw1KhYBjPXZ4HPA4ZpGseIyDI/O2IrRaffYNrPwmy
e9GaXVhNo7ceJOUDcqzWCuMuMVNVHmtacDlL+/RjZ7N4t9z4rEm6ACouaNA68KnGZgzetQgas9SF
dvRpj8OdzOot7+Ji7RQ427AE5GGl0ZppEzJaex6jdZlq9o71CM+ydMJDU9g3vbco4o0s/2FyQKMD
56ovAtQScCrxjakbd2af3V0+zb8xdyzxnLOJFLDqGqQ4I8+OMurNZzVPB6fTaipOHY1G+Glj2e24
rlyAhaVsOXHbOARNn0rEbD4OxNoJSfII7+vnpcwXeZOShcoVD57xYuuqfFKwErOcGV32DCnkI5y9
OcI5jPjRTZfEPdBr4ScOsqxVbbj3skB/SuEwUXO2NLpO9tYZ/mp9cH/xEHz7dbq3wWBxABJcvKnc
moX8iRGSzotx2Nej33naw8bs/ghT1N8NTXCEXkBXGlm7B2OEOi9S8D8tMa9tRLH2JsMkvOo4NV4I
61qCzWrsiebuJQSW6abYBHiQ+Jn6ju8Ew4I9EuRJdRUfUpihIeEsFFygE0ASmnujB3CyHEUUJKvp
HS+1duUOANyyibhOJKlpjBPtaJiQsRcU474Q81NhOMmJFy3e5eXSkOm4xfnPF5Fwx8a9duiMxjiY
WIg2qcpCPvkfVApZ94WoiAasnVIoC8mcnbAz9cfEDDjwDNQeKpHpFyDsWV8WOwOpc6XpkwZMI3h3
SzYc3mx054Qz9FbVNGVnmp9Qyl0jYnr9m+ibZ3L3NB0V8w7tvicEh+vQG7vQbjXzyqRsXoPAS3dl
5FEDufyya7DEllrPoy/GLCsjfdP2c37Tm+kNXaSGh9YuNH/rcXD0gyMfmtG1TowGHeEp96vj/d42
tpKHZKqOgSMWEdUsrk6k6ZyXsWLO5nTwayM5Sm8oT23QDHvfNWIALD07W7eLrtg1vE3MXeWhlJR1
ys5AqXe8d2tKhhuVf/JYxeWTKRV3SSNKIbbEwxNL8mnjxhe7N8BJ8CC41T1s9xkT75D0n8HcOVvK
NeDA2GprGdAbAtfNb23eU6dER/ymJapwj7lraU0ZXOOoKfmU1B9J1AR3c0pzeuKrZpeRo9NWehE1
odWRZmrmsxAFPXIWQO+OwtjtKLQAUHQ+3zIHfQMhZNiZ5HGq5quZsezXeXzRy9Z4cpeG0aby00Od
zSOgczgJolfVlj1CfwrwCoQpj2CHKNUP0v8nbCF2voTAAPSQJIAMzBhv0SVQu7ZH8mTKVm5ZFfcx
Mr5IAkx37GYNW9vsHY5dcVDG5K8z6TsPGZ9aE5tYSG3GzZLZZ4FJGMMhQVjQkdaQvsCv5MhWcT6z
FkZM5dA8jWuhm1nYTnijE6nmLW9SYzSKuj/c8s4sKef2jI0V4WQZaN7YSgX7nPYoyyw/cgxYW1dY
zdoJ+KimTZ1vKB9fzX0hQsrUP2tlxRwMyh1NJk9zNPUsmjBQZar0Ty3ewVXRBPipG2U/Z5b9nsvE
u7D6WSvdsIClE7XLcWQ1JYVTgjLKY0q9NydionP4++n47uPxWmfS4azZyiPpMhMbGwQ+MeQgmrj4
4xmlqNBpKG8SQnqyDOjjUHl9cPvxjUIGziFBpG/pOu6eleFCLtY7LaQU5B6RID8Mg9kdC9P/kmZn
nVhj0gGl6qMVv0LF9O7UzXNw8k6257RA/crxeUqPreb6u5l/EnFNkmGM1Vo1BgEXSqMRSEpBRLHg
ii7ZG5F7bMDo2TZNezOIccwcRRnhEXQp68TwG7i23ILaZocX9TjUI3Qcaxjoul7oFnqgkw/SoCYK
9sWh1upBaHt4vQcebSgs2mHIRLWt3E47xSZ9CgUCheln+msg8f1zQV5brJvnmuSmnenzS5pGax97
QZi2hc8B1R6e/aReQxxaY/+un2bD0ih/xHeSNLT0Sm/eRa6EEDKrTa31/SN+jX1qNM3NLHKaVxzw
+kUO/p3W0kOum89TJtITPI59NmQ8dHLTPDNhGqeu/a5HQydMeK8lom2fG85bwNMePyNVIoCwmbFH
BtImnxxsPfWW0q76HjDHiM4Y7li73xKhuzv2r2BXbbjCPfLkWjlOt0JLyTdDTDFjYtMaxhLA1430
pDPOcbNpbmQ+8KKb43XkGreGWnCD6zJaejoEw6C9CuaBDa8k0J8qvWRdRlVOxOqcni54AZXTHB1d
fsQsdHdtNOBBx/MxWsg6tWbQ+esNV5AVj7FU2rtnRJviCD+S03Didg9QAP1upIOo8rujXRiE4pLy
KiXeOVvIbkNkw4GIoi8laFa67luCvcIR2MKHGhMkgZGVhD5yyvWlTK6jmkGrfDxy+nvrGWSodX24
JyaXFxb9nc5d4lJmaNxZMRwttxgZperqc8kXKCK+Q0MfJlt6fLW6NlzZHE5rs3/vy7x9ZhpWgPkc
hO3sdz4X9tlH5Vxnja+vs1JiTpyYVzsHTJJRv87jUYHQ3sbV3F2XFa7I6Pzh4Z7sPUWbgefDjmC/
ua0j7K/M6PA5LHytNYUBj0HffhXYeIrG6h4tbD+raCZqG/jDS5uU/bVUMGChF+yitjfDPKjBwQDq
ZZmg6/B3Zf9hYqY5ceNlOvOzdGdi1J8cMzgOsZ3tK4NO5Si1NkBWxnthVfJWYNuE7tonVn9C3jHO
kOEHDsMXJnPkX542+OyEtlVSsSdok4+KTdw2Ym2eMv+QPoiDDVzvVS1cRQzMIv7uWq+WLo5DWrV7
Flv66k//QNM4bjiJPt0Wc2CubbAYW7ckbuM1aNl5pfLj3KOgw0c4Ka845Lm7TjoysmgNARGoeOdp
xoPw489gMg9z1sGITwtA0sYdxfJZOZwDrYqWXKg/D+yJWNk1nKOWmS5q6ieNO38xobUMRs1bdzZi
vNeD8vHq+4/I3c+F0O/tdJQFxHdqkycOFMh+iEycnOmLwmZNJpGUvE1KsiB449kAVbtm+Iud0JKv
aIZ1nWLN9Lr4yJbTDtsA2haGvfekVvNJzwdgLhO6Qmyy2M38BNdAwe1qXD/PJgcvM4vrY5y6fzkY
OIkzkK72swuJJXEk45vK+dhB4Vz1UR6vmNTJN6AhJkKczao99y41GRH6olRgSLv829UAQfdeUC5d
MPTXGiya6/Sj5c3nsA5uWM9JgJjJ2+zyfpNdSxo17MdZGOikt9pKv1rLuo3WuCTkhIX1khVnWXNg
SridY1Vcz8bwV4FjbWW13Yo1zI8JoRaraPnb1odfuHfVSroMX67fbrm2IH9AN0lxE9Tp86SG0BrZ
bVspZwk1jx9261zMLIJPkpmkB7z9GFHGIHMN8oczvfRxx8vbLfs54JrGOJwytAxfT9b0IAxrbI7R
2o4uuU2rcrAkzIaU45lRS26x+cGQhSRJhzsv9YlQZursOdmDPvTlLuEplUX22u96RkaULAihdxk4
+2LGG11bHqOYv3L4gB5LC9ebw5400r91HJ3rbHSaVV1NYKrUe8ZE0Q6scZKAoKfv2vQvRN+eTsdf
bNOf6BJBSSLLusD5r1XDwLj4xyFZsMQvPGc7dUqtjXzTOB1ODUwPOfLz2lGQI1QZbc1WaARR6NnW
M/p5AGR324k5AEgSmYRWZ/5fOUCgYMVE4y6QFSfmDEoK5GxuJizuegcQXms0PcOdBM6w9HvYU/5g
aiwaWGmlaz0Ysu2g6zc3Ef2lcAhgV9C4QwaUbKs4oJ9q5UIuHXrjVzFfieJcnNoFG2L/xVFZrZDd
1BWyxDMOEOM9X8wAou62GQUVW2GATILWotjolXtqWg6qKL1b7mZEIXSgWoNPGro0u/7U/fYnGsK1
Cfibku1JNymRjvPu16xohaPMYeQOep58jegTHS3kydnJWUuBWZKKmwH4bSstPaOlirrE3hLajuXs
jWkl+ygNtoZpTsBm7ItXry3uXT7dFZShQ0OLyQ7KfxAOcQWeNtIiPlTFVw7H/8oGfe9VLY+vCs4w
1TLoNEHwQHKgOVoJZ0u3BPrm2yMtFl5CRsN3K075U4jy553k8mWEZU67wUFTQh5bKfvNGHn4LKdc
npWdaLgPW64wbBkNgqg/xObJyAz7PIChWAU6bgMgGt0l76wr0MV+R7JJbvJmEqd0kubKFFxi6Crd
T5ydySzX33Zi8NFNx+GxL8txZ1JIe7Calhs+/hvsM28ezu2TTpr+1FGddWgz6y6nwDsNkfqld351
9jVfC6+D13p7mGzeZcznalNeklaPD6Kc6BS1vUsSyHlbDe1fXPak0MwVFHkCq25T0fduPVBBsJqG
avphAl1HsEXAYVe0FrB5yehTCbknTR+1/Wnq3Y9WTtiRKe649xB3Ma8br4GT0y/Y6vMJZlizKsu6
fhjN2t/mDQMTceN5SzYlXbOV3tWmU7wXSfuY9vmvvNV9eq697hahfjxFLtk23f8ZcTy/CWB7ZUpm
vTIx3c6JGRPcgoUza32LRX+xmyTihdiUIDVagCes8xczGqx1PIvoSqRTrWukSOCiJQW3k4ASB9GJ
oLXu7JzUP3kJVblY0NdOWldHzHfpOhUpz2MKEc9Yqaodme0fRiZzG6VsP/G9kyqlSIgUfB1c/nyZ
mjm4aJbD51CGeInqpWVgPCK6rjrtWwm9fWS17T7VngvpNFojmeR7rbP1R5fcibS4lnWPjE/wbJH4
Z5QaC5qicoYou2fxILXTGNS3lu3wwTJ7sReanm4bwFgYb9UFWtLEyQ+dvGwkySbb9virEqa+Ra2f
7KY5oPm+oUdW+5hKqxAhCgeJnO6OKf2Dl3mv2oJq6YNlHRNRVFoABe+69hY36tXH5UXozoGQ5enB
RmU0aCPbkGtk79OjoeeQ2jEXjL9rakfxJWn1Ka4ld59S32WLvh2M3UPdNPlH7jlUn0zxRoJH3mp1
Nl1KkX2P3XQoHGlv6EnUr3qlO4RDAXOAheBpnpMkzdqyv5MfWFOFYYUyESS7p9ynTqbc9Nh5Lq1T
hW4z2sjHWCjhVtpsb0gQaFVaHQI4NWtVol3qo4dJua+BYxSAPmstPgVllZyS1iCBDWctpLV87U/0
36XJixTuN6YcQO+0PIrKIX6ZeQbOykQ9wON+yDShTrCIMishUzr11YMaQNwRKJoRB0X1AL9pYuXa
uuT3Dqik3Wvhz8nd6Dp4CILRzvaa3WgLII9T84H2TqczpC76JbN6U85Ffs3K4qkfI9btViQOuhFg
bUANvc7OsJrq4WdKO/nbs/sTvF77YKuh201BfQ1QLXmgNP2etPLGbcDreFN7GXzX2UyKtggg2N6m
CGa5JuU5HGqTHE5muKc48slE2lTWIC9AO+NLOWMGQ4ahI4r0b6u8cidQq+huJLFe4zDZTy7ws5ZW
BdwoPrCa90gfkmvvWz8VwYCdCvK3PIrVhfaVo2n3Fp4v/dh2mNiaBQ2OZb5BGx09wD8tJ2D6PsNE
pTWqtvfLlGbAR5FJE9gug7g9P7utHgE/7X5c3K3gJOJib/gz3A5BhUbj8f5HM56sopvvrgXvJAMW
yoFDK9faoaDKwI+oc4ThgtUxMfQV4OEGH777Pk20Iqi420xW+yFjUAouTG9CAMFvl7anlU0D3IT9
bhgeRQoBmDhKEBLw7teYdLfLCikgMIHpPqnrVyAsDt+kRkiSwkkcuARc5LUUplgD1wEP7Du/dXaW
YVF1r5Gp3x16GvhQBuvRlq9AcO6a70NZ9+ggNIVxovbunDbyJZn0e9DA5vPmnh9t2fNP+ryZ4f2I
IBOPDu41w+yeNfaCtInBhfPxF2MEmJxdJzO1xmq4jabmFeuase6rAANqw4IjyW40Kce7hFYEwvGO
2UVPLO66GynS41wH310Zv2G5X6l82o+V/cne4mlq+BTzEbXwAuc6CCLo+6XDaw9+5f7nG7QDXtzK
94JVbd+ZBH5Tl/RqxfHZbMdrpMYwNoJfKuHGaQzktWUevRU2lgKkWvSnaKdM5JTlnYQwpJNm5e30
yvpoA6cjJXeveWpMvseDtq6hhHHA3eZ1613aemaVCr5w61ogZv0+exIuV5Tuc9zVZfDAlu84e72L
uYwSVm2WO+IjPLsIMYR/3siKLO/Ky2gMlTPZzQYI3OIzoWOW6Iaq8ivbkZAosMPOlYLRwcErHmh4
5GLqm9q+JVjdGuwAPhob+Cz2PtD6nQpJZX1NMF2ogXjhI3UsYYNxImTo61JO1W1VhdS1ZquoGJfz
FZNNwguQFcHvpMYjmtgju2M0mbBuyCrZcPrsgisO6bbZBJxLcVTBTpFNdh4NSYnJMOzVnO3FGMwP
42T9jqBTHZpGP2AurU+dTpEHK2rS8FHUXVmFO+i1wRjiVNZoG2hsis1QOrx+6Nd5T4bXsvvQLxsq
LJgJwSTcRA3OwM8eNcEk1efTvMoib2LOGCdY3M240QU4Bo8N5dmc2uJc8silzMjDg244+Tmzobr4
klemEVwp9eDiEYkqeYorLDomohnPmznUuGQghANH6vBosHLhpuBx5wWlzFzjenvLpvOlWGx4aYFk
ws2qlPA7hJ8J3q6MXUmRdfBk+we3SINduxTIYLGSLJuT5GBXdJRBc1+XFcvmPMYYLOk3u/35MvqQ
/Lt+/JUWXRTqjvru6xq3M8nVbZV38qoQ/OHAWbhFpM8W00dAAiu0843HEhLZmWJU7Uwq/DkwHf9Q
Ga46Aj16ynXxWnUt3kDpajj0eA1GdMVSKPFg61+J3rW7ukET7IG6jSjLDyzmX9NE9Ze4rZeQ1Xwr
knnELLzVHxJYH2ER9PFGnyPnNBclDdJG4YW0lfPRMIEhArGTlKb88XmCUxJ+++rViuKYiKNun0jU
t8K7R4Hl7PhuZg5d9Pj5uTOcMBWlAAKASjukdi6MIVjidDLSWmG8dMqLb/ivW8xsLJmsMrgnQzSf
ZyMhpC65y4CPCT2ra0+RJ/koxPJqRXMTZoo1iu9bhIqJK52SXOv2FvRolO27r+J9R6D22xw4dvld
ivE5T7UthSoD53r3rzLCHSw8+dJzWj/PjZtuIMWLEw6seYvQ1O3ZYdUHBDScTB0vXmZQAxH5ZP81
b14WlTTW8zQ5uuwk19QzbE1H41zhBQ/cc6dTOlNkrLRi2gsec0anVvhSkmte2TxTYx/aSZPthqBR
W4ySHXa2uYGJXEJU0ai9UN78EGW+9RCnbXwauoyW2rHRN9oYB/sAExf1xWN+dYL50KGhry2RdRrM
TNmf+SCebWXBM5xFc6hhZQMHYvHguynoL3z0Ozbo7VYkWPIN+DIbStUqsMAE6ZlffZzWxGSVQfB+
jDH7GDGTAI/HcUshrA/ClUAxrKItkcBxzzIXk0YtbmPiTDCOsJmUJq42HNfpY+QDo1iM8mai0SKt
sELI5cuf/+e3fkCt9ZZlRov9mdMdX0pvb+J5xbRa/HB2pmE8BQXSe3pzRTEk2WLr+wou38pPXZdS
8aA6WhBY+B73o6/c4zgwlNRT5oZlXtCi1OuvGf6FlTAKyKlyIq+vIcAaWeHjMnulY0CGWQaulfqj
4mCTYdwgLGFqi4V1Jz/2MJHPPBM1oQ1xdH5XXvTlCEyslagVe7Mp1McKbwgb6JXrd92BMunPnvNE
U7jZOddEAYS3bLeJ7g1hURi/qSP7GMkAXHxsll5O9tGwxS0YFlLWZMWbZEjai6CgmjGt2lepzBDS
QbfV9FECtZjTy3wfqPZ+NgRG/jGlS2gc9LvIAuailNhR4POmefG6y9TFd8ti0zd1vSe/SnsLK9ZT
26fvfPQVwZlTt3ypWks7/vklKZMLc058dNQCqZF4zTN4FOwwiMq1izPQ7wS8aV955vFPqOl/fI3/
M/6p/k41tX9KK76qemrSOOn+6Zf/8VwV/O/flj/zX7/nH//Ef1zSr6Zqq7+6/+vv2v1U18/ip/3n
3/QPfzP/+t/fXUga7R9+sfmTc3vof5rp8aeFBvS/yzaW3/n/+h//Lgd5nuqff/+Xz+8iXVSErkm/
uv/eG2LadID8t/zX8i/8/SeXH+Hf/+X2nbbJP0Tl/v4j/1UzYru6TrLt7zzc/6kZMf7V1m0dCI/n
OD7/iv9fUTnTJA/nOAGUNcr+/jNF1/5n04jh/esSLXN1G7KjjdoX/P9E5UxMiv8cVfMxsvmWq1M4
AnXJ+KeoWqpcif5BGzSTLmxrRTPdUM8dCzDzBcPh29w157hpLw2VzPZAk6JddgeviHZj2v7MGF0q
zaZFSqfkkLUXuyo2sEWa1Luyto+T1/WHLjPDth0u+bu+qLe9Y6wjn0LDLm1REVhS2Zq6JJLIdgw+
APLisGdPH6zaHBNET2QLM9+jARN2jdPShbMnTh31Y62MX9qip4JsjJ4sd6k3rqGJYS7SlN6G0zj/
6mP712CULJ9GjUc0CKw1mI3oTjjha1oYsFUmM/6I9mPYf0V1zC7xSXd6lsrYAE9e4TDzicM0Jsau
HVLOk5YNsdzIb/OSG1LmE4VQYUzzrvAIScUkEqCOi3g1s/7ZYCS62UEF9ZX8U6OicNyCVceR6Ae/
rWolfe2F0ZoMtZPzatcUlueMl7EdRCFrcHMNJHOtZxaJCJk6YS/el+N0FJEm8isD2HhplutI0nii
Gv3VyIYXeqjJ8jRvHaKd0wzfTm5cStI6pe1cFaV8e1/aGLMpc9k5fh5vg8IL1mXrDu/z/2LuPJYk
V84s/SpjXA9oDjjgABa9CZ2hMlKLDSyzBLSGQz19fyhypkl2W/dubDZpZN17q6IiEO6/OOc7Vbtt
pn7vaWv4QYD4PSbOfge3F6QVukMMVP14rYW6xzU83hWiye8mBMvrGRteypjxMdHtLxM5zxG1c8cZ
F8hblXpix3xCwSBgOtPm9WPVV/UFUS/zuYRdhp94O0Rw3hqv5JvJMsrMjP7QOE65pW8pISSDvOns
4hiAIbvzAggS1O/JqhXmZ+kXyfMEMJlTFHmVqcWthIXA02m313Ac2aERi9gQq7DpUhsRChDUnTWF
z4B5oodFRl8HUBWJtoiPIdr2DPHptZHAaevKk/dhQbbOPGL8aeo2OICDQqtCkmXadca99KNpNded
R+ztrB76AD/TV4WTKFwxKdlGHaqE2St7AOdLm99/B7nut562z3Lsnd0QqZtZk2GKWXLDYp81drCE
8BnmyLskT1Wo3i0/R9MMhVTa31j72GtET1HDotGDWhna1r0mvgPe5VNjSWdXGm62xc86uTV0gZp5
d0By+Mo1COBRDt1voVx3a5pIhcsQfULowHHyiVice0mGvGKVMynnU7ktd32Pp5MVfojMVpNSYPif
Rut8ipzfFZkqoIAmOugla6arGOLnwS4oDRiw2YpcShrFxmP5aKEAdr+90tm3k6TLlp/UB1gJ8VKB
WVauhpnCE4Bwk8jL6Be2g4+ic49+4ZYrIXgzdBU8WAERQBDsyM59qZKfQ76Ik9z0Vmm8A56vt47B
rhQJQcKowR0OyHfZJ+Qd+lEHwUcpWbGXj5olNGheEigkE+iVlzi4+9Mg/BEGT0FQvpoA1BgYzGfT
zYsdI8+z5aTpGs9LBSW9hCqVx+Vj0zQ/WUcFpVSr2fWDY21SY4ZzDMB9cTRlof1o66HZxNpqTiaB
2WtG1tN5cIZ9UpasQe0koXWOfZgD1U/MIvbN0AjFE9FbG7IivXNflf75z/9Cg0lKqGkM23psj04w
+nuNytyK819ho5/LUFMhN0/IOvYBxuA9z8PbmD732Tj/zmfyX2xUqSXtlXIsVlhDBMpMSfusg8lH
xgp8qPUY19bK/4a0AoKgz7+YR3Q7YfgxWXKKw8mt8LNabNFFzQYML/OHQhFz0fFwJp9wJI2FjhuO
fQQpf2AwlLspoUFgLWBNf6KmJtqVuDST+c8V5+S418Cb1moqOk5VhqPSaW6yHC3iK+x0H85QqQ2j
S64ieHfmoDxqxB8VWt1zH/fixPJ9X7cOEYWT+Kg6nb6QCLlZYs1r8zsYWIelqh5vhERUlOEVzifT
Gw9iqr65QPODtr1qbaQ9XBRHfUOpm+9bLr2tIYLqbvQ4r8eGv02MxmWrJ8c/+YZ5s6oRhnWnntPG
RDsn4/rUDWxsqlLstDLEnrPlBLbvJDBh7WsXN3MqKMqIyNSLERk9WbrlxXhX6Rs9eZYKxQitjqtB
GFoTidos4lCqeXawh9r5Rh/Bdo+YvM7LD3YjfuazsvfFADTNlUV7GQU0EgjdcivNkynb4r3XvFHR
NNl7JitHI7ZPLKJCBxp1L98RjGrOO0yjCf0vCBHAI9c8HbfwTIlCKH1UOc6gXluoOU0rf4xJPl77
WT61bVhcjKHnSs+TQ+djgmJIbFxFXx/6Vsb3LvEz2KozivhIl2sRBwQnuovXrue48Tqv26KIXrJ9
+dGC0FyyF71DNcIzjivni8DbDtGKzcExx/Nd3uC2rrqJdNChGfdhVtwJI1TPg2Gt8e4Yr1BjqTu6
YIsQodr5Tdy/9GwN0TvX4/bP/41SNe47t4MepNG88ZvZSLPdN1rq7BLWwch+g8VuLIlSF8e5Gbxj
iK/vFFttyrg7YrDGp4Br1vrIU0qBGVybO7OPj+YvZR9q8d2D6d2Ouq02tU+CSQ9rfe9j/U0Fs/9a
ASMlnRbXFD28JIq7Fk5+l3rEfuRp8pCK4CHdiTl+TxTvg0UUt4ebfwwN+nkaf0zJM14AhFntfc9x
uKl79zbDtYGr30NtJReX08MACclCuguTbh21mFmi4cL7lHARBWJTRqR5Yxkb8vQl2ZdOd8BMcp/N
vc2xp8HYovdgm1LAztGqPTlMdXFsRD9Hf0SFvDCP8SeuQTk+IYdKduZ7Q5ordvkXvKPrOmBb4YzB
cFwEMEepobjR+BWrxpoR/YZEZXISX7OKzb5hedbaEYZ9YJC0j5VxilA83kzm/YxV+TKGls3zG45k
IXsei84UFepoy60qWLrWXsUZe8X2JL9YfJTbqVty4hC0n2tzAnSi0dEY82zRbaX64FBe7DxJgLfy
h41uDHffYrrfeiLMrrXfkfo+/06nLL3rm7CnbCI8oywV17jksZ+XdY6b969wRuBKUXGhCPfuPL86
I354mG0YRvxR/nsvn3zWDCCjG7Z0GmRM2eTxFojwiC2nb294f5wVShCSTjyr3fOgGKc0jfaJ7D8y
r5Xs4uiya6ztkBJsBJCMFE9xO29w3Rg/Co1/ue3sUwnJbQfu90cMSKsGdUi3HRDQXMsH1kHGMWaG
vq0C8KWpP4utmftY/6KRWD9f3SS/xqeY3wnVUYAnBYKeAZFyFLFQMSLtfob5/HLYRZRX35buwK5Q
5EM3bLdz9dFXzvT1OVuUZ5ZZfaBI4BBNGvgtoJu3/cjvjCsXOFW4ySie3wS5M1gCKuOCMg8AZtGu
6nEIfmVZ8eUUs/XqdA4KUqfZejU85LAMxg+WkSuycqoHF5wZdDZ96URbr/IUNvNoJMZ5aKJHmKXf
nJCvhiMJ521RjDDvuUuwrjzwrFqrkk3xT8k4GhF4+R0qOFcJ5N1StVw5zSCx3wKbZfZufDWxvvhz
773oxNeHsvWjPSeuIKYM0NDgP1ldN7y2oT9frUBmUA9m582OnXjfdkqvtSdunci7F88FOBbaJLM0
HgyKAtjyfqxle6BECNap6OQzsFDrXKkGIlYcyWf+7te8DYH19NH5D8VpJmMblR+8ql5ZL4JTnLXu
BCLtCK9pODc6+fRGKR6SPDC3NkbjTT6YKBaqQAGJ771q9+cf+0E2n5xyeDbcZNi0NqsvD0sfmjAQ
ylNhxCc2avdJm7/6QAjvRtbr9yx7k41wG2DTnq6vdul3B68tv8WU1tc/PxxoFzBG76GO0lSNDaoi
Qru75YeiDL8B9XR9VsZKNUyrzVE++qUsLmF3rsf8vjGW4W4zEU+RmA/+UHIVZewSZWBWu7iFND4S
/X0H9BL4dFYr5At1vdPWHACBQ94Q831piH6qYHaswxTyk8i48mwDsTeimWeX1dVuGgN/E/Oy7xX0
BjFR5Ixl1/8c6jVMDuYbkI2aksyjBn7bxa0884YydF1Z4rUJ1PSDha6ZFVfWABo0Snss4QDXfVe+
qc73odyrTxcN485aiFtRj/NxsNIrN5pv1g8YGsUdY8je4PIOUNT3urSJz8i6fUt6Gv5nd+eMEBfl
H5+OHd+3NW2R1xTFi9elLw2x6XARlyCFJs2+rP4LY4o8Ylyft8x57aOPk1l3yj0C7I+BgGB5n1k6
JKDlfHAkKTzpHI3suoHXsYP9ywJDajyOs3sM7OJhRO221bQOdkRM5uQTHm6GYhMHgMlVimCxVql5
RPI2+3dDNaJ+V8olv+mRS6VZNRp0+VizhLJi9wy22l6Ps+ce8gnBYeFaB6+MsvtO1hhBBjpwVb2O
VZZ/RCL4MPgIHptoXq55dPZi6sVnYQ1vjlW5j6qG/KUq3l7D88WnDquXPA7yJ4yEPlxCvGF//n2P
OX1m1+XPpVWqCuLgnNBCgZ1zlO9hZcKaZAffLBIt+HHEq1GmjA1qeBMbMink9i6tJYIB0wag0b4u
8nJE9+U6twDCFgg0dzzHKzvU6jk2wz0SMnNtdSOogxxfm4q6aN/UNm+X2xa7jpn3Y6Y99j7gENt0
z5xuKTjhELCz2NouUQ7Yzqb3OBNEozHJvSo3ko8VqUrTJc51dW2tWV9jxh87yd6XJqnv2D4gD1al
djZwLkFd+fP4XMWx/VB6JJ6JdYLh4a0tO+vkxQTPuz4NB7fwAzlC+Rq58fCgDRRvPeDAdS7C5FSr
AIEIZna2rnAf1IwfjXDHaiuTft70BSk2NXJygIBV9GLl06vlmulTwOZzjPJ5peIZ+S5UR3KFTMkM
hYymssKP2ziQcfOOND1d56ukzCnP0i57qpqEPmwW2a6j2EDsoOv9VHiYq6PJuEhFq+ANrr2RIX4y
CXz8nnEXsD+7H3dVDRxbY33aOZo3hDgPCm2011pE73zHmyh9x0EnHk2Iv5s4DxbfJRI+wkH2oFrC
S5Jn1j4fx48+FB9LgvOmTbxnDCSohDvnhRsi3ueNdWk9Hv9W5XrPgCq9QNl9aNCQH1Fp//F03QWy
v+VmU/arNIWQAz4xQLg0sl/o0poaoyif/MktnjIbtCeizmCuf0MiBazAzs+E6cwsuVrxVw4QTQ+s
ElC8rTzf+ZUinkpq19+ZjgbQmD1bhvWj6eaPaYBDP6b9xz1Ezi+mSXsTr+Eq5bNMca6xP0AfxkRl
nUjWo2VqrlUO+5eX/7vxGvB77GW78GtQeXctG4b7BtqalUETepwjcSbHN3pNOJirPN/PKMY2sTV5
u1Y/YO9GXJvYn6w9kDzG12CCwA3O4ieD6m5XqRD7T9FdlN23W6MrnFNi9vEm6KJ627GceZ7s9NN0
2P9MdlYcBOfzmQ2S0/j3adZHt8BAvJiCS+yJxAU2cT8Q9/CEJx/JN/m292h/C073+mbPBDm1bIHf
Ulm8shmU27QyhpXD1uHsLj+GBU355//6nXuIvaHZpqXEbjMq+1a72V3FeOlUedOdTrik49oiTh7T
Kg4ndEuZRR6orgisyIcyw/Inds6Sm+OF5AWSzhPtWJEpdinI7Lr0oVnyZ60libZZMmkl4bTaSvyf
9pJX6/mvjU1+LfLNPUBiEm2XbNtoSbmtkvbdSci9bQnALRDhPVc9QxSScXsrv9c5C6YM1/dxwnqE
dCk7m41+YUxADtSSscvJzLdsyd0dahJ46yWLN89I5U3gQr7lf5J6l8zeQpHeazvMVqol0ddesn37
hpTfacn7rUBs+UsC8LRkAeeEAsslHfjPL8VLYnCA8T/uD/GSJCyXTOGEcGFoN82p88gbFsQLGEsC
cQRU/WmqzijM0YosGcWEFZvdklocpuMObcGeAZ7/XrbOiBM95lVnMV08RBN2szzeMWKTCuNqRCBg
sqQkW8Qlh/0SEfK83JyIh/OjWxOdw0rk3YmiI6uxdR/6P2F4I6RZspiDhd1bRh9AXMu17jp7S9gG
4mgk1yFJzoJI54xo5zbE0FAtac8tOWUXCwlGK8hrAwC3tgnTIINxBORLWrQIyvf5VeZkSLfsCNfl
kiuddgqJF857ZH7tVxn359y1gUpJyUm0KFIXx7Ih5R1SRnLMYAGzprJ+KzN5TBlr7xUBpEyB6EZc
/ymCG/LZpBIbYEHectGy/ctDd1sXZbrpzc+xU+OpbcXFJUybWMniWi352gTxMvlaMrer1Ao3vTUV
x4JAbmcy0Y8vGd0oJ0B+JcVOTupiO331q2W2aDBE+D1O+bYcXUZEtuyucwgaMRvqtyZyFEEtl3ih
IsbitKToHuOFl4juPt+GuG7u54WmOIBV7Ba+IhMR+SFBLtqQGozCuI2yzs6e9+6Y3fDklpYGh5SG
L8SFiHWpybGeFppjkLzmwB3j/Lsdo7OuEY+j7VjMLniI/uhLo/ho20QO2pbxELpgqKLc+GwRZYNQ
BYnVAfMvwJps+C2XGmW+2Xn2g2hgdxUjhPLn9De5VC6QStQDVEhs7BdfPBoZSJbBwrQMLHlY9DZZ
JVG9Wp/tQr8sIQ/V4DBFiKMpLNqju5AyBcjMsoGdGS8UTZCZ0aFXqX0QC2MzWmibzGNgVCwETsAN
wP8XJmdnvDt/MJ086/sAcGe9EDyLheXZA/U0F7pnv3A+nak17iHzEC7bao7kIMs2eFDZT1D+bJye
J38IF27oQhBNYtfmDIYqqha+qKpQYTWN5G0bQ0K4TLi96WjnbAiQCUn6HPKWk9sUxV9xpd7c/A/H
FKIp9tfsBf3ji15opybY0wj8KXP/4cy0w3/pQKN2+DKLhZXK9zy/j8Gn6oWjGg7GtlrIqmN7O0On
wDf4JmU83g9+9JX13UunYbL6C521go91TuP5mAQGlU1blM9d7++AJqQoHqF1ll330SVejvLGT/am
mUf4DpOPhKnA49xZM7kgBUUF+8q1pAq5m1xLPnlGR0gFixNUW561YUSzsAdAzy4M2mWT+1KBpa3N
hU+7kGpLzF+xItG1taHyYhgZNoht2IssjNsR2C35DUSnuOoFTEyxYX2c7DDaVFimrPwolt6K5Qzk
eNqmo2zl1tdFf3P3mU4ZWaWsRNzw0iqPYfzC4SU2eztlkHljtWyW+7tkYfayZYmPZvUE0is4elBw
8UNYC898XYleXP78kNPBsJP2wfdn45i6YObABA/BYViowRll5L4AJDwtROFkAQz/7cfCG25ryMOQ
XzDKppZ10SikA/mDnie6Envk7h2NwLxonOqcoWrusEOIkW7BwYm9Sbi4zxSBb/ytBD31krdoDEfk
I8+s0uhQPHfdLOTkUE0PUdmM4H1mFIQjFExrKeFcH+YyxIn5Ll44zJKKmnscNnO2UJqjhddMgB5H
sGvSFDRMXSdL8P0KnfYpX1jPvQP1ubLhP0NGu2ULEXpeQExqoUSnGbLR6E0v9GgW6CCkAUqPJWTp
BsR0BFTpGQBi8uCAn2bsDIp+IVL/KQCShVKd+tbXRDrkXZ3zajAi2Kwx5gK0MMj6kH7rYvT9nsKS
aIfc+YBavMJzdSTm9pLHcXcXYRhbJ4hjz60sUqgzSUgdigPE/D3a5UQ0K71jNrPYQzVO2DE92aaP
mAr4Hd6zOa70XQiD/pY1DLJE7X7hDlKr1M3VGf1Btg1GrIs9oKp1KYbsrQHLz3tr2jezMj61hRNx
9FyeKEwpT8FQ0m463i0Kg0tkhgMVR9jdi7DBH2yVLHQyczqHab/qPeKfki4fLn0SEomT6lOKM7ez
h+baDFG4CuNkvGBoCHERRAGjVrZL3NrXsFUMXibSwtvkI0iz6MkjEWPIbBSk0kD1V/cg82JWVUVY
RhxP1ZEvYHMyPJWsPSEAbPrhLmVogttmnDZWPR5mE9wD/kDgVcXgbrgi1Wu3zP9FZXyXEY5rQeG6
a/Bjb/FfMnc32uQoZNxsS8roO60nvSJTE+iRdM7TZLwxD8n2jGk+zDgfnxMLTFmaVmwlRNoSutBm
d3+c4cTWWRvyqc7azSkoEl+otRXW1cbqrLtSc6C4cQzcbuqyNQH0y/AF7mM46Gve4ClJ/KLflkAy
txZ9R5tk8dkdyJoPWVNPY3eFSTwfvWhvW1F39mZ94esZ7YCTIBRUY/KO83efCXJegtw7DJH9PmYj
vCYTs0NhfHp+/8ocEHgdVVk4ite69j+L0ASeJCHX0CqRpT7tVN2al24/m6F+rVTybeNXxtVf3DuE
iuyY/1+IcgRBb5It0emGBVtujjuZUO7IfgKIXA/OOSdn23dZPcQpO0Pk7veV5ZX3rq+e6zjQ15JW
E/GT8xYJble/QVVcSdNHDD1+K9OsHu3lhzJicrRtCwMzlS9WA3WS7e/QBiAfoCa61Z0RrCkhkRn3
/TJ8ILfHDhd4TYKwJ7VW9lzeN7wHl1oLRnA23rBgOE1pN5y8eQh3sTMMhLckIboWvsT2oPp1Tqrr
qp6j+t7rLHIdKvjgBu689ejk6c4PsMSTno5TfPS7fe15+gyyJ8fmSQoFsfJsshAPjSODR1qhg1PH
Hf13TDJNkjzWMLVwzU/FWwEQEEeR/ChrorN1IDdK6U9PMScNfNilFkmWrmC3APYTptleyuGJ5dQz
+bRkw+fPXqjOnt+xMXLfGxtKSlITe0agzgylmiIBP3LAsneok/ea52flUEE6PtzZIMgv2P2YCtU1
B46+MIUodmVkvlgxq+YQ0aw1e0tKyYZpOFysKNqkQkx3ZkfL3TZq0/cZ4WRj32/ttqf19Zm8dV4S
EVwVh+fbHMbxzc2i93xoGbozEyN0NQRKttjTVI62uKYm0haBWpGLSrSQP1Kjt4412nXXY4GQ5uN5
cPVrTnbbOii739Qx5zqxV50FQbcB3NqxNAhyjEeok5tt5AY/K1+QQld+aR8des4hY2dwjoLF45rK
BqWpB+yRwC0EoQ3+9TxF1ysvgRj3Q1a8iAKkhPBucA9QXbhjs5bkegeye5KVfMW4GIGXIePLyigh
omT6ILOCVLsM7q4VfCyGDeRw7ktsENzVleCBQnRVtKYnvMY4RaJ3C1hjbm16nknGLxwuzRQD+3Wm
aeMxWd9UsvolDDhqrg+kXxvmFSfBYzBSJUW13qiqfeYfv5T5aB6NmmVNCn3sNZIOEliYmo8yJWgm
H2n/CumqLT1D/YBFbJN4Ce1IOf4kj6+9+FHfXnSSsYWDcmJ0DW7WMvtOGurooCdkCUNhsXWX+U+E
bG+vekSUOOOJm/f5FteN0Pc8HO0Z2cyFDKX+eY7FlbHuEbSjcwv7AJO+5+HAif11ltf6UA8GkfA9
ITlml2NxAv28oQnMSG0x8wdHyAPCug+fFcVtcgn3tK32s1PdS7Oo54VtPIWSeMEUOcJuNrG2+jbp
Sr2UxeOo1GM1BMG1Qk2+5VB+ysoa32zShwxUBG2JK240Z1xKemKd2bJiWuwFTdR5N4Tx1d3EfBGw
rUWxgQSPtqF8Zo4ptjD84rnqtuM6l3rg4cX5mJvynWXVR9yOh9Y01qX35cMW1KPzmobJhd6X2KTy
ETrCQ0x6YO/a3zUzjjFQXFEJie+yt7YAInaJGEJsO8woI9WzDOb9luo8Vnl43xtEHiRS3jwWxlc8
nwuKLsEf4ocb6enyBCAKb1YkvrU/zSezISxJ6RTthSApglQjxotdutcOy6o24RBq+GNg/Uw156E7
b1TmW9tWTv6OnC9vMxrOJrKI1UUq/h5Q3jCR6VOsj+BVTbN5F6GxskGAhOvIb8aDuWXcyOA4hrYR
EjjjgRxJoYzgoPCNe7wlT02Fxsec2MjDP0aBXUfZ3iUkgeinjyBD2IKpz7mwjtqlJfYxtAvhI3r3
C2FZxEPnTNT7bthj0nEObsMsZgqzC0MlZRlEqzsflci/0WvKnRHXt5Z5SZ/4CS1BxTAIZ59Hk2fG
M4KM8tElPQWssnVhLgj7U/fGoY+ov5OO/7oQv7xJ+CfbsG4mwfYnr2+7HSCEw2wJeZqHQR/YrQ7Y
4v35bJlucvIcM9iVeMSiIp12vuPIvRoFp2FTQnn0Ddq86Fc8mcVzJMU3ah+NOYiNa1q30a5T3LaW
k7WvmNZrji/goHUNawyIhn92kmJrOUVGO4rg1e4taGc2QLO2DtKTS1FGoxMcwqXMHXqGLrrVW4MZ
4fNcvNsdJoM6sK+OKp2rXH5gLmXmgChWhQmZNNLA4+0nSLrmyt13Qo0HhL3DTZPC0Ma2PEJ2RdUq
ux1wGW6g3DxZ5OL+qrL5kT+EMcCAiELbZYbRrwcRdi0ZSwAV+8AH1OClcuXrkJIvaxPZ5I31+NNB
ogAV8qST0blrC49ley0vyeJNZeJfwkZF2W7wNbui6HpQtR9vFICgjU+TnyHBPyZMuFuVJsCCuIrY
3QMS0iN/i+4gTP2aoMRYgWx4dPL5bExst4XyXowZAjVrJAJIUx5bj68zsuE7trj1KmzScts1+jt2
SzbxdBuuVfM9GsXjYGavbURIt+p+I2IcV0aiuJ1+4hdYzaFLs49dA8mVvsuKLqfuBigQgnFeKQ78
cuJcgM7yK0qjX/m4dGaES1RudAclMN915oS2V1ZcQk341viudUf/grR9EXFp4oQ6cyahPOnEuiq6
AdSUTE/tqC/oOKqTnQHxNhPGST2Gl7WgTERiLeXV00c1vzFkhkXcgq0pnfRHdTFHzNx9/9O18k/R
iMeuTH7wGRM0gzStN1ps/eGNSyFZxUOPu9vp6p1Uu5DlHkofsLRFYJ0NMWyFoFPLbFQQcwr9Iop+
UnQzAS9QhKgIE3LE2LKyLGa6MHOF8xKgF5wJxCJO9RzMQUcZjK/JiIt5VVZMrhLXzfGtwjV2TYTV
YuOO+qloHTrRLHw0RD7AtKIZs2rWyC7w9y6o5oPhTic5wiFpFmWMblP8ebZxHXznh+U15J4PQPpc
fd8k22wK8l3vD48IWpyLb+1VAi3enwn7wAwXnmujvBdx60J51nAXU/2KuQsKsxvtB8KWVwztL7m6
w4B0MZFRjeHElMvDdD+TdYo6D8qFqfZRoRA2xIOxnlJ5z071GBB5WJRUapS83EuCnME4OPmN8eVF
9V6Vi4leeechOaM4MxBbBc1JqTk5WElLJYNy8Bm018or3uPAf5KtGO8BjhQn3xaU94NeqW7OPl0C
MzF963d3rjThb/n7FGkUffSzWFfZbuLCPzZwK1aRhUUso+vdF54ltwb+wTxtEMYTuDZqJznbfPp0
wP2JCvlYqoWkCieFdK5nN6r5qLHUd2yWMHIe4mVgBtncpzrDPbWGxNXCP+Hf1h0OA6htHn++YZPe
1HvFJvLoKRxwJ7zsa1iUv32Ub87g9WAyIsb/FD27aop/CBcAKhm6Nhue2E+2AjT5qnFWg1W8ZotW
rCN9l4VHvx8DQnVntK6UQm55bDJnOnRYl5hzlv26sProASEudvgpfBCu1ZP86aAyi2Py6VJY6ige
841jV5RSuh/XWA4n8hv5QkZO8l3JLKWN7eH3hBnojzCwH+f6a3ZQmpkl1hEkmd+pfib+GeCVVzyj
++CBDr7McKE76HoD6L+EV87KgSoFQfKxiJybT+v8iKU32mDea14Y399NZfucpEp/W7VD8HvSbQcB
QTStFwl3ZwwEiTKfcER2MVW4iUohIO3kd9qW7xNAnTtuuWQb9FbL8UeP60VFuWI/gFXPhsYcpfG7
kZPgM+uRbdcMnMKGu2BxVXiJdRPDbzkHuGe7PbDnYu2R47BCxPBF8OjK79WnCSodc0OBMaYUfANN
KPwEuUcF4EOZISq1TYB4GCdZMcMU7mJor6OBRq6Och5466WcZcLOlWmPTkty7Sxr5ftRthORt89j
hHeaNIBCTdtCYhLzU+tebERkcyzi/Ti3DKl5epl95uUz07invkfGZIecS6wv8QW62tqSqf4TP44E
SLKnVvhtDBR7ghGyZyPL67ku1wFEbHHqGjKnIiOtNl4Vf0U9sutaVqyxalQZgJVHLLX+2owCRh/E
Gcdl8ZLXYbBvsr1ggHcgFuPFY2vbLa7BpOt/lVXzPPuIsU1Wwj2Vk0/beuJhgc3uHRDAkgsA3d1r
mlcfpFg4+vUGTSZ+y4U2jmHeK7EW0jJLMg+AibcRxlAn3ceO+ZZzMJRT8NH9NgL50ZAcjO8R+W1U
qodYrTX9yw7e3ae1kDtrQZK4CbHDqmiQ6sD7s8B9mXy6VO9HDg+D3b1YT1WZwRmNr/3V6HgjQ9bZ
WdmSsNnOATd18jo40zHBZCu7GvJVWwDqtUEHkyQKurx/EbG2d/mov8LYx4HGZK4r2w+Ug2QzwVPz
5IVNWL/+B4vBfxExY+Ia4IVMXBp3P//tL65N9o4vfcdV5On4rlL/EnHDoLfO+Zxm9rCk2BJkCngG
5+WuiNBbsGSxI2Vu+sZnMymMvUplxpChfCOK8Ki6RP8PiTcm+UH/8nJcIdma4ORVrmXK5eX++AL4
FpKPY/5vKzbLOXDTcV/aTMUI7b0fBvy+YJi6bchYfmvX6S8WX1wWZvxpd8Aga68kqk/9cgvDJ2Wr
4qODcNoEPJKW+beop3/yrvxjIo9J6tB/en1YG8w/bgufu+CfX1/lOIzR83bej0Vdk5qADKiyg+Lg
uaRLDk1DSAXTvpWqklvH9iGdqvZ9cr+tpOKq6ceaG93ZFkMzIBngifx/a635/9A1I4Xn/LcZU09x
iknzH402f/9P/u6a8f7qW56Pk0YJx1ae6/zlfw2svf7tL573V2EKZQnk6sBb+fW/x0tZ3l9Ni1/A
R2ObjkMq1f+Nl7LcvwrXt4SH14aMDhunzf8xDP39u/Y3p9N/GKH+8WH68zD/x3dP+Y4teVWWybNu
C49Mq39+mBxjUl3sTSah9GXIHFQ/Zk5x38LZEuN2QkJIy+QH1qMq4PM6DQWNuUNhjPjcJfvCR58W
naa7ufgxX+qn/Kl6Gd7aNweOnMuCtH4O5AImh/Qe3x7++1PD/5dj4z+/9H8x+1RsmCv6zekwxOKM
wf/c2kSMGPHAi/MqXqhBSYvMB21tuQ0fGbLqfR9N1wAaF634NbWc+7FvlnAfP98ISTmPwcPx1Ml0
FyDOTPgu7frKevANRAJppliRz2vcLUzUsgfscQogpjWtHcPLKYZ7TL/qm80pIRtVTwa6nZ1q0amN
PVHJxL5T7ds5fsw8+6Vnx8a7/m04BQcH+Z6Hwg/ugMYmW2Dm5FD1Kr7jRoZQGuaXuY5+aNsu7lJk
lxsHbO5mDhkS4+DbxZA7mYnF+iGj/SqjvNxPaKKu+VLkJUgoHQl3tE6dFevMlCACpAQpSvic8sbz
LEwY6tsdEyyDy6hsZHUxo9lOC+RzMuNqj/SSGQKL1GjUtHMFN+6cCY7Gcf0YJjfFR7t8xA2ftfdT
8bl3b+Pbv7N3Hstxo+uWfSJUw/xw0/SW6ZNJThAkRcJ7j6fvBVXde0s8J1RxBj3o6J6oVHJMIpE/
PrP32vktuRQXGWTjh79VdkPI9Qkb3NsS7w3SeGkiDdleCIznjkVLjc1oI+hWqbSkoyoD/Crw5Yok
ksfO2ZwI3JAgZeG6frSk9noSVoawEuYMWFPLuq1feuiaEGLJ50DAODRcfaaSOzIZdIroIU1M9g05
SemutMBCkhHjENzSk1+qsKyfyUJyrY1xD8voueUgZzAtay8qhWu/kx7lW0y6nNAn8gbJ6EOUib11
QkpRLE2zvu438uBda33hWeyWNWajU93OtvktPKWnStO+yim66mdRyqfM7xZs8CvaVCNveMfzXX0b
LxMCj0139V7sh/0R6uXcblkAXeO7dhD7PCup/ILiIijUbYHxSwmeInhm4EmDibh7L9IH8WrP5Z2G
RZ/gct00rZ6waSEeLtZLbYLU7VK45NbYW22Xnr1aiZDUxlvSy6UHA9a3QNWBLDyaR1zojAoU0h1K
9MZBozDMp/4asFbUjorw3H/yNcD3McYgRggrZYcGU6mf9aFcqsQehfMIbYsTfZCDXnab6r17V97T
V4tOGFwRc+VUCmbw+q55cpH4XuM3/80WHygJl/lZerR3aHkAlyZCpsATqCICPOQzr+2aqSurZ/b0
zTLU6gMArwyxhn9Ct70kio2Q6PAlCbVhGm7rJ1H0h+SYXf1zcA0MgMbwN7MX1gMn01o2M4476NNZ
xSj7OffsZmpQChEo8KY7dUmVU8ssGvqJ32BjRk/Qr+Dq7jBsM/iMdtlKPbq38NY9l7f6lp8Y+k4L
Z5FvtF351AdtNlG6Gl9CTC81zbzu2plVjqelL3HzMO9KCnP7PmAxDIaQHdih/mTUmaDAzMAtuASF
Uzxfy9EnnXTtXMrqW5LlG1AoT9YRRqoxiW/+KwnyzFDyeB/bSAEcxpO2KdgR5hPoIhxEZfoW3xgg
7dDXzwfs6wK2tTnRYTnO4kwIuHPJLm2BHKg0fFMu7g55cC69EX6LgsTW30qdV1fbBWEmBYL0qH6T
boLhcwNN+ejf4tvwrD2npwFeKrK8F/81534ejLKd5W34VLCYcfoL92gYWBTSh+jQa9F6KLfxFJ36
ksX3xDNe3dfys71RR80DvIHo1giYitfpAIVJrd+gn7gze5nTHNVyjEDkgzH/Bd0SahgfUGVgzNwu
fS3m/lrm9lb72bFpWQ9EANsk5xOy3Y45wBCpB0Ul4gekXQtujPlE4GyCc0zuGWOdZVjQiUSeVs6Y
bOfWBDmiTf7U8F5fu3t8VR/OxboYvTEP2DMqr2VWpMvoPS/6fdzhmnl2LCaASWdpE9L0np242LMl
OXSie1GwNtPf1RsX+UvUA/LIrEduZgT/odSxiXCV6WnPJV9HPFgBnVTXO7hX/aQenNa9aPqw8/Qs
Io3qRVMz5lW59+h4Nk0o+oqJrkif1uTNLItXuyGpJL5KJ+cSDz1DQ6zo0Z4EmIUHo9a7A4tMfqiX
/shAFq2f9aWfq+fxNhrPnuZQTgCO2rifdG8GxmOuCAgMwt6nj7LD2ndS5Hw+tADNHrbSjOMEM5q4
2JBlZWLvXZ5I9arxY9jy1ReYnx/1qMF4t83s2j+MS6nXxwChp+zsk3tw1/aem9nTDBfPtPrq0mxB
jPVEG+bxMTh7Z5WGiUU6QXXuVRxApDrmOrj3B+XsXKNyKsp8oRedmBIrTB4uYqew9RD6XdSDts8y
66o9iaN9jm/5rbwBD32EDP7EcXweKc/1LZoRtb2pVv7NeRme49fiUp4QmFjeRSrTVfc88GfwoRXx
SdkyNrNAqESXttvOGV5NxYf0qliXMLsqJ3huXbkuuuBdfliX4aQ8Odfi2fKkZd1Es3gUe6jibssI
lOH8zuOR2OhYE5nxpi8mYmGaWzdyNs2b80Fq19Q+SfvWxF9Z3mv2hSawvdg7ayesf2H2jOKQXIkJ
aGcwL+6+2sae2hC2+xIvMYvi3iz5CfFLU10se5HuGJpjaa3fAvpRcBUAPtxlxgYgoC5DtHzJD+Uh
67sbA31tmJRH5d7d1c5e5M5pdF9O37RNK4G7KuzgJVdLuLAmiFtQJuEhOhUekXHWQjqGl8jAAbiN
UqZexKwPwzz4TD7Vd5fxSp/O9JfkM3hNXu0sWYEBOOnCWqb6Ojllp4I9+AiHcLb5MTnHqCa7hONI
bdF1YZWBQUmygzUMW69TQe8lwYoJHuMYcbNQDID/0Ldora8Nx2MgW8PJtyOwCiqSRvuoZmq4o0Fm
KobYUEm3kIxAHjoBc4DKuxiA6BetGTxq1EB5zM5HTwpvH5qEHarMmUO1iRdFxOvI+2QWajY2g1jf
FH06mtpajG4OkeiCZZ4UrmU9o0Lzi4fXSRsWjvKn6HOS/DqkPLbokYLUPHpjUoW584PSmjRKQTpk
8a5HyLotIMNMBRLgEoo5HyL/UIUGyqK6dGeOiuMWmSoGa1a79ghzLUiGIfo5w8nZlPTn5mcaMed2
LDNDknTUagU2iZARpfsq88ocO1gOLnEY8pnFCbWQ3ZiN7kAe0FAJiZTTkdcDCWBqwF4jwXWVu8gK
UeRs9KTEfBqIbmFVJCQkprxTpTHWLLaxa5eEA0KjmZAN08+iXHryhKFsDeYPhEKUs6Irp3GEnbsq
SRprBfufIGVCM2jE3eWoUHu46Sh8VcAfSDZcB/pz7nXAjKpnStuLE+XMHnsEhFgm5rgMZq0J4qjI
CLTRZCy1cniuHaWYnyzLkY8Nxo1YaHd5sLFcRNWh7eQnYfoL1+2OQdBt7bL012mbfwkEw7w1FJsS
AZx+8BWx30TL26Bn7WxzBy58K5R+GSTw+lyTMSIIYn0OLpQ8G5X5G0MYJpNOcHTrZCNXbPPl4dPQ
omRSs3sudPAvPTcujpeVa5b+NM+Gs/CpOHwtmXaBQygTC6yuJCwqAt4xs/KL7v5opQAreF1tSug6
s7CFR/n7Hkn9dbLys0WyDIUeT1dwA9kmVIa/jzICFuAIEHRlJWF0ACrlOZtyEq5dQN4P9WEhMo2c
dkc2dqi8qLtWRo6EIaq/RhTE1WtdPXuUyMkJEf7t96+M/vaXKcZfL+0nEYIfhGWMU46/TVkk/BNN
x+Z1pfvN0Y7UT0vGzhArCObTV43SsXoP091SRxjS9ifbA9NUvXNG3vt7dvS3pRwYS/fJPiASmpJV
MtMefkS25DU+l6SdNenU6+OVE3rIm3EyoUiZKhk+s7V88u+UnX57yO/5W3+XJs3CvuQs5rStHK7s
D/tRrWfmZXhoj/H3qytHrDhJl5bNHNPnOsh3kouaxTir2jU8x+fsyGqi648GZnZY0czKukDfdwUq
B71GmLcuRT236NXEuQ1OTkXpvfV22iFRv8L0CezaZJQp6vkLI1cGy9ZSd9RqElz5Xhx5DeN3RUKp
NFWUY8mNp9XvQYmJly0Wn/lyUSdyg2qYZje4J/ckAU+gPuLrcFftddyGbCPYfKdHFphbZp0AcXP7
wmBWY6qG1HcoVBiDhrFRfFj84bUQ2XPxptzbqxm35FoWtHamxwUNdi0f21pKWfHSkbg7c+9cbOKW
ShRaxTx76+7KvaIlFJtxElDdYtobfWxzxn6H6pTmhwXHaaDsLnjDtK/kFJyym6BZ+v2tpY/zr28j
DcvSVV0xNQXoqPltPhZWXeLJLIlXOnRM1VD8Bdb/5+G9AYpXv+b+V6UYiwxSD8aCbl1k1+5RCXqn
JDTeATXRfzxSrl9+1BD+6tlHz0cle+MXzDOSpF3CucRjTk+nJo1N8iq/t+/le9FtBmliRx8hLRBg
YNqhiqw8Ny+f+51H59uv/uHb/HUM+PMDxHgIar6pkhAui2/jD7UibEYGF7sSbXRNYHR4mbkAf7j2
kcW51kTM215blifzOaTWbp5LrLMiea/s1+oSv4avaKxeyLPUTxAsgfNPGVgzWVag6KLjM47M+udN
ve5P+qV7oNaZ4JR/IrS3WhsqMwD2UEvnEDw15kPHBiTwXpz8Y3QunkAHHNRdsYnHhkzuvBctikDO
/K9vU6y/T61U0tW/v8U277BNMjlTWmF/O9dqQo4hjbtilYTuUg0ENQ4tedAUL6axVIz6StIm0ju9
JTqktxiAMyDaZmS9LJijTLMT4hIKouAmXZVj+g9vzL+bS/HCZJ03RVF1/vvrycZhpDWksolV1JSf
/ARXdPLid/KipNMrXqtP/wCQl8wMSo3bAIz89xfH+jeHvj1+aVm1dGaH309Wvue6cqJCrNiC5gRR
2Sv47r4xf68OaJkYzjgvbKk6AxoaUNJ9eopPUBovgupHf6+jdJ9ccnq88NaTnqPxJ4oLPLFVfktv
eG8QpKyqQ3HBFEJlrakRRmd1p7/nnxKLIvWtbPYaCeQDMetL1XhqGQWN/xpM62GCOy2dWy+RJv+w
6EpJ3KRD1ehUCXOlay3H9pWgVQbZpL3Q18KiGx0b8b4ZW17vNbq1YxNsHo0n8RTTGTt0yPLYKv/H
l1DI7Az5YMmqbTOj/fUtdLyuzU3f0VbFQ7felLRGq8YAi0UljTFZ7G/O2CqX9Mx4APbFTG0ZJKRZ
wpQtdKIlVI9pd04LFusZpeYYoujsIrSw+ccOG9Pc2Q2iZ7v1pO0BDiJ9voxnTPHW9N4xIOyVtQNY
Yk+ZmymICekNj747TYW9szp0R+4J2kjln0ehfaH0azWWYZj2/pmQzEtGP93cik/pxTVeUzptQL/L
aNqX244ePDz4h2BsytkD2/ToeTXJ6Nj7sXXPOKy9V4N+vqevT07qc//M+3LTjsPY+GvX31/jn8fw
r8e0kBVbty2G5Vzm7x8TSYFcEg+FtupjmCCInJNrrUobRkqoNL1g4nUxfktfHDJnqXbxjljorwzA
8Njl3/Ox47du/aahgC1wauJmphmRPLwfRZFd+q/YLI15D94zWycFC9kh7d7cmIiRhjlqIasTD4ZN
B/gkIhox1PvPUoJyKXX5l96/uh48mGLAHpOLioihfO64s7SUZjXBlBPcJHOjZNJg+NoJ/NjF6B7q
2llF0Vceh1tN79apv8stJDxNPcok9H2IfStPgleTVBhL9WE3PHdu12wLI1hj7p/+w7Udz/5fry2r
dksWuirrPCOU8fz8W3HlaB5Y+ERVVxEx2rOiVXaO7F8YZF/Su2r5hzTVT+mb/ZDvzTWMcgy8ENj6
SV42xszSnEfW5DPXsHFeEjueD9nMTuSXgNEGgQL7kFFHPM48eAVsk58jRiHo9vfhezHOR7KPpgvJ
bjfn4T1mvFjf7Yd6z0qVAK61BmLBJq2sOiFHjyGmApVAzko5ogrlJdXKs6e34cEN6zmXBg1tSCYx
sAsJ8V4OMiS85dfmSeg834qJ1p7xa26tpORCuwV0fWONU8nGEzaJTdAUv7+qiv2vNatuyywo2cuo
Ci/o28lOalYbYJVSVsNBPcV3uR4V4IBCPD9521e+KqYCyzmTCfsqn/tT86jDDf5VzLH3rk0PzQy5
94SHNUWqqc8dzIMVIhwU5Epl5ojoKns6HJrH8LDSJ6knJU+0x7FazfzyqsMSYHAriR/Car6KNiHs
p1m1Gx3DAspf3teYTrEzema/b6x30fUVc/0SdtZRvLrpkzwOdkImPN046rHGoQ8p84exVBsP1vJZ
nH2mQ7h8Jt3RuZnqj2iH1PWufCCQWwQ2guF5rCukVt+Da33vAoRHjV295hMZlIX/xdAabm6Jca0u
ZnDml9xS5pc6JlcE/prRWn02sx/eOTzm/vDaxJg7+b6/vLg72ulH8pWq0Y8Ui0UAgzjcZyJbwwHF
x1aNg56lLYgzsnOGBGKdQEfqCYKw3mIGKhHfMFNjslp1gNANKbi48c3UWBoZiIVCy4bZoGVn6EuM
YrJwwmRjnLJoCz7vkFjD9mA2r+VwdC5lUiD4d1y0GfpqlK/lrFe7cQsUFySvyGRf1AVb/GNjTmhm
IR7RF5fYs5kZjZexf26fHWZJpncJYQnwa9Fr/2y/eLdylW3iRTirbjJ/pnzWjgGzqYYZVXHLbtHN
OmtH9SllhvX7O1b711KY5R4URoEWR7Eoln49B0iiMZja5soqa4tnb4eXozw3VUdkApk9JVpuyUIk
PriDM83em8lnPTTuUi6ygxnH14K8I7GEtZZM1XHOVDJwipZS/RKNM6hyK+1QLszITBwnVP/Uuv48
on49wgw2o4ZqaWwnDc361h8qGX6nYTBkOOLxrrjmZx21CJ0D86Oc1QrQs7Yu5m6/ja32h6dI/1AC
qOOl+ZevLzSMDZotW6r67et7OL2KKrXklcMQK6VeTj+NF6J0RgWR9p5+hrB1BuTh4Lx5OG5jBmLR
xT0RZkaY0FN8ig4ZY7OS8ZnA0+8qyhvsqxcztZt/OJb+/Ss1TRRdimoruEl+fZOVFqdHFXbKSruE
9/BNC+P3mglld9QvsnL1suvwMcqAkuleGNteF68e2XiJ9mKUmAzPSqQEZDpCDmV6aTLFzJ85vZ5+
fyOq+r+7mhZKD53zk1Xzt2ZFkQRvUVgqq5aAVvPgXQ2mquoXJDRwoKjo3JUuE0MGb1am1EJMpy1I
5p5k9LCAjn1E9vGxYC93CVIAd57Gmtd+/v1r/LcfFtMyTVOMl5HH8K/XMZKVrsxiX1mpyJPth/dS
nlHHTwD1MTCl5D2MlSzu71vOQDVlsBqxYg1NiEdxh6DKW0eZcTAyUZKNPK9CZ5/m0vMY9ljj5wjf
zQykSeF9/XzVf8FCj3/ekd/Ypd/+9/9NlKmhKTye/7tr/BeU6bH+UX94n0XR/12Yof751/4SZqh/
qLbQR3DpKLEYpRR/CTNM/Q+GZrIJ7kzR/xRZ/Jc0QzH+4AbRbFsFsAYJdbyVyxTUNtog+Q9LtRSq
A2Rupq5RP3xran8nzfgXlqmBBEkYssmgGanPzzbvbzWcntm9XGd1Ppcs/cVh7wUnjme7W5vTqGUV
w+ql40NiEpGuffztSv11T/29vx5PjP85+xBkffvS38pHNVDMMJTLHEB7WBOXjpTMC4ZVFjrvLbDA
fzjAtPGf+/uXM1XZVDS42bqMaJqu69cPXuA07GlFwsxeIkOjzRSDVGxSFnGF+Jhci4glPjCqcNGX
GZaEIFiOqgtJS5m1QzgZU+qpPMiPCjNZnzVG/VBq5cWXHrl3AJV5J8BlbxG6Upl7zHNTjcx0OgV4
mekdDe1OG6Rj3lLmk7bip5ikscP/09NE/vVJbApc3zZPYN1Ez0N8tPimcVOLuDSNhsSQuJ8PIrDJ
GYnViYSu/Shq1u5pRW3jDu4tV4AzS9WgT9uMuEkeIOxFsodR6cW6lZ60SJKWDlmepFHpB7XLwb20
9TuqwmkG08TzXjHUTb1mQzYvOhg1eJdEsvM0sWQQ/G5o6FKSwLlWeUWHhVLbpa5Sx1FfwNJl4uoe
B7FlbojPbtaJcPul1edrfhnYGX7uWZdamz60oms5pqeVKuEP0lcqRbMemagEfVDtiYv0/LkDnraz
+qXQA9JP+6XkRqsSFQo7O8ZK8SyBYBjjhLZSIq5BiAKzhWMtaN8Q+S1TVz3o5UrkP0plp+K5ozGb
vDatp4NbK1dQZjmXXV1G4w1gPxjpHX1frpUsXOMCIqYa96jqGQBEy9HyZnGVINXfRaFoy1iy1q2V
qwcjlE+laO7koEwiW/fOvQcLgVH4D7XB/JaMu4s2LFZJ04aXAZIGgpQ5n4poXceIMVIFr4BLRgyX
0EB1ScEaj452Rvl18Qk/kvlsxaO/L1j4YKoCuqIra1PcAAy6i8Kk7wfPv9Qlx8btTMJzlQF/tAgY
nvAQ6jCPGwRR2pQOqbNANFlPLI84yDb2q1k7hO1WFmXElt7ZEfuaHkZ2ipzYs6yxow26/WCdGMZr
R+LZnIUesiFs5fusEqe6gElbFn2NEP4JA66zbtjh+P4wZWSbzlsIgBAg1B5EZH+RrbJc6DVwY3Yk
3IlNmJEMle3IXR+YG2PEb7hmmPEJIqUQm0RlLC18H7pph1uboEGSgvsRxq4/8rRKJ2quNBO0PsoJ
AsuhVBHyJi02Cm+Tes4y0mJQ+d7GqxieufGsIuYLdQiD43hWONqwjKObAsedFbLjE4jjUHPFZb5X
EDJ1dXo1I+713x+F4tfKxRSWznpiRIry2VUN82dl87dj2HZTJYfCqBBOg7g9cSvsRhEMrp8//fMH
iRjRUKlfTXmoATOjlXf19imxXMDn3Xg2hZK+1rpXtnOYGjtdBRAoOlzAuCtcEVrzCNnoJrPY2eVp
zX5TwhJnarcOZfMAon8LTh8AGOumLXfmm5cwUIggs2TB3VdflFKvFqXu0IYa1o/Uqettg4royTfB
nZR5jbmzZahGQRtN3cQsF3hkDv+/CPlJZf8nnjqKZaavvytCkuDt/dcC5Odf+bMAMY0/bI17ysab
+7PO4Mn4pzLU1P7gYaHZFrUyz2Pis/9bG6rBU1dUbkwko2wvTIVHyV8FiGpTtiAM5m+ipjYMWf1P
ChBT+X7vUwAZlD/AQpkkUSh9ezC7rku0DmjuJQnexCIyZwxXLvOho1s4BC9YCGN8PfGOCaDMTd+g
jTeFo+1jJSS7A+MBuYaNnFwLr0PkBwsb1YOTBzM0JNG0dPkIx5gJVhYUymWd0bt7CpGIYVVIRwMA
9dQ2Cu+9isp26UFXgAWmDYhUlDZY8hEMNoB/06Mn+cTy5MJvsYbX5bvn+9oKAJS1GIpEPbieTxxE
UNqvmSHcOwgnb2mFtUerYck24R2C+axiZodBsMLv7ZKpBXkGxQ/i/+K5JTrPR0AN2zBQ+jGwIQ+u
bQwcJPX0TpuUbCF+0mLEJmq7YS+FRrIlWLs++3WqYXhsfZ4TQ+St+8hLbyp5e0+SRq69pILSmmRD
mgcTgETFSO1gStSw/o/rLiIbUQG5wMtkZp4pD0k10cpAe5inWdBj9M11wr0BomFISMNlCKx10pWu
P2sLV3xwZEGN6nBiOKUGyIyz/in3FYVwdhzAzPlrZ88ulKAVGX5QWRv5wyA1Ay9Pn30Yg/Nl5rV4
IwD8lZz4uJj0A8aLPIuteDLmk6Loae0HmJxsh8/BXsnI5fY1cec/LDUGvcdtcC/1FrUl6WyHXMml
YzJkFl5ogXUrA8vGg3TkhkE8l5+qUO+YLECOqx3h7glydcCsyfgGg4JHmpcUzhr7UjejZyt3RVkx
87YECKegxkCUqog8s0JCkyhl2M16JY6PrpGGT55DQPkkF/nw3GoM012R5s9SLff7ocpJCcFnAnRM
ITyxqoA7kckKFJ5tGml5EFpXWdWIUT45lJjXc3tRKLlKMaClpGPBiY5Ehcm/Vkl2IRhoUfKMv9oY
2BfgBKM3w5OwB5Y+mcL4cJ0Jswz2yYlEXjORa1Oph/GVSRbblZDSeCW3Ev+YXUVnIcLhoGSCwLg2
KTaebBzzdHw0QrvTIb4SXibDHXdU85rhy1/qUWovDaUwlp1L6iPIsOIt9Lu+QeQwWCcp77xXRHUk
hhU8vMl/Mo4DIS+rTCoE31LsbDM/GEsZL9QWuck+OHMDaxJHcO+BRQQbR4rJVlVzHMXcYyujAtMv
wS/Mprkv7HNArYneh7xyQnLjWdonylYOeETGBG6vHDR8CjRY4g2yQEV9rBFWDb3VIlsBBJXG9z4P
Y0C/RLP2UyjTw4K7KJlbSk+jEzQYltn9myESMUPT51jVEPRZHWKhxjPIZ2/tfWkN0bI2wvCkKFk9
a2rJW4BGNEma00GaF1z8OOtw+ZlFMIrX0ngv2tr5zAcBayYmuDGmcl9UNpGmnFnKVA5T51mLwBSH
vYZb1m6bjUzEOzOK1sI3K5DDl6pP9o7fAoUx8gxlN+yBSYraBhcbhWE2lWPPgW7cR9ncNYa4RhJn
eW9OrEUr02aOiJfKtQ6RKFEHSH22CY0oXdeyrx1a2WlawA1+MsJv0D4QwRg8Cmi389wTyK444yal
Mg58ERuGezUZYRNVryNpVfwl5hTjqxjIk7P71nxqoqo5NFpO6C27B8gLVZIZU63ToTcNVXIYWiz6
VKPWbuxNliGfpo2f8mmwyci96EowTDtHA8gZD83ngPI6nDQtqJeSnTuf89Z4iwKNOT4Zvf65L73a
nxVVqHC+w3WuoTWRX0Vhfa6qstw32KYneRG8MWZBkggDoCfxbYeYXcJgWHq7QiLSuUtDsU476lW1
t/17mBXipcG4oE3NUPFXfV47+lRpGiAHtCjZoxtMkIjUnys65eJIeED1SZg01NWS7h3MQGmjGybL
kLXR8ARxqVqqeofC2+rNZzmWHGkOEEEfz9EEUyHt4a5IQcFFztj0mhIxTifNbfNdZn0mLWu9uLLc
mySs8pB3oTVpHVyselVYybJpfbT+ftZwAT2pTy+Afi0AMWl9ieGdk3pndPnob22Gq1yjGscwnnjY
E5qI2Kk8gR3XRn5+AqeY7rLOwRTfROiVACESiVEzX8wzbtMUr9S8Vq18LvOhQ60fQT9vi2Ca5lWC
4kIRhJEW4Q+vzmJt5yQurHqK7mRbcCesTND12UQTabWCe8EikERLmj8/F81G6Dkm9jJMj1kEexEZ
G7FfCO9XdRTm+SwXLKyIuzbMd7vM1J3HDhoQK4HIiPu1NMYYGMjYrRV5ricd5O+u1Z+YgeYLP8KB
HGoqGxCgSgtZ8kHku33pvipKQDOCQrl+yoQH1Ad1+j1xcoJLsfm/a2Zg7fqBEKFJ1UhijossWWO6
etKER+pmiNKhYynnN6gg8gF1SVtY/cXWvHYpFFM61pbnLjrR5Nu6kdnlRfWepVK6CStwe7VdOg8z
0iG0krEy7RN2pNyMDoJpA/9Eh0XfjdPqRgYv1lRq/E2oOulWNesfLIcUOluHWnqQva3mVdLZrgT0
1wIYChZMr575JFQRvyAGxCfGaJTHTFO+FqpePSLhh0fDoBbi/lHzN1MEFlkyvY+2uZN8Th2731BP
OHM1srRj2xOFq/KwGkagn3MGBOisFZv40ypxjK3jStlRikrapCqpn9mtIbzxreIFUl2Oe11zYIMa
ubQM8hA5gN9LSy8iQaF1bfLRo5zIpaT38pPsqgAhKCoANLn9ycSWvU9101/3GZAcCiftY+CdXOLS
V5+cSremiaw4bDbj/CLrtHCovvPwnOrGMItcUFGqIkiqGKQkfuuh1kBaA3t6juXaWlhSEmKADvxs
LjxI4imouXsqdPuZYsM9gbmVl8R+EOqZ2mAwyixY1nAcZ6As0/fYjo2TLof1WarMAawCe+Kqbtu1
o+ic24rTbsI8iC5p26kbKOh5P3ESkcBni/y5SwDWtCzJNs4SDMSBWGRmIK+iwHavyOPESkKk92Rq
jTM1wPzwBrf6leBdcw7LYiBz2SN7yxFkhiURnP+s05wFk23lXZZib+MC+D+3KOHnQ6kiM8my9mbr
TkUwYFvtYwzud9O1ahweQbf2emBISVc2W0v227cEoBWZN4UmCP/yi/oiF0GLXYPHLyzpCPhEzro+
dYNoE2mKxWnOUG2nt0X4RfyOWAytAqcwKOtZYTTsFHHD6Atb9W0eqGxugeU2xM+5FKxlkGbkI7j1
q+3DXgd12q2isuxmiu9Lz5JZNA9yFkHD4q5ydyB+OecSXR/x+1IQTbXCsx8ZHslzb2kcHlVUqyTe
ZaUHYsrt/C2ZmMYtNht/nYRyN2OPaqPYV4dHpmf4erSC33GaXrwLpyyfQJJ0ezsDwpENlrIdcxrp
U/tumdem9uyqkUQuiQPETU6D/Il/Qp8PjjaKols5WwW0VuGEOb278bsa0kdOeR4tUnto77pjGwFI
Sx+kJrMCaL3AwbCwNX7RPZlpY+1QpgYXjTTLj8JJ0G85ntlh5/byDnAkdSGICz2u4nUhGotdWcWC
UCQJBAygsE++6kEI7F3g0q2XubNA6oZV0lJKAmBTGO8okv3olCG9hbRW2JoTo8b6a6CXsln1kjuY
oyNMeHQYsY1BO3ONc5EAt41dT1njw9cOpdwmqzrTuk/uQ9clYUQp3oiYNt+1asjufMOYkXIlhRzh
tKeWijOYyvhOZ5khuaum9uOL7idyPDEMv6KaigzlQEHWzQ2SYjayp8UkVPXKTJFyHuZCL3ZtqeRM
+ILwLJsBAwRSPMK73sbuVfZ1tjSS1047hQNJmCRCT0oRpAuoC+U2VRRj75da/RqkUjlT9UyQTaME
89AySou4uSbcUL4XC51u8ZDVqkPsQ1oaJ9stjHuaJ2QCBJ53+j8ymVj+X5ThZqritzOH81vwVlZY
+H8ZO/z5t/4aO1h/qKYB515oGsuK//GjGvYfAsGkauiyIgxhib9NHeQ/FNaLNhgH9afvlN/6r6mD
9gcjMtgouoaUhxZd/0+mDoLJ/7d9AE9PBGwYZZGDs/gwvqmvUjnroLpWJXy6vJz7HG+wWLjN3X2X
+cwCUEPEdThnbEDweMBmROOJ+hS0F5LUoksxZg+r2UoRvbpqtOJN89VhE6tO+b9pOq8duZVsC34R
AXrzWjTlq73avBBqtURPJslMuq+fqAPMizD3YuacllRFZu69VsSuyWwRqwkjxSpTMrlZdUIsHHBH
sKw46wjGmkX2xGAmVAsNaudHZXKK3aC3uVBUTgTngHeJHXwjvEt/2JMnBR3SQjakY+2iPxDFoTA+
udtpyWDbBSXLi3ww48zWtZO3Ue4sGelrgatHNuulSAGzA/y3FHt/cqyzm0EY9WtUsqnc+41LgWjD
L5BWoD381YeFKYnbpTMHqUKRtnBr8DSaxZAg97bueWZPEq+59tpq7XaVc/ftY4RIUrsskpbkZriq
bfgktO/ug8l2rhwSjJ2TuytxjXa44OhQD942E96zwfQbgdj/pwYxgw7A5+AvkesvKan5uo2kAzd3
Bi/0gBgtjSYfUbQ5eY+OZn3pPoY3yVU6kuhSL9xoUmgdpjygEtuRzd1+SsN/hvruHeylMU4wdHaQ
qXEqj8uXhaT1HtFqOPEeFcwSwLBtF42Oo0KzNIGDTSuS49k+V4X+rctpjkHMFo9A3j4zu4SdPfXM
P7OFEDbLenPO0iOfc/bJlpne1Wr5g/DGlOiu23DP4l/GXKN8TzMCrMi+SMlfygDSHlQnQAld/y1s
/WfbYOfp/d1VDDi1spPamoPfWoH/MxNcf4xdB96IN0i4ze0V6ZIfreb8ZWrSxHQFKa3Djd5aUOMo
lZoFLc0SLLl2mxrOIkbXPjnDRlbNOKjJ1s4e6ytiwzDpcvBdD9pyZ8lnJFFW/K1VwdM5nz/yzfMO
kIFqbjCJX9cHf9YXShZznpTC/Zx5/J9EDksOpsSFTJPz1gzWCwHwkcuCIY+IFsqHNiACyt8dFAuG
Uom7dCraRh+DtCA73/i4xqgnumOwcxrTOvOeZh7Nz3j+75dhc45CcEccCyd4yN3lUUffiZicBUSc
TS1dus37GCeSm1xws4uVai3Kn7Z4bla0OkJ795piZjnXwFNyxFXLir3bNzkmlR+l2/n7BiGIyqtW
QKqBf9fY1e9KmgEZbfmn90hjeg33PENyJe9ml22UI2j7jJ79PPat89yo9M0qYcv7aGIuq7XeL9Zr
CxCjjovMy58BhDzmU5tf3PWLQcptmDP1Obe6uBXVUax5ZHnd+reUxRspn/WJFNobgBXxxgkuRB24
7gzTnPeiXaeDPwaPNpnQSyfu1fgq/4AmUT9YXl8/GFCk7pO4gigmf4vLHQ8nQxhRxZM2ZkYScA0l
CyXPtoUwda2djyrbOq4iojsbivVXua7Us+mQsN2cn2pZmjsMspxy0O2sGpIJl+SGUrzfdfR6yUb7
BnTs1F7ake4og9VHQLjl43//yR/lzKW86ZP//n+5OU1QBrN61xaKgUDeAX3qjbt8x4xnHgG/F2Ub
YH/Md9+Ub3SxbTw+tXHV1ZzhrcMWLzKSJXNW/HhDkDIiU07obzZVuZQN0sDNNr0vQ6r3Lm8dACXD
+NQF4huZJUxEmwozEVBMr24WW2zuEPEu1tMiPOdiiOeNgmnodGpNyjrro0DcrbI9DnJOOQx3u5uf
D8ZtluvRaYb1lef8jzVqx0FaIhlTxw7NCcDkZlMCMyED7+w0NRKsJzT27r9s+mYwCMityIBjrOkI
Hurag2JbQcDxh9v9GH0aSOoeHR1G0KL4XNvV3EDEQwq4CZA8RraxgyuxC52YFNCb/zYLJMu+vzzA
HLKTlmECjJ6Y/GlJ+iWe85qdUClZ75g+HjmK2nmu5XtmNOxqwM6ekBp08f1Bxqc5HnDBh5sr74hR
ez1j6hp3dSbVXjDK2nEN9B67QPH9yZR/yKhkovfTQ+4WxotWrqcKMnKoj1rS6wHCZeatsZmdeRBw
+XG8MubS1D54mQqXpv1eirxnZn8Xu2uoP71Ck089/4pdPUwhkeHgNgGH5/dagIHfpk9fShwDi3dc
9GoNrRE+hOVidze9Ox+2ZQ9vT+CjPNUmLVzwAxPBWF8z/T5rxlD8e/L5k2KGYzGrCqx9X/fMNmhW
gmt48QdlvvrpILlrcIKsLTGE7trp587yrnqqk7nzLZjXXGArpm877oJ0D/K+C62cYN6yWH8sPwJ/
eLWHDLHg3cidN+JSaf27OTgCk0BLyGDUul3BwuLEcPdC2K89wN7zzjZo0JPBs072Sl7/+0UJW15T
7iIXJ/hpINle0OpFcuQi7m931WU9/+vsOQ1JZ+Tfs9Ezmu7GO/w5jzw6s6ECwH2c4JFN9mhfarOp
46GhuQSWtr5pMCsXpEwU75SzT2FIvSyM99inQ/nmwgYsttivht88VlbhPDV8DbSh3HAgOlSTGmZI
RaPVOC1GPs/EwcK2LqKg1LQLm/fsij9h7yPuO8yuRS2Kx2csHbiKTmOVrG5t+nzL/R27ONopBUEe
LXlLV84eyd1Lai5sWL9dWIRhkWewi830p2RJca3L4sp4ntDYRFOTWtTNlYhl2obMtcNYildfQNPZ
xknEPSRxxfi7MNbhlM2tdWnqhUddRvKstdXF4gUJvfoX2xjtsVt1zgNqfHE086wEPwDgLS90kTBe
nJW7aKZYcI9b8Dz6i3Hu5xGChnnWqCK8pUW5nrONJkKq+uoMxvAX9Tf3lFfjCWHqcF4FtzzNx1lT
TRCnniZzqGFymryTJ5c3HF36YR5+FV19lC5tXe9PVZRqn5fOmFQCegXPhi/MKlM46/q3v+V/jUHc
+MvtQ+hcBnygSNVjkVQadPi1p2KPFS70mzqLC1OD8avsY0U0YJcy7nmB0V68DIjYpppt0lLYTEbX
T6d0lrNvQynJi6DjWTVCsIY7DxphfjdzD7daHexpvujHwXGPOUGIb8OE3Nw7GjjtlbknJlYiM4jZ
ocD2zpPtvHhi/l3LtX/IOsh9vJNb034viNKrTC1EiIfimGvvKwVIhjP5MR0w4k31HG/WehwRzcS0
xfh2aQhekW5GbiDQVqFLvKdJgNj6zIbB/w6RaI2/lmYqAArdeyVcSjnaGAqAchx9q0Mt58S1t+rk
Ily2FvfZR7n0MXp/mo6jM2IlrpT6oh+qdJRXeNw4COX0tYJn4IVCHHyk1TMOS0wCHIVrOcOB1D2e
+MHAo3n8EsHs77ZgeZeLHA5FunBuW+f9vJFj5Um+y8GqBFyAI6vDRpUhBQ5Fsx7s9a+Hemn33z+1
uSOnMiP74Qwrok5MDNit1xIcRWMwobMgeO/aiV8cP1sTac1vC9iUxyVofkyAd/saCNQl6MAVN8Vr
h+vmUsDxj+1BW5PNsppo0zoIzC4I8GaQTysRnJDpGep5qYakn2deK+gCiH0t6oF3+9tEwX7PoOZx
rCfnRIASuIZtHRHuLPDkn9kbmDeOLYSZS0ia4+RokQPY4oSBQz+1jJbCbU3A0C2/R/MzN6ztbEx0
tDOw2fZGfVV6jvmcMvQ86lX9JHJ+p4vkjDzAij0IPnmJfY9q3w9+BgnoHeKZds9LwXQqliM1vUEO
H3WsZfehk58H14b4i9MvJw8aODJH7cT697XeiGP3RNiigWnkdSiKX10GL4Z6Qb8bOnc4lx5WDkGg
h93olFjWkF7roHz9r7UKp04/wcmdguXvtAA+b+iH0RWylngyaucEZDMyx6BNDKdnsWlAew4KPWwH
LiXY9S56y8psGziLgzVFF4yDRi7emw7K2VnQXMxoeuQsX7s0lzt/E9qp9kftDrzLI3vMGNPRX9QW
xKiLT/uzVd50liy348xjRdj5rFHU8LIyB2OuJs5Nm7KpblcMg2B6H/Sc9ngxL0d7ta5Vm01XQ9sE
ptaJlxiWx5td69rRS/8iiHtwfGt5pc0wYuI7NMJoz4owKW6lrDkEhf0MyWbcZ8hiXqoa7CoznJ6B
vtZFGvbPfdNpWzQUrNusIMdJQpRxpwXr+PKBhSMA0DKJMNt06+qtFRu68WOGGHbdhuarKx2gkjad
RgbbN5ZBy23qaAub/O5GvdXfhpJNQplHemqoFxtWUtQhJeNABVSnn/KwLHNaGZN331mvfJCw6zGj
W8eL8jkkcSCerkgQUYEH/VHC2QUP4oo96ERSY16nJam18AN4uO5W1kY3Tmj+XKJXyddnlQ1VTI8g
w29n8Gds4gQYWlq26JiPqVqYMmGZf4b0cSyb6iXtJvtXzXsgTru1Oqe5H9nCLp5oufOYch3KUD0c
vZLvS2Jq2noampQN5MptkmCDCC0DSL9SzvraT95bTvwGr2QpQYhkGhJTRmB8wapz68y/JxvRRKEK
+rn9bGN1KMBPAsSPsqCW8FXtZU/nnpT6HXAgWY/tmR2APJGzuWdveGk0ZQCzVnJfVwo2uiaYyS89
prz7p0SfYdxr+lF3q2Te6td+a0G9Os9B3T4aTjU/t0bPLXdYU7oJ9nDcXE/fk9ZC3dTyKRkGLcbC
DA2iGbHCreNuLtyW93jqxDyTblUxTFFNaQqnT3OmoufEZDfwC1bmX2cwP+Sc1Ydhddv30oRzyzkv
WMV0CuhFZI4YwZaPTeyp+bpS+UnkWDyptl7izDReR9OoTlrTXFdX/esVC8G2r1hg8CFlc1dciGsi
fjbUDiCxdyw8boFVh0GzbuG/0unUK4AMqQZ8Bp4NOH4RTrNiTDj1pyk4m1pNH3zw/wz++OKNgg+/
/kdIIht6M53SSV8SHovHuTTsqO/4xCyekR9U574pv5ORyRFyN98DA7Jx/7hdzfHE562Qcs0FDQnS
JS/NqA2UddI6cNAynIxp3I0HfbJv2fzTlQ0YWRM4O4FVIniweI23ngPvnuL8o2YvMCfN/DBYhnMu
1ufew9ggS4vBji3e5hzBYy2NT+k71KfSDaWpIoxnmhAd+pESuGs9TIV+gMbc7NY2eDJHqQ7elOPo
tg6UydtQp7wRVp3un9msmNyfi+kFC/EQOVUbF0aPnheG/gw0i66/WeMQXZeL43oLuFqTqUH5Vuj3
M7mpmju9MnRmZSHzmSF0BmCs+gnWIifs03hyaqYh3KlFXAtEv44Axhys/hquHtAyc/4VTJOVtKiO
Bh5B/eb8kdLQw6ruXpoRvARP2oZrX2jZptgbRfbHW9ff89rrMY3ms+Z6JPvdTY/S9rF3euYV+Zg/
2t0QueagRQGezJ3hdhiuWonNYzWnC8kHG3/iMyxV72r52UgS06ecrxfaseLmIvreiVxMGTzMeL+S
gjTJP3AXSRk17pQ7MAIxoFi1nbBeajmSpB1ABalJNHtkkwfuo9YfDXEpa/CgDSvNpUVt0Lu0l0C7
mB174YWjsTP4dYwIaTkjoOVExZqS/6m6FO6qJ+ST6thrAJWbYwPYyNNAMLBQafugiom4kF72py2R
jjjaZFLiylzAbWIXhhiQ3S/t7T4g/qlPrfMykRvZDJ1RZbb+jJ7qD7ODyxwVIoaQOlf7+o6XS4s8
fyx9XsuMJXe9tnkPaQCkTW955MLyGM5FbwFmYsmEhcphUAgAoPmdZq7ioo+/ZFudB0HHrqqcS6kp
87m7p3kcS/EVJQoQyzzDstNZVULW+G/ZVupk8sf1nPvLI0M78ZAz0nk1EHaJbH1Tjd8lqczgeEHb
jioGXJGtTXDNVPBgzr5zcBil7GRXvGIw0vU0/zuxd0Kl0NovOWHzxKO4tTpVGfPlWB7b96V2txeC
QCRxQ0kx50Uo79/CJOMIeieWDSBu0+FKLujCxBIjTbK2k3nshcYdoyrZmTFCrNkiHjWnDOtAq259
DdG4q40XuDElPhaaZsh2191Qrct1XK35EGBHZ4tRfmijgSS5RMHCg2bsqqcNyDKHlQ7wNaB13c2j
hvdnsuXTw3KXIOseZCmNpymFM2dKcGH7gFCYkBjLD3fHvV61f7p5Wm8WR73Mq1LmJBnVmBXCICmA
hFkaZiNCRwSK+Nsl5htxhHuEKXZaALTuEGC5sQeWazWeYLJq6OFYrY27XJgH5Kp3hDkg7tIxv/K2
Z2BnlZTi2ifpaSa9SZuHK3GEsMrla8+HXKFc3A2FtYS+xcpIdRfD42Egl6oio55Z4Cl0O86s4uwA
aZoXEHHdUO55r0u+UdOL3hRgFNdWcbZwxbUigo5PW+xq1TD/cFi9syq7TCiFwvmXHbjqqKcFsxiT
FIPLAFnb5iPmrd9DWfVJvfXJWnEqthYyTkBs+NE8H41EwyqzSH/zETlkHEt48Jb7wZyNsPBs2JUZ
/Uf4NRhS0S3ag5uf1eLLY7EF+4VV8CETgOKHUSV348+SMfstRx/2gU4VSS+MRyIi4YAazbfzfDfk
3scseK8yUAbk36QnKppvZqDfrXeC++UMWbUz5f21esD/U4XkBH6J+YY4vklS1/unRPbebSVjBOkw
JD4WggsbPBYtHruA8qsIoPxaEtOS8c+2uBHakxe5nckDYoPERN8czATWiDtpudHtP1atnEMO2d5A
jhch6E5Wf3BjzTHyEI/jEFst/03WxdvO8+tEuZn+NBvWcdUebctZDj5BL9WVn+ME+L+3aIc3zUCV
oF5ZeK54Hrwc/kpPsr4oRyu0TO+Dbvp36qcy6TU9jTX2ibtJpJ+4iYilSN0IuxGUVxUUZ6vR+r2V
da/V5JJyUvMP6pU+ni2HCELh36hg/PRZdxcqpaT87R+6CLZ8qnifYlxi+mYGf2UG6UtnrkIk+nOF
8saQLtstPAvXqfMeOujbgzIonXqgsEb4VsY4lnzHuOqMc3NhHTnzU9Uely/mbe0AgqWMPJvNbU9e
lSMOvhum6RPTdFZFa8eolPnY+Is0gBF1YPJjDT1zhn9yPxNo4GA0n2nm+IdqlkTzzqnwEBiuVG9A
Sj1Kq0SI6jB9q9uNVgq6GY+ped5PUDKZcrbu79myxp2rqMCOus6DQoDdSYMnJfx/xBXMeCixqXGk
D7XacOPgdSiG9sSNZNSLPtKD4Dpnc0guN1ltl8X2WF+7wrP2aEn/Mro7VkQk+WQ4f+E3chdyACZI
Me6L2Z5xgvBLydIpK371OmTvni/uIdOYenU4McviN9Gmt9Vw6rPXlY90RBvAUTbdysn+5u//Om7X
AnNqnJUGc1N2/64ctihNvU9uvb8UF97R5ZPWLZKQm+rAY04cOEa+EM3NlHwqJq9S0RIEVDYR/8wa
UKUU7Cb/sBkO3cC8fjMUxvXBpRHPzw88G02W9TlKYKyu95FmQD7pfuLYxPQccjA+KMkHKC0ZWBqL
2e1pGTKxrBbskjosLzZZu87dmFLgzQpbK3irevNfsAEQ8tID2zQOF73gFQPZyVbGvrPSmXUHITXN
aq6t0U6HqX6eSqLKM2iiXVmodDfd0wcZ6MFotcpTMQag5p1E10WX6CtJPuqLYGNb5h4674H0XmJy
JyCtQ8Mkc5nJJzCc301WuZJAYEaSN9Ph7lJ27dGJEJlqm0PfOmhaYOr0lzOX7UEBq9Dy97NjcLCW
/NY3PgmSHaTovKdN40KXKj6es1Tcb8vnemnDtCx/TMadRMcgFMmZ4u79x+kIbbcPbTM9j7P5r3HK
n6AhpyNdVINzn+4KR347AdiEKffu4TdJ4s3+4qicnX28cztz68JpuEv0fH4XJV31atXeUNHoKv3B
4fjpsMSQgf6jF0B+VqI+YddwGLFZxIZ8wHgb10RaUraQJLfwAWgSLXj36G/40Yeqf9nSqUCLUIAf
sp+Mkr+iJV8AIzEZnSrJP8jUfk1u8Bos/dUW/BHAD6Thw3hzLe/i3yz7Yn3yjHj7AN6sIrRUbXAa
DOdAq5Uc0zIRxGEOiBYIawr/eEsLXrg6c8dd1z/2MLwNc/Cez/efUhSv7lr4u7xYw8Lxzks2GIzv
oMgs9mMHbAU4KBk8h/hN5jDe4g/YpnbL95K2fF6M8YT4joOFijjREZ1a9rLmiDOJHqvdECSefzO1
4JW192GpcdcvUU9lqamYoRVaNu/sYBkjWFdvlVY8kby59dr4kRuGDLN6umQjt2lMkpRlbOtZmwxx
GDqmQaTYAP/c0z7ZcJlUW15zXSCQ4FDhD/0V7ueijdqVSAaB8oXoijiXK99px1/fqeC0UVk2vBqL
zKBqHxhX1xv3EjXNk3usmY6cgynbzkVGLbz2q78C1+QjX/k/BozWqHbtn5ZESdoGNpL1eo5gqtQn
JR3uNj4muTs8VC6AMEEcO5+5+AFeizFBCKLyuLWUkw9Hz6un06A7Pyx23tErI4pcWvFezzzyArr9
RcNhUZQ2wGROChgMUu2sVPAqBOc5GhJw7tJSj0i2cwQzxgwNFZf6rTd3ns393WIRUCmLkfJE8Fmj
dmTo3OpR9A6cu2Hj4kYRjok0xMEdVnih9NOrVeR+zDINbIsDrrNj7JYb83AdlH9UhOTy+mcyqKmx
xXKv17I0m7hfexuYSyqi0VF/+XMQDwQQZCgbZzszZZtDIR0n9jsBacVYGKWMxNKjHHdKzEIkOHoc
88fx/nGDszXWTRF71lBEZhMYdx8KXgb+yMIKD43Mxr8QD7AYmb9ng3my3CKzw9lZp1f93whr1Gi1
B6+SDn8D8oMg4mlJCUNx8PGX2MChF9ozcMYaxkbfrZQEG5Rh6JOIu9MDHI1T3lnfassVU61PfyHE
zTmY56EXdbN5kxujV2vWv93q7o4g3r2zFgSExbXQ3DdtYCM+UK3cIfbgCTMBvtGyf24/XPWALZqk
NqgUK+7ZGpCpKGg/pNT5Ep3wJ+bnzHB/8XCw2DOztgraKzl2GtSczVHfjBnQluzkGvq/wML3A9hv
qfTQT5v7T3k1+PpUzpUx0vsWIJ+uy8jexMiZoI1Lowx2rvdcd+mQaI5+n79XlPl83lEjs0CbBZG2
xv70on4HAYuyzbA4nwaC3zsZ8AOxsyvZF7JtIkc255No8ghkk9PXXrFQYDgS8/Og+9lJmf0Hl/L8
mtOeOBaGuOSzpEjIyf5I3sF80mV/KDen/IIEyJvh3+oxAKtz23jxlTYeCojse1V2FRcSi45m7biX
MSB2B657iXX+wyDE9EwibjuX4/IyMhy80Gv5NHSeJBjm7Uhx9whbTj+XZWpWmnuul1gOzqV7Dyki
csrOru+RRSG2MTq7SFyjG+OZ1R4+a7G9mqn9ZRMsAK3AaQ2soMUztcbMwESMCBoBNbvQCNKfNDxr
E5+vs2w384y510RXte29tvMOaSnyJ42pCYZwkfBt4z0fGDip9TJ9tuHWBmwpJdar0BntX3Ru53PZ
yy4pysBjKKSBpMPErKyVsCls9dCsBwfD57jGubyP7T2XYgTzEGHOh4bA7VedIiqkR0nfZ8WsNS+N
Hfo+Sf7AbnmaN4Ha905L3iZduNmov6LQrFu2epF+//4yUWGrwc2PhRrDU8KeRpJLaGgDLohj0FtT
KGgeJQYDpJCy5HSEtGRGBvSXqbsPteva2RNJvsoG8eyKBKcMOvkIwPIeTGBz3MEoaZEmovxdbJZF
nEBq88Mhux4vFXoas5QXhz0UVmftwtgDO3dtMgn1w2AEj5r1b834sfFN9ZlQC/bQt1avvgEc8i5z
+Io2wdEu6+FLeGm37wJr5HaWz69tTfBGWTH46rdWd/5Qylq5PZW/oJlCe7TUFjKTd6JWH9F9pkR0
fDL4D222bk+SCTY1WxcV1bbmIZHsKemAbSb+5nAmaJ3sVtrBuS2FPGxz2RPZ7QuGp+a649g1v87Z
3XA3/2h61h509MA7Y7EDBMKgY9guwm6WHN92Fby+yEp5uQrO9zQ6mSVLj7cJIXoUWcQi4jpn5d0u
IWrY7JUXlnjCah9tEFRely2ZZfCj5XWd0J8GCumiHYVryFJk9aeob2ztnfTUw6jaO9aFbafVmWSl
13Ff98MaZaw7Gfl7e9dzm4RpdL/r0nXlttuvoa5xqi6D/qXtEDsTx2IWI6Hngd/f0dZKgraP+7pM
j5Ui0Dz2W30gAP/Y2EF27dOBfbkIAoox2oM1YiTXAtJqLqSakX7Yk6n3t5WPY+Ky0AtNnTHXmnfw
juiInITtnMci708lT8mdLhf3eNew3fEjfTBoZ99LnWOgtOduBe+0KJxx+tAci8kd2e3YVdIawNZY
iv3yFvop+G26h4Deqm543a+hfWJAfNNdUbMmupCB234XJXvxIFVHgU4gbu2JGTZymDi1G40TS/Fe
uhvzceIz7JBZ7vA9TuZmWZ8Nt+QMnBGG01zMOg4y2ZKF3P3wPmC5tg8dY8hAVfXR0O6mIv7rYpfd
3zUuhrxL5TagpLhsPFPIfs2cYNrPQOMVIi/vvkq2r8qRRxgt/Y39ZnOwBO1BM2A9Wt/X+hKPtJXn
H9Napw99cb94dSbtj7FMCItzXexNQO4irUKZrYqqrcufKwUDZyyWEK8DEkL+fBBhdTrOw7I+5p7B
ta9l3IvM4zLXEOpy4OSeYI6SY+neeRkXXheAV+t5l1pYfF7s3j4Yoj7THKqp3pHwVf1aPUitj1Yb
iTHfLiscGiIQjiKuIM31KBFaHQqZT7cxtd8KBbylwKHZbgNUUB7+PvAQ3ZofEAE1lzyvfsBsNVGv
u2c2avpdEMxEvhTq/N8v+Va8dDZvlpGYAm9zEo0f6TxlJ1Y4GePd9MjhPHvqmu0v1dGDXrT5Z943
71NTkILu1svC0PgCIuPLG4b0Q67M/uzMwBnI6jLbCjfJPaIlvMTc0JP5yLI3eGUILeJg2MRebRwi
nYGrdqHEcPO5/D1o9Xw2SrYTop0fitb/rpQrnmr3S0wSqh+dUCaQQNBVzjhHmNQJeDk/TqSyXWjQ
x17vH8TG0DfVSRJNYxkN/pxGpsfXowGy5bMOpi6XHstN5lGw6GUCpZiNE0EbZnEdujV2crd2e648
13oDC6y5dFH8rdcf+rp+Ax+xnTZzfO3dZdwLOY3k5N599lVhvfIJshmXXRvBuZiEpf/e8KaKLOpT
IsjUo5mnMvS+h77fXtIVfR8q7l+By0OEDR4weAZCZ790b87QUZ/Bx5jpdfUABRe02f0/ta2p38yG
pYBT3Vhj46RvJy/GbpUQbPPC1fDkac3mJuLZ0lERVfPe0xSKqXzdonzw5W6bTUQDs7Bw0cL845K3
PVlna/YRSFf523+/tEjrinxJ0mW2rmr70ES+fRKJ7A/1ApBOGb6zI/MVxDQ1vSdzMo24N1iZ/Pd/
Wk2pLm6a/7CuiQ1SHV8TQuMIVwd5wQ6tsOVWkKHc4cUgCxEaDU9sH8V6snXBiall+1Lk22s9+N0L
vfxdljrLKwlX0u5GM+FEGJsHIbt/RrpveEEjJFBbUut3Qyc/cWc11ilPvebwd2Pf/OI6dXXdCutr
Krt5T0CHfYNzkDxKLx6Y8msBmTJavOKRxBV9QYUGnhYe2ghnegh6VHY+f305/spntXWPFGPcg7GL
AkvPE/7lJJMoq0UuoGk0bqQ8PH9IQ/JE60WxT6bQ0w9hMbV9YvN1DNPamE4kSNMHTWG+XtleTC/k
4cdLjnVy53WpvExlhddEDN+dy3B9qF1tXyvIW5Z3svAi74HUpbHlbtZzu85HoQ/faaZ/2c3dkrGx
VzbyAVNlzQyknkVSup5HSK719rlEBcrWA3OoGfLilTQkmuHS+QNFRC6szN+ypK9NipcMKcte/4U/
XjDR0H1oZQyCjIHkZJXZBslF5BqawS6fMcA0blQDJdOrvBm/aByx3SV6G1a9xhnAnbxzQzjq6NYW
1HNRRJp07pxj+3vLR/M6amrdvVfhprsG7lwhz2qe8IUR5cy5ajORt7yxvPSzbkW8z1Bb/9dlWQto
K4V9Hnk8Xkap96EQPK0nY2B6ELzjlIYMZa3huK3qvD15FsyoYelucHw7+i6qTGTqkEOsjeVxNY0/
VusvR2vkpUHO5KK58rFY2ZpXPqt/UplsrViGAbVpjIecgKwu3ZcuhdBFs2+NhdLfs9Rdj55LjvB+
UFn1iV9s4kYjzTcsPZJREyyaDlEkyI6gjTLZHalxBIlhjXrC8kIBP2kMUNNedhxdzYm9FP8dXpU2
Eg5zH82ueaqo5iiZ1Qrf615MPyPH2M0H6iv9zpyd6mp/+vMEzrDPaBVyNUfk8f9f6Gy1MXMICzbg
J10R85lJQHvikUq9VU7yluEvZL9wKkzzXaib5XAIyAasADP/k9Fu42qFATiNbkJAzKNTFKwxg669
O60LDigAIrlbO8fh/qG5d4B+DdnyQeTwiKucGlPgUZzj7w/tI2mO1KkT0BTRABToIqzqOAlIqcNc
jfHIoumc9zZHl3oln2HoNIw7TrTLaPi3QSENnmjARpzjMRf4qxVmUxO63CkjmWkdn7Y722/8H21n
slu3kmbrVyncORPsgwRu3cHue221tjQhJDdkkAx2wf7p66MzLzJPoYCqSU0Ey+fYlrY2I/5mrW9t
xNNQDpRfc8ltWchfno6Yd0z9uVwkGH1nLE2PZqDR9JjuzKljGMwi5dQYPesAiUB7PQ1zsBbLe0kE
5A1MOFXYk8xhsgvpsymp/Iawm+lHTNLMyXERYTU8Gqc/n/75lWeP750m0/qfv1X28S8Mg8iilD+c
pNPc/f49Rvh0nMExb52yOWijZ9wwDzsH9OgFTYXc+jGGt6Tsd+lgiUevFLtIp8VDngDjAQCgnrvM
puP3UOVJb8/QeKZ+tEgzZVKRm5eygGSs6+a1CtPogI3AXUc9XoJGfBeEZe5YXF4UMKWTJwcCoNDV
m4RYYcsDs8kgk1MtZZCbeIQ5NsVLTko3Z3GTH9Ou/EIaUSNVtqoHg3d4ZabkOwyIPZpI8k6GzA+y
f1IUAIG9N0cPFVZoR8fRtqJtoWMHoKRbPqVJVj31Tf1bxPG31DLane+NigJRirtT/RicxVKgKT84
Myj+tURFW7051lLQeVLy86jGVUsV06AtNfzrTK13btPYXkYw4YYt9UOgB/NuqNy8SxYal0kzQ47k
uQxxZrjcTTtGw9UKVMIP26NCqmfnO2yLvdvF85VZ7w77IQAX3GJ//o5a1MeQW4ZmlqyERpfeNkPp
8RhILI8mgdWbdqncUlVHG7OxrkE75t86haGqB9PrECXNZtdZ24XivI1879Z7HLFtNa9Z1G0HNMWo
1ebmVE9GBXU2OMYRmVodguGnrNYvvHz9GvWne+7KPOAEQukbz99MT6n3PDDTo4qISQ2NiiPALJ5r
b7wK+moiyMz2Mrd98YY1jFBLIdeuzXpnbk2TqaNtUysl8b1nW88pMkYEYzc/GbOApQvRoccWB2wX
W+pmFC0GSuAyY02OK7EOz4GojG0ahMcxSPJHSI/WK4K8EzZCnJ9DThYXTo16ml/KWP1IFTA+apls
G+r2DaL/51xHzpr67jz5PRzjzJmemGe026T4ZfbduOmDLD6MFlGkcprHJ4txsmRASQQ2Egc0+hzw
o8+lEN3bMfyCzikfw/qH7NGvdFxTu7o2HpvpI9Fmhejcx9Ac3toGZbVoWABHQ2CsQzvsvzE68zas
MOttGnWf092okTEuuVgDm+IjP0WY+F7wMfqsYhm+roWI85sf2t/R0hAt9VzLAUiS0+EE14jZpyG6
VECRgFEbjy4BEPcmoymBEIlaGiXTqGoypStfo3qSkD2N+TboamZ3bXxUDix4z6+Y99axcfcC7ImW
VRnX2soz7iYJHh/t+MbzVfSY0kCs8AxTnBWy3+Epre4uGghlGRYXFz/ZuuO9VlB9HKbRS7DH6JcG
x+kjLAhkVYomW8jGX8ui+KSbOTCCLVYumjDTr6dbzN5gNLvuAdWq2qks0BvHyJInMct4i+kq3bM/
UJ07f2Nszf4d/gmSochEgjZkWzhaFlTq/Bpjo2S2xvaN2AvWqBX4okyHBJQFmaCLEv4XqrCD6aGS
6ZrmKYlDorfsd9haYmfOgfc2Oe61DUtk8WwmHkAy7MlcHg91k8AkCyh7S5SvaiZ7jir+dw4O5jmR
3nyw3XrY90WfHlLOVy5B/gZbd0z4jWTtTDRYUzy3R88TN5kM6RWJc3ZNAi+9umXBC1FzgnaEmycg
VU62AzaW7nPN4VGuAwOb2BhP7/Vkx0+z48p9U/Fu/vNpMMHSB/ZVgl2L2D7waq+QfhKX7AbhUxeQ
JJW7Dy4pT5XEa/LUiECd/3wimEZdBK5wPM3MJbwlp3lygbGk0wwIZmRNjTIDZT0DZndjRVTX3BXM
T5VFu22TdcewFR2hjT2dsTQwmy4gftsYr/3yIfFisG2K+DikUOsedere7mzWNvMRu4n1pD3RPefV
Gzf0tJ7TQey5pLIXi0X5UcZSrenZqwv4vd8VuxqSIcDvFv3zYMTBEwpVbaBbcNyBS0jV9XOSAlDx
h+Ip9cLi4vTVJ07Y4YnxVZsgfrBjFrwjOS+DzTjF94iwSiNCfxHUhqr6kaZdfSZBOBrJfMK2S5e8
iKLKIfwlWuAbaQxyFh0LIhjnabIs69zxM99aY3g2B5Y31ZgColfMv+DePRtGT1PbyJ2u/N9W0DCH
U5+JQ1i7xkW7c0V1aHErUh0U9hE9aJmngv4Zrf3ka8bZgEWxJlvDiTNgpg0K1cFIsOiNzvNypBFe
ZK3rofUvYYRaSVQKr8U8vbsl4bj8AW3I9qWKkn4rgxK0TpdyrRqdeOoTtFKA4s/4vNO5CU9OzVjP
DmNzW9UViz6vptjDOrEtfMdcN4MZ76aoC5C7ZRtB3tulTJDRkFeT7efQKhEZ6RxwUvVkOMG5nzpc
ETmXElbzmTbKyzduanyLnGCRBMM8J4Ma2hf5JLRkKvie0vStJ5MDjBeLlrpk0oQegYbi00Fa9M1w
hoL29QMtfflmEldETMy4DxoV3BuTx9ZweXe7U+++hvl4HwO/WxtDwHzKI+/ac+0NPbx6yoIfRiHC
58CJYVT6w3j+86macywPGTJGsBP1Ri7NINVG9dz4u5n7FTtEXKDOd16angasiVk/Jn5yrWUTvmSD
350slpHcyePVmFG+JxVunVwRlVT05MP57LtQjBnFfdw2kIJ+tj1VY51K70L08RcIxGCNl+RklY5F
9gob1Ly9NzqMXyPN1dwGa1QKzqnPSPbtGmFvvDnVl7rvxA0pd79GuRDcW8aMON+rnWgL/Rwsadx5
bOC2oKiO2dHtiINm3Z3BzDFyVk5tlvJF5W5FABkGhzokkCrX8xcj/5gx1nToPMnahMTl3KWhyQVf
UzedWfvuAcs2N8mpLuBZPVcIZVZVj34sszC5LBJJZkkems+5Ptgjui7byS2s3swTu2pw8aR47kV3
Zn4YOnH3VasZwAQzDAPxY9T4MOxInK2tV43NTQ9dB2Jw+q5EPu2hNfWIKXYeaW0UOom45p71WsYe
+UkxsuuUmVJTs4F0mHZ1s2k9yiAiYnxw0iNqxZmlGlpywoYL0yblcJg+dSLsta1svS4CGmFzUCiC
Eueg8jl/nnu6HCnql5ZNvcuxsU9q2mztSoT5pn7yjObEjY3SxkmfWxBJrY++FH5gdiwHnnjyMNVG
9AUCo5gtXhk4/S7rAiyite/t8ijaR0H3kJdlu4fC9CRregyqoi+vbll2hHGxc3T+breKKlYw1Qt7
Aw9YerCn7Ley0uYq+nLetpXCGhxlLcE5LsfHsq6bU6yk8asTK7ErIvPJ9GxYBl3+igYLDSFqXGSp
5cFI6+glyLu9niAzRCr/BW5sQqfZHjJVs8ahUFml47KmyKREEtwDziowebpomliZHqKu15sET+0a
S3PHS25voymfNzKz7cv4EVjGyFFgEKPe9f22NaqHwq3CFe9xc0W46CqM/XyXFcOrwwv7kE9WekwC
66OKiPU2/ZYdnEw3XZx+j4pgoURoKO30HvQVLEgQFkNqcYxNlxn8yGfsSx4B3AkhbNpw8Dvr5Mj+
rl2jIV7o6kN3oazf2H1ffkQDP9Il1m2uVXygp5A+yKvCt4nEbvSqw/F1HWBdrVrcCiTLmbjrqhKo
iNAn5B2fCKIUpZls2NP4n1KZxbXteXgpkQ4Ul8E6DqP0K+CgThV5UcScGCuwOvZmKoCRTjht3vIE
xgV2DvNjtMaXlOz2laWp1NKiaQ9Y3r5H3b20u/m1m9TvMpe8BRnu7hHDIqH3wnvaKQb7KdK7oCMH
TnjBFs/sztRmRCYfWK2MnIFWIiEuWLzcA0Z8aWEEhy5jytpnah+I8clnIbSyeuuVy5hVJSgz2XdA
JYrWWOcjM/R+7EiyLYfpYKvxghMcaYE/H+JhwImbg2mlQ60Ig6OJsuapWhnJeGhtF8xr7L15XXMx
La5gs8mfWmZUPIq9vfJ7nlPTiO9+49U7B3uKInlzjVr8fWytetOnOYdGkUJtJSCUqOAc4hDoWXoM
HEYn2nP7Ioxgxt/Acx5Lw4N+Hq29SNI0qfpkG1VwKFqfQFRjCXaLeEZDYUznQVbzedRFjECtIEzV
M3ZMkN9yET/lcZ99+v3vrk3sb4Un0Etlzsq3xmWKYBAU62TV1gmnfsd6in9ZZDdfIv4SpjOefNTt
mKE/7Fw1757hopIw/fhqI35dGSDH1kWaYtooQKb4NGmPDqsguuwxXeVlUh1ijOC7QsGl8qeuWkug
GWs64JZ092tUqcUp+RKiEjmUIHw4uxhOFsB3cMazUgzop1A87u32uRlSMsqAljHRGO6201q3fMru
aW0DNxxC9UJJuVM1gCqvS0ladRNkuEo3R7dS13SW6idjqM8iHV+HOmXSBVH24ubI4ZXvcF0JnGgt
lktym1fcPQVgwGWkHDBYhB9n7nUQR4Q96+epCpgfTMxrWROss9SNNi5LRLs1rwT+fLa98xaPrtp0
bE8HfcmcB9eqvlJpQyaq2R6ZYNBOHp6Ml0wK5pFoxBMjK3dhkhOqYfndze+tXQ+X94pcOmeibJk9
Ux0LXS2Gq+Ee5e22hPiKpf2RADJxprCAicVdiSYaVZodzC9p4gVPNYJGx83Q8cfVQ720gbhK35Ff
CY5m6jA1ocWWQxFfXAfJlo5VtVF1xaEmdLMLgcu6Mvn25+vyEyfekOiF0DnW+oBpLCOVwT4gh/b3
kaTtA6GCjtbApA4vzos2UAjkOozb+DTEFZWON76ObXhpTPvJblG+ZRV+kVLDVMauXmHmR9dv/qwX
O207+9XKHev2GLnduagsax/aDdh6MmnsPnR3ntvdYdyk1z8fsKhHm7ET+tk+l7XVLBFrAOkag2e/
iNrHcrKNDX4d4iAkXhrgackxbKA2zL17BQjFO8ByjFsWFD/MvprOplDPKYmueG3USbi8H0bmmluS
cjZjJks0sGOx6tvAvqowz9BmyQt+FevB5410nZzw2YzOHU6Ck+KbF0zmVASw2WhG+7GnyrNzMlsp
itBSIY8XuDc3Y27NbNQNe81CD+vK0LPBREa4jsaZLY3r6U02FP7GA720m8nx7iw17yzfB00NC7jy
h1d/dg22lCyFPLbGV0zvOx1T6dfVszFK9VQiEX9NQD2jWtuWoao5U4Pyynh9K9KErB9SIrEk8Lgu
4c/s23OaOLch/BP1o2eRW5chyvVqVExz+wqho2PaQTudteF4GO2e8wDdZNTeRuh472UGJ9Eqsnsy
TiVoplC/8RueW8DWyIvvDdUNrGA1MYfukgMgRDZUywqkzzB/WnnpPmrBGknXqbUt5ZRALEwo75vI
Zg2A7KHOjJ2NcutgtzWFSZ1uXSuZLlWUp4d6Cu4qdcazEhiNxnRpHsBJ7DgQL5Q7FlVw0h0ct/lV
1Zrh3SKDS6ZlLIyr+tC3QI8BoMpyOsCFtS9xfY/IE9g7VLibBDyCDc7tvBjcCFrPzn3/zR3z9BJU
4ZdRN/EVcxwuVR/6TjItskazTKDvtAlDrwmNt6r2M2/hxxpZH/qXxDpox9uoxfj/58M0MWOD3FYc
S3hKOwab1CNpAFcyFzXWvQ52dtZukqBgps/if+0W97lE3FtluIOCEt5GBAzunObzi2HWLBeict5U
to0vSYWPcIYc9kgo06ZaiGfcdj8Gxp+rwRj1YzoqPkCcwAk5vJjix+yo8XEs3XXm5e6pqihuhJ9j
Vqy0uwvbJthbLQndGHX2oVTpW+kYP4uYjZqZgU00sK9m0RKqWc7JpfYLe9vn7ctUGtY5rFDlZlE0
vzs9rAIvq7lrmuHJtXmKUb+i/9t6oYx/2r6m04QKyUEKPTIbEXkjdveJbERMBMLmM0rn6DmPEJin
7Z6tqHtkc/beNbzFSxm6b1HWeNueumLkmsIqmlTPksNTFcAHtDGfHbz04Zh5a/yEzs10f4WuVz0n
YfrNcxjkJT3SHwALTn4DAf+loHak8bcGfsICjfGhTGXpBlpB8YLDzee9CLBfBdWjUVeXyY3aM6iG
tSNmLqNQ9espbTMWFam5mgumVRy8/cZUqTjMWXHGv+JuPZK+dnomkjZKFfTLYjlqUQnhJqPUjNqu
eo7J0Yzbr9BpPU4RsgAaJ91g/Kt+2l3xPfDfNGrWnVFWXxAN503h+lyp3GNDQ965VelTzBN4gDwK
3Tb8pQvxyqah3CMBkcg/QvMsZ/ce1x0Iijx8gMGOo8/039vJLA4iEwn+C6NfGcAnz52PgCutH3x7
o+LQYWop2q2Ht34nmyVx1kM9zjYsPYp5wiUYWKxriH0tnBilRjN81n6HsyA38Dqpz3S22wtzSTir
UXkpMMFpfMabaQifUyPb4EpiDtsTOR+NWyTz0SG2ecXZjvM8JrwCU7zH/+hTuFcVUWV1gA4lR/sf
TWhvXBYduoWzUpQORoc+8Y4YMp4zF5YFLgkVuQzCVfyQjTX260Z2Gztz+50Z149uZdrblPqKbzd7
N3ODDXFUviTMgo+g42hpY8LJoDhe4b4srhVUe64sg4ONsHEC0C5VrcltRAZN7doecOAehvmtIhJo
qfDbIHmIDFaN9uSme6de2Oq9d04gu1KmkLI1gipesadsV3XifdPS+BHRfp9bsQ0c+9S3JmOGimDh
sOtAXLC9yeMoOcVaoNyBbUeovV0eJ5gWA9BnVD88Q4FpDPvQm3LundzhGO8AYDTk5aU+U3S3uWHo
LS58QUDiAI5GFtAU1qI9c3Jgs0P5FqchVH37DjKzZw1IGIti+QaKwXFW86Twn9LnVn71ETQGxD/i
CPYShGsYO1gr6g5tCy4KBv6v/yussav80ZS6/N3+3yXk5UdJQJyMk/b//fVTkkL+kQGzJJv85ZNt
QcDw9Nj9aqanX7rL+aP8RfGvcvk//6f/8d9+/flb/hvAuWMzpfvzKvzzX/jHn7x9ql///n9eyNjK
/+32+bP7V9rYP/7Y32ljgfk3BzKYCOxwCaX715QV/2+2RcCiz5wr+AeIrCibP1Eqzt/c0AxN03RC
XxBk+c+UleBvSOxt/hQa9iVkhbyj//8C/CUuhxfkv4g6sf5z1okgyy0I+eDxz9mmvWS+/Qvfv6md
oPMJw4QJVN1LqLmddg/UMPeMYsf1jK1r0/ap9ibQwVWJ4a1I11uVtfmqPB8S1AiOodr/y2v4X3xR
8EL5/v6SiRKYpvA9wOvM7eCu+eKvXxaiW5NhbZVvtT3xFHqLEi8FttiM1g8fpiVcZfGoS+uxBnHY
Sw+cdkB4MHI7hrEGytugiH7WXhqwZWZJHWWneramex3nxd4N0UUlWXdyp1QdA/XTSk28mG4rLrpi
PzSgUTkWsrjbqSY83Ihf+j56p8XjX/JYRhgD5kjfsactIpkvx2E5w9bD3eoFW5YeJRO2K30+nowe
n6iFwzPT0Q0QxWq0HP9eujSufmp9oJ4JD24+qC0Ss2nTbjj+QqzhPq8x6PSrLtr3BkLcHphAv86y
6cmsmO+1A0Ye5Yflfqp7De1sgsEudb/mSC7XoSHnJ0G3ek1r4yHUp2XloBich30o1xmq7lWbjF8V
pJcNOMR8FxI4iBtLr1zVtdi3oumWNW+ZmZTcdLF40eGMN7MYKkJ8+eb9BsH2gBVaRlysjtnc4W6C
APDYpGE1xMt6InG8DJaNe4KpvzgFpflRTeHZS7MOexHD4MYDWdDCPYhEjuwoarYqIUA47RgtgqMD
a1EctLDf+nx29gEe1c3gvsQafrLJTH4CXHWq1caI3EvgorO3pTAQ7nwCb7H2TMJP8A9WqUMs8WCK
lXSyD9NW/r1qi6vh/7IkeZtu4H5EPhBNBvzcTUkQnfzsKex+utq+aBl8jTYDw6YjkbDtumubIVHC
EA+glgy2LEeqk5YoTjovu1tWhnAnlCtkxuNFk/9csoY12RmsQgR5Fn8NUFvcygaUmyo2rtKFVZK3
zc+5EdNrIIZwC5qnkNlrCUhP8yP+KEU0bsyc+eeYswMS85g+x3X5DqG+/HTGTq4FYe5d+JjzA93l
g5nvhejfTJGK25yTT9yCY8J0ttCysSLsmQssWX9FtnKSsN6niww0jU2aWfIGk9IyHqoifEWLkO5b
i2FgUZPNiN0XdnHh0BA6I4RdOzx56MCRUvY4EKSB6Y2TABCV3ruoqPetzr+M7s43EJ/pBPD5cVF2
unO3Y78MgvFH7kfULLkd1dcgjaPNnzcUenq4/tnRkfmpKdzmEXxYCnJjUpthsIwzlranOsoOdR26
1yS2KXiIQR0z/ff/xMGq93Wf4gvkIDomvnpPk3pbWM6pozUkrTZBWY3uWs7jzVggUbObvBEJEq3M
MUQZ5PvVdhxEcyaolRCFaJC7Ef3CTQ462qdm/AtXfHoVHcOE0alPjAr02ulYUMFJ0au0M4aT8KGn
Bb/DhFAf9HVEAheCGNfuGjYBGyu/xfEVC75Co/muMujpYnZei4TTwZdTczTzotsk0h8JeOJBpfEa
iYl4xqPY7Kx+Kqkvu8e5r/Wj22S4op30W2AlxStrkmEPNZhRmYpPzpzLw0gexa01Fipd6h9RX0wf
AjAVpswj8CK9pVRx9nnRnrFJhKt+9MudM2HaMHREwXny1RyuO5N9emggKKjH/HeQZMNORd9D5Nhn
gUKQocC5CH/UQxasYbwHW7qRiWnlXBBK199lNn/Ll9EyNoUCXl/VQceGelpnLk6u+dvssifNY/cB
xO8M9411YOwGBZIFHWxMfzpPDX3vKKyLbN3m6HQ+OILYYZw/b90mYZOWQf9ppYoRtMY3tq4WqiYg
33ZnkIfoVKdxsJE5ms9VOzTHeGAy68ErCqaH0vRIYSirmY4S3Qu7x8tkXvuyRLGoeEST3sI0L/iQ
UiXayeLcV9VrHT+C4cJOaN/xpPE3meRuZPh8zPyJJV27xfmKD9Mz3zMhAozWJXmXXuldk2767sed
AW0eLtW4TAxonBy/y8BJa5QBddasmzZq1hU8h139lg5dv/Pl+Oa1+N4Gncd/v/R0hJGNDMrNAC3u
KLCOryza7DXyR731m8ZCYVVusLUhffOY+bfWo+G+pbN1HGM8FDVDgjWcoS9HJyhSTHATdbgOLIg/
i8qU/vOzDDU9fy+HfTygf5zCBwfI4W5sOfGTGSRCEojvru2/YcVhOzBuCejqt45JhQv65K519ctn
qP/uVIgtrGwXxQy7w2CgFe/o13GzuitIJns/ZkPnEQ+wrmy8FdDkz0bg+0inbQ1wwrGAZWE64M0b
bxu4VKeOQcSqEm64lSg1L9nyAdkdQ1a0wYLyjZFXj+VBB+Liewl7BEwt4tJyYbamM53rIhiuFSpg
FhitsXHAc10lxfel6+p42DWxxsakZH/po5KFPV5G4b24SfRjyBLn6OUJUdtt/TH1etyPvtvsG56B
ITSri8dLcXlIA6M6M25pzkxB0J79+bB86kdlfd7RM+EParuZxafiaN2WVcOKuXGKMyOq8lyUUblO
TZ4NF+YXLzOo+FOQC7kn0f0HNYTGqUhwkV4ijNqaq4ghBcNhGHq3KiLqSJJ51LIwx/85tTtZvtfp
m7Lzi1xCklQ4fIZw084JuKc1EP7iDEFijaHl1exwkcsAik+Nw2sk9uEUx02wNfQyx1rimfqRoCZm
p+MljT/RrfrHueyJ+wyIdfrDNFQkPflL5FNvhb+irHvtxUgYgefHTDH5Vezzq39+igh3JjXBwDSy
vD5TxuZpdqSzNxv50PMevYzLB76/eRP3H1UND2Ti/XKLaCG2Xk/qbO7X7tlMsL3ilwE4PQEo7DxM
zqHoL0yANn5SkZC7+BvGsZVrEzT3ti0FWrvQCe4jXIGsLA4OPoknt0vfDGBnJ8PKNgZmJ0T0LvkL
IVyeRFsLnx4DaQxSD9QB1UUYHaXWRxb9yXXIXSzzXutusM7Hhh1dK3R51whi/Ox12dlflk5yQidR
WMkxaMxbSN16zTphXVunQynTGkRf9cQ6N5PX3rUnoRLUXNQKDOsS4kVOyguhQlsFfO46KDhgrcmA
jbAhQAnjKzzt6jBoi0kcFCN8+30QI8UDm2AwM50H3NLNAHQB8MKkHofa2j4oz+1Rp6OPMZvvOhct
Ml50FVryP/tN/FNpMJyMT4ZVtaSZeUuumUX/jDII1AxPnaepOP0lBc1f8tDMmmiUsRme076dzm4Y
QouSebmVYzitB+scLMlqUYY6iaS1fslcqwlfQ2Kkrrz82cbCt7Wdm/AjMOb0aCWK2RXLBzwXKwQ/
5QOFKPMIwEnjkvU2LqlvBBPUG+5a6A9jj41+jjYIc1ddb4w3zcYSmC/FNiT7cZuHRXTqHGNvCFKO
5yVxzndfOb6P/ZJE5wsHRIXGVWeLhrGd+Bkvw7Ilvw6kCT41Tqm08PIP3nqUl4ScWEvuHRr4rcnE
rVwS8casOZRLRp7Tk5bnEZs3L/l5CdfwU59zDsnpzSNir1+y9nJC97hEuHsn760FpLcJWlIDozQp
95KwPmKgzb1JfF+ja67qIStPXgh2nt+mQ5DmqrJQBRa48G+ztUK4Di7IuGA5BXgF1CVkxYdtnHH1
OmvgWdoEDGYfmU2dOLinZvTweDP08dtzw2QQYumhab6XBaofOZbqJfTD00Cw3sZFFnXg7X9Ubjzt
8yUEkfARAQUIrt9iDMJStGnKEZVmGUARsabpUBTyCD2IXmPu5anruOIS3jIjVdprz3YBHCj1Lmwu
9oWla3w4aBbwN9s8TW8E4LGRVyi6KIq3YE/Uj07itFL2yeErfYYG7cHCs+IdOXfVh9XZ2xr5ztmv
GILNfcBCw44+of2BeImjh7Tr0CO7SQHk2jqMdR0hyQwskLxx+9OsbprJCnsTFrNqVH9SJsM7siMo
BAa4lsQPXBgquC1mS9rr2gYF4Y3MpwBFpFdTN9E+BIG3GoSHIF+ib2qDXWVK2KdTKEBtDy0+HtE8
qgBldBSfbJq3VZvlkKNjFKn8YhtjrXj0UvtWdDYijeUzQfP5aDMIrskxvsv6N2O5/sYhHydzu0kD
zeYfVdSaEZtBFWPLS4KSKxxT5wRuLzojo4uPQSyO2IDjWxW6+tqEh7zvwk0HKZHIyiy75V0PJ5eK
NOv4v70CCklOtStQqO/znnO+MOR32uAHnlSyj2Txe5hlsorTIeG4xPtnIDIpGJ+ZPFPzHJHduEys
m7ahYvBcaxWH33vXre+OCF/JJo63lm9UHGfsuizIMJThVrAdA6QfZmOLi1lH0YafK2RtZJMPk+H8
NCyGyGkO6YlHkvc6GaXKNa8Z6x3H6dS2qagK8SpttWnYpxkDGRhT5Cawmk/CcHjApWOssq4jUHnI
jZOgzDhlJ/IulsY6iB4Knw2El0xiPTdSv1bOyc5MkrDsxymZ8IEpsbIrP97gZ9UrO6ubs2lDVMah
OLzYrFEd97MtG8BrQmzLWTagiBld942F+Yojp6vQezkgKvu5SzeLMPDO4TKwJbCfuaX972B6AmUO
7x1V4qGQzsS7tLaPnhOMYCxMm4UYgdoVTsuhrJjBtLzboyI8ycSiTq2PWub9YQD6vHUlRtSSUUIU
IMXV/Iwww6HkrUb/XKEPp16+FoO9EYyX1mNK5wFSUJ0FzQkyUKzOd0tnzn1B7x3BX1CNskxzKtvf
U8/uZs/xH03lRuvOzS+lwseaWpIbwa1OaOOgU0Df3U5F4n+fomschcH7aPv01PAmd9XCX7Gk5R4b
qx7XYWbPGwah7cEyghPJDfWdMQrGlGG0tvBn12kXiI0Q9YOuDYmAVc4nA7kcMyFx7B2t9xYE3BXK
WKyEI22CjGk38SIiI+hkiHmbA2ebojY46IlWOCzGRxzszWHOERaCmAVM1bsnbxLAjzzTP7XDJ3wb
uBkhcn3yPuE9CfViGllzqhrvV62q4WywDZN9c/FYIK1G0wN84fUWl3bt3p0wjw/8VLCBjP4eS4q1
xpz8JkG77lvRfXFTznfToPgvMT5UTf6lckMfgcYzHxqDzyhEj7VIkrs+83YInqYHsywQdQkLo2D1
3iZiPLWZkgdU4zHBRCbRdoyqN7MVvNpuXB7xA1QPHouxh4jl6CbFbhGZnOgVnix8C9Lc+K5iIlRX
/m0aI0QxXBNPeQq6D3OJdzettl81OHgKNC6XAD/gikMl4+IwScYhkWJtTf0x9qb+wyTGSC50r4jR
x2rIYP5Msa7XASqQPpu5rUzW2H6pE9AgdDVZXqBnmMsbSqYnrNTFCyO76ty7MD2TRSxQ5G9lipya
1kmdbwlophe/RBA+VQPxSZVAQQSAtcHXGLgUBKMV2ndl8T0QG/8uAwnvyBz2BettLiujSuN7agwX
JFP2IXN9rGDCJMerp8NkvO18eip5IUwE6RllTeiWwyuyhq8arQUKiHI3ZKQGg4UE4M9sYTfGjNrD
0oONkPjQ0r3KP1rjTB6XZXz9B3VnsmypcqbZd8k5txxwwBmkBrtvT9/FmWAnOnpwnJ6nr7WvlGVX
qiYtJ2VVE5lkUsRVxNkb3P//+9YKZlIctM0ex8gKVpVFkbFsDjLk8JyZWd1BpmHEo/r3pdk7bPM+
TL00ML2HH6wmAaJxZ3poBjVvGiWh71omXvM2jL8hkv3RRKJ/0V37IWn3+hyOPtyYvbMES3bMm/S7
bmidFIMb30WVQEyVT8PdBLo+L/xwGwyNgVPMJznVX71xpsc2J8c6hc065bKF5DZ8NJlW/K3y6e3Z
m5bUpNTUwNXUUHLdcDR3A8+Wx1RYG2dBsEd8Oz46bV3sptSt7rNbNLQIPuk/sI5MuwXlEpL41JGb
2m+KHZtvujAGRIPT3RingIb2c3FwGxM9YThkto0fsUhokHbmVDXes5KZPJVWGK7SvFoFbje+LE7w
NrfaY3fTZ1c/nEgIgrELlqDawc7BNDz3v6Zpnh+WcriGaXhMhOPeLZNeowCoLmk7S3b5yw+Rd/NT
721FijuxtlDEpBR/fEacyrS/bFmYdZW0w9Erp3TDdizY9bIcyORkP0q/HTgGDbSDg/FCY27cWWkG
otkBX+oVc8ge2w3uuhjXgd8+NUlyLntuRI6qmwMaRIQ3pYEelULtsB0X0Hvdto8B6fcmTeUp9blz
v7OiPsyFR30vqKEX9Ty/bfvYg05TrkbkSR+84iXHV7rpT5HDAM7og2j88X6+/Uu19P0uZ9zD9WMb
MjTcRFCCj4XfvRad/Gl6fEMTv1wWqliZWFiHDCY+E5bfVsj7nj23PmqgRySwfxq+nJvBa08WKmoH
yKMaVpGmmw6vt9gULstTWBaNy4PQBC91qLI9gDF/qC+ReLMU4jnqOluSSQi0VPTdtvAgLiUL2a2v
DFmruTqCFki4lLE1LzIIOYLZY23Fey25tBLqWtfY8tRMtIDkfecSx4HN8uZnSbZaHMlRkA5fO2cp
U1AO3WQ9pR6K9SLhWhU4yu25/5ykA9270l/tdO9ZsKTsIhggAvhncm8ZsKyWZKa9zcP2MOlbDDl/
CD0mt3HtopEeN+Ok3q0xTCisgD2oy47WCn2b1tNmOzpHXfec/6x15IuvpRRnJ5BfCB/3aRPWnCXC
q3BRU6bsIXkF8efhGnDMchx9waSbbedZl2hQvzm2zOjv9iyCzDZrh33tIs10blE9ykB58+b57x5z
Q7K8zPJT6fYbO0uJjRr7ixQDuO/APY8R2WQCxdZFNfXONNTF4N8ySwuIsk9A6LFxM/ehQQCzHSBO
zM+brI1cM6PLtw6qbigjy0NT8RMmBMOFMv8i54CzeqaKbGynPnR8dp+E3ewyEbHd/jR8dtZLuUwb
iudUGCvvXMTjvjF1dWdbzCwVf0uJV7+NZDS9yX4ovWI4YpuCvZNhaATpvm1bdWFFsh7Se5+43Spt
4bUFVNkzuQnDvCHyv8kK5+CKnlsKI9ltH3AfiMExrQB3sfZJ8Ecw106ieesiTTI5pdNaU/exbFJr
BRZ4kC3OkhwAMsBklWxRB0RQFB4nol282Tw7gLyqIgp10Xjhcq/XMMbjLU/+K400zGKIPyJFiKNs
2ZlT3QlOvHneGLCU62WCmjb7hFTBHfSKiXfVJk99pFqyGJm/yRWdm275RA6jtircj+53thTQjPao
DH6aqt9F4/y7ydTBczKX3UZZnP/8F5KQAjhdvWbqYZF5Z6rshuwVvObJ8wxukTJBQpomp3AkEUeY
mcE1/tym7j7yMv4JfFdxXLbXLqaCUyiGE4lGc2Hm+QxZZpxd+8Ofpx3nCVLJpQ7ubYQxtFHwkmbd
O+jh4PH2bzIYtN+M81rpYtzpYFEbtES/UlM6O9+NQem0OL64VMh9xZCSPdcMvCPqCGABmLKmqSIX
OwSAt4AXci/Z2PZwg4nEzatb4jJebvU9b9BHdzGfheSikNtji46CnK5dVj5KH2C6XlbtwiFwTmGX
ERPrDMmDFDTWusiw80Uez3+GzIwC6PafymK+jk0cn3XrWiemePH5z//Y6X3XA36FonL2FY6AAVDM
IfSrcgtL8NrReF2TqgnBaGOlDOVppklXVLQVJtPk25o2wot4COWSQq7Q6VXz8+M5mua/nTCpD1UO
iXVyzbUJpxiNnj0dx7R6FKNon1OovWv9Vi22+Am7J5ME2+qlH08LC95NTHP6YCek/c2olksdLQf4
VQBRf0Gd1VdiUoekDDGRzqW3GW2OMchaZ0hgQXAXjdMhFaO8ktdZWRbGeso+Y9oaKKrcR7FT8qxK
wxF7TjrfKbinwMeQelY4FxIisS8CdDKBdLLvHXymgF416WwenDDAb+SHeABf4h+Eog3Knbo+6R6/
H9tD61LCPt0UuX9RRHTu3XQh5VEn5SvzS6AdW5yJ5avj8wXha3Q/MB5MGNSsNF8nK3O6o5u7ELTc
ip880ytrtsWGWAZ32YSFBIWpA9fR+qWT1DkmPGmXEhnKS+ePF5+w9LfR6T4GoPrr5OZ+IElyq0pk
tBxMLsBmEqAQNnCxGLjlLuRgujGlWBVF7V7MMu2ClAcN/9Mn0U/LQ5sMP4N0sa4fdUcYhV7anUMp
d90bfgfe9fJFORzpkgRpMem4NfTGF7y8H4T64f+XRb3LyW7t0gCzZaI5iQdVeXZgAayA5hDrluo+
Lsyy8q1J83eXVc1e8GC/hdEZ05fBbTPIq5JwhssN5jEcAUfClSCEXHegfhZ7fMiT/jlFBcrVWgjm
NeLSWSQYpee5j5kTzDtTGPBYGMMjUXb3o+1xCNHyY0jzlZ0APy7aIHtt7IbxacXSLbztwzPaRFmE
EpwCEfOeASEl42RKGfBGw2mme4XTSosl50UKaXkwgPQSqgWrRcsGMGzp3Gcy+6LvJe97jGt3hs4I
BUBgJJG6dzonuAY5jS/SwnGNbDTP++MYgkaReDnxm7rhGoKoOpIXWMt4fFKLmXd2UljM0MGWM1Le
FUBNj0HDi39axuExLxSlt6HdedMUvqY1aMAEH6Fvw0VqPXe4Esi6VpXNwKbizRPeviYMLiY49dmw
MVMiz1plbJ1a8UIhhTNMiUbAJOeodbE4VcZYuyLrec8S7rvv2k8eQdNOaYdM8uDLo1UC+iiLYI9q
qjoJIBXXpuhwRcBDAZET2ufSAlls3f4PM3Glee1yX06KIDiLZhjXHbftFin8ImLJz7PNqdGoh0IU
9krPnbpOCb1zbVp9YCNnnZQwaoX2693pbOcXA0/OjnDPQi0C5l0lKcy5lxuDOPbTzcOfbZ2QeUOT
uAl0hMhCR9iblxke2jze+c2iLhl5wUnmwzuMDVivM6PdWGgmnV47PxRUSCS51FPUFN8GyApUpM2e
ICnJtIk9kjuwbiKgFb+zTOHs4wIhc9L0opBIgz9vn9qQQciWWm5G5ZkS9WIV+XniVNikw3wxjpwp
3xhzMHEAhC/xTuXQeCduP/t6CaKTpk21aRcnQsfwxVKdcaBbz3smN1xyxAwZbUZzC9xwrcfsWRoQ
FaXHR2ymEciRFoy/MrtWLvYWDYW3qWG4fGP7PhFqGob7qIWawST+FQQaQESV7O0h/cbBX+/hTVCK
EVm17arhGsQif5rlNWMqvNj31GbeIrQOm/42HUgWJzvkgnxixyrKrSNvo3Mznvto4hSZROeJtbcO
sYC7w1TdezXLDLpGa/Bf8lVn9b4MBfILnhtKtNPZDVkPlCwSimE0Zw8r7EdfEhnU2n3N4sq9AzJH
FKAJ4o+oZcLe+wy2SgAqpkNkpWVgn2uZ7eJuydis6WM4LBMkfs73zUh9aQkaD2JcuEMAwENqppJd
zgCEx4yfvix6mLsLWQC7LR7kbMx7UbybajmBCxieHE55Oce/Ux5B6fYq3gYmYpzlgX05ZEVRIilH
mpQsYAhFXBYP2mWoGVoIQLq2vBlfDgV/fLIeUXzndvqNYZh+lIJc/sx98FSS3TPWzbzD/OipJpq6
duJO7mUce4Qww6eRP9WhFEm0KXNaFbeF6CqCuHrBDrNumE+9RLKLWckF97y0CYrTgX4PrPR+gWE0
inuaqj96R/cv1FNC1aSvzdIVFNhSJmcj4er4hsfM60udFduhWawzCjGoaUA150SkZ76DQSyHB7Tc
O8cD1G5UbHYpxzbPoUXbugHV3IUJXSU5t5rbFbqGTWMDORNFvBmN4PWpFQKMCYuTOYN/PKllatZW
KFlHJk1KqKfYTy2Gv5Bl3KotY5gK+HrT3n53IFEeoghi/NCTE6rcHlwjxe8VhzlWpl5ds1l7HnQ/
n7LkpU7jEoccr5SIVMlBMnla+Zmwrvz5ibijCVgR4kc4/B4PSXJRoC7rhPNiP3XernVrLq4ixl3R
guhqEPTOOoPE7IYduuWMcpLyvwHks6hYkHgug4b9q58TONTSAsmDUIYT3hNtU7tFY2B7Kr4nsb7O
x7q7NUh2SG7NcSSjROm6uCNnCl8PByy5AnnnM/cHcck9jqLRZw8/45hmDR0qvEt0LwLKPWxzr/7W
9Tq1Qd2GSsuv0ztjlnn7n4TKbpExoqhxXR1//vu/BZJBQyhsVjsuQTxbSoJ9f026VU7f9UUqu60T
FZ8uB4zCxci31NUlnNw78l7Pja3xgVRHnD58SuTjMltfugA4InikXwZuESIcnuyeDQuHotWok++4
3g6SvuQt8QGbgPtyVf7makeywzSr//Of4F+9oLc/gC+EkiFHDykECtK//gFwAjm0ja1uyzfzwWJL
GEV+d0pzw/VvfgPx+Dh5bf6fZPFsO/xf/L2Fzi2HR2RYeOG/RPHmdhmccZHkRtvoTVZkZpCDqbVT
u0hCQr/dw6X4ZqE2QaHJADB3GD3UyolfLWJqKEd/+wO6G+cBukP1ARLihXE7yFd6AZNFEGCwriX+
PHIdy0NQgSsts7HbDufRGXzW/yR3em4l5Oli8h9kb7jk2+xKYPbRd8luSYZsQC3EurBoYVOPKbjG
QZHwCzknrpmw/qCjHa+aVF2jhlRTJg8goE5kHUiD8W7H2uy6w0NLuLC2v0jEnCZRJavErZ5Lz7sL
KvORuApHCU4cpFaWS4kPE40dvDhZ+rsd459y8u4yg5HOOF9+Vj+kxnvIo+HR8+pXZ3B+SctHLeC/
tPHy5pXWag7LY9bwz2hC62WZozMc30MnW447bQa/092DSj8kU/SgMcKUU/YaP47VSNDOPCdl9YD3
9A5P6efMPinM/B1rzcegt9zjAIRH54XcLwJhvZ6ge6rcd9DmoPdJZEV+eCLuj65l/kiBZCVsfNYU
daq9S5wKDz2NsiLH/6GQp21RnqtzlW8ti1DSn5/kfyR2/5HwJML714Dvv/zHv72wWKzLf079/vOv
+Nv/Nir819/3b/8fyYtt3yYWThr4L1/8W2r5nzPFv4qvKv6qvv4aKf7Lr/xHrNj+wyXX5IbS5/dz
hEtwd/zVdjzpgj8c11OCTK9vB7YKeND9R6w4/CO0JRpjYTOBFNLnu97WVA///d9s7w/lIjEOpVIk
3Tz/vxQrJt38L08Nn7uJ7TuKvUWosJvcnip/yRWngD1aNwMjAyzT/VDE2/Z91rSsHmDVHbqs9R6G
xHcPvQaeXmQZsiIx4/uGsetV9xw/Q44ameXsJKy1C6Cp7gVuMlBcOU+89JAF2GAowqXbtcKjBJtx
Q0aoETUxUf3aYFDpKbvhjeqxxCCgUUeSDh2DhNyJfAyTQwdgWoJNiObS/SG6KBtpSZm+XUV5Hn9P
dd4yp/AZIvFSJoW5jkKXa41FrZEe0FyKJ/plE5uJATHBhna+0Kf5BvyaFKMUroYTEkEUMPUr+Hgr
R1bctM/ZjYNDHTu5o+s793wdtXivmiLlzJ3T2vSCKBcMWbgKj34+AL4C8RKNsnqhylC+ibQDgBpW
nD5Wih8xrdgyjMoVbSR72kZdS9VczZnDNZw97U/Wp+7FtRa4LS3FUCZ9ZEjeO47K0JhT2Lk4oaFN
xJmKkY719hKh1SD3C71U86wYS1C3MicxBYi6Cw+aSxzY07bJj/gWoqc+HJtHLtiAfjKyLLcacnUp
F6keY9IYv5PQbX4iCPWvU8DWkvrMQhgHpOWuvymNB+GDpl0MQFiuXW+6xUsEKSPdSWBkB16D1QlX
QnGjVpp7mv3WvcgzTnFhLrB4ZfHB75nHSgn42bHaZocARXw2y7KcEAJGDzUxg+sMPHDHz4M13lDi
/BtxWByMbZYj/cJwDQhg3KSNAkM19tPRCY1+1Rz6d8Tua5p+cR6ufR1yHg/Jb9zS1m82NqgSCRec
wfUU2aRDFh2yx+t1f6ByPUGrRbTFlAtX2vu4hOk9Q1nNjt8xDU26GZoHmp+Tk7Thmy3C9ksy8crZ
5doQ7+3SJ5fr36TOdJfhNVmNtaoDSG0OOb2D3XXDQ5zBVFyVbmXWxPrTYxm6GF4Igci3KlPyzsMM
eight71wUCjPnpXwCQ/G9LcYCr0bY7emHB9UbHOKEsVI38OxDComonh+BVlgSGvXQFQl5+aRJQst
1EfZ5D7XI1fnAJaM96WnBvLvDJTtaQIwrNc2Ubm9kEP3TlYqu+t924YdV3l3gjTBu9MU+jjL4mah
Kjzr0E5Sb9uhS/x1pL3hhZOU89qXwXgguz9/b+PKfy9U0+UHhqzd90JMZOeWpIOtkqJlNCvP5X5c
zU7y5cqQHA9/Q7O/ihiX3ZsK+Ug6JIY4VVa6t7gXWN4mp9CLfgCns4e2Rvd5dZ/kmfsylE58iozn
PPOdGQ4z2BlOpb3rXesmlSzxyQGnN1IUj4l+bnN+ODElAGwgpB4qt7uOts4+oeZTL0xEMNabMBr6
qxya5lZ2RamxKnCJFasAtCeJQFpHfUV6Oh8TcbZVzkhReZ6Nccey7ReyndSbqSuhovAy6w2Cefmo
mOM/Lfxd82DsSOlvLTFPv90sZPGaeT3LWI86A2DosYSSlE/evIKGUGqm31V55IaR79NyRCPP9x9b
9DSKG2fY5VmThB0ZGWWXj8OSkrNSM61pwUTk1FQy+D1FncY/xSGP4GKjt+wHSN2bbjhjPXYJCtrT
zLSrseHdEOHKcVkVFBxrrx+37RyqY0HamaV8G5AOqCgzIBHnG2iShrJ+a/o9vpLq0syRTyTEjyF1
1f4kMBdZ88c8lvHvwRfVk7W0YjP68EAY7hLyc1y4+faYDveF7mAlu1T8zkN2W887kyp/3/C8n3Xj
VdS9Msrebu9RvG1VRwbYeEzCCaFuGub6WLMSBV/ON2ECDtuF28j2GsnUsmi4wyGNNC5CzwMjPn8l
i8FA9gm4E2wrrpk1uJux/M3Ak01UwsfmTQ7auap8br7XgXRfaSV4I4lTR7CNy8JH3t5ucCiSUX8b
OyugCNbB613h7fHTDZnR5Bdp0AHqsMD0silRDp1jrjAEUkgEj+scPiyCValy4It+CaI1mGbMa1Yv
FYVBL/pZ800dtroenKeWIKQPbJehwJoMtsbzqYb4fZrz+Ozn/fSRtFX2KmzoETzgOVCbqQWiZuHD
kAgRkcY57C+sGOhPHBTs6jvm8fTKvGK7WEn/Fajc+87XKviVZgoMX6Pq+6xjxcLEtXcBhkJqZsAH
DBWYDzVCzjC8odTo/2rmrPssEy85q6Ii4VB0sTmMVUinYNAGoaquBiJXkl6tKdCW8julnzSM+CLS
Ldgr4WTf0y4jX67xnKxIAGdPKTcXTXhWkmR1uECzgu6+j1Gdv2Xu8Bq7U2nxesIQzyOExeLNJFW9
4yp7nSJc8UyAg3tZK3GUzixZxSWJwbhXwfYsh6z6GDq/eMUlXnxvgTpeAVRkx3Cm7xT0pn3EkqJp
6GUR6nm3mqiIeiAcRsbqJtrNPOwOdQSJnoTnfPW8pp22cx0wfXS0vVxzplI/gjmNHqFOynk19lQ0
epttaxvM8kUnqX2Mwj77KjP/G8lAlwepp/DNtm3xNAZt9Fj2Tv7m3Xa8VSqTk+tUzsppp/akhy5a
+dXssbDuh2k9R0v0yHFBXcCJ5JcB5gEnApPy1h3IQ2idmAtHwvIx8Rw4NQlFRCrZvs9aH14HnE2+
ZDvSm+qLGZkcV9xd0m8WnbBrYdGkRUiMLw9vZbGJZdbfddJW31SI6faGRdXHzGaasG6wbh3dGGTK
aiFNf0JKgw9G1JK9gEUNyetiZ2fCurtMbPjcbWWF1cmd8vmtbEf5Q3IpfAGF2D5ZrNqPrhctP+tC
MCKG2W5f4tLj37LUNa9+LaCJ+fDSryGGjlMDihox31J/JFXqfYZVkZ/4K8DSPUZyp+xOM1dJww43
lWseW7qKj4iurXXZo4ZTXB0/pC/afZmKYItNu76ABrLYdvM52IkW19kt6VKemJtMeIeh4OSyqj5s
iLQfDmEJpogGZ4VpEhJuYXlquZttdSxZy4ixMD+scHFxrKZFvssGBYAjynhAgn/bVcsYb73Z9zFs
uCl/d466T9LMAZen57Vd1+ZVGDwGfW4PR/6m7U+20tahC+aO5LeAT9Lo4itTgyGiZAdPSQ8RfyUr
wROmLL3vcZqRsfJoD/TK593mZm3/OGsnnWh9N/Y1C0Y4U5hJP0PHTrEA+z5fyZnSVBoWOrxtRqvv
PoyxB0P9Zt1RBErpgaR4zHPm5IyeJ31ehpJPiKrwPuuWlBm5ufp54O7wuuSqf8ydsbk68GvWTBSD
q+v0y5vlsMrzkd3vCUJm125RybbEcH4g2B/vkpTtutVyKAP21h0J+3TfGlEPX8tgGzYZy3QfaYuO
N9ZEXi9tuRBnZO/DUSTcE/iQdMRZWNKW0ZdqUc5nW7rRqylBB9SCwwKhYegVaVISc0DfRL1+8Saz
qiAOXZqKBQSThDLcBwF+z7bW7dM81Qq/Q6Z+iHBmqhW1vIOBsQefoX9LY1tC5W86KeytxvR+1+Ex
/VC5mO+ZsNuMH4T65mMuQ32YV/bDHHreb8+Y+p0gjEXlKJs2S9SJH9AJbYoMLY+KsAzNVzxHKVAn
GpAxPNjVHEHRUXY0cWpqzIvInfqrCPS0HShRbTLRyQcIiMSGBSMypluLCl9Rzpfeqh1IjHq+5Wwh
OXKlKHjnPlGxTI9B6/wmoROe4hIVAkpWWRxHgoSbkffum0kxahjR9mTEaqmhj1MrKLxIA4VlM/A2
2GX8EmRz+pTQ20nwOqniWCfVCMardNqHPOhAo8xepiFKgXwwmcPSvimb4SmuG2qAtSeWcxHh3+x0
5D1BLoq+x8Dz12HpghyCrbEN7UZdnJiIN2yL9tUX0AK7MrHWVimGVxZa2PcQeMLgW4bsOLJZhPAR
lcdqWXjOZoP5ANEpnkG5ysfeGYMd4UT3zRjpETKz+ztVB+I0VR0tjGhkbRj/4maEPSXXIqYxMjok
CeCBQIOd8+qBoXMWr5BIew9tTVGQyT4c6ngoh+eGRXK9Fkz/P9jP8K50spAvowvA7R0NkFxIqtCF
yej37dxacYFsIotCJdYeVItx/DBHbvDa5uoW5WUNWJf+vBMa9DxEneIBGoV7sQFcjWEARHFoCmr5
Mze+rGsZ+DizoaoZLePV5lu88USW3IsAdlmQOD2hmDH3vy12ZKEiEWLVCz+6i4h07kqeEBSPGi9g
S1aq/uyBkiw23NLJagY6KG+fVD6GgVfbcDf7ApIQxRIOJpLcz7RkOBTY3apPO4KVzJZJBwRmgybh
zYDJUrd59T0o/WjnA6z99n93xPRP5fT/N9rotrARJ93mr//tPxrf//PwiCNLb/55dPQ/ftnfJ0eh
8wcDIy5hQrm3PvptPvT3yVFo/2FTA3ekr/4+OmIC/Y/JkSP/IDRFI9vnlyjKzfxX/5gcOc4fMGUF
83VXOYLitvqvFNJVeBtj/2VOr4Tv+pJeu/R9Ni+Mqv55chTnvc12xe4PWZw8O834MRQkkjL3M2WL
wfJMvMwsXxrCIx3LUJTR84ZUsl4l2WRtxkQD3klOuBeCDny0ggA5s3/lwcltzab8QEIGf8zQbzSR
gbAQZ+7tN7fjJhwxvbH3+xnTlaiaR261L2hHblksO0Rg/RU/hQ7bXeUP5ly3uyw0v3KAkCszQe4O
661FnBqv533hTHwlPOYo+cSldTm1glupw+2GiwiqC74gSKlpCXzTnkWse062izc/ZsGr4MVMDoQs
5Oydw5ZngVU9scS0GblzGZlL9upC72rnU8TudzPRoMmtnzJ279yCO2+RkJSZ/eA9HFn/8K3ldoI1
rfd+EtubQO8dPGtZmMS441rwTeWQaFXnmrYVF8CDtdQX8FHmjEJg3g8oPBY0nX78EPNcWYgE0Brq
aXDBosimZIuB6a4rOv8kyQ3GvjonVk8IteNPFxBrHwMQxXRa00Pa0PYR0b5H+bsqLQxoMrfGTTHI
J95LvFpDWJCwxPSjsbnSjf1BaSqnA6/RdrDrQ0CMLRzPkV9fi5jG5JQsDASClh/qgE+vjiCRTVPE
P4MUWgXZqFEg/gvLuwXo5FpTmCM0naZrP4gfwxCMpC+ASPss+lB1C56OU791chwntrusb7SGI8dc
7CJpzOpn2BAhGvdpAoagWUAiRC1HCH+86iS7W7xXlAfiwsqKZlfIJX1Q8PRmDXQIzg5GSH0rWsdw
DklRbMLJOqY+PXAMrWLd4dfpmxRFnKHhx03kV7UURz23xa6D4YzJA1bp3A5mE2jwfXHFKbotdHEk
S/l90Lbck6ncBRi30YeforE8Gx9hbtYW922HIoRzvViJAc7+zAsy4+7Hnbdp9miBo3VsnKeiw3BK
9NHlDcY6p3/nunHHfckJC3pQKu33lZ8WZGMTVH/Nm9NZn+CE5K60W8UFc2BveUuo5yUdTJKincPl
KTPFfpnIzxG+5QdxM2x1gGQjSC/BeKxrqHIQCRmfaHIxycJ+M+KtS5B1O/vWD6UTqHS3zmqRzNnK
5hBri5pdk6dw//g0AfKETnuJg57fHI6e61fFvvPS15Qy2Oips2qXn/niK46ck1gL0TwNXGqQ0ybw
TkM34QeavAdd+SzBkg6sNrawDNIVfpYHimXnshUX5l09QIKyWwMG4uJrkY0fit8eSVp6MgNnu2Qf
1OGnbbPUHkuaQmV6lQ1dXcbQ7EqHC0DM4YLtt79UEQWZto0IayfR96EUpzrw23VmMDvlAVvffk5r
CEEg2+uEEHHxkvr+i8QelKZFdwwK5wNjMaGOQcIztmGERvSZM8PjLtTpl+MXdDaWXzB4vnRgm13T
GJ4O0I3GLqGePYa/a6n2Sw4eyI+4zyUSOlQh42xfRvpXMEfefgRXBVct3RAh2hO4m1ZGzCxuXXbB
EApAf7HiHKvuRJ2+OVE72iw0S70aG9XQv4gRNhZHVXx3WfJG7Wuo6ci+Q3DuAZjxIIWG8chabrZE
cG6b+ewWAH+8+sa9CW5eDn5U2QfP8e92HOb4LCw6JM74y+qe2co/DXP4skzZQ+VafNTQvROpuOln
D0Mi0XGLKd5EdeSejBdYx4LzoSGpaWLt43xRNlRq8Ec0QQhv8hgWCiwR8V733h+JPhmZha9zwr1x
1n75g9oVyTKQZTnqhG3qVE9m8RieJm23g2WUwL7KqjVo1nYjLOhrjnVvAqYr/Gh4AbEvj0OC9bJK
HztrJnzAoA8pIHVSJVvcRPF4NIW7c1vElwXppbXqVbprMg+9oeKTGlPEuiGP04U5QZEk2HBvYIP0
7s8wops39iE04zXWBVF2Pjpb01G/ZffAsDCK1pP9jdd2utNhDlK/Y5npaIdIsNe+TXb0+icEyLEr
Zm0VCKW58x/ZuYwn6BDHaprfOum/FiaPVmM4EcYqXiY+EneO67/kjITXtTWevWWBimfF32qn6PZ+
pYqLme1t19kfi4lJXkU9jaGhZ8hHYSR3Ggr86Cib2CXcIZtHnyvwNmm5Wf8J602T/KBViwHjdtbP
iR72kfmlcMbfPhR344QTAtlayQGbrKLrbWGakQOOCdfn4zzhyw3CjcUiAhtds7Wa9KVJgm9d65/8
JZpPHcodSzbQw6bdALAVS6KHD8Kq5C6160+RLo+jjVnc9VJeSkCjkjjKdmHQzbwKav81rE+tdVi8
5T1ZxPFOC82kIamS/cK4QNh1do9Flbc6mjhG5t/H0v7ZWxR2rMBV6z4Up9sDUUAqE21EM8QmA5dB
bK4jZT1bFVgxClDP/ZytbWfyCT4wDx2Uek7hhmytOIm2GZTGY1mQ+bYNrw59R1KYXuSeQTzr9FY+
zD3l+7Ae/I1ry+c+7gNe8AQaM8nhP/Vw+IkgWouEbGTSujSV+R/ZbDS4eZC5S7sHSdIOVo4CPK5B
QHpeebpJRGMOERtyUO4q9b67oJyeZFI+E4+u7/qKinq5aIjUQfnA7kqfiuki8ZIAemAUHQ8stR0M
MFtHJz91FVBysROSRdTjfAGs3XY2kV48lkjTA6x8C44DxFaINfLsDsjJalvtQBFA12nGJ2jk9i6Q
gwU3nJSNbY/bJOp/92X2PgjJHowc/NpXLOSt2BvvwvbOspz2nJNl2VVpM25EzoEwYPkDYINCAspb
Bj11su86qg1sxUhxgOliHJvvNGeUPmgoYiz3nFgB0/936s5jt3Im3bKvctFzFmiCbtCTQx7vdOSV
E0JSSvQuyKB7+rtOodC3bgM96EkDPfjzB9JJKZERn9l7bRNbeKvMnx4MGHVIRm6kX+0TXw9yD6cA
jkUi6Ow2yErOyNms3qnS5IUOkGsVqGw5waz0LMobHzfJuq2TJ2tgzYLAEy367PmkqGZ7gLT497S5
27j4jgiFw35IXXbS/I82qszNXGVzaOs8Jm0LjHky5meegc0AoD1AqPLQzbHcO031U43Rl0oNDOMd
/kYTxkycbNrOesMH7SHgQvo88Vks4OsmbGyrVkTbfqnirZYpzMlUO/rS3kyvAhLXwraUk/OZ5/Y6
JXraW6jdmPZtUVD5IeFGYWPTjucLK6/Ij/DV8cxSfpJP1T9O8JMnRscLA9GVls2bNPaZ3Yv5MxOK
PjkbXsB+pqEykK56jXqpMLR6M1GXRlcDjCWkApj38op0n9ECq9yMYgBOFvazyrQDSaDcUj9ZY07I
08fgUnFUXfbmZ9a8+ydVc4hlHoiBkPMCHScZF2JFdMq+13ATRWzEtrzTZrcRDh1sp/PmNysCJz+0
Ev42nGo9rBBWgYkwwyW1f5aMfFgLaGMYLfbfUjrfNn64wJW5x0q1o+ctrefJig+9Zb3lQzai0R3i
tSmf4rCd3OSOz8YlVUWvuoB5nBvpc21XB7OwrbWlxKcUzY9cOT1E4sHhvoJUvIO2NHoVlxluRzig
DjNd+82e7I1ZkjRqZYzaDFbRAWHc4pjwioHCQdFaxB6Tg3ZtNOVyygZIfBQAAvTKCfRrW1h50DZI
dGpAcPfUv9Bz/GZrVg+FRHrSE7RLKruN/KQcFWTaavixvX5PutCTx9hxsDx/Zc8da/bW0XxmrnYa
ZO4CjEEQ0gmz2EdhTUfl/0xu6yCOzbUVFo/HzKkWFADopqgS22LXj7ZCug4ryilWDUusNeEA41qx
ssLkiRXUqB5rhm8gb3w9bBirhfCpij0f9GNumRS1xM2kyMtbv/kbZeJLJwZuFY824TCkgbqgTq12
CRLPe/Mgr3DyWGccNBtVo4j2hp7iZWawNUWHMpn+ZjRDS3TRI+i2nfIwAd3pGLFznZMt3LYX1eDC
13YyjcgJGZDaexiouIO8Q51DeyljUnCH7i4S16qtrakno8E0vUDH5xS+abbxWphusubr/jObawMg
JJibhslIFD8YPsBpP5nXHWGD5I5XP7Fl3iavu7BYw4TCdQAZ1mOkX2RnDygbZFh833ZbqUARkcbp
jFEkr4m8sogOQPDeYZLxjeolq4tv0mmodBhWSnHRXLyAflV9sNhhfw8xUsF6B4m6XhxtnavyWLMb
hx++gx/w15DABGpNhlFvVMGgvL//b+cy/79Kfyx6OmYm/+fJzUvff8r/eJCff3+65N+lP//6k/+S
/Yh/oOwwdYy1juMzeEdX879kP3fJj2ETg8MgxjMQGf1reGPp/xCGjRhHMPgx79DA/xreWP/wBFpC
30L5Y0APt/5vhjfW/676wRZls5fUHUc3XdP456//m+rnTvBwpLIHCldnXpWC6E6W4Kp7vbsyqmkL
Ef06jD9K5L+YDm5D4T/f/4tm49CMHGy5u7+rKZNGe0gn+9w1toe/2CcPUM3xlSzRqzsYxQsi7ouR
79K8PVftgq6doCI70mFbx/j1MBx0m3/7VvxLr/YflSLDBC1u9z//h4005r+PpYikEVjHiIR0UbA6
aDH/+1hKoYkdJjA0Wz4qySlmd6C5H3GKV4QPk49VWtN1xHi26ZR9QzSz1RjuHm2dXZbhmX8Nd2gO
PmiyQ9I3f9RMvjLQc9hB7Tv0quakO2EV6+JBQkY+qooOImefVGnlU97ELFRnatr7Dwj1wA16pggG
YcxH5TaEoiNG5dhNbnMRZ0d3BoTbSR1wucABwPq/e5Bj8lNH3UU3bOMMRl1bR7ZVbnOSXFMS8iIx
16ekwfxm+s0Bhtr0lMz5fMWATV9TROspc/wdK+T+gLCJTrep+g3wipWqembFi+hWsWsThtMXu0JP
9qP0vdPguGcPRtFHre9gWW/zZajJWzDJSkusD+xvG620dfwzrkJb03TMTmR6S2a73hC8u5wXsPtI
Ki1zO93x+lHZc4clpGN39fwaJ8ZD69REOTbJcB3vci9m7MemRlC0kDk96L2LkJPOyBHFY5NaOxus
GXA8Xz8DXdXRrYc9LjfSQ2M3bETpsETOKNuZGjUlBbU9/Yy+vDhaQn8grTycS8cka4yLjT0/IalT
bwSYkNIDBNoQ+c4zEQ7pDiMevC/STTZ1l5uBShAlDUb+0jseFsKifQG446/IkylDMY01w7Mp3s3O
m67vRw2UmRcP5jZTZrUZhgoBWrUGn0woTrUHgEYIBeTr1awvXzVv4GrU5w1jffwuzdFV8HXbtGc6
gsVLp3G0ppjBSYlSXn/GEbXCdKwb+RhYExxEHQCQn5EEDkQfbjm2kKwXLzjrzQ1nxBeNa7QXBDAx
sVkOs3ReC6MDUamnj7jBkIK3njxFsoAiMBJlF1MfmzJGwpSNFdMEG4NxJ4+xGf1h5i8J1gWpMXmx
fXQmmxnTOP4p+ohU5qW9Tr23lWhNGYpgmHeSvQlBQg0FXvCOOQhBt4xLa9IvybXC8XnCbIBgoylv
gvVophFJlaPAqrP8BX3hQ5oNV3RicK09FziEszFZO0uMLKvJ1Xc5QRk5rfzI939lg48PIaKeFXgC
30J24yFPCdz2vmL61lzYHXrivWKIqFatXcebfjDjle0bwbz2W8r7Gs0xuPUPJzXyld+R7+xwhPUD
+8481UgfZTw2WKheADycF/LRKwfJDDZK8C3a3Rg3nWpHXnKB3o2CUOfNCWJLbjtjCmR0Lebs0kh5
ysvy3JmPiWF9WwacSkd2gbMsZ00Ma8ITtsRX7jJQmx1pGoGA3LO22HOusjx9mXVCpsAEQJWaTkun
LvJOHJ/RK8Rj9rVECDvibEDvjtreDn1kY8CBOibCOPliDLp8vqGT75wK6Gme/VFxRwCaRVKg4Y2h
WdG8RKV4A2b1kXduE9qa808aJ5O77iCaCATp8qhpR1oaGdQx0xOPoR9SKLPy3vh+cviZAIZcCEaj
TWdSp9shiZ/TVOcbA+SzbghbB9SDTf/ktK9p2b8ic14bCIVWbR+TzZMf9BaJll70yD2rXS3zg9Yg
vlqkPNsJrky9YE2AMUSkBHqyqrvgv9GncW8KMI0maT921Ty4lr6ruiuoONJrzZktmrA5jaIjjxhD
ltGh+NVg2VWKywyNPohSkbwhUTnLRW5r/vpZmGQFjycpoLU6axQ85G7qBOt22N3n3FgrqAOEJ3h/
cpJ28Wz/kWnyaqTyGvn+7zz7P+gAGIMk1p4S8pRGTN+48t6d5crI5APcqiff6qoE00LM10qlsb3y
M3XW9XtbVtCxWAzfVaVdspnPscxJKkwT0iRNkX7p5vtERqY2lTtvFA9uzOjT0OMVCo94rZZ79pvl
X/WhemIFeiGzgYDUKCGaqzP/esPEgZe+oSQjsGlgHOFHpJNYDLYCemCxrfG0POkd5f3gInlKMjKD
DC1bL1Xys9SGAAYQEHOg7ww7fRvJaiadY3iqBOwzmzBBtfTfZa8zu6itD72Wf6ZWugGSPn09QL5V
kuOFiFh6RX/BSsvSOXS84eCMhHyZBdFcauHyQ6rSwhDA3LP4kQWRsqR1BhipsuVxqX1jlWliDTt0
DBLoB6wesnPe05+TWkibOd3os+lNwYBHJYBuCbCAjXGrNjY091VVcLnj3tK7DdMZCu/2u7s7v1EI
O9uhLUn68Nxt3CaYDGzbfxrriw4yAx8/dkmmh4SMAl0zBpvGS0KnlOPa5WrgwCEUL5bNuvaQyvjz
NaH/Z6fxwT9SnXM/Fxu8ZxCQDVy9upV/TYw0mZ94b7OB5LRi0TJU6h0DH30xwVmaEx0yK2q+bIyN
hTzDJGawLVvocH32Z3Kwp3eOtWKz36+1sd8nZYdpXNo3UaDQEkBnVl0jeWWU3WzZEXSnf/7goXtJ
cz3bohXeO7ADYZ3zecAeZQQjmUaiPcN1bBgZfCerw3GBO7fvNEZR3doWgC1hnHYb1scYHiTeja6b
SAQr7g+Yf20H+l0vrr7NOOMUTtVDNQli7SefrPg7n8xtUchJvr2+bW35J60MrWOr7DKd5iysyNtt
GQp0ijyGNkExl4/+qx6xhi8m7NsmFIWcZEuwXiTi4QA3HaJ2UW/bwbjo17GcK5BK2lvNon5M2uIR
ofkn/TG1GIsto+o2s+uSs+jicc5JG2G9jifOBrOmtPqkV0KRtWwVJ4P9URhPjQE6tNSCREW3ekhd
gDTAjAq774ifGJ7s2XtORrUZe4xxTg3TiIXrbzIi3ja87KkdQLgjP2x861nGKSMIRjQh9owYpF+E
r/qz8LlxF6Z1JXH2/1yI4CIrzzMQ4y1Q5sdcV+/mPGecQSOq+rjELj6vvbFaHuqGUUfJQHwlRjHs
coNIdd9XL0NmoGsQKCgajCft9NwONH+O1aHo6QmcY9DQEM0ej4sVjvpwc6xabfRJ+NR+2Ws6Ek9Q
g3MgtEqBhjAV9beXA29yarXKfZlspeyDprH0tVYSy2jNh2goIlLTiEgaEd6NKUJER2P1Ci/HI7H1
RXLJ5Nn83aBK4jXMi00ML6+zy3f2gk9kDzCAtWIWkGVy745boNx8yUlII5qs1Ep4en+ygroVTsSB
KK8v9IpOyKmtAtg78bq2fPOJ2eHNEwNrmya/DdpgXeJ4eTGYPD8oQsDAvTDsawqz2RSz2JA6AHYC
4gQ5BBensc49FoKomKhpQHoObtEFiWPvlgiUawlDucR/GmY2oomI7F1vpEuATaWW0d8gxPpiNSNP
laufVA0aMMv789xlJAFVmnn1zZ0nxuRqlx3/km5gKQSgSSTgAYnDAGQ+0uljcja3M1KnTWfAeWQG
YoLcIOUZpKOOm6nIrgnk4WNeGwerH958FKHMdHIKIAh3RMexU9oQzTGlLlIxGT8zVVqrJt0RwTk8
6maMBCfhhmmURO/IDhydL6EnGKqGY9Z8kASO3jt224sFzGMT81W9kaOhI4Ucym3r8epkk/nTyOSE
vssLFXT8i90ijof3YqIWktN5qpLpvPCJ7UqP9fMM1WH1X7+g6ZxAY+bvCcjt9iSMbZaSxPPZ1h4t
lKqwRup+5fjtcsynasAIDg4sY7sP7Wh5SWeGKvliP3MgYszCqItWJbq1qMcfkfglIf7dFss6Gy0P
lfQq7x5aAQUABzHlXbOE5HRMH7ZnHgbD/VOKodyXemudTP/RkkVymcbTNEhWvcXcrjC68SL2I9aD
5JES/RNk0ZcJOdVLAK5EkMTxeGNfwPfSoeqZdBy+nfsTpzMlDAOtScUcywlxIAzr/YIvIgFw+xnu
HoYTcOmmEZau9Wdx7BvznxEnBjF/AmedadBJoydapQ54OQHPxaxOMwF8a7ciA0/VF1RT4xreGOGM
RhHoffySfHTnaNxBWbmnV4yrZL4qgJma9l6BZtuVwtKCYe6eJ9gqIqpWeobZD9K8wbJOBg5T/LbC
yhJXERsq9pXjhBoN+TAS/Owtdq3dYrkD53H2TUbHdbIAJsI6DCGh5nQy5WHMJfKJRLwxKyPyTv+w
Y+2cpL3/0N0tBgNjtq6CE9R2xnUkb2AVt4iYW6qwfU8sXF41YSeb9CkbYbxA9vW3aQEHwOowaw9A
fi85mXK9FrXrFlcRM4fyMQPIdh5ina5R6ynheQlDkyUdOXrLr9XU8ZYcMiK8yIXZaHr+Vam3Nku6
U3bX2Rkt+3rccE1bbn0XBA7XBHZhIjT4bhV3o/OqnBW/Z1BXntNRqnTN1JM6isuhrUjIk60+nbix
BsR2ZLFWxWRTp4AxjUECPjENdzZWpqzQVBmxL6657tIovYB1fsEWwFYKGDPf+gfoAvEuZ7dGrnRU
H3znw9BNMQJB1kd0m/gjMTdZO7eGzuJ5KOriOPkEHzi68Ki75OxWCdR93Bm7rF7YQaydcvBXlFVX
gw24njEX56QH1Dc42+xnxIycVdMxSth1dfDkQ6cnXjjWOmQxAxmt0d/cRiqhXHO3qOVn0fsXEDGf
ujuvlPcFx+kbj03KSLV/skpqC+JzDBLpvEPqM2IgpTyib8guHoph1K8ngk02mZc8493KAoy5N9sf
L4NXgLGJI7mNTQ2bjXRusz1sRpR86CvokJpR3haJwBY2DiKLmbQZsr5R1kV5efFw8odONNfr3Me/
1G5xhM4bNylkOJPds239H9WYybku2GNbcOgDyLlwUJp8B9cBICz0Jk7yHkV36YYRWCCo/0HZ16gX
h7z/prdji2r284YPF69INPe3pDWViEYcMhLM6a0WLfs0eEz9ELKPMO7kvGpDsO49YJZU0H5UBw13
EWolO8Y/FjXBgCPnyMQcg2llnz0PmBVpYKCZ8i8ok/vMFLsyn21wCeK9RJVQ0JDy+pn7GvFBikvw
Kli6zpPcRjXblwGS27Ds/CIdQk+qq09MTkAKxqYd2zeluQe/u1das35W90Osj/r3Hp0oJJRGD7Ag
vEb+b0uyAuavgqKdLKQuTYCZtA4ovvlpjuaU3QMu59Gx0fzcxS+83iYTNOSQ7NNEr6+IJT/KeaBF
zM8AMjeq5JLGiBp6LHl4QKKQNNKz0CTQgpiGziFjteKNjisWPdqE3th7jkEZnDL45HEiok0K0W2V
WyCTDPcpq5DPkBCqUdKXJ8paozTXrmBtr9UPsYeXF73AhhgqedVjgnLKmBU+KOaeGzXdoMuRgUua
znqo6TdcAfB9wa1BbYXfp2GDDLAeWVjqrF2tOxtzep6Nfmby2D7YODpwhBce0wduXz1N+2Nfs1Sq
jCK6unB7ieN+bOPGuLWFQ7kV1Y/JVOJ2Kr8nqreTLzUvNMTyTNah3Mh+NN5b1/loNCxJpomCHU4+
6pMCdwPrYr7gxk7n8US1UCzrNtf3Vcfio29J+DWSik2O3N8fdVh32U6yyWIMhN7Dd43sWLkL8N+x
fepc9Uu1XPBetfIpAgTjVK2874/JfXIOXInukYjLV3ucOxgo9WNXgc7wXYrOGgt4uAz+jVcjWTNj
Xo6d0Vn7NiN6SHpnhOg8qQ0xv9oUBXkTxWs+vGHVLyXYGpaOXRtq931wRFFXidznFikRGI2/vPWk
rbRWhHugXRXmwhJDjEdvdp+WCga6hU2g1RlQuFX+F4dg92ia86eudP2FrLca715HI9BmywVeRkbG
MkCbRDoCpKb+WSQ9sVa62HGnt/tWdQrfk67tGds85Gk0X2PxVvg5pPGGfFBMHkgYSmPe4SuX61KX
KKSs9pES5UF2/rSDzo6te1zu3O5uQOFqctLKfGf52aWYZm8NkMiCWjVyDla3WdKhe2n6NI7pCa5U
targIII9MPNAk3mGD+y5zB6SrgSym8qnup7OwMWKbZYsGzt3XWYoA0SFpXoZ+D3rJcXBNSjx0WH+
/2GOuEa+5R2NnHu+wyU+zrjkVumaD0clg1AgIC3X2lcFFfiST6TjNIDeGCCCAPXX5A/ZG3ihS+gV
5itr+g3xmOPawSrDiI/cP71zrwj1oFDnbEEbrVlWjYn3UAPsw0TwOWakHdSlgcHTqMlJw17Y4pAf
u4YpCgEZ2xSMfeyXJ68Qx1oZTYjovg11ZnsQpuLXWZbovCR/1ssxzGDhMproUNdzdvT99jzk7rvf
qW0qTP7lcHPi6trHzVEa6tGgEMxpuyZU2H6xmwyTpVj7EHOxdES4aYuODws2pBA+B3dLRlFcfiMO
OCAKxM8G5KVuUUaqOj/Oc/cohwdP8VrwR6hYyh8KJCKH/LtTP4VhxmXFWFW3+KboPFZ1/4BJIkXE
V34Sy/tMHy05PakOanlOudtrPFohYIiGD9CilkIl3kTOll92A4fZdzDYOyevPng50RkgYEsBdGmo
dSqZnxwOdqxfV9G5RUDRPAM8QJcTWzCVJ4dz2veijUm/RxLzlNpl0OPlK/19ThTzypq4kO4rgclV
L3yNr7S0Hn8BJbM5sysfNe88s2yYcBhZsFzqKbWAeiPghHnHJqB6RTj/bNSGsXL7o1k2uIr8KrT9
njrPUB+urv3NlP3jSAn5p+cMQnXEEZx343vn6FusaD4nkALxKMXXaL52Di6mga/PAt59xiSQPJOm
yBrZI4e75xweSnEGI1mstmDDpwyFmqce0c8avbGJRS/XeelhtCJ1p4TFz46LSRyTz99On5FQ2W7g
1a/CGN5b33sbGudoWaYVuHSEQdvrN0635w61Ui8w9QFkRnfsUdBCWkhroiK4T+jOC6Lt7rdua9R/
IyI+QzWah56ScZ1Cys0pUFUHyX+EM5hd/LqSOwGuttD1S5Skr23L8Ndjr0Xem4k9syWAQGfEPxTT
U+6J76wx6Hj8U983b1jSGHXWJ1f6R2XKHzwkf1HPVmHdNjf4T28uYpmkHR60ZPxpW8j/qfM7uDm7
doYnY3VqFq/aLL6+senmtjyFzE+qNc01wT4+fk3UPle7qJlyTmpXaPWrHts8fJqWUqwUDuNJLBZ3
Z4odERqoL48Sr/sxkncrbuwGWu6khIOiViTM0sIrxzzYso13kp1/it6kGLQHf2PUrh3Skq/qvpcb
naK0Zm2N/IL0nE7hy6nO8JLdo9UOImzRSpN82/VqPEqXIFkUqGQmR7hy8MSsybL/o8D3YRDM9h2B
B1PTT0Bi78dkQx5BprVrZAfmPkpmhhppt3bm/i3VDaryorNDM8vXMJsPCx3kvV15V70Ua2w3DB9g
Y6+B9Q0bBCcK0bNH6q0DHlsk2iNhyYCw87e6Z7RqzGW5nug7DHIgDgkoWRyfcOZiAquZhTXBmN2T
TEtKDtNF7ulTZmkqFoemafStQUo4+BuODLfLYXppvFVoPQoRYf4k6GYDIUAdxmXZt5FB8ibitTMo
qXDq6qOldeVHlS9PyBwzoJvbiqguJj5Dv9GERlCsr1EqQuJbWZ+aQSxPgoozUBD3VoY7Aj8s3n1r
30epsY6bMVo1ev5j2faxL2kM7be5RUGM5Eni6ZiOqjZehdQYu9W8kFiXdpMfMv8Ahh2l4WLIPpyj
sQlcvfRD404KZrRD3ICwdg3hHeyFHJLYK/tPjWYLG9f4OTITxu7KVTMhFyfSmrzILxT7K+nMX9W0
DFuh5QcTb1EAxpbuIVrK9aiJH3vwdjG8nxk+MJY5MHSzSx6T5Zq0cISE+vHfujO5omv9mkyCImvC
sggay0DVfD9OK6/cViaTkaQH5n1HKXhkPLyCoP8dyulIW++cKxhaziyYGuYeGQ8Dn2hDAQAoC8a3
h19qH5Pi4/VZRoZ5+umW5VbdNdsa1vF9YqZPS2/qW5as7WFkPGiPHqDlHMWGoUUnc6ifHRnpmMa8
fOshRncIFmCAGRUhXOt3ePcxlS6ymUjOP9wQJGYTGsJMowsXRXoZ88K0plgwtJH5Ik9nAL1lXWkK
4Ioos60WN95h0Rl8ppq31okQCztX6tuW8JGVsbTptsy6a58ra2vGYa4XzWWM5VdsIrBWVnLtx79I
vr3XfLwxRtVHRtQM1kYSoJa9k7onTL3VwbEm49C24pNoaYbkFB87zG4HxHPNg9Cz3yQy3qsiI7LH
x4MgGiogXbVBn1v55ptmoUVcxPy40eHV5QkX/swx1RvTTrbVAc7qsofDIA6di+ZFVN3Fcga1aWEp
JtT5k3tHVnIMuyycPyi9nUMxd+3zMLj0UsXdmDAh+xaR5GsTdeeiiodzR58fLENJHhBiLRI7esCw
6W5equIpqoEbOHch4ZQAxgVHsR1y3Q/dxPt1ek5e03v108bfKwrHvWrkAw3nQw6RFKrI1G4pyBsm
JdhNryabngfXpYNpFas8XpaCglXgi87Kb1812bEkhnYzaP6BTHFMHlX/mEcTnGPNol5w1oqtJQqq
77QrnOMSDTUiaYJRjAjhf2EYNkomRqZRjr1gIv9uXpJXu6nN9VzOf5GgJQEgjvHQ0FpTcCU43e4C
wvbuRuBiCcin+tETVhUOEl2yJmgCbOqXiLlU4AmWd7bMKBfadZ1hE6juOnZ9TOD/8x4HJHexBL7v
w1oCXIOiqoZDiuAPElDLooE4u5tXjZT2vR0UKYPbPkvzdadX87aq2Z7HkVgvI3m1JjOjvseTQmKN
BYREY47i1mukFejAXSlB8AEOqERn80SJnIhSAu3gKAveWISkoP+tsxWrhdVQvaybnnIz0S/CStId
rRjTTMu/CwV1f12WzwUw0KyI+1PkuwyVESSsctaCw0RtWuXDzc/K/jFrCOSRLvTHstb3Co8Cxg0O
5MQ0Xu6ZXxFgA3dSNlHZ2m2oBzbahv7qO7m/vbO7PLcYIQDghs/bPigL+Z4tzbnDKPtCCs0KQrd6
kmlGHmbRs1XByoznRXvNKqrwHpln0HNTvjs1IEUY5zcDKcdWQ4X86Jixd4Tm+VI7NvX48ha51cn1
yJaamr8FPJxCt28zHiRXRcwu7YtNiRDowrrx/7OeYGOckQOitiBoTHphDdlKN/mi1zDG72G5q8mP
Hu3WfxijrTaId5SXW2zayAr99l0I/AXK8v4mJVjmyhkPEh4rukh373GyrybNe87y7j1N/0aq/kzj
X0xSpLmJ6iSke9Hm+X2s1mD47/EL6DT45r+Ztv+Y+SLnDEf6ntJkWsbNG4wDgIejTroJeFVyLfK6
OaZgFhIr/fWW5t1nC06H8yuX5NfigInY5a6qOfvoOspilwgSZ/ub6oxsbX63nuoeZgf918imvT7l
BO3Nn35DsJ1FKhgpOBcaoOdRb0/SN/dmWpy6fnqa/nSEVnBzL7jq5YPZOBggIDLXxQcBaDViXUAd
Ccq6+8/6XfotvPEBegy2ZhQTg7enUp7XyH03AlHcUcM8fY+3k2eM5ckDSU6QeMlnUeYXW94zWwiC
rufsFyAKlU1GbQT2Ems8RLzAbqZLCg6XodeM0SJm54nG5wn7+bkw7ezPQF8cRFHshHor6JIrV16x
yxsncgeIMHQqfiolbp4AhSsTit6fXQa43nKEA74nzuory7P2lVDWh3H5sLu77jYjL1Cl6B2aEXv0
ZFShckT61AgjYutHylphgnlsRVPAvh6rXewbX3pRzHjb8+zSxcPJZbZ0Mg2QvLbbPRucPCsDDkzQ
wwwKswm33ILHY2RjuTK1XAtz1etr26bScWLvMzYbLYgN5zDhTTnn6JBpBpkxTAAxvEIlAckEWN3z
zD4k5CYvsAi2LejFXjKAzEWz6xERbI2IxftcT83BSXAwxYN3XUYRb5UzgoK8+3pbiBAma9SYyUgo
HW/ZFXV7IXqmYelIFYqPatNF5nTQ+z8Ym79lAl0ZeG52rAe0vmUahYLB4eOQidd4PLtKkQCCXHYL
2JbFZpPsS7fj0+L8DrFQRquBvDoeV/0MbjlaG3F7aN0k0GgpPlsDyD2hrC64+S1ZlwlT4IVSr2Th
I8oRM4pFZ9oW7N1KTi6MaPa5J0Xl2SZQsgBuv3PAnsbZlL47zS9jWlBNiY6kZnF55RosuuLepYzx
e1oa8S4mVopVin31Mo6RjESuStEnE4UFq3f6MKMJjdDsJcdcF91GM0/+XekyLenykDb6E3cNAppK
07bwO7KVg4B9P4JoCtXiCl7bcYsX2TgoGCObyBEPSC764zAL3EW4+dqKUb1vgGFNaOT25oIxgtYM
zajqOeylUYYmpm5WUX50QadgnCcI1V0fgDxaPmBUUEcYXn+hmKj2k0kvCKyFqSelCnmn88lMPLbJ
s+W+ehHL2YQ4iUDyZuU2MbITRNBcDcsP6QK3fsgPOduHk/L75LnzhoQq0823TsqqKFNN2CYzMpKU
nIcRuXIbO19q5M9LeS/W8Gr884fFmVg3Frd09l78pHik8GP24c27EalcwPrqZSQzCNNXcTCUF86I
2BnRh3ZWNGHRxnfjiG9iinCvsIEwS9fUIdFEoZQDTs8Zxg1Kmz6YJtBv3K0s7h10ZPvqaW7tk2VX
pNjx685dKTGL34LG1TUlAgzjTzRZzuvoWOwErT1GHjTTfvLDBWspVAiydX/h0xZBNlCgsPcFFEfa
lY90aKj/QglhZNP6vPfQ4wcPhJKfP9VuylBt2UfIbTaLtIydHY0RqQPyxo3WncGZ0AsjqdqzYD0P
rBkPQvXvZSMWBlYICl2veW5EAg0EhA/TFS3jVEC43O61ysFjkFBym1Cqcs0zr4mWHs0CeYRKe0Lj
p9na5uZJDN6PxipVagM4IhpRlAHJ7c7dZnmJBimDxV+b5Rf+ntukZ9jtGJedpuJg4/P1qsw+eclw
G5ruCMfg3Rzw3pZVsuOJ8aBX9SOwfsg60ha30fMPghKTzQi+JtHVYVMAaurnGLpL719AQx6NEitR
YrBD5EKAEWOwhkKv5pK0s55sYGusfftAc8urTU7INslcFg/zgUughqCU/FRJv20IfSJXl0eInYnO
Aoes2cBO8q+uABgnFiivS4NjDIODQL5DcplyCswRCquarpOmw8iYRiUntVSjcYBZFhATnG5UM1xx
DzXcrhJj18g7BODncyKppm3eksZEwWhbkI0FKdNM3LnifRFIaXHyOGyn7CIPCz5tDBrVbSm87zYb
XrH3gcFbtmyv/e0ycr7w+P0nUee12zjSbtEnIsBi5q0oKsuWHNrhhrDHNnMoshif/iz+N+diGhhg
MO1uqaq+sPfalAAzIopWDJ9SZHNI3Bj9s8GiPa4QcBEdtNEMcizTVt79kghBy43ZhizWn5kwEUTI
SH0IwyrsqbHGinSz9H1IyksrzpOUz804L5SOjB4yWsKy18AsFDftZM9Qhnt6YsE3aGNp4svV6zez
+SpqzqtTZrvWLKKgltiUzJGl1fAO6UknLgAJhY7HLyHy0VDxh7iOaCWjhii/RlTPo0mqylCbaC0V
ZNpZPNs6FJfSgvDX/EH/wgradl3I7g7LsfQ2omqLMLV5WdKYRy13nxs9+8CVkQf+HgENW6mm/VNj
8xe5BPdMaDrUbNZbgaBz30/Wv7HDXOYbfRPqDILKmaK5Ms2GtD99B+YKS6XCyZA6nyzk/kwWE5ss
Y8cQu+537JZsyvSHYhlOvW0R9dBrIPHZNDOyoGFYluc2Y/Iy1HPAsuV7SZhtyKSjxmcnVzkscLWY
Sks2owgN3T93mfhPW/z3jn53WYmAfoy4cujzJ4w677XOLLCvkWLMFz/Rn0l8cBhK+steJtqbMWcv
GCWUafA7uyNCXif+GhtOTT/MRyd/yevpHXmtseP7ts0j7E0jJI3eH8RWR4wBJSM8TC2FYr84GDUc
550tb8Z8+JEfdKvFPiXugs8lbv6bY2JJPOzq+RwiY+ORdyq0zFP3Bt0ONnU/nP1hJoGUTdxs4FdV
1kUl3ceIXne2lweOR71JQvDg6OpQBbKMkfvSVW9dwlfZIOFYLN98lq+anSpS7e3vkpkq+GF4ewu5
3uydAcUi68ZF2G7zGJ6zqahjgKsymKY7l4P/uDIgc9bhRlnP9ypiKwlCBQVMdJyXWO3oUi9dVFzL
wgFs4VScyOkO8GXaxqtvrwXJovVPuZND2crssBrm+OaCWCI08IVVxh+DeOyOjAMuqHlt2QJuXGCw
4uqQO29SYU5C4CaP0mtve3/Q44Mx8e8aIYyB3hS3hZIY3XWNDozwkpMYik/XtZjUUyArUla6vGDt
tawaT/OWj8vrGJPwYxgvpldn257xP1SUZcuRF6uO4WSmdmhqhb0ZVIF3tTH+G1HzFLET3yfs1XnT
Nhsj7u+Z7twKVSLsQtYAeQ5P5MALmcqHqjEtZk3FqbMw8Sl2HEhIBSfKxjk6GpeSaIv2L2lopvLY
IPERtR4VR3IgSCnIlwx4I9FOfZre0X19TfbwaJVnj8VbYDBzAO61ctviEpIgVwv7HUgC6BhdlBhw
9K/xz2DWP53sskcnSX5c1ZzR4w2bzso/vNZ7GXEDbbU5f5TpOJ9jxmkpRL7czZBJV4fcBO7NfuZJ
LGzf7Cm9xAOpZxSdMzU+QiQ7DpAImtAD/Jqy08RCxcG20UdCEIOJ2S5vU0TcQnbTfPEyG4Rg2hE3
1byqtO3iUjDG7GPtv8zv/9fzZJuOx9Epk2FHtma95ST9JqgIGZQ/xvOgsSjXD5BWPqVD5ryEwWIx
qB3m/FaPmOfRae4yK8O5r0Yksgzqw9z8F6lpP/YodjpHMsrqMGarke3z0OsX3YiOulu9J7HV8o02
GwqKEroQWZMesQ3D4L8T3rTw7mOhsJd9MxEqHvPJWeTT5YmzVUn+ZqU4t+oKs59vBl5DhOoyEh4w
R+S2sF70SB7ZzRI6BguYoFqBVx1OS/5r/LPRJ5KdDrHF1pusRw074mZW9aMPyrl1blbM7cf/49pI
pJ5AcugclHrJe2QCbWO8FO2r36mtR06Cr+J/RCJMJ2D5LpGxiMDjsq0eicK9UeeuXqnJfLM6tncs
7NumXVFJLJx7vSJeQzZPqRnNV89WYU8I4lfV66h+nBZxJFfNLvUIqoDDyKdUGyyzrcbAk+z3e8+q
3LPrzdOWsoPt/KprcR3mrnnUEi5kJf0ne9JDtZgHbP7JKVYTfXpS8qK2pP31YKqCvq4N5HI8uZbh
nGRlI9SV5FsQlTKerc7615EyGwDFFM9m+6nrGX29z53gtzqvBqynHfsUtL+kMjpV7R4csew72GDn
jhCCc5/iEcSCeDHHU2Gl2rWG4ZoihCA6CzkmSiNrS1sX4bCo4wvTqE8kPsvLAHtpY4u6CwGypTvD
gdtAWy0fhsg44iqiwyobxeAq8XbjUOLsmdrsolweFgIbrK2uU6bMmvXRkupLGNv03EViQdrQDE9L
Ro3qeWS3EJQYxIXtXNBg0r4bSb6bWSTumXN0h8RpxTPtAlrH6g9AJtwUGuQubQ5x7Ir7OCIVF5jn
AtDfFyg29ZEPKLmWTc2XVo/JTeifzD6RB3xEL07CZCKG+4j7BTkBHoL0XNvN1SMs/FDi79hoDDR3
DX7oMHrPvWeVAGdBDTGytObRBAZjzxyFXmwSLu+dUz1Xc+Uzw6P6Xphkx+iQK/oM35ze7NZEzral
hIUAX36YE93ZotSfZyLi0f+KKDm1PaaAyeWwJLy3+8avruiG0ChbJplXmCu6Ijmn4sTXk8VHSo8x
IfMnN7x/p/8MyBinopTtNdfiP8f0LiS30JDGPIDuVCDtI32isy4uAie3o06zcx8dzKh/A91UpP8Y
DylaVNwQGxBqsGTcDyAufQDc8zsnO8vpFrz2qj/nHvwqzMD4pAnOtsfqsw7ofZgYhcrG8BP9A/xy
InwEgJmy0crxQIp66/0Xd94VcO6xUMt2EhguxPLl9P6uqZtfvWEM0bQmO9A03/ezJYLKJr7R6+M0
hBEGbByAFr6awMly/wgTsgPFyXZAkYBJaaQBZvbLhdeTVjqYtGE52y0m3K7oGgaG3S8Qs2abDrFF
xzKWYagwzV57IfX9mBQ/LLrMyDn6RskAxzdPvt0THdxnjC/TxAs7LwJOH2EfM9c078G4DpCOdpy2
OQROFnYyFS/ZC92Rd+hS5Hkw9rytqekvRgO+wxQZ8hIRn5htJtu8bfQtsd1o4Bq7DyKhveRjFV8c
YSPuW7jn0ix3Drg2aVVo8oF4N9iGF3PnEEMndfvHWbUWyk7aIxDIkBSEhbBBBBfK+nGbxvmwxdKw
xkf13MSUGKXvfqxB0ifDxe/eQx5Dgmc+Epfyo1t6sh1V8x/IlfEGOOw3iYd4DwoU0aSew3M4dlKm
d2Y8+1z54qolsWBDoxCgumMFWUC8pfNaGZwt0ioeKo1YiVHrtCsia8wx8uqRqxfrzZlZbnaVTtxy
LElH7jLo/Y5zAjrSwIw2V5MqXVnLxL92x0sqhApIWnw3GXN2Wn6fbP11zE1GS1rMBjHnJkFccbTh
ZMzFg+u5h7KKX4fqsZujHaQCWjUoOBvMhIqEm2viokjzyJxzEraDWG1f44iCm8gK/NarhtUuThbl
XFx5fKUm5yZYqbAp4WTb7hkdZmDPKUvhJn2JRwwtcvTfYgRtqhb/UVGVO0PznxWC/2BiwMRDnp5F
3Q4h4JzrOCj7QC7azOgEUJub+geWjk9LHH/mUiaMFVDSzXhTEg1bU90z58nkXywGnAAuSxuJ04lN
Co4P9rNWtfCbJ9dBOozi0QceXFk/GCU6dJwb5+JOgl3F4Bv7B0QTYgE07GBrKpdNLiIpvmyAo3+2
Y3vbyJcE1FiEfFZaYOq4IkRNuLuU3hkHsMWkxm0QgGJ90AM52BCB4vpNI9GOvLkxOlQMf9YSN1Da
7xwp/upw33FhIF+RMGm8tEbaNWxLCxLPrNZfBvbPXcKPg0swgGjtI8umS+xStD7OmgdXZ14wjhjO
V7deqCY0qbZffXUj/JSxQqwUe6XaNKp9TRZc9X5q790ciT/ayHg3jMXHiOUdeR9/SoYRn66GwqFZ
ICct7o5gS9gj9XZu3RdjrjEaFeI2O5RRCofCwhoHThM9wUZZCQz6uPhO5x/sLXUwSurCsU+Qy8GD
SOyjKon3K3LrV/TtFWMd9PG8ZH8yxk/aGHsHKeRpmNBVpruB2T5TPjJU8hjAZZ4Q5G3BhZyiJuQe
o0ydBBdzv6BfjefHAYfJhp4OUjNDT2LuSE3qmw9H8I2jPPvF3/9pWSPlRB6/oohCMIXvUJ81xMMJ
4nyC9E7rP+xXsEE5rDNbNob1iCA2vnoxhvFIo3vo+RnYW2i7KXuYEryz3JZqizRQ31iOd0lbPz+2
cMwDxk1BWkwAmDu2V9JdtZaW+0QH8kVyqLaLy3FLBclMnWqlJroKGVSxhS/p7RJUr8XoLGj5n4H9
nbDEnMVsfPWW9tCvc0jvRDAGYvDJPPRGqW+6vL8L2lQmh492Zx04VQGgzJ3g+VI8gMRAs3C3EBSw
QbPCGl2Kbi3nUbnH1vgXDRj8IU/i6NDgfqUFUb/ZyV6q/2Y7yq5TpGdXBhS8rJgjwNrfzG4dGM71
zoJhiOS/nbdmj3+zmpGkKhByLGD0nr5pXodo9nxWQMI3kTwSuJLxlFKLlAyae+dNTX7I5nfXOCSa
UMUdZgt5c4XIF/HeWlIbT+g5zY3e8VaQAeam6d62YoLojPQTMc2TX/c0YCB62F9UgdYbZuig/tq0
XigUofUZkX/b1DuioWDi790xaAetlleQ5DpEjp69VxUELLd6TjT14xLgE9Tt3YzbkjpZoherP9MJ
yiMDD2SbFWOJpd8hF7eudSS1oJHS2E5NRhVUEHXqdca3WfOXV8tvNxLRMU7moB2Z1aqBbwrBf3zd
5aVomzeDuDZb50mZSPuLff3u1e2zy6jQKJcnUTOeTNmhKElfJxq0unrx4g4m/ruCLISu1EN9bCDt
oxhhUFeHhZy1jZINvJPO26PTh7PnJEj/rVg9aSsksxX6chgki8NZFqe09OId5HQ78NwSgceg/+uI
NxsL40dRDO80czWlxd1L3UZviTROGPtOVeuADhZvK547qqpQRs4pHY1ncq33WdzQkBX/HMoTM3pP
kqY7FuDt2EigQQFoUdDIBKk+vEhck/C4n5Iy/pxXvCDb3Sd04C+m74aONf1EVR+mwj8hbvG3KGhZ
IWnDSbCKJEiLWeDIW24sd6RF30WhwoaJD+e9OxM+x8SZCWG5rF5eIsQI87FPVtnffD7tPZtx+im9
8wPhLO6JNewZE1R+6s2RqDKLoQk5w9rWqZELuXLOdj0xo3vN0CZ49M5JJaq4pTVhlo79OQ2Fe4Lg
Bdp6daf5TUkRPSAsqebpAhuqodZPC2K4tFNJ5CLkvBox46e0knujUM35y8nT5F3CpIpIxIpIpdpG
RfuLvwVPijYFhq74nGtmXZNs92UDj3h256NdFK8DsdAPILnm5zp6xOdUIArSCP+KUGLNgpHYee6r
YudLJqxr1h97OmQcDb6qpcbwVs/nVP0vAczd+daaXGHVPi5w7ZXYgGRTGZ9Zpz3J0njLXL4JWTEh
+OC29ftxu0yst1wPtI9bhs5YJ7u0tj9Sn3nfRD45ssqcUX9t71wXDS0LEqZ1GVdQ124NO3GP8EiA
Ry24XfR221FRBjKjSksI1GvWels1I1Jp2mqbASwysoiQXA4X0dc9MWq84aBwPT2TYIeH6GDo7nNk
J8d+IaQVxN8uF3YbxtopSnpakoHDV+I0wwIoLwtkgdOcjEdvIgoWNBt5m0QeJwt3up+chBXn+xHl
xpYJ4VUq6Yf6jEKacBKHnAFFuwnNhaegwBw5Q+vJB+YDfpqFo1mbLLwSdbTclsJkvXlqrCQm3U1j
WwbRyWW9b3XzkBeKopL5XohE8reEtZ3qd4bBjxwW7QJb8yiUEkehoZRrFMAgCH3/ceNllzEev2YV
JbtkbKdd25h52GojGr9q1E+uRPZZxsaRnNn0MLYMomD5XXxtvCHrcFxrRtRpMOPW4uXQSGBPaWlC
DRrqlPQTZpOWUA5qeWe5lD1eZyncHTrB4TTpGhe1W/2Nam5PHrEVygBdkDqrg9sRZ/qnN1l1mPKK
//wOk6Gc1LPW678aTKAdV/u3iAacpozTjUkKuGsVORzImraX2E3Ge2PZAVAtPgRJMJ8NBqGZGAfP
qHgz5M1cbIzucWy1GDlxnnUxE+C+cfUAB/Opn0hsjxdxHFX7KBg7HZ3Fe43TaZdpZbQXrZMFpXVB
9z4+ZHRtPlSEiGolJcTmQ8GxP9jtQsgziwVyyvXnjkJniz6deQkF/Ka0gajVj3NEHTymthNQ+nmI
I50HsmKZQffdu+MM33qinqn+9UNbPTdGGTL4KHcDAlmi0RmmlWOBHgUrV29EPWQlpCB1dNHt4RVV
jXrk//mUW4FLdUPe7KZXFQLZFBhcMi1w1ejXOE/oA0fmEr4g703qFIcT5ZKW3T0A387CFsI2p2Aa
7Cr4mvX2xxTLu+knj1Eq64ND5OZmMs0vxhPo0yU5gasiJIEVBSBrOMtIZ42LriVk9ntwF3Io8yR9
sUv+rP3k/VtQ8fAtN26ej0J+lHfQnJSTkrYycxpJaxz9LD6fvF3/snxoQxkTuIgiyy/mYdssKN9Z
bz5QuaP8m2nqh5hEsybJnY3rvLFb+BzMDH56XqFcl5tcZ2VoFqo6zcL4tL3J5NvG0rfKUnfjLn21
d8b5ySZU/QFyc6ccRuzx4gex0TVhCoA+SHlSd7Hg9501lyRt5HFCxOCaUxaZrr5avxR/kbzdFssE
BIjNlFE+jSxFeuZvsM4G95WnbgisuUDJJJpzhXngmGfrLKHhcsvs2TrjIYUPUMd3awKWwX31MDF4
3xUSpY49SxCCuXfImwq1jqd/YleSj1mhhSKfrO+Y3T1JBfcWVjeA2vkKX07DPEmu2phlB2i4f7V8
nkG7klceehHKS8f5b1yamtLK+8UqbW0Np3/T++Imc/VRycukECHexahzIFAQTU3YG6kOztX/tm3v
U86Vi0yJbyL79YSrmqqOJZ2Fd797kFPYNasyw7POeJ0/J+MWpbb7UJF3uDE6N4Bx8e0iS2MH59Cv
lK9lf+mdBMU4wIOVlbmD+PdkRSaJ8TPvTJ6xrHXApx1qGml3FNGXOSdbxTXII7NOY5zmGS/Beba7
h7bn9pcG5FvJ6mQ/eh3Ss2ZRQdUav7nOdqaDTbUph8W7Tuzck5wRwIDkgc0gIlTPdO4ibwlUANv+
Wpf2rau78tQ7dnJN2CnQjmfPhQnkDHGxdkCaTph64Xas0uZ5m/axeXKsMt+yrZ12aeasfpP5P5PA
rXM3Vn/1Mhqgead0b9I7BhrvUkpJDs7UQ/FXfA0g/GBlAlwl3KoJKB53HlYp4i3yQ5ZaZ/wDt3yg
AcsbVYSz8TGXw9FaI7oXp3H5ONObN6z5kWjfnbYZwlp3DpZre8c2fyI0YY1MFz3YG2cvJ+2kT0kd
9GSuBNig+FGWCJ0GIzc7Ft8eDuhwqo2MgXC6zoHejcKdrpjbjApjB83mHNYkJzn3PK1B9BS0rwa5
VsQM7AFER/vZ7exNH4lgBC1AxezeUgdPhTDda8vExU0xzvEybLzErM9gOh8Tq+ku01jkz4acPgBO
4so3YM1siZCATJO5pGOaXrHNEA1M7Hw2sdXpx0V4/8apvAsXkeuUvZkDbtGc2I4ieip6BUwEWG1l
G2JvGepRS6o/n15sx4BvNqxzmdU6OAlTHqqxey90B6ZGb11MDcEQNYARgschMbNVT0If+mP7OKXx
8uCqynqIR6HvXdxf82AdmFayy5hwGw15LFZ7R5BNzXhD4U0UPTVERkYEriJfnhOrfO2N5iWPiQqS
Yx2WcTfcysqkhlmSH9uCVZ8iwNvPFok2Pq0r5QRtUI2T92EQGH+RGa98YHjPYorvBcZ5U7BVcsoI
s1rcp5c6NeZtowvquMTIDxrZaBmyy4f//wVo4W2iPdq7sof96mrFJRl1FaQogM4FF9rQ2/nFbHzw
jXn06XIWM8t9tm2RPEWl1p+tJXFCNrignopDbJTiERtYc9OWFJ8V/X38iITCe+PBZdY48IPRP08P
pb36y5TfhsWoeHZpoU+Jof0yoAOnii7xGKfVXWvq+TSsyQK+jO/KIEIm6XCqZMPNkTjZ1WD++O6F
XNCIZ1U0x+gzlvlX1tdHmtnm6rho+GzbOufzhJu+Nn5rrNG73kFJx+fn3fFoGZF4/J95Gz14H5qR
dhcdBFCLcxDYdL47ockpKP3GPRuDPvJp1iaPcb+EoL/nIKujr6FYqgfYpjdfgxnKpKli8YkdVNpi
51let0t0bTz5I+tAdhX5jqqAm5IYZhx4WbPTYapgEQcrGhXimtHnb9yo8nZiJgdTZbr74Mdqj4N9
303O3uVd+Ekwb7ZLeegcgjC0PurO0YxFHunwA6sOdbAyFxNcX8owZ8wR1BXagiZZIjywU3dEYMfF
h28eV/+6APQc92hgndBFZexVa0RP0USvPGqR87OYL0j8tx23xVl3sn5v9izthiFm8uVpHYncxncN
K/S9tmO87QR1kTu+fMZa50IJHKLTbHGpcFx3eZQjZFg7QV83t1aM0tsQLMpZsL5ZPuD3quhP1N3y
uBSrn4X5yL5Jr0amOfeFpPHBhozgdYTz5Nz0RpIc4on+ehzsq+S6vq5Dru2Q13TDNN37oTPMV/DT
hIiv/0pfAoViKXpC2GcfsrrR3YNC1sVW5mgMc7uab4KXIhwqL+jm0blIGpoEalSdDVCyKvx2iewO
OsvO12xSv/p8cRYEx4Ox9OdmHnBLwW5MDNs8WNwMUDZ6UMHM4ZL5F6WxeXZc57cTT9VY1Dc+6dOw
ZnUyZSYqjRTYXW4bYLA4dFwpxpW0QhaW8ocBugyWLtUvTUz01zDAgp0qIJZ9WuxLSm9sZToWZhTO
rNTKXT/7pPF4q1Go0u96mjDWY6INYSPdG4hlEknAfKcepwawZzpirVjGNLr1ot4VDrL0xMUZt6hN
DVxLouN+7rviPggukEIO7qlLtQfSye/khnAeHVUdKn15j3tuS0wQUJtKSK1FBgS35JhVD//7i+RO
YfpH+ksKGWbTJkN8TbPk6Nr9dG6YW4gKgiOOYW6q2YtORre8tJPaKZ/5bWbb86FU3VecjP9SQKBP
DUP9IBMHr2rNu8ci+pB0HRwEFEQLC97XeoQA5XFaGIzY7VFgfTyyNeiDsm2Nk+ZW1Jaid09I/n48
xjjpGBk3Fre8IqOe79DwNmGTphY9T3eIhCUP9Yj2pEiVDMbcAjqRe3vcjNbesDxxZgrQghd9HlpV
Pc5S3NPmTGh4/8GuyD+YSK3Yzs8RriNzl+argBlKL6yY/xo5htwq1qfupIFrtxbZVEu2Sxxcjm1J
+IHS7CfNRTA/OvR1jUPVycisMtoGmS5VllOrMIowI6Bm2wAEeG1QyxGvBjDHSR+jOnkDAzZtFhIy
Q4hEl0jnM2u7+s+zUXslnaGIYox7SG17q6m9czum6tIgmEBkh2ISOX56aMtiS4aMDLOievXKDq+/
coGITbg1Oi8oddFjF0bsYch8uje417dkvlWBkOqvdGXxOeny3Dghb/10mc0T5uluxyA43papnwXw
vogz0pfktMTjP9uI0FN0CqxRh2vEyVzrUs1acUQr86/tLPfd8VjRWLKliln/1TX+jRCw3tK0M85j
66xkp/+SHKqxmXbBYvCO5lCpkjgmeM/yjgvYBj1H7PFc0Z2gMPQUTuHhjiz1GMMdBG5fv/m6k2zN
VjwhdXntDBxYtkFWvb68xoCHjVKbHwpyjm3xGHf6YwzJJdKdbsOUEpZ9V/xUII4DtEU9Y5HqH4rW
a+vhYtLNeTvM+pqcR4HfzCp04zycQP1ggFGIW1vzUi+H1rWPCeb50B2A3/gplc6xnF1uVsE0oVvK
ZtfWdQKo5Jp4MI5UNvyZXX+shvHuRdFH77U2c2PjtcrGT1OzibxjRLiyTiPTeAcKfIkZim/MLq12
zPE9Czc7rzhBHJKN+Yhgj7CZsR7uOEJ++I/Im8Qizd0CYolRDD+1lqUAXb+9ymLki7sBUlZMa4iw
hWlRZ1kr4H8gy71tcEkxXkxy96V2emIuhf1ipUsRWvJaypWDAB4MIdVjMgL7mXUdt1CG4APHpXFc
DDAzmHKLrVD1eSCR7strxJ6CG7/ipJdHOTJ9JX6zO5W6yewN6k9nofmZ+4eqbODbSDTxM3CM1hku
E28JpCCVgGOKSPTIzAuJ4+KgRZm2Hfj9KI/sftsOwnwY6oseJXc7zZY3HeqOO+Bb11ICThv0wXKY
rE1JimDYclL2WflCnoVLnIGZfBnxQXUjLqvWICbVdf4NWa5fp76/N3xwjICmTT8YDOFGrNTUm8uj
X2RTyCJMHQUPEuPnVWE9WN1VFyQ3mgsmVp8cgoSss43LJJfWsxIQp34x3zgnWzrHOC5vLjlTFDek
x45uggLdW27mDdu9cUnj6TYs674xTeywrMF/1K0uTkRGEHfX2dO+Z+sakN6aBTwrzs1AQQQ+hwit
Ket/4x3XBR14SxJq66h6WxnTsPfbmoE5MMsRaVgYzwAnxhjl3dijjaoVE2OuW1KrNNRJbYs+bp6H
CaYcsgxXSSNoFPMLt07jA9GuHBUdDFPeL8DzWyPbNHpV7YAiQ3oQCKDwaI1SjjgIYZ+DwX2xJu1L
lpZ28qhFcj/zLx2Jko/rLspY8uZJoBnVCr7HMvJvlca6OFFe/DRFkKmr2T8Q+X3X54J1EBLqMa+M
S9frbBAU2750nLIw5bROgK1YPujRzR+Uj1Qu7g5t4XzgrCZ1U+fPJEt1o4pbbR5M9xSGNtFj9het
tspu2nyXL4mBKAhJ66Qc/y6IKMbiKPsn12IzlTjkfCdSnDUPc+JC5BMAs8J7iTs06+ggc39H4AOV
mnQf8sl4ZQyhCEOGRjjgyMqsDnOQ3nxnUbPGl6C2r+qSZIIy0rYxhPfDULN/Ku5deydto3meovo7
Sk2kqf232X0mQzFCYsSNJJyQ3sZ+rPDEakMij56Oacsc0NEs4FOGhthQBp+v9JHVqYjwfmU6zXzz
nlVG80VM5TaKm38gsMULBf7HRHaF19b22VC0TcwwQUBBgj3UVsSMp28lhx77Us4wwvGUfY47HBRa
h/HaWoFZRcGLOXbnxetOqiuNf6UcWSza43An7ufPcCMedV18LoQRXMcpwQwo7dApTXOn2Wa+TyrY
qYypAV7YUNcXIj7ICr4tdnJwJ3wsWYrztHP+6bBmzTaiV/aAilXWWzNiTJhKUAcCsgkzDH2X8ATT
Xl2EHx1GEz1AmiTbNsejNvK80GnvhAN4W8PzAEobMIEVvRoG44CqWrTtZAcMFmJyVoxrXLW8wtpq
69HgoUAE29T5i1nVN6sV4ihbh3svtg9eCoBCzaMd9uelG+ZdvnK/qSBuBvdZwZxqbvuPpSfIcGYt
gR6lIEyjebegBG7qHdoQggrR0qGe+8LkqW8SgZeyTN+J7OYCI+Ayd3TyOkiBoZgz48tI+6yP5TYW
6OLaDBmj53a44jKuJI/pR59ctM7D/GxldaiLl8WweYuab6/k/hLwLCh7nfk4l8Y9Rcu8baRjhBa1
BIMGyNywNhqnvbkkIl1wZVyH2e5PVR/b1CgJ5jR3fq5qSovSKEI7o/6aOcCnuaBJl4nCLpMpTKM5
Q0+vgE5B1UADUkBWGVVIZBrCAZPJc6bkfc5t9dC2gWxZKKeI0XXrkxiIAexkcvOWatjhQWfxY07I
3EbElvn8NxTWsqNBOyq3Gw92ll4990mUhQ8hSm28Cv9PvRjW45imn72EQ7Fm/aSGUZ+muEW82TFI
l0NzVlotdjoxqfsptoMs9pkNLmxUFi+ud1lpM5lixXyq1QqVrSFnzNApjjKtc944g1wI7Y8msA/x
Ns1cOag9JsNjymI0a8YuJSKrgpDrmkbZsLGvyGigOEdHrVyQXN5cmJ+m7b/0ZF8c69RfgkI1oFQs
CKWsHPaieZHVgDyzQ2bo9dkQOriuNx0WyT16oV+D9MitT0diDH374CfRn7veVCmN5dmpq+fBJZ6y
74G6kaJrvA69F5HMwNecnhHjZd9Pl6yRLFYieDUz7bwl/eQZkznRmTHm5KbBJOFS+GxNC4ARnoME
UWmMCGFGiUhrYrJRGvPtWA0Q1adobxgjxNgWCTn5JCqIrNY9mc3yxQVdX+KeXzwnBwGc0QlVM922
Fy1nmDER+bmmxgM7CRbPMAIYfbisuhlfElrTPRYp2gmpkuowsxC8T9LQ7hFhmllnIU5Bd7OpNCVC
C2ncuZixxImKZVoyeXroE9yMDJRYC8/bTIl1XwTg20Ry/5WXIU1gHwhM8ML1PzNhMInugHfgd4VH
6Ryjkhq8joZ3XcJZtmaGsYy2cRiwxV5sJw8jwwH2O72lE7Aqg9Zto0vvhUw0iM3q2LBTsc36sZe3
XCHz8/T8qZyRysQRhXSjv+tivLeMNx5sn6FGD0plDYq/kGL77dVgcagi5yb55iBTBRlp+H/sndlu
3Mi6pV+lsa+bhYhgcAL6nIucU6mUlJJsybohNHKeZz59f/QudG/XLvjg3PVFAwUXXGUrpUwy+A9r
fcuuoBoAih3AOyxdrsc3HEQAFzyvXjeh9d2r4DJoAs9ng8bEavkFNzQSBebXbPEF8kXos37T73DV
HLMm3GRTfTBNcapE/A62ILkK5CedkEZBw6Uka3MbaJUQ6cwMdUgoYoCIkDFj3nnOswjCNwvmMccy
VoIsir5MO/5SdRyuAbQhLzPsm7RHWg4n9zLYL1MdnLAVbFNEQQn53ke/lvBQSWt0susUkgYeOP9K
xNldDriHTVlPaZizl5oWBzVxRWOTejtG6Lj/6JNi85IcMax/qnnEyF17j8FssSNqCUvwgNR18Zc0
2ufFTAnWx2SfY11U8YDkislR3T3nbfaGD+1NFMVHFnK7RPbbEMlbVN1Q4Di/KEvaYHQ3xmh86gTt
542WWYMg86pv2zvPM3DT87WynuWHmeHhV1RIZhN8GSZNBduLpaQEShI8FMAQS699FOAGmZ4fkVSf
1bxQNfiqsUcfYhKft6ZyvMQKSaDRePiRgwerUec4dKddR62/AdBw0fNDLrx9HJlqxeidCza5EOQ5
rH/+iGL5VoKk2aYTVfnIpTT5jxFtiWm1z2JmgRjSXkDjfKRwxoAWmJeqGKnO/PzTjr/PbGQJBk5Z
o+rHGF5b6hMBo3nnexPlod8840y+Wf7t9feOw/Gv1Yka2T8UPWa9dMFVysB645nZud2AtGQigyNo
yKKK5Y2owvHozqjSObO2Nc3uAbs9wtdZvFfNhNln4tMrxbF35bKd8nfDyOarQc/Q6ndCT+5+Gg6c
OyOyn8cqRW09vOI7O5O3TdSyjB8a0/0O8O9mxkKo2E13XkFa+fBSTtM5iRAZC60PXoGCxlLqusVO
5Ir0Ffr8twmhtzW3n0U8nGwrc4BzmUT4uHP9T5z9klkZfDIhTzn/ckIr+f17UU41ocXtX377n49F
xj//65ecy1//xn+eo3dYEMVX+9s/tf8sbl6zz+avf+iXr/z/TIKmUo5p/+M3OQw3r8Fr+poTa/GZ
txHPvI//+IcU8s+/92eEpvWHUuj8HSlsz+TpSIblnxGa5hKuqW2bmle7SwzD/0lhUDY5mZb2XM+G
Lq2o8P5vCoP1h2QqQN4Jfn3L4bX+OykMP3+gv0RoahvOB5kO6P0cbthfswoSstUKE/Hv0UFTc26x
p0KFWwdRajyZpDZtbFUhd8AX95STkTVTxOxjsDJrguE0cemmvxXGdPI7R6zkkMxQDTh9Ya19SsZl
oAnUfSNgz4HDejctioEOF8pajg5Ui/RQwM949xeO1DKJN0vydtFrXKHHwAbtDzAOWFMCykdtVRkp
lJ3Mbo9o0n/MAz782GFN5xbV6yxquW88XHm62wxhlq/9Ggki6SbHKljOOmeTW950klojpG1OKbI1
qvpvThyfmQofw/mBgG219WPn0Ix9tu4lS6RhwPRo2tjkQjZwIDCgIpvYIfK5YcwbdRiFZiquUhjq
Kg06TDE+ZU/i+NFW0fzOqLJC66zJ1tpqkpKB6URUm3H7GuAmvybHsGM2iDmugTKzCvw2+xYmrn0w
u2hayXAwTnMcIk4APBCZtUG/uNjz7OToCae/cutkQMrrNYey19Swycz6xjOSG+iq4alZ9oZLBk4y
Ot9h2JFfXYJrCbImus0kUpmxDz5CyewRHukDtjN0+cHon2LcYVnfNpsIhP+VA8g443PtiGS8H/Os
WsWgN6LUO+qhhO6VodmcgEo06ZeNaMVoCuOYcL4gbq4eUdNfR05mHhMGyHnZPlmjfVOOQBn4MBPR
8+hH8FgWUCuM0H00cPSutOroYpoEfOPB0Uhu5/ZARjZ4DGQzqLEe2aUtpt7NFHWnILnGc5GcGrKE
UYwRwUU8APn2/CZEQ6aXuVlZdR85aol1ixH3hIpDMkXqugWb4myTlrFZkeD4TKATEKs3wf3IdmVm
fgcsRgkh0Ep6FbMoUd7mky+ZRDnLQEn/8OwSOEzeJU91wWOQ+I7slC2/1cl4E7TJlZcYB7sVxlXS
XkduxSzSrHc0B2qdWXBXLefeKpD4G1iG+ahPiGRPthgYqgDd2SS2RzSjG31MpLfsSBOqqVHje3vE
maBTPIgKIGMU3aJmgebWnFqKVMglFMUMQL4QNCQPVsAjqSu+DKbPB6d2AnRtub2NWS5uGpG8ooDr
Nq2TYLiWPxIAqkdkp2eD2KON7oBIA7W4LZqXIEsDdCiOcWBTjt4SQwZF20SdeD9kqBAqrMuIsbqz
I5CYA0KW3/A578imJo6tqBsm7mSrBRc7DYLnOcdMge+iWflT/YAIqr9SiCM3TSsELjyKPvYKmce7
gFIRzOfUnWkxq11a22+EFrhntkmsG2UW7bJEfqWOCxm2zjGXVmD1/LqHGxqmq342SoIOhn2Y2fmZ
BsE4TiVzBvrAawDnLaUNnkn9kuYGoSVfqnc3A5Dkd99amp1872SkODpJTzpZ1LbYbmWwG1g6YD8U
/T7OZY6JUTdHXKPP5c9tmhWfy67wdznTZMjOUPPmIMxYtxlv2eQtHKd4Amp7zbLMOETZOKGTBBIe
590dZvYfbhmTHJZP1orB9aVXRcSCYS0axDLUmyTY43oDWhlejWAD141jGawTp2edzFt/ZnuSTGdZ
V++pNad4u5qNblCpTIER7wHWHWQ7H8YseUgt1zr6s2DSDXDXT5MtcRP3iWOrvSSdC14KwQ0Q5taT
oq5S4AORB3hbp3JgbIJMXefxK6zApyHtkuumaUsI6yVxq9lY7DsBSZC5V83GUtRkvVuD0e6ZGiL/
j93Fda92ZW1g6M7fm0Ig17CqrybA4tcyDJDWMF4inlKrqH1LFKldKb6j/SwZgYjc3mgiLNc9Axgz
DH8Yc/bZ2xForsKETYE0Hf/oFtOMvW4kFH080fB+zcw5SvBYLQ5xCA+Py79dfHFHhtSkOaPEs4J4
OKQTggMt7jwL7TjiqXJf5eOFie9nkTre3s4iBOaT9OgdXefICFkf02ms1g1wdD5/nCLd8AOT3TS6
ybfRm17grctbaZmfVh4inaREfg8ZVHAJm3jqwkUZKGfvYHft0atd9TARzYLVhG7PRN5n6Fi8UmbQ
EXfCucQZP6GTNAngjds07tUt9srbxseN3TiOASqJX2YLKlvMQ5BcTMIMK5lWt54zFijxE3BG9cBv
l1+61HlKYnJ6GrPCfWvn4qE3iwwJMJb5SFVHLkB57I1y3ADENV7JOmNMkb/bS+BZ1un2JndQ5rN/
fBjpG680YZ/EY2bBxqxqY8nMCC9RamHed6sf88ziPiEDCKvnAu8OCzDeWURh4CWwaUbg9qyaM1wM
gZ9Z54INzKEAk79qm12dVMaHkUIJy9i0PxiGMe0skPmn0R6rs8lAZasqOV0pz0HbnFR88IM/IwA1
+zdAmAsZZc/+vsWFlZQb1U72fdOTj6R7X175ZR/j9o2t24HHhI1rviQbFzEIj9yMXcQEp3JlVR2k
qNZEe2UC3OqjIj3VXtVuEHLVLwT/3ZvF0D0kCUdoRuLaz2cLgZ8xFhF+UW7jXOHeY9o73qOqtU8Z
CU8ykPVyBpkI0sdoW+LJLPSrASVpq5mtEafpXmtbKXzxLEwzZtUkRBDbSmNGdKeqUcdoFrA8KvNL
MKXYoK3xy9vrjCxvscDi/K7h6q+2EUni+6TD9ZkYRrVvquyH3TBWoN04GlGMv2pJlSXDZlvHWt5j
IgIIrZAQlPqxEGSihu7ASSBzn/lGBR1Fehmrf+QYyFg1it82ny5l0ZzpFMMnLuKzNtBHzWFknlMg
YXTyiymMQOpVlwKJrSKGOBnOF55UmPOyEFySAcTs4OeE9EawckB6unt75n5JvCI41azo98xeLhNl
MdbbkF2IY5LEERCg2tjA3c3eBEqXN97OqvP4es4mHx6miWRLxyxny3DHAya8DbChtJkx3kWMFVYZ
vqe9WUxAQhvzBj59hZ6GVYHCyMDgxxcPRWNz+i9N9ESXu+6cZH4cW1R3bex79wQMkgjI3XNpKF5F
x9BnzDFG2tARkdnuobXhrw3naU1e1Em4fAXRMDIi5eygwK6u87BHBZo/2bNZsUrV19Gd47KwS8Ph
Jp/7s4JGzvQIV5/A1DG19Vtql1fC6YB/uYwdyIxhTVAx6y1KdPxjvtgqKOU84lYInqlOdjeevWUo
F4OWXfsNnAOjdb75ohpuwCLPPVk+GDf35kgMitUJuHqoFCIRvE0WAuaiTo9J75IPw/arRjQXttR+
QZM8CEPuM1ncZO1r1yc/egv5KZ9Ph55rV4cBZWzo3pm28yAwGV0xESTMMnMSQnDTLYuej7jKEoar
frsxR31BQkSECNiPTYavUtTNQgfHNzWRWhOZj1Uf7XTOjtbqNYfEdBABec7BAv3rVigvEAuHrlyD
AMoADjLb0kN4LAWK+Shk/aJAbxBtwc6yT06pXfP3OwwN0hWEveOxZdvhoByq6vckiMECkQrFKmiw
rruRx+eE4WDrFoQgjap37oe6/yDpOsIB9EV427sc2R1Wk+9CB0r8s1W+/Owe/3+v/TiVn//xj9eP
LMo3UYOC/b39157ZtMHY/a7Rfvps2v+x+sxpt//m7/3ZaIs/hK09WyvmH7802q71h6s85dJqOx5r
BV7qz7RD5fyhTOEIWibLU45j/kufLf+wNL08PbHjuhaK6f9Ony3/mnZIw05YCBMAJH+OY9vkO5bv
r/dRHhAhKP+no40Avq7tQt+Of2CEPjtaPGLAOGDPfuE8pC8mtVmxTqS2XI3FQ4Ep9V/esr8LJhS8
xj/nO8tgwtF8D6iElXYcV2iPn+7X7yFWo296TCr2tSJqp7S8L8cR5xys7Laqc3yc7/3Aqc+4fvEU
27vmu0N2AbjTHl57HAMsr9zDtORrK9fctvNAyxkMLK2JuVljhICs6SJfr4Rcm9K5ncr0yyJLhjnV
dGhNAiPqdjq4YDipwA4kOkkCC/jfus4OueRMkhAx13PNL1QGNNPXpsrHLcIMXgZtbE1aPcTNYN7x
LLujZYqgGNLyTdRhTrQZtPH2+zdMOn/zhimWkFowXvMYtvz6hi1mGx1Pmbu3fP049yesVdA4xUEs
vsUi14fJYOTLcZitU56PBnkAW9bnCDcsALzLsFuAnG7L9DSI6J9nxS9juX+NmZRMh/7t04QzoQT7
HtIzrb98c4lb2T57c3fvis7A40h4T97tXBW+y8F9tAw2UxBhlqQDVAsO36IRGI+/f4PIAv23b0Er
l7kRliZiQRmW/XJRc2XAH49dnqsWVuXhaUyTctXX4knXyd1A4gaPF39LY5ytf//Kf/PJWCbDKi5m
C+XTX2+nWuECG2PX25uA1aDQQrZpxie87gDr04pYa9dc/f4VOST++rN6nAYeczLota76y81DdoOs
Bssnsy0kOr1KJgzIaXffZ9H771/ob95UqPU2C5xFIU0D8OubCg6Od3q5Sx03fc81wAsj/mq5+hBg
fyRmDphNHrW6/f2ryr85HDxpL+emidTXEn952bHTRYGA1dkbmfMuMYSlE1XpVH7zpPUMoPGcmXAu
F58GPM3D71/c4Zj9tzdXSdc0NWekNt2/nI6RdPXMkMLZ65BEVwPkDmR4TEuKSX4DNeNqoEow1MZJ
PUK66dQOE4hBzEjXovkWRewLu8QlAUc/xAzeNmEyPvWowpglFWr/889XqcowOCNxjxO3xgy30kYH
5p7BytbTRykbSrjerdehZxaAY9a1TUpFZ2gAZn1EH4YvGFfG8ER5q9DH6TcnK28MTchL28JktyWG
3IneVZG6ckLedR2RDUHnBu4G/3XHASHNo49eFN9FxVRBwFUZs7ciNamWSSTZTNV8N8qRmWejSFCZ
a6BXmHDYYefr2JxJiYo4LAu8XEG5JPKZ3NIhbFRCrsptoxy5tS357I6411I9so0sZPpffE7m35w5
nsVM2lMo2P79thvySA144Imws5MvNl3lKq4sTmfrlI32IVMopTv7hzslL2QmfmHH3Y/w7TT5SRMp
Cp2XXhdFeacypHGjLXctKm1vCNCtfaog+qqwtOJmx3mB5p7xL7GeERY99rls6/VNCT90Debw7vcX
399e+R7Pd+1JR1iAln+94eoYT4QFg3A/oxOTsb8mThXwIjEo5AXfeIyjJp/jXksCsUxr8/tXX774
r89kTwgKDw4klJD/duUDH24GdEXuXhfVo1OwK/KSu6q0H+sie6FLP4dl0PwXhyfnyDLV/+vLKiF/
rhZMx17WHP96cleEGBkOrpg90gYMEVlzzqMehvqih6+yl9obnppac5hGS1sWy4oERyc6KHPYQge9
EUEMITeM98WEBsTsgrNEfgRtRRj09/FULfwZHs22K1amMa3Yc2HgdrHBlQ6Kn7En8lhDPRimEgyE
bd2gTIJPZTO+G3LzKkjyx7Yhf7XHpyx8xPtlhyi4DajrBZGSXTU47LoWBFj8IxOI5EpCif0S661t
Pc4ziQdd9JX1ZUl4CxvzuO7vMWKuYHX16zIbn+YK3EHV3Nut9x717b5JxXuMr0YaO8vIdwA+9wYC
vnWCKQJ6w7HVRbMXZstulKVFXu9Tr3iG1rftUJCtdIYnr6SNdG3reql6JINxSX7qTjMlXdGbwb9R
iOpcHhoNKm0RjTR3Ch6Sy2QeAAIbctYUVDmXarCflkqmLpGb13X6kgWaZ7hHyFcZPKmBxXEkspu0
HAU629eCdcUCY34pSuMtSPr7eiCWyOqP40xoqTl+9liLMLDLnvm2RSFV28MKNl4zMB6A+9DZ2XVG
xO0KIzIhp2FGoOkY7ybigXvBFMDf+Jq5b9M/ZT1K6ICE6jYvvpi7MQXL06/Mn3YyJORqzB/S9tD2
fJ5Wmr0D1XzwSJZt5EyvOo33dsGroV2mx0KuJFuykU2dfu8sLq20PQ+s4vhz6dfc50/Au/dmBDy9
9G5MLwdmGY3XnVUzKkbDsc6jau9Hk8Ij4j76I+eJsjdD0mHUh8421SzA8b6K9ZAaz0kc4GfmAKkS
Xl/XXEr0oXslyNIMA+dVVlWHHJOP2o3bN/ACOw5mfOy+6NdxybZ6eByb9pLlI64wifGvJHgmXxLZ
ahN4ju88mloJGBxM7JMheW+c+DvCZdjVGt19y0bKJEKWC5C/wbqBz3j6MFCLlU13FYz2ZiR/hFwK
7PPMHYgaKvUazhM8jsq7CyaIXPNQ7JAUomBS+E0HFKtewK0AoWjAVFXzQbkJy9/GfuIgjbaE/CQb
FtxneW31qMFx5W68pDW3wtKfIShLpq08NyI0CyvVE7fb4Scf7PhHwnNr4WsEByz3B+Askd9bSBNc
tIvoplYpQiSgasG35YqRbodsgEjFyHGeigHHa8n+b+13gP1SIzsRyept4fT3W8uvNlFpmwdB48Zk
rX0S0kKAs8QMBUlJfQy2pzdIL5URmiODtEyg5auabPE1qIoPAPvlelmrQiFf7HhlcjLicaMWI35o
hw4qf56onODs3TwX9BZlOM7MuGKq9DBU+g2KFWME359wYvc72ZGYk4OiMuqadsRyP/GCAJ+jdRGp
vNQxd1OacefIiCRnvFOHyucCptQMkbkP3PIWN1JZ3tktVX6nGeiaC0Uf2/tBOnpXheDTZSSjQxAx
DoIGrbOFuDomO7hE6KqN8nu0aO6hBxu42Ko74VYom6nwMi7kMB+eEhW9+115l6W8RYnI7voG000g
iHOiRRtQMPstJrT6GKDr3qc50rA+nI+OhOVp2fmwKXPKX4EHFB3ZsAmH9gDI8SlLGnfTjFG95dtY
svpUWdJsLc9WvDkcQDmdTJqVJ5sb0var05jJ57pLjTXn+ltZ8smk0Ac3hTfg/2XWFvC9dhaYWjzS
iyc22Y3thLojBkU/ZO2uquWZlO1gNcj6+4hWErI2s6diejLZvqxyJOArg4UKLIM9HVTA8VaAHl92
cria7W3Z83nrkhi3pPjy6o49SNQucEtyo4VdAjafyF/3mvS5rnmm+M4Mt3vKX2xmesJCUcMkiByp
PrnhgrnPskhuCgCGjYgOuUuAN6jtRyNoLnlJuTYsp1TDLwHB1lhI43fslBA9vIbCpgcwlL6XOAyZ
urH3VB1Rn8tFwoMJMJOv78tGHPxSsweZbhHl7BU5eyvsM+5GFfEFODJDq2CKtr1t3lgJWnhdLflj
1xraw9oDjKxvWMbc2T4PW58ii+IHn341boQpAKR2R5XUt7ZdrMYYzkXEadqR6JQsMnkxO9+BNlx6
Fsy4cW7FIOW5VEScIIqqj0XPZiAoOns7j9ODkXI6yLJkLRNYzRpZANiOUT7lBSy1Pso+cDPca2g7
kxn+yOO0PkTQVlUc0F4BAVzZqnjNsTWt2tbl/Pebq6iY7s0ejLcpsztKivPs9O9oqPEGj/KsBuNJ
JMCCApvkcPPeIJoDDRyPzEFVrzKYHzKDzKBxiqNtEFy7OW8qaLU7wOEoAjTPEtxTHKXxTgcRlyWf
5m5oeQoRUNUI7ne/aM9tEWzgqL10CUfIz0ds33OBVdXMB1jNeHE9BzN2fmhS4o/skgg1QkKNHP+y
MGLOfI3xIw9vEy9lYqiGZQhKpbOc6I7hw+qUXGLtZIJYM409FGlKCIPJ5Wz0ZJYmyARaVOyh7Z38
JCW764aVdr2qHOg13gT8iVDPvPTq62loN/+sYHq+0RIU9Hoe+WF0UV/1onzQUCY31jScZtk8x3BS
UBDzc1jmQ+qTGIPZDdPjXITsWrrbwpCnOWvw5cwB1rcStb/J/n7UfGlWkZ+ilfe+G38FJvaNEgrB
ymUF3yNJrWx9y8L/Okz4elHUQxuroWQC9AvXJvngVDPZQ10Y1+BpXgOGZ3e8oj9EJL+YYhPlMtv3
hhy4vNTGQzC3Yhv3rbRnME1tGe7Vmhiw8sYtzaeGzwwkP54P0oWhUwbZfReox5YI0k0SEUPqNM7R
QQFwZ7aMXSmngj0orII1Bau/mfyZVeaOb31d4RWRbr3L8uEKv1e1Z5WCXC5Jnsqe2ZWRE15th8Na
ymlJJgXwo8jlLeLkpcR7Gg87o5i+Wz0148/hmkh53DeaQClcmdxmQ7vv0d7Ss5G/a1inqsifUW3G
hGyWN6l+Aq3hX7UZy2E4r7SNAhdXA9Izofebx+oG32p41PEViUgPLC0VbwQgBa3iIy3zdBUrlyCM
WK3TGu1cNLa3CrlWjmUKE3Ezb1rq5p0zku4pe7y1lWiviDDxVxNcW9olDvOE8hbtJpGUx8iFh4qQ
BPNe7qq9YXsptVdpbqk0t45OP5B1eysDTtYe//rerrqnpJ7uDW6j2Byh7/jbwMvvuOP2Xt52bNuG
/SCcnfTlHSJqQsaK4NNwCaOfnNWOwQqu6sS4CsvpLtGwBYjKwEhobDDHmdvGg2k1Mq4vdX8M0nRt
e4G10Yr5vpnVlFvw1ppBgcoc2ws2/bvQnFpKV3TmpfU0m/OpZFXqR8uY8MyKEKi2hR/B95q7icoG
ozCHv8KRhv7NIy9jDfgy2sPZICo22FgEaKwM33vQ1E8w8HjEB6oOtpPZ3loVxVLMCa4MFwU4Lsfm
i+2O2Mic1q6AwYkz0GxXgQmAv5rGC8nGgI/Da7OOeyC/JkYjDBIDIAAi+siljUmlbYKRGEozxQv7
vcZJcS6MKmG/A1guL52tGs6uDA9Ny9UodOnvarnFnDRuBamYm6LSByO2vts01mvYQ98iunPtTm9z
bFPTSfJq3b5EVW4N190gPgf7sbVNwq8jfaORdAPA3mAah2OW4MrKU/K2TVKwy/ziDx5L2Cx8g7Mb
bkTjnTyHtDzUWksoqHFtYgFoA+POLImwxE6e7DQ+C9tW30VB54HTZ6vmCAdG+D3BXk2o2NJld9/J
Vuk3CDY9tor8Zy73xc6AR5iMmZMfSPQeQH13cCvPMFjzD3cEupOp8Cz76pir+DKURr2CGA6hRR58
MDoYG/SpbI+DQ0SZyRKV8hR1u41Zj/0inFHjcQJERksM8tyqnI1Xqo9qgYgDGL/uOSChl5j9uq0g
z7OyYVplr2r4X6oqjimPFErsB8CrxGCG/gVP2+MQnRy/Z5zdPJSV6rbSjeV26F6GwATKlTs7eDyA
nWGeTTjcB7dfhwUZbdAnnXXnIpetyAI06uswwts65Peuu1RJ7UxxZYWvsliuHg9enF/GDzQEW/CX
hGCyeIM+wqHVQQtrcet4rb+Q6kgjdc0B6WyTy/U4t0c1BgrOOOkNCyDSVhH+EFRMRLjVqEijbNsP
Zr9RXvHYB+ODlu7FqhQSbYj0QdWtjRT/m0KjjyGHsgz+b7wO8Od6wQXg0UPMW7Ng8aixrs2+fWah
RnhbRMOeVTHUotje5fUgMdX0n5g0IZMYlDhETitYC0R0BiZjeNIIQQyG3zpp7YalZfXG+ZITS10n
KMBT5ZwrQaSTbzWAeYO98DEDw07RDN8iPVTYyoON085kn6EkauXwPHUHQs6L2Ap3NUnGK8zJgFEU
BQh1pi8BfHWfP/9HzYhvM+au3MnMuU9JntnDlIW5Dq9hFS4WLcYD+F2NwxzdIsTuQK0FRzaQsMTp
cxImAHHB4jGO24vh+1jO3sbRm7ccJIwo6hO1CLI+gw5fNdNH2foUU3GHZyNaRhjge7cDzsKccy7y
SRRrtRj4ILu9Mc8jd8Nw3bNMrEDeoOf/0AUmEmxLzw7MvmQKT6TKg/shZm+iLs9x/0p4pSXUPoQs
1yIuf/ikyZlzfyMYNKwyB0e6XXQrJpDfRyDkK49FOTDswF8P4/eaBGbfEDs/Iic1mz71CAQjM5gL
LiA+nX+w7NmbvXwc2ZavpqZ+jh3jrQqHfWZ3ZKIXax0zmtSRHW1A5cAOI9ajb8IHb/ZviXXb1bVA
BcfEg887oWP09ulY42GJq3yl8NfyHplxTSI0t2tUkh1MBonNYhuM1r6tzja6IiSLNPalE91pNkSt
j7tiyOmPkulgAzLa1AOnwSR7fgic4bmHrrLDaRRNXz5ZcV5i9tADOhskY3pFtwwWRBrsogBZbGtm
A60awQancXEYQ+S1NXSDQeJqCbkKzRGvdddN53RBifCRkAJbW4QAJyjFHXXkfnnKSpUeqAMuzrzh
4Y61a2BNUJHfEGqQ2CrgWannrZXBDfSYN/GYCFrIxlMFZANaXTNcAihXvrvo6qbqSArTLelRjDHb
2xikaODFzxjuvsnQgLh3KN3xrg0xzjQhxWCnAYTAQ3C4fDSGtbYAIOWUi9G2k2tHy9chHpAvBCnT
sAlFrDUjjeXRno3jexcWn6FbM+HQPHa7d3YHKOUQpbVt/V6BKWi5iUnSjFyiGHuGb7Y+DBY9eSgz
fGtpvCEYQjLS6GKSRuEqo5t5c2gk7AK8B+yzT6iT0c7zqcFCRQ05gwkUC4TbbYBT6hSph4738MN8
isgY0pkjntvMu3dn4a6BVdNR+M6mxDC3saxxV8QKxYLjDpvBLtEQ/2DZANFMwUSXefAekxOMf02g
vfPpIcJhZdvBloknbj+CjIRiykTmGwW0dTUCm+QD5LOuLM9jpa/fu5qTyR6bm8hLIRQkHn4dG65L
hGiZTLJj02S3np7WPCHDFbO8belA3MHdoKL2EkuD2BAMOaHTvnjvk48AS897qOcb8Ovv3b1MZyZI
Aed7nWtoB8lzqoGMNgkOR0A6dHuDRyCOmd94bX6HXx8HotdfB7W+VNZNkX8TOTlAi0U4M2A59oHL
w7baOLLiLSHHle8oYiZZzM9Qmi5mOOut6Zgv0VzscfKRft7D5RjVq0L8t86T/Dg5mKL9ojk4E1bX
EEFFnCl73WFn7PIK3FLiXarev65EX6/M1r/0HjrIMjVzUD/Rc8pobO/XkLhaIZ7i4tn3sSgNTBYM
NkisMc+9StBSVT4cLBPzrFv0lJJLhCeoWN8raZwb+F9QOI7FfVCYZwMnFQVUmqyDxHmJ6gibZ+49
umNhXQ8FT6x4Ege1HQUPQaAExs5ueMVWUs+ylN7PpA6cVAATDnz9Ee4nkiZjvJDwbZOxld7YEVKl
MX2sGE5ePF66Q0q4E06BpDOo1wiM4AekebjxYYymzEbXpeQuG1yemCMmTQTjslzhMkfQwynDzDcA
De67rUaH3GxE5e9ZYYlTh7N0I8MQ4OSYfgsRYobAzI0uI0hhBiOGGrmiGYHvZY9Eo7EELjdSuF/O
4rE2MRk1pfuujGD83ubxuLI55rcuk0dYJS0rqwCVUqwta80cBl4IEDSC3l4yk2CHmGY5M9R8rcaC
qAfNgtgP8FLFLuD1juTj1J/9Uy7EteV004m63j025BOAonplFXSw8tL9VuGdlyIkuFW4EdHN5nCs
CpcTfjaCg0vyM+DW/ZRpPCLCOdJIMFcIGNXG08QLkJW2GWTgPnq+8xKg+WIMia0cJLW5oYk2Vymi
iEM3mh/RSLnbmNbZFO2NcZOgDzzMov+IhppEAcf1t3N+65TdTZ9lIUgnxbXR+CTL0+jSCGYHXUND
5hymUc2jdz5HJpvpk/A7ZsVWaa9AwmxAUTtrL1AfDVuPQU+bJOyRkPLuJCNJyRqlmplcsb12kD4h
43FMQZSKqchNO8keRB5Bp1tQVjge228qqOsrZwQ3aZPpt+LtW0rofY3nZ1U1BE87NAvTPN7PDb5t
10MTZcQOda5z/7MgmNv+UWDSRpAXf9kzhjajZuvA3IqFQdYxhbFQHzOJS8mtXemmvVYJziXg/0cv
RBnozYchC4Otry00SAiaqwnicVCb93livUhWX4fAfNVETPYkWuBxzzBQ5Fm/Hhnz1+iZINPR1sji
R2e3ZAom29yXcHmb5Hpw6mfltt9iASZiiLINj5Ln0eNAakYGsr6fE+fWFtVWtwFPV3y6lsO+M8eL
sFU8QJiXPoQdzToGtonH5XGEK0KaeXc/jHpkapw8/W+Ozmu5bWSLol+EqkZohFeCOYmURKUXlCxb
yDk18PWzMC+uOzVzbYsEuk/Ye20FzX8z2WMO9k/bU2rWSK79aR7ABVCgjvaFBSCLjEDbzqZFxI0T
nhh5n21eB5gyUIX6VP4bp/DVTqlmnPgZ+AjCkgpdUAtEPstJGukaRtLRH5bpW1zQ2iLdA87XMftC
zZBu+ix5QWS8rFxT5GlJ8ZkF6V9U1RqofIKDnBhVN5QGA2HqREW4JyKedJtGpj6ry+/aaR+6ISwf
Y82BGTTERCivU2NPO6nCBHgYdjP3S8mnrKba4LNfR4Sq11b3mPG17OKiOiALQqqGYULTXAoOC+F0
DtoKoeK/uOGF0xm04iGgQGs7fu4ysf2K2d62EdMNZhqo85lwTeArAPrpYzPO39Gm43DdFy8en0RW
3VqBTj4rSTJP3QGc2BJw3sc2iH+zPQadmR9Q3PnBrD2bBpAt0wWbk4CqxblMKC3vWtBi/I7DW4Re
c9dC/VrxcvwgTwb6Qwk11ah1+5Zg5C7HOyGBBJMk857rmwzJJz9h8wu3eytaDRKF+ycl8AkqB291
jdlubbvWH4uJiY+ajueccMYYPZ/RUs9N7Fp6ql7pGu9zrmYoEbLzjTq/GnDtZndQW1MwX/Vk9dFT
AcDOIN8LB/uYc4Cjq2euJZcaVAFZC3NdMRoN3psE93kT89vZyfyppS3S4M52MSOBHRX6me/xZuJd
ZM4YeSfXM2pfm03CX5vA10q1jNC5YlVIQjpoLGZaH9mLZ3ghMRndqzNkDy7eP9Ky1DE1OQJdSO2r
aEnYDMeFpCd03hxO74xRLGMhgYhUPURdIZDKKB3SFJSFgW8loxRsLNXv61CBCgavIZNXUPXWxyDm
hRYQrwgSJBCnzb4MYf5hVaNY7yQQW7zwrSr0Fw9EWROhHDbIP0qI39hq4NkYhxc7XVqvY2sZW8f4
9bzhUTkaIuWKib2SGH6DKt7Uvf2LarfDLuA5az0tvkYrlUwBEFrmLEajHuE8rqcWtWTD2m1D58ly
roWekkwFs1OQ783MqnUKoBtgrQaHeET0T3eaCmdF4obY6HO7FBoDYg8I6elU3gZbcWKMfcxmvHkx
MshXEWOKOGPMi/bhmEHGJqd7WOHxdHY/FkXylvZ1sfnIlSPGD2bz5PvFR2kH+MJH7wIH7UD8CDMS
mw7N62pzJ+r2h3AcBtJOQvIkR8sqrRacgkusr3tpAevhjcbrUGD05vphbDzX7wFn4M5lmNRokKj0
aWvXaKH1nnFKQaTQlrIcLnf7l9wK+NaiFduUXkR3iFRuI9IacZL7Lb5wnxSaEapylaEij+I7atR8
zdgcLy8r7yww0oueGtcuj5MdMDB058Zr6jHPW+bt1zCbGYkvH6sURMiG3t+2xF+d26/2OGzBhNbM
J9N3LZqmQ6sXGBTsDAPAvV8AeynEBrKfbM5XM+Qi7UmmGggsG/kOx2A8DENuUIoPv0VV8DVGOY8p
Wdg8iuXDclla46+apTlsGVJM67ZN4bN3PLVNKuiT7fq9MOXP1Kv3OjR6v+6Lt7AiMagb8ycu5hQT
egDckc4ycnBadYBs/cqG3tU1+WVYrr4EUkSTyx9wAelmtDZuVNx1g5YCOg8dX4FQvp4AeplseLpp
FYkBInBQMFeen9uCgaGNxEWfmnkP+NvyxQzTGw3VDiIRwE46DDxUqzyC0OoN1quUsFNnTCdAct6A
aq2LxCVTRuisILWzo1ksEE5dzmrfDNovsIV/KaZ6zDbDW6BPb7Sd7pATu5G40L8MN/RHK/nWcR4R
pP5ugRemmpdPmhUd86nc5VQYec0pOZccLkNUAd2ZnyalDqPeEn/uxB/grfEqkvVSI9DUi+zQR4Uf
IqBi7glejwWOx9S87mliZtKxu/IVNgAfgzE/gtB4cgNYGFZm/QGmQBiQWFAOJYtNh06Th+I2edUX
YN5N6PbvdsijXbige2d7p1pxnGYNaI4UvmM7H0Hf+J3JJqDEdixM4wzOHBK5Cb4+8f5GYw9OjL2+
TLj0Z1TZsdfQYFb4VeoWX0SmWY+sZAbYVtTVRMqzCyjqD9EV68pE4SknhuqF5n6JYFw37YTTYfzi
skXfgJwjhrOHCsel98ySv3nQXwgU3Spd7lEUPBXm/IUTw+MRzo/wX6gdwJ8AAL82Hmo52jhrk2vt
SRWCWx7Bxrqf+K+rpIAzU72ktgZHqkJcSUhTc5AotleyK04TnqxVTYlWJ8gW3Jicg5ZFpGOIcb8I
/0IpNVBwoenX1j1sJwDrTUkrGk/fInwi4KPBzbTTas06aMl5QCOwGmpyMPv8d+AjOegFRvYUXS7V
nHupYQayc8mQVOEeZ+rU2Cs9i37sxED10HBXFLjAMllfiHCCXk0YXTh0cD1mZ+LBYHsZieIhBedn
SwwKCRn5P9uGberAgW9A6YDCZ5/ZFdwmM/Ncnw0Mm7Cu/2s17tGxaiCxIPfVTBoYrh8IPrnScVJk
i83JV71zbhKWNGXNtV1RXaWD/qwXztWOuMJ7D1+7ca8SGIns8WRH5mSX3FnmyBU45a+2LLa8VTpI
sppvPw7uUcVA1rp2kzwY8lVJ+51l0LANAQvyh/Lww4EafFJx2z5VR9dQp1D0pZ9fstTR9z3r0k0A
4QsPIgVoxwsSkJENTf8PwJ99E6H88YBaMSF8jNRMF8zzxcz3LeFv4MwlbdW6py0ZzL36nKKgXZdD
e7MnRuBSMjVNg3zHFtDex412NYPkiyDk4QjvU6s956VhDBG10S+03Hidwo2ehRcBHXs1xnw8Ojke
QyR6nGOWHwxinYOBsaQVrbS62TBZwyw5Pgoh8ZksOwRDvQiRnTx7eNJHytSG1AmtBZmRyn1sv2V1
hwuoYfoB9hZnMQutRhCkK+xiW2solFAgZcQQp80mtucVRKLEz7KYd08kcLC7Ue7glboQYtd0pI8o
COGo8tCACXeoQ9OMFVC7bmcIIASqAgUczGnX9uXFJIwGjEr9zxkT6sker1viOLAgqhwn7ny1y+Zq
9APLQIY8Xc21HzX5tq21fuOSi7kypvBQEL6ULqErBoMckldAPiXhqxhlt7aL4a1OHNi4mhGv8Ubc
TLXTuwYHTrgZ0/qHJPLm4AbeEnE3PlIxIqxpaHo8Z+8Y5QFC8Bn3bEyj1ykg5zoSGVm8OW14x80M
CYXQvbRzOy4hdO9hyoq9MH+1enk05+kFbe8/RH4mB0Plbjo1Mq2vHgW7kW1qxt/TCPCswKBCktgr
TEPexZSdXa+QfSde/jX3XEUYAd+CkHFyKU6GVC+xk8w7AFp7zfAw0+oTuhHwgj68aDuX5T6ujklg
v9kIe3I8xg0xc3NjMbqGDMkCfMq2Mfi+sHeeGt14ywiUXA0ZV00amPN6TiRzWQ+7GHgQAwEEE+iQ
oyGoS2RDZF3DbEoLXnjT5PlzKGZWZYVdF1LmwGsieR619iVlxs3sddkVzM+ZwcrBSK0zuDVceZ3j
F4NrrUe2tpi+tK3VRVej5fc1HTheeE9rX+9Ru/HEp64Wr3XN+S1S1JUxODBrGsS2Ie+GRiHmN3NL
KFOoyBKriXZcL8+FGdaMYRyo9/zdR3tdEjtPhhoP7SAPtDHOBsH7R66Fz7CK3x25RL2MOlvfDE88
zFfmoVblUXmfvCSqj1j5NeaVk7bxnGFbiPbMdktcGXmeUJrQnqRQhu2wv/02BTZYGkVUAeUGeei0
cpoJ+jzTv4SF+roJuMRGlkvAwFDtOjzujCFRTVQlaUBE0ftMzxb/OshpBm4fHstkQpnOcKL/NliN
To753VlqF3TR3emLu8nVLWuyQgrOSaMGa0le1yZ3cvxepooBfwQ+GwOCWDt78gerL9f1HLyVsiUl
HLWvsJjaYkT4zWW7q6b81qnooVqg36Z063VRX9K+3cyxCUh8LYpTj5LFd+dGkOVDiGbqcgVbhOsw
1jgxov0VGII3dmtcKb12GuipFRdsDAo+usicbJt6rvwmYXPkfEhvIP4OJeoo2LNW1XHqjnOWf4EY
LDcECH3HQrGRUfWmFYlkXTPdeqE/V2HzGubsNWNtOCXMuUdnODUSL1wkltqQ0zgjVoLt8cQ8LiAu
bI0/7qWS2nYM4LurOuaZKQxM1JV6mSdyGnqNfO4SJUlQdbcqb+4E3rz3obfLZy4Vk0xtvi7sUrr+
NBO8k2fkSHfSvilGPCvmjSsjWARBo9hkISoEYwhi9hEsXcwZM3wI5iFCZyZTHfGbHHGEAnDjh8Mp
53rUYySYRBVDsWwE/MM88oR4668zNnx2kWr9ocJvTC4BvALN22rZJ4MstpTtJTHld5qxydJrvTjg
psWonEq8YMW/sCpOdKnfgVtdysRb6wmFgcGV6xBbl7nxZxd5B1U/RjI/HdzAnpTFLhPkMQHDQ9q2
Qx8BhKEDZoDEyQ8Ygei5dp2F9e1QaFvJTUSiOxGm8Ks4D/1OFT+9+cdlqL3GUocgGouaDa9wo0aL
pk/EAcILIAOe5nz0Sf49WXvQimiJTGdVD/lIx0OYhtB3dIxg4u8TbrlVCaq4hD6Lkt35nAgwwVzK
CnjWzBmnbHYYs7ZZcWV8ZwnloyvQUTi2Yk5zt+FgHfUXm7klm3Nqx7Fvt+1s+RL7/atRx8Qpad4t
ZrkKpoehYWLgw82QdggWqcgKt2rG0115b2k+/NE68sX4GE8DftsNAeM3TrGM0896U+wfD2HCcN6g
v07Cvj9im9vYZv1OoAL0HW9+t7Lq0+hGnthwSbLhdUo6ivwWFDF5oQc+VA3a1+Ixclt6NFJvjZa1
U42e1yXZLQyyB4YX7LqheuhezH/XqMn3RpJIQGd0Vv3ax0zJlZdfG22bW5l+Kjh6y9p8oN8hfKxN
aWgNFoNVAgiuTg/Ixl7ahETuzuJ1RZQCwAL5lNVN4qjN721O+hhCmDK/CVAF22QJHoGWQkoEzta1
KzHfstzpKwV7oKe/jlV2TVrzX52Lf4rNJTZdg2Adppj6gYyNCNuln3ouulVyarc1GWR+q83IGOxF
QRGUOy3Stm2j9zCPErJmGSX3gCNT7Nq+3W7NzLnR7X2oIdmibPeOuImPeVC+MbtmcQtssKxs0qK6
+jmI9KOKGLHM9VNA9igXGlGkwBgV8Rgpn8/0AewUbyM/ZtTRWXizvSFKV05002iOasD76TWl8y6b
Jlgj1Lz0DHLCbB+pkbbd+9v1/yoiBq99EkN28p5ruz0347wmoeGlhKgHoISsAyAsvlcQFj54wWWQ
S4gP+9Kh09UuJK647uOTFmBsTScCA4vhNa55Rgab+VILwtkiAJXk2x0F78S2wOl9J0aFmxbmt2tp
NnhErgcRMbgX9l/XM5ljcQiDgjWZXnjJPosCMjJa+ZQQ8rLHC8A/MK0vW0NtVG3EyIC2Tez2ywvi
y35K3wIFmsawnXSfO8hTavuDqr96YQIfT413mMp4GQOKA9MlwNmuJg8EpGzRkjwxkiGIjwxHImha
sRMJmPS0054j8spfHD3ZRxatcYb+fR/Y9EysvDemZjhsvDP2aBEfWcYPdwwD9RqN9WPOPP3slg77
oaoYETIY88lcflGwyA5lAH2it7yLW/beJTH6Y1lA5UnG+RfbYXxoqnzYD6Pxx6UMO1G4gRzRiEn3
JDA2ajCN+gCjs4Z37VUxT4Wq3168JLUWkeBGm6xbyrW4ratwOhUIiYBOy/cuSxuYtCUccgtP+Yxe
z0+ykomhGd1FBjySOI7GVRo7q3nN1eptLTvO4RpmKJoG6zq15PMiUvhrB3fPCr46A+6nnUUb2aT3
UHh0Ns2PS2TkSojFyz2wLAAhjwYmaM9zpDNoTQeTRytw/GrUXATIh9nRFTA/dqUiBfWfAsebQBX5
GlfIplxSCnKXiTZF0yHSrRtCBWcT8DUwai1fQWYaW0bk1ibmdXKLV4/oW45Z67OdSnIUJ9CasaoI
iAxbdPDFeyRuAc3GOpeueWQ4BdBFmYsr4VvprLamQYfNGNvfKkcZhB5XgceDtchpBWk+cZ6sQT6D
NW/Dorvq4jOqOWtrYTj+YOMxa0rOnaE61ikTN4Hk2G/o8lkmcDWWgvFVX2ZfFoVuHHEhI9AndgyA
T1NM0TkP7K2T9zZ5JEV9EhVBXNn8ItGT+FIznkkzgYOrgvSkk9OzwnVAPtfUxTvlBcR+EcFKdimZ
GwOjzrxCsJ+yU+0c/qzIYe3YQJFkZeWRsqzr50YW3SEbNID5aEoMa3wbyUbje2ZTLUKICvhDETuR
dUiSkERYOrVPZkveZZsRv55mG6I9QPjOvdrauLn9Vi7I/h51epSG/I1E7Fv9JxE1nAPUT0XJnBzk
q7dRQQt+EZ9QJYlPkvlJl/V5MOf5KJeZm2Xq5H7kTEEVs5FF4OUFCYhqBxbBHORbBy3LrQIDboDB
A47M32jsvTVSPa/mFujTaTvFA8zfdH4BaeyyB91HEz951Jv5DmXMPk0jNkKBemmhTq3yIkJjfYBU
d0EvYBFEYI8Ha3ZXoeoPJvu7ZMKALkfsKQBt7+BTuXj7fJ9rDbxdDIarbBZIgNh2Wd74wGnGnMdO
w20+klBqt3m9Het+AxUxoNdIts2oaH1Mz/VDji1GXq3cBiyvIQ2yuGxSTknV7hkDM+FRCHKwiyao
hASlWJ+jHI21jU3iaDOZOrMsItsIDc2XXaQR93dPjTmPSsk3WMDxlJxK3JHperCgfULG+5FRnV+i
ZN52/RQfHINWIm6sZNN03oHoG8QhZljuCFb40/QWGUrGQ+jpc8JeYOdIJn51Ui5Hdgb70maO14YU
ANafhLjQRBJNGQmDeUgw2NzYyR2/h28jCkaX9GWNkuHfPdU87CfpOdJCDj90jNA7n+lfKHCtHAwZ
ya7CMnnFjGtgFbs5H68avfFWn59oxeH5Fc5CMuacFQcGriiGrCrdDYQfMEk6Z6NFp9LO6dr2miNi
df0wq59IsTCrK86UFldH6oDVqVleupzUvpVSkFbzs2GVsc/SDrmfxmZGTjf295BqYzRd49OEyZLq
oDhKN7u10CaQzA0JwDAOOM0kRZgp7MiJpFI4Pmpny/BEAJlzdnHGbQqimJE6JL+qwdUQmGALSxcv
aPHLiRkfXD7aBF2fdOKtUgKNWPtmKt4xsqPf5qG6eG4gbjvDYboaDvYb5/qu6LXUtycnWscYJLlG
NyMcbz+KrGbHAOjJ0Yb3DA7iphyGY1zb12Z030hHdSivF13ujFQSujguboUMjXZ/01Tu4un+gk4I
dAUacI8BjJHKL3TddouDUJJnzgRjbJFdKC87sEBHv1u6S8T3YjPt9yGJTKgh2WekbrZ1qoxkETv4
zcfod6mgx4xOEcE1UCuJqCsIaxKbEqr2nmAtqHQotLQr2ekfM2J+t/Gm/YBcA48oeyJ2+mDrhuRJ
LvKi3tAPgQ47A701js+oWvNM66acjumYPXChqHPOvL1MiXqUMEjqKXzS86o9Gpb3nrK7VCZEiLDI
qaxsTUMeujJFgxO1UyVLeNPF5PMPsrexki1Scm/+aFr2Ik1L0WjbhsXuanrCRhwcA9N8Nrr41uvY
T/PU+RCD8c+DR4taEFGrEebawTSd6xRYNQ/RhDtKQ0jVMDHuWH8OdXc3dW88V6W6dymxNQ0syBsE
LHEzkvSnQxt4/P+fXDRUIKVmE3rIUtOViL97CwDxhPR4l5gaz2jlfEy49ZYY2eQOUWjeB9E4rbLl
LZs9RNClMyXnUKN9ILIRKVNHHGKyZBH1ejL6PWlpThQ/2ctI08DG/RMtOk1B9qWXdduqpe1phVBI
1+xwhxPHOg6pbC6YMx5xR5K7S7XDQKnI0Lj/K0T3Nva5+Bs6JEPVon7m6CdWoxu1DVQBlNA6At52
+UWvrwC5snNPfBuFiLPPNAo+s/Ie1hJ1Xs392Vl+CQFEx2lbnKoGFn2vZeaxJZsNewWLrjmqTrHb
naoygdTupuxm1MtodVieQNOg0i2ALxskGEtyMcdOc7cJMx2/yBHIEQATrJxlStpkGfOWieKCgOIB
No6Vx2+icE4lIlfd/lt6VnFp0eVnTcHgjX1V2xsHh2hkAhF0jRVPvOQHuP9mJ/lTut0xLQDWsFO+
DWaPUjEES4PDa+3q1g4KNZVwzAomu0YoSKRLHKqXL0rT0eSliuI1lLqvekKEYBf9WqDACqCnY8WD
uVSkaG/iJbcbOFzP2jm6hzUblZqwip3r2NlDDDNbGlloFJRsw5KGqTuVTUq9NUe3vnYr6tHqowT2
fGJmFGw7aVTPrSRzA55t/50kxR5CWXy1J/muLnZoXZylfNQfeN1eZuBg3sBs054aWBPOW1fp89qt
+htCqn2iWS9GgFKksikp5rp6dK11j4wIQU+kdk1d7KuC61Aqf/RMSFh4baJwYZRnBSMc1fvznH+5
enLiHhyRcppvETM+vxLmuA+LNl/TSLCYnxE1GJvGyBHEsO+qpm6HmI3mgQ+TY2IdmNc2QPbF33jl
KQSiJseCvC7dQsyj57deeUQfxTLTEIckythGYmPaKsNE+Yp5WyPzpCZRM01fSkPn86fkLHqGCsrI
n0kaec5HWmGvMj/iJAZRFYFFRh1qavavQrNs8kKkaPz2hYnSQ4bLmxZqpKk4QDc066wAbawSks8J
2PF8dxiqWzWlqZ8Myc/Q8AT4GIzqA8ttmOFP08giXcNbHfaB5su8+jSJsNm3AyzEYKm7+4lFXstu
G2WJdq3j1iYJeUNir8DThQSqtT0qbgJYk9JhNtK8tQjjP7QC4tY8V83RYFvoNtm1MnSELpOl+emS
NpFBs555aIMakWSuW+exso8I4ORpypufiFdlTc2LJoszMgijjgEPSvF5vhMKzj7FwQ6T88htMhF2
G4n4XPfcZCN0NuPteONrfbJbpCLsxs8s+F762SCCwVJ3pXhsG0oCmk+lncxUd/Hgfkal+TP2nNRd
04qrPjRsyCcKDnqIy/+JGSfkfmotoen3lvquw2W7Emj5S8I+76wB5M9K95Mqz/1O+B9jUBsHFRT5
LuLMPmN/idZqtD3kS/I08r6sESU+Ige5dOYOtDPhmTULbxHYUD+ogFQahbcWo9hX1uTQo5h+4uKb
9nrhoW8R3X0C1bKd2cdQB1XqBN6P59L+jjEq8i66+gMPExYcJiRSoDCDMbGaLDO7h7jxCdViozCP
5PSKCV8jq6y+IYcJdwXYSLTyNTEKXJ2oc9oYuVng0MmaXoU8Ugu+6fKGmkts3kSDG13BfhDG0bIY
9eb+TmHKVEKCdB6Y8FZcPkEV9MdA95C7NXARnFY/uWXkrfsouTlxxVyTuKPOnLsXO/ct4cTXsp8p
NUu3AEnonIe8m3yh99N+nBGMG7MTHtSMs2+2Rp3xO4VEHI3JhRvtlOVmyYtA+8rZo7EDxVwOPzJZ
jzlJZSIcSQadtXGdzuTbRhFjVww7/bOdyLNO8bOKaWqXAFJxkZn4Z6PSPwaznWxgtn5K2pRrQu2K
s3mkj2imoyUbjiiiKGxmyEQVszmZyeCqwyNr7BL3bk5a9jLuFnkwXNy8Hi6WR/qS1R+SfQX89Kmt
a0RW0Q4GP6P8QvTHxukA8VnBUYHAxjkOGwtyKtKaJdCvq4p0Z3jU5h5DrVXatNlVVJ960ZMrI9P6
OGIE8vpsOMs4CM/dnJ0IBrhr0CrPjt7eayTuhyzXqQ9CHGhxtKMZ4MqhBo2KIPtsXMHbkjdPFfBP
zepS6HCk3TqjPpw7Pf1UWOEOehCJjQkLE0V2BlyQRLa1QNmqHBJuOovKKCidE0q+gZLGSg/pP+a+
EWrU+mPKo+xFu+huqB9B75W0neg0MIMiUmq83wb/8lNqcBtp5hI5lH4i3f6G3pqd1QQUvCawoZv1
8VZlulqP5IftzLpj950mFz1MsTARftlOU04fEofrqM2abTuxgGd7OB2FLU4FCmpc/0lK56i8k2ni
JNKMcqDo4BiCy+T5Rl8R7Gr0yR5aZO+3cXqtwX1eUod8e7SESDv1S7nohIPcaXZGDyY8td60lIVO
Vsd7zxiPUd5np6BrP7sOlogiF6Fk/XLRPH1vTwY2rPYxGpO+5liufSdPz1KpL1kPG8c00LJWRstJ
gNuObnDFaFWgpa9uc/OHKpRx7oTwK7JRoSaS5wCOUkcsOtv98QMZNe1wnbzUQ/Gs5+SAVFDNGNKi
p0ixA8QRV4NFZzOF97LjJq31UZ4YFqwGXORfo7B+e1tCcqtH6gTKqeFqoy1dhsMn1CifJnBYNmHh
SvDhkd24tVoW44bL33d0MK6CjydgZo/bh7sM8AGheeaKHcdnVdmvUIOuHfR8M9dRpaJAY1xrq0Pa
ULL0JM7ZKQ7hQi//MhhMNUZMMp2ylXCaM9KCwk/jtQXn1DdIct3YOrDQns22n3hctHHNmnYJsGXC
Qd2ANC1r0YHo7L5EN1zbzntEnltta0TIY4qLRQuQ4GVQAAOXHIGxItCqMaJbjUJ1wISzSvBxzNJ6
MuT8OWDRC834lyC1+9iNq6qxv6IM8YU3Oa82ZhUYm2AgiQYw4j9zFHw3DTtFNlvVqtHRBXTtH926
eEEP5RXjbOHxb9tq/DOb5T2ay68Fe6E1zK7a/Bw0A58N23ooxt1hJgmgHO0DztsPd0qWQHMnRfMC
Fh8kNRbT1dATWBShEVxZ9nSnnXHlcOb9PAgRlGyv17JhpSQzmOUpdOkB2UqNOh2Z7jqPp7NF2v26
0zVrlWi4BEyDzAVr7D7cEazf8tQYM9pzRbLU2Ly6bGhm1JD/M/X1KT5ifiEQmP1mPTpsY1BF1323
oReD6ig12tdyVihiNggSuS+CGIxCzRhCQxIb0RoU7ITWoWG7kA5jHFh9eUujN9WArc97jORVPqNO
wJi50jy5LUWWrWn317r34pRdxlKPZWybWgtmwH1xjio/TLXF46ZjCSvkHbbE1ZVAuZVgKlcVstpA
fNDhHK41O3zVm75m91XxJ7hHY9aeXGMRcUKhEfSogHu+LFb8+EbmmZU3kbjlknTA9UbUqeh2efwM
KYYobsJvGuDcFNw9/EV3jO5d4wEKhS5QFwC7dWeJ7KoMCcisfIBIyW+MkoQrlouTXpAtypUp1k1r
TVQRUa+tCfOutwAzfhvBcB/ux7OR1FRkkJdDwLs2cZTMvsRSFWQ6oz5lHah8sO1AKEd8RhvqnmQ0
IefnKZnJoNvq9ti9FuO8n6PuTk351vPSwG1kex5IauTCyvZ0dinxk6pbh0yl6AqTirkqrIMGzenF
GhW+KyLwKFV5C8UeIhBpFjnLCTfo1Qftnw/Fp/+2QvNeg8HO89Q7SKPj51L5sXNeanawx9msMIRA
e0cwhlCOJDoUj/gPtGHFyYdLDJpBxSyRTfs+ITvuIoh5MYmUiP8RRHxgLIhX0GQWIL0nQ0E+kkSS
rFAA3hyESlaHCToqnUet4QVxHXczWdajVyiIuiHqjwIPy43l3W3UppGAGFetu6J71tx415liG+fz
uJkvihgObVK36Mh3tRV4NEpmoBvHwEI8HKTZvbRqfrWYxa0Rbv14JqIcvX4MLa6LkWwra8xeVJug
BavkZuYmR3yjvXKelWx0wjcTiiYyYIHePa7DdU4YCyf8yhHar1fR7DEp+O5Ffoqw/MVFfUvq4eDU
84/nTDsTxSiksfRXVPk1xMqzaxvs5ULDB8m+rO7dE5nN3cWBDewyU96Trnl16ya6Fui3oxg6SR84
FKHMjE76Jwtdan81mNth7oNLmhab1mANFMklspDBHAA+uzurYe+k5BZD23lkXQJKumBNGKf8n5No
cYzaMAs4byhUUH9CVhDwrEF413QZu56YNmLeio/cHdOzwaQX44N3nMEe7kGnnD1NNEc3y+NDoRg+
WbV3cdjtBvRtdE2uOElJ9+FU8JEzIQ6MEb+XSKJp9vJNqAiwBhjSqW68DGH2qpcBvjypEAuUZnW2
snw+KgvQN9u3v0DPaT1ZuUEv+FOlNpswS+6SpjZ4b5YtHYq6wS7XUU2HrotRnWsUbUaJMKg1+Zai
fvQ53RmL9l4KK1duxRJAX+FZJEprfGJOXL5CK32SXpw8JcOzcO3g6LQkEESTU7FazOTJ62YCs0yy
QBpiROwpyt/0wPgRjXfKCTR7SBR6putNvKWIR+pU4t+Kgd1TnG7c+EkWYf4loKwAZpb5oVL5ViVp
ttzN4pg1GXjvMbxVpoiPSRjp55mwvLnlu4A8I3expM2b8LOeEfkOLOKfPNM+hZP+wZRh2IedRYJB
VvLpefQkwzRztKKIW3CU1PS9hcs3mJk5oLdgPDTp6tdMxIFEAGY8gsMTHdNZb/tNnmMPJAMhd7Qe
zDhLTMghGYSOjggF3lKjBgU7r0bRgMeIXOL4TJLhvYbKQWQkC4zJIK+T1ewVdLOv2SL2EfBP0zsz
vjtnIhre3ANB+0Eiod4qh1Drxv5hJkk6RJa9h6yF/NCI02PS6nfFYX0yPbKurA7SvaOIXG/1bTjL
F7p5RElGnl1VJP45Ft1JZ5SstwbPRLovFscznu8GrcKp1fN1zHmBPc59nRzd2Fk21PM6srhMhvji
5c6bNsiIMOarWiQ2emU/0f9xyyVkqGZM2q5cNntioQjrrAS0uaU+BtMzIifMEZoJzQbZwMBepOZp
7pv41Gf1qa8H6yZ42jdO4Tib/9g7k+XIkTU7v0pb73EFx+AAFloo5pFjcMoNjElmYgYcgGN8en2o
kmT3llrVi97KyiytrLJIRgQBh/v5z/mOrz2C4kl+6Zdu7D/+KDkDMBs3KLb3nGyLf+qrwZz/JtPc
3eSMv4nXupA6SdtrLDDbvqBblzqmFNvsWdcdbYrtLaN08yFZ/kBtt4qahmGu0QMhrnjbhSHPicwr
boFm+AukKNk0NttGlcGSFmGpr1lLbLeSejcOzbcFs/nUJHeuERKrqttfcanp9+4Qasjl2ESqNjni
bNc0m4Zx3a10lqnRaJ+ahp6MspnHHVwXfZfp6LPmkvfhEduOjRUbmENXZWIt/PClTdNt3pIYaCks
WaFeYmqjTLQM7P3QGm/gjygM/DADChFrPX9ga/siZ1kOiDu2NoNd79IzBDwbEQHxfoj1ro3pjFrp
sif33DVQtS1uB3PeYPASvzDJLDOBMw/4xflrT7+K3vbOdhKFfDay2eVwKMju2/1DkKbt0SQU58Rm
c8lj/9GwW45VXSz3GXID2nP7YOEd2xdp8BQaTXCZIuttuaGRrsfXrpXYJv12P0DAvrpeUe+Hnt0x
7QexGX5IP3qcA2KZOVO5bSAUrAeRJ1eHBa8gF93RjnCxAhNPn5njtIfQEvsFigagi8AaxTYrebKX
hHwgG1BMEJEWl2l7HQEor1qRfpklc8EW3im37RnPlH8ObMy4g6keRIUtNy7gwEpiRzZ2TDRtSDm0
RBDANADJMp28GLgxkcDzL1DtzwEHgLKB96edbOMKEoxso1/GcEz2Rlh/9crPjoJfI5xHQMuOMFel
lEwxtX9qmdqzx+7o+7K1u05a2z362ck2DmJ4jJMn9lTThneEqyv0aH405AUMNeJd8mnFv9t6fhZN
8xCj0SqxvPmSP+IWUDi/SeIsZVD9kC12bR9Tx8uGaodNV0RUT9pTd6xwTHtbdmnhg5NieANquodc
jU0mIeRgYgfQk2XtS/kdxbib4vmtIsSy9U0I7Z4wz5GDa7v1iAHE6Ceqcy8EG8IHnptFbTNHKvBx
6ziHtl8i4NxayGpIiemdN9N24nFyiKW9Ydf2UEcLympaYBSfVcNMQi9O+QTvcTTXWLtpF8W6UT/4
Awo1CIJh6U5Jq1Jtw5iuxlLdHMXfmCL1D477znCZLUdJJauf/U5j/GWYPzZpTW1sNbABG3kTfdoH
rOX0j7vWZpLsOGvSaazJzAWiBB3x3islppsYDpWVAd/je+2pU8MtxsKvxNME839djz4HPNP9+WRu
O5OXktGyiXUPaJuZLJuq1mcYGvFNzSwDTR8dGsU8JxwAnzQTJmd3BBCRB5+9D4JnFNF7O5M7Ghou
2rr23gtBujEcKR8ysi9g4Xg+Z8p8QFH0XgcQCcdfakwt02JCqmIsn7EgbQM6YOCNMXr34UqAopBt
PjDZJoc5NeHvKvIeGpHfmLngbip+1IOd4GeECNEJttsOh6889g494Ib1zHyJLcsmR8MC5Jf8tlqG
/J6EqUJsuCRQqP32Z6rYc8Hbgr8bELWTGq3QedQh59mwZMQSmUycE57iyuPkoliPGg0AbpxxqvvF
CkkAhXSS320xPtMSw+GTQ/XU1CuoQwZm2+ptECxxk5dVq4j6TTaJ3chfMwimIdrwdmaMHXi0WL1I
OK37acJgkb/O1tTsxqbYoyJmO7fgnFFCgVq1Vg/pr+Yko63iXltECDy8oSETGpJ//EEp5J0TxJcq
wlQX9ZATKU7eFUn/2gO/FYpPnol7PsXpMUDnktTGpPO4t6AV4GpWD/28fMkEDdll102ukl2r1hbx
mo5uodTZORxmokqTEgYJKZCN+874FXfphfLqBVo8WMVv7pkL4XyAZiVEF/Yf17/ncP5BvKz+KD/7
33BsaqSQI5CbLYck2ML//SdAd0z+Sam49vd9aI/bkGIlwRrL9RJ9cZevp4DJDGYlXHsLAKs1k8ug
24fSlu/QLb4Xp/Jajligh8Y5eey/sbHvLXWzPes6F7k6EQ2+4oNI1nP1s4qHDx6VT1lGKapbVI+m
1ltoKGwSsTLwZAmU/7MXZ9ic7X+CMRb2/81w5Y360jKhYlsW4Pt/faMza6afBKO/Z6e9MMzAHaqI
HOLkYtbBDoBR771vWrn3rYKgWa9MjBoE6I3KhRnQc2037jXq2gOTIiaeCwg5YAWz0cE40JWPVcl4
xA6ZnMNkQ2K0NnJWP/FV5KoCvIJqlfonHZGwbdDzRUaDTzJWZ7uSp1xz0zT1c66wfIwLjaSV2WNv
5x8gdN6NfLgfDGO5jJBPmASShQhfZ77likHtOUmIhkwDhr0srg9BaJDzEEOzxy/t1vfsNk5OtbdM
4Iqd7T71c8YPj+2TYQcYs9WywrBg4IA940Akz2mkzD00/3WyD+z2LjB1TUwxEbUWVACyIXv948ZR
LiBGsEUne/LfCC7AG9pFTVcdHci3IG02jSGPhSfHlZfiX2hz/Zxr+4jR00P4JLcCSkva8Vsr9d2c
Zr8B5/wu6/RLmSQIU25fu2gNsqTT0YwYVNTGHhYZfArJlWil+X0eTLtWpj+0WsawZKjqZeY59OOB
gWawYpqO/mFZL54ACJDfnGADO44sTQ+wqzYIKYz945CYb/DxcFAihbCumV9jW6utX0h2N5Zzik1+
os07TsWf5YL/T4j5HzDrv9x1gWMG8PrRmWymif96MRZl63BBOrB3ffpFZvYVCpETToiJSoLLnbCf
hJRRfFdtE+4JqRIL45Hu48smEVlf/bH7nr3C2jQeKvKSAQ094wdHIHLN+e9WNBSI9vKN7DUIFElw
I0gOssG7YaWVtYlBAhUEX5ki8x0qMrLGgjwYc/6KhqLStKetNvIzIYr5YDZMKMhrLyGp6lWmET+c
h8Pohu/e2N3CJYqiQAivGRHxmICyCaqFt9G0J3OBq4UKj7hXFcsHewxc4NoOeqvFO/ULmEOTFABT
2Jj+/brm/ge3e+AKN3B8/gQzvKC3/2ldS8o+BKXYBBSSvsd98ibUKTf0eZIM29IY6UcI2WNyyY+w
DUHr0qBnZBSs52Iy2Tw6H0PLIdjrKbakY033Pei9OPoKXESdzmDCWaUwHJR6ZaaHjDYevKT/ihLu
0PzTbWGIiuhqN84BWt1JtfqtLLhyA+G9+dZwGCQfDMFgImJgAVwzxN2SX/54drLpJzDi5RtUlCOv
9itXmN3q9EdSsjvyEwr+4Bb9/Ye1lE78FYsMKkf6LIzgQomL/+uHFVmxIYUsgv1oVT8mO/0S2AoB
1b7+GOkoXguGxrDB8x/TEP72nZExNkhgYLPbkEaAjen2b3//grz/gNMcBI5lLou1MAPxlxekUm4O
NJ9g72EEY3iTfPr5c55BjHKGTT0Mp9I0PuYegOcc+8cyPHWqeaZOgm2WhYkP/zyne26Pyba/gJxa
aYwKoMjLdNY2o6J3w4TrR1Kok7NAOR0Lqmnou+829A7TgNoPuv87+5UmA9uxvH8r/OpEfxo5O553
m64NBJc8TKipuFlVCCqnJtS/BOhymsiLaqDs2YI3bNEOcR310xB5zePchtehAOApDQbkg92sje/S
J5wFcfZtrsfoik/QFIvxO8rZ2hTBxrbzfVHml2Whs2uut95JPqKRs58naDiIJx5K/Gagz/0YlPsc
q/n9738Pzl/p+J7JbMvFdwimFl6k/ZeyBXyZMwR41qmKV7mhl5xuCvC2I/KY9rKLyp6cOn9MkuQL
AuxxMsufaciOPqeEwRnSej0ueGWGHvTZTiCsDE4BKQTYZOICZzlOOvDQOBfswcfm7rt04jnT0mSw
pVOYOsrppZdsp6m8+Cpy0p9GXT2OSASbpYMe/5u/lgnVYMvNCbOJD0L5f64j/7+a5vb31TSgHCho
+G9/tN3Sl7v51J//q+x1KbL97//+P8rvuPn8t4fm8/tXG/9zOc2fX/lnN43v/MNjVaFkBrkWULzJ
fQylStPKIvkbEw1MBLbveAza/k85jQj+IaTnsW2XvpB8DYtDW3U6pjDG+oe0+FaBG7gU3pjBf62b
hpcmZCACfhItgPIvW1/OQ0YvulQjt0VDCyPE929eJxBt4kQ3D9boV4CuREyQsiurRydhq2hb1B07
EIS2uQb6+E8f4cOfz/9/6Tbxvb82QvCCaL/iTgPIz8ZA/GWXylIqE6iV1rYSbfua+dMycQ/Co98p
dSQbYTNyAejTYwA/VWPp7t2iKPawR6lCKUsQ0hPWmzWGxeJV+zyGRTihPigoRbBorTNJqGGbhWlz
qYP02zaK9mvEx0o41CZISoISax5hCPCWEdwB3Xrc2GY3vFsdyd0DLqOAuq0MmTqwQDbhGyfShpWE
uVAox08LuOGOgmyyTNRGGeRnaBFniOumdNkE1FcxTOWI+c3m173lYZStgzyJdiXdEzudDe1DkpPG
42SWhb8n1EAiZsQ5tee3x072zT1kg+S+LiRs+djvdjJw9EMEGmljdWDrJgMWVlca7XUQKir2WOrK
TSVN6yUeApLu0nYelelrajCF574Chwgug1GQ7e/zHwRQzM1oW93Gi5gHum4OugcXzFphAHvAGh9t
1cDm0OuW8Hk2GeojcqW+uTVdwUFS2bSKiuBMoWqEX3Bw37Eh+m/IgMmOkrXihE7svMS+ndzSKDPe
hqHG0YLP8QCbGMjdSMa0rpjIzqk5fAz4dEkNm87OZsSB4cQvfoXS6K6BhwM0NQgLG15PmJBi4cXt
Hl+jSkR3c1imJEuC5o3wPaHbFGNLq9N+72VlsM9cUqCmHSXPuJ8AqjQJYc0OSg05w+Qwzd3CZ4L+
qqhGxowV6T29noxFIkac9sjIN1Wwc0DFUGBWR/FDQWKPFovlAkDy3YFDBDpmtwUgNFOs50zGPOnG
/Bo1OtgDkI7e2PFarOHgXq8GfXarLEeLCe2c4Gs3jg/zUA+XVhO8mCJtnED5RrRCpd2jAxVjH1gW
rd4VZXRtbHQMrRGSQ8cDX+Sa+uK1AC9shoCENlQN6kbDRisxCIwA/ZG17fmtC+YRaKFXGycxBMVt
bogloLcAkk1lte7iWh5kEYHc06CXRizPR9UU0bow0YmZsbTrMa5hmyvbgq5lKbLhzGq2aqTF0Mvw
6Dd4Irc6Jc0BDGUiYM1Ixv5RirQgqWxI1o6Qgy57xhH9oyymgsEBDkwsbyGqWYMWy0USrIOpbs6O
3fR34+jPe8Di5tbK9HBQbtScR7sM7+k4GA8NHSyXqWri3wVbAu4krL4CsOFlYg9xP3vM0QlUBYep
o+4iRTnYNNjjriWWzmNepvHZzBTvrKgyYJ5MSM6W8pOTTLV70EPXfVGDUT+xQPrHXqfGA9WFBO48
akKCSAK9UklHCYvOVdcdwXOjw+DJ68DWxLqewZEZXryqJjjKsAeKyXhwRMdRJ6mrpNynhoCvXZgt
3vmY4yDdhBwFcYpWWB7cAHegijEsrKSLsvYaDJrvRekBGjU4Bo+zDj4rTbJcdzeH0pLXIuAXvhJO
DNNhDjimYCtAK0bxTHIIupBfKLIsMKS7KVjLKcwjdXIrmbOpbN1330v8A/ku+85xtEHbbkV6fsgL
Z9OzKyt37dg1xrYQAZkQdxbZvoD88wn0u9h7ExuyEvRNtJZxVL1XDLX3QkCgjVF/LuCjGUIVRXkE
MDiwpbfCkbNYlSQOZO66o+MoHJzxKNOJuIUqQpH9AgnRAuRLC+cZvZoCR5j/ORclCP3PlqvyMwyt
8tXnAj93pnKOI4nj65B2QG8UbS+/plz1At67Cq5R379nRWCctZcUFat5jZKdEBvtNnnrxzlHYq4/
R1TEJ3QHwS/NdbCDRG+9JpaffsxhXBm7jpbs/Fm3bXVkiUuem9k1v6IonkBXi3i0Ma0F9e+oaG1z
6/a6+wD1N/5KsAVvaKCm6yMv7SNqgHOXJaP1bVu9g+Qb2tUhomn6LuF3+SNjK/9O4UlzBzqQSmJz
0M7DXNJN02aW+VA4TDAd8GPPU1HXeJWCBgMH55mSWmOJVSMccQSE1cgoN44g3DqFD9Uh8o98JA3w
AKedX1oReunJJ9V2pNs62Zix8aMRDon0bLQT+cS6mXwMLsM8ICO+i3Xc6nZtF7TWUbd9Hd13TkIF
Q95jmK4nanhXFch4loLJycmNkXWgRiV6jAd3YAAsxhenNb1bpUVxCgQJFYgiw56OyGSn7Mg6ULs2
3TF66DE5GA39r90AEk5THuOADttOjPPPwgOazO7FeHQnq9qjT6PyeHyKO7+nH3ZtRWH/QoD7alCz
Sv4qrZk5ZFgE7gj2Fy7uFZotGOT2xUIVc7Lfgwmu3k3biZbhPj6Xw+C9e0uhkhEj85UFQe8I6fnL
KWb3u9P5EpX3a6oTHKisMOvoEjeqHiUpyZoMRxscevAYJGOA2vaZGj8LNRDvaxJk9VfRhfJWVNhJ
LJfRX83rXpsSZjd+M+wsSDHd5zguSDWRWk8B4QCIcAw/4350z0h15QX6S/cRefizQAmIz77FsQIO
GfFiZIcU93BOlAEmPC+aF9+kwyOQ4DOaQUWrwqFAg3xnji2hMhij5ZTApBVdNdXSbj7xv+Rm87Pu
skfN3RhE7QEY0BpENrW18mJN7a6T3WW0f86R89FMZ201m1GTAGI8HKkbqLnHOLo13Xmo2++KZ6To
CCtVQffO1HFtd/IxdYZ10MYvZY3vRHl6A5TyMoFmsEbrApbqXOFZyZtblV9H41kT0SLEuO5qgkiT
Pni5ffQY42lsKd7YgxZm0jb134VDUEyMdChQXhMHzToi71mS8FBWfPRHArQx4daWHVyZwMtGkkFw
W4FPxs0XXsyaAfNccshlluEM74A5finr3NDbhaE2syUzbDyWeXy2vJnMGyCuqX3kmqd6JSv2OtOH
BmBWnkrsub+V82uBc7TDo8MPxgNBkv6pYWQOBhO18xGmEbOll7x5Vt2pY+LJoeOWQ/kNxw9zGDnt
YfvLt2V7nwb0h2Sfqd+DRXycAuC27lPgxJsCyKdJK83OLjP/jcrgYkUb/QOITdw6Zvi7x9KERcY5
0uNLqK5J+Sme1RHFqUC1I6oy3Q94ZuylPWqMvPRi48ODDPrTknl5HE3tX2HB5qifakmdGbyqBMGS
5Ay3kuMGzwMiwNWXw1W1xkXipr2RJk+gMbY4JmrgurYk5d2EYtfmItn5BipFauIfctviEYMFDVFY
ImDUVldhkN3JbD6yxvDOYvHTOblqGeVOcXalbdp18Eo3nzEMC1SGCaI9tynxVNHfxTz0jr3AB86w
xS+pjxlNqzqR1PdpMiloDoqsAExhBzVWe+5drbB9G1n4oIb2VzkYDzzto8PQVATmbDV+h16ZOAdA
E9OvHl+Ah+QYeaB8oax6wVhjRw5CMqAhMtd6Atiw8lRIlq6BqgGDU8v8lo1kmrZjCY8hXLlsWVdh
kbsLqz/mCxN+7jqrlEmOKfOOMNUUkLKm5DqrScK1Bl+jE+TMpofUsIkR1X8yROUxlTvmdkyYXm4Z
M1n9RboxlFzKHDTXRslnmpECQb+FCQOUqRot4LdVvNi/uk5tBjuCnD1E4q2NyfyW4F0Ps6/GxfZk
feHtxwdhjwZO5C5je1xZ5XHuTKJBSjdbj16ZDe1C+OBCE8Re1vjOG746ip6b0ZHo+wCHdk6hvE3Z
2pAjnDidHuGfwqfOmp7HKvGWlWtVkukrdvVaFVyPPtZxkgqJla4KD5ocg/l2I9yqejUkpV1w5pvl
oMFhcJ+pouVVuPXTPEjsVFQp2XcN2YR1airiUOMUnNw0Dx8r2DcPqW3O+4ZQ2VpGi80CkPvBdYHq
SjyfR9Pv8BMGlm9/VMR9NzrAXIvr218XSehdpziPXxtwJGunQbIv0jLc0QJXOyvOQhqbQpSdZdYQ
Y03j5eyXNuYmiGLraDruxA0PTwoi7Tmv8he4bOa+C01xb0Wmxa+Z3VkFqPt9tpLwlDQcgtiCN9c0
B4Q6SVLYbhpkB3Zn88/E1ON7Z6J4Dco3j5AtwaR5tgFcdLBg4MlIXSBrdQjKtToYTnqhheOh78rs
SRIOWyVyyM4luijpT5g8ofAxgcq49y7FzG6Yvh+jOLBHCDZWG/jtStJrUK+4XnCjJf5gH7RAwvQW
Yxym9vTcTd4Sc7GKbE90xDoGhv+RC1KtvoP0B0wgXcR3ErDdurN+qyg7WvTwbB1jbDflPHcYYS3X
3LAnFB+Gl7dH+NPhhioHl5h1aq/6ecC64lLyTu9LKFbzQgpK0FEPYUYnlQ+r88UzmPusuIJYUTvR
TIcYs/a76Spo52lqHF2MQJsuGoG2yYrtY4XsWHSteIvmPsSeUpTVqzdY5rOdmOJIylbuhOqbU1EK
Uvq1ml4Efpon7CksuTbt7jCAmp4JSxpf44Ltuzmr4UtQCn1MUjv6qSYr3pWsBFsXu96lpBIPBSJp
D9ZEbERRF3TgSesdmzjjQGtl1OLkk89sHL+xYAa9IMVTBG0nvIwmYT3EgQmMoyxxkzN1vHljkn6Y
Ni7AqEnHrQg0TqFAt6cCozstbv67iNprN0II78rwnTpeuetcDt6DWHiN+TLcHpe6HT3Mu9QnKZOO
5IuB3OCuQGQ+ZSN5Ka+gWAS2s7gmXWmfZRMbW5pI88PYRtFr3OrmAEWoOvkGcIWJ9s2LSJV8CciN
302A/ci4jPFRdVL/tBmjXLIO6hJ28VJusmFoL25beY95PltHIFT5vjJaeQgESYFVFZbRyTJmjjFp
NI53s11QYSES9yVz0/iS9tp942TDnkR2Ppu72S+qPR7cQa7IJlGi6ViFYIeoq7e540jh29mwiwsE
4RYZ4CxtXfxMJxcDv10nBH7S6oyrJv+FKDzceeAKf0x9Zu2zyreyrZ3xiqhGyvTaK0fnXfYp8dlE
Bo/t3NPRwQxySdRGb0EIjryxjPKrh4tGSYldhBfq3mEwyQ7SBuzGZhfnnXfN0t66ef0QbEkY4stg
xk7zuoi3ltlHd1You2d6edm/tBOFY8Ti9vgv2aqCc5MbFyPMt2Fo+8LYqtqxhhtrT8TMyWtwJ5VB
ftkdOqYuds3TmwZchlS1Zj2X+ldQh8GVt1VtR6DYv9wApwJe7+RhBCTwXHMl8JRV7YOdBHBvI68W
AGsJZcoC+d2u0c4jffGDJHsKsdxcwqJ0j3a1yCFmML46elB3LngHMBW29zwQ+qrZ2viYCDweGInn
7AuQNUSQ4nxnzjJh174EYGO/Th45Jbe7Om/am4HdguCiju6zMLCuVtL2R4mn7er4HmqGr9qbUCS1
ZWpQF6A01m+DhzfRLuOdzEb8mSeYzbcRE/zd0E7qOaqrkaYD3PeFZ6GV41kq7vs8m29D5FP8HmTz
Qz330Q8oo5DOs5SsrwL7HiT9lhsmPCorUoAEowKrhK/EyY36cVpl6cRkgXRSdAroevzsgGNSHIW8
d7C1Xd/VOiEwZCFkoL6rY1rwBkeW000SY3TJsQVsgD/EO2NuQTkaNfKamszhOTUDm7eedyBZqG4B
t5Njs4IlQsayPoopX8L88K1Dk5NH19rTSWsj2weqxGGTD+pmAfOn06IsnivDdi+Q2STYfptkQmrP
963vufshSVpvNXpLOWbvxHg4y5Lzyjbrw5hBFsw06zRPhvnNCb1+CG3bgCk1JO0mCTtxz/Y52lec
x8HkeHq8N+BFUGsRKaYzI7olWbzc6/a1a4VvAnHxbmhKuYXSQLLAAeMFYo8d6ywSvPGtoZv+yumO
mBu48JwUOVRgMh9LW60hxA24kmAU4meUDBDWTS9jW0bUtShx6GUIzlDNf/gvHCx6XWbzyKBqWtwV
g8Wc3/BsxRl+VuabV2X2tTFo56BIwdjwvsTvHGkMOsxyCdMKQIn3JjbT6sHUCfioGM4K9FXXeu4K
K8K4Ylk3loHyPh1Fg7s6Gb7Nhr46Ky3AQJJBALmH27Q6JoZnPg84JSVO9uWmqXgefAoMmrs0bIib
2p5r6FVmgmjhJXcayzHO74OOSvlmdMQLlNX4R9exx5dwmoZnqZycJCLtedtoVv6BlRBVZ8iM5kga
0X2bssC5CyMtCCuE6R3PRf0GUd6GSQWGBhx2lDzVI1zXjQmf8rN36fiBHoQ/TGg7AgY5BEc7HSls
dJvommlqH1fliPjRd35wEywV2FR6V/6oyGWxm+1ztevSmNiLETfwH7PibCVVfwtqkriYNB1SC9J5
xXBJ2AdLYAr1Q0GpBd7HBLfDKGyJtj6UIKRPWVSSr48HC6SSaWLytIXt722dVosnsJix8sXq3UeK
OiUDR/v1GEzDN+lR9RjM9YK06EjXxGZ8GxeWKLwf4XlQeWbzIMtG79LYo32vAC0J5sf0HSK4ZREc
PHr62FxEGZAzx6Nd0kAw24ugUS9dVbBHwNW1kyCaqL3xODDaIA7RM5rDUFDnOvkKMsU0Zwpxokyv
Om7Dh2bG3tRRDPjDBiCxG2g1OXoE0s99BtpxtqW/bW0frE4Ll9uzw+yAAb65nxYTGnNFUA9DNx3c
oadkCS85CJugfHUxd/BiibSxhas2uhob2iOVs528gWuAkYu8gsGqvymsUr94WgIL9FR5AUzX0UDC
R87OYKgf4XuGT1ULvapyogGWUr0gW3REfxbn7+yE5EGPImIXD0nNRIVHXlRgYhlTLc9W62aP44So
BL0cVO7k6v4ntl/i9Y5B7IcSKdO+iKwyvnnAMo83dIvDr8d23WwHO2YDaQLMQsZyvdokmNSqnw6U
hs+5NKtL3ffZA00b/WGwOvfLLNqa0Sne0cW06MRvM4/YN5d5CRvQdCCvoG11lHHYPJu2i7nXncrx
NR9qQJyiLUxSRL42v2dJafAp0jkVbPxWeyi/lZXfYzdcWgSULX+lWeyaq3kMTXzNWUr8IMa23K67
IdRvHZNYSFxJRlSZy8o+E8RPrspw/AZUwezeezK0/C2PWE+vjJTbte1MH9q8BlrQVPyzaeSobvAU
ykfbNt13pEx6KflVduaudHpIYPVooWHVpE53Vei1N8S08tI0kL2ZSQUw1tKQVGlYyifcfwRyysLN
MR8iB51dL3IfyrSmfsG0OGCCUZB7I50CF0e+DI4d6tCaWEz5UxsSLIFXxzv2sPiErLAOkVFmQ30F
JrHjtSdHUm5kJhaGKDq5zRyREwH8rmRfDk3xu+0D47s3rQmHVu23ZxAPfMhu1zBvqcsoZCyCWypf
D65BjwYpWBunTDQnR8fkh60cHMqnxrKYQOOs4bp2i2wxs/Bao6Ot5nk/dWZ5P3Re8kp1SrKjZ6t+
NCtF37QW1DbXxl3ZNMVrmfiwcjIm3x4Oaa7oGV4MCMQYOCBlgTOQNpmfC3bzME+AXVCCkI9YuYok
YtNrgaYDK0aAB3+tPumKHtEVQzJCQOQa9m7uuC/L7xhmd9yiWZPG8FBCU5QcGfn5B06n8CyqOL3k
IRSXouZymJJCnl1MYeue/w8RP+qvWSPoxcTI89lqHPmZUs2ZJxTNNl1rPrHO9fsZsCNg0aKfnnir
3D66HMJnZDx5V0UWWTsmQOKBd+rwCklVXYEwYfDyXYMMUhOjBfbmJH5TbCjA2LOCI1WVyXgKYVrB
R7b64sU1kCGDjlMEPWHy6OQewSlTutW56x19TlplPNSmO9N0GuEGsSKZvMIACR8Hujv3XmV333kh
ic8YeXjIOdwlSEMZ12TWu5bYJnG/pPlQsrdsi0CYe5lv//TmvrvLBkhidC7FZDoI/wgEWCvkgOc4
bMxXIVysrTFYEFob0Z+7AEVuhWHQe3ezNEXAc/GWa9Ond4qsA+2oNUyCJ137LBtQaSbiUbU5wJoz
iuTmZi6wOMCi7YFYNqOnOBzgceZ+nP4mKLz4+piOdnRPJ3uXZ9MjpGpi4YM/ETKFGa1hY8SAb4iX
ZIRHS9sej/B1AnJ/42zRolLk11IbHzUS9YvAnLbr+dcNe5nkWzk9/QvjnFC97CbzPjBl/KgUO5wU
s+zzCKV0bw/w2ypzdn6PVWb9SjvZvLDW2pciGsZ3uAcTv2r4Zc849XBXCgbL6QrBheoGX7n9Jlo2
oFHqyt8gZ/tbPRv5bS6zfl7Ptq93oo0qglDjdM8Jn720k2OXdNOfnEXiLYU7ePbTqOWGBr3y2Pv4
plnTcVCDds9vpVDZ1et1gjfJY4fnBaTSIunYe2yUqJGG4fR7JBlYgAaX9F1qDRxpzIaWGYU9dxPm
pUFDQxUgDDF+lVzD8XxNZCNOjRTWraHLC3dxUJCZpIrwlIpEI1qVmFcQPNFJm7BJ+VKb0gqJ/riJ
cO894NMGXTMlA5RwbN59bgORaf3Bf7TMbEn/0KfwaCaieIL+HjxjehofMCPIn/MwNR99pUt2TXF0
gMuivsfO15DreqLrhBUPYT+hzTRdM1+b3gMp5FbDEfWkRVoPHRQalutXvNQ5SR5/TF9qqygfMEi6
0ARoYXrNnar4gYpG/pFmy53XUBM8DbojJoT1jAmcdB44sjLN7OzCP/RNQYa6b4LuNHM7Pc5pU9Cw
nrftyQ2N6C4sG4aL+B3fStMXhyrT+UnNTnUgAM5+Q7TqWvt466l2q29Tqjy64QuPLXBTm6fSS3J2
v6I4dF0CcUcy1b+qQvXcg/DQyxoD1lLDkm99Q+Q/4qb2UFvxq7nO/2TtTHckR84s+0JDgTSuBjTm
h+/77rH9ISIjM7nvO5++D6M03SWpR+oGGhBcEVlVGR7uTqPZd+8910ieTN5hpNQIKNvISDvCR8R9
A5ICDEEsuXBwLm9sJYBgMsrWYOKYptTLKPgTCquLVzAMwg2/c7rrsmbSe4t81UV1ym6kGcTUeK4j
85ooGqwv0B8hsI6PEL/pLQdOtWZ+a25kJ8iZGdBfGcrBjcunYwwDHdLrbe31J0Y93UY2znjDE0Np
heNqd44a3bkYovKmQXpizwHTdJY5rnMXcSBffak5v61ed1/k9CyYpTTxPNHS6JUbFrUnZa7XG1MY
7qYPTPmKkWHY9enYQI+DkxelHPXN1PS3NKxlWwhmoH6xqm9YJbqD24AMpFWzBMbiRdm2VQscsDAx
2HMEbMxWQAuGqyI77dAw6mBGMAx3Jpi2mDXjgOjA7V4cOeJF8PdK31vEtDMxrBNi/AgaA8mnHB25
S62wf42SIQaB6fTBG9tdppQmbNcACwzBPpHxK9dGJ25uXtCA7YYus5vcTJCgcWOSqWAm6jcF8lXt
NBdADzRfggtT97WPaTjT9PaepmW77cVAo58sTMzcGP82SQ0PSxSW9YsC3WliQArhKXqHLWXDumIw
HcFWwcaNuj0OzvS2FsadJLayMQocDwtfN8uzV/Tap5m2+oSvwVGbZoSqDTtQDqK2QvAeASiAunFI
DeJswE4OmpPXXA8ZPcYhhjbQUHuUX05FudIgWQ5MCi6GGShbw4yUk+GLj7xOWhspm7EEv5gV3TwZ
VetY84Zb6gZ3oYaClL6Xzkt0iK1go7o0Oz/aV1RWP4PCp41hTLAKZ3RomnbX/8DKWC7UsYleZZgj
dRWK67+1hk1foIzpBGYGUsFmtBmNKYGCfUTVjX2rpcaPgFreTWa4yl6y/5nLsGBhBnxwr9K23nAp
xIuQeTZKk9pUvwk2D4hpHiCjQhu37cCnk1S5XOaq6axU4v9nsPfDvKBuAiBkZVPmoDbYKxh/OKsY
ltLKsZjAlajeM25PFJNIp1w7XqCsIQF296rt8x0VmtU+8HVOtQwcXWBA+iB+jz44EdAs8tx7E+In
N2GYKg0N6WXYlGc1yfVzKovAJprlKM8WHnO9pHOkfoP67+7MOGZA/X8cho103MYDimNnanjSGWdj
a47fI3rfVsyF2UKnYa2cJTWfd6vo6Bl1+GS9aGIorhRdiYOltOyXv11g/9uWw/WvbLLiVf82/cVf
WT6UAWig//u331Z/fP9XB9/ffLNM66AerrSKDrdfVRPzn/7hX5+8fv/df/hXT+C/MBMKVf/DTPjX
1+B/8hP+6XP7b/54zbD/ZMT7Ry9jVX0mf7Ywiu//4A8Lo7T+omq6kA7XgWXZcrJF/mFhdORfGA+b
QlqWrmKa1p3/sDAK+y/SwvU4WRht28D5+B8WRmH8RRP4Fx0oRKap25r2P/Ew/l18xzGkqquWamia
ozn8yMlg+WebOyR/z6ANstrW+m+xI0QzOyI3r+1OkpHttxVcNq50AcjQtKJtv1KKfqfctbfmRb5l
t/IynCw1n1vFF/XNax+HTvaiv3Uvw0tx0xhAmYfqShEw2FUEpMLw/f2fXuj/wvEopuf3n0GIvz5/
HN6SFxmOlfF3BmNP6tQwcVFtPQ6Tyl1/k2lGx9rvFgINi0e0IUkIrIaJX/JC+sAHJvkSXlRWM1K7
i2QEQrljBI742EesKB1lVUVvV//CmPlfPU2yGiZvt22zaTQn2+af0gQiqbQ8KwK2Y46bbPztkFtH
b9TOmhJGeIdac8cA7qm7hr43pOyXe9v0OBIFr0c29ToNItE1k+ELxlFMWq7owD07xlJFfSO44rlk
YWqzWQxViOIdmsbpn7/Kko/737/KJCF0C8KaTtTH5pP656fvUTsfmiParPBMinBwsyzCA2cEgPqc
QS2dlbzsnaOSpM7R9YDhVVWz+/7u+8+FrmwDKhQPgWf9bggMfw4KdGIzwbthK902whF1y31ZnfzE
2wdGVKzVFGd3F9f23myFvf/+CtXK3huqsmly7mW+yM2DW43m4furhlP0wusxUoxZu3eB0EJJsOKV
o5nzrs3cOQnz10oKIOq0HiTBeRGU1QeMmnnWeepdbQcgN/MeCOrOhviAwancqAN7ej0Pn9WG5LTY
mds2+VRLwBXqyThyknW5QaTpqbS3kOk4pa3dgIitjCilg+pQrOOy5/xMbG0Fmzgd8PR7Ic0WvhhI
M0XhMinBDolW6XHgKuEMN4x7atj+Ey7G1eaYk+MFIqqresmi1rEiXPVCMgckYjw+WrwvG8BhAAKl
kcj5sP7n77pgZfrbd10j4SRVaakan1tzWp/+5l1XDK9G7w+2BMngs6gzlUKWsFg6lfabvTAZ4UUm
249hiIpTpxwGd/yV0HXUBhtuasHKuCIuxAszF9QVq+2dPQKzI6RayGAR0eKOWRtR2ObshR/e6KQn
LWxAuAp/qv6J/rgp/n8TU+IfPsIac1Jm4yyqrKyE0/72l7EKn9ys1/hbcbRRTJmXQcWam8rYzWMN
qjo9v4siFAWTTgqkclZyLHZ0x4a6nx18Pb4EDejq11ZM5s5TeW2fqGI/7HflIW7/4nW35D+88gRX
bFPTqNpj+K5/523+tFxkvg0FDMrNRnOQG6JbT4Jhx/0Fr7NgzmIBWxz7hS0sYD3N2G6GogNPlmgE
mCPn2fBOgBRQ3724hAk/KgJRQMcOAY5gW+fnehTJiY5vYkp8goPOjF96ppKLut7WnCIEMTJ91Xhl
v/P8cN936bCNR5P+krKL90jJwcF0+5OW4HBRkZtw6sTJGubvuLM6nwoLt2Oe3MZ4pdK6eGhFj3uj
1lZgkin5RfN8TUZji+UCHUJMWqEWH/KJzPD9FRCYdikE8/2hixruSGKl6CPwn9aOv/ruWlsdRifQ
iIBW5lWdssWyLGCDFaae3p423vEi0S2giW6xZz0fLhQEzUyjpNuYTOY8b2iXUelJzYuXLGMc0Gmg
Pcxg1ZCon8WXgU62Bo/1zI5rUjocIcmkLUd4wlF6ijnALTlhMlk1ywfJlxU4uHJhWz5aTT3jkPdD
bUp7hV3i3Rb2tjIyFgav4fznxM2iptWJ8YE+dyL5ZYXCXWcUcfQ1qSFczNncd5wb5cgTaGZv1+Gl
p0FpoRTdzdJHjgOMqCT13Rw650A6j1FOCAxYz8Y3xxS/xADAslJwdTJTiNT2U8MTOnhcSZAWzqDp
APV5Ypmm14F2gwKBZUboE5R2qGCsEK+JzSkBL00xz8c2W2VwGDrooI0TevsErqJs/BW4JNLcSUyP
8FrRuE3Cbl9mpv6zJiIPAGndhdVBCZuMyxh/YaMpyWrg/WVG3W37rMa0G7tfkdK+ycK+uDC3MLzD
GAf1SYoxMQ5otubMqRk1t4U0FkmdU/JS1vOuqt5GD26m4v+ibgyUOHuBeQ9zzXB68JMO9CytJZYp
ely+Wkr8enRow6HyVixNF/O6/l4EJW7IsWLpwsgy1vZ1NIufdKCvEs8/1kPxqZkAvamODeKKFQJZ
iB8DF30KJgUAlqtt0K6EPqz5wKMvIDrYrvSWfW48eiLXll7uU6PYSkMhjxWfbWFgoItR7XzOTp13
pmhwrUZbzxpWrXaJsS7MmLddYqWBSdQPh7yn9TTmb9BV5Qf3d39pW6FGGMOA9ORGEPAUUNN4nDmg
bCMig0pbfUjPO/WCnnLatWepqcCUxThttyBWnWTHK0HxWVTg2bJ+upykHINoffJMM/uXbTXvgoMp
4UycA4QMBK6rYNsaLuArr9xEFe240ejQ151TIj4wKpRy207yT8bsdVYlBvpvrXIL6uFB2gT0oQxQ
NlZIxLhBreZWrT9cHx9ThUIzD3UszJ0TK/soV8nT9lG5chuuVC/j30Xld2cjxYidLfR7hdNt+gEM
qNRCW2OG3o9VouOtkoRNEU2BZ0fOvAWAz+G6fGppleKYqL8khIBNEOiU4GQQxSqDlhxm6sMmCZI9
iiFBeVIr6xB8QqGWGCYA529V+oOrPE1OERkTKul10FIEzvA5AIuF/RUiipvYVs3Ux6nnrzJbfUB/
fW1teScqy6i00yDwgZ8sBihfRm9coVhiNwODMePz+VOhgDydbmrwEn30wmDcGZZ9d3znQih0crjr
1qqNrwxWPWSi6F24H9RbnDSFCpsqutc+4WSVth2Mf59AtUGalwRPTXAvRRr+6HAvxbj6yJD6RGtk
voZQ0JOeOQhf606hLp/CKBnU9clIeMUHUJCO9PZV+76Gz2zDHZ61zH7mjV6RJGZcYrrdSKWiVc5H
JLuZTzl04Tc/qNTi7K/7uKIw6dhlf2Quc2qttDgGrFzWoegkdl/1lZ6kYo7EgC2tcDaULeVzdXqX
yaHvSTUALZQVHIWipnTEWUzJioMjIKUy2lyQYCqvcd3rC5Pux5ssLDbqE0dswPE/V9jkEhnys7Wr
FNqdrDVhIZeGCXztxSk0Kmz42bBOBcBCOJkE3stiuBiE/5JE+OeEjYkq6upoRzZGhFi4s9rswkMX
jpQnwRCYYXrIViR5oefaoMs9FWMQYBVjb9ALqNAsvSYdo+zQCtFuMfit/bE8SsSYvR0mzQYnfI2x
ORHXpG+VZR44Lus++1jJcBgURYYe17pwe6JKP2aRmS9azThWdH+8al5zzBC4ryKU+bx2iYAImSSb
tmgYVYvUxa3mdLBmOs3atapmPCzq0/WwW5C7ETffBgsz5FSKeEgHpirDbUFlUmRm71GYlmu1muBE
MmKzSfixqaa7N/5Jw8GxznrS58NvMH4klMiqxZ4FikXV8mPpQ8tlfkemIWHdTUxRE0dxCJhhcKKa
hfBK0ah4dnTjU87gycNO86KdSTQMIDvj9QkNvK+CYLgZI6JNZe/8IA33is9DE8CLSuPwqFb0KWNl
a+5NJm4a8v8HM5x6EYZ9vC8SDX/ISBV3jVByKrh/YBMgXM1ymdGRbYM7yNszmNtyCM2zzFuo1Xkq
djje+oVLtOxWijxf0HpY3zUCFqkCJoFigx9dhOs2UHFbiggukxu4wy4Es7OsDbs4SlFHe5x84wrn
l3EvVbWdKaOp/PTHlRFyl0VjNTaG35vHvAS7NYsFjkO/gH3IISyiokrrj0HGVRINxE+x7kFjzsr6
vUgUigG4dV9L9v0LOnFYUtuUmdEYwHuztbsN0hdeddCcrNEU1IjQiJXm54hh/g87b3vKJyyNqSzB
ttyLDzZFc6vGV9V7VU/5A6cZznVMVrzsirM1PShZxCTb7jMQwnEBcm00KX+ocOXrtben0vH/PYAf
X0MEO+euKc5edtHFGG10dqtTQsW5DmCPZgQAVI5wtPx1sMkGJ9JAImX6vZDNFnu33EiK+NauJNvl
+H35Yrch/Q+qMG4Nw76FId7JSTWnwFZjsiuRhNtmmSfDNskLJPqDPaV9DAuf5g3TbF5GSqmwJCeM
gt382dd9eXGK5K8Piyqr6daxAnEQbSUOvO3QZxSvWbRZ2J7q6SEx/YtbQhEygYPtSz/RD2HZzfxO
p4TErj6Zq290tW0xWmOOFB0ajtVSUJdhGV1bGTWCVmnoF+TjHXE1n5ckefFrXSwb7nKnRqfB1zQ7
bR/WiQawR6sppBsQFS0iLBl5EihB5WU0y/qOCOUdTceAcGcocysM1a1r6i+OOvrX7we0pM9izJx7
xOsQN03/5pWstKXjFRc7MThZEffa2vTbHhujiJZ5pBfnCHzkCIj8JR+0z6gf6EqdmAujoYJd4wCH
XjP4pzjn7gGresGm/ykHb5cHdNNw2I6W+I+RR2r7B56JcAfyCCO+Yh8JV05YVvuh5FhlkD6KRQ6X
ltDcm2bR4a37VNlJCC/Lobdfc72AyaorxAW7tNj0LZ3FBAyanSci+rp8brZNrtETlCXezmuj/iKD
OESITp2DFk96eUFJF8hf/TRG7S0Rwr8b/InRpuKi1y0WsNy84R8/GopxbkrTPltZO6zMQdZ7jQbQ
mVvSSuLn3T7EaepW7aaJ5aXggJJ41FQYKV0lWVdRRapUTPDji1EH7IuzTRXpM4Rhk/yF67bdKrFZ
SlAGz21bxgffi+nahLSMz6RnAYC88QXHnK4bBZO9sEp8OO24F4MkDphBsYJd3Vy/b9aFpRa3PvS0
TYz0sGYC0t7bfBozayMrARISG/UC42Kmiz8eiFJOHaUDNjeAD+qcfxtPU/XZehltKlWB5gg7mV+p
GdJuJRPlV5yO3lplZVsZ0UcmBeQqf2650ynGrTSsVlzjQ5Up26ywr12zFpbAQR5DEoSnRV4UPSQz
f44d1QkdSNLefc/gilBI1YJHrbN1k6k0U9RGsxTUwxQ+xGOyRf6sUfHNwGOqKG8raMcjnlgL52rp
Vn5yMrnIk1hgZgJt+P3V90MZdWDijGVNzy43nMJ/0W1Qu1nVCjpS/OSZ1Tv619Bxgi45hiLwXrsx
XDl4lra+DQBAVTL/WWfdqtXr7vr9nZZk78JntbQcAZA4CCi910sNjzBfVSwMMyNz1VXnuThynB7M
O9bwIDwgtS6aPlyRaH23ca/yvJo1eziND1zs4QN/sYiq1S945BF+iYfiNWKXlNMMtUrA0sxDNnq4
tV318FRCgsnWtj/lt+KRPMoX927b6iU56PHOehsy9eaenbOSJBjtsWWHjP+8+YFQpHm1j95BP8HV
0ZY5eJP6Uz0PyhWiPW0THH2I3gTGTy+g8/psH9WtUmM0Bkn5UpHbPcV741IYC27VOvvp7e1WZatg
umPjz9ZAm1F1fhogc1zb+iaV6tJLxXgImfl3NtRgn/XhphvODKxncU/wR2JONeM9ZV/lXaM3bYUe
R6TVTgBhSvfRcRI6do73S3RYJLSmrggp5B3ILk4bA2Gmgsumvg4PUqEpL0T0/UJEUBjP9Y5ywPhl
Me+fzVmXc/VRXfKblZ/N384X7pPw07mPVwQhQ+e0dpnCvch4zso9a+A1qON27wNVV9xXkY8iHPzD
YmTisI7DXVsnM/IvrGpwLreO/2m8lS+6dxzeLNCNh2q1Nocj+DAunG52StsD0T3kQJgswbv5u1KO
zlf/2xaPZEuzpAfFmP+LX8SZcgzroF5ibYmJtRZQXOBQFRidz1YAE9reWvQ6EdDyGAzUCyjGob8t
NW15i6p8jmJNJpbtpYGRlSbQAWSOdYOTsXiXDh+SmNnL2lfc+XsSKPcYiDsJPq5qXZ74X/kbzVqc
9aN+854ITDPydacgVNbJcbDyzTYjrRVc4/NYaXN25LPsQ31qPEvXatcxEeNAc581G7abG6qQJPOj
qW/yMl5hawrtebaWHXkakTxCbvLNXNRaA70yfZWecnBr/u4KSXaNQVBfJCrp+6vFFoJagXO81/QP
fquap7sPjrX4rF97GMqb/CWDYE05Glk67F4Eg/n1cnVTsnzXLzmXgzjXPq1RnB6Mt2rl6V9Zvwpf
NXPHecU66Dci5+/eh/7aRmfVfCVTz2BbIPuPm+jgbWPevr24eMomeCq37Jk9KZIVq9ZdjHmwwmBg
96tfUtLzOgd3fmn6nVpg2aAqGGPGNCt4Fs9ejrNwZXUbtdsSedKsj/aHu/GzE9npz+DgbiIVr5j7
NS2avFdslR1v3yN1pZ/GVxvtnPv0ArgP+9a+Kjh+qOLD3GtuHybb+iYm4MKotzqmjPQ587jbzLvB
1J8R62x1e2mnxNxXhXEzj4QDL+Vr9BxfgSTfq2vazGzjPP3y3bOxTsPRcHCJZ1tOITG9F196iGm0
8Zx0Ww7eom0h9jbBIFamtU/pO2F+o35GYZTOK24sOYX0w2sc7cH0zpB/cb6E1+Ts4X3Jr165Uzma
11e7u/UfFAbLl/JWzmq20+EebX7dPNKenuoVld0+BUP9IixPAbJ6hEkgz7Kl1h05zdwT1d2ITXgN
p/y7fdioG3/XN2d/6VALizl6M/zwYoZK0awe2zUcrlX5bJ/V3ThUl+LhcH3mL86dXaT55mvv1Rsl
UZbb7b1yq7QMXBMHiwyqjVUYe+ocTnkexltF3TnF0B0TIYNVlfOaxxWzc+hKZb6vtiR85wFmWIf1
Pj1FLEUEax/unQqR1WswXixnTZUSddZ6+jsP0xV70mumkz3RH8WQ6ZcOZs/EPCiv7h5S/qzgiWas
Xx5uX/YUTLYs+weJkbl2bE/ZpX9JHjl/xWi2uxqSR7gVSrtkvBKhm7lVR2udgxHCXS+10Jol2z79
zeFmZ4w4rwqq3NadIh9jRfoTwri69AEovbGx20dNrHzpcfxbaEPxyIWz92IoU35l2NjPPQzx+DAp
taqGB1bFeobO7l9wlFNmI2giLPreuxdaPGzr2GtWoQX9jezdKsXhMbEwrHPO1i5wIuNXZLrvcdCq
b7hppFd80sgyrkRAgefOxf48V7Dnr50VlN2jN2Ciwz2+y2/prX7RGRyqXpMsMMbiHp1ZX+FEkVa9
COvzW/VGeI3gaGme1Uh9cUmILyIuKbMtsh9YQukz6Yyvvmlec8kdJk8cuXThA56wMIbbMDbuTHAp
PZZU/4WjNd79KN9yfyruNtd3ZU2Hjm8B7I8vrdz0F5CAX4yRFdFp9f3SVV90wF2zdecAJAwFfzaq
Dw7NCasN08yNQZNd0RlHba3lerLR1thA1G3bDI92agoTlFLghJ6+ZLp0LrG/LNyM97ZO7e5A+113
+P5KOsk9wHC79gPCXWVjzVv6NGLIqJpazl2wHWgyPuJMNO8mpQam/AOi86TfYHN02ElOqo6GvAOF
W8ypDLHX7aT95JMKxEiNDOukDEH5xVQ0qUUBspE/6UdjAPDNFTRnW+2K15Iw+0CHHYmecCY0fMGJ
0HzueMqwbaceX1kn9HYftJM2aVdd8okDctKz6FZF3NImlSuZ9C4H4WuYFDAYbJMelk/KWI9EFiKV
YTJBNYODPGloA2JaP6lqkc3JzgJ4Z/SCYq6yyI7wpbJjmse3Hh/r1tZMWFqdOa4YO8NkbQH5TclU
Qdf0wjiPLTFjK86CzWuQ9L/gGxcZO8iuqj90POULkLPD8LvyXNIPK/QCzK76m2CQfuoDvSRaIH/H
ihldoGjxypE23Lheyky1GzaGU4VHC3DvOjOtAkosQa4ywadkBqq9lG3hHrB3kOCoC1brhvEASfi4
Y55E1FsH+qtTbjLdnLyn8z7+iD66Z3WtL6wi1dJUX7luay29FAHU6NSCok2Jj6TWGXtYDGikyC/4
f46WE7t7+8mg+Bj3w8NWsnTpEr0AOXOE1sGoyNvEPXNFX4MR3zmCGXzSfhGHDZdVmDEwDX2KXWlb
Dii28XTtJ4WPXQKopz75OM5neUrZS9j3jBdMzhSD/2ppMMBkfjE140c58VUaDWg+JQvvHSI8ODhM
SDXm2AxGdk8XoT2pKob9wmnpQ8T5nD66NTSQmsZPb+tywShENAI7vuOt36SYXphExiXZVv1LSDDd
dsMkxMc5ayZLxXTAP44d5T4WGThSUlLR423WLivo6CvFIQwgLWo7lDo9ptqwiiISVDihGP1VnsMe
m6K7IT2XSvEha2WdQ6LdjLuUxMmuZWQ1p4C4C53ZUFrihod1Qq0/h6aJ1nWbcHPUfht0gWhYlzaO
Jj+Gwp1btlKBtlBRxm3cYyoxI5oPGaRje5hTbw072LsFlledG/dDqVg5FKAXSycTAsaoRug76N+0
WiWIo7pQEWt3+QjHIrjYpKOhEnGbsxKH/m6L/r4EeXSw+jdaauXWyq8xDGanGZc55LZFjx+oNORl
xMs2H/SKRr/okx2nkusYHru+XY4kbjf6b18DoOjqTfBZa8fSqb/UuJSPwiN+avrduldKsgE6vlhE
7xAzYL4wXNdHvIu+dItjW4kG0jEOnIOc8ladbrgr6ixnQaSA5U8t7SCIGq29FIXQYPpTEfHjAMcI
CGSJk1qMoTqWO68p9hYhUTBNAdPyXgWMkZl0E1X+O/82OS0C1BoIISiI2bgL0DJg91QvkLh+llad
cjIftR2zCm3HR5/nSUscpxl+YC+Et2fr5u8s/6NpvHus9tZqnP4UOBGjhphNUVuYHHmpQQcIkx7q
HCgzfKIPT7ZfXMT9nPPg1EvW/sh7QqRmQvN1AFexUws2hCRHVu5FH2+wJL0z8Q3w/K20qXiheqXo
vQRiVbjXK/vDCUYPUGX+nhaSO2Vgm0TwGSazA8u7RqzwvAGHYyXetF69d6FwvMjxhzI1HCnE7pcY
Nw8DJ8YVRIeMdSQgTU+vm5Mqy4HXhtkPB2mjt+a43M9UiDS0bnDIzOrwlIxiDaahmON/1o6wkDcK
IFlcvr0GSLF9G3vuq5WueEsoNSschMxSQro2GV+Oc7fIbmkZHDHVyIVrFiev5q0PSmbAMpfkcD6J
6HbzTiPVm0ZQa0KcuF4BQxjY/VEHx9lOLSwYhNgVx+qTKANbWkzAi97AQJ/0WnaOUy8/d/l1zKR5
iOLGW+XsLuaJ/rM1HmgCMI14uxCZEu0MGzt+VPhJ54FvlZu4KXgVS9Vawtbp9vb04Jbde0PaYtM7
uqC9d3J3O3a8x5N3UBkDHr8fEr/BTz902xFBaW+T+du7MkZBHVvUCGJ8B1uVb37GkNqV484edWM2
Cj2i/c7XFpQuN0tN1OsetY1noYy0c1gHM23klTbD+JH3xoIE4Lge3apajX1k7dLYf+h9vmjgdm9R
ZfN5GI7qtqC6mhGd3NbtM/WT/D5Ub3nuNDNuKe0aNBX+78YIX3IGt36jceRNI4sgtx+sq5R+32LU
idCEdETkHpYeU5NLRZdvJL9gSIrukYMMmyqoZ944KnOMktGstV9i03CmoeaSZle28PyGHulY/jI3
n1kcve50qJk9OEq8yS9G0vCmUoaK1MQ8XDU+7EAbZ7hvDiyc9EA15S1TQnjfEcxfIjYJnQIzdnAk
/fprSvyFqOPBA5efhB5goUjMm5EljCTdHoiehUNARtMEjsKX6ZeZYnoUi0MUIKjmQgGmDMAgbUsL
1GhJZlhxkC7aCSKiRNqus9hA1365tdVgUyeKXIwi+wI8gHBiJAcvHT7qwqCxQKd2uVfccm0TOFlg
k2zmYW4F66a6Fm1gHsKuOhJzX9OqOBex/A0Ym4MuA21ZIKepGVkgtYSH3KkOt0E9u4GXRSpSIQDN
NEpNGeezu8FUwLN8dTuzWmR2h8GAnTqddR53+7DZ63Zrr9KkY4KrvEvCUZc8VK1VJKlqZLKxh1vY
HTMaWKLI3sXVxaL+xjdrcu0eopGffkbwzV5T4Q8bct4eyx0dd2Hb2rtc9L+qwbRP4G6u6bs+Zv2E
pukPssMK0Lp81Ony4KNerUWaQ2jRaElRmuIp/OJADoCYsPS0bSKdS52UwwPJ0d8NOmYZ3u38k0wY
vnqjfe8pRIKkW64sA3771PW55l4s51pYNifTL+nxicWy4P6Lnm43+3ECJFSQ6DdOpIMfyoNk3ajA
gwdff9A7tG5ChwxCpzw5llCLbitfiu9UywK2ftKhemRFVm/bFPU4HTgqDinLEDyFBXdne+GOzkis
L/Uftct/FI1sU7/l2yAx7ctAsmjjBehz9qgaO2xlf374/rM4cih3/v4nmtl3G6oOOdFrCfc21fxZ
mfV4pCRhWEP709dKneuvdSuXrdTeo9SVj0xjB2sWurik9brBP32om7g8eE1kL4OO8B3agLUn9Gnu
UQ+6XWdygU3f1X7yK4upNDA9w9wR+EvTmfhQMAjsmlxvd1mjCbYY2aqlVbLkQnpIBczioBfUutgS
dMr0YNjid4BYuYH9/+VR6HfPSweBlwo67Afs93mirDwRF70a1zfSW4hQfnW2PfurV0PnQ9HYAndJ
t7UhyG5jQcG4jikH1qldvzLex8VvYhso45NNnojlmRl9XRTpvY7bS1xkhzYq6k8vIcaouXxqQHzT
l13b+glB6CPyWfx1L9WeUYr01iZ4o72eqcZQjfBUc4F7J8LMEwW6+pHW9UoNOu8X8eFPMRYk+GLv
aBd1MuUOxcFgsV9BSDPOwAT5IZ5tXiNxzSw+hqhh6oaCa/OdSA+fs4SRVVMxStBeNM1Tb1mhg+XI
mWHi86dxz7HsfE+p2xyIdLTtpp7EZnr4/uo/vxWtRt5Zz1Fe+uRGlKaNnIuTTrV1wjlazeheMDK4
F9mpSMBg/8hStdXckdlcVMzIvHddnw7QYdhgKtBJqugnzWxmndbvIRgsfFnAlFfwARl+Om4H+U1h
yOddGcbUTU7db0TsOEtZ5vI1GEge+75MFsMIGdOk6yNJFRMWD96RUmpPa6DjgG41igQYXE+a+JfT
L2kjewLM4ZyrlewHh9e8mGrqerkkaMvNs/8de2q9hIKO7up0O9noGC607jV1QvvlkPg3p2Ac75kc
/VPadhYR/Z2zsOMSBhjhzKyBWwBJTokyJYPlKMl/l8yMa+Tk1C6ck0/DLWwL/znAb7jCzwugkcXp
TqHYLHbCsw5CVNfigCdMsipI2TSYkWNC5VU2hN3w4rNVkkgZpnlT+lcPpw89eu5NnSpdSO3/O3Vn
tiM5cmbpVxH6oq+aBZJmpJFozI3v+xLhsd4QkRv3fefT9+dRha7KElQaAYPGtCSkKjMrI90ZTprZ
f875zoY+mnY2FpO/DYcaAIBHWLdNzza3RJ2Z5pau6gdE1Ff6BE18m9lLyyrXdbDRRuPoGuY3o7C/
aJX6Ykt9WOB5BUVgY5Gs0yV1fDF3NCC8nF9IBv1H0jvkPkEl0YKUYvHNeF3huGZLU1/osizmZZLL
r4GzFIH46hm1e1F4vraRl/aLMN/oZPgeLBykl7qlyMAaw0ffzRgRcSRY22DkcH+BvJyi7refWh5I
oolvzALaOmydVlkAt3dOfuYxK44jnJb1AFdgT3fuk09S/x5HsS5+U1qXlE6Nc9V+NIUi7t0bd3QI
lbYZ3JOVo5vBJhvLR78OixMrfLOovGyes3N/caTNUAzyFBD6wLy5MPMAJ03zxhqqc5Z7FsgTOpTD
0Z2erTsMg9Gy0EPr3MWZ/8Ch7mZP3YKWk3Qb5U2zUwXt9RPbtHnQWjtljxnNXlPzRmPEMA81hy/B
OOdUCmbVLRw8rnSPmT93D5Hd6gdwHKhRJt0P+rupCVRb1ShAK/Dc8nbo5oMuLTCl+LwgkGAvqet0
W0GiP2eTt2K/vUm80L8ksCf2UMV+QPuhe8Y1rS1LRH1z/MJYZa0TLpNO3YZCmUug2XUw7MBP1gfs
O+MMKSZapRrF1R37HJGi6jh0s3M6iOZB2KwnkpqxHh2BHmZ7SwM5STzuGioftMO4zwXVPFkk1llQ
7yZelsxvwJs2hjsSL7TEss7ETjr+uItDfUUYGuoZxnwik9Epr/pnPgI8XexiZflpvx6nsWS/Hs3i
zjXnsjZHHo8p3dFF8ZGRFlqMI81ydVGuojR8jWjMdBNnFScM3YaRoHWk03tgqWrr8SlcuT3QuCmX
R/9uKBiCBuUCwJzB6FNZ9b7LmpOeQHogru0xpGnesqGY8zahURj5EzknV7PkIdkoigO3Wax6IG6S
w1TmPgBjFBxxGpL0vjesjXRgekzI9UC1xGvoxeTV4/DSDM6uHvSY1rWJQgtsIdTZD3O9FnLFgpDK
7CUeQANJPEZkje8SMbmmg9XSbYXI+ZVNKgsiW5Enq6cOrNN8cZ4cmkJkjf8JviuFcj7dJ4NjrOmI
5gtVU7jGcKmRAN+2rSF2Ey2plB9LVDO2kJQNQ28b9ylHIswUwSWq1C0RDOsbysH770FhDStKh2NA
Bf6X8FXWUmxKmoX2nz/wvClbyCrQ0fyHivTiDE1wxRwqeGxyd1oUJJfXVma2tzGgZ7Mcik0qWx3N
ycserbFlB6lzop/M5oC3pvpnEYGfUen3JMPPnt8/JTHE0BL+xwG+DZ/T6MXv78XWbEzwzvWw2Vie
cZW/mQYFNoCNx/pgYmjAyfLN5hODaQegYVxq9vKvvcjqZ5D+r6/KkXd8uwlTm6/5s226zDPJ40tD
MxlO+rq4L9qIRM/1Du/EVaIijtn3EeVKFzl10WQEqwf9OjgfebptjaV8MDHKi7P72JXXV6i/cwYH
23EeNfcBzNW72pX5UH5UlF4fM2VeUsIjLeGR5tbQUrn1Qdt9sUBPQ4/MitkqbXG3rSg/x4dgzmBu
9auwwDvZcv5oSCE8BEcIQNertTVdfOezQi5Y2f9J5MRw/s5KruMlNw0CHToZHL5xP18TvAZmg9W8
3U5n8zrAiAshHJz5H+webVzByZt5bHtzRCa0ILKKKaUsHMRIKhpw25yHkedYBgtF4T8cZ8eaYByi
4bVEPgQjsnW4PgvnLixyqLOQd4kXhKcwJFDI7XGsOcdgwomNJdyQ4xSveBGvUB17iykso/NdFz01
nIh+6MXJCGfjB1zvBXSFbKHk4d0ZZhhg4SE7x72OOHMIn8OPqTyK1/yj7iEobttp4+qLRaTRqcRp
R19rm4puN+doSqavsxLuQfoMJC1o8DZftc5dHW2S+Ul59b0lZiXxGD+LrzX2qx/3v14/N7f6wXme
YH6dx6cVYtkzQ5CDvAIWun/Da77h1Q2kiv3cXis05Fbk3aYJCnZhha6OuDwEUZAIGTveTJ2CmBC1
2bFporcc/TI8j2iZDppmBuxYzbFSoXVy58NYProooNcaLTRAE43Z97lopDpa6fSUvVdop/iZ5vE5
uN4JmBue5JvkGKC0eid2Mlzn/xt3/8/NIvdbyjAU8oF0yXa59p9vKfbRsVYwiN/S9bvMp609jnun
fXLek+g9s9XrgifuK5flY3yuH/pT88jc+SlDRcPpD/hqFqCtMYHiDV5duJWACM/hzths+esO8TCL
r2IDuWBzIyxt9scS3S5BvyslIzXjJMwFNcRrc+5vImRQ83mMgcIdAgQFTK+34m1q5uO7cB7aq4FW
GOD7vHLtZtmZr3tXEx9tlMU03k8vJVpjwxM55iFBG6T5oRoT2z3NpTxMVlFnaDO2XYuW6PA2IgY5
A1bAKCXJV32+FXeR89jYp+7JfNHebHmGp1dd80dSFS+EzV8MPtvGuYwf5VpToMqhxeS0yrjJzK85
NHhbHd74uTqGyK4N8qtkXXzsLYAFM2AJHnfSi/3g3rS9fo2fo2bX/1Bfg2/JN6fYe9jE00e2nLMw
/RbdZd+dfXSdj0UznuCMftHt9xSRpd9a/SZc9QjHxZMvnkA0pXdBeckBaNYMO+tiLwl0Ikt9axCg
xUw0EaabRWSuSLI/ZU/eQ/CkeRuDR9Cg1v3OYXu0IQVL+DqJiRS8tPH5/ubVW/liPvB2DQS9XfhC
nWueftPXXfpWJYQC5BwzKZ8J6zWzmWM6m2LrwKliN9Az2Jklt15bGq+gCPtZ/VKbH8Gx3KeI9LDS
xPv9AowJ7vSr9uil2D09M1+EqsVCiXTABhB7Wys6kESlfEtKihoDf4hPPsqTzEIc8EVPY6NNptmi
XG3e6PJCmKfFpDdldEczyGNE88P1Vb3T8jrapCnY/g5TQDAybfboHd0MQfvx18vSPf75czRJJxmj
K3KVZJNAhv0pmsTML1BJ3nIhfBOTbInI2JnPSBpnslI4ht79jxrmDGWYfArHH0Ep1QyLTzilC8VE
y3qtbs0t6vDxYnLmm2kc403VN3Ss3lmZZ8b3COsee77OhKGU9FDSuqHifECbSGKWwx1QY25VXEYP
aYVJYvL6+lbl5KVDJ6WVOll9vuH/15neY/iVuqX8R/Nzivczmft7xPd/UfLXIKnFluQf94jsPtK0
/du/A4b+z7/tP+ogDas/JnF/+/O/RnHvnSHKcYRr3NdvxzAp7Pg1iqvEL+IeSncIwPJ/tvN7FFdY
vxhsfwjckhSkX+mejfytTUSYv5iKTCSZCUmK1pb/UhRXip/3FRo7CsV/Hfu+YPwh7cWO0zfatgbF
Ctl5ZaXKeGaqX6BWh92pkLENHhR5/92hMhqvSRcHK10ry/2IkRzFwS9XeAesExWLaFyaoS+zAWNp
IvJ0qTteNJJFdFK0DxNMq6sGyta4edjg0hPXe4JKeiy029RUnOfB2T7aYaJvzLpXaxiy/dokp3Yw
WjN+sSbuF8pH7hPkqJknjmp3rk8mJJtQzAXzgWWasWJQcUjXcx4ab3SndAcVmvA+JYj6ZBEyosDP
J4s1NbrpKtPtjC4LZIl5SZ3H136wxSmk1Qg/gcdJntYwR6wsrTNvDVj+hwEo7B1972UGHkc9v4G/
Hc5Ab7O1qlJzPQbyW9rX8amutORVy3By5Ioj7ZjCOJ3Zjt3eIjscLsIvm+M0SXNvYXs/0R9FCMRW
Yl04Ubg2vNjaxSoYb23MU2hfUx8u5nIMgnA5MOXFgZCYDRAmltTAxB+Taz22kUhB8YJET3kAHZFh
iY2YfS60rVqvvqMRxy9UuoIgbSIAqbIwX8fESJ8dM8GzopI0eJwSl+wAM5O0WfBw9pAVYG/DS0Ap
Q4l2mnqEQ5PSy9xYntQWwMqDS2VZMK19t5HPnTkQQgOja117xAMOW8NA8KNz58pkoM/nN/9Iseoa
5DyqZllXg7aJYWpdGX17/sKnTemhK4zhpCX5VC27OBFXDWJyNXPcsvCfUobY2awOpavhG635Onni
lx5EDiNGTyuDi2WmmNXJxWJKKyhJZaMJBR9FKy3mZuRYe/IhFgnnssADFen5Rwto1Vj6hh+FTAfs
8Zb5IltP1qS/BiHRxnnjQ7slLQ0Wp05pf1t2RsBfz8EHdcbrS/NBAdH6cPU2dmZtw/h2SkOEcDsd
bVC/ZT9cLDgpzG0At4ZsoehIgTBnHKexaFYAZcKv0IELotRlAZPTELguk6pq2CwhnFA4EY/U0tVJ
EH73LG38YCgZ42cvhLOAtG5+lwB9x1ngWzn08OHeLDLYPbyg2od3+CXtMkcsEtqQnZmTmDniWkdN
uWuBJV9hsXbkxS60nq5mEmz+B7DO+jEbGoXGVGAXJZrCmGwZ8ZFB61Vh9aMfyxwTaAgwrEknv7rj
qsAsajqTH2NUPu1+ieuCpcMnxrBvutOjUCOuss2ah8qlQ5TEdjE84y7xP4Iyb99jcncHo/CKawuH
f5lUncvAKs2/ARYHj0x3uCnmaQ/zbN7nmNy9JGRz1EQa53iXqllUfpd8YxJJcbUK9uWJVuIkTQR8
07lGGeE3dzCd76ErI4Wy3tB+AP63uhB/bKHBWhYCVqXl/Uwao3zXqlFQcBxW8kTtvU6LkU2Fbmy0
C3OIh/cwyLpNUjJIMIUu1kbTiI0XQQ+Fq5PNnbaylrUx+C/gB5N6DtYqWiKmTNU8ZXLBdJwMlOrS
oT11QZ3RmBtlIS5O+NkM3eCTbDtGPadOTBwqmcfB7SorVeMlTxo8dnjmn1P43XwadOeUT8l16vp4
3ilYXNXAoKskPE82SWXZi9M3CkiLDuS5beVXCx4r2CODyovSwWGXW9ONPuxwadXgeBGE4g3eK/CT
VBQsCh+BsOw51ZsU5h6x0HsbdHj5JqKkZ39PGTq+iEkshD1IcIkULQZaOBwhQ/uQsoCEybSYloI2
swdMBSAYzFY7lQxhHukoVUzraxC0jJfOoh19un75N2eGyihwmiIXwo+oxg04UG1dctjahHZSrF3i
gecJlB16t2nAIJgAq7KERJz4G806umVF+5owS/E2yrHkkKI15a4fmusgs3ZHpheDeFZbAfcHfJ8b
y/RwNCZTvqMr5E+TXkDNcxsMFQOm+ZcxqdLkUA1EAmbRkAc/ksgyxNqUeXa2QmbJUPSoGJzFQOuW
1jRWi6xirq6LZjhaZkI1pZsZ2orTFJnesOsVYSyhDsSh7YVdx5i8qkl78JKBnOcQW+lpcI0ei2pX
X2s79L6BBtAWHqrbk8cpd2WUOtH9qQiq7+CXwuBkqm760IfKZkxVWqcmnnRSN3FuzZlMUnEA02np
8+BgeIxaWtdN92LW7EtLs9cvAwz1t2KkZMfzagRnotdL3eVsV8aiOOk0IiDF8EceRZdnp8ABWYnA
jstH5/dmVi38R0wugPkgcNXvZun0yBOkKu6WfO45cFTxh8n9RrDTNf0zkG4OFlWL5x28EQUdlU2f
CtI8hbSOT0G3wyC/S3VKBzW9XTOD63GulClCbRVuQ8OPDylS9VWlQYEzRI92te2UO2qdyievZ3Gt
A8Z5YRsWK2EoPO1e3q81x1O3mr7jC2wcQYnlqC14BOGVOjqafQp00OB1p8nlMNWotyqy1cGdTP/L
/+y2+Sc0zv8fLBzDlnd2wT/eEe+/Vx8J56nvn3yee0nzb3/kt02wYqtrgnQAmEIxMliP/94Ey1/Y
HDuObhuWKdiesj3O8uq33jwFdQ35XQlH2a71e6We8wu1zzodeIapDFeZtv2v8GjYif9MdGEHDKCB
ylXd1HVpI8L9CdTgthELYsyOQnhAl7qAZpGXVPTeEejiPZfRAowuPe2Y20QczEkaG7CPisduki67
5jYFkNPC4BbSj4BGp9HHMKCfVc2I+SpjgO+FSbHwwi7alLZ48QODXUBOGVeYNbO+To2dSBOiTYDQ
fZrXkLcGkqzA3Uy93mv9mliCvvRjKWc6BOEFa7i11kYC82PaXFHn5bkjDokISbQdEn4kWS8gRa2E
ZTswcGPQaLK7NMVmYqS9LxUGhlD3CD9N2h6j85L7LT+EoCoowDzaEx0bpFCSheeUuKSdZWcWzKf9
kem60s9ipan43FKx+VJZxIVq4Z5hovkbcjrxLQL1nAYUw04lTLwshpSc6YG3AJIybUzhonb5EAz8
Rq7xsBBJoPXnocavR3y4vE4BIzxLvy+eTYwHSFTPOY/iUzAN5i7DD4VfK0UFIdyV6PkiDoaERBco
GjwmxabzyhTZps82nQHPztUaLpiZiVWcYsMkNbXC5tg9aFJHTX2Rnqxegiq72GAj531BqQYOSrH0
wqpc1STn7pa9fOU73krDp78vHdmeBOeKOeHLYalEue2LIH7raWhP/MTc0xEVrDoXIRFLptiZYXkA
DRy8piabZfZG4tSh0T3R2AgdofFfh9Gq9rjk2Umwurl6PewpkVpmrq4dWOTWOUvVkwmTdW5T/ioJ
S0OLw6s5htreMgJvT6R3DvCe7JmUFCe5+lyn1eJkBHzOTLeydx69WIukdZ51has4JghxdHw9fmiz
7piCO1tKajtWjd0XawgqxEQIULIyPfjCe9LQvFZT153R05ZUpoLkeAumyVogxhrLKGxWSaEJnLL+
AAJAHckt2ptGTx6HrIRpEzGG1RVhvyoJt7kgHc2mhE7m4EvcKQ+WBAUWzHy03ajj+UD32iWY73bC
co7sJiryx+F0QDwaD0nMraG1TP803iFJl2h5hMEx3Lqurx9qk/1iVIcHcL1iLmomdrnwX+55KkTg
ekltDCHAzKrWfZLHJ61M3ixMhrt04K7wxHjJo6bHcaAzxyr57mNk715EeE/rTM4BOHR/yrDQb4PC
e3RokznrqgBZmgPkl7H7rRb38uGO2HgywLJGh1IrkrXhkmYS+pwS8ztGpRddMvacBl3buSaf0yRL
8Ds2kUOHUmDMPMu+hCqIT6LWBSGo2l5ahNUVg3jDHtS+01pjRQaqYNMKsxWRv9i6k2vsc8mmv0oa
QhKZqR+nKs5wdyhMliFfv7Pl1i1McYChOaza+p2WnwG5YExQvUdtlY5Ng6yn9GAfsAnv42qR1Pqt
dKg6qIcAwB41jIuqywYG2WRxNEToJc9pWoXtmNOg6I4Y5XgGcRMCIaX5bhjcp2zqajIkzmmc+u7q
lLzgtOzTbQAxo1a+2JqMktd6MY4r4swP3r1ahuACKC3HnYuGq9a5YHQbukq2fh5cdRvQpRMvCPqp
o+c556HUmm1NKrqrm+CkeaEkoRx9yGgwz1rrlmAdsQ6rkVuqMJkUlzpwDX9EDER2HBd4WrwFe4Z6
VVfdMTQGdxN79RfIoO6i46w3m6xM21dGeUhrFeGGCjvalGJ2ffJ1MCz/qOlpc268cFMnlALHpiIN
yhbn2mqNv9My8yBqV9/Z1PWtnaR/DKQ/XNyIiEvflHjzE6B9dF7mV6iQgpHsIbCZVMzk/dnus6SM
UVaulTYAGA7YOtLX5pyNvvbBoDDC1VWW7tkTiUXEeY0+eWOlpwy3iVNRkWpFr1ne3pROkzEJYrqF
TWLqmZI3L6ZfkEJpqtY9bzxxhF0ehJNrQNO7b0Y7TJe6ih+cEDIMXpFV0WGw0YhZD5nWLWRSu6u4
u3+FTvZr/k2ijVzvpZ2NySwJEVBp24kpsOxf7SIXb1Y/HjxwNjcjbo1DkTDeT/KA/rFag3zja4vR
CJOV0mx9oTiGLAKpZVsZi60fm80WxjOme4JzTEm3uui8sxfiFyC3/RS6LEY/uoF/xEMTLaCWxec0
tg+ZJTBDpSUPTkwXs5JMzw72HI4AyO3J4APnoiNIRaKdWzUSq1oip8kj1WqGbpMf6xn25LGaW42n
LQnZTvdihPHUhG6/1AbGvZNLpf0Q1tWyafe+7/Ek8ch26UQ6PGfcUAjhnDrQaJAubLEwRorsOL7z
nIPwDku7OFKjokrX2PSlscHrrVNDjQuT9BqLFSmBRU9HwU7AxsSPP4/8xPhmvJZ5xayfFg7OS8X1
zmij3ZNCg4peKYwXlELBlGi4MschHt/Zr38hZNAvWtg+2BMiXE+pHR86o12l7vgBgarZej2Xxxjy
/nFsRzwZBVVVVLmsCuV91QbrS2DXzWLSB3Chjrg2nNMuzsB2war7ZJm23MgJPbLLrEnKBfZ9Vjbn
oNOjM486zqya5uNxCBoDOWR8jianOSRRaS9cUVN163T2zvQ30mMQqJf0mEPYs2d5hIVtlPomMgh3
dnx4T2My4N4mVQjIPPoOiMnfEStVm8jRGCHmNbolC3PtTe4W5HW2C+8/fP5Tq9vNPAKcTzVSsi7z
OnzIafOe26XkwBKQCoGgweFeyq0x9MMma0b6ErsO2GfmLE2IPivTj+8agwOUXUNfaI242Y1N4KzM
tAN0TQ3tBuJ0z2ge+SqBxc5oMazWtF5SrFGlFXAUj2IOHihbqxMGBqLmAPOgPUjKwIjRgVyY2+60
ZblPTt6I2OITstqALKBBrIm1WRDW/l7j7VxpIbrGmg/xwMuKdRdO1YlMOjZjt+pgH8dr03fUMs1l
u2lrnRMicKxYJ76hpeMmpNGL0E4x7TNXu9I5Zm3rtF2VFfBkQ+Lw7WnW8J2pJCABSzoxsC71jRyu
RZdp81LPym05wFClRRdbcQ3vXq9oi+lIrBy0keNzZIudHcgf+BD71ZQrb+U2ITvonuxp21f+N7dD
70vGS6Tl7y4mvc1Yj2Lv4sPGF28GqEITdZuwvU6aKjeOaHAtZSlFvTlEA9jlEChy/YDv9pJ2tODG
pVsv2k7557uDMMN8i+12Mpe2Zg9H6KrgqJw+nLuJ1e/ZoqCPs+U8aHC21pJMvifM5Em3CI85BBbX
sVM/m6qq1pMgYmpGbJYlVKF0iopqFhiMrvU7w96YPIsL2PpLJ9V0hLeYJiERMgRWY3dwa/sHQBhq
ZIMx3ZN1sx6nrl1yQedgeO1TPeXtyRswhgG7WJiuR/9zbrpX0RUAo1Qj9sk1DV3zVvcp5tHS3seQ
JU9OwSavNtOntLFZ7h/cvP4aBAVpR91ZewVxGSsSa6w0+T6lcQZXPC8BfAmNsfeSYD2r4c2AQFu6
jWo2xhSPPJtN/UymZuXL0srmViiKhcl6s/KrxHuYRFFdaxY/ymO9h89fSmKdGajv2tRb8W/4fFJn
Kusp5RqhBuuRSwkSbH/mSCRo4lHfApFnipnW5jyw3GoxMZcQjPu/ZE18UWVdUCfm2tti0sdlS1AB
sABjUl+ShwQihmbJMJOxIeq4GXf5ZRp3ZTThXHLAjRidj6JZ0mahcKnZE/Ne1mZ2W0gOs7iy7oSt
1nhSFvkfIxj5fldU+2bSBjrePorEfAMpOq4//wpOJIee2P9C04Z9SPZpN/U0JGWBfmkS2R+KeqAu
Iy2WVakvRG5tinhty/KlScTXSvoSK7r+UrrZilkr0sVzHvGw83eifzP08jEuxosjPJAzxN2DijJT
AgmmtwzoOmU8VO+SiS+f2yytEVEmrdJgPgCHyRt0GAb7HumgAfy1VbIlGCFVlMjgfZ5eu6EO+Ozk
zSzqsuqBbUf5UNYZXno68Na//5rGgbTWpvYM/AHRg6Jl3yy/DzJ6cVN9CwjrqS9p3TUC9mVNEN+s
kacAOjkDUeHcfDQTqw2CU9em9FMk6Y4Vonwi7YG/EiMD4/fyKcz5ax1ydXzOFyVPc6o9HIgsAb62
4Tt1TGwFDJbjYCiZ9rlh+pDEKjswnH7qP3/T6VNMkvAvZFhkawMw5VzqeJ6avu2ekblNJzyi3ATH
qOLenxwAG8STxQqvfDwf/MJZYsLrOebQ6lZQBJrgBbpAvaQ+qNL8tTnK5IJW1S6ngEGnycT8RP96
wv6+sNdQdQzqxaRxGgyN+huHLY/fMrjlHS+mrI5WxJqdlFX4npFo6m0gGeS7jTBuLThzugiLYPf5
U2zSxhLqfMJzj9/liF6hDLc15c38tGn16GTX5TPZE0ACcmM5lXmWRvg+pNyjCfSdGoL2aWQTxky9
evz8oXD4TlSd3u8+f8rzL90hg48zfOW0tZJeWRPGjS62ylnFigeP5r0LEiLWtrB7CsmZXLSBGUTV
GPXSttO1dLz6BIviS+YYxT5V05tveteIgu6dR3wVYE8Rnjn8QKhByGv4sCxKI9hRQ2VTu5C8kkuW
uPnsZ4PJ7spqjF3IvcFxHIe/iuBmZexDyWKSZh67pfMC98JHHiKsoJVyJ++b9lGl5cIrFOwuAgCc
FPJyVfK0OjoqqvaUKrPt74g8fv5AhJiQiWfhbB3Kg0tZARnW4cyjkT4L5gUref91K3OaTeLYJ9Bd
/vHzhyCYkPPs8KBNpbsrTRj+mj/pTH7L9ymG/TgKo74Iph48r6MT1QU5i1xRcGTNrDu442tDR87t
84eSKiJdD+S8M7jgdpRWN60cdYz9hrn7/Cnz6QTXn+yXfXK3LFl9eODc0u/wwuNWqjp5a6wxOdP/
dLZTU9w+fwBcj1mIQ6JNzUA6xbcw8QF68JSfW3rO3qCMmjXTCMT/zp/OI8jvXRSk58Hq853ndC8u
7+kBo+sx7FmH/F74TBli7KlxszRVsQAvJTjYz9h+jmSzsEb56ZXw8L1az1AXI6SItYuy6QuQ2jO8
9+DZbBnEqPuJzOdpiwX1npTFEO5Yif11CPn04WN/tYKItISAYhMmyYGpUnzUSCssOJhmDIYI8Xvi
2OnD8L2ziHik6Lta7fp8uqaGDRDjaGABHlPfqF3l+aRuHAIYJbde+N0EtEj8aKJRrMCIOo3xPKkN
RkK+DjSCzCkG4Uquuprn/WSX53DMTi4FiDMGaQmhaBo9TUJmXVVtK9PxF8B0OYkCDlikgfHRa+EK
ZQVexBC8NDSx8eiwxj3yTHRKFLG2jrjxWgwYRIOIYseR80SYhDTTWwGlG3nanbSgdxf/YUaGimO9
LpdDaTC/kf5XP5o22p1oCRKznf2HVdA61SLULstMfA1cJv9lO6wsHQocTYFqHpVdNvMkdbSNePuf
HTlDtP3f6dTAyoZr4h/PpQ8fMSU/3/rv34ufhtO//rnfhtPiF8Upz6IzBzMhQ+jfh9PGL0rYwuYE
/jllthgb/z6clrpUGA9MiRvDcsz/dmgwnLYNZtMuHgWFkdP6V2bT5s/GPSVt6poxhzDixnFkAEb+
2acRtpYxRPgUlq2c7FVIfcPeag05k1DERd6KrXYHA4ZlHeEdooE59bnHizSN5yVmacT8gZBDQU1K
wNT5UE92Qt+Iy44XLim687Rwe9c9GhCXFn+40Jdfceh/IwN9yRlS1//n3yRX4A92qfsrt6FyWQ5W
FSkdBus/v/LUywO224W2IKwQe35yzfuP2mv1U++oFw1tf66NtHcxHXaWkZVq87wkEpCMTHM9Jrn7
qbHogJTBXt3LbVOH58eQlmfw4/m2qtq1R3h0bUPwphURSdGZYnpAXJpR7o5YP2/fMAIycMSV31lP
ylHZshHWUdPuwmPR0F9LVGhp+1WIe/wcUV7zHmY6YPHGvjZBkXJU1fzDX1+TP9GtP68JWwvDNHTB
ooki8vM1QQHPipweaRLxFnq1YQSHDkjrZDTYGoNkK01tl42wSUaOSWeNR1LWp/OGzqfSzujVDXT3
0ZfeGzsy/TQFuY44Bg6ud6NXutbzXdf3RKA7ejkkT0CeVgWNZ68VGaXZGCbPMmzHPaPRzV+/LfD/
f/etdpBpdFcHeAXp+m4y+oOZCCRpWyoqPpa6uBW9E26D0W7JKVnOdrIaesoJ+XS6Tn34lBSHqmVH
l4+ts/snL+Nn3/j96tJMIExBUZ800ZTQkv74MizHBt+oW6ALLP+ryHNuGjf9PPvcpnA1+Fb4HA/Y
NbHKbMBJ3bogXipaJo55wpr71y9G/PnFKNt2oO9j7XLBqirnTwYr8nH2FPXS5cZrj2aViac+hxLq
OIveDsVxAIjEjnfaNugki6rVSFd8m4baOw9thAO7HhkkOwzsBiHdk5/35ZpjVb8xJ1JhTqE/B2Qr
t5ZQb5OWE4Qryu+edIKN0SdYMWkgOScj/DlmjBREiydr7Blq+OVijDBa/utv1ZXScPGfm/xH/SlF
MGqEROLB4K2SrYByTtam7cx52XvpqSpoN2jUl8KojXVim19kQGwbwE4WZAcK23YjXN5D5hNtVPRh
MYeImfZUABNKF7qCcOzsIZbYv4tWo2iyA+CZ15hX7JFcFtqVohZYfcnjSgcWy5NPpRBs8XUPIXYa
D6Tl41+/WfN+i/5e/oBUaOPX4+7VceApSRHfzx+yrhoGzFKfsLk4pm+xISDOop7UlXqQI/QTzatX
sWffOo9iZefd9HB36Voq5qTKQ9weDp2WSfotVfg4LIYhc8vuoPOxTzWrqPlntybL4Z9frkFeQLAe
YRh0sQv+dE+kIeaPyk/8Zd1yf452Yhyai1EUlDMhs+38rHPATTa4EXzlHYTA7BcH3aGVFqwMlpuL
6CNr0esam8umQWLbtF3Y/uo0/Yeg/L97gHBRWSYo07iLwOiwf1rlWiZNWH5s7GVG2VCiLOnQsqgt
TFv73EfRuhZqp1f54b/YO7PltpE2Td/KfwPoSCT2U+6UtZgSJdE6QZi2iX3fcfXzJGumx5YqrOjz
Purov6psEMj81nfx0zK/6WpOtuUjevz3T/svV9Zx4cNI4dhkbqlcU36PH+wFGcrHAahFrXW/TDiI
rpqynFej4U7rKG6tlfRR4pEAclYM27dDPvk3M5a/GBBM4gV3VYF75MJPpu4knfiVnW8lmURLrfne
WjHt8YDGbt1j4hpbHq7c8bDVY9e40Xz040EP0T5Brir85zRNqm8sxDwcJIZ57Tla+kl6Vm4u7w8G
Ri+ufi1ThPV+5d2OKOamNVZjPMVFN+Z2m3bMD/3CgEmfzTpwK0dH6e5Jr9ASBG3Z7NoJXdESH95F
AfIJP6Hiky8gPzwUm2uL6Su8fUMCp1Kn+bdEMuhR4TmhsliHVyKy9TVu1lp2N+sw+6DkRywNK39t
hqb5GJbaUynQ/tVu66L3vwgsFqAYM/xVBm/I8hivMOD2MyYtVHjjLZEWdGef4b/Z9h1Dr+qTx9fV
3f8jNriSjTrxXmV3cL3vDpCf50Zjm2ioE/6qJaQMlPHZWU4eEpTMwf0biQDFusWhF4std9yFbYOX
aISbaa7Nn7CoPlSODrGDZhHpW51yw1SQ5t/fZW36Fp7HSMqyUG53s/g5Bflwm6bdzvJQPvOSrnzI
YmnvLBtkn0dLs7OLHNsMEze+AAmQF70o9F2EiA17QeBmca7f4WXL3lOPdkFmxGsC5T+v8H8x55+4
TamPRHz+LWB9dHzKf37Pvuf/+Z7//M999KM4f6//s29S/t/m997mv/+kf7obz/gvz4LlZ6MnZtDn
/H/ojQeSnA8EHA1oDjWbqlD+X3dj/Bf/i2T9QunuCPqb/+5ugLPjT2jD6wGwoxY0/yP8+TuPIscF
E+QInowjChb+Awy9QV3WLqIRD7VUe0n1YUcncMaXjz2C42B05zIPrCIER5w+PJf22jf7B87rjfRm
xEVeEMo+JlnnLTvI0gvN7gBHgL/orcOswaloTcRFdE6rO8m1PodfLCVd+dtH+PrP7f69z3l/6dVP
AN4vUCZxeGPA9f+8ZywogSolAT8h87kcmrcHX3NObOsAhdCgHMJoE6zk2W6YiQIE0XFiTuwq/uw5
3sXO//sc5HjJG0Xt4V0RLhO9xHokrbd1J5+MekSalJiJ8raBN/K+iH2E4Uq5LDyEyBvLz7GHYI+G
wHmKzrRXNZ9UHqrY/i0WXh+HChhFeIsg5L5Ppo0ZyTrN0orHYX4JyeHYhdZ9hKzS39//O9+a6xEi
kdEn04/Tjl8ZDr/lDBtNnRYBuWprRslZr75VViaWyKQqu1sbddsOijDkTIR8cPlBDiLz+OkTIz6A
rj/RAryZsLpW7hxhb3zVE3s3x4u0kVAUIusQ5sju1hMWZdYJVeCmne9tmKfJZJ0UHUpDTGOd+a62
Nr1pE3kIfEoEs+yJkwBVfAFqBmWc2BooHy59EbHLcB8tRREwEvTla8G3wLwQ161Ju28KAUok7U5T
C8zdFTAlKvMAKXRcugXbzDw6t8jTw7qN1gNixoZwnsM4forKijVRQpkmtJlOoD+p44ZGRrPo2/Zg
Z0qz+SjqxmUFZSDDEB2wcqdOEfIQ5Jq7MJlYLSr1maSTNSssUZr5VfZ4z8+DyR+ScYSaxL2NQTMB
qgDL4zLPzhnhjaj6AF9bJM6ELnV5SufgqDE24RqgmDvb91YXXzzlIGLLLdjB89+/va5y2J+H7FqJ
CwHcUDBleNfxOXiXp0FUlduq9rZFi0inosl1vNXK5SWD5VBt/r0v0Z9Gxt5bhBOoeAMX1dDxj39/
mKs11Z8PY1oMixglULt87IKz0nPQbXDjLYC8TepDJNAlN5B29UUakL7cQdtVXn3HhhShUKNpYEUa
eyYiSNMFav/h2qpMh2MYw7UHklgsBwS8VmYLSNziQ4QN0tthsGlC+1wG5RHTYCgwCOCuvHbYBul4
xspm2ho4NAH5iRej670VuAws885CxsCEqGhYzWIQ5ojv52cf4x0/Tl1E02be5blceGXr9676EZ1n
Yu8bptsuN1NMKOuDNRHDs9Q5olOHmwSymktkMh8Rv7hhKWlRZVRrp7a2TPfbpWPFuwBEkhU/ZY6G
Fl4mVs3MVyxHd+9UyV4p4Qc3KAY2Cz+z99dI35nQ4qxbp+HCWTqvo0G0bgLKIrPz4LrHznX2Dvrx
9HXHJJlWuu1/En/0dw3h9WdTrdqWJP7DzH5XZ7WA6EXd87MHrWanZfIkdBkM5ct6I2upzD1KUhHA
EhFyzzRAYZ88wsfIz4DQxNNRMCJk3vAu8ncy84fOq9OtDwhj2XceA+qIDvrv5/tdJ3n9nQQbOGmC
H0lM/zPP5Wg2cXFSfmc7FMDui4fpBWfhMA23/TQOWwg4n13v68Tm3ZVijGJLAdDXFkyX/vw7+7h3
+iCeki3B5tJCckXKEuk2kqfVtqeZqn7R8sHl6Nx76B0tr+eboeOOogDypU43FdFbG96RGrdfYpxk
eZBtxGRv0zS6ZChcGYClWo2g7Y2Y0eceFwTazhmbWcAA0blzhLZmvnNM2+hrF6Mgko0vjPEUQQYh
yPK72aN21UX8Z6Sme+yM0RQZonLfQzvhyPO3TlW1Ts35pa+7A2pi40K2CuNvb/MyvIQJmYhmFBRW
/wo+riMQo3Cad3sep0Lw3W6oFqwDkflUNu2yEP22NgnIlTmCmXB+MhN8wJuIGMCsD5VmVJrAwh4S
gC5LNxYbSeHkWvkXkD3AJxJPIP343be2yqdm1RoOq66UzX0l9X2JE/yiERRQOSQw9NK4r2A5C9kn
yySNV+Av3zr3p20DZgh72AeTdswbmlQzwB9nDKMCLCPojohV8SAbrME06wa42A/IAOPy76dRfgz9
VKHETiiCto2uz7trF6O8lwU8ydZvDHK1rBFYM8TJRpkvKCk4YkJPDl0FQphikMXi0ZbQxK3U2yZD
cUtE3MIfuEQqTep+uk2YSC9ivwOPea+Coz6QLv7+zBBB5YeExZSSEQNTMh0u/nVA/FuxUmS144Rx
n24LmV6qKr3YfBAxdIiNZBw/M5kiWvD5Rx30W7uhUkFYtuFfGHWO5s7ThmblZPwyLQrOleas09nf
eg05PA/8Y2alF0hpyKFtijHmmxZclAYpUrINai7adxQJcVEbMW1LYOCHGkLoWWtpa0Oi2azXmyIE
G1IHvssh5EC76VOhM7a4lilG7h41G6kJYTuIIXWXGW1hC7Un0HNYx8eInEwjwqHEeQdkklXvQhXv
B45fEjco/3sVA28zWyfxg0jfisRfClhwS/YbFKVTfaq05n5Iqsci6njqgr/fIL8vpHUEzHWhzeUj
8sGuVd7EZN/QSsy5UVJ1GxQfZo17NQOtZkJ8CFJbA8ftfR0YVWUs9tvyEeU/e5V3yNpUHhLxOZZd
Ys7epGxexpbrL8sBNfs2PqtbD77mYAOvXugeFU9tXRIrOmeCAWMhHpqJQ60/Dv4LziMcshgjcCR4
m47bI7x8F4LkwhR8XKTlP98kGBC6G+cNisOXniK4keahK5DDsdwbvU1x6+yVj4dKX76HrEjZI6RW
pufrE5hQ5WD6sVR+awdUP4xiZTb8/D71jqrAveZYtHNuYa4fwtL93rrxxmsK5PCd5qTpEG3uKNxO
uJV5y9z1sU99tLHawnEeP4wounktR961qdXuqmSOipxHs0N8HZW+sHyt7A68oBPQRtX5vnfougLn
rXtEnwXosXSSVTrwuoSL0+GQr42qAv9j5iCUdrptQeLUOb42ZkP7rCyNxYgEFs4oR3SvVoMlDnXk
3rU5Fnq1k57jhpF8lp7VF3bS+DKZBqQg60vobSv1iGnG68x4U0ELr1Amv8CO9eRasMusgovS2psx
cah3KZWs0QIwR0VrcpUrlPKKYV/I5ufk2FuYt6QN39vg4r1Tp2gOkovp18Srnu9ZJa8GtouMZtGv
NgyMSEwqyLpH/QSc+WKQ9UadBiYu+cKqEGULQbTOjYbZd3hJHH6lAf1BzETDwKLyLV+qNixQKOU2
RDqP30tUdI3S3yKFeIOGql++ajWXPzTZsMNhRKXFRvB4mJLLbP7yHEwmUHX3nfzcdYgOqi86ZMWv
THtputIkLjwU+gj1Q+UvmLPhAsPwXZHNNH/C3asgkzUuj+l4N51Le5OhxAnzbjs2uGwFECoXDcqE
kJVPyNJufGOQy7JPCDiG/8Cs9H5q529oGjIIJCKyTEAKBcmXWkv2vpNsLNSUF37JZ3ZlfG5GjrWB
JEHeOiZyMUSPqU8uWqAda2fcwmtpF1BGL9loHa7fu1XqmYMPaEJobGPG+SCScRXR5pOVtpYxbcZ4
QqvKDy6Fx599zUwq0E0lfyw2qZC/76Oh3FwTaTpn51ipRWf5d38WlNmsEhedpzMw9vifbRzXlmAw
DqK1TmjabOY4PDt5e8KbqVmNFIx4GiNkV3wlFEbQvZ0jO8rj6BuHxs/pKGXBTNF4CNCuBO8eX8ri
58yO85r7oTLl6MAFF+eK2LHa1TWmTAMXb6LZXKI5Hy/YaIL1+YklM/c/IMw4xI5/juSUnsXgQG8J
NglBSG+JaSV+boIvBiGH8ASQv22QGardnSVQcdYRzFcPWHocdRjb/Ctm+HiNG1Zt3ZYe8IwZ8E6x
P2rpsM5gEDctmdLqVQ6JCRJELxQ/c1rN6fl6qbuIt4xIxbgoMs5y7GOiG5Uvhs6PA2TKeqDhxKQ/
kY5Fqlbw02f8h1gQAB8ZfPCXJth8Mbg3+NWjsUgqUIEVq1UgQckMxKh7yhNrWduUGabPb49tH0xw
8wKFpt3jKbYCSQbxZLAXtslbnkERL4ZeZ5I6YOCLcNYYjT+rEk5/M6MV42mrAMFYgFmsRl0+mvQ7
kGpY2nBA8CfkT6icvQrFTYVZht5+S/1nK8qKpQCnSW2ls5gugmXfet/EzAkH8r+ekpexyjB+SC+j
tHZZm72pjNv7RzNKl045HWbSDCEjAdnEQ2bCOnTjsrD0Z8P2vuu5vVWnoxvMAwuHe7+KOZZcz9r6
oZn9Szvy492eH5/HQbyMG4q8Nm29pW1zQo41SOgFrIqdNckvjOAa0hvTgrGq0WAafglYzyoCRaKa
NyW9ZJLDh7IQy15qvv0PM96eyxMA4NtrT5JiIGs32Feqp3SSC0NsznZCqKtLEnPK0Zd2fBmUBZGD
q8+gJSuwcu0qo79fIjlpwkbWH4rxTiTBfmS7SnxlI5e1P3M9uy2ZxOtfu8g7IhEJpZZiOQ/LA4XF
VkpBXBDd3QActEZ9zeKRjcY44JB10afgEufNScXqvM2WJWV6AqNzDFlskoCRwt0XaXcbpvY9g3xk
gi1MIqz4YdCaxznqTkOwKczsFOFggpbkvapiru0XC6yVRCB59EkHCA5E/8TdRrvvfPmMhxyoeoNo
ECMZYAWg2/PurhT6oYqIvebEtl2QswxtrVoau3DuR4c/KDGsw1Q3934vVyqEqfGQCkTs+Q/XlKXq
srFlsNb6ezoDGO2UX5UxXbR4uFfHoIG+sUBFgEqlqJjyaAu7ycm1ROpCr09u1P9qsUlTuVt1HFYd
X9omPXuCk+NlzkFv9p43/KwFl/2ae10UHZZW6B6LyeK+Ir6eeQPDTloKmOUldsTdnbAcMOU9ViNZ
B+HEtI+jxik30/FWBnOH4aZ5gP4XL7qa1gQZvAcQrX3pnDKE9FOdnX2lMRiKHvJ/5k80Nfq0q2X7
5Lt4HM/FLQICp8hTPZlKvygjMPvC8a0tn/HJukDJOemzd8xYoY20IKje48HgZzzv0rbIGFl9SpHv
ssV95me37RBeMB57qzvqIj2oHOpFlMEBuyQ8NWVd2OmA7+Gkp8J8gfZOy696qr65G1uQXp7gw+JE
MpF8nOWY+TeWzvtEvRypdvN4LbsKT9Cea+Yhc42AKvmXP6MgZjkwuNV/fS0Hr39danMgmjwlDxsH
vfbXcqSXa4ZuZ/i8sWTiy5mES5nkT+NMqAlLSVpzKbZdGv9yjbsDoRVG2oJui+9RcpeznqR4rQ9n
lq29S9theHTr6ho0cX1C0sRgj5VDwOFhqvq+LbMf1xK8ClRO5+a0NtnEiM1vAwx37C8RulDdCvbJ
PK6zxliNThBPPkSRiNpV3CDoSkLh9sTYltKVEnmsbmyYGy39qbmxVb0h0WZBAltPVhr/whIRvm8d
Z0RF78Q6oot8CkMaDWVPwOLH/hUb2h4OC37C6lr6MsD4NXiIHEqNyY2UPMXZCJmIiDE5X+se7vhZ
R0urKpPnvLePav5YWNa9FKzskc0DXIwGK/lzCKh97fLZRYDD93ibvm1/kwadfNXUp8Yw0GUPv+Fm
SPjWDx4D0SUkABwm4p/GiBRB69VvOjNQpH/NQ1ylySoHPIzmtgsDMZIqsVe9S+MQ3KfNUysiFppD
8lzG071pORsIKchES4laMxL5ndkmK1Gb36EN/+xRgoajEsLBnfIOcmHwbA7qCFoZauIGeg8lWuH4
fGqHBHkNvsSvUQeYGVdQUYf6VxqZ9NU5gTrVCYQVCZvVpA+3zhGr2m1PVj1lZHRR7TSt3xc5Ti9e
Zd56sYSyhItBUujWMkHgQOkS8oBuhCGZG8Wg3emaojG62Lm/7RpEN60qXI9hvgq70dsHnTszSBSb
EO4Q8gmQSsBiURp1M7vBiUoXhoVbxCvG9t0yKNsnQ2j2ouHsoXAC8t4ygluB9N0W+9LXCOz1UgBm
VoUC7UuBO2/iGEiPezOKKHVwZ2AevgvQeB8S81sDWtgH6oSEyS/i+Yi89VoMWrdF0+ImrTIOoZBP
fRm167IaMVPSp1fSaKaoAFs1AkV2rDxhEPallgPkg7R/ZB85xUYM/ZRYl2CNsQgodSHIIH5wNAbA
4hb6oX5gYISj/gDhBeeEHFENmOC0Hvh7NklU7KCPXeVkDj0d/RMRIdRnDFtgbwjU+qjgEPO8wqZV
pf/IMncftibm1k7JAESPQKGAwVr1eB+FqmjtKg9pz+C+V7K6AUbZSwBlSIGl8XrMEZupZ+iNzex9
HRvNWE7OXe+JS9tn20Z08BlL3NvCDJFGXXHYcEE69bL+1RfjQ5sjrYRv/aJlKE9XgRuL1mFpVjB/
ExMVv3TMfUugTUkTC6RRKIxsxOiZgkKGC7sT+vSKGgSPb8DeXodWFsUmIjpwPanUEe0zGT8twllZ
YPhfo9CCsG2neBPB4WseIp0Z2SB1wHXQT4tYLHHcPJll/jU0+APi4gbiF7rUI0q6TMZ/lM6wjqGL
2/Dg4DkgCqMjqo6ddKNcu78VuIxpFABMzeK7KhhvJFJ2HGU6X69kXmbr2S6OkZIImTmssuKt1MUT
HsjlxmHglOHqjtHtxqBLHHJ5mCr7kHj6oVQWWmKa132AAqewv8LoB/mITDV8ghVveKNj1LXMm/6L
HF4zeknC3J02oFHU4UFzOyUk2d64L5zwi653L9eKSEVuJDUYw8mH0iZrtHl8i2l9zM6k5xM/1E5j
s2LoX5JO+65rSu2/TN/iVq1AWob/neF94aHr2r8dixTxWIh/afUrfKVRO0rA1DGFnIg7GjHG2oFs
vscOA7Whlv1qhALqKRpzWu0RSCDjTexsBLaPM5LEanjVUe1zj/E48InSIMI8rm4A/QJ+Cz7WzM81
7U6zBG7QpnMZxuZ7I/RHC6F3UGLUABbumoGxCiDbPqgJZhfEmOeZ400Gzew+b7CS9mq5lJqHVhZt
VHWqZvZmjTxrOjnf9LEFMPcj4Kadp6pTdyIkg+Uit7e7svHvPLVsu35ZyDfwBBQhv45XSZGKFVJ6
ZGoRM6vDDTYn9ncYRfUpyTzwsGbVCFHsoRcOOsPrTrDPiDXJS2ABojaJasMEZ1qPmm8V9Eiknn4l
s1OSBHgVfqk1y8h5U4M8VxUkSegcrxsxywNmjmUWVVV2Uv83oTPwO/n9G2pn55wq0OiZruhWiHs4
zaFcoR3zmiK+tJABX0T3f+mgOZD0PMUuj+NNzrGmmU7y/hDiUI96hPYrRPMBVvpupkxUb6p3xaEp
4ABzRkt+lc4GQw0hAPC+Snfb6eE5RNC6CJkyj/fUYZee4UjYz/fVnG5aQbbXPArgYJjDpbYBNoqh
FKJAuZjVAI0GhOXJGYaHBLhu4+M1FGukXIWc6IRj/sPrElr/7nU1Ji5YisSU1G5AvRpo32hBbnpm
c2znct0+DjVnvkrqBK+8ZJVhjdGOUDQKf10gisDeqL9rIJao19ZqNlzWm9bj+Qq2oP9UOu4QTMvK
ce6u2T8vBgv2aIiAETWZ31Fo4HV/lzdvmAHcZN8C6LLllN2GuoYAeRXq/zxwNilXFPurTIdNjZkT
VGpydE/5qOqLVqWBKayUbPnBcluqsC44D8KfwQ8ctMrAPbzk1zWFd4xq+x7lAXK0ocowN98x8T8W
GRADNK34u4sZoVf+Uac9CwamSGjABmqd+AvmaHvHSR/bBkhUl/W06Qm6VE3l1PzLyJTrSfq9brpH
zaKuRYqjWgi9fPLDdSp4pyyBUAutcNEJ9HEj1CpwmMJzNeIijd41MGwEc12tepRqTx8lzYk54Wly
KSes6dvo1F8qnOeW0MTvRYIdhJk+T3Cec42ezPeH5AaRZntZfENqDOMWNd2QGUe/70tKG2cdTy0i
fGlNOkEQE4V+QhKkl2DhoFGpLulezvbPOJbaMg30rS+6Zp87xpLxwFe1bQlagMN1j2RbbjEQ9xkD
6wbqGuoi5CmyuM2jamvz3vs5aQMEXcPYlcwGfZCDMKo4hQntNbXJMwIS43VYct0Mv0YF4XOQY7Qv
o+FVDmO+VaNLL2U8ZYY7k9rVURuGIKNbbR+D8nvBYy+vG2XXQwHMTW4LGR9Naa3QabozUPjx1Qg8
UOveawgKZ4cqi5Dd1zjhctv0cj7mRnvbfbX69FWqb9GherGMUh26ZA7YFFTjMtX2VDdLLSAJjU7o
bRyK5UgD93et2fu8l+vS1p9Dc8JaLP2lh/atZ07uqkbIyPHICIWN6FwbTV8m/GQQ7SRAIJAPAiFY
Nr0XQ37ln/j1vkUIKY0Uky2iNpp98NFxNd7McE2WU1wdXWHcdloHhra0KXoAjtB1hJc5Ti5Uc6z3
XDinQ3eY1VipYAJmo0CDxpkGN/kUAFkMSs7DtTjClYJ2BHhtSKpdRGrU4Nb9q2luR5e0i7/A2fPH
PaoN13mPlsfnSoncqwtewX9fDEb94CDUb6fUWyhXPLpjtAXAd2AMeC9lvMYF4q5T267riAx/E3O0
vilkQI983BIDinvfiu9kNG7G3EhW8P7RWdOBOBt3lkIe4MF3r575OihzAmJbx8qJKQvmX7GePNjb
2qjKTTziZ1rYq0BnQHnd9vWNa6IrOfJOeScAXRLoWMFTNyBbrN6Sg8DNKjEw2w6gCA2ae1STXi0m
XjKm3DU6hLz+Rd26vIrOapGYO83W6khVfu+g/rj0W7SqVHYWkk6m6fi6dqavisDE0IH/xRvJJiF5
8O+LIrUp/7D2FA6KzS7TEiDkf649O9mJMqQl2ZpKKhMvJvpAxrhmy9tChYMZvaQltMxDpGadf/+7
32Nx1Z7X9YCFIc2oVEvfr/ERa6qsSCbdlmGOibKgucFqQlvLEkUcqWksEpFSSLS4BrgchRs/zi95
1W4/eYp/eQWeMDxAwYZlolL6DkyAUI7eRYnXbV2wwWz1K97z1H3FK9i+meW4HsSkr4y5f0pd1/sK
3AC0CkgKfz01/cvYyYso7WLZF9kLPkreRq9Y2qDy9vTJY35EOZmIUAFZBXQl8IV+95hG3gqmgLRF
rnEcKM7XcPsgRU/i0eRRvGhGUKY4jk3NbEEt1+JZVgvLT7/kE6rl0yiHbZ9+Ihb/L4t6YFA8Ftuv
K7rvz9OTURQgpKJhXQXJ1DkblWksE5Yiy6HLjpVZ3mvZ499fw7/+jcRbNJHBH3xA8bltKWFXWThf
6PiSmqXuLLAtwMhVXiqkuBlydGtIutFnO+B3sl3qqELf9ziS3pVSo7atv21Tq7wOjNHN2m0CEzYT
NBTEDdG6x3RE/cKJztfFXIv4cjz7DFWotZFQvOiDewxJtItStXWq7ssKJGaKfAB6jgT2yDrEqW8b
jchp5zZJBfNlPzuYn3wo/V+gIwqYaQN4R6L9wz2H2K1Vvii7bSCCN3zr0y2qFPuawer22pBpJTPa
0m3RAkMGCOuwTxgz7/HWvEALtztoDLoEtgzU888X2EmCsZ8nzdaNnPtWVdsMBG6hV+iTcVDTb5H3
q8I3CeN0bwsUEi5dhav8TACw7jPXulf1r6eAj4j1/pwyufPNHK/46Nb0hhNGRQ2W1Z8hjZB3ex8f
LQvQnsV9Iw7Av/vzsQ13LCeMDJpt5sEzAfDC0I7VA85Xp7gPp8WcM4tTD6tafkjIN0NMD6fV+DNq
NvUL+ItZ1msY2wa2dzyjFqIpEGnFiUHYZWB9GxmbZujfMqVnkNY0KrXJelyRI+oIq0zOTsRO9XqI
1GwQjPlejbWlF18MxM0L4ymbwx9Y/27K0mT4MfTs3xj1+zUBWw2+UoUA7U2G8dp8Y1YurgBqHVHF
9mMUmk92ohIjiC146Ds5ja/ZUJwaFpm4vt0pEGXeU28HOU50zJsQP91Lx9va2qw0d+Qn9+wKofwz
Hyl8MDREpi6ea78Xi/b0fmwZ6JRbLEGAQ3aRWMTU0mqFg3FezJp0Pjv6iP16iO4zlU+nsYPF9eU+
cPgP1BvqPX8Ns95bTKrqCHwmmddKUac6unbKflWeclD1i87JKFd1BPV71fhImQW4lEXrOstuESf9
MtnYq1tF7UGrFXu1dugN/wW+8SPY9k+z4UdsFRRGIVk1WUAxLPEOZtL1Lfmp7kEY2mr3VVPpixcT
gaHFzCFQ54s5GeoHbr1W7WKo1qlJQJHllfY+qrPL3yPtx3zjWDB5bARPDQhz7+k8IcxmO7CDaps5
vI2BVyk5dnrL9Pfvf9H1T3r3zR2QzR40AuFIbFj+vGPAVPxKpkm5ncuDy8S2KkCUFCpgKt39xThw
xZC+xeDQ2wjBrCG23EvVt98dhzYUvWaWCarbMwbqh5rn7LwJ/ri1xFJPLlHOO0tmcmjifAnZpPAC
EQ50kMpbaaV4wiRsgRfdbYbRnZqQFGqmoBYQbMFvr7sGkTt7BXNFCzyn7WIZpxsXhMfHT97De54M
IRKulwd/1XIIlh/gxXnbuxLoeLl18H5B2S84g0tiYAymTwXIrFFLUjWYqBgWj038pMriCfse6Pzh
ZcrcT9h2H3Ot46Do4IItMsyPuTaVXeOUul5u65TlRDEZt0VQHS3JsjV37rqUec0wffaXmh8zleOg
iuYJOg9dwHv+8zQYhd6i4SnL7TS4+Dn7QEzKiG907efH+Wzp3b3hsGgRU63IJKrdNp9z5LNSp37y
O+eH4cpkbXfDsWHrTrQbvWjXc3ljfKzjcn6p0FPv/GLX1jiMIt52nRFZ8/xj7m+vDXYZACuhknhz
Z+uHVOgLiZ4HfJ5Xrxm/MbpkygsVywr7T974v6CM+fFQG1m62WTJ91D22hqBRY/EgMFiDQurshO/
WmrXhaCNA9jdtre26xPU8GPvBO0mS0CxwmLxE5znFcj5/k7aHEGWhYL09/72p1R8Q4G2xfa6ProC
PsyCgbFwJeJ1rY8u9cidCTZxU9zFWdZvSs9cY5D6mAnSDT51fBfCljt2z52nLVAE4znVKNAz6OfU
RuiKHTDyN12/H7qWkVbKqojpMsry48LKq+Wsjrbf0fe0CfOY4Q05xZmZoH+EjHEegcGEwa++BRhQ
IRR2hcNHAMBDW4n4We3J6e29VjrH60QzV8AVuG0ybR7aVrrLa8JtByadUXtwrScYlPnOFOGPtO9f
4bbTHgtsShIkxPC/U2S6PmdEjItTTOfuxC+JMFn3NKSXTGcnqvtsM81+X+pkliCpEJHQA4xoTSRs
kNjxB2+L2mu0iLqdaIttbg6Q9FRkU3ALxLefwxlfZHpZ7L1BsTQHYzhqg1ctE8TA0JFX8Y1JYa4y
D//4a5gnX+eZkvGTaPyx4uHsoUCls002BWSHP+9f6c5RWIPH3BruvhkNKOsMqAynH1cWw5XaoDHN
zPokLXR9qHWuK8w4MuW6Q0hqMSOyQY5jFUiRwtiXmxjUj73k+3XgeNa8CduBP9MxdvG7btX1qHyA
90PELLnBp/rraLiMb60Bqbws19eTqJ8bQU/Opuxsemx94yFig9nNTyj+La84PFTH8JuJJ2ZpcoO6
jEVrlDHCL1hjIKj7/PcX9C9h2iUd0oRBAUHG13qXp+vANIaWafwWaXrc51ErXSEGGiCd68Ow8Jgt
YrwQ1NhiNbOjH0ZQXKZubtDHcVY6V6OC2fr3R7oyvP+8ra40HcuAlwJHSH9PyPFYX3pMt4qtwCVy
Rf2/9xOFqBXGxhxYyFuBdjfO7Y0WVmc8uLGIt7B5sJOYVZ/JXhXzgAGE2as+3zpVZS1qwVcmKyAA
qMmbK2xg1NjZdiDDRGjcN0HC8idHV1VCPcks/y3ARHtL+QLek6maiOuWbbe9y536FCfaMirEUnU/
UdCf2oKpGiAEuwH7YLs72MIAcNLx7rrLGOZarmmq9rPds5pSjuNDKh4nC7gf2FQwNjWmYrg2Qtpk
WlKPAB0mKF1Lu2NJlhZcch2NqGQI99hMU7BWNRKyqAGBx7/JE4SHPWviUPYRcqLG0TBAVgkWAahH
JeA1CxTjZhwntUit0+yR+tCbuHUuVJSsNG9Fb26bYf6kPTNUG/H+Ayr9CsQ84Gpa7ymyfcXcNR7C
YlsmbK6RoLnCCgFbuytDB20euwFWiCnyYQIV3gWoY6dkGUmQmmFO89vjSy0L2BcOiLru6xX5MbPq
UyqgvK0xXF4XHLOkkGRlvhRqUFtUGVDHtH1Nn4OJOjK3TRw/3eSTmv5jGYFSA2UtYVYw7nk/uOha
esssDwpU003MR6joVHCekZJVmfVamqfAMf5+JT70mw4XgpaNYYlJRU1l9WcYC/UGHbmEwZbwEThF
gGplewy3htn8GeHVecVQZK57znBsSDpqbQY4AFkHuaowN+Na03GouVflO28SWTsosAfXaU7Xf+CV
4wEk4bYc9QPLys9i8Idu/frwFmGY+KL4PSpG/zZtUIoDsQbWalt7w5MT2DcJSlRDw4mkmM2G4IvR
FV+NznyAW73/+4t7H/75q1V4g19k6PTqHyqQpLQaUEAJFQiNlar9J43a32SovGTS82nXc41Nvx99
h0xBOIWTCq1OR+Tmz98a1n1hz3UUKli8v0agicYT9/nlVPQgzMzaWY0m6+CMlW7JaE6IQdwymISh
M1brKA/YHCUuNsE1wMtiH1mDjwGJpEaapAI30twh4F+ScSp9a0wOu5gmXIcN6BowQT+axOtXlY36
YSQZ5Uu9OeBTvYJJCPjBBrpROKwN/TgFOTH3x9aR28HW35ok0L7ou9xAW3pui56bl52juc03qQUt
ErbiIuprW4EWDnU3oEU2dt+KcvgK5uvUzUO4y4zTxHx40/8f6s5kOXJr3c6v4vAcCvRNhH0HSCSy
Z98VJwiSRWKj77v99P5QRzohVdmS7+SGPTiS6lSxyEQisf9mrW9p/KyqSVy1E5v1fiSgwM+K/rnX
SVR1EMRt6AlblsmIKmILsQyyg223jI/Y9cPayprtYrFsn7uP2Hlf1OabiidiC66SXnlCnUgI2+Lp
XDsccq5j7BydBBKbhstfKlKobaSdDEaPdqOk7Di6i54uFgP8/DaG9xWW4rawdVimY3TOS4giwh3e
Z08+AwN8wRaCmIZHp6e+qMyPGSDlkmrKOk9aiX/Gu3RSPAOpORSU8ahDRkDJZptveeD3G1NnSmbp
kGb6JMQBXJ96I2WuRlS2MaqHpI54lCvlDtlHTZnlvch1v0b+2K7IOwEF21vICcXiLm76kTbJLpoy
bKW270wH1qZOHDjrSsQbKk08FQRQaEmAlFlmqA6JVE+jWgc+Nldcp644efO9Ukcxm/b7ujevY5Ho
gS1In06io8u0A60DNIKh6eGsNpAlDUs56IVZ8R+GyRqcy/cPH8SfzwQH7q2G0QtrPWwXJo9//WB4
MU5DJffcUJN9DEhbJzdjHYpQmt5yb9GldvDSOQ3X+FjcKQscMYyJtg0TMlbCMc+/42K4NeRibm12
Z7yKBGNARrxqm3zeuRwzJ70ZksBJr9NhhI6ZZ75UUIYnufhQpjQHl1a+u8gefMoLmyOH6s0oGJQU
AqmBm6LuybXN0huBWbZlKDOFDERIBF7cLVuVH9rVOuc4coF802vBlUX8VV49mRvSmckj0R/S3n7U
kvGlNHt+m24wUHdTYnSHnArds6a7iK54q1acw3ZcXP7+Cv88cME8yQOOpytGQg6Jn7FRUV9jq2ky
NxQt4WQM82ju/6Ga/mXF8eN7OA5sLohFmvUzZqKhGmXwGZON0E3ngpfqVyMbqYX1up9bzh3UmU9L
B9/pKa/GsqC/VRBD/f3r/KWr5IfgIAQig1Vyfa7/dJzEimuntmid0IuJ6RZLhfAp9lo8xXJiM2Dv
4c/eWkrz5houqZrYbXao5wkahWGIJu2f/Nr6zy0+yt61udXp43FT/cJgWZoiH9OicsLBrpWwLh75
tpHf9kpITnFe0dClKd86XuF73mIzBF5G1IDQjWf3rtMq6sayYMLpqaiAHLktMiMn+Mbd4pabw7+/
ePb/9ofFEagzAsFb/jNdKVNk6+itYoc2PlO/VorncWm6/aQogU5D4jtRlqK+UimzcFuftEpT/aEs
CV5SPX8SS3qNfJ2P7i30DetqiYi0rHOh7IzJRh82RPfNYrebMUrNjSyXe8Oxt0rmyCDNkVK22ooI
nvZN38KmbdCSrWbfKUw1lMVAm/fYQgy/UOJvg8aTHBUCAedNtR3mYce0ubkdNHCZS3co6FULIfI9
Luw4ELoKN5iTRltjoLlFj5W1ELcryUGtGWwNLEiPRW6bwVxqMIXSkX6ZcKI2KTVWpnSxf3+R3V8+
ivSbpg280zAw2FEl/vVZtyS9bTZUcsxr9BRWtnK9TArJpRb+DrWO8ajrA8OE+i2PsH//uD5ORegv
tcpFlGASM0Gut+O1X53gT8+NjDZlXD9FAl9mvl4sokYklcL8KLLxLsu9fpeqODmFGwA4VYJ67nj+
F19mTWM0S/2rkMZbO3tloIyI8irwnToh4Bsd8bTRA08ujC37eHXTLtSwDltsSaLIPsvHM4DND7fo
rJ28MKfFE9onW9jC0lesdYBNOhJumNHP7V76hV6ta4v+bqgOTa/LTVHrMohs+xbZCP4mwljMqn1Y
wMbuyUzr/Q6x6EYdP3qECoG73nqz5T00E6WTI6Nvi6yfrATrftK2bOZTQJ3EjvsdmDaHIvzcmsqC
+r16zgqSTBIT47+bKP9wclm/fGR4N9nq6sxyWVQaPw+Pao/cOZn0XjiAmGaKckwHpWVkMp6TeLov
ChOVY0lULyl/sLa5+xMwBhu95/L0WaxuCu59or4gbikJZOKZY6UsVtWEx+QFNSzSWqv7Pi5gpPPq
kgGP2VbOxqs0eXDo++Q4v6jSk6csdrX9rNfXPIGVIDG4A8omtq7gcIP5nkJuya9lKt6YcRFo0uPC
IoTA9CFBRTj7w17nR7OTR0Sc10oVRVjdyZQcEwMF5cJr+PvPwK9F/zpzAfTFlpHH4y9F/zInAr0D
V23McQEiLcxVh833MvfbBPcOA3TN19QXAIpGsCgEsvzD9/9lDu+YKsWKa63rLvJnfzZ342MudHUg
VmSIhzvPyw5kgV0baTLts56wuozQMl+P4g5NNAGVteOQoKFEHyLT2/3g9G+NrDokLTOtvrvedA52
LaXYN3MJXqUl7dehmZ/HhgbQnSLMUeMzu5rzFNuXSFpdCDQWEcCR9Ojrsc6Qk/54MKb9S5aKm3kp
3thIyKBBiYOopzm3KYcVUMVss+7C6AC/ZnsiYwa/+EYf3+A+4xNz6i0iVe4hHa9zOttPc61RFROw
zrCSsrY/DAbnMXUVxnkEvno+4xPqVBvUoxGzUuOsTBejPdfzTdbX6Y27mrt7JQoAeyBpxGvALgjb
Zz4BP4wBDdjWVWZq0AZGQAskQ26rBE6DkowEjOfXWor8hZip294tuz3Qz0O9OFpgt2jATRvJN3Tl
t7wX2l5r1WsxZfppnWkCUkhDI1fA92r6qVtfOWZ2XgDGX0bd2bjlgeM7SfSh87Tj876e3LqFOUV3
NL9TjWPCdjtsCydlIjTvtMlAbUW5S+CoOGgoLORkFVtLKZcATXxMPLqKLGMYnW1MOI9nukvYlupr
Yybs/ga13RAsvWysFh4dkRo1mjT+v3EQcjtHVG55tIu96LMbKUQbm2cc7gBAhA5iKAT1Z7tlVtZE
EUJws8PoqcSk383IYvsp4+R09X/aK/48g+DW5iPFaHllF6xlx1/Pl86286zAqwunHEVy6phxGN9y
JzPGWzNqzCpwLNqhv/9Eub/00qbGpoIChywh6p0fddmf2niSixabzZYVkkFQ7Jepf8o8XrfuiVOU
zIFaOwNoGCQdRZK1Ydl2FUE+nDbYJ/NyqbfpqtVXiBIsZmn4SotaqOpQXCvELCyyEacYfIdftZWF
M0Jb7dS7do0LSkXEYrSeKtzOGKYnFxRRwvsRyKEK4b7B5i/nhKMIK6lAnYMFq/zQ9s1hocAKU5WW
2I7gA/x4bBrVfIMmafCz2RL+tDJEROpcPA2n3o8n9s6F0b/JivZtXgQBnLp5P43GS23oX21Bdp+D
TjH5zsh0QLVpna15IFoAywRjSmLDRU7oYpwQWsOkfFs27g32OG5shjvbyM4ObYwg3MtNFNM5Ztsa
NqlUyhvVa6HhjwO9LIP/3aRV+zFbIx0MnplqkkfIQoqbxmJslijzP/H7fiExUUxrLKhMqHbMXAHJ
/fV+YmdetArBA6GZmRtvaSlV2GCGQLdZP6bxQxfLT9nYB7nIIgQQg9Cy044mUTN/f4vpP3NeXRQV
qsU9rTE4RMHl/VTbu3hyGj0mU31ATbtNFg8ChFfWhCxlrh9JoNEZ04uNsuryUtf264EsKM9MtgPS
mbHVTimZD2HbcXesB1CgUXFWAK03zlSmm0tnzdFmZjjJMJl3Pu2jZ3Xk6aNWZrvRovretdo8qJuC
N742L10xvNllnIbMLHgktZ2fug4UXNsCzxq1oIb4snYK7ZjrYpXV27LeMo3Jka7b3TnRebC2rgih
qR7S9Sma2j1LLh2bXVTceX060K02odBM2nDmmJWrgt2zSfIaamM7tweVBsIVHzqTGQqv4t5cqqeh
pHDWcbdsFdzIm8kYXgaEiafsllUNtK5hJhyOKqtbtYKVwnrCUx6ctqfDGOtNnVFTy0HovoCrQxnF
RrKYbJYwRnWvFDn4sHxmUDae5pllotMq99bEYDUrbHTwpsbKDIN7DSdI4ikbS7bM4/fC62sYCLl6
KrOsIloNuz2KTuxGBSUdH0wm2IjeN52LIy7x9S0ps4dci10Yq9gwmYFvnLmew2T1wRY6zVDn4qKU
ZklSPOdCo9tRwLyMCklpScW1ke+hjTJ1cAxJHTiLiDeDvDFywrFipbmFqqqEqtHuQbI4yFCouoZC
UXxHjUMN7XdQty6sELZRDjwv9NkGbr4UkW4OEdbJTsVSTKEghjowW+NlLO6djNqp01LkyHzEqasM
Tpmu2y8tXzVGxnfJ+hcLEHuEBHSX776P27xmCtbYFpLYfpYB6hAvjFZmT1yPRzvpD30b39K/XPM4
9xOi9PYWVhfPjtpAE91t2zh9oMWFvYlAkqC8f+97MCYDxuDONmSgTIq6odE76+vEInbkSZA7upVo
uzZE5qFz0I682UiZ1yv/43HTVLCT27ZvNqMikbpWZC40Y/dlejFvlShMlCe6yTwk4aM3mTumS/oW
8XeORHQxN/OS38RxTNJt4n3BCHpS7frSx5w28ZjLQHeIw564ndRGX8J0we/V5ECsEyYADEj2gz3m
gWdD2Y4yZ8WJkauyDsNqj36Gi03dTA+0xJO9TQQ/0I9Hy38ZH/H/xXBRFUEBBcCfnrG/sA8vYGva
t+LPnEPt31/2b9AhAFnYf5zrmmXrbEinz67/n/995RyuUztg5CsSE/3CvzmHuvmbSbgca3qV5zWc
XCqUrhrW9FFd+w2Op82AiNOEr/3PRoz+QgezTHdtpFdEFHND6+eJuuHFSqVV0bgn6OwJL9GTngwz
OX7TYTJnOppBIM3XNAjud72HWFPIhGCr3kJVDbyNZf4mk9tc9IjrZ+LMvNLyiwmDdDu/whMrWfSK
Z5np35rOcvYFilePtLt1nYzFfbluZqdH9yYvqTlQIGv5DTl26lHpwc94XaKH9ORG0LMy36QT5kBI
AyqmwY80as+FpWh+TKIxMb6MzPCctRroMosf2hIKX4T5LkleG0yp1ExaMBn2pcjFrZ6Zh6wXJlox
9cPGo6i3ybd6pIQxnQlPNsRkDFsVWmwUjrmN6qsgN9xXBRHoGCKVnZgYpw7ZmfiaVyOaXzDB96D5
8OlOnK/sQ5EAq0W7ZbNgbiG7fJiSFnVwownnjfveWPMZBTEcp0LIEznkCO/GOpx0dsPWZFzbeUQ6
ozgsandTLA/ZgqFAj7D0C+sx7YnaEXrPQ9pRYN1mOJoK1nzok/S4fhwz47um8tPAvvGbRn/tU/rA
rmuJFb42fqwxWFP5BZtXMvrAI7irC05tHtHnUN07T+yxReA23netb5m4T4KhP5gLb5mvunLZj1rn
YTFTToVtfIMm9eyl6jeOXng9iLM30XQxnOI0OfadcNtz3HW3rPAwdjFoflM7uTWN2tgtc3Uibb0K
enVMWJDo56FatM0oi1OHMTaax3E3tvdEVy1UkP2zVLOjYeafTcagmKmUP8q22ODM+ognj8GjOfk9
aoENEp8X3TNPAG9AnFAkEBnk93Z923jie5002K57KFRjpD2PzhwI6W69RaaB2mBBUZN5Oyu9yrBc
vWaOH/b9TKNmsQzpVTJnl5Z4TZmMH3SU167X1WFSLGG+eg/kFKt+JXlQL5WLTSMvEwJtvbNGAqZf
GzBEdLbFIi1wQ5kIgtOPNooY6ZH/M/BvgnXbU8rHJmkHhznTcGRzeAXWxsMe4XLyqoy1auXREEO1
iUT7VeI6CBIrOjdTEpbzfIVRRN/G1T27vnAZu9vcRAG1nMgQf8GdxXIr688OWO9AdO3ZYiG+sE9N
2+Y2NrzRx0q3cUb9NqM7RsDPltsunoR6Ah19rjHEh4aH5d1b0pvOfVFGTqIWr5KWvFAGTGw99T4c
TACMSVPdaiM1F6JoWnk0V3lKf0iRUU6EoE9R/TaU1QXNAw4IMs8aJ76qMm6NZl3BV3azI3pKcriS
SxxLiDaEZ7Mq4/D0qcgqNz5gjj5m0fy4FF/Jkn2fzOg9l/V11eafAmXrYI33jKxHv3Rk6Lnr6LMs
2MKo4z7TXdYILgTNBqkQaLSnNr43TML3YON1fmdSieczgRBivgUnbDFhTY565nHEL0zOGC4KBcxm
Uc8BERbf8GQmQVInNcoB+zJ9NQirtomcWDEiy98IlXBFV9/bUdfeVYhBZa7uBbzXIImaeQ88x2Y+
Je1EYg8wr5R2PKsJkZUia6FViuZh6sh+bbz0Wx1bX/lSUnZcpras32Uoe/K9PDZMTmVS2Xo7ozgp
QuCgcctH4GFMQCtS4TwM8DvCTwNrTh5TM72zJR+eUWkuS+MQXYuBaIC4qC9PZOu9yexbl1nXTC7Y
4kxph1EssDR5t37qSONBndFjp17QG65Z8mB1DPGqNONd4eTqdkmQcJlkrU6DezSJZtUGqqrEZgRb
1XwKjbkpN/0S4RpP7kkqQ9SELaIixGtU8adOQe0yKENCg0Cn0rKw1YNKm74mGW/7XMcBVtUMmyn6
YkKpaR3aLTGgvV85dLlLT99SORUO+pnQjAkAuu1E32XsDMEsKqRVJuFhnFEKSKIje6edgvLM7xMz
D4R4bWX7JlAI4q8VuB3hhxHwSQUZ+fVEIImddlc0UzBYGnzlqZVvTZ23aRGCx6edviq1e+gLrgdq
tC7Uq/ohZUPhNAD2JcU/xuc7O9H0UBXNiyknxk/V5zSN2c61x6tqSd8wFTVhViahLKH/lQioturQ
PHjL1BxqW7muhuzWEoAnBrxzrjhOMEACjZlcwGiFZ5YitcBcl6FZk4OH0BnGZSpM4prgyNS0fDUz
np3FOfRSlBtlu4zAPOHWBNzin+gJViKehqvNjPB+EPaUUTG71aTQ9unpZiSxFw9D6JoidBLCT7Ty
iVofr3GDe5uh3IfJFvCHNAjaxrbUMdG2UiF/DxNvuCC1IJBba69r3TKu8vJAqIt1V2HeueSa+1R7
1o065to9umuEJ80ow3FOhyMV0Wn0subdVOmTZyeYMpaadp3bWzy7EWZiC9ec259ck+FrilluWyuy
OMY9lrDe1qYjBvFdw0RqV8Od3rYMeYJIw6hXEbl80byDuUz6HeX9agGLrg1XFqj1jprJ1gCIoiJv
0njiFksfGnP5MCIaKApyndu4vLIzFZxCaxWhQJxHLCaS6i9tJG/OTTOAHPHKRWJRbAAYqBdToSif
0u0ywWxz8o/YlHQslh7KKRuOxD66G9eMRsoELT83kIjOP/4LK05yIMh5U5IOhpxOPuP3aEO16rVQ
byjNyh4j3pgDAEMmuGeGzd6rk0StuXmx0+Bw4NHnDvCgu6AUTM5tW+anmpnXZlX6HKqBgRJs62Mz
6qHVpGTB1/kBVLEIODzyJ0SljFsnsrKbrriyoiukeslBi2dv6zY6YjWJIqaflm/ca/KK5s557JXl
IelqsSO+Z9wrVAnBVA9z0LxIZ0guTk9j6LlFcsxuZluvbxAttkEh9f5sqPWtvQztvkS+eQ8sQqW8
YMskhbuxS314aKy63g0Vqz4jg7FELFvYmVWBcMCN7winYGWtH9rOIWNy/YfVmcZ+LBBVog+rWZoy
/oY447fNcmq01jnxVBIt7V/JmtnrALA1z9NYtbsFipp4srF0cp6jnEJI+sBXz5vFukywxQo3bo4w
1o5lK819zpoPqbCk1bOmK2upweQRN7zMBAEg3nwwCsPaFUX5aZlWsovNlUwUdToTcN3Ylqa76ybv
a+x5kaXOrVk3mDj4rIRmI95U+TkMgDBrU3kdM3zZrgH8OJmwaWtdaR5sBd90rr8QZg9r2WPlZ9sP
iZY+lBQTKc/CYnLKHRkKq3CSxyPmhTVFUD2qnfPeJQ7gVyObdimmjTMY2uGsDOyhqkRhpPxlD/Fl
xHOi0hpvRsN+bSIlNOTg9x0SCVdLvpaFUktZgGCoot+wER+2uracLW84idK9mVi9EI9ri22lQtuc
u11PsCh6ER7d2IK9ZJWS9clTo0Y7GNa0w9KmgGDojlKSib7RXpCwFeAozJ0rqoG1s8+pwCbF86Cn
DfGGu/mLpoVq31TRSsp9Pqi3UVZuhnY+V4vYqfZMZKc2PdbV/GR0+iVa0mFvae3BGLOwWMONhJHt
SQkVu1xjTjWAYKnkiOWKHihoeEKep+kKEt54KjJ1P+rJHvnoQ5cAXaRyHH3Cx0F/uCGggu8twBTG
yXuM1Fu0SzASOroeVlQAp8AG4fdx0itSag7TlNNq1Nn9qNfUpunNwjdrPfEt6lgboPM8VH3zHM/d
a8MTymeUHw3Gxmy5pdSOWzlaTkXTCd+Q2RNym10iy9emdi5o6Zi65K+mtXYFc/tQlYrnN63Yy874
sBV0fUapPDa4Vu1RnMw2wXecARJLh4dWo87qa5szozCey0jzl9K5UVl4MPa2NotkAFYp9w2kN0wQ
DhhVLBF5W6sg226gG874m/I71y1f2n4+JNQiJYnJfVfInbSIHlRtNEh4I7dU4rTGKGwxEm06b3xY
uu4ZNv6HHc2fPXRHmXiMRQfmtKVZAz9htJcVi3cYmnqbFR3Cshr7klMelQp0ed13RI2zzKnrYdzL
yX5M6ORJryKoNDOIIZtRPwUUQQ+Qp9FnNhGjueKjLCosba7iy8EC/oGJTRAfa0+Sxi4peXB1+6aV
N5KlcGqQlGPm93OvfJs1Js7tPAXaKIqDaiHbrrhhNZM5S2IkzMay78hZTH9ppxMV+kPGkzOAqqL5
2MWu0rzaLIv+UsWPCFHTbnmsdMY365W2ZXIzaQAeLetDaNWnafIeZpm+mxHOSAHLoTPbo8dYKLCK
LNmmdXVRXEffshzcqyVCF0b3FHIVhI+gW+EcHse+VZGUyI3NI9zQz17efbMr2VJ2ZfgAxn5tcQsR
NqzvNjFJuC64U0Rl74R8nUcrPWqCOGAnKTedwjyPh8FYhUui345menCHlfdRIoWL16bAgAWT3SwW
72wCzwI9T2MgIFXOsWOc+BxSIGvthwMG0B/HeOt0wO5nl8K4erGogUbZnbUalGVaTTeL7lQXom4O
Hv5Qnz2xuZPcGFVkxwHoFayP+fKgCeooIG9p0F9kkSBAcK2wHiyuJP1/no58WCDCQ9d0Loti3ad5
bsO+xvmjqtWeByMqpjXmu7M38Iz7E13bQZZcXnJ9cDS7ZWg49XWbu6fEEqrv2s1BmdciNk0C15HS
b9zoWssSfVtmvm3wbuULIzfSXd4N9FdInFeXGSIrMu0ZYuovQHj2XiqSQxzrbw1PDG/wvTgRPtUp
6JeljHdOQ1FpOSf6LBvNWPpYiCUU0xMsyjKMtLZnVupcJdH4LevmK9tF3RkPn3qr3yYtaq0YCa+R
GMbVMI9bFicWnl8apjJPdyKOqPFaBs1J98ABRT3V+GvuJc8hspiZwlxhDEAkj2Q1m0pWx2A9FD3q
N9CtvvfCexxJYSrUkUzYekLhNtbBBUioSQTPCagCfAI9ekeWw8PYcpsNGdyHEf/CLIYZ/ZbyCXgP
NByBZ7KcB982KyDIac/Ttmv4TMQvs1C/yZE9ba22b9wcQsr8ZFA9b1QGmHRsczDBDvPS4rNyvMus
x5CCyPfMxmMRqWdoHO5GGzC1gJXLyHxW97UhjH0VA/yS0XXflN8ZziDEmOm1Kk8jgSDdFhOvZy4J
E+1oJO3mdWA+RoT2FHrOTMtQiCcxZtS2YplwjRiHtKczRD+ElLpVwDEtEFKc6VvsLteSyFESaN1t
A7wUGORcYjNyDciaRcPWajL1V6tvIN3TA7BexV+ZAgSzkDlvF0XsAKi+j80AfNjEVthCqlCR1f3X
jmb/vw3hXAexRHf93fw2ePvevv0rueYtJrdm/zbCOvtlnPvjb/l3KidOBhffBDpke5Uf/THPdfTf
iDJjr8a0l1Wfvmq/fs+t0dXfUK5hUbX+PQP+Y5yr/qbC6FdVU2UU/GMI/B//4y/5ZN1Pv/5z5su6
SPyTOpqHB5BrvGCkviCHx3Ty10Vjmvb6bER5tJ1gVllMwZoKuT/9m9bpQTab/wBDMH6S7vD6MZ9q
mss31chw+6GG+9PKOi4UDkKri7Ys5/jw8PxH3JDPz517JYw7oVGBqoNf87+S7adrW0xk6B/PCUGL
QD/pIp49I+QhRnSE2BjJA9iIi+Ms78J4yWMdzVHBegvAO0dLFbMr1Pd/erdv/nVp/nzB1un7X67Y
j1fAot81LF4KBpK/XrGoJtgLLXDEfoYArKw5WCOru4zWNb2elek+vZ/oqgnu20obHyjiCrtFF4C3
DdJHoELTsvBb2PyIVBTZ8BzF9c5iUZNhOI4stFnDP+xwUbj9+iO7uuGiNrV5k38RiRa45QDek6Hc
sWfc6al5GOMkPiNFeVWcvTd29fUsOLt6haOo9Rhb5RrOK8A8bV9m3+YqwiljyyN56UR4SvhyaTaa
B0YEr+igkotrt0ej3kW9lp8aF9m8pkwTZyhcHAfFOo0m9iLVN8qJDEEWVVmAfWY7VibV/uSvM0G7
28Vs3gGc467Fjta/Qmjwe6aoUzxh9GO7ScCr/aI5/DWLX+rWRW0UggLSsGZcGHljqLyvM1Oshv6C
zuDNsnOE/aNvQ0GuXM+vPuMOHvKKE1PMwIRwU4zj5tg3d9xwwTTgDeQwoSdo5/emmYIJ5hqi3ksy
zjucYr40rI2HvaViMwseDHltDKxJq/OrDLOAORlHTDO5bu6JLCCCujsqlnOOhX0o9OZe68brenYO
I/EEtUWbAtAyHyu4NUFkMKuTr6pB9dO4h/WHKhNzpwoLHifWPmvZFg7oT9EHoMx9L8rPS5Rt9WkN
h8OkYRC7thJgKB/zBRzSwPwlT1tElxcTZmqxivqM6l8/beVE24hvPaox0ZP8u3xePyuMC9HJYAfl
5SFS8xEuum5Bo1ax3EXJB5x5NoOUtLmOjmrsSa2W2yEfOA3fQfsgbUH9J8AnL9YmXd4nyfWsoZhL
IKfFhiyVwIje4yZiEzsCc1u2qXQCT+MbKca+hedfkjdY0fCSvYCYBE4tqEekuoL32e+s0LN6EMPX
WvM+u0c3vmYMfChhItJPbSZeHiRln2X1tmZu03m3CjmzbJmwWN0Tj7BX2qul5gOZ1odh2EheyQhb
xTTfPZDmwhwJb2f+G380NrdEPW1Mk3l0gU1LF75L1bW+KrTsm4K0y6SYN21dvHayJGxqMj/MUnly
Fcc9J330WtQVrORFIYYJdZ2DM6JYSDi3tOZ28rRyp2UWVzrm44NvD7/HUOWhCaw1JL+8OyxaRdbn
MFoHS0RYTkeaf2X8KsY6Ffg+3Z0lyoOlFNmhxJnCpeVFUYfXkKlLymENVLRiatYjxgGcgTTTMWGB
Qpch7ixGPuZ9kzbise5CeqiRkQD0vaVm9hZb4PKnkU9f4mGu7ET0Oi/4RuxIuWSd82EK2lwjKtqd
kxSYWmo733iitxhEBwaD2A3Vn3vl5RYKIqPuDiB+oLAp9oOe8mh2SZAMNbtzghThDk46Nz0ulmod
0QKi74polezZvXWs7DxMg/1olt3FMrpy2wg+qt4E3rGy+m+j5x4itYvPQ/1MSZmcjcG4HidKrtqA
4YsdFp6ONl4Us4w3UPpe//MF0SX5aKuu+ur/x182zz/O2o+qxtMQi/4/dp/V1Vvx2f38h/7yNRzQ
v6/J1/XwX36xJTqqX26Hz3a5+ySwt//jLF//5P/tb/63zx9/yz8E9bF2Rp1ncFj8n1PHL5+xeMvf
lrefCpzfv/D3fbVOkp5KjWORB22gouav/NfC2vV+49RBd03WjvP77/xR4Ni/UXmsYa7ELSE69zhn
/6hwrN/wpRERvmJ4iFNDKPrHVfj9gP7bCueHAfBPNQ5yPIRUqOQYvDNNccyfTuwhEr1rFY6NVNd7
aPMk3XbmqIWw8fuHuVFIVCM8YtP0zVc9DtkJCl98s9TavrWVUCFb4lof1eKATlrCmK8QgwyKFcag
RNCh9iI0FANaQUb+gxyN1xbP3e4HT8BUzwl6qXPRLQ+DzC0IiDhVIwZ0Vwng5JBLORPuO31TWjh2
oOuco5JaNjELOhvyqu+PTZoWB0eOAXm1DygX4ztTTazrcYB9ZyO3Wjz5VMZ5HlZVZB0Ha26vpxZz
aWSo21bB/oKEswRjb5snJLX2M1QzjGR9z1YvqVknNPeeqvNw6LqF6sWC9CqAXWJZUnzFfRs0Y75G
U2zdaG5s38AsYHFpi6e8aLtTgmh610MPu6iSluZoDA6ZXBjZQfzT+qCZwSCd6eoV2v52B7IZI8P6
y6bzWkDApY1afUnue7o+G2DvjSbG4S6t9hmJWgGrGfPAsMW7MYXxkcCWyyvzgyk0EQxW1d2QwrFj
28ke1kyKG5fyhgmmS47IrH6ZFePnAUSxq5KRgxmsUNyr1FPTA2C8OZCG+Q5P692K5PelvUjGd37B
rKz0smdFsIkz3fklLUEllrp+cIT6wd7wenGMNlz05qqp2/jQpR5j/Fnfa7ReEGvcu0liKJTZs9ff
RayHU+ZFzojvedGVfd5TOSxOwr5/FmaIjJ8At657ErmbXsfw8Ja8PFoF3DwJ+v2WP/RIky6OldO4
V1Y/GByL6MlNe0MwXrrF6Q6H1SaGI0oZ1RoxOge3ZsWRIgkKGNmzzuNWCqPu7qVNZ+cpE/IZIQeg
RHc6Dg7bZ0sM/VZp5y+HIfTEkL5pmP4wiXpWSvQb8KcPuMEe4cA0jfuxGD0mHth3MGtzLCCe9sjO
qjxERmbjZVU57ur+3KdJSdZFiROEwii2MUArRCRoyMcm8ryOVUmeV4Lzpmr/F3vntRw5kjbZJ0Ib
Aho3e5GZSK0oi6wbGFkioIGABp5+D6r7bzH776zN7e6a9ZRZdU2R7ExkiM/dj3Pj56CZInYxmm2H
ZNOL8aSzK9a9fW1qHrcESThJUeyGD8NgX2MesNZc1WDQj01qYka8CcAA7yor+cVsvEualNs2t937
CLMwzx8JfcKBbMXeIHZ5hAT9xy9//bYR9LDFePBwiQK4n7ISHLEiHFgpkyyGkPqjMYjXNuqagKgv
o+2fc6RZ7yqT+t5CZg909WBAMX7oe+bcZkTL/TAm2jZudAPkQJYf6o4aauxfD9IzP0Q8yB98qLdZ
bOpf/RQJhhnTsJ6bGaj9iJl8Lh1ad0jOb+rM0V/Smgxl7LZfqUQzr3glkqDqtHFhsxmoZm7zMer5
eczbe1SG+VPD2R/gDOHVqIqyq7A49zLfSlLsEO7SWDSaPh6vMesP1pCD5srqr1kpXFRZ65sfGvWt
a6Y1uMrmMckItVLPJo7mDJRqtNuJIaf3EPW+euKe8C0BT7W3XeOnYzrAnagfxmajoYw0GZQbuNRb
Azdo1QnjAGSzP8puUsf8TTQLD6nNevs4UP0ZjFXyQ4nBPpVFxeMHoPDX7+zQtk9OCRPcykMnwNWt
zh1uk3OS7xxlGvdKTIKJYug/c6x673o/kLgzqbohdemIYtq1NvagUbe/l0wBc7RJXOORGvZlGFvH
sVNRQXddbR1//f6vX379uyFh4jqVrtxPfuvem3YhARg1J0xp0n3UuJL2T2tmIdLdTez1m9jv1HUu
bH5p8A5YicTzD2n0ovCrJKnRBGbmfzMU4aOu8F+6eGTJcgkESmE8h86wdkuXzq5ibAJ9wsatzRN3
xGLqTpONpipiEbS4H9dgy7sr4RSEZDJZOzXwCPro/1vRYbyuVf8uYGiZU159KLMcgtFNomNkhONz
5zv3cLL0g9Vzswjr8kwBp3rh85Ef8jH/3rf1zpy97KQXxnAYMccXxTSea6kNZ/c1L+uHJurdq+93
P1BxXDAasHRDz9XQIuxxn5JO+tL36UetwfIU3YR1p7oIDba3lXX4rfhsBfm74cbGS9jG5jFqccdn
7tPUDvk2yc2Xhignx19W4hQZFDNJTGZpdLYjFiOvXJol3Xyn1frGKHNxUAaIMfw0iOwF2hXYgywQ
uk7gtuA8b1nbyeoAF3I4nyAbGYpNt8BVsM7SEkJDiMQ/luepF9M2TUaN1T9EJeh0jLgjaeGZpsV0
VkEhXVJhjocA42g9WpAdbSINkGbDDr9DWQRCnjQbTJqYtP2C8gV6cC48am+a66qbOw/iMcaEqVrs
Iw2reqBtR/aLm+44xe+/TAOXu7lxn/KCsXPljJemHMYLU34nmGpcbigMTH0Bom4Z3GhrEvpi2wN0
d0105KlV7T1c/Eo6uPoinNA7XHK80dCfQ68cIb8REOw1N7zypqGgaxNH7BljZ7GgRlmup0mhKKpN
hgl7o6MLbp2yJ/vi6OV2bpI3TVYTvVrsfqUilhTFW79VAF8pUelr7zaUXMrMloBndvKgXFIkYC9H
q+oj6ezntFGwpedScM9uvraF3LTjWAdtWHXb3i7uIIaqQKHprKwBbvZID2ExMSa1b26jv0YlRJM6
6SIee7+4CoMrXmoyfKh8mNeF0wSSilpuMRp3cAp616NTlzthuvckTdtdlLCYJGFIFCOlEsbMHHn0
o3EvlNoi9Z1BfT34NLZNMa9mHetcNIG9RNS4BDRgroqR6lNl5wkAhq2ZpvNKUGpe+KG1RnhuLmGt
NZcpBCgbx2Inl1hybAu4xoxWtq07icvUZx+a7zeUBnA3FmF/7qsqvFRNFsz17BwyEAxbkeU/LH3+
yDvhIL6YzRoeh7OCytxs51CL+OFbcZgg+ZyshAwie+XaLmb9rnlAlO1q5J7dy2Orezz4tWSDpsgh
TwnwJQJjOYGdPKcwQNPt/NQ35ZemN8L9hBOOObWGLI23oyu862RH81a11SaLZpLwLubICBoqcvcF
KglXWkNQwTB/pX1kYFyXcoevRzp8S972qp/WgxjO3bxYv0X00BItXYsU0q/bHXJgFiutrQI3ykRg
qOgwehTVqJKFMeKrZsPErGS5SlcqPgBvqjZjTk7VS+SraSpm8AVHllbdyggCdFS6X2o77h7GLtD8
+tUYmqsDnAB+/oDhS8viFei8rdk48YmPH04oww8GJQ8lbR9HLbPxbFcKwXPmpEIT1wFsL6AOjSjT
TFvSBXDmnlKLdu/JAXG9ROKlOeFFaxg9VqCg9lrkrpXp7A2rqXZpEjdr2sh8Vu1g7vUBVUGtFYUv
Rxsb5ZrYVQZEwPoRaWl30Ls5uat5gv2bk7Ty352svw1Zr20hr9MKgDvSvk/6tE/SuQqE179WXdER
jOifOOIOgTAanWEZvRgFU5lGRFFgNeIr/UVLBaiZrQXuqH3kcfg3NXwEM5J6UfRihffU1/Xw7OCj
b0f3WA2We2siKg0dJj3VnGf7rphhoMdOQG5w5dTZqhu4DlTlW0+W/5g1ZAKM+l1FZCOpZQnQrKwz
MPfX2tYDr+aN4YjzGllJfRRJkJXJ9BQbzhulK+1GNbzV//lVHKY5//zrFfsfqsP/rbd15vf/5rb+
UcRVV/83d3X+2h93des3Ej1MW4FAWkBYlszYn+ZyCrhoW3dsawmxuVzI/+uubv8GMRJnO7EX4mZY
vv+6q5u/eSYjcUxWfEXS9s5/clcHxPnPUTV3ddcm7gSF2HfJiv6rPmCrpqjoHPH33TKD8+vSWycc
31dD6zLewtXSYQphga7oPaUxrrdHimTNxMTAvYwZ0WeTOmDaQONSA+NLz8eNnEGk1ThzwKywXWSm
8A5p8SXUqmdj6NYCQ9s10jTukAKAPs7T1TQlQwCHHcqYlearybb42r28iTmzNsXC35XDRAlKGh8j
6/s4V1R1ZL6+Td78udKOfu9qR6Bj5xLTzz40s3td9XyKrNcm4ZIbz/aqYuFa53MAqQVvXaejBmTV
mwi5ic5hWG3wsB/idBoeewOsDBc6sUkshT02a+7J+2xSADp7pHWqxvvgTMWSUeovZtvcivjDLSLt
lqdkZapcOzTCTXBJNuLJVs+iEBe7ih/6QjD1jeszNS7riGMDJ16dLiuTRaYH5jT1Ybap7fBn6shu
7TQNwZeQ21rfKYoAKHmAEAXLlGmAvka+fGzqKN63vf7qaBZOUrOVb6a/m+tnjwPK3QDIsPPLoeVA
T2IrI3Xn1LhalUlZw2C8F6ZUd7vDv6CYoXMIqLdDrMZN55HkI06vb1ub10/CEtzO57xHSW5rfT/G
mnuCveRq/rOvNYq7cMpSPJXPkeaSMHQZn3c1aaPBxqWbcwjtq5r+5ah+B7ZLIKwEChRXJizP3obm
yo19zXnvOIajtp1Ko91Q8YaXClThwaVyAfYtI2Azar5kkuQxfSj9XSux1wwWR0w9Evic8/BbulB4
G1mGZz/16JMHRXao3cjBGFRhVqCvqi1NEz9K9SQ4acKYoWjISAj3x7OFA0UVdx80zlEzjadx7Mt9
mVJoNLzghjZOWBMxQXXRjd4rnbWZ9veMOBZeLjI/8ZQj/p+qJloTbbKPkpwvRr0ZqX0ga8yZZEPj
ZrGbsa7GCjpAg/PZdouZW2J+lUmZoW5AjZceX6x1OwbqOi70SuPmlKLMDE536uwZo6k17CXS/noW
qg0i4N2nTtFq6KX33Lc+vWF6BXla7MyQiTjvGt5OXhWesbAGcwNUh4qH9GZ3X7KEiiJv6G5zXYxr
cJ39Ko9AuDg9tAGAKVGbHu10sat36RfZF9j9S4ZA2fLb0OEkaSvr3dXcLCinUByoSrQnzM7RgMO2
mpgx+IP9Gjbb1OWE5UV0K8oEzdGzS6YN/CcGaaZjRgvZKLs4jE9lOMg1d1iM4h4sosiAFAIPlcuC
t7fzbKOHJQzgUktPQ3tWRn/KOk5DAEsnkwIZqzmGlLlSPsQZwnJPs40skz6UlIiu8e1iCFqaRnSz
5RQFiogyl9ewYg5S9GdndK5lBSmtaLFR5RgIgCl4afkMHxKnia+FB6eItrr4oSw6HOgHYJCSk0wg
83PgpCi0GAMi2XAqDUx6sedb7CcTRzxYfCn0uVQU4akyImvjl9HwxLk8aG3/Wxhy5RmmKL4lkvlM
CyT3PNM3/eqbGKQjecnTKTo5ukivrt1PBGxKc9tlBsly3e2PEWLS0Tam9JDA3Olis2buNW2gUoiT
EQ3ayeqYhIpcd/ZlEeUvje2jWqH/8Q6SxY/mND6XSfuhubFLHyYWdRsmQUDA0r6YvMrzivQyuOQU
fFaVZ8YxgwlxNKxoSc2VzbXkxs1qY/FUBVFdHFmGcBh5CH548GqPRw5tLl/jrNzrDeBzP38SfBqd
hLImtJA006AmNqeoI9qu5fOpjrBYgL/M+SgcfPpGMG8Va5OBjE8dkqZSsfOM4gODh00zLgUefu29
K21sD9D8nKAS4BeVGqc9FhHiFV34c9L1Y01+8qASmO42NnaLytxvjZ3sK9bwcGEJzLZM+ZbeN8It
BpEo/VH3UkyLlfOjCmcep0ybNgYsNwqHxpN0BsR64mGBqVHgZcpJYMysDmRlwy9TFbtMdvDclIMZ
fnGKFk1zQAyX5sWpvoo8DS/1BPjKGEeyDnHxLYn08ie3nbHuv09G7z7SEdYEsxBF0I+sHEk92Gcz
0bJdJpNsZ2dZgWpZvrhJy4m+0tx1bczj+teYRCN4sallfjJVwitl8mnWE/YWa1bmk4baGyIV4Zii
TSwncoubJ6T3RnT+xhq88KQJkr609fAkRXT20E7xzKBqMaI65JXaDnCDNe9RwtjWqfLD78NVbfDE
QvMx5GYEA+Y3fJDd1IeM6dw5uXZrKnT37M/tg6nLA2InozOXKY3hkld1nO4dStCP7IU4Ns8QAS5E
ju9DplUbJkjQUbz8WLj9FRY4k44qiFrESjINlKmFl5BrbaKNe90qDinXILwCxHwjIJEFTBjHIRUL
FioKDF37jHiDqINjQXOHc7r4K6NY3Edio9iM76VOitXbkzxjLZQ3Jvc8glkW9INJdDO7gTH5srzF
tlmfBsH7VlnPRcVGS/867R1Z8t3oxl3Sc2UjrKzHl7nKD5B87R5NTtnEv8o5CRBcts2kPjIZXcBq
bbW4/E7k/8Ek9WI7fFaquMZEVYn31tzhNzco+tbUetR7nrLRWsZo3HNl049r2xuL7dT1V5AnFtWc
Kb2KWvSDMs/T2CxdO2D+MU6iFpgWy09PT+PIbTT0PPPcc/5BbU67rR+DpWLcq4/tG5s6yBnGiHPY
HeKxzq6t0PKtb4CTCZOOrTtpzq2Kd1yzfxa2+T0jfJX0RrMxAMHJiFpC69cleJubDgJgIk9Sjmti
ZmeE33Jbc9QgFoWqrVnzFyvRLpbdQaqR5NdHpzznxYMlDRo5R3g/bnsjDpKujN4/Z3r/QaEQ61qj
nQqw+WS7BjyUfbTPlo02L+qLRYZgrZD2O/3uJANE+bJ7HFTbc2iM7nN56jqdPIvlPALPIIwdJbTH
8VraCZs5T+u3MDXXVTO6fG0EgY5RNKfP1Mb/Cotfue8zx5htafefMTwoM5PnhPeKILa1rebquV+S
e/lMM67nXbRcO9qFDMqq/3QyYHJtwuoyqmlbUXKAoRehLN5airqYdNxblXotKp0jNF+hr3Ts/sWE
YZlLJRe7u62qE0NctheUjo0Yscu29n1mXs+4iI+SAxqFgV25BBjqJcrgsuXqS7ghofqyhf7kRsGw
hB/sJQYxm9kVjAj/X4ODnxMP39oqwoPOQWMJUbjGluOkmR/5Y8rGEw9qHOxRaaTGYyUOxRLG8JdY
huIUtCmXqEa1hDbauNhBERiO0udHKJdoR7yEPNwl7qEvwQ+JPAK0IFxNQ+1Ag0j9bRaxPvf2ajZm
RXGafSIN1B3lEiqhTIiTzRI0KUmcpCRPiiWCki5hlLQ4+FlqXZNZLmWCLoGqbPrZzhqJHqh4hL+6
UytxG9Ofthli/1PNPR18HAp6OkaJkk58aAfwn+UXPyr8o+0Ebjy5JBiUHnABexSNvuQc4jTwY/XG
oXkiF9M8WUuAn664PXSN8JZOvbVBl3QF6SyGVbTeyp3+y6SY5DUogvCLPzVQEvMTABHmMeY0HGdh
0dScFNPW4EsUef6js7R2O+VBZbSUuvvptP11Lk7HDyg9K2jyQ6B8+NWeWS5ukPg7P8VtgfTYIVOc
luDpisoSkvyzf0vj7ntr1YEmzAclOTtzewD5yxViBCjdXVwnxbGObwTGbLfN2XV2Awch3UvsS56o
YlMZac4Uo0yDIoG0rIT1BWZT1DMBpfJtp6We2jhp+OFk9qluW+uMhvlllHEIZEsLipABkkCWs4bo
IhacfFWCW/IyuffACnCMpN1LrAZp87FBTZpT6wOl8FBb9UPsx++qj2+knnEbZBRqmvmZSVy259N4
1pviGC9ekDFH4NAhl9Ena8KnOPS9Nx9mOX3XiNVT6248mRFIFI47I5QejQ+d8cH/vuQ1rPmW/YTr
FQuGGT8W1cj6EBjcL1bomPTjTjwXqYflGcBlEua/e9b+8BD8QxP/04nwu0T+52//x/+7M5OFQ/W/
n5lsPvKP4pefk57J/3VysvzlP2yci1nTQPVyLXCZKKZ/uhxc/TfcDX9zeDLU+K/Jif4bf0JmH58g
MEgQWn9NTnB4OiYGCNwukBupQPhPJic+c5t/2BJtNk/LcAT/WOT5dL7R35G+2IwVwVlhBSKJf3bY
tF1s3ZVDK8Fyx9ATpq2TS7m0Fj7H0nioZufdreWOwtBo6PD+a5Icwkz5p7OrYnsrNC1IzjNDvXaw
1yM3LBn2l2jQX5Vh7uBfsPXYu4T5BgFQP9WQeqqTWML/RO8GjZZ1ufFnaPpY0SyVHVLHfHDgE9pI
V4OyHqxQXK0FyiI/R8n9sCIqlqknT6ue5hGXmkOOBY07zWFctZ9z9jRJYC2ERGx0IdcaLi5Jyk7m
hAGsa2GNrxWU1Kot7g5TyWqadlmOo56er8kIn+cpI28XWs+NI/f1kNxyqn2wrC2hIZvzYTj0q0Rm
D610oeA1rAJ2/7Wt/WfdAy9u8bJJ3eI26xwUJHgSjt80CB+qYplIsuBvT98fH9W/+0v/lehp/Xoj
XR2YFNsxT84yIfubQ3bKa6OJdM0KMqU2EqPEwkgGtcvVdrpBf6GaGxArBaHBYiDteXf+/Q9g/XeW
YB2WtgO49Nec8J8/QKx8r2QCEQasonOF18rr6kW6okud2EaQRnTNhalDxQXBRzW/9kVsntHH2N8c
E2V+9QPLQL2dHSAy0AXiLfpHHoTlfEbP23cqTRmzSO2gt1x7Zubalp3lm11BVJX7GhEbbwDhawJK
GUk3LNaWfeibJ9omIUO5oR50jfFtGsgjD+P80Onxjuj3QnAUX0xlnEJ3vHhJd6KBUx1LVcnfWer/
fzH9P9nFWFgWm+6/nUCvo+ijbeMGZ3z0j8X0r7/8+2rqwStZLOzL004Hi+78OYf29N8MG+c7LFmL
1ZYF4a/V1PpN6CzBi1udEhtH8LM0v0NOhMtcG5yd58D4xlyOif8/8Ixhg2Pa/Y/11PFshtB40Jjv
sUj/K1gXqDOV2kk/bsfOxttjAyKWXVFDwiEWhQPrTU1Ubk2IYofoLurJxkJddNvI7eVJM+pHQHwJ
oySRvJDfeaijwbxMRmTeKQXF81FX124YjkXToqMCmKRJHMOEIcxjYlThNh1++g5n/dCeBV+SfIqo
is9MnwkZWd5qajKDWKwXmEprzukAcXu0xi3dlK+RjePV+aCUytvIjttNfSfAclVxRxQdPlFY2MNa
/4lSGzH6817q0HMof29qSBOa2sVcBul+Idw380bnk9xGzlqWDgbNPkS448AShuY7oGaGp1+7EaJE
Zn2xMknfWwI1uygu6Kv0000CjOiSWmR6uSpMQjkGV5ao6c+eaF8jDyRYPI+rJj0YU8TcB7HqhCkk
MLCt6L7CAFDVzyShfowJkcHFAGRE7Qsz/WzfZDsom+EuHqoXkNEHRFWw4zEYMYO7qYvSuYqTlttH
g56lu+lHxuUZTAN7o5EbJ/tch1h9G2fiXmO2VAwjpiVF+TMxhbEDa5oV0Q/US2OBnMPHlKYDKYZX
0u60J69RzyGg8hM+tXU6TeVZD51oxZYTWzdOnIzlnAmATQzluAH4XPtMVrD5StMgm1BV0CNLdydN
ZvK2b72ULfJCZ2VuYKSYiCblr4mDUC0Ov4NjyEwtmuFCvWHo5mc7N1vK6RtFfjeUNLpH/te6rvDP
px+60c8rSkQBoMNVnGdtAw/BT4w7aijMPxJCRUuYS4fTk7QoITKN3zorSWklyBh+Rbh/cWoSueZK
var1npp3VRClzB1Cw+UizerHEW49hq7sYo3EiUcFtq+BQ1z2JjBJvWoDI3LPPQSOTz4fzyZ8TwpF
6heVEsPE31Y+utLlOuWbx5r0l5MHiamqrw2veERke80MJvxo5IOK1TN3BnkgbOroRvLJnH6t26XC
H//Ry9B6rCX9i2g+xq418WuSHf2kezDC1GBOhzBkHJVZrbbq5zbfAK4KAeSxkbimNgSelMMJ5eOh
sTCQ8wNFD82ME56BTojJWc77nHb2ozYxqcvcMYIelAy7BgxW5PNS90bxCmQldYm9Rn4SSB1x2+th
xCb7rMi+MQE1ttyV5drBBbUOM1rlZP2zqwdCeP7Z5xVaQVncMNXM17Fn6OtUH4LC6fYlqVpJLeKm
LVoOMgbTir7dO+K23EM6IXc8+quiBrGj5c0zugSTfWfYu2V8LLMYgwAPaOvFKd/Dec/SOn6kX2xV
R77J1CqLd5laAhghQ5muA/84NeVdn/j+jjuTP4irtz7CHY+X6Y2xKZaFds6+2shj9GfouxScAN9B
H29J6D/5BW2IA/pHlDybpE1XtAgke92FSWMYGGpke25YGOAnwwZU9c6rtY/S1E4YvbfDNGQrBnAk
qP38nNObPafmDQSsRq6E61urUXoBrgArOUNirpkMCScOAmX9OjO1LZxDTORzNDIWwdaNdprsoTQO
r8oBCECBunt0MN8wGJXnKGPeBrWj2lfhjlInQvn+8JhP4Gka3jnf7W7MDEx+ut3o29+Yyshbp+G0
9Czx6daK4+OgnyJrnPemQ9RI0ZAQeS5JCoF9rszkIy3ixokCqqdExzYh6mvlqmNKhvtaVT5EmgRl
ZaTpiHF82B6yejibmfVNG5qDpy9cJv99qjBbtWhD7jKhAJVBZqmkkDH6bnYRBz23yLmylzgyxBCU
oXFOugZklJ+5m5kkOjnBbQIdBOoPHQRxfU/gBm/g4niYm+dj5WffvM54LIrqa9333yGgXtSFTodv
nWx16vYonVDRG/DWciYMShVktcGs6VFA31rBgD8VyGBV4fIYLmh02antBf/lScsoW8wNuiVvAxNA
D03VWhXTbBxCGb42PRJMJyY+PLJnhtfKgyXjY+dIEyZA+J3w5g9yP+kCHOFgDZyvKwlRRimGIayk
hx6+x7p3RL0xmbS19vfZRhLqkIO8efjZRljURPaaCuOR9swOLgIjISAGa3SqTysDTu4WDl9z6g4+
unBIkwbxZqxAUp/YFBzvRc6zGTj5zEbQPZpNpa2E6F41v90bacdZn1on73c2SJpsuRA95yqrj6E3
nlxN+RtX+fGmVPBd417HkZcy7bSQYIsoti4z8wyGGsi+vW0f0BtPGTxgD5/c99RMoN54xMqr0noV
EQ1vGJ3lu+VuouSKCnRtrTJ7rAenpNydLmjk40cxafKHnYuTN4GUMEKz3epae6xjyzx2isTRoA33
ip7uPfNOd+f7Cd0GJmRFWyb9bnbnbF35wMAY8F6t5RehQutq8vZPxVvYeNFzS99H37PTayl7hWuo
EGaXc/cUCJAyLAky9+RFqqLwAmEX2d7CqQU5zT/j2cH93NvOPhSD2gg7a14bpvbbBOYA/hnH2iPz
doE09c9oEsXzGP2ghgBUaV1SFjLqhKCpL9sJj+mkhOFLQDLcGoAGTgCx9HPhYqqZhqHbs1CZJ3dC
xaECZWuPeX0qNeuehr5/mqX5o5/Bk0YwgwAKa3u9pGyqIz4P58DfJWb56It45j58U6LtTkNTfe8S
PzmyzdHiqO5FCGDFl+lnXr9P+pw/wZBiv04vTi1vTafsPTLawHyNALjn4NPNCopHGvmoS9ta8Vpv
4zYHMY0f5m7b2bsZFR+pirKdnqiOtqTB25qLX1im/RN9ONota6Zp7XfzRvBcYc+qO8BR+ncu3WIe
9+Wy+YEkoNMOseotwxgttZ7XpLTFwn59i42qBtBNVLCT3iZ1a3+rItMIcPbMmxKr7Y68nLtqE0Bk
vDvaqZnadCkkFJjb1JlcUr0x6ipd97DMTn6kfzbF3O0srytPrS9ZyphPJ2hNG0y62jU14TbghcDm
ncub5ZzrxgBd5fS7jm9zZgOTR0fKLdhyMKJ6glwaOhjG4U317meia+c26x4wkj0W+bxFRbqQpHq1
jQIG3yfSNq7xad8uUkzivHFMSlk2KKHHPDT2LUPcH3Eq9AAQ3bMpCrCgREvXcWdhzjLr6tCQ7bgb
tNhbDcG8YkB6SShSIPSQi7uvGRz+ennOS2Wuk3x8UjOHPTWE4TULvce6T8pHyEXNsbAA6evZKLZW
jtkDR598NvlXsO5fALp9nV3M82DXIrR5zFu6uXcTkT94s5Exe2yo/WtzEqE9iOma5oYgz1W397XY
X7u02gRRHz71duzc2cCP9F1fy0Hvn3sprwPnRHA7endL/K4PpmaaOcIynYiVR5dx3lXXkdhhADde
Io4V2r0tM8J0k/7mF9k5JJx1gVzRXMiOtxeG39/NVPnB2GkbhHf1AK/Yoe5sQPJKS/xpLI2PkmQr
3kIP+ZlPBOj7URyFBl5t6J4zIjB4bIAulNMjouOVsSnrowawte2bHx6v98ZgEgH+NCbLVhmE2RIa
1Qx3QyqGOP9bPlaLjFOcNI2zZKVZ57iPx3Uh/Be/oOXeyaOvgAetlT23OJv1d4SHYTNFE/TlxEJp
0+1Xw+ufllqZpDAQMCOI46Me3vVYvw5t9RL60861rYsY4ZqkIxz7rNvksL5OXj0YawYAHNsz9pWC
YzRkmOwq3fLDB4POpvQD5bIOOnw1OGvHS6HDXZpzuZksC7ufvBjx8DOscoQvtyPqMp49z2pXNRek
FN/UMS7Mbw2Bk3VvWLtYVbANpeJgOGPLQ4rk4Ce8DdA3l+Z0HLRaE99ffZuwbeMl0U75fIbNpu+w
Noo+YLrirOympocKD2rje9Oho3IZBhzCRehsOuoHr9qwYvkiCxmJF6DdxdZw+oseN5dm2TBDo7z4
bskraXLYlVwnYKy8tSFGZYmajMWavxkaQazyR7NdWO1l+JZCVqD164xh5DkV4zFz02fDHJ44+UU7
JukgDJDVwoqDESe1dBxAAHZf29DkeOAjbvD8vy8IX83QCpAsvrPmjpk8gtl+sFTc7kSZiv0wwvLg
AM9aMvfOLrNSnVUedJvXnePRb3ed2z7bQw08W+Rtuk3iMl3PlptvPRb3o1M16pbXS/ZRC8nESpxH
I5y6O06lgVeH8q1YGQPGyZOOqXytEhvfeub2l5JZmYvKlJSNPNZsWbvcIP+AO6K/5VZ0VxV2nQ66
2n1IclCizc+8GJ0TjTUCv5dxtLV4acUT1SN5t+qxNsbP0hT+OgJbDSVcLpDyyPlSzfO+Brhz9Xzn
GU96ect8io5SPsU8gf25IMNkKtRzq5+GjYWIiT1IjFuINaxdlSz3I6IVFwDnkvU4jlxQTbeyt0+i
zT9Nq+1eux2ZF3FhSDFBOgPaOff2c+38Anl+HVzjdWwM/oA7RVpOr4kdfVQGdQQzunsfWW9hmHv7
VHf3jch3gzMmb4l0XMikPnS2ubsMZd2evXJHOG4+zmN7DWUeokD3uzbJSFiCXaqkB0vHL/oAeHwS
WGq4pmmnrY1uaPZMXTPmj0uIVdT9IfTw6adYD3pmOmu2TR1HFvf9kpwDhfRhz2qhZ3Ra1c3WQ7xZ
cTmMNywl47Nm5+9RZAJh06K3eHkyqQE/Ga6A6J6JFF9PWQeZ1iRHrZmtVVMbTiCg9GwrTKkrXa+0
z05WRzDVzqttC5d4uds9FzUSpWFM+1yDH8sgGks4V9ym4EblSo0bOKmXE0F9nOKMLkjnTUhnIAKF
qVHxksGu8eGYaAtErE3eiwlXUik0SCCTe/WkpQ6mV4QEizEbDXE7XjCIYDtK3PrapMPRM/tTMuNT
LNphuCQSx89g9sTecOqXTRchyPd4Ggd0PIijw4kB6kXY4T13JrBx9L4/Zfb/ZO5MluNm2ux8L14b
f2BKDAtvqlCFGjkVJ3GDIEURQ2JGYrz6fqDu6Ha32w53eOONIj59IYksApnvcM5zkhYVf4/H3U0+
UxGLhzLG0zNGfv7WIrXDk9ybofStfNfNo3MxDfpcpmefNQU8kbAqe2Bp2h8Fojj0TjINIwfXfLUu
9/H4pmfBeat0MRM6T6hDPdJooN27R4pOwq1FsaBMrC5m1cDGdrIrSTOndsKEnhbil+OXYczDksgc
sA4ayxCENaaCKgLqV7TNKdXz/OgN4nPUrfoygVLbCt2LdqWbqOMa8R7b/kuamCC5oswDJ0hPnI1m
/9aXvJZEszUf+TAeU38pj4QnEUVWJd8F6oxTE3c8nAasg11boKakfTOyxvmYMaHt26UjcIpRJi+6
gJoN7rNLivtywDSYEVewAZtmH1sY/pSfjEIa4GehMxfDyzjv5jrekxMxfNG1EMC8Jh6J5B4SrIbq
wrf3cYSrDY+dsct87VrMmXGZyKg+tTZL+Wkd7al5OqQmn6RtA7OZ6EsqlbkrUu0+Vvjbi4KiNB1h
HgiLwAHL9tBKYddxHAmSEO/LfmFrjmWfzUe8eMU9s4innPlCIf0C4qRUp6is3UDBTQ5K3e4C4lEH
qtNEp1yw1CE2UtD4M9jwxG4BUFU0acQfvSLlAhOQMhXwEmB3Iiv9S8toJo5y7RDF+RgSMfGMbhi4
Ou+0udrNhvlW9BmziMVNz4n3aPBW3+aOAZ/mU0labfk4jfkpymvjzsLUilNOA72UNU8tguFTYkX2
ofPGD2VO6qz60YLuRJgq0N6gV4XxiustdudPnIv4Ib0xVIlLdwaXd2nkM+gJonQkonedw/+CbIH4
LME5HWcXk6iUS51l44YyZI3G5XYuGSREXnO1jXRfuHZz6+2JtFgRP8722sKZt0G3jyk8vfdYzcM+
t7iq5kXeOXaEXd+g053a2ENK2P1BjWvc1cOlM/SnzM2dcHE6Vgppfz+vHPaE/IcpLanchqLADJO0
21qA0SSOGB6v1NSD53sHd7SSoyBja0NNNB9tL6FAbuHg9QXxtQKu3iXNxgci1zNSvhq2Lf54G6PK
3Cu0pGXX7MsINgFFi81MFKiR5PMa4+IWZ9knyHZ5iaPpy9Ttk6rcc9tPKA6zj35BauT/rhBJ7vRq
+DMNSFSricRbrVXnkhhqpFl73aYQbte9dhrZfMveNw7U96XXHuyy0oPW7fTA6hV2yjE72+X4OGdc
u2ZLeIGCJkZ93T+5UnmoGJleINHeV1aa7gqOgVVHsn7xqTUH9cg+z+xucZKd8tjv4dzrnwYNNI9k
fFNFcTFBom4XC1EQxIEvFITfoEv7ncMYK41kHg7zERXbPQKPe0N1TIwxdeYkoR2SpAvd5XfdAU0S
MZC5sdzD/NQPMdl/xHJeMrnSRpFPJoMIW9dFW6sjyHW678mh7PXJyQvSPHECtr57FHs6o+0BnQw0
Nt9YdsIfvpaEcKniA3zKg5vVhx4/ynblZaGsZgArNUCtrXWbVMtZQaPH1MP51cWrtM7QcUK3BHv1
TrVDbY+qxH8w3sq4LS4ZKaEbvbKOWleOeyny+96Ozsxgtnn/ndS/a39OjyRY3Entp2cR2jgSEDVo
3q1lxq9F5r6lDeLKDLxMZ0Fh4J/+XCpaD+Z+DLfIbemxeHKZGhrEl8G44s24s+zoO/0rH68hBcua
yTs9LvhhBAm8U0PyKIErokPEPUQXQnYBAQNZp2G3cuf51Ky/ZHV8NHM6ZK8lLmPVgyNAO7swupjr
BiZSs0viv4mGVTB2e52+uP6IMtZwpjtwPXvmN7pra9eCSj63/hB6nfU4DWwIC0qzntEKikREGrU3
sE5uT4jv6ZG9pd2n6Gu3Lh5+rtfx7CzqD9tFlI3mi6/nn309nxCGXiLim0Ds2Qf6JIRv83xNnPkj
Es19aRKYoSdHSsA7ZXmvi5HdhimDEN+616kfP+cmD7PJe3ds94E8onzpH+r6t4zWIg3s12xZ0R6p
IZ+bfnT5pGGyqq2x6L8xieEPNqCqRgjM/QVnqkEo4zHLOD9ihqNjRT85eDwcPLyJ4X4VNaFH9ZA7
wQy088C5BFrAZdTv1uYOSvRPqlXvcmCf4h5m+7XXXP4yKGDLtOvanlMauAijfv5Cu4pv/uw+O6a8
eKp+jw35AcjN3usqe2GLi0jcQ91vPi6x96xZdOnnxh6/lPDeirF6bxeU/qqkEkNyqZMrMcFhi9v+
YnPC3zE/7AwYwuXIcUDSZsJWXtfiNsicF69ku6TEjPa7NnDrD8UGZSQ8Do2QTm9ozyRRo71GSwjC
Xhvv9JaJIKhKjLo5Di2BgJjZHspl9FgXRu/Tc+vfpJ2DkInt6I5wgXcrF+YbKzrI0XH3m5gMey/z
8ZuIpRTlovzs6vKT0Br5iFqR6j9rwMtA4XXuWryfAOI/dcOr+OAO4CpLHLCsmnuIxF1C9uSY8NJ4
Ppotg1P1lKPY5VmiWND6Gop9ZR18qbc7w2iynZunPd4MWhlW4j58U+ulavu3Li8+JjclN3dCXWGV
f7SaMk117IJSybjSJWRsgweA50el8fbvX2qxLN/O2dDc5bg2F8+b7hOz4Vabgf+X+AvqVQeYAGbc
KVaTh6VKD+T8mBcWngR8FfYZwLFGkNG0dgGyIJK+2bJPQh3AMNZW7E6Y7PBxzHdtSps59NolFW3K
pVywCFODd06aV5DIuyLvdyJdsPlb2l0tjcdSoPWe2/nCViS7TnO1o10zwrFjxyIqZz+L2Ts3nbgg
yAM4mLjjI6L/u7wxRThFhhEwxcePp2WPgt3/1pX1nUOndPYdbeVjgq8rldymkwLVhEWybHyuGCrQ
g8HPm28ZZVVCrM+WsO6OCrm3jjyXoc2K5QBS7beaKkyf64YrLxivMrrf+kVncPwDP8Kt36jReK9g
mR0S3X9yHIDhdW5Wd2PXv7SQB05jP5mhrhpmU7V+5eLNbijZv3NrIF6ZphoyQf86JjJ5DXSXHPrC
YCFRx5L6MfUwXIC53iw657oTeT9+5DLDoxPtBiASEiTr2Mqt4VbzS6uo60hYkzQ8SKathm+xQt6w
GQtWoJE1GFy1FUyKRZ0YTnWb6a8+WVr7GhgHo/zowVzwogwM72tjuodTHZ+0U1cgtYM9m+6SjAQ0
IhgwpqKVp2PIB/loDiOUe50GzUBwvFWu/rPEZBY6MJ42fp7e914rH1gzvjZWb1xa3yKrpzZ+uhrB
rvjrL0f7qFhZhbioXlk8FRfsVW2d/9Jr/SXHCUIClf3mRuZr7XbOjrF7DdC0p71q6v4kWf7vaBV3
4JYudpwtwTTUF7jRLiapuMqKw9D2TxUGmWvXiZfOaQwA53kYMU++enV5rkv7azLn6uSnY/6wyJNM
I+uh77M7RojWyR78kVSNmfVCZ/sgnpD4OBDIkKmbHoP8BtVo3fzgef5TFraxM6xkuaHOezN897Uy
s+VBO80JTsipI43Yal6KWse0c/FWEbia7eKAJ5+XlFMe3bf4jC06kanOfyboBnylwwYr/xhWlvqJ
+xUCXnplWOS6CFLDcLcznSBjtWY/+uSUsbcJ0rJ8cko3DgXbkc2CaZRYXJtrLYxh4xM0UW4HsBVB
rdgjaiadMUpTVJ/tH+kMYsfO08P7IJzUCroYxuU4V8D969E6RCoK9bnoL8xDqjWBdMIQ3u6lIZpD
r6AwkPi0kGhAgWx+KwjBe2NCUrwIiPGj6XOOC1ZKkDfLveAHvjFrN2K9Nfyx/QnFqZfiSPOPeea7
R829lnaltks8ovRfuoOy7i2t8A86ru0nMtLsMFf9Qnzgfsn/5Lz3Nyt7EzFmO7/zTqRNFKFZ4Sky
IuvQZnm7mWbZYS2boItgT56n7K1FEIttXBM7AaoGjmgDwStqp43FajrV4ibEcjiGKCp7dPczhmbV
RofC0IGljPFuWNz2JNaRJLjEM8MHVmMqeTIkbbsgrjRQNMmb2va/+pR7x2AMBRoh3rWIn2jLUGMu
eBBIPxpJjS710JHLz7JqG6LMpNmNwcAjathMgk+qHQFwAuggRdZ+swpxopL7XQ+QhZHKQZVw6rfY
LyfSJrUNwtt1XpeML7k3XCHi4H/oDNM/IWyYtnU1n9PZptpTOlCtvnFfslx8IyffkKfNBkS/xTFo
+mLRr7KQHxioX8sFpX/fo1uAozZufavr96RSVCWbPmtGPVCaZzXlL1mn8nBh9I2mgCzCFHrHvHKK
cvcTIq/ptEFjE1EWo9fwPaBHY14M1zpXAcE7X7APdsQ8FMBYizJQCP4CKd29pgH01fyadWSVnTx8
R9vWbW8CWyTQbx9jo+G/eyPFWdIUL+uzv8kTCBH2iGrD+7JKNnlZKTsStudbrVtffiF3lgkil3yc
IZiUeqzWBA9pD1rYRPlvd66zncQKiQjt1fay8THOmqtT8RIImLgcAIpKi6Fgrd//fc0g9up80d0x
qXUYOC71vJ9P2b6SSBVjy74Wgz4exjYqjvnMcHh6NV0KFKIOwTlIZoEDYbZpc7b/uevhX+9c+2ls
hzmQ/dxSYBPXy5htGhNAiJaOqT2d39C0Y/fRxz6YaxBp0+JTLaV5uWNgeo6HCCpN9c5u3gy7IfkD
thfiiaY4NGYWNpkeRvnsUEwSvrx00dUb3tNZuKFRYNqIBgoOrUr8iyQZ2dQZmyceR4mqh3IvZzQP
VhydtNj+tAyXtAHiOs5sg8wtaCIXa56R7LWS49kyyO2tGOOfxdDKq9ZN6W5Yc1Hd2girBfcg0uZ3
Chp93zS0DDM0tXdQkQ/dShchNXIOVK91t64w93zbX+ATh6vNEODeniYuC+vEuLB/NpV/l9uJxsZj
ikMy8G7VbHUnX2aEzJpg4pl0LfdUunegGvxQxzt/JuWGWLpuuiVakQRelZwci7DdusigUmfqQSFv
amS6mnb0d/44FwrxOrvY4fEfQVOd+q4PbBs0Youi/LpwvsCXGlnhA7+aMwKIbDBWprNM17+/2DLr
tx4xGru5j+gn+TB9jiwo1d6l9eoKwDPug36kSsKZFVprFr1hLo9zpL/osqsCfaxLgj444l16jYZI
tnNn1l+DIPcFk2r3yOAxVIPtXkkljsNmUYw9e+iVU65CmBnjU1cyEB3Zh3X6HZ1AQo3NKU8QOg4a
4wI38slPnOUqYvhfVCHkdqhJ7SPd+uO5Q3adeU/cmaPdwCtZV/G4ujHgLLKPdQwjvVZNcSVhBpLY
spiB3+EJYtQ9BaW/ZlW0xo50CP3BrvrmWOiUcSn5J7lfpH8qzX8dmKQCiU5gJDRmFfZQKnCaeKdO
gbOZUv8xaSqbfAyceK5o5l1TsdYkf6o4uEOhtjUX/LCY1v0yJKGCUc7vgHUfGhfo5Tp4igCN7AsC
kx80t/tBjWAGKcOSwGsxWnZE6uxsChyIEMUcVJIlCIzDdmf5SLPSrH5U/sq2KbpTJjssT5mOKbIF
tbCAp0hFej9mJuV3H5dgNfv0XkthvPPDfsv0Dknd+gsBhSRg2zgXLW3rKHdgFgoCkScTVUlDupbb
HXJUTGC0UQgk5rVA2/sRHUlgmbYJeWu7BT2WUwiKHktVhzJi+CEz+UExKw9yRWN5qw4mo49wp9jh
7lmmfcua1qlT0DtRwQoX7espihVUk7bmo3Xfc6RUMeqnZ5XympBdssRR/DU3V5KEXlCcSKbsmXFl
yukeYF4MZDDVj/gj3ftpEvZDX3R22IGxb3P1ydyzu5YlMJg+bv6YhV6w1AJ9LVN0KJwh9ZXsi+m+
JQGXWWJ2cbzFx4zdLXTwElfkBFYnhhCaMMIOiIB1D1HkEBimovbN5cVGn0haSK30PSii5aXqM5yh
mjxMOmsDoq0ezEhPD01TsaSV5FhZTQshaLKxxqX9te1Nm3l4/pSkVMsdRFSiU6BUOjBwgMf1NNFM
0YolZm6CrTjstOWazwUzrpL4GYyDEusIi++h7qKT18TFK+lZGdqT2s46RFm9vaUrZTm18NWQtHzS
uwk1FOmyW7hg9Y6xY46bLoof3AHBQ6qGKz7oJ43N/DFOEYJjPz2kQ/VUGQ4Gom55n5s6D2erz0Kz
yH8xOS8D34vK0BRLeTUZYBMY0bGTqeaw1esiIHiYdWMDys+ol/mubKMntI6kjGB4blBv0WHqlwbP
oqUl/XO2ND/iUUVgzLJEPGQtfv2ubNtnux9/l+lwXBj9rSTUWEzdlkM03vdV/aNRlCtTvGE6aA5r
QBjmN4WsTXvlJ0wfhns6szwzJNiLPaQWvdHHXRuvd7Emj4FkL70nI2/eepE4Niwj5xK6ieNC3uvt
9toaVQJeVVyzOSppWhCZd0926uxlVQdd0t1FOHDPfMINwhPyT4BagTFtyTSScO4y8pWHr9EvmHVy
f4IQ4uNg6ZnkQ2CzhASjioSr8zqKQxR8rVguuh5zI7m4XFn0jNu2AXTgj0Cb/Q55qeZzGUSy3xgL
cX+w6TYm3fS9IxkIGSME6PRUGO67PeuguCpV7uo+/zF9KgctQpqpmfGDXMr0suZ8WinSWwzFJXlh
9CtPyZyFVjknBwC5+2GAbUg8+au2UpiX9He5GNWZaNRm5B4g9q07CC05ZGNEJqDInud85UnNjPUx
cVN0Tp9ExyKczMdLzhZrKCLoAl3oYGpi7oCOvjGw7w5DWm2yWQtl0RPVQYifU56rGKl/YxtHctdf
/damV/q2VSr3jW99TGAHSS4AX5bCPuART3RrX9gD6lBvIAQXgsZWNhOcA8SYCZHPPT/gAHEK5a3N
3F9IviqmY/nctuc2878thturvuCPPrraPp6HN5Fq2DCh7DEI7sjji5eVCZAA/c+MH7GI07IIfIEF
qGKhO+Nu19t89HPOBWL2FmTn+a4xYPYg/e+R+vHj7Ciq6oEdjCwfRhOUK61H31QHX6Bxs1UVgLh7
aaLMOvuF+qqqImBnvicf+4nizAGckxZXdphUxrjUiXGqd3HiXbIsMq9SMFMGgXnIc59Rid+A82jW
D35EkyY6Skp2EzmNNtvDxXXZdIC36hUq5QbUwVLNcCwGdx8PzpOVfgxDZJ/7kSo/Z0Upx37c5ZGY
KdphE8cDGl0f6zloSPchd6zks63I35LoaSwl3vqs/TRktNfdmLyOuY1u2OCQdrnVa8zsoHSyg58Q
Ahwp/be1Ki2NVDS/SDb22j6kriH/pKUbBfeD9iv3Dx49QOAIfzokg8dK3FJqJ/kBB0aSn+WQTWEn
BgjMEYMUhvjWhvmlvSMNV25HkgL2aYz9GBzB/Jh0atkhPzODv/9pRs78aDU6I6KowCmH637rlVhM
kebfOj9Mem/4dhj9mYAuDsIynyDnnTWirQZ7VjfXVQyJ23NaN8bZqP2nURZl6LQjlg4nJZ0YyBhT
USoaBuiiqeSnRZOhA0zRxPAjiPngGqX/X8IKse1ZTF57qEBz7aI6v5j6UB4Qym+8qG1xxFNU19Vd
vJBiHjMf3Pa1cxKGVu1GxcZFw9cKazphsMH1UoiXYUE8ZtDPat1PSnzotayvpmUdx9QArcfADkJB
zGE/lfVLH2vowRrvLNZkzlllxb0AL13M8JYa3fMOs3Q0oJZIjDBz4bBHUSU83dsnPcYVE+3rklfj
s1G4QCTm0oTLBaic9Sg/mLnRzolRq0BjrLK1Ima/GkXcBrZdGqriLsl0+/z3FzSVZZg0wy21CePc
QK6k5bXAp63TopnN6V8vz3/Jq/J/R0L6f7EHrl/OvxoN/z9hG/+L3wTU7//e+vei1Gf7KZPP8vs/
86rwZ//Fq2L8Q4dHRBFt6v/B+ef+Q7jYAnTmPMBf/o2YZBn/sLH98cbYIJZ8ApX+1aliev/gf7Cq
/Gci8vqn/gtOFVzN/86oAlXAcDDxYtjydYIchLvC/39/PrH27P7HfzP++7xAgwSlmyAhV2EBgZfS
38/vLfDtoUvfQaRXPW47ZY2XWEQN4umU9UlXT49OVHTohWwnBqITewSdkrmCmKkkJXerV5yrnioj
ZiBj/mJrWrTzAdbAY8MpQqHo678d9jKHPkMv69uIv2xrkhtj9FbowODslzbT06CepE+OUInW0gQJ
k1eOE4jM+6WV+Yi22XmddeiUPoBNBD/MwNe0G31ZgHto7fjEkAjPChaC5wUfGGLoCrhw44DdnCPC
bF2GGMSmAJlNhC73+BwkWW81vJ9h7rILHHG11fv4Bm8fRglB5FuS5vj7XedWtc1tGKPXKfMwIrJl
q3NCH5Ol0eA/MUd97KXzIwjI4wuLzAbKZS65C2kQ5JAkzj6fWqoWPW7FtwmYgPhSO2ZdOheFl+wG
zajeFspGM6hTTxLwmzhQGV13JuwmcZ4d0lyOzJecR9x0qORbORzsiWkGANVzMtn5Z90ruZuV2A+6
IpkOG93Gd0l8rSfbDmcfLqrl1eLSYU+4kJ3ecw/SmqF/O2ZmhZQSV4cy+B2NeEry+zpGNRLYezvo
fzoHBn5t2rdR5ieNm76rWkRT6ZfUFhm4E0qAhmuaOCC3D5FIZgdtzMDbIXGkhk2vSJOIKfRGBOhV
hHaZhJ1V+vHK1iki3TQPU0d+oCAifA0y1xa9IpJgT3ABt7aLARod6bnjFtwP3fQedzCK9NE2NyV4
lL1N/Q8TX3F11/rvIZaIICZESy0WbsygVMJotoh0VD5NmtbHe8W8PgSmMCHdig0Qvm1FPMSI90aY
CQaswUA25gEC4OIgRixiQ0KQ4XVxvH7TDWLh6S6QZaL92ovIkLum8DXAVWl0oNfOt+a8rhQXTDgZ
c1QG+qp5LuFsbQXLu0c1a8SaJSngho4ZZspWJox9OmddafUDcMMPffLU3vWH/kmXjn+WE5FMvoGF
fuBuPuYjZB2edrLhPKkzFOPqYDssxVmI2goqdA9bIMbGRwEAkQ+CRNS5B8nka0zcXCl6BOmW8wTR
hfAIEbmPiIBGcmfjOOxMlSELRqtlO1mxYw3k3rOdRFoxFc5NY48fqnhC6QecKEhQGz/VnlMfaCby
XetX9b7nvHlIs5Zk16HQMBB7N4v9cbCYk4XKBfoqaAxvy4YDDTRDP/Q7TJZrLe9rwqlHA6l/soSD
QvBT1J4NnCwCs9nQVZpJjLUhGj1QoxNbxiJ23lrsBdnG0YgLY/lgDKtCkrd+YEHSRC92LK0HB6LI
qRBCnqecXGivQ7sgxYS6Lyqsg84ynHyFFwTP+pXjOgekzeR8nqLPpNXuaewDQmMIIS2iVzAy2N2q
3D3K0cgIzSy7+ypnA9oaSBgaVzaBruGnSTIALP2kgfbFK7jS3/nmGNgDwfvViRFXvwe8i6V/yXOc
z+IrlYn8ZFSehVHZO9u8nZm+mJCKwI6baAASL0YrpjAsrLKLBTim743uK5qbOdQ8ZdzrmpOQBlG0
D3nDV4W01u62lJEz+o/mYJjaq+/Ci6fH3+VZVm4bCgy2x8W9PwHxUHEBOdeRQ35QmpUQiVy420xP
XpvG4o3VgbZUWNI3KNKJVZz5EwkImo3EqRZ4g6UHuR/VJfyBvn1easguvcRg6xmzuss7FvMlS7Rl
jM5qie/EGoXBY1BvCMd7ndcM9zaJeHa8Uj9Fharf9LSODw7Bt2FnFf6Ozf4PGjjnMrpwRHz+DaxF
aD/V3D4tEI62LoG7MC78pHrGLNY/9xlcdJnbbWiPzI6GolOMoBN9gAsdw/cmsyOjxmK6zI/Qqe+R
PDz7bOxpJbty5jwpq+Kx0YU6scSCiAai6JiQmYq7ZkA2pKrb/1Q7/CfGbRsI4r9zjBqWZehkKK2J
To6lu//BuD1GsV04Ko3CwfGIma66VG2FjFmOw9alxq1EFj+wBTLmbWdr44+xCqCJy5Y/4JV86E4J
sFVjrKG6V7rf1wGgQfYvwGT6jCFe2rwu5GW88TFwgbg+94ZTViNqUIRzWWCx+b/Z0FnJFDBTOMGT
ER1qc7Kfikpy79oGnyH6u7OF2+unajPnuY609IhjYb7l4A8hWWfFgNQ5adj/xtnYecfWn5GrTGn7
ascWznO/MPO3//PH9s8Fyr/FM/wvBYz3HyKogIhBAbIcM4wzGGshaisoxf44NkdnqfT3bo7MR7Uw
dJd95zMnwiNEcHOZ4nZxhX7yO/IUO4FiWzeH9GCmJBElDsiBZhHFe90s4z4dfeABKL/aDVFybPCQ
FMLBHxC+HiFawyPz3FR/muD6AajJFSa6ikle2fOP2o7W7MbKapDw5sjoDUiuAQJxklxAAWv3opYc
OKpPLzEO9N1sEvvnq8W42aqgF1aZd8ZY6pO7wCWQZJb/zYVDz8IQVcfwUUR04bNzc5d0jSYk0pzi
0Q1YF0uoMGpcGG8b0y6l4d250HmQzcfCQrZBg7nRG0sZCCuQfNKvzhI1sW/ZpMVyAs1V0Si+Rbv+
6mKV3lQKxMgfuAn9NrJIhzGbcIwm76lRhnjH/Jb6QaU5OTQHLNYPjDs8bwNG2P2dakPpbqp8iAjN
y3NoghK7lgbYGuutPzCq5WW+Kb9Fd8zSofrULG1GTdBGH342iWO2ePVDMbRWv2OmQaMNejBoERkd
JkfTr17alD9mvDj7uiqmvYBkHZNx6+oBG2vtFg+pfnJGuTwOlnBwwCjWiBvN8eogG0u/vgjZ9t22
8hv/j0PdqDj2agidaUs0zly4zXftFux5tPVMckAbYRVhmguCh0U8UYhRPn0mdYN6OzP8DwWoBTlw
UeYByMzhLZvYmCQZVgQs1/5JaTxjwdISBbGdW5B6PcnKBxKZK4KK/DE5Vk0636Y0no6Qy4yHpRYM
O6u/V0Cx3gYF3+fWWm+IbL0rMFE7X8N6f3QcowjLcRvft7B+Pqq/V02Z+Cn1R1ykxIrrEid0NBbM
a/pa834Zcyt/unjGTq0508GE9RdK7CZ43vDXPwyOU7yOeiHA6kSaPezSv1euxnbjoTZxVQceCQ5q
SzJlekcy7wqybBGiDuvFjzZfS4JpZskBDpItdYRRgq6fKqJC4xQHeA/TlxrdZhxgqSRZevF87ITs
psTZNk3jXZ8rit3O0I6CXJ8zFfWK365rTGl6kz7ArTBOUpuQQNLgb6lqUbZAbUsPJF5htsBNOz8U
UzYG/MQcRnnVcEphsITSrrnC0gi/iiZKA2BrbzBx1kqDzQwZFt17NgGDJ/sSKl/cEpKo2noJvAYZ
kw2pnmByg0X5PBbyLu1lAp209B9nIeBVsdtkleG7jOEr6T2Kyo/2UU5q7+xEXHu4/wB+pu09BCkP
1oTlvvmxML41Zx6e3ZFjKs6iNDDkXP+Y9Tzw7ZviFSWoOW0bV5d3seYMv5rSsn6spOICFJVu8PbM
xa1d0dDSIqxhQ5WyHD3HkIfe9Lwza6lxO4Cb2iqjiREk6zihRm1ydqWhTFCSjZk+AWRgTmku/nLw
fIVRL2uxgjWyohXrc4EpNfUubh5Z96XWRkerVNOrXjbDwdB0f+/kRRqaCFzvBvJivmZXDUj6zeLD
7FP/YxFkQ3hCMAaftDRIB5sZKYBwuJgmi5pfkCoFnJcI2Zfd29Up+St4y2JshL6s79VI0J+p04BY
i+nsuxaEiG3CpGM/Jw8RAAS2YouvXxDAeree6/ynBqPzrNoR4Z0apV8FfZb4gTNTzmwGlmvf+rzE
l17A2mqzMvqFKKf8lc6TCJjD55gWLC/QTQLBKiiJ8+xPd70ibiNv03x9QOe9XkpoCAv70iIrmkM9
+LyZaRRzoqwWbJNDDBmfjkD7lHEFbXone67RE2SEE1bGHsmpk8Ij6Kd9N3rrq26iXVp6NBatrMod
5LryCCLCxW/lFA6iCxmlry22TxBsY/3hGd0yIz1NzbdVNE1QuOeslhBSYfOi77DVc2jXPYHT0aC9
jZ3Mn9EoUkxVDSkHVG8P/azHCNI7Z1WnMBUfe5rFDlaycvPlsoCQOE5RhOTJNCm4lpVT59nlTuiT
IBwjYcUJW+PsGza5KoZor3pi6Pf6kpav4FfbmYFaNt3HWgn3X0UVtEuSbW1S0Sx59uK0/pgG2T0b
Jq5sUpeai5W0eGcd5KMkTE7vhSrYviEtOSmzXj6xAfQvlEHRLRE5Iy679JpzYVG0eyYSQhvB6h1Z
8WsJI0ixZYbMdqWxwtzCBNqlafE+Dvqwg8COsFjXmNWzeMy6Q6WbuD9mX0siDl8rR0c/Lma5L6pi
uaUA6hCFF8w6GHUb33HVoJdHcOvgy5zcot4PyBmsII81DrrRVtGL6FuxTY56Z7BwssU41XcEMsPn
8Nv8MUJX96cwHKg01tSRAucJxusia55jD69dZpseljDPuaEVqfaTiD9W3FK6GUY733nStQ5FRIAC
1Ly1mbXbvcniPHTRv516d6yfSq+4AHTeljVQtantjoIOGQ+VVe5L+H7UvPMyfca9WQREgIAkxY2W
PsSo+I790qsDAn2ESaaJrKAupw8Xy8OWJ59cgUZvtrEnmq0QyT9xd2bLbSNZGn4VR1/M1UCBxI7o
6I5ortqohZJsWTcIWqKx7zuefj6IUpXosj2uoqPbM7yyRSkBJHI5ec6/3CpDy+FbaTnoSjayIXHS
mPBm6g69RbzgnbSVbtCkqJYsz8ZUUxLISV3iP1WSGzL0HBtUgotUU9G1axkWw62HUTNZVnQ3VSwl
4bGDewZzXC26WMJfgXTUnQvM6tySmjKeKk5LDSDH5nJUsoonZpLANvP1VGyoURlzvWnsawR/7Znr
qe6sMEu0K8tAxxsUc3nL9Zp5bfejYeJAVqn1hAuCwQcWUFBpm1PJ0dEJ8Vtz7qEHsQgSn/S9FAmd
NIgcnZp9K52aFlVUQVnyOAYGfuPAhprnraKfB1GKHl+vhUt0tzH+obw8yZSSUQrn/o5LAVGpjYEY
0pUl/173GfN5S9EeZfRqZsdoPGjUpQklB+29F2vqI14+6XGuWBVy1xZkDd9Q5iidhqe+gJllOlU9
h7aUfLaS0FoZpQ58JyjB28DknkeZoS1Iw2SnLnihuRk41JCFjp5VFBI4EUd+IkDfoqZszHxfsc9K
ubrW5XLhaLY275G1WcSgtaZdkTxKDrQ7MJJokoAhsYjJEGUMxKkexGyZSpyuTAgH81RVktOMTPdp
htvknDAELcFO89t5XXIOMWre6MQra/Sm4yri/QN0vWWiqjPEYYhGv38u0L50ihWaItuaMAyyq5qB
PMZ+XrO0bTVs8lxaSqLLKaNUBvoooMLdIQ/usgZHl0nUNA1Oab67ahRTfITN7uHfCeT/CeE/qjcq
aKBKEgHVDFFeWSRq7z1s3JaRlOLrYWXnvopnFkqtQK9U3J60Cfa04XkYBhC1+qRsr9BMBNsoyaZ3
Z7iSeRoYSh/N6jG9p9pEXNRRh2RTDDVs07gyKAAPY0YwfE4OBs+JwkEU4O4cPYNz0BEGXX+/nwRy
SG+OnRyfFLyGVd3WSSrLpiXGY+mb/K9dEAJqXW8tmU43w716n2+k+3zdXpTXcLqSSym6eL7inyoq
/D8rF6Ato8oK3szo+/IPakTfVbk63zxRNnhbM/hqAy/VA3T+WPix3zJsbXxR5AV2jgumcoQBA34/
lj06MShvygfm0fgqNdOygMrv/uZF6EpVMIY20SBhWbEhamt/yhwR+az9tIWkcBWNiFwex9WbcaNF
FSzdsELHtoVzC3PFBhKURCplsRKdoVwYiB1TJ2ivqFRZnCdDcdnLUn9a6RTIM9uDQVVnfTVVEe9j
Q0ws2NayiEskM7P4KWNx0eDzdsnx4HVNjsZFq25xdjA/xFlQXpuhrKHWFCBKizU6WPecwM2VgIBA
rVyi3NcGEwyNfRUJKxyL0lme6vWagFo9LZG6XnQOYnJDAWPGNBBEmXO+c8/CsJW3yJkDOlejRrto
8dYrcdhTWQL8IagWcUYyaYrUXGcvPKD742aVUC0nrxfkp1glGGszsXOAcboannSkFo8HVAHkCYp8
qBxHaa6QY9ZE3yFLnLqXdoLTrYmA91MBtiVa2FiDZTMUyckCxIkbe2gjVuaaLZSElc6y8hjoUneK
Oz3OKrFX32UuVf3c8pWbWHXkW00r8mvJTNwrYvlk2Sok6crWtKfo2JBNJYU3p+ja28dmqwWf+1TP
0eNzsoUnAASPUOAYtQil9h7lOkI0SHaqSFlEMMbR9w3b4SyTDPVzYtnhPIhCZJlweCEh1sZ4/FqS
lD8qYSnfx24NYzFtwVJP8giPSaBQ7l1WCH6L9HZ4zeP710Xb5B9biVLrFBekgnpoyW4buE175/WV
vyi7tjuB6UXkbbSmfGdhG4HRk5H34bzNleq+dzxjHSAdssziOppZcqMvuiHvzjrZLa8iz/KR99aD
oJ95qpDeB2pYnQe4NxCTFlm1NJQYJkOrh/20R5oISaoy9T/aRBsfvfQ5Y58F2czHmG8qasTQITd3
t3qT4kxdEu6hhFxJ1tR0amuVZoUBLCJvIF7qSdiDDRSxrV8Y5Csu+whuybTqwZ+Qziug4/tGKcln
7TDGd3EPLm4eNIk0AjMGc6sVHalfB8QYQJM40LOlkSP7DIAWVXnUbIrsYcDD5ywkQXCM01mXXCpt
J6jCKIre0VVRjKyTpWdwg1XbIfMuu/DYyB5xtyVLCUUNSxnw86M/g1lmg4qbxKXqfAYnZ/ancPqc
bduV2cUQ+eS5rUB1jVVOTr+cZjXSNMeZZ3Z3pJtxgmj7JECDLau3sKv7bul5fvOBFCxSySLCi3hq
Zm7SHnvxyBHV2d4uMBpAorep0Q2FrxeL8wBq4cYOJPtG68AUNRrmIEBRPPA6g30+hJ47zxUZeRik
/BeNithO54YOHmyyZ2LfMlBpVM0WXiKIYUIzbIv8OJoGjfboy/F1EufwscjpeilSyandpRe+lfcr
Um3u3Gr7DQ+DaT2md+6T5KBL7ckoVecg7hbooYJBliuUiRLuKRLRlZoo2SnM2BJFi1EoAHnuB9dU
qmUKnxn4B14JIElYb1qODgQXUzDZEeJKwExQycmpnjVg56CPTEghhPNYDqGKAf7OJIllU0uz89Ar
McXUDQXwaHqJ3vxYUWo/hmqRHztepi1SP+OIr3AOUzINvumAFnt7bHlhOuVAAH7MaCBt6F24dSUn
PvdC3FLHOWqW0IjaXvGnAFzX4NCMCUfP8jwOiYFhTcYgSYwrVYXxJYzqUgHAdlY6NuaFiY6OE6Je
6TLVvHJVilCZISRLLh1eOpKdebfMvFIddbrJ4ettetapwJyKQagnqRJr3cSi6DR3Y/1zXQ53hQoI
L2y786bULoVlz/RaOx3Gyq9BXk741lXr1/hfVkspgXwaYO2NJxjZtgFkD0bPvYnAgeJOOiW7L2zv
yZOUC4MiW2+httbp4rgrvdPG8W4bW2J10DgTB/fgE1E3JP+fhKa1gIh1r4DQbKwkn+tMoMrqrkWS
T/CMPBbVGbIKk6z1jwtFBc8+MkYi2UZflEVPxjgxZ3G1SM3X5jrP7fsW1xRXOA+h6R0DoRpZtsV7
1fJWIyXCxV+G6Y675amJYlXL+TcJkVryZ4VYO8b7jNpk3VlLH/9GFObEYnCNJxGufCOfIX49iuZX
pyUdSwYaKh3a7CahZdkySBuL/VUTZzrG9pGHwovrhccl0eskRNhvPmgjD+NeNymTw7u79GPctkgz
eBnEzxCQz0Xcn7lIX0mFAmwZe4b8MrSteyCmqGCnD4pT9tTQKKwUXVau2aKv0yJZF21+DDQAqLcd
E+62YMYiEzmlvG4mjgdzlGTjxBnQBfCT+nMchLdidFfXHyJzlHcp4C80WgvmTcFEc6xNXgIepXKX
8XzxACCnjoHW2tgqzGt93M3JH8zYSPCK0wvsFatWgoFD+jTRU4DcRSjPkTvBP89y1JVv99EjnkKE
+6SYp1aP1oWTox6O8gpKdC2awr7hpiemLD2x7jSA8uBBSY3tTnh7n5K47UlS1fNOl/ucUnSW3ZeB
w3urNRt9FtC/9Uap5H4lx5W0qk1Ib3apk87qZRE8lFnRfRqG1FtrVOWWOn1zim5chwZckn9obIXi
mqQ6zYmb1sl9mnrm3FQzBbnjqL6p4AZTV6hgbqmWwDaeU4V7ZogGTN0Ah+Eh8DX5DGJNMQIWqugD
fijBrQgH9JIk8h5weMjWkd9SShQwfXUAvasVlRLNGDBecWyWCKVMCy9UJlSS88c6y3VQgKJu74Ow
l5MTVRbo7bJlDBz8RWdTLvFi/Iyttmm3ThSkn3BoN24rrTZqXkPKnLSaovwgUi271/O2tScJTi5P
pDFjOImBWaxz1LkKsHW9dD/Y+DUuunE7E1gIY4EsgnA9gIT2rz2BgeAUzZsMfGLQo92U2BSqqBik
6doVntXfBbHcm4tC7kv1MsuzYhWFif4R5wr8tExstIhxkmjlpWH5sfNc73OuxNnKcux0XVOz5tQV
mzNXESzjoDCsJTXhwMMwm0Hm9CLLpm5i+sdaAtRjJsGAqKdyoBTlFK59rs1k0w7z48BK/UVn+9p5
m+UqBQjuq6DCkgn/RsvqbIlUINoPacE1I2jWpCipKmdYJWmFFMJBN41tz/L2We0Scd6HA4C0wFJL
NDNTezit5KC9i5GBcEFeNvl1qIHgnhR1o7fLWhH6ueGibDtl04/BuycdsY6T6XgOgxCQIR/Eln8y
VBUi1qJ15WtkO6G/gjcllGgRawFK5vlX2BVHDxB2EX1oUAddUi4aNWAtJgcKXvJnDKdKcIYhXpVZ
K04iDXPvPPGcZVjX/UOPS/TadgsFMhMggBMV8sS97zYBdPXE7S8z1xhOgBMBc8dFNbwqmkRfKEzg
DZzUBMCkj1Rn6wcs/a7MpBFq4697s/XSGRI90hamWdrjny2kmhSWJYD99A3lDIGfRqU12UejI3we
/Ryy1cCLOKu9GsNYLWoSbMtK5boEd4Mej+I2N6DC3Rstjqx1a/UgXMhX8lIReLwim9gdS5EF7UWC
pgSjrg4kVEcyFrG26q/lBEHotm6Gc0pC3r2oGIUTHPHqh76qVY4stXeeIFn0KPwKHmGn6fIWS/Zg
WXqhfZ0rZfnYASS5MirUofAg5ywQDkXJ/gIhthN9s3IN3Yc+SqW+V4bijvy4+RAPatBD9o+6O9in
zBq9jd2t4+UeWuOSim4jVahpHAnrHAHelDFYCRYkSrsfQVmykDS5dSNpaiPDKHLcj3HWa0zYjHI8
kADpQYpzv8Hbok4vMjswlp6VmZclcMtZRv1mFlmw4Ca+rxsXplv2n+yhBmps6fDUuHudLBqGrdWt
TdUjnwQlUfWMdJ2Fgwf6O9eWW4C/7fX2/UAiZmEivrNBRtQmzOmibl2nQ/teVxNz7RRVgjJYrrpL
21Xac+G6FYgh38FEoVBH0cVSITwXdS0o1KUdWJIMLx//1Ay482WNToKDvKPt9kDTrU5C/ssxb/HD
qW9CQJ8VhYCECMethvRUNU0CMK9pCor1tlPd+K7J0pZqHWZ0DTlZb2oNMpoJtZIb9tSBSv6xrfwi
mFWNjW6vrDkdPiCKms50EjP44CX2QCnOrzZYcY22VxgHr8MG8hAwTAQTAJRmJL0tVidN80igCFt7
oPTVrhXVLxlNuneOWzw2Rr5AUHZS6mUCZERvgb2YpG5r4hyvvInDWnE3eia14UxIHOSvLD2Gh9k2
unZswkpOIdWBAiB5RakO9dwIJgLhGnFS0OPjRhg4YMeclOWwRA8ERoMXWv7ntrZMbdZDK7ur61r5
BHPS3zb8WXXcFX5SLAstiljzqd2DTA+CbO5LXrSqmsw7Lyu7v5Nyo9ApsrTdVSJTtzur5FLGZQvn
3onWCbxvYkfB688onY3N+WwtJxDQ5hwybGlacBqK8Os2CPNKV8OcxPIbivQDDwQDIqfCIzRqpiD1
UFiC3JZuVDvPFARJ3WgeKl5/V0dxBjRWU2ty3GnLNpYVo4tIQfjixLl3hTsp3h+EMc6sN0rMl9G4
5NKIJepI1rhV4eE6OmARxE464gwJRN+juTAUJH/z7gIVXGUdDgoLMBU+wERK1HVXwaC0l3niRDFc
ijDb9C4u0uyADuQ0dBOjBDQAcQ91s4gqrTflWKS9b9KC3yd6865KHfOlmSPFiMpjrCDdNlIDKED3
VC2hTiRALVQqraWMvMc+smv4sppw1+yCmUtO0bfPAk5oc6FV1hOSY/k5yCJ8XfMi3cRDgL1I2EqQ
T0K1/5AEKkLRyP+eslzJ9xnIyYXu62Dw8G9BoC7ROPVZVJFXdoPhSGAShXboja0NUCZnTur2qwL9
RMiJTeovKW7rF+A/ozmgbfKSZhSYZ24i0ONEJprSuwURz+dr9NXLeVeGxQNv2dlgfVypKCP52sKu
5fbOLVPz2h0E6hUIHLlnUQRLkvXdueq9Snz0QelfOUiWoRCmugiSWFZxRcrDOjGMDKhWr6inXV/i
+4Vcgr7EmE35kONen2ORknUl6ks1cW4uaZdyA8dlarY9+WXRWP3CCvFt15nqxz4GZsiQdQEuPGLI
xsUVlvTgJsfsNtoqZZBiZ2nJBfJVQ3SC5lPwwajCegvQyloQ+xhXFKe0G7YjdTFIen+LdC8nHgjy
WFMFRnObSxlMPVZE5UQZqGtNCAsoLIrAug8IWB4s20UvqqwblGvQJo0vEA3wTlUyGFcNh6kC92+r
R9LMkMOVLqk1JwlPvfCVAaQEEtLBZRHlrHq6HEscUWvzxIndvkTBM4A17Sbuey+Q2kskKfRHQ+5h
P9a++IyMKjLpNnAEpDR7CHBmlKtzqdXEhwyxBWNqynKFDkCm1SdabBZTFQ2Ra90IEBvGI3LmELQd
h3AyTwiaxEwdtOFMkqGbOD52DkQvqb6yYsqjECMadVKw80BbThT7yper6MZBZfm2AkKIUm9NJWSS
ea2xyEMUYpAb7VZpKgkxRZUDGwre4Ejw1ZrgKtWUz6ZZqOOZFVtligP5gJBJZ+ItgkFQE4ZWso46
rX1vsD1WoBByIJy+SPSHkDz29L+HoqOsjkU39cHBmzUCvyZ4uKz2IwKNcy/CS3d5kesQJFGAUKb/
Z9LbLyn42abazJPKJ1qpt0W/3pZ1VO38fNxtOn57lfpJdZv+tV96RZt/vaF32+cr/+9mEJZKrpWk
8R6+/vnGnu/6e+1EGx6uftqCTzePLFk2TCDqf3uHbJP78nPTPpJlShuWKu8+uwu96aBvdcH3n27X
l9//ne/d+a5zTp7+8Tfw7aqikkw/6PkVBWdlalMWdfLdZ78bxJFOyVyVDYoGXOjf//yPnGWrcQy6
fpq8rXiIsRD1I8/+RQu/v3ueHSdpXSjUN7727Pboj4QNB/SG5w8j5D/SBZun2McRvqwK/7F62wXj
EKA6+WPd8EUrv3eD0MfnVCgXYl/y/NkfAtqRrBNsI2C1+/aX6wYhCyCJY/32R4bDN/sBXoxBfcym
HrZ73xBd3q4I5pEQVLssXez6wfjVhgM8HFQlNZlC9WEdoR4ZDHq4Q/jOjB+4Q286wtKPdBCYI2B8
9/V/amn44k3+vjQylA9eF/UjIMy8a/1lA9gfDPQBxVqEnOzdhf796+I3H15gmXXoVIA9RiVapzCs
fGMqUKdWBIvj7utfbiqgKCJ4YwdNAyGOLFvhBMVh5/mzPwSIEEz6x2TC/fb1r7U9vKyLP7hNfjGg
ft8fVBm+IJV+7Cd/e9A3y4FpHJmWjLYIwPrnzy+3HAgV8aYDB4NiH6EkRMblizDROFI1mSGg/aoz
gfE7upQdNhO0IxNmiQJM4xsjQLBYslS+7Be/XKyMQKF1aCcoKmAZi2EO6fr588VyYB2BhoZ3A5fi
+fPLdYImLOXQaSDsI01HyEPX7F0nsP3trwVCBkxEQPY85H6hbRGB7tGy9KB5oMhHOjgtTfv6gcHC
UlCha1Ac2HXOLxcpE8aPMKuDOoHtwMKXkO784t3rR4AliT9ZEJ8/v97Ts1cf+vSKcaRDqVdU62W3
I9h+OwHUI07SqD4KUl/j55frBMJ2Y3dTiCa8zeb8maQJegQj6R9k4G6t+6ITLKw1TVnBIfNXWwVU
7VkJ4aAJwBB4Do7xnN999jcC7EMJnEksvHbOL7cRgAQVhw4BdkNWOqEj+bA3ASzzyDZZZrTXkfEn
JsAP7Ba/JSFHYcCn+Zgp9Lfl17KU3/qF19TbH79/SbuNubUxt7T3i2M2cnft3Slz/P8/9yLm59TY
my9fU2XP13n585cH/OOl9671+lSvPzz2t8WmePT65y/6l9u82MSkL/+VPHnF5t1VsXnalnuAYKGP
/uC/39A//rZ3u282ge+2X9TJ5tHbRF+7BJDdn3GJstzEr3c6dv4ICH79/1ezwL/N3u/dOSzqTfHa
zNjsLilwaIccb4p+k2zeNvxyvDi4ZT/+Zk+/nOkPvcTpJo7rd/+1ibO/vzvbwMDx93qIAH4MkQ69
ytmmSCgRhPudtDuGHNw2UyH6omH4JIff9PkmLL3NU7vdZq+NPS8EJieH1x/89cG42jx5/den6e5k
cmi/XD753P7rjT7Pol28e2jDV/VT/ehti6Lfa3yXXjm88STYfNpv+DlAPbTh9SbYoNuy2SsYjKma
nzC8b7Az9vcWLJXz0E9YsW43sR+9u9g81W975CVeO7RHnqWmvraIv0REh7b/YVtW7ybbxN1Ee3e/
CzUObX21YTFnwaqKvTH+cqI9tPVlHdD6Hyorz8W1g9tO9+74t4rNoe2y8W/iTfIO6bB3F/5j+mlT
vDspI/5bvu1/sjICitjrj/76Cvav7wUCnAQ4D/yUhdIf0mI/HBgbJ/9I5uLQPrst/KzeH0Evjf+E
2TvbPBGIPb+OjcvLON4028h/vennvWR8EKhyrz/76y/jgiuMr/q1pZfWKYKpP6GbVptk7KevNP4T
umm1dYkmN/3erOAtjPf+E4LJ2RbY2R/vfKwNHjp6Zr/Nt5m/t0Lv7l4Th19iOioB+oye/Uh+V978
CeMGp9JNVaHF8OUVXgqHP+H9/oCk4bfhHT8U2J+yFXxTMvEnDKHbLVPL/TLGRwH2BW5y6Dj6Ue7m
d7vpayfJ39AZfzxfvqJOvvZn+4fn8Tceo+2m+Of/AAAA//8=</cx:binary>
              </cx:geoCache>
            </cx:geography>
          </cx:layoutPr>
        </cx:series>
      </cx:plotAreaRegion>
    </cx:plotArea>
    <cx:legend pos="b" align="ctr" overlay="0">
      <cx:spPr>
        <a:solidFill>
          <a:schemeClr val="tx1"/>
        </a:solidFill>
      </cx:spPr>
    </cx:legend>
  </cx:chart>
  <cx:spPr>
    <a:solidFill>
      <a:schemeClr val="bg1"/>
    </a:solidFill>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'States Based on Employee Count'!$D$4:$E$20</cx:f>
        <cx:nf>'States Based on Employee Count'!$D$3:$E$3</cx:nf>
        <cx:lvl ptCount="17" name="Country">
          <cx:pt idx="0">India</cx:pt>
          <cx:pt idx="1">India</cx:pt>
          <cx:pt idx="2">India</cx:pt>
          <cx:pt idx="3">India</cx:pt>
          <cx:pt idx="4">India</cx:pt>
          <cx:pt idx="5">India</cx:pt>
          <cx:pt idx="6">India</cx:pt>
          <cx:pt idx="7">India</cx:pt>
          <cx:pt idx="8">India</cx:pt>
          <cx:pt idx="9">India</cx:pt>
          <cx:pt idx="10">India</cx:pt>
          <cx:pt idx="11">India</cx:pt>
          <cx:pt idx="12">India</cx:pt>
          <cx:pt idx="13">India</cx:pt>
          <cx:pt idx="14">India</cx:pt>
          <cx:pt idx="15">India</cx:pt>
          <cx:pt idx="16">India</cx:pt>
        </cx:lvl>
        <cx:lvl ptCount="17" name="State">
          <cx:pt idx="0">Arunachal Pradesh</cx:pt>
          <cx:pt idx="1">Delhi</cx:pt>
          <cx:pt idx="2">Goa</cx:pt>
          <cx:pt idx="3">Gujarat</cx:pt>
          <cx:pt idx="4">Haryana</cx:pt>
          <cx:pt idx="5">Jharkhand</cx:pt>
          <cx:pt idx="6">Karnataka</cx:pt>
          <cx:pt idx="7">Kerala</cx:pt>
          <cx:pt idx="8">Kolkata</cx:pt>
          <cx:pt idx="9">Madhya Pradesh</cx:pt>
          <cx:pt idx="10">Maharashtra</cx:pt>
          <cx:pt idx="11">Odisha</cx:pt>
          <cx:pt idx="12">Rajasthan</cx:pt>
          <cx:pt idx="13">Tamil Nadu</cx:pt>
          <cx:pt idx="14">Telangana</cx:pt>
          <cx:pt idx="15">Uttar Pradesh</cx:pt>
          <cx:pt idx="16">West Bengal</cx:pt>
        </cx:lvl>
      </cx:strDim>
      <cx:numDim type="colorVal">
        <cx:f>'States Based on Employee Count'!$F$4:$F$20</cx:f>
        <cx:nf>'States Based on Employee Count'!$F$3</cx:nf>
        <cx:lvl ptCount="17" formatCode="General" name="Sum of Employee_Count">
          <cx:pt idx="0">126</cx:pt>
          <cx:pt idx="1">63300</cx:pt>
          <cx:pt idx="2">126</cx:pt>
          <cx:pt idx="3">378</cx:pt>
          <cx:pt idx="4">192936</cx:pt>
          <cx:pt idx="5">750</cx:pt>
          <cx:pt idx="6">648432</cx:pt>
          <cx:pt idx="7">10001</cx:pt>
          <cx:pt idx="8">16127</cx:pt>
          <cx:pt idx="9">10626</cx:pt>
          <cx:pt idx="10">405987</cx:pt>
          <cx:pt idx="11">10001</cx:pt>
          <cx:pt idx="12">126</cx:pt>
          <cx:pt idx="13">238949</cx:pt>
          <cx:pt idx="14">254274</cx:pt>
          <cx:pt idx="15">43486</cx:pt>
          <cx:pt idx="16">3156</cx:pt>
        </cx:lvl>
      </cx:numDim>
    </cx:data>
  </cx:chartData>
  <cx:chart>
    <cx:plotArea>
      <cx:plotAreaRegion>
        <cx:series layoutId="regionMap" uniqueId="{BE5C34DE-32D3-4AF3-AF79-48CB06D51F40}">
          <cx:tx>
            <cx:txData>
              <cx:f>'States Based on Employee Count'!$F$3</cx:f>
              <cx:v>Sum of Employee_Count</cx:v>
            </cx:txData>
          </cx:tx>
          <cx:dataId val="0"/>
          <cx:layoutPr>
            <cx:geography cultureLanguage="en-US" cultureRegion="IN" attribution="Powered by Bing">
              <cx:geoCache provider="{E9337A44-BEBE-4D9F-B70C-5C5E7DAFC167}">
                <cx:binary>3HvZkty4kuWvlOl5mAUQxMK2rjFrkIw9IlOp1PpCS0kpECRAcAHXrx/PknRbylHdUltXz3RXPIQW
BoIOHF+OH2f864f5Xz6Yh/vul9mauv+XD/Nvzwrvm3/59df+Q/Fg7/srqz90rnef/NUHZ391nz7p
Dw+/fuzuJ12rX0OEo18/FPedf5if/e9/hW9TD+7kPtx77ernw0O33D70g/H9P7n2w0u/fHBD7R+X
K/im357t64/6/tkv9x+trlPd+05/8Pi3Z//WDfU93N/8ctPdf3zoi2e/PNRe++VuaR5+e/bdx5/9
8uvTW/1fZv1iwHI/fIS1Ib+iMSEiphj9/gqf/WJcrb5cjtkVRpxwhuLPL/b11pd7C8v/Q5b9btf9
x4/dQ9/DHn//84df8d2G4BO3z/7goHTvks8nmLjH3ewvv2//1+8Renoe325fXBH+uDPMPm8ff7/9
6IpSuMp/f3/83P/I7T85D/CHJ//zjQ8/Paw/u/QHyHwHIbjw0Znq3oNv/3PH/X9uV/pgCv1nVn3v
Tv80nMQViwiJEfuhP3F+hTGNuKD40Zni+Ek4/ak1Pw6hL8u+O/PfnqWn/2zYPEHj/4ff7O675b7+
U7/5DyAUX+FY4Dii30U6Z1ckQmGEIvE5ETxB5ifs+DE2/1j4BJ3dfzqp/TdAZ+v+QmQwvSKMhCQO
xefggGT7TSni0RWiIYtZGH6+DAB+TiafS9Gf2PJjdH5f9ASZ7b/9DeJmO5T33b3/ekR/AVEIr1gc
cizoVyrwPToYeARHBLHo6z2/wPLnhvwBNF8XPoXn8DeA5wBksiru649fD+svAIhcMcpwGAvyOT7E
dwAJekVZhEnIvkTXE5x+yqIfI/XN0idYHXZ/A6yOD929+SvzHLqKImCc8PphnmNXERIhYPWFQgAj
/zbP/bk5P0bp67onEB3/DizheN/VwC6rvxKl6IpjFIVRFP6oMwC+gBmPMQWy9/uLPEHpZyz6A6D+
felTrP4Olel8/7FY7v8LOllyRYnA0Kp9YXD4u/zHxVUoRMwI+RJ1TwD7ebN+jNrT9U+gO9/8DTLh
+R7K1n1f+O6vDLT4KqIhEjSKPwfa9wrEY6AhEUcIP8mDP2nMH6H1zU6eQvV3KFrXH3Vf/IUoheiK
YoKiiDzqIY+v76JLRFdRCBAS9AXEJ+T8z835MU5f1z2B6Prv0Dzd3pf3vQcS+LVy/AUckF1REUEP
JX4XtZ6ixMkV0HccQpb8HGpPUPopi34M1DdLn2B1+3fg63f3VptfLvcfh78OLIyvEGYY4a+E/fuQ
goIVIY5CRPnXe37uqH7Olh/D9O3aJzjdgXb6Yzn6Z1XW/waCxN2Dua/VXyoYYX4FhIJxRiBavtUj
4iuEQI0Q5HMsoSeE4qdM+QOU/n0XT0Ha/g1Aeuk9jGL++lEGu4pDAi3wl0kG+p4ACqhgDEAEwH6v
X/ETvH7aqh9j9mT5E9xe/h3o3+uH3v8iHyC+zNeM9BeUrMeaFGGKOKS5b8JL8KuYg9wXfUErflKr
ftKYH4P13eInUL2W/wND7NupyndJ/D86DgyvIEIohjj6HCRPalL8KNEyAUH2QwLxZX75x9b8GI4v
y74z/B/D0P+a6vOkVn0z5frHeCcFRSH7fcz601d/3x7Mhp8s/WdDr89ntf/427MIg+rzDV6PX/Kd
8vODjuebdQ9AJn97BlkOlCWIGQFaHzRVMch8E8Ttb884CLggO1HKIxj2Yo4B2tp1voAhcHiFQoqo
4BH0x1zEkDl7NzxeAlGe4cfpJyjzISNYRP8YgN84syhX/+O8vvz7l3qwN07XvoctUQF3aT5/8NFW
uEEkoohjAjNnBmN1DjtuPtzfwpgdPo//VzgsYvZhMGdsKXTSrTo++Me3KaTi81tfllWCWbRdHav2
VeOfK2HtiWn/Us/KHYIoK1cRSZMX4haXBqd92KSh4vgcUpeJchIXVjoYsNOepBMOEzEuww0cAE5C
FBsJc/cqXR2iiXMFuhjaRtnkl70tq495Uy3nhs9uE06RyoqQJX6m5h1dxud9u9KDjwa0LZr2WIug
ObZI1ZtFrO+p9f2xKQcsWybHIrKHVUxVBkQ8zryhs4yLqc+KbnxVm6i/7hqUKdpfcuzXQ4nm6UTG
+BWuVrFnE15uqIqkq4YmHVjtdry0r9eo6/bhMNTSxIXIZjjkHbez2DRRQbMBHjKQ2NLxTMiU1B3X
m9KF5a6KgnW/xM21X9rgOPbRcJiFScwy20vU4yUz8V2LeL+jLam33N+oIUK3OsdmN+dJy1mTBKtg
L6YS9bdD8NFgL11g50NDfHOs21RFdDiv3RqfnW2+vA2u0hnL1zEJNDKyWHS4MdQ82Jm6bWPUcCpL
bVJKZ534ERC1hiSi0CJhWhxz1tOtptGSFkup0jKo2S42mp7Wgo2JMkN+GRAmSduYl+Viq5Ot4vI0
F+VLE+NhswRDfwht55KRB+qsiDLp2rj2XR03W8wm83rywUNI6jTEXr+Yo/G6iG3cSibqt3k53Pq2
rt8MKtp2huiEDPW6mZFAW7NMYrMi1DxvQtzJqUfrUVAjEvCrV75Y1G7gk7vJ68UcMPIPLrqfGr28
K6PJpgILad2wZrkiXVpHRaJNtDzEbSOnmj5HBLvzHI5zyiYijUXbZuo/6bhdN13Ez6QOVeJ7ofbu
vJjVZTSg/Oygpu7eCaRVBl7dnCK/vGXCiqMo6Q1tg34Pd7XHmpj6mA/V65zRpNOkvR7ABff5MMzb
IhbTrWNRJMmAmo+TP9G2Gx5s0zip3RDKouPlsVqnNjMmGLazo5fe1cN5bvC0mZeykmGFo1M8qfDY
g286stR7VPSHKSqCpF1Me1pyPkvftkOmprI98L7YeyXkwmZ+RI9v3bqm1eK4S2pepDyaywut63jL
maoT4vrusHD+vHAd+K2byIa5Ps8MKnZV29CLZ/ZDmwf5CRwJYibHcdo2rt4OzkX73iw3rLc34zzY
V4VpUourPrELrt5xUVx7UgbbuVkauZi8OtGFjRv4y3U3Y5eKmfP9ZCuWMmxshpENTgRfxjEv5RAs
/q2Y+Kcy98d8iVzGl8Vt+vc29MNxFNVyHFBHMuodkl258Os8nPe0anZqNdMbAqlDVv0IqaNs/Kbq
zIaRCb/pV3tXjWq6zMyO0jklcd2I94vOz2F8GReB3+KlaLfDgMZjO0bVpi7GOjVQrhNalMN5ROh6
jSf4/2rSCQ58K+NoMc+hWBSpLtu0w91w8jTGMlzDVvo4l8HK1aGYB5oFtVm2rF6I9CiaZxnoetqs
erXSRK3f4KoJpUaq2pK+DNKpzjdmaIotnVqfBI4Gp57668Vlqx/HxFtON/WqJhl3i5Xt2C37CV/D
0xjRmU1eTjH4WF31U9LY4qFC7IyDUCdIMC+NozJsxjetW7Zmpp3EWoXJmqOPC+1PazvCJ4LiwHIh
/SISmCfTo275blXsxqFGxn7Q27jKo0S3t2jB9bZm9nnIphMjKgXnJsmM2jbRyO7noDvNui8ziuDM
i7VRUjUXhOs8AQ40JbNARWLoTuB5OpLCSbz2d175KdF0eck63UjTM5zacl92vE9DrXNJenoe1vld
qGO9DWeXJ/M4pbrRd5Oet4SUvQyHY89Ev2lYeFkIHSVB01ui6/c4mOIktOUDD7wMFaFyHNdPiw4g
ReIgFdpz2ZEqsWNJZDziSApEr01vPrT6elpLnKhunHYjWrKFDa9cWLxeTSVZXNVJl2siISu9G4t5
NxrbSFtqlzDBCjmYj90YweHlYSUHhTfYwVkXZXkqbfBqwpX0uVFyjjkEbzQfJnxpdVEejKjOPGq3
0fDoMgX7hCvVHJaw1vLFOCdxbLtEV6KQSqCNWFonqwJxsDxaj1NH34jWDQnXIkqDuDhgqAxyKacp
6Za8SBqzfhrXUkltwy6b2vetsJWkRovNAIdYNIORoRWXVjXLprG4hWUHU6KbKR7vZs5uXcwO85yP
SdmdRtxA5RtHmTeznPKueWGnXFZRF8klDxPwwee87bVcfQdJQuG7wa03JK42JG4aSUu810LdswA/
X73aNqqKU+VrLyvDkoHbPbEhPS7DmFZuNAfWiVIuNS1TB7GxGZwmyTIivSEiZ2kzNdGtyiskp2js
d6Uxh66po1d2jlJXsvEVC40kkYqzohcoAx1iH3Ui2sCXvuMtnrIpaoON4mu1VaGuL6Mx1XkaXqnY
4pMvyHBE3B/M8M4Q115X4zzfxJpkNa6HdFRRtWNhEB9y36WOd3qrw86k1qz5EYrYuxqhYhsXuPXS
xs2cBP0QpmUZbh24W+qLerjkYnoZrKjaRjMJZN0Rf1uXWOZD/6GlcXdLSVhA5V9d2uY8lFVbb8ag
sLK2eN0s4HW7qqpnSCzAD9zqLxMn5QbNBzvg5tVAb+alqbembsctyhVOBAkgZpspOjXEvg9H8bYK
3bjJ8dzfDeKNm4s1gcw4X0obeTl2dk2niditRvvCRO5+5f2c1XyYDiXh92iw7BxXdIuHRx5Jg+kG
WdYlwBffjIET28X3mwrZKml6D8VznldZTI0HWlK6JGS13VQV10mESCerHNOt0pPPGAW31cJdoojx
NHbCH7ifhSwjyQrmn2vdoOfgGDjPgmYM3vRI3yI+XVyAp9TPs0hmLaTIcQWstWm3DLXvtKPdIZxm
JYkNRFZFPj4Wqjora42EfC2yOhoutI/09cymSnIgTQdvUQJUebkwqtLWku5aiEb2KNfHECA/xvlG
xbU4eDGbjJv4Mc94migy6nQUPtjikbPtEjSvyazmmznsZBl0zY0omg2UVJqNfcNlHdoi6fncJXA+
swyxZq9xniOJ1HPMgDFR/pH5Bh8VD8ITIv24jyO3W6tSHy0K74JBVHus+3hjsUpt1fWZ7sPueoqi
nQuG4XZu1xE8v02XCm/92NcQEKPY1IsIEj4tzYu87ZIKKGqozXy3UC+2yM11usR5EgUKvYzJY/9g
85Mb+wudFifDYkEQY0Mylc2QOEuCo0INkP1YHRz3InF12SedYnEarC1L60b3Ei1xd4geiUjZIgoJ
knRZlw9I8mEYID6DdjOIftisndhZERxXW7s7M+HXdAH3qpqyv1VVU0hdWHXWY13uVz6XsoNzSblQ
Y9Ki9nZBtt11ARPbWR9Cyqa7aQKr65ke1xiyBJ74jWMvR1s3hxiMakJPjiYUHyYb+IOt6LAPGLmZ
kA/SATO6WeEZ37s4ztGmFrRK6DC/5qtv9sw5d1M3xiUGbrlp4rhNRx2e/HoyBDyPB8v1gIDwqALt
UDHH2doGe1Hh6aamdNnwflAJb9U5Xld2O/sdG8rmmjRhl/TuofOkv55tEyTqFbRL5DLN9uDbip8X
BUyc1NUge6WGJOz6MRmjHMhro5Y7Vb/o2hFtlqUzu8jWc7bQITjNYVMeeV7aFFqJTQmj3+2sOpfa
Dpq50kGvVQxFlMSTeElCapPY0Hg3la6RWkEEzXxqkvHEXSuuxwCtWVBtylDJaSm2RUGmvf2E+iaQ
7drAxvm4x0UZJnNNPwXRpxUpdRrnarnuhfuoijcIVa98DodBi2XZ5cPMMxWS1yOO78LAh9sSzuc2
Pwvk8q1tOVBzum71sCKInuqFD6bXlY2rJM9bI6cyRlnJ/a7B9tgoP29jA890NYmyFX4+4/ahZPQ9
i2yRLpq/bQhkX/CfZVdU4Y6K0WQxbk9FvAZZqcqLDuvxsixrIa2qJimAse6GyPlsWml0IV4sEtqn
IA3b6Tkzq3hV52/X135W5Q32C0tHWgdJU/p9Lkx07gZ0joshvqlHVcsAcEwhzMFcy069rV5SP9lz
LsYDnkuzA4mh2gR5kW9RYZBsRPyqnhryvM3L7QKNZjYOMZDRogWyNVORFJjdI+j+r5kHehnN+Sl0
tgVfcOVz1Wqd0CjzEyOnsG9xNvXuUihTnUxrprR79MnBx/uuV/WOKXSv/Wr2DrfLoRyHVM1cnMOS
xKegtpLOQbCroSPLjJjGrYiGcBNF+uxVeWgqYo5jSLdsKKqscby96et1G8zNuqfNuLXmEUVmN6bS
7sJWUkso4WZLYqblZF/QcSW3hqpSQqphSTW18fVMR5wQMeTbhjfBxfXBsWR1txO5a49FV4LXV6rK
LOXmiEYOzEH3dudwcGmjpj2YGJndOHMqDYJMou7ALe0FGuYRMiz0hUszJWzKyQEvXMswHExW2QFy
fljE+5hEb/HY4XONi+GmsVMGNVntJyqOrinikyjYG8rr9QDVLjHQ4VbNgYdkuo/FKBIf5maHFvca
djufKAzkJWr8Ta24krTg6FrnY/PIyetNH63dtu6FOc2W4b0qfbWrp3pbDr3Och3VLyYFqZ6EppbC
FeUZi5buWuwfwnmFLhWaDUbHjOZTeGRct/s6KLYjPIN/GFl9Kpoey4FjmsQ+2DOw14nmhKm2KemK
E4nqYmsXEHHwUm1bmldJoch+1PbUDO/jXLwoTX5CcHBywPyhasgAasz0fIXOcjWuk/1UytEValPn
HZN83C2mm9N21Dcmb1USMPzS9ATajohdGPFa1m59UU0Nvxl21SSgOW8FlW7huSxQCe26WDdciTOF
n1BsAuxwYttDa8Y+g0a3AXnjrYgXLSlZd/X4Qll6YMDfTQypZarF2yU0WjaF+hgYvfWVzUEOMEaK
ke1nINn7yaijx30aWBTvh95vi3DmcoKH7RNd1gkNlwcsCiFzXdRJVIEaISpQh1jVyj4k5bZjdSnt
pC8a2GW6RqRIas1SXqJ3XGGRYD2/Kstli9iqs6HJgoEAUSfdi9zWPNFd9F7MzfPRp+PavGkxGdLe
mlfjOL4Mlx3oe2FadSv0RyY4Bm3zqQ+mjSorkvarD1NgkWeMCrvNa/IpKPw1nRuJRQ15f1DxDsSP
T5zYdRvmKJBWrCrjqjXHkEbbqm/UPgr681yNYpdb9N75Ob+MAc8vFc5F2tRMZ1ERl7Ja+iV9zAlJ
NFINHQYkm2Hg/ky93YNOaN7WphIyKOswUXM7yMis/SF2SQ5dz4GZ6pp4d4FnxvtzSdF1r+IoEWXh
MhY1cYqdrS790nZ7YspLLerSySUM1bGC3wNBL0jHI0cz3UQjNGpTUdXQb7YPDEVWBlU+XaM2j7Lg
LeFWSPD2E57mF23vxNHy0G5K0fGETECBGm8ghvMWJZWP8K4vR580NIw2NpjxDV+OSgXDdQWN+1Dm
AYhtfk08Vj6z1RJl2MY+jXoHmXDQt6CO3pPK1CefI5NNZZ+nrq8M9P1dmXYQGi3K4zs96BvguEdu
y/HtLFSZiClgCRSnJkHaFbdrUTFpeePvoJCk8AVtJjBbtgNoRIdoHtN4COpk0HD8JfAv7cmm6SP+
RvniNuyC2yKEVtyXebfr2KBTXJPtmOO3peHzGXoBGTLIgKuAg6HBOMmq2rVrtwH7pg3ROUrqZl63
c81aiQNIswv0P0AAbZ92vl3AhWwnh8O4qrc9FlDlkSlAZGVQipzvZJCDrhc2NA2pf690c5N3Iz+z
EoJo/ShmKLTwEGacmKF8jfviw0j5lIqcvK0oyLhKkCQOVSxNYY51P+hMzFGzAzyatOV9DGSq6ZN6
idQLmwdvbD4kXlTlGzrS2zaolaynst4Jck2nyF663q+yHgLQlloClaG3iYO6fTv1CVNGZeBJmxGp
ZtPV7rltKLvWop/TlSUOTVEqCHteIBZIRGmTgJu2R5jQHMcO+L0o2j2QZ5sY36lsLMxdK4BgrWgo
d0H/PmQBlG9gnp0d9d3Qg8ZTVy2Wk46u+cLRjS76XWd9seULYO2nvYGu6FgFHidTHW0q5sYEMu66
bQU7iuulG9hrHSOoCfNKNmtemYR2ffE2oHTDCTnhDt1D6NVZvoJqA5JzfBlmJqNVy8Cv5XVR7GvI
S1vGqqwifQ8ULhRptxioLYTBb72gfZUuxlvNFCif7q7QizrXlZazqqfT2AKxo87UO3BvSKrAAmVh
Apr4Ds+baYgjSCOi2mDKPhGQ3Tbem3ezasS+WuqLyMMcRDUR79x64R2/dKpbsspVKG1V3hyaoA+S
tZvVedXLki55ShfnL7ZZIwnPvr/x3Ugki6rXwN6rpDOBXKCYKI0+8FINmY9AFyRwrgp4sA7TusjZ
FrfgMk4JQG+qDrSeXFINN66OyB6BVJmEOT3wZj2NlcebsY2XTWDtYbbA4czSHU2P861y4SNx3uS0
eTkHbZDoRQ/STQJJNo4vijGnmzZ8Xo9x6kCyk4TQUq5DK5JGc1AQuyCZPNvbYaRyQDzrJwVJsMJM
QlcsV6xAzC7au2UBVQaUildQE5Qcse5kV9DbRZcnxVZQpuOmBRl/SsphgMCpQXiCnnxxFZG59e+7
vCTHgA4voQF3aU6pnIfW7cpNNC11FkIEds3Idl2d9NrqDGYSw3bpXJT04CO1QoclMJBuvJg2Z0hs
cwbRJqDuQSKIDT+oCn9ivGhloNZRlnmvkzYcQLXXQQeDgvE19EfBRozRQ+SWPunL+KNduu4IvJBV
oBQ1kQGxcO1ZMlrbprjQczrON6adaTKuQiRjE5abYV2U9AyybgzCVSk2OGrWDINMtwzsXcRcteHs
4xzR3bI2r7oI7xsF4yg7NEc9VlJANRiF2nFkoEo0HMlh1U6yllbSzh5khTaX1mx7M51yD1apCd13
cbGABgLlwS8umQJzV005TllQ7PQq+p0GXiXXUHY4d0eQaD90GFi+aV6tQ19KXI2bMqLFDtNqW8Io
6LYoUEKDFcDRNzzemLXWJ5iC3PBBuFMIVAZcwn1q9VpnUQU6BdSTN2guD8zC0bfdZlBeXZMJdXLu
8bnq3AByt65SqLXvin4MdyOBkZvD4AmdAKmw6gDOYMSnljc64YXxB+TNWYHcBPJrO0LroIHflTA3
YreTHZd9k7+fF+skJB8uYOKFdPxIoBe52BwEa8PCY1f0F+jiUgeSV3+jgp5neslr2XB6brED6T7q
gHOVbjfXLpcNxZLndN/pcElKAHgTd1O6RIQfojg8513xZtBWpKSoyLYmTMIjpzjlKnhVq8JneDZy
Najd9SF9nTfmrXfNJ6wDtQmiuU8ozBJrqFB8mvauWj/A9KkD9SJwKVH8pnBBfhO/IL3/9KgH3Om6
B3FR45NWoIeuPqtY6I/lqF40JF4uHe474LYVFIlwsCkaQeMe8NRL+J3qltC1hsYqr7cBa+uUWPO2
JbjczjDs2hb9+qbGzB6K0d32wAh3E0jzpbLxHiL+dtJ+PItxyHCbq5tVGLOpKW+ynLg5wf1cnaAN
O7SrzUHGEyuk2SFK2qjsX1URDLFcGrfKvpqaPj9A0e9SRfIqK+pVpPZxyuaD9fHb263NoY/0uOiS
aOBD1jC6ZJ0tMqCp40brrkpGXN+OJIiOLR/PgY6XpAumIHXtBLEQ9CQhOdK70i43IHrkW46CatcM
5RHE+fVl6xFkM2O3IpjVhvi8ex3krE5UHvCdbkqeFjzP+AyCsoiqbm9Zvx7BjWIYJsAcsK/qdJjJ
dG3J0pxLXa9yjqY4DavRpoOrH1xNdIp61p974+99DL2v7aPtMtPoxoqCX5Oue77G8wilknOgLh6f
25xVu9wHLxd0rklfvDdFNhc2kBEx7d3ckcR7/oZ1zSEA8gP6ewW5PrfVESIC7fuAwhh3nTdiViyt
Ggqa1lruzGJG2YnK7GDsA1PC/0PSeTXLyXNL+BdRJQmRbgmT0w7ewTeUw2dJiCRAIPj1p+c9N1N2
ubw9gLS0VvfT+GlkDLQ7mCRm6RpsqYiCuPAMnl5yrHlV//QEuwooHRqj2a5K4No2oblw9DWW+SJd
iVr2ZBM5bNPpYOx4nC31T/99jH3yuYV0PgQqUPeewgvAAVLtVlZVdx+j8QAblldE5FqPvECXdbJJ
KzGgVv0LT2RROzMUvZYyb5ZmzYMYt2DyYHHpZ5letQetTBqWD8r8a7WIH948md2iV/9Q8So+0lrQ
g0zgqMLl2S8b8++1XV7nGN4RpPDmoLQf72bIetiNaBkmOnMMRN5LvHXTseLJqWnmLdVT0u1pUot8
YxO9dEZ8giZQ/1sdxmqouqmwzBwHaPWPPna02Kw7oVS73BHq9s22Qcfu1ZD1prlGlKprX7WFS5S5
oAYseVmPLkO/UF1U8BKzoLqyKfwfm9y0i+ve5qFgTVbKcLty3b/2m4XW3tl8a0lax7W6uZZBgQ69
y9RiNuDL61pP+97CBBueAxHrS28XGBtdkwG9Aa3Gl61j6jSx/jeqqH+OGbsMokoyukD+1p2DfN76
P3ijyMsA3aGOo30T8fg8ejXJZm3h3YRefJFK27eQ49Qvh3sShxivNdQGH6vu+t9HyTsvhY+SzZ5P
ipqR5d7yIfVDYq8L096pQaEWPbQFYSrcAuuCYokwrneR+zI69A7Sj9Ar8RFHpsojv+6uSSdPyoNA
VZYjhhofhtlT2p24Svar4LekbwiWGrZJTzqe81ZMJ+dBtcXG3jfwhw8WIgnWin0Ph+DEMVpgrqV3
Jpf5OnTDbzL6u2Adprdm6tc85lVSDAl7KFUzbDao+52iZIeRhH0Bjsjaje0BXcyfUeWroh4oVHKv
4ufKm8uiKh1LlzqWu1HW8cGzMBR9rMwzp5FJheS/1mQ7ej376cP1SdtY/dGl/xy1IWJ4WIosqbNI
bDvB2puOwqhoF+y5OYq+/SZ8iW1VZ9CPviZl8qXuioRHd9XMTVrO0F46FJ/ZbRjsYc8P8/gLA28U
1i8Rl59CHTq45Snlrk3Rhm+ZHjAqx5Of6qC+z77/sY40SIUmHUZ5luxnz8Ifpfoiqu6xJj6OVocD
pA2XQvTw9Wb5GmpX7VU94aeTY4R+TJgYTpfcRVSjt09CmDpWn4yFFFm1dYWRMCb5ViU2k+s/T1NW
MBnYTMCmZDoJdw1qctHWkBY79RdScDXxdz73HwnFrBDK6W/Ulm8ccu7eK+lXVwdxSjudtbIN9xP9
1U+TO/mYJdN5Ih/J07l1o1fEY/DXSZMnjUmjnnwZt/xmgT6X0yiL2Av71P2Owx/R6o+7OVQ4EFtA
BSvaDTEUqNteWqttebq232YpM3hiKeFdmxICn9MBLsyMB+O7pefalZDtgiiPwJI89djDFEyXtVJZ
s2ABxCuAkshkG24pzvm8nnDYlGG2NIsromh733o2ZlSQK2RrByUwgovod/VVV+RHx7yMQ4SZjSyv
6IW9VFWPSMGE7RJ/SuO2BXJketx7+wmbQxWmJa9bGKdEV1OKcepEg/4zbpZtb0XDU1dNUMXHNaNr
EEEutceNjQ/l92vqjfUH2A8JUe4dftebnqIXbqDKi9GO6bi+MRHTVE0QPytFf9Ixel+IPPPkdcNI
YUIKsQkn57ZxcpPodz2wGaL5LmsMilNnVDZOmO62RUAjZ8I8q8uOeOjyNrOpbJunKXXes3PsYX6S
pLk1FlWLrJjmW7ReKy/fR/9PXdmpWPUEBxBVXIz0R8UZYBmZ7KY5+F22oU0rPwgyO7B3qyOL+y9o
Smkv9hOH+46ZM5tIA7prqAoPjwzeblCnvd5EJkJH0jKOHsOGiueob9LahbvVYA1Rvr63CfuoGBty
LuDls4bgufvDulO8/m0bqNQCKylNWJcWzPdP2GzJrhIrfOT2eZ0J/6XIWT6nZjPoq9YbdGgY0P0U
5nE95hBvvoiwZRoICPuSdikP1r7QTkA4W+zPiN+5xOwkK2dSCXMp81qj9sKuqkic7DBX9l8RaLFs
kSoF7fKvH70dlJcW/3bkp2LWj5iIJY+As8x1+Mdr6G2UQKV8Te7Whlcd7PT8qx+bHwDSPgOiwwsW
jbf+0RWHNx7inSlDoH9z5sKsH+xee8N9qzdxiMPmtiWYBsLP0gATEz0emRTjl1ph/9AVRE9ZypwE
7T7ZxMfaBLcWtFZmhPNyYvQ5CGWQ8x4ip0064Be1y/sapYzM7xPtsuh1azBQmvhk11lmcYsOUODk
cOERMMalE83bSre1KOvtqDZuYRUE8Q7d9alWSYzGfxC7DZ0JqCpzHrd+PxM97YApkGyJ+n1tSpp1
oG/kNvIdHbr/VTMtom25Td0Ce5lh+QaLHHM3sy0NlgVEFMN5Kdl0MgZoD4afBd5wCKgq3tSRm5e6
5LDYuNmeVmBWL6241ECECrZhGpmHmpwr6dNccU9mtlWqUB2gPgAD/FMC81tY1gDCfAPPdd36mh+E
g60mqyDZJ+aVM7p8mFAreDpTfB3hkToqnu3W9uSN6MGhVyLBhAUsEgub9PlBRsn+/1f+nHuLwKQ9
tcG9nOY0tmt0Uz26L2oAxiXTMl5jf3m1+I4H5lt1VLX/5qDDPLiq+CMYYUHBbzJJJa8a9ta+Jjjb
x85nlx7q6bwx+uoWQEnD1iyZ7dB2zWGgcibFMVHhbxaBQQB9cSW4hdmydBjJfCgksugpe8GcVvTc
qyG18VtlthcVLZdoGKpUxa0B3xIelmiGErFORYVamrPuSR4mOH62fsga5l8iIe4bpqMMwMNwqUuY
1E0TPfzSX4u2KoNLsLd1dwI3VURUrPtogew+D5vN5paxQ7sOfg70J+hRysbol0bzdxrD7tC1LbDA
jEfLvQzD1MWl+aR6AdNhxbHe7J+GtteICLgISZWtle0OsIX0LZB+g1KE1W5UjOJnG/rYJIxduOaH
YeTDMUGfGbWNglfRsKdMisO7a8+QTMip7sx8K3XcYGUZnSplln08VmYXb/4pmf3k5hP7XKdkxgY9
r3JzIAWqJddMkEzWfnz2EmJTh3RX7riLMsZWv+C0hRIICHIVjV+MzltSfw2WIojZdnBzt29JpY9I
UGZdENE0DI26JAmUMezo8uAR+ytkw2EELXinlsEk2Oh1iHyymwO6n+MBQnWwKngcQJZaGh2HMEFv
XHk7T4/20OJ1HCessuEkZpxJrr9oAeklmB8+HJR7rXuSjVAO8DarlR0wZPngWluRSV/5l2SLXsNx
7G891JF8i6LLiqv+oaAD+T4Z94xESbaFGqJeAwCGoL1Tn6JVyS3EHkalD+vClAxmHqCgnsfyMfv0
u21HuoPZ9yarab31XMCrLjE3TH6TpGG7wD2P6Jmu00ka2uQdT+KbZludzcLkQd8abNPYPw2uf9vA
1yxxEu0aPmJH+dWGHlHtZlW29zVkCtXYo8e4W6JzEkvQQeULYvvxWzdFn3Ht+hML22tX9eN7Rwg9
+9H2yVeLqgHCsbB0g4RWTuomG5hnQvZ2Z9Fdno0b0ngLk4Pzkz8kIP6PJtnuyayG32qEWViRPI58
njFX8esEFiX36qXK1dKLohPt94qTzK8xwEMV34LmC4bzl/Z1tyN9s5Pt2uWdLXEYO7g96H/+RQN0
yliKx+S3qLDKPkYRQEOKFrIHflHmYwtrhQ/m1HQ0yn0n9ZFQixkrKg303zgdN1jz2jUfaG6CIwLC
NktkWUMx9sjrIK4NxKfIek02z3D1uxgCoVrlhVfruvfpaa6TMO299aTbyRUwu9cDx4hVj+KhRgXy
yue73psPW5dAd0Z/uCg/N95+DulDrMZeBq6mvHXztUvmj4VXPFtYPncaxa1W/1B8SDqP9S8Z+uTM
jnLtK3zlCUACKFIDoSruV7dr6l9DFfwZRhcfEnmIF/Lh0zqXeuOHnlfhNfaaM6Cz9rsYuag+sXXD
tP5VB1b/jBezcz2uYmULewuqiBdsaH2gpIRli+rLh0fg2w0M1bSllB8mbF9b+hIdiF2O6CDeRcA0
sBVbX4ayCS7V1nYYsepxX1WiTFe3dq+6/qLqw4PkKeGtvDIy/BZDGWXr5odY+jxdtnguXMjDAg1E
tectB0YdGmgfzdhn4yr9nXueWuy5COWEPrGCUoghqu0v1kaY27uR5w6QWeYDAtJLwm4BmHlf2vU0
iG0/zO2STd1Kj0CS1GTEKejs8tIG/YNoLc9wxDxt72Kz8jVoRg3WthEQc2MQfwq+xMZvT8fr9t+v
4gGFADNqlTm4KpTH9Axj7CdgS7X3V8ge03CNgBY3W/zHrNX8Fvf+W0ztW+P38gJ56nvcTHMaylhl
5WCmfenVF7GUt2msC0QCQsAG0XwHQYlR17X2MbHfsp/i91JHI5hDAjoEpkk6xjq6tzWLCukw/Yqm
3PWR36WwjPoHFBpMCSAq8oFrdJ1ROd0b6f2Axx7ksm6Gw7IKRBE8nSZKP/k8d5G4iQEHA1lS9Dvt
5F1rj7yNNhx2JVtvcyMGoKKlVwiv1zCuVHvlLPqq6UaOXoDeYWnNfvKwudY2/qWe9E0ymE/RrdM5
ssO/0q1mP8i6vvkSiBNvyy6vNYtO1fNjSXS9bwR729rA3Lq1Gm6yjPfjzIGn235HF+btUI+KJWBF
YprhQWXpTjwoP6qkmx4JUxhw100dJmByQad/+JBh0mbFnBI/e7q6bLGTK4UZwBi5o2oqlF3igoXD
nyBQh4W0HkRk+TP0ZgwdAn4h2vTYRCwXKv4aV05Sh+Y/wo/WvYYF1AM8B8SkAFPCVMFky6Q+Nw2k
ARtiBCqTLoe1qeAfbG8T+plsHgLoFUOUkjI+OkmaVAHa6jW10BIjyOooequAXuOTtCX49mpe4ZeO
BdaVp1FteSNe5yqTv6iDkQYnuOberdFdlaKQb/ncbuC6QAgRzx8OqOsHN6ovEO/bcZn2rgrU5+hD
S9WCNhlkHpKuspy/UHKy2Gx4BuFGD3R8w6Cl32M3XqwfA42ahuAIbBckzDj98khJHhWSFNYLpsMm
OzDltZwfmNXfYMhUrzx2ZxSA8VhqHkFSI+Rr642D+FDDDFrov4607UmX7MsDdBCnrJIqFxWRRaKI
3pUG593gTNHF7I8nMM77Zl3e0b+qnVoqbImmz8FVoO5HGCMDvT5gnYPKp1tcmAnxjtV336LtHqQD
FBuQSBX+oKOTYlCwF8jpHTwiruauYKR77eSAJ4VbtdsaYIeVFw95E6NimxlYYMia+BjM8Pmk9fNe
KHvASYtt29OsX336gL/NdoGLOMxRPVyUwUoVVSNSjZa/S5PzXNkt66M/tV+63Yiyf4WsgDWDVi8N
tycg1PCP1ZS3TbLyBEEBxZ9B36RIIvB5YmD1WZuhkD26foyuNWDUJxnV9vqiJlm9Tf3QIVoRnnAS
/lm4PjazbHZTH++Mt4ZFPH3ZZqqP4Rijb63XI1tMlK9mXmFNtmuarBsMwTHOE899A6RDSdBeBiyn
P7q4/xwTD9iA3SfE+8m26efcmxHNGlIsQkRNpvy/3FviUwI/vs5wwfC4nxSLZuuLlYgOqOpDNs3N
zFdaw0SFz1elJTBErPkW5tEgh5eeYjKpw7DNQU+9oDItR+3DF0LYFl1eyrxSobQLlU6AtwMLmNEJ
4LUL+oZMqxliLKleIwjrjEzvwbYMqRB8PmNdTu9L5cYi4MzsaHteeGL3lfF+Bj6MEV9Hw4kgaZFY
EFVjiMEjsU8Dqs/8dtaHOuzO3VztTFvlC0T3YjXOz2vlZigLmNYGZmBUhuCkwZKnUtc/dRBi+y5b
6s+LzOvwwUHeNasHoGDISjIdB/TWrD3B2PwIuHs3bgZTbSGyVuggdJO3sX+Dbfs+lDUAi/mvrpOT
birwuYIg1xP7V0iI+OdK76dS09mV5K4HxBGaBvjYiGxctrH6fbEw+ODbN8W2GZexPg7vQ9vvJEyr
ggDohEQGNP3pxh1MCQam7AHMq7hBbI0uCu6oPx/Pa62+vCjYL+2VlH0IJJucNAZqRF7Ezjl/ApYJ
8TgRO10aXDJLisgu8gciMGZVDxfNu8ggA1Z3L3U1A5X3fDh6a/QWz9OpAzx9jMYl9+bAv4zxaHJO
tjXH9BzcemTEFI/7V8NH6HJCit9sRIau4nwvy9Xfb7pDpApjeBY84VnGB3tPwFs16OKdbd1Rz8tp
rI28RQB34DeAZYp9Km5OwAleDT3LJcJl+cD0JszsMVsxWjjy7i+okzj2msPMlUqpWdLFWq8YQnkA
+jkCaK3JKfT5sUkEOCrW5WPol9/xRFPZ5MZ3ASAYr3v35z7fvDXJokRPWQcL6brZYby2CQwXvdLf
QIzQao6zV1h//k6UtKmJhDrFtP9ZjsmYTxa9Xg3cFWGUpfZOrXFFM78TjJDnDiLHsQubX8I20J/7
5Rv8ExT1vhtyAyQ4hYn5rUBuXRJTDWnLZ3hyQrz894Hnj6+lg7/PnGw2cm13qEfHvhrCW5tcGiTx
ClcLL69Mvx2mDe0eSK8CQ8P6WW3dN46BnWs69xEEwSlBV3ZeaolRkPATKbu3noEFkY7eS1iIGmDr
DUw8SxFg9K8Jg0AebwvsY5GAKluqk61Fc/cgQexwNh/WaX7KDLoB1KmC3ONCgOwMOnQRLC6CIgqE
TjnvoSkJRDOAQFKIr+Akt3hwezeK98QSnsOU9d5YYIc8cPOwX5BueEQOC5N2Jcj/gHWHYNSItD2t
eraZYtEoEED6vukYLCA5qElNR9ZUJV10cbUXXtwE5U5vlU29ZbKXcEMSaHYq2SXLSSK0F8XLdK9r
/++8svBaE9qkUPfa3JM6JTC5IOB7LOus/m7MML6MmLtDf2serIY708yTLdD93NdPX4ZHZM6iXzSA
S8V7dgjRuB1DF6jXpr3WAXF37eKiXKvyWGsr05k14tKOEWTY4Jnm8OoINQTqQFI+gbtF2mJeA3em
LboHBlgTFvN2mzZvOzlfvcW27fchTZodCWuSO9Un6czH8UBrsCL+4O8HpXYdQqpHMaf0WYGpou+s
7KI9gxUPNUxOO1bjbdTKf8StCI81jeRu6LffqJxY8uTpnDpIqrOPw3iACMW84wzZFqx+xS4AimZE
0t43DNV4GmMePMmyscdtTKIQhE40kEtMEgqvMThSJM8e/32ArfsOtS5R8qTLB8RKoCTjtypYwoPx
NHT0aju1gZJ3tYx34EHrGTM7JKrkD9t6oBD+iO6LrM254qCFuiib1pq/uB4m80anYz3Hfxo7eSdo
rh9ThEwpBrQ795so3fjsQCXxeq+q5OdSTuxXbX9Lbgpqy/pzQvoNND+2D6NJ9+WA10jurz9pjegi
aXmuAwkzmKOvHef6oscQUHiCSCaM7qCF6E4lWhYZNu5Wx4afnqmkbajqmyf8rlANxl9ST+oCJmGn
OR6159D5VgPf9zE6oihQ1xVdc+YNw6EkFFqdfQTWR9cSY3VH3w0bkQwU9iod+SvtBla0VZgJ2uPE
6yZr0TIifxbBYD67UN3bEdRFDGUvRQ3PfS2nvacgafHIe0YLpz2SaE3m9L9J0j1rV52jZxqLHjWw
A83uY6jux64q4Lv/4iZqs60h//p13nvLu1zEo1zAMIXPDM284mzqK/GwA/fuiyfk1QUlQMKpwqwn
bFrbBApoIPt7RQ6BF/4cCPcQSWTP+yr3Nu5//qfSAPSar1KbByiD9bAsgMAG1KRECnWZ+0+PjMBU
k/hYdcH0XaKnHCTqN3ZBWyyzQcRNIpGgq8sauvglLL3vuIGkvCFqjvhzjNOaMg7Ob0QaRq9250PO
v0LqfvfLQZxgyaH1rQNo3n4Z33gPebAL8lJOcLd4tes2vCQdECc0Ubj1QzmQvEFObNcJ3l5FNwJv
Ys3RNAh4T8PgHmpB7QFdtmLyra9LFdbZVGt5pE4+45H+lEVlWx97A0vKaCKKul+uY2zKLPRAvYJC
e/R9hZIWTW99M5vMM+XXVgI5MyLoU2TznsHQYvZg1LMW+Zdy/Ii0+jtMGtSm5KemwqgLkOA5fagA
eEt40UbTQqumQkDMf4UwMBZV0v/qlvLf7C9fdjh6NH5bHXIiyl/fhA94B9PanwDsbuSgsEDJ7HOi
8edtMl+XcTvW9XymYK7FffK4D9cPm3mJV6Ah21t3B7W/7BMFdxh0Bk4CgTbM+uRb9LjE3tkUUopL
51K6tOPO4L5QfGUwoSpcDBpqDzmqpHqjCwyPIM6nOQmKunIAk54JwGaBUjmM48tS7WbrXlUy/K5t
+L+mWj5FBA5BKvD0E8l7vCAgxXwexc1dkRDqQMxo1rZ1ahW9KY6bvtHt7yjFvurrf2U1OABO3ScB
59Z51Y2M8yUhEUX1Ua9zuenCLO2yX0pkHmKFDdP5SVqyFAkKgzAKGkuO2NT+eQ/IjMvqogU0cRj1
wII6hz3/vAz5j/Zw62N4IsMyL2fR6n3tAfNM6vK2bCospgl90tJVcRqtXoSUSUoE/noE8j7vmkVD
nZq6o7eaomKmiJT1Mr+BWde56O+iA8wX/XbytjoCkK3DYhzCc8urHwlfWijYcIVir25PE22OtvIh
ZXNDcj/CUDpEojlqtgTw0M3X4LKejCabKiMKV1Ymc3T76qBFlOQ501Wyz1Ejx5izXUSiX717q9jZ
JYhL+aucMQBogInaQ/uF9qmJNdru3l5H+o+3yNiCNiI5bQaToobcGy3+hnwss1oGf6YuAr8SIwYa
NnhGM4cQn4C6W+T6RkQVYLn5b9PQAlDGKcg6S3JMEhLB/RClMunuXfzeDPVHoLDK2HMX2FD9XWgJ
6owBJIZU4rB/oDJCjZogMqA+yqX6y1f1DowW8ReHuK11LbBYc4cj97sJ8GVHY5tsxZaC7pStI38D
EdwcS6MxMbb1T2StXuMhIQc9fkP98DOMXLAhRu3Ax1V9rggVmAbJrpbtnTn6JrVHDr5wMvMRpQCO
Sz/xggwkoDcMVKIdHx5E3RzxXIR7Y1qlTECBiQPvLsly62Ex5BG6o2L1IC8zmNoJJpEMz9aBqxwK
R8hhom22iq8Ved8sKZ/6zezgXsloH6ktSmEA7q0UeJYaNB+slQuEwaJPgjU1asUohoMjg7wFgyoN
Sv4jrqo/zrTYZK05xQt6XuzJe+lNf7yyfY+ej69zQz46O96n8F+J6EdhXNwUMThHGWwmaykiQ02J
ny8HiFYlKhnX1a73g+tWwq4kkd7TsSV5ZF6EG/t3voTXra6yLWmin1VynKPy22MhuRgD8Rl0QLJf
Bnn1mjA6U6hjjW+il645zU1XoWlDLLDR1b3uBeJqfpAT2k3ZSuu+wGCEcEq/K30sj4BwcgApl5EI
/i3SEGOBSbrwKgl4H01RBGqLJl7W2GBvhk4UQTQBSMSbJ1qNtC9i93i1Rsm33An1F0oaTJx/NmSY
T53ZTTYGEtKHry3SBVkEQSTlU7QbQaIUnGB19ENTrAK+F/ZJu0N8JzVoe1N4DkBgBppqG46pW3qg
6Ux9Ad+VWbdhzicifFnWKJ/xUzLt+qc4oVK8uQAXrSoQqz10gnaAN6aww20CKKwcp7Po4ZasY0wO
NMSdRm+N8WcaL5UvD3KNTg6RkdzfcM5CMswsI8EB4cQhI6xhaRk2JfBKwBzthEwHkqg7F48T+gbv
wxrUetiOeh/EAd3hIDSnsH1V8Il2aqjAd5HqB7zvJySCaE+7Vi41NBkLpxUH5Bi+zkl7AN4DGT/C
yecnIMP6CjF0+VcGHodUJh6Lk39wK0iuUQAz5MBJKqoe6cUSCmofgvx4bpqhsb9pt+znLUtagMS0
Wp/YfrlBzpMvRuCI3AxF2cP7UhyL9X5brAPU7eOtEFBdJzoUMjlzK8MXgsULYDtJdWeBnIfeip7L
DHk8VQG870I25ucUWv+BdnW3dkGATjgAd4VccR/2oLoRTd/H3biPEu8duRA41E5d6pl9e5DG9zOa
0lQnLo+R9lrn7gie5G0J4RHbChtmLU2LF070aHf8+KQJ/7DV9NPrhx2yOjOWjvkVy/IHXiPjH33q
/7JB8nDNXGbxc7v/t5yf69poWOE8GOadDZ/9rVhTeNtj0Q37CqPUc7iF3ImgWoao7yda0G+p8H/V
kOrv5nCyN8h75tWPLbHXp5KJZipEtMhqGPcbztDA4iPXm0mQWhyBMkJrQn9do5PEXY/iDJkCkTmz
fDkaA+mS5Ve5LBzKjAhAL5I3zKM2FbTNgfKKIrF4+JPzTtCmvr0W5y+XcO4S52IwRlu7a0EcJPP0
3ZXuy0kkLkxf/o+VFoELH26D6PGVDfy31BqzxzJJcvAQ/SrXokLUPtpKtBcLIkl4LwTeHsDR9Vq8
HEEwdFCBwrKeDBj+WjewypE9xHt+ELtb4/mxIJ5rcA5NDlTxYBXWG/6Ka/DOGGLI+389AVzaGvMo
RtchwbGCmRpNW4AfVQfYf9GETC6oCxpTkgnIN6LGPtSe9+oo2t4ECPjUhm4P8b7L/AHc6BaWQRGT
EMdCjbslYMylfo3oQTH/Tw6O7EfLBTCNdf/fqdzJ1aTrgDdjrEA5trbcI3BaZbTz3724u4IHQmsZ
NIj9nv6PvTNZkhtJsu0XoQTzsOmFO+BD+BDzxA2EQTIxGgYDYAbg6/s4s6qyu550yet9i5REJovJ
zAh3uJnq1XuPlh1Dnd+3YyYUGrdPsY/I7SWWLb8NYc77yvEgKPQAcdwtc0mWCoNOUYifRZpzDVIq
qoLDyBrMbxAR9ha+i2hyCPkxCvn9Yjhp+pOm9Pe9bJQy4EMeR4Bhkiy0GWxTorUhBAymhcfKKvZ5
dbMhz6vcGt78YRv6Yk5W+FSadTx5yrhULufROhDvvdW6BsdH3i/YqDiXZGl++DOX/JTbzB7o0LvD
7JOPSf3M2P3uyG01puextu5//worETwACt0QTIvvz8Ou7agsyiQYa3Pn2LLnEz5up6W/S/up2hoW
/83U0y9LMOC2udV5S2XvI2/tjki2uDIDHIleuwv7jjclpY61uumpWpsH3WY/cV0DWxHGccpRVGAC
cekwkiYWX5Gq7uiETfc6EoLbSG3d3SrMclk/VmkyTJDtSVNExl6G2lE0xz4k9V04fCSGNmt3k3cs
uZmZQHDKYzej8c8HtE5eHvdW1ZE9z5GVKu6QFiOhGRj3VVv/NCwOp1rd1FCLYbNBeow4JymgoA/w
XnLGbX+XeJVpHseUo8/B7B37LT4Rp2IIKPHrOY24CxtzoODY8pLgqyPhACMgbtqt4fbh3qpxKKlp
k/J+Vh15E9L2iXL5pI7uYxjNwHwwi9KvGvFg0j2MdASNzAaQFeMeQ8hP1+uDbfTqZ+tHllOGiJSD
asmiJ+Ku9znskWlqly05we1sU2dPzq3sT5mr2i4hsuCtBNlUhagFETnF0Hh2eup2w6N08XJeG68K
TxYxyVFT48J8yrf4tJERnSc+HdcRpEtiE0biZj4uHWI+jrt4AByB3QqzP0XhzmzDNjZKwYAvCp56
r3Zvze/MwVhGD16L4uLXR1FV3zJrumPo/NF21PKZBuPTevkuM4ptpebx9+kYejwIo3yodDNvFQp8
LJ1PaYQ5E62NWhTqqaQgN8Lyp5EReQ74FKQUtb8/XzYHA0rHScBCYuhFQTBkye0j4VE3bqJqfh1K
fOVuuM/FeCbLxnMSTbzJI6+bsrlMi0Lf7IRoElIdRO7/GCoq61WPD6a+yUk5D23dFT9/37C9wavA
5B2qhHerq+ceTopafwSdu505QzEVUh4SkXML9zkSijq94+XFR0i713Aowt36iVADQoAofKe4LpuB
cbVqMcQsLtdZyNOwnVtOGjUIDPRBYjDU2nLv8vqZFGH49nZ+oUi0iZA74tZpygqgQGQ0eLsthyIz
wGvheA2XJfSnqri2vaS1GsUfAp0Vw2eHi7NJudAikiAhALoNMwzhLh9dFJxS1732NuW5DAKxGZkc
rZKPWMVvq9WViRMWL4XXEFKYPsBQnNOJKbQel19NVF9lxx/0FMNDkc13JU8bfYPCb0pxBaplSFwh
dkYOiAazFeA4ZOSkhZTkui1WQZ/pgKkbhHkSdYtaX+dC1ZciuFRCfPdGE8W8YZSJM29+ibxroTxz
pzkIE53l34OIp7GwwJn1BKgOXlUlPEQ/mnWixasG2nlyZs3CpynS3mka6+fV5bFSBTyoYSz9P1vW
ilYSHSbEn62raz+vrwKy3GbtuZy7dCFVDHNiy10BqKTazinRMadSDTZcYnXzZA4x1g/7nig2tyYd
MR/Wd+G1iLtaZpQgnjoYuTKvWZ9rxNq30LOjWDLlIg5JO212+YlP1Z/1RxDyuuN/zDf1H9I5cfpV
WG+x/5eb2eOHdbqaQsI+hjTuuS/X49yRArLWFkfikBtxbUp+aQbDfil4E3QavuExmLkAlmdP3ua/
S7Bb11Lt+uDF1HS3Imx4DYcRjpGCN9U7f/RhVkGi4Gwq7C8AfXy4iPGhnh2LwtqEdje9EECJnlIK
LJcPz+9LCuGAt3RaGkTXgEExspSLDUCCRwv0jyEMzMPcmtT6ZvALo9eFj/O0AzayqZwJKawwIiRs
GWPvo4pwaZmKIWNM08p2TyT4tSsMi3PEtpOBpmtbBOF8LOTAM9d1+D4t13quXGYSGEQfyIi19KA9
Q1fuJTmJcG8YYjpNznI0h0jeZxYnGS6t/SxlcQnShdPe5tIPAtdNkN2irVla0OY013w9UpcbPO+7
USL1aE8yEi8JVs5zAH8N9nfCuLe62nSEaWvCE2Zf4N9pmP+N6Pij7RZZEH/6E/D4z1/+x0sr+N/v
P/PX/3lbivjXry7/2Kb4b/+p/a/2RrQe/vUfun03//x3/bV07MbD/Oe3+i+Ezaff+xf/B/zmv/3N
/z82J5Ru2w5c89/hOeP/ukruBrv86w/9yeYMgr85DuxND56W6dz++k82p/+30LqRbqFy2k7Im/QX
mzP8W4jby4sYLliu6dtwcP/O5rRvhHD2ZbFtzrEs/o32/4bNibnuX9CcbJ0J7MjFwea4bGMI+Wn/
K5qzwOUj+P7gy1XDKVJr+1BG37VZVPthTbuLO78KTz4PWMpIjfKclYVytunEeKx0aqqlWb+oWTax
7AtjJw0K8dKc9LXhLtikaSP3aVk8LG5EL6en4VWn5S/dBcMrwtgLz/a2VUv2MFCj1n41bCNjIkYu
cdswxbLCmVjXo/abNG4Y921hkV06Iu6FaMYdqk16lBmskqAl+LUuj/mKJZ1qv+xVdI8iUeGZ1cEV
AkgyEFyVGLn5Fphl68WJDVqQHoxF3LhDcFSD97VO+IJ5Hl5HDMtfg30aCSn01vCOMwAuk2s4yZrN
uyKxS0rSJZ1vI9N4yodP23Tcsx04+6rok1Td8sWU8Q2nYxhO71mJTQs3JQOVsF8SKE1eXgMZlT9w
re8zXF+xr5y4Cfr2PhSfpe9/kJFxUOyydnMkFa+Twd+kvWXF4KjOZoOT0FSSnwDnV93OH0H1okhY
zt1CWeZn3+1A58fJQZSP2s3cf7ltjdfZkFy1Mryl52na6lzfmDylSEoMJTnTps3ACAcdTKxbnYL+
qPo9GSEsOKHaREbunCI7TYRHU6ikZvw2FTmQSN/fDeH9jNB+UkI/j/l6cjwZ3WM7x5lfRNNp1mW4
7QuCQn023dU23MlysmlfzMVh8kzf1DoVNq+GLEMYVP5WGFV1Bo86nRErrikDlj1tNvy5dgbmOXJ8
G0zjEl0wZuCb6O9ACz1kUryZhffigyYFjuMODNDuo8z8ldV2dMnx/V3svKHzzoZjINbivcvXO9uR
/t3S+UtMS0Hayy/eZ6t/5rLB6Fym75Hm3ajxl3RQlfqW1iFrAVOuc3MrhlAIA3s4jX1D+Waqgzvp
8jStVnOQyrsIYuS7fpyqWKZmeqaJeHKcUT9gdHodNaEIL/PqfVf09sWdpj1JdzemZfYxLqiaCUn6
WHbmbgSNdJl9q2Lfwv8d6f/Tcty/cMvsGWSjzD+X5f4/tGVwXN/lPzjnt+P8zz/wd8wye2M5cCOI
yj5Ga/is/zjKQ4dD3oRc7sPQ/vsh/w/MMrt2WXSDlGCxiAi6OQfwP45y92/8CbQ3x0QvCiwz+l8d
5TCd/+Us57+DVYOBkvd7rw5Xw387y3vl19SpwmHaT4RS612IaSvm07DGqxltvL6dznVnHC0DmFrq
FwOWeiNpl9/wiuABLkF1Zxa3QMBi3KixwGMagBWVhdfOtQVEJHwxWxVqCzqgs9y10pfH3iPXoxc6
ob6bT7ZQSU7s81K/FgflkKjq+qynUc0PrYM90Lbs+lTTtRmdOR1bvdxbs6fj2V7W6zJaB+2Xv0gO
eq+dsH/aaLeYqtcnSDW/0OT9U6fb4LR0RULCZz4y8TwwqeDLvHxVHqE6g7NxuGX0Cs0gqp3nmM1Q
1X2UdgffLDc+SsZ1MiD8ADj1HhwqXJeYQGRP3qW7za5NJpBkAZKIKrshfGCuECjD9NREsjuIlCBo
KJ3z5C7NO4HrR7VeAS+ZD6Hb4uZKpQXuVtxPMHkwwRkLLA28VBk2Qcic5SValoI4Q2EfzMyLZR3h
4h+Iqw6QKqdB96coqM81amW4FCrue7M4+pNdJWnHPCHPR4wSJRwdsnN9YkMQ3vguAZ+Kef6mtkLK
/hzu5Iy7dFMHTn4GRzXeYEHQS50pO9mF+QsHYrcPsS6iIFT4gTAdbggeYAcICpf6FCGx6zJvLwYS
jTjNH7oJsiUUIQu7DdlUGJNnL412LYSGB3cxrQfsYz9EEQWJP7qHXtTGQc+rtW9tCwwYgbAeTxIH
vNPfdTfUqrwNGAi/IOouCHq1JNfXVd1HVRRMihfjeW7Lft9aWRpH9UAkmlHJznHcksh/HqElghse
5qW6GkgqdgvogUQWX7zhj8UrlzNDwXaTDru8A5Tmldh9VNCqMzw6rDPReihMG8yTSINNGNqcrpNg
ulbHfg40XNRYy4WxYmNvmCCP7UpyPXC/iFXyPWRQc+e11Sdaw23Vmv6uSyfGLNJF3cSZFftpbh+j
EBeV7YYMMPwQuoNM730pGPCFHp+jdp3POqd7gTdyl5oBfDCBymFG2k36m2K1ZM50l9tQXO0gO0eq
rnaC0fkG0wv2NaOxcBGKJrY85ur9zatLCsE6+mt+Kdd5vdaVDA9eCoeihbAJlvHSZBjIAdNgmAX0
SVUV3pMt9u9SzDGCgO4ZJfsrQ2PbqTzQu84vBV7Ek6BBwEyf+YAu0/mAPd84Ty3M9dHD+dX48ueN
y1DwHI0z0dFuqg7TWg/f3WXImIuZ0wm/Vn8tZv9nU+JrwpkmnpB63pvwqyiBKhh+dMEIUV5SSyLN
hdN4KMiDxcJlaIcpihjA4r+ttYWYWAjKpwpD1yC9azvSDt0u2tApLm0xFlvQuN6xc9onH+irxFNr
wQI5e12QkLk9zzjwz50sgjjMikfg1Zx7PLsAV1EjuLMXTIYSf6SUah8YvU5Mo1w5FpnPeDVhtSU/
+AAURtyugnTxVo5QDkkpKbJH3MxOb2+cMpjumuGl673sCTA3MhKKeOKDthJBGWG4NrtkXTgmPeEA
DOxLhHpR7EF8NHd2NOGDDY30OfduQmfhF3tI3fLQv3f1vJzroX2h2HP3yusfG/B0D5NrIbwp4j9O
KC4FLpK7fs70iYE5rC3X3w495OK8nb+X1ji9UK3XDaZ1xrZH3XQq1pb7MllFSBSM0ULudVhSGuFs
Aqvl1BqiH97iLce6hcagFl4CpsjqhOnMC9tH2wj3XiTehtarXkbvZwPZIy5QTe4cENq7qIo+qsnL
8FzWXyoiL+2lZh/nnPxJa5F49MtlOOTu4m/MXDK+A3AADyW0Mc6ch4hEoWHz7HSMJOnBwbevjvnW
zvT7tFj65OIc25XSik4MKX6UgjulqHtxClG7FKCbY7P462aY0u9plnUPoC22GVSZeDLH1ynzl0M0
WAsVLgxY2TddohDdZ+J/MYDsH0suXkq68jW1QBcRnLajcV9H3sHqp2+o0fqwRB4s3yY4F/KKffeW
g6ersagW8VF0eI+a4eIJk5BxUV56dOktRLr1MASnwii3I1b5eFKme3DnHDYHtCCIY4zTWE89bF2d
yW1ws1j7kFC2We9HKDV8mewBkEq4rkSGx/BwY6XthtlmALe449atF7wrRHrulylPj4gIBjP+UpCo
E1y/uH255sw7CU9239lweTHopoQarSVeZ6IyLSRlr8vMg52G7/3gEMLOceG1Mk2acO/iDYKJhw8/
69v9ulJYZO/VZGA+K+e73MjQoYyMSqEDRe6P07LFglAx3KqqnfQAgAgEOt8bPj1jNrYc/yu8bU/F
JLdJY5bzmz2FGmNTwOQqZP4ZaF5S82FxyNMEjov9RC7MmGa1qRrDOnWgMYhvoD+xheFgtU3xMmNk
KmjuPAYVi8vAuF6XDaCv6Jq2P2ESLceGnRnxUIfOx+qrN3pRpmBTejJuTr6yMi+iBnuZ1g/aKv0j
dOLsvpjGxya3mEPfvmR6fgQBlW5KpfK7ZViO7exBoq2Q4AszOqwgde/BIxVjeihlB8iS9AY4IZvQ
QKBU9+DM4cQnQB4rY/isdf+JYwzfdiP05fcX4UzbcvCLg11HAEKtxIRAunFWdYWxg4MfuEIemh+2
gG8W4PvVtniSbsUIBosEGI6VQHn1DGEaUf9k1itkhs7fE4L1sYPDmIffd8wYnDEfa3FjLjPtZ/Gx
vEfRXWe9BYEJTdfVz1hPoIDDMMIDPO5xZjBtEN038FmJyJ4hanA9NiLGXZ8fPN9sOQOdt3mZdVLw
HWpTfptUvZm5DSCGE7V2AhvagamPvslUvDfghtSHOmf7gO+3PKjOq7NIWL0Aw1N3pOSsgmf45KTZ
spehs1awLdl7zzhmlj4vp2MBSvOeu8l5NQpM7dXjcgkW7525UXFl4UAyW978xTXub/TgimfXCEeS
Bo53yvvhoxJwvQRjhgePieiGUxDSs3Z0YuCQuzMmIuXYKetXOXVqn/dETUdR78hh9ifdRcjY9LnI
srefqPK/QEZCPGEEJRfnqcm7bwUjydggMmylUJWjtfO29dLHndlcUe13NlyQqirv8sEKY/Y5wA9P
4aqPDSgIOzrhOzgvQfk1N8Uf+drmyY0cvlGZ4LKZ7GOZQk8xFwO/MLsSIlxw2im/l+iNa0NA0RNv
a+Be7MHfAyOck4IPzlMVAI3wh2o7WCLDCFyDSbTAWAQtiQCPXjd2K3Vcw87H4IStkOP06hj2Q9sy
nnLK+WSY/OQltTSWV+yORu3cmaYet3XQLHeGlV18MChnMFkTcigVGQuqX235K5vt+shRcgqHejnj
EiCNOj/mdrc8doTDYsKjNjoPc4+xzOSTMhnaBaX3S0r5mj1Nk92dhTa7h99f+giPT6keDFKOV0zm
FUWLXPYI2dYjXX+77fQwIt6STVzsT5mv9o88BI8pQSHd27jnOcW3ym6LC7duC5O12kIIoCL8jXqp
LAcaEmtRCEMSwO8hSh0c6O6P0hEFO13UK5/V+d7sbEa69shIF5Aixmq9XLTF3B59oN0OZrg+lNoJ
yEP0wDdvv2wweTw0hMx2KnTQ/fFaycC4M0ktQxRaISzl+Ciq7NWC84vfMmMu0lFsFdE3ZC0Q9Jpz
mdkdp5oko9bX687BU2ICYMCQVV1mMX6aWFCSwmy2YixfYIdi7JLBuqVhBdjeZTucmeSXg1xexJrv
dMgD6WPr3Tu291SO3jepYZMRnN02qv5o1yHjpL30fXOtMxbiEEGLaxFNB78tBBadeYaX4D61Iirj
lE5s42trTMw66znc583gABEmkkwpzH8/HQA8DOClMjcFTbFYRARlPIJjI5sXiJcaBhgx3Y5RMz5V
DbbULqQ6aftuzfiQ5xNuXE6GbeSmFwq5lGVBTRU7Qt9Ts3zhv+9PdFzOZsgZeZZOvyPK+iB1y7YV
hMRkqDxrG/XLISzTT6ZoSzzDdZ0GMhwTub79QvBlgw8SZ5ixQLqi5Czsatx4hvfTiYbpUldkggPL
v5Hw2R6U1hSE8x+u07w3Q/1htl0iBr28LdiQSk+fPdl8U70x02eVcEsKH4y4w6G13M8EOsAY7zB3
TjiSB4gZXIlEYi6qiIa9FD9t78ibfaHY83CEre9Kpj/derjHW613GPefOu1gfGQWmdfL66zhLjUm
Q+PUAjZWER5WtD4YbNwf2AZ5Xnr1QUyC8C89wFKEqHcw+RROntgla4noCEJPwVozy0YjWHG/Vo46
83ADGS7ehGRywV3hVRl2rmz+gyUXIAad7L5FQduU1XiGZF9sJuzsN/ybva8DRNg8wLDf3dxwxvg1
trLEhrc+ufTclhwVbHNzY8FbONNfWZJaZQ1sdFwC7Kpx4eZXkBIz45cHB4h3Gn7q7KLLglaE1yzh
3YLSGONljZY4YI/QIdVbi+eT2FNFya6cMwuk2PKg0w9EFm50n9+Kgndc+Dd+YHYi0pe4S/7lpNmx
ZCXIofCyk+5zb9uM3DyerJj9e0DsgvaNVlNvI9iuzCRz75DayidiVl0wWtdY28YX2ynDk52hK0S8
gvx7h8+mbDAyzwzweSdfisyyDnDLp/MYrYnTarnV/sTiHmxxsphH9mME93xszq02HrUJToSAJTdB
Yywx4ReHcDb3h5m5JltFbpmzwj0XzbnPVgcIVY8Z0j9YLibvtlLtrvdzY5+5zkc07nILWP0Yhp/l
QhSeDRKA1zCKcpfjt0wzF0P+cANP56diUONDEVZxOQF96B2qj8gh4Buqvuc1RrNsHHAgxGxxnBQV
PE+BMzHPFNuyJvLM5rWYcsTXiuyQQkcJJcbtAg8FW48Yj082q1/c4bNghwc7Kgy91dkBEIors6uC
T3yjtz2ZXl/u1ma972fua9VPEGE99xBQ5Z1MkXcnVYtriKPz9te81MWny5Xrh0mWZawBK8mc9b5o
k+w1IC4VDcLn0n7uPJucUM8FtQSieKlSmCKVhc6VG1CRGlAAmsxfAj4xncLsyfrCdu5pCK9S2dm+
UU61AxHOBikx/1H31i9HcUDCL68xVZckrLIffZVPeD/M77lpXgcfocIbG5C1xGEOI9E9e6UbrN1s
2uHagvdMYDgoCH40FkZ3OnLhEvVq+rFGs5mBtjQEa9KpZuCtayIxnRcefNsCD+fjfVXNfpzmPwbP
U6/93AfgcasjmnEVdywyCQlYP+QTb1ebo6NkLgdxPhSwIt0aZwHJM5xu/vfRlTfwXglKYoTvotIz
x0EGDwGIlZ4/pVnl0KM8wrrgdVwf+Ag6duHN9ZZ3GToVEFxSxsgwIYzqoY8S1YbvMl+eZhzIWJMU
8K6zYIpMg4YYQPOQxtCMKPh5L9xQOzHmVxYw+GZisbmDp13uCm98bSQB4KjMPvGk67h0AYoHJLaL
ektB8zzUJFEis4SnIk6DM4Aw0chHuUrGsAAWEOY8LIBlkfGDTccijW0wZHRJ5WjscsyyjEaXh5Vn
KWe6LYgS8TlwAU365l7P6TfNUZJkZXPfMsDFVS9hhMmlon5qkkEN6Y6y8S0wvWCfl/4zlBkRSxNy
WKAflHL6Qxshh0UuWYDIe1ixmV3GKeBezdRL/e7mb2j3SIT0xFVPWA8ShXmM8CpaFQcXCKsX3M4r
NvYVk+GYfwtqpkQu4Uks3zmvr/sTX++3HFtgORs4IbOF9HJHHKMOY89Sp9LhpcUpqLBfG+3GI+OK
5ZZPZTcma/tGM/fLyniVKpc6Q6bq4Dfci5XQP2VP72n0Vz9VDmkvNoHBaas3BRdENqngUEXuvu1X
MNlGTcIiLBABSP3TgWA8GisMN9Adm5lM2yB5NjKNdbcpvZ3vMdu2/KjBMwJzQviQaDVhGUpGdeYY
FUcxGwlKJi6poGaU5yBAkeQ5OVUfJhbdDfdSfYiILz+NIyvDrGAUbKIjYyNIx5lYD++m6tjDqcVn
MwinTuwK4kj3RSKRCyUsCHTWh5Z2AgNQ3xZg1G/74IBoUOSwlIeOqsOiiwm+h2yVzj5HWz2eo865
FoyXkEcXIFvrp+XYn2kohq094ZERcwY9mKV7WfdotHZ6CLzpZzCNlFe5OuaklLaB8c2U4OQNalIs
vqhsJiGl1m137FPQkCrugDYAmBr2EMXA+LqvaS2eGsEtnZG5I/pKnnmh7xLZXpRIfAid7pb7/5KF
hLO1tIEg1Sv4nW6+TgUrDRp5EimgJCeqH1ZV3ktSgMniNK/FyJnGpI2O3wBnKJwxSsJOTNi7dbfv
Z0rMMcrhspLK9tyJ7z16D1i+kBBL9gC9C9acBZ/NbMY4DD5VkdMiTG1cjuwJsFfrLGkcvUGTaxux
UKcmycqxf+r70UZvSmXsC+fZtlPjqeC4PcHi/MgiujmXExcP/I7tY69ZMVBoWzPnMspBZulv7FRx
tjcDkww/fBNCEoAfDCLyURr2o+G1982UMsF0p9trf5bCeTB6bzhEaXkw+RREt50kvolZZ+QqXdIz
7yNpjGyI2zSAaQnKpfKfwVkTc6g0bmdu10LhoMrGJ4+KnUoILa7QAfeI2cVL0KFkMghdIiOh05RJ
w8WWsI5Bvy/85lZpb2APj4L7JGjW3fapG4S+CptdTSJXd5Yd+IkbcJ5UbmFcfOJrTW01idImy7Va
14OnWsG/s4MVCGMaoy2w1oPFDWm6PkD0HOJyGK4dyFXW8jRTszXqJcXTEV5Ks5xw/qWIMHha5gJT
eOb8CAg2ntGV4Cr2MM4dVhA2st+TSCX10zEiyEuWhfQHGPGAx4zbwsvwrS7KmpFkeh8O/nhmaeMG
lo6LHsUt3LmsSKiGYifwG00BIkNmowBOEj8tkrfGfI2ByPIYozcPgG7arUUhQirkdSqr9jDiTJwW
VvM0As00CvoX5kJq41cRRjZlqxu+E8dbcQxyYt2D4FNXl3YQF7X+ELB5dHUcmwhVkN0JS619Nvmx
N0woPpDISXfmjXNk4d4ORiBp9niPc3FF6eq7uA/rDOLABgw4AaLp0k3Een2Cult+XGrNgCUKqBY4
g61DOOlPUOwLiXeIcGbXPIYs9qKqT/q+gF46q+3gud2uMAAArOkUB4b7aKxVPI0MJOYB+xqTDUiA
BcMiXVN/huXNYTCbuJ9Am2+HCuI12eG4FGMi4I0CJUR/tyQDDtKMK0c//sAsadYZj0+Q5+j5diIH
4HqMG6pdZamX0h5+FjRu51CWO2Esx3CwRQJrsk4cib2/I3YEC/+21PNHwNm40DYskwE1gyVzFiE4
VEtOSFXt5oI9hmZb0vuQMBWFcSy4C7syH4gzv6dm9VVbbOECeQd7qGsx9IfrH5bb4LZ2XTBVLDtl
YwFQTCOTLKKcxROr9Ly3AZBJUuJXRDJpr/bgWJy8pUwKz4z2DN8oY1DDnkuM7IOG5IfACWhzLlnQ
SWiIqQWpe87nUaWg/Vm3yN6i6IG69TKPy2ftkJu0rHdVST+xML3mSwGDw8MdNY4RlQ2gJjv7YbS8
y4bvHJqgfKeW3CgeHRbNtfkB+xRZUIprLjsUtX5b+4Rkq5CYXuoyusDAUA79i03iCyUrqA6FYXzw
WEXhvQlSkwOOGaA+yIv1xn4O9HIqE2gt26HDjeFN7RXxnKexapPBZn+Jz9gh958nXF4bey7uNVTP
cAmh6DFApfDwHvGdfMPXA3gb4B59Ly1zc+wYRWywRSCOGsXJmvJkwXhm5AvkkSH4pU37jvEVMX8u
mA2SdFSEX+EttX57YJThfnli/d7PxqMdjt+0g0IwITxtNAaNGBLeCpCPHRdPQK6dc+1yEU9W8M0N
7bvC6uZP5BtW69AKd27gvlT5gxCywnbjyLvQBphVsXsl7phqPvld+lgofiZmJ95VVqv3wjKkJKzW
V4dq6MAuJ15GzPuJx/bSk0sbsbGV0W+cZTSejLzZVTVHKqXckUlMeAyGljVvjr4sTT5ffv8dCul8
mSRZCyjZh79+M7OVjWFnCLfIVsHVvDVGNbUDiwR/+ZS9d6wyZNcIaUeSOGP2KHOV78jU9VfImmC/
gw/PG7HU08Xt5hWh0WLT8BEnoUu9aU5PpJ7UU5pmB5jI4GOzF12wRaRZCUh79s7OKU43eVOZB2DJ
+FZH9V621l0mQ1pBloPcR7U2gVWu4XbVto34xKdzxiHCGLnErq4181+F4unkZAfyW+VB9INdV4PY
B67O70P74DSGfT9jtzwX1XgByGnfi8A8d3qRZyfzvsZVR7vJnHagyBOA5zYxG71LIyePYTPsm5Ul
diPT1wmszFZbbE+r+SyglicINRdIddemLYGHjmj90uGAVN0OdaM5ggJIN7YW/kMOg7vUNYANIyof
h4wTlGkP9mb72RfMsXgTEDGYF/FWjF/MBI8s6M05Yb+VtSv23lyR8fQE/lSk2AH44mZltp5UrIFl
UeL0PAzVh8GUJlyrmlcGNRrr/Y9+oHL3OvFKtNJjl9RGFYvFRCY0j2DY2RAzpseyM+9KgyURHRCn
XkINjCTbR9sJKdYOjtY0dazZyPQe7aAw2+Caay6R8m2dXQwPTjvtlKkeDfY2xXmn2N3VsYtgPHkO
ZtpOsUagm1+6znH2VuZm26m0rmE0vZbWpPeOdtWBkSrQ9i4nU6qb9UFOmLsy1ij7mtDRspR73G4f
ua6eiPwMe6ZscOej8jC5rAAgQEpRXau79Pui03QnUowWy7g2cZ+xKwJO7EvgrN2pU0czLJ8zbc0J
x2228ScIo2p06n2mpx2Q8JdRqOfKw9uWBd3EyIR5JjjSR7gkxtbQHVMDu6pit3bq88puQNY1GO05
W6Gtsv6bwURxpk5N79luq7YO+tFOZAyBDbz5Q/td5X391NB5qsB4V2IBOrCa7HMzmVv7MHKdwMgQ
uDw6I+BU6HVw8+eV1axwfALjjek/zVuHI3C5MTbqJdqI5uQFmIoNxDQTSy5spX1H2495nW2DLisP
MoKrCVwt0Iug6SBkDpsga35gGGP6inrGeu0tyDnQKDb3vm3QcRRZPcClwlahBKhrTkrEbr0f9Qqt
H6520uUujRWyESFUjcI33XD/EeruiFO2r/BPmDNu68oazr+//Cd7Z7IcqbJu6Vcpu+NiG+BON7iD
kiKEQn2bSmmCpbKhB6dvnr4+8lyrreTsiLArq0ENana2LA8EjTvu/7/Wt5p6Un6aowoLaxz2ZUyn
C3zIfdsn/cUcwyMIsOpT3CYAChB27YVvncLKZsYV1o2svrabt1QE6j10ggvawai2awu3cPcVAQEs
SNhcnWe9YPSmNSDS99aAFZCx2SeAOyXiAH739dC/xiFVkNabbmmCnelhrbayyaHjpia2qRq8c9gA
uFxCpNA2lG5KpEQKGJSdMsnH11Pfeo9DH/xyJttPqEqfEIBo+7r0rE3svDdVu6yE9OasuCzZfNnN
iId6rjqQ2NQ9zZg+VTMjI9dQo+s1eedhHJ41LcswQZAThewNMbwoxvFn6lhm6ZrNDzMiwW3QgsUg
FnFbJuh6cOVWqPHskSoH28Gq5D9JjmGmpGqcok+H0MPSOi8qk6hgm4qQRU1gpMOVyvINP+hr1zcO
Epvqu1d697McNcoG7SPmNTQtXfiiKQv5BtwGbiso6OAHtzbZgmMiajNeYH88QWl182OsD8R4UyE/
5U/UTuuE7xZFmR2wh2aA04xf/IdTezOoSbiuuUG6dZ09kopBpR62OrwH/Nc0dTVW09g6xB2s7POh
dr7O5ldDxu/EiXOVKqIAQN8Gj4h34yS0D2gLBJu0aRB0N9em4gsj+zI/UdDCTr36xaUd4sVUxgjE
Gb7a4IdOyzi6guO6CzySDMbJ+4m3LDzR4/qWkN0vqfPmOi77tsJ+64uoIWdBJwtUO2OWnLd0RBXl
5G3fEdqJxGWU5lXRZptqrv10Gq5jGb0EGpXbuuNHZlbdABDiP60hBKSIpClsSfiDMflWUqc5KZtb
V1DGAhzXyWKDqj5DHkr/lAVNPt9YcUoFncM3jbw2gjiB/lZfh1XFh4YiKjsEjKQNBinWjfjsLuJQ
OzcXZjPo+S2y1y82piJlXXVsKTqTYlaPrD7W480QhU9ZBJ3CgakodAdwq6PvirAhK8t6IbSQOBwM
GiXkDX0BRWlkPs8P5eBCsLggeA5Nl2aTVc1WaNNp9atpGy8B7AV6UgufVFRYPZDNwH19i436pPJ8
m5hvKqubIgSOza7ockzpMNMJS6AUk6S5m4K6pngVvsO2PS1AbtCCbm688SpbfCTE39Ynvas9JToy
s3JciitTwj8cvV3SBed14viJ6GjEjUvsJ619I2C9Jb635kOW58TcqCslIxaQt3gSQKbWuLawvzsW
sQrNeI645sZEJxRN4OscgArJDJtGQ1xcdga9P+qeXsKZ3SxAkLTobSItQLeR7ZwYWMNgZK/KC0jM
DbzNtGHVe9pR3+STwrAWNLixTlhf5gbio/omICadehi6TwNBQFU/sHlw9Ots6WeW0MvRUpBrpBts
jUFozeyn+SbuvM4Ga0X9SycuO0n62z6p7gYnetZJLiuALaFmwF+mCN9uISHC+73qARe0xXifuHQ+
0bgQ4iVDGkWQWWryCtOaVYMmcZq1LqSy8lZ1Njt6rX2Lqz6BxyPk5ZJyQHF1rK80I3gbZVNf2o64
pO9SPHX8GtIHqgRjtQGCFZHzSIbA1YjqdtcQuMuUTyeotr8UpTtfYLZGxu4Fu9kW71hGzLO4lc9M
EdVFTNcK2w2/uljQIVZ2PS8MYT5TS9cSEMZTR2tDjiEbrJidf36ONLjj7kLwc2VxORt0KLvxDGov
a/hwfK/dkT5DPpMVDoOE9Qqok62TkDdLWFlxppsFEnCkL6dNsxvtF0FcyDma+vJCTMQH1PFAnSGr
nkkNj33VG+lzG+lvRcO3gdDq7szVe8QIThOf68J9KmHdzkYcX6QjThqHkDy0Hmi4pxFcilkBn5la
YAC9V9/I8WeZG/IRIgQNUXu+aEOaV8Zo25vRC80NiVqQ75BPJrN+Dcc/vvFobpAc8pCNfFmC2KSf
iYqtSwdECuUtkqfW52GZ767ElVTp+p0HbYY0ugrNWn1bs++7BK4R6zXVhQZkiqpAJ5nswQ2YgcgL
ezaP7VRf6gU0s4UMTUOC0mK8C+bwjI2x5sd590SrWkNDrUi0rYdzfYDzGNPJqZfwj9xDjSq4K2oK
31WaMcXM5nkFchQj7sbpiCZ1yvbRQHp4WYdsDhUt9wTC7Tk6H2SOeU9kiFTGmZ3OGUmNCQsDu80u
KLPqA4tsWTQkLzuMO80wmouklwM1tiXVQXrAEwUSpuIXQUQXBrFnjM34fYzc746MYSqyeaI8/2jp
vS9D91T2xDbnsXLPcTlcV1CiFH43tBHsmbAiD7qxG/gg0bR+rm3KSOqqWPb9tT9V9mWvz++RZn/p
ZwRtmUkJ/EGz0BWgErBuxojC6kS3A1DJaU3N60wWOJaB0u666mUQCPhS+KubwHEesO/BqEedOsYS
dLRNVVXG2bcqMXbSaK7DNi92+DPyTeaaP001W9tSOdnWNmK6F5AUd33an07xmF057UI7UKRzjJ64
LfXs2h1bZD0m/QTL4cXDCBn6ncwyNlb1r4mMzqssygmNgngOCQ1NUHWuxV3m25YFNlivR1AR7yqb
nHOLDeQJGDYWhOgZnq2EAWeABmkFrI2w71+sho5rl44PThJvy8yLSZIMWXqTxrPVjYQWPwvr0hHu
XVNgt1SUg3cEoJ8CJiHo1YSgI1r2kLb6kRc0GTWIJNChqLu0fEIT4qT/v/a+aI9r73FG6QZy90P6
+/9Vd8W379G37H/c1d9+/Gyij1r8vw/wLz2+5/wlqXR4uotwwfCsv/X4nvEXCnjp4bsyHMN1sE8V
JZHE//kfpveXtA3B6hjHk0mC3wc5vv0Xyn5hsSPy+Ae2dP87cnxh/KnGd6VrI+x3bYHo38atZXp/
qvHzrOl0IYZuRwPcmZgSswrhd0INzLI0bIegC0kxGUt2ipo9jBe9Klgj9oOyAcuajIK4Y9MoB6N5
AzvCuiwQ8xcmKYWtNTNMv0lpllITstJ5A06x5lOdOaY6HTqliKAhyAZHbBwZSDIFiS8qQsF0YbOy
BiFgdu2yggcUcULeLSus0ppp24QC6VzdZC2BTNAC/TJKk2sjnrTrAsAF46QcaI9PaXPTBVV1N40g
l4jatelFGrbDt4kt+0nY5NqP1KvMCysa2h2Zre1TM7aDhtk4sfmVUe6hU4nj2zTuOlqNbHBeq9LW
72Jo0dhlx7F+npC0/kyRz7onaTPkPzS3AIYwiIRNbK6J18QMom95PNBO6rJim0sERifVZEVIrByr
97ZMRCGkH0pXSESK8Rd1rI4CceOxTMXr3QM8DOV0P5aN9oJWQH4hEaK/5aNKlsRAOO1ZyA3bxR6T
NYJRNpuF4tshaw31HiCiGmk+GA4HvcDZ5FTta28a8ZMWNeaXOUgCYtBzHvRAPRv1oj30T1DMcDeE
kXPnREbyDNGQ5IrWZqfsYl1+TUAF8mVs7YCAn7Ggg9xBIlnMYQ8q0+Q10SshVQu+C9FouujYXMq5
5Dc5pKGQZmwh++C3I+YHHxdRCJm3Vegu+bBSk4jUAnB8XdvCk4IQxRLHS4lCKWp2W2nlzXeKAOVN
M+ZFRzFb4QwrqtB8qYnHuoItg+I6JzvitS7txN2QHhcSylNICTdOxjPmA13DUIddzW1PyGP6bQEM
ZqqUUCoexUx5F39CORLwGQchUDQCBS5mdlHtjeCTDphpwvFBKbsja4GGPBBrBeN5YVo4YKMSkGgS
DZrQs19Z2NbxrmoaS78F0QSYZlvNgiTdJHMil3i+KXmc4qwEDNST6wwqDnqbTTlBoUVWRpB/I3+h
Ry2OW/89d6LeuAWAitl+MoSgz4/u2AhYjai4FL9AwKCVpepzCvNjxEDX9QD44I/VlWHSuCerpwhk
5+OVyCFohDSWUL2fVRYk0JPQgkoJvNn2Npggpwc7LmpW56NH3IxpJ2RU8mb9THNH+k4aNqxQR3xr
kB+3vIHdjl02NPY5muhDChw7Kf1kOnIYmbWcClaSEUvSg0RhtRAu7cHOu8aDYlAZyqurOuTtngMv
/Y4UEwyQLPKXuLWKG72kZTG3XvMAGxZhj0sxW7kuikupF9+ioHY2CrLAt2Gwyq9Rnd2WYmnDZok2
XFg5gSOEeXhX5K/ZWyZkfHH4TM7CCQ/1UA3vdVM0b54IUwgjuV691VQVwXc2/Q/dqhEcJ3V+yw/C
ighANjwjCG2gdpDPsN8cXlSsV2x7teBSZML1HdZRbBBmneb0lLhvlHrqX2EAiqHr3OBX3c8Actt6
wtAPTiz7SjyWdwkxOd+Vuq3eWcdXrOqj8Na08uJlqGEe64ouRm+l/a8gQphqBEi0UhDy99Q8G5px
aBNjvQ/8YrKWWruheRch67adt8g6SKNmkuybMj+XAY0Qic9+g/BUY+soUu2ZEw4nRo6Q0rYATTWV
SfJPZFnfq9Ecd3rnVhejHQiUOoNHaqKMT20hgsWLOW7KWm8vTDdKfvQd+bW6lWiIdey0uAkmUwIN
IRgetIj1ChJDf64AqN4rMl8JRAqqgUnYwaAQzPNO12R6RemQ9jOd8TOaYsVjBkO8OfnwSf4vO/j/
KLr8Dl5f22BpFn+ahv/t0yZWpmF9zrqUNDhn56D2CBBThd6FK8oQt2ZpWvT4+GyfwkUaxBlruvHZ
i0SE2ydDr3ga9ARP8bhbeFtjUQ1snUEpQC7LnfbCmtFWnTh5mt236E1MXzh2ypIN3upOJjDOaVN5
p4bU2h9Dxla1hdxDeU8zNiiUgDhxW8I3k24vwggPyg6Mhfze1szpCz3n2W/UWN4MYgh8GVuQuLF0
lJdWPJPl6ZAiIXIEH8RBYvBBi5+d2kMcYE8qqDOZwAoiS2jvmeo7sRXQULeBGca7QRua74rwU6T2
i1csrVp8ZLNWVWdYNghIqpqwcM+LqC9VfmpTeCZHtRDpbcc8FV6nVFdgF6HZLn7Qrh8cwB+tXtMa
o+SpTW8iC9HkYjzqhl1PfbU+SUc9N7aRjpEVeRO93RMg9US60rew0vNISfwDIi4yWplV5TJHzzTc
ohq2kIvq6Dsp9mqnt5rGNSQ59CHWF++ShQN7UZQVLRLBrVPTLDjtDOLIzeWW0C0kpEgruvu80MtL
aVf6u2MvgQ7enFLClJPvydx5GuyAanZlVH5jApPMiq66dm0LqeSEb4s2uf2DuGX7HJ+22mmu9LYT
5ZRLOfMRGfsGJp5W35AUOPg8dAzDFpT3qjR+5cvXCCjIdKkB176uf3+ojF5jGbF8vfLlOwYJx+x8
PspISkv2W+XJQNf4gVhvvoJ8oUHUemQf/VK/v5NZFSJUzX5/P/UhXZwMPSuD09Iygut06pwdJmZM
C4cHjrWYPVWZTWFZLGZSrsgwXFvXXd2ycaIaBgvTj277sqyrKIn0CKw2QrxNYNB92bRxOd02eHCe
h7KV9MnKON2kQ2lDugyNrwXsjKdi0a6RDmH8MFxKqqe5zIh+DhS93rO0pTSqmUszEUa5DVPb5Wty
MugDooXICVzsgiTh0oN2jWiH/tsdbkeZ8S4hbB++QOlOH7xErxWLxCEpwysVz+71PHfpXVtZlD2Y
hbGcJ/iX4ZR6bM0MxRrsNEp1vnGO6j1Ig14TXMcDFI0E+u5O5VDhSqX9oPkWE08CMHcW/XhOFoB3
4U09PU2zQwXBEDjFWdd+IXOPMDg45+ZFZ7Dx5sWQZ0HPQCb9NiXPZ6baOdC2J9Cs1iir9sbQZ77u
FaQEmSgkneuwMcNzI/QyiUVt1s6axpS7LETShJBCc25gDtcwUMzgkgIEVd2piS9axtVJRY7QTAgC
BVYF8guyKDJXytHnCN8tYAO1unNrw36mFig2vXBBpoYUFAaArghUSboydXu6cwdFMtjcLstgRSIS
q35ip2LW46nrkUwC2etNhByQIrMdbdogNB/YEIPOZIgR2YRbL14SbyZjQtsSL8WVqnaDqyaZgOWz
MrzrHaF9G8zK/hJldPWGQaPMWIXTfRlV9S92Gt2NJ7M0vjDDJv0hbSi2YKr60Ct+ZJNUXzOyrJe+
goPQy5M9MPlZ0V11MoNiHXCFXM6PJJnH/c20TGWDQYA3qYp9/qaszjAuRrKEI4BWUOc3IlYkzUWI
s+MLZ5layfekF10asbP1BLmgZ3jRJms7jbRt/Ob3XG4v07r8PcNjtmWy14wIHUimpQ9ko/Ah4AXj
o4BMkQ9E+vtj4f7+cFTlND4Pvz8nCvEMg5U4MJrxwRTeQGL1Luzfn6FUusF9oer5K04x+ZPb3J1H
SdOiXxRkjgtV0R1JE5O+SW5ad90E92s3urE7om01ii8I19LrOUwl0So2reHE8752KBuebFFCY+/k
fD1rKRYZodfFozXAMEImN10aTPenLogDA/j1wsAnj5QG9dSCikoJMtIMYiQlMA8/KwVdZDUNw3m7
RCgY+VDtrAhNL20Q5cGfrMb7norxWa86bdHTNiYBCxbtszSdxrcaaXx0ErA3iE6aws2/aRh0L4sp
t72TjP4m9VtghASqsQhGVYeIn4gXk54wzuc4eYgxqHxTTTU+GXIsrhKWIEy8hdkQgVgY1vk4eFm8
SaKJxDA9o2psCUfcx7EF+FpYE8yJWtqwK+w4bhYfWzu96W6t3eDZwEAI2cliT6K30YMmkwqsAZma
yDOSH4mpEKnqbeO+0FGqkfuqyPWe0G5F5CwS+nYqBUc+UZRdaIXRCnh16zp/VKNeP+s1SednqpeE
zkLiISWb0h5IorzKfmFjLF71qR8zJF9VPp10KC3ZYYpOn7f4TaP3CUUOUJzW8d4yq7S+Z6lDdPTQ
Kqu4BIEcqzOIhw6BD3Pkvjqiob87EzbTn6uoc/gUG825RRLic9FY0V1r419lI9OS02CpjJpSilRW
YPA1t9WyVSbvhrGbelG45M7NwXTW5RUA7tGy+9O4x5l0Uinyd0an8V6JhtV+tXRbaM/EyN+YsKc2
37D87a/RjXSvcyTEe6g1U3MmE/4fmEyH+KFgRHlnaeRQN288hTwhD+m6p7bREqiuaHQFGnU5FlGx
+93KMLYRRjnmW+rr/YNBjvytl7oLKAWdIJ+ZaG4vmzrxbqnNew91RNKtnGtU0lONorQwhS22tR5Q
VygwhWC8d1v6MOwukm816Sa+yNmHbRLL4jxAFSHeFUaCXp3Xk66gJkBS1qLL6Xk6GSGqAiOByXrA
preW610Hrww2/kaf87rYJtQh5QkSbtwAPJrxnNUHdmcz7YKnImiLt7QqLVKj6VfDvrdLdofDyF9w
83dUKUHui1cXa9KrGs3ma1eJ5tcY6pixtRaECyyoJPxijDripCSrErpcnWZpV03XaXi+57Dim0m3
EBZcocUBoRQBRW6v03oYfLUL08aL6lsAtDD5hj4sghM5NBG4edoCLJRqXdxUoHtZno4i29FcVJ4/
d17Yn5qY8J3bitQAYqNlgV+fNai87Keipiirlze6gahy8JyJHmYtqfnXkuS0bdTUi58af8kdHqbI
p1/afHFE2P4IKQogdQrGkLyzLqOqMjEIv7EFh/yN2BvSpGVXGy7EnGB2EWVHyO30JRwS/Ob2rHlI
37yFLyZUNDTs0lI2MhUjCA/nopXQQIDtkrlrn6SVJcZGBhRKCGsgS84Xqs0umwl0savJ0c8qnAsI
/GN0WHPGwcC/h9u2JZ1749XLbETaFvUBJklxSdm1gJSQzwPJTWnd9Nve0MrYHys5nQP+JYWZ2Dji
ZFQEapmPzID2OsPyoKo2/D7Xs7hsaE3oW9ayMxDgwgYwnOOeOQ/G1ALVHUmdoEiZ4M8Ro5Lqwpg6
dE5EYU9vCmveqd4l+fNYedVPKx1c9kxe8WJZafTFkJXxTZhO9jzomkHJXrZ+YxMSRFlAnWG+734R
QFIWG5D1WXKG39km7pQV+3vP+30RRl1zadgJtpo8dKzv0gkbGkOesp4c0isvZqmLHVUwPDD9OOk3
GX1YIpO66rbwSvJUyj5L7lhyJ+lJSe4wQHpRPzheyfdZseQ7DZumOwPub//oebLvs2s57F51Qruy
lLicvBs7dvVR/VZnpEyxO6Tc0GQw+YPCq15Mm8Vy7yLYZ3NLCE/pOujf0UpCCUfphBi/h6ZjG1n2
rBXCe0Bq59yoCqonvxu1Q64L7y3qRHluSwUbqo9lvQnojV3VRl7+jBqsvkiOcoFf17ai66l2zWdZ
195VSMoEzolm8HsSe25ZqZTv7QjS+ySbZlTlZhTEBHFK76qzw2nZcSMqEkNxHRW97RPAjd63dItu
45WF96/1+P9tsNn/e8iy72VXUNx4+BnGZfFHidwQH7Yk/4a32RU/4m//9u//rqYjqjQojDvS1aVN
vXr42bT/+R+2+xewG9hgLu+o4H/+DSoTzl+s9wzpuAvfBjYORfAGqTCVdvsvvt9SeK5jOtTaPe+/
BSr7s5iumZxCOhTml79//8b7Gy6Fif9JbF1vNxkwyhZo1pJhPU0vEcqCmw+34R9KGn/uy/4+PHfv
4+ETR0MrMRaIexpSj8lFSiwD23LdvDFmUcoUxhCgrjNARx/bC/6xE/z7jCtGj5fPqdulAWGOdW8k
tybiTLDOYjmvyCyn/lezCVhe+LP8hwvbd994ZB8vrLF1OxnCwt5SXEXyvuzoQDnMZvn2uRu3qgA5
XqWrxGN27Awlr22PD8ZDC6BkuppcOv0+kki6/PlUqYfDJ9xzQe6qm6JcXfXOcsI+85wR1k0XsHho
CJ/YHj4BPL4PW/T/82Bc+lQf75gbz4g/OgH9OZvK5DmII4F0SifEGlaPqFygFbKxsvHx8OmM5U79
XRL4+3zLK/nhzWaybFKrYYvUhSGMT9d0WUvhFOzBcGuvXWePyWaSWATQ1BMmAy3bFdmpBi0jvzr8
E/Zd8fL3D78Asy/uGGuAEI4mhGVs+SsCI1fpfbYZxvD68En2Pbd1xYPBSlBJy04QSfPXsK4d/Cp6
dn746PsuYTU9ZG4S242orW0q4vinXjblFQolpCnCsqGptMV0dvhEex/XaqYotcFSGEfhgocoVTER
fTEtllkhwcmkJZioo8iZJteu6xf14XPa9pvDZ953A1cTRk0KsFJmZW3bUpvnLQpjcsCVRaH9kydY
TRXmiARhyuDQ2oRjY/RI0xx6PMqL4MgJ9kyySwf443uWez072C50/FYaeQdXm6Xxfd3UWnopqtnT
L1ot8px7qmjC/tz0t6ZamsmkFWWjNL+g3mnftch+tEeMHHp4ZBrfc03OajpatOP6MFqMWSeQ/hBH
FIC1Pkon6EWkt2rkJlB7wLr1qZfAWd1Cr0xl1plT4LPnmfOzoTZUv8UHVPb+4RMsw/EfZqOlLf7x
GUFbIf9KaTyjtjNbVGhloW8pCmTjFoXTMB4Zr/tOs5pyCOCrAjEiEFVmOj+l9RTdVgoEd0Mswu3n
rmQ14QwkwBmDbnm+SfLXVhpszC+9ASXlA23cdPzkA1lG64e5E1u+Sl1HuX6dyWmn5QimvdAA1HD4
IvYMemc92wS4qblDNrpIkNjUXkf5as/QBw4fft9jWM0puD1Lh2o8zJCMxzCmw5JQNRHUFBuIXw6f
Y98lrKaVDnzgBJ4IjFDTp/E2m1wkvVDn0fwdPsG+i1gtQVJPsypvXB5BVZNdUkVdAhXDVV17kWpZ
UX3uXi3L4o9P2gED0xjaaPswzOZrk27gTTN5AuG1lR1Zhe65VfZq8DkTv19fDMc9pqjMj6zJWJLP
M00cGXZ7PpP2atiNMbKx1qwdH+UCTdDS7Gxro7zFXdnkJt3ihN57fORke6ZGe3leH4bGFCahnmNF
9ZGIKeeMIo82XGWgV/pNSd3cuEmtHn+LS3FtfD38KizP4h9mL3s1GrMxDCgd0NZjFxIZN4TFzc33
xpwjRboTsoV7qr5ZyKSTRQB0KUeaX0ESC+v+8On3Pb/VaJ0Cm+Uvugo/dzRgT3SiAD8gSD589H1L
D3s1Wq0e+WVlIl0WOheznY2gb7dumGQT0tEJbbzS5EBfegaifjOygyuuTTZsyVcsBJZ1ZLTtu8bV
cHZxeqtyiKWvnKARp/bs/VTjSOzG4Yvc94auBnNWCxtWENppKeLBD6ch2db0rx9IUZn9kZSwI/uW
PZdhrUZzZ9Q24R2h9ENyWt4St9Lu4O2GR+aKfUdffaahpRQJFE3Pp+6qo3QxXJIUuriGenf4Nu0Z
W9ZqpkBqMlkmdmm/pXlh7qTTmuaXSomlegYCIIdBYavwOzXmxjzyZPZMs9Zq7qAUQ6KSWdu+7QbY
UmbHgz84p2H1E0TjoI68XvvOspo0ZjnTKbHZHERhlm7tlmJ/odAhR4b65BrKWh7ah3nJDjy9SCgb
+qjaW9+MwV1kiira4Sez79Gv5gDb0CMNHOTsJybUJLM1gCVNpfnJF2s1BZRUQ10jZiiYTVUATzRe
CkquR57wvp++GtqGrQo5ZuHsx4423w89Rf9NHxIw/Mnjr8Z2lHStEvVEjzDIvZ2mQ21icS4/d2vk
akQLRSumTTk6vUOJUp+v2aSnwZH3ct/kiyj0j7fGLczZ7Qnr9o202dBjPRfaeE218yuMo8fR1Xwt
tc8cRZR47uwOv0p7BrlcDfKEbrs+BA0PWyWvOIM1PDMjXnkJ9A0x/JIhkx051Z5hJ1eDm45dRJ4v
bZxBs36yvU37M9mmCvbM4NhHbuGe10uuhrbonb5I0oBWEQP8wWuBThiyTI8s95fn8A+ffrka1W3B
5IcLYPCp31dbBuDbgo8fFM4gAui+NiUAA4ARR162fY9mNcoNuICBS9K1D5dHOylrMg5DPAYEbcJG
LCE/qDE7cmH7bttqyPPFD1IodbgqyiSABWjRRHaiMY02h9+yfY9+NeqtAJGABpZ261K9uGhtIIhk
JmSXXpEWR75W+y5hNfAp3Gq90SXtWY1Dt3kMjDBFXNIV2c9PXYJYDX0yzPoq7M0RRgu2UfoJT44D
2DMLnPBz765YjX6UeIgKXBgCFaEuJ7SHacx4Xnfk6HsWPb9ldh++SEIlkhgpt9+qQnsNIVyf9I13
q5rkgv508rnZV6yGeIrqRdMa+78uQZqIGa3ePnYJex6xWA9uy8VmGy2m84GAJHM5evP5G7Sc9cMN
SrGqB1nD0cESoUZQ0x1epZvOTemsEZZz5DHsu4bVoCYbySUUSKegIs2fpShIkJdEIh9+R/cdfDWM
cRdlLkzofus2JLPOklTEcLCjf+U57C3z75mPls7Mxxs0tpSfMuzA29Gsz6VXP44tGoNGzghI5Evj
AJ45fBn7TrQaylDZzKIUerelU+EPjX6TpBUq9OQdjQKE7PxItXjf53ZtmmjmulVlRKBgGANdD8Yr
N/XONZr3dqqdh7W+jXp5T8QwME35uUszV2NcD6AiTJHW4iEiPi1PfHgusCvH+JtMjUcHjNHhW7jn
TfitDfzwMleNNyYs0pF52x7shAThWlebzpGr2DOdm6th7gg0tACpAW1LzSbnzl60+I1zy1yYHXnZ
9l3AaqyPnTQL6XidPxs1agBtRs91Oo+R42wO36E9L5m5nPjDHTKr0cs7iKi+lU7qwastIPs56Dne
ZwNzurekqri5f/hk+65mNeqNODDrcoSQFWKevUACDt4+Tabt4aPvexyrYd+h6BUhzHe/9cRbo42X
Y4MZHXD1kVu17/jrgd8g3p0mrfXhbd0w676CuLwnevL+8M/f82UyV8PdI3XUMQqn9Wl95oR1hzi5
y+ihdwl2ThPxuXfWWH2/QU1ppLZ2JLPH1nVV61CLzZ4o6/Hl8FXsuUnGamTTyR5Uwxp9a9bxtmiC
R5zzLxgCLg8fft9kZSzv8Yf31Y2HUGOJgOU3mHUfrwS8gACqwgxKf0voMWkfAYQzWbfl9YjAaEMS
Z37k3u15QsZqvPeh1UUpR0ZTmAQ3E9QCCNeeea5NrnOGRKU7skPYd57l3n64xq7KTD0Lyg7FfHKb
5gjLpMm1KtM+sSvv1+E7ue8kq4EfuHHl9HHd+UOvCLes59s8BzyNm+0uwzhw+CR7BvyilPh4JWiF
ZKw0MthxDpH+Z6GTrUbn7vDB971qq/FutmZb401iNumHGwNzDQT3S9WND587/Gq4z7KE1ROlnY9K
G55mWZIQWL5llfvJn78a73KQ4xALju9qw11aBKRblvDs5JEvx57nS9DRH7ceoXQQtujW+PRp972O
Wb5zR3aaZG82OmnPh2/Sns+HvhruhqGUM2umxmoR4lNO4HVfPgcO3pCqIkihOrJG2fOo9dWo1yK2
HHXJvUo7FnTBvDVFcxbk0fbwVex5TfXlHn4YcBLuEyxVg1ymGX7yYF4CuTp85H0/fPn7hyOryWpt
JOGdL4x2h8vgPGe5MMvuyHS474evBnGctSP4bn64WT6C8T8dvZ+Hf/e+A68GbuYltZpTnqtRut/M
oLpJPef8c4deDduu6tNxwjLhgyQwnuapJZ+lE83m8NH3vZCrUesitCJMmxwRI7hNI+iqCCddU/mO
rt+bjfnJ1341dkOzDTUldRCrFeAcg2wu3f4G9QCUm46VUcs+9WKSQPnn68NbD41eZ01gzQPZJh6J
1bIHYXL4Xv3+aP57IQfd2J+Hd5seriOx49vxzPXHXfQVKTA74vANvfh022+LbUmy7H39HJSbY5W2
fx4RwlsN5SiMKllFBF6Q2XHd6vGbFZLXW2rB++GL2nf81VgeUD1MUxE0UG7VeUyPYxNoiDMjdzry
7PedYPn7hyFdd51Or5MTuJl156riHdkGlivvU58F8W/qO2lNeoV7ZVvDXh3N9D0zs2v81UcO/88D
W3irgW3A2hMCOT2cPCFv7BK2ayVH+8jo++ePDkF+f96bqJF9xgocoxs65pO8696duTz1Cu3ZiMUx
T+S+B7Aa4qPXySH1mEAcUx/wOCCtbzeWW8/ZRlVlc2y1t+80qzGuhhwFdsLYC6X6pg39y+LQ1YPs
yHJ/z+HX4rqecMPaFtyqQpI8ly2fZC1jOS66uT3yNPadYjW84TI6VP9HdhRmdFXPzhvUruugcJ8P
j7Q9r5K7GskJxETpRLDCp0pc14kWb4EJxP7hg+/77ath3IW4v7yuZ7NlTRup1zsXGH02zEd0ePt+
+3Laj4PYgjQbirzxTRPbrFmLN48Y0s/NEO5y0g8Hn4ANUHhqG5+os8uIIJdyKG+rPj8yhPcMMnc1
hE3anCiGNZhjQ/AQufZFluhPWGTwyAXVvD18//edZDWSS2sAoyA5SeXFhA976hzT+qtdgoUo0rPD
5/i9DfiH74+7GsmdwgaFO7teAGHggBH/WgbmCUkouhiMq6oHqFWE0Y7mzOIzIEQ+1tUjTmT4y4F+
bJOy71VbDfRBE8y4OA58GZm3xO1hpXKeGk98OXyVew6/lq21g2iwEJSQKjXCvEzrmuT2nQ6W7PDh
/3nBI9YytT5wUxsiaO0Pbbx1zJEIh+B/c3ZuzXHq0Lb+RVSBJEC8Qt9ttx07iZ28qOJcQFwE4irx
6/fodc5DNju4q/ptlWsFGklz6jbm+LpPKW1BvOLyofPbK9lkJWSWcjU5M9G1BsbqUdagdM6eK37b
Khn15f87YFCCTEroVtp9Vo1g9rUodH7QAZgLU05wQPhxQ631w+Xvf0WlXyijiguVbbL9k4MkW2YM
FofF548fv9Y8l7//9XgDIWwZ4OwBGQVlrJVFfRJ0qnTz8dPXfvwi5lOS+VjLkBZsOO91yvNnqPe3
zGmujNG1H7+I9sxoVAa5Wbf3iYTDFinqqAfID6YdV37/pSf/EenhItJZlqZ84GW7n43zSVbkc6mb
JwCg9kYN29uaaBHGpfThjN/jFWC7PmiePtSDARfw2sXaSg8sNWkltwLeL7bdtzT86Y4ca35O+k9g
Msgrc9LaGxbTNQlHkPokBugw2S7WpXeX6kt9OHiWN7XQUvNWGeH0psvwCSxtYYdPHuHK8Zi10a/b
nr8I475lKNiN0ANIqKi0I3dFpvbA2d02hpYit2hKyyHXabtHAfRXqM2fddu8BGP62Ohr9xIrw3Qp
asMlf+tizd3uYQiS+EWJbbu+N7y6n1p+2zANFpGMY1cYssADE4Vu/DVIg3uLq/+y0G+39cEikgXs
fYu0yTGloq1Qx5hO8MXhsFlm3W15NFiEck9zDc/9SO+LCIANM39qSfEJ5ZxfPv6AlVQULMIYxvGZ
Vb4LpgIHti7Oco1IM3X18vHjvUtD/CMTLdVoeR7B3TO3+Pm6+TKH1VPL9YN0uneqHaBo6+CLDOG8
rTT1QeAKhxgnNkAx6/y27/MXUY7Kv0BUnOr9HLUk8Tp2HicwFT7+upXGW2rVBkfx2je13qf+nMEi
OKS6bn7zaPz/MPvVy8+1FyxCHDbSboRbc723Tdc3e8+72NEKwfS1S5y1F1yS41/TqC3gNdRWotn7
fuqmsDG+mG8PUQiu6sdNtBLiS0maVxEX1b5Os8/F9Asnl/cmgMe39vKz27rN7uOXXH7tvwbZIshD
APxgE+oC/1e0X3xp/dgNujaBBd6Nm2B/EeewMvDgqKFwsDXP6vc4G3vyZlL8gGUBHM9v+4pFpBvZ
Bu1k0FR1BheHPoBze0GeYYR3k9yG+otQL0k9VU44NPtW8eZgOzhmTyVIEh//+pWRtBSpjXSktilB
4gE6en51awAHUFMJd9zbHr+IY4os6xOLLo6U0N0uHDiw376oYSf68QtWBupSkobb0aIGNhXw+FDl
+w5Hmm3Lv9RK/YDv2Y3ryqUYLSwqeJv0LYYR61/giv4Jnp+vEe+u7OLX+mARzamwEy2B39uHKvqu
6smLM8auXWWuPfzy979SBSrnQ+4MVYMaJ6f97gQeOQ5A19w4fBYh3MBdNQ+pX+8FPPlxogvEeAnv
74/7du2nL6K3tQ40FzDH2PO674HH9o+FuipiuxwO/yP5sEXYagCn/YaTeg/gg3S+AA7p6SqGj4eg
z4ELyNKdA7MVNxlEyO1TFwq4U8H3CxAhjw0+hz0CKbwiYZGY7B5FN/RCNrF5+8PwoMo3CufdmCgL
IB8A0xRpe0oNCuT2zpxn/hPtgMB8iCgJxu9uXxTyJRK13x8Cvwv5RurAteD9RJ7cXny51DcTMiae
ehY4+bubBsXwq1RhhpO8otfVOcARAbA2Mg/tXU97ICCnpjV204BI7j9HpiIWkl+h252nqB1gVBTN
6WGKxkqhMKAJXPDXRR7BepZG4hnIvYuplhYuHJkZTHjVle5cSfd00Z1ayR61EBFaHMWqsV/or63S
XgyXvuePx8vaCxZdCnt61JDzpt63cIcCxMz69ZFAE/kN20LY5t/2kkU69pT04BeRN/sgrYA1zhzZ
/G6GzPwKHXzS5uOXrIz8pdior/QknKzHyGflH0hG4UjU3VbQQJeqomaY2lHbsMYGoQ4+K3i7vRWz
c6GS2+mbhZPqn5u+gS0aCgiNAQOV1rDF6YALnBROn8HX+Pjha129uPKBgNZiN1A2e3hKfAcA6DHy
0pMI5dttj19MWyNuDE1J8Nv9QWBSKU9hDcsUHl3p3rVfvzgT9kfoujwYkcFFIgKzzolgdmTyXzAs
uLJmWHvBZbb8K+mDCkmDAtfOOEmDSV+NGYtOzne4e36+rX0u7/3r+TkK3kcVughlF1QtsOPKHUox
5eHiV33bzEIvofHXK7JAuoMiQbcPcat3BEzRw2a/ZVdSxcp5IF3MW20Fe274FSPADMjA0Gnnd9jh
wJvWtORoqdSwq3RvO3tcyutgtgiHuQG3qyU8ATmMUWWI20MnIPdgk1C4rkjHhxcOGvDHx72zlj0W
vT81gPu5oEPuQ15/H2AkB39beeOMTxZd34STyOcUkzIQWqBhD16AeX9yb1sKLYV2MJqynS9x4qXq
sjxlXBV3fdG5X29rmEWvdznQGqKuEdZqCE+Zou53bHLtlX5ea/bF/BaaCt7KHZaihSjL46A4XP3d
/poE8dJ5/1ivkMXkBgtMmNxdMh6v+ImVzRmLuO9U2q9DX127zFv7gkXKhgeXGQw2x3vHKvobgN35
91wBb3Ylaa88fqmq8wlVeZYX2LUG4QjrYOBqE1fA0/eKzmNF9kaXsjpUJgsRlFztodjqiydwSS1P
RKjA8p662vkMA/Czw8OR7IIeCebEA9vaU+b4fn1lDKz0krfopcpx3HSCz8h+niBPRH36XmXkU5Cl
oHWTLzeN4v++/q/M2GegwcFjEthkn4OL4MGzEheB6sZOWsxNbUix+s2xLp6sznjiVDlOQatMNeXu
tp9/abq/fn7gUvjRaqw/AFnNq3sYXgMUOhvdX7vQXRtmiww1u0OLym6i9pReeBBmyieGQyo2Rrct
Af/z1//7C7qLJxzBC4Ckeut6eNvOwytKSn7e1kCLLFX2le1BG1P7pgWlx6T0zwxK7ZXfvtY4iySV
6tnrOpgI70fYmJakOBHS3bboWGrpphCWUAots5e2nu9T1zOg3kT5Z8YzcmXsXLrwH0lwKaTrcqZq
prxqjwn8HI7znQjIHpzxK3cLK42zFNCBf61Z0NaIrNxhB+Dm5aFsYK36cb+u/fjFwJ+KQPKxoNWe
1Z3cW5gZfq5zkPyycFC3mThRdzH2WWRgVaJcMBx90ON0xA/CIy/azl8+/oa1Frr8/a+h3zYqTUUk
0UIsm+55H7kbzEPk6eOnr7XQYuRHUwEDXg+zf04zFBEDleHPx6zPmd1MpVOHfz5+zdpHLGIAhkkC
dIwUKe4/uJxREb9w5NyovrGn/88sIDs9RrLaA1L8XNbeZujd59QT249//3+zyb/CYDFPw6uk526L
D/DLbsOd6OCp8UkzQGXAuNI1GJ8+e7BU/HHhCIl64ivv/Xf3YG/yvztf5Zw7BbSU226m3oEWII6P
1mleVOarmwKcLLV2pVTe4JIOZJxBNDuvk+W+qai/76XPb+ocspTWNbNTuaJSJWCl5c9al3cEPo84
hZhvErOSaBHmg4W30wCb2z0W/TxLUIneABLgt49zGdXjlTS+1hWXv/8Vh7BGEgL2NOV+bsN3vyyO
dZbBDd1eWUn9O0LIUl7HRhdX6SgpRWF0LXJwJWj2GYT5a0qGf+++yFJeJ2GtC/LHpQuATUHtQaNP
Nuvf8onW27Jwglioil0ZUZdm/7+xQpZiO/jjD2Zu8SlY3T5cyH4XPDVK9jw4Y8F159qpylqLLUI+
CubQ+h2W/N7Ue3YjB2hfYx4Q3R0/Dvq1Hl/EPB8n0WD5jO/IArvxCsoeu4bA8BZGBLf1+lJsZ0GS
q5xJA2zhpaY+5cAmnQmBxfaVT/iv+O8ffbF0sgsYJeC4gaXloMqhQj2pdgHYggG1h0IVD8CazDSg
4OD+3S32eSs46qpyntWvno/qt6ZMmwRcEuc5TA3HVZeFMrDfhlnklG9NTeDJPzVTppPBz81PWjEY
2TZ5f7IyG1GxBz910Cyzi1F4Jdn8OQN6L//Uimy2jxkw9uk5bzJn3tAKsJwHWtM2SigR9XhlWbfS
gUshoD8HmlzK2repwDXaGBXR/RTk1WFibv560xjhi9STOTnwleNY7PscIHThbjD+PhWAtN/2+EXS
wWbWVgBCFXs6d01cwsRez/1bpK9tnlbSwlIRCDseWFPD+xnHFaokqB+ybb+NLLQYm7nSznwKUbPN
j13kgLf+8SetZIelStDTkR/AcL7AIaUDQ90CRPhUV7sgwKV6jxKpK3PC2msWK44MZ9webWmx100q
LxAOJCBiT41Su2Dqrl3aro2wRQ7y3FQORTsU+6Ac5As06+yRZ6n5YXLPuXIqt/aKRRZyRRSmpNGA
ARnAfMGZMT3/0wHY3h8kmCTkSiZaaa+lGhBaiXQYA7jfpBK3I7vBNx5UbigYgEEzJwkfr15grZwZ
wH7of8+k4F7BxAdo5r1b/RH8DTLpLbCefxpYhZu2AcmEb6EBOvfttQO0y2rpH0lwqRB0DHBPoVLF
flbOIfOyDbx4Yrd3k1n3sfGqLQEhxfAbB8VSNRhSUfC5DKMNjHHC/gjbYh+g8whShCAdwQT4OI5W
xkW4SA0+ng3v/dDZmHpo7oGOY4mG3fdTiRX2lVBdmWHDy9//WvLA2kxLaXGFFoZ+vwuklybSAZ/2
4w9Ye/pi6zFKHJjSwcv2gaV810orwbJK/9z28EX4g/sE/+oQJDNvlCegbWNWB1cafu13L2L+4lja
oXpHwMWcoWQKK3JAbj7+1Wt9uoh1C1s/2cFldlNIctdm/SHST21+22y4FApCR+mGGDJi0+STPqE+
Md8Z6TynMDC/6dcvvT2FD4iapTAXNwPMhrlqupg6rr8tnez3x29YSx1LpSAceFvhwwZnr1T7m0j9
hvrEMywVPrWG7oQTPJoxG2NU8fwGlPvKOF3JjEvDvBQkN2cENGdfWlLuxlqYk6eRHTuaegluJPmV
RL+SpZYyQgdkXp9VrYTtJr1rKXsAHesecICtTymqxZt7jLs5VsNttpVkqSk0uatBNKmjDU4ynWmn
LpUrMH7k8+bjzlqJk6WgMINUV5dMgUxkg/t09Hewm/9226MX0W0zY9IqxcKu7MG9U4NCKi/9548f
vtYPi/geUSEx12ktQGkOvwogjZ3xjXffK5xVUEWeRzsA4HNNTLPWSIuIh+u9BfypkTj7Td1Nn9nh
j2gVIAcff8tKQlmKCiPIvVlY+NEGRMCZxL2X6Z0DitYwitm58o6VT1gKB4dACRVqGqHmfI5N8cmr
r138r2giyVI2yILZg1FbCtqFdeh4VxV5RX+EgYFIBPqJ9pRZH6peB1bm8N2djRt9mvq21tsQhbk9
+I5g/e1BFZ7bK3cNa596SRF/TYjGAcTNJf1lu/Yfq3xUldzlYdlco4OtvWAxqSsp+wBgrnAzRLPj
n3ihrNnBRR1V6h8PiJUF/1Jl2PbFMIPDMWyHGoaYhRifpKjOhWh/++60G/S1Es6VpOkvJncsGX3a
0ArvATAOayz3ochTcK8H51Cx8Mrh8dpLFmmgCUfWiR4vGYepiJ3KO5NZHu3svUZed2XWXHvHIhuw
bIA7y4BigBwYRaXmpy4d38LA/43DlPeP+2St0xc5oC44d10q+u1IsirmjgNHG8Pc3U1PX8oNU24L
lzkUZjAo0AXlrU3PQHX2Xz9++kqCWVriMRy1US/Q/bZ3OxXLQECT1kceeK3AWn78ipXmWeoNZTt5
Ne6m+62A68GXRrZw9ArcObyy5rrsOv6xOVgqDWeAiXUPwts2bzFAhw7u9K7/QCQ4jQ07qJS/ZuG1
4sG1T1mEN8q/6Uy5321l5FU731UqwfnuNX/Cldhe2t8B6Uznsui7ra7Tre/5Z4A1AYXu9J/BQ71a
bn993CFr71nE9jBpGMaFttsKr3yWQfoEeu5d2ehH1tmXS0HQlYll7T2L8PaLIXCoRs9MnvfY4goZ
11DP5QRkUqjExsprapG1XlmEuDM3lb5Ahrcpapk2Eer5EiT5a55raxGyiO4ZpSdCjm23DRvyLkv2
CVYXf+omvbJqXPnxS9+7rMqqum7YsPWjLIwdwqDdn0W9/birV7Lf0vOu9ApoLmtsz2oBmubWgpsN
H9ahktXOBqRsd6xtyDXf+ZX+XlrgiZEK5uX4FAAbfsJK/wHnhW8j8VOcPvBjY65VOqx91OXvf83i
TSbCvg/wHqfCoRqolmfTGGDfMn7g0Fbd1nKLUC9yJBY+XyiwjWljoFQxQbV6jHlPnrpK3HQBTJaS
LSDf3L7y/XY7FsO4qzJOgLkNy/vUgrn68Yes9coi2m1Fg2Bup3br4SwgRoHCT7DT7qs0e5yC8R0E
tGvueGsvWoT7nIE5WeOkaxtFpY4LpzlVhQsOvZ8+hn35R+nxygZ+rf8X8a5CG/YhF81WFmMWN8xP
43xuVNwGYxu3xr0SO2uRuQh8wYBV9XIAzGSvs6RMCw/3IPlwZVb8T/rwj3lrKVgdPDuLoU1xcgJN
cVjgttPSXZHWUwKD4PtpQtV44ZhXn5kjypnPkWR6BwPUC4rd3/W+cW8bH0txq6B41QDV+DbT/Z+A
cgk7u+Yl1d5DA4vAQN9W1U+Wmj5cWeBiwEbRjjk+EGXOz7pUnz8e4itLgKVfXuERTxRUhzsdDFXC
9KTiaPLFQXTVcDfO6fAVinGyLyqR7T5+48rYWEr6PMA/6xkudrtZmNJPOs/r6zsg1xS/khjWXnD5
+985ruMD9ipNtOMXBnKn49K9cUFJFgkBVna6twSPHgnZz6DURmG3ua1ZFikApBYpslCjWS6WXzxF
aVKlh/DKSF2ZiZd6PtjvoIjE1mxjUC3gq+Jetc2TG4RXInKtyRfx7vqQWdGqYhv4c+yMTx6Zkp8+
bpf/5HT/CPb/o+ODa1bWUsVghM5/k3Lyf8G7fjgNApzOuhvf6JR/G5r2HLSz3ZtsHA5a9cVzAbOk
7VCBrGtsXcdeOYxJSdknGgUkzqPimn/iSkZdqgBV4+m8HOoQVysqfyt1iXvB2Zsh1ff0icFQ5OXj
dlh7z2Xq+GtUS6doGJ9EsKsapzugrNeq32RA5c4hBUYye+ix8rl2+ED+34X1v1r98jP+el1oiVBj
rkvAN80EFqhXypI029pHYVUXt6XvYZRmGqV7SdZC9sBiWswWuwi3YYJAyddrUDXqsgmyatd4aV7A
j1WLzjt0oLzq75ROkGZik58DfmjbdGon1JRI6t1FGXhV57ETkxccDXwfNFR1/tSUXxiKi+rPtada
E48EKCP4FbnwJaV55eomGb1em2Zn58YL043V4wRkHQMvMeFC1k5sQp6faAF6N/QAzRcfpL24LOf2
W1vP7A9wBajwDmfthHdw6K4EqOOBP4Otabz6BDuy7NRMgftgVdSjFNVKg01fFVVOt1e+YPL7BCym
c1IqZ+kQh3UrT5BgBftJsXI/uECmks7iNrGQKEKZeVYAWlFRONbWwJ3ucLo7pElupnTnOzOLgcA+
llk0v2VQhr8qr024SXdloI41b/1LiEU0KeVkzEYIWiVB7vKYD25SBmxLSSSPML4a91x1ZAdZ6qZo
/F9Na+8zVAglXmge6KR3PpjgWzFOewuEuCaR3rhj6yWSh0nnAv7d2/I5C0jS6l+ku8vrSce1AcIZ
5slgwN3BGRZUhF2ks32ny5Oxz3C2SYC9RXnBXVVjxoUjdVbEcoCh5VRj5hpg3V18Z3O5L4jbJQPI
oF33nmLOqVr8K90/doV5N87Pzst/AefwTp13FH09zJqcDQdBtVAXwOuuL9FWMA4boElqvo/jL+wo
A/M8kZfWtif4KcVtK4+SoMWaNg7sFwCCN9nc3fPx65RmZ7T5A6oIjr6p3t1o9JEdDIaxlbEv5yeU
M4B0C9l80kOwYcpaPkPnC4cvEdQHE6EQ2Thjd/b6niWcivqckVTsIcCmJUDXZXtkjU/tBmMTNcxp
jlUpDiHb3oKIG3bNxs46OqNp3XjCrIdvwPVsXbOf1JJjp8xLng9B3E7+qWrLe2FZEub0PGblzrX8
gYjxWzumX/Js/E0Dv4RldrNBxWCBetwJRblO9kps+nnouyd/xpDTmsYcl2RbVWbv9ez/8JTzCrzk
ezdHD2Uok9pOd4NrNplDvkw0gPdzZRPXzdxtqLM3DsMclERvCtKfS1lgXFTjT2fKuxjktS2TGuzg
l4qnWD/u0ga+T6OP2nZLD67svhaR90IBNWZNG8a2bp7pDCPbyDz45NULwh1YDluT+/eKhLhIYtGX
cSofIrd8ToEksbm5L0O+9ZsRlA29caoCFw5HGkQ7x/POZVY1cNjuzh3sh8AH3qSZe6zd/ABDi60c
+GHyzB5uJXdppmKde3c67R9ROZJuallvhyw9AqSYyEJ+Q7jFcyke09S+CrcDsZkms/etmMOnEHVx
ThDG0NMlFvM90mAGyZvCf4OJfpawlnMBGvbUI6vrQz8Dk1g0W+g4n4bO2Q1Bc04xpGSjtoD+bCeA
KrwuyjftUD6msj0M5e8w+Elo8RV1M3slOarUsGos/BMRXRK07JXIDDvaLKbVsYnkC+Hk6Dag3aTY
VgGKsCeszTeoVLwn1N0V4AnFWqJPeTuV993kZ/FA+Lv18h0f6yc6oOKwGek7rLJxyMbfSdOc5wtL
w4zgzap7G8ldC0ABKLdqumSMz6BiPalpPqSCvFQGU2lmUYSI2lQs50mUbpkbPmE2gifM5NO4pn6z
CwZXHMIMJNEoQK1G01WAEZQzBsWwGbF33phglHHaw19ucBj7NhdCvYDfFjWxAg9XbIeBqM9Djvum
GFKa8KknnL3kxkQ8Dic1vChP2o3OanR/0ZYJeO5n14pfvm3bRMFuJEjw/w71y1hZ54l5A3yTpa6h
Ic0dD3FduR2q4zNehHvJaPbKKuBEQIkGYThusjLUceCjcb5GE1inMYoS4CMucxZWqKhvRB9z2g+f
2Tiqr1WUwuPWY0ipmxl2anU8Zk21DTpXlgln1PR3k7T2ScAal26tgJ7o5NdB+YPjUvyNhzhlq9uW
nhnrnQdiapaIqcQSatQmVbvODK2zrbwIyxkfgOF95fj9D+pASx1aJr/BxpekCaT+9VutsuFS9c+S
bJzVvZgkT2xVqWNG8MQNMaWrjrTUg7+pBBxOj0Fux+i+qYRX/A4cvxuevbxiLyaNoEMhpVPSuG+c
5kdnMvNDCKK+8qJ3kSYadjS4N32AoZ812waz/m9bNqO30V0TPaDI6a2oIueuD0Hk2/ad9hFioxMN
m7LjqB+FFouemFf7O9EPqt3lZR8hlw/kqyQ8/zaLrEbYlJgwX/quq4996MmXdvbdn2kKAwoQnzJD
78cq0n/SqqPuFkio4RtKIs1vWeUAMU9psZlLRY+tE7BzIQ35RcnIGvQjkM2p59qzRC9+LyBbgm1c
355HcER/Cnfq2dOsymjfYWJ6qlign+HZoV5spfWBDVGLGGQBV0lfBzjjE6Z1D6I2/DhnqRePrOKv
Eo9ClIYt1g2sm7900F3kJ06C8KhzLTfg4nxvPdapbWGoDJ7rqJXfLkBIErs4F/3ZO2TYdUPUkWPf
gefwOMBp2GzKEROxtqxGfLFIYWKyrHwMgCHfOqCYfcomf3qruGe+sM4NP9e9V51wA+DvpFLTvukz
uYMDNzlEfmjPSJjjj2B02g4oiinfFH3PDyzFb7IW+rULEDmJIu588i1KMmyQQ9AbohWRPxzHJpjm
xi+t8VS+qXPrj7gKCiN6P2dj5Seyr8s/ZtbVk593Ft7oY3anpil8A6i9Spws8xLILGky+Z7CWzRm
MOwAMw5aaEHhlvU7yHA3g3zHFcg4+0nrtj1LzjyTzKpF6rWmpM0zXEKMk6CMVL8PZuQujbF25G9t
FLHXUgo3e9CAFacoLwbb7V3Bl1puQCT0woS7qTceCyOJvzUKCxwRmxlgkYNBZbbdzqjScuJ5NM2T
D/1vF3smNJ1NgPFugh1s0nHbmhVumsYhWPHiT4mBOjlgwc+lTuE7GQ7jsLVVgyPJY8mmfmi3DYEb
SwXCOSjzGRLEk4TlWJUUQYFJLOJVoqTqqjYB6M7pxkQ3TjbEjPmEYMGr6LPMc/K9pOmLD5egpE+1
I7Dh1OIFXKtxjH0qAuS+Kaw+G0NShQUgT1N9TAUUunOQ+VjACEd629C3vZO4WGKXd1TRttkMyILP
qk2FvJ/ywk8iUOTbXWVNAx49bmScH1jwDPbBrdKI7CNA1kmeoEJHsXseTtHwexiAMHyZCgcFGJPX
9dFJkclrGaRFsFCek5FUkbyT5VCEn2oGaG8dN3U/dPfTSOwDcgy3OyJzr9xOsnKikx4m39kA9Ujd
50lnE5zM0NjfGhwlcqwRyegCtdbTLwAH5GOSFnTC6X5Z5T9Sc9nKTSHh0Z5VWtWxhGfWHLuKqFe3
wNJiYzIBtnRVmtnfdAwLxsrFQh7yTCWjcwTPOrtRovHnh7wFb+tpzJkZtswCir3lgAUatLlJzbao
uA032UTb4qAEPH43tlbyN8pQhvzQVF6uX9E3Ft4xgDsOCZWZOyQCAT8mrp5gpJa6HRZYHhSS0NGC
AlngjnMMxA71n2GXoJa1pneM9Lw8KBSeDBvg2WZ2BmgxfC87heTT2Dyrt6oJnCoeGxTR76ZpHP2T
0004+vLdumcbuFfy/NC19aA3vs5MEEvioQ0Jy+bvDhzQyjg3cya2/kz6P+lEvQhkHT8of851Jl8R
WH690XDWfuQdzWccP0+dSmApU5F4RAmVOg79ELoJn6KyScD4C7Mdin9r+4CKnI4n+KcO+9kXTDUJ
ijaw825YO34BlBKpW8Cm6H1umPnTczq/ttIr+2SIchjxoWO4OgDyZMMktLkDB4aCzGeUfKS7HrXj
3aYZech3edaU2Wa+2BvEGBvesI9SZwg2dVUI946iWN6PUe+F/ycFVEIeHbgvtVsTNVZvBsMBmcET
p2JHgSOBFLJD4HmnVLc5/eX7PTY2Pq5Wv4tKTtgVFNT5lQea2n0TVKNzYBK0xgNwCeaTkEHRbMqS
yOJiqU/cOKwI0lsa5KLakEBq9uhNhTh79eicoPWaf0alB8uHCV4BI4wfogQyQ6zvYIjPp1PKJ0Z2
uveEH8NHlb4hX6TVTpCghH9xycdzrfvwh8WySMUZOjPbGE+w3yo05XxOZaOHQ8gC8rkFKIJvpceA
6ZpM2Y9nTEGziFVUB2ZjvaEOEgfLDHHIuiqFqM0bQpLYdAzf57bgPkq3Mx2i0jrqipijF8khow4W
Wik8Asb7nOShdzfSAiPWlKxodnPrIThxf8iiM+2FW+/UmGqzSYVD6q1HIdPcOY11OTZEeDZ2EDWk
0/mMlA4vNaFhzTwWRMS4AonsOTNu2yUoNWTz1nZBP2M2rcruGa7v45wUszumkGa6pNrRlApvE0LQ
Fcah48yvsugiscFc2kPRz7j39TIqn1CYBK/13Kka74TztODHZalJYizIWR930hXDASkO4uUsi/Im
iXjRQNLNiEdiVB4FRTwL3xP7wrZNuA+7CCqBaULDxX5uh/eurLp+00+w/tz0nYIvRkcrSPGDEouu
U5FnnbthmH6GTRhkbX+P0KX9KR1QwgdBpAs4no9Z6S3kJlMJw4YSO1cSiae6z9zspC5mq3EooJxM
OsW6P3M7iADnGGHzwFvhYfVpOgzZMsgMTGpDXFglbsgsHN9TFb0PtLcqZtjDVcdCpCrczoj3MmG5
DJ9ABe2/WnMpDnfKQb1OTuN/Kix0UJnj5H2svckPcXySujj7gVF6cFQSqyRsfcFqQq7hXvoZJ36l
hNCtmCE9oGkwy4fQUU4XWwDpW4HjoT40Kvbm5pIHpkDIuYhzUV6y9DSM1P8KdGaLYxQww4viOXeH
zgPNubnMnYOje3fY+eib/ofr9CQ3cT8xXdxNpkuzMjaAQUcHuIbgcNfAniE9+5iYy+coHabgYcL6
u/vUlUiex7Gfp2g/VPCz3uiJCHtPQdt+gpVt2n2um0bgpsXi5p7CVgarvJ+ZZFVwN481d884d2rF
TjGH6JNOB1Zy7NXLfsrjyVDOfnYyleWjR+GY8T+cfVlv3bia7V9p1HPrNCmKlAT06QdpS96j59hJ
XgQndqiBFCVqpH59r13n3Hu7gpOqiwYKRjme9iCR/NZ4WKFKtReziLGCzR7FqhiXYpf0i43pgbJ4
GO/40Hvtm1+tkToLxQZAW22pVfneLdaa8wTZiII9wMntpfBoPT6oRvPyFs7Pmh2QPiTUZbI+Wq+z
ZiJKwMziseJjQ1HQiqHWztO3GXXcFc6gEQ3qY1mPrtt3UA75MoFjYSbZ0CEpJplxZfhPLQ4hR+Zr
1h/Aks/+hXQVyrRTS70GRzz4JZZdr0MkoaFiZfkALqGx7aKJdOwSDaM8w+Zd+ep742uzPARdhOpX
GVWKPnHwM+QHgQHCP3AvAAgwWtyO32QESXedhI1pqm8zdOoeTlCsb9YlHfowsAfqzWT7hvDrcjwU
XTn6d+22DPQGrcbrfWjG9jCAZpnPmBFE+ZXNRhSvxHI2vpLVQcKN9deb8KIvTG4A1LqtQ15tUgq6
WZL0bevpuygct/XdQwUmgyiHtnCN7oq4rbhKw0VO4lQVre++NTbs5HFkERwqQHiXNk4k3qsmb1Ul
ow8+TgV9xghdrPmMs/Z8T6gXec9k8KPi2GtV20tc8WbbhXNJ2geFMAYMkdA0ojwmGQQ8J9Gl3rCV
LglyYdW2MwvZVp5GQ4zNDou7Rw5jMRCtwM6SSJgkwjFuBpyCFkEMHQy4aLCXfBHtfoXCOtiJsvSa
XUuirvimRLcA6GAr0f1tV/alHyfoElk7qEXFiGUNsqqOnjitgvmOtgTh8ltXRvHz2vlIXItoU47P
HjMRLruQeBBkVqKskW7M2QbUFMv/duqUMd4KaI9bBS5RNjW+gQeDvYyVxWO5KmAbeelR6dw942Tq
yy4JaqyhR4Tt1SMkGu11JZAWYKhI0bYpWGZJ4XcpCk+m5rVuIBDR53YqrIuBtODCe+lwo7EXW1vH
gOgR7N4sDRUz5BUxYk6xnRxDjiUxFLOCBYeQDqimN1s93zQr7oYvnNhlzv2wUTTFUW5Yj56RY43j
kJzOMc7Ly5gw2ur5GKklqkyqhQapvECKN+5YROm09wa38RP455B/IizuJpJMqqDzI7KR61Gny4C8
knPg9dfyRdDswr02C47aS6oLVYOmZg419jc4HgaQpoxgwe56XxTsUjIZL/fUr10NtRIfSgW1D0Pe
25DMbdfIPMbpJ7yByUyOOKKoYaxzrtuqbrFX0QpIR2R0yw1Q7cYu57lbY5ngSM2qjNS0J3hi4xhn
sLtNuBKvIAZqEcTQZXyNx26vAuUBX2X9KHFI6hDmUV5x0XnAfJf40lT+Q7Vs3XCaR0GCI8Inpg1A
QdvjFNE2sd6NBa/YEYJEZjPACva92DSLjjiianKL8qdhzJvNrDX2cWQWH4tuK/ud9KFpfKKDL9k3
p7kXpTiGef6+q7oqOHdetXpoF3G+O/gxbwCSVLSO73o2MUBtozfxjDEmd7SnbI9Us7HJN9wGCLgH
tw3qWdOu3MuKz33KfVIKWPGGproYwscXCC4wVxY1EI+dLode5A58dZFpuRjc7XrCXAnJVbAkXi30
9lCgHpxmaPOOQFkAweizyRUsfoY1dVKHcCNl9T5uAfCGJoAnNylwi45fCKwlfm5qXoyPTYgh4FNI
qdieSrpxmssZg/MBVWiQY8CO0aHvpA2Yxsk+GCGzJ6sAmIocCw+7vI1JyobZjS8AnbbpFr42Rndl
S6oiF4Gazzpa1+HAEIU07Ct4KfUdgC57Zyonm0ytnMb5IJH9lmOD84ZdMCOpBcXkW0TSYcBRuEwW
o+JlF9qIzO/t1IkmAyN8laWARxkxwkXc/gAQ1dQ5DjHjmsDoxtpTMWLx25dtuNCLqb2IvKzGi8OX
hjfxITATcFKAajILQwk1y+qYDM4S20iRNratwl29Gg6L3Gq3GvgAWs72IIe8NkF+l25vbSXAzMzG
E1iv7bQCR8Sa8SoWhI6/RAsWx88IwMTwmpgwKpGzgemp2XWOwXNZxir4rCrs8VmBgKjHCSkjOG/E
al4eoDFvzAsJK/6CoQUzyFqOwDLjgin/dum1LH6gC2gtPkWxnN9shViKbFrlom8m8ExX/TvYldO4
hgK49CwieS4mHLNPDY+iAceEwrSfVqGBcwS+lv4nsUjXBUncuCLgiaqYN701pYvMvqJdU8CGTspl
HwDV/zExx7Dm0a0ZigTW/dWCQoFC1SZQ1qi7KS7tZcLPLsmimIOGA7Xk90srgN0rZMo9SqtBtczF
dGjdGN4StIs9+HRa2IO/+KAEfD5HwEKF5c0R3titB+wSso8hLrebyE3xWZOIfxUYlnM+ry4PSoB2
yP0ELOyXgGrHeAB1QBFV1XMo9YN4Gc5gDpC14mxzieDQygX+bTeKLdp1g4M9eVForNwYFGxtbdnN
olkMlJKuDwb6gi9TwEIoD7wWPwj90G2pYgXgeNLPbeHgqoC39SOQa3n0O1BOXbF9KVY3Z6iyapdE
dHHxwaao+lqtosm9sB8xkCxb7pWVfxYlYJZkw857aaKYjeCGNGc54pHmkxcQdmhbH6lMrg9Qfwej
ayrjuHjD2+l9rYtYF0Bp0EG8tEiXXv0Ngpmyo/YHL1s0LPNtaj+RadR3Rtn1hoQCI1VpAr3mnm/n
GhuD7PxURgaMWyBR0QqZc+CyOOTkCI02PxB/rvZ+xbqbUvQKFkeuP3f9tuTVEvdZXeHXJDXcvRXQ
4YDVILPW7eA5HTUpIGSC5E/Z3OpBjefYN/W+bidALUju67PFsH4X4OQiEzptqOHuNMaByQ7eHe8a
ciHwD5wBf9LM+VeQbNzoUzDqKsO2Ep20TykAr5rF77UWGFx570hOqS5ydLmIp3CrqrumE4iRhF5l
p9nahEkwLtvRhnTNKqXiDNV5LfI3JWfp2LaiTkjPkNtrRhJjeZ1dgxyEmAVo2xjqG2c0HGkzrp1v
gxxhKKwAx8UY05IYIYmZkT5AwWKNHjEk889lLat4hyVBqTQWAb3nXhlFCZ278HvlIS0M1POMqc4p
pRLbrFGCeaJF21M8l7sG4qGnMbZkhn/CN28e89wF/EHxNa5Xfqi3qLvXSE2bsh6hibumH7edrVFe
vwqPXFDS1v7w5ZXLMnif127Brhnh4Iyxk7P5AIzfh6JqARQB1pYh4j7pJrkBkuqQ3o40IjXdYvNG
qSONfLmv6Rg+B4r4J6arAX5rJV0a0jmi14JM4JBtwyFnVTAmwvnIl92MjqazLcPwq4tcdylq0Ghl
o8Oj7zlqkgKH9HMBkV/mkGB2lBtSkpFYCg5WIYQsbUwlL7Mf0i+A5DF0WhPK90jJOo0ZcbsRU8fJ
i+hwH2Fi+VwGBvH2HjIeGEw4FVNuJ2p6NTcB7QsSjaj+c4MixDlx7YCjS8AQge+RsPxUe4bddlXU
9IktxXwuwtAdyr6dwS1gy38oGPWeCFvCIY8KA+YUMf096By1jHtgb1ew1Tc4ygzGXgacw/ajbpbb
WTDzsNS8AhoMlpT6iD1auuoSjBDXT9gLbjhdOSSH1Xbytg3aJaC8PsdVWKsKJ2DDakD4iuZ1xOs5
sehKSbXr9GmI7JTPw/pZDtANE4AxmBa66CBgz77fNvkm3bxCYlYiv7vu+Y23wBvfLNGcQowwZhP4
vBsSB1PaYX8917MC7bt5LyP+TNZgUiFojPq24dD9aiAdSisYgeEnLHRO+YbGVThVEhsNYo8YQ1Db
nkKJMCmduelVaHMFE+ztNC8aoMpQHClf2Y+1aL1bWGOvZ10rlm9uGclxamsC+j4iWdxs5Y2dZv+a
yjLdu6ieb0UY+8B0dBCphJi63QlOaILJk+2GUJvzGhrx0lfgt+HMsXvA3/EeIaL2XrTbeoi9uMKs
tmkchuLxyZQoh7VyBmO0VaX7CFk85TH06amL2iVtMZ2m4YTmC85iuM6t9Pbe3HcJCWOKLZaUAMGc
+UHN9BShpx4uemryEmj9s1QuSnoJRDfBQliANAea6lv56GOjzYkPNj3ZwpJWtwDwerSskNqUlxZR
UvweW7ftcmSYfh4wE0u3QxxeOd4EVld40vNWw+CbNFMZSJbhJMX9wwroTnzmpHbbjRTETbekCVbv
86o8Z/KxFnNPwbUWq3w04bgWF4b2JMz3MNXK+TBjvR/VDpygI2iCNYCgdlsLgSWAUxmEi07g924R
/hxy2bxHHY6XXxEAO7vM8mjAylf6Dm9RVEG5UAGbuLHhBAADh3Y0gJ4xyKzVBa+B9rNtQD1rAElG
gTU4sUM40lO0IufvU8CAJB3d6q044fdzy6u969uyfhBeIOsfaE+HD5GI1qJtawQzpb5jalIDS6iz
ZsYVXiHQch77nk5JKRH08glSCyVuCshJtoMPG354KpE1UWPzHwbWXIqwiOrnjbig+wjLSeqPIJ6N
qhIa4y770QYz0zjFL2hwyePZCn+3jhthaLDw0VSy9K4zNfQDc6P2Ioq53bd13TWIKgQUWaemwqJu
UnRDD9t+xiSjH8qtWNYbE5OlhS7AL4uTlWVXfkGmrg2+L5Czdh7AaWWKx3aooANL2lZFAUawcgm9
67DdhN81WIB12uMo5UZIjQiSuu9IsIJDA9JMVrMfUAHQAcVTxfTV89exueBabfr9hnIAB+V6BzKS
A12N3+OOIQdXtz6uZ43eBpkyzlvy0nuDBv/nqJs8hCKYtXkDhtVjM0CzEdLs+xDJ7Hs/6PvxQLGR
d5/i1aId96hIgIFzUFPXHvAOoMxlR2tvZQauJGP6dwTYDfq4FjhkVomHWal/ZarV4Zkb6m0viJKk
9uKbdVQZLgy8rSnUorj6oxiftDsTYPTa1UgYWI6CrHXwyViKlSlpJFf0g8SbrT7hTjTzE8xj11Zx
WQhujz4iOaA+EKjxAioduTj84s3Yur4iODjQz8hVcRQbqzXD9BIRQNPQrwDzzLwQV/U9NUgafuCs
Gjqd4IBfOIAEpB3VBSNt750M8qnc7SZj5c7h2qke2XjR1I3DdWRF6w9TZJIv/la0Q9YWpGmxwM+e
fx+AoDFhAs6ThSdE67guXxiy6PPSoGoW63PXiOnSC264SnDO3TwcTFTRVId6GIX7Ps/AdXE+D4eV
PnuDNNO+DJYQEmXwbWLL0T8vi70L2hAwKAj3jX5C1GLcQnfCg+ZoSrbO4ISncfkUR0TpLvViQWR7
0MOC02LVuHg8FhULWcI2jsiQEpNH9wB6pgMY2ke6YGD5OMiJHsBiU7d+NsAbNvBbNZElXi546yC6
y4cSaeNBzsNKra+edggeSUo6MjPlAKNm4BdmE7T5WpaDqqGjnSXuzdoVUt7hXD0sDkITJnDGCRrg
fyEkYiZ2IovtJnGvciAsGDkhpjAdRC9lV3tXQY2ZojsVxwDVD5DRdSALNlaHdtjJOZ6IS0C2R1Od
LWEwRc9IM9EaqIQNpual86BkugeWYvuH2tZF9AHQOJ6feFMx/qmkuEGeOzc19DEiGPBxP5cIJfuG
hPZiXaHR1AMgLgRkrBHbES7G6LR08yrPTdlE4kyDreofSDchP1OZtVwypQbVg5YnpCBp03bTcHJV
5OpL6EN+8lDwbllf3dSVNfjfIQDFPekIjPIwIp1AcxLOz5uCOSy9Crj5uSyDjbxH9OpX2QOqb0IQ
/IWzEHUoDzqvyJ+6fc8qHuQ+inmXb/GwBDWoqbgITn3RzBB9dGzgy3yAVEXGWIQF4UUyovmJAjoF
KW1T2w1yTa3CAAwAb4Oe7AjhRTBdHEq3WnnXwmrSnAdup+iltwBfkmDVzmT9NI5LhozSts3axpEz
9BDksVYlRDKxhfBrV1Fv/aq9EXqjdQH6nrULJqbC2+QTA+OOgjCnwRXH1aMnsdYAgfX9BQxOSzEM
QjvYnq4YySEAXOaQGTsFzc2C67xPphEGxiOQMKZOzo8A24xzzwwg1cIfd8ItEBeufucBEFeSc2wR
AMfurY9sndsYsH9832ngE3MaDCiMkHcYoEKrz8hlFA7VYR1xG0lRMCa8T/4i12+dwnUm0nKEzu7W
A88ALc02K7ODPmopEi+sME/51+tUpTNqts6RKTfMFwqDPYqGawIJikD1QkpiPEeMFq14n1UsyQOg
zqDMFQRdr7FCEMedBP1sMN/G3bKDeqOF1s86HBXRFeX74B8LHxKQxMAt3GGp5BXF+qXWJfwa87LZ
PoG2A/Y7OJjAAhcv87OkrPuK5kxzH8sYjwlTTbjc1lvYRnsGH191C1Vp2KRzi4dzszHs6DdNHfb8
3Ag8nwQj8iAey5Z6Lin0NpB9gB0G/Fg1YJ6Ralk+d15QqEvTF/TVKgybqawHr09qv5j8O4rBSp17
WwbtvSEsrG+QWmEhxdDQKtwWccmK1A6V6d4bNJIASF4R7LU3fdXAfd33mIHANXfqJhwlF/feCnFp
yvtwgbIJ3JLpdoajqSUdNdeIlsEBHotww8VT0IXkCyh+XQOe6USRqKWZkELnwQaUTK2k1c7yvsCE
ITb3FESmN+kWsq1JC6B+InG4SsnBxQV/rcMAgW9l4AHy9OAM8HKOxRy5rT2dP7fhAMSp7CA2ChMx
uLJpkkHX3L+ZzGqWpwYpmTLB5Imw+wD7ppeXMMqHD7yNSu8GB1Tcr9VaF3O2Vaz6tm3r2mVAtQuS
cIQrkH2rxm77jmWrLlIR4BlndiyBEiC0l/qZbFDKfSnMgH/3XK+/CDcOTVZw3DeKaEgjIDsmkEKC
jYRWsRymLSXgYuIM28Ya7lCoMf0QRT8GF7xrDQaPui7fA0XR4QHtoOzTWvDGTxc7uzbF8lYAENFA
/VIM2LY+uphP4Y916f3TJMoQ+0pbgTGBFNuJh2jGarjrg8UvdxHomPnEV7HK3WAAN2XGVcEpQAMU
qNXGbNgd++F65mZEGOhi/KaPUtVuesEDBoJ/CKkSaxJinhqesfH49a60QgV3nYUOKVU4FYHv1vgB
AsHMwJ63AZNUqn29yD03HvkWKTN8wV7AaB4oaDVTpOVPTcZG2Z2mFbrfnRm9VaWgbuI7COi0lyx0
qz+mLjQ6acrOxfcbpIzvqP/D2BOKAfG96cgNVLNER2giKuMQbQNmHghkdEB8yCPTiCgAMMt7aG6p
JSjnVQsS386TLxyBMwHLXxZsxXw9r4802FVVPHzFjlPXORDkAMI64fnv5YrCRkhCl0HUN9MIKD5F
wFesThbtLgg7WmBt2Ek5eX6ml2WzaM9w9oR0ndkcqPTcN9sGOAY412MWwwi+lXdY45U8Glpia1uo
r8MdVAr1hIMVCHpcL2G73nnQCkap9hro5NAvPF9ijExC72xZ2+1rGTbBA2oAyg8hVwBtSQ8jn04p
DFzj2wSuNEqQK4mavhWNa/CHTjMUa6gAkvZ5bmIijgWAd9Blm/ZSWw/hDCVMxMQTvJ+gIA1zZYsy
xz7auvWLt2JfSrzYFINLpKiG4rx2Q9+9rD38oRFOyyxeMqqBJq8YWsH6gu8eAXXXCcdmDMo+KHAQ
bhNoySf4MhcymT7O2jUQ5ZeBTw4+LEMNrXrEsGF5BrYiIXgrUPUYzh7dWVY2s9v9O1LSY1DXYXQD
hbxKsUVsEMP6IfQrEt3d/dg/tww1QdxN08PoPJLpsgJlPXg8Q0sO9PU46kCP5HX3i+u+kjUacxAz
0yNpRHwCrjt/WQo/vlcLoU1CthkoTkOaTHaC5n3vuz2EQO3DppCvPA/QvpOQkqT2Yp7WkQOoO4Lm
gFbNO08QqDwIO/LUGyCWqWoN2t50E0MLR3fFb02wBxjVvcCF3j3Ns553pZzCU4+TDUsUVBNAegF+
qGVdgIVX9gXyqgktQsuAPkGh92zuik/BJmUeEdpCDhy4ZMbUkoyWA+0wQXncQhw2qOzMiyJx/yq9
Zk36QNIO/JpxkOsy4KSGNamaqZeuEXC1kJciHYrGQhO9XjaYahKMxNuuAOB3H0zr+txDzYnMx6rY
/7vdItUVLVN7SNgCNCHLQrKktz2HujOusbL8uc3ld+/cvzKe/GQeFTh4a9MOKhtzuYerbx/n/gvJ
fJEGmX+DQ3oSJDBk3jS7OS1O/inaw9aXBd+7FEsSgrf/4nH8wjD1c+oyV2xewYmorJCfSYQrtjzN
0PH9+ZP8lYGRsj+6awzqHuKiCsOcYmHMBASnqAg1FTSeKDdOSpByr9C60kNE+ynDMa9JuhZe4wWR
lSYJIUfejw0kX5ig/voxXb1a/+qF/8mAhsIUNKg7OAHjxfpDrsYoKO8NdnTgrj5mrgSA9Mb3iIZH
nvA8ynBKIWko4xQksJn+4pX5lcvpJ3+qXLdxrTwb5pgp0R1dlWK9hAXE3jhABXsoS0V0+PP34Fdv
8E+WNdsPbggYE/kGUC98QoxmrXdUQ6awbyoD+vTP/8wvnHE/x1SDZO9jvfg8B6HgQylE26wHs/m/
exI/J1R3ls8DEil5PocaigUKKEDqJOz+qmTgFy/SzxHVYy973ckC+UXAJBI4ZA5FXN8icPav8uJ+
9fL8ZDMbYf6E1FHwPAr6DB5QaKthq/6Li+lXv/ynpaRYwa1yDPu5hFAgieyMFbIEZPu/e2evf/V/
OOT8pmPQ7eK18TctknAEPDps5unPf/kvDOHkpwVCWKoXuP5x2ZRAbd+HtroezoRDBCtYA3hfugmm
cWBWI+9u//xP/urV+un+LyMJsAy9UDkAY/4a9Ha4rSko1z//7b8vbf9ieSE/3dlh7ZiYnQzyqS76
MBtIH5sUPVi8eRe6xcmo6CM5QvzYDf4diLut/kKHjRQ74ddMnsqg7uRzgIdV7cBGLp78x9v4H3+o
Txz+6z/x+XfTOVtJsLl//PS/no3Gf/95/Zn/+z0/fcvNh7l90x/Dz9/0h5/B7/3n3929jW9/+CRr
x2p0D9OHdY8fw6TG33+//DDX7/z//eK/ffz+W55d9/H3397eddXugFvY6vv42z+/dHj/+29U+BTX
03/8z7/wzy9fn8Lffzu92RZ/tXn7Fz/18TaMf/8tjP7GuS9gifUxBoTsmquyfPz+leBvJEb8gQCn
iQ+U485tDeYh/N3obwEOf4QEIA/DED/1278NZvr9S/RvkIpTeAh8GuB/kJP3fx7d/T8ukn+8JXg9
/vn5v7WTvoc9Zxzwi6/XzP+7lqBnBZMe+hwamBi/Ck2Nf7wFxcC9DjfemPGB713r7kTR/ICBIJ/H
Bq44kQ1wHeGYi2yYz30w/tWi5cf0elP84RGICA55TiMiOMeT+ummkSX0UGJTUzYak0tYrDAxr+JS
BCHBGEMhkh1RJWSb6SuUIt0hihYKjF+coNXuQcshf9OrB7y7NX+rNQ8vIfHbHZD+y1oG/qXjPux/
faN3sZH8phxBDnEmoXyy2s/DMP4wIQh2jUrFvPc/XePMv8T1+AocM3y4/k802Q1ePPKtrkl4V3KE
QbrA5dIq/zP4L8CJmN4XCy/QegyDdjpCvJdqvkQ34NzeBYZuF9Dg1migsrwyCQqEyqPR5S7glh8w
azz6LN5yKeBX66W8CNYBMGzpATI3eA2uH7DA45y4xPuipz/AuYBl89+N2ltkY68MCto9gmHg8yvf
cN6QO7Syix2o/DGzU/04cVEmdClz66A+ayF0oqBG0s7wF+EHoDzbQEL7xBuodeZdAEVHbjt5OyKk
JwNN3KUrcWcI8oJE0HBLoWeBtxGw+sKqOokDQZPNQ6g9PHZ7OtBjw+8KWo6Asroy6eHITQCsgK8k
WRPe8lKGSaQUauogX0v0AmII9pc4q4cN9hflQ4wKxB1excCroca7FSMcGFwtcLpVd9fxApaT86VA
xQm67yZQIEuquALottJ7qNWSGAd/GXVXtfq8c8S1t2W33tTQ7ZxCC+BvDdZdP9VlCpgJk/QtERb6
2NE9Yjow+66laHIMcczvdPu2LCj2CwcCazW995F8lSBdQGW8khhSZnwTgp2SsLfjxVbsIUb4Mdxv
CzSsEiIgtuA1JnOXT8PsneHyhH5n5idJjTpaS98gF4AoIWDTLi6huhE9UakQrwjMeSlhvRx99dIh
N6cZZozUGJI2AaP3CvB4jn6UVXFm8EpkTXPNy+INPYQWTgJRYSKhjNyKMr7U2BsSTE03hfHfZudO
niBvCJrr4WRNVhik+PVVQscNnuuIcBYHs/aMF1sq8WrsrkQx2A76YKBPXnUPciUhq91zmi3xQFJ/
BPOhFD+tK5lz2hUsJVCFUv3mAl/d+G76CmFPRq7eSt5Bet0pCh1BfYMc4CrRBTR1OHR9dxUG3sbV
LxODktzUyI8s8HgaAF+b69I+iN5l4OUDatF07SDjLpsRrA7wmaV27SGM7G4BIoJHC3FxDl7pG2eT
A6rCsiIK5UlXr0grMWeemLhubtQWP/fjeFZFAk2dSiu/h7UPzweHjkTXARQvKt/66djXMHaJOXiH
Hh30iN/hyAaNqUQ4QNvrMkGql7eH+0ElFHYNL+DrDvTY+1otn/yS1oe1Hiq0PKB1Abq+TdMpd7gE
78j1Q+/3+wKEtLbbdISqGfmQ0O4mMetuZ5QylMXBXxl8/nC/w1PL4Zlch338Ch1DCm9/cIxIdUbk
+vDg+2x4qCvoUXwNYW4dog2bARiEJ3ZjcPBUJ9bo8bHrL8xWEazHPM6JUgteRaCMQJCWHJVz6zkQ
K2Iq6Xwsufo+oQs+sbTFVAVbxi40ZD74CKJJm2b+aEJoz+O6BVSMAfiFqMT3MvBf7lGF9LvAJrbj
kzFnssKzSHx2W1Txgej54lbn7q1dP5YFeEdbVyYP4WzccXwWxKy+iHri6VwWL6wVy7PAfK7jsgCg
MEAj2fMngeaEo4+VO0JG2GXtb6314sequIF2uL0pajgNnEXMOXgcP2khAoLZzA+uprU96OrttDkd
pE34tSpBpCucfe4mGCnz0AvlQQccIDqRmQ1G9bCZ0N4CwkT8wNrjzfewQE22OXkr4NxijiAW9R7Q
Cif2ao371Db6abT++lB2b9PYmz24bnuplYgzEKrokGri4eQv3hGASJjD24q4Ex/hCVELbrm1aq9H
3R0mWT/Fw0Qvq1cUqd+Gt1LDgTEK6AI9AcVSx2WVwxDTnUMgt2d+/VBjxde6lA++zZcBKYyzN1Up
CmbgfBsRQVa6V4g/3Gu0RuuOhtMLwFcYLwhU+PpxxleSYaTVeQ6L4hMM1LjkaAETljc+gTTyHvli
j1EIX5tBWEVeNTo4+AJppoWK4R3i1sBh3RWvVWtv4KOrY26+8HUZd1MTV5nvdRRwf2Cf+QQd36y/
DsswZ/4GsY6NNihbrwWmza3TSqcoJCmzhnojjOtZYUhxBh0azkk1mOpkW3ECfpU60s3fW9ccPTk/
WqLpa7T0T7ChfIYoajuAqQihD9fJtjIf8nQMvyuUfTBbQfj27Ffwc3AQYvlWreFZ62rXw3h8csYf
T+S/qTuPHcm1dDs/ERvc9JwGGY4Ml7ayckJUVeah92aTfHp9LN0rqK8EAQI00STQfXBMVNDs36z1
rbhXm51mY8jvEMjsG7Opwjov3hJZMiJCwAfVzxgOkzZM4d+PqPi5pNy+Dt7ZA2AzpMNKK3f5bP2I
ncp6bZpQkBP0xvtGvNLcZzU67979aTPCPOJ5Sbw6zl9Jnr2qmf0zmVT3J7mqOyvqFK8UwjyoqdZd
DeVbY9RGq1vfnNmsgkWrzsqwfgkm/LgvTeuUZelTbGmMOOJyb2yCm9LqJwBKBmp/1I6G88nexl+7
JrlHhv6il1P6MGG35BnecZTJ6Q/bWH2Hu7IsF/kMi2RHa7SGWJOfmYxn8CnMBo6RrHd4XzEtkT2N
I8NgbmtF41XAHsIQMR7RB7YHdVghr48RB0pWXOrxysAV4VjVWu+zq7Qe8YPjweoZTsftmJ4Nvf6V
u2MojGZ8ddFi+Hh5csy6Lcv87QPxKYKqNA3NMamulUC3P5snslX7YHbypwix2Ue8PUzITEOmxF/O
vLQhmsY2ZBFy0tfGPFeG2l6xRrXXvvyV6GLZYxzRDikS8FwM5r3teZ0zpS7DOdFKj+Vuc13r5U+F
9HTfOfz9kBlSv9YMfDm5MvhYz1SPrRF1gJ5W9zL+3USlp+mKsXej5q7mY7GrDMNnqb3szU6fd0uR
OmcDfc+pnwxjn3SRjUQPKhEWGNSSXLEdMtTxOKamuq+1LmV3gxlP6dLcl4pDSczi1iudxrm3+AWZ
YjXfBrv8J41b4EYg5bor5lQcARsanqro8xlt+4repn7SwLmE0ZLpJ7kuvwsMaUHBubPrFGn5jZt/
I+Vtj0iNs3ws35RrJ133NVPWxBudhd2GG/HqzJcWu5T5siTrdKmNtaFmxX08rrXi5UKdTnPS3GYy
kl/RuhRem9vV2zRPPzCzrYdM1pGXiW4OUDI8I+FN/HFqSY8zMaGxCNz1hmVfVCd5WyJlCNO86466
ixauALr+3GlY+TB0iaOF6t9b6pSqv8+93FSjcymsL2n+Wjrg+2vRn2ETXyzbSC5UxS0Kom2UzJnj
V6xgkN5tMi6FA3tNio/K1Luzju56rzIzbDg4BeSHa7TiwegVeUr12AytxUHCrH6wAJYv6aAoTBfj
Ox5u7TjotvuerbW1kx2S28qUv/GVjJ6iatpvHj4/waX8U0h5rmJsDLqdLMduQezH2Hp67tPZxw+h
7hTeNAdb7dO9PeqTh+jC8OscZljc6tGTo1QURw6/UY0x4pCs2UOJnZYKeErDSjOGQMF01DQkCRXK
60S+1GlWVXF0oCbsMDKl10H2L2rRjQ/so15h4NlGphSHnZ7ddI1jgsCG/nmsmQPniHfVmo1GrjcE
PU/WiGC2HHGtrerbSX5lfzcTLDDDCn5JXqmBsX5v9Ls4qdcXd4reMBxH57wAn0E1VO0s01WAe0DB
NNasCqXWs51a4jLMUVraLu5mw5jXveh0RhFIEvjF4vw65Gpo1MZwTrGDl/HA1ebu3ZeYArDJ5l0Y
qXYbZklsIrCNJuZcpbkfycY+iGTpL4hhf+EL4DbKMIfXthsmjRLdLE2NblnJeySy4Vch3DzHvPs8
lvx0bVVi49eos0CZlkurzd27yC+rVQ9Bx8L0LIflWvezeSRCVbCvplWUyOUpcYf2OVnSh6toYVnY
+XWqaQcmE/ZHnETioAqYOAYa01DHrLl36nBmzo8NQ8v26/onIrbuJR512sDGkPuWbOHDlKwKgr9J
nDSkW1CjzNemS7S3oVcDrst4jkb3j/4KdoCvo3A7tLFxWpOMaWWxFPdZC5v2VUsoPLGedCfcUrgb
tWgDrMZyPyM3xkglmbOlCVqAba8UEQ2L/8msfAfV/1PU5+jss1/WiJKzLXVxdEfS3HeFoT7ZjfVI
6kG/I4Zn6wxgalfGqJ/72GExiIt4P2XKeO9VPTnJCgJj2urC08s5xl0s5EvFpAU95ywDqEErVgRJ
mBRbuIUGYqzz6ILIxb7qa7XuiWXtvMUEUcN5DKcgUh82m6JgaJZyVyhtty+hA5xt+4ZZIAt5/NAo
yCoYyUPC1I1bxsjUoGrSjzK1TmnbjIfSHOOzmq+IDhnT+C1r5hNazqBd7fqyjh0dZKGuf1HZP+px
PXerytbNxBav0rEdc7vAOyaT7mnG3205xrXnNpvjQXuXaRMspd1+tab9osfZvqvW/jqB7rwgEfwQ
pqaciWh6X5S8O2NCzL1uHJ1AQQaCD8e9R+iavZrajrgP69stS+1baV+XRb/EmmLfI265F0zkn/gg
IRK46c+mLLRAK4dPRXGKQIhJbB2sg5gnV87aYHwzHPickpjSO0PbImInwwqQ5z6yiye+nH2uc0nl
JJ+JD9eebboQuzCe6TJ32mAjVpo682ioToZYVIkPqwmHqSxxs06iPSOtrYMIcUCUtO7RwagX1msW
4zTCFKDYs7UzdExelHXVEWqIckAImu4VTQ27Nc9v2KzSfZ7ix0sw7W5v6l9zP6snTugLOTVFqELz
uE5DCx67/jG1ivk0IgB7apsG+70U+7Qd5MkceNdskm2s/A32puRVo028pgQscFF5A1WgPKxaHmvD
Ho4T2tejIqzIl/AnEOVLAV2u+apEXz0W0SVepwugU5MOv6vs3zp7Vn3IRzkl3rFCbPUeW0Xu6TV+
ektjbduzH3jfjCy5VqsPDHrFjhezc9LYvGIyg9/Wjhwy5Wy/DmOSByAd7oVc5nBopmMNzSHUWJmm
yNACi1XsgFaGp761/Ubh+SvypAzTOmU0Ndm7ZhvxZKoiAkLD+lM8DQONuGhOeUzuVVJ+DYPW/OK/
vstGPf6D3i3I2iy+oenn6aYwOtYZZePimF4rV/Nq9dorxv8RQYf9MYvcCCLIbQgtMa2k+Ff8Nkoe
TACr3zPFKGfT5Ltirg6GdJJHgZXCN4hYKpI5KDQZRhlF8+DKQ+cCjImz5LYMC+oC2Rq4AgZc1dX8
I++RqpqgE/xh2UBAbk88yfDVI5w4gI0wYofOVuFCxqp6zCx4Y0j/X6eswdK8rJjK2k/HgIM0I4Lx
ZgFDTIzTg53ETbCMhdbU/gDCdRNm/AusSrrh6CqvT1NfMYvoGu8lL9I4Y9lNABamYW8aSj1c7EJj
yraOBzzaFkaW6c0BpYTYEXCA70jkrYyGFEw7MVoCENh1l/THpFbuAizOnQOTPwVw6V2aaOllsItf
ozqll25CZW4wG3AamB46Yhl9rlDkS8PcZ/yr951C3dMAZ7i0Sf9iEQx8trfjqZiVg16SoNU3L0mi
KtdGyj8pgOy3WFwtqDu+JbP5XivdOZ0yBBMdajxzQpYJVwP8UfNeRbrlCUmrVDbyZlVpfBZ99oGw
l4l/cjOq6EvOUYzqIQ5XftDjYPUZKwTbBldkSejo2PtUredwxNRwUrr5j5LL6t4OD966+FoVmDrF
xbRbhTpnUnblmheIPpAVTPnyy4msytf77tkW7ddAbhFXiZBG13ZuSVo5F2AT37FE5l8I8TrgbOE4
pJBuOEbctXAOs9hAdllHsFLi5o+yRxlXL7ONogJuXjsjx+07BtT1VAUNG1t6abyaTDKzD7TbFwWJ
/q7mhj44boeQo5vdD6wBsd+qmRI4phbte43RWzEA0jHhqhxVjkzMLzNphkjZPZsUhl2VKsaR8Qhn
WbrcRFQad3XUTSKvdedpMe3iYMVtc83skZ69zr6cPi92CDcfZBsNv1tuqXhwLwRMEpXR6TEzlDxo
kZW9TutyNlFReFhLlas6Lnvd6Gevtixmkm1Px20sgQT5iNljDaRhTZC5OMLH5lWOBtqtrqj4u7Mn
W7wZ6lS9YLvb5wU1ejtSpNRU3ydtPpL0zh9ds46LPY4oLBLzOkFt2vPuZYD+ktpbWZXGwWQuiGLl
Pz3sHz+W7qaqPxk1FbO7ZNy8qGq1sv2OiSK7lP2IYgI3dDquvjFMH8x160OPIT/ooSLu8gpMqZjd
xctSzT707TQeIqfm7ehgvBnoGq9I+PWMyWpsY4SwMX3IStIupWBKamsc+CaIoIx5BnMIm+Kcamns
gxTMIKkJCaSwe3T4QnYuMkMCCJryGG+ABEu2qOmXGI58u47A65RAaON8qpYsO5XZ+lIKMwn50eIj
OCv+3aZVXv5+kMmI4npuz4PoBJbYGq/VlPs8+Z+yW/WHq2aHuhVKiDEOh1keOoJZHfZvGh5ZT7gu
sH5hgczHqjyKGvGgogJK6zX3w6qYcCB3Hi4JPfQBzxBSLMVJbsnSqPwA449s7F4xSjynVbkeW9Jg
sJBCJbbnwTd6RbtRKWs31yUzoIoIXPj714autHeVMnL0xfGCbhAGAav9u9otP9iLYDvW+3sbK/qz
NNWz2W4GdT2kNBiQE1l/Bq73oTOm9owdJkCshd9E08qbiT+eflm/ZCvWYKcRSYBUsQp7t5MnxxLx
dZ1HZrbWEN2mwbD3MW+VJwznho+BrDzPpv2B7EneawzPQR1XL1o78ZZEAOxZdSxfGJJvoWVXYxTm
ceEguDcIEZkiqjeZjL9cUrIPA3FuB9Ug71FEDtfAKu6I+Ct/nqdNiW/UD1QyXK7KvcVE2/CUNJ9J
1LkPjcRWrysxV+XaImAgEAqHKu2sRt16ybLSobkDZIOqibcLkqNd7BTrPcdreWARIo9aAHK2+9Ot
DW/kIr6qVS9eLJAxflc76bnJ13mXwmY9ZeNUH5gjjCHYm9pPOYJNM46+pT3+MpSYmS+q7Z06orQs
G4syHrUwOxjDDtNyyXdWVZePORJ/MlBYj9gdO6a2+UeFT/A8CQRrKAfBhvDUahVC4HHR79AcfpVO
dXMr7djOVeTpMn1TF3WjddKf6VG5gwC3s8r+Vm3IROwYeL3aaT1wkTrRgXu07F1iru1+1m2x16N+
9STY0kO7kROg5Oha9Vkomn6wMhx25uaRS7um2CuxuVvBjPtCL34BOoxpDCpgie4L/vGRQRMs0nyq
nLDHHotxw7XCppuM11zHItwmNumfnAeq0F/Vwty7xUwULciyXZbFWZCOakpH3BT0Aaz7CfCcb03e
mvSafYuBQ4Jx440yZbI4xT03f7yyKSrBLxxgIZCTXLnVo5qK5myN8w981PQh2KAOpCgOr5NAATEj
VfNjW39EjhzPUmpDUGrOn1Yb9JAx5oZobwI9fo+x0j1wXtA42SEMgv5GzTG/LmnQK5ZzXPlPslxr
n4GBTR4aPIUpAtumbKqyc4Yi9orACooHMKdnYLEGULP1x2Ra1WtZRSFIsRMMM6xcFsx0NI3M8CIA
B07EHkcH87iL1awLVFftgkyJWAMxL/aVXnV9AwefJzna2LAoZ5lnEGCtQQljLR+9kgUF6nH13W0n
/KlqC7jTcS9Nm52NXF3f0jTy4CJue+7SoUE15KuTNN64MHpjyvyyCl3xMrd2DkmHn6a112NktUB+
12mP82B8ng0DG3UH8hQuwn400biVBTBtdK6oc7XXJc/SkCSoUy5zDp1C0y5UmCIc+q8GhfuxF4+m
ZWk7FsL84XLa73o5dIx/QDR1MwUpqn1zbycNYWFx83CpY7JByEeqVj+STLWOzF8VinZIfyPrSW+C
JrVjlwLgLFbsIEH3YDMEQL+XhirlHC+b7p6CdbMybb7N3OO6bDJecBjUCgB09xW4aUY9sOeXLND4
pdd8yN2wA220F3LGhlxj0THV9hPIaHsEl5z7orfZqbLWaRQhmZvL26Cmz3E7KR82eeBlkCG4f7IT
a3jKDeIYZmcX1c4QGKWw8YBUN3TBEj5QO+zzZTSPcaeCyEr0FFQvGOfMzGovlc1wVOZ53bX9UIUo
n3NvHfoDMnHnyB390dvQipnmyEeicXs1tn5UeUtc8bH+ggItA90qZ0qppv5ldecYW+NRduVKsjv1
1KIq8sbkENjg+DFWRf9KNTwRb2ey2M5/F2sJgY4tJ+AAoAU5wQhHxJ3VcTAfxSia93UOJluHTgBd
4LaNcLPNf8vhnpxscBUHrHmYHwuQ1JGtwVJca9/QNYT9pts9wyf+U2aCV4M+POuzruyilWhg8trf
+qQab9W0qYYz7Rj1o4bqsZk9JxG4lktVTY5aO35qZhOFvHipzpw8PWqSW9TU3EDGRn4CXD36GIP2
xTTPj1Kv23s5fgp7CMZEH0PWO+Iyj++SZvhKZc76l9MG8WumHCZg1mDGks+aSdwhYmwOa03dG0aM
y5pGucGn+F4uOkk3lv6uq1kA/aU/MdiCc7e4TCM7k/xUbLWHcnU1z2gX5WBVauaDemAbWk9FsI5s
0EvNDNGSnQvsm+iy6Zzj3PXVIT7ainjKnPiXC6Z4zSEAZQShaJV4sLF8ndCh0WVCdi1U64k5ESM7
YIDVVtNFXfOi8OYvF3YtUjRcugs8cNY5kxMAAnxm3f1aZuqjX4K2FOyl4mahoWDtx5KJzpkIkZal
SOpk+c6w0UmQLGLjuqNOlf8wE0pY2HXSa0CkI8OKA6achg9od/Skq30kzbSGagElzF3YK8REWQGW
QR3tQl6Us/e6ajReRMA2QZxa/5joXuGetUcc9lgveSTxU6XtGgyW4uxGKK5gOjhHSnaISZZdtLq/
jLjGgCjkPNSwP4biy1J0ds82knU7SpsdLMzT3KSfPRefZr1BCVCg6NSSH6vF9VYXBuuTPM1rJtiT
3hs9/dPr+n3WZwPTdqbvIHJ5aoXrAdur4qccqquQ/yDAN3d6P+wYw3xrinQ9aAi/DVX+XHVmma2l
3QbL6Q/cW5ADerThqAma9HWZpK/PzLb1lF4Cr8yn0ZtXLQeUVOVaz3z3NEcqUFeM37vMXN7GeODn
RW+tJahPxSxBXJykQxpqginF6wnW9IzoWhhljGMBXYlMac9E0/KKLc6iLVvPXTOdBkHxxny62Gb+
pMqxOiacUnmEuwoUwbFik7XE1gNF/qlcVTNsdExrNZAFHtCgwjQ3m8xJI/VLTWPNy2ezA0iyHEUD
dpaKopeMcRKXKFXHMq5ijL5sOMYewv56B15lY8Dq+ELuzYSM0eloDEt4aDhIbOSNA9Z4YJSdOaDU
QPSA7XTwzClNjlMVHbQ+U6ANxcT25sDjcqMdQMVghY6osg89NlIGz9Wi77I4mo8uPMV9lq9xkFRs
6zsGd6OJ67kX3Uhx1/quQQ5vZCzFkwYmn7ZAQs52gRJKVb1jSBmvpWlh70umyqdAyQ8TDXrYTFZD
lzSKn+V6w4Z3NRvL/l0b/9AqQ55Otek2rOUrChDxUWxigKyBt+PW1SETsNNBOU1M9KoTrK7zVFb2
vbBQkE9qB8bLyRfG8sMYDr+dBd+zAnB2P7V9qGrGP2VcDD/XCW4XRNaZN+hlcQhHNmAV+j2c7LM+
yJoheHYX0TodWl3NL0M6MQPRM+XIcPZOtZJ/VoKpYVo0vpzH8t3uy8dQLI8J9Pm5a+rq2EQkdcm4
Rt4dKbg2rPJP0TbmjQn6ya57jq9a6gekuexpXPcJhFsX6Am9pVVVjPOMObvVNu6XCVYWXf7is/lD
Y799QGbDMJScFRINgr5FUz1H9rwDGNVeJiNRiLXvucOQZXQsRB0Za6HIhXGRC68cV0VtkDfucC0G
/ZYo+nh0tLbdF92ShenSAhPMuMXYqwzfcX6BLNV8GYng0U1n+TxW1XwkB1o/A5vihY/+BvnMD1s4
ZaiqaxkOud6f+1x/tPhrQ4krQR2c+uIAE/Nv4BHsU8Ew7QrmEfTnNenV+JxVS4zAxL4mKLIPtez/
4bY/WhxoRQ95keFPfY1L/ck06t0i6+WbChR4/QwhuajXvcPkJTew1fBOWj4b4xce728MggVHp6wf
Y7IwX1bFu2sWjjf36hq2GrTNqmqaJ6x+zoFsH/xrRrwe9HQFTEIWSqPBLYGh9JyOxc8CU06742C7
4/NPXyBS+FJ1vmeZFT8yUYM6t5rPGgaXv4LOv+olhuVVGfugdDe5SZK9gZPKLvlS5hcK+zcw1oA1
1yy66YuYvIZV5CVVKusULxlBD3m0+FGpmkczdUI7gX6tYes006YOEN+l+DFSzuMCvhdSqvqYm8U3
JZN2iFKmnya3LEiIPN1XJQzrvx9LBxwfiw7PYeujJWpCuHFzwNJ1NyhfE2aHZ0bb1ktjW40nI4+V
SXFSBkN9toaH0ercy6rdn3L3Ve/ZwubLXN4kmh1W8SODB7zP8EjvPdPhs64Bj80UFfI6HkmTFRv2
+gqj/sKevOpa5yAN1P65S5SN2Lb1i9F1ALzLH+wjQVrHDVbxDlVf1y4PeAHO2c7td4UopMsIAyKQ
UXtTynVP6ld/j7vp3UHlte8Lc8bOorpkZ3U5G7ypZEO/G0Z26EWW46StcWLiaUaXpDRh3LS8fSr1
mG+rbXcenpquKz4L2/RKe4n3rT3zymjy5Qqa7mselnNptsa+qRP1pkLa8nJ2IX4Jn49xnRRe3lfj
o7aF17aVDssdFIW6FM5NYy44Iue59jBorW42WB8jocQkaDC9IZVWAd5/xhha4aFkd6nOtn6yxkY5
yXK+ws6KQ7fCqJH0Qmf0yx0+4p5zlgs9cfLWZtYXohzyIGbjPcMcvmecLVBWJtNTtcinXMmmECND
rifOA7hn/TRJnOu266wsB7P6SVnThZFrb/lzfGZLOryXzpo8xDDAHs0o7Qy7O84GmZ/T0n2yey8P
XCNyRxZSATDLFbe8Kl/GOWLcrkfZWRUu0ga2obfVlBAo5feGH/uNtTrMssU4G5McjouLj5atJQdK
N54E7CB4cOaNCMKrdCxzv0yJw+yytPcl7k1vYbR9bjTpR7mwwjhyxInT5mSxXgj+flQrYjDWMNaR
KTtbfRswPtsqf2UV4IN/tPEtW3vZpyX1B0M9YX1Eqkxuo6N/1xCgj5Nb/ChAkl7Hwgg0Y9TRfKlB
D7780Dmuw5ugxp7TzfZRaTCQlZBV/GRKm42L8VMjZYRHkUrTbtBFqsb6Ci8/2k3R8G2hboXQEpcn
4awqJW3e4I3j+kcrmqxyWB+Wju8gh5JAwwFzRzmXK+CBCNKom6hIHRP8WdKgXpSD9bEs6o2B9bBf
dFx+EIU8K8ISaMbub0DuDBJgeC7I76R8zlKVU5jHwdcXFseIdA/bCMn123kgzrNp3jHvmnxJBToD
ZDkUuLukaG8VNFxPKVl1S8f8rTKz9Mt6eIco8jAhQvJQut5stO+WMjwU0MMsmZQz/4wIK8Y8ade+
JYv6cLuWn2Md+aNtc/5FXfdrkqBKyrNnIn4xRw+vCnPBnb0Q++CgL0YIsJjHoc0nD6nhAZf6O9I1
4Y0EWm8j5LBP8rvNJPKY7MigmXxTG6IXBnfDvTDtYG3cr6GKf6wJMTrFcppr4xdzixe4EQdUBpqO
FrhQfTz6GokK/PbDrD3+fkE4XzihHNsF6vygEviNaehdj+OL1s+3aAL6K9yfU8KLU0htfWmL6Af2
dgGYn+QEKzpOIKp225V0K1YtKJu6nV01gSHc6q4Uj4ZTYwHPeS0aYltcGtxD0fT2tW9WRqk52UeW
Dr/aGfOXzOKOUh3aXbV1n5jyBas9WojLOuZAa3tsc8nZRXKy//dC1nAw8LynB6UFZup25k1sOpOl
lunRgF1yYzri27ZhMnONGpanaMUB3rTMxBkEjDCK0l4wA/jsjNQ+Ie/z03yY/LSd/iwCl2Rbwnm3
AuBeBzpCij5MAIHR18RmQ57AzT1v/RWVTcIPQEbCbxyuGz17ZnbMTsZvOrAAhsTbVnLHsbrt9i59
KYqq1Nm3XX6ZRfvCt5Wnac1P2FHXJyh6v6O+q89dp54RlzbhgPnSY0Q970UUDTdG4Sb7Wnf2USor
F6TghidSNh32KEevGBOXQf7oO1X3Y02pCUVs3jPSRdAnPSsZldRYLOsuj+yFOmNertCkZjiSmYkB
LSsv2tLD5uTIhf9jo0EXZnHJDXvxnJZfpsu4UxrYpAfcW20Y10h0AO0cOG9WX+GW8aRRuBRNPOkj
ZjjUmiOF/kRdY9kn3Sj1AGLzjnUrKxNeVlWbCKC2ecblypmVlPlA4sD4BL3GPfZzyVBx0tvbQKUD
cDBb4RYkHjgFdQ+VIEE4HGX3vx+zU+f3YZx/piV8RdWcvsamQe0sy4TAoqElEULIwMh11CKtwxTT
YYEUdc7REc8ERBCcxnLxQlriq6uZzrkWFuAWbshCzd7roUcb2FoAY2N+g5m9YpVN2ZOh/klUknSa
jp3gqLHNZrP8xGD+PSWu7Br3UMFUsd7LZJ0RCx9UiDdMkUsAxXsV/nS44i7fxQLjcEFVT/aLoWZg
5truoP/VeS7dMXP6d7shy4kAFxJrkpbtW2k/Ilc3j3yblaYLnptTmDJEVAQ/C0rAzlSw11GGIIlT
u25LkX4bJju+o7/uEbMxZNIr90HawXohe8P0ipa3TFlhyMZ4G4K35FGI25serZ2fT4xRHEcnhRNn
VAg1YzjpY/nJZvuBTfE0wID60iRtlzPATNeLVDmsUDHo661/qgh1cGa3byPd+mXtrHTf9GMWosAC
CGhVw4kZVnNmgYaSiYSBp3wLoYgch02pvW6DSkU7c5oEFjNJeLnDQQM7fO5s94l37hKm60o8CxCV
U8YxJ4Zphy4luRW1wZkaOzaHKsALt4MMO0wDcraVaJCoapCqxLCcbdifuaM/xWkfh3LIlR0JPOpe
ITHl5CLi8tZ+Lm6mu54HduienuWDssv6drzwIF6MCUpntWbdGWY/C52OwYNjpTDB0dEfmaD3hyxB
ki/WGsgH0SmniBKc3CCmnWU3DMEk8iGYQVZ4IqYS4HicDzOD7H3HRKUclvGgAms4McxFpNFk9zkx
lx0VGBIuDVUbiuv0OYLLfNyE8lqiDBsspg7a7ePv/3J6xz039YFhRo/8me6Oj8o+aWheEa2W3/TO
gNpTfQkAFgNREfiuiek+1XbZ7pzUsnYOq6hAj+yC7wiPeLKCWVKUNEtu+VVRjpdhVN9z9Au7TJTx
XocCtV8VFrCCXAVUZu/lAMAgzxdlD7i3PBu9LPYslhC1xZn+EPz6izorF6wmgx/N5u/ajv7AcBsg
qzYTc7PFB+KENoQJNMb6YTgX7vJrpJ/oSiu/FEpWesNQ9YdEhWJZluK3zJfPGQ/A1UFmaRfrvhJG
dgemYu2sRY/3CfSDa6YTBMJJdIL5lbNIF5hIIoBz8OnT6/qQZmm8igwh/5xWzX6W6iPLXeqiFNuR
63DRAKIN+XR1rKrcj13TnEySE2hJ2iHsx/SDR5+slzjEaRmHda8rwd//i8vkSp0TB+aEJjNq0Zrn
0IuZYUyp12/KQAe+FJ7Gydb+ezLs/2sf3DX904G6+Gf4r0a4f/PO/X/klrNdVUdN93/yyx3rf3PK
/Y9/4j+8csa/2I7zohaIISzbtXCj/YdXTv+XZeqGZgtezAQVb1HS/+mVM//lCMNy8UoQkqhbOkbP
//TKGf9yHOZCGJIMcnQs5//OK7c5Rv/NqcY3Uy3CslzTsjHS/Bf/pWZL0HCM6/aZzS7cWV6jRu5H
dwzmonE90i3Y1xLekLvKrx79Cmyn35AuMg9kwcf/9KP9b2x7/24m3lx72zfhq5imofJT/RfXXhHr
fW6xMduvEHJ2zBH+mZizMqkAJv5//i+REfK//qlNB06bRrlk2uCC/t0hiLNY0/UEXJQmAJ6s9sSL
kYYaOw0ZA1VL4pNTlDqeVC0QWy8z0NSQlUB3Q5tTbf0OSSXfkW1toYE/iQRyWHGBe7VcG3E73ZKC
wMrXSxpJWC/1EZzvSRBccbRTA+CCYtF2bR9NoZ8IExMnZevLWho0FtPyPFYG2Be15wBKKsdHhWTR
9Y9XzkSTdpjZwdb1IW0k/IpG0Nw6wnzrDR2aRPJn299kK3yrtI/K1keKraMUW28JqdABBlu+lFvf
KbcOtNh60bGt2ONkrB1UloCjC3E023pXjSa22rrZdOtrl/isbX1uTDbOodh6Xzq7lZ0k/TCLofqp
2HrkZkTQuPXMNM+N0U9P5YLFvUqYDdq02GLrtTua7mbrvt3lMtGMR1tXTi2N3Xfr1KutZ59p3lGl
KCd+XtTeW2cfbT0+gYL1GQBJ5OeVrfvJNguwt6nArCmqPyvCfsbhAMeCntjV8RhY7Vv939g7rx3J
kTRLv8o+wFrBSBrVrWsdHjoib4gQGdRa8+nnY9agKytRXYUezM0Ce1PdQCLT3el04y/O+U7jJieY
obdjbsV7aaltLSAPKSyNhx//GajaDt38H6t3Aw7zXG7hIrW2HV8KHSUouh0w0xF1JAPmFjqY2299
iNObtClAGPUpD4RIAy/aw0JybFTxZCPpK4cgitVYoVy29QoZgZOzjXOrG0wHe9I42qNgDbgtJ7e5
A3y1Bgya8xGK/BoP7gbOiXZPmj0+CpS4C0i7A1KAusWi0+trFxDSiRDcxziv8m1U+xO3qDmuCzIU
7Nra2wiZ0e0iQKH/1ZLyRdjZKRutB5vAIlQsaP/cQjwMWTZnr972QfBFqBhzF0yFkRj9TZ/ewnD1
DixCD52M3tx21JZdqW6Ry+7jgmhOC1A0qobkpPy5be7q47SSWbJDy08aU1i8dDOBceKVsBHf8ukz
/IaeQ9xBcsqOsFqrBY3QOhrktw4Nv5P771ByTpoBn9JODZjYT7kl38t4mcH1hTBKmyQze1/4+VON
1w+3Tr0vDVI7e8PgRkr2HhjrDftuFOxl+O503xNt+Eh11PcuU23PxgOF9AJVAhZOuckM9SjG+iV0
2YSng4qRBuR7SJInciTPLnXD0NmXSY+vpH19ol17xvOyDOiqlrUdvEcFRgdTMC7zsnEb+/otRL91
Y2WXkd6dPmRJRM7bfLV+vIBtcck0N5UrdtU7SK8y3gFSfTCZyTqj+ZEJ7ewPTGur4Ulq/hfYmwdk
B7dmG31lUUB6RX0tY2h7oHYNTuXsxPSdjHY7ep7YjOYMgVeWYh2lW7zGFgXcrQrxbargDVUITbuq
XvR8aWful15ssAKhjrX897AnYcSEoeLNosYuZ5ttHgbhPMhgX9j22ZnvI9HZD4UJlqjzrsQUoBzz
3QXqsxMxUM9CYPIkUMV4jEqqfT9hHWp7D/MR7rrRR/45mPK2i90rC+8DK6R+0aC3aTBytY69nx8p
esmwMiOVqMvlSurw5WOvmvGrX53nXAzuByxYp8719qHPRfSIpUxHJ0SQ5z4ptp+0nL734AjctR4X
rVSgiN0AZiPAMBSwrMpYX+wGRc6qaGP8gha01MEcyaqTSNBM9ghEo7HEQ4tEIK2yiPUkl+zKiD/l
8L3YhVfeaCPJxaSlncWcYAkMu2xMWLvfNde8sXzjNsYnGw1XlKtP3SA3deU+eBH6T8hA+uhuCr/k
gRqGXxpURbp97p0KHxtrfZOlibjNPAvYW3Gd812y1Np5qkDViEs6JBVv0SqHG5HthO+hgpImtijt
luBc00ePEwc1qsilZtMPzherafl3JxKgiGo8zFfEaP3r4HffMkvESJfTF8fIlkYSvzMl51hz1G1t
W4COuvgVNeGJt36QFdpLjKM4GZ69bEJ1zUK4D98Z/DM/gjz21RAQsmJt9hKP972vPaSS94kgJD0Z
xaYMLeLJ2n2adZBjrG9Ciu/tUL57mnooWrQ56DXZjmnx2cn0a2d3V3YgxFIApeSL4ebiN34IZHqL
Tu6hS/g8mZ2eMP9MMC5Y/vXYNBtv3VT8SZflTz8qhP9f7f4DG2KuXXUDWsG/p0Ns2+itevsTUeJf
f+tfFS/6Igo6zVS2Y2ozA+L3itdyfuPHoME/NV3p6NKg2vzvildXv1EHQ31mH/Xj7/xR8eryN02z
DTQwSgcv72rqP6FD/FpmUlrajssQXboapbf9C+DH1UMsQslgr7Hh442apnF8dsdCX0UGTNCfrsxf
lLQzpubn4poABYv6Xqfss3Q+3C+vVVscLr2fwVzvy/xdIPndFOEEUAvNTrL1U8Tzf/+C2l+9osW1
d6SEw6E585//RJ9xUTAzB/UsIPuDy4gqlQnONxGkPb8fI1u1LA2fI99Nt4HBgH9BvI2BA3zEFwOg
OdwPwKGPWtnp6yTzmZQjDo2JE4uL8z+80V/7jvnSzI2PaXIr2NIGBvLzGyVFMR77gfAxzxbumQ4M
GIDVOFidA+wrWJSQ1PV9hwBYVvVcHQw8//k67/y2jR8zoMZQ1Kb86+/flj6/7K/fmG0Y0oZJb3An
/gLusN1SFtHMw0U1pHCbJUTG9HoefFl9E+L5Eu7ByOLuKOOof0xJRGA1bTu7YFD2s44Z7GYcAs7n
Yi8D4uW02VnievHR61q0JSp040+h0BkYelTuklzP31t/DvEdy+Lu7z+J9gPC9OtHwRVsOLQyyuF/
/3yFnXDqZYPUe120CQ7COUNeDK52SDRM6fmY2beWTMp00WZtdUfOSf+JUT0H05lmLmKzMrlP+uAk
ayJ7C5vxeoqbBq/Mm3CTEDGYtkPyd5NXiJsJYl3LzBg24Gzlyu1tZiAVrAgjICdaYa0O0scINsxD
bES7Jgt3pDk2DMIwnhR4slFSl4dIl8uGp+yyJkBmQQWHuybctAAr3duudJ7jJmP5UYp0kY/6fVtZ
xxHZvOOk99E0bkSbbj3iuNvS3JA/sg5VS5Rcfwlb/yEL78hsTniQIcwovWOSJRYSpOamCVGlafaA
PkZPkQF9EACJprru2RmlCEwcvrSFb0xPeTHLsKyNJGiSbcA7eU2fMKlX3RQ8RKgh6qJeAoE5GVhc
SMilwWuDTSHreplI47Hsh09c5qRhG2aATQsr3uTdsRhLF0GaoRmFlbNuRwfCLGDKs9G2LpTZOoxB
nJBmdDStcjo3hLWh7TNwHcH3iZj7zHl4UBtYXS///s6Zj/tffwO2NEyFjNbQZpbPn2+cwk7r2KyR
NWqeQYIJiG2Gab08ObqzxfxWYSzwxb2bEyu0tkFwoquskv4LREH1PpRp9whDUXxCl4hJ/FY+zURh
4lVv0nQloN1c8wANWtf1+YtPuLJBQnw6frptr9239F1HFLbiRTNi/yQnJtgtQ38Y8lOAzBJjzdGJ
W/jKrSX/6QfzFz99zqH58efMQwGeMn86kQqS3zt7/ukbpTuezbhqiFzQGRcXPMKuYiRivtSgMrDV
n271sKpOrFYHtkK2KA7apJzHBPHmFwp07f3vv5G/ONQdRiKOzndhSXr8P78zkj/Sjgm9iSBHN5dG
lX8F3bgvJchSFJ//cDL/xWVgGIRdiwGTo/Hk+vOL5QFIBGdsWCGPtf3iV5XNqlQmu//BR/rpVX45
nBInCq3aqMx1bIThd8lI8VTXpF1wX0IZVU02bv7+BbX5WfvLcei4LjRfagiHqdsvF5E7NCoKvTTX
OKX1I9sszDEmy4QD2xfzyckVmnnwOECU9FS+wA/PWEciv//P34arbIVJiCef4v/+cnlFbxZlQMkv
fA+14WA96WZjk0/opkskmLNDjOjrxGo7GCj947xO/Id38CsdC98qtZRpOjzfdHahv078MJ05cGus
dTKZY7QI2hrwb4MUiMepQxUEId5t6SysqDNu8eKHVAla7W3c1smafzhrfi3GAHUxV6MAYJfL2TWP
OX+uAiY1xSViDHuNJy1eW+Qsr7KCaRHOQOMfXurXHxFlBgWHMjgewYKZzi/fP2EROtnVNOt2YhHg
mEQ2dvuhP8PbbndcJfefrjPP2F9uOUjunCjUfZyixAv+eqWR6pt6qvXeOiFp+lr7ql+63tC/iDCf
anRg0KjSHsM7R+lMAqpwyTcNK7MRUbbGwGlLbZGspT7gMwrxrzTQqG/qwK2XHSKeI3GEmBnmGTIM
GYmpJcV4TKyMa8EfScIPvUgQoSOcJ0RRwEOaNKyRvjs+jXh4FhgwcVCxmUt1WBBTee6bPvjkCgWX
RlXF97Qx1KunSL8rQ/N708nxwxXYkklKTZfJZKXbQiD1rGBsoxlPiZVwK7vbRoSkrwcgP8syMBIk
LCo7KCMgNXkAr4EmDhG5FqlpEXZO8MBwq14QHuKc05TIH8Dk2qopUhUvGzC/+2Yqm3QB4UrPCaUY
7cccCYOgSdRCnPLY+VHdsnU+oOPF9m5Yw5cdjvhD5Hpw3XI/DvVKtkR1co4r8ykEeIVuahxP0pz9
Xm2DqkovtacyiozbLhyRJJG32H5gPYj2rmOQ2VVL/UTB0G4yRIy4AuGA4KDxavRBpnOJnDTcaSCN
rk3npJ9ZPdU34GF9i0QLrMH+5NW7IoErhQ5aP9SJo71koNSfM4QR5qZv1HhXJnF3FahXqsXgS5ap
qV6OgNw6+Rg2DE8NPCqPhc5QMaO9fxgnIkmKXMQXUZT+jnh2QXpgFV7aqAwYGev4fMlm3ZJDVVxA
1LfruB/kmumB9iY8rdqbVdiekwkrYgLqZEEEs/EN4aW/VKNdv0Q+Sg/k7+0rU5lsLRgPHLrIjimq
4vyjIgrkQScN88uq0K8kDDOHDAAPUhTx3GJeO0+FF98T8dS9VpCYPwaGwvpmJBHFJQRLRWrBoFAs
hESk3mv2d4Tg4uj5lbnx/F5Hn1OT3mK2eB0Ut+058Kz2sRoT1loC5xRcJCTqwolOZP16q8qtrJ3s
arRt2HEB4DGdVG4wvLqlMTP/s4kxjzGtpRb0m5Z242SCstknVc9xYxItFicNwVeDR7pgJJGSCFWg
6RV+cN+R1bAG+IHX23CcG68u4jUwD45IYqTOTQK7AZ0AETK5GW+zwphuqlz5h5oR3Gyxt8Nj6Qbx
E91xBq4ZwpirNcEmcFFFd1C5L/ngh2u43GSh/3hhyJ3PeRl0V/BgzXIknHpDYOq4GoVbIN0Z68cA
hPzBmuEM4eQlt4r0601v1cNJ95uXKonGuyAJg31ugO73utghzZM8R0I5gLUg2PkwesDivVNGq4Zo
XpKl6uaiixRomceVsTa5b6kDgcgBbtraRCZegSjYJOTpotySw8XAob1MkEd+xuQl346OhwUkqUqA
ZJy449qJSVTGEUVYUzyaS2De0WpSZblsCHFdl1IPd8Qtupc6GLpzl+JWXVWtUd8E2lAwVEygZD8w
LK55uSbQdyQ3ZxefPMNtw254GfSIEdCIW/1+oKXVl0MpxFp2rfmZG4Lfj4a9UwUmS3UPJH9eqbeS
zKvXzDPbm1jIai9BUr4GaIN3mmeHmKVgOLQeRxy5OX2H+kLAFjO1ZuMODvMtqwjeXE1EhyRh8I4Z
0zsMcSO3ZCKoky4xXxBzKJLjZGAdRispz+TFh9XKYpr84DQ26mMBjsPWMb80kW/cWX7sHAvMQsdR
pP4bO+mUunKID2Fhli+D3aIf0xPtrht4CojYNNYxfP2tqprwm0MKJndoNSLxL9L7GqHWHlqEd6lZ
J5x1uwNMg3DrBXVSd0m4tV/JqIoXrSHp4zTEVYzWjP40pKFa80ChYdNo6iovSc5O2YN01AYO+m4i
Qi4/h52ETNeW8FgS6gSaoN47dpojtm4Q4HBICkrDLO/wdJDoCQM6CQma8Hv1ARtbIPWp8nXtxiHK
kDGFjtExqOtbnFY2ewVCScl1EoODIaCMjW2aSibzaL2zg11LOLzCNpJhD3KZXm5C1PCKFzDjsyfT
J18WYg1faE26YjWKZdnvpn3myOcsc3RSD+LuWRSIGIA3G+fB8G0iYJMqu2drrxGVEsREgIT2V2d0
8oGZcLMfUckuyt5h/8Iui2dhHMnHnEXWBVWs/0ifAAhSsyrk9fyE/IVdd9VFGa73ZFe2dlfBzT9p
eWEfhJd5ZzQD9WdthjJddGUQPPTZ5F+FVOZ3Y5DuB8uu7KAPIljnmDqPGEPFqgKXxqPdtBjUxv30
Wg7G+GYQ4XbryIzFa2OJ/jw4jrUnxmXC0W9264Fv6wQRfsbZGLMIF3LxVuG8/MqYuLBocOqdmgUU
uj0Z3krzM/9MFlm1yWTrvNC6eKAmFSJLpffyyG+JrUgvVLY0a538q9L2t2NpEJGUxdQnMKNtsSJY
qXqNYEM9dc5QI60mfArBnyn4bkmPMu/7FjNiLENxIZan28i0T5F4eJg2g9mipbIs35Byl7+MXhYf
+tRXD7UMu+tU+e7WTBvWMoGT8qKzH2TNOVBSHpViuhlA4asVhLPoQD8G21SPEpJm/H7fIBOsF33a
RXvfniFchglWQuq2zZyl7Vll6PQYp9hJhk1o9iVPMDLyVNYn47LORHmHNzv9UGjMt7iQg6/GStsn
G4eBufAClnI4bBzIjE1M9mpO9utXRTYKKnHyik+AFnjWOmZ2bsCQ3YdtNLIQCKtDwq7AWAQdCTeL
QLXAhJTjwLJJWLcunV5vr7xW5rDTHuK7YZLc0FUvjV0q+/57XE71m5IM5nns5Rtk9fYudEoyXuq4
jGiQ9WGVk2G7QwPDl2R6brVOwrF/0qiY10bBd0iYGyJ+3fbiu5jk0W+F1OF3wVVaNU3TX9Oki9dt
UUbVxsqn/nOQIeKR1rPYSdRcQ4C1+rdJFbAKCXGwXYTnbd8toF+5d76O73KcOv1KTCquXKvCZIlJ
Tk17N0yaTeTiU12EcxCI2w9gS8VgE/aghal6IU2oekoaW8INYsHEjzgJH3BtlOxbOrINQkrhrwZy
9jcSk8rr5JVqO2duxws2hPneJCXuPJpmTxyDsNoHndXMV05Iz9YVDZ+c2u4uSh0HUGfebCWp5vcK
tSoOS1l9T8ifX3lBZ1/LOk6/aLP0S0vKEecmAmP+Ff+jHYT4hiQ7uEdhhHV3FJp+mEpUwaRfuY/2
1DQPhajgalmE6RETKtQqEXGxC7p+eOzlGEarOFIKNajkMOjx3fdjVu6NLIh3ge9Mp6QJ/Ys2+eVt
zsoVya6cnOeA+uUcYOV4hSQqn1U7OB8+6ThsjrshX8WF58DpADizdhQWlLKL2GrJNghvutrvnmLF
1GQg8hXrQC2vTqsH11FW5S2Z9phcQH35e85E98g4U34VjguOD25VeGvMho1A2Koni6MfO8zhuiIp
hMxl1qKD4CdC7HNavZaRkhitJfF7i7ycZi8va95HjO/w96hv9xkUWT5MmlK8aqXR3fBlu8+97vAd
Sp8QSScmQ/aIbFs/4zeZj1BvTrufZQLn3oqnbzLw0xQ4RBJV60Bron5jhgoYNwGdwya1jfR5sBCy
LfIhxUrkh+VHkqZetk4w98itU9LqrjzNpI5zDLKS1w6aOglEhnDHpDQCuRLT2JYgDhEecyB45R2j
gZ+CxQQyvemAOQy8xeRp9rgCQFHBYPApMG5+zhvj78VPoQjJwUq7vEHeapXYXoVHHumKOYHP77nU
dk3Zl8WKpBgKr98DyYRdaGscOV66IvrZjq+/R5NZYBtYQfjgaSy7e/S8Or0INxofEjk01yLBjNQL
CY2ttN0FoFjiejM6L3+RW9lwqnKvuuv4pk5enxUEw472xGq874xTaqfTs052Lu4f0zo3XRuSjtRp
Jjny6H/o5XG8VHWSIGX2/whAMx1/hLw3Iu70ZJ4fsG7KU2V7uP54kpJfVBK3cCNCFdx0rlG+OrKm
krf70gEiDTKUZbDKnsm4JSnYRrSyb/LOv0egOtxMAR1iPUwI9zme3McajC8dTug/+i13HGMsguit
ML8fmohwh8AYzTcR6Ygj9RxzeQ34swuHNSUKtFctf7XLiXhB1QzbHlplzn4UeYvhdu73oR3wttHD
Hlqn8a/kjJMWTvSqCQwTtzYs8InHflrq62qssWG2fFGnNqjzRzu3uh2psMZjXkboQCsea19Zot7s
XqsPkSrNd8BGxbp2UDT0fd7s8iCMd2MY2leCY4jNVK2scUq2SXhHSDCPTso+rQaXNnVI/NyJw3Lo
prOLfvgd+Er/JmMt3yUlTnWQ9KSyjH26TOvKP+ijTR4fI9oNxEAPhl7Eu8IfdHLcAhRLZInv5WSE
PugmbQDs1/pQXxsc6Kl0o0VD4f7RJLicxlpP17aZp+9M2pGvqwmQZuuFuYCbGHLIK5Ya7p3sQ6yw
E5cYFyp7Jc4Ak/2yqwgWjEsM3SRIowcPvPTZcUn3iI0eN5ay+INcz2iorCa7c1qNyDiTjyggNPvg
ONjmk3QoGsweoIh8b93mSBqwwSz1VkuusrSNF4c67FATJLPAkMXPCN3Q2unHG+Xnnx1+z9ZSDh4g
FutGT3r2QhI+ukQWVR781KVRIiEUYnVBHeEpwpcad+EY5gzaRiMjM2f8Zjjs7GkgqzWPMrH1irRb
iiHCu5BAxcCQ2kbc721sXLIiSr9SQK4br0GgxD2vPzSDMFkj+FTzhoO63PaarcfwBqC0jyUDHCYm
aT0xDAJJOpeKuitb7LFwd5a6n7Zrna99ORYl+3dYQu2y9JzqHIaiBhhrGPCASaIjWVncZKlWbIiV
IcE1LoLnfHBMlOsmW6G1D5jyvrPsYK+rKOKJNEZ4tx0sRb0W83WyLVgNcmBgYou5X0jrR/YWFl1j
WL50mhUd60HaR5+bbd24IxuN1mFfDpw5YKEA4AMzb+dIBfbbGNwtbXMD2Rq1tEz08dIbnv5VNbK4
J9pquhPCt59YmOb1svKmdsT0kSA6m90vzcCH3bmdpn1OyKhWWAq05wqqNH5SOTya5Gx/Q77jk4UU
FeQh5zz/F1qa82lCW9J8x6YXrNyZW5R6afOINq2RG0EYn7fV02ncsfbjOxjrskg3Vdh3lzaz9WMS
eB4gVzrbftEOeFtA6vTiFnV5dCHrzTskYTzdY8/1r5pd2oDLeHeUKboH4Ybfz+O8YiFKL803ZT7i
+/WbSF0VdTk7on9FKkJuMEB1GM4Br1NyX+NLbWADiPIm0IurXSn1kP4IWcyIOwbj4xn6+x9Ji9aU
ptu6qawNi5F3xzenY5+pdtuxvDn9CF/0THu4FgAttrjPJbLv5kuAd/MXzMTH4xTlhL0FKqSLzROy
pYrgWqe5NT9Io+4uS0f1HZzAtP4pq9Fpm4p7F8XzZfIMtROtGZzbcWyerNCNbpM+L54rfaRd6o14
3iPkzogMkCy4Q1N63hbTvrkvXHeeR9fxmfeLBcMjLjES1bhUhaHdNGnSbzubnRe9qAW/K3KHZdSY
1sOgafGqkSZ7NF8PX1PyvL64PRw6dtAV1ISlBdJhDPt7U5PuQg5MbTe9k4XDkna19peum8EnnxXw
fSs8sIuEF/u0Fhs1jeUlZO/yzdSEcQrzgOGf7cfdChb4e87j5h76dPDOkGAOl6xgevtvo5V39mMy
uvrZmdik4CpFdV8vvCyktCjjxAGIk6X9E82bu0TjNzXfW7tMIMsPLivJDz+2tP7V1hmbXhyc+/aa
yqjGGtm1KzzPUDs5MTmpFNaKbDOUqvoMOZFee7ZbZzKix1Vss1mslNuSS46dYNE1A5AnRVJGu6pr
I9A2XWQZryKXFmCYnGlfy85lBeoze0IMyvmqBN5M6JfBgysQvGH0y15Mv/ffK6W3VBx5Ce9xwNjU
AszIFwzCA+4jmR/wXJJaWetmC98LobtbarDkFAl5a6f0rfy2QcHBiLibJuSjnVz+npwZ6SZzHL8t
psUQGuW1afwaV2KeHhOCnp+ydmTFyughy3l85f3KBJyJa9tovoVaVKfLiiDj46gVMLLyvCYdFfjV
S4uldQsJSC29oQF/WMIPgYgb5C8kQZAJ2DM4CRlMLzmLvkN6XBouxxOTgm7FYGU4h7BNuChED/Co
CfRHknAMNLxRLbGl8jguk9HnszN/2KT5vGMuE5MyB9ETDs6+wPn4I9szm4/KtPa9G2MM6g/AHP2R
ztO7/Bz3GaYoom8FIVbmYhgUM926tMcYTk8v7kY2pKyPOooDUCJacwhSgOChGKenqAwZmOhD9OHl
fZqua/RXK/zO4cGzeLZyGAKO6AxvK6weXjtDFnghZpMP4cqM9PIz8rmDcSIIl2qiceLN74GiOMC6
ZTny+KSUsE82/fKjPlg1Fp+ApCFsQMQ/hERmLmOws7e/R41G5gQo3SwT2mGV9tMdVIV4FpXB8geq
qu9A7yS0+jkYeh0v4Utvp4x42iJ5MANvWGZZU97RRtF4dlWXLn8OKi0JBulWOtCmzShIpmQVzVM9
trtoMUyqQ+nZwg9BhZb74aKhCV3h4U2jJW13+GbGyBEWUe+ol+BHsClP0sxd9HHt3eTxMCfRpcPR
zxp32U96eMeSYdpmVZivg2noiC4d9JtWG0HfNgaZDKauXc1Cr+D3W8baYU+xgsgabTQUSES0eSP5
lswv+fGjekst975rQBC4jARos7A7p0Qg4wMs9TMucMyGeUXr/iNONY0DDv2W+DMG5c46L1IOLexG
Z+pt8YSqtVvhYh74RYezVci2lLFufC9KVlUYmPdTQ34f7MP61DWhc2Bpr44jc99ta1k5p0iDiavL
9QOG0jaESBgS9S6S8SGqmqxd/p7W2mcoBPB/RpCDUG2T2TrMc9yyFeqOHGvaQcxAYsWs2ZeLvCv0
ExBVSok+L503Uv9YM7ZSJW//Lte1oMRut14gS57C/pxjEmv11fhRNfepE+y1iFLdLmU9omdgPrjK
3WQciLcGOKUNk3sCgOPtFCXP935s8jss/OIu6Qtom1qjmS9tBb3qj0jYxujFs4IbQTCLXq3kZIkD
tYx9hCpG4ZSGZNklfRdsRyuK7oRtVs9IVKuNctKSodekOdhtRbprrFa7d33oxQXo8PWPFNky60wa
XmgS+tRNy8ZwwZs7QA7NEei0R4WIQrFJ+kMTa/7RVxMsUKFbaxWBXGLtlOzaUHVHQXhQTYQy2b8i
rMVaEKx9GTp93E/sn95i37eeJG7MHXYxF//89FmxgYONLPTqJvgRUzuU7Sxm8Sd7M1a4fXSd8AJr
UtVrNgntK6r6+6mW/d3v6bXRoKfjCskzeAyAdMZdb3dw/OMRGqvf+XGPcsKaNOZfEkPnqFF+TFNo
PiOOtN5lTyQzdnLXvuFBjDTFnJMBHerSo8R9D/zHVDtpMbSGqhaa2xh53HNHTgcAinpY65n3muS7
VGk5bIyKJNZgrFZhHg3WwmjLDnMx//5+bH37wRji7g7S/nhHNdrCV7Hqq+lbFF9aQGOzSvI5KMOI
lc74uJZbApVTSEB+D+upLN47Uq83ZY/UpwLbv2HRXhz6evJWQyuTTVnBDl0MQI3gtJc9nQGDyGNs
WQL4hEcoyOBP9UakHcbrEHXuQmF9XfIDHleV2YwrP/baW0OD0qFcjcMr9WsgLGhQLde33hsXngpO
23kAFYU8PmiXM4MVFACwMazH7dg1UGMckW7mPfK+6CSEkspOtiWopa2bVDFNnm06b2IU2brWWvWK
l224lYwfQci66HUIg7ZvgT6rr9Jo3WfbdcPvRS9FixV4tHY2Z/1WQbzfjpplzz2T2tXOEG2U1uio
myOBFtx3tqJDJMWpHAE48xqUwVpaP5tgjjkgddD4oGPX/3fKpcOoIvPWLn6Nbzgd9AslKjWzPZEo
OFjWtx/Cgf9tTez/Q94uDfcUO/t/r3U9v30G49v/uVZvn9/r4E9xaL//1d8Fr47+m2OiVyboVaeq
tR0kFX/EoTFUmTPPUEehb/1D72r9hgCSO4A7xtVojpE+/LfDS9d+k7alu7NdzECm4f5HDi9UJbOY
5mfpizX7qtA96Fi8GCDPetyfVRahJlymL/x2rCEpD8zlfdSdQ7xSuRXc2TPskoFeHAfH1ER+jh/m
1nJG/xCgw5gsQrs8MFpdIbf0xOPBxeJQi8y42DGmVcS6S4y3qPlbhmfMKYsTKOxi4yO5W2hjK499
lUDKHgNjA8yK7GXVuguTveKKbLdoqxFquu6nsF/bNfRHm3EKYDuiGPL2nX2GuItMbamHT0nyMg1j
ztnjww6zEyLSJ0pPMmLME1zE5BSYekwNkzzgbN97lPZIAyDeIRtVO4Nsmd1E74SsTnqcRyYW+qA2
llqBqiz0HP2eOT8pXlq1CaCYfzM/pNtgXg3a6BnTVZe9uiI9liqyzrSTaqe0ZFXb+pMX7Op6cHaZ
aX/o01ss1LDB4NmTGLyrPZRyyYCVTcOtZMhjWydvGRCIxUga3VTnhIHTMrS5WvbZ+GQXw7lUYbNi
xNxCOYI7CCSpD4HZjvqTIHocW8hOkuk5+qzBYVz617w55ak57sjuHtZuLw8VZmDmmAe/NkGqZtEJ
9SJZLV7fLQnXYrHgp1jmz2ZdaXcDUG64l0O79MzM2kNHeqpLXW4U1GEsHwAmNIRI5K7H+5QbddWq
qjxUmXcJatdbJXYvtxUe+sUYttcAneXGDvwrEBJ8QCr+GgYjWGYtlZefjflqommPjBgfYVi9GGnx
AsGdyTGzuzp/By/+GvSFv/bQaK3qsSF5bYjUGW2rwtVa4GqZdkUxVO9clht4nepRa/xPZySAOIwB
8hptjo8KJH6CbBhHkQovKU/iRdj4pLfMNyHLsOeMJIljFhX1A/GVOHuH4pA19jPra+feKr1biFS3
dt7bR9EKbT9YekhAm5fdMJ7cOODqFzR3/ioPDHuTYfMTdXYPzcI4qCIjoMovV9HsqiYixLn4pcaS
cmwO9H7acdTbQ0HbDYWsHNclXeI6xLV7ibv2no6M1tfQXtn8B1cfpGNF+PQpgBm7xvdB7Dtirgtg
p2eEtRz4uNkYoyIGdpe6IQHTdhbL8mB6HG37lM/IXxOv9sWZEEoboXFis4eKsUsNiOGg5KvUYbjN
I5NEJq+6KczuGvnhEp96cUIr4tSwIysp9EPkTO3OAjFYsjE5N2hP9lFPnIj5X0Sdx5KkyLZFvwgz
wJHTgNA6deUEy6zKRIMjHPX1d0W/wbuDstttbVWVEeB+xN5rz+mz8lpUwzZ5PC7XjcgX45wg1/LS
3Lg2ab9rq+kLRm+0s6eB6U5NupfFRwrWBfCE2eZ7WpUtIQ7Lrl20cd1OrDonwFTrCnaTMCp8J+YM
fcyaQGULAO5tS6/pD7F/9Eh6D+pU4pPkPb+I9NSSzxG4mVFtbDLkLpAMoJDKZpPKadwSTMkevM6r
/aTrw+XhBD2Mbn3smHbusgFP1GCp9IDaYM1H3O0HAkJ2FBgIkSbj5gCEZYwotLAvGLZYcU+6E4HD
O/bggaPHxaowqnO+qL9NjDUyiUaIUV37bo7uSrjjlYehqvITIutdzuF8yJvvwkTaIbNTlkwidNPI
3Kl2UQHy4IgoQjjIFo5MwtkOxZ7lsHNa4mjmtfBvNhPHVdXa7UlUgMgd6IN8pCeLLV+QwAc0mMQF
0FKhOc79uvYex45ydon3CGFqH1Y9AHtaPd1Jf7/UFiofr3DWtWHeB24D0fNJjPVlScgeYoN6Nh70
SAz830YS7xc7SgFUMhETqNBopThNszE1n2p4DG0tzBN6KUY/o+tupZ8lZ9fPA6tzP0lTtG4jcvtb
UohnQ5CQ1IM02LlifPL6sTtjGIrDBPlv6KrZvfgM3qWc7SsYKY4tI7RyywCH1lDRPf7ff790Mrag
8HvdL3J7BjfY+nq8iNeOVULcCu/cOnka0BGOb6x7SND0t7Eta9xOvQXsMzubceI/uw17Sp96rrDf
G1C0ayquR0oRGp+UPUmIohml9TIyDI9wo03eGGNytAKgPEswyay/1OZdgLTeZ2mib0pkPJzrMXYx
EeFMcH28xNV8YgpKvSbKLgTfBOofRjHcxfkiJnNttvVPujAaqQcWnVGKtilrtwir9CCr2h61ecON
WzTHOceZVbQxhydns4VYAk6wxz2AkSTS9f0E92ddxeWz9DQQmt5+7uM9VjAahSEJNM9nmcNQ8qkz
mHwNL7xCGnwzVFX9g80gYXf4TWWHul/AKDW1cJlzxbPkcorEb4sN9T9iNAuybNwks3mK4+5Dq016
6kbQMdrvqMROjJcvTJtjlJQ9pgC1FQwngsbOvy3isYIss8DdzH8LFGCsS05gad/7PH/V469u3pSG
BXt8vrbJBDauNC6qcP4KEv/01mXyA4ye3kYA6iB2uO4glFrT75CkK4f80WCK5IeNNBUiG6lDWTWl
215aMoizqVmJJAXsZV21QX3mPHur0bCwPFcSfB83cQ4rfzUjwOkyQhg7LjmaBgY6y0m2+TkmxG2V
6MdhdL9MlF50Zkax6ird35jSPnDoIf5+5DuzMIu2YJK+636eNxGSZh6sloUdY/rQrey3SdOJP5HN
I09tw4nerJrFgf7uuTfGenTtUCEDrnKYDq5fbEApP2IMyqfFqhJmdfKis+PfwlQzVj3rLQin5ksq
bNj2FTqQbrC/XTvxN4y1j1prvMaDtUWulKwm+DJrvfw3WdGLUfGVufqcAFiyj56oL2xM/dAnKWc9
uGPPsAmgrx47WCDgW9Zx0aAnYD3i1SwK7IbHt2QAA+j5T08qyirONvNi6Zc6wdkiUcrM+CqF/0Tb
dEzw7FWL+ExH/CWl+Tj7I3byE+uwGDygp/z7lDTPVvLC5BsVdFe8JUKSTGco7I/jPukiMpnKJfAt
OHLKkkR1DmLZyqJ7R+d2yMeyX4nRX4FZfIqcMV2LZHqHlSk3boX11wf5CeBq3CXZTZUT0JWxjc4A
GNA2gv9uzVdzmYsz7yrwLW8GehfrZzxgiJ7d5WUox2mN9hA+nburzFAr4DhKt2HLKgKIsWSHZeA2
UJtpstw9JuBkJLkhSkKI5ZVxJL0lHB3fChYdsOvCC7saOLIkSMB4kX/sCaGNKjswwkPcopMhwK1k
F0lcTlXQH3vV2/jtag7PKHrItWHnx6ZYvoUwP5iArMakCXXD/OeT5sZfkpSUbH7LHh9I3ffToTO+
yHFxtjr1ZVXYkJwj44Odd7x1qujZTvp/HkOZIC6rt7S3XvTxxt//H6N8tnQIA40cn4tmqCNcHyrD
HDVdPP/Omc/KBtUmCrSC6EbV8KSq/DD4zhQ46IiDzEo2foyKwKlDLdH3SdG/M+TLtsuUPcXGzMZr
Iqr2Ycf1nWzFEu1WYhR1Ley2xWj6Wy3Tayp2g2RCId4yu7gihYSc2vaIgJwlAKbKFzvStmvJzrGS
dyqk+6LxXcsvt/SOasKi6tYDmcgD9RPjWL4ym+KNJoHsNEKCPgjXfcyXnHvbRn/clvVK5joUckZ1
cXgqpZcAfNJLkoIePDVmbtlU/CUjZVlF0vwErrW3dRkd8oJkPYuCw9Dx7KgevDwb7aBNWv+kDRhC
zNImw4X8nK3uf6TkdJwFGJ5odpz93Bnb1EZLPyw2JQwknLzKf6ZOEJNSfySYnc8kyB3rtKjWfUnQ
Y6Ojcpo9Q4UOlywv3fyOG+PB70zkqlQAyA37N9cB1lkmcxDWjEhhhmxtu5jBkxTpgzW0qJjwViGk
Q3QGuPRD+qC4gRdUgCY8YhESwp8q5HhopTJyhJjEs7xBzz306AwdSriSA6HQroCNmbdQJxqwuUBz
4XRKsuY8dsN4N/v4vWPJDHo7WzdL/bejcNrWDTVcr4a7kWRgpE1VAz3L0YOKb1Af6GwrjoTKaEP/
2x4JfmelloZhVlX8FMUrVAXET4b/gSmUJ2u2rUAjyzMfGEUXHZqwdkTTolPGoQTZqDgawhlLVVhE
4KQGkhvJTfz2ISrVzBPPiVbiWyPeorVYMyymwyphIwr3q0+cgUkdXdXYeaDuxA1wfbGF3fRq5JV5
9MW8FnXlbRAEUa0Ra82iiiBBMHucTGsXcROb9k8Qimciqh5jxhfRICVOPGJCPRdZuHBfp4mVLYgO
9oj1fEzccgoI2CBwRJni+WzrExEs/fhqTdw5sXhoDCZ0fo+5j1MTHpnqC950+RfX7YHgb/sdvHU3
9ujvZMRpEjOvrpClsYJS5rkiM8yJjF9wYfoWCycRBHTNskeuj7YCd0AHQYyki60Z4Uv3u/ivXOC3
+SS9hXZvD2G92MmTsogCkvz4C1maS513BzEma4XyYKWY2e3SkU2qSgy1Sgtt3M5p3WwzooU8NUyr
jJc69Bvo8ItNodkUyQwoInufGVAH0zDt2e92QZMx8JNk4CgAfSveaBCpfCa95dlBNr3bZqaeK+Mn
xa2qo+nWUENtO6QtTw/p8q4TV2PpdmxtjTU7rz6I3DNXtrcfYm2fAExec9msTWf4KRFy7Yif54Kq
yR/wPK6lEZVQQL52upnsQoUSdQ1Xt/2vUkN2wlxPTm7Di520u4XJSWsME4s5ZLpePqpTaWnbskK5
ZyUdrOh2bAPLoVd382VlZN9g1wnxa9WPZaVOiJRs1fQRcTWT1xHhVAXJI5VxHEnsaExYAEPYswn5
v9fs8ewPSUdONUvArJ2ajVPCuFCOG5iGbYeezOptPCEFiKfxt1X1yAyFbMlFiY2f1r9Ye0tYW94X
BQEQ1Ym05qmIKzY9hH2TFoDva2U1rzwCKb5MV9suJ8tVyw3w91vmRe9J1C/PWRMZ6y7Rf9qs/3Vs
pTPs9yAOZs2w1uPYWPOu+aEsXHNPxTwBBcmtg4KX2Elp3SqoZJlb3IrGrQ+G63xDmz6yXqohNpZb
b5qMDbbLV4tt1blVZLY5TbnToKjE8x5rCjL9jABXGMxG5j+oxNY6imd16CPYGLpJcnWRLg4qUftt
dnkTEn9Y09u+qloUf+KLiszyNEO77ZzR23bA7TH7mKye5WOTbv1Wlduu5s4yQDwXb4PX5reoSK9u
jTiGLJR6rVz9F4tgwrIDXLkYQMSUQ353CmKOgGxOXrtN2REjBULqpPuUqQj8yCA5NNKYriOwOV34
q3yElNHMDdoDQVR23O4izexWCJAOcaugUYrBIBVQTKG0qPsg7wuy2rViWzya+K7nrTXden6d2jwo
chH2Q7T8K8E4RBimr+jofnV9ImUvp87MUi+C5pcjzDZGli7kPgXUfnnylunqTa9gSrJZ8MOoFv8y
yA3Pi9TPRv/4YdBMbDuGEIepU6+kPdUXVlgpzBj/SWYZvXw/Gh+zkDsmCpuo5PoyHhogg3Sms67D
bJn0KkQV9rcejWyXaM02duAlaRYdB1DJOEhr4oAg9UZBB5pyVzc+orzM2jjLzEHdIVxxNKiu04Pl
5+E9R5p78TVa3NJr8jvrnLeC5IhQmr695ZO6KLBAd2WQtdJk7gmEh0e8prOJEapstY7gT2ORa5BN
GUIb/eTObUykr7jPQrtY6aKTYKDWhY+CULx17N+PdFn+yhlI9MukpZ0a3G6dICmrG8OY3L87e+ew
EzWPVEbmyNIQSmy5L/ViagB5tNI6soEhrcczT6D8dp1rmbu41vAg0AbwqYNbmWcjjM0mJYnRm665
gsij7ObiGgpDUduJHYp2qn+vkLtKAhh1Is9ZTdKHTWCS2tSKn3KS+QpXNQhDI/sctfadGunVM1Of
6GoKDocgK2rCJlsnqdOu//tNIyX/xaPEYNlMc0AwC2ZpO0WQPHUsR3HIbEufos9UBeIFVXFjMaTI
YSn2iO9IsBaj40BjIfrY5iYPqDjqpLh3LtWWXn5hYMk2uTf/Y+FnUfh1fwFCxOTmaeb7yIgvmtGC
dwKtnJAv9Dvzy1z2J3TJPglubscUbfE3sTn6gCxpi9AkTxdb9pA9BRWKhkf+aIjyCefLp5CHuoR3
YxM8Mo/LP5UZj8XRPgbtF5XaS96PH7H8ydDNsvDc2GZ9qidyGurqjyitCygTyEwDhB0aWsfVXkxk
rzkedBRlYapPzCejfzBeNiw1A6Qy92VyKEmzk6H9NV0UGd6WWvwy6cVJH5wt+raYXa8XEJ1IIVwQ
+M7FNDbW3UPbsvIpN9PK3Jk5Wt0YRczj6v0t/OnYauXfivoOWIl1j6HZMLJpPhIt/abhgjpEUzFy
FfQTS21huR2Jpinz5aAo0l8XayiR5iuQBJcylkGVJx9lHBHd4Hkv/pR+qcvs0ZK5fESaMsFwMYXV
cRERJsffw63IUlQ1qCBkC78VCl8er4zwRLhbpbNn9/rLcY6lXNh3D3CU9eC7eUv2HU/y4UI9lm32
PdfuJWE4zpHh/2tstUmy9KdDdhc1tMGYvd1VOabfqE9p7gXdew7PNek2caJ4QCNSMW3lBMiIc3I2
mjPBj9AcLkOZlq+TZZFJN8dXuyYtvZU0LW0iw8FYosAhGo5CKf610H095rEholh+JB6iVTx2H0nM
WxOVXzh7wC3z0ULVbAKbD2uO/cOU1Dcv5j8lcNVbVQQ2BRRml6Fgu1sxu1N1tOtbPhh/qTeg3R4j
yxa86KRnRxduFgoZ5g5wQeqr0tG0aUn8RMup3bGOkJiQJowzQBFfy7H2CRoh+bLiUV5FuTT2Dc4k
QrXaaI1ZajnWHMJGRt6373CaJ2gjTlrPL5Zcvnjc3UM3GygaW5tQHT48XvdHbJBIDymYz1BEljgC
NiBmyizqkFI5wZXhRjtvgC/WSNJurThvArN2l8DGfPY8gjNel0nehNpYnx0nn045XtSNkaseTaMH
qtifzNdBdUYwugTuzXnx3CCSZfnNohgyx29EyXAhGuAmlOeEfhb/9KaKtngwaCJUNqyLbnTIwiIj
Q/rPBJcuW8IO98mQ9WtrIOBbzcW8b2f3BYoRDVTS89osjLca12HQpw/6mT+rYfRaNXRhxUimlCm3
M3jxFh79rU/qOSCgSa1jqf1y81+YPxAYm7lkRNc5iKA+JdM3ruNDWiKYRPHOgmFBDi2MxYUjQHZ4
uwgiLlNj44PwP1YjIVF+Im+ZadaHlpH80PT9aUrTT7mY1tWv7IZvScGxHvyLVz3zUZzxaYy71jb2
Y2Fhwpl/1WiSgdgpQs7HGINlnAwbp9OuBRrik2F9tqRIB+nsbQjAbvDdXZzRau4I1IlX8BEcEMW5
NpziLBpMZ/gsoxVhSSXPX0YP3yT9uqENaUgKwn3GQoB6Zu3mCOSB6j+bIxbRtnasdcba66DISfD0
2T01TnuD8zwz40YaJetd0zjmGjWeCJfSvLN9nvemjnjAJzg5oCL41k0biNuLjdZu3aJC5C7Vjkky
OfcRFa7rYcftsvIUI09bPeh8Ez9U2Yj4xLYpWdEWMkzJtIeFXd/4ZfrByPwoYyQobpJ82V49E5Rp
7CUHMvWEyZCO+HWkRgNHCI6C9dKqP9ixuB+YwjberShEjrR3mDfDUc2wDnzE9qs0i+1d2zpXuzUM
Dqb6JvMX4lOqVZxr7VbXHvqhFhZ3SdczMERDs1YjsAiFyWOeWtFrDqEci5XcmU6fhhb/29BYdTnS
JGB+4SgNRWq2T+Z0xOZy4ajK9I3dJZDAnZSvj1jv2nrXPQ2HbEsN35XFl16956kBr26iK8NLvOuy
m27E5T4yFJHuel7Q+uTNesGyskXUgZB7BjwwGin9pp6cp8L6NP2U377Ufxt7BJFoLoTUzIv5Jnp1
IP/wWOW9v8sgk4Rx35LvwaTT9ZALFSRBMpEeA6wxzUFaEYFx6WTvpJ/mK9Ej18aGZR19hl4cL38I
fNdfSlG+iZrVolnJLyU/CCazjjmB3q3oq8M0ydcMI8mBzeV+Ea250RUB2TGDpn0NDLRkrX2NGO6u
8RGlQzGerO6z8L+R9dRYQtnKjZp89sy7UdzHelklpA/ucGloYV2XE2MCxuZ5JPWT1OU391Gz5pym
7y1rLmzMn12tv1rKJs7A7Mhx9hFCc8IV7NwotPSBUVPMMvaUNsYxdQqLSBfWbAxi+ifACTDJbKaJ
dU6P9fBXo/tp843eatMB5zeYPq98RJKQ1lUxo5mr9taj2YdYbeusmsQfHLztzvYqPwS/GN16q1kC
HHXQ8aZs7dM4rFrF3GVgDnDC972FukQ8whjdTCrZ3UzUTdp78VOtKZKVKGpu+E1Yb48X5Vr1E+3f
qjfG9FrQzZ2Intq2dI4He9K+hF9VLybe/DFNxwejGktWW1zJtmLblBDO05r8bIqkL1O3kI6jdEWZ
mQLMNjNQeTbBrInI502adqDRJD/TQJxh2CcNxXKPv3PCzETAcAwdeMb8MmWTsW4pRh/pyOvaREXX
Of0jT8NPr3zi/NibbMrUj4MgUIjHgmiqnFtfk3c/DHIMnM6ettXSPErI1jhEpZevetx5a0SLPpnB
AzsqZZ6sWw6I+gYEKLn2NYO0RwAPLp+b07BkTmeH5fRvminu1phWIB0j0DAFteFiYzeodECNo+rO
vcDOLsVgbu2+6fdRkTE+zOrlypYp5i8ETHMiPKzpFmLilLor9kDn3nXeGI2bPEGjIiV8Jz2RfAGZ
ccO0xPOZT+juKharoreYQ3bbOOOt8AYr2sDkY2KcLe9GlPAUk3NuiEvJDDRUpoT5EpH05GCi37WZ
OLWwAAjF6ZM1AiS56zj2F037oAvuPqhV/dWChZQb5OprMmRKIAIFlfnQKISdXt+Ve5sr+jFz3nJZ
DV9mXx9LdpAhMjN/77eJuU8zH+kkupJrOtLlVSyErpFDB+YQi6CfLdcipsRzXywb1bZZeS99Pl8M
TUWhQklF88xqaJkRPLTJEz4lTNtMrHPP1VeO+qsBF9rL0ujXS8dAeXJjQUoWwc/Kyf6Ncro/jhdi
EEbaIv4djiASfMlxU1ShxEbFHuP43HVOUWF/lCZOqBGELjz9dabPn5BPX01jsIljIJaOwaCFAIti
4RcrIxQF50z6QQLdoQQRaLQ0IDrJexHX6YNazbImZdNFRqq9H9sdRLgTckA7nA3WnF5MJI1ku6lB
2x5nXW2B2eF0423NfHlu3OrN5BFkZEz5mpjpP7rAYvtfuZhQ8tbSvBoxYTh+qHS5XBIWpgURk45Z
/fHw2VPxGq8WwohId5KQfdZ7DN4XVq++V810R/6GIDMiXPjFyB3yk2eybw3L26dxvJ7zOt2C/AVQ
hW5idEdWrX+t3uS9cFLzOC6GehfkWc8NRB0/9fbNmOvhf//Ym9prDa5j72audRo6ixpJVAh0NIeN
l0lsSNYmh2aSblih3OfuZ2XqIfDcOOqQ4Nc6FYQZJPJYGghXkqnBtTRWAXjiLDQda7x3fTEco5Jj
qWUWS/Rv/Nb37pNfdv4N0Ner3giqL4lnUdAVdR0xFT4lyo6Sszvh9XePFSWUb/ZMDChcctvEwzEX
vxF18E0TDQ4GVvcZYJOVVifvbnqlrTNWzcA+FY/xq0MJoxHbzkXQrwcHeAjfjzxo2ZlEBPc4OUQV
80hBYug1+4mlD59ZRwUGXG1Dj2XtDe5hpvzWZ9OM65RW05vgaDnS+h0zcxPjrNstGm1OwdnMLZ+o
P2l8bORyzwhLvDLdt58RBQhe3qNX5dbWbnKP9Zh1LgElB3K0EFcaVrNDDbxr0tTak3LGCCFV+SaN
cdDzW5m3fJ75YrN/OKPdQ/zYqldtC8RZDSxGcHTsSRru9nnJqTWWSHoEntfXqHI9Fnbq7IFhfmgA
xF2DA61YpaVl2z7V7fymNPU1IODY0X6Umw7/muiWl4ae4UA21BzCKCU1kf21thQTAUDJvkuG+JzV
rrZqNT3ePESzuVs60KjOqC3B9tpFto56/IaL/5Io4Ay1vnyIuIHzm/OdIVK866V/SVg/HFr2YKuy
y+5yqovnChYMJBo6piGU9mOTatSbeUwjwh4oo0aKjG3f9dc4IawKiSXyoXTLtzDg6QDzllY6yjHv
PMwsMSmxy03Tg/Ej1Ji5C2gjRxE24DDqCeAHiBCbWDh3TGlajdlK7v7lp4hJOWGCrar8SFhxG5aT
T4yDoeW7EfsPK/biUI+0JL3x5LrOz6j5ZErI4ccmUwcXtQpFvFxi0xY7rVhO9TykW3dq1LFRE5kC
8ymf+h+jVMNr2tCBAo0N6ymPLnlnmAHh1v99kG3HrBXnwLqwq/mGI8vZlk1dhJtUmN3dTHo/THy/
3zl536zcRa+2mG/LdTtKgVmYf2zrnLUcEvaw1TxxNscB8+WUBDEj593CXIj4xQh3RrEFHLwvRePe
CzIFuEuIcB/co2AotW+hzhxsXx49lb5Hy0O85nrjceDQC+di8XADpvdxHmkVKA0aqAKHOC/dTW4t
nw0eQMQ9KFRilFLslZZvX9rdZkkdBkoLJzrSFrXNE00dTYhDVY4VU7n/zFjDst+m2pPHHGGraCur
JvP2LrbWbZmbYh3XHVxGz2YkDVFpLSvWnAxGfbgmZbO2mS6yYWOWR7D4OcpNEttbA0BeQ3QdeTo8
+8auyviT9MreepEG96UHOKq7F3Ou8QtHbFkGDYWgwVD/bBiAgHSfR02XcuNUnc1FipiWPyDfgMjB
6uGZ48G3MArRoKGPcM21ofXVmgi7JhhHvFnKry6VC+U4K+kLgddyfSixRjw/BiBi3GMyDlNQDOSn
kofRA8HS9QMA0XstpVqLSjOvsxkZV3fVm613Hx4MZxkn8aavzR9k8OXFsa2j63bWdlBKnnNV7+sH
cflD6b3cw9yIWOqf1CDgRyu1GdOJ4qjZ2D303aiJ76OZstdjKUQ2q7x7IyHks58AWxkY/OiOfShH
YBheTztf2T20BqzRF58HB6wuo4CHLe49Y9pmrN1JyJszdBLNjatfmwj9ExjDuoeEUaamOjq2kTzl
lvv8uBzSKI8+LelD57DzEwGroDDo/lOgkUHnasVJlFW7NWySK1mV3tK8rC7//0uU4zwaVL4rZg4Q
Rh8zr7NKTy7ubOTM5N6XWGBHY4rpPQ10TZrFTsuIX6wmGS8TEgmCasiWm+uMErrTuq1jPfxiS/Kv
qgTeu7gbbs1QrYHPl/dyrF6KMX9tSOQ6CnfO7otFe8XegKDTaLhJya7Eh40IqpMQjsRIzmkmdkMv
j1bJDqyKPHGBCYvD+YoQTO2xTOCb6xm4FGy4Tega+HctdEycliVjJatiHgoUBJ68STOVHKBf1huQ
SL/C7K8l6iJw2e7GJvN7MxXRE9WpObTAy1hxMeYge7m+z4b3pvHE7UebAX9K+9wLHP0qYx7VZbF3
Iv4QgdyGHOxno5n+jMBGn2NLdqe5Kq6eRlXoqYkFr5uabExDHdtXgtbhlCAbwdgGyicygumhm4V9
FrG9lVsTizgjqQpmCht2Tzr3ipmQmtdGhUZosEKjcKdzHaUfEHiCsSaoDAUU45rY+C4mW555qZFu
MYgo44qGQ2KSdiL/oHqbPoTjNUlwrAnrLpA17yvd2dmtHNb0kQ8zmI3cPr3NjkS3l2H8Si3c1vWf
Dh8cGCrIWcXo3dCaHSdBpRGleCi7fJPnDotVOOVtNpslpub0a8hn754M4jkjIKx1vAorjJWyWnBN
fqjm10Vpe6Sh+dvYmXUqc9Cjqd3muOCkOLTtjBegcLt1ZLftGga4tssF4wBNxdlzPCVwVTBDtnVX
HmBL3npiaUFWsjbjKXHucUJLM+QWbIqc+cBEdjGr5HNrw0zJ9H5GBWP+CPyVmOPqIXDsydqmeP/D
ASHKKmV90QzTkfTg58Zk2zuR2rVyzTjUME99QXwNGRUZO72z6cksNqgxIW6or82nrqOom73p1DsJ
zyThXiJ/JTnbYfk27JbI/3pIqhZEacxclEuo1c0120+W98dWooKT05oe22Az6AuNHSAXtp2oCLlh
0EJ7Xfe188mV/60GDKjZiG+vmbYmMt4nTDs+o9lTYzR8WdktUt17a1hWOLn2D/ptxHO59ZeT7dCT
EzrpfF3N8+yoX6I7sx2d7EoOpFtVXjWfO6/YJ3bTQZgI7Cq1vockWkPyIeO0nT/R7FpB3HruznBq
pho4v2ctZgfd9Bd78l2u0zq++2IJcnu2jotEWlJkStvUPRAnNIjgUOfiDUMwok9vcF+HIue9GvX6
vZkyDkcz18nwbtBlZD1HWuESACgjO4MxMcbhJPrtRNGp6Q3pg7bOclWwhRmdUq6dQhHckAPIR3tX
eEV2cfrxSSMegfs8claPqKBVn/KALYb5aRVMTnBD8ZSQTpd7eUX9nH2lbfzpOe9NkkNuiMWwN2cJ
tGPIH0hb69Is/LlRAXaeR+qhXrrEGrGIvfWjPealg0x+KopSNgesFpEzcDGY9zztkFN61m2APLIa
Ju+NJ8kLgJC9eAvu2CpidYbHD/+5DtF/9oZjas1fA5VH30gE/tFsEWkovtwBzRkECwgyABMsY/lo
WvWPD4lvMGDxwPAsKgLfFq+1lt19nmu0iPTefI7WCIoCdA3duaYFj8edXh7hMEYV3gr88mCj2WIQ
mJs8R5Hor3k6v4JVOUGeDsw8I8NUphb0WNgiKUj71k3ZxVtDuSkE8rPluTalvjOS/pnR8Lehuo9M
H/lO2EFZPj8sgkrUhOT/Ec5MemwcOmLmD7RAivT9Qms0pfpzZ0PebR+TfNMhPTWKlj8aLkOocczA
k83YmeMlSs5m62SoWMpom6TTxl28V7ONxX7qsW4txn6YXEYKSXwYpAuSmNoeGB2TS5Z6BINLnUoV
NAtixrRC/fdQAmOtxqJ8KmMjI0DGCYiBHu8fFh5rQCBdDnN7MraWsDc2hV1Aif4X/7FNypn4Sc3h
WWo87nFZ/6WeDOeSTnHOUF1kLH9k1R46JzmPqdseTL35RajZ74yqGw5N4aFDV+627p3lBLnMCVTs
OWi96/QELHhGw2Noa5A4y86ubLmajWy5VkmYaPMtl6U8gd271dgOd1YZm3sPbEle4SHooDqx8vDz
NWlTE9imiByFePzy0hRdRDL/bXq0nOZDi2n2vcGoYtqnidRY2+vXSe/1u3or8vmHRevEbwGToUMn
wfi93ja2xbZZzPlaUvIKMAdrEiCfLEP2hKHM4sh7nK1VOqdkZJILSZsbxjyw1OiG2HW08vBhuyZM
H4tDc3bOo6EvofkY70XJgXA2sorSItuy7ZFXJqCnJRn3WkMNxbzoFJUZb2pMGciT0VLJHrtZ434Y
sk1ZNcRkVtkeYf0zI5lol/ech4pxjXwwnRPkB4QMcSlK7WxNsB964gzRfsnxXCMhxYD+3jxyM1sc
xMGot6G9LM6q9j3mZIDx8IBjdOyQ+XrJ2nEJFSNodpMmnG5cPor2mjfLEe6flKnJZhhAL4okHFgD
hnGlj9jb2KYX0y9KW3MjS/Odiulpydl6cW0KLXlrrZp1yMCdIg13kxC8HWTIjOaaqta1yE0Ha1Vq
DHGmGOho4/XFRju2swHqrVAvGVygILFpMWpqxxxgwudi2KHRV6+LO+/hBSH2nbHcEIG0Ejp2twwM
FuybdqsV7Y8mUi3ULH87S2Orx/3/qDuT5ciRNEm/SkudGyXYF5GuPvi+kk46GSTjAmGQEVgNi5lh
ffr+kNmH7hGZ4xzmUCGZlZkRJB2wRX/VT5+8aD5x81tLN32afoLL6zfCMYYN4NuzzptylxIBAc4Y
jJcknrk4DqM41F1D1NvzHi3ZBSfC1+Aimm2X6vI2jeFJuuW0zXwn2/ukoHcenX8b8HfGZnJna0+m
lG2P5NHJJKFu+3Nw4mcTrYO+c4B4ztke/seNekjv5Am7Iv3THP1gOtcS+8SYdudSM5cACLnFqfDL
xzrwVDsDg21n7znhpRnHU8OahUSI72WqjFNUdVtoJ985dZl2a7yAD3ieQBdg4kl+Uvr4zKL9mpv9
i2imYk2Ym9Ew2MXM9ddEr9QxKtMPCrdmu/xRJM2LMklTWO6d69zJqLi/zNVKG9NbLf1L45on7M98
AfGbqrqX2bEMNnueBDaFb7ONL75n/whIblOO2Hiszlm6ywJxmonEYp8z50MibWsFwkE/d36aHGwL
lvqQK2QQtz0SnIb80CAZtwwwzXJsD2FtbWsNzKTPjeow+9XLiL44pvzuuSAmCkh164j5OcTSqorm
7gbTUxmidcf9sLGBUXq2fGt8ecGX1qy7PkRf9BDl0mlNtjE+Yqh26wKmWwpWp7MGjqVQ0ZBM6YmK
ISqWJH+u9BeKqmF4M1DmlDGZWrlu+7ML2nuQw1FwbdwhKI8UOn+bQXVXWKXz0NsHKE8rZVCN5ZFN
s8fwCXwahqBTZTti4xn491W4DVLD5jgXkouR8BCKDiYJNWiPHF6fCzv76bpMsngO9k0QnGc1MUqr
nVUwus9jmsOK6jA5VlyWM7ojWz/ERGFbu26Mtjhy30S1b7nSHJTJfELMxw75FSuZt/j+pn6FAb9b
dWaSHWH8ZEAqwmIjQ6Bd3LVsjIhTvXNVvG6zW1ZiSigSo9hMsZlfCWLkV3+uvsL4mJc2co6DrulS
WyMMTMxV82Oka8hyoZ8aVLnGo7t1FQcgBcho1XEYtbkyZ6m/aypaDz0ma1XxaHfuolE99ZgqVsMI
jI4ZFZ2qJ66z+941EO/NTyYwZ6urToNzFwNu3CxFrh3LaIe9tNy4Ir7a42TT6q2OSTFuRFgaOymH
T2oRnonQUvilmKrm5VhxQiXURT/SetJleUym+NJChuNTntn9UhZZyC2AgHZ94HJ0GPCYookkGL8u
9VxvxFSH/GR4BjEC/VAZTZX8L07BkyxwEY4nOPDsxdmnslfsBGzPo/dz7K3fgVWC1+maDy7Q7NML
m4+T7Q5SW46ViE8e4+oaj7pPICDBcxs329AV0b5MMVQwY0YJBjk0tIrrwW4YOxhSFhyiMQkP9ZA8
L9iNvRszmrI7eRWF+3tsTEyZk3PsMDmpqUr3Y1t8YI5mbZ6++6T81bkpRm2VtqswfzCxqi+UL3rg
j4mYb5AS5botvBfAW5skJj+IA6sEMMOL3OIW93/WLY/VgEOBdt/8I/eqZNf7NpKm5+y1ZjUty+YV
lyGCnkCEpQ6XGFBUfXajbJEUU2CSQ9TQ3o7Znrkehj+HkAYmKo57rIZD7kfgW+kA781iBcCUh5bJ
5MoDSY7TcFO3pT4Oc1qt0gZ+VKw56Ri/XSxD61pbpwG47yExcDzWSf0me6/dW+ZSkr1rOkBacRhR
T0/pnV0LY+eapBWikRpX3nUKlrl1+kCEOPv9qBUfkB5IS3U5l2ff2gg/3SoAqgvQrdqLJ88YxRms
wyls6wc7yfzD0Po+1hGDie5iyEQU3uHDKByKi5MkJNWIKZCS+T+dI/IDGsXRkYkm/I4CVYt0jWYP
+lmUtMjWEVQVwYjKq6/5jPFrjH8MS7SitrEXTOn4aOdcsOzMfTKD7GRSxLngGu9mxEUni2jdQ7pl
aXZWNejtXcsziEyC6VkQ6qkEZrBxprOcCnkGoZH57abZk56qj8IJqJhg4hfRdcKoJOyR3fAKrICg
riPFe08OMjmHBu1XHp8wwSd/rdHmWkoY/FFg97WzXdPymMdZ+q3s+Y8Q/bN4xDlSc/IGUaX5oTZL
4Qeggiv27e8GaHfOhWFRgMAQweOqMTdawntClOJjmaLrqDF7etZw7R18UQttKcEfzkK70V5OFZm0
MWSn66kmT2SA889Ejz2Hx4fL0bQufL6LaZmYiZFxdl/gEXIh/bcmX07SAu6KA0ZLHat6gfiyKxDl
Wk6K1IkjhqfVJjc9f0NbCCcueG48oRal7uVzbVX9AevxFdyU4uHzBubH5t63MGe3WJhKn48oXNwy
Mw1Tw/wHBfI17zHiuhasgciIKK8e+mAduP1h6qZ2nfZ9jZiCDdFOFpZlvCTe4LRgSoNhDqseD997
IV2xsZsP9icfnyM2dFtKjqhWdy0kD6AXY08nKcUtzpiHrVknjMs9CX3I0DzJM2/xJSlHvTFDzExW
AT/Coi1WVTOJA8++ARf5IXrvI9CUY3vws3Hb05NLvHarmqvfttcssH657txsggb5gpHpzTeH8ixF
8urMPxNebtpsWdBKdvHJQfnoHeO1sk84b4d1m4DdSlO5nxnvbuKCr78L7N8krCWldt2R5vTfNSms
PeiRq89xaAVoaldXTGrgtZv9gqZuNyqT1Sl+SQT+AO5UDg5zcRIkiTHohn+sOHpySmEzm5+PmQab
2jtU5wr/0zelesKMtDPoC1TLCi+IaMBGweVFUfLOjvObq1WFq8wS26E/Ky2fPSorDo3sz9xHWRRT
XPqBYe6GxMu3BRWam+LFUJJrEyegNtB32SR4qwMUmCyrYsz4klNGD3o6vTbSAGRrLWNMwV00pAyY
jpMeEgsuvKEYNHxq29lAlV3VZvDpT5H/aMHxAjTBIY8YSmJ5H9S3EBVMLLK20W/LyTjc9e5D4Oqn
8tdgWN+tjghJsWb6ofGFa/BhdMDTpQ3eEMPR32Y4lZyuypcgc9s9XvNzkvFUZF5PQIf9ZDV7wUc+
Sc6dVhfTdujqXYUONNfe+6RxZQIV4ctjmwP60zEIdlKQbEhQ+0y4P82YM0HsJR8mt+TEGMdDa95q
YR+7xpqferfYdQVPWl4ygM0bbkSSsDdpHuz6sk1wxZv9xuKmmzfCO3Sx9aUr/k1EESyB3SajsXA9
DVQcc3kKNm6JGL8MBcm32gPvgwkIDDZfb2xb7rfHYO+x2FMNyMGki6MfduL96SIldvXwkMrmh0rI
K2U9CfeEFyIOOGIFRPE6CFebZq5fozaKTrGGhyexpLZp8B64aboCGYL6kwPtmm+BdngHotF8iOxB
4rT2tsqF3M+3TP/WSFR0jvbIJ/pYs3ae68C+gSSvWf58VqVyTrZ9hhkuthAaY7CBIrCx1wWfchAR
E+nwYM7c+WZYyvvMJw3WdMRHpqjZGf78Kcv+aIo+Boi0vMEhD6U9dcf6JZ/wI9JrkFzKRK89L0En
g4MAx8ZjjOo3V2+C9GPapDhsS99Viirq5nwJXB6wVXK+g8sATtTdMkvieoetmx8rsWYqFi6BI+5t
5ozM0w3EVGQc0HH8kaSy+BCwRQWccpm7PMGvyQ9J1Z6JI/1M2lgfW7vm42j4qaxyYGQY4UpjjdcA
w/Orm5pAGcQIdzUdT2OtbiBGqFsVpBZSMulzrudjAXLdn2wyekkybA2/iNc0YGyroZ8e5oIzqsFl
cPzu5oga1aTi1BZ5PRZyGOIznx1mzY7IbNo/lpxcduTF08207Ep82scpTpch2hMkS5kj1MTKyrZd
kb+HnW+gZjrDYUGVXssqn8gFkSSpEZl2Tl1adx+Gwkh71YPk2NXg3T2CM8S6UHHfaDAk01hgH1Vp
TTwYuiBehyuf8AdsYYD5FB62R6uO/3g0p9wdDnPGfAemZN7FG9Ob8Yacm2/9ZmbxyeedB2f13gUA
3WYzTn8HBBHq7EX7VMvYuvAPkTQeB4EKTsMiG9dQU9ehE0I0dtbsOJihkakt7BfjpSMI8piE482y
EvM5q4ruBL30t107xU6lC3zMszAkASfngcCqYQAQofjBpytVHqoheBwqqXYiSfqtl4pPYAU2Oa0O
8uWqtaHtwduS5yIf+ZAIzq/bMA4ewYmunBY2RJyq9OZ17A/glrs9CKRmi0iMrh907SFKpm8jV8UJ
DA7o7MC9NxRoETPZWz7mbJnCms9tXCpOZ05b5UHuCwFEjxHwB0ZSxTanXHVOXOsQZ0zlerpGdwP8
2W3qTyZwpO4ST8R4rI4QOvbQ8ezKsNwOSlytGskEKqWB48aCs2+yGTFsr9ZyDJsV3mHnazSng+gI
CNWpbe9TXN9w4yP7Lugm2cYzwWtMPGixaGaHmvLplelK/RRMIy7LtvXgWHCgxTHH/D6keRrT7Io9
2r/m6pmUMIeRRPcXD2FjNRoF1koHo0GbCWMzyHYD051mZBuoWRw+drqj2DXj/GoRwyV5Bl9vmj7T
LmKLxtYKCMxXk1hXyg931ArcO815WM7elzI4TAvKyRiK72p7+IGieGhSd0lYQ8loxFhtTIN2YIY4
yd48GmgfpzYLDwxsFoTzshhYAoGMvcOC0LejpiE/jPYLWBWXsDMeEZDZ42UYwML3VE8cGcysUqvN
3t3lmuzScmQEWX8fWfJWDL3C8zwojXxD27JBaAOqHOtaCRCiDJ6yBMI96MgDAKlHLpTBqpknRgyE
RdqWjatpQBQJbX2wUlW71G1eu9xpzzIY5xPKgHIs71zb6SHxxmXKFN4kd8i9razXuH+zDbzFsT0Q
PoGulQ7fFvupPgxWz42MgFftnEXUOSfBJXzTYQgA541EE+IYRL7CPyH8r76h+cMik41Ih72Lsccr
BueU1hSLVGDOWXXOnGPUm4iboj/V2hBbFhofqucG5OQ9l+EX3Q4zNdhnN3baUzegaBJbQ4jn6haj
5cRFjdtlV9DKSwqvhxiHSXeVZozKIf7jtDHyHfr8xTRINws6lNgscmbLjEyYM11RY4qTYVkvqOfj
VqnsiURcsfO7ASyJEluKSBRnq3YdTk1/yoppnbE+4eGt3kC/U68s7XezYPxsoUu3eCdJm4hzYaSc
s7yy30CcwKsfe7Q9oG3whtOGa5MpK+Lg0wEYZWS52tuzcNDNTXOPiU0ehWZfDUYmyqnh9s9jVYJ8
fG5nN/8adP6ibPb1xjExEZMUrpJ+Aai0q9RodoLB0Aomkt4z77JOnI+4HRBo1aNBdltqGlKIrKxM
2m7OLtH9/dAaDLpGkUBMQZc028G9pl1mrDu3Qyvzhk8X+RlIRzoQig9iNCGDDIcsxbYV3mscqekF
jbA7VpYi5z/hUXXIqyLgOtPJsLn3cEuXK+V76mw0CUtI42ZPURpS2jPhK0lmYxvVvfuD2+HdSqNj
btEmF3U4PhsGARxhvGtHaJ17Fk9MxidOeoJ6Kpsu6eciTL4iGKSjHz70C5HXBhO37egM2LUemOyQ
F3XfGLjDHBI5xwwhJ19+XH3I5SwcJsWUDdCyaibSNH0wr4o8JdvKRW1toHrQCQKsrsZvb2Emvssc
8ALWPW1WJlxfDPRymR5DCnnQXvdA84UA2AMQ3Qjqnyzx8orIuzitD8nQOkxzJfJbx5D/EnhC3ceU
Cx2l0eWO69jiS/CQIGd/2mM0qDdlj0CuQqNm2pqX9z7IFNMy69kpvZJZesGoiWqAs071fODa4IOF
e+EE+xjGvz2YEsdKqflhkn21Z9cEj7x8297kXB08jEdKeAAeT/OjgLSyqSqIEsOc0HDMixPCFbkP
DpHkXq07rze3dRf0Z9CqlAcGOeOiMIAMr5LHXuMzEqEyoGA2xqmJ6YrsBv0yOjRAjKpdm9m4Gf3o
lcoWe2VgBlpHaaYuKvFeiqa+BFkR3JAr0MGJ+6Z1CfIhgsmh+PahUmO2aCkOEHBR1gGz+0te9r/j
dDvympzM0Y1OjZNyvkrjqzXUnGZkTytpmVyMYiSxlHLfSwyZEX8zXns9tLQWLKUnkabUu29ehtyN
T0wUYW9m48kmGewsvJJcYJC3lhm5mpHp87A7GS2DfWTEJpVcxkpiZnWI6b4N4p3RWDauiwogFEBi
5Nf8qTPH4DjG2uYekkpOCX685li5KbtuPqv6o7Wj4dOQO476ZJYBTpyilquO7j06SHKqeMbKTNYW
9qaHGVF3HEGDwOQ9us0ABVN4J8J6N964cq8n/RqHY/doKs56zTCoVao7ykUmRKyMyN6aJO9Tt2BL
+5QYSE8JzMa1XHzKnsHh3UznS5W9xLUZA6qvjIvjEdKcIvE9jZ576xz8goDoQaJwZkBKyonpZCDH
GS0apvdSUZirsEltapl/4wlk7/YSyuXJs6286XeLGJtK6KFujacmDtgV8F8euT67C5N0D8Fkn8cj
N0yGfbC0xrc2GuiSLtRPtfhrpBkgXzL++ut31XLc0qzAfJSWeS7t/qer+5/owMWmWOyQZueZZIB4
rbvWLVnGvskvju/SCp8zrs5TS4AD7OSuKsBKEu87ZL2hEFig8vQ1O53NUY5wswpzZkMhGonIyTVg
tgMsGwHH7UtGHHZqMBzkbiRl3VPESO0jDvwta85K6fyYWWm5s9Q7m3J2tBlIPLYcQITtvsX1FtOh
jatyah/9Zvh0PESpFi0njjX/Pe6AYPKxvccVpWAeNWslrt1f5N2OeVebx7pX0b6zw3OjqvEtrQSL
oOpe+IObB+U7Yh812XQepg8m+uNpKJc1TXqM7UV2NxZKFJlwyOKde8xZDdinSzBDtlFgwqNiozTE
vi9VtqOioUkra0vZDKqLkA+mhIdgmr/w5xHKl/7PIpoh/FhsGbguu30ivz3cxfS3H5sukj+aYARU
4J99TH+rwZblVlBa2NcvSTS+zA2ECCbF8gwn7NQUnn+ajeSH0bXFOeWvVqJRpIK7XLzCKD37rmbG
FVhnJY3oeYgFrwjMEMaN3SWg84fLCW2rQD7PoHfUvWKR12600Cm50DKsKvy0v7QFZzaB1p+IEUJ1
y+SWqd6noORvR/EmgGlFks8EIpEHyzKjB7LMefsQ9jbHUcyNG8/Pr45wx2vfpb/zNOkpOGtjDo7t
r0HzBWB2FdcprTiCZKRvNcGdEwHaetMs0V1fOPmOw115tZKM6FQekll3aH1ycUMzF06ueNmNS426
2VikhUtPWQ+5IHnsidRd97En9gn36Us18LUWjvs0maO4OUUK3nbgUBj039rKJY9DW91hG3l7Jg7G
YR6A6o09GXC6qQBnJ+U2h/90GTAG93kWH0NRBHA/cUlluHiPtdlsQfakv9xQxgS19J9oxlLawUs+
UqGKJzHKL370bSR2eemRPq5d2/33L6QX1t44ipPX28FZIuUe7Na+sLw6Jw0xOuTFglYlPUBaRvuW
Me02BpgQxL+SxaZ3ldnWJpT8xZ8IcYpUf1F42a2IOOJ3fKNV6FQYvFDqG0xXwVSb58JpsDbSd7IN
YgkkC3XohXR31aNkNiVOmnCKHCRD6aznsCn21ldmuWpntp35roWJc72kDIZZ046kvjoUUnswtdI9
HQzQglQVb8gNMR5rm+DIivCDMNgHg6gJgR9afxGOGHanjmI1m5asedZP9shBM7eYPuN/pJpHVKDl
EVe6oXpsvSCH6xq1W7uBfce0nCxAc7BgJ5VZqRCXJiL6o3WvstpktbRRpy0whgufnJ9/gExULI2L
msugSVVlE3J2MwxT7/uKgjrTX6yeaH/WTKlAnesTNUg5s5cyw8yJHYh0TrjP+w7Trmr2TjXxgotN
VtDMxsS270dCWEsY2smKffmrw1Z4KOwci0Mys5yagHhWg2IYOKSsS9py4NJMdO5V7TAde4aCJzN9
oGHa2Y22068CuGY7z/LWLv3h0HoaAFJObP79S1K5FpUOKZkZloW1KEBImBUzKCNcaEEhkSfwvdqO
x5dRT8eIj+hBUTzywNEub0v/FDe8BwX4tY1fd9OOH8e0tpvnCbrMJQHj9uRmYoSKmWyrWY64EWbi
QsnC+4maX3ODyskC563LNyPxiAUBoOWQYk1ns7PvNQvKmgROvO6T7LsmqbIOotg4zgQL14hM5hXI
BinGTr46gf02dK5FLBbijUfCfGqt+ezEi71M5dVjx9OLLN73D2iFOcQ10e4CpYe12zXF7a//76+/
Qps9ZVVfXSatwOrkUbITc7NwZNoSTiOZrhwUBs46ejQBNzEaHJ4s3wvWsZYT9znYWOQsiY819XmC
SeQ5rT7rTJ9jk0FOohML6ZUpBvedaSy7p5lhk93RzQW3lIBElZSPJOKLx8KN3warQb/UvbqAWrrV
1dQfiHkOe2ce0XUSTjdz1rymjvWa8rg89WXyKitvJIeaIEAe+qxvHnix9ceogoep+KmpLLtE/Xjj
JorTlbKEpJ8qjHTTQCzR8yhPSc1L2cWvEuLZM4cY95lFol9T1rBIlsvcSQA4gnWNW13Ir7CrCLoB
LK8nGCFpTR63sumA7qRM35T57bUivcYJ4Y/Aa1iTKSvNrf5HGYVvsYM5k5/E80y8bJX7nBJlb9Rb
Do/vFJTlYAty6PCdPdE24o83mXnRY93k8xo8whHR3D3/9cvYAX53ueaelU/BTK6IDs7U9MLM6BPu
Ot64tLM4U7nrQogOIuLEOHAzfYTcoI8NMfFNKZ17aAbea+D1F2L8JLp8A4OTR/4NYMpOJQNe/gDN
AADerpm2JfnZQ2bqd8ZsXOiKAnhUs84LmnlbkEqpIiPH5aBKIfr3xtnXh6jQ/hYo7ROx6Ry98yGM
8heszfgb2RYqB2AjG2Ruq4vtFPYZs91PX1CZ4LjlleoDDJ76Kiw8c43PwMo/FdC9PuvC3ZXjem4d
zPlzQvW7a36DmfnlSezSRowaQrlieVFHkU8IaSG4Vr1IXkxdKXQ3OCNT0pM+4imLdwPK9go7NgQC
u9qQLXA2dovzo57jhoIw+cFdO7spzW0S2s6vsBjcs9dTj8Y7REcNMdGqY4/tx47HqDs6nV/+yCOE
5tyNhp+lrj9QjVfeKKzTX61J/ejTyelO3yky22x0+kCGN16PmU6J2rYOfqAIP25n/UTNDW551jwQ
SiWPULvdwhCnL8Iuq40XjlyAJRh/K6qpqsc2sB2teo+iaP3ivoTGyd74SF1ne9E2CCitXcaYvetd
E38fP4zdLD9ESGguQlZmRWAKmRby15xM83VMjReOk5wS8F0+0xNC+EYlaoPAKgE1pRQ+KUCQwRRW
V9sgRNVmRbtT2DA3NB/smxA6oZeMR8y53FB6LLq6Gv21A6lmw/ZibtxBhXgdMTP60jgRN7K3o4ov
UzLPh6L35xOpHOAnedAcJiPMLvCRHkO6WDQHnu+uCH5pDzABNlBvE0S4OnvkuK3/jUcPPn9GWa5y
jBvuuLsoRmfLJYpY3ZCdWpQEDGJk07oC3SxuuTTnrZ5Psmw+bRcQKn5DUrvWmUqM8m7kdxnrjD5N
eoNiq5i2ts4XXVa+UKq6p/I+uWbO8u1/DTN191TvqlXt8TYK1HnKjw+j1J9D1L5N8Et8gjl1/8d1
wVCqqUZtg73B8I16A17q52XFZvZJagwu1LRm+//rJkxhVvI2af8pMgbzbA7Yp6KeeXxWR/bN0ZsA
1uiTaqLTVKGO9uxFH1Y0rQGiJZcpdhqOfJg3myCvzzUpjNWs0hd+wP4je8NI3Eilh0Fn2QaMCHmf
ttn1USteRsHPpKInMdSQYEGkM/GYxSEcZsJS/tbrwMpZhbbulHeBj5ixeFuRfiOWemwRvJOh0n8f
1MQkiounbiFVh+ss9Eacn81TLSuXhhRveKH9MuIa71KFW8FIZCTIYaD24/MkQH1qypg2Ih/HXYqz
eYdQ2RJbT7BeR4O99TPi4Kqqsr2lKco0IMDOomNH9DN6oNKvYjjZtqfWrNk4qn2eKe2fRqL8G+42
PhZIKPMtMmHe8p9adIdyMpy7jeW3IYkQzEcyJUyQtdBTnOGhkhF3m4SEK03aK1timZlVMl8kKD7x
rHO8FU1FLLSiD7roccOPkhClHSkIilzAUPqSjGUt5Z7MkjgWtCAEmoweH8Z7gXfbdQIgF1kanFCP
XwsVtnccYRwcJtql6Fvkgt77p9qW8Hr8x2l0cIblxhMA2HSfEEvmrFWNJ84FB5j41r7JCfJwqkCb
nsb4PFNKa0cQEVrsZGsd+9XBGqL81OYmHUQ5B0gpjWNPo3NWVd3Oq4rk6DnJa1qW8AKRzzcNbr2Z
o/jFs70Z2A1Xtsxzk73VTiwa3Pcbv72UUpwMWpF2k8E02o+6ZzPMttPsRHTyBAUKVSV4geTRzufx
6CoD+9CcVDsdd7TFek1xkQmgp6q4gccTT1HfLpS5Ith15fDp9Z1/S5MpRJvhpZOtMW4zHokXi+LJ
ldtik2+zMiGdkAQr8qOkyDIK1Bw6HQ54pPG2+Mmiwje0VGFb4akJmFJ6SjJvbkFXJPhaBqMFkVJK
87Ppr4kQD2n+Q6c4r5RjPkmy/Csz6IYdHFFPbsk7hadJ/HYFvvqQPmYIdYNiIDX8HDkbFJhazYIj
Xq3euKg2R6egOqgPuz0dAh9aERerIKuJRk6rlpkAGJMh2AxFNx19LzqIxiqPZvCO0MIWOkQ7IkvM
RYWg7in7KvC1qEbSJ6rT/C74yQHiyB8K/HyNCq5QcG794mh0em0fTQAfjW05iNog/6bUpra4jR86
gdbZMnshLmHjXODQZbKNXr0UXnmpvrocE3x4zhnb1dwpmbumLcNNMRTyAoSZ8r4ysnc17ONbJBsL
wkK7ptWlO8Rp52xcLC8eSfZjg9kP5zxZAsMFSNjHMqTGro13VSpZRkzy8JFJ7EAGOGMBz2SE/4NK
Y9WUsNpmMoErQ0B4wKnw0eh4zZg63NL/ZawTr5huKqDnPgqSmz2KZpMy9UX/pkSinYaXOIFGSQ3w
lzPBySCaD23Tp7Xc81KiTyLbBGoClVko772uhuo0t+4fTGrWDigrvsLQNN8jglEbv1Tq6ITjudd+
/oy8dQ9Kku1TWtcb4qn6kFnlITZj8zYr/ekbOt77WnpHkj3TLhgRGitRvJiKxrbZOlBUGIBFK9Zj
GvfvU2fhq0ssArBOT7tj7mVvrrnHcDofB5W9wyA/KMuAN9e0e6JpOOzCdN6Ui3mwwIdHbjxtmaxb
fF5rRyTPuZo4WTBl9PWWPlcSUEaLtQJDDpjXZKPx9wOpqguOLgx88AMOAjg8eDwEZykj6ss75he5
Yd1NWq3OEa2MfNcIqmWLl8Asz+4EgTN1IoI1Gdg4TbVH3hQPziBeByxQkpV1VQ/xu/ISZ1OoYmsu
74vBuMFz8p+9WRkrl+Yuy5dfrW1T/5WhCLZtuutolFkVMS7EAIAVnZtAW2eXrx7QyCsRYGx+c3YA
cMV5JKr1zfHiHyaFRDi8hLz1nk0JmrlF/zF2uD6aXWh5uxIGLzZFCSw9lxCE3TsdmSQsEyM4jcsv
rsyphUlJaLesdg8RI7q938k/RjXpcyjZvAtlXyY//kzbnBj33LV7TDdvhQU2LCljCCequg4GM0mb
WuNtJ9CVIkryZOfLHdvSfao0qceaZ31Ip1MpueGTg7iMSvwwmqxc9VOyT0oGWxBb0HpS41VRKYhk
R4YF6hHcxcx01wT4m1sdOLyKZbxLRsfcitIOtjIsgsfE9LxVSk5thVbBRb7RIbOZXzl9lzetEAg0
v2FBSz2uLFlsjT6GplZeItnqPfWDuE3nVpzCzv0onSa9ACG7B42D5z3v74RKv6h03ZqjI688V5ls
8U2bOEmW7PTANAVlkMAYrX5rLNbuw9wCE//rr8bs/P+kbOSafZHTqv/o/1hqTL7qBjNMkur//I//
9Xf/P1WSUPhBPcf/vZLk8Cmnz+rzf3WR/P3f/N1FEgT/9ADrEJYMMcOBx+J3G34r/a9/BO4/Xd/x
TdPij4isv/5JVUud/usfjvlP7JY0jlBgEoSObf6PMpLgn74Tmfwj2zIjYn3/+OuHm/yub39XjKj/
4+//rerErc5o7/jXPywwQXSN/M8uEsuyI8eKvMBxTVZrx+aff33iaEiWf//fC8tObapGqn1m2q8N
DuVg6A5mqIcXjEtqjxkJ05qc5U97KfpmuxIzu6Ewi1+1WwwPAQMfBz9T7L3bONRfR/syQ2MjoGPj
/lY/uwYGuo8UHNq5xvU9El+s/a2w3+Oos/b9hJwilfYPSZC8mBTNb/tgwL23rDKMBzpWWWAWdXHF
pO/tJXodCVDWzgm2KrlGTD4demoNCmAX0ni8buc4OGrWPVIENU0OpQ/InwLmvZqZ86gowLs2hrzY
hvOgut8UsRQraF3+WmF3QJPwvRWA0nHlj5yKSTXau2rsGXj5TOY6x1efHEO2LSGeK8a2ZwzC5qmp
F3BgPWV7h2ZJKB3vBr/7mwYts6LdkPCvVbFO4DuFqRRs7CJi3dTJD2VifsHTL+SrauyXEhoyNBL9
MgTwnNp2NgkqdVcvceEsS/+2oG3a9pFBGrXNo/to+zTzOszn9GcvE8arqb+o1/WpqIPljk6zYLUc
4ILujzvBpjM5IVHgVGzMLHKw5F096D3wYos3OtX8DYy//2LvTHZjR7It+yuFmluCnZG0QU287xvJ
1U4I6eqKfd/z699i5JtkAVVAzSuBFOJmRKQkdzp57Oy912Z0gNhUDgdhymkLoBPPcYzVT70r5LFM
+VSJ2BnRETxWquBMozvZO70Rs/f91PYdQNURMndlY8vyCxa+nsHrHr/ZvlJrk706j82IGLhlbixq
bxcgZ2+ywqNXOrBc7Wo5iPBz7PSdGDoSFZh1ZeHzmGj/eqSoVnzvblPTpRjNxula79lj++JPKoCe
yuQ0jBoZK9lsypjyON/TH2F04xf/rkyd3EacoAIS1HBpSfUda+Vo4I3rEJiW1JS/tAs4vxZofRdS
iz2EODSYvUi33+MKip/RcghjA2m7SK0Od23m36NjhFdf2XB1K4AvVvzB9NgtGK7I+0U/tWdE16it
fqxfZOAsAKcuYwTplOPGWEElZ8plRk7pvTRm4MsEhQJBU3ebK0C1L3Ad9zBU+2SKpkOb9bMPbscf
2D66MNpUgQNBuM0vtE/R8/IL3H+ZARe+oLJFdAWeCHoJCg5XnKQuwmTWre12OyYABUwB1Uuz6JRr
70lRkZ6C0DXABL5bPt53z8JikHQbWimwwIZyXbjGgU27vqD2BsgjhMlKRdHK67TH4GPn7aeXPpQ3
3Z+wFfjZ1SWBt1QtgeSBj1OXfPYuhLbAwZikaXzg6iq6RSbiuSU4X1Om2kn3N/HCc0LWAtt5s064
l2zKidnMLkmRkUcY2jI96ToDEDS/Xwsm0YuVBtTJBzUSJexwEYU36jkrnEcOuTKt7S+18GaMPiKt
04Kh5mT2MCURM2+yFIUKnbkkEw6FqQSbZmh06iYvLmiDc09OBFniCyEiv2EaPo4w1Q+0tVZnqlog
Unv30esSyudG+xgAQV9JshkM9MbZ9mWybXvg/10UvFhc9bfKbZ9qZtRT1bQxkJm82dQAKDy4CDu/
yyJ2Hu2uLbFMs1Ouj7SgsPBEp15blSgPpRlBfQ6bRwyNeen1H6CXvLcy9smzl89YAN9SOTUUpIhx
1U6afaBd/pD1fvRWgAvHRUwOS9nauS997zxI46+f3zo+FpvQmgtmCphFGk1DXnCD5Et+wsHW7Duc
j41Gw/SZD8W2k9C+PT3VtoXVgoh04C3zq5zcqbCXxjggDrhVs9VcKqyHRppw9hTG3NbFpk8L0MFm
n57Az1sOWdodXe5i2OMNdWUhdayq8Vklfnussxtlquwamio4tlWPui4Hmo8MSuRFAFRkcKGaxGIR
eHG57YubL0GDxT2JHt+nRZAS2kXl8/yIA1hTZDN4S4MEO1HdUUyHQ3DZyG/DSh5hG7zbQ6xtuzog
/ZkZz+Wl7UukJW0e16X13rfxk+cDHNZqt0JRNOlYUO9NpP8xNUW2G7y1H7jDIreJ6thzQwmOnYUW
YF1LqvK74VmAAZaj8DQ9G9n8jYG66oSkcNrCthxi7v/eJVclif/O+46BSS0tsqKQn9zfyEb7rmAF
sYTA4K1tctMstixQsa9VpBNGZDoehdMC0eYVvhJHk9Hk5oj2Lui4WLZ98VtF7S9JYNqp4TIGRIjD
9CMtFeoS9DE6SCkbQpetdeoBsrG9c2vi8EzeZmbXyxT+DmU67zQlPSMjVPtqkC8+zlb+bvHMEw9z
HM5ZOlMa/4N89Yr8ub1Jim6TkW1ajuo9s+fuY/SG2kw8whbkOXMwmlbx5ZILl0L/KthZMDLg3dOn
bD2d9CG7ZaTK46nb5rNXAGFp2o5l+Vwz6AYYa7t3VpqXmSNfd9CjfeBha5o8uEU3zq/lJ8lS1hOP
hqq8+7DhSYD6XCrZ9JQYnrMQPt5Z7mDYIfXuk88x6ywM2DwTeT9EQs/20DfTtiUwGnWUlrp/Upnd
U9nSGSGTeJXYCdo3RvnOnGskiEthAmHbV3Ox49mlfot8XSM2uj18lbNVLwJ6hQ8A60BXdNeS0OyG
eydJEZFxrgTp5wKF3sRNtazaINoaJey0ycP3jkkDzRflcWWxtVjRPOLNZsJvoiAuJp1lSEgyCrN7
iVEDN3CzDYO/XjVwJC3HQxjx5G96tHzyp1fRlw1GpQIvcU3IFI/FSWiQ11w2yLTNd2sjpTU0NN2j
l5MqC7CfMThmVDDh0+hoGl9YCnZPJw7wte7wIxK8+n2/IJjhLowBYm83pMugCD4ixYEtHO6aV8tT
4nFG5kPfIAQ0CFsLa1R3qyi+vQhhRCQ9QVZc4plLFlVRvWB6Iz2YJk/fXPxlWKRLx0S1nLD9VLjB
GdAQWjLzatTDzaxRRxySO8s8qcEa/LXcKF6WGc1ukH6TTRbVj6p14z1TNZxIt3tn/owOk+mfA1xx
e312oRaxWZ85+t4bW0foS6E/4GOU9DRCO+yc52B4dvwGLqlL6FN14tlRyA4Ea3/EQGASofSpdt+Z
ugVXGTteM/Z+IzURGM7XUgV/q36ivCKVe9+C02jFzqsTfQlCZ+tgyIjiECkDRrg2x2b8oASPkJ1z
sr2C4DmtTTvNUfqyKcQ+ov7yw8WqMsRzG7Apqayg4sxODTobeoajeWrAztsuQSkWq4hOqDCA3k//
PBbYA2u5cWH27otVQCWJSPMDJQtApiRP0ei+JMldsweKnT1O/v98SRiuMa/6u8q3v/ueD2zaZuGK
LuGVyIi0jBn2+vcgZNmd/KU/ysUCBYkvnNz6XBLOK8cWIJviFxo6fKbEdsAM9TBygFiblJrtMnLx
7tiR9hrdaNXlWn42WmsDMP119oPufYInzbShDDB/zcX4mGRunmQgfzVFRrwZwgsx9miXeyMMTsyK
fasArrLZ3RoxGap6SooHsUpblmdVn7xicB/BOO78keoMZBIqT+3kI+yT6uj6PP857jerAqLntoHG
u8CKA25Si1e4qpOtMi1qdK122CHLp9hO+4BFfzWREx69mTBzCGqjuM8ps+qn8kR+HLoKW8T8Jco2
nqNTlR4GyX6Ezn+oneI9NV0Wl6aeHFvdxHFu9bjqXP1Dw5f6UZNv9sqhX9U0DK00T8R7v2D8DmEE
3B0ONxg7g2nvc73Go5qjyfHNyDiJ5Mnc+AYHZwnIPlzEEsd3ye0cn4RKd0HM/d7J01WUDs2ld1Nj
AzOKgBn151sjzTWG0SA+wUkBvde4PenRxHyqV9ZbmTjvKAfjA0UuerT0P8shOHQ+4a1oSkuGI1R3
veB85usFfK/k3g5GdCxTg+FGaN8GfYS3SXPJiTaaOOfwj7gjuLuh7TRqn02sQW1YYTYsMcjQT/Gq
huFRBdnOctvmoQHyuExsqzxYZitqOwKeBR0bT7vFbdgr49K2PshaV3xOOdQ86Rk3yc4UNRxjahfo
O6urwa1pKF4VgQIKnChoFpn8SWz8VLYxWwr74izCDBdEXnEmlMRN8rS+Ba5dbhGj7HUQ+M6yi6mx
sHrX/OzN+MkQe0bN+MqajmdlgebfzpZJfY6C2bzJuz4xcJBYzdqEsrppGkbSWP5z+RW7PA6nndd7
yWMNkJVy6VqWfxAy+CewTXESUZuJS2zf1mb1NA0E94gPLXNp9Q9r0I0thdkMNxoE+lBliv15gC7S
e59D3WGLp2/uHKYwsZ1sfEs6TV30Uu10N5MbB8uD8O1rBZKPM+YVbeeQFNREUwcCDG2inMRCInDw
ywB450vYl3szzH+Mgi15RY81Mj22ct8NeHMlr0FiNidfP0awXl51LG/zWk3uZRelb52EgFeoo8ZS
8Kig5uHRafzdkGBl5XaeLWXjJqieE2AfH7t9bRP9Ndw7XKXc68YbxiiyFbM5kMoKTI6uu6IwyacH
IP/SitY9x3Z/bjRQRE1CSVPom/a249rYQowwMQvqlKHE4pnblPbVkLm3TM5JjjS99YRJ6egnVrST
tfdZ4S9aSuqoL4aVd1cwJRvw25zOalv7KB3xzjTr/KDVrUUMXkMlg70t+sLY0NtHB53UdHjdnKiL
kqAWHKNsWbAUPFB+Fm4Ti8UuBuHy2IsuJ8VUGJ/gHckKSedb5XI+pk8zPRasRCmEuOetoLB42Hpk
vR6pPQ1PpfuS6QdSPsMlh+JzycMe2zQD6qXv7xSLp5+RQHeuMMDzBqg3I+lnUFLxF5vpQfE6vQcY
YGRoncCFUCswOAwYKs/CuZOkOHdF42xSGPqLHLv2WYd1uAQ0me94Tmjkv8BsmuUdaw45jKF9HUYA
2MrKCWRiKlk1MY0jaV69BoWwPnzzj5bS48gj20ZTweHvKT99YrNzzCjs4NEzuSs9nQyQUyYwjm4M
b3yighvw9W6r8/TZagQZWXX3BO8sh9B352rvUVX8TQt7/GME2g63lP5TkS2qOxFd8rnO3VRGR8op
JLmlh+OrL5pgpZvomYPV8sOYVrHz+JEWiRGeGs0HaDdjr32bpBzoMF4wcC4DEwD7rtzcmUX61vpV
dRkbz3+i84KG+7uczODXbIdV+TcBQPWOK2zYuPmQ8GwmrBXHTX1tRLKZqmY8YQWin41CjmvhTgSV
Db+8Ogny1jhFsJPV+GHI4IKjKNp6Q9QRM5ebgdvYCUWMEE6f03NZ+S9t2bT01MUfXZbpW7NEtIqA
3yDhd0RLyobKac8qr4nnJEdiuL+lT/mJ07+aBs9xIW3BCR8OciLDNVFTfcck32/xQvKK+Fsa4ZYp
7oYTvdRkmaNonszZkhuYYhgKySUxAOs5JZKxMLfchOk4rTxu2gnRiaCG6mIW8ArLFI5hWvLOmST8
jby39+ZINgc0WwH/DlZFOWbDPlf+pcEI3TDJnBIjTtaq5n7oDmwWYEavrIyAE11gVPOGIriZTnos
0uA1dBIbpn2yQz8Nr55bMke7Dl4Kq1oZrkyhlqAT2XUQLyNbmNeYRLMbyxt9X9FJM+0bFBmoKazZ
llRnmTvo8ONCy4kkMb6hjLWsEPoI12xP71kDg4YUsqHWkhzjhuq5iLU8AXcKT8VL3GgvVCXAwdfM
Zl3gcmHYG5udm6pg1zDZQ8Ju9aOIzIE1wKr1hQncSs+P0qbJT7Twnl0q6nLHtrYIIPWqZIdAqZXu
XtjRGmxyGnOD9i/Z+mgt27G4OgrqoNdRjWKmF9Ge9b97yujggplFSMCDf41pYOGxx0SbDpsXAc23
xOU8QUR+LbOYXU7ayn1loXKOuT3sSpqRcuyjazcSbANre0PSIF67cAGZP5Z5NfmzURkEdXshsvUW
xGRG/ODI4bm5KJyc7I8CBDrN0p/q8iMnWQMjx87WhWaJ4z9fqvmvyMCmW0Lb1db80HsZA9hEWnaC
vOcpxIVAzftzALKt9dmbuA5hMqVRz2CwUDT9MVi5k2TRVPDTdDAOllwW7QK4EDg+QOEbIAj71lXg
L8comi2AHLUdbE7V0C3GFMwMBiPFD9mpgxlpP0LZ4z5vtbe0h7WXt6T74sl9BuF4GKZBv8IZWJPC
RWQdXHZWdpynQNybGxSxnvkNyygfnj1oiT9u6Y+3QrAhzBSP3pHOzk2rO5Q1dmi8z2iU7VFQ5OhK
PTl5jXprqXIDbexvqwY0VaXV5qloDaQ7GeJFwb4R8h/UUKihBj7BE5pevPY3kdtoP03f4YAumuOo
cWOKlvRBs4ZeZLFhnJVpf3ssVzCpFuFKJuY+Ac+yN234pBgp+KcY15fD6NsMx3jSmrLbODHyZNb0
3z7U3W2eDRTNkAKVVF8unJIjV6+57t6YrxoVldorW7QigUwT236wsTEbWhZABD/rabnV7eZN0So8
gRNIcAPt3KxztllNigdzMxz9Kl7g3MOODYl5DYwGfoSvfeo+psuo208qM6HQsAg2UHC3hnOg92KA
v8Adi45e1lGq+Z7qDHKZnbUnNQIl64Gdn1L3uRj0ldcC/NBt75p2wLYsxUEs6LJyE1voh40sGU9A
dp4gNXnw4mrcCxaIGe774C5wz7EyAeS00AgolzanjPzmA097Um7Gzr2srr3TdtDGwoB3DH9cxT4H
Y84NR8ewso06OLM7ladS7iAjEVcADbsdQ/MTkGR8HhvVPP/4npPuMjM1sZHArdWwLvp2Nm0M3wMZ
ZG7VlPz6UZhex060W0xa2RbMwfAwe+4ZeZ8/l3b/YJ2XPY+5OjgGabhCiY7eMSbm1CieHfwaSxkU
TBqRDwecmoCVlg7GJweItfSCH3KP7QnLkHMvALWu9M7Q1//8EbVcrRvdlVxOwMM63yt3XhFMHyjS
aujNsz//yKm9DVUcvPzzxejdtXGEUDHdfWyGa70voNz2DM5+5TbsU8ZpZeOhOxVJ229jVhsLmGSU
UuhOc7AhtS0NkFYZl8gaOQCuhdPGl9Tbp5mhXSAnx1f4GPH1n79qlGT6yf2dE9mXWIvroz0mJgSA
yaFUvn1VI7xVwqHTs039sQesWPntjREdqzxvHy459y3BILRg6Kb+ecQ97ZDrYtv4pojvndiTYo3s
y8ckKFUYVQgUuNTAt/sEpsNN5NjmC+ykEWXnAuVCLOwortlyp7wxDMybTKfcRcaTt09cgiewjqoN
neM1sKVV1Yc88XAPNx6RVNvMr2OWC26/NgEFV9188u1LT8PfRpL3wGZIX+RkpviEfUatXdyDzP3W
i6y/alEOiLA/OliBrlT0VJemA47QWp6+kzmmbS6YYh3ozsOMPO5Yo2ED4cMsLsZwbtsizGMN034A
7bcQvVLvU6Z/NjmZx2zsT8TVnZNfpm8goQMGEWpU0+nvCG/5bvXevs1r7Ih95x/StDDfCZAvUCys
BuSqGT9jF2+P/3zpA1yQTZzo67Bwj/HALOgH8U+D2ew0mf3VdkvxFuXxZsR6/YuD8oAfBRCU88I+
u7sEkEAwEXjjXofH3NE9hAt/4JZiWdG+FeWqK8cYTpysQKaOycUokmNhldZODqwLGxG7HAPeXYDt
xzAliuRS9H60AsYnjhfrRvKi5wInICGRYwdMaG+X3Ai0PhIUdzRzvW9KyWNvbiQoneMgzHbNciQm
IsXtGt42+pWsGYlsrqAirO/tmHhXwijvuoyC08xTSQVBG6ctZnT1iMuQke3iZd3ess6uAyvKaeXZ
Mj7xaPVbJ9YeXjhaT3SVm1CeRvskKrzoox2hTmqCNc4w1MneIjbE78zzp6tAu+PoippEXwbC5lDj
FxuNf55s9TA+2VqE/wAprmTXtTRl068bW7wKbFC7oMb3hW6EzcSgfpeVe7sPwLoPlZq+jPE02QUP
yQwYanafeH69ugz/FcDiqz3QdW7G9WuqMwXQqY0VzRCA7qwp3fdtxwzS6ye3FU9antn7stDFEZw1
iEU0RVsy+7UQWTQD8UDVztEWxKxsDbKy19VUsoGsndOy44Yb94WKBfMetvbKqUBRA+jzX/Ke0c+l
RyokJMTCOwvOlQ5V1rWTXdLG1qJC79h7NBKhCWzids7aq/wzmMCS5Xmn72PFlrgAysefxmXmUd/L
vo8IcElrh6vcLaxJGsZKeF5GAzQvM3NjY/IMjnD87LDSXovUEm8dnM7VSFnFhQZoC+b87NbFl7Lp
GvWjanwtif+oMNqaVlncW2BGzxwtsBfa9IoO5doxuKYDui+5VbDezKuW7hMmSXy3M+SxMWMccXVK
G1wC12uYJxXS0AR1A5nuQKr+9IU8gY3tHk40jexXKUfNGrfYOnWAzclSRxg+/oVaDp7IlkH1hOg6
PGAt38vri2NNrpz49si+aMi5s6YT5B+UIaDiJFvicpq4ZsEziSh6HT133KWa/PP/PSIZEsf4GIu/
/+t/fv2kYQb7uqnCP81/+D0AF7mGpan/m0/kEHxVcfCV/fwf/s1/u0Vc519KuphFTN0xXcPVMX78
2y3imv8yTc2yLNOU/9g+/sd/e0UM+S/DdXA54oqDK+1i4KjzdnaRGPq/lGMwU0lH/tt88v/iFSEc
Lv83r4itTMwo7hxN4GfEu/KfXhEt1SLfEygzeOO7XNhrd/ZYm2q6ulHYXiyB7axB0KlyS/7Wttr5
xBn+wjU8yyzfFISG2WwrLHqj3r/kTvNFvCU76IHjr0o84ZuQSDrsN875RSazixv4n4xyZ32KENuj
L+xc8SptKWmeLHO6y8bYYDxH4+A58JmVD023zK8xbRIg5aTgQit5krb1W+hluuxjCpjIquw1xWQA
GYZzuYNEF1M00lv9KaT2Iad5d6G1IiGIp+ZwIe5zKy2IML27VfXeVSUqPNmmheT0Ra8C4orgQ83e
tCE/eS6TGOKiP+rzVvVHd3yq0FpCgC6WdEj9XpZZaw7LCI3BhxBzm5ByI9gDKHe9r34CHxjJEGLj
5RlXQktw8fRyfo5XeeO/WO47m6w/sUf+NRT20plVSC+e1vTYpQ8j7wKe/114ScHhU0M8rCfUp/ek
rbfsJYaN1ugVS9Hws3MN+Y3r9DwAnOXg+uzJdjpPCDk1ocSlnWu4F8rsYJhJdOX2x1O721FxsAwc
nhWu11t3RlPjzNy+HwaXmsX5f6Il7TA405zDseyr2WK+pGtK35gSH3FqW+kmEKZ3Z6NsgsNM+rck
4TZW0NS255nvb6qcenDopOZLDGBoPTpq2mhV+4JjNjnRas8OWISHVPjagfDfVYBYeCHuneLQfVS1
OlmRNpzyqH4H/hw9j1MqUOsxkk5oa6VVlV+OejVNYH6NESkGZX3Fth9BswXZBhMKzE98j0paUkjt
2VsrZErOKvy5UStsyjU8HCmXek4kyEG9gmINAb+nFs6LbiX8qoTtAZ1mNhhXOvHqOUwEZsheFhXd
zbWRW7d/vlgjJowkxmXLKjy+ZMEEWsKIP1DQ9U1eAYJPR/s11jklI/c2x0GntsjWxwMqd77EA/NV
JE6+q9gtL0onulNnMrCbS16Syjl7zTCewjhjn5yOBwIgSA+F9tkgB0ltkFetKRAtzW4iogOfyhii
gJV0n28FqxgY8OW6laaNjFTOte8sh8jXOFDHhDAPPU22uq221eScamTjRecl1cqGld8Do1qEzZbN
XroYlH5LWuxK2HLwicUlguHosQQYEhcOHpN10FjUwOui28EBfLdak3kXc1SAIAmg7UT/tsP5cZBs
x9jFZg0lLX6gAwLTG7p1MKlr9A2KUQaHeWV4VKQ3CR4PO50l7pp0ffqpwmuGF5uIfvLKjtfalRmi
Cc7c8d5Imjo9v3jRuo4MZJMsAjbaLx6aMxREEosENNn0TAW7rgHEA+nLZZpm/aExsDoNTXSFP3mC
YFU8TN16auhr2eszyzvVOiqBm/oZS2y2tQ1FPWhKxZeZx9swdHZoCt4xAb96wXnjQe4lPlnVp4A1
/lZZtKhqbvY8mTrNwJzwgIoT3zew/QKi59neUmCcdjDEw1nl7IkaJbr1WgxRf85CmolT1luWBx6a
/R5hr8VE786+cQrjWUcB5ErTqNQYTbSd8IfQljo7kF/ptoGKAJXjwLB70gD17qxIsjyp6dbqkHzt
CbZh54/0jIVBSSq2W3cu1yM+6nGla57LsZn20xCLHMtdO+IGblpLOoKirc8Gkap4pvyazO+gB6ck
5E7qeFi5KUTh2DZDbsBXnCdSIECi0JyNj3qoLKQxfT6p2vRrtDiXkYAuFJheMBs5O+F5FyFa69J5
bOtmp3PigEqaq8HogdWL9DJ56a9eVn/EnKjwjT9h2aFV1GwGE8K3OeF48wt7OR4wTfxOzQQ8DcgX
oD/6WzDwVoX9U6X911ThDAsb8QjiUXLsqLZ9HdUsGYrngeCPnBHrtHUtPDNK8I/EfyyzAF1XDg+t
LZ75npidPou+MqmhugSpsQvh7Ey3hsyAOo56BcspSHecYrbgIJ/KgijZSEsmSRCfw90kr02ZsMvq
AfwZfX3JY3koREzngy1e2PnRTskCxa+smz7oGCgGPGWM41RoIuR0PNgsL9y3M6QZer46xyB9ziZW
RhQHLPc0PrKRZIKmLFPY5SHAYQBICkuma3EAovoG/oc9TvpBZg9dyPSgzAqmEvlDL+i3eQiwIPL6
T8eC1N2U4zv8YQKvlqs2phVrO002q5jMSgS3B5ngZAJWXkSiLk4Y9DPYZKm2krIWi2kOl3o96ACJ
0TIsQZ55nn+fRu217P3jUKjmoZesMGBzSYw/9hUijXMkQcB+XIwsC9YJFpg9TTa8FSF52MA0evpD
wkfceruqDeUmKN2/eQG7Ywq4TaUpCao0QGsBA6Z2pbLepD7pZ9Q8fHNeoM4E3BHfylsK4I6gjVwO
kUEGwcMwWkV6su1puR5m4wJsVeDjuS7XGkaTg9I5mb52tn2o5rV4H0acZKQCpNLCxXI97K/Syz9d
6H5mma+UQRrZ6aJbmwCiwMWEilUuHT96sKwnxc2lDSAe1HZdrxwpcQnmis9BcB6TBikEhEItnUcT
WwY+MRD8ALeTpbNQVUoZIfhfT5EKa0j46sqAkSwiuciUxBKvvbRZm9+MhL+FSxJMbTyt0H2XJofV
lQ7El2unWzYQ7Dl2FWKNr5aIwpUCM23Z2+jbPNTi9juySJ8iOw2LBlvCSlwJxxtL3bDjtUW39JYx
BvqdrT182b0rr35nWsDEGiP2yDDcmyT5lqUfUfFmRN+Sdj/KNRcEgEGrxJht0XpBI9kPmWu7wWGS
Au3bxU+VtO41/+213l1lUl6aMfkumIWGyjmQ0owpW4zewb3uOis24PjEzzpwD7u2umXU1CE/QEVK
ENCcQlFeDTCXAIzgeYjJGgus9ULvTNo0kj+ZCJ6Zgb8x+S2TgQI2h0aAMU7XYwdPOFbEAGMDhCm9
A8Mi8I1kw0qdsydzI5YbDaONSnHLAFSJNwJGI4juH2GD1MQh9yM1GhxZZwYHXbcZEamL1BT46cbc
laMAalS+S6qiFpVjnmNvJDvZHbWmO9jJxfGMYx0Xh8y36Zou4l+DV1+b2YBaAb8P3xSs0JkpHK2r
FhoULuzfLqAXuwmAfdC4tMAW8GhV+d5UCkPh+OaySA+GadtNp3HmFhuvFDfYq4Z8ySKj+pJQ4Xfu
iHU48mZjzDgNRh0uySMVfB/HiYtlPlRYDMx1yxg4Dd4ae8yjMOHjT5b/q1k2XH+xh7YHHKPi35G4
N5dY4h8lzEXi+uuqedcJn1YNOQecEAH0BezqGbG86Nfw7H2eEpIYhPtwfPP+z6+HqQVfIDUBC9Mv
drEW/YXhUi8Mh157CyNIVHsPb2jIpMDWhGl0cIbsN3fNFxtTIee9b3duhYsvoAgvwyu1WZ+xoba9
MT1SLioceqegSp9TdgZCXsLIuDud4P/QuMs2+sVdtNfa8p0YWE2iedryKrJw5zezqIBxqui30ZNv
S4t+p6R91wRP0ZruvsK8Z6n3mKL4t+rGr9zdoLcRZXd87yHxFxe2eoQTyX/quv0k+tbI2IGNkRe9
ti5waB5Vmp6CTvwtZr8v1OBCPMKsfk9hTHtl9M1K6psd31PI+whynM8UQtuh5l9ybH4BftOkD7+J
HNy9wt4n9rCaWvevo9XbcsCsHaPj2SOPyfn7K9LfrpgIy+KVKBiLmWPzmQXlLhxYm1bhfOd+zeed
vnRCoN+szVdJiP2fiipRvLOtv2c0XTjKuOcYd7Wkuc2/Xlkmv03i7pOK1V1Azzrlmg8MHt9tENyD
uH/SLGjR2ws5w2rFeeqAT5JN+x7GVbjiBwS6TLwV8pcsPmuSxLYnJVi/8M6xEKt5/YaJjox2z60k
J0uVMGottBRDuz0UKFcRT2aNHYhVfQ+lIiwFDW1v9ku25JiRBlgNnR8Atau+MU3cvIbVqp+CSVOe
Qz2HAR65ZdQBx7gwQ+2zwyE+xLNwa4ygUbTgT+/QNTtoO3voh7PK6nVEKctWxeEfC1PPwaUXTWrR
DsWP00byFsz8AuxqLJlSh0dCNejnRGF9IN9carEOEYVgV2u2QLGAByqNuJLbN7SHB2w43bQIDqiF
WOaLjMh8GsXbGQDByESXZdeOBwx1FKUDeMSH3FBG3kHHTFKx5XnVbkay16cinG56M9DqgTlqBbB9
uOHy2IzjCPGg68qjwCKBMzyNPzgo93b9x0RfvqoGIqA+CpZ8Q4WYkMw8pDYuD0a8sjhGPHO7fYeB
hzmqOES85HxCFXD5fKTajdPRTE470CmKPOpzx8a2t1I4BPFfzyUbcaH2EIs+zEh0p8KgnqWRY7zS
h5pYs1ve+jrfqaJPPgzg94mj056I4aLF2UZfsPM6FqG+t/X6DhGjPwHiZt0LrVfxJh2HoOtOfUEF
kKaA34xkSoJ046S9vLgND2S70/WtKCIgJjrsVL9RuLTisFv1YDOIvZX9nofTJQuxglcu6ekx3xYY
E9bNGMVX/uD26bZJCOc5admdWZZ0Z5EqikKM1ttbBhdpqHmK5O++VcgGsUH6eRhepaycV1a4KESt
SyOFne/IWxdX2mNe/UivSPEa4aFowzflzt/fk+OLavvvtqmeY71sn1gN/UkDcAMkUnATSiZEO/a9
g9PzqsWTRc7YJcHoti1d3H1lnU1V7iPymmc3iUlcWj3ZVRqHCUK45j60mxAypy92hY6PWbdrmoXy
EO8wxn2Hneml7k62Htj0snJZh4VYQZG6oeiieIM6PRUByh+BIyIKXgt1Xou3eblNp11JIz2wJdHe
86Kaoyb1OmZdcjGrdhWbsXYM5y8izf5KVPktrWf5tqrpq2R5gbc9F//F3nktR86k1/aFhIlMeNyW
91V0ze6+QZBtEibhPZ5eCzzS6EgR54R0rxvGkNP9N1lEpdnf3mvzfIxe/IoElRBDrXZ1B0iU+Pre
KEKY1Wl+raelnCVM24dS3soV5nwJAfQz7pE7o/PlGxPgem1Y7geWlk2G6/Y8NR2h/rbMdrgJWoo4
IzpuyqRkTmvTND55zII5hpSUTJoKrZVB6Hqg2nXd9Ird0Cb+EJm7TLdvllQkY5V3lY4Kt83U4xSu
J/8StCm/AinSowidP4U1+aCgnT8EmzZIVMgwHKeAXLYtK7n4iLXxpgWRgv1XvTIHlCuEuhbbR6T2
eRCJ2yAQh8bI+84CuLJTyYApH9Hkexpu7KTWO3JQzC5C5DcneqHD2Lt4Tfo7UeqOfI15p96aKE9b
P6w20J252oeBu5l9HayKJEo3rrUD5J9yP2inJ4Nu3war5jatZLfBI4ZP17OcMyXKB+XCo6gMvE5z
72+m/mpiMHotfOMw4AhCoqA8QueGPCtKNsYaropv2cW6SoLi4NJ65A+nyic2XABAXCMa0RiejN9i
IGE7WQO75qgzb9ukNQiBVD+cOlHQbGkLatJ0pxCv1pNPEU5TunJNaRk1WIYiM18PJ83V5hq9C4yG
e2VSSWCDSB2GkvJ3sQ/pWcS3F/3gUpqeUVzeg96mkoUdwCISvs78ftpEY09rApTWjQHvew87EOUp
oGQ2y+IDg1aO9uFksIlGLCWDuDuaNXUJ4KJGjma/9lUFNtLUPuHhAXKpBYmpoIH69vXBHQCNWUsc
m9MNNJ5maNZY2mhGE5h/7SjApjM3zL2wYW5cfPzpRFcknbQll25CS8k1EE16cLvqWhlJsY36CEUo
8dC3oik6uerGvMC9uAA5ktDvD5FbA6O0DxmMEGvG9Y/JhHOvuk9e8sqM6ZecY7WZNchLllKw8Sll
oI1kngAb4pA19ZuNMXhDQIIJmCiW5PdHYoCVxYnuHL1ebCJdZQzlSupU9fzLMGrGFRltYglvyLPt
h4KD1/Stbt3ypyRcvOFh6M5+W/SvNXe6QLLhg6bifKxnuCq8r922aliBAGTFBd4bXDjVZghcj0Od
/tQdLsMwDej0CplW+VN9gljCb6363fhN+qpF+s2UHgmPsXh6j9Oy5+7PkCoDSYv47EzH0HR/WUPK
Y5cvwzkACNAvef/0MmYNlvarjdxGwEl1R0f2Jw8QmI66Vym7D78N7EPr0CtWR9OdAFl/njoK2L1U
XwkjJEdGddgrlukvlfNPsq/tfdYUr5VGoKvf554i7SGhAamdsbc70xy+uBWDIApSoAg3GfeQCfXJ
XzyNGiahQ/R/u0wADi4pLRpygZ+T8d0EolXPnvFSt1OHhk72q/bqaxwC9c7HFHgr5Jt12YIAcOJT
NUWH1OElGPLmQlUlzhcDc3ZT93vEQ8I6VOCFWUnbAqomL/ZjQnsKVPxU1bG3mZRjIrM0FxKXSNgw
U6eacL7nkk4qnpOWdnASSjFlIvG1R/wsl1RbBH7wFqTZh8dzsRZaGrsBeTObSgPWLfV0sZ0HjAvM
9oC85fDmQw33DTe4JsmwqttP4C/vMsuz5yIZ1T4Z3d++IspGB1t3XiSXFZex5qPq0gOk7OlvQg5p
Btho5m79u205u/SFXEiaBpGEcMT0gbM0j1puCljn3CS7DhEU02jyml0pnM9cFPaF558pgeVC5PLv
RbZUFg/UGBaKHB2u2vBacCRyYugPYEEPuc7nW0VmIS0beayXEH2ZNd1OkKfdCCNnimsCSQC3ywGV
ZkRsA+oSAwXazsrqOKMFJXd0mNDtGCFiEIA/pz6skOUzXcxgon0wKl6dOXwI7z0zhxUlCNkmijkq
xsJZ2t5m8hQ20z0ArFwGubtjPO+xvhXD2VQBbP62YpPPzc8xBgA5Zb46dmlPO3PEahmzRPIk6Q1R
9ezg+RjEM/IykSC5qQg1HJaIR+cV/UU7+IdbtHRa2HZxyH3e5RoBRL/6y0VgOpkDEft5in+jQ6c3
f+7A0+QwdmwLx+0ccNAINeJiKal41pq5JnSbF+IWdDta2fcR7uPW60lEUZzBTVpk7hVvHmJW3H/h
0SwYYPSVl6bcj+Ms924WhAf8y4cqdLyta5u/nEnIB01z4kFB6k5DmLtkbr5vyhxoGvGkjRNHjw5I
KQuMbe9rh3aCevCsve17HLKg+KyIaBcXkO7AhKqZKrZq/FPCeTljjaBNodMtMJkuwoqYkIxFOduU
WijGuD4niLKhx8tCaqFHuNpCSUVH4SGBWMBqPpkEafkj8TGYOFFm3B4wcNIuT7bQonpx7Vkg+fo+
xA/rbPwhNg/OXMd7z48gMdOxkdpEyEIJtxXHuV7bMydOFx9GU8bFzkH2fSTlrQrDB7abHEKCBOsF
25zEZXkIQlgvZr2dczXtR7kvvGbc9kO8qzKP7CmWBSes3m2FTsfY7NEb+FMwiYqbJ4C20rRiyyC9
lyBxqHsViKcIjiQT8VQ6jBDG6bMIogDoe3DIof1iEIi23DTcMzEE95zG45+RipfnjAEBxa2/peXZ
bzappQpfryyK+eYsjXrFPNzhG3fHVNs7MusaKwRIC8iYexnzNvHoeT+4u+wN0IyExtlvCb2M55TD
+blGEizJDx9VC3B68Ae5rihnA2Hm57cGmz3OoLpZ9wvplwJbwPWtw4VxTBFZnQfGfpysCWcCACnr
KLGNdekEtHaF7aUPyWBghECTg5vFMHMAI/7E2Cw95m30rgiy7hQk8pwk2sFwy98lgd49xdzzi0Mc
jIz0uhKqPLY53umSie8DQORWykTvNQOorYb0dig1UjAD1O3UpeOz2zTs5/17Bxn0O7HjNQSQbtU2
MnvzonZekzeEe6UnBHHrsy3h2U6CxcBb9Mk2rLESLEWBFg9ZlJ0md7IupLP+EuzQsIN8tXe95T4V
NpD9OFuvBxZdW07WPaMKvidetYaOpS913UHe66OjJ2MC8qWntwDTQRAm4g8sG5qSyxB3SMABRJBL
GeMPR4bmtu2EWH09sE3KZMnznsmBVNS8Lqsxz1gE3Ijau03TB8HOjxmvTghqU2ScuVE6NwVrmM7g
ZyqszdUwPzHo/DYX5udcuedmX1j1sCvKS4MQyYvwVthESIU82gq53sUhVAHFoa9zN3Qho5HS5x41
Y0oEW+iKft/GxUtJ0HDlL7OxyP81TfGniRF/lWYQOMzqbxFdAcIi6ywHHczv9A+otuGyB0PANrS/
bYj50c+8UoXWDMWMeE1LhL5oaoBIj7H8RoJjaz6WODqo3sphMRHoK7szyuOLDwWSu/amasuWB1hS
RuEDJTGCj9qKcctQdJHPNjuviWRkd/RlDclw6GROALMyHlRjvnoeZl7g/zuPO/IxaqG+Tbq+yPyU
tFN9znAQARjNQV0uZnewNTGTJCz4eSzqHc9v77lnndd3CqbWIb0NF7iXDzHWS/+iLz8hvDb7NoCJ
CVq3ioxjyBBiMxJjY4dx8FWSZTtZErBSnUAjcWdNXyOtC4PZ3fk9IkRHTB/D/hv2c0brcUmVk2cA
Kq0Hcz+FMQnV2p6vBLLw0Pp1/ERxJ7cwLLSIII7YZbxlvCKyfgQ0xNLfUXwXYcfw5dAYqvvRud61
rwP/kgqyYmKRzgvrIyyYgXQyDm8AflaFpdrdPDBLgC3QnpbGtANZ7G1ruxEAKme8t8IdXsKmOMml
NwizbXGJabxN05qahgLIqvaHD5FjmemX2qlqMM468d5Nk5BaUlAy46ZoEq4Fpuevo+abDAFa66WM
+XfOcLu1w3Pi6DtJvWE3F1ynJ6I1gGmyi3gfOBL6lE0MpSq3MwtUL4Xa1oqqDmZeP+yyw3Xagouc
a+uF8/WuyJRY9S3cmixOUOnt/GCUwUP/nCJBtCXoP32srUVUvwZkZ3aRy7Rd0HsYaYAOfh/LDZDF
djUFv0bYB1zIPDrKtb0fls5gvMHUvaQXI2/vhXbFgdSerZi1FI1BKGv+hRy2d0ZqE1NW6hLY4coe
8d+2NfzGo7uwfBzT/dHR1Lg1a+N354afkwUhCOKWD4+Sp2uMX8oSakRniI8Uq/zaUMmJVs4XqNUv
rj1ugFfvBpKamilojidri9ctXqzacFQxTvp2R9TSQ2qsKcKIBeFTKx+eGo6YZkfzGRhBsbFyWuGt
Lnh00njPJ/93FNrbiiAWCnQUbT2Ly7n290CCz2DdEoAKkB64cf0ZmAVtK8/9ldVHmp5/9m5/dmbn
LNE14IJ84qTl1YmTj15lLwnL4BxQ/yMmoMwzFRmcE4H8WRNcLQxlUzC8uLQtYc4wkTeTgencWF/a
DNKWXxNbtnxKxPVYTkc7I2jpDhaLa+AfmKDiOzdTioOZDGCgiNgz+oxIGvruBXYBfDDL3qOHEdyS
3blH7dwL23wO7MssZnkbqv7PUCt/68qyPFMeQk34nN5Si7G8gQqB9cK0vnfCpq7bkS9x8+qLTj2F
4UCotKleKJna5WqurnjlzLvBUDRVcDyFgRddqeTiTSRomlE4Z341s6qMi5mOCcnTzrnhYkxfB5pU
kFTflE/EUk/NN8OlZgWjaJtJZvAb0lz67OjQLFfoZe0ZY8dP6Zr2wXBq61RFxbMP/GVT1yVdwwsn
WCvERavOn8KgAtYES15Q5fCi/CeqpeMznlxwZ10/vQB/dkn9zpaTvVi2S3Qq6PdDuJwMEQTtJA8u
EF18WoCJeRMetQ5R634TBXYEZdd0rBWevbbHgtFDQGn3nEVi2Zf7fSYIazQheQPT6TwILW17Chlb
79M0OdA0/WxMfnanKVEwrII0YGu8hhU/8EkWw9Zc8EzQvbkDDSntHJkd8Jtokg3D73veQgZoSmvh
lvt/pqwZIOlX4yEeDR5oG1zuXPqnLHDEpU9CfOeuwNnDfU9BHkbCpRUKgFh05x4TaRQJXTndp6uN
LWE02no7rLaFtw9IoXDLx66L3dhmFeqYV/bxtK+j7B4Nc3kvS2eLh9x8ULXEkEx42c6BNvSTUKIB
nmJlSjtgbWoYxeSDNk5NEf2mF4i3FmiKI9iP42yjxIceo76cPe49oI1sbceKExNKO87qOnjjDusJ
p0HzB+Mg/cxbFzS7XmLGeJu+c9JL6i8/Dz0LUJHTTZjYyZMaevFaJe11YFZ3aqvgMoxj9GinjON7
Gr0nGrf7HN0nGNfUmivM9J71KGzh4WDhd6FTTGTQbJoXXDnjaqj1cuSVcg1yGetkSaVJKuvqNKWa
wjaD5sZIY1Roymk+ukyrtx1yIkkd4Rx6YQ4rWciRAKt4qkAXXzufg1zACqEnvsuyGE82aXQzssQh
zct3S+IUlrNA3sVPdXKYraIR7nhsocF6DAexL3l7y+ujW5b/7tjBVa6sK5eccY29DPCRMotT7KT/
9mFsAPpky02p7ax9X5rRlTJsuvOOAh9D5PsGuNC+eZrdgzYdcf364FUU1JCSPS9gmwzU+wm2iTsW
Mf/hjCW0P0bukB3xYU3fl8uKFw3ck6B6bq3qavfu8DvSBXzuYzRP/YO1bquHRJ96o6TPg9vxmwli
4BQHdJlw6SIQ5htMpdLgrdCEjodOnVORBRfevTnD0GHYpNrP8QSrAv2suUEloqNIYt0tKrmxmkG/
ceAoHrO0z43H+TkQJlzjMQxXACTGowtv+IWbWneM22zBcLNso/LN29ycKHmuoh9RGahLWZoJdDQJ
qjGsfswd3qxpjtLryLAtIVTy2g+gfQTAzgBi2oX6l2TXdBxMR6vHTJZ+eEM73qmfTd/7zfehAX+t
gGpSmIdBzOdNA2kNAPQ9A01xbKhNBVf7ors+eAuqdMBMF/4ScBgpC1W/cMq8icHTb+QhPO6qHMch
zVBJnn40BYN/tG1reeJXTQYpPG1MoDIYizYWMCM4z7gBHLLelzmphmccRPa+iUpGVYpClXbAEYju
4CCHJdEWw7vejLbd3twSRzm1D8adPlnYJTzPp65KzvzjxqPMRbgPOGS0bry3TYo6F5fgd9Vz/B8V
fUvw5s9N6dP7SzHODcAv50cTCTIgZ3yILIKbeV3gSglJwDqeQiNsTs1oQutvvXNOx3k9DGgNvfkz
JSkytJT1mNYhqNwO5bdkumgTu4uZYpKuYNVeBq6E4Nr870QpFQUyHrJy/ovj4aOtxhG0NQXtERm2
GswqQzHmW6TmP5j9cRS3o2d8+yMz4OSEQwUrp2Ed2AiWcBmnRZEllyj71HRVBgnz7Km+Mwkad50C
T9L0lvFquCNgviEaECC+U7xLZp8YOTizjTnQ1yx9ONwus79etB/Uhoxn4lPTnYc6oyOtjxfjeoxz
5hypUW/+10P93/NQ24H9//NPn//UH/o/Y/bcr7/yT8weiV9XSCEtfj/O8h/7J2bP9y1Myy5Jf8te
iHn/bp2W5j+8JccdMLLwPTdw/gOz5//DtFksFsyeh9nXdN3/iXdaYt34L95pD8oSnQfCFJgeLMvl
+/u/OXtBl6Bwp5KedupeEOyji/WeWUNINXWsgHtRphxXIagEUm6Qg2jnS6Vm7urRstW3rzMnTZJl
r7FTcHKAzLfxR/KriL/ovnlDG0CswabH1EpWrvWOa5LsA7uTHy+zowYIupXpvRVVoL9Dm46KeWTw
gOJsiuZsUMPDe3+rUspqxEiIxPB8Bx26L7hQt08Zg41730EgMunsssntJBxpGl8RhHKWCw0+F1/Z
/aMtD3Mk4nPlod0w7aSeeyYkypYtVcpNq1IKmgKV6bF9qOcWq5JfxW+uv+1xQb9OavrFXEvcLW7T
UBa8uXmvnYg3rRVw2JIKwc9JX5Oy5L4a68tcDUs4kos+A/iQiyo9WKYVPDtKOTtugvaeepFsHTCW
eG4M2lZyVT3NgDuYxM8Metq0fJqt+lsxFtEtArlwynt6U0wzu8GLw/pDp20ajfoRxOGwyhhOH/qw
QrXph/zQS6oiAoNYkTBz/HUZjVQm3FEceP2zYYvTOL1zFq/fozp/uLRprofSzI9FUWEFh+QJSaEm
Kk9qcad8WqRSDtgVF56bFZt42UZn5OpSHYcySn8M1DdppU1STSBc+oDNOSgS62RyqhjBCHzPTFon
+n60bsCRrLcOnTgAzwTDyanP7CS0TFE8x9BopBUCJkuAKF4xXi1m02Y37zyM3yYmgZGqEuq31lNs
nB2yduc+HNcBxr9zYqMCcPBByA/ETUY8ZxSt0cbRsm3pzv8mvFneQTWShFIifSZdeSUuAMTM086O
bH+5N/v4R+BH+5BOomdlhW9GQ+xw7ntUHHubPtvjkP+IZna2lDQtZTVIw6VBEHAi7pg73tX5ym4K
/TLmy5WD3P9KeLQy1jo+FthI9x3hcyT+T2TlpY0rCTaKScgJYXjfVbNz0n3lnIB3Xv1krg+ozfOl
Mu3polPeGgbTwNngJ6QiJdlecSuOr30/NM+NSWdR0mD4MC3qlBumdugM73avIfmUzdYq4dHzDeIT
1UV6Y0P+4aiuOmVUCPqhNT0oZKG3i+vrqqn47WPL7d8tZnPgiP1Lh8f2ltvzdIzK8MUvw+ouPPyk
ZPcY56bB78Yyi59Tb5H5HYlFkl/HpFHTOpDQoJzZ2vzjyfJd2Lm/wn9inAKT51Tn2t3BH/Gvo7GM
Fhz3EeP2uxGotvAFN6Dkqf/2CDRI8l9nIqmwMn2FJaumijI3KA0N5kCeOVYD/KZMga5LU1znGqhg
rr29ykkdtr1rHwERWhczg4zQNT99etfuI90cIDsnY5dNbRswChPRObLzLfjqjW44NvsJ5026Lc49
bIANBXXjOpI1M7YEAYt1ujgVbnol7EyroWxZg3gT0oOJR2Mcg7d87hsKO/3bNA/9k1/xDWcV51no
SrsGl9jRjDRGlxKAp03BZQhXcbBcH3XYD9YWpcmrfuFZtmnaHVURPQlX4ctJFxM8NnqaQ5HbaIil
7rdv2uhmhLFNOUryYScj92Pccxy/yCl7E2+p0nQzJhMz7usJH69ihgMLjBEH+Z5mx3jtGssxOKRg
KOcEgnwfOJpYVm6ca1ldssZL3uie618G5IW0tL+PeAeuhsjaexvGh0YDq09Nb9o5jmM9MZBXJyM3
LxbN9PgBVbn39fDyZd0JEggq+IOCdaQduWYQVjyFJFu5Dl0Ag1IyQLRoJRRbypTk1d4zRpyjka5n
Sjz8uxwatbOIFPOOyrMzTRPWJll4dsEkdyLTNEDIbtimTvI9L7pXTywRtyiqsNZwm6WD9jVM6Xmi
zmVaT2E4oUqY24vlF8a1jfrfshvnR1Onzz78JaCXUNH70LwY44yfloO6raHfpLSxrExk1z1/kmgB
r/fWzSe90jHT0oSln56k4btbFtYPZ5guYaLSVxrLJSHkGSRsEZWvbYP5AB8Gx+0YzIzhig1NGin2
JiM/2ulCiDHpWi7DXTxzNR8INAqrD+9hjGffE5r0M5vR3x4X6FuSsCcH8MfuWepecsfqNlOG/FEx
I19VkF2gNgTRrkAL1dyHzyF9GJQjdmunKQ+ElAyzta8F7zABXioeevO1QDt0WlDVQUUF2wy35NZC
kdkaowK1CGpjP8ZNjYp+VipkJQmZsGMFuS5xPTnxxPeCd8lIze9GTtlCrI5Z5/ru0HdWeeXu65Fh
OQwVBFX2I9KE9N9gNWCzinghhsoaThZjF0T/NTUt8rf8XhXwIX2h2hfsuE+0oY3HsqahHi0mvSOs
4dBprqgu4jqm0888k5+x8IZN1+aUGxsJqaGMovZedju6JD888LXHcODlkWMxvIAAA7BVYheCALIr
vfCXMTqfkdu0oJlGdCTfempVYj38keOCw0VwS99CdkSpMbbkM6qN7X1jZ/PpbWVJSRhPbA2Dog4i
jRLo9vQtmX3QIknlbgKr8bZEON2TqQ42w7W1qDJ6qTiV4WqBOAkb/ZDIljEQD+9t0uOJ5ZSvJ2Xy
x5pNdUr83DskvoEnoGjoMWVjbsI5OKZ0j9EYx4ev/9UJF7wfZZ3Uo+h9VTTxMz4RklOVPTBWcCYi
YGVy92z7KLECHvA9dDsiCqupz8nU+/MIEoAARJD7pLgMrzl1FHqcpjbCE5rhEWZ6kR9GqoK3/Tij
HlGBu2M6VO8DN15gwRn6IDEW9u6khrlkyQ2U00vaVB0xqLSlFrCHB+4G85HtXoNMrDWdrCo4RGMt
8Oyn6AZxo7D38fLDGn5KDdKyQ5gD+oznGqxj3+7HoAYfUUMJU74H68eGUNpQ8mW2/SplXIwAMB3o
LqeLIy7ncx4YT6EunGPD+KWqSUswkj6pATSv8udqZ/gMPihMSbgZ2uNT2ecGg7G8OlZj3x7GIpx3
FfB7pEE33sJVmS/GVLzNiWud3Mj+a0xUP8wFHNegpbTMGtBTOzTP30GvDomeHolR/ASJ0h2mZrLO
gW8t/Z4owKD8a7qEFABcD86L1TbnHORXVhVyLSTNXzItxIWYySPrGRqkVdBsut5Td5XLt1wgxfc8
G1uXC+N1ZgtbFcxmCc84w5kjSgxwtOVbDSxnb+vgEVqmfhMOWBO/7KEi+M0306vr/WzpszQTDsv4
gnH2JGVN23PmgW/I6cWYQ4cXsFMwWXAE+gGMbMTb4nX2pv4SNO5foyJyFUZTds4L13mZKSvgBQXU
LN0b0MvuRoXmQwgn3ZjEvncc5YInqyfxAIzBOuunLA7M12bIgteCQVpq5vpGdH49NWb2lmFLzI1n
8iC/oqjs7pFAKi81yk5i7cPWLeh3LvNXWthg6qqmPddDkL2KnKpIQbBwG7Ree5Az7ndWVnE38npH
1xqV4E5sQfdnv9mpWofPs1XWuPdh7iPsPH99ScN62PJgYhFf/gRtTWyqFH/tJIrziiI0d+OYPm/H
WfmbdBLHKCBCozOsxxHItA3EmbVlVfqTWOjDq5py47qBeyxn/BWdnxsn1QzjQ9kWKwC+tTfD4QQB
Dos0JlHzxzxhxaR5OPLT5iiBYhzgofIdUIUNxttcszdz2mLguUprx8de0ck3D9vPSkYTv++6xg1m
uz9orqGXnvxSFmJEXP4JbiSXoYoyjNrjOR5gJ88DROI8Eg+GL8OlbEZIgFm5rSsGFwXV4tR52dV7
qy0EEJpSfMA1VZDvYCxRN/StQKyJ1MkafkgB8bfEOGeFa+YJL31Ub0obTB7qaiQhYOA7PmmqtLaQ
f9g7amvJQiHpdHtZtPsaN1EU4vwYo2PiQN6zJ6rHKvINQ5E99WMD9KWgLSHp8/qZY0f1XDU05eFi
yPf/8TWDC2ljzN0dxhRD3Dr6q8zqz2gn70EmjoOv34ZqYsgdcS5ro/TVmVgFMPFhM7f8V+UBr8Hx
fes7LIJaZyd2iOoNz1v4LGjYbjxZvcXkX9b+UlBm+JuK1Rx/NN3iU2SV6/HP1FE/spZsx9FYTXcL
uu2zTrHtN4oejK//Eysudo/Uwj5SUhwZAeixRUdjBjwDKEkr04+v9tRH16TmvT/7BaoS+PjdQt+g
irj0Ub45lkvsrDm64llPrX7omlRgXhtqb062fgij6rZzBOzerBLzVmXQ1GE5uXvYyPLGqFbeRmlU
h9znyKM6Wh75iTdzDmEiSemJZhfOVmpu4Zja1PYGrSVfO1qi1jEo8tPXp0NGyNeIIT99fcoVvT76
qmvWX58ybE9ublN9wwITvkzYBf3avNsy/jlmvEc1aF406PI2cQibVV2/fH2Ax9+u6l4Mp69PWf8y
DINwIuUk27UkcwgG10werlewi5XP4aiSh3SC+YQX+i2mIeBhjGgQdSubretm2GdCQmqh+Mx9WZ4z
b/6hzPAp6ZPhFNpzfMd7E9+5/JzraIw2LQ/LppLRycgS98om/91pE/vgee43GUC7cFp5wi+25Toe
rGEm01YG5xJohms9hqnf+u82+NdH7XiMziv7hOXcu044rjdh6dHs1PCHEy7ZUOBVA5Qjqc9RyK2N
u8rl/3wANr3yBsrYTSIylyCS+SEfxjtLo+Y8qOjvXr7u0Kt50L5787kWXb8+RNG8rhj3Xoy5Ck6V
WRzYOecvMvnPGZ/1cbJk87BQPVivk5sT40uoRFkesLw7F3juv1orSl6/PlRBTAqGSWIvecExo9Wv
RjXREVJJ8/T1aezCnihnTAhMX7KV4wzxhXsLltkqB6tR9/Yr1nh9TyPrDhPWev36gBWlZ77kUIZ3
KrM5fcUuk61sVvm1IwrOBgxW9qgR+Mt6Nd8nDck0YSQ0khg5YRV9D/iZniFWUHTJPqTI9aIypAzx
0hZyU0kL2GBxscdH5kw31WJ0VtlTDkPvHPXSe1AODZk6yefP0dX3DEvpNya19t5bbmRLzzsdae2L
Jpi08h3t/hpjnj4GcN+dKDkpLnyLjkWOBIDa1WCcQEpA5ghD5r4LrWsvxvFP73RnXGvNymgCxdM1
txyAuvxG3otBB7llouez98olgFkQNQN/TOphtUNP5thgN3DmKV3rRiIJKVHs6UEeT55b27seTZ72
nuoeT/kNSINeIaSBMM4dvTaJ4/Y1KGwTg8o4LTfRkgaiLJIfA2hni3b10Rqj97YwLJYOZzoDPExu
2ovKTV8Oam+Nlb/HW8Q+xn0i1lhfAgeCnYFL9mZEQ7D5FzORXpqKptqOlUS/sdUvlcwHQ9FvUzZR
t/oXp4Ttzri92sLv+xXh69ZVR25ZTECsjdajHxVIYIgHuW6tH/+rS/93dGlU4ABV+P/d/3L/HTfR
f9Kl/+2v/BPoYVPxwujcZVIrgWb8uy7ty3/YwhbY3TzH8flX/H/q0qb5D4cvcjfxwOotf+ufTA/p
/cOn+cUVNhmKLxbI/0SXNl0HSMl/6n9xfcdHMHeFhfmeN/5/6X+Je1r37ALuMiNOUqQ9DLihnFsm
U+abUXjvc1tfVN1ca+DHNpXSCE3t0cu+rqp/ZhSVwrDhNQlwgmGc7wYBPCqLI5D1pX2avLY7tqm5
aZrhqr+LvmVpQp4IfVThNm4oLVk8nkZ/jSqGo4pBPRmH4aCKOaDkTOHHhVzuOPmzJH21TgvuTEmY
nFtAX02l3rhumOAFwhfL5Tjjlvh2ib0avaAyc5x/dMr+MUA63xH6Ti/AyNo1hpbwAa/117SkrQr6
5/grxh9p/w1LNobxRTDw3zFVjs9e5pCqTI4Tdtx9M8QoC5ZNNljqO+ohtnDzBfTSBvV2nXhDA52Z
vceqErWaJ9SPJGnudkAJll99i2qKRMcdAeb4KfSDT7qksA2/TTUd5IWjebXpCwfBTPOsHYQblfBC
E0dZi9Tyt1kVOxsoVHB9dmEYmrRpS2K9OTptWMEW6WvxTabDmxXQdlvV7y2zTqcefjtaXvOKwZ3t
3HrwdwekMrxSYFP2rG5qF2ReQIm5O3yfUTHrqSciZA6/QHXfmWH0OxJymEdBa6wVSetbJUAI27QH
ci/KjhOo6fWMqyptkv456Zo/Er/aKU4RtS03tB5l6otdAPqAab+kOT6rnsu+rK7wCE5sg4SvgsTf
Abmm83F232VvfJcaMETtOMWW3o2CLCLmstbOTyGG36Mf4tVg0Erzi5A/iyBPqPumqTLt1U7LTjwK
XAc8nXZzU+N4j7EIcMxR9K+mtr+OiRvtzEm9YoGLnubSoS6T/AIQCSorbXujE7iytUUMjDy+xfVv
qSXgmHOpqyY8/Ctv57UkubJe51dh6Jo4BDKBBKCgeFG+y7Z3N4juMfAeCff0+jBbETqHkoLkjW46
9kzPnqmuApC/WetbCC8JxIUZmXadQcEZTViKOg/ALBjjPkC5/VWl8Pk4Xq1t1PU1hMuyx0rMiTv2
30GuKVy0fZYjeZ1DpO6tGlqo7dCbNii3YUIz5TYIW29zSS6MegchcWoAthbS/saevnXt6ClqnC2m
Amsd2uKmAWXgLHlqBOD60kCeKdXT5NbMVWvZrQIY3Ri/Qd2wk8J7oVx3a1ngEkhucHahQ2XiAzOc
e5IjxoVVOinnU7ltuRM9whJr8sKVJTQ8AMP/NFrn08z5W42aMIK2iQ56obp0VXZn5cGO8ADcVkz1
sqbcGY3HcoVVAiZRr3T2tOOfdSg/NQl4q4rKn/GYcjXqJK6AYobaWES/HBl//IkdLNxyZZq8GboK
HkQAbAetOJTalyr5OeTJT9bE6X2lbdwLvt46+N1uwCaTOzG6w4F+gyYt746W5RSntpQYxMpHbSAR
S2dYD7LGYOMlDnv0NOBsDZ6CoHy1kCrf5TMRFG5e7ITZnYWTpmQtqAo/MoE1UR6Xj03TMGt4Dkp6
yZlE8CMndLwJ5xirtJLFKQvtR7AvzSbWojlZoKnXQwiOcnDYrJUlLHibvBxhxD7b/epnWGuqaC3j
TWKSqg6V0Tv3Vemf//xXCq4XB50BdnZsj05AOoXOadvj/FfY6Ocy1Lu5aJ7AeO8D1xQEFoq3MX3u
s3H+nc+QVuz0GlMCYxmij0aXj2hYSfusg8nf5BkyP/yA3q5W/jeaJpb9ff412nW3Mw0/htqmeDjh
plnZYu63Zh1Wx1nNH4q4yQtBmWdIgCPcE/ApOMYjPOkD/vPcTcHzICDB1flJvCcQVcBkVtsZVzHp
kepNxWs1FR1PVYBL0mnuZTkKQBF2ug9n/J8UMMnVDN6dOSiPGgl6JVyDqrk3TxoFT83sAEW5+VGR
PPMCe3GjAIjX1ncwjODPVT3eg2OoTkPHWFtYHkEKU/XNAZoftO1VayPtUSA56hs9+HxrOfS2hhlU
d6PH83ps+GliSaqtnhz/5BvWvahG3KKdek4bC2W+jOtTN9RcmKW508ow9zxbTgjkT6bjqH3tgitN
TTT6EoD9uipRuBK/yIvxrhKKJ+RIZdOPhz9d0ilWJCH321oJyeFhB3v6nTeGcT9a7AOHzssPdmP+
zGegwcWAPNmVRXsBGBfgOprkVlonS7bFe695owg4sPeRo48Ggc9Eq4YOvs9evmczYbIwjLdBIusr
Yh0kPlcymbc4h4AOlD5Zrs6gXluG4E0rf4xJPl77WT61bVhcDDC+NA3JoSNaYufy0LuafX3oWxnf
XEAv0J8zd1tFulybcQCi0GX9iKYbbFDndSymuEz+fGkxqyyUQ+9QjTgH48r5Ai1L/6lsHhxzPN/l
Db1I1U1wOIdmJI2xuDOB1T8zOsSd4Ruv+LOoO7pgqyL0ln5DE9rPmHSHeZk+Lb+MUjXuGUOh09M9
7JEOMhCkojcNcvoS1sEIWDMCESKBlpvHuRk8Oo1xOMWCytp0o3k78ykwOxMfeUopwHrm7M5ym0Xz
lwIgZH73GOK2o2bChHNcsGg1572fJfvURF1bK2w/cGC/qwALtAR6XZtOztgYwEaeJg+pGTykO3OO
3xPF+yCAXnsEno+h8cCyc6NByswusxLSLG89j8NN3bv3i4IMB3uPPwoCLU8PA/NFseDFiNWJgNEi
LbzwPiUcRIG5YRXzGufhacjTl2RfOt2h7YJbhnSLx57GMGbGj3j4C1RqWrUnxzCzLSDfn6NPOjiT
faiNfBvTxJNnRcnOem/gpnZO8MLQlZ7XmrbOGAxHP0Q9JTV66UAyRWnEnJzheLC9bptrVtlMEoUn
6DQN+6CJJ4iVcYqa1Lona5aWcbkZQ2Fz/RJRLgrPe8A57D1Moy1Z9IQDNVHFM5axSy2/mgB0/tQt
RDaric414wkixSBhG/Ms1mA79YGwFW/nSVDZymcn0Rjuvm1nZ8s+I7vWfgdfff6dTll6R0BeT9kE
pqIsFce45LKfmxkWUt6/ouhhUkzFBZXeu/P86tx4ycNsoxbkn/Lfe/nkd0yIKrNx1kIjziIxIt5i
12O8x1Li3h9mMkB54G1GT7R7LhTjRKTiPpH9R+a1clcOcbav0zRYzdImcZrh0Clu580QmcaPAtW3
23bktaOZZrNr/4iRrBLGlpDbHYBCruWDQD1yJEag3FZkTG9Tfza3FhuXrWDpebR8dS/5PT7F/I71
BAV4UpgP7lB45yhyrbURafczzOeXwy6ivPqmJUfgRJGPj6AljeKjr5zp65M0jksnrOqjhTHNLq9B
KSUxLvUjf3MUPjCICNn1Ey1mQnhZ4Us0LlbTYzUp2lU9DsGvLCu+nGIWrw4OG8MkqtmrcR6GZTB+
RKTyQaWpHoCkXtFB60tntgRupbggRyMxzkMTPeIO+uYJ+Wo4EgwuEXpr1gJ3yWy6D1yrYlWicvkp
ESl70A6+Q4WiNMHjVqqWI6cZ5HXKsXXlRWJ8NbG+kMrjvejE14ey9aM9T1wTIBiSvsF/El03vLYh
EUcikBmrs9l5s2Mn3pNGSVKXx7SWPeyL5yLtDW0YKI1Xqk2BrXE/1rKFf61IYzE7+YwtR5wrRWoC
6fTymZ/9mrchsrg+Ov/RS5LrIe+XX1m9EmwIJnlfY6yNuiPKyOHc6OTTG6X5kOSBtbWNyiLkxMIE
WgUKO3bvEai7fNsPsvnklMOzgQ9/QxJisPEU/FLY2h7cYSM+pV1+S0i39ZH73xHgld4guycb022w
dXq6vtqlD76+Lb/NKa2vf7441mrGzUOoSUdTNaJgqcFjd8sXpsHlPfYZBFTlSqkmO87WSEhIKYtL
2J3rMb81ho05tiFPMEusB38oOYoypMgyIAY4bvH0jkC277CXYPPMasXWuK53WswBcuu16cfcLw2Q
JbQxNisENJZmxpFnG5rgiFX37GIF2hGkTqgRL/umyggFPkXOWHb9z4EwScjPv0o0hA36oFWDUvri
Vp51/yf9TJivTUCEBKhbKyuuTk2UJO63I2kaaOy78k11vo+fXH26w+DsxKJtjfrh2yE94MqJ5lv1
g4N08i62Ub9yeBOGuup1SXhTmnVIZs21nYXuzhnxNkjl0sra8a2taYu8pihevC59aQCU40BYkAVN
mn2J/iuJZnlMewSscdTbpHVEN90p94g1Pk7CO0PH8wanBiJuH6JPinMz12W1bgRgZVx2xOhJ/aiZ
cTFfLR7GFDSupnWwI4CUxLew+g7NTcw+fq3SYeR8Sq2jjerAR0w0jpgilQsp6ZFDpVk1GpMws6ke
u457xiBqr0fo/AeUG+mqcMUBdVF262Qdn5uBDlxVr2OV5R+RGXwYfASPTTQP51Z0ztqcevOzEMOb
Iyr3UdVobFXF22t4vvmpwe7lcZA/AVP0/6z5Nn/+vBf7xKXU5c+lVaoKwGtOKN6xLvIo3+NK8ZF8
x/SmQAlRagMyo0wZmyQ5WBLyplsSH7VEmiIdjjZD+xq4RJ2MabnOBdarYmT7xHW8skOtnmOLsOeK
U0R0Ixv7PESGGnXRvqlt3i63LXadluTFaS+7JhgPiLsYQ3cpOPMrMzyFkgloQsRy+j3OSGsA3lJf
lRvJxwp+0UT6jq6urZj1NWb8QVaD7dIk9d21a2BYqFI7GxwlbBSR3j1X0CUeSg+2mMnUTltvbdmJ
kxeDeHdJaHnkFH6A2JODn0oGhB8NizMk+uvcDElZUkF+6orY3vd+xD0xjyxNLfDgMuln5uXwYuqg
8ZHeV9GLyCe2kFb6FEzmdYzyeaXiGd8L/gkIPpZkhgINqUSPvWscPGh5B7dO1zlT9JzyLO2yJ1hP
9GGzme06ig2IeLre45c1LhjgjYtUtAreQKSqJIQF5kzW3hh3IatHT7aramyouk+Y7GveEMAZFNqh
/6TN6J17vInS95jD6tHCW0cyS7DJHXpPnrwRO+gyvCSk6uzzcfzoQ/NjYSVv2sR7JmzFP1ed88IJ
Ee/zRlxaj8u/VbnGG1OkF/xsD00zdcckCU8Bo5i7QPb3uQVolNwWZHoYFYJV04w21rkUL6tVlE/+
5BZPmY2JRoNZmevfiHLgPcAAsnBPjhpbPz9yAGVrIAnJtVAg+86v1CkOSe36O8vRSKeyZ2GIH003
f0wDju8x7T9IaxFfTJP2lk2KQcpnmdZAIXp3HHlikRMv/Y+eWHgcl7jsePm/G48kx7i7ZV34Nai8
Q4+IbsCww3ll0IQeEVmeIeZGrwkP5irP97MBGigWk4ek/SEwZrk3E/tTGZiB2hgNAF5X3yl/NhZR
oZUK14zruosiJWtLCqlzSqw+hngf1dtO6vx5stNPy2HxzZ6rOJg8n8+ss53Gv6VZH90HBjH3KcaE
HvjsyQxvA2CFpykBH2pAkr2ZeVrwdK/v7RlkUiva8S2VxevEdGObVsawcpBOnN3ly7CYQP78kkXy
IfaGZpuWEjfkqOz72s3uKsZLp8qb7nTCIR3XAnD7wNrTRs2A0grypq5AQ+RDif01MXfOQqjxQsh8
cHCi3bzwXFnrYwFPH5qF9CoW5muz0F/xYG70woO1FzKs5782uNu/TJCxWP9gx85QZKOFJ1sl7buz
EGZbULNFDnOWsMuQQSb+lvymc6QOGR5OdIZyMy/EWgt0LWMCiEsLzZYnM3fZQrhlMQoUeKHe5gv/
NsGB8Zb/YeIudNxCwcm1HWYrVQk7114ousAjFJQOyLoViF1/Ye1OC3U3B78rFw7vn98iMqe8BUB6
4/7A+qS/yoXem4DxJSGgOXUL2dfEyG8srN9oof5OFaIccWE5DQ0YLLD1hw8cpmwTMhJccNC/ly0S
VA1TEn9XTBePrRuRA5d3PG1VxWISQj3DWHjEAjBx2C8wjufl5Ny4gIvdhWBMGBaLnQipnYF5wf+J
W5aUm4V6HCwuuTL6wC5VrnXX2VuwFuVCSmYKW1KwMNQDotwuNOVq4Sq3LMEuAtQyqdmQ6Jga2mAr
oB3CCFu4zGZQvs+vAFyYNS/c5nIhOKedyoj6BsmIq/qrjPtz7trVGnk2T6KFLsDqHxoQqrAM3UyG
625theK3spLHlLH2XoH6ZApEN+L6RIphd2pSyZK0gGxctPNDkJNCVxfoy3rrc+zUeGpbEx1W+MkC
u7hWC8k6WpjWqDrdXZWKcNMLAroK0NfOwsBuFxp2uXCxM1ID5aQuttNXpMd7GD1L5/c45dtydBkR
2bK7ziEmhGyo35rIUSBRLnGI/yA2Twuv9hgvzoTMxKMA8ma6gXkZTwMGBiICmmUiIj8k5gY7htfI
zntEOHH2vHfH6oYnt4TGn6Zp+ILw3MRbBzF6WnwTZArl2Cji/Bu55lmjdqJ8hkQWz+KQcGcSehsf
bRu4ny2Mh9DNAuZlxmcbe9xEmHLwrYNqDJpmw1+51CjzvZ1nP4Dwuvjq850/p78hQLnYQVxsIcni
D6EXBgG5eEaCxT0SYCMZsZNkKBIb7CXt4jMpMZyQhcWzZx4ZIbZHd/GkmJhTysWlEi9+Fcwp0aFX
qX0wFzdLtPhamMeYK+xd1mnC9MJv4X7BBuP8McRwrZPApj7qxStTLK6ZHvuMtfho+sVR40ytcVMJ
9YTfah7JQZZtbJRYW4fyZ+P0XPlDuDh0Fq9Osrh2iB0cHtXi5CF/mDAgUo8PsEzAXVk45NLRztkQ
wOuW9DmQjYkrj+KvuFJvLqYd6ji8QxYGgBcfO5FefEUWBqMIoxFz/+HMtMN/6TAhdZiRisWVxH2e
32KMSnpxLCG/2i4C+OPY3p8x2JUqeZMyxuPkR19Z3710i/vJX3xQVWMVZ/IJj0lgUNm0Rfnc9f5O
6YY1LM3yBs//B2riHEW2n+wtK4/OsZN8JEwFHueOuF9lFxQVHesGSRVyN7lCPqE0AAfB4mRVJZ7Y
MKLJ9zDaT+3i9rIX31eFAay2FifY4gkrMYfFCnYqWRYloZnWsDEWDxkXtX8esZVBSgBS4qqXwiE2
KssJZ4FWUK0DX+RHc+mtWM7g0aZtOspWbn1U6PfunhgJRlYpKxE3xFDpMYxfHG8AqrfT4oGLFzec
3aOJwR3HliU+WtVTsfjmPPxmqjBJsuPqrczevPz5IqeDYSftg+/PhONi0UWKfTcEh2Hx52WUkfsC
y960ePeSxcr315fF2dcuHj8VZCNGSCEumjDlQP6g50FnnEXu3tF5h8bEqc4ZOSUdpm9zpFtwTM5n
KJfhmSLwjZ/KpKdeyIbGcESv+cwqjQ4FayJwSVozNT1EZTNe3BQBIXRx5yCWEs5d3I0gI+a7eHE8
ysX7OC8uyGzxQ6L+ShlvMPWoXIumYPFNTouDEjdF+5Qvrsp+8VdWNk5LheUyW7yX8+LCVIsfk3y3
HnumXnya4+LY1Fg3x8XD2WDmjBZXp7H4Ox2MnoydMX0v3s8/BUCy+EFTX3xNcBjv6pxXgybQZo0x
F5j4MIeH9FsXo+/3FJZAFHLnAxkZAM3wCFD2ksdxdxel4B2J0qZylwXQ/DQJqUMb9Le/R7skYxhF
/SqbWeyVLW22pifb9BFTAb+D7oKMETU4bm9kPgyyzNr9EniHV6mbq3PKEGkbjIXYI66ACmcO2VuD
AZ731rLvCQL91KJIdqPnckXhsn8KhpJ20/HuI0LXUWYhfnHC7maGgBVKUbLQyazpHKZIzD1AS0mX
D5c+CYHPpPpE5tGxs4fm2hD8twrjZLxUJbCChN6JUSvbJU7ta9gqBi8TXO42+QjSLHryYE8M5Fui
aDYsQm16DHcxq6oCkTuPp+rIDUi+nKcWxa+ZHWI/3KUMTRDSoFoX9XiYLcNaecjFnv1icOF6J+oV
NetxNivju4zgqpsUrrumEWobQLVcpUabHE0ZIzijjL7TetKo4dMT0ivnPE3GG/OQbM+Y5sOK8/E5
ETnG2LRiK0HM0477PbsbbEWM3sQaBBLUWbs5BQWAeoLlwxoBYSfuSs0DxY0XPTcyrDWo92X4UsHa
GzR5By3nhk+adRl6cLLoO9qEuEJ3gOoesqaexu6K+28+4jyxRdSRWq/RHSHcTkPlrkY1Ju+dle8z
0wUxngMNiZDhZyNcP4vszsL49Pz+lTmgIlnP2oWj+VrX/mcRWuu+lKRN0ypBLZ92qm6tS7efrVC/
Vir5xgV26sO4uDn4CXbM/y9AEzF7W3Zx6DSOESu3xp1MKHdkP2E9rAfnnEO09l1WD3HKzjD1k1sl
vPLm+uq5jgN9LWk1Ucs6b5HJ6eo3CfcjuNx1K8ZvZVnVo718UUbsbRpbHMuQyrcoRnWS7e/Qxqod
wIW6rzsw9JSQt6DAfcPwAUIOGer73k4wGMBOtufy1vAeXLBBM4KzfbEOhhNIDXSv8xDuYgcUg18l
4X2SchPbg+rXaJejVT1H9c3rBASFCieu4RPPPTp5uvMDB5R0YDbPyeh3+9rz9DlCQWOj9Cf1XdGs
wljlucHgkVYI9F2MChkAWUxgDTpEguySdireCtwcmZ3LD/RacPUCiehTf3qKOWngwy0SMCNdk91C
tA5dhfBGDk8sp54hwUJhz5+9UJ09v2Nj5L43trRWSQ1gDHTNjB+UIoEIi4Bl71An7zXXz8qhgnT8
uNsGQX5po4KpUF3zwNEXphDFroysFxGzasai1IvZW3ggG6bhJDZF0SY1zenO6mi520Zt+j4DAzb2
/dZue1pfn8lb5yUYopCKne/nMI7vycZ7zwfsfDUzMfCm4VrPzD64gzBr1NREWtj7JnIrwPPyR2r0
AmQcolWPBUKaj+fB1a85lDS4+N1v6hhcXvaqExF4hb7adSwNgiUYCMhms43c4CeOLnhv5Zf28+ya
85CBE4TWGAoJGuSGJDzPb0+grfTGazbjmKevMpSXwBzxOhUvJsm0lunhj5tQXbjkE0gI2gGEW4DH
r35ukSMroGmJjBIiSqYP6BDw4zLSkkXwUfU4UpLWfYkNn2AYwr7DEFkXrekpr9hfW9G7SB1GOZue
a5LxCw+XZoqLlUWA4cZjsr6pZPXLNBCxuj52eG1YV4JwkSxSJUW13qiqfebbL2U+WkdU1LxHqTe+
RtJx1k2h6keZgnTJR9q/QroKcZpbP4AJ2CReQjtSjj8h37UXP+rbC8nJbOGm5Gx0jfneltn3H+1o
0IMzwmtfbJGfV1eI8+1e9SjFxxaObuxzF9eNqW9cHO0Z2cwFWlH/PMfmlbHucR6lQ0YcBEC2IVsy
Toglz2t9qCG0bPGkQx3r8mCbB22Gj0Vk8FGs/MEx5cET/ofPiuJ+cr3haIv2s1PdC4FeLNCJpgol
ID/CsqzdbAEg9204Rr2UxeOo1GM1EKVQzcBReCg/ZTgS18TGhQxUTNoS17ynOeNQ0lhvZMuKybKn
bRN13v0km+puYr6IpQKTYoN3g7ahfGaOaW6L6hfozm47rnOpBy5e2Eu5Jd9ZVn3E7XhoLQK7vC8/
YB40Oq9pmFzofQEUlY9tph9iLIm9a3/XzDjGQHFEJbDVZS+22Dl32GDCY+cxo8SAzTKY91uqM6Cl
8NYbwAUSiYuEhfEV0tEIZwMHAurAjfR0eWqKWe+9yPzW/jSfrAYskdJY0WhdSUcmrZY5UbrXDsuq
NuEh1PDPrAo9kXJuu8QcZr7YtnLydxC1vM1oOJtIALC1kvA9oLxhItOnpxQGGWVT826GxspWugvX
yNVJJtkybmRwHOtjFIJ28fQMGoIUWEv5xg3D21NTofGxJjbyFpPAdVZH2d4FRwBk6SPIELZAsnIu
rKN2aWlx5AZh+Ci77AKWChBzzkS974Z9p9FzuA2zmCnMLgyVlDCAmDsflZl/zyLEUhvX95ja1n3i
J7QEFcMgjEYeTZ4VzwgyykcXU28/TeLCXBDDosYM20fU3wkptUZh/vIgjZ1sQ9xbmOBOHu64XZHb
GGZNeZqHQR/YrQ7rZvTnM/TNZLFIBLvSwuxQkP/mY2Hbq9HkadiUiv0c1s4p+hVjo3uOpPmN2kdv
q5KNa1qjRO8Up61wMnAyFgixpnfUoa5jjpM+85cwvq0g/ZF2FFeN3YueDL6MzqEO0pNLUUajExzC
pcwdeoYuusUzwYzweS7e7c5ciTqwr44qnatcvtREUGJgxcUTEs2cSwNNvc/QMJwrFxSOGg94Z4Z7
De+gjW15tIzuKHnO7XymXhte6UlAoP2FD+2Rf4QxwICIQttltvhgYchfcde2cxJ+IJNvVlniytcB
Dn5rA0fyxnr86SBR6Oz4pJPRuWsLj2V7LS9JINFc+F65HYu0Y43Xm1cUXQ8K+fBGGbW/8WnyszqD
f8qEu1Vpguubo4jdPZEZeuSn6A6mpV8TlBirOtCPTr54a9hum8p7MeapW7FGAvWZctl63M64le7Y
4tYYQdNy2zX6O3YRew90G66ouY9G83Gwstc2Aoetut+IGCH7J4rT6ecMF3MOXZr9iVYktvVdVnQ5
dffoER6/iGZ54JcTz4VkFr+iNPqFRZbODIxD5UZ3uqdiAPUM70GSVRQ04VuDM/+O/mUl7EXEpQH3
dNYMCzwhErQquuGOPjM9taPG0htWJztz+METxkk9joE1uTrVBiyXvHqaRJs3hszk0bcVQE8n/VFd
rDG91H3/0xX5p9mYj12Z/OAzBumCNK03WnsTh/ccCsli38Og6XQE3ZK2yXIPpU/br4rFxIih2jTp
1DIbFcScks4ZRT8pupmAFyhCVOQgc2RsWQnBTNf/gIjzEqAXnEFPAS49B3PQUQYTwmvEBXbMislV
4hJ7U7qYiF2r4aG2cUf9VLQOnWgWPmIQHTBW0YyJmjWym0Rr8kfRCrvTSY6ElDSLMka36Ykz1rgO
vvNDeA2E8eFoeK6+NWSnTEGOk3x4RNDiXHyBBp34d38GqzG3TXiujfJmxq17rBgCHPxUvwas0MfO
jUhK4GNgaH/J1R1pzBdy41/HkJziysPlPkMVRZ3XrXAn7aNCLYHHg0F6hryxUz0GwAWLkkqNkpdz
yYToFwcnvzG+PGKGVGnxNivvPCRnFGekxLhBc1Jqxm2etFQyKAefM1J7vOI9Dvwn2ZrjLTGoGHzb
pLwf9EqR6/PpgqZcRb5+d+dKo7HP36dIo+ijn12PLdtN7frHxmHUEMFrWGTi0b7wCGkzAEXlaRM/
Agj+GLVDPjOfPh1wf6JCxpY8HGKZIwwI62c3qvmonZ5LMoRmQkO1DMzag0+kXDSySTPGoMXCyJ/W
3YETDKsR/75hw0nqvWITefQUjuefednXsCh/+4u9e/D69WiS+B5T9OyqKf5huntPQqsldGUbE+1h
wr1fNc5qEMVrtmjFOji3LDz6/RiAr53RulIKueWxyZzp0JXQC7207NeF6KMHhLjdipjKB9MVPYxN
B5VZHEOCSx1/h+IR34xdUUrpfly7tp6wNHJDRk7yXckspY3txb4Os3itwUg8zvXXjOXpROLTekKS
+Z1CcUAhcBd7xTO6Dy7o4AtjUkVqDNEFvVd+xhErB6oUBMnHInLufVrnxylPsYZgHnthfH83le1z
kir9LWoH033SbQezh4dRL/GMnTGA7GQ+4ZjZxVLhJiohLzAiutO2fJ/qwr/jlEu2QS9aHn/0uF5U
lDicMmdFf4MVOI3fjXxxLuqRbdccrzI7Q5PFUeEl4t4cfss52FhNtyc+mySMpJ1XiBi+QHyu/F59
WrU/r8BqkFRdkoIqrHSfgUyPCpzQMkNUamMmW81Y+ereY7YdJ9t8JCtxsYRxwYuXcpYJO1emPTot
IcgJsfL9KNuZkbfPY4R3WkSbQk3bQkJh91NxMzdYRRYMDrTCliE1Vy+zz7x8Zhr31PfImOyQ5xLr
y2aNCFlsoZf/xOcoWy321Aq/jYFiz2SEDGAiWvccl+vgpCfz1OEjYZCfVhuvir+iHtl1LQmoA666
WO2acd0X+HCigNEH4GCMWS8kHAV74H8mA7yDRYAanJF1BxJnlXQ9cUvN8+wjxrZYCfdUTrAz9ImL
ZVq13gEB7IhlHBhl07z6VncOR+z0aDI3Aw1lOuakHpYj5kMUFsDHL2ZCUA+fHDlqjvWW82Agf/6j
+20E8qOB0YuJBPltVKqHWGGv4qAvYuNTxIhVaxOegGXXe1HRINUB2U8scF8mny7V+5Hb5sDu3lxP
iOW3GQsObBgdb2TIOjsjb3llt3PASZ28Ds50TBp9kF2d0sgVDgudlOyZmGy8rn8xY23v8lF/hbE/
0/+Y3HHtB8pBKEhEyHjywiasX/+dxeC+zCZOh38qdH5fxkXX/o//ZuEa+EfVvk8WJ7meyjdN38XX
yPd/fD3GRbj86X9m0FvnfE4ze1h4sSBDxSYbXW9XROgtWLLYkbI2feOzmTSNvUplxpChfAP6d1Rd
olf/wctx/4+X45qSrQmIQOUKSy4v9+9ejoitcg7cdNyXxC6vwOPehgGqXj333TZkLL+16/QXiy8O
C+xpdmdcKnK7gOKpX25h+AAVKj668UU1AZeksP6CKv0Y/zvajv/b2/Xv4TvKdxdrg/XHbeFzFvzj
66twT7kYR+c95JAa7gUyoMrGZu25cByHpil2gLppVqvkvmP7kIL1eJ/cb5FUHDX9WHOiO9tiaAYk
A1yR/3+tNf/C+/CjrKYmRjrZ/tu/Lr/mfdl8dV//8Ass82TZPuhfzfT4q4VW/W//+r//5H/2m//0
6z/lmnGFzTXw/3bNPH4lX23HQ/Pv03DFX//X/wI6QWByFcqiPyaXP9Smv3hOyv+b7UmITA67AmV7
NiSlomyWwFtp/g00tO9zcArbFHL5Vlv+lYUr/4b2n2rUIUXXs1Dl/ld8M7a1uHP+4Q7kalouKg+u
k8uFr/7dJVWa1cgerWuZCNbtNv5dk5LCxsoKSVaN95EHZzPXKUDLetqmCbwxmdnxNRme8K5kT01i
nQpRHSx7EodeNl9Qf+ZjLoIW6KZN9hus99XUBXrrAcPEGe3DqpWSMC3/KRdx+OB5Dm0016zzU4dd
T+B3bUOjSZ0NJ8uECcz/xmIU/DQbZFjCucXQ1M+DHdcHScgCFl81H8eQaaKfhIgaGrENbdM4unPC
KHfyWLxAjLCFhfOE8SGj1hFGde/Ik0K7WXtZfQqDbu/lqtrEM4quIKWY8iZvEYYJUOWDKG+xxtCi
MhoCQ9rzKoLE8Thkg94CfH4ujGK+dEP57aHB2wV2AqvYc8P1pOfmw7hGak8sB2jy2CPNMyJkq5BF
s6CW9c2dh3SNzEN8W361/yPGFH7JSqUBwaK8MUBzkBWbzmFTOdDQ3bCiBJveq6+UQO69Y8hP08NT
05XgjTs4AWczIO6jwOV3wLyx6sZi/plY3iM6G/dgk6NwpGtZoQX46KN2/JS5iXKqL/JXS99pqkRW
cUW5aR1Hr0UiGMf008pNBxv6ufltdv0A+13F94zVPkI7Qa3Q14BcwxG4MgkjYgiDO65zpi1SBIuZ
JbpVbhusXUvljCT5xyqyEd6C0G632CsQYMH0ZrZJH83RVNbfrGR+zjPTSrOWzOxYVaWgQuXgfxmx
4mOu8PhbwJGxOwcFeTbFBZk7iS1i+BQGuqNUMJvCbV0UkjmdYHUKBthLEIIY1z63E4RCxYPTzGo7
WQdNS3Fy9bsV1i1TwIiByc0YF/VOWK/HCWYEaY7HKRreo9l1D/RimfE/iTqv5caRKIl+ESLgCuaV
IOgpiaJc6wUhtdTwtlBwX78HsxG7L4qZiZketRos3MqbeZJKUw9gM00pE1wOetzZZf0ZHS0+Ad9j
HSEAHVC491oCPma8AMIwGv0Ra1v2WPkrhcHDkOFbc7EjLKq2i/TSndbM5aH0SHes2pf0N4IU7Lnw
J2BXfI/n/750izg2DXUXMhX+Y+JMT/qKykYU8IswHirMVIv7ISHPhDlAnYu1Fhv00I2eyxkjc6Ox
ik1HOmmIanuiuWpxunfaMsG7+gNSN3lfuJMhr9FOXDsojujZX3lv+t+p1/9t3QFwfYmf0eiRUeqR
nkEpmoFchGs/SwoPn0sVvVoZbh4PY+5ltuaRP/C5YgQpwjR2k2dGsqdkqJKLM38W1EB2IyhsSpUa
qlePzZxsMcHNv1mfvvaynm+Y3F8ZaZtXF9smYS0st6Y5wkGjbNOTMA4jW15qhD6uBMkH40TxaLlt
8WhwbweJb6Vs3vlTnFZBjrYDN0lvmoyNna+X2k6m/dm22v4M3/sjj5f6XODCPRsQeMwM2hKmQOCo
uhhvRZ+ZUBlD7r8YnGcNW59DMaWCXbXRCTTtiL2vy7qhulSyPQnV5E+sHrOn//7Kk/0YpAihu//+
WWIOA7ouEaMqVdXjktRcs1tjtTub4cgR8DXhB+OiZb57Zv+KJ9jGOU34TVdjTFIo0o5NvKDpx+mP
2/lA6XKasLzFhqUQzcwbcECgoY8P+XudAB6Ym07ear/5Jj6ICm0TwSgXVEXPiSlRLKeTxif3NjWu
uLBrWRY5B6JW8y6jC2NLOZkfpG1BEjFDYzZrWsw7IM39TK8Zm1rO+R9LakcSug18GWEH5oCkv9hc
0MgrQCyIorUqozEe/vvyH+K59hKIP2yONR1LXUHv7VpaaTFFP3QOi71usfnldW5lk+K5BmRJ5tsh
hrU0XIKMeJGc+Pi5T9BTykP+TaKbC6s3PXLLs3eAPTVuRVB1tlkujXBMClAwGT5h1/RI7giEjERL
9lYb4cNh0XfCRlaH60HG0xx2DpaYxenXpY49n8lGyE0R92rflOjXvRO5T7Wv+PzEyjvEOu3oKd16
YzYZd7qVoApARtDp+Wl1aqEiMn2hGZ85CNqwEZS89mqsHt1YBVNZUWGStMQFIVaUGmFLN9X6W8v/
YlN0Q5B5k/8wYMfh95pivFmGP17f4+qa3OOkQyghNQOYy6FhEqWYjVwF5B0L3MF3VbWrcGIc6EMN
9TnWP5x0lrvka6Abb1+yaqG02bf2bdEy4g6TDJb27nXKfPEiwuVWB4i6sOiOcuZaP9eWe9UjHRMq
0KB96WvU2yY897lKn4qkrQOLu5KaJuuv5W0RnK92B3A7WqE2Sdlccq19N3EA4N2qQEFKoFipHaE5
tualJfx/QO10zzbLmJPBWde3qr/+90U1dn+NaCO9CP+nZHd4Ici07aVDRRW+7UAW47/aHqm2U27y
PRptSEpMruv2ZOuWoKkUlocjxD/uydK+FGZZhF1Z2HhQhwKsnRVM2OAPvIHFPuLWfp+ikkswG+Sf
mF8eQt4eyG35BLxG3Eo+BlqXLaTOBIyIEtRBWmoFLkJpPCAva0FVpFs/02jnoeniimMNlcMnY+uA
xoaq0Ye9QMkWpZXtEIXTTT2t79hJaKcI08d2SirkTVuW16EX/Kxl+w0LIwrSBDS1a0Y/Wamma5FR
1V51bE8Gcw3R4tjtsfJW5cTpvngFrz4f65+NC1yl5Y6F0RedCB3oosq6gAbgqEOi1StbXSxekPgF
3pTta081rIbEU/IuNPOsGr4BpA4oisTeLlQ6oXeq4oTJwUcPnoxzO8o9msNZWwlBUZrNZ1gIFB6r
Nj8jHL/VuXAoOJcnIqrdeW6o+NU8XMJwal6K22B2MK9jk3fyQIEDWRe/G7u3tC6OPbEy2/2bp5kC
LyDkLm9GgDWO9YmXlRYgXf/2luSXpccDf7htgB5icCPbgiOBs6/hx5lb1FVyOIFXFnGYmoDJlLKP
uUZZEFWD6R1XTHrviL7gtbM2U2pPp2H+IzIxnT2bysMk9WvOKolnAKePwZ733Uwo9YJOvq/yWD92
wgFxEotvw2RX3goNA8Ps+Gv2lcB1BA7VIIx6s8Xdbcavop/bx7hGK+WdXJn2e8oGU8VqwmXSUXqh
vc+VC1hRS45RRwZpKKjpsOYj3YdDSGCTTxeNlCMxx63jNwQFCKjh1aYYyvB0oPReBjOnMn4tDRpO
yp04b5xDhtgbNEh4jL75oYBP51Cxc3JS+WtNzrOHyf1Dun9pfF4Zw9i50R0BfkcSU4pEU4Is8jkv
zhcvFJbYEguD7KbQxvPB52NEedddTny/42iWn40/erjxp/d+6rtDCryJSMO4Hxcwz5zkm4RGCZ8s
Lmwg/P8xMWxKkeaDPf+6mN03//2qQJnUJjbiH2bYZls3wx7U00uGLbIEwQHBjI7VauALbup511vj
6zQJ+2nyyx8TiXFfcO2++DUL4jJ9qXEXUwVStKHdafMOvbzcLrj7Q0KbxQ74/W0e4y6oZ3h/KdaF
XTsCrGGIAU7jTeqRd/vrMKTlPl30J1kM4jT6sC6JdR2xONNuvjzrqWU+MLbEa/tfShOJ0LYi8YcT
nkf9RG/QGCzzDuFv+pLmn8SwWNQN9VZA1WaMYVndu8J8jhLHPep5cWsgnwdTz4zcsZ07NDx5O5uG
Z2Md/IxWdRusvhUZzYA073AiUix4qvsi1GLMJ51H13fZ/Zaihf2B/4L4nHaajO4FdhKd2t5IQV3n
tHSwpm91rPPUtSzN2Vp158zFB9kgk2HsHnaW1UXUtmYvHkWAnNBgGdlMDj6UkgmrCRR/M6hai7ol
oxAn1hpbE6A+TvHWBYfGft1P9aDquJSQZ7rolfvSLB2zOIskAtq4fvvJfdVZnosJY+GIMbof+5c6
SiiVWBrtxA5cWyVGyg5k/FhNKSbxiSjq5Gkxw5c7nHvBajZ2F8nuNdBd1d1nCt6HhWVJWUUJystM
povF6KOe0DefjtPRnq1rXsXD1dBWrgkXnX1Jru4BuUw7utEvkZxH4VnTS9zBJYe5WzZGdVY98Tbw
VeXBT+3nbL0cxNhz73nBoiux2OdbtkadInnLfVlry7ZLzWhj+XSw+jY15Zo/y/sHvkc/LDwqlSDr
WFe6ig7RIj9GNBrgo+VnnQlkfJtFkYA6lNcmqdVa0sbN707qlf5KCRuPWEJ9jKHuNryIbU0MhIFK
24l2SIIsS+iDGFwKzpuZB4k8EzQgGu2Ux5DEQAyKgseK4pj2SKyLszRzmj1idczQUGu7yJr4Blw6
Gee08B8Y02iwxNCazM+KlVmYUgJHosjgZ2ziwuqqTFwJwB8jNWVhDtfj2Uz8Y1aSx6gH+61YmThR
PefnKPFIzdvpLW5jjilHyDPCQrfJ+LzsTE2bTx2EMT6E3Ca7aGwCqgYGHFdifmkH9zUpupIkXwbs
me5WYqPJGPABy8+VGL8GUPNsz1ItMNrRxke3Cv5YkLaxX/RstOxpv2BTPpcjVuG+YxuOdhCHWT+a
e1wil1JTBvYB1e+LHMJurDU7p0AV+9+nBK5thNxN8jAnlVu8tEvFck08+0X1ZAiKnSuD0nuzg5lI
7r07LlBP9oriRGBYPCVdp4Xk3r8yv5TkcGa5GVMaqNMERBNn0kOedgP1kAkWeGIvc6SLsDTgBxm5
+Ss686Mf4+IAs7J6z0w2i8x5/twMJx+hLxYAf7xClqGrxus8AOTtZXpTVTFhkjZeJOI9IKryOjvq
X0sAjg9rTkc0D+kGwvRFahlRe4P6LZ2DJ3W5BeY1mUXQwtiL9pjYJvbxmk/uTzKC8NQOo3oDRNGe
Bv9sasVC2sP723ny7sqGh1//2/RaGerlcIqAGe04Fo9jZtiUXvHETK6RHFTtvCqv7rcmIyQoFjaC
fen8BW/PeEIEjppG00KMXwDKZeYWcKB10moW8H0wGANElYM+2A/x+FMDlTr4JnYY+jw3ymf7aby2
DLz7IvaeNHtC5Yd111HodE7n59bFI9eTFj+jP72OCZG6ojf+9J5g/REthEiV4pcz6a5vofVbjvU4
pPqB/XdJ0Z9/M2WvDu6QQEWwDtJWVD+MsgfZontn4lwm92c4t+S+u60Af5kaLYFoXEsjJq9jbJoF
qc15ugjHnVgQmqgG2WuqrzO5SeEg+4JAjMrCPj2yE/ExpbcD6vaK5YSRUKCGcKduwoIc4VY0rL/9
2QNF6zoHImlv/jBYeBXKTccR1C7ib98bgJ6L+l7iByYjZpZc+wLLNpu9kcZ/3Xn+GudWD3Wboc1x
7U3pLPo2qp5a0aJXIAI/2XW3dcxO2/okEzeGU5MpqOCSerM5XBqWxyTWntleuVfLi2kUNLwxtPVU
O+bcXJq2FTRWTz2HGe/XynEoPOu4i0RIjRvldEgghpOEVd1Y96KXVWB3LGnV0JRUBOo4Lbg+aERF
Qf75VZBrjkXFMA4be/IBq9ZsMiZGY9F5RYj1fFr7kpio5kXyn6pL6sz6bpKkmtwSa4hJBgwuqgY3
lnRT1fpwGX0OG80bll0vmqOtYCrmJkVVFnluGD7xemmvQJI6G32oxH2gUWqh4vgUxfMPDLb2MAro
EYTP8GTSnLovZlaTUZokT5nHaxlZcgMD132MfBtJqOLI9fqqO6f/0UtcdMPIFAiFLDLKryh2FBd9
HKPLLB4b2R7yXFwyTZmgV6l/gMzLR1RwCesTOj6t2gKXLvLfrMrVyeTH9Zx40xOiXfOYIOm8GEQk
mnh+VaUHUaePCbbgb9jmCFxbWERYiRW8+dETlDAShO7r9AXPuE4j2e/gdgPmtcq+JwmN6m6zULid
ZyEfjumpep8KZ7mbznTHftj3tXdvlPtvQsk4egk9IgDZNqbgSt7Ang97PMC7uRrMY8vGVa/y7MSc
ggNIWc5Ro7u88LX8oS3YIdeFcW9M3B28EOUab543HSSxK3iV8eDDo4Bpkn1o0iCWToh4z0Ej6/y2
sNZmWKmxGmBtgUG/LXl/7pYE5PoaO9fhyuAFZOeOGXHYQR/wAlaAUWBMP9wd93pe/a3xzzxYjHqx
Sys65qMxpBEK93ba7tDS8JK3Jqa1lbCgQBcxwj01yXSaWIlhLXGc0NVe7dm4sQVbixehrFJc1JgH
4qyraQTrQybMz6RqEeys7MCl99a7mrmxRpvDdXaAoSb9CzhMnJAruTC1poB1+F2oGmYLh0E/5flG
M2IKawQc+dhKz4I94jhZwwa68Z73OrVaznDXy3TaOHOlmC2c5povmABNJpxClegfoqfyro0vAybu
YHyjP1nR152ixZhtyLY6Its2Hsk6fHVZ3u4KqLYzVdqBNREIX8ABbToqetux9EMvjb54RA4QUXEB
kZfoTCopCYTEYRTjxhMVZeusNp7szknOavL6Y7r4e2jB5iFusOZ0dMiuHuspRvvNpIdZEN8/rA3j
SZHu6AijeHSbbTCCfowN71UEZaxTZYTFu301fX3NGVGQG43ssmqzX1+rBxzX9PHp3VszPoDqKHeR
4/5TTfwOSBgZoReIxMe04cJWFKYWyhp3Qtn47FWtHm+78c+GWhXZA43UtckBsVhsIHJiKqgZybrb
LnX7r1UocUjwEhnEkbYgEXaz1zmhRplAQHKuC62Kf1NZrMldr4CkEuu30bCOs/ZkW2I6eHgrVJ39
kQNWq9ZyPuuy7PYRG1OiRjPOOjcxgrItdAwoEqyjiYt3ir8jL+p3LUCXUBsU3pIm+oMb3Oa2ohtB
LUE25H56pl2n3Vtx/ZIPTnFgJPjB7NqG0GjarUq9BzDjP21crxb2aGeb9k/+TW3NLed9iscd9c30
f/vYoPgeXcXOvT8zbcAodQBkOAspy3Afa/wOnaJbm6XRNpZGvzUo/uIzxlVHjuUlMoqR76pwuXyh
t1XdlTTzli0kxIcYulIT4TBGTR9Q01kVzTVSKfqYfJOSqEyNMSnUCMTHJP72oy5qBiP6tXWLhtix
f7btMxRMImOwprmJs8wEs7SbBOobjUFYEzH4uqjmSQvcmaeM987XaOG5dRTOHanrHBSNiQPXv6nG
+6fG0Qy7jPwKIz0F2IYT+i9d2kHCBj+gp9TH+/51jCmSs8VutvHltLKgItm1aKmcfpHujuDBOp4M
8WviHAkqgTO0b+Q+He0RFyZfAFu4cfrWQsNEGyjrQ6yhetWkELP0iyra19mA/AOM9Ekb2hJrkQ2F
ZbC/+fO/yuWaklUNYwi5Nloq5p9u2UaR+4db75viwisdnrR66puQWKHgXbWWofCBKB9MQu2883K1
nXy/C6iYDEYNNwxlfhm/2EgKoUOvXwwF46KjkNzj+8euQDCBdqDeL7c4yKMYQhSMG1KNZOsDBuOD
6nmAQNMrDlHM6I5toljmE3k+Hfg7m6xN7SyoFCQV4LH4r3lr/vNBh/ludGCbxnDRNrxibBHaiuIy
KxpZd8SY/7AAVUY1HIbiecgwVY4gqylgV9QZFJqzjfF0b2cLBJv0MfeIna439U6f9Zx7o4bvrkL3
0HkPAA0grDDA9OxKlMxpbA4Z4jyk62wOqE9ekVfDYU2vO7YUW6Kj2kKFLtIBfUq6oLLEYXuQggm0
vP0oDAZrqhjjhSehZwfZ1O5t0bjQRYrHc+wV99vsuQBvRwz7x0TubEdgKqoftzbdIBjVEzo7Hqty
eJaj+a8U2Y9fYjnqHcJdY0v9oei/hV9A9Uuo0hbccFzN/mRUjs8eSR+6cupg6NbYksfvIsOiBz7+
FfOvrqIfUnN/BEuM3td/9BS347xobGJKhhGbRWzAA8bbuACcF7GFtHzuzkLrATHUT94CkaLL2/sS
DZRhuenJILNvZPwRTcn0WJkoo0MOuN42tbfB8V/8ifa0hh9B3PjHtETenLM1ah3Hn6xPnkEdHIZl
yG+uni/bWhriUBgZ0Z5pCBesejNGbHyq/PJA1+5cnbnjzvNfu+uwdfvvybh+l0364sypB8Gdijfh
nqe4M5DvWkDV9lOtU88zAllvRXEqYoG8xQ/Y7rmlQLF7ZZkjw4GoEYOF2jLRjdd62vcFI87QtOSI
On/neg+m5r+w9j7AjrfradvOEgoAGlqqQeix/Ulu/XF+pfz2hnP5odXkR2JADoYReIklt2mye+Om
tq1njYqcQ1ejBimfTuNVeHHi7jKoKrsmeoNlj6HC69qrIIajSaqPNElqaqqyh+aczXymhTe/Ezun
tTkreTWmEK6L3jeujktPLWbgm3MsUEfOYOCXcxoP8b7w8t+GdN8TH/m/hq0jcDj2T+UYRF18G6xF
MWL0NQsIY4K7jUd2p4Mf1E+q2WqlK/4kzU9Fh1+oNc3CRdkKlUi6o+sWw6nTxQ+LnXcC7UTzJtr+
ipEjz4e+mpYMi01GRU7KpIBnLNLOSvkvTcM8Z3gmQdko07ekCRjBDBlj/OdSv7TAK23u7xaLgFyB
p0uG3DtotxxoH7d6QtEdczfgDdyojSDsjYatOSkFtF50tdLEC1mmEdwXilEH2S0xxu7aKe+o8Kkn
xc9gtNy0Y9u5XjOyV2E7t/a16KJmK4X65efQPGJA6IO+FMsZlW0MYCrAT6qbcYsygpQircLbJrhV
QxYi/tFlzJdyfdxM5rgCCpJrdenWLMES4kDFCcePLKCs/NjH8tfB/k1dyddooCf3y9asSUkW0VX/
J2da2Cvt0c3hBGG1+0in5DRFbwJ8PUv80CC1RKqo+vQLFXZtPYPMKglpYFgX+KiZiYxTUlvfakkU
qtYfbyK4xhzMeehu69F86GluZoTUv4Eb4hKTmHEtek7z9Eqn9KvWsRHvyhmLm8suKR2iC2ijfzBL
rrrPFq0vmHoUK+7R6rCvqnbD/pnXkzyRWEsoVKKWurIt9sysrfzqmi6es5/XYu2Ks3qTqPjkGPo/
38Jh3f6zpxysf1Su3+XV4OOTiysy0vviE/cvsq0NfpOZoAozIwNlRWd2HXU7Teir/p6HuvR4R0m0
QJsFkTaH3nBXX77PomwxLOZTv+H37o/DoWFBjfclPdN+SrzHk97GTex8S5rkBd8fnvJmfO50Lz4p
s/3gUk65fOTVx9RoLsnY01DFZH/E72De9L49ZIvIPosRwKj1b3YRwIrENu4eRMVDqs3OXmUAaVxe
OdTICOci/awIcraKoc5fdE0zPPcRW9pMTneJOHgBBgHBnpMEpoe9Vdw9gorp5zIN5Qzf2nF3lsDl
DvWW3uII3zc8eOz5WImNmupZx6hlOLLagyDQLC9mZH/aGAvOWACIRa7zVi0LvHAoYmAFwRHSkna1
cTyTbBl4viCmLOaZrLRJQGDZu1SyH6KsSW4aqglMhmbHp433vG9AAdCz6NnuPjG3G/eenAGdLvab
QfnwOWspJEoz30UU0pwT9UmMs7P5EKU9anPRCTKVcoYCusr2wEZP2D0PjTkeSjtRn0VENMxziLCb
M1mGcSrtwPNAvPl2xWle+mrfigq/TTRxs1G/TapZD/FMVcT6+UVRYavBzY+FGuIpURG6nnuj2XS4
746AwoagMUb4bQhIQZouw7HJY3NrAOYb6lXULgqxJ2h+7UuivjO248yv+6fRZbUseceGtRHdK2Jq
hKwnm2URE0hhfoio5i4CDtzFi3sR7KHI0WsXZA94CIWJEko9gsTGHLevpfxY+KR6KNQNe+iHSs+/
I3podkLwES39o50V3SddMJSP0dnC7SwZX6oC442y1qQUrRvi77IW3gCDejPniLivpZYATV5sK10S
sIyw6HhTTT9NPC+3HgUb+6uD+X+ZkyBazGEHPdjdeQse8KYS8QNldWcqain4HbN2D9glRTw1Zzrw
4vFljNdM0fij6TGoEwLZG2OyfSLbpATYLnZh2jO+4U2FzGdFvFwb5nuy52jJvcvbhKISQgnYIuAF
svKmyoowbvzCC6u5wRHZLhSLvEzLbuz9Hy2B6R4vsUMklqDn0pksRSit2balrb3jnnqUqhIHO2Xb
aVEqbfWz3BdtN9NjllBcv9Al6jrlDjW63dTRPHPbpetV15iqQRbdq5ooPXYstJi+/Mzjaq2wAvQL
IaotsuiYq9wmIrMUB83Qn6gljq+AgtiXw2naUtj1aEkYEHRfA2kFVyRVDXpObx9mHsedw0IvMHVk
rjmp1S5VqD2NLc4yTdpTxim50QErHdfgy2oZb/H0nz03Ekdfac/1PBpE+EnprPDgdHAAscd2vqsM
GydBLt/ciRg9juL60YfWpRtu/UYBNALxg+40BWuiCx645SvN2ItTcnJsejMNK3tAw8aOG0Z2qTGx
pO+Zs6CPY59hh8xyh8/xbiyn+dlwMmZgCgY4//EyU69KrMkHjGGVHVwB+1AjQ/oqh2mrrd5w/nXK
0NZ3DaR3EuBOSecel41nJ9dfYrH2TNefniI64a6rZPsKV/no63jM2G+WB6spSCr7rEeLda3fk9y3
kuRjmIvosU3Xi1dtbqSgC6Kdaq6LrRnv6TbNgz6eVVhUDj/X1twJmU6BpnGTzfn5ED2odVJmWXGE
6se1D+weyXnnMhZZaCV5G7gNOkoCF2Hjxlx4Hf19qlww8Y3F82K39sFoirNVzBTATKLbqHbOH3ut
3c42sXE+XVbQlVgghMKu0JvzsSdCcEhp8HqQkf1KEfk9T0ktVkv3L18Pf6/V3nVrhIEzl6AG859i
0sstpOgzGzV9jWSjyGeNOv/3JVnSe23zZpHYFHib42j8iMYhhiMkY+Td6MhwHt/gTv1awj3oaZX8
SdryfShT70Kh3GVCNL5Q8fnpdl30QSM0wLXYIKXF6nKF8e4SeDcBLzGalfpEsuz1XxChGzihS7NX
tLocRMdVO1VN9+Bx+aPufDwbGduJphof08ojwOA0t8L5bAYQtGMycbFMdIC0CXIOUWxcC3X0NAze
xTFH7djq7SOwdAr2dJxENAhsO28EJQpBXJXdLqcaI7DzJYJg2Cdbf6IsWet5klyMNmhxMM8gGwKb
Wp5z17FeXVxtTtxydLX6Y1sUr5pVL6fFlC+tM8l90w8Sn9y7x74qKGaeIBu57Fo2zMU4LL33kjfV
1mqcAPSKejKTiL7p765tF+BfBKaAH7z5DocIGzyK4RCEzl7mPIiujg+KBFysF/mjTazw8b+/qmj8
ezBLlgKCLrKMHucahHpInoCelMYN4JP0pzmmaoWzBWZwoca9qylM/cm8bJPO6wELmiBnR9AtEL/Z
SJbDcrPO1ugR2c+T1/++AGhKUoogo2m0rmr50Jpk+YMlsj0UEwQnZXhig+fLDxX4tJs5mEbYGqxM
/vtbq8zUxYmSH9Y1EDEn83MgQr4Fwo5fsCbIbTl5FZhOdzfwQgRGyYlNCIfaSTAxqJbVPU0WqlK8
+u4SS44jMb3gcK32jlEOkJVl+dj09T8j2pe8oC/1qIA66Wsmku8YIrh1SiK3PPwuK1rKgQJ7XVLr
c8jqcY9Bh30DQF+O0otrSio14HBtJzd9wnFFDbcCvAHnLIh1MTz6LeEhjz8+ckrDswK+SMGQczA2
NJvpyY7/Oc6kKu7JNINarhJcHq7XRQF+ovmi2CeTYmk7AFAAe20+jkFUGMMJB2lEZSGsgZntxXC3
3UheEnJ+G7emNGzIcqIRTfdN3aLcdYWjwUrpgRK4J4sk+t7Xsoic7WI9V/N4hH/6HcX6p12Sd68X
9spGAjWWwzbfFGOzyxzXxSRXufukJ3zJ1oOsJhz7pu/fY7PsLjVlQZuUCyv6GxyswjQ4ptBKWv0N
Yges/VL3yFQgBEEVbZjJbAPn4rRNqF/ed8gAg1ycgBzGsEtK+TnPMdtdrLdB3mrMAM7gnkvMUUen
sI5a2oCK7QUW28z+XhJpXqWm5s07FaVEBUgrN/1ZjdDgPKycCVdtFHnLlQBtRzBevM+ACbSouvWc
Zmdu/mfJ8XiRvQ5fpuG0HowO9cB/J8VfXIhbB3KZKSa5uVYZmN1UPzhkj3fLCKOmjwQ+xMKYnmbT
+GtV3nS0JC8NfCYXzemf0pmtee6x+seVydaKZVjo26XxmGCQ1XvnXkduDeFHzWGj9Pc4cuaj6+Aj
XAeVWR/4YmM3kjArStfpkZrIwUE8yUDC+NU27uujxVJnBzZa37G8oCEnKY3AaNz4SM81WPmIxFEn
aHFvBLqPZhecKqo89mi1jefWd2pP8DHWhN8mLkPmKPKr/ceDEr0njlrtwVzEl/7/vsS+RtlnRZpU
2n+qKTefUQKqE0cq4bqViBiTGGO/cEpN871RDxaQ0jDuuvg48p9ImkLzOQI7K50dBjF3V7eQbhG6
CNbPFOoVlb9NnEIcu/Wh0SMgVV08fWA5PEKH6Jlf3JL9coqKV+DmiKhP6kpOZpjtl8YCBtwof9ON
uQwli6Zz0tqMLsWMP4P8CGxsJtpJGt5Dp4hpD4UNZsB17D37RCuIhxKYOsD8PtZqnrbU3rCfcZ/H
emT8opHskFbpr5D0cTXzcK5XC8agtPXSQ108xoNEbfVZIQazSDl12sA6IMWgHczjAmd1fZbclYs3
14bBnmQBUwKgCcU8gVmYDfPfOFkRzDYmrI6Pxum/v/3vr4Q5/VESisD//6N6iH+rWWKLKp3xlFrd
kzP8iTE+HRebrkWr7g6SfvsblKCdtdQsXyOZhk6cUr9UDwC5DfcmancXSUrqi6RnFhrt8q7o8zBL
agecFMC/TqA7awzyoygVhX6pK8JTsu1eAUVFB2IEdhANZAk698MlnkirBMa6aMgA94wPJV65jW6y
V8cGxhaj0DjVMoTchHYJCKIvBVwEzuKuOMJJ+cYa0WJVNppHjSe80Vem/ojZo4tSnuQIckWqg5t0
Z8/c65PAheWb0XEyjSisZGxtvdqun7Mkb56Hrv3nxvF7RpJ754ipZEBM3Ser+Ttaa6RAMn5wZjD8
yxQXbfNmgYDETJSm/Hk006ZniunwlmrOdWHWO/cZDZ5IMP6WLfWjJ0cgCmVBdp+FxmWWaMgR3CGf
ZIbNu2mHNAxCUaV/TcGE1C7Why3Mva3i5YrWuyt1RUJfj/Em8Gu0bnv0ectwmV0IwstahDlOjxtd
qvFOBxGw7dfJLSvbaKt3xtXrp+JdlToWlJIyDsL7bHatwKS9c+NGjngYBEds3ywBi7pwxFOMW23p
Tu2sNUf8Csc4IqCoMAw/k8R/4cc3BLg/7bOqC48TCKdvvLzroiyhW9O+UFIdGfpawxGgV/dWwJ3i
Xh3IhjKFpR+qt4aV3VC5aWCba3S213VUR9NkVkrip4FtPafIFIEi6H6QWUTY+/jQY4MDVsVG+aBV
tNOY5ZqZJDlbj8XdcxstzDwfen9S3IrENF4x5FFUxa7NH6m4tUlqtPNCV0L5Nyvp92CWyUNf9m8w
aL9AplsB890ZelK/Bek3P6Nn0Mpe/eqDmraDl8cHyE6YUOZlejaQk1MESqADWBzw6HPATw4vheip
n/xvUGzpzW//pgP+FcVrate22q2bPxOpU3UQO+3B9YHA4qx2OxbA0ehpgW/6wzvSmdiywmzDLFJf
8xMNYEc5Yrce2RQf+VMsNrX4H+bOYzlyZM3SrzI2e78G4QAci+lFaM2gTJIbGJkCcGitnr4/ZN+Z
7ts2m9mNWRktWZUskhEA/BfnfEd9ji6rWIava8+Da+761jtaGsiLzxW8XsgUnbtOG8Ts0xBcyt5E
SMD3l0ar7zWO9aOoubMESqaR2MtwXboNqiddrXox34amnNldi8/SNjTai5J5bxWKu6O6dGea8L0r
M004mzToFLTjG8fNyHajgQARZFKc5brfCdKC7xINRAY+ioOLd7bquNZyqo/DNDoR9pjmpR7ISnGY
cR+ZQBdIt2t3rfP8i27mwAg2JwVo3hhuRaoYe4PR6LoHVKvZLkvgvNgiiZ68WYdbTFcA7tl4kgLy
g7E1+3fJaG7QATkRLbByR1XmOjIh/wsIoXJm+6Ym9ARxKXwUuX608lXi0UV5LvEX4mA4qGS6un6K
Ql/te+tDJsAFjVk5b5Mtr60PPCtmM/FALusel/t4qGChkHNI2VugfM3mYYmz9f6krjcvkEgy6GU1
7HuC2GAkCqJvYBPHVtMx4RfR2p5osKZwbo+O4910NIBBYUt3jZQTX2WR80JUPEE7cBKRsLyTZQfP
4H9QoEdTsVYCmxhm+49qssKn2ZZ6X5dczX8/VdNk78nSLNaYCNg+8GqvkH5iUJfKf+rUHvSsfJAb
Muk0XpOn2lPZ+e8nHtOoi9d3q7kwmEs4izN+kqa/iqc53YiRNTXKDJT1DJjlxgyorjkrmJ9mJu22
FaFRh6G6Sa2pOTOWhh3fKYAHYrz2y4fIAeoSAgCjKWAUhTp1b3UWa5v5iN3EfGocr3tOyzdO6Gk9
x4O355Ai25lF+VGHGnCpa5UXt5V/SnY1zxkbXshVz4MI1RMK1UagW7DlwCGUVdVzFBvT1R3ypxhY
3MXuy68iQ4XG+KoF5Q4LhQXvOK6mwWKc4joXzO0BNmsEtX5W/iT1uQLrD+7NnsnaoECGPFudi8H/
7QFbJDiZGG90LIhg7KfJNM1zx3u+NUf/bAwsb8oxTjfwEduVNVbPguyPWdR615TuH1PVzOGyr8gG
j9HURKZLj3RA3IpUB7lFuty6SGOP/hmt/eRiSI+zeN5I08S1K0wSoyP4hyLCojfaz8sj7ZPZ77oa
Whf6FWolr8RR7M/ThyywI/MFjdDtSxlE/Varwl+hCuZYFZ331EdopWonOatuG8+1f7IrxnqWHxrb
sipZ9DkVxR7WiW3u2sa6JtZrNwWdQu4G3zUvqwvkq2xr12OyJyeeXAI8Jqc+KJ+Erc791OGKSDmU
SO+YaaMcSJmx+BHYapEEkz6P6x9TbcI21cwy9R7T9K0ngwcYLxYtdcGkCT0CDcWXjbToBzEEYCDn
T7T0xZtBbC4ZqeNe1Zm612Sv7QWw3D2BnvLVT8f7CA5sLQbFfMqBMOBIa0MPnz0l6qfIPf9Z2WEO
UmsYz38/JaUQy0OCjNHVJRTlpRmk2iifa3c3c75ihwhz1Pn2S93TgNUh68fIja6Vrv2XZHC7k8ky
kjN5vIoZ5XtU4tZJwauhwCYwwWXfhWJM5PdxW+d18KvtqRqrWDsXzObfE7btNV6Sk1nY5tPAlKpM
23sNveg1AGTADGONSsE+9Qle6q6GBevMcXOp+s67IeWGf6yVureMGVd2Ve48krmf1cI/SEOxMJvD
Y8iObocBn3X3ks4lUlZObQLhSaWyfAdKGzOsa2oOkfmbkX/IGGs6LGhQ1eBxTyUNTerxM3XTAijf
V9qDSMJT3ZN6eC4RyqzKHv1YYmJyWSSSzJIcNJ9zdbBGdF2WnZobKCLYL8pB4klx5KXp4A8OnXeH
bd0wgFHzTs7ez7HBh2EF3tncOuVY35qhg6buTu+Zl077QdMSMDFzYi+j0Im8K0n3r0Xo6GMB8nYb
M1OqKzaQhAKvutkwH8nPAOow2PERteLMUg0tOfZugJ5ElQzTVxN51trKYD7lJP9WxpChCIpsggrm
lJhluhztVS8tm3rJY2MfVbTZjdQI843myRE1TLEJpY0dP7cWvn8XfWnRFsmxGLjjg7jONl6fIzAK
2eIVyu53SaewiFaus0uDYB8oQnQJ3N032n7SFT0GVdG3U7UsO/wQHnCTflgAdBqwZGfE8gIPGCCU
KfmTmXF99fpi3rZlhjU4SNpzFUKmTJd13RxjJQ1f7TDzdnlgPBnkQCFATl/RYKEhRI2LLLU4iLgK
XlTaEdIl5C7I0t+GMiZ0mu0hyQjXMShUVvG4rCkSrZEEE2Ju5Zg8JZomVqbEn/XNBu4FsWJ52vGS
W9tgSueNBm16GT+VSf5xPxHD2XRA71pRPuQShB3XuLFyq37lh266S/Lh1eaFfUgnMz6SE/FZBoAU
DJfI0k7HG+JG3oNcOTuft0nH9B70FSxIEBY/oOoUmy4RvOUz9iUH5EHky9dG2Pidm+jI/g5ac0qR
MNtDd6Gs31h9X3wGA29pRps1V1l4oKfQLlFGuWsBIaiJyMPxdR18KCUtboUdDgDcdSVZoYrsCOQd
XwiiMkozXbOncb90ZuTXtufmpUQ6UFyqdegH8bfiQR1nBA6ktSQHDpHpZsotfz3htHlLI/Dx2DmM
z9EEjAktY2U2VGoATNsDlrf3oLsXVjfD/c3+FKnmEmS4u0cMi4Te8e9xlzHYj5HeqS7fJJ6jtnhm
d0Zj4EMgVEckhntsNRLinMXLXTHii3OhDl3ClLVPsr3yxieXhdAK/O4rhzGrSljyuu/gP+etWKcj
M/R+7AwAK8N0sIAL4gRHWuDOh3AYcOKmPZu/2S83ASbinTmDxxfReAD+mKzL0HlzuvpimBzBRp0+
wRpmazP01srtuU/JeLq7tQNOCXtKNiEyQS3+MbZmtenjBdKUx/56fJUyK/bpkLIPWaa4OIxOtOfW
xRNqxt/AfR5q4RyCMlg7C2KNEvdkiVId8tadL7h6gZ0E3KO+J6bzoEmqH5s8RKCWX2bXETsmyG+p
Fz6lIcA1t//TtZH1I3c89FKAqVxzXKYIwMAaOyFdwZ/6HespvrOX3FyN+Msz7PHkom7HDP1pwUv5
cMQS8GO44dVC/LoSOdvEPI4xbeSS4R1N2qPNKogue4xXaRGVhxAj+C7POoheU1euYZfMazrgFp7G
NSgJkovHFx+VyKGwKSpyg+Ek+FIfZzwrRUU/heJxb7XP9RD3d197PhON4W7ZrXlLp+QeV1ZO8U0g
NCXlLqtMfXC6JSJYRshws6Y+yjK7xrPOgB1mX3k8kt8dM+nK++ECGGcGFGpzXHk40Vosl6SHrDh7
8hVzb0bKMOFoCshDaxRZwJPdPEOyY34wMa9lTQBYkGgtyRLRao1rkNZfbW+/hSO5mR3b06G5wIWS
Zvkdaxjg5MMQAOjVDAfwZLwkemE3oxEHUFPsQOT0N2m63c3tzR2sdv+KXDplomwaPVMdE10thqvh
HqQt7MTcxNL+CLjMO1NYyHXGWYkmGlWapeaXOHLUU4Wg0ZYJOv6wfKiWNhBX6QfyK49HM3VYNqHF
1mRCX6SNZIt48XKTVSUPNa+pd34C6kdHP/7+XG5kh2QDGQidw6aBc+MCqgOSjhza3Qeati9XwDJt
gUl95Q9OsIFCoNc+CcqnISypdJzxdWz9S21YT1aL8i0p8YsUzbu72NVLzPzo+o1fRH94HPYufJqx
ao+B7M55aZp7mDrmYYDVavW+3Dmyu4ejjq9/P2BRJ3y085pn61xUZs1JEaR74rK49/OgfSwmS2zw
6xDmo/HSDOYUHf0aasPcy+ukFFeAaYtbovKfRl9OZ8PLnmO/T/HaZCdPLhBd5prAn/kuiS7QwI75
qm+Vdc38NEGbpS/4VUxSql37Otn+swF7CCfBKeOX95jMZUGhTqIerceeKs9KfX5uT6GlQh5P+hLg
0dSc2agTCcdCD+vK0LPBREa4JhmULY10mk0y5O7GIbdhNxOt3hG/vDNdV5FbXe5Ld3h1ZynYUrIU
ctgaXzG975qQSr8qnwUh1E+Eb42vkX9hpVdsC5888cRTBbG0xRa8mrUGU1BgSeB2xeG47NtTmjhZ
b5oc9aNjqjNJrHAMKlRMcwsSFv0fZoJxk7Q+8ECr53mAbjJob2Oedx9FQnq0mSf3aJyKnUlQ5xv/
wpE5bI00f6+pbsgbySbm0OS2ilqyoVpWIH2C+dNMC/nYeKyRmio2t4Weop2IIsr7OrBYAyB7qBKx
s1BuHay2ojCp4q00o+lSBinRMJO6Z7E9EtWO0WiMl+YBnMSOB+KFcsekCo6gHcn6d1k1DO8WGVw0
LWNhXNWHnlR0FhZnXUwHpVzrElb3wC3l3qbC3UTgEawgD8+Lwc01dHLu+x9yTOOLKv1v8kPDK+Y4
XKquoHKYFlmjAQ2bGXzE0GtC452V+5lL+LFC1of+JTIPje1s4O3mD38/TBMztpxt+LGAw7pjsEk9
EqvqhKaW8FbV2XDdW9hqOTN9Fv/EqdznAnEv6QsJcCl4G0EWZuc4nV+EUbFcCIp5A5oPX1LmP/qT
abNHQpn2l+ON2+7nwPhzNYixeYzHjA8QJ3BCDi+G93O2s/FxIb0lTipPZUlx47kpZsWykTu/rdXe
bANSXCPGUjqL3wpbAAZko2YkTrgS2FeTABp6UswE3Lm5te3T9mUqhHn2S1S5SRDMH3YPq8BJiHM1
6uFJWtzFqF/R/20dX4e/LLeh0zRikwdpzP9vROSN2N29FZygKxA2X0E8B89pgMCc6He2ovLI5uyj
q7nEC+3LtyAhWLanrhg5prCKRuWz5uGZ5eZtbsR8tvHS+yMgXvyE9s2Qv33plM+k9/5wbAZ5UY/0
B8CCnZLbV35nUDtiwI3wExZoDHGpOok30AryFxxuLtditfUzVT6KqrxMMmjPoBrWtjdzGPlZv57g
iLOoiI3VnDOt4sHbb4ws9g5zkp/xr8itM4t+18ymR7YlMVFtvjxqUQnhJqPUDNqufA4tcjzab99u
HZ4ihKnXdrzB+Ff+srr8XblvDWrWnSjK74qEzU0uXY5UzrEBKndsls0p5A48ZMHZ6SL/d5N7r2wa
CuBRkUb+4RtnPcs7Ia4gKFL/IY8LHH2G+9FORn7wEhCJwhD9SvSDe+5cBFxx9eBamyz0baaWXrt1
8NbvdG1Ha8NBPc42LD5684RLUJmsa7IO2E2IUqMevipQsqs6FXidsi+wme2FueTNUUFxyTHBNfiM
N9PgP8cCsl0TMYft9aMdjFsk8wBQLV5xtuPcjxGvwBTu8T+6FO4lAQOSSHoqcLT/AUGhlWTR0bRw
VvLCxujQR84RQ8ZzImFZ4JLIiBKaF95uMlbYr2vdbayElGgjrB5laZB3TX3Fr5t8GKlgQxwULxGz
4OPY9LS0YbVFHjhd4b4srhVUe1IX6mAhbJxcOMlZ1dzUkqBM7doecOAehvmtNA/lUuG3KnoIloBK
a5Lx3q4IHS975xzFwUyZEuLxFrgF2FNCfYucH40WPwPa73PrbZVtnfrWYMxQ9kz+ug7EBdubNAyi
U9h4KHdyBK1hbBXHCaYFlDAmmw33kDLEsPcduP9Rm9o8xjsAGPX4VMTklXqyvmHozS/8QMcAkc0Q
ACQcWYv2zMlXE6E2b2Hsb6bauucDq5R5WNItWL6BYrDt1TwRw1XT55Zu+alqoVGwR3qvyXL0Q+K3
Zki4ucRFwcD/9S9m65/Mr3+y0ICA/Tcm2H/99N9eiox//nLCfv5vbti/fsW/XfXPumiKP+1//1v/
H8LGbIsp3d9X4T9xZv/ElN2+st//63++fNHL/Y/b16/uv9LG/vll/0EbU8Y/bMhgHthsB4idXHBf
/4Eb89x/wI0D78+ci9gy2+Nb/RM3Ztr/kL4Bgc+wfbB3yrH+D25M/QOJvcVXoWH3HNs33P8X3Jj5
3/l1nm9byueDw7ezDMv8V35dXdmqc0cXMVpY3ovBu3WNPFDD3BOKHemIrbRo+7L25qGDKyPhrAKb
HX1lvJJWBQlqBMdQ7v/La/h/gepZpsXv9y8MNGIiPNfxYb0pBHO8Bv/6YyG6hXuLWX3bkDy2Gp1F
iQfAc1WP5k9XKc6sxntsCvOxcuNtrx0CMxQcUOR2DGMFyluVB78qJ1ZsmVlSB8mpms3pDl8030sf
XVSUdCc5xdlRZb/MmBwWIVvv0pTshwY0Ksdc53cLQOeOfvKl74MPWjy+k8MyQgyYI13bmsA+Ft+2
zXKGrYfcNgu2LD5qJmykxMHscAjCm0wcnkkT3ABRrEbTdu+FpHGFtv6JesY/yHTItjITpMlvePz5
WMNdXmMS+q5N3n7UEOL2wAR6aOjTk1Ey32sHjDyZ6xf7qeobaGcTVGbd9GseyYSvCz0/eXSr17gS
D35zWlYOIFxXfu9rQkURcLXR+F1CetmkrpkCz8bplqETlhnRQz3mzFtSvyUklHPShd5L45Mjb+dD
eW4Fv7xbI9gesELrgIPVNur7YIJEJxh43mE1xMt6Gqo/BUTPgbrt6OUnVRif5eSfnTjpsBcxDK4d
kAUt3IPAS5EdBfU2i+oR0DSjRXB0YC3yQ+NZb30623uFR3UzyJewmZijMZOfAFedqmxDAt1FSXT2
liZCtTK/gLeYeybhJ/gHkCKHb3alhEHZyadhZe69bImfdn8TF+LvpZKfgesnjLFzzqZIBSc3efK7
X7KxLmRMfY8WA8O6a/112xEnmyBRwhBP+FdG45ki1YkLFCdEzN1NM0G442vyHDxy3ORpLljDGuwM
Vj6CPBI06lHwyhcCyk0ZiquWsErStv411970SkKXvwXNk+vktQCk1/AWfxYe0dJGyvxzTNkBefMY
P4dV8SFhin7ZI0EV3ooRn/+Y8obu0sGA6+71b4YXe7c5tRaHqCapnaTuVYMVYc9cADxGkicrO/Kr
fbzIQOPQoJktGLQUpnggIPMVLUK8b02GgXlFlB5232qnc5uG0B7veMP8k4MOHClljwNBC0xvPAkA
UTV7iYp63zbpt+ju/ALhmU4Anx8HJXR0CTN2GQTjj9yPqFlSK6gWpnYAlpcLCj293jLZtHV6qnNZ
P4IPi0FuTBnkVlOcsbQ9gV4/VJUvr1FoUfCUKcnSzX/8Jx6szb7qY3yBPIiOEYEwMWGDuWmfOlpD
OL0Rymp013oeb2KBRM0yequHPFgZ8ExXg+uW23Hw6rOymdPnwaB3I/qFmx6aYB8b4W9c8fHV6xgm
jDZZRmnfrO2OBRWclGYVd+QkeS70NPXHjwiCR1+Xrqrcu0mju0IKZ2Pltji+Qo+fUNTvWaIJeJzt
1zzi6eAShXY00rzbRNolGY0rkTJxOwZkA+JRrHdmPxXUl93j3FfNo6wTXNF2/IMs7fyVNckAFpWA
aHTRJ3tO9WHUhMO1YqHSxe4R9cX06QGmwpR5BF7UbClV7D3o9DM2CX/Vj25BNBymDdEEFJwnN5v9
dWewT/cFgoJqTP+oKBl2WfDuI8cmlf4H3HP4kv7PakjUup1Y29ONTEwr53wvdH/XyfwjXUbL2BRy
eH1AshO7hpCREMI7zz9myZ40DeWDrrmLGs06MJSKtCgUJhvDnc5TTd87euZFt7I+2h1ZLHloM86f
t7KO2KQl0H9aIskRtIY3tq7ErlquJl9K1IiWy9M4WMgcjeeyHepjODCZdeAVqekBHDkZIEU501Gi
e2H3eJmMa18UKBYzbtGoNzHNe3yIqRIB3+Lcz8pXqPhguLATWnc8afyfjLK4J/h8jPSJJV27xfmK
D9MxPkgaUxitCREC2+Rco256d8NOrOsZLtW4TAxonGwSInaC6/tJVEm9rtugXpfwHHbVWzx0/c7V
45vT4nsbmpTQlOXQawKMbJbPYxBa3NHDOg6JHuUD8sdm69a1icKq2GBrQ/rmMPNvzUch3+KZoOYQ
D0XFkGANZ+jbJvzAdcgc9ip/rUyIP4vKlP7zq/Abev5eD/twQP84+Q82kMPd2HKDRjNIhEh579Ii
syko2Q6M23Z2+q1tUOGCPrk3TfnbZaj/YZeILcxkF4QMu3010Ip39Ou4WYncCqO9G7Khc6KAAGoL
b0XWqiU1ykU6bYHe94FvBx2mAy7ecFvDpTp1DCJWpSf9LVE4hFgtH5DdMWRFG+xRvjHygtNsNcq7
uE7EHgFTi3dpOTBbw57OVa6Ga4kKmAVGKzY2eK6rpvi+dF0VDrs6bLAxZcQ39jDqDQcvo+e8yCj4
OSSRfXTSyL0hK/6c+mbcj66s9zX3wOAb5cXhpbg8xEqUZ8Yt9ZkpCNqzvx+WT90AePmOngl/UNvN
LD4zHq1bINasmGubIJo2LM55ERTr2ODekDC/eJnTWJ1U6ul9qZOf1BANTkWdrpshBx5acRQxpGA4
DEPvVgZdd9au+tWyMMf/ObU7XXxU5Cpa6QX4s8OQbPjy4aadI3BPa4PN9hmCxBpDy6vR4SLXCopP
hcOLXOPgFIa12oomYo6Vy/HYjw6dl7bGSxx+oVt1j3NB7lemwnL/l2mY9YQ2G3N36U3/d5B0r703
kojruCFTTP4UuvzpPz9FhDuvrF5gGllenylh8zTbmjjZWj/0XKOXcfnA7zdvwv6zrOCBTFwvt4BG
Y+v0PTpUt5JnI8L2il8mpOkEUNg5mJx9r78wAdq4UVlzWuFvGMdWr40Wj1dbkCLe+7a6j3AFkiI/
2PgknmQXvwlgZydhJhuB2QkRvSQbzofLEzXm3SV3KihCkHqgDqgu/OCom+bIoj+6DsRE0V+3coN1
PhRWcC3R5ZF/NFxnMujO7rJ0IriIpYwZHVVt3Hzq1mvSeeaVFFyUMq2oV2FvilU9Oe29cTRUAoKr
9hkY1pSre+qKF0tZ2wz43HXI4IC1hJcfnDwClDC+OlKVh6ExmcRBMcK3D0EdKR7YBMHMlMCUVVUP
QBcAL0zZ41CZ24fMkT3qdPQxRv3epF6LjBddRaP5y24d/soaMJyMT4YVCWMhoW4kkZr0zyiDQM1w
1zkNFafrhMS1Q9iBB5s1u7EenuO+nc7S96FF6bTY6tGf1oN5Vn0VUHajTpq6Q8/zaVu18hGJUXbl
5U82Jr6t7Vz7n0rM8dGMMmZXLB/wXKwQ/BQPFKLMIwAnjTM2zDHT7caP3GrDWQv9AQo9a91ggzB3
1fVivDVsLIH5UmzHpJRsUz8PTp0t9sIzw/XsJSHYtVce38feX7KOPBtERYOrzvJqxnber3AZlmVk
YII0wafGUyrOnfSTS4/yskQ23FTpEQ08ma2IhPoheR6T+lDErIHsnnAuJzF/zRGvWcQx/NSnPIf0
9OYkxiOAWeshFerIIcLZOzlvLSC9jWpFugniqNhrwvWibDT2Rpkc66biqB5IdnR8tcJfYtAhaHJ7
TVSBOS7822yuEK6DCxIXLKcAr4C6+Kz4sI0zrl4nNTxLK9vkyWdiUScO8lSPDh5vhj5ue66ZDEIs
PdT1e0E+0lqPdPQQ4U/DQICeRBZ14PI/ZjKc9mmUL64a5UEBguu3GIOwFG3qYkSlWSgoIuY0HfJc
H6EH0WvMvT51HUdcxCUzUqW99mwXwIFS78LmYl9YSPFpo1nA32xxN701C84PmYYJh7Lagj3JfnYa
p1VmnWx+0mdo0A4sPDPcgVgvP03yByrkO2e3ZAg294qFhhV8QfsD8RIGD3HXoUeWUQ7k2jyMVRUg
yVQmSN6w/WUQoc5khb0Ji9lsJMpEtLN/R3YEhUCAa4lcJWGo4LaYTW2tKwsUhDMynwIUEV+Npg72
5I7RHnoOgnyNvqlVu9LQsE8n3wO1PbT4eLz6MSOBIwzCk0XzRjh0Cjk6RJHKH7Yh1opHJ7ZueWch
0lg+82g+Hy0GwRUZgXdd/WEs1994yIfR3BIX1rD5RxW1ZsQmqGIsfYlQcvljbJ/A7QVnZHThUYXe
ERtweCt92Vxr/5D2nb/pICVusLMlt7Tr4eRSkSYdf9vJoZCkVLseCvV9ShAWC1z9Thv8wJ3abnqd
/xlmTfRcPEQ8LvH+CUQmOeMzg3tqnoNwzSvYPNZtTcXgSHMV+u+9lNXd9vxXssbCremKkscZuy6y
HmloOYe2o0L6YSyZ30YVBBveV8jayCYfJmH/EoTr7OMU0hO3JNe6A9pCGteE9Y5td9m2LqkK8Spt
G0NYpxkDGRhT5Cawmk+eIKfW1bZYJV0nTvmQipNHmXFKTqaMl8ZaBQ+ksi2878lbz7VuXkv7ZCXG
XvfW4xRN+MAyb2WVpH7gZyVXLqnqs2FBVMahOLxYrFFt+dUWNeA1z9sWs65BETO67mvC5NizbrsS
vZcNorKfu3izCAPvPFyIgsitZ05p9x1Mj8qM4aOjSjzk2p64Sivr6NhqBGNhWCzEZkaZOC2HomQG
03K1BzmRw5FJnVodG532hwHo81ZqjKgFo4RAIcVteI8ww6HkLUf3XKIPp16+5oO18RgvrceYzgOk
YHb2aE6QgWJ1vptNYt8X9N4R/AXVKMs0u7TcPfXsbnZs99HIZLDuZHopMnyssak5EWRJxk4PnQL6
7nbKI/d9Cq5h4KuP0XLpqeFN7sqFv2JqUx5rsxrXRIzMGwah7cEU6jTEaXVnjIIxZRjNLfxZouAU
aYRe9dBUQiNgJShYIJdjJuQde7tp9iYE3BXKWKyEI22CDmk38SIiI+i0j3mbB842Rm1waCZaYT8f
H3Gw14c5RVgIYhYwVS9PRM8BP3IM99QOX/Bt4Gb4yPX9qoD35GUvhkhq0m6d31VWDmfBNkz39cVh
gbQaDQfwhdObHNqVvNt+Gh54V7CBjO4eS4q5xpz8pkG77luv++aknO+GoPgvMD6UdfpNGGxzBBrP
fGhUX4GPHmuRJHd94uwQPE0PRpEj6vJMjILlRxt5I6HmmT6gGg9JpTes1cioejOb6tUi4e+IH6B8
cFiMPQQsRzcxdovA4Ile4snCt0CgE2HvTISq0r1NY4AohmPiKY1B92Euce6G2farGgcPAZ32ReEH
XPFQSTg4DLGPioaB9tQfQ2fqP40x2uiF7hUw+lgNCcyfKWyqtUIF0iczp5XBGtstmgg0CF1NkhKR
itz/hpLpCSt1/kL3Up57CdMzWsQCefpWkHa/tE7Z+RaBZnpxCwThUzmQZFMSW2MCYK3xNSpJQTCa
vnXPTH6Hwu8/tNLwjoxhn7Pe5rASf0NCxXBBMmUdEuliBfOMfp/0dJiMt+0vJ4tesjBCekZZ48ti
eEXW8F2htUABUeyGxEnWYCEB+DNb2I0ho3a/cGAjRC60dKd0j+Y4yyPzkW9vQsWB2+xxCAQRfgIj
Y1YdpE/xHNeTukGmYcSjuh8zsTBs897rYq5gevc/WU0CRKNnulck8m4qJaHvijpccxqGH3mX/KwC
o3sp2+Zd4u51KY7ebbIhEWcmzZFkou+ywnWS9nZ4C3JD7dJk7G8j6Pokdf2t11c1nGKuZF1+dbU1
PjYJOlbCb9aaZot8Lf+xjokArCeu3o69aYZNimQ4uJollFzbJw6459myxCRurNkoycScw6PVFOlu
1Hb+EC/S0NT7xP/AOlK38zkIzYOlLbkp3CrdsfnGC0P2IVKRhXEKaGg/pQe7qoMn37gx256uXRrh
IG3rU145z0rG8pQJ31/pJF95dju8zJb3NjWlw+6mi68uwW+qAWPnzV6+g51DDtzU/R7HabrPWX/1
tX+MCOm4zQT6EAGQX3RDKOWYzj+NpJ2eOmdrEMueF+KNWRnGH5cRp6qb36ZM63UeNf3RyUa9YTvm
7TqZEcibxD8zt+kpg3rcwd5wwTE3EGwYg2i2wJc6KSmNs2t7tzYk68BtnqooOpOTbq8sVVQH7eFJ
M7MaepSG2mFaNqD3omkePdTvxGDJk3bpuX+woj5MqYN9zyugF3U8v03z2IFOU3Z5Cyr84DmHHLd0
1Z0CiwFcXR6Myh0epuUDeZMdobYMP2BV+gwNNwGU4GNKQGfayl91Z2AD5MslCdirOjTEIYaJz4Tl
j/A579lzl8cS6BEK7F81N+emd5qTIAbUAvKo+lVQ4k2H15tuUpvlKSyLyuZBWHsvha/iPYAxty8u
gfFG2Ft4xq6zRZlEDrQKvk0hrd2csZDduiS69vGUH0ELRDRlbM3TGEKOweyxEOG+lDStiLpIKjc5
KZEWoLxvbeQ4sFne3DiKV7MlKQXx8DVTrJmCUnSj9ZRln65nCdcqzRuSLbvPUVrQvfPyqxkfHAFL
yky9HiKAe0b3FgPLalBmmsQdN4exXGTIyd13mNyGhd0yX9wMo/ohBj/CsAL2oMgIBBP4bRqnrLeD
dSyLjvpPrAPX+Joz42x58msq5F5XfkEt4V8N27g5mj0kRxC/D23AMU4CZ+2NZbVtHXEJevWHsmVa
odZhEVRv46bfF7baNdYi1cMMlFRvjvvDYW6IlpdZvpZ2RwSoRjZam1+oGMB9e/Z5CNAmIygWF1UV
u7rCLgb/llmah5R9BEK/EiFzHxwEMNsB4oS832ht5JoZXbK1xL9TdyY7kiNZlv2X3jNahBSSwkVv
dB5MbZ43hFm4OWdSOA9f30cjE43IbDQKtSl0bRKRyAyPcDdVUuS9e8+J+PXa5b4u+QkTguFCmX2R
cxhX+UwVuZF2dej47D4KWe9SgU3WfDZ8dtZLsUwbiudUGEv3nEfjvm5QkEuLmaXmTyl2q9eRjKY7
yfvCzYdjPa5h76QrDCfWYdu2+oYVyXpI7jzidqukhdfmU2VP1SYIsprI/ybN7YMjem4pjGS3vc99
IALHtALcxdonxh/BXDsO560T4unNKJ1WhrqPJUmt5e6dDbLFXuIDQAaYrIot6uCAt9bZRLSLN5sr
fcirGut7Ho43XO6xgKVAaHnyX2ikIRJF/BFqQhxFy86c6o5/4s3zyoClWC8T1LTZI6QK7qDXTLzL
Nn7sQ92SxUi9Tabp3HTLJ3IYNLvBfnS+2VJAM9qjMvjVlP0uHOffdaoPrp067DaK/PzXf5CEFMDp
qjVTD4vMO1NlJ2Cv4NaPrtvgFinizVAm8SkYScQRZmZwLdVtXXXvWRH9Ar6rOS7LtYOp4BSI4USi
sblh5vkEWWacHfnuzRNeZu4g1OH9O4kwhjbKApmkewM97D9c/yKFQfvR2C+lyced8Re9QUv0kzSF
vfOcCJROWzOuQKW0R4tO+wBOwToIOwJYAKasaSrJxQ4+4C3ghdxLNlIOV5hIVL84hYtv/lrfcwdz
dJbmM1dcFDI5tugoyOnKovRQ+gDTddFdB4Nvn4IuJSbWNSQPEtBY6zztEA65PP8ZMjMKoNt/KvL5
MtZRhDvasU5M8aLzX/+1M/uuB/wKReXsaRwBA6CYQ+CVxRaW4KWj8bomVROA0UYUH6jTTJMuL2kr
TE2dbSvaCM/iPlBLArnCJBfDz4/naJL9toO4OpQZJNbJaS51MEXbSMrpOCblgxhF+5RA7V2b13KR
4hfsnlQRbKuWfjwtLHg3Ec3pA547HsijXm5wrB/gVwFE/YE6ay7EpA5xEQRr3q/uZpQcY5q0nCGB
+f5tOE6HRIzqQl5nZVlBdkvZZ0zaBooq99Fwuj6rkmDEnpPMtxruKfCxEDsKzoWYSOyzAJ1MIJ3s
ewefyadXTTqbBycM8Cv5IULUmHoHoWmDcqeuTqaPAXMXtXVTwD7d5NnVaT5ld06ykPKo4uKF+SXQ
jm0589e2xxeEr9HdwHgwZlCzMnydrNTujk7mQNBySn7yTK+sWYoNsQzusjELCQpTB66j1XOnqHNM
Q0YoCBnKc+eNNx5h6Y/R7t4HoPrr+Op+IElyrUqktBwapO6Egse9kMDFIuCWu4CD6aYpcG3miL6b
Zdr5CQ8a/q+Pop+W+zZGw5os1uW96gij0Eu7tSnlrvuGX4F3vXpG7wzyOMYiSzpuDb3xOSuKd0L9
8P+LvNplZLd2id+DKTKcxP2yONuwAFZAc4h1K30X5Q3uYWsy/NmlZb0XPNivYXTG9IV/3QzyqiSc
4XCDeQhGwJFwJQghVx2on0WO91ncPyWpW3G1FoJ5jbjpLBKMynWdB3TY867JG/BYYXIIRdHdjdLl
EGLU+5DgaY6BH+etn77UsmZ8WrJ0C6778JQ2URq238TBA+Y9w8WWjJMpZcAbDaaZ7hVOKyOWjBcp
pOWhAaQXUy1YLUbVgGEL+y5V6Rd9L3XXY1y7beiMUAAERhLqO7uz/Yuf0fgiLRxV1n2fZf1xDECj
qI7lWkQccw1BVB/JC6xVND7qpZl3Ms4tZuhgyxkp73Kgpke/5sU/LePwkOWa0tvQ7txpCl6SCjRg
PKG5lXCRWtcZLgSyLmUpGdiUvHmC69eEwcUEpz4dNs0Uq7PRKVunVjxTSOEMU6ARaOJz2DpYnMqm
sXZ52vOeJdx317WfPIKmnTY2meTBU0erAPRR5P4e1VR5EkAqLnXe4YqAhwIiJ5DnwgJZbF3/hZm4
0rx2uC/Hue+fRT0gmue23c7edhGR4ufZZtRo9H0ucrkyc6cvU0zv3DStObCRs05aNHqF9uvN7qT9
w8CTsyPcs8AIn3lXQQpz7tWmcezq08mCX20Vk3nzTbTxTYjIwoRPfGlmeGjzeOvVi75JyQtOKhve
oG3Aep0Z7UbCMOl02/k+p0KiyKWewjr/GCArUJFu9gRJSaZN7JGcgXUTAa3ojWUKZx8HCJmdJDfa
CrHeZO1jGzAI2VLLTak8U6JeLKytE6fCOhnmm8ZWM+Wbpjk0kQ+EL3ZPxVC7J24/+wrX7snQptq0
ix2iY/hiqc440KnmPZMbLjkYNbt8Tlbs9Th1jumTakBUFC4fsZlGIEdaMP662bVqkVs0FO6mguHy
wfZ9ItQ0DHdhCzWDSfwLCDSAiDreyyH54OBv9vAmKMUItN5dOVz8SGSPs7qkTIUXeUdt5jVE67Dp
r9OBeLHTQybIJ3asopwqdDcma8ZzH06cIuPwPLH2NoEN/GOYyjsX97aka7QG/6VeTFrtiwDXPCdt
/pja6ewErAcKFgn5MDZnN4+i974gMmiM85JGpXMLZI4oQO1H72HLhL33GGwVAFSaDpGVUb48Vyrd
Rd2Sslkzx2BYJkj8nO/rkfrS4tcuxLhghwCAh9RMJbuYAQiPKT99lfcwdxeyALLN79XcNG95/oaw
/gQuYHi0OeVlHP9OSN+dnVvyNmhCxlku2JdDmufFNkS+cogXMIQiKvJ74zDUDCwEIF1bXI0vh5zf
PlmPMLp1OvPKMMw8KEEuf+Y+eCrI7jXW1bzD/OixIpq6tqNO7RXCY0KYwePI7+pQiDjcFBmtiutC
dBVCXL3BDrOumU89h6qLWMn5d7y0CYrTgX7zreRugWE0ijuaqgi1Tf9MPSXQdfJSL11OgS1hcjYS
ro6ueMysuqnSfDvUi3VGIQY1DajmHIvkzHfQj9RwP5TZznYBtTc6anYJxzbXpkXbOj7V3IUJXak4
tzbXK3QFm0YCORN5tBkbwevTaAQYExan5gz+8aSXqV5bgWIdGdcJoZ58P7UY/gKWcau2iGAq+Av4
HvlmQ6I8hCHE+KEnJ1Q6PbhGit+oX6/pZbeq2Kw9DaafT2n8XCVRgUOOV0pIquSgmDytvFRYF37/
RNzRBKwI8YcX+y0a4vhGg7qsYs6L/dS5u9apuLiKCHdFC6KrLqiWmhQSsxN064oPDgU17wMgn0XF
gsRz4dfsX72MwKFRFkgehDKc8B5pm8oWjYF0dXRHYn2djVV3bZDsykw0x5GMEqXr/JacKXw9iZNj
DtWtx9wfxCX3OIpGnz38jGOS1nSo8C7RvfAp97DNvXhbx+30BnUbKi2vSm6bZpm3/0Go7N9Nsgwa
AiFZ7WC31VIp0nZ/N8mWdt/1eaK6rR3mnw4HjNzByLdU5U0wObfkvZ5qafCBlEecPnxK1MMyW18m
BzgieKTfDNwiRDA8yp4NC4ei1Wjib1xvB0Vf8pr4gE3AfbksfnO1I9nR1P+BC/ffvaDX34AnhFYB
Rw8lBArSv/8GcALZtI2tbss3895iSxiGXndKsobr3/wK4vFhctvsP8jiSXkV/hLhjary+Ot//Q9f
Xf+xgX3N4REZFm7wb1G8uV0Ge1wUudE2fFUlmRnkYHptVw6SkMBr93ApPizUJig0GQBmNqOHStvR
i0VMDeXob29Ad2PfQ3co30FCPDNuB/lKL2CyCAIM1qXAn0euY7n3S3ClRTp22+E82oPH+p/kTs+t
hDxdRP6D7A2XfMmuBGYffZf0mmRIB9RCrAvzFjb1mIBrxAZO+opz4poJ6590tKNVnehLWJNqStUB
BNSJrANpMN7tcbV1nOG+JWdRyS8SMadJ4DqOnfKpcN1bv2zeY0fjKMGJg9TKcijxYaKR/rOdJr/b
MfqlJvc2bTDSNfaXl1b3SePeZ+Hw4LrViz3YP8ryUAt4z220vLqFtZqD4pjW/DPqwHpe5vAMx/fQ
qZbjTpvC73T2oNIP8RTeG4wwxZS+RA9jORK0a57iorzHe3qLp/RzZp8UpN6OteaD31vOcQDCY7Jc
7RdR1xszQffUmWejzUHvE6uS/PBE3B9dy/yeAMmK2fisKeqUe4c41ZYozXWmgP9DI0/bWkQSzmW2
tSxCSX99F//LosL/kjne/1TXMG773yBPLD1JLJw08N8eXRtkyv+aKf7Jv8roq/z6e6T4b3/nP2PF
8g+HXJMTKI9fzxYOwd1/xor9P2zH1YJMryd9qf8eKw7+CKTi6ywkE0ihrnLv9h8WY+n+oR0kxoHS
mqSb6/2nYsWkm//tqeFxN5GerdlbBBq7yb9pxBPAHq2TgpEBlum8a+Jt+z6tW1YPsOoOXdq690Ps
OYfeAE9Hho6sSMytgAQHpuSO42fAUSO17J2CtXYDaKp7hpsMFFfNEy89ZAESDEWwdLtWuJRgU27I
CDXCOiKqXzUYVHrKbnijeiwxCGj0kaRDxyAhs0N87aQWAEwrsAnhXDh/ii5MR1pSTd+uwiyLvhOT
tcwpPIZIvJRJYa7DwOFaY1FrpAc0F+KRftnEZmJATLChnS/Mab4CvybNKIWr4YREEAVM9QI+3kLv
ntftU3rl4FDHjm/p+s49X0cj3so6TzhzZ7Q2XT/MBEMWrsKjlw2Ar0C8hKMqn6kyFK8i6QCgBiWn
j5XmR0wrtgjCYkUbSU7bsGupmus5tbmGs6f9xfrUuXGsBW5LSzGUSR8ZkreOozI05gR2Lk5oaBNR
qiOkY73ESq8qcr/QSw3PirEAdasyElOAqLvgYLjEgT1t6+yIbyF87IOxfuCCDegnJctyrSGXN8Wi
9ENEGuN3HDj1LwSh3mXy2VpSn1kI44C03PVXpfEgPNC0SwMQlmvXq2nxEkHKSHYKGNmB12B5wpWQ
X6mVzR3NfutOZCmnuCATWLzS6OD1zGOVAvxsW229Q4AiPutlWU4IAcP7ipjBZQYeuOPnwRpvKHD+
jTgsDo1sliP9wmANCGDcJLUGQzX209EOGvNiOPTviN1XNP2iLFh7JuA8HpDfuKatXyU2qAIJF5zB
9RRK0iGLCdjj9aY/ULmeoNUi2mLKhSvtbVyC5I6hrGHHbzc1TboZmgean5Mdt8GrFEH7pZh4Zexy
JcR7WXjkcr2r1JnuMrwmq7ZWlQ+pzSand5BdN9xHKUzFVeGUzZpYf3IsAgfDCyEQ9VqmWt26mEEP
BeS2Zw4Kxdm1Yj7h/pj8FkNudmPkVJTj/ZJtTl6gGOl7OJZ+yUQUz68gCwxp7eKLsuDcPLJkoYX6
oOrM43rkmAzAUuN+mamG/DsDZXucAAybtSQqtxdq6N7ISqW3vScl7LjSvRWkCd7sOjfHWeVXC1Xu
Wod2UmbbDl3srUPjDs+cpOyXvvDHA9n9+buNSu8t13WXHRiydt+5mMjOLXEHWyVBy9isXIf7cTnb
8ZejAnI8/AnN3ipkXHbXlMhHkiFuiFOlhXONe4HlrTMKvegHcDq7aGtMn5V3cZY6z0NhR6ewce0n
vjPDYQY7w6m0d9xLVSeKJT454ORKiuIx0c9txg8nogSADYTUQ+l0l1Ga9BNqPvXCWPhjtQnCob+o
oa6vZVeUGqscl1i+8kF7kgikddSXpKezMRZnqTNGitp1JcYdS8pnsp3Um6kroaJwU+sVgnnxoJnj
Py78WfNg7Ejpby0xT7+dNGDxmro9y1iXOgNg6LGAkpRN7ryChlAYpt9lceSGke2TYkQjz/cfW/Q0
iitn2OFZEwcdGRkti4dhSchZ6ZnWtGAicqpL5f+ews7gn+KQR3CxNlv2A6Tum244Yz12CArKaWba
VUt4N0S4MlxWOQXHyu3HbTsH+piTdmYp3/qkA0rKDEjE+QY2cU1Zv236Pb6S8qaeQ49IiBdB6qq8
SWAusub3eSyi34MnykdracVm9OCBMNwl5Gc7cPPlmAx3uelgJTtU/M5Del3P25Mufl/xvJ9V7ZbU
vVLK3k7vUrxtdUcGuHGZhBNC3dTM9bFmxRq+nNcEMThsB24j22skU8ti4A4HNNK4CD0NjPi8lcqH
BrKPz51gW3LNrMDdjMVvBp5somI+Nq9qMPZFZ3P9XfnKeaGV4I4kTm3BNi4NHnh7O/4hj0fzMXaW
TxGsg9e7wtvjJRsyo/EPadAB6rDA9LIpUA6dI64wBFJIBI/rDD4sglWlM+CLXgGi1Z9mzGtWrzSF
QTf8VfFNHbamGuzHliCkB2yXocCaDLbB86mH6G2as+jsZf30Hrdl+iIk9Age8Byom6kFombhw1AI
EZHG2ewvrAjoT+Tn7Oo75vH0ytx8u1hx/+XrzP3ma+X/JKkGw1fr6i7tWLEwce0dgKGQmhnwAUMF
5kONkDMMbyg9ej/1nHafRezGZ52XJBzyLmoOYxnQKRhMg1DVlAORK0WvtsnRlvIrJZ80jPgi0i3Y
a2Gn30mXki83eE5WJIDTx4SbiyE8q0iy2lygWUF332NYZa+pM7xEzlRYvJ4wxPMIYbF4NUmVb7jK
XqYQVzwTYP9OVVoclT0rVnFx3GDcK2F7FkNavg+dl7/gEs+/W6COFwAV6TGY6Tv5fdM+YEkxNPTS
EPW8U05URF0QDiNj9SbczTzsDlUIiZ6E53xx3bqdtnPlM320jVwuGVOpP/05CR+gTqp5NfZUNHrJ
trX1Z/Vs4kQew6BPv4rU+yAZ6PAgdTW+2bbNH0e/DR+K3s5e3euOt0xUfHLs0l7Z7dSezNCFK6+c
XRbW/TCt53AJHzgu6BtwItnNAPOAE0GT8NYdyEMYEzc3HAmLh9i14dTEFBGpZHsea314HXA2+ZLt
SG/qL2Zkalxxd0k+LDphl9yiSYuQGF8e3sp8E6m0v+2U1B86wHR7xaKaYyqZJqxrrFtHJwKZslpI
05+Q0uCDEZViL2BRQ3K7yN41QdXdTGz4nG1pBeXJmbL5tWhH9afiUvgMCrF9tFi1Hx03XH5VuWBE
DLNd3kSFy1+y1G1evEpAE/PgpV8CDB2nGhQ1Yr6leo/LxP0Myjw78UeApXsM1U7LzjBXSYION5XT
PLRJFD8gurbWRY8aTnN1fFeeaPdFIvwtNu3qBjSQxbabz8FOtLjOrkmX4sTcZMI7DAUnU2X5LiHS
vtuEJZgiNjgrmjom4RYUp5a72dZEirWMGPPmTytYHByrSZ7t0kED4AhTHpDg33blMkZbd/Y8DBtO
wp+dre/iJLXB5Zl5LauqeRENHoM+k8ORP2n5yVbaOnT+3JH8FvBJapN/pXpoiChJ/zHuIeKvVCl4
whSF+x0lKRkrl/ZArz3ebU7a9g+zsZOJ1nctL6k/wpnCTPoZ2DLBAux5fCVnSlNJkJvguhktvz0Y
Y/cN9Zt1RxEooQeS4DHPmJMzep7MeRkKPiG6xPtsWlJm5Oaqp4G7w8uS6f4hs8f6YsOvWTNR9C+O
3S+vls0qz0N2vycImV66RcfbAsP5gWB/tIsTtutWy6EM2Ft3JOzTfdSiGr6WQTZsMpbpLjQWHW+s
ibxe2mIhzsjeh6NIsCfwoeiIs7CkLWNuykXbn23hhC9NATqgEhwWCA1Dr0jigpgD+ibq9Ys7NasS
4tBNXbKAYJJQBHvfx+/ZVqZ9nKdK43dI9Z8imJlqhS3vYGDs/mfgXdPYltDZq4lzuTWY3m87PKbv
OhPzHRN2YMGx0B8e5jLUh1kp7+fAdX+7TVO9EYSxqByl02YJO/EndEJJkaHlUREUQfMVzWEC1IkG
ZAQPdjWHUHS0DCdOTXXzLDK7+sp9M20HSlSbVHTqHgIisWHBiIzp1qKDF5TzhbtqBxKjrmfZW0iO
XCly3rmPVCyTo9/av0noBKeoQIWAklXlx5Eg4WbkvfvaJBg1GtH2ZMQqZaCPUyvI3dAAhWUz8DrI
Inr20zl5jOntxHiddH6s4nIE41XY7X3md6BRZjc1EKVAPjSpzdK+LurhMapqaoCVK5ZzHuLf7Ezo
PkIuCr8j4PnroHBADsHW2Aay1jd2RMQbtkX74glogV0RW2urEMMLCy3sewg8YfAtQ3oc2SxC+AiL
Y7ksPGfToXkH0SmeQLmqh94e/R3hROe1aZRLyEz2t7ryxWkqO1oY4cjaMPrhZoQ9JTMiojEy2iQJ
4IFAg52z8p6hcxqtkEi7921FUZDJPhzqaCiGp5pFcrUWTP/f2c/wrrTTgC+jA8DtDQ2QWkiq0IVJ
6fftnEpzgaxDi0Il1h5Ui1F0P4eO/9Jm+hrlZQ1YFd68Ewb0PESd/B4ahXMjAVyNgQ9Ecahzavkz
N760axn42HNDVTNcxovkW7xxRRrfCR92mR/bPaGYMfM+FhlaqEiEWPXCC29DIp27gicExaPa9dmS
Fbo/u6Ak8w23dLKavvGL6yeVj6HvVhLuZp9DEqJYwsFEkfuZlhSHArtb/SlDWMlsmYxPYNavY94M
mCxNm5XffuGFOw9g7cd/7Yjp/8M2uhQScdJ1/vo//+rURz/V/z084sjSN/86Ovo/f9s/JkeB/QcD
Iy5hQjvXPvp1PvSPyVEg/5DUwG3l6X+MjphA/7OQbqs/CE3RyPb4WzTlZv6nf06ObPsPmLKCObGj
bUFxW/9nCuk6uI6x/zZv1sJzPEWvXXkemxdGVf865o6yXrJdkf0hjeInux7fh5xEUup8JmwxWJ6J
55nlS014pGMZijJ63pBKNqs4nazNGBvAO/EJ94LfgY/WECBn9q88OLmtScoPJGTwxwz9xhAZCHJx
5t5+dTtughHTG3u/XxFdibJ+4Fb7jHbkmsWSAQLrr+gxsNnuam9ozlW7S4PmJwMIuWomyN1BtbWI
U+P1vMvtia+Eyxwlm7i0LqdWcCu1ud1wEUF1wRcEKTUtgQ/jWsS653i7uPND6r8IXszkQMhCzu45
aHkWWOUjS0zJyJ3LyFywVxdmV9mfInK+m4kGTWb9UpFz6+TcefOYpMzs+W/ByPqHby23E6xpvfuL
2N4Eeu/gWsvCJMYZ14JvKodEqzxXtK24AB6spboBH9WcUQjM+wGFx4Km04vuI54rC5EAWkM9DS5Y
FOkUbzEw3XZ5550UucHI0+fY6gmhdvzufGLtow+imE5rckhq2j4i3Pcof1eFhQFNZda4yQf1yHuJ
V2sACxKWmHloJFe6sT9oQ+V04DXaDrI6+MTYgvEcetUlj2hMTvHCQMBv+aEO+PSqEBLZNIX8M0ih
lZCNag3iP7fca4BOrQ2FOULTSbL2/OghCMBIegKItMeiD1W34Ok49Vs7w3EinWV9pTUcOeZiF0ki
Vj/DhgjRuE9iMAT1AhIhbDlCeOPFxOnt4r6gPBA3rKwkPF8u6YOGpzcboENwdjBCmmvROoJzSIpi
E0zWMfHogWNoFesOv05fJyjiGhp+3ER+yiU/mrnNdx0MZ0wesErndmg2vgHfF5Wcotvc5EeylN+D
kWpPpnLnY9xGH34Kx+LceAhz0za/azsUIZzrxUoMcPZnXpApdz/uvHW9RwscrqPGfsw7DKdEHx3e
YKxz+jeuG7fcl+wgpwelk35feklONjZG9Ve/2p31CU5I7QrZai6YA3vLa0I9K+hgkhTtbC5PaZPv
l4n8HOFbfhBXw1YHSDaE9OKPx6qCKgeRkPGJIRcTL+w3Q966BFm3s2f9qU0Mle7aWc3jOV1JDrFS
VOyaXI37x6MJkMV02gsc9PzicPQcr8z3nZu8JJTBRlefdbv8yhZPc+ScxFqI+nHgUoOcNoZ3Gjgx
P9D4ze+KJwWWdGC1sYVlkKzws9xTLDsXrbhh3tUDJCi6NWAgLr4W2fgh/+2SpKUnM3C2i/d+FXxK
yVJ7LGgKFclF1XR1GUOzKx1uAGION9h++5sypCDTtiFh7Tj8HgpxqnyvXacNZqfMZ+vbz0kFIQhk
exUTIs6fE897VtiDkiTvjn5uv2MsJtQxKHjGEkZoSJ85bXjcBSb5sr2czsbyA4Pny/iy2dV1w9MB
utHYxdSzx+B3pfR+ycADeSH3uVhBh8pVlO6L0Pz4c+juR3BVcNWSDRGiPYG7adWImcWtwy4YQgHo
L1acY9mdqNPXJ2pHm4VmqVthoxr6ZzHCxuKoiu8ujV+pfQ0VHdk3CM49ADMepNAwHljLzZbwz209
n50c4I9bXbk3/tXLwY8qfec5/i2jIMNnYdEhsccfq3tiK/84zMHzMqX3pWPxUUP3TqTiqp89DLFC
xy2maBNWoXNqXN865pwPG5KaTWQ8nC9aQqUGf0QThPAmj2GhwRIR73XuvJHoU6PS4GWOuTfOxiv+
pHZFsgxkWYY6YZvY5WOzuAxP47bbwTKKYV+l5Ro0a7sRFvQ127prfKYr/Gh4AbEvjwKC9apMHjpr
JnzAoA8pIHVSrVrcRNF4bHJn57SIL3PSS2vd62RXpy56Q80nNaKIdUUeJwtzgjyOseFewQbJ7V9h
RCer5SFoxktkcqLsfHS2TUf9lt0Dw8IwXE/yg9d2sjNBBlK/Y5lpG5tIsNu+TjJ8+QsCZMuSWVsJ
QmnuvAd2LuMJOsSxnObXTnkveZOFqzGYCGPlzxMfiVvb8Z4zRsLryhrP7rJAxbOij8rOu71X6vym
meW26+T70kQkr8KextDQM+SjMJLZNQV+dJR15BDuUPWDxxV4G7fcrP+C9SZxdjC6xYBxPetnRA/7
sPnROOOvH4rbccIJgWyt4IBNVtFxtzDNyAFHhOuzcZ7w5frBxmIRgY2u3lp18lzH/kfXeidvCedT
h3LHUjX0sGk3AGzFkujig7BKtUtk9SmS5WGUmMUdN+GlBDQqjsJ0F/jdzKug8l6C6tRah8Vd3uJF
HG+NMEwa4jLeL4wLhKzSOyyqvNXRxDEy/x4L+au3KOxYvqPXfSBO1weigFQm2pBmiCQDl0JsrkJt
PVklWDEKUE/9nK6lPXkEH5iHDlo/JXBDtlYUh9sUSuOxyMl8y4ZXh7klKUwvcs8gnnV6q+7nnvJ9
UA3expHqqY96nxc8gcZUcfhPXBx+wg/XIiYbGbcOTWX+T5KNBjcPMndJd69I2sHK0YDHDQhI1y1O
V4loxCFiQw7KWSXutwPK6VHFxRPx6Oq2L6moF4uBSO0X9+yuzCmfbhReEkAPjKKjgaW2jQFma5v4
lyl9Si4yJllEPc4TwNqlvQnN4rJEmu5h5VtwHCC2QqxRZ2dATlZJvQNFAF2nHh+hkcudrwYLbjgp
GynHbRz2v/sifRuEYg9GDn7taRbyVuSOt0F7a1l2e87IsuzKpB43IuNA6LP8AbBBIQHlLYOeKt53
HdUGtmKkOMB0MY7NdoYzSu/XFDGWO06sgOltauF1b/90YMA4h6R4I4PyGAdinWmaAjQWUdC59Tot
eEbOdvnOKa255QbIaxWobDHBrNQOx5uANsm2ruInZ2DNQsCTLPqsAyyq6REgLf09a253Pr0jpHDU
DzmX3VjBRx2W9m4u03njCj4mdQ2MeZLzM5+B3QCgfU1Q5b6do+bomfKnHMPvPpEUxlv6jTaMmSje
1a3zRg9aE+Ai+jzxb7GAr5uosa1qFe67pYz2VtpTTua0I5b6wdYlkLgatmUzeV9Z5m4T1NN64ezG
tG9PgirYIDfaGJfreLaw8gqDkF4dn1mOn/ipuscJfvLE6HhhILqy0nmXRAGzezV/parnnpwOL2A/
k00via5q07+UFFr1jOpSthXAWCQVwLyXV6L7jBZY5aYcBuBkUT8rbXfdIJRbqidnzJA8fQw+J46y
Td+C1JkPf1E1h6jJ1mpAcp6T48RxoVaoU46dRZsoZCO25ztttzvlcYNtBd98s0I4+WEV8LfhVItN
SbAKTIS9WRL3Z0nxwzpAGzfh4v4qGu9Plz7c2m8yzUq15c5bOM+TE506x3nLhnQkoztEW7t5ijb1
5MdXfDYtqTJ8FQrmcSaT58otT3buOlunV1+NMj/NyusgEg8e7ytIxQdoS6MueZnRdoQD6jHTdd/c
yd3ZBaZRJ2XUJllFr5Fxq3PMVwwUDonWPNJMDuqtNMVykw6Q+DgAKNArN6Bf69zJ1rUholMBgrta
/zbaC8zeLu/zhuhJh2gXK7tL/KQYe8i05fDj6u6IXehJM3YcHB2s3LllzV57VsDM1U3Wqb8AY1BI
OmEWBySsuVEFP5Nfe4RjM2tFxeMx9cqFBAC5KU6JdX7oRrcnug4rystXhiXWFjnAuO1ZWVHypAoq
y8eK4RvIm0BsDGO1DXyq/Mg/9GOumRTV6GYS4uV1YH6FqfoWaOBW0egih8EG6oM6deplHWv9piGv
8ORxLjRodn1FIloPHYeXmcHWFJ6KePqVchlawlsRQrdte00J6ErHiLy7Od7DbXvpDS1869AkIZ6Q
gai9pkDFO0ifqgzaSxFhwR3aa0jcKveu1T9JQ2l6gY7PU/jBcuVrbvvxlj/3n9neSoCQYG4Mk5Ew
upcBwOkgnrctskG84+VP5NgPk25vWaxRQuF1ABlWM9LP04sGygYZlt63W5f9ukeRxtOZokhWobxy
UAcQeG8pyQSyfEmr/E/sNJx0GFY26tby6QIGZfnBYof9PcTIHtY7SNTt4lnbrC/OFbtx+OEH+AG/
ZANMoLKaTdjJcj30+td/7Vzmv2v0x+FOx8zk/z25efnflJ3JcuRIup1f5ZrWQptjBhbaRAAxDwzO
zA2MZJIYHKNjxtPri1Kb7r3aadHZZpWVRSYDcP+Hc77TdZ/qPx7U59+fNvmv0p9//8l/y36sf6Hs
MATGWsdBlndX6/1f2c9d8qPbxOAwiPF0REb/Ht6Y4l+WbiPGsRj8GHdo4H8Ob8x/eRZaQt9E+aND
Dzf/f4Y35v+r+sEWZbOXFI4jDNfQ//n978/HtIzb//U/9P95J3g4qrcHCldnXhUW0Z0swfv29e7K
KKctRPTrMP70lvzFdHAbcv/5/r9o1g/1yMEm3f1dTZnU2kM62ee2tj38xT55gP0cX8kSvbqDnr8g
4r7ocpfK5lw2C7p2gorsSMC2jvHrYThoN//lo3j4P9On/yh7MkzQ4vKt2khj/vtYikgaC+sYkZAu
ClYHUeR/H0v1aGKHCQzNlq9KcorRHmjuR5ziJeHD5GMV5nQdMZ5t2t6+IZrZagx3j7Zgl6V7xl/d
HeqDD5rskHT1n34mXxnoOeyg5h16VX0STlDGwnpQkJGPfUkHIdknlVrxJOuYhepMTXv/BaEeuEHP
sNaDpc/H3q0JRUeMyrGb3OY8zo7uDAi3VQJwuYUDgPV/+6DG5KeK2ovQbf0MRl0LI9sstpIk15SE
vMiaq1NSY34z/PoAQ216SmY5XzFg09fkUThljr9jhdwdEDbR6dZltwFeserLjlnxYrWr2LUJw+ny
XS6S/ah87zQ47tmDUfRRiR0s661choq8BYOstMT8wP620Qpb4J9xe7Q1dcvsRKW3ZLarDcG7y3kB
u4+k0jS20x2vHxUdd1hCOnZbza9xoj80TkWUY50M1/Eu92LGfqwrBEULmdOD6FyEnHRGjpU/1qm5
s8GaAcfzxRnoqkC3HnS43EgPjd2gtgqHJXJG2c7UqC4oqO3pZ/TVxdES+gNlymAuHIOsMS429vyE
pE6dvsaElB4g0AbId56JcEh3GPHgfZFusqlaaaz7BFHSoMuXzvGwEObNC8Adf0WeTBFY01gxPJvi
3ey8CbEfNVBmXjwY26w3ys0wlAjQyhB8MqE45R4AGiEUkK9Xs1i+Kt7A1SjmDWN9/C710e3h6zZp
x3QEi5egcTSnmMFJgVJePOOIWmE6Froc1+YEB1EAAPIzksCB6MMtxxaSddYLznpjwxnxReMa7S0C
mJjYLIdZOa+53oKoFOkjbjCk4I2nTpHKoQiMRNnF1MeGipEwZWPJNMHGYNyqY2xEf5j5K4J1QWpM
XmwfnclmxjSOf/IuIpV5aa5T520VWlOGIhjmnWRvQJDohxwveMschKBbxqUV6ZfkWuH4PGE2QLBR
FzeL9WimEUklUWBVmXxBX/iQZsMVnRhca88FDuFsDNbOCiPLanLFThKUIWnlRz7/lQ0+PoCIeu7B
E/gmshsPecrabe4rpm/Nhd0hEu8VQ0S5auwq3nSDEa9sX1/Pod9Q3ldojsGtfzipLld+S76zwxHW
Dew7ZaqRPsp4bDBRvQB4OC/ko5cOkhlslOBbtLsxbjpVjrpIC70bBaHgzVnHptq2+rRW0TWfs0ut
1EkWxbk1HhPd/DZ1OJWOatfOspw1awgJT9gSX7nLQG22pGmsLcg9ocmec5XJ9GUWhEyBCYAqNZ2W
tr+oO3F8Rq8Qj9nXEiHsiLMBvTtqezvwkY0BB2qZCOPkizHo8v0Gjtw5JdBTmf3p45YANJOkQN0b
A6OkeYkK6w2Y1Yds3TqwNecfGieTu/Zg1REI0uVR0460NGpdxUxPPIZ+SKGM0nvj8+TwMwAMuRCM
RpvOpEq3QxI/p6nggwHyWdWErQPqwaZ/cprXtOhekTmHOkKhVdPFZPPIg2iQaIm8Q+5Z7iolD1qN
+GpR6mwnuDJFzpoAY4iVEujJqu6C/0ZM496wwDQapP3YZf3gmmJXtldQcaTXGjNbNMvmNIqOPGIM
WUaH4leDZVf2XGZo9EGUWskbEpWzWtS24j8/WwZZweNJWdBanRAFD7mbgmDdFrv7LPWwhzpAeIL3
R5K0i2f7j0qTVz1V18j3f+fZ/0EHwBgkMfeUkKc0YvrGlffuLFdGJh/gVj31VpUFmBZivlZ9Gtsr
P+vPQtzbspyOxWT43pfaJZv5HgtJUmGakCZpWOmXMN4nMjK1qdh5o/Xgxow+dRGvUHjEYb/cs99M
/yqG8okV6IXMBgJSo4Rortb46w0TB176hpKMwKaBcYQfkU5iMtha0wNb2wpPy5NoKe8HF8lTkpEZ
pGtZuJTJz1LpFjCANTEHYqfb6dtIVjPpHMNTacE+swkT7Jfuu+gEs4vK/BCV+jM1yl0j6RPhAPm2
VxwvRMTSK/oLVlqWzoHjDQdnJOTLyInm6hcuP6QqDQwBzD2LH5kQKQtaZ4CRfbY8LpWvrzLNCmGH
jusE+gGrh+wsO/pzUgtpM6cbfTa9KRjwqADQrQAWsDFu+o0NzX1V5lzuuLdEu2E6Q+HdfLd35zcK
YWc7NAVJH567jZsEk4Ft+09jdREgM/DxY5dkekjIKNA1fbBpvBR0SjWGLlcDBw6heLGqw8pDKuPP
14T+n53GB3/J/ix9aW3wnkFA1nH1ClN+TYw0mZ94b7OO5LRk0TKU/TsGPvpigrM0JzpkZlR/2Rgb
c3WGScxgWzXQ4brsz+RgT28dc8Vmvwu1sdsnRYtpXNk3K0ehZQGdWbW14pXp7XrLjqA9/fOLh+4l
lSLbohXeO7ADYZ3zfcAeZQSjmEaiPcN1rOsZfCezxXGBO7drNUZRbWhbgC1hnLYb1scYHhTejbad
SATL7w+Yf20G+l0vLr+NOOMUTvuHcrKItZ98suLvfDK3QSGn+Hh929zyV1rpWstW2WU6zVlYkrfb
MBRoe/IYmgTFnBz9VxGxhs8n7NsGFAVJsiVYLxLxcIAbDlG7qLft9biI61jMJUgl7a1iUT8mTf6I
0PyT/phajMWWXrab2XXJWXTxOEvSRliv44mzwaz1WnUSpdWTtWzmJ539URBPtQ46tNDWSR/dqiF1
AdIAM8rtriV+YniyZ+85GfvN2GGMcyqYRixcf5MR8bbuZU/NAMId+WHtm88qThlBMKIJsGfEIP0i
fNWfuc+NuzCtK4iz/2chgousOM9AjLdAmR+l6N+Nec44g0ZU9XGBXXwOvbFcHqqaUUfBQHxljdaw
kzqR6r7fvwyZjq7BQkFRYzxppudmoPlzzBZFT0fgHIOGmmj2eFzMYBTDzTGrfiMmy6f2y17TkXiC
CpwDoVU9aAijp/72JPAmp+pX0lfJVqluXdemCLWCWEZzPkRDHpGaRkTSiPBuTBEiOhqrV3g5Homt
L4pLRmbzd40qiddQ5psYXl5rF+/sBZ/IHmAAa8YsIIvk3h03QLn5kZOQRjRZoRXw9P5kOXUrnIgD
UV5f6BWdgFO7X8PeicPK9I0nZoc3zxpY29TyNmiDeYnj5UVn8vzQEwIG7oVhX50b9SafrQ2pA2An
IE6QQ3BxavPcYSGI8omaBqTn4ObtOnHs3RKBci1gKBf4T4PMRjQRkb3rjXQJsKn6ZfQ3CLG+WM2o
U+mKU1+BBsxkd57bjCSgUjOuvrHzrDG52kXL36QdWAoBaLIS8IDEYQAyH+n0MTkb2xmp06bV4Twy
AzFAbpDyDNJR4GbKs2sCefgoK/1gdsObjyKUmY6kAIJwR3QcO6UN0RxT6iIVU/EzU6Wwr9MdEZzD
ozBiJDgJN0zdK/SO7MDR+RJ6gqFqOGb1B0ng6L1jt7mYwDw2MT/VGzkaAinkUGwbj1cnm4yfWiUn
9F1e0EPHv9gN4nh4LwZqITWdpzKZzgvf2K7wWD/PUB1W//kbmuAEGjN/T0BuuydhbLMUJJ7PtvZo
olSFNVJ1K8dvlqOcygEjODiwjO0+tKPlJZ0ZqsjFfuZAxJiFURetSnRrUI8/IvFLAvy7DZZ1Nloe
KumVbB8aCwoADmLKu3oJyOmYPmzPOAy6+6ewhmJfiMY8Gf6jqfLkMo2naVCsevO5WWF040XsRqwH
ySMl+ifIoi8DcqqXAFyJIInj8ca+gO+lRdUzCRy+rfsTpzMlDAOtqY85lhPiQBjW+zk/RALg9jPc
PQwn4NINPShc88/i2DfmPyNODGL+LJx1hk4njZ5olTrg5Sx4LkZ5mgngC92SDLy+uqCaGkN4Y4Qz
6vladPFL8tGeo3EHZeWeXjGukvnaA8zUtPcSNNuusExtPczt8wRbxYrKlcgw+0Ga11nWqbXDFL8p
sbLEZcSGin3lOKFGQz6MBD97i11zt5juwHmcfZPRcZ1MgImwDgNIqJJOpjiMUiGfSKw3ZmVE3okP
O9bOSdr5D+3dYjAwZmtLOEFNq19H8gZWcYOIuaEK23fEwsmyDlpVp0/ZCOMFsq+/TXM4AGaLWXsA
8nuRZMp1WtSEDa4iZg7FYwaQ7TzEgq5R6yjheQkDgyUdOXrLr1lX8ZYcMiK8yIXZaEJ+lf1bkyXt
Kbvr7PSGfT1uuLoptr4LAodrArswERp8Wvnd6Lwq5p5/Z+ivPKej6tOQqSd1FJdDU5KQpxoxnbix
BsR2ZLGW+WRTp4AxjUECPjENdzZm1puB0WfEvrhG2KZRegHr/IItgK0UMGY++gfoAvFOslsjVzqq
Dr7zoQvDGoEgixHdJv5IzE3mzq2gs3geiro4Tj7BB44uPOo2ObtlAnUfd8YuqxZ2EKFTDP6Ksuqq
swEXGXNxTnpAfYOzzX5GzMhZOR2jhF1XC08+cDrihWOtRRYzkNEa/ZU2UoneNXZLv/wsoiOS3foU
7rzqvS84Tt94bFJGqt2TWVBbEJ+jk0jnHVKfEQMp5RF9Q3bxUAyjfj0RbLLJvOQZ71a2xph7s/3x
Mng5GJs4UtvY0LDZKOc228NmRMmHvoIOqR7VbVEIbGHjILKYSZsh6xtlXSSLi4eTP3CiuQqlj3+p
2eIInTdukqtgJrtn2/g/fW0k5ypnj23CoV9DzoWDUssdXAeAsNCbOMk7FN2FG0RggaD+r4uuQr04
yO6b3o4tqtHNG75cvCLR3N+S1lQgGnHISDCmt8pq2KfBY+qGgH2EfifnlRuCde8Bs6SCdmN/0HAX
oVayY/xjUb0ecOQcmZhjMC3ts+cBsyINDDST/IIyuc8Ma1fI2QaXYL0XqBJyGlJeP2NfIT5IcQle
LZau86S2UcX2ZYDkNiw7P0+HwFP91ScmZ00KxqYZm7decw9+e6+0ZnHu74dYF3XvHTpRSCi1WGNB
eI3834ZkBcxfOUU7WUhtmgAzaRxQfPPTHM0puwdczqNjo/m5i194vQ0maMgh2adZnVgRS35U80CL
KM8AMjd9wSWNETXwWPLwgEQBaaRnS1NAC2IaOoeM1ZI3Oi5Z9GgTemPvOQZlcMrgk8eJFW1SiG4r
aYJM0t2nrEQ+Q0KoRklfnChr9cIIXYu1vVY9xB5eXvQCG2Ko1FXEBOUUMSt8UMwdN2q6QZej1i5p
OuFQ0W+4FsD3BbcGtRV+n5oNMsB6ZGGpE7pae9bn9Dzr3czksXmwcXTgCM89pg/cviJNu2NXsVQq
9Ty6unB7ieN+bOJavzW5Q7kVVY/JVOB2Kr4nqreTrzQv0K3lmaxDtVHdqL83rvNRa1iSDAMFO5x8
1Cc57gbWxfzA9Z3g8US1kC9hI8W+bFl8dA0Jv3pSsslR+/ujDusu2yk2WYyB0Hv4rp4dS3cB/js2
T63b/1It57xXjXqKAME4ZaPu+2Nyn5wDV6J7JOLy1R7nFgZK9diWoDN8l6KzwgIeLIN/49VIQmbM
y7HVW3PfZEQPKe+MEJ0ntSbmV5uitayjOOTL62b1UoCtYenYNoF23wdHFHWlJX1ukQKB0fjLW0/a
SmNGuAeaVW4sLDGs8ejN7tNSwkA3sQk0ggGFW8q/OATbR8OYP0UvxAtZbxXevZZGoMmWC7yMjIxl
gDaJciyQmuIzTzpirYS1405v9k3f9viehLZnbPMg02i+xtZb7ktI4zX5oJg8kDAU+rzDV67CQigU
UmbzSInyoFp/2kFnx9Y9LndudzugcDU4aZXcmX52yafZCwESmVCrRs7B8jYrOnQvTZ/GMT3BlSpX
JRxEsAeGXGtKZvjAnovsIWkLILupeqqq6QxcLN9mybKxpesyQxkgKizly8C/Ey4pDq6htz5azP8/
zBFD5FveUZfc8y0u8XHGJbdKQ74clQxCgTVpuea+zKnAFzmRjlMDemOACALUD8kfsjfwQpfAy41X
1vQb4jHH0MEqw4iP3D/RuleEelCoJVvQWquXVW3gPdQA+zARfI4Zaa+rQsfgqVfkpGEvbHDIj23N
FIWAjG0Kxj72i5OXW8eq1+sA0X0TCGZ7EKbi11kV6LwUf9aTGGawcOl1dKiqOTv6fnMepPvut/02
tQz+5nBz4vLaxfVR6f2jTiEoabsmVNh+vpt0g6VY8xBzsbREuGmLwIcFG9KyfA7uhoyiuPhGHHBA
FIifDchL1aCM7Ct5nOf2UQ0PXs9rwR+hYil+KJCIHPLvTv0UhhmXFWNVYfKhCB6rqnvAJJEi4is+
ieV9po9WnJ5UB5U6p9ztFR6tADBEzRdoUEuhEq8jZ8tvu2uH2fd6sHeOLD94OdEZIGBLAXRpqHVK
JU8OBzvWr6vVuvmaonkGeIAuJzZhKk8O57TvRRuDfo8k5im1i3WHl6/w95Io5pU5cSHdVwKT27/w
M77S0nr8ByiZjZld+ah555llw4TDyITlUk2pCdQbASfMOzYB5SvC+We90vWV2x2NosZV5JeB7XfU
eXr/4Qrtb9bbP45SkH86ziBURxzBsh3fW0dssaL5nEA9iEdlfY3Ga+vgYhr4+Szg3WdMAskzaYqs
kT1yuDvO4aGwzmAk89UWbPiUoVDz+kf0s3qnb2KrU6EsPIxWpO4UsPjZcTGJY/L524oZCZXtrr3q
1dKH98b33obaOZqmYa5dOsJ104kbp9tzi1qpszD1AWRGd+xR0EJaSCuiIrhP6M5zou3ut26jV38j
Ij6DfjQOHSVjmELKlRSofQvJf4QzmF38qlQ7C1xtLsQlStLXpmH467HXIu/NwJ7ZEEAgGPEP+fQk
Pes7q3U6Hv/UdfUbljRGndXJVf6xN9QPHpK/qGfLoGrqG/ynNxexTNIMD1oy/jQN5P/U+R1cya6d
4clYnurFKzeLLzY23dyWp5D5SRnSXBPs4+PXRO1ztfOKKefU73KtehWxzcOnaSnFSu4wnsRicXem
2BGhgWJ5VHjdj5G6W3Fjd61JJyUcFLUiYZYmXjnmwaatv5Ps/JN3BsWgPfgbvXLtgJZ8VXWd2giK
0oq1NfIL0nPaHl9OeYaX7B7NZrCCBq00ybdt149H5RIkiwKVzOQIVw6emJAs+z89+D4Mgtm+JfBg
qrsJSOz9mKzJI8i0JkR2YOyjZGaokbahM3dvqdCpyvPWDoxMhjCbDwsd5L1dee87ZYXYbhg+wMYO
gfUNGwQnPaJnj9RbBzy2lWiPhCUDwpZvVcdoVZ+LIpzoO3RyIA4JKFkcn3DmYgKrmYXV6zG7J5kW
lByGi9zTp8zS+tg61HUttjop4eBvODLcVsL00nir0HrkVoT5k6CbDYSA/jAuy76JdJI3Ea+dQUkF
U1sdTa0tPkq5PCFzzIBubkuiupj4DN1GszSCYn2NUhES38r81HRieRJUnOse4t5Kd0fgh/m7b+67
KNXDuB6jVS3kj2nbx66gMbTf5gYFMZInhadjOvaV/mopjbFbxQuJdWk3+QHzD2DYURosuuqCORrr
tSsKP9DvpGBGO8QNWOauJryDvZBDEntp/6nQbGHjGj9HZsLYXblqJuTiRFqTF/mFYn+lnPmrnJZh
a2nyYOAtWoOxpXuIliIcNevHHrxdDO9nhg+MZQ4M3eySx2S6Bi0cIaF+/LdqDa7oSlyTyaLImrAs
gsbSUTXfj9PSK7alwWQk6YB531EKHhkPryDof4diOtLWO+cShpYzW0wNpUfGw8A3WlMAAMqC8e3h
l9rHpPh4XZaRYZ5+ukWx7e+abQ3r+D4x0qelM8SWJWtzGBkP2qMHaFmi2NC16GQM1bOjIoFpzJNb
DzG6Q7AAA8woD+Bav8O7j6l0kc1Eav7hhiAxm9AQZhptsPSklzEvTCuKBV0bmS/ydK6ht4Sl1gNc
sYpsq8W1d1gEg89U80JBhFjQukpsG8JHVvrSpNsia6+d7M2tEQdS5PVljNVXbCCw7s3k2o1/kXx7
r3K8MUYVIyNqBmsjCVDL3kndE6be8uCYk35oGuuTaGmG5BQfO8xuB8Rz9YMlst8k0t/LPCOyx8eD
YNVUQKJv1p005eabZqFBXMT8uBbw6mTChT9zTHX6tFNNeYCzuuzhMFiH1kXzYpXtxXSGftPAUkyo
8yf3jqzkGHZZOH9QejuHfG6b52Fw6aXyuzFhQvZtRYqfTdSe8zIezi19/noZCvKAEGuR2NEBhk13
81LmT1EF3MC5CwmnBDAuOIrtIIUfuIn363ScvIb36qe1v+8pHPd9rR5oOB8kRFKoIlOzpSCvmZRg
N70abHoeXJcOpulZ5fGy5BSsFr7orPj2+zo7FsTQbgbNP5Apjsmj7B5lNME51kzqBSfs2VqioPpO
29w5LtFQIZImGEWPEP7num6jZGJkGknsBRP5d/OSvNp1ZYRzMf9FgpasAXGMh5rWmoIrwel2FxA2
dzcCF8uafKofkbCqcJDokjVBE2BTv0TMpdaexfLOVhnlQhNWGTaB8q5jF2MC/5/3eE1yF0vg+z6s
IcB1nZflcEgR/EECalg0EGd388qR0r6z13nK4LbLUhm2opy3ZcX2PI6scBnJqzWYGXUdnhQSa0wg
JBpzFLcKkVagA3eVAsEHOKC0WpsnypJElBJoB0fZ4o1FSAr63zybcb+wGqqWsO4oNxNxscwk3dGK
Mc00/btQUPhhUTznwECzPO5Oke8yVEaQsJKsBYeJ2rSUw83Piu4xqwnkUS70x6IS+x6PAsYNDuTE
0F/umV8RYAN36m2isrXbUA1stHXx6jvS397ZXZ6bjxAAcMPLplsXuXrPlvrcYpR9IYVmBaG7f1Jp
Rh5m3rFVwcqM50V7zUqq8A6Z57rjpnx3KkCKMM5vOlKOrYYK+dExYu8IzfOlcmzq8eUtcsuT65Et
NdV/c3g4ubBvMx4kt4+YXdoXmxJhLSzzxv+fRYKNcUYOiNqCoDHlBRVkK2HwQ69gjN/DcleTHz3a
jf8wRlttsN5RXm6xaSMr9Jt3y8Jf0Jve36QAy1w640HBY0UX6e49TvbVpHnPmWzf0/Rv1FefafyL
SYo0N6s8Wcq9aPP8PpYhGP57/AI6DT78N8P2HzPfkpzhSN9TmkxTv3mDfgDwcBSkm4BXJddCVvUx
BbOQmOmvt9TvPltwOpxftSS/JgdMxC53Vc7ZR9tSFrtEkDjb31QwsrX5t0UqPMwO4lfPpr2YJEF7
86dfE2xnkgpGCs6FBuh5FM1J+cbeSPNT201P05+W0Apu7gVXvXowagcDBETmKv8gAK1CrAuoI0FZ
d/+nfpt+W974AD0GWzOKicHbUynPIXLfjYUo7qhhnr7H26kzxvLkgSQnSLzks/TGF1veM1sIgq7n
7BcgCpVNRm0E9hJrPES8tV1PlxQcLkOvGaNFzM4Tjc8T9vNzbtjZn4G+eB1FsROIxqJLLl11xS6v
n8gdIMLQKflHKXHzBChcmVB0/uwywPWWIxzwPXFWX5nMmldCWR/G5cNu77rbjLzAPkXvUI/Yoye9
DHrHSp9qS4/Y+pGylhtgHhurzmFfj+Uu9vUvkecz3naZXdp4OLnMlk6GDpLXdttnnZNnpcOBWXcw
g4Jswi234PEY2ViuDE1qgew7Edo2lY4Te5+xUWvrWHcOE96Us0SHTDPIjGECiOHlfbImmQCru8zs
Q0Ju8gKLYNuAXuwUA0hp1bsOEcFWj1i8z9VUH5wEB1M8eNdltOJt74ygIO++3gYihMEaNWYyEijH
W3Z51VyInqlZOlKF4qPatJExHUT3B2Pzt0qgKwPPzY7VgNa3SKPAYnD4OGTWazye3b4nAQS57Baw
LYvNOtkXbsu3xfkdYKGMVgN5dTyu4gxuOQr1uDk0brLWaCk+Gx3IPaGsLrj5LVmXCVPghVKvYOFj
FSNmFJPOtMnZuxWcXBjR7HNHisqzTaBkDtx+54A9jbMpfXfqX8a0oJoSgaRmcXnlaiy61r1LGeP3
tNDjXUysFKsU++plHCMZiVxlT59MFBas3unDiCY0QrOXHKWw2o1mnPy70mVa0uUhrcUTdw0CmlLT
tvA7spWDgH0/gmgK+sW1eG3HLV5k/dDDGNlEjvWA5KI7DrOFuwg3X1Myqvd1MKwJjdzeWDBG0Jqh
Ge07DnulF4GBqZtVlB9d0Cno5wlCddutQR4tHzAqqCN0r7tQTJT7yaAXBNbC1JNShbzT+WQkHtvk
2XRfvYjlbEKcxFrxZkmbGNkJIqjsh+WHdIFbN8iDZPtw6v0ueW69IaHKdOXWSVkVZX0dNMmMjCQl
52FErtzEzlc/8ueVuhdreDX++WVxJtaN+S2dvRc/yR8p/Jh9ePNuRCq3Zn31MpIZhOkrP+i9F8yI
2BnRB3aW10HexHfjiG9ginCvsIEwS1fUIdFEoSQBp0uGcUOvTR9ME+g37lYW9w46sv3+aW7sk2mX
pNjx+85dKTFbvzmNq2soBBj6n2gyndfRMdkJmnuMPGim/eSHC9bsUSGoxv2FT5uvs4EChb0voDjS
rnykQ0P1F0oII5vG572HHj94IJR8+VS5KUO1ZR8ht9ksytR3djRGpA6oGzdaewZnQi+MpGrPgvU8
sGY8WH33XtTWwsAKQaHr1c+1lUADAeHDdEXLOBUQLjd7rXTwGCSU3AaUKql5xjXR0qORI4/o047Q
+Gk2t9I4WYP3o7FKVdoAjohGFGVAcrtzt1leokHKYPFXRvGFv+c2iQy7HeOy05QfbHy+XpnZJy8Z
bkPdHuEYvBsD3tuiTHY8MR70qm4E1g9ZR9nWbfT8g0WJyWYEX5PVVkGdA2rq5hi6S+dfQEMe9QIr
UaKzQ+RCgBGjs4ZCr+aStBNONrA11r7dWnOLq01OyDbJXBYP84FLoIKglPyUSbetCX0iV5dHiJ2J
YIFD1uzaTuRXmwOMsxYor0uNYwyDg4V8h+Sy3skxR/RY1YQgTYeRMY2KJLVUo3GAWbYmJjjd9PVw
xT1Uc7sqjF0j7xCAn8+JpJqmfktqAwWjbUI2tkiZZuLOFe9ba6VMTh6H7ZSdyyDn28agUd6W3Ptu
suEVex8YvGXL9trfLiPnC48fJcCMiELpw59Gz+aQuDH6Z4NFe1wi4CI6aKUZ5Fimqrn5BRGClhuz
DVmsXzNhIoiQkfoQhlXYU2ONJelm6fuQFCelH6emearHeaF0ZPSQ0RIWvQZmIX/QDvYMZbinJ9Z5
glaWpn+6onoz68+84n11imyjzDxaVw02JXNkaTW8Q3oSxAUgoRB4/BIiH40u/tDPI1rJqCbKr9bL
p9EkVWWoTLSWHWTaWX+yBRSXwoLwV/9C/8IKqto2ZHeH5bjxVnqp8jC1uVnSmEtNuk+1yD5wZci1
v0VAw1aqVr/dWP9GLsE9E5qObjarQEfQue0n63VsMZf5Rl+HgkFQMVM0l6ZZk/YnNmCusFR2OBlS
5w8LuV+TxcQqy9gxxK77FbsFmzJxyZfh0NsWUQ+9BhKfTTMjCxqGZXlSGZOXoZrXLFu+loTZRpO0
1Pjs5EqHBa4WU2k19aiHhvCPbaZ/a4v/3tLvLncioB8jrhx6+YhR570SzAL7CinGfPIT8UTig8NQ
0l+2TaK9GXP2jFGiMw2+sjsi5HXiz7HmremHee/IZ1lN78hrjQ3PWyAj7E0jJI3eH/RAIMaAkhHu
JkWh2C8ORg3HeWfLmzEfvvKNBlrsU+Iu+Fzi+nuOiSXxsKvLOUTGxiXvlGiZp/YNuh1s6n44+sNM
AimbuNnAr9pZpy5pP0b0urO9XHg9qlUSggdHV4cqkGVMsy3c7q1NeJQNEo715YvP8kWz045Ue/ur
YKYKfhje3kKuN3tnQLHIunERqkDG8JzNjjoGuCqDabrzZvCvdwakZB1uFNV8KyO2kiBUUMBE+3mJ
uw1d6qmN8nORO4AtnJI3croBfJmC+O7bUyBZtP5ROhLKVmaH5TDHDy6IJUIDn1ll/DKIx+7IOOCE
mtduFODGBQYrro5m401dKEkIXMkoPfe29ws9fj0m/k0jhHEt6vxhoSRGd12hAyO85KAP+R/XtZjU
UyB3pKy0Mmfttdw1nuaDHJeXMSbhxzCeTa/Kgp7xP1SUJeCV1+86hoOZ2qGp5fZq6HK8q7XxPaLm
yWMnvk3Yq2Wt6pUR97dMOA95VyDsQtYAeQ5P5MANmTaXsjYtZk35obUw8XXsOJCQ6rxRNs7R0TgV
RFuo36SmmZKxQeIjaj0qjmRHkNJaLhnwRqKd+jS9ofv6nOzhahVHj8Xb2mDmANzrzm2LC0iCHC3s
dyAJoGN0UWLA0T/Hfwez+ts2bXZ1kuSv29VH9HjDqrXkh6e85xE3UKDN8tqk4/+m7Mx2I0fWa/0q
B76nwQjOwDm+SCZzTilTQ0mlG0KqUnGeg+PTn4/tDdu9Lwwb6F0bha5WpZTJiH9Y61vzOWKclkDk
y5wUmXR5yAzg3uxnnsTC9s2akks0kHpG0TlT4yNEsiIfiaABPcCrKDsNLFQ82Bb6SAhiMDHb5W0K
iVtIb5onXmZJCKYVclLNq0rbyi85Y8w+0n6lXv9Xz0OuM5ejXcTDjmzNasuT9B2jImRQ/hjNg8ai
XD9AWvlobDLnGxgsJoPaYc5u1Yh5Hp3mLjVTnPtqRCLLoD7IjB+hmvZjj2KnsxtGWR3GbDWyfR56
/aLL8Kg75XscmS2faKOmoCigC5E16RLbMAzeO+FNC/c+Fgpr2dcToeIR75xJPl0W21sVZ29mgnOr
KjH7eYbv1kSoLiPhAXNIbgvrRZfkkd3cQMdgAeOXK/Cqw2nJn8Y/G34g2ekQW2zdyXzUsCNuZlU9
eqCcW/tmRpx+fI1r3SD1BJJD56DUS9YjE2hr+ZK3r16nti45CZ6KfhCJMJ2A5TtExiICj4q2fCQK
90adu3qlJuPN7NjesbBv63ZFJbFw7vWSeI2mfkqMcL66lgp6QhA/y15H9WO3iCM5anaJS1AFHEbe
pUqyzDZriSfZ6/euWTpnx52nLWUH2/lV1+LYzF2zsCVcyIz7D/akh3IxDtj841OkJvr0uOBGbUn7
68FU+X1VSeRyXLmmtE9NaSHUbci3ICplPJud+aMjZdYHiimejfZD11P6eo8zwWt1bg1YTzv2KWh/
SWW0y8o52GLZd7DBzh0hBOc+wSOIBfFijKfcTLRrBcM1QQhBdBZyTJRG5pa2LsRhUUUXplEfSHyW
lwH20sYSVRcAZEt20obbQFvdPAyhPOIqosMqasXgKnZ341Dg7Jna9KIcLhYCG8ytrlOmzJr5syXV
lzC26bkLxYK0oR6elpQa1XXJbiEo0Y9yy76gwaR9l3G2m1kk7plzdIfYbsUz7QJax/IPgEy4KTTI
XVIfosgR93FEKi4wz/mgvy9QbKojb1B8LeqKD60ekZvQPxl93BzwEb3YMZOJCO4j7hfkBHgIknNl
1VeXsPBDgb9jozHQ3NX4oYPwPXOfVQycBTXEyNKaSxMYjDXzKPRiE3N47+zyuZxLjxke1ffCJDtC
h1zSZ3jG9Ga1BnK2LSUsBPjipzHRnS1K/XENRDz6nzyMT22PKWByeFhi7tt97ZVXdENolE2DzCvM
FV0enxNx4uPJ4iOhx5iQ+ZMb3r/Tf/pkjFNRNu0106I/tuFeSG6hIY24AJ0pR9pH+kRnXhwETk5H
nWZlHjqYUf8CuqlI/5EPCVpU3BAbEGqwZJyfQFx6H7jnV0Z2lt0teO1Vf85c+FWYgfFJE5xtjeVH
5dP7MDEKlIXhJ/wB+OVE+AgAM2WhleOCFNXW/RV17hVw7jFXy3YSGC7E8mn33q6u6m+9ZgxRtwY7
0CTb97Mp/NIivtHtoySAEQZsHIAWvhrfTjPvCBOyA8XJdkCRgElppAFm9oqF25NW2p+0YTlbLSbc
Lu9qBobdNxCzepsMkUnHMhZBoDDNXnvR6Psxzn+z6DJC++jJggGOZ5w8qyc6uE8ZXyaxG3RuCJw+
xD5mrGneg7wOkI52PG1zAJws6JpEvKQvdEfuoUuQ58HYc7eGpr/IGnyHIVLkJSI6MduMt1lb61ti
u9HA1Vbvh0J7ycYyutjCQty3cM4laWYfcG3SqtDkA/GusQ0vxs4mhq7Rrd/2qrVQVtwegUAGpCAs
hA0iuFDmb6eu7Z+WWGrW+Kie64gSo/Ccn2uQ9Ek6+N17yGNI8IxH4lJ+66Yeb0dV/wK5Mt4Ah33H
0RDtQYEimtQzeA7HrmmSOzOefaY8cdXiSLChUQhQnbGELCDeknmtDM4maRUPpUasxKh12hWRNeaY
5uqSqxfp9ZlZbnpt7KjlsSQduUuh99v2CehIDTPaWE2qdGUtE//KGS+JEMonafHdYMzZadl9svTX
MTMYLWkRG8SMkwRxxdGCkzHnD47rHIoyeh3Kx24Od5AKaNWg4GwwEyoSbq6xgyLNJXPOjtkOYrV9
jUIKbiIr8FuvGlYrP5mUc1Hp8pGa7JtgpcKmhCfbcs7oMH1rTlgK18lLNGJoaUbvLULQpirxi4qq
2EnNe1YI/v2JARMXeXIWVTsEgHOu46CsA7loM6MTQG1O4h1YOj4tUfSRNU3MWAEl3Yw3JdawNVU9
c560+ROJASeAw9KmwenEJgXHB/tZs1z4y+Pr0NiM4tEHHpymepAFOnScG+f8ToJdyeAb+wdEE2IB
NOxgayqXRS4iKb5sgMMflm2529BrCKgxCfksNd/QcUWIinD3pnHPOIBNJjVOjQAU64PuN4MFESiq
3jQS7cibG8NDyfBnLXF9pX3PoeJHh/uOAwP5SgOTxk0qpF3DtjAh8cxq/WVg/9zFvBxcgj5Eaw9Z
Nl1il6D1sdc8uCp1/XHEcL669QI1oUm1vPKzG+GnjCVipcgt1KZW7Wu84Kr3EmvvZEj80UZGu2HM
f45Y3pH38V0yjPhwNBQO9QI5aXF2BFvCHqm2c+u8yLnCaJSL22xTRikcCgtrHDhN9AQbZcYw6KP8
K5l/Y2+p/LGhLhz7GLkcPIjYOqqCeL88M79F314x1kEfzwr2J2P0pI2Re2hEcxomdJXJbmC2z5SP
DJUsAnCZxQR5m3Ahp7AOOMcoUyfBwdwv6Fej+XHAYbKhp4PUzNCTmDtSk/r6py34xFGefePv/zDN
kXIii15RRCGYwneozxri4RhxPkF6p/V/7FewQdmsM1s2htWIIDa6uhGG8VCje+h5DewttN2UPkwx
3llOS7VFGqhvTNu9JK2XHVs45j7jJj/JJwDMHdurxlm1lqbzRAfySXKotouKcUsFyUydaqUiugoZ
VL6FL+nuYlSv+WgvaPmfgf2dsMScxSw/e1N76Nc5pHsiGAMx+GQcelnomy7r74I2lcnho9WZB54q
H1DmTnB9KS5AYqBZuJsICtigmUGFLkU3l/OonGMrf4QDBn/Ikzg6NLhfSU7Ub3qylvLXbIXpdQr1
9MqAgpsVcwRY+5vRrQPDudqZMAyR/Lfz1ujxb5YzklQFQo4FjN7TN83rEM2azwpI+CZsjgSupFyl
1CIFg+beflOTF7D53dU2iSZUcYfZRN5cIvJFvLeW1PIJPaex0TvuCjLAnCTZW2ZEEJ1MPhDTPHlV
TwMGoof9RelrvTQCG/XXpnUDoQitT4n82ybuEQ0FE3/3jkHbb7WshCTXIXJ0rb0qIWA55XOsqd8O
AT5+1d6NqC2okxv0YtVHMkF5ZOCBbLNkLLH0O+Ti5rUKG82vm0ZupzqlCsqJOnU7+WVU/PCq5ssJ
RXiM4tlvR2a1auCTQvAfH/fmkrf1mySuzdK5UibS/iJPv7tV++wwKpTF8iQqxpMJOxTV0NeJGq2u
nr84g4H/LicLoSv0QB9rSPsoRhjUVUHezNpGNTW8k87do9OHs2fHSP/NSD1pKySzFfpyGBoWh3OT
n5LCjXaQ0y3fdQoEHoP+oyPebMzlb0UxvNOM1ZQWdS9VG77FjTxh7DuVrQ06WLyteO6wLIMmtE/J
KJ/Jtd6nUU1Dlv+wKU+M8D2O6+6Yg7djI4EGBaBFTiPjJ/rw0uCahMf9FBfRx7ziBdnuPqEDfzE8
J7DN6XdY9kEivBPiFm+LgpYVkjacBKtIgrSYBY7c5XK5Iy36ynMV1Ex8eN67M+FzTJyZEBbL6uUl
QowwH+tkFv3N493esxmnn9I7zxf24pxYw54xQWWn3hiJKjMZmpAzrG3tCrmQ08zpridmdK9JbYJH
b59UrPJbUhFmaVsf05A7JwheoK1Xd5pXFxTRA8KScp4usKFqav0kJ4ZLOxVELkLOqxAzfjRmfK8V
qjlvOblac29gUoUkYoWkUm3DvP3G34InRZt8qSve54pZ19S0+6KGRzw789HK89eBWOgHkFzzcxU+
4nPKEQVphH+FKLFmwUjsPPdlvvMaJqxr1h97OmQcNb6qpcLwVs3nRP2VAObsPHNNrjArDxe49kps
QLwp5UfaaU9NId9Sh09Cmk8IPjhtvX7cLhPrLccF7eMUgT1W8S6prJ+Jx7xvIp8cWWXGqL+ydo6D
hpYFCdO6lCOoa7fSip0jPBLgUQtuF73ddlSUfpNSpcUE6tVrva3qEak0bbXFABYZWUhILg8X0dc9
MWrc4aBwXT1twA4P4UHqznNoxcd+IaQVxN8uE1YbRNopjHtakoGHr8BphgWwuSyQBU5zPB7diShY
0GzkbRJ5HC+c6V58EmaU7UeUG1smhNdGNV6gzyikCSexyRlQtJvQXLgKcsyRM7SebGA+4CVpMBqV
wcIrVkfTaSlM1pOnwkpi0N3UlimJTi6qfasbhyxXFJXM9wIkkt8FrO1EvzMMfuRh0S6wNY9CKXEU
Gkq5WgEMgtD3ixMvvYzR+DmrMN7FYzvt2trIglYb0fiVo35yGmSfRSSP5Mwmh7FlEAXL7+Jp4w1Z
h+2YM6JOyYxbi5ZD3QB7SgoDatBQJaSfMJs0hbJRy9vLpejxOjfC2aETHE6TrnFQO+WfUc3tySW2
QknQBYm9OrhtcaZ/emvKDlNe/svrMBk2k3rWev1bgwm042j/EuGA05RxupwaAXetJIcDWdP2Ejnx
eK9NyweqxZvQEMxngUGoJ8bBMyreFHkzBxujexxbLUZOnGddxAS4rx3dx8F86icS26NFHEfVPgrG
Tkd7cV+jZNqlWhHuRWunfmFe0L2PDyldmwcVIaRaSQix+ang2B+sdiHkmcUCOeX6c0ehs0WfzryE
An5TWEDUqsc5pA4eE8v2Kf1cxJH2A1mxzKD77t22hy89Vs9U//qhLZ9rWQQMPordgECWaHSGacWY
o0fBytXLsIeshBSkCi+6NbyiqlGPfM2nzPQdqhvyZje9KhHIJsDg4mmBq0a/xvOEPnBkLuEJ8t4a
neJwolzS0rsL4Nte2EJYxuRPg1X6n7Pe/jbE8m548WOYNNXBJnJzMxnGJ+MJ9OkNOYGrIiSGFQUg
azg3oc4aF11LwOz34CzkUGZx8mIVfK/95P5YUPHwKZc310MhPzZ30JyUkw1tZWrXDa1x+HvxeOet
6pvlQxs0EYGLKLK8fB629YLynfXmA5U7yr+Zpn6ISDSr48zeOPYbu4WPwUjhp2clyvVmk+msDI1c
ladZyA/LnQw+bSx9yzRxNs7Sl3t7nJ8sQtUfIDd3ymbEHi2eH8muDhIA9H7ClbqLBH/vrDkkaSOP
EyIC15ywyHT01fql+EFyd5ssExAg1lNK+TSyFOmZv8E6G5xXrrrBN+ccJZOozyXmgWOWrrOEmsMt
tWbzjIcUPkAV3c0JWAbn1cPE4H2XNyh1rLkBIZi5h6wuUeu4+gd2peYxzbVAZJP5FbG7J6ng3sLq
BlA7X+HLaZgnyVUb0/QADfdP1TzPoF3JKw/cEOWlbf8al7qitHK/sUqbW2n3b3qf35pM/Syby6QQ
Id7FqPNAoCCa6qCXiQ7O1fuyLPejmUsHmRKfRPbrMUc1VR1LOhPvfvfQTEFXr8oM1zzjdf6Y5C1M
LOehJO9wIzvHh3Hx5SBLYwdn068Ur0V/6e0YxTjAg5WVuYP492SGBonxM/dMlrKstcGnHSoaaWcU
4acxx1vFMcgls05j7PoZL8F5trqHtuf0byTk24bVyX50O6Rn9aL8spXfmc52poNNtSmGxb1O7Nzj
jBHAgOSBzSAiVNew7yJrCVQA2/5aFdatq7ri1NtWfI3ZKdCOp8+5AeQMcbF2QJpOmHrudKzS5nmb
9JFxss0i27KtnXZJaq9+k/mXQeDWuRvLP9UyStC8U7I36B19jXspoSQHZ+qi+Ms/BxB+sDIBrhJu
VfsUjzsXqxTxFtkhTcwz/oFbNtCAZbXKg1n+nIvhaK4R3YtdO7ydyc0d1vxItO92Ww9BpdsH07Hc
Y5s9EZqwRqaLHuyNvW8m7aRPceX3ZK742KB4KUuIToORmxWJLxcHdDBVMmUgnKxzoHeZO9MVc5ss
MXbQbM5BRXKSfc+SCkRPTvsqybUiZmAPIDrcz05nbfpQ+CNoASpm55bYeCqE4VxbJi5OgnGOm2Hj
xkZ1BtP5GJt1d5nGPHuWzfQT4CSufAlrZkuEBGSa1CEd03DzbYpoYGLns4nMTj8uwv0xTsVdOIhc
p/TNGHCLZsR25OFT3itgIsBqS0uKvSnVoxaXfzx6sR0Dvlma5yKtdHASRnMox+49122YGr15MTQE
Q9QAMgCPQ2Jmq56EPvTH9nFKouXBUaX5EI1C3zu4v+bBPDCtZJcx4TYaskis9g4/nerxhsKbKHpq
iJSMCFxFXnOOzeK1l/VLFhEV1IxVUETdcCtKgxpmiX9bJqz6BAHefjZJtPFoXSknaIMqnLwPg8D4
i8x45QPDexZTdM8xzhuCrZJdhJjVoj65VImct7UuqONimR00stFSZJcP//kL0MLbRHu0d5oe9quj
5Zd41JWfoAA65xxoQ29lF6P2wDdm4YfDs5iazrNlifgpLLT+bC6xHbDBBfWUHyJZiEdsYPVNWxJ8
VvT30SMSCveNC5dZ48ALo3+eHgpr9Zcprw3yUXHt0kKfYql9M6ADp4ou8Rgl5V2rq/k0rMkCXhPd
lSRCJu5wqqTDzW5wsqvB+O05F3JBQ65VUR/Dj6jJPtO+OtLM1lfbQcNnWeY5myfc9JX8rrBG73ob
JR3vn3vHoyVD8fiXeRs9eB8YoXYXHQRQk+fAt+h8d0JrJr/waucsB33k3awMLuN+CUB/z35ahZ9D
vpQPsE1vngYzlElTyeITO2hjiZ1rut0u1rXx5I2sA9lVZDuqAk5KYphx4KX1ToepgkUcrGiYi2tK
n79xwtLdiZkcTJXqzoMXqT0O9n032XuHe+F3jHmzXYpDZxOEofVhdw5nLPJIhx9YdaiDmTqY4Pqi
CTLGHH5Voi2o4yXEAzt1RwR2HHz45nH1rwtA13aOEuuELkq5V60Mn8KJXnnUQvv3Yrwg8d92nBZn
3U77vdGztBuGiMmXq3UkcsuvClboe2VFeNsJ6iJ3fPmItM6BEjiEp9nkUOFx3WVhhpBh7QQ93dia
EUpvKViUs2B9Mz3A72Xen6i7m+OSr34W5iP7OrnKVLPvC0njgwUZwe0I58k46WUcH6KJ/nocrGvD
cX1dh1zbIavohmm690MnjVfw04SIr7+lL4FCseQ9IeyzB1lddnc/b6p822RoDDOrnG+CmyIYStfv
5tG+NDQ0MdSoKh2gZJX47eKmO+gsO1/TSX3r88VeEBwPcunP9TzgloLdGEvLOJicDFA2elDBzOHi
+RulsXG2Hfu7E0/lmFc33unTsGZ1MmUmKo0U2F1mSTBYPHQcKfJKWiELy+Y3A/TGX7pEv9QR0V/D
AAt2KoFY9km+Lyi9sZXpWJhROLNSK3b97JHG465GoVK/60nMWI+JNoSNZC8Ry8QNAfOdepxqwJ7J
iLViGZPw1otql9vI0mMHZ9yiNhVwrQYd93Pf5fdBcIDkzeCcukR7IJ38Tm4Iz6OtykOpL+9Rz2mJ
CQJqUwGpNU+B4BY8ZuXDXz9IzhSmf6S/JJBhNm08RNckjY+O1U/nmrmFKCE44hjmpJrd8CS75aWd
1E55zG9Ty5oPheo+o3j8kQACfaoZ6vupOLhla9xdFtGHuOvgIKAgWljwvlYjBCiXp4XBiNUeBdbH
I1uD3i/aVp40p6S2FL1zQvL322WMk4yhvLG45RYZ9WyHhrcO6iQx6Xm6QyjM5lCNaE/yRDX+mJlA
JzJ3j5vR3EvTFWemAC140eehVeXj3Ih7Up8JDe9/sivyDgZSK7bzc4jryNgl2SpghtILK+ZX3YwB
p4r5oduJ71itSTbVku5iG5djWxB+oDTrSXMQzI82fV1tU3UyMitlWyPTpcqyKxWEIWYE1GwbgACv
NWo54tUA5tjJY1jFb2DAps1CQmYAkegS6rxnbVf9cS3UXnEnFVGMUQ+pbW/WlXtux0RdagQTiOxQ
TCLHTw5tkW/JkGmCNC9f3aLD668cIGITbo3O9Qtd9NiFEXvIJpvuNe71LZlvpS8a9adwmvxj0ptz
bQfc9dNlNk6Yp7sdg+BoWyRe6sP7Is5IX+LTEo0/LBmip+gUWKMO14idOualnLX8iFbmR9uZzrvt
sqIxm5YqZv2tI3+MELDekqST57G1V7LTrziDamwknb9I7tEMKlUcRQTvme5xAdugZ4g9nku6ExSG
rsIpPNyRpR4juIPA7as3T7fjrdGKJ6Qur53EgWVJsur15TUCPCwLbX7IyTm2xGPU6Y8RJJdQt7sN
U0pY9l3+uwRx7KMt6hmLlD9QtF5bFxeTbszbYdbX5DwK/HpWgRNlwQTqBwOMQtzaGpdqObSOdYwx
zwfOAPzGS6h0jsXscLIKpgndUtS7tqpiQCXX2IVxpNLhj9H1x3IY724Y/uzd1mJuLF/LdPwwNIvI
O0aEK+s0NOQ7UOBLxFB8Y3RJuWOO75q42bnFCeJo2JiPCPYImxmr4Y4j5Dd/iLxJLNKcLSCWGMXw
qrU0Aej65ZYmI1/cDZCyIlpDhC1MizrTXAH/A1nubY1LivFinDkvld0TcymsFzNZ8sBsrkWzchDA
gyGkeoxHYD+zruMWShF84LiUx0WCmcGUm2+Fqs4DiXSfbi32FNz4FSe9ODYj01fiN7tToRvM3qD+
dCaan7l/KIsavk2DJn4GjtHaw2XiLoEUpGJwTCGJHqlxITlbHLQw1bYDfx/lkdVv20EYD0N10cP4
biXp8qZD3XEGfOtaQsBpjT64GSZzU5AiGLQ8Kfu0eCHPwiHOwIg/ZXRQ3YjLqpXEpDr2jyHN9OvU
9/eaN44R0LTpB8kQbsRKTb25PHp5OgUswtRRcCExfl4V1oPZXXVBcqOxYGL1yCGIyTrbOExyaT1L
AXHqG/ONfbIa+xhFxc0hZ4rihvTY0YlRoLvLzbhhu5eXJJpuw7LuG5PYCooK/EfV6uJEZARxd501
7Xu2rj7pranPtWLfJAoi8DlEaE1p/x3tOC7owFuSUFtbVdtSTsPeaysG5sAsR6RhQTQDnBgjlHdj
jzaqUkyMOW5JrdJQJ7Ut+rh5HiaYcsgyHNVIv1bML5wqiQ5Eu/Ko6GCYsn4Bnt/KdFPrZbkDigzp
QSCAwqM1Ns2IgxD2ORjcF3PSPpvC1E4utUjmpd6lI1Hycd1FySWrnwSaUS3nc9yE3q3UWBfHyo2e
phAydTl7ByK/7/qcsw5CQj1mpbx0vc4GQbHtS8YpDRKe1gmwFcsHPbx5g/KQykXdoc3tnzirSd3U
+Z6aQt2o4labB9M9haFN9Jj9Rautsps222VLLBEFIWmdlO3dBRHFWByb/skx2UzFNjnfcSPOmos5
cSHyCYBZ7r5EHZp1dJCZtyPwgUqtcR6ySb4yhlCEIUMjHHBkpWaHOUivv9KwXuNLUNuXVUEyQRFq
2wjC+2Go2D/l9669k7ZRP09h9RUmBtLU/svoPuIhHyEx4kYSdkBvYz2WeGK1IW6Oro5pyxjQ0Szg
U4aa2FAGn6/0keUpD/F+pTrNfP2elrL+JKZyG0b1DxDY4oUC/+dEdoXbVtZZKtomZpggoCDBHioz
ZMbTtw0PPfaljGGE7SrrHHU4KLQO47W5ArPynBtz7M6L251UV8gfRTOyWLTG4U7czx/phFzquvhY
CCO4jlOMGbCxArswjJ1mGdk+LmGnMqYGeGFBXV+I+CAr+LZY8cGZ8LGkCc7Tzv6hw5o12pBe2QUq
Vppv9YgxYSpAHQjIJsww9F3MFUx7dRFeeBgN9ABJHG/bDI/ayPVCp70TNuBtDc8DKG3ABGb4KiXj
gLJctO1k+QwWInJW5DUqW25hbbX1aPBQIIJtquzFKKub2QpxbFqbcy+yDm4CgELNoxX056Ub5l22
cr+pIG6S8yxnTjW3/c+lJ8hwZi2BHiUnTKN+N6EEbqod2hCCCtHSoZ77xOSpb2KBl7JI3ons5gAj
4DKzdfI6SIGhmDOiy0j7rI/FNhLo4toUGaPrdLjiUo4kl+lHH1+0zsX8bKZVoIuXRVrcRfWXW3B+
CXgWlL32fJwLeU/QMm/rxpaBSS3BoAEyN6yN2m5vDolIF1wZ12G2+lPZRxY1Sow5zZmfy4rSopB5
YKXUXzMP8GnOadKbWGGXSRWm0Yyhp5tDp6BqoAHJIauMKiAyDeGAweQ5Vc19ziz10LZ+07JQThCj
6+YHMRAD2Mn45i7lsMODzuLHmJC5jYgts/nPkJvLjgbtqJxuPFhpcnWdJ1HkHoQotXFL/D/VIs3H
MUk++gYOxZr1k0hZnaaoRbzZMUhvhvqstErsdGJS91Nk+WnkMRtc2KgsblTt0sJiMsWK+VSpFSpb
Qc6YoVMcm6TKuOMkuRDaH5rAPsDbNHPkoPaYpMuURdZrxi4lIquCgOOaRlla2FeacKA4R0etHJBc
7pwbH4blvfRkXxyrxFv8XNWgVEwIpawc9qJ+acoBeWaHzNDt0yGwcV1vOiySe/RC35L0yK1HRyKH
vn3w4vCPs55UCY3l2a7K58EhnrLvgbqRoitfh94NSWbgY07PiPGy76dLWjcsVkJ4NTPtvNl48TMm
c6IzI8zJdY1JwqHw2RomACM8BzGi0ggRwowSkdbEYKM0ZtuxHCCqT+FeyhFibIuEnHwS5Ydm65yM
evnkgK4uUc8vrp2BAE7phMqZbtsNlzPMmJD8XEPjgp0Ei2cYAYw+HFbdjC8Jreke8wTtRKPi8jCz
ELxPjdTuIWGaaWciTkF3syk1JQITadw5n7HEiZJlWjy5euAR3IwMlFgL191MsXlfBODbuOH8Ky5D
EsM+EJjgheN9pEIyie6Ad+B3hUdpH8OCGrwKh3e9gbNszgxjGW3jMGCLvVh2FoTSBvY7vSUTsCpJ
67bRG/eFTDSIzepYs1OxjOqxb26ZQubn6tlTMSOViUIK6Vp/18V4bxlvPFgeQ40elMoaFH8hxfbL
rcDiUEXOdfzFg0wVJJPAbqAaAIodwTusXa7HC44SgAue1/pdbP3wGrgMJoHni0ZjYil+wQ2NRIH5
NVt8Hfki9NmwG3a4ao5FF2+LuT0Yhn5u9PQX2ILsFIlvOiETBQ0fJdEaQWTKjEhnZqhjRhEDRISM
GePmOe96FH9ZMI85lrESFEnyx7DTP7JNYx9AG/IyzX7IB6TlcHLvo/0xt9EZW0GQIwrKyPc+hq2A
h0pao1NcckgaeODCk54WtxJwD5uygdKwZC81rw5q4oqmLvd2jNBx/9EnpcY9O2JY/5bLhJG79V6i
xWJHpAhL8IDU9ekfoan31UwJ1sdgn2PdZfWM5IrJUdu/l6r4wof2pVfV7yLmcUnsrzERj6i6ocBx
flGWqGhyt9qkfZsZ2s8HUxQdgszToNTN8zTc9HytYmD5YRR4+CUVktFFfzSDpoLtxVpSAiWJnitg
iLWnXnRwg0zPj0iqr3JZqRp81dSjDzGIz/OpHO+pRBKodR5+5OjZ6uQ1jd1511PrbwE03M3ludS9
fZoYcsPonQ9sdifIc/T/+hb19aVEWRfkM1X5xEdpDl8S2hLDUu/6wgIxpr2AxvlC4YwBLTLuTTVR
nYXlt53+WNjIEgycs0Y1X1J4bXlIBIzJT34wUB6G3TvO5If1/73hyXE4/k15pkYOD9WAWS9fcZUi
sr64M3u3H5GWzGRwRB1ZVKl40Jt4OroLqnTOrKCl2T1gt0f4uui/mm7G7DPz7tX6cXDFup0Kd+PE
5qtDz6DMX4Se3P4yHDg3LbHfpyZHbT1+4ju7krdN1LJInzvD/QHw72HBQijZTfdeRVr5+FHP8zVL
EBnrpnnwKhQ0lpQXhZ3I1fNP6POvM0Jva1HfVTqebatwgHMZRPi4S/vvOPs1s5JQyH/w7Lu/QiJ/
VfXcElqs/um3//ZSFfzzf/+Wc/n3/+LfrskvWBDVH/Xf/qn9d/XwWXx3//yH/vaV+dv/8erWyMq/
/SYoVaLme//dzk/fXZ+r/xpu+T/9l//n+6+v8jLX3//vXz5/F0m5TSC6JL/Uf41SELqQ0jHsf/lv
chgePqPP/LMk1uLfv+TxN8kF//Hf/SNC0/pXKdH5O0K3PYPbkQzLf0RoGmu4pmnb1Lymu8Yw/EcK
g7TJybRMz/Vs6NKSCu8/UxisfxVMBcg7wa9vObzG/00Kw1/f0D9FaJo2nA8yHdD7OTywf88qyMhW
qwzEv0cHTc1VYU+FCudHSa69GaQ2bW3ZIHfAF/dWkpG1UMTsU7AyPsFwJnHpRhjo2nwOe0ffiDFb
oBpw+sJa+xaMy0ATyKdOhz0HDuuXYVEM9LhQfDE5UC3yQwU/41e4cqTWSbxRk7eLXuOEHgMbdDjC
OGBNCSgftVWj5VB2Clsd0aT/f/bOZDly5Oyyr9IvAJm7wzFtYw5GBGdmMLmBcUhinmc8/X9Qv9qs
qlSWst73JmUlqTLIAOD4hnvP/TkP+PBjhzWdW1Tvs6jlvvFw5eluM4RZvvZrJIikmxyrYDnrnE1u
edNJao2QtjmlyNao6l+cOL4wFT6G8xMB22rrx86hGfts3UuWSMOA6dG0scmFbOBAYEBFNrFD5HPD
mDfqMArNVFylMNRNGnSYYnzKnsTxo62i+Z1RZYXWRZOttdUkJQPTiag24/Y9wE1+JsewYzaIOa6B
MrMK/DZ7CRPXPphdNK1kOBinOQ4RJwAeiMzaoF9c7Hl2cvSE09+4dTIg5fWaQ9lrathkZn3jGckt
dNXw1Cx7wyUDJxmdHzDsyK8uwbUEWRPdZRKpzNgHX6Fk9giP9AnbGbr8YPRPMe6wrG+bTQTC/8YB
ZJxxXTsiGR/HPKtWMeiNKPWOeiihe2VoNiegEk36bSNaMZrCOCacL4ibq2fU9OfIycxjwgA5L9ur
Ndq35QiUgYuZiJ5XP4LHsoBaYYTus4Gjd6VVRxfTJOAbD45Gcju3BzKywWMgm0GN9cwubTH1bqao
OwXJGc9FcuKYGFGMEcFFPAD59vxDiIZML3Ozsuq+ctQS6xYj7gkVh2SK1HULNsXZJi1jsyLB8ZlA
JyBWb4L7ke3KzPwBWIwSQqCV9CpmUaK8yydfMolyloGS/unZJXCYvEuudcFrkPiO7JQt/6iT8TZo
kxsvMQ52K4ybpD1HbsUs0qx3NAdqnVlwVy3n0SqQ+BtYhrnUJ0SyJ1sMDFWA7mwS2yOa0Y2+JtJb
dqQJ1dSo8aM94kzQKR5EBZAxiu5Qs0Bza04tRSrkEopiBiDfCBqSJyvgldQV3wbT54NTOwG6ttze
xiwXN41I3lHAdZvWSTBcy58JANUjstOLQezRRndApIFa3BXNW5ClAToUxziwKUdviSGDom2iTnwc
MlQIFdZlxFjdxRFIzAEhyxd8zjuyqYljK+qGiTvZasGDnQbB65xjpsB30az8qX5CBNXfKMSRm6YV
AhceRR97hczjW0CpCOZz6i60mNUure0PQgvcC9sk1o0yi3ZZIr9Tx4UMW+eYSyuwen7dww0N01U/
GyVBB8M+zOz8QoNgHKeSOQN94BnAeUtpg2dSv6W5QWjJt+rdzQAk+dO3lmYn3zsZKY5O0pNOFrUt
tlsZ7AaWDtgPRb+Pc5ljYtTNEdfoa/nHNs2KL2VX+LucaTJkZ6h5cxBmrNuMj2zyFo5TPAG1PbMs
Mw5RNk7oJIGEx3l3j5n9p1vGJIflk7VicP3QqyJiwbAWDWIZ6k0S7HG9Aa0Mb0awgevGsQzWidOr
TuatP7M9SaaLrKvP1JpTvF3NRjeoVKbAiPcA6w6ynQ9jljyllmsd/Vkw6Qa466fJlriJx8Sx1V6S
zgUvheAGCHPrSVFXKfCByAO8rVM5MDZBpq7z+B1W4HVIu+TcNG0JYb0kbjUbi30nIAky96rZWIqa
rHdrMNo9U0Pk/7G7uO7VrqwNDN35Z1MI5BpW9d0EWPxahgHSGsaHiLfUKmo/EkVqV4rvaD9LRiAi
tzeaCMt1zwDGDMOfxpz96u0INFdhwqZAmo5/dItpxl43Eoo+nmh4v2bmHCV4rBaHOISH5+U/XXxx
R4bUpDmjxLOCeDikE4IDLe49C+044qlyX+XjAxPfX0XqeHs7ixCYT9Kjd3SdIyNkfUynsVo3wNG5
/jhFuuEnJrtpdJOX0Zve4K3LO2mZv6w8RDpJifwZMqjgFjbx1IWLMlDO3sHu2qNXu+ppIpoFqwnd
nom8z9CxeKf+oSPuhPMQZ/yGTtIkgDfu0rhXd9gr7xofN3bjOAaoJP6YLahsMS9BcjEJM6xkWt15
zligxE/AGdUD/7j80aXONYnJ6WnMCvetnYun3iwyJMBY5iNVHbkB5bE3ynEDENd4J+uMMUX+aS+B
Z1mn29vcQZnP/vFppG+80YR9Eo+ZBRuzqo0lMyN8iFIL875b/ZxnFvcJGUBYPRd4d1iA8c4iCgMv
gU0zArdn1ZzhYgj8zLoUbGAOBZj8Vdvs6qQyvowUSljGpv3JMIxpZ4HMP432WF1MBipbVcnpRnkO
2uak4sIP/owA1Ow/AGEuZJQ9+/sWF1ZSblQ72Y9NTz6S7n1545d9jNs3tu4GXhM2rvmSbFzEILxy
M3YRE5zKlVV1kKJaE+2VCXCrj4r0VHtVu0HIVb8R/PdoFkP3lCQcoRmJa3+8Wwj8jLGI8IdyG+cG
9x7T3vERVa19ykh4koGslzPIRJA+RtsST2ah3w0oSVvNbI04TfesbaXwxbMwzZhVkxBBbCuNGdGd
qkYdo1nA8qrMH4IpxQZtjd/eXmdkeYsFFud3DXd/tY1IEt8nHa7PxDCqfVNlP+2GsQLtxtGIYvxV
S6osGTbbOtbsnVLyDym04qjUz4UgEzV0B04CmfvMNyroKNLLWP0jx0DGqlH8tvn0UBbNhU4xvHIT
X7SBPmoOI/OSAgmjk19MYQRSr6jfnVMVMcTJcL7wpsKcl4XgkgwgZgc/J6Q3gpUD0tPd2zPPS+IV
walmRb9n9vIwURZjvQ3ZhTgmSRwBAaqNDdzd7E2gdHnj7aw6j89zNvnwME0kWzpmOVuGO14w4V2A
DaXNjPE+YqywyvA97c1iAhLamLfw6Sv0NKwKFEYGBj++eCoam9N/aaInutx15yTz89iiumtj33sk
YJBEQJ6eh4biVXQMfcYcY6QNHRGZ7R5aG/7acJ7W5EWdhMvfIBpGRqScHRTY1XUe9qhA86s9mxWr
VH2O7h2XhV0aDrf53F8UNHKmR7j6BKaOqa0/Uru8EU4H/Mtl7EBmDGuCillvUaLjH/PFVkEp5xG3
QvBMdbK78eItQ7kYtOzab+AcGK3z4otquAWLPPdk+WDc3JsjMShWJ+DqoVKIRPAxWQiYizo9Jr1L
PgzbrxrRXNhS+wVN8iQMuc9kcZu1712f/Owt5Kdcnw49164OA8rY0L03bedJYDK6YSJImGXmJITg
plsWPV9xlSUMV/12Y476AQkRESJgPzYZvkpRNwsdHN/URGpNZD5XfbTTOTtaq9ccEtNBBOQ5Bwv0
r1uhvEAsHLpyDQIoAzjIbEsP4bEUKOajkPWLAr1BtAU7yz45pXbNv99haJCuIOwdjy3bDgflUFV/
JkEMFohUKFZBg3XuRl6fE4aDrVsQgjSq3nkc6v6LpOsIB9A34W2fcmR3WE2+Cx0o8S9W+fZH9/j/
e+3/0mubNhi73zXa119N+39Wv3La7T/32v/+9/7daIt/CVt7tlbMP/7SaLvWv1zlKZdW2/FYK/BR
/047VM6/lCkcQctkecpxzD/12fJflqaXpyd2XNdCMf3/0mfLv6cd0rATFsIEAMmf49g2+Y7l5/vj
/007dLQRwNe1Xejb8U+M0BdHi2cMGAfs2W+ch/TFpDYr1onUlquxeCowpf7pK/unYELBZxQp8+18
GUw4mp8BlbDSjuMK7fHb/fVniNXomx6Tin2tiNopLe/bccQlByu7reocH+dnP3DqM65fPMX2rvnh
kF0A7rSH1x7HAMsr9zAt+drKNbftPNByBgNLa2Ju1hghIGu6yNcrIdemdO6mMv22yJJhTjUdWpPA
iLqdDi4YTiqwA4lOksAC/mddZ4dcciZJiJjrueYPKgOa6bOp8nGLMIOPQRtbk1YPcTOYd7zL7mmZ
IiiGtHwTdZgTbQZtfPz+C5POP3xhiiWkFozXPIYtf/3CFrONjqfM3Vu+fp77E9YqaJziIBbfYpHr
w2Qw8uU4zNYp70eDPIAt63OEGxYA3mXYLUBOt2V6GkT0v2fFX8Zyf46ZlEyH/uNqwplQgn0P6ZnW
3364xK1sn725u3dFZ+BxJLwn73auCj/l4D5bBpspiDBL0gGqBYcf0QiM599/QWSB/sePoJXL3AhL
E7GgDMv+clNzZ8Afj13eqxZW5eE6pkm56mtx1XVyP5C4wevF39IYZ+vff/I/XBnLZFjFzWyhfPr7
41QrXGBj7Hp7E7AaFFrINs14xesOsD6tiLV2zdXvP5FD4u+/q8dp4DEng17rqr89PGQ3yGqwfDLb
QqLTq2TCgJx2j30Wff7+g/7hS4Vab7PAWRTSNAB//VLBwfFNL0+p46afuQZ4YcTfLXcfAuyvxMwB
s8mjVne//1T5D4eDJ+3l3DSR+lribx87drooELA6eyNzPiWGsHSiKp3KF09arwAaL5kJ53LxacDT
PPz+wx2O2f/4cpV0TVNzRmrT/dvpGElXzwwpnL0OSXQ1QO5Ahse0pJjkN1AzbgaqBENtnNQjpJtO
7TCBGMSMdBbNSxSxL+wSlwQc/RQzeNuEyXjtUYUxSyrU/o//f5WqDIMzEvc4cWvMcCttdGDuGaxs
PX2UsqGE6916HXpmAThmXdukVHSGBmDWR/Rh+IJxZQxXyluFPk5/OFl5a2hCXtoWJrstMeRO9K6K
1JUT8q5zRDYEnRu4G/zXHQeENI8+elF8FxVTBQFXZcw+itSkWiaRZDNV8/0oR2aejSJBZa6BXmHC
YYedr2NzJiUq4rAs8HIF5ZLIZ/JIh7BRCbkqt41y5Na25Ks74l5L9cg2spDpf7lO5j+cOZ7FTNpT
KNj+87Eb8kgNeOCJsLOTbzZd5SquLE5n65SN9iFTKKU7+6c7JW9kJn5jx92P8O00+UkTKQqdl56L
orxXGdK40Za7FpW2NwTo1n6pIPqusLTiZsd5geae8S+xnhEWPfa5bOv1bQk/dA3m8P73N98/3vke
73ftSUdYgJb/+sDVMZ4ICwbhfkYnJmN/TZwq4EViUMgLvvUYR00+x72WBGKZ1ub3n7785X99J3tC
UHhwIKGE/I87H/hwM6Arcve6qJ6dgl2Rl9xXpf1cF9kbXfolLIPmvxyenCPLVP/vH6uE/GO1YDr2
sub488ldEWJkOLhi9kgbMERkzSWPehjqix6+yt5qb7g2teYwjZa2LJYVCY5OdFDmsIUOeiuCGEJu
GO+LCQ2I2QUXifwI2oow6O/jqVr4M7yabVesTGNasefCwO1igysdFD9jT+SxhnowTCUYCNu6RZkE
n8pmfDfk5k2Q5M9tQ/5qj09Z+Ij3yw5RcBtQ1wsiJbtqcNh1LQiw+GcmEMmVhBL7JdZb23qeZxIP
uug768uS8BY25nHdP2LEXMHq6tdlNl7nCtxB1TzarfcZ9e2+ScVnjK9GGjvLyHcAPvcGAr51gikC
esOx1UWzF2bLbpSlRV7vU694hda37VCQrXSGJ6+kjXRt67xUPZLBuCQ/daeZkq7ozeDfKER1Li+N
BpW2iEaaOwUPyWUyDwCBDTlrCqqch2qwr0slU5fIzes6fcsCzTvcI+SrDK5qYHEciew2LUeBzva9
YF2xwJjfitL4CJL+sR6IJbL64zgTWmqOv3qsRRjYZc9826KQqu1hBRuvGRgPwH3o7OycEXG7wohM
yGmYEWg6xruJeOBeMAXwN75m7tv016xHCR2QUN3mxTdzN6Zgefqd+dNOhoRcjflT2h7anutppdkn
UM0nj2TZRs70qtP4aBd8GtpleizkSrIlG9nU6Y/O4tZK28vAKo7/X/o99/kVePfejICnl96t6eXA
LKPx3Fk1o2I0HOs8qvZ+NCk8Iu6zP3KeKHszJB1GfehsU80CHO+rWA+p8ZrEAX5mDpAq4fN1za1E
H7pXgizNMHDeZVV1yDG51G7cfoAX2HEw42P3Rb+OS7bVw/PYtA9ZPuIKkxj/SoJn8iWRrTaB5/jO
s6mVgMHBxD4Zks/GiX8gXIZdrdHdt2ykTCJkuQH5N1g3cI2nLwO1WNl0N8Fob0byR8ilwD7P3IGo
oVKv4TzB46i8+2CCyDUPxQ5JIQomhd90QLHqBTwKEIoGTFU1F8pNWP429pWDNNoS8pNsWHBf5Nnq
UYPjyt14SWtuhaV/haAsmbby3ojQLKxUT9xuh598sOOfCe+tha8RHLDcH4CzRH5vIU1w0S6im1ql
CJGAqgUvyx0j3Q7ZAJGKkeNciwHHa8n+b+13gP1SIzsRyept4fT3W8uvNlFpmwdB48Zkrb0KaSHA
WWKGgqSkPgbb0xukl8oIzZFBWibQ8lVNtvgaVMUXgP1yvaxVoZAvdrwyORnxuFGLET+0QweVP29U
TnD2bp4LeosyHGdmXDFVehoq/QHFijGC7084sfud7EjMyUFRGXVNO2K5v/CCAJ+jdRGpfKhjnqY0
48mREUnOeKcOlc8NTKkZInMfeOQtHqSyvLdbqvxOM9A1F4o+tveDdPSuCsGny0hGhyBiHAQNWmcL
cXVMdnCJ0FUb5Y9o0dxDDzZwsVX3wq1QNlPhZdzIYT5cExV9+l15n6V8RYnI7vsG000giHOiRRtQ
MPstJrT6GKDr3qc50rA+nI+OhOVp2fmwKXPKX4EHFB3ZsAmH9gDI8Zoljbtpxqje8mMsWX2qLGm2
lncr3hwOoJxOJs3Kk80DafvVaczka92lxppz/aMsuTIp9MFN4Q3rumLWFvCzdhaYWjzSiyc22Y3t
hLojBkU/ZO2uquWFlO1gNcj6x4hWErI2s6diuppsX1Y5EvCVwUIFlsGeDirgeCtAjy87OVzN9rbs
ud66JMYtKb69umMPErUL3JLcaGGXgM0n8te9Jn2ta94pvjPD7Z7yN5uZnrBQ1DAJIkeqT265YR6z
LJKbAoBhI6JD7hLgDWr72Qiah7ykXBuWU6rhj4Bgayyk8Sd2SogeXkNh0wMYSj9LHIZM3dh7qo6o
z+Um4cUEmMnXj2UjDn6p2YNMd4hy9oqcvRX2GXejivgBODJDq2CKtr1t3loJWnhdLfljZw3tYe0B
Rta3LGPubZ+XrU+RRfGDT78aN8IUAFK7o0rqO9suVmMM5yLiNO1IdEoWmbyYnR9AGx56Fsy4ce7E
IOWlVEScIIqqj0XPZiAoOns7j9OTkXI6yLJkLRNYzRpZANiOUV7zApZaH2VfuBkeNbSdyQx/5nFa
HyJoqyoOaK+AAK5sVbzn2JpWbety/vvNTVRMj2YPxtuU2T0lxWV2+k801HiDR3lRg3EVCbCgwCY5
3Hw0iOZAA8crc1DVuwzmp8wgM2ic4mgbBGc350sFrXYPOBxFgOZdgnuKozTe6SDituRq7oaWtxAB
VY3gefeL9tIWwQaO2luXcIT88Yrte26wqpq5gNWMF9dzMGPnhyYl/sguiVAjJNTI8S8LI+bM1xg/
8vAu8VImhmpYhqBUOsuJ7hg+rE7JLdZOJog109hDkaaEMJhczkZPZmmCTKBFxR7a3slPUrK7bllp
16vKgV7jTcCfCPXMS68+T0O7+d8KpucHLUFBr+eRX0YX9U0vyicNZXJjTcNpls1rDCcFBTG/h2U+
pT6JMZjdMD3ORciupbsrDHmaswZfzhxgfStR+5vs70fNX80q8pdo5aPvxt+BiX2jhEKwclnB90hS
K1vfsfA/hwl/XxT10MZqKJkA/cK1ST441Uz2VBfGGTzNe8Dw7J5P9IeI5BdTbKJcZvvekAO3l9p4
COZWbONeSnsG09SW4V6tiQErb93SvDZcM5D8eD5IF4ZOGWSPXaCeWyJIN0lEDKnTOEcHBcC92TJ2
pZwK9qCwCtYUrP5m8mdWmTt+9HWFV0S69S7Lhxv8XtWeVQpyuSS5lj2zKyMnvNoOh7WU05JMCuBH
kctbxMlbifc0HnZGMf2wemrGP4ZrIuV132gCpXBl8pgN7b5He0vPRv6uYZ2qIn9FtRkTslnepvoK
WsO/aTOWw3BeaRsFLq4GpGdC7zeP1S2+1fCo4xsSkZ5YWiq+CEAKWsVHWubpJlYuQRixWqc12rlo
bO8Ucq0cyxQm4mbetNTNO2ck3VP2eGsr0d4QYeKvJri2tEsc5gnlLdpNIimPkQsPFSEJ5r3cVXvD
9lJqr9LcUmluHZ1+Iev2VgacrD3+9b1dddcELZXBYxSbI/Qdfxt4+T1P3N7L245t27AfhLOTvrxH
RE3IWBH8MlzC6CdntWOwgqs6MW7CcrpPNGwBojIwEhobzHHmtvFgWo2M60vdH4M0XdteYG20Yr5v
ZjXlFry1ZlCgMsf2AZv+fWhOLaUrOvPSus7mfCpZlfrRMia8sCIEqm3hR/C95n6issEozOGvcKSh
f/PIy1gDvoz2cDaIig02FgEaK8P3njT1Eww8XvGBqoPtZLZ3VkWxFHOCK8NFAY7LsflmuyM2Mqe1
K2Bw4gw021VgAuCvpvGBZGPAx+HZrOMeyK+J0QiDxAAIgIg+cmljUmmbYCSG0kzxwv6ocVJcCqNK
2O8AlstLZ6uGiyvDQ9NyNwpd+rtabjEnjVtBKuamqPTBiK0fNo31GvbQS0R3rt3pY45tajpJXq3b
l6jKreHcDeLXYD+3tkn4daRvNZJuANgbTONwzBJcWXlK3rZJCnaZP/iDxxI2Cz/g7IYb0XgnzyEt
D7XWEgpqnE0sAG1g3JslEZbYyZOdxmdh2+qHKOg8cPps1RzhwAh/JNirCRVbuuzuB9kq/QbBpsdW
kf+a232xM+ARJmPm5AcSvQdQ3x3cygsM1vzLHYHuZCq8yL465ip+GEqjXkEMh9AiDz4YHYwN+lS2
x8EhosxkiUp5irrdxqzHfhHOqPE8ASKjJQZ5blXOxivVV7VAxAGMn3sOSOglZr9uK8jzrGyYVtmr
Gv6XqopjyiuFEvsJ8CoxmKH/gKfteYhOjt8zzm6eykp1W+nGcjt0b0NgAuXKnR08HsDOMM8mHO6D
26/Dgow26JPOunORy1ZkARr1OYzwtg75o+suVVI7U1xZ4bsslrvHgxfnl/ETDcEW/CUhmCzeoI9w
aHXQwlrcOl7rL6Q60khdc0A62+RyPc7tUY2BgjNOesMCiLRVhD8EFRMRbjUq0ijb9oPZb5RXPPfB
+KSl+2BVCok2RPqg6tZGiv9NodHHkENZBv83Xgf4c73gAeDRU8xXs2DxqLHOZt++slAjvC2iYc+q
GGpRbO/yepCYavpfmDQhkxiUOEROK1gLRHQGJmN40ghBDIYvnbR2w9KyeuP8kBNLXScowFPlXCpB
pJNvNYB5g73wMQPDTtEM3yI9VNjKg43TzmSfoSRq5fA6dQdCzovYCnc1ScYrzMmAURQFCHWmLwF8
of5c/oeaEd9mzF25k5nzmJI8s4cpC3MdXsMqXCxajAfwuxqHObpDiN2BWguObCBhidPnJEwA4oLF
Yxy3D4bvYzn7GEdv3nKQMKKoT9QiyPoMOnzVTF9l61NMxR2ejWgZYYDv3Q44C3POucgnUazVYuBC
dntjnkeehuHcs0ysQN6g5//SBSYSbEuvDsy+ZApPpMqD+yFmb6Iuz3H/SnilJdQ+hCxnEZc/fdLk
zLm/FQwaVpmDI90uuhUTyB8jEPKVx6IcGHbgr4fxR00Cs2+InR+Rk5pNv/QIBCMzmAsuID6df7Hs
2Zu9fB7Zlq+mpn6NHeOjCod9ZndkohdrHTOa1JEdbUDlwA4j1qNvwidv9u+IddvVtUAFx8SD653Q
MXr7dKzxsMRVvlL4a/mOzLgmEZrHNSrJDiaDxGaxDUZr31YXG10RkkUa+9KJ7jUbotbHXTHk9EfJ
dLABGW3qgdNgkj2/BM7w3ENX2eE0iqZvn6w4LzF76AGdDZIxvaFbBgsiDXZRgCy2NbOBVo1gg9O4
OIwh8toausEgcbWE3IXmiNe666ZLuqBEuCSkwNYWIcAJSnFHHXlerlmp0gN1wIMzb3i5Y+0aWBNU
5DeEGiS2CnhX6nlrZXADPeZNvCaCFrLxVAHZgFbXDA8BlCvfXXR1U3UkhemO9CjGmO1dDFI08OJX
DHcvMjQg7h1Kd7xvQ4wzTUgx2GkAIfAQHG4fjWGtLQBIOeVitO3k2tHyfYgH5AtByjRsQhFrzUhj
ebVn4/jZhcWv0K2ZcGheu90nuwOUcojS2rb+rMAUtDzEJGlGLlGMPcM3Wx8Gi548lBm+tTTeEAwh
GWl0MUmjcJXRzXw4NBJ2Ad4D9tkvqJPRzvOpwUJFDTmDCRQLhNttgFPqFKmHjvfww3yKyBjSmSNe
28x7dGfhroFV01H4zqbEMLexrHFXxArFguMOm8Eu0RD/ZNkA0UzBRJd58BmTE4x/TaC98+khwmFl
28GWiSduP4KMhGLKROYbBbR1MwKb5AJyrSvL81jp68+u5mSyx+Y28lIIBYmHX8eG6xIhWiaT7Ng0
2Z2npzVvyHDFLG9bOhB3cDeoqH2IpUFsCIac0GnfvM/JR4Cl5z3U8w349c/uUaYzE6SA873ONbSD
5DXVQEabBIcjIB26vcEjEMfMb702v8evjwPR689BrR8q67bIX0RODtBiEc4MWI594PKyrTaOrPhK
yHHlJ4qYSRbzK5SmBzOc9dZ0zLdoLvY4+Ug/7+FyjOpdIf5b50l+nBxM0X7RHJwJq2uIoCLOlL3u
sDN2eQVuKfEeqt4/V6KvV2brP/QeOsgyNXNQP9Frymhs79eQuFohrnHx6vtYlAYmCwYbJNaYl14l
aKkqHw6WiXnWLXpKySXCE1Ss75U0zg38Lygcx+IxKMyLgZOKAipN1kHivEV1hM0z957dsbDOQ8Eb
K57EQW1HwUsQKIGxsxs+sZXUsyyl9zOpAycVwIQDX3+E+4mkyRgfSPi2ydhKb+0IqdKYPlcMJx88
PrpDSrgTToGkM6jXCIzgB6R5uPFhjKbMRtel5CkbXN6YIyZNBOOyXOEyR9DDKcPMNwAN7rutRofc
bETl71lhiVOHs3QjwxDg5Ji+hAgxQ2DmRpcRpDCDEUONXNGMwPeyR6LRWAKXGyncb2fxWJuYjJrS
/VRGMP5o83hc2RzzW5fJI6ySlpVVgEop1pa1Zg4DLwQIGkFvb5lJsENMs5wZaj6rsSDqQbMg9gO8
VLELeL0j+Tj1Z/+UC3G2nG46Ude7x4Z8AlBU76yCDlZeui8V3nkpQoJbhRsR3WwOx6pwOeFnIzi4
JD8Dbt1PmcYjIpwjjQRzhYBRbTxNfABZaZtBBu6z5ztvAZovxpDYykFSmxuaaHOVIoo4dKP5FY2U
u41pXUzR3hq3CfrAwyz6r2ioSRRwXH8753dO2d32WRaCdFLcG41PsjyNLo1gdtA1NGTOYRrVPPrk
OjLZTK/C75gVW6W9AgmzAUXtrL1AfTVsPQY9bZKwR0LKt5OMJCVrlGpmcsP22kH6hIzHMQVRKqYi
N+0kexB5BJ1uQVnheGxfVFDXN84IbtIm02/F17eU0Psaz8+qagiedmgWpnl8nBt8266HJsqIHepc
5/GPgmBu+2eBSRtBXvxtzxjajJqtA3MrFgZZxxTGQn3MJC4lt3alm/asEpxLwP+PXogy0JsPQxYG
W19baJAQNFcTxOOgNh/zxHqTrL4OgfmuiZjsSbTA455hoMizfj0y5q/RM0Gmo62Rxc/ObskUTLa5
L+HyNsl5cOpX5bYvsQATMUTZhlfJ6+hxIDUjA1nfz4lza4tqq9uAtys+Xcth35njRdgqXiDMS5/C
jmYdA9vE6/I4whUhzbx7HEY9MjVOriM0/+1kDxnYP+NAqVkhuV5Pcw8ugAJ1sC8sAFlk+MZuNjUR
N05wYuR9tnkcYMpAFeoS69cwBc92QjXjRI/ARxCWlHhwGiDyaUbSSFszkg4/WKbvcEEbi3QPOF/L
7As1Q7Lt0vgJkfGyck2Qp8X5z9RPvlBVG6DyCQ5yIlTdUBoUwtSJivBARDzpNrWVrFldvldO8yKV
0GuMNUdm0BATobxOtT3trTGIgYdhN3PfRusurag2+O43IaHqlW5fZnwt+ygvj8iCkKphmDAMl4JD
I5zOQFshVPwV1TxwkkErHgIKtKbl9y5ie10y29vVYrqHmQbqfCZcE/gKgH762JTzd7DpOFz3yYuG
O5GW941AJ58WJJknbg9ObAk47yIbxL/Z3PitmR1R3K392Xg0FZAt0wWbE4OqxblMKC3Pmt9g/I6C
+xC95r6B+rXi4fhEngz0hxJqqlDrdg3ByG2Gd8ICEkySzDWT2xTJJ79h/Q23eycaAxKF+5EQ+ASV
g6e6wmy3sV39oZmYrFHTcZ8Tzhih51MN9dzErqWj6rVcdZ2zcYYSYbVrVWW3Cq7d7PbjzhTMVz2r
fO2oAGBnkO+Fg33IOMDR1TPXspYadASyFmRyZDTqX+sY93kd8dfZ8fzTSBqkwa3tYkYCOyrkmet4
b+JdZM4YeifXU9XamE3CX2t/bRTjMkLnFTsGJKSDxmKm9Zo+ecoLiMlon50+feHF+2FpPd4kJkeg
C6l9FS4Jm8GwkPSE5Mnh9E4ZxTIWEohIxxdRlQikUkqHJAFlofCtpJSCtR67QxWMoILBa1jxM6h6
/dqLeaEFRCuCBAnEadI3JcwPVjUj650YYosX/Chz+eSBKKtDlMOK/KOY+I2dAZ6NcXi+l5Z+Hhqt
do769rz+pXQMRMolE/vRwvDrl9G26uxvVLstdgHP2cgkfxt0YjEFQGiZsRgNO4TzuJ4a1JI1a7ct
nSfLuQZ6SjzlzE5Bvtczq9bJh26AtRoc4g2if7rTRDgrEjfEVs7NUmj0iD0gpCdTcd/bIyfG0EVs
xusnlUK+ChlTRCljXrQPNylkbHK6+xUeT2f/qSmSd7Svi83HWjlieGU2T75fdGPZPr7wwbvAQTsS
P8KMxKZD89rK3Iuq+SQch4G0E5M8ydGySsoFp+AS6+teGsB6eKPxOuQYvXn9MDaeq6vPGbh3GSbV
BiQqOe3sCi207Bin5EQK7SjL4XI3X+RWwLcWjdgl9CLSIVK5CUlrxEm+bvCFr0mhGaAqlykq8jB6
QI2abRib4+Vl5Z36KrnIRN22WRTvgYGhO1fPicc8b5m33wbpzEh8+VotQYRs4H01Bf7qzP4fjs5j
OW4ki6JfhIiESZhtec8qOpHcINiUCG8SNoGvn4PZKKajeySxCsh85t5zX91x2IEJVcwnsz9GPE3H
1iwxKLg5BoBHvwD2MogNZD+5nK92xEXak0w1EFg28h2O4XgchsKiFB9+y7rka4wLHlOysHkUqzfH
Z2mNv2qW9rBjSDFt2jaDz97x1DaZoE921Z/Slj9Tr/+oyOrXqi/fo5rEoG4snriYM0zoIXBHOsvY
w2nVAbJd1y70rq4prsNy9aWQIppC/oALyLajs/Xj8mFatBTQeej4SoTyagLoZbPh6aZVLAaIwGHJ
XHl+bksGhi4SF3Nq5gPgb2ctZpjeaKj2EIkAdtJh4KFaFTGE1mBwXqWEnTpjOgGS8w5Ua1OmPpky
wmQFaVw8w2GBcO4KVvt22H6BLfxLMdVjthneQ3N6p+30h4LYjdSH/mX50Xp00m8T5xFB6n8c8MJU
8/LJcOJTMVX7ggqjUJySc8XhMsQ10J35adL6OJot8ede8gHeGq8iWS8KgaZZ5sc+LtcRAirmnuD1
WOAETM1VTxMzk47dVa+wAfgYrPktjKwnP4SF4eTOf8AUCAMSC8qhYrHp0WnyUNynoP4CzLuN/P6P
G/Folz7o3tnd61acptkAmiPF2nO9j7Bv1p3NJqDCdixs6wLOHBK5Db4+Df7GYw9OjL2+TLn0Z1TZ
SdDQYNb4VVSLLyI3nLe8YgbY1tTVRMqzCyjVh+jKTW2j8JQTQ/XS8L9EOG6adsLpMH5x2aJvQM6R
wNlDhePTe+bp3yLsrwSK7rQpDygKnkp7/sKJEfAIFyf4L9QO4E8AgN+aALUcbZyzLYz2rEvBLY9g
Y9NP/Nd1WsKZqV8y14AjVSOuJKSpOUoU2yvZlecJT9ZKUaKpFNmCn5Bz0LKI9CwxHhbhXySlAQou
stfKeUTtBGC9qWhFk+lbRE8EfDS4mfaGMpyjkV4GNAKrQZGD2Re/Ax/J0Swxsmfocqnm/KuCGcjO
JUdShXucqVPjrsw8/nFTC9VDw11R4gLLpboS4QS9mjC6aOjgeszexIPB9jIW5ZsUnJ8tMSgkZBT/
XBe2qQcHvgGlAwqffWZXcpvMzHPXbGDYhHX9X6fxT56jgMSC3NczaWC4fiD4FNrESZEvNqe17r1L
k7KkqRTXdk11lQ3ms1l6NzfmCu8DfO3Wo05hJLLHkx2Zk136YJkjV+CUv9qq3PFWmSDJFN9+Ej7i
moGsc+smebTkq5buH5ZBwy4CLMgfysMPB2pYk4rb9pk++ZY+R6Kv1sU1zzzz0LMu3YYQvvAgUoB2
vCAhGdnQ9P8D+HNoYpQ/AVArJoRvIzXTFfN8OfN9S/gbOHNJW3UeWUsGc68/pzhsN9XQ3t2JEbiU
TE2zsNizBXQPSWPc7DD9Igh5OMH7NFTgvTSMIeI2/oWWm2wyuNGzCGKgY6/WWIwnr8BjiESPc8xZ
h4PYFGBgHOnEK0M1WyZrmCXHt1JIfCbLDsHSL0Lk58AdnsyRMrUhdcJoQWZk8pC477nqcAE1TD/A
3uIsZqHVCIJ0hVvulIFCCQVSTgxx1mwTd15BJErXeZ7w7okUDnY3yj28Uh9C7IaO9C0OIziqPDRg
wj3q0CxnBdRu2hkCCIGqQAEHe9q3fXW1CaMBo6L+eWNKPdnjdUs9DxZEXeDEnW9u1dysfmAZyJCn
U1z7cVPsWmX0W59czJU1RceS8KVsCV2xGOSQvALyKY1exSi7jVsO7yr1YOMaVrLBG3G39d7sGhw4
0XbM1A9J5M3RD4Ml4m58y8SIsKah6Qm8g2dVRwjBF9yzCY1ep4Gcm0hkZPnutdEDNzMkFEL3ss7v
uITQvUcZK/bS/jXU8mjO0wva3n+I/GwOhtrfdnpkWl+/lexGdpmdfE8jwLMSgwpJYq8wDXkXM3Z2
vUb2nQbF19xzFWEEfA8jxsmVOFtSvyReOu8BaB0MK8BMa07oRsALruFFu4WsDkl9SkP33UXYU+Ax
boiZmxuH0TVkSBbgU75LwPdFvffUmNZ7TqDkasi5arLQnjdzKpnLBtjFwINYCCCYQEccDaGqkA2R
dQ2zKSt54W2b58+jmFlVNXZdSJkDr4nkeTTal4wZN7PXZVcwP+cWKwcrcy7g1nDldd66HHxnM7K1
xfRl7Jwuvlktv6/twfHCe6rWZo/ajSc+841kYxreb5mhrkzAgTnTIHYNeTc0Cgm/mV9BmUJFljpN
vOd6eS7tSDGG8aDe83cf3U1F7DwZajy0gzzSxnhbBO8fhRE9wyr+48kl6mU02frmeOJhvjIPdeqA
yvscpLE6YeU3mFdOxjbwhl0p2gvbLXFj5HlGaUJ7kkEZdqP+/tuU2GBpFFEFVFvkodPKaybo80z/
UhbqmybkEhtZLgEDQ7Xr8bgzhkQ1UVekARFFv2Z6tvjXQU4zcPsIWCYTynSBE/23wWp09uzvztH7
sIsfXl8+bK5uqcgKKTknLQXWkryubeEV+L1snQD+CNdsDAhi7dxpPTh9tVFz+F7JlpRw1L7CYWqL
EeG3kO2+nop7p+M33QL9tqWvNqW6Zn27nRMbkPhGlOceJcvanxtBlg8hmpnPFewQrsNY48yI9ldg
CN66rXWj9NoboKdWXLAJKPj4KguybdRcr5uUzZH3IYOB+DuUqKNgz1rXp6k7zXnxBWKw2hIg9J0I
zUZGq20rUsm6Zrr3wnyuo+Y1KthrJsZwTplzj95wbiReuFgstSGncU6sBNvjiXlcSFzYBn/cSy2N
3RjCd9cq4ZkpLUzUtX6ZJ3IaeoN87golSVh397poHgTe/OmjYF/MXCo2mdp8XdilTPNpJninyMmR
7qR714x4VswbV1a4CIJGsc0jVAjWECbsI1i62DNm+AjMQ4zOTGYm4jc54ggF4MYPh1POD6jHSDCJ
a4Zi+Qj4h3nkGfHWX29s+Oxi3a6HGr8xuQTwCoxgZ+SfDLLYUrbX1JbfWc4my1RmecRNi1E5k3jB
yn9RXZ7pUr9Dv75WabAxUwoDiyvXI7Yu95PPLg6OWr2NZH56uIEDKct9LshjAoaHtG2PPgIIQwfM
AInTOmQEYhbGbRbOt0eh7aR3EYvuTJjCr+Y8XHe6/Ont/3yG2hssdQiisai58Aq3enRo+kQSIrwA
MhAY3kefFt+TcwCtiJbI9lZqKEY6HsI0hLmnYwQT/5hwy60qUMUV9FmU7N7nRIAJ5lJWwLNhzzhl
8+OYt82KK+M7TykffYGOwnM1c5qHCwfrZL64zC3ZnFM7jn27a2dnLbHfv1oqIU7JCO4Jy1UwPQwN
Uwsfbo60Q7BIRVa40zOe7jp4z4rhP6MjX4yP8Tzgt90SMH7nFMs5/Zx3zf7xGKUM5y366zTq+xO2
ua1rqz8EKkDfCeY/Tl5/Wt3IExstSTa8TmlHkd+CIiYv9MiHakD7WjxGfkuPRuqt1bJ2Uuh5fZLd
ojB/w/CCXTfSb2aQ8N81eloHI0kkoDM6R732CVNyHRS3xtgVTm6eS47eStlv6HcIH2szGlqLxWCd
AoJT2RHZ2EubksjdObyuiFIAWCCfcrpJnIz5T1uQPoYQpiruAlTBLl2CR6ClkBKBs3XjS8y3LHf6
WsMe6OmvE53f0tb+pwrxT7O5xKZrEazDFNM8krERY7tcZ4GPbpWc2p0ig2zdGjMyBndRUITV3oiN
XduYPcyjlKxZRsk94MgMu/babXd27t3p9j70kO5Qtgcn3MSnIqzemV2zuAU2WNUuaVGdeg5j86Rj
RiyzegrJHuVCI4oUGKMmHiPj85k+gJ3ibeTHjDs6i2B2t0TpyoluGs2RAryf3TI676ppwg1CzWvP
ICfKD7EeaduDv13/ryZi8NanCWSn4Fm57aUZ5w0JDS8VRD0AJWQdAGFZByVh4UMQXge5hPiwLx06
U+8j4opVn5yNEGNrNhEYWA6vieIZGVzmSy0IZ4cAVJJv9xS8E9sCr197CSrcrLS/fcdwwSNyPYiY
wb1w//qBzRyLQxgUrM30IkgPeRySkdHKp5SQlwNeAP6BaX3VWnqrlZUgA9o1id8vL8ha9lP2HmrQ
NJbrZYfCQ56i3A+q/vqFCXwyNcFxqpJlDCiOTJcAZ/uGPBKQskNL8sRIhiA+MhyJoGnFXqRg0rPO
eI7JK3/xzPQQO7TGOfr3Q+jSM7Hy3tqG5bHxztmjxXxkOT/cKQr1azyqtzkPzItfeeyH6nJEyGDN
Z3v5RcMiO1Yh9IneCa5+1QfX1OpPVQmVJx3nX2yHybGpi+EwjNZ/PmXYmcIN5IhBTHoggbFRgxnU
BxidDbxrr5p5KlT99hqkmbOIBLfG5NwzrsWdqqPpXCIkAjot/3R51sCkreCQO3jKZ/R66zSvmBja
8UPkwCOJ42h8bbCzmjdcrcHOcZMCrmGOomlwblNLPi8ihb9u+Aic8Kuz4H66ebyVTfaIREBn0/z4
REauhFi83APLAhDyaGDC9jLHJoPWbLB5tEJvXY+GjwD5OHumBubHrlRkoP4z4HgTqKK1wRWyrZaU
gsJnok3RdIxN545QwduGfA2MWqtXkJnWjhG5s014nfzyNSD6lmPW+WynihzFCbRmomsCIqMWHXz5
Jxb3kGZjU0jfPjGcAuii7cWV8K1NVlvTYMJmTNxvXaAMQo+rwePBWuS0gjSfek/OIJ/BmrdR2d1M
8RkrzlolLG89uHjMmopzZ6hPKmPiJpAcrxu6fJYJXI2VYHzVV/mXQ6GbxFzICPSJHQPg05RTfClC
d+cVvUseSanOoiaIK59fJHqStTSsZ9JM4ODqMDub5PSscB2QzzV1yV4HIbFfRLCSXUrmxsCos6gR
7GfsVDuPPyv2WDs2UCRZWQWkLJvmpZFld8wHA2A+mhLLGd9HstH4ntlUiwiiAv5QxE5kHZIkJBGW
Tu2T3ZJ32ebEr2f5lmgPEL5zr3cubu51Kxdkf486Pc4i/kYiWTv9JxE1nAPUT2XFnBzka7DVYQt+
EZ9QLYlPksXZlOoy2PN8ksvMzbFNcj8KpqCa2cgi8ArCFES1B4tgDoudh5blXoMBt8DgAUfmbzT2
wQapXqC4Bfps2k3JAPM3m19AGvvsQQ/xxE8e93axRxlzyLKYjVCoX1qoU6uijNFYHyHVXdELOAQR
uOPRmf1VpPujzf4unTCgyxF7CkDbB/hULt6+OBRGA28Xg+EqnwUSILZdTjC+4TRjzuNm0a4YSSh1
20LtRtVvoSKG9Brprhk1rY8d+OuIY4uRVyt3IctrSIMsLpuMU1K3B8bATHg0ghzsoikqIUEp1hco
RxNj65I42ky2ySyLyDZCQ4tlF2kl/SPQY8GjUvENlnA8JacSd2S2GRxon5DxfmSsimuczruun5Kj
Z9FKJI2TbpsuOBJ9gzjEjqo9wQr/Nb1DhpL1JszsOWUvsPckEz+VVsuRncO+dJnjtREFgPNfSlxo
KommjIXFPCQcXG7s9IHfY+0iCkaX9OWMkuHfIzMC7CfZJTYiDj90jNA7n+lfKHCdAgwZya7CsXnF
rFvolPu5GG8GvfHOnJ9oxeH5ld5CMuacFUcGriiGnDrbD4QfMEm65KNDp9LO2cYNmhNidfM4659Y
szBTNWdKi6sj88DqKJaXPif12skoSOv52XKqZM3SDrmfwWZGTnf295BqEzRd49OEyZLqoDxJP7+3
0CaQzA0pwDAOOMMmRZgp7MiJpDM4PnrvyuhMAJl38XHGbUuimJE6pL+6wdUQ2mALKx8vaPnLiZkc
fT7aFF2f9JKd1gKNWPtua94xsqPf56G+Bn4o7nvLY7oaDe475/q+7I1s7U5evEkwSHKNbkc43us4
dpo9A6Anzxj+5HAQt9UwnBLl3prRfycd1aO8XnS5M1JJ6OK4uDUyNNr9bVP7i6f7Czoh0BVowD0G
MEYqv9B12x0OQkmeOROMsUV2oYP8yAId/W7lLxHfi820P0QkMqGGZJ+R+fnOq3OSRdzwtxjj36WC
HnM6RQTXQK0koq4wUiQ2pVTtPcFaUOlQaBk3stM/ZsT8fhNMhwG5Bh5R9kTs9MHWDemTXORFvWUe
QxN2BnprHJ9xveGZNm05nbIxf8OFoi8F8/YqI+pRwiBRU/RkFnV7spzgT8buUtsQIaKyoLJyDQN5
6MoWDU7UTlcs4W0fk88/yN7WSrZIyYP5o2nZizQtRaPrWg67q+kJG3F4Cm372eqSe29iPy0y70MM
1r8AHi1qQUStVlQYR9v2blPoKB6iCXeUgZCqYWLcsf4cVPewzWC81JV+dBmxNQ0syDsELHG30uyn
Qxt4+v8/+WioQErNNvSQpaarEH/3DgDiCenxPrUNntHa+5hw6y0xsukDotB8CONxWuXLWzYHiKAr
b0ovkUH7QGQjUqaOOMR0ySLqzXRc96SleXHy5C4jTQsb90+86DQF2ZdB3u3qlranFUIjXXOjPU4c
5zRksrliznhLOpLcfaodBkpljsb9Xym697EvxN/IIxlKCfXM0U+sRjcaW6gCKKFNBLzt8oupbgC5
8ktPfBuFiHfIDQo+uw7enCXqvJ77i7f8EgGITrK2PNcNLPreyO1TSzYb9goWXXNcnxO/O9dVCqnd
z9jN6JfR6bA8gaZBpVsCX7ZIMJbkYo6d4e9SZjrrskAgRwBMuPKWKWmT58xbJooLAooH2DhOkbyL
0jtXiFxN928VOOW1RZefNyWDN/ZVbW8dPaKRCUQwDVY8yZIf4P+bvfS/yu9OWQmwhp3yfbB7lIoR
WBocXhvfdPZQqKmEE1Yw+S1GQSJ94lCDYlGajjYvVZxsoNR9qQkRglv2G4ECK4SejhUP5lKZob1J
ltxu4HA9a+f4ESk2Koqwir3vufmbGGa2NLI0KCjZhqUNU3cqm4x6a47vvfJr6tH6owL2fGZmFO46
adXPrSRzA55t/52m5QFCWXJzJ/lHX93IuXpL+Wi+4XV7mYGDBQOzTXdqYE14711tzhu/7u8IqQ6p
4bxYIUqR2qWkmFX91rXOI7ZiBD2x3jeqPNQl16HU6zGwIWHhtYmjhVGel4xwdL+e5+LLN9Mz9+CI
lNN+j5nxrWthj4eobIsNjQSL+RlRg7VtrAJBDPuueur2iNloHvgwOSY2oX1rQ2Rf/I1XgUYganMs
yNvSLSQ8eus2qE7oo1hmWuKYxjnbSGxMO23ZKF8xbxtknigSNbPspbJMPn9KzrJnqKCt4pmkkedi
pBUOavsjSRMQVTFYZNShtuH+ajTLNi9EhsbvUNooPWS0vGmRQZqKB3TDcC4a0MYqJfmcgJ1g7Q9D
fa+nLFunQ/ozNDwBawxG6shyG2b40zSySDfwVkd9aKxlUX/aRNgc2gEWYrjU3f3EIq9lt42yxLip
pHVJQt6S2CvwdCGBat2AipsA1rTymI007y3C+A+jhLg1z3VzstgW+k1+qy0TocvkGOtsSZvIoVnP
PLShQiRZmM5lrN0TAjh5normJ+ZV2VDzosnijAyjuGPAg1J8nh+EgrNP8bDDFDxy21xE3VYiPjcD
P90Kk814O975Wp/cFqkIu/ELC76XfraIYHD0Q2se24aSgOZTG2c7M308uJ9xZf+MPSd117TiZg4N
G/KJgoMe4vr/xIwzcj+9kdD0e0d/q2jZroRG8ZKyz7sYAPnzyv+kyvO/U/7HGCrrqMOy2Mec2Rfs
L/FGj26AfEmeR96XDaLEt9hDLp37A+1MdGHNwlsENnQd1kAqrTLYiFEcamfy6FHsderjmw56EaBv
Ed1jAtWym9nHUAfV+gzej+fS/U4wKvIu+uYbHiYsOExIpEBhBmNiNTl2/ohw4xOqxUZhHsnpFRO+
RlZZfUMOE+4KsJFo5RUxClydqHPaBLlZ6NHJ2kGNPNIIv+nyBsUlNm/jwY9vYD8I42hZjAZz/6Aw
ZSohQToPTHhrLp+wDvtTaAbI3Rq4CF5rnv0qDjZ9nN69pGauSdxRZ8/di1usHeElt6qfKTUrvwRJ
6F2GopvWwuynwzgjGLdmLzrqGWff7Iwm43cKiSQe0ys32jkv7IoXgfaVs8dgB4q5HH5kuhkLkspE
NJIMOhvjJpvJt41jxq4YdvpnN5UXk+JnldDULgGk4ipz8c9FpX8KZzfdwmz9lLQpt5TaFWfzSB/R
TCdHNhxRRFG4zJCJKmZzMpPBpaITa+wK925BWvYy7hZFOFz9Qg1XJyB9yemP6aEGfvrUKoXIKt7D
4GeUX4r+1HgdID4nPGkQ2DjHYWNBTkVaswT6dXWZ7a2A2jxgqLXKmja/ifrTLHtyZWSmTiNGoKDP
h4tMwujSzfmZYICHAa3y4pntQyFxP+aFSX0Q4UBL4j3NAFcONWhchvln4wvelqJ5qoF/Gk6XQYcj
7dYbzeHSmdmnxgp3NMNYbG1YmCiyc+CCJLJtBMpW7ZFw0zlURmHlnVHyDZQ0TnbM/jH3jVGjqo+p
iPMX42r6kXkCvVfRdqLTwAyKSKkJfhv8y0+ZxW1k2EvkUPaJdPsbemt+0RNQcEVgQzeb473OTb0Z
yQ/b26pj952lVzPKsDARftlOU0EfkkSbuM2bXTuxgGd7OJ2EK84lCmpc/2lG56iDs23jJDKsaqDo
4BiCyxSsrb4m2NXq0wO0yH7dJtlNgfu8Zh759mgJkXaa12rRCYeF1+ytHkx45rwbGQudXCWHwBpP
cdHn57BrP7sOlogmF6Fi/XI1AvPgThY2rPZttCZzw7Gs1l6RXaTWX1INW8+20LLWVstJgNuObnDF
aFWgpa/vc/MfVSjj3AnhV+yiQk0lzwEcpY5YdLb74wcyatphlb6ooXw2C3JAaqhmDGnRU2TYAZKY
q8Ghs5miR9VxkypzlGeGBasBF/nXKJzf3pWQ3NRInUA5NdxctKXLcPiMGuXTBg7LJixaCT48sht3
Tsti3PL5+44exlXw8QTMHHD7cJcBPiA0z16x4/isa/cVatCtg55vFyaqVBRojGtdfcwaSpaexDk3
wyFcmtVfBoOZwYhJZlO+El5zQVpQrrNk48A5XVskuW5dE1hoz2Z7nQZctIliTbsE2DLhoG5Ampa3
6EBMdl+iG25tF7zFgV/vFCLkMcPFYoRI8HIogKFPjsBYE2jVWPFdoVAdMOGsUnwcs3SeLDl/Dlj0
Ijv5JUjtMXbjqm7crzhHfBFM3quLWQXGJhhIogGs5L85Dr+bhp0im6161ZjoArr2P9O5BmEP5RXj
bBnwb9t6/G+2q0c8V18L9sJomF21xSVsBj4btvVQjLvjTBJANbpHnLcf/pQugeZehuYFLD5Iaiym
q6EnsChGI7hy3OlBO+PL4cL7eRQirNheb2TDSknmMMsz6NIDshWFOh2Z7qZIpotD2v2mMw1nlRq4
BGyLzAVn7D78Eazf8tRYM9pzTbLU2Lz6bGhm1JD/Z+qbU3LC/EIgMPtNNXpsY1BFq77b0otBdZQG
7Ws1axQxWwSJ3BdhAkZBMYYwkMTGtAYlO6FNZLk+pMMEB1Zf3bP4XTdg64seI3ldzKgTMGaujEDu
KpHnG9r9jRm8eFWXs9RjGdtmzoIZ8F+8ky6Ok3J43EwsYaV8wJa4+RIotxZM5epS1luIDyacw43h
Rq9m0yt2XzV/gn+yZuPJtxYRJxQaQY8KuOfLYcWPb2SeWXkTiVstSQdcb0Sdim5fJM+QYojiJvym
Ac5Nwd3DX/TH+NE1AaBQ6AKqBNhtektkV21JQGbVG4iU4s4oSfhiuTjpBdmi3Jhi3Y3WRhUR98aG
MG+1A5jx2wiG+3A/nq1UUZFBXo4A77rEUTL7EktVkJuM+rRzpPLBtgOhHPEZbah/lvGEnJ+nZCaD
bme6Y/dajvNhjrsHNeV7z0sDt5HteSipkUsnP9DZZcRP6m4TMZWiK0xr5qqwDho0p1dn1PiuiMCj
VOUtFAeIQKRZFCwn/LDXH7R/ayg+/bcT2Q8FBrsosuAorY6fSxenzntR7GBPs11jCIH2jmAMoRxJ
dCge8R8Yw4qTD5cYNIOaWSKb9kNKdtxVEPNiEymR/COI+MhYEK+gzSxABk+WhnwkiSRZoQC8ewiV
nA4TdFx5b8rAC+J7/nZynLdeoyDqhrg/CTwsd5Z399GYRgJifL3pyu7Z8JN9Z4tdUszjdr5qYjiM
Sd/jE9/VTuDRqJiBbj0LC/FwlHb30ur51WEWt0G49RPYiHJM9Ta0uC5Gsq2cMX/RbYoWrJbbmZsc
8Y3xynlWsdGJ3m0omsiABXr3REWbgjAWTviVJ4zfoKbZY1Lw3YviHGP5S0p1T9Vw9NT8E3jT3kYx
Cmks+xV1cYuw8uzbBnu5MPBBsi9TvX8ms7m7erCBfWbKB9I1b75q4luJfjtOoJP0oUcRyszobH6y
0KX214O9G+Y+vGZZuW0t1kCxXCILGcwB4HO7ix4OXkZuMbSdt7xLQUmXrAmTjP9zGi+OURdmAecN
hQrqT8gKAp41CG9Fl7HviWkj5q38KPwxu1hMejE+BKcZ7OEBdMolMERz8vMiOZaa4ZOjgqvHbjek
b6Nr8sVZSroPr4aPnAtxZIz4vUQSTXNQbCNNgDXAkE5343WI8lezCvHlSY1YoLLri5MX80k7gL7Z
vv0Fek7rycoNesF/deayCXPkPm2UxXuzbOlQ1A1utYkVHbopRn1RKNqsCmFQa/Mtxf245nRnLNoH
GaxcuRNLAH2NZ5EorfGJOXH1Cq30SQZJ+pQOz8J3w5PXkkAQT17NajGX56CbCcyyyQJpiBFxp7h4
N0PrRzTBuSDQ7E2i0LP9YOItRTyiMol/KwF2T3G69ZMnWUbFl4CyAphZFsdaFzudZvlyN4tT3uTg
vcfoXtsiOaVRbF5mwvLmlu8C8ozcJ5I2b8LPekHkO7CIfwps9xxN5gdThuEQdQ4JBnnFpxfQkwzT
zNGKIm7BUVLT9w4u33Bm5oDegvHQZOpfOxVHEgGY8QgOT3RMF7Ptt0WBPZAMhMIzejDjLDEhh+QQ
OjoiFHhLLQUKdl6NogGPEfvE8dkkwwcNlYPISRYY00HeJqc5aOhmX7ND7CPgn6b3Znx33kQ0vH0A
gvaDREK/1x6h1o37w0ySdIg8/xOxFlpHVpKd0tZ8aA7rsx2QdeV0kO49TeR6a+6iWb7QzSNKsor8
pmPxz3PoTjqrYr01BDbSfbE4nvF8N2gVzq1ZbBLOC+xx/uvkmdbecaGeq9jhMhmSa1B478YgY8KY
b3qR2Ji1+0T/xy2XkqGaM2m7cdkciIUirLMW0OaW+hhMz4icsEBoJgwXZAMDe5HZ57lvknOfq3Ov
BucueNq3Xul5W7/zMIon+WVYsrH//0tJD8Bu3CDY3nOyLfqpnwZx/h83zeUmZ/2NvVZC6sRt3yGB
2Q4F2brEMaXIZs+d6klTbF8zQjfvyfIL03arUCQM84weMHHF2z4MuScyr3gNOpa/QIqSTWNTNtYZ
LGkzLLtr1mLbrdxup8fmrwWz+dQkN2mE2KpU+y8uO/K9ewY1+HJsLFWbnOFs3zSbhnXda+ksWyNt
n5qGnIyymfUOrkt3y7roW/HI+/CIbcdGig3Moa8yc2364Vubptu8xTHQEliyYnqJqI0w0TKw92Nr
/AF/RGDgpwgIRFTd/Ims7QefZTky3LE7EewGSc4Q8GyGCAzvx7jbtTGZUauuHPA99w1UbYvXQcwb
BF7mP0Qyy07gzAW/KH/t6V8x2N7ZTqKQz8ZtdjkcCrz79nAP0rQ9CkxxTiyaSx77D8Nuaav62N1n
jBuYPbd3C+3YvkiD59BogssUWX+WF5rRtX7vWxfZpN/uRwjYV+kVaj8OVMekH8Qi/HT96DEH2DJz
tnLbwKxhPZh5cnU48Ap80T3pCBcrEGj6RI7SHkJL7BdMNABdBJY2t1nJzV5i8oFsQDBBhFvcTdur
BqC8as30R5TsBVt4p7y2ZzRT/jmwEeOOor6bFbLcuIAD62I7spFjMtOGlENKBAZMA5As28mLgRqT
EXj+A6r9JaABKBt4f52TbaSJg5Ey+k2HOtkbofoZaj87mnyNcB4BLTumWJWuyxaz808tW3tq7J68
L7uT66S15dHPTrZxMMdHnDxTU00bfiJUXaFH8qPhXsBQM7xLvq34t1Xzi9k095gZbW0uP3zJL3EL
KJxvEjtLGVRfbotc20fU8bYh2mHTFxHRk/bUHysU096WKi28OymCN6Cme8jVyGQSTA4COUA3Wda+
dP9GMeqmeP5TYWLZ+gJCu2eKc+Sg2m49bAAx85O6lxeMDeGde7NQNnukAh13F+fQ9ksGOK8tZDVG
ienNm0k78egcYtfeULXdVbSgrKYFRvFdNewkukUpn6A9jmaFtJt0UaQb6u6PTKhBEIxLdkpalfU2
jMlqLOtXp+bfCDP1D478YLlMyVESyepnv2mMvgzxxyZVxMZWIwWY5ocY0iHgLCd/XFqbyaXiVLjT
OJPZC0QJc8Qnr3QR3cRwqKwM+B6/1544NdRiHPy1+TzB/F8r7dPgCfnfs9j2gr9KRsom0j2gbSJZ
iqrWZxka8ZuKLANNHx2amn1OOAI+aSZEzlIDiMiD78EHwaPN6KOd8R2NDQ+tUt7H/9g7sx5LkbU7
/xXL1+YYAghAsi15z2POU9UNyqGSGQIIxl/vh+4jq7v9uc9n2ZdWS62ursrKvXdCELHetZ5VWKQb
w5HyISP7BBaO53OmzAcURe91AJFw/KXG1DItJqRqjeUjFqRtQAcMvDFG7z5cCVAUss0HJtvkMKcm
/K4i766x8idmLribip/1YCf4GSFCdBbbbYfDVx57hx5ww3pmvsSWZZOjYQHyS75Fy5DfkzBViA2X
BAq1336kij0XvC34uwFRO6nRCp17HXKeDUtGLJHJxDnhKa48Ti6K9ajRAODGGae6X6yQBFBIJ/nV
FuMjLTEcPjlUT029gjpkYLatXgeLJW7ysmoVUb/JJrEb+W0GwTREG97OjLEDj4LVi4TTup8mDBb5
yyymZjc2xR4VMdu5BeeMEgrUqhU9pL+ak4wWxa0WRAg8vKEhExqSf/yLUsgbJ4gvVYSpLuohJ1Kc
vCuS/qUHfmspPnkm7vkUp8cAnUtSG5PO415AK8DVrO76efmSCRqyy66bXCW7Vq0F8ZqObqHU2Tkc
ZqJKkxIGCWkhG/ed8Svu0gvl1Qu0eBDFN/fMhXA+QLMSogv7j+vfczh/I15Wf4JjUyOFHIHcLByS
YAv/9w+A7pj8k1Jx7e/70B63IcVKFmss10v0yV2+ngImM5iVcO0tAKzWTC6Dbu9KW75Bt/hanMpr
OWKBHhrn5LH/xsa+F+rJ9sR1LnJ1Ihp8xQeRrOfqo4qHHzwqH7KMUlS3qO5NrbfQUNgkYmXgyRIo
/6O3zrA523+BMbbs/5Xhyhv1pTChYgsB+P7Pb3RmzfSTYPT37LQXhhm4QxWRQ5xczDrYATDqvfVN
K/e+KAia9crEqEGA3qhcmAE913bjXqOuPTApYuK5gJADVjAbHYwDXXlflYxH7JDJOUw2JEaxkbP6
wFeRqwrwCqpV6p90RMK2Qc+3Mhp8krE625U85Zqbpqkfc4XlY1xoJK3M7ns7/wFC583Ih9vBMJbL
CPmESSBZiPBl5q9cMag9JwnRkGnAsJfF9SEIDXIe1tDs8Uu79S27jZNT7YUJXLGz3Yd+zvjmsX0y
7ABjtlpWGBYMHLBnHIjkOY2UuYfm/072gd3eBaauiSkmotaCCkA2ZC+/3TjKBcQItuhkT/4rwQV4
Q7uo6aqjA/kWpM2mMeSx8OS48lL8C22uH3NtHzF6egif5FZAaUk7fm2lvpnT7BtwzndZp5/KJEGY
cvvaRWuQJZ2OZsSgojb2sMjgU0iuRJHmt3kw7VqZ/tRqGcOSoaqXmefQjwcGmsGKaTr6hxDPngUQ
IH9ygg3sOLI0PcCu2iCkMPb3Q2K+wsfDQYkUwrpmfo5trbZ+IdndCOcUm3xHm3ecWr+XC/5vIea/
waz/ctcFjhnA60dnspkm/vliLMrW4YJ0YO/69IvM7CsUIiecEBOVBJc7YT8JKaP4qtom3BNSJRbG
I93Hl00isr76Y/c1e4XYNB4q8pIBDT3jJ0cgcs35d2s1FIj28pXsNQgUSXAjSA6ywbsh0kpsYpBA
BcFXpsj8DRUZWWNBHow5v0VDUWna01Yb+ZkQxXwwGyYU5LWXkFT1ItOIb87DYXTDN2/snsIliqJA
CK8ZEfGYgLIJqoW30bQnc4GrhQqPuFcVywd7DFzg2g56q+Cd+gXMoUlaAFPYmP79uub+G7d74Fpu
4Pj8G8zwgt7+w7qWlH0ISrEJKCR9i/vk1VKn3NDnSTJsS2OkH8uSPSaX/AjbELQuDXpGRsF6bk0m
m0fnx9ByCPZ6ii3pWNN9D3ovjj4DF1GnM5hwVikMB6VemOkho40HL+k/o4Q7NH93WxiiVnS1G+cA
re6kWv1aFly5geW9+mI4DJIPhmAwETGwAK4Z4m7JL789O9n0Exjx8g0qypFX+5krzG51+jMp2R35
CQV/cIv+/sNaSif+ikUGlSN9FkZwocTF//xhRSI2pCWLYD+K6udkp58WtkJAtS8/RzqK1xZDY9jg
+c9pCL99Z2SMDRIY2Ow2pBFgY7r969+/IO/f4DQHgSPMZbG2zMD6ywtSKTcHmk+w9zCCMbxJ3v38
Mc8gRjnDph6GU2kaP+YegOcc+8cyPHWqeaROgm2WwMSHf57TPbfHZNufQE5FGqMCKPIyndhmVPRu
mHD9TAp1chYopyOgmoa++2ZD7zANqP2g+7+yX2kysB3L+9fCr070p5Gz43m36drA4pKHCTUVT6IK
QeXUhPqXAF1OE3lRDZQ9C3jDgnaI66gfhshr7uc2vA4FAE9pMCAf7GZtfJU+4SyIs69zPUZXfIKm
tRi/o5ytTRFsbDvfF2V+WRY6u+Z6653kRzRy9vMsGg7iiYcSPxnocz8H5T7Gan77+5+D81c6vmcy
23LxHYKphRdp/6VsAV/mDAGedariVW7oJaebArztiDymveyisgenzu+TJPmEAHuczPIjDdnR55Qw
OENar8cFr8zQgz7bCYSVwSkghQCbTFzgLMdJBx4a54I9+NjcfZdOPGdamgy2dApTRzk995LtNJUX
n0VO+tOoq/sRiWCzdNDjf/PXMqEabLk5YTbxQSj/93Xk/1fTPP2LGlhXUtDwn//YM/vPstelyPa/
/sf/Xn7Fzft/uGvev3618R/LaYBA8JW/d9P4zj88VhVKZpBrAcWb3MdQqjStLJLfMdHArMD2HY9B
2/8sp7GCf1jS89i2S9+SfA2LQ1t1OqZkVvxDCv6qwA1cCm/M4P+um4aXZsnACvhOtADKv2x9OQ8Z
vdWlGrktGloYIb7/5HUWok2c6OZOjH4F6MqKCVJ2ZXXvJGwVbUHdsQNBaJtroI9/+Ajvfn/+/6nb
xPf+2gjBC6L9ijsNID8bA+svu1SWUplArRTbymrbl8yflol7EB79Tqkj2QibkQtAnx4D+KkaS3fv
FkWxhz1KFUpZgpCesN6sMSwWL9rnMWyFE+qDglIEi1acSUIN2yxMm0sdpF+2UbSfIz5WwqE2QVIS
lFjzCEOAt4zgDujW48Y2u+FNdCR3D7iMAuq2MmTqQIBswjdOpA0rCXOhUI7vArjhjoJsskzURhnk
Z2gRZ4jrpnTZBNRXMUzliPnF5td9ysMoWwd5Eu1Kuid2OhvauyQnjcfJLAu/J9RAImbEObXnt8dO
9s0tZIPkti4kbPnY73YycPRdBBppIzqwdZMBC6srjfY6WCoq9ljqyk0lTfEcDwFJd2k798r0NTWY
lue+AIcILoNRkO3v858EUMzNaItu40XMA103B92DC2atMIDdYY2Ptmpgc+h1S/g8mwz1I3KlfnJr
uoKDpLJpFbWCM4WqEX7BwX3Dhui/IgMmO0rWihM6sfMc+3bylEaZ8ToMNY4WfI4H2MRA7kYypnXF
RHZOzeHHgE+X1LDp7GxGHBhO/OJXKI3uGng4QFODsLDh9YQJKRZe3O7xNaqs6GYOy5RkSdC8Er4n
dJtibGl12u+9rAz2mUsK1LSj5BH3E0CVJiGs2UGpIWeYHKa5W/hM0F8V1ciYsSK9p9eTsUjEiNMe
GfmmCnYOqBgKzOoovitI7NFisVwASL47cIhAx+y2AIRmWus5kzFPujG/Ro0O9gCko1d2vII1HNzr
1aDPbpXlaDGhnRN87cbxbh7q4dJqghdTpI0TKN+IVqi0u3egYuwDIWj1riija2OjY2iNkBw6Hvgi
19QXrwV4YTMEJLShalA3GjZaiUFgBOiPrG3Pr10wj0ALvdo4WUNQPM0NsQT0FkCyqazWXVzLgywi
kHsa9NKI5fmomiJaFyY6MTOWdj3GNWxzZQvoWkKRDWdWs1UjLYZehke/wRO51SlpDmAoEwFrRjL2
z9JKC5LKhmTtCDnosmcc0T/KYioYHODAxPIWopo1aLFcJME6mOrm7NhNfzOO/rwHLG5uRaaHg3Kj
5jzaZXhLx8F4aOhguUxVE38XbAm4k7D6WoANLxN7iNvZY45OoCo4TB11FynKwabBHnctsXQe8zKN
z2ameGdFlQHzZEJyFspPTjLV7kEPXfdJDUb9wALpH3udGndUFxK486gJCSIJ9EolHSUsOldddwTP
jQ6DJ68DWxPregZHZnjxqprgKMMeKCbjzrE6jjpJXSXlPjUs+NqF2eKdjzkO0k3IURCnaIXlwQ1w
B6oYw8JKuihrL8Gg+bsoPUCjBsfgcdbBZ6VJluvuyaG05KUI+IGvLCeG6TAHHFOwFaAVo3gmOQRd
yC8UWRYY0t0UrOUU5pE6uZXM2VS27pvvJf6BfJd94zjaoG23Ij0/5IWz6dmVlbt27BpjW1gBmRB3
trJ9AfnnHeh3sfcmNmQl6JtoLeOoeqsYau8tCwJtjPpzAR/NEKooyiOAwYEtvQhHzmJVkjiQueuO
jqNwcMajTCfiFqoIrewXSIgWIF9aOI/o1RQ4wvzPuShB6L+3XJXvYSjKF58L/NyZyjmOJI6vQ9oB
vVG0vfyactVb8N5VcI36/i0rAuOsvaSoWM1rlOyE2Gi3yVs/zjkSc/05VkV8QncQ/NJcBztI9OIl
EX76Yw7jyth1tGTnj7ptqyNLXPLYzK75GUXxBLraikcb01pQf0dFa5tbt9fdD1B/468EW/CGBmq6
PvLSPqIGODdZMoovW/QOkm9oV4eIpumbhJ/lz4yt/BuFJ80N6EAqic1BO3dzSTdNmwnzrnCYYDrg
xx6noq7xKgUNBg7OMyW1xhKrRjjiCAirkVFuHEG4dQofqkPkH/lIGuABTjs/t1bopSefVNuRbutk
Y8bGz8ZySKRno53IB9bN5MfgMswDMuK7WMdFt2u7oBVH3fZ1dNs5CRUMeY9hup6o4V1VIONZCiYn
JzdG1oEaleg+HtyBAbA1Pjut6T1V2ipOgUVCBaLIsKcjMtkpOxIHatemG0YPPSYHo6H/tRtAwmnK
YxzQYduJcf7Z8oAms3sx7t1JVHv0aVQej09x5/f0w65FFPbPBLivBjWr5K/SmplDhkXghmB/4eJe
odmCQW5fLFQxJ/seTHD1btpOtAz38bkcBu/NWwqVjBiZrywIekdIz59OMbtfnc6XqLxfU53gQGWF
WUeXuFH1KElJ1mQ42uDQg8cgGQPUts/U+F6ogXhfkyCrv1hdKJ+KCjuJcBn91bzutSlhduM3w86C
FNO9j+OCVLNS8RAQDoAIx/Az7kf3jFRXXqC/dD8iD38WKAHrvW9xrIBDRrwY2SHFPZwTZYAJz4vm
2Tfp8Agk+IxmUNGqcCjQIN+ZY0uoDMZoOSUwaUVXTbW0m0/8kdxsPuouu9fcjUHUHoABrUFkU1sr
L2Jqd53sLqP9MUfOj2Y6a9FsRk0CiPFwpJ5Azd3H0VPTnYe6/ap4RlodYaUq6N6YOq7tTt6nzrAO
2vi5rPGdKE9vgFJeJtAMYhQXsFTnCs9K3jxV+XU0HjURLUKM664miDTpg5fbR48xnsaW4o09aGEm
bVP/VTgExayRDgXKa+KgWUfkPUsSHkrER38kQBsTbm3ZwZUJvGwkGQS3Ffhk3HzhxawZMM8lh1xm
Gc7wBpjjlxLnht4uDLWZLZlh47HM47PwZjJvgLim9p5rnuqVrNjrTB8agFl5KrHnfivn1wLnaId7
h2+MB4Ik/UPDyBwMJmrnPUwjZkvPefOoulPHxJOjw1MO5Tccf5jDyGkP21++LdvbNKA/JHtP/R4s
4v0UALd1HwIn3hRAPk1aaXZ2mfmvVAYXK9ro70Bs4tYxw+8eSxMWGedIjy+huiblu3iiI4pTgWpH
VGW6H/DM2Et71Bh56cXGhwcZ9EPIvDyOpvavsGBz1E+1pM4MXlWCYElyhlvJcYPHARHg6svhqlrj
InHTPpEmT6AxtjgmauC6tiTl3YTWrs2tZOcbqBSpiX/IbYt7DBY0RGGJgFFbXS2D7E5m85E1hne2
Fj+dk6uWUe4UZ1fapl0Hr3TzHsOwQGWYINpzmxJPtfqbmIfesbfwgTNs8UvqY0ZTVCeS+j5NJgXN
QZEIwBR2UGO1597UCtu3kYV3amh/lYNxx9M+OgxNRWDOVuNX6JWJcwA0Mf3q8QV4SI6RB8oXyqoX
jDV25CAkAxoic60ngA0rT4Vk6RqoGjA4tcyfspFM03Ys4TGEK5ct6yoscndh9cd8YcL3XWeVMskx
Zd4RppoCUtaUXGc1SbjW4Gt0gpzZ9JAaNjGi+gdDVB5TuWNux4Tp5ZYxk+gv0o2h5FLmoLk2Sj7T
jBQI+i1MGKBM1SiA31bxYv/qOrUZ7Ahy9hBZr21M5rcE73qYfTUutifxibcfH4Q9GjiRu4ztcSXK
49yZRIOUbrYevTIb2oXwwYUmiL2s8Z1XfHUUPTejI9H3AQ7tnEJ5m7K1IUc4cTrdwz+FT501PY9V
4i0rV1SS6St29VoVXI8+1nGSColIV4UHTY7BfLux3Kp6MSSlXXDmm+WgwWFwn6mi5VW49cM8SOxU
VCnZNw3ZhHVqKuJQ4xSc3DQP7yvYN3epbc77hlDZWkaLzQKQ+8F1gepKPJ9H0+/wEwbCt39UxH03
OsBci+vbXxdJ6F2nOI9fGnAka6dBsi/SMtzRAlc7K85CGptClJ1l1hBjTePl7Jc25iaIYnE0HXfi
hocnBZH2nFf5M1w2c9+FpnUrIlPwY2Z3VgHqfptFEp6ShkMQW/DmmuaAUCdJCttNg+zA7mz+SEw9
vnUmitegfPMI2RJMmmcbwEUHAQNPRuoCWatDUK7VwXDSCy0cd31XZg+ScNgqkUN2LtFFSX/C5Akt
HxOojHvvUszshun7MYoDe4RgI9rAb1eSXoN6xfWCGy3xB/ugLSRMbzHGYWpPz93kLTEXUWR7oiPi
GBj+j9wi1eo7SH/ABNJFfCcB26078a2i7Cjo4dk6xthuynnuMMIK19ywJ7R+GF7eHuFPhxuqHFxi
1qm96ucB64pLyTu9L6G1mhdSUIKOeggzOql8WJ3PnsHcZ8UVxIraWc10iDFrv5mugnaepsbRxQi0
6aIRaJus2D5WyI5F11qv0dyH2FOKsnrxBmE+2olpHUnZyp2l+uZUlBYp/VpNzxZ+mgfsKSy5Nu3u
MICanglLGl/jgu27Oavh06IU+pikdvShJhHvSlaCrYtd71JSiYcCkbQHMREbUdQFHXjSescmzjjQ
ioxanHzymY3jN7aYQS9I8RRB2wkvo0lYD3FgAuMoS9zkTB2fvDFJf5g2LsCoScetFWicQoFuTwVG
d1rc/Dcraq/dCCG8K8M36njlrnM5eA/WwmvMl+H2uNTt6GHepT5JmXQkXwzkBncFIvMpG8lLeQXF
IrCdrWvSlfZZNrGxpYk0P4xtFL3ErW4OUISqk28AV5ho37xYqZLPAbnxmwmwHxmXMT6qTuoPmzHK
JeugLmEXL+UmG4b24raVd5/nszgCocr3ldHKQ2CRFFhVYRmdhDFzjEmjcbyZ7YIKCytxnzM3jS9p
r91XTjbsSWTns7mb/aLa48Ed5IpsEiWajigsdoi6ep07jhS+nQ27uEAQbpEBztLWxUc6uRj47Toh
8JNWZ1w1+S9E4eHGA1f4c+ozsc8qX2RbO+MVUY2U6bVXjs6b7FPis4kM7tu5p6ODGeSSqI1egxAc
eSOM8rOHi0ZJiV2EF+reYTDJDtIG7MZmF+edd83SXjx5/RBsSRjiy2DGTvO6FW+F2Uc3IpTdI728
7F/aicIxYnF7/JdsVcG5yY2LEebLMLR9YWxV7VjDjbVnxczJa3AnlUF+2R06pi52zdObBlyGVLVm
PZf6V1CHwZW3VW1HoNi/3ACnAl7v5G4EJPBYcyXwlFXtnZ0EcG8jr7YA1hLKlAXyu12jnUf64gdJ
9hBiubmEReke7WqRQ8xgfHH0oG5c8A5gKmzvcSD0VbO18TEReDwwEs/ZFyBriCDF+c6cZcKufQnA
xn6d3HNKbnd13rRPBnYLgos6us3CQFxF0vZHiaft6vgeaoav2idLkdSWqUFdgNJYvw0e3kS7jDcy
G/F7nmA230ZM8HdDO6nHqK5Gmg5w3xeeQCvHs1Tc9nk2Pw2RT/F7kM139dxHP6GMQjrPUrK+Cux7
kPRbbpjwqESkAAlGBVYJX1knN+rHaZWlE5MF0knRKaDr8b0DjklxFPLewdZ2fVPrhMCQQMhAfVfH
tOANjiynmyTG6JJjC9gAf4h3xtyCcjRq5DU1mcNjagY2bz3vQLJQ3QJuJ8dmBUuEjGV9tKZ8CfPD
tw5NTh5da08nrY1sH6gSh00+qCcBzJ9Oi7J4rAzbvUBmk2D7bZIJqT3ftr7n7ockab3V6C3lmL0T
4+EsS84r26wPYwZZMNPEaZ4M84sTen0X2rYBU2pI2k0SdtYt2+doX3EeB5Pj6fHWgBdBrUWkmM6M
6JZk8XKv29euCF8txMWboSnlFkoDyQIHjBeIPXass5XgjW8N3fRXTnfE3MCF56TIoQKT+Vjaag3L
egKuZDEK8TNKBgjrppexLSPqWpR16GUIzlDNv/kvHCx6XWbzyKBq2ropBsGc3/BsxRl+VuarV2X2
tTFo56BIwdjwvqzvHGkMOsxyCdMKQIn3JjbT6s7UCfioGM4K9FVXPHaFiDCuCPHEMlDepqPV4K5O
hi+zoa9OpAUYSDIIIPdwm1bHxPDMxwGnpMTJvtw0Fc+DdwuD5i4NG+KmtucaepWZIFp4yZ3Gcozz
+6CjUr4aHfECJRr/6Dr2+BxO0/AolZOTRKQ9bxvNyj+wEqLqDJnRHEkjuq9TFjg3YaQtwgphesNz
Ub9ClLdhUoGhAYcdJQ/1CNd1Y8KnfO9dOn6gB+EPs7QdAYMcgqOdjhQ2uk10zTS1j6tyRPzoOz94
slgqsKn0rvxZkctiN9vnatelMbEXI27gP2bFWSRV/xTUJHExaTqkFqTzguGSsA+WwBTqh4JSC7yP
CW6HUVhYbX0oQUifsqgkXx8PAqSSaWLytC3b39s6rRZPYDFj5YvVm48UdUoGjvbrMZiGL9Kj6j6Y
6wVp0ZGuic34aVxYovB+LM+DyjObB1k2epfGHu17BWhJMD+m7xDBLYvg4NHTx+YiyoCcOR7tkgaC
2d4KGvXcVQV7BFxdOwmiidobjwOjDeIQPaM5DAV1rpOvIFNMc6YQJ8r0quM2vGtm7E0dxYA/bQAS
u4FWk6NHIP3cZ6AdZ1v629b2weq0cLk9O8wOGOCb22kxoTFXBPUwdNPBHXpKlvCSg7AJyhcXcwcv
lkgbW7hqo6uxoT1SOdvJG7gGGLnIKxis+ovCKvWLpyWwQE+VF8B0HQ0kfOTsDIb6Hr5n+FC10Ksq
JxpgKdULskVH9Gdx/s5OSB70KCJ28ZDUTFR45EUFJpYx1fIsWje7HydEJejloHInV/cf2H6J1zsG
sR9KpEz7YmWV8cUDlnm8oVscfj2262Y72DEbSBNgFjKW69UmwaRWfThQGt7n0qwudd9ndzRt9IdB
dO6nWbQ1o1O8o4tp0YlfZx6xry7zEjag6UBeQdvqKOOweTRtF3OvO5XjSz7UgDittjBJEfna/Jol
pcGnSOdUsPFT7aH8ViK/xW64tAgoW/5Ks9g1V/MYmvias5T4QYxtuV13Q6hfOyaxkLiSjKgyl5V9
JoifXJXh+A2ogtm99WQo/C2PWE+vjJTbte1MH9q8BlrQVPyzaeSonuAplPe2bbpvSJn0UvKj7Mxd
6fSQwOpRoGHVpE53Vei1T4hp5aVpIHszkwpgrKUhqdKwlA+4/wjklIWbYz5EDjq7XuTelWlN/YIp
OGCCUZB7I50CF0e+DI4d6tCaWEz5oQ0JlsCr4x17WHxCIqxDZJTZUJ+BSex47cmRlBuZiYUhik5u
M0fkRAC/K9mXQ1N8t31gfPWmmHBo1X57BvHAh+x2DfOWuoxCxiK4pfL14Br0aJCCtXHKRHNydEy+
2crBoXxqhGACjbOG69otssXMwmuNjraa5/3UmeXt0HnJC9UpyY6erfrerBR909qitrk2bsqmKV7K
xIeVkzH59nBIc0XP8GJAIMbAASkLnIG0yfxcsJuHeQLsghKEfMTKVSQRm14Bmg6sGAEe/LX6pCt6
RFcMyQgBkWvYu7njPi8/Y5jdcYtmTRrDQwlNUXJk5Oc/cDqFZ6uK00seQnEpai6HKSnk2cUUtu75
c4j4UX/NGoteTIw8763GkZ8p1Zx5QtFs07XmA+tcv58BOwIWLfrpgbfK7aPLIXxExpM3VSTI2jEB
su54pw6vkFTVFQgTBi/fNcggNTFaYG9O1jfFhhYYe1ZwpKoyGU8hTCv4yKIvnl0DGTLoOEXQEyaP
Tu4RnDKlW5273tHnpFXGXW26M02nEW4QEcnkBQZIeD/Q3bn3Krv7ygtJfMbIw0PO4S5BGsq4JrPe
FdY2ifslzYeSvWVbBMLcy3z7w5v77iYbIInRuRST6SD8YyHAipADnuOwMV+FcLG2xiAgtDZWf+4C
FLkVhkHvzc3SFAHPxVuuTZ/eKbIOtKPWMAkedO2zbEClmYhH1eYAa84okic3c4HFARZtD8SyGT3F
4QCPM/fj9Jug8OLrYzra0T2d7F2eTfeQqomFD/5EyBRmtIaNEQO+IV6SER4tbXs8wtcJyP2Ns6BF
pcivpTZ+1EjUzxbmtF3Pf27YyyRfyunpXxjnhOplN5n3gSnje6XY4aSYZR9HKKV7e4DfVpmz8z1W
mfiVdrJ5Zq21L0U0jG9wDyZ+1PDLHnHq4a60GCynKwQXqht85fabaNmARqkrv0HO9k/1bORPc5n1
83q2fb2z2qgiCDVOt5zw2Us7OXZJN/3gLBJvKdzBs59GLTc06JX73sc3zZqOgxq0e/5UWiq7er1O
8CZ57PC8gFRaJB17j40SNdIwnH6PJAML0OCSvknFwJHGbGiZUdhzN2FeGjQ0VAHCEONXyTUcz9dE
NtapkZZ4aujywl0cFGQmqSI8pVaiEa1KzCsInuikTdikfKlNaYVEf9xEuPfu8GmDrpmSAUo4Nu8+
t4HItP7g3wszW9I/9Cncm4lVPEB/Dx4xPY13mBHkxzxMzY++0iW7pjg6wGVRX2Pna8h1PdF1woqH
sJ/QZpquma9N74EUcqvhiHrSIq2HDgoNy/ULXuqcJI8/ps+1KMo7DJIuNAFamF5ypyp+oqKRf6TZ
cuc11ARPg+6ICWE9YwInnTuOrEwzO7vwD31TkKHum6A7zdxO93PaFDSs5217ckMjugnLhuEifsfX
0vStQ5Xp/KRmpzoQAGe/YbXqWvt466l2q5+mVHl0wxceW+CmNk+ll+Tsfq3i0HUJxB3JVP+qCtVz
D8JDL2sMWEsNS771DSv/GTe1h9qKX811nOIZ5R1GimaAcsycciB8RNw3ISmACCKDjY9z+eAZCQST
OegdFMeypF7GwJ9QyyHfwTBID7zn8jRU3TLvrdVuyHTJbqSbxNJ4bjPmdZlosL5Af4TAOj+l+E0f
FHCqPfqtewgGQc7Mgf6KKAc3Ti3HGAQd0uu9jsYbpJ7hEHT+/IAnhtIKP7QeOWoMt/WUNQ8WpCf2
HDBNV5Uf+o8iT4LXOLD8bzna4UuwvAq0lC5fF1aZvfLAovakUbY+uMIJD2PiBq8YGabTWM4d9Dg4
eVnJUd8t3fhIw1p1hGAG6her+oFVYriEHchAWjUbYCxRVh17s8YBCxODPUfCxmwHtGC6N4LBunRI
HWgE0/SIgumJVTdPDB143IsrR7wM/l4TR5ucdibEOiHmn0nnMPJpZj84lTIdX7NiykFg+mPyxnYX
ldKF7ZpggSHYJyresnYG8RCqmgbsMA3RbpRbMILGjUmmAk007mrGV9rv7gA90HwJLsw86xjTcGXZ
/WNZNv1xFBONfkHtYubG+HcoNDwsUUv5iwLdRTEghfAsRp8tZce64qCOYKtg40bdHgdneltr55Ek
tnFwahwPm9h2m9uoHq13t+ztBV+Do7asCFU7XmJchJYpeI8EFIDufFKDOBuwk4Pm5DO3U6THPMXQ
BhrqzOSXU5EyOkaWE0rBneMmxtFxM+PGicVPpYveY5SNLMEbk9lDFGTtPrei6aEMk0dhpoKUflSu
G+YQR8FGdesOcXZuqax+TuqYNoa5wCpc0aHpesP4gZWx2Zhzl70GqWLUVRth/NY7Hn2BQU4nMBpI
C5vRQxozEgP7iGk7594qnY+EWt5D5YTGOWD/sw7SmoUZ8MFjW/b6wK2Qb1L0bCZNZtd+E2yeGKZF
gIxqaz72E1cnqfJgq0zX35nE/2/B3k/rmroJgJCtR5mD2WGvQP7wdzkspZ0vUeAapt4rHk8UkwR+
s/ejxNhDAhwe235UJyo023MS25xqERxDYED2JL7nGJwIaJbgdowWxI9yYZgaHQ3pTdo1t2ah7Nsy
qBOPaJZvPPfwmPWWzhH9BvU/PLl5jkD9n3zERjpu84mJ4+BaeNKRs7E15z8yet926MJsoctUG7cB
NZ+Psh7oGfW5sl4sMdX3FF2JizR69su/ucD+X1sO97+qxYrX/pflL/6s1NQkoIH+259/2f7+6+hX
tXnX73/6xbbUiZ7uaRWdHn61Xc6X/u5fX/7kv/c3/+kJ/BdmQmHav5sJ//kZ/J98h799bf/Ob285
3h+MeMt3/7OXsW3fiz9aGMVvX/C7hTGQ/zAt+39Qdl5LcjNnEn0iKIAq2Ns2aO977A1iOCThvcfT
7wGl3f2ldbERitZwRA17uhuFqi8zTwrH5jowTcuZzY1/tzDazt8YDxvCMU2pYpqW9n9YGIX1N8fE
9ThbGC1Lx/n4HxZGof9NE/gXbShEhiEtTfv/eBj/Jb5j644qVVPVNc3WbP7J2WD5V5s7JH9fpw2y
3jXyt9gTolmckJs3Vu+QkR12NVw2rnQByNAw493gKuWwVx7ae/vqvOf36jqeTbVYmuU39c2bAIdO
/irf+9fxtbxrDKCMY32jCBjsKgJSqQfB4S8v9H/jeBTz8/vPIMQ/nj8Ob4cXGY6V/i8GY9+R1DBx
Ue18DpPKQ747WU7H2u8OAg2LR7wlSQisholf+kr6IAAm+RpdVVYzUrurdAJCuWcEjvg4xKwoPWVV
5WDV/4cx8797mmQ1DN5uy2LTaMy2zb+kCURaa0VehmzHbC/dBruxME/+pF00JYrxDnXGngHci/R0
edAdZ1gfLMPnSBS+ndjUSxpE4lvuRK8YRzFpeaIH92zraxX1jeCK75GFaYx2NdYRindk6Of//VV2
+Lj/66tMEkKaENYkUR+LT+pfn75P7XxkTGizwjcowsHNsoqOnBEA6nMGNSUreTXYJyXN7JPnA8Or
63b/509/vi+ksgupUDyGvvm7JTD8NSrQiY0U74al9LsYR9S9CJz6HKT+IdTjcqNmOLv7pLEORies
w5+vUK2sg64q27bgXhaIwjh69WQc/3zVcope+QNGiinvDh4QWigJZuLamrHsu9xbkjB/qx0BRJ3W
gzS8rMKq/oRRs8x7X32o3QjkZjkAQd1bEB8wOFVbdWRPL4vopd6SnBZ7Y9elX2oFuEI96ydOsh43
iCw7V9YOMh2ntI0XErF1YkrpoDqUm6QaOD8TW3NhE2cjnn4/otkiECNppjhapxXYIdEpAw5cJVrg
hvHOLdt/wsW42mxjdrxARPVUP101EivCTZYOc0AixtOzw/uyBRwGINDRU2c5bv73d12wMv3zu66R
cHJUx1Q1PrfGvD7907uu6H6D3h/uCJLBZ1EXKoUsUbm2a+03e2Eywqvc6T7HMS7PvXIcvelXStdR
F265qYWufkNcSFZGIagrVrsHewRmR0i1kMFiosU9szaisO3Fjz79yc7OWtSCcBXBXP0T//2m+D8m
psR/+QhrzEmZjbOosrISTvvnX8YsA3KzfhvsxMlCMWVeBhVraShTv0w0qOr0/K7KSJRMOimQKljJ
sdjRHRvJID8GMrmGLejqt07M5s5zdeteUMV+WB/KU9z/j9fddP7LK09wxTI0jao9hu/yT97mL8tF
HlhQwKDcbDUbuSG+DyQY9txf8DoL5iwmsMVpWFnCBNbTTt12LHvwZKlGgDm2X1reCZAC6oefVDDh
J0UgCkjsEOAIdk1xaSaRnun4JqbEJzjsjeR1YCq5appdwylCECOTbutXw94PosPQZ+MumQz6S6o+
OSAlh0fDG85aisNFRW7CqZOkG5i/097sAyosvJ55cpfglcqa8qmVA+6NRnPBJFPyi+b5lk76DssF
OoSYtUItORYzmeHPV0BgurUQzPfHPm65IwlXkRPwn85Kvof+1pg9RifQiIBWlnWTscUyTWCDNaae
wZo33skqlSbQRK88sJ6PVwqCFoZe0W1MJnNZtLTLqPSkFuVrnjMO6DXQHkbotiTqF8l1pJOtxWO9
sJKGlA5HSDJp6wmecJydEw5wa06YTFaN6knyxQUHV60sM0CraRYc8n6obWW52CU+LGHtaj1nYfBb
zn920q4aWp0YH8ilHTvfZiS8TU4Rx9CQGsLFnC8D275TjjyDZg5WE10HGpRWStnfTTlxHGBE5VDf
zaFzCaTzFBeEwID1bANjyvBLjAAsawVXJzOFWO2+NDyho8+VBGnhApoOUJ8v1ll2G2k3KBFYFoQ+
QWlHCsYK8ZZanBLw0pTLYupyN4fD0EMHbe3IP6RwFZ02cMElkeZOE3qEN4rGbRJ2+zo35M+GiDwA
pE0f1UclanMuY/yFraak7sj7y4y63w15g2k38b5jpXt3SuvqwdzC8A5jHNQnKcZUP6LZGgu7YdTc
lY6+SpuCkpeqWfZ1/T75cDOV4Bd1Y6DE2QssB5hruj2An7ShZ2kdsUwx4PLVMuLXk00bDpW3Ym14
mNflRxlWuCGnmqULI8vUWLfJKH/Sge6mfnBqxvJLMwB6Ux0bJjUrBLIQ/wxc9DmYFAJYrndh5wo5
bvjAoy8gOlie46+HQn8ORK5NWR0yvdw5ukIeK7lYQsdAl6DaBZydev9C0eBGjXe+Obqddk2wLiyY
t10TpYVJNIzHYqD1NOEnSFX5wf09WFtmpBHG0CE9eTEEPAXUNB5nDii7mMig0tWfju+fB0FPOe3a
i8xQYMpinLY6EKt2uueVoPgsLvFsmT89TlK2TrQ+fcly65dlth+CgynhTJwDhAwErqtw1+ke4Cu/
2sY17bjxZNPXXVAiPjIqdJxdN8s/ObPXRZ3q6L+Nyi1ogAdpEdCHMkDZWOkgxo1qvTQb+fQCfEw1
Cs0ykliYeztRDnGhkqcd4sr1Wq5UP+fvovJ7i4lixN4S8lHjdJv/AQZUaqltMEMfpjqVeKscwqaI
psCzY3vZAcDncF29aFmd4Zhovh0IAdswlJTg5BDFap2WHGbq4zYN0wOKIUF5UiubCHxCqVYYJgDn
71T6g+siS88xGRMq6SVoKQJn+ByAxcL+ihDFDWyrRhbg1Avc3FKf0F/fOst5EJVlVNprEPjAT5Yj
lC990G9QLLGbgcFY8Pn8qVBAns03NXiJAXphOO1103rYgX0lFDo73KXpdsmNwaqPTBR/CO+Teouz
plBhU8ePJiCcrNK2g/HvC6g2SPOK4KkB7qXMoh897qUEVx8Z0oBojVNsIBQMpGeOItD6cySdF6FX
DOqGdCK8EgAoyCZ6++rD0MBntuAOLzpmP8tW1iSJGZcYXj9RqWhWywnJbhFQDl0G7Q8qtTj7ywBX
FCYdqxpOzGXOnZmVp5CVyzyWvYPdV32jJ6lcIjFgSyvtLWVLxVKd32Vy6AdSDUALnRqOQtlQOmKv
5mTF0RaQUhltrkgwVbekGeTKoPvx7pQmG/WZIzbi+F8qbHKJDAX5xlNK7UHWmrCQR8MEvvbyHOk1
Nvx83GQCYCGcTALvVTledcJ/aSqCS8rGRBVNfbJiCyNCIrxFY/TRsY8mypNgCCwwPeQuSV7ouRbo
cl/FGARYRT/o9AIqNEtvSMcoe7RCtFsMfptgqk4OYszBitJ2ixO+wdicils6dMq6CG2PdZ99rMNw
GBRFjh7XeXB74lqe8tgoVp2mn2q6P940vz3lCNw3ETnFsvGIgAgnTbdd2TKqFpmHW83uYc30mrnv
VE1/mtSny6hfkbsR98ACCzMWVIr4SAeG6kS7ksqk2Mg/4iirNmo9w4mcmM0m4ce2nu/e+Cd1G8c6
68lQjL/B+JFQIquW+CYoFlUrTlUALZf5HZmGlHU3NURDHMUmYIbBiWoWwitlq+LZkfqXs4AnDzvN
j/cG0TCA7IzXZzTwoQ7D8a5PiDa1tQ/CLDooAQ9tCC8qS6KTWtOnjJWtfbS5uGvI/5/McJpVFA3J
oUw1/CETVdwNQsm55P6BTYBwNctlTke2Be6g6C5gbqsxMi5O0UGtLjKxx/E2rDyiZfdKFMWK1sPm
oRGwyBQwCRQb/OhjXLehittSxHCZvNAb9xGYnXWjW+XJEU18wMk3uTi/9Eelqt1CmQzlZzC5esRd
Fo1V3+rBYJyKCuzWIhE4DoMS9iGHsJiKKm04hTlXSTwSP8W6B405r5qPMlUoBuDWfavY96/oxGFJ
7TJmRlMI783SHhZIX3jVYXs2J0NQI0IjVlZcYob5P6yiGyifMDWmsgTbCj85WhTNuW2gqo+6mfMH
djtemoSseNWXF3N+UPKYSbY15CCEkxLk2mRQ/lDjypeNf6DS8d8fwI9vIIJdCs8QFz+/SjHFW8lu
dU6o2LcR7NGCAIDKEY6Wvx422WjHGkikXD5Kp91h73a2DkV8G88h22UHQ/VqdRH9D6rQ7y3DvpUu
PshJtefQUhOyK7EDt800zrplkBdI5ZM9pXWKyoDmDcNoXydKqbAkp4yCveJlaIbqapfpPx5Wdd7Q
rWOG4ii6Whx526HPKH676vKoOzfzQ2oEV6+CImQABztUQSqPUdUvgl5SQmLVX8zVt1LtOozWmCNF
j4ZjdhTU5VhGN2ZOjaBZ6fKKfLwnrhbwkqSvQSPFuuUud24lDb6G0WuHqEk1gD1aQyHdiKhoEmHJ
yZNACaquk1E1D0Qo/2TYOoQ7XVmaUaTuPEO+2uoU3P48oCV9lVNuP2Jeh6Rth3e/YqWtbL+8WqnO
yYq4186i3/bU6mW8LmJZXmLwkRMg8tdi1L7iYaQrdWYuTLoKdo0DHHrNGJyTgrsHrOoVm/4XZ/T3
RUg3DYfteI3/GHmksX7gmYj2II8w4ivWiXDljGW1nkqBVQbpo1wVcGkJzb1rJh3eMqDKzoHwsh4H
662QJUxWqRAX7LNyO3R0FhMwaPe+iOnrCrjZtoVGT1Ce+nu/i4erEyYRQnRmH7Vk1stLSrpA/srz
FHf3VIjgofMdvcvEVTYdFrDCuOMfP+mKfmkrw7qYeTe6xug0B40G0IVX0UoSFP0hwmnq1d22TZxr
yQEl9amp0DO6SvK+popUqZngJ1e9CdkX59s6lguEYYP8hed1vZtaLCUog5euq5Jj4Cd0bUJaxmcy
sABA3viGY07XjYLJXpgVPpxuOojRIQ6YQ7GCXd3e/tysS1Mt70Pka9sE6WHDBKR7dMU8ZtYmVgIk
JDbqJcbFXIq/PxClnDtKR2xuAB/UJX8bT1P91fk5bSp1ieYIO5lfqR2z3nVS5VeSTf5GZWVz9fgz
dwTkqmBpevMpxqs1rFZc42OdK7u8tG59uxGmwEGeQBKEp0VeFD0kN35OPdUJPUjSwfvI4YpQSNWB
R23yTZurNFM0ersW1MOUAcRjskXBolXxzcBjqilvK2nHI57YCPtmSrM427mzKtJEYGYCbfjnqz8P
VdyDidPXDT273HDK4FVaoHbzuhN0pATpS97s6V9Dxwn79BSJ0H/rp8i18SztAgsAgKrkwUuT924n
m/72509amn+IgNXStAVA4jCk9F5WGh5hvqpZGBZ67qlu73s4cuwBzDvW8DA6IrWu2iFySbR+WLhX
eV7thj2cxgcu8fGBv5pE1ZpXPPIIv8RD8RqxSypohnJTsDTLiI0ebm1PPb4oEcFkczeci3v5TJ/V
q/ewLPWaHmWyN9/HXL17F/uipClGe2zZEeM/f3kkFGncrJN/lGe4Otq6AG/SfKmXUblBtKdtgqMP
0ZtQ/+mHdF5frJO6UxqMxiApX2tyu+fkoF9LfcWtWrKf3t3vde6G8x0bf7YG2oyq8/MImePWNXdH
qa+Do+hP4eTBgw012Gc53qVuL8B6lo8UfyTmVCM5UPZVPTR601z0OCKtVgoI0/GePSehU2/7v0SP
RUJrm5qQQtGD7OK0MRJmKrlsmtv4JBWa8ULEf16IGArjpdlTDpi8rpbDS3uRzlJ91tfibhYX47f9
jfsk+rIf0w1BSJec1q5zuBcZz3a9iwZegzpu7zFSdcV9FfkoxsE/riYmDpsk2ndNuiD/wqoG53Jn
B1/6e/Uq/dP4boJuPNbuxhhP4MO4cPrFOeuORPeQA2GyhB/G71o52d/Db0s80x3Nkj4UY/4reRUX
yjHMo3pNtDUm1kZAcYFDVWJ0vpghTGhrZ9LrREDLZzDQrKAYR8Gu0rT1Pa6LJYo1mVi2lzpGVppA
R5A55h1OxurDsfmQJMxeNoHiLT/SUHkkQNxJ8HFVS+fMf6rfaNbiIk/y7r8gMC3I153DSNmkp9Es
tructFZ4Sy5TrS3ZkS/yT/VF41l6ZrdJiBiHmvfSsGG7e5EKSbI4GXJbVImLrSmylvnG6cnTiPQZ
cZNvl6LRWuiV2ZvjK0ev4WfXSLIbDIJylaqk728mWwhqBS7JQZOf/FYNT/cQnhrx1bwNMJS3xWsO
wZpyNLJ02L0IBvPrFeq2YvluXgsuB3FpAlqjOD3o77Xry+98cKM3zdhzXjGP8k7k/MP/lG9dfFGN
NzL1DLYFsv+0jY/+LuHtO4irr2zDF+Wev+QvFMkKt/NWUxG6GAyswf3lOPS8LsGdX9thr5ZYNqgK
xpgxzwpeypfBmRaRa/Zbtd8RedLMz+6Htw3yM9npr/DobWMVr5j3PS+avFdslW3/MCAFZV/6dxfv
7cf8AnhP6969KTh+qOLD3Gvsngbb+jYh4MKotz5ljPQ583i73L/D1F8Q6+yktbYyYu5uqd+NE+HA
a/UWv0xvQJIf9S1rF5Z+mX/5/qU1z+NJt3GJ5ztOIQm9F98ywjTa+na2q0Z/1XUQe9twFK5hHjL6
TpjfqF9xFGfLmhtLQSH9+JbEBzC9C+RfnC/RLb34eF+Km1/tVY7mzc3q78MnhcHOa3WvFg3b6eiA
Nr9pn9lAT7VLZXdAwdCwiqpziKweYxIo8nyt9SdOM49U9bZiG92iOf9uHbfqNtgP7SVY29TCYo7e
jj/8hKFSvGimbgOHy61eupf6oR/ra/m0uT6LV/vBLtJ4D7SP+p2SKNPrD361UzoGrqmNRQbVxiz1
A3UO56KIkp2i7u1y7E+pcEK3LnjNk5rZOXSlqjjUOxK+yxAzrM16n51jliKCtU/vQYWI+xZOV9Pe
UKVEnbXMfhdR5rInveWS7Il8lmMurz3Mnpl5UN28A6T8RckTzVm/fNy+7CmYbJnWDxIjS+3UnfPr
8Jo+C37EZHT7BpJHtBNKt2a8EqObeXVPa52NEcLbrLXIXKS7IfvN4WavTzivSqrcNr3iPKea9CeE
cXUdAFB6Z2N3iNtE+ZZJ8ltoY/kshH3wEyhTQa1b2M99DPH4MCm1qscnVsVmgc4eXHGUU2YjaCIs
h8F/lFoy7prEb93IhP5G9s7NcHjMLAzzUrC1C+1Y/xUb3kcSduo7bhrHL79oZJlcEVLgufewPy8V
7Pkb24Wye/JHTHS4x/fFPbs3r5LBoeq36QpjLO7RhfkdzRRp1Y+xPr/X74TXCI5WxkWN1VePhPgq
5pIyujL/gSWUPpNe/x7a9q1wuMMUqe2sPfiAZyyM0S5K9AcTXEqPHar/osmcHkFc7Lg/lQ+L67s2
50PHHwHs71+ahRGsIAG/6hMrot3Jw9pTXyXgrsWmtwESRoLvTeqTQ3PKasM0c6vTZFf2+knbaIVM
t9oGG4i669rx2c1NYYJSCpzQ85dMly4V9peVl/PeNpnVH2m/649/vnLs9BFiuN0EIeGuqjWXHX0a
CWRUTa2WHtgONJkAcSZe9rNSA1P+CdF51m+wOdrsJGdVR0PegcItllSGWJtu1n6KWQVipEaGdVaG
oPxiKprVohDZKJj1oykE+OYJmrPNzuW1JMw+0mFHoidaCA1fcCq0gDueMu66ucfXaVJ6u4/aWZu1
qz79wgE561l0qyJuabPKlc56l43wNc4KGAy2WQ8rZmVsQCKLkMowmaCawUGeNbQRMW2YVbXY4mRn
ArzTB0ExV1XmJ/hS+SkrkvuAj3VnaQYsrd6YXMbOMFk7QH5zMlXQNb3SL1NHzNhM8nD7FqbDL/jG
Zc4Osq+bT4mnfAVydhx/175H+sFFL8DsKt8Fg/TzEMqKaIHzO1GM+ApFi1eOtOHW8zNmqv241e06
OpmAeze5YZZQYglyVSk+JSNUrbXTld4RewcJjqZktW4ZD5CET3rmSUS9JdBfSbnJfHPyX+yP6Uf8
2b/Ut+bKKlKvDfWN67bRsmsZQo3OTCjalPg41DpjD0sAjZTFFf/PybQT72C9MCg+JcP4tJQ8W3tE
L0DOnKB1MCryt8nAXDHQYMT3tmAGn3bfxGGjdR3lDEyjgGJX2pZDim18qf2k8LFPAfU05wDH+aLI
KHuJhoHxgsGZYgzeTA0GmFNcDU3/Uc18lVYDmk/JwkePCA8ODhNSgzk2h5E90EVozaqKbr1yWvoU
SbGkj24DDaSh8dPfeVwwChGN0EoeeOu3GaYXJpFJRbZVfgsHTLfVMgkJcM4a6VoxbPCPU0+5j0kG
jpSUo8hkl3frGjq6q9iEARyT2g6lyU6ZNrpxTIIKJxSjv9q32WNTdDdml0opP51G2RSQaLfTPiNx
su8YWS0pIO4jezFWprjjYZ1R6y9j28abpku5OWq/dbpANKxLW1tzPsfSW5qWUoO2UFHGLdxjKjEj
mg8ZpGN7WFJvDTvYv4emX19a71OpWTkUoBdrOxcCxqhG6Dsc3rVGJYijelARG2/9jKYyvFqko6ES
cZszU5v+bpP+vhR5dDSHd1pqnZ1Z3BIYzHY7rQvIbasBP1ClO9cJL9tylDWNfvEXO06lkBge+6Fb
TyRut/J3oAFQ9GQbfjXaqbKbbzWpnGfpEz81gn4zKBXZAIkvFtE7wgxYrHTPCxDv4m9pcmyr0EB6
xoFLkFO+20vdc6mzXISxApY/M7WjIGq08TMUQp3pT03EjwMcIyCQJXZmMobqWe78tjyYhETBNIVM
ywcVMEZu0E1UBx/8bXJaBKg1EEJQEPNpH6JlwO6pXyFx/azMJuNkPml7ZhXano8+z5OWOE4z/IOD
EP6BrVuwN4PPtvUfiTqY7jR/FzgRo4aETVFXGhx5qUEHCJMdmwIoM3yiT9/pvrmIhyXnwbmXrPtR
DIRIjZTm6xCuYq+WbAhJjrjeVU53WJL+hfgGeP7Osah4oXqlHPwUYlV0kLX1aYeTD6iy+MhKhztl
aBlE8BkmswMr+la4eN6Aw7ESbzu/OXhQOF6d6YcyNxwpxO7XGDePIydGF6JDzjoSkqan183OlPXI
a8Psh4O0PphLXO4XKkRaWjc4ZOZNdE4nsQHTUC7xP2snWMhbBZAsLt9BA6TYvU8D99VaKv4aSo2L
g5BZSkTXJuPLaemV+T2rwhOmGmflGeXZb3jrw4oZsFM45HC+iOj2y14j1ZvFUGsinLh+CUMY2P1J
guPs5hYWDELsihP1hSgDW1pMwKtBx0CfDlp+STK/uPTFbcod4xgnre8W7C6WqfzZ6U80AZhGvF2I
TKl2gY2dPGv8pMswMKtt0pa8ipVqrmHr9AdrfvCq/qMlbbEdbClo753d3baVHPDkHVXGgKc/D2nQ
4qcf+92EoHSwyPwdPCdBQZ061AhifEdLdd6DnCG150x7a5L6YhIypv0u0FaULrdrTTSbAbWNZ6FM
tHOYRyNrnRtthsmzGPQVCcBpM3l17U5DbO6zJHjKoVi1cLt3qLLFMoomdVdSXc2Iztk13UsWpMVj
rN+Lwm4X3FK6DWgq/N+tHr0WDG6DVuPIm8UmQe4g3NQZ/b7lJInQRHREFD6WHkNz1op03kl+wZAU
/bMAGTZXUC/8aVKWGCXjRWe9JoZuz0PNNc2ubOH5DX3Ssfwwr1iYHL0edKgZAzhKvMmvetryplKG
itTEPFzVP61Qmxa4b44snPRAtdU9VyJ43zHMXyI2KZ0CC3ZwJP2GW0b8hajj0QeXn0Y+YKFYLNuJ
JYwk3QGInolDwInnCRyFL/MvM8f0KBaHKEBQzYMCTBmATtqWFqjJdJhhJWG26maIiBJr+95kA90E
1c5Sw22TKs5qEvk34AGEEz09+tn42ZQ6jQWS2uVB8aqNReBkhU2yXUaFGW7a+lZ2oXGM+vpEzH1D
q+JSJM5vwNgcdBloOyVympqTBVIreMi9anMblPkdvCxSkQoBaKFRaso4n90NpgKe5ZvXG/Uqt3oM
BuzU6azzudtH7UFaneVmac8EV/lwCEddi0g13dihqpHJxgFuYX/KaWCJY2uf1FeT+pvAaMi1+4hG
QfYVwzd7y0Qwbsl5+yx3dNxFXWftCzH8qkfDOoO7uWUfcsqHGU0zHJ0eK0Dn8VGny4OPer0RWQGh
RaMlRWnLFxGUR3IAxIQdX9uljn1t0mp8IjkG+1FiluHdLr7IhOGr17uPgUIkSLqVa+rw2+euzw33
YmepRVV7NoKKHp9ErEvuv+jpVnuYZkBCDYl+a8cS/FARpptWBR48BvJJ79CmjWwyCL3ywrGEWnRL
+VYCu16XsPXTHtUjL/Nm12Wox9nIUXHMWIbgKay4O1srb7InYn1Z8Gw8/k/xxDb1j3wbpoZ1HUkW
bf0Qfc6aVH2PreyvD3++l8Q25c5//hfNGPotVYec6LWUe5tq/KyNZjpRkjBuoP3JjdIU8q3pnHXn
aB9x5jnPXGMHa5RSXLNm0+KfPjZtUh39NrbWYU/4Dm3APBD6NA6oB/2+N7jA5j81QforT6g0MHzd
2BP4y7KF+FQwCOzbQnb7vNUEW4zc7WiVrLiQno4CZnGUJbUulgM6ZX7QLfE7RKzcwv7/9in0exSV
jcBLBR32A/b7PFFWnpiLXk2aO+ktRKigvli+9T2okf2paGyB+7TfWRBkd4mgYFxiyoF1ajVvjPdx
8RvYBqrkbJEnYnlmRt+UZfZoku6alPmxi8vmy0+JMWoenxoQ3/RlN5Y8Iwh9xgGLv/Qz7SXOkN66
FG+0PzDVGOsJnmohcO/EmHniUKqfWdO4atj7v4gPf4mpJMGX+CerbNI5dyiOOou9CyFNvwAT5B/x
LeMWi1tu8jFEDVO3FFwbH0R6+JyljKzamlGC9qppvnrPSwmWo2CGic+fxj3btIoDpW5LINLxrp97
Etv54c9X//lH0WnknWWB8jKkd6I0XWxf7WyurRP2yWwn74qRwbs6vYoEDPaPLFVXL20nX4qaGZn/
IeV8gI6iFlOBJKkiz5rRLnptOEAwWAVOCVNewQekB9m0G50/FIZi2VdRQt3k3P1GxI6zlGms38KR
5HEQOOlqnCBjGnR9pJliwOLBO1I52os50nFAtxpFAgyuZ0382x7WtJG9AMzhnKtV7AfHt6Kca+oG
Z03Qlpvn8Dvx1WYNBR3d1e73TisxXGj9W2ZH1usxDe52yTjeNzj6Z7TtrGL6OxdRzyUMMMJemCO3
AJKcDsqUE64nh/x3xcy4QU7OrNI+BzTcwrYIXkb4DTf4eSE0siTbKxSbJXZ0kSBEpZaEPGGSVWHG
psGIbQMqr7Il7IYXn62Sg5RhGHdlePNx+tCj593VudKF1P6WPpp2MRaTvwuHGgCAR1i3TS8ml0Sd
CbGjq/qOiPpOn6DAt5m9tdzlug422qidHE381Arzh1JZP0xdHVZ4XkERmFgk63RNHV/MFQ0IL+cb
yaD+Tnqb3CeoJFqQUiy+Gc8rHDdsaeorXZbFskxy/Tuw1zKQ355WO1cLz9cu8tJ+FeZblQzf3cBB
eq1bigyMMXz4TsaIiCPBxgQjh/sL5OUUdf/4o+GBJJp4Y1bQ1mHrtJYBcHtv5xeWWXka4bRsBrgC
B7pzX3yS+nMcxbj6TWlcUzo1LlX71RQWce9em9EhVNpmcE9cWxXBNhvLh1+HxZk7fLOqvGyZs3N/
s3WToRjkKSD0gXg6MPMAJ03LxhiqS5Z7BsgTOpTD0ZlejRmGwWhZqqFx6eLMv3Ooe5pTt6LlJN1F
edPsrYL2+olt2jJojb1ljhnNXlPzQWPEsAwVmx/BOOdcSmbVLRw8XukeM3/uHCOzVY/gOFCjBN0P
6qdQJKqt1ViAVuC55e3QLQdVN8CU4vOCQIK9pK7TXQWJ/pJNnst+e5t4oX9NYE8coIr9hvZD94wj
jB23iPpp+4XmZq0drpPOeg6FJdZAs+tg2IOfrI/Yd8YFUkzkpgrF1R37HJmi6th0s3M6iJZB2Gwm
kpqxGp2AHmYHQwE5STzuFlo+aIfxkEuqebJIbrKg3k88LT1/Am/aas5IvNCQ6zqTe932x30cqi5h
aKhnGPOJTEbnvOpf+QiwupiFa/hpvxmnsWS/Hi3izhFLvRYjy2NKd3RRfGWkhVbjSLNcXZRulIbv
EY2ZTmK7ccLQbRgJWkcqvQeGVe08PoWu0wONm3L95M+GgiFoUC4AzGmMPi2jPnRZc1YTSA/EtT2G
NM1HNhRLfk1oFFr+Qs7JUQz9mGwtigN3WWz1QNx0DlOZcwfGKDniNCTpfW/YaOnA9JiQ65FqiffQ
i8mrx+G1Gex9PagxrWsThRbYQqizH5ZqLXWXG0KqZ2/xABpIx2NE1niWiMk1HY2WbitEzm82qdwQ
2Yq8GD11YJ3iy8tk0xSi1/if4LtSKOfTfTLY2oaOaH5QNYUbDJcKCfBd22pyP9GSSvmxjmrGFpKy
Yeht4yHlSISZIrhGlfVMJMP6hnLw/ldQGINL6XAMqMD/Eb7rtS63Jc1Chz8PrDdlC1kFOpp/r0gv
LtAEXeZQwaPJnWlVkFzeGJlon2NAz2Y5FNtUb1U0Jy97GOO/UXdmu3EkaZZ+lcJczJ0LZuY7BnMT
ewQjGAzu5I2DEiXf992ffj6XsqZEZWVmJ9BodFclsgqQRMXi7vYv53ynpYIUdPSTao5oa6q/sgh8
RKXPToaPmt9fnBj60GL+RwG+Dx/T6Mnv52BrChO0cz1sNo5nVOUvShJgA9h4rI8KQQNKlneLKwbR
DkDDuNSs9Z9rke2PIP0fr8oxZny7gqnNz/womy7zzODxpbEzGa7FtpgPbZZEj/UB7cTFYIs4Zl9H
NldCz4mLxiNY3YrL4Lzl6b6Va+NWIZTXz+5dV16eof4uGRzsx2XUzAOYi3exKnVbvlWEXp8yW92k
mEdazCPNfUNK5d4HbffZBD0NPTIrFpu0Rd22IfwcHYJawNzqN2GBdrKl/2hwIdwGJwhAl4u5Vy66
80VhrDjZ/8JyIp3fSckFWnIlMXQIPDh8cR8/E7QGqkFq3u6ns7oMMOJCCAdn/oHdo40bOHkLj7I3
Z8nELgivYkooC40YTkUJt825HXmOZbBQbPSH4+JUY4xjaXgpWR+CEdk7fD4rZ14s0tSZrHexF4TX
YYihkNvjVNPHIMKJ5RpuyGmKN7yIZ6iOvckUltH5oYseGjqib6K4luFifIPrvYKukK1s4/jqDAsE
sPCQndOVYDlzDB/Dt6k86c/5W91DUNy3084Vq1WkkalEtyO22q4i2805KYPp66KEe5A+AkkLGrTN
F61zNycLZ35SXnxvjVhJv4sf9S818qtv818vzs19fes8TjC/zuPDhmXZI0OQo3EBLDR/4TVfeHUP
UsV6bC8VO+RWz7tdExRUYYWwT6g8dKwgEWvseDd1NsSEqM1OTRO95Owvw/PILtNhp5kBO7aXSKnY
dXLnw1g+uWxALzW70ICdaEzd57IjFexKp4fstWJ3ip5pGZ+Dy0zA3PEk3yWngE2rd00lw+f8H1H3
f0wWmW8pKW3WB4aLt8u1fr2lqKNjrWAQvyfrd51Pe2scr5z2wXlNotfMsp9XPHGf+Vjexsf6tr9u
7pg7P2Rs0VD6A75aBOzWmEDxBi8u3EpAhOfwIHd7/rpjPCzii76DXLC7xyyt+lPJ3i5hf1cajNTk
ta5WxBBv1dLfRaxB1eMYA4U7BiwUEL3eFy9Tsxxfdee2vUh2hQG6zwuf3SI783PnbeKdxWYxja+m
p5JdY8MTOeYhQRqkerMbheye5FIeJpuok9qCsmvVYh3eR9ggF8AKGKUk+abP9/q85Dw11nX3oJ60
F8s4w9OrLvkdroonzOZPkmtbnsv4zthqNqhyaDE5qTJusvBrmgZvL+CNn6tTyNq1Yf1qcC7e9SbA
ggWwBI876cm6de+1K3GJH6Pm0H+zvwTvybtTXHnIxNM7Ss5FmL5H89r3YJ1c523VjNdwRj8L6zVl
ydLvzX4XbnoWx8WDrz+AaErnhfKaBmjRDAfzxlpj6GQt9d6wgNYXehMhullFaoOT/SF78G6DB83b
SR5Bg73tDw7l0Q4XLObrJMZS8NTG5/nN2y/lk7rl7UoWeofwiTjXPH0X2y59qRJMAcYSMSnXhPmc
WcwxnV2xd+BUUQ30DHYWyX2vreUzKMJ+UT/V6i04lVcpS3pYafrr/AGMCer0i3bnpcg9PZWvQrtF
QsnqgAIQeVurdyCJSuMlKQlqDPwhvvbZPBlZiAK+6ElstPA0m4SrLRth3GDmaRHpTRnZ0QzyGNF8
c327Pmh5He3SFGx/hyggGJk2e+SO7oagffvzY2m2f360JgmcMcLGV4k3CWTYL9YkZn6BneQtH4Sv
EMmWLBk79chK44xXCsXQq/9Ww5whDJOrcPwWlIa9QOITTunKZqJlPlf3zX3UoeNF5MyXKU/xruob
MlZnVuaZ8T2LdY+ar1MwlJIeSlo3VPQHpIkkqhxmQI3a23EZ3aYVIonJ6+v7KscvHTopqdTJ5vsb
/s/29J7CL8Qt5d+ajy7e787cf1l8/wc5fyWgJI7XP84R2YXp2xcQdv82SeTHH/7hw7XdTwKXLblx
hC85wviXD9c2P2FuxPggsOjKHw7dLK/mvBBd/6Rm06ar24R7/BYiootPOi5Oh8BfadpKWdbfceBi
2/1wLVsuiSQ4VxVSCRcTLniRj+XEqDWGcGJfbEFgtXgpzPJoWGQZjk6Zv3QgN18aM26v3DzJcPDU
4WvIqBSNnxTGPtEKQ6KaSiHvWX3VPfP7q28qsMENVghlNai9wcIzci7vSHLPT3De6zy3MMJnzRIL
H3L0mrCLAXrguY98D+0uxhuzNfJDQGDBEdREuZxMxjx0Tl3wEoaBGhZRZ8T83B5WMZ67CLQLoyuH
wJBHS++s97GDuAxuI/usSFK7tuIG54tGlOyUld1OZc3wmGuVtwezb5xjeH9HrWmyXVmk2hxj308r
121o1CGw7kKvJxSrL1V4yzaOJUaP2IN4+rK8D0LPh7KcpOZiSEL2f3zIV04NGnYwimmf6LDkSOcc
i03ta+ldo0wJAJI9HabZzPjG4Lx/QfIbA+lRhKa1tTIf28Hq9jMmDj+TFwIdLfXLVGod3agp3ydf
Cx8x8hov/GH7bJSpfXZiVCBiSiVnEIAEQaYJpgWG5zYX2RJCFOBolrvuJUTxfTP0aXzd9VnLRhre
8zZgur4q9HbiWPCL25HvayUUDF5zlPGX1NPM+7wUlU2DBpVAzzrkZJrQNgMcSp21vStuI6Pg/05c
0VsR1MMVsx9ERhYxUnGWjDe2OdZMqG1HR5NgAQ4ywWCvs3xKbtrelIcRqPcN0JKi2xIdOu6kRdI1
NFhtP435yO42Vs96YGkrNCIWS3YvDTZBEOgFVNoxXAfcI4esC7Vnd4prd4mmXqJc9H173flVfS5w
UQQLfDgQKpQHs2Fh1an70hZ1/82saS+IdwbfyxdjDIfec3NijPuSv9swLiYElG1r4vPAuwcBZQg9
FOOtxVB7jFntLwIybPjh7uRel7iUMQWqCbZ1rkLmPXwR2UXBI3kJCj7b9Shy81wXVEMruy6MZilE
1RRXLdBWkO5Ng6FKVTjdGGg7n5GD4Q1J2C1KJijNuC5bwxqXRZOWu7RBUIiBjp0yQdzlzikSbKQu
2FW1zExMYvgSi2rhSK8+WNiTSE0WlnvQuCEOvO4+AttVkZqX5wKdkCc0nGQ1GmL2onKVuNqwJ7we
RVrnEiVXJ/lB5LZxY6Y2NXJhtPRiTFdgt2by5OEeBa+ZN6fIT9VTgKC22LIfqJn9hPJbabjNzZD0
5hf0g/150ib/UWuj5k7xKlCsMDi75WkCtTwVBtJG6TJE4xZnSKzpLUOpMsbBUI/cgDSIiAGVYng1
FsGh8Ir0umk7JvhFb1efRRF52wn54dVoS/s5BvG2CeliSUX1HWcdObTfFUJydPeR1d37sJTRheB7
WWd9Ot1PCG42tjUYd2mUWyhVGTMmXS9IakEC/MTeJdmno4OypgAMu8p93zx5aFZ3LjC+de0oaipC
geuTxToO+T4WVEEcyFoBesLoEFiMshG+o6QpUY/7aRrvwqHCUGVZPlRWX/LhjXZoonxQlLsjMnTG
YUV8FWujs8dbVd3YiUaetSubdA0wa7oJfU28kE8U3TlT1B+6kfV1AANl4LNyrIvXiv4h8Ricjk7U
UB1WafO5yYX5nDZCrgmeHFaM+qxdwLJ4F2SyXePns4lRceGfa3aTrMGEVGdPalxQOvE1C3jSw4m1
d3vo/ci+jCG5p02Pm0piGL6eMmNi/oR2wF+5ud9tS7JlNrOh/zmvY+OQE6RJTBJzZhmTW7TIpqg9
9hlgNAeG87ruaPLgtSCLLllF5+6o1YvY1XEEVaZzNVSS5xjSYJiBjeHvA7QVK1UMZbuSRqGevcod
1wHxjV96DoQnYnCrr3FDYRaV+CkmK2YdbKAStyK7+BwB8do3lgbP2LUJ8+XSPhPQgz/UHIMgXAuG
4ERJmB6yIY8+49Up5XAvvNg8NC42e6gq/b5oTJ2QJs075YZjHgBBDTtUcPJ5bNr2HqpNDnetn02g
sngwG4uOI7T09L2G7Arfzk1vjYKFXBTGmVwChfQMwrm1/BYmi7qfQG9f9b7NIq8UiaEtSJ/Xr7MS
2CLP7Qzreiqs7ClK43Tj8fFuQtEnO1LnXGJaPJM+Af1Jd9TtYHjuJKoezy6qg2KGzq3A9G3oEm/f
I0e7ymTPk6hkeW9oAsIz9knys5MqZjo+9VvFObM1wwSyoW255sqLVbQ2IqO9S3kQh+vKG/wdoezD
cZAEFZv8yon5uwOEkU+Wx7IzfzIovEiQCdrFNJrGtkvw4bDU1MudD9bwEbWmy2I3hASKcjHoimVs
WtqWjCT7WuJc3rA9c1jeZhKlgSrX8LQQFAT6sBWtBb93SMTjCL+PDxB7/Akhan70DVVciqwnyyLx
Q3YGcNmNpcERDZ0PJdu9tOw8X9lNmo7EwuftXTgRDeVrY34XFB3IxbYPGwRzTeUAZSbc5Q7HhXkv
hCrPed/ys+LP4B9Wo28Zu77sFGdCqzyan1yzlnUk6lOSZ/nT4ITFJW1UxKxe8xAFO6ON8nhorwND
q7cg9PtTlxcOuRa1e1sRMbFqC7C/iy5OJ6yrZlXtCpSU536y/askyIrnoeQARsM/XYVJMVN12Zdv
nYBh9zIpKuOlHcvoMRsIr2lEjdVdE8Bahzo4WmScLsHxQSL1khSGWI22LmI7krXkmSGzqpoRahzL
79sk78NyWU2GB2JLI1uMtVkIsMQMb6EXkn6AFES8hsBK0PuI+NQJUyC4Tafu64ggag2FERX2VAR3
E8I7Zr+2yRA77LewnZxjo9fjErNKf3a1SCCbRUQWphJx3GjoeEHaMOlvy2EYrgYLdpL0zOqbmIx8
k9X4SNFstdvEyQMWsLErGc4ivrMIc7sr/XRad0UTPZfdaPq4aEI2F/MtvGhECMZZuRlFKyTS2Kjb
rU4u1rnJMbMuSZBLdoFdhm+aOTELQEpZrFmQw8VSmaH2oMf1cBVqkWUt8gR9HbDajClsZRThdohg
gI4ZPC3NAALdZCSQLOqG81pr8QOzamJDJsoZIQVDGUwfbsC+Z7qmhYCp3VhvzjHs7UPLizzP8IV1
Yk7jYfIbJJwWNadQPsMRDBU3RCOkpyBWzTLtO3tFkM60DgeTwbgK4emFXtTshOrTY5AXNWUV3C1S
OCIjYxOKkRoDoZfBcLGc4bGxTNTpkSacO83yw0NujsWD0XjNlREyXRSjBYvPtGr9UVr+uEwGB2k8
TzBqDAzN4KQmtgVFtCvQPezKtvZW2DFCd5PWMUQ1Dwpa6nreHbPW9KbRyIEJdUi/poTv2tnBI7xL
c2N0TXInRw4+o4LhYdoyf1RBhSFa77JyUwOm/vxTf3bz+5BCZc9Mnn8xe37f8PzSvCs7IR7AaRzq
FHfhNPjcY6Cki64vKDmJIdsmFXkNVae6BWe/XBIb2G2MtruHBKMWJXoMcOL1badLKpgpodDqwQT4
kUlvEKFwYvE7UfHnxBoVcKjjE3FL3M5dT3BLl50C4KS7mgQw8upAlMWWe2xTN91OguCG2tJ3qh/u
u8F+zrQxYLdUoc4dmrj8UjaiWLiYsCClOVDsHY9Ko0Rb6TrALx03gFsb1v0Gkmt2zHWGqHbeT3iD
PbaQQW3fDiDwXwcZoo+b92udz5ExllALh4mcKL4eppp4A3Urb/e+VBhoZRGOT8Y0jBvRhuUuIKaA
FTRqcMsv3fdYs1jlBsHobSvNazdpajP7qmoVPiC79R5CQlWfRVdUKytsxNJPIClXecmu2e+fdU7J
PWTADFkNh7ivkpM7hs6ZyMV+PULt2+WBkCsOfxcfgDmsw7aebsxh2E6KIaGL30Eu8K2PW9iXkEkn
LyweuinPv/aE3V9n5DEeSoeDuBbuE4BX50a3SxAbyuzCPd0J9AOH0pK6rakqe+0F9YiXlFjpLYrf
YWlx+T1roz8goByag4SRAMaeKfvUPxNqj+ewjXispZH6nPCs2+sjyznNmxjnAUd0ziBxmN8qz3eu
yrA2jlNfqTtLdnQhujeHPoUzoaQm7+fE5rVHxKvSk4U/G2C3fT8lrPBlaJP3UQdzmstculdRmD2E
YAjeyyoLb6UcRiY/CUmSjWfZS1kFIVF2WvkZp1cCUthzV8RMiufOJ5OpnBsF6Js5kVhjv4uJ3DnZ
U5qtDK0zt/o43PuZgq5NI1AvVFm4G70aOMCD+gEAfo8KVab3BlKRReW4rzA3speUomrfKicHWW+n
5zBJGH9XTkBRCzQSehRSXTsw3lMIhaCR3G6NE/arHSr/IWh6goCkZO4Xm9XC9Dr/VDRkc/RQ8d4J
CvEfhg4/+qKQnIFNkqudE3gWroPZfMRkor6KU8VDQk+zSyZE0K6s3KiwxFVt8a4V0bmuNMI7Wh8y
OmnMRFaM6SZWessIQq+26GhqslCt8QnFOzoC4SYP5o++Ls1vSzWYG4EQ8CG1kex5dY6hu+dE0l1Z
st4v58DRxN9OXVo+O9AY0Jwi3sxZF25qMgTzKQ3WA1rNBwlW+TqIskPOVjsG99NNa3RBzTMYYHdR
BpGPMCo2z3zqziqOZHuEQY4BJmmDbT3l/amKuVTAosEmlFSJmLuwnGf2MsmrIzUi2IvUzL4k3x8S
xVgbGIPy15SizzHtvU4s2qIaiHUcqhgHMANJZJazayVcw7CwNyB+TkUCp3AggY2Hlzzqer0dYrEv
ElRabWZ9yfqRMjzvMMXzQCeFNr9VczP+Fw/lGX/0r2fyDBkCKmcYjpKoJwnG/eWZ3EeZ8qCPOVsN
fPDaJPT9S+VDYsBrEIwU8nZ85gqKX0yVVV+r2O3zVRAU2qWWsnmJOrt32DKY3JUhapaFLwrji1Fp
rApaV7Q8wq0MVoXZBPAtAj+iBpwVwvsxt5xDaOYk+tUYLbTlX7yrj2Ni2xD0o8JgDAi5hQBhZ/71
nzhKBPbZPd2rtw0rLDYMiXydNDm3S5tVmqf1eeDCXhI3stbr7FlJvR6udVhYz/iW+m+U1y1Utiwh
6sWpHpgSANdp4hGKB0zMoxuX2WbIqCXWTCKMdN00WAMWFHDxbWhSQJ70gFX5PrMtw9pH+JBP0qBd
hEamUw20hha/fn+7f2tI/B+bAN/nKf/8OiT+AIL870F+lJC6WEn/8fz38Jam7T/+N8GA/+cfV291
wEPtZxLjb3/+txEwmdG24/CQmPe3jlTMdH+gGG39E8cxyloAiPyP5XD5/3MEbH6SrL8BLkKKcxkP
M5795yBYfVI2TDxGx4YuLMv4WyhGQ/84CNbYKNv817HmheFPVymKA1+2HK7bShHNSC8sH1F1F7iV
wu66MGKLeCga21cnweu+aLs42AhtHrQAEkFx7pcbvGPmtZUBrk81KdbZEAmmn3m6Fo4X0V4pJ0X7
rojpcu0hWmgsTxA4JMWi9/SaiqoZ96miXQyJM7uz5mZT1b29JUOMBhRO2VG2Kn4yJ/YlhE/PCuKo
WSaO3R5cHyZQNuGY0ufeNs3YGKYhnWCRh/LFnXtgDhzynozvrXGIRA0/t1Fs47lzzuYeuoeQDj2V
OOcv/WDp1yGp9vjJaJhZ0zVMLXlqq/tmbs0HQsHm6FOPjt3yRH5P/NlwJvQs29pVqrbjfNr1dXzN
6ZM8axlOvtxG0jR+HwZYjC/vIyscbnS/bE7TZKgrE+zJtSstIECWrW8LJwq3cp4zxHYw3rcxW6ir
2q89fWl8n0wMqHxxoCWqAcLPSjVQ+CNzrcc2OA82DJJIObMVJtx57IHOgbSFeRSCRyh+kllHBFUT
EZA1j0zGRKaPjkp4ytpJSqOWuLBjnM7n8cRyzkNWTvYivFycEjiRnIaJmaalNntT0zO0FWGVwU1l
mmQa+m5jPHZqAEJGjJp56RGPI7YZhgdldO7SVgi6uX7ztxRUg4TzUzXrmpNpF5OpcEH67PkrP2zV
bVfI4VpL8qlad3GiXzQS8yiw3bLwH1JEzFTIoeFqcANqfk6e+EyBArpADuQyuDEVE1AJFxFTcpH3
CqEBKag4GtJiqSLHvCp714RwWRbqpopE/tYStCXXvvSjkPG7Nd5nvp5tJ3MSz0EI2m7Z+KSdQcsc
6MRT10zWnQz46xG+oM732Arc2oQovHHIxM6ibZDvTmmIEcpKR4uot7Ifbky76dHtEdwVskInI3ts
LXliK9BsAIqHX0iHK9Yk1xRkMkkd131SVQ3LcoTzBA7Ho6dt6yQIv3qmNr4hSo3hmRS6w5gsUl8N
At1GjjQzJz1yCLQWOVgPL56dSjl+TrvM0VdJbBTOwkkU846hMw3KQGIpNyA2HOPGKrQ+XrUQzPw3
wprqu2xobDwGBUUkaCJkkuuISwavjx1W3/qxzIEAhFLMrb5fzXEFxOxoAuWfHG2/5tJ0XWJJ8Akj
9pzm9ADU6BejzZrbyjXppiRhho+4C/23oMzbV4Yc5Nwwzb20BsdSUnUugsU0fydYkng8fQqUPre6
fOh9DuTEY9HiLJpIQ8flsi/A5eXCt0siQ7+YBbqMRCshCSQ6+VZLzRz0d3dQztfQNSIbZ1VD+i3x
b9UN+LuWNDCTps2vWMSwIRiNV60a9QGwdGVcT2EqSLG3orMdy3alhnh4DYOs2yUlQjKlC30rm0bf
eRHpUVOHJNJpK0bBcvCfiJ9J6iVTWkZlZOZUyxTlGupoZhd2lzL6oazOrookykJc/OQnIrqET73v
kPpdd/qEqAg9JrkNZcWmYO0lDR5rmCmPadWSKZwI55r1yYUqIaaVLmG8DwgdS2atsKnsLHty+sYG
0i0I+Wtb44tJHhfYe0nkcengsM7N6V4P/XBt1sSxYQiId3hviR/qahgrPgaRkpn6WiV2eAKh4u3w
YRkvepT06DsSs8MXN+krnXE5cTkaUEYtHE7dRHEVO7RiRlpMa91lnYSpDASvarXrEhHeXTl6Nmrt
mggy5IVnvR39Oz/idy6knbkB4lYXwrtejTvioLRtidhmF1pJsXXBw50nokzwOynJ/GIiWIsjJELx
1WjmyS0rx1zpqtRfRmMsEaloTXnoh+YyGIyrYToy+s1qkwnkAN/9nmN6OMlJGa/oyvOHSRSkprgN
hrqhtMTTmFRpcqyGnq8gGvLgWxKZUt8qI8/OZsgojRQVyZgqJrRkzTCkWmUVumqhN8PJVElEZmsm
tQ1qGhrOsOttYFy6fQSHaa2sOsbkW03arZcMcP4G6urrwZU9iIKuvtRW6L2DhtVWHq6LBw+V00aW
THQWzNKqr8LUw+Ba2d30JtgfIFMszesmngTUpTg3lyhTm10F03/t8+BgwYFbpq6b7knV6BJK1Yub
gQzNl2IkZN3zagxHoDfXwkXbU8Z6cS1IxEWKzx+507s8uw4cIoswWDGgE/zawqx1/w6TI8EsJDDU
r6p0euTpUHVmJAv3HHEE8ZvifgPs5yr/TEgjwpKqhXkC3p6pemWRp401S8xYof4gHITcXSr6lauJ
dosGs8e5WKYYdapwH0o/PqZYlS52GhQ4Axll1ozSDz465gev53CtA+ScYRsWG13aME28vN9qjmff
15Hb3QQdwpSJBPcVjyC8sidHs64ZLGT7umPvNUw17h07suyjOyn/x6zpb1XE/77WBRz7L0HEHxbN
/x0rYgQKVKd/XBEf32LCdN77r1+LD5Xwjz/3WyWsf7KlsEyyaRDtKd2gHfytEpafbJ0Fr6Vs6doo
a5Ch/lYJS/XJEIZNgacMql7TYa73WyXsfFKWpMNyqQXtWcPwdxQR6qNAzjYsYpEpwhFW8PdLAMQf
6+GwNeUQUQ/SI03WJiQm4cpspbFgtLvU81bfM8bXAAbVERodko5Tn1lGwUpvWSJKpmhiYDcVxJEE
fgADaLIScj3cK6ngf3K+Iy7oXfckIRv9RRdtfJxszq/cgn5lOrQE9NJCzF32T5V86jEygxKhrTAF
xJ6fXPL+rWYReN079pNGDQW+kJSsTOBCiMxUg82J9D4ZAXh7HbzaqTHJWjSCK3sOkU0d7yCGlKEX
ivt9VbVbD5Pm1oKUTfogj25nisnbcDcYzVGe+nn7guAuX2So3zvzwXbsbN3o5knT5gd80ZATiyVn
bfkVBN/2HE39+BpmAoB3Y13QW6YHBe7y+NPF9+/Gvb/24HwmPGWlkmJWzSjrF7UslUZW5OQ14zw3
qQukDI4dMNRJNsgHg2RvQJbIRhggo+voZy0iwrpP2ce1pKtkbIEC4d75hveCz1VcT0EueAiBXevd
6Lk16vzQ9T1W43muZ1Bf1QSjkiz2zNKoWIxh8miE7XgF0mn3528LzP7HgQlvy3ENhiWs6JFG/6ra
Af3ZljZRGmuh3zPNDlmIWi1+INPZT2ZDHjhmmk4IYrqnpDhWLWiyfGydw1+8jI/67PmKIwFAR0HE
xYa6RdDS/nzFmY4V941g8GKa/hc9z7lp3HRc+jErzHAz+Gb4GA/IImlJdmCb7rsgRmvQJqc8Qdjw
5y9G//XF2JblQLmnhXb50m3nl0YWH5rFJtxg7AnJUlWZ/tDn0DgdZ9VboX4aAA8tiNjdN2WP3qPV
cDG8T0PtnYc2Qulcjza78mBcDrrhXvt5XxJTVfU7NeG+cgrxGAQVokzdfpm0HMNZUX71DCfYyT5h
69dM9TkZ4byhhSGIWX8wxx6Bol+uxghB499/q65hSNdxTcV/7F/U+qOGGSMeJG8VDwM0cTwtbaeW
Ze+l11VBigA0vULWcptY6rMRYI8GZMMw6Ugw2mEshHvMfCyESDiKVQLv8hBVgAlKRlMr3bGy2xgO
96poNQIdO0CZeU2TYCEk2APDsYnftT8jIRFAWXny2SmkWPTTQ0jb4oGOvPvzN6vmW/Tn4SBmVGFx
9womHbaBVu3jRdZVw0BT+h3qFsfkGjYYsZHPJHVl3xojlBHNqzcx4+HOI8DYeVUeXbTQUn2Jexui
MNI3PObpe2pTL5uYv5em1UHBa8tXVbEv+/OXKzkOf3250jYxLUCQ4d+MZT7cE2lIkV35ib+uW+7P
0UrksbmRRUEIkphgCmQdNKC8oerzbY+JK0OVOOiOrWHCpOC4udH7yFz1QltNadPsOm/XdmH7Q9H5
h0D63z1A+FA5JpD+mZy/Ehzrx1fZlii4lM4k15JlQ1ixQVaVSTxg2loI8aJtrdsHUeVHLymyQ1tx
ZZsecOE//6z+zS1rO/hOFDxCTm41qyJ/fn5oBnMWK/KZDmmNczWS1MkSsUCMpjvjOowac6U8iDeK
xmcVI/Trs9E7TETrAvpH7UeKqSClceHFY/us7OgpAa+guvygtPqtMaNiOfSwbKuOsNTIdEm/jvqt
jBz9oHlw2unSnowcE1PuPSRJXL4kXemS1NBPa9fWkr84nuV8/P5yHROogvBiLlOEaf1yPDcDZNqk
mhf8Uf9N6lOzTdqmW3g5U2E9ZW7dRLaEKHfHIlzcMtWqd80Iv7Mg75alM2ZK2u+/+AbU716U7ZDn
ZyBIVYh4SIL5+A30MsxdO5ijzPFviHT9/blZaelpkjjosL6H7G5Kb20EhnHLyP2uEDB2tWOVd96V
cMjNDVpvoc1BapXdEZ/m1/upsRdUeMORJy1TtC4l57Lp2ttJL//i5cv53v/wmTrKnE/C+flAWM2v
lzHLbL22DHa4PP7KJeYHhuTI1kYX1GNUWt5BAXpYN6XQibJyhl3Q1GR2hqSGZmzO//xq/l3liIaR
AsMCMSspN4x5dPzz1VwZnkm2MOjWzBXNbhLvo5/1xyRpd6YLYcyN2+LMxtDamahnAWUb/s7KM+Ip
DPY6PqiNR5nnchci7EtqQVsfIbEjM3ZhxDLc+akerXlQ/vgI/8ualA+tzP8gbTeX+lw1/XEnc0ea
bPghWOm3P/KjiXGcT65yaEbmgoNqbJZo/5as5JC5JCw1G22+dyP/bGGUQ3gSv5GsJR65JiPt/9/C
ELnEZaOEgzFn7ohIO/lnoNXNj+udjcgfPt1/ea4ixDJ0XpWiQMCa7BjmL2cQo0KrCQnW3GXQHYHR
treJmZ3reCXFQFyysy+B13jq1sq8VW9WMXauzVA15MDa2ZWG6m4ZXI37KfsCp/0uvSse+qf6ySS/
w36Hhnbv6bC4TZRH4c3lp4/4t3fyD3hJN3mYNfX//V+u/FjF/f6lz3f8T01MYTE+qgp9hMosjsxd
jrXRx1st7HlxTsELxdfjacZyoutY+7cZ2XTbLhivvT7d6p26jpV5HqgZFlaJI57bdIFu+EilesWQ
ibEn80ZhgphRF1fT+HmJ9dCpCQD/MCOALw5NHwthRTKF5qRLRNMrTbc+4zSdp+IdmEsDJLiYpWEj
SInQhXxWT+Ft4hgPHecVn/pnzczyLZNyeFWutw8qg8iQmqmRyUZzr9FCyMTnAVsGX+ah5z4m3hAP
ewJPkuJgjTxiAxKE40CFLSh0lghBmm/BnNmwpLsrHWscZeiwtUvyC+EDkqXHKC+Mu7VIo8+xAx3d
dqzPrFo2gQC85A2msUIdvIuzJjvpiY43uYVuDqDnm1YRB2GLFjQmmMucZINbP7qBzKLNX3HFd+28
W3Nuy9PwVD5kd6Q8n0T2JbySxynm84k7kGwa343GTBZ1UXEyDB5YniNRuUf+gdCYaI9P/0YJ311X
A0kPWUIPZaXMIVeIB8NNZLdfeprhAEg4gQ6GvQKo2+/zeNwGVEmismaNuX1KLZ9ygFDGxWT2SAnz
jERg4mDWo69tkBXhZlPRQ34Ja3Xqmqf2NfWdg/UY18lT70ASvs6F/oKWRoxHDXtb+hb/P/bOY8lx
9dyyr6LoORTwZtCDS+89mUxOEGRWFrz3ePpeqCPpVqVOnwoNetARd3JUKksD/PjM3ms/VW0krppQ
uKtFbK2pIhalT0nUVR2KevdSaTOAI/FI0QsS1610nV0JwjqWivIdvItUvqmFeEy9dhZO2GGxI8Fd
QHDfproOH5MDX7S9uO/W3foINLhITbl0L1gO9+o2SxmN235+ViN3RAjJJpb8HcwDQqV7f6Te3Hdg
Jz52qltq6khKCmLCGrYfjlcGk4gh3Ai51Dl3bHtsrZVNcnIrypjIj9ZRtBIwsUZPX9YYTN/re5ST
loFQm+hWiwD2WkomSoWX3XqRoykTHYu5E9nlNMokhALiAgbeTpUq9m3FnAyFDWgjs1va4YcIDqpd
la/2Jb2ShylFMz0hYpH9kz/BKHgB/oEK/yN6ek9L/ciDcJ6dhHtzS546Cr6RKoKSU03spQF0O5fZ
8NgR5RNUPXyFSoU4DxcqpgdCptjBKBBtnOAddhQaqXW1I0FnHx/Si3fyWaJBvSSbI30X9vbRMOf1
hONuDK+gXPKtZK5VM1TIAgB7T82uigl+B3GV4NcHiunMNQkKilf1m7rfZLlI/M8Cuus1uLZvxbW6
ZseacJccQsBK2RS7zqeGgWrYTqlCR+44hbjSGiRHOGpXIHFkMhTnxvrVM/EknsEZ+fvqs3iUsTpV
UtcmDQGxoGVdCtQIUtw2UyGtrnGarbSdsTMPKHZAdF69RxOQZN9m0TayiIO1KwaihhpQmY9Koo/H
XsH27Kqq4aZ0/CkeWVdlhmMQUExOUJSq6gwtzCahdSAuj2+eDxd+cJkJT0HF3C9Y2pPYeFx5pKZC
KswgmFZP4apeRIFQWFx11wgmrPKWHPsC04aYvnuPjOuZTVszyZpgl7Pbs7sz12jg4+L19+G+g61H
wOWAcOjnaWgBOXw4j+KzuWaBM/WFMVnDGaE+0ZKFHjkv1bMvBWdizTOFJaAY6VP9g5i2sy+21TjB
xhz6OtVm8sin3lLk8pa7yaFufHUUuqCi7M/IDDaWjM5f3kuya41JZm10adxtSF5dDV44H9uSMQ9y
BHehqxSTepplJnjZzFqEav+qLi3oVNTiZ/Osd/gnUblIjyLNk3n4yvJuG7XiPH+zgeGPYjBhozB1
3+yIsCNR3Ldq+y6FVTqhzyXJ3lyEXToRU/OeGVjCq5o1JVtCMVnlp4J/R72rkXIEgbt3LtpRpgV3
zorWb1wtDUEVvCvE3gCCdu8tz6ZRG2fooCTh0xw9jSJ/WDWcxOgiHO1zhA9mVEBzCbdabM7cZ2S6
t3ZVx9/kc3eQfELeG/O7dirfhstoOHvqfTGyEtMadQZ80tAOppLKBl61tsm9aPWDdJREclJg0TV3
S6oHrrWBsRWyBpA9a+vwRKoWtRctHb/8bsfyN2bkVvGyjPQycK0LrTr4YLlFXPM3/6ZsXYeEntQH
JVeSrZ2iAG3Y3E2jg39yTzI07X4cimCAL9hszbltLP1bt5dO9oUtmVpkM4391XgaNsGzCJD3Ni42
V5jNiJNS86Ls1IN1iq4ZNuSmde6BTJd6GJ5H0lt1DScx92kJmdl+J9nrkZ+LYxjtTfcsFMmifev5
Pfk5zqOjtK5I0B11Vnhu2vXU4A2oH8JDIuwgvUjH7lC3xTJv/Zd4N6GBSzv7kr+ZrjCvalrFIFkV
snqzxGWT1iPe2xA5ZJsjcWKZHrNh8FTAcu1V/bQ/vAC+9lHYNkY9bQESYrg1wOUDzFGOSAmD9E2d
FB0XizF1BGXibMt15KI2der3aF4G9V6xCn5QufEYtXynJhsjd5axWD197B9YTdexQXAzwSM+dVl6
jc7ZHqNT117JXFfgrx2kW3uTkTpk9jGXFW38VFYNYsZpbvnvmUxuV24QseU4eM/DY47dxjZnwiE4
o/qayOsQ54KljMS+n/qf8af8ckhG75KJ9h5/4hF/WClrOT87ImiBbbqMj+mR9fUkj+DOrrNDfIq8
cNPGHEdyI+Qjyc36VdnOA7Pv124raxP4dITyoIuw1KvpuPbNSLW12KGw5Xj0RbM/elZ4QzR/13zr
IKdysEn57W0xJFclxFEmNZpwWKfw185sE4BMGoxjQQFk6EjGWpy72wC6AVQQFpb0n3CyeB1ZF0+C
wV4owOLNu2TuRfiDiF7Gxq4SZy4ES1FLqdC8/O62wopRpvjJOnGLFDLGGEVeRVOxA8ujhRhx5fuF
iacdL4aQv7QQwolJelibKfEiwYM07UNvXwY6W7gKjAjxQHDWSPuCGVsi2cUFzq5rUvgwYEzYULOo
NeB+2f7YNg2Yw81BqaR8EqjiFTCSPE6srFl7UN35WrIJo9h+BsC3BUTC6LkvkayQ8YDz3OPb1c1Z
40rFImMZN0p1Z6XFRbNwfbWdmeibm9gQN7IQs8mPLHLxsAzFOgpo0uA69tECzgRdWuuRKs5CuUBX
UIyjUCItrOjNaaNW49AnPa/uFRfjCATXjjRsFiAMKTwxXDh2SQaX206FvnyjtD3bbMyJ4TEgBKrC
NByKBfR64zwlQU8RjZUlBqfKlvLp0TRt8VAjQ45U5Sb2ADPTEONDS9yl4c0cpz0QyLO2isJbMp39
rgYri6+GYhNVDkjR7yH8r0kh14zeWsvYMJNes9af+7EREGivNbhVVG0KsI1FALzcqewpcNhs/+BU
8Uokbxh3wqeuhFB64nyaa93B7LhwiXheYDD3xlnan1SPigOp9Lj1bVyR+Drbom3waEPGNLOz5nwj
SlNamlW5goMYTIJGTX43Z/iTFgmZFj2eJjGxsb7mofpqiJgj0KSF0KYQiivXXiHSXDosge/y3bz3
N0TUG3sYG7zLG/Qg5FL7b90lpCAuH1WJQEHeIpylXP7r7o3+9pd5zI/uzWRcq0oi/0FM9mUwLXh2
VLeImRf4EA+Y2T5RNkjjSEJymTwUSsfyFSSbOd4MFABHi/lxUL44I4FwpAdvXYi+Pnd21r4h4qRQ
xAlAICj+8SU6FbvWrwkp7KKFHbgXTuHQayaD3kecSkvxOIBELI9I+lv27G7QJGbWObshqVmLwcL6
sO7lcmKce9AWw68DBYnmKlCCZqrWRL9VfraBdBpY+kmGPniKTukhWKdtd4CtTB4rc5dJ62vbNo8w
RVTzKFgWhJKY9GrqqfGPdknpvXY3JHfL34Nkl0BlQY0DkvDdGCkVd+xcs3Fy+Bfeiy0uLb9aRFKF
lEg6FFx4SvXyC6J6cpSteFNmVSxil85pdrHy3OKYCCr5Hl36m2wtoyZYW3nH2PLgr811NnQBSmad
Iy9VQLBAd+5zOR4hGVxJIMJHJGGo6Vv+lG7NxYgan/KP1s5w+UBJHuO2rYTkjGiAaK+NsbXP1rH1
iqWo5NP02d6kW0lLqK6GSUB5jWhvtKHNGfodqlOaH4UmiHXaG6t4GqP46B+xkdAs/fWlpf26Bfjj
yiKuWgNeIjFoM74s8oISqy0+GGWhpcx3ddRUOGPf+lf90s3qkXnfS0mfsaUJemWO0yK9tPdSpXeC
ivryhiZKvSPYu2UHxfTnWvrRcaukT37COKUndRNzLvGY05KxQWMTP8RX8ypehJDCI7TCj4AWyJ9K
tEPYBeZOVrx1G5fOt/vN9mBYcP800PzxNhkPSTq2ZfYSbNV+HX/IJc50MUG0oDbhJSY+0k2NWdjJ
S28tmI45UqdNp8yLo0F+g/Oo34rKmqrxq7Qe5Tl6BI/2pb+DJtGOrrircagE4FCzwfmTjGpTP1Sl
N60xXhy1c3t3sxR0ZrszDadc6tBT+nEtze29v6uNO7r8mrBZ4egdwlO+U6tmL29QVw4Nmdi67+QE
PP/6K/4yi/7jvfMNozAgDRxSzZdZdNVYBSIlRwXY6MxlX6XGoSWHePdu6HNJry4ytkdMmrgAGGIx
M2VAtE5XmT1jjjJOj+U1pyDyr8JFOiS/+WL+bC7FCxNBAotId/nfX78YDiOlDtGKL8K6+OQHYEvi
d68VZ5jIp/mj/PT2NflojMLz0bWXtd9c/+afHPqoPSVZlBnYa6gTfv33ec9VaYe5utB9O1sEjrUI
5panT1/lvjwrDGfsdzk+tXpOpzURt8kxOmZX96xS/WivKoSJf87o8YJrB+VR4XfkZ7hMi+yaXMkv
xIG9KPf5uaIJbN8UvCuZKW+0V/YJ7KyXn0W9VYAqorQJ57K+axgFDX9bZ9Mp5RmPOPM9VMRvJl1p
t0BrNFXoVMOrS9daDO1rDGF9aGct+tpwaHAbOt16aHndR3hthibYOOg7dRfRGdt0yOLQKv/19fUn
H6HKypsUPIzNQ2T7lyMEER4Ieo+EkPxO0JmUVMiZGWCN8qExtumQ7aFVLuiZ+4O6zeEXMUhI0pgp
W2CH8xTXZ3tKcmPi4Y/JcgyB9gZ+dJ99bPDlTQH6q10+hnK0JXnbGevn4YzJn4SmHXxEtTmuHBMU
1NQgAzwSnnUtOuNEtTZmS2qLcwy2SJROCskKudQt5Ug0x1jjcF4E55R+ur7mn8K7oz+gw0Kg7+fh
uCvWLT14sPf2/tCUGyS90qODIE/p2DHwkT7KYe0+dPr5jr4eIMEbAS1X96oc+qHxVy5//Rn/OIb/
eyEz3MOqyIYLsYQ4fMxfbxNBqimv+pwUlsiaV3EwiS8VEgtGSlBnSaJ1W3IpBE8l/Gcut9EmVN3v
aTiuhi7/lg0dv3ntVuA73PwRE+YxoRmBNVmN8xwE9vfIKHTy3mTAZnEeuBNgxkBmC+x6zFFzZHBu
pW7w3E5Cc8ie7D4xXFKgt9l3rXs4bhou814Bi6GWK7fPpuiOE7Qhlcv0rPO6qY7UdoxY4Jh2+XkA
6S/tBXkoBKmuFa1dJt4mM5Ho1pXMZFjbAqGekYD6IMsTmQauGvGtddp6neuEX5Ku8JvP9tdl1/DZ
apyLoqrJ6PxM6ceC8afRuK24YtzgJl2EehVO8gYWnuidGWSfcU2a3j6Bj588rbt4qwEoZ6uAL9ju
RllR6xNTse9pnU0c3Vpkdr2iKUsnFgx+n9GGNYw4GHVEw8yDV9CPsjeYpvOUkUjwyof5SPpRtwFQ
MmMa3CLGi9XNusu3tJBfWbhUNhmqwdQtjy7DLLtkoOBfxIhyRFal90QpTq7WYOEJqikfTTFug7Ji
xk11oxTZAr7MNbuQpazxfBsIwydFh0kWY0AE4TFHpb/U4h1OYYAjBrytv/5UJevfa1bNYgGNyQKs
Hi/oy8luJjH+o6KXFgNQL7qJVeRNCIgF4Bk/t6UHU15t8xmTCesinrpjfa+ClUyQyzG5YUjb1xOE
oWCwhiLV0Ka2gNm4zGZQY6TSyMaSjou338PTxyu2E0gNYKFxGKrV1CsumsHZDLNf/aaa9fe8iZem
RLrCStvrtiKN+F7ZUiPqJkDWeSolCRJyPtXOQWse1IeT7MRhsEMk9bQdRj3mMPTxR9V+KNWGg5X9
9sljOiQyJWoP9tWQv4UbOQxu0odUWTPfirYFtjyIKdHNv1S31kemUFvlIxvB/qggazVlPoL5dO+J
l4gJn+aSMr7LxCYTHbRktFadjPSbewpIIukfdWQSaDqSvrtRe7CSj/h7Ioffkg0dwai2g22qpmS5
sygIsbKNeX6pePbw1ecjjEoLVyVDXDWfEQOVkDfM1PjsVANzoB5pRm8vjERHftbKo1xBI9Ar6cnm
2I2EFNcpmRtMWZQZ9zupxDjLjfqBYdQ+F3FeUQFBKci0heqtqwwOH/GrG5EQz7DCtZ5VOez/Qw1c
cKD/MQAoi2QcMTMaPsburQEnkSwMl1TMfc7PhTDirHf3WizSFa7CSXkV+T3Fm3LwmU3VzKjya3oN
r+ZJOcg7vP2/OWMHBNWXGpHlnqLjKGPHiKDgywUbRI3O1DaTsF7nb+7GONvYkct2FljhtCnKfiSY
NeYHp7fH6asefULuI6QxT+FjR5fcmqjqvBimS/IwZyoYOIVzoXoPhxlUsRY2gk0oyTQfJlS/a12/
aCCGI4wFOSGPJroTSD7mlypGSq0q7nsdh48SbfJLdkIfztyoYH6UsVpJNagUOeLlNWDjb64k/KYE
kIeP5tfHE/8+GiJdwXEF9OXLv+82npCXiSkubIZYCfVy8qm/Aw51qf2VV/IZfEqMvTAHRzx3lHXE
QCw8O0eB65oxWUTsXcrYDFotiEeGCpL0tFvr3Uis+jfH0p+/UlRssiLJGJXEL68UfblN7FILXgeg
ZfBUguhVMaHEUHIWpYubXvqP5rvSx+Otqq87TX244FBj5V0vpqJ9kkIYnaKLkpHppcEUM3vj9PqN
DG1wrP37pwn02dI4P1k1f2lWJAH4rhAU0qKxSAPYuxedqar83f/WKKgqw42z0EQIxOIU+NaoavhE
ZwSojFJ6WHwCXqiOokPOXu7sJ6o6ceHoe9bbXx/vf3qzoDU1DHX4GHkM8x5+emiGotQWaeRJC5kc
GpI73osTTsmROs4YmFLy7odKlnDfa8ZANWGwGrJiDYwS9VX7jDV3Gab6Hu4Rhg5tikWA2AHhTdbn
UC4wYb6M1FsHufv9x6v+H1EGO4TP//2/nt8ikji8osy9j/JnmbisK4NS7f8uyjhU36oP9zPPuz/5
Y/8QZuCLtFQNsTgKCNB2SCn+qS4HtYdV0tDQ1wyyt+FX/qkux5ypymj2UJbrlikPl/I/1OWS+Heg
/bgvFQRSBo7Q/8hn+W96ZJRK3DHAIy2MwQwyfr0ctdTqxAoT31QwtXebvVdhNjzbnQpTd8MqhtVL
y01iECWtfPz0SR3+OOV+1lYMJ8Z/n32Idb/804MU7Kc7QfYlIwhEJMosnKuR45Kk5/r9Ig3sV5NJ
5m8OMGX4637+5wZVn6RgeNU4cclq/fKU8u2aPa0aM7MXomDSpETCSlincIK/A0Df5gT+joh+hihd
pHewmf58UF0ISsKsPazMqZQrVB6CPw5SUZsQF3SXKukd0Fvm7lVAYl7vbYEfdKWx1fx2rFQhQYEA
jLrk1sniRumFQ9ZQ5sf6wsPBLylx8bunifjrk9ggRQORp4mQCD2PzFX3Rb8o51Fh6HWmTiOgyrDG
50EdyQBXguqgVqzdk5LaxumdayZVRB2XvTZu0o6EHQO4hpve9VLLl42wU4B7ze3EicdoyPZym4kT
r6leIcE5qUh0qvuw+aNuvcI/iQ5G9l+CGm9cRZ0zCH4BPUQ54NuXMsNy6pbLxqGukodRn8/ShRAT
l4PYNFYRBrZlrDodkItsyU9HC3Y73qRNTMhwJglKYQi8CJZRK3xPUEB2NQMN4oVlQhh9cE+2UY5b
s5urmr8IqQYFJyS/mhEjSteaUMa4ph6L6GhJ8bMPKEvHmlTNVNo3P0Ne4sh7rVio2beCELAWPb7Q
jh5142prySkWicbOU3U0cQFQDzFkibq+64qllAZL0vnEuS9Sa7s6yJBCDyeayafUxspNzTFnRYK5
bMxM3uuBeCzU+uaTDhBamnvqgJuRTi19k+ve3OGYh1Ud5IsY99y5d304s+GUuyJcVhFijETCAOjk
4YOPUJ+GIQVrFGcIZnBJ5p8RhI5JUPLo73IWPo0lh9NWk5aGehWNwJnlBn1/VNpzTbCtFQO3BtJa
q6JcIviIh1BLQI0On8CidEjsmY55kbBTPUO57xGN2EMCEVVyWyvLJqDIS/Z0FqkYk2cN2YvMo9xf
xrr+aAObNKcOwpNmwQ1JS/VY5RoBlXlXLaxgZ5AuuKzZ4XhEdTGyTaYo4ElvlWSg/k13Fk3Cp7SK
PAl2JFyJNdQ+GHabuOJlino/hgopzXBrOBOTQmwU4sWceZ7/zWwhNUe+5ExEwKHjQrvj3iauPQPu
idZHOoLz2BcytoS4wXDgrhLXnodKNPNMMgZLhmeETpaNdEcdwuA4IlpC6edReJUKc1gh296iiWxq
rqjItqB3p22VXIyQa/2vj0L118oFm7vGeoIDkR8Y+Cd+VDY/nYWWk0hZWnbSlOCvjRw75arFVwmx
ZfjhH/8R1GyG9fNhgKzaxLU6Fhyt2cXEQsyB8XI2BYK2VHCFenK7IY9Inuqx2i4ZMHHLqwFEiliw
VqnJzg6nK/tNmNmmoVzbH4ZRO17jMvTHKeumNVfm040ZKITEuaX+zZPfpYJwp0KzaUN18xuk8Wpd
oyLaeQZ+7SKrqi3NIhDPxgvHmHCLGTnj+/8pQpiglYQN/aYIsUQey39VhMT+8/VrAfLjj/zD3qb/
3VK4piyVYmaoM3gy/gv0wMNCAeaAcYYiwOJX/gl6kP/ONo8LE8ko2wvsb/8qQGSLsgUDE39SY0yh
i/J/og01pK/XPgWQzssaSMQE4rGl/7UOcBwn0L1YjvFzYWhipG4GC4f50AEaX0M6NcIYT4vdQyyb
8qqr7WptqLayjaRA9HELo3rQajG+5G6LyA8AAKoHO/MnaEhCose5haMIa79ZKdm8SundXUnUSCnP
hYNuECZr6bn7KsOimbtmKEzqGJM3JpTGn3MLYu800+QwOIp3dqZ6zSiOq+JFmp6ykGrPhCAVy3sH
9O5I9gvrkeqqc+vpQ+ZmQFLHSMRusFAqlfmsZKT7XmWF31kFUwviDvJvnSlE5ES3rjcKOpfkd6kj
eb3I/EsTxdU0cTWgRwVbCDTXsqCucDwDaAr0eJ04TXXyqkR5t8MG9ysGbHfZhW5ylQNJ3QlKB3kR
lzjdTZ8MwKUQFQFpZEyJatb/UdWGWwYt8U7jZTIzT6W7IBtoZfrKmyap350UBhTLFv+eO7W8JJgH
JPWNoCMTSZc76gdHlr8zW1km4VkhWYKznqxTSbI4Zx2NOX9lb9mFErEqAvEqKj27615njwW1Sz/0
3v5uZJX6BML4wLQYYaDoKxlGZ2SSimn6AYqexrqreptumqYBX4pcbltVPch6mZBQmcvgVmjNwPu3
gn0mZcIh7lOzGImqpX2kWpXxIA0YcXcZRrky0FomC7Y4rmzVgexl2bMU4tuy8HMeaW4MfdmW9XZC
z1Zs8qJk5m2q3k72MfODAUHkmeYCmkQhjcFySSDkyLcMdq6NF2iUqVn/1igM0x01yd6ESuy2fZmF
c68ugg3bLmOdlSUMR5CC7S5jmxaircrdRVoSXhJpRV+MkTFbs1zKAPAESrJ0RMXdhSoIdqOSyfXw
DDp+nvEXK4B/moZR+NRdIYPH5Ske/iEIiMwy2CfHgjBuuwp4AyDjSSqYbFcCSuOF2Aj8ZVYZnlSw
HHspVZVJhmF55Yr6gXBHHo34CDUT12DqiSl8e9m4pEKRAwdNrLku5fq8dXzETb6YPwOv7WpEDr15
FLLWfSCqE0dcFwks7Fg/9HZgLlIhV3lLkb1OPX8oZdxAmWVD2i85tuYoCvOSu03wV7YQFTPc8gH3
py0v9BJAqIC3hIwq6Bonn1oTvQ8pCnIsRYT6xtJa9HkuRm7QL0jjgWFoFEm8hayF+lgJrZlAtPXU
9gzrrPDep0EUIb0oNCCPWtKDvQjjqQl3LObVAgtj928ESMR0RZsCBUTQZ7aIhUBK32O1sbaF2Yfz
Sg+CoySlpMNVgjvDCW6Q5aVhRwE2N4rS1p0DKcD8gzYr2qpNZX9mvdqsUrCk54jKfVZaNqojEegE
3nj7jXCrdhJ0ijGHtlqvxKyNmVE05qLNVeTwYOvKmew17oFbJ0XZ7Rp4JlHbaKOGwjAdi5FrewCW
AEM6eg8j0ipM92kP4EjcmMRnZbVj7sMBLInnBMQkudLLasBONqJdAx4eYJT5Dy5lb+r+PR9glZmr
IrvijIOcOwx8ERsGWzmuuXTKTkPSCqNb5E75nvcSA+iuMXZ1WNb7WsnI5GH3gCMI2rM+Vlpt4HWW
8b4HwjimGjU3Q28yD7ibVl7C3WDFgXzWYAdjcVKyaTXAOonaZQJaN1K3wfElcp83+jP0Feb48QD7
7H5wP/MykDjfoe4AhnHKsUdhfSrLotjWMQnPWe4/GbMgSSRLBkOev0HMTqYo0NANIAt/1SaBukwG
IqncWVhCB0ppjXFBGQPX8IAQVrY2lkAkgo37QTgdWKc29eeCTjk/JOCIPw2f6E54qPinjAGV6vWt
s2Rt1O9g6ZZzeUCqJgNcVfzBWbXcWhvO0biGV+m3+JXAsoZg/pDdQTAJiBNpsk1qfsYDzBXQj3MV
iOzeZy0klwbO7Fr7gX6tf2BgyfnhA3QHOqzfw4klVKQ6R2JNXhx5y1k/McjZvYgVqvER/YaLPaEO
XW2cDQTaJvSyY5A1ySZt7XCb1yF6JRi04o2m0J9kOIbnycC0BaaXTUVuOtT6IYQX0v6waJcxigtJ
Pdt6HnxzqzRSNuTrEQFI0R2vc66EhWHrXjpS1KRc2GLLIjANOpo/L1Prlapl5NkVQXJIw86cIWMj
KB7h/aLC8ZZNMpWF1ShudONlFam8cdlBE1SqRixtORhhKg00p3jgOmkD4SnDzrtjBprNvNAnPkyR
2YD8wYQi9o0Av8J5SJJPM4JCudrBk09XJer0W2xn8szugSwohm9uuh/khbIGwgDyP15KkrcjVmMn
JgFKh5alHOAM8rPgNx6b3OzOluI2c3VAPFSm68xatc7WVS2yywurLUulZAUmjgRRq7DvRqgBjRdq
jGAxO1IuRoIFXB3/RKvpGKmS8mqR0Hfji2BLJtvJWjaqbyyHJDpbzKRqL7prxS2FE2AjCyBoUdNM
qgDZyHvRyL5Scesp5JzyGDXN4pHLWnkPVS846Dq1ENePnD0N1cceR5Af2uZW8Dh1rG5FPWEDVjGV
Q9N1zljmYdWPJUe2T0Gp20tyPZtNGdv62naE9ICtjjapjKs3dmsIbzwzf7fzPJtUnWLbQOwyMMlZ
gBzA64S5GyrqpnEsAbdrVnZIO9zsKDqySRxt6m7BzHdHQ4yIkdUMb9mljTOjcFI+er7JuUVpsbNL
zRzHomSz2Yyys4idzUX1nQWnBG/1JHQcewtHrOcCEeLo2UVG4M+l2hFPkViZM1OIA5XG3UuxCwJT
SZwiuyXgFt4oNpxjRvLo3O5JKtATS9h5RerPK0W3Jx1WnhcMVP0IRLg6CaXRz2SNPXFZNQ1EAo1z
W7KbFXkn4TlpWnnVmGbWEXOlxteUSguEk+qPiyLDfh+7x8JXZ6nhi4vQt5wL8jh1ISDS2xlKTSC7
ZcOd7RvtEomaMQ3xMI8FrAkpzh7Z4YnQebO0VewZk23phY3YxbIbKacGJfy0L8BKl2naXC3NLq+C
3JTbSM6KG5T5CoeH32LEJ4Ixbot6bQKXecZGySwmzhW1nNheXp3F3G+wa/D4xSYf2rMkY12fOPiy
Q0UyOc0Zqm20Jg++Z+gaZ30j+fPaL6pJrtfsFHHDaDMLwAoPVDa3Lof4yjccCtYCFuCu7p3qYcGy
nvrweRbYMtuJ5HnCm2Dk9b0UbZC/uKucTU1ewKiJNQ2gWSb4ANly17qDrbBPnYkDGepmJUf43gs3
IUmh9dZZaOsQMcGnxgFxmOxRLRT7cn9PtRRfj5LzK3bdqS/VLoqdDg9/a6VWtk57U1r3XtLQp3bt
PKsM5Q3cq6BPShuopZj42Y6/Qpv2tjKIohsxXYBzkgB/5qIDubqSCA+kPA9n5OQ1pB4SITzNYg+A
MrMCkwgiAcAlsPG83RlJbW5QpvpnhdyoD5Ir0W/ZLiG2bEMIkYc6LSbv4JIi0mNztQZUbpYsCNU4
JlMxCuKdJ7tkr3ZOGRBinzoEkbX9AibEgP5kgOOMJcG6t1KfXANaKwJaY72ae3Rc+chi1TtSyEKd
BjHUcD2yyrmROvopj9uAaExXWpbDCLQQm3hBmG/7yXVItFGaSPmzwVn/Uso+vfGGMSNlUrI0oKYf
GypO8mj13J6kuuAsapjSZ82LRdIIAetSTcFSACGKKAqXu7ASXSWax1ZH2JuQ8TBXtXzTFFLGhM8P
TiKwG2+k+Fpw05rIuZDOyZZGcJtxK3EgqYbN8V+ofjJLE7FYJ5Kkb71CqR4kiRcTGTbruA4kfxqY
ejFkvNbBivId8jvd4j6FgA6ULin0owXo55ZkMaQU33WP/08mE/8fuVEHyzC0gL+aOvxX/A1TWvy3
Z/ztbzvvI3k9878ti5D/W/w8ivjX3/THMMJS/s52TrR0CYEa1J1h5PDHMMJiTyKijjdU6wdBZOBl
/HMbovxdNzRm2wzugYywE/nXMII9CRIfViTMFQC18vf+J8OIH/vWn5YEpk6GocgrwzANARNV86+z
CI7sQkdECr8+FG4MARZwaV5xagZTxTBgUpuEnWUeOTpG7b5SfWqr9Z7tzkq2esDuN1+OLkFUWWO6
BebuejXuvASelHbsWTmOS5VIeSqLhdnJU6l311oBEvenL+FPtipfLejDWzBZJpNHP2wDgHT++hZ4
pmgiCA3eQmQzNhCspVG6r0DXjgRHKsA5jJbK0XvpnOFuhGMALUagMyL4zev4sm/5x+uAOCHziZLx
PfA9fxppMoZIzUYN83leyWd08Qulx2KXSiEJF/4y8e0xes/BSCBgldPsmC6Mhs/MJ6GqHKysWPz1
6/kyZfrxcuCxiBKcOV00v6IdCtWT8/9D2Jktt41tSfSLEAEczK8EB1EDJUqUResFYdom5nnG1/c6
qI6OslRtvdyKuLZJEDjYQ+7cmbTNFZfD4h3SpiRi8xBVX0G57oeJ2v9+kcXXGDbzu0XX9F+/G2ij
aaepAH+IkotWfa/MTPXSalDhOVh7t+3YtsKSs2fnXzZwTuby02lDPOTtfoF/3E5VD49MZbyiP2mJ
dcMGZtoIhEkjWLS5Na7qybRW5nmOt5ArDhZ+o8lknqUJnoKF+iZjAWFjuNM2cq33XoCJWBMnAYPg
lTEO7OPErB6wntAjz77XnGdTCoPqCZTuWuVZGL7SMLVSDk2h4vuXdjiIIG7poPY+VMYRztLoOQXL
lHl0aeXaLtl/M5jtnknnaxjHL1FZ0a0liIaoyryty/4sjxuWWc2qb9ujlW3dTDmpdeMAt+iYb0dH
x2eZ1FfFMcgVOMVVrsOC4TEJO2vWmYFq1ZvozdKbB4MPyThCDf1kjOeCV4qC8ZFxY+YKksZNcm0y
DcSD/aCuPKdzcFIQ8eI1SO6V2QLtiq+ugtuqJXZgs4Cq/we7/te7R4D894yRZ08YANNTNfbc2TeQ
h/Bfz96ecxV7j6rcVbW7KwDMS2mO2HFXK4ebPPMrEZ06+EJwn0M4auGEFqauMNCx/dPfL0ZOjz9c
jAErx4JswKCY+PnhBczAg8rGhV1eo+Gd+siHaoI3kLb6m4APMTiDcoO3zYOOjOYq0JsGL0x9jz4X
5KgAp9/WsaRoDM6SMQ7LXYzdzzCjw2O0SEOaPIiwUX6n9D5NaF1wlII8RnzRNQGtth12QTpeCqSN
dqwrrzNEeJmuItUeCoy9O6YTs4E9pW42q0E1ZIf41cP44IrISjm2dugd4I2k4rJgf9TiUDtay8kO
gW5yI2UeWR/NiRiepfZJl04BQZgg2ti7z1ie3868QmheVBu7xm/GSlvPZqYYUECZ8UtmKxtASnXd
zDzFcnT27Lrvk9sBpaIuxavAz6z9Euk7dpoK896mowXi43Y0tXuakmdAywtNwqlz7L3t6gdGuack
mdaa5X8xStI+zICXnw2aDqRO/Dc/qX6wpa+odc/PZtmN/QuDKwGExim8rLeiFkDkFuuRLd4vash7
phip+OISPkd+5Oqgt0BtYs/dlBrR/34LqNP9gb3edOf3rFD3neus3Ag9p7+f7/843hbBhuEFkC6C
0x/Y03kK8qBUKb+zZQgq+/7pG7h6mIa7fhqHHbK7X73e6uckwpCO2ADv3bZUtM7+/GV93Nt9EE/J
jmBzbbE2VYr8LkH4c2W27XkWpNaWBy5G++AGKA0v5xsI/YaigMJYo5aNUHrS3ROKK73nBhvThb+L
t8kuTaNrFmh7+h6vVQja7giamru8IIj1XiIl8bI5unS2qmwsG6fvNnrqYrbCs/EbonJSFneFoMsP
o8cOrov4Z6Smw3Q74iQ/ROW+R2yWI8+3TrSlbB9/6+vu2Eh0RrRS2dPa5WV4DRMyEdJIv7CYeLMD
HAoAw7wk7/ZcTuXFmcVqF7UEkflcNq1XqP2uNgjIlTHesCbzC4W6R9T8iQHgSDjnzAW5pTwmbcBi
YaxugVUvjpnfhRYBB0VppBrKH765m2o3Wre6HXkqhierSmj70g3dFRvMpIiQGA5fnwIhxc6uT7wk
jdeKq7536EFYZrIOe8jWk3LKGySTjKAh2oRRsfJNHV9bGJaDwIzPUczbpk5+IgE6en8/jeJz6KcK
JXZC8WEkRt7682jEaRRmAVeyYxxCrhZ1sy509czIdxWUFBwxoSdHpHbgMkkDsfpssUcqcN7aJUBx
RMQdqqHXSKZJDXZ/gj7iKvY7MNiDDI4aSMpXJRo/9nOOsAwEr2ASaSy4iA+EEQYvth3GfbqDGHut
qvRq8UDUAXIIv6ZgYw+vO7+Yf+J+sLMaKpUAgSP+wqhxNG9cZWjWNhx4NIqDS6UAX8z+zm3I4Xng
nzIzvSJFDcdgW4zSnkQOohqb8gJZ69Wo/DClI7I/QrNNEmMXKthvZq2pbHTRniet3jL/AqIOmPBV
HQfaAW3RENFayhQ9d06KhcG4Co7WNd11HuaTOXGJMFUcfNai4zQ+1BDIAzsBjq1vQhnv8V28JDEi
GqlbIb+IUUESP6rpe5H4rBH5BQQR2PzFVJ8rpTkMSfVcRB1XXfD9Ovkdw5aT4kRX1HN4iDywpcqb
mFvqSnlmDWFtOVCOpxkqiZgdZ6Vp+jFILYVxhPs0IJyWZea6LZ8BH6x13in0E+wlUgSxxTtn70I0
38aW11+UgB5IXV/kW2/G+hEkb1xpLhVPbV4TM7pkKuuKhfrYTBxq7Xnwv/kIlpHonv2SZWQotXj8
uvCYa3WDIMGIesA/zyQY2KMa521aRNeeIphN8mNXNKjpOrdai1cUVoskDZm+fBcz+bIv7vsyvSxX
YEBVRt8bkP29Hdgq1Iu1ASaz6lP3JAvcJccqbXIP5ewYls6P1om3LFJhv2U3Z0VDXveBwu2s5byQ
ueNbnvaM89Nw8Ot2jyXX7Vs5cq8NBY+1ElU/Ngibm8TgDDRh+VZZHeoXdkAbVef73qbrCuz37jkf
uZG1YLGWaegFctHksZqw0SsGaqGRl56JkSeQiKNxfJlD1vusLPGd8zUKAlCHsF8PpnqsI+ehzSN2
oe2UBUgEIrP0Ip+wncbXydD3FpvhIYIR8hLTjNuZcaeCtn2uRfLbDwNUF9R8w4DvvoA7bMTEod6h
VDJHc9dHVLQGr3I1dWupKCOaXxObZOjtkzZ8nKpY7JWnaA6Sq4GDoOf0PM8qedPBgRAK9L1A1wev
M6ggayhWnGMWlwS7AJwG9L/ylVmBw4cBUn2NAi4SXhObX6mz/66CeEG8ovItv7GmXni4IWGarXH5
vYBoorP/MgiHxZjAL98UOckLDb33UC7PV7bFhuYwJdfZ+O3a9Q09JrIJ+aXroMjKJzpkBVykb01X
oj7iPhba6KyX/IVefsiMyrwpAAbhjqH0RJDJGofLtN3bzqG9yRI2pXOXcfvUrAODK2rYD8Sv8BzN
wdbXB7ZrwHggE/uPcPwOUzt/Z4jwosklD6Qt17j8ISHAurxv4/CYyOWpkscsaWnNyLHWMaLOW9tY
ARSVHhDRVQmUU23j3TQCdiIUfwWIPy7Pu3Umxk8+3HtVQRt0nI8qzpQRbT5ZaWfq03aMwaVGP7gW
Lp+9ZCYZ6KaSjw2LeywfDtFQbpdEms7ZJQ64eVn+AzMmymyEbWFTacgXuvzfVkyy7jGvVFvz3Ih0
O8fhxc7bc1wTWUcKRhh5np8XT4TCCJMH+4Ri7ol52bHxczpKUaBwp7PJIo/1GF/L4hfq4cqS+3Hv
yJmcBFc74OBpZrteYso08OJNNJueX3CI0Nd9mYNfDoPDlRkQZmxixz9HckovKgO+og62CUFIa4lp
ZU/dyBNjtEd4ysdt27hrs3Yg9DGW1zKIyFxg6fKN+DRIearweYkbZm3el25+mmYLWbn9SUmHTYZv
AGBdszZ7mUMAjFEMx9CHpmmoptflpYYVBoCi8NWFXOCBxvmiReU3XePHNSohDpddQtuvbMIFiz0E
oq6ESlUFF/jBjzxor4gUDPg++u0Nqxm75SbUDfi2ghFUG3QveWJ6tUWZYUgRh9jyb4CMsYEU7T5F
gRRrx+3MHHIFkZ9ibGaKMkBm69zB3Zpp+DJG46+qRN6imVdh7SqYh7msJpUI9To8NCDIymvUR3lA
cE7lEyobErd/aipc+fALSv1XM8oKT1VIFwmktWIoAq9v3e/qzAkX8Byn5NsixUOSRrACx93sXWbc
3j8Z8K3scmLjWT8SMpL1cvQZJRy7kWm39srexg8tZ1GF09FB/2B/HyZLzLHkFa/NnwrcxHbkxzs9
Pz6Pg9iLG4q8NmVPiPFRvDrVWkuzN6Y35iTugOAa0htowYhEjBYPv1W8DmQEitRq3pb0kkme9J4p
0W3Ft/7xw7Dm8myK4n7pSdK5Z7Nt9JartJMrkoqc7YRQV5ck5pSjD+PiOqQBPqG6ux6UhKkkgmcZ
/b0XWbOBB4H2WIwPahJAUWF73xzRh83aXxAE7kt0IbWnLnJPjiy6oOKf8pAxians8EciLqjdw4A4
fW2FO5NL1hv9iB/RFbz5yuLVWcbqvM2gwrmnBB33MURmlwRcMngs0u4+TK0DspLCQ7DM9cz4cVCa
5znqzgywCiM7R511iCPrIKuYpf1CThWhMGaEPukAm5Hon7jbKAcEr14nBTjd0YkGMUYhZtCGq7x7
KFXtWEXEXpaQOk8lZ+kKehHhxSrsw2jzQYluHqe6Ofi9WMsQJuEhGYhsSxyXlCXrsrEFWGv9PZ0B
PhaSB6RPVyUeDvIYNCpmGVouK5WiAuVRoJPk5FoiNROAsxP1v1v/dcndsuMw6/jaNunFVTk5bmYf
tQZn5uEXU5Hpn9zrGAB6ZuicisnkfbVdyJ4DYCctBX4SJfNu3FhNW4F7kHl+1iFoZOCipnDKjXS8
F8HceUNuHIOEBa2upjVRyvkR6bm+tM+ZXnspVBqoPgBD0WP+D/5EU6NNN7VoX3zk+My5uMc25By5
sieT6Rc/FLAvmD1t+aplxbVzq7M2uycY0jgnNOvICtI1fg5cr2eZZIysPqfsuFjqAUvZ+3YIr32A
BFRHXaQFFfuG8I8zpNdZeV5R1jFLHjaYKa7gOX3D7IKWX/ZUffMwMjxZMdeVsyvuUKLZ3pj5t2y3
AdRFs7aJjNNSdhVIjqwbxThm6DdQJf9mLO3BvcO3Qf7rpRxcvi61OBBNnpKH9aNWM7kd6eWaobvR
fe5YMvHkDMKlSPKXcSbUhKUgrTkU2w6Nf7npsdtcDQVvO90Wz6PkXc56kuJSH84MzHuHtkN36dbl
awA96oyRkY6qan7PVIvzUx/aMvu5lOBVIHM6b05rkU302Pg+4GuRTnyekN1K0UjrF5RnBo5YB2HI
M3uidhU37UZWtbw9cc9CaBASeUy2icCNPH/CJVzWGwJHJi8utWSt8Be8Ije+d5wRWRYn5ilxwnMY
0miYmdZu0Jb4HevKPsGwedXK19IXwb0Ig0eIUxw+J5KmNBc9BBFRx+Sy1D284xfNZbO8TF5huJwk
/liY5kGoCEiXxtqWBfBE/hwCal+rfHVGBG1c7qZvWd+FTidfNfUZlYlNOYffUZMhfGtHF0DUsxQL
7nj8Sx9ZLGrd+l0DA105iXGMq5Ql5C2WGTj/dgXEC5nYKwz3LCc4pM1Lq0aIkwzJKyQ8dlDtbVxV
4U0gBNowg/bQGUjuqbXxQ9etXz1MNOleGqxZ5OwQeAtejUEeQTNDw0vH5aUUKez5WTkmHaZ08/B7
hIdId9Qa0LV+p5FBX50TqFONQIgDoBTKhaQX2+q6dlpUF6aMjK5WN4rS7zEQ3oVuZdy7MYu3Shvc
JYVmegm2Jtusm7hAJ2qwwo2g/xt0TdEYXZH03HU4AYZmhQthiL99N7r7oHNmgER1G5Yxwb0NsOpG
/m8Fww+lWmiCASNcp4jXwPadF5RICqjs5DecPXyNHLTJmBmr0JB3Q6K9RRqbZYjAoDGvgAInhc7/
2OzDx3Kq3NXBg67P6k2QVtshMb6jxuP5CO9jXPSbeD6OMSdoQLcTJ5vbtMo4hKp4YbrdbspqjFa5
Nr2RRllhSPqdhEC9KCrRMQzvaoGfrZr2zyo2kLEer5ZYl8QzlR6l7lwfyqY76QNm7uaMYF2AaMHy
AaobXBJyRDU4PedjnCmUEMlLcNZyTLpMFoZwPVKjfqfqww4BUzTtfLyviHluYdGq0n9kmbOHw84M
2S4BQLQITXQItOs+nfahLFo7KIUiCQ49lp5egJ06XAqEmaY03uDUF0HPyv1VM7tP0Ft0b7Ifele9
tj07mCrycX0JUzxkBL3SOtgIo4F4o6h/98X42OYqe7N4EbeA8nQVwYa712yDAvxNnaj4IRbvWwIt
VChgr66kMLLUxgMFLbGZ7M69XvQrdn/c7dDdlhq8oig2sM5y4M/l8OSY5nMFbBBiPOU/RaHpr0cr
PfV6ctKaxwjuJICOhtVDu8oLHJvh1pyNMn8KdT4gLm4VJZjXw+iHHsj4z9JGxiuYflqwa1dxjRWU
FubMwLiiYFS+F1mxVSgAQM3ihwqLVdFKHM+h83VL8DILS9o4NhBbBHPAKfG91NgQnJNyawM4ZXiv
M73e6nSJLMMfp8o64gLN6igFsjrh/xzAjoVjqaD2PpcWyyvIAXCHt5pD2ZNDzBDDW0YvSZh7UAac
yTr3XdxPCUm21w+FHd5pWvdtqYhk5MZIBxhOPJYWWaPN4/vMDtDorFBYVB5ru0Eutui/JZ3yQ1PQ
zZjL9D1u5QikBfzvdPeOi65rnyXo9Cmu1fsyrX6HbzRqJ5GmKNxGFzVGozIA1g5E8yO2AdSGWvRr
dONCF4nDKa32jk3PmkJ5UdVASoAlnLboCrmWkhaj19knSuNP4PLqBonH67k2I9ZjGkV5UEzVXyOr
eh3G5kejas9m7LzjWUANYBrZOkCBLkm6R4lgdkEsVq0x3mZtj8Nco2xKtxaeUFwc8mijqnM1Mzdr
xEXRyPmGf9JqYz8itX/jyurUmQjJOAuQ29ubsvEfXDlsW56sAoSBKDEMbUQakyJV12lBxGrVGKyO
9fWc2N/pEFRTknngGqkH27ZhDr2yx7bddCrzjBiCNbqOwVZOEuWEKUwOWtR8rwKZAePfyYxpnxFL
HAcirRfZ7xLIc2RBkoT2aZmIIeOKxjydlqtmZ/lfaNYnvxM/vuNxeIH7dNR70BXNlIxPmkOxxjHq
LcVybYWaHFiI/1sbWFq3+nPscDnuZJ9qmukk74+hA5YW9srvMG9QfULkjjJR3qneYSepGFHrbFlT
byyNCYYEIbCTeRPOrtPCSyh2fRGCMo8H6rBrDzgS9vOhmtNtq5LtFZcCOBjm0FO2mJgU5G8XaYRZ
Amh0SQxPLo5GNciY+hAgS7AJgjv26eiEY/7hMoTWfrhdPcuEf44pqZ2AejVQvtOC3PZgc0zncs06
DTVnvkog1MToRSOFgAC5jvGNvykaAB0I/Q+NlUl2+qlVrBsluW1drq9gCvpPpeMMuIVXto0BKdk/
LxDFY+yObRk1md9RaASu/pA372EnbjP0TPR1OeFXrinhTV6FmDrLC84mrKmE9STSYVsjceKk7BMN
PeWjrC9amQZgt21RIDmaTksV1gUXaLYz/AEI0nqztkp+XVO4p6i2Dh28/VWjyzLMyW9A/E8FUqIk
1IjvLubVkPJHnfKqApiuOXuN19psDCbMjuz0uW10kmDW06YnuNE1lV3zl51iqyXpj7rpnhWTunbK
2mqlauWLH25S6NK3DIEQYqr6fgs7a6vKUeAwhZdqrJ8cpPowBWqpUJTqWcg5fZQ0Z3DC8+RQTpjT
99Gu7yqL1sW29IOa5DQm6Sum0+tcoSfz/SG5bcLB8orvGAy2G0uiG8vGX9+XlDb2Jp6gAMZpTTrx
eQnjgZAUBUWwsusCiaDA3YvZ+hXHQvHSANUntWswi9U94IEnOW0JWmxs6h6jxhzCZ+IDA2s6srvy
RcjTY580z7KtzXv316QMt5gq6Dcl2CASe6DWtGQBStQI3kSvo5w3ynZ4mQy/RZDdQNHGaF9Gw5sY
xnwnoUs3BZ4ywhuD2tWWE4YAEasO7bHyR8Fle8tEGXmUHaSre5SeTwZKkrizPej4evkSAg/kuHcJ
QeFsU2URsvv6PBW8bVo5n3K9ve+ezD59E/JZdBb0hyjVTmqeY32Cx4aXKnuqG/a8SEKjHbpbm2I5
UlD1Xmr2Pu/FprS0V4QqNk2S/tZC6x5VSGddY19mu2SEwsJqso2mO4yIYYzyRbwAPgwENAN6N75z
MblgP2zfYn+WRqWzqSNqI7zLI9wK0BoLqaSnuDo5qn7fKajM0IZT9EAcoesIr3OcXKnmGO85yHoP
3XGWsFIBAmaFOjI3toKX+zlAHCMoOQ9LcdTJFmTE7AVa27iKJNTg1P0bGhCjQ9pN6Qvgye9RoFzw
HiWPL1Ut2yde8CrC+nvQ60e7M28thMNXeWo9O2O0w07iCAx4EAIqntwUkdOuBSKLrTtjNL9LZkCP
aaSncnW+GT8IpOLGnM1JGwc2mHQY7ugPpmQesNt5kNe8AGV2QGzrGDmBsqBGG2vJo7Wr9arcxmM+
rRAECjQAymXa1zeOwcrvyD3lnkB0STZgGC/doGyXu2QPMLMhMSNIhfTeoDgnifSiI0Of3ug3jSYe
AWPkW5dX0UUOElmk25kdqcrvbTxfPb/FoU5mZ1UQy5qOp2tl2roIEHeW0c0dySYhefDvw63PlBbG
nmxP27oULoDR+edsqxMdhF1akh17V8ToGFBIwrhGy91CDg2MXtASmsYxkljn37/7ozOMnGc7cn8N
Q1bpVfxxjM9Gd2VGIul2gDkG0jPGNk8qZSNK1keEojBIrEB2lRhJdCsKt36cX/Oq3X1xFf9xC1ip
QwVO1+Xy28fN6lToWhclbrdzKvjpTV1xn6fuyW9H63YW42ZQITjqc/+SOo77BN0AtgpMCn8zNT0M
SnFVS9TJ+yL7VvVAhYi/3jZ4O758cZn/MaB2NcH+N6QrVQPz//NJ6TmU2tqlLXL000BxvukstuD0
SX02uBSIuBstLU5jU4MtyOFaPCMRY/rpXT6ZwkPIakBR5yupuM8zRmhQXBbTr4Xd9+c1ZRQFcMaV
dtfUwRpOaWXoXsJQBPXa7FQZ5UHJnv9+G/6DGsAyIbAh3nP/weJz2lIg92K2u1mLUEsqNXslVIA8
Q1yrLoGaCzl6atPoqxnwB0UDeVRdHWEGHjH7kawW/flLq7wO9NFh+yN59seMZbOIuKG2zikd48yz
o8symGthFceQi4Exogt7e1dtcE7QtHNWqyl6Zd2XFQ5ilvmwxhGP7V7GIXZ93yhETiu3SCqKtvGz
o/HFg9L+gzoiiZkW9kvIHX56zwf8pCtfLbtdoAbvSdClO20c0K7kFy0NmVKC0ZZO64nIvusnv/nC
v+2D4qKk7JgIGmKqhS+JK6mef97AThCM/Txpdk5kH1pZbQMI3A/4hEz6MQP9VvN+XfgGYZzuDQl/
MO3KeVRmAoB5yBzzIOtfVxIfsej+NWXixmdZm0HnveEO58zi/pbhV0yjRevwT9aoaULaM3nfiAPW
YsTzL9qX7mCbzT5ns8tcXM8gvADaMXpQZGWLF8hqzsHi5MXKlt9o2RdAjD7G3XfrKxb1C/yLGR0t
R6319TJpVkKcoyOlOAOEXQfGtxFKUkP/nmXUomlNo1IbjMelVVcdXUONsxMxU10OkcQGZ/x2Jawt
3PiqhyFMBGTbw59sxW1LGNO+NvTM34D62d6gO6FqTSUDtDcA45X51qgc9obkOKKKrecoNF6sRCZG
GFsDvh1iGt+yAe12BpmrOnyQJEqUFqh48hA0xGXNKNsLm6VBZT6hPSG+eM8WCuWf9xs2m4N2E6gL
ljIfWbpoxI8tgE65C3x6u7qL1FVMLS1HOEMUx4xJ54utjbtSDXF7p/LpMB1gLw0bPZt/IO9Q7/rs
2mN2hEA/DZ4PkrlUihrV0dIp+1V5zlEZWnV2RrmqhYQN2fgIkSFrDuWxzjKky+y7yWKHwSxqFzdy
dS/HDr3uf1NYCUM25Mts+JlbZZt0EYya2CzDPfMDzaTrW/JT3cMwtOTsq6bSV78ZlYIIPIdAni9w
MlZUnXoj28VQjlOTgCLLLa19VGf/CAP9v84+n/MN9kFMA7E51tGy/GguF1plYQVWUO0ym7sxcCsF
x05rQX//HtKXT/rwzFn1clwbDq8t7I+xFZoKC1spwhBzeXRAbKsCRkkhA6YrG8dx4BXD8FqAd25V
FawhNp1r1bc/bJs2lD1Shgmy29MH6oea6+zcyfMj0ys60PahpLUGk4uT9i5kksINLEvPzuAyKqX6
EkpVda29zzDbkAhJITEFOYBgCn6/zBrU3N5Lmqsb0NyQmY++pl8dPx6/uA8fFMtkiIRhiuYhcxKC
5Sd6cd72joA6Xu5smx7DLYILvCQAYzh9MkBmjRySSmCiAiwem/hFlsVTQuroqvA6Zc4Xolufc61t
I0aEGIDQjc+M+VR0jV1qWrmrU4YTxYT7S1CdTMGwNbcfuhS8Zpi++lLjc6aype4ymmmqjra387HO
KbTWUS1R7qbBYcXch2JSRjyjpZ8f5wsyLwfdZtCiTohrudgHNLrxmiMLltr1i9/ZP3WkfjZWN6Ax
s52JdqMb3fS8vHFuMXVAhznLd51f3LT1NyPD43vBiMx5/jn390uDXQbQSqgk3p3Z/Ckk+0KU1g51
/ze3Gb8DXQpPxRjQDPsv7vgH6d9/jgB6dXB6bUT3eLx/ZsnaHKFFj8SAwWQMi8dnp/5uqV1XKm0c
xO62vbccn6DWWdSgtJsMAdV1j7PM39/Jhcj58Z20OIIMC1XS38e3P6XiG4pKFLtlfLQQPowCwBil
uzWqjT5u9CPvTLBlHfIhzjI2111j06QR+3mkm1CSU+R0yhm7185VVk7bcp0SCkQa87hMhBbugJ6z
w3kYOvQ8HcRmKX+lnOm4MlHCmeXR9jv6HqwqsNZ5N/E/BhP0TyxjXEZoMGHwu28hBlSTslno8BEE
cFRMkrVutme7t/ZKaZ8WRDOXxBV0hkTaPLatcLwl4bYYEayi9uiYL/h55jc4B/1M+/4Np2XaYzX7
paI14SUVDMe673MgYvGUxXTudvwtUVEZRs2zR3SemSg2EdrK6PelRmYJkkpfzVpwTUPD9JhRGf7g
Yh6GGkTU3ahtsWP9HMtIGdkk3cKdgtdw1iDKJFeNzK4EzVEfTsrgVhhfwRbEOJb4BlKYy8zDHz+F
efKEvmH+RRQyPle6nD3dYFsGpq/KssOfR7B05ggfMaKx7uybkQXBDoBKt/txbQKu1DqNaWbUZzZT
0ZhHkUAy2uLIEJtuapCCrFuPHMcokCIF2Jc3Maife8Hz6+DxbLgTls3+TAfsgtIMZjbpveT7zXGd
3OZt+TTqDvAtGq4067m2mdT6tVHpyZmUXQyXqW88REwwu/kl6TRv4eHlLh88x3gktWKLVohJa5QB
4ReMMXyte/37q/EfYdohHdKEsQKiSn3cP28QChk6UqW077kNTNCNA9zPxgl2cemzYeGCLRriLqjd
zGtmWzuOsLgMzdgaOMWvNV6NCp/Vv1+S3J/6sA+Ajpxt6uylsCOkfdwHYKM2cUG3ip2KysCa+n/v
J5JRq+pbY2AgbwbKwzi3t0pYXZyUCbBvdihMJDGjPryDqCBYfDSrN22+t6vKXNUo6npkBWtVK+J2
oQ2MCjPbDmYYS3+HJkgY/iAWFQhWTzLTfw9mlCQoX+B7gqqpMR5OVYErnV2f40TxUAXwZPcTBayG
FqBqkBCsBu6D5dx0AxIAVjo+LLOMYa7FhqZqP1voZY9FAA8uRQzXlPoZIxFvri0JzjCcy0BL6hGi
w8RKl2ehm4UOAi+55tA0DOG+KeC5VFW9iSO7W8HHv0XtHVUYc+JQ9tEW9s9J12FWqQwC3ChDn9Ut
BDhVwZ5uJMdp1kh96E68dQ6rKFlp3Ks9iqbD/EV7pv/XA6SjxbEVZbfPhq19Be4aDyHix4hvaj3H
XM7oIVs7a12DbR47AQLLqV2tVD8cVrCO7dJLYoLUjI8vvz2+1qJg+8KGUdc9LcyPmVGfF6Ymd2sM
vWXAMWPWkDAyx1CJpFZUGVTHtEWlO5ioI3PLKLezk3xR038uI5AZoqwlzKrAPR+Bi66lt8zyAJ9C
x9hpPhWdDM5zgVUUF7GU5il0jL+/Ep/6TZsXgpYNsMSgoqay+vMtxZTGn+oEYEv1S0Y1GOBYLuDW
MBu/ogxdCsmhyBznksUR5HpqbQAciKyDWFe6bvNa03FI3Kvy7XeRTNB4xNGxm/PyB245HmES7spR
OzKs/CoGf+rWl4tHgUknvsj9Hhmj/9V1Sv/rWIFrtavd4cUOLPbRWdRuOJEUs9kQ3OldgWuP8YjT
7/7vN+5j+OerZXhjv0jX6NU/VSBJaTawgBIqEBorWftPCrW/AajsgfR82fUssenflQaKaChUYe4u
1+o0wJ0/f2tY94U111EoafH+JjUNGk9lRHG+QEs8NNDAH9FYCjJGuiXQnKoO6j3AJBs6Y7WJcpQ+
MjaEt0EN8bLYR+aAAIOJWkwwCUlupLkLI9g6SldpO32ymcU04SaUC/xwgn42iduvK6tltCqA8oXW
HEMRrtkkhPxgQd0obMaGfpzCnJj7U2uLHT5w700SKHd4nuoxE9EWkyjm+JdobvNtarIWybbiKupr
S5IWjnWH/CQJ/HtRDk9wvs7dPIQ3mX6ewIe3KOVhLW10YmUHRnnTY9W0SrL2rRVNv7YhxHn0hDXD
ZEgVgQlZBtrBppn6V8yjt6WZVJvJZNg+Nj8D+4Iw0HeVnYhNr8/0ygPsxC55nFzBvWNDzrH1nS10
RiQ0XOjuyF1vqJ0Ao7foO8TMOJoHEU94UWJPGogo2SJxkFligg2A/0COv33odJfRnd/CLD6zFgKZ
htDpqmcV/BgAKUVrtzXvBy1nfwZ5nTl8MzRtn1HGww7pc680apSjQ6v1DAFKZopVF7YYrJiivGux
C+0iC3mRXt1HpU8oV/IdtI+SMss9z3K+FjkZIn5NuGa7YlpPzaatwqe2p02ysirfol1z0xh2vZtF
gYmKToqZVJp4KogcEmfIxiFGAQge67vYL8XKMceC+9Rkd+74opR+wKT9pWwNqfsl1la4DfC6unVA
O+A6SP+aCg9EpVKnjW4qGCdgR6GDHTEG5/Z98SJ+zAm2cOiD0E4DOmP70JFx9V9BwA3YNFRS19lq
cxt4cyHQPJGgCKXpkbNFl9qo+IHgLrgKVbZTpjBBcwClR093AmXbp+kvthiO+jwZG4vZGb8iYjEg
MVCUjH4/O6SZO1F1EYoyj3HXWxh/J6htwAyP0vCngkqAh5XvBf1Oa0V5gW0GohCGngGUZCFUAwdB
mTbFE7HV10Ze59s5wapuxBfbDZppo3LRjtbYtz03aGW4dbWpfD7KLQfDiwu8REJxilvrVYt6xJha
/phucK3uUCFo9ikVumsOzz5d8UYtyMMWRrZ/v8MfAReWJwlwRFcWCUkS6ofI47elZupVgtEhFhc1
YB7N/RfV9KcRx/Idti2tmFWYPR9Nz3EngxRpBdikNcN9xk9dFT0TqYnx+io17Wd0y3+bol6XrvKu
I0EKNgcZ6u+/81NXyUWQCFGsYVVSxvUP6SRQEIGywtreuv9D3ZnsSG6lWfpVGr2nwMuZQHUujDTa
7PO8ITw8wjlPlzOfvj96KpVSqEvq2hRQCWRIIcnD3czIy3845ztRQQE6VwifIlfiKV5GNgPWvkCZ
aSrNu6M7oa9ht9mhnvcrqVLRws//m3JV+7nFR9m7NrcafTxuKkbSf7yy56bIh7So7KC3aiWoi0e+
LYyZTglc0C8VDV2a8q0j0yEecLYYAkMkg6NxJozgrhUVdWMJ0DJ0VVRANhGJkMF8IBFb3HJT8Ndv
nvX//GFxBGqMQPCWf9Xev7sNM2WRtiYVK7DwmW5qpXge5qbdj4pCGgNKGjvMUtRXKmUWbuuTqIRK
qBtk4QYS+RjP6TXydW7dW7Lgzas5NLNNnYNJ10cLfVgf3jezJb0hTCE5lfO9bltbJbMXP82RUkqB
NglWQdPJgxgatGSr2XcMUkLovNFe9thCdEIdotdecJKjQpBeB4S1n/odvqbmthcr/qc9FPSqRRzn
e1zYEdEOJL4gsNmIZqr3XKLHypyXG20pr7OawVbPgvRY5JYB9XbFgqUD/XJVXsukFKxM6WL/+k12
/nQr0m+yiLR0XcdgR5X40xWRdJbRUMkxryHvouyU63lUzE1v4u9Q6wiPutYzTKjf8xD799f7Y1fC
b6hVLkB3HVQ3RBLarvxsY/5rOFmhV0b1U7jGreTrm7UkxkKlMD3G2XCX5fBSUhUnZ+z4dpUqfj21
nP/Fp1HTGE2L9lks+ruc3NJXCG3jqUtyLyGPnoZ4Wu9OmQZEi3286smZGtZmi70sq5spH86mWn04
RWvulgtzWjyhBGE5GQ4CxVwH2HX0ihuGTDmrA9SrVevaorvrq0PTEQ5e1Nrih5Z1i2wEf5Ojbo1K
Psx93u71Wuk2LWJRTx0+OoQKvrNeepPpPjQjpRO5Fa8zUBczwbqfSMlmPq39xZBwAUhutCnCz9JQ
ZtTv1TPJDlCCDYz/TqL8zZPL/NMtw6fJVldjlsuiUv95eFS7bggyu3PJlsuvmKIc016RjEyGcxKN
90VhoHIsdQKh6bGyhqs/AWPgaR1vT5dFqldw7W+ARNuYD3NeIY+VslhVEy6TF9SwSGvN9jt8Oz7b
6pKJqtpWtudWYjnY9H3LML2oi7ucssgR+0mrrzmBoXzpXAEgc0wY2CeyM8aAS/JzHot3Zlwqyzxc
WKUyGJveug5x9gedxo9mJY+IOK+VKgyxuuc18B8dBeXMa/jre+DPRf86cxG2wZaR4/FPRf88JTF6
B941wr8+M6SFuWqz+Z6nbpvg3mGALjZCBU1e6aDvwr+zuYo/zeFtMPGk/Zjruktz7Z/N3fiYC03t
O47lqL9z3eygJ/G1nibjPusKUIuygFocRi2a6FJ4tQ21cFDCjzjT5L63u3eoW8Q/RxOtvrNedGCq
N0qxh34IXkUWr9KmmZ+GhgbQGUPMUcMzuxo4YtYFDmQbiARMu3VUank91Bly0q+DMe1esjS+mebi
nY3E4jcocRD1NGeZ8rCKZJJ56y6MDvBzskYz6PCLe9rwTkw9PjG73iJS5RrS8Dqnk/U01YKquHY1
hpWUtd2BGBbBowRxTIeZQcsnfEKtam2ziMTFuuZZmc66BKh3k3V1euOs5u5OCX3AHkga8RqwC8L2
mY8v0okADVjmVWYIaAMDoIW8ICs+gdOgJMNFM/JrkSJ/gRN92zllu3dc91DPtvAtiQbcsJB8Z8nw
nnex2AsJc2vMtNM60wSkkAag2y00eNqpXV85ZnZeAMZfRt3ZsOXA2QCE/tA47bjf1ye3ZmJO0Wyx
aVX9SDwjFNLCTpkITTsx6qitKHfJA4oPAoUFmLJiayrl7KOJX1lUKrKMfiA4OJ4C13DmQJbqW2Mk
7P56VXqpas6eKQ0KeaWs0aTxz4Y+XrZTSOWWh7vIDX+0A4VoY3HG4Q64kJSKGApB/dmSzMqaMEQI
brQYPZVIJ6ILWWw3Zjw5He3v9oo/zyC4tLmlGC2v7IK17Pjj86W1rDwr8OoGDltRL7WNKIhuuZIZ
4+WU1kbl2ybt0F/f0V8RM39obQ3BpoICRzcd6p2vuux3pUMKINpis2UGgwb/fh67p8zldWtufAqT
yVdrm4RbG0lHkWQyKCUxVIXB0wb7ZF7O9TZdtfqKMxEWvoBzgLuO8QLFteIqt/PSxKcIfMemkpWJ
M0KsduqdrBimpTFsrL4GCFnNGKZHBxRRwufhLz1hzCKXQVROCY8irKQx6hwsWOUHAX2HmQIrSFVa
YjKheihHHJt6Nd2gSeo32WTGm3FliMSpfXEFTr2vE3vnqCljv0K+T3MsPHKv7sdBf6l17VMWh9kl
NChOvjMy7VFtmmfomSRzY5lgTGnvxjjXt2NEIMrIpHxbNs4N9jgubIY729DKDjJCEO6S30JOOWbb
uiTjWylvVFcKvEY9vSyD/90oqv2QlYVf6JyZapIDbVaLm8ZkbJYoU/E39cqfSEwU01CykS+hQuGo
/nngys68kMpSgffLDFipklKFDWZQDhRPWho9tNHyY2mswzIvRQAgBqFlK44GKNq/vsS0Lxv/H68x
Xf3KsWRwiILL/am2d/DkNFoUGUGPmnabzC4ECLest2OWOZtwAUKaMb3wlFWXlzrWpu4dbkQj2fZI
ZwYpTqlbtYFsuTrWB5AvqDirgs/RHsvUu7TmFBKixt82Kp982oXP6sDpo1YG+YNhfe+YMvfrpuCD
r41LW/TvVhmlATMLjiTJaoDIT2av5mExQwlqiC+TY2BFvC9mWb3P6yXTGDzSNas9JxoHq3TigEDs
Q7qeogR7sOTSsNmFBYjMtKdbbYKYhxs3BoJER22ZFDvEc9T6dpIHlQbCiT80JjMUXsW9QUZHX1I4
a7hbtgpuZG/U+5ceYeIJ6C8hPlvRT6SoU2W1q1YQAqy2cZUHW3Z0GEPt1Rk19dLHBP7B1aGMYiNJ
LBZLGL26V4ocfFg+MSgbTtPEMtGWyj24O1AahYUO3hCszDC413CCFjxlQ8mWefgOr6+GgZCrpxLA
q+eG2O1RdGI3Is9uvTGZYCN691oHR1yy0bbupB1yEZFal2DDZAbu2VM9Bcnqgy00mqHWwUW5GOSO
DzwXGg3YJfMyKiRFgiUmk4GQVcfQwDEktW/PceT1yw2g4jmIlOY2STIlUHW5B8lCPIyk6uoLRdnY
ahQItN9+LR1YIWyjbHhe6LN13HwpIt28UgI7OxVzMQZxYUEMkPrLUNzbGbVTK1LkyNzi1FU6T5m2
3c+SrxpC/fvC+hcLEHuEBHTXxvk2bHOgfpvGMpHEdtPiow4hM3xl9kT1cIQ/eOhkdEv/cs1xvklU
K96bWF1cK5S+iNtb2RClJKLC8kKQJCjvv8ENXjnC2a619MVXRkX1aPTO2jqxiGwi4gtBmAraLm+Y
yPWwxZEPGynz+s5/HTdNRXKIlF3jDcqC1LXqwXkP7afhRnxUMYFTXUlon1Yk3HqjwcC+1LaIv3Mk
ojMRnnN+AwNfEv/tfsIIelKt+tJBEvejIV98jYgTCqE0UBttDtIZv1cDpp6CnCMcW0NvkajlWj1d
X2avODH1+msYVrv0M7zZ1M30QHM0QtGP+YG+jpb/tmCo9Rt9VKRXJlHctf/4j1+/sf/evf/hN9uv
oITb/oec7360fd794z/+qVFZ/8v/33/5v358/Sl/E7cgCGJloMYR+Rv6a/0mv37x1XtBYNQFbI18
L37POfz3l/0GOjR06nPBc12Y1pro8W/O4Tq1MziI2QegX/iNc6gZvxg6lQf/47wWKH1+4xxq4heX
3pcBEU8TvhYN2r/egl/BZLx7/6lsR4g/0cFMw1kb6RURxdzQ/HmirruRUpH5MuyNTH/CS/SkJf10
AGh6GImXZFlEdjDz+Mov7joXsWa8JMfE6UxU1cDbWOZ72bLN4w5xPQmjbIrMTTFikJbTGzyxkkVv
/Lxk2mvTmva+QPHqTuCu6AexuM9gre0O3dtySQ1ieiKR3yhqoR6VDvyM2yaQmWOh+x0rcy8dMQdC
GlAxDX6koTwXJsD3CByzF0lGZnjOJDTw2uSHNmOFL8J8lyRvDaZUaibhj7p1KfL4VsuMQ9YRypDq
6oeFR1GTyWs9UMIY9ognu5U2hq0KLTYKx9xC9UVyDmvKOA1hE9gAjUfGqX12noz0TQ+nF0zwHWg+
fLojz1f2oUiASXHcslkwtpBdPiATd5veCUecN863xpzOKIjhOBXxcnLNVXg31MGosRs2R/3aysMf
tiDFQW1vivkhmzEUaCGW/th8JHyo28RaxyFtKyQlEoXYFaz50CdpUf04ZPp3ofLTwL7ZNI321qX0
gW0rk419rX+tMVhTbQo2r4BYwSM4qwtObR7R51Dd20/ssYnrbNzvopNM3MeYoT+YC5c07rac94No
XSxmCgGE+is0qWc3JanVIMq2QJztheNFt4vTaFt3sSPPUdvessLD2MWg+V1tl62h1/punqoTyTOV
36lDwoJEO/fVLLxhKU4txthwGobdIO/juZipILvnRc2OupH/aDIGxUylNsMiCw9n1kc0ugweDYJN
UQt4SHxeCD85AbwBcUKRQKTFprPq28aNv9dJg+26g0I1hOJ5sCc/XpytOy+przZYUNRk2k5KpzIs
V6+Z4wddN9GomSxDOrUDHy9h7i7J8EFHee2AJA+SYg7y1XuwjJFK7gYH9Vw52DTyMtkvsXsWORFE
tQ5DRGNbHKcFbigDQXAK/jdkpJdq+P6J1wLxckq5baAw28yZ+iObwyuwNi72CIcnr8pYq1Ye9Zg0
hzCWnyWuAz8xw3MzJkE5TVcYRbRtVN2z6wvmob3NDRRQ84mQhxfcWSy3su5s26hn41aeTRbiM/vU
VDa3kf6Vesi0ZdBuM7pjBPxsua3iKVZPgODPNYb4QHexvLtzetM6L8rAk0jiVRLJC2XAyNZT64Le
AMCYNNWtGKi5EEXTyqO5ylP6Q4qMcmy41ML6vS+rC5oHvHNa/tjY0VWVcWk06wq+sppdKslwH6bW
9qIFoo0Jl8QreXhuqMgqJzpgjiZranqci89kzr6PRvgtX+rrSuY/YpStvTncM7KGGg+n23XW0WdZ
sIVRh32mOawRHAiaDVIh0GhPMronIGc8wMZrV64wjpPJGf14uk1LrMxDmBy1jJikbGZyxnAxVsBs
ku7gF0X2iiczIWwbtn02Wpfxs0FYtU2WkRWj4QovVvs96ry9FbbyrkIMuuTqPob36idhM+2B51jM
pxYrWbAHkNEih7OazCDrMgmtMm4eCEsFLe2mr3VkfhI5S9lxGWVZf1uCpSsaKs5lY1cGla2704uT
Esc4aJzyEXgYE9Cqj4DcFyytqsY3p+QxNdI7a+HmGZTmMjf2mdhwtCgQF7X5aeyM9yV7JS3tmskF
W5wxbTGK+aZY7ta7jjwZ1BkdduoZvSE6DgFWR4/flGa4K+xc3c4JEi4DkPXYO0cjHXzRU1UlFiPY
quYu1CdSLLo5xDWe3BuRgagJW0SVF8dBxZ9KFLjDoAwJDQKdSmSB1PxKjJ/jEm27HPJ9WNUMmyn6
opIfpBByWw8w7iqbLnfu6Fsqu8JBP6Vba5Q9FrPw+xLZvT/FFdIq4yGyeUYpIImO7J12CsqzTZcY
uU94nVzke4xCEH9tjNsRfliyZFSQ4aYerfwAvf+KAQEMlgZfeWrmW0PjY5rjmOPTSt+U2jl0Be8H
arQ20Kr6IWVDYTfhbb5Q/GN8vrMSoQUQvl8gajN+qn6M45DtHGu4qub0HVMRWV5lEiwl9L8SAdVW
7ZsH4jSaQ20p11Wf3Zox4Ike7xxJZSMMEF8wk/MZrXBmKYvwjXUZmjWEMXcaw7hMhUlcD7jQDXOj
ZvqzPduHbiFVV9nOAzBPuDU+l/gP9AQrEQ9AOylKeD86y8uomJ1qVGj7tNQbcht0cBc4RhzYBB6F
gmACCbSga3BvM5T7MNgCfkmDoG1sSw0TrVzAp5uYeIMZqUWg2EJe15qpX+XlIa8W867CvHPJhfNU
u+aNOuTiHt01wpNmWIJhSvsjFdFpcLPmm6HSJ0+2P2YsNa06t7Z4dkPMxCauOac7OQbD1xSz3LZW
luIYEZ7CYS/GIwbxXcNEalfDnd5Khjx+KDDqVXo9XYR7MOZRu6O8Xy1g4bXuLAVqvaMw2BoAUVSW
mzQaucTSh8aYP/SQBoqCXOMyLq+sTAWnIM2C5ENoPBNz5+hTDAofTpoB5IhWLhKLYh3AQD0bCkX5
mG7nEWabnX9ExkLHYmqw87P+qJO24DlGOFAmiPzcQCI6f/0dVpzk0HGglotxQE63POP3kIFadSLQ
GkqzssOIN+QAwJAJ7plhs/dql+XIDLzYCTgcePS5AlzoLigFk7OUZX6qmXl5q9LnUPUMlGBbH5tB
C8wmnTVWTAdQxTGxim3+hKiUceuYsxdpiyszvEKqlxxENIH2bzTEaguKmG6cX7nWliuaO/uxU+YH
YhPindDksFeoEvyx7ie/eVnsPrnYHY2h6xTJMbuZLK2+QbQo/WLRurOu1rfW3BN7iHzzHliESnnB
lmmJHc8qtf6hMet61wPY9/UMxlIcYoAwKrKhSEa5kz10P107yNbuTl+/mK2h74cCUSX6sJqlKeNv
iDMb2cynRkj7xKkUS9q/kjWz2wJga57HoZK7GYpa/GRh6eR5jnIKIekDXz2RrnsZYYsVTtQcYawd
S7kQF8iaD6nwQqtnjlfmXIPJWxIqmzaBITM+6IWOIKsof5iGmewiEuR5mrUaE3BN35aGs2tH93Po
eJGlxqVZN5g4uFcCo4nf1eVHT+7MrjaUtyHDl+3owI+TEZu2aEvjYCn4pnPtJU5yWMsuKz/LekhE
+lBSTKSchcVol7sMwTUyFo5HzAst/bl6VFv7W5vYgF/1bCSfY+7PYGj7s9Kzh6oShZHyp9VHF6JC
PZXW2Bt0660JlUBf+g3R4+nWEcnnPFNqKTMQDDXuPDbi/VYjpcd0+1NcOjcjq5dNWlvxtlKhbU7t
rtPcW/QiHN3Ygt1klZJ1yVOjhjsY1rTDi0UBwdAdpSQTfV1ekLAV4CiMnRNXPWtnsi+Z7w+uCz2t
jzyu5k+aFqp9Q0UruewJS78Ns9Lr5XQmGGSnknyz6cT4WFfTk95ql3BO+70p5EEfsqDApU5CabbX
HAixuWBO1YNgqZYByxU9kN9wQpI1dgUJbzgVmboftGSPfPShTYAuUjkOG4k2JUmcAFDBdwkwhXHy
HiP1Fu0SjISWrocVFcApsEH4fez0yjDEYRzJCdLq7H7QamrT9Gbmm0k3fg1b1gboPA9V1zxHU/vW
cEJtGOWHve4ZkktKbbmUQ8LHm5Y48CV7Qm6zS5byrantC1o6pi75m2GuXcEkHyryHTcNsWJLq39Y
Cro+vVQeG1yr1hCfDJngO84AiaX9gxTUWV1t8cwo9OcyFJu5tG9UFh6MvU1vJsZ7rJT7BtIbJggb
jCqWiFzWKsi2G+iGE/6m/M5xyhfZTQcys06loe67tlh2pDSdB9VCg4Q3ckslTmuMwhYjkde6w8Pc
ts+w8T+scPrRQXdcEpexaM+ctjRq4CeM9rJidg99UxPb1SIsq7Ev2eVRqUCX112r+ynLnLruh/0y
Wo8JnbwPTY3Zsi6wh6J+8imCHiBPo89sQkZzxUdZVFjaHGWz9CbwD0xs8Sw31rjQ2CUlB1e7b+Ry
s7AUTnXrYTDy+6lTXifBxFlOoy+INzuoJrLtigtWGMxZ1ti1fsm+I2cxNrMcT1ToDxknpw9VRWyw
i12leeXNs/ZSRY8IUdN2fqw0xjfrO20tyc0oADya5kcsqh+GwWeYZdpuQjizxLAcWkMeXcZCvllk
yTatq4vi2NqW5eBeLRG6MLqnkKsgfPjtCudweeybFWFvXNgc4bp2dvP21aoWSdmV4QMYurXFLeKg
YX3nRU3+zQF3iqjsG8mC58FMjyLuA3pmoscU5nkcBkMVzIl2OxjpwelX3keJFC5amwIdFkx2M5t8
sgk8C/Q8DQGkk3KObP3EfUiBLOSHDQZwMwzR1m6B3U8OhXH1YlIDDUt7FjUoy7Qab2bNri6GGh5c
/KEb9sTGbuHCqEIr8kGvYH3M5wcRU0cBeUv97rIUCQIExwzq3uSdpP/P04GbBSI8dE37MivmfUpw
MOxrnD+qWu05GFExodFXW8uDZ9yd6NoOS8nba7NThNVTBjrxjDJ3TokZk2hsNQdlWovYNPEdm8zi
xgmvRZZo2zLbWDqfVj4zcov78JuO/gqJ8+oyQ2SVxjNDTO0FCM/eJaL4EEXae8OJQbKuGxHUSHUK
+mUuo53dUFSa9ok+y0Izlj4W8RzE4xMsyjIIheyYldpXSTi8Zu10ZTmoO6P+hya120Si1oqQ8OqJ
rl/107BlcWLi+aVhKglPiiOiGhPJoDlpH3hAUU81GyXkGajVLTo627rCGIBIHslqNpasjsF6KFrY
edCtvnex+zg4O4s8MZ/0yxGF21D7FyChRmqLE1AF+ARa+A1ZDoex6TRePSyHAf/CFPcT+i3lB+A9
0HBVtF3Kqd9YRgUEOe04bduGeyJ6mWL1dRnY09ZkCXJxxMuSn3SqZ09lgEnHNvkj7DA3LX5UtnuZ
tAhSkIukYzgWoXqGxuF4osfUAlYuIwNU3dd6rO+rCODXEl53Tfmd4QxCjIleq3IFCQTpthh5PVOZ
b5yWRtJq3nrmY57jjoFrT7QMRfwUDxm1bTyPuEb0Q9rRGaIfQkotFXBMM4QUe3yNnPl6sbKLGwFM
aICXAoOcSmxGjg5Zs2jYWo2G9mZ2DaR7egDWq/grU4BgJjLn7azEOwCq34amBz5sYCuUkCpUZHX/
vaPZ309m//E/KLrmaxCr24iD/vP5rf/+Xb7/M7nmPSK3Zv8+wDr70zj360/5NURX/wUng4NvAh2y
tcqP/jXPtbVfXGGwV2Pay6pPW7Vfv+bWaOovKNewqJq/zYDbqu/i//O/+TcqjH5VNVRGwV9D4J/G
t381zl1l6r9b73F4ALnGC0bqC3J4TCd/XFynaadNepiH2xFmlckUrKmQ+9O/iVbzs8n4GxiC/pN0
h9eP+VQIh28qdMbSP32/qFB4EJptSARfxc3D+Y+4IZ+eW+cq1u9iQQWq9pua/5dsPx2LlHkEtd05
qUjKVE26iGdXDzjEiI6IPT15ABtxse35W6y/5JGG5qhgvQXgnUdLFbEr1P5OXLj6k37/jn29Ahb9
jm7yUjCQ/PEdC+ukctECh+xn5m2XNQdzYHWX0bqm15My3qf3I121YCuzWPhAEVdYEl0A3jZIH74K
TcvEb0FaIh4lL+ufQ1K4TRY1GYbj0ESb1f/NDheF259/ZEfTHdSmFh/yn0SiBW45gPdRuG3ZM+60
1DgMURKdkaK8KfbeHdr6eop5dnUKjyLpMrbKBc4rwDyyK7PXqSIccrIWsjfLwusW+HJpNhgHRgRv
6KCSi2PJo17vwk7kp8ZBNi+UceQZChfHRrFOo4m9SCVPbHzTQhZVmY99ZjtUBtX+uFlngla7i9i8
AzjHXYsdrXuD0LDpmKKO0YjRj+1mtfjWi7D5Y8gD1MyL2igEBaRBzbgwdIdA+bbOTLEabmZ0Bu+m
lSPsHzYWFOTKcTfVj6iFh7zixBTDNyDcFMPgHbvmjgvOH3u8gTxM6Ank9K1pRn+EuYao95IM0w6n
2GbRTc/F3lKxmQUPhrw2AtYk6vwqwyxgjPoR00yuGXsiC3Zq1B4V0z5HsXUgVO9etMN1PdmHgXiC
2qRNAWiZDxXcGj/UmdUtb6pO9dM4h/WHKhNjpxK5afADO+a8LWzQn3HngzLfuGF+nsNsq40UoDkm
Dd1Gmw8BhvIxn8Eh9cxf8lQiurwYMFOLVdSnV//8aSs73IZ860GNTlXLX8vn9V5hXIhOBjsoLw+R
2gbhouMUNGoVy12UfMCZJ8NPC0Jc6aiG7so1l22f9zwNv4H2QdqC+i8Gn0zMazp/GxfezxqK+QLk
tPDIUvH18FvUhGxiB2Bu8zZdbN8VfCNy5CU8/7LmZqXhJXsBMQmcWlCPSHVjPudNS0ag2YEYvhbN
t8k5OtE1Y+BDCRORfsobeXmQlDcsq7c1c5vWvVVGiI5AM5TknniEvSKv5pobMq0Pfe8tvJIBtoph
fHNBmsfGcGGahFz5o7G4JOrRMwzm0QU2LS3eOFRd66tCy+4Vjs0Af/JkXby1S0nY1Gh8GKXy5Ci2
c0668K2oK1jJs0IME+o6G2dEMZfxxRTN7eiKcicyk3c64vbBt4ffo6/ywADWSnJ23h5mUUlv6gfz
YMYhltOB5l8ZPouhTmN8n87OjMuDqRQZoYV0qxbO04A6vIZMXVIOC1DRiiHMR4wDOANppkkZtmJt
CXBnMfIx7pu0iR/rNqCHGhgJQN+ba2ZvkQkufxy4+xIXc2Ubh2/TjG/ECpVL1tofRkybq5Pmu7OT
AlNLbeWeG3cmg2hfZxDrUf05V25uoiDS6/YA4gcKm2I9aClHs5PN1KxWa/spwh2cdE56nE3VPKIF
RN8V0ipZk3Nrm9m5H3vr0Sjbi6m35baJuVWJoWQHbXavg+scQrWNzn39TEmZnPVevx5GSq5ah+GL
HRaejhguilFGHpS+t/96QXRJPmTVVp/d16b5t83z17P337/7n1XtoM7TeVj859XO5UcUv+fv8/tP
Bc6vX/jrvlojSU+lxjGF0HRU1PyR/1xYO+4vPHXQXZO1Y//6b/5V4Fi/UHmgRAXLYCE6d3nO/qvC
MX/Bl2bi1eKQJ04Noeh/pcL5MgD+7omNHA8hFSo5Bu9MU2zjpyd2H8adYxa2hVTXfZB5km5bYxAB
bPzuYWoUEtUIj/Carvmshz47QeGLbuZa7KWlBArZEtfaoBYHdNILjPkKMUivmEEESgQdahcHuqJD
K8jIf1gG/U3iudt98QQM9ZyglzoX7fxAbrgJARGnasiA7ioBnBzwVk7elIyvioRjB7rOPiqpaRGz
oLEhr7ru2KRpcbCXwS+67gHlYnRnEHJ5PfSw7yzkVrO7PJVRTppoFZrH3pzk9Sgxl4a6uiVzXntA
wlmCsbcMoktL6xmqGUayrmOrl9SsE5p7V9U4HNp2pnoxIb3GwC6xLClkib73Qp+u0RSbN8KJrBuY
BSwurfgpL2R7ShBN7zroYRd1oaU56r1NJhdGdhD/tD5oZjBIZ5p6hbZf7kA2Y2RYf9u0rgQEXFqo
1efkvqPrswD23oh46O/Sak9a7+izmjEODFvcmzXUN4Etl1fGB1NoIhjMqr0hhWPHtpM9rJEUNw7l
DRNMhxyRSf00KsbPPYhiRyUjBzNYoThXqaumB8B4k7/oxjd4Wt/McPk+y8vC+G5TMCsr3exZidnE
Gc70kpagEktNO9ix+sHe8Hq2dRnMWnPV1DI6tKnLGH/S9oLWC2KNQ6IuhsIle3a7u5D1cMq8yB7w
Pc+ass87KofZTtj3TzEpuEtMgFvbPsW5k15H8PDmvDyaBdy8BfT7Lf/RI016fKzsxrkyu17nsYie
3LA8gvHSLU53OKwWMRxhyqhWj9A5ODUrjhRJkM/InnUel1IQtncvMp3spyxenhFyAEp0xiOJtWuZ
33dbRU6fNkPokSF90zD9YRL1rJToN+BPH3CDPcKBaRrnY9Y7TDyw72DW5lhAXPHIzqo8hHpm4WVV
edzV3Zmo5JKsixInCIVRZGGAVohIEMjHRvK8jlVJnleC86aSdPwUmmTiuoxmuzH1BzGdVJ6KcjCv
WsnllrISTjM2duO7pvFcYx7gKXbTItBPdGJiJrQJwABvmrziF711Lhkpr11h2jcTzMKiuMP0CQey
E3sN2+UREvSvv/z7t60ghy1Bg4dKFMD9nFfgiBvMgXWj48UQkXqnjeKpi/t2i9WX0fbnEivGa5NH
6t5gzb5Vm1sNivHtMDDn1mNHvx6nVAmSVtVADuSE8vbhWUf+dRs5+rtIxugHN3WQJ7r65masYJgx
jd7SEusbT4jJl8oidQfnvC9zS33MJB7KxO7eiETTr9BKpNu6V6aVzaaxNbPb90ktzlPR3cRVWNy3
1P4AZzCvxnWcXwmDupf5Vpohh7DXxKJJd9F4TflwMMYCNFcu3/JK2GxljQ831OR1384euMr2Ls0x
tRLPJo76ApRqMruZIadzGw9uc0+f8JGCp9qbtvZp6RZwp0VvkNkobEbaHMoNXOpAQw1a90I7ANkc
jlE/N8fiRbQrD6nLB/M4Ev25ner0RyNG81SVhM9LAIVfvzND0zxZFUxwowitLaru5tyjNjmnxc5q
dO2mFrNgohi6D5RVr/3gbiPUmUTd4Lq0RDnvOhN50KSa3yumgAW7SVTjcTPuqzAxjlPfxCXZddI4
fv3+3798/bMxZeI6V3a0n93Ovmm7lQSgSSrMSCf7qLUj0j+NhYNItf3EGfzE7ZurpTT5pUU7YKQR
mn9Io5cGvUqaae1Wz90PrcF81JfuY59MHFk2hsBIaA+hNXp2ZZPZRc72Vp2RcSvLTI9Yzv1pNtmp
ikRsO9SPHtjy/gpzCotkPFm7ZuQSdNn/B6JHeC2b4VXA0NLnon5v9GrcTnYaH2MtnB5617oJ/y97
57EjS3Jm6VcZzN4Lbq59MZuI8NAqdebdODKvMHOt5dPP51VsksXmsMHNADNooKoA8laKivAw+8U5
35ks/WD1dBZhXZwJ4Kxe+Hxkh2zMfvRtvTNnLz3puTEcRsTxOfHW51pqw9l9zYr6oVG9e/X97idb
HBeMBizd0HM1dhH2uE9wJ731ffJZa7A8RTch3SkvQoPtbaUdeis+W0H2YbiR8RK2kXlULer41H2a
2iHbxpn50mDlpPzlJE5YgyImifAsjc52RGLkFUuypJvttFrfGEUmDpUBYgw9DUv2nN0V2IM0IEAc
w21OPW9Z28nqABdSnE+QjYyKSzdHVbBOkwJCQ8iKfyzOUy+mbRKPGqd/yJag0xHijriFZ5IWk7kK
cuniCnM8FjCO1rMLstVGaYA0G274HZtFIORxs0GkiUjbzwlfIAfnwqP2rrludXPnQTxGiDCrFvlI
w6keaNuR++KmO07+xz+mgeZubtynLGfsXDrjpSES/sKU3wmmGpUbGwamvgBRtwxutDUOfbHtAbq7
Jnvkqa3ae7jolXRw9Xk4se9w8fGqoT+HHhHaYYRBsNfc8MqbxgZdmyixZ4Sd+YIa5biepoqNYrVJ
EWFvdPaCW6fo8b44erGdm/hdk+VErha3X1FhS1LR1m8rgK+EqPS1dxsKmjKzxeCZnjwolwQJ2Etp
VX7Gnf2cNBVs6bkQ9NnNtzaXm3Yc66ANy27b2/kdxFAZVOx0VtYAN3skhzCfGJPaN7fRX1UB0aSO
O8Vj7+dXYdDiJSbDh9KHeZ2TXy+JqKWL0ejBCehdj05d7ITp3uMkaXcq5jCJSYhfxwmRMGbqyKOv
xr2oqi2rvjOorwefxLYp4tWsI51GE9iLIsYlIAFzlY9En1Z2FgNg2JpJMq+ENge5H1prFs/NJay1
5jKFAGWjSOzkYkuObAHXmNHKtnUncZn69FPz/YbQAHpjEfbnvizDS9mkwVzPziEFwbAVafbT0ufP
rBMOyxezWcPjcFZQmZvtHGqKX74VhwmSz8mK8SByV67tfNbvmgdE2S5H+uxeHlvd48GvJRc0QQ5Z
goEvFgjLMexkGYkDmm5np74p3preCPcTSjjm1BprabQdXe5dJ1vN26otN6maccK7iCMVNFTW3Reo
JLS0hiCCYf5G+sjAuC6hh69HMnwL3vayn9aDGM7dvEi/hXposZauRQLp1+0OGTCLldaWgatSERiV
OoweQTVVwcGo+K7pMDErWVrpsooOwJvKzZjhU/Vi+WqaFTP4nJKlrW6FggCtCvettqPuYewCza9f
jaG5OsAJ4OcPCL60NFqBztuajROd+PihhDL8YKjkoSDt46ilNprtsmLhOVOpkMR1ANsLqEPDyjST
lnQBnLkn1KLde3JguV6w4iU54UVrGD2WoKD2mnLXlensDaspd0kcNWvSyHxO7WDu9YGtQrWuCHw5
2sgo19iuUiAC1k+lJd1B7+b4Xs0T7N8Mp5X/4aT9bUh7bQt5nVQA1JH2fdKnfZzMZSC8/rXs8g5j
RP9EiTsEwmh0hmXkYuRMZRqhVGA14hv5RUsEqJmuBeqovfIo/k0NHcHMSj3Pe7FCe+rrenh20NG3
o3ssB8u9NYpIQ4dJTzln6b7LZxjokRPgG1w5dbrqBtqBsnjv8fIf0wZPgFF/VApvJLEsATsr6wzM
/bW29cCreWMocV6VFddHEQdpEU9PkeG8E7rSbqqGt/rfb8VhmvPXv+zD/3/t1pnf/4tu/TOPyq7+
J706X/aXXt36zbWYXqPbdiwgLItn7K/icgK4SFt3bGsxsbk05P/Rq9u/QYxE2Y7tBbsZku+/9erm
b57JSByRFd8Rt/2/JS4HxPnnUTW9umtjd4JC7Lt4Rf9xP2BXTV6SOeLvu2UG59eFt44p31dD6zLe
QtXSIQrhgC7JPSUxrrdHgmTN2ETAvYwZ2c/GdcC0gcSlBsaXno0bOYNIq1HmgFnhukhN4R2S/C3U
ymdj6NYCQdtVaRo9pACgj/J0NU3xEMBhhzJmJdlqsi2+dy9vYk6tTb7wd+UwEYKSREdl/RjnkqiO
1Ne38bs/l9rR713tCHTsXCD62Ydmeq/Lnk+R9drENLnRbK9KDq51NgeQWtDWdTrbgLR8FyGd6ByG
5QYN+yFKpuGxN8DK0NCJTWxVyGPT5h5/zCYBoLOHW6dsvE9qKo6MQn8x2+aWR59urrRbluCVKTPt
0Ag3RiXZiCe7eha5uNhl9NDngqlvVJ+JcVkrygYqXp0sK5NDpgfmNPVhuqnt8FfiyG7tNA3Gl5Bu
re8qggAIeYAQBcuUaYC+Zn352NQq2re9/upoFkpSs5Xvpr+b62ePAuVuAGTY+cXQUtDj2Epx3Tk1
qtbKJKxhMD5yU1Z3u0O/UDFDpwiot0NUjZvOw8mHnV7ftjavn4QluJ3PWc8mua31/Rhp7gn2kqv5
z77WVPTCCUfxVDwrzcVh6DI+72rcRoONSjejCO3LmvxlVX8A28UQVgAFikoTlmdvQ3OlY19T7x3H
cNS2U2G0GyLe0FKBKjy4RC7AvmUEbKrmLZU4j8lD6e9agbxmsCgxdSXQOWfh9wQuwqqRRXj2E488
eVBkh9pVDsKgErECeVVtYZroUconQaUJY4agISPG3B/NFgqUKr/7oHGOmmk8jWNf7IuEQKPhBTW0
cUKaiAiqUzdyr3TOZtLfU+xYaLnw/ERTxvL/VDZqjbXJPkp8vgj1ZlbtA15japINiZv5bka6GlXQ
ARqUz7abz3SJ2VXGRcp2A2q89PhmrdsxUNdRoZcanVPCZmZwulNnzwhNrWEvWe2vZ1G1gQLefeoq
Ug295J751pc3TK8gT/OdGTIR511D28mrwjMW1mBugOoQ8ZDc7O4tjYko8obuNtf5uAbX2a8yBcLF
6aENAExRbXK0k0Wu3iVvss+R+xcMgdLlf4YOlaRdWR+u5qZBMYXiQFSiPSF2VgMK23JixuAP9mvY
bBOXCstTZCvKmJ2jZxdMG/hPDJJUR4wWclF2URidinCQa3pYhOIeLCJlQAqBh0qz4O3tLN3oYQED
uNCS09CeK6M/pR3VEMDSySRAxmqOIWGuhA9RQ1juabZZyyQPBSGia3S7CIKWpBHdbKmiQBER5vIa
lsxB8v7sjM61KCGl5S0yqgwBATAFLyme4UOiNPG18ODkaquLn5VFhgP5AAxSMpwJeH4OVIpCixAg
4g0n0sAkF3u+RX48UeLB4kugzyUiD0+loayNX6jhibo8aG3/exjS8gyTim6xZD7TAsk9z+RNv/om
AmklL1kyqZOji+Tq2v2EwaYwt11q4CzX3f6oWCYdbWNKDjHMnS4ya+Ze0wYqhTgZatBOVsckVGS6
sy9ylb00ts/Wiv0f7yBefDUn0bmI20/NjVzyMJGo2zAJAgyW9sXkVZ5XuJfBJSfgs8osNY4pTIij
YanFNVc014KOm9PG4qkKVJ0fOYZQGHks/NDg1R6PHLu5bI2ycq83gM/97EnwaXRiwprYhSSpBjWx
OakOa7uWzadaIbEAf5nxUTj45I0g3srXJgMZnzgkrUrEzjPyTwQeNsm4BHj4tfdRaWN7gObnBKUA
v1hV47RHIoK9ogt/Tbp+rPFPHqoYpruNjN0iMvd7Y8f7kjM8XFgCsy0TfqT3HXOLgSVKf9S9BNFi
6fwsw5nHKdWmjQHLjcCh8SSdgWU99rDA1AjwMuUkEGaWB7yy4dtURi6THTQ3xWCGb07estMcWIZL
8+KU30SWhJd6AnxljCNehyj/Hiu9+EW3M9b9j8no3UcywppgFiIP+pGTI64H+2zGWrpLZZzu7DTN
2VoWL27cUtGXmruujXlc/z4m0TBebGqZncwq5pUy+TTrMXeLNVfmk8a2N2RVhGKKNLEMyy1qnpDc
G9H5G2vwwpMmcPqS1sOTpMjsIZ3imUHVIkR18Cu1HeAGa96zCeNaJ8oPvQ+t2uCJheZjyM0IBsxv
+CC7iQ8Z07lTuXZrInT33M/tg6nLA8tORmcuUxrDxa/qON0HlKCf6Qt2bJ4hDFwsOX4MqVZumCBB
R/GyY+72V1jgTDrKQLUsK/E0EKYWXkLa2lgb97qVHxLaILQC2HwVkMgcJozj4IoFC6UCQ9e+FG8Q
cXAcaO5wThZ9pYrEfcQ2isz4Xui4WL09zjPOQnljcs8jmKZBP5hYN9MbGJO35S22zfo0CN630nrO
Sy5a8tdJ70jjH0Y37uKelg2zsh5d5jI7QPK1e3ZylY39q5jjgIXLtpmqz1SqC1itrRYVP7D8P5i4
XmyHz0oZ1YioSvHRmjv05gZB31q1HvWep2y0ljEafa5s+nFte2O+nbr+CvLEIpozIVdRUz8J8zyN
zZK1A+Yf4STbAtPi+OnJaRzpRkPPM8899Q/b5qTb+hFYKsa9+ti+c6mDnGGMOIfdIRrr9NoKLdv6
BjiZMO64uuPm3FbRjjb7V26bP1LMV3FvNBsDEJxUxBJavzfB28x0WADG8iTluMZmdmbxW2xrSg1s
UWy1NWt+s2LtYtkdpBqJf310inOWP1jSIJFzhPfjtjfsIMnK6P1zqvefBApxrjXaKQebj7drQEPZ
q326XLRZXl8sPATritV+p9+deIAoX3SPQ9X2FI3qPhenrtPxs1jOI/AMzNgqJj2O19KOucx5Wr+H
ibkum9Hle7MQ6BhFU30mNvpXWPyV+zFTxmwLu/+K4EGZqTzHvFcYsa1tOZfP/eLcy2aScT3vomXa
0c5lUJT9l5MCk2tjTpexmrYlIQcIelmURVurIi4mGfdWWb3mpU4JzXfoSx25fz4hWKappLG721V5
YojL9cKmYyNG5LKtfZ+Z1zMu4qPkgEZhYFcsBoZ6sTK4XLn6Ym6Iib5soT+5KhgW84O92CBmM72C
EeHfNSj8nGj43pYKDTqFxmKicI0t5aSZHfljwsZjD2oc7FFpJMZjKQ75YsbwF1tGRRW0KRarRrmY
Ntoo30ERGI7S51coFmtHtJg83MXuoS/GD8l6BGhBuJqG2oEGkfjbVHE+9/ZqNuaK4DT7hBuoO8rF
VEKYEJXNYjQpcJwkOE/yxYKSLGaUJD/4aWJd41kuYYIuhqp0+tXOGo4eqHiYv7pTK1Ebk5+2GSL/
q5p7MvgoCnoyRrGSTnxoB/CfxZuvcv9oO4EbTS4OhkoPaMAeRaMvPocoCfyoeqdonvDFNE/WYuAn
K24PXSO8JVNvbdhLugJ3FsMqUm/lTv9dpBhnNSiC8M2fGiiJ2QmACPMYcxqOs7BIao7zaWvwLfIs
+9lZWrudsqA0WkLd/WTa/l4XJ+MnlJ4VNPkhqHz41Z5ZLGqQ6Ae/xW2B9NghU5wW4+mKyBKc/LN/
S6LuR2vVgSbMh0pSO9M9gPylhRgBSncX10lQrKMbgTHbbTNund1AIaR7sX3J4irflEaSMcUokiCP
IS1XwnqD2aR6JqBEvu20xKs2ThJ+Oql9qtvWOrPDfBtlFALZ0oI8ZIAkWMtZg7qIBSdfFuCWvFTu
PbAClJGke4nVIG0+NmyT5sT6ZFN4qK36IfKjj6qPbrieURukBGqa2ZlJXLrn03jWm/wYLVqQMWPB
oUMuI0/WhE9x6HtvPsxy+qFhqyfW3XgyFUgUyp0RSo/Gh8745O+3rIY133Kf0F5xYJjRY16OnA+B
QX+xYo9JPu7Ec5F4SJ4BXMZh9odm7f+a1f7/YT0nQoWFQ/V/nplsPrPP/Hc9JzmT/3lysnzxX2Sc
i1jTYOvlWuAy2Zj+VeXg6r+hbvg7hSdDjf+YnOi/8Sd49tEJAoMEofW3yQkKT8dEAIHaBXIjEQj/
jsrBZ27zJ1mizeVpGY7gLws/n84P+nuaJzLjCuOssAIRR786ZNousu7SIZVg6TH0mGnr5BIurYXP
kTQeytn5cGu5IzBUDR3af03iQ5gJ/3R2ZWRvhaYF8XlmqNcO9nqkw5Jhf1GD/loZ5g7+BVePvYuZ
b2AA9RONVU95Eov5H+vdoJGyLjf+DE0fKZpVpYfEMR8c+IQ2q6uhsh6sUFytBcoiv0ZJf1hiFUur
J08rn+YRlZqDj4Udd5LBuGq/5vRpksBaMInY7IVca7i4OCk7mWEGsK65Nb6WUFLLNr87TCXLadql
GYp6cr4mI3yepxS/XWg9N47c10N8y4j2QbK2mIZs6sNw6FexTB9a6ULBazgF7P5bW/vPugde3OJl
k7pFN+scKkjwOBy/axA+qpJjIk6Dv3v6/sJb+B/Qeu9FlLfN//qf/0j0tH5/I10dmBTXMU/OMiH7
O6jTlNVGo3TNCtKq2kiEEgsjGdQure10g/5CNDcgVgJCg0VA2vPu/OtfwPpnkmAdlrYDuPT3OeGf
f4Go8r2CCUQYcIrOJVorr6uX1RVZ6tg2gkSRNRcmDhEXGB+r+bXPI/PMfoz7zTHZzK9+Ihmot7MD
RAa6QLRl/5EFYTGf2eftuypJGLNI7aC3tD0zc23LTrPNLseqSr+GxcYbQPiagFJG3A2LtGUf+uaJ
tEnIUG6oB11jfJ8G/MjDOD90erTD+r0QHMWbWRmn0B0vXtydSOCsjkVVyj9Y6v99mP7XcJPlMP2X
4vi1+sx/RMji1T85SfnKv5ykzm9gfuAquOjbkYst5OE/ZtCu85srPEPXAViDKfy7EbTJQeoLIhEQ
ynNogjv760HKHzGtRmHmAPYUDCP+rRE0A+s/H6Q6kTAMuxHGL7oxAvv+/Ph3ynEzPYtRGDmUtX1i
49mXVYn8RroYiRVBKUzX9oOeiKPHmu6i61zcZuoO91bTv+j2W3zJRnxSLBmVKK9GOXQkkKCuMIhp
hfrIYVQ0CVkVIlIPZPVw1DXE3JJXYm/K/IlEMLGrxrHaYpL2d6Pdb/sMlAQggAIiR/PKrfKC/Krb
5Ylw/jh+/vvp/q+ebq7NRYT+L/cra6U+2zZq/tMD/rcv/uMJ96DxLAaN5SzncdIdnv2/KCL13wwb
XwekZItaguvub7WC9ZvQKTAWLwYRTY7gd2n+8HwIl60Nj6XnQLDHOoFF5d9QRCLyZJfzp2rB8WxW
LCgsmV5TgvwjNhpkOYHxcT9ux85GuWaD2ZZdXsN5wvSHvvC9mgiUm1j5HtRd1JONQSDvtsrt5Ukz
6kcwkzGDUhG/4E57qNVgXiZDmXcib1E01eW1G4Zj3rSoBMCnnscROZAhzGNslOE2GX75Dp1saM+C
b4n7SpT5V6rPWOgsbzU1qYHp2wvMSmvOyQBPfrTGLcmrr8pGz+18ErnmbWRH717fsWddq6gDtAB9
K8ztYa3/QoegGGx7L3XoOQE3eg1HRat2EaMOko2wrs680dkkt8pZy8JBftyHrKUpx8PQ/ABDzmrg
WzfCS0mtNyuVpBnGMOHz/IJ6gPTFSQDJXTy5zOZXuYnlzKAhV01/9kT7qjyAd9E8rprkYEyKqSar
2BOSp8BAlKX7FfKWsn7G5/dzjDHELvI2Q7UvbKzSfZPuYMiGu2goXwCiH5AMANWPgOQZTF5c9vir
KG7prRu2tbqbfKaMhoCQUPkZmXGyz3WIkL1xJrp2syVAm1VxnBe/YlMYO6C9aa5+sps3FoQ/9Fdp
OnCQeCXtTnvymuo5BMN/QoW5TqapOOuho1YUVJF1o59i6OxM4JkiGN4NOPOa06lGxC5NA+dNWcJG
LdydNNk42b71UrQszzordQMjQSI3Vf4as9NajtBpKLJnQv8MF6YTI2U/3bmpicajqXCnh1JHAOR/
q+sSd0jyqRv9vCIiF7w/1NB51jbQPvzYuLPrh2iJ/y1vsSrqUKjilj2fTKL3zooTMjdSRrsKbTs6
ZIACDIxWtd7HAYARjMKZgyW+WIQH+nEklQG5YnqxRszyYwWUsoGyXfQmqFS9bANDuecevswXn49n
E3otcTn1S5VgMka9WTy60mVY4JvHGm+jkwWxWZXfGl5xBZBgTZcSfjbyoYqqZzpiecBK7ehG/MUW
aq3bRYX747OXofVYS9JF2Wgau9ZEjYwz+otkTYVkx5wOYciwNbVabdXPbbYByxaCf6RMck1tCDwp
hxN7vYfGwh7BL6QemhmfB+PKEAm/nPfZnJRHbWIOnbqjgo0VD7sGyJvyeal7I38FIZS4mLqVHwdS
R7rh9RCQ432ap9+Z7xtbJkFy7aDxW4cpmYmy/tXVAxZT/+zzCq1giG6Y2WfriGt+nehDkDvdvsAz
Lgn93LR5S5luMIvr270jbkuX3Qm549Ff5TUAKS1rntm6sbdyhr1bRMcijZC/8IC2XpTwM5yPNKmj
R9LzVrXyTWayabRLq8VeFDJy7DrgplNT3PWJn++4M+6aqHzvFd4PlHrvLAUQ5LRz+s1m+Us6jL5L
gGXwE/TxFof+k5+T9Tmw3VPxs4mXekVGRrzXXYhLhoFcTLbnhoMBOjjky6reebX2WZjaCRvDdpiG
dMV4GT6An50zUuHnxLwBONZwTTGcaDUiXYBxYJRgBcIQhRH4RJlb1K8zO4ncOUQYmkcKBNRdrtpp
sodBOrxWDrgLEZF14CAtY+wvzyplmgyTptyX4Y7IMpAT/vCYTcCXGt453+1uTMRMfrvd6NvfmTnK
W6ehI/Ys8eXWFc3RoJ+UNc5708FIV5H/oTwXn5BAHFqk8rFgUnciXu0p1hEFifpautUxgVBwLUsf
3lLM3nAkx4tlU9ge0no4m6n1XRuag6cv1DH/YyqRErZsPt1l/gYIBkdeQdyo+mF2ijbGzTMGUgV6
IzEERWic464BiOan7maGs4ALdhvDvoFpRcJGVN9jqNgbqE8e0v35WPrpd68zHvO8/Fb3/Q/4vpfq
QmLJ9062OmGSRKpU6h00cTGb5pWg03KDFNlbG3FrBQPqaxCaZYmGabiwgU5PbS/4L49bFjVibtjK
8zYw3/ZQDFirfJqNQyjD16ZnwdiJiQ+P7JlQt/JgyejYOdKEeBH+wJr8E1dbsuB0aBtBT3YFFmGV
IIdDKH3oodese0fUG5M5cmv/mG0Wnh3LTm8efrUKAaZIXxNhPJIN20H9YOAJomPNFvbLSkHvu7nD
95y6g4/qISQnBvM+QjepT1wKjvci59kMnGzmIugezabUVkJ0r5rf7o2ko5MltMz7g3yTxFva/ees
Sutj6I0nV6v8jVv50aaooBdHvY7eNGGWbyEwyFVkXWamdYzsEDX0tn1gm35KoV17qEB/JGYM08kD
mlAW1qtQ5Bci45cflrtR8ZUd57W1ivSxHpxiVXsknSOOeBSTJn/amTh5E8AUIzTbra61xzqyzGNX
4acbtOFekkK/Z5rv7nw/JrnDhBtqy7jfze6crksf1B3ri6u1/ENUoXU1efun/D1sPPXckmbT99z0
WsJd4RpVCJHOuXsVgJsiLLDp97ihyjz3AmHn6d5ChwgX0D+jSEPb39vOPhRDtRF22rw27KS2MUQN
1GGOtUfE0AXS1L/UJPLnUf0kZAMQb10QhTPqWPwJ59sJj9m7hFCN/TfcGmA0TuDe9HPuIhmbhqHb
c1CZJ3diR0nAz9Yes/pUaNY9CX3/NEvzZz8D31UQscBla3u9IEqtAw4BxcPfxWbx6ItoZtpzq0Tb
nYam/NHFfnzkmiOjtLrnIfggXyZfWf0x6XP2BCGN+zq5OLW8NV1l71kSD0yPwRt4Dir0NCdWp5GP
urStFa/1NmozAOqove62nX6YKv9MKpXu9LjqyAIbvK25qOFl0j+R9qTd0maa1n43bwTPFeLDugOL
pv9gpCTmcV8slx/ADRIbWcW+p8j+pdbzmhS2WMjG75FR1uDnMcJ20tskbu1vK2UaAbq1eVMgJN/h
BnVXbQxmj3dHOzVTmyxxmwLpZnXGdVdvjLpM1j2kvpOv9K8mn7ud5XXFqfUlRxnbl5hN6gYJunZN
TKgkKH0wMWTyZjnnujEAszn9ruPHnLnA5NGRcguUH0iuHiMGCB3sENDUevcr1rVzm3YPyCQf82ze
siO94BN8tY0cwuQXwg08EdO+XRaNsfNOmZRwbOjDBmnc2LesKH5GidADMIvPpsiB3mKcXkedhfTQ
rMtDg3PpblgTYj9sp/nAYjEmJgRLTybuvmZQ/PXynBWVuY6z8amaKfaqIQyvaeg91n1cPMLlao65
RUyEno5ia2VImdCrymeT/4skhxdwhd9mF2sIUEGF8gRpom7u3VhkD95spEzWG0It2wy/cw9AvSaX
JMiyqtv7WuSvXTKbAtWHT70dOXcu8CNp7tdi0PvnXsrrQJ0ITErvbrHf9cHUTDMlLLO3qPJI6s66
8jpiqg1IRZCsfnPt3hYpVtFJf/fz9BxiPbzAZWkukBHaC6udH2ZS+cHYaRtkJdUDNG6HML+BhW5S
oL7kaHyU+LZRznqIK/hEEOwwiqPQgAcO3XOKwQsFGUiRYnpkpX5lKcD5qIEjbvvmp8frvTGYswH3
jXBqlgZWzZi8QMPd4PkCVvGejeWypMxPmkYtWWrWOeqjcZ0L/8XPPYvCT30Dq2mt7LlFt69/sFYb
NpOaYIvHFntk3X41vP5pCU2Kc4P1vIKnP+rhXY/069CWL6E/7VzbuogRak8yktKQdpsMkt3Jqwdj
zXiLsj3lXskpo+EepVfpFp8+kH8upZ/s5eug64HfKfTkuQ5VbM7kZrIsxKzyYkTDr7DMWOu6HUau
8ex5VruqaZASVIHHKDe/N9ip1r1h7aKqhNzJ6INaE9Epi3YKP+FtQBq6a3NCH6410f3Vt7GSN16s
dpXPZ9hs+g7hrugDZofOym5qUtZQWDe+Nx06AsUhHLKWC51NR7jmVRtWHF84fZV4AUmfbw2nv+hR
c2mWCzM0iovvFrySJsWupJ2AIPTehsjwJVoJDAR8ZWgEUZU9mu2SRFCE7wncEDLtzsihnhMxHlM3
eTbM4YnKT+3YEwHoYGkclhRGVGrJOAC47L61oUl54LO64/n/WADVmqHlAId8Z02PGT8CkX+wqqjd
iSIR+2GEVEMBz1ky984utRKdUx4wodedo9Fvd53bPttDDRpeZG2yjaMiWc+Wm209DvejUzbVLasX
Z68W4viW6OpGKIx3dHgDrw7RclFlDMiCTzqWiXUV27gyUre/FEyCXXaocdHIY82VtcsM3D1of/pb
Zql7VSJG62AH3oc4A5Tb/Mry0TmRxyRQMxpHW4uWzEdRPuLmLB9rY/wqTOGvFVB2GPhyQfAr562c
530NTurq+c4zjovilvrEeCV8inkC+3OOQ8+s0IZY/TRsLFb0iN/EuIXHxNlVymI/spKlAXAuaY+e
zgVEdit6+yTa7Mu02u612+HoEheGFBPzMpC0c28/187vmNpvg2u8jo3BH9BTJMX0GtvqszQI25hR
lfTKeg/DzNsnurtvRLYbnDF+j6Xjwt31YQ/O3WUo6vbsFTusn/NxHttrKLMQfUW/a+MU/zBQsVJ6
kKL8vA+IRogDqxquSdJpa6Mbmj07hZTp+mLRFnV/CD1cKAnCmp6ZzpprU6+WR53EasEuOg97Tgs9
JbGtbrYeq8kVzWG04SgZnzU7+1DKBDGoqfdoeTIJuT8ZriCvIBUJqrWiDlKtiY9aM1srmExOIGBQ
bUsk1ytdL7WvTpZHIOzOq20LF3iC2z3nNQt4w5j2mQYdmTULhgda3Cano3KlRgeOp+sEhgIfBKML
vKcTi2EAmMLUCDBKITP5UHq0BZHXxh/5hOauEBqcm8m9etKqDqaXh9jmkdINUTtekD8hqovd+tok
w9Ez+1M8o8LN22G4xBI922D2mDrxoRRNp5Cb9Ch2B7bU8HSHE+uBi7DDe+ZMQBHn3HtKbVXjUekg
OLjqM7Klfc8ljrUh9NO3GiEpjvvO2CW+mQbNNDhnQ9DnMj37LCngCTxu4zuSgO5gI/lEzZdEu9CB
CVEs0hUc7NHJ5rxtdXuKVxgGm3Kg0UCZesNoQX6zSbHQGhi5jKKC/O7EF3KUjvUIYiHK7A/Hz3eS
h0UlKdgoFMQ7AO1YZooQZGVWV8dIT9OD19ufg26W5xFQ4NrWvTDIXdUeXEJMpOW/RMoAOBfG3spu
6YnjwejeupyPJcGD1be0Hw6RP+cHosEI2ivUjwzt0bGSDQ+ngOQR1BlaYdo3EVfOtwmL5baeG+LU
GGXyQbdhwgOzbVR2y3sssTFhHCuggNahJqGC8pNRSAXab+dMWf8yTMFUyi0pKP0XXQvx4kuel61u
ZcThMwA53coQzyYOUhHEvnbJplicRxLYj7WF5GRcRnvtNO4jg1fSskA1jfQlRRu7KxxLN9lCb8gy
itJogOhhm8RpmJaHEhAzmuMkADdxdm1nNCEAKdjrydnLbswiHlPmC1niZ/BUk/YY5qW7aaGCb3Ld
ajaE//ZUp0qnXDDbvRQRwQ8TUHxl1eDVCpo0wr1eESoCwYiYCngKlKMd5/65ZjQjw1TbhzIddgSo
PKOKJzrgfzN3XsuNM2uWfaHBCbiEuSVBIxo5ypVuECojIJHwSNinn4U6Hd1zekxMx9zMjSL++qNK
EglmfmbvtflM26uZcphvRZ8xi1h8eU6DJ4tP9W3uGPAZIZWk05ZP05if4ry27h0s2/hADcBiWfPc
Ioc/pU7sHrtg/NT2pM+6Hx3YZUQFg6SOel1Yb3g6E3/+wpeL2zcYDzr16c6gTi+NegGsQlCUwtJh
cvhfEOUQDic4p5PsYhMEdKmzbNxQhqzBz9zOJYOEOGiuriX3he82t96dyEIWydPsri2cfRtM905C
i/xI9Dzsc4eral7UvefGwCgsOt2pTQKEst0ftObWfT1cOst8zvzcOyxex8JM9g/zmjKQkm4yyZLK
bSgKrF5pu60FkFjCtqFNK0M/BmFw9EcnvRMkyG2oieY7N0gpkFsoj31BOLOAGnmR2fiYGXZGhl3D
LjEcb2Nc2XuNUrrsmn0ZQ96gaHGZiYLsUrxeY1Lckiz7IpBAXZJ4+mmb7klX/rntJ/S02We/IKQL
f1VIgHdmNfyZBgTY1USes9Hqc0nIOsLDvelSCLerakPGLr9y8Bt/9cfSG49uWZlR63dm5PQas/CY
nd1yfJozrl27JZpDw8qjvu6ffaUDNLpMLzAg7CtHyl3BMbCqpNYfXjpzVI9sq+3ulqTZKU/CnhQH
88uigeaRTG66KC42wN/t4iB5g6fxE33sb8C8/c5jjCVjlR+G+Q6N5gPypQdLd0yMsSzn5Pwd07Q7
+MuvugMJJhIQimO5h2hrHhOSLQmdvWRqZekiDk4HcWh9H+W4idzc635PHmVvSApkJPPUi9A07NGj
moy2B1RgsAZDa9mJcPi5pESnFZ/AgR79rD72uK22Kw0O3wADWGWAIW6d26RbzgoaPaYe3o8uWYWj
lonPvyW2rveqHV4SNFPho/VeJm1xycjA3ZiVc2d05bhXIn/o3fjMDGab97/T+lcdzvKOfJZ7ZXz3
rPkbT4FZBzy9dezkrcj8d9kgHc6AJ3UOjBG+9ddS0Xow92O4RSpR744Fl6llwDMarCvOo3vHjX/L
v+aIGg62qpm80+MC10Zuw2dqSJ8U6FBUtnjj6EJI5iA+I+sMzIT+PJ+a9UtWJ3d2TocctITBrG4H
5JVnHwIdc93IRkh5ScN30SB0ACZh0hfXn3HGktn2B67nwP6Nq8DZtYDAz204HILOeZoG9t8FpVnP
aAW9LRKkOhgQS7QnrCX0yMHS7iXq8a0PoYLrdTx7i/7D7hzdrv0amvlXX88nZM+XmHAyAJLukT4J
Wec8X1Nv/oxF81DaxMGY6R0l4L12grfFym7DlJF/0PrXqR+/5iY/ZFPw4bn+I2lb+dI/1vUvFa9F
GlC72XHiPUJaXjfzzueVhjist9Zi/sICifvdghkcY58IF3zXFpGjd1nG+ZEwHB0r+skh4OHg4U0t
/2dRE+lVD7kXzSBpj5xLgDN8Rv1+be9goH9Lo/pQA/sU/zi7b73h84/BuFumXdf2nNKgcxj18w+6
VXILZ//Fs9Ul0PVHYqlPMIXu3tTZKxoFLBAB3hX7aUmCF8OhSz837vhTi+C9GKuPdsHHoksqMQTF
JqkpE5TBpO0vLif8PfPDzoKQXY4cB+TIpmhOTCNpo8x7DUq2S1rMOBtqCxbFUGzQ/UKbMYigDYb2
TM46zgKUsgQ0GOO92TIRBMSKDT3HfyiQxzPbQ5eP2vDC6H16acObcnMASYkb3xOd8eHkwn5nRQcX
Pel+EQLj7lU+/iZATKLLVV9dXX55gaWe0OJS/WcN8CQY0959i7OZ+IMv0woqXrgjMNYSfzdCih7e
dpeSrDqmfGiCEEWixal6ytGj8yxRLBh9TUZD5RxDZbY7y2qynZ/LHucRrQyCjxB6r/Natf17lxef
ky9JhZ7QDjnlH6OmTNMduyCpGFf6ROhtcLjw/GiZbP/+ow5SkO2cDc19jid5CYLpIbUbbrWZaIsS
90y9qlxTsKM7zWryuFTySIqVfWHhSXxd4Z7BdxvEdE1rF6CK3cLNzD4J7QvDWFezO2Gyw8sx37eS
NnPojYsUreRSLliE6SE4p80bwO9dkfc7IRcgFo5xXyvrqRQ4GeZ2vrAVya7TXO1o16zD2LFjEZW3
n8UcnJtOXJCbgtNM/fEJS8t93tjiMMWWFTHFx21qZE8CZcvWV/W9R6d0Dj1jpb8CZyy12spJAyLD
AFw2IVcMFejR4v3mV0Y3mBJatSWKvqNC7p07nsuDy4rlCDDwl54qLM3rhisvGK8yut+GRWdx/IP2
gkXR6NH6qCD1HVMzfPY8cPh1blf3Y9e/tnA1TmM/2QdTN8ymavPKxZvd8Gn8zp2B8HCaargb/duY
qvQtMv283hYWC4k6UdSPMsBOBMR9s5ic614cfIexzwyPTrQbQKQogMNjq7aWX82vraauIz9Q0fBg
CHAafsUK8c5mLFiBxs5gcdVWEFcWfWI41W2mv+p75exrUDOM8uNHe8FpNTC8r63pAQp7cjJOXYGQ
FLKy3KUZ+X4EjGC7xglCx5AP6skeRjIcTBo0Czn9Vvvm95KQyOlBMNuEuXzog1Y9smZ8a5zeurSh
QxJVbX13NXJ08ZeegLJXs7I64BF8Y/FUXDAPtnX+w6zN1xyfE/lq7rsf22+133k7xu41uN6e9qqp
+5Ni+b+jVdwBE7u4SbZE01BfoKL7WACTKiuOQ9s/V9i/rl0nXjuvscD354eYefI1qMtzXbo/J3uu
TqEc88dFnZSMnce+z+4ZITondwhHMmNm1gudGwIwQ8DmwdfDhGEHDPIbNNF1842j/09ZuNbOctLl
hvb03Qr9t8rOlkfjNKf4fKeOrG2neS1qE0vaJVgtDnp2iyPECT6knPK4GsRX4tCJTHX+PcHu4Ccd
NoAqxkPl6O+kXxH3ZVAeitwUkbQsfzvTCTJWa/ZjSAofe5tIluWzV/rJQbAd2SxYogl9drnWDgnJ
D8SolNuhcUAjaPaIhk1njI4aTXP7R3mD2LHzDHD2CE86UZdAcB3niuiKenSOsY4P5lz0F+Yh1Zqv
O4E7aPfKEs2x1zBGyDNbyOugQLZ/a/jXe2tCML8I8hBGO+QcF6yU4MqWe8EbvrFrP2a9Nfxxwwk9
dSDxW4Z3eRb6d4Z/Ld1Kb5dkxMeydEftPDhGER5NmATPJAC6h1z3C+GY+yX/k/O5vznZu0iwkoZd
cCJLpTjYFY45K3aObZa3m2lWHcbJCXYO5vt5yt5b5N5AEQyxE4CYoOQ28Onidto4rKalkTQHDLXj
Ab1wj6tkxq6v2/hYWCYooDHZDYvfnsQ6kgQGemb4wGpMp8+Wom0XhPFGmiZ5U7vhz15y71iMoQB/
JLsWaR9tGVrjBYcN2V4jmeilefDU8r2s2oY4s2l2E0IOEDVsJsEr1Y7gZcHPkJHsvjuFOFHJ/aoH
uNkIQWGmePV7EpYTWarGBln5Oq9Lx9c8GK7wnnD3dJYdnhA2TNu6ms9ydqn2tAkyrm/81ywXvzFL
bEiLZwNi3pKE4IViMa+qUJ/gAd7KBR9L36NbgBI4bkOn6/dkrlQlmz5nRj1Q2mc95a9Zp/PDwugb
TQFJmxI2zbxSuHL/C9607bVR4xLAl6DXCAOQXmNeDNc61xGxUj8he+wIMSlADRdlpJGzRkr5e8MA
V22ENevIKjsFuOq2rd/exCwoGxCdbVor/AhGirO0KV7XZ3+Tp/BP3BHVRvDTKdnkZaXqyI+fb7Xp
/AwLtXNsANCkPw3RpPVTtebTKHcwDk2c//LnOtspjL5ILN/cIBufkqy5ehUfAgHxmQNAU2kxFKzN
h78fM3jUJj90d5fWJoQnn3o+zKdsXymEuInjXovBHI9jGxd3+cxweHqzfQoUgjyBlShmgQNRzbI5
u//sevjune8+j+0wR6qfWwpswqgZs01jCubTMUE2yPkdxwZmNnPso7kGADgtIdWSzMsdA9NzMsQw
l6oPdvP2oRvSP0Cp4fkYmkNjZmGTmYc4nz2KSaLFly6+BsOHnIV/sAosSfFAwWFUaXhR5H7bJmPz
FMHfRtdDuVczmgcniU9G4n45lk+WBmE0Z7ZB9hbwlo/x1Er3Rsnx7FikUleM8c9iaNXV6Ca5G9bU
X7+2DtWCNxbh/gcFjblvGlqGGVbgByDUx25l55CJOke6N7pbV9h7fu2fwEGHq8sQ4MGdJi4L58S4
sH+xdXifu6nBxmNKDiQ83qrZ6U6hyohQtglBYNK1PFDp3gMiCQ8mZIgzGU6ELnbTLTWKNAqq9OQ5
REnXRQZzPdOPGnlTo+RqSTM/+OtcKIRH7RKPx38EvHbquz5yXcCfLX6J68L5Aj1tZIUP2m3OiNdy
gbTZ3jJd/35xVdZvA0JidnMf00/yYoYcWTDYg0sb1BX4crw1/UiVhO/w4HAMYPVfnubYfDVVV0Xm
WJfE2HDE+/QaDYGD586ufw6CVCMs2N0Tg8eDHlz/SuZ2cmgWzdizh8065foAEWZ87koGoiP7sM68
pxNIqbE55Rsd4Q+zLlBRn8PUW64igW5HFUIqjZ70PjadP4E/ZNeZz4k/c7RbOIHrKhlXrxEUUfax
nmXJa9UUV/KT4OQtix2FHY43Rt1TVIZrEktr7cg+MR/dqm/uCpMyTpLuk4eF/FMZ4dvAJBUEegoB
pLGrQw+DBcVmcOo0sKZJhk9pU7mkv+Az9UUz75qKtSbpasXRHwq9rbngh8V2HpYhPWgI/PwJoQVD
44N0XQdPMRidfUEc+KPhd9+oEexIMiyJghYbcUdg1M6lwIF3UsxRpViCQPBsd06INEtm9ZMOV3JT
0Z0y1WHoy0wsvy0gkQX4ihTyYcxsyu8+KYHG9vLBkCQY8Ga/Z2aHpG79Qvwm+e4uvlzH2HraH5iF
AvjkyURV0pAd53fHHBUTkHgUAql9LVCuf8Z35AtN25Q0wd2CHssrBEWPo6tjGTP8UJn6pJhVR7WC
34JVB5PRR/hT4nH3LNO+ZU3r1RKwVFywwkXZfYoTDbOnrXlp/Y8cKVWC+ulFSz4mJPMsSZz8nJsr
OVmvKE4UU/bMujLl9I8QXQYSxuon3L/+wzQJ97EvOvfQEdLQ5vqLuWd3LUtQR33S/LGR6LLUAuyu
JDoUzpD6SrLL9NCS78wsMbt4wRKCGugWOniF53cCGpXAv00ZYUcEHPvHOPaIw9Nx++7zwUafSBZO
rc09oK3lteozfM+GOk4mawOC2x7t2JTHpqlY0ipS2pymhX81uRg/ZX9te9tlHp4/p5JquYP3SzAQ
DFYPwhNoxJ4mmilasSTMTTDNHzpjueZzwYyrJFwJW6zCGMXie6i7+BQ0SfFGNlyG9qR2sw5RVu9u
6UpZTi38NOSIn8xuQg1FdvIW6l29Y+yY4xWNk0d/QPAg9XDF5f9ssJm/SyQ2B8zVRzlUz5XlYY/r
lo+5qfPD7PTZwS7yH0zOyygM4vJgi6W82gywiUPp2MlU86E16yIiVpt1YwOo0qqX+b5s42e0jmTo
YOdvUG/RYZqXBkeuY6T9S7Y03+JJx0D6slQ8Zi00iq5s2xe3H3+VcrhbGP2tnN9ETN2WQzTZ91X9
bVCUa1u8Y6lpjmv8HdZOjazNeOMdpg+DDZA5gX0gto49pBG/08ddm6D3Md6PkWIvvScBct4Gsbhr
WEbOJewez4cr2bvttbWqFHiwuGZzXNK0YKHonl3p7VVVR13a3cf4y8+8wg3CE9J9QLYB6W1J7FJQ
HDPSw4efY1gw6+T+BJDFy8HSM82HyGUJCSQYCVcXdBSHKPhasVxMM+FG8vFws+gZt20DxiMcQZKH
HfJSI+QyiFW/sRbCLCEvbmy66QdPMRCyRvjm8lRY/oc7m4DmKl3u6j7/tkMqByNGmmnYyaNaSnlZ
U2wdifQWu3xJGh79ynM6ZwennNMj+Of9MEDu7P3izVgZ44v8VS5WdSb4txm5Bwg17I7CSI/ZGJN4
KbKXOV9paTNjfRAFFJ3TF8HICCfz8ZKzxRqKGHZGd0Aev84dcIk0Fub0YZDVJpuNgyp6gmiIqPTK
c5VgZGlc687qq7ewdemVfrtaqn0TOp8TUE2E8sD5JGQPHvHUdPaFO6AODQYinuHDbFUzQfFAjJkS
aN7zBkeIUyhvXeb+QvFTMR3L57Y9t1n422G4veoL/pijb+yTeXgX0sBkDEOSQXBH2mSyrMSLlEiL
zPoWizgti8D1WgDiFqY37na9y0s/51wgdu/ALZ/vGwsiFcaWHqkfb2dHUVUP7GBU+TjagIppPfqm
OoYCjZurqwiA42sTZ845LPTPqioiduZ70t+fKc48sFCyuLLDpDKGwUBIWb1L0uCSZbF9VYKZMoDX
Y56HjErCBlhNs77wI5o00VFSspvIabTZHi6+z6YDeFuvUSk3gDyWaobSMvj7ZPCeHfk5DLF77keq
/JwVpRr7cZfHYqZoh7ydDGh0Q8AKgE/9x9xz0q+2Il1OoadxtHjvs/bLUvHe9BPSaOY2vmHyRNrl
V28Js4PSy45hSsR1rM1fzqq0tKRofpDbHbT9gbqGdJ+WbhSYFdqvPDwG9ACRJ8LpmA4BK3FH653i
DY6sND+rIZsOnRjgi8cMUhjiOxvml+6OrGe1HcnB2MsEcz2wjfkp7fSyQ35mR3//0469+clpTEZE
cYEPFKbENigxUCPNv3XhIe2D4bfH6M8G43IUjv0MF/JsENw2uLO++b5mSNyeZd1YZ6sOn0dVlAev
HTEseZLsbRB6TEWpaBigi6ZSXw5NhgkOyBDDtyDEhmuU/n85VIhtz2IK2mMFeG4X1/nFNofyiFB+
E8RtC++Borqu7pMljLcJ88FtX3snYRnVbtRsXAxc25DUUwYbXC+FeB0WxGMW/azRfUvCca9lfbUd
526UFuBIBnbwNxIO+6msX/vEQA/WBGex5s7OOiseBPD0YoYm1phBcJyVZ4BsRWKEVRF+BIoqEZjB
Pu2xZdloX5e8Gl+swgeRMpc21Dkw/KxHeWPmxjjjY9GRwVhl68TMfg2KuA3kRnnQxX2ame757xc0
leUhbYabdIma3cBlpeV1gAOu06KZzelfp9p/yavyf8f5+n8Bhq0/zr/zvf8/yZn+N78Jvqn/vbH1
Veuv9kutjqx/MWP9x9/9N6+K9Q8T2hZFtI3h6V98rf4/hI8twGTOA9oID8m/uVod6x8uplY+MS4A
sZC4sH93qtjBP/gfrCr/yfte/9Z/wamCZ/9fjCowMywPizp2RCxZvif8Ndri19cza8/VO/nf5gXW
KaDoFAm5PhTwpSn9w/zBIZzg4NN3EFhXj9tOO+MlEXGDeFqyPunq6cmLiw69kOslIKKSgBhfEoUQ
M5VkQG/NinM10GXMDGTMX13DiHchOCZogzhFKBRD85fHXubYZ+hlQxfxl+tMamONwYrUGLz90mam
jOpJhaRklWgtbYBHeeV5kciCH0aZj2ibvbfZhL0ago9F8MMMfM1yMpcFdI3Rjs8MifCsYCF4WXA5
IoauQGc3HlDZOSaq2WeIQSgQCOVUmGqPz0GRZFhDsxrmLrtAyddbs09upElA4EmAdZCjyL/ve7eq
bW7DGL9NWYDNli1bnRNpmi6NAd2MOepTr7xvQfwjP1hsNzBcc8VdSIOghjT19vnUUrWYSSt+22A3
COd1E9alc1EE6W4wrOp9oWy0o1oGivjq1IM56vszUU6p9+KRVXTHfMl7wiuKSr5Vw9GdmGaABz6n
k5t/1b1Wu1mL/WBqchcxiW5CnzzjenLdwxxC/XWCWlw67AmXugXjkje0Zujf7jK7QkqJq0Nb/IlB
+CrplB2jGkWUQTuYfzqPhIfadm+jyk8GN31XtYim5E9lLCryJ5QADdc0YVd+f0AimR2NMQPeiMSR
GlZekSYRwhmMCNCrGO0y+VGr9OONrVNMdm9+kJ76REFEtCDcuS16RSTBgeACbl0fez860nPHLbgf
uukj6SBwmaNrb0rgP3uX+p/EB83VXZu/hkQhgpgQLbUACrA6Uwmj2SKwVIc0aUaf7DXz+gOokAnp
VmLhQ2wrwk9GvDfCTjFgDRaysQDMBRcHIXkxGxJiOq+LF/SbbhALT3eBLBPt117Elto1RWiAZZPx
kV4739rzulJcMOFkzFEZ6OvmpYQitxUs7570bBDal0qwJB0zTMlW5pCEdM6mNupH0J2f5hTovR8O
/bOpvPCsJgLHQgtAxMDdfJePcKN42kk+DJTJUIyrg+2wEmchaieq0D1sQXRbnwV4T14I8n7nHuBY
aDBx85XoEaQ73jO8IqJRROw/IQIaSVVOkkNn6wxZMFot18uKHWsg/4HtJNKKqfBuBnv8g04mlH6g
t6IUtfFzHXj1kWYi37VhVe97zptHmbXkFg+FgT0+uDnsj6PFnhxULrCFAb8EWzYcaKAZ+qHfYbJc
G3lfE70+Wkj90+UwaAQ/RR24oPdiILINXaWdJlgb4jEApDuxZSwS773FXpBtPIMwPJYP1rAqJPnU
DyxImvjVTZTz6MHLORVCqPOUk3oedGgXlJhQ98WFczRZhpMe8org2bxyXOdg4pmcz1P8lbbGA419
RCQSEbtF/AYkCbtblft3arQyImHL7qHK2YC2FhKGxldNZBr4adIMvFA/GYCr8Qqu2Qb8cgzsQTz+
6MQIsyIATcfSv+Q5zmfxU6pUfTEqzw5x2XvbvJ2ZvthwuIDq22gA0iBBK6YxLKyyiwX0axiM/hua
m/lgBNp6MA0vJeukaB/zhp8Kaa3bbSkjZ/QfzdGyjbfQJw2BHn+XZ1m5bSgw2B4XD+EEokYnBVxo
Tw35URtOSuB34W8zM31rGodPrAmSqAK4sEGRTmjozN9IASxtFE61KBgcM8rDuC6ha/Tty1LDLeoV
9vHAmvV93rGYL1miLWN81ktyL9agFx6DekP049sccjS1acyzE5TmKS50/W7KOjl6xDofOqcId2z2
v9HAeZfRh5IT8j2wFqH91HP7vMDv2vrESUNwCdPqBbNY/9JnUP9V7rYHd2R2NBSdZgSdmgPU8wR6
PYk0GTUW02XeQq9+QPLwErKxp5XsypnzpKyKp8YU+sQSC94fAK67lERg3DUDsiFd3f6H2uF/gSVw
QXz+i2PUchzLJCFszSvzHNP/T1iCMU7cwtMyPgxeQIh61Um9FSphOQ45mhq3ElnyyBbImreda4zf
1iqAJgxefQMPC2GXpaCErbEms6Ayw76OwGiyfwGV1GcM8WTztpAG887LwAXih9wbXlmNqEERzmWR
w+b/5sIeJjHDllCwJys+1vbkPheV4t51LV5D9HdnB7fXd9Vm3ksdG/IOx8J8y4F7wmnPigGpc9qw
/02ysQvu2nBGrjLJ9s1NHLgKYWHn7//nl+2fBcp/hI/8TwVM8J8Cz0DkwbhyPPuQZBAED6itYHCH
49jceUtlfnRzbD/phaG76ruQOREeIWLJS4nbxRfmKexIC+0Eim3THuTRluRspR5AjWYRxUfdLONe
jiFoDJRf7YagRDZ4SApJeRgQvt7Ba4e2F/jSfJ6gVoJfyjUmuopJXtnzTV3PaHZj5TRIeHNk9Bac
4giBODlFfdsZD6JWHDi6l5cEvsJutgm1DPVi3Vxd0AvrLDhjLA1JFeESSDMn/M2FQ8/CENXE8FHE
dOGzd/MXuQZves2B4tGPWBcrmEd6XBhvW9NO0vDufNhTyOYT4SDboMHcmI2jLYQVSD7pV2eFmjh0
XLKQOYHmqmg0v6Jb/+wSLW9agugKB27CsI0dso/s5jDGU/DcaEt8YH6TYVQZXg6rBIv1I+OOINgA
yfZ/SWMo/U2VDzGRkHkOK1Nh1zLAtmO9DQdGtXyYbzps0R2zdKi+DMeYURO08WeYTeIuW4L6sRha
p98x06DRBqwZtYiMjpNnmNdANuW3nSzevq6KaS/gtCckOPtmxMbauCWDNE/eqJanwREeDhjNGnFj
eEEdZWMZ1heh2r7bVmET/vGoGzXHXg1/VrYEP82F3/yu/YI9j7GeSR7gLqwiTHMBTLGIJ+gzzqev
tG5Qb2dW+KnBECEHLsocAIE1vGcTG5M0w4qA5To8gS8gDnZpCTrZzi3AyJ7c8CN54xUxXOGY3lWN
nG+TTKY7uHzW41ILhp3V3yugWG+Dgt9z66w3RLbeFZiovZ/Den90HKMIy3EbP7SQrD6rv1dNmYaS
+iMpZHcfmgondDwWzGv62gh+WHOrvrtkxk5teNPRhmR5UNhN8Lzhr38cPK94G81CAI2KDXfYyb9X
rsF247G2cVVHAfkkekvuqrwnd3rFtLYIUYf14kebb6TRNLPkAHbKljrGKEHXTxVRoXFKIryH8rVG
t5lEWCrJTV+CEDshuylxdm3b+jDnimK3s4w7QWrVmYp6hcvXNaY0s5GPUFmskzImJJA0+FuqWpQt
MAnlkTw3zBa4aefHYsrGiHfMY5RXDScJYeig3JorTMb4VQxRWuCIe4uJs1FabGZIaOk+somoA5Jd
YU4mLRGguq2XKGiQMbnkMOx9abEon8dC3ctepbB3y/BpFgIaG7tNVhmhzxi+UsGTqMJ4H+dkUs9e
zLWH+w+crWwf4KMFkFQc/z1MhPXb8ObhxR85ppIslpGl5vrbrueBX98WbyhB7Wnb+Ka6Twxv+NGU
jvPtpBUXoKhMi0/PXNzaFXyuHKJINlQpy13gWerY20FwZi01bgdgalttNQmCZBMn1GhM3q60tA0o
tbHlM0AG5pT2Ei7HINQY9bIWK1ijKlqxPheYUmVw8fPYeSiNNr5zSj29mWUzHC3DDPdeXsiDjcD1
fiAN6efs6wFJv1182r0MPxdB8kkgBGPwyZCRHFxmpODvob7aLGp+wGEVUIxiZF9u71an9K/gLUuw
EYaqftAjMZa2SQPiLLa371oAOa4NcZH9nDrGABDYii2heUEAG9x6rvPvGojJi25HhHd6VGEV9Vka
Rt5MObMZWK79NuclufQCklyblfEPRDnlDzlPImIOn2NacILItIm7q2CAznM43RMbip+7lfn6gM57
s1TQEBb2pUVWNMd6CPlkyjjhRFkt2DaHGDI+E4H2KeMK2vRe9lKjJ8iI3qysPZJTT8Ij6Kd9Nwbr
R91Gu7T0aCxaVZU7uIzlHYgIH7+VV3iILlQs31psnwAGx/ozsLplRnoq7fdVNB0VbKpWSwiZx3nR
d9jqObTrnjj1eDDex07lL2gUKaaqhgwPqrfHfjYTBOmdt6pTmIqPPc1iBwlc+/lyWUBI3E1xjOTJ
tim4lpXCGLjlTpiTIPolZcUJW+McWi6pQZZor2ZqmQ/mIss34MLtzEAtmx4SoyTVQseVQ/p1ykQP
ebk6B4msP6dBdS+WjSubTLHm4qQt3lkP+Sj5qdNHoQu2b0hLTtquly9sAP0rZVB8S0XOiMstg+Zc
OBTtgY2E0EWwem8l01rCCDKamSGzXWmcQ+5gAu2kLD7GwRx25AsgLDYNZvUsHrPuWJk27o85NNKY
w9fJ0dGPi13ui6pYbhL8IqLwglkHo27rd1I16OUR3Hr4Mie/qPcDcgYnyhODg250dfwq+lZs0zuz
s1g4uWKc6nvixuFzhG3+FKOr+1NYHswlZ+rIOAwE43WRNS9JgNcuc+0AS1jg3dCKVPtJJJ8rTExu
htHNd4HynWMREw8CE3JtZt12b7M4P/jo3069P9bPZVBcwJVvyxpk4NR2d4IOGQ+VU+5L6JXUvPMy
fSW9XUQE3ADcxY0mHxNUfHf90usjAn2ESbaNrKAup08fy8OWJ5/UjMZstkkgmq0Q6Yu9jDTf9kij
a4RgQ4py8PHN9BM00dg4xNVo3GBS6APHs7d17RJz0lTK39pIFI9eHKJKSACRtdP4bOJieEmJIWfK
ClXWITAVHzu6ZzTHej8VBukhjKNeE2RWl8AYumJrxyM7gAaKz8ppKzZ+WeI2k6KyvthReTsxDOET
OOswSlIniVq/g8zaZYLk2wTgZZIOuz6c1zjQhanSmFoJCgaJLKBl07ZjkyPghMjR36XwIPZZKRnf
G7klGIOY+cmfR+PkB2xRLdaSxwIZ+C3GDbVrRltcsryCNjm76gBVnlgr1sub2u54SvHcv/KtkKj0
3kINmZiG/BCSZ74ZWdrD/ddRWMB4cNlLU0ou7ltauM4vkqqqY2MHGph7gFlDevYOjq86SQtnlh/r
fodtqfwOShVcvU4g38k69DY4uXd57bl7xjD1KUEvtPOzmB2yJaC15YrCiTryJwX6H1jhXiSlHZ47
Uz8Js9vHbujuZrA2+wK11nZqy19GjO0OjSRMEjQkATUZyNHMOoms4Mq0i+rqYzjYVY5dnmom3aea
LNUdZQikzMmV467v6EO8nnd0k3Y9NPVC57z/CF3/O3dn1tw2st3xr+K6D3kKVGjsqFRuVUhK1EYt
lGTLekHBEo193/Hp8wMleUSP7XiGrhsnnJexKDWARi+nz/kvt0xUdYE4DNHoj88F2tc+yEJTZFsT
hkF2VTOQx9jNa1a2rUZtUUhLSfQFZZTaQB8FVLg3FuFd3uJXNIvbtsUHMPBWrWKKj7DZfdxpgfw/
IWtJ9UYFDVRLIqSaIaori0TtvY9J4TKWMlxrrPw8UHGEQ4cY6JWKl5k2w3w5Oo+iEKLWkFbdFYqg
YBsl2fTvDE8yT0NDGeJFM6X3VJuIizrqmLrl2MA2TWqDAvA4ZQSjbXIw3CYKR1GCu3P0HM5BTxh0
/eN+EsghvTl2cnxScNJWdVsnqYwyl5iOpW/yv3ZJCKj1g7VkOt2M9+p94Ur3xbq7qK7hdKWXUnyx
veJfKir8PysXoC2jygrO46hX8z/UiH6ocnXuPlE2eFsz+GYDL9UDVCxZ+DGXM2xtelHkBV603JQD
7EXkaWxPPiPKm/KBeTC9Ss20LKDyz3/zInSlKtiem2iQsKzYELW1v2T9iXzWbtpCUrgKGm6KPI2r
N+NGi2tYulGNSnMH5xbmig0kKI1VymIVOkOFMJDypk7QXVGpsjhPRuJykKXhtNYpkOe2D4OqyYd6
riJNyYaYWrCtZZFUCMLmyVPO4qLB5+3T49Hv2wKNi07d4FtifkjysLo2I1lDrSlEcnmmmmDdCwI3
TwICArVyiS5lF86w6w5UJKzw48oWRaY3awJq9bRCyP2od5BKHEsYM6aBIMoh5zvvLIo6eYNYP6Bz
NW61iw7nyAr/SJUlIBjD+ijJSSbNEVLs7SMf6P60WaVUy8nrhcUpRiDG2kztAmCcrkYnPanF4xFV
AHmG3iQa3nFWKOSYNTH0iG5n3qWd4uNsIk//VIJtiY9sjO/yBXr7ZAGS1Et8lD9rc80WSsJKZ1l5
DHWpP7XxODqNE7+5yz2q+oUVKDeJ6si3mlYW15KZelfE8umyU0jSVZ1pz9GxIZtKCu+QoutgH5ud
Fn4eMr1AbdLJj3wBIHiCAieoRSiN/yg3MaJBslPHylEMYxz16qgbz3LJUD+nlh0dhnGELBP+RSTE
ugQHa0uSikclquT7xGtgLGYdWOpZEeOgChTKu8tLwW+R3o6uefzguuza4mMnUWqd4/FVUg+t2G1D
r+3u/AEVv6rv+hOYXkTeRmfKdxamKNiYGcUQHXaFUt8Pjm+sQ6RDlnnSxAtLbvWjfiz6s172qqvY
twLE6/UwHBa+KqT3oRrV5yHeJMSkZV4vDSWBydDp0TAfkCZCkqrKgo820cZHP9tm7PMwXwTYTs5F
g9Q/5Ob+Vm8zfNcrwj10vmvJmptOY62yvDSARRQtxEs9jQawgSKx9QuDfMXlEMMtmdcD+BPSeSV0
/MCoJPmsG6f4LhnAxR2GbSpNwIzR3GhlT+rXATEG0CQJ9XxpFIiaA6DFMwE1mzJ/GHGoOotIEBzj
49enl0rXC6owiqL3dFWcIOtk6TncYNV2yLzLHjw2skfcbcVSQlHDUkbcKunPcJHboOJmSaU6n8HJ
mcMpnD5n0/VVfjHGAXluK1Q9Y1WQ06/meYM0zXHum/0d6WZ8TrohDdFgy5sN7OqhX/p+0H4gBYsQ
uIhx2p6buZd2x34ycUR1trcLbDQQoG4bVHHh6yXiPIRa6NqhZN9oPZiiVsP6BiiKD15ntM/HyPcO
C0VGHgajiqNWRWyn9yIHh0HZNzEnGqk0qmYHLxHEMKEZplxBEs/DVnsM5OQ6TQr4WOR0/Qwh8Mzu
s4vAKoYVqTbv0OoGl4fxsxmWjt6T5KC67svosBcg7o5Q+wWDLNcoE6XcUyziKzVV8lOYsRWKFpNQ
AOLzD56p1MsMPjPwD5xAQJKw3nQcHQgu5mCyY8SVgJmgklNQPWvBzkEfmZFCiA4TOYIqBvg7lySW
TS3LzyO/wvJVNxTAo9klbgpTRan7GKllcez4uXaUBTlHfIVzmJJr8E1HnAa6Y8uPsjkHAvBjRgtp
Q++jjSc5ybkf4QU8zVGzgkbUDUowB+C6BodmzDh6VudJRAwMazIBSWJcqSqML2HUlwoAtrPKsbHm
THV0nBD1ypaZ5lerSkTKAplkcunw0hGkLfpl7lfqpEJPDl/vsrNeBeZUjkI9yZRE62cWRadDL9E/
N9V4V6qA8KKuP28r7VJY9kJvtNNxqvwa5OVEYF11QYO7a72UUsinIcb1ON6RbRtB9mBjPpgIHCje
rFfy+9L2n3xJuTAosg0Wamu9Lo77yj9tHf+2tSVWB40zcXgPPhF1Q/L/aWRaRxCx7hUQmq2VFoc6
E6i2+muRFjMcUY9FfYaswizvguNSUcGzT4yRWLZRz2XRk7EFLVhcLVLzjbkuCvu+wxPIE85DZPrH
QKgmlm35XrX81USJ8HBPYrrj3XpqoljVcf5NI6SWgkUp1o7xPqc22fTWMsCdFIU5cTR6xpOIVoFR
LJB2nywh6tOKjiUDDZUO5wGT0LLqGKStxf6qiTM9G/EVROHF86Pjiuh1FiHsdzhqEw/jXjcpk8O7
uwwSvORIM/g5xM8IkM9FMpx5SF9JpQJsGfOR4jKyrXsgpmi8Zw+KM8mpFhRWyj6v1mzR11mZrsuu
OAYaANTbTgh3OzBjsYmcUtG0M8eHOUqyceaM6AIEafM5CaNbQQW81x9ic5J3KeEvtFoH5k3BInaq
TV4CHqVyl/N8yQggp0mA1tqYhhw2+rSbkz9YsJHghKiXmIfWnQQDh/RpqmcAuctIPkTuBHdIy1FX
gT3EjzhmEe6TYp5bA1oXToE2PsorKNF1KGYHhpedmLL0xLrTAsqDByW1tjfj7X1Kk24gSdUc9ro8
FJSi8/y+Ch3eW6PZ6LOA/m1cpZaHlZzU0qoxIb3ZlU46a5BF+FDlZf9pHDN/rVGVW+r0zSm6cT0a
cGnxobUVimuS6rQnXtak91nmm4emmiuIecfNTQ03mLpCDXNLtVCtnXGq8M4M0YKpG+EwPISBJp9B
rCknwEIdf8DtJ7wV0YhekkTeAw4P2TryW0qFAmagjqB3tRIl3AUDxi+PzQqhlHnpR8qMSnLx2OSF
DgpQNN19GA1yeqLKAjVptoyRg7/obcolfoJbt9W13caJw+xTTJHlttYao+E1ZMxJqy2rDyLT8nu9
6Dp7luJT9EQaM4GTGJrlukCdqwRbN0j3o40b6VE/bWcCg2wMvkUYrUeQ0MG1L7DHnKN5k4NPDAe0
m1KbQhUVgyxbe8K3hrswkQfzqJSHSr3Mi7xcxVGqf8SXBbc4E5M4Ypw0XvlZVH3sfc//XChJvrIc
O1s31Kw5dSXmwlMEyzgoDGtJTTj0sYNnkDmDyPO5l5rBsZYC9VhIMCCauRwqZTWHa19oC9m0o+I4
tLLgqLcD7bzLC5UCBPdVUmHJRXCj5U2+RCoQ7Yes5JoxNGtSlFSVc4zAtFKK4KCbxmZgefus9qk4
H6IRQFpoqRWamZk9ntZy2N0lyEB4IC/b4jrSQHDPyqbVu2WjCP3c8FC2nbPpJ+Dd055Yx8l1HLVB
CMiQDxIrOBnrGol20XnyNbKd0F/BmxJKdIi1ACXzgyvMuOMHCLuIPrSogy4pF00asBaTAwUv+TN2
ahU4wwgn1rwTJ7GGdX2R+s4yaprhYcADfW17pQKZCRDAiQp54j7w2hC6euoNl7lnjCfAiYC54xEc
XZVtqh8pTGAXTmoKYDJAqrMLQpZ+T2bSCLUN1oPZ+dkCiR5pA9MsG3CHF1JDCssSwH6GlnKGwC2m
1tr8o9ETPk9uJflq5EWcNX6DHbIWtymmfJVyXYG7QY9H8dobUOHejZbE1rqzBhAu5Ct5qQg8XpFN
7I+l2IL2IkFTglHXhBKqIzmLWFcP13KK3HnXtOM5JSH/XtSMwhl+j83DUDcqR5bGP0+RLHoUQQ2P
sNd0edNiG7+s/Mi+LpSqeuwBklwZNepQkqg4C0RjWbG/QIjtxdCuPEMPoI9SqR+UsbwjP24+JKMa
DpD94/4O9imzRu8Sb+P4hY+SvqSi20gVap7EwjpHgDdjDNaCBYnS7kdQliwkbWHdSJrayjCKHO9j
kg8aEzanHA8kQHqQkiJocW5psovcDo2lb+XmZQXccpFTv1nEFiy4WRDoxoXpVcMne2yAGls6PDXu
XieLhh1xfWtT9ShmYUVUvSBdZ+FPg/7OteWV4G8HvXs/kog5MhHfcZERtQlz+rhfN9nYvdfV1Fw7
ZZ2iDFao3tL2lO5ceF4NYihwsAgp1Ul0sVIIz0XTCAp1WQ+WJMepKjg1Q+582aCT4CDvaHsD0HSr
l5D/csxb3J6amwjQZ00hICXC8eoxO1VNkwDMb9uSYr3t1DeBZ7K0ZVqP1WJLTtafW6OMZkKjFIY9
d6CSf+zqoAwXdWuj2ytrTo/LjaJmC53EDC6PqT1SigtqF6O5ydQNW+x11EIeAoaJYAKA0pykt8Xq
pGk+CRRhaw+Uvrq1ogYVo0n3z7VIxaQrEAjKziq9SoGM6B2wF5PUbUOc41c3SdQonqvnUhcthMRB
/srSE3iYXatrxyas5AxSHSgAkleU6lDPjWEiEK4RJ4UDLoWEgSNm42lVjUv0QGA0+JEVfO4ay9QW
A7Syu6ZplE8wJ4NNy5/Vx30ZpOWy1OKYNZ/aPcj0MMwPA8mPV3Wb++dVbQ93UmGUOkWWrr9KZep2
Z7VcyXjI4Us903qBs1PiKDhZGpXj2pzP1nIKAe2QQ4YtzUtOQzFu9AZhXuVpWO9YQUuRfuSBYEAU
VHiERs0UpB4KS5DbMle1i1xBkNSLDyPFH+6aOMmBxmpqQ44769jG8nLyyCkJX5yk8K/w3sXZhjDG
WQxGhbU4GpdcGrFEHckary59PHVHDLDYSSecIYHoezQXxpLkb9FfoIKrrKNRYQGmwgeYSIn7/ioc
le6ySJ04gUsR5e7g4ZHODuhATkM3MU5BAxD3UDeLqdL6c45F2vs2K/l9ojf/qtKxFls4UoJlArYh
0m0rtYACdF/VUupEAtRCrdJaxsh7HGK7gS+rCW/NLpgjeU+kehZyQjsUWm09ITlWnIMswrW4KDM3
GUPMc6JOgnwSqcOHNFQRikb+95TlSr7PQU4e6YEOBg93IgTqUo1Tn0UVeWW32OmEJlFoj97Y2gBl
cuZk3rAq0U+EnNhmwZLitn4B/jM+BLRNXtKMQ/PMSwV6nMhEU3q3IOIFfI2+enXYV1H5wFt2XIy9
axVlpEA7shu5u/OqzLz2RoF6BQJH3lkcw5JkfXeuBr8WHwNQ+lcOkmUohKkegiSWVV6R8rBODCMH
qjUo6mk/VLjaIZegL7EdVD4U5cjq7Rl5X6G+1BDnFpJ2KbdwXOZmN5BfFq01HFlRgwoLU/04wJ4P
GbI+xGNKjPm0uMKSHr30mN1GW2UMUsxaLblEvmqMT9B8Cj8YddRsAFpZR8Q+xhXFKe2G7Ug9GiV9
uEW6lxMPBHmM10KjvS2kHKYeK6JyoozUtWaEBRQWRWjdhwQsD5btoRdVNS3KNWiTJheIBvinKhmM
q5bDVIm3vTUgaWbI0UqX1IaThK9eBMoIUgIJ6fCyjAtWPV1OJI6ojXniJN5QoeAZwpr2Uu+9H0rd
JZIU+qMhD7Afm0B8RkYVmXQbOAJSmgMEODMu1EOp08SHHLEFY27Kco0OQK41J1pilnMVDZFr3QgR
G8YBdeEQtB1HcDJPCJrEQh218UySoZs4AWYlRC+ZvrISyqMQI1p1VrLzQFtOFfsqkOv4xkFl+bYG
QohSb0MlZJb7nXFURCjEIDfar7JMEmKOKgcmK7zBieCrteFVpimfTbNUpzMrpuEUB4oRIZPexDkH
+6s2iqx0Hfda995ge6xBIRRAOAOR6g8Reez5v49lT1kdA3rqg6O/aAVuZPBwWe0nBBrnXoSX7oqy
0CFIogChzP/PpLdfUvALt3YP0zogWmk25bDeVE1cg6sHZu9tsunbrTXObfb3funHDb3bbK/8P5pB
UEZ6U6j4clPbO/5RG7HLgzVPG7Dp8gFIOVvwQVt++vzjHcpN3svXOJ1osqUANoK8P31IXIPlf9NH
3+uFHz/gc3f++Hd+9ADP/XPyxAPAS1JJOJM53yEZbO/rr3SEeWDJsmGC09/tAftAlqnvWOpzB0wp
+t+rBwD5q4r6/GK+Gp1/4fkVBfN0CnQWYIHnz243iAMd3IAqG88j7l8/Ah450NfTRPSCLH1b9hFT
Ne5n3v1XLfwxCXh2zOJ1oVDk+daz25MFGl4kcDy2H0bI7zcEKNH+XDe4T0mQLoKqLoPHmpf8x1qg
T8+pUDPFw2X72R0C2oGsc+JAxev529+uG4TMf1Ty9uwHBUKRrarowb+8b+bWmzXRNjDAMZFsfp0o
WDP9XsOBXpg8sPYdD5CkDIqlNsXR53EP6+lNP5jmgRCUPi39Zev4/frhhUTGnvYz68N3J4aiHhhM
fohkmBBNH0bYm46w9AOdHXJiDzx//b+1RH71AG83SWWyadqrE4SG6RkUPOrU3xwNzAoA71SDX/ro
t9snhYp+0Z6doNgHiOmQdPgqSDAOVE1WNFkjhpg+v99UsA1r3xHANNDJm5s6lNvt56v1wDoACwvr
AiT99vPbjQBNEMruOQKEfaDpyDjoGs5702d3cyBgFjJQElbg7YX+9XHSdxcB5JknO9a9FgFFPtBB
6WjatyMlC0M5ha6Bb/7cOb9diKCYirZ3JxgHOpRiRbVwhtx+drYDUz0giEb1TnD0nz6/XSewUxnP
N/X3zwsCPvZEeub09c1OsDg4mrKCQ+DvNg9UbcsE328eGAfA1IgJXiJEeXcptJgmBidJTo3PnfPb
LYUg4cS+Q4D9gLkudCjvOxPAMg9sk4OC9joy/sIE+In18ksSZhJGezqcMiXBpvpWluZ7v/Cad/jz
9y85h21igWPlzi9O2Zjnaz8HVtO//7mz2m7zIm++fM2TbK/z8ucvD/jnS+9c6/WpXn94HGxKt3z0
h+0Xw8ttXrgJKZz/Sp/80n13VbpPm2oHECn0yf37jxv6z3/s3O6bveCH7ZdN6j76bvytSwBZ/BWX
qCo3eb3TqfMnQOTrv7+ZBfsye39057BI3fK1malZjrZsy/t2yLFbDm7qvja0HSzPseXeLQfJd3ta
YHLNiW7fS5y6SdK8+zc3yf/j3ZkLAyHY6SHi9ylI2PcqZ26ZkiKNdjvJ2J5C9m6bqRB/1fA2Ebpv
w+duVPnuU7fZ5K89sH23JrHz6w/+/mBcuU/+8O1p+hyb73v7l08Bt/96o9tZ9Bzx7dvwVfPUPPqb
shx2GjdUIV5/8Pe75apJQ/fTazvbu4bb+AuG4NoNXXQr3J1c4Uv4t2+P3GDnGuwsWCongl+wYt26
SRC/u3Cfmrc98hKv7XvXW6mdby3iLxHRvu1/2FT1u9km9dx45+6fQ419W1+5LOYsWHW5M8ZfznT7
tr5sQlonHfrc0DQOv+TV924727njqd1tsnbfdtn43cRN3yGd9O4ieMw+ueW7kyrmn9Xuc1DcmQ49
e1/vR4HAH7nXfS+zCsas3A0HpsZNxJ/2f4bbMsib3RH00vgvmL0L94lAbPs6XMzX3x277SYOXm96
u5dMDwJV6PVnf3/dvOAK06t+bemldfK+6i/oppWbTv30jcZ/QTetNh7RpDvszArewnTvvyCYXGyA
3fz5zqd0+L5Dc/Flvi2CnRX6+e61X7AfzicltIDRsxvJP2f0f8G4wanRrWu46F9f4SVX/gve709I
un2/vP1Tgf0pW8F3JeN+wRC63TC1vK9j/D8qzfuOo5/lrv2wm751kvxSmv/z+fK15P6tP9s9PE+/
8Rhv3PKf/w0AAP//</cx:binary>
              </cx:geoCache>
            </cx:geography>
          </cx:layoutPr>
        </cx:series>
      </cx:plotAreaRegion>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6">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solidFill>
        <a:schemeClr val="dk1">
          <a:lumMod val="65000"/>
          <a:lumOff val="35000"/>
        </a:schemeClr>
      </a:solidFill>
    </cs:spPr>
    <cs:defRPr sz="1000"/>
  </cs:chartArea>
  <cs:dataLabel>
    <cs:lnRef idx="0"/>
    <cs:fillRef idx="0"/>
    <cs:effectRef idx="0"/>
    <cs:fontRef idx="minor">
      <a:schemeClr val="lt1">
        <a:lumMod val="9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solidFill>
        <a:schemeClr val="phClr"/>
      </a:solidFill>
      <a:ln w="3175">
        <a:solidFill>
          <a:schemeClr val="dk1">
            <a:lumMod val="65000"/>
            <a:lumOff val="35000"/>
          </a:schemeClr>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400"/>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solidFill>
        <a:schemeClr val="lt1"/>
      </a:solidFill>
      <a:sp3d/>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4/relationships/chartEx" Target="../charts/chartEx1.xml"/><Relationship Id="rId1" Type="http://schemas.openxmlformats.org/officeDocument/2006/relationships/slideLayout" Target="../slideLayouts/slideLayout5.xml"/><Relationship Id="rId5" Type="http://schemas.openxmlformats.org/officeDocument/2006/relationships/image" Target="../media/image20.png"/><Relationship Id="rId4" Type="http://schemas.microsoft.com/office/2014/relationships/chartEx" Target="../charts/chartEx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3049977"/>
            <a:ext cx="5385816" cy="1225296"/>
          </a:xfrm>
        </p:spPr>
        <p:txBody>
          <a:bodyPr/>
          <a:lstStyle/>
          <a:p>
            <a:r>
              <a:rPr lang="en-US" sz="4400" b="1" dirty="0"/>
              <a:t>JOB ANALYTICS</a:t>
            </a:r>
            <a:r>
              <a:rPr lang="en-US" dirty="0"/>
              <a:t> </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b="1" dirty="0"/>
          </a:p>
          <a:p>
            <a:endParaRPr lang="en-US" b="1" dirty="0"/>
          </a:p>
          <a:p>
            <a:endParaRPr lang="en-US" b="1" dirty="0"/>
          </a:p>
          <a:p>
            <a:endParaRPr lang="en-US" b="1" dirty="0"/>
          </a:p>
          <a:p>
            <a:endParaRPr lang="en-US" b="1" dirty="0"/>
          </a:p>
          <a:p>
            <a:r>
              <a:rPr lang="en-US" sz="1600" b="1" dirty="0">
                <a:solidFill>
                  <a:schemeClr val="tx1"/>
                </a:solidFill>
              </a:rPr>
              <a:t>Prepared By:-</a:t>
            </a:r>
          </a:p>
          <a:p>
            <a:r>
              <a:rPr lang="en-US" sz="1600" b="1" dirty="0" err="1">
                <a:solidFill>
                  <a:schemeClr val="tx1"/>
                </a:solidFill>
              </a:rPr>
              <a:t>Ayush</a:t>
            </a:r>
            <a:r>
              <a:rPr lang="en-US" sz="1600" b="1" dirty="0">
                <a:solidFill>
                  <a:schemeClr val="tx1"/>
                </a:solidFill>
              </a:rPr>
              <a:t> </a:t>
            </a:r>
            <a:r>
              <a:rPr lang="en-US" sz="1600" b="1" dirty="0" err="1">
                <a:solidFill>
                  <a:schemeClr val="tx1"/>
                </a:solidFill>
              </a:rPr>
              <a:t>Khetan</a:t>
            </a:r>
            <a:endParaRPr lang="en-US" sz="1600" b="1" dirty="0">
              <a:solidFill>
                <a:schemeClr val="tx1"/>
              </a:solidFill>
            </a:endParaRPr>
          </a:p>
          <a:p>
            <a:r>
              <a:rPr lang="en-US" sz="1600" b="1" dirty="0">
                <a:solidFill>
                  <a:schemeClr val="tx1"/>
                </a:solidFill>
              </a:rPr>
              <a:t>Samrudh Samarth</a:t>
            </a:r>
          </a:p>
          <a:p>
            <a:r>
              <a:rPr lang="en-US" sz="1600" b="1" dirty="0">
                <a:solidFill>
                  <a:schemeClr val="tx1"/>
                </a:solidFill>
              </a:rPr>
              <a:t>Daksh </a:t>
            </a:r>
            <a:r>
              <a:rPr lang="en-US" sz="1600" b="1" dirty="0" err="1">
                <a:solidFill>
                  <a:schemeClr val="tx1"/>
                </a:solidFill>
              </a:rPr>
              <a:t>Kayat</a:t>
            </a:r>
            <a:endParaRPr lang="en-US" sz="1600" b="1" dirty="0">
              <a:solidFill>
                <a:schemeClr val="tx1"/>
              </a:solidFill>
            </a:endParaRPr>
          </a:p>
          <a:p>
            <a:endParaRPr lang="en-US" dirty="0"/>
          </a:p>
        </p:txBody>
      </p:sp>
      <p:pic>
        <p:nvPicPr>
          <p:cNvPr id="1028" name="Picture 4" descr="Image result for linkedin">
            <a:extLst>
              <a:ext uri="{FF2B5EF4-FFF2-40B4-BE49-F238E27FC236}">
                <a16:creationId xmlns:a16="http://schemas.microsoft.com/office/drawing/2014/main" id="{AC5FAC63-E3E0-A16C-BDED-C2D6C36B5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137" y="551935"/>
            <a:ext cx="3608605" cy="1989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F92D-11F7-CAB4-D33A-B8B90305C0FE}"/>
              </a:ext>
            </a:extLst>
          </p:cNvPr>
          <p:cNvSpPr>
            <a:spLocks noGrp="1"/>
          </p:cNvSpPr>
          <p:nvPr>
            <p:ph type="title"/>
          </p:nvPr>
        </p:nvSpPr>
        <p:spPr>
          <a:xfrm>
            <a:off x="758952" y="587829"/>
            <a:ext cx="10671048" cy="1396419"/>
          </a:xfrm>
        </p:spPr>
        <p:txBody>
          <a:bodyPr/>
          <a:lstStyle/>
          <a:p>
            <a:r>
              <a:rPr lang="en-US" sz="2800" b="1" dirty="0"/>
              <a:t>TOP 10 INDUSTRIES BASED ON EMPLOYEES COUNT</a:t>
            </a:r>
            <a:endParaRPr lang="en-IN" sz="2800" dirty="0"/>
          </a:p>
        </p:txBody>
      </p:sp>
      <p:sp>
        <p:nvSpPr>
          <p:cNvPr id="5" name="Slide Number Placeholder 4">
            <a:extLst>
              <a:ext uri="{FF2B5EF4-FFF2-40B4-BE49-F238E27FC236}">
                <a16:creationId xmlns:a16="http://schemas.microsoft.com/office/drawing/2014/main" id="{0A8A0E09-615C-F5F9-F07B-9D3039AD37DB}"/>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0" name="TextBox 9">
            <a:extLst>
              <a:ext uri="{FF2B5EF4-FFF2-40B4-BE49-F238E27FC236}">
                <a16:creationId xmlns:a16="http://schemas.microsoft.com/office/drawing/2014/main" id="{1E3E9512-3C50-CCA7-391C-6F4A75F9D4E1}"/>
              </a:ext>
            </a:extLst>
          </p:cNvPr>
          <p:cNvSpPr txBox="1"/>
          <p:nvPr/>
        </p:nvSpPr>
        <p:spPr>
          <a:xfrm>
            <a:off x="621792" y="6157732"/>
            <a:ext cx="10142664" cy="369332"/>
          </a:xfrm>
          <a:prstGeom prst="rect">
            <a:avLst/>
          </a:prstGeom>
          <a:noFill/>
        </p:spPr>
        <p:txBody>
          <a:bodyPr wrap="square" rtlCol="0">
            <a:spAutoFit/>
          </a:bodyPr>
          <a:lstStyle/>
          <a:p>
            <a:r>
              <a:rPr lang="en-IN" dirty="0"/>
              <a:t>* IT Services and IT Consulting is the leading Industry in terms of Employee counts.</a:t>
            </a:r>
          </a:p>
        </p:txBody>
      </p:sp>
      <p:graphicFrame>
        <p:nvGraphicFramePr>
          <p:cNvPr id="7" name="Chart 6">
            <a:extLst>
              <a:ext uri="{FF2B5EF4-FFF2-40B4-BE49-F238E27FC236}">
                <a16:creationId xmlns:a16="http://schemas.microsoft.com/office/drawing/2014/main" id="{270BAC14-934E-488A-94EE-290EBD6352D2}"/>
              </a:ext>
            </a:extLst>
          </p:cNvPr>
          <p:cNvGraphicFramePr>
            <a:graphicFrameLocks/>
          </p:cNvGraphicFramePr>
          <p:nvPr>
            <p:extLst>
              <p:ext uri="{D42A27DB-BD31-4B8C-83A1-F6EECF244321}">
                <p14:modId xmlns:p14="http://schemas.microsoft.com/office/powerpoint/2010/main" val="1493172262"/>
              </p:ext>
            </p:extLst>
          </p:nvPr>
        </p:nvGraphicFramePr>
        <p:xfrm>
          <a:off x="5850383" y="1358098"/>
          <a:ext cx="5770487" cy="4385753"/>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F002B0AD-6F60-41B2-B358-6FE0B8AC9351}"/>
              </a:ext>
            </a:extLst>
          </p:cNvPr>
          <p:cNvPicPr>
            <a:picLocks noChangeAspect="1"/>
          </p:cNvPicPr>
          <p:nvPr/>
        </p:nvPicPr>
        <p:blipFill>
          <a:blip r:embed="rId3"/>
          <a:stretch>
            <a:fillRect/>
          </a:stretch>
        </p:blipFill>
        <p:spPr>
          <a:xfrm>
            <a:off x="256032" y="1750604"/>
            <a:ext cx="5372411" cy="3318546"/>
          </a:xfrm>
          <a:prstGeom prst="rect">
            <a:avLst/>
          </a:prstGeom>
        </p:spPr>
      </p:pic>
    </p:spTree>
    <p:extLst>
      <p:ext uri="{BB962C8B-B14F-4D97-AF65-F5344CB8AC3E}">
        <p14:creationId xmlns:p14="http://schemas.microsoft.com/office/powerpoint/2010/main" val="191085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18B2-809D-300C-0E40-CDA8088B219D}"/>
              </a:ext>
            </a:extLst>
          </p:cNvPr>
          <p:cNvSpPr>
            <a:spLocks noGrp="1"/>
          </p:cNvSpPr>
          <p:nvPr>
            <p:ph type="title"/>
          </p:nvPr>
        </p:nvSpPr>
        <p:spPr>
          <a:xfrm>
            <a:off x="621792" y="649224"/>
            <a:ext cx="10948416" cy="1283748"/>
          </a:xfrm>
        </p:spPr>
        <p:txBody>
          <a:bodyPr/>
          <a:lstStyle/>
          <a:p>
            <a:r>
              <a:rPr lang="en-IN" sz="2800" b="1" dirty="0"/>
              <a:t>Comparison of the number of jobs across different cities for different level jobs</a:t>
            </a:r>
            <a:endParaRPr lang="en-IN" sz="2800" dirty="0"/>
          </a:p>
        </p:txBody>
      </p:sp>
      <p:sp>
        <p:nvSpPr>
          <p:cNvPr id="5" name="Slide Number Placeholder 4">
            <a:extLst>
              <a:ext uri="{FF2B5EF4-FFF2-40B4-BE49-F238E27FC236}">
                <a16:creationId xmlns:a16="http://schemas.microsoft.com/office/drawing/2014/main" id="{68BBC176-F81E-33C0-F37A-FCC5B12929F6}"/>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7" name="TextBox 6">
            <a:extLst>
              <a:ext uri="{FF2B5EF4-FFF2-40B4-BE49-F238E27FC236}">
                <a16:creationId xmlns:a16="http://schemas.microsoft.com/office/drawing/2014/main" id="{6C4B6004-7272-27E5-768F-EEE503C31E29}"/>
              </a:ext>
            </a:extLst>
          </p:cNvPr>
          <p:cNvSpPr txBox="1"/>
          <p:nvPr/>
        </p:nvSpPr>
        <p:spPr>
          <a:xfrm>
            <a:off x="1041722" y="6227180"/>
            <a:ext cx="10616878" cy="369332"/>
          </a:xfrm>
          <a:prstGeom prst="rect">
            <a:avLst/>
          </a:prstGeom>
          <a:noFill/>
        </p:spPr>
        <p:txBody>
          <a:bodyPr wrap="square" rtlCol="0">
            <a:spAutoFit/>
          </a:bodyPr>
          <a:lstStyle/>
          <a:p>
            <a:r>
              <a:rPr lang="en-IN" dirty="0"/>
              <a:t>Mid-Senior Level &amp; Entry Level jobs are highest in different locations in LinkedIn Job search</a:t>
            </a:r>
          </a:p>
        </p:txBody>
      </p:sp>
      <p:graphicFrame>
        <p:nvGraphicFramePr>
          <p:cNvPr id="8" name="Content Placeholder 7">
            <a:extLst>
              <a:ext uri="{FF2B5EF4-FFF2-40B4-BE49-F238E27FC236}">
                <a16:creationId xmlns:a16="http://schemas.microsoft.com/office/drawing/2014/main" id="{DCE5EA4D-EE35-4072-83F9-D31DB7E55D04}"/>
              </a:ext>
            </a:extLst>
          </p:cNvPr>
          <p:cNvGraphicFramePr>
            <a:graphicFrameLocks noGrp="1"/>
          </p:cNvGraphicFramePr>
          <p:nvPr>
            <p:ph sz="half" idx="1"/>
            <p:extLst>
              <p:ext uri="{D42A27DB-BD31-4B8C-83A1-F6EECF244321}">
                <p14:modId xmlns:p14="http://schemas.microsoft.com/office/powerpoint/2010/main" val="600729133"/>
              </p:ext>
            </p:extLst>
          </p:nvPr>
        </p:nvGraphicFramePr>
        <p:xfrm>
          <a:off x="320294" y="1606288"/>
          <a:ext cx="11118850" cy="44338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994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0CE1-C9C4-45F1-C70A-E69A76E5C887}"/>
              </a:ext>
            </a:extLst>
          </p:cNvPr>
          <p:cNvSpPr>
            <a:spLocks noGrp="1"/>
          </p:cNvSpPr>
          <p:nvPr>
            <p:ph type="title"/>
          </p:nvPr>
        </p:nvSpPr>
        <p:spPr>
          <a:xfrm>
            <a:off x="768096" y="731520"/>
            <a:ext cx="10671048" cy="768096"/>
          </a:xfrm>
        </p:spPr>
        <p:txBody>
          <a:bodyPr/>
          <a:lstStyle/>
          <a:p>
            <a:r>
              <a:rPr lang="en-IN" dirty="0"/>
              <a:t>Jobs Openings at Different Job Levels</a:t>
            </a:r>
          </a:p>
        </p:txBody>
      </p:sp>
      <p:sp>
        <p:nvSpPr>
          <p:cNvPr id="5" name="Slide Number Placeholder 4">
            <a:extLst>
              <a:ext uri="{FF2B5EF4-FFF2-40B4-BE49-F238E27FC236}">
                <a16:creationId xmlns:a16="http://schemas.microsoft.com/office/drawing/2014/main" id="{9E2FAD2F-63BF-9B56-0C94-BD43C5AB26DC}"/>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3" name="TextBox 2">
            <a:extLst>
              <a:ext uri="{FF2B5EF4-FFF2-40B4-BE49-F238E27FC236}">
                <a16:creationId xmlns:a16="http://schemas.microsoft.com/office/drawing/2014/main" id="{888FF290-45D8-C7F2-9AAE-37C6A9426CA0}"/>
              </a:ext>
            </a:extLst>
          </p:cNvPr>
          <p:cNvSpPr txBox="1"/>
          <p:nvPr/>
        </p:nvSpPr>
        <p:spPr>
          <a:xfrm>
            <a:off x="621792" y="6106602"/>
            <a:ext cx="10653158" cy="369332"/>
          </a:xfrm>
          <a:prstGeom prst="rect">
            <a:avLst/>
          </a:prstGeom>
          <a:noFill/>
        </p:spPr>
        <p:txBody>
          <a:bodyPr wrap="square" rtlCol="0">
            <a:spAutoFit/>
          </a:bodyPr>
          <a:lstStyle/>
          <a:p>
            <a:r>
              <a:rPr lang="en-IN" dirty="0"/>
              <a:t>Mid-Senior level jobs are the highest followed by Entry level and Associate level.</a:t>
            </a:r>
          </a:p>
        </p:txBody>
      </p:sp>
      <p:graphicFrame>
        <p:nvGraphicFramePr>
          <p:cNvPr id="8" name="Content Placeholder 7">
            <a:extLst>
              <a:ext uri="{FF2B5EF4-FFF2-40B4-BE49-F238E27FC236}">
                <a16:creationId xmlns:a16="http://schemas.microsoft.com/office/drawing/2014/main" id="{71426453-9545-403E-9ACE-14F9FC674D6D}"/>
              </a:ext>
            </a:extLst>
          </p:cNvPr>
          <p:cNvGraphicFramePr>
            <a:graphicFrameLocks noGrp="1"/>
          </p:cNvGraphicFramePr>
          <p:nvPr>
            <p:ph sz="half" idx="1"/>
            <p:extLst>
              <p:ext uri="{D42A27DB-BD31-4B8C-83A1-F6EECF244321}">
                <p14:modId xmlns:p14="http://schemas.microsoft.com/office/powerpoint/2010/main" val="4032637232"/>
              </p:ext>
            </p:extLst>
          </p:nvPr>
        </p:nvGraphicFramePr>
        <p:xfrm>
          <a:off x="539750" y="2103439"/>
          <a:ext cx="11118850" cy="39333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520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E598-BF08-1D28-7385-FC0A6A5B05B6}"/>
              </a:ext>
            </a:extLst>
          </p:cNvPr>
          <p:cNvSpPr>
            <a:spLocks noGrp="1"/>
          </p:cNvSpPr>
          <p:nvPr>
            <p:ph type="title"/>
          </p:nvPr>
        </p:nvSpPr>
        <p:spPr>
          <a:xfrm>
            <a:off x="758952" y="457200"/>
            <a:ext cx="10671048" cy="1042416"/>
          </a:xfrm>
        </p:spPr>
        <p:txBody>
          <a:bodyPr/>
          <a:lstStyle/>
          <a:p>
            <a:r>
              <a:rPr lang="en-IN" sz="44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Popular company among LinkedIn </a:t>
            </a:r>
            <a:r>
              <a:rPr lang="en-IN" sz="4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Users</a:t>
            </a:r>
            <a:endParaRPr lang="en-IN" dirty="0"/>
          </a:p>
        </p:txBody>
      </p:sp>
      <p:sp>
        <p:nvSpPr>
          <p:cNvPr id="5" name="Slide Number Placeholder 4">
            <a:extLst>
              <a:ext uri="{FF2B5EF4-FFF2-40B4-BE49-F238E27FC236}">
                <a16:creationId xmlns:a16="http://schemas.microsoft.com/office/drawing/2014/main" id="{44787252-46A8-4004-266C-1954B9826561}"/>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8" name="TextBox 7">
            <a:extLst>
              <a:ext uri="{FF2B5EF4-FFF2-40B4-BE49-F238E27FC236}">
                <a16:creationId xmlns:a16="http://schemas.microsoft.com/office/drawing/2014/main" id="{3C4AFC4A-75AA-FA38-8EFB-AC53A5A2A1E0}"/>
              </a:ext>
            </a:extLst>
          </p:cNvPr>
          <p:cNvSpPr txBox="1"/>
          <p:nvPr/>
        </p:nvSpPr>
        <p:spPr>
          <a:xfrm>
            <a:off x="758952" y="5741045"/>
            <a:ext cx="10671048" cy="830997"/>
          </a:xfrm>
          <a:prstGeom prst="rect">
            <a:avLst/>
          </a:prstGeom>
          <a:noFill/>
        </p:spPr>
        <p:txBody>
          <a:bodyPr wrap="square" rtlCol="0">
            <a:spAutoFit/>
          </a:bodyPr>
          <a:lstStyle/>
          <a:p>
            <a:r>
              <a:rPr lang="en-IN" sz="1600" dirty="0"/>
              <a:t>* Professional Services industry is leading in terms of no. of followers. That shows the interest in the Professional Services for jobs is high.</a:t>
            </a:r>
          </a:p>
          <a:p>
            <a:r>
              <a:rPr lang="en-IN" sz="1600" dirty="0"/>
              <a:t>* IT Services and IT Consulting Industry is in 2</a:t>
            </a:r>
            <a:r>
              <a:rPr lang="en-IN" sz="1600" baseline="30000" dirty="0"/>
              <a:t>nd</a:t>
            </a:r>
            <a:r>
              <a:rPr lang="en-IN" sz="1600" dirty="0"/>
              <a:t> spot, followed by the Automation Machinery Manufacturing industry.</a:t>
            </a:r>
          </a:p>
        </p:txBody>
      </p:sp>
      <p:graphicFrame>
        <p:nvGraphicFramePr>
          <p:cNvPr id="9" name="Content Placeholder 8">
            <a:extLst>
              <a:ext uri="{FF2B5EF4-FFF2-40B4-BE49-F238E27FC236}">
                <a16:creationId xmlns:a16="http://schemas.microsoft.com/office/drawing/2014/main" id="{282D9718-C068-4E71-8627-2B6859C59E24}"/>
              </a:ext>
            </a:extLst>
          </p:cNvPr>
          <p:cNvGraphicFramePr>
            <a:graphicFrameLocks noGrp="1"/>
          </p:cNvGraphicFramePr>
          <p:nvPr>
            <p:ph sz="half" idx="1"/>
            <p:extLst>
              <p:ext uri="{D42A27DB-BD31-4B8C-83A1-F6EECF244321}">
                <p14:modId xmlns:p14="http://schemas.microsoft.com/office/powerpoint/2010/main" val="973583501"/>
              </p:ext>
            </p:extLst>
          </p:nvPr>
        </p:nvGraphicFramePr>
        <p:xfrm>
          <a:off x="5175682" y="1499618"/>
          <a:ext cx="6482918" cy="4021503"/>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a:extLst>
              <a:ext uri="{FF2B5EF4-FFF2-40B4-BE49-F238E27FC236}">
                <a16:creationId xmlns:a16="http://schemas.microsoft.com/office/drawing/2014/main" id="{DBBA00DD-31D8-4791-BC1C-734DC373F75F}"/>
              </a:ext>
            </a:extLst>
          </p:cNvPr>
          <p:cNvPicPr>
            <a:picLocks noChangeAspect="1"/>
          </p:cNvPicPr>
          <p:nvPr/>
        </p:nvPicPr>
        <p:blipFill>
          <a:blip r:embed="rId3"/>
          <a:stretch>
            <a:fillRect/>
          </a:stretch>
        </p:blipFill>
        <p:spPr>
          <a:xfrm>
            <a:off x="138459" y="1499615"/>
            <a:ext cx="4808623" cy="4241427"/>
          </a:xfrm>
          <a:prstGeom prst="rect">
            <a:avLst/>
          </a:prstGeom>
        </p:spPr>
      </p:pic>
    </p:spTree>
    <p:extLst>
      <p:ext uri="{BB962C8B-B14F-4D97-AF65-F5344CB8AC3E}">
        <p14:creationId xmlns:p14="http://schemas.microsoft.com/office/powerpoint/2010/main" val="3866943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7512-58D5-4A1C-EA3B-827CF8AE093B}"/>
              </a:ext>
            </a:extLst>
          </p:cNvPr>
          <p:cNvSpPr>
            <a:spLocks noGrp="1"/>
          </p:cNvSpPr>
          <p:nvPr>
            <p:ph type="title"/>
          </p:nvPr>
        </p:nvSpPr>
        <p:spPr>
          <a:xfrm>
            <a:off x="768096" y="832104"/>
            <a:ext cx="10671048" cy="869374"/>
          </a:xfrm>
        </p:spPr>
        <p:txBody>
          <a:bodyPr/>
          <a:lstStyle/>
          <a:p>
            <a:r>
              <a:rPr lang="en-US" sz="4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Top 10 Industry in terms of no. applicants</a:t>
            </a:r>
            <a:endParaRPr lang="en-IN" sz="4000" dirty="0"/>
          </a:p>
        </p:txBody>
      </p:sp>
      <p:sp>
        <p:nvSpPr>
          <p:cNvPr id="5" name="Slide Number Placeholder 4">
            <a:extLst>
              <a:ext uri="{FF2B5EF4-FFF2-40B4-BE49-F238E27FC236}">
                <a16:creationId xmlns:a16="http://schemas.microsoft.com/office/drawing/2014/main" id="{DFBCE134-470A-C157-2CE7-45A0DF37AC79}"/>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2" name="TextBox 11">
            <a:extLst>
              <a:ext uri="{FF2B5EF4-FFF2-40B4-BE49-F238E27FC236}">
                <a16:creationId xmlns:a16="http://schemas.microsoft.com/office/drawing/2014/main" id="{DB335326-2BCB-355D-27E1-9C0E7E50E4C2}"/>
              </a:ext>
            </a:extLst>
          </p:cNvPr>
          <p:cNvSpPr txBox="1"/>
          <p:nvPr/>
        </p:nvSpPr>
        <p:spPr>
          <a:xfrm>
            <a:off x="505838" y="5068111"/>
            <a:ext cx="4669277" cy="1754326"/>
          </a:xfrm>
          <a:prstGeom prst="rect">
            <a:avLst/>
          </a:prstGeom>
          <a:noFill/>
        </p:spPr>
        <p:txBody>
          <a:bodyPr wrap="square" rtlCol="0">
            <a:spAutoFit/>
          </a:bodyPr>
          <a:lstStyle/>
          <a:p>
            <a:r>
              <a:rPr lang="en-IN" dirty="0"/>
              <a:t>No. of applicants in IT services is highest followed by  Financial Services &amp; Software Development Industry.</a:t>
            </a:r>
          </a:p>
          <a:p>
            <a:endParaRPr lang="en-IN" dirty="0"/>
          </a:p>
          <a:p>
            <a:r>
              <a:rPr lang="en-IN" dirty="0"/>
              <a:t>This shows the interest of applicants in IT companies.</a:t>
            </a:r>
          </a:p>
        </p:txBody>
      </p:sp>
      <p:graphicFrame>
        <p:nvGraphicFramePr>
          <p:cNvPr id="8" name="Content Placeholder 7">
            <a:extLst>
              <a:ext uri="{FF2B5EF4-FFF2-40B4-BE49-F238E27FC236}">
                <a16:creationId xmlns:a16="http://schemas.microsoft.com/office/drawing/2014/main" id="{024AAF71-0CFD-4800-B0F9-958C4F1B2E57}"/>
              </a:ext>
            </a:extLst>
          </p:cNvPr>
          <p:cNvGraphicFramePr>
            <a:graphicFrameLocks noGrp="1"/>
          </p:cNvGraphicFramePr>
          <p:nvPr>
            <p:ph sz="half" idx="1"/>
            <p:extLst>
              <p:ext uri="{D42A27DB-BD31-4B8C-83A1-F6EECF244321}">
                <p14:modId xmlns:p14="http://schemas.microsoft.com/office/powerpoint/2010/main" val="1074553836"/>
              </p:ext>
            </p:extLst>
          </p:nvPr>
        </p:nvGraphicFramePr>
        <p:xfrm>
          <a:off x="5832629" y="1802062"/>
          <a:ext cx="5388746" cy="3568928"/>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E7F8540B-082E-40EE-8BE6-DE4084D894C9}"/>
              </a:ext>
            </a:extLst>
          </p:cNvPr>
          <p:cNvPicPr>
            <a:picLocks noChangeAspect="1"/>
          </p:cNvPicPr>
          <p:nvPr/>
        </p:nvPicPr>
        <p:blipFill>
          <a:blip r:embed="rId3"/>
          <a:stretch>
            <a:fillRect/>
          </a:stretch>
        </p:blipFill>
        <p:spPr>
          <a:xfrm>
            <a:off x="763736" y="1946502"/>
            <a:ext cx="4153480" cy="2772162"/>
          </a:xfrm>
          <a:prstGeom prst="rect">
            <a:avLst/>
          </a:prstGeom>
        </p:spPr>
      </p:pic>
    </p:spTree>
    <p:extLst>
      <p:ext uri="{BB962C8B-B14F-4D97-AF65-F5344CB8AC3E}">
        <p14:creationId xmlns:p14="http://schemas.microsoft.com/office/powerpoint/2010/main" val="2393153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83D4-9D01-8636-1D61-F0439EAE7BF8}"/>
              </a:ext>
            </a:extLst>
          </p:cNvPr>
          <p:cNvSpPr>
            <a:spLocks noGrp="1"/>
          </p:cNvSpPr>
          <p:nvPr>
            <p:ph type="title"/>
          </p:nvPr>
        </p:nvSpPr>
        <p:spPr>
          <a:xfrm>
            <a:off x="621792" y="803116"/>
            <a:ext cx="10671048" cy="768096"/>
          </a:xfrm>
        </p:spPr>
        <p:txBody>
          <a:bodyPr/>
          <a:lstStyle/>
          <a:p>
            <a:r>
              <a:rPr lang="en-US" b="1" dirty="0"/>
              <a:t>EMPLOYEES INVOLVEMENT</a:t>
            </a:r>
            <a:endParaRPr lang="en-IN" dirty="0"/>
          </a:p>
        </p:txBody>
      </p:sp>
      <p:sp>
        <p:nvSpPr>
          <p:cNvPr id="5" name="Slide Number Placeholder 4">
            <a:extLst>
              <a:ext uri="{FF2B5EF4-FFF2-40B4-BE49-F238E27FC236}">
                <a16:creationId xmlns:a16="http://schemas.microsoft.com/office/drawing/2014/main" id="{7B471005-6D53-00A0-CDD4-179F8922545E}"/>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7" name="TextBox 6">
            <a:extLst>
              <a:ext uri="{FF2B5EF4-FFF2-40B4-BE49-F238E27FC236}">
                <a16:creationId xmlns:a16="http://schemas.microsoft.com/office/drawing/2014/main" id="{1C3E5B48-48CF-04D5-7D2D-1B4BA05ACAE2}"/>
              </a:ext>
            </a:extLst>
          </p:cNvPr>
          <p:cNvSpPr txBox="1"/>
          <p:nvPr/>
        </p:nvSpPr>
        <p:spPr>
          <a:xfrm>
            <a:off x="1174128" y="6260326"/>
            <a:ext cx="10758792" cy="923330"/>
          </a:xfrm>
          <a:prstGeom prst="rect">
            <a:avLst/>
          </a:prstGeom>
          <a:noFill/>
        </p:spPr>
        <p:txBody>
          <a:bodyPr wrap="square" rtlCol="0">
            <a:spAutoFit/>
          </a:bodyPr>
          <a:lstStyle/>
          <a:p>
            <a:r>
              <a:rPr lang="en-IN" dirty="0"/>
              <a:t>Full-Time job involvement is the highest. Around 96% of jobs role are of Full-Time involvement.</a:t>
            </a:r>
          </a:p>
          <a:p>
            <a:endParaRPr lang="en-IN" dirty="0"/>
          </a:p>
          <a:p>
            <a:endParaRPr lang="en-IN" dirty="0"/>
          </a:p>
        </p:txBody>
      </p:sp>
      <p:graphicFrame>
        <p:nvGraphicFramePr>
          <p:cNvPr id="8" name="Content Placeholder 7">
            <a:extLst>
              <a:ext uri="{FF2B5EF4-FFF2-40B4-BE49-F238E27FC236}">
                <a16:creationId xmlns:a16="http://schemas.microsoft.com/office/drawing/2014/main" id="{DAA4B630-BA55-4BCB-BE6C-3C3669C4703D}"/>
              </a:ext>
            </a:extLst>
          </p:cNvPr>
          <p:cNvGraphicFramePr>
            <a:graphicFrameLocks noGrp="1"/>
          </p:cNvGraphicFramePr>
          <p:nvPr>
            <p:ph sz="half" idx="1"/>
            <p:extLst>
              <p:ext uri="{D42A27DB-BD31-4B8C-83A1-F6EECF244321}">
                <p14:modId xmlns:p14="http://schemas.microsoft.com/office/powerpoint/2010/main" val="2339336520"/>
              </p:ext>
            </p:extLst>
          </p:nvPr>
        </p:nvGraphicFramePr>
        <p:xfrm>
          <a:off x="539750" y="1642808"/>
          <a:ext cx="11118850" cy="45360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6239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B193EE2-FF31-A1E3-74C8-8B9EE90DD384}"/>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7" name="TextBox 6">
            <a:extLst>
              <a:ext uri="{FF2B5EF4-FFF2-40B4-BE49-F238E27FC236}">
                <a16:creationId xmlns:a16="http://schemas.microsoft.com/office/drawing/2014/main" id="{B6EF8366-7452-7D30-536E-B6600472F625}"/>
              </a:ext>
            </a:extLst>
          </p:cNvPr>
          <p:cNvSpPr txBox="1"/>
          <p:nvPr/>
        </p:nvSpPr>
        <p:spPr>
          <a:xfrm>
            <a:off x="486383" y="2393004"/>
            <a:ext cx="3414408" cy="3970318"/>
          </a:xfrm>
          <a:prstGeom prst="rect">
            <a:avLst/>
          </a:prstGeom>
          <a:noFill/>
        </p:spPr>
        <p:txBody>
          <a:bodyPr wrap="square" rtlCol="0">
            <a:spAutoFit/>
          </a:bodyPr>
          <a:lstStyle/>
          <a:p>
            <a:pPr marL="285750" indent="-285750">
              <a:buFont typeface="Arial" panose="020B0604020202020204" pitchFamily="34" charset="0"/>
              <a:buChar char="•"/>
            </a:pPr>
            <a:r>
              <a:rPr lang="en-IN" dirty="0"/>
              <a:t> Companies with more than 1000 Employees are contributing 68% in terms of Jobs opening.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Companies with  100 - 1000 Employees range are contributing 20% in terms of Job openings.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Companies within 100 Employees are contributing 12% in terms of Jobs opening.</a:t>
            </a:r>
          </a:p>
          <a:p>
            <a:pPr marL="285750" indent="-28575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1C7820B1-0DA7-EADA-43C6-E25ED3401348}"/>
              </a:ext>
            </a:extLst>
          </p:cNvPr>
          <p:cNvSpPr txBox="1"/>
          <p:nvPr/>
        </p:nvSpPr>
        <p:spPr>
          <a:xfrm>
            <a:off x="982495" y="301557"/>
            <a:ext cx="10175132" cy="584775"/>
          </a:xfrm>
          <a:prstGeom prst="rect">
            <a:avLst/>
          </a:prstGeom>
          <a:noFill/>
        </p:spPr>
        <p:txBody>
          <a:bodyPr wrap="square" rtlCol="0">
            <a:spAutoFit/>
          </a:bodyPr>
          <a:lstStyle/>
          <a:p>
            <a:r>
              <a:rPr lang="en-IN" sz="3200" b="1" dirty="0">
                <a:solidFill>
                  <a:schemeClr val="accent1"/>
                </a:solidFill>
                <a:latin typeface="+mj-lt"/>
              </a:rPr>
              <a:t>Jobs Openings on the basis of company size.</a:t>
            </a:r>
          </a:p>
        </p:txBody>
      </p:sp>
      <p:graphicFrame>
        <p:nvGraphicFramePr>
          <p:cNvPr id="10" name="Content Placeholder 9">
            <a:extLst>
              <a:ext uri="{FF2B5EF4-FFF2-40B4-BE49-F238E27FC236}">
                <a16:creationId xmlns:a16="http://schemas.microsoft.com/office/drawing/2014/main" id="{98F87562-3E1A-48D1-A9E1-B985B2BE09EA}"/>
              </a:ext>
            </a:extLst>
          </p:cNvPr>
          <p:cNvGraphicFramePr>
            <a:graphicFrameLocks noGrp="1"/>
          </p:cNvGraphicFramePr>
          <p:nvPr>
            <p:ph sz="half" idx="1"/>
            <p:extLst>
              <p:ext uri="{D42A27DB-BD31-4B8C-83A1-F6EECF244321}">
                <p14:modId xmlns:p14="http://schemas.microsoft.com/office/powerpoint/2010/main" val="2148856763"/>
              </p:ext>
            </p:extLst>
          </p:nvPr>
        </p:nvGraphicFramePr>
        <p:xfrm>
          <a:off x="4509856" y="1367162"/>
          <a:ext cx="7148744" cy="51701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624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A56A-2CCA-543D-58D2-459C9823FE2D}"/>
              </a:ext>
            </a:extLst>
          </p:cNvPr>
          <p:cNvSpPr>
            <a:spLocks noGrp="1"/>
          </p:cNvSpPr>
          <p:nvPr>
            <p:ph type="title"/>
          </p:nvPr>
        </p:nvSpPr>
        <p:spPr>
          <a:xfrm>
            <a:off x="4737369" y="320040"/>
            <a:ext cx="6832839" cy="1178021"/>
          </a:xfrm>
        </p:spPr>
        <p:txBody>
          <a:bodyPr/>
          <a:lstStyle/>
          <a:p>
            <a:r>
              <a:rPr lang="en-IN" sz="32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List of cities that are leading in various industry </a:t>
            </a:r>
            <a:r>
              <a:rPr lang="en-IN" sz="32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Industries</a:t>
            </a:r>
            <a:r>
              <a:rPr lang="en-IN" sz="36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D0738818-A62E-26AA-A963-5C27772F7CB4}"/>
              </a:ext>
            </a:extLst>
          </p:cNvPr>
          <p:cNvSpPr>
            <a:spLocks noGrp="1"/>
          </p:cNvSpPr>
          <p:nvPr>
            <p:ph sz="half" idx="1"/>
          </p:nvPr>
        </p:nvSpPr>
        <p:spPr>
          <a:xfrm>
            <a:off x="4902740" y="2295728"/>
            <a:ext cx="6755860" cy="4242232"/>
          </a:xfrm>
        </p:spPr>
        <p:txBody>
          <a:bodyPr/>
          <a:lstStyle/>
          <a:p>
            <a:endParaRPr lang="en-IN" dirty="0"/>
          </a:p>
          <a:p>
            <a:r>
              <a:rPr lang="en-IN" dirty="0"/>
              <a:t>North:- Aviation, Manufacturing, Automobile, Civil Engineering, Computer &amp; Electronics Manufacturing, Pharmaceutical, and Transportation Equipment.</a:t>
            </a:r>
          </a:p>
          <a:p>
            <a:endParaRPr lang="en-IN" dirty="0"/>
          </a:p>
          <a:p>
            <a:endParaRPr lang="en-IN" dirty="0"/>
          </a:p>
          <a:p>
            <a:r>
              <a:rPr lang="en-IN" dirty="0"/>
              <a:t>Central:- Music &amp; Entertainment, Newspaper, Semiconductor, FMCG, Mining, Electrical &amp; Electronics Manufacturing, Food.</a:t>
            </a:r>
          </a:p>
          <a:p>
            <a:endParaRPr lang="en-IN" dirty="0"/>
          </a:p>
          <a:p>
            <a:r>
              <a:rPr lang="en-IN" dirty="0"/>
              <a:t>South:- Information services, Telecom, Machinery Manufacturing, Biotechnology Research, E-Learning, Professional Services, Accounting.</a:t>
            </a:r>
          </a:p>
          <a:p>
            <a:endParaRPr lang="en-IN" dirty="0"/>
          </a:p>
          <a:p>
            <a:endParaRPr lang="en-IN" dirty="0"/>
          </a:p>
          <a:p>
            <a:endParaRPr lang="en-IN" dirty="0"/>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40D12F49-944C-99F7-056D-C78C1FE1E6F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AB6E1E7-4D24-E092-6D12-86712EC87695}"/>
              </a:ext>
            </a:extLst>
          </p:cNvPr>
          <p:cNvSpPr>
            <a:spLocks noGrp="1"/>
          </p:cNvSpPr>
          <p:nvPr>
            <p:ph type="sldNum" sz="quarter" idx="12"/>
          </p:nvPr>
        </p:nvSpPr>
        <p:spPr/>
        <p:txBody>
          <a:bodyPr/>
          <a:lstStyle/>
          <a:p>
            <a:fld id="{48F63A3B-78C7-47BE-AE5E-E10140E04643}" type="slidenum">
              <a:rPr lang="en-US" smtClean="0"/>
              <a:t>17</a:t>
            </a:fld>
            <a:endParaRPr lang="en-US" dirty="0"/>
          </a:p>
        </p:txBody>
      </p:sp>
      <p:graphicFrame>
        <p:nvGraphicFramePr>
          <p:cNvPr id="6" name="Content Placeholder 6">
            <a:extLst>
              <a:ext uri="{FF2B5EF4-FFF2-40B4-BE49-F238E27FC236}">
                <a16:creationId xmlns:a16="http://schemas.microsoft.com/office/drawing/2014/main" id="{BDBBA8A7-1158-E888-31DA-5645E971238D}"/>
              </a:ext>
            </a:extLst>
          </p:cNvPr>
          <p:cNvGraphicFramePr>
            <a:graphicFrameLocks/>
          </p:cNvGraphicFramePr>
          <p:nvPr>
            <p:extLst>
              <p:ext uri="{D42A27DB-BD31-4B8C-83A1-F6EECF244321}">
                <p14:modId xmlns:p14="http://schemas.microsoft.com/office/powerpoint/2010/main" val="1369710836"/>
              </p:ext>
            </p:extLst>
          </p:nvPr>
        </p:nvGraphicFramePr>
        <p:xfrm>
          <a:off x="0" y="-36528"/>
          <a:ext cx="4737369" cy="6894518"/>
        </p:xfrm>
        <a:graphic>
          <a:graphicData uri="http://schemas.openxmlformats.org/drawingml/2006/table">
            <a:tbl>
              <a:tblPr firstRow="1" firstCol="1" bandRow="1">
                <a:tableStyleId>{5C22544A-7EE6-4342-B048-85BDC9FD1C3A}</a:tableStyleId>
              </a:tblPr>
              <a:tblGrid>
                <a:gridCol w="2706381">
                  <a:extLst>
                    <a:ext uri="{9D8B030D-6E8A-4147-A177-3AD203B41FA5}">
                      <a16:colId xmlns:a16="http://schemas.microsoft.com/office/drawing/2014/main" val="1636511999"/>
                    </a:ext>
                  </a:extLst>
                </a:gridCol>
                <a:gridCol w="2030988">
                  <a:extLst>
                    <a:ext uri="{9D8B030D-6E8A-4147-A177-3AD203B41FA5}">
                      <a16:colId xmlns:a16="http://schemas.microsoft.com/office/drawing/2014/main" val="3117800969"/>
                    </a:ext>
                  </a:extLst>
                </a:gridCol>
              </a:tblGrid>
              <a:tr h="174976">
                <a:tc>
                  <a:txBody>
                    <a:bodyPr/>
                    <a:lstStyle/>
                    <a:p>
                      <a:pPr algn="ctr">
                        <a:lnSpc>
                          <a:spcPct val="107000"/>
                        </a:lnSpc>
                        <a:spcAft>
                          <a:spcPts val="800"/>
                        </a:spcAft>
                      </a:pPr>
                      <a:r>
                        <a:rPr lang="en-IN" sz="1000" dirty="0">
                          <a:effectLst/>
                        </a:rPr>
                        <a:t>Industry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City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295873839"/>
                  </a:ext>
                </a:extLst>
              </a:tr>
              <a:tr h="320876">
                <a:tc>
                  <a:txBody>
                    <a:bodyPr/>
                    <a:lstStyle/>
                    <a:p>
                      <a:pPr>
                        <a:lnSpc>
                          <a:spcPct val="107000"/>
                        </a:lnSpc>
                        <a:spcAft>
                          <a:spcPts val="800"/>
                        </a:spcAft>
                      </a:pPr>
                      <a:r>
                        <a:rPr lang="en-IN" sz="1000">
                          <a:effectLst/>
                        </a:rPr>
                        <a:t> Appliances, Electrical, and Electronics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Pune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941613559"/>
                  </a:ext>
                </a:extLst>
              </a:tr>
              <a:tr h="320876">
                <a:tc>
                  <a:txBody>
                    <a:bodyPr/>
                    <a:lstStyle/>
                    <a:p>
                      <a:pPr>
                        <a:lnSpc>
                          <a:spcPct val="107000"/>
                        </a:lnSpc>
                        <a:spcAft>
                          <a:spcPts val="800"/>
                        </a:spcAft>
                      </a:pPr>
                      <a:r>
                        <a:rPr lang="en-IN" sz="1000" dirty="0">
                          <a:effectLst/>
                        </a:rPr>
                        <a:t> Transportation, Logistics, Supply Chain and Storage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Bangalore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997431986"/>
                  </a:ext>
                </a:extLst>
              </a:tr>
              <a:tr h="174976">
                <a:tc>
                  <a:txBody>
                    <a:bodyPr/>
                    <a:lstStyle/>
                    <a:p>
                      <a:pPr>
                        <a:lnSpc>
                          <a:spcPct val="107000"/>
                        </a:lnSpc>
                        <a:spcAft>
                          <a:spcPts val="800"/>
                        </a:spcAft>
                      </a:pPr>
                      <a:r>
                        <a:rPr lang="en-IN" sz="1000">
                          <a:effectLst/>
                        </a:rPr>
                        <a:t>Accounting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091488182"/>
                  </a:ext>
                </a:extLst>
              </a:tr>
              <a:tr h="174976">
                <a:tc>
                  <a:txBody>
                    <a:bodyPr/>
                    <a:lstStyle/>
                    <a:p>
                      <a:pPr>
                        <a:lnSpc>
                          <a:spcPct val="107000"/>
                        </a:lnSpc>
                        <a:spcAft>
                          <a:spcPts val="800"/>
                        </a:spcAft>
                      </a:pPr>
                      <a:r>
                        <a:rPr lang="en-IN" sz="1000" dirty="0">
                          <a:effectLst/>
                        </a:rPr>
                        <a:t>Airlines and Aviation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Delhi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677688625"/>
                  </a:ext>
                </a:extLst>
              </a:tr>
              <a:tr h="174976">
                <a:tc>
                  <a:txBody>
                    <a:bodyPr/>
                    <a:lstStyle/>
                    <a:p>
                      <a:pPr>
                        <a:lnSpc>
                          <a:spcPct val="107000"/>
                        </a:lnSpc>
                        <a:spcAft>
                          <a:spcPts val="800"/>
                        </a:spcAft>
                      </a:pPr>
                      <a:r>
                        <a:rPr lang="en-IN" sz="1000">
                          <a:effectLst/>
                        </a:rPr>
                        <a:t>Automation Machinery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886395352"/>
                  </a:ext>
                </a:extLst>
              </a:tr>
              <a:tr h="320876">
                <a:tc>
                  <a:txBody>
                    <a:bodyPr/>
                    <a:lstStyle/>
                    <a:p>
                      <a:pPr>
                        <a:lnSpc>
                          <a:spcPct val="107000"/>
                        </a:lnSpc>
                        <a:spcAft>
                          <a:spcPts val="800"/>
                        </a:spcAft>
                      </a:pPr>
                      <a:r>
                        <a:rPr lang="en-IN" sz="1000" dirty="0">
                          <a:effectLst/>
                        </a:rPr>
                        <a:t>Aviation and Aerospace Component Manufacturing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New Delhi</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340132786"/>
                  </a:ext>
                </a:extLst>
              </a:tr>
              <a:tr h="174976">
                <a:tc>
                  <a:txBody>
                    <a:bodyPr/>
                    <a:lstStyle/>
                    <a:p>
                      <a:pPr>
                        <a:lnSpc>
                          <a:spcPct val="107000"/>
                        </a:lnSpc>
                        <a:spcAft>
                          <a:spcPts val="800"/>
                        </a:spcAft>
                      </a:pPr>
                      <a:r>
                        <a:rPr lang="en-IN" sz="1000">
                          <a:effectLst/>
                        </a:rPr>
                        <a:t>Banking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Chennai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164431841"/>
                  </a:ext>
                </a:extLst>
              </a:tr>
              <a:tr h="174976">
                <a:tc>
                  <a:txBody>
                    <a:bodyPr/>
                    <a:lstStyle/>
                    <a:p>
                      <a:pPr>
                        <a:lnSpc>
                          <a:spcPct val="107000"/>
                        </a:lnSpc>
                        <a:spcAft>
                          <a:spcPts val="800"/>
                        </a:spcAft>
                      </a:pPr>
                      <a:r>
                        <a:rPr lang="en-IN" sz="1000" dirty="0">
                          <a:effectLst/>
                        </a:rPr>
                        <a:t>Biotechnology Research</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227842775"/>
                  </a:ext>
                </a:extLst>
              </a:tr>
              <a:tr h="174976">
                <a:tc>
                  <a:txBody>
                    <a:bodyPr/>
                    <a:lstStyle/>
                    <a:p>
                      <a:pPr>
                        <a:lnSpc>
                          <a:spcPct val="107000"/>
                        </a:lnSpc>
                        <a:spcAft>
                          <a:spcPts val="800"/>
                        </a:spcAft>
                      </a:pPr>
                      <a:r>
                        <a:rPr lang="en-IN" sz="1000">
                          <a:effectLst/>
                        </a:rPr>
                        <a:t>Chemical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939628893"/>
                  </a:ext>
                </a:extLst>
              </a:tr>
              <a:tr h="174976">
                <a:tc>
                  <a:txBody>
                    <a:bodyPr/>
                    <a:lstStyle/>
                    <a:p>
                      <a:pPr>
                        <a:lnSpc>
                          <a:spcPct val="107000"/>
                        </a:lnSpc>
                        <a:spcAft>
                          <a:spcPts val="800"/>
                        </a:spcAft>
                      </a:pPr>
                      <a:r>
                        <a:rPr lang="en-IN" sz="1000">
                          <a:effectLst/>
                        </a:rPr>
                        <a:t>Civil Engineering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Gurgaon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571013101"/>
                  </a:ext>
                </a:extLst>
              </a:tr>
              <a:tr h="174976">
                <a:tc>
                  <a:txBody>
                    <a:bodyPr/>
                    <a:lstStyle/>
                    <a:p>
                      <a:pPr>
                        <a:lnSpc>
                          <a:spcPct val="107000"/>
                        </a:lnSpc>
                        <a:spcAft>
                          <a:spcPts val="800"/>
                        </a:spcAft>
                      </a:pPr>
                      <a:r>
                        <a:rPr lang="en-IN" sz="1000">
                          <a:effectLst/>
                        </a:rPr>
                        <a:t>Computers and Electronics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Gurgaon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186504986"/>
                  </a:ext>
                </a:extLst>
              </a:tr>
              <a:tr h="174976">
                <a:tc>
                  <a:txBody>
                    <a:bodyPr/>
                    <a:lstStyle/>
                    <a:p>
                      <a:pPr>
                        <a:lnSpc>
                          <a:spcPct val="107000"/>
                        </a:lnSpc>
                        <a:spcAft>
                          <a:spcPts val="800"/>
                        </a:spcAft>
                      </a:pPr>
                      <a:r>
                        <a:rPr lang="en-IN" sz="1000">
                          <a:effectLst/>
                        </a:rPr>
                        <a:t>E-Learning Providers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993003496"/>
                  </a:ext>
                </a:extLst>
              </a:tr>
              <a:tr h="174976">
                <a:tc>
                  <a:txBody>
                    <a:bodyPr/>
                    <a:lstStyle/>
                    <a:p>
                      <a:pPr>
                        <a:lnSpc>
                          <a:spcPct val="107000"/>
                        </a:lnSpc>
                        <a:spcAft>
                          <a:spcPts val="800"/>
                        </a:spcAft>
                      </a:pPr>
                      <a:r>
                        <a:rPr lang="en-IN" sz="1000">
                          <a:effectLst/>
                        </a:rPr>
                        <a:t>Executive Offices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Hyderabad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648800787"/>
                  </a:ext>
                </a:extLst>
              </a:tr>
              <a:tr h="174976">
                <a:tc>
                  <a:txBody>
                    <a:bodyPr/>
                    <a:lstStyle/>
                    <a:p>
                      <a:pPr>
                        <a:lnSpc>
                          <a:spcPct val="107000"/>
                        </a:lnSpc>
                        <a:spcAft>
                          <a:spcPts val="800"/>
                        </a:spcAft>
                      </a:pPr>
                      <a:r>
                        <a:rPr lang="en-IN" sz="1000">
                          <a:effectLst/>
                        </a:rPr>
                        <a:t>Food and Beverage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Imamganj</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247837269"/>
                  </a:ext>
                </a:extLst>
              </a:tr>
              <a:tr h="174976">
                <a:tc>
                  <a:txBody>
                    <a:bodyPr/>
                    <a:lstStyle/>
                    <a:p>
                      <a:pPr>
                        <a:lnSpc>
                          <a:spcPct val="107000"/>
                        </a:lnSpc>
                        <a:spcAft>
                          <a:spcPts val="800"/>
                        </a:spcAft>
                      </a:pPr>
                      <a:r>
                        <a:rPr lang="en-IN" sz="1000">
                          <a:effectLst/>
                        </a:rPr>
                        <a:t>Food and Beverage Services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Bangalore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185412128"/>
                  </a:ext>
                </a:extLst>
              </a:tr>
              <a:tr h="174976">
                <a:tc>
                  <a:txBody>
                    <a:bodyPr/>
                    <a:lstStyle/>
                    <a:p>
                      <a:pPr>
                        <a:lnSpc>
                          <a:spcPct val="107000"/>
                        </a:lnSpc>
                        <a:spcAft>
                          <a:spcPts val="800"/>
                        </a:spcAft>
                      </a:pPr>
                      <a:r>
                        <a:rPr lang="en-IN" sz="1000">
                          <a:effectLst/>
                        </a:rPr>
                        <a:t>Hospitality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Gurgaon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770426119"/>
                  </a:ext>
                </a:extLst>
              </a:tr>
              <a:tr h="174976">
                <a:tc>
                  <a:txBody>
                    <a:bodyPr/>
                    <a:lstStyle/>
                    <a:p>
                      <a:pPr>
                        <a:lnSpc>
                          <a:spcPct val="107000"/>
                        </a:lnSpc>
                        <a:spcAft>
                          <a:spcPts val="800"/>
                        </a:spcAft>
                      </a:pPr>
                      <a:r>
                        <a:rPr lang="en-IN" sz="1000">
                          <a:effectLst/>
                        </a:rPr>
                        <a:t>Hospitals and Health Care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Gurgaon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667478013"/>
                  </a:ext>
                </a:extLst>
              </a:tr>
              <a:tr h="174976">
                <a:tc>
                  <a:txBody>
                    <a:bodyPr/>
                    <a:lstStyle/>
                    <a:p>
                      <a:pPr>
                        <a:lnSpc>
                          <a:spcPct val="107000"/>
                        </a:lnSpc>
                        <a:spcAft>
                          <a:spcPts val="800"/>
                        </a:spcAft>
                      </a:pPr>
                      <a:r>
                        <a:rPr lang="en-IN" sz="1000">
                          <a:effectLst/>
                        </a:rPr>
                        <a:t>Industrial Machinery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547762638"/>
                  </a:ext>
                </a:extLst>
              </a:tr>
              <a:tr h="174976">
                <a:tc>
                  <a:txBody>
                    <a:bodyPr/>
                    <a:lstStyle/>
                    <a:p>
                      <a:pPr>
                        <a:lnSpc>
                          <a:spcPct val="107000"/>
                        </a:lnSpc>
                        <a:spcAft>
                          <a:spcPts val="800"/>
                        </a:spcAft>
                      </a:pPr>
                      <a:r>
                        <a:rPr lang="en-IN" sz="1000">
                          <a:effectLst/>
                        </a:rPr>
                        <a:t>Information Services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955376363"/>
                  </a:ext>
                </a:extLst>
              </a:tr>
              <a:tr h="174976">
                <a:tc>
                  <a:txBody>
                    <a:bodyPr/>
                    <a:lstStyle/>
                    <a:p>
                      <a:pPr>
                        <a:lnSpc>
                          <a:spcPct val="107000"/>
                        </a:lnSpc>
                        <a:spcAft>
                          <a:spcPts val="800"/>
                        </a:spcAft>
                      </a:pPr>
                      <a:r>
                        <a:rPr lang="en-IN" sz="1000">
                          <a:effectLst/>
                        </a:rPr>
                        <a:t>Insurance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097759268"/>
                  </a:ext>
                </a:extLst>
              </a:tr>
              <a:tr h="174976">
                <a:tc>
                  <a:txBody>
                    <a:bodyPr/>
                    <a:lstStyle/>
                    <a:p>
                      <a:pPr>
                        <a:lnSpc>
                          <a:spcPct val="107000"/>
                        </a:lnSpc>
                        <a:spcAft>
                          <a:spcPts val="800"/>
                        </a:spcAft>
                      </a:pPr>
                      <a:r>
                        <a:rPr lang="en-IN" sz="1000">
                          <a:effectLst/>
                        </a:rPr>
                        <a:t>Machinery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1388056289"/>
                  </a:ext>
                </a:extLst>
              </a:tr>
              <a:tr h="174976">
                <a:tc>
                  <a:txBody>
                    <a:bodyPr/>
                    <a:lstStyle/>
                    <a:p>
                      <a:pPr>
                        <a:lnSpc>
                          <a:spcPct val="107000"/>
                        </a:lnSpc>
                        <a:spcAft>
                          <a:spcPts val="800"/>
                        </a:spcAft>
                      </a:pPr>
                      <a:r>
                        <a:rPr lang="en-IN" sz="1000">
                          <a:effectLst/>
                        </a:rPr>
                        <a:t>Market Research</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442653977"/>
                  </a:ext>
                </a:extLst>
              </a:tr>
              <a:tr h="174976">
                <a:tc>
                  <a:txBody>
                    <a:bodyPr/>
                    <a:lstStyle/>
                    <a:p>
                      <a:pPr>
                        <a:lnSpc>
                          <a:spcPct val="107000"/>
                        </a:lnSpc>
                        <a:spcAft>
                          <a:spcPts val="800"/>
                        </a:spcAft>
                      </a:pPr>
                      <a:r>
                        <a:rPr lang="en-IN" sz="1000">
                          <a:effectLst/>
                        </a:rPr>
                        <a:t>Mining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Kolkata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233552184"/>
                  </a:ext>
                </a:extLst>
              </a:tr>
              <a:tr h="174976">
                <a:tc>
                  <a:txBody>
                    <a:bodyPr/>
                    <a:lstStyle/>
                    <a:p>
                      <a:pPr>
                        <a:lnSpc>
                          <a:spcPct val="107000"/>
                        </a:lnSpc>
                        <a:spcAft>
                          <a:spcPts val="800"/>
                        </a:spcAft>
                      </a:pPr>
                      <a:r>
                        <a:rPr lang="en-IN" sz="1000">
                          <a:effectLst/>
                        </a:rPr>
                        <a:t>Musicians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Mumbai</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910639304"/>
                  </a:ext>
                </a:extLst>
              </a:tr>
              <a:tr h="174976">
                <a:tc>
                  <a:txBody>
                    <a:bodyPr/>
                    <a:lstStyle/>
                    <a:p>
                      <a:pPr>
                        <a:lnSpc>
                          <a:spcPct val="107000"/>
                        </a:lnSpc>
                        <a:spcAft>
                          <a:spcPts val="800"/>
                        </a:spcAft>
                      </a:pPr>
                      <a:r>
                        <a:rPr lang="en-IN" sz="1000">
                          <a:effectLst/>
                        </a:rPr>
                        <a:t>Newspaper Publishing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Nagpur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319980840"/>
                  </a:ext>
                </a:extLst>
              </a:tr>
              <a:tr h="174976">
                <a:tc>
                  <a:txBody>
                    <a:bodyPr/>
                    <a:lstStyle/>
                    <a:p>
                      <a:pPr>
                        <a:lnSpc>
                          <a:spcPct val="107000"/>
                        </a:lnSpc>
                        <a:spcAft>
                          <a:spcPts val="800"/>
                        </a:spcAft>
                      </a:pPr>
                      <a:r>
                        <a:rPr lang="en-IN" sz="1000" dirty="0">
                          <a:effectLst/>
                        </a:rPr>
                        <a:t>Pharmaceutical Manufacturing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Gurgaon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878530597"/>
                  </a:ext>
                </a:extLst>
              </a:tr>
              <a:tr h="174976">
                <a:tc>
                  <a:txBody>
                    <a:bodyPr/>
                    <a:lstStyle/>
                    <a:p>
                      <a:pPr>
                        <a:lnSpc>
                          <a:spcPct val="107000"/>
                        </a:lnSpc>
                        <a:spcAft>
                          <a:spcPts val="800"/>
                        </a:spcAft>
                      </a:pPr>
                      <a:r>
                        <a:rPr lang="en-IN" sz="1000">
                          <a:effectLst/>
                        </a:rPr>
                        <a:t>Professional Services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Bangalore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95989860"/>
                  </a:ext>
                </a:extLst>
              </a:tr>
              <a:tr h="174976">
                <a:tc>
                  <a:txBody>
                    <a:bodyPr/>
                    <a:lstStyle/>
                    <a:p>
                      <a:pPr>
                        <a:lnSpc>
                          <a:spcPct val="107000"/>
                        </a:lnSpc>
                        <a:spcAft>
                          <a:spcPts val="800"/>
                        </a:spcAft>
                      </a:pPr>
                      <a:r>
                        <a:rPr lang="en-IN" sz="1000">
                          <a:effectLst/>
                        </a:rPr>
                        <a:t>Rail Transportation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1797040106"/>
                  </a:ext>
                </a:extLst>
              </a:tr>
              <a:tr h="174976">
                <a:tc>
                  <a:txBody>
                    <a:bodyPr/>
                    <a:lstStyle/>
                    <a:p>
                      <a:pPr>
                        <a:lnSpc>
                          <a:spcPct val="107000"/>
                        </a:lnSpc>
                        <a:spcAft>
                          <a:spcPts val="800"/>
                        </a:spcAft>
                      </a:pPr>
                      <a:r>
                        <a:rPr lang="en-IN" sz="1000">
                          <a:effectLst/>
                        </a:rPr>
                        <a:t>Retail Luxury Goods and Jewelry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25838345"/>
                  </a:ext>
                </a:extLst>
              </a:tr>
              <a:tr h="174976">
                <a:tc>
                  <a:txBody>
                    <a:bodyPr/>
                    <a:lstStyle/>
                    <a:p>
                      <a:pPr>
                        <a:lnSpc>
                          <a:spcPct val="107000"/>
                        </a:lnSpc>
                        <a:spcAft>
                          <a:spcPts val="800"/>
                        </a:spcAft>
                      </a:pPr>
                      <a:r>
                        <a:rPr lang="en-IN" sz="1000">
                          <a:effectLst/>
                        </a:rPr>
                        <a:t>Semiconductor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Hyderabad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711364974"/>
                  </a:ext>
                </a:extLst>
              </a:tr>
              <a:tr h="174976">
                <a:tc>
                  <a:txBody>
                    <a:bodyPr/>
                    <a:lstStyle/>
                    <a:p>
                      <a:pPr>
                        <a:lnSpc>
                          <a:spcPct val="107000"/>
                        </a:lnSpc>
                        <a:spcAft>
                          <a:spcPts val="800"/>
                        </a:spcAft>
                      </a:pPr>
                      <a:r>
                        <a:rPr lang="en-IN" sz="1000">
                          <a:effectLst/>
                        </a:rPr>
                        <a:t>Telecommunications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1230339365"/>
                  </a:ext>
                </a:extLst>
              </a:tr>
              <a:tr h="174976">
                <a:tc>
                  <a:txBody>
                    <a:bodyPr/>
                    <a:lstStyle/>
                    <a:p>
                      <a:pPr>
                        <a:lnSpc>
                          <a:spcPct val="107000"/>
                        </a:lnSpc>
                        <a:spcAft>
                          <a:spcPts val="800"/>
                        </a:spcAft>
                      </a:pPr>
                      <a:r>
                        <a:rPr lang="en-IN" sz="1000">
                          <a:effectLst/>
                        </a:rPr>
                        <a:t>Textile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Kalyanpur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998384585"/>
                  </a:ext>
                </a:extLst>
              </a:tr>
              <a:tr h="174976">
                <a:tc>
                  <a:txBody>
                    <a:bodyPr/>
                    <a:lstStyle/>
                    <a:p>
                      <a:pPr>
                        <a:lnSpc>
                          <a:spcPct val="107000"/>
                        </a:lnSpc>
                        <a:spcAft>
                          <a:spcPts val="800"/>
                        </a:spcAft>
                      </a:pPr>
                      <a:r>
                        <a:rPr lang="en-IN" sz="1000">
                          <a:effectLst/>
                        </a:rPr>
                        <a:t>Tobacco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New Delhi</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1679284331"/>
                  </a:ext>
                </a:extLst>
              </a:tr>
              <a:tr h="174976">
                <a:tc>
                  <a:txBody>
                    <a:bodyPr/>
                    <a:lstStyle/>
                    <a:p>
                      <a:pPr>
                        <a:lnSpc>
                          <a:spcPct val="107000"/>
                        </a:lnSpc>
                        <a:spcAft>
                          <a:spcPts val="800"/>
                        </a:spcAft>
                      </a:pPr>
                      <a:r>
                        <a:rPr lang="en-IN" sz="1000">
                          <a:effectLst/>
                        </a:rPr>
                        <a:t>Transportation Equipment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Gurgaon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988936391"/>
                  </a:ext>
                </a:extLst>
              </a:tr>
              <a:tr h="174976">
                <a:tc>
                  <a:txBody>
                    <a:bodyPr/>
                    <a:lstStyle/>
                    <a:p>
                      <a:pPr>
                        <a:lnSpc>
                          <a:spcPct val="107000"/>
                        </a:lnSpc>
                        <a:spcAft>
                          <a:spcPts val="800"/>
                        </a:spcAft>
                      </a:pPr>
                      <a:r>
                        <a:rPr lang="en-IN" sz="1000">
                          <a:effectLst/>
                        </a:rPr>
                        <a:t>Truck Transportation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err="1">
                          <a:effectLst/>
                        </a:rPr>
                        <a:t>Kalyanpur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359194907"/>
                  </a:ext>
                </a:extLst>
              </a:tr>
              <a:tr h="157682">
                <a:tc>
                  <a:txBody>
                    <a:bodyPr/>
                    <a:lstStyle/>
                    <a:p>
                      <a:pPr>
                        <a:lnSpc>
                          <a:spcPct val="107000"/>
                        </a:lnSpc>
                        <a:spcAft>
                          <a:spcPts val="800"/>
                        </a:spcAft>
                      </a:pPr>
                      <a:r>
                        <a:rPr lang="en-IN" sz="1000">
                          <a:effectLst/>
                        </a:rPr>
                        <a:t>Wholesale Building Materials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err="1">
                          <a:effectLst/>
                        </a:rPr>
                        <a:t>Imamganj</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449116904"/>
                  </a:ext>
                </a:extLst>
              </a:tr>
            </a:tbl>
          </a:graphicData>
        </a:graphic>
      </p:graphicFrame>
    </p:spTree>
    <p:extLst>
      <p:ext uri="{BB962C8B-B14F-4D97-AF65-F5344CB8AC3E}">
        <p14:creationId xmlns:p14="http://schemas.microsoft.com/office/powerpoint/2010/main" val="418742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A12091-9600-46D2-A681-66F812266D31}"/>
              </a:ext>
            </a:extLst>
          </p:cNvPr>
          <p:cNvSpPr>
            <a:spLocks noGrp="1"/>
          </p:cNvSpPr>
          <p:nvPr>
            <p:ph type="ftr" sz="quarter" idx="11"/>
          </p:nvPr>
        </p:nvSpPr>
        <p:spPr/>
        <p:txBody>
          <a:bodyPr/>
          <a:lstStyle/>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8DA46F4F-0470-48CE-8984-A613FBB52AB1}"/>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6" name="Picture 5">
            <a:extLst>
              <a:ext uri="{FF2B5EF4-FFF2-40B4-BE49-F238E27FC236}">
                <a16:creationId xmlns:a16="http://schemas.microsoft.com/office/drawing/2014/main" id="{AFAD80A1-3EA2-4041-9383-D8B8B52284BF}"/>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566652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11F2-7BC2-DC09-7878-0ECE042A5FD9}"/>
              </a:ext>
            </a:extLst>
          </p:cNvPr>
          <p:cNvSpPr>
            <a:spLocks noGrp="1"/>
          </p:cNvSpPr>
          <p:nvPr>
            <p:ph type="title"/>
          </p:nvPr>
        </p:nvSpPr>
        <p:spPr/>
        <p:txBody>
          <a:bodyPr/>
          <a:lstStyle/>
          <a:p>
            <a:r>
              <a:rPr lang="en-IN" dirty="0"/>
              <a:t>INSIGHTS AND FINDINGS</a:t>
            </a:r>
          </a:p>
        </p:txBody>
      </p:sp>
      <p:sp>
        <p:nvSpPr>
          <p:cNvPr id="3" name="Content Placeholder 2">
            <a:extLst>
              <a:ext uri="{FF2B5EF4-FFF2-40B4-BE49-F238E27FC236}">
                <a16:creationId xmlns:a16="http://schemas.microsoft.com/office/drawing/2014/main" id="{E872F99B-DC68-CEB4-6484-3EF403D858E5}"/>
              </a:ext>
            </a:extLst>
          </p:cNvPr>
          <p:cNvSpPr>
            <a:spLocks noGrp="1"/>
          </p:cNvSpPr>
          <p:nvPr>
            <p:ph sz="half" idx="1"/>
          </p:nvPr>
        </p:nvSpPr>
        <p:spPr/>
        <p:txBody>
          <a:bodyPr/>
          <a:lstStyle/>
          <a:p>
            <a:r>
              <a:rPr lang="en-US" dirty="0"/>
              <a:t>1. No. of jobs in different industries - IT services and consulting has more number of jobs as compared to marketing</a:t>
            </a:r>
          </a:p>
          <a:p>
            <a:r>
              <a:rPr lang="en-US" dirty="0"/>
              <a:t>2. No. of jobs in different locations – Karnataka, Maharashtra, and Haryana has more jobs as compared to other locations </a:t>
            </a:r>
          </a:p>
          <a:p>
            <a:r>
              <a:rPr lang="en-US" dirty="0"/>
              <a:t>3. Number of jobs across the different industries across different locations – Bangalore, has the most number of jobs in IT consulting and services</a:t>
            </a:r>
          </a:p>
          <a:p>
            <a:r>
              <a:rPr lang="en-US" dirty="0"/>
              <a:t>4. Top 10 companies with max no of applicants – Appen, American Express, Amazon, Motorola Solutions, </a:t>
            </a:r>
            <a:r>
              <a:rPr lang="en-US" dirty="0" err="1"/>
              <a:t>nanosystems</a:t>
            </a:r>
            <a:r>
              <a:rPr lang="en-US" dirty="0"/>
              <a:t> consulting Pvt ltd, </a:t>
            </a:r>
            <a:r>
              <a:rPr lang="en-US" dirty="0" err="1"/>
              <a:t>Procol</a:t>
            </a:r>
            <a:r>
              <a:rPr lang="en-US" dirty="0"/>
              <a:t>, TransPerfect, amazon web services.</a:t>
            </a:r>
          </a:p>
          <a:p>
            <a:r>
              <a:rPr lang="en-US" dirty="0"/>
              <a:t>5. Company has more no. of followers – EY has the most number of followers </a:t>
            </a:r>
          </a:p>
          <a:p>
            <a:r>
              <a:rPr lang="en-US" dirty="0"/>
              <a:t>6. Comparison between the office and remote jobs – Office has 90 % of jobs and remote has only 10 % of jobs. </a:t>
            </a:r>
          </a:p>
          <a:p>
            <a:r>
              <a:rPr lang="en-US" dirty="0"/>
              <a:t>7. Top 10 demanding jobs – Data Analyst, Search Analyst, Software Development Engineer, Voice Analyst, Social Media Analyst, Solutions </a:t>
            </a:r>
            <a:r>
              <a:rPr lang="en-US" dirty="0" err="1"/>
              <a:t>ConsultantUS</a:t>
            </a:r>
            <a:r>
              <a:rPr lang="en-US" dirty="0"/>
              <a:t> Region, Software Engineer I, Trainee Software Engineer, Social Media Analyst, Marketing Executive. </a:t>
            </a:r>
            <a:endParaRPr lang="en-IN" dirty="0"/>
          </a:p>
        </p:txBody>
      </p:sp>
      <p:sp>
        <p:nvSpPr>
          <p:cNvPr id="5" name="Slide Number Placeholder 4">
            <a:extLst>
              <a:ext uri="{FF2B5EF4-FFF2-40B4-BE49-F238E27FC236}">
                <a16:creationId xmlns:a16="http://schemas.microsoft.com/office/drawing/2014/main" id="{B9139F3E-6B02-84F4-C9A8-E47BF29D348B}"/>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269338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1600" b="1" dirty="0"/>
              <a:t>Scrape data from the professional networking platform </a:t>
            </a:r>
            <a:r>
              <a:rPr lang="en-US" sz="1600" b="1" dirty="0">
                <a:solidFill>
                  <a:srgbClr val="EB5757"/>
                </a:solidFill>
                <a:effectLst/>
                <a:latin typeface="SFMono-Regular"/>
              </a:rPr>
              <a:t>LinkedIn</a:t>
            </a:r>
            <a:r>
              <a:rPr lang="en-US" sz="1600" b="1" dirty="0"/>
              <a:t> using a python library called Beautiful soup (or similar), collate information in the given format, and make 3 tables using the data. We have to scrap the data from the website after that we have to analyze the data that we scrap out of the LinkedIn webpage and make the insights out of the data in the form of visuals and graphs.</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Learning</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4" name="Content Placeholder 3">
            <a:extLst>
              <a:ext uri="{FF2B5EF4-FFF2-40B4-BE49-F238E27FC236}">
                <a16:creationId xmlns:a16="http://schemas.microsoft.com/office/drawing/2014/main" id="{6DD754C5-4579-DBF5-C67A-FBF227CF9BC1}"/>
              </a:ext>
            </a:extLst>
          </p:cNvPr>
          <p:cNvSpPr>
            <a:spLocks noGrp="1"/>
          </p:cNvSpPr>
          <p:nvPr>
            <p:ph sz="half" idx="1"/>
          </p:nvPr>
        </p:nvSpPr>
        <p:spPr/>
        <p:txBody>
          <a:bodyPr/>
          <a:lstStyle/>
          <a:p>
            <a:r>
              <a:rPr lang="en-IN" dirty="0"/>
              <a:t>How to scrap data from a web page.</a:t>
            </a:r>
          </a:p>
          <a:p>
            <a:r>
              <a:rPr lang="en-IN" dirty="0"/>
              <a:t>Use of python libraries like </a:t>
            </a:r>
            <a:r>
              <a:rPr lang="en-IN" dirty="0" err="1"/>
              <a:t>BeautifulSoup</a:t>
            </a:r>
            <a:r>
              <a:rPr lang="en-IN" dirty="0"/>
              <a:t>, and Selenium.</a:t>
            </a:r>
          </a:p>
          <a:p>
            <a:r>
              <a:rPr lang="en-IN" dirty="0"/>
              <a:t>Data Cleaning.</a:t>
            </a:r>
          </a:p>
          <a:p>
            <a:r>
              <a:rPr lang="en-IN" dirty="0"/>
              <a:t>Arranging the data for finding out the insights.</a:t>
            </a:r>
          </a:p>
          <a:p>
            <a:r>
              <a:rPr lang="en-IN" dirty="0"/>
              <a:t>How to work in a team.</a:t>
            </a:r>
          </a:p>
          <a:p>
            <a:r>
              <a:rPr lang="en-IN" dirty="0"/>
              <a:t>Time management.</a:t>
            </a:r>
          </a:p>
        </p:txBody>
      </p:sp>
    </p:spTree>
    <p:extLst>
      <p:ext uri="{BB962C8B-B14F-4D97-AF65-F5344CB8AC3E}">
        <p14:creationId xmlns:p14="http://schemas.microsoft.com/office/powerpoint/2010/main" val="288647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296460" y="2650965"/>
            <a:ext cx="4568952" cy="1906232"/>
          </a:xfrm>
        </p:spPr>
        <p:txBody>
          <a:bodyPr/>
          <a:lstStyle/>
          <a:p>
            <a:r>
              <a:rPr lang="en-US" sz="4800"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CC49-B5D7-4832-7EFB-35E0C9E7A076}"/>
              </a:ext>
            </a:extLst>
          </p:cNvPr>
          <p:cNvSpPr>
            <a:spLocks noGrp="1"/>
          </p:cNvSpPr>
          <p:nvPr>
            <p:ph type="title"/>
          </p:nvPr>
        </p:nvSpPr>
        <p:spPr>
          <a:xfrm>
            <a:off x="3779099" y="959599"/>
            <a:ext cx="7853503" cy="768096"/>
          </a:xfrm>
        </p:spPr>
        <p:txBody>
          <a:bodyPr/>
          <a:lstStyle/>
          <a:p>
            <a:r>
              <a:rPr lang="en-IN" dirty="0"/>
              <a:t>Problem statement</a:t>
            </a:r>
          </a:p>
        </p:txBody>
      </p:sp>
      <p:sp>
        <p:nvSpPr>
          <p:cNvPr id="5" name="Slide Number Placeholder 4">
            <a:extLst>
              <a:ext uri="{FF2B5EF4-FFF2-40B4-BE49-F238E27FC236}">
                <a16:creationId xmlns:a16="http://schemas.microsoft.com/office/drawing/2014/main" id="{B24AB552-F9F8-4DE8-9DC1-57A42210339E}"/>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6" name="Rectangle 1">
            <a:extLst>
              <a:ext uri="{FF2B5EF4-FFF2-40B4-BE49-F238E27FC236}">
                <a16:creationId xmlns:a16="http://schemas.microsoft.com/office/drawing/2014/main" id="{C4263732-82EE-C6E5-E700-8CF368BE57F4}"/>
              </a:ext>
            </a:extLst>
          </p:cNvPr>
          <p:cNvSpPr>
            <a:spLocks noGrp="1" noChangeArrowheads="1"/>
          </p:cNvSpPr>
          <p:nvPr>
            <p:ph idx="1"/>
          </p:nvPr>
        </p:nvSpPr>
        <p:spPr bwMode="auto">
          <a:xfrm>
            <a:off x="3492002" y="1955775"/>
            <a:ext cx="8427696"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effectLst/>
                <a:latin typeface="Arial" panose="020B0604020202020204" pitchFamily="34" charset="0"/>
              </a:rPr>
              <a:t>   Generate different insights from data such 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Comparison of the number of jobs across different cities for different levels.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Arial" panose="020B0604020202020204" pitchFamily="34" charset="0"/>
              </a:rPr>
              <a:t>N</a:t>
            </a:r>
            <a:r>
              <a:rPr kumimoji="0" lang="en-US" altLang="en-US" sz="1800" b="1" i="0" u="none" strike="noStrike" cap="none" normalizeH="0" baseline="0" dirty="0">
                <a:ln>
                  <a:noFill/>
                </a:ln>
                <a:effectLst/>
                <a:latin typeface="Arial" panose="020B0604020202020204" pitchFamily="34" charset="0"/>
              </a:rPr>
              <a:t>umber of jobs distribution across various industries.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Arial" panose="020B0604020202020204" pitchFamily="34" charset="0"/>
              </a:rPr>
              <a:t>N</a:t>
            </a:r>
            <a:r>
              <a:rPr kumimoji="0" lang="en-US" altLang="en-US" sz="1800" b="1" i="0" u="none" strike="noStrike" cap="none" normalizeH="0" baseline="0" dirty="0">
                <a:ln>
                  <a:noFill/>
                </a:ln>
                <a:effectLst/>
                <a:latin typeface="Arial" panose="020B0604020202020204" pitchFamily="34" charset="0"/>
              </a:rPr>
              <a:t>umber of openings with respect to the current employee count - Number of openings in a company with more than 1000 employees in comparison to the number of openings in a company with 100 employees.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Generate </a:t>
            </a:r>
            <a:r>
              <a:rPr lang="en-US" altLang="en-US" sz="1800" b="1" dirty="0">
                <a:latin typeface="Arial" panose="020B0604020202020204" pitchFamily="34" charset="0"/>
              </a:rPr>
              <a:t>some</a:t>
            </a:r>
            <a:r>
              <a:rPr kumimoji="0" lang="en-US" altLang="en-US" sz="1800" b="1" i="0" u="none" strike="noStrike" cap="none" normalizeH="0" baseline="0" dirty="0">
                <a:ln>
                  <a:noFill/>
                </a:ln>
                <a:effectLst/>
                <a:latin typeface="Arial" panose="020B0604020202020204" pitchFamily="34" charset="0"/>
              </a:rPr>
              <a:t> interesting insight from the data.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70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2DAC-37E9-5F98-3364-F896430B5161}"/>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1BA89C37-7423-C719-78B3-780260A5AA5C}"/>
              </a:ext>
            </a:extLst>
          </p:cNvPr>
          <p:cNvSpPr>
            <a:spLocks noGrp="1"/>
          </p:cNvSpPr>
          <p:nvPr>
            <p:ph idx="1"/>
          </p:nvPr>
        </p:nvSpPr>
        <p:spPr/>
        <p:txBody>
          <a:bodyPr/>
          <a:lstStyle/>
          <a:p>
            <a:r>
              <a:rPr lang="en-IN" dirty="0"/>
              <a:t>● PYTHON </a:t>
            </a:r>
          </a:p>
          <a:p>
            <a:r>
              <a:rPr lang="en-IN" dirty="0"/>
              <a:t>● MS SQL SERVER </a:t>
            </a:r>
          </a:p>
          <a:p>
            <a:r>
              <a:rPr lang="en-IN" dirty="0"/>
              <a:t>● EXCEL</a:t>
            </a:r>
          </a:p>
          <a:p>
            <a:r>
              <a:rPr lang="en-IN" dirty="0"/>
              <a:t>● Tableau</a:t>
            </a:r>
          </a:p>
        </p:txBody>
      </p:sp>
    </p:spTree>
    <p:extLst>
      <p:ext uri="{BB962C8B-B14F-4D97-AF65-F5344CB8AC3E}">
        <p14:creationId xmlns:p14="http://schemas.microsoft.com/office/powerpoint/2010/main" val="183051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Execution of project PLAN </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Data scraping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solidFill>
                  <a:schemeClr val="tx1"/>
                </a:solidFill>
              </a:rPr>
              <a:t>Scraping of data from LinkedIn by using python Library</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Data cleaning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solidFill>
                  <a:schemeClr val="tx1"/>
                </a:solidFill>
              </a:rPr>
              <a:t>Removal of NAN values &amp; Noise cleaning</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SQL </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solidFill>
                  <a:schemeClr val="tx1"/>
                </a:solidFill>
              </a:rPr>
              <a:t>Use SQL to find out the insights of the data.</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IN" dirty="0"/>
              <a:t> Use excel.</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solidFill>
                  <a:schemeClr val="tx1"/>
                </a:solidFill>
              </a:rPr>
              <a:t>Using of excel pivot table for finding out the insights.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a:xfrm>
            <a:off x="9547628" y="2491684"/>
            <a:ext cx="2271477" cy="2825173"/>
          </a:xfrm>
        </p:spPr>
        <p:txBody>
          <a:bodyPr/>
          <a:lstStyle/>
          <a:p>
            <a:r>
              <a:rPr lang="en-US" dirty="0"/>
              <a:t>Graphical</a:t>
            </a:r>
          </a:p>
          <a:p>
            <a:r>
              <a:rPr lang="en-US" dirty="0"/>
              <a:t>representation</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9593349" y="3888404"/>
            <a:ext cx="1975799" cy="1371600"/>
          </a:xfrm>
        </p:spPr>
        <p:txBody>
          <a:bodyPr/>
          <a:lstStyle/>
          <a:p>
            <a:pPr lvl="0"/>
            <a:r>
              <a:rPr lang="en-US" dirty="0">
                <a:solidFill>
                  <a:schemeClr val="tx1"/>
                </a:solidFill>
              </a:rPr>
              <a:t>Making visualizations from the insights derived</a:t>
            </a:r>
          </a:p>
        </p:txBody>
      </p:sp>
    </p:spTree>
    <p:extLst>
      <p:ext uri="{BB962C8B-B14F-4D97-AF65-F5344CB8AC3E}">
        <p14:creationId xmlns:p14="http://schemas.microsoft.com/office/powerpoint/2010/main" val="160049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283E3-5499-12A6-29D1-FAE7EBB49255}"/>
              </a:ext>
            </a:extLst>
          </p:cNvPr>
          <p:cNvSpPr>
            <a:spLocks noGrp="1"/>
          </p:cNvSpPr>
          <p:nvPr>
            <p:ph type="title"/>
          </p:nvPr>
        </p:nvSpPr>
        <p:spPr>
          <a:xfrm>
            <a:off x="445008" y="270256"/>
            <a:ext cx="11301984" cy="768096"/>
          </a:xfrm>
        </p:spPr>
        <p:txBody>
          <a:bodyPr/>
          <a:lstStyle/>
          <a:p>
            <a:r>
              <a:rPr lang="en-IN" sz="4400" b="1" dirty="0"/>
              <a:t>data </a:t>
            </a:r>
            <a:r>
              <a:rPr lang="en-IN" sz="4400" b="1"/>
              <a:t>we scrape </a:t>
            </a:r>
            <a:r>
              <a:rPr lang="en-IN" sz="4400" b="1" dirty="0"/>
              <a:t>out from LinkedIn?</a:t>
            </a:r>
            <a:endParaRPr lang="en-IN" dirty="0"/>
          </a:p>
        </p:txBody>
      </p:sp>
      <p:sp>
        <p:nvSpPr>
          <p:cNvPr id="3" name="Content Placeholder 2">
            <a:extLst>
              <a:ext uri="{FF2B5EF4-FFF2-40B4-BE49-F238E27FC236}">
                <a16:creationId xmlns:a16="http://schemas.microsoft.com/office/drawing/2014/main" id="{A9C07F86-7668-F3AC-524B-2C733A6B3E07}"/>
              </a:ext>
            </a:extLst>
          </p:cNvPr>
          <p:cNvSpPr>
            <a:spLocks noGrp="1"/>
          </p:cNvSpPr>
          <p:nvPr>
            <p:ph idx="1"/>
          </p:nvPr>
        </p:nvSpPr>
        <p:spPr>
          <a:xfrm>
            <a:off x="445008" y="1828799"/>
            <a:ext cx="9437913" cy="3802743"/>
          </a:xfrm>
        </p:spPr>
        <p:txBody>
          <a:bodyPr/>
          <a:lstStyle/>
          <a:p>
            <a:r>
              <a:rPr lang="en-IN" sz="2000" b="1" dirty="0">
                <a:solidFill>
                  <a:schemeClr val="accent1">
                    <a:lumMod val="50000"/>
                  </a:schemeClr>
                </a:solidFill>
              </a:rPr>
              <a:t>Job designation, Location, Company, No. of Employees, Industry, </a:t>
            </a:r>
            <a:r>
              <a:rPr lang="en-IN" sz="2000" b="1" dirty="0" err="1">
                <a:solidFill>
                  <a:schemeClr val="accent1">
                    <a:lumMod val="50000"/>
                  </a:schemeClr>
                </a:solidFill>
              </a:rPr>
              <a:t>Linkedin</a:t>
            </a:r>
            <a:r>
              <a:rPr lang="en-IN" sz="2000" b="1" dirty="0">
                <a:solidFill>
                  <a:schemeClr val="accent1">
                    <a:lumMod val="50000"/>
                  </a:schemeClr>
                </a:solidFill>
              </a:rPr>
              <a:t> followers, No. of applicants, Involvement, Level of Job.</a:t>
            </a:r>
          </a:p>
          <a:p>
            <a:endParaRPr lang="en-IN" sz="2000" b="1" dirty="0">
              <a:solidFill>
                <a:schemeClr val="accent1">
                  <a:lumMod val="50000"/>
                </a:schemeClr>
              </a:solidFill>
            </a:endParaRPr>
          </a:p>
          <a:p>
            <a:endParaRPr lang="en-IN" dirty="0"/>
          </a:p>
        </p:txBody>
      </p:sp>
      <p:pic>
        <p:nvPicPr>
          <p:cNvPr id="4" name="Picture 3">
            <a:extLst>
              <a:ext uri="{FF2B5EF4-FFF2-40B4-BE49-F238E27FC236}">
                <a16:creationId xmlns:a16="http://schemas.microsoft.com/office/drawing/2014/main" id="{7148A65A-F9F1-5B08-89F5-866516F051DE}"/>
              </a:ext>
            </a:extLst>
          </p:cNvPr>
          <p:cNvPicPr>
            <a:picLocks noChangeAspect="1"/>
          </p:cNvPicPr>
          <p:nvPr/>
        </p:nvPicPr>
        <p:blipFill>
          <a:blip r:embed="rId2" cstate="print"/>
          <a:stretch>
            <a:fillRect/>
          </a:stretch>
        </p:blipFill>
        <p:spPr>
          <a:xfrm>
            <a:off x="590452" y="3082409"/>
            <a:ext cx="9437913" cy="3608614"/>
          </a:xfrm>
          <a:prstGeom prst="rect">
            <a:avLst/>
          </a:prstGeom>
        </p:spPr>
      </p:pic>
    </p:spTree>
    <p:extLst>
      <p:ext uri="{BB962C8B-B14F-4D97-AF65-F5344CB8AC3E}">
        <p14:creationId xmlns:p14="http://schemas.microsoft.com/office/powerpoint/2010/main" val="3022236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3178C3-D337-46FA-BA0D-DDE5FDE713D1}"/>
              </a:ext>
            </a:extLst>
          </p:cNvPr>
          <p:cNvSpPr>
            <a:spLocks noGrp="1"/>
          </p:cNvSpPr>
          <p:nvPr>
            <p:ph type="ftr" sz="quarter" idx="11"/>
          </p:nvPr>
        </p:nvSpPr>
        <p:spPr>
          <a:xfrm>
            <a:off x="621792" y="457200"/>
            <a:ext cx="3200400" cy="274320"/>
          </a:xfrm>
        </p:spPr>
        <p:txBody>
          <a:bodyPr/>
          <a:lstStyle/>
          <a:p>
            <a:endParaRPr lang="en-US" dirty="0"/>
          </a:p>
          <a:p>
            <a:endParaRPr lang="en-US" dirty="0"/>
          </a:p>
        </p:txBody>
      </p:sp>
      <p:sp>
        <p:nvSpPr>
          <p:cNvPr id="5" name="Slide Number Placeholder 4">
            <a:extLst>
              <a:ext uri="{FF2B5EF4-FFF2-40B4-BE49-F238E27FC236}">
                <a16:creationId xmlns:a16="http://schemas.microsoft.com/office/drawing/2014/main" id="{16E162F7-EBC7-4557-A325-29BF8FF6A81B}"/>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6" name="TextBox 5">
            <a:extLst>
              <a:ext uri="{FF2B5EF4-FFF2-40B4-BE49-F238E27FC236}">
                <a16:creationId xmlns:a16="http://schemas.microsoft.com/office/drawing/2014/main" id="{7E246882-8262-4F71-B683-B52C972585F7}"/>
              </a:ext>
            </a:extLst>
          </p:cNvPr>
          <p:cNvSpPr txBox="1"/>
          <p:nvPr/>
        </p:nvSpPr>
        <p:spPr>
          <a:xfrm>
            <a:off x="870838" y="1513783"/>
            <a:ext cx="2198451" cy="369332"/>
          </a:xfrm>
          <a:prstGeom prst="rect">
            <a:avLst/>
          </a:prstGeom>
          <a:noFill/>
        </p:spPr>
        <p:txBody>
          <a:bodyPr wrap="square" rtlCol="0">
            <a:spAutoFit/>
          </a:bodyPr>
          <a:lstStyle/>
          <a:p>
            <a:r>
              <a:rPr lang="en-IN" dirty="0"/>
              <a:t>JOBS TABLE</a:t>
            </a:r>
          </a:p>
        </p:txBody>
      </p:sp>
      <p:sp>
        <p:nvSpPr>
          <p:cNvPr id="7" name="TextBox 6">
            <a:extLst>
              <a:ext uri="{FF2B5EF4-FFF2-40B4-BE49-F238E27FC236}">
                <a16:creationId xmlns:a16="http://schemas.microsoft.com/office/drawing/2014/main" id="{9531CA0E-A0D9-468F-B5F0-48FC3C9F8C2C}"/>
              </a:ext>
            </a:extLst>
          </p:cNvPr>
          <p:cNvSpPr txBox="1"/>
          <p:nvPr/>
        </p:nvSpPr>
        <p:spPr>
          <a:xfrm>
            <a:off x="5363182" y="1506165"/>
            <a:ext cx="2198451" cy="369332"/>
          </a:xfrm>
          <a:prstGeom prst="rect">
            <a:avLst/>
          </a:prstGeom>
          <a:noFill/>
        </p:spPr>
        <p:txBody>
          <a:bodyPr wrap="square" rtlCol="0">
            <a:spAutoFit/>
          </a:bodyPr>
          <a:lstStyle/>
          <a:p>
            <a:r>
              <a:rPr lang="en-IN" dirty="0"/>
              <a:t>COMPANY TABLE</a:t>
            </a:r>
          </a:p>
        </p:txBody>
      </p:sp>
      <p:sp>
        <p:nvSpPr>
          <p:cNvPr id="8" name="TextBox 7">
            <a:extLst>
              <a:ext uri="{FF2B5EF4-FFF2-40B4-BE49-F238E27FC236}">
                <a16:creationId xmlns:a16="http://schemas.microsoft.com/office/drawing/2014/main" id="{454A7FF8-DE7F-42FE-B0D9-4A38DE59222B}"/>
              </a:ext>
            </a:extLst>
          </p:cNvPr>
          <p:cNvSpPr txBox="1"/>
          <p:nvPr/>
        </p:nvSpPr>
        <p:spPr>
          <a:xfrm>
            <a:off x="9240693" y="1515405"/>
            <a:ext cx="2198451" cy="369332"/>
          </a:xfrm>
          <a:prstGeom prst="rect">
            <a:avLst/>
          </a:prstGeom>
          <a:noFill/>
        </p:spPr>
        <p:txBody>
          <a:bodyPr wrap="square" rtlCol="0">
            <a:spAutoFit/>
          </a:bodyPr>
          <a:lstStyle/>
          <a:p>
            <a:r>
              <a:rPr lang="en-IN" dirty="0"/>
              <a:t>DETAILS TABLE</a:t>
            </a:r>
          </a:p>
        </p:txBody>
      </p:sp>
      <p:pic>
        <p:nvPicPr>
          <p:cNvPr id="9" name="Picture 8">
            <a:extLst>
              <a:ext uri="{FF2B5EF4-FFF2-40B4-BE49-F238E27FC236}">
                <a16:creationId xmlns:a16="http://schemas.microsoft.com/office/drawing/2014/main" id="{A9150745-DBA0-41E1-B04F-34DF026E45C2}"/>
              </a:ext>
            </a:extLst>
          </p:cNvPr>
          <p:cNvPicPr>
            <a:picLocks noChangeAspect="1"/>
          </p:cNvPicPr>
          <p:nvPr/>
        </p:nvPicPr>
        <p:blipFill>
          <a:blip r:embed="rId2"/>
          <a:stretch>
            <a:fillRect/>
          </a:stretch>
        </p:blipFill>
        <p:spPr>
          <a:xfrm>
            <a:off x="196334" y="2099066"/>
            <a:ext cx="3709841" cy="4313688"/>
          </a:xfrm>
          <a:prstGeom prst="rect">
            <a:avLst/>
          </a:prstGeom>
        </p:spPr>
      </p:pic>
      <p:pic>
        <p:nvPicPr>
          <p:cNvPr id="10" name="Picture 9">
            <a:extLst>
              <a:ext uri="{FF2B5EF4-FFF2-40B4-BE49-F238E27FC236}">
                <a16:creationId xmlns:a16="http://schemas.microsoft.com/office/drawing/2014/main" id="{65AF6608-2B51-474B-AB46-6C66E58D4C3B}"/>
              </a:ext>
            </a:extLst>
          </p:cNvPr>
          <p:cNvPicPr>
            <a:picLocks noChangeAspect="1"/>
          </p:cNvPicPr>
          <p:nvPr/>
        </p:nvPicPr>
        <p:blipFill>
          <a:blip r:embed="rId3"/>
          <a:stretch>
            <a:fillRect/>
          </a:stretch>
        </p:blipFill>
        <p:spPr>
          <a:xfrm>
            <a:off x="4021585" y="2099066"/>
            <a:ext cx="4190260" cy="4306070"/>
          </a:xfrm>
          <a:prstGeom prst="rect">
            <a:avLst/>
          </a:prstGeom>
        </p:spPr>
      </p:pic>
      <p:pic>
        <p:nvPicPr>
          <p:cNvPr id="11" name="Picture 10">
            <a:extLst>
              <a:ext uri="{FF2B5EF4-FFF2-40B4-BE49-F238E27FC236}">
                <a16:creationId xmlns:a16="http://schemas.microsoft.com/office/drawing/2014/main" id="{975F75AB-724A-4312-BCA4-51C9089184AF}"/>
              </a:ext>
            </a:extLst>
          </p:cNvPr>
          <p:cNvPicPr>
            <a:picLocks noChangeAspect="1"/>
          </p:cNvPicPr>
          <p:nvPr/>
        </p:nvPicPr>
        <p:blipFill>
          <a:blip r:embed="rId4"/>
          <a:stretch>
            <a:fillRect/>
          </a:stretch>
        </p:blipFill>
        <p:spPr>
          <a:xfrm>
            <a:off x="8442664" y="2099066"/>
            <a:ext cx="3364637" cy="4301734"/>
          </a:xfrm>
          <a:prstGeom prst="rect">
            <a:avLst/>
          </a:prstGeom>
        </p:spPr>
      </p:pic>
    </p:spTree>
    <p:extLst>
      <p:ext uri="{BB962C8B-B14F-4D97-AF65-F5344CB8AC3E}">
        <p14:creationId xmlns:p14="http://schemas.microsoft.com/office/powerpoint/2010/main" val="3362011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941804D-5F61-5915-A13A-B4B613E10FCC}"/>
              </a:ext>
            </a:extLst>
          </p:cNvPr>
          <p:cNvSpPr>
            <a:spLocks noGrp="1"/>
          </p:cNvSpPr>
          <p:nvPr>
            <p:ph type="ftr" sz="quarter" idx="11"/>
          </p:nvPr>
        </p:nvSpPr>
        <p:spPr>
          <a:xfrm>
            <a:off x="1416606" y="146523"/>
            <a:ext cx="9358788" cy="739302"/>
          </a:xfrm>
        </p:spPr>
        <p:txBody>
          <a:bodyPr/>
          <a:lstStyle/>
          <a:p>
            <a:r>
              <a:rPr lang="en-US" sz="2800" dirty="0"/>
              <a:t>Indian States Shaded On The Bases Of Job Production.</a:t>
            </a:r>
          </a:p>
        </p:txBody>
      </p:sp>
      <p:sp>
        <p:nvSpPr>
          <p:cNvPr id="5" name="Slide Number Placeholder 4">
            <a:extLst>
              <a:ext uri="{FF2B5EF4-FFF2-40B4-BE49-F238E27FC236}">
                <a16:creationId xmlns:a16="http://schemas.microsoft.com/office/drawing/2014/main" id="{517E25EA-0876-681B-A18D-0C87050952E4}"/>
              </a:ext>
            </a:extLst>
          </p:cNvPr>
          <p:cNvSpPr>
            <a:spLocks noGrp="1"/>
          </p:cNvSpPr>
          <p:nvPr>
            <p:ph type="sldNum" sz="quarter" idx="12"/>
          </p:nvPr>
        </p:nvSpPr>
        <p:spPr/>
        <p:txBody>
          <a:bodyPr/>
          <a:lstStyle/>
          <a:p>
            <a:fld id="{48F63A3B-78C7-47BE-AE5E-E10140E04643}" type="slidenum">
              <a:rPr lang="en-US" smtClean="0"/>
              <a:t>8</a:t>
            </a:fld>
            <a:endParaRPr lang="en-US" dirty="0"/>
          </a:p>
        </p:txBody>
      </p:sp>
      <mc:AlternateContent xmlns:mc="http://schemas.openxmlformats.org/markup-compatibility/2006" xmlns:cx4="http://schemas.microsoft.com/office/drawing/2016/5/10/chartex">
        <mc:Choice Requires="cx4">
          <p:graphicFrame>
            <p:nvGraphicFramePr>
              <p:cNvPr id="6" name="Content Placeholder 3">
                <a:extLst>
                  <a:ext uri="{FF2B5EF4-FFF2-40B4-BE49-F238E27FC236}">
                    <a16:creationId xmlns:a16="http://schemas.microsoft.com/office/drawing/2014/main" id="{A8B76C76-83FB-E043-99D0-F765B8BF4617}"/>
                  </a:ext>
                </a:extLst>
              </p:cNvPr>
              <p:cNvGraphicFramePr>
                <a:graphicFrameLocks noGrp="1"/>
              </p:cNvGraphicFramePr>
              <p:nvPr>
                <p:ph idx="1"/>
                <p:extLst>
                  <p:ext uri="{D42A27DB-BD31-4B8C-83A1-F6EECF244321}">
                    <p14:modId xmlns:p14="http://schemas.microsoft.com/office/powerpoint/2010/main" val="2319284075"/>
                  </p:ext>
                </p:extLst>
              </p:nvPr>
            </p:nvGraphicFramePr>
            <p:xfrm flipH="1">
              <a:off x="259080" y="2583402"/>
              <a:ext cx="380112" cy="6650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3">
                <a:extLst>
                  <a:ext uri="{FF2B5EF4-FFF2-40B4-BE49-F238E27FC236}">
                    <a16:creationId xmlns:a16="http://schemas.microsoft.com/office/drawing/2014/main" id="{A8B76C76-83FB-E043-99D0-F765B8BF4617}"/>
                  </a:ext>
                </a:extLst>
              </p:cNvPr>
              <p:cNvPicPr>
                <a:picLocks noGrp="1" noRot="1" noChangeAspect="1" noMove="1" noResize="1" noEditPoints="1" noAdjustHandles="1" noChangeArrowheads="1" noChangeShapeType="1"/>
              </p:cNvPicPr>
              <p:nvPr/>
            </p:nvPicPr>
            <p:blipFill>
              <a:blip r:embed="rId3"/>
              <a:stretch>
                <a:fillRect/>
              </a:stretch>
            </p:blipFill>
            <p:spPr>
              <a:xfrm>
                <a:off x="259080" y="2583402"/>
                <a:ext cx="380112" cy="66507"/>
              </a:xfrm>
              <a:prstGeom prst="rect">
                <a:avLst/>
              </a:prstGeom>
            </p:spPr>
          </p:pic>
        </mc:Fallback>
      </mc:AlternateContent>
      <p:sp>
        <p:nvSpPr>
          <p:cNvPr id="7" name="TextBox 6">
            <a:extLst>
              <a:ext uri="{FF2B5EF4-FFF2-40B4-BE49-F238E27FC236}">
                <a16:creationId xmlns:a16="http://schemas.microsoft.com/office/drawing/2014/main" id="{7C81DA9F-961E-1332-7235-D27C0115C624}"/>
              </a:ext>
            </a:extLst>
          </p:cNvPr>
          <p:cNvSpPr txBox="1"/>
          <p:nvPr/>
        </p:nvSpPr>
        <p:spPr>
          <a:xfrm>
            <a:off x="7354111" y="2649909"/>
            <a:ext cx="4578809" cy="2308324"/>
          </a:xfrm>
          <a:prstGeom prst="rect">
            <a:avLst/>
          </a:prstGeom>
          <a:noFill/>
        </p:spPr>
        <p:txBody>
          <a:bodyPr wrap="square" rtlCol="0">
            <a:spAutoFit/>
          </a:bodyPr>
          <a:lstStyle/>
          <a:p>
            <a:r>
              <a:rPr lang="en-IN" dirty="0"/>
              <a:t>In North India, Haryana is the highest job-providing state.</a:t>
            </a:r>
          </a:p>
          <a:p>
            <a:endParaRPr lang="en-IN" dirty="0"/>
          </a:p>
          <a:p>
            <a:r>
              <a:rPr lang="en-IN" dirty="0"/>
              <a:t>In Central India, Maharashtra highest job-providing state.</a:t>
            </a:r>
          </a:p>
          <a:p>
            <a:endParaRPr lang="en-IN" dirty="0"/>
          </a:p>
          <a:p>
            <a:r>
              <a:rPr lang="en-IN" dirty="0"/>
              <a:t>In the South, Karnataka highest job providing state. </a:t>
            </a:r>
          </a:p>
        </p:txBody>
      </p:sp>
      <mc:AlternateContent xmlns:mc="http://schemas.openxmlformats.org/markup-compatibility/2006" xmlns:cx4="http://schemas.microsoft.com/office/drawing/2016/5/10/chartex">
        <mc:Choice Requires="cx4">
          <p:graphicFrame>
            <p:nvGraphicFramePr>
              <p:cNvPr id="9" name="Chart 8">
                <a:extLst>
                  <a:ext uri="{FF2B5EF4-FFF2-40B4-BE49-F238E27FC236}">
                    <a16:creationId xmlns:a16="http://schemas.microsoft.com/office/drawing/2014/main" id="{8C70AEC2-6EF5-49CC-9234-9A41268A36DE}"/>
                  </a:ext>
                </a:extLst>
              </p:cNvPr>
              <p:cNvGraphicFramePr/>
              <p:nvPr>
                <p:extLst>
                  <p:ext uri="{D42A27DB-BD31-4B8C-83A1-F6EECF244321}">
                    <p14:modId xmlns:p14="http://schemas.microsoft.com/office/powerpoint/2010/main" val="3892304284"/>
                  </p:ext>
                </p:extLst>
              </p:nvPr>
            </p:nvGraphicFramePr>
            <p:xfrm>
              <a:off x="265890" y="1047619"/>
              <a:ext cx="6889512" cy="566385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9" name="Chart 8">
                <a:extLst>
                  <a:ext uri="{FF2B5EF4-FFF2-40B4-BE49-F238E27FC236}">
                    <a16:creationId xmlns:a16="http://schemas.microsoft.com/office/drawing/2014/main" id="{8C70AEC2-6EF5-49CC-9234-9A41268A36DE}"/>
                  </a:ext>
                </a:extLst>
              </p:cNvPr>
              <p:cNvPicPr>
                <a:picLocks noGrp="1" noRot="1" noChangeAspect="1" noMove="1" noResize="1" noEditPoints="1" noAdjustHandles="1" noChangeArrowheads="1" noChangeShapeType="1"/>
              </p:cNvPicPr>
              <p:nvPr/>
            </p:nvPicPr>
            <p:blipFill>
              <a:blip r:embed="rId5"/>
              <a:stretch>
                <a:fillRect/>
              </a:stretch>
            </p:blipFill>
            <p:spPr>
              <a:xfrm>
                <a:off x="265890" y="1047619"/>
                <a:ext cx="6889512" cy="5663858"/>
              </a:xfrm>
              <a:prstGeom prst="rect">
                <a:avLst/>
              </a:prstGeom>
            </p:spPr>
          </p:pic>
        </mc:Fallback>
      </mc:AlternateContent>
    </p:spTree>
    <p:extLst>
      <p:ext uri="{BB962C8B-B14F-4D97-AF65-F5344CB8AC3E}">
        <p14:creationId xmlns:p14="http://schemas.microsoft.com/office/powerpoint/2010/main" val="71414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26D5-7A8E-6F8A-0C0A-64283A2E1275}"/>
              </a:ext>
            </a:extLst>
          </p:cNvPr>
          <p:cNvSpPr>
            <a:spLocks noGrp="1"/>
          </p:cNvSpPr>
          <p:nvPr>
            <p:ph type="title"/>
          </p:nvPr>
        </p:nvSpPr>
        <p:spPr>
          <a:xfrm>
            <a:off x="768096" y="419068"/>
            <a:ext cx="10671048" cy="768096"/>
          </a:xfrm>
        </p:spPr>
        <p:txBody>
          <a:bodyPr/>
          <a:lstStyle/>
          <a:p>
            <a:r>
              <a:rPr lang="en-US" sz="3600" b="1" dirty="0"/>
              <a:t>TOP</a:t>
            </a:r>
            <a:r>
              <a:rPr lang="en-US" sz="3600" b="1" baseline="0" dirty="0"/>
              <a:t> 10 EMPLOYMENT LOCATION </a:t>
            </a:r>
            <a:br>
              <a:rPr lang="en-US" sz="3600" b="1" dirty="0"/>
            </a:br>
            <a:r>
              <a:rPr lang="en-US" sz="3600" b="1" dirty="0"/>
              <a:t>BASED ON THE NUMBER OF EMPLOYEES</a:t>
            </a:r>
            <a:endParaRPr lang="en-IN" sz="3600" dirty="0"/>
          </a:p>
        </p:txBody>
      </p:sp>
      <p:sp>
        <p:nvSpPr>
          <p:cNvPr id="5" name="Slide Number Placeholder 4">
            <a:extLst>
              <a:ext uri="{FF2B5EF4-FFF2-40B4-BE49-F238E27FC236}">
                <a16:creationId xmlns:a16="http://schemas.microsoft.com/office/drawing/2014/main" id="{705FCA77-AD37-BAFB-8E77-5AE33E4A002B}"/>
              </a:ext>
            </a:extLst>
          </p:cNvPr>
          <p:cNvSpPr>
            <a:spLocks noGrp="1"/>
          </p:cNvSpPr>
          <p:nvPr>
            <p:ph type="sldNum" sz="quarter" idx="12"/>
          </p:nvPr>
        </p:nvSpPr>
        <p:spPr/>
        <p:txBody>
          <a:bodyPr/>
          <a:lstStyle/>
          <a:p>
            <a:fld id="{48F63A3B-78C7-47BE-AE5E-E10140E04643}" type="slidenum">
              <a:rPr lang="en-US" smtClean="0"/>
              <a:t>9</a:t>
            </a:fld>
            <a:endParaRPr lang="en-US" dirty="0"/>
          </a:p>
        </p:txBody>
      </p:sp>
      <p:graphicFrame>
        <p:nvGraphicFramePr>
          <p:cNvPr id="16" name="Content Placeholder 15">
            <a:extLst>
              <a:ext uri="{FF2B5EF4-FFF2-40B4-BE49-F238E27FC236}">
                <a16:creationId xmlns:a16="http://schemas.microsoft.com/office/drawing/2014/main" id="{E782D715-5E81-4C3E-AF30-8A0C4FE2EC9E}"/>
              </a:ext>
            </a:extLst>
          </p:cNvPr>
          <p:cNvGraphicFramePr>
            <a:graphicFrameLocks noGrp="1"/>
          </p:cNvGraphicFramePr>
          <p:nvPr>
            <p:ph sz="half" idx="1"/>
            <p:extLst>
              <p:ext uri="{D42A27DB-BD31-4B8C-83A1-F6EECF244321}">
                <p14:modId xmlns:p14="http://schemas.microsoft.com/office/powerpoint/2010/main" val="1954756727"/>
              </p:ext>
            </p:extLst>
          </p:nvPr>
        </p:nvGraphicFramePr>
        <p:xfrm>
          <a:off x="5291091" y="1795184"/>
          <a:ext cx="6542843" cy="4081833"/>
        </p:xfrm>
        <a:graphic>
          <a:graphicData uri="http://schemas.openxmlformats.org/drawingml/2006/chart">
            <c:chart xmlns:c="http://schemas.openxmlformats.org/drawingml/2006/chart" xmlns:r="http://schemas.openxmlformats.org/officeDocument/2006/relationships" r:id="rId2"/>
          </a:graphicData>
        </a:graphic>
      </p:graphicFrame>
      <p:pic>
        <p:nvPicPr>
          <p:cNvPr id="17" name="Picture 16">
            <a:extLst>
              <a:ext uri="{FF2B5EF4-FFF2-40B4-BE49-F238E27FC236}">
                <a16:creationId xmlns:a16="http://schemas.microsoft.com/office/drawing/2014/main" id="{2FD709FF-3D30-4BAA-929A-819077965037}"/>
              </a:ext>
            </a:extLst>
          </p:cNvPr>
          <p:cNvPicPr>
            <a:picLocks noChangeAspect="1"/>
          </p:cNvPicPr>
          <p:nvPr/>
        </p:nvPicPr>
        <p:blipFill>
          <a:blip r:embed="rId3"/>
          <a:stretch>
            <a:fillRect/>
          </a:stretch>
        </p:blipFill>
        <p:spPr>
          <a:xfrm>
            <a:off x="768097" y="2052638"/>
            <a:ext cx="3830536" cy="3566926"/>
          </a:xfrm>
          <a:prstGeom prst="rect">
            <a:avLst/>
          </a:prstGeom>
        </p:spPr>
      </p:pic>
    </p:spTree>
    <p:extLst>
      <p:ext uri="{BB962C8B-B14F-4D97-AF65-F5344CB8AC3E}">
        <p14:creationId xmlns:p14="http://schemas.microsoft.com/office/powerpoint/2010/main" val="2417865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{236DF5D5-CEFF-45C3-9AF4-41B7CC23628F}tf78438558_win32</Template>
  <TotalTime>2553</TotalTime>
  <Words>1078</Words>
  <Application>Microsoft Office PowerPoint</Application>
  <PresentationFormat>Widescreen</PresentationFormat>
  <Paragraphs>199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Sabon Next LT</vt:lpstr>
      <vt:lpstr>SFMono-Regular</vt:lpstr>
      <vt:lpstr>Times New Roman</vt:lpstr>
      <vt:lpstr>Office Theme</vt:lpstr>
      <vt:lpstr>JOB ANALYTICS  </vt:lpstr>
      <vt:lpstr>Introduction</vt:lpstr>
      <vt:lpstr>Problem statement</vt:lpstr>
      <vt:lpstr>TOOLS USED</vt:lpstr>
      <vt:lpstr>Execution of project PLAN </vt:lpstr>
      <vt:lpstr>data we scrape out from LinkedIn?</vt:lpstr>
      <vt:lpstr>PowerPoint Presentation</vt:lpstr>
      <vt:lpstr>PowerPoint Presentation</vt:lpstr>
      <vt:lpstr>TOP 10 EMPLOYMENT LOCATION  BASED ON THE NUMBER OF EMPLOYEES</vt:lpstr>
      <vt:lpstr>TOP 10 INDUSTRIES BASED ON EMPLOYEES COUNT</vt:lpstr>
      <vt:lpstr>Comparison of the number of jobs across different cities for different level jobs</vt:lpstr>
      <vt:lpstr>Jobs Openings at Different Job Levels</vt:lpstr>
      <vt:lpstr>Popular company among LinkedIn Users</vt:lpstr>
      <vt:lpstr>Top 10 Industry in terms of no. applicants</vt:lpstr>
      <vt:lpstr>EMPLOYEES INVOLVEMENT</vt:lpstr>
      <vt:lpstr>PowerPoint Presentation</vt:lpstr>
      <vt:lpstr>List of cities that are leading in various industry Industries.</vt:lpstr>
      <vt:lpstr>PowerPoint Presentation</vt:lpstr>
      <vt:lpstr>INSIGHTS AND FINDINGS</vt:lpstr>
      <vt:lpstr>Learning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JOB ANALYTICS</dc:title>
  <dc:subject/>
  <dc:creator>Samrudh Samarth</dc:creator>
  <cp:lastModifiedBy>Asus</cp:lastModifiedBy>
  <cp:revision>28</cp:revision>
  <dcterms:created xsi:type="dcterms:W3CDTF">2022-12-15T10:27:59Z</dcterms:created>
  <dcterms:modified xsi:type="dcterms:W3CDTF">2023-09-12T13:03:14Z</dcterms:modified>
</cp:coreProperties>
</file>