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78" r:id="rId2"/>
    <p:sldId id="280" r:id="rId3"/>
    <p:sldId id="309" r:id="rId4"/>
    <p:sldId id="306" r:id="rId5"/>
    <p:sldId id="288" r:id="rId6"/>
    <p:sldId id="294" r:id="rId7"/>
    <p:sldId id="312" r:id="rId8"/>
    <p:sldId id="307" r:id="rId9"/>
    <p:sldId id="301" r:id="rId10"/>
    <p:sldId id="296" r:id="rId11"/>
    <p:sldId id="297" r:id="rId12"/>
    <p:sldId id="298" r:id="rId13"/>
    <p:sldId id="299" r:id="rId14"/>
    <p:sldId id="300" r:id="rId15"/>
    <p:sldId id="302" r:id="rId16"/>
    <p:sldId id="304" r:id="rId17"/>
    <p:sldId id="303" r:id="rId18"/>
    <p:sldId id="313" r:id="rId19"/>
    <p:sldId id="305" r:id="rId20"/>
    <p:sldId id="284"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09" autoAdjust="0"/>
  </p:normalViewPr>
  <p:slideViewPr>
    <p:cSldViewPr snapToGrid="0" snapToObjects="1">
      <p:cViewPr varScale="1">
        <p:scale>
          <a:sx n="86" d="100"/>
          <a:sy n="86" d="100"/>
        </p:scale>
        <p:origin x="422"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sus\Downloads\Projects\LinkedinProject\New\Linkedin%20Job%20Analytic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91639\Downloads\Project%20Final.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sus\Downloads\Projects\LinkedinProject\New\Linkedin%20Job%20Analy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Analytics.xlsx]Top 10 Employement Location!PivotTable2</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Top 10 Employement Location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'Top 10 Employement Location'!$B$3</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'Top 10 Employement Location'!$A$4:$A$14</c:f>
              <c:strCache>
                <c:ptCount val="10"/>
                <c:pt idx="0">
                  <c:v>Bengaluru</c:v>
                </c:pt>
                <c:pt idx="1">
                  <c:v>Hyderabad</c:v>
                </c:pt>
                <c:pt idx="2">
                  <c:v>Chennai</c:v>
                </c:pt>
                <c:pt idx="3">
                  <c:v>Mumbai</c:v>
                </c:pt>
                <c:pt idx="4">
                  <c:v>Pune</c:v>
                </c:pt>
                <c:pt idx="5">
                  <c:v>Gurgaon</c:v>
                </c:pt>
                <c:pt idx="6">
                  <c:v>Gurugram</c:v>
                </c:pt>
                <c:pt idx="7">
                  <c:v>Bengaluru East</c:v>
                </c:pt>
                <c:pt idx="8">
                  <c:v>Noida</c:v>
                </c:pt>
                <c:pt idx="9">
                  <c:v>Delhi</c:v>
                </c:pt>
              </c:strCache>
            </c:strRef>
          </c:cat>
          <c:val>
            <c:numRef>
              <c:f>'Top 10 Employement Location'!$B$4:$B$14</c:f>
              <c:numCache>
                <c:formatCode>General</c:formatCode>
                <c:ptCount val="10"/>
                <c:pt idx="0">
                  <c:v>542574</c:v>
                </c:pt>
                <c:pt idx="1">
                  <c:v>254274</c:v>
                </c:pt>
                <c:pt idx="2">
                  <c:v>203436</c:v>
                </c:pt>
                <c:pt idx="3">
                  <c:v>199019</c:v>
                </c:pt>
                <c:pt idx="4">
                  <c:v>174581</c:v>
                </c:pt>
                <c:pt idx="5">
                  <c:v>108545</c:v>
                </c:pt>
                <c:pt idx="6">
                  <c:v>74264</c:v>
                </c:pt>
                <c:pt idx="7">
                  <c:v>72505</c:v>
                </c:pt>
                <c:pt idx="8">
                  <c:v>43360</c:v>
                </c:pt>
                <c:pt idx="9">
                  <c:v>43292</c:v>
                </c:pt>
              </c:numCache>
            </c:numRef>
          </c:val>
          <c:extLst>
            <c:ext xmlns:c16="http://schemas.microsoft.com/office/drawing/2014/chart" uri="{C3380CC4-5D6E-409C-BE32-E72D297353CC}">
              <c16:uniqueId val="{00000000-0EEB-48CA-B59C-BD86E195608E}"/>
            </c:ext>
          </c:extLst>
        </c:ser>
        <c:dLbls>
          <c:showLegendKey val="0"/>
          <c:showVal val="0"/>
          <c:showCatName val="0"/>
          <c:showSerName val="0"/>
          <c:showPercent val="0"/>
          <c:showBubbleSize val="0"/>
        </c:dLbls>
        <c:gapWidth val="150"/>
        <c:shape val="box"/>
        <c:axId val="487803480"/>
        <c:axId val="487804464"/>
        <c:axId val="0"/>
      </c:bar3DChart>
      <c:catAx>
        <c:axId val="4878034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804464"/>
        <c:crosses val="autoZero"/>
        <c:auto val="1"/>
        <c:lblAlgn val="ctr"/>
        <c:lblOffset val="100"/>
        <c:noMultiLvlLbl val="0"/>
      </c:catAx>
      <c:valAx>
        <c:axId val="487804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803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Analytics.xlsx]Top 10 Industry !PivotTable3</c:name>
    <c:fmtId val="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Top 10 Industry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s>
    <c:plotArea>
      <c:layout>
        <c:manualLayout>
          <c:layoutTarget val="inner"/>
          <c:xMode val="edge"/>
          <c:yMode val="edge"/>
          <c:x val="0.3568140167542041"/>
          <c:y val="0.12476306805239602"/>
          <c:w val="0.55644661384884375"/>
          <c:h val="0.79934437712292505"/>
        </c:manualLayout>
      </c:layout>
      <c:barChart>
        <c:barDir val="bar"/>
        <c:grouping val="clustered"/>
        <c:varyColors val="0"/>
        <c:ser>
          <c:idx val="0"/>
          <c:order val="0"/>
          <c:tx>
            <c:strRef>
              <c:f>'Top 10 Industry '!$B$3</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'Top 10 Industry '!$A$4:$A$14</c:f>
              <c:strCache>
                <c:ptCount val="10"/>
                <c:pt idx="0">
                  <c:v>Farming</c:v>
                </c:pt>
                <c:pt idx="1">
                  <c:v>Banking</c:v>
                </c:pt>
                <c:pt idx="2">
                  <c:v>Appliances, Electrical, and Electronics Manufacturing</c:v>
                </c:pt>
                <c:pt idx="3">
                  <c:v>Hospitals and Health Care</c:v>
                </c:pt>
                <c:pt idx="4">
                  <c:v>Software Development</c:v>
                </c:pt>
                <c:pt idx="5">
                  <c:v>Professional Services</c:v>
                </c:pt>
                <c:pt idx="6">
                  <c:v>Accounting</c:v>
                </c:pt>
                <c:pt idx="7">
                  <c:v>Pharmaceutical Manufacturing</c:v>
                </c:pt>
                <c:pt idx="8">
                  <c:v>Financial Services</c:v>
                </c:pt>
                <c:pt idx="9">
                  <c:v>IT Services and IT Consulting</c:v>
                </c:pt>
              </c:strCache>
            </c:strRef>
          </c:cat>
          <c:val>
            <c:numRef>
              <c:f>'Top 10 Industry '!$B$4:$B$14</c:f>
              <c:numCache>
                <c:formatCode>General</c:formatCode>
                <c:ptCount val="10"/>
                <c:pt idx="0">
                  <c:v>37500</c:v>
                </c:pt>
                <c:pt idx="1">
                  <c:v>40004</c:v>
                </c:pt>
                <c:pt idx="2">
                  <c:v>40004</c:v>
                </c:pt>
                <c:pt idx="3">
                  <c:v>40354</c:v>
                </c:pt>
                <c:pt idx="4">
                  <c:v>76459</c:v>
                </c:pt>
                <c:pt idx="5">
                  <c:v>80008</c:v>
                </c:pt>
                <c:pt idx="6">
                  <c:v>90009</c:v>
                </c:pt>
                <c:pt idx="7">
                  <c:v>100010</c:v>
                </c:pt>
                <c:pt idx="8">
                  <c:v>336479</c:v>
                </c:pt>
                <c:pt idx="9">
                  <c:v>724744</c:v>
                </c:pt>
              </c:numCache>
            </c:numRef>
          </c:val>
          <c:extLst>
            <c:ext xmlns:c16="http://schemas.microsoft.com/office/drawing/2014/chart" uri="{C3380CC4-5D6E-409C-BE32-E72D297353CC}">
              <c16:uniqueId val="{00000000-FA34-4C77-BBE0-26FFD47EDF7A}"/>
            </c:ext>
          </c:extLst>
        </c:ser>
        <c:dLbls>
          <c:showLegendKey val="0"/>
          <c:showVal val="0"/>
          <c:showCatName val="0"/>
          <c:showSerName val="0"/>
          <c:showPercent val="0"/>
          <c:showBubbleSize val="0"/>
        </c:dLbls>
        <c:gapWidth val="150"/>
        <c:axId val="513594752"/>
        <c:axId val="513595408"/>
      </c:barChart>
      <c:catAx>
        <c:axId val="51359475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595408"/>
        <c:crosses val="autoZero"/>
        <c:auto val="1"/>
        <c:lblAlgn val="ctr"/>
        <c:lblOffset val="100"/>
        <c:noMultiLvlLbl val="0"/>
      </c:catAx>
      <c:valAx>
        <c:axId val="513595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3594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Analytics.xlsx]No of Jobs in Cities and Level!PivotTable4</c:name>
    <c:fmtId val="7"/>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s>
    <c:plotArea>
      <c:layout/>
      <c:barChart>
        <c:barDir val="col"/>
        <c:grouping val="percentStacked"/>
        <c:varyColors val="0"/>
        <c:ser>
          <c:idx val="0"/>
          <c:order val="0"/>
          <c:tx>
            <c:strRef>
              <c:f>'No of Jobs in Cities and Level'!$B$3:$B$4</c:f>
              <c:strCache>
                <c:ptCount val="1"/>
                <c:pt idx="0">
                  <c:v>Associate</c:v>
                </c:pt>
              </c:strCache>
            </c:strRef>
          </c:tx>
          <c:spPr>
            <a:solidFill>
              <a:schemeClr val="accent1"/>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Level'!$B$5:$B$15</c:f>
              <c:numCache>
                <c:formatCode>General</c:formatCode>
                <c:ptCount val="10"/>
                <c:pt idx="0">
                  <c:v>10</c:v>
                </c:pt>
                <c:pt idx="1">
                  <c:v>1</c:v>
                </c:pt>
                <c:pt idx="2">
                  <c:v>7</c:v>
                </c:pt>
                <c:pt idx="3">
                  <c:v>2</c:v>
                </c:pt>
                <c:pt idx="5">
                  <c:v>6</c:v>
                </c:pt>
                <c:pt idx="6">
                  <c:v>9</c:v>
                </c:pt>
                <c:pt idx="7">
                  <c:v>3</c:v>
                </c:pt>
                <c:pt idx="8">
                  <c:v>2</c:v>
                </c:pt>
                <c:pt idx="9">
                  <c:v>5</c:v>
                </c:pt>
              </c:numCache>
            </c:numRef>
          </c:val>
          <c:extLst>
            <c:ext xmlns:c16="http://schemas.microsoft.com/office/drawing/2014/chart" uri="{C3380CC4-5D6E-409C-BE32-E72D297353CC}">
              <c16:uniqueId val="{00000000-BD35-48C1-AAE5-4A34A00D5B55}"/>
            </c:ext>
          </c:extLst>
        </c:ser>
        <c:ser>
          <c:idx val="1"/>
          <c:order val="1"/>
          <c:tx>
            <c:strRef>
              <c:f>'No of Jobs in Cities and Level'!$C$3:$C$4</c:f>
              <c:strCache>
                <c:ptCount val="1"/>
                <c:pt idx="0">
                  <c:v>Director</c:v>
                </c:pt>
              </c:strCache>
            </c:strRef>
          </c:tx>
          <c:spPr>
            <a:solidFill>
              <a:schemeClr val="accent2"/>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Level'!$C$5:$C$15</c:f>
              <c:numCache>
                <c:formatCode>General</c:formatCode>
                <c:ptCount val="10"/>
                <c:pt idx="0">
                  <c:v>1</c:v>
                </c:pt>
                <c:pt idx="4">
                  <c:v>1</c:v>
                </c:pt>
                <c:pt idx="8">
                  <c:v>1</c:v>
                </c:pt>
                <c:pt idx="9">
                  <c:v>1</c:v>
                </c:pt>
              </c:numCache>
            </c:numRef>
          </c:val>
          <c:extLst>
            <c:ext xmlns:c16="http://schemas.microsoft.com/office/drawing/2014/chart" uri="{C3380CC4-5D6E-409C-BE32-E72D297353CC}">
              <c16:uniqueId val="{00000001-BD35-48C1-AAE5-4A34A00D5B55}"/>
            </c:ext>
          </c:extLst>
        </c:ser>
        <c:ser>
          <c:idx val="2"/>
          <c:order val="2"/>
          <c:tx>
            <c:strRef>
              <c:f>'No of Jobs in Cities and Level'!$D$3:$D$4</c:f>
              <c:strCache>
                <c:ptCount val="1"/>
                <c:pt idx="0">
                  <c:v>Entry level</c:v>
                </c:pt>
              </c:strCache>
            </c:strRef>
          </c:tx>
          <c:spPr>
            <a:solidFill>
              <a:schemeClr val="accent3"/>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Level'!$D$5:$D$15</c:f>
              <c:numCache>
                <c:formatCode>General</c:formatCode>
                <c:ptCount val="10"/>
                <c:pt idx="0">
                  <c:v>26</c:v>
                </c:pt>
                <c:pt idx="1">
                  <c:v>3</c:v>
                </c:pt>
                <c:pt idx="2">
                  <c:v>7</c:v>
                </c:pt>
                <c:pt idx="3">
                  <c:v>4</c:v>
                </c:pt>
                <c:pt idx="4">
                  <c:v>5</c:v>
                </c:pt>
                <c:pt idx="5">
                  <c:v>3</c:v>
                </c:pt>
                <c:pt idx="6">
                  <c:v>12</c:v>
                </c:pt>
                <c:pt idx="7">
                  <c:v>2</c:v>
                </c:pt>
                <c:pt idx="8">
                  <c:v>14</c:v>
                </c:pt>
                <c:pt idx="9">
                  <c:v>5</c:v>
                </c:pt>
              </c:numCache>
            </c:numRef>
          </c:val>
          <c:extLst>
            <c:ext xmlns:c16="http://schemas.microsoft.com/office/drawing/2014/chart" uri="{C3380CC4-5D6E-409C-BE32-E72D297353CC}">
              <c16:uniqueId val="{00000002-BD35-48C1-AAE5-4A34A00D5B55}"/>
            </c:ext>
          </c:extLst>
        </c:ser>
        <c:ser>
          <c:idx val="3"/>
          <c:order val="3"/>
          <c:tx>
            <c:strRef>
              <c:f>'No of Jobs in Cities and Level'!$E$3:$E$4</c:f>
              <c:strCache>
                <c:ptCount val="1"/>
                <c:pt idx="0">
                  <c:v>Executive</c:v>
                </c:pt>
              </c:strCache>
            </c:strRef>
          </c:tx>
          <c:spPr>
            <a:solidFill>
              <a:schemeClr val="accent4"/>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Level'!$E$5:$E$15</c:f>
              <c:numCache>
                <c:formatCode>General</c:formatCode>
                <c:ptCount val="10"/>
                <c:pt idx="4">
                  <c:v>2</c:v>
                </c:pt>
                <c:pt idx="8">
                  <c:v>3</c:v>
                </c:pt>
                <c:pt idx="9">
                  <c:v>1</c:v>
                </c:pt>
              </c:numCache>
            </c:numRef>
          </c:val>
          <c:extLst>
            <c:ext xmlns:c16="http://schemas.microsoft.com/office/drawing/2014/chart" uri="{C3380CC4-5D6E-409C-BE32-E72D297353CC}">
              <c16:uniqueId val="{00000003-BD35-48C1-AAE5-4A34A00D5B55}"/>
            </c:ext>
          </c:extLst>
        </c:ser>
        <c:ser>
          <c:idx val="4"/>
          <c:order val="4"/>
          <c:tx>
            <c:strRef>
              <c:f>'No of Jobs in Cities and Level'!$F$3:$F$4</c:f>
              <c:strCache>
                <c:ptCount val="1"/>
                <c:pt idx="0">
                  <c:v>Internship</c:v>
                </c:pt>
              </c:strCache>
            </c:strRef>
          </c:tx>
          <c:spPr>
            <a:solidFill>
              <a:schemeClr val="accent5"/>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Level'!$F$5:$F$15</c:f>
              <c:numCache>
                <c:formatCode>General</c:formatCode>
                <c:ptCount val="10"/>
                <c:pt idx="0">
                  <c:v>5</c:v>
                </c:pt>
                <c:pt idx="2">
                  <c:v>2</c:v>
                </c:pt>
                <c:pt idx="3">
                  <c:v>1</c:v>
                </c:pt>
                <c:pt idx="7">
                  <c:v>13</c:v>
                </c:pt>
                <c:pt idx="8">
                  <c:v>1</c:v>
                </c:pt>
                <c:pt idx="9">
                  <c:v>1</c:v>
                </c:pt>
              </c:numCache>
            </c:numRef>
          </c:val>
          <c:extLst>
            <c:ext xmlns:c16="http://schemas.microsoft.com/office/drawing/2014/chart" uri="{C3380CC4-5D6E-409C-BE32-E72D297353CC}">
              <c16:uniqueId val="{00000004-BD35-48C1-AAE5-4A34A00D5B55}"/>
            </c:ext>
          </c:extLst>
        </c:ser>
        <c:ser>
          <c:idx val="5"/>
          <c:order val="5"/>
          <c:tx>
            <c:strRef>
              <c:f>'No of Jobs in Cities and Level'!$G$3:$G$4</c:f>
              <c:strCache>
                <c:ptCount val="1"/>
                <c:pt idx="0">
                  <c:v>Mid-Senior level</c:v>
                </c:pt>
              </c:strCache>
            </c:strRef>
          </c:tx>
          <c:spPr>
            <a:solidFill>
              <a:schemeClr val="accent6"/>
            </a:solidFill>
            <a:ln>
              <a:noFill/>
            </a:ln>
            <a:effectLst/>
          </c:spPr>
          <c:invertIfNegative val="0"/>
          <c:cat>
            <c:strRef>
              <c:f>'No of Jobs in Cities and Level'!$A$5:$A$15</c:f>
              <c:strCache>
                <c:ptCount val="10"/>
                <c:pt idx="0">
                  <c:v>Bengaluru</c:v>
                </c:pt>
                <c:pt idx="1">
                  <c:v>Bengaluru East</c:v>
                </c:pt>
                <c:pt idx="2">
                  <c:v>Chennai</c:v>
                </c:pt>
                <c:pt idx="3">
                  <c:v>Delhi</c:v>
                </c:pt>
                <c:pt idx="4">
                  <c:v>Gurgaon</c:v>
                </c:pt>
                <c:pt idx="5">
                  <c:v>Gurugram</c:v>
                </c:pt>
                <c:pt idx="6">
                  <c:v>Hyderabad</c:v>
                </c:pt>
                <c:pt idx="7">
                  <c:v>India</c:v>
                </c:pt>
                <c:pt idx="8">
                  <c:v>Mumbai</c:v>
                </c:pt>
                <c:pt idx="9">
                  <c:v>Pune</c:v>
                </c:pt>
              </c:strCache>
            </c:strRef>
          </c:cat>
          <c:val>
            <c:numRef>
              <c:f>'No of Jobs in Cities and Level'!$G$5:$G$15</c:f>
              <c:numCache>
                <c:formatCode>General</c:formatCode>
                <c:ptCount val="10"/>
                <c:pt idx="0">
                  <c:v>43</c:v>
                </c:pt>
                <c:pt idx="1">
                  <c:v>7</c:v>
                </c:pt>
                <c:pt idx="2">
                  <c:v>10</c:v>
                </c:pt>
                <c:pt idx="3">
                  <c:v>2</c:v>
                </c:pt>
                <c:pt idx="4">
                  <c:v>8</c:v>
                </c:pt>
                <c:pt idx="5">
                  <c:v>5</c:v>
                </c:pt>
                <c:pt idx="6">
                  <c:v>7</c:v>
                </c:pt>
                <c:pt idx="7">
                  <c:v>3</c:v>
                </c:pt>
                <c:pt idx="8">
                  <c:v>16</c:v>
                </c:pt>
                <c:pt idx="9">
                  <c:v>12</c:v>
                </c:pt>
              </c:numCache>
            </c:numRef>
          </c:val>
          <c:extLst>
            <c:ext xmlns:c16="http://schemas.microsoft.com/office/drawing/2014/chart" uri="{C3380CC4-5D6E-409C-BE32-E72D297353CC}">
              <c16:uniqueId val="{00000005-BD35-48C1-AAE5-4A34A00D5B55}"/>
            </c:ext>
          </c:extLst>
        </c:ser>
        <c:dLbls>
          <c:showLegendKey val="0"/>
          <c:showVal val="0"/>
          <c:showCatName val="0"/>
          <c:showSerName val="0"/>
          <c:showPercent val="0"/>
          <c:showBubbleSize val="0"/>
        </c:dLbls>
        <c:gapWidth val="150"/>
        <c:overlap val="100"/>
        <c:axId val="563843344"/>
        <c:axId val="563843672"/>
      </c:barChart>
      <c:catAx>
        <c:axId val="563843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43672"/>
        <c:crosses val="autoZero"/>
        <c:auto val="1"/>
        <c:lblAlgn val="ctr"/>
        <c:lblOffset val="100"/>
        <c:noMultiLvlLbl val="0"/>
      </c:catAx>
      <c:valAx>
        <c:axId val="5638436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3843344"/>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Openings</a:t>
            </a:r>
            <a:r>
              <a:rPr lang="en-US" baseline="0"/>
              <a:t> in dIFFRENT JOB LEVELS</a:t>
            </a:r>
            <a:endParaRPr lang="en-US"/>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6.1111111111111109E-2"/>
              <c:y val="-0.2900146842878120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9.166666666666666E-2"/>
              <c:y val="-0.1541850220264317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833333333333333"/>
              <c:y val="-0.12481644640234953"/>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2777777777777777"/>
              <c:y val="0.121145374449339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20833333333333334"/>
              <c:y val="2.5697503671071951E-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8333333333333332"/>
              <c:y val="0.11380323054331865"/>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9.166666666666666E-2"/>
              <c:y val="-0.1541850220264317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833333333333333"/>
              <c:y val="-0.12481644640234953"/>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2777777777777777"/>
              <c:y val="0.121145374449339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8333333333333332"/>
              <c:y val="0.11380323054331865"/>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20833333333333334"/>
              <c:y val="2.5697503671071951E-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6.1111111111111109E-2"/>
              <c:y val="-0.29001468428781202"/>
            </c:manualLayout>
          </c:layout>
          <c:spPr>
            <a:pattFill prst="pct75">
              <a:fgClr>
                <a:srgbClr val="FFC000">
                  <a:lumMod val="60000"/>
                  <a:lumOff val="40000"/>
                </a:srgbClr>
              </a:fgClr>
              <a:bgClr>
                <a:sysClr val="window" lastClr="FFFFFF"/>
              </a:bgClr>
            </a:patt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v>Total</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B85-4974-861B-DD645618E13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B85-4974-861B-DD645618E13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B85-4974-861B-DD645618E13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9B85-4974-861B-DD645618E13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9B85-4974-861B-DD645618E13B}"/>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9B85-4974-861B-DD645618E13B}"/>
              </c:ext>
            </c:extLst>
          </c:dPt>
          <c:dLbls>
            <c:dLbl>
              <c:idx val="0"/>
              <c:layout>
                <c:manualLayout>
                  <c:x val="9.166666666666666E-2"/>
                  <c:y val="-0.1541850220264317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B85-4974-861B-DD645618E13B}"/>
                </c:ext>
              </c:extLst>
            </c:dLbl>
            <c:dLbl>
              <c:idx val="1"/>
              <c:layout>
                <c:manualLayout>
                  <c:x val="0.15833333333333333"/>
                  <c:y val="-0.1248164464023495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B85-4974-861B-DD645618E13B}"/>
                </c:ext>
              </c:extLst>
            </c:dLbl>
            <c:dLbl>
              <c:idx val="2"/>
              <c:layout>
                <c:manualLayout>
                  <c:x val="0.12777777777777777"/>
                  <c:y val="0.121145374449339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B85-4974-861B-DD645618E13B}"/>
                </c:ext>
              </c:extLst>
            </c:dLbl>
            <c:dLbl>
              <c:idx val="3"/>
              <c:layout>
                <c:manualLayout>
                  <c:x val="0.18333333333333332"/>
                  <c:y val="0.11380323054331865"/>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B85-4974-861B-DD645618E13B}"/>
                </c:ext>
              </c:extLst>
            </c:dLbl>
            <c:dLbl>
              <c:idx val="4"/>
              <c:layout>
                <c:manualLayout>
                  <c:x val="-0.20833333333333334"/>
                  <c:y val="2.5697503671071951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B85-4974-861B-DD645618E13B}"/>
                </c:ext>
              </c:extLst>
            </c:dLbl>
            <c:dLbl>
              <c:idx val="5"/>
              <c:layout>
                <c:manualLayout>
                  <c:x val="-6.1111111111111109E-2"/>
                  <c:y val="-0.2900146842878120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B85-4974-861B-DD645618E13B}"/>
                </c:ext>
              </c:extLst>
            </c:dLbl>
            <c:spPr>
              <a:pattFill prst="pct75">
                <a:fgClr>
                  <a:srgbClr val="FFC000">
                    <a:lumMod val="60000"/>
                    <a:lumOff val="40000"/>
                  </a:srgbClr>
                </a:fgClr>
                <a:bgClr>
                  <a:sysClr val="window" lastClr="FFFFFF"/>
                </a:bgClr>
              </a:pattFill>
              <a:ln>
                <a:solidFill>
                  <a:sysClr val="windowText" lastClr="000000"/>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Lit>
              <c:ptCount val="6"/>
              <c:pt idx="0">
                <c:v>Associate</c:v>
              </c:pt>
              <c:pt idx="1">
                <c:v>Director</c:v>
              </c:pt>
              <c:pt idx="2">
                <c:v>Entry level</c:v>
              </c:pt>
              <c:pt idx="3">
                <c:v>Executive</c:v>
              </c:pt>
              <c:pt idx="4">
                <c:v>Internship</c:v>
              </c:pt>
              <c:pt idx="5">
                <c:v>Mid-Senior level</c:v>
              </c:pt>
            </c:strLit>
          </c:cat>
          <c:val>
            <c:numLit>
              <c:formatCode>General</c:formatCode>
              <c:ptCount val="6"/>
              <c:pt idx="0">
                <c:v>51</c:v>
              </c:pt>
              <c:pt idx="1">
                <c:v>4</c:v>
              </c:pt>
              <c:pt idx="2">
                <c:v>104</c:v>
              </c:pt>
              <c:pt idx="3">
                <c:v>9</c:v>
              </c:pt>
              <c:pt idx="4">
                <c:v>27</c:v>
              </c:pt>
              <c:pt idx="5">
                <c:v>134</c:v>
              </c:pt>
            </c:numLit>
          </c:val>
          <c:extLst>
            <c:ext xmlns:c16="http://schemas.microsoft.com/office/drawing/2014/chart" uri="{C3380CC4-5D6E-409C-BE32-E72D297353CC}">
              <c16:uniqueId val="{0000000C-9B85-4974-861B-DD645618E13B}"/>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Analytics.xlsx]Top 15 Company in Followers!PivotTable6</c:name>
    <c:fmtId val="8"/>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Top 15 Company in terms of Linkedin Followers</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marker>
          <c:symbol val="none"/>
        </c:marker>
      </c:pivotFmt>
      <c:pivotFmt>
        <c:idx val="1"/>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marker>
          <c:symbol val="none"/>
        </c:marker>
      </c:pivotFmt>
      <c:pivotFmt>
        <c:idx val="2"/>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marker>
          <c:symbol val="none"/>
        </c:marker>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'Top 15 Company in Followers'!$B$3</c:f>
              <c:strCache>
                <c:ptCount val="1"/>
                <c:pt idx="0">
                  <c:v>Total</c:v>
                </c:pt>
              </c:strCache>
            </c:strRef>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Ref>
              <c:f>'Top 15 Company in Followers'!$A$4:$A$19</c:f>
              <c:strCache>
                <c:ptCount val="15"/>
                <c:pt idx="0">
                  <c:v>EY</c:v>
                </c:pt>
                <c:pt idx="1">
                  <c:v>Infosys</c:v>
                </c:pt>
                <c:pt idx="2">
                  <c:v>Siemens</c:v>
                </c:pt>
                <c:pt idx="3">
                  <c:v>Cognizant</c:v>
                </c:pt>
                <c:pt idx="4">
                  <c:v>Capgemini</c:v>
                </c:pt>
                <c:pt idx="5">
                  <c:v>HP</c:v>
                </c:pt>
                <c:pt idx="6">
                  <c:v>PwC</c:v>
                </c:pt>
                <c:pt idx="7">
                  <c:v>Bayer</c:v>
                </c:pt>
                <c:pt idx="8">
                  <c:v>Ford Motor Company</c:v>
                </c:pt>
                <c:pt idx="9">
                  <c:v>JPMorgan Chase &amp; Co.</c:v>
                </c:pt>
                <c:pt idx="10">
                  <c:v>Boston Consulting Group (BCG)</c:v>
                </c:pt>
                <c:pt idx="11">
                  <c:v>Tata Motors</c:v>
                </c:pt>
                <c:pt idx="12">
                  <c:v>bp</c:v>
                </c:pt>
                <c:pt idx="13">
                  <c:v>Roche</c:v>
                </c:pt>
                <c:pt idx="14">
                  <c:v>ExxonMobil</c:v>
                </c:pt>
              </c:strCache>
            </c:strRef>
          </c:cat>
          <c:val>
            <c:numRef>
              <c:f>'Top 15 Company in Followers'!$B$4:$B$19</c:f>
              <c:numCache>
                <c:formatCode>General</c:formatCode>
                <c:ptCount val="15"/>
                <c:pt idx="0">
                  <c:v>7084734.7142857146</c:v>
                </c:pt>
                <c:pt idx="1">
                  <c:v>6624267.333333333</c:v>
                </c:pt>
                <c:pt idx="2">
                  <c:v>5913207</c:v>
                </c:pt>
                <c:pt idx="3">
                  <c:v>5883331.166666667</c:v>
                </c:pt>
                <c:pt idx="4">
                  <c:v>5343660</c:v>
                </c:pt>
                <c:pt idx="5">
                  <c:v>5160695</c:v>
                </c:pt>
                <c:pt idx="6">
                  <c:v>4866644.888888889</c:v>
                </c:pt>
                <c:pt idx="7">
                  <c:v>4678117</c:v>
                </c:pt>
                <c:pt idx="8">
                  <c:v>3755082</c:v>
                </c:pt>
                <c:pt idx="9">
                  <c:v>3600130</c:v>
                </c:pt>
                <c:pt idx="10">
                  <c:v>3529745</c:v>
                </c:pt>
                <c:pt idx="11">
                  <c:v>3394560</c:v>
                </c:pt>
                <c:pt idx="12">
                  <c:v>3282324</c:v>
                </c:pt>
                <c:pt idx="13">
                  <c:v>2836586</c:v>
                </c:pt>
                <c:pt idx="14">
                  <c:v>2784810</c:v>
                </c:pt>
              </c:numCache>
            </c:numRef>
          </c:val>
          <c:extLst>
            <c:ext xmlns:c16="http://schemas.microsoft.com/office/drawing/2014/chart" uri="{C3380CC4-5D6E-409C-BE32-E72D297353CC}">
              <c16:uniqueId val="{00000000-CB52-4FAC-98D0-B8305BB4B5D6}"/>
            </c:ext>
          </c:extLst>
        </c:ser>
        <c:dLbls>
          <c:showLegendKey val="0"/>
          <c:showVal val="0"/>
          <c:showCatName val="0"/>
          <c:showSerName val="0"/>
          <c:showPercent val="0"/>
          <c:showBubbleSize val="0"/>
        </c:dLbls>
        <c:gapWidth val="160"/>
        <c:gapDepth val="0"/>
        <c:shape val="box"/>
        <c:axId val="489738592"/>
        <c:axId val="489739248"/>
        <c:axId val="0"/>
      </c:bar3DChart>
      <c:catAx>
        <c:axId val="4897385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739248"/>
        <c:crosses val="autoZero"/>
        <c:auto val="1"/>
        <c:lblAlgn val="ctr"/>
        <c:lblOffset val="100"/>
        <c:noMultiLvlLbl val="0"/>
      </c:catAx>
      <c:valAx>
        <c:axId val="4897392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7385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Analytics.xlsx]Top 10 Industry itm applicants!PivotTable7</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Industry in terms of no. applicants</a:t>
            </a:r>
            <a:endParaRPr lang="en-IN"/>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s>
    <c:plotArea>
      <c:layout/>
      <c:barChart>
        <c:barDir val="bar"/>
        <c:grouping val="clustered"/>
        <c:varyColors val="0"/>
        <c:ser>
          <c:idx val="0"/>
          <c:order val="0"/>
          <c:tx>
            <c:strRef>
              <c:f>'Top 10 Industry itm applicants'!$B$3</c:f>
              <c:strCache>
                <c:ptCount val="1"/>
                <c:pt idx="0">
                  <c:v>Total</c:v>
                </c:pt>
              </c:strCache>
            </c:strRef>
          </c:tx>
          <c:spPr>
            <a:solidFill>
              <a:schemeClr val="accent6"/>
            </a:solidFill>
            <a:ln>
              <a:noFill/>
            </a:ln>
            <a:effectLst/>
          </c:spPr>
          <c:invertIfNegative val="0"/>
          <c:cat>
            <c:strRef>
              <c:f>'Top 10 Industry itm applicants'!$A$4:$A$14</c:f>
              <c:strCache>
                <c:ptCount val="10"/>
                <c:pt idx="0">
                  <c:v>IT Services and IT Consulting</c:v>
                </c:pt>
                <c:pt idx="1">
                  <c:v>Financial Services</c:v>
                </c:pt>
                <c:pt idx="2">
                  <c:v>Software Development</c:v>
                </c:pt>
                <c:pt idx="3">
                  <c:v>Pharmaceutical Manufacturing</c:v>
                </c:pt>
                <c:pt idx="4">
                  <c:v>Business Consulting and Services</c:v>
                </c:pt>
                <c:pt idx="5">
                  <c:v>Farming</c:v>
                </c:pt>
                <c:pt idx="6">
                  <c:v>Information Services</c:v>
                </c:pt>
                <c:pt idx="7">
                  <c:v>Information Technology &amp; Services</c:v>
                </c:pt>
                <c:pt idx="8">
                  <c:v>Professional Services</c:v>
                </c:pt>
                <c:pt idx="9">
                  <c:v>Technology, Information and Internet</c:v>
                </c:pt>
              </c:strCache>
            </c:strRef>
          </c:cat>
          <c:val>
            <c:numRef>
              <c:f>'Top 10 Industry itm applicants'!$B$4:$B$14</c:f>
              <c:numCache>
                <c:formatCode>General</c:formatCode>
                <c:ptCount val="10"/>
                <c:pt idx="0">
                  <c:v>3069</c:v>
                </c:pt>
                <c:pt idx="1">
                  <c:v>1540</c:v>
                </c:pt>
                <c:pt idx="2">
                  <c:v>996</c:v>
                </c:pt>
                <c:pt idx="3">
                  <c:v>502</c:v>
                </c:pt>
                <c:pt idx="4">
                  <c:v>445</c:v>
                </c:pt>
                <c:pt idx="5">
                  <c:v>426</c:v>
                </c:pt>
                <c:pt idx="6">
                  <c:v>247</c:v>
                </c:pt>
                <c:pt idx="7">
                  <c:v>245</c:v>
                </c:pt>
                <c:pt idx="8">
                  <c:v>227</c:v>
                </c:pt>
                <c:pt idx="9">
                  <c:v>207</c:v>
                </c:pt>
              </c:numCache>
            </c:numRef>
          </c:val>
          <c:extLst>
            <c:ext xmlns:c16="http://schemas.microsoft.com/office/drawing/2014/chart" uri="{C3380CC4-5D6E-409C-BE32-E72D297353CC}">
              <c16:uniqueId val="{00000000-6CDD-4894-91D2-63BAAD53BC0C}"/>
            </c:ext>
          </c:extLst>
        </c:ser>
        <c:dLbls>
          <c:showLegendKey val="0"/>
          <c:showVal val="0"/>
          <c:showCatName val="0"/>
          <c:showSerName val="0"/>
          <c:showPercent val="0"/>
          <c:showBubbleSize val="0"/>
        </c:dLbls>
        <c:gapWidth val="219"/>
        <c:axId val="664947608"/>
        <c:axId val="664946296"/>
      </c:barChart>
      <c:catAx>
        <c:axId val="664947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946296"/>
        <c:crosses val="autoZero"/>
        <c:auto val="1"/>
        <c:lblAlgn val="ctr"/>
        <c:lblOffset val="100"/>
        <c:noMultiLvlLbl val="0"/>
      </c:catAx>
      <c:valAx>
        <c:axId val="664946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947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Analytics.xlsx]EMPLOYEES INVOLVEMENT!PivotTable8</c:name>
    <c:fmtId val="12"/>
  </c:pivotSource>
  <c:chart>
    <c:autoTitleDeleted val="1"/>
    <c:pivotFmts>
      <c:pivotFmt>
        <c:idx val="0"/>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6944444444444434"/>
              <c:y val="0.1157407407407407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20096463022508038"/>
              <c:y val="-0.1013787510137875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8.5744908896034297E-2"/>
              <c:y val="-0.137875101378751"/>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3.7513417166137812E-2"/>
              <c:y val="-0.179729975159355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7661691542288557"/>
              <c:y val="-0.1258581235697941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6944444444444434"/>
              <c:y val="0.1157407407407407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7661691542288557"/>
              <c:y val="-0.1258581235697941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3.7513417166137812E-2"/>
              <c:y val="-0.179729975159355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8.5744908896034297E-2"/>
              <c:y val="-0.137875101378751"/>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20096463022508038"/>
              <c:y val="-0.1013787510137875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6"/>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6944444444444434"/>
              <c:y val="0.1157407407407407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17661691542288557"/>
              <c:y val="-0.1258581235697941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5"/>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3.7513417166137812E-2"/>
              <c:y val="-0.1797299751593550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8.5744908896034297E-2"/>
              <c:y val="-0.137875101378751"/>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6"/>
          </a:solidFill>
          <a:ln>
            <a:noFill/>
          </a:ln>
          <a:effectLst/>
          <a:scene3d>
            <a:camera prst="orthographicFront"/>
            <a:lightRig rig="brightRoom" dir="t"/>
          </a:scene3d>
          <a:sp3d prstMaterial="flat">
            <a:bevelT w="50800" h="101600" prst="angle"/>
            <a:contourClr>
              <a:srgbClr val="000000"/>
            </a:contourClr>
          </a:sp3d>
        </c:spPr>
        <c:dLbl>
          <c:idx val="0"/>
          <c:layout>
            <c:manualLayout>
              <c:x val="0.20096463022508038"/>
              <c:y val="-0.1013787510137875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0.19500127917223345"/>
          <c:y val="0.15711385686164228"/>
          <c:w val="0.55100462397074013"/>
          <c:h val="0.68137625374953126"/>
        </c:manualLayout>
      </c:layout>
      <c:doughnutChart>
        <c:varyColors val="1"/>
        <c:ser>
          <c:idx val="0"/>
          <c:order val="0"/>
          <c:tx>
            <c:strRef>
              <c:f>'EMPLOYEES INVOLVEMENT'!$B$3</c:f>
              <c:strCache>
                <c:ptCount val="1"/>
                <c:pt idx="0">
                  <c:v>Total</c:v>
                </c:pt>
              </c:strCache>
            </c:strRef>
          </c:tx>
          <c:dPt>
            <c:idx val="0"/>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D2B-4037-A39E-7E1691EC2564}"/>
              </c:ext>
            </c:extLst>
          </c:dPt>
          <c:dPt>
            <c:idx val="1"/>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D2B-4037-A39E-7E1691EC2564}"/>
              </c:ext>
            </c:extLst>
          </c:dPt>
          <c:dPt>
            <c:idx val="2"/>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D2B-4037-A39E-7E1691EC2564}"/>
              </c:ext>
            </c:extLst>
          </c:dPt>
          <c:dPt>
            <c:idx val="3"/>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7D2B-4037-A39E-7E1691EC2564}"/>
              </c:ext>
            </c:extLst>
          </c:dPt>
          <c:dPt>
            <c:idx val="4"/>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7D2B-4037-A39E-7E1691EC2564}"/>
              </c:ext>
            </c:extLst>
          </c:dPt>
          <c:dLbls>
            <c:dLbl>
              <c:idx val="0"/>
              <c:layout>
                <c:manualLayout>
                  <c:x val="0.16944444444444434"/>
                  <c:y val="0.1157407407407407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D2B-4037-A39E-7E1691EC2564}"/>
                </c:ext>
              </c:extLst>
            </c:dLbl>
            <c:dLbl>
              <c:idx val="1"/>
              <c:layout>
                <c:manualLayout>
                  <c:x val="-0.17661691542288557"/>
                  <c:y val="-0.1258581235697941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D2B-4037-A39E-7E1691EC2564}"/>
                </c:ext>
              </c:extLst>
            </c:dLbl>
            <c:dLbl>
              <c:idx val="2"/>
              <c:layout>
                <c:manualLayout>
                  <c:x val="-3.7513417166137812E-2"/>
                  <c:y val="-0.1797299751593550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D2B-4037-A39E-7E1691EC2564}"/>
                </c:ext>
              </c:extLst>
            </c:dLbl>
            <c:dLbl>
              <c:idx val="3"/>
              <c:layout>
                <c:manualLayout>
                  <c:x val="8.5744908896034297E-2"/>
                  <c:y val="-0.137875101378751"/>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7D2B-4037-A39E-7E1691EC2564}"/>
                </c:ext>
              </c:extLst>
            </c:dLbl>
            <c:dLbl>
              <c:idx val="4"/>
              <c:layout>
                <c:manualLayout>
                  <c:x val="0.20096463022508038"/>
                  <c:y val="-0.1013787510137875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7D2B-4037-A39E-7E1691EC256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'EMPLOYEES INVOLVEMENT'!$A$4:$A$9</c:f>
              <c:strCache>
                <c:ptCount val="5"/>
                <c:pt idx="0">
                  <c:v>Full-time </c:v>
                </c:pt>
                <c:pt idx="1">
                  <c:v>Part-time </c:v>
                </c:pt>
                <c:pt idx="2">
                  <c:v>Temporary </c:v>
                </c:pt>
                <c:pt idx="3">
                  <c:v>Contract </c:v>
                </c:pt>
                <c:pt idx="4">
                  <c:v>Internship </c:v>
                </c:pt>
              </c:strCache>
            </c:strRef>
          </c:cat>
          <c:val>
            <c:numRef>
              <c:f>'EMPLOYEES INVOLVEMENT'!$B$4:$B$9</c:f>
              <c:numCache>
                <c:formatCode>General</c:formatCode>
                <c:ptCount val="5"/>
                <c:pt idx="0">
                  <c:v>315</c:v>
                </c:pt>
                <c:pt idx="1">
                  <c:v>5</c:v>
                </c:pt>
                <c:pt idx="2">
                  <c:v>3</c:v>
                </c:pt>
                <c:pt idx="3">
                  <c:v>3</c:v>
                </c:pt>
                <c:pt idx="4">
                  <c:v>3</c:v>
                </c:pt>
              </c:numCache>
            </c:numRef>
          </c:val>
          <c:extLst>
            <c:ext xmlns:c16="http://schemas.microsoft.com/office/drawing/2014/chart" uri="{C3380CC4-5D6E-409C-BE32-E72D297353CC}">
              <c16:uniqueId val="{0000000A-7D2B-4037-A39E-7E1691EC2564}"/>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[Linkedin Job Analytics.xlsx]Company Opaning as per Emp rang!PivotTable14</c:name>
    <c:fmtId val="11"/>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No. of company  in diff. employees range BASED ON JOBS opening </a:t>
            </a:r>
            <a:endParaRPr lang="en-IN"/>
          </a:p>
          <a:p>
            <a:pPr>
              <a:defRPr/>
            </a:pPr>
            <a:endParaRPr lang="en-IN"/>
          </a:p>
        </c:rich>
      </c:tx>
      <c:layout>
        <c:manualLayout>
          <c:xMode val="edge"/>
          <c:yMode val="edge"/>
          <c:x val="0.10774337507510356"/>
          <c:y val="2.1186440677966101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'Company Opaning as per Emp rang'!$B$3</c:f>
              <c:strCache>
                <c:ptCount val="1"/>
                <c:pt idx="0">
                  <c:v>Total</c:v>
                </c:pt>
              </c:strCache>
            </c:strRef>
          </c:tx>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39C3-4D68-B72B-72E0784D1949}"/>
              </c:ext>
            </c:extLst>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39C3-4D68-B72B-72E0784D1949}"/>
              </c:ext>
            </c:extLst>
          </c:dPt>
          <c:dPt>
            <c:idx val="2"/>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39C3-4D68-B72B-72E0784D1949}"/>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39C3-4D68-B72B-72E0784D1949}"/>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39C3-4D68-B72B-72E0784D1949}"/>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39C3-4D68-B72B-72E0784D1949}"/>
                </c:ext>
              </c:extLst>
            </c:dLbl>
            <c:spPr>
              <a:solidFill>
                <a:sysClr val="window" lastClr="FFFFFF"/>
              </a:solidFill>
              <a:ln>
                <a:solidFill>
                  <a:srgbClr val="ED7D31"/>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'Company Opaning as per Emp rang'!$A$4:$A$7</c:f>
              <c:strCache>
                <c:ptCount val="3"/>
                <c:pt idx="0">
                  <c:v>Between 100 -1000</c:v>
                </c:pt>
                <c:pt idx="1">
                  <c:v>More than 1000 Employees</c:v>
                </c:pt>
                <c:pt idx="2">
                  <c:v>Within 100 Employees</c:v>
                </c:pt>
              </c:strCache>
            </c:strRef>
          </c:cat>
          <c:val>
            <c:numRef>
              <c:f>'Company Opaning as per Emp rang'!$B$4:$B$7</c:f>
              <c:numCache>
                <c:formatCode>0.00%</c:formatCode>
                <c:ptCount val="3"/>
                <c:pt idx="0">
                  <c:v>0.19756838905775076</c:v>
                </c:pt>
                <c:pt idx="1">
                  <c:v>0.68389057750759874</c:v>
                </c:pt>
                <c:pt idx="2">
                  <c:v>0.11854103343465046</c:v>
                </c:pt>
              </c:numCache>
            </c:numRef>
          </c:val>
          <c:extLst>
            <c:ext xmlns:c16="http://schemas.microsoft.com/office/drawing/2014/chart" uri="{C3380CC4-5D6E-409C-BE32-E72D297353CC}">
              <c16:uniqueId val="{00000006-39C3-4D68-B72B-72E0784D1949}"/>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'https://d.docs.live.net/996df715453e35b9/Desktop/[excel_SQL_Generated.xlsx]Sheet11'!$A$29:$B$47</cx:f>
        <cx:nf>'https://d.docs.live.net/996df715453e35b9/Desktop/[excel_SQL_Generated.xlsx]Sheet11'!$A$28:$B$28</cx:nf>
        <cx:lvl ptCount="19" name="country">
          <cx:pt idx="0">India</cx:pt>
          <cx:pt idx="1">India</cx:pt>
          <cx:pt idx="2">India</cx:pt>
          <cx:pt idx="3">India</cx:pt>
          <cx:pt idx="4">India</cx:pt>
          <cx:pt idx="5">India</cx:pt>
          <cx:pt idx="6">India</cx:pt>
          <cx:pt idx="7">India</cx:pt>
          <cx:pt idx="8">India</cx:pt>
          <cx:pt idx="9">India</cx:pt>
          <cx:pt idx="10">India</cx:pt>
          <cx:pt idx="11">India</cx:pt>
          <cx:pt idx="12">India</cx:pt>
          <cx:pt idx="13">India</cx:pt>
          <cx:pt idx="14">India</cx:pt>
          <cx:pt idx="15">India</cx:pt>
          <cx:pt idx="16">India</cx:pt>
          <cx:pt idx="17">India</cx:pt>
          <cx:pt idx="18">India</cx:pt>
        </cx:lvl>
        <cx:lvl ptCount="19" name="state">
          <cx:pt idx="0">Bihar</cx:pt>
          <cx:pt idx="1">Chandigarh</cx:pt>
          <cx:pt idx="2">Delhi</cx:pt>
          <cx:pt idx="3">Goa</cx:pt>
          <cx:pt idx="4">Gujarat</cx:pt>
          <cx:pt idx="5">Haryana</cx:pt>
          <cx:pt idx="6">Himachal Pradesh</cx:pt>
          <cx:pt idx="7">Jharkhand</cx:pt>
          <cx:pt idx="8">Karnataka</cx:pt>
          <cx:pt idx="9">Madhya Pradesh</cx:pt>
          <cx:pt idx="10">Maharashtra</cx:pt>
          <cx:pt idx="11">odisha</cx:pt>
          <cx:pt idx="12">Puducherry</cx:pt>
          <cx:pt idx="13">punjab</cx:pt>
          <cx:pt idx="14">Rajasthan</cx:pt>
          <cx:pt idx="15">Tamil Nadu</cx:pt>
          <cx:pt idx="16">Telangana</cx:pt>
          <cx:pt idx="17">Uttar Pradesh</cx:pt>
          <cx:pt idx="18">West Bengal</cx:pt>
        </cx:lvl>
      </cx:strDim>
      <cx:numDim type="colorVal">
        <cx:f>'https://d.docs.live.net/996df715453e35b9/Desktop/[excel_SQL_Generated.xlsx]Sheet11'!$C$29:$C$47</cx:f>
        <cx:nf>'https://d.docs.live.net/996df715453e35b9/Desktop/[excel_SQL_Generated.xlsx]Sheet11'!$C$28</cx:nf>
        <cx:lvl ptCount="19" formatCode="General" name="Sum of Sum of Employees_count">
          <cx:pt idx="0">52067</cx:pt>
          <cx:pt idx="1">21002</cx:pt>
          <cx:pt idx="2">57226</cx:pt>
          <cx:pt idx="3">10102</cx:pt>
          <cx:pt idx="4">153</cx:pt>
          <cx:pt idx="5">430962</cx:pt>
          <cx:pt idx="6">15012</cx:pt>
          <cx:pt idx="7">201</cx:pt>
          <cx:pt idx="8">719474</cx:pt>
          <cx:pt idx="9">501</cx:pt>
          <cx:pt idx="10">393107</cx:pt>
          <cx:pt idx="11">10001</cx:pt>
          <cx:pt idx="12">10001</cx:pt>
          <cx:pt idx="13">50</cx:pt>
          <cx:pt idx="14">20502</cx:pt>
          <cx:pt idx="15">51566</cx:pt>
          <cx:pt idx="16">90258</cx:pt>
          <cx:pt idx="17">168452</cx:pt>
          <cx:pt idx="18">62006</cx:pt>
        </cx:lvl>
      </cx:numDim>
    </cx:data>
  </cx:chartData>
  <cx:chart>
    <cx:title pos="t" align="ctr" overlay="0">
      <cx:tx>
        <cx:txData>
          <cx:v>Jobs in State</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 lastClr="FFFFFF">
                  <a:lumMod val="95000"/>
                </a:sysClr>
              </a:solidFill>
              <a:latin typeface="Calibri" panose="020F0502020204030204"/>
            </a:rPr>
            <a:t>Jobs in State</a:t>
          </a:r>
        </a:p>
      </cx:txPr>
    </cx:title>
    <cx:plotArea>
      <cx:plotAreaRegion>
        <cx:plotSurface>
          <cx:spPr>
            <a:solidFill>
              <a:schemeClr val="bg1"/>
            </a:solidFill>
          </cx:spPr>
        </cx:plotSurface>
        <cx:series layoutId="regionMap" uniqueId="{CDAB3637-E1BD-4951-8541-B9ACF32DD869}">
          <cx:tx>
            <cx:txData>
              <cx:f>'https://d.docs.live.net/996df715453e35b9/Desktop/[excel_SQL_Generated.xlsx]Sheet11'!$C$28</cx:f>
              <cx:v>Sum of Sum of Employees_count</cx:v>
            </cx:txData>
          </cx:tx>
          <cx:dataId val="0"/>
          <cx:layoutPr>
            <cx:geography cultureLanguage="en-US" cultureRegion="IN" attribution="Powered by Bing">
              <cx:geoCache provider="{E9337A44-BEBE-4D9F-B70C-5C5E7DAFC167}">
                <cx:binary>3Hxpb9xIsu1fMfz5UZ37Mpge4JGsYmmXLXn9QqhtmUyuSTK5/voXZVluqUYleTy+wLs2BpiWqpK5
nIyIE3GC+uen6R+fipvr9sVUFlX3j0/Tny9T5+w//vij+5TelNfdQWk+tXVXf3EHn+ryj/rLF/Pp
5o/P7fVoquQPgjD741N63bqb6eW//glPS27qk/rTtTN19aq/aefXN11fuO6Jzx796MWnuq/cdngC
T/rz5WH12Vy/fHH9uTRVaDrXmk8O//ny9XV23bn0unr54qZyxs1Xs7358+WDr7188cfuFP+2nBcF
rNj1n2EsEQdcMUqokvr238sXRV0l3z6W9EBxhInCEn39x++mPrsuYfgPrejreq4/f25vug729PX/
Hwx9sAH45OjlngMxXR3cnlRQb1d/ePZ1u388ROJf/9z5BRzAzm/ugbV7Ws99tGdpD/YAWPkG7snd
Yf0CnPiBkFpxzOktEPgBTgo+RloIpsndnLcAPbuMx8H5NuzBpmBPr38DYMKbIjV3h/QLgFEHglGq
kRCPASPlAcacSUDu1rzE3dS3+Dy7msfx+TZsB5/w5DfAJwD/9tkk1216d1L/PUgUHUiiKWfqcZDE
gVSIY8m/OUF2N/UtSD+2pMeRuj92B65g8xvAFdUQqH5VNML8gAoIRpqoR6MRO0CcCC0Iuf14Jxo9
s5bHAfo6aAeZ6P/+Dsj02XV77X4dOoQcCE0kBkbwKDr4gGuJKBI75hM9v5A90NwN3IXndyAIm+t2
vq5+ofEQfYC1wpqBVdyncOKAMkQYYuo2QO1EoB9Yx+PofB+4g87md2AJp9ef0/n6xUV7/fmm+4WR
iNADToFNc/4NjYc8TqoDopQWlH6jC/TOfG8j0Y8v63HMdsfvQHd68Rv4vSMg3vmWRNwd3X/PHwA1
wQUmWtFbz6cemBiwby4YpkR8C1s7DvCHVvQ4YPeG7mB19Duwh40pryGhLn69oVF8oAnlQiiyh5cT
KgimYo9X/A8W9jhy/761HQA3v4OxXfSfeyidtO3866wN4wOlCRaEPg6dPpCAqoSQ9h3ZWwJ66yN/
bEmPg3Z/7A5cFx9+A994fN1W1+46/4W0A7MDiREjjD2OljjAULmAusU317kT0X5oRY+DdW/oDlbH
vwN/rz+bLv2FQBF0wDFFjFH+GH1X7IARxRlF+tasdpKr82eX8zhKd+N2IDr/PVgicI3rLnXtL8QJ
6wPGCQIovgEBJb2HfB4jpRlUZe9c7h03/KHFPI7S6fW9wTtQnf4OTMP2VXb9192J/feUEEpKihHM
+Lbieh8efsAwhCcGSdfXfztmdPHsOh4H6G7cDjYX/m8Qla6uS1O8OLv+3P86fIBEICwwwneUXT+E
SR0wJBFBXN7NeWtFP7aWxzG6P3YHpytQKh4Xef4XaRpXN8V1lfzSogWWB0DAhRR0p2qhDxAIGkR9
kzvQDm34oaXsQenvXeyCFP0GIL1xDgTOX1+4ELf5FMa3bg3hB/akgFwIABEAuyUXO3j98Koex2xn
+A5ub36HTOrdTede+DdgX8WdR/rvoxQULoBHYI4kuLl7UUrJAy2hks6+oaV3otQPLuZxsB4M3oHq
3f/GeHVf3njgxP9TsZ0cgIVwDHWJxxi41Fv1QyioND1KHb51BexfzeNwfBv2YOHfWwz+Z6LPfrX9
ey9CCGno6msTwz3B/elPv24POi52hj6lPt2e1eHnP18CF2DAyhBU7r43SGwf9G30bfD/6mauHxQP
d8beQAPGny8VkAtGtMCYIIE4E0AuRrDfP1+C3sslhV9jDEKJBLOq6talf76EehQTEoQr6LbAVAsG
C+nqfvsRUaBOEiW0kpCeie2ou61e1MWc1NX3c/n284uqLy9qU7kOHizBE9vb720XC/LYlvcIJIUG
sxegacLnn65fQwcLfB3/n3lpwFHPJt3UnYvKvElC3eninNKmjiRamO/1dgw6R8eThMfN6USMu1k6
O70ScdmV/shEYn2ZqKX2l2pqrF9xDweozjpfuSoO42ws3jDPi1ca9/lR7yT3/ERq9EmYmW76jBhf
M48HjE65j0dF/YYPYr20GTKhnXLtm6Iagpi4KipqIUKeqQ9eVYy+ysTbGYmLWLepb7umDizXvY+W
pTurvXZ8PU8ZCuImt1dLHfPSV7Uaw0aoIZxjrwqgh8IEZRObIOUoX7Miz9cds3wMh7nLTmhXuQD1
yaWah/wwS7wm8AYMz5fism6by2GM306ZOmO1oIEtyjJIl8Zr/Bkr9qrPxReeqwIWFpNmk8siP1oW
69b5kKZiXUztkvsoafln4hqT+B5L3BTMZanS1eDh+t1CyoKE1qi88dtUDCexlPPhoFJxJXrnHbqE
iFd5SnI/b/NhwyZ0LroiPU4nVlzb3uWr2fH1gJzys5zCGcuK+3ZiLJp1LFZUWX7SVdl4YlvVB0Xj
hK/a8TAj9YcyK7jvMPzGM0t+WPcdC1DuibAd0E0nJhZawi7HvDjy0sbv6va0Hs1fubfkoZyKMWqY
q/2qkH3UDlm28cZsDDBxcFmsOWWu9za9GlMAM5ZhShIdecvyFrks9vOxiIzIP2aF0X5Z0yxwdYHX
meLZ4LdMpkE52/K4U22/HrrpfQIdUD4aGfGrnps1W5JkzaiTvrLo05DkyE8mIf1WuzzIy6kLxqyM
/dRp9Sbx+mTtkCyixMsnv2EJtn7S1rNfjd3sc5JmQTFgL5jUwHzJUxF0cd6GtZlOF6F6vxv4Are7
FBdtovGaxzhfNaX2oqU18aaWcxGQWSwBXoj0synpI9q45qqirgv43Pev3OyhVZkaGbjO4yvTijxK
dLv4yHn2YpztRzQpt5Z66F+jXOjjfIqHDxqXhT8U/XBYjAjDHVqGKlA5yleUxtlJNuf8mHNLwxol
TYAcxh/LOnVwEHN8OPco97WH9XuZ8/5YelS8bueYHiMey1fzKEY/9ZIk6ojL1k3aewETWbnirZHn
epnzAE2luPRaSSKXTCYY6JyEaU6911YJu0lSV6xaXdt1D/7mwmRttyqG0vNRpi6pyYpwIRMNFtcl
QYEGFTQzZT41VeVzV5W+9Yre+jEase+6dIkGp+JVaRV7Q12M/Krx5IakSeen8ahqf5yWo65MxLuW
JkXmCy87VK48wcPQBwSsfvCnrInfsCSnF6Iq66OS8/x4KrplpTqS+jmfiqiMS7pBwgY4528GLtAp
uOviVTF1bTBP8XXaeufIurCdmfVpGb+1bGl9WRfyMB9xFlRL1Z3XBSKrFhuzamTehMjrcj/NRrru
J483Z1yydgkq2Bz2PUrFh46PNprV3C1+jyu4x8XM/zJ5ml+TpcuiuOpFULTzFFYEOhDDZasmrVOV
4MR3Y52kvomXqfa1GuVbBP478pTD58gT6bpcyvaiaGBV/pKxLtBpOwdINxtMvLdajuA6qVkVWVYF
TUnNIavLcz0hF7ikLI0v8qHYOI+mQbKUMshQ+rZpKFgsmqp1DZTE70clAj3DiHTqhJ8v3RyqgaKw
0LGt/Czu26vFMhb0+bS8Unh2Z0VXYb+aSLSM8bFbkjNuyml7DayPlPd21uCa2jSGu6MqdBSXzr5D
xiYbkaY66mipV6bCXxKaiZNRTiLUMIcfs6n03dy+XgpvDqTX9cbvdVpflabur/qsqI7ygrURG12z
HsrOWT9N0WB9lrQD+KckI6Vf4RYgFPacjeWVzuM698eumsGfVHX5qkHcHSGL0kB0ThymTdtBM9ww
+rOrL+9xh0ciMYNK0L1ALEERpFAZ1xIzBpIukiAL3g/EY5ywUjgTR4NQ8V9F3RkX8DwZSh9RPWR+
zbPkglk4z6Bj3vgF88WtLIvzL5lXaOSjdK4jPNpc+TXSvQ2XmNYuyOq+z8JKm+btwmPvHRwDBBCp
IW6Iqh5xAHOWWUgVbS5Znw9TABEer4cJxxtLJva6rHOIuwzDGXKkjuli7Je6zcSVjT1zyHkxXxae
Z4fQZOXgAMZmrldJNnbqsNVzeZJNpn3LEup1vi5J8e7pY7slKE8QGIUenlsaz7bloN5FScbLIpKF
GJdAj2NzKJYave/mmLxyC6r9vO90v+pm67KVqIyMtOToSHfUBB0vwVWSwWyIoTZKRVMcNgsv39tm
Gddm1M0qMx5p/cwlngn0UtHMHxRfDr25VHmgpEGvpyLJz8qucCea1Nkmq3qYlAmvWY01bUKWFWPi
437JwtiWc+X3beedc5uDw3G9OUkUwauZZCbUbsGXzJVm1blMHWcg/wdVD0Egzaj+DAEHlz5vZrTG
uIzXyTyLS7kYc55b0URAHmVYApWSPnPjctRKPK1MUeiVxFXFfJ5wGriqEpmPGuqwXzto4PGTYc7H
INeUrSoGHmiuy8bBFpn9q0ucuXSm93w9QCTUbUxXdUKaaIwn9bpxmL9Ps8TosPZEUQTAZvEF91Kl
fDxY+cl4QyX9uhhiFM5FUfhtPinfa1x1aDs9pGEOxnzpdIsGCOKkvvaoN5/ObRt/1NnED7NF2Yty
aGm/ajQlYd64JWyzudtMwkOnyjTVF5IsYm3rclrzKp6ToCIShT0rvMtkMOhIjPnyagD9F/vETXPu
e0LZMBsrbU943vZdUOtG3wjgjQ7cno2pb9rYbuZSNp+tLJcq8LY+SQyynldMciX9fq4LtkriYrpO
bVOfFxnWH93s3FEWl1UR1h0e3mXTZFZpNrNVVxB95Dy4Y+HSzqQJ5raKj/vKNRsWDzXxOz2mh3Vj
5svJJNNhOXb4YrG8zYP6awgot9GghH0GdBshsm2sqE0q/hq28aMDN5r6I0/oeRtX5mP9NdRUqTbA
P5LSdGca5cXkx2PptWFvPfUBz23+pUtm9zb1xLQhg+uiXFaKBjHn+mIQonw7opKXAY49NqzM15Dr
2VlcWJIVU6hoLlyQG2LOCEo7mL6tx9WwDfy9dF4aTrOhxzxRMfbjCjWR2LKIeplxEhbcmTe2mLsk
LOe4GINF6SIO8i15YYTg92iugex22DvkYy+OgVFPG9xYO0QLaszFMHJ8lHtTe2L4lqIx5km/W4TZ
KD53rV9UxXxRTtkYAmLixCP1cGQgm45yZiGEmdgr3ni8wgtcOVzTwKtwpgGTsXufTQhFJh7coUla
lvuutUuomhqFTCbzWhrsgOKPZX5m+jy9IHOlX82cjw6yi9YFVksZLnWuXvFax+u4MGo9ixjCnvSa
C6827fmY5Oodbah8pxOOP3tiHq7kCG4qyWIT4ny2X4idB9g+4W+VVmQKGonys8QTw4emovQLTWsI
gLxGGKxnLi/bZbbrnOa984GlLIdK4HzTQ/PQMerSMRiWpAscbpLB71DTXI3eJFYVdsT5U0PMa9Ml
1vhk0ctGaadWOGuXsG7yGlKxvuBHuTTqRBYxPa+8Nj6klZveoqoZNthDei2K0kREdP3ZIIrqr1m6
Yc0wKT+S3uiPCyftueI8i8jkmdAMLE/91KRk8kmeph+ysuJLUMRDe8x6Vh+lNWPhkCXxZtC5PXdj
Va8JggSELkSsu5bzFSO1g5Sxzjdx51Tl00Wjk7ip1GUP4fyLVRpfuXasCuBKua7DPkt1KGagM/7Q
V8VnNC/JSc/z/rjNqviDiFX1wcwTD1tkC98mVIWI2GlVK7qaZz2dQWJe+EVriu0FndeoyosVpBok
KLOy2dhBg2WaOAGPMsddSMCJYR8jToujDEKQ34vsysolznwP1XhtO0+YgKT9tO5GtTV1UiXB0ldm
3eZ1tcJeWR0OfS2boBGlSIDcx+Zta219VqrRflS4W+bQFIa8o2bIwlIpkfiL7Re/KPvuAg7L/mV7
CsczeO/GLi+upn4EMlU3KMqAvV30M0qC0XZijdKh9cnYQ7LY1SpwslhOFmLjwymOSYQIAcK1dJB1
KVatOJp45Hiqjq3A8lhjVgce5u0pSjE6R4up3papaGe/9bLpPPGquvFdXFPu8xSxUJU0P1aJsR+n
Ie+uMKnbt9A82pzQtHUbIsQEOSqa3peuHDaKWHnkiF2uUVH0b4AGxZcpL2Lms0o1xyUF0q7I7Fas
a9IznExbCsNn4MhtckpkQ6OCVuikM6Z8Pw5oWA1pYlGAvGGw65Fk3aZGJMf+rL00BudLC3xMxoVU
67Iul0uDaGb9vIRaBxol/pzUja5Cr6tEEaFJlnY9pLKmYZF44OhG5uI3vG95kB6iDi8qZHyc7Fm7
VOp81G3xKnbU3JRY6NmnUzcFreLKB6NorhLVe2EGYnswQNXnkouxXk88+VjMcjL+MLJipXJJN2Wc
mjXNIJVsNWvXZBz6SOKEHfVytK8rVZ6oRAWVpf40td0hhwx5M060WldmhJyKzct0nfSkDKte0z7M
OTMXCTfLYb/0brNIY4AAERQBhZ8+yi4tA7j5wscNaoJE8SbgPL0iywjJNxkh0fU0nfyyGuQRKfvp
zEGQiOJ69C5dXroI3LMIGKnEaTFV5rPzkhyuXqx9r070SrXT+BqZMb9KrU6O0rjDPk1McixTlKy6
ZXDrqfTqYIZy1JtEJu2J8oauDEg8cr9oYh4S6L8rfVlVjQkMr/F1o3qx4sOgX/F80mGS0iRsZef8
usv4GfxUBipJh1Wv52q1LAtUlcYUJ0FqzMQh7cDApT3H64CYUa7SGKXrrDK5870CcyiDoOJIzqN3
JFU7rHA7sU05CXwZO52umpHwk6yo9RGfWR7l84jfujapfUs6uKV9N7yBqToZ9GIBDpkgz7znBu58
M+b2NaLUhbpsxzOWgVkqubC3acnoJxTzetMQ5Q4FpEVhZQRZsVHlRwaXaiNj16/6xFZfVJWrU9Hx
4k2WdXIN6fu0KqxgayjD2KPEAmWRWYwOofLvgIHlQJyAR/4FBP1G97MIjSH6uEPuFUfdOmaarWZo
uV+X1CuDqa0+eXEd2saNIVkYg5obnNfYZviIZyWETFLWp9LhZVVTUh1ZgqYjy1O3AhpStv7EzLjq
O8hDRA+I+mnXi8IvXQH451xcgaHSUEK5LwMp4Hsp9rF0akv7/04LIJ2CDiMN4rrYvocHjX07dc1O
a5oPTeNFHp6a49g5sZqboj1KliZ7Ywfb134xDEOQ1yY5HYjEHzqVplXQ1jL5rIokCzRFc+g8nB17
4HIvFBRq36esbqPCq6c11M9ODC3mUGTYdj4lI2Z+6dn8JM8zOvhz1Y0XmFHMVh6S6RuRePIoE2Qu
wn5b3oPXGgYXqHiprtulLxo4FJGCG99WBPOvxcHsa6Fwwa1OgJJZDMEaaNCrp88Jg9R275y2r0dQ
SUFi4FBURlJt+0Tup526BQrIpllFYE6Xy3v6vrn23jevx7PulfG76twrHrxW9w2a2xr0p9rOrYGi
z86P/7qqS/jf1/fsvn/naxX7759O796t3P3WVi74/jV48Df5YFuef/DDv+kFd2XyHUXg9i3MPR/+
oFwA7TVEMjja71f039SC+6/23BMavo+81QqkOFAKEc3g3SK1Le9D4f+bVgCvHeFte6pQgBa9LxbA
+0oaQ5IGbyxB35xiUDn4JhZA3wkoBNDoLyiQHgE9Dv+RWADN//fuioQeCGhZRpJDq5GA1jCy1RLu
aQV9KmSJymyOsLDEH3JuoGLaWBFUieQ+ThEKhNCbEeX4SC2xd4qQSnxayPECUp+/2pI4KCyQ7Dgl
xasU2zNix/5s7Ls5IJ4za0cKBYlTnq8MNukrDu+PBKwb65UYwOfb6nKyM46aaWrWfKl1NPEBCjs2
CeNmqs9p172FXvk3k5f3UZVjsfqK17f78z9/ce/f239FN/VWRer+/7ndDyS/O1H5q6C19Rn7L/YD
ofH792+vs5bQOIO37zRiCW+U3JO+BLy7gCjTSjEIcPCfcJfuxC95sHVE8BqkUtCQw/Xf9xlsAC4e
3HEJ5gZsCdqp7gz3AX6g+337+b74ta2o/R0iPOjHkkxKCGgPr7EmZgClZJIr4LKgzyzLPL9LiZhu
Hd3t68OPPB5E80cfv/W496wkkx4wgKmSq7ariuSoKzKOfYna7uPQLpOGkuMYt5COOVAz7h38IzOC
YPjojLs+vFxy1ecg6pTtgLNzUqBmDlK6nZcWXLaHT0+z79x2zL8TSGRjUolVOlsoBFmzgAqSLqT+
+PTz9x3cTiVP6gbZTM9i1WPLToX2pHrtIDOfT2ZQEqfIk4to/XJu7OunJ9yzoV2OYBWyg9xOOBRa
Tkd12sc9OJw+NbeuY+9VeOg4v9+0rTe/fxWUWUao7VG+UsVcZ29ik1I3+AjqzJBs0kbNwmdA3KbL
p/eDH5Kfv+fbnuy9qwelqi7n3cyBGCZDEyiiIlpObTDMuvA+9L2ANGlm40SgfCW9E5IjRYvAg9Jj
CW8Lf/cBj1zFfTve/v7eCopkLoeCj0ARFeEBbesv6TAfNmgownFKTp+eZB9uWzu4N0kNxjoqUDch
O+/k+6Rt5WqmqNg8/fR9W9hxD4XKjOhoy1egmpobBH8A4qTrmPRBZxFQ0HXVvH56or1w7XiK2hu5
bVKoaHhJnPrxJN4S7mSQCF0GiybW75MeamWiH3xSjm9yN4RPz7zvAHccRluMmbWk4StXg/QKwlWb
JSFo55A0/dwEO66CTAlWc5GJlUAJlB3zPC+TYOJQJXlmgj2+QuxYVqmhApj1iYwcw2Uf8kSM9lXb
tV5+TBuoB0GtNdWgaCYgWf2c+9sVGkg2Q0Wjs15U1bMUF65Wi3cpPQZJ29OHtmdPu60YnUI9GicO
NitjFo0GxFTfG9J89susaQNvnNJNmi30men2XAK5c4S6zlnRkzmOak8t5XpssR1WkynrIXp6P3vC
0rar7L6ZUlbHUK/yACPXE7epRF2h1VLhYlpZ48bpGXvdN82Oy2nqoYnpVKrIkny5yts5PW+say+6
rE7Pf24nOw5nBMUCj4jriHhQ0Ge4SfNjPSqITzlX+fSTgGyBuufWQN4F8U5aFbUFmw+9ckHnOsFt
4T+9iX1473qb2MxQ8lpE1MsGqq8om9gHkMjs6unH74Nhx6f0oI3A300QIhoKgGHKx24FwRyKsAb3
9idPaMet9IZWczFnKmLdkIOIPavJg5L2bJZnzmjfJnYoSK5BrdfTFoKmpXrbAZGhlVG2d6A2FFXz
c2e17Qi7j7QkMwVpYxIRFO+XU6KX5qybNT2dB/4t3d5LPfagLXaMT86wfgQN7dHQwplFKZ+xC6up
8OgzZrcnTIods5vM3AhHWhlhL6Eg8JFeQI6m+7j2u5IM0HXUs9Y8M9ke1yi2eN0zjTnJElSOADwv
QVNco773xpOCkGEI6wQkmbOcDxKdQBkPTx+evs9bLB7JErZ/p+D+lMWUxLKGfoUIspAUn9UJW7pP
HVlSu/KWtobeq4wUCTidInUnKCOWvJ8Z/FmRV09Pvw+/HWudYwH0N/fiqJReH6asIMEopA2ffvo+
6iF2rJUPbjINaXREEWxmtWAQvFYqyYo5Srq5T95ZDzoiNmxRFT+bIIOroKquVPZe5YTzZ6xt3x53
zFlVGbfQOcYiK+OOBmLRN3aaxuYZb7Hvhu4Yc9FSgaEDUEaMmjFK5jGDQm9RvfZUvURTGffP5C17
tsF3rLnHrVBZlrAoQUv2MVONdxEPRfKMr9j39J0w3dCkyjxP6ohDv1cW9FiV0DRkWhDAn74Le2xr
+47L/YvemWbmZGpV5GYQIQ+ZdIS8bSxl86YyvS1BGBQ2+WTLpSPPILPHzfId30FBm4N71IoIWl3K
3l+gvmX9JU+am2EGIvfM9do3y47TWNiSN72A5CBNinwlXJmGlU1ICJWnn+RQfAvaPb8kYo2qrJmW
qOsTFxEjhrCwXK6fRmYf9Ds+ABp3U28COhtBjyyoHw5D68hck5+8WDsuALKoWmEDpkC6poL2Ifyu
Slj7DML7lr5j2lAgrBg0xCyRkd7yahwqQsMhgSbXn3z+jm2nWe8sbecl8uJSH3qINmsg5+znjobt
WDS1A7cuh6e7mLCAlRDNZpTHz9zLfc532919/9aoiixqkIArzruQjv2GetNpWSbvmc4vJwWaRS7W
0k4BKeXh01dpj5GzHSPPkNeiMe4AbJt9AAEKWrD7afYLZhs/XqBRVLviman2mB3bMe4q5umyYG+M
Ro/fQHqbQzuAy20VuVGKZ45wz/Xa/hWb+ydIBzlUWR6PEQUDf61dna1Ajc6foftbHB4J/duC+v2n
O1BR2biIMcKsaVZggB+9PD8ZLct8yuL3HXTX+DrOnrls+6DZsXLsyiJWS9ZHHYfO+LqlPEwWsslt
X4Zx3RJo2i6e2di+Y9sxeYj4cZ5j6qKmzmIctJx0gUynPA2fvmX7oN+xeh4nHXSBQ/0J/mSDPXLw
Jwj9oayLY13l1TPRat8WdgwfCrfbHvzMrds+GbvLGCd5cgLv8xY3P7UFumP6OTYD9MmQaQUN29CX
Mi9XUlrtF7FMfu7u0h3r55mXM6XiYdUUKRRou574jYbXFp5e/x7SQ3cMnVroJYgzNazs/+Psy5Yc
xaFtv4gIkMT0io2xc67MqsqsfCFqRMySQCD4+rvc95yIbLowcfzWkdElGUl7a9hraKxvmWl4NHTh
o+iKm164xXXZly5CvBSzsqzO+59PYESSCDXcrU9YmeIz2fNj+FE3SHXAnSEOR+Baybl1lHO3Wl8b
oHOvH7bsEgjgtAI4L5Zzl0WumJ4y4T3ooNQRismbdei/pxC6CGrO3AAAE+BODCO/W9oEccqs+crh
X4RxCcHaIM/QeNAFdTwzPsXZ6HEIoV16wl3JR+fKzMcBMj2en6qpxE8n6shC9WJ6Vkcdmw+DYK8d
kGgbS3Wto0Uo11yQpqW2jlGpSMbOfihK+eSa4gen9Ojl9cZr8dp2SxYh3c2qFy0fdZwB2ExTcxeU
4dGq5M4rrWOm7JgP7FOdu3sJeNFVY0gWMQ7ohqITt/rY6AnnhyIJCgaYkcm/s9J58UNzuNzPSqiQ
RbTLLjSAqWgdF17II6/IK8CKgRG63PpKOieLMPdpYWW5FfZxyyzvAPhhHzVz5z8iF1Ybi23tAxax
bjRAQiiG6wQ4h7aLrLkuq91sOECUl79hZZGRRbgTacJai2xIXOAqn0PlAihcB5gLNjuRrUL3vp6C
Ornc2drXLKLeyVNgdU2tkyztqpuw6Jx9VxZTfLn1telYhL0GJJlmk6uTPqTvnWVuTQfCRhNYG0O1
1v4y8LupqKfJ6pOcWw/Iut9omn0qRf3p8s9fSbxkEe4hoHiAoPt9gtJnHfExs6Oh5c9DkN2EgMxc
t2adRbA3ZWepMNCgnuXuvVSA4OMx6rH3zOvlr1gZJGcR2ahkAziJM3pMVB43XfqST84rcevby82v
JStnEdFBPmYWjghTwtLZTqhBqbhMgUObnbaKs7bIEz9VgEWovr03+ZztmVb1xtitzBDQIv/K/EPm
al6iZTDzivRhmqpmX48hOVpT4B9EUOmNG8JaP+ex/bAFa1kRu0pbnbC8eCzrcogA5kqoIF7kyfDP
5ZFc62QR+CmIAf6QK52MgxCRo+bHugbK2SfiCZrP1+3E/6CrPnxJ2HgsF+AGJIFT/PZAQbxBwvGf
Ln/B2lJbxDsBPltB7R3ZZBgfnC57pPNwK7R5vq75RbjPrA2LlAMrYyvRRqRt43Rs3ysZXPnzF/HO
RmbGHJj0JLDGp7JJD2PR3jiEbewcK/NrLwK9HdM062nWY+uzPg22NJEODG6aLWBrNm02QmJl+zgz
wj8uVccRQG5bxMJpcbjtawaiTPsl9Z19JuWDJnLjjLIy1fYi6i2OK4dqMValxoEunWNCgcWseXx5
qlf2Jfs8hh+WKRPjBNixY8XtPBzVSG6ZuzELaz/8/PcPLYvJ7b1W4PJKnR58nvZY47gwM72RDtd+
+CKI86o3XGv8cNK+2AIl5PD3dSOy2KmrsACto8S8Om3wnaTyoQz943VNL8JWy6E0YNL2CTjkzud5
6gmgz7TbX259bUEuohZqsYAJV2GfOOljyVnS9tUtwPLg6tufSEeuXPaL2M0IeG6C2VaMfPxpdpyd
ZXvfZTc3QC/LM033qoUJfZF/Lx+seikrG2cCdx7FDqU3uWODP25k5382zf8+5AA39u/mg27we+YO
VmwOQWJO/A0AZtyIs3cFoszjEDdxa+2rT+oLIM5bL21/jwgaLkKZZ1wyyac+4TK77+383c26Kmqt
9MflBbDW/iKWR6AepqlJu9jh4pijxrFPreI558G0MfdrHZz//iGklQZH3KrQQVC5T4FofgC2cQ9B
iqu2Bfof9B1zJ1sGYRermj4ZUv6oSHXf+e5G83/PGDRcBLYz5oA7G6dPwpGyB691u6NkoAxfHvy/
bzrAaP97bHjHBjC1tRVTsCaiWusf/tzuwsb64uS0u3ICFiFuQs3AW0IC8Yk9gpZRAuu0B6FjroDD
b6G5cflb1uZ5EeNirFmK6lifZEx8t8bhdXTbNzutNo77K80vwXUDpbbyKIaqYTmqIuct2apwHKd6
7jdmY62LRXgrPvh4/Te4URB+p2b/vcjH+7QJvlweoJWlFCwiuah9G4oTtEsmSe9VYeVxzoI8udz4
2m9fhLHOFPCtesBly532zFbg7AVxNc4bOLy1337u9mMQu1YzZbTuEkJcsiOKvofGkdetnODc6YfG
J+4UeHgCX5RNwy2v6E07to9yqDdCeCXIgkUIE5Q5gRi2VFKO6TMPvJuqsD+3+Pk7mco5vjz+a50s
Irl1wf4dGDqRYQ7KayiOQZB989r6l9WUh8t9LEgW/4vHhJT7vwdKgwBUcmdUiee0Sd0B/Au9pyli
tfuLjs6dHNJw32T8hOJMuRs5F/vcFi/M6iVkKeytS8raUlsE+mhRZFymMV2cPHa9+2wx/zMob18v
f+VK80vYWj/Sjguv7ZLUoklG3HsjxMmut57v/n7goUuY2pAGpVecdRzGPo/9s3zIkHafMqp0RIL8
vnPVRjZZCZklXC2fWdopU3ZJyMWuZBPYltedkql/XoQfAma0FKmAW1EJrwdXR8r3invpCRONBcED
4XXzsAh5t2xMU7YuBmrqnywk2YqzVxCSPl9ufm14zn//8A0GQNjKw9sDMsrQHeuz/gdwqnR/ufW1
RbSI+YxwMOIoAbmKOa9jUTwDvR8zS2ys0bUfv4h2Dl2qUoGknrgkZ2NMyjYE0x8l5HLj959n8i8n
zX9ktj6MDuMZiJxBpZLZWJ/ymnyupHgyTZuYRsfXDdEijKvclXgRQBddOtzLILtvtTn2+VZhbWUG
lpi0KpjSWg6TShT1f0KbB2f+gPSfnGzMN/aktR4W2zXxB9sdcixQPU5dJMG4BXkIhOsi3Lh5rXWw
2LBrk1q96Tg+ARIvETRBHlNuP3IV/rpqBpaQt14xrVmIGUBCvR0mclvyJglSct0aWoLcwjGrdCEz
BfJSflb1eZZKvHhD9ijkVl1iZZkuQW0o8isbZ26V2KgFumWFa7u8MyAPjyq4bpl6i0jGs2ufeqMl
k84LXr3Mu5tQ+q9K+XbdHCwiOTWsLjNRYEvFWEWhzMYoc4NspyF1dF0Pi027p4W0CgiCJGVovhhI
GClSftJW+OVy8yupyFuEsW3jcti4kMMIgsrLoRIlEWmmrV8uN/8PcfMvmWiJRiuKsJiHYsLPl+LL
7NdPKpD3udX9oNIaY7v1vuQ+0btGgpdflL6O8GLjgFVdXPd97iLKh8KFMCDUhJI5VGTndOxhGLMt
fO7K4C2xatpqgtY1rUwyd+aQfvMhUyh+B+FQbrxnrXWw2KnZBO0kVM1lMgkoJSWOI2UXpSmTW0Wc
tQ7OuevDRjGVWgeqTkXiupmd7UvjCw3ZKn9UG4fzlRBfQtKcmthsDC2RFOn4Cy+Xd8aD4Jx0igcb
+haHy6vs/Gv/tsgWQe77xgT2YIuEluqLm09uZHvQSwML9cpLsLuI874CdrOjDR625rn5PcxmuoGQ
Xvm9nEyzhcRY+4pFpEOYylOjwVC1vGij3lN7URLoODlXwW2ouwj1irSQ2/G1SFQTQE2oA79+rFq+
sdutrKQlSG2gEN8TFXTkitSdX+02zY7gVIqt6vxa84s4psiyLpkwxWGTyu7g6wBSfW7aelu3yJWF
uoSkoToKtRMw8ZPAb4qkw5OmUsGXtmm+uxm78ly5BKP5ZU0AU1dYRqx/ybPuE+/n1zDoNm7xa4O0
iOYsnUZaVRlkt5rw/SynFnFYamxE8lrj579/SBWynvzA0rUAx8lS7xYkL066hDbK5RBea30RwqLv
eeFTt01S293hRdfeq8r7H870/5F9QP8Ru/vw09VkAXNRofGg7SE92binstkEsZ0fh/+SfNgibGVu
AM8MSJsUxZRbEAiZHVlHRQthsmfP1lTdQtPFs3c69YPpqfNTX5xkSM4Sj0y7wUlLKL+UOxam45SA
dEPH/ThOhfpuAg9SeA3eu7FRln1TQJsnzaAZYUCQg0hpwd0n2pWovEKIzBve7b4s85cwbd3+6Lmd
H+xz6dnTYTShk8eeCwHZb8ZnLH3qoQNX/LAzr9S/qsbneMkre1k/eHgicCKVF/5029O+GeNRKDPt
hXJC9zk0NZkA+U2lOjgNnfQRz7BzdhzDoW5ADBCefRqbtAhPrU/D9Fkbw51bW6Z2ikcGTYMmvrxW
VhIlXSRj2eQ9uBAhRhxk1cgt5VfVSIjnpPr5ug4WU2rnChzyQLSJ6qULCeLJbU8EmMhvuBaWV6Z7
ukjHTpM7swVdn8TLatfE3MrFb6G5+eVb+KT95S9ZCasl2Kiv5ZhavMfKZ9UfQEZvXKu7jtBAl6gi
oUc1yMlvcUFovc+NqPVbOVvtr5pN47eppe2fq76BLQaqNkxjodI2sQB1iNqxwevz1F53vF4CLAGg
hQaNrERSecX7YJrH0MluUj9/u/zb15bqYtsaUDE0FcFvd3WKTQWyPRCKgLrcxvSuNb+4YrrQIZyc
GmsIprOQ07PCEnpLxS8IFmycGdY6OO+WHzOnnVGvRNkZL2kFRD+xY9HRevcK9fm68Tn3+6H9AoR3
6DHaCGVYagBoblUHUDHzY0v7+rqdhZ5D40MX3Mtt3UAQLvFR1TvN0HrAZV+xjVSx8h64RFaqOoNs
jxgQYAbSrcBpF7e44cyxNIqcJprLO+3YG2X5lb6W8LrBlTMdNKqrlQzn4KxR5aN6aHnkTpYzldGQ
W+4UGQzg98uzs5Y9FrM/iqZybJPhuBK077rVY5Ln+ZU7PllMvYDGYDFn2JTp1KtdqCHRJazRvu4o
tATajTbI+G6OF6+mraobDlWq277s7K/XDczitNIVTQZx3hZh3Wj/hjfUfscld9qY57VhX+xvvqnl
XHc4ipZpVZ10ExSop/dbEMTz5P3lvLKUzSG00pDfRcYL6uCGVeIBh7h3mk9fdV9vFfPWvmCRsh3l
GG1wOU6sqaG/OQgFv+da1/1G0l5pfomqcwltCl6UuLV6/mCdyrCBxH86ju4GzmMF9kaXsDowk9PU
q4ImAWKrL5/yZpqCXeo3ROzHrrU+Z139YAX+QA5ejwRzE3iTmm645brtxhpYmSVncQSpLcvORuiM
QKMa8ETw05OGk0/Q5Lq3MvLlqlX8z9d/yIyQkVSZAzJUErrQlmQOlKRRCGyunKTF3qR8itMv9PtR
AJA8gGRtgVfQmjeiOlz3889D9+HnezadcZ3C+SOlqqjvStMFeOYxst8q6K4ts0WGmm2twOwmTQKt
7Bw7K4wDGB6p2BBGl7/g3NBfQtE5d/zxCzqIozcEHXRZ/tb15ZHP+hWUkp+Xm1/7/YssVfX11Id6
bhKhmm5nMvpn7t2t377W+CJJZXJ2uq7062Sw2aEi5Q0h3XWHjiWWbvRzXLsxMkk+tfNdZjtmP/dh
8ZkFnGysnZWRXwLpuoI1LWucOsEG/uAP820KyW4O3eurRn4JoMsMKpyeahFZhcWOFGKZx0rABOFy
62s/frHwx9LLg6GkdcIgy55MMAD43BZsOHJfN9eJOFF7sfZZaCBV0tg1Tk1NAShUcEwd8iKn+cvl
b1hZPvb57x+WvhJNlqVhjhFifLwL+tDeYx8iT5dbXxuhxcoPx3IaRge7f0E5SMTQqoM4Ou8LNu1H
6CX6fy53s/YRixiAYFIKrbsMKc6D5nxkGjgg7EqoELdXzvR/doG8k0OY1wmp9HPVOnvd28+Zk8aX
f/8/u8lfEpC92KehVdIHNrRBwebu9oEVHp1meJKsjm3e7iR0JVuX3U80/WNDPBd84o1+/z49uJv8
e/KbIgisElhKiKtS50jLPjsMkyVeGu42VwU4rIv+3UUFhwZtkw7+LToVB6fLq0TUFILBuRtcNTlk
Ca0Ts1XbZ3H1ZJirn62sbgn0tPEKMW88/q+N0iLM9QRtJz3hh+PQH8DzYRTiPfdd9ThXYTtctQWR
8Nz5hziENFKaQp6mgk2M/8OtYK/D+Ysopo2T1N8jBEqS/26eDTZK6aCUghjdQnFaSco/+7rfQjL8
/UZElvC6nHRNw9PzFNAiBfdAyJuJ92+wOmnjChZBUHqv2caKOg/7f2OFLMF2LSm0mRU+Bafb+yK3
Ye9RK1D2HChjQXVn61VlbcQWIR96sz+5HY78ztg7ENbWwL5GgUdkd7oc9GvLahHzAXyiBI7P+A7u
TdB3p+yxE0TtZggRXDfrS7Dd5OWoNIzS2sMhxrQ3he3YD4QId4ux8Q/57y9zsVSy8xglxvM0lhVY
DjX4pLBGgSoJtB9BVHGgw8mNgFEN6u82lJ5VGoBXVQS8fXVcsN9ElYld7TPr2c9MgFLXBGRgH/s8
tKo30RJnPIxi5HKn3cL8pDVjt4Mo+hv4kg1g7OkxCucQovGRXeds/swdUJU+qZTP0yO3AYh9KAS3
5j2tLd7d05aqcEdJ2g4bx7qVCVwCAd3Zk+RMa4fdA8po0KUP70bYIh1HZhevV62RYJF6uAXN4HkY
yqQv3K8drDKw/j6V1nTdEgwWSQeX2am2YIORwDxCRBVhsDfp30K5dXlaSQtLRCDkeGBN0ZkSzxVN
RcAfmlQfhxOwGPu5ltZ844OzHZy60CquQ0vASvTfic6RoeuxwS3xSGl5MYNz2CGT9cHzUFTvQZHa
2BNWklCwOHFwvHE7VNEykSLLoRVqIQGR6UY0zcEbu62i7doKW+Qgx85gJqF0mXiVhtkKc9ljwDPz
3RSOtfEqt9bFIgvZaehnRMgy7gyMOyAEbvrgD6wC5v6YjyAubmSilfFaogGBlcg0fCAykG1RHTlo
1zhAuYEwkNdzQHbBsFnAWnkzgPzQv1dAxvFuk6qqTOz6Txq8ASYd9zP9Iwq6N0qcSieIgQF66NXW
A9rfC09kiRC0jHDwJNGUydxYR+7wPbR4YNZm72Z45RinjkklDya4clEsUYM+TctgrvxwD2Ecvz+F
Vece2iAEFMHLhsreWOAr6+IsLP3xPOKibS+HSsvetFrcmTZnO6nb5qnCCXvj3Laywy6trSBtJvN8
QgnN993+4OXQ3c8tmGpdTp1rrS8SAQx+cNHWDk+8iQYHlU/5rqiyP9c1vgh/+MI5VQXrk70z5Dc2
jIFg9rgx8Gu/exHzZ8VSCOOj6XlmoEzhRO7I5PKvXpvTRazDdbDNO6jM7uHOc6t4fwzlkyqu2w2X
QEHgKM9OolDyFMUob8BPLA4mt57hwHe46tcvtT1T14dmLLXCvdEQGw6as7y+ZbtxZfHfl3tYSx1L
dTwo8KrUhQxO0jTqN8nlG/iJD5BU+KQMPaSW92gGPkRg8fyuxdY6XcmMS/Rg5vmZNcATJ6kmUh2G
NjU3jkR27Gjm7FCRDDYS/UqWWsIIrcmgllqrHLKb9FZRdp8O6d1Ix9ilFGxxcYd1d/Y9uk62kiwx
hbBYlbqjLUw3VGONh+bMXIHwYzBflz2WgEIOqK6sWBOiEO7dZYN7mFz57fI6WAnBpQrexI3J6gwH
uwoObBiSBqm8cp8vN742D4v4HsCQmNusTfe18L+mow/z2Lege6/xVkEb8jxMepfXW2CatS9ZRPwM
tapu6EWOt9/M3vd80n9S1YRbuLuVhLIEFYaAezM4hob7gLUziXqHy4PVOn/0kM7WxsV45ROWwEHt
NWkDP5AQnPM5MuUnp90q/K9gIskSNsi82YFQW8YTZ7LocFuXRU2/+54BSAT4CXXDJxeoXgtS5tDd
nY0dfhp71crYBzG3/87nUbGkxwFdbdQa1j71nCI+vAEYSzpQh+nP1zXVZ6dyaOr8UPiVsK7bE93F
pt7kee8FDvf3Opwt9yYom8kcoKIOlvrlxb1y4F+iDFVf6nlIBSxoWghilunwlKf1Q5mq3649HrTc
onCuJE13sbnjyOhSQWv0IwqOM5Z9XxZZE3XwEK6Zv/F4vNbJYpMX/sC6tEcngx5hDlg7D2TOT9Ps
vIZOt7FrrvWxyAaMwwUs1yADFGQ+NM381GXDGwy5f+Mx5cflOVlbVYscAM+5wLZp2scD4fC6tiwo
2hhmH65qfQk3zIKptJlFIQYDgm7Ulip7qHzaf73c+kqCWUriMTy1UceTfdzbXRPlXgpMWh86Ox6w
LRrUyvAs8Ya5Gp0Wtek+TqF68EXkCopenj37G2eu863jLy8kS6Th7PJR9nqA6rHCAtUd1Olt957k
wbER7NhkwSv3t8iDa5+yCG/Qv+kMu7MuzkOnPrh2Awdoa1OfcCW2l/J3dCR0rsq+i2Wbxa7jPjAK
qHXYyT/aAV+tmH5dnvO1fhaxrUcJwTh/6uLUqZ5zL3uqfX5bCfnIuunlTAja2FjW+lmEN4z+PItK
zMzoOI8KJWSUoZ6r0SphIJbup3wLLbI2K4sQt2YBL/kKPqXwVVN7+HlyWKr1W5praxGyiO4Z1JM0
H2Co7QvyI6/YJ0hd/Glhknx5MlZ+/BKWxWtet61gOnZD7kcWYcDuz2kbX259JfstNe8qpwTmssX1
rE215vGk9AQdVl3nNcwxSaUOTAmypTu/Mt9LCbx0oClzCnwKDBt+Qkr/Hu+FbwNxYa42BCdhtpgO
ax91/vuHXVzw1IetGPqxajyqSXd8MMLoXcmDYwBs1XUjtwj1skBiCWAbFwfCqKgvBmxQSg5R0JOn
rk6vKgCTJWQrhNZDD3N0FQ+lHg41D0iUW351l03OeF0ULnFbU009b1ajiuGSPsGDXvycWXFXZ/xx
9IYfjmy31PHWpn8R7jPM8+YWL11xGMJWrbTETV3aBVhC2aPfV3/gW7pxgV+b/0W8Nz6sTv0gFXFe
DjwSzM2iYoYDuvJgqqmMvRE7a5G5CPyUsUo5hYduesl3MJl2UAcp9MZJ8R/ow1/2rSVgVTvTDAPm
DC8nwBT7JaqdEz2UWTvuIBB8N45gjcNo99Vl5gQ680OYM3mAAKqCNaR76F1jX7c+luDWlKIrDdR4
zGX/B35msKIvxEsmnXsBiUBPXsfqh2/bv6MWJQsUBqYwPDDLhaO19bOtms+XY3XlCLDUyysd4qQl
lf5Bwu1wx+TYROHoprCprfUtTHj1VyDGSVLCy/NwuceVtbGE9DkVQL8zVOwOc2oqd9c5Tt/eek4F
39HrOjh3/DHHdYHGXUWEh4AHcdvJqLKvPFCSxfYPKTvZTwRND4Qkcw4TTL/bX/erFykATi15yn2J
YTlLfgUZqEm11P7GSl3ZiZd4PsjvgEQytWxvwBZwm/KuUeLJ9vyNiFyb00W82y5gVrSu2R76HLCC
JY+syT9dHpd/4HR/Cfb/4PigmsUVbRiE0IPfpBrdX9Cu1zc6TcPnthve6Fh800I9eHCUTgwf9FE2
fflcQiwp1jW3IzO1beRUethVlH2isJeMirDc0k9cyahLFGAjHFlUcD5GaaUp3ipZoS44w1uUW468
YRAUebk8Dmv9LHJAbpWCBWPqHWphdUfQeqfmN9Fg7hyzeh75fY+Tz9bjA/n/Beu/jfr5Z3wIIn8i
aTMUsop5Z8bG7Jwqr4iIWxfEqi5SletglXIJ6t6OK8AeWETLecItwhYshTMw9CDgqtHC1JXXB+Fk
RQk9VgnX3GNX5Z58pxRGsgku+UVfRpPKRjWCU5JT5zbk8Kt6GLp0dLyTge6DBKrOHUX1hYFc1H5u
nUaZCM7DswW9Ihu6pLSobSl2A1zOjThMs3D8bD/JYYRlHQtbXDTSvLUi4wfFDS1pvwMeQHxx4bQX
VdWsvql2Zn9gVwCGtz9Ly7+FQnedRgWuunMUNsZpbyBHxm/E6Nn38E7vQUWdcoNLXx3WVpc0bsry
9zFwhHXTNAXLdOS3Kr8BBMtLxoZViba5eiTdhGpimYOEMge8hGlFTaFY2/pTfcDrrs52hRmzg2vN
LMpZfqp4OL9xIMNfYRG+C0x2qLzm1AbKPYdYSHdVPhqzT1Na77zCDqJA27vKYzElYX6C8NWQBE1H
DoCl7kvh/hJquuNgCO0c39zTEYaULTDo6TAm01AlkoRybw/K2eWBv+vsAiXJqXrmHtkp+Yt0t0U7
yqg13Y5BPBkecLdQhoUrwiGUPOlkdWOmZyjb7OBKD3rBbd1ix4UiNS+jHL619dhi59KQ7i7f2Vwl
JfzRd7rTUdf9yLDn1Ar/SvaPXWl+GOtn5xS/YOfwg1o/QPq6nyV5MIGIRNnsptE+9BXGCsJhGpgk
8T4Mv3Cj9MzzSF7UpG6gpxQplZ9yghETKvKmL10o9nzu7oLh65jxB4z5PVgEJ9fUP+xwgA9oZbCM
pzyCu/QT6AwyOsPmdz0AG6Zq82fgfKHwlXrt0YQgIhtYOz84fc92AU3bB06yNAEAm1aRV1bqxIRL
pz3WJjjMWYFTKR4hVT+FGPhO7KdZhg8YWjsasevhG1CebVv2k07k1DXmpSi0F6nRvalVdZdObOcX
9GHg1cGegnuSDt/UkH0p+PCbem4FyWyxB2OwBB93BCnX4q9kyj7rvntyZyw5KWkUoEgWNxX/0c7u
d6exXmEv+aObw/vKz3ftNN5q2+y5Rb6M1IP2cz3tbJvbsS/5WwDBHFCi9yXpH6q8xLqoh5/WWHQR
nNdilst9ql9qGKYqaO0K6D4NLrjtEz3aefe1DJ0XmtM9E8qPplY80xlCtqG5d8mr4/kHeDnEpnDv
GuKjkMTCL8NY3Yd29ZzBkmQqzF3lB7ErBrhsyL1Vlyg4nKgXHizHeah4LaCw3T10kB/inYJ7tn1q
7eIIQYs418FxdEwCtZLbjDeRLJxbmfWPYI5k+zZvY82zE4wUd3mZf0O4RXOVPmbZ9Jra3R4+ervZ
+VbO/pMPXpzl+RHwdDCNRgUViwSQtwb/XYThQw5pOTsYIqd5ZG177GfYJJYiBo7zSXfWQXviIcOS
ykUTw/QnHmFU4XRhsVe6esxyddTVb9/7SWj5FbyZpMnhrl7i1Fi6NyTtdp5iryTnuNHyiNYnEeYv
JCAnW8DtJsO1CqYICWGq2IOpeEeofSjhJxTJHHMaqLG660aXR5oEPyanOARD+0Q1GIdioD8glY1H
tuAHEeJhPntpmOEmc5q7KcwPCgYFUW034zljfIYr1lMzzscsJS+1wVbKJ5AQwU3FcZ6EWcxs/wm7
ETRhRpdGLXXFwdN2evQ5nERDD1wN0dUwI6hmLAq9H3B33htvyKOsh76cthj7Npdp8wL/tlBETW/m
NNaaNJ91gXpTBCiN/9STgL0UxoRB5I+NfmmcfNpL3mL6S1Xt+hwk8Sn95U5K7RrIjXg7/L+6fRnq
yXpijoZuci5bYEgLy0Fc13YHdjyHP32SM8pfWQ07kR1xwxamBbzyZeS5GJyv4Qiv0wikBOiI5wXz
azDqRdpHAe31ZzYMzdc6zKBx6zCk1P0MObU2GrioY6+z82oXMGr62zGfpqcU0rg0nlLgiW7c1qu+
ByiKvwU+XtlapegDY711T0zLdulY4Qg1SJM1h85oZcW1E+I4485OmdSW23+nFrDU/sTyb5DxJdkO
UP/2rW24PrP+2Y4Pc3OXjnmwm+q6OXGYz1d7Yiq7OdFKandfp1A4PXnFNIR3ok6d8rdnuZ1+doqa
vZgsBA6FVFZFo15Y4ntnuPmepqT5GpS9jTQh2MmgbnoPQb/JxAK7/u+pEoOzl50I70Fyeivr0Lrt
fTjyxX0nXYTYYIV6X8GovNoDi0VvmNO6BxjBN+pQVH2IXK7J15wExbc55S3CpsKG+dJ3XXvqfSd/
UbNr/8wyCFDA8YkbejfUofyT1R21Y1hC6W+gRJrfeV2ofTpm5X6uGnpSlsceytyQX5QMTGAeaXvM
HHt6yDGL7yVgS5CN69XDAB/Rn6k99uxpbqow6bAxPdXMk8/Q7GheplrKI9OhQgzC+brZ9a2HN77U
KPuYtiY4zTxzooHVwWuOphClvsK5gXXzlw64i+ImIJ5/koXM9/DFeVcO65q4NDT3nttQ5d/OhpAk
svEu+rO3iD50OuzIqe/g5/CooTRs9tWAjVhOrEV8sbDBxjSx6tEzbRdbcDH7xEd3fKsDx3xhnf3/
OLu25jh1LvuHhioJIQSvQLe7225fYsdO8qKKc5EAAeIqiV8/y/M0k/pyTtU8ntSx3c1la++110W8
DAvtLtgA8GPd9+7GLro+woE7PuVchHsUzO17ukXTjCgK11TtsmSnROEzhQD+2kcgcomQ7+iJB0gy
QtqA0CtwFVE/ogiB10punydP+6YamsA3rIJEzu52vXW8rJfB/Pb72D3yZg7wRt/0be+c+CKY6spI
a1qCZslKx2mPvzLiBMMEqDOkhbYMblm/Uo3dDOpd1iMZ58aN4zTd11lCfbn3E0pv8IbZT3AJ8VEJ
Gen4vvotI6xA75h9mfI8eTO1JPo6IqxYQV6MbLf3Hr7UdYVEQirKjCi6nVtfx/zgezQ4svA7gkVO
HsrscNih0oqKffP2kYP/OxfUC4+U75TDKewIm3RsW3VLlCqE1U7+NnhQXVQQs5tRwXdSrNt6CJ0F
JHk2iVvW6WBjuLF0xoGElWsUiMcalmNd2aYtDrE868q+7uduKhF0F81bOdpIr0WSIPYeDW/PPtVN
E38zTD1zuASVixojiYFzlM/Itdq2gjOZovY50b14H6seDWCm1HhWEgzdPdUcDYyManoQPCxRSdBi
m1vWs8lWK6rgp35Ssr5zTcvL3O9+OnYBYeUlIoZJ9B0NzxqupFN5fJNnXMRNCYVOn9xlwuXrr3VF
hOGzayMIMBydl/zSx45OCahFsFDeyy3u8vq2NmsrnoYEob1DYYdlne/cFocrakwWjnHdUHNwdRfl
l3F1PKoQ9cjIJzdqByczXOyvFlBihh4x3hDTvi/sM4IDmq1ULXNA903XfFf+Y5RzIs7ym6Qb+6Go
4Zm1F6SP+zfSorWovJbIlu6M33k1J2gYO4JGHvTMvs7vc3jWhaqXlu/XZkLe1uPWJH49JAGh2IcM
YYEe19wrf2i7LIhKOza1p17C47cKQ1//ggxlbU62o834hnsT4B2DcMe1ZLUmaynxwm8lGR2M1BSZ
0WBRMCTBo0UKZIsd55bKI/SfYi6hZR3YbRIvmTn1EJ6sFeLZ9uQeQYvi3cw9io8NjR4OvU2jrtgs
RPRH57aNXyLkzbuSk2FJKrhXZs1pnoZ1rPiofVrUMcU1jBO9f4vggGaKxu9aHvgeL7+VYzRHsg5P
zY990PUbXiw+VCOctR+ymTU74Gc39yUsZbq42CCh6s/rsgpSZi43tkTGn9BHiH+HcIUiZ85K/GiU
/FjapLclRBuYvG0ybZ8RSonSLWFT9L7bxP9eMra/TTU1S7nmDYz4cGOy/oSQpyBKEZoIDgxtvN9D
8qGOC7Tjc2W3TGTHRlujq/3D3qDAs0HXm1xFa1oNXSvJLYNYnhfQe+H/UQiVqM8R3Jemg89tGKvV
ZwiZwW907ZEhjgRUyBkvHr2ocWrYT84XDDYcq9VvsqsdpoKWRT+bdGThxqbdFp2SGmmNJ8Ql+CdZ
p62tjInr9sNSPyaF6GKUN5U2sqvitB6TB+paeU+HLbqA67X/yA2F5YODV8AG44e8BM0Q/R0M8TN3
UZlL4uO4UMkL+KiyL6gXqjvKODXwLzbZdj+Mi/ge0Bb1hcbN1JWnMvnVC2/2e1XbcT2JJI1fJgRF
ZIeaJojpct4s2z2OoF0WfT6kvgp0HdIyQpshT3ruFEhtdBVxGdQm3vepzTik23oUUFrnc1tkuIvx
SbMIjZaCR8B218SNoLcba/HEepO09rhPFC8n9odJfs8WSYZjv6nRV0pG8XCgDDTNY2QDyTAQ4Xdj
ghhAnW52lHR4qckR1sxbG8sCK5A83GtPprmE1DDZD2FOlx2naWfmT3B93/ay3cmmQM0kcXdkikla
CRC6RCGiaH+r2zmXFc7SBYz+JKOvH0/lI4RJ8Fpvos7SC/C09PtHqxkXaMiTpZhrItcTShzIy1rn
jS3zrLWgdCcxjQsoj9K22CWn8qYNkxU3Ys7BEnAOF67gTVjfZ9PNS7U4WH9Wy9zDF2NmHaj4qUHT
dWkbPZMqwfGzViLV03KHV5ctF7VCwgdCJEE4Hsep9EVkXvdlgoESk2ucy8dh0URf+g+z1UJIMCfL
uU/m3/u0yhQ4hrDXbJIU3aef8ciaVHuY1AosrEoikgDHd9Xn7ytbQl8kmOG6cytVLw473ndTJk0t
HpEKurwG/yEOj8zav7nI8qc2gAelo6hZipE6LgCfKALsB0bp6bmv0SVh9EVWE2pNRtULED9Tg+jW
7qAeMJXu9VVEfTQXAYH0kwQ8tAjfF3S3H3XApbLe26KR5qNKu3Vj/BXRmRNgFGSGt+2nhqwzRZqz
/Tg712hcyHrkuDfLdxItceOLxSVje+v8rLQpPMKg8xNcQwDuetgzqHuOg9l8ytXq0qtD/z0/zQbF
87wtu8tv1g5+1tXoYhnuGNK2H2Flq+aXwVqJTUvA5p7BVgZd3g9dJ116u29DRu6BO03y2CdRPF5G
tSYmw6xuFtcUzrMs+THXqjYPlMEx4+zBSp2ug0uXGjJ7BKtiXMpDMbopp2fK8nl54PMY9d/j2mfm
LjVsBrTV687on9ZN03C3gjZiIA8Ian+VEW2WJ9N2XN9D+dmwM9yHUnNdpxip14d2JSaFmCVi8teO
oCCPoXba1vcNcdw1etCMJs1FN0uwJwvmUKwKKBY2cpgtnGKKDU9G/NyjCbmwuGPjGVvyLb4SWyNM
u5xo1KLFg17CVWMn4ISGiBX3C7hEh2MXSaSLLToI5RkO7zo2P9q4G9xTYjNEv6qsNvSZYz9DfhMI
IOIzjxKAAMuE1/FdZaB0N4Voh7Z+38BTj9BBsbH1rpxHkUxnGm1kf4f5tV7O0uolfuh3N9MbpBr7
RzEs/XnGmmW7w4yQ6m9sG1L5RibOljfiAyjcqL/RiovumNoBqNndwq+20CndJ1KMfR91D5lYdv8z
QgQmAymH9lCNVjLva25K4dSa3tayj8N7OwmrLgvLoFABwuv6vFC4V+2xN7XKfvFllfQFI7T0xw29
9vZIaJRFL2SOM3kZO9NM17zm7V6JTZP+ycCMAUMkOI0IjynmFJqT7NrsOEpdAV9Ys1eDI7vnZTbn
OOxQ3CNyXuRMOoPtLMnSocjQxm2AU5AiiKGDARdNToq7tD95MKyTKtU6aqueZFa+m9Q6AB3Mk268
t3rUcV4gS8RbsEXTBWUNtCpLbzmtk+2B9gTm8rvVWf7ibQzHtYy2enmJ2JDhsRMkAiGzTnUDd2PO
dqCmKP/7rTXDEHlAe3wy2CWqtsH/wJN5ui71hM/ywYBt1XVEpLN9QWcaK1skDWroBWZ7zQKKRv9R
CdQEMDQtkbaZssNEZGxLBJ6s7VvTgiDS3fWrnEIOpAUP3qvFi8Zep2YKDIgewenNSmHYQN5gIxYM
q9QiOEqiSDcDCQ4hFqhmtE3ddtN6vA1fOZncdoxFa2iJVm72l2hQS4N2SK13OfpltxSM9t12yYzL
6qHs0g5LZQcq3lLBLZmup2gOO7/F/lnwz4TldiXFaiTdPsEbuVm60s3wK7lLovEjfBFr9jS8tQ6t
tis7aRqsqVlAjP0N2sME1JQFW7CHMU4lu2qmcvdI4yY0YCvxWRuwfRj83uZi622rjjm6H3EDkZla
0KKYeWmOvOvrpsdZRWsgHdnQ9XwAqt1O7m6zPlcFWmpWH0hDR4Ivtiz5AXK3FU/iB4iBWIR0tgfu
88WeTGIi4KtsXBSaJAszD/2Bi24z5rsiVkMdP9Vut/PttqQkucB8Yt0BFPQjuoi+zbtqkbxmFxAS
2XQArDD9lHvHsgta1I7cI/xpXo7tPvgG5zg8iy/S7nqsVAxO4zOdY8XeQ8ejrEQbFsUnW9s6ubNR
7SOki4Q4nKFLbAGS1LTJH0a2MkBtS7TyA2NMVXSk7ARXs6U97ngNYHCP3TZWzx21+qRqvo0lj4lO
IcWb2/o6EL68gnCBuVI2QDyqTs9jegzYV8tDp9yAt71bMVeCcpW4ImrSbn+SiAenB6R5Z1hZAMEY
D2uQLH+BNHU1Z7ETXf9c9gR4Q5tAk1tIvKLLVwJpSXwcGi6XT63AEPBZUJruz5runB7VhsH5jCg0
0DEgx7DIO+kT1qGzTxbQ7IlPAabCxyLCKT/lpGTzFpZXgE77eg9dG6OV7kktj2litrsu834+M1gh
zacaWsruAUDX9DDUQbUH4znNj7OC99sRB1w0V8kGpxYEk+8ZKecZrbAu3GByV4kpI9vPfrVpe8BG
+IOWgj3KghEu49NvAFFtc0QTs/gCQjfW38oFxe+ke+HodWiijLz6IcrFa8vb/JwMK3BSgGrqIIQC
m8UHppI7hWNElu3U16Jq/MAhkfPT3gAfQMrZCcuhqC/g39X191OdYjOzDVGKej2tHjgiasZb6mA6
/po5FMcvMMDE8FoMItPw2cD01FY2MGgudW6SL6bGGX+QMIj6tMJlBP1Gbjb3BI55O7wSUfNXDC2Y
QbxegGXmkpn43o2dkr+RBeTl5yxX2/ephi3FYfXKdTcr9kwf/HdsV24XL1Lg0luaqTu5os2+bXmW
zWgT5NB/9mkHnCOJOxV/Tp0KNinyNsiEF6Zm0fq91SEbTjW1rYQMnWh3SoDq/15ZYKh5dG9nWUC6
7yesUMBQnQowa8zDmuvpuuJnXeEMC+BwIJb80fUpsHsDT7lPauqwatnkeu7DIu4J0sWeYro69hS7
GCuBmG8ZsNB04u0F2th9BOwi2K851/tNFtb8riMZ/5ZiWD7yzYdjogHawfcTsHCsAdUu+YzVAYVV
1cjB1E9yN99hcwCvlTC11wwKrWOKf6uWdM8qOwfIk51BYuXOwGDrm4nduI7lQCmpfxrAL/i6JkyA
eRD1+EHwh+61yQ2A47V76WWAqgLa1l+J8voSW6ycrNy/Sh+2A6KselekNpe/2JrV32qftsdIjAsG
ErcfI13Hd6kGzFLsOHmvbZazBbuhjrMj7JG22ygh7Nz3MVyZwpgg/g5C11LlufyO2xl9a2TeSaA0
yCB2PdylfbyDMKMtnX5z3SNhme9r/5msS/cwmMnfEJFipNJD0vljFE9bg4NB2bhU2YCNW6IQ0Qqa
cxIOueDkAo42P5N4q09xzeyNTkcDiSPvvthxd8fa5eOhqfFrigbq3hrocMIaLLP8fo5Cl7UlIGQC
50/V3nezWe7yeGhOTb8CaoFz33hwAxurBJ2LKui6I4bbdhgH1mmOHrhtyZVAP3AH+JMeQvwBki07
fU6Wrj7gWMluu5hSAF4Ny382XYrBlY+BHCnt5BFZLumz2Ov6obUpbCTBV6k65ltRJIvbL5Og/lAb
kx8QndfDf1NxVi59nzYFGRl8e4eF5CivW2jhg5CzBGkbc3MThg6KtA3PzvusFggKa8BxOca0IodJ
4mFQMUBB6bNPGJL5F92oOq9QEowp8zShjzzSWVbQzYofdQS3MKyeN0x1wRhTTK3PCswTPdKe8k1X
LchDz0s+kQ36iXj4HrEoXLE/kN/yxvNzs2f2sYNr2noYYZpYteOyV1OD8HqfRuSKkLb+d6w+dlkD
7rO3DqdmhsYZYydn2xkYfwxGlQMUga0tg8V9YVe1A5KycG+HG5FZ73F4I9SRZrE6NXQRL4kh8S3r
6hl6a6NCKeiW0Y+ATOCQfctBZzUQJkL5yF21IaPpbtJCfAtZsFfZYI2m205c4ijQoZBo0u8kSH6H
AAezi9rhkgzHUuxgDUzIynao1XWLBf0KSB5D5zQI9TMzqilzRkK1YOq4jTI6P2aYWL7oZIC9fQSP
BwYRTs1MqNKGfoibgPYlRQer/rsWQYhbEfoZrUvCYIEfEaE/N9HA7m2dtWMx6XS7k0KEsx77DbsF
HPlPktHomTAn5mMmB2xOYdM/Yp1j3HIC9vYBtsYDWpl5mK4z+rDT0rXufkvZ8OQaXgMNxpaUxrA9
cra+JgvI9SvOghtOPQflsN5vo30Hdwkob8zxFDamRgc8sAYQvqHHJuPNVkzISim7YLvbOZvW4zb7
L2oGb5gAjMG0YLNzCnn2476r7ypsHhQzDf/uZuQ3kYM2vnXZVoKMsBxW7PNuSJ6spcX5etdsBmvf
PXpd8GcOLSYVgsSo9x1N99sA6lBZQwgMPaHsjpTvSFyFUqWYsjk9wcYQq+3IIESY6DDcjEZMRwMR
7P26uQ6gyiwvlHv228s+uoc09qPXnVL3HtxCLmvfEKzvM3LI213fTOsWf7iyrI8ha7b7VOQxMJ0u
yUxBhqavUk5ogcmTVbPohjsvhvR1rLHfhjJnOgH+zk8wEZ0e03735zzKa8xqe4dmKF+eB41w2Elt
2BjttQ6/BMvXYw5+ehmy3pU9ptNSrEi+4CyH6nxS0SnaRlsQkVMcsUQDBAvDbzqszxly6qGip8NR
A61/USZkxaiA6BYohBJLc6Cp8aQ+xThojyTGNr3Yhab1PQC8ESkrpBn0tYeVFH/E0T3ZIzxMv8yY
iVWoYIenl5tk6mp86W1vIPAt2lUnih3QSfH47AHdpV84acJ+o1IS1nvSJj764k0UhuPSpNtIsWuV
Xn0axOLllSE9CfM9RLVqO2+o94upsBMMBEmwAyCoau9BsARwqhLhugJ67x7mz4Kr9mdm0V5+gwHs
Fg4Tz2ZUPh0H3KKsBnOhBjZxM4kVAAaadiSA3mGQ8fUV16CLD/uMeNYElAyJGlxMs1jobebh8/c5
YUCSLsFHHh3+uPW8PoWx181TGiWq+Y30dOgQSdpPSNtasJkyPzA1mZkVNEzDhie8hqHltowjXQut
YPTyGVQLk95I0En2cwwZvrjV8JpocPjPM2uvUsisedlJSOwvoVfV/UrybTB1QXO8Zb/7ZGMduniH
BJdjvk1pXPllJwwJFjGSStwY7NCAP7C15pRmOZ9OfdPYFlaFgCKbcqhR1IcS2dDzftowyXRPepfO
3ww5cT14AbGWt5PSVn+Fp+6U/HCgs9oI4LQZ5Kd+rsEDK/reZAlGMO1E9DFst+JHhy2AX09opcIC
qhGBU/cDSTx2aECaiR9OMyIALFA8I9dvUeyX9opntR1PO8IBApjrFstIDnQ1/5lbBh/cro/xPHfI
bVAl47wnr2M0d9j/BRrWCKYIg2+/A8MacRgg2Qhu9qOAM/spTsZxOVMc5PZz7iek414MSTBwzma1
/Rl3AGEuFW0izwaokoZh/AkDu7m7eIkmsy4izErjGzN9J+74QKP9FVaSdLrGg1/MAQ8GbmsJtiie
/izHf/TVkGD0qho4DLhLSnyTfB4mispUtIob+ovk+1R/xps4bM8Qj32kiiuZ8ukSw5ID7IMUMV5A
pbOQi6/RhqPrG4yDk+4FviqB4mCdhnl9zQigafBXgHkeIoGn+pEOcBp+4qyebVegwZcBIAHpF3PF
SDtGtwP8qcL9rnIT7oS3ZoQ3XrbaZf4YWZH6wwxZ1Wu8y34+9JK0PQr8FsWPCRY0gyiw82TiFtY6
wR4dgxf9UQ+ImkV9tm26XseUD9wU6HP3CI2JkW19buYlDT+2Dbgu+nMxe/oSzWpYTzpxAhRl7NvS
/Yj8eSVPIekFYFAs3Hf6GVaLeQ/eCU/ay6CZ37ATXhf3Oc+I6WwZ5SlR/bmbHbrFug35cpE1E6xg
O4dliMbkYZ+wnrEAQ8eskwxbPo7lxAhgsW36+DBDGzbze7MSl7srbh1Id8dZw208OXJRG/8WdQHG
I4WmCxvWI8CoDfjFsKe0/ab1bBrwaDeFd7MJUqkH9NWzCyCasBQ9TtIC/xOgiA15SA/5tCu8qxwI
C0ZOkCkGC9KLtg28qQA9rdmDyXOA6mfQ6CyWBTtrxDRXastXEgos27O1OTiRrNkL3Ey6DqjElKzt
q43AZHoEljKNT83UyOwXQON8e+ZtzfhnTfGCvNiwtvRTRjDg433WMCV7h0O79B4czW4GxAWDDJ+x
ivB0yW6d3by6a3WbpXc02evxidgV/plm8NodjJnNiLU8IZKUbW/X+TbUWWiuIgb95Ely6/xbWK1u
sP+dE6y41y7DRnle4E7QcSK2l91AHFZ+ELj5ndbJTn5m9EOvcgJU3wos+GWYQOowEXheWbza08hq
nhxjBPO693x2SYPVVC6T21G2G0gfls3cbWdQVVSOIpwSLosFyU8U0CmW0lM52Vn5cjIYgAHg7eCT
XUC8SNZrQOhWrx56SE3au5lPa/Y6TgBfisR3YTiM67K4AzxK+/7Qt4HcgQ9BPjVGgySTTyB+VTWN
/LcuWsA38g7o+6F3mJhktKtnho07AsJCh11xXn+KFGoNENg4dtjg9BTDILiD/e0HRnJOAJcFeMau
SXvj8JyPxbpAwHgBEsbMbYgzwDbLNrIBkKqMlyoNDuRCH9sIgLhRnOOIADj2OMXw1rnPAfvnj7YD
PrGVyYzACPWAAUpM3R18GdOA6DBLwk5KBIyl0efYKf9uDZ6ztNQLeHb3EfYM4NLsmxkq8KOcLCJR
Y56KP55TU26I2brLBr1jvjAY7BE03BBQUFJEL5Qkx3fEaNGnPzeTK/IEqDPRRwNC11tuYMTxoLB+
HjDf5tZVYG/04PpNAa0isqLiGPtHGYMCUgxQC1uUSl5T1C/jnfiWc93un7G2A/Y7B4jAkpC77UVR
Zr8hOXN4zFWOz4SpRrj7Zhd9dmLQ8dX3YJWKttx6fJybneFEv2kbMfK7NsX3KTAiz+kn3dMoFLLb
Z3JKcMJgP1bPmGeUce6LjRJpru0o6dtkMGyWqpmjsWhiucYPFIOVuRsnnfSPA2GiuYFrxQQqRgeu
wr3MNZPlNNeD/dkikQRAsoex12kY6xbq63HEDIRdszU3YlE8fYw8yKUlH4UDswm7pcFWA0dSS7l0
vIO1DBp4FOGWp8+JFeQrVvxdA3jGprIwrl3hQhdBBlSsvaJ1NfFRYsJI9/CcZMM4lLtge1tKoH5p
EfCUknPIJX9rRALDN51EgDwjKAOiI0cxh2/rSLcvvZiBOGkLspEo0jnoti3mruHxzTr4wT23cMlU
BSZPmN0nODejo4ZQXjzxPtPRDRpUvK+1b+R22GtWv++79/YAVFuSgsNcgZx6s9j9B8pWI8s0wTc+
TIsGSgDTXhofVItQ7qscZvx7FMbuaxqWuT1IjvfGkA7UCNCOCaiQ2EaCq6jndS8JdjH5AceGFxUC
NdbfqRyX5Iq71mLwaBr9MzEUGR7gDqqxbFLexqWbttCXKG8SgEgH1K/EgD01l5DzVfz2boxv11QL
nCt9jY0JqNghfco2VMNqTFysqwzrmO2W+9Srah4ANx2GUCe3CRKgsFpthx2n4zh/9NyMpAN4MXE7
ZqXp987hAwPBPwtqUl8IzFPzCw6euKn0lJrkwU7gIZUGXRH23R1+gIAwM7OXfcYkVXZx59SJDxF5
z8wwf8VZwOgxMeBqlnDLX9sDW5S9XT14v9WwRN6UWN3kDyDQdVHh6N78Wq0YuqLVNuSPO6iMPxH/
h7FHpDPse8uFD2DNki5DEpHOBdIGhm0moNEB8SGfWAeLAgCzfATnlk4E4bzGwfHtbo3TQKBMQPk7
JLvcPvr1hSZVXefzN5w4TXMEgpyAWJdG8U/tEdgISqib0+ZmXQDFlzD4ys3thHQXmB05SBsqpdYo
PnTO7RPSM8J0C3edbThTFYX3qU/QBoQwYhbDCL7rB9R4oy4D1TjaHI07UYGl0KxorLCgx/Miev8Q
gSuYlV3UgieHfOHtmmNkSrtq0s20f9OiTZ4QA6B/pcoDaCtGCPm6kkLAtXxfsSvNPnwlEdPnkbgG
fei6gbGGCCA1vWxtTtKLBPCOddneReXUzGIDEyZj6TO0n1hBDizoHmGOY7Zb/zXyOJeKKB/kHAqV
1rO883Ye7asfoQ/N0C2z3B1oBzTZY2jF1hf77gVQd1NwHMZY2ScSjXBfgEu+QpfpyDqM+aH3Saq/
znwN0GENdKD1CBs2lGdgKwqEN4moR7FFtJqYbrdQ/Rdc0nOsrkV2A4a8KXFE7CDDxgL8FYXs7nEZ
X3qGmCAe1vVpCRE5dLrGynqO+AEpOeDXo9UBHymyjy7Yb8RnyxGLmfUTadP8Frju9tXJOH80jtC2
IPsGFKcl7UHZlB7HMQ4nEIH6p93AX3mbwX0ngpKiiXJeNlkAqLtgzQGuWnS3gqDylE4LL6MZZJm6
6bC2H+zKkMJhP/DbITkBjLKvUKHb523rtkqrVdyO6GxYYcCaANIL8MM474CF19Mr6FUrUoTcjDzB
tDuxzcrPya7UMSO0Bx04CcWGqaVYJg60Y0j0ZRdoNqiyw6sh+fimotYXY6KoxX5tCKDrMuCkA2tL
s9Go9BlwNcF1Ws6yncCJ9tcdopoCI/FeSQB+j8nq/csINic8H2t5+q9pz4yVPTMnUNgSJCErqVgx
TiMHuzNvUFn+WebyP9q5/yQ8+UM8mqLx7oZ+NoflqE5Q9Z3yY/xKDnFaJof4Bk16kRQQZN601VbK
2/g2O0HWd0h+2BIlCcbb//I5/iKY+tN1mRu2eexEzEGqLyTDE6tvN/D4/vlL/k3ASNn/VdcMiHvI
ZS3EkaIwHlIQThEROtTgeCLcuNBYyr2B60rPGR3XA9q8trA9tMYOlpVDIUBHPi0tKF+YoP79M31o
tf7Thf9DgIbAFCSoBygBczfF89EsWaIfB5zowF1jzFwFAOmdn2ANDz/hbVFiLUFp0HmJJfCw/suV
+ZvK6Q99qvL74utoEkfMlMiOrnXqr0KC7I0GKjmBWZpm53++B3+7wX9I1qZxDnPCWHrcAeqJZ9ho
Nl1FO9AUTm09YH36z3/mL8q4P22qsWQf887F/IiFQgymEO0PIzab/78v8adDtZ34NsORkh830YGx
QAEFqK4Q9t9CBv5ykf60qF5GNXZWSfgXAZMooJA5y7y5h+Hsv/nF/e3y/CEzWyD+BNUx5ccsGQ/Q
gIJbDVn1vzxMf/vlf5QS6bFb5Rj2jwpEgSKbNlRIDcj2/3dnP/7q/1LIxa1l4O3i2sR7lxZiATw6
78PzP//yvwjCyR8FIp1o56D6x2Ojgdr+nPv6ozlLAyxYsTWA9sWuEI0Ds1q4vf/nP/m3q/XH+68z
BbAMuVBHAMb8LRmn+b6hWLn+82//n9L2H8oL+ePNFk1g6RZUclwbOYrDTP6bsfNYkmM5s/SrtN19
sEMLs2YvQqTOLF0F1CYMBeB6eGjpIZ5+vrzkTA85mzGjgQQLopCZ4eKc75y/C5qIOVhO8cutak5G
aeeLEfixHcwHjLst/24Mm57Grplb4pzZeStebb4tGeNGzpr4x9v4n/8y92v47//i5z+bdu2lwM39
15/+92tT8Z//uv+e//Nr/u2X7H83tx/V7+Hff9G//B7+3H/+vfGP8ce//CSpRzmuT9Pvfn3+PUzl
+NefL34391/5//vF//j915/yura///7Hj1+VrGN0i17+HP/455eOv/7+hxWYvIf/+X//Bf/86v1f
8Pc/Qpn96P/f3/D7xzD+/Q/f/5vFvFa8s8B1fFO/t+rOv//6ivU3y9I903VNy7HoUuGZrRtuQn//
w/T+BkThB75v+IEboLT88R9DM/31Jftv/A70XAQZx+KkFPzxv7+xx398PP7xZvBK/PPn/1FP1SPB
nHHgD3b+KmD8n8+RZ/P3+BZdvbbj2AF/5r99XDuoiqEOKmsP5+dv87zzK6SIOzMNNcHQ8q6ZLpRT
QZT5Gsk9OXDvBq5YEePr2Xs0U6xvHc9OuStnYmkR4qk5PdDASbiRG9TNZZQ7EsPMqNPBWk9N7/ZH
TjsQvCvxxo5smVmpBLvOuJZv8qCs0Tu0LJig2dl9NFEGcWeW57K04V/16djM6wPm1Ixcsm63dQRy
cPPfrd44b21l/jKXCmfM3551d/td+oZ7hpr0zmsrEwSU5chAlkMdZPywAKc5Qh40UmADoFso7zg7
UHIMzF08BGl7cEEa3bHQb5M2kkDbKobAiYyDefeBruJc28oLNz2nmpMcT+DveVXWvf5XZUd6roO+
PVSoHwTJrMtkr/VHl4ontd2MbNIfqVNrdjLtjQQUgpRKUUZpr627wl3KUDDB7aD0/Bqsq9x7szQP
unAY0xfsax26ExtDkfucu3MAVVUu8uJjh3Dj0eXRnUyu0628p+zGfL/lkPNL1nWJOdcORgpT5IoO
fqA0fG5TeEXxQmVfSKNTdmm9dgTwWQl6W5M4m1L/PY8uAWN/GRBAi/bCpJkytHyPvhBP2nuNJBXx
NOHsq4EYYyDyx3aaVMzMASbLuvW+GDPr4qTBrmGsPQqPjsdsmz8rGXiJO9oHED/tMJMggccy9uuK
0Av9zwnOsrpTq6Ox9TYg6miRPaCiXUZlv65JW7TfCimnnbVqL0uTd/vGEKQ6StKsa1AY3ETt/IAE
HRBFhpsZlrW4aU35y2zQxx2x8YMz/LlCH1+6nAmg6bCDR+gu2JkwMl6jLvNSRVkebAepm+u+RHIi
F2LuRvTPQ6qTwsoGK67wk7ltbsEd3cqOY7M1oevZX26x8D2I4J6NaWYivnfHWMfqTuFust7eonWz
ndhNATuROT1yBX4VTy7eu9unDy5oBRuUw3PUbMtlzgy23YVZabrXnQFdjVAPZjvpoObCVVjTKTP1
NSGkcUHQLnbVTBu7oMQ22jSm9RR1VccG97tdl0sgl3Ywju6WgU0u2w3EzT84aXkPmaOLp+m1FpbN
s53rYV2VpEIplOhqi7vvlBH7a+wL0NeXWHGcVebNu5Y67KtRniv2CXZuhKgiTZfDXOvc6JiiMIwk
vYza7X+tKDHEvcNxydY/0c0PHE2HH/Y6CNRXfTp7QnY30JNfNVfTfZau1fNizx+1/yUB+TzNDa4m
xOM1NXondPyJ9mLcaBQJQ4QViMdere77VqJ2uRI7wS+qH9Q/OLdmrIaQnNbZtyDW5CgJWXnOsbWa
Z9c9LWguMYj7cCGykPQKAkc45qXtAap8IZ+WNWfd47O72HFQtXgWq4qhWhln0qu9p3UMjNRIeKh6
uDAjcQrbNTu48tSNWbur6G+JEMa1iEmtajd4/XWxOtDF3JtO9fDaMvLwWZf0NvagS4m7iaTy8gCX
Xm+TbWWZdDAd9nmXR0RA5X4aZH0yyWWGxMvSl8wZoFSkS5lpafeH7gNhdb3QLfuqq97e49o+1dh5
j/B2bTipvDhafnWVjW6c4MjmMxWODw6CAtRw6RyyZvkBRjG9AoOW9XJKzWZiyGSrUFvs1wkyMlHb
5oYZ3Ets1pUVekbDqjUEP53VWY9lU1a8B7wEWdFStXgPljRPpubvnaB6HxqneB2dXzChNO0vXn+y
cJN2NKp/KyZH7IDgv1TgeomT6l2csfInjUH+l5TlgLO0ujj5/RYvoDhDCG8TW0j8ga5eNZPPTmsM
dWwxOeNzs/T3ZqEdwEJfOds6mfa8N4Jz7Rk/cypd+dB01dlXeqwm5QB2uRudgukPDJ/2kaHikRgN
QbJrfJuEux6CwUC+AR7Z95AMiWI4BEUOIu6N/ueaVa95/yC21ECdQDwymWRbBs6B6+anZhTzAbEx
WsFoLrK/TdmanaQGSwqmxm7jtk1CcO0K1VkcyN9eO5/2hW5rt8PgnaUGYuF31Dgy8+eAnEt+AHQ0
8nNPZ7VAKLBn0Uceu3XilrQLiM4Nbn/9MJn3m6WP+hboBBM90ZXkYE2Scas9Rna55sAOs/6wTll6
9NJV476WV3DNFdsvbBzbnH7qG6fft+bW8F6pNMJ4WeNtGfuombADW6EfzNT/6DCyz3Tqfa/A5ZLa
39szTfOlrVeh6Jr9Bri6Fx/FpLlXmCCGdomC6IPgpIA6RAJ6Wgmh5QU3YLic3lmjHicswRclT04+
keV/SxydiGTGy7Lr8+XdBE8Ja+VhE/lzDmrOS6o/rlbRHjzLxvCmuiDUFhUWtWacW4/MltIrh/Zb
7XA3D14Xdc2AszDSomm1NQJt2xr6Sx7c0vs4zXE9MlnGjofSt75trnpPCY7CsKZnrQ1CHiH9ig+g
X9Pycaaa6VjcDSc5jU81IOr1rx/EvDz1NJGFuVLZaaWuolkcjcoGu4ikHhwwQf2HOQKiSA9530oZ
WVknwtFsCmBD1T5aiz/xBPTHQhu+l3P3vR60KeSJm69//VBZE70NLsBbGRDjMRL9nqe0NnUr+spj
15LnzNe/mdXYoz63FDpUz71dmPAOeuzQ+EHAvnjR5c5ftTPJywyozd3bo+nunKkvdzDAR+S7IuyD
5pQZ6xJJR35bP4Lg1Brvnqf3UWHPL62O8wnWXobNChyyyhxJrf30UyRd8bKx01W46+hgIjs4rt6w
Blrvy7rMieQ7nPX+c1IEUNgNaO0HgLE8Uws9fT66pJyCTktGrTyU2QLS5zZ8UK03a+3fAut+u7VJ
J6nCe1HZstO50ZDH2OKpER+dPiRL7/JyIpr3tfOCfvimyd1cFE/rlXEfH2bfydtadgllycsX27gb
zvjwL7aGsilyyzln3YD9tVLfO0/WI/kyP2QVHHYF8CNYlq2diMoB1Hlu+dZPrdpn3QbtU5U7E+wb
wzWQt6ZgpaRPkX9R4X6lHSuGHKcY4P6Z1hQIy0oiXxuxkQYjGcrWiUqidRj7N4a37cyxDgHCTtlg
+EjMAh4/JWww1uWTZwYYpeZl9fKvpZZ/ZgQOk6ZxQDdExWYzmcc8lZGmk9svcmoWAru+IuD/yPHA
gGrOgVO9b559NQeXUS5Mw5U8OCDVoLH4AxRJVYJgZhlE7Kvbzmuk4lNRjbFdqCNI3z0jSH8xy+nN
AiMAFuBtz5ezpvMvzzlLkzyi84T0+0nX5zEqvXo9aYa4uu02XUBap4vV3BMjZvBm9r/FAu/AUnL2
BwCGVkUoSMtTZrbrU2shatPRayYlQ06g0UT/rHQYWy93fvd9/yaeJ8idSzXrgIb3H7qg/Cxz9agV
VnHr3azg0IJzZzvKeJIZflk7A88HruYcV/N7n23mz8zPofeMLn0w51hjFSdz28gru25zzt0iyk18
zFC0fn4pDGvjfuAz52iASuiWujlY5DWeepDDc5urN57V5UFvzXSvmbQ/GqPTh8KbCXUamhYFJW8H
Rsv2mENaHEqX0N5fP60Z/vUI6tXulG+1JxaUCvfrpEOUdSmvgWB9iJZCvBmuXZFHECrmek/sLviU
wNNRRWVxRK8Rq1pPhT9myc7qgdM0GO05K65LdcfnbT2Reh1VY/4618z8NnoPZ42PINiQoItxmXbw
YP212rLd7POBdM2t3Vum85yPzidNKgWPN8U0qvzWbINgpcX/qm9wlscqK8u4rChZcBuCT7q3LKeC
sa9NRU9Hyk0sdGdjTHSCBSzuC+k+sueLajgK8/eng8NdhqITAQs3YBIy/AUvD4AZCoRUdrlWzdmA
0dSn9iHHO0lM2avzbJ42wUOeTdOjw8pAVCG9cpDDnd3qIraq+YEzy9dEwODMjcsKB0pHGLbS7Qg4
PvZzU8WQMyIZCscgSL8e/Dz9PgtOJwtJ1WlAHZoyTjQrQEyYZotg5u9aJBlHTmlSWeFozi/SaNO1
LAYRe4a7DzLj0eQszYFw+ZNYzgf6+zd4lQSkZX1fDaxJZ744ff2pOg1T2MwJK0gXyNpi0Vppnt/l
jLzcWffIM1Xt1pmsUuS69VXhse376pfpMJd8vHLYc2LYxA/Vp1ifw0PJBXvnbeVzO1sXJCiwz3J9
W2ASsVZIQ6ZGDQ8UbA+Kq0+4gXuRXOfz0qlvHaxhp3EHAPvY8+9qYpWRIbc3/6d0MsUmlnahntfz
odLZXwtLXfhwW7SKvANtpTv2CqcQ1UmJ5c9ets6uswQYN0GpvBgvkAnMbjIJNrE1MR3GG8mVeEQK
25ZlTxu/xgZoHP3q2ebObfSjOvSaHpLJHS7cr+AmWbQ804lGxv6q2kasLxgMKrTfju1yXNgw8Ra7
SWn3EfLKbC0sY70daQcK1thbnOaQzpHB5zM0CUHt2ZYvqMgqyuf0GyILO7rLlwLvgwgXD6gnzlCx
pNazLysVx3w16oN0xJksvRPVIzuP0xenOXUunec171w15yjYKIzRp8w5pKZyd7YqGBuaAeVZ46tp
wYBjzhOT5xXkzx2+13lthQIq9P7YvkphGAePRMxlDLbEaqBbZndqiBKBuchlPK2m98Bjc0Gqe8IC
TLnIEJsZa420PQHnsPLYP3Rh68e8Z9fUCPvI+tKJzYpdVOdodQ+GTRl8U6iGckIcfGFb34JxlxlB
fxp9/3u+1vMJql4jqujb7OXrGKXCXhI1oCPK7Cypl38EQY7zyZFxZ3H6CKyWQnjVdbzGzbirmboY
V4A6YSYLyL2KZt9MKDuZp/xV6Dc5UYREy8E9MUkpHxYfYotxauUKczSZzHiyh++yLWFHTY1ksDhI
vk1qphXcs28X/bPudPluq7eHbmG/VpA83C7sg8cp76xXWXtWZUVEG/uH/87yWX632XJdPxFC2ElO
sCPuXNpUxJunxlMwVC6b9kvrmFPIIraeVq+Sr3TocGvE10sZyrSX9VZi5mprMuRhOvni2fhqnNiZ
7fZAlbDYA2EXu1GwqKtq+bPsjN8WpSpRhqQR2cw8Os3iZ1dk0zH39R+ZTnbLRahwRkYN1F2jH8Yu
D006ucKSqrOdsdwTgYMde9S3PdaGf7O5kVe2oo+nG0s0m6UIHWDJXTqVWUQJxd2hcPyDS1wa/zjm
Ya7347T8OYBSvHXEaKlEKI7kBkjxtAu1Zk3+mE28XQ3DNyNhsxBncCykN8ouksA9eyXdH6PdW5EF
ZtLwed8HxFJYDkTMkT9U8/K91wuGYbXODWNTJyGhYk1XPCNQCLzLGRkJCalHOm8lRzcPONaq8T/6
bH1ePN0LGWm9b8pL1ZtgfWSLWViZVQL8yoGf98L2ZytuMs4ipqsnZP7ZiYp+J53xre7hCINcfFdp
hr1rH0XuhSDtBBec6mW4D7YI9HwfcLkbrGFf6jPyUaaS0ZdBNPsZH5Ytf6jAIchfaUbkkQbeq3wE
bxEeR4B8fdz4LGUWW6R73+hX3GHgs/28pJ8zS0ki8poMmOefjbE3Qy4aBeenOhno2NtxbHz3dMfb
Z7n70swce3tdmFxPHpWyukMTIIcF0OnQBY+bM9IzOHnsq0K9lh929p6WKRIhd+KiEzyCKLXHYNh2
xEfBraEPGHK6hSn7cWyM2adX1hg9C7OOUjBR1di/KLH/JFv0kYMvh41Yc/DNwD+WfuwYgDcWL22v
0/jhSigkJ38hBZDzVLZjsjXvXOZ+G+RAONRzzuhTdXBr9sWimn/1HXdPrbu51AqEoK3LvjWqMpRs
EGJS3qEI7D3td8OJaW7HrvIlIsD0ILiBhBbtkZCQmn2ul/I8D5AUhsD+N8lY7VwI4L3hBnVIGIp0
pwtFO48kh3SdjIOpqmNFXhElc0BOY05OjcNINYp2tmBsEtwnCAJVHgI558/jiLlreMywX9DoOFfT
BBTwkE/FsQsbx+PMVVkl2LTF5/ZrNoFSPF/u7gUhDdcJ5z58U94rEqfhNK6wqpW6fx/3sXXSlFHn
art0cVna7uGg1qL6aNCQR1cozu27YZnfU5+UmDkBTVWLuN17Ixjj/qQ1Jg1ezvTLY6rgbs3UkSYZ
PfK0T7331EHjTBoRQQHEUVensZtdaV9nWN+T7SYAOMO+mpc3agLe0rJ6BlJGmKA/JQ6YkR2t3Lsq
sa9yJD6EThsawb8KnzIbPGcGW5RgczAot4lh2kndnwnMdmcrKB83lT/cSetkteo3ObKmzTmu/Eb5
WFRZhFp9mkv2UK/tnmweUl2Qqdiz7potpYhe8OHZDUmMmnUQCOYCu/a9XsDe+uC7khlXhKkBkFZ+
ZG7Gpefi6AyztzdHKApSRHY7ds9dN5roTWkfu5X1Ypqp9ixZbs+LNX8TtFByvVoThXyK5/gmJIB9
ZyysyygHwpg/mT9tRS0FCr3/DSoXRt00X5y+f+o180lzmgdyzg1HAno8nOnSV9aj1jnDIUjzg85T
QFlB5Ln628LlOyR2euF9JNIjhrhJvbgoTBkW7ovbIHmUxfysAnZXCeThivHZ4cTOSQgtTs4e+4hO
CaHXomQGFB8EWsJNE5KFjS2hDn7+WPlipGZnOLMVZlfwwYARUs/tUM23yiRcQqTxZJDGSGyP9YSs
q3Ylbn2pS8xtNet0ETa2cxmp20t809tCy01jtAXz4GTTY5puj7aiNjcfhlu7XX0nEkyxibRyTW/c
p6450xFPfp0iwpQr9SjAVML66Q1ee0FX2ld2lx8nqzxRA9rt/eBOlbdYBFl+yQLKuoZmiGaNM+Ls
v5cyL+M+TemycccLnQOhLSobPYpduGV6VV0MktajNppgRRGeUQCnvlpCJO85yQgtC8OJ56l+pD6g
iQwOIkNevk15QRyJvMe0ui2lVmimtDK94gupkGonop3KVPEGQppa8uiRzwVT5Kkrc4JysqSuyzr1
c3GEHUYVhNhdy9k9DijZDDfmgUROOhHMcV0jCAtvtOk6HR8oa9pQuro27khrUQUU+miQujdd28nm
7y3Rpvjnctb0hpGQGWFvxzj40/y9Cbb1PHOWDvS2fvJHHr9hTroO/HxeVDQ4druT8ME0nVBTotlP
2lbE04ghsRCJoPphUmEqMYvmkvOnfy+pHwgsEQNqeB4K99APNkesaqStjsjgwl9NXykGx+AS3GbV
CgqRkCAKuF5RW2M4ZtKD88XYDcWuMNRrbg6/JBe3i9/nu4r5kf5gVsnAKSaxeoKQLTEwpqjCR60/
PdbGlWsDCYvjkg1YbG5JOxHzC1pVMNOrZCpxk3P3oR6rktqRsGXIFJbhUk20OxZfpWHlNCVudmS2
jdhr/vanAdDHg2kTb+koG8p9i1kCQFPXdame27Zx3gctJYo56TGSSXMzB8tg5c37RDp6sMd84xiD
GvaSU8U5MNKxReA8arj3kfJcnPrBeOiJ4YZ3FDzumWPImMHgkXPrdaGQAPxrrxvGhyp6yqHqisE+
kmynw9BJwvqcbOqH1RQ/tYZ3WSMMTizhg7NkqPjoQEo22WHOAyYVcrhms0NR66LSDYyYLp8WuQnr
gs6OfOheTQ+jMwdAPkhN+8bHKvAf9NqdWeDwAOdDfzXeiypFL+dkEvRdNLQpA7im5oZ4zqexaJLB
rC+Zi+2QuS8TOH1oLvJhJtXgr/6EAkwWd3Wdp2lwP23djKd83i3ce7kyE73EigiNjo+prskzZGCy
0uiqZaseroP3e9bNE/bVzAwYbiVI0oH0v/wuB+7iA6M0+8upth90vz2Z/vg5W/cUN8JTOKt+juf5
sq0quxnBc0nG9FLabMST4X3avnkiXL18R74BpeQqTGuD/VpkjxWkD81KVk9FX90dCqvP4hZX89lt
0yep+DfhnTi3vtic1wzjzof4tjgNHVpxfxmXWjF1otvONtcIiHEgbIuStWctq3dFyZLKUe6IE+Mf
vaHZU0lIrKPOlutf/wuFdKHHZfzUxkIc/ueLwlQmMzho0UK2IrV9vxiVnB2UvcF92s4pl021J3HP
+XUZxVOfqWxXmHN3Y/yUta+9b44zqvPILW4HSEU+csjzY9NwORp8fXoWy6Ce01QczDxPyl68ztIb
r/WWKCDqHeQwkBcgqH7we9wwc1QfeUM5Vu9zFbTK/CEAlSTcs/nRNhNixEng/V03BoD7OS1x84z/
q1A8rWzR0T45eQwqO9jVAFprz9mDbx6sWjMfliEXF1mM17HpzIfK0y/tvPYXSzhf96qe3UTxjzfP
iZfCdiuy0GlgZbGJoVxv4NDUJB0mr2SZN2jzKnkWUMsThJpr09S3umHokkPNmdNbLJCq3aFu1EcV
3JOgM2RjJra3nNj8jYqC/GkQrKC4PbZazBdKHkTCm4CIgV/EWzF+4QketdolBVV+5iWQsLMUVJc6
gLQGUuxQZWa44a0npPq9sCinl2EovtFiE/tbUfLKoEbn+fqzGzi5O231tnaJo6VZqORKoHz29SMl
wXtajtJj3uoncrNR09Jt2fVjlAc9iVbgOrYn72hMEyWpk5j3905SvfFu2cwmkr9vC11DjkUwSOnq
SVNcobNWeayJdTSMZ8caUK1ofYzb5bVtLWtvCFtEU27c/GB6y+kF2FvUgRywVIEjWkgvmla3x35a
EwSSm+3OdKGta04r2PQtm4vnrlDDHpftmvYBlbu2bChQmjlUl+qU/ljnNN1VKaDFOm513Alpxk1g
vYL8t+dWHXU/fxEzIXGWWwpOJkLLarTKvZinnb36r2OlXgoHsld47YRlgp8pJh5Kn9dcm1tcA7Mo
Yru0ystGN0WUT1pzEZtDd45nY0zIC+fU9GHxPBVR5TLsKoEJrLWxNjQ/VNaVz/eiLuVpH4pE/EFt
+sNS6fjWDOOMLA+yyEEMo530ZqHXUQ68bNGW0qTiae+4/1ze2oDugqaPu5KShqo+O17HqoaYppM/
g9rat1z7KZJVsEorlNOCRFLdsW1fTo90odMzLuqfMiAhoFDPVn+LhgwpVJK4Q+/hxiFFOVA6CVah
qsQpWCkRu+c9+XqAZ8PIk5a8UnifJBveqfv7NZ8ytAB1d8yyI7Uj+V5f3IRU23D564ehX1umOND+
LXombTUSp6vprKdR5eq0yeHI8X9Ah+V6W1r39l7xOZHTjEzZ3Tth+6s7fBZW2n4JLz1hB9+6pXeY
RDd9AyCg41sBdgXOx7rwfRhW8TUSTAxLLvsJcQF7N8hius7quxSoIGOwPmCC7XTRt4nNoAnOMnTQ
zf2M6jGcBrdyTqTVwoba2f1aMDiGmzJBnOuqxuBlVumf3uruc1TpMGAu8F63AyeW3tfQjfeTkD7s
6nPD5csdliCk3IJe1Qzd05T4VNSiR66mEUTuFQ+/FLth5BhmZVdakABOBbGoQrM5RZBTVvn2vNUV
JenjvaL9XkOQw/V0xUYwShKRqGh+3TMGpqPCfmKlRDUuFg4KtFFyOaw7crujiyLkoAksOFyF3Xzq
tv59AtsEsel+Bk3wtJE3RjYYX+YshWmZxAddbOAbdqTxsiZELn/x0uZJU2h+mFMj5Le8g7YzbS+S
pDraoK1H/F9op/QzsueL6agb78M8apzEtl9eH2z0Ys0FBzTnNvTlS+F6KPVTE61lLRIEekKlNUr8
Yj3mdXmYe+/bZn4zbPnlzoTQMJ8RAPBtQrMPbl6OfYAtwKTWgc6UfriaLTuMrUhutDU13UH/AWQJ
D4ky9pBl8zd3w51oZHbJMwuAdAuI+wW/J65zIfjzQyez98L7pN2Re1vtfqo6G3ZS6klhaztWyS3B
EW2RkxM1ufREKKpGzAtB0rjbepr55qu0sw/qBoOwJ0Eclg55RbnxU2cWNhJKehYj3Z9aOX826DRh
Mzz4FjJW1QMY1HHqUj8w4AYAE5nVdnNkgYLOHz8M9pVAYE5Mpb8KMjNhi4jKDeFw76McMGVpRZQn
SbbdpNArVPQ8S797d4M3l0ghzb5iMhGz1MbOrct4zsRrmWV7Sr/MyNK9e5WffqzFcK4856Pc/DNo
NRU8FMPqUx+l2ll223Mz+9e7ISRpk3JJA6C1eTS4av130zU+yLUyWMHwibBR90Ekl21GF5+Seswu
2LtGE6OsxrUoqIrRuvNS4DDjhOXbmsz6eFzTvke8El+Sfvv6HnSjpukW0L1eukOy6YiiilazXAcz
a5a7uHIPxNRLcMyn9NDnNEVSkyEZKCDhSHDeUs5b1s/RfC6r6joa7aW1Mw6QtK4xnMfq90bJEGXP
sZJiWA7ANYwtXC7ZWh0po6+ZRaQ4E3rWvpkMvD90zwD4M/TLFCDpzttkWgq3QdmSJLMxG+V3ql8u
rZUGMc0UzN6j8eC+pfBYWxjcoW8679tAH0H7w2IScgTankWpRQkvtaah6enX8u5nNsOIo8UNe9AN
rsb6Ydi4T7MnHoPJ3RUp+pdep1GeqwdmYjzO9Fvopo16jDFjz1pMwvnJHFuGswlxIVvPrrw85T7O
J4xLH/JJxyiSW9jfB2f2nBo0O4vW0d/7ZvPQTkTm4PQ+ZafyG9PA7fNG5Rni6tJfNCP9XKhUO7ue
dcZ3oRqd72a/ii6PqZNIJoNRKAutO5el86cj3ePPLPk4Qb37Xjf+drK2mRaZIKUQ2PqqLGnu5Gi/
sUR0J4lr1ebTfaQcMzE8p7zSMz5HbFN313IW+uuEtWEvgguW5OZf0ck1klqi/ejeDHreDBzKadmJ
igPpSnaz9xd8hmoz4qrtas4rcZolXp4PkZaqmuqG2mToBSVWw3Bc3A+LkRYHa5mbk7UqdEcabwhq
d28w/nLfKqN4owXzs6aSO+oGkDk6qYARvEEedMt/bUQXb8zlOhXLyGeeWbKwHoUWMkqYgGi3FvFK
bj9UQX+zl99NZdgv0P0You52GgXmlbG4bkxDmhn7PlKuAz6Zb/p1JIBwCzA3aMV5Lhd2llSa+JlQ
bFPBRNyseQB5Gve8WeaXT7tD1Ok6iU+nvoxpB7PWM6/Pc8904kj93qk80C3UdnLXmNzBDerSwAsV
l0ei+We9Ps256i8lhgTSojymm9hxMdb2sppesaq1xylvjy55hIM+b3SG4OT0Tm48VgE0qsWr0q7i
qy1KlpjNPHTDNl49GXtTyuTyZnwxQA9pS+By2GK558VSHeB8wBwrtSA+tAZ1Sxv1dlQwsEWM5QmZ
VZ85ZNv14Ce1x3OnGcZwypU9o7HpUAF2MFBjCMJU/5lX1ckYN0Z3rPJryfyfHmNLGlQvLN7mxdHV
3hZ+ZCsmlFYEx2lg96/0cTAEwtzBRnBnEoAvunGc2ZAwrd9IGV7q9kJH9bzr92vnnhV1kORh3tUG
0FbS0d88aw5cAZSAc1syhNUVt+NeEdKjee3s2haxxXiHqfuYLQC+wpsZUuF5z33R7P+iUxdpE5xy
UVVtWf5gNsTRNoarGCnMZ8hWFZe++dtsNydpWq9MXEPiXlQqO6pCRUx9KS9M0GMRaat9swTWQ6OX
V5/mhag18RMcjw+exYK6pyu05GLV/7kSFLiQgTzpjOONi9yBCepoOp7Kves4Lp0I/bJLLZLPq3eg
xqgOKb/kQAjP8ObkPHAGg7lGWr6+CaU+nAHHdSqWZy+XJMIDucfE5ejtpCgfRo7Fz8G68Sz/cagb
L2qRg4+Nx/uJX1DSqPwCn8Yd0m1/3ZsCD9pEfUF/111GttD/xd6ZLbeNZFv7iVABJIYEbjnPIiVq
sG8Qkm1hBhLz8PTng6u7uqr+7uq/I87Niei6YJTDlkiCYObOvdf6VmwmvxpT/rdV9efoG5SI4rP5
s6z+D0r8/0Pae0M3hJAWpqJ/rb9f/UjD6Pf6+3/80K8afClR2nuzwt7FD/+r0v5XDb50fgHganqe
NDxhusJFnZ8Xv2rw3V9cF9aNR3vQsHRnzler/6bBd3+h7cJP6Q7KeX6j+I80+D/dP7+X4Ot0b4Vn
WYZjWojw3T9ZqKKc8yyvr9yCkjh63VRcY++916NkW0++OlvDc2ZXT3WphYvJmHlWEQJNv+XwFGMi
W7P037sBPgm6Jm1TaaRrcMDsLzkxaJhX82qLhO06WggP7b6tn3s//tErWT8bUXV3+2zJ1zW41rGN
zCbB2ay1j6KqqCbo6xjusGqHG3BUZjCpwxge37xK8xO6Eyb5pvD3FZBkcpoeMnMaQczQR+bIGZed
99Bl8AONspcXd252ArqqUmjatLVoCYzmSmNsX5JbtQJcBl64tj+m1qov3A/PDeXqx0wFhGxZGvVr
L9Ny61gUhiDLN9FaxAhfR3+4DAEKybD+gvPCOgkqniQqyWLixA247JibDMrc9pWjInpgE44QdeW4
Bu5kh0Ryiepb7rGXhkRrOCBhySCH1559iR3nrVUwLUhAKBZ72Nv9mvOWXxrGqlfNSc+ROaGw5R2E
EPCK4U0m964b94PCcj44wbuQfUh3XYxLj2FE+cEod8LgV7WAbqg0OoQ2izTscYoGcbaOMw9kEEed
GhYGYtNsWvb+Q+QnJYIMDc2026GVCM0jFOd1BtoDTzDdSKtlOI/MzNnU7sMQms2xy/qnJpyOpl15
D65DxLzB6fg4MORZlhEMKNjLh1RYcLxakW0J8jA3rgnODkdrs/XzFnsXcjUU7UlyivWhPRlkAzHv
mratTXLMWAxqazS6oIWaMtGPhMUBLiwPdRBcgyp70SP7Du6QqOvAqjeB9wCi4UeAGOQcur1+FiEH
ZzAie8kc9lWF00GYlXMYlTOu6NU1G9eJXgeDwXwS3JBL+a9ez6eR5suQmuleFhSrQVEdaJbBkKwE
Jykp6mMDDw11yoyTQeXdTog2qs4+g/xoYMG3CbML3T9R2D2aZtNTCoTPTR96G0bj6VZFpTjDodkG
eW+txnB0jnia0z0j2RudJAT/I6JtCDG/Rof+d0n/N3Yqw7RdrE7/ej3fvVfje/7+hxX915/5bTm3
WbA57LsAbBzW5r9bqqT1iwXIV9dJYuCU8vNv/racm/ovyHmE5xm6kK7JcvCP5Vz+4pgerERDYKcy
pf2frOaGdP/oNZSWgXIRh5CNahIPlzT/5KhKDIHROAnzLcaRZzVYa9m3O91t+jtMLoQJfqq2fTVV
X0V6oG0kFhm9kQ0i8I/Cgs0nQ0bQnL58+00UTfk8iNNEElGdpALDfE07ydVObFccyuLmNCbD0vEL
Z52JN99rDfT3wgJP0ji7QAZ3HTfuupM9Fa9XNFdj7NtLTW9hKpJzPtSI2isjx0mFTJOqcOUoSV+x
demdGj1xV6WJaHzy5b7RLaRqYWEwveKY5UyoKmu+hCtoNNm6H1y875p5qdsfmodMRdk5noK2EQs5
96+F0w0LZxgxN4G93+QDYoKKUMBVazr1O8O3dWkV01mrq8e26fWDKuaOHrSNLQpQyITOm8Zvf22q
DFZih/BakhWGzKsA72FK4k684cBA7qWmrh7KdpVVz7US97RlbOk2zb2X4LfKcmLyxKDPDqx8kVcO
iVKrqCwf4FQAlhusB+GsQtPk/NO8d1WAKWwO7ZNNcUgK1FpTWW+8PJEbfsenNfo1BT6dvtJMaFeS
Iqjysx0hJmvD5DVLQmelaRZwmAl1HXBs0562NNHdBe2jvvPevGgglwDCxujkUD892usK5pkh8zeD
TTVOxantOyZiaB+5ViA9A2WwBQmue/LqwFZds5ThtbHictlb5sZqfXoeY3K1K2eZlnLYVBw/Bi36
OnYGHrdOWyjvwUDGc7Cq9ocfo77kufGkWAUoiBk6Y/QDYhPtW6aJvWWnp2EkuK2xWUMTUPABnPYo
vvLGPxBtvhZVku41y9AWbstfSnRLOk7Ueh7YM88jU0sptihibdiA+fCjk5iglLexdkuq1t4KbFTA
8JaOO+1CwtY4to5HKaIH0rOY3lT0r63ki2N7wEXD6kjX5jvxIPFD3FbfrU8aSaiox4VNkhASOH09
Voj9gyxbUJYjKhIBcs8JlZPlHQy3eQAP9A6l+QarZJ9O8QTikRxCI9rxB2upu5LIaAUeAAn4Z84n
13P5NawbucABqeJVrdFQ8ZP8wEzBgtRYXqCSjiDx2u2YdguiPegw6xbuwPaWqgqy76SthjINb1aA
gs0Hr9eksC601KaXYa8VAzWSnQ2mv/648htrQ88TqWyn34egg/wzPfeRTY97otAI8ge3JYXIa919
DpZTdOnX3hXJAZ0UxA1YMwCD4mtsNhwSNefmFdWys93P1I/OqHPp7oLWTFlLNgDuyLgsyQjFRDIQ
ZHfCOG7yxtSnNZeGVhb+SK2wfqaSpplJ2ajN9SOCLJKg55qSEW5DwJz0N7LFVBZX7Z3MhmrtTxYW
uLkuBWVnrKu5VgWA/xSkz66hq3Ovg1Hq2nf4qcXVx7Y4zhsqFLLqnLDHauy147zpTvP2G84bsc2O
zGxdnJ15k27n7bpj37bmDZwS6rGet/Rq3tzzeZuHuHH2tSbfBV1OCQCMrp2LAiwFcNbnQqFEdru2
Ko38CfC/SNSbezIXFn7/BZq8/1pScaDQfUqy9DUDJroBBUZRMgF98Ub9kPdB/Ko60hQS9Kqe5+jn
vgz882CLH0FxJYOBXqultRzuwdDqxUvth1chVHkIpE2QiKRcEnPhBLhdbbu5mPKNTN8qq710mWxP
GW/l5E7KWYqRUVyPSHKru1BKhgbKstl5jMxa+sN2oNqD4yFPKQt3OeCmOkLShQ7L5vcwGPqxqsYn
wFztsc6vbhPKDeLw8NjOBWM6l44uNaQ7F5PhXFYSo0SqG4Vmr66BXZIN09P6DeZiNKIqrebyNJkL
1XYuWUXIZIqwYIR6qPmXjf0hrPSO7u8NNqQO3iWksUMiRnlp+1ltrzPPzWzrrW+TRySl4VIHELto
LASwuvfWxMY3U/eOlUIyE4QuyjWnRWqjhUtweqQOhLJl9lF+NOwFSyhgqCWnJ5HPT4wJCRtAu2wB
iC7oxh5c/1J4ZbRkrPEBDJCTeuDOjWH3M3a+YvqOV0T+0IOHvoy1VG3zkeGgy4iIVU6t2QqnWQrw
ImwOGu1osjgyNNNkxYCvV59V3H52zAiXaq+KkMF+lH3JSu8pj4JxEdskH+YV0EiDgTudohtLUw3U
vuT62p92hiYCsuHbMBrgmBtYU4P9HEgz42/VEztesYLxtBzJ/Qm+RBVJWzpRaQQCbohXA37kveVI
8ZEfNssazxyeL/oMBfBeS727evFqa8a7AiFNyWCRtzaR8HeieXQliI2gAPSWRcT930NmHcvyqTaO
fZidZPdmRdYFkyW0mhQsV4lrWM6pB20jPy3wu2i3cLPGVXkLZsNGkBDIE+bTYyqY0GrBgKTQiBHH
Gt1Xvsd0ETUAhHrP56HR79sOfcOpAbRR3L3oqfsts/NbZrfWcrLTZJWiN6krE/0FPLHlVCNBsFOP
T5mbPcBAwcC+eqXXYjjDe4lpg6ZxFW2M2lf4wrsH9A/RhrWTfAItf2NFI1vPkOkmYfpXtSRsCIzl
KHFowIYxcTudnowrC5PYCjUAZDUjQwexdHO60ZEcj3GU30rTJi0ibLZR+MOv8BQvcApHMTt/02so
x60CuBRE9Aa70QLJZwDEvjlpOlokF35gZCBlENDzl5HpHv1Cu4RhhpY15UTYoaZadT2OMJTYl4Ag
qwR5R2wQW9t0PT3iTv7UgAAomk3HIFlBNvG1Hm463ohT6k+rlC99E6SnJsohUY4eMTHqA2Z1O49j
bHTy4RI82w2/IUFo/hizHrD7FtoPikXSBsxti9t3nVVq3g2SY+3kJkHKw9WsVYjHxw+WBf320P5h
udjxSg64qOGLdJPH9R2MYrKnquYE63YcjIl/ZlTPMKUF1aXpIW5ssz7rUXNrHAOvf6YZQB9NG4L8
Htm5fAqHJxngaPLm0ACv057gR6GeTKvvGuYvKEruY+2+wTHQuMv8dGkm/ifOayYsCOG98EfVT9NG
ZfaeCeCDbyXyRcbvWjtgxkAZOJLXPbaSvOYRHdAk+OqG8uT4qsOhFg87HVTyEgvuPu74exdc7pAw
o4DKMOz8OketIPB39BRHc9UwmAny9hyBGC4qwDnVAn0fho/sYDGmZpjhPlvKN5YcDfGmcfF8wpLi
0X1O05vuDLTQfTzWPx9Sims008EOGcgH0a7RMmuBno3sKwD6EQ/mMJbfwoj+ZvojTLltClcJMANu
fS59tS4hci0LePSrgbZ/CC7mWOM2zu1E7U3sDsx9Jnz/XcB03I1XXaEXZ9FaG+QHL5TI4T5gCNlM
m9wWxUuhjffJLsyTHdqfukfCwdygT5lD7eBzilWQBbRmPALhTSuk7RDCDJ9SdeeA79jl2atPvhrc
WcOzCzD7rqKk7Le6k36J+rQ6Qmn2lmmoNSsVW9G2Qea08ErbvzZ6spKxlm4B1HvEDbXDbqDaPFo+
QeBjXk17uLVk3ac+XjehbpF106vvla8Vx6EjuLmbH+J840uj3vRRmO7HIDCYnCvkf2617k2s561h
huvWQlVTuMYXnXbhlzrSb4CK+1U9MZrUfS3B0Uj5TerJdJMcbhiBhdM+4H4FNEswkpFcRc5JpEjJ
AMbOkC9JNKLvbWOsL1nOoZIC4A4T1nvYeuj0hubSu5lAOMT3mnzGZAvtAnaWDJOTz7x3Cfmp33To
Kx7rlfUKgfwtzabxTgRTfG9hh9nEMHTo7ZjWZSXFESGZhuJ8Bmzsgoby1g4iPpIXSHEDClCQnH2d
dEKP9EbXzoWUOiuCuxtaYuOw2dqLvo0A6Al0Bk7bDS8e4LEqzHcWRvk73PToAlyP+xxBXOjWIXtB
R5yK02Lc6D1xaduAYDNX+zrBGiWJXZA/2k4bGJKs0aGxs7o6gwhi4FRHSbaZZbDcxfb31CncvUMi
A9lV6qxFKN/BPnEmJAloXWT1NXQJNyiEctYhQvtllxR4kHvXRHyWPAptT6mZPNCSYa9UwADbCbYh
8X3UAXzIuz4V4daymrUpCxIMIdJf4fjPt5/aIUSdsPf46R3BLZYnVdvltzqY+Bde9cJJxNtM3GL7
tjarx2kA8S7McFnYVn+3mG6RZGRQ3OhIMiMv92ishR7qKwaFNYJfYrbcc5ThRMW/+Jp2uncxSkDu
bm5vAPnetMB5qOrFfMZ8IGPwkKrJO3llaJ7FhJfVkswDR8989OaHqC/pIhbfhbL9VSXd/CTiAhap
yxCntrkGqBdPgXGM0yR8MSCkrphH23u7i7PXDm98rryjDmb96OGqQNnaBLshxRnFcp6T8+OmG4Kk
nFsQkCCIqxPhrHsbyG6gEXo1U0Ro9TBZ2yGWI7WzS9S9EZzKqHjXVeueE6c/N3pnPjVpBnUvMLGF
cm9s89LABpygRW0T7YllSn9vJMugyTmJybO/nki8PgYpoA0b+0EF2nUJpb65CKvoQFhMG4841QVA
Yv1LKTXwb4b8Xsf5WsMITero4GxVrwSTMzaDwWZkHCHaWwOrJ7YOr8VSZamA1q0iDOW0bvV8dpjC
h1x3wGu/epzz1GDLD6+w52M6mTcwbMGCaZp2K1ocbNWw9SFw3jNnGh5L9zk3Dl7rDZfCzcdLETFN
MylQL31/c/Mg+xprEc7hGoFyZHivIu1vQQia3R7zA+FU7lvoBGsbe1XDit9TWVJgeGgXNh4o2HOn
GrnJhtkLTTrN2SAaByetX+zYJ/RLSJ3pmOUt6Sxtr4YWF3TtbjyLyZL0dRKfSCLjC1S9hEqzviDT
xrFODEGMeC4j75VctSB7pLNzBP4Ss/WQBmNkk1gnYGuoeMfoyjcqvMad2SFKW8itno0WDso+vUsL
GLzVYQePK/Ujo9P6TYT6biS94TueF4o/Lb4UhDet4CB1a82J1CIGZ/0SaA0qY5OkpgHt/7wtqJ3P
S1qQ1Xlq9EDyOSNpChyoyZlTcMF80AhUAPS7CnNnquy1DcgeZnwcPOZa+VgMNxsi+aeJMbz8kXaJ
9Uaq67BxwfixNxc0M5Kmfmi0dDNVzQgxB8NkniH7Ve6EWVoE5QNjANCkU5xuUKx/EWT6BVMeb/0h
7rY6ac0Dy9jJCRJcvD1TuQwKf0sHGPd/8oUAAQPepdtu0dLCmhfkdnVEKy563yofUl+mR+B9n2Ww
perrXxCtcQS2HY0TvrcbU2yBfTIaOyr5fisKxRUJUFWRRiab5AQhxUXUDQM1K55oG4SPE0UhaiQK
YLgN6yrRTDxJkU5rw2fRTqMT+brJ1jdVvKlwjMEYgAEgzdhbCLIP9+accTQIC4lKWxjUAvmwL7zg
Qk7SvqGSOaUiSdfkB10TF9+oRdInkXZDyMi4THZ1RN6GKbOjysKXSBJDIEWKxROdse+W1NGuPDXE
3qOwsrOVKonycBB3gc7VzIek23G9oE+jgzrppnOtRw34J222ZT955q7txUjyRZRtKd9QKrS0EHpU
25eebJomi8udOwlvbZOyCWFgiIEc53TqR1N7Thr9GQEzunkdvoeysQOYydjs3MwLdw2V/SKgiXnE
pTvQBsAXppkLqq3iaOMIWGlMcAcXdWEhHWvbpla9KukhkBSHWw44I7GdbmNugKzadH108h+wDh41
xDlrlNvkQKkY3kflnnKCxJVvp2z0zMKbCIMsfcxt1kbNs1a3+zIY3ibfj1/KHA1TQ5jvvrLIpBgJ
f92VyAqKOp7WbqzRDaydDbT4ZA2QPqf+WBaA4ffCtop10V5CIV7DxET9Gx45PDcXD7fhnPSRHybd
Mh7r8guGZWDFkZOvFdaX48+Hav6/qbAR/CLM3ppfDNzX55CODQ3VomcX4kawu+IpRCvcBvRNXAmE
Bx/DIhc0FM1ghF882TSaFK+ma0JjyW3RLnSz1jcItQnOrot963o57ZM4JkOOIz4kbFJ5ETaRep8e
RszevMjOO5ix/h02PxiLVn8FiQAIuY0UR0v3Ke2iA5nXxkNrMjcnzWfpDi49K1TuUJKc5moR8kn9
hh2JL8++rK1voBXHqwKDsszx623GmsASNObFxUQDYj4llmyPGoMz1zZSAni819YAOqLwW1YNovxK
r82TasXRGu3oSBAl/hz+W6heN1dCkuljjQ30WQwIjf696Ttkd6o5jjoLU7wEikwbmiwgIc6e6XzA
/YOYRzdoBamUvPFO7MHrySMBy/wryvUlYi2cBln9VTRlt4HhQcRi038EKP22RT5gdtAM4rpwZMmS
I1cPbm0v5ruGfBv9hS6aSlHJJg5ackcDE2NBUWLShEzbcJpX/GTLaSJfD0PUzgVrss3rkIhfo9wQ
wYJiAqfE0tJHfW1iy18wTfsKnPZjikExeLn5aDPxgPuUUrHLQwJkflOmrFjgRmlHec0Hoi1oKE5O
JuOI7bhvioZ0uyc14LpvUXgZjv+AWaY7WB4HsbDLy00CG5AGS0l5UhbjqQs5I1dNrS/wgIB6C7Ac
sXdMtEzacLMgKqUqHU4ZxTVo8+7Rc3N67mX10Mu2ewi50/nExDKr6Of0MrpCdRpAEdbhmd4pLmp7
B2croy1c9NsxMr/aNAfOY0MyzvcANPMuN3H5REA+Er3MkdYQbCZI1UCrtvWm9DOIo+xh7LR2awdD
vgUqPNxNpImq6Iun0unvtPPyp7HwDlLoA4IZrUOrRMWcCUX2VkD1FKLuVnEwLDC00h7IBrLiAcTY
fvhdZD992WSvKwB6K6Mj5Kvx+CNIAG/dGC5xHoMfbrrAL3fErE5fmunNG3rzHMwvGY9x5CXh888H
0YMtOGYAbW4BwaNro1fmauwpnDEGNPRTxmlF5mpzUgRuwrOfTWyA4VYDzsaD0ym5FA3HcW6RNeOA
fqVkS2CZvyc+Rb9oU5o8mHMh/fP/GtRWVlUEOxk7F1jM9dEZU3MBY1puk6l98cZGBxNRTk/OhxH6
DYfMoL1Soi9Tm4/PR3jzmqo5W0EW+TkZC+Y4PUegIX8FN1ef6JPW27wv75OmYZ32omc5lfqDj+Ec
9NYmlo75nE2PI5OdC+piuNYxMdqIf/lgKJg3uVGEKzJd/X3q+ogFcCVtTMkUu6c67iN2PGM8Nr7C
vGUWD2NeaCy/zklK17sG3eAufV3sirYqDnSGjEUxm8oT5yvBuuoGruwDdVj/QJzRyk/7o+xk8hC2
qro0XeUuWss3gKvXassNo9ahIe/AzVmxRtDIgSz0pTbOqFNTQ1NNRtyQEHCl9Z73NuXG14Zw91M+
4pNpLXnCX/86RXlIISJ3TO1/jFoe3Kze37cFgAyv74JDlins9kh0mVhYTblLzeTJnNVkPx96MjYX
DSGqa3RdwLSpBYMw+d5kY3aazP7BITYX90iyGfOp+owjdQBk8VTn8pl+dncJi8be0dAd9wbBPx1O
3DVlKUuKZWHu08pVh4DvwRvAkIB9Si9CpUdl4emFal8ucBa6HAPe5piNI0K5eOEiqztaIeUTx4t1
Y3PRCw29btOZuGeqdO+ULAR6H2u72PppfcpIiOjNjd3HjM01NKw0RyDilyzXaiiYX9k1JZHDHUT8
wq0dU/9hauM3w45DWHs50Wcmm1yrcJ+NIw5eSraLn5OgYZ1dOVDXt/bZEl8tLem3MtHvfjRajynO
Uaico3PSiLpkhBYzndQ12jjDgKjVauI975n9p6uQgAT1Im6IeUH+xqEmUBudf7/osmF8hO9IDh+j
uJJeF+lDTb9uHO1FszJiOLHjrZkbBatG9NGalnu7D2MFL86b3sV4mhzFJpmXlxK4OfvXCyE2C4T6
xYMzSJ807/oFsWSxtgL8eZEgJxSmZrbv244apDdObqs96kXu7EtlaDh0ddwKzBQdm9qvxUGpC4YH
HiQwR3OTg6O37cZH7o6nSzFqEcm4YeG+6IFu3qLWWWEhbZcT1qznoqf0cyOfM3IH0we/1LkyxNV1
HWhKbTKrcGJ/7xO7ykxgk7R0qaHUf0VNpy2LojP2iUeXWOn9ij8BXfSxbdHvQ5tf4sqCWjqntoEn
KqtxJZqRlcAsBKiBCKRnbO/k6D6ozMIVMrrdaqyEIH9ksPYaG+mWo1O6wX3w3as3WpIG98pQK9Mq
1Q2gkvbE0WJY0vtmFlCupeCeDsegZ6mgvVlUhGEIKknQ7nm4ChsyRRdIkCu6ZwQoDHOl4hYNXO/Q
Rp0Zt997xOMkNHZ3iUwbj10WsXW7aisxiWAL8I5FbgcXOcdrBBYCc1/ruk0xtjyX36tjnWLmzFiX
bzAuWFkz7AkTk6Etmc4EtJBuwD3rs+nE8cvouyMKFPvbT+HDfzUi/0YjIj2OFeIvVX/b4g8Kkd9+
4m8aETC5AHcxfCLgI5DP8X7TiJi/OLbJx2mIWcRnme5vkj/DntWADkIQ5HiSmOx/aEQMCzWgjXgE
GZnBr3Pd/0gkwi/i+DEGRT4DhaU1vzIkhS6GGkcapo7s8A/Ma6r63CaIhvWFU5s73qm/13PzdUj5
cmed1i+YIW4ST3uvYQQREPWBu3am3am330lr/gkB+I9E8r+/El4K+F+dS8V1+v0rSSEPMQblQDYR
s7OYrOCzm3AvjD0cib9+Jsvmyv75Xdsu3Xa0jqZNMuv8978jfdNHFqaJkWWNDgcJiqTtY1uo8NOp
xTdfwrZ108wEbC0OhtWa+ya1DokfdGeaKa85q8+2cc0fvnTCy1B8MZjtLfuQzFgIysDgB7mjJ0cb
I5PGisCYYksm8M4Y6YcBqiW1geX/8PNBpeYORAmqiAQ8cAn3y2n8ft/mFoAmvYZLSxGxCuIQEEPV
niPXsel1IClEuMDEIGG+5qmL3fUsBfFo7V2rPU5RU35Mqv+hM0XScmFdDMMLHwxAKnviDl0SZbOn
DAbABY2GWqcBVRETatiUcfvVgGBDmHJUb+MkbllUG6CnU3iNIqd5GTlN9kgmAz0aNynl1I0leNr3
veIwM7bFLTVD98qwMtXi7liM/U1ZdXfLRhT5eaila6QtL8ZUV0zinO/KjcJnj7IecYhvUF9GtcEJ
KCeXIVdacByy4cx2DCtxkCYQV6Z5vuAYFKio2JNiglspl/giEbMvZTVYm0Fo+mrQDPnYOegK5chO
aeaH0Smfi8ZLT3VR3Tg2J3udIzvyAZpRdu8efj4MwnYP3fzg9B72Zr/Qt4QrtVImF4VYdz0OPH8d
Y8WjhGHYS0bXNiC2Gpm1Ygrf0wJEREFGKd7tJa5FtFaC/rbrE1QzVlVEiFm1DQ23WBm1Vz105rhH
rcr5MtDkljC65pH0LAgxNiMWTRXXZPA2hKUYT1mIdtLp6NES1zvsGcMhjE96QcPFME69Hz4nRVVs
Y7rN3KL2DCSOPmTt7GXA4CRgK2cBWOBsfdNkTsHo3KU7ykUjNRg2SrsPeb6r0+jWh+FnR2pwGaJO
iNkiN312S2LTP3BEO3R6/O61o7HsSutGAPU+URXmpQqgz4CA3goYY4xdfZxWOpMey9e7ZRCpt26O
cZx4JiKJbrx7qLu+j/IIo2d+JPC1WjBFXseD/rWrpoVbBB9E7Zxw9H9y4jLhDLwUjv5RJss8IOwV
PgGJw7ncqwBVg0Lrofwaz4Q80300uZGQSorS3GgOT0Rj5cPtfqTG8C0TxNl6iU7EJ8ZbfJ+C7VT4
OnYf61kb6zeUqZj7BqAHrlvsiaM8hZk6e0X/NHTyMgmkTKH6HvnGa1pDVYIpuySk4SNWTg17Da6Q
n4/bJBCUDnyGTn5horHCWbM0tep9vlo/n0A6XDLDy2bCbg6GcglsFarYHa7uzR3tb3jizsEAg6ka
XnQj+JSddtcN82a38Wceg6bs62uZ6Ez5DWWyKuenqeOmrGT8OrnjsghBalK6ML91eI5t6vQ3KyIB
3grf26ISy9yq0PEtZe59CrUJey6wcPCJ9cWpxZZNi5i8H3raVC2HQXPverhXUp7d+T7SOnlXNtlG
nX8dE24BO5i7g/hM6vxV016NBNm0+RyXggomJYlJ+vd5CSd48FvxnZb6rUu8qzyEgKMNAIo5PeFi
fG1duZ+3FFFWJmKe7sLkcKULQuoTv3ojw/Wz892Lyf2QeNGpw/QUBVxEGHInaLPRkub2i/W14IiS
B/7d1RzwQFy0EvGB6WGZh/++KAVvVIOtQhRvjWUYz89COkSuYrLqWMuc+MYhbLZTpQSHMlGEjkR5
PhVNe237Tcbie5HKLx8M9EtQ0fqz5iyVgqZWNjaBvT8QYD44gXlL8EDFwzVw3Zdu0Dd15d39WN/G
gHfF6G1UULKhRtGnQTQjYBDunWpAaZLSG0O8dst9h8Q4dTXi5gaCZOdb6ji5tEoiDzpXa7nciHJA
/HbECWADKjLAMiztYCT/NqzfmMYg2bMW88VqWn7vlE6XmsHefEXMNrii5vqaO1qy1kT25sKWMtPk
YwQ0BkrAutXSgWzTJV+aIDvx0kE+Yqgq2wODmVcfcgfLG2Kw6KPWp224kBXPgr92pbrqLRmf+sC4
ZzqvEygOMB61KSPnI6V/maHr83rnq6ZrP1rk575h3VVro+62cNvaBtnyubh2sruS7IYjm2RLPhhu
Lr7jh1DPbpXu3buU95NLgJN4k5iCE9Pea+uk8dcNDrVFlxcv/612/38CJubaVcwy4X+tiUae8V69
/yGW4ref+q3itaRNQWfYlqQ3av+minbcX/gyGPhKbA+riT5HUPzd5GL9Qh3MUM4hBnr+mX9UvEL/
xTDwN+mGJcioR039n1S8fy4zKS1pzuh0oFFZS0P+yeLiiahz6nSQ9BRCWJDTNEITHpVYxSbBor+7
Mv+kpOWN/qHM1D3Xob4XlH2O4M396bkYNzpxH+QEt6NB+9DKodgoNBVMA2i0bAMQ7tu/fkLjnz2j
w7V3dR0BuTHL239f2HrZlLht4sMJMAYP93aGBGHZamHW8/0hEaOlB/UaB0j4QjO2jcWEgQ5CxGga
W1KeI9BjVnA0mLmu8ZHTzUvggC2MIVHnf/NC/3zumC/NfPCxbW4Fqcs5s+Z3FXgsNWzeQy7XvtS8
MycwZ+siIhBIbGVx6ptRpYu+74at1Kt6rg4w/mt8nI9B2ybPOcnIRLFNxedfvywxP+3vj0M/X5aJ
UxsvFopM90+KeemVuornUN3WUNa56dMEO6Mowk+nbwBFC40ZRJ50Rz2J+2f4te6qD6S7CwdLvoox
oAM8hKzPaq+HGrIq1jDf8+GSd63LRkz79btmVePeFIym0kIUH21gJNtsLNXjX78T4//1cnGFXcn3
hqOMhX/sT2ccN5qwg7cmg5c2DU/V0AcbbfCMQ0qf9YXUFHlzdPjz5Hm21aNW1P130EEFirQs94jk
KNOntA9Pel2sG2yTpMw7FB1t8K55KXq/2NgFevxQVME+mvJqrefmsGlzRBkezfXzVE0ZLPHpmlvh
ilyj59iyjXtixjvIpTttlDjDakIHlQ3l3YzLQwwsrmGXRauP6+B/qDuT3ciRNUu/SqHXzQvjTALV
vfBZ7pJccs2xISIUIY7G0WhG8un786zqQmbg4ia60ZveRSIzQy53p9k/nPMdKrhTv+S7kdTL+FF3
0VupaqBHnQU1Ynaexj44AbM/RpF8YqKyYx23T5gkj52/a2zgSd6ICMXAFUyf6/yiwgyOHl1K0iWn
CvcYoRLqrHLxPtio6jw0Vat4/kwhczP5MnifZYM8lQ9tlbrLK8F/pywOdiKMdiGRGjDsfmZw0fWS
PRfdcBraYR05NjDpfDezMkX1ku1aMQzrSrgvnZl+BoabG/dqhoWsvF2W5KK4hVeZrIMV5LwQhSaC
Whb97p07joDeUvAaV4Kl27Jv7JY7VUie0ww3yckmPgmgWd5el8kpXNn1v/7m/OEK+e0ZCLESemT6
uLZLxM9fH802lEPpD7O/tRNX4oYt611TGHGLaXHvSuR4YZhaT3Ejo2kbwulGX9pX5ivoqv7H1En9
gmnJ+hkLUx7CzEtpJlo0NL6ScmOxZH5osmY4aLbi72zMq6vIUs4/49HYTyN91wk5hvVuu2V6K5a5
x3WLxx0paeZvQ4S0p6hkbK/GQPzdA/NPHn3Ooev1F12HAn8k+/3pRGojAWHn+ui7XTzfMehTKcht
y7tpucIerDmIodHbDsVntTyCkelvZbxMLbskqz3ai4fuTg/9l59Y9o9//Yn8k0M9YiQSOXwWgaDH
/+sHgnAeq4lv/C1Se3/t9s1XhsOvE+Semin9m5P5n7wNDIMcJ2bARCZRfPUU/eltaDInMNGs/O0M
xOsd2UQIoVFUh/+LX+lPP+W3w6mKChLb3d7flkxrfwmcxLewOYAyuD5RpZ6q592//oH29a797Vsd
xWCUrzUEEeRXE+2ffy++oUXbOp2PaNF1ThPiy3blD2Nx7Im3fo0aDy2tgVm3yRwp3sm8qh9iiO+b
//OXAVzViymMmHPxx7++jMYyfttllPxWCjIKmuer46uQdWIs10vsgClJxxRN8qivGCBUCvrvXsF1
ovfnN8KPbGop34d65zj4SX6f+E1YaeeqCLbV4qPOzcaB9GAYQ2uuU+K2XGLm45HOIkDD8wgYh/yS
BbXzDs9Hrf7mrPm9GPMZZXogZLGqYYkT1zHnnz+UxVvKbgz4imVpVW4DJbNN3TItyuhw/+ZH/f4Q
UWZQcHjssinHcOX99vlngAurcKRZD6sgPaqqCG+kPZk7QrvHA+9S/HfvM3fsb+90IHxOFOo+TtHQ
p9j8629nHOU70jbJtkq6+WFIQYbHyWSwkEGtX1U5wm1p3O6GoxSYYNiPUG1Uv0Hak2yJHgj31BYQ
3J3JXqU5vAhV9uI8ZDHBZxDXT6AFXSiszJDXHB/FPsJRoLdlEAfr2aryT1Zs9Vs2yGgNrlZt7cX2
jkkag3/XzOgEqTBkOUWuhOUF+/nOYET9yTuU3Svvqs9SrveBHCmglfN/KS3mz9jyzdY4iVxXSyD3
LYLrdU9Qt0dxkPKtAdK1LxSeoqlC0o4AsbqHjF2j08vAjU1BQnJI0fFKCkhXOfk1zwy3CA9wy+hO
SlKcSDe3N4qVTblGRBffqKVTckXOMPs05K7hS4MyyKJJtHMIloWSKeI3NCOiQsXQusH0FebzdsJO
McVxd4N7ZSNGN2KWSiH6mpNqsjPePN8KPwP8OSp9x7zIfiV2y33UEMAJGkjc8dMrBWu7CEEbIxXn
loJhZFGcYAQsW9xpuQ31EalfdF9E5NTYS+U/AJqVP+thGUDhDagcW2JNEIQlw6GtAAr7enCO5LjY
78i5mSA7w+TvjPLmS1eVmpCIilHYlArQ7tLpZsIItHjJFcNTFPTjS+swVKxp75+xGzcHoNFEiJFM
d1im3rqUYZ/fj0WXMTJ2CFPoZLhP2Qnek3M/IsybBIrkyP5ukVZ14/c5MQGLozaVjQPMamf32zTK
dO0Ro/VepBbyr3kZP5jKII9kPHDURVhSVJXNJ3wp/UywUPIV9F73WjHMhJoI1N5R1tsYmO5uYeX6
ZDWu/ujdTn1ODIUdFsYOiid0tOw6GRRaKws77dbY4a/aQERK0t7fJamBY62G7GNCxAVlh6/tXZYE
40s/V9MmsnS1JazYwVUWFQSiDazn4z44CD38AWQs0HsynUQ7Mn3Enbuc2rFeGPO4y1bYmdmNtBu3
fhrVNxDMOG7YBe/LSpGFNiXINQuxmLXFwnjngFp80lMcbTVGxV3pRtE5GdpyOyeYgSbi/u4Uoox1
LmFxDQRJ7evWXc5946XHgREcGj4/zE9dnJWvdMf1nqWevY1hZe+y2Ji1Zhd+30xpviXcu0VQc/3B
xH++NV2mHzovwn3j18UO/8yMPj9uN8gLh5csFekxACT6kC9J9eiFJLyYYJhunVS9s0WdL1mVZzeN
C4An0WW0Teoq3bURrpfZmpxP1xRUxNA3Nyp3qu0kBsSxlgTEgB59DnZNGnhHUI1Zuuqu0PZVzxp4
V9UernTkKveuwE9Qzbnzs2wsHHJRIuAZ9V16kpy4V5hmF94URdrssnLGrTjiclq8rlurrAyQ2Dn4
G/M2vh8yQo+0lHG+6Ud3OGf2RPqCruDwPzMsHvhxKnMOgGHq+3SM2bM4xDVm0EGd9Yg8GK6BRMQz
Ia3dCj36PxvX4vmxQd96ma9ukVQ426b3vnd1IT7qxB/PpSX6G+HY4UcWi/5gJ2H+mibEuo0JRxww
HKM3owPBFF4HiSyIxiBdttn32LaKY1UxeMeWmxwnBIP7vBSwHUSDkLWxreq0uGyqy74Ud4OGYYFs
Zh6eIwXEHYUVEBunifaExbgXhKDRqe2r+TRbMv0upkZSV07lERZu9z6FkNtip7Iv0DPYCZRXmlbm
FHuvV/m3qMHVVQh23Hndwpdf2vhGVl5yj9YQm0UIQwY+fvruK3QYFV/tD2umawcqSh+HUqhhtOaa
W5bO3pYLhYbNpqnrkwrMDc6JIbInDnq9bPTcAP0SLerDDkEbqYwwibVJTtqOrH2cZRC6qpbSsG60
ZsduAW82FYDEIjXeJ7I167ZE7LMd4jK/hSUlyfbWDOrMKJxn8lzqTVb7PQ5grANxV7p7KQWTeQ3k
8xgOgjBfQGHVdINTnF5uScv6o4Y3ye9eLT/5sPCAIXZTcsNqtL0rUr0AeBNvdR05WyinGsqepdYu
61Si7TA7bhGuYaphuLHt8EITpJSHX9rF2cpMGFIaNgzMaBH7F3ZZ3IVlIV4aFln3Sg3pC30CHGA7
6FnT8wihiB005Ck3Tl7DPrQvPRS4Wxuk0BFnKvZLBB8/B/9KYdRdlhFss6QPlvD8X+4k4k+WXcTl
TRYBSTLpsRVE1qYPamw5qR8wqC3N8tGR9vLdnRKYzqJm8YoAxNxhSQrwNk3Lrup8vYXGCMrNTAGx
pQiDTpgVYTKh5/kiKyxg0RANYPLnag2m2002dlqnkJCqfgeALnqndUnuElyA1cpzjDjxLLEVMZaH
+mwg/KInggU7hutXCBOpT4h1CC0gsk3/Ubh5/aqjCSbm3DQd+em+xWerkt5/MuhuT6XIrfsyK/VO
SCO3LVpX7MiJ5X94dd3sYJs174gUyCyRqfcM10w/LH0a732pWMtkkeSHxkvhbjkHEPpUnbWcp5IB
22bJp4IQH+Xs2KldSQWpuVFOPuNNlbq4SUM17gLXJ95FOCHeUG80rDIceozbMqqAtPim4wYbkqNX
Gwjkw1UDPk2l/PRQA+5ra8y+VCDH1zAh/ZkcCJZyIL+jUiGHz8yhgRP5RQqd24BmsqbbECcIAAS/
JuWlzZ7ysZhZCOT9sWJX4K4yHZtmlXmj5qVEEXl2uG2w+BlnfOBnwSRk8lVepkXwhe4RiyLXMOYX
Mg4iKAWDea69BqNFGx5gxNTQScuuoEF2pk3jQWr0BsOHRJBpv63y2bzaVMxbt+UzrPvIwpoaJuUF
6Ez/rUW5c4Zrx++hMCtLlO7bsQXBvAuaxfycMMrNq5HAsy974D1cqtH5tngtVl87nsJ47Uuc/6uS
jdEldbKWpFDtPBAIqpdd0M8dggHXwzaVV2pXxIILMfeaK5JvQjRkTaHk78ml917bbv9aqVCc3IYF
Ew9xlT83VL7sWzTGKLIzky/llO23Dv/vw5J03p4qAz0aG8Lmxl+Eezf7Pi4JYQXjM0mA6quxq2ZP
ag+/ObXdpZBR9H32GpzKWZc9eY47beHd9XjIW1wmmQ4fuqGUX7RZGIyumltQgcmKvyX9HCfL+ibT
Jnsajex8LkybPKfOtIgxrRhBIdyG1uqFy6E+dZsysbxNZeH6yTS5CEaQNgcEzPN2US44DIwuNwY1
1o1bZ+UhIwD4tlJ5em8vaffYsHItsLwv0VtG/XKXmXD4aCtbvOFHiz7T0VrYHOup2ZRtEsHDxKax
jQjsvYFOx1aLcJ/8rIdUv5YeU5PJmuWR2HvxEI1O9jCLvnu0IWJshmCO0hvOxPjEOFN8teir0QwV
df7o8s16zKzQM5gOINwTB+d4uIXLvmYtOlk8IqDKZP/RFURWbl1xJXCi5xPx5rrmfRkRumC/Ksur
gJ2lUCglxasNoOPMhx2/GSfiM0QNdj1RQe6dokU45EnAPGf5ijocHG0W3Rkwdd9EBijhaLwK9npm
K+jifu6R6C1UgWgVX/LbFBBzC6hSktCV5t0nEErE7cT51mIfdbS6m8QGkb2O3GtqaaRdJpAoOwi/
RAMtNtYyj90JtSzlpRMl3YXRQDJNWK0xA7HWjOd+OcbILLHDJ3Y4b6q5BD9ephQYZ+EzkT6ZVk/p
Lf9f+ZpbeYcQSzcqWi1BR9wO3GdMkcwJUp7nziZIx1yB/stC4QWNCYWJFbb2lhyDRJLr0ITlA6OF
RBB/4gesIGBGdUGoX5JkkPfQq+fnSkzqoa0A4BtLkAfYhfGqmBVE4JrOC2ZnUE+3fZP0F80ndZuY
up3X4UyiDGpIMqUkQKM3B47VV4bk507pMSdcR9v+XUafKujlU8Iohqrq0XAPXr0lRTjq7yHwzfdd
OU9UhKJpjtrXAupyIkPoLT5oiy5p2jPk0eysY7f7iMRAJQ+KL/qBH7qULIO9+q0JHJmzQK4jAoh1
+iRrbzovGR0iti+U6BxP8Qv+h2vcWp6+oNPGvqGrfCsC8IKTKpYK8Mnsf7cKx97UTrN1zYBXX+fT
lhIl3gm7+Qi7JVpZnpr2xteo7PIYeYsb6/jXhA96V9LDHkcgLJjvSqtmkVjBzXf6qTogXeXal0B8
+xnaIePiZbmF2dW8hE2gD4pUyJcGDhjlL9faF0m230NzZSV6nf8jcMJ2O0QoGoxp1AH5bXmY8zx8
ECWjLC4dMcSrGjvNRZKFRrhx6tokVfcLvOcxXjgsJ73cxZC9fgAuNd8Fvr5D1S0a4ADenG6GfyaH
Pj06M0EchFnC8xJJso7bgleFLf02IkkHu15g/eoWF0tQ4NjTIWe3uwst1e5qKWAlKAr3T1W1DXGf
hC6EfiN/MGnHre4tg+a0zxvrR1VgEoecYFR8ESbXy2nhLXZXAXulPxxw1yV4TKfdTaQ9EL67ibJE
vsEYGoldg+o9eyTpxY1T01AFqr5Eo21DW+FXtOBKoIW/bvPJVbLUQExGhyx9SyTmV+gVGfk0dvUg
utB9j6jDjkOfJ6vIznmM0A1tIzOfvbT5qQmvRYkZbcTMYt01DRRTkRBKgCwKlIWMaZRgXK6ysKWO
SLxNmqp4Fbl+t8Eoyn9WR/M3N2JnTwPZb7nKrD2IR722pqJdqwqn5MpwdfN9H0v3vm4L+QURbdkl
CoES33nnWU3W1cuKND9wsZy7YQKZjOHNOiUGreVWx+vM0N51MWfrmIpaQ/zBXUsirJPKcevwsV9J
oezfI+70dZdE/V0OeenQRy55aXHpECxqW+da2u1u4NBd9WWbvRHs6F+JDGyFtlBIoycdhNmN48Go
aYu5IMGN0PO9seFoj2wLNhPclTWCnmu/IIcX9hYBXWPevWs7KE7DJMIT5kn2OPHMRmOM2JeD2c5Y
KIy2BR5UR9dgvtAFlUDbrNZtlfSE/jnzPaAA5wuzC/iUdFwulpWGryxMCWTpkwXYThNViM5SAlXV
xC97iLVt/1yQUW3sHJRxX6fRuQrE9OJbnfqGfCddW8gIx3XbcP+vbNnw2+QEra7peQhui9kXrGUi
1QvaNAWNJS3sBDfzMh9Y+/EZzEPXyl2fG30/1qFzqrIEewIyrs7gmrj65GLfWI85ycL3XdMkxyov
lydRtumDHXbh0e55dZQpTtKxZHLsl+uKBUG4JJGuQeC7SlXhPXjU5eyIylncpmkmLkSGuJAI3OjY
zOzFBryuxM3wO50zp30Ie897lpYi96V245GcqMR1ftQmcH4l1pI+AY6Se7gfwY7FyI8o9ZeTwX6+
J6bQvxV4Fi6JH04PrZLtPpa92BWZ+rIsG8cOM/H5tBRQdJwMEKtAcUOKYps9DLK5cqPdQl9qDJa/
Zv+K5ch95OptzB2F07rnuxtE6n7BRAEV1M/uRvL0XoOcjITKNO1b78y0S3ifr3uEhgBeWkb4MqpL
kr3bEEgNFP86jx7KO14v8KgkFY+F1c9rr3XtMyGzZk/AR05cVAITOSviaU0+Z/A82Xa5UcK/MoSd
/EN6iffF1yOiYyf/gJqwCxQpNLl58sGgrcTE1HZnohrFNe3q1a4Q1+1N0kX47EcrWeWdnx9SWoud
t8zksrN3+ebblnubNxnDvzAt9abK/R8N182TZIj8gyFBnuh1r20r/T6ToRS+APZ37qKFTUqDz6nA
MJ3UOaVFV4KHvWoizSvNWwzcJVvUrzHsKqLSp5iV5GdaBrb5CB3GpmRq5WSzUxkN5CHqcTMTfq6v
nmFOKi+VYb2bOq//mXMifRi2W3dtMs0bPPlEGHvxCEIspi3SakqHredFzgiT3M1siEKB+2E1Iuh2
fcO0b2TnsmnpLF8Rg3K+eijXVwsUnefYQvAWzkP97qcm/dF7zkjF0XR89NgeNmMpwWgxCM/4Honm
KP3OUavB8UesIEQnxJ1NhgQeepgzXRo0jwo1BiNiImGQj+JHwrpMZlfhEKS+Tsd2WU1wyB+USocz
4kx5wp6avNYEVqOl0xwlXF8Nwvh0zB80KNpvcA2gcffBPJ1mG7fSqmkGb+fEungHuYWssiu9dTIp
EAjdOGSX3sma987E9s6D2LLOGUyvOYt+FQ4+iJjjiUkB0X7zAJG88Ym8sDxGDr6XOS8EMxCD7BSD
+NECKT2AxYCSicCyxPt63TGTJU+Zg+jp1MDOCU4cJxWt1fWolEOanN05Gz5zW5oTnWdyn+u0xnDS
z+iociLNlkfLmhofL4d3da534VzeBKOxLjMbUtZHmuKAbFFbHTOp5TfCHZbXArolBedUfCaNkaQe
ob/aiAysdRJwt3IYEtKtXXJ5AzNWO4YsLdlkipz4DQlB3c8i5Ru8kdKKqSYUkVALXqRp50mK3G7m
+qSUCG9D+uUXZwqGfl9kDmS61HaJcua4WZc5OcBxGl8/RH+BmupjKSlWHokyF8Dn5VVUNuQbJ+Nr
H5WiotVvrhASzJfvJpSMePDAPPtZMq3rWnUX2igaT91reF2SsKG1hhYn9l3o1Xrj2I2/AyNC75lO
3OplqGFHL0C0V+CQG40KrYGHAG7K24yJkQXhwTL/7pfIETBpRN57VkO3WnGT1gSIl0Nybkri1qdI
Tqe0Vlefr5Nj2G6Wfd3nzTZbJr1fsMaRqDtryBbk1QrfIRaudXroPoG7jdhTbEqrKnY2CiRAOgns
UwgLsCmuvk4ZxE9aFQy0GAnQZgl4Cw1UubDsnLvSr3CXND2te9mh9wSfx6E/EmDJoDwCIA3W1Ne1
dUe9bb2iaoX/rCRGVZ335d5gBna3Kr162Ps8858W1VXrTFjDLcaw6MjS3jvNzH33YwBQBuOST+HV
OEeA5yPG0Sx39j2xac9Fr2qAK8INiz0k7zBczaLwCRol8L26n65z3G60vIuvI9rBXilrw6w5FRjQ
WufWiipKCdN00feKjAsE3cKrvnuTw3C46ZhhblSHq/QuXlhG7FtK7BE7jOi4hVPAMh68efBx16rZ
yCi7sQtK9bATUEGwjZOD0wBKmdZWHIYPRIXCUtF2cvAoeX6ZWTWXxgmtS2XankAdZfvvYx+6D7L0
gyevDcWHco315umw2HiJ02/EElhHahncRTXOJ/oHMo4ro8GCBEVxsUK/f0Oi2uMrlx1Dr8WOblJh
yYMKRvspTgEQtOSAbeNgmZ8Arfk0vFW7cRYNnAsGxIYBX7XDb25WCRUiCkVVmaMq7fSEC4r4assh
9q5IrDVrp+ow5p4+Wbg+h1XccxhY+WBtrTrW95N2ZqhwpfW9TNPgVZSyP2BGjc9pv/zs2cDB07Oc
/gynBNUp8MermCVdwt3ck5joONn8Fixe/1Evlv1V9OZpGYS51OFA8V9M8Jo2SJ5h+wHyci8mJCLu
hN9RYDMk6gHlRLDYzL9Ee4JITPmxLLn/hjgy+CGMyxeQAI7wzEWMNMXP4GJE1KUn0QKbIuXSO4iA
ofWqn3N/XyKPe9M9qBknHKatUycfVXOQHskSg+nb05jNPeSUYiI1HktWT1E96ZsZKsuzO5X6UhbD
fKEaHd/LJhge/BQT6MrOaGw2VSOmFh+9Bx+iGsS+SjP5IGswBaLr2h+avLRdZ5D69FLnOxbtLb7J
JdmQsFLtuj6jKZ0gflxte4bOgEHkqQwCkPk8w8DV0gWvltTta5Ojzl2RxEO0SyvmTe+reQOwaXx0
7RRDdmxzeMl02A0CDWoQQz3CLWsg7WfXAVSRc33QLtcuK6giP835MBMwp+Y9g265u+6Rb1otsnPd
hxUn3fWwwANNkxf60XcLbyWssdH7mIwEjMX4ceP12GtXfm6Hj36Ze1+dO8ZvYRznv3CDWyMGZtKP
Q876vUcy/H62g/DaM3mHIZqKnWcrB3VzYaEFTzG1aURSnMpF+7QkCmWwLYc3vyaU18B7X1UewSn/
fWkEebSmTraQRPJvOB0c/H8Qg4jzImhuCoJvf0gX/l87wP5/QrozTf2Xzq5DLr9/Zt+rf3vov//8
NWR/AQH/x//8n5LX+B9CRD6KithBe4lz679MXv4//BjkxX/5tfg3/yl5dd1/OMgw/D9Av/+b6A4d
2A3DAEIw8lkEGqiv/ue/w8xPfzUP/6HiGH7753+DRvbQ5LUa/sd/C+y/ahDY9Tsu9F8HgHwc2RGy
3L9qEKjwPb4n3NduAk2MjqO7JSk5om7tGjgkdvKh/HI8xU0FNBbVGTVEgsUxsIV3U1mtx07VlVd/
vun1O/99/+VkYfhk+glNVEkUDOlETUlujE0zuszTdmiu+BQid3E44llgXyD3U1BYZ1OkyeEq0NmA
3kPbPWXdbchIDgpfljj0GTr7yPPM4TTUHg9TYspiE/t+sXdNNpyjaAZi4Org56wFYcwQM3+g7B/v
g1Lle2EJEEt1pw9OrSYQY31yo7PWO5fLEN1aChwnjaOFtlybBc2EirbuQsMKT70FVttRY0geQsWN
R+gtdIfuOWP/wfC7ktR/VS43mjf5FFFb4iNolxvc02SOdstM555a8kk5vs0kNWAW2rE3/UqtxnzM
BZv60jCNXo+U4K/jFEA1Luf2K7sy3Rgnuo+YXfUzXSGNMyjBVy5ouDtWw2HOIv8M/UQfxSLBXiHC
24m+nC/gzIJ1SHjAmhZpUit7ruPHXOnsgQOpvNemhs6RVXa+zyjENq07LpupTdsLIJcMe8XSgImw
y0/Jcua56UQfYmdp3bNbk5bBdt7aTfq6yJAku1wwNPNHMDgZo/VhOtHSB7dOQMlf1tX8EPrz1c8F
6HqXeEEnKMznkgXhUmGe8O3jLLqcYU+L1Hmy0/lA8kBwGgfbulnmBo6HLp13Nwssro6InVabSBbl
Wea2myCYye/mGTkSGGe9x0uJ98aUNuFyXQohTKf9cG5ZGLJlYYcLEjSJrql+g4w/xnYwX/5A57TJ
KlFxQTjedDRJ3Jz9CALWMnseB/XAEtjv7KdaE4x5mPIEW/kYLETBlQEEjazB3rsClBjfd2mZW4cQ
cHC+bpycXQgfRI0MUI8fWct7u51F45+Hll54Ew6tp9ZC9IrLFDMXQwmlpgPFwRyu0TdFP0pKVpS2
k2bD6AoF1230ApZISnYHSSo7oTqlyFgQVhBsCKNHOLRAeFvXfg4mWdUtlzIqlCPoWgi6pQjiIxh8
vG6syFlNlz2pUw3NJGhXQfQZm8vlNCGM21SxNd3EMU8iqwGxjsmoPbLO9h58SaRIAAMWrm/D8HoI
a/suQSB6cCF1sGyV4GPcsGz3/UCY1zjm9lfnxephAvr4mReWOS90H6/WWKgnJIRFgNShmi6cJta0
kQyYzoEdG7B3eebew/YZDxBwS1q6gbmJ8RwmCByH/gPhvdmxZVJ3r0YdX2kqYf8DUTbpwWTqnObQ
Dt9LV/i7PDUtTh7sNtsicpyb3mqZ3xB6rp9TtqDzFcLmbmsjl+dFu+4uDCamA0UTPKDu8MmpNoJy
0izFWyPgCTDME/26HSGeNWkKwlc29SF2Bp+ZL7K8Kp6K4S5oSVcLtIkPAg3X1tHRTORwBmu7dJj5
rmVneWdWGiSykteEEDhI4RWnNm/eHFJ6xRBYEkYfjnsMg7Y8ldbMpDyK+oewYhK3RicitzNgwIc8
tcQHc7jiKVoKc4S4lZ4ydHjIiL0oeExGYV6qpPF2dE5Aj9xeqh+qEf47q3PQIG2JaAYjFeyAqD7Q
Y41bS+Pgd9oYiYcVKlLIZ9goiW3xhXIdBFaycaa7ea7HI4BhwCI5+idlXFCAWWgg9nmYzgeb1Bq0
T6neQzUtd0gpxXszlN6xIQBkp0p3fiNxCpV2vQAsMXXUbSNSoUimF8tVB858oot7NqozML8yBtUT
9n50mnqbcwxqYHUelZfeZHOXbJz2SlC3vRaefB/PrPhT+Wm4EN6Sgc1eqTp3U3QxwfEBorDEs33o
HmHLPgJwAbtz9OJ4qwFncYwiRVUMDeYMnorQE5D01E98hr2dNt8iYr2fRVL6RxVH2b4ulLlB5uDu
c2Uld40X+UekLtMBt5z9PqtxfF7gSFz9CUW/du32xVfQMVZ54Mqf7JbBI1exvHhtox6LvCS/TTF/
h15ZW80lsLTzvIAuOSHuy1KkMZUHazQ3jKC7mk8yq2pw3lIE9VshS7lLeHt3pAJWBzK14opGwA/y
TWTH+tYNs4kZr8PGOGz7owPxkEdhuF5yVQLeISpOtW04iTqG9R582GwFKdhH7tCXN7pdgIdxz+z9
vBKHMQyuwVilU9AMeeMTQ1jeqh6dzKE02XQ72XO/8/k3dwKELlZM3lmO5ej6zqAZcxKTjatl9r29
rka+KZ12u0PaJ2htKgtBe5QPtYRolOl2TSto7UFNhvd2CzDQGknFXZwaEJDvdNivpbudM3faizEo
NuQziVcwUIAQR8cbgPVIskE9p30ErQKzq2LquZ6yOvPWMJNQlkS5Mz9TXzfNJkRzjl2ybManfIGf
mCKMecqo7EELm1wFG0/1SLSkSNRT3HEZCuF058aABvbKH8mwbCBFeAeDH4Y7YXSS7K5rcP8NeLPv
qqZu3qYobx+lcordIq3E2rJ0CN9sf4K3xRaCGc9i7nTTRjfBMsSX3g/ia+T0NSy2xKqzGvy+PwDC
U2ezhCnT7Lp9nzou4LlNl1POCNJnMm71+yhDSbKG5+59AHMuXuspvY5YB+8GImdxzKchuw0qmtgo
A+U+JqRm19ZgYBUj96nH5yqBvgTKbrnLca1eqsbkAKwWL2Fuc3VND9mYb+Ti5xevChm5YjkXxNdB
bpx6Ud5phrnQYeSif5EePm4B6rdcSYgfFqarWCxDn+FGTpu3jNEtMxnsqKo059gqGCgG84Jezu5Y
xXg0/zznlbl0CGZOyFjGNYjN/kssHoM5YFHrMlXjHm1hdoc7kMhOBhNQ+62+fOpSgjvBGxbvncaA
inggrwFk8AgzYMqhxTkx6yhrbo+lx0jDLRr3rBpw2OtYuhVs/y7/bvmLJOtmrloSsgHr4QX2nJvI
QYe+ya0iCFZNhbyF9IG66De9B/JxKsbiNNc5oXfeEn6q2qbkINZiXltjDhfKYbENEFIQ0zjA1Sqa
tt0Yc52mMDi9j0tXnUsm78eRF3nmLBXbyl/m48I0Yk2ug0K1kupnDKX1Q2AlEpoxIRjS6HATaWvZ
5pOfTaS2hhrzdKEOwjHyNmvagbIKRBECtoItboe6k6DFJalrYm+j6VUFflKg0RLRkxWk+bHx5/bF
U4k6Qf0nTnQOBiaYbC5fWTQw2WHn9IbFh6RKXtyhM/n/4uxMliPHsiT7Ky29RwoeZix6Y4AZbDbO
pHMD4eSYp4cZX18HnplSFVkiXdm9SEp4RLrTaQYD3tWrenTxTbtO98yvzh6hNvTbekzcHeEQ/Okh
YJPCDcPHrimKu06hoTmB0rZH0KeJ0Y5fGhzoO2Po8kexag6GHJUzoYvqRYslpFsIa80OK3P6P0Ql
CNf9xXT93weef0kWQCCDfeB0DucU1oGdQY8zmhJOB7DLS96VQS6pX5aDNmx49kNPBltMZcXwNPC9
Ng12v05v2geMBJxgFgQJZ4RUHa3q25g2UJSNcOHEX11oMN0Rjrk0M0MQcZbpIIfyEg9puqdnnXdQ
WRn2lnvuC+J2izoRtLX0vTZOT8Nkv5XKHO8KRUIWmrqs+WrYsm3ctiHSazuTlzm4w62G9bbrDO3R
cWNlV5FN2sHVLs8VLTI+3errPjmcgylubfwHevE+iST+luU4eZikWHg3ApLR0lPwl+jYlQzEGavq
gQ1rtFaJOplfjWWad2qfNPvYgmc1SsM+Qs9yvzO8NjyO4jlEkwz7HQ7tmCVGq8HYEmb4nMRZ+aYO
Na7HBLtelCfAMqvGm/VofNN5Sh5mTS2Ddn2IR1p+wWXh3Ij7j1tMIdW+isGs8vB3/VSa0zbp2+XO
nKZg0ZbOc9MpFptCt+YgzEtIn/DT62f6yKqfkVqFa5mN7RF+5hMamvuqMePd6XZjULVMQ/OB6SSE
McbRknNbtyZYwridF1JdsDmdGe3S4vJ7g3EwHTmcdEfRD14iGly8y/gGMo8mezBwm6agEDLnXgcC
s7XxeixofE4onJtrFCtTMySP1CStcV5GSde4GJhCdGpr1/bkfOQxkVElo2bjqUq14oKbr9rLxX5a
cuVYiMRmU9jGy0IvPUd3Cfn9OWkL/buRRNaEmOa1qdrpd11o2R5YddKZqdJ8KiARN/j4XJ8Mmvo2
UBy6adZBwUXa8isx0x2ISIZCTS2GoQxmoM/TU1QCFwkZBChJbWp3p0vW/QP9GqnqjqtwVdAVQb5f
Ou47287yV8Gh6tBrFPAMuI1vCbwP25NOzKF26GDpJuTwiXd9F3m2+PRhDyu1+MdOtOg57sZ+2QiB
Ny9j/2KGQ3SpO7U4j9Xifpu1ET1PAzaUTS14BnbkIPfYC9gbjhWduygT7SkrNG4SelHel6oa04lW
GZKGZNnX31Ta3lqpQITtIWj1dapdF30udtCv124IXQa1zk+paxaCq8YlzFYvfzb/PtcV1UOj4b0H
c9I/F3aaP4VtlZ7GkSeS7gosUgatbG6RR8EyFM2bU9nqS9+5y65adOTEfg6qpYi3U8i7hT/WvcYp
VSzd0mWeSU87uQ3RvTUTVoQmTqOrGWfmjVfdwSEm+nMfzcYuzPs4oNBgvMiMS6VmmNeocvK6jOu1
wiDi5ZU8c0YEbkxVwVf+5yYB+NvYJln1XnDoc0z7oCtxDEFAcUAFZ3cA1ZnfGgeWJXaawphsuJps
H/MJTpgCiXdMCSjq1Dtn6qHOrZRuVeurhKW3yarhQWTc0B2yVw/aOoz/30NP/y1VK2j8MNdtJnFr
VyPJ9lcRCiKrFobwjwIwDO3WNFLrS0YDbGqgjDMHebB4XEHZL5Puih+ZYZ/047hW7iGcdL/SwQZY
mBsmn8oE+Z/Cjtr4MqSis/J31Z5bOOVBVLx3MTulOEo5A0o8KQdYL84xMUl2UUozmsr/ECjSViDR
fw1SEe3RVAMZUBBpR+P7F2BRaKfghVtujxRlgL2YIBhhg3KHovMLcOO3iQvbGwsciuxqNaG32OgB
Nb51yzD+5njdA8Up85MlHfmMSqCcCD4Ac2DjHZ/drGGTXHKW2KJEGMW26yR+RQ5w2QNbfg6ietzq
xqFk42Qd0qbLL8JYbRtYwDgN9FDq/j/k33+v1POpwqFX/Gvv56ozf1X1jK8r7tAw/6E7+x/dx19+
sf3DKbjvf+T88NP2efdPuXP9f/67//F//fw7tANhCa5JkpX/5XJev8s/fvf1o/j5P//7GH/ILP4o
v/8i/v7n7/y7AOzYf3NNhyI4fSUVaPgO/ykAOzqVn1wmhq7/Q+n9J/HA/Jvm2I7DlfN3HMJ/1sCJ
v7lcWy7FbVCq1mK5/xcNWDP0f43ZwTmiaM6BeLX+HVHY/vr5UwsV7ZXldJDUEFYUa+uMbvOqu5R4
p0l/NZRI9zHab2VlmL9by91HrVL/pK1zMXFu1w5N3x213IE1i/G5sruPpbbLI7pA5Dchu1EKqOcN
KSo0l9Isr04cvbMZu4glpUgr/ZhLmjWLvoDqb+jLvYmRmxMQ/SUwHt/L5gnwg/4xF2gS+DPMIDHy
B9MyftckmRD8JmUjS/OgEnsDSgkSeGEdCgG69kZjPCdK/1G5LV0EvYJhQrg2fyz2L6MA6aC8OVK+
DZKzODUO4EbsIgCoRnEKTDGdToQuV4oLESw21NHMgcOOv4Ud7eimrPzaQYTWdJI0pbEl1U2JUPxL
UTQwKK6TXqRGiG6M3O84QhGZkqNSw69sGC0dWRxhY2d+1UXPhvOma9lXFqoIBIyOdk3DUJgt22qu
iyetGmLYngNl3DxOx06Ztmg84Vvet4EhmmmndkLujSF5H4j+fmIQuEz1OQJK/Ui0ZbkslLS0jp57
FhoW3fJEDPQ8vYE2hMg57KF9eLENB9IJR+NeUyftApP3ME2Ocf/nXxE6Ok7sizY9VNOb3iNnVVUh
drjo6I+wjGIXK3p4j39d9xjEx9c8B1FIJSblyQ2IKFkNeNaMWH/O8KJsZ5sHpSr75znW8vO8GBxR
lORYKJF6tGdaa4zefK4GjpK4hDifnw2aPc9V2r5FrLQfZ2boI+MtRhd6c7DRNB+2+6Lr3NaZsN1v
rRA+TR5Y4/o4gr7jdo9tdo8EJDjalVZgJBBwcQmQ9+sV6xbFIVmTaxt2ydWc3JdFmMkltgrDV2Dv
KpFs9hMB2ccBDrsUhU9sID2lsw7dR1Ko3eJovfvzxZhRZPKMoBJ+4Iw226XYcsj7Rb5Q7CppT5di
tl4yQaqCqHR3mgQREkvMRxqsKo9+u486tzn60RuxYZl4H5b2BHc/f86lfQm7aT6jEtEVUcxHdNI1
l6K+d/j6THUyb2pXI1yRNQk6PPYexpKYuomxChhGfb1DMOlN3aIihvF6gkNAExX+lv6gKPpxzAjx
W27AoZN4NaebIcw5rg/qjjA0DbRdALUfEJIr7vKeKkIq9+iAzBrKgGYMcvaE0oN5hLKlDvclcNBh
X2TLG0S8kz1QfBhTNiQt60xOzSbKNpmB2q7DcKftuUTEOR1XawwFrlKtsoMym/FxrQM4uaLcQWCa
9gBCqm3e98W7m9xK8qhmXuQv9DcY+4bdlJe284xBqQb9GdXP6jAELJZywiJx9xwuA1UudPByanDR
0ZYajv2UeF3p9l5RlCz5NcxmmIpvDlAxA1vLky6Mhy7ui4MIZwocoZTlgP4f1Rh4pqWtEexi1DZ6
lQUYe/f0hYCLqC15pVUPI+6cb4VszzEVHYFrmMGsOuXjoosXlaHbJBewK2fG+V6Z0eDDfjlaxTCc
EqRgMhGiCnJhvNRTOl7KJPPbAnS9EboAwgO0YYzZuaoeOrvWHgUmDK409RTTTbwbjOR7XiL3YpuA
5nIq5YnHyCMg27OaFMDWUhMoSQuYYKDOyVpWcSmaRxzmcROw69sODtfjgD3CFxhoQWLXxjXJCDGI
An2twR7oQTJJg4h2gGd3hODbsvmfRHzOE+6kdti2h6ywQTLDGzS7LLwsjUYRXIXrR/vVTtKg9gbo
RicsxB5CjSb1Lld86Fc3TUEhhuFVUXrjOoSQ+Glqr3J78EIC/8NgBQKhfwmL36KRX4pUDkOkfSV4
2ay8hfqPSl1WJ16Fj7rhOeCoyu+lg0WFtK5FmAznHIu8rK1vWYwfi6T1Ecn2aY0gbjpUs7FNWwDi
9eOkd77ZlTlAHAGiKsWUU2Zfhl4TZmrQfvv6ke+JCvRejxL1MbvGhbZPjum83HWSGRwrm6y3Q1zs
IRQHdTM8NDXWqjlbSMXICHDzYt4w+8CpHzmXamN7rdCTayVzj72lPMPzDzeweIJIGphmsI2JCVM9
qN27VOMgPPBgM8Lk0Od3jKdO5l4ynAAXnZpS4qmz5eDSom0AOm7L9WU1oLFSebTZZpAOIbumNzY8
EYQ2cTTLJ4HmfXR1eZdoi70P4zGoEvN+TMPx3Tbkduqa+S0tQKABEmIUJO+8V83Oz/yae/EjTHBG
BReRK1Xa+rywb6IpGaScaba4u8t5oOpmMFHTd1Rcr4GBMLpf2M42I9TG2u2eRAOevNcSUt+ZdesT
xT5VpgmuRJkBgW/zAQhv4/DXDhOTmj5dG72ZSFDWh3vZJ+YubpyfihQYFGFuU0XhUCob06PiSsXd
N67xahJmv9DUQydmGLsXNz0Dk2juiqV6NnBKelOq2b4VUgbLYjoPxoL+vbWULOwA+RaVMLdqlEVH
V0Cdfhks6yjXyosxYegvTLhJTu8QVgixCpth9e4wo+tN5bP756Y4pHd9nmOkQtSM9Mazo/SJIo7G
b7m0KVDfEihofdvEwq1XLp+D+DLnHTUnC4Fh037qcMfQAUn20FjWjCg+I8xMNGnSrWLuBCIh6StN
32BSNDela0qA889Aeqo7Lec/0YDqIcQsfueMWNIxc7ERxUqVDF7XofNLROMtnbnFZrnlY6l6bMrP
Aw+1rP9EKKwROtwJjcucfOXmpp1GfBvenqE3c8AxBl+zpT5F5vDmhu0bpwVIinilUAiSg86G3Gsi
7PMU/n6acAPLjBU4mc6NmeH2X6mHsKeezErdTzYnKXIWQ4bqbdy3/G9UR8cvTfPazflnzVlokvax
omnY7+L0Ldm0e/b+2iZLs0dRW3sLkyp+YjaZZbamDcW8Y60X++zhAgnACQndsjylSQJFDDqR5vyr
VOJHzsCfFHgiaLJps3Us4xkrNZQ8j3UTqDwNXCfZKjIxiFI76jLgSnNupE6P4M3ZLWjCw8Wb7ZSQ
fxDVt2IN7BRE+W0SSqLrPoqPQgBFiFjFYV7u1U7fN7Oy1SBsmjWqNG63SxbOxwZ4kdoNRyu/2qF2
arP6WEYWzrA6+63x6quqtR3R/EZwuoRFOP9ZbrqV/cSaLct/D3FHmIMNkZ6QIKx196l3m7dOupSF
zq/OSGRyWgIiqLOte7b2MiWqha8PTGZZSu7q8WdlK9tk5s2mdO08aW3iMR6v2E6gprVXTSxcK33b
czJcppBgqfNU62aLAhL9xuGyjWDd/4H0KZLfY9LMykpbPJGLgyo6bWX3JpZlLzvYT7ScxSjRVFET
KoE/qIXWATxQ4q0YSRs04p8fTx8doEoTBlE9qvcwFn7+ADQ1G86sAWMybcMnfMHatiy0w7hER3sq
f1eO/myNMWcKcJ4FjIPsaoN5nF6aeHlH8A9GbXkquKho3zzHErItPHDFvCapdm8PCn+g9gegKXvn
oPbN2x/uokuLPK+iH62nbqO3r3/HGeafYDR+k4J8U5nBN+2412sdFiMoyzT7LYf5o3J26H6l+2mD
mzTpDq4t9ylZoMACJ4zy9FNtmCwKzbyK1rgWafgkC8T6Qfmp1y7f4rYSV5OyfcMTx+4x/cRq+9kb
9kPC+wgnlM8UJTrHlt9kW/wA/KQrcxF2yn1YW0RtJp8Fyw+LhgCNiYpCOnqsmcfk+v3dleCoLInX
0oNWcyzmHEtWZRicjZ3LAPPlZxW1fN6r5q0sk08qMbDNgwTNzySJ3+pJ4DRTtlCT71G9eFp1d+uP
1zT57y53ACcASY2V5LN0AVuO/N3j+D7OxgfVqK5acI1mR5KLLEjKT7RoHMpaJKhe9Ek3EVHDvjLr
91ZzSEeY5mmak3vGQmqk21f0SHTlkVtJReSIFDlPygIjszXVDy1jQcPu2BOGBC7l/lG8IuJAHpk+
igZRjTjtxO1mlp/gZe9CduBehKy+cUP7Lqs12MAYZf1V89cTMLO0P0/ZWsqkzQTM1PhrtN27ZVL3
1jROqOktNNqlCUiwfxntYhwdbTzCId07nc60kb/Gc45uk4JyJhrHI0FO4pK7mMOTOGiIdF1kkl31
Xu+9uNJSJrAEdNrYNb4SN0AvC8wNNAFRh10D/62KNAuykPZwjNokPPv5SFkm2/wwSUgEdOi3Q0rw
u1ACnlekrhB6zhAE7wQg58BJssYnMDPd0eC2m2e2bMowNCs+gHl2KbJfDMpAIr50uqNubpdCA5gV
AP6TpCgkVxbs/Vlz1DLWoFrzyO32rTF6ig/rY8pLzifUHai0nO1TzHTUUXp2dBgflH5dPVLJ6bu0
f240FVCInsEkMIvkl54qwxliBFO4OWe+gMBSZuRBx7bau/WY/4LgfMxtoeDXToKe1krfmu2XuU7E
wRLtvRNV47nioKuOMiF5NovTFA/DmRDmAWExPBDoon6o2NnFaF5Z76xsZCECRGF9N4ks9Niq0cCY
JQMh3In5xG3GAw+na5lQ88y218XeHdSUjm27Oc1u/MIZi6DLXdohi2a4IJYMF8gYbEy0PjwYGhdp
oobusaHHwqUSJNMU1ZumF9OU9ovBW+PykdxOiVXtx3Gub33kvJAzkNsZ5/qx7pNXNjh8f9jMz1DO
PvtOPmai6R+Qhr6KOGzOSitpCjU5IVpZFB5t8CZ+thiEhpy6CZy+Nz24s8ZFh2mTxmN6cfJMEMEb
xaZs2eOYqqMfAHQn+8qKlH0t6CgWVntgA5LQC0wpt00fwrUdzpaIrYdQ5bJOasXXlOyOPK7rKyY1
vDVysitcc0vmBQ9IqWZB1QTFsm/SmDb1VunvK5Y91Mi32wy55KrL3s/0TD0l6xelKH9MGrcC6O0V
yzf4jYgX9FZXuGX1yU6ekKDSbUqfkOzJtbogk5UqzPdQzC9ypuNBhll3h7NrY2FRO4e6u6HKRWAP
cARotUR6im59UFfnF3hPTnPbs2bpSIOlltLdI+jnflSDqE8Sw6ug2dDzxDGk7lxfi+hRWPd5o3Ay
rx0inoYG1eaxtivy7hnLsOLxfS/CJKbYzgMtwHJ2zm6X8RYIFWB4aP5U+uy8r//QFpmPRIUMw3Hq
Ead+x51c/Uhy5Rl6veHjH6mWGweUizLh04bQHQWlG6vXUUUcmmL7jRvgarKnPKac6NsYFmtjpBID
tD7QSxIiv5nxI55zYh5tRiAkulFNQTGf3GooT1s8k76KkxM+n2v5i5O7myqNM9/Sd0ScVwG5m+8V
sfAcUKtt1ojep/8RI5uNnRoG1z6ySPKuKEV1WZ2gw0WjPPCpcpT9SNsfEoXpbMhHilM04yuX7KFI
P1dek7rVHsLJnTOye1t9ZgNJR0SjETD69JIs9bITUkU5yepl26WdwkKi+WXKNNq25uzBq892EeKV
NztkltvaEoCqeO0TJYLwLcdjzmhziV+xO+pBpGHMMKBpjGOdBbYahCEB737BJMo7f0JxeXUHY2Ee
ozyxqKVXOAPgpGkIMegtla+kwAOHbkR5chsKtCA1UaLE0T6cFR6iMbeSUb2ZBAUpr5zx63WTRow8
aggLaLmzZ4u8EIjLk6AieHz988UahebpoSQIUkCV0tqxJZtMqLoGNusZAH68YmmNPYkbxg86urP5
ZJnxsq8Zur02SS+u2mZ7q28uDTDzbTxgxmpSG30rniE1R1e6QKwz2XAvDZ2Bjax8n0ZjX4g20Bcy
+hTIce6NbrOdPtEf8yWWJPIXEK8gLOqtQsgicFqBfaikHJcw8bNB6a9P+TntNmp119r2R6pgIWfX
aB5sohwxBFAKd+p4Dy76S1EkVSREmeiRU8eTAeWHg9f8IjurfsdlWvpcDP3JIdv9JJnpXAyFCqEd
zsf54guXz7XVNTCvRKvsEsJgWxr2Gn8EycuhLv/MexpEw8x9Y1WBqcmZ5RHDFu9a8906bUb2PXth
h0R7+1TdvyZZPTD7w5Ioqhzhlq5f+O4WLKOMyw742SYxa1gLC58f6Dvcg4XxZCC3+Swc+4MphqON
RyOP+ych+g+nc419Zy6WJ+P5lrT6cAJTJI52ll/6zk4P1PBQnWbT7GQb1b0YpEFIrHpqcgQ6+crS
Ru7HdKFSeMEQYM5L+PhnPz+0SXls2oI5ZEZ9cta+0lzrN2bT19t1A7C3FsWHT+5uW83CfKx20YOt
PErABmjopcbEQCw4NClZnzLF66dC4ASNa1gIx2aO92SSUJrL9gyQiFY7heLlVg74GFCzV4R5CEd4
T8mmwot9N6M9uVFy38jExr1kasgs7dkis6hVc3ueWe/7tnVs9Ooh7WwynkmXeK6eXAbET/yn7SZu
pYlrpfiwuS6IAQtlNyJv4stUAo3hgPRs6bIu0Lo98pbJhw81HPS6e0lTCDLdp2j7V1GUxQMRkigg
RvLtQG641jRYnFbJhUaAvP1o+mzfT/H8O52YOaCQa6Ulv7uOs8tQCcBiqkLdeDhR6Eb2rmSnRNT6
1FhpcRkx0exieGW7WjU/S7Uyzlz/bAl065iUzq0q8uVcjUSLqwjCE425uPg4EpkJWJYidfZlXi7X
hj7yrG7Fgc073XhF2+/UjKZHVcGxF2s2Vt1R4YA65NlOt6NzotG/vER6zxmNXCxmVmPbrTYFAp7N
KaO84Lj+Kq8WqFyOuZZSFCZfwtvAzgHzml74ccJRMVFNcWCTSVe6QXMPNiqGQWZ3SqUH4m7VeNIi
N9w0XcNDvtQ+J+JPCNzwPHpMu14Rc7dMuEVyJeV+C75hbzuUP5PNwyulzUFEYfl+rW/v7Wo4k4Ck
NQstHR/KLgmZ5y3GiDMJ9t8MAvNRG2O8SHPyjQ6dXZ2lLzf0NLnMcbTpLi4HjTBHXKxFFPp5ToAl
7dzHbLC7Xa4Xb1PdzvBKmsSrsdp5pVpYF3o3EbOSoeHNQBVgJUK/piaCaVpEYOEa2oMG3DeEnreW
oX2ZsyruaqgFd1bo7vIuhmFh4RupS4E3oB58M4nv+hISmnANI5AmHiUYbnoAkJFDVok0ZpBuOgNu
ajeoMuCrmumHsoLo5I6EfQQ7Rny9fXxmiUD3BMqZX+fg1JzK4QRRt9Feg4XN98owH0IWhFlWUORq
cjeftTGjD61NDrhXBr9geqCc9Ty0Y3PS7WQkqDqLLbGmQESm74yJtjcXmQS2E1+oR3P2mdHnEGON
eUebdO7Bu7zNFh1rLSUmO0Bx6l1aXwlc32kQCV4xt581vAyY+8HLuJD+F01ulzLC4iOCyiatNYzJ
jlzAWoViXsyweTUidDrWZneDQvccBbDq1VZJuYX1HuhmdqsnWg5tME+gHRAnlGaDUZ0VwjR/Vm7s
7ove3ZdqMh2aOt4yaVgnnAbWKUumnwko1UPBgiAflm+h28azkcQ/DZ29oqqWq1muxVzLeLN5Ih+y
3NiBx82pOetW5VAJRMLHxDZze2/tiuckj8RFLwb8nZzeMg7nJ4kkWEtLHqJOn4+jA+mtqSXP784p
ry0V2hvdxhA4cI5iv8FxIuugM7VQ05bRvCO4DlAm5UwwsPeOU0PxatM9CCPszrRGbBLifWhyreOz
zBx3eXzP2iw7kEp5jVqZ7iKcqGVp0s1r1d+13lG6Srrq0eyUXY0XvlGj+tCV9CKTMXDuUjFthUjz
IGcBtc3baNzXOVIwC1TMQtn0YLUtz/PhlQx99KZRD2ulRNS6VhTPdtwtsINoKiOgjCCuf3b1PO1m
wnv8AOiTQLSoCeN+0JF0holJZ82sn1O3+01pe77FWREFFuFjH8//sFc5W3sjN11DzPqtSHKel3Xs
JTSvnCXdNGwd4oMtEqwlgLu3GPIhcqbqT9URLB5JWBzY/l5YmByiiSiuCKFQ9KoKCZYLts3YLNn2
Ax3vjT/p692YayyODiYIAL8dXBfMEevVGUFtjpUTE6V5jSyHTXD1MM902I7LPYvOl6XSPpfGOrVB
pctxV9XnFiGSF+G5MtzbpIoDlA8vsWj/a1wgkUVP2D9kNVI7zFH4gqA1epY6BF1SPdYC95yz7sZi
52uek08NPigdGgXzefMbq6hjMLC560GHYmsqpKKuZdizQmzPubNtcw1qNWTLKs9ZiimJ1wBHPed4
ZYnLcfuNVY6t5VTT1tYrP6VCK3icQv1GeXx0+hC2KsU4Xd1xAYu9K535iKn5Q+oJTXh9cygXgycv
HpDW6C2P8MO470V5kFOj3M2KfAIargSkI3Y2M/Ih7vCHzrk8i/KYdrM8FbQDbjWW4Zt6LbJe6iZh
k0S9dpmocsf1O9gW2HJ5WyOlIUSQcyLmO3WSJQ8DR3yWmdsGnXvtsbqBXVUOIUsIf4qM9Qlj0plq
ZPYRF4uXy9TaJ9aSnyrZcLvS+hvvI0I0oPYsHF6olma1ntSZ59rKfFLkqAVzmADzksZyoRqFflxH
JvdTUzOFGTax4cJUdwUfGbuK9V9uqflqSJxfDXuWL/tWifpfvWVfSJs6ZxItJHdX6bzSP0LC1+BH
kvBKrnVT6VG3W4BZb1bux5H0iLsfY1ZKBokefobp1qnW+IhX6yi6GfdZXVdnHI1rEVaxQxIgMuyA
1CmpwxvmxoubUTlhWHvFm/syprgSaytDk7DIxCu/zWi5Cqhnh9z4yvrvkuV2Z4Sn1MxBfZbjbqkY
p2c7o3KPMhP1deRI6FjOblxzPrBmvEGo0VbSP+Cx8/pl1P3I7l5i15P6I+frXVUQxR46afpFkqLS
G+Veqd27/H2O1eJouFBAqK2tYvnkhsO8iy227aomdhRSQG4ZEuGPlgCR4X7RxyAYyAhLU0EWjArD
UmZYmznOzkrZ3SrgKvuh3BmY4DdVqyQba/lCDgvMCcpMxp26dvE9GBPdup282dbBCmUemJr1q+9r
CDVS+e6t8HPWEwx7Su14scPVNSWPZJoonVFUws6sU+GwgLtoH4lEP1rG5Muy3o3gWHBl0bmY0EmZ
Gslaw3zSWbqAI+4fWsdGapR4agkvjBu9HO9bjpha301eY1NVpJd0/RCTvQNCQ6ea8x2HxrYBrYcC
HcdbW2c4z50glN2pnKb0gK931WTbn5Fd0Laxra9CkmKI3weLloDFPBFZPCru9EktLq9Okn4MEe0A
3AYXVy036kxCYBmY+9e/fKzP/hCucFp3fLTCBlzB6uyI05Ht3CTPXSHJLEjicLoTU4Yx1fMBWCA1
sKPOzdV19mxQuztDy+ygYjOAgSLmmTEAfBjRd88dvZtJrxsBetiNUbo/DaidgWpoDy52UXURV1IF
P6OMnK0laij/QFJ8GFlXjOhdoKBCYL3Q9Dei+we2ZOIxASyq9tF9GI6eprfNozFhdoiW5kIJm3Yj
g4F4FAVYW+iZjqL0bM9acgb+Y2L43sGeU85aNgFn0HvzSkNp9jTCJkBSfY4cfPv53L4o1vyBxZfH
hGAH74Psyk9mHpJ+Qi/rThg73oWlAZMxpX5s4urBiXAASVmn214P1WseIS7qsrwP3eY8kd7eqI2p
PkbOfbfAxKVvt/GqfpgfRbolP7NbdLN41A3rCSTDEJDO42SIIGiAggBwQXiNGabEeDFTkteRuK+w
I0Q4yX04aiQ0porVgxt2ewyZRM2xmZLkoIi9DekS18ze9nkTu2PI2jrIsnQfzskDeaviplW0dM4N
cRiDxMWu4Qc+igqQCJRkJpScGWikJCqHZsc70aY+y+9b2aWQGGudEmzF+QEfh79fJRSUTAoXtBGd
Occ7x8I11fOQhsRULBVnD/NeNGoGEm7O8QXfyo05Js5RJKB59p9WDh213TYsR58bkyyOS8M8Uz7o
Q6qEDe5CAJuIys+BjItbPC71ra7NbT9N2l2pZSzJVLsghWWb72bzpbSMY5owQFFFLasY+HDKCiX+
DrHi8E1keaAE6rAYKPFQcLtNyTPuFQc5B9Mk4sSE0r6zEuk+M8Paqtmi+WugyJ3CJlPY1+eENZ4/
9Ga2cjX5ebJ28Yw+88PUSO+jcVCfgKeB+iP32TXueZym+K6bC47vWfya5jRZL/Fthpl5A1JCUTZc
iMpQab8weS/yDBOZohjtI64cYm4yX4+8+GJFzzImqvuMF1A2ZBxz3dMUveR1xKjQ1vNCwj9H9EVO
BIuhmvuBjMRGVGK6sMi4JyxSXmga82qXO0Q+87esq+lokNfTYl3dZ2X9qgtagMWiIu/ipzoSEvXQ
CHdctg2fZZaD2JfsQLeH+FqU3z1PcMCqOrTcZvKwl1msgrUKs2n2jy9T24HeWSclKlgCoBzxZQj3
SRkeVHwMseMoR1kO7f1i7XPNVC9/vtjN7CWjq51UKumLNAmPgLesqUr4gwtuocMhtsbigA9rfluH
FTsemZOsZKSy4mIM1vgd5xU9aod4mYGrDsaW0oP8OIAK91Sm42eNZN4xcSUWDXgiO+kobKUy97ki
r7YHdAbDtXDPfHpLlqEjCd/cKY//wd6ZLMeNtFn2XWqP3+COwYFFbWIeGBEcRUobGEVJGNwxz3j6
OpF/dXdWWVtZl1lv2qw3kalUiiIjAPg33Huub8PUKfIW0T37hEoQy1vWYuO0o3mj4CgfF+GeW0X9
HNpSbuopikC6g/H1l9p5oVPrjymkdko9HttM+ZZtIefxmRBNnLNh/FBBN997tsh3WHm+Lz3arBnM
xmVi2ZYRGP86jCQm2eN0ClVTPAQtYJe2pzCdnAExmQbR1003iJv6fdh8jO1jiU/wZA2wabF5c9MQ
VuqY/JaPXCitE+/aTLwYvKVvMIhHxHTRlw3oo5uL+AulzJs9KvNG1rmiV6Ucn0XwXi/6sy1Z/DPb
du5X/KrNs+KmWwluAWHRxskt5CI2agAvFtHDktXjMwoiYiaTilVV3PL1RxSBzB08xmEZFGCrNpvJ
dburX2G+NJNj3XoWM2ub6/nU1xlg7cF6rAo72ocUGZ2f7kH2Yu5CJfgRD5T/U5xvozIS5M8ENmao
oL0uhD+uFskIMkSNf0gcPJxFU6JKieTO91TMjLA9tRMm+6pTuAPVrhlHZg2D/KFJgR87AYfaOYQ1
XuypqdguungSU7aYeCt5at8XrsG16oo/M7EweQDv3FXFF+XhY4eja53pqdkkbbhpQH+wFGO/JZzk
k90fpbibPINYn9gBZycUKkg5LefAQWAw/1Mt2nlG7uJP0xarMGOfPTc3NkHTro9tm6m9Y71a/tTz
RiYjA4gPUyXmISvDRxc8ihzVUYjA+d767P4Gu/uc62A6W6KYb1zU+Tbxh/QeSp2inDknsIr+qXH/
v03H+D9TUP+/xNCwhZQkFP9XEurrZ/xp/rOC+n/+uX8KqEPU0NK3QyVs1MpIpd3/IaAO7wJq6fq+
kB64ZBn8LTTO/0fIfwwDMBeuTYQyf6gt+y7513+RHlFzfKkAAAYXNt/jf0dD/dcP9Hexf2Cjo3c8
zwnJcg4UsZv/UUKtMSmUTrvETM1r59IJ1pbI+mK2Pu9OZUMrkADwK3iJ72T3HpfaEzhc0Wu6bIm2
IzGqW5uOKupZrIsR9Y65u4SKNPzNSiqG9CSfW3sg+zMLvhyPTS20nXJN8u1GAyUqnSz/wiVkaJXt
tXNv4etcnsbyvj6IyIKdM29m1+ziBLKM2qa53x09FX1fRh3uM+VjWyrrz8VuxL6FM4/mYTMSPrWO
GqqErDRH5CzIMhTynHA+C9JzvaA9G2Ptmjp5I2LjIsmOSCApjkZuI1R97QQPbBAtkMFRHFCgrpuG
BWLcEMqF5dttcIC3yGSRl+PsQgtFby5PJu7lyYlGCCEqShlJW3pZ6SDxLq6hDnBZShPSmqodHuzP
eAEjrwvaTyWYnbVuglE66vK3BCr4wenTGeoQfd6SJeKMmqNLnQYE9eiujUfKb2ir4RQ0ejxJFbKT
GNxdQZwNvMkQKAd0t+TcAkVMIHmS366+TaKrHooK7HOct+ktv2c9TUP8KxHVtuq7EVkmqaUs3ugU
A0QeQ9duIOnPJxXdkEfad9et/zwVOTx8hKSpCY/u3TqY46RCF+xvWvPHb1JsOQhrqH+SjW7q1zSn
3wL8dNR3YkrVvXuTf61QIkV8mNoevoU1AsAKIvLKSoJX6641gPgXrxukzzMZ9y5wz6UjDNpjZFL1
p8mJXllaH3TP2ZUSKaMfilLqM1YLZF+15oDumIADBWbnZFEBOwC0arrgaIzXXRqlsOkHwWwFm6/l
otnXHeuHUjsRfn2CWex49leMkqvcIUXurimwacjDmjWaXd0KFlRH32Ls5Nbu99Cv+p0uev3elBiG
YZ/n5/z+S1dP17jTp1BbB5+W5aS7B1jnzilwGHgs5HyALSy3nnr2SsZeVvA28lGf3W44+ygD6Mww
LeOtbHZlgDpWOsHOgQfCkZU9+1N6Ll1aBeIfT2Ga3hixsDFpz13gs+NPomrT5OmfDP7CCzMm3NLl
H0uJ/qAa4PfZPa4RDLFgdKg/i8bvN9iTplUrvqPm9o/3WtIKhg61eEFcaU0P3v6I8YtRqygLYm3i
bkvPf0g8RA2D9TzmTNZwGNSHpewvyo5paMJCvGExYMlWgfQqm/ZcJSNX1hMJtPHHAg125SAiXEVz
8xIl6XCiTef76WySg5FXRy3KtJB3IZ1Cly/SX7rG1DvT+D+zxAoucmr1Cnl1usu1+GMU8nb6djaT
tT6wvGTxXSbmHstc7dN+3CdM2y8oa6zjXAWMywn9q7N1h8Z8PTnuDxbBt0n8AXUBSS2TXxF9FjrH
vcrbbqf04PMQ7MCu24LE6JgN4Hwf2mUFEb196LZHmJAflV1G58TLLlVfRri8O5JrInSOS5zka3Ze
P/OZ8Z0e4ejLgli13jqkbONWcThEt6zoHzNffw8q/CVOgbSXUfQTsRbpJQdT26IAjhqGW2AEko0Z
MDRMcwDQxrMgV84fLl6LaFm6lZ4vtA9feK9plZ1247YojmbW0XtMaQeCZQ9Trl8MwCbmZwC6s6i8
0TtuHTyDGjXWXqjlnJm4XVmyYPgps2+LNLg29BxuYcs2Wycjd6HIPtMpfh9Nr9HcdxVjcMYqMp/K
fW+n2zGInxt7pB7X3RpUbbdPZ1/BUwha3i+5g5r3ALTni919tmYE/gd+0qbpKOuFN05PKacUqoef
Gj/ZGjSR2i8ASxq7gGUA+Ho9MBQAf/7dWvLfGOyirVs6HpigO+t3QVzIx9UKZiBRxiK5JqD+KMjc
6gA8I+p/vf/zryQXFEP9Bkc6Q1hmmWYWP+HbPZJYE+/QGVb7upie9MRI2aiQMpm9WjiL0Kwy8pxZ
9rpHAIHQ73LNhKY8hrIHhaRRNgf6bQrnH+zWxU14zm+vYMzKSqb6SiqSpkzj2HcRf8Q+dwnZk3dH
hq3yZaaZvtwZjT5CtZWFa+QzRb3DhMVWT1nOT6g0e/U4vJlskLfYj29tBM2YfTcN8P1l8XTMY7us
mQ8v3q4mD/0WKjD7caVDbMgjv7y/9Ea9I0Cdb61TQ4z3C/tlcMocfZ/UbADvUP9ZHOmowKski/W5
RFePZfoXq1eeWT3lfKGyAHXZQhdLmjwgq3iHuTbeOHVjbVxSHYET43cuA3qdxSE5YJo1/MsimS5J
2WAlSSkMQk2C+eTNwYrgR4KMYuasl7KnrqcPt9gq7BpdW78sCEKr3KTui2VZM7oFrUEqTPXFGaXe
yhoLiqRpynlO8cGPGNdD1xl+elohzSz2YR13L8WsoSV2s//cDkBj3CESp6ga4EZTVNxGjgm/Gm5V
WKUKSzXSggZRmABGwH67uyad02xmZxzWQ1qacxPWCO2DqfmRG/vZgaTxojWP0Nxkl7/OFlKlsnOc
8iLpHU4lAUyFnJ7dMvfPeT6xRhPI7cXoZCdvSrf4YefS/bQYFW7hSplT7AXwy6S8i6y7Ww7/Fyl1
5+JqR3Mdyqa6eC7zKo7K4inGr2Hb3vQn3DO6k9DDGTlHPRD0qN4SxTrtda9S1KJWvW/r/LsPEpfL
ODsyOyRnqJygJUEXbTJXPCtDoDuFVgbB87W0W/+UBCNPAlFE8CxqXMYEu+eHFo3K3TdFsBMRhk9V
Ca9krJN3LuKLay0VCJzUwYNFVupC7hK3YYmE2NCK1WkQbfIC7XbbKvGUJ8wcLKxLByjFwTldmgu0
v2DvL9wvGgDPudG+3se9eZopi8+wZLrNHYa1IS1yebpDUjgRHXTTRRvumPxkD0s+R6uicbyVdrP2
guZjxwGTYJMqIHtY0yNAlBTtqqqhP8+48FrnGpKPdlXdMGEabzDRuZH9UrZsZ9VChvnsDy1LZr28
Tp2IN+Dzw+cqapzNwt3z1FK82n1bo7wv4wdfItvq6n0G4oCxyzKvR7JY7YCvYLczQPbQP0jNbLNI
hpq9HKxMp97iGn5IH5FkVBeTjNdiQasEkwfqiw2/sY7Xc9f8NH51shVo5TIQeKCjcVnXNUFqJXio
cSqIbXMo5SAJsxpjb+v36DxTyOxZnC6Ikgq4Hp16Q6gyXk3/sAw2PF7cOuDQkU730C8Q9zPEjn/O
HjbjsjHoCUnvAeEfNHg9ko7aD17Xi22JPYrxa9599oP+Pnj41vh8+tzxd02C3R1o7yNJgS/EGSwn
tkkJtSFbhgj9LlLnX1kNfHfJo27jTO5TNePPcLUVbPJRYKpj1Nar8IVi5r1MndcafqZbJDzYAON0
2XywY4D28czcmXVN4FirjNXQuqkK/DU4qTx3TI6V3SDfSIjlkagLNWEi63zQZ0OYy8HuGfiIAJhm
3U3WptLKHGJMOTpm6Skzy2BzHr2HnqHwahai2AbAP7doptQzaMBfgGpTcNN/QLJ8MUHnI5jxGtk5
biGmjX91j/+/136dKxzHn7/ytNikbdekX91/dB0jfvqvGu3zZ1PgX9af/5s/9e+gyuAfHtsd+mUJ
/kv91TGPv9vuX/9Fuf+wQ8fnJFX3F+HR0v+7U1kE/3CxuNswzPkGiJT+X222EP+gucb+zu+4/Isf
/HfabHFPxPy7pZ7emrXQ3aHMTAsw2H+y1PutZ1WKsd3Waz3SOuabH+k/6Lp3Aw5iRZIccpeN4784
i/mogTet/vZuPf7zL/o7LlOG4j/iYxRjhkBI4XGh+7A55V+//7f42zjxnIUFab/tynKH2IeJXj35
l8jlJteJwIPc0TI0uv8xk2V8DBAt7BvWs4hc6rdqELS8Wcunm3mfGeUZFb8sNlTslylx5aXypLtW
tc7vDDVvn3Q0ch5uCOJQctKtVPi7VAt3fGXGXS3fUrht3/HovGeZr57u/xL0zQJ7zgZyZqtb4kW4
bhCXxI2RH6huEtG9uNU9DDOfTgC6+1NqBL3UGKAlTn/5YviYXeFey5w1xF0OxUM2OZWUgK7XeMfU
q58ltvAdPhW0m3F88Z1qvTiFQHE/mPNfL6IrEPWM4SGqxR+nHXZkW/4qzaGhoJ+cn605pMYNtl7y
GaAb2FR+6W/6IO2oPrPn3rsvdMdk18xYfIuMhChNNhYBC98Y8agTNCYanJBeNs4HXE1DtGuq+Np5
0HA6gRF0smfUVdDUQKEu960uphSn3I24ZIgs8cmqtUy7IS76IFpxAr4RiQQRLsNCOPJwTGWEKCO2
t1rB5kBrHJg78RoJ2yofofsoAKXbjIHFOjXyYEebABIDFJXM3fhXv/OStWew+fbpbYElbmfRA6BA
GFulwhzBqNd4ZoDDLx6hoK3CtPkWBxWGu5Be3J6La1JN+8xM3plJ9pZc04l9BUh30O1OF19tH8Ra
2M3P4CjLA/on4FeKE6bKi88R7xTEGPZWjXgkyJTu735ueGlM5zPcjyFKGVU3HQYE5wl1Pl78ZGxZ
+LQwaUbeY3uAltIOtBf4xFf24J0xfJpT04hPmaXNKnOdngCOeVqxjsZR7kPyq78lfYA5zXyraLF1
O+yJ1ESR5O8D6taVNQR/wKQ+sD2pWcVHHgocLY4KDxr2Uw4mAoeuPgY9zChca6W7Z+X6OcxIC3z7
k3yFuuyr1SSPeDR5l6wYnVlOPmxKpZINvNmx8d9LBspISTdTWEIyt9JHY7tkRjSwprZj2GKJ7khY
xZh+nibAsKKKnLWd3wKREwgmObvm/keOr8N2yaT0qsGsK7p7EpD3wQAYKo9CFImt+ppTzcRlzr6x
tsWKku3DGSxtpcWmXyhQajf4FbvWrhUIzAhk4jQnH05kMtnQtxZHhfsFsRjlcAIGnNF49NNziEjJ
CxACAXC3PH0X7PgeWNSHjMXNgrWm69A4wjkKzJrmwmwkP8+qXVY5aPg1ivCl7vEdjBmebfdX1xbn
KJckY4Q2QSWYyUHl4YyKEW47BhmcaAMQZVjLJq1+oRp8kwnVLH45eIHUlQv10pKLu43ETDf7/lLL
+hCpZpc3C7LGkCRhmJwT4TBwIrxih0haTkBNWoYU+JOZ4kVTewjfkWesG3T2p8BOHyhy2yfJShrY
IZBuSYIJmfaAaBzarUNvFhpWm3RNnXfPFa1JkwZX0jrIcjIGfidau1U/9ePO8fVEbT99i0aUu4ln
vnr8GKtGFGonjEzhXdmYQFzTsHgcfmuFRijMCrQbg7Ag/6+ktdWxNyNdEl8+h9jG68vy4Q4kT5kd
X6M0PMKPuMzTPD82zfR7HCnwigwhnmprb+PxKzd0soufYbgYkuibU/jjq09QUh4meJKW1j3ltffi
Vx2wRZ7cgdvOl6m+NthSn9NoX5FQu48yik0mTnqfJOgmCx9BuUiJPwhjccjSjqilOXfXWv1IE7Zu
BufbrfdJglCWio+561Ubas1t43bmaSlVc+2qhdJxqvnwLR5QfaPP1uQ/EjsS7LzceqrD+xJxCuH5
aTDEjZyekuqz72rE+kPdXDLjh9uqsuILq772zA7wVPHw3CXcarRMTB2DInsiitKAns2rYx9nL2Hb
i8uEc5t5jLqSSOHTBjoFt63DY86L0x2m5epB1fiDvftLxhM/R5n6JJvd2Eb5dYCNtwbTygy1Y6kF
/L5klPceTLimheq/kdkyrkdb1qf8eeB3AOqJ9GFQUfQmuVSYt0Ww56zuBeeP9eyNzSlQGh9M3RIT
TcQJkK9RrSMTJpvFa8qTjKroPS2Q/A9gP73yuzeNHWEoIVNmq2Ke6bkNjr2gxWr9AxXJsJWLjA8E
Pm0t7whGXV/n3OQYEpBBamF1SPXZrtnRg9WUdLtpW6bnpqBLVcF6tqvhi8b5ZMUD05xcvAMVfgkB
lRZ+toAqUeqJlepqmRx5C5TaobZkf9tkZDW9ynRmvO75CJ7SST1gTNhAF+7Ocwnx345bLKFSZS1K
6lxvK68qzqU2b8kIyXLwXW/Vt263Ix1gIGWEl8h8n1Mu38AbMKL0yHcjFOIrPfnvcVD4r2hLRJm5
bzxvxGsSrrPyXJk2/K5cGFdeNmONifXrnDUXO1Pfk8EOv5N7gEuP+AZm4KCyUtnQvP6GbITsJi2v
weRBGpbF0eqQhWbK3U6F5x+yLH2KfViKgr2kO2Jyzn16bZRBYg+bIneDH4MhOfC+/gcG9YIWNH30
CN4jTwCkgzDpu0KxGdzxSTkL4oTjWARyOffz9Fykbnae0Psz6EYN7SmMYcPgzKuEZ/w2J1r8Qpz1
GglCv/cT2IJ2t4D47iMOlMw83Eev2jVIf2r/2xTiLHfme2hoW5KcUvfp0XXKTx32rD6q/jVU7Hds
kbGvHWrYr/eX2ZF3mXx69vqkuBQ4jjeTdxgrtz0x1XqKmib6iO83U53HZ0KifgV3Vfhf0vAZXYuz
VN6xcO36oomeurT5J2l881amk9ylldpr0Xk3TATsTFG443mTObwJv7os5fxVEGS1bQL+f0Tg6aZE
JMiPYxFt4cVQJ/2YOoB01lse/2Q1hDoI5HMYVTdbIz4uXJYWJp+3iHYIgzZpcETFOx/awXW3SYNo
HP6JWpluNKeQT2yFVqPf48K3t6VsIHAjadxYuBo3oxVQEqNZx2pTBbeamA14P9VvhgL6SXIJkB+I
U95MqUCpRsiPbTnTUWbxspJV+SQH0Z2jOXMO4zL/NJkdngznzqqxRn9Thfp3HwW43exvme7zN+vS
jPhMM2tJ1mBpSIQIIx6demaeoLyXOVmGh9JdKmrWIlj3S3mX19jDYUqqK4gU77W3UajWZJe+DdPA
Uo6qNhtLkCKimU6l1s8yZwXTD3W9p4eO+baxMbm+erCD5I2w7+6c6qbZO6HDwJzAvmekMIjEXX44
PzJ4mMqUqr9FlOLZ0TEX/q/R+5zvg3jcDUeR1A/MQRPIJ2m9WdAlri3OnE0RUPs6eETWd2ouZar5
KDynOTpO1G+h9QwVB6fQGv40tp5Va40E/MUe661AYiD7IFBsfIFxYa2HMr4x9JP7zgGSky0lnroG
uVThjT89Lm7USVLi+BeYDvzyuxjHY8E8/Q4NRk00C/fOnBie2xQ6tzI2mOSq2GEsTreqd4Z1WGl3
U7IFOsc1BCCUIhRHAe8RggOkaUv2aMHsoQIeSIqWbneynPpYVfpYGut1AF5ymFgJ7APnznVOmvTS
jXBW8BA/Vm6DblB6gE0LxlhOdnUkxwSj6fa5LwVSrQb7J/ljmAsrJjADUoSsy+HEOov9dhiZk1Co
eUqXZ1B5uAftk7v81qAXCaJaXlgZvDFyixCke9gQPITDvhda13TBvu+SgHoeJRiLcY7zsy4D7M7M
i1x3At2Hnnfj2lXPOxbrC0r6s1u63TGt420ed3zaXL3bHLf7OsHDe45sVZ+zJIYQ3rETiUSOMsvn
OhPJ3Wmjx0/US1xGWbgDsxyeE+K8rr60o2uW8xyJoKCYQaojpByEeKNL11YkCn5miTximB8AFTbf
hH5Y/LI7NbUYjmM3X8oWzE62xOJtCWgVR/wMlLhd/ZzM6WNoyXNuFMDeknZg8CLqxCRifCRQhrlN
okjgFSOjm/OE/GyLKiTbLstX5PrNS9w7tIEV6mm4l9VuYLyNd3oQEEv9ZJu03mvVkLnVtfaJz6U/
Rn345bw2UP73mcXlUMfuAW4TUBEzm9skz1X9KuE/bUO7ag4h2WVs5KL4MVfxuAU6RUE3sAhWaULy
Y59gaRg58mPPKzZBkKRP2AV3rsw+SVTosTw4Yh/2xkMq49pPqvIfk7Jzbpjm9TpKKNhzAsge2jiw
N7kX4MnIrP7W2k5yIIWN8V3tiLWT40eiDBtfCl+KVbpM44mcqGU1lCMiehBHMw1EX+rowdOpujhL
sWynvG7WsyfElfMYlws+FeV2DvM7xKHGqpstWezjUalr1DPW5vbbFkTrwrG6Y12QBA6sK05FlX7k
KeLrmo1ozh7laOulxsUhg00Ncuzgq/BUL6p8WPqGDtLYC2T3TryX/XJsFhsjt4cblfhTs2cyB2Rs
TJqnKX2v/MC9tFxmU9zJbyPe7TlX9a/aUy9ODE6CLfxlwEWCDcx8CE9aR2usvyEwbI5tnOp10/fB
yQp0u6Y+voG3WLBPAhjXsf+bibb8bdWvM2aEWFrqFnHJvYC6+ZHMoT4uYfq9yo08ybz7YRE6dRKI
w+4dLLhGAz1Udu5vhgM/cDlSepPnthJxkF0To/VmGtUT35w6smekchqf3XmUz4ouRBn3mS5zJTuQ
Q8vQAA+2g+xZKiveLR663TwHOjKI+uj2cXnC8X+JkjrE+CiDc7lk8aFKHbblivwiF105y4e82EuC
lHfaZadgSfvcLFqDiCjSrQahtE48O74/qT+ndkIPKKOHUMXmbI+sLIeu/k3u3ftQW95T7yzeU10R
XSfBuKV1Nx7ATkbHjAcJLunqobKSV0mbeEnNLPlQeQIVYnrzSxA8rur2g0p7eCV+tBmjPj3nfJkd
qs5fhWiLRxhDybohsszHsL6vJVmejZoAvLCpoMTbszkX32Lf6LVTWsDIZMheu47zbzkWfC1L+9Gx
6IN4MAcHOdAsDAXr5rrnkMkn9dr1iT6JxgULg/mmq4Z92RO7BYjwMcV5cvIl7GPJQF71tdpUFvef
0Qn2UCIelRrQ/t1HPBlj7hOaiPYQDx3s6klUwL5AkSU57j1ZffK3r7Leib9awhmzGggqwhXubgqj
PRxcuJykL9Tj4l38FhR+PPVPXqE+MO+7pwgCL5yzBFIhYTZ3igmmMF38nChGOZtI68IIQk5gkDwS
Ycs+DSGySaaTkeM5yiiaIe3vmrBwjgDMr3M3o6sfa5dY3g7FbTG9a2ivK8KfwOfM3O9piNM+7X61
ju3v0nnjxgGdrcUHieZsn/nxzuDLeB1YuoBuXfDm1D9gooCuiQUrNAEYUfTDoxemV+Gzo63T+t0o
fuHFn5MgxMmYhbTFlKgXhNSXeDvyII1JtEF0YlKU8kOXO2RaGMmUbel3YvTYgtbDW2C5lKte6DvY
NLpxxWjI2jFOIxG8xfDSIPFPSusmLJ+IG93wUzj0ymmC5LtT5rNnxfDQDLKC7XhwgqrYj9j5ds7E
4robXW+b8aW3jUXdU6k5e6iT9sVPTHPEKBZdzWTtnFzuTVu9JIltXapx/EojYd6wcJGBYG+wuEw3
QnaO6ZCR/NmAHPUGoufVFF9dt/pWRAiCxEirlFfj1SfS7Cja7COIqldUgFe3iH6NExnJNRy/hTd0
3/lttm1tBKbS+CN7H5ZAtmw5HIMkOQDA/bL0WNzq7pGnbsWpcuxaA1C8tqhzBuzNizY7x2H/Puj5
k7TdAoFq86xE/aurQU2KHgNoqIJrgkH0IZ7E73icuq0R4rUzJuQ4pJCuOEZCkMu7CQsrnnYWp3YS
6se8ld2mnCfFzkq253qCiYxJFqTTUJyqgW44qYLoPsnMPhw/frDqMCCyXOhdwPoaUcoUfgB2xyJl
Z9Yp8NBUwxU0J9PF+drLcZEhvzeb0pqijQvQY02C8D0HznL3jEc4y9IZv0ru3uyeVTe1aIDyh1A7
MN3VJVM9PXuZ/QqgBiHs0o8+d/NPjBR3FMaDZBWw6hpkr8LoUx318nVY5qPXWdU6LzzrYvfz1nHb
aV36PjPJuqXjdnHjyWCdBno5jSDkABJxhPfV69gTCEVaCth9P3tS4s21h+JliPRWE5y+rnuKFFgE
3kFOe4WudGqkD90OyH92F3kNkVNuefYyQH9J1b2sSuPT4MFE9sY/bWA7iOXDX0GVEnZExRzOGRdv
Wu9kXv+OEW0+3E26gR39NCmRRqiB7iLQcteOTXiCFEiGPVybJ4HEYJ2lUu1akCq7KCh5OmLIXXV0
jRfAWE7GZDVWWfOoEuBgBUbeEL8PP1Pf8Z1gDnAnoBmpPRCeQKbwBhAKamkAj+usbR4J3XOJGR7A
Lugq38cELaxYLCKXnkFjRPUC7zyxTkL206EgVfOQZ8tLLrzkzJsW700Bhir1/Pzhr5cMLQ7Xd33s
RCOOErvONh30hjv/x9gszmOIULushXVOIRomiz5jHepPiQxpeMZy2AyZti8L0CPEVXuBrHhl2bMF
uDL88AsmHGoR3UNCD70bKnakLBSTazJXrCxV/571zSuMu+e0yJc9OnlkIHeHn5rQN7WWvFIpy2sY
qnRfRGpc/fXfugb7aWH1HH0xxtQ6srdtv5ib3czv7EWqg3HaWx1bzvPo2Uevfmom3zlTGnSASvyv
js9717hDfUzm8hSinlgtUuZXL7Js+mXnIVvIWQwqkZxqNRbnNmzGQ+CLGNhpz8zW76Ir1gi1jXmq
PJGZ4rKwFKjiPfXhzMl4K2enPpVx8SLrgaekiFLoqPGIjmOct358cXsBupGD4FbBjmaKCJkj6T/D
pfN2XaJgrrrDzhFsL0PfN7fW9MVmIlFl24IFeIx5allNEV5jtJPcJdWPJGrCRzmnZt3kZbPXMGus
lZ1HzcbpIIc0y0OW5WQfO2zeu9ni6ZJZ4SoOzHIj2yvasQghiAX2Rdl8NQv2+MrEF7toxYtPRjnk
oiA9VnqZVshICCruh3LHHIHINnT5G6RXzJLi6Dcy+084vsx8Aa4Aw8W1n1c+ZbwzeuxgUAmm+Yws
rCjzxykSX7ju50esXc09ouajcLv8OAh0U7oOvCfNXSuxZG16DKbk9X7mGHIx9+3rqWD5PqZv9mzT
spX0Z86dx1oSvXN3CIC2XjUzPuSkHpYdH1Ij0JstCJwSb6m3k6PE1iFXZT12RbarhyBGzLhzZPED
Payz8zOnWXsht2raVGZrxd5q6fNsIxzzWQ1OTGNQ7OM4JBZx7hk0YVbSQxGcW3x6CFNCvMvN4L5q
x/0wdaIujH7WA1reV9uAtTG4n5oid1dZhp0N7VBKRwymBi+9T8UST9dK1x69ZlufILkgGOGJMmTE
KMQtF3+8sCnK7Rx+TQIQpy7C4rEYTEVk2PReBh59SBjZOxs53OsgfG832cSyxsp5jKC1HcdRdqdc
Bl+17JwzY0wg5UN1cuJvcaTUI7IiGid1dpXXXqk5ptc5PbWWH5Ackdcs12p4QTEym0YAkwjYNmVD
kYEDyrmiC+ZGMIaaZ+Mj3QUO+D54GCfyIsKP5x/yCnNt6Lv1zhpKZniER4FBYY/jjKMHTh2SpB3a
sDgI6+LNMcx7iFXYuOrOE+doY8NiHUedlbvS76xzLEkSzFlQyEDb6FPx2HNBXtsxCB8qKEmutpe3
NI3WAVJ+9tx5QIPqjq8BEtAecyZWa4IthWOtAcoEuwSNAhbHZR/5NTTOZdhWVt8/4404pKJpbjI3
7bYH3z7lhow/ZJlHY8vXWRPcCfuSeCLNoWOkfKDCFOeu/VVNwgbc82/sndmSpEp2RX9FP0Ab4IDD
axDzlBE5V71gmZWZzODMw9drUWqZBpNJP6CXtFab7u2qyAA/vs/ea99UxdK2ywz7zeO0JzvY1sg/
MTP2yEBaZ5NNhEZtqTNWN485JmmN4UaM+i1KdGeH/qoxtFcxjT0lCwGbBhB2KdlmCDV5jKwtzpf6
5OpGfNIZ53jZ1A/wFTAOmuN15DsuBpXwgmtpVLZbFoZec02YBzZ8kgB2sS+mbeqdKAp3N8YSfY1K
uz7aevU7RNDdNcFA3pt8xShY6yjNwJ1BDxd4yMew6rV3aQSb/Igfidtw5LT31Fq57UjhW+m2Rys3
ANBExbWqyKlZSdVuwCPY0Ef1etVEIqaOEIhWYidEsAdF4BDLxqqC9HnK8Gz4Mw6zQStd8mj6O34k
eGW6PtywjVgMjGKn85a4FCk77jQfjsLJR0YpVX4sWf4enNZQ5/MalR6Dpa4NV5RDnJ3de0cp7DPT
cL8NNJvFdvqZzbl1dtly+ribdMxgFUHAiXm1tUESG+p1Ho+9FKT1y7m9LhJukha8Ck0Z7WXfzVsa
JAFNZfiRA6KmzOiwMAUZUmV79aPXNX9yIjN5LdpHMWKKwdmZ7jx3eGmiortSXGyxqjd3QdOZuL1o
4nYjo0JM0PVoZ1bdb5PgyokXL9OZm8Y7k1D8ZJvecQitdF8aRbcOYrEBaDreclFWDzkRSUnVTyS6
E+sd4zx2rwOX4QuTOetfThsybYm27Skt2hRN9LtEidsGyOYx8w9J/xAvKRdlRY0dyBUBas4Rr4KK
p4E6E5qoIh2rpYcaWdvOeko6TL6zZ/q0Vmhb3IoJXkZ22TRvZ8cZBzg9Jfapl/khyxw/auFRsWvw
wI2EO6kZd7oSPrzJPMxpq4AC5VuzMOjrFc+9zT1QlD03GN25oxMh2dXco5aZLqjVEwbIVT6xaxkM
+ryIsuMTRX2nDkxzH1l3P+eJfsMbX1H75NehmrhQsPZjycTNuV4xk0ONd3GPWxCJciAX0gqhINXD
D5rQwjLAbaZiYpCyDY+onNa68SBbE457p79rPunZADh1Yq8Qmgi7RAhwDWAHpvjmeTa5eJlpqI5h
7PzYhCVBB0Ayc+nqwbZ2hKcVVxiwHA0qS5CFKyZ1/O7sEKMkOZslRlxnZvfJfrHqKY9osy/6Ctk9
S6+Ahhyr1WwgNKv4d8Mvn8u6wglAWQchv7fZ4fcNJyaqewoll36hOn5QIv7TCPEw4uuCpZHQSQcE
Sy8UF6aI1zmxQH82hh+cnuB0mhaTYvhtaoNHLLP4tPThF0nZnpIX80rRXLPluwVlE5JojJtAxc9T
P2AZQ9sWMXeJfh5/W419wU0HCzQ1SerL/RjQtlNlGpRNe3rpwpaPt130uXIljXE4pewyXD3yo2yg
twbjsG8Fl8zKcfYvNJch5npmqIpXbHYwqryCWkMSLnbBFaX9WdrpXR+6YhdxStEx77ttx8jIJov+
tBuVc/t8JoeshGQUw1TMA3osaGsZbXTSQP/SSU/66WjXK4Xz0FA9zdI272tknMgDquQ61oUU6JfU
i8EPrbxcOfjFo0CIi1U9qL5mYFyy2lAjEfFzSSV92/e+kW1qu8WpgekhY/3sUw4U7foi2JpNogF9
CNOdnio2UFbVbifmAIDE5P8bnfl/ZQNchssajPhkS27MKUTSqGBbXyPcdTbQ+caoO4a7ChAiJuzA
mrK7qSE0IGnFPrU66XbQ9QcnSrpLbgM7KyPaWBlQ0m3PBf2kekdxS+qMX/l8xSSOUc4B0Wn9cFXu
V6zd+isUx2ccIMZ7tpgBEtVu8X4W24QiadyOokfRK/Z5ORz6vJAPmZOCHdABWA8u5LHCbLtT+0nh
UbnVJkDrPcU6umn95GHW/pr7pQ+8vo68Qc+Tq5HYoIgNdhuanGiXBpY4eTCArG8roafnNqaavBM0
YSPOEvMw0t+FgWpIR916GLv8VTb0gFEI20P0PdSKhIAKDG89hKW1qgMt4KHK/2SVsq8o6HtZNhxf
5SDAhNHPVnnenbRUfRTUH/pOAWDdtcbkWsoIHoLrlNzypzWbP4yyy4+xghLYRAetTypqwquOQh5J
pnHKqnNPToikX8M3DFtGzULUHegEN1LDOg9LYMXD6rgFWNleslZcI6pId1BEqk1WT8kpnip83wlf
MfYq7TfpGfhg6suKDB7deBweu6IYdyZ9twdRN7zw8d9gn3mj2zs/6ZDrTm0qmkOTils1efI0BP0v
vXXLs6vhGb0OspF7+OfyMmZzuSkuUaOHh6SYQgwm8hKR9tmWQ/PD1x7iC3mwpgIO5dTlJczF3bYA
QQ3l9M0E6gdwPNcBuKmNi/KSWkNOyW88/VbWh6m331oxEf2loYby9Al9WTdePTtz/bHR5xN8bgJa
hVL30VQuvnsGJtBe8xYOROyjSu+UaefvedQ8xl32iyp3t1pxsD0EbD+eAgeOjO5+j0OSvSVYZYsY
PlxpEnCdIzMEkgJ3dta6hjj8YjeJkhcQJQmEppwqAJW90BZJAeecBFfwSb2vWEWeY61w9uGUQGSH
ngzUTLdppnRPMooZQDXh27Eqj5jvYj9OYs5jsmRnrFTlDj7aNyOTuQ1i1E8y5hCcyjSGOKe8y98f
Uz17F03YPIfVGi+ROtHSOR5Zuq5a7atP9OYRadt5UtKhVSTwWZlke6219EcHxkMl+C7rEp6G9yyg
6zFKjfl1wLPDKr5DeKi00+iphwZ1+CDMLtnTuhdvayDUhFz7C2TiiZsfe/KirqCIWJbkXxUx9S3b
+smq6wM73zf2keU+DCkPZBGFg6SabrZZuQeZyldtwaJ23iLHBNVVowZRtm3zENb9K41cDYAbGxq1
1L1Nn9YpG7wehhC6T8cOPUvSBnPB+KkIH+FL0tQpVBVvH2qG02W17Y3tXdV19juTuKblRCkpyYit
pkjMFEn6NbbTgTiWtVF0tl11SmYBMQHBBMHIaZ5BbUobMjpk9fFdF2JN8RUUtSlzr+ZSRYSd59LY
5dqpR4v1MRZKOiIs1BvS+loZ/42HFH5fsLvUR0kguFPafshJQigtPHlFGZ2ixoB2BtN83Tm1705n
7sTRS5U4X5hy6hXFvq9JaYM6SqWBszLq78U03FMt6U9wf1OB75qYVHnvB3DywDtmloNJeYeVPCG5
Ng6snANb0vY1d+foZrQt7MGE0c6S9W606DbsJxINbkgOBCr2isSG2hRznl3TIn/qxgC5XQTJQTc8
rA1sQ6+zPawmNXxPcVt9Sqs70Y1jHax+aHeTp64eW0sOlLrbGxaaBL7qq5yay+A69mbqIxftkuBd
7s206SFtH9TS3ZYazikMXGPPabN3WC9AFudHMWMGYw3j7FDZ2erLYpewrVrPrALWCofJnvQMkIk4
Z/5A1DOc90Afomvniu+SEP6u97K3jKrzS5dZR5MYEJ4v/di0mNgog3N5E8DZYGkugezSqpw3GN2i
PibLUMhfZmV6PIpMmlLhi9St+ZkYBfmdoP12cLeCbgzzveESu1RJqla15PcfzHiy8na+OQK2aEox
BxcOrfC1Qz53r25QBysvIjY3RYa+ouSnJvPuvE+TfkWwbjeTaH6TXEHWCQhr2qH36bhk8ayBRAL2
u2F4TGLadkA/eGtgap2PSXe7SEjekn2E7afUK8BTmz+kBpCI1mUcuMAkqmuRmIkPyJZQl2t/6miW
NHm1r4Gp3+yiIK9ee/5oVa8AZ2+a6/YsmbQD/4xxKpB54rp6iSZiUjUcfDl3/NUWnX/S581MNDbx
0uTRxr1mmO2zhi64kkSIVy7+YowAk70jnNn7WA2XWMYr1jXD70oPA2qNwBGlDxIlchetUoyVa9ts
gyeEu/YBYtNxVt5XW4RvxNtXfTbtRyIz6BZPU81TzCMq8AJn+trU6JosbD57UKe3v39Aa4kRlq70
Vsq6MQl8VkX8KsLwbFJWFvTjOjS8X33Ei9MYiDRVWfCWW1gKWNWyfwp2pPAwzvKb9ApWLTibYMoX
6mgBgodIc1OcGpMrOWgVjeUeF9xtphp5adSMlEpVwNYR1Lm4XfqUOHyjdJfrrl55d1S+4yw7B3NZ
jQ40VztQDZxdAAPWf3+RJTmIlUxJ01b0Ono1wPXFZzLRa7uz+jK7oo6swW7ZaK4BCTMbr7in4ZEL
W4SArgFi1hhoAL9ri6IX7H3rOG2J+FT9nwl+aljlLzxSxwIONzdChr425lbd0ClMgyWRjXxc7ldM
NhEfQJp7n5HCIxpZI9oxO5m1quGCWDDxrZxvHKvbekP0ioiYAae0qlP6lKsn/rTDvp/TfTJ6832c
BJXDdXmoa/2AuVSdWnqJfSRqyHNB0F6Rwm32td64xqmsnbGCW74Rs+mQ3dD5lAp6CPkE+Ir6bY6Z
CUESPiQKdKCbPtLXjNklowQzDeTEnDFO9F7V40anLRsIXZKfzanJzxTMu7TySTzohp2dUwuCqlvx
ydQJ3xQ1OHhEgrI6hSUWHZOlGefNvNb4ytDGBYi4xaOB5MJLQfLmpbaIucaRe2Hl4pgvNjzyzkfq
B3dFFVGV66YJv64UrSQnDhm33Z0wobdrRngTWKyqa8ukc7DKBBQvNsKiRGzOQozBVRkkD39/jG6Z
PrTd+CvO22Ct2/1XpxRuZyhR2zJrq2vPwp8cnsAtUrmomC4LJBC+O9d4LKB+nwuWi2cIbM+gBtxD
aTj9EcDwU6Ynr2Xb4A2sKETkfdPDJBWHIumTu6X/ifS22amanWAHQH1ks3xHmH8lXNNdwkbtAJrM
D3k0j5iFt/o9gqu5JtgabvQ5sE9zXlhLLbxcZ0z19cqkeABgfFVvxV+fJ+hiAqGvUvUDfHiuul1U
sX3L5S3wBAXeYTtz6TJi7Ov2cMJUFPvgrYqVDSHjwhiCJU6HR6blxkvby/AB/3WDmQ2RSRTeLSIJ
eCY3ChCu4i0DqnUtRducAlnxKITVVQRzvU57ZBTXFQC8QIOcokxr94KmJjbbN7cP9y3wqi9z4Nrl
tjHG5yzWtjN949zrnZ8iwB2cyOqFtmv+t2qHLF9DjTIOrHnLoqndo2GpAws0nEwtH15qFMk6cOHs
aXJehErNPHCaHGlExu8btVvT1rhXSO/OO3ciEDeXq17Lp33CMWe0/QpfSnTNSoszNXQhi9bpbvDq
fotHssXONtf0DxXQS7WQGiw534PUFfcwbsLT0KaABcZa32hj6O09TFz+3IzZ1fbmQ8sO3RdJ2hKo
aqruzINIPlfQHTAn9UHRSwWIF+HBdWIw2/jodyjozTaJsOQbsFw3ZZyXVPCQkWd+dXFag6TqDSB3
Y4jZxwiZBDgex+2IkE1dCnlOuMBb8DvjHjEXkwZ1p2NkT+QtsZkUJq42HNfxY+ACflyM8makteBR
sEJUy4+//8ltXO+gyi1iRoP9mdsdPwq5N/G8YlrNv7k7V7hiwG5CpKivbAxJtlj6voSBT8zTcVYu
qyhQDRC+jXA/ur1zHAeGEjWlzrrI8u7cdvprin9hlRBv3VAfAxtPYwFrpLmLy+yVPr8KegXVKFkH
tciCF7RhsYSpLUzEzeDTn2AhnYmatOtgtD9LGfyxE0ysZaJ6dLNprY8l3hAU6JXjtu0h86aPjvtE
DVDhnGlJTuFN0WwjXQ7rPDc+CWL/plRcv7jYLKmBBuZqJQ/eQCYdnGa4iYaouSSC6iVOon0ZVymL
dDDpKlAxAMk5vsy3wc6tZyPByD/GhdqMg35LwB4csZ+TWXL5pUkoCWl/cZ0i33S1UntYUR5XkqoF
sRC/8+j3BGdO7fKjbIR2/Pt/kjK5MOeER7tfgLAVXvMU9iMaBliaZnEGum1Ct5PbS/P4N9T0/2m5
/yst5znu/5qWu3x8RdPHv9zqj6/vJvovkbl/+0f/We1p/sOlNtOBTGNScy8X/sx/ROZIsCy5uAVL
Y1K7+c/EnOn8w3WIa3nSdj3DMAS4mH8H0xj/0CXWHM8hg2C7gjLcf284/WdCjXJUulLD7/J/SKzZ
IHD+e2YOYo5jOCaxOUkZ7ZLbU/8psRYbMA/ndG62zphVxymoww1OF0o9Sid6BBH2wBCJ3Sk65ba6
GZY93B13Qsoy19HsEOwKkFp7pe+kbU5HiB2bRivEVaa82DzDgow5Wuu2k5hjpgIEXJ6pbdjCazOm
Tj9BacNNNUVii+CpEIk7D+HMytZF2yQ7I6JrdJgBlElAMQ5glxvLD+y6ZfcJuUd75KZCs/1rlr3T
Qg5mAbkNe2/W7NK5KDfkCOwzu7MMmoaZ+uaUPTP9HAIi0Yi2bEVmABh7Qf5gP+OnIISrB6jXNmMW
5bi+oSJMpgH8gDbFXkg4GKSim/62/+heywsu6pK3S+z2xS9Py08VrcSXmNoNsMlgtWlUCqJ904yw
Umz5x5w/Us0aCalAhXZTgt7Qf7IRaI5xCB2hn7oGAhIXhRWNUj9zU6Z+6MJUKC1/KCYO8vFSWXG7
1kbOkM5hN4WQNsQYHibzVUsC0KzjXqf/awqBn7AHDW9ley5ze9qnAMU3Hj0GNQcGpPRj2Nis3Ul0
h2LGzx8MvU8AC5hPmDNWXeymNh5HjFvsRsFlBXbhHFDQXpsKWhkspZUbgqo0jC5cg5BMDzlf1HVn
Qdari+AKuwvOtxz0Xc2ctYIgc4tisA8yCm9cVLliWenPOAqGsS6Y/LCYyvW8lHCItKQOrn4XuXrH
5cftplxCE59Y0H5FkFM3ATC6dTNBzTHGxLosMVPefAozEf0Iaqw/+VhIbUXWi9GGX+4Uw8ujWqAV
XXnSwP+BBp9A9WRWfIW2Rv6thZ0pli+hKec3asK5hSWqeTbAmciM2uuilXD9HBdMPwZmN7rLcpAn
rdOMw+iYMSG+oHjoqa13sTQupV/hGogt7CFPbrSmeOLGI44WWN59F1brZDl5sZG717CiDkefIEuO
pBAmsyNPQ+0W2t20qSzCDzFv9mvad0+E77H3CeMX4bHoRpAaJdT0zhG+AgAEFe3QhnCviH9vOjB3
N4X7zB3Z0KXnm4KOp6h39iNW95dJynO52EJsznMg7fIxFLE4axbDSdLnAlcZdsM6dzGhpIpIXBHU
D8rub2Tcl1lGAcjfuA37xXrBMCVg3vcOa6jK8fJLCwbukAxYzu0pfgLwmyNvk9mQQt+KdDYukRI+
ZUPGQxW3+7oYP/BxBHt77GEplSTALD5Srv5cTsw6PRgC5okZUA02a8OGgvJhBalObAr0PWEU+MLM
CYWahnJ/EJj86toiKtmH3sktM90vYzWsHZ7zq8DChofbB5FdbG1yhlemXTbVqtrGahx2Zc1qFbcu
VEvwzVdb2vpxkOWpmft4n/S16fdWFx8pWt3wEUOiwUS+1/J+G1PAeHMwDbCDERpkXYekPTii6ySM
ch8ZqQ/zMFtlRnFJ5+5PFU7IQ6AJ2rKp3yDNrYQcHvgyFEV61rNqn/JyPqbVZ2ZialDJOYlGsZZx
YO47cnVABwjlY2CZdha6EQG+Y3aoncI5z2Ew8Vh4N1j1VJTUdn0WBWY1hw0VH+nZKlELYFTT2LUE
BOOAjd/Ugg5ZXjudQz/pEtRZ2tkwjJ4pOAYOS7YX5DX3AmdTGua95zSgJNbvh/KKNst1kjpCY9kw
MuR9GnC9ZzuIWWIaVH7GnAQeJfT7BJD9Y8nMXpfChNucAPYbpNwpyIUX6aW+1cjfJG6t2yCFuEWZ
eDLgcR1wboo9+4pHF7f/Rcf7uY5UPnFBneTVY0hXarIfkBp5bRkAaywDybwyT3//098fjQotnJpu
84M/H7cLC42WyrqHBgk1rIV7qZ009m3TGF6D6pGUtbcLbfqzRNZaLIThlIWR9yQr4XtUGMjMfquw
K2xaLvIkWTQ2i+Ru1t1yahnzMLHMpPtwZEFwtkILkmc/+6NK2mtp3gW2p0MC1GCb6zNyXhAO21wE
7TGUnsTFNZ25fBN3ETltj3zRfOS1gt3cdBWjCVm5/I5JDG4hVPK/ErOiTepdbeEzTIq63ZId4MTN
qhMcRYwSdcjLk3ezVRZHvCQu5wDQy0DXDyPa0Aai5ZOir4KrzWFqgdAV1qlFKfQ118NAh//ssTHQ
3PtnHiENDTwb1+0yvyvudx4NjVjYMvbYJtU3E+4N2JS8RcLX2cYZGgTRGll7qdQwz2HYvGulOfFP
UbKm2W/aBO0VqgWWlnCPlvNQ1t1OmKPjV3b6aRGh8pMEXnow/cksjCCpc8a68Nam6YsefjTTNjcs
/GnTQ72U8wa5ce0yOlxIheq17GkTS2/sSQSXOadYgbDewpf+6SNI1mTU/TFQ76T2ClR7kilJMVK/
osCrhMlIO0BEbBkDrNZ3v1O+eyyjLcXwo1jxcBKn+ClXk129NwlB3YZDrmCfyR7vrOr0EhL0oy/j
1A/ywywJnFMQlq2aQve2prKPvPSQjVov5pdQBjuktE80p4n2GoGoI+FoFK6s17KwX0dNxyJPSzOZ
uy1vdID2s4ND0JU3zUYQKtkc+hzlzP3Sy7bYbRara/44w++AaqeuuqFYx08hfRcwnNiCm88xLELf
K4i+wPT9lHbkbWPLhMhuvIS9tRtT7lEjGsRGz79GK3g2YKrikJ5oLI/tkyvKq1jARh5pig1LIFC/
LaYPPQRFF7MDLcMMyArFTHABQUOB8on9vIYHEOq/WpzzqzDZTkDtr2XEZp246Io4y0p4j72OGq97
zzDTf8dDxcrVXN79wZNljg0vUVZIbufdxwg+dfRMxQd7+SZ7jYQivWh0N65Wh6gJyO3kNJ9Y7Bo6
Iiek0cW8I5b4FmUxrdkY/MVAUVtlPgbOEG9ENL6xT1VbWRBw8lgLI4IO+yi5dTk4XaSp4GIJF/sH
FrHafDHnKbvwrCLQuuTZ9VC/TEsVoCPn5z4fxk0U0Ifayj28ei1j16ckPa706+IqIF+WcCWz27NG
HUAv8Q33NhhGnuFVVBgnHP7Q2T1Y4jrL/5kHdtXzylKsjcJZETsFPdzlJIwoIaq5LhPyA7TYEako
sgDdsXgdPul15DvaNtHGsNNTlc2fEDDfqbcEhUW3l2F+eST++EPipE+m12T5QMq2HY+N8YHXH444
82UBqoyaD+NdQDLeOUXwZEftl2ugN4Z58Rq31jOWHf78Xzk566wyaa9OPWerASNH+2EyTA1zE04/
UwLhXekkZ+ICnpnq6P8OuvTYe87oO+xN/cSKtl5I/5RDr1akH6IMTiEw8d08Jo+hMRGjHcEZAESq
PCdZaXF5yyHnSwtYWzbAjNWSpfqsMUivCvG6gPYtF64s5WkPY+rMPgt3frGDFUFuQvaI3piQ7vTl
0vryIXP39Jc6Q5sN3Iye+YmGKn5lNsMblwTydQRJ3gEwZL6ZO3eSmL9k7fCkS2qnIDRdHb6VygU1
p1NvtrMWzV3KVTJmf/DRA5xU5m8E2IOtq+CYZqQvLQYOQ3ctREcsiA1NmtDdvbPWj2RzcxufPxmL
ne69x3i5LwKpJpgc5zA1xi62g60HYowRZmEnFun32Ais9OV7RCnJhZThqYyzYkNJDusIfaK5Eujw
2uGQ5aGb3iiQX3a8aB45LDKgbz+pzlLDMtl/Y2t/TPI+gYsIPz+Kq1Nv9fW6TX0y4sz/Ln4Z7115
2LVCDAGHDmFw70YEhIpU7Fz8j2RNPGPb6vbEB9kekLgZ4XJeCJn2gPll8FPmRApzTOTbEqZEUl2I
Sg93sw3fGnR07FnJpprLPw2D066smOHarr8bEaVbUClLhPF0U+kCsDngtLHglVAY9dr7tAe6uW3K
etfrpCj4W2Q0jeMjbgzvne5wvlmTbfkaee+0ByyaNSCCa7BLs84Y57I17cIAhgbM0nUWIDn2pHsJ
2H56qG5lNvSXSMtjHyMkR6ws/Nl06rXaikx+tJHT+81yqxoal3WIuGFuzJCYsxcD9tjJE9NGlIW7
Vb5iWgN9Eo9L2JRVDG+mjRT1a2Pmv1mzXYgxDasgfGarE2wjlyi5K7+KRsiXcWRTyIpPIExPp0jm
o48JG1N6Z4qni62P2PTb4cUaOXNCbGgDaPRzljdvtlMSMI51EG/UuYGnOQKHsd+wQOFWhGCtAt4m
IdnGgowI8ZTOvBTkypzA+EFS1nekIrCpcmtWLe4dMdmOPzWozLihd2YweVuvCf+oGY3fIw24tlu7
p7LHjh47i7iI4q8/k7eey7Q5igGE+szpBq+Vq9dA+XUXGd0KxO2wm2K6IBPiJ24HDCzhoV57FQ7C
2WbQrLJowiKdvBGIgNDSjwdaPBr6AjNWBuQkOpY4K55o1uh8Jq1F/icZ32wz6Z4K4zvOd5Eu5pOG
2WrXFFbzaFK/uW/EgzE3+ykkaJUTB/ADeeHIdmmI1w4RppoNh83GdPrvXCXaHkQRB1SJR9V1OZZo
aYh8GCzxdqQ9ba0KM+Dotr+Krk+olzJgKVCzXEX1fkY5qY1+3NZlV3K1H7pzTltLXuhib0UNfqJ6
qH3L4a4O6WxlJJ9Y8wh61t23ZcX0LxK2r9qASMPoNsR8Cj9akrvDgKu7MqGk9et24FXy9zFbvvt9
1MAySRiBcf1vsU0fqs6RPlAiQvyK7sxwTBI/HIefuiM2ZoDryuZObL24/AmJ5KHHuh8MBCzaR4ge
YxYWe5cM0ApHqemxf6pe+ArEWDGktpvPtLTMN8xhr4kbvEVBOz8lVUABVaR/10n749idTq28y1Yq
qfqNHoY0t9NVR0WWNA9MzKPfVySzOnZqjWJLWKBcJzK7ZZWkjEU6nziSTuaUlGz18p07jgaIFPli
xdp8IRz6aDlVTvsJf6PpMPXgIsKEkD8+HSPxFueKtQlCivBaippXJJbVIYtnZ9Mr+KmSJyHyeqBP
5ktXiuxXeO0CMydaK18bZ2EaYYA8thCJ9V5NcICtn6KQ9WpqLAMbUPbag/+9BVn8gN0IR1VYlhvk
7h/TtSI/07G0iX6gs6FPIa8ShWERO7r1LiZ/tmncPKZdgjF1Pmf41I8VHUQPAwsJnWLSdOgD/D3V
k54KcCphvQ80swF5zO2g7thYit4gOSrGtbKY+3BnCng+MNSy5RLftDy1piynl7FO/SwV67YP5q+8
C29BILUHGbg/ug5DDcwPxxhkQDY+qY2ePWi+QTbIZ/ZLo9dE7171gr1jLnqPUgzxlVBk/TQr/WK0
y1+mG81dgwhxHBv6JTKzvEqHgqFYh9OXJNzlW6xlk1B7FIVtkHN8GR4QUboQ7Iuuk80fdQoCYutP
ORjJPoKTGDr4A2DM4NB30B7iksgIbo7Ab1hf7kvw1BRvWltnnnhR09TlOxqbf3pQ95Vrhdhuqqun
ccWlPjO9F739muEuXivTo0rbsq/dmI/3zsCPTyvmeQFgEsF24HAFJk0chMONWW2wKCSXONZpOKlD
sA8sEoR2teJZx+XabcDrbjLx2liWe+KWBcKe0udNoiztXMWY9gRpqmZYh2RD7xptsg18z/NENQkN
m4ArLPlcziaOqkrLLZoYHBIdrnlm3bMnAGLuMYCYm5JrAJ96ydA4GevQpLBpct3xIaWGMO5smIlG
B3ewbsTeWLoPuL+rPXRnriuB66xGRR3rbC4VDOI7pxB+NUj6bVMj+T1o9Rsz0otrxh54EwYOh7AT
M2GVbLCo1Ju//9KgU1/hQBNIWo0TVkMd6jY1eeSWGmLzFcN07jH0mewaRrsrOLEQKVL2ba39wcDr
i8FxrmQBgpXNSe4zcYAEvjeSaUvPP8qR8T91p69hai0Gv+aPpDqAbKVmvg1IfBSpaNdGKG0l1DP3
nel5ytuzpNiTlJ9sUNFmbxuag8eyk2tRp6rxaquW7a9gQqHioz4ZIn/0pua3UNDHlFjZmNOnYf7q
aOQyc/0Qsv4Jcu05bYf3UH0n9JeUTAFLk3054uUti18it65NjQ+URfHd5ULrSO3ZHEhCFfFeYGCM
ATmGJA3zhE2wx04vEDTdw0LPkrOh/THlr8Xhzix+HfXsrPfObuxhKPb4zYjXMghnQIE4mAiQ3t2e
pnWoWpu4MOFUWs0qjPhvOHp/Mm881Vr+p1hK5/rCumOwjv+WrC9l6Vy4XDhIq5EwwIqKRbRaSzak
3mP0ZT/L4h8JLBzszcpQ1jUP6aRLo/c8DLD3uu6zR0Nbd8VDMa4kH5HWmfdMoMLqNiYVErP8mwry
tl2Je2pq0h8KhQHH8ratOLSC3DkMRvrD65x1k7DvbuMcrCJOfHdOPsNR9Uyzp7xOPik3uUaI47wy
PLLj3TZK4u8msNYBYWdu02he+RB/Li3zTSC4vcPkFlGzDSP4XbBv4w+7c3zKF1O82NWFcLAmjSt4
rfxltJbc4hQ+2CVEnVpxaakjtQbwG/gO8UEGpfDHqjBmoceuNR0CCR5JPt+heY9Cnpog/8AZiiWH
j5bNK0A+Pqwp9I5jVN7ckP9XQvkuIKeQv7UiHJbBtgM/fYE1vW8XJIY301vmZYtkWbOCHvXkRPOi
sXGROBEREgBMurs2tCiklcTU7lOocNXGEXIGdhWKQ0oPMzrp6IKv8ipIlXGoSqY4266DzeTCJSl5
CRsJTBjP4W0edVl51lp+WGr+4OsuMQkarT/VNsELPjwe9yVaIuJjzCp4LcDhnEoDfnJsUqvOqByt
E9I3exqN9TWWWXrgQzrrTeCA4Ai96GnA8rLJI9B02r8SdV69keNoFP1FAiQqv1aOdpVTu/0idHAr
UhIlUunX76l52QV2gRnMbNtVEvmFe88dm2sQQM4qJat3pzTA7gwo2TyexPtgemc9hpgy57J6Vdhe
zpZG9jvV4b+EkuEJ+ejNNVGwiYv0W5N3vg/FQyFrioGMQ+gMhNSgz4xfMbcvewyxx4xY+q1H8DJW
nmo+dnP4FtUuDVSmeW0WxlsqDBj02YN95c8iUXOuFV1YNeI7Eu1+RoLWoVm86YyUckw8Zpu21j9u
/ifmD0AFEA2wuS5RJGnS9RSYs1MuIY/NRMOTMEZwtOss4Tmu4Mt0i4sNOnd2MTLPcz1iJIqz9lYI
0Zw6RvKDArA25flXuwjvOa59xbdE5uQj0DmqX/korhPyuUNHIOtYecuumv8Z0MknhURoZcCZQxTL
BjhB1nPVBMPF8b46SCPrfI52QFLUWJinYPTUPXLB8hLstsFbAsAuqK6usgBGJQ9wmCwlz19BD68y
vVW0IQo3yamqWAhQz2zDsuDbDOdXMaLJ6JrA2xasvU4GLW1kz+FFBd0NLdDMjBvzetscFF6ALbmO
oHaluCviIo/CtttzDFxjTUXw2xb+sWzf/JjLsLPnmLvUOmfZFNxHQtjDiOzcvpCXtO8hFz+Uw/xS
UrnphW0TUUyBzTClsBjeTPYulvknI/Nzm6Y2hoXslx/B6yLJ40hEMSwimIrtJ4geWEMDR4htwu3S
mZ8yZ1BOgoynoltVuYAae7LuBnBOI2a8nKy6vEj9Q9cFz37nEAdZN7e2fENiX6/S0ur2tuV9ZnWH
XkvS9QwM0WYAYDVhyohsNTHEyTsQOLNiAHwQgYbdwn92NFZkWAIBy5jTtI6BrBLDJUnYXC4cVYW9
8/sMtVhACCQ5k0TF/7AjK117HTV8LytCBH+UubOsoomuzCZFpy9uNkyrY+IYsD92WdH6kL6ExpNc
cum6PDXK345OTr9pZwi7vS9B7sBaSfuf8sfhLsWCkWFexIerAVyUj1xJHR+IzBObVHdowJl0hpH2
iSwkpix4kPcN+7jWSzAV5pN/aGNi7FyNR8vGFX6OGXpxvPwECmS/SVd+uA2rRVGDfWs/Ma955xLo
C6an+jRN7XsxWTMmrfi4uJ3Y2QaISsqg6QggeStZaz8nDHe3nt7kQzVevP6rin+bjvyRamYrN1rt
ayTuTnUfm2WV4VA9SJlYm6aRE2MCxuZl0tqX1m5/cx+pLec0fa9suLBbvYJj/+6ROBf3oof1Ee/6
nhOuYudGoWUPjJpSlrGXXDnnPCDiEB1GtWYQo1/8x0lV+UwTm5Ieq68iZyOWrtzZnTWdsMKTqB7J
h2wdR1fNjGauu5ue+eCJVrNZNREGhKMOfQZx1cHcJjftqYWAQ/BF41RsYxqHVWeYuwzMAYjUTPY2
5LZDP5LGSyV7mLFD5Bpef2MZ3DcUNbdlRtRWj08GK/AL7d8Kx2D+XNHNXbAn7Ts6xxPRi7/cuK7f
hIzWY56PDx3TLsDm8Iz/iW0TkXNFR9hgZXCDCdszDA0y7uQmR1QlCgK8fMz7mVvOuzzvQRS2/E4D
lteNzgjeanXfbCckNUAoUhQkcFMYWU7OtqMYfRA04HZNw74P9ENzHefPfOL82rtiKsw3KI6V6z4W
RFMd3HQDE2kY4JZC3p329aIeJSSZ6AlmqRV5GRxEggoaVRs7KiMu3q1ErHSLxzB71jAh/zNpZKm8
BYolM0kGLKf/5YXhbk1pBfIxAXVXURsupDFAahpWyHH6q3ZVtm5dUuZ8rfQRnBbjw6JZntkypfxA
Atk1BjPVL1gJjbkb9kBXcDAfjMYFT9BoIMkc2ohkqRQV8iaXb4pww70JaharrvaYQ/bkYPNWRIOX
AGSiSiFx+4eTZDzFsHAc90kyA0W8h/0nSXADBR7S6q5wLx2mF4wTOtvOzdgeeo79xbI+6YL7T2rV
eLWYJ80N8hxb7YYpgbs2KHdOypCuG+leHn2u6MfMec9lNfwSujmTZVFtrDqOiTPIsPoVMaZodCXP
+UiXBwW3e04COrAA6ax99UDzbcmre/N8AlpEHb3pcn5yLJNsjEHtFlWshpYZwUOXvQSq+Fs2TKxL
UotWgfljpaRVt9LR26VnoDyFqYuTCjiICYq/YzvdH8cLUtmRtoi/hyQQygNeP0MVirUIXq1HOE9w
SSr/E7vyigih9YLmclvY81foee/iwZKKDNZFBoMeyc8UC//ySJldHVxRyGZrXEvtTjkdDYiNOzPh
On0om1jW5Gy68NEjquwOOGcvJEf4JKyx5oxSbAst200LRdY422SW2LB+et7WAvq7CusPwSPIyJjy
NRP5X7rAav9fuZhR8jateHZSDBPxxtjt8pSxMIWh9B6I+mdkxS0VL7AKhBGJHRC84zQ/0hASMd3p
0ajpPpvUrBGXups3pwxgbKBmTh0vOuZpup3LJt9bKR5xSFBATUZWrX88LXgvglycx8UxZEB91LMK
P9MYvp4aS3vz319qYb03s1UdQzCJxIZ71EhujUAHkOZqEEjLiw7OwdSSvJTHBXc/K9MI3/QuMKcM
n8mlQvCatWdJTNRXNql/dTXWa41iYSMCb7z3ugIBKTmWOmax4CHSD63Dl1j28a2OWcEpKPo4OTaj
S1fUQ9VcwfIeyYHx+ktjJSFx3fsMCigTAwqX0hfpGhHfv4Q6+AbS7WLPrO6LOJlWVpP9CPNn2jqS
Qwb2qZ4Y3wNKGAu0DxeB3g4B9EG+n/ZkFVdUs+F5CsBZ8EgR86At/4WlD58ZbBXQo8WOHss7OtzD
TPm9L6XGbU6rGU1+tgla799YiF0aq+SwWLQ5FWczt3xmfubpWbXLvcBQ+8x0339FFODy8p6juvT2
vioj1mPeVWK9WLe4BzaW4ym8uv1B5bl3xAnHCCE35S5PYxyelIa3cp75You/rl+FJ6iZj2V8h7/C
DCxGUn85QqPoj6Xk1Bolkh63dtz3pA6J5yjNFTaeeGgA3LsVHfD0YFCSXffSdPOHsQy442w50H7I
XT/pHRlib4qe4YR/aN74MyTAiv21tVQTJpHs2GdDei2a0FoRcZTu6qYCFSsDQnGuaSaJ2PGrYpvo
RG7gB2cmmLeNvXy6qaoPfcl35ufOnRDHp4z1w6ljD4Zho7i3U1O91lJs4BbTMQ2blnSNvXaa3Tzm
CYJgyqiRImOve00gBIYmZ1ojH8r3fAvDCs/8ZslrG+VYdB1mlpiU2HKnNPQEwBfMXcjcCAyC1IBR
z7qBzLlp0mIz90xpOovZShn+4bcAdl4ywTZ1eQZo0W0k1Fr2UVZ5GMsI9X5SnSCxNTftvIRh8D1a
Mbrjdvj28V1IDKYbl+TmVPjuAWrbpZmHfB9OoDCUmdCdzpdy0t+ONMN7ruhA6zTZNFOZPJW9I9YA
UP77ILueWauCB1Fh8Lx1ZRvspWqqzS53RX8XmY43WRzrQ1Di5AwXu95Hhhq9G1v3/b+/7JqStdwU
EctDzsJVjIN/zSZY1YycDwtzISy6CQJgiHJJfZSuggWL7pS7BMzPAIGPodSxqytz8uP2HJn8R7I8
xGthNJ4HDj3Q1Et0ieL8Ps4jrQKlgWoksi9CxiCYLV8KBh3iHhQqKUop9krL77j1e3CyAQOlhRMd
aYvZl5llzkJ3m7p8T40J/4qUaGBQjNZLxBxhb2gra1VgMNNq3MtSuNu0gcSK9YWRdLYk27Zmzclg
NF4PoJi3PtNFNmzM8oDPXJNSQPXpnP7cK+yNeC549p1DXfAn2bW/jxJrl6RIrwHVP4m5cUBOsGWB
CxxzeeMJc5xHmljMo2a3Ld713ucitQzAbF0ChYAqAf11PMUecmoaNPQRodgC5q232BzVehzbW2ji
msCd9HdeSPpCnI1cH8bdGssb1wa63DkbhwnKIh57NNN6Tbdnn8KIkrIl/dqtLfE8i8R5foDPuug+
BMwZ2pTIHt2IbzKM5FPge+cw7L39YEx7LU1zbLzsFygDW7dHSQ/CUv9iBvdvDnt3N+YTxZHa+boq
fycqvY8CLn3KUgj/fnsnLEAe5zhz+JEY/NiBf5KjtrFL087XvrZXiS6mJxCW9S7mReC+L6MfgM6e
HKTTbnsLhr5FcxPazypB/4SXutGhD0ZJmHPgO9kLho3Xx+WQE0Tz5bXxdnyk9WLCX6mR7j8fbbTi
oVVdXAkr2fFxN7MqveWlrJ/+/z9Jmf7uBlOS/MQBwuhj5nUGrxhKfjDPgY0kweCMzpTSezromiyP
nZaTvnmKlJYJiQRmBvyHc1NQQvdWvwdcjDRyyf7WtRuALO+HmxrIEFkyeZdj/VaN5bvCtXV2wZHd
F4/2ir0BZvhkuLUtu5IYat/4yPzCjpNdcyiyg27PnmQHVieR+xTbzvyknhGCmePQ6ZdaagYuFRtu
bE8LXCwPHROnpWSs5NXMQzEA2ptJ0Exlp0gGzY5oon+uIFQIddHeScKdDxdmN1XJC9WpGAgXq1lx
MeaAz9HcZyf6sHjijqPPgD+nfdZQ3DemYB7VF2l0wSKLQG4HK+XVUdPPcazK19RrMbzX1XNkURVG
ZmLBG+aCjenGdnH/onW4ZMhGBsci8D1x1tNDN+vHZMAyQN4LAWvHq+oauhWjrza418yE4Hc5NRqh
wds4VUjkcZJ/whRbjw1mNhRQjGtS53c1+e2VlxrpFoMImdY0HC08gyCJT0b79CEcr1kmOGO9u4us
+VjbwcHv2mFLHwmAfPDxxee3OWjR7T0AWrmnj3Pzs4evuUWyQT8zEm+jxXlyqTQS4qVbCILEP7FY
JYOgK2ZBiKzIf0Foi+7Z4L4WmMi6IAImZns5q4VQ8Eupf6CNvTMNzR/lF95FloQl5T555KppXeIK
5nmTViGgLb8jM6AerUPpMg6wHtzydMoAlZPq2DW9hILi3jTogvcpYW3GUxLcU+L5iqEkZCItmQ9M
8C1YJV87H/NiYesZFYz4diOj16khnCrwJ2+fT4siLD4YVznrCzVMZwgTr0qw7Z1wdq1CkW6sQCa/
GkHH1VvOwe59ejIYt6sUox/qa/HS9xR1czRddECePGFik1u+Q1cJWL4NpOHFvx6SqgVRGjMXE2J8
uoWi+2J5f+5aVHAtVq1L67AZjF2LHSAXtp+ZBLnhupvrcKub4Isr/7cZfFLqxmabKmzqyHhfZs34
sgHd4Ci+rOJGAtaPzoEKPYX+N/ptxHOl94eT7aTxkk82XxfWtMD8w94Nf40c8XbAAQUlfr72UXXM
AL7fsdj7MLl/g8nfYmHBB9/NX2h2vXXaReEBGCJTjZw5rZWyg1b6yZ9iaBdLk95jd4GZPHtnwoo5
CAtj7Rptd6TcO+3Zn6sPIXFwhzgh3gf4k2s92s0PNRUcjqK04bwodBmgepAJhphE28QvgNSN6WZy
9X6i6LRshUPVt1muumxhxkC226AyMctd0azR3pGVUBDmMb5YU13vuyYJVg87yUrnPGCLI768islJ
BZUCTBeyrqisqZ/J9evSryj4obIS1nLqEkYwtz3aJXIE8fw9qYU/N6lmmGxL9FAvPaUW1lkgqNZj
Xjq02XdNUcrmgNUicgYuBnEvcxDSXuTdhpIksWGKPniSonWV5W/RYhHYRQSY8hUkC7qTlZij4Zx7
86+BykOrFoF/Ak1+dt1fIXB4lDdQ/z1cyJ6zfKrO/OVD4htcs3hgeEbOe+y7741V3GOea7SI9N58
jt5IhiLhnHTngKUfjzu9PMLhQde8FRisLd6XCLl9lr0miatJb5/fJ8u6WGhqRFngc29zb+/KEZUq
4TBdmLOL9wa5q1zkZ8trI1r74GT6ldHwb8f0n4U98p2wg/JiflkElagJ8YgC8IAwkG7wBfMHemRd
ar3QGk25/dr7I1rXxyRfBDjsk2T5aRGwhd2aGXi2G3sxPiXZVXRBgYpFJvssn3aE6byLLnWPk+6e
s4XkvilkpJBBHWxDe426h6vhwU1kqQc8prWpVEuiqtlw1aj/HkpggwqeEHjQUgWZHQGkHT3eP72K
BZNa+nJjwsnZe66/8yns1pTofxbkFjjh3G8IHq+txeOeyuYP9eRmlnSKc4HqomD509bdqQ+y65iH
5EnY6h9CTX1w6n44qSpCh27CfaOD5eI7OlibNArQejf5hcDDGQ2PY22BeiwHv/YxGTvF8lxnm8ya
b0AJ4Zd2/q1xDCRFmYpjpNpNWeMhACjO1g6oJYReKuJFJ9luSkkyy3N0Edn8R2m0nOKhxRRaO4wq
pmOetRZre/t5srV9Nx9VOX+zaAX5VOl41aOTYPze7JXvsW12Z0ILKHndZoJ0xRjPc1p9ZFDlnnmP
i63J5xwfNd5h2txNygNLje64h55WfmW7vdrkj8WhmIPr6NjLRjzGe0l2wsAHfzAntYVtT/vMBPSy
ZOPRUtRQzIsuiSx4U1PKQJ6MjkqW/EKL+wFwo6wVVmpgaQjrXxnJJIdScx4axjUtaNs5Q37gsZZi
+WZdvQnLtsbyivarHa8NEtK0HEiAx1vd5dhZR7vb+MsSkOISMSd7pD7jBdlAgmdhl22Dh/EMGMEu
zzjduHwM7TVvVuCGP3OmJrthANYLaXtgDbhJa3vcdI9tejX9Q2lL/qcUP6iYXkicj+1HdI+VfXQe
KYHtwJ3SPnI7gLOQ4jDDdKCqDT3YOoDppcUQZ4JOuFWRrnbWGcR7u5eVeStgnkM4psVoqB3Lcnn9
Whx/Q4zT+xLORyAgiH1nLDclNZ1ra7Mpemta47vcW1X3bblwdi0v3s+ts7dTfccVeaLzw96c3ecv
Aal9I11rJEQ4O+uirXYZFpAV2rvpkiYLjeM4yUNjSEJWvv/sdCY8ySL8Kpp2azJdPVJBT51Xzds8
cPN9oOZi5+MLJYuusTaztzgQ7keuPZxHJ7uRZxEs4YnPJl4DAHPXKPjyvS/NDQuxf/KlIOk2a49B
OJ+bDvnElJlzpdlLlJXeolT4HSAduDfuyGLb3ftudGmn6dRyZjEiRPcy19Yprs3W96a/BZZqoay3
Wo4vs+ixcMr0C2PwC4f2e2FDucIOuZbgHOOqwjHoBWusV/0xrrKf4bJZyE0CQ/XWA8JXjvdKO3ey
avoXcJ3aIhGlCy6tZ5+QP/MDJD+gaLwtLvTIduJJ4FL4a6vkEvjiIwwfWSB9SyzVlGe7PJSnJUZ8
3vOKHNJOOMQ8pPqF9OH0IJwa+VHRMwYhidxvBQGVLSNjxQLTriZ1iBpn22hlQIda9WEJ6reJ+eKU
8f9ekF+4EQ1uXrm8REha+7J99cL5XkXMuhM4U6KYX3zR/WiD7oIuDaLfEDFf9BnKZTNJVDo5Iqj2
mrI4lZn/OzAPbl1VMynxBrGpE4C9Fc6fKx5X0i5Z3oBDYb7M2+V56suE6jUswJR6AnUIk0egH3/t
sH7tkUoXkb8PmTytegvTrI83TUzRvS8VgqBTLVy58S30+z1M/8wSlHMRvhjig9ZASc0jt+uZ4vWl
FPkXmDVmpXm+b8PwvPQzqzTgzeHkvUxZIRjwInKsaZZBZh5UQLLSJJydmeItitwfwMQVLc2ht9lP
yOVoGL8iJfMfur+ZaOTKNisDBfIY2vRB3RCVmy7qmPWgcEKICIzJ65O1ym95hSihTK1yAwOruGLE
IHtoqf9E8MQJHwMhxFyTlBbebUTMdfsx6fBI/AYSZOz+yeRtvZ4CqK/R3RuKUUHLnGfBjsjHtfbZ
rNXls4BRwIyKuGQJSmNyD5IdFb77E+0sxHvrKUvtX2xgzo6BZuq+yhE1bp4xrp2ALSIvrTaeTIiU
ngXkl/6YEhEro0cufDf+mrzwpQsR+XU9W1XypGoqVExdsyIiFqzyMZ2Ti9LMpdNx4fbLOGTn4qnm
Xx9Cj9JhRGPKTCRF+HVpIPfJuYn4ZHgGEQJ99DluZv4L3j8lvewhwHjExYuHsq/P35ETcD1P/tc0
ON+hU0mWOe1PGmjuaQSTHpXtbpyRSaiCbx7h6hqNOvHUformNmm3kSfjfZUhqGDHzCQ41uCde9qD
HTwrse0cdUqnNDo0Y/piYBnuPSI51sJ0V1l631NLAimEsKNB5NQT37ufVPkTcTRn8/x3SKvfxssQ
avcZfuriyUaqrilXYAUdU7nckrrsSCfx31RCBnGCfxAFFmRgiG2eQi0efDWKx2pEoQABovhZ+HW6
GwLBSNN391pzmlZV+47KkIEemNMVyARsQHH9y0ydYqSYDVsWny2EH8T27PUQ/IEdThBRUe5xGo4F
GV46gxMz2GBh05KHls3kyodzgNJw06hKH8eFbNisJXclIX/RWN8ekqF1o50T0OTkkFooHpu0+dEN
vto79gOksmtN2BJ4FoMwAlgjGgm33MatEE9Y/XnXgXDQdQY+7sg4+Wh6viA94pYyBc1z4GwkYRP9
RC4PKX/1Xt59a5JnVwanSDVPAqLfYVQA2APkXLl8CDIZCsNa2pYucIs0jXA1IgoERPTPuLI4MKM4
uh0pAD1O9aiR2ZqZfUqdVkEaaGKy+gDC+n5zLRaEX1PyMT6sFY1AXjBn07MoaLBE7t3tMD/ZmLVB
YaP6i2l0iEvA6oYEjA6VVBT6HMUzyJgE0bPE1FNLxGDTAtcGzBCL0NiGIpbf9Vz/LN3wbxax8Yvf
64ZVSTQwdkMrsHIXaDQ97z0+yPQMBP6r8fmGMT4Fa4DnK1V1v4NJIvcV+a5VPOZJnv3txfJPyuFF
PqMcaai8Me1rPtQW2gKEQ0Vmbvq39eW6oGF4TICIaCNzo0HcSGbJnaEUX8scXyeN2NN3xuvgooui
+4lT9OEctBsS9mpgcQJBdkbyDX4iyws5HgfkOTw+NEfzugz4LebHxkxOrLMHQh7wJ847ZfPjpEqR
5hiyWjKc6g/60g4e205RKYKcYRie1ZvCBmnpok6lL2Lrz5AB8E/1AmVzOCA9vhJ01/Pw+SP7Y3sf
OIizFRIm4n+ZZTzUMkuKMHP5xwTyvSC+bu05AzeIFQM4GYdwHXrDYX4AaLNhaBimIEMUKSslK3k4
3mB/IkozK/4WHhnzWXae3Ij2J/dTgM4RGbroOkpUx1zLjgeQbBVQ28xY6PGXcWs3Ketyv1svC8FM
pgDdZC5pBUjbjhAzOSX5Kw5Egb4mIinxxc0WAD4H/2eoAaj4iQ+3t4ClgL1227fXQKlrHjq/PSKO
QCsxvmBlegvskYxtmb67y1fKyw3xgAOt4hafXSYfg2u91+KE8nZcq5SQ+Szr9gvrXeBR/PwmFN84
rDsoIeYIXee7wYW1n7l6AsohcJ6UkzWbmjK62kPcbiK16XMg18lbKtEH0FO5KMzlSeIkRqAb/XOS
+O5WUrCbX465FpzLLngFGfwKyCu+I0baWXV16B8nPGzLz9nnZke8We5EUtw83ZOsx8O3HYdzr7sX
33ajAwDnM/0oh2KGSj+07N2Y+sW2tMhhLN+svqNtogJSoX7t2hRtdcgEJoegiRi/o8oY8k2XXdsO
cvbsPNaYkl40AhhRjPZwmjQqvLEkGa5Dmb9xGUo2dvgrmOPg2ZGSdTSNZ44NJXX8n7LmODKpg9c2
/nbcnOJu8J4If7lXv0fL+at0jEmKMzOIrD+oBp8m11cYHtGGWK7+a0dzRXVVvYU59FG05uSe81Tk
/oBBh/tktfjhz2LuqDthW26Tlli3mjnQ0vifMxmrayGAvTZcc+syJ/RduNmMxhsRbi69L7KIJp6j
9KdNl5yC7z0o+9ZIcTSts9wHGJPmEcZVVCxgi5aOqMPsjZsHuX6nUlTx9rBx6HSLVvoHAxBc1/yT
DEWQBJpNHiG1mUcwGDRP4cYjcMZ5LAXxt4qR98HWfrDKwsHaKvrbY7j3OexXaUVhYpL4Q6T+PxP3
EpThU9a1H32KXykfcLinvBAJXMMlxIpnUqY27dK8x/AfCXJpt+wtEpQW4WfoQcxSxKFoSv++WG6h
dnkH4sl+isUIu3AhdcmrzI5feTuPE1bRJd4zPtHHhrPz3ITiVgFc4fgDUsdGJSVFATFc4jBoTGbi
6EKBvC781Y0yZiMdHeyFnm/RFfrvADdYa7CPwGrbWcHyqyPUlejIZCOcxxsc8VCSKnpsYOejR8wd
gFlVCl7UT5mTwUFYFQTIWlSbV3+uDUEWuDgE0bx9xlTUK/gRaB6QVVLfwWVYAElt2SXR3iHr5mP9
jxiNfcqVryp3J/bpFsNUxjhFpvkjcWXxJSCLCqly2bvca+IJDmmtztiRvlKV6KMSxIGlLZ8KUGsW
QgPo1zVaAwTP715mA2WQk1k1JKdMTX+LsbtAa8a1kOFJXwoNH4/UhWAWePRS0pqsoCQJEnZ7PQ7z
01JSo5J1bk9/zRInTCZIYAPyCtVZQtJd+O4Qaxoss9nwXFG57PCLZxtSTh4+peY4JxlDt/Ke2H+6
gkFN0js56L7iMzKBxTTTHQ+K1fe1qosZXxBOkoYh085tKuc1gKEwVap66ii7WrS7x7ZKkC7U9Bst
guSpHsSxr5yZB0OX2OtQ5WP+KCkzScBQRh2dJvnnCzt6dSnmrOW16qX9Kn+wvZlujHOLbdAuHD7F
svNF7b2a8AGwt5PsO8SI0ORvOiCbQ+gyOMSd9TzCuD720EM2KI7TTaxTTDQib3cUZszI+q2DBODN
YAR5TqPp5jipTdhCaUgmLr9F45a7PkNZ0PsOgiQQ3TwQSDUsACIvDxGG43aHegyfx7rrYQ+mA7HK
8hewAoFPy1Tg45QINMbTsTuXxcSXhHF+raIkfI5iYAkKNkSS9dkNCjIAYywuoJDYfzMkZq4fGnhP
6fyXxOryFBbWuq9D7xU61wqbyd4JEGfDNytXAM0hdBmwxr1P+mwE2n+KgT+wkiq3BSj6JQVJmORs
5Qbji93Y0w1nwWzvZgC5yYyNxzGY0JGHTmevi0Co9/LqNIxMXMIYUdw4hFnYXEYs2+t1N0XtCu2w
+2ey54M0GISaDCRphup7vaSxeJWWnW2TBeM1Ih5msczMDsSXYCDxOn0PZ5JdlCITs8JN66OYY38f
jdsF0eyKOzq4Fv0LLmGKkVQPF5/BxmqySqSVLkIDlUtrM3ZqA2Iyu+VCFmwOno029qbLqV8dbLg4
z+wtXN1fmYm5opG1KgKT+1mu6z4Ap1o1r0ZTD3eL/6e3KKbBmSUsxXeNGD+YKB7azHs4rKFktHIC
lmkBT2KJk+7to8Xs46Ty6MDCBmspcCpABJIBGXeHQ3rDDtJpcZhITspHD7MzGhGxNNNlHGEvDRN9
J4uZVeao/NN7tMkeQRRWmA+vE0feiqVXdF7GnnRhz0BcxLRhLSnnWgUQogrveWrTRwkcnbHzTENJ
6NMys2LALKIUF1fbCp4+7fzkpCIf2GvfTeGqcxdOy4nJQO86EPdERowbuX8yjW4dPeRe9M57MvwQ
FtriRIyYT2R3yMa/DvepPhD3S0eGwatxzyDS3JOkCd8YBAGxFIxoIhSDjK/QT8jgz9DW1Px4shnS
Ie9i7fGOwDk7YHTHFVhQqy65e4wHm+GmHE6NtuSWgyboW+a1Uf9adNEf55H5ZuKzBwTrZEYmmtjW
GMTTuiXMcpKyQe2yK2uSuftxAGGISHcFDjk6Wqj1EGYUO+bzF9vC3SzJvOSyKNgtszJhz3RlGlOe
LIdgoRpyX9/ndxxx5S4wI1iSnnx4loDUVgqOaTuc8nIm+hkdyhzUP/oxrQ5eJz7tkvWzw1xaoZ3E
bUJUoZVRZ/nVQJinQquf+Ns0ZLbBG96vXIGnDLDfL7dOtlZe9HuxSNjxcDH2iNi6o9Tcq+HERjmz
vOGFGKib1i9q8Yo/oy7eesG93ro2ImKcwjUsUAAqapVZ7U6yGFrBRNJ79l3OifqI7gBDqyatGxOc
Lvds4LqVrb357GHd34/KYtE1kXZUPAIzbTV618zkgMLJJnpE0f/yGD8D6chGTPFhwkyI/Bynq+RW
Sf89ifuZUMHQHIlEw+c/o1F18asywAVWZgn6Hrp0QgwCvz9bbcoR0nr5HZwu4NcZXUm6kDjYDN4H
3eGrk8XHwglskgBQfLYsAihh/KvBtE6fxROT843jnqjKraic6aWM0j+xesqnIHoaPJZtIiao3SQZ
qBTfZifBi7pvLdRhLo6cY84gp3h8XENEcxaNxD4qZ0JvB4j63kOZA/KV4W2lUVtbTD2I9agYbqK3
dxATv3YF4AWke9qu7fdoQEDfPbbHkEIIvCedAFQhwJ6k3lph88UR310Z8j6U1od0VC7b3I7xm2HJ
DwtQ9q9TRkMH1psgrAIuXBL6jCCXYN4jNGig/zEg7yOrYdtaVK9DmPdsy5wXl8h6duklq6bWqc86
08uBtiGI3OmNCvY5Sr59mBLHuu+Xp7kbiNKzFtLLHr+2P7tXFw0jcaf0D/EM8RDSyqauIUqMS9qy
KIUOCFfk9cF7HogUMP5ArqwJhzPI8XRbhAXroigcd36fPg8anZGMegu6fEtKdZIxhR/12+QS1Tv1
JIIRVjoF8TsZS2IFdJLyJMt7Uh/9t7JtLmFehjfGFczBsftmTQXyIYbJ0fPrG+KBSe92J6jjqIFC
dveXohq+k2wLMs4+2ZMXn1o3o77KEminDdVMR8STVZHnVU44ljL6vZQgXOxv1vugR3Wl3fsfe2ey
ZDeSbddfkWmOEjoHHIM3uX1/o284gUUwSPSAA3C0X6+FrKfGZJporgktrcyYzAreC7ifs/da5SYO
NJjuXr0MqRue2ChubDZPJ5tmsLPwSnB9cvZbduTtzJg+ld3JqFnsM0ZUMYxGkVMzqySh+9oPgS5b
NqkLhAAMgyTj1/SxM0f/OIba5h4SgxHNvHDNsXKTd918bqvPGg3gl9HsOOrTWQY4cQpqrjq6FwbU
ziDZjKWJU5Z4021mqAshb6NH1zm6Cks0X7kTZb0HvnH5Xk/6NZRjdzdbznpI32Ds667ZlRNDrITK
3pom72OnJQD7mBpIb03FxgVhzH7e4PBuxvOlTF7+sWaDUzIujqCkOQXFzzQK96FzyAvKiKNZz5mB
UVJKTSfpSK6irTfFS4mRsCUmtama9IdMIO9uEWniqTX9sOlPzTA2bkaGSBWZmtDnrUD+8sj12WXM
4u4hmOzTcOSGybIPltb4XgcDsoGs/dUu+ZrGxCaXsf7659+qYZ9Orcl+VIUtl3bvy9X9L+bA2SZb
4pBmJ0w6QHytuxrriFn/0F8cPxpLPiVcnaeaAodgg1ZmWX6g3ndIeqNlwAKVp69409kc5Sg3tzJl
NySZkRQpvQbCdoo8B/7IPmfFYccGy0HuRk1T9XCNp2NNAn/LM2fV6vSYWDHu+PaDl3JytFlI3GsO
IIXtvofVltAhzgQ91XdPDV+OYChVM8uBT8nvJx3gTx6x97BsyCNrTKWkdr/pux3TrjLhbrbBvsOX
qVqkiHFZ8BBsuxf+YHVrPafYB5Dkz8P0yUZ/PA358kxrwH6LInk2FkoUnXD4m50L/dhY3tM5mCHb
yAjhYVDKjWLf5y1aPHOj4tJCshkydSmam9nAQzDNb/J5lPIb71cWzBB+LF4ZpC47/DQ/gnSxR0xK
dUHzpvwRUIF39gj9rQYbFnDxWGd99RIF48usIESwKW7OcMJOKhPeaTaiN6Ors3PMP60K1dIK7tLi
tfGds+dqdly+dW4bI3gawoKvCMwQ1o3dxfcbSAZKVGsXgy7onfZ5ARprNzDA53OhZVmVeXF/QT3M
0J9Zf1SgKktqNrds9b6KgIOZdINg3bY0+UwgEqm/PGb0QJc5rW+ytzmOEm7cCC+9OoU7Xvsu/oM9
uD/6bR1ycKy/B81/AGHX4jrFSG4MVER8VQVPwrGsFokXo4ICFw6Hu/xqRQnVqVTSWXfy6OiShmYv
HF3JshuXiummsmgL56K10A3TPBZF7K77UCCs4z59KYFWsmFwFwhn8eBk8Z5gM4dCv//RVtrwcajL
Z9hGYs/GwTjMA1C9sacDju12PQYox1P4T5eBYHCfJuFRFpm/BoQabxJSvMfKVFuQPfG3K5uQopb+
G8xESrvWC4+hAT118QF4wY8R2fmlZ/Rx7eruP3+hvbAW41jAyrT9c8Mo92DX9oXHq3PSGEzw+S20
qkYA0jLq94Rtt7FgaKl/RUtM74q13KaU/Js/EeIUrX582slDFnDER26+LyVA/+UISQXBv/pTZZ4x
TRNtbLiE4bwCksV06IV2d9kzyVQ5SRqJc4eRYeOsZ6myvfU7sdx2h4bN/NCFSXI9z3g4gQ2hqY8o
oNECpla8d0l0ETAoww29IdZjtfKPPBHeKIN9soiaGPCX1eLVJrA7deups8OVMc/60R45aKYW22fy
j2o9FeW3JKLedYsEU/jp1i6Demsr2Hdsy+kCqIMFOylP8pbh0kRFf7Sey6QyeVrai7MbjGHA9I2f
v8+YKOMPjTSXQfj5KyU5uxmGqVGjSL02vSXqyewPfC2xohT3tIpTdi95QpiTOBDtHLlP+47Qbqv2
Di6QbVbAz94SSDQ2fQ/mn+rqeHeSbJ9/d8QKD5mdEnGIZh6nJiCe1dCyDBxinksat9vWmnBql/Uw
LR4TdQLkO1Pt24220698uGY7YYm1q+VC61EApJzQ/PcvUelau1DHdGZ4LKyLDISECfYVLtZCCwKC
y7/oR9vh+LJYDAL+im5tSQ+eo11aA/gOFd+DDPzaxqu6acePA1GVepqgy1wiMG6PboIoIvAieP9A
Wm0E4qs+Wng/gfqeFVNOHnBwlN+NSFALaujvmYk1nc3Ofq54oKxp4IRrFKE/FU2VtR+AnJ8pFq4Z
MplXIBu0GLvm1fHt96EDrN5bEG8EDfOptmbkbUu8rE3Le8enl7F439+YFaYQ19DQ+S0WH7dT2cM/
/9s//8Rs9pSUfXmZNAYyMw0i/FB4hiwiRHAa6XSloDBI1uHiA9zEanB4tDzhr0PdTNznYGPRs6Q+
pqrzBJNIOHBtdaKRnbPIiXRkMXpli8F9Zxrz7nFm2WR3aIHhllKQKKP8TiM+u2du+D5Yivml7tsL
qKWHqpz6AzXPYe/MI3OdiNPNnKjX2LFeYz4uj30evTalGOmhRgwgDz3GmRtfbP05tv5tyn7pJIwu
QT8+cBMl6Vrl26ifSoJ000AtUYiLncbmJe/C1wbi2ROHGPeJh0S/Lmm7M7Jc9k4FgKPabEmrF81v
2ZUU3Yrkq5pghMQVfdzStvAaNk383po/oi7iaxhR/vCF4plcUDK2+rc8kO+hQziTn8TTTL1slXqc
EpveqLYcHj/cbkjBFqTFFvwLmPrIGx+aRAT3SqXzGjzCkaG5e/7nl7HT/drlmntuvTYgbEV1cN5w
pQY9FXHXEWMF0R2v7a6TEB2KgBPjwM30DrlBHxU18U3eOM/S9MWrL/oLNX4aXZ6xaFXpvwFM2bUR
UqzMZ2YAAG+nJkxts39ITP3Bmo0LXZYBj1Lg+CN7U4NUils6clwOyvijS3vj7OlDkGlvq5g0UptO
mXfeZJC+EG0m38hroXQANvKCTO32YjuZfSZs98srXDQWbn7tU4+Ap74WFpk55bGw8k4ZdK+vKnN3
+biea7D40xwV7LrNHzAz36IhLm2ETEM0a59LeyzSiUGaBNeql5EXW9eCxxFn5DjJ4juZsnA3MNle
EceGQGCXG7oFzsauSX5Uc6g2Ydx8ctdOHlrNbRLazrfMBvcs+onXnB5OAFO7ddnxju3Hjo9Rd3Q6
L39LAwbNKYqEX7muPpkar8RYWCc/xKfVj95TnLvTT8yYbTY6faDDG67HRMdUbWuHPFBAHrezfjHN
9R/SRN0opdJHAFB+5+8hY8iSlxshUf6WjRw3FuLXtUtsYDsi1GGiaH1zX2LGybvx3hRhfdE2CCit
XdaYvSuukbcPb2M3N5+FpDQXMFbmicAWMs6a7xkR3nWMjReOk5wSyF0+hY5L+aaN2g0D1gZQU6zu
RgsI0p9kebUNSlR1ktW7lhjmZrCA20vohCIaj4RzuaH0RHR1OXprB1LNhteLuXGHVpJ1JMzoNcaJ
upG9HVtkUtE8H7Lem0+0coCfpL464D1NLvCR7rKodpoDzw+ulm8tABMQAxUbPyDVidyj33o/ZPTQ
XCS4aFrHeCAd91xko7PlEkWtbkhONZMEAmJ007qMuVlYc2lOaz2fmlx92S4gVPKGtHatc1eV+bOR
PjehTm6t1cI8s7Jpa2tkZgT+X3Je0cUIRCRxlv/7v4c5a2lL1e2qEnwbC6bzK1kcxkZ/DUH9PsEv
8SjmVP1f1wVD2U4V0zbYGyzfAlaVhfu0PLHZfdIagws1rXn9/3MTlkcAWpP2HgNjMM/mQHwq6NnH
J1VgPzh648MafWxVcJpKpqM976JPC4kxQLQIQZqjOPIR3lR+Wp0rWhiruY1f+AF7d94NI3WjNj4M
Gss4GBH6PjXa16AuXsaCn0mZJhepIcHqIGPjMRcHOcyUpbyt6MDKQaK3nueMUeM0E/G2Av1OLfWI
eR1Ddqn/fVArJsRNon2QOdS+RIqR5Kd6rBrcu5MUw0sS81fT8Jnd4gGZdqwEOQwg3jhPKDvXetHY
Fuk47mKSzTsGlTW19YjodTDYWy+hDt7ibd5b+tZmBgTYueh4I3rJKSri39lwsm2BNEgtiWqPz5QG
RU+Vf8PdxiMCaapTzZgwrfmtlum4nAwxMFteLWmEED5qYsoESQ09xRluZRNwt4louGZesLIbIjNz
G82XBhRf8aRTshUKqWNXhoSUe9LwY0OJ0g5aCIpcwJj0RZDg3Zh7Mo/EMVu89JqOHn8ZHxnZbdfx
gVwksX9ievyatbJ+JhHGwWEK9b7oBi7okPQru4HX492n0SEZlhqPAGDjfUQtmbNWOZ44FxzicLL2
KqXIw6mC2fQ0hufZyM9g+aNTTZxsrbGcH6whSE91ahZ7MjgQJhrj2Pt028qy24kyi47CiV5jDJTk
Eapyo0jrzRzFL8IWM7AbrmyJcKO9VU88NLjvK6++IDQ4GYoM42SwjfaC7smUyXaaneCSVH7GhAr2
vaWbo53OI2B/g/jQjFtKh12NX1BllyYC9FRmD+DxisegrxfKXObvunz4En3nPcTRIhfmGb5qagPh
NR+JF0v0hHFrYvJ1kke0EyJ/RX+UFlmCs8XRmXUgI022xYuWKbxq1zRXOIqzAd4Wom3YN9egKyJy
LYNRg0jJG/NL9deoKG5x+qZjkletYz42dPlxZeGAgyMqmi19J3maij9uQa5eymCCUIdSq8uGXyNn
g4xQq5lxxKvady6q6uhkCmeF7PaqB5bZUhcrIasVuEBWNTsBMCaDvxmybjp6IsC9a+VH0/9g0MIr
dAh2VJbYixbF0bST3xm5llY1FXOWOH0u+MkB4khvCNJL1fpXKDgP/ZJodHptH00AH8q2HIbaIP+m
2A5PYx3euoJZZ83uhboEro6OQ5fJa/QqsNHs8vZ3lxKCl+eUtV3FnZK9a1yz3CwGtJ1AmF2294G9
w5ptYS5SWArLel1xuURa0Tkbl8iLoMl+VIT9SM7TJTBcgIQ9CpVt4NfhrowbHiMmffjApHbQ+CRj
Ac8klP/9UhPVbGC1zXQC0ZFAeCCp8Kl0uGZNLbepFRrrSGTTQ+v7axn40YM9FmoTs/Vl/p3s7Hoa
XsIIGmUp7d/OBCeDav4iosl2lRAx1aci2fjtBCoza8VHVQ7laa5xHMrc2gFlJVcoTfMjoBi18fK2
PTpyPPfaS58Ybz37Oc32KUbrQz1VHxIrP4RmaD7Mrf5C8hTuPd2II82eaeePDBrLInsx22e+7dbB
r8mhgp9ej0gcPqbOIlcXWRRgnb7bDqlI3l1zT+B0PiLf+oBBfmgtA96cqvdU00jYyXje5Et4MCOH
R288rtmsW/x9rZ0iekrbiZMFW0ZPbz0K/Glg1EQrCOSAeY02mnw/kKoq4+jCwoc84FAAhwePx8C5
aQIDyxH7i9Swnk0ZJucg4P+jR5aoy2uyBGZ+dicInLETUKxJwMZpvFCpym7OULwORKAanqyragg/
WhE5m6zNtubyfTFYNwgn/dWbpbFyRULVo/ld27bcmgkTwbqOd11KdCgLSSH6AKw2TDNLOKn81wMa
eaUCTMxvTg4ArjiPBJV+cET4ZsbhSMKraB56YW+BuW+Z/xg7Uh9qJy20UTB4iSk2wNLTBoKw+1yF
DQ3LCBXzuPziNqlinkZDu+Zpd8NvVO+9rvmLBlGfZcPLO2vty+SFX3GdUuOeu3pP6OY9s8CGRXkI
4aQtr4PBTtKOQ2PbFcyVAnu6NZ3X7HgtPU+lpvVY8Vkf4umUN9zw6UFcxrZ4M1SS44iL9lHOYgti
C7Oe2Hht/VAzsqPDAvUI7mJiumsK/ApVnsNXMQ930eiY2yK3/W0jM/8emUKg7yYJz6yCi7zSkt3M
d9pJ/aBbBgSaf2FmEd5YUYjaGn0ITS2/BE2t9zVCGBaOdXGSnfuZOyq+ACF79pVD5j3tnymV/i75
/pij01z5XCVNTW7aJEmydKcHtilMBimMNWDdiFjjsKuBif/zT2Ny/v9KkpJbMKAz9ec//uvXT5Es
YnPdJL/1/+4VcWmsouf4b/9D8LH50l//5c8/v/P2VfA7r1/xV/PVxrr5+r/8vv/0kZj/QiniUNN3
LceUInD/p4/E/pfHjFEI3w2EZflW8L+EJPa/QP6YQvqu5zgMPpCY/KeQxBL/8iwBCchzbNtzLOn+
vwhJKEbwp3D3m6KqPP78x3/lDyCZ7vo4T0glmpbr/x9CEruj5kbqYdx6y1inmROYn8svA36tf//S
pimjYs/dz5WXHTOlHyNZFBfCHa/JiMPIIIU7S4SrYSyfrDS3Nq3Nt5uF59UW1Vamg7x5KceZRLQO
lxUQsf3UPfADQCcC6XzFXw0u0sVUCY/CvOUCe+WwaCzRWYYKryWDZexIg4sVyCZaCST0F138x7ae
BYBSSqUxisxSGupcL9bMSc7fAh75WcE2QcS86mOXCL4kIGX5WDf14t8MFhMnxeU3AtntHbPFNhLt
LbS4maTmOFycPnizslkevcHC7ckppiKZjtKyrA4+AtDZxQRqL07QnHXmFnCaf/CLETKti8ikY0Cz
xDX7qwOYvaSvsEtJHx54ecx0itWdVYBx7lu3O40L/GIpL7stttI8eCGC2R64lZZ7Xz9EnUsGZTGc
khepfeqZxuI+HVKzfeqMnxwpamUw9FIOBduyBpQouitjtOC60E/+/QuvvWTrLaZVhtQ5DBrsq+wR
YRniY1WLmTVdHK0CysBaL1aqIkchsZhcPZSuodcKQMnutIkneBe0EHjN5Ymg0eP1ayKZHGpMC5au
yl/T5epRLNNiovmvGGnwyS5mWXtxzPa+EV0jByztrKr6FzsjUitD/g4694/tsF+xdPI8uv0dFXuA
KkGWn2HaPTEJKj+6yN03OQl9h7fxbmRHs88paOxoiKtHjlnMWeiTn+XizOVztZwfo0O3+HTDxaxr
odhFszgsxt3UhaAlLRpEVTeDM+V4VEIYTZgP/AmoEw2leDQdq7qONkpFb3BWeWHuFZpfJCDzjqH7
1SkJJetWRsfqSlqt2gpD+NcKHdHhl6SIuOVTrS6unj49CQ9bpuJBsGg/8qcWIDzy8hx22XsIuqRJ
nPre8RE8LpEmykdyQOXA3ogAj/oZ9KJU7P4UimxcUnU2QAA/hcYw4D8mvrcfK3EDGdpdR/YHu3Hx
JdskdS/BgEO55bNZOViVzbilc0kJtF6My9PiXtaLhTka8DH7iJlxs6wIqvlnc/mlmedNBmOwWpdo
CP3F7IxPM9j7XsTZFqvGCcHJY7yYoNmROMCSsEPD0jpkNb5ojTi6DjFI80HiO7NYpevFL40i0yXr
NaHyKB6Y3BRvMTJqImjtulj81D6iau1grB5xM5IBDLnDTl6/4x/uDVOWjRx9/zgUCM2YHnGjYcR5
ccAW9mG66gwGj3Lw/1JSPtOxrLbQlbhAfBe27s6UOqZzZ2LaFroyl26zfw/t8SgydYjmfPhweHRw
IO15dKSLtRt9t+cAW4Vo9JL1ESV5r6ArQvGAULD8RnYDu/fWwwL/ZBjOCbEz+3O9xDjLmEVhLjws
knHaXXuoQfOiFi8XyTg4hJoNAWkDXhasXhjbNxaZKwYr1grZWw20c9ko+PieGG2xNMwnpn2Ts9Lm
4jg3Ft35nCA+zxcFurXI0JNFi+60IJEGTOlIy+K9GGq9NiphXFp86lO1nRe9ui4QrRNaGlbBIl+v
ezTsg3UnGuNePZQDQ8BnrMxaVPNF/IdTzdUybCQEksRaXomVrfoPyAh7qukNiBFGiTMu+Akn/EwG
Lq+M+AQtFXMy/mcZiDPbtsMceQ/sloDnI5gPFtV8Uj+Zk1XuS694tL3h4jlkSlVFN9skY5OYxXE0
GiCA0H4FGc5/AGZEI5EuMEC0TFLS4yK+z8VBWuNwdgjQW3P7oiOG64mYXr0mIe3QLs2E9Jg2lPZs
TCyQCYiRzOMvO4GaYsNXhns9bBKVvMCA2DtO2kJfZagLvEJ5NmYZ0ZMZGT6dpPy2DJYOBMv++OQ6
7cjBRNvPfycyMsANDIJnGjMpwDxQ7w7cbstdSVPc8zb/XScgiBHCRNi2Dj2BPHrab+St3mdC615A
66AJsRLwVPrVx+Ohz2niFcAC1p6EdtTlP03v8sOjSE341toRweOZm2KsKYy3geymDqkb0dTmy7vs
fa1bncTpKZfZ1SfD7HbLRyb2/lq02vBLl8nqGbxGEOA/TDIiDBHJWDnVLJdi0+e/nK7S0IgPmhvd
2k+kuzGALVi8GagBDWwbSYKyXpv/9jMmiqSwuYzX3zWrRFIRCcx3foixgmHL/fNWR2qiHWnV/LZT
npoPQ9C/jL73VAXMg0ayD2lz6S0cZBNXzRB82BA2ikJTyP2qoSMdsi43vUe/bhNyvg0Pich66ar5
gSvQzgloH4uUwquMuPlZj7OOSCOi0Ih0ScAyp4DrF0ensMV5wnbMMDc/eY3Eh1WKlLGuMHZdlTjr
qUf97UDq36hBuU9RmNG7cvv2kOb5Mtxx3wp8ahUM8TeP4avjRgHyJmluAw/cNjO0Hf/SX35tDSiS
alYuPpA4NgElXNM8uxJWgwFuXVh5ddCN9YlRe+5U9T3rR9AjCZoli/kVK6rs4NnQ1tnrbCq/SfYJ
2/NNkc/hmZfYL25Y8R4QCZnnIqD6YLCq2KSpva/4uMGZK7tbKIdXYzazvcuqCCCSA1SDhgL4ANZH
QfMkSJ0tVENydUuiO6tL4C7LjqSw5t3Ep+6QZWyxc9ITwEP1DVUQJtTxVHSWeuvEwzipEo1O3e/N
MLLYYuN4HwE2XZRTfNu9ZEG6hHCssX3p5EdFuomZByThlMjtqm+4Rw4DSYVk0VG41dfst0DkGOuc
Usf/MrvCuwYZ2+tuOUcKY3gwC9zhnBc/2NOQStHtLoPMCZtC8/IcYYTEg9IcS9KK+w8zGrICGAVM
B41zaIl9lMDH8gQf20RWN0ohPoEzqU++HsEBuSsv9vRjkijzkQ+GRQxP9cYHxIwn0x9ulUENUo8j
CmP8upIpNKdWBgGeWf8CgcZudFjcrIUht5mrg3McZcvcCqJmPslt6XY30brJffSGjFXXlJ5YOlMF
JSjmiWhTF05zl4Rm8d8lZ5u/8nPA3RLV7UnT49v6ebA8Z7SAUUQ/opfa2Fu97+0nQ707Y0Tw2WbT
YTTqQTLk4ZUqtn3L1rC06Uu1Pqo7fj4jMabEA6EXMmCK2BpyYhL+j6eVdY6Iol9ob/fHwK2AIKXJ
uTDtF6OT+MCSNkACxAg4a9pt0trNnU7NAahi9zTW5JADr95MGTXfnkII2AC5KwmHrf1hUs8hF/qF
IGJTkH6ZhMa6URGxmliqukZkvgbOcn8owguJlpsYCPbbKLj5jnXrIaX1WVFNPkfmokINolPlk7Gr
ypTRIWPCDV5pXKaKwhaE1ObkLgeRtDZxJYQOeaGwY9bSdR3fT6Nm/9Z2u7mRh0Ia57koK5g11juE
cmLEikBxlOF2SOj/X5Oervnsj+mq4eey8WUEKdasnyazqA+N4VHMTU7YHIeXgfDmrRzxATOAGayB
Lan3+s8KPOA/StnaOee2/D0Uhj7Rbu6OYOMeBlMbxNk8GANRol8CICK7UopsLbrx3Z/BEnlVVT2U
CrJHzh+5U0EAvySxL0iD4bCyJDCme2dy4KFjczBjeq0ztUSZWcNDKQSjLgwSa7+OrgG5qKdRH7wu
VXdHgUhoqz+Ndto7QzoGd29cl5wb/e6TrjP/OkWcxB3S7QCoCCvYDSEf8IscXlU0vUTlc1NDxJnw
6x7coiR/JTrjMuJIOPthWmy4SuxSwadqjBq6oA2XubTirhV3JFeIcr06Nh22IGeqOtAeXyUR36DR
RzvZX3zo4PfeWABQIKipxAxTvI+R8B6Lv6x7jVVNj2rw/Z6oYmqv2R/8Ndy/M7qDC+Hc6d7K6ieK
P0wze9N0lI8inqZDCKBnG9nOO1v5F9vQ9j7l5/MUAuVlHEX1n6O5mPdJR4YpNbJnbQzvWYEeLQzh
mg4pvOvU1wdlFbBz9bgPcgIUZFqLzHocrfpP6lGQdguqEYn/qRyevnx+CLll9oF5Ub4NrPoSB+RZ
l5lwYpf9bQKhRKwafQCbteLQ4cXAryncm6PlRDcPTotdD9gMZvlWhp/zO+WP9MHSk7fpBf1LlUL8
kLmLmcG8BqTXH8o+KldI1FnBjQ3/uQX6riJ7FXooriT9T7ga80Oj42xnwDLemzH1YSWDN2DLzmMd
pvuJi+a27wAOWXHNYWsUch1b3hewpfjuaY6X7hhe6IFSDmAp/hhB4VsLd0syyrnYbW1RBqioIefZ
hV4HNITlM9np4NggbTl41JMTPefHig3FidDJJhp9ebVTdhFGWbCRNQw6iCXXXDn00GM7ivNuctUR
fZDMyc/krpgDxrTnK79+oH23N0aF64esYbEMFQsPSkmWVDdvpnbJKzzfOwGGlaF4Zh/hPOX4KlY8
avBFDXVwHwUheEcCyla+Mm74ys7st4FZLlL0uGEFY2eQLAvh52ez9zk5JC30A8u41a6qT3lgErYF
vLPKTZ4k0Qsfy+LGhbnnCcu9kLQzO0NyTtbEJs+G30+0puOZbxNkDhz30+ob61pacfegimHLOzk6
DkKeKxUHFxl7H8Iv5xNvO+KjH12mTr7tDF+B7OWaEEzOaLJ65//teBEmhBpT6YcyguwvYohiSdhT
bFFcWVp3bvYlrJ/LWGCIjVKd0UIp92mHgw2xd/k8RDzqHTbYhLHi9GrJWhxqS/+hKMItlcuGJ6iq
hANZAD+pj6UR73tkuafeKy+xaq1V55PoCbRx9PjvraS6WCIpNk4TXxysaPsCxuDKmjKgIiCQ48g5
9klxUVhjQ/lM0PVi8oNbdZb/J1NOxzRmeJy5Wc45TNp2IKJTwXDDgenBrTpMuFU3cAMecohsa8Oz
XnN2s/vc9W6eo5MVRdjnbFD+Q3fIBsnlvJZiVU1IG2Mz5bou550fyavwPXNnWBXC9PpU53275aKr
GG98sjNiSeLMh7J/jpZALef3nOLUZSjl52TnyUrF0c+Sn9IZ3V2AWYTFe+84csiGOx6dtdVujMIM
jsQR9rE9+quBSDpS6XIt7OmPJZnpEyej0ZoxjZAZ0yEvI81tO+kekySJxCG5JZwuN7O7mFnR0vip
+cuPLEnwd3xDIrY3PRb1ndoanbM4iJrnsChphjfutxzVY683/aw+asvpNkT83vq+f6UFwnzP3mQN
pV+GA2fia38ByOyiFMh9O2t7wynyaplxsQ9L568R67sY8ZdKWqR9F6FS5zfQYptREZnGqqCgu/Wj
mh2mcPdkx0gtGu11zHp5CAvzu9Ij9H7DB9hohRJnDwJKugLsR6YWGTjPhLXbC3StEw+brvP1lWDr
kTlh/lnmMBkNok14c+oORtrcnhBO4drgDplnd0dXNyxT7TUV5p2QhLuWEO23HoS8jUUc7gazoCGW
A5xAAiJeTeQHz1mXM+xnYXv2zVHs3J6L2kDthftm/ccz3WJlZOFwh9Hhbo1PB0/Zik/7xRrG57qt
5Jm+DV5cSbLUGTgCKZ3zHQ5r6pyEOMgn9Jq9gO3uCgMdKbiSKDK6e8bFvaOUwJxNz2ttRXpbZJPL
djrQG7eteBJ2yRPT0S8ny8uLDk3aVGlLsgSMEff+Jt00fDVqMwxeki554Ix79ou0/xwlfgQ5GN6a
l5MipVYRXlpIVoWv9Asvkg3/gnorLQoDHTOikztCAuior3cJP37oDi+Jdnaqdf2PSMdPdmM8xTZX
cZ2GzaGB/rmxYMn2ofWZLhg67gIr2+MJOEt+MOyNSJtnh3puQFSqYeckobku1TjvAVGzGjJ4zE7c
fzgAUutqdD3xESrIoZ4Av3+2FiHI3qShGMRs/owKk4oRMtezldjYQn9HiXogr+9fvZQv0fwjR160
Lg+5dU5syGrj371AEy9D5zNj1aEiiSHUjoJVHufnEl3SVo6uOvD3oTbkSQIOUyyYy8mNnmGdfxR0
DIm9px+kk59qyKLI6lK0S85dDG5xa1o9I4cwmC3VlNj8tlhXvLefBpSDEdFoPkm73ozUrimrx0IJ
757IdtxAk6rMwSXf5T1SyjSgzQuCIbIFg+jJc99wvpdxfeTwjBJNo3Lt4/yF5Dn4Z7NLD0b7bXvs
0BeTZVP0yQsZbixBWU3UKnHv/uSbD7A8Dk2hY/yS/F3r4ZhzK6JNhCUQUPsu86Dc8cSd97X0zvJO
Yc97Zx3IO2EkgTmHWc6OvI0/DSF2vuNcLJbqfPVK6ndMbRg5B0h7vJU7JytDz+k9jmmKEMfASbHN
nJZIfGXLTTMtpUnHo3zC9ZUFMaI8L2LyWb3ECaHlMkuQBJfDpQfyt6LsVR74ePNQ5RS4inNDrHVj
jbuhC8i/S/oHlvD+Oozddlrnv8ZIyWM2lTcZkp+tKhkcqvlGpPvWRM20zSpwzHUUqpMy6JaQ44yu
IBkmsCsAeCt9KxQVAhH4H7rpnZXnZu+c3gnl5wY8A/r9ifnbT6Nuq13mgg4/14hzMOz+EkMjyQk+
MlUk+dsbqASUwJmyjrQjDQuTUeWaEtTJV/OlJ2iz6+tg2hlFcRoLznDg9c85SOZ9BG+Cg/MuFAqu
Wg2DbUroDwwSSk3fP2MOFLt6IeIEm4qRHQR3QemyI+GiErKdJSmUQXtHyLc420x/S4+Mh2BGSppb
8Wq2IobZcY2klKkMk4q3/07SeexGjmRR9IsIBMmg26a3ypQpuQ0hlbqC3vuvnxOaWQjdGHR3KZOM
eObec7kT8ASbALkRrD7NoL+UuzCZDohWzpxxnfTQ8jJ0tJhswD3Atwjz7rsJE/tsOP0fGvByE7Kq
nHpwc8lOglnZYnq9N5ACwc6sW5byW3YS/Z7cVIAwPCOFEqfZwFqad/64u3KwTVveNp97j4Mg0Nzl
1PznejhNDLUQ3xC2JChYCErc2ADnNw9v9EfGDu0bFJIZPVAS/OToXc7UhW7KpKiSGcPCpXXXQ57X
GxMXDnq+O+ptB3o+HpOhwubWLzj8O5dTN2Bwlfg7lCQL4kI8a737Kd0y3XkukarOYV6q10YScqFY
R+V9dSa6i+TIgeGvOngCSzwqYbHqF2JTXbJwV/nUMVYAX5ETL0iQAigaHWMjvpoA534ErNXt5hJx
SvaSjqG5ccm6jBe/PcTUVcRBrSDPE3VeEEtpUuVn1evS66TnFAS6JIeCrNA9SZzOUxQJFvELX058
94JdthQxWfDq7vWAeC1KGR6J8l8dL8VWpswpuE/eBYGKLvngu7ohS7FTNxuQ2WpqTWgWJewXI06x
MiWfEcrsw2CzcitNnoTGZ1SYNnydxmBeaq+KwdFk3Ul02RXWuc34tR5oHWLqu4S9kfs05sMMEu17
mslV5fDxfDZeIobwl5K3PKNkBJblWucmah/o4jYlI6/2rozW28YzFhmU19faLBndy4aaKykPmB8A
njjmygudYwOMFkwVbW3QjODBbFb/gXUNG9SqWJQ2dpTae82YNYVvbjxlvBaK0BVzylZLJupDazlv
YZV9dGX1z4wNtTMkGn+HXSLGfTghIyEVy1+2Tw3TC6y7tsJSVhrhPXi22+6fnge8xORajuAqL7Fi
HrqATXet7pwM6rmyAxQDZttQ26ZcEhaQOTEw4waDhU3TC/a2sxQ0VqBtDLcuNnaefdQ2aEGwc9ke
ltk73ob8hIfoqaUiPIyM5hOVB0fe+Kcx7oarj7rErEN1X/ws2xWOpu0A21ub7ZReaMNO9YKnvhyw
z5ZBL9e1TNrXVLLEKsktUfnrWLXhiUu/2RCrlm6jYvFRZLBl60js499OulZIH9mZEbGHGDG3levM
2yaPtpSphKfHZNYNZvEEbUSea2+4GjFSxQawINAgXEGu0cIJIRPqAJT5ztCDUCEB4huT7Jnh/PKn
7gSnWUZYoDGpnd2FzZuBlG2tQgNdcpV4m8gL4R0zUPZlinnVbZczjxFsJL0HbKFx9pM93rC7VNck
xg88yTHYWCnxsCg+/ysLO0Z/67bXNuu+uoDeNwfg/OtBy/3Iu9lN87gE08BV6XmULp15rUldOYSd
8WcW10L7VjJ8gRG2KHw19cuE7wOs/rvbgLan+GH+nnLWE3Z65o0Qx9ZwWOMu086flLtJyWUDzpbg
48sGZJEYxFj7sCXUi4yGhPk6gPUwg55UcHa3Rs23FxwzmWSf2GGuiklHSmu2SwK2tjl6PEldA64E
epSIx73Ar83aFEN23x6HHj3Y7w/Uo2+Law4HJ3biW0W26ZoLhBhnK0luNq1xwxpWJtA10xTKFVXW
CSmaFtom1aMMoi2OX/KKU2Jz8pHMdsfnI+gMVlyEAvgM6AxmZfAhcMGTQpBi7Qb2Vu/GFAt5IhP/
aGbKPBBLGa/Z8uzHxbJvWT8+DbAU14zC80Oc2vC/GevxNlIydLi/aYiMR38puyM66xMMIxyz5Jbv
ycJS4PM681LW6g01QfzfPNFWM9WFsGTBT2dWf698Uk+WfjpxVGMMFea0z5eFOXZFmF5V51fPNONr
lUDcC0B4cgZAwiGVEGGNn1xi8tAsh8T4zv3P6kDzg1gmiFdZoIIjd7nKtHqqlp5ZOxL8pRCk0mfx
w1RYTKBd49IV9AYSLmDW7VGFjqtGN0RWBfbcqXvvGjTUBmbSPi6lFZ86q/rmFLXPvmWhjkwC8gYY
f+M0Z3xe2H9kDpSwYe4A+HOfe0QXtkYm1gPua2BZhn9B6t4/u0Bj+rC5Bb5Le0121trmqbv+/ghl
aazYo6wHA01RhpP7VhB1bLuiv45WamB+HTaqYrag6oSPoJ/ILPJo10tveq9T1zhENoHFpWy5MpHU
2Vl5BScFTYgBVRi2NDU2CzM92u1kDA5SyYegygWPGq9JJUq5kYUiHNRgasuLvc/ZDx96hiQ8K/2L
2zgnSWtBXwtYACw7iObmW7T2zpmb7jnvKvKNJZGgDYroOM4sXjam+2Vsih0tifWOOGJdLNYe0cXw
hm043maNyZQcP8U5QQm1xftpIcL2cTxEmX+AB22tbZ7MszQ9Dd2VXzMhzwZhzzZbH+LbkV+Gtm61
GWIYPIoWOD6PqGhlFQ/ANzxoJ7xzg+d9gB97xH6QAchY3juQpbDZt4H0bhCwNNmB2UvJ4TNMC409
6/lmaL9oeD1CrIGhvKkYiBxQFFOSck0ZjrS4oVXWCdipk93w07/OLdnYKgVrkOu87MHo2Y+a6UUl
5R3rGVfrxAVSuCNpaez18L+4KfnbMUHclKdHj3pMkc+dEtTt6cTuMXBZ6iCbBHkCAEjnetdIHDZL
EvTraP6HsA4KNQk4a8Wa0tK54LlOCCdehE8j/mEUnHTyRQ7Va2DSK7hEi3tEjEudNW4QOl7q9HET
9WMRkUfemV9V100nm15yNXTiNdCb26k1tn7r/EyEmgfIqL1KvNfT+G0Reh7q9HNf56BP3777h/D1
djcQkg6XHlHBTLlBejrntrEiD5YkaqLVa3iU7MSAfJC5LnT6Ol5wLjgC2WOC2TOd0D4S1e6hJdHz
2EPndAR7kmw/8gD4M4ISwD4LHyn3/CbruGyIgR9z8uA9guEXjGlk64orY+uJSaDHFhHmzDVNxJ/S
wnbMEGaoMYdTCxuAA+5ANcZDGdhYlFE4th2ye8/s31hzxOAjxdOCJlWkSC5pp06mU735+bjsewX6
aUo6puJ4zcwZ71VkwuOy2ntsV/PKaLNXtB8RQ7kX9l3PeKceJXTJnWp74ADzs6V84Osdw88kNj/N
1nsZRXSWAchYkohdk2ETN+eySIHsedcbaDNU/hFCCVt1ZY1roaO7W0bFjNxStT5ddsKgylvqJV4v
Q9cBQ9GVY8XyUwT5Q95zaomZbr6g9Jpl+NLaf8F2dwTjoBONOMVVa/5J4KL4xBLvMJ5/h4WLfdF2
iHRorBesHj2fvzJXplnh6pFs3+k54R7kqLuaBL4BkSKAqMgaSIl5wzAF7BsOfrNw4kEHxqU9ubu5
5hnCbf5SBNZrYlmkoqtKsRzGfjba2Ndiid0wZ0qteJJWgVWutpZtn3jZgl2iZvbImgS0BPIrFudI
d811k14h4jKHZgFddS7ZSu2G4c27UDobVTHYj0yIiQ4+k3RSDM7G/tOTN0B+zSpKNCOD5dLaKNBS
ItaOtwGhlPSV1buHWmw9RvEKtcu/CmsmkxdksKBeV2pI775QQA+RswyZ+9fIcSVGSKXsVNz63r2m
zi4dvqoWuWy9vDkidS+/iL6/aQKd2XEhlTRO+i3hWa4rHfVhNLcFxtXBd/OHJaAbcN/CGpkYCKiZ
8SkW8pn1Dw753RTCZiA9dB8s6nXOHWicrGpqNRkbgW/acSNnIyuGnH1QIr9Av1tBfwBy/kJazNp7
ArrDk+Kf+hmmhV9QASpujsk9Isa4lCp/nk2yCEINhFuwsFa+Q2prCU09JuQ9yBq1Q4e+RlVVgwCp
9sAnux0yBUFMZbXPSKYmhinhdW/lzmzK/xJylL1lfOjKkfUyObtrZ9T52QMYGmccUURZ3JeR1WGJ
QNpD8zOyG3YRVflLfJT1YxZKVmw6+I1V4JrwJFBdSIS21kI3MjSZOCeRbW5ikq5BjJBqFJeI+hAM
yLcImd+Ivw0R5jN6rutSZfKggKiso8QJ9kH9JC1zfK1drECKtvbasiOdTKXLLcJsstA8TNRKwul4
gFXQsybVP0CCYjHXf2UPGxDmdNpdQQZfN5CqNXsPcUX1RdyvpkmN7dW3xyeU3PbBsnvcRpn9PDGH
uUvc13enZQXFvqkOkuiast7aAyeeGE7Y1qViejoslvk0jYiSmiUnEaWk7BpcJ0YorY5B7H5bHhoE
1BdXwUe4HkeMsShnFtwwlWk90qdtiU3WCU/yIamXx9gbL15DRkqMWx99CyxOD4z9QmwXHnAXcrBW
HgZcP1hj17gaL55St4XuaI3goblkIUvqPPfudmjPJL6FzsXZE5Z6Qje19eCe7L2RsfvQLP16gG9w
QLBMpqpzdnAg71rvK6X4O4HzOJRFgSxwLb2R5DQClf2wfjMJNstVr47Z0v/NzeLqCTJyTGK1ZqTN
B9ZC6YMDnJqjiKcdxBKHX5+b9yViscvW/NC0sjkG1JlekcfsKnJLj0m5vMvizMhEnLKyHh7C1M95
svCaALwa936b1Dt/sU/BYAcPtuj1c0qsbYNQJFomlALJuEktJdZRZvtnIxD9arJ9bzNhvoDxN9tb
aRZMAhFBzoqwrXYyoOfPzrh1fGs5TLAqC5GkR5+7rnQ8c+W6dXwJAiZjvNHhwRD9l2s1hxa14M3s
LZYEi3mFeCB2g2PuwSIyqNbMhnREslSY3rFxA2rjRMvr2/5QuJZ14ilrTuDFRDtVlxT2f+0Md2hC
zS1LK7FumRwgeMZaR5NFThA02nVkx/YlWLwnt22rh0oHmy+ed5n5rf/EzIFsW8AhEl6wXoieZpSH
AAZvVBC/KbLOHlzeYU56N9uSC8syD1FQJf3oPtjmR1G05o5l33OUdPNDJRW76pC+obPzYOUWOML4
HM7m3J2i2sw3pQz8h9SCzjtg5AabVfOa+mSFTNUzvDAcPoG3y2XLG2UnJN9l8W6IwwIctBVzGhvm
0S9HImX9CHVQ+CiRNmDe9t584rdPlltcy6RqX0oheGW95U3OPacGCsdtby6M0LS5MMpZnqmo6nc9
1eW5xqbqL25wmOzgr3CE/ScPlltABN533LIsTMTG92wNsE7kFewK659sJLVnrNS2VMXHzE1mA2wP
mIovTv7Owvk9tdNyJ6p8FxUzSLEeABv+sUjXP/+8hjmlH6l7R7ocgr7+DhOHGZJHAAjyi3ADggCg
EZmi0G+8DX7FFDtRT4/l4aiS4LnbhdV8OuWvFDcOKWRdD1sHImQ3GuIJh2TO8MnrcUjhSh3Wpc+A
MJ6ji0zmeQ8XasgCd1URM5oWHYlv3TQfJC1W1pIt1MYor2y5qwyCTvAPjQX14Rjbm9rYD655V3Pd
XxoJ2a+YhmsZDK+jTOR6tDZDmXK4kZHN4SNWQ5t9Ra4tztYxmuF4soFCkICKlJBV7GLAWEhvbRLn
b9NO/iGIMDqKV9vMNlG6yEMlE5eotvyM6Kz42LZSJW+8ukR/fBEymn76xDaRyw5P1RqtZyfx5NZq
oHDms7DWhDeFd0Owt2ssTtPCNOWh4/XtQzuiAunHIxXEi3KsFNlKn12aMHcuyVKUtFhZu08SRRTK
NJdPafZuxq8GI8+I3cqTJZpv1UBoxlzn8ujL1bj4w3ZypbulgEj2spAaGYLlqcjBYbVzBBZB31rw
J6lhOurEhEkhTVRRXfreo28vW6JdEJmtbURA6RhYD+CNt3bUz6dGLXsITuO6K2fziCSJOBJ1ckog
AIRI3EUKjZKNmJH2N7X00RNUKdxBVU4GYuCj+IvZS+AM0Ruvh9+/8rVbhB41IQmnPZvaScJi7BOx
Zby3Z8YeXXP1kBbnmE8A+w/PPnYUH1tKrv0pjKc+wNrlp0Z7V0LtYgmxs6gxfAB2vMUSgNup8oYb
Ckpa3ano7531HWlXTKj9MbF2ykTaM9Nq90yhfTQwG9Dd5wTjaI8NK6PqzoSGLkE7cBrtxem0KyeP
jD/s2J0NJIXmMGLdWUpM2cTsan3edIn4EB2JBjI0qXe08yfDAtRqL1CIKWjQ7iBb+4QU4YosruLi
Ki3vHWs9BD+H2mEs6n1HMiKptP5XrNU3uHTeVIkbycOWFGp/UqOdSrb2LMkCDHiWWt4p0T/GIIXm
oqznBZ/rQ6ktTxHMjXaQyNPx7pmjRWgOJqkRsxRO3+Zuav+UxEiVaEdVoL1VhXZZdcjknDL9YzOG
WeXaieX/erK0OwtuCz2AdmyZWLfifvS3FmYuB1PXqN1d5Ah8utrv1ZJKTwL7lrx0Aotj/73V3rCJ
4t/jX51iGusxjzXaRRZrP5mjnWVWlJ7zXIOFtOssxH7GajNmf7A8d9qZNjQO8wrcggLT2hSBHYwR
bREJ1DNLBNSycOjhcwszW6wKwZ8+Hmb2pe2W58pIOW0JNnkC6h59mROLNDbBGTY6yCagSrSzbtAe
O4FCSBhANDnXDxM2PBTv+PHICdL+vFY79VLt2WPMQzyZ9vFx5Kz9GmffqD1+ZvtMo5W++Jj/+l8X
oPYDIttFCYNF0NBewQQnRW/gHly0j5Cp2XCnV39mIZM8ScyGHADtMdT+Q7RN4h3/HzB/7U4cRvNf
KYrilIbWu4HowF9BsIg3KoFuGcQi3RGsia96qrcl5kdDuyBt7Yekfo13MRZJW3sl0VVw7mOfjLSP
ktU5qnztrawxWdbabakI1hbaf+kIL97aTYo5WTNYRsbpJTsiGQ/l1sLAWUY4OUM+KtCJyA4Twyei
UTs+4W2Q0GfhAnWwgxoRvtBKO0S5aXlt8Yzi6jTv7LctgBU4SgvtLY21y1Ql+E3TX+tpcB60E7Xy
/mZ2OIGlmOsrYwWeGUq9lbtogRBW1hlL66K9rQwUOPy139XEiSC1A3bUXlgOsntZ4Y7NEKNqZVSB
bRbuQvLcaSdtplHxkfo7yvSYD1G+6ypCFIHxbv3uvc+77Oi2PnUr4fXWCNt4rsFAYBYh0XxeWAiC
NAiMifiOjiMhNYgPt6sjRNK3NjCQDehcWuPTWrrPoapbijVcLEp5+Tq2f6RBwEfAPp5Yh6Jkx61V
LKk1P/baexwnrxFW5Hq4mtqZzJ4Pipl2K1dpwfKoiZrHyqQzyVwXIqhL5kbejMfUZi/UfREGCprc
CKG5aee85rA4PWLGSSGvHakb4FcODGPJJiHgyLdE9+IsYB6UksOZ57IDTweN1pFWvYPyN8qg1475
T8dmMWKnXnMSOC00IchpXRqPgBxGAplIOh1IAXTBDhCkAztxMzJ0B04z2ZssngYmC3RrcOFZVLro
pNGS41/MPmFx8fqOy8oexmiTuXe4Usd8NhAUNOuQ2KmG2toqTiw2Xx05vdTTgKa6Z8hKbEgBTQhG
0wNr25cmzBBYDD9pFpzSPEGfq4BiWaRfMULkPxcan3HcnScSMdMGO0KeIx9r8catCV95GXsWfOzt
8+2y1FCTK9+9NQU0BZZWW4GgkxEZ0nS9jTvUIRqYkOgkmpsc2xrB3mxH7eF4nrP43fCc/VhcRVi5
SLLFCeenheUFkPZkd8gyGR6D2sGezq9sBVuvH6M/WGDqOb5P3rDDK3xKsvIxSwak8obNRm/2nkE+
nkrE0xDAxo0xOPal9QlAkmKZN3TPzkOFRyyWfvVUy5a5HMGU31aLhy6Rcg8fwN4vKYEZ2Jrk2tHi
WUs2/S1Ab5VTxU99MR3TAbxJVkcPHsIdnTG67HzbVA8T5voSxhABmR6/Fmk4oK+Xo2/NtBaTeLFH
zkmuPTA0Mo5XJgHsY98b28aNDkg/WwStmTi5tjzmOO4fXJLv4MaFH35nrqJ8A2fRQQRjlC/2UG0W
wgXWHhAZODBme136pr0WAQuXdDa/kRhRaragxHt7+AjiqF/VnopPvll9hm3QbrqeWi9D7ooZZczg
jNQwHIcXQQt5LhlyHEs3/1K44JlbjB/on5ioV2VDXCBXF0vMjxjl1gXYLuQYObCTU+rx9wffP3+s
1PkJ+N+6leDqOY+OMBfchyK45DjxtlOmjE1CSPCBILJ1j9JrS9MwvyVL+cE1sJvycnp1HOcUUJWd
xyyiFRSSpIjyubLQgkSTeQtZIaYIWx/QxFsrDIz2NbAYkPvLyPqYnPSdMSanPlP5zWAEseNuPszd
oMcM4J+WKNZpCwpIb+2UVBFYrZ2t50A+lbJipqSwZiCBNBm+opNc/GbaT616CXohNyxljWfL6Yms
moZmP+JuuHuEmjC5DVH+O1Z5cNoUS5te1VtLvR1TDggkfR9m64woOXRwaClmbdT2LhOx1ZepY3KX
LgS+GGPXX9wFJ9AwxaT8jacI0x4xtt0ty+yfYbbcayaArDLdKzYGaHPBkosBvgEKuk8/8rppH1v6
btde8ruVsZ3Jhw7vfJDe5jc7co94zrwv02FLJWGZuxRuRwJf4qe8uGaOmG4pGWPhnITHLCVrg4wb
dSlajzGso90cRuZxhjAdCEItuBujfjvMznQmTwIxCmJNVszLQ7cYy4nIyme/L6q9awb5TrgZ0aBx
FawG2cKuJgUVaaK9b+J4V2JSPSoikfUJbMbmixWWHkhU1l5+EXU7K4v+Y89z9wvlHjPTI5ukWr45
OXnkoR/yUTFSHWwuYwzclgWtg7EtWv0EwF1xGLCkvcDn8Pg22o2jlWVtxccYeC4KHa8RF18EhBK4
ztHEeXb//YG27sMlvYsjL5o2DbYSJsn8beyM7qE2UuboyXIqnDgib769IQ+az/TsjKiCv9ZSIYWw
W6ovkr7PiUQtVIJCnDP5OFUsmRcwU9ng/837zgDE0rx2Hp5SGrSbtHMPX/8woUqS2T5Ogk/y3qyv
rP+OyG+FSZa9dbjfUPPz+lgAjt4n5DWRtOdPM8O6KMDHpE7EMlhS17ZDdklbgC5OgCWTRbdTMHQ3
I0qWyM2nh8yv5Um7kpYmyR4MZZfbOKf9FVlHMC2gzFTyVRsTlW/SyH3lUxF5TnydqZrXRtMAdjCZ
1fV3p4fZj7nlWHgfudXiDFQ9Ac7iJ+oXtKJFTE9QHDuZQfOmZMR/5rFgJso8vhUtqguguCFJoKRH
pFG3N2JGWtIjIG92uz1OtHw9pf8I1tlbxZxuqJnabcUZWKJmt2mqSeJKtuzdv2TtQTPPxT8S6fbG
+BKN6h6OaJhc7aEZMPsbVaLufSON22io6Do5IUJCctMd/sAr8iyZgDpAnBJxcAz3sxHSwJJI1p9A
QNv71efvlAah13CN0vqOymA+kOjgUlCatyBSMdzFN0O0yFQDsKCl032E1JRNxPnNW1AQy1FjcYtw
JKQJ5ASyttzQ+PBzRsoLVnPszz63tWlJdH4tbhjw9ZCHmwSKgvtih406sZKj9M0cZt526D9IkFKM
sOBxdWy3ZLIrCRXfIOJkJsq2vgkbscnxie1KJYurKmEvxlZ+rHMM3l3TTPd45OxBXUbUFvoTIoxI
FCAi9GhORCoz2oPcGBbZsapZSdWpUNusGsksBa/pGqheUaHdqwoMck16SJUP9dqow/clRHJWKwdc
PonyfDjbwWBRbxX4X8L21UvjHzDXqDYjSXAdrS5CAt19QD+LWvcCdEYDTsHE9579xGCg3SYw/CBn
/Bvs8b1vjobpPxNyx1Vuz88wfMEUReFfB+2uNzFhYZJZbUTK/0+Ow3Vsl2OWDWcTzbW6dYYEbajT
F0Z/RhpClOYN1f64D0hd1+oMbgJFGdbb4kNV/IoVsQ6MUoByhkSqlaQZ8rmY/JHRhMbuCCQGXut6
DpJnc2ThQQpTNwRkoScTwiTtAMxHJpVN2z6OyW7op6c4aL6z3v0vT8Y35aFDiGL09B1g1xIhmqaR
+PktFi7TAd8y1wWJoT2AOCJPOI/M5Yd4gz2hgP/ChEgfxA9vAp0bCaQPoh0ugfBMTp/4aQiXdFuP
xbgfIZ2Bn+OFKQnDCiHWE0+OGYXCUmKb2uvPQAz8WqU3oiZ2PaIGQ3jtSaN/jeifWWlgHjuRZhzG
sypAUBJBy+YhfBgJSN92HXXSWCb+ypsND5fJSij+cQ/lPZh+somAXpVHY663iVVvvbg3oLGwrCsn
72dMHfqLajkZS+YhyE7dLQzbcyGTP4EcCybYbIV8IytOHQBbwPiMsglZ3dgeTWnjqfyYWqPDDr1+
b0BJCYjWXVKr7RQmEKFJbC2ZRQBapKdLomrDGQkHztp5JNRU0zOxoVOAXcqeo4EGIEWYmBqUX5RP
uU9sSFr119b8Jws8tqiNxMbMGziVibrlqfpxdehcFjl/u9JDv+JjA3VzvqNBMogPUN2N0fwsVOLw
uNnPXVMgUOYWtEpyD+gkdGyWy1EZlLfSf8mb7NWJecos/Rb0bvwzmiGqMwshMaOSifeHKSPTqI4h
A+cjOJ8fOccvyGixv0zYbfupQBZb39jIfQNvEpu27nMiatn89CRMtfIZRXB+DH/p+kX2idfqyW8C
cUjbD6Yf0MQRNYOzSyf0cZBfYmGSBZsIwPzFzYJ9GoFsOdjkQa9trBTIcc03ABk4oBcaKlW0d4Oh
7gZ7LuZe30xWlmIC4zvGLRLjQ6WJ4R7V0XY2GC9bLLUDOpE13y08IS7USYhDB31/Vu8zft91EOr5
zTCxvYo8orMWso7zbt9Hiu8yRc3HauXCYHBbBQ6YqBieocPFsWa8xYJq5YTyj58kf6e64CUr6pM/
UvPyTt5Co/trhMWLp7++kpzRdurbW+f+I4aXqM/Jz7c+OsfIWep1YWIZysEU1lHD0CrkJJPkplS2
c11C1pXCg5bVFmLj1Y9qaqsXObrXBV7kEuTkcQaAw8IPw3LFpa4ZPqMOCPZjE12N3PXOJtOx3Cau
q8xPQ14mFG3YAvM0uWWVOqEEdDbCLKGCmlm1pTHCnFLtQpvHwxFSHFDKrYXH/hY3RLulk94aSYR4
n6LIQ7VlBsY675193ZRq63gdgkTIE0WK2xfbPWiNUC4bsi1+mKSxxPnXk/WRI1jadb2PJKRynwrc
BWuPgchKdt6uRYmylYKno2ry7azYe/GeFDvsO6uasnfFzgEJTGOSR+a2q2mskKZb8Tvy3Qj+HH2+
UO7jOHvEtJIymE6VHk6A8p1gB+VxgmK1Yk5QNOzGYt7wPkAUFrbdWVVsS+bWJ+7Y5ZOmtqb96UDN
29EhmmEVYRnZ2Av3LCPDdW8J54A5sVkLixitkOhn5JWIOYpOU6YJSZt8ojrsznjta8561o7p3vEd
c8dFWJ/c4ilmT7SLmwR9l0j+sPvWIhGsPWCSplVtBi2MulgicnSfhqA4IO9hjO9x89lkV+G8w4Ye
/USOIRmVqfs4RX/5KMQm5QCE8oy8VSUAVOuQCWrlovzQL02T999mOe7J2gwKhMRmMmvZfrgwzose
a8UVudTgIW14KZPlp/tl7CdE3TZUCKaundlso+As+8h9hCvHLUW6bVr2SM5dY6bmIkXb7xKH3fc2
yuvPzu3tO+Xqbi4dh0rYQXeFr7hyK1TdWNP3ftnuvcAgrQDLB1LUSzZYHwaj8f1AUbpKg2nj4/aa
h/KInuR5dNkR/wa0zQRaAZyoKHds/5QK+UqOx6dRNTu8OgOPTv3lR+EfMDL20Tbtr94J7hMxUGtf
v+6/j7N+riEPR2vpNMOud3V9q+YVu+0WHPI+oZXSzS3jToxqxMg5b5SgH1Ec/21E8rNM3Ow5yONN
8mcJ+queZFJMuViLQFuuo4U71CFxEXrGUge4FlukjMyaqK+hQbZ86h6ZEQXRc1M9vk+mj6QLAG04
jpLJjCJyzhbP9KPErJrFBimv2gY9Xz7hHSdmUx9Gwf0rIzZ3wTT5aIyWYlegOAiG7qMMp/cpwnFR
V+F/VthjuLDZNqiKP3LN/m3V1/WexyTYoIeo5ogQVaz23gI4cR6xJMGFgB4gqXp74AiK6Pa1E/NY
dzUa/izNWZXjPYTzg+2OVPP7iD235h7qJlTFTR/zvPGPQODz16IWL781AVtaIlF069oEXCv01BRt
Dv+qzOH98zo8uaguTJ/oHcX4RmW8h6lhPE0mZW+ABLwr3GnP8J7M+wbd6OISo+ILl2sh49NSLOZW
dob1YDv8R9SA2Le9VMg05v3vrVxGM2EwDWSMGSnHUoR7DKfJ2iztF8Mvr+iBKC0d8nOofCuWOr+3
o8oHZtwuxT5DbmdrWs1n60d8rxwPOYUeII7TPBF4IxDoxHH+E4cR1yCl4hBzGJmt+ISIsDfRXQS9
jcmPVcjvh2GH4Q9N6e+9bCSNx0u+CQDDbJVvsdimRCt9CBhsC48pqWdRqmXI09KsDWd6t4zxKnrC
DBKRbXpnMK6p5DxaWuy9utY1OD6iekZGxbnUJOLdnbjk+8hi90CHXh0mF39M6Cpj99uRW0MXXrrM
vP3+HVIieAAUuqDacYJM7Q70sbOCrg4rc2dbOl2p69b9XJ/CmlQYw+S/GTrjy0yqw//rvBnuYuAs
1ZGRLapMD0WiU+78uuJLIXlxbVb9U7oUd1K3flBdA1vJjWMfMVGBCcSlw0oaWzzRlITcQQEhZwgT
3KoZiS6lwkzm5X1pBMuEpjyPFJEbRzHtiItj7eP6jm1eiZZk013vHBNuZjYQnPLIzWj8o5ZZJx+P
1FUd3nNiYGXKHVIiJBSecQNM/WOYHE4krjANNVk2G7jHsHPiAvJqD+0lZ9z6t8RLhThCzcT6j9gb
iDI6ETtlCdig17MLUG6FIE00XVP6oqvD4QAjgOBOEIy1v4et66ihJwVwek8r/Ca47beD5E3t5KMf
TMB8EIvSrxqbVtA9dHQERaPIWiq6PYKQH+nU3jr446rlXUWUIXnIQTWr4Am76y2CPdL3JXnqKPIm
izq7t3XZH7JXhVoOdfc1AdmU+kwLiKZzfOPZrqnbDYfSxYn4bJzUP5vYJLuRGhfmU7RGp80Y0X7i
7XjoQLpsLcxI3MzHuWKYj+Ju0wKOQG6F2J+icCdKv9wYSc6CL/CeaieTuvmdOBiT4E5Wgl+42TFP
009l9ieWzu9lRS2vRjA+pRPtlBEDcZ2IZuJ09B0ehK65pyPE3IEJ/KaxP0jdi9horYZ5YHraUJAb
fvJjkMLUeLwFIUXt7/tFXuWKSccZsC02BBw+TNi2+pVwqBuB9U1/2gRdufQJKesueNl4ToKeL7nj
cxv+x955LEmOZFn2X2o9KAGgABRY1MY4N3M35xuIswDnULCvn4OoFpmZXrR072fjkpmREeFuBlN9
5N5zTS7TiBhK5ITMJOpul4XOd5NQWU99e9P7eZwU8tCmZfTz94atNF4FNu9QJey5rh4qOCnd9C1L
shc4QxEVUh5ikYPMfPeyjjq95OVFR0i7l3Mowt36YVADQgArfNlxXeYN6+quQBAzWlxnLk/Dcig4
aTqIjAt87hpLrSX3Lq8fWaZEO5kbJ+pwtGUud8TcadYJQAGYrWi7DUGRKdFaCNL95qK4TaJLUZFb
0rfZn4w5K4JPUONAurnQPJwgLgC6BTuMzBrfSk8efcu6VCbleS0lKQBsjkDJU3jwy91k1WvhRk+R
nWNSUG9gKE4+QMYZ4fabe4T/EZTIxJvlYRYMh5injb6hQ29KcQWqpVlbWbbRQkA0iK0AxzFGXheQ
kiyiYxa9w3ZA73MG8zjqxm56HshHJm31nGTZp93qTMxzVpko84Ynz75EnU3eIwfhug/CT+nxNMIJ
RUyKgWpnJ8mah+g7J2ZkUSfkG+T4zPKRT5PX20fVpvfJ4rHqInhQZLo4/25ZE1pJ5jAu+uw+uVTD
9JxBlltMFZdz6Y+4imFOLLkrAJUAGPWxjomkg1+P+3E9KB2I9yDMK1Zsbk06Yj6sr5ldMNztibwP
LbvbaWGnX4KKlK1kenFt01vVbLmwQ9JO62V45FP17/pDurzu6B9JIPpTiyOnX4L0Fvl/vBhsflhR
phQS5p7UjE3o1NN+KHEBEQ6BO6wJtVWq1/yrLpvtGPEm9L77gsZg4AIY73Y9739HuZmmuCM54Env
6W4zN+c1bFo4Rh28qUr8qdwggUTB2RSZXwD6+HBh42N6to8ieOdmqZ4woHiPPgUWsdrffy8pBge8
pWrMGbpKFsWMpSxkADV4NNl/N67Ud0OhU+vr8heh15mPs9oAG1kkQjEKizTSnfp6hbyPKsKiZYKO
zpqGFIstluDnMtIMzhHTXDc0XctIusM+qhueubJE92lYxp2UAxpOA6ptgFUo0iuWrtxLtcrcraZl
6qiI9IEEX18Dg5MMldZ2qOvoLP2R097k0pfSstaM3TyyGgh8cHuu+ZSQWhZTWbBpa0Y9vV2zEo8x
Vg6DhL9musaadW9yMekIyVra/n8253+HzWlatif+Kzbn9Sdqwv8Hy/kfv+U/sJzyn5aj61h3HCC8
+E/5w/rfpv3XP1zjnxY9rpCWtGnO6CX+byynzX+EvSl1y5h/1//Bcsp/uoZpIJfxDM/C0en9T7Cc
Jmzp/4zlREBguPg9hCss3TFMfv37k7TRoPnXP4z/hSSvcrF5T5sC8yKMegfxRzkRTJ6Zz1ohX9Hq
nAI2czUfcQvdKxLtdi9xb8FO+51wUmOSqBeWTh6dH+WbHnbKIovCckuS5mGkZ9+3iblqmv6cvuld
u7CVTd4usJyyBWbThNyJlsYsusIPFNSR3OZevwsKbF3NnLGm4MTYdv5oKNbsrDUdwhjjY1vk56YK
npsMVCHj0rtA/LhwSucQofrWur8n4fQOzPGdFFCOGII8TzngjSVkEP+mgvh7nKVpBWNafov2a1h/
/JL5+XDXbWD0UaCio8wY6PbxfmSMvG04GHa9sG7ZZKTXqd7ZRmfeNcLAaQ+WseybfWBItRAodFG+
EoUdx83V8mCJuNUL+E9/NWwiEjcffNf7QoNUubjKavKhChueQEOWE4JfNvMk+yH14IWOSb3V8Uat
s4pVn4rfZjap7zP7dAsuWpkjemAQxoKr1l8QuT4LLNR5Vb+2Tv5k1/2PncIEAW2RszLuGkWBxr54
oWyANRzjwYbxjjcnk/aIT5p1zb7BVWb/HQfRVdetblPj2dkRIEHXxAzrUulsyS3I7iyssv2Y2DoK
ToxiEAseY9X8gtiMya2s25VwfHErE6hvXug6p6gxSPXKqkcWHtW5dfWDYIV5xlYKw7Sk/RKT82qA
xTJSpID1LEuD4VisM0lD0FokjQ8TWkxi4umpETQ2uvFReHlMFBMpAmATN6mh9BsiXJ2nE113MAxg
S0Di1F1ANsbscoysKdiYY/DUSSd8mEqbKIM5shSJ1iGwrFUaM3uuBTaSqsS+H+RYHaahKE511fg7
GbbY5kS2TtpWuwoP3+5UteAp1OQ8dGQqDp9lIsmZV3Brwrar2LeS3DboeK+G7svHgb12lXUSA1kK
fejcDDyeitnAyoeBuexRMzEgJgiryQQQAueN2uhYiwDHqvWFKmqNXege1kz1IfguA8u8Kg8pQ9nf
ubxt5uYyXQvnPsoq3zYVzhNCcPHVaB6gARsJU+5IuUb9gEIT3NcmsOl0iYXbTZ0oaF9wdIyO/eHQ
ZW3o2IjdHF3mN6YyaEC8D62xP/SMP1Wran/R1OFOIezAmpXuDRR1fqHdIDzRIdfFRqvdg62b7Nzl
l1vY22YUH1UgPpRkW0w7hQx26Uh1SYh7P+fMQ4M8/LVF9P4XCZ9LSjOdF0OV/gP3GHRP3pk4fi7j
nz6Lf9xGJrdSWYDrPbW2taa+6gTV701wT7sQ3Lk3ZS26IDsnAVFUm7p4VBpTZCLP+f4qJGM0wj32
OT/4Dvw745oXeElMy6fpZMiMikFvT9iQ0HrlTrnW55TjMIuKx7quf7yOCEMcxBNpTYfKcFFksTmA
ni7yYxpYj5aiaoiUSSZky5KwR9R36m3CB4ui2bAZjVcmllgSdsqfgKySG8SVaBXrJF4lg++ydSu8
099/AnAHjNHQega5DXbSwdsqkl7NKPslCP2pCNCl5/Wd+IytL3UTmLz5OiRkugzTHxSVC9Dil6gA
POTYCJnNHkKegyTjhDTYm2cLkHzcWfzkeF9+mjSXqcs+h5nzqWseMoPO4XCSWI4sk7WCDmDxMDnT
u0MUwJkQgxOaqGFv+C0tgxQoSHyy7PpMJoeM71jgr/toZcLWmoG90bTaBUnqsCVvPVo6dJicquWy
F3Z9w51ssi5i8hgQwbyg0WD747/ZLN4OCv5OabI+Je1JP6qUOAxCbo/lqBMSoJLnBt258xAElfHl
9wOoNacabog6ymPfsuM3DXfY6WP5xQU647AYqaMN9NdctF9NY0/XhktvjUxvlnBxXg81Pw05IOCU
2TMfPc24meXQnRDrPSW1weqPmvJIw8qDWejM8zQdwWwAACY+ojNlqyhzTHs6TEqaPba5BUMJ0Ph8
M+5FeFq3T10sS3Ed/Ei68QUpNd26ckzB5WH52ygrXxNXfDcitnctyTJWrf9kmJwI0Z3ihRQ5OBy9
83GuYQsQSNxFk791ihcKHhmaH5vwUMJ4ALQGtn+QnXjD/K8478QaOEN1yYgdYYdMXg5SzsnZVIVH
zgY6gJcGc1iNcWuI2aUDtro34LXOWt9xpWfxjhaeQDEOvYveVbuuEdEVHSB72yyV6zLEhaoTXblh
hUCGXMdx47Yupo+cx+TvF5ay2WIYUNaVgwcHr7Q/HXz3i9qhRPYhzO6zeramtSPY6h6JSsCOXWfO
8NSjBql7D59+RiZp3/prJ0Si5dVR94wzRWx6pFtEWvKv0GqGbStb1naKAQ1/mAVaWL4qM4FGUPkD
TUDIXk4Y60xHJ4AaL7BhuqJ2RHsiw2kNLMhfmZ75niWUAszgTnISrA2nT8faVfpXB2WP/qopV5UX
mmBZ9QlqW7xNdOYvlYNe1k6TrxJ+6kp4ATelzU7PTbx5EfKQ6P5DQoRc9BY7vA40t3QuOWsL7SEE
gMz4BLm91dI9NleoayFMKnmb9GiVCq0j0GEcVpweGsMuwKot1K0l+2XF8uzM68RAlSn8qghDgo2D
Y0+DEm/Z2e+a1r+mUwffuVLeugE4CRg7F/qOxcbRRrOO9i38GTysYgPQYkfjl6uyRoWNpcZ4q9MG
apD/PDGawH01ru3B7w9eQBSNUIJST1SEtJhTfKqCmHzapr6kJKfnmsmU0dY1a6dCD5iLBv0sMW7k
gCCknT+MgWnx/AbD3sxd98HUEvdhJHZ27eQBNkW35Iy9QIwTn7WP/BQLRLDQyeohQHkkm1lhQSYI
0aQbTtTOprxAt4YK3vH6lUIfvGUhMI9ug/RSeciw1PQnGdNkDzMHGxW74zl/iGtc8Nj/ZZfLrHtx
ugglERWX1bsufpryBGv1YbL82S5pem+duHvtzJrQyTo1Z5lIgWd7zVhwOEZx19w8WHsL2KjhanBN
4pMV+Dc089sY5Vrq4mUuevhxFVqcxSSYdVm0d8eogVQa6tp3rgBMNC1ZWqELF7q2viMcolXKiiBy
fYVETTyYKtYOUcnmkTEAugLiUWf0E5lV4ZAfDM8hqtObeBfJj3FaCvA41x8knLFTGEpjiTRXfgTZ
9LzbhJRXX6Zq3xuHIl8i5V/joe1Ke/z8AAx9bk2jfG984MZmXGtPGoOINRMuoCTBAzK7gHxhHBLE
6EYLhLza2aiRaGaQL3Dw+r9pmn/a2LFfbKQchPfWiMNHYt/ZGryHHqD6Foq6VPZlKEd1bvUG9TkR
zYtBi7UTS8VHQ8gvTkisriK5hg3rOPJK9vGkyweeVSIro7T8EXjPXKIIvwInkySgAPdxGq6cuheX
MRMZ2XOx9llHClJl5xJF76ld0XjhlhNX31U5osLeu5tt278A/ZromNlrosW0Xy0gCduG1RKaPv2G
EbV9dmWYbwKkPGRxFDProKFbrwR2nZzE5URvxRPZ2LOxrmZUEoXiiZ/9kjWBPOZdeNIxizxPYy5A
KoYno3PMZ51T/IaZeRe2B8Bt/alW8YeLQeEhznyWs1oJVJosAHYd4CdWTucSdjL/MoK16WgX/ZMm
MY81VuGvXGd0AX/nIJpyLTombXaNSR5hk2rAkSNx0QauyE6qBrLsqupiFV67c5viSx+T6vL3C0PV
qS/9K0sumqqhhkY0Fbd2/vKXGEoiowTfynS7Tg+TMYhHrxDocNpTNWTXWrMkmI8Rt2ZsPHh9wVWU
EnggfKPcsIhnAu65+T50jXaXpRWGNjq9DXJ7fzdlSx2gKbMPU65KE7Uq6oUlXShXnqUpYmcW7ZMc
U5PceN8j+7Eprk4RQmWlyBlIkPxh4N+zZ/4tkpxaj1V/bQ3OWZaucWvzeFma+kvtO+M3WQRGml/+
Iu4L2RyKqGdO1xavTovE02+cDwgv9mY29jyHXf9l92Zy4UbzjOrBLnN9H1mHTuPy9uFVdaqw1mCo
2m3jILZJA4m6Hfu8cCStLDjepqItwgKTP7tt8lxboHWyVIvXcZ2kn2b3GYfYAlHgTuso7KyDV4ZX
1ToAawrQfsFeU9HEACiWW88j0TqZpRCqwEhhAiHKlIe6W6hHWAXy4Fv5w5Dk1VrROmBER6DnidWI
W30V+YjUnaRn3eskxoEVweTt+3IYToQFSVDOj1wquNRwOjIHd7uFGclT1INlGiZX7rKxTRa5NHeA
HNMrTtXoVDN4Xjrly1Cm2XuoowngLXisw6k/NSYQYR3G9Udu9q/A0nD/MfU9OTBmGZ17+ocKyucs
8rM7GwXvqIO0WP39/93Ig7hYFT9zq1TmbGrtwHwTY8ZRDhTC8W6KSIl6hodrIneJSB4uQx3HO0MM
rDkLUGUV7NrJsMJV37z4sqfcYCBNGjbf/5DKDc/xwgqU8xQZBPGU3CJQPZxdmgUxJQUEtLqyeLlk
Q1CZEtNjqtz0EnsVQJktcui54ESZSbLU2pJuvA7TZHxDZaUI/WyqC2QqAQ4EheA5AgZ1acxJXSLG
HxvhW8wE2669tHWZLsjus9F8yHrRedPwVEaR9cAo08HyFVfKeG2KFqN8RPCB9Gg4uIUf0j6C7zbE
/YPSUBR0bJaXGVqcY+X42bHNIwu6UshnYhrw9BIYsBZxNztciP+ofBLtJAPdZzMbX0zgD3eGixfY
NROri0mtK4VvBmqlYIbCGqEoDRp+W0GVa8V6VBUYgSKjPEsYVZd1TB826ekGjBX2UqK0t/iXtHMd
jtpZOLQKbi+tlQi0diFAqVwZd+XMm7thU1ZjtlQdek9b8YIYVL+RCLy70sM3PuN1mLzBs9QfjSY1
V1FGYppN78nJG24HIu3O2NhMwhiH9y7Q34lzzZhJu0/KMrwTOrVnbohom9Umcj4e/8bJ1JYBVXLO
QvehrnGC4rE7+oxi9r7obhne8Q7eIHYtK2JDg3jQOoAxBR4BGuvujZJwa6s82upC0l/1J0LckiHe
8ow0pf4bywU/MjufuEfSK41hwbLqN7HzXVwB3DJsRRxg+kTKO5Po6X3s02QDxvL9mvrmJ9OkrWGx
0yP0gSE4JohODmjfaGah1r5jMAKnkSHm5Nv/U4PlWUYIptvgs3ey9lLUYISQe0P3ogk9TCFqHL8K
X2IO5jLLthOJDysYWO6mUQ8+aqatHlvYtHxr1UQXH0rOwbOLn9qY2g2KjSXjuvbsAKBfa7jMj+TX
RisCkyu8tCp7Gq3kw7AnkxhFkHs65/Op3yZ27V2TtAtvPkuLKWmLAwir8qgH1z4r0vsYC4fijDsB
fnrO6V7drInlc2M2w2sicmAmeISTEsOB7UbpSc5femUTvzH/EzuxXeT2NawZoTY+XsdbJRFtMl46
lu446+bo0SrTOQ59COMhRPUEzqZbkmxXcV8WKbmw+saO+/jiBoaNksoPcSyh+Uwq6Jlt8lC3Xns3
UV8dayBN7EyRTJvw4izRB7yVYN2QduhhvO1wslD7ZdohdKv4Dsf7zSar59Q03iknse+p7BiiKPsZ
bfkVi8FE7peIDqMuVniUUmiI6pkxwbRJA9SInMx8yiDB4Kobg02VBOE+S/HhxpCHXrNsApemCf8h
B/q8YfmK+qvI5uUa8XJdbTnXUUKBK6vw4Pm9RbnsWg+ghvZCH8zz3/8UyRRNmM6f0+0iZKIXAbP0
Glf5QRZ6fWyJgl+S586KX03nUIvFfSxPTmyee1BHX5i3Pmb5zc4KEjK103rLAM97Kxp7WCPi47sG
cGSOZbi2Uo/HO8LsUPYMuoCGxr6OeMtMvoPuzUr9p/nmXEmCImUFtMYv0U6F4QGcEx5s7wcmokJ4
48ZnXzOB14TvCIaKpWpbth0edjammUxhZxENQz0Z/uAGozsETcwwWMvOJqC6RtdQDTE1tHA0mQw9
Fqqueh7o4m16EVnJrLnEwVMYTMjIJ07JV6uCBcL2zyLqTpkkrW6OwloY0E8XbtIsNSFIeoPdknZZ
BunF/OMYMTnSsH+cNk+ZAtGNSO+O4aL8qBPUxEbO3i1vpgc/CyRMlyIhoPtjaJ3h2DT6WYbBR5Hb
+aWctQVhazH5Yi++KbH7r9j65odctp/2aPTP0LmAsrGXWqZxvhGjc2ZHV7I+AFTEEOEPtLxZYsqI
yBLthfhePoB99VqHpEY6/hmZUcp+6QisPTpE9DEz2T2DTZ6PV2gcw7HXIZ3R280TEfEuerlHBLzS
cu02iCo9ue6bbbT9XRaoR5IkCZ5N+DC4MKphM0ZjffXjlwxhbJR9NUN4AuvYUD5jyY8mcxfzyVzo
YXSwLAfZg6k9BBIJPHS0jyZy+RCVHgc5vjlwAfWKP3KuUaablaXffkCKQBRkG29K/kAzlbCNZDxX
SBm2EAub6Fhjs/ARRaH1FbuBnWBailXdmR8NBkX8O1zsLTFCwcRiOm8O0paQc3wCK+vCO0RCoH2i
0951TmIhpeMBCju3uTCP0RcaWUFHmApr/lN8HlrtzTb7GL6uE219w3kH0uMzee20W1fFR6Mcp0M3
1GyWx0a7Olh8Fl6jOJKxj6xw6LKfoPxZ2R1PPgBsZFQhuO44kmTOx1X/6ASGTyWEErOuBS/bEKhV
Yvy11VsZG4J40Qv6HL1I4hvJaJ9R6bzKDAjIaEDugG6ZPiNSfGahGXwbOCtDzf9m7t/jROq85zY2
7q2Aat2P+LQID8fMgebca90rgod1mQdQRZvbaVpahRO/ChEN194LP9OufW6VDQ+nSRGD1kZ+SiLW
nL5GZdMQY4AAfOMoQDgazfKKbNH3NnaBopdeDMAsCwGlxe8xU4HHqTUnmMk5RQUKzyUhN91+hDB+
d7V22FcsTpAbu+aKEU221Q3r2NSyuGFdS5/LylhVRmdAV5Q4z7LmEjlwmDBdFYdG4kTXvFmLp2ce
vrXgWKZetpPSec5tzJBppuINOcvl0vfM7KDPvRXLmXlV7mCJbQSqtry7QT9RoEqDhJWIDM5k7zCM
Zxy2zZJqPaY95ZzTg+7o9rGd0YoPRXQwyjsByf7BzYIlgk3zSFgvyuxOP//9MnuN4Sc+eNB8D4n0
IWn5+97f9aUZnlPKyG3eevex4YqMbX6Uf38JTH6oqneWMz9nWSSmeVY9hC7xTc8TXrQUjbCNrokU
N7s8pQRetTEH20C3YOvczzEX94ki8JWfSqen5luDCXIo6/GJVRodiiuXdTfSmuESJTVrOMs5e3gc
GntnziUchivYfTzP8GIah9k+GrspQbOQGiAgwhLJlamYepTSoCmombqOps7ni7y6e4YEY9HNAKrS
AiXrSHFL2ZJtp5r2hci3kJNp3SXhqxqz8DYMQ3hTFe9aYRuHOm5nX6b+BJQtfoCqsGLsPC0B5wGo
nQuAuLHx/Hjm5zh4hEwjUD8QnWSxxpgI9cDyuA3ot85a120pLLdulNnv1eDjjABTEEXnDLPnPkx0
Sqm8pnInbGLFxymgDq37pfFnAA2LcobeEQZMdCRGzFgrerJVFzIV8DDVLaaoVHuUQfEtrRlk6ZX8
NGXoLJI5+iBhiLT2YfxtOwAQM505fcWWwgR8MKybUWofysxjVLmSJ6qS8u73Be2m7ZJo7J9DI+ip
OIL2qgdQvwuzYKGTGuMpSLpF547xMm6z/tzFQcHfpEhdU4fW6utL3UORCKJ4OJcFeFq0GD6jVrZL
3NqXoHEYvBBctm7idz9Jw7urdxDorHivCw1QU9UJhIOsqvKgCDmeygMfwPqouQ7Ab53AgWi2pjI0
OaTaMGIjHHaToSGrQDz25OWkFXNFOi/tPP/XS+2rCBE56RSum7o2nbXfQEdOtCY+6CKq1wVl9F6p
EZumnhxhOtogX7RX5iHpljHNuxFlw1OM9BHOZMlWQk9Q/2VNuu8tB7/wyBpkMtuTkhkFBREZzhIK
GRod7N2F4kCRUYRMbmzTpWlxC7n5HDTSq0tWk+AVe3kHIMUtUY6BXItTrF99t/WwIcP3bC92PEy4
v7eWGbYnd1JnPp7hJgkcLFzOEL/hywCRJHean+EBD623IcU9kxrFuss1UErdC3NA0JRUZcGgv1SV
95GTTdSh8KznVskglX3jVFBzcYcbgXopnfjLcsSxC/AO2QOBTcz/z0bo9IgarXzXKvQ4Rga7WsAg
Wolu7HkDevsEZWLvSVYPcB075nzxtTTd4io956mKfHUpaDULGNuvoc7t6qH/WJQCnHRjDl+OYZSP
1vzFwX4G1cI8gNUmMzofnKNo/gRWNG8Gi/5WgaBYUkJe/bzr5uFDxd4iIDfXioODlphwu4trzWtw
rhSYk8byzKXfHwG79UcXRtwGDyHxbrMRLU74EOMY6IglQytUTWF1dVvTOjDFQmzlkeiJXCjZeOg4
YSLq9VM8eMTSuq46YcnNrAS+zNQ5NKtw9jg3GDzSCu3sKgLHEEQPkRbHj1VjUWs2Y/6aIwFOrUy8
EwEzLQCtrBxHfbgOc1LfA6tmFls0euwWcLOQI7gVor+znHrSCb2Px+zJDZyTS+4RAOS32hIGerns
sfBNsuv6mVpn8mey7O2r+K3i+UF8DmjFA4Th+9m5CcHrNVXFgaPOTCGwLIXGM1SNcBHgrTIn92LA
u2IaDsEtDFfoOMc9QZ+UnzW4WaRjrIq7bm01Ha0vYa2LlsABAoej4HQjtgducxq+ZX3D0J2ZmMTs
gviW2QefIOwyFTWRMsmnDGWJgFd8J1pnHqqmxm3FAgHx9KmX6gUSAE7Gov1DHXOqyKBq4XpRO5Wb
lqWBn02wtLMctb30f0pPX2lO8am8LL1kHDJWmlYLvwehk4gaypnrNceyoWRx69UAnvxFBOLs68O2
T/NnPR8vAJVvHmDyhSZxfoiOlZNo76IULwSShQvHBE9oppQQYTy+pzhczCJFwGj672VH/GTcyGck
VzN7RpyCQADn8PNjVs5Mv/DNTGxGOauOZ5LxC4dLPWIvM2ycty6T9VUpyl9dw6sivQFJmWZczLR/
9NHRhmGFPhg+E7/8XGSDcdAqljVJ4g4v4UwgrMkXeISdVC2zgfYvF9JZ0zNUDzhUV4h7aUeK4Wfk
7iMRp2vOcD7Zwo3xSWtr/Y3Eha+4po72O6Tg0HSwec3zn7Bym63TWTmqw3FaRujq11WtqysPR3NC
NnO2gqJ7miL9wlj3MA3CvgWdf3fYhsC9jKC+ZZXaVb2mrYsuIXSwzfx15jfpiiYwXTuxkT3YukBs
6717rChuI87qg2U2GCLa57pPWaBbGn7CkRsVOcJmMhDHe1bbHACK5o+D4zyWve9fyikMscoOd+hl
YpmAqWagotOWSP1Gc8alpEbWmQ0rJgMzWB227m0UdbkfmS8uitik2AhifmdSPDHH1Nd5+RtNZbse
QOMpKIbGxPTEEG8sq96jZtg1hgYg6tPzmQcN9ksSxGd6X2zAMK1T9RDpbHul9VUx4xgAcGJcQWsu
OnNtB8EmRg57aF1mlKHTsQzm9RaYzmEQXbFl5odYiJvLwvgS6aS6ZJIsr8YLVsKFuoWkX23dUP9S
oDyORl0mS0claC/0iqCMwmC82CZbZbOsamIOoZq/htgGSDydJaeVA79k3QDt2GQhJPEBqHNogsk2
4uDNp7xhItMlx8RWC8qm+k0PoEOjs4eE5tXDzlgzbmRwHKlDGIDOdhWujWZk9uZ42lWDfVSXaHyM
kY28wSRwCZUh3cou+Uxr7vUUYUtUuli1WJgmBeh9tAvBo8DnWrtOwh3CRL1r+22r0HPImlnMGKRn
hkrE/GV36qRSz74mMxAbHEm3hnlJF3sxLUHJMKhVR5cmz4gmBBnFo7RAzI6jeWYuSCyH6rRdF1J/
xwR8aLn+6446Bh3NvBnKq45u17SbPLN2k6mL49T3asduFTY8dsSTaRAf69qGvymIzA3zZNwQUI0t
YdA5DevCYT+n0eaFvxEpnU+h0L9Q+wAVJ5N2l1RNuCHe1diYdtq8EJJHfmln41qvIq4ToGInG3qz
aecp7Wjurq3O7PaWBXu/qXzg2xRlNDr+LpjL3L5j6EIExlpjRvg05W8WcBlzZlXZDqm2pE/YfDP4
1OAkkMuBZ4pwOA00EUPDYCrltiWsdjfUen9T5rBoIgv0DMlrwArbjcfUa8V3CnhLC34JrXzkL2EM
0COiIIYrfaRWv0TxpWAsAYX5fZiH7mksxQv4RS5WQG7uUA0/WFaW8JOPKh7sfZO7LNsrcY59gebC
c4v1kIPJ+KvdRdH14FReRE4AJhuPJp98LALqmHA3BB5sXI+riN09BkjsVT7rHt1QLzFKDNxt6tHO
ppMGVmytO+6zBqJxwRoJM1LCY+vycW5HtWeLi+MAXfe6rdVXhLC9xk+xlGbF52jQH3sjfWlCIDRO
+wcRI7D7GOBW9TNHHkyBpNkfaUUiS+3TvEXFXQwuJhpcDA4HfjFyLsST+RsmIBGGuTMjg6CU4V51
VAywC8NFI5DS4hR/rT1p7ulfsIXPIi41RzkYU7PK41Zfljm5JfSZyREh7hkdR3m0UhIwjJhxUufV
OIQoE1f5JMTFVQdnemXI7C/NptQXhZ18lxirknPVdT/SzD70Wn9si/ib9/hg+UjTOg3YVxTcuBSw
lPakPCQ2ZHMB6YXlHkqfBmqIb540vV/rOp1aas1cjmT2VIY/FN1MwHMUIaBTkTkytixNk5mu9y51
+9lHLzhJ53sIx5M/AbCAS1TOubvg+dHBIyiU2aWQgPmkUXOoreSg7nlj04mmwaOmZ/0+YDPJc8wa
WcLNan1oCpocj3gd8fLPyhjVJEfuWO3Se/a36dbaFhaH5kp1BdqVjn626bz+EUEL9jlz68R+sfOw
hy6mpg5OlVZc9aiRh5IhwM5L1IvPCn2Y7XO9ydvA0P6cOfsxjs/EU7yQOcmUC0gBIOUEWy3Qn8Fw
tmFOqC8eB205JuLKTvWAEf+UF1RqlLzcS3q/KSL/6NXaJ5E2W6fAa5447qmPTyjOIIFJvz46MzXf
jBsqGZSDT6kD9CZ/i3yP7AVwHzFO2KNn6ZT3vVo4xMJ9SHweC1B6b3Ii7ZHn6m0MwbZM9LPLoWG7
qaR3ABaPQcDUQbjT9W5z1xQgh3M20nX06JvOO9HI8cni3acD7o5UyIfC6XeRwNszBdWTDCveaqyj
pJZse5eGah6YNTvPozob2KRpg9+sLN6lSbU7brB16PL3axaW4c7NV6FLT2G73olv+wKN64+H8s3u
XULf0LwzE07MTTlG37rcuiI79xYbnsiL13qKhaMmdMrMX9JZK9YWLIxDzIyDD+9kQutKKSSLQ53a
464tHJ85J3k+udmFDwhx4TGNwYMuzY6IcHiiJO+BN0xsb4PiMVvZVkkppbphKVHR77Hw8VLa8Vcp
0v9N3Zn1Nq5sWfqvFO47s8hgBIdG1X2QRM2y5dnpF8JO+3CeZ/76/pjnVOOcvI2qug/dQAEJI9NO
2bJERuzYe61vJRxje7GrgpSkrcCX93P1PiuUZkYRQQ/I44+ke5xQCJCXmz+i++CC9t9hosCh6ipY
Rk7xFoWMHKhSECQf81BdXY7O91OWhJtWy+sn2veHqWge48TqPkSlCIKMCTPUe4NtASxERJridTDp
Tyg9vRhWsAkLHQQrgc6dNF+nKncP7HKx5/fAzHyXM64T5gXefuwKnG+IM0ngNmVQoIkIYNpFQhFZ
tGiy2CqcWOC7+c0E+GXU7c5ezG9ODBIFEcN7jsvf7a03owKx4UQ5zsdC5w6EPpBaJvhNYaOBRFQq
jR4JsKYzYnbobUexl40aGrkKgoeri6diNgEjYpTZdaA7Q1OIletCKtFDZ5dFCO86EW5yCwM+QBBc
ROJW3+ghoPgmKgtiGKmfbKwyeoavsXQfIG/C/AlYlxhf1mtEyMIbe/8zJziv6cSOWuE3baDY02kh
k4SI6ZTtck3g76Sf2rqXNPJBTThl9B72yK4rE197DisJZho8gj53FzAFrQ9S6KMif8rITNrVKaS7
Id0bIQoJprbtjIssbvuvoqwh1SDGNhgJ91ROLsfWExfLtGqcPQJYXNui3jp1vRDkz8FICCmazM3A
gRLO6ALdH0tU2pW5Auejx0244Z1LCOA1XjIWhmLyv7e/aQR21QV2QoJ3aDkX1l1EEjPnl20egWGL
EKtW+rSctasdHqiarc/5OcB9mlxOqXBrpD4wu8eUXRaplzLg6G+0lhcyYJydFg0kj2b22anj50FN
x7ju9iZhphzkcsVAB8qCGZG72vZPetSByhm79yByZ84/EACK5jvKQZOg9BWyvguTsH79J4vBtUgn
dod/ybvsCi2jXXT4uAZ4IsunD5///jdbWq7lmq6yLVfXofxYi6r/T6p9Gr3YGMt2Zg7bNN4kQrFJ
R5uI3BC9BUMW3DDGpq9dJpO6trOIvKTJULz4iLisFkvRf/F07H94OrZuMjVxiJiwhWEuT/dPT0dE
RjH7djLuCklXLEa7A9mg9ojxbb2Atrwnq+SLwRebhRG9SWAQZeUUO62xvuxcczdpXvLWjU9W7XNJ
CmPzXzw//BK/vFz2Ym0wfrotXPaCvz6/Uina6FmzpMrhfU1sZECl9Elqs0F/DXWNhYlu38oq42vL
9CGZyuZ1sj9EXLLVgBVhRydBbagHJANckT+f3b/+GP8X0pM/3s3m7//Gv38U5VRHKBx/+effH4uM
P/+2POb//J+/PuLvF8zfRVP81v76v/7yIL7xHz94896+/+Uf3k+/y133VU/3Xw0phT9/AE9x+Z//
3S/+y9d/yzVjmYbxp/do+Ql/PPLmPfv6979du8/uR/jFCP5vf3x+ua7F7w/7wzkjvglXqsUjo4Rt
ysUf87tzxlbfFBZ1G2WtocTvX8kL0ma5UaxvthSm6wq0vJhuJHaWpuh+fkn/5mCCwmjDimor0zX+
GefMP9hmLK52nD22ydXEX3+54lXpTnpXdpWnOeq7jxEMSTLQtaCzocnjGk2qbtwGrn0u6dP86ZX6
v9z8/3Ax//Kj5V8vZhEbdpIgnSNqJMHCH7JqhfG8x4H/MaBL/y/ubXP5dn9eamxg3IbpOKbSqc+F
4G34870d+31s4cJgFq1lTLhK0KBGYN7CM/weMU+pU4oudI/JdmpKTr9xvNNBQWkm2VkpYhrPqM0V
gbjxOil1temt7tXojO+R9lqFt7gynqM5ujjddmrtC31auABs1IREZlPxTLl2NmftWg0gvQGhRwXz
OCav3n/+glLS/cPv6LqG4yhbckFx1f2ynIo6a2yrrwh0m7yZuJkdPHOxwn/eXWUHkLYg8YitIXiq
jA6aWDur9VBOzqbBsGCE5avVqvowaDdmqmk7H1Q31mwFcAYLZTR0H2xg6xL5TBi+0btdh/1xGoFo
OCL+0CTRt6bc0fT8sEyo+eDvH9sKIy/MwSEA0i4yPC+xM5MLpcK90h37mIV5f8ghSuycqTrwaXS1
jA43Y+Ecp8RJH5s0tegJw4bQfiu0dDNRkWgI3QUoHViyno8TanSmnVTEURF6u1ibG7ynyRB6PeFk
OWL5jKGbU8ijj1sF35TRbSVTYvaTXRGIW9XsZfXZGGdBexe+2uqtH0KFsrfZY2jSKUiUznHCXbXx
IhSZpuZglMmBhpO+w/RA1ICFV6VZuqsOr9KYm8+yNswdWfeHwanELZiHu0b2zzFdv9RV4f0UMnaX
ifEpevqsxLGGa3iye/LZkocZ0YZcZvVNlYIGoEAvUOdoQZ2+8RJabPDlIc2W4SnDp67+wqoAeLhF
OTbVSMbo36HvUcbBlk9o2UmgtMdgnYHzVZrvMlgjYKct8RmQMYlpKDJG5pRETunuJgCZuGV/Jskk
JLB+yOCVD7D7TrrE9du5/hmsfXG7yHT03N2UvZsC9q3jQ25Zb3A+XE+bAtjITDAvZSvvuhr7U1NP
HWeuG2Y9/qEHnh1F8zpzK7jhiM0RG4gJNwJgJqdp0FXho1NYelZGn5RAXstz3vE0SfZdy57XjLlv
sHFA9a/SJtNIasNIMzIYzGIjQIWntetGvVZFW3CaNPrVUVrGHWKf20ZQM+YDJ/bwWBCfkprZNnLC
I4qGPVTKTTugE0/SLZjATe2b8y5Ln4wGR2AZ+7CiQcAyom0qYqApSLvi0U651v/zO1eqX25cB0wQ
AD9cFcomNlYsX/9T4eEGBIAj+De8OOEc9TNoqkmRe/786+8fgCJswUe/2frc4QHkWBaogUDfgJgR
EtzwAEK2N0eAsYL++Qg628rlyMCJg3wgE8dLqVCOpVPBCCq6Ey8Y3VfbfBopoueeo2daQ3njdJSf
uDLfw7xVlxQRUBk/R+I7wMx22yi/WYeW81n4XXfqE8Wc20ZZ01QdcwSY4Kj5oxQAhN1sacfc/nyR
/r/VF3+pSXZfxbKDN/8jihBXZ1v+1z+XOb8UIXn8/vHXAuTnQ34vQGzrm4tol+2AYmapM9gZ/yhA
zG9sFiZoGEtSi+suX/mjADHFN2UIWzo2lzXIAIOt5I8CRLiULdSgPJLCHTew+GcKENv49dqnALJ4
WvhSpOKP/GVjDoIgsSJcoDvwwqAOMt2BDeiY/pXoADCWDmxrUAnhNceTcZx6jmG29M1LZiQ6jPDZ
J3651/PHGhgtQmCFc6j3q3iT2CmJZgG3cMa5de9geNh1ZQJW2dAVCvNau1p4HdcugvePNm2GXcgg
H9mpOcN0NgZCK5GUHPGYFddQi8Ybv5JQLvK8az4gHJl7tIYOWIdc3AZh5OMzaNy30pLBM2rBcEeM
ccj8HaDp3uyku60Mu7ydZaZ/TRCTUri2Qf05kdjgOXIkSCmZkNHHxoSCo6nixyFDhwLAYjRXTbNs
AgiT5DEdxvmiJVZ+Khga30ddYdJbH/B9FHMaHqY0LJ5geMgbzZzSjSZQba7KuQDFjfatXgQiqHV7
kkKybkwJvTCY7vM05xWU81cNCso2Q1jggbOZmClV6kB3Ar0cSt5kl+ALYhoURJuhDuQPliwEiiOH
fr8x0cyy1gNEYoLMOhuoB4mt6wImxgaggFSt6azq1SIBlbbRVP6wZv83G/PgO9TaN98BDLiaZs74
hDE4sFqdOLliRXZfUWSVZ47U7h5ox3Tpujn9dESGypvL4BmGLzm8HTzdyqi0az6XDmM3SZewRAHM
RrpIVDHX6jdtosZdkyBS7nwZXNyJ7Iiy0mlRA1OleZbX/oFO2bgRrtGc66bFtOVI1IIxkfJRIRge
lbUWeplW0tmEgppdA6tIiC0YGbBX5C+9DCbZ9YEsqhet06fL3FZAY2lpoG817FPVtkv4nVHhPy74
ryuFGWhftr1EKNzMAKdF5W5royKMgxHGIdCxJKayZZ7cCRBo4Bm2DXv8o8usdItyPX23Qo1OdBOB
5mXk468M+q0kKsDhGicMbdqEnLTUiOdE+yH0vQ62dGe7bXovSdC5NSDqbEBS1sdQt64VSYjgn/Qb
hbloQ6IEFldf2I+gsOudSgt3Zxm1xRw7ro6oU+v3JBonsC7R7Nxp1Ri+9WGmcwBl84773LoSrI1F
TKslv1Lmn8ooXkqZMDGBZKAyLIPYWWUpFmt0CfHR17IGbFLF8IprbG+1OMJBb+EVgLDl3sfUmqup
ABUp8iUOZyINTychlPIxmff+3CL2wPKbE4VJPjYtAhc4CgW7H6F2NPndPcgnwUk2alpjaJwJSU5z
kuDhePFsmY3BMrExUpmWqTy6oksI45if6TJar7kc3EvjzOmug0F8hyih2/SdFm5R4dskJBM2FdS8
+BnIlt1g1/HSdi2yixw6/6siQPNYZmH0kElbbFvXH7HaxQZ2+MJ/MVMcccSLMphxh/6oVzigyCd0
GNFIhlWNiMAtw8i6cuuQ5RYx5l4V+sxrMVAYAlcEh7fgewESBsQLdCjgnPDdzyB82dCxCRfoA+c2
lU1HMTqVx8RKi0OnR+btoPs9mYM9iD50VoomH1qa1xpjlVeFMnlIWeNWBHejKvAzlHMiX3QN7aRI
vga1RR/E+q2ejWbtToN906dtT8hj5dNyy2OG/G1eWmQ3KISCc5vfzgPTYKpR57ycTcgEFdANCu4G
N0/EgzLiGQKMifcjm/uveSj0hFwyVEWNydFC9IP1nsYmCqZ8Bo09NWEXbeCjGKzvWAg7hIHtOqKw
vm/bprn0TOiIvYvfdWM89jnj5klj1q1SYiPCsQnPJA0wNSwSeShG6lUxudFzUtbyey91B7w3LLH9
VHU+HNO+Z57OEaV8HWcb9T31556Tcn3Fp95+ETCFwafh9M5Eu3Hvo3kMDt0QzzeI+9qdUCMqF2ey
X/RMI0iF2TuxufQd6V9zPDzXBarj1F8OvbbWRsmdGQzVuXS+8oFUY+LWgidNOs1tNSYO0BkGJqqt
nXzXk5JsbaKy5wUMtal4wFPmoEUqCJ3BWgvD1BqrZZTSz496p6Po4LwRSio86KjraslvH9KoukO5
X5xLAL2Xuk8hMaG5h75AmAl0eS7Tgrac1wmn8nRuug1hzBhthzpeF1Wbn1VlyAffqhOg0mVmnn1o
4GRqGX1+qrkS9jYu6QU6U7TwXkdnJPdwSZqPKtkfpaIlOi1U9jJF5p+6fK7xx2DfpUlVbSq5AH9z
oGUfblOKc2jrgMDYN4MMJUeR0YOOdSZ7hu6pfMRkOg7qpsRBvY1Shl3kSRS3Pfq9ra5FuLGDqQne
yKnlMOKGsiNsK0Q/FnbGc+5XAnmNCD5MO3bO09x03E096E4alvmB/t6NKcMb5KykuhD1uYn6wdxX
c6PfDbUzPbhmOOykYWvXjjyO7Sj76tT1ekugU3ex4qY4Ji3K7s5t/Fc7VZiBwHkQlzM1Jy5GnwAn
y77JRqbBQVa0Ty4Gu2feiOqYgFw/Cbv7FDQCOdn61NIzEZhm2Gr3bstsO63R3dDtD7tNNIYKp7+c
QRxYy0x2cpzmrRaqfU0JhLtaFrUQ14+o3m0ZO2BLpghR+ahFrDrudKSe8D3mYOZ1mKZgzTjZmBft
uH+P5tw/QDUfiAL2rZNPEtBVSxuOSW3evZRhW51hvNbfEUVXDErB9eGGJvIqrpJqT36EtiMQTp4J
AIShl1Yt+j3yPu/0gLTlkaICLWAw3dlMAC/EvkUw0tBjUTiZP2beyR0DYXHjQ3Be57rhAzfKqgdd
cYRb+YiG7wtlzZs0QJUoDAkUYdby7H1CIIWoF4fNfaZ3WGq1HNpcG0elJ0NMqwWq5udCKveFYiO4
w1Gl7yBMGHurcFFcNGW867AMkJkyFh+ZSyqu0pPuHtbmzAQ/A9LRDcPBNxTrNoFtx6SK04diGMUR
wy00QT+XOVLgNPICQ8brBoUVwmVmVTHpYHas79PYDR47WHR7rRmHG9sEtmmhKOMNHtRjpivbQzYx
rzU9DMuVL0XAjoClvBxNfwui1vjQtSw8BnjJ74cZENjciPIOUsDw5Cq/fdLE0F4yZqnPduB0nkso
yiGc0N1Beu9PDvHa70j26cXktSmJA4nq7kGv4+GeyBtRYVtM0TlUVcsrFafH1ITqtGppqp3VUCdQ
rDRA9gNp7n3cdJD4ewSQtaWrLYFMLhuqrt/iy+qPsR1QsDZxUWLFD7o3N8Lmi6tm3JMVNG6MKNJe
NLvuX1vdx4WEcCQ44yZjncuVWpzeGlnEZh26ryXt+PuJ9D5Ur2knyDYEBIeaMRijU5X61lNm99Eh
T/RxIw24sDVzq9dSlWBbzZqv+P0kP6TfNDeoX8aLW6L3KGdivBjxEx8KAWJHmLX5EgiyHzatj15Y
L+Lqhm+hvNkn7YksXb3cxxytkhWCqeBIjBOikoryPN0W7jw8K9+1YtwTpCWu6RVgDEOHWrOJRfV4
Y5NUf56Z9j6YoeH/qP18RpIR2sTS4McY8ShQF6KmUBkJT7XsnZXmIFZYyTxHbIH/6CYSIWL0KcDH
OIRlsIm1cd7nA6UkWl+D9o6hubBR5+Ip4WjFBI1sWqZMlsLuhS0UziJ4wiRn67AyBIs2WJb7OsdH
lQWhcWDka9424OL2XWmOX1yHJHGQj1q/D3Fqf5jtjFGyM9yTXxkFIgV/uCPaLorXOiOOTWlpwb7v
ouxBRTkRVxbpEVRTqWXcUpCNngWU5KiHZgYMaTI2hlaxmUtVn4fGqOjwxcm9bsc0EABGJM8IK4NH
PVIBwH+4bqPBgiRtn+W/kbCCGfA3p8IwrEvUmN1bXGjNRiiQgX1ixF7iWI2zsqY+OVK+11viFZzb
soPsylitse7coLaeiyrHfg5r7O7/SWfif1LPwRbyP+053L/H703LtPgvbYffH/VH28H5JmwLS/VP
updpc+z/vetgud+kQ91tKd2QlnSWfsR/dB30b4YhXBfFgJD6762K/+g6mN9okSHDUSRrspYo9c90
HSSd/19abuyeLtM0xyZBjMGH9cssrdDLEQNR2yCFJukqYnlD9sNlHlzGEp6sEzWPWZcQ21NNXhIz
GTHZUW/i4QFoV/pQx8YpF+XekKSG9mb9bkZiPmYCQnUWyNLreuAHE/BTD/bf0Z9qlzOCSbZo4T5k
IgruaMygH2RYpz67oO09y60kB4pEbRips5dI9wO2mv+pAxqPhLqN2iw+DzKq9qbDLRH3FrkuATJq
N2Z4EdbCC6SuHe05RsNOS19zLX0jGS9tCEqy0JiP0c7plXmyAswsDgHFgd/unMyCLj9jZfcTVCTO
5CyOeJEinaWQijpIXlaKEkozaRKE9lzcD8xJvCnUHnMtny/tUHw4wAe2voyjbe7YLFXdXH/XbkJr
5/ZSXSgSoJ2G1rTJzZyM3DDubok8Ttb4W8WH4Za7nxQK4RZ4SWpnBFo/EugpyNRpFRatASXbLQwu
f9M71Q3aD/uqNPMNtLbaEJtsbtpegCfw2UqJ1G33UKtW7ZjPnzH4XwzG9l6OmXFErrXCBPm9D5vx
zcx0OkV9nlHxHjrkMXiQciKeFIHxYAvRoRKaxpFQnpJI/9DbfvBwM0UEmLTfAxlj0+wr+p8BMWHj
XGzEEPgHrnNkpqYAmWh04W1pQ7S3DSvjnMUPo68Rv/gB6RlwpXCen2MXUTcCQmbyRfWBF+VznpFp
65WJWBmPTiK3qTm471pk8TaXHH+MFclKMTvIeh7yC3wfZ0OW55vQMFwnAlFuUXp5biJQFnjGINM7
MQ5YjTBHahGjyO8UeePeZOw7tFQnm/FVUDXIn0OUorfauNiWA6joU02rJ2J1DofXcLbtPSK0lBMM
EWDpEjk6wqsewm1cWt8Hlv9jGSJbRr6wpF2op6w2H9BVNBwWSNbB0x/f5m6NWdypEEzQlNpaIwkW
c+NEW62csn3mgLVaRL+Nu1JEKp/Yp+lH8xxPPz/UszoQajJz9FTubWiNV53Q3Bo1JEl0QZ/jIp/t
V/K1Co8DbnA2/SUInlnFfTZBcCm1FzuLBoZzGdI9VV60gICPKguBdnx2ugxfZsRo6Iq1CFEUUutM
Ju9JK9yPyGl/VDZRSnbGOc9oOZIXg8U0SkGMNxpb3jdVru6zzn8yY2zMDkSS82ROy8F6ytFepF4U
2OE9WpRr2Ofh2ZreaKRghgm672TEljdRcgAsvsRnTF9xGz21TTHdQfd5QstTPlHBraHUwRoRYtiV
+dTDu3Cv0pfNuUDhjBYqfIV+mN6adpXeGggWl05chOWQd3FclMjtGjlidKc1hDm5HEO3DVly0qxa
Mt/UaxLMBUeRsjgZHeMvkm630BBsBnxquEvbWKwmzaPKgewyafAMrB6Udsf+rkNy20L9X1xKfU4k
VXVUNFaveK7i68+/QfUfOJRn1fbn50LR9wjaYavlUUdDICzQFxLieLI04Q0sAe9jJw0UZuLFEe0T
MBQJMgbqn94NAYg0XzuUwYyZgYQEu3ZJi0k6tXZm+UBPkgkSNtK1vwxDkpcizBVaGJK3Crf8gJuI
/F7Cnspm5NSOFXgmk7ujxp1L/pOtzphM5rmZ1oTETts4JV/ZLQeyf6uUJgVpQbkobpywNm6Gdjqo
DIsa6/yn2WiHujXLbeMrUo57vAyzRJkmMKHB9/aNLYAN4+bnh1mfDRoBobkxsMxphLts0xTCRp8g
tnIwR1FGH+tZ8u115Ghjx3UtEzwm9OvxEpWov4xgZgYXA7I50inI9smHiBKUes54i7xNbnOaCcjB
PLRncdIYQPJTZkJxy3hHOCDLFArOUAt39GiY1eBwOuKfL7xlIeNq9moLL/BstYubRU4noFBAWoO2
25W0slYcA+1r4XbcP0Hn7APdYHBYEGgfE0OixRNZgWmz1httW+lusffpt3oiOLEQcPhRduxxaMpv
7aADdp9/jFFIOANa/lWmQZm0I629q/gRq7Tu17Ezujc9PmR+1wjH8dwTuNdiZx/tw6gn0xpcmA+V
Efa9sBcrUs4cXvYoFW3CL3IsqHs6gh65qgDdCSHZhu+9wytFD8ekV+Wauyqt6G30Y0OEwwMxOuLR
8euWswYVZGoS6m5NhX4qTJsoRB36BlDgXcYBNqH7tuIsGF1TsMtrE5FYRzTiD9PZoLS/yDqAYTdM
LPYZ+eJa9SKwPmJazxEZEBNIyqFvHmnuEj1S5Xtk3vZJ4kI5Gqx1bdW1l58fulK2F5+zyFm5nxmm
qTMEt03bcBB35oWqmA6/FXIgbqCzw4/BqGhNF83iMww3dpYQ4IfX89Ajfe1lI8+pyFKvzlIJfKMn
Uwx7xAj/Z88OrHY+csWHkfYe83QMpRzY8CVFu8lwsmtCrsldxm2g1fEMbk9lO5nRQ4oyLQWf0HA9
G0hh8zQiyUfTzkzegwtW/Z0DI24/WCbZfiyfXquQ8KvMJAnLAhBfjMseOyrt6ON23YwhFGVWs+zS
t8DOmbB+WMje11EYYJMT/mfMkOKSxtGF9jy2kV4s9FBQJS0MkzwbWd1pS7H1uTAPJPgbziFbnDLv
kTER9j7k5pkMFZa6IF7pueyAHZdkubnPTGO0azHp1ANd86A0cepKngAaT3ttwfsj64yzaNAx4G5m
FyH8aJyqodkhtjxppkif/CieTsGsEcnTVckJxfxzkSjrGCbNETZnfSIRTuMgBx4l6RE33vWiTrF/
CPbk3mKHGzZuPdTPUZEeWnh60v6RRHG3C2PVbJMSyD9rwxsQj3496PqHM4dfuD1ueHNBrruBgRRt
06VNtE00jMhThawcANnaydLAiwjAWnWdPCRIA2DnT9EDduDooYb5BWTAXI0RIXP99F3FZAU6csh2
IemHrFUNZkkszgYGtxcR2mC8UneXJ4F+qJV1IPdDfRgCk2ClNJybE31PoJ9IZny/xXBUqTupHuxy
eE/bqboNCkTi7Mm5kC8R1q0u6EbstXV0CLWXKbcTmjPhwYeoTvtx8GZA0g1MEw9SJXcXGV4DfMeN
5ZYQkiDzLWoS/FIOvWGcZvWmzI0vUxPdimzfl6S09jEq9zX5a3tKXxJd22FryTk5WrB9zdG6JzF5
eG3sH8TDI2YI4NgguCY8w2/aC9ZPcHdt/zbN1jsbCu69Bu9mU4+exOzK/TFgOdBtVny3Zmlu3kp3
cMAQjS/t2Nb7yB+p2yZI1rPcNazkq9CKMD82+CELwEcB/Nl1mZEYP33ZUH5WP79rtqgbAyP4pIYl
DazsabCbjzE8iMygQ2diFiUmjw/KCaZtaw5P46jklXjFT4G2epeiNzy7Bc64LHoswKqcobZXnqy1
aTsDqCOVtMDsZ+E2zer2bkKCs6Z7Rs5029XbahjYVnCmI/sau1v29qe+j7IdjZprk/aKiO5h1YyE
LsB2GbEu3zM3EDeULcG6ijFtNL3SNip0+yOwB/2Y01pazxMZNs343ojvJGXiUOoLcidwaEown15r
K3Hv0/Q86El6V4b8pmNLjVxjSyJpOdK2kjRCYyn8jGoJeXDbfMemAMaU4UhqEsQFbt7TgqXp5ITu
JUP+oqrxaGM8hRuoHRn/PqYzcLUKCdumpht5IdLyuQh0rroKtyB2nfoU2wAgSgQ9zEb7rWnW/iV1
40eHthwrtKsfsWT17vjVj3hsM1eJdV6ZhEAaqTri51ho+zmIHKKVcZuLNUHW67zmUALI7aznjMzm
mlocBw1kWnAn7Wg/6bgG1QhRYYAI0w7tY0FE4MqZS+2I+U9btNXhRjYBbboIOs4Ig3N0tIDiyyZA
heG2F9iMCMnC1QlXf5jog9FXK09Z7jOpzokRT3GE3erhAP1qGA9yMi9JHpDErJGLN3LQ2WUABW9k
qmsH2/+CRXarHHN8DOpdA/Rtn5WEJnctLdJaBtnejeR9vBwOArgkD0mKw4cezuKtBQOvAZrcZYU2
b+qIcZvpkkHtImVcae7UPLwCfHC91OkJQpt182JPCRO65nVAnHqZ6+ytiBX+BYlDhsb2DcOg8aYv
GmKk+e0aPdef6phJQhxudN/oHiSg7E0B/4qCStsqgrrXcRw6LBr2MrOeuJAAudGjm5pz51AkURD3
F3h7UKcJCoZnx1oaWwSf6iaqMbvQCO0aeQI2WLWJsdENZZozxJA8wum+wyvkRcTGg1IzeI0F9vM6
j9UF8u/B70a6TADN70XoHuIMEFXRy+eUfcDziyk5+aGzkaWM7oKK8NrWUs2JxkK9irlftkLTpmNN
ehk3IadJhA2ETxv4wbtOTY9Vbz+FyG9AGMYtCQ6E8iJEH8g2dJNTroZ3Yk8SbEMRoQnVIAEILE4H
vNebwE1brDxy3M0ttVs2oO9rGY/t6B2QPtQOYsfc8JxpnYFvsmt3RMliw9XIOydfDCjbcpXoZHeg
8we5mGyHOX2s5hxXkbon1/ZqqGS4z42KU249+Stm9vVhBve+Q60FJSjnKqlrzQP4+x67WQOAbCJ7
PbJy9nHSh1iTbpKo7jepFsL+gfc1+cQEod0AZZeIL1WL13YICCSZrPwlFliqqPPcqeyPLgrnQJUN
Dtkm8+xuuEz9mGzbJrrr8nT0AmE8NrgWjlqWXSar+63qGAjmS6SewUXK5C46I9eEMWx0K7xv9iGy
OQUmBbDGNMdqFOxw7xPk4JOUQGwbJQhXbT90tAn76ti7J6GlBP3Uzo/aaR7spuTi13+ULZINPeuP
fq+PW5bFA8wVSRwzV8xoG+G+K6ynzinajaCEhEGPYKDNrB9WkVKewP7b+BxzcSHMqzwkIiEn9uio
FTgPSRMkT2bV7PVe3gTDZxGTl+gKfMAIVpHgYfsynioK3l0aOFdNjtgbRLivTUOdoume6J2Z4bxJ
Y0eWT0MISzBtje+to/B9+DP0zA4xnhAxtPUGi4dl3vaRvsf4l62m3L0TTdvt7Z7AmNncN7LLSREh
nS0pdOfEZIVYQSfqHwDekrac5F5kVJBgsWsPuNsPgRApuMppPCvLHnFGCboG8VOkLzW56LLFKLFW
Q2fCjRkwg7jQeKoeWT8V9hE4dEo3hDN1SaQpTFlV4vtzJ2daT7a1h8X37Pa9uc2h6tQsQdVMzmNL
ClaSFg8ZIBTgeIJ4RW4pKcqdEQU/iNV7H6ZK93RJ0WbZpP9Ys77x82ulKvoVqN+vkhRtS9SktoNk
XBlWAUwpbwFHTKI/o3wgAMS8x7ZjX0yH6I7CcAZP6pF2SDi5lFWlNhZQBhYz9ldUkAL9A2cRn1Yj
CJ6aFohhhV5elOYDsV0oaWvcaV1fEnYV6FhMOT5oMDIZg5MvlGiWuSPYHQbB6GpnUTAXHimNVe2Q
qggi+ATrlIqKMSUP7c6RNelb9EmpZ2d4YkWTEcJiawboB+qGyk08JC6ol51+3raqPEg0KV4iRpwd
gGwJLwiWQ3u+c5F/6n2uHnp0I7Oh06oMps/G7qr9oMBmQ90DRpGG3S6d8GT5URheY4dtmbbkqtJm
+9Z3JS2hnCXXafP6FP3EtjNkAnikaBTi4Mje/cAiVcsAlTFP6rZsGBAm6hxrnbgvFjWPMjtuUaQA
XhsGAF0KM9miNf6K86Q7Cl6u+9AZrzTtytuQls6jARuqDKYngkiIEmgDiF4YOzcJDa6N1HoYKp17
KwZH7RWtFHxl0SOwHF33w6+euROu/Vw+hIjNt3Y5byaVxB43x3jNX8bUmh8QAqHEXbdt4TyUnf3b
SCfj4ISa12Z4PoXiSF5mbeK1wE+2U96LQ1VqnDGSmJkZLcSUKeJBU/ESJ0T8TYp5rkiNh1Jga2VD
bP43UWe2HCfSbtEnIoI54bag5iqpVKX5hrCtNjMkJPPT/wtfnHOjaHd023IJMr9h77VXrithXfk8
XeHKjwcfEDdbjOxTUwY8Xuipew4aVecvC34+ipUajyWeXt1NwpL7c7ckw/O08nZ1gPpAENhNQWEY
dmCXvQDvUxQY0w+9417Pqz/1OMxPFqVeLMi2w3U9bsVsgq1Jmx2zNCA6iI4QFPHTReYbUsLdZDKd
JrxAeGpdIn20N3s2XrD/aJDIWK2pTSLNAxzP1S2L5zNzzO+kahjYWdmBpvelE5q5sUabwxU5AtHC
3WvDQ95D99u0qTUF+AAfTl8Dq+cw6KY8R6MeEwWMSnYbW+nZwUA1Ttawqdtsz73e8UYND70kTtGd
q57awpXXHAk66GYSTvuS+YfD6p1V2WWAXhOM77bv9kc9SpnFkHSLTS8C6jcegTz9arO82RVLs5uJ
AkKpgsZpIQdh0woPYkHJKjONfvGIHGLKEg7ebN+ao0FEjk3QVwyGwKnWHDfIfnbrJud+8rpjuvj7
iVXwIZZ4klvV71a4zBQz+82UByVBh3qpp8YNiQgArSTw7IRgh0R8jpJ7lYEynvEyOnWieTN9fQWs
SfrLERNPbXbrtXoANZMH6ATe5fgEo7zcRa7428v4oyZ9iKfVYUh8TCUNW1GY2lbVvsvOwcdQZhGr
PZGdS1xHZA+CJDaTA2Kx2EDk8LmYZiSrqa/U7T9W0TuHBBO1AYcthAW9m73W3WqOkQQgA0muqvgv
WRcvwDoKEPKx/jIa1nHWbrblTAcPoVdfZ19qwGPeWO53XZYtVoJiZuE5gxQQiRGUDcr6NFNWYJni
s53i35EXdbsGkv1WY5+4GWT0BQYHWUpHsHitLMxOfnq2Sq3ZW3H9mg8uKqd+/IHy0WzB8CNBSL0n
LBg/BHSu7J4Ilb/9gxfB7l5y7lPgPkzfTP+/LjbuRMozbsy9r5nALCZ1kPM5C0nQFM81Rs+2N6Cb
Cqj2yuhCQ6mMd4xWR40EdRnFyHdVCJov5m1VewXjGmK/AnWNXpUSB7QK0/SBaTqrorlmVMp8TL2j
BjDCGkc2YYzmLgZ1uB8RNFAYjWecOd4hHzukeedIClh5a2CbwTi1I19iNzlM34pqwZUC2UQwNU+a
YSd4yrh3fo0WsBG3x7KsiNtbhDRBj/gvvfT+Ilcwt20GuIuSPtAKw936r23aVic6EljqTaj7/nWM
R2BEzm62XRbbqrjWqbD2EDD/Y3R3JBel5clw/jOxzKJdAonRSbVPR3sEP8GXjKVTnL43OibShhf3
EGtMvWrwi1n6C2nT22wQeUCa4E0bmhJPtQ1+frB/8/O/quWaAuncxpnB3JTdv9u1SxhF4ouu972n
4VUuT1o9dYjc+trhrqLgULwQ5ZPZ8VQMIu/DyffbQMGYGTVswFENktEmRHGTtczrF6MH7t26G3hp
hOJOvA+m9aU6vwxB50Qx0RjA/cE5AhUOKIwPfccDFGUMLI0JCo9ro4yw8gmQoS4CIun5u7kLUwoQ
TYDo/be8Mf/6ZKb4IjqwTaO4aCRXjO1s7d7Y11Y0su5ApKbhfa6MajgMxX3IkCqPJSbSLO2J0V7V
BzEwm3C2yJ5RPq5mZ6cTnbvTZ5R8o4VCqyYtjm+hCKAlQ2ka8jxsSyaZ04g+geH8ZrCyGQUCM5Kk
HA4rtte1lRPCzNQWp8FPWVb4dsmnj8k1B9ELr8/bj45BYd3xV194Ejp2kLIWL4tGQxf1PJ5j19Pf
ZveCXB/4sz8m406kY9Gm78bQttdvp0a0XT1X5XBXo/m3dLIfv0Sn07lQ7cYm2qRO99vxiRIeErGK
38C1a/Y3pXJ89kCcbcylDoZ25bV5/C0y2AT5rL1BPdH76Adc4JfDEqPz9R89BfMwI/UJ6pJixGYR
G/CAcRsXSFoitpAot7Ceax0E6vrmLaC427x5LNGQ4sBPTwawYiPjRzQl03NlMhkd8o7fyNTeB9d/
9afmaks+glj6OHwYb87ZypiN42/WJ3cYz4dhGXJES/kS1spwDoWRoWOaBoQ4zAEh0ADo4LcnbeZB
60yPO89/7LaFZ+N/JOP6Xcr01Z1Tb5Okc5A64jzFrcH4rtk4k30jzs3DbYsGz0F+E5MiN/AB2x1d
CvE9byxz1HaAsUZh0YdUdEinpn1XUOIMshmw2/g74T2Zmv/K2vswFWDSp7DBslTmzNBSLYbZ708q
9Mf5LdfSF5Q3T42mPhPDILSqGC6xopsGWohZxrbu2mDIQ1szDULFtk3+qX3i9jL0VXZNdAmrgKLC
a5urA39MU9oVSQaC8gnpijxnM++0480fWHCqMMtKrsY0NjZF5xtXV6h9BwXlxT0WTEfO/hAv5zQe
4j2Jx/9JsIY3Xvk/hq0z4HDtnwpFSVT5NjzvYoRwYhZEqzj0Nh7QspbghG7qyeYshfOVyJ/KIGpI
kxKpPBin3knaoxDFcGp154fFzgckX5iEUyU/ipEjzyfuNi0pFmVmO2FKpYBZPtLOfe+/Skk9h0MC
Qijx6yHKdkowQ8UQj2jql4bULpv+3WIRkPfk8hA27B00bEeGTlcPDbal7oY4DoZDOiZ8CgdMVUqm
qBddrTTxtizTIBY7PaUOY7fEGNtr23tknTIfL34GA5saWyz3es2Azm2bubGvRRvJUDn9f3wO8hkB
Qhd0pbOcmbKNgexIgfdqOYZMRhilKGTpYQKmY8tCxD8Kynyl1seN5ExVEP8grDYliZA8JtAbIAD4
yIIc5EkXq/9cuDdaZf4aDebJ3RKaNXjIIrrqf9VMrHSlPYucgAQYA58IEU9ThBiKwsebtga4NnBq
1bdf9Nu2qWdMgiV0Kkg9yN3xASrjlNTW735JeqZaX96EiJs6mPNQhPVoPnULo1dr1H+T6oQ9Hnn3
xppg3aXXVHPftJaNeIu1cgNDghNmiC5kOvwF1n7VfbZoHbbBvmfFPVot3I6+2bB/5npSJ1B9yTk2
3HcOB4s9M2srv7qiY3f3M7U5lBWSOpI+PrmG/te3QMs0f+2J/F4vKtfv8mrw+uTOlTHSB8HyO7vI
QpvcMWqCapsZGRke4l7UESHbjr7O33PMfB53lGIWaLMg0uatNzz6X77PomwxLOpTX/J3RwN+QHZ2
RfuCtk0mcM08FE0CQTY6fe0V4AEwHTneW92LT73ZfNKUJ9cE98QxNeQlGYk8Hansj+gdzBe9aw7Z
4mTfxUiymvV3FgzAisQ2Hh5RUodUm919n0HiF1w5m6Rw3Ivykd3lbBW3Ov/QSjncUcQt50xND8Vw
8IKv5csgbGgDzNwOe3oP4szb7DIN5YxzzxU7ywHvs/qQQiSn7OyaBi4RDBWjttOda9RqO7LaA50s
l1czsr9thAVnJADwINd6q1YFEAAmYkjQEKjZqYaQ/qSB9Bp4vkDFL+YZSKwJGWnZi6oWhyiTyYvG
1AQYtdzxtnHP+wb4Yz2L7nb7DdXHeHQAlgJH2e94bsdz1nT1Ls18wVBIc08G0N/emhGbph3T5qJ1
gEmqmfizdWxPytoJzsVBmuOhRHD7XUQw8fBR4veZgTiNU2kHnoeS37crTvPS7/eNU6G3iSY6m/4/
Yjatp3gWob6+v0xU2GrQ+bFQY3iK2NPYJZ0hNy3YgaPfWEMgcR7tDAZIZOouw5GwUDMk6B5I4zrU
LgpnjyT52pUwTmd4K5lfd7dRsFpW3LHb2ogeFXw+6LKTzbKICqQwPx2069sph4QChOTisIcCIKxd
GHsAgi5MJqEeMe7wW+LmrVSfC2+qx4Rasod+qvT8d5Qz5HUcXtHSP9pZ0X5LEREj6luK7iwZX6sC
4U1vbUHEvVW68wdT1kz3lL2bcwTn1OqXgJm8E5L3DFkyQqLjocF/ruJ5eemYYGOzdaEeLXMSIMke
dsQmip23AL+RlRM/ZbZ/rjLZHZYxa5DsNinDU3PeUHaNr2O8wtTGH02PYbxDot0Yk+3DqgWPxHax
3aYd5RtQDiKJrIjLVVLf4+hkltwJbhNE9NCYkEUQlMTKm/hkKKTxKxeWfAGgHi7DFL9Oy27s/B8t
KYod/mkXFiiEy6U1WYoQ7x42pa19oJ56Vn3lHOyUbadVm2ilZ7UvmnYOY9adjPzF3hVuuWMa3Wzq
aJ7pdsk51jWq6sxvHlUNQxg5FrOYrvzO4wqdgCLhkGiMpsiiY94jaFbNUhwQwN9K24+vJCSwLyeg
AmMMmX4K+LVGODa1uRMq/GEvpt48zTyOO5eFXmDqjLnmpO53KR6Rk7Sds0qT5pRxSm70bnKPK/Fr
ZeU0wIyImo2co99r93oeDdjF4Ml0UhPTwVXsdux8Vxk2SoJcvYsJfwoolfrZx7eqG6J+b6sXBsRP
uisL1kQXNHDLrzRjL+5H/VF2ZrolSZkZNhySbWSXGhVL+pG5C/Nx5DPskFnu8B7vxnKa74abUQPH
iOE0F4iLA7c0YyG3Fu8tQGX7UDOG9PucMD9theLwn8tNvN41LjC2S+6W1ga+o33HkP0aO/6wH+tv
r4cZJdZVsn3tne7o62jM2G+WB2KBQbT6rEeLda3fgSy2kuRzmIvouUnXxqs2cX+obIdYnHaxMeO9
Q5pT0MVzj9XW5XPFYOCodAo0jU425/OBuVST4G5kxTERBm0feUPKsd3LWGRbK8mbQEjmKAlA6I2I
aXhd/WOqhLgADed5sRv7YMjijHOowHqHwrdv5vy505pwtuHl8nZZQVsigXB65AqdOR872EmHtEuG
JxXZb2lvPfIUXGO1tH/z9fD3Gu1Dt0bg/3NJxlL+U0x6GTa6e2ajpq8sWibymezP/74kS/qobW4W
hUyB2xxF42c0DjEBCipmvBsdKc7jFwI3/sM6etDTKvlKmvJjKFNU0OQITgyNL4AwvkXbRp/dzOzP
jg3wdKwu1xTCXQLoP+AScwNBRjTLXv+VIbQkIG2R+36hiHRaWu20l+2TR/P3TEjP2cjYTshqfE4r
D3KTK18K91sOZO+NeEKZQOok8SWMc6SJnYDL+TagynbNUTs2evNMSixGJx0l0aCysPVGMtSITu3L
dpd7rIOxy0VEN3VJ6E96ttM6niSB0IZZHGEvRDqRsrHcc+FabwJVm4sXxVsa/bkpijfwEctpMdVr
405qL7tBoZP78NhXBcXME2QzLruWkroYhaX3UXJThRb2KZjz/c1Moi4Qv9umWUg9gRQH9fnddzlE
2OBZGypndfYy98lpa+wzoP9ivcifbXiKz//+qapM/cksWQo4+RNrbPDnZMduASntELaJADB7d5rj
sSScMiIssejHvdB6aEbJvIRJ63UkKplk7Y0w64k6ZSNZDsuLdbZGD1Zxnrz9+0IyRZImE1kXo3Xt
l09NJssXksjmUExEV/SG52zQfPlbnJrixRxMY9sYrEz+/dIqs/7iRskP6xqiwCbze4CdG5I+i16w
hmBruXkVmG77MNBCBEbJie1B894t8PGZWlaPNFleCzKtHvjyN3HkTK8oXFG7G+VApKQqn2VX/zWi
fckFfanHnjQLfYVB8h0ThWqdkkiUh/+WNVPDJf7uuqTW95DV4x6BDvsGkgw5Si/CVMk1JYAknER6
Q3GFX7CHOI4LL4h1Z3j2G6hpHj8+AG3DvSd1CmOMezA2oW/pyY4/HGUSZrXQlSKHGIbKQ3htFKAn
mi89+2QMPU1L8gVJhTavYxAVxnBCQRo9k0W5MYjUjoYHenh1SQAcbkQddZchy2FCyfZ37TJcbwtX
25OADo1ZnCwQvHtfyyIAo4t1r+bxKPX2dxTr33aJLaxe2CsbCXF5HLZ4Fka5y1whEMlVYp90UCfZ
egCpJMBXdh0OibK91B7ZYCkNK/M3AkAKE+MlQ8qs0d9BlRMyjHcbmBSDIKNFOZnHtoFycQoTzWCX
zxhgUAvWwI7pVVKqbxxHbHeR3gZ5o1EDuIM4l4ijjm5hHbVUkpHXOUhsM/v3kijzqrR+3nzkwQIj
CUyr7M79SAyOh5QzodVmIm8JRZLfSH4J9xkU5X9eljmFtkKspOJ4vKhOB6wvOa0Ho2V64H+ALy4u
cGYDtcz9eXkRVhmY7VQ/uV5f43cBzt9FDjrEwphus2n8sSpvOlqKSwOdyUVzu1s6szXPPVb/qDLZ
WrEMA2pTGs8JAlm9cx91JGqiDfp5K3v9I47c+ShcdIRroTLrA19s5EYK51sp3I5REywaUO8ZyA6/
CuOuPmLjIJnHUvqO5UUP/KQ0AkOK+KhcjTzdCNRa62hVKB3mPppdcKr05bFjVis9UT9ML0bHWEP9
m2iGzNHJr/aXNw7tHnsIrkJa80v3f1/wbFVb5hAWZM8vvCLmnUlAdeJIxd7aEQUVg8pjv3BKTfND
9k8W6WzbuG3j48j/ouxqm88ReXvK3SEQE3iKiPhj0LV3h3k6VAUAkcQtnGO7PjSrB+i9jadPJIdH
sNjYmHyBcY6fH4RB1ByRU+xAU4QtUKCLtEhBlD1WnzFXW8Wi6Zw0NqVLMaPPAJxFKCgV7aQM76nt
4dMOOGBD6nh7zz7RCuKhDFx6yrAj056nLbWhiYTiPtYj5ddSc1tW6X+Oiph3zMO5XiUYQ6+tTY9i
oNEOmO70uWcYzCLl1GoD64AUgXYwjwsBc+uzJNYYoBmnCnuSBT67T59NSUVYUzbMf+JkzZ60EWG1
vBqnf7/890+OOX31Cnzy//+reoj/wzCILKp0x1NqtTd3+IoRPh0XeyQquW4PShsYNyzjzlpqlq+R
SrdujOEtqQeSSA3x4tRiF6msei4SYDwAAMpHT5C5WZK37KYkG+uQbDNpAM5kUlHol7qCGqea9o2E
jOiAjcAOogEvQSs+BVxG4rQR1gFTOjnp+FSildvoJnt1ZGBsMQqNUy1jkJsQq0102msBEJqzuC2O
AOJ/I41okCob8lnjCZf6GiY8IvZoo5QnOQLZnerkbInZM/f65KDC8s3oOJlGtK1UbIVwfOp7luTy
PrTNXxHHH5mhdTvXmUoKxFTcLPlntFZLgaL84Myg+FcpKlr5bpF9hZgoTfl5yGnTUcW0aEs197pQ
6527LCaVcXD8kC31s6dG/aaVBdBiFhqXWTFDjghc8HFm2NxNO0bDZEf16R/ToUJqFusTtsXe7uPl
yqx3h/0QNDFusX+/RyOao88tQzO7QABWtbPNUXq8eCmWRx02ctitlVtWNlGot8bV66bioy8xVA0l
KeRQi9nsWoFZlZy3kes8DQ5HbCeXgEXddkRTjFptaU/NrMkjeoVjHEFm7BEM3/NGvfLxDQHqT/vc
14XHCYTSN14+dKcsifUkdrqMIHL6muQI0KtH40xXQV8dKEmK9NIN1TvWMPiJIg1sk/XO0uk6U0fT
pFZK4tvAtp5TZIpgMLc/jFmcbeejQ48NDtg+NsonreowUAKXmRqQofVYPDwhtW3m+cfJS4qXIjGN
NwR5J2yEOD/HQvAhfw3NvBASXf7JSoLNqWXyra+6d8L3fpEVawXUd+fZHbqQLKP5zjyj2ybVf/rQ
T+Hg5fGBSAtEKPMy3Q3GySkDSmjLSBzQ6HPATy6XQnTrJv83GTTpi9/8SQf0Kz3X1K5ptJd2/k6U
TsZz7GJo9km/Q1ktWhbA0ehpgW/6wwejMydkhdlss6j/Nd+0BhnjiNx6ZFN85KdYbGrH+55cVrEM
XwMhCHR1ffMTLQ2RU4+GoEKQ3D1OcIWYfR6jiwSKRFKV9mLrXXprc5oSreXN0lAyTWUDvli6CtVT
2mwGbXkalVzYXWvf0tJTtBeSeW8TazfHw55oGFK7NkaRczelMOPRjoeOW0YvGQ0E2QgGxVmVDjs8
pfJmo4Eoyc3g4uIn2/Q8axXVx2GenAR7jHptcZy+wIJAVkVKGdLt1g3SqvpFN3NgBFttbDRhutvM
TzF7g0nv+2dUq+WuzAHcW1qe3MWSxltMVyT7svHs7eWDsTX7d/gnSIYiArI7UlrhaBlBYhB5jI2S
2RrbN29GT5BJ8EW58pON7+WCLkq45H5rB91BJdO37T2JfW8/mF+wtcROXzznfbbsa+eTGpKxmXgG
ybAH7zsdGiDwwLkoe2uUr+Uyklysi78FOJg1HWs5mHYz7odqyAiH0gYuQX4HU/VM+LUksGYarDle
uqPjiKc0GeG/s6W7Jp6TXe264oNoOEF7ONoJSJWTaUUPcg9QoCdzHXgaNrEpnr+a2Yzvi2Wn+1by
NP/7pTfP1h7YVw12LWL7wKe9QfoJmdf2/Hvv7QGa2M92qEuZ4jW5t8Irz/9+IZhGXQSucDzNzCWc
FQk828BYsnkBBDOxpkaZgbKeAbMdGhHVNXcF89PSoN02EzTqhMeFhYk9nbE0MJveg/SsTddh/ZI4
0Oxjkk9oChhFoU7dm73J2mY5Yjcx7soR/aOQ79zQc7Bko9hzSeWvBovyYxqnJLa54LzA7/2V7Goe
JRteIjseoxZ7dxSqSkO3YNkjl1DZNI8kA6DijtU9IyXnYg3yF07Y8c74qiPDFss+C95p2syjyTjF
dS5QfSP4sghq/VL+ybK+Ic+YnBtr2WLbpUteRVH16P8nSJkKsrglhJXlu9Nb99kwjHPPz3xrTP5Z
H1neyCkrQoKhug3cu4dG6PmitelOSfev4bXM4cpfiQUXXOGi3dlCHjrcilQHlXlED1oXmaB/Rms/
u5B4szJbsCYb44kzYKEN8suDlmDRm6zHeqR9M/sNmrFzif1ArSQkKFV/mb/sGg4r/4PS0u5VRsmw
Tb0atE6fca1qvbgPCVqp1snP+LyzpfVPVsNYz/RjfSsbyaLPaSj2sE5sK9fSg3bU490c9R5yN4Lt
KtlciPwot1Y75fvFJyFG4jEBnCTvmuWdh7nHFVFwKWE1X2ijHCLCMu0jsrxVEqzYIzOB3iQ521Rg
ON5nRtMXzDoHGB8WLXXNpAk9Ag3FLwtp0Qf5y+RfLd9o6et3XWcT6fXT3mtL79bqvLYaKYF7ex7s
N7+YbhM5KIE2esynHNDKjm2G9PDlPff+aJXwH54Vw6h0x+n875flQnrekCNjBDtBfOTaDFJtyEfr
7hbuV+wQcYU633ptBxqwNmb9mLjJtUlb/zUf3f5ksIzkTp6u2oLyPZG4dQpyZVBgkxTtsu9CMaZV
t2nbQgr66QaqxiZLnQuU3d8gEL0AL8nJqC3jPjKlkkV3a5Ufv0WKq7nzAlQK1mnIgcj2LSF4zpKp
SzP04gkpN8GPqefdOsaMON/lTnSVengr+LmItTWsMj7G7Oh2kIdZd+cwc7SClVOXE23hFbb8JI0P
vJOvWi6R5Tcj/5gx1nxYM9E8Bdy3sGloCsH31M9rMuu+SQUodk51Ac/qIRHKbOSAfiw3MLmsEklm
SQ6az6U5mBO6LtMqDKzezBN7Odp4Uhz7onq9OIy9uLllpxjAeAsMA/FnUvgwzEicja0jp/ZJjT0x
su78WYpi3kNrGhBTkG0pSgqdRFwLx3irYyc9gmJkfcJMqW3YQFpMu/pFN14IDodmPVrZEbXiwlIN
LTlcW5LMyGgf518qEWZgloRdVB6NsD6WKIISi4TmpXgsA11OKprXjk29zbGxTxrabGWnCPN1dXe0
ljCVGaWNlT06EEmdi74UfmB+rEfe+Chry1AMFQKjmC1e7VnDLu89LKKN6+yKKNpHXv9c1DUJyql1
Txt6DKqi307TsezwY4IQVfFlkhygyGM5I5bX8IBBgJ/zv6WRtVcx1Mu2kyXW4Cjvzk1MJFexruuW
DCtp/GbFpdhVkX7XHROWQV+8ocFCQ4gaF1lqfdCyJnr1in6vZsgMUVn8B25sRqfZHfKyYY1DobLJ
pnVNkacpkuABcFaFydNG08TK9BD1gwoTPLUBluaej9zcRnOxhCmZbpfp2zO0iaNAg9jdk/bTafK5
ssnu4RnXNy4cQT92i11ejW8WH+xzMRvZkYDsbxlBkNbdjh1cmoXkrH9GlbdSIhTB0PQe9BUsSBAW
Q2qxtLDPNX7kC/YlB9Zz4ttvSrPwO6vkyP6OmMqCImGxxv5CWR+aw1B/RyM/0pI2a2nK+EBPkbog
ryrXhL7cqk2P4+s6wrradLgVdjgAcNfJGqiIUCfkHb8QRJWUZmnLnsb9lZZ6de0GXl5KpAPFpRfE
fpT99jios5Kk5aK1tQ1YHTOcK2CkM06b9yKBcYGdQ/+eDBLBwIRvDEWlRnJbd8Dy9hn1t9rsFwIP
y791kfIIMtzdI4ZFQu/4t6wvGexnSO+8vgJm5HhbPLM7Xen4EHKwWrnuHrsUCXHF4uXmMeLLKs07
9DlT1iEv956Y7i4LoQ25g29cxqwqQZmlQw9Uouq0oJiYoQ9Tr0OWH+eDSaoSTnCkBe5yiMcRJ24B
ppUOVYYRJuKdscwkNyTTgdQrMK+x8+707UU3uIL1trh3zKh4FQdz4w68p7oW39zWIUcCe0o5IzJB
Lf41dUYTDtmaTlFlUFvfbLus9wXEIdCz9Bg4jE605+ZFaN6Cv4H3PE415xDJKHDWbBlK3JOpSe9Q
de5ywdUL5T3iHfWFNp/HVC7nSVUxArXqsriOtmOC/F6I+F7EJM24w9++S8yPyhHopUjkcI1pnSKQ
gqKsnFhpfx52rKf4k0X+5KaIv4RuTScXdTtm6G8TUPyXo9moJHQ3vpqIXzcayLGgyjJMGxXIFJcm
7cViFUSXPWWbok7kIcYIvqtKuFTu3MsAaPsS0AF3gMSvkSxXp+Srj0rkUIPw4exiOElum48znpWi
Rz+F4nFvdo92zIabD7SMicZ4M63OeCrm/JY1JnDD0S9fKSl3ZQOgyukzsXHsBBluqdqjLctrtqQl
KU/lryqb3kj9YtIFUfZCIgDEVdfiuhI40Tosl8Smb7h7KsCA60iZMByaAk3fKy+OtrOlHrMkgC6Z
mdeyJiBRyY5CmyWi2enXqGh/dYP1Hk92GfZsT0d1IRDDNuTvLCX8tGjYHulg0E4OnozXPF1DK9GI
Q+avd2QDDE+24fZP7mDsCKmFrHaICibKhj4w1THQ1WK4Gm9R0REaVRlY2l9IbBFnCguYWNyVaKJR
pZne8poljndvEDRado6OP5bPzdoG4ir9Qn4lOJqpw8oZLXY6VvHFtpBsqbiUYdlIDjWh2p0PXNZO
k49/35ebWHFYJTpC51gpAP8uCT2LeUAO7e6jlLYPhAo6Wg2TOrw4JwqhEKSBH3fxaYwllY4zvU2d
f2l18252KN9yiV+kVjCVsatLzPzo+vUfMs8Fl70LmH9qumNk9+dKGsaeMAHjMBJSZw6+vXPs/gbj
Jrv++4JFPQqnXqiHea4bo+WmiADStRrvfhV1L/VsaiF+nfK5TfHSAE9Ljn4LtWEZ7CtAKJ4Aw9Ke
cq/6ow9yPuuifGT+UOC1KU/CXtMDmWuSesmfkqc1Gtip2gydZ15Lv8jRZqUX/CrGs8uDdJ0t/6ET
uoCT4FTylxdM5soIYLPWTubLQJVnFj7ft/DQUiGPF7g3w6kwFjbqmhmw0MO6Mg5sMJERBtFEbsVo
OyrMx8oNHdBLu8UjGcIgUstwXdDUsIClO765i62xpWQp5LA1vmJ636mYSr+RD21Kyb5DIv6WgHpG
tbat/bLhTPXqK+P1LbkyZgCmoMaSwOuKw3Hdtxc0cXYbqgr1o2N45yZHlOs0qJiWjiw89H+YCSA9
dT6pSebAeYBuMuqeJuh4X3UOJ9Go8lsyzTVoJl+98y8cu4KtUVSfLdUNrOByZg7dJwdAiGyo1hXI
kGP+NIraflGCNZJqMmNbp3MCsTChvG8jkzUAsocm13Ymyq2D2TUUJk22tY1kvsioyA7N7N3KzJrO
pcBoNGVr8wBOYseBeKHcMaiCk/5g2e1/slEM71YZXDKvY2Fc1YehA3oMADWt5wNcWPMSN7fIlfbe
osINE/AIJji382pwc/U0Pw/Dhz0V2cWT/m+taeMr5jhcqi70HeJXkDXqxIAyg08Yes1ovEu5X3iE
XxpkfehfEuOgLCckaLB6/vdlnpmxQW6rjjU8pR2DTeqRzIMrWYgG614POzvvCJWpmOmz+CdH/rbU
iHuJnc5J1YC3EQGDO2fF8qrpDcuFqF5CMonwJZX+C5whiz0SyrR/Aaa47f6MjD83ozapl2wq+QJx
Aifk+KqLP4tVTi8TETe5U9gnKSluhFtgVpTK3vld6+2NLor3GHX2flpm77WlkYjERk3PwSZq2Ffz
CBJ3Xi/JpXErczsU3etca8bZl6hy8yhavqwBVoGTN9w17Xi3Td5i1K/o/7aOn8Y/pqvoNKFCcpBC
j8wnRN6I3d2nmht0A8LmV5Qt0aOIEJhn3Z6tqH1kc/bVtzziderb71HeOtuBumLimsIqmshHyuFZ
VsbTorTlbOGl9ycSCPETWk+6/Z9vO/KR+NmHYzHISwakPwAWrOIJBPzvEmpHRmIV/IQVGuNCmcqz
EFpB9YrDzeVZBNhfevJFa+Tlf9SdyXLkSnqlX6VNe9x2AI7BzSQtYp4ZZJJMkhsYc8I8OWY8fX+4
t7qVVVK3TIteaENLVmXmzQgG3P/hnO9MMmjPoBrWtjdzGam8X08EqLKoSMRqLphWcfD2G5En3mFO
izP+Fbl1ZhCmzWx62yDJoV8Wy1GLSgg3GaVm0HbVl9ACQtd+U3brcIqQBaDtZIPxr/phdcWb7742
qFl3Rll9g2g4bwrpcqVyjw3EkSZm1ZxCnsAD5FHotupnU3gvbBrKPRKQGPmHEud4lvew7kBQZOoB
BjuOPuG+t5MoDl5KNpQhjH5lAJ88dy4CrqR+cK1NHiqbqaXXbh289btY29FaOKjH2YYlR2+ecAn6
JuuavAN2E6LU0MNn7XY4CzIDr1P+SV5Ye2EuCWc1KC8FJrgGn/FmGtSXxCDSp4G1i7nv0Q7GLZJ5
kt8s3nG24zyPEe/AFO7xP7oU7hXJyrL20aFkaP+DCe2NZNHRtHBWitLG6NBHzhFDxpdUwrLAJZEH
kkE4QYPpWGO/1nG3sVLZ70RYP8pKWNuE+oqXm76LzGBDHJTPEbPgI+g4Wtqw3iIPnK5wXxbXCqo9
GZf+wULYOAFoj/O6ufnglHH10X7gwD0M82tlHqqlwm/96CEwWDVak0z2dr2w1XvnHEF2pUwJ8XiD
Kl6xpyTuJnK+NrHxPaD9Prfe1retU98KxgxVz+Sv60BcsL3JwiA6hY2Hcge23SZMrPI4wbQgHoXJ
ZsMz5Atj2CuHwOOozWyO8Q4Ahh6fysRlii71DUNvceEfBCQO4GhAEtPIWrRnTg5sdihfw0RB1bfu
IDN71oBLrDfLN1AMtr2apxz/KX1u5VYfvjYg/hFHsI9BuKrQxlpBBCC5BsaKgf/L/xfW2H+nlBXb
Ykr357vwV9TMv0tZef6kl/sft88f3e+0sb/9sb9oY774w4YM5pEX6pDe83vKivuHZQpyjZlz+aSm
LCCy/52yYv8hlSB6SNjK9Szf+beUFf8PJPYWfwoN+xKyItz/Cm7M/MesE0/Zlq/44vCfs4RFqMzv
fH9d237nji5itLC6l1Bzu0YeqGHuKcWOdIyttGj78vbmoYOrIsNZBTY7+lq85I4LCWoEx1Dtf3sP
/4P8FXihvL6/y0TxhfBcB/A6czu4a+6Sh/Rb7ACiWwL/MKtvG2viKXQWJR7JZSs9mt9dmJZwlb3H
pjQfaxCHfeyA0/YJQENuxzDWQHnrF8GP2kl8tswsqYP0VM/mdCdYrdhLhS4qSruTnJL86Oc/zIQA
ekO23qWp2A8NaFSORVzcLZLJdvSTz30fvNPi8V9yWEYYA+ZI17YmEnPLb7bNcoath9w2C7YsOcZM
2K70+XgyenyiJg7PtAlugChWo2m791LSuBIz+4F6Rh1kNuRbJGbTpt1w/Cms4S7vMej0a1O07xpC
3B6YQE8M7PQkKuZ77YCRJ3dVuZ/qvoF2NsFgj5t+zZFcrpURz08e3eo1qY0H1ZyWlQPZdSvVq3id
oupetdH4rYL0sgGHmJEaitMtRycs867FvhVMt1S/piIquelC77lRM97MYqjOrcGLdzWC7QErdBxw
sdpC3+FuggBw2KRhNcTLehrqXyVRZgN129ErTn4pPqpJnZ0k7bAXMQzWDsiCFu5B4GXIjgK9zSM9
krDJaBEcHViL4tB41mufzfbex6O6GeRz2MBPFszkJ8BVpzrfGIG8+BKdvRV7BsKdT+At5p5J+An+
ARFZwzd2pd4qttMPYeXuvWqLq+H+JCdd7aUvPwIXiCYDfu6myA9Obvqkuh+ysS5N7H8bLQaGumsX
tGp3bVMkShjiAdTmNJ4ZUp2kRHHSOendNFOEOypeITMeL408zSVrWMHOYKUQ5BEdroHa4lY2oNxU
oXGNJaySrNU/Zu1NL743qC1oniJOX0pAeg0/4o/SC8aNyJh/jhk7IG8eky9hXb5DqC8/7ZGEbm/F
iE89ZvxAd9kgCLT1+lfhJd5tzqzFIRqnmM4WWjZWhD1zAfAYaZGu7EjV+2SRgSahoJktGbSUpvFQ
FeoFLUKyb02GgUVtDNhyDNjFhU1DaI8Qdi11ctCBI6XscSDEBqY3TgJAVM1eoqLet032zejuvIDw
TCeAz4+LklhYSVjeMgjGH7kfUbNkVlBfCRMNyCPkA4WeHq5/erTj7KQLqR/BhyUgN6acyDrTOGNp
eyJz9lDXSl6j0KLgqbL1mDZ//V8crM2+7hN8gRxEx8jN35Oo3hamfepoDQkojFBWo7uO5/FmLJCo
WUavRIIEK0GQ22pw3Wo7Dp4++zZz+iIY4t2IfuEWD02wT0T4E1d8cvU6hgmjXZ8YFTRru2NBBSel
WSWdMZw8F3qa/0tFhPqgr8tWdeHdpOiuRKSysXJbHF+hx7/Q0G95Cj3dm+2XIuJ0cONJH0VWdJso
dkcCnnhQabxGYiK+4FHUO7OfSurL7nHu6+ZR6hRXtJ189c2oeGFNMpAH5zAqy8OTPWfxYSSP4tYa
C5UucY+oL6YPDzAVpswj8KJmS6li78mMPWOTUKt+dMudPWHaMJqAgvPk5rNad4J9ujIQFNRj9suP
0mGXB28KOfbZQyHIUOBcqO/1kPprGO/+lm5kYlo5F3sj7u9xOn/NltEyNoUCXh/poKkN9bROJU6u
+ess2ZNmoXwA8TvDfWMdGEq/QLLQ+BvhTudJ0/eOnnmJW6mPdkcIfRHajPPnrdQRm7QU+k8b5yGC
1vDG1tVE1QTk2+oMjWi5Oo2DhcxRfKnaQR/DgcmsA6/Inx7IYSWFoaxmOkp0L+weL5O49mWJYjHn
EY16E9O8x5eEKpHEP5z7efVCHDAYLuyE1h1PGn+TIHcjxecjsieWdO0W5ys+TEe8p57nY7QuG/wS
pXONuunNDTsD2jxcqnGZGNA42URjg5NuUAbUqV7rNtDrCp7Drn5Nhq7fufH46rT43oYmIy1+ufSa
ACObpTgGocUdPazjRPCifED+2GxdrU0UVuUGWxvSN4eZf2s+GvI1mc3jGOKhqBkSrOEMfbNJfXYd
AW6iVmvfhPizqEzpPz9L1dDz9/GwDwf0j5N6sIEc7saWBzSaQSJEvvcmLfcVKw7bgXFLQFe/tQUV
LuiTe9NUP12G+u92hdjCTHdByLBb+QOteEe/jptVriCZ7N2QDZ1DPMC6svBWQJM/G77rIp22yBxW
pI4GHaYDPrzhVsOlOnUMIlaVJ9U2Rql5SZcvyO4YsqIN9ijfGHkRUGk1vndxnYg9AqYW79JyYbbC
ns514Q/XChUwC4zW2Njgua4xxfel6+pw2OmwwcaUx/2lJ5xXOHgZPedZRsH3IY3so5NF7g1Z8cfU
N+N+dKXea56BQYnq4vBWXB4S36jOjFv0mSkI2rM/vyzfugGprTt6JvxBbTez+Mw5Wrekd7Ji1nZx
ZkRVnosyKNeJ4NmQML94m0HFn/zMi/dVnH6nhmhwKhJc1CwRRm3NVcSQguEwDL1bFRB1FJN51LIw
x/85tbu4fK+T19zKLqReOgzJhk8FN+0cgXtaA+EvzhAk1hhaXkSHizz2ofjUOLxGYh9OYaj9rdFE
zLGWeKZ+JKiJ2el4ScJPdKvucS57MkN9Yp3+ZBrmJD25S+RTb6qfQdq99N5IGIHjhkwx+VXo8qt/
+xYR7kxqgoFpZHl/ppTN02zH9l7o+KHnM3oZly+8vnkT9h9VDQ9k4vNyC4h83Dp9jw7VreVZRNhe
8csAnJ4AFHYOJmfl9RcmQBs3qjS3Ff6GcWzjtQDNvW1LD62dsv37CFcgLYuDjU/iSXbJqwHs7GSY
6cbA7ISIXpK/oODyRI258OkxkIYg9UAdUF2o4Bg3zZFFf3QdMoll3mnlBut8aFjBtUKXdw0gxs9O
l57dZekUT+gkCjM6+lrcFHXrNe0889raHUqZ1iD6qjeNlZ6c9t44MVSCmos6B8O6hHiRk/JMqNA2
Bz53HXI4YK1gwEbYEKCE8QWednUYGpNJHBQjfPtExyLFA5tgMDOdB9zSegC6AHhhyh+H2tw+5I7s
UaejjxH6rcm8Fhkvuoom5je7OvyRN2A4GZ8Mq2pJM3OWXDOT/hllEKgZnjqnoeJ0lxQ0d8lDEzXR
KKMeviR9O52lUtCi4qzcxqOa1oN59pdktSBFnUTSWr9krtWEryExyq+8/enGxLe1nbX68I05OZpR
zuyK5QOeixWCn/KBQpR5BOCkccl6G5fUN4IJ6g13LfQH4ndZ6wYbhLmrrjfGW8PGEpgvxTYk+3Gb
qSI4dbaxNzwzXM9L4pwrXzi+j/2SROd6NoiKBled5WnGdt6PcBmWLfl1IE3wqXFKJYWTffDRo7wk
5MRccu/QwG8FE7dyScQbU30ol4w8uyctzyE2b17y8yKu4ac+4xyKp1eHiD0As9ZDRugelwh37+S8
toD0Nn5LamCQROU+JqwvWlL7BPF9uqm5qoe0PDkK7Dz/Mx1CLFaViSqwwIV/m80VwnVwQcYFyynA
K6AuihUftnHG1etUw7O0CBhMP1KLOnGQJz06eLwZ+rjtWTMZhFh60PqtLFD9xGOZPxOFexoI1ttI
ZFEHPv7HXIbTPltCEAkf8aAAwfVbjEFYija6HFFplj4UEXOaDkURH6EH0WvMfXzqOq64iI/MSJX2
0rNdAAdKvQubi31hKY0PG80C/maLp+mVADw28jmKLoriLdiT/HsX47TKrZPNv/QLNGgHFp4Z7si5
qz5Mgpdr5Dtnt2IINvc+Cw0r+IT2B+IlDB6SrkOPLKMCyLV5GOs6QJLpmyB5w/aHqG4NkxX2Jixm
85EMd1Im1R3ZERQCA1xL5PoShgpui9mMrXVtgYJwRuZTgCKSq2h0sFcg8FaD5yDIj9E3tf6uEjHs
00l5oLaHFh+Ppx9zosfDIDxZNG+rNs0gR4coUvnFNsRa8egk1q3oLEQay3cezeejxSC4NoL8Hte/
GMv1Nw75MJrbTeI3bP5RRa0ZsRlUMVZ8iVByqTGxT+D2gjMyuvDoh94RG3B4q5Rsrlodsr5Tmw5S
IpGVaXrLuh5OLhVp2vG7nQIKSUa166FQ32c953xhxG+0wQ88qWQfxcWvYY6jVZgMEccl3j8DkUnB
+EzwTM1zQHbjMrHWraZicKS5CtVbL2V9tz31YsQq3JquUXGcsesyIcNQhpv+dvSRfghteRdRB8GG
nytkbWSTD5Nh/zBMhshJBumJR5LPOhmluRTXlPWObXf5VldUhXiVto0wrNOMgQyMKXITWM0nz7B5
wGPbWKVdZ5yKITNOHmXGKT2Rd7E01n7wULhsIJxo8tazjpuXyj5ZqSAJy3qcogkfWO6trIq4c/ys
zcpKa30WFkRlHIrDs8Ua1ZafbakBr3netpxjDYqY0XWvTcxXHDldhd7LBlHZz12yWYSBdw4XMrAL
6wu3tPsGpsfPxfDeUSUeitie+JTW1tGx/RGMhbBYiM2MMnFaDmXFDKbl0x4U6hRHJnVqfWzirD8M
QJ+3MsaIWjJKCHykuA0/I8xwKHmr0T1X6MOpl6/FYG08xkvrMaHzACmYnz2aE2SgWJ3vZpPa9wW9
dwR/QTXKMs2uLHdPPbubHdt9FLkM1p3MLmWOjzUxY24EWZ3QxkGngL67nYrIfZuCaxgo/320XHpq
eJO7auGvmLEpj9qsxzXZ6vOGQWh7MA3/RHJDfWeMgjFlGM0t/Nl10vnexvPqh6Y2YgSs8XwykMsx
E/KOvd00exMC7gplLFbCkTYhDmk38SIiI+hihXmbA2eboDY4NBOtsCrGRxzs+jBnCAtBzAKm6uXJ
mTzgR45wT+3wCd8GboZCrk/eJ7wnL38WRqpPlXZ+1nk1nA22YXGvLw4LpNUoHMAXTm9yadfybqss
PPBTwQYyunssKeYac/JrDNp133rdN27K+S4Miv8S40Ols295ZjRHoPHMh0b/M1DosRZJctenzg7B
0/QgygJRl2diFKze28gbT22axwdU4yHBRIJoO0bVm9n0XywZlkf8ANWDw2LsIWA5ukmwWwSCE73C
k4VvIRYbV+ZMhOrKvU1jgCiGa+IpS0D3YS5x7sJs+5XGwVOgcbn4+AFXHCopF4cgGYdEirU59cfQ
mfoPQYxRvNC9AkYfqyGF+TOFTb32UYH06cxtJVhju2UTgQahq0mzAj3DXN5QMj1hpS6e6V6qcy9h
ekaLWKDIXssEOTWtU36+RaCZnt0SQfhUDcQnVR4KIgCsGl+jLykIRlNZ99zkNZSqf4/9GN6RGPYF
620uK6NKwntiDBckU9YhlS5WME+Q49XTYTLetj+dPHomTATpGWWNkuXwgqzhW43WAgVEuRtSUoPB
QgLwZ7awG0NG7ap0YCNELrR0p3KP5jiTx2Ua37wJFQdus8chMLxVYWBkzOuDVBTPiZ78G2QaRjx+
93Wu9xbbvDddzjVM7/47q0mAaPRM97r3p03tS+i7hg7X3IbhO0Gy3+tAdM9V27xJ3L0uxdGbHbJ3
lmDJjmkdf6tqXCdZb4e3oBAEU6VjfxtB16eZq7ZeX2s4xXyS4+qz09b42KToWEdVr2OaLUJu1aNO
Kp93lU9vx940xybljzVczQpKrq0Gfes5Wx5jYWysmYA95Nvh0WrKbDfGdvGQLNLQzPvA/8A6Mm5n
IpfMgxVbclO6dbZj840XRoNosNqFcQpoaD9lB7vWwRMJh8y2yUfMIhykrT4VtfPFl4k85YZSqzgt
Vp7dDs+z5b1OTeWwu+mSq6tGFIJg7LzZK3awc0ganrqf4zhN9znvrypWx4iQjts8VmsiAIpL3EyS
Xf78XaTt9NQ5WxGTnVgaRMTEGH9cRpy+bn6aMtPrImr6o5OP8YbtmLfrZN6jyUm+527TUwb1uIO9
4YJjbtgZcQKi2QJf6mSTYo9te7c2JOvAbZ7qKDrnHR2R5Zf1gRhEAm9yDT0qhtphWjag97JpHj3U
73Ucy1Ps0nN/ZUV9mDIH+55XQi/qOL9N89iBTvPtiiBP/OAFlxyPdN2dAosBnK4OonaHh2n5Usxd
t0sZ99B+bBVDw00AJfiYue1L1sofuiNvaOSPy8zPVjoUxiGBic+E5ZehuO/Zc1fHCugRCuwfmodz
0zvNySCK2gLy6PeroMKbDq8322Q2y1NYFrXNQai951L5yR7AmNuXl0C8Gj7Bc9h1tiiTCNDyg2+m
QQ7inLOQ3bq+Rms1FUfQAhFNGVvzLIGQI5g9lka4ryRNK6KudUlanj8hLUB539rIcWCzvLpJlKxm
S1IK4uFrpiRmCkrRjdZTVn22niVcq4yMcnPqPkZpQfcuqs9mfHAMWFJm5vUQAdwzurcEWFaDMtPc
pqo5jNUiQ07vymFyG5Y2MdLDZhj9r8agIgwrYA/KvMW1gt+mcSq9HaxjVXbUf8Y6cMXnnIuz5clP
Ah/3ca1Kagl1FTbRlDF7SK4gXg9twDFJyejzxqreto5xCXr/F2XLRPzdnkWQ3iZNvy9tQjOtRaqH
GSitXx33q8PcEC0vs/xY2t3GTGJko9r8RMUA7tuzz0OANhlBsXHx63Kna+xi8G+ZpXlI2Ucg9KRx
M/fBQQCzHRJxyM8brY1cM6NLtxZR3VBG5ntd8BNGBENDmX6icyCzesKKrE2rPLR8dp+EWe8SEbDd
/tB8dtZzPo8bjOdYGAvnnIXDvtZlcTMNZpY+71LklK8DGk1nNO+5k/VH0qZg7yQkNIJ03zaNf2FF
su7jBxe53Spu4LV5WNkTuVEqrZH8b5LMOtiio0thJLvtPPqBEBzTCnAXa5+I/Ajm2lEwbW1Ck3SK
6bSssPsYJqq1jBR4kC3WHB0AMsBklWxRe4KgMDyOSLu42RzTg7zqBxjqguFCc1+tYYyHW07+K440
ksUI/gh8RBx5w84c64534uZ5ZcCSr+cRatrkIlIFd9D5TLyLJnrqAr9Bi5G4m9THc9POH4TD+Ftf
7Qf7G1sKaEZ7ogx+6KLbBcP0q078g2MlNruNPDv/+QUlpABOV66Zehho3pkq24q9glM/OY4mWySP
CCGNo5MaUMQhZmZwTX5uXbZvaR7+AL7rUy6ba5ukgpMS/QlFo74w8/wCWWaYbPPNncYd9QSq5Lzy
HkwCY3CjkEuatF9BD3uPyy8SGLTv2nopqmzYVd7sb4gl+hnr3Nq5dghKpyHji6ZC7guGlOy5JuAd
QYsAC8CUMY4FutjeA7wFvJC+ZGOa/QITCesXOyfLeF7se05fHe1Zf2SSRiE1h4Y4CnS6Zl64RPoA
03WSYqd6zzqpNkEm1mqUBzForHWWkM4XOJz/DJkZBeDtP+XZdB3qMDxXjW2cmOKF5z+/bat92wF+
haJydn0yAnpAMQflFvkWluC1xfG6RlWjwGiTSqnkacJJlxW4FUZdp9sSN8KzuCs5x5Arqvha8fPj
HI3TX5aKykORQmIdbX2t1RgSo2eOxyEuHsUgmi8x1N519VrMpvgBuyeRCNvKuRtOMwveTYhz+mBG
qP314M+XMpgP8KsAov6EOltdkUkdolyRRDrlzmYwKWMIa50ggXneLRjGQywGeUWvszIMEusx+wxx
o6Go0o+STslZFauB9Jx4uvlwT4GPEepZkLkQIYl9FqCTEaSjfW/hM3n4qlFnc3DCAF/ID2EPvsQ9
CB83KD11eao68v3YHhqXHPbpJkvdi49E58GOZ1QeZZS/ML8E2rElMzF/sVweEB6jh57xYMSgZlXx
OBmJ1R7t1IagZRf85JleGZMpNsgy6GUjFhIYpg60o+VzK7FzjOSkXXLCUJ5bd7i4iKXfB6t964Hq
r6Ml+wElyWKVSHA56FSAzURAIUzgYiFwy52iMN3oXKyyrLQveh53XsxBw299Et0435uo/+HFs3F9
K1vEKPjSbham3HWn+Ru46+Wzb1HSRRGhxajj1tAbn8nlfUPUD/8/z8pdinZrF3skW0YVlbhX5GcL
FsAKaA6ybuk/hJmeV64xVrx3SVHvBQf7IkZnTJ97y2aQqxJxhk0H86gGwJFwJRAhly2on9kc7mnU
fYmJAqW1FoJ5jbi0BgpG6Tj2Y2J5005nGjwWieGByNuHwXQoQir51sfpyoyAH2eNl7zUZs34tGDp
ppZ9eIKbKAmIBMdAxLynJ5CScTKmDHijapzwXpFpVYk55SKFtNxrQHoR1oLVXMkaMGxuPSQy+cTv
JR86EtduGs8IBkBgJIH/YLWWd/VSHF+ohcOSsNE07Y6DAo0iyeUk39RWawii/hG9wFqGw5M/62ln
RpnBDB1sOSPlXQbU9OjVXPzjPPSPaeZjeuubnTOO6iUuQQNG5BG6JlykxrH7K4Ksa1GYDGwKbh61
PCYMLkY49Um/0WMkz5WfsHVqxDOGFGqYnBgBHZ2DxibFqdDa2GVJxz2LuO+hbT44gsadX1lokntX
Ho0c0EeeeXuipoqTAFJxrbOWrAh4KCBylHnODZDFxvIPZuKK89qmX44yzzuLuh/WLd12Qyj8LELJ
z7NJsdH490xk5qqaWv86RvjOK91UBzZyxskX2l8R+/XVak3rJwNPake4Z6oSHvOuHBXm1MmNJjj2
w07Vj6aM0LwRk7jxqoAgiyogvXme4KFNw82tZ/+SoBccZdp/hbYB63VitBuKikmn00z3DAuJRJd6
CursvYesgEVa7xGSokwb2SPZPesmBFrhV5Yp1D42EDIrji8+IdLgz5unRjEI2WLLTbA8Y6KejSw9
j1SFddxPF23JCfON1gcdekD4IueU97VzovvZl7MXnCrcVJtmtgLiGD5ZqjMOtMtpz+SGJkdMkNEm
Ym6BG66rIfkiNYiK3OEjNuEIpKQF4+/rXSNnc0sMhbMpYbi8s30fETX1/UPQQM1gEv8CAg0goh/t
zT5+p/Cv9vAmMMWIpNi2RX/1QpE+TfKaMBWezQdsM68BsQ6bbpkORLOVHFKBPrFlFWWXgbOpUj2c
u2CkioyC88jau1KkgNv9WDw4JcsMvEZr8F/ypUrKfa4E4RecG75oxrOtWA/kLBKyftBnh1TYty5H
MlhV9ksSFvYNyBxSgNoL34KGCXvnMtjKAajoliCrSnrmuZTJLmznhM1adVT9PELip76vB+xLs1c7
EOPUjgAADqkJS3Y+ARAeEn76Mutg7s5oAcwmu8tJ669Z9lUX8wlcQP9kUeWllH+nNIDS7RTcBjpg
nOWAfTkkWZYTUk5oUjSDIRRhnt0rm6GmMggAaZt8SXw5ZLx8tB5BeLPb6pVhWPUoBbr8iX7wlKPd
08aSvMP86KlEmrq2wlbuZRg6iDDV08CrOuQiCjZ5iqtiWYiuAoirF9Jh1jXzqedAtiErOe+BSxuh
OB7or54RP8wwjAbxgFP1e2dV3TP2FOXX8Us9txkGtpjJ2YC4OlzwmGl5KZNs29ezcSZCDGoaUM0p
EvGZZ9ALZX8nlntnOYDatR/qXUzZ5li4aBvbw5o7M6ErJHWrXlroEjaNCeRMZOFm0ILrs/IJwBhJ
cdJn8I8nfx7rtaEk68iojhH1ZPuxIeFPsYxbNXkIU4G83rgzv1qQKA9BADG+79AJFXYHrhHj94pi
jpWpU5Zs1r70VTedkui5jMOcDDmulABVyUEyeVq5iTCuvH4k7sQErBDxEzj8Neyj6OKDuiwj6sVu
bJ1dY5c0riIku6IB0VUT0DtVCSRmW7XELSeYk3z3HSCfgcUCxXPu1exf3RTBYSUNkDwEylDhPeE2
NRtiDEzHDx9QrK/ToWwXB8mOkFt9HNAoYbrObuhM4euRAYuuQN5c5v4gLunjMBp9dPAzjnFS46Ei
dwnvhYe5h23u1d3aTutviG4jSsst45vW87T9T0Rli2QMKWpYFscf//JPnmTQoITJasdGiGdKidru
d0lZYXVtl8Wy3VpB9mFTYGQ2iXxzWVzUaN/Qe32pzYo8kOJIpg+fEvk4T8ZnlQEcERzpl54uQqj+
yezYsFAUrYYq+kbW20Hil1wUH7AJ6JeL/BetHcoOXa/+36/gH3NBlxfgCuFLRekhhSCd9PcXQCaQ
hdvYaLc8mXeDLWEQuO0pTjXt3/QK4vFxdJr0P9Himab6D943ZS06PCTDwlH/IMWbmrm3hlmiG22C
V1mgmSEczF9bpU1IiHKbPVyKd4NoEyI0GQCmFqOH0rfCFwOZGpGjv9yeuBvrDt2heAMJ8cy4HeQr
voDRQAjQG9ec/Dx0HfPdK8CV5snQbvvzYPUu63+UOx1dCXq6EP0H2huafJNdCcw+/C7JomRIeqKF
WBdmDWzqIQbX2Pso/BR14poJ63c82uGqjv1rUKNqSuQBBNQJrQNqMO52Upttu7836CxK8xNFzGkU
RbSK7OJL7jg3r9Bvke2TUUImDqFWho2JjyQa03u2kvhXM4Q/5OjcEk0inbY+3aS8x9q5p0H/6Djl
i9VbP6XhEi3gPjfh/OrkxmpS+TGp+W/Uyniep+AMx/fQyoZyp0ngd9p7UOmHaAzuFYkw+Zi8hI9D
MSC001+ivLiTe3ojp/RjYp+kEnfHWvPR6wz72APhqdJM7mdBYH01Qvf0U9ciNod4n0gW6IdH5P7E
tUxvMZCsiI3PGqNOsbeRU5FDj6MsS8n/8AlP2xJ57p+LdGsYiJL+/CT/z79Usn9TeDb/+s98/50V
qY5Dzpu///Zfn1kslvk/L3/m//yef/gt/1ep8N/9mf9G4cWmayILRw3824P/7zXFP7PPIvwsPn+X
FP/2J/8mKzb/sNE12Uq6/H2WsBHu/pVi7Hl/WLbjCzS9rumZ/u+yYvWHMiUxxsJkAimky7PelFgP
/+WfTOcP3ybEWEnfR+nmuP8lWTHq5n84NVx6E9O1fPYWyifdZDlVfhPwxoA9GjsBIwMs037zkbft
u6RuWD3Aqju0SePc+8i1D10FPD1LEsKKxETeN4xdp3ig/FSUGolh7SSstQugqfYZbjJQXDmNXHqE
BZhgKNTc7hrhYIJN6JAJ1AjqEKl+qUlQ6TC7kRvVkRJDAI1/ROnQMkhIrcAlYbJvAUxLsAnBlNvf
RRskAy4p3TWrIE3Db3GVNswpXIZIXMqoMNeBsmlrDGyN+ICmXDzhLxvZTPQEE2xw54vqNC3Ar9Fn
lEJrOBIiSARM+QI+3kgJK66bL8nCwcGOHd3w+k4dj2MlvhZ1FlNzp7g2HS9IBUMWWuHBTXvAVyBe
gkEWz1gZ8lcRtwBQVUH1sfL5EeOKzVWQr3AjmeM2aBus5v6UWLTh7Gl/sD61L7Yxw21pMIYy6UND
8rWlVIbGHMPOJRMa2kSY+CGhY505B8RqoPuFXlpxVgw5qFuZopgCRN2qQ0UTB/a0qdMjeQvBU6eG
+pEGG9BPgpZlsSEXl3yW/mOIGuNXpOz6BwGh7nX02Fpin5kR44C03HVLpHEvXNC0swYIS9v1WjXk
EkHKiHcSGNmBa7A4kZWQLdRK/YCz33gQaUIVp1JBilcSHtyOeayUgJ8to6l3BKCIj3qe5xOBgMG9
RGZwnYAH7vh5sMbrczL/BjIsDtrU8xF/oVoDAhg2ce2DoRq68WgpXb1UFP07ZPclTr8wVWu3UtTj
Cv3GorZ+NUmDygnhgjO4HgMTdchcKfZ4XdUdsFyP0GoJ2vpfvJ3JcuzKlWV/RZZzqBw9MMhJ9C2D
wZ6cwEheEr0DcACO5utzxbNnWVJaDaomNZBMstuTAcfxffZeG5WLrrTXYQ7TC6JszY7fUg1Jugma
BzU/BytpwxdThO2ng+KVs8s1Id6bpYcv17uVOpNdhtdkNMai8iG1Wfj0dmbX6fs4g6m4KG2pltj6
030Z2jS8YAJxXmQWOHcuzaC7EnLbE4NCeXSNhE+4P6S/Qhf1ZojtinC8L9nmFCUVI30Px9KXKKL0
/Aq8wJDWzr6QJXPzwJKFFOrVaXKP65Fd5wCWlPtZjw3k3wko28MIYLhemljltsLR3Steqeyu90wT
dpx07wRuglerKer95BS3FqrCNXbt6NTrVneJt4xqVz8xSVnPfekPO7z701cbS++1CJou3yGydl+F
GPHOzUkHWyWlllEtXJv7sZys5NN2Qnw8fIUmbxEhl12UpHwk1YnCTpWV9s3uBZa3yQn0Uj9Ap7NL
bU3d5/KS5Jn9pEsrPkTKtR55ZvRuAjvDVNrb7rlqUoclPj7g9EaK4pjopzbnmxMTAmgMlpBc37rz
YNbZB9R84oWJ8IdqFUa6Pzu6aW5hVyo1FgVdYsXCB+2JI5DUUS9xT+dDIo5mkCMpBq5r0rhjmOYT
3k7izcSVqKJwM+MFgnl5DdDxH2a+1hyMHS79tSGm8dfOQhavmduzjHWJMwCGHkooSfnoTgtoCGWN
+i3LPTeMfJuWAzXyPP+0RY+DuHGGbc6aJOzwyARmedVzis8qmEhNCxSRQyMd/3eMupr+KYY8jItN
vWY/gOtedfpI67GNUdAcJ9SuxoR3g4Urp8uqIOBYuf2wbqcw2Be4nVnKtz7uAEmYgRJxnkCVNIT1
W9Vv6SuRp2aKPCwhXgypq/JGQXORMb1NQxn/ak/IB2NuxWrw4IEg7mLys2y4+eaQ6ktRd7CSbSJ+
R53d1vPWGJS/NzzvR9W4krhXRtjb7l2Ct23Q4QFWLko4JtRVg65Pa1YSwJfzVJiAw7bhNrK9pmRq
nmu4wyGJNC5CjxqJz1s4hVaQfXzuBGvJNbMCdzOUvwiebKISPjYvjq6tc5BPzVflO/YzqQR3wHFq
CbZxWXjl7W37uyIZ6vehM3yCYB283gW9PV66wjOa/OAG1VCHBU0vq5LKoWPMFQZDCo7gYZnDh6Vg
1Qly4IteCaLVHyea14zeCQgMutGfiidVr+tKWw8tRkgP2C6iwBIPdk3PZ6Dj13HK46OX9+Nb0srs
WZjQIzjgGajV2AJRM+jDcChEpDTOYn9hxEB/Yr9gV9+hx5Mrc4v1bCT9px/k7hePlf+TZgEYviao
LlnHigXFtbcBhkJqRuADhgrMhxghMwxvqGDwfpop6z7KxE2OQSFxOBRdrHaDDMkU6FpRqFpLjeXK
IVerCmpL+Z3SDxJGPIhkC7aBsLKvtMvwl9f0nCxwAGcPKTeXGvOsg5PV4gLNCrr7GqIqf8ls/Rzb
Y2nweqIhniOExeKtSUq+0lX2PEZ0xaMA+xenCsTesSaHVVySKBr3JGzPUmfyTXde8UyXePHVAnU8
A6jI9uFE3snvVXulJaUmoZdFVM/bciQi6oJwGJDVVbSZOOx2VQSJHofndHbdph3XU+WjPlq1OZ9z
VKlvf0qjK9RJZ1oMPRGN3mTb2vqT81QnqbmPwj77LDPvHWegzUHqBvTNtm3xMPhtdC17K39xbzte
mTrJwbaktbDasT3UuosWnpxcFta9HpdTNEdXxoXgBE4kP2mYB0wEKuWtq/FD1HWiToyE5TVxLTg1
CUFEItmex1ofXgecTR6yDe7N4BONzBkW3F3Sd4NM2LkwSNJSSExfHr2VxSp2sv6uc8zgPQhpur1h
Uet9ZqImLBtat/Z2DDJlMeOmP1BKQx+MqBz2AgYxJLeLrY0Kq+40suGz19II5cEe8+mlbAfn2+FS
+AQKsX0wWLXvbTea/1SFQCKG2W6e4tLlf7LUVc9eJaCJefDSzyENHYcGFDXFfHP1lsjU/QhlkR/4
EtDSPUTOJjC7Gl0lDTu6qWx1bbnKXCm6NpZlTzVcwNXxzfFEuy1T4a9p065OoIEMtt18Djaipevs
5nQpD+gmI73DUHByR8o3EyLtm4VZAhVR0VmhmgSHW1geWu5m6zp2WMuIoVDfRjjbdKymRb7JdACA
I8o4IMG/beQ8xGt38jwaNuyUr50VXJI0s8Dl1dPSrCr1LBQ9Bn1u6j1fafODrbSx6/ypw/kt4JM0
dfGZBVphUTL9h6SHiL9wpOCEKUv3K04zPFYu6YE+8Hi32VnbX6faSkdS3415zvwBzhTNpB+hZaa0
AHsej+REaCoNizq8bUbllwdj7F4Rv1l2BIFSciApPeY5OjnS81gfZ13yCQkkvc91i8sM31z1qLk7
PM950F9za2jOFvyaJYqif7atfn4xLFZ5HmX3W4yQ2bmbg2Rd0nC+w9gfb5KU7brRMpQBe+v2mH26
90ZU+nPWpmKTMY+XqDbIeNOayOulLWfsjOx9GEXCLYYPh4w4C0vSMvVJzoH10ZZ29KxK0AGVYFjA
NAy9Ik1KbA7UNxGvn91RLSTEoVMjWUCgJJTh1vfp92yrun2Yxiqg3yELvkU4oWpFLe9gYOz+R+jd
3NiGCPKXOinMdU3T+11Hj+lbkIvpgsIOLDgRwbtHcxnVh7k076fQdX9dpapXjDAGkaNsXM1RJ76h
E5oEGVqOirAM1Wc8RSlQJxKQMTzYxRRB0QnMaGRqatSTyK3qs/Drca0JUa0y0Tn3EBCxDQskMtSt
OQifqZwv3UWrcYy6nmGtITlypSh45z4QsUz3fmv94tAJD3FJFQKVrE6xHzASrgbeuy8qpVFDibbH
I1Y5NfRxYgWFG9VAYdkMvGizjJ/8bEofEnI7Cb1OQbGvEjmA8Sqt9j73O9Aok5vVEKVAPqjMYmnf
lI1+iKuGGGDlivlYRPRvdnXkPkAuir5i4PnLsLRBDsHWWIdmE5ysGIs3bIv22RPQArsyMZZGKfQz
Cy3a9yjwhME362w/sFmE8BGVeznPnLOZVm8gOsUjKFfn2luDv8GcaL8o5biYzMz+Lqh8cRhlRwoj
Glgbxj/cjGhPyWsRkxgZLJwE8ECgwU65vEd0zuIFJdLufVsRFETZh0Md61I/NiySq6VA/X9jP8O7
0spCHkYbgNsrNUDOjFOFLExGvm9jVwEXyCYyCFTS2kPVYhzfT5HtP7d5cLPysgasSm/aiBr0PESd
4h4ahX0yAVwNoQ9EUTcFsfyJG1/WtQg+1qSIakbzcDZ5ileuyJKL8GGX+YnVY4oZcu99NiODKhIh
Fr3worsIS+em5IQgeNS4PluyMuiPLijJYsUtHa+mX/vl7ZPKx9B3KxPuZl9AEiJYwmDi4PsZ54wO
BXa3wYcZwUpmy1T7GGb9JuHNQJNl3ebyyy+9aOMBrH3//ysx/ZsuhXb1t7Z1U2v+7f+sZZd207X/
UdPDT9sX3V8aVvxT3X7m/+0P/uPnr9/laap//vM/Pv+UqVylbafS7+5fNSCb4kY04f/1r3/C37/y
7rPkVz533af6x736/PPTJv+HX/m3cuT8E3HAQkj2PC/k7Eaa+W/l6KYamS4kVTuwAhOd6u9Aui3+
6Zgueo6D2GTdcuf/rRxZ9j8DBzk6tBGPTABU9v9LIN3+n8IRzhqX0VZ4nrB8y/zrx/9FOLqFQDzV
u5q1ojctSof2B+5RfftyW+zLkX75+KKHn97Jf9lbX3URPt3+E03moR6ooc79/U2QT2rjPh3dM6bC
AItqCFK+n+ILdRQX1jjFM3vAOzPfpXlzls3MahTWrRsJ8Egxli921u3mX74Vf0ue/5A9GEzWOe1/
/oeLuvI/NDETnwyX38D1WYJ4yPn/ron1rFVIVWm95U8Fvmm1h6FOB8zGkv4aEMulPV4GvEubtnev
6C5bg/Ph6ArGITOw/pg+eaeQdOsh6eqPfqKiB24W8bPmjQAkJe/eSsbCuVfAdY497evLnJFEGuVj
XsfM5NN0YDiYQNWyZOI3pGTOMadj79f0arHP8BGmrlMRZ0d/gqXSKgH7ymGJzA2yvVdD8lPRjC5M
1zxD4qJc3LXL7a39MgWyHjlTdUpujZVWWB+I4Y6PyZRPFzy8SExFtB4pPt9xC+kOaGMEG2vZbW5F
E73sOG5mp13EvgtPtSt2hUj2gwqDk/b8c0DM7b0SO3BI23zWFcg+C9x2Yr/joIIQ7AosGH6PPEMj
t4Yeck0mt9rQ3TKfZ8htqPK2tR1vhLaIbtxlk1Cw1FbTS5yY941X0QZQ01o73BRDjuljXaFJzdQW
adH57AKiaOk5xUOd2juXZCz56lCc4XYIVp+rDqMUBRSxv6qd0uMekolD7ULVKk3n0R1/hlDdeUYy
L0pl56up9Cxw1bnB7fzWszF25hIfS3oAYrJCAXqCApju8HIRGQWQuaFr2Vr2CbqWNvPnzgtwoRXN
M5mtcAGStFw541AdnGCMd5P3KsR+MEjDBrG2tllvyY3WEg1TriHwwFWVezK0cAyBJy0mMX/RoCsW
g5g2vBmwTNRHvwfR0qRdT0M5YcgmvbPHeGm5JctW8YSpZoFvVZj5sKSp/mwIMmRhRpkUHDbQVzgL
ss55xpxtbTgjvvKUyJwDw7eqgvkwKe+lMFsoByJ9wFDENrEJ1ClStN8RVYA+oSGuqxgVLBvkUzO4
eFRbdYyt6IPXhqKbhVTGGMTu0Rvd7K4cho+iiyj2mZsLMdWtYl2xzBSeay/ZW4QQel24S6eliIeu
FGhUFQUKoJExDZ7YV3Pnr8urw4SdGVCNc0S8Ksufkajv00xfkBpBIwU++QJvY3FzUXghFqMvdjms
xRw388D3f+FCIFsB1Tj3ONxDG+UmQOFY+s1tSvk2fOIfIgle2KlTKu5W8abTtNu5VNpN67CBalax
toLY9e6lNCWD498Tm1li0GdkzlODAgu60bSNcEJG4DxTsSU9VBeceCSAjJu3ajxVnrrLHSRTF8sH
T84yttW2Ncelii7FROGhUifsTOfWekhM+9s2QR14ql16My2Ejl7D39vSgLDLoDW0ABmXDuEv3CAe
wKI8fabl8y+nOcHE8TS3/Z26QasmrrzxkH3NEdpAnGlWpixs3VWI8ki+rD1WMWawGI8nf9+Vl+88
CTcjzz76uIWhbQObN4NhZUkKCKLSeSUP+Z63fr1yDe8voENG4u7g1BEUi/nBMI7MFWpZxXLpBji7
UdMsGbzy/eTwo1dO+ITgBpd2hSrd6iR+SlPBNwZORFXT10XWC6f3yWte0rJ7YVO2NtGaFk0Xg3fN
D6JB5RNFx8ZA7iqVH4wa/W5W6uwmGPtE4Z07vAVOSicE094dFg4xDnvLIelvAYx1ZX3v22In2wtp
YwpQrIlBjMZGTTyLjxgx2cELF65BHFr2vMxY80K5cJJXVI6zmtW24refHIu6meGkHIAf3hoRiOoG
QTcL/bHbKTfXPcZ1+HvBR05ZC7bfD5UmL2ZKuUsY/k5T+MNVMiSqae/rNDmlkU1MtieBPl8SaK8Q
OwL1Wknq2WxI0Ys+pcUzzPqzEN02Aay0ImVVoU8ad9nE37HMgd2nCYUElpN+CettpGbBGMtdMDj3
fgzU1xTxApEgXvfzDR9uhxf62h+Zou/A/tGxESXQnVvrT6BHDrz0FTES5q++db1GAC7tNBRLgl/O
tsIW8SjaHA+aj2qWZGBnTSNbzzL5mSvTwU++hJQndqabvg7U/QB41I/SIT7rwqPv5+677IS/yyv7
XVTqY2yUv0QVFmsNPKVXHC+0jJAACGfcmNxbVl6gD94AJ9oqoDv3My8/1I4GGzr+EFrKbaAG5WaS
MAf6bH6g0cdcZIazBj8xLBMM9CsIpee8i1Z4sYF9tON1ktzbW0hSUQnjSeF559LR9PRssSSSBS93
DECivYFByOE23+3NPMySydvqhk5xuN3buEnYU7tu+DhUd4LUBVZwHHdJ29FTQW7XpIfTAA08Doqm
dF4NHDhw1WNVr6sAtSWcLgmRj4XW7/wjyfqFubPBvgREx8QYKuz8a0TwXUV18Er18YbrbL7Qsn/D
A0ZhOexlw4sOmR3VXy7euEKdwdqk1Oo0BIy77GP0cDi3nr3gctitjYE2+7LFd6zcq1Mg8jnklhZt
rXhkerfeatZLp7/+K0A6SXORbVk37T3i5+Cy+HuAr2CbpYocLZYbEDDyjIig3bK0x+DZtVB2gM24
DmwEMBnthhsIO3PF+r9tR6DSxe0DBmNFA6gJYvltxRmncNrfy9GhGW0MqRu7RVz9BpFV8e0NXXvL
P2lhGi0XE8rYqTX3JJUtjWqopAPp1ySIrvkQvoiIm1wx4gC2MOLnlCOQDAWqjonY8mhrYQHoLodZ
XIZykqTyjNeKu96QNMUDu8pPitWYxbyDY8p2M8FmWbY+NtkcYCU3NGxVLknd3qhOQjo9dT12cTIt
epPjsTahT5TGMumja6XpHE188nCF27UQDPWjOwVPydDT+Ye3yquIxUFR+k0G9n9mADNEQwFDwa5D
kOKwdrDUzHLFhj8mFR5hzf0sQt64cz3sShrRFuxqbkak8jzBwdnC9XkAKPNmTVPGGTSwmI1LHMcU
gw5yvq9qvMFljl/QGRy9y01auShyfNaZydXY4RJe411oxqdGG2rl2S2iUAeznLKLmnaveJjt1SD0
1bMp+ROjEzL7ZS/pAOGuIhEA97gnXWD1zN9BTv7Pqyi/DlWyVapb1vRIrI0Ssr89HSJdRIC3oewO
aLdDipbtGfQ0E7kKKP14Vrxk8mz6rhG2eAxzqhGJXLdu+RbUwyP4Op+nIU7WaAVoplS8aXwZSyDb
0K1LoySS/ZEVzK1EDQ7QoL+QvL0Vp3a/JL4Vrys7tB4xnV0DR58J2uVXTTntXRzPz+YAaaiHI01i
KJT7urDqTTE5G8B1JBcILYCyu/Nq+9yxhY6KkZkGKgRlyu0y8dzdHEEDKcHwlFgYV5nLvTuiviUY
uCUQb+znIdyg5X11CcOT9MWpr0iXZ3l3ntoMmKw0rEto7QJnSC5u2fIvaXWyS8n4OQkJc4iKsLBA
LC/wyVrbCbVs05qgAsRgUUEeUBQEFUBgiCmySwK85phX5sHu9GvIUmGRYvUiaLcgXu77rOahO46p
j9qo4icbW2hfpztaHPSDsGJUnIQ3TN0rJHPaG1kVwc3Ek6OPWf1OmRQrw9inhZU8yCbmq3oFxShQ
03W5bQIenWy0fmqVnJAIg1UPYO0Oi1lwiwxZCE5qPMNMHM8zf7FdGeiPdCIYsPjfP2AITqAhC/d0
rLR7INWbuaQ0a3KNB5tlB3GVqlt4YTMf6d/UeIlJlGamKQnMzc8p/ZdtPrtPHIh4e/B6IndE14YF
5AMqMX17lmxwPXeHPmDRtsjb+8bBSI4JlfGunlegHsd3N7AO2vQ/MCuU+1I09skKH2xVJHfjQDWt
Gla6mJqbV4oHsRvYXicPjOifpN6+LOAbQUJmJwJGhU2YDTjWiRZhaBSYRFv/J04nRhjMemMfcywn
ECX9CNY1X0QY4vuJ6DaeBYhblrkqffsDrNhVzZJQEKS0pYM5yzK5Sd8MqalHQtkhEmTJ0wTDfe1L
MOp9dYfwRm19qOD7mwU4jfg5eadhcdgR1LkBEIdFMl16mAuG8SZJ9+5KxzaWemqfRuI5TiQXIsMv
BqzMhHOolh456UbihohlRKlpleyGEUGTDRRb3Ow19u3dbPua8zj7BvN4GW0y98TlV8A0qJWV5WHI
lccXxnl1jR5qunh3Y+OcpF1439621DqC5iWJmjWteRlA1i3ihj1YwxS27yCL55KCalWnj9lATAg4
TLhNC6zkdovfV8OJucvBkndGRK0pxhQ0h/IhI9N71rHg1ogpfwPMhcHVkWjd4fxr1xXV4PkMBRq0
6Magk1b2r02WtKfsJtWajYELdxHUTbkNfVJUvCZwnEJh5LtV3Lyyi3Lq+Tm6v/A5HVSfrslGMUfx
cmgkkHXViPHEG0uj11LnIYvRZU6BhBGTKn9ExPQ2dtbbK6vPIIf61rpNo/QOMtAzm2VomPB8+Nbf
Y1CPd7nuK6qJouoQeu8mXQUDHB0iYHaGxQ5/jL3zKwI+QYAoG8fJJwn04YY0omHQlwngNhb8u6ya
l/O89kodLhirLqaR0MvclVtOerLe2ttmPwN+1kyOxyhhu9KCJFt5HQ01sdEuZKOp+Yj+5K49L3vf
2s39/DOL7pmU0afwp0UffBEF/MamQUl43z3aJbMFBFYa2oE5pyESA0VXEfeG7C5g6cQC5QQbc5MF
yRP2H0rure7qhsOdDgqSUHGktrFl4NRQ3nVy9WZADF5ONTekelDXWbGjIV4FEG0CWEpdFOJslJeU
0nHT86KpIjyIBabZYiqcNn5SqNUE/nXbhD99bSXnqqhY/4EyWwJfIUpT5zuiATBFCABykncsBUt/
FZEsAxy3LLsKAVzn3Td3O1h2Vjdt+OPiBaVY4Rbgb0nRuAdmzxpfqVUtDzGRvk6vHI3DhvC13NDN
cusooViiG/qDgUEF0rQbY0GK6qXG1HHMPM6TUrrnICAPCVCadF/+Bahgn1nOrswnF8e981Ya+bLg
QsrjZ+2rhrA5RrOL05zSaVTbqMK/pAkD63lHcbleBaq/hJBWl4AUN83QvPaGfwjb26Q1iXN/O8S6
qHvrWDUQpqnFki32SxT+NsD58A8VDO3gdKn0JQ/TeKS5p8cpmtIlHJVmMXhuTnETJyKPt3Xr5Wyn
Jl85HV2Uaj6qSXNFzM8wFjZ9yUsaL+MqIL/MByRaUWhxdgyF7z3mQudR0yF5omNJ+awxsrIKnmLc
8KcMxFWcONEmJRS8yG1Sd6b/mMmUVYPk/sPV5MRYa5bW2ndcKhir+zjADoqLfwPJWF1EDGu1jDPJ
ytzseKOmmzgG4eUDZF3rivuG78AMm1n4M1thGalvvZ/zvAqH1Fv7Rns2p/Q8md2E8tjc45+zMRUX
AeoDb1+Rpt2xq1DWpUmVrw/6hUanhyauzWtDb3ZuRtVDMpYYZsrvkentRA1ysDKd+QlcvtqobjDf
Gt97rw1cLZbFEhTUGtaZggW5zJd8wc2d4OO5UkzU6yYXe9mOi7hrKIkBJ7e1pNrfPurEpbOdorQD
GYgVcOib2ZGOUPgxQ/PY+v0v03LBc9Wox4gskScbtbL/Qgd7B16J/pGWhBeXIlliNNVDK0lfhD5D
Z4WLGPB7eOXRSNZozPOxNVt732TQa1VwZpfJJ7WmKcYYo2VeRzHwz4VpV88lyafl2LXNyvDJzUe3
SJuTh7xFyn4rh1+eeoCdjR2xgG4WhTXf4YIcjsHkP84SjJbNprkRCBS+zP9gMmvBxkyfohfiGVx4
hf2r5SLQZPMdkYuMmh4yUYnyHKgM4pN2QsjIwtnxTm/2DUBDrDPC2CPb3Of0rl5i57UIc2BVNRUT
+ATgZpTmtMOaDNdSqO5N2c0DI8q9agG2A/jCGTzMN/RTq1mSWJy0Kt/ZYXZXjBMli+lMe2s2cA7K
66S4oQdp+jgM6YloolxIovQ45618aag8w0r0VGb3SVvCaUnVY1WNZ/KpxTZL5o0Ljw4NRWPKn+Wz
5ues5xQTkO6d9xb/+A864lqNYXA0c97zLUbjYcJotUjX/HFMMpi+lhSu2HtZMIHP4JlXKLwLhYAI
RSJcg7B1NyAn5lVQWC9m4mxoWBjWHm4LJD7Q8aL1Lzl1SbAjqgnZqp4XNRXYpUE2DEXwKUbSXlal
iUfQrEBt41BrMFkPbY2KAmNxm0JCi8PyBBTrWPVmvWJv26wE2h4hxfhlon1zUSh+bZDjucAFZNbR
oaKg9BiGzVnn/lvY9tvUsfiXE72K5aWL66My+weTQTDn2jWyyAuL3Wha/bJv7mNeLDSrbYxZYOUB
L+BQZU4LLJhbCv+g1B0MV2GJIidUNQle8Co/TlP7oPR90PNY8EuYWMofBiSoteHN7J0Sg+Vlhawq
bL4pgo9V1d2zZ6e10Cs/aXZ54h6tOD2ZDip1Tnm3V9h8VmQLaGurKHp3WTTWkbflh/2lh/a91O6O
+uF3Hs6VgYq2Tcl4GhZJfJWfPA523EMXp/WLJUPzhGc+J5Fng+UZKWkFzBdtLO57lPmMqVsuO+xg
ZbjPafNZ2CMvpNtKYPT7Z77GF660Ab8BI7M14Y4ZjOA8sWwYManYxIEqGBFwoWAHEJtmEyBf2L0+
mZUJy7o7WmWNMYWmWDfsmPPIGvvC+JP17o+nFOGxjjPo3Qk4gvN2eGs9scXNFHIC9VAClPM1WC+t
hxFG8/WZIYRN7JmTJ4D8GH4Dqpw6zmFdOmdIBMViC3lqxB+RBP2DNW7NztzETqfWeRng1QHcWoJz
Y8eFEofy+duKSSHy+sugenFM/daEAbV/3tG2LXvpcyNcNp24cro9tQV4ewdfGEwfD2IxAy1m/bSC
Nsj7hNt5AR399tZtzOpPREvEqh+sQ8fISMsnPcAMqH0LDG4gqp7dhZVUOwfiSSHEXZSkL02D+Buw
1wIZbuHwa2DYCSR+XYyPeeB8Z7XJjSc8dV39iqsJqbM6+So89pb6wYbwxwm0XFVNfSVC+OonWBgb
fW8kw0/TAI9LvV/t5ymkHS6f8lTPAU11odi43Oa2fArRT+SayzVs2BDLn0iGC+1+qJxjvyuM6kXE
Lh8+w0gZVgoPeZIt/c3c4EZw58X8oLBLHyMqF6M69pdG7qX0S0SKGme4mlGPHmy75hvlQD9FR862
dTV1wZVPJ/ggFlXXqY1gKK3GoN3lPgDWtsfaIc8gd/yj3WgHwKQ6Up7Sdv1wVD5dJFgIqd2JMHZg
q1hTh/bRkwDHY5btW5h5Y92NcEZux2QN0i4zmvXU0kwbJROiRgoxc+peU0GHXVC07srK8jXYn8PM
DfJ2XXnrO+WscW4gPoBXWpP31huqSnoczAHFKR6EJScxHujbgaWUv1Yd0qo5leV65N5hghI8JNBI
MA0SVY7pPEILo6zzrzKMkpHDohgM3ExzojzbOdR1LbYmRVMkqDgy/DYnFmrwVFGRVDgR/kFYqRtM
5v1hmOd9E5mUNwzTeCaNuBrb6mgbbfku8/lxCp8yuA1bCe0ZxUd3G8Mx6BoJDUZFwtwL+9MwIbsm
HrTIntD2wvQH8vPFW2jvuyg113E9RDjH8x/bdY8d5XkL93VqKMyLuFZjCxipaTVfHGUgu1U8kLhf
dmO4Qv+Ap0Qr5GzSATdFQ730RRmuzBtsBmkHYp1j72r4j+yFPMq8pPtRxbxlqCr/HNCEcUzyqhk1
XDugLNPwZZHTUd70JcdZbx0jP1jYU5aQULg9RHO5Hgznx9XBLiYyNoGYwXVFknnyQfravsUVjp6J
MP5TtRav6EpcktFhyKItmjOkMDd1fTtOZUA5rIUyknTwoG5u/ABM4AsUs19djkeu9d5ZEsP0JgfV
MA/ABGr+ojUDAFlLMFEBlpt9DAg26LKMGqz00y9ph67tbmHgPt4nVvo4d5bYsmRtDgPyoDsEsHry
ZFqbRnSydPXkqUjgOwrybdBSjwKbDgEzoqo9oabrdtOxnSBcRGr64Q1B6RLcSTSNdjX3ALDRC9OK
YcE0BvRFPp1LAkAY53oyO06ZbY24Dg6zQPhMjWAtoFCvWl+JbQO/cmHOTbots/bS5b29teJVLor6
bojVV2wlYI3t5NINfzIvD17y4YqMKgYkaoS1AYjwvPdS/4QvVB48ezQPTeN80k6ESM7wscMvdUib
ob53RPabROabLDKoryFEbKdmAhJ9s+xyO998c1loTl2IflwLIs95wgt/4pjqzHGnGnkA1THvsfI7
h9bHUOLI9s72dL9piOMnzPk03kM94Bj2WTi/M3p7h2Jqmyetfe5SheSlPQbMwZHiaxO150LG+txy
z1/OugQpW4gV0McOtki6m2ZZPEYV/njP1v16pGuR+mQayHMRrvwk+PU6Tl4reAnTOtz3DI77vlb3
XDjvc6AWBFPGZstAXqOU4Fi8WGx67n2fG0zTs8rjYSkYWB2stVn5HfZ1dixpMtloumOppcLcLruH
PBpB5Rg284K37tlaukH3jTnbO86RpkKth61pRg7lWKbpLmy4ilWU61U4glCf5uSFKjlrPZXTH5mx
CCTLMRxqrtYMXAlmqSp5tJuBn86LZQni+EckrCo8y/bAFXIJcJlfInSpZeCwvHNVxrjQrKvMBP5B
Rwp+xQSEHM/xEvgzS+DbPqyhA2RZSKkPqRpBh+GlYDbM52sgB0b7zl0WKcJtl6X5uhVy2sqK7Xkc
Oet5oPLEQjPqujKiW0ja5FgMdBS/WmOtgCDpK0WKG++5dFqXT5ST03IBEx0Uj8MTCy4Xepx9tuN+
ZjVEY2HdMW4m4s6xk3THVQw10w7TVU/SYl2WTwU8iayIu1MUUqSiMCQsctaCemQ2lbm+hlnZPWTY
mtiFABAoK7HvVYlbA0NZlVjm8w0bHeGN98fepW3JuOpKs9E2xUvo5eH2Fv8M/GLARI6hOm+6ZVmo
t2yuad5Os2dApgsgT/2jSjMqFYr/Iuo8miNF1ij6i4jAJrAtKF8lqeSlDSG1JBKfePPr32E2bzE9
0WO61SrI/My953ZsVVDDSq3XXtOSKryDOxV03JTvosKLDybrZiDl2GuaXT+SIOidAUK8VMKhHl/e
Irck0B088aR+cixVue7c5qEP3T5iduncOZQIgW5bN/5+1SVKuBl+HmoLWNWNF1aYI3WTb3oFpmrN
W9lMfvTo1P7DGO21wX7X0nmP0heOil+/23ZHKWp5P7KA7FOS+d6A9NgMjnv0ONk3k+Y9p1n7niQ/
UV99JfEfcWkAwTGp2o17p83z+1huIbmtBD90Gnz4b6bjP6a+nXGG4zZOaDIt4+YNxgmPwFkHkAmh
AzRiVqlzglJfWsmft6h3ny04Hc5fs8g/iwMmYpe7Kef0oyUUdnChWIr9X6IzsnX4r/VE98K00f+M
dDrqUwarff7yIbtlFmBpQKp3NEDPo15fGt88mgQ3tt30NH22cA+5uReE2XAcldgvKGTtKv+AoU2A
sYnXQ3rcJ/xTv03+2d74gAEJZSyKicE7UinP2zHydza5jGcN/e1KSG+uaJPlAzBgYC4gPnvzmy3v
lS0EWUlz+oenhsompTaCnIC6GlP1alK6SyCqMPSa9yPJq0gtdPsJBfM1N530c6AvDqIoFqFe23TJ
pdvco7g2LqDroOCLkn+UkFgGg++eCUXnzy4DXG85g5I6QkT+TrO0fiXX42FcPpwW1f+SgpzvE/QO
akRhOxll2As7eVI2YffaCKg7NyEF1LbKwSeN5SH2jW89z2fk0Vl618bDxWW2dDENqC6O2z4bnDwb
AytR0GE7C9OptrZL1dDmAXA0tUwLs77Tt45DpSNi7ys2lRbEhjhNgtV7ZseSZpAZw4Snwst7GQC3
Qy2dpc5JEr2zIGff17j3u4YBZGarQ4eIYE+UNOyralInIYcCGaZ3v4x2vO/FCE1glYbWmApM1qgx
k5GwEd5yIEP8DnqpYulIFarmdtdG5nTSu0+0sf8aCaAH/kp6rgbiWouE+EEGh49Dar/G49XteyCS
wO73sFFYbCp5LNY0P7wLIiT8JdoMIM95XPUrxJ5oS7DjqXZloNFSfNUGnDRyPVyIZXviEiRT4IVS
r2DhYxej2EUWnWmds3crOLkC4TrXDhDns0MmQQ4f7SAgZ8Rkqr4L9ceYFref1JHUQKvZAOFnAbR2
KWP8nhQGwaSQiVmlOPdeyjGSAnUue/pkaMrgXqYPM5rQCM2ePGe63e408+KvShci8ZaHROlP3DUI
aEpN22MBSTeiaNzjiMsv7BeAY2zc98hZjVOPTWUXCfsByUVHXqvd7OopOdQlo3rfgOQhaeSO5qJq
xmrYQHGqctg3RhGa6IJZRfnRHToF4zoBOWq7ANfc8oHNgTrC8Lo7ionyOJn0gvh9mHpSqhCZMV9M
6bFNni331YtYzkqIhEHDm5U5JJFMQCWyflh+AdTduiE7ZWwfLr3fyefWGyRVppvtSeDcLWmvwlrO
yEgSUIGjA0EhFt/9yP/fNGuxBp/zvx8WMbFuBKA4ey9ENj5S+DH78ObDiFQuYH31MoKdRROen4ze
C+eegoxy2UlzFeZ13Afkw5ug3dx77GXobSvqkGiiUMpgb2UM44Zemz6YJtBv8Av67uqVc/z+aa6d
i+WUgND592JVSsz2X07j6poNAgzjM5os8TqSUIxL5qg5pNkIX/5ywVo9KoSmdv9AnORBOlCgsPfF
awww2Uc6NFQ/GE0Y2dQ+7z0AssFbo7uzp8pNGKotZP6O2Esayzg40RgBrmtu3GjtFUcMvTCSqiML
1uvAmvEE4um9UPbCwApBoeupZ2VLDCW4wJiuaCmnwm9s1UetFBC6JCW3idEx0zzzXmrJ2cyRR/RJ
R+7YRAh9Zl7swfvVWKU2GjGxE40oygB5W9FNLC/RIKXg3Cqz+IZyd5v0dNjMjMsuU35ySNnxytS5
eHK4Dao9I4V/N4epCIpSHnhiPAyQ3QjvDXNW49i30fNPNiUmm5FoM9ptFaocr183xxiEOv8OusDZ
KOYpkAY7RC4EbEYGayj0ai6w1u3k4Ndl7UsYoVvcO6Am9zJ1WTzMJy6BChOe/C1lt1dwg4lm4RFi
Z6KzwCGuJHBk9t3meI7tBVDIorQJGhuEH9aXtEqCZHGth0un6wBZGRnTqGQEX2g0DtheicmlY+/V
cK+3keJ2JTZajbxDeMS+JmCntXqTykTB6FjAcWyCipi4c8X7dtA0a0KgYDvl5FmY82UHJJLdltz7
V6fDKyZqnNTLnu21v19GzhceP0qAGRFFYwyftZHOW4jV9M8EblPzIuCCPrvRTKIQkqa++QUUetuN
2YYs9p8lmQgiZKQ+xAa57amxxhJAdvI+yOLSGOeprp/UOC+UjoweUlrCotdQ6ucPGmBfQDU9PbHB
E7SxNePL1as3S33lZCgHokh3jUXmb1VjmbNGllbDO2ZBHeIcEgpdiZ0kNcDs4g/jOqKVjBQ0eGWU
TyN2qM1QWWgtO+Ams/Hk6BiBChuTuPrDQEp6etO2W3Z3twYl48Yom3ybONwsScyllrlPSk8/utTP
AkiANZHolmr+ulH9RS7s1wlNRzdbJHUi6Nz3k/06ts6y8c1ebXUGQeQW08lZlgIYr+9wSk4wgTAb
JuKThdyfxWJik6bsGGLX/Y7dgk2ZfpcvA3EINrTAXoOqxqaZkQUNw7I8NcTyYsqeofzW3yTJ42aU
LTU+O7lSsMDVYiqtWo3G1tT9c5sa/7TFf2/pd5fVVO7HiCuHPnvMHfu90pkF9hVSjPniS/0JaKBg
KOkv+1pqb+acPkMf6yyT39kdEfKK+GtUawDnMB9F9pxV0zvyWnPH8xZmUcdIETNG7w9GCOvYxGix
PUwNhWK/CCtIhHhny5syH77nCw212KfEXYiljdW/OYZs6QFszOYtMjYueVGiZZ7aNwzS4I364ewP
MyEWbOJmc19EnX0hpvJjRK87O8sdr0e1kVsIU+jqUAWyjKn3hdu9tZJH2SQkx1i++SxfNCfpCEZz
vgtmqhBssGwvREOxd4Y1gqw7ZN0TZuQqZhYRjA58DgbTdOf14N+vGIGMdbhZVPOtjNhK4sJBARMR
Cxh3O7rUSxvl1yIXeCNEyRs53fAMTWEMRrZpcPVo/WMmMoyaqbMthzl+cHHpwZ1/ZpXxxyDe2oyM
Ay6oeZ26wfu/gPHIqq7eeaTcZkDmiftMrr3j/QEgC0bp3zQ4/oGu8oeFkhjddYUODP7lyRjyT9cl
VFGjQO4AdbZZztprWTWe1kM2Li9jDCTWNJ8tryJAnfE/xpol5JU3Vh3DyUqcraXlDiG9OZn0yvw3
oubJYxHfJuIaMmyeGzPub2RaPuQdSbqM+TaYl/eLGrghk/quVCQVwIc+tXYLz4EdBxJSgzfKCSKK
z0sBHbH5k4pmKotNQgNQ61FxyAMs3iBbUvz/0IH7JLmh+/qanOHeLs4ei7fAZOaAP3S1/sYFZnSO
FvY7WztDx+iixADFdo1/cJX9tHWb3gspf7AondHjDZvWzj68xnseG05+bc7u62SczzHjtARTd+am
yKTLQ2bBh2I/82iQMIrCJLnEA+Bsis6ZGh8hkhMHSASJ/9b9irLTCj16l8ZBH4kJFaxCs7xNK7Ev
fdB843k2yVFwIk6qeVVpO/klZ4zZx9q/1O//63mIBuJyFIUcdsQzVCFv0q9ERcig/D6eB41FuX7A
rPNZC2LLamw8NoPaYc7WpL9kg05zl9ppzbdmRCLLoH6bWa9RN+3HHsVOK2pGWS0JTd3I9nno9Ytu
RkfdLd9lbDc80ZaioCgwqBFX4EH+Gwb/Hf7vwr2PhcJZ9moilyrmk7NBnGdShJ3M3uxEQAgqr0vi
W4GnSOFYRvhzcwT6k/WiB7xyN9ctEWtcleXqmWwNE+egj9kz+kSy0yK2CL3Jvtdqcj3nrrr3oQE1
4sGOOf34Na6qRuqJz4rOoeuesx6ZQKPM57x58dsu9EDt+V38ClVvOsFbc0kdQQQeF015T5rKA3Uu
OLRlst7slu0dC/tGNavbjoVzr5cQGmv1mFjRfPWcbtvD0f8qex3Vj2gQR3LU7BIP1iFWfj6lymSZ
bStzMxZ+v/fs0j273jyFlB1s51ddiyuYu2ZRA5/Wlv0ne9JDuViHyhUkiXYTfbosuFEbgPE9Tseg
ryoTuRxXrm2KU106CHVrEInQNsez3dqvLUElAVwFAxTsp66n9PU+Z4Lf6Nwa2AV37FPQ/gL2F2Xl
HoSx7FvspecWjt25TyaAiUN8scbTf4nPFRiQBCEE9GXkmCiN7JC2LsJhUcUXplGfSHyW5wH73sYx
qnaLpzfZmcTmYi7AnjpE5hFXER1WoToGV9LbjQP59cXUpJfO5WKB+WeHuk6ZMmv2R0MwDDzv6amN
jAVpgxoel5Qa1fPAf8LaD+LcERc0mLTvpsx2M4tE6BNWe5CiMZ5oF9A6ln8wFjbJQoPcJupAjqFx
G0ek4kav8CJr5cWA7n/kA5LXQlU8tHoMeq9/tHpZH/ARPQvJZCIGHYD7BTkBHoLkXDnq6pE3dSjw
d2w0Bpo7ZWT+NnrPvKdO6ttVDTGytObS7ENSpngVeqImObx3onwq5xLkeU/1vTDJjtEhl/QZvjW9
OY2FnC2khAUiVnxgewav2HV/noWIR//LiZRtekwBExj6UHLf7pVfXtENoVEGOKvpmCvaXJ4T48Tj
yeIjoceYkPkTPdW/038GxFRRUdbNNdPiP2F5F+CfNKQxF6A75Uj7ABi29sVF4OS21GlO5qODGfVv
uA0dAFnzLkGLihtigwvXYHXwMSyIi+BDfGfgl0W7gM/q+nMGmgXlFzTqiOwlZyw/q4Deh4kRNGwM
P9FrOskT/Eo8sJ2DVo4L0qhC71/celfYK8e8W8LJwHBhLF+i93eqUr+6YgyhGosdaJLt+9k2gtIh
AcDriQ7EZgqvCg8mvppApGuCJuFj0BzYDnSEKFAaabB9/GLh9qSVDiZtWM5OA3i2zVvFwLD9xQer
wmSIbToW4ji3Hf7sa2/U+n6U+Q+LLisSR98sGOD41sl3etJn+pTxZSK9betF8M0i7GPWGgg1mNdB
t70db9u8xd+6bQmBfE6f6Y68Q5sgz8Om7YWWpj+bCu6fZaTIS4z4xGxThlmj9JDkJzRwirjJyNCe
yZ+PL8JwEPctnHNJmomDA21MxjT5cKDUWzYs1k5AMq9150esWovOkQTFzfYWkN4Crx7BBXh4Vynx
4RiLYo2P6lnFlBiF736sWUQn063JuMS8igTPuoe4+QODToZjp/5VnoRR62W/Mh7iPTQJRJN6Np6d
Y1vXyY0Zzz7rfOOqydhgQ9MhQHXHMiRm9S2Z18rgbAM8vCs1yISj1mpXRNaYY0iBBM0e62Q7IwS+
1iJueC0J2GlTAHCCbGic9WCHrEf+uHRlDRP/yh0vCaF7AbD+d4sxZ6tlt8nRX8bMYrSkxWwQM04S
xBVHpyLAOr9zPfdQlPHLUN63c7RL1Uir1uagFKZ9ByT1Kl0UaR7YciHZDqo2eokjCm6ohznoDTSs
Tn6yKefi0uORmsSDwUqFTQlvtuOe0WEGzpywFFbJczxiaKlH/41wzZeuMv5RURU7U/OfOgT/wcSA
iYs8ORtVM2wnX17HoXMOoLVnRid4fd3EP7B0fFzi+DOra8lYASXdjDdFatiaqp45T1r/xcR3aGhh
woww+w2bFBwf7GftcuE3l9ehFozi0Qce3Lq6Mwt06Dg3zvkNCHrJ4Bv7B/EokOU07GAr2NkBrU8Q
DBvg6NURjhdGfg3j1CYnotQCS8cVYVTkg9W1dzZ1NswVCgEEoFgf9KAenHpfxtWbBhQdZPkYHUqG
P2uJG3Ta7xx1fOtw33FgIF+p8+7oJRXSriEsbAJK5279YWD/3Eq+HFyCAVAkH1k2XWKboPURK1K8
Sr1gHH21X916225Ck+r45Vc7AjghEJfdild0GyImXsgrBGGVOHuXiDkYYn28G8b8YzSoNsqaPyXD
iE9XQ+GgFh/+srsjG4HcnIpQbaB+c4XRKMeJLyijOhwKC2uclMB6+NCdLcGYxfl3Mv9gb6mCsaYu
HHuJXI5gAnLNuwJCfJ7Zv0bfXDHWAbDKCvYnY/yojbF3qI36NEzoKpPdwGyfKR8YziyGkZBJsqBs
0AJTpLacY5Spk8HB3C/oV+P5fsBhsqGnA/az5o2zc9yDnfogwpc7ZzB+ncn5tO2RciKLX1BEIZjC
d6jPGuJhiTgfFvtp/Yv9CjYowTqzYWNYjQhi46sXz/GGIHRUR3wN7C203ZTeTRLvLKdlFyIN1De2
8C5J42fHBhRWwLgpSPIJhk/L9qp2V62l7T7SgXwRPqHt4mIMqSCZqVOtVNCPkUHlIYgCbydRveYj
4XKD9YRf/IQl5mzM5ldva3f9Oof0TrAVEYNP1qE3C33TZv3NoE1lcnjvkE/NW0U2oL0zuL46LkCS
hFi42wgK2KDZ2wpdim4v57Fzj435Gg1kuAMvwNGhLYwgctJi0pOzlP9mJ0qvU6SnVwYU3KyYIyCj
PVjtOjCcq52NDR7JfzOHVo9/s5yRpHawVFnA6D1907wO0Zz53MGZ2kT1EWZnylVKLVIwaO7FWzf5
Wza/OyWAYlLFHWYbeXOJyBfx3lpSm4/oOa2N3nJXgJF2k2Tv2DEsczP5REzz6Fc9DVjeB+wvykDr
TWsrUH9tiGo0OnLPUqjxYeId0VAw8fduGLSDRsvKrda2iBw9Z9+VIIDd8klq3Y8LAzaompsVNwV1
co1erPoksW/cMPBAtlkyllj6HXJx+1pFtRaoujbDSaVUQTlpGV5rflsV37yq/nYjIzrGcg6akVlt
N/CkwI7nca8veaPeTIjfjs6VMgGMj3395lXNk8uo0CyWR6NiPJmwQ+lq+jpDodXV82d3sPDf5eD0
2kLf6qMC1oZihEFdtc3rWSMAUx2HtPX26PTlphMS6b8ddwSpMhJuDH05DDWLw7nOT0nhERpn8Kt7
boHAY9BfWwjZY27+dBTDO81aTWlx+1w10RvZRCeMfaeyEdBnjLeV8BSV5baOxCkZzSeikfZprGjI
8ldBeWJF71Kq9pjXC5VVjgZF8zc5jUyQ6MNzjWsSpNOjLOLPGVz3hu3uIzrwZ8t3t8KefqKy3yaG
f0Lc4ocoaFkhacPJYBUJi5lZ4Mhdbi43pEXfed5tFRMf3vf2DL+ciTMTwmJZvbxQqOHBOidyux98
Pu09m3H6KZ3gaoIb3RNr2DMmqOzUWyRELjZDE6JqtFBUyIXcek53PUkVe83UJpBm4tTJLn9IKvIQ
hPM5Dbl7gqULHWl1p0G4oYgeEJaU83TpRvThjkEWtwEVtYDaHxo0JuH0WdvypjpUc/5y8rT6Vsf6
PgKqHAE2Dgn3/sXfgidFI7tW7/icK2ZdU93sCwXSZnbno5PnLwPJQndVZM1PVXSPzylHFKTBj45Q
Ys0GI7Hz3JcEl9dMWFdcPHs6ZBwKX9VSYXirZjKj/4NIuzvfXuGHduXjAtdeIM/JTWl+pq32WBfm
W+ryJKT5hOCD09bvx3Ah95taIFgMt9iKsZJEqjofic+8byLiClllxqi/cnaui4aWBQnTOgLVcSqH
piPdo/K9E8Za3C56E7ZUlEGdUqVJmOxqrbc7NSKVpq12GMAiI4vIWeHlIj2ph8TNHQ5NBcJ6Dblm
iA6m7j5Fjjz2Czkf4CJ2meGQcaydItnTkgy8fAVOMyyA9WWBLHCa5Xj0JtJEikgR2UBqjlw40315
Muw4248oNyD52de6q/2tPqOQhm8pQNV1tJvCX6+CHHPkHO2JzGA+4CfpdrQqi4WX7I6221CYrCdP
hZXEortRjm2SvlNU+0a3DlneUVQy39sikfwtwDUl+o1h8D0vi3aRLGCNrjOOhoZSTnV2xoZq/seJ
l17GePyau0ju5NhMu0ZZ2bbRRjR+5aif4LCFVhGbR6JKksPYMIhyvOria+MDsg7h2jOiTpMZtxYv
B1UP2jYprBkMYJUA0GQ2aRudQC0vlkvR43WuDXeHTnA4TbrGQe2SddjNzcmDfNiZoAsSsTq4hXGm
f3qriYePp/yf32IyrKfuSev1X83x7B1H+7cRDThNGaebgPD25K2DckTWFF5iV443RRxnH/d8CDVs
dwcMgpoYB8+oeFPkzRxsjO5xbDUYOXGetTET4F65eoCD+dRPhH7FRDiPXXNvMHY6isV7iZNpl2pF
tDcakQaFfUH3Pt6ldG0+VISIaiWBg/rRgUI7OM1CThCLBaKu9KeWQidEn868hAJ+UzgE6FX3c0Qd
PCaOCCj9PMSR4o64EWbQffsuxPCty+6J6l8nj/FJmYQw1qrYDQhkSddimFaMOXoUrFy9GfUBsvAA
0OFFd4YXVDXdPb/mI9HGLtUNkSWbvisRyCagyOVEyqqiX+N9Qh84MpfwDZDhtU5xOFEuaenNgxEl
FrYQDknX0+CUwdesNz+WsbxbvryPEiLPBKkNm8myvhhPoE+vQc2vihBpz18Gf8wzyWqscdG1bJn9
HtyFKINMJs9OwZ+1n7zXBRUPT7n54Pko5Mf6Zq/mdsSECZmCqqY1jn4Wn0/eqX5ZPjTbOobZjyLL
z+chJCq2CVlv3lG5o/ybaeqHGCi2kqS0u+KN3cLnYKUguLIS5Xq9yXRWhlbelafZMD8db7J42lj6
lmnibtylL/dinB8dcrnugP+0nWDEHi9+EJut2iYwzIKEK3UXG/y+s+YSxoQ8zjBiiD8Ji0xXX61f
Hd9I7m6bZQICRDWllE8jS5Ge+VuA8dl94aobAnvOUTIZ6lxiHjhm6TpLUBxuqTPbZzyk8AGq+GZP
wDI4r+4mBu/EdaDUceb6GqvMO2SqRK3j6Z/Yler7NNe2RjbZ3zG7e2B3twbcE0mo87UaBMFyDPTH
MU0Pk+j/qvpp1kEnITbwIpSXQvwbF1VRWnm/WKXt0BT9m97nD3XWfZT1ZeoQId6MUeeFQEE0qW1v
Jvo5Ev6343if9VySyJnyJLJflxzVVHUs6Wy8++1dPW1btSozPPuM1/lzMh+ixHHvSpD5G7N1AxgX
3y6yNHZwgn6leCn6Sy8kinGAB22E71gr7Uc7sggdm7lnyHA3uYVL81DRSLujEX1Zsww7jkEumXUa
I9QTXoLz7LR3Tc/pX5vkqdSsTvaj1yI9U2StlY35m+lsZ1oHN2ZBhPB1YucuM0YAA5IHNoOIUD1L
3IysgckH+eulKlawVFucepLOr5KdAu14+pRbfbdBXKwdkKaTx5W7Lau0eQ6TPrZOwi6ykG3ttEtS
sfpN5n8WzOYzieJ/1TKaDzGiy71F7xho3EsJJfmYzR6Kv/xrILGKfDpPbuAjq4DicedhlYKQmB3S
xD7jH3jIBhqwTHX5djY/5mI42mvK0yKUy8eZPHjDGkGA9l00gMEqXRxs1/GOZPPA3VtTt4we7I3Y
15N2Im6yCnqwnQE2KL6UJUKnwcjNiY1vDwf0dqrIBC99wuOj5N3M3emKuc0sMXbQbM7bCviuuGVJ
BaInp301QSNDqtsLH1ns7LbOpifhcQQtQMXsPiQCT4VhudeGiYubYJzjZth40qrOIoUQa6v2Mo15
9mTW00ePb3isTFgzIRRCyDSpS8ACGXlhimhgYudDyF6rHxfDex2n4ma4iFyn9M0acItmkB/z6DHv
O2AiEfBaxzT2ttnda7L88+nFdgz4ZtM+FylBy05p1YdybN9zXcDU6O2LpSEYogYwt+BxCF1oukdD
H/pjcz8l8XLndqV9F4+Gvndxf5F3emBayS5jwm00ZLGx2juCdFLjAwpv0syoIVIwg7iK/Pos7eKl
N9VzFkObrcdqW8Tt8FCUFjXMIn8cG9xZggBvP9tAUX1aV8oJ2qAKJ+/dYGD8RWaMVMaY94Mxxbcc
47xlsFUSRYRZLe6TS5WYc6h0gzpOmtlBA6+dIru8+/8PrYgfJtqjvVv3zb5xtfwiR70LEhRA55wD
beid7GIpfyujLPoEXRamtvvkOIZ8jAqtP9uLFFs2uKCe8kNsFsY9NjD1oC0JPiv6+/geCYX3xoXL
rHHgC6N/ngjAWf1lnd9s87Hj2qWFPklT+2VAp+N27YpjnJQ3TVXzaVjhdH4d3zoTCqlscaqkw4Oo
cbJ3g/XjuxeiJSKuVUMdo8+4zr5SsqhpZtVVuGj4HMc+Z/OEm74yfyus0bteoKTj8/NueLTMyLj/
z7yNHrwn5k67Ga2vr5FuXeDQ+e4MjXyNwlfu2Rz0kU+zsriM+2WbkKYQpFX0NeRLeRfP5YOv+cw2
8qpk8YkdtHaMnUek+k7qGtjNkXUgu4psR1XASUmSDw68VO10mCpYxDOw1jnsR/r8jRuV3s6YiVLo
Ut298+Nuj4N9305i73Iv/EjMm81SHFoBS1Hro/YczVjkkQ7fseroDnbqYoLri3qbMeYIqhJtgZJL
hAd2ao8I7Dj48M3j6l8XgJ5wjybWCd0ozX3XmNFjNNErj1okfhbrGYl/2HJanHWR9nurZ2k3DDGT
L09rCXUyv6vSjd8rJ8bbDuuZ6KrlM9ZadweALjrNNocKr+suizKEDGsn6OtWaMcovU2DRTkL1jfb
V+e6zPsTdXd9XPLVz8J8ZE8YnJlq4rYQVjU4kBG8Fr5rxklvSnmIJ/rrcXCuNcf1dR1yhUNW0Q3T
dO+H1rRe9Mojh2r9KX0JFIqFkOtIn/1QWmZ7C/K6ysM6Q2OYOeX8YHBTbIfSC9p5FJeahkZCjarS
AUpWid9O1u1BZ9n5kk7drz5fxILgeDCX/qzmAbdUsVyk6VgHm5MBygYZbiVzODn/ojS2zsIVv63x
SEJ29cAnfRrWuAemzNC2CRLZZY4JBouXjiPFvAK8Z2FZ/zBAr4OlTfSLiqFHD8QRu1ARA7dP8n1B
6Y2tTMfCjMKZlVqx62cfoKu3GoVK/aYnBBmmTLQhbCR7E7GMrMkoa7v7SfnJPhmxVixjEj30RrXL
BbJ06eKMW7oNEWRhjY77qW/z22BwgOT14J7aRLsj4OoGepL3UXTlodSX97jntMQEAbWJEFInT7ca
Se+7vrz77xvJmcL0D4BoAhlm08ghviapPLpOP50Vcwuj1GFzeTkn1exFJ7Ndnpup23U+89vUceZD
0bVfsRxfk06rHxVD/SA1Dl7ZWDePRfRBti0cBBRECwvel2qEAOXxtjAYcZqjgfXxyNagD4qmMU+a
W1JbGr17QvL34zHGScbIfGBxyy0y6tkODa/aqiSx6XnaQ2TY9aEa0Z7kSVcHY2YDnci8PW5Ge2/a
nnFmCtBEi/M0NF1JUKxxS9SZ3Kn+g12RTxKvR3tLV4fryNol2SpgdmQIK+afqgleBln/qYskcJ3G
Bm+8pDspcDk2xQI/UnMeNRfB/Cjo65Sg6mRkVpqNQqZLlSWqbhtFmBFQs20AArwo1HIQugHmiOQ+
quQbGLBpsxCysIVIRHQsn1nTVn+eg9pLtmYHzT/uIbXtbVV552ZMuotCMIHIDsUkcvzk0BR5CIa0
3qZ5+eIVLV7/zgUiNuHWaL2g0I0euzBiD5P43JvCvR6CDS8Do+7+CrfOPye9Piux5a6fLrN1wjzd
7hgEx2GR+GkA7wsirr7I0xKPr44ZoadoO7BGLa4Rkbr2pZy1/IhW5rVpbfddeKxo7Lqhill/6pqv
IwSstyRpzfPYiJXs9E9m+XSxkjZYTO7RDCqVjGPY7bZ3XMA26Blij6eS7gSFodfhFB5uyFKPMdzB
TWpUb74uZGg1xiNSl5fWxIHlmMSd6ctLTCyvWWjzXU5UjmPcx61+H0NyiXTRwhOFCoPe9KfsC+ph
h1hW5ZavKFqvjYeLSbfmcCAnHfg6Bb6au60bZ9sJ1A8GmA5xa2NdquXQuM5RYp7fugPwGz+h0jkW
s8vJajBNaJdC7ZqqkoBKrtKDcdSlw5/V9sdyGG9eFH30XuMwNyZVNB0/LY1EbdJccd+togDzPcuc
S8xQfGO1Sbljju/ZuNm5xSFJ12zMRwR78ErHarjhCPnhPyKyAIs0ZwuIJUYxfNVamhyF9u2RzIdG
FhXTrMe0hghbmBa1tg3CrhuIA2sULinGizIjwVj0JCUYzrOdLPnWrq9FvXIQwIMhpLqXI7CfWddx
C6UIPnBcmsfFBDODKZfc0646D0DNvzwCTSm48StOenGsR6ava2bpqdDJy2PJGrY2mp+5vyNzFb5N
jSZ+Bo7RiOEycZdACuokOKZoObWpdSG0ihzQKNXCgd+P8sjpw2YwrDtClvVI3pwkXd50qDvugG9d
S8jIUOiD62GyNwUg+m3Dm7JPi2e5lC7R4pb8MuND1464rBqTpA1XvA5ppl+nvr8pPjhGQNOmH0yG
cCNWaurN5d7PCdZkEdYdDS4kxs+rwnqFAusG8H9rwcTquz0FWfQ/9s5kuXEkzdavcu3uUebucExb
zpQoiZSoIbSBhRQS5nnG0/eHzDa7VVF5s6z3vYk0y8gUKRJw/MM539Erh0kurWcuIU59Yb6xb6zK
PgZBdnZAFVPcEEAyOCEKdHc+m2ds9+oUBeO5n5d9YxRa26wA/1HUQt7AzYWY3ljjvmPruiYAJF7z
WLHPCgUR+BwozGPcfQU7jgs68Jowjdpui02uxn7v1QUDc2CWA9KwLQmI6CsClHcDYP510TIx5rgF
fGygTqpr9HHT1I8w5ZBlOG2l1mXL/MIhWe1AOgi3igDDlHQzaQm1ilelyPPdmODZ9CQCKDxaQ1UN
OAi9NY1sftWj8bPKNBGO1CKJF3unhlCCh2UXpeakfFzCWI2U67jyvXNusC4OWzd4HMkThMvpHUiN
uogpZR2EhHpIckVyomCD0LLti4Yx3kbcrSNgK5YPwj97feshlQuaQ53aP3BWE9wg+J2qrD1TxS02
D6Z7LYY22WH2l7WxyG7qhKTwUCEKQtI6trZ3kaTcYHGsukdHs5kKbaKiwkreGm5rM0DE/tPUqXsN
GjTr6CATb+c3ikqtcu6TUT0zhmjJ04FGSCreTawbzEGi/Ij9UpzsArV9XmTjJs18YxPMZXDoC/ZP
6aWpL1k7l0+jX3z4kYk0tfswm/ewTwdIjLiRpL2lt7EecjyxRh9WR1dg2jJ7dDQz+JS+JHmCwecz
fWR+k/p4v2JBM1++xbkqf5J0sPGD8sVuY3mlwP8xFgGou8K6VS1tEzNMEFCQYA+F9pnxdHXFTY99
KWEYYbstCYoNDgqjwXitF2BWmvLEHJrb2W1u2iZTL1k1sFi0hv5SZuJbOT4PdSHfZ5Dud8MYYgas
rK2dmebOsMxkH+awUxlTA7ywJubuMsiImznPVnhwRnwscYTztLFfBKxZs/bplV2gYrl+LQeMCWMG
6kBCNmGGIXYhj2Daq5P0/MNgogeIwnBD0hhlMY8XOu2dtNtoY+B5iJkfLW7kZ6UYB+T5bGxGi9RE
1FcwSu+CvOYpbCy2HgMeCkSwVZFczbw461rKY1XbnHuBdXAjABTtNFjb7nZu+mmXpCbEwMo9K86z
lDnVVHc/5g4W/sRaAj1KupJ++aahBK6KHdoQWPdo6VDP/cTkKVahxEuZRW+kPnGAkZGQ2MJdce6w
Jq3M4DTQPosh2wQSXVwdI2N0Santwf8xDWL60YUno3ExP+u42Ap5nZXFs6j8cDPOLwnPgrLXno5T
pi4RWuZNWdlqq6klGDSsIKdP96Vdnx0x4VdUKNInq7vJu8CiRgkxpznTU15QWmQq3Vox9dfEDXwz
pTTpVdhil4lbTKMJQ083hU5B1UADkkJWIaMO6jbCAZPJc9xWlymxWnIL11XNQjlCjC70e1Jw7ttV
eHbnvN/hQWfxY47I3AbElsn03ad63tGgHVunGQ5WHN25zqPMUg9CVLtyc/w/xaz0wxARnljBoahw
ykdKkVEX1Ig3GwbpVV/etkYhd4Kkjf0YWOs48JgNzmxUZjcodnFmMZlixXxTtAtUtoCcMUGnOFZR
kfCMU/dGYXzTBHZbvE0TRw5qj1G5TFlUucS0UCKyKthyXNMoKwv7SuX3FOfoqFsHJJc7pea7aXnX
zmmnYxGR1pm2JSgVDaGUlcNeltcq75FnNsgM3S7utzau61WDRXKPXuhLEUCw8ehIVN/V917ofzvL
SRXRWN7aRf5E1hdRgx1QN4JY1HPfuf5G4Bla0TNivOy68RSXFYsVH14Nwdg83L3wCZM56QsB5uSy
xCThUPhsTA3ACM9BiKg0QIQwoUSkNTHZKA3JZsj76KYY/b0CiY5AFAl5Da5l7evauTHL+ScHdHEK
Ov5w7QQEcEwnlE90264/38KM8YlgMQ0esKNk8QwjgNGHw6qb8aWZls1DGqGdqNowP0wsBC9jpYyL
Tx5D3GjEKehuVrnRyq1GGndLHG58K3OWaeFIzqhH9g8y0JVduS6xyIRTSsC3YcX5l536KIR9IDHB
S8d7j6ViEk1gMsZMtJeZffQzavDC799EBWdZTwxjGW3jMGCLPVt2svWVDex3fI1GYFWK1m0lKvea
9xnE5vZYslOxzOKhq85Ji8zPJUKXFBpiLHwK6VK8CTlcasYb95bHUKMDpbJkjZ0IQvlwC7A4VJET
YZncyFRBKtraFVQDQLEDeIely/V4w0EEcMHz6nUTWi9eBZdBk5k1GzQmVssfuKGRKDC/ZosvkC9C
n/Wbfoer5pg14Sab6oNpittKxJ9gC5KbQH7RCWkUNFxKsja3gVakZcfMUAdC1qiC+7WfmGfPeRNB
+GHBPOZYxkqQRdG3acffqo7DNYA25GWGfZ/2SMvh5F4G+32qg1tsBdsUUVBCRNTRryU8VID/TnZK
IWnggfNvRJydc8A9bMp6SsOcvdS0OKhtvr8m9XaM0HH/0SfF5iU5Ylj/UvOIkbv2rsFssSNqGyov
IHVd/C2N9m0xU4L1MdnnWBdVPCG5YnJUd295m33gQ/sQRfGLnMynPrI/hkg+oOqGAsf5RVnSBqO7
MUbji/iBZnWvZdYgyLzp2/bseQZuen5W1rP8MEkRnhQVktkE34ZJU8H2YikpgZIETwUwxNJrr0T1
Ueo0RyTVd2peqBr81NijDzEHmmkqR3LLkQQajYcfOXiyGnUXh+6066j1NwAaLnp+yoW3jyNTrRi9
c8EmF7IghvUfv6JY3kqQNNt0oiofuZQm/xrRlpAT+yZmFogh7QU0ziuFMwa0wLxUxUh15udfdvwy
s5ElWyZljaqvMby21De2peaT702Uh37zhjP5fvmn1z86Dse/VrfUyP6h6DHrpQuuUgbWB8/Mzu0G
pCWT5tdvNEe9vBdVOB7dGVU6Z9a2ptk9YLdH+DqLz6qZMPtMfHulOPYuqXim6e8IA6S2Qs/Q6s9k
7s5/GA6csxHZb2OVorYefuI7uyOyibQeGT81pvsC8O9+xkKo2E13XkHg1fBeTtNdEiEyFlofvAIF
jaXUqcVO5Ir0J/T55wmhtzW3X8S33dpW5gDnMv21IHv9T5z9f8cc/G+E56//XwiDjbX+//5NCMPr
V9P+n9UXCZ7pv0Qw/Pn//RnB4Il/kJTk2VrxnZg8Gony/TOCwbX+4SpPudq2HY9Sh5f67wQGtcR6
Ckd4wrE85SDB+X8JDPIflhaSsE3huK7FFvd/ksAgf09gsD0XgKntmawhHMe2lxzif0pgcDThX6lr
uxDB4h+Is+8cLa6IQg5Ixt+Nxl9hQSjWihbH4zYbi6cCoew/fWR/FZYgfotK4D2wuVTacVxB3rFe
/v6f3kOsRqz7wuO8VOB/S8v7dhxxl4O62VZ1jrb0sx/IvaaEWHTO9q55ceApgmDpYcjFMRC1yj1M
pkWojWtu2xlpWBQMNNKgd9eIM6B9uKzUK0HMu3QepjL9tuDbcu9Mh9YEYlm308EFDbIp2aRXCCVZ
aYU8krJDLsFFSygd67nmDzSXJthuU+XjlmERL8O+ri4wtRlmMO+4nc9oHSPICi3vCBWxE20GbXz8
/Qcmf0+3Xj4wRWOkgTQpz3J+y5ZYBEA6njJ3b/n6Ove3yL0ghIiDWLSURa4Pk8FjyBqCJeKXHFMY
hVtaeoZJFlCg5QEswGC1ZXo7iOj9P7w5smjL4p+it5c3h/dFCWpQEj2s395c4la2Ty/v7l3RGegu
AQrn3c5V4acc3KtlUC3jUlvoi0xSHN6iERjXv38PS97s72+BD4jpLzIrokrsf72gcCL3MNFid28W
FvLp4XVMwVf0tXjVdXIeoICuIuFv8y7J1n//yn/xzVgmTzwuZotp7O+3U61Qpo2x6+1NzN6QcXDb
NeMr+nsgemnlrLlAV3//ikuS+W+/q8dpQJivDVHHVb/dPPAkZTVYPhz5kCTIKpkQRafdY59Fn3//
Qn/xoULSsykql60teRH/+qFiUeeTXu5Sx00/c4j3mRF/t1x9LIV/JWaOWVwetXr4+1eVf3E4eNJe
zk2T9aMlfnvZsdNFwVLN2RuZ8ykRqaVTehNM5bMnrTegEXeZCXtj0Y7A+Dj8/Ys7HLP/9uEq6ZqE
i6oF9vXb6RhJV8/kGzp7HZIyY2ADhFaHkEpRXTQ4eW6GBquz2jipp1GwRuIwgT1AIHUSzXMU0cN0
iQuVVz/FRjJvwmR87ZlUg8ov1P6P/75KVYbomrV7nLg1Ar2VNjrQe3QFW08fpWyqfdyTSUrELlGU
NPg25MzO0Jiq+8haO2iVUYoMrwsZgZm9/nCy8t7QgGeJYEfmLhEJT9KEZO4Xt4ycTxG8SjAOWPDQ
hHccENI8+uyw0IJUGIwFXq8x+yhSE1sHlNTNVM3nUY6wZhoF1XWuMeIiDKKvztexOUOujjgsC/Rl
AUlZOMu4pUN4LYC3yX5VjtzalnxzRxR1qR7pkAqZ/ofvyfyLM8ezPJuHKVP1f7/thjxSA7p8sPp2
8k31XZJbaHE6W7fZaB8yxfa2s3+4U/JOjsM3EuH9iOdew3SeIDt2XnoqivKsyNLlCSN3LZtjbwiY
pX+pIPqukNmisEcNgg6g8geiRiJkg/SYTBD0fQnTZA164fz3F99fXvkez3ftSUdYwJ/+9YarY3Qa
FlyE/czsWsb+mogXYBCgWckwuvfqVTT5HPdaAuk2rc3fv/ryw//1WPGEoPDgQGI7829XPkCkZmDW
6e51UV2dgvrVS85VaV/rInu3c3EXlkHzHw5PzpHfU5PIqBJKQCNmoGU6tvnbyV0BVjYclDp7xi2I
NLLmLo96uG7Ljr7K3mtveG1AmiJjQ5WaxLIiVcKJDsocthBL7kUQQ+0J430xMZcyu+BOMhLFASYM
eDjxVC2eOB7NtitWJphgam9E5S7SvJLwM3PsiWHSODGGqcSaYlv3TEvxzNohr5ibN0GSX9uGTJge
7bQgqW9VdiwqiStmAkTMRVcNDvX3YkuOf2SCwX1JUBIRhVfTtq7zDIWxi76zviwBytLFx3X/iDh0
hX+4h0s8vs4VFoyqebRb7zPq232Tis8YrY80dpaR74CO7A2WCusEoQaOkmOri2YvzJZ+LT2AGtyn
XvEGQWDbMdVe6QydYEkujWtbp6XqIZyT7pg+Xg8I7e0BHpejGPS7PDQaNsciGj9SW+HRdAlMxJRB
105vRpVzqQb7dalk6pIVeF2n71mgeYZ7gMfL4FUNNLORyO7Tklxf3/xZNPwLAFHvRWl8BEn/WA+g
kq3+OM4EqZjjV4/cCVG97NcwBymkantY4dfHp54QE8JYITtlxO6sEEcTvBJmhKyM8W4isqgXrNv9
ja/R/jf9a9aznQ1IzWrz4putSLWGQvud+dNOhoC3x/wpbQ9tz/dppdknoI8nj7SbRpLdClrv0S54
NfapDAMZocqWvCZTpy+dxaWVEvqsCLAYpvR77vNXgGJ7MwLoVnr3ppcD2IhGMnAJ1WyYK63zqNr7
0aTQrbhXf+Q8UfZmSDrMAzjGp5qmHD2uWA+p8ZYQas4KA15YwuvrmksJ1eJeCfI9wsD5KauqY0XE
V+3G7QeWhx0HM9p6X/TruKSDHq5j016ynMDcVCJGLIHh5gslvjYx9PnO1dRK4Avy2PMPyWfjxGSr
LjwtjRaghV1hEmvDBcj/0aYd3/H0y2CCXTbdTTDamxEmKqxMJP0MFMAfl3qN9xSPUOWdgwmX8DwU
O9YcTFUVGtiBLZoXcCvgmhwQetV8UW5CQ9rYrxyk0RbwcLKh6b6TJ6tnQ41SeOMlRHUKS3+F4DVW
0uK5QSw5qPqeCKAOjftgxz8SnluL5yc4YAM4YBiL/N5iXOKyT2GWu0oZjmL0Dp6XK0a6HaMMYh4i
x3ktBlS4ZYfE1u+ADaRGdktMjLeFHdhvLb/aRKVtHgSNG1b69lVIi6Hggj4OkpL6GCthb5CoIiPm
oAYJHoDUVjV5Z2vsM7+A/pVrj6oFMtoiESzJxCa9kyxZZnN26KA84InKCb5KHM/FDkwZjlo0xgaX
PA2V/sBZq6HA+hPq8H4nOyi+OfZYo65pRyz3C30KhnhaF5HKSx1zN6UZd46MSJdCz3WofC5gSs2Q
1fvALW9xI5Xl2W6p8juN/NxcyH5I8Q/S0bsqBOkmIxkdgogYcQhVOlsoMGOywyvJrtcoX6JFBwDR
yEBZV52FW7FtpcLLuJDDfHhNVPTpd+U5S/mIEpGd+wYhUCBATNOiDWxV/RZhXH0M2DXvSeiEIxPO
R0fCF7HsfNiUOeUvqcuQVtthEw7tAbjEa5Y07qYZo3rL21jyA1RZ0mwtz1b0QhxAOZ1MmpW3Njek
7Ve3Yybf6o7MXs71j7Lkm0khImwKb0CTbJJEy3vtEIut0W0vOt1kN7YTE6cYPN6QtbuqlnckfwUI
4euXkf0NtK+CRmF6NUduxZy19MoQ/R5/xZ4OKuB4K8ChcZOsUFrb27Ln+9YlaPmk+PbqjoDaqF2A
G2RZCbsEtjaRCec16Vtd80zxnRmW2JS/26wkhcWUT+kMtnWf3HPBPGZZJDcFUIVGRIfcJVQM/NfV
CJpLXlKuDcsp1fBHQNgWstb4E4knLiOvobDpMT2mnyWqx9UwlrCEOuJHlouEBxNmUV+jXBEHv9T7
jgRaBoV7Bft/haTH3agivtAmoboPpgj/pXlPIu2u1tXCRD9pHChrD1iTvieP7Gz7PGx9iiyKH7wD
ZB8LUwBt6Y4qqR9su1iNMd6biNO0gzKdLKt7MTsvGEkuPWFEKIQexCCJtFVgVxnU1seiL5YI587e
zuP0ZKScDrIscYoGVrMGSYqVaJSveYG/u4+yXygsHjUOwMkMf5A9XR8iCDAqDmivABMA0C9+5kit
Vm3rcv77zU1UTI9mD1rMlNmZkuJudvpP9rrolUd5pwbjVSQYGAObNDPz0QAXylyeR+agqp8ymJ8y
Eqk34xRH2yA4uTkfKnbvMzCzdAULDST25HGUxjsdRFyWfJu7oeUpBDS7EdzvftHetUWwwdv9TmRz
tP3jEYuWio1ANfMFVjP6YOTWZpofmhQks12CdSe4xMjRVAsj5szXiFHy8CHx0uQ2VQPxxy6VznKi
Owa5yKR0vDG4MLF9m8YeshUlhIFLfTZ6clSShdvDZj20vVs/SeGJ3xcC/kqFc0Z6E4ZUgkby0qtP
09Bu/qxget5oCZ5qPY/8Mrqob3pRPmnIFxtrGm5n2bzFeLfYavJ7WOZTShj6IsBDiDkXS65191AY
8nbOGrRCc4Acr0SBYI7+7aj50V3hf4lWPvpu/B2YSEpKnBErt2xfe9Zkla0fYN+cwoSfF0U9Dmi2
HVhR6W9MMsuoZrKnujBOWOZ+BgzPzryiP0TQaE1ixXOZ7XtDDlxeauMxxF/1dvRMdjzW0bYM92oN
mry8d0vzFUBjBSYQHQqJRxAzguyxC9S1JRZlk0REoziNc3TKQpzNVuZbyqlgjz23OBqRDDczTNxV
5o4ffV2hX5Fuvcvy4QYNWrWX9ZIzkySvZc/sysgJ1LLDYS3ltKSlYDpUZAURPfheooeNh51RTC9W
T834x3BNpDzuGw3kGqUot9nQ7nFHPdCzkQlkWLdVQdR4ZcQEf5T3qX7F7uPftBnbOdgztI0CZVkD
ZiSh95vH6h4tbXjU8Q2U5qdZhooPAnOHVvGRlnm6iZULnDNW67Rmnh+N7YNihJwj40LY3Myblrp5
54wkjsgevW8l2huwqsRJw9qhXeIwTyhv2ScRk3GMXBgtPrsfNA+u2hu2l1J7leaWSnPr6PQXq2Zv
ZeDd3aOp39tV95rU06PBbRSbI45Afxt4+Zk7bu/lbberk2E/CGcnfXlmsQv4vAi+DJeAvMlZ7Ris
oPROjJuwnM6Jxu8AvhNxo7FBsGduGw+f7RjtqFr6Y5Cma9sLrI1WEhZPBnlD4wFvBgW+Y2wvWAfO
oTm1lK7svkvrdTbn29Iyv/xoGRPekT4E6MtCI+F7zXmiskG8zOGvUMkxk/dgeK6BcUR7vD/E1wQb
C6jnyvC9J039hC+fR3xA2OV2MtsHq6JYijnBleGylUZ52Xw3dFMbmdPaFXBBUCua7SowgQJW03gh
bQkYU3gy67gHPGQifkK0MWBOIDaArJyYpJwmGInGMFP0uS816o67wqiSdethds9LZ6uGO1eGh6bl
ahS69He13CKYGreCpI5NUemDEVsvNo31Gj/kc0R3rt3pY45tajpJho7bl2y6reHUDeJrsK+tbRLI
Fel7zZoZKNcGITve6gSlWJ6SAWaSzFXmF3/wArxc4Qfsn3AjGu/WcyD455p2GtXKyUSW0AbG2SyJ
1UDiTiwv2g/bVi+ioPNAfbRVc4QqJHxJkHwDOl+67O4F3mu/YYkEKpkQJTZWf0gs0C3Dvb31A5mj
XCD5BZbGHVyY/Jc7YgTMCG+RfXXMVXwZSqNeQTHDNSYPPtY+xBb6tmyPgwM23TSLgfKUjbuNgLDx
E9gnxnXCHE1LDIbNqpyNV6pf1QI2A3p26jkgcVSZ/bqtoOEN1olplb2q8SSrqjimPFIosZ+AwRDN
EfoXdHbXIbp1/J5xdvNUVqrbSjeW26F7HwITo3Du7PAIApvChz2huh/cfh0WcOMhYjjrzmWFV5FP
YNSnMEJvO+SPrrtUSe1McWWFP2WxXD0eHna/jJ9oCLYgOQjmAHqGI4pDq8PBvCiIvNZf3PMkpLgm
3D+zyeV6JDdVjYGCfQZRcoFW2CpCs4IfDqx8zWYryrb9YPYb5RXXPhiftHQvFtvtrQUlL6i6tZGi
yVPoBhAJUZbBJIrXAZphL7hgwnyK+WgWqz411sns2zer1wDlIxr2rIpxUsb2Lq8JsveD/gvhKG4p
gxKHGCyF/4PYkMBkDE9CAtiD8Lkj23BYWlZvnC85UVl1wlY6Vc5dJcBM+1YDLCjYCx+BMn4uzfAt
0kOF1D3YOO0Mjz0l5kkOb1N3IHitiK1wV5OutEIwjVlLUYBQZ/oS03H39cdf1Iz4NmPuyp3MnMcU
Gu4ezg0cODwkq3CRjTEeQINrHObogeVwh/07OIJegG9Gn5MwAYiLjCTduL0YBA47I0mNxBdykDCi
qG+pRTD7GHT4qpl+la1PMRV36EiiZYQBUmg7oHbMOeciH8p5qwXJfG23N+Z55G4YTr2BMAYbHhqD
X7pA2IKU6s2BI5BM4S1Jd1gQQf9P1OU5imQJQ6WEJNCP4UnE5Q8fwr059/eCQcMqc1DJL9F8TCBf
RsBoKy/jslJJ4K+H8aUmFco3xM6PyG7Jpi89YszJDOaCCxxA579Y9uzNXl5HJ8S21ABIdoyPKhz2
md2R01asdcxoUkd2tMG+h58Z1GjfhE/e7D+Amt/VtcDFx8SD7zuhY/T26Vijq4mrfKXQ/PIZmXFN
ShW3a1SSZwQX1faIdB6xFVR3tj+LlQxp7EsnOms2RK2P4mPI6Y+S6WBjrtzUA6fBJHt+CdTquWev
6w71UzR9+/DrvcTscTR0NpiI9IZuGauSNNhFYa7Z1swGWjWCMkrj4jCGbP1qHBeDRGkTchWaI/rv
rpvu0sXexFdCMk1tEUyUsL121JH75TUrVXqgDrg484aHO3KzgTVBBVMy1GC6VMCzUpNtSZIqGaqr
ksdE0EJbmiqMPzjom+ES4Lz1XdbP3VQdIUM/QLRmjNk+xGBOAi9+QwT4LENC4NpD6Y7nNkTM04QU
g53GtIRHw+Hy0Yjo2gJTq1Mu4t9Orh0tfw7xgAsuSJmGTdmnb82HwuTRno3jZxcWXyQTMuHQPHa7
T3YHqyX5irlz/VlhnWi5iUn3gJZSzD3DN1sfBouePJQZWro03gCrlIw0upj0E1hPTp19ODQSdoHl
CD/2FySMiBRBarBQUUPOoAvEAgZzG4AZOm3uGh3v8TT7FJEx7mtHvLWZ9+jOwl0D0KKj8J1NiYhv
YxGuWMQKhLpDEvFgl69m+YNlAy5rBadN5sFnTHYRmjpBiLlPDxEO5N0GWyaeKBCBKwvFlAkOPQW0
dTMCwOAL5LuuLM9DeKc/u5qTyR6b+8hLcU0kHhoiG69ZRHgpnPRj02QPnp7WPCERwhqkcDi4AFFc
qKi9xNIAZYpIKHTad+9z8p/4sOY9JLYNSLjP7lGmMxOkgPO9zjUOjOQt1YBPmgTVJeY+ur3BA9Jr
5vdem5/xEKCK9PpTUOtLZd0X+bPIYRMvsuXMgC/RBy4P22rjyIqPhGwZ3lHETLKY33COXsxw1luT
GMFoLvaoC0lk6/EKjeqnaoS9zpP8ODkItf2iOTgT8tuQaI44U/a6Q2LZ5RUW0MS7VL1/qkRfr8zW
v/Re3a/K1MyxH0ZvKaOxvV/jDm6FeI3JefeRTQ1MFgw2SKwx73qVTDc8Q/Dmmgh63aKnlFxiRcDX
+F5J49zgScYZdCweg8K8M1B3UUClyTpInPeojpCe5t7VHQvrNBQ8seJJHNR2FDwEMUoYO7vhFVtJ
PctSej9DQrwl1zShzAiPsEjKlWGMF1LHbLjfJMJGqLLG9FoxnLx4vHRnDQYJSEW5Zzq6TimJ9jrN
w40P9yRlNrouJXfZ4PLEHBGObqdYliuU78R8cMow8w3Alfluq48JrnNR+XtWWOK2Q+26kWEIBGNM
n8PuHIcA1owuA+44Y22GeVzRjOA5tkdw7SyBy40U7rez6L5NhE9N6X4qIxhf2jwm6JhjfusyecQ/
1bKyCojFjDV5tMxh8DBhzAY+/56ZwCZjmuXMUPNJjQX4Sc2C2A/Qd8UuMLiONKbUn/3bXIiT5XTT
LXW9e2xgJmKP/ckq6EAwtvtcoeeXIiRMRrgRcVLmcKwKlxN+NoKDSxoVMJn9lGl0K8I50kgwVwgY
1cYTyeEp/PbNIAP36vnOeyBAbY4GUncwWeaGJtpcpYgiDt1o/opGyt3GtO7AFd0b90lvlIdZ9L+i
oYZy6Lg+edIPZOne9xm2HOL2uDYan7Q7Gl0aweygawhNnMM0qnn0yffIZDN9FT5OttYq7RU2NZLf
0aV5gfrVsPUY9LRJwh6HHp9OMpLepJttbZIfHhjOOivEhDpUgHc1FSz3W9lj2yd8ZYu9FhVm+6yC
ur5xRhAYNjkDKz6+pYTe1+iQVlVDGJZDs0BE6+PcoCV3PTLXjdihznUe/ygI5ra/CoTjN1w33/aM
yM6o2Towt2JhkHVMYaxdljCJS8nSWemmPakENRVAwqMXikfTmw9DFgZbX1t4OTBvVYS9r4LafMwT
612y+joE5k9N7EUPZRPdfeZvRZ7165Exfy39NW552hpZ/OjslpyDZJv7ElZQk5wGp35TbvscC6wr
Q5RteJS8jR4HUjMykPX9HMR8W1Rb3QY8XdEOWw77zhxzwFbxAGFe+hR2NOuI6iYel8cRrxMJa90j
gaEjU+PkdYQwuJ1s4IxhbhwoNasRuM0091gYKFAH+44FIIsM39jNpga76wS3jLxPNrcDPjecjl1i
fQ1TcLUTqhknesQQhbCkjPJNA9guzaCftjUj6fCDZfoOZbZBvJYJMKBl9oWaIdl2afw0pMz7nDkB
6h3nP1I/+eWLyADfB8zYifK7CueIwls2UREeiK2DuFtbyZrV5c/KaZ6lEnqttDgyg4biAHlmqu1p
b41BjKEZCZz7PloPaUW1wWe/CQl6q3T7PBPhROhXeUQWtDFHMncMw6Xg0BZiT+y25KF9RTU3nGTQ
ihKXAq1p+b2L2F6XzPZ2tZjO+LjBr80EfmAIAxpIH5ty/g42HYfrPnnR8CDS8tyIoNulBelqidtj
cV5C17rIBjtoNjd+axJuSwKbP5OsqzD+mi5Wvhh8DmpqgnK41/wGMXoUnMPQHfYNTuQVN8dnOo0Y
ESmhpgq2V9cQ1tRm3c1oAS6CbvuayW0Ky47fsP6GJbYTjYE7xv1IgFDjFOKuJlqSHG9Xf2gmJmvg
2lznBEZETsJvSz03sWvpqHotV73O2TjjXLHataqye4XXfnb7cWcK5queVb51VAD4eWCOo6ofiNGE
o9Uz17KWGnTE+B1kcmQ06r/WMYr4OuLH2fH8w0iamRBF20VRDApFyBPf49lET8mcMfRuXU9Va4NU
2/1Y+2RKjssInUfsGJDahl2XmdZb+uQpLwDd2V6dPn3mwfthaT3eJCZHoAs9bhUuqR/BsLj7heTO
4fQm5nDRF4i7rByfRVUikEopHZIEe40CQ5VSCtZ67A5VQPJzjOXHiq/g8/RbL+bFwRCtCDcA0tuk
70qYH6xqRtY7MS4yL3gpc/nkYZuuQ7vbKJjMMUjQnYFlnHF4vpeWvg6NVjtHfXte/1w6xrhqCdKd
RwsRsl9G26qzv2Mt25WZe85GJvn7oBOLKUC6dTIWo2FnOfsi5YGBrp6125bOk+Vcg6MrnnJmp2Do
6plV6+TjuEDuDaLhhqg7utNEOCsooGIr52YpNHrEHlDbkqk49/bIiTF0EZvx+kmluHFDxhRRypgX
7cNNCq2L7LB+he7U2X9qiuQd7SsIA2GtHDG8MZsncyC6sWwfrfrg3eHNPoJEZUZi06F5bWXuRdV8
AuxlIO3EpGFwtEBAWCweLlFD7l2D2R+9djLd5YjPefwwNp6rV58zcO8yTKoN3LFy2tkVamPZMU4h
tS/eUZbDCmt+wdKEuSUasUvoRaRDzFMTkiCBun3doFVfQ8YdID2Vaf9hhdEFeE22YWyOvpiVd+qr
5E4m6r7NoniPQXmVVOqaeMzzlnn7fZDOjMSXj9USxNoE3q+mQPOd2Vd76HegSyrmk8mrEU7TsZE5
Icl2evTqS7eY/hNcJPCobc5XM+BB2kHLJn84HPgOB3849n2mKMX777zM+RrDjMuUfC4uxeJZuyyt
MQ3PltnvGFJMm6ZJYMa1XLV1IuiT7eo1N63/4ug8liM3tiD6RYgo2AK27T276YbkBkFxhvCmCh5f
/w7ehiGFpBHZBKquyTz5M3XjHxURx6i68j1Ce45donjiYs4QxocAJ+gsY0lebAtcZ117OIpbXVz7
5epLca/owv3BwpBtB4ek6PJhWrQUOAbp+Epbb9SEydhmw0MgYQyuq03Dkrny/NyUDAw9JC7mpOcD
MDJnLWY4Y2io9rgkgYjQYWiiTIoYakzQO6+uC89llnqLce8do++mTH04t4KkYiBM0nBYIBCkxmrf
DpsvUAp/Kaa69Zj176E5vdN2+n0BCjT1cSRbfrQenPTbBC1LuNsfB+QR1bz7ZDjxqSALs6DCKBSn
5FxxuPRxjRFwfprG8TiYDZFsMvkAuUUqGPxZhUDTLPNjF5fQWJh6OACzdyxwAqbmisBwNZPY1Vav
+BX4GKz5LYysJz/En+Pkzn8YPAAUi8VeUrHYlHSaPBT3Kai/gAVtI7/740U82qUPTmj29mMjTtNs
YORzxVp68iPs9Lq12QRUSKGFbV1ArEFHs0HqpcHfeOiwOC/8eTKboVcRfhXgwWczoFA6yGSdG85b
XjEDbGrqamLu2AWU6kO05aa2UXi6E0P10vC/RDhsdDN9FfnwxWWLvgE5R4L3HxWOT++Zp3+LsLsS
crIbTfeAouCptOcv1WPT9ezihCeN2gFLFlCymw5Qy9HGOdvCaM5jKbjlEWxsuol/u05LvG/1C8Qg
vK014krA0RpT98CP0ZbnKcSurCjRVIpswU9gLzYsIqUlhsMi/Itc18CeHtkE5zyiZgL6pita0WT6
FtET0FG9BlFvKMM5GumlRyOw6hXZHF3x2/ORHM0ScX2GLpdqzr8qOAbsXHIkVSjamTppb2Xm8Y+X
WqgeNHdF2Xmr3FVXsNIQtQDkR32L12iWEw8G28tYlG+u4PxsQLNC7Sz+eR68FQmbTmPvA8/HPrMt
uU1m5rlrNjBswtrur6P9k3QU4BowgOMMoTzjr1aiGM1VSMeO3GI9dvKiU5Y0leLarqmust58Nkt5
82Ku8C5Aa2896hRuA3s8l0SquE0fLHPcFYinr6YioVJqE5u04refhI+4ZiDr3FqSqy33dXS9PyyD
etKX8ceFLOnWeFP7NUk9TZeNJ98azxFAxHVxzTMCIzvWpdsQ1/GE4mTVtLwgIbldEP7+w4R40DHK
nwCjLRPCt4Ga6Yqgv5z5fbt4gsq0IgHGeWQNuVDd+DnFRMxXfXP3JkbgrsvUNAuLPVtA75Bo42aH
ZDLF8PxgkBgqkEQvLD73+BeCT7LJYFnNIogxQr9aQzGcJBnLKyR6nGPOOuzFpsCa5rhOvCIGdMtk
jei54a0UbsYZRLFtjS9C5OfA65/MgTJVQ8I0Gmw8mXtIvPdctf2610w/QPGsw2WhpcmQL4VX7pSB
QgkFUk40Uqa3iTevcEmm6zxPePdECpurHdw9DBUfas2GjvQtDsntgKXOdVtL6tAsZwXUbJoZVxIh
L4AKenvaN111tQHkYu1S/+SQUk92drRKJdEgc02geTHfvErfrK5nGciQp1Vc+7Eudo0yuq1PVgfZ
stGxBAidLSBYi0EONFhsqGn0Kga3JWS6f1ephNdjWMkGJvrdHvdmq886i7ZDpn5IR9NHPwwW7P7w
lokBYY2m6QnkQVrVEWrRJSOjkkavXWLNSXkm0uRdNtEjCpFw2gQBZK3fcgmhe48yVuyl/QsQiUdz
nl7Q9v5D5GdzMNT+th0HpvX1W8luZJfZyfc0YMIuQXtAN3+Fs8C7mLGz60Zk32lQfM0dV5GXhO9h
xDi5EmfLHV8Smc57TL0HwwpwTZsTuhGQB2sYVl7hVoekPqWh9+4h7Ckmji7Q97N2GF1Dq2ABPuW7
BKRA1MknbVrvOSEXBMZy1WShTcx26jKXDRLI8F1IwjRzASAVIBhUhWyI/C18pARchmvb5vmTFDOr
qs79FfSOntfE5Xk0mpeMGTez12VXMD/nFisHcuIuWMAt5DVyXfa+sxnY2m4Cy9g5bXyzGv5cW+It
Tku0GWaH2o0nPvOJnjQN+VtmqCsTLMrO1IudhsFLo5Dwh/mkPxeoyFJHx3uul+fSjhRjGAmJj+99
8DYVUXhw3Xloe+Lrq1RuEbyTYR89w0/6I90FPzuYbH2JcV/DoWEe6tQBlfc5SGN16iKoH8M0kUUv
+10pmgvbLXFj5HlGaUJ7kkE+8qLu/qvLgIePRIdorLbIQ6eV1BNEPKZ/KQv1jQ65xAbPXAzKqHYl
jztjSFQTdQWhmHi8NdMzFEEFGCwGbh8By2RA0RfYVX91IbOztL9bZ9yHbfyQXfmwubpdBb+05Jy0
FKgNGOLbQhYjg2zyUHPSq9gYEA7TetO6d7pqo+bwvXIbkstQ+wqHqS1GhN/Cbfb1VNzbMX4bG0Bk
tuurTamuWdcQf20DN9uI8tyhZFn7syZ8dyTYI/O5gh2Av4w1zoxof8UcxVuvsW6UXnsDO+yKCzYB
Txdf3QLerpprkkjYHMkPN+hB8qNEHQR71ro+Te1pzgusqnyaQI2/EzGykSFEshGpy7pmunfCfK4j
/RoV7DUToz+nzLkH2Z+1W4N/FEttyGmcg7pkezwxjwtBmG+iGP6ga+yGEObcqBKemRKiDNLCl3mC
HdkZZIZVKEnCur3XhX4A4f3TRcG+mLlUbHK++HWVW980n2ZgwEVOtlXreveREc+KeePKChdB0CC2
eYQKwepDwlE9li72bGvE2ifMwswoMhPxmzv4LF4y7AIkYZZ+QD0GVTWuGYrlA2ZE5pFnxFt/5aD5
7OKxWfd19KxhJeKwM4KdkX8yyGJL2VxT2/3OcjZZpjLLY8um20wy95x75b+oLs90qd+hX1+rNNiY
KYWBxZUrQennfvLZxsFxVG8DOSRSLKHjbrnPBYxoDPpI2/boI8htats/LhIngjCdX7MwbrNwviWF
tpPeRSzaM4DH35HzcN2O5U9n/+cz1N742kYQHZOECkNhOw4OTZ9ICAyml8YtKD+6tPienAO4B7RE
tlypvhjoeAB8CnNPxwi67jFpGuMKfFIFEQclu/ycgKrukR9Gm5mI051r5cchhwvJlfGdp5SPvkBH
Ib2ROc3Dw5t7Ml885pZszqkdh440vtlZu9qKXi2VgHg2gnvCchXrIEPDFCwElnKmiCxSkRXuxtmT
qzp4z4r+P6OFec7HeO5heG0JPbtziuWcfs77yP7xGKUM5y366zTqupOawq1nqz9AHnEEBvMfJ68/
rXbgiY0Wui6vU9pS5DfgkcgwOfKhGjiQF4+R39CjkcRjNaydFHpeH9p8FOZvGF6gikTjmxkk/Ht6
nNbBAB3VOGNWVK9dwpR8DIqbNnaFk5vnkqO3UvYb+h2A6A0B3r3FYrBOMaer7Ihs7KVJSQlriUdk
m2deEqaFK6edxMmY/zQFRHSEMFVxF2GT79IFhupNI+TKhsh431VbwLbnrh6HfdzRXydjfksb+58q
xL+RzSU50xawX6aY5hHuZzwhJswCH90q2Tk7BRd93RgzMgZvUVCE1d6IjV2jzQ4fZkr+DaPkDphF
ljD98Jqdncs73d7H2Kc7lO3BySirUxFWBKcSGFsDQKhqD4J1q57D2DyNMSOWWT2F5KFwoRGPAiBi
BNmZ8flMHwBYIGPwY8YtnUUwe1vifdyJbhrNkQIGmN0yOu9K65CsSuPaMciJ8kM8DrTtwd+2+1cT
e3AjwQG3afCsvOaih3kDNfKlwuWvMlJlYpes3aAkwIxU9WvvLmBh9qV9a477iAglQn3PRljOTB0I
MSj710TxjPQe86UGrJRDKAtpPHsK3oltgezWMkGFm5X2t+8YHsgGrgcRM7gX3l8/sJljcQiDp7GZ
XgTpIY9DuJ2N+5QCnj3gBeBvmNYTaT1uR2UlyIB2OvG75QVZu92UvYcjxBTLk9mhkMhTlPdB1V+/
MIFPJh0cpypZxoACjhHyNLYd7hFo6w4tyRMjGcIByJUAi9uIvUhBt2Wt8RyTofYizfQQO7TGOfr3
Q+jRM7Hy3tqGJdl45+zRYj4yQn7LUxSOr/Gg3uY8MC9+JdkP1eWAkMGaz/byZcQffazCEKOIE1z9
qguuqdWdqtKYzukw/2I7TI66LvpDP1j/+ZRhZwq34ewYRLcFLgZxajCD+gDkqYF37XVkngrpr7kG
aeYsIsGtMTn3jGsRW3o0nUuERICwXIjemYaTU8FGc0iFmNHrEQVcMTG0SQ7MAVqACCVt1mBnNW+4
Wknd9JIC1kKOoql3blNDZhAihb9e+Aic8Ku1YJF4JGq6OntEIqCz0T8+MRYrIYg5aHuWBWDt0MCE
zWWOTQatWW/zaIVyXQ8GycTdcZYmUYsTu1KRgR/MMOxPTpSuDa6QbbWQEwufiTZF0zE2CdF0lNyG
/BoYtVavYDysHSNyZ5vwOvnla0AcD8es89lMFdkOE7iPZKwJrYgadPDln1jcQ5qNTeH6NjGl08aA
P7u4Er5Hk9XW1JvwIhLveyxQBqHHHbHsw3/gtIJ+l8onp3efQa01EXnZpviMFWetEpZc9x4eM11x
7vT1SWVM3ASS47Wmy2eZwNVIDjWZiFX+5VDoJoSocg/yo3g+4ulyii9F6O1k0XkwUkt1FjVw8Hx+
cdGTrF3DeoawCptnDLOzCTt4hesAZvjUJnsCi0GREwtDngoc0J5RZ1Ej2M/YqbaS/1csWTtqyBas
rAKSnwik1W7ZHvPeAOKHpsRyhvcBXju/ZzbVIoI3iD8UsRP5C9CNXYSlU/NkN2RwNDmRcFm+BTcK
Vmjuxp3nYHRo3AUj2KFOj7OI70gka6f7BJvLOUD9RGQhUFnqwy25XiAh8AnVLkhntzibrrr09jyf
yHnk4LZJ7LULpqAjs5FF4BWEKdgsaWybOSx2Ei3LvQZNtljzATbxHQ1dsEGqFyhugS6bdhMkoEuT
zS9glnz2oId44iePO7vYo4w5ZFnMRigcX5qBiEUCL9FYH3HPX9ELOMARveHozP6K3Majzf4unUZj
4w7YU4DsPEC6cPF2xaEwNAwgDIarfBZIgNh2OcHwhtOMOY+XRbtiIDXFawoFMqnbQmoI6TWIYRxG
Wh878NcRxxYjr8bdhSyvoR+wuNQZp+TYHBgDM+EZEeRgF01RCQlKsa5AOZoYW48UFD3ZJrMsMPIE
mRTLLtJKukcwDgWPSsVvkBhOz+VU4o7MNr0DgQS3/o8bq+Iap/Ou7abkKC1aiUQ76Va3wREcL+IQ
O6r2wB7/02QM1rP1JszsOWUvsJcuEz+VVsuRncPj8JjjNREFgPNfSoRJ6hKXEQvCDpuw97ix0wd+
j7WHKBhd0pczuAz/HpkRYD/JLrERcfihY4Qo8kz/QoHrFAS+kzYjHFj7vXULnXI/F8PNoDfemfMT
rTiMgVIudCXOWXFk4IpiyKmzfQ+QkUnSJR8cOpVmzjZeoE+I1c3jPP7EIwszVXOmNLg6Mpm95AtU
w+ekXjsZBWk9P1tOlaxZ2iH3M9jMuNOd/T30nARN1/A0YbKkOihPrp/fGzmztrH6dGtVHHCGTbIR
U9iBE2nMNk4z7j03OgNFlxcfZ9y2JB4KqUP6O2pcDaENSqHy8YKWv5yYydHno03R9bky2Y2jQCPW
vNsj7xh5Vu/kx10DPxT3vSWZrka99865vi87g7j6ScabBIMk1+h2gC0GTtIhSzp0nqTR/8lhM2yr
njh65d304L+T2CIprxdd7oxUEuIZLu4RGRrt/lbX/uLp/oKYsHHYpew6DGCMVH4h/jQ7HIQuGWtM
MIYG2cUY5EcW6Oh3yeojdmyxmXYHgjMvqCHZZ2R+vpN1Du3UC3+LIf5dKughp1NEcB3tUxdRVxgp
KNIpVXsH7DulTp5n40ae28eCBfR1MB1ITi7xiLInYqfvIOxKn9xFXtRZ5jE0B3VGb43jMyacuLia
tjudsiF/w4UyXgrm7VVG/IRrQxSdoiezqJuT5QR/MnaXow3hLioLKivPMJCHrmyhcaK2Y8US3vYx
+fyDNmbBZENKHswfumEvohuKRs+zHHZX0xM24vAU2vaz1SbwOrGfFpn8EL31L4CRg1oQUasVFcbR
tuVtCh3FQzThjjIQUmkmxi3rz161D9sMhktdjY82A6Wr4VPcCzSvd7BAPy3awNP//85HQ7U2uplc
9//XdBXi784BijQhPd6ntsEzWsuPCbfeEm2TEkGs5kMYD9MqX96yOUAEXckpvUQG7QMxEkiZWiIa
SK2OyfdKhzW54qGMkydvGWla2Lh/4kWnKcjjCPJ2V5PFu2qEGJGuedEeJ44DMtXVV8wZb0lLupxP
tcNAqczRuP8rRfs+dIX4G0lo1UqoZ45+UJ/tYGyhCqCENhHwNssXU91A7uaXDqQ8hYg85AYFn10H
b84Sv1bP3UUuXyKgVUnWlOdaw8frjNw+NfDisVew6Jrj+pz47bmuUuhxfsZuZnwZnBbLkyZj2+9L
gFAWqUouWR1Da/i7lJnOuiwQyAGlDclVZ0qq85x5y0RxQWhSn9hXp0jeBTmFFSJX0/tbBU55bdDl
57pk8Ma+qumsoySuCUijabDiSRamof9vlul/ld+eslItqVvjvbc7lIpRtGlxeG1809lDxqISTljB
5LcYBYnrE9ESFIvSdLB5qeJkU8X1l5oQIXhltxEosEKIbljxoDeWGdqbZMkSg4YNk9KMH5Fio6IA
aO596eVvoic13XFLg4KSbViqmbpT2WTUW3N875RfU4/WHxUAqjMzo3DXQnp8blw4oDB2um9CdQ+m
VsnNm9w/49UjEk4u5aP5htftZQ6sXdAz2/QmDWtCvre1OW/8ursjpDqkhvNihShFao+SYlb1W9s4
j9iKEfTE416r8lCXXIfuuB5A8aKiMQhxW7hpeckIZ+zW81x8+WZ65h4ckHLa7zEzvnUt7OEQlQ1B
m/jnfIC9MrS22ioQxLDvqqd2j5iN5oEPk2NiE9q3JkT2xXe8CkYEojbHgntbuoWER2/dBNUJfRTL
TEsc0zhnG4mNaTdaNspXzNsGHFZFykeWvVSWyedPyVl2DBVGq3iGfvpcDLTCQW1/JGlCSG4Mqgl1
qG14vyOaZZsXIkPjdyhtlB5utLxpkQHhldRh33AuI6CNVUoaG9DfYO33fX0nOidbp33602uegDUG
I3VkuQ3H7GkaWKQbeKujLjTWblF/2mB1D01PIne41N3dxCKvYbeNssS4qaTxSGfakiIk8HQhgWq8
gIqbUBjiRJmN6PcGYfyHUWb1Zp5rfbLYFvo6v9WWidBlcox1thAwcwhbMw9tqBBJFqZzGWrvhADO
PU+F/ol5VTbUvGiyOCPDKG4Z8KAUn+cHQWXsUyR2mIJHbpuLqN26iM/NwE+3wmQz3gx3fq1PXoNU
hN34hQXfSzdbYCGd8TGOPLaakoDmczTOdmb6eHA/48r+GTpO6lY34mb2mg35RMFBD3H9P8XzjNxv
3LgQ/jpn/FbRsl0JjeIlZZ93MYAE5pX/SZXnf6f8xRAq6ziGJXnknNkX7C/xZhy8APmSex54XzaI
Et9iiVw698m6Jg6UNQtvUTigy66jdWuVwUYM4lA7k6RHsdcEdLKa70SAvkW0jwlUy25mH0MdVI/n
aWp4Lr3vBKMi76JvvuFhwoLDhMQVKMxgTKwmx84fEW58QN9sFOaB7CAx4WtkldVp2NC4K4BWoZVX
oB25OlHnkM+NXkzSydqkkO5bI/ymy+sVl9i8jXs/voH9ABDasBgN5u5BYcpUwgUz1TPhrbl8wjrs
TqEZIHfTcBFkY579Kg42HSm8MqmZa4Jgbu25ffGKtSNkcqu6mVKz8svnTMpLX7TTWpjddBhmBOPW
LKPjOOPsm53BZPxOIZHEQ3rlRjvnhV3xItC+cvYY7EAxl4+Bk26GAnq6iAbSSmZj2GQzmTtxzNgV
w0737BFZb1L8rBKa2iUURVzdXPzzUOmfwtlLt05ufLq0KbeU2hVn80AfoaeT42qOKPCYHjNk4pPY
nMxwwVV0Yo1d4d4tSPBaxt2iCPurX6j+6gQQoZ3umB7q0EmfGqUQWcV7uICM8kvRnbRsd4V0wtMI
lgvnuOFvZMHGYVpCBtq6zPZWQG0eMNRaZbrJb6L+NMsO1q2bqdOAESjo8v7iJmF0aef8DKzwYXii
v0izeSgk7se8MKkPIhxoSbynGeDKoQaNyzD/1L7gbSn0U9231OMEC+YBCTxyMPtLa2afI1a4o0ky
39YWbOEb5FQbMjKyjUDZOkqou61DZRRW8oySr6ekcbJj9o+5b4waVX1MRZy/GFfTj8xTg6WZthOd
BmZQREo6+NX4l58yi9vIsBcMcvaJdPvbye38Mk6AyhQQyXY2h3udm+NmgGm+t1XL7jtLr2aUYWEi
kKOZpoI+JIk2hFBqUtBZwLM9nE7CE+cSBTWu/zSjcxyDs23jJDKsqqfo4BiCywTirKsJm7FIgnQ6
DtgmyW5q4onIJJl7aAmRdprXatEJh4XUe4u41E3mvBsZC51cJYfAGk5x0eXnsG0+2xaWyAirsWL9
ciV0+uBNFjas5m2wJnPDsazWssgu7jh+uarfSttCy1pbDScBbju6wRWjVYGWvr7P+j+qUMa5E8Kv
2EOFmro8B3CUWqLa2O4PH8ioaYdV+qL68tksYJPWkPUZ0qKnyLADJDFXg0NnM0WPquUmVebgnhkW
rHpc5F+DcH47z/V2Wg3UCZRT/c1DW7oMh8+oUT5t6R3ZhEUrwYdHnsTOaViME6dK7LnEuArSDujt
AbcPdxngA0D+9oodxyfBqK9Qg24tRD+7MFGlokBjXOuNx0xTsnRQ8L0Mh3BpVn8ZDGYGIyY3m/KV
kPqCtKBcZ8nGcdBXWqTLbL2FZtqx2V6nARdtoljTLqE6TDioG5Cm5Q06EJPdl2j7W9MGb3Hg1zuF
CHnIcLEYIRK8XAIPIG95M9RAtrUV3xUK1R4TzirFxzG7zpPlzp89Fr3ITn6Buz+Glvx37X3FOeKL
YJKvHmaVQI7PROviWU/+m+PwW2t2imy2SEk10QW0zX+mcw3C7iktMc6WAf+0qYf/Zrt6xHP1tWAv
DM3sqikuoe75bNjWk8XXHmfohNXgHXHefvhTuoSsyQzNC6g+Fz0QaNi+A6IcoxFcOd70oJ3x3f7C
+3kUIqzYXm9czUrJzf+VbZYv7npOJdTpyHQ3RTJdHBL4CPE1nFVq4BKwLTiQztB++ANJV8tTY81o
z0do14N+9dnQzKgh/8/5I1j7hPmFkCL2m2qQbGNQRauu3dKLQehzDdrXah5RxGwRJHJfhAkYBcUY
ghTbbUxrULIT2kSW58PuTHBgddU9i99HDUqv6DCS18WMOgFj5soI3F0l8nxDu78xgxdZtTlLPZax
TeYsmAH/RZ7G4jgph8fNxBJWug/YEjffBc06CqZydenWW4gPZgRo0fCiV1N3it1Xzf+BNMzZePJJ
EWL6U20EPSrgni+HFT++kZmM+JGYnmqhL3K9Eb8i2n2RPEOKIR4MIK+e05iCuyO5xR/iR6uDdZ9A
F1ClN6EvWzDiteUCMqveQKQUd0ZJwhfLxUkvyBblxhTrbjQ2qoi4I8YvnNUOYMavFgz34X48W6mi
IpMGRWr67RGRwexLLFVBbjLqG50jlQ+2nQNt6by0of7ZjSfk/DwlM1z8nekN7Ws5zIc5bh/UlO8d
L02ExhRagUuNTHbngc4uIxJjbDcRUym6wrRmrgrrQKM5vTrDiO8KLD+lKm+hOEAEgrBZsJzww278
oP1bQ/Hpvp3IfigIlUVBULRrtfxcY3Fq5YtiB3ua7RpDSJbxfUuEctDxUTwuBOZ+xcmHSwyaQc0s
kU37IYVnfxWgZ20wl8k/wpGOjAXxCtrMAtzgyRohH7lgUlcoAO8SoZLTYoKOK/mmDLwgvvS3k+O8
dSMKoraPu5PAw3JneXcfjGkAWuuPm7Zsnw0/2be22CXFPGzn6wga1JjGe3zid7UTeDQqZqBbaWEh
7o+u3b404/zqMIvbINz6CWxEOaZ66xtcFwO8bWfIX8YmRQtWu9uZmxzxjfHKeVax0Yne7agBfUv0
ED+UijYFgFhO+JUUxm9Q0+wxKfjuRHGOsfwlpbqnqj9KNf8EctrbKEYhjWW/oi5uEVaefaOxlwsD
HyT7MtX5Z3Kk2qv0oiefmfKBxI+br0g9L9Fvxwl0ki6UFKHMjM7mJwtdav+xt3f93IXXjFTTxlry
Q9wlRoHBHAA+r72M/UFmZClB23nLl1jcqWRNmGT8x2m8OEY9mAWcNxQqqD8hK4jwKSUHT9Fl7DvQ
8aDny4/CH7KLxaQX40NwmsEeHkCnkDIo9MnPCyJfye5jShBcJbvdkL6NrskXZ6JBVo2srZcpF+LI
GPF7wSRPc1Bso5FQLYAh7dgO1z7KX80qxJfnjogFKru+ODmZo6OjiKAY879pVNJ6snKDXvBfnXls
whx3n2pl8d4sWzoUdT2xvbGiQzcFAHCFos2qEAY1Nr+luBtIIF7Gol2QPfOj7sQSilfjWQTvPTwx
J65eHeABLqmOT2n/LHwvPMmm4JkkppTVYu6eg5bMQN+GT0rQ8Nab4uLdDK0foYNzAWT9zUWhZ/vB
xFuKeERlLv6txA5fKU63fvLkllHxJaCsbPzYLY71WBAjnOXL3SxOuc7nwzhE99oWySmNYvMyA/Cf
G34XkGfcfeLS5k34WS+IfHsW8U+B7Z2jyfxgytAfotYpsAtVfHoBPUk/zRytKOIWHCU1fefg8g1n
Zg7oLRgPTeb4a6fi2BE7ugkFhyc6povZdNuiwB7YWZAGje4YLktMyCE5hI7WtT3eUkttJeT4QWjw
GLFPRIBNWl2gqRxEXhD9nfbubXL0YYRu9jU7RFEA/tGdnPHdyYm4OvsABO0HicT4XkuCtrT3w0xy
OgR5/idiLUSiH4F9aWM+Rg7rsx3A33ba71LLkRi4xtxFs/tCN48oySpycpjFP+nQnbRWxXqrD2yk
+2JxPOP51mgVzo25pACPG+xx/uskTWvvePXeVLHDZdIn16CQ70bvxgRE3cZFYmPW3hP9H7dcSq4L
gc3pjcvmAKqaAJFaQJtb6mMwPQNywgKhmTA8kA0M7EVmn+dOJ+cuV+dO9c5d8LRvZSnl1m8lRvEk
v/RLXtf/v5T0AOzGDcL2pJNt0U/9aMT5f7w0dzc562/stS6kTtz2LRKYbV+Q9wMiOkU2e25VR8JD
85oRBHJPli9M261CkXrEM3rAxBVvuzDknshk8Rq0LH+BFCUbbVM21lmDQjws22vWYNutvHY3Dvqv
RdTTSSc31yBoEFHRv7hsyRzrGNTgy7GxVG1yhrOd1hvNuu61dJat0WiftM5mDCDzuIPr0t6yNvpW
PPI+Ia+2YyPFBubQVUQomn741qTpNm9wDDQ2Mgiml4jaCDgpA3s/NMYf8EeEGHyKgJAG1c6fyNp+
8FmWA8MduxXBrndhH0fUlwX44WyI210Tw7FetWWP77nT+VZYvA5i3iDwMv8hkll2Amcu+EX5a0//
it6WZzuJQj4bTxOFrCu8+3Z/D9K0OQpMcU4s9CWP/YdhN7RVHdHmGeMGZs/N3UI7ti/S4Dk0dHCZ
IuvP8kIzuh7fu8ZDNuk3+yGooqsrC7UfeqrjXKHcCT89P3rMAbbMnK3cNjBrWA9mnlwdDrwCX3QX
G/7FCgSaPpGjtIfQEvsFEw1AF4FFlkdWcrOXmHwgGxTrMcIt7qXNdZzx5TVm+iNK9oINvFNe2zOa
Kf8c2IhxB1HfzQpZblzAgfWwHdnIMZlpQ8rpSmJtawOQLNvJi4EakxF4/uNa2UtAA1BqeH+tk21c
EwcjZfTbGJKJaITqp6/97Gjya4Tz2GxBlohVSSzsKmn9U8PWnhq7g0Fut+46aWz36Gcn2zhAQ4+T
Z2qqacNPhKorlKRRGN6lo1PGafRtxb+Nml9Mre8xM9raXH74ki9xE+wQQTrYWcqg+vIa5No+oo63
jWBo0BURcRj21B0rFNNyS5UW3p0UwRtQ070qGKIlCSYHgRygnSxrX3p/oxh1Uzz/qTCxbAmHJt7Y
FOfIQbXdSGwAMfOTunMvGBvCO/dmoQg6R4AI2z/OL4lVMsB5bSCrMUpMb3J2D1LSOcSevaFqu6to
QVlNC4ziu9LsJNpFKZ+gPY5mhbSbxBOkG+ruk/2JIWA74Fbk9ivrbRiTH1HWr07NPxFm6h8c94Pl
MiVHSUyMn/2mMfoyxB+bVBFlUw0UYCM/RJ/2AWc5mWiutZk8Kk6FO40zmb1AlDBHfJKlh+gmhkNl
ZcD3+LP2IN5Ri3Hw1+bzNLNRUKNPgyfc/57FthN8KxnJH0j3gLaJZCmqGp9lKEmmWE+yfaOig67Z
54QD4BM9IXJ2RwARefDd+yB4RjP6aGZ8R4PmoVVKfhQm7sZwFGsYLz9VYqP5nM95Doqilx1AJBR/
qTE1bIsxqZpj+YIEaRuo7i+8MVbvPlwJUBRekw9stvFhTjr8rSJ512b+ys4FdVPxpQabIHkJEaIz
Kbcdmq88locecMN6Zr9EybLJmWEB8kt+rYYlv/RgqmAbLjEUtn7zX1pTc8Hbgr8bYLXzWmaFzqMN
6WfDcgk9F2yc/8femSxXjqTZ+VXKao8U3DE5ZCqZ6c4j5+AQGxiDZGAGHPPw9PoQ2ZIqs0vZ1vte
ZJhlRpK89xJwuP/nnO/EPMW1x8lFsx7V7dLpPuNUV/mKkQAT0sn9bPLx0SknDp8cqqe6WkEdMjDb
li+DYImbvLRchVSCsEnsRv4aIZjWKsPbmRF24FGyepFwWvfThMEie57lVO/GOqd0EqnNyTlnFFCg
Vo3sIf1VnGRamd+2kgiBhzc0QKEh+ccfFFXc2H50KUNMdWEPOZEyp10e98898Fuh+eRR3LMpSo4+
cy63+R4m87iX0ApwNeu7fl6+ZIKG7LDrJlfJrrVtJfGazsREYO9sDjNh2ZISBgkpGBv3nfEVdcmF
Qq0FWjzI/Cf3zIVwPkCzAqIL+4/rX3M4fxEvyz/glH3TZhzBuFnaJMEW/u8/wbEj8k9aR5Xa94E1
bgO/AegGaI82zg/u8vXko8xgVsK1twCwGjO+DG1zV1juK3SLz8WpvHZHLNBDbZ889t/Y2PdSP1me
vM55pk9Eg6/4IOL1XP4oo+GNR+VDSt044/fy3mzbLTQUNolYGXiy+Fr96MUZNmfzH2CMhfXvGa68
UeVKEyq2lEL9CfQ7s2aq2B/Vnp32wjADd6hDcoiTg1kHOwBGvdeeRoW9khTGWr2mzrMhQG+UDsyA
nmu7dq5h1xxQilA8FxCyzwpmMQfjQFfclwXyiBWgnMNkY8QoN+6sf+CryHQJeIWpVaJObUjCtmae
TxNvwRJUnq3SPWUtN01dPWYay8e40EgaN73vrewNhM6rkQ23g2EslxHjE5RAshDB88y3XCHUnuOY
aMg0YNhLo+rgB3QTdmKo9/ilneqW3cbJLvfSBK7YWc5DP6f88Mg6GdbSoKmXFYYFAwfsGQcieU4j
Qfdo+a+TRSV2fIGpa2KKCSkgo5aADdnzrxtHO4AYwRadrEm9EFyAN7QLa2pKbci3IG02teEec88d
V16Cf6HJ2sestY4YPT0Gn+RWQGm5VvTSuO3NnKQ/Aef8LKrkQ5skCBNuXytvDLKk09EMESoqYw+L
DD6Fy5Uok+w286dd4ybfW73IsGSoqkXzHPrxgKDpr1DTmX9Iah0EQIDsyfY3sOPI0vQAuyqDkMLY
3w+x+QIfDwcloxDWNfNjbCq9VbnL7kbap8jkJ1q840T8XnjwMf738ItG4F+319/oxaMcuGibf/z9
F8z6T3edb5s+vH7mTBZq4h/vurxobC5IG/auouh1Zl+hGXLCCTGZkuByJ+znQsrIP8umDvaEVImF
8UhX+LJJRFZXNXafs0elZe0xRV4yoIFnfOcIRK45+9mImlKT3n0hew0CxSW44ccHt8a7IZNSbiKQ
QDnBV1RkvkNJRtZYkAdjxl851c+Car9ta2TUeQPkMKl+X5HXXkJS5bObhPxwHg6jE7x6Y/cULFEU
2svLNRIRjwkom6BaeBt1czIXuBqNXtjQaWjlgz36DnBtm3mr5J2qHObQ5AqAKWxM/3pdc/7F7e47
gjYExZ9ghhf09j+taxT9BaAUa5+SlNeoj1+EPmVGe55cxLYkYvQjhNtjcsmOsA1B69rdhjJhxH4x
mWwe7beh4RDs9ZRtVOmm7XvQe1H44TsMdToDhbNMYDho/YymxxhtPHhx/xHG3KHZu9PAEBXh1art
A7S6k27alyLnyvWF96LkcBhcPhiCwUTEwAI4ZoC7Jbv8enay6Scw4mUbpihHXu1HpjG7Vcn3uGB3
pOK64Fn09dcf1lI68WcaM6gcV7EwggslLv7HDyuUkeEKN/f3oyy/T1byIbAVAqp9/j7Sm7QWiMaw
wbPv0xD8VPaIjA0SGNjsNqARYGM6/ctfvyDvX3Cafd+W5rJYC9MXf3pBOuHmYObj7z2MYIg38bvK
HrMUYhTNpdUwnArTeJt7AJ5zpI5FcOp0/UidBNssiYkP/zyne26PybI+gJzKJGIKoMnLdHKbUhu0
QeH6Huf6ZC9QTltCNQ2U82pB7zANqP2g+z/TryQe2I5l/UuuyhN1NeTseN5tusYXXPIwoab8SZYB
qJyKUP8SoMtoR8vLgQIqCW9Y0g5xHduHIfTq+7kJrkMOwNM1EMgHq14bn4UinAVx9mWuxvCKT9AU
i/E7zNja5P7GooEzL7LLstBZFddbb8dv4cjZzxM0HEQTDyV+M9Dnvg/aeYz0/PrXvwf7z3R8z0Tb
cvAdgqmFF2n9qWwBX+YMAZ51quRVbuhKo5sCvO3IeKz10otOH+wqu4/jmJZSqC1m8SMJ2NFnlDDY
Q1KtxwWvjOhBx84EwsrgFJBAgI0pAEXTQtEED41zwRoUNnflbJrWnpYmgy09RzlbuG+9y3aayouP
PCP9aVTl/ciIYLP04uF/o1M1Dm+b5eaE2cQHodXv68h/VdM8TfrrH39///9V0xCuYC2w6J/4b//z
f/z+XNu8t+9/QzyJ2+nmPeeLr+9FrLv6n5tp/t+X/Vs5jf2bZ7OxNC3HZW9pCW7038tpfPkblRKe
77gOzTUsPaxJ/6edxvnN9U1P+sIW0nKspeKjKbs2+sffpfUb4G7ISabFd2TX6v5n2mmU86cCBmW6
nuM4HhR833Ms9e9KJ6qm0IaZ+odOkTYnRauIjZEJH4ikIQ43m67Kh1XBI4Lztrun1b1dl1ZirXlX
GysI2nNCs61LCFPQBIb2PVJXaTvrOnNg8yYMqzNLKBg8L4GhSWl2jM/FSNUDFQKALpgBkfSbaNba
NgtBvrJTALbs0jdWj+NuzuxNMTNVCAdCCVgdT5H9OWIy3fZE4XfJqz9r44RqbZysQl1KKE6HwMru
at0rjGfPTdI9JPHssLkgEZjP23nAqZtQD7phk4mC2jD/CSi6IydxZMg9PPSyEnszC7El2wDKk6y5
S95mC/gF9X8gChtFb12M76k0v1ltc1vE714RGbd5yjRZ49VrBGk3WTbi0ameRCGujo7v+0Iw7onr
ywyiItIIyxMS18YmrsaODeZkH2Qb8oo/U1JzGH4bns5BF677DtJC3gkEX4q/mLNE5mIIeWjqKMaZ
YD67hh1ufasNXy22Ush2QRfdyakCPVgOYMVz9kGZmx5dWKqHysLKMci3JQ5453RL56me+PDHejfE
QIc71al9RGgUHxefH0Z8bzdf8t6Do4ngRLLPOyPDeYb/5OOoXVEHOG3nqXyKDI+dhNc4OAA9cNHQ
haOckTdcS7T3qH7LfYRJWWJBiLU1Ec11aE30WOBcRQgrGI0dIJ124xCHWynpK/xwVJsGQnk7IpUv
WbgIWJbf3xlsqMgipiB8I8xiQHQ+UsJ7gJfK4OKnSnD0hX5ce5F7zlN9tU30pba0sIK0+lF0dIRM
DcZsnofNIZ4xi2DsuvOXAbJhycdx7MtDmY7havg2BFqeJU/GPT6CpceYoTto7wizHYg6gsxhjGQU
iLNmK+O6vnMKF/SYzpYFf7DC3QRFUOQAubDK7mMGk6uGLafjAVdMUiSdpATn7jZ7J1R8s9brKFUj
rxsx3uU1YOwf3O7cOTCktI1lzY16+k9xkCBuW8yKz52v0rvct3+oYXo2RAv5K9Dlnt9atKN1g/h3
SSzQ7+gWpEgwvXW6lyxB/FBDdzvXxbi2hNkv/IUVAegtkUTYBW16ctLxpuDx/8KJPz83GAhpPuRf
8b10O6ey3zzDy7blFIgjbdnE2atVNCCM64nHtz84z9QfEBSH9xH5wMISaBbKIY1Z8xa3aWZ2Wxn0
sPRiJu1IOOE6i8bPwVZqE0USOYJEIfEJdXAoKkfXxvoDx+g8UNcp+3PWQWyTLSPu4EnYAHPobGYg
1yJRemcOo1Aw7oEwhGtc/96q1sETXsJ2NXZWgqd8fA4YqTD1vbije1Pq9iWDoZFguTkmeXFRaflk
ph7cSt8AwFpEO1N8VUsRD7Wtq7LO2UKZSh2BCOLBrZBKXOeB3AdTlPmW8vPpRJ12s0mJYqSiCM4a
s+LG58wPbrHcto7/EQRkDQZcebdJ2Og1QRp0Vz/xnpfuGRWF13xBSLr45W88Z0G0+6W1I/rVHJTp
9acomPqTIyfEUVIGXQxLHoMIzZmROMtoMM52B3ZI5KZLV0WUf8OJScp9IPeSARPnc0rjS5m07zR6
eDsngxyO88lDsIgAffEpz7gkgnhbp1CqdJ7JE10VEssz02rS7c1NOTc5q43NVbWN6uLEMhQhgzvr
EpG4VlxyaV3n69xyDvCFBIn7R8Hd6CbJtaqib2lGsFk156iDDmPk87kG24b2vMJzt2BRFqA9ApoF
1cCnQAHIrmAWUbz3Edh5K/bV3q/VW2WM7TEm9rXVAm8JZvSJsH4lSW8HPyfTPNW5RKRLkD8x6rK1
NbMPHI0HUMqY5iQ6pxOm/Ej10WK1JqJhIt6l9P5o90szvVhFmcGo2eXXatawD2gh2g4evWeWQbeE
hYK2TyqNMUoHL6S4vGOd9XpTDlbwAkSLHqFhYzShdXX1d0ErwbWeEEvliF18iIuPJDLLnyqBX9R/
TrL3HnyWgO0sYDD2IytHUsO3hbyS7UFHZ3uKu3Edq/KbR0ZyKzUotFpitGhadzmzhtamDvMzW2M+
KYu72Ux4tthzZT3ixloHhoTmqnqweC3VQlMYVDslmMjYgwrOBhM32G+gwLqoTlduLp6AKDRAMhbS
ftudDG3jcOvxwZp6SNYMyBG9FbI1YGTQ6+KYkwJadV5Ka9Ps3mUNMLIkrA88nzGlQw7ENylXtZeH
yFUhA1G3e8tL7yv7BvmSawi8o7TcT+o6sC638zpSKj8VHmhUjAjERbYRwEXYIwKzXHDlnP094Zhp
EkNJe1IhvgtsKmK+XjCuc106F0guRVtpGj8ifkHVyL0QecMlpTJ8HcXijqMcrcjVXWmOO1PR1BCz
Foa3tRFxCWbZtsc0bVYZQUnjZfkVO1aNfZPfm7afCs2D1osIGVhgUGQHo4Dku9UQV42vs86P9Ak7
PezRyoGmUs64Ux2BH616z/DsYnneUTj/adTO/RK3dFzuFR3XuFG1eGsB6MC73hqjwYHBJJFgjYs6
u5gUw6Yf144aix3ayA1ceGLIAUmk1Ii+TEJ5Y9PQg0A+qmB1ml0Le5rqEWHHBqsxrXyXnv0Pqgd+
OR+HkK6dO3NsX3mof7RhhahAdA6EZnaDMSjfgR7g6Zx0PLqT5gLQeo+K87NwrM8sppCPqeRGAlUP
6aSCPruOaiJKFiY0eofPIekRW0wXQXZ/V7PVWHemom7BJvGbGFebXCVVD4sfgmxqXtzbIUUuJDOu
MDlvgdkj6hG5ysz+PTBxp3vNIkhNICRN/OxdHx2y5UGbF/XVdsWwJiS36sw7N+G8mJSg7IB1sGmM
7ubyzHy5IMvrPsgMlpof4c8I+SydhIc5V+sHTbVr3Ywe3zvsNjQQ06NlpM7Kld7RqjwCjNROl07/
I8bOaWXYdfldbdLe3ulZP/UY5JaRVb9V6mrkxgmhflvq/geZKrGBssFbhIukb3KFbVJZTrwjumH3
KYVYunoutMkWmu/AgBV6TAGGADqiyXTvzqn0uRPcqUKwOxTUxBB/v5t7/I+mxa3kAiNHGSx7zW1V
kOX2lhNzj2s0CX+y3ROVhyhUOzluOjwns5Xd5I3D/yvZ+FFj8gGo/6kADMZGdb7ziDxyqeUn/poE
UKJukw5cUChT+UDTXGHp8eqTUseJaTO0tyga04lh7tu42DtjMJwIn5NDMub8FLuD3np2b7NSkKAI
I4ccQwEzbqjd7RCm/o5wZwjQaDXLufqRatLSY9IRr+rn3ag8djZ9Jh5L37nDov1cJF5zBb3qPHCm
pp3BvknmsLmNBU0rUTZRimeQKbZUSPSyO7dgc7RyjA0O+B/V3J+FYFPQWwb0gGjiph2wqpcvPuxh
QGRbj7M3ZKOKJmXpPwB7qjc5wNetH1evbJrxa3nNox3gJuwieu5FFtymU29v6vbWE0Z1LUZ1z350
b+a4Qpskpx0HwJQ/NZdBEEQ0YdYjGQ+nWeBPU0kx7STfosjzr8422t2Ub7Vssev5pAx/7YvT8d3s
qDUwvWFb+VC6lVUiQlbxJ6/itibI7ABtw08x4JBTObmV2b9N4+6zteutIbBgheydOT3ATuIIMdI2
1OEKIjVROTPUP+yOOU+dPX6llakSB4t7RTBQMuUR9Jdvl1jmuhL2y8TZpIfR5UaUAabgLtw0eHcx
stQtUlbUxC9jGAc3fmjApqzio8CxSGzzKjDYA6eiGldl6HRE29lGFr0vVgO1ADgseOam9rtdBsfa
hibhx29VH9+iVWDWyTCHWDSijApDSNjR61ec4gxYxJhPJFa6aaD6jnbwEh6amo9zSI9SX1FGGMhH
KxrQ56HwkJzHhFrJd/55yWu9n1qeJxyvWDCs+KHQI+vDVnK+wGRdoFoTo/JSeFs9HrokyH+vy/uv
mcl/NDNhIvFX85L/VXxG9fvf7ur3z68m+sPY5NdX/j4yUYxMGIdQzIvFjXI9k9nn7yMTz+VvTHxD
wrfY0GNO/r8jE+H/JlzPQ+p0lXD5GuYs/zYyEfI3V/KtfIdZC9s9/z8zMRHLwO8PwgUvTbi+8PlJ
jmJ488dJMRqy0YsuabEohUMDV1WpJ68TGF2iuK3vJJs14OAiAj7VFeW9HSOvWZLaahvq8jZruSP+
6SP8F1IKh94/DXFsXpBHQSl5GctGTBF/UvYYP7sxTR9yW4qmeU4VN07g+sFRdVof4UlY2FSBIPeE
5k/lWDh7J8/zPQcD6mOLgtqtibjSmpBn/twqTh0imHBsaMjO9PfIM/SYYZsGSX2p/OTTMvLmYyT7
y/beYu4DdYo4IwAJKkFCWI1t4zEMNbvhVXbQzg4ks/yzCx52QlMCc03WHgwQ8Ru8tIE7vksKIXYU
ncN/6eOCHRDGVs6tnpN42CQi8AQrjrTmJ4Kh85QFYbr2szjcFfR17tp0aO7iDIIRanbK9h8HFVge
Nletp5pj5/b1LTTI+LbKXfr4ItXtXN9u70Jw0hvZgfqfDPjhXWE010HoMN8TQyw2pWvKb9HgQwdk
R3WvTdUOGMw95xmgpn8ZjBweYp99B9phbkZLdhsvxEPtOBm4Y5JDa01o7g6cQLjVA4Ka1y3AvnQy
9FvouO2TU5l648eltWk94Z99EsRkLAfnleimesE6Fe8CO8hPeOvsb5Gy4ic2FcbLMFSkgMiGHuhz
ohhghMtVlbjY58Qc3gayzZDWTHvHGKAlpKPyr8A1uqvvuYs9AsAaYxoATA5sCggB0TUsRXgzB0UC
jcOvXwAWAipLCAM1bdKzUSr8fepAzjKtMH7kdAWEto4BXHWQfWEzxYdp7hamNY05Ok1bAmxhuy8a
Hm5ziC3cGrHJJxre8OybaoOZOrrLoRzR/LlcANjkdpVpAmq3mhx4vCl4SrgR6sCYXcO69feUboUv
qISSuTcVOVfDZY+bZvhXmPEBC+vG8W4equHStMAqprA1TtQfhTRpJ929DUl070uJWlnWFtKV0WH0
x3wX2J73MDpme/EaIKEWxmlAF7oCD9zCky8IVYyUIGIFtOaXzp8ZBjVeZZzE4OdPcw3KAY8K5TuJ
W3JwqtyDm4fUFLTgqkdi4kddM6nLTbx1+FKb9RhV9MFpS0IklxqeHv7WrR7T7MROFOQVOdJtm0DA
ACA7AaXDxmp9L0SS35aG4bJ2BJgD0NlGD29VPuWYLUmtEhMMOCDU+Ne4SPy1P1X12bbq/mYc1bzv
2RVvZdoOB+2E9Xm0iuCWXsjxUNNbe5nKOvqZI6NwJxGPFpRBXCZ0l9vZI3sAhMY/TB0VoQlui01N
pPBaEIM9ZkUSnc1U887yMqUABVfpWWoVn9ykdQ7t0HUfVIdWDyyQ6ti3iXHXBC2QIo9qVT90AYXr
uKO4ts101x3HxMG7Qo6xm/YqaqsZhLvhRatyonsKXmM+GXe26JCH4wqVeZ+w1aHJ02zgDURI6PvY
Rj4nXVsSE3F8EpU6YrOzch3cSM8+A2xoo4HiIAXC0kMf5sDesrdquyebotfn3OcXvhJ2BAdz9pF2
mT7gr8MlFme0DkHLPcOwJMTvJFSBTEEW6pNTuhlCXOO8Ki9WB5g41o1tt8YVpjvH7SHL7U2PklXs
mrGrjW0ufDgazizSfQ4t+Z2itHzvTYhYBbjgcO1GYfnKqKbbC0FrT4Rj5kLlFsbdPC+OlDIMyKAy
GNGvyzi2OYtUHeOoYLBHpioT5yWdByL9AqPZUGKQ5PYjHj9GAzIj27xqqR18b7gq34NAFs+KC/zc
mdo+jsxyr0PSAQrWvmd/TZnuBR152r+Gff+a5r5xbr04Z2rVVLj/YlBb3YYDfpRhI+D6s0UJcqLt
aD1Istbf0d4nn2OpmJUHUWkwsyJm8Ng2TXlkiYsf69kxP8Iwmqj7EtHIsTT3q59h3ljm1unb7o16
hPErJkq9YSRIP2pWWEccFPZNGo/y05K9jU0usMpDKMzpJuZ3+T1F/nylJLa+oW5BfgTm0Np3c0Gf
b5NK8y63cX3bINsfGVFW5Lv8mtALGjBHQ+xRMesnQ20GjNjfo5BWIDtXkDBDdeQjqVc8fZr5WyMC
Lzkp6XpMlKp4Y0bG95rBY4GIasXuA+tm/DY4GKABsyqHuL3sdk3nN/LYNn0V3nZ2TG1lxikcILxN
jqmkZo+lYLIzWDvwIaieDe8jRuaY5sX4zW5M76lsRX7yBVQPKKzDXrdRvNNWKA9U1U832DV7giFG
3bAHGcDotxTu2uDWtxMRiDOHJEUQRxn3ziTLPZ4+nDEen+JO9QbHexkG/Tegd1dDhHTD0CWITzMl
VnEDDDF3SPzQBor5vc8XErud/hxMKv6cpJn2s+ijczEM3quHL3xtRFijihw4Xohd78POZ+eza7MF
L6gq6iZtmmzg/MdnYZQcDbuYYRMpQLr7GKtBE4l2dZ/q8T3XA0ikOsaK+Cy6wH3KSyI40sEuXfG6
16ZLzxkZPbQH7Cvd+zguGHqRyAcfoAIUfQzjUT86Z+xNxQVibvcWemTawC+K974h5UOFFIaPkR1S
1MOG1QYHxCyvvymT3lPfBTlaDzpc5XYCjs+YMqIcpbEWKqM4Nynp9y2nxZ3K/5KZ9Y+qS+9b7kY/
bA5pDxcsDc557l7k1Ow6t7uM1o85tN/q6dzKesO00lxisqF+As9/H4VPdXcequaz5BkpOgAvpd+9
4tRm8OneJ/aw9pvoW1GR1dFeu5HSvUyIV3KUF1De5zLmbF0/ldl1NB5bsDaAn9ZdBbxlag9eZh09
rM8tUR5v7Kljwp089Z+5DVxHjPROUvgb+fU6hJFVjNiJZHRUI9CxCCBYww6uiHdFho0Fk9KKyikS
kMHF5KznzgXGAPyf9vAKzPQLbaSm65wQcmq5+P7JpWbRWXozIzfg5VNzzzWPvpHm+zZtDzWQ8SxB
aeh+avtrAZo2w73NDyY3An3wgSnmiuoQHGL3cKDx437L6kfdnRBsKDf1nzKakYLxzRxGFPI7xKVt
0dwmPp2r6Xuieqok7iefQiDnwbejTU4xikmT784qUvViT2iKrkHCcobOSOHRz54YGLEi+xhrGxAR
4ghGYtmBLympt8OIRiLC55mxd62xXbG0bmyyi7Sp/JBuVhxHs1VX+nMyHGN6IfUYvKoYkxe0EW4l
2/EfB4wTV+UOV90YF5cE8pONlWXjWQ0pk4pCIsuFjFcHjAgzEe+UgbMjMclcOU1+TyiFVm1iJMwR
y6tgzIuXnI+sRn8TSwbRZhSG/X2K0msOwgONNKvfI7ifODMmWgC5TUF6if4m4qF37AXZeQyqqqBy
dzRleYJuqGh/zfs9i4pPtUPHKLb1nJtKE5U30uBOD81XMRh3PO3Dw4AqjBVDj5+BV8T2gQHf9NWT
pfCwaYUe9Uc003j+WBHh9gO4WQHWoPWEorTydAB/qIZESm9J62ZP6QgHZjsWMCyDlcOWdRXkmbP0
G0Z8YczPXaelNmG/pN4RDr0G7F4XXGcV9KDG4GvaGL2v7qFbbiKMiD8wnvOYymxzO8Y4vrdYcyUC
jxPRLEQBZsu1UfCZppAz8LzB0QVkXY6SwqCSMRVJn05vkOtoGxtC8dJEcNIKKnEOs9LjEhWTi3pA
dsQaDdLbXcr2uJTFce5McCq6Rf2mi3dDIzPZwcCkliCtlf1CFnHW4LJsF09k3UFAy7W3KRoL2qYd
JdN9PSo6vdK657EKEmTlyNLFsU7Ev9I516Mibg/dIZbMpj0I/IQZmo1wyvLZcCk6p5uvXg4aHAb3
qc4bXoVTPcyDSwSN+mnrpobnsE5MDUJmnBh8JVlwX8ILvkssc97XgHjWbrhEUwbVHxyHIiKXnOzR
VB0ZTF8q660EkbZpfQLJJOXVOo8D7zpFWfRcg3Bd2zU2xzwpgp1IgspecRZqiXaE6dlNa9BfSbSc
/ZLa3PhhJI+m7Uzc8DC4afE5Z2X2DQHf3HeBKW5laEp+zezOSsrNXmcZB6e45hDEFry+Jhnj0cmF
XOckfnpgdzb/iM12fO1MXEKDVuaRNhDGVp5lUMgySHoD3FBfoJF3mPAqfTDs5EJz6V3fFemDC1Bn
xbwyPRd4ySBmwTFGaEafRmD1LvnMbniF0JIf2CP4G9n4qlm5dEFWK66XHLq6GqxDK7B9eUuYEBBA
cu4mb0GDyDzdg9uQR99Qb5lAo1M2dikAjMliWIQa1q07+VOH6VHSXby1jbHB3zB3hIelY27YE4o3
1NXmSGdXsKH+0nlKjMRa9TOa9xZFNKYrNxCreaErx3jPDkFKj7ei3+QbsvwEcrmBWLrqRD0dIgLu
r6ajaYhLEuPoEJ7adAgDewrn2D6WWLXyrhEv4dwHRHryonz2Bmk+WrEpjpDJ3J3QfX3KCwHZEKfA
N0EG6YFID0uupcYabnLd40pNomuUs303Zz18CJSsY5xY4Q89yWhXsBJsHSKOlwLRkQlE3BzkBGpD
U7F84EmLfBalHGglkj65fUWegIy2wLe/1LBh04jt4DKaAI4YDkxUX7gFEgdO7SdvjJM30yI5GdbJ
uGUYSbrKb5tTDhyA5nv1KsLm2o20qnVF8FpUyt11DgfvQSwdF9kSCBiXiuJ2mHeJgi6SjDDZAAOT
SMGYd0pHGDNeThkrfVjiGneFdXbryNh6ILwOYxOGz1HT1oeaSclJGYtUhVa46B/uNx/W3s1EGQJc
kDE66s5tf1hYTy9pB6maiH3hbtJhaC5OU3r3WTbLI+DubF8ajXvwBXSFVRkU4UkaM8eYJBzHm9nK
qf0UsfMtdZLokvSt88LJhj2J2yk2d7PKyz255cFdNQy/u7Utc8EOsS1f5o4jhbLSYRflCd5qxgBn
12rzH8nkAD1g1AwkJSnPJJGyL4x0w41HxcP3qU/lPi2VTLdWyiuiTjpt114x2q9un4Aci13/vpl7
ek21+YtCFr74QTRyMRvFRw9LnmJXKw8uid/ArXY7xq/0XdTM8DvvmiInPXn94G+hMiFbkEu4ybC6
IOD14Y0M3O7RYY97NJuJknZQQnsyq2xVTQ0+ziE89GkYrXXB6lvuWMONtSciZIoKRGxpwHxzhg6n
qlXx9K4lNt+oalnP3fbLrwIfdUGV25EisS/HJ91BPj6+G4EvPlZcCTxldXOH4kxXUOhVYq17XBJu
jmXRqvAbhu1F+XH6EBBTugR54RytchmHmP74bLeDvnFAYoL2tLzHAVBOxdZGEbzweGDEnr3PwfyC
bYmynTm7Mbv2BRoWqSq+55Tc7Kqsbp4MIirAntrwNg18eZVx0x9dcoBXW3lMM5RunoSGbucmBhWL
usVMZPDwBodjvMK5iN6zWIAMDEk97IZm0o9hVY60Q0IsyD1EJGT8PL/ts3R+GkI1HUw/ne8QT8Lv
NLPQDpcm8NG0/zH5cb/lhgmOWoaa8oUQwSNVWpycsB+nVZpMuDEhuoQnvyzq945CEcq2Ge8drNaq
bqo2BrIiGWTgWNTYLHiDI8vpJo4IB2VEKTYAM6OdMTeM442K8ZqezOExMX2Lt551YGypuwVRnBFN
g78Kl6o6iilbAIh0ggUmJ4+usaZT2xrp3tdFfdDZgNVszBJ6QIv8sTQs5wLN3qXq0ILmkFjzbYMd
bz/EceOtRs9UGhR4RO61KDivbNM+iDD/wpmXp3kyzE9O6NVdYFkGHO4hbjZx0Ilbts/hvuQ8DlrY
a8dbA32m3VqhxtE6MreEX5R53b5yZPAiGC7eDHXhbiFbQmOwQZ9TS8COdRYxPIHGaOv+yukONBAV
axnkPZqU4GQwK8JIIZ4AUgvsoyqlmBHAWXIZmyKk4laLQ+8GVEDo+VdmxSbW2KX48zB7JOImHyTZ
CMOzNGf4WZsvXpla19qg0RQJ3tjwvsTPjNEYRN3lEqZJMcYTFZlJeWe2McjtCDYt1gxHPna5DAn7
SPnEMlDcJqOoSaTHw6dZV9VeJjnVGZjaqCmoarc8YhYzHwfSpS7p/+WmKXkevAtCrbskqEF0WZ5j
tKvUBGvLS+5aYtqow4c2LNwXowPJoGWtjo5tjd+CaRoeXW1n6OUCfHw4a3VgJWSqM6RGfYTg5LxM
qW/fBGErADwEyQ3PxfaFFj4Ljjfo3vXchvFDNaKVbUw6Pd7R6vEChS6ZOtFaIQUag3+0kjG/CKcO
r2kbm3Qpjww/+k75T4KlgmhP77jfS1g27Gb7TO+6JAIVYkQ1nRlpfpZx2f9v1s60x27l3M5/KDTI
4gwEAbLnee7dwxeiW1JzHooz+evzUOfkXh/fxHaAwEa7JUvqPbFYtd61nvVwJfSycuwNSA+W8SSk
CiCFGGUEKbWg2YfCAzx0DeFqoVVyk1G7tYv9DCZh0Akw1KqKKRIfqbPW6yifcpTpSPwxKN4cpKhd
2HG0n/fu0P2EuFVc3VFOGNAGIkmgBo9+6l+BkazZNiTjUd1YWVmvosBWu1lKHQdoZNUxMJBkqbux
CxeVCKQPYHjDdil0QDBba25ZvDR5yh6BJNzKAmtNVTC2qEynFgI9o9x0qZIvB6eA5jmMcYE4kUXH
Oqi8SzkSCWvcQf3QsQiuOppgtzYQv30bU4cx6pazrHQHFHFFl5mte/EGaEB5HqbgHl5s8JhdM2zM
rqWYmvw92F83e5oEYniwjMHZwuWLOsexCHfCWA52x2eAkYt1BB0uf1LyXfzibknBgl1kB6MuGwwq
vOTsDDp5pRPFu+UVxO/c8Dv403LC3NY+neOcv+MdkocrZohd3CRrJirc8vyU4E8f1dZeVGZ87QdE
JRrfqBcazLr9IioNktBQRgDjmaHqBy3OlZ/cYMkwKHXlsEkiql4uOz1gA6kCGUfGMm2pztqmKr4M
yJafY6bmB9m28QUnRLvpRGP+UNNKYjcnbzsFPY3gdeQW+2oyL2EDGnUwHmq92FqBV95xHhOINoes
fyadpLxEq1IV8opTqz9HqxuKnV8n1NbzrrY0I+UiORPRnJoXC936FcWBqc7G3lPJgscRyIaAqDcm
oM6rXxvc69DLwxi8Gx8rfQ+8MDwWiuGU4B1H82xbnnCW3GLteqZEXK4Vno99C88SvnPOfxal1RcP
GJTZVddV8w0ps6ZvutAadZUZOEsXshdoWBJS1yr37OqBmJYdytIQE0LPhUsfeZC4vMy6kZgEYpKl
ZkJgEzlob9q+eckiSWWlKjhggp601ko0uOZkzXO3DerQHJRI9lUrFihHWwYr9rBkq4QnPWSUUSl+
uCqotrlt9ZCB4ExMvSvo5DpzRE4EMM/DddaV6XfVusrPVhUDqTY5edi6gRfZbErmLTLzPcYiqmkk
885U6B6FHKaTLvLHcGuo/DDG5K3EZyFw7ZNG4nNtpvEUAOKx+lu9GMf1gGfl3DV2+KRuNly1jS6v
al4IhjHae6pK5ZThrXtmoQNfOHbI5pEq5xM9NlgTXBlQqFDTQgPY3kr2Kbt5OLEAQimOTHrib2no
s+kV4PxBsQM9IZNc7+q8IFvGkAxwCiwI3GaG+TK9x/ScBRWaNQQLGyU0QsmxfCd5Jx3m7bU8iA6J
B/k2lXwchjC19iZBunnLn0PE99tjXGrZ54BX97OqoRjERVHuuUPRBtxU6o11rl2PlGFQxpK2w42n
yuVTZ513R8bDmOkL+ERMgLQLz9TgERpDccQQTSgOnwfcljJAC2zVQfu24lij+o8VHKkqC/udBwec
TinRpi+mggzpNpwi6Fa3tkZiYwZWLRODUGvU+7AqlItUzXGE9ECCRvhW+ISb6l07C+HUzvXmZ5Ja
IEeUxNskHO6woMuYz2TcmkJbhkE7EZBQspdsi3BZ4SjQv+yxbU5xB3191mkBHAyAKRoCrPA44BkG
G/OZB0t8qXSCVptSa/HxosjNCFnab2YcRQh4Jnn8WnUCzD3cy0eUYxLwtXRYNiD5DpO/SO3g8ytp
+DBjE8A+ZSzVBpQdo6fA6+gwwdMZfQNXm7KQTEebdBrpmtybrrR7gdLrnAHzJD1bNTzRAFgwSI4Y
4Fam6/0WJrELK6kfBc2zaXLMauVdIlG/aAT6Vi3fLtjLhD8Lo8WC248h1jMzHNeuagXXAk8OfiSz
uvc0u6z1DuZ9ro7Gd5/H4lfUWOULa61+SP2uf4MVOfBWYzW/k24kkaoxWI5wapFQZZdptgt/2oD6
kWl9U9PTPuSoJI8xi9txPupOvdJwfgOP6YczJ3z20kZCxNSMvsyCMwUlxXAOsNpyQYOrvbYOWXPW
dFLn1OElj0wr4qPd1iF5Lpsdnu1OTjHL0NdET1EjFcVo10gy9CcofKRPkeg40qglzbwFkeaFl2QK
ls3cRRhi/GrxGQ7GY2iV2q60NPEo6T8nke2mcKbqON1FWlgjWmUEfhA80UlLr4z4q3qP/RL9ceGT
eLyQbQf3O4Tdh2yJxreJDni3cjrnKtR4IqbQQXlVQy290Zjn3gmK9RfMCNbX2A3le5vXGbumwN/A
si1+9o1TQ/tvwf0BeNp4LbZ7qtfK8Vi2mPbBh3Zb1BNyEI5noNCwXD/JnyfQT5w+epEizS5EFExs
2E0SPxMjTz9Q0WBGOazYdpljqO/qBrQKcT0mcJZx4cjKNLPRU2fTlmkBB7R0m93I5XQdozK1aI+o
qp3pKf7Jy0qGi2REXzPV0XC918muGI18AzSP/YZWFUfpwCOIca4+hqiwD7Wd2myBS6niFA0Tdr9a
ummaEEqxxVT/WKQY8eyRDrlMElqbqmuTpaNoyUdQShu1lYyfaRjpC8o7DqmaAco2NrIOYAuItFAT
EhHEchcOae+NrYRQX0e3NVAcswyrlII/QVpdsoL7GG14ztmuywlqsEAXqy6uM3YjzSCoP0AvXfL5
dZ+sLzRm0FozPiIyurcCoPca/dbcuJ2AzWPQmIMoB2u/mI4xCDoQ/9ra709IPd3GbZzxhieGok/H
wyIH/vgsh7i8adCx2XPQAzPLHc+5iyR0XwNXc76tXvee7vQo0FKaZJ5qWfzKDYuq2LLQ640pDI80
h+m+YmQYdn02NhD36RaIM476ZmYG+MvNfAv1nXok4v0bVonu4DV4RXMoKwBs/Rg/lipJDcMRZc8R
sjFbAXocrorbaYcGqQONYBjuKJi2mDXjwNCB2704csTDaZmWgb9IaLRGrBNi/Agbg5FPOTruLrOi
/jVOhwSLn9OHb2x3USlN+nBCLDDAkETOU66NTty8QiYsp5GHdlOYKSNoEqxwKNBEg0Yyvqqd5gIc
04a/pQ/qvg4IWuea3t6zrGy3vRi8s3SlSQCesOQmrbH3CmlZvzSnnBQDyA0vonfYUjasKzihE2wV
bNzIf3BwxrYmjTv0OmVjSBwPC2zq5dmXvfZpZq0+IX9J32Q5IDrDDpWDqPG72XYIPrFuHEhLOBuI
4FNnwmuuR0iPSUQIEJz2nskvp6JCaRhZDlOkxzBDZWuYsXIyAvFR1Ph3GWUjS/DErPjmu3G1TjR/
uGVeeBdqJCAb+tm8ZA6xFWxUl2YXxPsqTvqXUAY0WI4p8eo8pO7E7vov4p/lQh1JebhRwahLKl7w
1hp2GdEeFXUrNJCKPgsbaUwJFewjqm7sWy0zvsIRoGtueMreZf8zdyPJwhykw70iC7HhUkgWEXo2
kya1qb6BwQ0M03zgz1Ibt+3Ap1OAAVsWqumsVJCJZ6oCh7mkopMUSGVTgKk22CuQP5xVAn965Vgo
cCVT7xm3J8pcXadcO36orGlP6O64pYudXY/VPgx0TrUIjh4AZX0Q32MAghWcrXvu/QmLXJj0vigN
Xvcyasqzmhb6OXNlaBOzcpSXlg4rsjZjWL/RlOjtcOIjUP83B7ER+3syMHHsTG0uJzmbKHjyHjeq
v0IXZgudRbVydj1ugZbswojUeh09NWJZV8rBxcFSWvbLv11g/78th+tf+RRdrP779A//yIuhDMEp
/4+//rL649ck+afE419+sfydfrw2v8rh9qtqEv7qf2Yj/93/888M5b8wEwpV/8NM+OdrMD2Wf/cn
/NPH9m/+eM34p9nP/1lVn+nfWxjF77/wZ+rT+puq6QTVuA4sMp6TLfIPC6Pj/g152CTwSYCEoLnu
/IeFUdh/Iw9qTsZC3I8Gzsf/sDAK42+awL/oQG42TZzW2v+Lh/EfkCeO4aq6aqmGpjmaw4+cDJZ/
jwag/dA32tittrX+LXaAR2ZHxs1ru3MJavTbCpY9V7qg/MEkO9ivFNnvlLv21jzdt/xWXoaTpRZz
S/6YEgIBDp38qb91z+EpbxoClHmorgpeslxlgCSNINj/c8ejmB7ff3ow/3z8pOJdXmTY38bk0fw7
tIHv6lRXc1FtiZTNlLv+5mb5aqRmDWovi0e8gb4E4BfFL31CbAgo4HhGF5XVDNIZbm+KO3ZI4Awf
+5gVpaPgW/Z29S+Mmf+nhwnfwuTttm02jb+zt3/3MEVaaUUuQ7ZjDhbjYDsU1tEftbOmRDHeodbc
IcC96J6h7w3X7Zd72/Q5EoWvRzb1Oq2rZNnc6IlxFJOWJzoqshxjqTJ9A/bhY/e2arMhzxgx8Y5M
4/TPX2WXj/s/vsrQI3QLKr0OHsXmk/qXVzlGCjRHZrPCNykPxs2yiA6cESgh5AxqkeOEjjwlIDLn
6PkUCFRVs/v9q9+/LzDghwOB+dC3vhsga5+DQqOTmeLdsJVuG+OIuhWBW52C1N+HRizXakYavktq
e2+2wt7//o6plb03VGXTFNzLAlGYB68azcPv7xpO0Qu/x0gx5u3eo7gHsqSVEHIyCdbmHi7x7LVy
BcVzNEWm4XkRltUHXN953vnqXW0HwMDzfshB90DJxOBUbtSBPb1eRC/VBtqc2JnbNv1US2Cf6sk4
cpL1uEFk2am0t0RsOKWtvVBrQC6nSDXCl+uk7Dk/E/tb0eeUDXAQSHLhNxADBJg4WqYlqGbRKj0O
XCWa4YbxTg3b/1ml4WpzzMnxQouMp/rpotaxIlx16aIDgmUbHy3elw2wdUoVXCN158P6n7/rgpXp
r+866QiIcS4hQz63RML/4V0nUFwz7w+3wHdg2hKCW1dOJJdOpX2zF4artsjd9mMYYnnqlMPgjb9I
bIs23HBTI+lyZbiQLMxCuDOoinf2CGhHjGqhqRMDMTu0NvBhzdmPPvzRyU5a1FB7Q4SCuuT4j5vi
/5UyI/7LR1hDJ0UbZ1FlZQXo89cnY8kA1pjfBFtxtJmYopdBEp+bytjNE40mOt9rFjISEqWT0u2C
lRyLXZUvIz3IDwFB8rBZ1tlrKyZz56m8ti9Mxb7sd+Uhbv/idbfc//LKA/uwTU1zieIb4Jv+wVme
BzbkdKXSN5rDuCG+9VAfdtxf8DoLdBaLgoqxX9jCAnDcjO1mkB1Id1J71Bc5Lw3vBBhG9d1PSnr0
RkUwFNCxQxBQ29bFuR5FeooIlriCT3DYmcmzR5Vc1PW25hQhQO8QNfXLfucH0b7vsmGbjCadr2WX
7BklhwfT609aisNFZdyEUydJ1/QkjTurC6j99Dr05DbBK5XVBN9lj3uj1lZUS5WrmpnnazoaWywX
zCHENCvUkkMx0Sx/fwc4t10Kgb4/dHHDHYmUmT4CTG7t5EffXWurw+g0GMqGHryqzthiWRYFDRWm
nt6eNt7JItUtiiY8uWc9Hy5jXcxMoxzo1SVmVTQ08hK7Mgv5zHPkgE4Dh0owq4FCOEsuA3mtZgpu
2VOEq5iyXGS6CIru4+yUTFEvTpgoq2b5gBayAqFfLmwrYFZTzzjkfalTYAy7xLtNgqwychYGv+H8
5yTNoqYJG/lAnzskz6wpgpZTXtrXkFZwMedT6vHmaaTpaNez6+jST0E2RXY3Sx85DiBRuTlnfouP
LNm3eArBATjeBOaY4ZcgIOeQlGtYtZiltJ8antBhCtNBpzwDRqDcgJxdll0HUneSAcsMUBb1YyTy
ooSsjM0pAS+NnBdjm69y2JUdjSrNFOhL6aJwm2AFYhoCHlmqhbdWNG6T9N0tczKBNVhBoNHrjqyg
MoUGvSk+2ExBwoH3F4262/Z5jWk3IaavtG+utC8eSToM7/SyUY9CjC41DsxszZlTIzW30jUWaV1Q
jEumsSPbSN5nH5F1pKKd+rUp/tiTgzSmQCSOmH6utWR8xRSX1DKQdaNDg7CO325pepjX9Xc5hSzd
kTTkiJFlrO3raMqfPXV/qU8uk3ymRk7TGONlmFSsEFOEM9DpkptgLiGlVNU2bFdCH9Z84JkvMHSw
Pddf9mRCe7KhFhnRzJBb11Bg2CRnWxgY6BKmdoRKXdKlASlTNd761rBqtUuCdWGG3nZJFEKpdT8c
iimmmvAv6ORWub8HS3uKsoYcLMANx7QGKITz8DhzQNnG5F8VcrCu7596crHontksMxV4FBinSc6G
U4SWV4Ky+Fji2bJ+epyknClum75kZG9tMriCgylAK5wDhAwErqtw2xoesHCyu/EU4o1H5zJNf+fp
gFToutt2Gv/kaK+zKiX9jY+YW1BPpNIGarhxPArapcswblCruVXrDy/Ax1QxoZkDHAB04yTKPi5U
GGR9XK68hivVz/mzTPm92Rhxs7aFfq9wuk0/AIFKhcKBGXpP4FzHW+USdmZoSuFY7MxbSgM5XJcv
WlZlOCbqH/Ab0k0Y6hQH51DYK4NmYTT1YZOG6Z6JIYFKUivrCOSkVEsME6TWtqrmzasiS08xGZM5
e0pw3EB68DlQsANuImIobmJbNbMAp16wym31QWPOa2u7d/BiSKWdRs6S8KUcIKMbvXGl+QO7mZyG
CH32UwlwKU43NTomwKO04bgzLPvuBM4FkNbkcNetVZtcEVYJorXxu/A+qAQ9aQq1v1V8rwOAbqpt
dRj/PikiowauBNZlgsiVWfTV4V5KcPXB3YLc4LrFGqojWWH9IAKtO0W6+yKMEqGuT0fCK0Q9QXkf
ZVzt+5pOK7tmcN2i/cwbvYK+hlxCgpCwc2aV85GR3Swoy50Mmi9qyDn76wGuKEw6dtkf0WVOrZXJ
Y8jKZR1k52L3VV/plpZzRgzY0qSzoaC6mKvTuwy7b0+qgaIHF4BGJmuKWp3FlKw4OIJkKtLmggRT
eU3qXl+YofRurrTYqE/s9QHH/1xhk0tkKMjXniK1O3w6wkIerZz42uUpMips+PmwzoQt13SLAAks
5XAxACalqQjOKRsTVdTV0Y5tjAgJqXjSlNGhi0YKp03OOpge8hX0MxqHbOrefBVjEIFrY2/U0VWJ
xnhNOkbZMStkdovBbx2M5dFlGLO3o7TZ4ISvMTan4pr2rbIsQsdj3Wcf6yIOQ2DImce1HqzjuNKP
eWwWi1YzjpVJgEHzm2POgPsqIhcihEcERLhpumllg1QtMg+3mtPB5+00a9eqmvGwBlgEEZQBBQd0
YIPSHYoc7A6jA1N1o62kZjo28/c4ysq1Wk1AZzdmswkwqqmmuzf+ScPBsc560hfDN9UHJJTIqiW+
Bb5W1YpjGdAwhH5HpiFl3U1NURNHcQiYYXAyJpWWVKmKZ0c3Pt0ZHXzw5n3QIUTDKLFDXp/qlPZV
GA43Y2RoU9m7IMyivRLw5Tf5I0uiI4yIZoGVrbk3ubhpjP8/0HDqRRT1yV6mGv6Q0SkXNYOSk+T+
gU0AIB3LZe7CXQARWbRnqoHKITLPbtHS9FVkYofjrV94RMtupSiKRdFW9V0jYJEpoCUpg/zqYly3
oYrbUsSwrL3QG3YRaOJlbdjy6Io63uPkG1c4v4x7qUJVUEZT+RmMKyPiLsuM1dgYQW8eixJU+SwR
OA4DSQSWQ1hMrbfWH8OcqyQeQHZh3aPBKi/rd5kqlCly676W7PsX9AizpLYZmtEYwsi3tbtNDRId
X2FzskZTUL1Ki3hWnGPE/C+7aHsKOy0NVZZgW+EnBztp01UTqOq9qqf8gdMM5zqBr1d28mxNX5Q8
Rsm2e8hElPmBqR9NCjMrXPkQg/aqGf/vL4BC1lDUz4VnirOfX3Qxxhud3eqUUHGuA6joGQEAlSMc
3JOOyO7gxBoY6Vy/S7fZYu92NzBMOAsRa4Zk0pdPu43ozFSFcWsQ+xaGeCcn1ZxCW03IrkCc6kLL
PBm2SV4g1R/sKe1jJAPaSk2zeY4UeWNJTpGCveKlr/vy4sj0zy+LKq/pI7ZCcRBtJQ687RB7FbL8
bR61p3r6kprBxSshL5sA1SGNpPoBtsYs6HSKW+3qE119AzGjxWiNOVJ0zHCstqZfF8vo2soDgmil
oV8YH++IqwW8JOkTHoVYNtzlTo1u6WvT7LR9VKcakGOtXrnZwFDRIsKSkyeBoFBeRrOs7wyh/KPp
GLQCGMocGIq69Uz96ahjcP39hVnSpxxz5x7zOiRN07/5JStt6fjyYqcGJyviXlt7GCnfNmS8LGJd
nmMqN0bK257FoH3G/dCuiCwxhzNUUPUc4JjXDMEpKbh70O+1YNP/4g7+rgjp8+WwHS/xHzMeqe0v
PBPRDkw0RnzFPhKunKps7IdSYJVh9CEXBV0+hObeNEuUaz1o2VwOLuiW3n4tdEmPja4QF+wyuelb
nQ1awLgHigAd5wAiuPtpgAby1N/5IBAubphEDKKhdWnJNC+XFJtTk6Sfxri9pUIEd4PfMdpMXPS6
xQJWmDf840dDMc5NadpnK2+HlTm49V5zOal7JU2uQdHtI5ymXtVumsS9SA4oqQ9Iw8jod827qoWF
UqHgJxejDtkX55sq1mcMhk3yF57XdqvUZilhMnhu2zI5BH6iL1PaqfCZ9CwA0Ep/0P1GP7CCyV5Y
JT6cdtyLwSUOmEP+pu+ruf6+WUtLlbc+8rVNwuhhjQLS3ttikpm1kZWAERIbdYlxMdfFH1+IUqaz
KB2wuQHJVOf8aTxN1Wfr5zTQVpKZI31TPKVmyLqVmyq/kmwEQMDKtjLij9wV0L5hUHnTKcYDyZIP
XONDlSvbXNrXrlkLS+AgT2hfgEFOXpR5SG7+HDvqJjtqXHrvPYfFSol3S6VMna+bXKXNszZgNVGp
KwNaosgWBQA38M3AsK4ovJfWjjpDvRbO1dKt4uTkLgA0oEGxTx3E7+9+fynjDpyMsaxjs+aGI4On
blNPlFetoFc2SF/yekdnPXOcsEuPkQj9126MVg6epW1gD8gFSh681Hm3avW6u/7+lZbm7yJgtbQc
QYlTGGqHQS81PMJ8V7EwzIANqKvO93DkOD3VeFjDw+jAqHUBeGJFovXdxr3K42rW7OE0PnCJjw/8
aRFVq5945Bn8Eg/Fa8QuqaBNe5WC8p1HbPRwa3vq4UWJCCZb2/5U3OQjfZRP727b6iU96MnOeoPv
dvPOzllJU4z22LIj5D9/fiAUaV7to3/QT7CIIWqAhK0/1fOgXGkBpKGTow/Rm9D46YfZzDrbR3Wr
1BiNqfF4VuR2T8neuEhjwa1aZz+9vd2qfBVOd2z82VC3IifLTwM002tb38C0XXpXMR4CDNWdDTVV
Wfpw0w0HDo6Q9xR/JOZUM9n7TVjeNbrmV8zjiLTaKeUhrvfoOAkdO8f/JTosElpTV4QUig7MOaeN
gTCT5LKpr8ODVGjGCxH/fiFimivO9S6c18lzMe9fmrPuztVHdSluVnE2v50fuE+iT+c+XhkIGTqn
tcsU7mWM56y8swaStOTSvg/Ug3NfZXwU4+AfFiOKwzqJdm2dzsi/sKrRDbJ1gk/jrXzq/nF4s6i7
OFSrtTkcQa5z4XSzE7wvonuMA+HYhu/md6UcnR/9ty0e6dZwZz7NT/xP8hRnCkWtg3pJQC1RygWD
SsLulhidz1ZIj5a9hcgiCWj5CAP1guanKNiWmra8xdC8mFiTiWV7aWBkHRDFwAxbN9iii3fX4UOS
oL2sA8Wbv6ehck8oviPBx1Wtuyf+W34zsxZn/ajf/BcGTDPydacwUtbpcbCKzTYnrRVek/NYaXN2
5LP8Q33ReJSe1a4TIsah5r3UbNhuXqTSvlEcTX1TlMkKW1Nkz/O125GnEekj4ibfzEWtNTR+ZK/A
PA5ezb9dMZJdYxDUFymYJ/tqsYWgivGc7DX9g2dV83D34bEWn/VrT+/UpnjmtH7dugm2gt2LYDBP
r4ADxvJdPwsuB3GuA5q2OT0Yb9XK13/k/Sp61cwd5xXroN+InL/7H/prG59V85VMPcI2YKls3MQH
f5vw9u3FxVc24Ytyy1/yF3mMxar1FmMRrjAY2P3ql+vmS3oml9al6XeqxLKx5OpfMIQI9Bf50rvg
PVZWt1G7LZEnzfpov7xNkJ/ITn+GB28Tq3jFvB/Tosl7xVbZ8fc9g6js0/jRxjvnPr0A3sO+ta/w
zMIYh8OsN7cPk219kxBwQeqtjhmSPmceb5v7N3oIZ8Q6W91e2hkx95U0buaRcOClfI1fxleKpe7V
NWtmtnGennz30lin4Wg4uMTzLaeQJKlffugRptHGd7JtOfiLtqXlCLSbWJnWPqs4z2KQ+YyjOJtX
3FiKtlsMr0m8p9poxvgX50t0Tc8+3pfi6pc7laN5fbW7W/8x1HP3Wd7KWc12Otozm183j6wHiLMC
0xdQytwvovIUMlaPMQkUeb7UuiOnmXuqehuxia7RlH+3Dxt1E+z65hwsHWOrYI7eDF9+gqgEX29s
17DLV+VL+wJJ51Bd5MPh+iyezp1dpPkWaO/VG8Xaltft/XKrtAiuqYNFhqmNJY09PL5TUUTJVlF3
jhy6YyrccFUVvOZJhXYOkbos9tWWhO88xAzrsN5np5iliGDtw7uXurl6DceL5aypn1ZpM82+iyhb
sScFDkj2RH/IIdcvHQSciXlQXr29SQuf5IHmrF8+bl/2FChblv1FYmSuHdtTfumf6aPgnxjNdldD
8oi2QmmXyCsxczOv6ra65WCE8NZLLbJm6bbPvjnc7IwR55WMXHPdAc4cK9KftLKpywDo9Bsbu33c
JMoPPUm+hTbIRyGcvZ9A5g4qw8Z+7mOIx4dJEXg1PLAqwvDB3XPBUU4BsLCY1fe9f5daMmzrxG9W
kQUxn+zdKsPhMbEwrHPB1i50YuNXbHrvSdiqb7hpXB80We6MKxEq/nznYX+eK9jz186KZqKjP2Ci
wz2+K27ZrX7qCIfQedIFxljcozPrRzQ1b6l+jPX5rXojvEZwtDTPaqw+PRLii5hLymxl/oUllA7Y
zvjRN81r4XKHKVLHXXp0KpywMEbbKDHuKLjBHJg/XamjNd6DGH4bZsm7zfVdWdOh4/cA7I9vrcIM
FrQnPY2RFdFp9f3SU586sPPZunMocYgEvzeqDw7NKasNaubG0Maz7IyjttYKPd1oa2wg6rZthkc7
tasLV3Q4oadvUZfOQPjyhZfz3taZ3R3K6cvv71wnvYcYbtdBSLirbKx5SwdpQpuMppZzD2wHM5mA
4Uw876ZJDT18D1qwpvkNNkeHneQ01dEY79BcJubUrNrrdpr9FNMUCEmNDOs0GaIZCVPRNC0KGRsF
0/xoDMdu5om5M1rtiteSMPtgFmsSPdFMaPiCU6EF3PGUYdv2bnpy69Sb+wftpE2zqy79xAE5zbNq
KGTRizZNudJp3uUw+BqmCRg4qGkeVkyTsZ4RWcSoDJMJUzO6o6YZ2sAwDUAqCUebk51FSYDRC8rM
S5kf+8bPj1mR3Hp8rFtbM+GPd+a4Qnamx6al/GBKpop46nU8jy0xYyvJw81rmPa/6ISSOTvIrqo/
dDzlC2p6huG78j3SDyvmBZhd9TeBkH7qYV4SLXC/E8WML5DHeeVIG248P0NT7YaN4VTR0aLsaJ2b
FmRS6zcQEp+SGUK6dFvpHbB3kOCoJat1gzxAEj7p0JOIeusUJekUwk43J//FeR+/4o/upbrWF1aR
ammqr1y3tZZdJOjSKLNgpVF87ObYSsssATQiiwv+n6PlJN7efkEoPib98LCVPFt6RC9AzhyhdSAV
+ZukR1cMNHr1OhiX8zZtfxCHjZYVLExu2UHAngixgzJgX9d+Vj5iC6Ce+hTgOJ8VGQW5Ud8jL5ic
KYbg1dLg4LnFxdSMr3LiqzQaRYMUU753DOFB6GNCqjHH5vSK9bInHc5UxbCfnJY+RFLMHS9YQwOp
lxmGZI8LRiGiEdrJHW/9JsP0ghKZlGRb9R/CpdrMblBCApyzZrpUTIfKjLFb1BwsBhTxuavoyTZv
l1Usk5XiEAZwLapOlTo7ZtqwimMSVDihkP4q32GPncBFA3WmyA+3VtYF7T2bcUe9hNi1SFbzcdx0
kTMbSkvc8LBO9XQvQ9PE67pNuTlq3wb9qRrWpY2juR+D9OaWrVSgLVQm4zbuMZWYkedLhHRsD/OU
kuGF5d9Cy6/OjfehVKwcCtCLpZMLQS+LRug77N+0WiWIo3o0SdTe8hGNMrzYpKOhEnGbs1InmetW
Az6O8ehg9W8iitytVVwTequcZlwW0O4XPX6g0nAvI162+aBXq6KKP9lxKoWO4bHr2+VI4najfwdQ
45ae3oSftXYsnfqHmpTuQ/rET82gW/dKSTZAxxfL0DvCDFgsDLBwDO/iH7rFsa1kBtIhB85BTvmr
Tje8VY9DMIwVqgwzSzsIokZrP2NCaKD+VET8OMAhAYEscTILGapjufMbubcIiYJpClHLewiGbW7S
51wF7/xpcloEqDUQQgvLzcddyCwDdk/1BF7+s7TqjJP5qO3QKrQdH30eZ0kIL5x+YC+Ev2frFuys
4KNp/Hui9tZqnH4XOBFSA5RhBkAmR96uBP0ps0NdUGQFn+jDd9sfKQG2OefBqcu9/Sp6QqRmarAp
o4uiUyUbQpIjK++ijzf6N/wz8Q0qDVvXphaXulrZ+7Br02ivV/aHE44+5R7FeyZd7pShbRLBR0xm
B1Z0jVjheQOoz0q8af1670HheLrjlzK1QivE7pcYNw/gndHufKJOuR+Spi+flZMpy4HXBu2Hg7TR
W3Nc7mdqV/8Xe2e2I7mxbudX2fCF7yiQESSDhOGbnOepssYbonriPM98en/Z0jlSy9j7+ACGYQOG
hIK6W1WdlZUZw7/W+lZLUymXzLyJTukk1mAayjn+Z+NIf9RGo3wHl+9gUD7RvU0D+2otNX8JpWaF
g5BZShQUC8aX09wr81tWhUdMNe7Cs8qT3/CjDytmwG7hksP5JKLbz3uDVG8WQ62JcOL6Jb1LFAQe
JRUmnc2oEIMQp+JEfybKwJEWE/BiMDHQp4ORn5PML859cZ2gMR7ipPVXBacLOHrfOvOOJgDTiB8X
IlNqnOkTS+4QJmkIDexqk7Qlz2Kl20vYOv1ePT54Vf/ekrbYDI4Um1R7uLsdlezx5B10xoDHnx/S
oMVPP/bbCUFpr8j87T03QUGdOtQIYnwHpbtvQc6Q2nOnnZqkCUpSxsskDIxFWljt0hDNekBt41Fo
cAKVfbCy1r06RpTci8FckACc1pNX16tpiO1dlgR3ORSLlq6zLapsMY+iSd+WebBkROdum+4ZhHLx
NNZvReG0M7aUbg2aCv93a0YvBYPboDW48maxTZA7CNd1Fk2rcpJEaCJ6NQsfS49luEtNum8kv+jd
EP29ABlGM3c686dJm2OUhFSpXhLLdB5DzaWdOxzh+Q590rF8Ma+YARX2n+idtwYqPPAmv5gptEhf
y0ekJubhuvmhQgO4eN0eWDjpzm6rW65FdKTF9CQRsUnpYZxxgiPpN1wz4i9EHQ8+INE0AnuMKx+i
JEsYSbo9ED0bh4AbPyZwlOQ+vplHTM9pMbx4BNU8mpMoUDRJ29KcPdkuM6wkzBbdAyKixcautzlA
N0G1VTqI+lRzF5PIvwIeQDgx04OfjR9NadLyKGObemivWisCJ7A7I+DBhR2u2/oKHdI6RH19JOa+
rgcH6qn7gzIxLroMtN0SOU3PyQLpFR1Sve6wDcr8RiUPUpEOAWhmtKXPOJ/TDaYCHuWr11v1Ilc9
BgNO6juPyEQoo3YvVadWWdozwdXeaT8QlyLS7VXs5oq7/7A3LLs/5rTWxrEC/36xqQwOrIZcu49o
FGSfMXyz10wE44acN4Tgqgppz+vUrhDD93q01AnczTV7l1M+PNA0w8HtsQJ0Hi91+k95qddrkRUQ
Wgyg1VpbPougPJADICbs+g/EsnNp0mq8IzkGu1FiluGnXXySCcNXb3bvAyXStA9VK9uk8y4AOb5m
L3bnRlS1Jyuo6D5OxLJk/0VPV+1+egASatr7Nk4swQ8VYbpudQqXxkDe6Wpet5FDBqHXnrmW2Ct2
ia9a4NTLkj7CtEf1yMu82XYZ6nE2clUcM5YheAoLdme18CZnItaXBffG45PiiWPqT/k2TC11GUkW
gV1Gn1OTbu6wlf31w8/fS2InoODn8SeGNQDCZx9l80rZ23TrWw0m+giSeFxD+5NrrSnka9O5S1ij
73Hmuffc4ARrlVJcsmbd4p8+NG1SHfw2VsuwJ3yHNmDvCX1ae9SDftdbvMEev2qC9HueUANp+aa1
I/CXZTPxoWEQ2LWF7HZ5awiOGPmqczrqfIOBCgQwi6MsqcKl5OP084OpxI8QsXJDX+JXv3PLp6Jy
EHibcYP9gPM+D5SVJ+ZNryfNjfQWIlRQn5Wvvg565HyA8f+QfdpvFa0720T43Acw5dAPo5pXxvu4
+C1sA1VyUuSJWJ6Z0TdlmT01SXdJyvzQxWXz6afEGA2PVw21aNFSNEqeEIQ+4oDFX/qZ8RxnSG9d
ijfaH5hq0IlAB00hcO/EmHniUOofWdOs9LD3vxMf/hRTSYIv8Y+qbNJH7lAcTBb7FYQ08wxMkL/E
V9Y1Ftfc5mWIGqZvsrix3on08DpLGVm1NaME48UwfP2WlxIsR8EME59/TvbEVsU+aGCMS+D2vfLI
kD4+/PyvP38pOoO8syxQXob0RpSmi52LkxWr0hHO0W4n74KRwbu4vY4EDPaPLBXwcwcAraiZkfnv
Uj4u0FHUYiqQJFXkybDaWW8MewgGi8At6eHT8AGZQTZtR+j5UBiKeV9FyY7oZ8jZyp64S9nW8jUc
SR4HgZsuxgkypkU/apppFiwevCOVazzbI72Q9NFTvsjg+qGJf3WGJQ3uzwBzuOcaFefB8bUoY/Ie
g7skaMvmOfxIfL1Z0hyH7ur0O7eVGC6M/jVzIvVySIObUzKO9y2u/hkNxYt4cM1Z1PMWBhjhzOyR
LYAkp4sy5YbLySX/XTEzbpCTM1U6p6AaA9gWwfMIv+EKPy+ERpZkO40y+MSJzhKEqDSSkAdMsirM
ODRYMYz/QWgbwm548TkquUgZlnXThlcfp888rLyb/qjBJbW/ocO3nY3F5AMWrwEAeIR12/Rs85ao
MyG2XZHdEFHfKhEIfJvZa8su13Ww0UYD4LT4ZhT2F61SX2xTHxZ4XkER2Fgk6R4wSy/mHQ0IL+c3
kkH/kfQOuU9QSTRHp1h8Mx5XOK450tQXejuKeZnk5tfAWcpAfvWM2r0oPF9bmL/9Isw3Ohm+m4WD
9FK3lD9aY/jkuxkjIq4EaxuMHO4vkJdT1P3xS8sDSTTxg1nQUAdbp1UWJWU7Jz+zzMrjCKdlPcAV
2GeD9uyT1H/EUayL35TWJaWH9Fy1n02hiHv3xgMdosfzDO7JytFFsMnG8smvw+LEDg/R2cvmOSf3
V8e0GYpBnqK4LxB3F2Ye4KRp3lhDdc5yzwJ5kiSrcHSnF+sBw2C0LPXQOndx5t+41N3tqVvQDJtu
o7xpdqoQAN44ps1pYtgpe8xoQ5+ad1o2h3moOXwJxjmnUjKrbuHg8Uz3mPlz9xDZrX4Ax4EaJejL
1D+EJlFtVaMArcBzy9uhmw+6aYEpxecFgQR7SV2n24r2vjNNPivO25vEC/1LAntiD1XsB7Qf+npd
YW3ZIuq74xfGKmudcJl06j4USiwpGquDYQd+sj5g3xlnSDHRKtXMkCslB/oUVYfujpTbQQTov1nT
czGP9egI9DDbWxrISeJx11D5oB3GfS6LOXl1STNNvZt4WGZ+B960MdyReKEll3Umd6bjj7s41FeE
oaGeYcwnMhmd8qp/4SXA6mIXK8tP+/U4jSXndYj8nSvmZi1GlsfURDQqPjPSQotx1JZIJuUqSsO3
yDwLN3FWVGH4+I4JWkc6XZGWqrYer8KV2wONm3Lz6D8MBUNA60kIYM5g9Kmset9lzUlPID0Q1/YY
0jTvNDPN+TahURiURABY0yzzkGyUotw4i1UPxM3kMpW5N2CMkitOQ5Le94a1kQ5Mjwm5HqjjfAu9
mLx6HF6awdnVgx7TVD9RAootZAPRZa7X0lyxIaRm9hoPoIFMPEZkjR8SMbmmg9XSB47I+ZVDKhsi
R5Fnq6dCvdN8eZ6c0lmbNf4n+K7rqPLpix0cY136ILrMagrXGC41EuDbtjXkbpIoKW1goppxhLQn
Jtz2uE+5EmGmCC5Rpe6JZFjfPOWi/x4U1gCWX8SACvwv4ZtZm3JT0sa8//mB9aZsIatAR/NvFenF
GZrgijlU8NTk7rQoSC6vrUy09zFwoLsMxSY1Wx3NycuerLHlBKlzo59Ec8BbU/1HEYFf6+UeSYZf
Pb9/S2LIoSX8jwN8G76k0avfIxHS7CHwzvWw2diecZW/C4PSX8DGIOYFhgacLN9sXjGYdgAaxiVN
KP/ai6x+LR/8/VE55qPyTsDU5mv+apsu88xk+dLQTIaTvi4emzYi0Uu9wztxNVERx+z7iHKl01pT
TGQEq5t+HZzPPN22xtK8CYzy8uw+deX1DervnMHBdpxHzWMAc/WudiVu5WfV7rxjpsQlJTzSEh5p
7s1FeVsftN0XC/Q09MismK3SFnfbqkeDLTjVwNzqV2GBd7Ll/tGQQrgFRwhA16u1FS6+81lBd9hF
+w8iJ0C2/+6L1/GSC5j9UieDww/u1+cEr4FosJq32+ksrgOMuBDCwZl/YfdotD0g+nkce3NEJrQg
soopRbZcxEgqGnDbnBtVWXEGC0XhPxxnx5pgHKLhtUQ+BCOypXetWTgPYZFLnYW8S7wgPIUhgULe
HseaewwmnNhYwg05TvGKB/EG1bG3mMIyOt910XPDjeiHXpyMcDZ+wvVeQFfIFso8fNBIhAEWHrJz
3OuIM4fwJfycyqN8yz/rHoLitp02rr5YRBo91Nx29LW2qfRp4RyptptxF4J7kL4ASQsavM1XrXNX
R5tkflJefW+JWUk+xS/ya4396sfjr9fPzb2+OS8TzK/z+LxCLHthCHIwr4CFHj/wmh94dQepYr+0
1woNuZV5t2mCglNYoasjLg9JFCRCxo43U6cgJkRtdmya6D1HvwzPI1qmg6aZATtWc6xUaJ2882Es
H10U0GuNFhqgicac++i3WutopdNz9vGoLMLPNI/PwfVBwNywkm+SY4DS6p04yfA8/6+4+39tY328
pQxDIR+YLtku1/77W4pzdKwVDOK30UAL57S1x3HvtM/ORxJ9ZLZ6W7DivvG0fI4v9a0/NU/MnZ8z
VDSc/oCvHqVERyZQfINXF24lIMJzuDM2W/66Q0zf1FVuIBds7oSlRX8s0e0S9LvSZKRmnKRYxAUm
iLm/iZBBxcsYA4U7BAgKmF7vxfvUzMcP6dzaq4FWGOD7vPLczbIzX/ehJj7ZKItpvJ9eS7TGhhU5
ZpGYN0J8qoa+kiQ+CBaTVdQZ2oxj16IlOryNiEHOgBUwSknyVZ9v5UPkPDb2qXsWr9q7bZ7h6VXX
/IlUxSth81eD17ZxLuMnc60pUOXQYnKaeN2EHhwuDd5Whzd+ro4hsmuD/GqyLz71FsCCGbAEj3fS
q31z79pev8YvUbPrf6ivwbfkm1PsPWzi6RNHzlmYfosesu/OPrrO54KyRzijX3T7I0Vk6bdWvwlX
PcJx8ezLZxBN6UNQXnIBmjXDzrrYSwKdyFLfGgRoOZNNhOlmEYkVSfbn7Nm7Bc+atzFYgga17ncO
x6MNKVjC10lMpOC1jc+Pb169l6/ixrdrIOjtwlffXOXpN33dpe9VQijAnGMm5TVhvWU2c0xnU2wd
OFWcBnoGO7Pk3mtL4w0UYT+rX2vxGRzLfYpIDytNfjyegDHBnX7VnrwUu6cn8kWoWiyUSAccALG3
tbIDSVSa70kpFQmPIT75KE9mFuKAL/pqldhkmi0K6eeNbl4I87SY9KZs6WYM8hjR/HB9Ve9o5Is2
aQq2v8MUEIxMmz03U5shaD//9bb0iH/+Gk3SScboilwl2SSQYX+LJjHzC1SStzwRvsAkWyIyduIF
SeNMVgrH0If/WcOcmUvQVrPxR1CaaobFJ5zShWKiZb1V9+Yedfh4MTnzwzSO8abqG5vGeliZZ8b3
COseZ75OwFBKeihp3VBxP1AOLs9yeABqxFbFZXRLK0wSk9fX9yonLx066cLzktXPb/h/d6b3GH6l
fC3/0fya4v2ZzP0z4vv/UPLX0A0hiED95eXxP1WvLj7Tz+wfn9m3fyzC9q8x3D8/+fcorqJm1RD8
rjItG2n8zyiu0n+DlWdTwkRy17QpI/8ziqv/xp8o4dgYyAzhuDyWfytg1X+TtqROxNIt27CENP8z
UVz316MWj4kOLk5ZBv+aBO70x77xl4xogebVm5lh4hkIf7TKPqnKWhcQj6NHVaEeGcsEtij3HO8e
+uJaTPa7qvx1634EfcuRQPP3XjC9xK29LkJrZWjaMjqA2dg1PVd2ihqhfR+DXn8phVzHDcP8yVpH
E1dPiC+xtgQlvGcQYbcONhltCeUeY/40T4B8UWy8jW3Jcc06Wdhd+9K8mp6B0x6vjP+FFP1qLNDM
kvLJ0YonGFJLz5ZzM4DxneqzpPkyJU+jD/EondYWWo8y+6MqOGv4QNYK+Gjm8FJgGC2a7MKOuSzG
cQ1wZxZVzWIU3n0aE4exvXmvbZ83Kul9D1CuYuQyqy1q5rweD4ufXBtfbWRRUyZkdR8NopnuVNy0
eNp8nX3OsxmsxpSvN18BRoKaom0IUNFfXn2X38PHfy20J4H918Xpjx8kqxOJbl5rwvlb1HBMK1EH
umYuMWMtYNhB7WXajQnbGsezqjRKCwI6QCa11OAYdfx0/vUDMH89oPIAoOtgMNVty1aQxqy/XSXC
0sWByWV6ycURMByk2JbJE7fFWTda1jIOxNn0Ynv9IM9BaXhBg5cHquOpyQJ3zBnv+yibajXZFaaG
WIYEtLwUm8Z0GJJq0wIDmdsOt0pINrN0qvHWWkm6gI6Frg8cpybGkcA5c4k6JDbJNCQfz5X7ckA7
pq1CX7a1+Ep/Op6oYbq2erie6tCY8/57laXYe2o4OkzkszIodwjp/u8n+P+/mP4HGAWD2CuLzj8v
sd59pmn7j/8KZf+//WP/WQdpWP2ynv7++X8sphQwKVYs13hchhxDkFH9nWug5G/yQfhwoAk8Vlnn
T66BtH4zuEtCLyB27RrqETT/YzGV4jehCJgTQDNBEtis+f8GlPjjPQeL4p/GfU3563tA43qm+Mex
/7aKcn33jbat4VqDyV9ZqTJekEgLrD9hdypMupmXLML+h5NgHJ+1XUy1q1aW+5FUDvKtX64wYlkn
O4MCl2qGvswGXPqJzNOl7njRSLDbSRGSBcxrVw3RTOMkwrQgKWa9J+sZksi4TYViOAob/MkOE30j
6l7R62j3a0Ho92C0In61Jg4fNDk95LiomSeOaneuT8Aum7AfSYaty5S+5F0aEjwr8tB4p4iqO6hQ
AE826ftIFiHzXszRZrGO0zhdZbqdUQyExjsv6Ub62g+2PIWZY2LO8hiLirRx5MrSOnFv6Di5DRC2
Hz0iXmZgGNfzOyzx4QxBPFurKhXrkYJtSkDjU11pyZuWYYvLFfPBMQUYPbMdu71HdjhcqJBujtNk
ir1FhujkGjaJOlvJdeFE4drwYmsXq2C8tzFHun3t1x47wxgE4XJAMsPOlYgGoh33k0BgNsy1Hg9e
pEAiUutBE4vA0VqSyYgajnkuJX3fMdzEr0bWwXNuImjTZiHexsRIXxyRYABUSRo8TYlLEIsBdNos
OOl6aLQUGQCfwXaArcdp6hGoV8pS01i0fC5ofggulWVREOC7jfnSiYFEL0xy69qjxDK5GgZSdJ07
VwJ1lNdv/pmSezAIzVXNsq4GbRMDKLyiI3o+jdCtuHUF/eZakk/VsosTedXAz1czx2VJe05RBLNZ
HZquhgm/5uvkiV964I0MCgjTMrhYIiX5A2QAh2+R94JbO5Ui2APSYi4ix9oTtrPARZSFuFSRnn+2
UKuNpW/4Ucio1R7vmf+onLYm/S2gvJ4psQ86HPQEjLE6dS1qTo2Av54pElK315fipiASfrp6Gzuz
tkELm9IQV5Gdjjbc9LIfLpZqSKBNULBD7qMUToHrNI7TWDQr6FzhV1DrBVyKsgBwbEgs7ElVNdw8
UaFp74lHT1vXSRB+9yxt/EThiQkHFdJZUFshvpvQ0Slq9a2cKobhUdM02D3wtdoHHvsl7TJHLqiA
LJyZk4gcp0Jnmbjn6HhYkVdxzItdaH28aIkD+5+Qj+unbGgUgn2B956cH5rDMuIlg3FGhdWPfixz
HPUh9MUmnfzqwf6DWavpjNGNUfk1L03XhfGJ6RblZHqg+JB2r2abNTdaacnmGjQDvGDV8z+DMm8/
YkLMnGe84tpSarJMqs5l+p/m32hpgDUvp0DIOWWRPOl9TmLIS0Jumk2kMRR1B+ocRtslLJ5Eprxa
BUOORCux5ScSWPRcswb5zR2E8z10zUhhU2qokoGlXlF9KlrQ2paFG6DS8n5G+6r5oVWjHKA0VeZp
ClOdSjg7OqvYaBdiiIePMMi6TVIylRVSl2ujaeTGi0AxAynL5hwZrGVtDP4rLNeknsMIjJYo01M1
TxkDIzUSKFVdOrSnLqizfZFEWYglnjICFAxgT9uOufmpkxMTOsQNIIhlpWqCOUmDYZkA0ktKGQKv
Bt2hTTq5Tl0fzzsF2LAaUA1KSCQEPVWWvTp9oyBe6RDz29b8agG3hiFHTfJUOtiVc2u6y9APl1YN
2xx1Pd5gZIXlS9/LovBxW5Q9I1KRqPBIHsnbYGoy32WU9AxLEqvDZDbJhbQHE/asBuFAC4cjmH0f
7CDERTMtpqV0/eKGQwuejWi1U8lE+6kcPYX0WcPzZlZ/lu3oP/lkbf2ZoTLa8KbIBZcmq3EDW1lb
l0yuNqGdFGuXrPV5gguKeUgYAF0mKNVsIRTJl41mHd2ycqyFFKV8H82xZOKjNeWuH5rrYGbtDkAC
aZustgLeH8DS7mzTw9GYhPmBSJs/T3oBgpTiTeofSCC9jkmVJodqIF81i4Y8+JFEliHXwsyzsxUi
zIEkNcj/xBBAl9Y0VousQqTUZTMcLZFEFKBkhrZiNAUgIex6RbJVqgNsCXth1zGO2WrSbl4yEJof
Yis9Da7R4/fv6mtth943OCvawsPC8OwxMlwZpQ4HZSqC6jssuzA4CdVNn/pQ2cz8S+vUxJNOhJHW
+jkyD30xAPKWPgsHShzWk7puuldRc8kvRa9fBgop3ouRxjLPq3Hv9DJY6i6DsjKWxUmnXgZdm095
kl2enQIH/i9uJSyTOn82s2rpP+EYhHIKzrD+EKXTo/USUXvkm3jPwfaLPwXvN1LyrvDPNB4wpala
AkSw4mg7qmzKqfA56Y+MXr/THVTRLtX7havp7RpBo8cGWKa4XqpwGxp+fEjx/VxVGhTY7PRoV9tO
uaMjr3z2ejbXOkAbCduwWElDERDy8n6tOZ6615HbXYKOKc9EHdqCJQjj6dHR7FOg07NQd9w3hqnG
CqMiWx3cSfhffp4F/48dmx9/0b8PIf7vAIsZtvm46v/zE/H+e/WZfP5yCP79U/44BCuOugI+DvQp
w5Ewkv79EGz+xuHYcfTfBwNScTzO8qoJ/vt/oYRUgbDEy6Sko2zX4kz+xyHY+U2wjlEoaghluErY
9n/mEMxJ/Fc8FidgaDdc3HSh6yajCvtvV1G3jdgQY04U0oNg1wXUNL2msveOEGwfIbcW+n7pacfc
Ji8mJtPYwNBVLLtJuuya+xSAoQyDe0jZDIYHjXKbATNC1Yw4WTPUUC9MioUXdtGmtOWrHxicAnKa
DcOsmfV1auxkmqwlLniGD9TREPQHCwApU+j1XuvXZLz0pR+b5kwHx75gD7fW2gh9ZEybK1Yn89yR
LcfRASeEWpHIZL8Au7fiyusAFI/hTJrdpSk2E/rgvlS4wULdI0k6aXtSI0veb/khhPszZ95gTxQW
EelLFp5TEjlxlp0oEPv8EalS6We50lR8btVUv1YW2ctaumcAk/6G0GN8j+Dmp0GYHKYSwGgWg53P
9MBbQJyaNkK6WAd8cDB+Y64xBJLvokLtVmN+hsVQXqcAPcTSH5tnE2OolNVLzlJ8CqZB0I+sbTC/
pkjKJGUTPV/EwZAQj4XrhWGv2HRemaKB99mmM4CDulrDEyYyuWK4ou+IoK7wjHc3zdSxpryanlm9
BhWDFBi8876goQg7ulx6YVWumJY0D/9zvvIdb6URetqXjtmeJPeKOUn2Yalkue2LIH7vnXiV+InY
U7gXrKhuljP87XInwvIAZz14S+mNnnE2kqcOw8Mz9begZhr/bRitak/kiJMEu5ur18OeRr5l5ura
gU1unbNVPQsA13M7FwsT8gToTYzvY6jtLSPw9vAR5rSHEOQ1TVroXH2uUxF0MgJeZ8Kt7J3XQNNJ
WudFV0Q0YlJlR8fX41ubdccUduTSpANp1dh9sQZHReaONDo7082X3rOGgWA1dd0Zc8Iyvpnwjd6D
aaKdGv7QMgqbVVJo1HWP/gBPRR0JgdubRk+ehuzRNR2haemK5HSVhNtcgprgUJLPsuBL3CkPMA9t
QAzQtd2oY6DDRLBLcDLvpOUw02DY1mHJO6DEj4ck5q2htUgpGt8hscFoeQRoNNy7rq9vteC8GNXh
Afa5nMsa+SOX/usjnIqjpl7KYiBRnVnVuk/y+KSVybuFY3uXDrwrPDle8qjpsW/piAIlP31SQd2r
DB/Rx8k5QNrvGbpN4zYovCeHaq6zrgr4zzntJmbsfqulyGl9gcGRDBQDIOqrFZiCcEnN0wzXvPiO
6/NVN9GQpkHXdq7gdZpkCebxJnIopAuMmWfZl1AF8UnWuiRRWttLC/KHQtU07EHtO601VgRKCw6t
ALBxTBVbd3KNfW5y6K+ShsRZJvTjVMUZVjmFYz3k63e2uXULIQ8AiYdVW39QmTagvY4JFqJRW6Vj
07gzArjBPuAQ3sfVIqn1e+nQG1MPAbRSOm0XVZcNqIIEGzUcPUvW6XyX2zG3QdkdcR2zBvEmhOhM
jegwuM/Z1NUE8pzTOPXd1Sl5wGnZp9sA/FCtfLkV6HJrncHlCjbEzXv0dDFxhkvouHPZ8Kx1Lkzy
huKnrZ8HV92GGuzEC9kIdfQ85zyUWrOtQUx0dROcNC80wT1En2Y0iLPWuiWMXHIYauQtVQhkt1KH
VOSPOCvwcIwLDILegjNDvaqr7hgag7uJvfoL81930XHXm01Wpu0rozyktYqwloYd1XQxpz7zbTAs
/6jpaXNuvHBTJ5U2j4UiWs8R59pqjb/TMnGQtavvbLpP107SPwWmP1zcaGCzaEqCTgkEVAqE8yuI
XYm+dQhsJhUz87G2+2wpY5SVa6UN0NoDjo6UXzpno699mFLoYbrK0j1nIrmIuK8l7mis9BSlkGwq
fdNW9Jbl7V3pFbV8AWYAV8D8yJR592LKWkUUjJh5vfHEFXZ5kE6u0UDRfTPaYbrUVXxzQjBbGO9W
RYdbUYNZMWRatzCT2l3F3eMrdGa/5v8kJ87zvbSzMZklIW4Uqsti2oD7N7vI5bvVjwcPNtjdiFvj
UCRopUkeUOZYa5seVNBiNMJkpTRbXyiuIYvA1LKtGcutH4tmCzCfBBMpZCSnrS477+yFmK+AYDyH
LpvRj44R7TOGxGgBAjI+p7F9yCyJszQtWThxsM1KApI7QJ7Yq6jBSAYf0iGFayqS7dyq8aswUhaN
eaSn0tBtwrg9w548VnOr8bSlSzP3o2VmPDWh2y+1Ae1scisPl1pdLZt27/seK4lHUFYnH+c544Z2
HefUwZkEG2TLhTHSCsr1nXWOugyKCYojnVSqdI1NXxobgjP6oYixtBMFZrMicrXoKXzZSUDDhJvm
jOiNb8ZbmVcIp1QacV8qrg/gJVXJtMNUlPThYqNhD0BPwzNzHOLxg/P6FxJb/aIFlIbXK8JCmtrx
oTPaVeqOn+D8mq3X8/QYQ94/je2Iwa2g949erFWhvK/aYH0J7LpZTPoAe9mRyASRvDgDxwWrZlSd
tryRE0q5gc4m5YIsFDubc9ApJZtHHXdWTfMxjAWNgbY8vkST0xySqLQXrqzpDXc6eyf8jekxCNTL
lJZsTmWzPMIPPJr6JjJIyne8eE9jMhCFQRWgFSL6DtXO35HRV5vI0Rgh5jUmEDbm2pvcLf0B2S58
fPj5X61uN/OIFhJ65pJ1mdfhLRdTMrdLkwtLQMQOHBGXe9PcGkM/bLJmpHy26yAnZ85SgEdbCT9+
CLYODRcaYm1rxM1ubAJnJdKO1gA6vTfg+3t0TrwACcUWjBbDak2FMC1FVVpBmvJoOWJB2VqdNHBj
NgcAMi0KSoy438KvmdvutGW7T07eiKjkk1jdwH+hjrGJtVkQ1v5e49u5Uul2jTUffAyW2nUXTtUJ
wAeZDbfqAMnHa+E7apnmZrtpa50bIqTBWCcLp6XjJqQekQRkMe0zV7tS4Ght67RdlRUkesMkLtFT
U+Q7U0naDDB/YuAD7RtzuBZdps1LPSu35QCQmkpyMho15SF6RfVWR/zvoI1cnyNb7uzA/IGpu19N
ufJWbhNygu5HboV95X9zO8wTyXiJtPzDxfG8GetR7l1CLYSMRIDEPtFdDCjxpKly48gGC2iW0nqe
g4ehCAKcT64fCDFc0o5K8bh060XbKf/8sGNnJBnIMExiaWv2cARVDdvP6cO5m1j9niMKZiOOnAcN
aOHaBHDiSZE86xZJXIf09zp26hehqmo9SfL6IuKwbIJoS6eoqGaBwehafxSCGJNn8QS2PmKYpuNi
iKllkyFDYDV2B7e2f0DXopM7GNM9wWHraeraJU/oHKa5faqnvD15Ay5byEEL4XrtiqOce5VdAX1P
NXKfXNPQFfe6T3Hil/Y+BtN7cgoOebVIn9PGZru/uXn9NQgKouO6s/YKsodWJNf4EvN9Sn0XESMe
Aiwo6rcfjet6VgPvgie5dBvVbIwpHlmbhX4moLjyzdLK5lYoi4Vgv1n5VeLdJllU15rNjyZu7/bz
t5JYZwbquzZdgfwfPq/Umcp6Gg5HEOx65NIoR1EKcyTiiPGob2nkYIqZ1mIeWG61mJhLSMb9X7Im
vqiyLuhmdO3t/2DvvHYrx7Js+yv3A5oJevNygXu890bSC6GjUNB7z6+/g4rqypAyKwLVDw000FWA
MsOkxEOzuddac46Z9mI3rXB9QWmhTeqomMshMiIAoZlJ2xCpkRzUyaHvVpnfIwM1YTdJtYM8JCMa
yEDyq/f0e3k3s9ti5MAgTRtwhZV0NTTMlJLbcb1zctJjVSfBoTorofwMn7mbf/wIKpJNA0NlIgjt
2sNIuuob4uZiVzyUodps0qIleyhKp3kmTpREW6TBXFezexkqb7nqqPh6xHtmxTN6rYwubonPYues
lOZZErNzkHYHU7Hhd8EOcXOSoXF3yfbUJTia9lCxCnu+faLzavXxhQq5AEAH0lZSMoehsW9jtWzJ
EtAytgQd2J8MTVGTRMe6LVzunaQc+XWcn9h2ZKesiDEmESg6//P3BArSQuirPSQdhh6k1jty9t6q
/t2KxCVUwWuTEWEuuezLSje4aB2rAKIjGqKKeXGYmWiV6+7qKiLsJ4xWvCGyK9Y5xOqowmi/Z1cv
4ceamJS5zycZqzk5SSZ4KxeRcPveVQ5bAYnXsdtmdPssLzqFgRFvaE5fm48/NJsIxTkwIdVL4zkR
hPBMRASkZVPVNzRDsultmdy4Wz/n2e9NaEWwHpQZxqNg3DqpOUXR3FDmEJGZkqocIqw8gBAmiy0X
nLncqeGBWVU17V0anTId810W6SH7+1SfgyiTyGpUpV0rCWSJMYIdORWNWz7xpI8LfwYjwox4Cw+G
s7JYuiqNfKtUpEvVAxL1iO1ZffwSz4k0JcIjZN3jTynRc2Q2VTH++GVZif5OL7IbRj6oLOpCM3PG
yZL30kY8oyEos8Kk9daxCaOnnp8/vqQmVyKvxWb18UvWv2iFpqgbYdIh+hor4ByygX/QjYS3WHqy
iTE9MEJEJ+zVVw/T3kFo6UHkpVRMdT2aq6Zd7AD7PGJTSteR0T87sn30ax9HFywA6Gept6f4AffF
IK/kZplkkrsi008nwyZ8AvKgIo3WbxKd3ZlWSiuPZ4NyHLuU4QMhjNmHYmwHDdHVU/MORMhhPITz
S8jUlTps2jsjyiZ2agBCxE1FpZBks4zVamsafr4moZ5tf41//OMLPAYce7aGTaDNNhbJLwAB2j1L
I+FA9Atm6vD7WmyWi9DUd3AQne3HF9ftGefp3kboM2uVyQSiCE4v0vnNXvoAkG6nSMVBoevBeu3v
yIFJeMmlKSVrrA0UpLeSwLHLx5eMXDdRdNVxLXHCdT/KL0LWibikJHn18Uv60yG6ELWZNuGg/9Qa
b0Pd0qwwFiH9zGv1UmpduCdMb69HsnL5+EIKCMpLikSdzJaoDy5e6EBHYpUfa2LC3iDzyzndCJRU
tdPvO/ITVr4b7VutSVa2Wd+RnzgnXANbr+E95DSKQ5chQOsflFPZSCew+hQK+xHbzw6jKzpTJzpC
YhhySiXjIHmkWtd+3D8gfu8Jz3BvckUjxhgqMofVFj3/gB3AXWNqof7Wetx9mIKeNNfHeqaABPPC
cENXKdgKWL8mFKYxjSGIKLayrcW2fa81/HIR812hsBzurr5kA0Q7GvKKTdfXr2ZJ0hsXigBayZXt
vctQa/FyIpkoUlT9fReMw0KiJeSIEHgw8OO2yNVZXbDe93q297p4Z2lkgdBICyFMEI8s49it83yZ
y6YzgUxOJQqFZRK50msjeDMmK8B3WvdeEmvJ0qF1a8Yz/i408AjXsBvmSova3vVJye2oJ7zQq8aW
hvRESKJ6J7iNNfkP2ZeMIBCLbNpmEv0b1Xlz/H4hDHhg+MLV6D+0lAi/ikHtNIuVN9ei859V7UwT
QWoSu2qM/ayOR7ZKtnepPP/3tpx/7jj/3/9Jsjd0wagm/nVfevMakJj2rXl/Tz81p3/8d/9oTit/
GFR5GgFkKLNRp/3ZnJYGTZuiU4F/dJk12sZ/NqdVUTUQHsgqagzNlH9uTusSvWkLjYKBKl77d3rT
8leRlI5KCXEILW7kmxKU+c9qN6/SpNZHpzCt1F6feWThrLVKUkcqkQxKUilLYaCsehlaLs0mzj5y
eMbTKArGGc4ThvktjrGUzCmXrvOm6HUUaqrFjhfIM3PnfmI1lrWVwNdNfjrRfyPvUjkDP2lPkQfy
f4PkDqQqqmrSWP985JGduGy3U2GC8yuwEZ0lzWthV+KuMY27wGx/LHREIdIdNqe+FgnjJMNfFXZ0
c206ueu+1AjUVd21MSSFRybrRxtle7IckmWeV3MbJ/5cJw6BiFlGimYfEKpkETM12AucpHpGVU3D
EYtTrV0N04inpaJtBWEYPKYlYeD4Lqe6k3tYcfY+SWAvXiyS0lDqx9JNI0pVwdn8+px8iQr4OCds
LQZxpcJLk4nI53PCBDxOE4M5X5hqzKslyd3UEK97qUQj7oZLVRZWcQfoqaNM2gssSXETjUsC9DI9
JqTcFa2zo9rP7MjEXe8mIsMx2JqN5T9VapGs6qaBJ1ETcqSyArJapcRHPuUYPkedF95Ur+rWtEYX
v/5Yf1HycalNxjQiejpUxiS/ff5Y8J2rzCAvaSoql7QxvaXb6RWmT81c9loZDljbUS2KxpoRbrrJ
K3Z0SVeZq98cxldlKPfbILJSSD1VZWZKzJJ+VoZqpg4LV9TgwGjOm5IkPDRW9FH7XHpv1jqadwta
tO9IZRaw+S61G0wNInu2Scg799cHo3w9GAMhLFEmSLssGNWG+UVghdlY7/1GtXjwqq2cx8q1SRCC
muak0T1l20KXY8fbL0vmJJO8ErCqfevbwt63lY+dpehoJJs07FpFtXZO0mRzyqpmIfdYbM1UvLlu
jvJeMZ57IcFVnGbvtmq6C6kJ0bUT57QPOwSH9BhzsuWvWtfQ1HCySeejWv/3P6qlqpKFmUfmf8YX
HWUn4LgLWomPilGNyAiMi1Utj7PGjnZ5SlRMaTxSqZDmoS4/VBcGBrSy2I03pF+uOiDnm9jBJ24Q
LkgfIqDbk0OfySxQNYqpx6dAxUuTVgKpvTU05KRAvKJ3mFyZXRlkrBuPJMhFyNusfEYEDhyTTOsh
p7HhA59//WHl4RH9M0mHUaGOXo+nV0SBZ6gokT/fZHXetoilPsidQUB4bQltg5d6WOTGSe1ASQl2
MQts/VLbpNSbL7KNuksUImUMosND7WESEBxG3yIDHYdGM2Ss6TWoU/apcu6Xv3s0eR1+PVwJ8xXq
awvBoDVIxH9+JiIP8UfuhM60qHg+Oz2UNuVBSlOS7hizrZy4NmH3lqgRHMPeKMogTXXrTaVqgId4
3RyUxtcmjSiwuSxLRmyLqvaq2a9P6l8WEE4qrwmSiQZ1OHPYL2+5ik4Tkh8deZmUlSTSqwQSamTA
RpW+b3x/XijGSsyTjR2m8arKubM1G4L8r4/ibx5Zw8RcKKMJ5s0tD7r3n88Vc0Ga8r6DalEozXVH
HPOkSNN+0ipmN/X8UpvINlgzGUHOhGb7vIk7e9WTn06aSyfeiKoWieId2UFXPcmGf2fmm8l0omWh
eC01n/K4AVie1yRi+5q1THnQ55JvKivBJowD9RDlE07VxL6GYZA9MxCziONp+qllCOFvXs9DNNbX
G4PULFP62KYgzP/yei5b8ONhTm4jR/FdUvpyHlb0D+1EAUsS9RJyK0MCG3qWMsCsqC2LRdkBaU4J
NR8lKJ8IZ0t+cwXkvxwUk2uN7qtuyYqMnGq4m3/S9jeSl1iGG7MTx6QnRtOPdTMXom0vYZOGb+Ix
NMzsqeqq6slNhXMqAlIXNnlS22uRvBp4DTR/h7RMGGfKHTvxsifxih1eu2GlRd1ZR4QZl3VF0yv7
zeFLw7P/aW0wZSbqrPfD2x1d75cbyI5jpdBVAilY/rIxDjdiRphZdhY8X/rg9kqG5jMtiTsnr9Bs
F25ZEMzsEQ0dC/1v5PV/2TkarB0Ui+jrJbYb6oeP4qdzmau2RoA8fG4GyuWiF791TtxswrBaaBYY
SSuo0n3ky/pC01H2WZQ0Cz2JySBSiTZ14CndpCSRFh5EMOaCyM38WNoSDM7cU/IWTqT4UxbKH6fw
v0088z+1khmS7dg1/etK5kwd731Kz/vHf/KjiDHNPyxMN8hifmjJBx3NP+LzTIL1RF3Gs/OjGvnP
EkY2ScijPMF+wZKrIbX+ZwkjG39w28iiiftyqIiItPoiKv+VyPzLuopyhy6uSHlFGJ/Ka1P78g5C
wqqXHunJixiEL8Tx6hRq8b4IJpLYMhYylxnyB1s+6bE9abScYas0a/OSsG8jXtPAj8buulv28Rth
HOfonF6be3HXCGkyvmVydrEVAhc0oB3e4fjTKT78eHJ/tqhY0udd3F8PfXjif3qIUh1ZY54qHeh9
cYMecFOoTTAXvIaDM1MOFPOmLajjnqpj6pxiAkjntdvt7CaaK7W8C2Rt37JnGOmkvUx4TBlS4P03
9TXiR+S46GBFFDEj+WgJAt8v1K+13I+LtB0470eTom/kiXRINYGmpDfkHCn6A5zAoNauYRmr5D6I
pY7UHW6QZ4G3LHrvFJrqteZ9xVl/CFqczFFwAyW07KWbq+RCFagZNQJElgIlhEQXattn7tsgxl0G
2FYAlYRAg9kcTDvFmcF94nUgexV5F4jb3SiZ0/IzCAyo14ovRGxD27mREVILBJbAVCSmXlBPxch/
BCYRGIapP7AAzFwRup7dauqkN6NFEJfxVgkVABQVERZQ2L4LOZk/hljBP4ZlnBBfc6K/CX5LGC5x
zrU2v+lDONe9vWfX+Jyfxa0Yv3lradMHnJ+ghrspcG0EtMJkUKRbVWXBsk0ph+fmrEgG85fAWA6y
6FjTnKGSGofUUHqEPnZCM9WbMVd/ayiGXZIgSO1RjQnU9GaZBN3cZZfEDEw8YZTaRrrDdoDkXQQD
TUVUEn0/n8wvZibCTJNELMuyf02OXiFv6/JevUSOudJvQRHeGxNc/C4RlWd53IrdRsDDHL0Gr6o2
Elf0E5/UIrbW7CIWpc+WiEHtiuCDS6XNoErFI0Uv8rFmpevsStrhsVSU7zC8pPKuFuIx9dpZOMFb
gXY/q7ni2aa6DqfJkWA0Xdxn68l6CzTgd025dC/4yvfqNkuRbNt+flYjl9ZWsIkl2mOmP4rpk43U
m/sM0crHM3tLTZ3cqYIsyAZVvuOVwSRCHDrKG+GcO7Y9ttbKJjm5FduYyEeqEK0ESAXRqy9ryJye
6qeIRFpsxwr53FY5uJ+TiVIBLLEehCXL5IPj4CeWbBpl0pSR6ALQ6U6VKnwgUL9EbwO/zuyWdvgm
wvxDJ/JoH9IjeTGliPEIObojFPQT3OAXCE8CnzV69V4t9S1HRJSdhKfmlrzqkq2NVBFeqMqgzg9A
mLpolseOKJ9Ap2IeV6p9IDNl9m3vqGR4AxSwZU7wDCCQoLh1tVPzbh8f0ot38i++DtqYAKb0Wdjb
R8Oc1xOWuzFQmnLJVclcq6apkAVQVF81uyomTVyJq4SmPuRjZ65JoK5ozG6Yq2a5SMbbAoT3Nbi2
9+JaXbNjTYJXDgZmpWyKXeezh5FayDvsQkfuOAWr1RrEAzlqx+ShpzMU58b60aPEJYPHGfn76r14
KWMVJRQyPGcQ6ljWpcCdLsUt6oa0usZpttJ2xs48tL6ADe/qvTQIRmh1RtvIIvPbrhDqGmrAznxU
4kUcewWujquq0oF1/CkgBFelh0Nr2ycMLkpVdaZE8SahdCATlSvPyQUSX2bCq6BCcBEs7bUApDmq
iMYGR5uBqa5ehat6EQWSv7FOXyPA38o9OfZFdzDE9Nl7ybifcYA0k6wJdjmeE7s7c48GPqgGfx/u
OwCqpBgPnJ5+noYWJNsX56V4b65MG6a+MMaGl5HcFi0xmhDmVb32peBMrHmmYE4RI32qv5HFefbF
thonjI9DX2e3mbzkU28pcnvL3eRQN746Cl14gPZ7ZAYbS573obyXZNcaozhrdGk8aF/o25+i3J90
pjEPcsBzoasUk3qaZSYM8cxahGr/qC4DH1t+Qlh21jtM8gDnpJcizZN5+Mjybhu14jy/2ySejOLW
RC2Uunc7ItFOFPet2j5LYZVOqHNXiKcWYZdOxNR8ygy4H1WNfQb3ipis8lPBz1Gf1Eg5wjnfOxft
KFOCO2dF6zeulobwaJ4Vss2QvLlPLe8mZD9ZPtIk4d0cvRpF/mLVwHCjCzKCc9SDeC5AdoVbpjAz
9zUy3Vu7quNv8rk7SD6ajcb8rp3K+3AbDWtPvWd+lpjWqDOAUId2MJVUxuuqtU2eilY/SEcmp9Me
4GjzZEn0yAlKYCaHiQ+SqrV1eCOhofGipeOX3+1Y/oZ22yoelpFehvCCQqsOPtkLImiUm39Ttq6T
WuPUhxdafm+TdBYVDY6SaXTwT+5JJjIBr64I6/0CS4FxurH0b91eOtkXhoBqkc20vFXH07AJXoug
GAeNC8sAML9CkKl5UXbqwTpF1wzWRNM6T4FMlXoY3kfSvbqGk5jntAS/bz8T3/iSn4tjGO0ZBgtF
smjvPX8nP8d5dJTWFTHpo84Kz027nhp8APVNeJFItEkv0rE7MPBd5q3/EJ+GyAdpZ1/yu+kK86qm
VAySVSGrN4uJblqP+GxDrpxtjsSJZXr0hmEQQkS3V/Wr/eYFiGyPwrYx6mkLdbaFKkkmClQ09D0r
KUjv6qTouFmMqSMoE2dbIjCTa+bSz9G8DGpGuAX/UrmoBtR5pyYb3NTLWKxefUsiu61ex4aDk5rX
H/uy9Bqds32xT7v26oxdBcjmQbq1NxkLXmYfc1nRxq/KqhE6Z5pb/nOGBXicG+QoIj4O9uExd5Wd
bc6EQ3AOdX/CdBcTnaWMxB5d83v8Lj+cDhxJMtGe43dAIC8IIBaenx0xWs7RuMTH9IitajIocex1
dohPEWLkNmY5gtCYow/I+lXZov/o+7XbytoECCnJa/j1LPVqOq59M1JtLXb1pWZ59EWzP3pWeItK
+UnzrYOcygEiARpMxRBPmJA5nNRkDQO0zkr3zDQBkrBBOxbeS4a/cazFubsNQNiAfsJIQ/0JDJHj
yLp4EtCwmQgA1/MumTNYJSims2GVqGgLhGApaik7NC9/clthRStTfMfmslXyNp6EFtLapsKbkUcL
lCo33y9MwCVkxQr5QwvBWJlERLaZEi8SQzKmfciwN9Bxh1SwosiAA6ZJpCNg8HJkmaA+8GBMGLLB
tQYAOItaA7ij7Y9t0wAs3xyUSsongSpeod/J48TKmrVHdAeXJZvQiu1nUNox3fe0nvsS1QNBPuBF
PK7uIEF3pWKRYRIZpbqz0uKiWTBua2dmGdNEMcSNjABQKCOL8NMCObEeeUQQhag1M2EH1kpa65Eq
zkK5wO9WjKNQIhKy6M1po1YY74lIrXvFRVQGpruzLIMBCE0KTwwXjl0StEgst9CXd7a2ZxsnF1lr
BhhYVZiGw2bBQHGXp2gLFNFYWYM82pby6dE0bfFQk+USqcpN7KEip2G5b1oyjQ1v5iDrJHVtbRUF
+uYm+64GK4tLw2YTtyjc6O8hkqdJIde03lqmgfSk19jN5n5sBBPIj800t1Xm3GTggcqowUGiyUEB
4x+cKl6JpVfOxf6dIScotjif5hrKko4bN4KED0XEG2dpf1I9dhyeEqO3to1xIUTntmiRpaHym5jZ
WXO+kZcsLc2qXAG7DSZBoya/6zP8TYmEfZgaT5Po2FhfQ699NcRkGGjIGtuUwXHl2qtiRHwn5qQn
+cl86m+h3WzQcATSs7zBpzg3Hf/eXUI2xOVLVd7R/G/jY8x2+dfVG/Xtp37MR/Vm0q5VJZEvmJy/
NKYFz0Y5lvjyQvPqg4UYG8edNI4kkw7Wi8LWsXxgfJhrDrmj3dGifxyUD9ZISEvpwVsXoq/PnZ21
b8ixKhT0QE8eUS3xJToVu9avSaLtooUduBdW4dBrJoMPVZxKS/E40KLQA+zRf7x2N5BBM+uc3bB6
rsVgYb1ZT+VyYpx7+EXDn5cXllj1KJybqVqT71n52QacdWDpJ7QDwSk6pYdgnbbdAYA+odv0XSat
r23bPCKzt5pHARG61dSkVlNPjX+0S7bea0ws+1j+HiS7BPQWLlG4s8/GSKl4YueazdTcv/BZbHFp
+dUikiosrtKh4MZTqodfkMeWN3gs1GJWxeitq5xi17/FtzgmZ1B+ii79TbaWUROsrRwhcHLw1+Y6
G6oAJbPOkZei8HGR9/a5HI+wsq8kciBGxB2p6T1/lW7NxYgan+0fpZ3hckKJl+SxrYTknA8VibNB
8X22jq1XoAPOp+lre5NuJSWhuho6AeU1orzRhjJnqHfYnVL8KBRBjNPuWMQojOKjf0yvKsXSr28t
7fMU4MedZWrY0A204rRJvgzyghIVhig7ykJL6e/quHylkXLvH/VDN6uXzPteSvqMKU3QK/N2maeX
9qlUqZ1AXz+8oYhSn9AQ3rKDYvpzLX3reFTSV37DOKUndROzLvGa05KxQWETv4iP5lE88nYFdNYK
3wJKIH8qUQ6VKBidrLh3G5fKt/vN9GAYcP/U0Pz4mLSHJNh4zNN4hr60P2QkE7mYYKZTm/ASoxp3
U2MWdvLSWwsm6FR12nTKvDgahPQ4L/W9qKypGj9K66U8Ry/BS/vQn+FPaUdX3NWSPg5aBPnk5I6S
UW3qh6pEUFotu6N2bp/cLIWP3O5MwymXOoisHv3N3N77u9p40hB7kiguHL1DeMp3atXs5Q2u/6Eg
E1v3mTCY119f4i+96B+fnSuMwgClODiyL73oqrEKzLOOCpUXUZmPXwlf9gITxLOhzyW9usijSMxG
aHOGJhY9UxpE63SV2TP6KOP0WF5zNkT+VbhIh+Q3F+bv+lIcmAj3HfKPxj8/96VYjJQ61BJ1EdbF
O/8Cmyp+9lpxVlDp5S/lu7evCcGkFZ6Prr2s/eb+N/9m0YdCIMmiTMNeGwx4n/pifOaqtMNcXei+
nS0CBMzB3PL06QNvxFmhOWM/y/Gp1RHpEtG2TY7RMbsSVMjuR3tUYbKNzxk1XnDtEBsp/I38DHxv
kZFZRUhtO4kW5T4/VxSB7R3h7igz5Y32yN4hWvbya1FvFci5OEDDuazvGlpBw3frbCqlPOMVZz6H
ivjNpCrtFnhgpwqVanh1qVqLoXyNidEYylmLujYcCtyGSrceSl73BYXkUAQbB32n7iIqY5sKWRxK
5V/fX39zClVG3vIwqJYt+FxflhDM4U1meMRAoa8yX6WkArNBA2uUD4WxTYVsD6VyQc3cH9RtDqSO
RkKSxnTZAjucpxW5kackNyZeylYzVyhTNoQE9NnbRhcAC216tcvHoOy2aCPRnJ+HNSZ/JRnz4AN7
yLFumDh7pkayNiLhta5FZ5yo1sZEGDl2jgH6P++kEJ+TS91SjkRzLHUembPBOaWerq/5u/Ds6C/o
wIgZ6echkuV1Sw2OgmrvD0W5QZw3NTo5EykVezeU7imLtfuiU8+jBT/ER/lOCtfVvSqHfij8lcuv
z/HHMvznQGZ4hlVsonBUaJZzmr8+JoJUs73qc6K2ImtexcEkvlRILGgpgRYnbtxFjEnfWCXhbS63
0SZU3e9pOK6GKv+WDRW/ee1WNRvY/CWWE3JXYR260CXynJyD75GBV6tDYZMu4zxwET23rw7wOExT
SybSJAFUKh5A1PXmEDDcvRdE8o2ENvuudS+Om4bLvFfKMSapldtnU3gYCdqQyqV71nndVAcBMUYs
cEy7/DykpSztBaFXpGWvFa1dJt4mM0FH1JVMZ1jbkjQwI+b6hcBmZBreNBLvrdPW61wn4ZgInd+c
28/DruHcaqyLoqrJ+M9NiGCflwBbccW4gU69CPUqnOQNwFPRO9PIPic3JLz7hBCU5NV6Em81lPxs
FXCBQRllRa1P0Eg/pTXUJ91aZGShU5SlE4ugFZ/WhjW0OGh1REPPgyPoR9kdcPUc78s2eORDfyR9
q9sA8qQxDW4R7cXqZj3Jt7SQH1m4VDYZbvbULY+Y9MgXp6HgX8SI7YisSs+JUpxcrQn2TlBNOTXF
uA3Kih43uxulyBalFlyzS71TNd5vA0b+pOiAJ2Nimmsnn0OPWWrxzhLQI0JFcX/Mv/4lkEcaOGlf
XrlgqRCPMJcZBGnSl5XdTOLGj4teWgzU1OgmVpE3IQUcSnP8ui09gkPUNp/RmQDadeqO9VMVrGTS
uo7JrW2SfT0BWDDiZc0m1dCmttCMyjKbpd5IKo0MQ2Fpjfs9oSlPZrITiIZhoHEYdqupV1w0g7WZ
YBb1m2rW3/MmXpoSETorba/bijTiujKlBjaCpNF5VUpiguR8qp2D1jyoL06yE4fGTkCHpx1aPebQ
9PFH1X7Yqg0LK/PtE5L77yJdovZgXw35W7iRw+AmvUmVNfOtaFtMI00iEPvmX6pb6yNTqK3yJRuJ
Y6sCn9iU+Qiw31NPhlCsdHNuKeO7jH2XfLglrbXqZKTf3FNA3FT/UkcmqdUj6bsbYcFL3uLviRx+
SzZUBKPaDrapmi7DnkFBWA6NHngTeTSyMpoE6jJeuGpHMJD5GtFQCfnAdI3PTqVN7KAeaUZvL4xE
R37W4vBW0AhgoTjZLLuRAISOzsbQZVFmPO9EzwfN3qhfiv5gn4s4r9gBOYsg0xaqt64yZPXtMAUi
qTmsxGCUVTkBL4caGfGAeKUBUBbJGGfRcTiN3b252/SSDPccgPXk90JAoNazey0W6SqaBZPyKvJ3
irty8OlNYZx5yq/pNbyaJ+Ug7xJ6WL9eB5S/boUZ7im6pZrMGBEUfLlhg6jR6dpia4OAeXc3xtku
TnXZzgILuFlR9nixagx0Tm+P00c9egfPShJvnhKCEF1wXarqvBi6S/LQZypoOIVzoXoOhx4U5veN
YJM8Nc2HDtXvStcvGohhCWNATpIvSAJZ0tESfV7CpNSq4r7XIU8p0Sa/ZCdtQ6gn71yEG4xWUm3Z
VDnm0TX0+m+uJPxmCyAPp+bz64mfj4YI5IAlmrL85ee7jSfkZWKKC5smVsJ+OXnXn6FDu+z9lUfy
HrxLtL1sVhreO8o6oiEWnp2jwH1Nmywi2zSlbQaSHI4vTQVJerVb69lIrPo3y9LfHykqNlmRZABa
4pcjlRrBxpHfSouBWhy8KkH0qOhQAjo6i9IFb2f/1nxX+ni8VfV1p6kvLszrWHnWi6lon6QQELPo
omSke2nQxczurF6/kaHJ2t+dTcj+cCZRXwDP/XI1BQjrQlDgscS1aezdi05XVf7uf2sUVJXhxllo
YoTNdiqIbLUGq+uMlKxRSg0Lv8YL1VF0yJnLnf1EVScuYSmedf8vPCxoTTGYDKeR1/DnYwxFCZ17
5EkLmbAx68l9Lk5lTtDcGFfOlS3vftjJkuB+zWioJjRWQ0asgYEnM2pfY81dhikxs6kKaEibgq4h
W0a4y/qcbLeNFTyM1FsHmH4+jvp/RRm/AQEOyhlEcz9d4r9AVf9f/O2fWNWd95Y8XvP/syxCKKvF
z4Lzf36nH2oNS/mDm1S0dIk6DfG5xd7ph1rDAu9H9wZGELwUhLSDbPQ/JefKH/wOpQIKIrS2iM7/
qdeAMchOV4dcDV51cM3+W1DAj2Xnz2WJaTw4TpEjQzcEoJDm3uebtCiyQqeXkmNgF26h1CyQZz/i
1MTcaRgF6F5MWplHpJZRu49Un9pqvUdEtJKtnvismy9HlyCqrHFFHMhI0CuIFUAxau3Y8+SNS5X4
LAkJkdnJU6l319oQzvzTRfgb4cZXJdbwEWAuimRvGZwxGIqfPwKucfgxAfs1M7JRLAnWEujJI9C1
I5B8BY2q0YKL8h56gVENOscwuAr0zP/dcQyb4C+nkuNAeClzRgk1+qKMlgMpNRs1zOd5JZ9pDxO+
zaQ5lWBFCP4y8e0xbY+hny4wMdbsmEYk5mYTFIOqHKysWPz6vHxeIj+uLKI/RZTA5+ii+VXhWKie
nIdRmHE4zJ8hT14qV9t5BAf++udYg9Lt6+ce1mANkwQeiQ/s5E+6GZ3UuJKI1GyuesFDyp4zLRLH
BIGLvO518tsrho7EDxBVJ7tDhnRk8dE7fFfQx76RdrvqsppyShy7tXKQAn2BECEsZLiRHs2kmGD5
vNOIM3wi9549xk4nWyHotKcB+C0QFzWN6MNPVaubeZb+UstmQYQAdwJhKCNQJoylfDrwdOnrhO6i
ZJ60gduoBHQ2c5FrodpCQdKSsCsSEXRHWD11JexBUwRfmalHtu7t2EzQFMTeoxzUK3Bkp41WLpkh
XF3fP3tphnc3QDsrCv0sT+un4XYjBaoY1WV51KOZFQkXMS9MfMEKQUPe0bTRVNiifHRigdYaNiI2
g1wm2YiKSaRi3rjLtZaO+0blm0TcQkVgbnwQM5Aukm5uqgvYFaRtk1sHU2gUGIzJqvQp7J2LgJeF
x4BM+F7faZX/3RJIltDlOUX+49fX/ktvarjJWAZEHB9go4a2+3AT/nTtjT4WQ8fL0nmWW/OknBXp
AIKvOKuZyUkGsDF4L3a2LHOeXUo1twNVqAjZGOjt73ann7dYw8GobE513rkISocV9fPBRClz4sKi
yQolaRba0B0lmSeQju5NZlvQmI2wyKx8i22dKGylKOD+K0tsKtQIzmBKNfVBOw1F3ydNBk5UMm6I
qJyoJeQ+jQvhFsJ76DrsyPRH6qTUUKwv7KLoLpXN3AnbR4LCf45qZwKHxR+1pvWSuDIhRpWG7kUF
xa9oxagR1XaUBr+7GF8I8B+fX8eEZJk88BazkC+SVLGy1Loz3JDuhxqOYj8/ah1reBQaF0VnfOgQ
HD0mCPpEvNMKp7iG9DObGiC1sVyWY0PzFw6YmP9P2Hkst61sa/iJUAU08pRgEJUpURKlCcq0ReSc
8fT3a5yJLe9rTc6uOrYlEOxe8Q9m/JzZCm6vmbpuZr7FcnT2QL72yfUAYB9PXBBEmbVfIn3Haq8w
b+2GC2dqvI4GhekJfRGRnQfHOXaOvUcV+h6w/TFJprVm+d/En2V49mf8gTMF/hVYo6DM/wp+Baym
qHXPx2bnyxrC4EmAfsOULOutqAVOhBYoAan2oYbcMwWlnm8e4e/IzxNQ5VHhA/cypYTv77ego1Ue
gLekOx9lDK/vXFiDEbSGf1+2/zjeFsEGoWCVD0lM//O35LgScnFSPmfLrgYxoofplaY4TMNdP43D
DlXU7663+ncSMeC2SESpQDwbys+fv7OPe7sP4inZEWwuLTYOmDVjTkryNNv2NAO1XklJcTHa9y6O
ft5yvmGCXVEUYC+gMd2KIDzo7hHgce+5wcZ0GWOpk7VL0+iSBdpeR8GmVQja7hjA4XK5IGipniMl
QaEhOne2qmwg3RzTNnrsYsBR2fgKt0qqlq7ANf8wevwcu4h/Rmq6n65HXLOGqNz3aIFy5PmtU1Vt
AOG89nV3aEamlaKVwovWLi/DS5iQiWAI/NK6/g3RIlr2Dg/vvNvzOJWH5zsbTmoJIvOpbFqvUPtd
bRCQK2NEyML+BVHrITNGYgAErFUX4UOIQNkBNXn267G6FRROjpnfILeCpkXiglgsf/jmbqrdaN3q
NvzjFDmFSmj70g3dFUAeUkRIDGdsLR3avEL0aKOn8RpRrI8OWKSFwkTYM3OclGPewBwwgoZoE0YF
AlNIbkQMGgbRuJ6jmNdNnfxEoXH8ZiYoqI2/pH2qUGInYGILe4AFCfxb6I/xls0CnmTnNzq5WtRY
iOrqyQL3GpQUHDGhJ1/r1sBjkgZi9ckCTiHM1N0lQ3FLRNwh6niJZJrUGHIn0ARXsd8hknUvg6M2
kC7+fYM0Pux/PLUB7wPqksaeZ2Ht/fbURVbbdhj36Y750KWq0ovFF6IOHXZaGcfPSCYgcMX8sw76
ndVQqWCd3vAXRo2jeeUqQ7O2GQUjIRucK8XepLO/cxtyeB74x8xML67aYfi5LcaY77TgojSYbZNt
8CtTfuC5G4I9ZdqUJMYuVELc2lpT2eiiPU1avS1CBDsAVzocQg60kz4XGlySpUzRc+eoWJgpqcBx
u6a7zMOMpgOPGA2ds46x8ZpGrLGJ8zZyMVgAIKmPOyPHL4nBkqZuBQvRyDZJ/KCmH0Xis03zCw/S
KUXpVJ8qpbkfkuqpiDqeuuD36+T3lTCPKOxcAJHzJfKFLVXeBN1SV8oT0/i15TB5m2aFezWjdwdt
7xCkFm4Jkfs4wB/KUFtoyye8ba113qG/X7GepwgCzDJnH0I0r2PL9RclC2KUiM/y1iN6crDQvFtp
LhVPbV4SMzpnKlv7Qn1oJg619jT4rz68HRLdk1+CyWGyhJ+JyzgPeR1weSMguv99J8HAOnGct2kR
XXqKYABVh64Ay2o611qbhivc6UgaMn35LsZZZY9VaJmelycwmNghvwzT/6MdWK7rxdpo+Ph96h5l
gbvkWNzhbvFmOYSl86N14i37xNJz7eakaKif3lG4nbScC5k7vuVpT5bpD/d+3e6TKLp+K0fetaHU
zrqE3MYivblKDM5AE5ZvldUBArUD2qg63/c2XVdgf3RPOJChByfAl6QDr0t1Jo8J/UavKpYdBq6c
5hWrXpS1NY6vFU31PiuZio+YPK6y4Iiz43ow1UMdOXdtHgEJslNwAPAks/Qsv2E7jS+Toe8tAFIh
uEn5iGnG68x4U0GL2LNIPhH0AXyoIigHP79ghGbExKHeoVQyRxMVIypag6tc4QUrgdWi+TWxUEUO
nbThu1uJb5GnaA6Si+HXxKue77NK3vQkv4cv53uBrg9eZ1BB1iDgOcfs7wQjcU4DNJh8ZVbYjobI
jM2Ngi9DeElsPqUODEydiYaBSeVbvoLWKvDg5jZEGo/fC3ziddZAg3DYDwV++abUXP7QQPYAYWlc
NCyACsOUXGbj07XrK3pM0IP5GRDWbvlGh6z4zJTXpisB4boPhTaixynzF3Lm4aqdzKsim2n+VAgP
BJmscXhM273uHNqbDK9p5JB3wMqadWDwRA1rchTkTxivb319YMnUJwQc3X+AwHY/tfO7WSEXKHcd
MDwx+8LUrAY15tvJ1kzkDrHka3ZEfG5GjrWO6U7e2gacBaLH1CcXJVCOtT3uEBttAWcGl2w0D8v3
3Up/6MFnBK1iA2KP80FNxnVEm09W2pn6tB3jCTdGP7gULj97yUwy0E0lPzYsblHkv4+Gcrsk0nTO
znHAy8vyH/7MyhyDFTAurgaLz+X/tmKSNcIYB7U1T7i2bec4PNt5e4prIutIwWi1JlatxSOhMEKD
3z5CHD+Ovn5o/JyOUhQQvXQWOvJYj/GlLH7NEM+X3I++LOYeRnCxFxkVs10vMWUauHgTzabnFxwi
aOYIsPxyfC6mGRBmbGLH/47klJ7VwUZzNNgmBCGtJaaVPXUj31gtK2EfdcW2wUivduSAsV9pGfM4
HrB0OerI6EuWRvi0xA2zNm9LF82MGUWVYn9U0mGTIevetGRKs5c5JCZIEL3wtM5pNaeX5VJ3EW8Z
G6ZxVcg9Vuz3z1pUvuoaHw7lLzibDScm/YU5erhhHE/UxXME1iaaHoOPKJYBgEcdnOvUb3ERJhXI
wFo3KTotyYzuS/ecJ6ZXW5QZhsQyxpaPUFvziq5pu08h4iLvs537wVoxz6YYQ9ptNfSgWN3B3ZpY
Q47R+KsqQXk2M25orrIOsERHLQe+usOXJvwO+SD1QR6Q1iGyz5XNLNM/NlXISW/fU//FjLLCUxHP
orbSUAsoAq9v3Xd15oSjw7iZktcFkU6SBrd5lbXZh8y4vX80otSzywngj34gZCTIzfCQmWoeutEr
TO2F9cUPLWdfw+noBuMAjO3er2KOJdezNn8qRv/ajnx4p+fD53EQe3FDkdemrMssixNyrLWWZm9M
r8xJ3DCCa0hvTAtGkNJaPHyqSNHLCBSp1bwt6SWTHJFasxpVT/Gt/9kVWHN5QpXtdulJ0rlnwTt6
y1PayQVmIWc7IdTVJYk55egLK74MKfrDtu4i6pasETBq1xn9vYepsoFEvPZQjHdqEuxH4IXEV2jS
Wfsr17LbEnqk9thF7hETZHTOKZbzEFCKqeyEUIkLanc3oNFV4y9q8sh6ox+qNr1oU3Bh/3iSsTpv
M6+kTE+Q2R5D2OYkYMze90Xa3YapdQ+7Unjwdlz0yB4GpXmao+40BNvCyE5RZ93jlnwvq5il/YJV
DF8m2I4+6aAemQYscbdR7uF9vExKhNShTjSI8XEwAyQH8+6uVLVDFRF72cV1nkrO0hVgk+HZKuz7
0eYHJbp5mOrm3u/FWoYwOR6SgQjxhcOSsmRdNrYM1lp/T2eAzQDlV6VPFyUe7uUxaFS8DLB2oFIp
KqY8yspqcnItkbrQ6pMT9Z+t/7LkbtlxmHV8aZv07KqcHDezD1qzd93hV61y2Zfc6xgM9MzQORaT
yX21kfRyB4adtBTI/ZceQ4g71bQR+uszz886cP2GdRwVTrmRjrcimDtvyI0DmswsT2taE4xeH2Bg
9aV9yvTaSzWEFCqFwVD0kP9v/kRTo01XtWiffVhp5lzc4upwilzZk8n0i10Fs69xLdryRcuKCzqp
J212jxm85pEWJLKCdI3cPs/rWSYZI6tPKaseS73P/Oy2HcJLH8CE6KiLtKBi7R4HrL89HeTPirIO
wg+KiAMhSDVe8SKg5Zc9Vd/cjS3yO67KF9umvKFEs70x869Z8jKoi2ZtExnHpewqQN6uG8U4ZMAY
qZI//RmPTNNGVl/+66UcXH5danEgmjwlD+sHrfY3YqSXa4buSvd5Y8nEN2cQLkWSP48zoSYsBWnN
odh2aPzLTY/+KqJq3Ha6Lb6Pkruc9STFpT6cYcD3Dm2H7tKty2vQxPUJnxkdcnGOKioPU9X3bZn9
XErwKpA5nZvTWmQTPTbeB2wH0omfJ2S3UjTSmQMA9sAR68aJoNATtau4wbKchMLtiXtwEUFI5DFZ
qjE38vypubZkvSEwzPHiUkvWCn/Bw2b2veOMyOidmMfECU9hSKNhZlq7AWL5GevKHmFR4NHyWvoi
uBVh8BDZlBqTE0nPkLMeMhFRx+S83D/u+FnDLbIqk5e8t45y/liY5r1Q0VHAGNaWBfBE/hwCal+r
fHFwRfFd3qZvWe9Cp5OvmvoE2HJTzuE7oGrCt3ZwGYh6KDOy2op/6SP7tdatPzRmoJjbG4e4SsHi
oOg2ByCGi1UkZGKveofGIbhPm+dWjcDoDslLGU9AMextXFUhVqUCiPSg3XUGzDO1Nn6g5f6r17IM
4dAQYfQp7+A5BS/GII+giTPaqGPCUYoUJv2sHJJucPgmPkcNtay4Qh98qD/TyKCvzgnUqUYgrEjY
8MV9BI9tdV07LeDDKSOjq9WVovT7AjoltvfGrRuDP0H19yYpNNNLcJ2Qzrs8oBM1u9SJ4M8ZdE3R
GF1gtu66Bltpswo3Y5ivw25090HnzAwS1W2IoCueFih9IpBDadTNELYnKl0Yik4Rrxnbd15QgqxT
gaY1nL1V1yKHaOrQqjB33Q2J9hYhiOeBhZYW30yBk0Lnf2xgYbE7OwSS4E7XZ/UqSKvtkBjvgNIR
tmdf35efxPNxjDlBA/RVjEau0yrjEKriuS+jdlNWY7TKtemNNJpJfcadHIFirFlC5wtvajGgCJn2
T5DEp1iP0QQn1iXxTKVHqYtqadl0R31Awc/EIdsPwO4tP0B1g3NCjqgGp+d8jDOFElyxBEk4x6TL
BHWOKY0aYUWrD7u8k9QuH2siYp5bWLSq9B9Z5uzD1lC9wi4ZgGgR0iAI46z7FM1uWbR2lYt5dXDf
S+P4QOkbD5UfzC7TeDPmOADVM5rTzew+jo2ie5N917vqpe2BIqiwqHoQa0wBsCHWpLDwaMBhFPVn
X4wPba4CH0EMs2UoT1cRbHh7zTYomL+pExW/sI19S6BNSRMr/GoojCy1wb4N0HYVdqce/170WhFX
HrrrUkPrN4oNnI0Q4KZSx5bWYPy0YpGOL5D/GIUmKvpWeux1hJWbh0hjRjYIDcUjNMGLWPV0pT8Z
Zf4Y6vyAuLhWEMBbDyNe8UzGf5Y2bBY0/C3EiRGfxKlHC3N2YDxRMCrvRVZsFQoApmbxXRWM16KV
czyHztctmZdZWnYVxwacQ2YO66z4KDUW5XNSbm0GTlk7IFqZbHW6RDBhh6myDomrgaCgQFanedMH
eEyr1iM2C8hRWRCeQcXxhreaQ9mTN/2NGN4yeknC3J0yYBzVuR/idkpIsr1+X9jhjaZ1r0tFJCM3
PieM4cRDaZE12jy+zewAqmoF0VB5qIHlsWLo8XhUfmgK8NG5TD/iVq5AWob/ne7e8NB17YMFSrFH
R405rT7DNxq1o0DhLqaQU2OomgFj7UA0P2KbgdpQi34NfSp0pbZ8Wu1xrSDjTexs1EAyYRJOG5aU
VPvcY3eN2yIIQ4phrm6AJiaio2aEqmijKHeKqfpr2MWXYWx+NKr2ZMbOB9I91ACmka0DiFgooD/I
CWYXxGLVGuN11vYYgDXKpnRr4QnFxcCMNqo6VTN7s0acFY2cb/hHrTb2I4ozV66sTp2JkIzADrm9
vSob/86Vy7blm0URFfFG6ZIAVzEpUnWNWSyZWo2Z1YHiyon9nd5ymUjmgWuknkKIYg+9sse23XQq
+4xYEbwEFiBykyg3TAjZa1HzXqFZ7Yn4E//GkiTAq/BLpfEi+0MO8hxZkCShfVw2YrCZkVqh03LV
7CT/m9AZ+J348S5tM3OqQL1nuqKZYempNIdijaHPW4oj1gpSFbMQ/1MbwG5Z/Sl2eBx3so81zXSS
94fQYZYW9spniBEHVgFXM2WifFO9ox6aAmF2zmjJp9LYYMghBKpqb8LZdVp4DsWuL0KmzOM9ddil
ZzgS9vN9NafbViXbKy4FcDDMoads0fIqyN8uCMFZDtBoQFienJHdFKgJWvcB6LwNZuWqmOiEY/7h
soTWfrhdPcuEf4opqZ2AejVQ3mlBrntmc2zncs06DjVnvkqQRoiRTQARiA4HupmFvylwqmBv1N81
qH3K19YqFgLj163L8xVsQf9X6ThDMHmVbd8t2T8v4IaxdsdViprM7yg0Ale/y5uPsBPXGbBefV1O
2S14mvAKe0ntfw+cTTgHCetRpMO2BumLvj05uqd8lPVFK9PAFFbYWomD6bRUYV1wHlR/Bj9wUCq9
WVsln64p3GNUW/fYQZCjdVmGOfkVE/9jAaOWhBrxu4sZK3P+qFNeVAam+JrAzmzt+EZL2B3Z6VPb
6CTBrKdNTzALayq75i87xVZL0h81EhOKSV2LP0q1UrXy2Q83qco7ZQkEH6Hq+22gjVtVrgKHKTxj
ufnowFhDGw9LeEepnoTc00dJc2JOeJocyglzeh/t+qayaF1sLAPVJKcxSV8mhOhzhZ7M94fkugkH
yyve8X9rN5acbgjJcen7ktLG3sRTizNiWpNOsHyGKktIQok0WNl1AVI+cPditn7FsVC8NID8oHbN
Prd1j/HAo9y2BC1qbnWPj15uMhD3GQNrOuxzeRHy9NAnzZNsa/Pe/TUpA6rpun5VMhuEacbUmpYs
QJAB3Hf0gqsHohS0w8tm+C0qCJ+DGKN9GQ1vYhjznRxduinjKSO8MqhdbblhCOBydFBwyh8Fj+0t
G2VQwujMJrcIHhwNCJWYZ93p2C75cgQeyHXvEoLC2abKImT39WkquG1aOR9zvb3tHs0+fRPyu+iw
IvGiVEPDOkcBDKkpL1X2VDeeEpCERpxstzbFcqQgbrHU7H3ei01paS/gNTcol35qoXULOdJZ17hL
2S4ZobBwAmyj6WaK4g6uHQEip2hau0DnejdGkZw/8et9iztVGkl54YjaaPYRrYsrKDchlfQUV0dH
1W87BbA1bThFD8ARuo7wMsfJhWqO9Z6DusXQHWY5ViqYgFmhDtrbVhCMPwVgRANJdVqKo062ICOa
ZyGpdhXJUYNT929AIUeHtJvSF7j+uIeIucx7lDw+V4ger+QFrzAlWA16/WB3Jj4T1FvYiTw5Y7RD
VenAGPBeiHhTBdNdJ7ddy4gstm6M0XyXyIAeTz9P5el8M74TMKbGHOwgZgyY32nozul3pkQeRNl4
L595GZTZAbGtY+XElAVSdqwlD9au1qtyG4/5tAIXH2gMKJdtX984Bhj5kXfKOwHokmyYYTx3g7Jd
3pKN6xDE1wJeBgy0QXGOctILnJo+vdGvGg2V5P5V3rq8is5ykZjbzc7sSFV+b2PJ6fktBmIyO6uC
Tqbp+HatTFsXARoHsrdxR7JJSB7896Lob0gLa08VrixuVMg7LWvR37ZEnejUEimQZGf4PGuAhvJK
jnGNlrcFK4gZvaAlNI1DJGed//7dXwXSJIzBcYGF4ZcprWS/rvFx0KrMSCTdjmGOAQLb2OZJpWxE
iU2RUBQWifhbJEqMMogVhVs/zi951e6+eYr/eAWuqkOG0nXTEOzK/tz84l6kdVHidjunGkHn1hXv
eeoe/Xa0rmcxbgZ10tb63D+njuM+AjcArQKSwt9MTf86duKiloh09EX2WvWMCuFAXzdY7z1/85j/
saDGGQwdMUBXqsbM/8/H1PNWZQpIW+Tox4HifIPgMkr1k/pk8ChuNOPyUxzHpma2IJdr8QxS2vTT
m3wyhQefYwBY/h1j6u8dIzAoHovt14Lu+/OZMooC3G2UFvuUYG2f9crQvYSlCCTu7FgZ5b2SPf37
NfwHNAA9KMaGSLD+B4rPaUsB6tlsd1iZQBooNXslVAZ5hrhUXZIw5Og2KKdH3+2AJRT4C/QCTwVo
g8hRaUCB5Lb1t3tS5XWgj1iH7xLkyTOVhoK4obbOMR2xJLGj87KYa8Fzx7PPUIVaG1/LizY4x5BE
uyplWyfrvqzA9wc6BKoj6q4fWYfY9W2jEDmt3CKpKNrGzw7GN1+U9ieefUHMSGCmhQohrL+/7jlq
+0rlq2W3C9TgI0EbfodVCBROPtHSkCklM9rSaTFow5tp8ptvZEy/EA/lA5jw+tCWRJ7LlVDPP19g
JwjGfp40Oyey71tZbTMQuEXzUpv0Q8b0W837deEbhHG6N5RsmGlXzgOmNYli3meOeS/rX1cCH3FQ
/jVl4goX+FsWnbeGO5wyi/dbht8hjRbK35/fu2kC2jO5b8QBa9Gj++17152xnALcYHeZi/gngBeG
dqweFFnZIom1mnNmcfJhZcuPMvw1PDsvVupp6ysW9Qv4ixk6CTL6+nrZNCshRg+RUpwYhF0G1rcR
hIqh/8gyiue0plGpDdbji5l6dAk1zk7ETnU5RHI2iPDfXo61hRtf9DAEiYB6Sfgz7JxtWRoMP4ae
/Rujfr8mYMvBVyoRoL3BMF6Zr43KQWhCriOq2HqKQuPZSmRiBLGFOcCVmMa3bEDChEXmqkaSHRBl
3lNvB3nINMTFBybbC9vdWcosjZDEN/dsgVD++b4lPhgKA1MXlNW+onSRShlbBjrlLvDp7eouUlcx
tbRc4QxRHLMmnc+2Nu5KNcSMm8qnQ3tn1eaoydr8A/mGetffYHcAgU9WHYHPJHOpFDWqo6VT9qvy
lAO2X3V2RrmqhYQN2fgIkaHuAeSxzjIYPPbNZPmMmovaRetc3cu1Q6/7r4jAPyE4+G02/BtbZZt0
EayaTKAYpiphKL8dta5vyU91D8LQkruvmkpffTVwfVrNHAJ5vpiTYUnh1BvZLoZynZoEFFluae2j
OvsfPv7/JW39nW9Q0WMbiAutDqXzq8ZqiNy8FVhBtcts3sbAqxQcO61l+vvvkL78pC/fOaxbB5EF
cKTC/hpbgan4FYSpcjeXB4eJbVWAKClkwHRl4zgOXDH8iAXzzq2qMmuITedS9e0P26YNxUSbZYLs
9vSB+qHmOTt3QtTf9IqOaTt2hmfBTA6jopuQTQovEDdHG//CtVKqz6EUF9Ha2wzNKTkhKeRMQS4g
2ILfLrsGNbf3EubqBjQ3ZOaDr+kX3ODHb97DF+KODJEgTKH+sSchWP4FL87b3hFAx8udbdNjuEVw
BpfEwBhMnwyQWSOXpHIwUTEsHpv4WZbFU0Lq6KrwMmXON9yTv3OtbWvQTMEW6cbfiPlUdI1dalq5
q1OWE8WECFpQHU3BsjW377qUec0wffdLjb8zlS3lB6AOqToSF87XOqfQWoxVRbmbBsdGWQmISRnx
HS39/DifTa27120WLeoEx8RFRafRjZccdkxq189+Z//UHZFsrG44NmzdiXajG131XN44t9g6IEeA
yX3nF1dt/WpkOOotMyJznn/O/e3SYJcBsBIqiQ9nNn8Kib4QmKwgcvPmNuM7o0vhqejjmmH/zRv/
D5QxH96UmF4b7hlf758xoDZHYNEjMWAwWcMidd2pny2160qljQPY3ba3luMT1DqLGpR2kyWguu4R
WPv3nVyAnF/vJFhTziO4N9P8evtTKr6hwHBkt6yPFsCHUTAwhvCFo2DrYxY+cmeCbdwUd3GW9dvS
NTZNGj0hH8CAUIJT5HbKGbuXzlVW2LTxnHIUCEP0sGyEFuyAnn9o2v3QQWt14FxT/kpW77gy88qb
5dH2O/oeFJtQmPvA4xKZK7A7kDHOIzCYMPjsW4ABFe5tCxw+AgAeWtJZ0WxPdm/tldI+LhPNXAJX
EBwWafPQtsLxloTbosezitqDYz4ja51fIaD3M+37NwwHaI/V7JeKbJeXVCAc677PGRGLxyymc7fj
10SFbA+ptUd7hZ0oaknayuj3pUZmCZIKZw8tuKShga8Qvkf+4KKhGUarqLtS22KXGwPKyTKySbgF
jugv4awBlEkuGpkdC46DPhyVwa3QfwQtiH468Y1JYS4zD3/8GObJIzS//JsoZPxd6XL2sAXT2CYb
EPm+AN1LZ46Q0yQa686+GXV8BBhQ6XY/rk2GK7VOY5oZ9UmYmC1R6ywrzDgyxKbD3Ws143xCjmMV
SJHC2JebGNRPveD768DxbHgTlg1/pmPs4ncdmm5Yr4D3w1kuuc7b8nHUHca3UJlp1nNtM6n1S6PS
k7MpOxsuW994iNhgdvMzNozegsPDCi7ZzDFSga3YYvlj0hpljPAL1hi4HL/8+2r8R5h2SIc0YVBA
8FY2v+TpOjB0GLu077nNmKDDQnaNQ2uAn7EPw8JltmiIm6B2cSqcbe0wguIyNGOLaZG91rgaFXLj
/36kRXb/z9vqCMM2dXgpcIS0r3wAl/Wly3Sr2Knp4CBCZ+39RCJqVX1rDCzkzUC5G+f2Wgmrs5Oy
AfbNDkOZJGbVh4QeFYQ2gDB70+Zbu6rMVQ2x3CMr4MqoiOsFNjAq7Gw7kGEqJM0mSFj+5JjdCqgn
mel/BHPh7ihfwHsyVVNjpAyrAnFWuz7FieJFherJ7icK+lNbMFUDhGA1YB8s56obYLRb6Xi37DIG
hHU2NFX72UI2YiwCcHApnHATuB/YVDA2yKkynGE5lzEtqUeADhOULs9CCcpKCy655tA0DOG+KcC5
VFWNr6/drcDjXyN6EjC3njiUfYTHq37UdZBVKosALL2gKbsFNn5zMUv5BNZp1kh96E7cOgcqSlYa
t2oPsXeYv2nP9D/58TL1O0KaimgoUlP7fdUt7yvmrvEQogEAB1XDF2iBFQK2dta6Bto8dgJ0BlI8
3VSskVegju2SZSRBakbOns8eX2pRwL6wQdR1jwvyY2bVJ61ZeVtj6C0LjhnNooSVObqCJLWiyoA6
pi1iFcFEHZlbRrmdneSbmv7vMgL7DMpawqzKuOfr4KJr6S2zPECu1zF2mk9FJ4PzjL+vzKxLaZ4C
x/j3lfir37S5ELRsDEsMKmoqqz8zKdpsmPslDLZUv2RVgw6c5TLcGmbjV5TN7M0JvZnjnLM4AlxP
rc0AByDrINaVrttcazoOOfeqfPtD4DWILvnBsZvT8gduOR5AEu7KUTuwrPwuBv/VrS8PbxKGiS+S
3yNj9G+tgLSBiBWwVrvaHZ7twLpOkIQaGk4kxWw2BDd6VyBeZzwgeL//94v7Gv751TK8wS/SNXr1
vyqQpDQbUEAJFQiNlaz9J4Xa32Co7DHp+bbrWWLT77HLJlMQTuGkQqvTGO78+VnDui+suY5CCYv3
N7hm0XgqI8IrBZIaoYEUzGiwDs5Y6ZaM5lR1UG8ZTMLQGatNlAdsjhLHwvIR4GWxj8zBv3JNQY00
CQlupLkLI9A6SldpO32y2cU04SZsQNeACfrZJG6/riwsKSPBKF9ozSEU4RomIeAHC+hGYbM29OMU
5MTcH1tb7JBD/WiSQLlB+lvH8Htu0Upkj3+O5jbfpia0SNiKq6ivLQlaONQdUsok8PeiHB7BfJ26
eQivMv00MR9GbZFnVY1OrOzAKK96FAtXSda+taLp1zaAOI+esGaZDKgiMAHLADvYNFP/gofCtjST
ajOZLNvH5mdgnye1elfhRGx6faZXHkAndsnD5AreHQw5x9Z3ttBZkdBwITcZe6oFtJPB6LVVIc4V
j82diCckmVHpDjBh2+bhIbMEBrM9Mjw5Ni+h051Hd37DofEELQQwDaHTVU8q82MGSCmU89a8HbQc
/ox718zhG85B+4wyHnRIj3u1USOgEGJoawimZKbA/qdFZ8wUiFyjmt1FVrnSe3UflT6hXMl3wD5K
yiz3NMv9WuRkuyxtQqzJ3Wk9NfgOhI9tT5tkZVW+rZEYaQwbA1RRoCWmk2ImlSaeCgKn7jmEcYhe
Drx/fRf7pcARbix4T012447PSukHbNqfy9Z4CMJIrK1wi72Of+0w7QDrIGXcKqSAlQq7T91U0A9C
lUlndsQanNf3zUX8mhNsFBw0iF74HaB/z+Txz4vhBjANldR1ttrcBribC5e6n+aU0vTA2aJLbTCx
JxvC6MCJdTdh7gYx0bI83QmUbZ+mv2AxHPR5MjYWuzM+RQQxIDHWUx19PiGC0tyIqovWdvwQdz2W
pWmymhWQ4VEa/lSGOPVQtD87wB5WlBeoR6G3YugZg5IsBGrgxKB7UqSBW31t5HW+nRMUW/GDv3GD
ZtqoPLSjNfZ1zwtaGW6Nh5zPj3LLwfDiAkmtUBzj1nrRov6UGy1/TDe4VndDpDf7lArdNYcnn654
oxbkYQs993+/4a8DF8iTBDiiK0RCksRXLy+/LaHVVAl6vyg91QzzaO6/qab/WnEsv8O2pSOBCrLn
q/cHIp2AIq0AtdBmuM34qKuiZyM1sV5fpab9hHzHpynwVHWVD32awN8qgKH+/Tn/6ip5CBKhQUXP
YIG4/iWdBIpjxVZY21s3yChAJ3Sg2crWcIrngc2AdYUp8MFUqh+O7vhrAd1mB3p+XdQYS4JJ+46v
Lb62+CB7ZXMr6ONhUzGS/vNkT1WW9nFW2NvOKpVtmb3wa/1V3SpbdwasQUMXx/zqQDoiupPFEHhC
nibDcnp0nhqtoG7MMyacrgoKyEYpONHTtdU4G9hy4/bfL8/6z4eFESgYgcAtX2rv33Jxosy1LWrF
2lrwTFelkr31U9VcDYqCKBFIGttPYtBXKmUWbOsbrdBUtE0Rs60Q5BjCKX4Avs7VPWCJYt5Pvom3
YopaiD5Y4MM6/7marNrr/Ri/hXx61m1royT2vI5ToJS1Jn2bh6uqrfdaX4Elk2TfYRujxerhpH0F
LURH2yh47zQiOSiE2murYtON3Q5eU3XoNDxMp2af0atmYZhewcIOUDhC+AyAzUqrxvKKI3pdmNP8
KOb8ISkZbHUsSK+z1DLWY65h9BT39MtF/lBHucbKlC723y/Z+esq0m+yiLR0HbFVnSrxy4mIWsuo
qOSY1yD7lLfKwzQo5qoz4XeoZQBHXXQME8ofqQ/9e3k/dqGtK2qVuzDHuzIJUea13frShPztsUKX
Jw/KV1+qjqXyZc2RMVMpjC9h0j8lqdvuYhUmZ+iscZ1V1uXYEP+zi1HSGI2zuGSz/qMe3XytoF1K
1kXAHq1jTwCe1lscrTN9wz5e9eqJGtZmiz3Pks2U9re4nv50ssbczUgeIcNQoweJ4TOSQaYcYJfB
O2wYpFUtVIQyUci1RfvUFfuqxSMjK8W89i3rAGwEfpOjboyiPk5d2lzpJTa6DWBRT+1/tgAV1o48
eqPpHquB0gn5pvdpLl/NCOp+VNds5v+PufPqzR1Jt/NfOfA9GywWI+Djiy8HfcrS3tINoa3ATBaL
mb/eDzVzZjrAMzZgGO6LRvdMayuRVW9Y61kp6am2hgsAwNijCL/StjGhfq9+ADhaAYHC+O8nxr+5
uZy/vDL8NtnqWsxyWVTKPw+PVBCEyZy0AYjV/JopyintDM3IpL9KouGhKGxUjqUkF4EeK6t5+hMw
Bmur5cfTZpG5Lnj2V5lPDJqREBc9cq2UxaKaCJi8oIZFWus0H/1EtjfQxYxEn23lrYNKzEePvm/u
x5/mHMznLPLFYbTUDSewsUkkT0BZR8414eggpIYdj+TXNBRvzLhMlnm4sEqjt1fEc4U4+3etxZfm
Jk+IOG+MKgyxuudq1ScSBeXE9/Cv34G/Fv3LzIX0NbaMHI9/KfqnMYnRO/BTg4H5lSEtzE2Pzfc0
ttsE9w4DdLES5k9SLeVmMsJ/Z3MVf5nDE4tDsbIAYJn4Bt6fzd34mAvL7FqO5ai7D4LsKJP4RqbJ
cMjawtxmushXVhg1aKJLsVaeF1Lfhu9xZulD57Vv9VyRghCNtPr+8tB52LWM4lCPJXgVXbxoj2Z+
7GsaQH8IMUf1P9jVXA2Rewlnp9mJpEMEcDKUvulVhpz0+2BM259ZGt+OU/HGRmLe1ChxEPXUVzrl
siLpMlsvuzA6wK/RHZxdi198bfVvpLXgE/PUFpEqz5CF1zkd3edRCapiFVgMKylr2yM0MsFVgjim
ReBr5SM+ocZ0yd8EPKwUd2U6SX2lxtusVemtv5i7WyPcAPZA0ojXgF0Qts98IJEyAjTgOteZLaAN
9IAWcnKlqwROg5H0F8vOb0SK/MWz3LsW+N6BJNajmjyxcTUacNtF8k3k9VvexuIgtHkTD5l1Xmaa
gBTSncwNMpWFdW6W7xwzO98Axl9G3eTScOCsAG++W5x2vO/LzW05mFMsT6waU56gFAc7XXgpE6Fx
LwaJ2opyFyxefBQoLObBKbaOUU4bNPHRJjVMZBldDz8/Hndg0qadLs3X2k7Y/XWmXqemQ36PJiTQ
NkqFJo3/re/ieTuGVG55uI+C8LPpKURrlzMOd8AFYDhiKAT1V65mVlaHIUJwu8HoaUQSUiWy2HbI
uDmBiv2bl+vPMwgebV4pRssLu2ApO/54vzSum2cFXl3C41Ekp54d7aI7nmTGeDmltV1tPId26F+/
0d+ktT+0trZgU0GBIx2feue7Lvtd6ZAm7eSy2XJ2vRUXh2lon7OA79sK4nOYjBtTeYDePSQdRZLp
XamhMRY2tw32ybyc1DZdtPqGP5KZMYNz0KiFqgbFtREYdxPZRucIfMeq0pWDM0Isduq9rhimpXHI
YlQNFW5nDNODD4oo4fexmTsyCUSud1E5JlxFWElj1DlYsMp3OLXHiQJrl5q0xKAROyhHHJuyGm/R
JHWrbHTi1bAwROLUuwQCp973ib33zZSxX6HfxikWa/CPD0MvfyppfeniOAWw8+Lkg5Fph2rTuXLG
joAKLBOMKb39EOdyO0RwwQYm5duy9m+xx/FgM9zZhm521BGC8ACMGXEdmG0VgbGzUd6agRZ4jTp6
WQb/+0FUhz4ri00hOTPNhMgmvB63tcPYLDHgM//r3+xfSEwU04IFFVE6gpkr6X5/fJ7YmRfamCtn
Z2f2Opg0pQobzB1J6Kwf0+ixiebPuXaP8zQXOwAxCC0bcbKz4d98Ida3jf+Pz5g0v3HODA5RcAV/
qu19PDm1FUX2rkNNu02mAAJEUKrtkGX+KpxJ8s6YXqyNRZeX+u5KdT4vop1sO6QzvRbnNKianW54
OpYLaCOoOCtSxtfeUKbrS+OMISxR/rE2+c2nbfjD7Dl9zMoGwxuqB9/R+UbVBb94ZV+aontzyyjd
MbPgSNLNKoV8zezVITM31KCG+DA97NyInwsRXm/T8sjUNle65TZXicXBqv14Ry7EMV1O0dRtWXJZ
2OzC4j5o045utd7FXG68GAgSfZMsRNe/+J2SRCsdTRoIP363mMxQeBUP9lQ9dyWFs4W7ZWvgRl4P
svvZIUw8Z3esaqB1dSNhIlRZZIwJziLWE4Hx6OmWDqNXa5VRU89dDPcWrg5lFBtJ6JAsYWT1YBQ5
+LB8ZFDWn8eRZaKnjQdnYLCaFS46eFuwMsPgruAEzXjK+pItc/9RBK2CgZCb5zLLKnLisNuj6MRu
BNZ1eTGZYCN6Xzc+jrhkZW2D0TrmIgLemmDDZAa+9kY17pLFB1tYNEONj4tytonf6LkXassNN8zL
qJAMnQqqmAjWuG9b4BgStfGmOFp3863Mp2kXGfUdUbfGzpT6AJLFQ4ZC1dUVhrHyzGgn0H5vlPZh
hbCN8uB5oc+WuPlSRLo5Mb1edi6mYtjFhQsxQMufffHgZdROjUiRI/OKU1dJbpmmOUyaj+pD+TGz
/sUCxB4hAd218n/121wxBatdkpXGdpw3qEOIzliYPZHqT27SHlsd3dG/3HCcrxLTjQ8OVpfADfVG
xM2driEKiqhw1yFIEpT3v9oWjEmHMbhx5bwxBsNc0+hdWcvEIvJISinEtJ3Rdq37UaJzECd+2UiZ
l5/893FTVwRaa92SsGTMSF2rrlnXffNlBxG/qhjuYlvCrrWKhFdvsPdMl6wt4u8ciegEyXrKb6Mo
0qRgBF8wgp5NV13aiNsm6vN5Y3ntmkIo3Zm1Ne3SCb9XnZMsnjABYEBy6FzAkoFL9HmYeQtOzLz5
HoapgH6GHzZ1Mz3QFA3uNon5gr7PuP9nfMTlE71XQJyTiMTP//Hf//6JF9jgH/5lC4yrne66Tz3d
f5JL3f5XKOPyX/7v/p//8fn9p/wb9KGARy5YKf3usP8r+1B35dt7/Jb/x61++/hs4t8TD//5B/wd
eej9ZjOaRKsgSU0InGWv83fkofgNQJMNpU9Q1DP++Qfx0Ap+W0oBYqVtxDUglLg7mqpr4//8b5b7
mwvwiDksf/dBIv6fJVT+aVPp24wrJDw86QaoCahE/lT1MCftTLAS3VGEtodTgqTCgxmlY7p2HKPb
BfmA1yEeK/gRhjuQd6VKH6vaoNyrjm+Yl6wLQ+pF0bwSLqNvu1DOz7roVb8ac2HBtTVxhAWJg9ve
mAKN9Dz36E+HTmHmC0PpxWsnicXPrJN1Tp8L8OHESJt1lLC6Fghsq7nPkdVDu6ic2cGxwUT9Ggt/
O21F0BGXGGfpRSSTcQEoEj5UEmsG3quswWBd17fTWBEK1MduehvTkj61cdgy+m8K44PDyjo5MYmA
JWfHYzO2A4qBKnX5KuMi2KRpktxkSdfl6ySKsPZUrnmLaZKBQTmO+mmiQ/zMQCYwXGiG4sPwS1Qw
g0wJMy8M+ZJaYQxHeQhBveTltrAV69J6wiO9aTzcsNtqZLywlq4Kd+B1Rvg/uptWfsN9ixJC9+jI
I3u6G6vG+BHknv1c4vS6qZskRutgheYu4gd2TILIX4Mx8MmRUFX7YGuD0BNhRProdvQ0REr3u8mr
25feEsmjETfW80xD+1wDV2VGhDQOP5479I+FB6F1iGLv1otF+jQEWY2/xS3Ks6/G+CX14VvsihZs
GY9IuSOPjwTTKA66e5Ub9oWjMTqzghbHeLT8W2f0GcphOgG+wTmnnXVt8LXT2hXmV5yY1Yxa3w/a
jW0b9n0Zk+m579p2/llFmRGuFAYXGFg6rN+zOphvCT0PN81YlB0oKcXChEbd+qHFmJMr6nCdFspN
XnTlpv6mttMo2ciSkhuxZDJnGLSNSW7gKAFwKGcLXhbzw3nJo/KLBznrzGUIVI1inyQh0siuGdVp
doe8vcbq24kHWH1mxbi7s/VxsJVpblWYy475C0os2oUx5KQ3pJl/5VGrk2PdNI5544NIUNm2niUL
GELbcccb3ZQ+TElebcaoj9giW/CsR3e6GRVGGSXC4i3Gg3NUMhubX4UX9+Im8nzgMpOQErlPU25E
SJKDAi6KEoSRRDeURKdCn6M0YaHLkgI4dy2sXdg1oHBCu9s3SV2sDSeyVy4t9q52UtBcES5vKoeU
MOyw5Ox1E2j+q2EMrIxaK9XnmifrMys8e0+j3txn/MK3aT9nW57A7tinsziiRmMAVzB5AjPg6Y2d
af9sFAp1eZ6QcoI+cyWjSOJ+7IKLT9D3quwLWvOIp3sOg+y9Dd0ehmNZ/GAvVF6blZnu5jZo7p2+
iW4qPxy2yvcpmG2zfItDtn1KjPXbMDhoXnV+U8kRYkue4vtxilgeKlRCV1UduVsO5JL1tgfveAq7
3VAPv3SD2SuQiG+4Hs36Vcd4RYu+6T9MR08bNCbFDV8QDWdvJxQ2aTNsq7SYdxR9PKjAY28AM4Rn
mUt/76FqciiSCImPJnyMiSf1F8Cq9KPr/PBL9zPRD61e8sJTX+U/e6MLzjiHSWLkmv9FDVHvkhaf
uuUU5Y9B2/3ZVGyWeyfrv8LYHDiVx36XybG8M4IUW+aA8iExAfCg2K8RAAojOEViLI/BzLouLEwO
yb6pChgmuiIEtow2GDbRh7oyM574hKRfUsRcu5Amtk2NkBUjgPNej9Z4NDu/Po10ddTOQ7BtBUJr
prGk6c3euEz625Plx+lH36Vwt5yUUWNGl3MdThaDqN70D7ZXOS8qF+ZTDfD5ThlJaXLGk6I2jV5C
Qsw8H02DnNWOedwuH6yZxicvcU04rNp/dyXf/q29+X2EsfiTTvgvV5tcRpC/a61N4KUM/Stsc0Sf
MLdDlnryZRVdw5G3nBVgf4cc2qLHn510+fgUxDJmgJgX31V9SJlly5YYENygwwBQKiWZqi689uTM
AUZjr8jyuxbgnLVnIJ95a0WlDPQpS1gp28Fa2Eb7MeSeecFUHa3a2BDUdPYwMLEso1d6QfQ0aQDv
PmGqfOca1vTsR9m8JwO5uh7kEMKQBRAIslJXZyeZw9vAk+ZZFqn74MfMSTKvmPK1OyThVtF+bfGh
9bvYkcavXPWd3Moph5ViRclxANX2rkxYsXOxSM2zmmz4eTbqetc7tajWdROV/qGM+0oVa9eRDbYi
7FE3HedUdGGUjX9dh8otP1TRDbApRGtqsqcMHRvTqyQeGdH7XHXDsZ8qLEHZaBZiG5tRc8wE8mt4
UmHvEtniETNxiBWbn7VMysWSX9e0nHpmpxszPiK9bczeq4nwPbOF4iOntHC2gvril03hgHNR5tsW
cMQWVOfi2hY9hoTlR6LSWJxNo+zuitKszrZbm788N032Mpizy9DbE0EHhfc4uKE6q1rU+8ZC0pSX
XX0hmAq64cT+YFlIfRgNXtJ5itURPUqwnWYzO9vYnJlMNsw3DDxkBoxJfunhWjhi2NWV+CqW24g8
y+lsjKO86O+LSvQGZcRyexXLPabAbXYMx7rY35Ix/z2l1M69+r4FuaHpNYLZEl/q+54ksa9xgAcv
96cJbTRbjz2VwQL2CS/Z1HlHRwdoHP/1iwMplBfjn/MCviMhUBsxu0BkjrRb/EneV1UaFERsxkff
avp2g1+gcDdtUk03DTSQp6Fq7a1qKogDsAvpQ7xI/CyJfiEoy5i2Os7Fh/B1kCICzHuuFiXcfJe1
znww6DnNlRYDy/3K5zYB1TQgU4J/69dbq0sKc1X6Ij46HckDZL3mPEtVNg/PtGfZfZCamqg9ICBV
dKWS2b/Mc5fdtrWDMZBTWKMqk+TKiDjQ404oarB1nJnccZ7qaUzLABc4gEDSrDAYH1XB8qNSxofT
IvUa9cQ7IfvxgMI2OAVTT5SkRWfFGcLOPwjb5wFdDQJOc7ZOnWATwYNh78KeFxmvMpYde8aRNwTz
dPBdbVQLXnuArgiGD6gcfBvpXaLGig4iWqZVopyNXdNY9jEHromeLDfAm6lZH0jaCemXG6IspiY5
tbxXCLrpQ6XOdtAnGCF7NaKkruubQ2vkzlVSaHXra+E+lYaSm1769bqOPPzSFWP0yJzaLfh1khQH
5PC8zEsZDEF1S9UPywEYzJD5ZK3QZ/evMuIP1F3lxps2jKz7zs59UHcp9moz5OdnJ+1mEpPVrZJ6
jE41bf9Vk07urU1leNt70nhj9u4+x3lVXg+wIbYJpsy7Kq71F51Gd42nOUtOVtRkH4wyK0gLZY9w
/oN+GGiz7VYdrBQvsHlfe9y+s4Jx5OWC/ADAtYU9P3hTlPTX+Hv0dhBWQgKZ2RevyumEOI1dkOBD
oWCKNzJRo7sGJMGn85aj1Rij+Y2XNfG2gaxluHNGmzwB9ipRvgf/zlnuLse6/X3Cq+/DHlyEuWrA
hd0P3xcBDxiXQtAvF0T2fVn43xdHXZFkMHxfJ4qNMy+rnhf2VzhF18Vy97jf11CGyPOuVHr+uew7
P/kxd2SCNi1iG1nZa6lqnA0Z6mVGbJZzy5o1rI9EKfm4DDtRPqNIyi44R+3rOHQ7MgED1EKNFI+u
rNJT19nzZTayheln6nIZMwFrLPzpTKCGsfbrJBQ4YHLz5PpDf+ZQbIHtZXV3ZQgUQMtIc4/9PGII
OA3Doc3d6iyKoT46sQ3kPrMxGkRdPRLOLcJdrzrmJVnXWKSJOqmzB2o8vmo56Zi4exwH4Ir84s1Q
XYfFsHBJu45Vj8mt6EMFZTwhXTktAtaphTUIipQ2Se8THOJvqqnHR2GP5VVKCcLBW1qMKdkpOYeR
US9slxgQi23mCG4c6UmmU05egE2aer3RthvnWzdJGvtgj+30avrauB5MHviVUYYOPYnZxveGndYX
u/OGDTas9CO1VIfqsW38H4yzEKfOKvaDRxSL8ZVFVi7bEsmfzHpfo9pq0cS/sCkoHtSI/hgkjxPv
VE+Q/CatNJIklfHNJQVGWZH45Qu5uiP59GFdoAcOmpkOU3YmqxB7iH9NaWWxQGag/UqknfOeZ14z
n4dWQcqdRl7PHW4KFgFI1fwXTzYdR4E2vP6gYsDCohXNwYFl8lQ2Dkont/R/0ci0Dz4W0Jy1Z4ZU
TuoC6na9tMpJYPLuZkEcDeuCdJpp1xW1aYFSc9H19I0N2UgV82b0muBlnHPjq+3sEgx94gLTw+ra
FhvK3/5SY3N4mWMpf0UG++qdjUc3OBFym0DkZJmwg3NBinUTwIUEKJvXW/h2LWGIKuqOodETKOQV
if/u5INIUZqMBVLjuL8XWsQ3AVmPwCONZuSaief23Og0uGGrFdzr2Cqv7VkjgZ20arclKmS5RYnC
XKHMi4AEML/tmMiGQfrGOnvYy4I+DE+Qw+cZBbcWBzboSIBnWN1qQxIhrGXHoDb38h4SBkYgi3rA
ZexXmF23thPGdxsIrRrU8pjY9qoG4DqhGFDjgeqjKDd4lMPHMmzL12wZCR4SBHIzPq2K7nAYlyFh
MndTgWlZyhffVfOLGi20oojgv8bI9IuN0Xo5jgY612cxohSCl1CnJRJ4wzGumq4zgjVIzJo7U6Nh
WfclMa+XGYicJM+PIKJVpP3hugxifZMJaLuroY9A/NgDMRNrc4hMCiVtyus6D5fydImsi9xBBfu5
w8COtW2qvJuaqWS3DIlZqFOD2ud+KvWxq01CrkQ2robAm4qVre0hoLFW3PcxI3xyZGtjvC2kFe/F
WDTPnozaj4ihANb9cIyY83Y5U5WJl/CNFpxQVZQw3poBUr3hG0E+ODqDd56jdMICn+Zi5c5GkKAb
VBj4pIqhAhYEFfZYz4tpWkfkHm8Mz6+P6dy1j7aTpwKOG4MSLIiyjPZStfm5QRSxJZZ43OeLBiay
dSIP5bwgBllBRdu2nXi6Ar2cRioxmQ9wSMpz5TFy2iEBHhBCYLLrt70wqgTBkz0dStOD0ZEHrtqi
tLUQ9yVqgLmQB/NKgbJ6n/Usz43vZ+aWWnZG+1i6Vbsugmw+hGPmwICKbbNb93bKmlmOylYnMbHz
ROtQTa8qoIgwu7R4Guug/nSywadnCsofjpPFz8KuxRtCLsIaTUMcK2FjrEbet2UsgDCb6vfLF6oq
N8rP8xTuf0ZGmE/F/qvn+T5FcdechZvaBGsRxfxuY1vtVm6gnEcPWelpZv1/ZApGKEg/TuZ1PqAx
4G2tb8qgAgsB4im9peROyaSa0UbWNLz3Hor4DS4wX6+jpul2wGpgk/Gb/TX7AMwyaZbFOs/s8bFA
c0RXT6agJuP8nu6QcUOTm84pLIP6h+VSLPeAB/c0t0RVVL5X3oDH89Dn9qlDXndvMb8Qef5klDIA
HWR51wphy4Gvu0441WUAyAXEAir1JNv3ia034SyyKw377zNuCvow5RVSM8t04sukfevJ1jq4ikon
ea+Z4e17dD83VCrVL/YLHQK8aQGKLlkdB9smJLJzo2npuMEqyaFEWNTj+gqQ3gSVX4LWqMrgb/X4
/+0h+/6zun4rPpvvIfo/hup/G6P/41///5mxeyzZf9eX/GXGfgENr9+KP0/W//Zh/wgTsiUaGMHu
XDjMyf8xWCdLaFHG2h6qSmnhEfznZN3+zZZs9/mLnajATfvPybr4LUBfhgiTjS0fi8/7v9YMfx83
8NP7X1pjBeP6P7RRi0OZubpEJoNVmS/xz6p1GURGJaqwP9iZfIbX9Wwl3cigZmB+OKIa6oip9YSo
NsV9GwBEiOfklPitA7mEgBRGS9z32zxuAdgQZokbw1kVAxBSPTJqr0vMVPGPObNe6sbxDkTIQ3Mm
UgLNFWOZ6aYevRZv+XxJ7Q4RishvDbMwT0YL4j1oEmaDsZCbFlvaOh0A8EHzNQHzvaehviocQ6wo
sYc1V8qOFoaWjXgQhy/aiQ0+iLsmSV5rwI/oEsRmkO6lyOM7K7OPWRvb+LHNdxcOoKWTF8XJs7K9
Ae5poz0G8xW8EygCOWNlgO+Y9c04DeH/esY+HpAsd9nVaKevMhx/ApptV3nDvGFgh43nCMyGWegt
6n17Cz393Z6RgTFrG6Bb+b9qZ7yC0kFWQhHP54BdQWj2ajdY+K+cQd64efjp0V1OZnNbTI/ZBLTH
YgQJpfYpbat2FVsti1DPIJSPE64tsNLgAbYi9dRn8kOYfDW0j9xB1muborVqGk1veSO/rQJYQVYF
7qZgEtyd/kKaM+snPLAoaLxnvGIkQ9bBh2gZjzgDV7ILSjog+Lkpp0MvmgCMm0HWnXwhseEHve4L
622Y+ABQ1uFwkV5xHjz3Pvb1FefsHTYZTkDE3G9mM29tqeSeVce5rrpq05p9ggnBuuqqSaz7uTg3
mX3HLLHf95pRNkUofsofzDVO0s4/Ofm4x+N81c+6WOZd79HAWL6yydDEkbfGRvvTCuwzUHmGxizi
HU7G1lV3dRB/qKQGbdoyTu5D8aNnVBjP/jaY5nRj1mCezGTcjkZrIkg3b9DK79p2RAzl0G60TKRQ
mqtoMyf9O6qtG5pQxc077fKF7zNTtHDRsAydmBbQIJfJYY6DK5G31UpJpr4Wjqw4LVaeYwPdSN91
GCKbTS1WP8Y+ZAh6TnltEt15aDm7E+6ca9DxAQgin+22yeRaGU8y7qp1GOuvErLPJnHCq3pIdmx4
roExWduoeqDv3019c5fbuIynsxe0PyGgsUXK2ivPg1BBEXTlYDqb8Cylur6LJCsVcHVrr7fuMhRo
QHJwkrnFc2yerQnuHtDZnQzAygZTetv4P42eba+GByaSn6zaB5xFVrvrbEKOkrq6487tNoBHkMtV
oFtTNFgs8suh5lEL1VtXVhd8hfDprPyp9qLrKuPRqBebW+XW+1QTF96PjbeOZhYwDuxvhiERdozl
lo2OAEhP1GlPU/GVTNnHYIe/8lndVDr/jKFHdE7/gCy8X5XevAv8RV5ccpV2Zn/ILB+pvk9KVY0d
l/iRZx09SNsejuTPNKvGRu2Sj/6wice7lPYNFTOtfxawRp9QpyLgjQ2irApF9HWRvcA9TMh1pqXP
BvcyfNWYl7fJPGDjYWy1js3ugAP+4IaNvq8ALsy5eYjJVNskYT1SBny6aEBnN5lB8NjXhu6vzGQi
FibTJELF9SO5nIxSgvRFRc4X6aas9i+DLtWvmZVDUaPqmFdeZTMBD2gazkYcQ6nyy6fO4SdvVl3E
vLzAGFLVG2dMnlI7vXdnXp7eqC9T7V2RUE1/R6oRw9yhtd/m7KXJnBvUgayOhrQBxrZxxHy/vHUz
Z/uqbg3s53j6KRMF6HoZvxp1f194ubmdEmzS9pjzrvonO+03okO5kLiMKSvFWyhHtm/tFEJmTR7s
yMY4zGKyyotTb8KAJHXaR4yKTRUTbCWynbY2lRi+hpnKN7egrFUKQTfCiqjkCymE3qqevVjloSSb
WrRBlVdBqR3TrTvoDoxb+DFHXrcZ4wr7sv0YEWS6NsD+n/B20PEGbMASO9/E8aue9VuMCx+GZbxH
RnRNFEyGSoOt3uDmR9KHrxHhwTmv42KdOvnWtvg1TXHM8emmr4byj23BzwPHd7OzKvWY4gLw6vAu
nxHYABdlV8V+y4zrn/Y8IPGsPoehz/a+219XU/oGuKveZWWym0sSdkpMyluzqx+DiVGGco2bqsvu
nBi4cwefzo9PA5ztjUD3yuYw4cwyZtqJxXCUsZQeWwvBa2aS+8dae0ptZ2Vm8oc3ecd2JsDV2E49
gVmw4Tc84p949pbUGQE5jgXPylk6XlQpfjUYSKusdN3nHvF87c63452XDBiQy2f0NPA8awipCF/f
GTNU3/ZbiNa0t4Aq9Wy43GF5zCKXoaPhCX2jLEde5+Uxr2bnvqL5vuTCf1aBc2v2uXiAbYK5s+7n
XT+m3YmK6Nyz0P1lm2jRRm8zZBiHXJW7W7iYIcBOZyXA+5x9G4FzSme4VcZMz9CCXWtdMbAbIvcN
1eeeHZXYaoSUzIaZjVZSjRcRHO1psO6R0CyYtfBG+nOBI/4kbJT5BBUZ820ascrr00f6qHcZIlJC
9GLxGJfXbmaCLNZOsYsxwG9HVkvRF8Nzfjn0Gk0ZLdkDNBySjYGabAPhy5Bup4FcFC9/j+yZXsSx
dvOQdSdpke/u22FPmSDyqxqpwNX3P4G7So4tB2o520cs6/MPmEp6Z1at2Fk1pVnZArvrc0I2sOIf
0InjLWnm+YTOvNgLOko4uDwBAQR13PjJldZlflboSteLm/ZYdYg2yY881b21c+p0srBxHIkDjDdc
Hvkz4AYkzUOO96Aprp3wGjt8chTRGNApWhjCZ1yn7TC98KzN1wiomNIa02PSKLpqS/cHgyphM6hu
3NQ/Z69LLl6L+Crwi+SU3Y6upW4BA+hNMVvtlTTVnTt1+lCCSHgAyGxSXuDkYIS0dkure6wdpfZd
hZ1GZuQYxOz9GpuZddL60b3uSNCR1lE3Xnv+/pvT2PLQFy5h0y1gU+ZUElCCYs88nWuhvTOnUqyR
WJVYuQI67039Y+grvWcCkMbPLthE7nPcycAaHvnokSDXy8AQpvCj+jRY+lTq2T7kWGnAcczIqZzh
2pkUUTRzQmXTJPT3w6MspLMvivLTsZ1kH9kL/T9sLFTmltyWtr9vhuCrb/kmS4tHU9WAknhXdnYd
v5nzJ3IIZ69s47XPYJ/6koDBZACFKprSPrKCW7u59TNOcvIMA2w1rvuYiJSxjgF/DuXt4JX7DKgJ
VlGORwBBDRo482Q23q8m8QhXk9mwTwEjXXW+x0y1w+tRJcYKEwHT30sP18lEfrbupftah8ZOzt2q
bbAh+iL5miZKLYPpimXG7RrXWbe1xHTlBN05Lv1bRsvozJUbbyuTRKux2bdWcIcnk6Mb9GaQLHbt
NnmuTbbD7ojkbHYpIBC2QyNANS/1BZt4AfLZ3vtx1TFwW3Er4FYIAhJKumjN0/xF00K1b5vwCOYD
udx3YVauOz1eVVO8N92xXrVieFLV+Cwb6xJOaXdwhD7KPtsVkGCvYpkdLJ8UNrbAUPzBnFfzMvGl
B9rUnJBXw3BN2kx/LjLz0FvJIevEY5MQbETl2K/YIoHX9nfAgD80UHIk2wdgpVv8wXCIG7oebCCE
OoDmh6nlpde2LY7DkNNqqOyhtxS1aXo78cl0EL+w6E1WsBSOVVv/iMbmteaEWiGXDzuEFJpHymx4
lMPpXNQs9uScPWNp3Sdz+Vor74L4CmVj/mo7S1cw6seqNIJVrePD3Mh3d5FayNJ4qiFDun18ZroE
2zMjrCPtHrWgzmqVy51RyB8lU/ep9G5NTAVoRRw2R4hMK+OhJk1lTYYWUWVgh3KtTGJRbkkQGmGI
5fe+X/7U7XhMqEVK2zy0TTHvZye56k0Xn2/YjlsqcVpjKBbAutZN0D9OTfOD/Nl3Nxw/WxKU5iRA
etyhhS7RH5GCFm6yYgqY6altVjSYt/8ne+exJDl2ZulX4QsgB8CF3MzCHYBrDy03sIjMSAAXWoun
nw9ZVWSR7GY3zWYzbbNg0rKqQrgC7n/+c75TgQizi6NSorlUXSs8SWCiqvphv4zWU8Ik79FYgn9b
aBh5SBh7HIIeSySaLcQ47K/59yIvwcY5ymbpTQDbgOLiudlY48JglxRcuNp93Sy3C8ErKazHwcge
pk55m9jEbJpp9LQBU4Rq4nphHcTqHC9jIhKsFekPIqMGOu944oT+mHLl9CCXaxuQbFeZldt51vEL
PQF7kO38VOpYJNdn2lqS21GjRAl3Q6yVX4bBa5im+m4inLrE8JJbozm6WC89M08TX1blRXFs3SeA
s1cLwqTY4znIlVC0vXYFYLvc9s0yxbepYpaehH5G9nmzSjxESZbC2hm6dcTN46AmIrON6uzToVJs
oxqfhq6cB1MetbgPmJmLbatgLeFiMJTBnOgsU+TB6VemdkHcPFqHAgFvPb2dTV7ZBGb0ZlJrAaRB
OUe2OPE55ICsNd9tqnY2wxD5dkuh7ORwMC5fkfGvOE/OWkVdlCwxX+g2XhA1PLgwGDdksYzdwhuj
DK3IszSOHHY2P2ox5yiKVKTXXZYc21vlmEHVmzyTzP+ZHPiw0LpKg5V9mRXzQWaZtTEM1omqWu65
MJIUhoOjttaWzsDuxNR2WAqeXtxnUEOdIhB2ddNkzikxWag5Vn1QpvUQKxPPsZdlUzvhjZYmul+k
G0vwaiFEL5u4Dz8FGWcwIgjBPUFmNj8YhfVXQPd7V8bJIYr0j5orhttv3IjdH6dT8OozIrBdc6g0
7RNzlkUuWz7l8RzE4zN9T0UQak2HH9m+JuHwlrbT1XIgKET9l97od0lDIjoCkyESIa79NPhjh83Y
EQxMRSZ3cYTFKmmwFyXtIzcozlP1RglXA0HVklW3rSvwHUA0YCHSsSCeBTpbwXW2dZ3iRxe7T4PD
qlEdvNZBPrbiofIuLO1YoWgnwMUwgPXw06rWi7HJLrcalgPKKLWG/URGWvmi3Ib6lTLyl4ItumWU
FA3KjqttW/OZiF6nWH1bBrJQldp88OaIlyXDtLQ4W1YNKhPb5I30c7gy/ypt9zLprGtGl9jkcMxD
9Qzx2tlqPX4MqlvSLbi9fSVWb1VEqcYS3nR18QNxhrDjxKxVuhotv9LPRx7PVGQ4GBkkrfq9Rx/b
Ou4YuPbEyJDHz/GA0a6M5xEykzjIjsmQjC64kgbLopjZvdjjW+TMN4uVXtwIKHFNQRiFS1MBysvB
RgfFmmTIaOjvZlfTJssMQIQJhqGkdMMEJeLPSryjpOxzqHsK/gzQfQ00aJXo+i9F8v+2MntJvjdl
W/7s/lGa/bP7+X//v6ffYhv5X38oov+k3z42SdU3H/+BfsuX/a7f6t9QRy1WyjSFg9ZdDdB/dUZr
RL51g2yFtXqjkVZ/L4PXjW+muaq0Fl+Cvqr/ScDVv7n4rOldFg7hZAws/46AC3H0H/TbtY7eoEsd
UZg9lKuu8IU/+cciTiYNOJJ+L6P4Qa9Hrjh1IKV4T1RCityqH2d1XQRaFw7EEfD62cPZiI1JTooH
h+tUVwyWJ80mxCsd51XOrLVYr15GTUPT7Uai4sbQexWmF5eYBzwwX+Hv7kgTVCe0HxEn6aK+S2Px
CGiY+VRq2AfHj+je1Vn5MOs2J4I50m2+CGVhoiKkYrkl9BJsdmFyk+nTzjZNmiRSrhHJcmzVPEj0
SfXRX5+SngvUFH7kbKcrSBVtMsf+Ys530n5ScyZ7dbaf59k8UQEVCKW4b62RdOlUPQxzjvQFUrfU
39VIfDZT6HOX/mFEgtwsp+MsBnY2W/aLO3JMM+0Jsgekr978wb1p2qf53iQrQb8lNyjsnly/8E2f
ymh4T9psT2jqPJIEOjUl/dGsCknFbHIruo20d9g8tYeDvN/oA3gEOcV+F2pX6sqso8FaMbKcU6z0
5T7peHR2rR9GW4Wsbk3JPqkhyXI47p2BVLUiY99IlRHnonEvVUTZwk36A0mp6q7RNJok+z2X5iAf
oCO1A+ExcFawdk6hVV6yKG22E8aSzWK3vKhDR44uTG/lNIX8jAxvcj57tQOeKlPMhjOjsa1MFyMe
WzQE5ujOdZd8Y6kSw9AvAJqubgCrcuJPcaZqqHUuSfiDanH1kklEqSQHEKsYdwmUV1S7HIwYtTqu
NV6qWF4X84n2FPVslYl2IaM6rmu0YjtXXQwaUYAbh8tB5xu7xzAxPExjh8TCHLUiL4ABzFvGPRet
lzq5pLK/WJGSOQWNyITBjl6WgO5ajBV2hS0iKlJQURmTLSrk51BxmoDuH9iRc5vYyzEc81NDpJEe
ueym7fKGgCz3eww6WEq0aCuttOcGUNc7APZYkxr9PuteidHjg88Z+3RaKNxeXnMg3y778MpJeuYZ
lK0sJSVk1M96p7yXS0zpkNY62yZHyqQ4i1eXIgxyCWsUrKHoJaPf0T5qRanwQiBwabA8tmFmHW3K
N0v2/lJbe8orjprxMh9laAe4KGnbs5TvDsGd7UjQgLcyrRUaEAlNLR321ZDnegtEG5VYPdsLcDG1
k1IyaRXZrjOTJ26OWGGck9MuP9KFadlhr8IRqb4fTH3cgqNYG39EzAsav9hr+oyb89pbRBpv5qzH
oGcx8OWtejbWCTCPKSRaoCou63SYDtlPU/bSlwVCFFOWXbrAEZkoR06TdZ5cjDriVMY5PB6Gc7jO
n8M6iRZhM2JwClk9xNwYmVnLdXiVDUpeapOp6ikwp/eu2ixlvE/s7DFh9oXIsknWYdhmKraZjiek
ocPcEAvkW7WebLjcgd780K3M2mnLl8mUXa3jNkg1rg4M4OM6infM5CWz+ZK6wke7JSe3Du6ZEcld
HlZfNsiL3Zgtj/U40Y5jy10mO0CC6ny1bFFjWEMUKFd5gKPUsR8rfMooB4t5yVchIRz6R2yENVkU
vFMZasOCUxPpoXkJVyGiXSWJBG1igAOnqPapRbMQaBd8tfDSVc7A4Yiw8cp1/BNzXhpQkD4FlT5+
Kd2DaTn3w+w+LpO8LYTCW805zYJJGpzjfojR6oQ6RV5YhuLYgHI5ZOFn1FjJrokqKwgnR9uh/8lD
tjYOtlyGVacmjkqg+cYaOYc1hnSf6BCuQXdZ+Xer74JQ76wzbofQT/TivlnYvIVx2wWRlcXb3pLF
1lR4/lVl8lJ97f3BQ8dLww0ojWk0YdYziuQO8SiCojDiIMfzs+aoH0ojAumdiUDQAONl+NBwBzjk
ASThYKCqWzXCANZMKUNwO7F9jLnRu+2uTq5MeslFpLW2d5vxgreD7DxvHb/pjK0lsh5bakgOVHvj
tp0EhDcIIuAk4ECMuwNm6vOkhU8RB/adrhFlVAslC+bO4twmx2PbOYdimp87w3rKmjTEZ4IGOGWP
E2+JK/6exzSOyHIq4wkKa7sNwZlQWt3tMDtl52bW8HJorwvgxVNFkxjDWF/6o07MT6/PSddiU4zE
XjGM+s7C3YppBRwg8WfjTBPuvnKAuyEVuXQfl8c+bL6cnOUIb4rrOMEzKxdIjTxBbi1MX2kKm2sp
TI90nCc6pGyOzQU5gCQhPVonj3Vsv3WtRYopnI8dRk/FQHSOpmDoWswYobmgLxdGkGjlu5osd6PG
wCdMztF5TJ4kWnG2NuEmPS2tJ7c8tsp+McFpLerhWqkVq9q4iAEhs0vVSnkzZDl39Xm5i+gEHXPt
R085KO0bwtn2rnpcL4iqi6WkDe1tqokY9HiEEc1RHpQCkyLAxAcSKaStJgtOWb8LB8d5SFRj9Kmk
WjHZlQTOxa5Wa7h1VFeFXVmu73oTB1jTGrfzr+q+lcSGPPAAF8LmBo8uKI0M17oZkrzBJq3GmGRi
tAU75z/SUpeKJAK8dtLdGghEW1thwUeqZ6+aJpqzGXsRhwhv0SWYNLr7OGHfG3FOzaNeXvuCQStf
qsjHAn878aQcKZA0kiLZpUlb4w4CRa4DVvH1igVlYUfbQmMt3UQTJbHTJdZQrqvF3FTtdOs6qbLr
yHehVCzGSQy9n5WaE1DwizWyHu+VWGqBbQz0T1FastNofCQ8/7PP5cugGlifHEYuy1EwF0Zolm57
VRS9PdEDZwZFUo/MzRwI7RJXalY0HucJaHFJGe+6zoEsoHFZddiTKjbp8IozSm/Xh95c2IWyS1F0
KhDrXv/qEME5h2C0xAlwiF18lw4byBm/EtFC3OuUubNIKl45pTVXSqi4rWZ4YqY09BzB8cYtKEKr
y/hBDFq1XRZ12Wqz47LNkSR5MoRBiPUQUdliRy3KAOeys+K+1WGhB3PBwtFUeZtgv2J7qs2PvAeC
oSggbo7FbTuvWbOq+CrG8LNnM+Pn7Yy9C7NwhB7Sihc2DKxVQGsuE7/FEvGgO5o7aiPcdcgEO0X2
N0TIUurE6jvdKchK1BZdNpP1kaamn1TT1qFdHoRRt4tBU3pV1XmVad736dLv0xBoAlxAAM+NfoEr
c4/vN5pqFct0AfqbwAp+xGTXGfMHfgi6vOTw5DC3ez3FeUCD+qdCT87OjAajtWVzMNrR9PBkPU9l
oLY967G1389VOatS80Z7bO2x6n0QYxrU2RsdjBwfW8nSXsz71HbKyxA1KevQwUsytj0l8AdSPe6h
U2rTC5Uu3/GZ1rFMAlzbQKDLYxxojvKm5DVaYM6WsJCkikShsxo3vxZZzhuh5QZ2JvNH3ljfzaTv
CJKjQrcj6QpExsdJRMdOiJd0kCO2Y1QhvXmIPIwg8SYPYbqVRfisGoTYUi15LM3iqGcmKZHewCRZ
fSHX4WnYDhb3Kzcr9gtbXoflUgiieY64y+mt+UJgLNDzKT4J6JNbwmerAIIzAKMnCABAGU4GyEyU
tY/7fjnLwdqHHABQf5tz555rWnG2NV1sZ3Bt9PTRs0lAtdrpxW3W7Ds6qDy9cn6arbzkY0+4tBi+
TKc7KCEUAd25GYjEbswZyqWsMYtRjIM3QhLTVmNy65Abr7R/oXnk7heCDGxFPtsbU5H30iqWwFm2
qsspsc723Wj2NKJ0S0ASvqJlwK91c8RSQih1pgfH04r7MqG4TvJJ86qQmjiX7RsrAvdtrlnS1ZrY
JnoHibr6AZfrUx2Brkej+VCbKVz4svSQiggHOi9O1CtcecRFUcugL4nbOwPh8mVODoQGj0Dlf0iG
oSW8qlQxYJR04m1Fc4gbWTer5q67T2xYTVfZN0nYemKIYBLmcHBk5BzLVH2DWsLefyCotuTAEE2l
f9Bo394skbLjKnynmNpzptsxmY3wawZmUKDzLj2qLz3mbIySY+nGdEh1rB6wvnxFYEwnB6PEhD1i
5nZAhM5BNs8kCIV2XUXS/0VXUr/t0fa5Otf3Zlp2V2A4nTdmfLbsq6sVT7LMvpdRzknHSlkpXBVK
qbZuURCLpZmhkvVNP8q9ui7hoR6kfX4qldKfC30/GuYPrUG2LhUMfB0q29A7P/6/ePPfDbjbOOL/
lXjjffxoPv7yUfz4y/Uj+mj+sv8YKIP9Jy3n13f5TcuxxTcOYQ5gacPG7UY0/Q8tx0aV0XBG8jMx
xPEh/ZMZT0UAokACweYPA98fKXf1m4o0pKqGio/vl4PvD6Xpv+HF+/s8k43yq/6C5bsqvwmw+n8I
AkrZ6ZMIs9AfOSabWJjqkiGc5bvW6l46Gbs/PVf/QfLwV7Dwb/mp9fEjF60ZqpVthqfwH35elCts
Mcw29KGXcJRDvIf+lE0vrXONxT2Hj43CfaTifwV4GLJn2GlY/p+TMtzkqsm49OKKAAU6WJ3bInmM
Gnmx7fkzFq8Zn/48yeF/SE9hL1BGwFT0/b9+BKt18k8JsN8fgQDzKxDbUBp4Nf8sfXHSL10rr8kV
cmHoUuIfAzNbiu9A3kzK+CAfRiwRGtiKxaIoA/qU1QBOYkzFSe6p1I2aAKktfkXWQWn/EkbVzoRk
wXQiQ26AVv9fpD1BAP7zr+zowgHHafEi/xNFM6dOQKGbPPRbbLs7XRqHgQPxGVbXu2Lv3aGtbqYY
IaLjpLFpXDxHmQaanubCBqnobSrxgE/WckxK3MrdQgGvTBl28Xe8A4pLiAg2R1HtuBplp9qBK6wp
RDkNgxiZDdIXlwD8dXUjivFdDyF5rOG42B+I9IzTuFkNXVa7i0AZEBmmfgRef/dOhdWmwwI3RiNN
COBfysWzXjWbbzNvOGZc1FrxcMAHFV6v0B0C5XM1vJkc0WZATB+mlXmM5Ny4KTLhzlh+rYHBcO1b
VQzPoAIwH4btsavvecN5Y8+9k00AC91m+qw5mI6U0iIBXZJh2oHSJ/1mbl3430ToN/SnIrBFtFlq
VXZNm+ZojOJYzfQIGnsB+59s51Ex7XMUW4dcrx+0dripJvswNHjzTHbMNH5nQ7mbHC8UXOOXd0AT
J7V2DusvVSTGTo3NrcEv7Jizn9t0o8edlxrhxg2z8xymvj6yPcygWAsbeLHYt+z+MuKl1F92QSYb
qJQXg1L5fKUeCs7X629b2qEf8qMHNUIc5f+Ll/WzgteLAZi+DB4eFD/C/1fHITBENFtpQB2SaJ0M
j6wpO1R60Luray5+j5DntJ+9AlIIsJUdK4h0JsGQz3Hh+azOGKhogc8ZtGj5ZeqvQyI/A223sy8X
23M1fpAi9o2g2Ljiw4roEbUc4Z1PC48+2hxPcaFvWjNwsbc7w41Wf07O0Ylu8PAdCkK3LMO3Iw/P
ZEaE5uNXmG5a904Z0Wcl7qvkgTTLnkTqXPGBlNWBtMrCIxkonzOMT9ek7MIYLliB4Ll+ry3eEtW4
NQzMhDlCrR5vHI4K66MC9rvNHRv35bRtqvy9XRhWstH4Thbk2SFrwRwdvudVubOmWTnONdEAG3R0
PhfxxdTqu5Gb/k5LTZ7piI/PYmsAsfsyCwxBDCBfsvYwayW6aT+Y5MlCOjkGpCBl+AkuRMYIGM7O
jIuDqeTpoQDdzVPLg2KJWu2VqmCXqZGnU6CtPAn+GxAdfhnZGysmRg6+Hr+O8VDLOn6q2oAF+MBh
jXriucI4FZkNjLOBT1/i0j7RxuH7NAPWtkLlkrb2d1JHEAfDvNnZRLZ8q7KyrRt3Ji5CT+Ci27K6
c64ux+WNIqr2IIe1plaxHnXJpdkhixtoVmt7kljJZnYceZxNUg3AEgHghey5rcm5s8303HOqfTKK
9mKKtiCOxUfVHem/Lk3gHK5zCNU2OvfVC/vA5Cx6cTOM7Msqoc17kAUUDmrDRSHVj1ZTvf/7B6L/
iasq8IWCm8V/vqq6fEWwfD7mf1xW/f6Ff11W2abKGcfUNF2wE+Jb/rasctxv3HUA02oucPTf/s0f
yyrrGycPUJ30VllAAFzus3+ccMxvKsUgwOy5yLvaStL8d044vxoS/nTmIJXO4kuwNLMcrDA2WKC/
u2P3YdzBQLEtWKbuY5Ml0m+NQQvCouzQ0BTzoKdsHuqu/gkaID0xVEW3c6XtG0sJlLDpbvRBzQ8G
Iuu2IMCI1VQxg4iuNUCdLBGEQna5TxMS14Mg4anqu1+FS4Z6TgDKnRn3H/slM6mIThUE2VRek0FW
AU/ltJ2S8Y3QJB/9LLKPijStrVPpxBvKrjvWUiIDLYOXd90jaMfo3lAT8wb9Dl47PLrZXZ6LKMuC
sgzNY29Ozc3Y0L4RCtVvCEo/wrgstpzCUP6Wwnqh9nVbQJHBkp1UeEHrB+KOXBzadub0QvoKFNW+
gumubBTno9fEdGOomnmrOZF1S6kTrnMrfs7ypj0lUGV3HfWqF3VhH30UvW0eyrSOfJV0OvzDhgaZ
VFevwI+bXb5g//n117p1m11M7AvZc04eOlb2VjQxasVDfy9L1Ip89PDVGgecMu6tEYvvCeW7WWl8
x0JYYYwr21srmXdY1THREz68hfeAXD06myGb1J9GiXewNwgZqOlZh5afK85Vuqo81D0lPItgHq2s
TzNcfszNZWH63uSIWYWbvigxNmrDmV5lQZd0oesHO1a/Y/q+mclyBbNeX+uqiQ6tdPFgTvqebRYj
e+Hcjwsx0iV9cbv7EG+/xOxjDyRqZ13ZZx0nhxkxD683ixk4xwl39pYIuCNvIgqD56wAzkKCbJEJ
ku8UP+GwiFlC1M7V7HqyeS3AXcMCYySlrw8tRfVWjNIoUTgEnBreMfhTJelED78lXmzeSkHY3r82
crKfCYi+kMJBhHHGY28j1Zhx3yHVTj9tHIQQbfy6xrozN+MLOVOw5hbe8VJ/oigP/sT3WXRQzikH
Duw5g5Htak8YjotDKFLLq4XK7a7qzp1MCi/h6n3IOWrAl4lAvpGGga83uk12LIuWVSNo8rLBrsFB
M2XVg68OFdwbtOmkcldsSLS3DW83iZ9fptitxw9d576GmWOr2HULwTgRB5C+BEtoS76ts5I/SKhe
UlkGXW7at9O2S/L8nlYMirI7ba/TS3E0/vrH3/7aanV6SMCZgNGsSGBnZbVBVkNqqgWwai1S7/VR
e+5IBfrk1PEl/lxixXirs0glOe06vooY1w3m3QAVi5JhR9yMk1SCpFV1Opmy/ND04VnAx7uLHPGh
JWP0xYc6yBKhvrvs6zYYhMbt0i4KEDGUtqUkBK5SLeSRAFSf0gZqDUyQ9zwcCaaaXLaqXpnW8loI
RuxWP+CInKe8u43LMH9oOft7SkW7R1zF2ZXwI3mCjIM6WRY7c6FyCzKjzpQNBwNWA4uO5h0t18ZS
b3x3Q725WXlI9Hm39zKj9cME5nYUC62dk9nNONScuxhOxANzwneJGro3bf0nLgHaLxdRI7wr6zYp
owZwdIZAB5dZ9Zp+GCoxHKN+ro/5q9auhZFdNpjH0dVtf6rkV62N5qksKt5+NDj/+psZmubJKmfs
+Xlo+WBv6zOYseYs851VC/220mYNO1joPnKseuthhUXgK19ESi2FpRUzy0ayXZNq/iixcLFb7cmS
x/W4L1nwAkGo44K9Q2Mcf/39b3/8+mejxC5H2jfaI4HZt223ViXphPanSLTYB+zosY+NhQuRCrLF
QcR0+/q6FCZ/tAQ/iCgDRW4L81ITNpKp3voic7/rNXT2vkCvSiYuWTaNCZGmP4bWuLVLO9ulxdT6
6gznVlnYYhvF3J9mE0O8lrC/AQ+5NUXUX6F3kwIgsLurR96CLuGNQOsh0zb18Kah7Is5rz5qMG/+
ZMv4CCxjeuxd6zacDfVgkPrcAT8612jvT3w+8kM+5T+GrtmJxclOaqGPhwl6cFHMExQqZTzbz3nZ
3LXxgG7l9l9YcG16xvLEC2F7YSQ1sSyAb38ZhvSjUSg713oW3nAaNYBavpH1hOX4bPn5m24n+lPY
JeIYd+CDM/th7sY8kFBTWrouOP5yJU6xkZAESoDdTVYwkQ9zykocQjvfKY3q6WWuHWpISxvCUCQk
CozHJsg5X1NVGkkAWhmGEcwGUDrB4XyGyKDX3HQLIiHEbEsqrEK2ulN5ngdtDlLcKFz9QyyevUqc
eWLXuziPyOa1X0Q22HzLYUlnKQNGXtYusULTeMsdfoctfJOqUKdYhkOxddk/4NHLL7zVXhXbrm/s
ZdTuEyiVdUf2p+Wq7ivBxP3iRrWs4rc/5pHhbmnth7zAM1hZ06Utx+mCRdPy58aGIJTwisZWLAKE
G2VLhZEWDD19yYIF4NzV3W24hs1UkXhFOGNWRWmmmZ7ltlNOVOPSoDAodggNxCb+oMwcsdFdaaug
i53L9TzXP4eu9jIotR754CawygE4uIUYu7TyVYmq+ZAm3P3Yvw5JnARuVx86dTFAlzk3Y8lQBlFm
nrKTQw24p8zmerSqPmRvPqZtjedgKTXm7Pa9A7bVgQXEkVL1cJWKWzoYK7/GkEsIf6aeXRZ+MeNx
M2/sVn2OSW8HjewBIAq3uGo6I14qEB8qt2VnbbV+lLgWU4zCDN4C45qsptzBwbqVacoWRHIxkWEI
qzol0C7I1x/deNprQJ3waZ/pQr1zQ8yACc9mkwDW0XsSVNoc+YrKnXJy5K42c0lDVSDSdAEYuPiF
GxpbUgPtJWyU9jLDCxuTRNsB5KNtD5waOTZpBJ09a5d5yD4U122DEVmHYQ+rQVWFl6rNoFMsFvvu
Gf90ln8Z6vIBQs/CRyFgjKxWpba222AJFbaRaacdZqoOT+ThnQ33yq1ZLOotLEVU5mpizh7Ya6gO
b/wm4gZdYIpIIT1IDfIuRPM8hwSiqGZ+Anz20mIq2c/EGPGYKGQKCOb0hXOdzRjWWFd5WbxQFWST
bI2pi8cYcHHKmZFWh1ZlLu+mVo7IdSkzfDPtasJUkA+HeTtq47lf2DGkWnzX0b2x1dJTo9v9gUw7
EkJX+TbcI1+vY2At+LdqNgAy5rtm44xWso7SVZ0cstitvCmnyMMB8yDwNuhTwZGlq2/KuJvxrtov
DbudO6xAits862N7tWbA9yIZSespbPToFmZ7byUnPn7E2HTXH+voUMaxcoQEBNS2qnGrL5xU5Bwd
zBYv0QS4h41f5F5oFt8nhtPtHVByHKnx5y9N+KS0SI8VXZmgh+xtLay9brTVLpVJu81bx+Wq7S+D
OmIJhSs0ROXRJAO7hUuf0bJkfMVK2h/UfpG39TJXXO9A0btvVjbcjNmgBI4+vVca0VbzdlaBL6VL
5WvO8FyxyGVtNDxwxB19TW9VxDLJ1gdVptViDFqt9m6aJEdgM2RbjWjbPnY4/AuFEMhCHqIoBo2l
xY7NXIj7iUIGPD+s9e2bNm72sYXSUy15tu+LZZdWiQX2x91YTbbpR8aBqnwdKDs6Ziv/Q2/ewKNA
d25VH8Oxca6X7LkxoTg0vDAccZ5jQzZHTbIelvNDoluvJZ1EXt3yUv/7o/hjiYU+/5eW0f950zrS
7aqS/ktn6TaOP7ouaVlMxH+3kvjbF/82sjtk/dcNguk4wnbYAbDz+H1kV7/pJosHi6gcRzxz/Td/
jOzGN03VNYo7VZeSZdynfx3ZNfsbc/VaOU4HHdo+O5R/Y2RHhfgnld2hq1ZHAnB03nZwB/5+Zqd0
bAC8PkwB+wFGK5OirKgvGkjN2K4YgF/rmUr4mWvSIb7VmtlEwS76ILaH6KTozT1FEXKbraBWvO93
TTyKy6zH4tZQJo7cTXXtxxEcT8dtjAKU88Quu9I1cYR0FAbp+BOPbUvwZNH4lni7tar4zNQFg77h
bHD/6UTKHF/USntOR0EgxZiC0JTPsYngaH2EC9V3UQ+WqbnF/H2tgSj6BjyosDCxdf7kRhnj/XSe
mpD1KqpZQ0pbqXcJ8WG6iQnGLLzQ+RwFMbv60kIfG0KumzjswQK/YVhkAfveT6SxM+PFyCB0QeOM
vaK4cHsTm3TGxqCuiZ8SLk0hMLTrScPYP5wdrXuOHZD1yTJt2vSgz/FCXXAxnDiT+zpTg+rCC6mq
5pEUwdckidus85ced09aO2b7NtsBlw13yVg92RUSf5tRi5dgb9KHiUw3G/dEdngKWy4n8Ek+Mkly
PJ40w9dz/QQ+DabpFjALvkHBZpTNA5a98qcUIJGp3cmK+Iubh+4PYqG/JRIWlAWeSbNXHpy2fgwp
0jshE2zTeS7PamjhHfGrxIB1SodRac3AH1iVkzzeqI27mxpUVta2rIaqKuhEae8iYXMjdY2nsmPj
DcLNXv1ERCZrd8s2DnMEy11WZwt+Tt2GGCGC3s12diY4hLQ12beQ7H0Vu+9NU7G+SD9UHLfYl7kP
s7naAcrxyBK7Ur/lZkQnBXawoiMIofYTtn5Mx1GavPbgMGnNzOgdiRFfEcqIKw46jcbqIH3iy8SQ
covAXbneGdXjRK8i83R2MSaieFM93aotPVnlICg7UUE96bF9Hkivf/L5eBT0z0Abbp7qlGU28kJ5
b0f2bYot4diQnLByX5Lof295xmPijlsqG8KPNrqrk/pxyvroQFDLUnX5qbMQVM2yZj3xMUShcd9E
WbIVUui7TiCXkbv6rEO21kos5kMYLtM2MzplMxAa9wCrhyvHlPY7oYy+E0XjKZuTu9ZAv+cXiu/a
hUVEVVBgJsJo2edLWh0V6GebzJ4gpVHrumvBtEMtJI2nF88ACkBLUl7hSh9sU+U7Ax1Gcp8V2fdE
NHqAKBNtMQ8OGFrxqUXNz74ZCbC4Z5dnaEMLiGeHbAkTjPLbVB39AspcSSINDm7rdQWWvUqv18jS
3tJuJocbpBbteOuDW8YqpOTtYw3+bFNZ494uMQhkCecz3qCdk6T8DOstS5vkPqRYt4nxdMZYjWAs
rfuvEOBc3wNQnNvyVp35+Za9sP5JqtchZjnBKPnqlOs2pVuydzyxPf2u6g7gc8FPUKcbGboPbvGa
W+OmF7F8FCS1NrRcYhWwMYXrOvNM1J1bLgw2+UXaoZodfLePUigndPZgnPEg2HlE+tDNz3mvH5dU
3FBRpLDWQ9TqFEpZifqi5KfbLAxj4jI4sqayeV6kvBTWISEuNREiZvyw450SDeCHxufaIkyrJbQV
Wsw+iqFG5zhDBCXxXu2rcEfpOIFWd7zPZ9AOLa+ca/c34XgU/Ha7yTW/u7GMbnoFocsxtE+7waAi
R/UUG9OyF3CaRE2DJzxpFlkw9w5lFt2XramfnKl/kDiCbIxdlV0fU9vOr1XlQnOQBVZXmrg3yhJ2
h//D3Jn0Nq60Wfq/9J4NzsOiNxIpyZosz05vCDttcwjOweD06+vh/WrzAY1GFWrTm8S9iUynLVER
73DOc4puPFuF/Rfa652vr0wT1CoNvW6fuieP+VmBzZyVcV1tsvTbUqncpF5VbnxcYtsEXVsdm+dc
SXAr0MbDBRcnHptdjrMeYgYZmVl3y4cZJZHb+syWl2MTFH99ZT5WVfPRDcM3CT2X9kLm6F+V9Eja
JaGobfquW8d6wUhl+OQAMStDSZ0DER0ZDxKC0TQU2eMFFXdx6geDnzzvdciuCwpjxdsATsLfFqsZ
Yl7MuziJXyUE6Y0yAMTFyVDSsiV3dpIdlYtqs5fxN8anH9auYjXr41QgPELVGJBSQb/GJA9Ire+h
dDK6EIgTwTjfi0PqpCLf0V/G3z5lQmAUr8IwHy1efDzFKJkxAG8bbfyyC8LzvMrla87qDsUXItME
lVFNJ5YAxyPJxH9JlgWlMwqoLlaPlmy0jWGoVy3oD6ZQCIWIHff/5asX+U4o9xlQYHeM/enkaW0Q
em2QhSCs0XQOOgMRAbrNzpqoSjP7suQshn3Wn6ifnLumE6cCkBhhAtO3QJa1sX0smU1tvxppxRZX
Tckf2wtxCfTVcO3Rfz12o1tvOj+dTnWxPBqzlvw4pXHyZ0TVZmz1O13rj6g9raNqWfiO2nhr+owV
FGLXfQCI+q6wSP5wknzYL95SbGEOhKZbO1fgnc7VaGP7avH2z9V7LP30uSePdhi46TXBXeGZbQzv
xr35Lfb5Oq4xAQ6s65qq8iPDqYqDTaMMdSg40zIxfIYldgBC24aGU8hX6ZbGLsevS/vi2gfkvCpK
LP0rnY3qeUp/iMkkSqerCbOddAyERUqktN8SYgIcDn1KvENSKU7AZPRz5dHTALpUBw4q6+TNzgFF
bg8WtMRao9k3hIUBVDrrZ1jsHQARqOZq0A46HA3e/tnEIxzsc6t+DIxsuXod/LxenUbZfKs8yI9c
c9s4a29AJ81dkIivsvszgxF8gr/CfS0ubpfcS9U6h2rAjKCD92h91FJLURGMK5NHPWHXz2sNJrwk
Ao125OY4xR8rrT5Fm4KWzVtFmveI5m4d1yb0UuQ1a/eFBJIXqCU0eK7ojjsFdEX/dnaGsUyHer38
sPNqG98wuveCuXQCjvGk1Y6xZhO9Z2bThbg8gQ8mfii8Lti1qWVGNFZLWDPp3CNX8DZ9DsSHd0eD
tNeLvYprg9lCe2Yt3IVm14jtAAfoFKT6l6wWtbd9VZ/6IOEoyzEf6N0UMiPVrsLC80zDz5S9TO5t
99xJE+wLWHi06d6ZCyw5ukmyI1aPmBs9x1wUu8zrYbUM3hdCyXNfqAf6+McKUjsw6guL7FfHJJug
+xJo8zN7PvSu+gPE9p0ySXBs6JDZ0UYOfeTZP5kwMEW17bNlVMTWoOzZZgpp72J1zZ1ktXYz7Zlu
FF1EhVwbOgZpR4FdGrdAMyn+huRc1q2FCHd6aheKvXaM4yvSSYb0ef0I9UMeK+TLrC0mY2eXth0y
UEmeLX6LLMYXpKAfi8fuAmRResPl9sfVrYOXG+WDv5hFVMWyCM2+RJAzEIHWkSwalWWrDoGWBVuP
1OUoHeIn1JDujQv8aAXGtR714XlIkiuYdQmqQlf3eaCGaJbzQglrcwe0vgREoporxP8K75mdhKKr
tFtfF2gZZv09qIpzzG78gutbXvBd9pdaW75xAQTRpLRQZ279ULL5jIppTDZUmIwHOBofE4RFjHb8
6TXmE4EbajKOhgaaaFTPK5w8VC2G5Xp+NF3rOoCxZ/pEoFA/yB+f1zs0EUkTz5MhJWiAlS453HvT
C1lKYoV9LydU8AsFwyq0huCEin/IJjTewUtQobR1y/TDTKCOOkvPYFn/g8BgDOd0xoyW2ynVp/Nq
+sPTGnucVyaamJREvEmPb3qmX+GuvsTBjHXOvhgTTACBUwJPV1gmFXSUbrUVeOyQnIJ7paKMhqpQ
XBOv/gyI6eNS+vHyvovUAFonZeBZ6TBLljIJZ9tm2pJczGz8jZuy3U6eYtM4nX3fBq9OgyQc2zxm
lfVXsu/bQjvcZ20DFyxBcjosTEV8Q6PwM/wQYJK3BY7+rmkyu70GDlon6efpvg34DFtyUEyWjCFa
GgwAjuzISWcEKAN/vlNpGsJPgikeu6EyF/+qkQqQrVKU1HghVK7ame5w0TN5keuFGZv1JfBqXkmL
YjehnYBP8N6DOkVoD7a4H/mbMbkEbflo9R5UtDp+Xx2HpNKfs7l8JjbiWHji2bTGJyq/dB+TKjKk
JovnhsKISk1MI/gs9dHHFuXBStLk+f/T8URoplaBMwjAOGt5/kgM3IPdZv3eqAVJJRM+eAp4zpIF
DmNhCxJRarBHvjpnE/mtyuufnRFfJKkHvdjlWS22i+2VO5/D/eg2sr0vu1V6osVIkpIWQRiMp9tc
40gG/caJ05ojc6uTzkx/i0mGtUHhDZd6ZPrNiiqvcZZ0XFn70mT9pBJ3uC/t9NY2DORBMY+3MS/B
8MnfsprcE4nKBpJ3Mme0zMcuYTSPyA2ax86cvmoLWkFKrBqUywTIvErdt2ZZVtGvuhIE9MxKoL4v
AoK4BZ9insDhXLFCttrROdvDPIZ2zjLGLI1pB+2Bs6tJ6gN+xJEGwL2AtQWgBObkvh6ck9GXX5bd
q1e1Z+VoXBhSzFCCAN4tg/Pcuf9A8D5Gz3ydJDL/iZ5C1PNr7mDvMonLXHTyTVP7PY5L/yB07yAN
dL7ulL/nievhiwsgGy3qMtZdf/brPdoE4KJTf41JYtj747DvSQc5M/bewL6HQxFUQ0S4YR7Z7XgV
QmlbU43yUEG/gpizaoiMbriLfdYkAqv8wEwHz6Kjt+ujfq5ZM63qdvyf2LzvTJb3O5/9/4bmMAs5
SqZnzSn/pKkFwEhL37P1yWyrEmKBgaC/MMSd1OsuKjSZH3HP2huID25kQLjYNcwEN7reaF8qaY5r
0sArGGEPdZ+nnqsuRxhtzodSg72IJI2JPC0uWOHi4CUaHThLxxM6SQb1jC4QR8ywRMFrGZZGBHEB
9yGAAaCtAJ4+/wNTeIhqQ8NFP3tXP8E3ZPlVjK4LFNaY9dNFawlMbXKvu0oxkmYxnPKlqc9VP46X
HL8iyXUDqgMWJTWwvgiihrfVRuQd0PqwIjvaxXDiW+nOIJeWyn8qnLRjiaKQGHrpZ+Ykzq1KWKli
Mine0IbYSMKUuce3V0RyHt2zadDnMj37bCjgN3bc5zeLIf2ds8B17Oj597GLaLEmlTRCYpWdHM7b
XndwUbLRlg1JGonVJ/dsAkRI0nN77k02jWbdkt3m5heSkI/4iUmMKp0/blDtEx6WVBRAKRbb2WMb
ZqdTx6jQy649ZnpR3PmD8znqVnOewBBtUYbGUeWlmBaJIU3s4CVLTXA2ce6D4qInzkdTvamKj6Wm
Ve1HMYx3WbBUdybMmair0+9yLDTsYpKHE7lzEHUlTiHaNwPPwceMBmDXLZJAdEaZfNDxpoyg8mRa
3lcDmg1SJFZwmmHfdWRMUn4yCmkBB+3duRxegPjPTbIjx3T4omvpNsDIJWfiPRRFbTuCUNslMaIC
JA5GlAfapZxz4zyNs3/s7OTMLo/RHtTiQ2bySmL0/PEn+pK6z70VR3Sf9MgLy5KiNBuRnDoWgZgW
gVUnk22p6wqsVawed0tLk2nVGM+TxS/vmUU8FswXShGUWGxED4+38aD/k21d6TboZSceqE5TnXLB
6g+JkRHdSOwLu8gOeEtNk0Y892spZlSaGVMBP8VP6eRVcO4YzSSw8g9xUox78pieYaUS/sdn2ly3
/cP8VKqcWcTiZafUfzD4VD/NkgGfFlBJWl31MI3FMS4agyQmpkbQUcGW5O1jB9HsmFqxfZD++IHG
uz/1arQgo8zseXm8FAi5V0QHiTd/IhxBjuKP+z716M5gWi6teEb5S9SzYOegc/ifgVNiR3E4p5P8
bBLle24wJ24oQ5I9uCjhVAwSSKq42Ea2IxWpfVozlwRb4IfZXls48wlH2F0Gi+o96edhV1hcVfMi
rq4do5Y06HSnLiH7Y5Y/2voTNcNZGvpj7uGfXVwJJj9T93NGTmBKPumUVVRuQ1myi0w7HOQg6BxT
wLIUWn/zA//gjRZhGWTAY/RikWn7KQVyh5FDlVi1HZhU5ywfb7lm5qTQt0h8g/FpjGtz1xskXct2
V8VIQylabGaiAEEEr9eYlE8EunwSKSjOSTx9mbpNCIV36tR0IoHtQy137RT8rclOifR6+PknFqWe
phzoY3+qisKHlLLTbQrhbpWYZrHNj+x/IwB6X5R2s6taDzt2oKGletQsY36yq/Fhzrl2zc4zGTN5
RCzY6tETvY+XielFbme72iJRquQYGBp9u37zmTWHzdg8LaZ8StL8WCQBYG1N/zRooHkkk6e+LM8m
OMHtYmGwRPCJlVD7BvunIpcxVhaLYj/Md1Xf3RNjem/0kokxmhqyK/pDmsq9t/xtJCYtJwHQNFY7
eHn6Ian7+yUV51yspD4vCdPB2Xeeh0tI96FBye8J0j03OXDcrEhdcOPGDiDKmoY0zNwp3XNgLJET
DF9LSvh5+YF6/eblzUGxDsQ03TmYmBjACg3IYWc9TX3HWUGjx9TD/SOTCXOWoSNE68gNUG4NCcDf
TX5wM96qpCvPOV4oeJXWnSarcSec4l7Z8YkZDAFm32nztwmwH5GwehXar3IpbdYAowms5dYyk9cy
994wLmqnHHW/tBDB8k9/LjWtB3M/hlvkCisUNlymhobgfjAurMaulh1/Z3khb3kDZVM0TN7pcUF3
ltwDXCvpgwBMtiF1BQm1nMnWJAAzlxrbbm+ej+36S94kd2ZBh+zj/CnpUoc0t08efBvmuqHZOvU5
Dd6ctmhOqB11+uLmI87T9mh6A9ezb34HAyG3IN2zUxeQKyath2mw+LhSmilGK2MGPGps/AHhRnds
bXIJoaR2OGgJUvOQUHK9jid36X8W0jPT0XwJ9OJTNfORMPtzTLw4eCr7QJ/EPnaeL6k7f8QOgHST
BDoycygBr73lvy5G/gR3Ebpy510mNX7ObbHPJ//dtb0bednFom5N81fEa5EGMmcmaWs38vCIRr/z
eKXhGZJks+h/2dEjzzIgEsaITEiXgcLRpkzZc86PhOHoWNNPDlDeNzy8qeF9lQ2h3M1QuOEM8O7A
uYSy02PU7zVmBGH1N9PqdzGwT/EOs/2qNI8vBkFnmSLZKU5ptN2M+vmCdp08BbP37Jri7PfNe2KI
DyBI9k7v85c28O/THHtYYz4sCcl2Fl36qbXHr97x38qxfu8Wchz7ikqMDGSd3FOCTIgpUGebE/7K
/FAa8DerkeMg2TKPiiOd1MIwd1/8iu1S75BbkzYGYknwEb1VIYfWqt3iAz7xDV9gyGwM8M/aeNU7
JoJg3tBJFSzIncJEEkGe6t08EsxeoRDqgidhFyj4Ezu+AuZ+twrHfGNFB3U1kX9JaLB3ohi/iQDP
dlomPmVTfWKGFA9/eihQ27xF3Q/B0r12SG+AK3/qhl/zwh1AvVUIkMSmVNA8ZTou+zHlQ+MHwAIM
TtVj0U4zzxLFgqaab6OvrUMg9C4yjDaPvCJToVbQygQm3fxgWS91p95kUX6QmtZtq6kR+Ep+iFHJ
d71kF5QJxpWe1nSbhPHZYcK9vP3ni1o5psM5H9prgWhm8f3pPjVbbrUZcHZlMcCMBZFIQM2intXk
YamzAznU5pmFJwH0pX0CDqoRtD2tXYAoo4WbmX1SeYYbHNr46B+Y7PByzNcuo80clHbOnC7jUsYW
rPcD9JX2FZxoVBYqwtKOytLSro0wHionTSDuz2e2IvllmuuIds3Yj5Idi1O7u9mZ/VMrnbPyMmBd
qTc+BL51LfBl7qcYIAtTfOQQWv7goNbceqK5unRKp8DVVrYc6KeqF9ts6nHKoFCpWnybHRUoYUtE
9aaknIcpsdPb2AZHpjnKuuO53NusWA74of72U43mZt1wFSXjVUb326CUBsc/3hPEkm0/Gu81VrJD
qgePrgtstymwoo9SvXQIP4+jmsy93rfMphr9wsWbPwW19U1OShAuNNUIQ9XrmJLhEOpe0WxLg4VE
k6ze5syH2AgiYrPonOtu7P8GsccMj05UDmh4BTjDETux4dXzS9dT14lsIG4KgsLeavkRa/IvoBWw
Ao0xd3PV1kiCl/7IcEpupjzpDrx4uwYtNKP8+GYuDqIphvfkKN7DeE2O2lGW6EvgNmYR0V9LBL4c
XRCuEzqGYhAP5jBCiNZp0Ayotdve03+XpK4jF4sN8KLsXvmduLFmfG0tZZy7wCJLujF+ZZPMUABW
eR8I2p6V1d51OHGGvjzXZ9U1xR+90V8A+qAGc+w3LzZfG08CN5pUAwwQMonZNuooWP5HtIoRbpcz
2BDSaYbmDHPVmwmpJ6DxQNDkY50ay0VK50W6rQEcuNjHzJMvflOdmsr+mkg4OQLHKW6LOIostm4K
0AwjROtoD8EIkX5mvSDtAIcNug8XA1iEPd9nkN/qW6tpf5Gc/VSlbURwFJanYfDfjMB7JXdvuWnH
OUWIMklF7mj7UjY6jLKz71Hj97NNHsxU8iHllA+d3vlMCBXdTk3xOyEu5Tsl10TV4762+l/swiwj
K7/aYwN3wozw4O1MJ8hYjbS8AIs2e5swq6pHF7DB3mE7slnQ7JRM/rnW9glcaSDteGZRDYcNeKSN
ZtIZ18zoAan8CHdwInaePpIvxyXWRiYgaMa5BozdjNaBdNy9PpcwYxK4BlWCPGxQ3U4YTntQPSJY
UFULNHAKZPO7h665MyYk3osDbXk0A85xh5VS50D8c3jD4X94Meut4ccOpijI/CxaxgB2UODdad6l
sslGWZIR6dQiD711b2llcNARzT2SZmLvi14tp0zbLcVPwef+ycrfCDHFpib9I3CJcm/WNUjGGJNV
XnTEzAq5JWoJcTfqsHnK3zoIPqj2NCdycArA4GsxUMXdtIb8hJmWtHsSksd9qTOwmvFBMbzo4kNp
kKS5jElE9mV3dNaRJG7VE8MHVmNkRxmCtt3xgP30NMlwvAKwB9w7BmMolKlJ1Lm6S1sGOGiZoV7H
fGiDptL3rlh+l1XbEOcmzW4CiAJRA+k3vFLdCLwOfXSr2/abVTpHKrm/zYBb29AYV01u80ZM2nQe
WTeNBpOiKk3Hl8IfLhgSWutJGia5dS2T0KaeT9lsU+31Op4m1XoveeF8F43c5CpjA6I/JQlY53LR
L6IUH+jXXqslJ1NBoVvAxgapyCLKBaJ7XbHps1YaSWWe+ql4yWUPWonRN5qCnd9liKfn1SZSeJ/Q
LE23C1vbYzSIXiPw8ZyMRTlcmgJr+Nx+IT2NQKSXgAzJTOqTeAiF8HaaBr5IC2CneYSY+TUpBJ3X
PTmzQ9mA72bTGcG7P1KcpW35sj77gJkQ6Nojqg3/y6rY5OWVkBvSWZ4a3foKShFZJnhJsiWGcOr7
h3ql3wsoHvs2Lv56c5NHAk+EmcWvtp+PD0neXtyaD4EDT5IDoKfSYijY6Pf/fMygXep80/IubXQs
CB71fFBM+a4W1l4AaruUyOMOYxeXd8XMcHh6NT0KFIknZSsFs0DwWUnWnux/dT3869KzH8dumEOh
5o4C+7dcGLNNgOM2k6WjKczmNwf9LY/DqMJ5zU2bloBqKSNKmoHpKRliTAH1O7t5craH9GdGz7tG
LXBozCxscn0fF7NLMTke2oXkQ394z2bH2xslPrZ4oODQ6jQ4Cxz+ps7YPPU5SvpmqHZiRvNgJfFR
S+xPywCthOozP7ENAlDAJ/eQuEZKKBnHs2U0cVQzxj85Qycu5HVl0TDkwxuJQPt6IWY3Ax5FQaPv
2paWYcbM9o5T9yZXcXeZiTnslSafJDwRfuwv3KsDFCtHv7enicvCOjIuVM9mH1wLO9XYeEzJvvCq
p3q25DEQOdmzZsYycvCWeyrdK0rZYK8jXTyRELENYjk9pRqxbH6dHuEU1RdiHyG65v2tR97Uiiy5
Y2r4zl/nQiGaIkpcHv8RZ9BRSRXaNs7UzmvVZeF8we0zssLHezTnhHfYuIhMd5ku//xii5xoap8Z
3gxD6J7NHaSv/gnCq3/u/KaGwZOy1x6pkprZ3VscA7ZhLg9zrL/oQtahPjYVkHyOeI9eA5wXQVJm
8zU4ZCakYpAPDB73/WBjxaqKZN8uPWNPhXl4Kvo9kuXxUVYMREf2YVK/0gmk1Nic8m0fkgRlnLHt
Pgapu1ycBPsVVQhMwX4CN6VbP7435JeZz4k3c7QbBIw1dQIdr3ewubKPheOYXeq2vJDOgJFrWcww
kAqNLJLykADxo2F3RgRZXb/ZtWrvSp0yLiM7oAjK7KfWgteBSSqA1RSJamvWe4VIeGMV/hFlfH83
ZcFD2tY2bPme2tZpZ1g1rDXJbikP3gAEreGCHxbTul8G0DnwffkdkMhD6+E5XgdPMTrvXSng0Gme
JHyZ1MiMYUnod74fSuIoIpsCB0EuaL5asATBYtpFVoA0K8ubhz5YrQWlPOYCsp6V66BrO5SuC+rg
zMnux9yk/FZJhatZZfdaBh+ZN/st1yWSuvWXDAhO29vy4Fva1u29gVkoDlSeTFQlLck0njwUqJhA
0KIQSM1LaefFR3xHesG0TckqAr+In5igvo1p9fWBNDl/K3LxQTErDmJ1JvmrDianj/CmhExWHr1d
x5rWJb3sjkQRVritEMc46RGVdw0vrfdeIKVKUD899xkfE7j/SxInX3N7IYXjBcWJYMqeGxemnN4B
yfFAfknzUGA4u58mx76pUtp7CQK6K/pP5p7yUlVo8VXS/pilXrLUAhsrMnQonCHNBZDgdN+JKmSW
mJ9dfyHz0SXM0LMFhKAJV0OCQTtlhB1qAcb8OHYJ2+nj7s3jg40+EdJ+0+s7nCDLS63yk6tr4oAL
CDFeOd/IvM8ObVuzpBVkwFhth0GDDM+tm6lLp0ybeXjxmGZUyxJDOrEDmIRdLAh49xRNNFO0ckmY
myxr/q+2XIq5ZMZVEd2AxVeQ/8fiewCUcvTbpHwleSZHe9LYuUSUpewtXSnLqYXvBsriUZcTaiiL
dw9bFnlwZK7t9BaoigdEasj64bJY6aPGZv4uyQAsFdpyyIb6sTbc8pjJ5R2UTLGfLZXvzbL4w+S8
CgM/rvams1QXkwF2b4ySnUw97zviK8NmITNqaHFSGs0yX6sufkTr2J+6WUYt6i06TP3cou63tFQ9
50v76zz0MS6yPHVueeeuPU7XPdtq/Ftlw93C6G81ouOvk1sO0QQ+TfOrUZT3pvNmoXMimhQlPZZJ
ZG3aK+8wfViKbAkC655QHPaQWvxGH3dpfeUdgQyGgr30TmYYnyGd3bUsI+cKcbkLRfKg7O7SGXWK
u9255HNc0bQsXgTZK3N3om5CmcoriEbzxCvcIjwhOwBPES7yjjwQgc0Qvl8/fI1ByayT+xMHBy8H
S8+0GEKbJSQudiRc0pcUhyj4Omc569BaI0535pqFMUJuSgw81zAzAom8lFh1ykGQlOSjXohV7DYm
3fS9S87uTLCzTLNjaXjv9rw6oeq+ihpV/JorGkyLkWZqZnITS5Wd3YAqKUN6SzZgRdYO/coj6Mi9
Vc3pAT7BbsDjvlFe+aqtEIwl+1stRn0iH7Fd2ZxEJkmgqOkhH2PytJz8eS5WO8/MWF8SkQUO7zPo
c4STxXgu2GINIFjNWu7dBjVDSRTWpjUsfTMMGVnzs7YXpQJzTwCWu4JVNTtqbePOUPVr0Nn0St92
n4GuCqyPCdcn1G/cY1lAygkjfd3alfaAOtQf8l0HbHcr2omYe8SYaTaFijc4RJxCeUsw8MYRfFdM
x4q5g9iaB98Ww+1VX/Cjj562S+bhzcnA+LDGB9AYS7KsEqhBjpcCzM6NX2dxjsvi6FujhBTh6O4Y
RcrmpZ/JG92YygKsMV9bA8uEa4EC9TveTklR1cCWKkV1GwlnjWg9VFsfAgeNm93XIQ7DlzbOrVNQ
9l91XYbszHeeUz9SnLn4FrLywg6Typh8FSJQmihJ/XOex+ZFOMyUcSAfiiJgVBK0UCza9YUf0aQ5
kpKS3URBo832cPE8Nh24i1SPSrnNB/yNcw/M3tslg/toZR/DENsnNVLlF6woxagglMXOTNEOGiIZ
0OgGnUAfEXi3wrXSz64mu0agp7F6503l3ach4p3uJbDu5y5+UkuAtMurXxNmB5WbH4K0Ixqu1/9a
q9LSgMX0x4f31ilAeAnZAR3dKG4LtF9FcPDpAULXCaZDOvisxK2+jwRvcGikxQlq2LSXzgAAI2aQ
whDf2jC/tCObUIvtCGUbhJpLkCMbm4dU9kuE/MwM//lfM3bnB6vVGRHFcFurlP2KX9UNLZf/JIN9
CnL322X0Z5rsLBzLfMS4eNKIhVkDiJ88r2dI3J2ypjVORhM8jqKs9m43llEM+DWy8HgxFaWiYYDu
tLX4tGgydJAbmjP8roh8rlH6/2VfI7Y9OZPfHWqcUVHcFGdTH6oDQvmNH3fdoZkpqpv6miwA4xLm
g1vVuEeHeM9o7Nm4aBUsfSQKDDa4XkrnZVgQjxn0s5r8zYjeu1TNxbSsuxHI3XPMwO6IUJrDfqqa
F5Vo6MFa/+SsqXZzn5f3DnSPcsbu0uq+f5iFq+EpRmLku240eiiqHF/3d6lazpOJ9nUp6vHZKD1c
6nCwsEXBiWE9yhszt9opNWDeaYxVtlbM7FejiNtgLcz2fXlNcx0K2/oLmspqn7bDU2ZD84Irc6Hl
BRJYrNOimc3pf9+r8l8zovxPHC0rk/3/sxRLxOKWbsK6AgrBf/Cm/z9tK+fP70/xb4aV/+sX+E/r
CmQsE2SEa7iBvTKyYJP/y7oCTsuxDPyT0B/5j5Xc9J/OFcv737rnG7bnk18JCmL9O7JWffp//pe1
ktY9RMUQdgKUV/Z/CzaBH8b8N9gSzEkuV9tEEvnvjhWb3D3Bejg9FCMiGlZRwcroKyyec4lxoDVc
SDcLW/4bj56/n/nT97OugUF1uPGaIGUlyiql31rYVsHMVD7yKd0o5VmXTfnd5GVgI9CZoA+m09Ai
Wh2tH53C+a1scvngCZ19q5eXPkJzj+F1i3wk0ajp0EoQcscicQMgKrPwpOAArcOWFK1HadJEyhjP
C5EqjEI7VmCei8I50shlPwkx6j9zmjFFtmCBX0dYBRJigZWfAIKSolc29thvK2CvwS5lFp+w8aq4
/lSDIuBoeLn76BFfS6frWOJuKuPysCDz0zcppSsE6bo1sd3bBrDYOK+T+6CCHOQ5ifjuKFaLXYDV
ugktuyMJo6wISdgGovceJyq0Nc3GGv7mjjYdiWrAqVam6oVAXhudaGY+lVasP9t21z5oXpXcFnQM
+9Ek6FmO5OUgTF/2gz7RvGXFHBwA5OS/c+2Qw53GzS41mPCts70S+aep0r+6KnAB6DHhcLsCCRiA
azEuJwA61m/lByLKQXCHZKDYcpONJcwkX9Pav6aQ+nuZKCQI9chwFL4izA56m+Sl6Qz+VMId98CP
nz1049D+GTXOTmi5xAbNleT2y5NhfEnnPtvJaZzuWN0CDnABt7/4ykCTHbjtLHA5mv37HKfuY44W
eN+Uqgh9fXB2hEVNpwkc1a1I/azbUD1BK00tQ3vNLQIa8yrtiC3qGmjBZslqYnRI5ZjxGuAxISHo
T5B4yZ+0XvDB5E1OAiSgA5yOVvyGWml6doYa0pe010mq32v+1ouVf6mbDoC218L+ZPUgZpp9owyc
q0tRdT8XLIu2zLxpox3Roa/LXKnpp3HxUMGUM41ulA+VtlZai/djd5Ny4XZ5DpVjmTvNHoA6bjAt
KNeCl07uY8ETeRIlmiic41N1b8LtBWNqms7ES1WU+DR8p0HsYwWAlah5WUwr1jNszzlKsIn55gIf
gdczD5uANndTSiv+pfH15iNL+hi9vGyuS5GRZ+PnVuJe4CHXctsotOYEzXvTi+azgtuPwGAxVTXq
B7nUPO3TNBveVJASIWcUsJ22QLSr8ZCWq+jDcdPkamjo7qJBqeCDBXxpnHO0Ap9BrgVP9kSTMNgG
/ib8uBTgS3BeQD1Hramj9y68eDdYqOenRMCPnfTU2w8Y1rY6MSEIDRgB+t1qA83KYpsP9t9MLx+q
smXBWhMMWjtuVAdTfc3Qf198gBeRP86f/DBAAIEIJN9abJBXqutF2NJC7zSCP0NbR9lUAQzeFKTm
gmBtjkhdJBLVVflnDelH4pn9vkagRD0nkcyOqDfLEYFIMVAtYhbDLUHdiOy9DZlD0AyzDwJA34qo
BAa8A3R7bDSNY9Oum7NIJZARxzWZBv0Hc2fS3DayZeG/4qhFrxoMJGZER72IJ1IiNVADLdmyNgxY
ojHPM359fxAll2jL7npFRbS4s0klgETmzTuce056AVlZeAhg6AuUqTnkqZl2lPoZrfBKp8+VTANA
MiyrqF1YXphOSY0REBoNVRi9CzeutI7PvBD2mXGPmiV1wbZX0FGS1BWBpQFjTFeexSE8/MAgYlxD
A3Y1SrjCqC4UItLTcm1DBpHoNGbQpZPOU80rl6UIlZmmGORnAZodx0bezTOvVA/bAoe70Nv0FIJF
gTCTUI9TJdYQbetr+dCN9W91OdwUKlF12HZnTaldCDiH9Vo7GdQOoZ8+BHpqXbZ+DZ9INZcgfO0C
qNLosT6oASpnPcRZvQliEQHOTslu0fV68CTl3KAQ31u0T3W6WHSld9KsvevGlrAOGjFYcEvCgXbF
CtobCHmPqKzeKqRcGivJD3U2UGV1VyKhZtxnC1GdgpM8yFp/USAjF67HElAk2/OkxejJEFHkGFc0
i/XaXOW5fdv28ZEr1neh6S2IiUbYTPFJtbzlWONwMxrmDDorJaQGiDrDUysJ6Z3wZ4VYrQ2koHm0
zpr78GHQMiaOBtd4EOESfMhMp6RxkNXVScnEtnZObVw60U1AfWXLIm0szldNnOoQBUYekG3XCxdl
kQLPpFPvcNDGwsqtbkbAVyWUemK6l6l5okWC7AJe+3ncn7r0skiFQh5yHrn5BSKQt+SMKkr9EBdC
j6LkUg9BYFauOKKv0iJZFW2+oFWd3K0dI3HcEgRGJv0Red3ARQ4UBAGCg/UA0M9Hfz4OwuuR0bzT
7yJzxGsXFCQaDWXnVoGUBMIacUE2KDgwMp6PLu5hXsfkyuw4NQ9reO2niEIjiq1BtGjpBXQVVQsT
ck6/WqLTp0QlVD4EvwwfgbVWl77dR/eGJ+cUZzp0H3vAq2ih1Uug1LSWtRHof8NNj01ZesDuwHIh
UdiUGjiEeHtfk7jt5wrd9p0u9zmU7ll2WwZr3lut2QCuSefVjlLJ/VKOK2lZm1Sx7VInhu9lEdyV
WdF9HdBMWGkWGD+duaGbfN3R1JXknxtbgeZDUtfNsZvWyW2aeuahqWbKESa7HomhEn9qV5RiIbaE
hs8A53lqiIYgeaAocRf4mnxKpazwET2qos+JFwfXIhxogJAgTaQoF6aqeUBDJS2tPiJN8UwrKgTL
WDBeAefVqAhTeKGCXqmR39dZDgEhkNf2Ngh7OTlWZVGQXVHRIoGbpLNTllEMPxQZ93azjoL0K4x3
xnWl1RB21vh+hLtNUX4WqZbd6nnb2pBKjHrBa57zCEmqYpXTboMOYttLt4MN/8VRNx5nAkomKKVE
EK4GUpv+lScgZICKsMtIOAQ9zRiJDVHeQRql6coVntXfBDECNEdoQJTqRZZnxTIKE/2LGgURSLoi
9PFxkmjppWH5pfNc71uuxNnSWtvpqh768CQwYhPRMIEZh1jdQpURmBAEZCyyNZ3D2dRNTH+hJXLt
ziRKGjV8ikpRTgHP5dpMNlFKXQRW6h91tq+dITmhDhDYW6jaaVUm/I9aVmdzev8Ac6YF14zATSlp
pS5khLLmGrLZgMpMY9Nj3r4hcSrO+nAgwgzQsKIJFt3Nk0oO2psYXCcSqlqTX4UaKdmDom70dl4r
Qj8zXFrVpxz6MQnspMPXWWc6HE5yZ8lUE2LLPx6qStWmAqHsK/pwwbOQQMKVaEFfExt6/iX0T9Ed
CBxQnA3tvvOM1j2aui02By058jc7tEoSB0jNJ1krjiMNsrQ88dbzsK77O7QB9ZWNSAvVyS42jlWq
Ibe+2wSjBLTbX2SuMRz3Q07eGlaa8BL9xpEgvFo7gEwSMiA+vbetH2D6XZlNI9TGX/Vm66UzMPfS
htJx2sNHJlD/6lDKsA/8vlEvUBgBsqw12Rejw32eukqYLWFhJZdCLiE/0KImuUj8Urkqe2EBsFfc
5iNpXvejFkdQlVl9e0bjg+Cl0rF5CUq4W0iRRR1Lou5IibwOJGDEGUasrforOZGRS6+b4Sy16VYU
FavwQKN+eNfDTUbIUntnCT0I98KvAAZ0mi5voLgL5qUX2le5Upb3nSuyS6Oi3QNON2KBcEBvRCQg
XCDLb5auofvgQQzke5WhuBl0xbyLBzXoQe9F3Q1wEnaN3sbuZu3l3kW8llQaMTMznsZo+p7RUY8m
UlYJDFJa119Im2BImtz6KGlqI1MiXLtfYoRx2bBZBvOT4Ul3cMn7DRTadXqe2YEx96wMWgzyJ7MM
mb1ZZFHWhl9UN85Nt+y/2kNN7tDSKTxz93pZHUCAU42SySCrAvjwg5nq0lB8wDz3V5ZbkFDr9fbT
gH7WkQma3qEvGMEY0UXdCmbw9pOuJuYKbsGEVp9cdee2q7RnwnWrcEYvfYHInjp2UZYK7rmoa0Hv
WdpVESlWr/BPzIA7n9cAH9f0a9puT67Z6iSQJGvzOpTq+mNIFgfi1wHq/qmLAP2Japo4YCjfFIB2
7XX10XdNTFuqdWU1a1q7QH4D3QN1Wiu5YU/XYMO+tJUPuXvV2DTiy9q6O/ENRU0BaRjecSkSe5im
il85Lg6wQmhhiVXYUA0krwICkgxR1l3QwVAsNc3LV62wtTuLXsWVovolq0n3UExUIQH2BR3iB6Ve
JsohDhMICdNyLdRf8f4+xmGtuI6eSSjJC5hWtUu4HAFWQIOmLdDegWAkDAF3HLDsLZV2+IjSAu4a
flLQI1CLGzhAb5WUJeqgdkuJwgst/1tbW6Y266kT39R1rXwFCuFvGv6sWnSFj2R3oUWoY4d5n5Jq
DoLs0Je8aFk1mXdWVnZ/I+VGoZ+tkWC5TGQA1KeVXMpLNYUJCV1yVB5w8pV6ahjl2rGJz1aIuqTe
IUGGLU0LoqEI/jMDN690tfAQNECDrtXAA1HSyFP6MLWETGoe0jJBtTp1VDvPFDqM3egwVLz+po7i
jFyXptawW6Utx1hWjNpoBe7LOs69S9hewkNKofl61hslZFY0rXJpuh91MOhuVXiwuAwwt3GSchsC
R/QTIMqhOCysvDunrV1ZhYOCATZ9MYrIRl13iUx0e5EnayQxjDTMHLQt5Bkn4JpqM42QUeICB157
Nvq4KaRpU8Ii7RNyQ/we7827LPW1JiHyEJuoYge+dN1IDfV83VNhcVZImjySCqxPEOst7vvIRshh
0IS74hRERk7FUz0NiNAOobezHughys9kRNYRjS5SJx6C+kwOW4lqUqj2n5NAhfmBfv4TzJV8m2Vd
eIToSj0vhNrTcZZoRH1W0XdLu8kJkUy80I4GopWhhy5i1W6/LGiIBG3QpP48jTT93JSH6JAsLJUm
MwrMUzcRNNjC+7DoiCTn9MdGh6SdysOuDIs73vLagUqqUml18LUju5bbG7dMzSt3EMBR6VhwT6MI
2AP2fX3Ze5X44pN2v1zTg0TLj+qCMLas4pKUh3VsGFl42vWKetL1Jeom4B/1ORoHymfUY7HerpF1
aMvGNX5uLmkXckPRamq2PSoOorF6KMjhwdPZ6gtfKpGHsbugXIZiyEbjCuxpcJMFp422TFmkkEJb
ckE/CnJnNHEEn40qrDdUuyzYpVPj0jA67SPHkXo0QOR5TS8+EQ+Itx6pTaO5zqWM0jsWUTlWBgVa
atyC9RfEwazbAIflzkKNlC1fN0DRaTaOz0EBeicqGYzLhmAKVTjL6ulRMuRwqUtqTSThqefQONKp
DidEgFhqjtXT5VgiRK3N43Xs9iUtuQEwKDdxP3mB1F6AMdXvDfrOLyuEV77RFw3viR0QRpgNzMy8
w1FWsNXE5wz0pDE1ZRlpLT3T6mMtNoupCij4SjcC2AOSmsZAnLZFCMjiGKdJzNRBG04lmfrR2ofZ
De8l1ZdWbHfnVDoa9aDg5AGHlCj2pS9X0cc1tAnX8EnCFtbX2dic6bXGUR4C+aZ/uFumqSTQ4UVc
T6esQjs40qVNcJlqyjfTLNQxZoWmCrbtfACZ3MHsWWvFYROGVrKKOq39ZHA8VjMgyGY090Wi34Ua
0Nr/HorOdnUozxbkObxZI9yQqnSNtYfoTCHupZPiJi9yiCcFkE5l+p8nwf+f0ttPaqWjAOfho/7D
Vb0p+tWmrKOqfOYnGr+9TP2kuk7/2Y9+P9CHzQvliXsimWq8Axeq/B2CJkG6eIeG+fGWHu/3dyNE
TuVX9cPmzz8U8ti6oguF7Pb288cHGjHcp69Ne0Iq3rB0Q8iPH5LjXO/FDP1qDn7/eNvJ/P1vdh7A
oZMFfrUSwcT7amcKZAGrtPY35+GHYf6aB1WemFBGoacB6HD8oKnxch6MiQm9hzB1cztLVALe2TwY
ykis9XcWwy8nQWgTU8iaQiHiF5MgDNMm3T/yb/PZTvo7WgyqPdZV9poDRZ/wjJbOU742BxZfwwgO
B8X2Qu/o4cV2JyCNst8EWBODAhnkbq/vBHMiBOUuZmi7CIz3thNUzRi52vebBAPhYxWr92T2fjAH
ljzREYvVUdLZTsK72wmmLauGsu9aEPpo/hW2FSR9j59dq6hNZJ0IlDat7bfv73TQ5FFLaK+1oIrt
WkA5+zWLYJqjTpMiOCW3X7+7DSFUcPh7ToJiTwCFE2vzinfPRVWTFU3W3uvDjxtBUfc+FZSJAW+O
sJCDeG0jiImOCpaKePR7s4YCWNxIAPqjXscvHMVf+gaKOjGwh6CJnkweJvbFQuBc1A3gGwoB6+Pn
/U2EbVj7OkhMAuA8vEAwRI+fH7xEa6JYEIeo6tPZ+O6OBU1Yyr6mQNgTTQeXqmtQAI8fNteLlWAa
0L0CpcEbeW97Ab6JJ58V7BOyCd9juJ8Dpl/vA45+UEoaCkuvWYKRIVdhagDQbSfn3R2J9I0Ilu1e
R6IQE8tWSKuRAXv8/LAP7InJaWlidr5/zfXeka+M0zIirfaaBEJGC65h1tQPG0CfaBASKhon4+Pn
/S0B3sy+T68YExR2OVqtp4iYA+alFVAnnJV0cgqyX+Pn3U0CR5Wxval/bgzYBzIHLF3pT4fiD5Ng
QZdtygqs1+/NFHLXlgpKb99lAIM3R6FhEgztvn97IhMnEyBtX//TbntHJgAkqNj3/eMPYOsFmi28
4Ber3zIntomN0Z6XxX+w+v/GFH1PQo6dfg+P6Ud/U76WpfzVD54zbz9//5R1O3748w9BdnHnh9d9
ttle+6/s5L92TspHG//iy2eb/3idpz9/esCfL71zreenev7Phb8pnOIecdTHxOjTbZ47MUnMfycP
Huq6l4XzsCl3AMFCH1Xl/rqhP//Yud0XJ8Bvxy/qxLlH0e61SwDZfYtLlKUTP9/pOPkjIPj53+PE
/bM7h3TYKZ6HGYfdZsj2nZCFU/RO4rwc+CnI3HtkP/7lTIttML/vJU6cOK4//JcTZ//z4dSBRczf
mSESf6OTuO9VTp0ioUQQ7k7SNkm799hsheiHgbURnL7vwGdOWHrOQ7vZZM+DPRoCk9jp+T/++WJc
Og9e//o23cZm+97+xYPP7T/f6OMu2nr8+w58WT/U996mKPqdwbee9P6DJ4HzdXfgR+9034FXTuCU
lefslIxGr/wNlvdH9An8HYOlEhG+gcW6dmI/QiT9oX45I0/O2r4zclNVaK+/ck485Yz3Hf/zpqw+
HGwS14l27n7rauw7+tLBmGOwqmJnjT/F9PuOPq8DRq9e3vf33NneY6c7d/w9Ob3vuBz8TuwkH5zk
4cO5f59+5e0elxH/LHefQ0Ar+Qar/t+/cwQIAwgG3sRQ+kNa7LoD4+AUKMnd7Dtn14Wf1bsr6Gnw
N9i9M+cBR+zxdTioCX1YOM0m8p9v+vEsGR9ERehn7wc55wrjq34e6Wn0UWP4DaZp6STjPL0y+BtM
0/+lj/yi9v9P/NXZBtjZz3euUQnZd/XMvu+3mb9joVlDYx1e7H+JKSfWg/+TFtV2/DdYN39H7WrP
F/B4ztCb+OPqfMrFv4EvdcJR8Mvx3yAeud6wtdwfffy/kgb7rqO/27v52xfxWiT5Pc34c3z5DDp5
7c92g+fxF/fRxin+9b8AAAD//w==</cx:binary>
              </cx:geoCache>
            </cx:geography>
          </cx:layoutPr>
        </cx:series>
      </cx:plotAreaRegion>
    </cx:plotArea>
    <cx:legend pos="b" align="ctr" overlay="0">
      <cx:spPr>
        <a:solidFill>
          <a:schemeClr val="tx1"/>
        </a:solidFill>
      </cx:spPr>
    </cx:legend>
  </cx:chart>
  <cx:spPr>
    <a:solidFill>
      <a:schemeClr val="bg1"/>
    </a:solidFill>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'States Based on Employee Count'!$D$4:$E$20</cx:f>
        <cx:nf>'States Based on Employee Count'!$D$3:$E$3</cx:nf>
        <cx:lvl ptCount="17" name="Country">
          <cx:pt idx="0">India</cx:pt>
          <cx:pt idx="1">India</cx:pt>
          <cx:pt idx="2">India</cx:pt>
          <cx:pt idx="3">India</cx:pt>
          <cx:pt idx="4">India</cx:pt>
          <cx:pt idx="5">India</cx:pt>
          <cx:pt idx="6">India</cx:pt>
          <cx:pt idx="7">India</cx:pt>
          <cx:pt idx="8">India</cx:pt>
          <cx:pt idx="9">India</cx:pt>
          <cx:pt idx="10">India</cx:pt>
          <cx:pt idx="11">India</cx:pt>
          <cx:pt idx="12">India</cx:pt>
          <cx:pt idx="13">India</cx:pt>
          <cx:pt idx="14">India</cx:pt>
          <cx:pt idx="15">India</cx:pt>
          <cx:pt idx="16">India</cx:pt>
        </cx:lvl>
        <cx:lvl ptCount="17" name="State">
          <cx:pt idx="0">Arunachal Pradesh</cx:pt>
          <cx:pt idx="1">Delhi</cx:pt>
          <cx:pt idx="2">Goa</cx:pt>
          <cx:pt idx="3">Gujarat</cx:pt>
          <cx:pt idx="4">Haryana</cx:pt>
          <cx:pt idx="5">Jharkhand</cx:pt>
          <cx:pt idx="6">Karnataka</cx:pt>
          <cx:pt idx="7">Kerala</cx:pt>
          <cx:pt idx="8">Kolkata</cx:pt>
          <cx:pt idx="9">Madhya Pradesh</cx:pt>
          <cx:pt idx="10">Maharashtra</cx:pt>
          <cx:pt idx="11">Odisha</cx:pt>
          <cx:pt idx="12">Rajasthan</cx:pt>
          <cx:pt idx="13">Tamil Nadu</cx:pt>
          <cx:pt idx="14">Telangana</cx:pt>
          <cx:pt idx="15">Uttar Pradesh</cx:pt>
          <cx:pt idx="16">West Bengal</cx:pt>
        </cx:lvl>
      </cx:strDim>
      <cx:numDim type="colorVal">
        <cx:f>'States Based on Employee Count'!$F$4:$F$20</cx:f>
        <cx:nf>'States Based on Employee Count'!$F$3</cx:nf>
        <cx:lvl ptCount="17" formatCode="General" name="Sum of Employee_Count">
          <cx:pt idx="0">126</cx:pt>
          <cx:pt idx="1">63300</cx:pt>
          <cx:pt idx="2">126</cx:pt>
          <cx:pt idx="3">378</cx:pt>
          <cx:pt idx="4">192936</cx:pt>
          <cx:pt idx="5">750</cx:pt>
          <cx:pt idx="6">648432</cx:pt>
          <cx:pt idx="7">10001</cx:pt>
          <cx:pt idx="8">16127</cx:pt>
          <cx:pt idx="9">10626</cx:pt>
          <cx:pt idx="10">405987</cx:pt>
          <cx:pt idx="11">10001</cx:pt>
          <cx:pt idx="12">126</cx:pt>
          <cx:pt idx="13">238949</cx:pt>
          <cx:pt idx="14">254274</cx:pt>
          <cx:pt idx="15">43486</cx:pt>
          <cx:pt idx="16">3156</cx:pt>
        </cx:lvl>
      </cx:numDim>
    </cx:data>
  </cx:chartData>
  <cx:chart>
    <cx:plotArea>
      <cx:plotAreaRegion>
        <cx:series layoutId="regionMap" uniqueId="{BE5C34DE-32D3-4AF3-AF79-48CB06D51F40}">
          <cx:tx>
            <cx:txData>
              <cx:f>'States Based on Employee Count'!$F$3</cx:f>
              <cx:v>Sum of Employee_Count</cx:v>
            </cx:txData>
          </cx:tx>
          <cx:dataId val="0"/>
          <cx:layoutPr>
            <cx:geography cultureLanguage="en-US" cultureRegion="IN" attribution="Powered by Bing">
              <cx:geoCache provider="{E9337A44-BEBE-4D9F-B70C-5C5E7DAFC167}">
                <cx:binary>3H1Zc9y4ku5fcfj5Uo2d4InpG3FYVaL2zXbb7ReG2pK5gSQI7vz1N8tLRwldLHpqPDF3rIdeJBWW
/PLLTGQmoP/4NPzrk3p+NK+GXBX1vz4Nv7+Om0b/67ff6k/xc/5Yn+TJJ1PW5efm5FOZ/1Z+/px8
ev7tyTz2SRH9RhBmv32KH03zPLz+v/8Bo0XP5VX56bFJyuK+fTbjw3PdqqY+8LO9P3r1qWyLZvvx
CEb6/fV58ZQ8vn71+JQnxTqpG5N8avDvr/9t2uIR5lev7szj03Mdv371XDRJM74d9fPvr1/8+utX
v9lT/WNZrxSsvGmf4LPEPeEepdLjGH35Iq9fqbKIvv3YEycYudQVyPv6Jb5PffOYw8f/Uyv7sq7H
pyfzXNewxy//3jvEiw3Bbzy8nhFUUperrxJcldvdnN982f5vLxGy5bG7fXlC3e3OsPi6ffxy++yE
c/ip++Wf29/7X7l9Sx6gD9Z3dnTYFtbSj2aQeQEhqPD6WcXJd+H9BLWVJ4JR6iGxFzfXPcGYM1dy
vAXN8yy1XVzNflX99rEXe4OtXf1X1dNC438Cn/fPdfPKfy6iR/UTUaInkjPMkeu+oJV0TzyXCI/R
r+h4/PucX63KDy5mP0gvPmxB9d7/BaC6fDaPCrzEz3IBGJ0wBhYQvr7B8QIsV5wwJIlg300keIiv
U38Fa3k5+3H6/jkLostfgU1B+TPx4SdUUEI9Ivfiw04QBzIJQr7+2CLTwlr2g/PlQxYywb9/AfIE
bfpoHpvvKvwTPBE5ER5xseTfQ6SX7MEQX7mIIsG+z/mVNj+wkBlovu/AhufiF4Dn7NGMj8VPJA/x
TrAnsceAFTtxLRg1yhBhiMmvcZ8VIPzAOvaj8/cHLXTO/ssx7P8HQcLbZ/UIEcLPxAe7J4CAcAW1
APJOEAKbJulXfBB9SZ8fWsp+iHY+aoH0NvgFKHRZquyxWaSQpU5LYf7XA+4Xgdpn3x88AVw/PsXj
43/DCZaecCoxHNG+URm/ZLo8IVJ6gtJv0Y2lSD++rP3aZH/eUqnru19ApS4g9ZHFj8XTdw7+BLdJ
TwQXmHjy2xlAvkBN8hMOEScl4lvMY3nPH1rRfsB2PmphdXH2C2B1+WgKoH+2aABe5kgO5YgwO3Ex
YoQxsi9JAr4UC9fDHM7jX74shv3QivZjtfNRC6vLf/8CWF0/ArEe67gxPxMt74RxguDg7X1FC85r
LyMfjKTHELbOcT+4mP1AvfiwBdX1r0Cr26ekjn8iSgSdcEwRY3SbX9x+vUBJshNGAEKKvoFoHeqW
l7Mfp++fsyC6/RWi04fH9LFuwE39RC8lTrhkcPaWX5LENkruNr8FRILo4yvVLJR+aEX7gdr5qIXV
w69wznv7mCfq1c3jU/vzwML4BGGBEf4eUryklCshj+UigjgkI3cTWD+2lv0w7X7Wwukt1CL2l3d+
tGphhej/E2nhd00DVbOfX3USJx6hEP99Kzoh/NL6gXEUcCKE098X0+hZEcUPr2o/aNbHLdze/W+M
2HdzwS+U7j9bDiQnIHaOAZyvkrc45G1TkUICcnsN3rf65fxq9gPy7WMvFv53MfS/hy0Wt3aOv39H
wmsIozdfyqw//NMv24PzsfXRF6n6F7v8bonOn35/jTGo+d/F2+0QL8zUC9n+/fvP4PJ+f+25YNsg
fw/FFhcyWkwAbD1UdH5/LeD4iyjzpGSIUvhPYFpRmib+/TV1T5ArMVTJpASbyT04Y9Vlu/2ROIGK
L1RnpEtcyPt7Hvm77H1XqjEqi7+l9O3/XxVtflcmRVP//hrG0V9/a7tMh8AUzHXZdnz96fEBKurw
S/j/eCTpRK0Gd9PwWMX+NI3j+5iI4WsR9+v5ZM/wYL73Dg/S2x0+dZ1s7IfC3Zi6UNFFrVKOfReZ
+mNnpsHzC9yHZtXgxo1XO4LfMyO49b0zQgS9O6OXT5lss1BsctPh9JYoVI2rmG7npYq75vzwNHNy
A8h2p6kFEmkfFWITj7pjvk4m2frxRMqPh8efExx6Ob7rVUin3ig2LdbsWniOKx8ap8Dj1SibYggc
dxLGz8dKQ9j4t8LukdvMhiRo5+6GtES6c7cTdspzh4sybsN2xeo2TjaHJ4Cs7T5gJCQTdieQydSj
pqV8I9VYpu/CJKZN5yMvC/na0EqOwmc1V8Obw9PhraT2aLbcSnZHs7Wb1xmvR75po6irVpLIgOaD
WXWjp5w/21YM6Xpk/UD8dnSdK5IhSdXKiSTJofx1SKRzO95+f2cFKhrzTvGeb3pJ+Iqa8nPcjecV
6tS6H6Lrw5PM4bblwc4kJZC1l2PDN+NYux8iY9zNSJGC894xW7DMg5JpImpq+CajSfKMoDvnqq6Z
6yMIHEqfNcV4eniiWbgsS1E6PddVzPnGicLYDwfxB+GNu4qEl68mj2i/jdporUTb+STv32VNtz48
85wALYNhVJ9qTSq+aUpnmjYGmzRaa2jIiY6cwDIVZIiwHFUqNgJFavCzLMuj1cDzJFyYYMZWCItZ
udf1PG0jN2gYzts1j0Sv701tnOySVpOHLhon9tx7cBlUHGf+pGWeSDo6RVlrJyjK0RV3TSkn543r
MBQtmPGZPbmWOaolalE/cOCsG7KgT+JG+U4XZ6Ofp5VZOf0Qn8XpRBemm1EC1xKhV2ZMtWQMg9KR
U37aG6y7zZDkZRcc1rIZt7RtttilKWVlKHvtAEZNS5qzQpQF2kwFVsNGJ00/LPB1bhrL5FRlV4V0
yGWgSTa9zcwY31a6MXd1Wsa3x+3EMjh9NkjcI+4FxBmSDcNVnF16vQT/lHGZDUcCsgVqx6zFMtKZ
dLUMjGLjuZNP6NaLsFH+4U3M4W1bmzAZEUhIBK1bkcFH6cD+FFOpN4eHn4PBsilt55auhL6ooFMA
w5D19QaceaH8BLf6SAlZZqVNaDGqMZUBq7ss2ahRDo5fozGZFmQ0twmL45nn8MobthBUhnqnVdym
aJNI3TYXmaOK6jhZbcPiXaRdMtIaO4MIwjGfrok3VTf16NHrseNqIQqdQVtY5HNHWD+CnEPQGZBZ
EPMRN+tiUA5doN2MpxcW7YZkrERDjBtgJ6KuX5JW8LX22rD065x00k9bZpKFyWZMo9jitUONMUoj
lPcAPM877Z6itnX6K0VI163LyE3wTcY7F11J3ODhz8P6vMViTyy17ZPYnVINUeiWUx8GcAqJ8U0Z
san+VJMp1htnMqW4z1KiIjA6Km6uUEo0+TAyj/L7w9PP4WexdQwFhL+ZEwa567TrmCmy6oWr14dH
nws9hMVW3jVDUpHKCyiCzWwmHHbNRkapGoOoHtvovXZYn5+xSRb8ZoATXHFN4MCWfpAZ4XyBbXN7
tOgsi5Trsk9YoN2wpisxec96GPpqwVrMaahFZmWowOOQugGjSR9EY59ujFTFgyPLKRjysF04t8xs
g1tsbrERMk0jFkRoSj+msnLuwk5FC7ZibnTLTVc0KlLHcb2Aqx6lqxbLfPLbxIz1cdzapiF3Fb1O
qpGTwcigGfuQnDO3IeSPSlM2nhVJq3OfTEJHn3Q+1WQBmRkzyy3bQftCgR4ZEQgZ5q0/QRVP+1MW
Vc/dCIHcgnrNzWIZjYlNWdUKOBzEkco2osnjdaEjso6xPjKG4lvQduySCD1UpNUwBXUbNQFJRLdW
mrunh1k6B71lAyDZFTsDhLNBSpJ8RRqcrsOxJEcqlmUC4BRVSpwAFUhdFT6K8fsiYmYB4bmlW9TG
QhdsUNEUJK4z3fddQei6ixy2FCvPjW9xO07bRlMzToET5t65g2h1CsE5O040zGI01R3XTQajNyFh
K5aDNxtRFi7o5ZzxZRalZUEm2bmAK87qNe3bM+oM13kefWBe9maQTuBk4tTVw4rk7vlhVZpxoMwi
eYocg/qwBrB1+idyEseP2mH0FdOVH05RtfIatTDVDO2YRe4i5PE0YacPeoc/w/E2605Zk+kiaHpX
LIhwBv5tF90u72jndkWahX1AgeAPXlOmG8zKbCHc3+Kwx/Wz7aw7rG4KMH79JPoAs6raAAE/Oll2
1WuW+pSFH+pStb4XpgvKNgeNxXLc5CqUU9oGNeeOXxrK19FEzjLd5uuwNMTXg1rY2JzYLMqDxw+z
DNMmqMo0xCvDSb1y4yGL14e1bA56i/U8jOrMmSD/JCF7cdEIwfwuL9WlV2TFgrea24JFfEjcOh1u
0+bUtFFfvwlxlEVXui3U81FboBb1M5x0VdSRYTNE7bRS4/TWdbXnq9CNjtNdarGfp07GpAy7TaVi
SNDWLfErz2sXRp8JeqhFdKpTRsJUdhtdOH9GQxH7Xe3d6jq9aDRPj7Pu1KJ4pifjOLX4tgVGKuLz
TixtYQbibQfmLv0ol2ErY9xtvN5DPtmOXh8voO2sO+TOUKdDVcPo1VRHPtfjXaTFTSuz1heCpAsw
zO3BInXMuCyh5gsJFUaeS1rITcic6UjxWzTO4DahTCIYXNYy30wsHjdRL2Io0B/Kf87Yo21lZldA
QwPpJzVmsHRizphn3gwNy/2aTaedZu9rF2ULMpqbyKJyHmtSlBS1G6hUBH2NbtKsuuND+ldM6ZlI
8oVs8Zy7JRal68k0uoz7dhMl+JSGw5XMvDNHVSuROWeRQZu4Y/d5wtdVyI7bGrE4jkJu6Bg7zWZo
R4gf0kCmLPTrIXlkGX7jesNxESKx2F7V3pBCkN5uUuHFvkgT5beGuAu7mDHnxKK5S1MnShyv2ZTM
EaeRIxq/mGr3FmyhWlC2GZ4Qi+tDy0jBXK8NJgz3YH1nyjO1mobYdddHaTOx6E6qwctbHXUBz0b9
4BkuTnUuAQs2YR8Zj1/no8yDw5PN7cZiPU5CYsohb4MorNWFl9Z4XWfpuDk8+hwcFu1bE2oajbwN
Go9+rJ3hcqjzxC+ksyCqufFt4tdjmo+j0wRJ7NyA1f2ThtF9pvP7w8uf8UzEoruXJLmLC7cJoPSZ
+3EfIb8r44dORhdeltLjdBZbZC+y2jGebNvAJPy6Mqj0IRl124jh/eFdzAgJW8yGSnava4jRN8Qk
m6IO3yQjfk94fnl4+DljhS1Gy6SPHAgRxoCFEwroAKXiLMwaf8Kl2kRlmgRuaOiKmaa8HpIpWrPW
5Auym0EIW3zvIt7GGYwcKAgPb8ZRFeu898iZM0r3VEvVLpwQ5ubZynbHBbeVIkiFZRuwJL3N8qzz
ocM3oJoIX1Te58OSnJvEIn4ok8rtEtMGfae1j810m+c68V2i7+BK8HGeeNspsbsTrxAs0U7eBBKn
z6LlyQUYHPfu8A7mVM3iO2lIY+AqPliTrr/BdXRLp+5St8PDccNbdJ9Y6aVhnLUBMrr0SVluwr78
qCp55PItvrOeDX1CYXzp9HdZEZ72aXmBCVvwHDP4IovoZR+GUUOjBlyfc9+havBbOcBJs0ygIkCL
BUpsabfnKIgsumOstTs5xIFosbtscuZHXfkudPE6qqqbllQLMcoM1MhivRPDkcOUIKushYAunDaE
1qdhHm8OQz3jl9BWhjuEY7of6QAVh005dWemJ5eML6Awt/Dt93dG1iNvRKnh8Epxc67r8iyHcGFi
7YI5nFu4ReJENUPctrBwUr5BGkrI3vNxErGIq7zU6CkDXHEpH0lY3WSee3bc0BZt26rLhrEXTTDW
KX47jQ0J0pbW68OjzymkxVpo+WUpUl4T4PA2i1lQNupSEh1AJ/A9qcmRam9xNyJN5GiGnA3Y4/sJ
45WDxGNVT4UfocrXjjpKMaGr8qX6gNZXlUIQE/Cp1ysovVUr1rn9gnX+4jT/yV7oG3s5vKw7t2G8
czbDqQyG8/gDYz6ciKOPpvHH225TbEpnre7Nu7BcL2Xa9jOCehaV4yiuWBWPTRBX0XWDko88qpVf
OuFfhxVgbnyLyz10PYxjEdYbHOuzBGoc69BJH5JYjgvYz02w/f4OpU3bIqh1wgRS8Tupi7+gbeNa
Cu8ot0D/0X3H+Igq6dUbk9O7gWR/KaKua5cvDL/fYtBti+7u6nGfuJQOuAm8nrIbUfL6rGKDWGDf
fqcDV99fjh7XrFMQgTsbOrWNn7ftX+5UrrzCeYcTWh8JgEXxwWtZn3lgQFyC+mSFMuh1WnNpJrXW
VVkvRXtzOFsc133OQqiONUHE9KPTd+97Xn5AoVoI92eGt5vrOkqRERREVbAEqiJbl+woCMdpOzUL
aMxNYdHbxJ0L2f8BThQkvjKT+zFN+uuwkO8OM21GlexuujR3EXNjWgdjRa9N6iSbhMkkODz43Not
GreRgf7WtoPDFh/XDJlzKeRG9dNCH97c2rfT7pKYO8UY0bwOCOFkRQz96A24Ok5B5XbSncHHGKeQ
eGrqgI3dZazoRdmXt1WXL1B4hmTSojCBMid0DDsmyPrwIZbiQqXobQnLX1VhNW0Oy39uEovJJe8L
r2MwSeUldBV6+kzK6E9R5k9OkZ0enuPLMWCP/5EWk1tN6izGvQkELoO8huZfaHEffZbzJ9rjq6oL
vXURxedQnMlWfRzrdYL0G+Y0VZCHaOmQMqdqFtF7h4LFZS3AFZPbuuEPDnPf1h794/AuZ4a329aa
ntaxFmUdhA4NIsKvB63PUb6Uvtsf8FC7Ta0LZSZSxUzQN8nGJQNddWF9H1HT+kQm1zU3C9ZkhjJ2
u1oysbA2Q1YHXqxXGRtvcnlclAzPlr0kTO8YoqBvxQRx3vHWN65IryuhB79PCSQIj8PBojzPiqHI
Sg6CGps7B4ysitl7R2dvDw8/J57t93dIP0AjrBKQewCL0tVn+YiaFfSp0vXh0eeUyOJ8RGIOsQwx
gWL4fZ+mD9C9v2GOXtDRucVbbI+HSmcGxXXAScL6DclKr1lFUELOFta/RXIP012L6SyOItlKZYJp
cO6TnLxVlb4bijIYinZznIgsGquEV5ARgCnqsLuuZHRdtsNZkywV1mYQsHvSlBzDvOpGExjqfkKd
hJhfkuYeR32y4JPmZrDcNXE7xLsEFLTtx9qvFL6MKq186PlfOHnNTWCF3vkQOs1Qx7AFFhmfCnIb
xug2Nt7TUQjYLW+NYW3LPEAADOplN5LLLC4CGZLjdMhucvP6SLVpFZmgyJI/oNv8oTL6jeiiW10t
1SVm1NRuaoMiv0EQc5sAQS2QZwqO7dXVIPOr3sjj1FRYTIa0axOK3qmCWsj3IhJXI5T+VVZ9OA4D
i8nhwPIs0im4VJCV71VR70dcRquW1cfZUWFRuaFp5aSlVwWZN7wbhunekOy+dbx3hzcwY4qERWOE
4HBYcFQFUiqR+HFaAdOGMn9zePjttfl9lsjuRktTL526dITlV/rd5OZ3RlbXiVP/RSun36BSvEtc
0q6KinI/zdzWh4wN9lWVHrc/brG8S7kIc0mrYPIMWeGa3XR9tNSfOyM8u1etdQpZ8qGsgohPcRP7
Lq1K/Sy9LlvIZ81NYHlqNpbIg6p5FYy6bnSAcVXVfhiyaqmIMzfB1nbtuNExa1tp8lAHnEcoWmeD
q1u/9dze+IcVYIbidksazglivefoIA37J8hcXg2iqVcVTm+QQfr08CTb1e5xd9wiuesOg0Qd0gHN
zDuejNxHojYreM/1yEMwt3jeKOjdrGkBia1pKp67aRgv8ESyx2wciqVOjLldWEwfEiNMP4Coyjgt
/UaYtc7Iw6DwUe02lFtUV6Tsc8dtdWAKqc/GGtWnvSrjBW83o0l2k1pHOzpq1W+B5tN7VIbRGdyp
1EvV+bnhLR5TsLKcjACxV4RVfeq2kjKfh6VYOkXOKKrdkgbV0awsdKcD6RZpUENK0xj5riyKRx6x
I+NKuxnNzXICbeoG1Ig1b5Kovo+b6b0n64VT/JyQLDZH4dhTpaIqcAvvY1H22I/haY0FJs8Nvv3+
jqmo8tGVTptruOPkmI8OvFp03mZ5d6T6WBTWTROnLuVlECK+gowuWhslxOawfZhbusVeMzrQc6Fg
cFk2jR8V/DwrFpvYtsnhPcaHWbStkgHaMyUpgzQdE+dd5E64yv20NCF9EKil5tKJQ4FWbejK8a52
Q1efVx4ReoVZy+V5W5EMZyvmhf0YwKUb2q/7fkzN4yBFnq4LyHeDo8yaIj3P+zAyF9EAF+QCZ0pj
fkfrDCqvHrwQ1X1ETZYlb7yw5M2Z4LUr10kl0HjaDx5ONoLTuvhzcBkL7xomnPQvFImsfVKFG0Mm
L2uq/EZAigD7Jknd8bKhTdFvem2Gca0N9viDN+RkhJbfsDKnuKBjewZp2Ck6670uL+BigBbovC/C
1DsvXeqFD+0wxPgSVSEKIcnQUlkswDljKKkFZ1UkDdyF8EDicFnV51n1hykq7I9h+3BYX+YmsCBF
iYE75FKXgWkqHq29kZfnBHoi/4RjYXakuaeWOcZFgieHpjoQUc6HTewk+lm38fDkOrCl9eGdzGi+
3WzU5FUfOnEDms/UZ2gZveBOfdyFBmp3Fem2N101uiUcEErxttB5+yGbnPIpZ2P/51jS8vNRe2CW
oPKBtaCotAwcaHXwy76A7PNYHhde2w2W0EA7wmlA6UCJ9GM3FLceji5CN/lweO1zmmS5rQ4qhoMi
sHbehuBU1IVbesEkvQV454a3jpi8g74unIMOwaO3gx86XuYPQ/oEDxYsxAxzE2y95Y7RNyiiIoOy
M2TS0tQvwWPR3vkoUvP2OPls590ZP4UL713hIqAyvHMJjeaOOoWrmMlZSZv8OM9Ct9TYmSIWCWoL
IurAhare+QRvPcBh37AFUzGTD6SW3zJ51HWd7oBgg0lX0KedXsIJZ9pUgyHnI02qqxajhbL8zFx2
e13Hq4l2LVRXVeVN0qdR4kL10BHkqsomWvld4vDRH0CAj4fRmbMeFvq9LhRGQwThiiw/tmXbB0mS
HOnx7V477fZhOkXglOnYmJXXYgF+v0fHhUJ2o12P4DI+TyDjVZRKXcSyyC6brEZ/HCcYC/U6LaIs
LEugddG6F3FB0Uc45I4LOM+J3fJv7pBXU15DKJqFSp23hUyhnt4stSBuwdsTrxDLuRGqWi/ZWjyZ
ywum9A0EcR9pMv7RNvlSMW9uB5bJxgYP7QCH48AZC/ocw4WC5ylv82bBaM8Mb3fVcUKLNE4zOLUK
t3POM6/AKxT2PV/o85hpe6N2Wx3cTA5DoWQRQMdWk90lxTjKVegWRK/7unTeRnV+40i3I6eiAQNz
IcVoxovY4bxc0IEZlLCFUu44KOrhnZFg6qE9Ee6nB0VM7kUcXTsReXeUFn/Z/Y5lbGJlIgyXoQKP
Swr3yLsenngwxZEgWb7JuBSi3xTi4n6sYrly8hSyoHlcaHV63PK3ottZvkB0guMUxB8hNWl+lQ21
hDTPUDVLBd05NbOc04RaAze7SRHAq7kJeNY+7RkkqVjn+Yd3MONd8Xbi3R3UU24KAhPUUfKhbrKz
eGrfw5WST4eHn1u/ZaVUk4+N105FoE1Rr4aIfp4avrT2ucEtIxVVE67rzM2DDrFTRbILQurjgg67
l6534a8AFSCZIBnL6SpCeFhPjZe+ZTImC7ozI3m7ka5OWVGyAucBOPAbt5suQ0GCuF2qLcwIx26g
iwaocApTArNSh53RME7OlNZHZhHs/rk+E4nsMpoHrKyTYGSTeVumrDuL3bY47hEniizdZ94AT5UU
KIeoqUihFUqehZi8qcbp3VG6iSzVN7qIotBLQEIs7q9k46E1+CFyd3j0OXgtzff6bOx6DN4/pTFc
IvY449N53KRsXPfKKd3Ph6eZg9niADyYFEpBIzBxwnG0PxSe7FeZg7xyfXiCuX38wwskddV5SR4Q
1T6oEq/bBj1EONwcHv6LN9kTCyDLT8NbJY1EBjbAVb2WjneGi+6uYvkGxeWqKofTkrPrkYafUVn5
cJ94Yd7924KzyUu7V6RSOhn0Um7qieIzmjXRaTc6+k0R8+IogsMD2i+nUEmBW0RqFSRtqE9xnahA
55QHTcLlUeAQu7VOT06OwrxQQTepT2WlLokD3b5jOC0k/+ekZPm3doS3ndoRFg5Bv4xXcBNdf0xc
bm4n5ZXdUS6IeNvJd1wQPI0UhvA8jQom4/7FVXZexvEbnY4LkdR+hhC7vY51CErpcKUULkaXYeqb
isZv3bZZ6mTYfyIidntdQuqiiMMtBDQN4e6Bri7GuPmQ9rTcqMwRfljkbEGjtmL/J1eI3WxXkrQd
JgNbgej2Ok1Q4re5gSt7GF7Ggld3lrIqcxKzKO+JyR15DSE/7hs8rpMWel99KUhVnx8m/ZxaWZyX
XR9qCJ9hH7EY1zij7LbWxKwmeIjgONTtZrtRJFBp6CtnHeFoKC9ShNENIZov3dj4cvlvDxb2S3bw
R8/IIEQLagW3HHK4T1ohDq+SwNuPcFEF8+40HnRZr6H+jrIgNaGEe1WpjMv3mMPtN60ivcpd5jy4
0SCh1DVCZ2CzcWPPUR90SXB/2us+rlYtT4dPNGfsstNpczEmcQc39tre9yYvTmIf5Qmb3sYYrird
mzCextsYQUPsTapjZ1rT3Inra1pS460oCctuIaybAdBuBOSTqMj2WvsmCqGM1nmZd9WLND/rGUrf
H6Uj0jI9sZPSbuq6LGhS/kcdojXo333mjMepoLSMDhxmx9wRfRbQqda+Iuy8mpoPXrV0eJoxC3ZH
IDzHk0dTPWSQrigUgftDo2k23gi9GOspr5zpwoU72/K89pz0uG4JeJL3pR3FlQd/qaHjGSQpHbFh
Wa9Ooyo/FQKK6g1ckVrwCTNGSFoRRww5bkwNzYJKRwm8FeqAASLjhS6KU9HXS0XbOQ2zbBBGUdJm
ps0CodrkDfSss1sZR8PjkGJnISs3N4VlhVDouRHRVbapB5qJ9aiGRn6umZ6as6SHi4sLlmhGXnY3
IPRKRG0n4PUb+FOeWXba8gFDlxtcGEjySZKV7BYLWDM5A3h+6KUGRDHkbUKjsgDln0P5AdqkN81E
P+uUrgejzzMsN9ADdNOYpQTa/sITsTsEnUFjSEkUWTAVzlmM4zW8xeOjBq2mqvEHnG+Iqk4HeaRS
2F2DLg0zOSnXW8PDOG5z7qman5bSg1YEEXUKLSj4jF64lmngMLZI4JWW9VC2+mooE7aq2rK4UxBh
L8RtMx7W3X5/J+SBp82qJBmhhOa6vDkVCY5WiYOWDk5zo1uGoEsgYUpbHAdipPLUJGOySlX0+bBd
nhvcoj8SGivlqnCNu+QChdRnpVgQ/NzQFue3L5bWcHsnXE8TgytTEJHjKji86jlMLa6P8KxfUsMr
s+ssIZcmbs686s6kx3lDu1EQ+ijh72oKeMlTp311AfcT09MhcR4ilZ4etXr7bc+Qu/BmLHW89dDC
Y8Oy0LVPHcQ3yomfD88wZzrs1/HgBV4TcngGJygK80yS6gPcT7yBJxXuzUD/H2df1hwnrG77i6hC
SEyvTO5ud7cdO7GTvFBxBiQQYpKQ4Nff5XNf9vHZjqvylnLFjRvQN66hqr3ozq18zcDi+d2PH72n
70TGt+jBJoobbw2MuJFbIKt1qN2JTIiOC21Ijo1k8kGgfydKvYURepvDLrWfBWQ36e1M2aVe67Ol
toRRDtji4xnv3Z4p82+ylTDk/N+n27X+ZBY6pAUmmZ6t1CtzBcKPyV78/WG9c07eAgo5oLqTZCrF
Ijw6N2tYbeH07d8++s3p3rhzTd+gsJPagElvFEK5DB/+/uHvPYc353sFQ2IfmqEu+jF+qm2ce+vX
ZPneY1ZBVfCwbiYX/Udgmvdu0psTv0Otaln1KDD7bfxC8838qWeVfoS7eyegvAUVpoB7s7gL0yJh
wx5kmvCp8gbyx6z17mV/v1/vfIW3wEETqVrFE03BOd8z130iw0eL/3cwkcFb2CCLdgKhtobfkM2j
623ftT39EUcOIBHgJ+YT30Kgej1ImUN3d3d++snqeZjKGMRc/YPvdmY3GgX6/MGu4b2v+hoi/iMh
Om8iUIfRr+3arJtjt6peVG0sRy//t3v5JqkrIXSUEB4XJt298JR0anMVVNTBUv/7Bd4p+N+iDGfd
mX2tR1OaAYKYXb3ei7q/dvX8O/RtZaaPKJzvBM23QEOUjCEdaY/rjC1HjeVfurZR2WK8Q8/iD4Dp
713kTRgY45UttcZFVmO7zOvJNdjFcdvJc0qWD7Lme9d4Ew0YN1BnMSADtMFeKbXfL836NY7C3xim
vPz9mbz3Vr2JAUOXwImQ1rpcA95niedB0cYxv/qnT38LN2ySrfOZRyEGA4JuNnRzc5Ux1U9///R3
AsxbSTyGURsl0aRL7S8qE1ENTJpOSc4T9hEN6p3b8xZvKGZLBuymdVlD9eDLKGYoekX+Hn9Qc712
Hf9lQvIWabiH3E7arFA9nvGCmgXq9H54CURyUCM7qCZ55vFH5MH3vsqb4w36N91pEi6lSElfhb5S
Oea7H+kTvnO238rfURvQXXZ6KaehKUMSXhkF1Dpdpj+GgK/Wbr/+/szfu86bwt3YCYJx8baUNZEP
Imru+5jfynG6Y8v2+EoI+iCxvHedN8c77Ezk0QlPxhJyN2OFjDXUg7Rel8WqLjbxEVrkvafy5oh7
+9hPtaTQmQKXqUjB58sR5D/SXHvvhLw53TuoJ7VY56WMx+BFSPYJUhd/hrH5oGp8549/C8viPe+H
YWSmDFMeZ17AgN3f66H8+6N+J/q91byTpAPmckB7NtTG8HKbzQYdVtOLvtqiQM4Vm8fgI935d573
Wwm8eqU1Iy2+CgwbfkJK/4J54dc1CBtMH5Lj6D5iOrz3pV5//h9ZfOR1rHWE63g9hmpTaK9udCbv
eHJIgK36tzv35qh3LQJLsgdzmYxuznS7IkHN05olOrhf+vqfFsDBW8hWCq0H3YfhXK6dWaueJ0Em
vFiem43YfzuFb3FbW0+jaJ/tXBLMAjIQFH7urD33Db+z0fpCpuEjdbz3Hv+b477znu0DJl1lmsop
67zx1Hd+C5ZQcxdr+UdN6wcN/HvP/815V/EW6zipx1J0K89GFjZZu48qm6N1zmbnf3B23juZbw5+
zZicSRvhMnriuWw6gj1Iaz6oFP8H+vBf8tZbwKoh216bucHkBJjiuMO2c6NV1ww2h0Dw2VqwxjvP
PYfMHUFnvqaCTRUEUOeMTGGlQ+f/2/vxFtxaU1zKADVe8kn/iWgiIGc3PjYTuYyQCIymf2P1B28x
fVhZYDGwpWnFvDBLV+/nINXnv5/Vd0qAt3p5HQlI3dEprqbI9DmbrMpSG9aHeunN7bo35gmI8eCm
62te/f2K77wbbyF9RAL0u0PFrtprJ8N8IUQPtxGRKvkgMLx3gdef/2eMWxKDXmVMq4Qn5bBMmfT/
saAM3qR/SNlNegvw0WsQ3OxCF2m8FP92W96EADi1iJrHE27Lq+RX0oCa1E8m/uBNfScTv8XzQX4H
JJJtYIUDWyBU3VnN4z285D84ke/d8jfn3Q8Bs6J9zwroc1QuDO6YEp/+fl/+B073Xw77/8HxQTWL
z1QxCKEnvwNpw1/QrjcnU9fpw7CsX6ltv5lxvkbzvt04vprDpHT30EEsqTQ99zO3DUNGpFlzSdkn
mkZB1qbdR/qJ70TUtyhANZKplWaIsVpR7Vc5SewFd7IDqk+mE0xp58e/34f3rvOaOv7jrRZeN7LE
1lHVj95yAK13U78DA+bOoel3yy8alc9Hw4fg/y+s/9tdf/0z/uNy8RbUam0nWfLFWeVyIoUMxnII
QaxaslmGBG8pn0Ddy/kM2APLaLdv6CL8kdUBkHx6gqvGIMeI99VImraDHutUL+SwSBFN3ym1gGai
yW91l21zY2cLTomg5Dbl8Ku6rkttSXR00H2YgKoL7Si/MJCLhs8DUbPL1gBWRtAr8qFLStven8Z8
JXpyY7XtI4mbYptWC8s6lg5oNGoxeJmLk/ZEO6pz4AHGLyGc9jIp9/nbPOzsD+wKwPCO98mLb6HQ
3ddZi1Z3z1LlyHCCHBk/jTbyL5tKNaiom3Bo+vq095YbFdZMfLcJGb2TUi1rTBYPszgBghXdWMXk
jfH5fBcsG7aJnQAJZU94B9OKnkKxdoi3vsJ01zR562xThd7OMsHEUfJ0/8qBDH9WZM4T11QyUsch
mcPXI5bSXArrXFHXtM+j1k+yxPi5jFhJg1QcIXy13iRqCSrAUotuDH+N83bmYAjlJHYXaqcqHIBB
r1d7s63yZgrSqfDXmeQiifPFb7GS3OQDj4J8nn4Fy2072Ckb3JIziCfDA+4WyrBwRajSid8skzy5
7QHKNrkiLegFt/2AjAtFat5lwkDQ0g7IXAbS3d13tsubLvCX3CwmW5aXBjmnn/Fbk75bOvfivJ8L
aX/BzuGFei8gfV32Kbi6ZMzGTuWb9Sstca8gHGaASRq/r+svdJSRe7DB47zNJ+gpZfMsjiLAHRvn
LNq+LOlY8H05J+uTbfgV9/wCFsExdP2Ln64hooPDa7yJLBT7PegMU/YKm881ABtODuIBOF8ofNXR
cHApiMjOW5cr0ZrlCa2HKw+a+gYAbCqzqJPzkY0h3Qq8m+AwNy2qUgwhZ72luPHLWGz7lF5xa/3M
IuvhO2A9OwzsJ92C46LcY9uaKJtteOpnea43lsctva5cVv6WXIJ6/TavzZeWr79pFEpIZo8FGIMd
+LgWpFyPPwdb89no5T7c8cpNE80SLMlKJfnLsIc/iPKeYS/5suzpRcYiHzZ7a3xXcC/4YmkE7ed+
y32f+2U88a8JBHNAiS66QF+l6PBe9OtPz7ZLBue1kompqM1jnzSoH6tmhO7TGoLbvtGDL5anLiWP
VNCCjXOcbcP4QHcI2abuEgbPJIoreDmUrg3PKoixSGLpl9XKS+rLhwaWJFvrzjJOynBc4bIxFV7f
YeFwpFFaeYRcJe9HKGwv1wXyQ3yZi4b7x8FvDxC0KIVJDpa4G6iV3DZcZVNLbqdG34E50hSDGErD
myOMFHPRiW84btku67um2Z5rfyngo5fv5Fu3x/cxeHFeFGfA0+Ub8j3CIAfkTeHfbZpeBaTl/GTN
iLpjw3DQO2wSu7EEjvPeLF5lovHa4JUSoyph+lNaGFWQJW2L2ci7RswHI3/H0c+Adk/gzdwokYCl
hqqxC09BveTRzJ4DwdHR8oz2xzEVj0ESHP0RbjcN2iqYItwEbG4LMBXPAfWrDn5C2STwTJPZyvNi
Q56ZIHnZSFsl63BPDRiH40pfIJWNIVvyEozjdX/10nDrqSHqvKWimmFQkPW+sq8R4zNcse6V3Q9N
HTz2DqmUbyAhgpuKcj5Im5L58T2yETRhbEizgYZjFRm/PsQcTqJpBK7GuPQwI5A7XgpTrOidCxet
Ims09OWMx9i3vavVI/zb0jFT2u11aUygPpsW+6YMUJr4XgcJe2ydS5Mstso8KiK2YuIDHn83y1wL
kMS3+le4zXOuIDcS5fi/Znhc+827Z8RAN1lMcFu9aT2Cc937C9jxPOniG8Eof2Y97ETyIEwHmBZw
GU9ZFOLmPKUWXqcZSAnQERcti3sw6sdaZwnV5jNbV/XUpw00bglDSC12yKkN2crHvowWX8gcTuhO
31qxbfc1pHFpudXAE53CIZI/EizFvyYxpmzDPNMrY9q7BG5geW0lSqh1co2qFmdmr+xJinIm3El3
03uh/kE9YKnjjYlvkPENmhxQ/+HroLh5Zf2znK+7OtdWJPnW9+rIA3xiETjpqyOVkwmLvobC6TFq
tzU9j31Nut+RFy7mgbQ9e3RNChxKID1JMz1644/FcfejrgP1lHTaR5gY2dFhb3qBoN/myhFZ//cm
x5UU0zKmF5CcvnZ96t3qGI58pV6mEEds9VJTyCUBfxRYLHpiZAirWhs1V63UKWK5CZ5EkLTf9poP
ODYSCfNRL8tw1DERj/Me+j+bBgIUcHzijp7XPp3+NP1C/RKWUOYbKJHut+jbuaht0xW7VPQ4exG7
dsIFv2iwshHPkQ6HhvjbVeApfu8AW4JsnJ6vK3xEf9a+1ex+VzK9WZCY7nsWTQ/Q7FCPWz9NB2bS
GWeQRYnK9RBhxle72T/Ug0uOO29ItrI+eRb4KJzSeEbdwJb9ywLcRXtKgig+Tu0kCvjifJ8JW1TZ
OSqihyGdxbdXQ8gg8zEX/am9wFSLSZfgqBf4OdwZKA27Qq5IxNPGBpwvliokpo3Ju8gNS+nBxewT
t6H92ifEfWGLH38eNOlP2ACElVDK3oyaiwoK3MEhDePtioC5/ohWb15gRWHbotM6ObAGf9O2Ab/2
aoicp2nifQo3UDK2qAWgN8ZdRPzwvC1Hmlu/zI6othjaLVyxCopTet752oe50IP84/apvw/bZYM2
+spvlbXx15g2fe5xTnLALGluQ6JwlQkZDB0gT+AW2lGoZf2OOHYziHeJgjPOjZ2meb6KhBGX72pG
6N2cpOMDVEKcl4NGOr0YtyY+zVA7Jl/nNGXPUtQ+v0wwK25AL4a324uCLrUo4EhI4jzxG7IeOyeC
sHQKBU6duR3GIgcHZvZW7mBpedm+uvE+BP53yYiL3bLlUQilsAoy6di28s5vmiweua3/SLyo1st8
ucupge5kbFZTbv2IkeRRMqvNXI4B1Fh6aQHCSjkCxL2A5Fifd1GHJJYmfa6EWvo5h9Gdt6z5NHrc
ZIyFQYCCV9EH0bbBd0mbxxAqQbluJq9GwznVj/C1WtcspHWE2Gfj/rNzQaNQACZNMx2bGgjdPeIh
CpjaE6SMw017uY8SW95SReexMIiCD2puanG2bRfmqdvdXPWbG7ccFsO+9wMFj9kuft+kwU2ahHHQ
5mDoKHZOYpua38bAwvDRdh4IGJYsOj2pwJKZAVoECeU9X4M+FbdCmi7+NDCY9g7ZOGiznO0abBfE
mGSrAtESWVrRe+lpMjb0Clg9Uv/BTtxCyQw3+9uIUWKCGjFYfVitafoFxgHtmjcdtZjuy7790bjX
Vs7GQZLesH5SQyagmbVnvgrUs9+htCgcr+Et3Uu3h8XCUDD2Pgp5wDOVSK8pNOu2QtVjuF/aGX5b
92vLnCnZBlPsMoFZoMM9d40ruz7Z4oJbOncHVUPjt9gGJX6DhmLaw9iTdnrGs9mgHQNzR5NTwX2T
1zjwa+5PFkJqjb+gwCJASAJHCxfIDjvONaor8D/jJQeXdaC3LNCJPCgQT0wBe7adXWG0GL/IRSH4
jFvLh1KNkddn6wgSfWXtuoYnb7EYfYX+oFkB9cqkPSzzYKYinLiLMhEQ3MOA8f27BwU0mbVu53UZ
7oH+01hKUjjrhJH8uQ9cPONghUMxQVn7Lllou2P8bBeVQ1KmD7IVFCp1NNrEfp7YVI45PP5iXoH8
O2wXMHKWJMeveuyn7pgac5A20HmPbF6/wJQSobuGTNHLPjL3Ryd0f54FkTo3aQshPjyYRB1g8rTF
eby1HhQYumC/gvLRVBrc8aUY1yROqpaPkhf7q7xBhneDmJu08UxUDH1X+7cUZPkwA98L/6eBqYQ4
elBfmkuXjttUGJfAZAafaLuKwo4EUMgFB4+cmmlu6a8w1GhsQqxWv9e9sOgKOur9aqOJbjdj1K/e
gQm4NR5gl+A+1SLqxkLKQHSvkvqBn8V9gPDWRG3dF0EkJnZHbFdfybB6J2C99p+pJJB8sNAKWCH8
kOaAGaK+gyB+Yk9NYllQTZrUYQYdVfoV8aLpqzqIJPSLZbJeh0nHPzaURSrjeJi8cKRmv1Xs5H5t
xDiZQ8yi4PMMo4ikFITBpss6qdcrUtBeZyodIldsxAxR7qHMqA986RuA2oiJg3xr1vhln7skBHWb
TzGY1unSZQmeYnDg1EOh1UAjYD23QRuT25V2eGOdZN1Y7TPB4cT+kKVXqmt/qNTaTK5oai8YSkIB
06y8cfMTNET4bHQQA6DT7Y6QDi21eoI089oFdYYVSLpdufPnJQfVkO3ltkR6Rzbt5fIA1fd1z7vd
XxtAM/2gr2hDa1LEAHTFWex5+7PolrQukEs1EP0sIU+vb+U9iEnQWm+9fiQnzNOiH6+lZpChIGc6
W4RfmwNCHMDLnKftmKdJNwLSzQISZGAeRV221yGpb7ptHuObeEmBErAWNy4L2828LLJfdKEtpD8L
vSjoYiy0BxQ/kii6Tl3LF79gSD+miCM+6zOOLtWnxoDCB0CkD3O8EFnpa5w4rnKGhhKda5DW94Pm
Pj+pV7HVLK6BnMwXxZY/+2zqCHOMeLwkc01QfboFr6yMuINIbYyFVe7HbIPie6PSF0P1pjKGHq4/
dnWj4nLHeZc5a0V8D1dQ/bS5V3K4J416tt4Yfuo24KC457U6m4gNY4xPGh+zHwilR0clUCWh9YVX
E2JNQprPmPhJAaBbtwN6QJtoF5fYU96SbTCkn2uMh3TsVEb28TUO2KgWe5e1tXyN0tasNHyCdeaM
MQo8w7vuofXNQuDmPL7mTuNN2jdViGejf/ieDlqXacum7ta6peEyczCDTg9QDcFw10GeobmGSMzy
IW2MjS4W9ffyaZEInsdV7za9MT30rIvJBvV2pnDbvoeUbbN8HsaxxqZlw+aeQlYGVd5PLlgf3e7r
kPhXzJ3mulLMC6bT1BgmE/TqUts2s44m7OciGiHvCIVixtEBlTpfBhtpAZo9jFXRLqVbNtk5JUdC
00XfhcvkqR+BcIk8R5IuGG0p3kv+a7TzPJwNYCMS9ICt2Z9qj7T6k+z6kF/B/GzpEepDkbyYOYDr
ddkZX0Ygs3i0/r3DKMihqZ1X87LCjlugBk0Ia0+81dt4GIEcCpoMjIXVL5cRSjHZijcjeFQoQk40
6Ol0xJZ8DS7+KGCmnc/E61DigS9hi6mPoYQGixX7G3OJHmkXTqR6zHoQ5SmStwjkzy7oB/uJjQms
X5tESPIYYj/j//FBgAiOoccwBNAzjuNLkwDS3WZxN3TiZQVO3UMFRafO2XyZYjYfibf6+wvEr7k+
1iPXwZ3a7UJu4Grs7uNBq+OCNct6Ro8Q8e90HaL62Z9Dqp99twHCjfjrGdx0S5sdA7VxH6FXm/GI
7LOfTUp5/V0S69398mCBSQHKIQqs0aJOlQhlHtvGRLeiVsH20s3x2Jw0TcBQwYTXqjRr8Ky6SknR
JL9DbWryGS107aoVtfZ67xMv8T77S5DUp6mX7XxJRdjtRbxyX32SEGNAEwlMI8xjsiUC5yS5tDtS
qc2gCyv3YrD+7sI8WVIkOwR3zz/qevF7ie2sn0RDlqCMWzFOgYsgmg6KuSg7NKGN1MEBYc2KiHOv
K5SfjPWLjEaLQQd1fj9dRz7xIM3gJeJGoEUjjbAGWNVIbkMi2HpHlA9x+X3kSfrZjQEU1xLScf3Z
o0OC1y72PQAyRcRbqBuHdMfUFOF/vx3lMHgOo71wltglNl2L/xCyZb5oMeNveUXAds1lgqXz+BmV
adCMGWsRQ08Q22s1IBrqNRI0M4ahUQ63zYiWs18HYw7DE9M9tx0AIv1ZmXreUkxa8OI9jTho9Glu
541ioucje9M8lnTwnyEjtklaNDoOERLjaJWg4Pj+iKmmt879etM5nIZvoT/btQriTpIcpdziTt7Q
6BblUGPOKeplqzNKVL+eEmkTMeR91GOpbAHF0wVNCDEHb9n28Bb75zj84tN0NH5mZE3WB2gjt7rP
7QK9kjPzplfzRazZo+25syi1bd7XssWamm6wsb9BecgATdHYgt1NQVTTC6dNau9J0G4t0ErhwiXQ
PhR6b0u2qrFrqhTVT3wDklmjUaLIRbdV2CvRKuQqIjDpSIZehQOm2t1sz+vo0iZDSU1F6bdk8vHF
tE5L0N0M3sTXIQZsEaJlLEOX6vEgmfQwX6WTblAkjRDz4K9z0XVBf5cFzSCCT8Lu43K76shnJ4hP
mB2DAjWhilBd2he6DgU9AZBI5xJjhflXvfc0OaFE7f0rzJ8WXXX74FrkcWgWn+px51PRBMA0PpIl
aOjL1odekqMM84LDKEbBzqMnnAd3kS3YjuAldhiSCNKmdxM1FKM27ZmwpJQ2BZkIPUDVTHfVjmMA
gXvstrF67snID40I1ykPA59HoOItnbgMfqifALhAX1m3mHgUPV+mqNqwr67LvrEDTntv0FcCcsVs
5rVRv3+qYQ9OSrh5J1hZYIIxlWarafoZ1FQjj/Huc/FL7wzzho6Bk5vVOKL6mw9qSVANbVjrhy5G
E/AlJiTaHznZQ1I1KxrnI6zQAMcAHWOE34litEdlzzRg9r6LMEyFjoWHLD+nfk6XddNPGDrt5gpe
GyUFV76oq4jJ9dwnzi1HCimk5SDApezvMOia7waxNV0pXUjSammg/VYhwXlLwVYotcCYfE/8fFlQ
CvPMDjK1RTwn/vpLmTHqSmyEX2Ep2KNotHBJOP/BIKprKxQx2mUgulF1W2sEvwNXsSWXofUS/8kN
Xho/dWGXHtlgMCfFUK0p47gBmsVttGHnBmmkzrtZibho3RCCIufmvcV8AC5nByyHPJVBv6tX11lE
2MysgxchXs/GYY6ImPEcWYiOPyUWwfErBDDRvGZDnHDobKB76opxo+Bc8lSyr1Igx5c1BKIeDFRG
UG+kcrWfgDHvhic/FuETmhb0II5rzDLTmsrgaqe+qf/AC8jVX5K0WX/MArIUpXGN7W8M9kyv+Hds
V261iyPMpdcoac61QZl924VJsqBMqAf1xUU95hws6JvgS2SbbWRZ2m01CzMpqGd+dHxLhoMgY1eD
hu5ze2CY6v8xdKOIeWTvljoDdd/NWKEAoTpnQNbIO5Py+WLwuzazkm7AcMCW/N6qCLN7CU25h2bu
sWpZa3NUm46vPtzFPgXEWPopsAFWAkG4JpiFRnPYncCN3SeMXWL6e0n5fpNsJj33fhJ+j9AsV+Hq
topxDO2g+4mxcMAxqtXpgtUBgVTVFAKpz1K7nLE5gNbKNneXBAytKsLPCh3tSTEuG+jJVsKxcqdA
sKl2pje2pymmlMR9GoAv+GYYjYE88BR+EfihK5epxODY9J9VvYFVAW7rb9Y4fgpGrJzGev9Wu20t
YWWlbBaNaf2bmkR8Fy7qKi+eNBoSu1ceF8E54hizZDsy76VLUqqxG+pDWkEeab31mE+PSgVQZdom
Bvs7EF3zJk3rH3ic3ve2TvsaUxp4EFsFdWkX7ADM8JHMf0Ku4LAc7kZ98Y3u7wY5uxs/jtBS8YH1
rvKCeW2RGJoxyJtkwMaNNbBoBcyZbWUah/4JGO3w6AerOASCjjc8miQojmH/dZx2WwmbTmUr8DFZ
C3avwHSY0RbLLLcfva1PuhwjZB/Kn0137Repz2kwtIdWGYxaoNw3lXagU8FQuTQZMTtsuMce7YCZ
F+8uHDv/4oM/cMb4k5Rb8Dok0zt5ZLoXJdJKctsHhGDg1dL0V9tHaFzDafMrQvq6gpdL9BjvQtx1
YwQZSeBVip66Ls6YtvtpjokrhZRpCes8Bf3NJqS5VipqM3+i0O0dtJ8ivK5bBx2ElDK4bSztzTb0
YKSteHdelkaDUCgwjkvRpmUpRBLLoQkwFKxd8oAmOfzK20akBUKClHkaMXIfejxJMrKO8U/hQS0M
q+cVXd0mpczmziUZ+gkFt6d05UUH8NCjTmd/BX8iGH541Nsu2B/U39PWhcd2T8b7Hqppppwgmlh0
k96LuYV5vYs8/wKTNvUnaF53WQOesxstsmaCwhltZ0jXI2b8ARBVFqMIbG0pJO6z0TQ7RlIj1Nuh
RiTNFckbpo4kCZpDS3T8mUk/uKW9WMC3ls2Wx2RNyKtBJuaQqgsBZ5UgJoL5GNpihUfTeeZx/H1L
tvFSt1ij8a6PT4G3kSGrUaSfa4D8yg0KZqdmh0oyFEuxg5UQIcu7QTSXNYjJN4zk0XTOQ9z8SmTT
5in1t0Kj67j1ErLcJ+hYvnI2QN7eg8YDBQlHULkVUUteyU2Y9rGsh1T/uYMR4pptakHpwigk8D0/
5l9ab6DXUSTdlM08Ws91HG9HPqkVuwWk/E81Jd6jT228VEk9YHMKmf4J6xxp9QGzt9dhazCglFmG
+bKgDjvovrPXNaLDJ9uGAtNgbElJANkjO4oL0wDXG+SCm5C4EJBDsd96+w7sEqa8QYi3sJUCFfBA
W4zwJanaJGzXbIZXSt5vY3+7JLOp1sV9bRbghn0MY9AtjMkxAj37ft+bH822OkDMOPS72ym88Sy4
8Z1N1hxgBF0a7PNu/JSZfER+PberxNp39540LlN26FR8OEa97Ci6nwdAh3IBIjD4hHVfkXCH4yqY
KtmcLNEBMoZYbXsSJsI+/3/UnUeP5Eiapv/KoM/NGmojB9NzIJ107R7CIyIzL0SKSBq1lr9+H89W
U7ldVYPBXhYoBCoylAvSzL5XLtW2yUUb5phgL8M4FYAqXXTQrNn4PkelcsEaez/rtvb0ZZl69TCU
qQp976iBm61y2w6jfk9lGR4WJx0vtnB1MJ3CdHJPrdJyY1uq5jF5GptOFNVpFpX92iTw2zhz2h3w
t7sjRLR9sMt13ruKmzCrrQWHIbd/riTlsG08whitiVzeheEOoYs+3V+ccvJLplNfDDRfWIaL67yN
lZ0yNrWnCldji1UlINhSfdeq4dmhpx4XvVaFErT+FueL4zUxiK7HQhhBmoOm6m38pLPRhqoOm+6t
QmrJBQCvoWVFTSt5LomSsh7Yuts6JMP0Q8dMHC8b4vBkvzXbIuFJj2uKwdfLBmnGRsBJytL3M9Cd
/cFS02Xdxra6DBc1M2flw5wrSxX2qT02GlxrNMdPlejn6GzQnsR8j6k2Hvcj632fb+AEF5Um2AoI
arOWCCwBTmNTTIWH37sk/FlYcfbNqTlefiIAdlyC1nI6Vj6pL7xFToJyIQGb2LZiAMDg0E4D6IlB
Zk7OvAaFHqwd9awmkoyINdhrO9FrR2cm5+/FNECSDsuszJzwm7G0kt3SlDJ9tBUzTr/Tno4PUbXL
lratHmYq/8rUlHeGpy1tNXKFJwRajn3TaIMnY4JeXpBa5PY2Qk6y7nVs+OIoyZpI2fy7zsjOkYic
9Laqi1m/CznExbvpjlWeeJrLXfa9NEej4BQ/0eASumNr65u5X1WDBgudppKpWeoqRT8wZvnOdlyr
3ZVpWmdEFQJFpn6VsKhXPt3Q3bobmWSKR7lG07ytXHUq0QXoMjq2sazlRzJ1W/PrhJy1VgCn8yp6
KrsEHZhXlrljMoLJSSj3YTsTXwtYgHnYcZRaeqRGKkndV9Wc4dBAmtW52nVUANSgeHk0fFL0uc/O
XKtZs1spB1hQrteQkRboqvvNrQ1ycItS53ou6G2IfcOySvW1UboC/m/RlkEhFKGas89gWA2bAc1G
pNk3gmT2nW42Tb/X2MjrF3duacc95KrJwNnlQ13ueQcoc9loqTIbFa6kqmq+EWDXFYc54pCZeAqz
UvNm5GUhTlalKesrUZJae9aruc8DLgzeVh+1KFe/4/JJualMRq9NSsLAdLDVOTVfqlZjZfKy2Mq1
d9Vd2+SFO7EanzGP3VvF48i22oNOJAfqA5saL1BpZ3HFR2Vk6/pEcLBZ3MhVWTQ21rbqhldHBZpG
vwLmGSiCq/pBq0gafrSMpKsLjwN+tAASqGWfnxlpG+VYkU+1XNbYzZeTmOu8IRvPGeq+u4+stP4Y
uTrEr/oalV1QRmpWssCPiv5gQtBUwoPzNMSRaJ2lDieDLPpQVlTNsj7XmT2cG9uqrNzjnLsqHEzy
KEv2adfby9dxBNflfC66WbspXVwNO2lOAokyfJu9hvTPx9FuMUsBDArhvmovRC26JboTy8wOlTTm
EU546KcX11HzovYV11bjcl90E6fFJFvc/hAlhjA8Y7WIDJFMHvUj9EwNGNo4RWTA8lmQEw3AYpaW
etDhDeusSz6okzudeesQ3YWdJG3cDC2R5PObUiwEj3hS641qCAGjRvCLarW17JOUXZ6iox1j7s10
ieL4yrm6mxaEJobNGcfMwP8EErHKXezAbdeYe9UCYWHkRExR1YheZJ2STQX0NDjX3HUB1ffI6GrI
gtVIRdtt4tEd1MWDbHeGNJiEOTg30kyKAlSiNYfstVZQMj2ApbTNY9qmkfMOaOyOz1aWGNaL1LhB
bvUyZNqTozLgcz9LQsm+kNAezTMazaID4iIgY3aMjWrZvXOc6nGOT5nMHPukmWvSPKr1QH5mXs1y
CvK8yxtoeVWNVD8r66E7LomzpGehIz95jKx6mt+WoZYp/G9nQnEPhQOj3PWkExSWKsbbmmMO8+8C
buskpbmq3xzt7lfZAdVnAoI/WlpEHbmCzsvRh3rXGIllhjrFvNMXt5vMFGrKjcxjE2Ujoo/a6Kxp
3CNViV0WYVu1Iq+n+UkDOoWUbv227uLZb3MGYAC8FT3ZAeGFOZwXSrfK+FpiNclOndUOzmvTAr54
5lwsVdAMfT8FZJSWZVBmi3pCD6E+pblEJOO2CL82iabMnwqlR280T6DvQTkxMUXKGj8bMO4UhC0F
XLGbPCkxaw0IrK5PMDilxjCIdrA83jGSvQlctpAZO5jZduI6b7yhx8B4AAkz8uOiO8A2/dgYFZBq
pPcbe5kQF856rQCI57FlsUUAjj20Otk6FxfY332oC/CJ0Tc7CiPiKwOUaIsTuYz2QnVYrS6r6lMw
Zisv+hTPX+qc68z2ZY/O7qLAM6ClWce82qCPmiJPEQnzlH6/TnN/pGbr5FRyZb7IGewpGk5VJCg2
1Qu+6vIcGS1K+9uYu7H6CNRpyjBH0PXm5gRxXGPo54r51q2nDeqNEq1fu3BUpCtK1+EfIx0JiFfh
Fq5ZKq1EY/3K50l8ci2ZrS/QdmC/3YIJzFzcabzFmlF/ojmzenBjl8fEVCOmS7qK0tkZ+PiSC6pS
kfljycPZrgY7+jZLRWOdMpvn4zEid/aTLDVl8aJi7dSdyQ4DP5Z0zDNxPk0fasWM8nPWRNpbmzNs
+nHaKY2X6tGgXzUGq/zUtNIsHyrVEOmW1IoWKUaBVuESudKI/LZLqvpbRiMJQPJMsNeuapIM93XT
MAPBNdf5VvSxZT8oM+JS32rEhLIJbqmqN5VFU4vfF1ZBtAwHeBbhzLKfzVqoH6H4ixR4prYjL5+y
gRQ6BRuQN5Sxlmxaq4mYMOx1eTadqqn8VRhr5kegfra3cJWq+8WNrLdUmAS+SVMB8lRwBiihxWJO
bmujjR9K0YE4yRqxkfDsbpFZ5nVFaunboZqr6TkjJTP2mDwJuzfZN5VQYpQXj1bpSGXLAZX7NZnT
aAzWxEi+rOs81wGodqR6FuEK6q7M+3r9yrKVRr5t8oyDtpegBIT2anoQZ5Ryn6Oq49+VpSk+2kvf
ZUFkcd/kaoE0AtmxihQSNhKtouyG1VfhYtyAbWMWGwo1hu921PTmmXctY/BIU/nNzDU6PNAOxo2f
2lam+1M7LqXP8hYBiBSgfj4DdpseFtcaxPd5avTjYEvBvlImMCZIsRf70RlZDTeNOely40DHjEdr
tud401XATUG1JObRpAEKajWrVnbHprufuQ3VrtDF6Fnj+Hm5FhMPGAR/L7Tcnj3BPNXd2Hj0dCNb
OzevdYsOyc85FcF3F/yAimCmM25rxyTlF3oxxTurUtQvTl51H9kLDC00c7SaPmn5QxYYfVwfhxnd
76bqlTn3oW7cKwK6QvEmbU3fh1pUhZfJenEfVqSM36j/Y+wRdkd8r99bFapZtXBoIpKuoG2gGjsV
GR2Ij/pkFEQUAMxaDZpbrVUp580nEt9Og24vKs4Elr/AXKPxfl7vNXOTJG73iR0nTUMQZBNhna3o
3+RMYSOS0Kmz0+3QA8X7BHy5+bGl3YWwowlrwyaOB0UPimlaW9ozlvZIus5Y7bVYWb60pckxYFka
ZjFG8FVeWePz+FBpkq1t0vRCbFAppAMHKwh6rhdRzlcFraDjF0qGTo5+4fHsMjLZxaaVabt+kiIz
H6kBkO92PAO0eQ1GvsLXMHD1nwe4UueeK0lN30zjGv7QYUSxRgVQ3N7GzFXtQwTwDl22Forfpp0Y
UcI4hv2M9xMKsjIWWVLm2DhrPX9UZvYlT3GrqFu82E666DTXXVO/zg3+UIfTsuFOgVaAJs8MrbC+
8N09UHfqWWzGUPZmxEG49NCSD/gyJ3WoGjcoZ9OWHztrWPBhVVqlJQ0xbCzPYCsxgreIqkcxKtqm
NWQ2Lps/k5LuQl0LZ4tCPvfZIlbEsLpAvxLT3d30za00qAmylmF47BdFDQqZQFl3ihXQkoO+nqMO
eiSlfpiW+pM6O30IMTM8qZntHsF1x49TpLsP+aRqmaeuIyhOpmZBXNta2DT6skMIVD6uOfnKY4f2
XRWa6qWKa/mpswDq9tAcaNWU04BA5dFue8tXOsQySVpA21f1YNDCUd/x28rcAUbVr7jQ6+dxLMaN
jAdxbDjZGF6OagKkF/Ajn+YJLDxpX5FXDbQITR19gnaxM8Y6ejHXOA4dVSuRA5uLNzK1eH1rgXZU
pjysgsOGFtfVa666zVusZLPXmLFWw69VC3JdA5y0MjI/HzXFnx1wNWFJ2++irEUTPZ9XTDUeI/G6
iQD8Hsxhnm8Nak4yH5No9+d2dfI6Ko18h4TNpAk5jmLDa9rGQt3ppqwsv29z+eGd+1fGk5/MozYH
76Iquzzow3iHq2/nhvqrGui2bwb6lkO6Z3oYMrfZZvSjo350dtj6AvNr7bMkEbz9B4/jNwxTP6cu
W7kxznAieRDFH1SHK1YeR3R8v/8kf8vAqBm/dtdU1D24USJEqLEwBjaCUypCqwSNJ+XGnoSUe0Pr
qu0drRkCjnmZV5d4jSciKytPIEfe9RmSLyaoP35Md6/Wv3rhfzKgUZhCg/qCE9CdWr0L894x5UPF
jg7uqjNzeQDSq7UjGp484bGPxeAjaZCuDwlcDX/wyvyWy+knf2o8r/2cKK0ImSnpjk6kPZ9FhNib
A5S5Q1lqO/vffw9+6w3+ybLWNt3SmYZhhyugnngmRjMtNlqBTGGXJRX06e//md9wxv0cUw3J3rjF
pFshhIKOUkgrgwZm83/3JH5OqK5ba+xIpLTCURQoFjSggLjwRP1HJQO/8SL9HFHdN3FT1HFEfhGY
hIdDZh+56YXA2T/Ki/utl+cnm1mP+ROpo22FjtkEeEDRVmOr/oOL6bd++U9LSTTDrVoM+2GMUMBz
2pEVUgLZ/u/e2ftf/W8OOT2rDXS7vDb6Wtie6IFHu7V6/v1f/huGcPWnBcJutWLC9c9lI0Ftv3Vl
cj+c2QsRrLAGeF/qAdM4mFVv1Zff/5O/9Wr9dP9LJwYsoxcqBDC23sym7S6pBuX6+7/9x9L2L5YX
9ac7W6SLYY9LbIZDGjUi6NTGrXx6sKzsm12UnIyixol7xI91p18h7tb0o9atarSx9dSIj9JM6/hm
8rCSDWzkpMR/fRv//ev8H/F79fDXh9D913/y+deqXtokhs399af/dasK/vvP+8/843t++pbte3X5
XLx3P3/Tr36G3/u3v7v53H/+1SdB2Sf98ji8t8vTezfk/Y/fzyO8f+f/9Iv/9v7jt9yW+v0vf/r8
rUjKDbhFm3zt//S3L+2//eVPmo2R67+9O/e/8Lcv35/CX/50fG8/55//xY+8f+76v/xJiF8MKsYA
+RD4OYZ1/2XT+4+vmL84jgGPYGvUaEDNcmeVFcMQf1T/RSD+E64pDEdAUHHldtVw/5Lzi27CKLiu
Br3kCp00ub8/+V+9Pf98u/6tHIoHvDl9xy9GFPGrnUqYwnVtslxUXVXZII2fU9zcIVWmjFq04B4g
JEcpT8ZbYUzRuciS2I+Ib6XcLFLOla3Znr6arOxazoFU5EUw9rdVGsshkbfEqirfpG5048yQlDj1
dI8uBIHUJK83AELprrGNt1hqoeNW88HhAXtTV2gH1HpbQzYJIbuwIS61Er6elOCm3VGZtilKeqZG
E1H83MQbRTjwRstYhUvRPxbtYl7HQUVi7mxcEyNmamI/ceI2NCzbAeLLQiiE8QFhzirV5EicpkTb
HnFMX5VjneaBFmfVKWmAn83pzDHc3LUrZETkNMmL7QQjIqrbEi9fZynUqwEtnl0HsXZvrSXRexju
Va+0eNdIK7ulNVnHMslPazMtMI41CUCqjDZz3K/s+O6TFccWktve3JLJX/guEYNPnWLk2zJuHlfZ
6QdLXXGs91n9uBrtKwO5vMh11g8luulV14tL1WY4sNVqk8k5f3CTu9HMyGpOxk0RoMcod6NWY0VQ
el4wveToV6jqQbfbkAPz+ARVj8X0jZGhfZNt+WCrtvSnWscRWzVGECVtE4Kc9ZsobqoQoWGoQHwc
G8ccLkYC/ilnCtQEWsepltnHycng1XL9iD1IhqOLv8atUtRLlDHNYEofCh3H8jjOeC/p5noZYJcR
D8Qf5sVqj6Trj7gES99Vu/mIfygoXVU5NWm1JWvOBMoaAFwrHYkN5ApFfuiqEgW5HdzFGM2+G8np
mGL12NRoelTovosmuc50t2VWwxK1yYEAVbDna+av5tmJVbQr5Xgu1LQMTJETYwFbsUU88NF15DbK
rOIJQfQLGp45XMfxCqUYZE94McqPcsX4gLQbQjnpccQqWEKXePZKS5yttrF3wEbP9MfmPtG9cHwo
iMEokz05Dct2GGCOS/klG0UERpASmThnymFRNVQwK9TF2FgHw3LODpLu3dgk66nRzeWU34ualSE7
rgrPEKg5Dc5dX863EUPBU6ejDky75DTrhoGmiZyGyojfzBHFGy22gUFwTMwDpBg+r7KL0uQfrXho
DsXMXREZy0OVQuJkCeLJDosrJ4dlfAOc9UWzOieIv+lSmiuEcx09I4dsripizk1fof8yM/dbZ+jV
pwUtpYVO2/AA6UWIBz0J0jLyGNb1d6HVb6qJpWadVeUAb4o8rsztsEcbcZ4VqcH12w+op7OL0anG
swZ0F1iLnwkE4po9i+OoDFo4UdXIAIbUHCdSvScRXDtWpkreCiBVoJW6ekZ1Xx7KXGzjkpNKP9rm
HoG6cdKLcg6H7hMayPk6V0zAa7UoeHSQ8HlCqJItsQwmpre8U2+Nk1IQM0tCyMnb2bTj3auqtYuv
pGMbsE5Xh8rOzj0ChbMgcCMkRxInCP4uG7vkSwmME+a5c1nWaXx0Gh4wpYDFXs44EUVs7HVQ8C3e
U6RA6fKEFwrxJEfxuHeILe951SBV5gPpycM+ruSjasfpzskAWnRxjiLnOjdKv+8gI0ZGhosSJeY1
M9PPZjqz2Q9oNIG2W08s3FK1boNvqCuT+OLcfQR0S+Z6HG0AHLuwa8dzosFMZ1H3ZU1bdzO68Dy4
t5RjSzF40Yn0RZfJ+DzRxkNmwgeiRelDUov+2kcJ6QOt4me6WELLsgw6svv4oJT6yehc9YCAmEyC
fHqGIJ4fEIOwWfSN60viDnyIqOoxEveJPTthixdMove1PWZLWVLqlwVhyxySc1CHynSu2tTFoQHG
yB1VFsdCUu2SisHL3UULkfXCLqPICjIr/cAR+CbUVvr0KkBggXGA+Jq3KAN61VO5+EsULUjS9OBk
OJVy7iWWd4oGHro2e3KSKfeMfgqROusnZSaIEjBqY+adG2bj/TeM5rTlO9UQxmIO7HLJUZ+tyZZu
UIDKbPpg15XxEcIWg06c3TTQ21Odrz1aMlnfAFRwU8cK5pEkD4Viqxso8IwkfaXcm5mxx6jT75s6
CpH3I0gr7b1qjNE1Qkm+CjV/SVw2o+/jzP/ibYeOcefsWgDdl5aBiapoWDgHxosGCO2gOa5ELGnv
8jkejxEt8iI1Bt/q6l0hAkUHPWXw1VQkzAlesluFKR2CVglcItu9FT7r0ifgU8oc6x513tF2RiYQ
9MORKhlWkghHCfKOc+QsO23hih9V7pJZs42Nhvx0k8uEdY4QkRGB6Rl3hGhc5IiNtkOLrJ7qjJhC
MDw2K8kLMWFpORgN++nk+Gmca9+0D02FmgyzYf8cp/WjybPdk7yApb9OMxgeNSCmjrQOoZ7nbPlU
FtqXREVYB4jUhYWSFjhk7Ow0akNYuMtn4fQo4SdeHu2OcTN6kWFcjyc7HfuwFtFXZba+SBt+F62o
ciJz/rGPU+PBmTkuWN2UB8XAjZxni8LpE4zYFK/sbM5JVVhS0hH1r6LEcYDemyLgbHlF/dSf8rSx
N67RiWBxRvuATMmMBHAt0+AB8ZYNToFxZzHVu3yp80cu3gvp7AeWU/49rdN3Y9XjQ+qUYpc6Su4b
VdfVlMWEXbS6+8wxykNy//Dj/yB8eh/m0lMwD+BG65KnSl9z3wbP3i+4I5EM1elVmOZeg5XYlf2C
VRYH5DKWTkAQyBzqcVYGbukgOlFEdxi0jCaGXjqhXtwdQ0OESH5NpmCc14nieAfVUYpkB8PzsCla
PJhNGcXs3Wm7t0ZEtUrUn7KuGU5mmvWKN4wlZmt33bPdQ6Usdz/UErs7JKtqgFQAZjbp4qPC03mc
xEoLQtx4U0QV+JisLb6osd/ObjuGos22euyIoKjMYTd0qrzo/ehlar6Z4Hh3iaVXCGrq9Vi6ymOU
V9aeIKYQf1rnw4Ee4knR97GzEmXrOMkmv3txseXMj/VYKn6jls2+mUc8rdBWYdMN6VFt7SQY63E9
IWh5WVPbONiSuJNlmMK1ElHo9ljYjGkpvAGZzjd3RJOWLw8IuD65ohjoAF+Mo+sYOgIyXQLurjit
ZdxcQN132OG7Iz1cm6KpoGk0aflaVqkn8HAkdDPy88btNsMo4mtcai8YDWBUuTYCWwHZWdnCvMqZ
Et/NrenIEQX/E0fOk+Ia1tbMXQQ9ev5CvJDwnJqgkszpXiFDWtiz/IhQnsMyfRZ+sabkfEgNZP1O
xICmRhYv4IAvt1DwKrrZ7GdGUt2oTRlPbmd/J80WDY9cimOJo/t5xbvLC+qTbW1fmOJR6M3FA8aF
bANQN4Qc5dxHUNjC0wQJ1fljkbj6Db7fvVWNfcz0Mr84NYe8Ti9eCgxopfKEjeOrlPWAn8fZRjVu
SSs1tlFvV8fCrcubZLtCgdH1x3Zyi5uKdCVUSdcO3F70O6S/C2uzrl4VnPKx2Vilj7q+3ujsN2Hc
5tHTatTtY8fmR2LAXfLLP+V3AJsL0w5+fErXN5sqVHCoLTonu9S1N5YOc2qsMZkwi7qXLspiTGyk
+FguxReV5RvkNXwhQelBQLRtbNu19zVin2BwSuUQd9P8ECM58iogoReFCBmaK6T09IyIiXU5NOmq
BKjOu702IqPQGrBTocudjaLJZ2/mtEX6tpehf/LdddBeKFxFyCcX3u+2bbzStD+26/CMBvsjWYHL
9sefYCI5YQsuNooyH5PJ0Q/rRFRDKdWHHrP1ic7fNpgKCLtG3RiVtathaszmrc+Nrwh0zHs0zluD
hiMmvTqpXquUxS4+GNNHTW2es3p5IMjFNxz5PFL/UZuKF+lRIDVoerfsDjnu6AD/JHtHa3xVWgX1
6rCFb922OqKpyPVJx9inVsORYMlpQtMilPTFIxAy7tgK5Xw6lu0Tx47mqelKy5cFx7V//huGzKBT
1uGaWwmxZa38jtr1fTbTN7egLtvJX1BNzYFGMpLXy+wG7qTv0/5ukjWcWyySjTVIeRmHAl15XhzY
IZoXU1KvrTYNr7rWvGBTxltk37lLB54wEhu3dTB2SaP25/dliDkKaGzHcm6Wq0GbGNeSKE9dXLwg
pOOLDjwcxda0CRBogkxVX3xTxfrS4+R7bUpPd5BhLqPERc29vzoVxIfTGKEYobyph3WgDDiWaxJH
T13rx3zp8wdE0wkKSiXe6sQaPKgKcPcqya/Qm1S/NIWdc76v7W3RD9pFCFO7INhqdqXDkQfPBRFC
bNlr2aVhmpUY6ien8OK17/YoejqPyFntNqyd9JO6locfn07FpAUKZi/WPb7KiN7unZhgoh+f9oOa
XuyueW0iK3peQJydljAzLfk0E/V0owrzzpvVl4VD2Bq37fOPDxjfoPFGdTr8+JT1rzggDFxQ2Gm9
D50PkTjr6YMtKnax+gkxYfqgWe56yJLxhfgKE7YdDKLttS6wbSr7nKi7VJH6BdF5fSzE+jHWo8d0
TKdDhBDm2ud1cmX4oSdhlhv0tFC/mjzQnmmf2eQ/WJTY7YSwXzU3RsHfa4eEe4Nx/B5BlDob9NED
fUa2ATM2Bs6bWUXxQ2uJQ6405sG8H9oXURDuUwvFFx3fnDJkhw2r1dkRaXskT4Nj/2if/vohj0m8
miIr0Ie5OblSK3flNF9ZGnPOg/iYYZOaEzx8v8sd++IwFp1/fJBy9ZvITk4KoUgHvOM7ds6VyLah
+bRmq0k5MlJkA9SD9Tq9WElM45xa14yspXXCvvK1N2R6+/GhcckfUqVJDhgvOF1H7U1Bs+5ZjaYf
fnyaoBYP69WksT7HQm9ZU3JibpkOTYPAomlH89ZbS37NpHG1C924/fhQ+wShCYZEOz8QvJDdkhyM
3WSVv1vuORs0ab8FjdDYH+P1iuI8OqSyuM7WVB0iZ3xzeU5PqMrOycQ+FGNNBGXIsk2X9YEuatqG
JoPB3uP4uVziPo6CuHjES1Md5aiJBy3BZjWm5fpltvNrsebyVR8AYsR9IotZbTV36Z/zLstxCOb2
VxycB/JB2g+WTA9o76HJ0EScQJWys4K9Z8NgWgIMIZvAczaq8/w+WsMRq9Zdc+HGXF1rzwFoKC9Z
mkUH1UmHsKpWcWMIkF4+RMm73jIcWOZ6mjvUY9a6wCt2GpBQrFZbRAvzASusiaCa9X61m2uylBdM
3bkHkJaf+hKv5V1iM7boF3SHiIblPonWVYUPS/s8KUlorPihjFm+9RXpOW1sLUeNbZ78bsSRYz3F
W2NunK1MTfYx5okkRyV8F+b4SlWMF5Sf7ubPeqoJ5K9dE8wNSkXXjL/G6bpTYrztdUfYxp+t2l3U
oR6aoCmNr4gKTuTkzKGlYpVQlF74KYpa7OQYSnrjrw0O/68R53PyFQVl9b3/GXL+FUr9/xMuDRwE
lPvvfwd//y9ceve5XT6Xvwam//oz/wCmLVdogMkOSkDbvHeb/gOYBgm2VZVIC9vVfnzlb8C0of6C
u0cHfVapXTL0O6XyN2BaF7/YhsvcQtip6t7R7L8/tP8JLi1+dKv9k+JgF9JI39NI1OHw6bjC+IlJ
yTQdxjaTVNOq+gureyCmYac6/XRD3Nxt84he7ald2096jpou1b1iLYuwULMvFZ1gFyHRnaJkiqwP
etU3L7N+WtkSucF1lAfdp4H95mTrlufoaX9aWFPsqLKDQv8QuYO2HRfdROfV27tYxDcVWjNAd4Dd
AAffg7ZMw6UjS40J/lzOnbVtW61Ewcf9vOT6xq7FuFcHp8LdNZEb1rB8IEAX+17F1jjLCkwrR+JF
LPKy7da53CDrK4JpdhARKMalG94Vxnvk3SXagqHXPSFtEjnscQZpAj7KyA8IyxkbSEu64gaFavdZ
FThtKOk4K137hK5WPdQV4qkR2dLW4ODoTfYHkkGMt74tMJ2M+cOEtega41FFJ2UIcmNcYPk+fu1U
Yh6b+0j3Ql3hLR/SfMMAfWMmk17TrOpmEMPZihk7ytYmmguCoLki+EGhP5tX3d5Iw+BU0X8e25h0
kHv6oeirQ1YJYoiaLnTLTIT8ju/mEnX4RLqga4xsoybEMdbl2WKL8QaZvRWZtDmsmqjs1pix4oDi
Z92qWEe9KQum0f1wx8sQAhI9YJfYp9w6dGvE45ooP2h6tE9z/TRMo+a1S1HxWuGNimtojEjndc/e
bExqyKkmG6tp2vhYw9hjo8SbluzBam0/b8QctmjHZiUB6QS9mEfFq92rZuFqN9vhPUrHasPfHrEV
VWhq7uo9bSJYM1a+FhwvTSs/zQsJeD39V02Gp54mwVuSPvDEv7SG9gaen+8VU6N4cuCLwtwIOm39
LsFaYGHI9G0OXZ5JPpCDssSek5O+YveGtHnM2sHa6kOxw1Xg285KKXHit8m0HIWeXBlf9Pvp9Nab
2UfbcnFpyfaYmOk3clbSazq038zvbXsmxHMhMg/JXSHUYGm1Yx3/H/bObLlxJMu2v9I/gDTMw+Ml
OJOiSM3SCywUCjlmOGY4vr4XorqqM6un2+/9Qou0UIZIAHQ/fs7eaxcFrbCi5TKhTmln+pR2QE+p
u0dn+YN64Ybo65DP6YxXBqCjQeTynNqh7nuwtyU6C83vvkvu3Mjl15wQTAIFhEzXrTbIVUSrtpKW
zQmd46/VKLwF/U7lxC5hIdsScn1FO3sDOolFciaerM7jm00rwI/wKXQ5oiEtd6ignY3kDAMi28BN
E6l11NnbJkgx6Q36E40vJJTz85g4V0OgMENcfs9MNg6D3j+U+JvMIf/gEJQdY69CuoRoD+Vlek2t
zg8RDN2CqgkHx//Oo+QOO1m1CvAo5awlW5wCwEJrYKve7yqrODOBt/hg8tse+/bZLuJfuR23DJBc
wXtLrlpUNmi1OW1lej9i4waCV3b0Dby+KNdp0z8Bv2g20WwHYZJgx8cTYHAOo1SAJPAo8mff0OXd
qKNHHfofGNGqazTWJ4V2/Yicu7nLpL7V8uimkOYBVFPuKS5HmyNNv6uT2rxzcSns+jGGupzGzzZP
/bXx+wcSJ6Nz0/UgD1TV0Q9y7iKtK/diKNNTj6q/x222tzzQpUNjpqvaaRidNBogD3yUaDC6pwy6
Dr7Kd2z50SvV7U0ZnAaL/LXAlbVFU63W/Yx6jhrhWI4ifZUDzbiM/h49MP1urEV0B4r1l6iuwCza
bWJr/caX+Pn0ikTM+GqahM0Kz4HI4uWImDqdpmQ10RZy4BlGRqHvyC+4DIXXnznjZGcUeC5St6ld
jX7T7Zi0lquJrv3WGoJi5/T+4qeU/dEN6FLWlR9OoApOWBKx2bH53SPWPjWNekTh3J/a8up3sbcd
uyY+9Q3sjhx5PdtGtPG12DrFyMCAHNG8ijJEPvIqnBrIzgihQ4iAa1QEtGPYPzLMVKse09WKOcBw
hLqMg8GVM4rMT9POn5I+fsNko6OTixm0gRapL/2IzFdyolsVjv029tlDJGzSJXDaYUOyVkIP3rrU
+GnpwamRHMpE7OPgdnt75Wqc2FQFvoGw8lXe1J8de0GInJop7vxolssv7nPWSpDyPU4sopdY/6NL
RWhfOA7RJ66KJrSFv8By/O/U/WB6nq5hJ4GrwMZaWfhtS9LsNpy18R7ocsNWSJU92S+mk9e7Xlks
jrJHb96IsB/ld5P238MCz5UHWcWYTpPivaiDxzLhnJc6ICTLBvcN/Y4Vgcw3lqYWOgChB4bz7RT2
uMYiwuzQwNfaUfROzrPwLNpJjnxkx6vWiGVDRaNQvCccMicd5hxkxS2cOlSkwVvpmvNGpB1z2zwK
vSLdFhUuSFv+8PXq1dGMHxIvLiWDDbhuBpV4NqbyCtEO4sKwq6qE53/E4qbq+rE1TiOncG94sxOb
ZiZgZkacG1Gb2cZb8BGMw75tfIx03We2BgwdwqrAUGWQjeJyfsjNiLgNMfUrVjDFhx4++B7X61nD
yaGP3A8tn4LdNHYzB99Vkw4veu7/LJzyVji9Hc5ESK9zF6hRw5ljQJgdzq0CvcVoJGx52IU0I2Y+
zWunbRmm/ajHlgZx2iRbo40k7LPhvsYSvWXtBPSglW+saEAKDS/fZh02ix5UCdL5CXhTMmJihls0
6Jla28yb1zpRvytQXJ9OEfpliWPHU6c0KW+1Bby2wi6YxL+iZsKkhiUpSdn5O3qzO7TPqHSxlne6
FMyxIgENoDtrurdOfIwYCbHoGxMMQZhY/imqtEscF9aawrEMB7ut1sNo0RMJwHVBBMtc55Ya8H+7
YWRoMngg2qYEpedUhIu3De0rX+vppketc86jmYHw0e0Eh6ekxNKjAng78hPzb7/WYKKvDaZH6Nxv
qMQhykUKHYPF7ltpvygWK9+xdn06T5uikctukJ1at7QgUk9Xq2X+7dEACKucvonzy/bTjHb41NCU
rfJtmbZP+FGyA1X1HFb+8Eb9mR5nS9zFWY/mmVTMjcys9k5PulvnGlE4FJqBe8Zy0BwcKibHj/H0
6IkOPftCXyDA4BEhLmaivPnSJsZbcNkeWv8NNQidtSyiP5lF32kwD0hWl3CXX804z1tZOAdhO/eR
nXkvXvpD66dsw4QyVIDPVe8BvlYQXmaTr27snd1IDo9ST6f94jkNO6kdmJmodx/f4bTQtk3Lmcg5
KB855uObHimOlqphsjJOkmUt12mUoEBs0FoF68QsjnadY44Z/WdbRkaYSn2fc6u2EdSpVPnPec7c
czJCL0ooJ5eXnOJ6NSCKb4T7CSM3CYse9bhiX4F0AAq6xKz6hu5iM+S/4pzHpvIlMSaz397VkdzU
SJvDCmP/ehrKLQF56tTWaA2cTB4sHPB71NNntMhibePwXQ+VXt3BhN9mjXihRI4PoszhEm9Lpgov
laaeZqeyzk7sfOvE44VILS8MhtI9RidzTargeuwDyPqWHe/MLMZ8PefyyV6hz6vvgvYcycl/ipXa
41kkdDyrx53u5u/MH5sTWpUgzGOtYzxlJ7vOZUAXEJZ07fRs7eFo3uH0D+A29dN+oto82Qy1jqps
ZkJiFaEBdE2QkchbYt/05quJtOo0DRCwh+UlLbeRZ7TbMYnzgxLCOLaefAMuQ9fXMvJTb1jxprdH
fVP5xjthB8k7bLcbjs9x3c52udYjLTsISfkNPma+eRxukNnG8wElR4hjD8KUkV1N+mLYrIApWxHe
eNBQCcYfet81yzn2LpzMccZ6j0lhnRZTd6HfaG4zk+81oEsmO0WFCBlRwBkvKXruzh+3g51bD7BW
XrFyv+XFrJ5gWaVPPSJsB57FIABcpwROUxxBGzUk5zNhQI4289vSNDwBXqS4wVNhgiC/zjr0KL3T
ETWhAWBF8PdTD3+P7o3DmCvBiWDShXb7YXoJUHA3cbm3/b57woCeXJjK8JwTZx37bcxeQK4UG25M
emFgXvpeQIjztY8Z0xZIexOQaz9vGfOyRsfG3saDypDR0NcNqrCtntYpT7HzlbsVPnnQFkDA5J2W
MAxCP8uZEKTSpiraa+xDiahM6W7iWHjhkFUdiiXf+hit7MHUDpSaKJPgwa4MiauinzGJwEGkDuAm
78fcjHe23W0srwIFibX/ChBhefzkHorYvI/GKH/azEvUtWyd+mcrZn4iaF44iZCmwSN2IOuzeUCM
VK9MiyG7Y49POH9JNYG4s8l0HV9QUAYbUGvBLhijj6lFHg+vzL9LAKGsvVK95oMeXNDy7uHTOozx
2psm3PumpR+W5vfAGo+5nIMzMHzrzpxxxZM9iZ4hsB6C5SUZ6wMDqC9TOtG68fzybKaYWIUfc3Md
rgEugLMwTmmexS8GVrM1hlWHWWRavA6O2JYyOOn41U+B8iPc8J3YTwxpGSoTb+B0PoP5dnZvQoBi
bN0dkzr/hnqhigZ1tXJMVu0027sp9RS1s09mgCHOdVL90GXv32XueNfpg/XY5QX2BWG5u4FnY1fW
xjLdZyjXZ9ojy5T+o/NYBi3OSR702c0MOvwkcjvdO2300eCRC7H7dxfTroZ7fNjbAC4tCCxXf689
DR294X21CJi0zGZ1yCd3J0dpQnxhM5iQDq6Z3LcbWc/w/0SKFKTITWzPRIQy5CG2utTr04hKYDPg
AvwIOOfJyfE+g8pZjunAgxBuoa/WNO1W9draBslCTpv7VLjz9EAaT2kcgz6YLpVfqktFOxb7qFZf
xvHm06X+SLVkA4+wCrkBwauZjzcR43F3VHmE8uW/xS7ZckCpGHjlI5UlBUaArW8b4Km7GyQiogKR
w6oSYDkMGEMhDOhqzz6hX2LqTNeqb9lgawc59S+Tav1tgJGZ7UIHnQXSjS9Q8xJj8XsX1k8di+qR
LdtdF7JC1Abg6IHOzqnU25StB6wO7VBzk9FNpuJVyZVvVHxNB2vYGew+5IsrG/zOmD+ho0xDG1Ty
W9pIsoGxQJuxvldgML6gmlD8aSnDBjolqEGHjeYmcoUOTL0IrSMu3AJ5Ndk9b8ay5T7iLa2Anp47
XXjcZ3jhwsV+WrgVFywCZ0oFQL+rsvaWLF57AcRZdZF4KLX6oZpuDtbubwuGU/0rHzL7DTzutIWO
k7M3VzQz0Ebcd1oOVbRT5942aqDRrXEv/TlZa6ao773FsKTmNEeLqd5N4IhiLtNdNKXDTgd7PbGM
nV2R1eEwVnutAGfQ112/Kv3sHRKDgXHI73fpGGPaN2ntDjAqmdTb9X2OwuGEC+K7FjuqvvHFMtnC
NcfVOOEHe8VsDrmVMvZU8uPOrCRXROwWiE3hddmZ/rEf0s9YKvNH2gbxw0xRaLpYFhujSjZNplk7
FmGd1kbEop0nZ0DF2S6yZLptAAYCHKu5c1YarEwgkgdrgUVNpg2tua8MaoFyOlSBuACcOqDxQqRh
ZvkGENM18yc6CyBTYQNOMVTTOtu3CeASyytOsohfEg+eg2fme0dNyT0CUepo3zt35AesTd8p1rKG
ieK2dM+hpVr32cCILcPGGzfpGafutVWLi4o2WzjOgbXvR1OBEEmKHeUbXvKeFsKYlvIyop/tihRd
wGwGG3zM0dZXU4pbtExXprK056zTn91FMFnr5HJKB1aBlalu7xdBvO+o7FeCJuZJS62JNsC6F6gV
qbaqE+OLZXRRUCwqK6w81971ud2ua3oIIYhI/yIrGqS0Wa0tM0OHro8OSMPOmpOmomaTtjVALZlC
xGr8cwmRXUZMAa0oJxs4wXdAH3NX9EmHhrI/1GJ6m6MoZbKZ0cuBinxobOAeiinwvra1XdWm88ZP
NbqBrbtFvJKhNYhK6o+wwmF/MB272qAjiE3zNc4sGMPxicNzdwkYNi3IlPI467bx0NbvlYpwfSZu
uZGklZ5+vzTLn5jGY0och2ZnvRujk93FzMVoqFYjuxAPgjNUjzGT0F7QN4EueUdisLcqTRqKJFVh
BJ0dGk2SdzN0MbkuNWQHHbni1izJmdLa6tD7QUn7JE2B8XHEx1IM3nhCWAPZ9aisIuBNDsHRSvUv
IAfqUDFGL8YeR2mfSI6W/mM+JMdpnoz73io2Olgkgmp8elZuVhX7yO2uNrRU6jdCNfjyHOrW/olH
RREbQYcQ0Wy6VS3kl97wqouFBc96zGyvP2mMl5GDEIDSBa898TeVNMWu6fQ6bMBon2VvnmzlJCeI
nt0KjB2b/6hba9MDjmSrDvEgjJ9O/+rGYVVI2Z0UE7oNUpFVRhsaibNp3gWW+4mBAusB3SC0oNYh
twfzgE/BO0Gq5qco18NJCZfiuP0wuxoBT2bDquzGT6EZ5a4qJ/BQmgH3TEmkYhy5RkCVB3N5agAF
6S900WQOFzhzBVIAzUAz2MeQRMfmTHhs9xpIrswMqJBwpL1fDt6ubGNYyUYNorrJ4DQMiNN1pW+s
gh42zvEPXH4oH4cDTArrwWHiwRQxp2L3jhlu/W2ds2Lh26IdFXSfc4uuEnJefybfnG9pV3VgAh/l
ZBDdAl7ScKP7YmiHox1wEIuHst5mmCxosNSUJ3WlzkPMGbnpWp1QIpUdWfdbDrUkXE1tH29XMGea
RUM8V1eBQvkh8Et67nVzP3r9cB/zpHPHzLBo6OeMXnKNIzXh6WjjO3qnzrl29uNE17YnXminEuvD
oTlwpzoQQ18Cj+u+xNeLSh/4kl6X4F0hxCEGdc/S2gVz/i3SpLhXiG13jpjKHe7M6ckaWTOqsXqs
3fGJdl75qKrg6Jn6RPwM0sgpoGIuTAnETFA9xQh3ZIogGssj7YFiArofJxsnir9MQgvPXQDEXho4
ho0BWtrv/1REvG86ICo8TiTjIXWp9/Bq5/dufgsm5rliecuFu0uCLEYByYs5olU7FcUw30jDEhtj
RBCqRgpn0fgd/RQ1r12t75Be9iidaG2sFtjgekJydHQBm4Vmx3GcR2TDOGBcS6+H/BYd4NDoF430
23trKaR//6kLHKqfSuy91L2gCWpPLnDUFWZdb5fN/QsTYz2sGYg8up9o0jsOmaK/UqIz1eX2RZbt
v+ZygVR4VXmXKcJRvJEj0FS+Bl7enumTtrtyrJ9mciFwpifP3lzr95Er6q27xIK71nMxPygmO5c8
ZUjupvDIyavmxlAwk2ZbxWvguNEhR+oQpn2BksvbtiAV1s2YsOMZ6tRF0qBoqu5VWWksv+7Z8/zg
KobJDyPd3Fd9Ux3pDBmralgOau4HhGJ5i0v/05DleA8Xah3l42lRoNzHPRFx3dD4KzJpDVzqrdzx
wKCKMLwnXOJLTBQeU+FVeqipxTNmaXJjA9ubsnRYaWMQvM2l8YGGPDmXajzPPVne2ONe56SMKUS8
fVnMv5RWips9Roe+akUYjIM4gt213gKI4Uws7K7e51b2aNEjJIqBlxFY6aqDRruBrIIrmVpQxNlX
V6jiPFvjvQt/+DWtsq0q5+Y7TeQx7q1H5MHP9LOHS1x1zp6GrjoYEJSGJdCLspQlxbbTA75w0mRU
dh9MTgMDR+UXU+YnadcIWybahR2CRY4Bbwuv5JQUfYrKrqxPdkz5xPFi0zlc9EojMKcbLJwSTX5w
IQfQ40s13NEYNUixALUxWltnTN3TpMHMozkCWqBmuZZTxfzKQZ1DeUi8TtLeekXU0tynb4aTxmcH
cm2hWWxyvcxDQ6liP1GyXYieO9i4HryJur537mzzw9aycYn6fIoSZT/kLk8S2DH3rMEMZYSWMp3U
Ac6vAKDmB7tLD3xm9p+hOZWWaFdpBy8HXy2HGhQxOj+/GopJPbjEgGwFo7iaXhcYJzArnau9aHYB
z7S1sw1zI4wD5phsaLn3hziVx6kJ5h+mOs+uZJMs60uNS5z9CwYSrEEMC/fo/yOw6O1LYVAFoD/L
tomJv4hAh+KAXooaZDTOfq896BVy6Voa2qmAibaCpq67DrVfn7NVmwwPgtY7uZqfAW7q+200tAhV
fMmoxczUloX7ogvduiUkIHho0cI5nsRzNVL6+UnEGXmAG6qQnjSGefV9N9+TyIF/mnnHIYJfy0xg
m/V0qbH7f8RzrYVVNRiHLKBLLKF/818qhMBJPIrFGGtJAKHu9hf8XYm0s1Frs1OsBFZlbi324BQ2
395T/r0sbO11QDy8Vo1pAnKZbKiVAqpYjAZn6IBotRh0cvHUGHJt2bW89a6tPXK0mEJ638wC6o1n
8kzHSowsFYs4voEqQixhuk5R06zjDjjryiJAhe4Z8plpqVT8qsMgHTvFPk/7rxGwD6jL4clLZ0V/
tUBs1vly57Vxt0/s4IQoTlzwILIj26a3JeFg2FaKFJoqGuWpzUu1KliXb95UsbIWc43RYO52iKVx
1ICJ4JmN2HTS9EUtgvJCd37+Fj78n0bkf/AuegHHChNP9n+tEtlVf1GI/OP/+DeNiP2HiTtQN9DR
uZAN3eAfGhHrD9exuJ2GaeuLe5Eo3L+bF50/4OK7CEE8Iivhjf+7RsRYLI8O4hEiAHA3ur7/vxKJ
8A9x/FCiKhdnJkkcvDPdNX0b0KNnWP/shjWp6hFBjSPrC6c2Xz1Rf2+W5uuU8+Uma2RcMUPcZoH2
o03lCtLWJ9yRFEK9fPvTRfs3/cq//MlH+Vdr99/fCW/FcWydS8V1+rONORdWyxiUA9kMr2g12+J7
mOEdqRG0+3//m0hs+Y+f2vHptpuBbTkgbpe//5Nlmj4ydq8YeBc6HCQoHm0fx7a9XT6T+IABLcB8
U1g4hM2jYffWAW3vkeSK4Y5mymvJ6rMjN+YXHpyYCMd3g9leOMbAd93Aw1U/eSi7XNoYhWesIe9U
O+DKmDzoh3kJEG8k5wgBlxeZW3ui3RZPh+GeapPpXBeNh760gfDouB5gBvtrkcbupmz6u8R3HXod
apMhXGBigNVgDuTFGUaWglTZB99GP5d09SdJF790pkg4iuyLYQQx0RBReoAb6YPmLR4LWEwXNBpy
k4vf0kF0P3hiPgy9AJUUJO0uzdKeRbV7Lf05viaJS0oHp0loNGtBUhEmrbS6sQTPh3FEjp6pvrrl
VuxfGVbmmL1OBDrepN0OtwKJ37qMtXyDtOXFgNHDJM79kn4SPweU9YhDIoP6MmkNTkAlgItSauI0
FRAXeqntubzWfiyZ5kUmxyAhk+oADiZaZ6VncUAxIEw3k72dTE1fT5rhPeBdw66j2Clxdii3fq66
gCDCqrlxbM4OOkd25AM0o5zRP/5+mUzHPw7LizsGcSijSt8hxO49L7tIEx2Bmvj9bRrHB0oYhr3A
znYC/ve26CRT+JEWICIKYK8jZCofhwibBv1tn1gQdp4mgQbX7GLDr9ZELzb3g6UOZKNwvhSat4Pq
1z2AIduAaWXEosnqmk0BwuDWeCxilOLuQI8WDel0YAzXh002mjRcDONMJPFzVjXVLqXbzCPqKEZg
yafXugdPMDgRi1UXWoyR128aMupSuU8e8VGrzkMqHEjtaSpLvGjJbYzjbyLe1jWe1k3KFrkdixtE
3ejIEe046OmPoFdGONT2DZL3IZMEpbpgu9fTlJ9twRhDDe1pXutMeuxIJxsrkW/DwsOc+U2wnW58
+nKVYMIjfCI/lyfIuc2KKfImnfSPAbOaX4lPmEVnw4IW6lFYBdlL5eqfdRaWUJZRgTAK1UvvIAWq
BonWQ0btobbIUB0t8vjc/BCZKL01AvJWNFY+/eFXbkw/UdAO/Fs6rFTkwREJJGynRO1sS8t+1lT7
luDgXhWTna3JdsBiGJ1J9bwLsDlNg3eZTaRMsfxKIuMVL1sYx5lEyx5/phJ8o6MFmyEq1S4TJqUD
99AtL0w01gnpvAQW/Viu1u9fgBIVHhRC+nUjyz3cXT3bg7V9cgrr5ivnZ6kZd2LC3dJML7ohvr2B
FA/Dujl9+l1ivsPqfa0z2IeAj1G/6+V5HngoGy99nX2FZY+MH0oX5rcuv2OXu+PNTkDp2/GPvmrM
sLQbdHyhVwbfptzGIxfYdMVnMpL3AruMFjHgJHraVC3HSfOf9PggPQ/LL8+RNnhP0gESNURXQiNu
yhFLd5A8irZ81bRXIyPexnpOa4w59OHXiRc9LUs4BMef1Rct9duQBVfvGB8jndiXjhTtrlKvve8d
li3FrBsLMc9wYXK41k1o/1mEblhPv4fIv1g8D1mQIJGODongIkaEhBbKT0Ka2y/2R8URpRTRk6+5
FzfiotWIDyzse1OJ+L42+aCaUkTm2vhIsAKjOXJh106OIjmQEvzGISwiqA7PL2J54oFtyvOZlLgr
1qSCxffiLdZdA/1SNTbjnbbkiYImrzsH8vEvBJj3rrBuWE0YKF6F77/gMcQgGjxFqb5L4TSZKthK
gYGzSJJvA8blCjgg6dUTSpOc3hjitVsZuaD35HVJ2ykLdx/Z8jT7tEoSMgo5LPo8iN6E+O1kGLoD
M9+44RZwhMJdGrdvTGOQ7JF+zcXqev7dmTwujLjH5YpYvbii5vooXS3Du1i8YXkLrTz7VKSerlrf
vrWeC3ZqyN47UZx560cd8Z5R90cGM69ROSNySRGDJZ+tPu8wIzb8FuJaCENr3jL1OArjiexrbo0F
VNGS2zpxCYvraQoMcHzcD03XfqG9/4wM+0n2DhQUG7KbYwDpL83r4A1XEHm4tECEcmN4uPiOH2O9
uDV68DTkfJ7SKzAjQvViArJyRg37YrTpGv5mKKuX/6t2/79IHewFhutSDv3X5e7/a/ryx8/4R/4v
1+bH1682/gu34x//wN+q38D7w2YIG+gInR2+CBa0lb8ppAPjDwcsSBA4huER6vDv5A4z+MN2DQvi
sm24JgJrWDR/F0i7f8ASQYLt8eoHrv2/Kn6tf8Je+TbabIvIIsKacZ5TBv9TzUlyTa9b1tgfiLDz
VFjreb3XRUoyjONoYMTzkflaPBHVTOtynI6DLMH2DKN0zz0fmEzDPoq29mi0H6PymitGhvmlKZbp
wZQz122BUdIr/R2/pKkACVebkykUjr2kZiIwHey7k8TGW9ZjdiP31xqpDGfYk6BI+45Q9K5Bqmp1
SZusiCYBlSyYy1wachbUxoBQiiIyS++Ykml3pR9Fj7ASaDTrKmsvPZl2V0XEODFbsZteY8P1njua
bNFKtIX2xeEaWkY8dofSRYPYTqiL0Dqn0DzbuAjWabokKyR9nzOKFe17zV58TQi0y1flNDXPiq7g
r8xLERBmOBC/NHx5xA3Qw7qfaKa8AwONf5BfGK1LIko3hS1x69XKoavces4QbCpigeLQcnFst0E5
fSdRg4D3b7lTQ94Qa2EIW92mqtUgpXr2C2Uxgqs2iYkUXPZvwQVjbxV+SDaBT3AzE8pHlJVavwKn
3RzcvkejNjvDVnl1907TNHnSEHe8zFEavdRzwY0eIefie3XhphZegsMaIusVqnv6PIKXTMIOKNDJ
lxNKKB/5L/WeG515RMqtwRCEcjQO+gcJmvdOZoE4ORyxDvFk+lcUjoqWfz14TM9U3jhhTQMrWVl+
oX/HiV7Nm1oAxl7btmY/EH5CFBN43fmtEpkWIZHO6CKVTVT/xLo6XwGtROt2Ksqe4d4yIyHuyHxt
DKovh8lZy3DBTd6bysVWVdtoctZWadu4ve0l7C7HZY2xfBQ0eMuZKDvM5/hnV8gEi0drbjIXJVo1
GbskiYhg6NtJHmeGth3IkqI3HmMldfpSeQ/oc7QZJG9klGOHj32PoCSkaRFIeM3S8+9cwAdivNI6
+r1vpKMkuWcGarBNccz4T1qv0keVwNFlPxKhhpzpniQwdT9J19tIIyp+xPM0HCQ9lfYTCctg3AvP
F4yCDAgddt+Wa4OOEU28yvo2gqVIH9Fhtr09AYDrh1CTEdic2jC30SJkKSO73zGJJPoXuf3K9USy
rZ0UPaFwJiKUTcItOHVASXKTkjnHOAHZoDDCXFbzZP0i0AKLE4azh4wbvkkHeBA8gf1hSGfS9JAJ
Iyyw0HRlvdesmfL5J62gkQ+BHrtzQ36EJQR9ULRb5NHQhyyHoj4TWADSIwqynx29wR1JQcUrjLDy
opMisCUJrn2AqCbuKz8aN9L3xVNLwfcjjhpvLY2p/oGIq3qLm/y+siZEkDkEoqNTxNa+8vPgXNXC
3bAglxAjPGSMBNxtx3r8JOOw/QisZSods11/NLGY18vU5Ut36KHhOi+AU8C3rAY7EVsjbaE9p8W8
hWzKg2rp1n1NWsTJQiK289KCuGV0ydpaqNT/SDyr+RYg+b96ws6/m2FuR+L2FBi11Jf5G7OR4FQ0
cXGodFd+JnZUb5MuFvcm2WGvY2MPJ11a3mpwsuE7ivWRVZl5cmYBv9SClK4lPMBNog8RklkHfWtg
aAGB8VMJz6QmJhO+Mx34lnmfHTWgd+1SkLsCzYHmfaY98wvHFdZs4+I6osMvYSabIHacn/VkcrDq
/fo4kX62jY1xGanYSUhfJjoOM8m7VaN3R9OP06+BSPit7izBsOQnl8hWTXuNKIf8aq9y3mVu6M91
rhs3EsNKjhxRPbIIe8mxjmZs+5qdnXujqrb5aGKM95kJ5T4RDP9Di8Ow/gps+w9bm/VPWEF9psFK
EoF38AhGIDuoEzQlrUpcorbCshNZbNvhVKAF3SZ9Pj1DZY4TXCxFl4YEUuWoVuCB8iNlPRKjQaNd
bGoEBkdnDuiWe0WW30hWD8yd5bmwL2Su1AFIQcI0FgWeYWvd15gDl+g4JWMWBqgqBhuJKZdFYDii
CnfSYPBWiSYLIiJM9eKLbN61NOsvI/CsHe6EIF8VecPMPZmjK40ygnWxlj76sUeAjFcAjnDHJOLI
W6Yb0ugGgjss7RO9ck+shsrtDfaL5DBCcf4pdRKH8X43G58cHW81z1pdbwenNnBytgI0dhkPlcSU
4Fitsa5KCy0Y65S4I1VyxlYbSbf8IpZ49NCHdcA6GJU1saY+kDWlKRHeVT8eBlUBFlimJ8Ym1kV7
yAwNyS3C9sFFnut1TraPJecLYpnLvOZLWaMNb+jgAzWknPbrKftZKU8e9E7T+Axp4TCgM9pPAo7R
ugG93KC5iDZe43R52BtDFzIbdB9lGhsnXSv7W1Hq1cl2a/3Tc1N8S8Gc3Y2DrXaBXXhPhJ/Kk6yN
eteaHMTysq/v6CrRblKko5mQ1r60VnP3s4rlQaNtuIGLnp3smU1kQlW/GjXGIjC5d9x0jhwOGboQ
F76RjJivHrfkhPbaumt+b1TGoFFGLLtXsexjEqBRv2NTjhfMEhiR1Wg2zoP8vQuyQxvkUc2m8S1/
75OkmbcO3oJl/9THTGDeho7VopozIiaBvXdwmoAI9j/Vsv9ZF9L85y9OYBi+q/929AWmSdv2r73B
qmrqOI05/PpmOyB4ojXlrrukUvdtWVjPY9XZG9lWSbbORpRCqSeMtxLO0VPJpH7TxAt7xcdDE8Jv
GthapOEuanAHuyfhijoinBHKCPJQZOsjInXCq8kxqbEso/FDHoRa1umLf2XvTHYrR9Is/UQMkEYa
jdzeedYsubQhJJc7R+M8P31/9KxMZGajq6uA3jRQG0V4Rkou6fKa/cM53/GGu9FBtrsq0nl4bTjA
Hv3ErEuKxCEpwkuJNvc6z11631bM+QZOYfw5iW3j84alMO6skhpsHYEei1eq7H0ETH4TYP3t4Aln
bXwsdQJJvTS+ZdvHO4jzvCdQfbOQUz5Gk37An4HhlzMEursftK841lnEOuYsTp2FX4oHw2ERxBs5
t9yUcI+55O3oz9PBc2vMr6veGvpsbxJpiv4onJnThHDWD1boEyBD3qmxI1DdOTKBxO1hZIa6TSXs
LiMSwVkTi3JP1FV8anlfLZ4BNj8166u4lHhYqgQtYNc3BzRa8hKjJr/3ast9yQ122b3tVWuCe+IN
ceTBOjQn/M0wK+89RH4wOtqlDC41tK6Avx3IyXogkK1ZxzrrP+yQL1h3hYufPQjFY0fU7rPmLXYw
zIDfnxO3AIgmcAsxSYKnqvaCS5NMgIqpDGlkbeNzEJX7GmVFjqAPHw5kvOmhiKr6N51Gd/OJ0Ioh
2TTpt4NfklkAOdV+/p1NTvkjcyDwr7wUrCHv1575AsGxYqMyi/CSdRtoZ35SUxj3t2k5ygZLIJIz
zV5/lLKzrNPI7JbYKAqmaGNj6CfAYM7569RytIIimj95s8Zq69uVHexYhk2S0WYcZvvmz1nuLse6
8+eEL/8c9oYVmasmM9LH4c9FwAPGpeD/uSDSP5eF9+fiQKAxvgx/rpNSKJD6ZCh2IB+CKbzp5e5x
/1xDKUSBh7ys5x+OaTm/+DUTekIcilhhdHHWdgm5bpUmQq8KLeR9Nw1BdRy92Bu3A27xV1cmKcCD
1LlFgds9hgnb8K6Bn8B6Pjl1nTNfZ3B7cKjMOn+SA5bFSnvT2eK4X3sVIzw2CyRiu97Qs0ee2hKB
EHQdwxLNGj+tuc/gv7mrchqGQ4uiGLM3ilkZYZdYpw4rEehv40PvWMGuLzuYLmnXgKUfZCL3KQbw
j9qekFgG9AYI4EBBfBpl151JvXD9FSr9vlkJ3eMd0RTBULy1j5JKi8GiSGnj5DG2Av+zbKrx2QL6
fYGSY3Pw5sRyrNj6y8M4+Fm8YRoo1o4JjWwlyXfBTCgzzdZ46usN+oQo27px3DgHZ2ynD9Orjdtg
8sCzDggkPYnZRo+Gk1RXpwP4ZLh28p2IEo+i2Tbe2z+n8CrXjC6iyQkiIEyVdqI06tplemyKd6+u
Nfods34xa0dGu7LHtLdJippFZJnyw8W6yn4TB5u/m4SWZZsCwCIEcL/BidrYhDptR2eIvqakIMm7
aJX/kZGV8/Nvob5Di3WXGTFvz52RKyDPJIl578puUH3NtaH6Qxl1iqvYag5IboyXvJHRPdNX74tG
pn3yellm20Kl4P0ZSkmxrZZWOfZN3rupH4XoJUMCXXedrkzyt6Tbr+OePKFVBV1hM6rGfx/nzGCa
RtIxoLIlwmbgLNEbyt+eOKy8ewfdaaPAAuEMj47POJE+Fz/mvKNgnkUqPBLEhXqS/IesIn/NgtWQ
lmF3ZMGbEn5CGthPtm9WsjbyUW8NJ+ofrdqK7nxSjiI6qmbkmonm9oyt0r9LCH16rCOR35y5ZklG
Fny7/ee84jzTfrzVXtvVYOL85LMmwWJva/qwTSIlf89ocWtxYCf2xuXxxIxs2I2HR6fT2TZTGfZo
G9IUBm8suXA0WfaDJNUEZ5uzXjYDI+klRNJN7rTmpRkPVB/YL0XaBSRktvlHWiEWPMQRgQP7yi3o
DgcylzRekm7SG2HY9ruHY++9HEXzo6vs5vcYmh5AnRZFLXKRJHy1RiRyBOVVRMORzC2NS9N1BlKD
Oay4M+sEpiCUqTi4zl0g7I3fkegG3dADtuhH9V0KuRnqFUkq2JyGJsLsN4QmhVJt2rcqC5bydLQz
lkhD6e9ngs56KBBToe4q+I3dBp8GWhhqUCCGf1T7lVncYPOPq8FXuNSc2hkwJDol932Evi3EYGKM
94QbRXtr1M2rAlD6HTIUmFYpjJWa7jRjqjLxJvykBe9XXYFzdc0ACV1MTunLyHNQ5zlMEDsPSYba
aF5S7ny/JJ3BLiMSTHWf0shUvIPAMfWzvWBcKyIisVTgkE6sDfFFBaqNzM5BUpRtdm6mLsNf6Yz7
DNoFwoI6tg9McvlibKTDbdvCq0AEvJxGZWwyH+CQtM+FYuS0i/U8TOsyrZt+C6i/iPdj5UzAWFWB
7tpnzzGVBCNuuWSGTQ04lLls1YY/53q2z43npVgaK/SYYItcbBaaHMBDQKYH6Q4RuB6MaARBr+2x
dMoTMWUltH+nmD5KnyLC7BL9QshD9UuSbEjP5OdvUi5+BKeyPm1Ehi+DaVjHwnLafeOSJcVYoNzN
VL+/4dQU+ab0WE/uyNoCzepRsX/1PN8oX7vmbCG5IUwbL+xPR4UNhnC/lM+K/dNpXkJYmYJhZ+jx
Yt5ILHU2vFurO9J0EZUUpCneU3InJFXM2KMqGt5H5UNXVSUl3zpsmm7HpoigH17Zr9mTiu7VzPU6
I8rvWRM4Qlcf1R915nLSwyDDLp2Z8hTkJCUIl2K5J1N+T3M7gG70VH5H1hz2DYiskm1dL5hfWFn2
YuQLCTcRivXDAJbXMbHaaNP2P6LOLg6uU8YpwDdE1cFspZfa0sWvqCEia1WyVltkmDIiZ9QTL6Cu
/EtIVN/Pihnenig8/45Kpfhqxxl5aDbN5BSyEIsPjuP4l84Np6Xjzj4Se8ivRM+6e+FnzcHHydBt
MCH4f6vH/1/rTv5/oo6YlhDK+U8lJZtfCDv/ba7+H5/0D/KIbTM6l3iSTHv559/n6spdpCO274O2
FrbHbvofqhLhIR0hfdJ3rT9IEkFr8/fBuvfXokHxGYLbVDm2FP8dVYn4w+P/Z1mJ6QmFuIIBvu0w
5vf+bfoQ57LUfH/VnnC3s9+jyU38z8HksWzmoLw644uW9VOzmPPnxaafLIb9oPP9dWJnYHfH4bkf
SQysGTft6sXqn5gdx/ti/w+Y1u0D7FeT41P/LLSAIUh+DaVqXqy4fgYQxvxqCu+bRG4zNwWpZXSP
oq7HC2Kx0ILl2o0Pg5szmM5cSVWdXcssp4vI291sw7yoWc3jrbvT9jw9RLTCK9iSAHj8u14DHLWq
Qd2QWmA4XiRsDKOR3m/8gRPUKCBEJS0oAKdhI9rIL+SZzY3n4aWdrPmrIac7WiBZzRv072rPvtbe
zuG4i7ciYU4wBeNtDNWmi5p3gQLoIpS9T+NqGxDVmRIljIoQ5ZvXvRHdVK49GzdS7FXTlrhVSdkX
ifpnzkxmmUpvXMDCuaqKO0+/J66LX5aOkBlwscICxlyxgeJRWdZmKNuLic92ZVI+GuQK7ki2+6FS
EMnTcSyxDY9u+IlUKDqy9ZjWPurG6sspMuaERt2tNBSEZUzGeRExmG4Wpz6FLWA7vPsNrFdk5npe
D8FdvPj7BUb/eOQW9Bfvvw8EQC80gH7hAjhdHJ3T2XWR4N6Nkd2eez08tdF8tmXt33kuYgiLbfp5
HBIoiSBSrSrsTpmgKEk6ofcW99jOs6EmkTHT7oO8Y9WoUndNolF6Scyxu1h+wxDMwBK+sA+mhYLA
PEdwKkJGGGIOWb6J6tSE4X1Y61czls+uIxn9hk6zC/07pO+/AHb718gbzKuI8OIT7HdUeo7fUF6f
hF27pwl706bTbbvz3PhttKqnEqyDv/Ad/IFXA95DtJAfKrgZvCL1aYJhs+0WPgTvrObcLswIbfYH
pxugSID4PtSAJQjhA4KysCbqhTqBheiRjmy4x7X40g6QKQi5zvblQqtwwFYg73fwIEOyIGUIdQRw
C1xgu3ahXYwL9+J/1qb/xbUpp7P9n7Kkbp8hGQf59/9+qi+f9x/bUvmXEC6BgEjyfJuD+h9BB779
l20Lx3Ut/Drev57q7l8+/6PPOvRvOkI+6e+nuvwLp43rE0pvu1LxPf53TvU/P1D5T6c6wz/HJUGW
a8JlBYv25F9HY5jiVGHTvR0V0YvX1tqQHUvZE2fGm12aMDpFhTgHusAbm7rjXElrn8xQ14n/dbYD
WqIta6hz0IF8sYYUlIDBqiWP/V+Wl2L7N8UjZG4EMIn3k1yyFD+RwgNJZF2KVZ7IbP0zgJxHOKfJ
pCDQRyzJp6GIwlUVIIiaEjkdfJPjpjIytcUK2B6lCt7x+/h7nABwqorqczZra9/4WOKcbjNE+EyD
GrVQUpB5H9JTQXHKpc/EgBOFufw5y7iAquhFJclVWPUxmp9MrMDbIFGHZuw1lL8Gx/OAlN9213UN
gjSs85O3JVC0ZtfW0NbF3a1rZpogMCTiBBFFnOxgwGWIOX8rCiOdV6kXIS8nnHvrZPCjAxUriAft
Zzin8SXNY4RLVoiR04kgE+BfeFnSSA92FwN3jAYsWsv8lyOnjW2ooPHgYKBA6kb52J889GInofzm
QIu+y6sUsGHsG5g2EhWd6ZqvUUWwEdmArzTOJVhMIuswGsV32rIEY9/wO7LKbQkfBL480h0zHINz
gvKCfLFmE1vNdFLBHZsyc9UFmQtjkGMagPQcZ/7RGSA9aFDSjHjcTZP9dsFn4PliY0Y0yiatq2du
3ktMZXpM83adl+0bpoBbCdMi4MVENv1K4BPAk8Jk5L7sEOk/Vo6AnFA3KVKkA87Sczi3KCLlYlRC
vGoHz45oD2mH7jsGuZ1e8kIAm2DTsWqrdFONGNbzmD9Ek4EjwfY2ZdV958EQrts4iPF9g7xKdQeO
l7E5WhN08EWKvz71nXRthnC0O71jpvJaTDypXDtLF0jnYJZ3OdnYR9dQ2RaDwzu9UrdL8y59q6GY
r41uYbAvfySMEcpiegLLeHBbExRHe+Eut1nT1Dv4FIwqZQV2Qj3KYko3hvcy8FKfnbY/u+ZQkyOE
3jF1/XpXePH3RDG4s3tgYWOdPEK5gu+fsUHHjeWzx2+nmgufewVrzkZFQbkhihwgTZk+ydCz6Eh/
G8rqDork9H0S5u42mTNrQzrjJ4CybtMyR4HL9Q6Ux2XLkV8Nj+G4Q6om8vv2rmg+Qp1hdTOUcejg
Om8L6V4i+TqVvfE4EKCxqrKUDOuiuyowUrSQUJi5unEslhbYj7o50+byZD0gwwpxuGg8P1RBK8jB
TwEY/ZOoWSE1rYl8bmHSNayGCAijkvAdvkh3bWv2KVntfiWR4V3FyMQMlVe806n1O1N4bf06Z/iL
JdUOasBWwHMWbWK5j3E5RdrNr5UfGcep9ApOp4gMjXVbYKodbecjyw2IRr9F720GLxE/gbL2qyLf
K92Q5Zf2+HXiFkoSsr3dEHZEiTIs2ic5OrXOd5pjX9g/WKAH50gmV8hTATwdnPNzwMaS2C+8pKnx
pSefyOkhmUD4XJgLGocYZwg2VBj2Sd7dJ2767pUYpfHryBUbwYdeFPEVZrjZmJRy0BB4uuqIbWR0
GscJUp+SYOji6YeTIiWZ2WKl09Wqq5+ZRNDl2tAgYH+uptBI9tPUHFBXHUadPmUoCo4BebgEkBZ3
QQaWWxePqUIWZ6kZNgBGFgPU9HoSySvuYjJ3QVdsVaXqrZ2wlcuTz3gM3wZ2kJemaSmwMBWxqBqL
fWfiXvbCx9okR6pO2zVSLkg3kwvJB6ggvy+xK2vjQlz9z4Zl+BqUwm/ov5u6LYiKl8MImYNxRtx+
pcIiBFRLtZ/hFNRm7rJ/Z1DYj9EOdfe7MetfPULhrQMChnB7O4Qdta07Xi4q936FCMRaVai0jxaD
S/YMPM/28/JPVoTqaBtECqLzA3SVDIdssr48x7wn3DLcjbFZ7kHTPLDp+1Vkyt+TXg/PZrLYWCaI
Gn1XsVqYyOGBcVjz+h+JER7egeJNo5e+jP70gUTbgoJn/5I5Zp4VZP2fRMpCW6ptE0f2SJSFNfsH
t2uPPq360+RC+iI5m9fNKFeMb83PmFRQJEimekjAbqxV2qQHCtQs6cVd6IZ3TQD9qFHKgFLCByKu
Qo5tZmNpP8sdw67qzsdRsgmRrmDbGfjj8qHL1BvEVRZeNmt1XLzmU28XgCHxwVxiAUCCvPVjb5Tj
xotm43MObhJu0U+2W5xZndPeiCz31r2Yn/7oqp00CnexBdbFrmr2ynEaPcQQwPAoV+8zud4brLDp
tMIfNF6joh6vGlfRihkoQC05eauWEePMtafltegYaxdpZ9CS7Wosr98gnhhpZ7HzBG5h2kmIl+fR
HasrWqp0K9gqnvBY1EjUK174ARw9poD+S6ag/jBq+lXYPuUTPCYcRO5j06fjxukDCyNynzBDS+Qd
MMLWBfVU+mUM/50rV9c9eDkWwZJE7BsGoHoz2QPKsLggn9Wv2o30xvpDZ+YjeqzuKSU8eKOz5Prn
bgHpkhBzzQfhNepUsMvOxfjoFNrFljnCTbCAoVsoqU5yjLcliPPC+TSWyAaMrxksXe/CChlCSdS0
d7qIFqYcaCkQls3GF3V5lY7gEYm8/CGcsi34+PG3v3d0LVZmYHGmdg1Pf7XFDjru0a3gWTQMNsJL
lnBjbnmMk6MRJ/R+xbjJiF/Y1gkWcabDm5hCK4lL57kwG/dEB8RJYOXBQh/ueHv6esmCSwmvYQi1
dtp8eiiL5trATH/jIb46BrQhwNr2NXNtAoIMXnbYUf6qy1p1rmIv2GjU/9xUynrQEZArg2i5Q0Do
9pkAg6uHvmbvQtnnHi7CM7ol4lW77GGyHeccqgjqj7KzDazB+aFxdcGNyLyLGE86ozpPLrMm3SGv
beyyTtJcSY/accFEdyGTgVYzxI1bkClaqGpvF9M+dhr75iMqv6mWyTgyZViNqNufCrBVe/XHn+L2
cDpVOj+PrYVDL2FEXwY1w1TePQ8NxavZNRUrHJa24CQ1cbFIghsCuhgsrIcqOJseX8FspnLd+u5B
pAFyi6hnX5u/ubNN6x84l/gex2l5pb++EZFzFa0BJT7DqGdWzJXb+itzCcSAhMjYEJO6GwzwrCu5
1kXJcnhEIEWYhKDjLjp2tNXZ7carH7PTQig2E3+dN2sG8C+BWQ23rENYbhK5bRV7eyRbV3aoW8IB
YL0Zfk0S2VaBATPtPWNjD59ebaORZCOEqjB9Yi6711bBzu+zQ03cy4FDF4KQJuAStRFlbOTd2656
MgmkOLUl4SBaM+LEjoc9JP9OKs2mSwftxh6dh3JCp+2kkOKhpe/Mupn5VftPFDNvhJQ+VyyunZzM
WQkmp00mtJsGGu4J0yPEPM82VknkWWvk9vo2w1eCt4Om3awJ545AZQpH72FJEoDdp2fyrfn8bhg2
8BqmTdWOxqZMVXYIq/pnGibZXizwqLge5IXEmww9GhGaXuE221H06pG07G9F0nlkFr97DkNrHHkJ
cONtTJ0GV1l+/E+v/V/qtV1hIdn4P+uTz591TsBg+i+mPITEy2f9x/DU+0tKQV6EQM9C3+78o81W
zl+mb7vcpGr58Ges+ndLHhNSFMym6Xh8KcVn/aPNtpAyK0GeIP/F4V/QT/93uM0MaP+5y3borT3F
7gdVMl8KmfO/dtluI41SwR3YykYepny6c4P0N94Z3KqU7qm7ZbGzsV1km9mPymn/bwmoAtr0v38H
rgeBWvKgu1LyQ/0bNzpERTW7CMi2LUK10GaPL6vRvQYOb/I0wm9F94ShOu0+JqgxR88brH2t3LMJ
2fWl7GFZGQk6zTiRn+iXFBW/YJPXZNcxcsS1lHChVZVq9gWh3EctjZy0w5JsdyBmSvm/CgVWSJcZ
0iLxEudW9+4n7VuSuOph+Revq+cDAJuvJDHVXSQDmwSgackiET+wyEcsf50SrkWpwb87eXeK8Vxr
OXjEGsbfrtX/mBzLuRW6xb5D2cYhG50KSkBH1vIYy+qRSfm8C91m7ZJqeHWJppjt3DpyxWfnPx9I
iyV0evAPDFB/202/6xvxXWSHmoJ+tL+a7BBnjreV0SfhxeGmdAt303lxS/WZPHbSjZYWY1dP8CFz
1HRWOmv6W/nKiEedRO7Q4Pj0siEJ3Q5qvF1dLpgVSI8toM71aE4ELCG5dSnHcSnTkJp2sRts6JqY
V9A4GEyl0aYerMY6pZAKLVDeQwYGGfQK/qegI8mIACh1k5DQVmzLppWjPUxQQ2WtlG/7YGpmuY4z
cSD5lNwa8poMEPcYbFr4v+ysob3Ed0tWOcb1yzXQSXgsFDaqcmDykGGbH637nqbZj+vX0MOsBexi
M4Gzv0XluE+yUZ5ZNC5p7DCYGF8y0fmAOnozyVmUfjs9EjVeHMrcIiBFccOUOkf06qGhw/cPY/le
FCnd33JvkMZA59Mv1xCljKrq9sqqk2EreePL7vQ4hgjX7IHfsdmXcHJ62osY+g0gMxIUi+xU19an
IIdplThEjwAgARKOGWDtujibqteo8w6tyF5LWuy06fdQJert7O496lasUR5y7gCKSsKKHwveupSp
dVQ1QTtuzMWE6/bmRv4VIRzPWuHsg0J89hNKOdf8LAlLKjqI5uLYyuW3ZBAXVup2i6Q/IK2FX3aY
uW9FvYkKu4UYUuDPNOL7zFzSPOsDYYqD35ggOfAGZJk8j9jPEX+Ri2FqBNj6c3IEd9fUfei82ZoO
+FlZ9hl6TQtxbLL3ek3BE7BJwdL/c4pTJi5T8gpki+j4ZO/DBFqVqQV/mAKlcrzv0EG3ZZV7naCA
BDHYbqxERBv61vyovHoDVpxyGFqf2Gkv+CJajXo5JxjTU+FZx29WJYuLXBV+kuK39Z+rFoIUBaNN
HBDNRbYR/DwQH1casAP5j7sZF1KFoZ99hvPdNvk5AJlC/jOZiyHAzbzCYpGHnnGwM4IdAEqtDUeO
mzFV32M8kMFHNTuS8bjxqCtn6qVZk2k28QhC5uBDJUCmKJT9KJZOtW+ptVEx7PCJV+kltMvgKEYI
uQ1DCkxVTPGCkYXnG7pxUOGxc/LM+EKR2zwIYTcPCRETSHxqtD2osNY27dahy2YaVrJT7VS3jyWt
SR17twx9687McJgoYnhWbIeHne2mI7X9+BoMVn+KZPYTdUqPZjAnoh0mwQYsSH8UKAPXadrjvkCW
iRzXXrcs6YHbrgS+qFBOj5myfrpcYhsJ5/pijuU6Zv93C6COm7q/TrCH7tmI/RoGCrw8iYudaiq5
kfwJ601ydZNOrvsoeLVzd3h2oT/DxQpW5tw4J13JJ7ds69MygvOcZrqO1a2uDf8xDvZlCYggSCg2
mTil+wi7xSp3q2xnsVnZ+KF1IPxzPs+TdpDwfsQRLEtA38Vd53ZLqh+aGe3IckOtuSWvMnsgGwxg
SjlTOo4VLz7oItXVKTpTFyZ47+2kNh7QmC5Jfagc61Q/tbUYIR9/dm3FNryv6muSuf62xFZ8NVK/
OYvBOJUcnjtkgC0tE1NHL08eULxkB93q8gj178lvOouIzQDMYa5uIfI+2kA7520LtruU+AgEiLrL
kk51kcuHhBNf6yh8EPVuaAJ9Q/Eer21TMkNtEaFE01vBKO8NMNW4sVT3Gqb9sB5MQZ7oY89/WcGQ
weaoguBF8KgwbwuSQ2m0T8MyRZNDfWKVJdcF7opdnGrnKNyBdODMjzYzALOTwBD7hoth34Py9GXx
LkEfbzq8k1thwLBJpVM/w+6Go6k/mgFphyAd70D+0taQxyEnl3DSCMmArEVblMvt1Te3WKED6CYF
3W6M7PVc53SpGN6BVfc/aZxPRtgzzdHWmzdUT34pfuRugtIdX9dD5uvVPNrizlNqV4zTsLLRMW3G
ZwE8ZSWly8I1HtVFa4zHYQocqxDtGd20Wa6ESnBItjrdlrLMz0WaveBZnVaYu+Wqa5x21wtGoX8+
BNn7FPP4epIwwqBDyRwYFbmso/sWern7XALyLBLnhfPGeo5YMhfnEivvu3KycC+TCc5GmD5PSX01
E/Uegdh8r/GYuAEZnczA5c6MRU3z+kv4BLTBq7x5o8RaTuiv0c7fVgLzd8yle8Az9RC64uhZod46
g0OkhkuvjeYEsCtjcMf76Em+mesyAh9sP9m6j++lK9A8MtCMrCx+U+DzPJ5KrafhMeI6tjwxn7tp
fMyJHjiPsYR+2CDikqSUnnuc5KBJHLHVbtBdrUyuh95EZR0B0DLb2dvaHWYinWSXZfSaOpBh8sp9
HX0D+c3UEimHYQLAVhcfHbv4TNmtWk7ZPfuK/Y5pJQCye5J1/3yYbKSf4FXOpHzl19xivwzcZiid
5sRU6yGo6+BHuLyZKh2epyr79sapOpObCmXfDw72XMpjjlgFSX1QXRusPjaabxGPYheXAKGsVmLv
4jhv3ESfx0gQ8Dy55ZXA2Z95UQTb2uP/rz3MTQXIR34cML+DhDWq3JA6AE39nQ6/WA2thW04Wz8o
78wUQDtOqI2Z6Wkra3tcTVnsHR2oPQfwqs42qjHQ9B5aQghx2clfnLldGnX7LpZwfEUdbyMHro1R
o/keDI+SmATEtfZKj0TlDPFUXv5iKJA+CB6BG+sVFFJjbO0H8KJr07DHo0jCeSXK4kH0VnsGig3Q
YJ6+ssT0Txn3zqo2BneD5etXhxR875mvSdrpF+Nag3t6Tgy4bJ1HtlHnBxydKYjyUcmnKZr7yyK7
pmbNPZw4BYmyFjvjMSpvYxLJZzSW2boiP+2lH3uWclS1yYBEIbHq8VSkUG81K5iur6o9PXTIt02O
seOqi+lFLxMpBuc4raH++RjoMzOwH2sRSKj5/HAuWQUAr2Oq/iZdAycGAGa534P8JJSy2s0wvK2o
ujAHjS5UxUDZ85YqjTtnQ2oaA1qvF2sWdVDio+wHCaz1EbdNtzXtNeEkIemNKTkKhEytGmM4xHYo
WW95AiHrj8CYh6cYfwRuxfCOoZ/Yt7bySQxFjz/UeOJzOXxJHu61YQrxxZtvE8UuoI5hOObM0y/4
Lqd9PSHf6HXfPzbxuNHkIgDZLPOdMpt4qzoCZ/wydTYFW6BziFz6wTPQgcK4BM4eWHhN5uTeCJGa
m0kP/0847ckg1bss02ORGc9965mHkZXA3rPHljAWIBDt0DyZWd3dl069zhwht/GYM8aykxt2UkG8
p9s8doWFlJhsB7PoofsQQb2SvUv0Wau7tWXP5sthYE5CoSZVWpxzRSJPbp6c+Vfas3yMivmJlcEL
I7fgmGbofamG8hX5JcYtnnH3OHOSnwfRGIS0hPqcFt5W+cyLHCBjW6u2442D6ZvfWEhOc2qencJp
j4jYtzpsebV5erfaxCsULUjLwFTVOYlCuW1adiIkSchtR0DpjiRF8Gzp8KkI9jjHCZzHQvnnqDSC
myvM4JZozpEAIw+MYHUk1J7Y78Gha0Pks0YNnpyMfiLDe6xf0bDNqAhPuPr649BO16IZJavl0HqZ
PVrFYYhMSty2eowA0PoGdLtMpVegGTFuMlxfYRQwPrJ6Ik/qSJ3twhoY3ZzHClnHTJbLdp5/Bo5b
P4WdTRtYksxWYY/Y9Yy3AX8RWyMGN9pGjXwu0d++tI154nVBx9v5P+3nuhv4dgwehyp0DnOU6JUC
cnY3Cqw2zyKi8PTNsj74M/ZLQnXCe63CYTsqYLKqZxGs4qjAJRspqNhc+aGUOSiKKH6A8bJzRPLp
djXhq9q29n6HSHqVOeaDKt17sGv2HYSJdB0smYw67GKiEj1zoyWqqj4xujtSwSPwKRnju8q21rYe
wz1l2PCUMzNBljsOp9TIyJwohmyPhHs10UB0RRpcZBqrqz3n6LQ1JMZJWtaN+3hdggi7V05rM79D
DktWX73VGRG5St1Ia0vOvP22uTPkp25imsrb+YTck+SSMv6hY/cQV2xECWAIj2Y6o+diTIMiSoUH
8EmnalYFTLuaDjIz593ktdYbIUzHegYpCntU7006tj2TuWLFOVI/jKhuXM+5NjxmY9iK1wE23aRV
9V1J9WSHybZmC3/tZ1FfyJf4ge/NOBpD9ToZbGaaME7XNYbFE2yzhoQ6/w4cJcImartNGrq/mGiL
X0b1PE32JRSGugt45J7sZP6IJj+FfRm//6FDC91+GIaXnSyrt5YO1ttmWWocRev8Yjjw0aOGOpoJ
ugMr9JJblBG8Nw7qgW9uySYYqJyGRwcM46OiC1GZ80iXuRKtctdzX8s9CV/Jo1BGuJulPVEdtKuq
t6qj0wFKCNriGkQV2KJGwO6fk/BQxjbbcjWyKUeNzPJB53vR07shRY23hiCeZU7TW5zk8TbF+ULu
qhkuJ/Xn2IzmgRv64qswO5tYG659W/2CzPPWV4Z86OxZPlQLwh7bAu6WdjhIbOXHhIMkiYryUhrR
s6BNvMbZJHhROYFya3xxAWsWjmr3vYq7vQHwczMEXXxe3A+7YS6/c6vJ7ycLwhqxTvgyentfCd28
1Go0NxabCkq8PZtz6xW6UkqUMx5MPP3statQv2qI21imzXvboA/iYPYOoqdZIDE5X1Udl4we1XPb
RenJqp27bJjGc1uSSdKl6iyEfx9bPNEumeetYCD/v9g7ry25kTa7PhH+FbAR0GV6X96QN1hkFQnv
A/bpZ4Mzkrr5t7o1utZNtVvszMoEEJ85Zx/Z1VhtDe4/SOj5OS5jRlPYFatlxJMw5j6hiWgPYa81
jbhZHVKstHaUf2ptVd94dfRodvjRRskpqZPwhnCFu5vCaF8mlI2TYiM5zO7Va61nBIDdg1tIIuJT
54R3dd7rJJr3MdyETU18DxPA4vtIMcrZ1G98LK9AB8BsZ0m80MXtUxaReW0N5yChaNb+QIhTATI9
iYBeEz0phtpZFbRDGP7Gt7RdSC9ONG/0xP0eE4ycxvqztYW3iwknCRWdrcEXGQrwJV64y6yqeO5Z
unQLG5S1zFfoHR5hqiYrNFMSg971964f30yPHS1ZSW+Z5B/c8NtoFjFjibkgjgtwtpsF13A78CAN
k72N6CRDCLjuwXGeJwk0ebbnbgdhmC1o3b+gXadcRc5qb9SgSeHxGmPHOC3b1G39s2yidh+Vxp1p
eM4dBya/hU2vHEcLFVxm3zpWDJemt6qbw2wAoOR+sJ1kZ48srvXguNuE//W2Mah7Kjkllzpqn7DO
NEe5HE/ZaOzs3NpnbfUUReQcVMPwgX8oewlNkqBIH/CGhGhRoznGfULoc+MUW7c3JG1qeHOc6rUI
EASZA61SXg03j4Ceo9kmgFqqZ8eJbk4RfA4jNKI6CgG9ON5ee22ybYUkXQh4D3sflkDCQkcaqig6
GM34AXuyuKv1PU/dilPlqNvs4kpoiYYgVY1MUDjSNvv3Pp2+qWDBL7co1M36U9cSY2BX4imQ6hbF
hbqEo/kjHJY8LtN81lnmcxxSSFccI/Bs1W40Ece3CYtTEfnpPdHMeoPJS7KzQp9Yj+W6bxsG1GVf
nKqebjiqVLBMMpN32wsvRo24EiNOCqcR2OnYjP67EbADrkVinJSL7LMFIHTKAM6sXWwre8GRuSmN
Mdg4kROupaS0LmID932Em7aPpxt0AOdOdKy6qUUVyh9ydiC9VtcEUBik0+RTLemjDq5Ij7v5e80l
FWr/AqAPtnZj42jPUozYnfXcz9PR1Ua1zgvXuAo8RbbTQhDwoF8XdUvH7UynwVLrWKXzaXC8ftXC
vDp01fPQOSSMNyg4gS08SPPFEX3x1APeTjNq9BqHwLGk+j5YI9DsgF/d8vaTxEiTLCKvPrDLLc9e
BuhPMVDPbR6Hp96dnJ07/GwV7Ohw8D9VheQepioNUMLFG9c7K69/hFE4XnJcBkoE3wkaBdmn+3fm
uuTZD0B72olteVoU8YOJxGCdxLAk27qH16lKno4K7o6ma7yiGrYTJqshGbrALrL9gFB068eT5Hfq
NO8EK6ozEucWiz48xgDoN8Lv4cOn5rBO2uYeLA/QVSgeqKKqHKGp0a5YLA6EoIbtliDDDnyscYJi
Mh4WrvchT+an3HSjMx9auM+wV69i18svv34kaHG4vuujxv10tPxy3MY93hSPbA4MJfcLnrusgZPG
xXCK5vSsTGZ1keXT8Axlv8GSIa4k+qSIq4jDNuqVISbjvrX8d69gwiFnU18ieujFtIcSwFDRbUFa
8AF0b0nXPCfTjCEjx7LUs1xxet/fyRF9U2tYNypl64bePt4XASyVX/9ONzmAc6Pj6AMZBVZebNtu
zu6whb+xF6mA67ZLNJT9OLji6NYPMC5swE29JpLQ+9B83zuAB/UxmsqTj3piNVtWfnMDQ9Av25dk
tqajqshSruVQnEHGDbhqzfA6jx0zWyiBt147chvyVHkoajR5tTZzTGzy3Z6i4a6c7PpUhsWTVfc8
Jc0AmEEZDug4MNJ6IeJg0yUyoC3vqo6goDkVtyHqvvmzdncktY074fQ722R7Cakxu2uzjmzOsSdY
TDrwtXlqGU3h30K0k9wl1VfAFP69haVx3RAesU+tiThGkQfNxtYw65r5kiS5orlj864ng6dLYvik
jmTzXeqy32ARQpTBKQNU9tHMxFpVWXglid588og02TQo3I5Vip0IGYl1SLq+3DFH6M6+CEtIa3yq
bhj8GGT3zTFCZr4dUEPRmcYOKgplvE0wVeWhEoxzcFleUeb3Y2B+JGM73YP5b5japu9AkfNjb6Kb
SmvlPqTctYDi1IYMtju7Tr/lqrj5hbWvRzjk9hC/AEOnZSvpz+yABLXSXXl5eyv0zMB2AgQd1f28
40tqTPRmMwKnyJ3r7WhLc2sHrLJBzyS7uidIhyhS2yq+ooe1d15iN2vX51aNsXtvjdBdzV2ebEw7
+1b1dkhjUOyJxXvCu9gxaIrgf/WFOreI1RGm+N65anrnObWd96yO5JXRz7pHy0vyjrsl64RAroL0
0iQJkxPaoZiOGFd5POd42btwvFVp7dJrtvUJGCeCEZ4o5H2zB2+5+MOZTVEu8pplfgQ4ofAJd+uz
CtTO+Ea6F32ID5hHIId77k2PGAw4BhsS5u4DBWZpGCx9yi31UVvaPjPGJFC0r052+ApiXd4jK6Jx
kmdHungmqmJ8nuITNAK1n3lJlmv1IygUZDaNaTBFYNtEdH1yJOSaK7pgbqRQezxmC/0xSmfyarzi
OS/AlQTeIQfdsIMoVe/IbWGGFxAZr6CVbW1QKoQAJs1J+KI5JQYI7oR58cZohb9xZNBgWVvUa9o4
DmlS7kpPG+fQIpwrZ0FhYXVDnwrfmAvy1g7Kv2BiPjqpmF+A6axVtmxC21zRoDrDs0ICShzfmnDQ
6mk2bWOd4J3aRWgU8JPN+wBL4FTP/bYyuu5xdJxDbDbNnQWqatu5ZDXlGVlCyDKPmbCepzSJz1Bl
DumQcuhklnWhwjTPuv2E2ij2rXlf1Sxtu8x033xOe+wY5NKRqkKNPVKQNhkGcBlVOxJgq3ufOibR
5nAfi+ItSoS3Z/4Kw98hpKJjPUmWJz40dinZdoBbeYocImgZAihhxmdBOcfDpsHkYSActDCycI3b
Q5XwgMNFlrmahSHei4R6YMsnSeQc8sVUp+QuBozOCX0NV1HpNicXNE3IQHffBgN2m1ayU2WtUxkm
6gw53LSIH8O6N96liXnkhB6Jbjjy9ANIaaXxkgSl0icnN+WGOeitrtth7SS13oKNcPdhI5ZEXTsG
cxSBPXWTch3jgcEfP86rutXFOUOzsZ5RmA1GqfZc0e/okciwFWK4RzbiUDDae8FT4gp46luS5sPJ
9vKRUqoqv3nNMeyHfD802IiZ0iOwFMZwY3KIsrN774qsfaYa7qE8uyy20+/ZnDsXmCb2GnUTjvKi
7vfDRL2q3fusM6vXGfKYtJNdWM76toxwk5QASQ736CB7orGkCjKcn+iRA2mhf5nLjYMZlSWF3zz6
XfuRk++aN7Z+tEdEMSg7072vhpc2Krpb0RMoECfWHrKohdqrGteK1AeGCUIQ5lB3Xy23Cs48eKnO
VBrvrYFLFObbCXtkeihNjH9BbG+xDi8e2LK+y+HIAorpIrs7s94xL2P3OtAMX6nMWf9y2uxLmRi7
vu6ZE7QRAEcTkgRj85j6Z+s4IVpSGuUq8frXHFdVgQ3+1RbJaYjL9sBgSyC19JlGNq63mZIOke/s
Y4ivJ2OHWjFBy8guO8OveZpRgDugBM69zI9ZBg9BF3TOIYJHocO9NMyHRIXf/Mk6zik0AFIcSCUx
79lYPvcgmOgyezoY4T0wJ2Jk19BHLTVd0FRPCCBX+cSuZTArvrqLiU6U6bs6ZYZ6ZN39nCfiHm18
nWN1bcJqoqFg7ceSic6Z8NGapUhMyOHKkegkwDlIBzq/boafzIRIHhWozaoYK7LU4Ykpp7NpfYJG
yUh7ByQwn0U2SD4I9gohLKEECwGqAeTAw7h+ni0aLysNq1MYez9dEiUgLtb7XKUY17klw/AurhFg
gXRfNPvhikodvTs7xChJLlaJENcjcy1gv1j3MO119kkgD7tn6RdLsGCFb49BcxV/bfnyadZBXomM
vG0reps9vm/C6qKmHw7jnKDAiu8qO/5obftuRNe1yvoEGIHBiLOoaJgiHucxh+psDj9Reroru9WI
FMMfFnEH2M+L744Yvsw2s8zas27aU+2Oa8uxaXbHGDVBFT8DLEEyxmzbjukl+nn86rTuFTWdv2Ss
4J+WhxH26KbODHhU7vTShZqPVy/zOUjt5jicU3YZSkQwsyAetQiH105wzRxss36OrmSIac/MquYR
mx3NOq/X/pzYNAjGukv7i3TTBzF0xT7ilEoDZ40Ln5KRTRa4+fvadw/5LNxzZUtKMUTF3KCnwu5Q
uDInDcSniENrnY4uMY8oD82qf0+pKNqBMU7kT/Faec7V7IJPKQiMDh3IFh568Siw7SuhUVXfUDCS
0U0XGDLEz6W7m3Tfr81sCyoIpQaih4z189rt42jfF8HOahNjA6Qo3YsUN3Pq1Ho3UQesAqrsXSuo
/1cu4bSrJAxGdLIlHXM6hydiWHiYMLjDP2eyo2w6irt64ztLWJwzZQ+WwaCBkRY8CX9Id4MQd16U
dNfc9UwwtT22zp4kgp4G/Vz1Hhj8oTO/5PMNkThCOU8SP/+TVhmOYWz1Nz3nzyhAzPdsEQMkld6h
/Sx2iQnxr1R2z0SvOJD5d+zzQt5h+BSrXjT2dlDpxFhed2f9XcF/3RkTIQh93Z6F5fyEyKC/zD0R
wySDAfAOLpMCUQ3Yw920KTM5bHUlQ/DkzgzmflfbIiXylOztzk6MPcNZbB5m+rUwmRrGWbUZxi5/
lW1+r7Ppvi9L59jgRN8TGeVvMPhhFA2MgJsq/8jqyr0xQT9IsLNLWCEELgSV69r3H3BLNSc7orf0
ioJxnjMSiSajjeqVV9LlTxs2fwhllx9jLUkmjI5Gn+BWrOtuCwluBF2S1ZcenxAZDC1XGLIMiJ7M
SkPrbKamcxkWw4qP1HGXVr6+Ztq+ReRl7JVV19usmZJzPC2674RLjL2K/oF7RqZZ9elEJrduPA6P
XVGM5Pwo+2g3LQ989DfIZ96kqfKzABRx1uSwHtvUvq8nX56HoP8itCovykAzehtkKw8Zw7TrmM3l
Fh95K8JjUkwE1DvyGuH22ZVD+5PLfu9xoBFJNG4Y/pTXEFQyeVZA4cvpBxXoOvBGTO4ZLEXF5CUl
nG/DMwmOgPPNEvqHUUwZR+dQ3ndw+g4o/l59NyOsGortucbOtSqKqnoYrUqhu6dgglk87+x4jtdM
pfcVZLr3PGofIaR9yVqhMJ9KfUdARvwUePmGiKUfGFGztwSpbBF71dfSkin6Ziu82gQNrWeja0+5
v8hNouSlSP3kkk45jvwqe7GCwV6HcxLc7Mns1xWryEtsFB6hpgncunRJYyfHYe8ifZZRTAGKe9eN
q/KE+C5ex0nMeYyX7IKUqtynbvaDkgnoYcz00+WSXdwr8bbIK//668fUzP7VsF3uw3qDlqhaIqvG
E0vXlTY+e3Dzj4y2IYlJDyBSsGZlkh0M7YhHj/Cs2uZaFrI9pP6z3bKFhXWTEzsKg6x1OgYPtXEe
/equZTp8tK0uOSSGiHdN0DPc6fsr4dgTnR978qKp1W5wHMn/ChCYuWzrJzgER3a+b+wjy0NIPuqG
RRQKknq6d61aHWUqX42wHLCHLOOYgNT7nIQZTUpf2PSvCpXXtsVSsBJSwONOGxKkuz5nQ7/SHTv0
jNgfxAXj9wrzEbokozqHVc3TpxD7dNlvE0z/UDVN9jWTqKZBLG1rnBE7QDbTtUjST0A6R+xYoL/K
SCyURnedsgvZ5JPHaQ7CZZ22eHRKaaK7Lmww6sBLxJQpeP34epHzXFvY7t4Cqg9NJJSQsBymN2WA
4xqgPfYQ0pkXyL0Ywd17eLUPAwT8vAKF7y9Q/KgFj+8voPwOYr6aCFMGoF9D0keUQ2oQbP2kdLMt
42wTZWXUPxDu8pD+QvEDvFnQ/Nikyod+AD0rF3B/uiD8jRmYvzlgYB/DI1tS/ZovwH9T6ze0YJR2
jmz2o5NEq37C0aBCfCBLZACOjWpbzMQIpOQJdEuwAPGzyVEsYQPBEjswu8NqIodgigkkkCQTJEtE
gbOEFUykFvhsLTlQCDIwSTTw0FXf5NReB+WBpOqBxNocYtsctON6YrR9rEhHCJaYBBCT5oHT5uCx
Xjj9+lHMiMFYwxA4mmHLBIu+T9hWEQQusk2FwuSAe2Y7tER0oUZRa9N7D8QQ3TpSHMolzqEn1yH7
FfBA0oOFDQjNlzi1GhFbs+TMVFbZsBsdJWijlg6Y8PhN1Md4GQr5xaotn1uRSlNW6CKFMz9jo8C/
E+gfHurWVV6G+cFU2C6rhDy2RvL9BzOarFzP9x7AqFWadWhMtVGsjWNOLpYKyAb3I2xzUwS+f3Co
FwftvU9gSRhY6+1kt19xrjDWISAGCrj/Heg9g4SFw4/8bhgek1hwCnM7bOyJxTEi3d0yQvIX7yMR
RFX1SmSoy5s0jqEgvRwF7irK6luRWOCIclbdg3K/C2aWm7zUr4El7t2CyO+p8dejU796hr43FDZ+
LH9H/ox5JkP5Ejf1SzRhk2pA4Mu541db5vwTsKcZa2zip8mji3rNtPSzwVyQmAbAAwp9MUKAyd1j
zuzXSA0XW8Yr0jVz3ZU+AlSwqqRC3kkmkeDHU4SVG9fSwRODO32XufI0V/6nLsI3godWfTYdRiwz
zC2epoa7mFvURguciY1lEOVUuHz2erTuf71BZ7ERlkrCHHfuqQS+k735CrQV7tV4C/pxE5r+lz7i
wWnC7HwCIPSWQ77YsKpl/xTsceEhnOWb9AtWLSibmpUsqpNj+sWdkd1XnBqTkhy0VdXwnZbuLqta
eW2rmVFqGng7zwZNqbr0KfG4ooSi3RW1/8CU7zTLzkNc1jAHmut9DQ6HGECDfcjyRZb4IFYS4qZR
zyvo0u7NXHQmUznEe6cvsxvTkY2UjsvMFcbP4KIV9w00ciFZoG3X7hSRG8wAvsIIlgfkfeQ0aSw+
df8xmRgP6/yFW+pUxPGOjpCiT8d01W1ZAsAKsGzk49JfUdlEfABp7n+PKjSikTMyO2Yns6macQ0q
iQjinCuO1W2zxXqFRcyM1bZu0suCReDdDgeguodk9OeHcbK/B21THptGHBGXVmctSIVjRD1C6wvA
EavYZV/rjxuUygbRVY1DSi6bDtkNHXziyGeQj4GvaMhDoyY0Q/cuqaY9+qRHA7vzpoNpA5VJTtQZ
43StSVvYiiRxVxi884s1tWQJcOSSjCnRoJtudkkXNLiq+WSahCulghyyk0FZn8MSiQ5gwR3nzbwx
uGTWg5P5FE3c6R2ECNSaHYU+hpnakwfbIUAwX2R4+J2JfvHINY7gXKk04etKmZXk2CGJjXjATOjv
2yWNEIlVfdNUOkenJPC2Q0ZYlAybsxBhcE1Y7t2vH6MiFkp345c418FGuP1nV8ELFEMe7cpM17ee
hf/JSW3UIrViiqlYIAVYqZT5WGQ+7miWixdCyp5BDSjASl5/arkgM5G8lrpFG1h7Bgo9PoORvWKR
9MmDIz4iodt91bAT7Cy22WyWHxjMv2Ku6UA9Vnuyh+a7HJ4zYuGdgKTCFBlja7gVc+Ce55y4ghAg
7yajqm9WloPbMyprEvh+6TynZo8h9FVWPSmEAa1uB1TsJczlfQAifs+7mWm6CIVWmTucERXF6yly
ipVreOOVMgRJnGiAHeXmi+5leIf+ukXMxpDJLvz7CCfgBd/oghjlKZOTFi5t3Z4DWXMrhPXNho+9
SXvGKErZ1ipOK/scZYY+gJL6ymb7XvXhQQ9N+GkNtF1KxwifM3A1cPoG+nrvZxGgDk5k/dLRrV/m
xsPL13bJGQXWvGPRpA/MsKojCzSUTJoPLzXJFAuUYlMq52VQaVhHThOyghhCkvW1s1yDvkL6Dzxz
JwxxUKx7IwfoyTFn6n6FLiW6ZaXDmRoq0oOadD8A+NohlNTI2ebmRlRJhVSFDLVezg9BquyHMG7D
86BTwAJjI7ZQIv2Dj4hrPbdjdnP9+ajZoa8XLByGqhZaIjci/lzb3BQQo49VEbDQaRg8gDrpNhId
/Z4JertLIiT55lzCkI7z8hAsqGzqV4XSWutTb6b6NEJbX5shlQDH47gbGWRvGyYquZ66nRiH8cAw
F5FGlUCDcUlpqpGZFBaqNhTX8WOgYixZCOWtyNDrtkcKUS8/fv2dapV/rModwwxQObTp6MtVIQ8W
mldEq/kPeucaVYw9nSBSNDc2hjhbHHEoJfgCFXveSrGKAtUgyQQMDyBrvNM4UJRUU+rBDsqJ5OzE
a4p+gUyWPNzaNRk+s8EC1kxzhcrsNddZDb1iMrZZN+RHpx0WmxumNxbg9r3Jp0+oj3HBagJpdnS/
lzL4cBNErGVS9czNJvKjSrQhTKBXntL6mPnTt45+ogGocCFnCSioLtpdJAA55rn5HSP21xEPwFUh
s5TZvC1MJ7nzBzzp3mSH22iI2mtik1bESXQo4zplkW5iIgmqGD75HF/n+8HNnWeQgel2jAmmHAdx
n4A9OCE/x7Ok+NIklIS0vyqvyGHWVNXBVQxqYkasIBbid279HuMMEBt+lK1tnH79Iy6TK3VOeHJ7
NJlBjdY8TTTy1aCP1+2iDFQ6gWGnemn9fzLNj/8bt9wSRmfZ+Lf+z365fQcG8pv+I5fmf/2p//LL
Of9i40JCm+k6krDj/w0b8xSAGVxxSrhEfACk+gNszPmXBFZj43Qn0o0/Ayzmf2JpxL/I/LDZCjgW
gGXfdP47frnfc+PIipPKp60QGNmkKX9DjflWjGgyG+UWYxJq0Xmepjd/qqxNYkfJ5g+fzF/QoSHz
/MmaJ0DpENhnLXkhFr/cb6/VeqQFDQscYxrq8ruBCGK3gJhpr0hO3Yc5cqK/f0Hzr17R47NXQuBM
NNXy3/+QVOej6aAyDLwtE0qfQzsXGVpgI8qhLkubXHLGKG9J6Of7yKblgSaB6mjF1M7cF04fH0fD
Cc9m3VvbrAjpHViXQysZ0+r6D290Yf/8gQ3kLB8NX7jjulwKUkjskX98o4nEyo3RWG4DafhXFJ7Y
ozytMH9ECPoQbbJkHIYeSQQ23iXuayTQi6/zMey69KUoR30KYaj//Pu3ZS0v+29vy7aFhIlncyX+
ZmWUfi2qBBH5lj2Kg/42S8v1YJXRT2/QMSpYEgTsIu3PIk2GF9j3iElDqQ7R6Mg3C3ns3TRG7O3h
sUfGQ2IuWjs/SM9B3zFtdzDQfxoOk1fbSgjULa3yexea6T6f6urx738T89+ZenzC+CRg+tnEHvPX
P3/CKp4HoRG/bKsuQ1M9DuHOGH3zlBGcDIWmkA8e+TUkWBdd82iU7fCJdacMVij/fNZvdfaUgTUR
bbnVlaThyNEXoh78ZkAUZj1mHliC3pUNco+5aLaiwJ/fFeic/EFyKjS45+xovi8czCZR/pLglmXJ
nBx0ER+MSULoa5HiVbhU0JbUp8QSa01s1ppwboSInkJvGO+6/uz6D32t3lJd0A7WBo71yXrqGu88
ISRSxJEQkbozunwfEA3d1e6uNP1t7AB+7YZb3IXPRfyoaQhOYonQwT+fQfFjKaPvdMyezpQjGwMA
0v70EQ4pKpN2oIvOGbkrvjTyc+bXsloWU95OSIWoz/meB9lnpLpNP0fPCfPhtmrX2GIvNqK/ySpJ
bCRgvBJtu86E/VIP4ye+G2iwthshXEWcPAePjApyOL/FQoSXcttNylnmQvbV7jpf442HerEyO7s6
u149X0FacJ9GNjpMvMsJJ2FcaUJdQoZ5/4nQ/Bj/R/ij/IuH1vK4//0ekCAdHYQFtrm4m/984cD8
bFO3ZdFrBnZ+V4q0oLwYxAXMGGxgCF5ShsaTX+ZQtqXXpmyam2z4iWmr+T7Wef8CPM74xG+XHiTK
LNIBKxf3js7zjYH/976M2Mr1/VC+h3ORETdS5dOn3w3mU4eH84zmwHg37TS8iJmavqMNihfVP4tn
pIZnlZLDrTtP/NMN8xe3Ps+h5fhTS8onp8yfnkiVwqAkl1vfrv3pSnKvDteJRQFdYfm+NybPB4GC
T4055/xgxU0DdIehzGqQBkza2VEvGevsn2hyzO9/fy//xUMdVAx2cb4Lj/yp3yIGoFPkPT2Ly4rC
coFTlz8jSIu16DPWCOE/PJn/4mMgpgEBKx5gZXJy/fljKCNMYmrSDNWmVr6HTSMZHons8P/wK/3h
VX57OGUqib3WbtxtasfxD1G2JeAfR664Lj2kEYBAdn//guZy1v72ZFe+b/tLDaGI0f3tQ+QKTarK
qt0t3hHrTH+PXNClvTrRj7qvqnRQEWEYxlZu5eLdFqJgQIMg6b//NnyHODIKIxcKn/P7x2sMblWT
IoNQJ1i4796r5cJ2Dj0f/pkPhqULu3CTeV2PK3R4WQYs//AOfucFoOSnlnJdxflmMR1a/vsfSgQL
Ga7Cyetts9mFBwTkuLvWmuUIx6miChomCNlEBXpJbz/gToqpEsw22PmdArf292/m92IMdIELCJjj
n+gl6sGlSvjDe5mdGZq+xyWGSjfdehpTfVER/4pW2v6Hl/r9JqLMoOBwbB6PgBIgUv35pSL28ZkE
C76VsLVPOkskBqRxuNpt0B34lPx/+pw5Y3+75Dzh8kSh7uMpKl2KzT+/JOIl18rNIdhmAYuJNnSG
tR+Mw7sRl3PLZgx/fj5gAeJRunijG3xDWjNEmJCpmEhn99QW4HisEeVljKJPp424ayOiJ3rWGmeT
fJFws4RC46oVyPxyrBhQ430PR2YWf1hQat/gOBN3xop1a84mYvHQn14nVI0rJOloSplV5BbuuLm+
DgBBP/mEopt2mupHrm3nS+BAmKpj94fuxfThGxg1SFIDUD17+b4yWH43JZNTioOQq6aRQMx07G5H
bM/rOrIzhvpOcXLsCAAZYUkdW0JkNWbizKu4V9EzabXtqrVTdYXqgkkVlNFGVznIPD0n/lHPtc5J
j3OINkvhtLyUDHUNUh/NeMFxaVbtI3O4E8oGjEC2N/6U8YRiTmxH36+P09huRLekeyQUoq8xCAA2
SdN0Ee6igO00eyaAT691ktgPCIZZ0hDo1H0gxkqOPvyvNZtG60LB0O0K1rropHFGoikM4CaVrrol
Ko8PJibve92r/LNo5/ZubNuQ3AOBWYK4ABiKGU57lCHWqc0U0S91RSQ0o2J3N2hnegRz198TKM/k
ewwF46XcqifQFr14iXXbP9io9l4qi5TggrzO52keoRyAgLwZVQ0RjjkcoLUmvnVJHa0TYeF8IHZp
HxIRdAvYJ27TYRTbzlHmNyOAR+k2cXfNZsTZGebPlVFN9ldW0eHamWT7noTMvhEEdV+IWS22BmvF
U5/IlKIqLT+aruyfLV8HP72GiX5GOvFYYElmOG+8dch5r3MVpE9GafdfGrvWHyMLJGs3FVbtrwLX
SZyVEw4GYltkO4MpfyCNMc5B2Li7IBwsNhZt9GV0O9RfDpftdcnseGmmjEbfQEuKUxzRjqGSyzC2
wabxG+8g+pZtHwYFkCDEDTt+NH7xa3s+Vx0IMCwx81ZAQdx1tBsXyIXFMWsGHjdum+zTTIPSGgNY
kYlguG44JAtaRhg99aOvtlggcb/YSt0FLal02Bt5RJqje9XAuAl/YbrVlm66Lyp7vmtKJzy1ZOou
piMZn2s/Sl/pjhfqE8wF39TRLvLRifSdUd/KMSRLzGWHQzwOL2zl1VtZR/09wASNcQqdp+u002Yy
/IplxtS+RKEIT95iVyPaKntwZJ7tBq8dL1ao35ssmR6jLI6OpLuFBzJ21DYowCtWqsO+ygrjwx5I
BhhUnUD8tLLtKFp9s4wcjEPAJ+PtytBzTnoeIvwFrYtwpsG0tQPeCR3YEuPNxrOyzlgYf6alETxM
KkAUlzU1iAaeuNMSkiWPaETLXZRO7nrq4EbMTl2vdQSBhsCM+JDFlX9ro7G/9jn6/U3ToXmOzLEi
JThrtPvcY5/h5XRkHQhALG5h5xOczrRsHQ2MZ1HNeAOMsRxq3FiTdiX6zv0sbYP7x0Tw7kQuY8bA
tLZl43yri0R8Ib6ku0sN0RwFkJ4vEWqJgwkrFfkorrYu4BEHjmzomUcb0BZcU+/8URFY61XRN+Li
klNGJBpdwxycxlSLfZwKGNsCOdq6NI3sPNuYKdgei2vbwxLfeMRDPyst0WMYGBSlhRxQJ6H96IWp
OlfIJ8+TkYffmNLl1JVjeiKfqH4fZcdGzcrMRyjm3dlIXXubRhZz/kbHXxVJnlyhBO4xXsufWlZX
R/xzwa0lH/xqyR6rLqusd/Y1/S3j0v5iTHTtnS3o40zWTWTl2sNlzGNny4FCw2bS1DVBll1VPQC5
MUce9P286afyGvegCvOuxqGaUSfQBA3BuTeVsfejCM1XVlEaFmWPyi0x8B4PWQy7NRwcgklsg+VH
U25bHwjtbE4wOeOe5N2hQ3sqI/jsUeES2DSqBX6a2vucEIIeJ2FZnGRLUB8dvp2NR1LM6OWI7Sm+
oI4mG1Fk8ydf1hLCaJgEqkA6x8RBrMWxUOKtKJS1jejK34yKsa5te/Z1tEPpMl9viifmmOYWQ1f6
nuax/NnbvXjGJ6aPE7oBoDyKQHU225yFaSJeSjSfN3QC4Qt9Amgc02sQHHELhSvZ9s0NlH7wKv+D
ujNZblxJs/SrtPW6vQyDA3AsakOCo0iKkqgpNjApIoR5Hh1P3x9vdVmV5a4XvehFhuXNm5JCJOj+
D+d8h5Xsc2szpTer2juKsAzPTFG7P52TGARZNXF8I2UyugpDOn/t2fB/s3wvj9Ys4k2FzB1eLMqW
FoAEV7vjkrycTctnM9v6i3zG8kkZpSD22hXTeVbKPZhiXvA4OeNm5t065dN8N/gCdnyIYjXuJFr0
n5J5AOmmqtvL+0iZVCU7DMyojM5Rn7fb0hjUB61LCHxHsnaW1mQ88Fkic3ASslw7nTWt2gacq25s
Bw98Rn1CFJgnAhIw2s8Ut/zbqOYOsUnF1oV8WcF724et8zINyLMzIxGXLM7GrVFMBUPvOzY1votW
ZUlCyNKb1YcOy+w4FZG8dUYyXpc28ndO0XvDKlYFP/SukNtwDjSUR41YHmeoxTKA+ZAe6cegPVlp
fuzHaDr0LE67FQlS6SHy7lgC28FoZ1geWHk5TGwYLXqMU6ZyYPnO1HCDdeFRllOu110pmmfcKsVv
GIcoccQQ//RuMbx5aK7IOoxFJNAcKlg1fRZP+8oP7Z+2cmx0M52YT1jPuGuVUwKRreOXhIhHEr6T
9pgT/m0Tv+GDW4ABgL1aKoW7Ny+YhqjJGq78rBKI/DRnz/Ni8EC3k2HvC2MiGrdZui8iRSBMu0O1
RWjk7RPVlB5OoialQbbIlZRltWcrwJvkhH67yRM9vZlUzBu75j0s27usyfLC7Bn4f/urNiyIBjjN
g76H+k5eWbYZkJu3W7dapj+zkTBOH0I3QT7HawjCy/q1yBp6i+nPno8UZ5gIuyUC/jmyUKLrZbSu
ZCPhU3AJ6sROZMvl4Cd5v019lPurBHTq2p9mQE5i9gq+T1LIj9K027e894hjrEiM50OcJzd0bA3w
vXGegoRS+Ke3svpXA/D/uoQNaWY9F9NqHtjtOothn7XjTBlFqzvcrKXqfyozr3a+6PnNqe2ecYso
0EUVUN24iV8k+3s050b7N5e1CsJ49K5NlxU/tFnWZcgsi3MTyQXfJfo9zEL8QqQSv7BzwcyghWkd
F5JS1jWuk1dv6ftbLVpIA66YWc+EggRPkdX7eJzmV5SrCUTSVEr24waHwYQTadLlHXsak94YqeVE
fl50MYkjeqr8WiBiMBb1Tuyee44Rt33eQ0Df5TCr39EgFrnxRiCrWR0qnItYcDdKIsprxlSS1zPE
ySNJr+NbJpmazEIXiKk646oGK75qo22ezIWbogN+EB04E/0HxpnGT618ACU4+ZMn+y5hi4WH4Xo1
TnrELmNJ4lGztkRzNQs+IuuuK9rPJiV0bWMbA6JHIvfu7gbShl6xAkEkob49lHC1+GWKguLVbOzx
kTfbf58sxXtoRMb9RIX4+4CQxTqjwLsfoaHy+DggLjpPbrb8MuKoKLDL5Wm7ic0+nbZOIosb5O50
3haeXbzPLqu9VTUXiCujBBRxUYQlMR0lSizV0OqSuOhQxym7zsKNYstoYKuNe0KM7NgIxKKHBugL
UgwOhLB5ZjQQIlSdddExaBAsLpcjclkMf0toejrAktfiSosoMB4Nh4n0w1SzAz7xddlbIpIGNc9Y
9Sz8XbLn1iIk1ShgThDxeW7Mfd9MTR00y0LhRSpGPG2EV5Pt6TdhQaAZ8WJXRgshqGSMbKwgyO5g
1z++hmFXXEit1bfcmPtrnSPPnASY5qlBaAI6Cy5mSecVrSq3nE9tFbbPI+/UKZzKWq897S0ptt3R
PhUES7yDhLvrIR333I9DMnMkmc4Zeopt0MujAWy7PEfcEXWIzfRQqPbiqEjDItGsu0OjqnAYjsap
9UJ00Nykxp2ZX9WPIpHx40ga4KcyOip5b2oUWD0gSiuLs+m9cq0CGEZcqkNfjdELK/v5cYnpELt5
QcrE8eS/doDN6HCS6DUaeOIYYyUbw02ql7kHIh7Etna+RGqxLr4HRhHItcaZO28oUeBfmdWn1yxq
JWQ/7yb4PRWGZCRktj/6f+dhRu1LD3scVB9diY8iYbwmoRE8EP4V6IgL137RWJtWEyHOuHhZTlBx
q1evcsc9MFb7tSKPhfKXa+2nzOWXR5jqMZWN843Vu950qoaDMVX9voqTbK+TxLsaGaMsLh2jQzs+
5MlzMbZcnZR9sHNlu4wsPf2Fw3Iel7OPouIbO+r0ZWRmtc/v3p0oRmDTaHJoiq6Njpb23I3PiHYL
QyWEKpLyt0IxeVJ+jTk1dcXfZrGTCDO7OYM6ATDtiR5PTmEQoNJTuP/uc3SfurOKjedUxTeTdgQ9
cgEtNIRJReRtmnDIS5Ya/rMxJZgDFl5idPnsle7pYoYDGNCn0yaTa+Vbd8R1HBbvyr/n6hFLudXS
5V9UVklD5fblsxpM08YkTs8Esy7CoFj2o72yRY/8DXN2FG6GKvrxEAaurcHMr0bj2R+KOuzYtUm4
QqLKx4gF9UZN+lFG1Z8RBfzgSnio+A4P9lRhPTdCNayNzmuOUeHTKJUIwmKvpo4IZRBh3V0p27mj
Bzv+b6XSv2ylUf/mc7vhKhO7sC4I/J5T1Fwg2pn3cXXzvJN8fCnrtPghmWbZhj3ySJ556wbTlaiG
IaKatxV6Gy8kIYbhDYi9CJEagCBsI1Zu2wESFp+KemwGDAM4kddWVAwbi7d9retG3Gzc1cO6CVV7
ThLRgdCybQhpmbXphSkeodfX245DF0hmHb9XMwntsMvZCm0iUD0vo+vFB0sSolqnOsXNohBZTiaR
gAPbgmA2ZgYmHlR22RbdK3sLl64xaT5G0sseutkg7oCHbdP7mo3GoMYS9rgd3/nmpsDeMCpDAkIE
3rujbe5h/aEfIS1SE6wcWj9tb9QvUTQsz0JE3hsL06pbt+EyaGRwuTyoux6wJ0p02fujaf5Z0AQF
iKzM9xbOHgp7Y351RNP/SquUCPcurQfkGNz/K4LG+G0SD7Y7PU8YB/7dyV2ERf86afqtrYhSM9xZ
BSGxrP14D3RH2uK2TabxMpSe9ZDHYQjais52Wg0zaj9MxpMAF67TSwMC6pgnGQkcWR1dTXjzoBz4
21GmWCGeXz4/r/cVC3F2oJ+JJMUJEfWpvErqcnZEmTZOURQbz3jZbMyLtjqi/sxfOpT6PW4p0TzG
Vn31Wilvheg1D72NfQqRn219l5Nr/QU9FL24S1Hsur51tyxGvlXkLA9TScr8yPLmZGgfXYrjzdca
i98OP46BEKb/EQAvohUzcU1WR9WCf5YJXWyVb7CIxNeuqNz7RZqOz2Wh5V8MVssmShwwKLXPHaWG
vuXZRQNyWUJb7sVAbMegdf/mJn76lE9V/d5amnZpsrP7HqFSBFsMtjaOfROG0KxH51ATKMg8uiMQ
GsQoj29kPKWi1WtZ2+ZjX+QkwHnsvOhFXYgGqT+v095xb7NpZkFvOOzRIiv5LGQof3g8FB07Zj5q
wsbF5KaT6cUxDX9lzExtt5MiX2NNu9pFa98vITbeNUHTIEJANE6yj2gttnLRzSVh7/LLMYV9SmCZ
g7GOsjGAjvhdcd28wOOLvxkSJEjJWyiH0Zd2q9F7zbVvndXCJgWdPToksOZlQmnRZLnCIlwW0xvN
m7/uIGn0fwevyWFtIlEniDrKXHP69CzGpheFl8nbUBl1iMXHIcAFAseIE5OTSiI2K7dzI9s/CSfS
JxQd+1zDMwsyj81iK/2hIBOStmjsZ2zvEnbwEHSdHZvbMXXtT0HSPVbZimnfwM4lAH5Uvg2l5HyV
ArU6PKD45gvbOyN9Lj+caIq+W5JNqDiqhrd+Ruo5YCGEBs/MlefIqI6o0K1+1VnOAPEA6Y/fmNA1
5Ai4XTWRWz31qDEYEY/EzSs5GmtVxYvNxNRhjhORtIhlym6ufR916LSr4iEPvfCtHDQrVkYPZcX1
VU2BA0oIH4vd/0rMtCvWLVk/D9qsoQZUVSe3kPDSjwGR/w5vtFyHcw8QpsFRCSMsrj5g45pbOTE4
SRhMrzmL/sK+WdsQyHmH7DFgsDKfE9yevCjAWO88Eut1Th17uiehGQj1uY6bXJNWZjJ/2BakomPc
yx3KHFdkD6RC12jBU9qGbXk/KosuCh9tHXe/sSpOD3Se4SUhA7RZz61GaZgUKYo3IWZcVfMsmel2
jacznMuTeNZsSFkfjRQHmCvN/hgXIBIToZe3lJQxCs45/R1WU1GQmhaKAAdIcgxd7lYOQ6x0ox3u
hDtBsGTIgoPS6as5CZzUav6kEU8w2izhU030KtsuagrnLZrYET441yelhHfy6JdfrdntED3GFias
yASIm3DcrInJyZ78yL+/ic4COtJpctphWUzLMz6zDHhICd0UzJS1x4xMQFJZAea0UFd/TB44dTRX
+c2JwxmkfN8800bReI4t2UVuEYKOGjH/GrsGVPIYWNjYt1qQ+cYqmls988Z7tr0cS4ImcFRCQK2i
ZEVemgxwNRQkyjKF+XIy5AirdFLyIy5Nck+5SUufWJAufKyymQ+eKuaHqOz99bRYyTNLhmVXtkm1
iZd53C3FbD0OpgYG1pM2YDiWeXVqq4Vo6tobxZ4igFGVbk0USKsqDsmgy5hf8uEvUc26/svYY8ry
GQnQZmEAKe45GV7WWGd8Mcivq5bWPWtC873IYg79ofG2DMqJoa+Jl3MQYJ6pt8UbuPAxwNdBosSY
3MWTnivtTR+FaR60Sey8LH0DKckQ3WnsE3VkaS8fNHPf3eC6FadIj6x1rKwjEvshgdGSWLtW5PqW
tn05kHBlg4ifShQCKOJTvNT4J4b8Mt/nuM0g5LMzKtpB5JEiYNYcGatqrK0TWClKialq1Fdu+KwZ
B0PmX3Jm9bevGmaYQd8QPn/GK1EzcKXEHnZhbDTcwtGd7JyZ3fWea85uu1DxwUwp1b3G6DR6BuaD
QeUTVbIWEDuv5rz4JyzB4V5S8vyddF89Y2oSz/lUwx8ye9P5GFr8/EXmuGC2PeOztyfxLnHSgaq2
WnKCXXGklvEe4CxQOBGMAq9sGuOddtP0WXhO+55MVbuVqmgYei2mwoAgin3vDuaLH8Fzq4Epbnx3
0S+k4Dk0vPjrrGVc1r3tA3xUYF8cDYYvpEJMV2GfT8c+M6OHSC7QkYRFIGyKCZ21U74fEjk+CHDq
3cqHfLkWSSc2ovTHyzxa+rCwf/rKosh9M9Cn7xHQ+jiKlj8tGzhoccJqH2MylPGZNsNdzBIt3la3
6B8tC5yru8j2kyB78ydtp5elM6bn0uso/tPZKnRApBWGQRAd9vPkjZBNMw2fKhqjjNTt0F0IPrIM
JO7apPxYlsR5b1G7fRuTzQM445x75CJGmuLExKEo6tIHAz8SdmhH7g2XoTWciYTcceRx7yPkYix5
3byxyvAzr/aFNCvcgm39gPetDZIqnd2VPTQjdgu+/0GTrnaz52x8hj2qn6lGBxynbnd1Ipfiy4xp
bIK8uqOD7UxajI870tGjuMAbHU2435v6exzDbttMSH1aQKZbFu31cSLhM5gHI982LTSl1YzNG3Jl
M9EZMIh8yFxXYMcLwSSTR99tRTFiRUkq1C8SM8CaD7AOWqfXQZSFw5Nt4luUvsnhVUQdttRuOLh+
5H73Pg5TvAf3AVSacH3QLpc2KyiQCDrp9E6PPT5aJYrtfY98qEcDz2br5Zx098MibzOaPM9RX0KL
ctOZg/xE3Ts/GYwfgWr56HWcxPSewODJn8Ye/HfP95O/9WSIAXOEdvceZ/1OwgDdadP17j2T3Hdq
TrfS7K3T6Kfi5hSR2okRkRSncgryIezFU2kW3bsD+I0D0gIWCkxr87+WylCMKspw4w9+8su3S+tC
iUrN7C1W0M+u+/8mQeL/p2hd16TCQlnz30QLAVkQ/+M/tLKXr+Lvv//PY/zVZvG/JjH+11f+h+ZV
ef/mO0o6XCh3xR1zp/8M2FX3KEZDSvSEjm97yA7+T0KERXqj8pTyEWv+I4f9L8Gr+W8+2gzfd3ic
GDK5/1eCV0va/yqzIB0Sz4FSBt9PIq39F0WXURh4silOdgmM8kq4NNl+805owSMz8gHeWWQHLFo2
bDGdn871gbeI+m/aYa9mcl8rkG197Yc7V5vTa+X1X0vtlUeTwHpwc9yNCZvsFVt0vapLp7yoOPrF
yXg2l1Q/eOmXLkmiKAaU8Iu0lyeHQf44Axjr67L5VTY3hL/2l0b7vqE+d3aJzJ8dV/7UbLLXE9UA
BBrnYCB7mGGRr/TCdWhlPq5TOWGBHb4qv4uYjAoKZtP3+La0/7JA0is+VNt+jC03Wygq7OlesXOV
WveGAMKDw63PRYGnJ6NCiYDJFF78B7DklqC5KqgVn2gLEH1ZSlIXp2pdkxEmSFzNfZWeWwsRxRT5
f+IIEcacHAW4StUYYCbb4tjPGHurPnqV6sO2st8ZUTmrRLgA04AghuSrVboublY1xhuGJsmlaDHQ
9WLe3LU2H/nQ7aTZwFXqzXaPMPfXiPTrmwLxPMPZE6n9wmpzAe9UrDtlkzxQGe1D0rBisvP0Mc7z
8RKPpFva6xjy5aMKJ/lkGbNFjpI4zLOST//8Tyydj2BFwRK10n20gQZvq6owt0xRjFXhymKL1Tt8
Yn8BuGDOp3ciA+CEZFF8GBsd0aqMzCxkbL9m9CIb7UFyNdrhVcdWftKLDKDOJcdCRMbR09WjkIPz
Wo3bAmv/re38E5jP+VSl3UdESfOil4LJncbbBxN1RxvVfIHptW1KxR4FxB+rgMfg3NlJAwy8hkv6
hUDHtAEroFFS7iTxDluqRPQeg3AJaQrZNV4IhEouzuy/LaaTnGO3kIEQNBRR2+xnBFIvI2F/rVkE
rI3Sh5TUyXXdOmMAbk5e//lD6pYhVsaimnlwRqr0QmKJlX2iLzG3Vethu9XuG6gzUn5so3+YTVaI
LkFi2UQgaZiOX3XuVfvWqxijeulTWHrzGyvu17z1zmE/61OSlcs1K/SRQcx9L2n86pnrOMbsPBp9
TbfDrpFFMkGmNBYxgWZTtROAv+3eauD8EJSZhnA9ZnSoED/ob4aDEPZxyhBxuv6upWPoOhMTT5iz
pB6NLWI4SI49iMOoWKEKBhyDFWqMBATyrAG1oxmQeDOJkDQPgrwmpm+1KcZ9kS0f+F0fvNEsec6A
TrnuCZ2Ch5RhdnYGPmXaFgu8ZWye0uneGhGk3BpVdhDaiY8G04oH3yy3rlnMewTiFVYXHFJ+8lii
R3LyIn9rAc/vGxQ3ayoNTYNar/EM1a/GOO7sEvNjrOL+Fc/6DhfqvHWs0kdisNT3GLxk3Zc+qKUC
8ltvMWxgqPyoZHGStDU325TPfTwUBzMEKF8YNBBZD2M5JoTAte4SvIJFgV1lOwa7+1i5yIVrt73E
NgFaPtloZtudYh/Ugi8BohmqfFls880o2Z+yF9qWml57wKi6rsIBIxZW9ockQTLrT1j+c1O+1XM6
nUvI4F1hUWqHfrZhmeclDOZzwzj0Xm0RmkqfCA76ISYjfDtK0jqXyD97DsnReZEcWI+2R7eyTgYg
1r1MHUTpHcLUcRRHd6HeHyM9sWGImx0gws2oeB5HyuPAZIAaqKaWlyRjiWUWLn0E4yGMxWm6I9ok
eSWWHOwkld9sxqc84ST1wq47ENbq8lqBrOxJp1oawGMEnpVr67ObW/nA9Nff9KbL9ABRi7OU4sIe
4uKnpN6SiHARYpB4yfyNI+lRYDmsQwSf4+gCLiFrKyx+TGKzRCsOY2T9xlF6cPPuSj1IdVo98Cp8
1Q33gDLEz9LfsyinlRUxZNKQdlZt7f5pi+lraX3ITL243SUoQAoYkXZpt+bxeZnJQnH6EkYQmoTQ
BnGGXuC3tGuW2c18M4b6hZ+prOwXQUD2RmeXGG5ccsQufO0J1/MZZbT1ZowLAhOTXd2Mz01Na62z
ha1oG90A/DqPNHv+cZlwsVlTd6ky51gTH3EcXPFaDAy58WJAk5I0TYwNzJmlCmiIawo6eAVXnIch
OQw5iY9rlfnnjErwbG8zgTxJuySVYNKg58LvxNnWHOM7gcxLK+5yiXbBbjz05K5ezKNT3kzhFEff
bq+JtXgY6aZdlThPUxpOvzxJaEzf6I+0MPH1S+Vv2WwZe8PpgyyoOYtf0ixCy+5jjkkFMRULhCsS
ywsjcBwg4Eupx304jc4KJiGI3fvCKIyeFm28NVP0MMMIuZmwMjaDhV3czNzHIRHeQ+U4yNWF3nvp
Hf0kD43irx0mjrdG1T7h2U9u2RDuWyj627hRfytUACBJOKaKQrmbIh4ECkPh7xtfvjuIGc+kAFmg
K2L/DCcDMXFzLZbqVTIpW8+pBcsrnBUeXBNcJbC6uVTxU9hnCnu96Wzg2ERH31Sn5m103WNbsIye
kpTMBQffjBoUy6qQUbETVr8UhH67qQKfPSkzr/Q65ORLN8uaTq1Ze1F6MyIgVx2PdunU95jFLvAc
Rvh25fM5iM867wGfLgjGHO/W0x2tGgftiVzuGiH6TJpZiyEsGU5bE1gZ23fLXjGkclal77TbzHjF
pFFdrZx/1WQ+/mbSsHs1sZKgmTdp3Hh2IHj0LGXIERIbgOUkaQAtLo315OankUstGyDblzgb2e3j
OSbyRjwSj2Uh33OzjcSMuKOMYa7tGrfIGT/8sPugWoCOT69Ma5McbNqUdROxPlFW+u1M1anMmLGh
6Vk5GdsejYcf79HNqSDZe1RS7NnG7Ll15FPHfyZjUkHpOJde5981tdDckmZZSWbFcfqRrDAFyOwe
bZG9mLW7dxlSMk/u6IRIbqocU28Rt8QBPLldi4FnNdIakr2T7AS2ZyRt+e9SxC/UwN+a2W8+Y0H3
bFYGWQEgAgto5gMRzaw6pWcM2YlGVr7VYabXJXUj0ZEsXk/gxwgK9spsK2CkFWb1R7gAf5VZ/nFY
Sq+hTMVH00QUG3XQQwiiNHp7D0hsY+XNh1M7EbgG+wyN5dhgXjH6EeLExQuthy6rj2VEVsRcZz8W
r75hgJgA9zSVxHClEfWf6wMfH+YGwUf+M8Y9y7wYl2iCgqS2/dvgNx99698yl0yYCcnMvACuOmlA
cJ71NieGy1wnYWpYtpzqMeZQsUk0b7ZjVafZ6pI1DpKan+N5Wb2u4Ch4lb0ZqAyXOURYpG61DUYS
ps2PId1NVAkGwu4MupOvcUK+xjDMG7oI+Pjzpu0/zGXZtz3enzj5jGmubRAGKyhbP1boHrCHQHsW
6uZF9tM/v549QblWMwNC2BF7NLZ/05rXw/KGwCLRB0NQeGMubAGhsQ4T5CgCHn8gNr26E4lNffLN
ACheZxdPuJf5rYmXX5nl72As3AoeKogxp7gtWDnDa3UAlVtP3ij4htaTM6Q/7aAOxtB8ZAU/0hfL
jlcxiO5Vtxy8i9emP72Zww1Lf1DBfBjs9VfdtLdr+6kswtuSZj/tqL8wIwOaK/1vLwpvDnDA2vVv
yRKhVShOUZ5+Gw2dRWGBVugkeenhrS2KUzyKv3VJ1Vk8Iv+4JWX3wUxkGzbpN6PW70F6zwnvY+8d
+ExdM3Xs+CLP5RfgN82n5Bvt/FNYu6xa52AZ1F/P6MCK4hLKUp9Dn2vy/vN9t1wr+CzrrlKHmrKY
OpZd5TgqKJntjuHbdxV1fN6r5gPm73dMnECefLBTOqEk+6hnk0mD2Hi+9QQHhNuqv95/vabJf/pc
IZwFoBmL5LskYySc+LvH8VOcTc+GrC7W7hJpICf0Uygl59WQHsraBImf+jWfFaQmQ0WmZWcptmMO
sWM6eaItdAnmfreamuXIxFFSsXJGRchNCZVs7c71c0db0IzGsjbl3Vzkx6uWyDPWwWs0HWkwzkgc
x4jcb91+k3l4hWxvkEUvmPqH3hVO2Z3MTqnTQlawE+PXOCenOcsavlwjMDDi35PnXxcI9i7ucbbz
3SZFyLFDwfhbdgtpXdYEXzLdq96m28jfY50PTNQ6d4c0giuhnc3zPV++g5LWsNInSi672IM9gCaw
UjqwBOvc1DeBiBusykUdw1VoYUPW5fBQFWkGq6CuKJkUCp9BH1v2svBhYWiMaV8GckwR/gHV5L5i
6542/QkHKbidOdyphJg9FqbzNa2YMmq9kGo3Nnf5KP3sUmSfNMqIhH+TTO0++j0YL5MQgyMMrHg7
5mJhvZM1R1AMkjbiheOWfMihfiIPIeUl5xPqE1vMHuUhpjvqDUJDFO2DGCJObNLyQLhpf2UZCMXt
DE2qUySfwM7GE4phunCHEHoTBX6ZoQeaumrvQ7v5hFt0JGxMMK9PdkNcx4GrPWLfE/Pgmt2TioA2
VRS6xtQCH+dNItdnHE+IcA4Ws+wDC33AkMXWKwAAqZ4L2WXnvBOIJECQZ+Ed4B0DNQL4ArGf/sRv
JrJnWfAnZnZsFVsGXe1qzSK1B2z2yD+oqdj1UC2YvzbjmWHJeEYZDU/XGsKDtHhIEyP0j1BaB3/i
kbaEsZ7nN8dpvTfJW+PzkcT67lb7CQzn4xCpN/ZM7UazuTjWQ/LuI0u6oEXWr7jcvtnMvmRmMzwz
GvpdxGFzEhBMQGRSIbpZFB495O1BtpA2i9qEdJ+BaLVqauXZxtOQxlN6VnlmIsGAI1B2HetvA7Ia
KKZkX7mR2NdmpUEWdQdFCsELW1WIkOThXbrx5Jqx+xwaPNZJLYDbZFf0WD6g/bg41fB2fOzbG3ae
w5HKAewmBMhl35DSgCJMDE9V3QZyYXOZMS652O0QZHZmPCT3P0AA/XWKlJajS6td2+HfZXihA9DK
PB+zl9wYQaWb1GTBCV1ggn6zE1WY7+E6nVttTEEbZv01iqDUGdZyCm1/tTSGibdTmVjrknYtbPdr
1rAZm5rdIsAROljUAKkr+iejiHOCyQkdSBK5rnAzrPG/Qpzs/cCKCOxCpr6eTJXdsQ/chpKEopjI
wbx/ZWQs1vzcMwkEUOb1KNdI6NTJ70kP6UzYuUbo/K1srX7d/wsJ7QEjKsYwlFMvbGqIEGsIV8/F
KwRkGezKtFoeKVDOYmZOP4VxtCthMxFFxHBojr0PDsD7kkWtw3IWD8W4ELqRAitEQvc06JDxmxO/
sHNgzddlLASjR7NGiRq1G4vJ0wYZW2CgHcCf6bvBokDIwI/PAtfeInFD+I0U4UkAaegqo9pkjQlk
Q3NySo9xOh6sfeSi5LpbaY1lVIEezxZop1tFJOJkFA4jCkcR/CDMh0izV2ihBqF+g94MeniPwv2q
pmOjJnrcEaULQyP4ken8liw1MT6tweQkq5dNn/ZwfZvm02nTaNM5mtjoLNtGDK/WWqFZ62rwjhqp
7ToRUYZ2dYLnLZBEvkMEtHeRVe4KiZp6mups5xm7kJzwzbDEnzSl2QMTl3d/lAv9WLayi7pdF2rE
ODOPIWEsEG1Finl07CcmT36zKomM21sFlZQKteASJYBETcajg1CkYS0CmRnAEzLCiOhBx8rVfqkn
ADoQWnYVwrPLP3+4k2mtbUA4iLhxFVndRBL3iKiOJSLmEwwe62Lp5J6NK+1HSaGpH1wnXvY1TTeR
FikBeV22d4fm3IiUZSYpL8xNPeZbsY6PbnRJpO+e0Aau01CN+9htfxFytC/MbmcvaDSFDql7o0ft
pTc43L/NBdI+oVdrJMz1RrBkI9LFvAdoar1HTPYKPo04WYOwB2FU186DHCtYIaQJE1WPVR4EL8JK
uJX2S778FqL1uZRGPlN8IB8kLg8KL/3W9rAKTV1C4tT4ExTavltLT+ebXPgsbamP8yUw/Ts1pG/w
PJmdAFJp9xuXuWcwgWSgqMu/88Gh7Mn8DwkQCuaNhp/t1bxrzZ+OKAa0j9kbRo3d2M3VEzy5eqT3
R0tcVDmDW+3oQ2i5eFkyHjvMb6vEqdHaLnx+cF9wBpvyJhm3BeEYDQeHRExITCKPh5tpDl+q9+W+
dxZ33cb6Mens8QGbinmEVXkeei89FLOuqY2VfwVa/2SOrUQkUN2anAEdeKhxavdTuiS7fqk5c/US
vrgN8sOxS8pj0xX0IWBXezVauzK3ADk1Q725bwD27gJ+PGL60VnuEviAhJ898dIibGWGXlp0DMjC
QmfcYggBDjsXJqBZINtOcmx0vGcnzaS57E4YUhYqvIYEm3YEocM029H8tnAk9pqpJi/2VTN78qPk
qWkTL9CRYzFm6U4umhWruidstdILPPfY2NVz2ntofBKgcIT0nUeGn0iQQMQS03Hxs+LL47lABgYV
f2K8Weha7CyaA9RTpc+6wOr3jLeA7xIEfFbC9c9pioOg/yYI5N0EkPTMCjHasUb8QwJfc6lLHp37
yGX1v6k7jx3Jte3a/sqD+ryPZtMBV2oEw/v0WdUh0lRy05tN//UaPFcSrtQQ8JqvkzgHyKrKiGSQ
e60555gMY+qj7tJ9N8rpB6o+3ltKUAunoQ2Hs0tfGgTLdAC0YTju2xnvRSERZM3sVEN9vAzSHbaS
vNq20u3PQi/FmesflcByjnHh3co8m8/lgLWsjEj4ZL0eXqgy4a/Glp8n3r7Iivlae8RVKmUcGvRt
FkPUZOiphMKoFSSOTNcNikHjgNpn6dZyo3NswiieI6vjjIYvyvCpwGhHiFx/FRamXhkdl/8DLkoq
y7M5eOKU50t469EcVp1p5fBhOSrGum0cYhZGa3oBZ/wcFcMgs/sWIyZ2h3I4mZEfruq25iFfmJ+0
0mJiBKV4gBvsBzSGpgHcXeiOWIQo9873rmduU7wZK6mb0y5KcOL1KAOdW/ZnHDC0eLBLP3f5FtY6
1W6MEWccjD8MAtPRHOR0nKf4mz10evVgbq2mQvrMcSLZzz4HjTBjuVgZUbjOMgTMpPWf0t5tt5mV
v4+VmvCr13FQ5TmTtJ47l3ahH4u4r/llsBVAEmk3lWnsxnGmBzCn2ZFo6L7G9LZxhPllT7px/6sj
zAn9bdZKPMxOsVN0OYORrgD3xfLeFSThDF+IXWNbuIsGgOoEcjlkFazGBOo2pFSsd2xliC/V45/K
zgBhDoi9Rpdhaew6eUZE8FYDm7N1lRGn88CTA5hS0d6EhcK/ldbgj5Y9ChfJLrS5m08mVCO+JT7g
Ee/XOdMDdKdzr4b6ZLnxgFFpomumD3eA49Ygxcy9PTfxzvXkRZI83adiQRdBrNx2c5TRpceJ08mM
jaqo0CUoCCqpumK4u5s4Ut9Swzib4BcDl5aUvR+ejBnM91xQGTIau3JR6/shptjNpQWtsy92WL+J
iD0dstm91+iQcNtUv7o6Loew2hO6Tm/VOK5h7tBeoLNwbLR6pZc2EsI4fZa+9Pd55+8LPR4PNSWu
TBrOqZqUc0rj8c9IKOkxRyDIekpLLVe80IL5B5z63ijL+WoXHNrIkdxcnsjQQcUWPEJ2Kix4VYmm
7YyYj4lrQ9h0tvlLnEUGlNueuhxObymH81PDSrBqFv59C1RroBY+qKuG53dLdYZSdr2y3IawM+co
9A2OE2lLOkeRmpsH+45xkUBBwpmgx64qE6EFle0fDAFtrA+9VYy9g52c8taImcM2kw/IZoQWWvkW
qQY6fo+sUNjlXnOq78pq812Ouv5kt9q2cpug1qPq0BalGwDv9+6JAVHQSLJdhgC1yVQ0kOxlFYyA
ioM+HR8dpXie9294KKN3s8MslWBRaJWRv7iyncmOSCobsomFuPXZVnTLTJg3eAHsJwlR7bOE+0GL
041M9HEitHZO/PanFxmQaeFFOwfz2Zrkcb/XOVsHAzddYVA1koM061W18N+L7Nw0HS6tXh5cI4au
Drhl0+HJ3IyJ/qdsMZYNtJ0eUH8vCCaHaMSKZYS4kDvQoX9dsCpFWXLdxwxr/3q0lrsx15iMDjYW
0LVamm68GHl1YqE2Se3ERGlfI8dDCS4fJ8irq2F+QOh8nUvzc66dk9qVVjNsqQdTLCJ5E15K4d9G
3Tjg8g6gptWr2icknHeYPUOkkcpjjoIjT1o3cPR+15IMqKgwW3mLNia9L5yjnyb5cBiSOfM51V4S
FBkDm78cdNKeNsY5ahXDnhNiyck8UL8m1BKSzWWWIYppcVATjj9nMmG8cLn9Sp1ja0G2dM8R9E+h
iRQ7K9QXNo9PXheSradwuK1aLmBYso03wez3P+i+pCqpqw/FLHjygv6DbewEzpAM+86Ao01M9T5p
zTPQGG2HN2/rMiMfZAv+e8ooACiO8MyaUw5JcUN/SQ0OHyP2XNUxSpJKgiLWmy3Xb+86YGua22Ip
CnGEn2NjulPnXvAw8IxPQNFq1/rXDlgHsXvtECJCrMdILE8YOwSqmbpHywBd2CTUKTpzdiqbmtuV
2d34PbKIBtSThv3rBBkVImmVBv4CDNSawdxNYUyYqxHzJZrsctt5Tfww1hVTmHCxjeW2vs35yLil
tH75hbnWQ+ycetghvuyVFnW/Ose94DbyzqkucW4tq/PS+ggx32E/j2n3nPHo0Tm4nZdCj8X3fRwS
PAgDbM5WOFBwhD3eWt0ZnkJVHo12gpBbVeU5tuioSpt8y0oAy5hHpILOWFKsdSDrQTuBeHgzzeh1
SMo6qJyUnYSDJ1L7saOZbjAnPmTiK+2+C8TtVoSnxM6IesOyn0vG6clN6cds8rP+NnAk9Bwo1FUE
r48bVG8sbePwpwI0r1+i6ga0e9iRc2M9cb7eljlWvB4H9jqPE7b0othrlX/Pfk9Sz4/CxwVu4ACQ
8DPDftpKB7WdhPIWIBnO/T421oMDZ3vyv+BxGQxkmOXaTOwGOmzjVDhQftOzVrS3EnP9vqfdD+v3
qlRavHLmL9ZhO3skZZByp658fA9iDG9529xc50BHdbazTedX11UkFBrtu3PCzwmG+crQqK2RHlfX
GD9VVUTHvKZjdkNOxYeP3Vk9YYl7csS4booKw/ZMwQUNixBcNk4i4m06e3Tn0NDnie5ReS6rxsYF
hUm6EYbm8KA4YppdOwa1q0hpFSVfOv9OCOGN4qRvGYoNFWww2YSUG9diOM+8Xdi0p2Ick0M2V8tO
Vv0Z0II2tet85c2hr+Tv3oESNdsng72G5o+fPm7rsxYnH30EHYrb4OzrcLKBfVKNydy//PDSmtZ9
uMAJ/OHJCWvsqouzQyYD6tzYnFuYkxg5JjQcTwJDG6vpQFiUmsnB4ubqe3sU1PYuzNTdlSgDGCgk
zwyS7ZuB/e65dbGtd5bYsQ+7MUp3p55t504X5qMvziQ/jetQ93/AgXobx6igPGGSX5ORugLEoVqG
LQTWC9N6x7p5QCUznmKC5XoXPYThEJiWqp/EiNkhmusLwGkTcvCyPIp2WFvAYUZRcnYnMz4T/rBP
/GrIHmpnM6XNabQ6+6pjX3ge8KayUn2JPOx52aReNWf6oB6Kx4SBBr8mspWdqGAESsO+rD1h7Pht
OCZhAruxjrUsHz3IjuumqZJNZ4X6NYtYLlpN8RD69XnEvbfSa1t/iryHdoaJkMGoCMqun56MZOOU
lDNYdv5kCecZSy4VNpDS9hxC1gIrMAZnx1sxwxQYLyZrL1sclyV2hEgQzyNHJwIxwthmJdju55w+
X57L/S7XhVqr0C/W+N3d9V/g0BDZepemyT6c4kdt8vKbWeZEE+olKZzJYlvzgo8G2FETSgYTSsYM
NKQD+R7h85tQyRrx+1a0CUncyioDEBR/iA/iltVr8lejxgUtojPneA94v62f+yS8KEhOOHuY9yBb
CFa42VK23ckbc4zM2EiQ5u4+nYx0vNrUiKMvtV26Oz80SCWypV2VIF65CxHYwSpJ+7TMb5LW01tV
0Zg8AqMuzBSRTHfzrY3t7Lddf2mKccw0BFGkiHgbkLNMW6AU3yFWHP6RpjiMUX+YBZt4KAjtquAZ
9wbliINpHHFiYtO+deLGf2GGdXVbsfOnd5GWBnr+0q46x8h4676z0yVXzetJaWyiPXEdJiJ5iIae
YH3SEvW0DVIk/nkYR3lvp5zjeyrfEhrXw1neJjLTN0zq3c7GF1wKHfqZze8iSzGRaZpQT7hyoKU1
2XLkNYyAFhN6qquO2nCjqY9TmllLuUHB+4hRQVXTjMMzY+nLOhFbtG7ve50su1Ea4wUh46Hup+LS
eRzkfO4Q2cRPWZXjUYS4cqWl79OierOMRJ6NWWe9i5/qaKOtsiPcctnWfJYRB7EvuTvL7eU1L747
nuAE6y1oCTXM6npwkILN8hjb6X98GVVL9GKZlEDw7TBlS4oc93ERHuC34l/xtGNT9OphdvaZaeuX
v7649USzlG+edJ8UVBKHMOuenLGM+YsBOFr9QTpQYfFhTe/LsOLKgTnJiQeQZRfRO8O3zEprVRzk
PBGu78UG6BWFFqBiKKAsrBdzQJ6J/QaLBn7yLWlxVKnUfykzP98TdCPDn/tnPr2U84wDMdjMK44O
nXnsz9S1SNETKqM3DnQrri3YtC8cOMr7bIiTcjk/+7ppgosPQ5A+YBycubaemNS6Qwyph6Met222
fDBmzWl4BKP/S1Z+dK6g2yzo53xbhvWvucObNWGzvoyIbYnm0CQ7QMzUh/Hou01x9hTGftVxMB2t
HjNZSkSzHW8krtO3fv0+qHtZRPlR62ET0KrMhyZhSsvyWz5woShKPVViPEHf919gUAyY6cIvHaN3
OxXRF06ZF31wsxdqal1mVY7jk+G91XP6oUqEf3bb1nLFU5iTFLdUmdhtMRatrVzDLqLjBrAjIzzP
ST084iASOyUrpKpI8fcPOALZO9iswxIoEFqdrUch2qtDWcAqGy3t1iHMBDrX87GrE8AqvXavCj3c
+RwyWgdIuzkkxuISfI96jv9jlG9CquXhD3pUU/aeus4VVsbZZAXp5wx50oJhVDQlrpTQ3MINjdgR
qqMiCbCqWvcEUmjbDPRTAfz8nVbWegC8jvdg79fwJcamQl2ktxuTV465JOGuvQiu3rVqi58JLGDu
wbsRbvHF8fDe1iP5r3Sk6UD56wbrN6IY+pZhyQ+0P47iQj6C2BnRgClrp+aDpD3VFZzJCZlxWtTz
5CzzTwrwVn6Cnj01N5QgqJKRrrO1t7RnSN0db6QcWEC8U2OanZPSvwvs8ebgHgy4b7+Ug/bX6+3H
VHvjSTOK6cZFnW+kAzQY2H+Mc+ZELWr2D9zX//1v2ET1b3/n/7/KaiKdzMbpv//vvz2XRNPzvy9/
5r++5398yyX+aoDZ/bT/63f9/+Sh9oGM/m/+6cvHt5w+/s+9+fj+o+Q/Y4ONf/zR/zBQm3/zMCdj
rddNkoGuByxt+KPaf/0XV/yNukldJ0G3GKsXcN9/OqidvwGRxUWPIOEbhmFhulYlUPt//RfT+JuO
Qu77joOq4Vm+9//EDLbFAiT8Z3ygY+iOw+nGtB0XCMfCNP5nUl1scLKcU/IHzpjxDCLwDyF3RDot
HfnIjfhG7QQF6fKU29WdiWV4cLyJ8itYdrNjHBANuA9U+s61zenoOyTJtcK6uikodIDHzB+jWLcd
AAJYDzxo86zaRmBLUWw7/cSzkP71SVpbKtIqTt2dv2Iez9ZFC8fKkDi6h5nHgKvoFHWJpFOX6NGE
0X3ChNEeE9sIzPg1y97ncSrJb0Q00rmZ2qUz8T3FDHfGT5KdpW2m5MCyZ/oSDiHxSPBq9CjOI4tz
q1bVfsYrAJpUD8l02BQzSGUFRgWZMw498wlWiosS0HBw9dLf9pfuI516skveLjGZ41++lp9qkTgX
IrmC5RTLS3wrodwrNbKTtd0vc/7AlzhuLYfdm5fuVYh1MhtVsjIOkWPpp05lH0XIMgvfzs+syjSI
iF12pQiGYnplkr/UIm7XYDo6urNYK1K9NcRUJE/mq5aEDMDjXsdlNUWgxJzEiu5ley5ze9qnrG03
PmpRE/Eq4D1FSFY7KFJnCLA+cszQBxwSgLNEOUUMF1s1xuNI1TsLB25KoV04Bzq3XlXNM0H4GF0i
BgJ0h4jcv0wPORfqumMNy3M/vHKHZJvqDvquQetbTXF3l7Bqt66M7k6zlLKI9GccLRkUHem1qJjK
9bxInVZaYrpr3lG88EwvfSjwD1T5SWk9Fpwq2oQ88lkKtwrtPREX+MAiUE1F/TgqVDU2n7wtN8+Q
4sVoo29vijmVIOC0VleeNA5ZLGBRQaxMYEknzYTCyoRiLRchQKG3AgfQiVOjejacAl78iKepdTk9
OR5iSPjg4bFzy8E9aZ1mHEbHjFcYH4sbiIeth0dysVZFa1YF7hZ5c6Op4gn/jnUULD/2XVSvk4XV
X/D+XaMa04E+tUfW68ZpMrtjRXR5BUlj2nDczjcxu5Nr2ndPpFqJD1vGL+hp8h5RFNqEpn+WNBFv
kP9NZF/Lu1IX9gacmNAM2zVQFIYO4Ma0cNLI3gE4JueXyXXP5VIkbStVsQoHNm3F1hk6EiTYPrfo
oZ/MfZN7nIyIHQUkp5pbZff3JOLZonDmw9vzFI2kDQPWMWGZvncorqyhzlxaHraHZLAv+ADiJ9Yo
kJdtg3ARkR0rxc4oKyvA0mHc6rjdN8X4YetOuLfHnoR8qcdnwVtKWRB1JmaTHgyr2hlmiAFr1oYN
ppiBeBQ/YkEjmGUUNMmbE512YqSA3fJcpjTRrfw+8k9emelBGVfD2uFzfrXic5PZfcAistjakoWM
l9lH3a/qbVyNOEcbcHxdmTI7sCS7ElnRj9jaTwpixD7pGzPoRRcfsbNveIvVoW/zbk9IC5jjaNwd
aoZBMVga+wsC6yJq0ys8rnIPS4ztXpStMqO4pHP3VUcThVIMt22pmjee5yx/hxsXQ1GkZ0DV+5Sb
8zGtPzMTPF6VnBM5Wms3Ds1918xsPQdGbiqvp52gaSo3q2N2ALDlnOconPhY+HcUAYTgxm7OVkH6
xEFX5y09C0hJrI+ZM6AZBHTw0hE6tZvSW247nYMLnMWcs3jgHGobiZEwggv0YCZuL3OwWpoPPU8D
rPgBTOPrLE2mBUyf2B/5jtj5NNieznYYU3sKVcCC5EkclbtpglzwWNLy0ZSWyXYs4fg0cOysOB9e
XD8NhHJ/4/4Td9QO6y4z68mwuvjQUpSxd63h0WsHddFr6t9ktcQHu8m9+sBLqmqyb5STcdsy1iIV
xknXa1Jxy3/99UVVEcaZzFM/IMsJv6f6qsUYeFPgWKLG8i6Nk8YBqdrhFWROnNj+LrJxKVlZK6iQ
TS44Kvwnt4b1hFDkZvZbTcHxhtRavJECTmIMa2YNFRpa9TwAFAlxmI7eEJ1FJJiXiGaOVdJeS/PB
8t34kMSSLSIoRO7r0bDNrRC6u+u79L5PZ0gSZN6sHE8tF1ow0ny9tTrsJ6PJ/qr8E6O4b5kD+Fdi
+JBJs2tErQdJ0bRb3a154mb1idMq1cpNxM2Te7MAOEf7tMdzgNEixHc/0ia1YW54qlAFKUM5TG10
cAtxaukWCzTPP/ZYI51HZUAP6J/5CGlYIiFTtkvjR0UjDEOTvdb9jOZbE4PBlHZcSy53keh1tgu2
G+AtkOYX4dKEKqHetdIkl1xjZdPsN0ibZxAdV4gdETRaNntNt7MIeAe1nX4KR5VBkrCVDqevDIom
yJkzZcdvbZq+6NGHmra5IWi0n27NEoEIc+PaZSjlMyuYxiXs0qV38qEW9S9OsSwKt2zxsJiyL8yX
FpOwerfB+9Lzp+JNUoyI3JWogijBjGrJmLo4cdP67nfKtbcaDFFx+KkoheRJnGpjuJqAGKqkXdO9
vO4IXhKKn89Vk14ijaUdJ+5+cD9MaJmkWzHYqkL3t2ZlH7npYYBt/XiBDoU7yrc+y3aa8AjA/KZJ
jiwJIt/aLezXUdOfJ2Aqq3REKTUsZIPZEQsK5Q4aAamXrtGARzlym+tnW+zxyUbp+eMsCgnvoLrq
cNJ2NPWhKoIIojfXfI4t2w78glmHzcmna0t/CxqEvbfxEvViB/JRYtjR242ef48ifDaYXAOXTSJL
cvvkWeUV6pS/9m272PSMoZglqInWIwddET9gGWU14xeIGY8F92IIiIOcEDv14b9aDSJ8lGzZzOjX
kkALvmtiTKydLP+R6OlJ6v4zm+nf8QCjPzeXe3/4JEzEclp/563X+Q+jZAsonxFSIUmr7FVa1YQT
ortTxnKQKnQDlaMvC9oJO1EJSEvWvKsy9QYrlGxS3q6sATtcbT6GzhBvLDm+0cBabd2C3ZFPkSy1
acNe4nfPWVokQxNehMUKbqJUvjFfzHnKLnxWqXTzJszQkX6hRwNwtDs/9/kwbuC3Itm5e1QBLaMd
tHJxy5NioIe4Xo0JRlWInRqiy0IRWfW2u4bGGq8gApwqTbID99nY6tQFz3xgVz23rIqiyWiuftkj
C54uJ46A1aOBNThtzByekxMDESJj7BWvwyfuWa5RmLIbw05PdTZ/Wpb5jokYDRgHlWF++2W4/JAe
Be7Ta7K8IWhk41EZH7kkT0ZoKSgyzFBhaLzDDUOEK8InW7bfnsGgHOXFK8nHZ3248/N/g0NhqQdc
1UjpClhWvrRFcTJMIZJG08+UsEevIN9C8cySVdWRsoI8dOx9ZwwcWMxBIuTWj3D5OLiXpH6QWfsG
KCHZzWPyGBkT1KBxU4yEy2vfSVaAiO45+oQrSLtkA5O5liwGM2XY+Jas10XOACdLH2/TAlJ05oCK
3mUpSPRZk3tHyDdOSA+kEtDWP9zcO3UsfDlQ9vkamBajONm+yrU5vDEkxDVL//nd7cjOmLnz0DTh
L7cBUZO4mHuYs68OV2XlSWrEMJHtxNLSx74oGbOvRqp5FVbmbyrbDrZehcc0y0+j4MBh6PQedG1E
czF+ZXbo/lnrR3BduY1zQCMMrfvvsW2GF4typ3BynMOkjF1swyPv2aU4S6o0LdI/o7LMXVa+S6Tf
S0Y7cxlnxQYrAgWG+oQ/mNXO2uEhy4dueiOmt7TCymqVd9TaG/ZPqlODKLB4rEE1gRPsk429qBQy
Bh8n+gb/HcFSYKSAO6nDfa98Ct4jKoQPAB2HvSc9Qbm7tYM3mWyHGZpJq9swsfv2QCkeR7icG0Km
3SQmmSDlnIgtwVy7YJAQHerLoPrhwWyjNwWoi0L3ZFPP5Zfi4LQra85wbdc/GBJrkzC7kiq9lMCb
xfpYf+rHgltCYTRr/9MeSECBJYrX66QoeBUZeS7MAsrw30locWVNtgg0rWV/As4jUyximgEuoM4x
Dpoeq5aQjRe1FOssRPvoZ0xVU/3p09NVwmS4SC2n+6PIecSCaplNBxzL1srcj5b9CrQDpqpBeRQo
WndN6dmORrAXIy3Mk29NG6ssvC1QRU5r28gB9tOhfgUzdybEnuYVWtlvijkvMvIXVMOzVYNjlp4C
T+WC1rbcl3EEe0UpKCymcjpJNx8Dnegh1XOm9XQhLXlJ3HZ4ESPPnMhaOG0jRpclO++UNiQofV7R
FftFc9GxTnP7jdJ0xTZt01Yhd5MI5kcB2hOMT2deCkJZTmj8UEKn76jBQT9iaq5akOfw6SCsK3rp
RtvdmeHkbwkgf1UzJhK/t0OSZsRHy9mWjx1yU1zx8ue8Xc9lqo7WwKIaetuqg3uwjwciRp00uhX2
0WE3xThukyhbe10/rhI+1Gu/xuw82xw060xOa4Swt6nEuTD24wGtVOHKBJpAYHXfUfu44hNN8S7v
SSs8TITjm20m3VNh/Ilp/NHhYmsQJXcKPODjgn/eK+tmzGoP+crYwA1qg9C98Mj2yOFpbJtlsuFh
szGd/k8ODHNv+PxurDIpt57HYwktTAZ91sXbEY/auoJQyKPb/i66PsHEY5xC7Caqls1+ZnPSGP1I
YhjUsZcO3TlHE88L6KdCKhykzdAEwmFWd1OkyOQzcXqEjqb7I0SMyxXERN1ifmxGT+FXLgKJ7ZHf
cDLs0PKTVb9uocn842O2XPu9VOvRB6SUoMJvnVwdaoTowDRsfDoVDuVoBKcWjQPJkHJgh4IfeO6s
rR+XP9Qj5TS4eR8cCKjmHesoGLOogJazBJHiC90ZK1G/cAnEdNu42m4+o4XPd+rkXxMvfJNhOz8l
4GM2Sup/mqT9cexOJ7zn0WOZ1P1GjyLycTgCMSK55oET8xj0YJGOHS2cqqrEvaDrLnGze1a7SN6u
80mH+QlET0kPaL7zxtHYKsPFj6PNl6YbHoVT52jMvKLpAN4f1Hkyrz2avY3EX7quxSaMsBu2xGFQ
ms3qkMWzs+kr+3Vy+SRIv8f4bL50pZX9iq5daObnKXVflTN4OzUl/MnM3Oh9tdDIxE9RuM1qUsKg
ODx77b0mvYdZfKOgnA72qCw3nav/mJ6QAGNUsrHY4B/zPn1wMlu7EO8evWYXw9kCpwguUgdVtAKS
2nvRscbpcRtIzurYv9OhD+/1VMNvs8g+RM0+1Ey1AuJ4jJqOjlOrNzZjbo3rSnDuEzVCYVVoeHSW
IV61fGpNt5xexiYluwrioA/n77yL7mHoajdYpD+6joZfppwzk9gL6YgkME0dI+AaN6sCzn6pfE30
joAvTaUs5H2kR+s7IS70NFcADth5w6gdzZ1iCXEcFSpeZpZXMEAxsrf/WCUJs3w7GO+TVe3ZKGzD
nMcXlIIuQHGyL7reANjSkWFi8VUORrKXWr2LnM46aIKJI3bYPcTlREQqEmGgRl5iWfuATROxJdLL
jRo/FOYiPMi4zfe1R38XeOOrrzHiYlJOH0DivGaKkufK9AksCfuKw3R86Ej/Lt7j82hP3ok15jYC
9ofeWfLzzdWGkHcCrFBHR26ii5FZD5OlXUU864cs6zaZD4XVelV4k05MWQgFRGs2SSW0c01jiLLi
6aqGdSSs6AF211pZJZcUAjA+5hxHk/tczqbm8ozPBXqXs0sp4zpTELlXrjD3hM/guDMG8K6XHBoJ
60QmtpjJ88Zbitkz7uz66hodpQyNsvbGojAxv1f7oqK21gk9Ep8VpvfZXIQu609O7G5FMxXFmEby
e9CaN85IL54Z+wFjHG2JGc843aiTjYydZvPXXxp21Xc0oLem9TgFOi6Co4cZETuFAjBFy8Au9zn0
mVj8RrsreGKxpEhp6GwBmGb0Xw2OA2+jC1c2T/KAE0cpswflctrS8w9KAJJt6k3fQJMEBz/15SLQ
rFqARG8DKz7kau2qrEpbWdUz8870DCLjDNsZj5tyFVu02d9G5uBTj8pYBNd5vNpVS1+sxQkFIbU5
GVb+SHvAb6s6lnkFn5PE2jTM3x2+J+A7h4jCyDDXntN2eI8AfqASA43C/16ey5HsR1n8snJxVQ3m
KjKWDx4DreNqzyZ5rpQeL6ic61gf2U+G33lCd6xPC2hokSd0OJImGJa/TBeqnbdbkmwkNM86ke+x
B73Z01BfakQc6cdY2zyYhhomBXzAFcmiTVyYezMVahVBFVwevT+Zj19Qy7+KxdrXF+IhSv34ryjb
Eklj4PK8kqFi4FGAkZVdrXDVyo1j9stBlsU/Ltl+F2WSWrdrHuH8S+V7HoXEMck9knv96K6Tx0jm
8hZpnfmQ0Ziw0mliIMLMz+EWi4W3xI4A+u2H2AY0Iu62NQ+tMHcO8Kt+uJ1Ty2XZD55yDoJQZ+DN
yWc0VkuTz4mk4ScS8lWyHOeW4X8j/29lEv9R+D7CmjGYwix3lQ/x55LlU6HF9J6uNUuqbSQ7LtBQ
x6yHvQyLa7pN0vpSqb3mGtc+j/MXlMSb3k3RzS59fdNUDC2NrNa9MYeBI+AcLO+hgJ257GPXgIV5
SVxEK3S3d0kaswjzD9oRYJDw1tLVipDJmzVF/nGU5R2fh8IhzTtfJBGvugqvfYaRoWB315Xhvm14
Y/wZd5ifLSvLhtLaUU9O+FsNKIPsHSyZlLdOhwuqyQjt19QewFwUe07FrDMouEaeLQksxqYLQ5fL
mbipcahpd1iRswo3FE7MJ5Ap3DV7jM8Od3MJX+6stXwR1fzB5e4e1WRAhW3sOKDPd/m4c3oWFvI5
5bFrKxTWqTR8MmEm4TWOyhKyvRvuyY3o67qySdtFJAPN0p0Dm6jh00BJNsFzUnbaUF4cJx3PKX0+
WyPtyPV0HgXY/mi+9J0ygsE1YGSl2VMNaPiktcC2xsL9CTkyXMOsvBOTcdZ+Ev1pSZXt4NgzRHRJ
j5N0gGBQ9D3uhCeCVvMuafKDJPy3EcRbgm7KpkMzuc9eYTFAyZaPDbGooHYdFn16r1/4t/AtAxxn
CsuGTY1fZzdRWt94cri3kizYlCbdJqq0H578V/YP6WFO3Jqu25QO8xYPYx1hXo9zEutQwxEYZuI5
ljG7dLEJnAOztZNlbGz9Iq9OxVDxu5YV3AIcDw0r+R4DzXmM49/VbIqbX9g1vyWcvUtsBkAGb8Vl
nPVh32B7HzJBnnH66QYzJTTR4QEcIkpqItlvHaXdstLpz4b43aSs3eLJ21pQD+kuuTqDqB88WK0p
9rm1T6QSskl2sWqKO+iqWSKjac71lzDD17Ld1IwhNQZvGjwQBDjPbNwUyHjuTk843lmil47YJMhe
x86MaL+d3HPtNHfawyd23OAlq3Jf1465wT1rrefcfIDgNZFBBMDm5wDdOBF86qZ9SKtnG17ppoHk
yrNUO0k5Og8DUTfXI6GgEoLBID5XJPLXIy8qr63ojNqE4cXRWaYk2lIDpm/9PH5nZX6qIryDrpQf
tldOK981DgRBFluoyZLO4wpbFT23EKjsWBG7X1Ra8HxgC1t79yyz0kBXOAr7UzfRF+cDLF/FSWTv
m8a52Y2B6bYo71X6LAsSF1EKI0PXFgZjM2JpYOrpWaLB/SyB1K0tvHqEPcKX1J0hmNnV3iRjuAZ1
JbYMVjiF+1Ui2dNURheMg7+fZYhyOXOrSvStrST98g5WW9y8BPLedE+jZajhDK/yDKvmWxobM14A
pjIdr4JK7roR5YfQ6AiI6WnG6IPHZbYH0l+5BQx7orxtMGLmTV1exkz8Nv2Yvz7X/52mM1luG2mX
6BMhAijMW5LgTEnUaGmDkC0b81hVmJ7+P+gbd9Ed0Yu2JRKo+obMk/86dxzulVjUJsV0+W4rPBrF
qt5V4RFhotglqr+lkkmnH4BcLHPEYF6BxEezj2uduNjG2eQe2xCxoK1AXhNlAaWGoRfHy+ccCPO1
sqt3u2G1KOr2W7e/0tx0LkVsUVuo+jxN7VsOjP/M5vK02L3Ym9plzseg6dS0Y1Sx1n6MGe5GZDFk
QzleHflVhr91DyConNnKjUb7Eoi7Vd7HZtmkS5scId0bO3BME2MCxub4hM1ra7a/uY+6iHOavrdq
uLDhEuH0e4Ot9BBKIU+81ntsobuxZOdGoWUOjJoSlrHXrLMumYeQlOTmEqVJrJ4JnwNo5TJNbAp6
rDWjCnZiX+zN3pjOprbxrQXVAd9PcSBCIAS63aPp4oNHwGayakJyAZX16OKsxcrbxk94chdkpOgX
xymPQhqHTa+ZuwzMARAuxwfTDP2jHPE8UMke59jdZSpInhtDDxtc/dixwfK69fig8WE90/5tlDVm
jyXd3DXMYTXROZ4RuH7bYV2/CvLNxiwbTySfE2vRl48opdk2IezLeySdpV6KgzAd8NvQgqHbZgm0
jRyZlFsK2CPFvM8yWA51y+80LPEMjQJ5U6vIyJk0TPYpScicnuECTflkRT3F6Dkm5aYRkEilp5qd
10Mv4hPn197nU67/ekhabHtdEE2196QawBHDgBDIk+50qJduLSFxnsUVBhQVrAfRmpAFRJwdlRZX
56kg3vwpHH3kgg2DNGfKH0hKePI6lszZ7LGc/pflmrs1oRXIxph4zZLacHHRv9fmsAlHLW/KBpfQ
2mj5XNWpU1zmjA9XbypbpoQfSPSHqQU8L5fqMGp91+yBbsr33hmNC54gEBPEmLcB+h2COv1dVpGb
U0ywS2sWq7ZymENK3Ea8FcHgxHuLcZqHr+nDilOeYoxnlv1QMQPdadGCJ4pzY+chsTz2uX3tyVM7
4yJKo7kZ26Pk2F8M4xddsPxFrYr3F4YWN8hjaLQ7pgT2VueNPHcaD0OgZHVyuaLXmfOBy2r4Fqq5
4N8rd9hmw1PYpwKHVQh+Fl3JYzbS5dUshB5jjw7Ma8+OeXN8B29E4L86LuRrUQeAWeYHy9DxTkOj
pHlmNbTgE6eQeibrgeArJtZFABnB038MAlpPwIRUtEgGyhOQC7TJHUB2L/8Z2+m+Hi/Jgv2eQY72
ELYHiEe2YAEWv6n3ScA4vvC9a1y6vyqgCMtYbJcycaPcnGH0OG/CQssZ6PSrYTDo4K+hWPhHHAxJ
dN5NNk1KQl4FWsHqaUBMWCUx1+mahc6yJmPTFUnMfTgWSdW+glR10bGx5gySIsJwqSgVlu04mxrN
HkpoydsKqOHW+fW7WN2GeU/5morshy6wPPxXLqaUvE0rHq3kyRXhTpvt8pCyMC3N5c0T9WdAVhkV
r/XmIIyITS/dsc/6SHwE/HSnJ91NdxCiQG1j0969wgVyqUmRrVlOcMoS2HFFg4MSq1/eoZsY/ZFV
6x/ABLwXXiYu42LpD7t9r9Ht/oLBBC5hhH3z338qYbw1RB6e/Nx3MGc51Eh2jUDH8Nh4CfUe5316
7qbW39XQz7n7WZkGQYmYR4MnmxkSmlGZtpcKf/hXOnUkP4z1VqFY2AnPQbiuyuESVxxLPbPYdCmS
d6X857CS4RNhyW9mZ1N9rV5Um64I0lq8CSlRjpSc8kpeGko7SqhQKCYGFC6FK5KtMZf/YurgJ8Pu
oMCzus8Jh9wYTfrhZ4+0dej+B/apjhjfPEoYI+4qLgIVDR4BjHw/7dnIb50HW2nyminikSLNThnu
M0sfPjNJBQbWa0+P5Zws7mGm/M5Xh3k0o9UMJrKIvdb5N+Zin5BOclxQ3m5AkIXc8qn+zADstcs9
F1n9yHTffUEUYK/66KAunIPbFQHrMedWZQpvBSDGnWE53RFTx7HDgA/rjR2hk2lcvqtBmz9KPBUz
WIIx/yFdyj8n61a97ntx9vTAYgQq/qm10pU0xqk1Vkh6bHKD3mDlBSzsNA5TekI0APbdCI6WZpWW
VX3/3PTzu4YBOSDgONJ+VHtJBogtl9eOngFTWTnvMMmKLYkYW2Mpp0uepyeZDskNagZoScNM9it4
uPArj0TfW5JWyX50yzyKFZktS/iaagLuGnP5ZSddfZQF35mbWXeksg+g5Pxzzx5sU8n83k5N+QK8
ZkeaJx3TsGvddZNqNft5zOIn5Nv4eCkyDkoq6IQd7qlpi3woO/AtDHDxicrOahPlWHAbZpaYlNgV
8nRQCnNWMndBie9p/F4eox7c93RCRG3sZsmUpjeYrRT+H36LBBYdE2xdF5eCgEhci2HHPsoojiMR
CqzYy3Mz0pIo69n3vb+jEdqXtB3+uj3mUnNEzYo/JhGufTRWH+084GecOn3p9FRurflaTOqvVenh
LcPqbWBs3jVTET8UEnM8trb/PsheMmuFvh6Vbj0/9UXr4cpsyt0+s4W8ixQqQxqG6ugVCqTWYtYH
AoyqqB9bm8Al/rNvCtZyYMB3vRHYNwFw7JZO6TZh5HxcmAt5AZm0eYr5La5Pld3591LylY4tXobB
v9gMpU49yZ1nN2wvARSOeFnFa34wXgYOPdBxS0CiSnYf55FWgdKgI5ntnEC62xfO8tWRo4K4B4VK
glKKvdLyO2xduV8yj4HSwomOtEUfitTQF0Fqa10QZ6P9H5FgwEj7zHgOmCMcNG1l3eXByVdk7eEw
tAErSbLtcQifqHbiqK1ZczIYDbeDrrrIZbrIho1ZngiNW1wIzQjbImQcYNp1aEqefetY5/xNZo3b
H+ggWOuDzk3/QcwNmUsxW5bBQCFoMdS/WRZhqmbIo2a27d6rpctFCpCYv6DYEzOKP3ZF3IQOYQs0
aOgjoHZZhqqjqQWkCXzhyddh/VD7yW9AVPSF0ly4PjTkKINAW2I24cOMw7QtBwsdhswUQcIm1IWA
krLFY2TXhnicRWw9+huIjMF98JgztEma7FUj/oISrx4817n4vnQOg9btrdDNqXHSb437RbUncgtj
lvpXPdg/WazxCWYTxVG3d7Hs/o675D4KEFoJS6HzmLV3fKTVCeAFgZUDgx/Tc8/VSKAgAIA+ql1F
4h3xUg8hD84+5EXgvi+Cj5xpmxX5k90+efgp0dz45mMXo39qAtbCpAlWAGHAOVjpc+H4L+vlkIGk
+HLaMBpXT0QFYJOwdxQgo6m20jfgKlV1f7DceDqwKn3KiqqGvPj//4oL0hsGbPAlvkkySMTM66yz
q0/CFUhosC0VMUKjNSX0nha6JsNhp2Ulr06Xjg8TEgkYQ7Ngqoh1NJOGPHjOmrmxpD81VnjC4eXw
1A01VN20uldj/VqOxVuXmat3ec7vi0N7xd5gQwTy8NS27EpCgdhUsOIIUiu9Zbl9HFR7cSp2YHUc
2A+hac0P3SNCMH0CO/9cV4qBS8mGW5BQCErLQcfEaVkxVnJq5qEEK5o7nBSXMD0HldfsiZX9Zwv1
WKEuOpDFuXeXimCUMn6mOhVDTwA0Ky7GHF/J3NwR378bPHGn0WXAn9E+K5tUNJ0zj5J5ElwxtCKQ
24tCv4DL/RzHsnhJnBbQQV0+BgZVYaAnFrx+JtiY7kzbhwA7ZtcU2QjhINjqYms7rbpZEM0glcr2
IIjZYiQF0jNnwx603h3MZaPnyKrRCA1gM0uIr02c/SLFdDtCecJa6jKuSazf5eS2N15qpFsMIqoE
BEjQEjSFs/2slUsfwvGapqR+2M4d105wqk3v6PbtENFHroEaLsjy7Gn2WnR7OeEZmaNOc/MpR2pu
JBv0M2PwhNbsMtlUGvHK65PFvig8FqsSBkI+C6T6Ivseijm4pwOGxFhtei+otw1wWVYLvuCX6v75
KG0vNDR/Ojd3rlVhrzmJuL66prXPfT9DRyt9GcVuDzASEsKxsBkHAH/KX5Ip3Si4Jjek7tgZK/tJ
jZl8m2LWZjwl3j1JaWmGAlYEqS18Q9nqIA9uvQshNzfVjApG/LUDrSBQNcPWcyfnkIHdwpIH2TNj
fdEN02UR9Usn2PZObgGqUiQQLqr4uyFwjVGRhQ/apSdz2KAmEFdRX4tnKSnq5mC6Kg/Xniiuk128
hVSjLN+G4xKH36ukakGUxswF7pvqn3zRf7G8v/QtKrh2iuixLTaDoW2wA+TCdlMdIzfcEgriR6rx
vrjyf+uBEJ98JPukmw4CGe8zwQcho9lrZ3V8WflTrOVHbzl4+nwXmx+hM3axuk2bs2oWYIV8Xd3L
7Ol/08g0gk520w4emJCgnm8yKE+p20lS+rZunTm/hzSOSEPtHqt+/kKz62yTPvCPltcw1QAbBUWH
HXSnVsyxz3XaJPcQ8mHhwtrFEsJBmGtj3yizx0toYTacy3dClRB9BoP/BuCC92o0m48OmzizssLc
E3uDLiNXHGmljze8jd2cnD5gMqBUDxNFJ+Y3nB6uyXLVZgszelUbeaUOWe6KZov2rgzK/MFT4zP2
/fU+j70N+V7VRmU8YIslvpySyQmJEjwlAbKuoKipn/PvrE++Au+jSwsoUQmmJzG3BB8O8OEMz3no
Fv7euIR7wiO1qpceEgMjoHL+Guu8FEPo35qilM0Bq0XkDFwM4l5kEjll4DwNUHo3wxS88yQFW4Kc
X4MF3lyNi7Bzu5IML9PeiDkA2+vM3wOVh8KS+OyvuODZtr/9Ac0ZKYCkcBI651jLr67XP3xIfINb
Fg8Mz3DTha791hj5PeS5RotI783n6Iywaon/pDtfbbw87vTyCIeB/fNWkDlm8L4AJ1/S9CWObYVH
bn4jmhLPfLUVRT5sQaY5B7sinzGrbagxGbt4B1hPiRF6WF4a0UJmSNULo+Hflpa/cnPkO2EH5YT8
sggqUROWbBqq5TE2E3hROKkDB2Czwp/JuZuZL9Id0bquk3zh5cc8jpdPA/w2ydvMwNP9KMX4EKc3
0XvAjYwqPqTZtPeX4E30iX2a8Bini3WC7s5IIU3OQ+ubW9Q9XA0wLTcs9frt2JpUqgWGIDZcNeq/
VQlMPBX2w2uVWPmBcPmt06nxDiaIBVO3yGKnfQAYgO/3LoXdlhL9DxlO7n4hwSETw0tr8LgnVfOH
enIHSuDDnnNUFznLH7AzZ+mltzHz+7Mwu38INdXRquVw7soAHbrGwQs49epaytvqJPDQejfZNa/s
GQ0PQERiRZejC9l1M1v58linuxQIVtFWIMB696khuuXoVIk4AXnaFTUeAmmMbO1S2M4l5c1+UXDJ
p2T8DrIMXUQ6/+kUWk6xajGFUisMZjplaWuwtjdBIyjzrt+xvf5l0TrxR5BrJ9FJMH5vDp3rsG22
5yJqKXntZgqikTGeY7XqxKDKvvAeY8fNCCObe48bjesy4YGlRrdsDPk8g6Ytu122Lg7F7N1Gy1x2
Yh3vxek5WxgnOFmZH9j2tI9MQK9LOp6MjhqKedE1BvC2KRLKQJ6Mnkr2IuEbRNOQ76u6s6gG8xPC
+hdGMvGxUJyHmnFNS0bYnCI/cFhLsXwzbg4EASZfHb5p1Y63BgkpIV747NIJ0++QbEez37kr2KkJ
A+ZkhItjHCMsRiLzDdLI88slyokeylJONy4fTXvNm+XZ/mfG1GQ/DCuVMN0NrAGxaq50uXWbXk7/
UNqKfVuJDyqmZ3x9ELlScgrT995pWIcM3CkttrhUjUhukRnNDVWtD4NrIRq4MhjiTEmcRF2gyr1x
6WcL3kypX3OyVbepS4vRUDsWhM59wZvfWap+W/z5ROYqYt8Zy01BTQckXu9yiXHYiPuDUfZ/DTsz
doYTHubWgvWo7m64nOn8tr2T3ucvYTaAQWxj3LVdelF5W+Jgr6CreP50TXDV7pZxqo6NhkzVue6j
1Wv/TIAVkXsrj1itVOng3DvlHGWenR08kqT2bjPUOyLEjd0MifhALg/XHs6js0nKF6Qq/8xnA2x4
0KQISMBXbqWfbBhjZ7cSK3qiPXn+DEoC+cSU6kup2EsUpYpQKvz2kA7cG3tksW0fXDu4ttN0bjmz
GBGie5lr4xzWGh749JMDehCd8UoE2/NM/BsinuSrNPNnDu233Bxeq3YutgRisRomuj5zIJHXkzzh
+f30l90iyvciaV+liZvCcl5o585GTf+y1EDA54+m966tY+IetfkB4g9Z69fFtgwue54ELoUfs4uv
nivefdKvola2Lqdzlu4zvzovxAohn4OGmfQC3CIGhmftpSCDrBr5EREZh8npTm4rSM9rGRl3LDDN
cuqOQWNFjSIQcsiN+rjgY52YL04pfzro7WYnmiKyq+WZdK8twLwXx5/vZcCsOx6wM+bzsyv6j9br
r+jS2q0G4ipHuJhpCtJsUPEJQbXTFORip0STamukLCVZmpGpII6WVPoS589t1ryX5FSQz442is0U
JszuS/vdi59rqlyBOoTJY2iNP6Zfv0ik0nngHnwmTxtprLh3vGliCu5EUCMIOtcrxMo10O/LIPIB
FFDOBfhiejLlMIjrrVuOAI7a50JkX47DJovn4ND6/mWBE5Ur3Mn+5DxPaU7erkbkWNMsZ9V87FbC
+QQCQ09hhCL3o6oPHS3NUZrsJ6oF9BUZZrJzV90fVEIE+HqjzSQ7kZOabfshKHZ9QPAxvZZAiDg3
e0fG2y57ykpECUViAIuPzfyGESO/eUv9J4hPeSkY52Akb5wSpoiBiLlu3yc4vIC5kCDrbRlPTuRI
CiBJGOxGU4wKWuYs9fZtXW2Vy2atLh6FdtYZ1X1AVLEZJ/tYsaPa5MGZdvYwOAbDe/ObDczFgn46
2i/ViBo3SxnXTmW4R15a7pwqvolpFg9mI09JMe0qHPb7vh+/J8d/Joao3/SSrWpeTjUVKqauuYPO
qsrylMzxtVPMpZNx4fZLOWRJvyRMdT/4DqXDiMaUmQgRKeLaQEas5ibgk+EZRAj0LrPmvP4TQ5IF
ZrgKMAwUeGJV9snsDTkB1/Pkfk2D9de3SuI+dPtJA809jWDSobLd473OkRLxzSNc3aJRB1DiJmhu
4zYKnCo8QNq8l+yYmQQT2zp2kvZgP04aPrjVnZMpCY7NmDyv0YUHJ2Y1JXR/qwrn79SaiDJn+6QR
OUm4ZIepKz4RR3M2zz9DssKTU4TaMu02Qf5gIlVfk5Lnzjgl1fJE2jxQjsJ9Jbx4l8T4B1FglYR0
8iJ3qMW9r6bjsRpRKMBUzz9zFyzz4AlGmq59UIrTtCzbN1SGDPQqhrByogPzwvobq3bHSDEdIhaf
7aEYENuz10PwB2M8RkRFucdpuIJswIlZu2Uwi40Hw3ej2UxuXMUOm8TbpisVqGvIUGlLBi94+h38
IQfJEBAsCwjrGB8TA8VjkzQf/eB2B8ukNUn2rSaMOA5CoOuWdwFoYewdE7dCONXGlnfdWD38nkcQ
K7XfeyP5gtSIW0rnNM+etau8NAKySGwz86JDdXeNqboQjXcOOmDOSeYdxw66uoecKyPyYwMjPt2j
wyjseRXRgnsi/+vcdfU/bVf5kRnFye4TRYAYE6imSrfM7BPqtDLbGU1IMmXFisptbvmC8GuK36E9
p5tGIC+Y0+lR5DRYInPupp+dzXg9fApUfyGNThY+YnVDAkaHumli+pyOZ5AxCaLnClNPXSEGmxYD
NXLG2FWG5o+TZnc115+F7f+kwGia8K1uWJUEA2M3tAIbe2m2oeS9xweZXALD+cJnTpNsU/spZnNd
2f/2pgq5r8j2bcdjHmfpjxTLv6oanoF4N9DK2ayWEPe5kccmJla5uyHf/mndapvTMKwTIKJcyTRu
EDdalXtnKMXXMoe3CQDO4FrjbbDRRdH9kE5mbjhod8rN6w0jcQTZKeBl/ESG43M8DshzeHxojuZt
4fFbzOvGrCLtxR8KNEJOPe87kx8n6Qg/jn1WS5pTvWD4si8YynVUil2dMQwHb5ibrrezUafSF7H1
Z8jQb8byubHq4Yj0+FYngeThc0f2x+bBsxBnd0iYSo+vKFjVMkuCMHP5xwTyLR8Q4joWeW2hEbob
fxz8re8Ao9QzDKZhaBimIEMUCSslAyBdzmZsiyhNk95R4pEhQa53qp1oP7mfYGg0yNBF31OiWvpW
9DyAbow8HacUXZyxjJHZJKzL3X67LIbiSV54i+GuT2pnBoiZrAKwrlVjrq6JbIhd8WSK4b0a3E9f
9Qt3g+ugtrc2aMiLSLY3r+tumW/9dpyl3fkQDLesTJ88cywvfZW82ctXwss9FjMHWsktPttMPgAR
vNXijPJ2JAzBHLmS+8PCencXF/z82hd/cVgTiUAIz+Lrvw0uLKJiuHUohzbE3+ybmk1NEdzMAahh
QHBE1tfn+DWp0AfQU9kozKtzhZMYgW7wD8rvHX6FYDe/QNIQnMu2LTeV9+2ZvbwjRtobdXmU6wlf
YdEgXxKVl50XexFDrFDgFCoevmgcLlL1z64JlrDthwv9KIdiikrfNwgEStw8KozC2hWv8Khpm6iA
Ol+99G2CttpnApOBL0GM31NlDNmuT29tb5CfYq1rzIpeNPAKEn/MgTRLVHgQdNSuR5m/sxlKNqb/
7c2h92iRhewqGk+S5PnC3E+Cm7AKJhZe2/CvZWcUd4Pz4DvqXv4eDeuHmCdMUpyZXmD8QTX4MNlE
fKct2hDDVj9mMJdUV+WrnzndAa35Jcl4KkhCxqDDfbJZXP8TFDB1JxyZKG4dta+ZAy2N+2tWqDKF
SPnxuOYITtUsgu2UWGtGUIescuA9UxPEbvJp0iUnxjQdO/OpIZ5At9ZyJ65irwuetLxkAZu3dEQ9
Zm/cPMj1+y5BFQ9WzqLTzdvKPerY+qOA7WwYiiAJ1DsAuO52HkFM0jz5O6dkGL8uBfG3ipH3wSRM
eZP6kEw6+tuTf3A57DdJSWGi4/BdJO4/HUq4KeND2rfvMsGvlA043BNeiBjy1uJjxYOtAQKYZJSw
C8NzrMgU75GkdoCofUBbmw7oiKL0l/ny5CvgmnY4mQ+hGHuU1m4k4ZsANBPRPE5YRZfwwPhEnRrO
zkvji6cy45bU5E7yiixJNGSI4WKLQWNM9HrlC+R1/nc/VtBvQeGaCz3foogjyDzcYK3GPjITEWB4
y3dfDicC3mJCZdc3OOChFLM+Na9kcvGNWkkCtVRtXTdhTgYHAeylyxrVa2/uTFqqKXBxCEu9yJSp
qJPzI9A8IKukvoPLsCzaidgl0d4h6+ZjxdZcutin7Oqly+yJfbrBMJUxDvHb/JW4svgSkEX5VLns
Xe5kgOZH8oEv2JG+ki5Wp040fB0tn8omVyyEhg4oEloDBM9vTrrGe1STJn92Ok+NfCKmMd4VFa6F
FE/6kqvlRHzO3psFHr0kGSPDA18vfCuqx2F+WApqVINmcPrRSxgzmaip2kIowbg7YZrx3SHW1Fhm
0+EReCTm7XXpPq+3Et/2aY7TdYl2j80/fc6gJpZWBhc//xVoz2CaaY/HjtX3rayJ7fNWJ0nDkGlv
N6X14sFQmMqufOgpu1q0uyci4ZEu1PQbLYLkqR7ESZYksjSVKrDXocrH/FFQZiZ70PbdyWrif+4a
rkY2nTCWFwJpzZfqg+3N9MQ4F5JMCxkrJdyA9C7nRfv9qtWI078+RoQme1UeWEKhIFyFvfE4VkzB
JfSQHYpj0vZUgokGTuGewowZmYwsJACvGiPIYxJMT5aVmM9ZXehz4RZ/RWMXe5miLJAu4LEQTiwP
BFINA4DI8yrCsOz+WI/+41j3cg87bYjctPoGViDwaemSoJROkFhOZnF/KfKJLwnj/LYLYv8xCIEl
dLAh4lSmT67mftBYXA7EyBIX5S7M9X3dHcNk/jFyWZz93NjK2nde2tLbYDM5WB7i7D5tik0uUKnY
GsiwdEk/D4ZlP4XAH1hJFVFO9saSONaRZAjCK7Qr9qOkG0692SRgVl9BfElWg5jQkYdOF6cPymiU
1c1qGJnYU2iguLFAdplcRizb620/BS2xU5n9ZzJhhWsMQk0qxCFF9b0lbky8gAxPo3jBeI2Ih1ks
M7Nj43kYSJxe3f15QmXZdS4cCwpaFHPs7wPQm4hmN9zR3i2Xz7iEKUYSNVxdBhubySiQVtoIDbqs
MnbjCqGkKyWmimDoOHjUSpsEJ1O/WthwcZ6RUT7DpNMhVzSyVoB1ngSPW0tojGXZvGhFPdwv7h9p
UEwDKYpZiu8bMb4zUTy2qbM6rKFktBUIWdOY23WJkxzMk8Hs49xlwZGFDdbScT0MrIoBGXeHRcr5
fs5I75jEK1gVMFo1GhGg8tOVhIdyO0z0nSxmNqnVZb+ctU12YoIx/Gx4mTjyNiy9gssySsX4Rtec
UazSl4RzrQQIUfr3LIFr3wscnaH1SEMJVmuB241TCM0pF1fbwmivlPXJSVXvU6d907ndXUgaXIgk
e5a25V4akZITQAgMOWFPPT3kQUjrLR4+hIG2OBYj5hMSitPxx+I+VcfRGujIMHg19qUKtX2uaMJ3
GkFAWAlGNAGKQcZX6Ccq78/Q1tT8eLIZ0iHvYu3xhsA5PWJ0xxWYU6sumX0KB5PhZjWcG2WAojL/
eLJlXhvIl7wP/lioBzY6vDix3Z31yEQT2xqDeFq3mFlOXDSoXfZFTaS5HAdStxHpbtKMVbmBWg9h
Rg6zN7uaBu7mqisWLouc3TIrE/ZMN6YxxdmwrFem51MkJVDSYSr2nh7BkkjyGVkCUlt122Buh3NG
ylPG+YSGt/6QY0JqXi9+mQXrZ4u5dId2ErdJdSkMIsWkWw47iBNo9WM3SnxmG7zhcmMLPGVF7H/b
hO7Cl5Tg0KFw13AxDojY+lOluFcJTWwYEDvD81SXT0o9d4uT/xlV/ioF93prm4iIcQrXybACVLpN
arT7isXQBiaSOrDvAp43J3QHGFoVYTeY4FRxYAPXE6jhzBcH6/5h7AwWXVOVQExhLml2owNwOoMe
D51sW7njN2kEBZCOdMQU78fMhAw8HH1ZRV3lvsWhnF+ZEepTbUl8/jMaVRu/KgNcSMyGoO+hS+83
0nPlxWgTjpDWye5hGuzCZkZXkixGFDaD8053+GKl4Sm3PPM51Cg+WxYBlDDuTWNap8/iicn4xnFP
lEUkSmt6LoLkT9g9ZJMXPAwOyzYBVzSC8gcqxQVSHfCiHloDdZiNI+eUMcjJ148LwtkapgPGvrMm
9HbtjJtm8Bciw1K8rTRq0P6hN9cTGQ4NensLMfFLnwNeQLqnCLB5CwYE9P26PYYU8qBc/VDXQQWw
J64jw29IW+j7G0PeVWl9TMbOZpsLLg9VQhhdfbcCTpjS0C0DmeK0Y6suwWUEuXjzAaFBsysHBuQy
MBq2rXn5MoDGZltmPdulW7JLL1g1tVZ9URChj7QNXmBPr1SwBLT+dWFKnMhzWR7mfqgP3Jrt/z0l
7mzfbDSMJyulfwjn5ZF4h2RX1xAliMlqWZQSawFX5GW017gnudXuYEaN9kk4QHQd5X7OuigAmu/K
5HFQ6Iwgtxkred44t3HKFH5Ur4BB9x7Uzi0w8N3khW9xRzCsgRhoG6aZvMrEfS3A7vpZ4T8xrmAO
jt03Jc1xp0OYHJJfX1vIxFC4TxEhe2Lrs7u/5uXwN06jidfkbE5OeG7tlPoqjW/WSBZs3A/hxiiT
qwE6Dss8/V5i9Bn2N+NtUGN3o92rd2moBEvk9nXMnfi8AsEFm6ezwBlsr7ySvEIgb607crkwps8D
fTY6FvuMEdsUMi+5os6lCRDdd368N1pLoLqoAULVdsD4Nb9rc/JPU6wEfUjaUyV4MZBE7HVaLxfZ
fHYiHL+Nfk+pj2cZ4MQ57Gh11OAaZAyG2W6qzWRrIW96WBjqTlDX1eTYJ6cdNwWvHMGc6KA0ceJq
Jrs0mPSjKan12nEECKp0D/GZIVa25org5L1rkmb3Q4oNZLBmsmktEPKZa1C8m+lyJa4lbsz4Ck7J
uNouJs05rH7myXWetI1eMEgozQZqBkZJOTYdiN0Fq0XDdF/rFtUyMqld0+c/aAK5u90E1i1+NkIt
/nYMY9N+YojUoKmJfW4F9Jcn2meHMYtzgGByyOOJDpNlHyyt6aMLx4D8P/klV30NyXyML1l//fen
qn6KZmmyH21jSdPufTtq+GIOXOyKVQ5patfEA8RrrTuHwKDuB//i9Ku3gueM1nnuMHC4bNDqogAb
HZTHbDAkAxaoPEPDTUfMRoO5WQY5u6GAGQmRa6wUM0z0yL4wipWsOES6Rl3RG/V9M0SzPZ86FPgR
Z85GqvyUWWm5t+QvLuXsJFhIPHYUIJVwPuImQnQoUFXO3aPXjt+2y1CqY5YTx4r/H3WAP3vI3uO6
R4+sAOWj2v2N3+2U68Y8NYMMD1oEl1bW00daVxyCUr/yF7cP0rMBZrbZTMLJJxv96TzCgNzI3mVt
X2UvxkqJwhNOvoh2TjmnAfd0CWaI0CZEeB3+OqM6DKXM9qm5a9PaiooMPHha9Q9mDw/BNH+jz8OU
33tfRbhA+LG4MlBdajJIf1zUxR4yqVaH/XvrT4AKvIv3P/bOY8dyJVuyv9LoOaupnHQO3uRoHSe0
mBARKSid0im/vhfvK7RCT3rek0CigKyMew6Fb9tmyzD9rQa7oU7usc768iUKxpe5ghDBpph6aeLr
VSa802xEb0ZXZ+eYP8HibkkFd6l6pfnw7LmaHZcPlJKuzqchpAobnYvIFYlv34dPriuxIHTtM+id
9rngIa/dwLh3MQMty6rMi/tLnXFmU2j9kRodUgtsbtnqfauAgxmk94A2KpJ8JhCJ1F8eM3ogy5zW
N9nbHEcxN26El14d5Y7Xvov/pDHUW7+tQw6O9c+g+QUwu6rrFBccQeDmc6sKnoRjQev3Et31lJPu
ONzlVytKiE6lksy6k0dH4MB79sLRFS+7cSlRNyuLtHAuWuuWKpLHQkGZ7kOh9hHz9KUY+F0zx32c
zFHdnSzeY2zmUOj3v7WVNlwOdfEM20js2TgYh3kAqjf2ZMAVyugYRPk2hf90GTAG9/Bgj1JBMW8U
LqkEF++xNKstyJ74x5VQyc1G/w1mLKVd64XH0KDfLgvSixf8Nqi6vPRIH9eu7v79g/TCWoyjOone
9s8NUu7Bru0Lj1fnpA1azLmxoFU1ApCWUb8nbLuNASYE8a9oseldm2RrE0r+xb8IcYpUf0bv3D0L
OOKD+90X0ikweKHUV5iu/Kk0z5lTYW1sGML8sAGShTr0Qrq76FEyqxwnjZwCB8mwcdazpPTJ+pVY
brszYfp+aGXiXM8zHk5gQ0jqgzdvoL2jzO5dHF0YDIpwQ26I9Vhd+UeeCG+EwT5ZRE0I/EWJwWTE
sDt166mzw5Uxz/rRHjlophbbZ/yPFPmq4kdiUe+6oXioBU21dhHUkPlh37EtJwtQHSzYSXmSt4hL
ExH90aJgjcpBt7RRpy0whgHqG5+/j0wElZ7Zh2HQnJmPJWc3wzD1vi8kZaPeYvVE+7PmEltRqk9g
kVN2LxROdSl2INI5cp/2Habdtto7BT0jmdok2RZDorHp+5EQ1hKGdpJsn/902AoPmU0nsB3NPE5N
QDyroWUZOMQ8l7TlwKWZYlzg9TAde5aCJzO+zUT7dqPt9CsfrtlOUBHgarnQeioAUgvS+58fUeHS
AkMxC2SSrF8rKhb2ZsEOypALLUgSeWrm39oOx5dRT8eAr+jWFuTgOdqlde6dwor7IAO/tvEw0u34
OKa1XT1N0GUudIk6j26iRqiY0baYmxE3AuUOfbTwfoLqZ65QOXnAUV/wbkSCWFBDfs+kAuFsdvZz
yQNlTQIHKn+U/C5Jqqz9IDSOM8HCNSKTeQWyQYqxa14d334fOtciFgvxRpAwn2prBlm/2MtagL4d
Vy+yeN/f0ApTiGuq3vmtHtZuV2X3f/63f/6ENrt02xR0dkLANtMg2qm5WjgyQH35AyMOKAycddvR
AdzEanB4tDyqjkPdgPt3YWORsyQ+VpXnCSaRcGp91ok+hyaLnEhHFtIrWwzmHToMu8eZZZPdUQwM
t5SARBHlDyTis4fMDd8Hq0K/1JQ8gVqCfTxREGLbA31hI7oOHRps7qvX2LFeoU6Pj30evTaFGMmh
RgiQhz7pqxs3tv4cW/82ZV86CaNL0I93JlGcrvQkRvCzMdJNA7FEIS52GpuXvAtfG4hnTxxiXBp+
yR4UpN2RLJe9kwJwVJstbnXV/JJ09/x0KvkuqfLaxCV53MK2bHSSJn5vzd+iVvE1jAh/+KLimawI
GVv9Wx7I99DBnMkn8TQTL1ulHqfEpjfKLYfHD7cbUrAFqdqCf6GiLvLGe5OI4KGsaMkCj3BENHfP
//wYO92vXcbcc+u1AWYrooPzhpEa9FTErCPGsttIZ8qpt4DooAJOjAOT6QPkBn2siIlv8sZ5lqYv
Xn3RX4jxk+jyDAxOgvwbwJQdhTB4+X00AwB4u2ra5uRnQULrD9ZsDHRZBjyqgo8cgcgGqRS3ZOQY
Dor4o0t74+zpQ5BpbwuU9pHYdIreeZNB+oK1GX8jr4XCAdjICzK1WzqCMvuM2e7LU67ESppf+5Ty
11JfFXzoqKK1KvFOGXSv7zIDPj+uQXFjzp8jxa7b/A1m5kc02KWNEDVEs/a5tEeVTghpElyrXiQv
tq6KxxFn5DjJYqoj+nA3oGyvsGNDILCLDdkCZ2PXOD/KOaw2Ydx8Mmsn91YzTULb+ZHZ4J5FP/Ga
08MJYGq3Ljresf3YcRl1R6fz8rc0QGhO3WD4ynX5iWq8EhSgnXzqVQ/96D3FuTv9jpHZZqPTBzK8
4XpMdEzUtnbwAwX4cTvrCzXXv6dJdSOUSh6hdLsHvgdqZe282Ag5MgA39LVbtGGsXWwD29Eq9yiK
1g/zEhon78aHRtHFqW0QUFrTukGmTVwjel5vYzc3n0oSmguQlXkisIWMs+Znjqb5OsbGC8dJTgn4
Lp9CxyV800btBoG1AdQUU7XYAoL0J1lcbYMQVU1t667FhrkZqPWrJHRCEY1HzLlMKD0WXV2M3tqB
VLPh9WJu3IEKo37GzOg1xom4kb0d2/AyRbQvZ703n0jlAD9J/eowGTK5wEd6kKrcaQ48v7vM/9EC
MAE2ULHxA1ydPXLc1vuNRy9eZYlYq9Yx7rjjnlU2OluGKGJ1Q3KqURIwiJFN6zJ0s7BmaE5rPZ8o
GP+2XUCo+A1J7VrnrizyZyN9bkKd3FqrhXlmZdPW1umiyzYvOa9oNQIRSZzlP/8X5T4taSnqcEvB
3ahQ5ynGPYyN/h6C+n2CX+IRzCn7v64LhrKdStQ22Bss3wJWlcp9Wp7Y7D5JjcGFmta8/v+ZhOUR
gNakvcfAGMyzOWCfCnr28UkZ2HdHb3xYo49tFZyW0rBtz7vo0wqmNUC06DKFDq0gFubNyk/Lc0kK
YzW38QsfsPfAu2EkbtTGh0EnyQaMCHmfutr1Qa1eRsVnUqTJRWpIsDrI2HjM6iCHmbCUtxUdWDkr
09bznCE1TjMWbyvQ78RSj7R0/6EbWf/nQU1NKruI9i5zqH2JFCPOz+qxbAp3M0kxvCQxX03DNbul
O3WiUgLkZll64XlSoD51wTJOpeO4i3E27xAqa2LrEdbrYLC3lASwyqH1eW/pW5vRYFvOquON6CWn
SMW/suFk23TW8czGUe1xTWnvNBLl3zDbeFggzepUIxOmNX/VMmnVcxh/NpZXSxIhmI+amDBBUkNP
cYZb0QTMNhEJ18yjIbjBMjO30XxpQPGpJ53iraD+eNMVISblHjf82BCitIMWgiIDGEpflPBYi5mT
eSSOWWNwxiejx5fxkeHddh0fyEUS+yfU41caG+pnHGEcHKZQ71U3MKD33qm0G3g93sM0OjjDUuMR
AGy8j4glc9YqxhPngkMcTta+SgnycKpAm57G8Dwb+dkOICLU2MnWOvSKgwWznwJgkz7YlANk0xjH
3ifbVhTdThQZ7VhO9BrnObxA5PNNhVtv5ih+EbaYgd0wsiXCjfZWPfHQYN6vvPqSN7QUVHgYJ+qm
tl7QPZkyoTTYCS5JSflQaxWKG6g52uk8Ht3WwD40R8VO0zi1Smm+vDQRoKciu4PHU49BXy+Uuczf
dfnwLfrOu8dUcqPNcNM1tTFuEy6JF0v0mHFrbPI1jWykEyJ/RX6UFFmix5WjM+uARxpvixctKnzV
rkmucBRnA7xVom3YN9egKyJ8LYNRg0jJG/O76q+RUrc4faPHtNy1jvnYkOVfmX437OCIimZL3kme
JvWHwmS1pvl4glBH80mXDV8jZ4MMU6uZccQr23cG1eroZJWx7mW3r3pgmRQKcAAMN/S8TquanQAY
k8HfDFk3HT0RHFRl5UfT/0Bo4RU6BDsiS+xFlTqadvIrw9fS0oWOzhKnz4pPDhBHesvw81Wtf4WC
c+8XR6PTa/toAviobMtB1Ab5N8V2eBrr8NYptM6a3QtxCSqNOg5dJq/Rq4jhleftry7FBC/PKWs7
ClxwMLLlY7mphqy5AGF22d7TclbCPr7Tv2FBWKALh+HyEFK7tnGxvAiS7McKsx/OebIEhguQkGY7
uQ38OtwVMYVElkkePqDUN2p8nLGAZxLC/36hsWo2sNpmMoErQ0F4wKnwWelwzZpablMrpOBYZNO9
pdVSBn50t0dVbZZqDPTvZGfX0/AS0gZ+KqT9y5ngZBDNh7bpZbtSiJjok0o2fjuBysxa8VEWQ3Ga
a/cvJjU6KiEPrVxpmh8BwaiNl7ft0aF8odde+oS89eznJNunuCw3xFP1IbHyQ2jSVTq3+pvu5nDv
6UYcSfZMO39EaCxU9mK2z9zt1sGv8aGCn16Pcdh/TJ2Fry6yCMA6fbcdUpG8u+Yew+l8HNrkAwb5
obUMeHNVvSeahsNOxvMmX8yDGT48cuNxzWbd4vtaOyp6StuJkwVbRk9TSTSTgDJqrBUYcsC8RhuN
vx9IVZlxdGHhgx9wUMDhweMhODdNYKzajv1FaljPpgyTcxDw30jx36rLa7wEZn52JwicsUO7eJ2A
jdMjZ8CKhvhBvQ5YoGge5vQ+hB+tiBy6Z7KtudwvBusG4aRfvVkYK1ckRD2aX7Vty62ZoAjWdbzr
ltbSLMSF6AOw2qBmFnBS+e0BjbwSAcbmNycHAFecR4JS3x0RvplxOOLwUs29F/YWmPsW/cfY4fqo
dtISuxwGLzbFBlh62kAQdp/LpS4MFqB/GpcfbpNW6GkktGuedreAFd3e65q/RjHps2x4eWetfZm8
8DuuU2Lcc1dTpOlSbAk2LMpDCCdtcR0MdpJ2HBrbjoa1c2BPt6bzmh2vpeep0KQeS671pZc0p0It
JAdBm5R6M6okX/VTtI9yFlsQW9B6YuO19UONZEeGBeoR3MXEdNcE+Kt76Tvcinm4i0bH3Krc9reN
zPyHyBRiFZNTW6FVMMhXWrKb+Uk7qe+aPlUe+YQvLMwbKwJRW6MPoanll6Cp9b4OJW7TuaZ4sHM/
c6eKL0DInv3KwfOe9s+ESn8V3D/m6DRXrqukqfFNmzhJluz0wDYFZZDAWAPWDYu1e5trYOL//GlM
zv/0bPz/SpKXqfrzH//1+7dKCnKNukl+6f+1V8QlsUo9x3/7p3ol+lNuvvX3f/lTMD9Pt2/F37x+
x9/Ndxvr5vv/8vf+3Udi/otKEYeYvms5phSB+z/6SOx/eWiMQvhuICzLt4L/WUhi/wvkjymk73qO
g/BBicm/C0ks8S/PEpCAPMe2PceS7v9LIQnBCP6V/72QBGe669N5givRtFz//ygksTtibrgexq23
yDrNnMD8XH4MNi/af360aYpU7Ln7ufSyY1bpx0gqRbu4fk3GqDwZuHBnST9yGMsnqk2tTWtzd7Pw
vNqi3MqUph8v5TiTiJZqIIRW2U/dnQ+AOhFI5yu+mgyqqQkvqIypfxO1ux0QgFSa/Q6rbLoiLJeL
lSnaxjbWSiChX2TxH9t6FgBKCZXGVX0upFGdaVstCO7NPwIe+bmCbbKqafWOXSz4EoOU5ZvBVudi
BD3FsYHg8huG7PaBZottJNpbaDGZpOY4XJw+eLNoIjx6gzXdBaeYpbpsA7SkPPipep/dhiNVR81x
zjpzCzjNP/hqhEzrUmTSIdAsds3+6gBmL8gr7FLchwdeHjOZ4uqBVYBx7lu3O40L/GIJL7utxbgf
vGDBbA9MpcXe1/eoc/GghLzq8IvUPvFMY5beM6XU7VNn/M6pdywNRK/KIWBb1IASRXdFRguuC/3k
P3/w2ktoUJ/7NSJ1DoMmsXfsEWEZihKOd9Rd0jRB64YysNY936iiGU3GkPW8RJ5DrxWAkl3q1Sd4
F6QQeM3liSDR4/VrLJkcaijeWddV/pouo4da1GKs+a800nScSrv2ZKumXPe+EV0jBywtxef1Fzsj
XCtD/g4694/tsF+xdPI8uv1DHCiK7YiafoZp94QSVHx0EY3NOQ59h7fxbmRHs88JaOxIiFePHLPQ
WciTn6XI5Zrrajk/RofOH0q821N+skz9p3S/B/YkX6kLQUtaJIjKbgZnyvGogDCaoA/8CYgTDYV4
NB2rvI52T+Xx4FDgZ+6rAVROUM87RPerU2BK1q2MjuUVt1q5FYbwr/Q3+ocvSRBxy1VdXVw9fXoS
HrZMxV2waD/yryoQHnlxDrvsPQRd0iRO/dBxCR4XSxPhIzlQ5cDeCANP9XvQF1GDrl1qSpk+Oxsg
gJ9CYxhq4lxGtx9LcQMZ2l1H9ge7ccKxYePUvQRDZJ9brs3SmYqjGbdkLgmB1hMk1yn0x5Wua5SG
Ia1Pfhsz7mL190b/bC4/mnneZDAGy3Xhxxt/gQaJogj2vhdxtqVV40TByWMMIolj9uAAS2rDLSyt
Q1ZX4qY99asOjfDChcQ9E1qAs6uy2HeIKXi9Jqo81B3lRr3FebXBgtauFRrkly+BFDmpAUuIo9SU
h8ywk9fv+MNDg8qykaPvHweVeRvUIyYaJM6LA7awD5eCUYRHOfh/CSmfyViWW+hKDBA/ytZUZsps
Ondm42yFLs0l2+w/hPZ4FJRjR3M+fDg8OjiQUoA6pZXeZU1OGBXYKkSjl6yPCMl7iqwIwQNMwfKH
shvYvbceFvgnYjgnxM7sz/Vi4yxiFoW58Ky1iNPu2kMNmoOB/z0boEwa5EkDF7cBLwtWL8j2jYXn
CmHFWtkzfm1NX7sx+/Q9IW2xNMwn1L7JWWnTHZcV01Iqm8zsB8k1gg+EhpSYTFVOCxJpKMJd3lXx
Xgz0DBqlMC6t0A9TuZ1136+18sUO09KwCpY60rpvJnCTD1hj3KtH5cAQcI0VGXWUlYr/cKq5WoZN
CYHEsZaX9EFW/QdkhD3R9AbECFLiHJq/J9FeZjxweWnEJ2ipKz3JtS0DcWbbdpgj785uCXh+l+yD
LMSGXz+Zk1XsC0892t5w8Rw8pVVJNtvEY5OYtBIaDRBAaL8CD+c/ADOskZQuICBaJi7pUYLOzsVB
WuNwdjDQW3P7oiPE9URMr16T4HZol2RCekwbQns2TSyQCbCRzOOXnUBNseErw70eNkmVvMCA2DtO
2kJfRdQFXlF5Ns0yosczMnw6SfFjGSwdMJb98fF12pEjVn0//53wyAA3MDCeaR/LP2aZHndEALyC
hnTxkLf5rzoBQUwhTETb1qHHkEdO+w2/1fuMad0LSB00Ia0EPJW++ng89DlJPOoay7UnoR11+e+m
d/nwCFJjvrV2WPB45qY01ijjbcC7qUPiRiS1uXmXva91q5M4PeUyu/p4mN1uuWRi769Fqo3W3SJZ
PYPXCALVUP6LhSHCGSunmuVSbPr85mSVhkZ8kNzo1n4i3Y0BbMHizUAMaGDbiBOU9dr8t59pokgU
jfJD/VOzSsQVkcB850OMKxi2zJ+3Oqom0pFWzV875al5H4L+ZfS9pzJADxrxPqTNpbfoIJsYNUPw
YUPYVASaQuarhox0yLrc9B79uqWIUNPeTqT3pSvnOyPQzglIH4uUwKuMmPysx1lHuBGp0Ih0gcEy
J4Drq6OjbHGeun6DmJufvEbSh1WIFFlXGLuuTJz11JtwACH1b6qhcp+iMCN35fbtIaXgG3HHfVP0
qZUwxN88xFfHjQLKm6S5DTxw22hodF+mX35tDVQk1axcfCBxbAIKuKZ5dsWsBgPcurDy6qAb6xNS
e+6U9UPWj6BHEmqWLPQrVlTZwbOhrbPX2ZR+k+wTtucblc/hmZfYFxNWvAdEgudZBUQfDFYVmzS1
9yWXG5y5oruFcng1ZjPbu6yKACI5QDVIKIAPYH0UNE8C19lCNcRXtzi6s7oA7rLsSJQ1U5qeJocs
Y4ud454AHqpvVAWlO3M8qc6q3jpxH6eqoEan7vdmGFlssQ3uWYBNl8pRP3YvWZAuJhxrbF86+VHi
bkLzgCScYrld9Q1z5DDgVEiWOgq3/J79Fogcss4pdfxvs1PeNcjYXnfLOVIYw91UXrPmvPjBngZX
im531C8isLeal+cIIyQeKs2xJC2Zf9Bo8ArQKGA6DbOsJfZRAh/LE1y2iSxvhEJ8DGdSn3w9ggNy
V17s6cckqcxHLgwLG17VGx8QM55Mf7iVBjFIPY6SDQEFbKjQnFoRAjyz/gKBxm50wKXtKENuM1cH
1EBmi24FUTOf5LZwu5to3eRh9IaMVdeUnlg6EwXFKOYJ+u2V0zxITLP03yVnm6/8HDBbBoU8aXJ8
Wz8PlueMFjCKyEf0Uht7q/e9/WRU784YYXy22XQYTXWXiDy8UsW2b9kaFjZ5qdan6o7PZ8TGlHgg
9EIEpoitIScm4f/2dGWdI6zoF9Lb/TFwSyBIaXJWpv1idJI+sKQNKAFCAs6adpu0dvNApuYAVLF7
Gmt8yIFXb6aMmG9PIARsgNwVmMPW/jBVzyED/UIQsQlIv0xC07pRYrGaWKq6RmS+Bs4yP6jwgqPl
JgaM/XY8mdxj3XqgQhiHoWOcI7PisB9Ep9LHY1cWKdIhMuHGmGtvA10RhgPW4JO7HETS2qQrIXTw
C4UdWkvXddyfRs3+re12cyMPShrnWRUlzBrrHUI5NuIKQ3GU0e2QkP+nepes+ezTaN3wuWx8GUGK
NeunyVT1oTE8grnJiTbH4WXAvHkrRnGmBxwX88CW1Hv9ZwUe8EtVtnbOuS1/DcrQJ9LN3RFs3H0w
tYGdzYMxECX6JQAisiukyNaiG9/9GSyRV5blvagge+T8k7sqCOCXJPZFg7J3uPJ8Y3roTA48ZGwO
ZkyudSaWKDNruBdCIHXRILH26+ga4It6GvXB69LqwalAJLTln0Y77QMiHcLdG+OScyPfTaly5l+n
iJO4g7sdABVmBbvB5AN+kcNrFU0vUfHc1BBxpqnB5KoK/FeiMy4jHQlnP0zVhlFilwquqjFqyII2
DHNpyawVdzhXsHK9OjYZtiBHVR1Ij6+SiDto9Kmd7C8+dPCH3lgAUCCoicQMU7yPY2c4qr+se41V
TY5q8P0eq2Jqr9kf/DXcvzN1BxfMudNDK8vfUfxhmtmbJqN8FPE0HUIAPdvIdt7Zyr/Yhrb3KZ/P
UwiUFzmK6D9HczHvkw4PU2pkz9oY3jNFPVoYwjUdUnjXqa8PlaVg5+pxH+QYKPC0qsx6HK36T+oR
kHYV0YjE/6wcnr5cP5jcMvuAXpRvA6u+xAF+1kUTTuyiv00glLBVUx/AZk0dOnox6NcU7s3RciKb
B6fFrgfaDGb5VoSf8zvhj/Ru6cnb9IL8ZZVC/JC5SzODeQ1wr9+LPipWBt/jhtucX1dR36WyV6EH
dcXpf6KrMT80Os52BizjvRkTH65k8AZs2Xmsw3Q/MWhu+w7gkBXXHLZGIdex5X0DW4ofPM3x0h3D
CzlQwgEsxR8jKHxr4W5xRjkXu60twgAlMeQ8u5DrgIawXJOdDo4NpS0Hj3hyouf8WLKhOGE62USj
L692yi7CKBQbWcMgg1gw5sqhhx7bEZx3k6uOyINkTn7Gd4UOGJOeL/36Tvpub4wVXT94DdUiKioP
SkmWlDdvJnbJKzzfOwENK4N6Zh/hPOX0Vax41NAXNdTBwygwwTsSUHblV8aNvrIz+21glmFZn+OG
FYydQbJUws/PZu9zckha6AeWcavdqj7lgYnZFvDOKjd5kkQvXJbqxsDc84RlLsTtzM4Qn5M1scmz
4fdjraHU2bcxMgeO+2n1jXUtrLi7V2rY8k6OjoOQ57KKg4uMvQ/hF/OJtx320Y8uq06+7Qzfgezl
GhNMjjRZvvNfO16ECaHGrPS9iCD7ixiiWBL2BFsqRpbWnZt9AevnMioaYqNUZ6RQin3a0cEWJm7x
PEQ86h022Jix4vRqyVocakv/ISjClMqw4QmiKuGAF4Ce8mNhxPuestxT7xWXuGqtVefj6Am0cfT4
fUtZXSyRqI3TxBeHVrS9gjG4sqYMqAgI5Dhyjn2iLhWtsaF8xuh6MfngVp3l/8kqp0ONGR5nJss5
h0nbDlh0ShhudGB6cKsOE92qG7gB9xwi29rwrNec3ew+d72b5+hkRRD2ORsq/94dskEynNdSrMqJ
0sbYTBnX5bzzI3kVvkentlVagLJPdd63WwbdCnnjk50RSxJnPhT9c7QYajm/5wSnLkMhPyc7T1ZV
HP1e/FM6I7sLMAuzeO8dRw7ZcMejs7bajaHM4IgdYR/bo78asKSvE8Adwp7+WBJNHzsZiVZ6z8EY
oQ55GW5u20n3NEniSBySW8LpcjO7SzMrtTR+an75kSUx/o5vlIjtTY9FfVdtjc5ZOoia51AVJMMb
90eO1WOvN/1cfdSW022w+L31ff9KCgR9z95kDaFfxIEz9rW/AGR2UQrkvp21veEUebXMWO3Dwvlr
xPpBjPSXSlKkfRcFlHVXf0mxzVQRmcZKEdDd+lHNDlO4e7xjuBaN9jpmvTyEyvwp9Qi93/ABNlqh
pLOHAkqyAuxHpnbaLM+EtdsL6lonHjZd5+srxtYjOmH+WeQwGQ2sTfTm1B2MtLk9UThF1wYzZJ49
OLq80TLVXlNhPmCScNcSov3Wg5C3sbDD3WAWNNhygBNIQMSrCf/gOetyxH4WtmffHMXO7RnUBmIv
zJv1H8901crIwuEBRoe7NT4despWXO0Xaxif67aUZ/I29OJKnKXOwBGo0jn3cFgT58TEgT+h1+wF
bHenDOpIwZVEkdE9ZAzuHaEEdDY9r7UV6a3KJpftdKA3blvyJOySJ9TRbyfLi4sOTdJUaYuzBIwR
c3+TbhpujdoMg5ekS+6ccc++SvvPUdKPIAfDW/NyqnCplZiXFpKV8iv9wotkw/9BvZUWgYEOjejk
jpAAOuLrXcLHD93hJdHOrmpd/yPS8ZPdGE+xzSiu07A5NNA/NxYs2T60PtMFQ8cssLI9noCz5INh
b4TbPDvUcwOishp2ThKa66Ia5z0galZDBo/ZifmHAyCxrkbXE5eQwod6Avz+2VqYIHuThGIQs/kz
SppUjBBdz67Exhb6J0qqO359/+ql3ETzb4rcKw7vMljn2IasNv7VC3+gQc35zFh1VJGkIdSOglUe
5+eCuqStHN3qwPdRbfCTBBymWDAXkxs9wzr/UGQMsb2nH7iTn2rIopTVpdQuOQ9icNWtafW8KjoD
bakmxOa3al3y3n4aqByMsEZzJe16M6p2TVE+qkp4D4lsxw00qdIcXPxd3iOhTAPavMAYIlswiJ48
9w3nexnXRw7PVKJpqlz7OH/BeQ7+2ezSg9H+2B479KXJslF98oKHm5agrMZqlbgP/uSbd1geh0bp
mH5Jvms9HHOmItJEtAQCat9lHpQ7nrjzvpbeWT4Q2PPeWQfyThhxYM5hlrMjb+NPQ4id7zgXi6U6
t15B/A7VBsk5oLTHW7lzsjL0nD7EMUkR7Bh0Umwzp8USX9py00xLaNLxCJ8wvrIgpijPi1A+y5c4
wbRcZAklwcVw6YH8rQh7FQcubx6qnAJXcW6ItW6scTd0Af53Sf7AEt5fB9ltp3X+NUaVPGZTcZMh
/tmylMGhnG9Yum9N1EzbrATHXEdhdaoMsiX4OKMrSIYJ7AoA3lLfVEWEQAT+h256Z+W52Tund0z5
uQHPgHx/Yv7y06jbahdd0OFzjTgHw+4vaGjEOcElU0aSb28gElAAZ8o63I4kLEykyjUhqJNfzZce
o82ur4NpZyh1GhVnOPD65xwk8z6CN8HBeReKCq5aDYNtSsgPDBJKTd8/0xwodvVCxAk2JZIdBHdB
6LLD4VIleDsLXCiD9o6Qb+lsM/0tOTIeghkuaabi1WxFiNlxTUkpqgxKxRvvBDLBFkBuDKtPE+iv
yJtRpgOqlXMxrNMOWl6Oj5aQDbgH+Bah0j9NmDpnQ3SvDODlJmRVOXbg5tKdC2ZlS+j13kAKBDuz
blnKb9lJdHt6UwHCcI0UkXmaDKKlSsthd+XBNm652yTvPR4EwcJdzqy/nk/SxIhm6hvClgYFG0OJ
lxjg/Kb+nfnI2OF9g0Iy4QdKg98Kv8uZc6GXoRRVbo5YOLfeuleq3likcPDz3XFvC+j5ZEz6iphb
N5Pw1x5P3QDhKpU7nCQz5kIya5335XpltvM9KlXFYZqrt8al5CJiHaW66kx1F82RPeJvdPBNIvG4
hM1VN1Ob6tGFu1KjRlYAX6GoF6RIARTNUmNjfjcByf0YWKunpxJzSv6SDaG18ei6TGbZHhLOVdRB
rSDPU3VeUEtpccrPq7e5W5qeMxDoLj0UdIXuaeIUT3Fssoif+XKSux/s8rlI6IKP7n4HiNfmKMMl
Uf6tk7nYuhk6Be+TD5NCRY9+8F3d0KWoowcHkNlqbC1oFiXsFyPJiDKlXzHO7EPvsHIrLa6ERiIV
Zg1fp9Fbl9qvEnA0uT6ZOr/COneQX+ue0SHhfJeyN/KeBtVPINF+xoleVR4+vmTjZSYQ/jL6liec
jMCyPPvcxO2NKW5TInm198ho/W0yEZHBeX2trRLp3m04c6XlgfADwBNhrfxQHBtgtGCqGGuDZgAP
5rD6D/47SeexHLmxBdEvQgRMFcy2vWU3zdBtEBxSU/Def/07xafFhCYUkobdQNU1mSfta9igVsWi
tHGi1Nlrxqxl+tbGU8ZroQhdsaZstWRmfWht+RZW2UdXVv+s2FA7Q6Dxl+wSMe7DCRkJqVi+2T41
TC+w7joKS1lphPfg2Wm7f3oe8BKTazmCq7zEinnoAjbdtbtzMqjnyglQDFhtQ22bcknYQObMgRk3
GCxsml6wd+RS0FiBtjHcutg4efZRO6AFwc5le1hm73gb8hMeoqeWivAwMppPVB4ceeOfxrgbrj7q
EqsO1X3xs2xXSE3bAba3ttopvdCGneoFT305YJ8tg16sa5G0r6lgiVWSW6Ly17FqwxOXfrMhVi3d
RsXio8hgy9aR2Md/nXStkD6ysyJiDzFibitXztsmj7aUqYSnx2TWDVbxBG1EnGtvuBoxUsUGsCDQ
IFxBrtHCCSET6gCU+c7Qg1AhE8Q3Jtkzw/nlT92ZnGYZYYHGpHZOFzZvBlK2tQoNdMlV4m0iL4R3
zEDZFynmVbddzjxGsJH0HrCFxtlPznjD7lJdkxg/8CTGYGOnxMOi+PyvLJwY/a3bXtus++oCet8c
gPOvBy33I+/mNM3jEkwDV6XnUbp01rUmdeUQdsaf2bwW2reS4QuMsEXhq6lfJnwfYPXf3Qa0PcUP
8/eUs56w0zNvhHlsDckad5l2/qTcTUouG3C2BB9fNiCLxCDG2octoV5kNCTM1wGshxn0pIKzuzVq
vr3gmIkk+8QOc1VMOlJas10SsLXN0eMJ6hpwJdCjzHjcm/i1WZtiyO7b49CjB/v9BfXo2+Jaw0HG
Mr5VZJuuuUCIcbaT5ObQGjesYUUCXTNNoVxRZZ2QommhbVI9iiDa4vglrzglNicfyWyXPh9BZ7Di
IhTAZ0BnMCuDD4ELnhSCFGs3sLd6N6ZYyBOR+EcrU9aBWMp4zZZnPy62c8v68WmApbhmFJ4f4tSB
/81Yj7eRkqHD/U1DZDz6S9kd0VmfYBjhmCW3fE8WlgKf11mXslZvqAni/+aJtpqpLoQlG346s/p7
5ZN6svTTiaMaY6hpTft8WZhjV4TpVXV+9SwrvlYJxL0AhCdnACQcUgkR1vjJJSYPzZYkxnfuf3YH
mh/EMkG8ygYVHLnLVaTVU7X0zNqR4C+FSSp9Fj9Mhc0E2jUuXUFvIOACZt0eVei4anRDZFdgz2Xd
e9egoTawkvZxKe341NnVX05R5+zbNurIJCBvgPE3TnPG54XzR+RACRvmDoA/97lHdGFrZOZ6wH0N
LMvwL0jd+2cXaEwfNrfAd2mvyc5aOzx1199fQlEaK/Yo68FAU5Th5L4VRB07rtlfRzs1ML8OG1Ux
W1B1wkfQT2QWebTrpTe916lrHCKHwOJStFyZSOqcrLyCk4ImxIAqDFuaGoeFmR7tdiIGB6nEQ1Dl
Jo8ar0lllmIjCkU4qMHUlhd7n7MfPvQMSXhW+he3kSdBa0FfC1gALDuI5uav2To7OTfdc95V5BsL
IkEbFNFxnNm8bEz3y9gyd7Qk9jviiHWx2HtEF8MbtuF4mzUWU3L8FOcEJdQW76eNCNvH8RBl/gEe
tL12eDLPwvI0dFd8zYQ8G4Q9O2x9iG9Hfhk6utVmiGHwKNrg+DyiopVdPADf8KCd8M4NnvcBfuwR
+0EGIGN570CWwmbfBsK7QcDSZAdmLyWHz6BTqul2zs3QftHweoRYA0N5UzEQOaAoliDlmjIcaXFD
q6wTsFOZ3fDTv84t2dgqBWuQ67zswejZj1rpRSXlHesZV+vEBVK4I2lp7PXwv7gp+dsxQdyUp0eP
ekyRz50S1O3pxO4xcFnqIJsEeQIASOd610gcNksS9Oto/oewDgo1CThrxZrS1rnguU4IJ16ETyP+
YRScdOJFDNVrYNEruESLe0SMC501bhA6Xur0cQv1YxGRR95ZX1XXTSeHXnI1dOZroDe3U2ts/Vb+
TISaB8iovcp8r6fxr03oeajTz32dgz799d0/hK+3u4GQdLj0iApmyg3S0zm3jRV5sCRRE61ew6Nk
Jwbkg8x1U6ev4wXngiOQPSaYPdMJ7SNR7R5aEj2PPXSyI9iTZPuRB8CfEZQA9ln4SLnnN1nHZUMM
/JiTB+8RDL9gTCNb17wytp6YBHpsEWHOXNPE/FPa2I4Zwgw15nBqYQNwwB2oxngoAweLMgrHtkN2
71n9G2uOGHyk+bSgSTVTJJe0UydLVm9+Pi77XoF+mpKOqTheM2vGexVZ8Ljs9h471bwy2uwV7UfE
UO6Ffdcz3qlHAV1yp9oeOMD8bCsf+HrH8DOJrU+r9V5GMzqLAGQsScSuxbCJm3NZhInsedcbaDNU
/hFCCVt1ZY1roaO7W0bFjNxWtT5ddqZBlbfUS7xehq4DhqIrx4rlpxnkD3nPqWXOdPMFpdcswpfW
+Qbb3RGMg0404hRXrfUngYviE0u8w3j+Nyxc7IuOJNKhsV+wevR8/spaWVaFq0ewfafnhHuQo+5q
EvgGRIoAoiJrICXmDcMUsG84+M3CiQcdGJf25O7mmmcIt/lLEdiviW2Tiq4qxXIY+9noYF+LBXbD
nCm14klaBXa52tqOc+JlC3aJmtkjaxLQEoiv2DxHumuum/QKEZc5NAvoqnPJVmo3DG/eTaWzURWD
/ciCmCjxmaSTYnA29p+euAHya1ZRohkZLJfWRoGWErF2vA0IpaSvrN491GLrMYpXqF3+VVgzmbwg
gwX1ulJDevdNBfQQOcuQud9GjisxQirlpOat791rKnfp8FW1yGXr5U2aqXv5RfR9pwl0ZulCKmlk
+lfAs1xXOurDaG4LjKuD7+YPS0A34L6FNTIxEFAz41Ms5DPrHxzyuymEzUB66D5Y1OucS2icrGpq
NRkbE9+0dCO5ERVDzj4okV+g362gPwA5fyEtZu09Ad3hSfFP/QzTwi+oABU3x+QeEWNcSpU/zxZZ
BKEGwi1YWCtfktpaQlOPCXkPskbt0KGvUVXVIECqPfDJbodMwSSmstpnJFMTw5TwurdiZzXlfwk5
yt4yPnTlyHqZnN21HHV+9gCGRo4jiiib+zKyOywRSHtofkZ2wy6iKn+Jj6J+zELBik0Hv7EKXBOe
BKoLidDWXuhGhiYzz0nkWJuYpGsQI6QaxSWiPgQD4i1C5jfib0OE+Yye67pUmTgoICrrKJHBPqif
hG2Nr7WLFUjR1l5bdqSTpXS5RZhNFlqHiVrJlB0PsAp61qT6F5CgWMz13znDBoQ5nXZXkMHXDaRq
zd5DXFF9EferaVJje/Wd8Qklt3OwnR63UeY8T8xh7gL39V22rKDYN9VBEl1T1lt74MQTwwnHvlRM
T4fFtp6mEVFSs+QkopSUXYMrY4TS6hjE7l/bQ4OA+uJq8hGuxxFjLMqZBTdMZdmP9GlbYpN1wpN4
SOrlMfbGi9eQkRLj1kffAovTA2O/ENuFB9yFHKyVhwHXD9bYNa7Gi6fUbaE7WiN4aC5ZyJI6z727
EzoziW+hvMg9YakndFNbD+7J3hsZuw/N0q8H+AYHBMtkqsqzxIG8a72vlOLvBM7jUBYFssC18EaS
0whU9sP6zSLYLFe9OmZL/51bxdUzycixiNWakTYfWAulDxI4NUcRTzuIJQ6/PrfuS8Ril635oWlF
cwyoM70ij9lV5LYek3J5l8WZkYl5ysp6eAhTP+fJwmsC8Grc+21S7/zFOQWDEzw4Zq+fU2JtG4Qi
0TKhFEjGTWorcx1ljn82ArNfTY7vbSbMFzD+ZmcrrIJJICLIWRG21U4G9PxZjlvp28thglVZmEl6
9LnrSulZK9et40sQMBnjjQ4Phtl/uXZzaFEL3qzeZkmwWFeIB+ZukNYeLCKDas1sSEckS4XlHRs3
oDZOtLy+7Q+Fa9snnrLmBF7MbKfqksL+r+VwhybU3LK0MtctkwMEz1jraLLICYJGu46c2LkEi/fk
tm31UOlg88XzLjM/9Z+YOZDjmHCITC9YL0RPM8pDAIM3KojfFFlnDy7vMCe9m23JhWWZhyioEn50
Hxzroyhaa8ey7zlKUE5XQrGrDukbOicPVm6BI4zP4WzN3SmqrXxTisB/SG3ovANGbrBZNa+pT1bI
VD3DC8PhE3i7XLS8UU5C8l0W74Y4LMBB2zGnsWEd/XIkUtaPUAeFjwJpA+Zt780nfvtku8W1TKr2
pTRNXllveRNzz6mBwnHbWwsjNG0ujHKWZyqq+l1PdXmusan6ixscJif4NqXp/MmD5RYQgfc3blkW
JubG9xwNsE7EFewK659sJLVnrNS2VMXHzE3mAGwPmIovMn9n4fyeOmm5M6t8FxUzSLEeABv+sUjX
P/+8hjmlH6l7R7ocgr7+DhOHGZJHAAjyi3ADggCgEZmi0G+8DX7FFDtRT4/l4agS4LnbhdV8OuWv
FDeSFLKuh60DEbIbDfMJh2TO8MnrcUjhSh3Wpc+AMJ6ji0jmeQ8XasgCd1URM5oWHYlv3TQfBC1W
1pIt1MYorxyxqwyCTvAPjQX14Rg7m9rYD651V3PdXxoB2a+YhmsZDK+jSMR6tDdDmXK4kZHN4WOu
hjb7ilzHPNvHaIbjyQYKQQIqUkJWsYsBYyG9tUnkd9NO/iGIMDqar46VbaJ0EYdKJC5RbfkZ0Vnx
sW2FSt54dYn++CJkNP30iW0ilx2eqj3azzLxxNZuoHDms2mvCW8K74bJ3q6xOU0LyxKHjte3D52I
CqQfj1QQL0raKbKVPrs0YS4vyVKUtFhZu08SRRTKNJdPafZuxa8GI8+I3cqTbTZ/VQOhGXOdy6Mv
VuPiD9vJFe6WAiLZi0JoZAiWpyIHh9XOEVgEfWvBn6SG6agTEyaFNFFFdel7j769bIl2QWS2dhAB
pWNgP4A33jpRP58atewhOI3rrpytI5Ik4kjUSZZAAAiRuJspNEo2Ykba39TSR09QpXAHVTkZiIGP
4i9mL4EzRG+8Hn7/ztduEXrUhCSc9mxpJwmLsU/ElvHemRl7dM3VQ1qcYz4B7D88+9hRfGwpufan
MJ76AGuXnxrtXQm1iyXEzqLG8AHY8RZLAG6nyhtuKChpdaeiv3f230i7YkLtj4m1UybSnplWu2cK
7aOB2YDuPicYR3tsWBlVdyY0dAnagdNoL06nXTl5ZPxhxy43kBSaw4h1ZykxZROzq/V50yXiQ5QC
DWRoUe9o50+GBajVXqAQU9Cg3UGO9gkpwhVZXMXFVdjeO9Z6CH6S2mEs6n1HMiKptP5XrNU3uHTe
VIkbycOWFGp/UqOdSo72LIkCDHiW2t4p0b+MQQrNRdnPCz7Xh1JbniKYG+0gkKfj3bNGm9AcTFIj
Zimcvs3d0v4pgZEq0Y6qQHurCu2y6pDJyTL94zCGWeXaieX/erK0OwtuCz2AdmxZWLfifvS3NmYu
ialr1O4ucgQ+Xe33akmlJ4F9S146gcWx/95qb9hE8e/xn04xjfWYxxrtIou1n0xqZ5kdpec812Ah
7ToLsZ+x2ozZHyzPnXamDY1kXoFb0MS0NkVgB2NEW0QC9cwSAbUsHHr43MLMMVeFyZ8+Hmb2pe2W
58pIOW0JNnkC6h59WROLNDbBGTY6yCagSrSzbtAeOxOFkGkA0eRcP0zY8FC848cjJ0j781rt1Eu1
Z48xD/Fk2sfHkbP2a5x9o/b4We0zjVb64mP+639dgNoPiGwXJQwWQUN7BROcFL2Be3DRPkKmZsOd
Xv2ZhUzyJDAbcgC0x1D7D9E2me/4/4D5a3fiMFr/SrMoTmlovxuIDvwVBIt4oxLolkFspjuCNfFV
T/W2xPxoaBeko/2Q1K/xLsYi6WivJLoKzn3sk5H2UbI6R5WvvZU1Jstauy0Vwdqm9l9K04u3TpNi
TtYMlpFxesmOSMRDubUxcJYRTs6Qjwp0IrLDxPCJaNSOT3gbJPTZuEAldlAjwhdaaYcoNy2vLZ5R
XJ3Wnf22DbACR2mhvaWxdpmqBL9p+ms9Dc6DdqJW3nfmhBNYirm+MlbgmaHUW7mLFghhZZ2xtC7a
28pAgcNf+10tnAhCO2BH7YXlILuXFe7YDDGqVkYV2GbhLiTPnXbSZhoVH6nvUaTHfIjyXVcRogiM
d+t3733eZUe39albCa+3R9jGcw0GArMIiebzwkIQpEFgTMR3dBwJqUF8uFMdIZK+tYGBbEDn0hqf
9tJ9DlXdUqzhYlHKy9ex8yMMAj4C9vHEOhQlO26tYknt+bHX3uM4eY2wItfD1dLOZPZ8UMy0W7lK
C5ZHTdQ8VhadSea6EEFdMjfyZjymDnuh7oswUNDkRgjNTTvnNYdF9ogZJ4W8dqRugF85MIwlm4SA
I982uxe5gHlQSgxnnssOPB00WinsegflbxRBrx3zn9JhMeKkXnMycVpoQpBsXRqPgBxGAplIOh1I
AXTBDhCkAztxMzJ0B04zOZssngYmC3RrcOFZVLropNGS41/MPmFx8fqOy8oZxmiTuXe4Usd8NhAU
NOuQ2KmG2touTiw2X6WYXuppQFPdM2QlNqSAJgSj6YG17UsTZggshp80C05pnqDPVUCxbNKvGCHy
vwuNzzjuzhOJmGmDHSHPkY+1eOPWhK+8jD0LPvb2+XZZaqjJle/emgKaAkurrYmgkxEZ0nS9jTvU
IRqYkOgkmpsc2xrB3mxHneF4nrP43fDkfiyuZli5SLLNE85PG8sLIO3J6ZBlMjwGtYM9nR/ZDrZe
P0Z/sMDUc3yfvGGHV/iUZOVjlgxI5Q2Hjd7sPYN8PJWIpyGAjRtjkM6l9QlAEuYyb+ie5UOFRywW
fvVUi5a5HMGUf+0WD10ixB4+gLNfUgIzsDWJtdTiWVs0/S1Ab5VTxU99MR3TAbxJVkcPHsIdnTG6
7HzHUg8T5voSxhABmR4/Fmk4oK+Xo2/PtBaT+eKMnJNce2BoRByvLALYx743to0bHZB+tghaM/Pk
OuKY47h/cEm+gxsXfvidtYryDZxFiQjGKF+codoshAusPSAycGCs9rr0TXstAhYu6Wz9RWJEqdmC
Eu+d4SOIo35Veyo++Vb1GbZBu+l6ar0MuStmlDGDM1LDcBxeTFrIc8mQ41i6+ZfCBc/cYvxA/8RE
vSob4gK5ulhifsQoty7AdiHHiIGdnFKPv7/w/fPHSuVPwF/rVoCr5zw6wlxwH4rgkuPE206ZMjYJ
IcEHgsjWPUqvLU3D/JYs5QfXwG7Ky+lVSnkKqMrOYxbRCpqCpIjyubLRgkSTdQtZIaYIWx/QxNsr
DIzONbAZkPvLyPqYnPSdMSanPlP5zWAEseNuPszdoMcM4J+WKNZpCwpIby1Lqgis1nLrScinQlTM
lBTWDCSQFsNXdJKL30z7qVUvQW+KDUtZ49mWPZFV09DsR9wNd49QEya3Icp/aZcH2aZY2vSq3l7q
7ZhyQCDp+7BaOaLk0MGhpTlro7Z3mYitvkwdk7t0IfDFGLv+4i44gYYpJuVvPEWY9oix7W5Z5vwM
s+1eMxPIKtO9YmOANjdZcjHAN0BB9+lHXjftY0vf7TpLfrcztjP50OGdD9Lb/OZE7hHPmfdlSbZU
Apa5S+F2JPAlfsqLaybN6ZaSMRbOSXjMUrI2yLhRl6L1GMNK7eYwMo8zhOlAEGrB3Rj122GW05k8
CcQoiDVZMS8P3WIsJyIrn/2+qPauFeQ7082IBo2rYDWIFnY1KahIE519E8e7EpPqURGJrE9gK7Ze
7LD0QKKy9vKLqNvZWfQfe567Xyj3mFke2STV8peTk0ce+iEfFSPVweEyxsBt29A6GNui1U8A3BWH
AUvaC3wOj2+j3UitLGsrPsbAc1HoeI158c2AUAJXHi2cZ/ffX9DWfbikd3HkRdOmwVbCJJnfxnJ0
D7WRMkdPllMh44i8+faGPGg+07Mzogq+7aVCCuG0VF8kfZ8TgVqoBIU4Z+JxqlgyL2CmssH/zvvO
AMTSvHYenlIatJtwcg9f/zChShLZPk6CT/Le7K+s/xuR3wqTLHvrcL+h5uf1sQEcvU/IayLhzJ9W
hnXRBB+TyohlsKCubYfskrYAXWSAJZNFtywYulsRJUvk5tND5tfipF1JS5NkD4Zyym2c0/6aWUcw
LaDMVPBVGxOVb9KIfeVTEXkyvs5UzWujaQA7WMzq+rvsYfZjbjkW3kdutzgDVU+As/kT9Qta0SKm
JyiOncigeVMy4j/zWDATZR7fihbVBVDckCRQ0iPSqNsbMSMt4RGQN7vdHidavp7SfwTr7O1iTjfU
TO224gwsUbM7NNUkcSVb9u5fovagmefmPxLp9sb4Eo3qHo5omFztoRkw+xtVou59I4zbaKjoOskQ
ISG56ZI/8Io8SyagEohTYh6k4X42pjCwJJL1ZyKg7f3q83dKg9BruEZpfUdlMB9IdHApKK1bEKkY
7uKbYbbIVAOwoKXsPkJqyibi/OYtKIjlqLG4RTgS0gRyAllbbmh8+Dkj5QWrOfZnn9vasgU6vxY3
DPh6yMNNAkXBfXHCRp1YyVH6ZpKZtxP6DwKkFCMseFwd2y2R7EpCxTeIOJmJsq1vwsbc5PjEdqUS
xVWVsBdjOz/WOQbvrmmmezxy9qAuI2oL/QkRRiQKEBF6tCYilRntQW4Mi+xY1ayk6tRU26waySwF
r+kaqF5Rod2rCgxyTXpIlQ/12qjD9yVEclYrCS6fRHk+nO1gsKi3C/wvYfvqpfEPmGtUm5EguI5W
FyGB7j6gn0WtewE6owGnYOJ7z3liMNBuExh+kDP+Dc743jdHw/KfCbnjKnfmZxi+YIqi8Fui3fUm
JixMMquNmfLPyXG4ju1yzLLhbKG5VrfOEKANdfrC6M9IQ4jSvKHaH/cBqetancFNoCjDesf8UBU/
YkWsA6MUoJwhkWolaYZ8LhZ/ZDShsTsCiYHXup6D5NkaWXiQwtQNAVnoyYQwSTsA85FJZdO2j2Oy
G/rpKQ6av1nv/pcn45vy0CFEMXr6DrBriRBN00j8/BabLtMB37bWBYmhPYA4Ik84j6zlh3iDPaGA
/8KESB/ED28mOjcSSB/MdrgEpmdx+sRPQ7ik23osxv0I6Qz8HC9MSRhWCLGeeHLMKBSWAtvUXn8G
5sCPVXojamLXI2owhNeeNPrHiP5ZlQbmsRNpxmE8qwIEJRG0bB7Ch5GA9G3XUSeNZeKvvNnwcJms
TMW/7qG8B9NPNhHQq/JozPU2seutF/cGNBaWdeXk/YyppL+olpOxZB6C7NTdwrA9FyL5E4ixYILN
Vsg3suLUAbAFjM8om5DVjePRlDaeyo+pPUp26PV7A0rKhGjdJbXaTmECEZrE1pJZBKBFerokqjac
kXDg7J1HQk01PRMbOgXYpZw5GmgAUoSJqUH5RfmU+8SGpFV/ba1/osBji9rI3Fh5A6cyUbc8VT+u
Dp3LIvndlR76FR8bqJvzHQ2CQXyA6m6M5mdTJZLHzXnumgKBMregXZJ7QCehY7NcjsqgvJX+S95k
rzLmKbP1W9C78c9ohajObITEjEom3h+mjEyjOoYMnI/gfH7EHL8go8X+MmG37acCWWx9YyP3F3iT
uWnrPieils1PT8JUK55RBOfH8JeuX2SfeK2e/CYwD2n7wfQDmjiiZnB26YQ+DvJLbFpkwSYmYP7i
ZsM+jUC2HBzyoNcOVgrkuNYbgAwc0AsNlSrau8FQd4M9F3OvbyUrWzGB8aVxi8zxodLEcI/qaDsb
jJdtltoBncia7xaeEBfqZJqHDvr+rN5n/L7rINTzm2FiexV5RGctZB3n3b6PFN9lipqP1cqFweC2
CiSYqBieoeTiWDPeYkG1kqH44yfJ91QXvGRFffJHal7eyVtodN9GWLx4+usryRltp769de4/YniJ
+pz8fOujc4zkUq8LC8tQDqawjhqGViEnmSA3pXLkdQlZV5oetKy2MDde/aimtnoRo3td4EUuQU4e
ZwA4LPwwbNe81DXDZ9QBwX5soquRu97ZYjqWO8R1lflpyMuEog1bYJ4mt6xSJ5SAcmNaJVRQK6u2
NEaYU6pd6PB4SFOYB5Rya9Njf4sbot3SSW+NJEK8T1HkodqyAmOd93JfN6XaSq9DkAh5okhx+2K7
B60RimVDtsUPkzSWOP96sj5yBEu7rveRhFTuU4G7YO0xEFmJztu1KFG2wuTpqJp8Oyv2XrwnxQ77
zqqm7F2xc0AC01jkkbntahorpOl2/I58N4I/R59vKvdxnD1iWkkZTKdKDydA+U6wg/I4QbFaMSco
GnZjMW94HyAKC9vurCq2JXPrE3fs8klTW9P+dKDmnegQzbCKsIxsnIV7lpHhurdNecCc2KxNmxit
kOhn5JWIOYpOU6YJSZt8ojqcznjta8561o7pXvrS2nER1ie3eIrZE+3iJkHfZSZ/2H1rkQjWHjBJ
06q2ghZGXSwQObpPQ1AckPcwxve4+Ryyq3DeYUOPfiJpCEZl6j5O0TcfhblJOQChPCNvVQkA1Tpk
glq5KD/0S9Pk/V+rHPdkbQYFQmIrmbVsP1wY50WPteKKXGrwkA68lMn20/0y9hOibgcqBFPXzmq2
UXAWfeQ+wpXjliLdNi17JOeuMVNzkaLtd4lk972N8vqzc3vnTrm6m0spqYQluit8xZVboerGmr73
y3bvBQZpBVg+kKJessH+MBiN7weK0lUaTBsft9c8lEf0JM+jy474N6BtJtAK4ERFueP4p9QUr+R4
fBpVs8OrM/Do1F9+FP4BI+McHcv56mVwn4iBWvv6df99nPVzDXk4WgvZDLve1fWtmlfstltwyPuE
Vko3t4w7MaoRIyffKEE/ojj+bszkZ5m42XOQx5vkzxL0Vz3JpJhysRaBtlxHC3eoJHEResZSB7gW
W6SMzJqor6FBtnzqHpkRBdFzUz2+T5aPpAsAbTiOgsmMInLOMZ/pR4lZtYoNUl61DXq+fMI7Tsym
PoyC+1dEbO6CafLRGC3FrkBxEAzdRxlO71OE46Kuwv/ssMdw4bBtUBV/5Jr926qv6z2PSbBBD1HN
ESGqWO29BXDiPGJJggsBPUBQ9fbAERTR7WsZ81h3NRr+LM1ZleM9hPOD7Y5U8/uIPbfmHuomVMVN
H/O88a9A4PPXZm2+/NYEbGmJRNGtaxNwrdBTU7RJ/lOZ5P3zOjy5qC4sn+gdxfhGZbyHqWE8TRZl
b4AEvCvcac/wnsz7Bt3o4hKj4psu10LGp6VYzK2cDOvBdviPqAFz3/ZCIdOY97+3chnNhME0kDFm
pBxLEe4xnCZrq3ReDL+8ogeitJTk51D5Vix1fm9HlQ/MuF2KfYbccmvZzWfrR3yvHA85hR4gjtM8
EXhjItCJ4/wnDiOuQUrFIeYwslrzEyLC3kJ3EfQOJj9WIb8fhhOGPzSlv/eykTQeL/kmAAyzVb7N
YpsSrfQhYLAtPKaknkWpliFPS7M25PRuG+PV7AkzSMxs08vBuKaC82hpsffqWtfg+IjqGRkV51KT
mO/uxCXfRza7Bzr06jC5+GNCVxm7347cHrrw0mXW7fd3SIngAVDogmrHCTK1O9DHcgVdHVbmzrF1
ulLXrfu5PoU1qTCGxf8zlOPLTKrD/+u8Ge5iIJfqyMgWVaaHIlGWO7+u+FJIXlxbVf+ULsWd1K0f
VNfAVnLj2EdMVGACcemwksYWTzQlIXdQQMgZwgS3akaiS6kwk3l5XxqTZUJTnkeKyI1UTDvi4lj7
uL5jh1eiJdl018tjws3MBoJTHrkZjX/UMuvk4xG6qsN7TgysSLlDSoSEpmfcAFP/GBaHE4krTEMt
ls0G7jHsnLiAvNpDe8kZt/4t8VLTPELNxPqP2BuIMjoRJ2UJ2KDXcwpQboVJmmi6pvRFV4fDAUYA
wZ0gGGt/D1tXqqEnBXB6Tyv8Jrjtt4PgTe3Eox9MwHwQi9KvGpvWpHvo6AiKRpG1VHR7BCE/Qtbe
OvjjquVdRZQhechBNavgCbvrLYI90vcleeoo8iabOrt3dNkfsleFWg519zUB2ZT6TAuIppO+8ezU
1O2GpHSREZ+NTP2zhU2yG6lxYT5Fa3TajBGdJ96Ohw6ky9bGjMTNfJwrhvko7jYt4AjkVoj9KQp3
ZumXGyPJWfAF3lMtM6Gb34mDMQnuZCX4hZsd8zT9VFZ/Yun8XlbU8moE41PKaKeMGIjrRDQTp6Mv
eRC65p6OEHMHJvCbxvkgdS9io7Ua5oHpaUNBbvjJj0EKU+PxFoQUtb/vF3mVKyYdZ8C22BBw+DBh
2+pXQlI3Auub/rQJunLhE1LWXfCy8ZwEPV9yx+c22FymMTGUyAmZSTTDIY/c7zalsl7G7m6OepwU
8dBmVfzze8PWBp8Cm3eoElLX1VMNJ2VYvr2K7AXOUESFlIdY5CAzPwf5QJ1e8fGiI6TdKzgU4W79
MKgBIYAVvhq4LouWdfVQIoiZBdeZz9OwnkpOmgEi4wqfu8FSa829y+dHlinRTvbOjQccbbnPHaE7
zSYFKACzFW235VBkemgtHNL9dFHcpfFDWZNbMnb5v5w5K4JPUONAurnQApwgPgC6FTuMXMzvVeCd
QyEeapvyvPE8UgDYHIGSp/DgHw+LaLaOH7/EssCk0L+DobiEABk1wu2/IiD8j6BEJt4sD3M1nRKe
NvqGAb0pxRWolnYr8nxnRIBoEFsBjmOMvC0hJQmiY1ajy3bAHAsG8zjq5mH5M5GPTNrqNc3zL9mZ
TMwLVpko86aXQD7EgyTvkYNwO6roywt4GuGEIibFQHWQabrlIfouiBlZNSn5BgU+s2LmbQpGee67
7HkRPFZDDA+KTBf3/y1rSivJHMZHnz2mD/W0/Mkhy62Wmsu5CmdcxTAn1twVgEoAjIZYx5x0gF+P
+3E79SYQ78mxb1ixuTXpiHlZ33JZMtwdibyPhBwORjSYD6omZStdXn1pB5uGLRd2SNpps4rOvFX/
rz88n88d/SMJRP8a58zplyK9Rf6frCbJD+tUGYWEfSQ1Yxe5zXKcKlxAhEPgDmsjY5OZDb81vXY/
x3wJY+i/ojGYuADmZ9no/e/s/Y+981iunNma67toLPxRQAEoYKDJ8Z6H3kwQZBt4j4J7ei20FCEz
kEJzTRjf7b7NZpPnoGrnzly5m+ekpzngRQxMt7lX8D1sOzhGPbypWv6tvTCFRMGzKbZ+APTx5iLG
h3p2jGN451alXwig+E8BFyxqtX/9O6QQDviR6qlAdFUsipGlbGwADXg0NfxqPSUOYym46wv1B6PX
lbez3gEbWaVSI4XFBu1OQ7PB3sctwmZkgo7OmoYWiz2R4NcqNkyeI5a1bRm61rHyxmPctLzmqgrf
p2mbz7QcMHCaUG1DokKxqFm6ci41Ovf2hpHrs6bSBxJ88xCaPMlwae3HpomvKph42lsc+krZ9hbZ
zaergcIHb+CYzyipZTGVh7uuQeoZnIaVeEKwchwV/DXLM7ese9ObxURI19L+/7M5/xE2/y9sTst2
fPl/YnM+/I7b6H/Bcv73P/LfsZzqP2xXCKI7LhBe8qd8suFP2/2X/+SZ/2Ez40plK4fhjFnif8Zy
Ovwi7E0lbHP5U/8Dy6n+wzMtE7uMb/o2iU7//wXLacGW/t+xnBgITI+8h/SkLVzT4vd/fdM2Grb/
5T+Z/xlLXu0R8553JeFFGPUu5o9qppg8t16NUr3j1bmEbOYa3uI2vlcs2t1Rkd6CnfZnJklNSKJZ
2YI+uiAudgPslFUeR9WeJs3TxMx+7FJr07bDNfsQfbdytEPfLrCcqgNm00acibaBFl2TBwqbWO0L
fziEJbGudulY03BiHKd4MjVrdtaaLmWMybkri2tbh69tDqoQufRZYn5cuZV7inF9G/2/J+H8Cczx
kxZQHjEUeV4KwBtryCDBXYfJr2mxppXItPwR449p/w0q9PPxWTjA6ONQx2eVI+gOyXFCRt63PBgO
g7Tv+WxmD3NzcMzeejYoA2c8WCdqaI+hqfRK4tDF+UoVdpK0D7YPS8Sr38B/BptxF9O4+Rh4/g8e
pNojVdbQD1U68ARaupww/LKZp9kPqwff6ITWW0E2apvXrPp08rGwSYMA7dMrOWhVgekBIYwFVyPe
MLm+SiLURd28d27x4jTDbyeDCQLaomBl3LeaCxr74pV2ANbwGA93yDv+0kw6YD5ptw37Bk9bw68k
jB+EsPtdQ2bnQIEEUxMa1q0WbMltyO4srPLjlDoCBydBMYgFT4lu/4DYTOitbLqNdAN5r1Kob37k
uZe4NWn1yusnFh71tfPESbLCvBIrhWFaMX7J2X03wWKZGVbAZrGlwXAst7liIOhsmsbHGS8mNfHM
1BgaW2F+lX6RUMVEiwDYxF1manHHhCt4deLrDscRbAlInKYP6cZYUo6xPYc7awpfeuVGj3PlUGWw
VJZi0TqFtr3JErTnRhIjqSvi+2FB1GEey/LS1G1wUFFHbE7m27TrjAfpk9ud6w48hZ7dx55OxfG7
ShU98xpuTdT1NftWmttGQfZq7H8CEthbT9sXOdKlMETu3STjqdEGNgEMzPWAmwmBmCKsNpdACNwP
7kbnRoYkVu0fXFFb4kLPUYOqD8F3HdrWg/axMlTDM4e3g26usq10nydVF/u2JnlCCS65GsMHNOBg
YSpcpba4H3BogvvahQ6TLrVwh7mXJeMLiY7Jdb5cpqwdExu1m5OHfmNpkwHE/zJa50vkfFajboJV
20QHjbGDaFZ2NHHUBaVxh/DEhNyUO6PxTo6w2LmrH6909u0kv+pQfmnFtphxChvs2lX6llL3fi3Q
Q8Mi+uPI+PMfEr5QXM0E3wxdBY+cY9A9+ckkyWuV/B7y5LfXqvReaRtwva+3jtE2D4Ki+qMF7ukQ
gTv357zDF+QUNCDKeteUT9pARabynK+vxjLGIDwQnwvCX2HwjFzzBi8JtXyeL6bKuTGI7kIMCa9X
4VZbsbQcR3lcPjVN89vvqTAkQTzT1nSqTQ9HFpsD6OmyOGeh/WRrbg2xtuiE7FgSDpj6LoND+WBZ
tjs2o8nGIhJLw071O6Sr5A5xJd4kgsardAw8tm6lf/n3XwDugDGaxoCQ2xInHf29punVivM/FKG/
lCG+9KJ5pj5jHyhhAZO33seUTpdx/oujcgVa/BaXgIdcByOzNUDIc7FkXLAG+4u2AMnHW8xPrv8T
ZGl7m/v8e1w4n8LwsRn0Lg8nReTItlgrCACLp9mdP12qAK6UGFzwRI1HM+gYGZTEQRLQZTfkKj3l
fMWSfN1Xp1K21gj2ZtsZNyyp456+9XjtMmHyVK3Wg3SaO+lki3URymNIBfOKQYPtT/DhsHg7afg7
lcX6lLYncdYZdRiU3J6rSVASoNPXFt+5+xiGtfkTDCOoNbce75g6qvPQseO3TG88iKn64QBdcFhI
6ngDgy0H7U/bOvNDy6G3xaa3WLh4Xo8N/xp6QMAps2c++4Z5t6qxv2DWe0kbk9Ufd8ozAysvzFKg
5xkCw2wIACY54zNlq6gKQnsCJiXDHtvcElECND5fjHeTvtEfM4/IUtKEvxXT+IqWmn5bu5bk8LCD
fZxX76knf7UycQ4dzTJ2I37nhJwo0Z2TlZIFOBzRByTXiAVILO6yLT56zTcKHhmeH4fyUMp4ALSG
TnBSvfwg/K953sktcIb6llM7wg6ZvhysnLO7q0ufng18AG8t4bCG4NaYsEsHbPXcgte6GkPPkZ4n
B0Z4CsV46N1EXx/6VsYP+ADZ2+aZ2lYRKVRBdeWOFQIdcj2PG6/zCH0UvEz+fWApm6/GEWddNfpw
8Crn2yV3v2pcrsgBhNlj3izRtG4CWz1gUQnZsQt0hpcBN0gz+OT0czpJhy7YuhEWLb+J+1eSKXI3
YN2i0pL/Ca1m3HeqY22nEWj4ZDZoYfWurRQaQR2MDAERezlpbnOBTwA3XujAdMXtiPdERfMWWFCw
sXzrM0+5CqDBXdQsWRvO3659qMVPD2WP+aqtNrUfWWBZxQy1LdmnAv2ldvHLOln6U8FP3Ug/5KR0
2Ol5qb8sQh5TETymVMjFH4nL94HhlsmlYG1hPEYAkJFPsNvbHdNj+wB1LYJJpe6ziDeZNHoKHaZx
w9PDQOwCrNpB3VqzX9Ysz658nxBUUeE3ZRRRbByeBwaUZM/O/tB2wUM29/Cda+1vW4CTgLELKQ4s
Ns4OnnW8b9Hv0ScqNgItdg1+u64aXNhEasyPJmuhBgWvM9IE6atp64zBcPJDqmikllz1ZE1JizUn
lzpM6Kdtm1tGc3phWKiMjjDsg458YC4G9LPUvNMDgpF2eTOGls3rNxyPVuF5j5aReo8TtbNbtwiJ
KXoVz9gbxDj53QTYT4lAhCtBVw8FyhPdzJoIMkWIFtNwqg8O1wt8a7jgXX/YaPzBexYCi3QbZrfa
x4al57/plKVHmDnEqNgdL/1DHOOSl/0/drnK+ze3j3ESceOyB88jT1NdYK0+znawxCUt/6OXz363
sCYEXafWYhMpyWxvkQXHc5z07d2HtbeCjRptRs+iPlmDf8Mzv09wrmUeWeZygB9X48VZzRKty2a8
O8ctpNJIGL8KDWCi7ejSijy40I39KyYhWmesCGIv0FjU5KOlE+MUV2wekQHwFVCPuqCf6KyKxuJk
+i5Vnf7MT5H+GLfjAp4U4lHBGbtEkTLXWHPVV5jPr4ddxPXqx9LdZ+tyyVdY+bdkaPvKmb6/AENf
O8usPtsAuLGVNMaLgRCxReECShI+YrML6RcmIUGNbrzCyGtczQaLZg75ggRv8CfLim+HOPabg5WD
8t4Gc/hE7Ttbg8/IB1TfQVFX2rmN1aSvnWhxn1PRvBqNxLiwVHwypfrhCUnUVaYPUcs6jr6SYzIL
9chrlcrKOKt+S7JnHlWEP6GbKxpQgPu4LUdOM8jblMuc7rnE+G5iDamy96ii9/WhbP1ozxNXHOoC
U+HgP1tdN7wB/ZqZmNlr4sV03m0gCfuW1RKePnEniNq9eioqdiFWHro4yoV10DKt15K4TkHjcio6
+UI39hKsa5BK4ki+8G+/5W2ozkUfXQRhkdd5KiRIxehi9q71KniK3wkzH6LuBLhtuDQ6+fIIKDwm
ecBy1qiAStMFwK4D/MTG7T3KTpbfxrA2n51yeDEU4bHWLoON504e4O8CRFNhxOe0yx8SmkfYpJpw
5GhcdIArspNqgCx7ur7Zpd8dvLb8EVNa3/59QFSdhyp4YMnFUDU20Ijm8t4tH/4RQ2lkVOBbUbeb
7DSbo3zyS4kPp7vUY/7QGLYC8zGR1kzMR38oOYoyCg9kYFY7FvEo4L5XHCPP7A55VhNoY9LbYbcP
DnO+FgBN0T4staks3Kq4F9ZMoRx5tqGpnVl1L2rKLHrjA5/ux7Z8cMsIKiuXnJEGyd8I/gN75j9l
WnDXY9Xf2KN7VZVn3rsiWVeWeGsCd/pFF4GZFbd/iPtStacyHtDpuvLd7bB4Bq37BeHF2S3Bnteo
H36cwUpvnGi+WT86VSGOsX3qDQ7vAF5Vr0t7C4aq27cuZpssVLjbic9LVzHKguNta8YiIjDFq9el
r40NWifPjGSbNGn2bfXfSUQsEAfuvI2j3j75VfSgOxdgTQnaLzwaOp4RgBK1930ardPFCqFLghQW
EKJc+7i7pX6CVaBOgV08jmlRbzWjA0F0DHq+3Eyk1TdxgEndTQfWvW5qnlgRzP5xqMbxQlmQAuX8
xKFCSo2kIzq416+sWF3iASzTOHvqkE9duiqUdQDkmD2QVI0vDcLz2q3exirLPyOBJ4AfwVMTzcOl
tYAICxjXX4U1vANLI/2H6ntxYcwinfviS4fVax4H+TMbBf8sQFps/v3/vdiHuFiXv5dRqSrY1Dqh
9SGnnEc5UAjXv2sqJZoFHm7IwqMiebyNTZIcTDmy5ixBldWwa2fTjjZD+xaogesGgjRt2Hz9Y6Z2
vI5Xdqjdl9ikiKfiFIHq4R6yPEy4UkBAa2qbb5dqKSrTcn7KtJfdEr8GKLPHDr1cOHFm0iy1tZWX
bKMsnT5wWWlKP9v6BplKggPBIXiNgUHdWmvWtxj5YycDG02w67tb11TZiu4+B8+Hala9P48vVRzb
j0iZLpGvpNbme1t2BOVjig+Uz8DBKfyYDTF8tzEZHrWBo6Bns7zO8eKcazfIz10R29CVIt4T80im
l8KArUz6JeFC/Ucd0GinEHRfrXx6s4A/PCMu3mDXzKwuZr2tNbkZqJUSDYU1QlmZDPyOhirXye2k
azACZc71LEWqrpqEOWwW2Q6MFfFSqrT35JeMaxNNxlW6jAreoOyNDI1uJUGpPCB3FejN/bir6ilf
6x6/p6P5hpjcfmMZ+s9aRB+8x5so/YBnKZ7MNrM2cU5jmsPsyZM32o9U2l2JsVmUMY6ffSg+qXPN
0aS9F22b/gWf2isnRLzPGws7Hy//1s31HoEqveaR99g0JEHJ2J0DpJhjIPt7Tna8hzdIXMuO2dBg
HrRPYEyBR4DGevYnRbm1XZ0dfaPpr/4bY27JMW/5ZpZx/5uqFf9kdj7JgKVXmeOKZdWf1CkOSQ1w
y3Q0dYDZCy3vKNHz5zRk6Q6M5edDFljfqEl702anR+kDIjghiF6NeN8YZqHWfhIwAqeRY+bky//b
gOVZxximu/B7cPPuVjZghLB7Q/diCD3NEW6coI7eEh7MVZ7vZxofNjCwvF2rHwPcTHuR2MS0AnvT
xrcASs7Jd8rfjTl3Oxwba+S67uoCoN8apMzP9NfGGwqTa7K0On+Z7PTLdGaLGkWQe4Ln82XYp07j
P6RZH90DlhZz2pUnEFbVWYQPQ15mz1MiXS5nnAnw0wue7vXdnlk+t1Y7vqeyAGZCRjitCBw4Xpxd
1PJh0A71G8t/sRM7xN7QwJqReheQdbzXCtMm8tK58qbFN8eMVlvueRwiGA8RridwNv2aZrua87LM
6IUVOycZkpsXmg5OqiAisYTnM62hZ3bpY9P53bOF++rcAGliZ4pl2oIXZ8sh5EcJ1g1rh4iSfU+S
hbtfbpwir06e4Xh/OHT1XNrWvxQ09r1UPSKKdl7xlj8QMZjp/ZLxaRJyQ0Ypg4aoX5EJ5l0W4kbk
ycy7DBIMqbop3NVpGB3zjBxuAnnoPc9ncGmGDB4LoM87lq+4v8p8Wa5RL9c3tvswKShwVR2d/GCw
uS579iOooaMUo3X990uxyvCECT5Pf4ixid4kzNKHpC5OqhTNuaMKfk2fOyt+PV8jI5HPU3VxE+s6
gDr6Ibz1tdhvDnaY0qmdNXsEPP+jbJ1xi4mPrxrAkTVV0dbOfF7eMWGHakDoAhqaBALzlpX+CvsP
OwtelpNzoyiKVDXQmqDCOxVFJ3BOZLD93zARNcYbL7kGhgW8JvrEMFSuddex7fCJs6FmosIuJhpE
PRX9Jg3GdAiaGDHYyK8WoLpWGLiGUA1tEk0WosdKN/XAC7r8mN9kXqE1VyR4ShOFjH7ijH61Olxh
bP8u4/6SK9rqliqslQn9dOWl7dqQkqY32C1Zn+eQXqy/rpnQIw37x+2KDBWIaUT5zwQuqq8mxU1s
FuzdinZ+DPJQwXQpUwq6v8bOHc9tK64qCr/Kwilu1eItiDob5Yu9+K4i7r9h61ucCtV9O5M5vELn
AsrGXmqdJcVOTu6VHV3F+gBQESLCX2h5i8UUiciW3Y36Xt6AQ/3eRLRGusEVm1HGfukMrD0+xcwx
C9k9h01eTA/QOMbzICCdMdstioj8lIM6YgLeGIVxH2WdXTzvwzG74VmVuEfSNA1fLfgwpDDqcTfF
U/MQJG85xtg4/2nH6ALWseX6TCQ/nq1DwjtzJaL4ZNsutgfLeAwVFnjoaF9t7PEmqnwe5OTmwAU0
Gz7lckeZ73ae/QpCWgTiMN/5c/oXmqmCbaSS5YaUEwuxiYlODTGLAFMUXl95GNkJZpXcNL311RJQ
JL/Dwd5RIxTOLKaL9qQcBTknoLCyKf1TLCXeJybtQ++mNlY6XkBR77U39BixMugKOsNU2PJLyXXs
jA/HGhL4um68D0z3E0hPgPLaG/e+Ts5mNc2nfmzYLE+t8eAS8Vn5reaRTHxkQ0KX/QTXn43T88oH
gI2NKgLXncSKzvmkHp7c0Ay4CeHEbBrJt20M9SY1/8Xq7ZwNQbIaJHOOKNPkTjPad1y57yoHAjKZ
kDugW2avmBRfWWiGv0ySlZER/EL3H0gi9f5rl5jPnYRqPUzktCgPJ8yB59zvvAcMD9uqCKGKtvfL
vLZLN3mXMh4fBj/6zvrutdMOPJw2wwzamMUljVlzBgY3m5YaAwzgO1cDwjEYljd0i352iQcUvfIT
AGZ5BCgt+UxQBZ7mzpphJhdcKnB4rim56Y8ThPFnz+jGY83iBLuxZ22QaPK9MO1z26jyTnQte61q
c1ObvQldUZE8y9tb7MJhInRVnlpFEt3wFy+eyH1ya+G5yvz8oJT7WjiEIbNcJzt6lqt14Fv5SSyz
FcuZZVXuEoltJa62or9DP9GgSsOUlYgKr3TvIMYjh+3ztN5O2cB1zh1Ad/THxMkZxccyPpnVMwXJ
wcnLwzWGTetMWS/O7F5c/31YssbwEx99aL6nVAWQtILjEByGyoquGdfIfdH5z1PLEZk4/FP+24fQ
4h9VD+564eesy9SyrnqA0CV/MfNENyPDI+zga6LFzakuGYVXXcKDbWRacATnc8LBfeES+M6/SjBT
86XBBDlVzfTCKo0JxVPrpp8YzUiJ0po1XtXSPTyNrXOwliscgSvYfbye4cW0Lto+Hrs5xbOQmSAg
ogrLlaVRPSplMhQ0qK6TJXh/0Vf3nGPBWPULgKqyQcm6St4ztmT7uWF8ofIt4sm07dPoXU95dB/H
Mbrrmp9a6ZinJumWXKZ4AcqWPEJV2CA7z2vAeQBqlwtA0jpkfnzrexp9SqYxqJ+oTrJZY8yUehB5
3IfMW1ej7/dcLPdenDuf9RiQjABTEMfXnLDnMUoFV6mi4eZO2cSGt1PIPbQZ1ubfETQszhlmRxgw
8ZkaMXOrmck2fYQq4BOqW81xpY84g5J71iBkiVp9WypyV+lSfZAiIm0DGH/7HgDEQmfO3omloICP
pn03K+NLW0WCK1fxiqqVeg6GknHT8Wg0Dq6RGQ7cOMLuQYRQv0urZKGTmdMlTPtV703JOuny4don
YcnfpGld06fOHppbM0CRCONkvFYleFq8GAFSK9slTu1b2LoILxSXbdvkM0iz6NkTPQQ6OzkKaQBq
qnuJcZBVVRGWEY+n6sQbsDkbngvwW1A4EC/RVESTU2aMEzHC8TCbBrYKzGMvfkFbMUek+9Yt+r+o
jJ8ywuQkuLjumsZyt0ELHTk12uQkZNxsS67RR60nYpoiPcN0dEC+GO/oIdkemebTjPPxJcH6CGey
YishUtx/eZsdB9slLzyxBpmt7qJVzoWCigx3DYUMjw7x7lLzQFFxjE1u6rK1ZXMKecVSNDLoW97Q
4JX4RQ8gxatwjoFcSzKiX0O/94khw/fsbk4yzqS/97YVdRdv1lfentEuDV0iXO6YfJDLAJGkDkaQ
kwGP7I8xIz2TmeW2LwxQSv0bOiBoSm5l4Sje6tr/Kugm6nF4NsuoZNLKvnNrqLmkw81Qv1Vu8mO7
8tyHZIeckcIm9P+rGbkDpka7OHQaP46Zw66WMIg2sp8GfgCDc4EycfQVqwe4jj06X/JQWV75oHz3
pY4DfSsZNUsY2++R4HT18X+sKglOurXGH9c0qyd7+eASP4NqYZ3AatMZXYzuWbZ/QzteNoPlcK9B
UKy5Qj4ERd8v4kPN3iKkN9dOwpORWnC7y4eG78G11mBOWtu31sFwBuw2nD0YcTsyhNS7LUG0JOVN
TGKgp5YMr1A9R/WD11n2CRULs5VPoyd2oXTn4+OEiSial2T0qaX1PH0hkpvbKXyZuXcZVuHs8dxA
eGQUOjh1DI4hjB9jI0me6tbmrtlOxXuBBTizc/lJBcy8ArSycV395bnopIEPVs0q93j02C2QZqFH
cC/l8Mxy6kVQep9M+YsXuheP3iMAyB+NLU38cvlTGVh01w0Ltc7ic7LsHerko+b1g/kc0IoPCCMI
8msbgddr65oHjr6iQhBZisxXqBrRKiRbZc3ezYR3hRoOwS2KNvg4pyNFn1w/G3CzWMdYFff91m57
Rl/KWlcdhQMUDsfh5U5tD9zmLPrIhxbRHU1MEXbBfIv2wTuIuEzNnUhb9FNGqsLAK3+lRm+d6rYh
bcUCAfP0ZVD6DRIAScay+8s95lLTQdXB9eLuVO06lgZBPsPSzgvc9ir4XfliY7jlt/bz7JbzkLGz
rF4FAwidVDZQzjy/PVctVxav2Yzgyd9kKK+BGPdDVryKYroBVL77gMlXhiL5IXtWTrJ7lpV8o5As
WrkWeEIr4woRJdNnRsLFKjMMjFbwWfXUTyatesVytbBn5CUMJXCOoDjn1cL0iz6s1EHK2fS8JpFf
eLg0E/Ey0yF566GsbypZ/REGWRXlj1jKDPNmZcNTgI82imr8wfCZ+O3XMh/Nk1GzrElTb3yLFgJh
Q7/AE+ykep2PjH+FVO6WmaF+JKG6wdzLOFKOvyfOPhpx+vYK55Mt3JRcjK4RHzQu/CQN9+igxwoO
TYeY16L/RLXX7t3eLnAdTvM6xle/rRuhH3hxtBdsM1c7LPuXORY3ZN3TPErnHvbBs8s2BO5lDPUt
r/WhHgxjW/YppYNdHmzzoM02DIHZ1k3M/NERErOt/+mzorhPJKtPttUSiOhemyFjgW4b5AknTlTs
CLvZxBzv2117AihaPI2u+1QNQXCr5igiKjs+Qy+T6xRMNYKKYCxR4s5wxqGkJ9aZLSsmkzBYE3Xe
fZJNdZzQF1dlYnHZCBP+ZFq+oGOKbVH9ieeq246g8TQUQ3NGPTHlB8uqz7gdD61pAIj69gP0oNF5
S8PkyuxLDBimdaYfY8G2V9k/NRrHCICT4Apec9lbWycMdwl22FPnoVFGbs8ymO+3JHQOg+iBWGZx
SqS8eyyMb7Gg1SVXdHm1friRHtQtLP1670XiR4PyOJtNla5dneK9EDVFGaWJvNile+2wrGoTHkIN
fw21DZB4elvNGxd+ybYF2rHLI0jiI1DnyAKTbSbhR8D1BkWmT8+po1dcm5oPEUKHxmcPCc1vxoO5
RW5EOI71KQpBZ3ua1EY7ob25vvFgwD5qKjw+5sRG3kQJXENlyPaqT7+zhnM9w9gSVx5RLRamaQl6
H+9C+CTJuTaem3KGoKj33bDvNH4O1aDFTGF2RVSi5i9/5p5UifxntkK5I5F0b9FL+sRPGAkqxKBO
nz2GPDOeMWSUT8oGMTtN1hVdkFoO3RuHPuL+nVDwYRTijzcJAjqGdTe1X5+9vu12RW4fZkvI8zwM
+sBuFTY8ccSLZVIf6zlmsCupzI2KdNpRUE0sYRQ8DZvSZT9nMOZFf2JaOl8iKX5w+wAVp5P2kNZt
tKPe1dxZTta+UZJHf2nvkFqvY44ToGIXB3qz5RQZ42jhbe3e6o+2DXu/rQPg21zKGHSCQ7hcc4ce
0YUKjK2BRvgyFx82cBlrYVU5Lq22tE84fDHk1OAk0MtBZopyOAM0EaJhOFdq31FWexgbMdy1Na7a
2AY9Q/MasMJu56N6bfhKAW8Z4R9KK5/4S5ABBkwU1HBlT9zVb3FyK5EloDB/jovoniVKvoFf5GAF
5OaN9fibyMoafvJZJ6NzbAuPZXstr0kg8Vz4XrkdCzAZ/7y7OLoe3dqP6QkgZOMz5NOPRUEdCndL
4cHO8zmK2N0TgCReFbDuEaZ+S3BikG7TT04+XwywYlvheq8GiMYVayTCSCkvW4+3czfpI1tcEgf4
urddo39ijO0NeYq1smreR6N4GszsrY2A0LjdX0yMwO4TgFv176XyYA4Vw/7EKBLb+pgVHS7ucvQI
0ZBicHnglxPPhWS2/kQpSIRxmczoIKhUdNQ9NwbYhdGqlVhpSYq/N76yjswvxMIXE5deqhzMud0U
SSfWVUFvCXNmesaIe8XHUZ3tjAYMM0FO6v2GhBDXxE0xS3nz9Mmd3xGZg7XVVmJVOumvimBVeq37
/rey8i/RiKeuTH7xMz7ZAda03gD2FYd3DgUipQMtD6kD2VxCemG5h9OnhRoSWBdDDFshmNQye+Fy
pEumMvrNpRsFvMARAjoVmyOyZWVZaLr+pxLOa4BfcFburzGaLsEMwAIuUbX07oLnxwePoVDlt1IB
5lNmw0Nto0b9XLQOk2gWPhkiH44hm0lex6yRFdysLoCmYKjpTNaRLP/ijNFteuaMNW6D7/yyvMbY
w+IwPKUfgHZlU5Dven94wtBCfM7au0lQHnzioau5bcJLbZQPIm7VqUIEOPipfgtYoY9LfG6w+DEg
2l9z9zglyZV6ijc6J1G5gBQAUk6J1QL9GU13HxWU+pJxMNZTKh/YqZ4I4l+KkpsaV17OJTHsyjg4
+43xTaXN3i3JmqeudxmSC44zSGAqaM7uQs23kpabDM7Bl8wFelN8xIFP9wK4j4Qk7Nm3Bdf7Qa9c
auG+FDmPFSi9DzXT9sjr6mOKwLbMzLPrsWW7qZV/AhZPQMASINyZeveFZ0mQwwUb6SZ+Ciz3k2rk
5GLz02cC7s/ckE+lOxxiSbZnDusXFdX8qImO0lqyHzwGqkUwaw++z+1sZJNmjEG7sfkpzbo7cIJt
I4+/37CJDPdesYk8ZgrH8y982TdoXH99nG/O4FH6hucdTTi1dtUU/xJq78n8OthseGI/2YqMCEdD
6ZRVvGWLV6wrWRhHhBnHAN7JjNeVq5AqT03mTIeudAN0Tvp8CquPHjHiwmOawkehrJ6KcHiiNO+B
N0wdf4fjMd84dsVVSvfjWuGiPxLh41vpJD+VzFLG2N7a12FG01YY2E9z/T07OM3MMoYeUCQ/qX6Z
cAjQl1u84PvgBR18w0SBQ6VrWEZe+RVHrBy4pWBIPhWRc/cZnZ+mPI02nVE0r8j3x6lsX5LU1T9W
7VAEmVBmKHqTYwEsREyb4n2Q6BOOyK6mG26iUoBgpdBZ2/Jjqgv/yCmXbIMemFngM+N6UVGS7Seu
wHxDnUkKtymHAk1FANsuGoroosWTxVHhJRa5m78S4JfZdHu1hN+8BCQKJobvgpS/37tfZg1iw4sL
ko+l4B0IfSBzJfhNS+GBxFRqmz0WYEOwYvbQtuNkm48GHrkagocvrNdyloARCcrsNejOSFrWyvch
lYjI2+cxxjttRZvCJYAPEIQUkfUgNiICFN/GVUkNI/cnRVRG5OQaK/8Z8ibMn5DnEuvLZo0J2dqO
ffC7oDiv1daeu8JfY+CyJ5CQaUIkdMpxuabwdxLnrulthHxQE14Vf0c9tutakmsvYCXBTINH0Bf+
AqZA+qCFPi6L15zOpH2TQbobsoMZ4ZBga9vNpMiSrv9TVg2kGszYJivhnpuTz9h65sUyrVrvgAGW
1LbV7LymWQjyl3CkhBRP5mZgoIQzukD3xwqXdi1X4HxE0kYbfnIpBbzme86DoZyCz+6vQWFXUxIn
pHgHybl0H2OamJlfdkUMhi3GrFqLaZm16z0ZqIajz/u3wH2dfKZUuDW2GNjdE8quyv9K2Zks182k
SfZVynKPLCAQQABtVbm488jLmRI3MFKkMI+B+en7QJ1dlpm9qGqz32iSfg6XJICI8M/9eLbNGHD0
d0bLDzJknJ2VGpKHngNW6uR1cKZT0nQHmzJTDnKFw0AHyoId07va9i9m3IHKGbuPMPZnzj8QAEr9
E+egTVH6ClvflUlYv/6HiMF9mU2sDv9WdPk9tIx28eGTGuCFLP98/PrPvyjp+q5v+45yfdOE8uMu
rv5/cO0j9BJjrNqZOazW20lEYpONiorcCL8FQxbSMNamb3wmk6axd6m8RGQo3wJMXG5LpOi/eTnq
/3k5yrSZmnhUTChh2cvL/YeXI2KrnAOVjvtSoooleHcgGzRbanzbbYgsv5V1+s3gi8XCit8lMIiq
9sq9od1vVRj+JisqfnXji9sEXJLC2vw3r4+8xL/8uNQSbbD+pC181oJ/fn2V4yCj53pplSP7mips
QJUMaGpToL+GpiHChNq3cqvkvmX6kE6V/jGpT5FULDVgRVjRaVAbmgHLAFfkn1f377/G/4X15O+/
Tf23/+Dvv8pqamIcjv/y1789lzn//cfyMf/1Pv/8EX+7Ev4udfm7/df3+qcP4hP//QtvPtqPf/rL
9k/e5aH7bqbHb01L4Z8vwEtc3vN/+j//7ft/lJpRQnIN/Ps/foW/f+TdR/79n395/Eg+dMtD8y9/
/+flsgYrvnzU/wnOKO+vAk6LL/+EXGzl/N/cjOv/VXq2IsrCrMCVnpT/lZuxzb9alvB9Fk4hTWEv
/0uXXRvxue2/4v1nN+oAmCbp7Tj/P7kZaS3pnH+6pLiafC4qTwHS5MJ3/+WSKs1qZI5GXXg4AnyM
yaqx+w1qK7yOFbFqL9bPVLRCr6upmktIitmZjO+S4YnsSvbUJNa5ENXBksCze7v5sGMxn3IBqCEP
ZbXtejyAExngLRG4UzA1PvkyG8R26T/lIg4fPI8ShZFr1vnqwrbfun5NmX2VOhtWlmkVSP+TiFHw
ZcLbiIVzi9s8uQwyrg+2R0I46V3wZiFqop+EmBoasQ2laZzUnCDlTvSv+a65kcIieYJ8iNRKl5fX
O/bZxbtZe3D6w6Dde7kLZGXG0RWkbKa8yVuMYSJDQRLlLe4ItLgZBwLDlhSpq7l8HDKC4lNkPBdG
MV/bofz08ODtApnEu8JT4Xrq5uancRe5e7+XzhUeCqHfyJ02hV2Aio+S7gb5P11j8xCfll/t/5gx
hU9bUtl4tNV5I1xrOmg3rcOkcuBAdyOKEtBvXt+xBVL3jmG/Q5hwNrQH2ICOBC69AHwDZPn2QHhj
1Y7F/JWQgsdnow5yzK0Tp5YVXoCffaTHdzunI40wY/5KQ0fHLpFRXAHp0KE3hfQecgzsUJUO8pzG
5qfZ9sOWoV4Mx6v9GcoEt0Jfd2jD0DLHudyIIQyOXOeoLbYgOWh10a1SgF2U5eZIknyxKveStyAE
IkW8AgPWJfHRNjlHszSV9Scjma95Rq00axvNjlFVKneZPfgfRuzya67cVWGtAAwmTQBdbCiu2Nwp
bxLDu6C/mmwB2lRZbYvCRqejB1sAaPESjCAGTGO5sAyKB4faje1kHTqOFMCKf1hhrVEBIwSTmzEu
7p0QOMjUpPs0rk9TNPyIZnq0OItlBu1H1JIt5O0RbMMQ7Zhl/RxcIzxVEeodq/gCfXJe8sZ+Ynuh
N90AYA5rW3Ir/AbPlIchw7enbOeOS+2S9uKdUU35Iae8Jl20L+2vHJoFzhkFXuuZ13j+86aZnSNs
r5nuQce/Re54b8KOp/ewB8ga0sh+Bur7A8xkSVsbeTM7WPpQINE/5hNG5spgFBsPrzF9ayFR8asR
wrmq8wjv6ldnUuIzcyZDXjNizgYojujZH2kr/M/Ya3/VqgdDleNntFpklHJw3bV2AKdYWslHXRfO
Y94FL3aCm8fDmHuZ7IlOG0Z4bEGybRyq6JEt2X3UF9HFnd6z0mcmFHY/QaVXd3F6hK+xUKSm76SN
X1pdTg+Y3F/Y0lYvCtsmYS0st0IM+6qYemyf/r0MpL6UCH0cCaIfhACzm63q7GZxbl8F+PuZvPNb
HBdBjh5aFcUPhoZp6Ju5sdMgVaVdt6BPnR9pOJfnDBfu2aIMSwB832EKVOvKdIaHrE2oMjO2nH8x
OE8Gtj63hyjRtUAvCDTtgN8sw7q+gMxYn5yuSu8ZPSb3f/4E3GZYxwihuz//Fom+R9clYlTEXXGD
p8wxG5bx2TXEduAR8DHiB+OgJd480b7gCZY4pwm/md0QkhQKjGMVzmj6gIJU4wNNSztn7c3yKcVN
zX4jctZB6Ax36VsZFQ5bQgCUpV99Eh9cmmWIYOQzqqLnhlsbxfRkcOeCQVTOhVnLPNPXAyt92iUZ
NQN+NYDArzOSiEDzClFS1dpYd0M7HWktnZ55zn/Z2jg2rV3tdOAA+++R9GfJAY28AjnmILB2+Eyt
uz9vZnO27kovsjcWk2MDxtkuyzCa9ilnDo8Zoctgr5kln97kVDZ2XNcyZdRCKpWRWsUhyApnAugJ
fu5TG6f5If0UccqB1RtvnPLkrmhKg1PRliNYkmqK16OMBpYEn7ASHskdByEjoqrbrmlSglPYnrCR
ldvlQcbVvG1oy17PbrsMdeR0JhtBVjlsu30FdXvVuoG6p3GQ+yfsvENoWqRDS3pdEmhcRjKBzM30
2qQJpzb98hCQ6dtSssyDoN5W9Dxu224obooymjEvPsc4glGEpL3KDcKWKjbah5ovscqafp14o3/X
Y8fhe40x3sw93NkWV9eojqMJOIfUTEA4EQQMSjETucKB49RzYFcwoAqcGAcqAbbgxeGawOLaRR+9
x08qZ9Sy9nHW7mtaQ/dlP2pIRk/Q5MSzFzSAmBoLQcWm28SdSvNc2goisIkJlWz8PveNXRpHXPdp
F99n0AfWNmelDkLwL9vbIDhfZRMS5RomHvY5NRtG/SZwAODdovRxBS0X2C/9bFYtIHDVxQG1U50l
w5iTxbOurbv2+udNV8n2GoT4zxz/K186EQkybVrtBkcP3/aa8tHfpaQtK+xU9DlYNaU2pV7G7dFG
5SkcWywPxx4FqJdaXjKRZ9smzyQe1B60JlOCERv8gRXY2Qec2p/GAE4ejJnhK+TTJzreT5aX36fg
vR5ybgOjSWZSZ06+l3nEPZkbGS5CzfVsoQgVWQzQzjAumT2FVxxrqBw+GVvXBnHL43PbOijZTm4D
hHThpJTjssaOjnEKMH1sxgiYAE+z/Nq3MD9yXX+6qL/rOAqZFovgK8m78Zol8TWCx7VRvVhCtDh2
W6y8kJB5ulOVydLnY/2TuMDpCd0xMPqIrYnOk6GwL6DEeNQh0ZqF7Mj8VyBN/ddO+sZ9OVEB5XX6
yTHEuat4AUgdau0SewP5iT897LITJgcfPXi0zvWg92gOZ8MW2UsQJ9M5nA3IdB3dSgjHryVk7FOU
6hMR1eYMGNVYGR4u4bTnjP/QiyZjCiJYk3uXFW7YUHLavMa0frfEyqT6RVtjt6d+SO/SCtYNz4Z3
vKz9ejDNT2+Ovhl63PHLhTzihxYnsk2X6XiXGvhxphp1lRzO2suppI7hQK66Th5TA25NsPTD4IqJ
nxqiL3jt6FaLYa32008nAZnrySHfR0CAeVZpPAM4fSzmvG8iUqRZMn9PIaR5bBz3CP7K+bQEs/La
MTAwTK6/ZF8JXAcBNayEUR+k86Sq4SNrp/oWlmilrMmFkG80GoFD7kZcJk18jIy3qVDpzjOiYwBY
pOmzYTvDU9BYe7cENrm7QFkOxBw3FBcTFCCghlebClnLM9Nl4NrQIW9924boViDu39LKPSSIvWsw
pAe2voDN22Hnyjk9uUTc7dF9pDhg+KHVL1pS4FiG2LnRHWFIBRpTikZTstv+fZrdDxYUhtgaC4Nu
xq3E88H9MaC8m9TrtH7Do1m/V/7g4cYf32iXbCibA05nTgAdZrnXPMlXkRvjAdDYAkr8/yEx7DXd
Twc5fSvM7mBw+Kz5csgPrfCLPSxQzKrfK4IoCbbI3Io5a+CZgBbLG9zUtGHbw8s4OvIeyvCXQGLc
Zxy7L37JgDiPn0vcxRfgJfVWNsa0Qy/PgXOXzLxdTBd50z5MQ9isS3rnaJjrml090DrIJsbacpV2
N9b2l76P8308m/c66x2aKoaVJtZ1xOI84uB5NGNb3LFtCdd1wuxC946xcSK/P+F5NE8FBabreQLl
pscPLX4CjGZQ15fglzAqSNKu2xbu4iMFnOpoptlDFfGdji175IbpHIUDsbGTQHmtZeNn1QvryG8L
Mppr0rz9iUgxPEqoK1sjxHzSeJF/zZvv3KnHk8J/QXzOOI1W85zNZIxqbyg2TePWV8jOr2VoctXV
DM2ZWjXnROGDrJDJMHb3O9tugmvmJ89eFwU8oX3zxGSy98fvfsRqkvuOWBdQz7HnZ86JscYCnSlw
itMwgOlKrOlzWBcNhxLyTBezUM/V3LAXZ5BEQBvXbzuqF5PhuTNiLBwwRrdD+1xCyqVHqDJOzMCN
RWKMNlKHt2KMMYmPRFFHzwjZfCk4Yg6j2VDNmtkrqMWueZpETrcXw5K8oPMtK2jTyBiM3sxoIAQy
jEc52de0CCkkMMDDjhx09jm5ujvkMuOogm8iObRU2uNz2OxpBJoPeUV3QNcSb2voZDr4sXxMlsNB
iD33KaUpilIo5vm2hIZikLfc56UxUxhLK7vtU8XgS2GvDH/STz/wPfrbzOvhgc6mfaWd/hDM+seA
RnOdm/y9TBxkfMmgyAn0XVoKUqulpk2B706bhfnSUOxYJ3TZBdTJSHgRm5IYCBuqpX8VjlWSRB4P
DTWvmmriQiLPRO3jpC+dxyaJDTEoCi6rhPP0kVgXz9LEhf9tUvkpVGnArhx5AYp00RRn/h3bNG9I
MLRG02PHyGwb055CosjiZyxwYTVFQm91aB+Dbky2KVyPRxH5xyQnj1H28jVjHdgG5UTzZeSRmpfx
Q1jDcG9dB0riYu1IuF92wqBDqQHiyU3IabIJaHagHrrHceVMz3WvXqIMouVcJS0gI9j06LEDiF8/
PRfO8AH9K2V6FsMOqgeJj24R/LEgbUI/a5loyXE/t+zd8gGrcAtFZ492AISvHcQel8glNzq6nOyu
3UNUx41iUPsBZpNs0nKVmCCskLtJHqakcrPnei4YrjmP4N3vKScfHgur5pTbTMGK3HtznKGe7LtY
Y5YvuEqaxtiSe/9I/FyTw5moIImpfY4jIHw8k+7SuOk3mRFhgSf2MgXQ8nIrJdGVim+nET/aIYTL
NbnFW0KNY8I+z5+q/uQj9IVOpZfuxnxL88J16sd01+r4oSsyyqiE9awR709Gnl8nt/tdE4DjZk3n
tcVFusqj+KKNhKi91a0YAatjrDgFpiWZxaxg4hbSYgZJNA0ABkEvZQvCVdsP3SsgivrU+2dhZPDu
Gu9X4+knpSsufvNX1UKMMvP+FPTmuOOxeMR6LGkl4IoZlRUdutJ96byy3Qi2kKBYmAi2ufvLLTO2
J0TgNgHHXMR4mnwiSEEF9L+TUTKAB6oLVm2lD2Yv78Lhq0zABvsCO4yRMxDymX5aLzUb3n22tDTL
EZVfRIfGtpxzPD1CoJtPLWnxM/rTyxARqcta62frUUhdBzMh0q7j04kE6Ai0I9u1b31sHph/55Dj
/Aeh2+6gerhps33QsiuAaQEpTUvTOxPngq7rxT1VxQGlA2mxja2aQDSupQGT1zEUIiO1OY0Xx1Uj
A0KBapC8xOayJxddvswL1s7Q2dinB2YiPqb0ukfdZod9gpGQoYZwpq4gexOtdirG3/7k0YSm3AOR
tFe/7228CjAYeQTVM7jjFhhkmpVPOX5gMmK0O4PXsqWo9lYc/oIu+zFMtbk1JZs2VwHBc2dzExT3
tVOjVyAC30vKJFzRUF5CMnFluSWZgqLFPzmJ/kIXBhws+5HplbraHgSr0vKGrTRj45hycqnq2tm4
eBN5mLG+Fq5LSXHDWSRAasSJ3iCBWG60LcrKfoJeWawlDcj7rq9gPoYmTguODwZR0ZVfgNmjhdve
02+CFW/0jYsomWSMbI2dxgMuTFL+TOSXHdU0az60u8TuZO5GTapJ5VhDBBmwda8MCwck+4baT2n2
4mFjeP28a53qKDsTFVOMDDjIc8PwCZdDO22hsPXNvnCeejCms2UiVYbTl1ZdfRgc6BGEz/BkZlG3
zyZGk0EcRfeJx7KMLLmqjVndAl8iCRU8cr22aM5Qv5auIXTDQDgIhQwy8g/qcIBLWjhG58m5Vbo+
pCk9akYnHkuR05lgd9yiDoewNgrxNZd2umNm9J0UaXcS/LgeI2+8R7SrbhGSzrNFRKIKpxd4XBB1
2pBgC/6GTYrAtYFFhJW4829i8JyDg5TCeDV+xjNumkH03aumx7xWyKcoSuadqubNROP2lptjvC/e
xsydn4Q7PmE/bNvSe6o69XtEyTh6kbGldYs5o8ORvMrbdAsXky1P0YtjzcTVLNLkxD4FB1Bnu7SF
JQtVDwoc1bMYSaynSuDuYEHUS7wZZmU6jVfwKsPBh0cB0yT5YWiLWDohYgCkv3SZPsyMtdmslFgN
sLaYbrTJWT93c9TfaE0bgB8wVaRmNgWc6vQ76APemhEgfd7jF2fHvZkWv0r8M3c2W71QgXjFfDRs
1SRwb8f1Di0NL3ktMK0thIUOdBFbuPsqGk9UzTGFKl3IdsaLnKwHpmAGgRzAwHoVVeJAnHUxjWB9
SBzxHhU1gp2dHDj0PrTKECt7kDxcJ3eEsN8+11zkHSG3VRPb45px+JPTlTBbeBi0Y5quDCuEiO+Y
chva8dlhjjiMtGmUTbJnXW+5o/onM4cq7E4F5dazW13TGRMgRRdM/3P0D6ddw5kNLz0m7vXwKn23
O5pBjBYD8J1pdUC2bTiSdaBLMK132VzvJoh4lG0RCKdHiJemPIx7ub/14uCDS+QQsi3hwZvsGzFY
kOIkvMsQN55TLDhTAm6S3pxzN3otrbj+fhxGcQgrrDmN7naLx3oM0X4T7WEWxPcPa8O675YuBsIo
nozgG0Xqx1CxriIoY53KAyze9YugWHrTCzqQg4FZVinaZVk94LhO177ZvFbDHaiOfBe46ndXhW8l
ED6uVgeR+BhXHNiyTBhbXeJOyGk+XHc27RIjCHmoVYHsFUBSwQNitplApMRUUDOiZbadm/KXnXXO
IcJLZBFH2oBE2E1e424Nx4rWJOcAOBa8Z2czJldeBkklNB8Gyz5Oxr20nfHg4a2gN/Cn7rFa1bb7
XuZ5sw8YjRI1mnDWqcha53UGjjDR9toWuHjH8DPwgpY2LzOgILzDW1IFP3GDU63Q0q9RapANqR+f
7dyo93ZYPqe9mx3YEnxhdqXcxnbqTRd7d/Ecf8GpXizswU4K+ZV+urJ9SFlP8bijvgn/uw2tR5pV
kBtT7+cENxKlDoAMz0JA0upW4ndoOouQrwLuoq12Y2mdcI9x1NEDvEqLJvW4zRSHL/S2ormSZt4w
hYT4QOMjWxwcxqjpPWo6o6KpRCpFH9OvWhOVKTEmwSQWu5DE334wHejyxnAGMucd0qF9lPIcVIrI
2MIttZBTWzBL0M1R3zIq6s0Qg69CNY9quqe4ylh3PgYbz63b4dzRUGdnVQkcuP5DV3m/u2EQ2yYh
v8KWfm1klrv1n5u4oZoO/IBJ4b3p+9chHPDkO7tJ4supdXYtY2XvCYJ+I90dwYM1XBnOt8A5si4c
nKFtpffxIAdcmLwBbEGv02tt4qWAklweQgPVqySFmMQfBrr2ZEH+Aap7b/R1jrVIQmHp5Se/f5qV
rzFZ1W1IekuipWL+aeZNEKifnHpfOw682uVKK8e22hIrdFir2HBoboj8ThBqZ81Lu81Iae5aY7Ue
DNwwQUkyUcISXiUNev1swd/mMLgiNgQbfuR+EPZP3fr5Bgd5EEKIgnFDqpFs/ZqN8aFruYAooOt4
iGJGd6VAsUxH8nymWtPMwvfmzqgUJBXgsfgvaS1+U7q98lVwYJrG5qKuWGKks5WdtS/tYGDcEWL+
wwJUWEV/6DP6DTFVDjleiiSmkLyngGkT4uneTDYINu1j7nF2JgT5nTnBqR9skLEl0FReQrYGGkBY
oU/TTZOjZI5Qm2lhJl9uJ9M6D9BIaK09LOl1V2pnQ3TUmJ0aW0FeYF+hpiWk3oOkOrE1bz84Fhvr
lm995kpomUFWpXqYDQ50QcflOdBtUzTJYwbejhj2l0DurAdgKl07bKRcXk4JprW4FXn/qAfxO3eS
Lz/HckRPImWGNZ06Tvvp+BD1+0hxAXHCUYZ8Z6scnj2SPisxl7RGLrElj+8iwaKXTsYL5l+zC75I
zf10GGK0vvllxrgdp9lgEpOzGZEMYtdcYKzGGeC8gCmk7XN2dowWEEN5780QKZq0fpoD2g1nFZ8s
MvtWwq9ojMZbIVBG+6XqXgrjtXf9Z3+sr7LiRxBW/jHOkTenZIlah+E745NHUAeHfu7TB2Wm86bU
lnPIrIRoz9hvZ6x6E0ZsfKp8eqBrTxydOeNO0y/ZNNi6fapDl1dZxc/uFHurKJ7WFJidx7CxkO9q
0L7yHqqph+kk2YBEPi3k8rjnByxbTilQ7F4Y5uhtT9SIjUW3YUc3XMtx32ZscfqK5jvd+Dvl3QnD
f2bsfRgzaCHjpp40FAA0tNiA0CP9UW/8YXpJjfgB5/JdbegfkWXBbsz6S6g5TZPdG6iYsR+N3qJh
vEQN6gDtRovw4obNpe+K5BqZFZY9NhVeU18dYjiGNq6loUlNjUVyV52TiXva8aY3YufFJklylsY4
tFZZ61tXV+l9ixn4gS4t1JGz34fzOQ77cA/4/7si3XfPLf/LkubSMii/Cpe6tcKXYC1oE8P5lkEY
czjbeGR3GvhB7diBqM6V8zOqvgoL4p5RVTMHZXvbOVFzVCrrT43pfDHYeSPQTjRvLKq3bOCR50N9
j3M2i1UinU3MTgHPWEDpUuc/VxX7OcsTBGWXcmfSBGzBLB1i/OdQP9fAKyXnd5tBQNqBp4O57x2M
hxRoH6d6QtEN+27AG7hRK4ewNxq24cagtb3gaseRt2WYRnDf6djqILtF1tBcm84D+Y0+nn31Vs1J
O5Tu9ZqQvdrWUy2vWRNUG+103/wcqhsGhHbd5s58RmUb1jAV4CeVtN6gjCClaDvzNhFu1S0DEf+o
2OZrvVxuAKR1BgVJ2Q298dTNLA7UpVWnJxKA87cN9beL/dsoxMdgoSe380aUpCSz4Gr+1hPtCoVx
UymcIKx2P+IxOo3BqwOKlyH+1iK1RKqoePezbtvU5QQyi8bQAsO6g4+aPZF1ikr7kx6qDlXrpzcS
XGMfzPNQbcpBUN+GSGoP5idwQ1xiGjOuPRL5iq+x4b4YDRPxJp+wuClmSXEfXEAb/YZZcjV9pmht
xq6nY8Q92A321a5eMX9medInEmvRObTcVx4ONnNmxlZ+cY1nz91P7M0xGwOsirrw5Frmb9/GYV3/
liMYey/Il1d5tbh9UueKjPRGv8pOZslGgt9kT1BsEysBZaUeszKga8IxF/09pXvdY43SaIGSAZEx
bb3+qfvwfQZls2WzP/Urvnd/6A8VA2q8L/G5riLiPR5NECqSVDUPxjO+Pzzl1fDYmF546kT9g0N5
dKU/uDzGVnWJBsjfAzv7I34H8WC29SGZnYSGHQCj9u9JIYBlkbSePIiKh5ji1H2XAKRRLDmrKHPc
i/YTCk6ZKm5N/tBUVf/YBkxpEz0+acTBCzCInxbMvaWaWm46zh60ejTJZezzic4yV+1sB5c71Ftr
MwT4vs26xp6PldgqZbxzrVJvB0Z7EASq+VkE8l1iLDhjASAWuey3Sp3hhUMRAysIjlDGxlXieCbZ
0nN9QUyZxZmstCAgMO9VUapDkFTRg4FqApOBXprGZJ336WqzzCR4lM075nbrqSVnsHa0fLXsYjgn
dbuUtvoKUchwTxbZ986exF0Qt6jNWeOQqdQTFNBFtgc2esLueajEcMhl1L1nAdEwzyXCTqUmK/OY
UyrjgXjzZcHTPKd/tXYK/DbByMmm+4Y2bd+Fk9qYy/2LosJUg5MfAzXEU6Ii1i5qrWrV4L47Agrr
15VFQ5eFgARafu6PMLPFhr4XsoqLqJ1lzp6g+bXNifpO2I6TpRd6UIyWNWvstrSCp4KYGiHrUTIs
YgeSiR9OUHIWSTEE48W9OMyhyNEbF2QPeAiZQAn1aDPBxhzWL7n+MXOneijUFXPou8JMP4MUkddx
uEVz/yiTrHmvKOfal76tOZ1Fw3ORYbzp7CUp9VKYzq858CZOT8mrmALivjb9wGjyzobaAwKWARYd
byzTWxFO80OLgo391cX8P0+07cyip0DOVzRu4gGvCie8S6R/LpKKKuYhqfeAXWLEU0GzL2Ukz0O4
ZIqGL8MMQZ0QyF5Zo/SJbJMSYLrYbOOW7RveVMh8dsDiWrG/J3uOltwqVhNjKgklYIuAF8jImxYB
wrjhMwtW9QBHZDP3Y/g8zruh9b8Mmr134Ry6RGIJes6NYChCy8mmzqXxhnvqprvCOSzVqqVdip3d
Tnqf1Q1dwow7kfzV3lUuTZR2WK/KYJo47YL7Nw121SCLnoqSKD12LLSYNn9PwwKfgAb0CyGqzujD
TLtUEpGZs4Nhmfe59MMroCDm5XCaNuUE2lbDgDDoiGBv7mx0V4KeM+u7icuREtTMXwsTmWuKym4X
d6g9lXTOOqZzKOEpuTIBKx2X4MtiGa/x9ENcp0zap9G+nAaLCD8pnQUeHPcuNZahTHeFJXESpPpV
jcTocRSXNx9al2mp8rUpHhCI70y3yhgTXfDAzR9xwlzcD7pj1Yp4S6EAGjZ23G0gc4MdS/yWuDP6
OPYZZsgMd7iPd0M+To+Wm7AHDjHDGS5eZof4bsJAbtm8N3AF5KFEhvS7FKatsXjDefdqFS5rjUsm
6ZK6uU0N/CQfqZ95Dh2/3w/lu9cRnVDLKFle4SoffQrJ75hv5gfo+CSVfcaj2TLWb0nu21H0o6ck
8lbHy8GrFCvtaNqTx5LjYi3CPU0U6boNp26bFS4/15rabE2LmGFwkk35+RA9KCkysZLsCNWPYx/Y
PZLz7mXIKI+MUlqxqN4+R3ARVirkwOuab2Oh1AV2BteLrOXBqrKznU3ZnTc6zaqrp5QywXozSWLj
3F1U7ORYIJwOu0IrpmNLhOBAiXZ/pwP5Enf2UxqTWizm5ne6PPy92ngz7QEGzpSDGky/stGk5td0
z0zUzCWSjSKfVN35z5tojp9KycqisSmwmuNopJSoD+EI6RB5NziyOQ+pEpu/bUcdzLiIfkZ1/kbF
lneZwemOiMYXW9rvqmmCH+2E9idDi5QWo8sFxrujJMtcs4i5a0VVAsNe/xkRuoITOlf7bmYT6TQc
teOuau48Dn83WHVnK2E6URXDLS48Agxu9ZC571UPgnagpxcF0gRIGyHnEMXGtVAG933vXVwxGMfa
rG/A0mkcN3ES9TrZNN4AShSCeJc3u9RjHCzTOYBg2EYbfzSTndFyJSmMNmhxMM8gGwKbmh9T5dov
ClebG9Y8umrzVmfZi2GX82kW+rl2R72v2l7jk3vzmFets4kriLIZYjgV+2Iclt5bzkq1sSt3DXql
uxdRQPPlZ1PXM/AvAlPAD159l4cIEzx7xc5Zn73EvXNoVzt0JOBCM0tvkljh7c+fikKYdyJnKOCk
d4yxoYCAUN+SJ9hhbFN0uqn2NIVDDqM5gBmcdcNeGR2m/miaN1HjtYAFBcjZAXQLxG8mknk/P9hn
e6BF3k+jlz9vADRFcTSCfBpsikV/GFU0/8QSWR+yEYJTZ3kObcelv+3Apz2IXljbmj7NzZ+/2nnS
Xdwg+mJcAxFzFO89EfINEHb8giVBbttNi7VwmycLL8TaynliE8IZdzOYGFTL4imO5ucMtOOTIpYc
Bs74jMOVeiIr7yEr6/xWteVvK9jnLNCXcuiAOplLJpJXDBHcPkWByg/f84KWcqHAXufYfu+Tcthj
0GHeANCXR+lFCR1dYzhcm1HF9ziuhhUc1YVswiDJdHrquQkPefz6yCn1jx3wxaap3YO12vi2Ge34
4jiTqK8j0wxquYiWRiOvCdb4iaZLxzyZFEtNiXgPsFdyO66DzOpPOEiDG0hmiN5ML/onqQJNjyYd
Poq6rEufpEQjquazdBHXm8w1YKW0QAnUySaJvveNJCBnO9uPxTQc4Z9+BqH5LnPy7uXMXNmKoMby
sE1X2VDtElcpTHKF2kct4UumHmQ14dhXbfsWiry5lB6IzJgDK/obHKxMWDym0Epq8xViB6z93PTI
VCAEQRWluimUFs5FagwNi1k+MkCvZ3dNDqPfRbl+n6aQ6S7W23VaG+wB3F6dc8xRRzezj0ZcgYpt
HSy2ifycIy2u2uim1Vu6nokKkFau2nM3QIPzsHJGHLVR5G2lAdoOYLxYz4AJ1Ki65RQnZ07+Z83j
8aJbE75MxdO6t6jMav03UvzZhbj1Ws9Td54flJ2vRTOWdy7Z491M1/yuDRx8iJk13k/C+mUXNIbY
mkUDn8nFcNv7eGJqnnqM/nFlMrViGLb1ZW7dIgyyZus+lYEqIfx007bqzLcwcKejcvERLhuVyex5
I7EbaZgVuXJbpCZycBBPEpAwfvG/yTuP5biZNIu+yrxAdsCbbXnPohXJDYKUARIeCSBhnn4O1BMz
3bOb9WwYov5fEllEZX7m3nM3McmlNkudHdhoY8fyol8RsmiSleXHx9YTYOUjHEfKFeWmdpn7CCfn
VOmLY8estg786tkKYnSMFea3kWbIGtzs6nwEUKL32FHLPZiL+NL994eYNKAtcwgbg+tHOWbWE5OA
8sSRirluISLGOMbYL5ykZf2o+5sNpHQbKxUfB/5I65TbbIrAzrbeDoGYv6saSLcMujDWT+OhzMtw
k3i5e1TLQ2NEQKpUPL4jOTxCh+ioX/yC/bJkipej5ojcfKcKTmaY7ZfaBgZc9+FKDVm7bVk0nZOG
IDwjn9Bn4B+BjU1FO7ZmcFM9Nm2dO2AGfM/Zs08kX1QXwNQB5pNZWPG0SULr2o3/NFQD5ddccVuW
8rfbRsw7Jn2uFgmG7sXS9LQMNJRO+o0x9QyDWaSclNCsAyQC7fU0zHBWl2fJX2h4U2Wa7ElmMCUA
mpiYE7GzS/X0M04WBLODCEvx1jj9/fTvr1xr/OhbKAL/81uVjn+XU4ssqvCGk7TV3dMfMcKn4+wM
JAZU6tAKzbhhHnb2XLF8jVq59WJZI6TSALlN/9Gt/F3UpuVDnhAu5Q1O8dyT52EVxA54EsC/gaE7
rU38o0wqcuNSlZin2ka9AoqKDtgICAXTeAmU/+5jTyRVAmFdpFPAPcOtQCu3Miz26sjA2GLkglMt
ZZCbkC4BQfQlh4vAWazyI5yUb6QRDVJls34QPOG1sTD1B8QeKpI8yRHkiiWunAKA9E9jdFFhhVZ0
HC0z2pZtbG+CyqmeUiJxn7Rq/vhx/CPFyb3z3LGgQJT+3a5/DvZiKWgpPzgzKP5biYq2frNBQCIm
Iuo9JKtj1VHFKLSlgqhUar1zl8bAibUbbthSPwTtAEShyPHus9C4TC0z5AjuUIgzw+Fu2jEaBqHY
y5+WS4XUzPa741p7p4/nK7PeXWH0OPSNGG0Cf0fjN8eQW4ZmdsYI31buNkPp8RhISCwGiIBNt1Ru
Kbm9G0OZ16Ab8x99YSBBKQjjwLzPZtdeW2XBeRt57k27HLFdPa9Z1G0HNMWo1WZ1aiZRH9ErHOMI
g2KPYPgJJ/4LL59eo/50zn2VB5xAKH3j+YfhFgV0a9IXighjaihqjgCjfG5cuFP01eu2Jkxh7nT5
VrOy0yVxuw6xoqu5MwymjpZFrZTEd822nlNkjEARqF+MWdxtF6JDj00O2D42i5soSaexSNIeG5yz
1ZA/B34ttmkQQu9P8sc8scxXBHknC3csHmdCmB2cGs00k5VQ/EwL8j2oZbJt2HZvMGi/QKbba+q7
M/SkbgPSb3pintFtk/K3Qbj1RgdZfIDshAhlmscnk3GyZEAJdACJAxp9DvjR41KI7t0YfoNik49h
81Nq9Cs919SuacSjmj6T1iDqIPaagx8CgUVZ7SsWwNEQiHVohfoHozN3wwqTUOmo/5ruokHGOCC3
HtgUH/kp5qvKDT5Hj1Usw9e178M190LrHS0N5MXnBl4vZIreW+ctYvZpiC61NhES8O87RifvCsf6
USjeWQIl01g0uPhrr0X1RESWFvNtaOuZ3bX4rG1Dor2omfc2sbi7AaGEplmLa2PmGXeTBJ2Cdnzj
kkX7mNJAgAgyKc5KqXeiSOq7gwaiAB/FxcVPtul51kgR9Q6koifYY9oXNZCV4jLjPjKBrpBuK28t
y/KLbubACLYkBWjeGF4z3WL2BqPR9w+oVotdkcF5sUWWPPmzJBRblADu2XiSAvKDsTX7d4fR3CAj
ciI6YOVu0JhE3kH+FxBCnZntWzChJ0hrEaLIDRMSPzNymE3fI/5CHAwXlUyv1FMSh8FeWx9OBlzQ
mAP3bbKdaxcCz0rZTDwMXEC43MdDAwvlOASUvRXK14Kwvg1V/J/c80lck+58sJxm2OtSpzASBdE3
sIlTq+2Z8Isld5oGa4rn7ui6/k2SgX1F4pxdk8BNr05V8kI0nKA9OIlEWP7JsqNn8D8o0JOJaEOB
TQyz/UczWfHTbDtyr2qe5r+fBtNk72PqMYIhI7YPvNorpJ8Y1J0gfOqDPehZ58HZGCS14TV5Un5Q
nP9+4jONuviaqLnKYC7hLs74yTHDFYmY+UaMrKlRZqCsZ8DsbMyI6pq7gvlpYdJuWwkadRiqm9ya
2jNjadjxfQDwQIxXvXxIXKAuMQAwmgJGUahT91ZvsbaZj9hNzKfW9fvnvH7jhiatLR38PZdU9mKy
KD/KWAIu9az64nXOn5pdzTOJyxpy1fMg4uAJhWor0C3YzsAlVDTNc5Ia09UbyqcUWNzF1vUXuW3D
E+OrDpQ7LBQWvOO4mgaLcYrnXjC3L2GNCGrDov6Zpn0D1h/cmz2TtUGBDHm2OVdD+NsHtrhOYwWL
nOU7WTZPk2ma556f+dYcw7MxsLypxzTfwEfsVtbYPAuyP2ah5K6tvT9moJjDFV+JDR6jVeW4c/z6
0OFWpDoorSN60CpPffpntPaThyE9LdJ545gmrl1hEkybwD8UCRa90X5ejrRPZr/rZug86Feolfwa
R3E4Tx9OhR2ZP9AK2b2Qzam3MiBOGVUw16ro/SedoJVSbnYOerJ2VXiyCe9dWWFsbOumZtHnNhR7
WCe25L4ba0Ws126K+gC5G3zXsm4ukK+Kra1GcpxDQGk1HpOTjuonYQdnPfW4InIuJdI7ZtooF1Jm
Kn5EdrBIglv2yEygyaZnm2oWRfCe0vStJ4MDjBeLlrpi0oQegYbiy0Za9IMYAjCQ8yda+urNMNhE
Bv24D1QR3BXZa3sBLHfvTNp5DfPxPoIDW4shYD7lQhhwHWtDD188ZcFPUfrhc2DHJUitYTz//bSY
gcjqDBmjJ2soykszSLVRPytvN3O/YoeIS9T59ovSNGAqZv2YeMm1kSp8yQavP5ksI7mTx6uYUb4n
NW6dHLwaCmwCEzz2XSjGRHkft6pU0a9OUzU2S0oqZvPvCdv2Gi/Jibxg82lgSlXn3V1BL3qNABkw
w1ijUrBPOsNL3StYsO6ctpdG9/4NKTf8YxkE944x48pu6p3fle1zsPAP8lgszOb4GLOj22HAZ929
pHOJnJVTl0F4CnKnfgdKmzKsaxWXyPzNyD9mjDUdFjRo0OJxzx0amtzna+qnBVC+b6QPkYRT3Xfk
8FwjlFnVGv0YefYcq5RyzJJcNJ9zc7BGdF2WnZsbKCLYL+rBwZPiOpe2hz849P4dtnXLACaYd87s
/xxbfBhW5J/NrVuP6tYOPTR1b3ov/HzaD5KWgImZm5INb6B9ueau+VrFrjxWIG+3KTMl1bCBtJl2
9bNhPpKfAdRhsNMjasWZpRpacuzdAD2JKhmmrzbxrTUR6+26JHOzMYYCRVBiE1QwE9Cp6XKk37x0
bOodjo190tBmt45EmG+0T65QMMUmlDZ2+txZ+P499KVVV2XHauAdH6Wq2Pi6RGAUs8WrAlvvsj7A
Itp47i6Pon0U9A95VREkIO0n2dBjUBV9u03HsiOM4QG3+YcFQIeUW6Z6oRZ4wAChTNmfwkzV1dfV
vO3qAmtwlHXnJoZMmS/rujnFShq/2nHh78rIeDLIgUKAnL+iwUJDiBoXWWp1EGkTvQR5T0iXcHZR
kf82AmNCp9kdsoJwHYNCZZWOy5oikxJJsCYloMTk6aBpYmVK/JluN3AviBUr856X3NpGUz5vJGjT
y/gZmGLkKBCAK3qgd52oH0oHhB3PuLHyGr0KYy/fZeXwavPCPuSTmR7JifisI0AKhtexg5PphriR
96gM3F3Ij0mm9B70FSxIEBY/oOoUmz4T/Mhn7EsuyIMkdF5bYeN3bpMj+ztozTlFwmwP/YWyfmNp
XX1GAz/SgjZrbor4QE8hPaKMSs8CQqCIyMPxdR1CKCUdboUdDgDcdXW1DwOyI5B3fCGIKijNpGJP
433JwiivnebNS4l0oLgM1nEYpd8BB3VaEDiQK4ccOESmBIRb4XrCafNGPihLhcY2PkcTMCa0jJXZ
UqkBMO0OWN7eo/5eWf0M97f4U+WSR5Dh7h4xLBJ6AufTJQg0TJHeBX25yXw32OKZ3RmtgQ+BUB2R
Gd6xk0iISxYv94ARX1qK4NBnTFl1VuwDf3zyWAitwO++chmzqoQlL3UP/7nsxDofmaHrkTRi+v7p
YAEXxAmOtMCbD/Ew4MQlyHrpUOtNhIl4Z87g8UUyHoA/Zus6dt/cXl0MkyvYUPkTrGG2NoO2Vp7m
fUrG091TLjgl7CnFhMgEtfjH2JnNRqcLpKkk+3R8dZyi2udDzj5kmeLiMDrRnlsXXwQz/gbe57EU
7iEiw9ldEGuUuCdL1MGh7Lz5gqsX2EnEezT0xXQeZD2fx7aMEaiVl9lzxY4J8lvux095DHDN03/6
LrF+lK6PXgowlWeOyxQBGFhrZ6QrhJPesZ7iXyZm1ZOIv3zDHk8e6nbM0J8WvJQPVywBP4YXXy3E
rytRsk0s0xTTRukwvKNJe7RZBdFlj+kqr5L6EGME35VFD9Fr6us17JJ5TQfcwdO4RjVBcil5w6hE
DpVNUVEaDCfBl4Y441kpBvRTKB73VveshlTfQ+mHTDSGu2V35i2fsnvaWCXFd1i8UFLuimZJJ+5T
f+U6CTLcolVHpy6u6UzEPGOorzIdX4FfMukq9XABjDMDCiXWOfVxonVYLkkPWXH3lCvm3oyUYcLR
FJCH1gZxtJ3s9hmSHfODiXktawLAgkRrOSwRrc64Rrn66rT9Fo/kZvZsT4f2AhfKMevvVMIAJx9m
CUtXDAfwZLxkcmE3oxEHUFPtQOTom2N6/c3T5g5We3hFLp0zUTYNzVTHRFeLNWq4R3kHO7E0sbQ/
Ai7zzxQWzrrgrkQTjSrNCuaXNHGDpwZBo+1k6Pjj+qFZ2kBcpR/Ir3yOZuqwYkKLLYcyvjg2kq02
XkKKm5pDzW/VLsxA/cjkx9+vy0vsmGwgA6Fz3LZwbjxAdUDSkUN7+0jS9pUBsExbYFJfhYMbbaAQ
yHUYd/FpiIkT993xdezCizKsJ6tD+ZbV+EWq9t1b7Oo1Zn50/cYvoj98LnsPPs3YdMfI6c9lbZp7
mDrmYYDVaumQNHSnv8ejTK9/P2BRJ3y099tn61w1puKmiPI9cVm898uoe6wmS2zw6xDmI/HSDOaU
HEMFtWHWznUKAp4A0xa3LCh/GrqezoZfPKehzvHaFCffWSC6zDWBP/OvZLJCAzuWK90F1rUI8wxt
lrzgVzEfPB6k62SHzwbsIZwEp4Jv3mcyV0RVcBJqtB7Jss6tPOTr9gO0VMjjSV8CPJqbMxt1IuFY
6GFdGTQbTGSEa5JB2dI4brshv93buOQ27OYAQJIJWdL0vGDTZvW+9oZXb3YEW0qWQi5b4yum910b
U+k39bMYJQhYJOKvSXhhpVdtq7BoOFODiljaagtezVqDKaiwJPB2xeG47NtzmjhHbdoS9aNrBmeS
WOEYNKiY5g4kLPo/zATjJutC4IGW5jxANxl1t7Es+48qqzgzyuyejFO1MwnqfOM3XKeErZGX74rq
hryRYmIOTW6rUA4bqmUFojPMn2ZeOY+tzxqpbVJzW8kp2YkkobxXkcUaANlDk4mdhXLrYHUNhUmT
bh0zmS51lBMNMwX3IrXHc+FjNBrTpXkAJ7HjQLxQ7phUwQm0I0f9rpuW4d0ig0umZSyMq/qguwPl
DI6RajoEgWdd4uYeebWzt6lwNwl4BCsq4/NicPMMmZ21/uGMeXoJ6vCb/ND4ijkOl6onqBymRdZo
QMNmBp8w9JrQeBf1fuYRfmyQ9aF/ScxDa7sbeLvlw98P08SMrWQbfqzgsO4YbFKPpEFzQlNLeGvQ
23DdO9hqJTN9Fv/EqdznCnEv6QsZcCl4G1ERF+c0n1+E0bBciKp5A5oPX1IRPoaTabNHQpn2l+ON
2+7nwPhzNYixfUzHgg8QJ3BCDi+G/3O2i/FxIb1lbu6c6prixvdyzIp16+zCTgV7s4tIcU0YS8ki
fatsARiQjZqRufFKYF/NImjoWTUTcOeV1lbn3ctUCfMc1qhySSafP2wNq8DNGu4aNTw5Fu9i1K/o
/7ZuKONfltfSaZISzkGa8veNiLwRu3u3iht0BcLmK0rn6DmPEJin3Z6tqHNkc/bRKx7xSobOW5QR
LKupK0auKayiSf0sOTyL0rzNrZjPNl76cATEi5/QvhnO79Bx62fSe3+4NoO8RCP9AbBg5+T21d8F
1I4UcCP8hAUaQ1yqzNINtILyBYebx7PYbMMiqB9FU18mJ+rOoBrWtj9zGYWFXk9wxFlUpMZqLplW
cfDqjVGk/mHOyjP+FWfrzkLv2tn0ybYkJqorl6MWlRBuMkrNqOvr59gix6P7Du3O5RQxMfzZ6Qbj
X/3L6sv3wHtrUbPuRFV/NyRsbkrH40rlHhugcqdm3Z5i3oGHIjq7fRL+bkv/lU1DBTwqkcg/QuMs
Z+dOiCsIijx8KNMKR5/hfXSTUR78DESiMIReCT14595DwJU2D561KeLQZmrpd1sXb/1OKjtZGy7q
cbZh6dGfJ1yCgcm6puiB3cQoNdTw1YCSXalc4HUqvsBmdhfmkjc3iKpLiQmuxWe8mYbwORWQ7dqE
OayWj3Y0bpHMA0C1eMXZjvN+THgFpniP/9GjcK8JGHCaAB1KjvY/Iii0cVh0tB2clbKyMTroxD1i
yHjOHFgWuCQKooTmhbebjQ32ayX7jZWREm3EzaNTG+RdU1/x7WYfRi7YEEfVS8Is+Di2mpY2brbI
A6cr3JfFtYJqz5FVcLAQNk4enOSiaW/BkqBM7dodcOAehvmtNg/1UuF3QfIQLQGV1uSke7shdLzW
7jlJo5kyJcbjLXALsKeE+pa4P1opfka03+fO3wa2ddKdwZih1kz++h7EBdubPI6SU9z6KHdKBK1x
alXHCaYFlDAmmy3vocAQwz504f4nXW5zjPcAMNT4VKXklfqOumHoLS98QccIkc0QASQcWYtq5uSr
iVCbtzgNN5Oy7uXAKmUelnQLlm+gGGx7NU/EcCn63NqrPwMlJAr2RO4lWY5hTPzWDAm3dHBRMPB/
/YvZ+v8MG7MtpnR/X4V/EtcWnNm/wcZevujl/uP29av/V9rYf/2xf9LGAuMfNmQwH2y2C8TOWXBf
w++2g7Xn/QNuHHh/5lzEltkLiKys1MIUM+1/OKEBgc+wQ7B3gWv9N24s+AcSe4s/hYbdd+3Q8P4v
uDHzf/Pr/NC2gpAPLv+cZVjmv/PrVGMHvTd6iNHi+l4N/q1vnQM1zD2j2HFcsXUs2r6iu/no4OpE
uKvIZkffGK+kVUGCGsEx1Pt/eQ3/i1r3rwxCy7T4/v6NgUZMhO+5IdS2AMEcr8G/f1mIbuHeYlbf
tiSPrUZ3UeIB8Fyp0fzpBQF3Vus/tpX52HjpVkuXwIwADihyO4axAuVtUEa/GjcN2DKzpI6yUzOb
0x2+aLl3QnRRSdafnCktjkHxy0zJYRFO51/amv3QgEblWMrybgHo3NFPvmgdfdDi8S+5LCPEgDnS
s60JcHz1bdssZ9h6ONt2wZalR8mEjZQ4mB0uQXiTicMza6MbIIrVaNrevXJoXKGtf6KeCQ9OPhRb
JGakyW84/kKs4R6vMQl917bsPhSEuD0wAQ0NfXoyauZ73YCRp/DCaj81uoV2NkFllq1ecyQTvi7k
/OTTrV7TRjyE7WlZOYBwXYU6lISKIuDqkvG7hvSyyT0zB56N061AJ+wURA9pzJm3TL1lJJRz08X+
SxuSI2+XQ33uBN+8pxBsD1ihZcTFahvqPpgg0QkGnndYDfGynobmTwXRc6BuO/rlKaiMz3oKz26a
9diLGAYrF2RBB/cg8nNkR5HaFokaAU0zWgRHB9aiPLS+9abz2d4HeFQ3g/MStxNzNGbyE+CqU1Ns
SKC7BA46e0sSodqYX8BbzD2T8BP8A0iRwze7UsKg7OzTsArvXnfET3u/iQsJ907gfEZemDHGLrmb
kiA6edlT2P9yWutCxtT3aDEwVH0XrrueONkMiRKGeMK/ChrPHKlOWqE4IWHmbpoZwp1Qkufgk+Pm
nOaKNazBzmAVIsgjQUONgle+ElBu6lhcpQOrJO/Ur1n50ysJXeEWNE8ps9cKkF7Lj/iz8omWNnLm
n2PODsifx/Q5bqoPB6bolz0SVOGvGPGFjzk/0F0+GHDdff1m+Kl/m3NrcYhKktpJ6l61WBH2zAXA
Y2RltrKTsNmniww0jQ2a2YpBS2WKBwIyX9EipPvOZBhYNkTpYfdtdrK0aQjt8Y43LDy56MCRUmoc
CFJgeuMkAETV7h1U1Puuzb9Ff+cbiM90Avj8uCihozswY5dBMP7I/YiaJbeiZmFqR2B5eaDQ08st
k01b5idVOuoRfFgKcmMqILea4oyl7Qn0+qFpQueaxBYFT52TLN3+8z9xsLb7Rqf4AjmIjgmBMClh
g6Vpn3paQzi9CcpqdNdyHm9igUTNTvKmhjJaGfBMV4Pn1dtx8NU5sJnTl9EgdyP6hZsc2mifGvFv
XPHp1e8ZJow2WUa5btd2z4IKTkq7SntyknwPelrwJ0wIgkdfl6+a0r85Rn+FFM7GyutwfMU+X6FQ
70UmCXic7dcy4XTwiEI7GnnZbxLpkYzGk0iZuB0jsgHxKKqdqaeK+rJ/nHXTPjoqwxVtpz/I0i5f
WZMMYFEJiEYXfbLnXB5GSThcJxYqXeodUV9Mnz5gKkyZR+BF7ZZSxd6DTj9jkwhXevQqouEwbYg2
ouA8ecUcrnuDfXooEBQ0Y/4nSLJhV0TvIXJsUul/wD2HLxn+bIYsWHcTa3u6kYlp5VzuhdR3mc0/
8mW0jE2hhNcHJDuzFYSMjBDeef4xO+xJ89h5kIp3UStZB8ZOQFoUCpON4U3nSdH3jr55kZ2jjnZP
FksZ24zz562jEjZpGfSfjkhyBK3xja0rsauWJ8mXEgrRcn0aBwuZo/Fcd4M6xgOTWRdeUTA9gCMn
A6SqZzpKdC/sHi+TcdVVhWKx4C2aaBPTvM+HlCoR8C3O/aJ+hYoPhgs7oXXHk8bfZNTVPcPnY+RP
LOm6Lc5XfJiu8UHSWIDRmhAhsE3uNemndy/uxVrNcKnGZWJA42STELETPN9PosnUWnWRWtfwHHbN
Wzr0eufJ8c3t8L0NbU5oynLptRFGNivkGIQWd/SxjkOiR/mA/LHdekqZKKyqDbY2pG8uM//OfBTO
WzoT1BzjoWgYEqzhDH3bhB94LpnDfhOuAxPiz6Iypf/8qsKWnl/LYR8P6B+n8MEGcrgbO96gyQwS
IQn8d8cisymq2Q6M22529dY2qHBBn9zbtv7tMdT/sGvEFma2i2KG3WEw0Ir39Ou4WYncipO9F7Oh
c5OIAGoLb0XRBUtqlId02gK9HwLfjnpMBzy88VbBpTr1DCJWte+EW6JwCLFaPiC7Y8iKNtinfGPk
BafZagP/4rkJewRMLf6l48LsDHs6N2UwXGtUwCwwOrGxwXNdJcX3pe+beNipuMXGVBDfqGHUGy5e
Rt99cZLo55Al9tHNE++GrPhz0u24Hz1H7RXvgSE06ovLS3F5SANRnxm3qDNTELRnfz8sn3oR8PId
PRP+oK6fWXwWHK1bINasmJVNEE0XV+eyiqp1avDecGB+8TLnaXAKcl/ua5n9pIZocSrKfN0OJfDQ
hquIIQXDYRh6tzrq+7P0gl8dC3P8n1O3k9VHQ66ilV+AP7sMyYavEG7aOQH3tDbYbJ8hSKwxtLwa
PS5yGUDxaXB4kWscneJYBVvRJsyxSmc86tGl85LWeEnjL3Sr3nGuyP0qgrje/2UaFprQZmPuL9oM
f0dZ/6r9kURc14uZYvKr2ONX//MpItx5ZWmBaWR5faaMzdNsS+JklXzQPKOXcfnA9zdvYv1ZN/BA
Jp6XWwT5eOtqjQ7Va5yzkWB7xS8T03QCKOxdTM6hry9MgDZeUituK/wN49jJtdHh8eoqUsR1aAf3
Ea5AVpUHG5/Ek9OnbwLY2UmY2UZgdkJE75ANF8LlSVrz7pE7FVUxSD1QB1QXYXSUbXtk0Z9cB2Ki
6K87Z4N1PhZWdK3R5ZF/NFxnMujO3rJ0IriIpYyZHANl3ELq1mvW++aVFFyUMp1Qq1ibYqUmt7u3
roRKQHDVvgDDmvN0T331YgXWtgA+dx0KOGAd4eUHt0wAJYyvrhPUh6E1mcRBMcK3D0EdKR7YBMHM
lMCUVaMGoAuAF6bicWjM7UPhOhp1OvoYQ723ud8h40VX0Ur+Z0/Fv4oWDCfjk2FFwlhMqBtJpCb9
M8ogUDO869yWitNzY+LaIezAgy3a3aiG51R309kJQ2hRMq+2cgyn9WCeA91ElN2ok6b+oDmftk3n
PCIxKq68/NnGxLe1nVX4GYg5PZpJweyK5QOeixWCn+qBQpR5BOCkccaGORay24SJ12y4a6E/QKFn
rRttEOauei3GW8vGEpgvxXZKSsk2D8vo1NtiL3wzXs9+FoNde+X4PupwyTrybRAVLa46y1eM7fxf
8TIsK8jABGmCT41TKi3d/JNHj/KyRjbcNvkRDTyZrYiE9JA9j5k6VClrIFsTzuVm5q854TVLuIaf
dM45JKc3NzMeAcxaD7kIjlwi3L2T+9YB0tsEncg3UZpUe0m4XlKMxt6os6NqG67qgWRHNwxW+EsM
OgRJbq+JKrDEhX+biRPlPU1A3gXLKcAroC4hKz5s44yr15mCZ2kVmzL7zCzqxME5qdHF483Qx+vO
iskgxNKDUu8V+UhrOVbFC0T40zAQoOcgizrw+B8LJ572eVIurprAhwIE128xBmEp2qhqRKVZBVBE
zGk6lKU8Qg+i15i1PPU9V1zCIzNSpb1qtgvgQKl3YXOxL6wc8WmjWcDfbPFuemsXnB8yDRMOZbMF
e1L87CVOq8I62Xylz9CgXVh4ZrwDsV5/muQPNMh3zl7NEGzWAQsNK/qC9gfiJY4e0r5Hj+wkJZBr
8zA2TYQkMzBB8sbdL4MIdSYr7E1YzBYjUSaim8M7siMoBAJcS+IFDgwV3BazKa11Y4GCcEfmU4Ai
0qvRqmhP7hjtoe8iyJfom7pgVxsS9ukU+qC2hw4fj68eCxI44ig+WTRvhEPnkKNjFKn8YhtjrXh0
U+tW9hYijeUzn+bz0WIQ3JAReJfNH8Zy+sYhHydzR1xYy+YfVdSaEZugirHkJUHJFY6pfQK3F52R
0cXHIPaP2IDjWx067VWFh1z34aaHlLjBzpbd8l7DyaUizXr+b7eEQpJT7foo1Pc5QVgscOU7bfAD
79Ruo2X5Z5gl0XPpkHBc4v0TiExKxmcG76l5juI1r2D7qDpFxeA65ioO37XjNHfbD1/JGou3pidq
jjN2XWQ90tByD23HAOmHocj8Npoo2vBzhayNbPJhEvYvQbjOPs0hPfGW5Fl3QVs4xjVjvWPbfbFV
NVUhXqVtawjrNGMgA2OK3ARW88kX5NR60harrO/FqRxycfIpM07ZyXTSpbEOogdS2Rbe9+SvZyXb
19o+WZmxl9p6nJIJH1jhr6ya1A/8rOTKZY06GxZEZRyKw4vFGtV2vrpKAV7z/W01SwWKmNG1VoTJ
sWfd9jV6LxtEpZ77dLMIA+8cLkRBlNYzt7T3DqYnKIzho6dKPJTSnnhKG+vo2sEIxsKwWIjNjDJx
Wg5VzQym42mPSiKHE5M6tTm2MteHAejz1pEYUStGCVGAFLflZ4QZDiVvPXrnGn049fK1HKyNz3hp
PaZ0HiAFi7NPc4IMFKvz3Wwz+76g947gL6hGWabZteXtqWd3s2t7j0bhROveyS9VgY81NSU3glOT
saOhU0Df3U5l4r1P0TWOwuBjtDx6aniTu3rhr5jSdI7KbMY1ESPzhkFodzBFcBrSvLkzRsGYMozm
Fv4sUXABaYR+89A2QiJgJShYIJdjJuQftd22exMC7gplLFbCkTZBxrSbeBGREfQyxLzNgbNNURsc
2olWOCzHRxzs6jDnCAtBzAKm0s6J6DngR67hnbrhC74N3IwQuX7YVPCe/OLFEJki7db93RT1cBZs
w6RWF5cF0mo0XMAXrja5tBvnbod5fOCngg1k9PZYUsw15uQ3Cdp13/n9NzflfDcExX+F8aFW+Tdh
sO0RaDzzoTH4ikL0WIskudeZu0PwND0YVYmoyzcxCtYfXeKPhJoX8oBqPCaV3rBWI6PqzWwGrxYJ
f0f8APWDy2LsIWI5ukmxW0QGJ3qNJwvfAoFOhL0zEWpq7zaNEaIYromnPAXdh7nEvRtmp1cKBw8B
nfYlwA+44lDJuDgMsU+qloH2pI+xO+lPY0w2cqF7RYw+VkMG82eK22YdoALR2cxtZbDG9qo2AQ1C
V5PlRKQi97+hZHrCSl2+0L3UZ+3A9EwWsUCZv1Wk3S+tU3G+JaCZXrwKQfhUDyTZ1MTWmABYFb7G
wKEgGM3Quhcm30MV6g8ZSHhHxrD/T+rOZMdyZMuuvyJoLKaMpLEDSjW4fX+97yaEe4QH+86M/ddr
3VCqlC9VwFNNCtDgJTKRL6Nzv6TZOXuvVbLe5mVl/JaEGsOJyJS1y6RLFcwT/TbruWEy3rY/nSJ+
KqKY6BnHmkBWwzOxhq+GrAUJiGozZE62BAsJwJ/ZwmaMGLUHlQMbIXahpTu1uzfHWe6Zj3x5EykO
2mb3Q2ig8DMoMhbNTgYcnlM1+RfINIx4/O51RgvDNu9NVXMD07v/wWoSIBp3prsGI++q8SX0XUNF
S96G0XvZZT+aUHRPdavfJO1el8PRm40bknBmpveYib7qhtZJ3tvRJSyFv8mzsb+MoOuz3A3WXt8o
OMV8Jyf1Z6es8V5n5FiR3ywTLlv4tYJ7laIAVBPfvR1704KaFGY4uJo1lFw7QAfc82y5aRJX1ixq
nJhztLd0lW/GxC6v6S0amnsf9B9YRybtfAwjc2clllxVbpNv2HzThcF9SFTkxjgFNLSd8p3dqPAh
EBdm29O5y2MapK06lI3z6MtUHgojCBZJVi48ux2eZst7mXTtsLvp0rOL+M3XYOy82Ss3sHPwwE3d
9zhO091c9OcgCfYxko7LjNAHBUB5SjRSyjGff4isnR46Zy3QspeV8cKsjOKPy4jTV/rblLlalrHu
904xJiu2Y96mkwVC3iz9Ubi65xjU0w72hhONuQGxYQqi2QJf6uRYGmfX9i5thOvA1Q9NHB/xpNsL
y6+aXeLRSTMLBT0qgdphWjag90rre4/0OxoseUhc7tyvrKh3U+5Q3/Mq6EUdz2/T3Heg03y7voQN
ffCSlxwf6aY7hBYDOFXvROMO1+n2F3yTHVJbhh+wKgOGhqsQSvA+R9CZt/Kn6gQ1QP5ziQF7oSJh
7FKY+ExYfhkB73v23PW+BnpEAvun4sO56h19MNCAWkAe/X4R1nTT4fXmq9xmeQrLorF5ECrvqQr8
dAtgzO2rUyhekL1FR+o6a5JJeKD98Ms0pLWZCxayaxeja59O5R60QMyljK15nkLIEcweKyPa1pJL
K6EuTOUmb0qiBSTvW5s4DmyWFzeN08VsSY6CdPj0lCZMQTl0k/WUdZ8vZwnXKi81ZsvuY5QWdO+y
/tTj1TFgSZm510MEcI/k3lJgWZpkponuWO/G+hZDzu4Ch8ltVNkt88XVMPqvxhDEFFbAHlQFQjCD
vo12arUerH1ddZz/jGXois+5EEfLk59TJbdJE1ScJYKzsMXFSdhD8gri98M1YJ9mobP0xrpZt45x
Cnv/F8eWaUFah0WQWqe631a2v9HWLapHGShrXhz31WFuSJaXWX4i7Q4FaEJsVJmfpBjAfXv2cQjJ
JhMoNk5+U21UQ10M/i2zNI8o+wiEfmFEzH1oEMBsB4gT8fUmayOXzOiytWVE/Hh6vmtKvsKEYLhQ
Zp/kHIZFPlFFVqZV7Vq+dx+E2WxSgU22/lB87yznYh5XFM+pMJbOMY+GbaNQkJsGM0ufP6XYqV4G
MprOaN4VTt7vm2EJeyddYDgxdmut/RMrkmWfXF3idotEw2vzqLKnchUEWUPkf5Xm1s4WHbcURrLr
zuM+EIFjWgDuYu0T449grh2H09oO8fRmlE6rmrqPYZJay52rBbLFmuMdQAaYrJItam+Dt/azkWgX
bzbH9CCv+ljf83A4cbnHApYCoeXJf6aRhkgU8UfoE+IoNDtzqjvegTfPCwOWYjmPUNMml5AquIPO
Z+Jd6vihC31NFiN1V5lP56adP5DDoNkNtoP9xZYCmtEWlcFPVXabcJh+Nam/c6zUZrdR5MfffyEJ
KYDTVUumHgaZd6bKdsBewWkeHEfhFiniVV8m8SEYSMQRZmZwbcpLU7VvWRH9BL7rc1w2lzamgkMg
+gOJRnVi5vkIWWaYbPPNnUa8zNxBqMN7VxNhDG2UGTJJ+wp62Lu//U0Kg/ZdWc9lnQ+b2pv9FVqi
70QV1sa1I1A6umFcgUppixad9gGcgmUQtgSwAEwZ41iSi+09wFvAC7mXrEyzv8FEoubZLhx887f6
ntPXe3tWH7nkopCZg0ZHQU7XLEoXpQ8wXQfdddB71iFoU2JirSJ5kIDGWuZpi3DI4fnPkJlRAN3+
Q5FP56GJItzRtnFgihcdf/9jW2/bDvArFJWj6+MI6AHF7AK3LNawBM8tjdclqZoAjDai+EAeJpp0
eUlbYVRNtq5oIzyJu0DOCeSKOjnXfP14jibZLyuIq12ZQWIdbXVugjFaR6Y57oekvBeD0I8J1N5l
/VLOpvgJuyeVBNuquRsOMwveVURzeofnjgfy4M8nHOs7+FUAUb+hztZnYlK7uAiCJe9XZzWYHGNU
Wk6QwDzvEg7jLhGDPJPXWRhGkF0o+wyJVlBUuY+G4+1ZlQQD9pxkuvhwT4GPhdhRcC7ERGKfBOhk
Aulk31v4TB69atLZPDhhgN/IDxGixtTdCZ82KHfq6lB3MWDuojFOBezTVZ7dnOZjdrWTmZRHFRfP
zC+BdqzLib+3XD4gfIyuPePBmEHNoubjZKRWu7czG4KWXfKVZ3plTKZYEcvgLhuzkKAwteM6Wj21
kjrH2GeEgpChPLXucHIJS78PVvvWA9Vfxjf3A0mSW1UipeWgkLoTCh62wgQuFgG33AQcTFeqwLWZ
I/pW87jxEh40/F8fRDfOdzpGw5rMxvmtagmj0Eu7WJRyl53iR+BdL5/QO4M8jrHIko5bQm98yori
jVA//P8irzYZ2a1N4nVgimpO4l5ZHC1YAAugOcS6pX+NcoV72Bhr/uzSstkKHuy3MDpj+sK7bQZ5
VRLOsLnB3AcD4Ei4EoSQqxbUz2wOd1ncPSapU3G1FoJ5jTi1BglG6Tj2PTrsaaNyBR4rTHahKNrr
YDocQmr51id4mmPgx7n20ufGbBiflizdgts+PKVNlIb6izh4wLynP1sm42RKGfBGg3Gie4XTqhZz
xosU0nKvAOnFVAsWcy0bwLCFdU1l+knfS147jGsXRWeEAiAwktC/Wq3lnb2Mxhdp4agy7ros6/ZD
ABpFtizXIuKYSwii/p68wFJGw4M/q2ljxrnBDB1sOSPlTQ7UdO81vPjHeejvs9yn9NbrjTOOwXNS
gQaMRzS3Jlwk7dj9mUDWuSxNBjYlb57g9jFhcDHCqU/7lRpjeaz9lK2TFk8UUjjDFGgEVHwMtY3F
qVTK2ORpx3uWcN+11R88gsaNX1tkkntX7o0C0EeRe1tUU+VBAKk4N3mLKwIeCoicwDwWBshi4/YL
ZuJK89rmvhznnncUTY9ontu2ntz1LCLJ11Nn1Gj8u1zk5qKeWv88xvTOa6XrHRs54+AL5S/Qfr1a
rWl9M/Dk7Aj3LKiFx7yrIIU5dXKlbKv6sLPgp65iMm9eHa28OkRkUYePfGgmeGjTcHGb2T+l5AVH
mfWv0DZgvU6MdiNRM+l09HSXUyGR5FIPYZO/95AVqEirLUFSkmkjeyS7Z91EQCt6ZZnC2ccGQmYl
yck3Qqw3mX7QAYOQNbXclMozJerZwNo6cipskn46KUtOlG+U2qnIA8IXO4eib5wDt59thWv3UNOm
WunZCtExfLJUZxxoV9OWyQ2XHIyabT4lC/Z6nDqH9FEqEBWFw7fYRCOQIy0Yf19ttJzNNRoKZ1XB
cHln+z4Saur7a6ihZjCJfwaBBhDRj7dmn7xz8K+38CYoxQi03m3Zn71IZA+TPKdMhWfzSm3mJUTr
sOpu04F4ttJdJsgntqyi7Cp0VnWmhmMXjpwi4/A4svauAwv4Rz+WVwf3tknXaAn+Sz7XabUtAlzz
nLT5Y9Lj0Q5YDxQsEvJ+UEcnj6K3riAyWNf2cxqV9gXIHFGAxoveQs2EvXMZbBUAVFSLyKqWnnms
ZLqJ2jlls1bvg34eIfFzvm8G6kuz1zgQ44INAgAeUhOV7GICIDykfPVl3sHcnckCmDq/k5NSr3n+
irD+AC6gf7A45WUc/w5I3+2NU/I2UCHjLAfsyy7N82IdIl/ZxTMYQhEV+V1tM9QMDAQgrS5uxpdd
zm+frEcYXey2fmEYVt9LQS5/4j54KMjuKeNm3mF+9FARTV1aUSu3EuExIczgYeB3tStEHK6KjFbF
bSG6CCGunrDDLBvmU0+hbCNWct6VlzZBcTrQr56RXGcYRoO40lRFqF13T9RTAr9Jnpu5zSmwJUzO
BsLV0Q2PmVWnKs3XfTMbRxRiUNOAak6xSI58Br1I9nd9mW0sB1C78iO1STi2ORYtWm17VHNnJnSl
5NyqblfoCjaNCeRM5NFqUILXZ+0jwBixOKkj+MeDP4/N0ggk68i4SQj15NtRY/gLWMYtdBHBVPBm
8D3mqwWJcheGEOP7jpxQaXfgGil+o369pZedqmKz9tjX3XRI46cqiQoccrxSQlIlO8nkaeGmwjjz
+yfijiZgQYg/PFuvUR/HJx/UZRVzXuzG1tlou+LiKiLcFRpEV1NQLa1TSMx20C4rvnEoqLnvAPkM
KhYknguvYf/qZgQOa2mA5EEowwnvgbapqdEYmI4fXUmsL7Oham8Nkk2ZCbUfyChRus4v5Ezh65k4
OaZQXlzm/iAuucdRNPro4Gfsk7ShQ4V3ie6FR7mHbe7ZXdtO669Qt6HScqvkotQ8rf9JqOzvJlkG
DYEwWe1gt/VNKUnb/dUkW1pd2+WJbNdWmH/YHDByGyPfXJWnYLQv5L0eG7PGB1LucfrwXSLv58n4
rHOAI4JH+qnnFiGC/sHs2LBwKFoMdfyF620n6UveEh+wCbgvl8UvrnYkO1TzT1y4f/eC3n4DrhC+
DDh6SCFQkP71N4ATyKJtbLRrPpl3BlvCMHTbQ5Iprn/TC4jH+9HR2T/J4pnmTfhLhDf630Lg208b
WLccHpFh4QR/i+JNeu6tYZbkRnX4IksyM8jB/KVV2UhCAldv4VK8G6hNUGgyAMwsRg+Vb0XPBjE1
lKO/3B7djXUH3aF8AwnxxLgd5Cu9gNEgCNAb5wJ/HrmO+c4rwZUW6dCu++Ng9S7rf5I7HbcS8nQR
+Q+yN1zyTXYlMPvou6S3JEPaoxZiXZhr2NRDAq4RGzjpK86JSyasP+hoR4sm8c9hQ6oplTsQUAey
DqTBeLfH1dq2+ztNzqIyP0nEHEaB6zi2y8fCcS5eqd5i28dRghMHqZVhU+LDRGN6T1aa/NJD9FOO
ziVVGOmU9emm1V2inLss7O8dp3q2eutbGi5qAfdJR/OLUxiLKSj2acPP0QTG0zyFRzi+u1Zqjjs6
hd9pb0Gl7+IxvKsxwhRj+hzdD+VA0E49xkV5h/f0gqf0Y2KfFKTuhrXmvdcZ9r4HwlNnudzOomlW
9Qjd089cC20Oep9YluSHR+L+6FqmtwRIVszGZ0lRp9zaxKnWRGluMwX8Hz7ytLVBJOFYZmvDIJT0
+7P4nxYV/geX8fa7upl/9f8H8mLTNYmFkwb+y6Pr/84Uf+efZfRZfv41UvyX//LPWLH5h02uyQ6k
y49nCZvg7p+xYu8Py3Z8QabXNT3T/2usOPgjMCUfZ2EygRTyJvfW/8tibDp/+DYS40D6Pkk3x/0P
xYpJN//tqeFyNzFdy2dvEfjYTf6mEU8Ae2g7BSMDLNN+84m3bbu00aweYNXt2lQ7d33s2ruuBp6O
DB1ZkZi0gAQHpuTK8TPgqJEa1kbCWjsBmmqf4CYDxZXTyEsPWYAJhiKY240WDiXYlBsyQo2wiYjq
VwqDSkfZDW9UhyUGAY2/J+nQMkjIrBBfO6kFANMSbEI4FfYP0YbpQEtKdXoRZln0ldSZZk7hMkTi
pUwKcxkGNtcag1ojPaCpEA/0y0Y2Ez1ighXtfFEfphvwa/QZpXA1HJEIooCpnsHHG+jd80Y/pjcO
DnXs+ELXd+r4ONbitWzyhDN3RmvT8cJMMGThKjy4WQ/4CsRLOMjyiSpD8SKSFgBqUHL6WPh8iWnF
FkFYLGgjmeM6bDVVc39KLa7h7Gl/sj61T7Yxw23RFEOZ9JEheW05KkNjTmDn4oSGNhGlfoR0rDOx
0suK3C/00ppnxVCAupUZiSlA1G2wq7nEgT3VTbbHtxA+dMHQ3HPBBvSTkmW51ZDLUzFL/z4ijfEr
DuzmJ4JQ9zx6bC2pz8yEcUBabrqb0rgXLmjaWQGE5dr1Umu8RJAyko0ERrbjNVgecCXkN2qlutLs
N64iSznFBZnA4pVGO7djHisl4GfL0M0GAYr4aOZ5PiAEDO8qYgbnCXjghq8Ha7y+wPk34LDYKVPN
e/qFwRIQwLBKGh8M1dCNeytQ9XPNoX9D7L6i6RdlwdKtA87jAfmNW9r6xcQGVSDhgjO4HEOTdMhc
B+zxurrbUbkeodUi2mLKhSvtdZiD5MpQtmbHb6mGJt0EzQPNz8GKdfBiikB/SiZeGbtcE+K9Wbjk
ct2b1JnuMrwmozEWlQepzSKntzPbtr+LUpiKi8Iu1ZJYf7IvAhvDCyEQ+VKmvrw4mEF3BeS2Jw4K
xdExYr7DvSH5Jfq83gyRXVGO90q2OXmBYqTr4Fh6JRNRPL+CLDCktbMnyoJz88CShRbqvWwyl+uR
XWcAlpTzWY8N5N8JKNvDCGC4XppE5bZC9u0rWan00rmmCTuudC6CNMGr1eT1fpL5zUKVO8ZOj7Je
676N3WVYO/0TJynruSu8YUd2f/rSUem+5n7TZjuGrO1XLkayc3PcwlZJ0DKqhWNzPy4nK/60ZUCO
hz+hyV2EjMuuqkQ+kvSxIk6VFvYt7gWWt8ko9KIfwOnsoK2pu6y8xllqP/WFFR1C5ViPfGb63QR2
hlNpZzvnqkkkS3xywMmNFMVjopt0xhcnogSADYTUQ2m358Gs0w+o+dQLY+EN1SoI++4s+6a5lV1R
aixyXGL5wgPtSSKQ1lFXkp7OhlgcTT9jpOg7jolxxzDNJ7Kd1JupK6GicFLjBYJ5ce8zx3+Y+bPm
wdiS0l8bYhp/2WnA4jV1OpaxDnUGwNBDASUpG51pAQ2hqJl+l8WeG0a2TYoBjTyff2zR4yBunGGb
Z00ctGRkfLO47+eEnJU/0ZoWTEQOTSm9X2PY1vinOOQRXGzqNfsBUveq7Y9Yj22CguY4Me1qTHg3
RLgyXFY5BcfK6Ya1ngJ/n5N2ZimvPdIBJWUGJOJ8AlXcUNbXqtviKylPzRS6RELcCFJX5Y4Cc5Ex
vU1DEf3qXVE+GLMWq8GFB8Jwl5CfZcPNN4ekv+Z1CyvZpuJ37NPbet4a/eLXDc/7UTVOSd0rpext
dw7FW+23ZICVwyScEOqqYa6PNSv24cu5KojBYdtwG9leI5ma5xrucEAjjYvQY8+Iz13IvFeQfTzu
BOuSa2YF7mYofjHwZBMV823zIvvaOvvZ1HxVnrSfaSU4A4lTS7CNS4N73t62t8vjoX4fWsOjCNbC
613g7XGTFZnR+Js0aA91WGB6WRUoh44RVxgCKSSCh2UGHxbBqvQz4ItuAaLVGyfMa0YnfQqDTviz
4pPar+uqtx40QUgX2C5DgSUZ7BrPp99Hr+OURUc368a3WJfpszChR/CA50CtRg1EzcCHIREiIo2z
2F8YEdCfyMvZ1bfM4+mVOfl6NuLu0/Mz54uPlfedpD4YvsavrmnLioWJa2cDDIXUzIAPGCowH2qE
nGF4Q/mD+91MaftRxE589POShEPeRmo3lAGdgr5WCFXrsidyJenVqhxtKT9S8kHDiA8i3YKtL6z0
K2lT8uU1npMFCeD0IeHmUhOelSRZLS7QrKDbryGsspfU7p8jeywMXk8Y4nmEsFi8maTKV1xlz2OI
K54JsHeVlS/20pokq7g4Vhj3StieRZ+Wb33r5s+4xPMvDdTxDKAi3QcTfSevU/oeS0pNQy8NUc/b
5UhF1AHhMDBWV+Fm4mG3q0JI9CQ8p7PjNHpcT5XH9NGqzfmcMZX64U1JeA91Uk6LoaOi0ZlsW7U3
yac6Tsx9GHTpZ5G67yQDbR6kjo9vVuv8YfB0eF90Vvbi3Ha8ZSLjg22V1sLSoz7UfRsu3HJyWFh3
/bicwjm857jgn8CJZKce5gEnApXw1u3JQ9R1rE4cCYv72LHg1MQUEalkuy5rfXgdcDb5kG1Ib/qf
zMjksODukrwbdMLOuUGTFiExvjy8lfkqkml3aaXpv/sBptsbFrXepybThGWDdWtvRyBTFjNp+gNS
GnwwopLsBQxqSE4bWRsVVO1pZMNnr0sjKA/2mE0vhR7kD8ml8AkUon4wWLXvbSecf1a5YEQMs908
RYXD37LUVc9uJaCJufDSzwGGjkMDihox31y9xWXifARlnh34I8DSPYRy45ttzVwlCVrcVLa610kU
3yO6NpZFhxrO5+r4Jl2ht0UivDU27eoEGshg2833wUZoXGe3pEtxYG4y4h2GgpPJsnwzIdK+WYQl
mCIqnBWqiUm4BcVBczdb15FkLSOGXP0wgtnGsZrk2SbtfQAcYcoDEvzbppyHaO1Mrothw074s7P8
a5ykFri8elqaVaWehcJj0GVmv+dP2vxgK23sWm9qSX4L+CRNnX+mfq+IKJneQ9xBxF/IUvCEKQrn
K0pSMlYO7YHOd3m32anu7qfaSkZa3415Tr0BzhRm0o/AMhMswK7LR3KiNJUEeR3cNqPllwtj7E5R
v1m2FIESeiAJHvOMOTmj57E+zn3Bd4hf4n2uNSkzcnPVY8/d4XnO/O4+s4bmbMGvWTJR9M621c0v
hsUqz0V2vyUImZ7b2Y/XBYbzHcH+aBMnbNcNzaEM2Fu7J+zTvjei6j/n3lRsMubxGtYGHW+sibxe
dDETZ2Tvw1Ek2BL4kHTEWVjSlqlP5exbH7qww2dVgA6oBIcFQsPQK5K4IOaAvol6/eyMalFCHDo1
JQsIJglFsPU8/J66qvXDNFY+fofU/yGCialWqHkHA2P3PgL3lsY2hJ+91HFurmtM75cWj+mbn4np
yoQdWHAs/HcXcxnqw6w076bAcX45SlWvBGEMKkfpuJrDVvyATmhSZNA8KoIiUJ/RFCZAnWhARvBg
F1MIRcc3w5FTU6OeRGZVn7lXj+ueEtUqFa28g4BIbFgwImO6NfvBM8r5wlnonsSo4xrWGpIjV4qc
d+4DFctk72nrFwmd4BAVqBBQssp8PxAkXA28d19UglFDCd2REatkDX2cWkHuhDVQWDYDL71ZRE9e
OiUPMb2dGK+Tn++ruBzAeBWWvsu8FjTK5KQ1RCmQDyq1WNo3RdM/RFVDDbByxHzMQ/ybbR06D5CL
wq8IeP4yKGyQQ7A11oHZ+CcrIuIN20I/uwJaYFvExtIoRP/MQgv7HgJPGHxzn+4HNosQPsJiX84z
z9m0V28gOsUjKFd531mDtyGcaL8oJR1CZmZ38StPHMaypYURDqwNo29uRthTslpENEYGiyQBPBBo
sFNW3jF0TqMFEmnnTlcUBZnsw6GO+qJ/bFgkV0vB9P+N/QzvSisN+DDaANxe0QDJmaQKXZiUft/G
rnwukE1oUKjE2oNqMYruptD2nnXm36K8rAGrwp02ogY9D1Env4NGYZ9MAFdD4AFR7JucWv7EjS9t
NQMfa1JUNcN5OJt8ileOSOOr8GCXebHVEYoZMvd9NkMDFYkQi0644SUk0rkpeEJQPGocjy1Z4XdH
B5RkvuKWTlbTq73i9p3Kt6HnVCbczS6HJESxhIOJJPczzikOBXa3/ocZwkpmy1R7BGa9JubNgMmy
1ln55RVuuHEB1r7/546YbrOsH8T7FQ/8Vv/r7+FS9F3dpjX/8A/rsk3a6b77VtPDt+7y9l//5f90
xf9f/+WfnfKnqf7+H//182eRlKtEtyr50f51BmQjbmQm/N//+jP8Qxv9uW0/1X+5U58/v3X87/yX
f06O5B8MBywGya7rMtm9DXz/bXJ0mxqZDiRV27d8kznVn4V0W/whTYd5jmTYZN165/82ObLsP3zJ
ODqwGR6ZAKjs/0gh3f774IhkjcPRVriusDzL/P3vf3w+4MfW9OL/260E4qrO6VkrutOikNgfuEd1
+uW22C9H/PLRtR++O5n9Ym993+fB0+1/4WQe6gENdebtbwP5uDbuktE5Eyr0iagGIOW7Kbqio7iy
xsmf2QNezGyXZM25bGZWo7BunVCAR4qIfLGz1pu/fCn+nVK7w3TlbzMxk5wMl1/f8ViCuMzV/3GA
37FWoVXV91t+VuCblj4MdTIQNi7x14BYLuzxOpBd2ujOuWfusjV4PhwdwXHI9K2fpkffKaDdeojb
+qObUPTAzaJ+1rxRgETy7q7KSMg7BVzn2GFfX2YcSUqjeMzqiDP5NB04HEygalky8QMimZPmdOy8
Gq8W+wyPwdT9lEfp0ZtgqWglYF9JlsjcIPWdGuLvCjO6MB3zDIkLubhjF9ub/TIBsh7KqTrFN2Ol
FdQHarjjYzxl05UMLyOmPFyPiM933ELaA7Mxio112W5uoomubHnczFIvIs+Bp9rmu1zE+0EF/ql3
vbNPze29EjtwSNts7iuQfRa47dh+J0EFIdgRRDC8jvEMRu4eesh9PDnVBnfLfJ4htzGVt63teCO0
hbhxl02MYElX00sUm3eNW2EDqLHWDreJIY/pY10xk5rRFvWi9dgFhOHSlflDndg7h2Ys/epAnOF2
CFafq5agFAKKyFvVsnC5h6TiUDtQtQpTPjrj9xCoi2vE86JQdraaCtcCV50Z3M5vno2xNZfkWJID
EJMVE6AnKIDJjiwXlVEAmRtcy9ayi5lr9Wb23Lo+KbS8eaazFSxAkhYrOQ7VQfpjtJvcVyH2g0Eb
1o96a5t2Vrnp+5IZZrmGwANXtdzToYVjCDxpMYn5C4OuWAxi2vBmIDJRH70OREuTtB2GcsqQTXKx
x2hpOQXLVvFEqGZBblWY2bDEVH82BB2yIEUmBYcN9BXJgrSVz4SzrQ3PiK8soTInYfhWlT8fJuW+
5KaGciCSBwJFbBMbX51Chf2OqgL0iR7iuoqYgqVD+dQMDhlVrY6RFX7w2lC4WWhljH7kHN3RSS/F
MHzkbYjYZ26u1FS3inXFMlVkrt14b1FC6PqcOLFGxIMrBRpVhUABNDKhwRP7au78dXEvOWGnBlTj
jCFelWbPjKjvkrS/MmoEjeR79AvcjcXNRZGFWIye2GWwFjPSzANf/4UDgWwFVOPckXAPbCY3PhOO
pdfcTik/DI/6h4j9F3bqSMWdKtq0PXY7B6XdtA4aqGYVayuIXe9ugikZHP+e2sySgD5H5iwxEFjg
RuttBid0BM4ziq3SZepCEo8GkHHLVo2nylWXTDIydYh88MlZRrbaanNcqvCaTwgPlToRZzpr6yE2
7R+2CerAVXrpzlgIZb+Gv7fFgLBLoTVogIxLSfmLNIgLsChLnrF8/k6aU0wcT7PuLuoGrZq48kZD
+jWHzAaitGdlysLWWQVMHumX6WMVEQaLyHjy61252c4t4WZk6UcXaRjaNrB50x9WVomAICzkK33I
90x79cox3N9Ah5TG3UHWIRSL+cEwjpwr1LKKyqXjk+xmmmaV/itfTx5+eOWERwlucLArVMm2j6On
JBF8YeBEVDW+LrpeJL1PbvOSFO0Lm7K1yaxp0bQReNfsIBqmfCJv2RiUu0plB6NmfjcrdXZign0i
d88t2QKZ4ITgtHchwiHGYW9Jmv4WwFinrO88W+xKfaVtjADFmjiIYWzsqWfxLUZNdnCDhWNQhy47
XmaseaFcyPiVKcdZzWpb8cNP0kI3M5yUBPjhrhkCoW4QuFnwx26nzFx3BNfh7/kfGbIWYr8fKolf
zAS5SxD8mqbgm6tkQFXT3tdJfEpCm5psRwN9vsbQXiF2+Oq1KtGz2ZCiF12CxTNIu7MQ7TYGrLSi
ZVUxnzQu6cSvsciA3ScxQgJLJl/CehvRLBhjsfMHeedFQH1NES0YEkTrbr7hw+3giq/9kVP0Bewf
jo0whu6srZ9+P/LAS14ZRsL87W+u1xDApZ0EYknxS24rYhGPQmdk0DymZnEKdtY00vVcxt9zZUry
5EtIeWJnOsnrgO4HwGP/WErqsw48+m5ufxSt8HZZZb+LSn2MjfKWTIXFugee0ikeL1hGaAAEM2lM
7i0r1+8P7gAn2sqhO3czLz+mHQ0xdPIhWMptoAbFZiphDnTp/IDRx1ykhlyDnxiWMQH6FYTSc9aG
K7LYwD70eD+V3Ns1JKmwgPGkyLxz6Wg6PFssicqclzsBIKFvYBB6uM0PfQsPs2Ryt32DUxxu9zZq
YvbUjhM8DtVF0LogCk7iLtYtngp6uyYeTgM08DgoTOm8GnjgwFWPVL2ufKYtwXSNqXws+v6d3yRd
vyCTG+JLQHRMgqHCzr5GBr6rsPZfUR9vuM5mi77s3siAISyHvWy44SG1w/rLIRuXqzNYmwStTkPB
uE0/RpeEs3btBZfDdm0M2OwLTe5YOfcyZ8gn6S0tdK34yHROve1ZL51+/8VndJJkIt2ybtq71M/B
ZfHrAF/BNkvlGbNYbkDAyFMqgrZmaU/As9VQdoDNOBI2ApgMveEGws5csf7X+n8SdR7LjSNbEP0i
RMCbLQF6UhQlym4QklqCKbiCKwBf/w5n8xYzEzHt1BRQdU3myQmodHF/wGCsjABq/KT6MZOcUzgb
HqvJJhltCogbu1tcPcmQteXbGzjWlr/SytA6GhPC2Ik1dysiW2QriaQD6SdThq5CBa96TCdXTCiA
TYT4gnAEnKFA1RERmy5pLSwAnVAt+kWVc4UrT3ur6fVUKosndpVfBKtRi7kH26i6zQybJew8ZLIC
YCUdGrIqB6fuoNUnvbIH4nqs4mSY5CYnU2NAnyi1MB3iaz2SOZp6+OEKp+8gGI7PzuzfUjWQ+Ye2
yq2xxUFR+ksV+z/DhxkyQgFjgt0EIMVh7SCpWaqIDX+CKzxGmvtVBNy4S6N2JYloK3Y1dyFSeZ7h
4Gzh+jwBlHk35znnDFIsZpMSxTHBoKpaHusGbXAp0Avayh53wiCViyDHlzE3aI1tmvAG7YKcbnLU
2si1OoZCPcxywi4a0r0StViR0seraxHyp092QO2Xv2YKwl2NIwDu8YC7wByov32B/8+tCb8O2nTb
tn3YkCOx1krI/tZ8iMciBrwNZVcxu1UZs2xXI6cZy5VP6MdLyyUj8vmnYbDFayiIRsRy3Tnlu9+o
Z/B1Hm9Dkq6ZFTAzJeJtRJcRAtmGbl1qJZbsz7ygbsVqcIAG/c3I2404tYcQ+1ayrq3AfEZ0dvXt
8YzRTlxHwmkfkmR5MRSkoQGONI6hoNo3hdlsitneAK7DuYBpAZTdg9tY554tdFxM1DRQIQhT7sLU
dXZLDA2kBMNTImGMcoe+Oya+xVd0Cdgbh0UFG2Z5331K8VR5+mmocZfnoj/PXQ5MttLMS2DufFul
F6fs+Jt0Y7rL8PjZKQ5ziIqwsEAsr9DJmtuZadmmM0AF6MokgtwnKAgqgI4gpsgvKfCao6iNg9WP
bwFLhVWG1Auj3Qp7ueexmofuOGUe08Y2uVnIQocm25HiMD7pZsIUJ+WGaYaWkTnpjayK4GaiyRmP
efNBmBQrw8QjhRU/yCbhU72CYtSZpo/lVvq8Ovlk/jZtemJE6EcDgLUHJGb+3TJkMnBqpzPMxOm8
8IXtSn/8zGaMAav//4CmcwKpPNiTsdLtgVRvlpLQrNnRniyWHdhV6n7lBnI5kr85oiXGUZobRoVh
bnnJyL/sxOLcOBDR9qD1ZNwRXyULyCemxOTtmZVE9dwfBp9F20p0j9JGSI4IlfKuWSJQj9OH45uH
0fA+ESuU+1KX1skMnqy2SB8mRTRtq6KxmOVdK8WL2Cu21+kTJfoXrrdvE/iGn+LZiYFRIRNmA450
omMwNOmIRDvvN8lmShjEetOQcCynECW9GNY1HyIM8f2MdRvNAsQt04hKz/oEK3ZtlwpTEKS00Eac
ZRp00ndBaubiULaxBJnVaYbhvvYqMOpD/cDgjdj6oIXvbxTgNJKX9IOERbXDqHMHIKpVOl8GmAua
9l7h7t2VtqWF49zdJuw5dlyt9By9GLAyA85hG7r4pGWFGiKpYkJN63SnJgaabKDY4uZviWftFssb
OY/zHzCPl8nCc49dPgKmQaxsVR6UaF0+GPvN0Qao6fqHk2jnNOuDx+6+pR5jaF4VVjPZGRcFsm6V
SPZgkips30MWFxUB1W2TPecKmxBwmGCbFUjJrQ697wgn5kGAJe+1mFhThCnMHMqnHE/veUx0ukZE
+RtgLhSudsWsO1j+rKYmGlwsUKBBi240Mmmr4U3maXfK76NaQ2qocFd+I8tt4OGi4ppAcQqFke9W
cdfKrsp54OeMw4XnVLVDtsYbRR3F5SArIOut1KcTN9bIvJY4j6qYHOoUSBgJrvJnhpjuxsoHKzKH
HHKoZ667LM4eIAO9sFmGhgnPh2/9IwL1ZCfGoSaaKK4PgfthkFWg4OhgAbNyJHboY6ydV2Pw8X2G
skmSfuFAV3ekEQmDXpUCbmPBv8vrJVyWtVuOwYqy6mJoKbnMfbnlpMfrPbrb/FehZ82r6RinbFc6
kGSR25NQk2jdqpIjMR/xP+FYSzh45m4Zlt9F719wGX3p3rwa/G+sgD/INAgJH/pnq6S2gMBKQjsw
5yxgxEDQVUzfkD/4LJ1YoJxgY25yP70h/yHk3uyvTqAeRr/ACZXE7TYxNZQarXudnXGjGAaHc0OH
1Kj2urTsaLBXAUSbAZYSF8VwNhYloXR0em4815gHkcDILaLCeeOlRRvN4F+3MvgdGjM910XN+g+U
WQh8BStNI3ZYA2CKYADkJO9ZCpZeFOMsAxwXln3NAHwU/Q+9HSw7s583/HHJilCsYAvwtyRo3AWz
Z05vxKqWhwRLXz9G9ojCBvN1tSGb5Z5RQrBEr4aDhkAF0rSTIEGKm3BE1HHMXc6TsnLOvo8fEqA0
7j7xDahgn5v2rhSzg+Lefi81ERY0pLx+5r6WmM0Rml1secrmqd3GNfqlETPwuOwILh8jvx0uAaTV
EJDiRir5NmjeIejuldasn4f7IdbH/XvPqgEzTaOHbLFf4+BPAudDP1RQtIPTJdIXP4x0cXPPz3M8
ZyEcFblSriMIbuJE5PU277mc3SxFZPdkUbbLsZ1HWkRxhrGwGUouabSMkY9/mQckjgi0ONtai+49
oaFziemoeKOTivBZbWJl5d8S1PCnHMRVktrxJsMUvBIWrjvDe86rjFVDRf9Da3KirDVKc+3ZDhGM
9WPiIwdFxb+BZNxe9ATWapnkFStzo+dGzTZJAsLLA8i6Hmv6Dc+GGbaw8Ke2QjLS3HM/lyUKVOau
Pa07G3N2no1+ZvIoH9HPWYiKC5/pA7evnmX9sa+ZrFcGUb4e6BcSnZ5k0hhXSW62MOL6KZ1KBDPl
z0T1diIG2Y8Me7mBy283ba+Md+m5H42GqsU0WYKCWkM6U7Agr0TIB27sdB7PqKWiXkuh76tuWiW9
JCQGnNzWrNr9/VHHLp3vWkI7GAOxAg48Iz+SEQo/Rsnnzhv+qJYL3ivZPsd4idxKtpH1HzrYPXAl
ekdSEl4dgmSx0dRPXYX7IvAoOmtUxIDfgyuvRrpmxrwcO6Oz9jKHXtv6Z3aZPKkNSTHaFIeiiRPg
nyvDql9KnE/h1Hcy0jx88/Hd0maLgFukHLaV+uOtB9gprZgFtFwV5vKAClId/dl7XiowWhabZqkz
oPAq8Q+RWQc2Zv7SB11/ARdeI//qaARkvjxguciJ6cETlbauDZVB/yKdEDKybu+40+VeAjREOqNr
e8Y2j4Lc1UtivxWBAFbVEDGBTgBuRmnMO6TJcC31tn9vLflEifLYdgDbAXyhDFbLHf3UjSxJTE7a
VuysIH8oppmQxWwhvTVXnIPVdW7p0P0se1YqO2FNrFYVVnqU86YItVbkSIluZf6YdiWclqx9ruvp
jD+12ObpsnHg0TFDGRHlL9XLyM9ZLxkioHGwPzr047/MEdftFPhHQ3DPdwiN1YzQapWt+eOoZBB9
hQSuWPuqoAJfwDNHTHhXLQNEKBLBGoStswE5sUR+Yb4aqb0hYUGtXdQWjPhAx+uddxHEJcGOqGfG
Vs2yaojALjW8YUwEbwkj7bAuDTSCRg1qG4WaRGStuoYpCozFbQYJLQnKE1CsYz0YTcTeVkY6sz1M
isnrTPrmqmj5tb5Ac4EKyGjiQ01A6TEI5HkU3nvQDdvMNvmbY71KqkufNMfWGJ4MCkFB2zWxyAuK
3WSYQzjIx4SLhWS1jbboSHnAC9hEmZMCC+aWwD8odQfNaZFE4ROqZYoWvBbHee6e2vHRH3gt+CVU
LOUvBRLU2uAu9s6wwXJZMVbVLb4pOo9V3T+yZye10C2/SHa50Ue3nJ5UB3V7zrjba2Q+Ed4C0tpq
gt4dFo1N7G75YS90mX2Ho7MjfviDlzPSmKJtMzyemokTvxUnl4Md9dDF7rwipGie0cwLHHkWWJ6J
kFbAfPHGpN8jzGfKnDLskYOVwV6Q5rOyJi6k+0pg8oYXPuMLLa3Pb0DJbM6oY5Tmn2eWDRMiFQs7
UA0jAi4U7ABs02wCqld2rzejNoyV1x/NskGYQlKsE/TUeXiNPV37lw/Or9u2mMd6zqAP2+cIFp16
71x9i5op4AQaoAS09rcyXzsXIczI57NACJvZM6c3gPwIfn2inHrO4bG0z5AIitUW8tSEPiL1hydz
2hq9sUnsvl2L0kerA7i1BOfGjotJHJPPv06fW4a8XujXr7YxvsvAJ/bPPVqWaYUeHWEoe/3K6Xbr
CvD2NrowmD4uxGIKWsT6WQ1tkPuE7ryAjn6/daVR/4tJiYgGZR56SkZSPskBpkAdOmBwCqt6/hDU
VbuzIZ4Uuv4Qp9mrlAx/ffZaIMNNFH4Shp3OiH8spmfh2z95Y9DxBKe+b95QNTHqrE9eGxwHs/1F
hvDP9scqqmVzxUL45qVIGOX4qKXqV0rgcZn7N3oig7RD81mdmsUnqS7QNw7d3JankPlJtaa5hg0b
IPnTU3Uh3Y8p5zTsCq1+1ROHh0/TMoqVwmU8yZb+Lm5wYrjz+vLUIpc+xkQuxk3ihZpwM/Il4pYY
Z7ia8cA82HKMd8KBfosen23njMQF1x6Z4Epf1X3fbnSK0nryu53wALB2A9KO6gxyxztacrQBTLZH
wlO6flDH1iOLBAkhsTsxwg5kFWvi0D4HHOBozPJ9BzNvavoJzsj9mGxA2uWaXM8dybRxOjPUyCBm
zv1bppNh5xedE5m5WIP9OSx0kPd25X3oW3uNcoPhA3ilNX7vcUNUyYCC2Sc4xYWwZKfaE3k7sJTE
W90zWjXmslxP9B0GKMFDCo0E0SBW5YTMI2ZhhHX+F4ZRUnKYBIOBm5EnwrPtQ9M0+tYgaAoHFUeG
1wlsoRpvFRFJhR2jH4SVukFkPhzUsuxlbBDeoObpjBsxmrr6aGld+VGJ5XkObjnchm0F7ZmJz9hv
NFsjayTQKBUxc6+sL82A7Jq60CIHTNsrw1P454v3wNr3cWask0bFKMfFr+U4x57wvJXzNksC82La
amQBEzGtxqvdaozdal5I1C+7KYiYf8BTIhVyMciAm2PVhJ5eBpFxh80w2oFYZ1u7Bv4jeyGXMK/K
+awTbhmiyr8UM2EUk1w10wjXDijLrL5NfDqtO39X0zJubU0cTOQpISQUuod4KddKs3+d0d8lWMZm
EDOornAyzx5IX8szaeHImQiSf3VnckXX+iWdbIos0qI5Qwpj0zT347TyCYc1mYykPTyouxrfBxP4
CsXsbyynI229e66wYbqzzdRQ+GACR77QhgIAryWYKB/JzT4BBOv3eU4MVvbllaRDN1a/0lAf71Mz
e156U9+yZJUHxXjQUT6sHpHOa0OLT+ZY39w21tEd+WLrd8SjwKZjgBkT1Z4S03XvdCzbD1ZxO/9y
QxC6BHeSmUYXLQMAbOaFWU2xYGiK+SJPZ4gBCOHcgGfHLvOtljT+YdEZfGaav9ahUEed1+pbCb9y
ZSwy25Z5d+nFYG3NJBJ60TyopP1OzBSssZVeevUvd4X/KtSVMaquGFEzWFNAhJe9m3kndKHVwbUm
4yCl/UU6EUNyio8deqlDJlXzaOv5Xxob71WRQ30NIGLbDRWQPsiwF5bY/NAsyFMfMD9udCzPIuXC
nzmmemPatbI6gOpY9kj57UPnISixq+7BcsdhI7Hjp9T5JN5DPeAY9lg4f1B6u4di7uRtHD16qaLi
0p586uC45bOJu3NRJeO5o88Pl7EEKVvoEdDHHrZItpuXqniOa/TxrjUO64msReKTSSAXehB5qf/n
9py8pv8aZE2wHygc90PTPtJwPgqgFhhTJrmlIG+YlKBYvJhseh49jw5GDqzyeFkKClYbaW1e/gRD
kx9Lkkw2I9mxxFIhbq/6JxFPoHI0i3rBXQ9sLR2//0Gc7R6XeCRCbYCtacQ24ViG4awsuIp1LMYo
mECoz0v6SpScuZ7L+V+VswjEy6EODa01BVeKWKpOny2p+OlcLCGI4189ZVXhmpYLrpAmwKF+iZlL
hb7N8s5pc8oFua5zA/gHGSnoFVMQcrzHIfBnlsD3fZgkAyQsqmo8ZO0EOgwtBbWhWK5+pSjteycs
Mga3fZ6JdadX87aq2Z4nsb1eFJEnJjOjvi9jsoUqCx+LxhzFq9dIKyBIem2LixvteWV3Dk+ULUi5
gIkOisfmjQWXCz3OOlvJsLAaIrGw6Sk3U/3BttJsRyvGNNMKsmjAabEuy1sBTyIvkv4UBwSptAgS
VoK14DhRm1ZivAZ52T/lyJrYhQAQKGt9P7Qlag0EZXVqGi93bHSMNt6bBoe0Je061iMbbUN/DVwR
bO/2T98rFCJyBNVC9mFZtO/50pC8neUvgExXQJ6G5zbLiVQoerYqqGFTbdBe84oqvIc7FfbclO9u
jRcfTNbVQMqx1TRbPpEg6B8BQrzUrkM9vrzFXkWgO3jiqflXYKkqdOc6j0PkDTGzS+fBoUQIddu6
8t+znqKEm+HnobaAVd36UY05Ujf50GswVfe8ldUUxE+ODB5VvNVG+13L5y1KXzgqgXy37Z5S1PL/
pSVkn4rM9xakx2p0vL3Pyb6aNP+Wi+49y/7FQ/2VJX/EpQEEx6Rqt96DNs/vqlpDcrsT/NBp8M1/
M53gKQ9swRmO2zijybSMqz8aBzwCRx1AJoQO0Iiibo4ZSv3Uyv78pXkP2ILT4fy1S/pnccDE7HJX
1Zx/dITCjh4US3f7l+mMbB1+tp7pfpS3+p+RT3t9ErDa568AspuwAEsDUn2gAbopXZ7awNybBDd2
/fQ8fXZwD7m5F4TZcBwbd7ugkLXr4gOGNgHGJl6P1Oc+4f8GXfZj++oRAxLKWBQTo7+nUp7XKg42
NrmMRw397Z2Q3p7RJqePwICBuYD4HMxvtrxnthBkJc35H54aKpuc2ghyAupqTNV3k9JDBlGFode8
VSSvIrXQ7WcUzOfCdPLPkb44jOPEjXRp0yVXXntBcW2cQNdBwXcr/ldGYhkMvgsTij6YPQa4/nIE
JbWHiPydi1y+kuvxqJYPp0P1v+Qg54cMvUOjUNhORhUNrp09NzZh95oC1F2YkAKk3RTgk1S1SwLj
Wy+KGXm0yB+6ZDx5zJZOpgHVxfG6m8HJszKwEoU9trMon6S1XuqWNg+Ao6kJLRJDr68dh0rHTfyv
xGy0MDHcw+Syehd2ktIMMmOY8FT4xZCGwO1QS4vcOaRE7yzI2bcS937fMoAUdrPrERFsiZKGfVVP
zcFNxxIZpn9ZlJ1sB1dBE7hLQyWmApM1asJkJGpdf9mRIf4AvbRh6UgV2szdpovN6aD3n2hjf9oU
QA/8lfxYj8S1lhnxgwwOn8bcfk3U2RsGIJLA7rewUVhsNum+vKf54V1wI8Jf4tUI8pzHVT9D7InX
BDsepJeGGi3FlzTgpJHr4UEs2xKXkDIFXij1ShY+dqncTWzRmcqCvVvJyRW6nnPuAXHeHDIJCvho
OxdyRkKm6rvb/DGmxe2X6khqoNWsgPCzALp3KSp5z0qDYFLIxKxSnIufc4zkQJ2rgT4ZmjK4l+nD
jCc0QrOfHoVudxvNPAV3pQuReMtj1ujP3DUIaCpN22IByVdu2Xp7hcsvGhaAY2zct8hZjcOATWUT
u/YjkouevFa73cgp28mKUX1gQPJIaeT25tJIxmrYQHGqcti3RhmZ6IJZRQXxAzoF4zwBOer6ENfc
8oHNgTrC8PsHiolqP5n0gvh9mHpSqhCZMZ/M1GebPFveqx+znE0hEoYtb5ZwSCKZgEqIYVx+AdRd
+1EcBNuH0xD06a3zx5Qq0xNbEjg3Sz40kUxnZCQZqEDlQFBI3O9B8evb9l6swef871+LO7FuBKA4
+y9ENj5R+DH78OedQioXsr56UWBn0YQXB2Pwo3mgIKNcdvKiiQqZDCH58CZoN++CvQy9bU0dEk8U
SgL2lmAYNw7a9ME0gX6D3zDw7l45JxieZ+mcLKcChM6Pu3elxGz/ARcMPbNFgGF8xpPlvioSinHJ
7DWHNBs3SH+5YK0BFUIrvT8QJ0WYjxQo7H3xGgNMDpAOjfU/jCaMbGTAew+AbPTv0d3iufYyhmoL
mb8Ke0lrGTsnVjHguvbKjdadccTQCyOp2rNgPY+sGQ8gnt7Lxl4YWCEo9Pzm1tgphhJcYExXtJxT
4Tex5F6rXAhdKSW3idFRaL55SbXsaBbII4asJ3dsIoRemCd79H81VqmtRkzsRCOKMiC93tFNLC/R
IOXg3Gqz/IZyd530fFzNjMtOU3FwSNnxq9w5+el4HZvuiBT+3RynMiyrdMcT42OA7BW8N8xZrWNf
lR8cbEpMNiPxStldHTUFXr9+TjAI9cEDdIGjUc5TmBrsELkQsBkZrKHQq3nAWteTg1+XtS9hhF55
cUBNbtPcY/EwH7gEakx46W+V9tsGbjDRLDxC7Ex0FjjElYROKr67As+xvQAKWRptgsYG4Yf1Ja2S
S7K4NsCl03WArIyMaVQEwRcajQO2V2Jy6diHZrzoXdxwuxIb3SjeITxiXxOwU9m8pY2JgtGxgOPY
BBUxceeKD+ywbe8JgS7bKacQUcGXHZJIdl0K/0fm4ysmapzUy5btdbBdFOcLjx8lwIyIojXGT2nk
8xpiNf0zgdvUvAi4oM+uNJMohKyV16CEQm97CduQxf6zUiaCCBmpD7FBrgdqLFUByM7ex7Q8tcZx
kvK5UfNC6cjoIaclLAcNpX7xqAH2BVQz0BMbPEErWzO+PL1+s5qvggzl0C3zTWuR+VtLLHOWYmk1
vmMW1CHOIaHQG3eTkhpg9smHcVZoJeMGGnxjVM8KO9RqrC20lj1wk9l4dnSMQKWNSbz5w0BKenrb
dWt2d9cWJePKqNpinTncLFnCpSa850bPP/o8ECEkQEkkutW0f71q/mIP9uuEpqOfLZI6EXRuh8l+
VZ2zrAJzaNY6gyByi+nkLKsBGK9vcEpOMIEwG2buJwu5P4vFxCrP2TEknvedeCWbMv2hWEbiEGxo
gYMGVY1NMyMLGoZleW6J5cWUPUP5ld8kyeNmTDtqfHZylcsCV0uotGSjjLWpB8cuN360JXjv6HeX
u6k8SBBXjoN4Khz7vdaZBQ41Uoz5FKT6M9BAl6FksGxlqr2Zc36DPtZbJn+ypxDyusmXau4BnOO8
d8VN1NM78lpzw/MWibhnpIgZYwhGI4J1bGK0WO+mlkJxWFwrzFz3nS1vznz4whcaaUlAibsQS5s0
P3MC2dIH2CjmNTI2Lnm3Qss8dW8YpMEbDeMxGGdCLNjEzea2jHv7REzlh0KvOzvLA69HvUrXEKbQ
1aEKZBkjt6XXv3Upj7JJSI6xfPO9fNGcrCcYzfkumalCsMGyvRANxd4Z1giy7oh1TyTIVRQWEYwO
fA4G03Tncgwud4yAYB1ulvV8rWK2krhwUMDExAIm/YYu9dTFxbksXLwRbsUbOV3xDE1RAka2bXH1
aMOTcAVGzdxZV+OcPHq49ODO31hl/DGIt1aKccAJNa8jW7z/CxgPUfdy45NyK4DME/eZnQfH/wNA
Fqo0uGpw/EO9KR4XSmJ01zU6MPiXB2MsPj2PUEWNArkH1NmJgrXXctd4Wo9CLS8qARJrmjfLrwlQ
Z/yPsWaJeOWNu47hYGXO2tIKh5Degkz6xvxRqHmKxE2uE3ENApvnykyGK5mWj0VPki5jvhXm5e3S
jNyQmXyoGpIK4EMfOruD58COAwmpwRvlhDHF56mEjtj+pQ3NlEhMQgNQ61FxpDtYvKFYcvz/0IGH
LLui+/qanPFil0efxVtoMnPAH3q3/iYlZnSOFvY7a1ugY/RQYoBiOyf/cJX962SXX9w0/YdF6Yge
b1x1tvjwW/+mWk5+bRYXman5mDBOyzB1Cy9HJl3thAUfiv3Mk0HCKAqT7JSMgLMpOmdqfIRIThIi
EST+Ww9qyk4r8uldWgd9JCZUsArt8jbdiX35oxYYt9kkR8GJOanmu0rbKU4FY8wh0X7yYPiv5yEa
iMvRLdNxQzxDHfEm/aaoCBmUX5J51FiU6zvMOp/SJbZMYuOxGdSOs7gn/WUrdJqb3M4lH41CIsug
fi2s17iftmpAsdO5klFWR0JTr9g+j4N+0s14r3vVe5rYLU+01VBQlBjUiCvwIf+NY/AO/3fh3sdC
4SzbZiKXKuE7Z4M4F6kb9al4szMXQlB1XrLACv2GFI5FwZ+bY9CfrBd94JWbWXZErHFVVnfPZGeY
OAcDzJ7xJ5KdDrFF5E/2RZPkes59fQmgAbXuo51w+vF7nBuJ1BOfFZ1D39/EgEygbcxb0b4EXR/5
oPaCPnmFqjcd4K15pI4gAk/KtrqQpvJInQsObZmsN7tje8fCvm3au9uOhfOgVxAaZfOUWfF89p1+
PcDR/6oGHdWP2yKO5KjZZD6sQ6z8fJdqk2W23ZgrVQbD1rcr7+j58xRRdrCdv+taPJe5q4hb+LR2
OnyyJ91Vi7WrPZck0X6iT09LbtQWYPyA0zEc6tpELseVa5vuQVYOQl0JIhHapjranf3aEVQSwlUw
QMF+6npOXx9wJgStzq2BXXDDPgXtL2B/t6q9nWss2w576bGDY3ccsglg4picLHX4L/G5BgOSIYSA
vowcE6WRHdHWxTgs6uTENOoTic9yG7HvrRyj7tZ4erONSWwu5gLsqWNs7nEV0WGVTc/gKvU3aiS/
vpza/NR7XCww/+xI1ylTZs3+aAmGgec9PXexsSBtaManJadG9X3wn7D2w6Rw3BMaTNp3MxWbmUUi
9Amr26VuazzTLqB1rP5gLKyyhQa5y5odOYbGVSmk4sbQ4EXWqpMB3X/PNyg9l03NQ6snoPeGJ2tI
5Q4f0c1NmUwkoANwvyAnwEOQHWunOfvkTe1K/B0rjYHmpjFEsI7fhf/cp/r6roZQLK25NIeIlCle
hYGoSQ7vjVs9V3MF8nyg+l6YZCfokCv6jMCa3pzWQs4WUcICESs/sD2DV+z7P99CxKP/FUTKtgOm
gAkMfZRy326boDqjG0KjDHBW0zFXdEV6zIwDjyeLj4weY0LmT/TU8E7/GRJTRUUp27PQkj/X8k/A
P2lIEy5AbyqQ9gEw7OyTh8DJ66jTHBGgg1H6N9yGHoCs+ZChRcUNscKFa7A6+BgXxEXwIb4F+GW3
W8Bn9cNRgGZB+QWNOiZ7yVHVZx3S+zAxgoaN4Sd+zaf0AL8SD2zvoJXjgjTqyP9JOv8Me2Vf9Es0
GRgujOXLHYJNUze/esMYomktdqCZ2A6zbYSVQwKAPxAdiM0UXhUeTHw1oZvfEzQJH4PmwHagJ0SB
0kiD7ROUC7cnrXQ4aeNydFrAs13RNQwMu198sE2UjYlNx0Ic57rHn30eDKlvVVr8Y9Flxe4+MEsG
OIF1CJyB9JkhZ3yZpf6682P4ZjH2MeseCDWa51G3/Q1v27zG37ruCIG85Te6I3/XZcjzsGn7kaXp
N7OB+2cZOfISIzkw20wj0TZ6RPITGriGuMnY0G7kzycn13AQ9y2cc1ku3J0DbSxNaPLhQDVvYlys
jQvJXOrOP/euteidlKC42V4D0lvg1SO4AA/vNY374RhLwxof1XOTUGKUgfdxzyI6mJ4k4xLzKhI8
6wJx8x8MujRSffNT+ymMWl/8psmYbKFJIJrUhTo6+07K7MqMZyv6wDhraWKwoekRoHqqiohZfcvm
e2VwtAEePlQaZEKlddoZkTXmGFIgQbMnOtnOCIHP0k1aXksCdrocAJxLNjTOerBD1hN/Xbqylol/
7alTRuheCKz/3WLM2WniOjn6ixIWoyUtYYMoOEkQV+ydmgDr4sHzvV1ZJS9jdenmeJM3ilatK0Ap
TNseSOo59VCk+WDL3ZTtYNPFL0lMwQ31sAC9gYbVKQ425VxS+TxSk/tosFJhU8Kb7XhHdJihM2cs
hZvsligMLVIFb4RrvvS18UNFVW5MLXjuEfyHEwMmLvLsaNTtuJ6C9KzG3tmB1p4ZneD19bJgx9Lx
aUmSTyFlylgBJd2MNyXVsDXVA3OeXP4lxHdoaGEiQZj9ik0Kjg/2s3a18Ien51G6jOLRB+48WT+Y
JTp0nBvH4goEvWLwjf2DeBTIchp2sDvY2QGtTxAMG+D41XEdP4oDCePUJiei0kJLxxVh1OSDSekf
TZ0Nc41CAAEo1gc9lKMjt1VSv2lA0UGWq3hXMfy5l7hhr/3Occ9Hh/uOAwP5iiz6vZ/VSLvGqLQJ
KJ37+79G9s9dypeDSzAEihQgy6ZL7DK0Pu4dKV7nfqhU0Gzvbr11P6FJdYLqq1MATgjEZbfil/2K
iIkX8gpBWGXO1iNiDobYkGxGVXwog2qjkvwtGUZ8ehoKh2YJ4C97G7IRyM2pCdUG6jfXGI0KnPgu
ZVSPQ2FhjZMTWA8furdTMGZJ8Z3N/7C31KGS1IVqSJHLEUxArnlfQogvhP1rDO0ZYx0AK1GyP1HJ
k6YSfycNeRgndJXZZmS2z5QPDKdIYCSIlCwoG7TAFDdrzjHK1MngYB4W9KvJfBlxmKzo6YD93PPG
2TluwU59EOHLnTMav87kfNq2opwQyQuKKART+A71WUM8nCLOh8V+uP/DfgUblMs6s2VjWCsEscnZ
T+ZkRRA6qiO+BvYW2mbKH6YU7yynZR8hDdRXtuufsjYQ+/+xdybLkSNnl32Vtt5D5u4AHMA25olk
BIckkxtYMpPEPM94+v+g9JtJlSorWe97kzJJVRlBRsD9G+49twaFtWbctI7SEYZPw/aqchatpeU8
0oH8IHzC2AXZsKGCZKZOtVJAP0YGlW5AFLi7ENVrOhAu15tP+MVPWGLOclI/Osu475Y5pHuCrYgY
fDQPncrEqkm6m6RNZXL4YJNPzVNFNqC1k1xfLRcgSUIs3C0EBWzQrG2BLkVY83lonWOtvvk9Ge7A
C3B0GDMjiJS0mPhkz/nPyfbju9EX8R0DCm5WzBGQ0a5mswwMp2JnYYNH8l9PG7PDv5lPSFJbWKos
YERH3zQtQzR7OrdwplZ+dYTZGXOVUotkDJo7/dqO3pbN767UQDGp4g6Thbw5R+SLeG8pqdUjek5z
JRruCjDSThTtbSuAZa6id8Q0j17R0YCl3Zr9Rb42OmVuNeqvFVGNsiX3LIYav4ncIxoKJv7uDYP2
ujaSfGs0DSJH1963OQhgJ38KjfaXAwN2XdQ3M6gz6uQKvVjxTmLfsGLggWwzZywxdzvk4tZd4VfG
uqwqtRnLmCooJS3DbdSHWfDLK6oPx5f+MQindT0wq217vimw4/m6V5e0Ll8VxG9bcKWMAOMDT9zc
on5yGBWqbH6UBePJiB1KW9HXyRKtrkifnd7Ef5eC02sysRVDCawNxQiDumKbVpNBAGZ57OPG3aPT
D1etDpH+W0FLkCoj4VqK+dBXLA6nKj1FmUtonORvd50MgUcvvjUQsodU/WophneGuZjSgua5qP1X
solOGPtOea2hz8jXhfDk5/m28vUpGtQT0Uj7OChpyNJvmvLE9N/CsGyOaTVTWaVoUAxvldLIrCPR
P1e4JkE6PYZZ8D6B616x3X1EB/5ses5WW+MvP++2kfROiFu8DQpaVkhGf5KsImExMwscuMvVfENa
9JGm7bZk4sPz3pzhlzNxZkKYzYuXFwo1PFj7RG731ePT3rMZp58SBFcT3OicWMOeMUElp84kIXK2
GJoQVWNsdIFcyKmmeNeRVLE3lDGCNNOnNmzTa1SQh6Dt97FPnRMsXehIizsNwg1FdI+wJJ/GSzug
D7clWdwSKmoGtX8jaUw243tlhbeyRTXnzSfXqG5VIPY+UGUfsPGGcO9P/C14Ugyya0XL51ww6xqr
ep+VIG0mZzraafrSkyx0X/jm9FT4D/icUkRBBvxoHyXWJBmJnacuJ7i8YsK64OLZ0yHjKPFVzQWG
t2IiM/oPiLSz86wFfmgVHi5w4wXyXLjK1XvcGI9Vpl5jh29CnI4IPjhtvW7YzOR+UwusZ+lkWz0U
IZGq9vfIY943EnGFrDJh1F/YO8dBQ8uChGkdgeo4lTfKDp1j6bknjLW4XUS9aago11VMlRbCZC+X
erstB6TStNU2A1hkZD45KzxcpCd1kLi5w6GpQFivINf0/kEJ58m3w2M3k/MBLmKXSJuMY+Pkhx0t
Sc/Dl+E0wwJYXWbIAqcpHI7uSJpI5pdENpCaE86c6V54klaQ7AeUG5D8rLuqrbytmFBIw7fUoOpa
2k3tLVdBijly8vdEZjAf8KJ4O5iFycIrbI+WU1OYLCdPgZXEpLspbUuRvpMV+1qYhyRtKSqZ722R
SH5m4JoicWMY/MDDYlxCFrCybeVRGijlytZK2FBNPznx4ssQDD+m1g934VCPu7o0k21tDGj88kGc
4LBtzCxQR6JKosNQM4iy3eLiGcMVWYd2rAlRp2LGbQTzoax6Yxtl5gQGsIgAaDKbtGSrUcvr+ZJ1
eJ0r6ezQCfanURgc1A5Zh+1Un1zIh60CXRDpxcGt5Zn+6bUiHj4Y059eg8mwGtsnoxOfhu1aO472
D+n3OE0ZpytAeHvy1kE5ImvaXAInHG4lcZxd0PEhVLDdbTAI5cg4eELFGyNv5mBjdI9jq8bIifOs
CZgAd6Uj1jiYT91I6FdAhPPQ1g+SsdNRz+5LEI272Mj8vax1vM6sC7r34T6ma/OgIvhUKxEc1O8t
KLSDXc/kBLFYIOpKPDUUOhv06cxLKOBXmU2AXvEw+dTBQ2TrNaWfizhS3xM3wgy6a9607j9E2D5R
/QvyGJ9KRQhjVWa7HoEs6VoM07IhRY+ClatTfrdGFr4GdHgRdv+CqqZ94O98JNrYobohsmTVtTkC
2QgUeTiSslrSr/E8oQ8cmEt4EmR4JSgOR8olI765MKL0zBbCJul67O18/WMS9S9Tzm+mFz74EZFn
mtSG1WiaPxhPoE+vQM0vipDQmn5IfswzyWqscdG1bJn9HpyZKIMkjJ7tjJ+1G91vMyoevuXq6noo
5IfqZi3mdsSEEZmCZUVr7P+aPT55u/hk+VBvqwBmP4osL536DVGx9Yb15j2VO8q/iaa+D4BilyEp
7Y5+Zbfw3psxCK4kR7lerRLBytBM2/w0SfVuu6PJt42lbx5HzsqZu3yvh+nRJpfrHvhP02pG7MHs
rQPVlNsIhtk64krdBZLXnQyHMCbkcVIGEH8iFpmOWKxfLb9I7m6LZQICxHKMKZ8GliId87c1xmfn
hauuX1tTipJJlucc88AxiZdZQsnhFtuTdcZDCh+gCG7WCCyD8+p+ZPBOXAdKHXuq7oIycQ9JmaPW
ccU7dqXqIU6NrUxG6yNgdw/s7laDeyIJdborek2wHAP9YYjjw6i7r6J6mgToJMQGro/yUuufw1wW
lFbuJ1Zpa6N09yq69Fol7fe8uowtIsSbHAQPBAqisdx2KhJnX3sftu2+V1NOImfMN5H9eshRTVXH
ks7Cu9/cV+O2KRdlhmud8Tq/j+rqR7Zzn4PMX6nGWcO4+HCQpbGD0/Qr2UvWXTodohgHeND4+I6N
3Hq0fJPQsYl7hgx3xS2cq0NBI+0M0v9hTuGm5RjkklmmMbp8wktwnuzmvu44/StFnkrF6mQ/uA3S
s5KstbxWn4lgO9PYuDEzIoTvRnbuYcIIoEfywGYQEapr6ptMaph8kL9eimwBSzXZqSPp/C5kp0A7
Hj+lZteuEBcbB6Tp5HGlTsMqbZo2UReYJ21lyYZt7biLYr34TaafJszmM4niX8U8qGuA6HJv0juu
De6liJJ8SCYXxV/6oyexinw6N1zBRy7XFI87F6sUhMTkEEfWGf/ANelpwJKyTbeT+j5l/dFaUp5m
XTp8nNHV7ZcIArTvugYMVgh9sBzbPZLNA3dvSd2SHdgbva9G40TcZLHuwHausUHxVmYfnQYjNzuQ
Hy4O6O1YkAmee4TH+9GbSp3xDnObyjF20GxO2wL4rr4lUXEtSGRamwo0MqS6vfaQxU5OY686Eh4H
0AJUzM410ngqpOnc1UxcnAjjHDfDyg3N4qxjCLFW2VzGIU2eVDV+7/AND4WCNbOBQgiZJnYIWCAj
bxMjGhjZ+RCy14jjLN1vw5jdpIPIdYxfzR63aAL5MfUf064FJuIDr7WV3FuqfTDC/MujF9sx4JuU
dc5igpbt3KwO+dC8pULD1Oisi2kgGKIGUFvwOIQu1O2jFH13rB/GKJjvnTa37oNBir2D+4u80wPT
SnYZI26jPgnkYu9Yx2M5XFF4k2ZGDRGDGcRV5FXn0MpeOlU+JwG02WootlnQ9NcsN6lh5vCXbYE7
ixDg7ScLKKpH60o5QRtU4OS97yXGX2TGSGXktO/lGNxSjPOmZKukMx+zWtBFlyJS06YUkjouVMnB
AK8dI7u8/9cfjQ6uI+3R3qm6el87RnoJB9GuIxRA55QDre/s5GKW3jb0E/8ddNkmtpwn25bho58Z
3dmaQ71lgwvqKT0EKpMP2MDKqzFH+Kzo74MHJBTuKxcus8aeN0b/PBKAs/jLWq/epkPLtUsLfQqV
8cmATuB2bbNjEOU3oyymU7/A6bwquLUKCmnY4FSJ+6uucLK3vfnLcy5ES/hcq7I8+u9BlfyIyaKm
mS3vtIOGz7atczKNuOkL9Vlgjd51GiUdn597w6OlfPnwh3kbPXhHzJ1xk40nlki3dm3T+e6kQb5G
5pXOWfVi4NMsTC7jbt5GpCms48L/0adzfh9M+dUzPGYbaZGz+MQOWtly5xKpvguFAXZzYB3IriLZ
URVwUpLkgwMvLncCpgoW8QSsdQr7kT5/5fi5u5MTUQptLJx7L2j3ONj3zaj3DvfCrxDzZj1nh0bD
UjQ6vzn7ExZ5pMP3rDragxU7mOC6rNomjDnWRY62oAxnHw/s2BwR2HHw4ZvH1b8sAF3tHBXWCSFz
tW9r5T/6I73yYPj612w+I/HfNJwWZ6Hjbm92LO36PmDy5RoNoU7qo8id4K2wA7ztsJ6JrprfA6Nx
dgDo/NNkcajwuO4SP0HIsHSCnjA3VoDSW0kW5SxYXy2vPFd52p2ou6vjnC5+FuYje8LgVGzo20xY
VW9DRnAb+K4JJ70Kw0Mw0l8PvX1XcVzfLUOuTZ8UdMM03fu+UeaLKFxyqJb/Sl8ChWIm5NoXk7cJ
TdXc1mlVpJsqQWOY2Pl0ldwU2z5318006EtFQxNCjSriHkpWjt8urJqDYNn5Eo/tp5guekZw3Ku5
O5dTj1sqmy+hss2DxckAZYMMt5w5XDh9ojQ2z9rRn418JCG7uPJJn/ol7oEpM7RtgkR2ia3AYPHQ
caSoO4D3LCyrXwzQq/XcROJSBtCje+KIHaiIa6eL0n1G6Y2tTGBhRuHMSi3bdZMH0NVdjEK5uImI
IMOYiTaEjWivEMuEFRllTfswll60jwasFfMQ+ddOFrtUI0sPHZxxc7sigmxToeN+6pr01ksOkLTq
nVMTGfcEXN1AT/I86jY/5GJ+CzpOS0wQUJsIIbXTeGuQ9L7r8vs/fpGcKUz/AIhGkGFWddgHd1Ec
Hh27G88lcwuZC9hcbspJNbn+STXzcz22u9Zjfhvb9nTI2uZHEA7fotaoHkuG+utYHty8Nm8ui+hD
2DRwEFAQzSx4X4oBApTL08JgxK6PEuvjka1Bt87qWp0MJ6e2lJ1zQvL3y2WMEw2+urK45RYZRLJD
w1tuyyiy6Hmagy+t6lAMaE/SqK3WQ2IBnUjcPW5Ga68sV56ZAtT+bD/1dZsTFCtvUXkmd6r7zq7I
I4nXpb2lq8N1ZO6iZBEw2+EGVszPsiJ4GWT9u9DR2rFrC7zxHO9Cjcuxzmb4kYb9aDgI5gdNX1dq
qk5GZrmqS2S6VFm6aLe+jxkBNdsKIMBLiVoOQjfAHB09+EX4CgZsXM2ELGwhEhEdy2dWN8WXa6P2
ChvVQvMPOkhte6ss3HM9RO2lRDCByA7FJHL86FBn6QYMabWN0/zFzRq8/q0DRGzErdG460zIDrsw
Yg9FfO6txL2+ARuer2XVfmVOlb6PojqXestdP14m84R5utkxCA42WeTFa3hfEHHFHJ7mYPhmKx89
RdOCNWpwjejYsS75ZKRHtDLf6sZy3rTLisaqaqqY5b866tsAAes1ihp1Hmq9kJ1+hkk6XsyoWc+K
ezSBShUGAex2yz3OYBtEgtjjKac7QWHotjiF+xuy1GMAd3AVy+LVEzrcmLV8ROry0igcWLYi7kzM
LwGxvCozpvuUqBxbPgSNeAggufhCN/BEocKgN/2Vdxn1sE0sa+nk31C03tUuLiZhTpuenHTg6xT4
5dRunSDZjqB+MMC0iFtr81LMh9qxjyHm+a3TA7/xIiqdYzY5nKySaUIzZ+WuLooQUMld6MI4auP+
y2y6Y94PN9f3v3dubTM3JlU0Ht5Ng0Rt0lxx3y2iAPWWJPYlYCi+Mpso3zHHdy3c7NzikKQrNuYD
gj14pUPR33CE/OIfIrIAizRnC4glRjG8ayOOjtr4cEnmQyOLimkSAa0hwhamRY1lgbBre+LA6hKX
FOPFMCHBWHckJUj72YrmdGtVd1m1cBDAgyGkeggHYD+TELiFYgQfOC7VcVZgZjDlknvaFuceqPkP
l0BTCm78iqPIjtXA9HXJLD1lgrw8lqybxkLzM3X3ZK7Ct6nQxE/AMWrdX0buEkhBbQiOyZ9PTWxe
HB7eg+HHxqbn9SiP7G5T99K8J2RZ+OHNjuL5VUDdcXp860ZERkaJPrjqR2uVAaLf1jwp+zh7Dufc
IVrcDH+o4NA2Ay6rWpG04ehvfZyIu7HrbiUfHCOgcdX1iiHcgJWaenN+8FKCNVmEtUfJhcT4eVFY
L1BgIYH/mzMmVs/pKMh8a+UwyaX1zCXEqU/MN/pkV/oYBNnVAVVMcUMAyeCEKNDd+Wpesd2rSxSM
135e9o1RaG+zAvxHUQt5gpsLMb2xx33H1nVNAEi85lrRV4WCCHwOFOYx7j6DHccFHXhNmEat22KT
q7Hfe3XBwByY5YA0bEsCIvqKAOXdAJh/XbRMjDluAR8bqJPqGn3cNPUjTDlkGU5bqXXZMr9wSFY7
kA7CoyLAMCXdTFpCreJVKfJ8NyZ4Nj2JAAqP1lBVAw5Cb00jmz9bo/GjyiwiHKlFEi/2Lg2hBA/L
LkrNSfm4hLEaKd/jyveuucG6OGzd4HEkTxAup3cgNeomppR1EBLqIckVyYmCDULLti8axngb8bSO
gK1YPgj/6vWth1QuaA51qr/jrCa4QfAzVVl7pYpbbB5M91oMbbLD7C9rY5Hd1AlJ4aFCFISkdWy1
d5Ok3GBxrLpHx2IzFWqiosJKng231QwQsf80deo+Bw2adXSQibfzG0WlVjn3yaheGEO05OlAIyQV
7xRbDeYgUX7EfikuukBtnxfZuEkz39gEcxkc+oL9U3pr6lvWzuXT6BcffmQiTe0+zOY97NMBEiNu
JKm39Db2Q44n1ujD6ugKTFtmj45mBp/SlyRPMPh8oY/MT6mP9ysWNPPlW5yr8gdJBxs/KL/pNpbP
FPjfxyIAdVfYZ9XSNjHDBAEFCfZQWD4znq6ueOixLyUMI7TbkqDY4KAwGozX1gLMSlNuzKE5z25z
aptMfcuqgcWiPfS3MhNfyvG51IV8n0G63w1jiBmwsrc6M82dYZvJPsxhpzKmBnhhT8zdZZARN3Od
7fDgjPhY4gjnaaO/CVizZu3TK7tAxXLrtRwwJowZqAMJ2YQZhtiFXMG0Vxfp+YfBRA8QheGGpDHK
Yq4XOu2d1G20MfA8xMyPFjfyi1KMA/J8NjajTWoi6isYpXdBXnMLG4utx4CHAhFsVSTPZl5crVrK
Y1Vrzr3APrgRAIp2Guxtd56bftolqQkxsHKvivMsZU411d33uYOFP7GWQI+SrqRfvllQAlfFDm0I
rHu0dKjnfmDyFKtQ4qXMojdSnzjAyEhItHBXnDusSSszuAy0z2LINoFEF1fHyBhdUmp78H9Mg5h+
dOHFaFzMz1ZcbIV8npXNXVR+uBnnl4RnQdmrp+OUqVuElnlTVlptLWoJBg0ryOnTfanrqyMm/IoK
Rfpkd6e8C2xqlBBzmjM95QWlRabSrR1Tf008wKcppUmvwha7TNxiGk0YeropdAqqBhqQFLIKGXVQ
txEOmEye47a6TYndklu4rmoWyhFidGG9JwXnvq7Cqzvn/Q4POosfc0TmNiC2TKavPrXmHQ3asXWa
4WDH0Z3rPMos9SBEtSs3x/9TzMp6GCLCEys4FBVO+UgpMuqCGvFmwyC96stzaxRyJ0ja2I+BvY4D
j9ngzEZldoNiF2c2kylWzKeiXaCyBeSMCTrFsYqKhDtO3RuF8UUT2G3xNk0cOag9RuUyZVHlEtNC
iciqYMtxTaOsbOwrld9TnKOjbh2QXO6Umu+m7T13Tjsdi4i0zrQtQalYEEpZOexl+VzlPfLMBpmh
28X9VuO6XjVYJPfohT4VAQQbj45E9V1974X+l7OcVBGN5VkX+RNZX0QNdkDdCGJRL33n+huBZ2hF
z4jxsuvGS1xWLFZ8eDUEY3O5e+ETJnPSFwLMyWWJScKh8NmYFgAjPAchotIAEcKEEpHWxGSjNCSb
Ie+jUzH6ewUSHYEoEvIaXMvat2rnZJbzDw7o4hJ0/OHqBARwTCeUT3Tbrj+fYcb4RLCYBhfsKFk8
wwhg9OGw6mZ8aaZl85BGaCeqNswPEwvB21gp4+aTxxA3FuIUdDer3Gjl1kIadyYONz7LnGVaOJIz
6pH9gwx0pSvXJRaZcEoJ+DasOP+ySx+FsA8kJnjpeO+xVEyiCUzGmIn2MtNHP6MGL/z+TVRwlq2J
YSyjbRwGbLFnWydbX2lgv+NrNAKrUrRuK1G5z3mfQWxujyU7FdssHrrqmrTI/FwidEmhIcbCp5Au
xZuQw61mvHFveww1OlAqS9bYhSCUD7cAi0MVORGWyYNMFaSira6gGgCKHcA7LF2uxxsOIoALnlev
m9D+5lVwGSwys2aDxsRu+QM3NBIF5tds8QXyReizftPvcNUcsybcZFN9ME1xrkT8E2xBcgrkJ52Q
hYKGr5KszW1gKdKyY2aoAyFrVMH92k/Mq+e8iSD8sGEecyxjJcii6MvU8Zeq43ANoA15maHv0x5p
OZzc26Dfpzo4YyvYpoiCEiKijn4t4aEC/HeySwpJAw+cfxJxds0B97Ap6ykNc/ZS0+Kg1nx+Tert
GKHj/qNPis1bcsSw/qnmESN37T0Hs82OqG2ovIDUdfGXNNq3xUwJ1sdkn2PfVPGE5IrJUd295W32
gQ/tQxTFL3Iyn/pIfwyRfEDVDQWO84uypA1Gd2OMxifxA83q3pJZgyDz1Lft1fMM3PT8XVnP8sMk
RXhSVEhmE3wZJk0F24ulpARKEjwVwBBLr30mqo9Spzkiqb5T80LV4G+NPfoQc6CZpnIktxxJoNF4
+JGDJ7tRd3HoTruOWn8DoOFmzU+58PZxZKoVo3e+sMmNLIhh/cePKJa3EiTNNp2oyke+SpP/HNGW
kBP7JmYWiCHtBTTOZwpnDGiBeauKkerMzz91/G1mI0u2TMoa1XqO4bWlvrEtLX7zvYny0G/ecCbf
L//p9Y+Ow/FvqTM1sn8oesx66YKrlIH9wZ3Zud2AtGSy+PEbi6Ne3osqHI/ujCqdM2tb0+wesNsj
fJ3Fz6qZMPtMfHqlOPYuqXim6e8IA6S2Qs/QWj+Tubv+YThwrkak38YqRW09/MB3dkdkE2k9Mn5q
TPcbwL/7GQuhYjfdeQWBV8N7OU13SYTIWFjWwStQ0NhKXVrsRK5If0Cff5kQettz+0l821nbmQOc
y/TXguz1f+Ls/3+E538LYdBY6//v34QwvH427f9ZfZLgmf4pguGf/94/Ixg88Q+SkjxtKT4Tk6uR
KN9/RjC49j9c5SnX0trxKHV4qf9NYFBLrKdwhCcc21MOEpx/JTDIf9iWkIRtCsd1bba4/y8JDPL3
BAbtuQBMtWeyhnAcrZcc4n9LYHAswr9SV7sQweLviLPvHEs8Iwo5IBl/Nxp/hQWhWCtaHI/HbCye
CoSy//Yr+6uwBPFbVALvgc2lshzHFeQdW8v//2/vIVYj1n3hcV4q8L+l7X05jrjLQd1sqzpHW/qz
H8i9poRYdM5613xz4CmCYOlhyMUxELXKPUymTaiNa27bGWlYFAw00qB314gzoH24rNQrQcy7dB6m
Mv2y4dvy7EyH1gRiWbfTwQUNsinZpFcIJVlphVxJ2SGX4KIllI71XPMHmksTbLep8nHLsIiXYV9X
F5jaDDOYdzzOV7SOEWSFlneEitiJNoNlfPz9L0z+nm69/MIUjZEFpEl5tvNbtsQiALLiKXP3tm89
z/0ZuReEEHEQi5ayyK3DZHAN2UOwRPySYwqjcEtLzzDJBgq0XMACDFZbpudBRO//5c2RRfunCOnl
zeF9UYIalEQP+7c3l7iV9unl3b0rOgPdJUDhvNu5KvwpB/fZNqiWcakt9EUmKQ5v0QiM579/D0ve
bPFvKdbLW+AXxPQXmRVRJfrPXyicyD1MtNjdm4WNfHp4HVPwFX0tXq06uQ5QQFeR8Ld5l2Trv3/l
v/hkbJMbjy+zzTT298epVijTxtj19iZmb8g4uO2a8RX9PRC9tHLWfEFXf/+KS5L5bz+rx2lAmK+G
qOOq3x4eeJKyGmwfjnxIEmSVTIii0+6xz6Kff/9Cf/FLhaSnKSqXrS15EX/+pWJR5ze9PKWOm/7M
Id5nRvzV8u1jKfwrMXPM4vJoqYe/f1X5F4eDJ/VybpqsH23x28uOnVUULNWcvZE5PyUitXRKT8FU
vnjSfgMacZeZsDcW7QiMj8Pfv7jDMfsfv1wlXZNwUbXAvn47HSPpWjP5hs7eCkmZMbABQqtDSKWo
LhqcPKehweqsNk7qWShYI3GYwB4gkLqI5iWK6GG6xIXKaz3FRjJvwmR87ZlUg8ov1P6Pf75KVYbo
mrV7nLg1Ar2VZXSg9+gKtp51lLKp9nFPJikRu0RR0uBryJmdYWGq7iN77aBVRikyvC5kBGb21oeT
lfeGBXiWCHZk7hKR8CRNSOZ+cWbkfIngVYJxwIKHJrzjgJDm0WeHhRakwmAs8HqN2UeRmtg6oKRu
pmq+jnKENdMoqK5zjREXYRB9db6OzRlydcRhWaAvC0jKwlnGIx3CawG8TfarcuRW2/LNHVHUpdZI
h1TI9L98TuZfnDme7WkuU6bq//nYDXmkBnT5YPV18kX1XZJbaHM62+ds1IdMsb3t9Hd3St7JcfhC
Irwf8dxbMJ0nyI6dl16KorwqsnS5YeSuZXPsDQGz9E8VRF8VMlsU9qhB0AFU/kDUSIRskB6TCYJ1
X8I0WYNeuP79l+8vv/ke97vlSUfYwJ/+/MDVMToNGy7CfmZ2LWN/TcQLMAjQrGQY3Xv1Kpp8jntL
Auk27c3fv/ryl//5WPGEoPDgQGI78x/ffIBIzcCs091bRfXsFNSvXnKtSv1cF9m7zsVdWAbNfzk8
OUd+T00io0ooAY2YgZbpaPO3k7sCrGw4KHX2jFsQaWTNXR71cN2WHX2Vvdfe8NqANEXGhio1iWVF
qoQTHZQ5bCGW3IsghtoTxvtiYi5ldsGdZCSKA0wY8HDiqVo8cVzN2hUrE0wwtTeichdpXkn4mTn2
xDBZODGGqcSaou17pqV4ZnXIK+bmKUjy57YhE6ZHOy1I6luVHYtK4oqZABFz0VWDQ/292JLj75lg
cF8SlERE4bOp7ed5hsLYRV9ZX5YAZeni47p/RBy6wj/cwyUeX+cKC0bVPOrW+xn17b5Jxc8YrY80
draR74CO7A2WCusEoQaOkmNrFc1emC39WnoANbhPveINgsC2Y6q9sjJ0giW5NK62L0vVQzgn3TF9
vDUgtNcDPC5HMeh3uTQaNsciGj9SrfBougQmYsqga6c3o8q5VYN+XSqZumQFXtfpexZY3OEe4PEy
eFUDzWwksvu0JNfXN38UDf8DgKj3ojQ+gqR/rAdQyXZ/HGeCVMzxs0fuhKhe9muYgxRStR5W+PXx
qSfEhDBWyC4ZsTsrxNEEr4QZIStjvJuILOoF63Z/41to/5v+NevZzgakZrV58cVWpFpDof3K/Gkn
Q8DbY/6Utoe25/O00+wnoI8nj7SbRpLdClrvURe8GvtUhoGMUGVLXpNppd86m69WSuizIsBimNKv
uc9fAYrtzQigW+ndm14OYCMaycAlVLNhrrTOo2rvR5NCt+I++yPnidKbIekwD+AYn2qacvS4Yj2k
xltCqDkrDHhhCa9v1XyVUC3ulSDfIwycH7KqOlZEfNRu3H5gedhxMKOt90W/jks66OF5bNpblhOY
m0rEiCUw3HyhxNcmhj7feTYtJfAFeez5h+Rn48Rkqy48LQstQAu7wiTWhi8g/0abdnzG0y+DCXbZ
dKdg1JsRJiqsTCT9DBTAH5fWGu8pHqHKuwYTLuF5KHasOZiqKjSwA1s0L+BRwDU5IPSq+aDchIa0
0a8cpNEW8HCyoem+kxe7Z0ONUnjjJUR1Ctv6DMFrrKTNvUEsOaj6ngigDo37oOPvCffW4vkJDtgA
DhjGIr+3GZe47FOY5a5ShqMYvYOX5Rsj3Y5RBjEPkeO8FgMq3LJDYut3wAZSIzsTE+NtYQf2W9uv
NlGpzYOgccNK374KaTMUXNDHQVJSH2Ml7A0SVWTEHNQgwQOQ2qom72yNfeYX0L9y7VG1QEZbJIIl
mdikd5Ily2xOhw7KA25UTvBV4ngudmDKcNSiMTa45GmorA+ctRYUWH9CHd7vZAfFN8cea9Q17Yjt
fqJPwRBP6yJSeatjnqY048mREelS6LkOlc8XmFIzZPU+8MjbPEhledUtVX5nIT83F7IfUvyDdKxd
FYJ0k5GMDkFEjDiEKitbKDBjssMrya7XKL9Fiw4AopGBsq66Crdi20qFl/FFDvPhNVHRT78rr1nK
rygR2bVvEAIFAsQ0LdrAVtVvEcbVx4Bd856ETjgy4Xx0JHwRW+fDpswpf0ldhrTaDptwaA/AJV6z
pHE3zRjVW97Gkh+gypJma7lb0QtxAOV0MmlWnjUPpPar85jJt7ojs5dz/aMs+WRSiAibwhvQJJsk
0fJeO8Ria3Tbi0432Y3txMQpBo83ZO2uquUdyV8BQvj628j+BtpXQaMwvZojj2LOWnpliH6Pv2JP
BxVwvBXg0HhIViit9bbs+bytErR8Unx5dUdAbdQuwA2yrIQuga1NZMJ5TfpW19wpvjPDEpvyd81K
UvwPSeexGzmSRdEvIhAkg26b3kqZ8qVNQCWV6L0L8uvnsGfTmMY0qqRMMuKZe891mPJZModtPaQP
PDBPeR6bmxKoQiviQ+ETKgb+68UI23tRUa6NyynV8o+QsC1krck3Ek9cRkFLYTNgesy+K1SPq1FX
sIR64keWh4SLCbOokihXxEFVct+TQMugcG/B/l8h6fE3VpncaZNQ3YdTjP/SfiCRdtfIemGiXyQO
lHUArEk+kEd2cxWXraLIovjBO0D2sbAF0Jb+aKXNo+uWK53gvYk5TXso0+myuhez94aR5D4QRoRC
6FGMJpG2FthVBrXNsRzKJcK5d7eznp6NjNPBrCqcoqHTrkGSYiXS5ntR4u8e4vwHhcWTxAE42dEf
sqebQwwBxkpC2ivABAD0y68CqdWq63zOf9We4nJ6sgfQYraZ3ygprrM3fLPXRa+szas1Gu8ixcAY
uqSZ2U8GuFDm8lyZo1V/meH8nJNIvdFTEm/D8OIXfKjYvW/AzLIVLDSQ2FPAUZrsZBjzWPJt7saO
Wwhodit431XZXbsy3ODt/iSyOd7+d8WipWIjUM98gfWMPhi5tZ0VhzYDyexWYN0JLjEKNNXCSDjz
JWKUInpMgyw9Z9ZI/LFPpbOc6J5BLjIpHR8MLmxs37axh2xFCWHgUp+NgRyVdOH2sFmP3OCs0gye
+EMp4K/UOGfMYMKQStBIUQXNZRq7zf8rmIEftAJPtZ41v4wsm9MgqmcJ+WLjTON5NtuPBO8WW01+
D8d+zghDXwR4CDHncsm17h9LwzzPeYtWaA6R41UoEGytzlryR/el+ic680n5yW9oIympcEas/Kp7
H1iT1a58hH1ziVL+vDgecECz7cCKSn9jk1lGNZM/N6VxwTL3FTI8u/E3qjGGRmsTK16Y+X4wzJHH
y9oEDPFXgxu/kh2PdbSror21Bk1ePfiV/Q6gsQYTiA6FxCOIGWH+1IfWS0csyiaNiUbxWu/oVaW4
2Z1ZbCmnwj323PJoxGa0mWHirnJf/x2aGv2K6Te7vBhPaNDqvdksOTNp+l4NzK6MgkAtNxrXpjkt
aSmYDi2ygoge/KzQwybjziinN2egZvxvuCYyrvtWArlGKcprNnZ73FGP9GxkAhnOuS6JGq+NhOCP
6iGT79h91KnL2c7BnqFtFCjLWjAjKb3frOsHtLTRUSYnKM3PsxlZfBCYO6SVHGmZp1Ni+cA5E2ud
NczzY909WoyQC2RcCJvbedNRN+88TeKIOaD3rUV3AqtKnDSsHdolDvOU8pZ9EjEZx9iH0aLY/aB5
8K294QYZtVdlb6k0t57Mflg1BysD7+4eTf3erfv3tJmeDF6jxNY4AtU2DIobb9w+KLp+16TjfhTe
zlTmjcUu4PMy/Gf4BORN3mrHYAWld2qcomq6pRK/A/hOxI3GBsGevW0DfLY63lG1DMcwy9ZuEDob
aZmweHLIGxIPeDta4Dt0d8c6cIvsqaN0ZfddOe+zPZ8rx/6n4mVMeCV9CNCXg0ZCBe1torJBvMzh
b6GSYyYfwPBcA+OI93h/iK8JNw5Qz5WhgmdJ/YQvnys+JOxyO9ndo1NTLCWc4Jbhs5VGedn+tnRT
G7OgtSvhgqBWtLtVaAMFrCd9J20JGFN0sZtkADxkI35CtDFiTiA2gKychKScNtREY9gZ+ty3BnXH
tTTqdN0FmN2Lytta49U3o0Pb8TQKWaldY24RTOmtIKljU9byYCTOm0tjvcYP+RrTnUt/+jsnLjWd
SYaOP1Rsup3x0o/i3+i+dK5NIFcsHyRrZqBcG4TseKtTlGJFRgaYTTJXVdzVGIR4uaK/sH+ijWiD
c+BB8C8k7TSqlYuNLKELjZtdEauBxJ1YXrQfrmu9iZLOA/XR1ppjVCHRW4rkG9D50mX3b/Behw1L
JFDJhCixsfpPYoFuGe7tWYVmgXKB5BdYGle4MMWPrzEC5oS3mEN9LKzkPlZGs4JihmvMPCisfYgt
5LnqjqMHNt22y5HylI27i4CwVSnsE+NlwhxNSwyGzam9TVBZP/UCNgN6dhk4IHFU2cO6q6Hhjc6F
aZW7avAkW3V5zLhSKLGfgcEQzRGpOzq7lzE+e2pgnN0+V7XVb00/Mbdj/zmGNkbhwtvhEQQ2hQ97
QnU/+sM6KuHGQ8Tw1r3PCq8mn8BoLlGM3nYsnnx/qZK6meLKib7Mcnl6AjzsqkqeaQi2IDkI5gB6
hiOKQ6vHwbwoiIJOLe55ElJ8G+6f3RbmWpObaunQgn0GUXKBVrhWjGYFPxxY+YbNVpxvh9EeNlZQ
vgyhfpamf3fYbm8dKHlh3a+NDE2ehW4AkRBlGUyiZB2iGQ7COybM54SPZrHqU2Nd7KH7cAYJUD6m
Yc/rBCdl4u6KhiB7FQ7/EI7iljIocYjBsvB/EBsS2ozhSUgAexC99mQbjkvLGuj5XhCV1aRspTPL
u9YCzLRyWmBB4V4oBMr4uSTDt1iONVL3cON1Mzz2jJgnc/yY+gPBa2XiRLuGdKUVgmnMWhYFCHWm
MjEd9//++z8aRnwbXfjmzsy9pwwa7h7ODRw4PCSraJGNMR5Ag2sc5viR5XCP/Ts8gl6Ab0afkzIB
SMqcJN2kuxsEDnuapEbiCzlIGFE0Z2oRzD4GHb7VTj9Vpyimkh4dSbyMMEAKbUfUjgXnXKygnHdS
kMzX9XtjnjVvw3gZDIQx2PDQGPzIEmELUqoPD45AOkVnku6wIIL+n6jLCxTJJgyVCpLAoKOLSKo/
CsK9PQ8PgkHDKvdQyS/RfEwg3zRgtFWQ81hZaajWo35rSIVShtipmOyWfPonNcac3GAuuMABZPHD
smdvD+aL9iJsSy2AZM/4W0fjPnd7ctrKtUwYTcrYjTfY9/Azgxod2ug5mNUjqPld0whcfEw8+L5T
OsZgn+kGXU1SFysLzS+fkZ00pFTxusYVeUZwUd2ASGeNraC+umoWKzOisa+8+CbZEHUKxcdY0B+l
08HFXLlpRk6DyRz4JVCrF4G7bnrUT/H0q+DXB6k94GjoXTAR2YluGauSabCLwlyzbZgNdJYGZZQl
5UFHbP0aHBejidIm4im0Nfrvvp+u2WJv4ishmaZxCCZK2V571pH35T2vrOxAHXD35g2XO3KzkTVB
DVMykmC6rJC7UpJtSZIqGaqrimsi7KAtTTXGHxz07XgPcd4qn/VzP9VHyNCPEK0ZY3aPCZiTMEg+
EAG+mhEhcN2h8vWtixDztBHFYC8xLeHR8Hh8JCK6rsTU6lWL+Lc31540v8ZkxAUXZkzDpvxbOfOh
tLnac62/+6j8RzIhEw7Jtdt/sztYLclXzJ2b7xrrRMdLTLoHtJRyHhi+ufIwOvTkkZmjpcuSDbBK
k5FGn5B+AuvJa/K/Ho2EW2I5wo/9DxJGTIogNVhkUUPOoAvEAgbzW4AZMmuvrUz2eJoVRWSC+9oT
H10ePPmz8NcAtOgolLepEPFtHMIVy8QCoe6RRDy61btd/WHZgMvagtNmFuF3QnYRmjpBiLmih4hG
8m7DLRNPFIjAlYXFlAkOPQW0c9IAMPgC+a5rJwgQ3snvvuFkcnX7EAcZrok0QEPk4jWLCS+Fk35s
2/wxkNOaGxIhrEEKh4cLEMWFFXf3xDRAmSISirzuM/ie1DMf1ryHxLYBCffdP5nZzAQp5HxvCokD
I/3IJOCTNkV1ibmPbm8MgPTaxUPQFTc8BKgig+ESNvJeOw9l8SoK2MSLbDk34EsMoc9lW288s+Yj
IVuGnyhmJlnOHzhH73Y0y61NjGA8l3vUhSSyDXiFtPVltcJdF2lxnDyE2qpsD96E/DYimiPJLXfd
I7HsixoLaBrc60FdajE0K7tT9yFohlWV2QX2w/gjYzS2Vw3u4E6I94Scd4VsamSyYLBBYo15Hax0
OnGH4M21EfT65UApucSKgK9RQUXj3OJJxhl0LJ/C0r4aqLsooLJ0HabeZ9zESE+L4MXXpXMZS26s
ZBIHa6sFlyBGCWPntvyNnUk9y1J6P0NCPJNrmlJmREdYJNXKMPSd1DEX7jeJsDGqLJ291Awn7wF/
de+MBglIZbVnOrrOKIn2MiuijYJ7kjEbXVcmb9noc2NqhKPbKTGrFcp3Yj44ZZj5huDKlN/JY4rr
XNRqzwpLnHvUrhszioBg6Ow16m9JBGDN6HPgjjPWZpjHNc0InmNXg2tnCVxtTOH/eovu20b41Fb+
t2WE+q0rEoKOOea3PpNH/FMdK6uQWMxEkkfLHAYPE8Zs4POfuQ1sMqFZzg1rvli6BD8pWRCrEH1X
4gOD60ljytSszoUQF8frpzN1vX9sYSZij/1iFXQgGNt/rdHzmyIiTEb4MXFS9nisS58TfjbCg08a
FTCZ/ZRLdCvCO9JIMFcIGdUmE8nhGfz2zWiG/kugvM9QgNrUBlJ3MFn2hibaXmWIIg69tn9iTbnb
2s4VXNGD8ZAORnWYxfATjw2UQ89X5Ek/kqX7MOTYcojb49loFWl3NLo0gvlBNhCaOIdpVIv4m++R
yWb2LhROts6p3BU2NZLf0aUFofXTsvUY5bRJowGHHp9Oqklvku22sckPDw1vnZdiQh0qwLvaFiz3
szlg2yd8ZYu9FhVm92qFTXPyNAgMl5yBFR/fUkLvG3RIq7olDMujWSCi9Wlu0ZL7AZnrRuJR53pP
/xUEcze8CITjJ56bX3dGZGc0bB2YW7EwyHumMM4uT5nEZWTprGTbXawUNRVAwmMQiSc7mA9jHoVb
JR28HJi3asLeV2FjPxWp82my+jqE9pck9mKAsonuPldbUeTDWjPmb0y1xi1PW2OWf3q3I+cg3RbK
hBXUppfRaz4sv3tNBNaVMc43XCUfOuBAajUDWaUKEPNdWW9lF3K7oh12PPadBeaArcUFwrz0Oepp
1hHVTVyXR43XiYS1/onAUM3UOH3XEAa3kwucMSqMA6VmrYHbTPOAhYECdXSvLABZZChjN9sS7K4X
nhl5X1xeB3xuOB371Pk3TuGLm1LNePEThiiEJVVcbFrAdlkO/bRrGElHf1mm71BmG8Rr2QADOmZf
qBnSbZ8lz2PGvM+bU6DeSfEnU+mPErEBvg+YsRcX1xrniIW3bKIiPBBbB3G3cdI1q8uv2mtfTUvI
tSXFkRk0FAfIM1PjTntHhwmGZiRw/qd2HrOaaoPPfhMR9FbL7nUmwonQr+qILGhjazJ3DMOn4JAO
Yk/stuSh/YsbXjiTQStKXAq0tuP3LhN3XTHb2zViuuHjBr82E/iBIQxoIH1sxvk7unQcvv8cxOOj
yKpbK8J+l5Wkq6X+gMV5CV3rYxfsoN2eVGcTbksCm5pJ1rUw/to+Vr4EfA5qaoJyeNdUixg9Dm9R
5I/7FifyipfjO5s0RkRKqKmG7dW3hDV1eX/SDuAi6LbvubnNYNnxGza/sMR2ojVwx/h/UyDUOIV4
q4mWJMfbl38lE5M1cG2ecwIjYi/lt6Wem9i19FS9jm+9z7meca443dqq8wcLr/3sD3pnC+argVN9
9FQA+HlgjqOqH4nRhKM1MNdylhpUY/wOc1MzGlXvTYIivon549xk/mOk7UyIouujKAaFIswL3+PN
Rk/JnDEKzn5g1WuDVNu9bhSZknoZoXPF6pDUNuy6zLQ+sufACkLQnd2LN2SvXLx/HSn1KbU5An3o
catoSf0Ix8XdL0zeHE5vYg4XfYG45pV+FXWFQCqjdEhT7DUWGKqMUrCRuj/UIcnPCZYfJ3kBnyc/
BjEvDoZ4RbgBkN42+7SE/ZdVjWa9k+AiC8K3qjCfA2zTTeT2GwsmcwISdGdgGWccXuxNR76MrbR2
nvUbBMNr5Rl61RGkO2sHEbKq4m3du7+JNLuVXQTexkyLz1GmDlOAbOvlLEaj3vH2ZcaFga6etduW
zpPlXIujK5kKZqdg6JqZVeukcFwg9wbRcCLqju40Fd4KCqjYmnO7FBoDYg+obelU3gZXc2KMfcxm
vHm2Mty4EWOKOGPMi/bhlEHrIjtsWKE79fbfkiJ5R/sKwkA4K0+MH8zmyRyIT46r0KqPwRVv9hEk
KjMSlw4t6Gp7L+r2G2AvA2kvIQ2DowUCwmLx8Ika8q8tZn/02ul0LRCfc/0wNp7rd8UZuPcZJjUG
7lhz2rk1amOzZ5xCal+yoyyHFdb+wNKEuSVasUvpRUyPmKc2IkECdfu6Rau+how7QnqqsuGvE8V3
4DX5hrE5+mJW3pmy0quZWg9dHid7DMqrtLZe0oB53jJvfwizmZH48rE6glibMPhpSzTfufvijsMO
dEnNfDJ9N6JpOrZmQUiymx2D5t4vpv8UFwk8apfz1Q65SHto2eQPRyPf4ajG4zDkFqX48FtUBV9j
lPOYks/Fo1i+Sp+lNabh2bGHHUOKadO2Kcy4jqe2SQV9slu/F7bzPfX6vQ6JY6z74i1Ee45dIn/k
Yk4RxiuAE3SWkUdebAdcZ125OIq7Jr8Oy9WX4F5pcucbC0O6HSVJ0cXdtGgpcAzS8RV2s6knTMY2
Gx4CCSNwXV2iCubK81NbMDB0kbiYUzMfgJHJtZjhjKGh2uOSBCJCh9EQZZJHUGOCQb44DjyX2Wu2
GPfeMPpuisSHcytIKgbC5BmSBQJBaqz2bdV+glL4oZjq1zod3pQ5vdF2+kMOCjTxcSRbfrgeZfJl
gpYl3O1dgjyimnceDRmdcrIwcyqMvOaUnEsOlyGqMALOj5PWx9FsiWTz4g+QW6SCwZ+tEWiaRXbs
owIaC1MPCTB7xwInYGpeExhezyR2deULfgU+Bmt+VaH16Cv8OTKTfzF4ACgWi72kZLHp0WnyUNym
oPoEFrQN/f7dDXm0Cx+c0OzudStO02xg5HPE2nO9D9U3685mE1AihRa2dQGxBh3NBqmXBD/R2GNx
XvjzZDZDryL8KsCDz2agRungxevMkK9ZyQywrairibljF1DUH6IrNpWNwtOZGKoXhv8p1Lhp2ukz
z8ZPLlv0Dcg5Yrz/qHB8es8s+clVfyXkZKdN54Ci4LGw5896wKbr2vkJTxq1A5YsoGQPTYBajjZO
bnOjPetCcMsj2Nj0E/91lRR436pniEF4WyvElYCjG0zdI79GV5wnhV25pkSrE2QLfgx7sWUR6Vli
PCzCv9BxDOzpoU1wzj1sJ6BvTUkrGk9fInwEOtqsQdQbtSGPRnIZ0Aishppsjj7/HfhIjmaBuD5F
l0s1519rOAbsXDIkVSjamTo17srMom83sVA9NNwVRe+uMqe+gpWGqAUgPxw6vEazN/FgsL2MRPHq
CM7PFjQr1M78n+vCW/Fg0zXY+8Dzsc/sCm6TmXnumg0Mm7Cu/5GNf/JkDbgGDKCeIZSn/K+VyLW5
UnTsyC3WuvcuTcKSpqy5tiuqq3Qwn8zCe3AjrvA+QGtv3asEbgN7PIdEqqhL7ixznBWIp8+2JKHS
a0xs0jXffqzuUcVAVj50JFdbzot23HeWQQPpy/jjFEu6Nd7UYU1ST9un+uRb+hwCRFzn1ywlMLJn
XbpVuI4nFCertuMFUeR2Qfj7iwnx0EQofwKMtkwIX0dqpiuC/mLm+3bwBBVJSQKMvKctuVC9/jNF
RMyXQ3tzJ0bgjsPUNFX5ni2ge4gb48FWZDJF8PxgkBh14BG9sPjco18IPvEmhWU1iyDCCP1ijfl4
8shYXiHR4xyTazWITY41TToyWhEDumWyRvTc+FoIJ+UMoti29LMQ2Tlwh0dzpExtIGEaLTae1DnE
7ltWd8N6aJh+gOJZq2Wh1ZAhXwi32NUGCiUUSBnRSGmzjd15hUsyWWdZzLsnEthc3ejsYaj4UGs2
dKSvkSK3A5Y6123lUYemGSugdtPOuJIIeQFUMNjTvu3Lqw0gF2tX/c8bE+rJ3g5XiUc0yFwRaJ7P
D27ZPFj9wDKQIU9Xc+1HTb5ra6Pf+mR1kC0bHguA0OkCgrUY5ECDxYaahC9idDpCpoe3OvHg9RhW
vIGJfrP13uyac5OG2zGtv0lHa46+Chbs/viaihFhTUPTE3gHzyqPUIsuKRmVNHrdEmtOyjORJm9e
G95DhYTTJggg7fyOSwjde5iyYi/sX4BIPJrz9Iy29x8iP5uDofK3nR6Z1levBbuRXWrHX9OICbsA
7QHd/AXOAu9iys6u18i+kyD/nHuuIjdWbypknFyKs+Xo59hL5j2m3oNhBbimzQndCMiDNQwrN3fK
Q1ydEuW+uQh78omjC/T93EhG19AqWIBP2S4GKRD23mNjWm8ZIRcExnLVpMomZjtxmMsGMWT4XpEw
zVwASAUIhrpENkT+Fj5SAi7V2rZ5/jyKmVVZZf4KesfAa+LwPBrtc8qMm9nrsiuYnzKLlQM5cRcs
4BbyGm9dDL7cjGxtN4Fl7GQXPVgtf67t4S1OCrQZZo/ajSc+9YmeNA3vt0hRV8ZYlOU0iF0Dg5dG
IeYP80l/zlGRJbKJ9lwvT4Ud1oxhPEh8/OyjuymJwoPrzkM7EF9fJt4WwTsZ9uET/KR3z1nws6PJ
1pcY9zUcGuahsgqovM9BEtWnPoT6MU4TWfTesCtEe2G7JR4YeZ5RmtCepJCP3LC//TZFwMNHokOo
yy3y0GnlNRNEPKZ/CQv1TaO4xEbXXAzKqHY9HnfGkKgmqhJCMfF4a6ZnKIJyMFgM3D4ClsmAoi+w
q36a3EvPnv3VSb1XXXT3+uJuc3U7NfzSgnPSqkFtwBDf5l6uGWSTh5qRXsXGgHCYzp3Wg+zLTT2r
t9JpSS5D7SskU1uMCL+50+6rKb91OnrVLSAy2/HrTVFf074l/toGbrYRxblHybL254bwXU2wR+pz
BUuAv4w1zoxof8UcRlu3tR4ovfYGdtgVF2wMni66Ojm83XquSCJhc+R9OMEAkh8l6ijYs1bVaepO
c5ZjVeXTBGr8FQvNRoYQyVYkDuua6dYL86kKm5cwZ68ZG8M5Yc49esO5cSrwj2KpDTmNM1CXbI8n
5nEKhPkmjOAPOsZuVDDndB3zzBQQZZAWPs8T7MjeIDOsREmiqu5W5c0dCO97Hwb7fOZSscn54usq
tr5pPs7AgPOMbKvOcW+aEc+KeePKUosgaBTbLESFYA2KcFSXpYs92w1i7RNmYWYUqYn4zRl9Fi8p
dgGSMAs/oB6DqhpVDMWyETMi88gz4q0fb2z47CLdrocqfGpgJeKwM4Kdkf1hkMWWsr0mtvOVZmyy
zNosjh2bbjNOnXPmFv/CqjjTpX4pv7qWSbAxEwoDiyvXA6Wf+fGfLgqOun4dySHxxBI67hT7TMCI
xqCPtG2PPoLcpq57d5A4EYQpf83ceJiF/PIotGVyE5HozgAefzXn4brTxXdv//UZam/8xkYQHZGE
CkNhq0dJ0ydiAoPppXELeh99kn9N8gDuAS2R7a3qIR/peAB8CnNPxwi67j41NMYl+KQSIg5Kdu/P
BFR1j/ww3MxEnO4cKzuOGVxIroyvLKF89AU6Cs/VzGnuLt7ck/nsMrdkc07tOPak8c1y7TRW+GLV
MYhnI7jFLFexDjI0TMBCYClnisgiFVnhTs+ut6qCtzQf/hodzHM+xvMAw2tL6NmNUyzj9JNvmv3j
MUwYzlv010nY96d6UlvXrt+BPOIIDOZ3mVV/rG7kiQ0Xui6vU9JR5LfgkcgwOfKhGjiQF4+R39Kj
kcRjtaydavS8PrT5UGWvGF6gioT61Qxi/rtGT+tghI5qnOdO1i99zJRcB/lDY+xymZnngqO3rO1X
9DsA0VsCvAeLxWCVYE6v0yOysec2ISWsIx6RbZ55iZkWrmQ3iZMxv7c5RHSEMGV+E6rNdskCQ3Un
DbmyJTLed+otYNtzX+lxH/X017HOHpLW/lfn4p9mc0nOtAXslymmeYT7GU2ICdPAR7dKds6uhou+
bo0ZGYO7KChUuTciY9c2Zo8PMyH/hlFyD8wijZl+uO3Ozrwb3d6HHpIdyvbgZBTlKVclwakExlYA
EMrKhWDd1U8qMk86YsQy14+KPBQuNOJRAERokJ0pn8/0AYAFMga/ZtTRWQSzuyXex5noptEc1cAA
04eUzrtsGkVWpXHtGeSE2SHSI2178NP1/ypiDx5IcMBtGjzVbntpxnkDNfK5xOVfp6TKRA5Zu0FB
gBmp6tfBWcDC7EuHztT7kAglQn3Phipmpg6EGBTDS1zzjAwu86UWrJQklIU0nj0F78S2wOvXXowK
Ny3sL18aLsgGrgcRMbgX7o8f2MyxOITB09hML4LkkEUKbmfrPCaAZw94AfgXpvVEWuutrq0YGdCu
if1+eUHWTj+lb0pDTLFcLz3kHvKU2v2g6q+emcDHUxMcpzJexoACjhHyNLYdzhFo6w4tySMjGcIB
yJUAi9uKvUhAt6Wd8RSRofbsmckhkrTGGfr3g3LpmVh5b23D8th4Z+zRIj4yQn6LU6j0SzTWr3MW
mBe/9NgPVcWIkMGaz/byD40/+lgqhVFEBle/7INrYvWnsjCmczLOv9gO42NT5cNhGK2/PmXYmcJt
PEuD6LbAwSBODWZQH4A8NfCuvWjmqZD+2muQpHIRCW6NSd5SrkVs6eF0LhASAcJyIHqnDZycEjaa
JBViRq9HFHDJxNAmOTADaAEilLRZg53VvOFqJXXTjXNYCxmKpkE+TC2ZQYgUflx1D6T67CxYJC6J
mk6T3kMR0Nk03z4xFishiDnoBpYFYO3QwKj2Mkcmg9Z0sHm0lLeuRoNk4v44eyZRixO7UpGCH0wx
7E8yTNYGV8i2XMiJuc9Em6LpGJmEaMra2yq+Bkat5QsYD2vHiFxuY14nv3gJiOPhmJV/2qkk22EC
9xHritCKsEUHX7xH4qZoNja549vElE4bA/7s4kr40iarrWkw4UXE7pfOUQahx9VY9uE/cFpBv0u8
Rzk4T6DW2pC8bFP8iWrO2lpY3npw8Zg1JefOUJ3qlImbQHK8bujyWSZwNZJDTSZimX1KCt2YEFXu
QX4V10c8XUzRJVfuzst7F0ZqUZ9FBRw8m58d9CRrx7CeIKzC5tEqPZuwg1e4DmCGT128J7AYFDmx
MOSpwAEdGHXmFYL9lJ1q5/F3RR5rxwayBSurgOQnAmkbp+iO2WAA8UNTYsnxbYTXzvfMplqE8Abx
hyJ2In8BurGDsHRqH+2WDI42IxIuzbbgRsEKzb3euRKjQ+ssGMEedXqUhvxEIl7L/g/YXM4B6ici
C4HKUh9uyfUCCYFPqHJAOjv52XTqy2DP84mcRw5um8ReO2cKqpmNLAKvQCVgszxj284q33loWW4V
aLLFmg+wiZ9o7IMNUr2g5hbo02k3QQK6tOn8DGbJZw96iCZ+86i38z3KmEOaRmyElH5uRyIWCbxE
Y33EPX9FLyCBI7rjUc7+itzGo83+Lpm0sXFG7ClAdu4gXbh4+/yQGw0MIAyGq2wWSIDYdslgfMVp
xpzHTcNdPpKa4rZ5DTKp30JqUPQaxDCOmtbHDvx1yLHFyKt1dorlNfQDFpdNyimp2wNjYCY8GkEO
dtEElZCgFOtzlKOxsXVJQWkm22SWBUaeIJN82UVacX8P9JjzqJR8g8Rwug6nEndkuhkkBBLc+t9O
VOfXKJl3XT/FR8+ilYgbmWybLjiC40UcYoflHtjj34aMwWq2XoWZPiXsBfaew8SvTsrlyM7gcbjM
8dqQAkD+TYgwSRziMiJB2GGrBpcbO7nj91i7iILRJX3K0WH4d0+NAPtJeomMkMMPHSNEkSf6Fwpc
mRP4TtqMkLD2B+tByWI/5+ODQW+8M+dHWnEYA4W30JU4Z8WRgSuKIVml+wEgI5OkSzZKOpV2Tjdu
0JwQq5vHWX9HmoVZXXGmtLg6Ui99zhaohs9JvZYpBWk1P1myjNcs7ZD7GWxmnOnG/h56Toyma3yc
MFlSHRQnx89urTeztrGGZGuVHHCGTbIRU9iRE0mnG9nqveuEZ6Do3sXHGbctiIdC6pD86gZXg7JB
KZQ+XtDilxMzPvp8tAm6PseLd1oLNGLtm615x8izeiM/7hr4Stz2lsd0NRzcN871fdEbxNVPXrSJ
MUhyjW5H2GLgJCVZ0ko+esbwnsFm2JYDcfS1+9CM/huJLR7l9aLLnZFKQjzDxa2RodHub5vKXzzd
nxATNpJdyq7HAMZI5RfiT7vDQeiQscYEY2yRXeggO7JAR79LVh+xY4vNtD8QnHlBDck+I/WznVdl
0E5d9ZuP0e9SQY8ZnSKC63CfOIi6VFhDkU6o2ntg3wl18jwbD+S5fSxYQL8JpgPJyQUeUfZE7PQl
wq7k0VnkRb1lHpU51mf01jg+I8KJ86tpO9MpHbNXXCj6kjNvL1PiJxwbougUPpp51Z4sGbyn7C61
DeEuLHIqK9cwkIeubNHgRO10yRLe9jH5/IM2ZsFkQ0oezB9Ny16kaSkaXdeS7K6mR2zE6qRs+8nq
Ynid2E/z1PsQg/UvgJGDWhBRqxXmxtG2vYdJyZqHaMIdZSCkapgYd6w/h7q722YwXqpS37sUlG4D
n+KWo3m9gQX67tAGnv77Nx8N1droZ3Ld/6vpSsTfvQSKNCE93ie2wTNaeR8Tbr0l2iYhgrieDyoa
p1W2vGVzgAi69KbkEhq0D8RIIGXqiGggtToi3ysZ1+SKKy+KH91lpGlh4/6OFp2mII8jyLpdRRbv
qhVCI11zwz1OHAky1WmumDNe4450OZ9qh4FSkaFx/1eI7m3sc/ETetCqa1E/cfSD+uzG/7F3Zr2t
JNl2/iuNfs9yREaOhtuAyeRMStQ8vCR0NOQ8z/nr/WWVbXTXbdSF3+9DC12lOjoimRGxY++1vqVt
oAqghJYIeJvli6xuQO6m5w6kPIWIvU81Cj5Vuk/GEr9Wzt3ZXr4EQKuipMlPZQ0fr9NSdWzgxWOv
YNA1h+UpctpTWcTQ45yE2cz4MBgtlqeajG2nzwFC6aQqmWR1DK3mbGN6Ous8QyAHlNYnV50uaZ2m
9FsmigtCk/pIXYwsehbkFBaIXKX1VbhGfmnQ5ad1TuONeVXT6QebuCYgjVJjxBMtTEPne7bjX4XT
HpO8WlK3xmuvOpSKQeC1OLw8Rxo7yFhUwhEjmPQmREFiOkS0uNmiNB0UiyqMvCIs36sJEYKVd55A
geVDdMOKB70xT9DeREuWGDRsmJQyvAsqJioVAM2dY1vpk+hJTTfMXKOgZBoW13TdqWwS6q05vHaV
U1KPlq8FAKoTPSN/20J6vG9MOKAwdroPQnX3sq6iG2syX8aLRSScvZSP8gmv28Ps6lu3p7dpTTWs
Cfu5LeXsOWV3RUi1jzXjQfdRipQWJcVclU9tY9yFeoigJxx3dZXvy5zj0BzXAyheVDQaIW4LNy3N
aeGM3Xqes3dHxifOwQEpp3oO6fGtS6GGfZA3BG3in3MA9tq+vqn1DEEM865yaneI2bg88GayTXi+
uml8ZF/8xit3RCCq2BbMm+W2EPHorRu3OKKPYpipi0McpkwjsTFtR12hfMW8rcFhrUj5SJKHQpe8
/5SceUdTYdSze+in99nAVdgt1WsUR4TkhqCaUIcqzfoZ0SwrFkSCxm+fK5QeZrCstECD8ErqsKMZ
5xHQxiomjQ3or7t2+r68Ep2TrOM+/uxrnoA1BqPqwHAbjtntNDBI1/BWB52vrc2sfFNgdfdNTyK3
v9Td3cQgr2G2jbJEu6mixiKdaUOKkMDThQSqsVwqbkJhiBOlN1I/NwjjX7U8Kb15LuujzrTQqdOb
UpcIXSZDWycLATOFsDXz0PoVIslMGuehtI4I4MzTlNWfIUvFo+ZFk8Ue6QdhS4MHpfg83xFUxjzF
xg6T8chtUhG0GxPxuXSdeCMkk/FmuPKx3loNUhFm42cGfA/drIOFNMa7ceSxrSkJuHyO2kkl0sGD
+xYW6nPo2KnbuhE3sq+ZkE8UHNwhLr9TPE/I/UbPhPDXGeNHFSzTFV/LHmLmeWcNSGBaOG9Uec5H
zP8Z/Eo/jH5OHjl79hn7S+iNg+UiXzJPA+vFQ5T4FNrIpVOHrGviQBmzsIr8AV12GaxbPXc9MYh9
aUw2dxS1JqCT0XwnXPQtor2bQLVsZ+Yx1EHleJqmhufS+ogwKrIWHfmEhwkLDh0SU6AwgzGxmgyV
3gW48QF9M1GYB7KDxISvkVFWV8OGxl0BtAqtfAXakaMTdQ753OjFbG6yihTSXav5H9zy+opDbN6E
vRPegP0AENowGHXn7o7ClK6ECWaqp8Nbcvj4pd8dfekid6vhItiNPDlF6HodKbx2VNLXBMHcqrl9
sLK1IezopuhmSs3Cye8T2z73WTutheym/TAjGNdnOziMM86+2Rgk7XcKiSgc4gsn2inNVMFC4PrK
3qMxA8VcPrpG7A0Z9HQRDKSVzNrgJTOZO2FI2xXDTndvEVkvKX5WEZfaJRRFXMxUfFuo9I/+bMUb
I9XeTK4pNzG1K87mgXtEPR0Ns2aLAo9p0UMmPonJyQwXvAqOjLEL3LsZCV5Lu1tkfn9xsqq/GC5E
aKM7xPvSN+LbpqoQWYU7uIC08nPRHWu73Wa24R9HsFw4xzXHszMmDtMSMtCWebLTXWpzl6bWKqmb
9EaUbzLvYN2aSXUcMAK5XdqfzcgPzu2cnoAV3mmW6M+2bO4qJO6HNJPUBwEOtCjccRngyKEGDXM/
fasdwWrJ6tuyb6nHCRZMXRJ47EH251YmbyNWuIMkmW+jBFP4BjmVR0ZG4gmUraMNdbc1qIz8wj6h
5OspaYzkkHzT9w1Ro1avUxamD9pFOoE8NliauXai08AMikipdn9q/Mu3ic5ppKkFg5y8Id3+MFKV
nscJUFkFRLKd5XAtUzl6A0zznapaZt9JfJFBgoWJQI5mmjLuIVHgEUJZk4LOAJ7p4XQUljjlKKhx
/ccJN8fRPSmFk0jTi56ig20ILhOIs64kbEYnCdLo2GCbKLmpJp6IxCZzDy0h0k55KRadsJ/Z9U4n
LtVLjGctYaCTVtHe1YdjmHXpyW+bt7aFJTLCaiwYv1wInd5bk44Nq3ka9El6bMvV2s6SszmO72bV
b2ylo2Ut9YadALcdt8EVrVWBlr68zvUvqlDauRPCr9BChRqbPAdwlFqi2pjuD6/IqLkOV/FD1ef3
MoNNWkLWp0mLniLBDhCFHA0GN5spuCtaTtJKDuaJZsGqx0X+Pgjjp7NMa1tXA3UC5VR/Y6EtXZrD
J9Qob8q2DkzCgpXgzSNPYms0DMaJUyX23Ma4CtIO6O0etw9nGeADQP5qxYzjjWDUR6hBNy1EP5VJ
VKko0GjXWuMhqSlZOij4VoJDOJfFF43BRKPFZCZTuhJ2fUZakK+TyDMM9JU66TIba6GZdky217HL
QRtVjGmXUB06HNQNSNPSBh2IZPYl2v6mad2n0HXKbYUIeUhwsWg+ErzUBh5A3rI3lEC2az28VihU
e0w4qxgfx2wat7o5v/VY9AIV/QB3vxta8t9r6z1MEV+4k/1oYVZx7fGeaF0869GvOfQ/6pqZIpMt
UlIluoC2+SWNi+t3t3GOcTZ3+W5TDr9mVdyFc/G+YC+0mt5Vk539uue9YVpPFl97mKETFoN1wHn7
6kzxErJmJ2heQPWZ6IFAw/YdEOUQjeDKsKY7rjOO2Z9Znwch/ILptWfWjJTM9Dtvk3Rx17MroU5H
putl0XQ2SOAjxFczVrGGS0DpcCCNoX11BpKulqdGn9Gej9Cuh/rRYUIzo4b8nfNHsPYR8wshRcw3
q8FmGoMquuraDXcxCH2mxvW1mEcUMRsEiZwXfgRGoaINQYrtJuRqkDMT8gLdcmB3RjiwuuKahM9j
DUov6zCSl9mMOgFj5kpzzW0h0tTjuu9J98Eu2pShHsPYJjEWzIDzYB/H7DBVBo+bxBKWm3ewJW4c
EzTrKOjKlblZbiA+yADQomYFj7LuKmZfJX8DaZizduuQIkT3p/AEd1TAPe8GI358IzMZ8SMxPcVC
X+R4I35FtLssuocUQzwYQN56jkMK7o7kFmcI79raXfcRdIEqtyb0ZQtGvNRNQGbFE4iU7EorSThi
OTi5CzJFuaGLddUahSoi7Ijx8+dqCzDjpxY09+F+3OtxRUVmaxSp8YdFRAa9L7FUBamk1TcaByof
bDt7rqXzcg11TmY4IefnKZnh4m+lNbSP+TDv57C9o6Z87lg0ARpTaAUmNTLZnXtudgmRGGPrBXSl
uBXGJX1VWAc1mtOLMYz4rsDyU6qyCsUeIhCEzYzhhON34yvXvzUUn+7DCNRdBaEyywiKNvWW1zVm
x9Z+qJjBHmdVYghJEn5vG6EcdHwUjwuBuV+x8+ESg2ZQ0ktk0r6P4dlfBOhZBeYy+iYc6UBbEK+g
ohdgurf6CPnIBJO6QgF4tREqGS0m6LCwnyoNL4hjO5vJMJ66EQVR24fdUeBhuTK8uw7aNACtdUav
zdt7zYl2rRLbKJuHzXwZQYNq03gNj3xWW4FHo6AHurF1LMT9wVTtQzPOjwa9OA/h1qerEOXI6qlv
cF0M8LaNIX0YmxgtWGluZk5yxDfaI/tZwUQneFZBA/qW6CFeVBV4GYBYdviVLbQft+SyR6fgoxPZ
KcTyF+XVNa76g13Nn6497RSKUUhjyY8os5sAK8+uqbGXCw0fJPOyqnNO5Ei1F9sKbh16ynsSP26c
itTzHP12GEEn6XybIpSe0Um+MdCl9h97te3nzr8kpJo2+pIfYi4xCjTmAPBZ7Xns93ZClhK0nad0
icWdcsaEUcIfjsPFMWrBLGC/oVBB/QlZQfi3MTl4FbeMXQc6HvR8/po5Q3LW6fRifHCPM9jDPegU
UgZFfXTSjMhXsvvoErgXm9muz72NW5MjTkSDrBq71B+mVIgDbcSPBZM8zW62CUZCtQCGtGM7XPog
fZSFjy/PHBELFKo8GymZo6NREUExpl9xkHP1ZOQGveBXmVhMwgxzF9eVzrpZpnQo6npie8OKG7oU
AMArFG16gTCoUXxKYTeQQLy0RTs3ueelbsUSilfiWQTvPdzSJy4eDeABJqmOt3F/LxzLP9pNxjNJ
TCmjxdQ8uS2ZgY6CT0rQ8MaawuxZ+vqnqN1TBmT9yUShpxx3YpUiHqkSE/9WpPxHitONE92aeZC9
CygrnhOa2aEcM2KEk3Q5m8UxrdN5Pw7BtVQiOsZBKM8zAP+54bOAPGPuIpNr3oSf9YzIt2cQf+sq
6xRM8pUuQ78PWiPDLlTw7rncSfppZmtFEbfgKKnpOwOXrz/Tc0BvQXtokuOPisWhI3bU8wWbJzqm
s2y6TZZhD+x0SINad/CXISbkkBRCR2sqi1WqVxsbcvwgavAYoUNEgCKtzq2pHESaEf0d9+bNZNT7
EbrZ+2wQRQH4p+7sGd+dPRFXp/ZA0D6RSIzPpU3QVm190pOc9m6avgSMhUj0I7AvbuTdyGZ9Ui78
baP9yGt7JAaukdtgNh+4zSNK0rOUHGbxbRvcTlq9YLzVuwrpvlgcz3i+a7QKp0YuKcCjhz3OeZxs
qe8Mq9zJKjQ4TPro4mb2s9abIQFRN+MisZGldcv9j1MuJteFwOb4hsNmD6qaAJFSQJtb6mMwPQNy
wgyhmdAskA007EWiTnNXR6curU5d1RtXwdO+sXPb3jitjVE8Ss/9ktf1+5ecOwCzcY2wPdtINuin
PmvE+S9WnJpeyvgbe60JqRO3fYsEZtNn5P2AiI6RzZ7aqiPhoXlMCAK5RssXuu16VpF6xDO6x8QV
bjrf55xI7OzRbRn+AimKvFpRNpZJg0Lcz9tL0mDbLax2Ow71l07U07GObkyNoEFERd9h3pI51tGo
wZejsFR5Kc3Zrq69mnHdY24sU6NRHes6mTGAzOMWrkt7k7TBR8Uj7xDyqgyFFBuYQ1cQoSgd/6mJ
403a4BhoFDIIupeI2gg4yV21GxrtBfwRIQZvwiWkoWrnN2Rtn/gs84HmjmqFu+1N2McB9WUGfjgZ
wnbbhHCsV23e43vu6nQjdJaDmD0EXvIbkcwyEzhxwC/KXzV9Z72yTyoKfN4bqyYKuS7w7qv+6sZx
cxCY4oxQ1Oc0dO401XCt6og2T2g30HturjrasV0Wu/e+VrvnKdBflgVN63p87hoL2aTT7Aa3CC6m
nVW7oac6TiuUO/6b5QR3s4stM2Uqt3FlCetBptHFYMPL8EV3oeacdVeg6RMpSnsILaGT0dEAdOHq
ZHkkOSd7jskHskG2HgPc4lbcXMYZX14j40+RMxds4J2ybE9oppyTqxDjDqK8ygJZbpjBgbWwHSnk
mPS0IeV0ObG2pQZIlunkWUONSQs8/TT15MHlApDX8P5aI/FMiYORMvpp9MlE1Pzqsy+d5CD5GOE8
NhuQJWKVEwu7ilrn2DC1p8buYJCr1lxHjTIPTnJU2h4aehjdU1NNHq8IVZdvk0ahWeeOmzJOow89
/Gmq+UHW9TWkR1vK5cXnfAkbd4sI0sDOkrvFu9Ug13YQdTx5gqZBlwXEYaipOxQopu0NVZp/NWIE
b0BNd1VGEy2KMDkI5ADtpOu73PoKQtRN4fxSYGLZEA5NvLEUp8BAtd3Y2ABC+idlZ54xNvhXzs2s
IugcASJs/zA9R3pOA+exgaxGKzG+sWdzb9vcHEJLeVRt1ypYUFbTAqP4KGpmEu2ilI/QHgdzhbSb
xBOkG9XVIfsTQ8BmwK3I6ZeXGz8kPyIvH42S7wgZO3vDfGW4TMmRExPjJD9xiL4M8YcXV0TZFAMF
2MiL6OPeZS8nE83Uvcmi4qxwp7EnMxcIIvqIt3ZuIboJ4VDpCfA9ftYOxDtqMTb+Ut5PMxOFanS4
4Anz173YdIJfJSH5A+ke0DYRLUVV4zAMJckU60mya6pgX5fMc/wB8Ek9IXI2RwARqfvROyB4Rhm8
NjO+o6Hmoa0q+zWTuBv9UaxhvHwWkULzOZ/SFBRFb3cAkVD8xdrUMC3GpCrH/AEJ0satui94Y4ze
HbgSoCisJh2YbOPDnGr/pwjsay3TR2YuqJuy92pQBMnbECE6SbltcPlKQ3vfA25Yz8yXKFm8lB4W
IL/oR28Y8tsWTBVswzmGwtZpfsUlNRe8Lfi7LlY7q6VXaNy1PvdZP19CzwUT54hTvLS5uZTsR3W7
ZLrPKNWdbEVLgA7pZH012fhgFhOXTy7VU12toA5piG2Ll0GyxU12UqwCIkEoEruRbzMIJrVKs7ci
RA486uxeOJzW/TQhsEifZ32qt2OdETrJqM3MuGfkUKBWjd5D+qu4ybR6dtvqWAhstKE+Exqcf3wh
qOLGcMNzESCqC3rIiYQ5bbOof+6B38qSd56JezqF8cGlz2U170E8jzsdWgGq5vLaz8sfmaAhm1Td
+CqpWttWx17TCUQExtbgMhMULS5hkJCStnHfad9hF58J1FqgxYOe/bBmzpjzAZrlEF2oPy5/zeH8
nXhZ/AvL2BUG7QjazbqBE2zh//4THDvE/1SWYeXsel+NG99tALoB2iON85NVvp5cJjOIlVDtLQCs
RkTnoW2uubJeoVt8LUrltTUigR5q42hTfyNj3+nlo7L1y5yl5RFr8AUdRLSei19FOLxxVN4nxI3T
fi/uRNtuoKFQJCJl4GRxS+dXL0+wOZv/BGMs1X9kuPJCHUsXULF1XTp/Av3O7JlO5I7Ojkp7YZiB
OywDfIiTiVgHOQBCvdeeRIWdoxMYq/qSOM8GA71WmDADep7t2rwEXbNnUsTEcwEhu+xgij4YF7r8
rsgZjyifyTlMNlqMumfN5S90FWlZAF6haxU7xzbAYVvTzyeJN2cLKk6qsI5py6Kpq4e0RPIxLjSS
xkruepW+gdB51dLhdtC05TGifcIkEC+E/zzzI1cMak9RhDVkGhDsJWG1d32yCTs51Dv00mZ1S7Vx
NIqdLoArdsq87+eEvzxUR00tCZrlssOwYaCAPaFAxM+pxcw9Wv7tpIjEjs4wdQWimIAAMmIJKMie
f184pQmIEWzRUU3OC8YFeEPboCam1IB8C9LGqzXrkNnWuLJj9AtN2j6krTog9LRpfOJbAaVlqfCl
sdqbOU5+AOf85FX8WQochDHLV2WNhpd0OoiAQUWl7WCRwaeweBL1OL1N3WnbWPF7Wy5jWDxU1TLz
HPpxz0DTXTFNp/+hE+sgAQKkj4brwY7DS9MD7Ko0TApjfzdE4gU+HgpKWiHsa+JzbKpy42QW1Y1u
HEPB36h4xbH8I/Dgc/zvwTeJwL8vr7+Ri0c4cN42//j77zDrP6061xAuvH76TIpp4r+uuixvDB5I
A/auQ9DrTF1R0uSEEyLokqByx+xnQcrIvoqm9neYVLGFcaQ76LJxRFYXZ+y+ZptIy9qmi7x4QH1b
e+cKhK85/WlkTahJb73gvQaBYmHccKO9VaPd0ONC90KQQBnGV6bI/IQCj6y2IA/GlG+Z1U9OtN+m
1VLivAFyCKLfV/i1F5NU8WzFAX85h8No+q/22D36ixWF9PJizYiIYwLKJqgWXkbdHMUCVyPRCxk6
Ca28sQfXBK5t0G/VeaVOBnNosiTAFArTv97XzH+z3F1Tkobg8BXM8ILe/qd9jaA/H5Ri7RKS8hr2
0Yssj6nWniaLYVsc0vqR0uoRuaQH2IagdY3OI0yYYb+cBMWj8TY0XILtnrCNKvHavge9FwafrklT
p9OYcBYxDIeyfGamRxtt3NtR/xlErND0w2xgiMrgompjD63uWDbtS57x5LrSfnH0YT9YvDEYg7GI
gQUwhY+6JT3/fnZS9GMYsVOPLsqB3/YzLRG7VfF7lFMdOVGdcxZ9//WbtYRO/JnGDCrHctgYwYVi
F//XNyvQQ82SVubuRr14n1T8KZEVAqp9fh/JTVpLhsawwdP3afB/HGNkjA0SGNjsxicRwBNm//LX
v5D9bzjNrmvoYtmspXDln36hMmZx0PNxdzZCMIY30YeTPqQJxCiSS6thOOZCe5t7AJ5z6Bxy/9iV
9QNxEpRZOiI+9PPc7lkek1KfQE71OKQLUOKX6fRNQmyQx4TrPcrKo7FAOQ0dqqnvmK8KeofQoPaD
7v9KvuNooBxL+5fMKY7E1eCz47zzusaVPPIwoabsUS98UDkVpv7FQJeSjpYVAwFUOrxhnXSIy9je
D4Fd382NfxkyAJ6WxoB8UPVa+8odzFkQZ1/magwu6ASFXITfQUppk7meIoEzy9PzstGpiuetN6K3
YOTuZ0sSDsKJQ4lPBvrc+1CaD2E5v/7152D8mY5vC2ZbJrpDMLXwItWfwhbQZc4Q4NmnCn5Lj6w0
sinA2460x1o7OZfJvVGld1EUkVIKtUXkv2Kfij4lhMEY4mo9Lnhlhh5k7EwgrDRuATEE2IgAUGZa
TDTBQ6NcUIODzN0xvaY1piXJYEPOUUYJ99RblNNEXnxmKe5PrSruRloE3pKLh/6NTNUouG2WxQmz
iTeidP7YR/4rmuZxKr//8fePrwwERdRQ7Xy2/xwxg7mCvUCRP/Hf/uf/+ONc8z7aj78xPIna6eYj
4w9fPvKo7Op//8f+TziN8ZttUFgKZVrUlkqy0P8Ip3H134iUsF3TMkmuYethT/q/6TTmb5YrbN2V
htSVqZaIj6bo2vAff9fVb4C7IScJxU+karX+f9JpHPNPAQyOsGzTNG0o+K5tKuc/hE5UTV5qInH3
nYPbHBetg20MT/iAJY3hcON1VTasco4I7tvWjlT3dl2oWK15VZ7y/fYUk2xrYcKUJIEx+x6JqzTM
dZ2asHljmtWpkg4MnhdfK3FpdrTP5UjUAxECgC7oAeH0m0jW2jQLQb4yEgC2VOme6lHczanh5TNd
hWDAlIDU8RgaXyMi002PFX4bv7pzqR2ZWmtHlTvnAorT3lfptS57B+HZcxN393E0mxQXOAKzeTMP
KHVj4kE9ikwmqA39H5+gO3wSB5rcw32vV3In0gBZsgGgPE6ba/w2K+AXxP+BKGwccusidE+FeFJt
c5tHH3YeardZQje5RKvXSNxuetHIB7N6lLm8mGV01+eSdk9Un2cQFWHJYHlixOUZ2NWo2GBO9n7q
4Vf8SXDNIfhtOJ39Llj3HaSFrJMMfAn+os8SikUQct/UYYQyQTxbmhFsXNUGr4pSirGd34VXfapA
DxYDWPGMOii1koMFS3VfKaQcg/622AGvZrdknpYTb/5Yb4cI6HDndM4uxDSKjov3DyG+vZ3PWW/D
0WTghLPPPjGGszX30UVRuyIOcNrMU/EYajaVhN2YKABtcNHQhcOMljdcS2bvYf2WuQwm9QIJQlSq
CWuuSWqizQZnOZiw/FHbAtJpPRM73MrRXQc9HNGmvnTsLZbKlzRYBljK7a8aBRVexASEb4hYDIjO
Z4J5D/BS4Z/dxJFcfaEf13ZonbKkvBiC+VJbKKQgbfkgOzJCpgZhNudhs49mxCIIu67u0kDWlP4w
jn2xL5IxWA1Pg1/qJ52TcYeOYMkxpukO2jtEbAeiDiNzEDEy8uWppJSxLNc8Bgt6rEyXDX9QwXaC
IigzgFxIZXcRjclVQ8lp2sAV44SRTlyAc7eanRk4/LDW7ghVw68b0t7ld0DYP1jdqTNhSJUGkjUr
7Mk/RUHCcFvRKz51rpNcM9f45QzTsyZbyF9+Wez41MItqRvYvwtsgW5HtiBBgsmt2b2kMcMPZ+hu
5zof10qKfuEvrDBAb7Akwi5ok6OZjDc5x/8LN/7s1CAgJPmQf0T30m3NynizNTvdFJMvD6RlY2ev
VuHAYLycOL7dwXwm/gCjOLyP0AUWFkOzcEzcmDUvcZOkotvofg9LL6LTzggnWKfh+DUYjuOFoc44
Akch9glnbxJUzlwb6Q8co9NAXKfen9IOYpve0uL2H6UBMIfMZhpyLSNK+8RlFArGHRCGYI3q317V
pf+IlrBdjZ2K0ZSPzz4tFbq+Z2u0boqyfUlhaMRIbg5xlp+dpHgUiQ230tUAsObhVsjvagniIbZ1
VdQZJZRwnAMQQTS4FaMSy7zH90EXZb4l/Hw6EqfdeAlWjETm/qlErOi53PnBLRab1nQ/fR+vwYAq
7zYOmnKNkYa5qxvbz0v2jBMGl2xBSFro5W9sc0G0u4XaYv1q9o6w+2PoT/3R1CeGo7gMugiWPAIR
kjNDedLDQTsZHdghmQmLrIowe0KJict9wPeSAhPnfUqicxG3HyR62FszhRyO8slmYBEC+uJdnlFJ
+NGmTqBUlVmqH8mq0JE8063G3d7cFHOTsdsYPFWbsM6PbEMhY3BzXTAkrh0euaSus3WmzD18IYnj
/kGyGq04vlRV+JSkGJud5hR20GG0bD7VYNuYPa/Q3C1YlAVozwBNQTVwCVAAsivpReQffQh2XkWu
s3Nr563SxvYQYfvalBJtCWL0CbN+pePe9n8mIY51pjOkixl/ItSltBXpJ4rGPShlRHM6c04zSPgr
nc8WqTUWDcHwLiH3p7S+S7oXqzDVaDVbfKyihn1ACtFmsMk9UxrZEooJ2i6uSoRRpf+Ci8s+1Glf
esWg/BcgWuQIDZ7WBOpile+SVIJLPTEs1Ufk4kOUf8ahKH6cGH5R/zXpvX3vsgVsZgmDsR/ZOeIa
vi3klXQHOjrdEdyN6tgpnmw8khu9BIVW6wgtmtZa7qyB8uogO1Ea804pVrOIOVuMuVIPqLHWvqZD
c3V6sHgt0UJT4FdbR9KRMQbHP2l03GC/gQLrwjpZWZl8BKLQAMlYSPttd9RKA4Vbjw5WlEO8pkHO
0NthbA0YGfS6PGS4gFadnZDaNFvXtAFGFgf1nvMZUTrkQHST+qq2s4BxVUBD1OressL+Tp8gX/IM
gXfUlfVFXAfS5XZeh46THXMbNCpCBOwimxDgIuwRiVjOv3DPfo+5ZgpsKEmPK8S1gE2F9Ndz2nWW
ReYCzqVwowvtV8gHVI2shdAezgmR4eswkleucqQiV9dCjFvhkNQQsRcGt7UW8gim6aZHNC2qFKOk
9rJ8xKaqkW/yuZXGY15y0NohJgMFBkXvYBTgfFcNdtXoMpfZgTxhs4c9WpnQVIoZdaop0aNVHyma
XSTPWwLnv7TavFvslqbFWimjGjVqKd9aADrwrjfaqHFhEDgS1LhMZxeRYtD049p0xnzLbOQGLjw2
ZB8nUqKF3wJT3tg05CDgj8rZnWZLIU9zeoawY4PUmFS+c0/9w9QDvZyLQqiszasY21cO9c82qBgq
YJ0DoZneIAzKtqAHOJ3jjqM7bs4ArXdMcX5yU32lEYF8dCU9Hah6QCYV9Nl1WGNRUojQyB0+BbhH
DDmdJd79bU2pse6EQ9yCgeM31i4GvkqiHhY9BN7ULL8zAoJccGZcYHLeArNnqIflKhX9hy9Qp9vN
MpCaQEgK9OxdH+7T5aDN8vpiWHJYY5JbdeJqxdwX4wKUHbAOisbwOhcn+ss5Xl7rXk9hqbkh+oyA
99KMOcx5Wj9Jql2XzWjzs4POI4GYHC0tMVeWbh9UZWNgJHa6MPtfEXJOlSLX5bPykt7YlnP52COQ
W1pW/cZxLlqmHRnUb4qy/4WnSnpQNniJcJHKm8xBNukoM9pi3TD6hECssnrOS0EJzU+gwQo9JgdD
AB1R0N27mlV56iQrVUqqQ0lMDPb369yjfxSKpWQBI2cyWPQlyyrHy20vN+Ye1Wgc/FDuycpmKFSb
GWo6NCezSm+yxuS/1Sn8iDH5BNT/mAMGo1CdrzaWRx617Mi3cQDFzm3cgQsK9ES/J2kuV+V4cXGp
o8Q0aNorgsbKWBO7Nsp35ugPR8zn+JC0OTtG1lBubKM32ClwUAShiY8hhxk31NZmCBJ3i7kzAGi0
mvW5+pWUuKXHuMNe1c/b0bGpbPpUPhSueUWi/ZzHdnMBvWrec6cmncG4ieeguY0kSSthOhGKp+Ep
Vk6A9bI7tWBzSsfUPBTwv6q5P0lJUdArDXpAOLFoB6TqxYsLexgQ2cbm7g3ZqCJJWXfvgT3VXgbw
deNG1StFM3otu3kwfNSEXUjOvUz922TqDa9ub22pVZd8dO6oR3ciQxXaxBnpOACm3Kk5DxIjooBZ
z8h4OM4SfZoT59NW50fkWfbdGVq7nbJNqbfI9Vxchr/Xxcn4ITpiDYQ9bCoXSrejCoaQVfTFb3Fb
Y2Q2gbahpxhQyDkZvpXZvU2i7qs16o0mkWAF1M7cHmAncYUYSRvqUAXhmqjMGeofcseMU2eHXmkl
nNhE4l5hDNTp8kjyyzeLLXNdSeNl4m7Sw+iyQsIAE3AXVuJ/WAhZ6pZRVthEL2MQ+TduoMGmrKKD
RLGIbfMiEdgDpyIa10mZ02Ftp4zMe1euBmIBUFhw5ibGh1H4h9qAJuFGb1Uf3TKrQKyTIg5RJKKM
DoKQoCPXLz9GKbCIMZtwrHTTQPQd6eAFPDRnPswBOUp9RRihrz+ocGA+D4UH5zwi1Er/4H8vWV3u
ppbzhOsVG4aK7vNyZH/Y6NwvEFnnTK2xUdkJvK0eDV3sZ3/E5f1Xz+Q/65nQkfirfsn/yr/C+uNv
1/rj67sJ/6Vt8vuf/KNl4tAyoR1CMC8SN8L1BL3PP1omtsV3BLoh6SoKesTJ/69lIt3f5P9m7Tx3
LEfSJPtCywLppFMAgwXmah1a5R8iUlFrd6qn38PswkxVzWx1DzDoP5HVGXkVr9PdPrNjrucx6nR9
y+V30Fl+l0ws8Zsr+KcCidbCdi/4nygm1iL4/WlwwVOz3MAKeCTpI978WSlmhmz0lk4VFqVo6OCq
+v6zpy2MLnGi2nvBZg04uBUDn9Jl9eAkjNdsQW21A3V5myu+EX94C/+bUQqH3r+IOA5PyKOglLyM
7TBMsf4y2UN+dhOaPsS2srruNfP54oRuEB59XddHeBI2NlUgyD2h+VM1lnIvi6LYczCgPrYsqd2a
iCutCXkWr8rn1GGFE46NGrIz/T3iDD1m2GZh2l6aIP1uG0X3bST7y/beRveBOkWcEYAElSARrEbV
eYihph7ehYZ2diCZFZxd8LATMyUw12TtwQARv8FLG7rjp6AQYkfROfyXPinZAWFs5dzqydTDJhGD
J1hxpDW/MzCUz3kYZesgT6JdSV/nTmVDd5/kEIyYZmds/3FQgeVhc6U8vztqt2/voEEmd03h0scX
+3rnBo66j8BJb4QG9T8Z8MN1aXTXwaqjYk8MsdxUrile4iGADsiO6qE2fTVgMPfkK0DN4DIYBTzE
Pv8CtMPcjLbQGy/CQy1lDu6Y5NC6JjR3D04g2tYDAzVPL8C+bDLqj0i66lk2Zr0JksreKM8KzgEJ
YjKWg3wnuum/YZ1KdqETFie8dc5L7NvJM5sK420YGlJAZEMP9DlRDDDC5WoqXOxzag4fA9lmSGum
s0MGUIR0/OJH6Br6GnjuYo8AsIZMA4BJwqaAEBBfo8qKbnNYptA4gvYNYCGgspQwUKfSno1SGewz
CTnLtKPkidMVENo2AXClIfvCZkoO06wXpjWNOXWWKQJskdqXHTe3OcIWbo/Y5NMa3vAcmP4GM3V8
X0A5ovlzuQCwye0a0wTUbncF8HjT4i7hxkwHxvwatSrYU7oVvTElFOjeVORcDZc9bpbjX0HjAxam
x/F+Hprh0ilgFVOkjBP1RxFN2ql+cCCJ7gMhmFZWrc3oytAY/THfhY7nPY7SVBevAxJqY5wGdFE3
4IEVPPmSUMVICSJWQHt+08GMGNR5jXGyhqB4nltQDnhUKN9J3YqDU+Me3CKipkCBqx6JiR/rFqWu
MPHW4Uvt1mPc0AdX2wIiuajh6eFv3dZjlp/YiYK8Ike6VSkEDACyE1A6bKz2l9JKi7vKMFzWjhBz
AHO20cNbVUwFZktSq8QEQw4ILf41LpJgHUxNe3bstr+Noz/ve3bFW5Gp4VDLqD2Pdhne0Qs5Hlp6
ay9T1cY/C8YofJOIR1uUQVwm5i53s0f2AAhNcJg0FaEpbotNS6TwWhKDPeZlGp/NrOaVFVVGAQqu
0rOo/eTkpkoe1KD1N6pDm0cWSP/Yq9S470IFpMijWjWIXEDhdaIprlV5rfVxTCXeFXKMetr7sWpm
EO6GF6+qie4peI3FZNw7lmY8nDRMmfcpWx2aPM0O3kDMCH2fOIzPSddWxERkQKKyjtnsrFyJG+k1
QMCGNhr6HKRAWHrMhzmwK/ZWSj87FL2+FgEf+MpyYjiYc8BoF/UBfx0usSSndQha7hmGJSF+mVIF
MoV5VJ9k5eYM4jr57nuJf4CJY98cRxlXmO4ct4e8cDY9k6xy1426NbaFFcDRkLOV7QtoyZ8UpRV7
b2KIVYILjtZuHFXvSDV6b1m09sQ4Zi5UbmHcLYrySCnDwBhUhCPz6ypJHM4ijUaOCgdnRFWZOC/V
RWhlP8BodpQYpIXzhMcPaUDkZJtXitrBz46r8jMMRfnqc4GftVk7xxEt9zqkGlBwHXjOjymve4uO
vDq4Rn3/nhWBcVZeUqBadQ3uvwTUlt5wwI9zbARcf45VgZxQmtaDNFfBjvY+8ZoIH608jCsDzYqY
wZPquurIEpc8tbM0v0VRPFH3ZcUjx9IiaH5GRWebW9kr/UE9wvgjIUq9QRKkHzUv7SMOCueWJaP4
bovewSYX2tUhsszplvBZfskYf75TEtveqFsQ30JzUM79XNLn22XCvC8cXN8OyPYnJMqGfFfQEnph
BszREHtUwvqJqI3AiP09jmgFcgofEmbkH3lL2hV3n25+6azQS0++cD0UpSbZmLHxpUV4LBmi2on7
yLqZfAwSAzRgVl8Stxd61+mgE0fV9U10p52E2sqcUzhAeIccU0XNHkvB5OSwduBDUD0bPcRI5pjm
rfHF6UzvuVJWcQosqB5QWId9reJkV9uROFBVP92wa/YEQ4y2Yw8ygNFXFO464Na3ExGIM4cknyCO
bzzISVR7PH04YzzexZ3fGxzvRRT2L0DvroYV0Q1DlyA+zYxYxQ0YYiFJ/NAGivm9LxYSu5P9HEwq
/mTaTfvZ6uNzOQzeu4cvfG3EWKPKAjhehF3vm1PM8rtW+YIX9BvqJh2abOD8J2fLqDga6gSxiRQg
3X3IatBE4l3bZ/X4WdQDSKQ2wYr4aunQfS4qIjhCYpdueN5r06XnjIweswfsK/pzHBcMvZWKxwCg
AhR9DONxP8oz9qbyAjFXf0QemTbwi9Zn35HyoUIKw8fIDinuYcPWBgfEvGhffJPe08AFOdoOdbQq
nBQcnzHlRDkqY235OcW5aUW/bzUt7lT+Sm62XxudPSi+jUHUHbIeLlgWnovCvYip22lXX0b76xw5
H+10VqLdoFaaS0w2qp/B8z/E0XOrz0PTfa+4R1oawEsV6Hec2gif7kPqDOugi1/KhqxO7amNEO5l
YnglRnEB5X2uEs7W7XOVX0fjSYG1Afy01g3wlkkdvNw+elifFVEeb+ypY8KdPPXfCwe4jjXSO0nh
bxy06whGVjliJxLx0R+BjsUAwTp2cGWyK3NsLJiUVlROkYAMLyZnPXcuMQbg/3SGd2CmP5iNtHSd
E0LObBffP7nUPD4Lb0ZyA14+dQ9c88w3smKvMnVogYznKZMG/bN2fixA0254cHhgciPQBx9RMVdU
h+AQe4ADjR/3JW+fan1iYEO5afCc04wUjh/mMDIhv2e4tC27uzSgczX7TP2eKomHKaAQSD4GTrwp
KEYxafLd2WXmvzkTM0XXIGE5Q2ek8OhnTwyMWJFzTGoHEBHDEYzEQoMvqai3w4hGIiLgnrF37VGt
WFo3DtlF2lS+Cjcvj6Op/Cv9OTmOsXoh9Rg8qwSTF7QRvkqODJ4GjBNX3x2udWdcXBLIzw5Wlo1n
d6RMGgqJbBcyXhsiEeZWsvMNnB2pSeZKdsUDoRRatYmRoCNWVwuZFy85b1nL/M1aMogOUhj29ynO
rgUID2akefsZw/3EmTHRAsjXFKSX1d9ibnrH3iI7j0HVL6ncHU1RnaAb+rS/Fv2eRSWg2kEjxSpP
3pqaqLyRhff10P0oB+Oeu310GJgKY8Wox++hVybOAYFv+tGTpfCwaUUe9Uc003jB2BDhDkK4WSHW
oPXERGnl1SH8oRYSKb0lys2fsxEOzHYsYViGK8mWdRUWuVz6DWN+MeFx11lVm7BfMu8Ih74G7N6W
XGcN9KDO4HdUwryv7aFbbmKMiF8xnnObyh1zOyY4vrdYcwUDHhnTLEQBpuLaKHlPM8gZeN7g6AKy
rkZBYVCFTEXSR9cbxnW0jQ2R9dbFcNJKKnEOs1+PS1RMLNMDsiP2aJDe1hnb40qUx1mb4FRqxfSb
Lt4NjcxkB0OTWoKs9Z03sohzDS7LcfFEthoCWlF7m7KzoW06cTo9tKNPp1fW9txWQYKspKhcHOtE
/Ju64Hr0idtDd0gE2rQHgZ8wQ7exZFW9Gi5F53TztctBg8PgPquLjmchm8d5cImgUT9t31p4DuvU
rEHIjBPCV5qHDxW84PvUNud9C4hn7UZLNGXw+4OUFBG55GSPpq/JYAbCtz8qEGkbFRBIJinvr4sk
9K5TnMevLQjXtdNicyzSMtxZadg4K85CimhHlJ3drAX9lcbL2S9tzU0QxeJoOnLiCw+Dmxafc17l
Lwzwzb0OTetORKbgY2Z3VlFu9j6LJDwlLYcgtuDtNc2RRycXcp1Mg+zA7mz+mphqfNcmLqGh9s0j
bSDIVp5tUMgyCHoD3Ki+QCPXmPCa+mA46YXm0vtel9mjC1BnhV6ZnUu8ZBCz4BgzaGY+zYDVuxQz
u+EVg5biwB4h2Igu8LuVSxdks+J6KaCr+4N9UBa2L28JEwICSM968hY0iCiyPbgNcQwM/yO3mNH5
DnYpAIzpYliEGqbXWvyso+wo6C7eOsbY4W+YNeFhIc0Ne0Lrg+lqd6SzK9xQfymfUyO1V/3MzHvL
RDShKze0VvNCV07wnh3CjB5vn36TF8byE8jlDmLpSlvtdIgJuL+bsqYhLk2NoyQ8tdEMBvYUzrF9
rLBqFbqz3qK5D4n0FGX16g3CfLIT0zpCJnN3Vt23p6K0IBviFHixyCA9EulhybX9sYWb3Pa4UtP4
Ghds3825Hr5ZTLKOSWpHX+tJxLuSlWAriTheSoaOKBBJdxATqI2aiuUDd1rGZ3HGgVYw0ie375Mn
IKNt4dtfatiwaSROeBlNAEeIAxPVF27JiAOn9rM3JumHaZOcjNp03CJGkq4KVHcqgAPQfO+/W1F3
1SOtaroM38vGd3dacvAerKXjIl8CAeNSUayGeZf60EXSESYbYGASKRjzTtkIY8YrKGOlD8u6Jrq0
z24bG1sPhNdh7KLoNcZXdGhRSk6+sYyqmBUu8w/3JYC1d5soQ4ALMsbHWrvqq4319JJpSNVE7Et3
kw1Dd5Fd5T3k+SyOgLvzfWV07iGwoCusqrCMTsKYOcak0TjeZrug9tNK5Esm0/iS9kq+cbJhT+Jq
n83d7BfVntzy4K46xG+9dkRhsUNU1dusOVL4djbs4iLFW40McHZtVXxNJwn0AKkZSEpanUki5T8w
0g03j4qHL1OfiX1W+SLb2hnPiDrpTK29cnTe3T4FOZa4wUM39/Sa1uYvCln0FoTxyMVslN96WPIU
u9pFeEmDDm61q5Ff6bto0fC1d80YJz17/RBsoTIxtiCXcMuxujDA66ObCF39JNnjHs1uoqQdlNCe
zCpbVbMGHycJD303DGVfsPpWO9ZwY+1ZMWOKBkRsZcB8k4PGqWo33L1bgc03bhTruat+BE0YMF3w
q+1IkdgPGZDuIB+f3I/AF58argTusnV3z8SZrqDIa6x13eOScAssi3aD3zBSFz9IsseQmNIlLEp5
tKtFDjGD8dVRQ32TIDFBe9re0wAop2Fr4xO88LhhJJ6zL8D8gm2J8505uwm79gUaFvtN8sApuds1
eds9G0RUgD2p6C4LA3EVSdcfXXKAV8f3UDP8unu2auh2bmpQsVgrzEQGN29wOMY7nIv4M08skIER
qYfd0E31U9RUI+2QEAsKjyESY/yiuOvzbH4eIn86mEE23zM8ib7QzEI7XJbCR6uDb1OQ9Fu+MOGx
FlFN+ULEwCPza+sko36cVlk64caE6BKdgqpsPzWFIpRtI+8dbGU3t0YlQFYEQgaOxRqbBS9wZDnd
JDHhoJwoxQZgZrwz5g453miQ1+rJHJ5SM7B56bkGY0vdLYjinGga/FW4VM3RmvIFgEgnWGhy8tCd
PZ2UMrJ9UJftoc4HrGZjntIDWhZPlWHLCzR7l6pDG5pDas93HXa8/ZAknbcaPdOvQYHH5F7LkvPK
NuvDGPMvnHlxmifD/M4JvbkPbduAwz0k3SYJtXXH9jnaV5zHQQt7arwzmM+orR3VOFpHdEv4Rbmn
940U4ZuFuHgb2tLdQraExuCAPqeWgB3rbCXwBDpDtf2V0x1oICrWcsh7NCnByUArwkhhPQOktrCP
+hnFjADO0svYlREVt7V16N2QCoh6/pVZcYg16gx/HmaP1LoVgyAbYXh2zRl+rs03r8rsa2vQaMoI
3tjwuqyfOdIYRN3lEqZJMcETFZtpdW+qBOR2DJsWa4YUT7oQEWEfIZ5ZBsq7dLRaEunJ8N1sm2Yv
0oLqDExt1BQ0rVsdMYuZTwPpUpf0//KlqbgffFqEWndp2ILosj1pqFVmgrXlKWtFTJvp8EFFpftm
aJAMtWj9o3Ts8SWcpuHJrZ2cebkFPj6aa//ASoiqM2RGe4TgJN+mLHBuYaQsAA9heuO+qN5o4bPh
eIPuXc8qSh6bkVnZxqTT45NZPV6gyCVTZyk7okBjCI52OhYXS7bRNVOJSZfyiPjRaz94tlgqiPb0
0v1SwbJhN9vn9U6nMagQI27pzMiKs0iq/jlooJe18+hAenCdV0KqAFKIUaaQUmuafSg8wEOnCVcL
q2sOJbVbpywqYRLGgwBDbZqYIvGR+ntbpdWSoyxm4o9x/e4jRZ2SgaP9egym4TvErfohmJsFA6oh
ksRm/Dwu/Sswki3Pg2Q8mwe3bNUujT1zWBXUcYBGNn0HA0lZBAevDlCJQPoAhne8gEIHBLO9FbT1
i64K9ggk4XYuWGuqgrFFlTa1EOgZ7WEojGo7+TU0z2nOasSJMr2quAvv25lImA4m84uNRXA30AR7
9ID4nfuMOozZdv1tZ/ugiDu6zDw7zA5AA9q7aQnu4cUGjzno6SCHnmJq8vdgf4PyVRKI4ckyBmcL
V21UhWMR7oSznbyBa4CRi3sFHd58p+S7/sHdkoIFry4vjmo1BhXecnYGQ/NAJ0r4WHUQvysnGuBP
NwvmVkV0jnP+zk5IHoFYIXZxk1RMVLjlRQXBnzFV7ll0MnsYJ0QlGt+oF5qk6r8SlQZJ6BgzgPHS
Me2LlVXGd26wZBgM1flskoiqt9vBjtlAmkDGkbGk15irXnf1Vwey5edcmtWl6fvsHidEfxiElt/M
omuwm5O3XYKeTvw2c4t9k8xL2ICmA4wHZddHNw7bJ5zHBKLlVI6v+dBQXmJ1hQl5xVfm99kdpvoU
qZzaej7VnmakSuR3RDSX5sXadn+kWSzN1TyGJlnwLAXZEBP1xgQ0hOpN416HXp5k4N24rOwz8MLk
WhuO34J3nOWd54bC33KL9dTKSPm6dng+zj08S/jOFf/btO5YP8OgLB9s25TvSJmKvuna0uaudHCW
bppRoGE1kLp2Veh1z4hp5aVtHbEg9AK49GkIiSss3UcSk0BMykLmBDaRg87Si+R9mTZUVpqCAybo
SXdvpFMgF2tecNSoQ2tQIuVXZbigHL0m3rGHJVslwiZERpmN+ltggmpbe+4IGQjOxNK7gk5uM0fk
RADzPNmXQ1v87PrA+N6bYiLV1iwetmHiTZa6Zd7SlFHIWMSUTr4epEH3KOQwm3RRNCdHx+TBGJP3
DT4LgWufNBLXtSyyJQDEc42Odj3P+wnPyt2gveSVutlk12u7eTCrWjCMsT4KszFuJd661zLx4Qtn
Ptk8UuVc0bPGmhA0MYUKihYawPZufi7YzcOJBRBKcWQ+En8rkohNrwDnD4od6AmZZHVSVU22jCEZ
4BRYELjNHPmyfMb0nMUdmjUECw8lNEXJcSM//yAdFp6tKk4veQj5tmi4HKakcM+SIN265+8h4kf9
NWut8nPCq/vZKSgGWV23Z+5QtAHrznxknev3M2UYlLEU/fTIS+Xro8ohfELGw5gZCfhETICse16p
wzN0pvqKIZpQHD4PuC1tjBbYm5P1080yi+o/VnCkqjIZTyEccDqlRF+8SAMZMtCcIuhWd49O7mEG
Nl2JQah31DnpauO+MeU8Q3ogQSMiN3mFmxo+DC7CqVfZ+nteuCBHjDw85BzusKA3Gddk1kthbZO4
XwhIKNlbtkW4rHAU2F+9ude3bIC+vhqsGA4GwBQLAVaEHPAch435KoQlvjUGQatNa/X4eFHkVoQs
vXeZpSkCniSPr0w/xtzDvXxGOSYBrxqfZQOS77T4i8wBPr9RJM8ykwD2KWPpDqDsGD3F4UCHCZ7O
9CdwtSULyXRUF8tIV3JveqDdC5Te4E+YJ+nZUvBEY2DBIDkygFulbY9HmMQBrKRxFjTPFvm1VMZH
g0T9YhHo2/X8uGEvk3yvnR4L7jgnWM9kMu8D040fajw5+JFk9zTS7LK3B5j3lTk7P8cqEz9S7bYv
rLX2pYiG8R1W5MRHjdX8iXQjiVSLwXKKU4uEKrtM2W+iZQMapdL9SU1P/9zMRv48l1k/r2fbVzsL
5zfwmHG644TPXtrJiZjK9KusOVNQUgznAKstX2hwtQ+9T9acNZ3UOXV4+XNp1dnV61VCnstjh+cF
i1PMdew90VPUSMNw+j2SDP0JBpf0LRUDRxqzpZm3JtK8CfPSwLJZBQhDjF9druF4viZua51a1xLP
Lf3nJLKDAs6UyopTaiUK0aok8IPgiU7ahm3Kr9oj9kv0x01E4vGebDu43ykZvjQ90fg+twHvdv7g
PwgzW4gpdFA+mIlVPNKYFzwRFBvvMSO4X+dhaj/6SpXsmuLoAMu2/j5qX0H778H9AXg6hD22e6rX
2vna9pj2wYcOR9QTchB+6KDQsFy/kj/PoZ/4Y/rSiKK8J6IgsWHrPHvNnar4gooGM8pnxfbaCkP9
oDRoFeJ6TOBc554jK9NMbRf+oW+LGg5oG+jTzNfpYU7bwqU9outOMjSiW1i2DBfJiL6Vpm/helf5
qZ6d6gA0j/2G1dXXxodHkOFcfZ7S2rsor/DYAreNiVM0ydn9WsVB6wRKsctU/1oXGPG8mQ65siG0
tlTX5lvfsPIvcdt4qK1k/KTjFC8o7zikFAOUY+aUA8AWEGmJJRpEEDfY+KS9D56RQH2dg95BcSxL
rFIG/oTGHfId3Mf0wGsuT0NFUIMFut4NmSrZjehJUH+AXrrl+g1eWV9ozKC1Zn5Oyeg+1gC99+i3
8hAMAjaPQ2MOohys/Xo5xiDoQPzrVTTekHqGQ6D9+RFPDEWffohFDvzxXTNl7aMFHZs9Bz0wq8oP
/SeRJ8FbHFj+T3e0w9dgeRZoKTpfF1aZvXHDoiq2rW11kMIJSXPI4A0jw3Qay1lD3KdbICs56stS
xvjLZXWE+k49EvH+A6vEcAk1XtEKygoA2yjDj2U2pIbhiLLnSNiY7QA9Tg9GMFgXjdSBRjBNTyiY
nljpeWLowO1eXDni4bQs2jja5DRaI9YJMX9JtMPIp5394FS66fiWFVOOxc8fk3e2u6iUkj6cBAsM
MCRR8ZKVM4jHsG5yltM0RLupZcEImgQrHAo00Vg3jK+Ur++BY3rwt+zJPKuYoHVl2f1TWbb9cRRT
eNcEjSQAT1jyUCjsvaJx3R+W3y6KAeSGFzH6bCk16wpO6BxbBRs38h8cnLGtNc4T9Drj4DQ4HjbY
1Nu7qBmtT1n29oL8JX1TVoDoHC8xLkLhd/O8BHyi0j6kJZwNRPCpM+E9t1OkxzwlBAhO+8zkl1NR
bWhGltMS6XFkYhwdmRk3JxZfaoV/l1E2sgQvzM0eoyDr9rkVTY9lmDwJMxWQDaNy3TKHOAo2qls5
xNm5y/LxJWliGizngnh1lVB34g3jV+Kf7cacSXkEac2oqzHC+L13vDalPSoddmggHX0WHtKYkRjY
R0zbOfdW6XxNZoCulRMa54D9zzpIGxbmuJieOrIQB74K+SZFz2bSZOruJzC4iWFaBPy5seZjP3F1
CjBg29qU/s4EmXhHVeC0bqjoJAXSeRRgmhp7BfKHv8vhT+98FwWuZeq94vZEmWvgt3s/Sow97QnD
E27p+uSpuTsnsc2pFsExBKBsT+LnHINgBWcb3I3RgkWuJb0vhsbr3qa6vTOL2r4rgybxiFn5xktP
hxVZmzlR7zQlhiec+AjU/8dHbMT+nk9MHAdprZtFziYKnn9k2ox26MJsoctUGXdByC3QbYYkJbWu
0leLWNYD5eDi4ho9++VfLrD/bcvh/ke1RBe7f1v+4W9VPbUJOOX/++c/dv/4M0n+JfH4pz9sf6Uf
H/SPdnr80emcX/3PbOS/+n/+nqH8J2ZCYdr/MBP+/h4sz+VffYS/fW7/4sNbzt9mP/+96z6LP1oY
xa9f+D316f5mWjZBNb4HLhnPxRb5DwujH/yGPCwJfBIgIWhu+/9hYRTeb+RB5WIsxP3o4Hz8Dwuj
cH6zBP5FH3KzlDitrf+Jh/EvyBPfCUzbdE3HsnzL5yEXg+Uf0QC0H0ZOnwXdUdk/xQnwyOrKuHnv
DQFBjfHYwbLnmy4of5BkB8ed0Ywn48l616/Be/XY3k8316zXbvNtSQjEOHSqV/t9eJ1em0cLAUpe
ugcDL1llMkBqnDg+/73jUSzP7z89mL8/f1LxAW8y7G9n8Wj+AW0QBTbV1XypjkTKVsaT/R6U1W6m
Zg1qL4tHdoC+BOAXxa94hdgQU8Dxmt6brGaQznB7U9xxQgJn+DhmrCgDBd/N6HX/xJj53z1N+BaS
j9vz2DT+yt7+4WmKorPqqknYjvlYjOPjVLvXaLbuLCPN8A718oQA92KHjn12gmDcnj0ZcSRK3q5s
6m1aV8myBekrxlFMWqEYqMjyna3J9A3YR4Td21VSk2dMmXin0rn9/bsccLn/9V2GHmG7UOlt8Cge
V+qf3uUMKVDOzGZFJCkPxs2ySS+cESgh5AzqkuOEjrwkIEr/GkYUCHSdPv3606//LjDgJxOB+SRy
f2oga5+TQaOTLPBueMZwzHBEPdZx0N3iIjonTtbszZI0/JAr7yx74Z1//cTUyjs7pnHQNfeyWNTy
EnazvPz6SXOK3kQjRoq56s8hxT2QJd2ckJMkWFuFuMTLty4QFM/RFFkkd5uk7b7A9V1XQ2Q+mf0E
GHg9ThXoHiiZGJzagzmxp7fr9KU7QJsTJ3nsi0+zBfZp3pwrJ9mQG0RZ3lrvSMSGU9o+TCwNcrlA
qhFRs8/bkfMzsb8dfU7lBAeBJBd+AzFBgMnSbdGCaha9MeLANdIVbpjwptn+rzoLV5svF8cLLTKh
GRUbZWNFeLCbAB0QLNv83ON9OQBbp1QhcIpgPe3//lMXrEx//tRJR0CMCwgZct0SCf/Lp06gWDHv
T47Ad2DaEoLbd37abP3O+sleGK7apgr6L9OUNbfBuEzh/IPEtuiTAzc1ki4PDBfyjaxFsIKq+MQe
Ae2IUS00dWIgckBrAx+m76L0SzT75c1KNbU3RCioS87+cVP8/1JmxH+5hC10UrRxFlVWVoA+f34x
bhPDGot0fBRXj4kpehkk8bU05mGdWzTRRaHeNKloUDop3a5ZybHYddU2tePqEhMkT/RWlW+9WMyd
t/ahf2Eq9tX7MJ7F4z95393gv7zzwD48aVkBUXwHfNNfnOVV7EFONzr7YPmMG7LHEerDifsLXmeB
zuJSUDGPG0+4AI713B+mZgDpTmqP+iL/RfNJgGE0P6K8pUdvNgRDARs7BAG1o6rv1CyKW0qwJBBc
wckg89cRVXKj1FFxihCgd4iaRu14iuL0PA7ldMxnSedrO+RnRsnJRYbjzSpwuJiMm3Dq5MWenqT5
5A4xtZ/hgJ7c53ilSkXwvRlxbyhrR7VUu1PMPN+K2TliuWAOIZZZoZVf6oVm+esnwLn9Vgj0/WnI
NHckUmb2DDC59/Jv4/Cg3AGj0+QYB3rwOlWyxXJdCho6TD2jt2y8801huxRNhM2Z9Xy6n1W9kk47
0atLzKrWNPISu5J181pVyAGDBQ6VYJaGQrjK7yfyWnoJbnlLhKteslxkugiKnrPyli9RL06YKKuy
fYYWsgOh3248N2ZWo1Yc8r6aS2AMu8SHR4KscyoWhkhz/vNzvVE0YSMf2Guf5Jm7RNAqyktHBWkF
F3O1pB4fQ4s0He16nkrvxyXIZjTDo2vPHAeQqIKKM7/LJUv2LVtCcACOD7GcS/wSBOR8knKaVYtZ
Sv9p4QmdljAddMo7wAiUG5CzK8uHidRdw4BlBSiL+jESeWlOVsbjlICXplnXc1/tKtiVA40qegn0
FXRRBDregZiGgEeWahPuDYvbJH1324pMoAIrCDR6P5AVNJbQYLjEB/USJJz4fNGoh+NYKUy7OTF9
o38PGu8+JEmH4Z1eNupRiNEVzoWZrVz5Cqm5bwJnU6iaYlwyjQPZRvI+55SsIxXt1K8t8ceRHKSz
BCJxxIxrqyfjK5a4pFWCrJt9GoRt/HZbGWJetz+aJWQZzKQhZ4wss/IeZtl8H6n7KyJymeQzLXKa
zpxtk7xjhVginLFNl9wCc0kopeqOSb8T9rTngme+wNDBC4NoO5IJHcmGumRES6c5Bo4Bwya/84SD
gS5nakeoNCBdGpMyNbNj5E673rrPsS6s0Nvuc4NQqhqnS73EVHP+BZvcKvf3eOstUdaEgwW44YzW
AINwHh5nDijHjPyrQQ42iKLbSC4W3bNcldKAR4FxmuRsskRoeScoi88aPFvu95CTlL/EbYuXkuyt
RwZXcDAFaIVzgJCBwHWVHHsnBBZOdjdbQrzZ7N8v0991MSEVBsGxX8Y/FdrrqitIf+Mj5hY0Eqn0
gBoe/JCC9iZgGDeZ3dpV9nMY42PqmNCsAQ4AuvFz45zVJgyyMWt3oeabGlX8Xab84WpOuVl7wn7q
cLotD4BAZULhwAx9JnBu460KCDszNKVwLPPXPaWBHK7bF6vsShwT6hv8huKQJDbFwRUU9s6hWRhN
fToUSXFmYkigktTKPgU52ZgthglSa0fTCtddXRa3jIzJmj0lOG4gPfgcKNgBN5EyFJfYVmUZ49SL
d5VnPtOY89Z7wRN4sf9H3XntyI2lW/qJ2CA3/W0YBsP7SHNDpFISvfd8+vmo7oOu6gHOmQHmZoBC
dEpdJYXj5t7/WutbjEp7hZwl4ctyhIyuDdqV5g/sZuUsIgzZTynApTjf1OiYAI/ShdNOM8y7FVgX
QFqzw101nC65MlgliNbFH8L7pBL0pEjU/tbxvQkAusmm0WP8+6KIjBq4CliXDiK3zKIfPe6lBFcf
3C3IDbZdbKA6khVWDyJQ+lOk2k+hVQzqhnQivELUE5T3sYzr/dDQaWU2CNcds59lq9bQ1xiXkCAk
7JwZ1XJCslsEVbUrg/YHNeSc/dUAVxQmHbMajsxlTp2RlceQlcs4lL2N3Vd+o1u6XCIxYEsrLZeC
6mIpz58y7L49qQaKHmwAGlnZUNRqreZkxcESJFMZba5IMFXXpBnUlR6W3s0uDTbqM3t9xPG/lNjk
EhkK8o0nlcodPh1hIY9WTnzt5SnSamz4+bjJhFlu6BYBEliV40UDmJSmIjinbExk0dRHMzYxIiSk
4klTRoc+miic1jnrYHrIHehnNA6Z1L35MsYgAtfaXmuiqxRN8YZ0jLRDK0S7xeC3CabqaCPG7M0o
bV2c8A3G5lRc06GT1kVoeaz77GNthsMQGHL0uM6DdRzX6jGP9WLVKdqx1gkwKH57zBG4ryKyIUJ4
RECEnaZuV7aMqkXm4Vazevi8vWLsOlnRHsYIiyCCMiDhgA5MULpjkYPdQTrQZTvaltRMx3r+EUdZ
tZHrGehsx2w2AUa19Xz3xj+pWTjWWU+GYvxN9QEJJbJqiW+Ar5WV4lgFNAwxvyPTkLLuprpoiKNY
BMwwOGnzlJZUqYxnR9W+7AUdfPDmfdAhRMMosWO8Ptcp7eswHG/ahGhTm7sgzKK9FPDwh/yRJdER
RkS7wsrW3ttc3BTk/09mOM0qioZkX6YK/pDJqlYNQsmp5P6BTQAgHctlbsNdABFZdGeqgaox0s92
0dH0VWRih+NtWHlEy26VKIpV0dXNXSFgkUmgJSmD/NHHuG5DGbeliGFZe6E37iLQxOtGM8ujLZp4
j5NvcnB+afdKhqogTbr0M5gcLeIui8aquVow6MeiAlW+SASOw6AkAsshLKbWWxmOYc5VEo8gu7Du
0WCVV81HmUqUKXLrvlbs+1f0CLOkdhkzoymEkW8qd5MaJDq+wvZkTLqgepUW8aw4xwzzf5hFN1DY
aShMZQm2FX5yMJMuddpAlu91M+cPrHY8Nwl8vaovz8b8IOUxk2xzgExEmR+Y+kmnMLPGlQ8xaC/r
8X89AArZQFE/F54uzn5+UcUUuyq71TmhYl1HUNELAgAyRzi4Jz2R3dGKFTDSuXov7XaLvdt2YZhw
FiLWDMlkqF5mF9GZKQvt1jLsW2nig5xUewpNOSG7AnGqDw39pJk6eYFUfbCnNI9RGdBWquvta6LI
G0tyyijYK55DM1QXq0z/9bCq84Y+YiMUB9HV4sDHDrFXIsvf5VF3auaHVA8uXgV5WQeoDmkkVQ+w
NRZBr1LcatZfzNVdiBkdRmvMkaJHwzG6hn5dLKMbIw8IolWaekE+3hFXC3hL0hc8CrFuucudWtVQ
N7reK/uoSRUgx0rj2NmIqGgQYcnJk0BQqC6TXjV3RCj/qFsarQCatASGIm89XX1Z8hRc/zygJX2V
U27dY96HpG2Hd79ipa0sv7yYqcbJirjX1hwnyre1Ml4XsVqeYyo3JsrbXsWofMXD2DlEltDhNBlU
PQc49JoxOCUFdw/6vVZs+p/26O+KkD5fDtvxGv8x8khj/sAzEe3ARGPEl8wj4cq5ysZ8SAVWGaSP
clXQ5UNo7l0xRLVRg47N5WiDbhnMt0It6bFRJeKCfVa6Q6eyQQuQe6AI0HEOIIK7nwJoIE/9nQ8C
4WKHSYQQDa1LSWa9vKTYnJok9TTF3S0VIrhr/I7WZeKiNh0WsEK/4R8/apJ2bivdPBt5Nzr6aDd7
xeak7lU0uQZFv49wmnp157aJfSk5oKQ+IA0to9817+sOFkrNBD+5aE3Ivjh361hdIAzr5C88r+ud
1GQpQRk8d12VHAI/Udcp7VT4TAYWAGil33S/0Q8sYbIXRoUPp5v2YrSJA+aQv+n7aq9/btalIZe3
IfIVN0F62DAB6e5dMY+ZlYmVAAmJjXqJcTFXxT8fiFKmiygdsbkByZSX/Nt4muqvzs9poK1LNEf6
pnhJ7Zj1jp1Kv5JsAkDAyuZo8WduC2jfMKi8+RTjgWTJR67xsc6lbV6a177dCEPgIE9oX4BBTl4U
PSTXf049dZM9NS6D95HDYqXEu6NSpsk3bS7T5tlosJqo1C0DWqLIFgUAN/DNwLCuKbwvjR11hmoj
rKuhGsXJym0AaECDYp86iD8//Xmo4h6cjLZuYr3hhlMGL9WkniivO0GvbJA+82ZHZz06Ttinx0iE
/ls/RY6FZ2kbmCPjAikPnk3eO53a9Nc/v1LS/EMErJaGJShxCkPlMKqVgkeYn2oWhgWwAdnpfQ9H
jjVQjYc1PIwOSK0rwBMOidYPE/cqz6vdsIdT+MIlPj7wl0FUrXnhkUf4JR6K14hdUkGbtpOC8l1G
bPRwa3vy4SlFBJON7XAqbuUjfVQv726a8iU9qMnOeIfvdvPO1llKU4z22LIjxn/+8kAoUr+aR/+g
nmARQ9QACdt8yedRutICSEMnRx+iN6H20w+zhXE2j/JWajAaU+PxqsntnpK9dim1Fbdqlf309nar
cyec79j4s6FuRVaWn0ZopteuuYFpuwy2pD0EGKo7G2qqstTxpmoWHBxR3lP8kZhT9WTvt2F1V+ia
d9DjiLSaKeUhtvfoOQkde8v/JXosEkrb1IQUih7MOaeNkTBTyWXTXMcHqdCMNyL+80bENFecm124
bJLXajk827NqL+VHfSluRnHWf1vfuE+iL+s+XRGENJXT2mUO9yLjWY53VkCSVlza95F6cO6ryEcx
Dv5xNTFx2CTRrmvSBfkXVjW6QbZW8KW9Vy/VP47vBnUXh9rZ6OMR5DoXTr84wfsiuoccCMc2/NB/
19LR+h5+m+KRbjV74dP8xP8kL3GmUNQ4yJcE1BKlXDCoStjdJUbnsxHSo2VuIbKUBLR8BgPNiuan
KNhWirK+xdC8UKzJxLK91DCyjgzFwAwbN9iiqw/b4kuSMHvZBJK3/EhD6Z5QfEeCj6tatU/8U/1G
sxZn9aje/CcC04J83SmMpE16HI3C3eaktcJrcp5qZcmOfJF/yk+FZ+kZ3SYhYhwq3rNhw3bzIpn2
jeKoq25RJQ62pshc5hu7J08j0kfETb5dikZpafzI3oB5HLyGP7tGkt1gEFRXKZgn82qwhaCK8Zzs
FfWTV9XwdPfhsRFfzdtA75RbvHJav279DFvB7kUwmJdXwAFj+W5eBZeDODcBTducHrT32vHV73xw
ojdF33FeMQ7qjcj5h/+pvnXxWdbfyNQz2AYslU1ufPC3CR/fXlx8yQ2f0i1/5s/yGAun81ZTEToY
DMzB+WXb+ZqeybVxaYedXGLZWHP1rxAhAvVZPgcbvIdj9K7cb4k8KcZn98Nzg/xEdvorPHhuLOMV
877nRZPPiq2y5e8HhKjsS/vu4p11n98A72Heujd4ZmGMw2Ex6NuHzra+TQi4MOqtjxkjfc483jb3
b/QQLoh1dqq5NjNi7k6p3fQj4cBL9RY/pzeKpe71NWsXpnaeX3z/bI3TeNQsXOL5llNIkjTPbzXC
NNr6VratRn/VdbQcgXYTjm7ss5rzLAaZrziKs2XNjaXo+tX4lsR7qo0WyL84X6JrevbxvhRXv9rJ
HM2bq9nfhs+xWdqv6lYtGrbT0R5tftM+sgEgjgOmL6CUeVhF1SlEVo8xCRR5vlb6I6eZeyp7rnCj
azTn382DK7vBbmjPwdrSthLmaHf84ScMleDrTd0GdrlTPbsnJJ1DfSkfFtdn8bLu7CL190D5qN8p
1ja8fu9XW6lj4JpaWGRQbYxS28PjOxVFlGwleWeVY39MhR06dcF7ntTMziFSV8W+3pLwXYaYYS3W
++wUsxQRrH1490rVnbdwuhjWhvppmTbT7HcRZQ57UuCAZE/URznm6qWHgDMzD6qrt9dp4St5ojnr
l4/blz0Fky3D/EFiZKkcu1N+GV7po+CPmPRu10DyiLZC6taMV2J0M6/ut6phYYTwNmslMhbpdsh+
c7jZaRPOqzKy9U0POHOqSX/SyiavA6DT72zs9nGbSN9qkvwWylg+CmHt/QQyd1BrJvZzH0M8PkyK
wOvxgVURhg/unguOcgqAhYFWPwz+vVSScdskfutEBsR8sndOhsNjZmEY54KtXWjF2q9Y9z6SsJPf
cdPYPmiy3JocEUr+cudhf15K2PM3lkMz0dEfMdHhHt8Vt+zWvFQGh9B50hXGWNyjC+M7mpu3ZD/G
+vxevxNeIzha6Wc5ll8eCfFVzCWld2X+A0soHbC99j207Vthc4cpUstee3QqnLAwRtso0e5McIMl
MH+6Uidjugcx/DbMkneT67s25kPHHwHsnz8ahR6saE96aRMrotWp+7Unv1Rg54tNb1HiEAl+b5If
HJpTVhumma6mTOey147KRinU1FU22EDkbdeOj25uVxe26HFCzz8yXToD4ctXXs5n22Rmf6jmhz8/
2VZ6DzHcboKQcFfVGsuODtKENhlFrpYe2A40mQBxJl72s1JDD9+DFqxZv8HmaLGTnFUdBXmH5jKx
pGbV3HSz9lPMKhAjNTKsszJEMxKmolktCpGNglk/msKpX3hiaU1G5/BeEmYf9WJDoidaCAVfcCqU
gDueNG67wU5PdpN6S/+gnJRZu+rTLxyQs57VQCGLnsqscqWz3mUhfI2zAgYOatbDilkZG5DIIqQy
TCaoZnRHzRraiJgGIJWEo8nJzqAkQBsEZeZVmR+H1s+PWZHcBnysW1PR4Y/3+uQwdqbHpqP8YE6m
injudTxPHTFjI8lD9y1Mh190QpU5O8i+bj5VPOUranrG8Xfte6QfHPQCzK7qu2CQfhpgXhItsH8n
kh5fII/zzpE2dD0/Y6baj65m1dHRoOxok+sGZFLjDxASn5IeQrq0u9I7YO8gwdGUrNYt4wGS8EnP
PImot0pRkkoh7Hxz8p/Wx/Qj/uyf9bW5sIrUa11+47ptlOxSgi6NMgNWGsXHdo6ttMoSQCNlccH/
czSsxNubTwbFx2QYH6aUZ2uP6AXImSO0DkZFvpsMzBUDhV69Hsblsku7b+Kw0bqGhcktOwjYEzHs
oAzYV5Wftc+wBVBPcwpwnC+KjILcaBgYL+icKcbgzVDg4NnFRVe0H9XMV2kVigYppvzoEeFB6GNC
ajDH5vSKDeVAOhxVRTNfnJY+RVIsLS/YQANp1hmGZI8LRiKiEZrJHW+9m2F6YRKZVGRb1W9hU21m
tkxCApyzerqWdIvKjKlfNRwsRibiS1tSk23ereu4TBzJIgxgG1SdSk12zJTRiWMSVDihGP3VvsUe
O4GLBupMKj/tRtoUtPe40456CbHrGFktp8ntI2sxVoa44WGd6+meY9vGm6ZLuTkqvzX6UxWsS66l
2J9j6S0NU6pBW8go4ybuMZmYkeeXDNKxPSxTSoZXhn8LDb8+t96nVLNySEAv1lYuBL0sCqHvcHhX
GpkgjuzRJNF460c0leHFJB0NlYjbnJFayVI1WvBxyKOjMbyLKLK3RnFN6K2y2mldQLtfDfiBKs2+
THjZlqNaO0Udf7HjlAoVw2M/dOuJxK2r/g6gxq09tQ2/GuVYWc23nFT2o/SJn+pBvxmkimyAii8W
0TvCDFisNLBwiHfxt2pwbKvQQHrGgUuQU77Tq5rnDDgEw1iiyjAzlIMgarTxMxRCjelPTcSPAxwj
IJAlVmYwhupZ7vy23BuERME0hUzLBwiGXa7T51wHH/zb5LQIUCsghFaGnU+7EC0Ddk/9Al7+szKa
jJP5pOyYVSg7vvo8z4oQXjj/hYMQ/p6tW7Azgs+29e+JPBjONP8ucCJGDVCGEYB0jrx9BfqzzA5N
QZEVfKJP3+6+UwJsS86Dc5d796MYCJHqqcamjC6KXi7ZEJIccbyLOt3o3/DPxDeoNOxsk1pc6mrL
wYddm0Z7tTY/rXDyKfcoPrLS5k4ZmjoRfIbJ7MCKvhUOnjeA+qzEbuc3ew8Kx8uefkhzK7RE7H6N
cfMA3pnZnU/UKfdD0vTVq7YyaT3y3jD74SCtDcYSl/uZ2tWWplIOmXkTndJJbMA0lEv8z8qR/ihX
onwHl++gUD7RvU8D99Valfw1lBoHByGzlCgoVowvp6VX5resCo+YauyVp5cnv+GjDytmwHZhk8P5
IqLbL3uFVG8WQ62JcOL6Jb1LFAQeVSpMOoNRIQYhdsWJ/CTKwJYWE/Bq0DDQp4OSn5PML859cZ2g
MR7ipPWdgt0FHL2fnfZAE4BpxMeFyJQqZ/rEkgeESRpCA6Nyk7bkXaxkYw1bp9+b84NX9R8taQt3
sFThptLs7rbMZI8n7yAzBjz+eUiDFj/92G8nBKW9SeZv79kJCurUoUYQ4zuYsv0e5AypPXvamZOq
gZJU43USBsoqLfR2rYhmM6C28SwkOIGmcdCz1r5aSpQ8ikFbkQCcNpNX1840xMYuS4KHOhSrlq6z
LapssYyiSd6WebBmRGdvm+4JQrm4j/V7UVjtgltKtwFNhf+71aJXweA2aBWOvFlsEOQOwk2dRZNT
TioRmohezcLH0qMr9lpS7XeSX/RuiP5RgAyjmTtd+NMkLTFKQqo0X4muWfNQc23kFlt4XqFPOpY/
zCsWQIX9O73z+kCFB97kl5ZCi/SlfERqYh4ua59mqAAXr9sDCyfd2W11y6WIjrSYniQiNik9jAt2
cCT9hmtG/IWo48EHJJpGYI9x5UOUZAkjSbcHomfgELDjeQJHSe78YuaYntViePEIqnk0J1GgqJG2
pTl7MmxmWAkNC90MEZFiZdcbbKCboNqaMoj6VLJXk8i/AQ8gnGjpwc/Gz6bUaHlUY4N6aK/amARO
YHdGwIMLI9y09RU6pH6I+vpIzH1TDxbUU/s3ZWIcdBlo2yVympyTBZIrOqR62eI2qOY3KnmQimQI
QAulLX3G+exuMBXwLN+8Xq9XudljMGCnvvOITIRq1O5VszOdLO2Z4EoftB+ISxHJhhPbucnZf9gr
utEfc1pr49gE/34xqAwO9IZcu49oFGRfMXyzt0wEo0vOG0JwVYW053XmrhDDr3rUzRO4m2v2oU75
MKNphoPdYwXoPL7q9J/yVa83IisgtChAq6W2fIqgPJADICZs+zNi2bo0aTU+kByD3ahiluHTLr7I
hOGr17qPgRJp2ocqx9DovAtAjm+4F9tLJarakx5UdB8nYl1y/0VPN9v9NAMSatr7XCtWwQ8VYbpp
ZQqXxkB90NW8aSOLDEIvPTmWGA53iW8psOp1SR9h2qN65GXebLsM9TgbOSqOGcsQPIUVd2dz5U3W
RKwvCx6Nx38UT2xT/8i3Yaqbl5FkEdhl9DlzkrUdtrK/Pvz5vSS2Agp+5v9H0QdA+NxHuXml3Ntk
/WcNJvoIknjcQPtTN1JTqG9NZ69hjX7EmWc/coUdrF6q4pI1mxb/9KFpk+rgt7G5DnvCd2gDxp7Q
p75HPeh3vc4FNv+qCdJfeUINpO5r+o7AX5YtxKeEQWDXFmq3y1tFsMXInc7qqPMNBioQwCyOakkV
LiUfpz8Pmil+h4iVLn2J335nl/eishB4m9HFfsB+nyfKyhNz0ctJcyO9hQgV1GfTN78HObI+wfh/
qn3ab01ad7aJ8DkPYMqhH8Zs3hjv4+LXsQ1UyckkT8TyzIy+Kcvs3iTdJSnzQxeXzZefEmNUPL41
1KJFa9GY6glB6DMOWPxVP1OecYb01qV4o/2BqQadCHTQFAL3ToyZJw5V+TNrGkcOe/8X8eEvMZUk
+BL/aJZNOucOxUFjsXcgpGlnYIL8Jb6pX2NxzQ2+hqhhspvFjf5BpIfvWcrIqq0ZJSgvRfHlW16q
YDkKZpj4/HOyJ4ZZ7IMGxrgK3L43PTKk88Ofn/79S9Ep5J3VAuVlSG9EabrYulhZ4ZSWsI5GO3kX
jAzexe5lJGCwf2SpgJ9bAGhFzYzM/1DV+QAdRS2mApWkinpS9HbRK8MegsEqsEt6+CR8QFqQTdsR
ej4UhmLZV1GyI/oZsrcyJs5Shr5+C0eSx0Fgp6txgoyp04+aZpIOiwfvSGUrT2OkF5I+esoXGVzP
mvi3NaxpcH8CzOGcq1TsB8e3oozJewz2mqAtN8/hd+LLzZrmOHRXq9/ZrYrhQunfMisyX4c0uFkl
43hf5+if0VC8igdbW0Q9lzDACGthjNwCSHLaKFN2uJ5s8t8VM+MGOTkzS+sUVGMA2yJ4jvAbrvDz
QmhkSbaTKINPrOisghBVlSTkCZOsCjM2DXoM438QkkvYDS8+WyUbKUPXb9Lw5uP0WYaVd5PnGlxS
+y4dvu1iLCYfsHgNAMAjrNumZ4NLos6E2HZFdkNEfa9EIPBtZm8td7mug402KgCnxU+lMH5IlfnD
0ORhhecVFIGBRZLuAa30Yq5oQHg5v5EM8u+kt8h9gkqiOTrF4pvxvMJxw5amvtDbUSzLJNe+A2ut
Buq3p9T2xcTztYX526/C3JXJ8N10HKSXuqX8UR/Du29njIg4EmwMMHK4v0BeTlH3r1/qHkiiiQ9m
RUMdbJ3W1Ckp21n5mWVWPY5wWjYDXIF9NkhPn6T+HEfRL35T6peUHtJz1X41hUncu1dmdIgcLzO4
J44li8DNxvLu12Fx4g4P0dnLljk79zdLMxiKQZ6iuC8QDxtmHuCkadnoQ3XOck8HeZIkTjja00uf
YRiMllU51M9dnPk3DnUPY+pWNMOm2yhvmp1ZCABvbNOWNDHsTGPMaEOfmg9aNodlKFn8EYxzTqXK
rLqFg8c73WPmz+1DZLTyARwHapSgL1P+FJKKams2JqAVeG55O3TLQdZ0MKX4vCCQYC+p63Rb0d53
psnHYb/tJl7oXxLYE3uoYr+h/dDXawt9yy2iflh+oThZa4XrpDMfQ2GKNUVjdTDswE/WB+w74wIp
JnJSSQs5UrKhT1F16O5IOR1EgP6bDT0Xy1iOjkAPs70ugZwkHncNTR+0w7jP1WJJXl2lmabeTTwt
LX8Ab3IVeyReqKvrOlN3muWPuziUHcLQUM8w5hOZjE551b/4CrC6GIWj+2m/GaexZL8Okb+zxVKr
xcjymGqIRsVXRlpoNY7SGsmkdKI0fI+0s7ATy6EKw8d3TNA6kumK1M1q6/EtdOweaNyUa0d/NhQM
Aa0nIYA5hdGnqdf7LmtOcgLpgbi2x5Cm+aCZacnLhEahUBIBYE3StUPimiblxlls9kDcNA5TmX0D
xqhyxGlI0vvesFHSgekxIdcDdZzvoReTV4/DSzNYu3qQY5rqJ0pAsYW4EF2Wcq1qDjeEVMve4gE0
kIbHiKzxLBGTazroLX3giJzfbFK5IbIVeeo9Feqd5KvnySqtjVbjf4Lvuokqn77YwVI2pQ+iS6um
cIPhUiIBvm1bRd1NKkpKG2ioZmwhjYkJtzHuU45EmCmCS1SZj0RlWN/cc9H/Cgp9AMsvYkAF/o/w
Xas11S1pY97/eWC9KVvIKtDR/FtFenGBJugwhwruTW5Pq4Lk8kbPRPsYAwu6y1C4qdbKaE5edtfH
lh2kzIl+Es0Bb031P0UE/l4vNycZ/u75/Y8khjq0hP9xgG/DVxq9+T0SIc0eAu9cD5uN2zOu8g+h
UPoL2BjEvMDQgJPlp8E3BtMOQMO4pAnlv/cim38vH/zns7K0ufJOwNTmz/y7bbrMM43lS0IzGU7y
pphv2ohEr3qHd+KqoSKO2a8R5UqmtaaYyAhWN/k6WF95um2VtXYTGOXVs33vyus71N8lg4PtuIya
eQBz9a5GJW7lV9XuvGNmiktKeKQlPNI8movpbX3Qdj900NPQI7Ni4aQt7janR4Mt2NXA3OqdsMA7
2XL+aEgh3IIjBKDrVd8KG9/5oqA77CL9D5ETINv/6YuX8ZILmP2qTAaHD+7v7wleA9FgNW+301lc
BxhxIYSDM//A7pFoe0D089j25ohMaEFkFVOKbDmIkVRU4LZZN6qy4gwWion/cFwca4JxiIbXEvkQ
jMiW3rVmZc3CIoc6HXmXeEF4CkMChVwex5pzDCacWFnDDTlOscOTeIfq2OtMYRmd77ro2XAi+i0X
JyVcjF9wvVfQFbKVqR0+aSTCAAsP2TruZcSZQ/gKv6byqL7nX3UPQXHbTq4tr1aRRA81px15I7mV
PK2sI9V2C85CcA/SF5C0oMHbfJU62zkaJPOT8up7a8xK6j1+qd819qvf818vn5tHfbNeE8yv8/h0
EMteDEEO2hWw0PyB13zg1QOkivFqrxUacqvmndsEBbuwQjaPuDxUoiARMnbsTp0JMSFqs2PTRB85
+mV4HtEyLTTNDNixucRKhdbJlQ9j+WijgF5rtNAATTRm30e/1UZGK52e2edcWYSfaRmfg+tMwHRZ
yd3kGKC0eid2MrzP/yfu/r+3sc6XlKKYyAeaTbbLNv7zkmIfHUsFg/htNNDCOW2Ncdxb7dP6TKLP
zDDfV6y477wtX+OrvvWn5s7c+ZmhouH0B3w1lxIdmUDxAq823EpAhOdwp7hb/rpDTN/UVXUhF7gP
wtKiP5bodgn6XakxUlNOqljFBSaIpe9GyKDiNcZA4Q4BggKm10fxMTXL8VO1bu1VQSsM8H1eee8W
2Zk/d1YT7wbKYhrvp7cSrbFhRY5ZJJaNEF9mQ19JEh8Ei4kTdYq0YNu1aokObyNikAtgBYxSktzp
8606i5zHxjh1T/EmfRjaGZ5edc3vpCreCJu/KXy3lXMZ37WNZIIqhxaT08RrJ/TgcGjwtjK88XN1
DJFdG+RXjfvivdcBFiyAJXhcSW/GzX5Ie/kav6Jm1/82v4OfyU+r2HvYxNM7W85FmP6MZtl3Zxxt
62tF2SOc0R+y8ZkisvRbvXdDp0c4Lp6++gTRlM6C8poD0KIZdvrFWBPoRJb62SBAqwu1iTDdrCLh
kGR/Zk/vFjwlz1VYggZz0+8stkcuKVjC10lMpOCtjc/zizc/yjdx4+UqCHq78M3XnDz9KW+69KNK
CAVoS8ykfCf098xgjmm5xdaCU8VuoGews0gevbRW3kER9ov6rRZfwbHcp4j0sNLUz/kNGBPc6Vfp
7qXYPT2Rr0KzxUKJdMAGEHtbq3YgiUrtIylVk4THEJ98lCctC3HAF33lJAaZZp1C+mUjaxfCPC0m
vSlb2xmDPEY0v23frHc08kVumoLt7zAFBCPTZs/OTHcI2q///rY0xz//Hk2SScbIJrlKskkgw/4j
msTMLzCTvOWN8AUm2RKRsRMvJI0zWSkcQ5/+Vw1zZqmCtlqMv4NSMxdYfMIpXZlMtPT36tE8og4f
LyZnPkzlGLtV3xg01sPKPDO+R1j32PN1AoZS0kNJ64aK84Fp4fIshxlQI7ZmXEa3tMIkMXl9/ahy
8tKhla48L3H+vOD/15neY/hN+Vr+u/l7ivdPMvffEd//j5K/Klj+v3w1/rfaVeajX9Vfo7f//A/+
1R5i/UMFecTehVXWErLKSvyv6K36D27e5KNoA9FVSrHZbP1X4ar5D13Ilm39CcTapHT+Gr3lvzAs
TlVQFkxSp/830Vuhm3Pm7N/hVRNwELVbiqJo+ryLkHVe6l9jlWVnJHVGdcZmqK/W1PeOlY5zgZM2
rSbZZniVt4ekkLaKhLXBM8AFdMgK+Zhx3u/NCxyZeCeHUDWMEY9oqEKvz2ZqLsxtWAppfjLi3lt2
Vq8sCZONu7zCTVgy5YggQOzTshj2Iu3WAR2nx+SJuVSF0FOUfsmRJXBzleGqUESyTxLNkUjtb/N+
PMPU6VfwEqbT2Chub0S/CjnXn0Uqfgomv40/QyqM6VdCOcu+6HNzTzXeOiULsE1a281A3LjZMP6I
dT90qdxY1CB3FyHsiEU+ILoqdkxgvnANoGtGE2OwldjNcOXqF25ArF/lmw0XC7yHuZgQL3ILdD2F
gLwr40aeRLWGmpCBpnBTj8Mtw51Di/3/rfT8azedlICqMEhCOOW8SlljCwDMjgnRq9i6xcbA/QV1
3u04M9qQVzCzhsKVqWqpoMlncs2uq/Y6jrJ9ubfN5JAMgFjHsFuVJek6JJV47RXkHgJmWBsIBhyC
A1BPeOYoFdMmn35swjKJQmMVENloNYzchhMTgHZhFsTSBE4DhUEfBDn5FytSsbGsgWUb8NZhyGBF
qBb7/c4MuS9SIbAsCl9nGxeWwHWjS9HSilkVGWuWASUTSY6sns3txJPJQMjKRdfEdxoy3DQazS3T
RHKxcGOBEAr2VBhGpTcCplfVclfISJMV3J4j8EbCcxC3lklFW1IRF1h2wtZRR+lO9XuJgcL3/hd7
Z7IkKdJl6VdpqT1/KzMsamPz7LN7uG+Q8BhAmVEFFHj6+iyrpLt61dL73rhkZGR6eJgZoPeec76D
aIe8Occ46l3Xyw/sABhUFwZuPc3FzWrK3w5xs5OfLnzx9V/UsfnS5TnYZ73LWru7+PmokUCa8WKm
ap3l7AekcOZ9WSUgLgCb9vNQEYaleCCDYlaxPKVyhAW3rAvUTwjZqyD0voNi4mdI2dhhSjfniQKP
omGTj9lt2mSKFMK80OQZJLCI4ygNV47HPXsIAJAEKsHrBu2eQOydPr1MF5NR3Kam9JSIsDuDG+ch
HRtv27lxu5qxsZ8yR8xbJ0wvMXuMXWUssDYOzL3Fqjlbgt/izD8Puy6XYK1bbQNQz675Mi23kvjI
AWBEs6L/lVMWQ1CKmlUb4B91VS6XrI4eutoNToA/6LtoCMgJ/zullmw3khHdtUFe0bl1rrKe4tsl
DVYFyuUBhr51GRp7o3sI6jYxnt8YNlbs4HjUZfPfdoC1t5T6pzczYcVKDAh0kt39FPyu8ynd0y5a
PcNsYtP4LXPDqBXEV6eK2KPYyke1G/qDBDIDvhIGOVx/az/OwftS2tYukBUegqL6mWrl35qeMwdk
nXPkymsje7mWPXuyFpEmCOCienB88ShfQBJv1agvU+pj4lcyZACSMPZy7nt8dhHtYnA+B28G8K7A
sSt4wyHRyK0gksNtUV9yH6daO2eHQBLOydpdVSqbUpXWWiO7jjsdquvkdmy983A41fq17fz0WchU
cMEUuD2XlFUrdoO+Ei1dxtwmfUQvGj5zcDzVXY0C8ePEQwN5y4JP5hNwYQkMFa701KH7aFG5L0SG
XwVqzH70u6e6bJLHwUNrGMa84MxbEQcR9gkB2pzHZHnwJ3xruit9jIjTzxziFR4kwp2wy5xmOJq6
JZRAzmewZbQdFzwV0G/wjtTsXkO74a6l41/+7BPQbcjgjjMvAYap8VytFj9qnhwrgvRVvevGL157
/3dNIGcjp1CdKFYqdnER/ygGn+bGqvweyU1jNLlzwLnz3/ujeC/pgztk8OpX7K4XlOG8JH4UORu3
uOhYjK+Ww2entWkBckXTfS2ueG8mTkyuGxui+na1yxW1RnVo/8rplOBD01XnaBTQG9Fa6xnJWg/J
zyRN28f7xj3tbRY+on9jSzcfYg3pFPXa36uubrcjVH7SyOlG2erXnGFghbGzgH/xlo5RJu73Zewf
YN2inRTmAFCPNu06vEh1GzI23ZiF0hWcL542QdtsZa2vfiXgjMoctlTHgnhpl4MOz9LKKbLELDOM
94APrSnU40n8VnlIDNdDWvQM82rI03obUIxLBj+Ib/98GRwg3LTTLatY0MUB77TcacT8NZUf/doj
HwUAjn6decigYSaztbGrvCKbVvH4NRwkofGdFMmTfeuwTpFkxeikuvudJwplm4EGwJacpZNEH512
i3OSFRSpqmRbs1czpthDv2ex1TX7ZeFgkX4Ug8Vwk0+nDDGDPUTKSaEN7HXQU8KZYhylY6Iodsqf
16qq0m3g60/AhbRqV+OCzwnuWsbLsgOs/e4MSNI1Qex1G9ECGxpeUvE4u0V7CF2vQRyZcc9MFB/U
ln1uoZ8gbtFeXcNFsptavk54qOVW2369Hohwg94m6QtcLEYaRffsYTZQ3LrRZeT+wNv2ntCVklYD
BbVtvOISEteqHMQ1KR9ByQVHKNDpgxwQVWkAv/7zBZIcOwQX1Ns4IpLqGbe0T1Sx8Iq1FHiJYm6p
GNpknxxy1TJDuVkHtdhp8A7Tb/RIxHngClAEbPUnFE3qeeD0ccWZ6z9fKhdxWgeSQS5emdzeinub
gLuMt0JVIU8tec4i8cOpIO/hzHk2TsWyscD5o6l0cKIFe3TxIih6mBnNyoUodRvsvd4Jdj5kjF1n
u5TlBsVKxc3dFMYa3pc/5o84PrF9I1aA88ozL62A08aIhMN47vfeLFEHq/YrwltQpS/4iHg81kwi
eZod/IB+gjxx36d5Mlscp2cj1NcAimziaUBeH9OsGzoUreKNhgmLrG5tIR0e0Db3WYCtJUzcN3dW
b7HLrivx6IQei/BlzCjPbdNX3dK/jtLw0QnYCAo1qnfBjdf+Szu4bxYjdFE8zddw9j8chSFyZpqa
kHS/eYwHK6O96sWzAPilueufsw5DcDUnKMyD++hPdsTqb6RH3LhmawnPOgFqonAFEeRNDe24z7pl
WPdVuXNQYMn9xfLWQCZBJ73/jYrgO4FWoiS2CTW7z3XWfsmpkhvLZReXUFsZL/DWyplsk6hvMJ93
Tl+viiI/ZdrGiRGlYOFZifd9XT5RE3ruEDznMP+eavk3W/CINA1h6DEl+6UGxDxKBCwi+I9F3qxr
6hyuxs1/5i39ujUhUL96X0Lv6ugAsKA/bSUXDl0ZRCUDDc/ApoSmTkqcW3a67KByjXwqqn7jFeOR
Fop7Pm4e1txOb8CYcRli+HTz6WwJ/uY5Z+lJtpDsKHw6CWH6NQjm+US5Dw3Uy3Dx7l/chhMZhKE3
R/1JJwekSxKdI13Ol/smlc/bPTEwP7UYyTY1nerbkrbYVU+Z8/MIG8AOc/+PUuotfR4Gp71URrSP
/3yhr5QN1vgI36C4qSArOLSoee/5o/0ks65Zt5g6dzH9VMfZ+VTZ4qDF5YDJ7C55cMiwchdHRmgk
SXunOec03OYOmb5V2kbAZmx3YT6Iyr3UIdXKE2qES3vCk3IreW5z9kqmmx5EC1SB9Wy+tnuAm2lo
5quxLYt6M94OLaLlMTdueCgDxPp/flmD+XysBQRnCIvtiRtKpbDDQXnZdAmvQcr9YT0V6RtVk9UF
dh+ldS2HLRl/yQpwQ2W4L9ONwl1NeeuuK5edq9iHW+zGAa1dp6r/FCOVJJIiYuBfr6am28VWtBow
sBJwbVOcsdMACSdT12rJgBnwgQycpd27jv+c9/4XHuSCyzuGYFH+oHk95U5LjTo8inQ+VhlGWliG
wyFoZLUW4TSdCuU9NxWZpYRJDPCh3W9FmXbc3Ke7oWyNZa7hKMyfn2j/Lsu9FyltIXqe7dOMWtcH
BX2sRVi9lnPVnAFtX8XQPkAbjrYOVQ9nAw4dMyq+p+HR586wjr3kykEuWSuInBt0uAfOLN9UvHVn
Ji4XFQPifQ4XXMeQoU1TbeimTnGFAk6Lu/kQ5cmnSTmdTPAV0Hc5MmWcaGZ8XitUJzbq1lwQLY43
kjK7lW/5v91YD9cSRuKGUsx9nLEx5CzNgXD667n1R63LH1Bzt5U28/ts07znm4uv6q+R2njmLFxI
kwzWKsX6AjN0GnfYjKifpK9yLchGnSMeiUFQX0eqn/eq+n2XJU1/5bDnb0Dkf4wq+e2V+qFkwN6F
S/ncGhapHFvZ0M5vk1HuthYIkwlwglURLw8jo89qUd4voTs+L934owsJ8FvMALOM8LH01FPhscLQ
Hv2SfkYsYwQYDAvPHCrB87VwxwsfbtRxNCKFq5NnBbbN6jSm018lW3/XuelDUwLcoe3mIjEygBYs
QRCpytmXYQ9IO9RPusXYHFv9d98o4A3h8uwxc9sK4jQqNG4RT1+Yr2zFWQWAJy6TsdmPtWf4SDjt
JrX++F7AcWHBZjqRrluDfiAOpBD9U9H2mCDieROiux8Ss7b5fJImpfyJx/KFheW4zk3ygyULT/SA
34rDD9+WXKAh7k9fbr05+3aT9JjPdn2QcFcMocN13fPk8RUJ3MS/dGHYvDNqEr9aED3EkPmHxBlR
EMfiaqVZeQjc/tVx8+gMyRczNK8g31d/1nlNkn4KwUeY/lWmeEjCJB8ufbxs3cYQYAhgl6Cls02Z
+tPshLQ+dJfGWE9GDAmDDCbJvrbmTR0HLm08PD9E6okjwOtNTEHJRdagVZa7pxiFaw4Otsf6uCkA
qnTQCvepB6Gs32WA1U8AGz6p8TIn10sJG+vI41lOKgciG94QCCSFzCATj/0jiQ3ASb7cdC6nDyjy
RLnHruM1bvCfuQnW5oA1dkar2mquZk2gZPS2ZshfU3GT5MK3sPENJFEcOArVBvsT6d9Z4A8ESRV7
+lO25ULsm42tIRjKj6nSG/4hcCHgRYXf5bulJjUx8byGRtAzXXjwd2pOMFXWnseyukXOnU9b3bLc
yE+PRy4L+zRNvS11HYRrifRt0zcAu6dYkyzJsEP5ZB24ic2nOQRejMjK1Eh4KsmsfC/r5R4ItuYt
tIdkQLC1vxt/4xuvPSi05j1UzQLLLTf1scIn09l/XOjL64yVxtrDt3Yy6a8Ok9Mxj8TPTIibDlhU
+D08lLprxKGnJg0nE+t0+uB29gTcutTeJgQd8ljbEQwJMhEejlMYFSU7m4mlce10AEvKDJZmWa1C
stqHAPKKioINF3O974fpr/b98Y1ugXDnyuLop34BQ4ic1NDkj9nA29Vk7FEwlk0rWrSbs+WVBPZK
er1GGfzsPeWu3SSn57qv9zHdZdwO2LzjsBvN9KkoMdimrX+j7hQTP8kgS4xcIyCbeZcBiwxyC7af
NQwgPqOBaY5N9EEe9Hlimb6Sctw35aVSDlqFyzKA4SGhB6jiwM974UWYJ0BPEf4OxNZuRp5EIFqk
37/VKueOkaef1GGYTe4d0xzoQnRvx/SrF00Ui3En38cMd9ollikM66Ns3PbU8BFqyPiwLBA3wYZS
Dm7Z61CnTEloQrssDTkC5FCa+Cxld5A4rCOuA28mPiD2JGe+DLcSsM/1QyPD6Gz3ylkxaBScn+g4
GXWy49j4Hgo/3Gd58NIYjr1KpA7jyeM4ut2hiVmHxQgANZ3yi9/D+hlCnqvp+Fp+eNl7AsD8MjAT
4+LhEmRTe4z1srPv9rcxRZmcqGFIeB7TDpF9UfG1ozXB3UxJnvH6er89nXxljf+RT9a0alJczRiw
o2MZbXyQ3jmdwCTP8nFNMTPZk/ylx7TPVUkx79K8M8z9sfFBcqjnnKGSkZYGnotFZX6rjtnT6m5B
gv5p46dBfq/KleQBkQ4jKPXYo3Rk0Sey70cIx5IlADA1JpCVW5ND16R98R6VZ6Nhx9qp6Rhjcn8X
+FW0twMa86aQTgEcbABVeq/kyDheuI1Wx2qytmwyKbsKy2RT45Q71Y51dosugi4UCZ5L5SGWJn/u
e5pl7LCvDhM7Os7VwCeISFDWd+zgmFNzA7Wn3DoY0NP22zgLD5SIyCatSQ3jhN+sKXQlOQ2O5NTT
WeVW4/3nSNs130rCV7Z2yURjTFb2F0oKaPvUFutRouDW8olI/5lE9Pg6g3N3rKc34MfbKW2frIaM
UugPv8Oh53iVjcfMJ00fWl/iHhGyOJOu4cjA1BmvfuORtPSupimKkxdsAR/rPfbWt8ny3pKyegbc
w2IinNJNPPTFmmRqXKX7KmfFx6LTW/P8v6bROPKpdATR+sVdL+10G2Q9g+k50/fRnd24fFzG/EHh
rd/Obv0m7yYUkixM/BbVBJXbEzlpK+Ak2rR7vCes6uJs3ITufWc78LPHH6GHg7Og0nozLmTL7RDL
j9j0Kv4cJSm4Ymg2eU8Fk7PYF8Xg6GsT7mGY4CWEN9/23XPX9Q77pkRtgsp9cZzEepbcbmkFNj/w
qO8Yr2aELnvX+/FbSqXRqrPxBkVsDlLbfCUutydITpOKfgSCXAMevhdfqSdlOU+W3zzUlLVwJBju
r/1FVZgvOl8f4iQ/CK6CGDp2GIi3ieEbgEFy4X3EN4DpCTVtUxQgkIvgBbk/QUU2z2PM01WCXQrS
/tnnxM5JiF2cNMSpRsq75rBlk4kqO8dwdvBGbmsebNulrczHzG+uR5zeqJljdgVZFsMBeG41bVCV
E4ltlY0n2wnx6xNLIeAqrWswlpe6tOvtaASkpsbzL/QIWdvIocrSDZINuwXn4GfDY0JjizeCP8u1
vrXLFUtkWg/UJZZzQl0VOq/IhxPMbpYwhNoneY/fub9C+p4v7JX2ldflxwE4gF1DGIliuPdti0RA
mQK+04OnmzspiTOiid5LmdO8nAAQ0EF/aQCVe2nlsY/iKYzT5A5xkbsKvhIQc4fFMxvAQVXYAOA2
bLNK3FLb35ihfrQX1axtDiI6L9+GvGgOvWA1S6Kc4lZ2pnHYvaILjaugoDWjHJ0Ruz5Vm648hll9
T4Vz1ZW5E25kSUOteyJbRuQoZis4Y/MA/n3UbLKLCputwzrpRF4oCGx8SyH8lhFsUK3ShU1XRwIn
ArHQsvphBynC4doOkL6Ckt0Uf13OmqHu92wtVkh3h2gwn9iz5rPhLB2Ltn6Kei4/TSNsJ6mVwWao
fa/dSeI46LAUsFvek4VRcOgRJCadEESD3wRTArHIlJw/oxyaBc42j6KShuuhCA5KexyxKsy2Np6V
iT+6thUChw62C7f+VVyA3FomyAUherntO1ulyR8gNxS7wh5fc0f/lgxul0jd7YjzMdJOhXtwKbeu
uruUyN0OFWp+Of8KuTfOjA3zYB2nTCOxUXjzT0NXOxa7SZbVVjQ5s8/IAhrWN5iWVXs3PFbDRyKK
79J2qWkvFmwBbZPuoe//hRmISdfzDDkQ0NN55IYrK1XNdcYc3baN/05fJn0jg9iwMmlujnbhVTe5
2kpfxHvEN44xbMNe8rrdaJj2LQvOI03jEDXCOwlKE4SFabPqx0RvVBFsUtnHj5xbr1M/f5Zuv8f0
QnpfBVvSQKT6ZbGO/BxHeh9zsqnx6KS/rIZ32Qqwp4T5B2fJFQbomXqRJiPTF29lxeGahx0btW5d
BrG9wWsMYMNDuqChJ9fdqxMidOZJWBykZf3gYxVHD6IGi5YINEBzUFf7vagS9uWcTGLVQXVLzNYf
mhvLcz6N1INqp75QTQApMngZBnweziQfDJWNFEIMbIBrw8HDfxp08OUJh0yQ2U3MvYzM9bFFiljZ
HR9TYVFlPAC+idqVlc0CH1H4xwi8V2FjaLZjKmElHcvoO+pytbp/YEbL+6YJ9Gc3WU9O1H8Zlw0B
4AAgSqMyG2MuyzxmNzt+LgVMmNLjQTzY4ZcXAUex2+mT9c1G3Ufh1gu91yJ7rCqFjSx1Fa3UEHcK
V2WbFlUTsEbyJAG6QYRI/Jsq6I7MEO6iYnlzOQ0d2vT+Mk41LPi4W84eY8QKCm1HjLi3niFz3U2p
25aj3BElJjqGutnTwm2uc51N13/+iQ3pdB1UTy7inmD9X79JDBYfqNHRmrVVeBP3wajk7DB6y5+A
Y+8pl021TwaX8+vUp08qG7MdaaiOgrIFHy7FJzDqzz1T3G5aWDTaGphZ0zAc6UgMz+mkx2eg1Qcs
GttSpa9Ghv21XsjZQQp1Mg6nq6wuIBEq1DCnHz/yxj6lKmIUdMv8IS6N2FrhEq1Jvzgsn7g6p3nB
0BHlDmQMeJzpyMbTzSaaA+4nDw1h06t0tQ9BBT5EDv0hlvMw6Ty9yKK/9k3nPFShuLRUblzc1P8m
PRnvBgHW0pDQAaMFvtDskhjCqoOgXC9Q9XrU14F2T/J54zYuuRbYlm9Z1FybpqYtjNJmH1elr1xu
kGO7Y7tRH8eYolyHyMFjli5vuSndW2PF+ZOGG9ei9njj5LwEFToWbwJLDPQi3or+G03waNVBxh32
i4R9tfcncgaDX9FrzSpWVzihlru5q5g5xJHze9G6+GGh0kRLUfLKsI3O8/lXh1cu9NvqDTyRTy3A
apSzjSJD7SrgAKwzfXLMW3HKrWbdtFjT7+TOPAYm4tO/yuMpPNrD0OIKS82e3YEUTXjLDA+R/J2S
NAwPbjPsRjFiKmSEztox5NSINbk/+65ma0XR+aadXtvWdfd2SnJsoNguioe33B4wyRpvPCCpYo5o
MyJmpl4e1TBT1FfdvMD4K3ue830uhh+ZKZ67YtR7VLZrouL8QDc7LQOt4VBdjqfk52ySZFeRoljN
+JwoBZL0Scbua+gu7bkd6cbNXwhtTltut5g4KdZhunZpHzLDzpujV1oZXgofQg7xrQHJBD0zHbgo
I15zy7SoBpA3N4SPy8tSeygKg9Vc0sX311FIq7KSF86pycMUhuPaZX8EohQR2Go3lm5+jllXPtdM
nkDOP8Zqrg/jIh6mSqBbQwRcu/TIseDymYzKm8u+jvrBiS4G+piJrb6j/jO8gV9Yz7RydSVh/Apv
fNhxV2OZJiTOvNzft4z9q8Af5cabGxCfrEiqiXctksOjnea0XKX1LxkPqK9sz2bCXjpjFSodnvuO
xcQhKXfZ2WSgdmO1JTfSEiJ3zZ6OVb2GfZxv28xjsGJthB3PsOEbIht3FtvdPstg2+GfEFOwDQtb
X/75osGd74sKalUKxG3VSJQu4kNPPRnbE9mMI8d/zR6W8baEuaLi9Gtom3ztyE6unFJdA/1VuEn7
nYbJCTn41k0K3mg9/MBAALlm9HZDTHsghnSaKIvv3rZg+jHsb8u48AAFFsPVjJ8yZQvSx/MDIthO
pKrdehrzYkR4cjbKsPXQJx1AmwjwNjRR0e/nYlxhGOanTa7z2McvZkz+hnOwz9lKg+ctgr3wYh9b
3rfu+vtJSOgd/e4MX4GeIIos3bCjjpq7tESn0hSwB5bVEnocufhlutM9xzA3u4J7LTcyJbxVWB6n
iJjPSL48L3W1bJO+2glqL7dNjq+no7wXjgwgq8pjHOwafjkrAsZcDeSIOCg40d3wWMPP5TbMRshn
JzChcBUevCFPfA6jDrHYdL/iJn5aPKLKTtC/mIyaIwgQH1brY9/wqDllFWWNyW9eWsDNQFKhzBIu
a3kHPWoJX6QwHrtBDzRzVrE7VTnPLZYyR2G/a4NttLaX36GKl3UamIIDmn/TqnwpgpBN/dCsCSzB
4EXUtThNr4vJfczr8mBU+GNxftie/Kajh79lm7EAQLdZOSq+hTnyAbIAdUJa7yelr07LE8YbCQXA
gUUTVR8Rckgs2Yw9ZJn5QdF2t24kZbuZeyQ+HK+o0v4z3KPSQqqHTmbvBWHyMGJuq2ELESjZSRAR
hWeRxrFJLlo2PQnBltK5/YzFZfKcS01Xa7eofTGbq/Syj8Ric6uoBV6VvqJbdOGXEGE9VijJOe0X
f2OV5otcMBYd/RC5rLHgIA5evUkCt1xp1IC7p7eC/i0LNuh8e60BnSQUjwilSJJ0PGhYojIhHIpG
kzPm3JgaeZKwlZyApdJouVsZde9B/AZbhfYe7FAOy6xx4clNLs7A+SqzbD+EZBhdERLcDcWRdMu5
Cv0PIJ2Q8yVgaRBgYgCDYp1ltzw3JrreBSFqBFaBhWe4ZBTaDJb6dAL7IymA3iG2EcNyO2q2sc2E
Iv2Stlp18T6wm3v184aiIbNiKjpPBQozSli+zFsj+uOcKMXyisRHaNa1RRbAImwWT5eyDPR2ESxF
x8h6zSG9oSDdlytzzn84xcd8SA4qD/e5S+Q8hNWJjwTljcpx2/3VO89lVV17u73Q48oB8iHi+2eu
2tuloLCSdFABPhxzzc3BJ5TN1bEMAbXly8iZMHT35ETR/th7xjl/MhwQDEl3v82d+5Xo8kh4FwS3
XX62cXJp3STezBtOveuB/SaPFC5rF4Ebso//vuia1OBPVyTuOjYqWycupbCjYXgA613e9cxGQ9fW
TNha2IzG4gDghUWQ8Y7xQIqZUs+VqBOS7ePDmHePJszexB1QDd4eN4O10W315PT0oIZpehnpHe/r
6YkCIgKQtJit+KQjFNFsp/r0WChODRZZg7mP9rAjH9oBeDM+vS/Zjfmtx557XoYEKLE3KWhtydfk
aXUOQveM7lK/Dvw0+znt8s3SY9S2o+E0+Zyepi4ajlrIZ275KEEqeK/BEp3cxWxzCHTHJXC/K1c6
O9l7b9wiuhOV4MxGEKbD2qWP2i+vC9aPNY+pu2oJvuZ1QNrwppQBSzL5V4cWJZhXF+5J5AGVtlEo
h2mXVhxI53T6VrA5GLuAzVVtV3Ne2dAoReshpIOEGLxwamefYn1Za32cgg+XvvWDO5nm5M4ASBSV
rCs2um86iO5RJrt46zPys5pnQ6exzEVixIwQankQbvTapN1msaUkg9nzmS9myjbrAsPyZDtrh2qv
zdwnJNpjdfOmP01ley82ncvYAxaq7RCv7CkINlNM9CqKWOX62CchFxCNmOiEQNyYnfy5nHiyJNJB
z8TFBjcXk0LzgOWp3/NmOd8R8f51J8RjnPpwNpIOz5p6UMx953BTSaHYLuictVcnd43DDG63dYe9
cGR47Gd1pqjVkIm8QJ7bsFqURxL1OwZjay8rgGKhbT0OOQWl5OVgr1EZIu95GT+3H6sYN6rLq0LP
1HdblNxiFofA1tJfKYgPhySnebF/IeM9nFXKcNgiuefFVB3w+WBzrODgTh4ZwaBYyoupcw4GAUBi
1qwC9gDETx1t65DrzrJtfcpHz7BjE7gCvFivEOt0XP/NKyjp/ZJzbcrvKYt+hZ48Au5FJZfNiy/G
vZdGa280BXUsdA2ndnQFTbsjgbTDG8HMlGJ8EfbR8EBCtH5TAWuk9lLf5361n7vgPIrlO7OC93HB
0AYSr22eLR9fAS4B/zZlLFZn1I5QDmvFzmvn1V66cbP0OHQfhmYCDm0gSJIwfFZFs//HnTpJojiI
tO7Wk+XPLrePnq2vaV/VoHbmalNGzh+nXfxt04blNrDJdfvVmB1HSKyznAAG9z03kRY00kS5Nl3N
12jqsfU46Al+yAcPLmS6p+qsZLBSf+eiZSLNqpPoXQx4uY8nqDtYMIX2gU9nUCvUtEvc77acw4PP
AEm/Rs+BED/Dm59zwdlDte7dOf2RjuOHr1Fch2J6DnO5JWkv94i4HL39hM0HjI695GDdhG70qOHU
r1vWwccm5P1ELygLZ3nBn8YMGYBKAFV7sIaWXPN979LzCM3d4vj/vff/dHf9X1q3bEqKibb9z//e
6/VfhVn34rB//7eDrH7+oj7+fzyqn7//6Oy/+/D/63/+TyN+GP9L0HCFhyh2vEh4/7sDK/T/RbEQ
pQNCEMX4z3asulF99u//5rr/cnz/3osVUn+i2Wfe/6X4l0uDEupwYPuh4wTB/4sFP7D/zyhfEOP/
x2DjgCmM8fuH/v33/1sv02z1noiKVOypnx4YcvzugqwWbeaoaz7H2k4+e78YznFT1rRnaPklwZTA
17WFdyyt1rMhlla03gdGjT/479VfJwvDF6OAVFu4QjKOsg3Rktwmb7NgVNdNg0kXfQZFG+/VpNNq
PwW59WDyNDkginsbf/BwfuEav1Dz2K0XH8QCqeUx+5QycybEF6/g+5oi39B3kzP3go2Iolm8B+4Y
/J4ZoHeGiPi3g1eNCEBP64QloNvX3Xhw6n56byyVHMes9R6KRUcXC2/ToWsrywVNb5YNe3dC8svd
fp0Y/ESmc+QzJCy2wQbQ4rYXXfeaySTF6Fdi75tKCXuLFxkfUVwcuCUvx9ItWFB3y9zudGpVL73j
2xvlwMiisKr2/gKtMZ/gtotbYRyXmhHNMWeYAkbrYm7pEkmwaEmGu6Wzxtco9e3fS2rJd0q0vE/+
5/DB66rwISogMIqlssl/sakTqpgpDABcE/IhW9POPPWM/XX8JKGtP06mKm4jAx80uNKmr4xH36Z1
B5ytbdo+z7xfG4HtEmSsXfyqEst/bToUI8LRNAK6NbdWqH3Wbhqzu/rPMeA591r+ceETvReZns5w
FwB8Bg2b2LqcH0N/1tBhwsiFBxhQ2ut72FjqZikfB+NjthGAxETX4mOb6Gw82IEbnAdtW8dlbvAu
joXzw80CawOfMcDenFTZLssyt90EwYzYyzVyYrtg/YiXQiO1FjabCHqOwi3KpX5oaTAgMmEb2iHR
Je4rIF3Fn0OrzV9fE+3dZKUoZ94Yb8JZETcPfmQ6/mzPe/K5Ke8Hv7Nf6M2hfXSSCbT2IcBvPxdg
9VZYlmu+ObPQrUsLSSGPszBONI6EtcAbUT85dIF+Zi2v7XYmI/KgW5KIm1C3WGGFUH17HixW2KuY
A8vBchQtM8Bkou9C+PQylHC9cBKLft52w91w0vZVd6iQ8DmBFfDceNJ2hwjnwt0HElXOuvbxy+m+
btUqshN9CqgGMSC2g/hkcUGc+LmxrTaQtCR9OQJGZyKYk0MNvxsmmb0pY2s6xjFXIhF+gTO2bE4s
qbxHv+L5E7TeQA4aJXalw9rGCw+3ze2b/pqnlfORuWHR7mHz6B0ttPbfzov7x6k0/i/YveZhsZb0
3Rry/sXhp4AWCbTimbuJhVUTm9ADUokBGkpZ5S2w3AErTldgF9eIK4ZwNm5SxwEcMbfZqeXJfeuH
MaYz1ITqW7Q5UhMHsPMc2uGPwhX+TpIgx7ifRtE2j4i+KyDuMO/zYHxN40gjKWgmmNpUy+sC7HIX
BpP3UuVNACUaPatEBLvnhJb8A+ZRecTqjPO0HWw6v9LUvybwog+xo/2tjhzyjPGUa1yGjOLBSP2T
kM3CFjKa0acyXD4F0Hkolv/B3pn15o2kWfqvJOZi7phgBBlc0Ji++PZduyzrhpBtJfd956+fh7Y7
S1ZW2ZU3jWlgKo1CValkSRQZjDjvOc8pIbf7aYp8z+a+X1iWb8NpFVy80Q4V1EFJ1HQEAQ+KooiP
sTY6e2wy1bWdaIiKrmjSNWXV0zXnVf1jQmXynTNF/aFjvHAMJlEPXCvHuvFavX9IPKAloxPhlzKq
dHY76eopbXSx5pgzrMBsWLsAUNsuyESLRIHxWxZugJBgN4ysx7K68oTGDWVI8PhpLoczyLkWZ0lk
34yhQT6/p8lEBHZ/QcRDQKmZTDMlzv1uS7Yq3sxlek95HZuHPDKSTQPo7APHE4LV2YTrqM8oJXc4
QmBjIGBNVypI8hIMXO6O2mwZM2jjqJRzHCrBOgaWO7mCxO7vA7iGK1kMZbsSZiGfkDDHdZD56eee
F8IHr9ar17ghFBmVdBlMFkcKz4TQbkV28SmiQHvfWBoTlVlr07i1r0jhcXpUY4A7WwdAYyx95YHs
9Mj4PjvMgO91L1aHxqXijkbTfl80ytiGjeadc9NRB0qYB/QDXzyNTdve0yiLfabv5wImUTyoxiKQ
FlpG+qXOKN9RiZvemgUwrCiMOew3bu+ZizbT8lv6UOX9hDB+7H0biFapJ6a28MPeuGRlxm8yoPkK
6oduZR+iNE43Hpd3g4SU7DiAuQmMGEVG1xFudzLsYHjqBERNzy6qg4Rfw6PATHvoEm/fg4I9ZgKT
rF7ikTQ1JnsLqovUtkyqGDLN1G8l75mtChMdrd6aT1GxjNaM/Nu7lIU4XFcep7+4D4bTIMZqo/jI
GfaNw1yRK8uy7MxXBrqq9PqgXZApIReS0IEBUAxjil954aOfaIy5nbDOUqjBQVcsY2Vp22hK7Yug
NWyjtYxQJpnh1VSyXNNlDcwvMIat3loRAYFEfxzTlDF5SzXdGeERIdmUxU2R9fkSTlMIryfIoG+b
vKLRIaDI3gvLzvOV3aTpiFMwb+/CCdu3r435Haq7zqyyDxtgtU3lZFtwz80dlnB1r+uyvMr7lr8r
/kT14mr0LXPXl53kndBKj+BxrhFoifT6nORZ/mFwwuImbST2sVTzAHI7o/0B53d7CUyt3mrW1J+7
vHCIRNXubaVo22Y+OU8W4nTCwYK3YFdAMb7qJ9yBSZAVT0PJCxh+/nQMiUZCNIJVt3UCQDPLpKjM
j+1YRo/Z4McrxtvUzGl6dCD4FJysxIMPHUQCyjcj1kyriQFEkImy9j6hmg5lY6SxHfDcbZL3IWac
yfSot9Z0wJ2YtigLVeGtmdiaR4sjp/qQolBYm3p87nSFY6BJp+6VUXO7Lpg/8EoqgrsJ6C3cFVsB
kAl74omtc2qMelxSFNFfuVqkg6wG4BqmAjDtaBr0MLTM12/LYRiOg9W21H2q6g99wqSS1XQ4wUtt
t4mTB2clYvTdQAd8a2lVfFf6qLxd0URPZTcqnzlWCDVofoQXjR4aV7F0MzatY3GIzbrdGlFuXDU5
RVJLIqjJLrDL8EVTE1I2GOOCcSqjAxxDptw7+HfCFakYyyKpBtsWX1QGAaUyi3A7RG10HDPCqTi4
7c9NJthy1A3va62liwuLCAMZvZzrm2tNLKKcJp6+h2yhofZd3NhormJsj4eWb/KKtVRfJ4qI4OQ3
2Pks9py6xKkF/jO7tjQvRUeUDfbNjoRYp03rcFDEc2RIl33oRQ1Gkz49BXlRs62i85qjf2Rma1qs
SWFpk5fRn2o5w2NjKcjwkaY7d5rlh4dcjcWD2XjN0QwV2vNoka9QVm08Cssfl8nggKVnBWOPQZlY
2YcTpJ4i2hUwB3dlW3sIaH3obtI6ps3cU1SIu553B+ckvW40xnkh/u2dEjqynR08lrpSuFWb5E6M
vPjMiv5MRaLrUQYVZWRGl+GUDtzo05vz2fW3aPFvwHCv8zBr6v/zv6Q9R4r/ETn+64HnXXBe2slU
9A6yXVW7C6ehYy6WqO5dT8x4SjAdJhWzOiyW2JkmyucihzoZs+3uaWGVizK3yXaU9W1nCHYwU8JG
q6eiz48UZ4MIuijQtYkdf35G7t7kPBvknniccS/uqy47B10U7RjK8xvUqAePLffUpm66nfRZcLGM
neyH+26wn/DYBhgpKsjYQxOXn8tGx3dVl4yObGdYxo7HTqOEa+w6XX1w3EDb5GHdbwh9ZafcAGDC
IH6il8sbQYHW9u0wGenzIELYtDPbqvN5ZYylwLg2tahBhKfPDb08hkXuzheSbJ/AIvvBnIZxo7dh
uQss6JN9BYkdb6/7JdYsbO1BMHrbSvNaInR2QGinluGDLZT3EAZx9sToFqtV2OhLPwk3GHBKOG9+
/2TwliQFoWcgLXmJ49ohbBw6V6Ty+jWiXb7LA2RcXv4uDP45JtLWE2GYYTtJAB3EuQKxoDNu3HoJ
qFFsL2Hx0E15/oqHnvlx3NcHtNT7qdbdD5Iz3rVhlyZzOcZ5e04nnsF7IOcOT5qqstdeUI/0OKVR
t4W2PSwtbr8nDTkUeDE2aEE/YShKCDdT/yTZ0IEcYW5VpqiHCWvdHp8MvZbepNPd6Annijpa2CnS
851jGdbmacIZd2cJElkLgxnHPGqjHbSO4ukM9awHoC3Ts6X1+a6a7PspAZ8nQhv7YR1g2/DmrXsV
hZjmMBN+KassvBViIGo2JU67Ib5kL0UVhPsh0spPtKwki2RCTQ+cVn/qUJkX5XxQQDLMV0AhEZq0
tDvbE8FcU+vU1hiHez8jgeJxEEBRLwuXCMfACzyoHyLCvhCgRXpvgmnE6+s+03eZfUzZVO1b6eA/
Nu30KkwS0DOVE7Cp7UBvpCGYbDswvxBSJkMyuN2aFqpXO5T+Q9D07bQQAuZGTEZFeZ1/Lho9PfU0
0n9RmLoeho4uuAWxKt4qSS53TuBZ96jMDGhQJupjnEoWCSPNbjJdD9qVlZsV4zTyUF+Yf1zVlYZJ
qfWLDWQkeaFvL8VjYeAMmxhfwLCsF4a0xg+W5BYmFZc8qG/nujS/LeWgNri62wfCsMm9V+eUqfW8
kQxXEAcwyxF0cuJvpy4tnxyaEOE9A07OQXVt6nbc5lMarAc4yQ/CGV3s4NkhbyZ8k4qh/homZ/NU
Do27KIPIB0oaqyuuuoOmKNpT64+UTyRtsK1Jbp+rmFuFSvKlNAW7RIpVqHvL7GWSVyf2iIj+qco+
J18XiWKsTUo58ueUTZ+j7L2hYYiuBg1DaBVj+wUGYpXO3BgBjMAc7A1EhDOR3eIwEJCak3wnA+vy
EOv7IoGQ2mbW56wf2YbnHYV0LOiOsvJbOR/Gf7Eov8dA4FN1lYmPR0Aulrr7bk3uo0x6nmk4W23E
u6/MyPpcYUIJ4fwHIxt5O77iDoo/KplVr1Xs9mR3gkK7qYVoPkad3TsQfhRPZQhJckEEw/xsVhqY
ntbVW5ZwK6MnEt8zM/bAj9gDznTu/ZhbziHE/VosagJG2vIXP9WPiBbbBK8hdRMNUUA2RuObP/5G
WvPsyO45vXrbsKLeApHIN1LSHh1ptjRP66uBG3vZp3Jt1NmTFEY9XAxi9090hvR/sL1uaUTPkqNV
OdUDKgHFtk084svEeHJy4zLbDBl7iTVKhJmumwYs/4INXHwbKjaQZyOoDXOf2ZZp7SMs/Gdhclxc
9rSSZevW1OLnrz/u3wK0/Hv0lfs85c97QMv8hf4ktNT/+fXD/ms+A09++C/rr8rtTftajbevdZs0
b9XZf/eD31XcX+m/upCS+uk3v/e/8FdWL+lL9ttL9uW3Vdj+oP/++cnfJWD5O7xOATDNxLip3krA
+u+OTR8KBkF8a5bu8nh8l4Cl/jsfsaUDdAXQiOPyvXwXgvmQYZEid5WukIKlYf4dIdj9EXPH9wSI
BRFF8MfkJtP5Qm9v1gKxpTczYa5FFP7BYe/Cq3dbWO595DES1Yn5MtkYmI57pIbkTTFZH+0Kecx9
Dnoy2ULzSWJPjzHD/SJUG6wF6+g0RYR8eo5fzGB8j+hzrz+W0gDLAUh9UpzxwH6y+8ZjbCbFEQis
1TobC5qTR42IO03LJKp2Zpns0dtA5amLsoxtX5o3pidIqCw4cX8aMMqNBebxpLxztOJuGrw1boCl
yVw3TnXe8J+m5I5hK8U6E84vOM5mf7Y5cxH8OInCvGTm8FhQ1lc07LBxeRTjjNygPqwiyiW9+2kk
yuB45n1t+UCSyHF4JvQ6cLfzAW0H+oigmp/cNL5NJJNRIU/gM670e92pniKTy+brMMY8aw/5ZO2k
zWetYRhZpCdwAr/gFYr5F/WP/e33XyRhFtfghuLOmdfaN6vOSLilDmZRbx5H+rCdqC87+RRgqnG8
sitklSCIaTW211qrZof4L5Y988eJAt+Aq1vYHnRLMeOEPvQO4xiWrkMLX+itgXZORQEcpoX6C6lz
waFMreNAXpkehp8WD3lUTo8dkK0ThCJtz/ECGvbidTSaaoNJkA02x66NLRiLefl0GpJq15YwTywH
oqdOwiNlf7c0VZKutryqcFpXomZDnqx7w2W2kHBaAwm7w3p4xOpEEZbt6WuU9s/Y28YF4JebVg+3
Ux2KJc/fB+AYRw8bhAMNPSuD8pCXhf+Nnvi31sl/vgK+XQD/899bSv8HgayEMuZF518P0w4vadr+
9r9f0uI/fju+1FidfuBaff/874up9btts2Ixwmfv4AjJgOwb2MoGbOWyvDo2dyGrrMNe4r/maep3
AcdTzWQr5TJr+wfYypC/E3WQgjmcaeiWxZr/X6+V74dK3kj8fngh/ZNDpmn8+AxooDFt/nGsd6so
6FQfg2c9bSs5UFCW2uKReoqC2qWwuxRmbOVrFmH/2Uko7YSJEgcbXZtVaygXVGf4JVEdW12sbCDR
qAl9nQ2RzigpZy7seBFalXRSSjzkMGxce8DoAwVuaZRJsehxxHA8hSCRSrS3MJfZnTUrd3IOwUy9
hZqH6fAkADR9UBPgN8clmWnUESl5ByCM61Nunk1Yq4xZKEwz0Icp3jWm9aH46M6CIrt3fAkgaNAZ
Q1jbFFOasyERGTKbBcm+p19jCWcq/twPFmGlzEG81FEf8WQ1jIDYAst74qP57ZDDLF5w3EP+xFSe
308TQOi4SLOtPWd1x/no0NcxVjctedIyKslyG3vb+FVZtZgF3UdWOEDEKpvzNJnyqIZixPNhBXsd
n82WzHy4FbNoG9vBeN/GsCKOtV9jICJgi3Y5UFdAlVYim0tWmWBj5uRIrvX0n80qsRlPHQcgSThx
1pCjWU12Z12ZsqP4g8i69LPXRNNan/XnMRHpoyMhBSzsJEX1SkhK0Wzgs9eDMujRj2E7NDeyHAZU
KjkN4wdNS1lqGuWZGiimNLiulIohl7iN+djJoSd5ogt10+N2gxo8DA/S7NyljbP0yP2bv6R0zuKV
MqpmXbPN38WRJ28MTLPwGsJW3naFGC5akk/AsuLEuNHAYaBWuCxpDyltDLO/w3Q1ClBr/p6cmK+3
CpDUON2UwbWSjJNEUSFF5kXe44+2iUjOAddiKSNHHcveVUeTv01eV5Gev7TRAO/WxxgbMsu0xntI
Ttl2UpP+FIQFJtnGN+dWQ4sgKSM4ha9CBHx5CL4gJDxGrLe2VXsv7NhjB+cePQRTGsIHs9LRik5s
T4ZrZTc9AHK3ECEs0AJPTmuJMyPWZuO4Xvh58NgP61VZELUXBlmcpKrwXnQ0gHiU/4yetq2TIHz1
lDa+QNePH+2uMBxmDpF8NQODByzwVV6uKkwpLSmYXucq+Wk5fkq7zDFWSWwWDk42iXg8dESA8bR2
3kZqtmNeW4XWE7rpncl/aeOgvsuGxqYspeBEvmiYNsp1xC2D8dwOqz/6scxpMw0FPhYc6/iQ/cym
s1EHYS5G26+5NV33trMoPMTdMdX4KqnVuDHbrLmtsJKKpXCK4ZGaNP8FukT7jGI872e84qY12eMn
VQd3aEjzLwmpLyoNpoCEMrohF73PewEFlMAJYAsQSabL8JXYh9sW6yQyjRtVtNk50UoqURNDCxE3
1GB8cQfpvIauSfZVw52MtshPcm1Fsj3R6YcC5ldMtRm3juazBmxkWGhhZV6mMNXBKVnRFS7mdiXx
Lz6HQYZXvYSILUEYbkXTGDsvAhM0dbDd2TIwVxOD/yGoPUICjLyYO4h0qpYpMIRVUyIE212Kjo5G
kR2LJMrCVVJ6dH84+iiTfQez/NJhVu+WRPpL2ksrxq7sKxvKIil/Bh/QutwNunNhFn3DkStGlyx1
TswQ20sGV2RC7Sz74PSNvcf72y7btjU/q0LLDlNOSG4qHaoiczXdG6EfrlUdwsye8DpQIqhWoqsB
qvjQaEoGlGuJM/JMF7S3o1DK/GhESU9CjSwWBV84/Q1mjxCRtOQYaOFwJi6BU91B1zLTgmC+y2ye
mJc61bLVLqXqnbuSpAK1E7WzUXDSr4x29O/Ax8x8JxvCIJR+TP3KqMZdRh87RjcbloCVFFs4FekV
PCNjTfxDIAZPSY/qV0agqxtNnd2yctTKkKXxkQxyCW1Xa8pDPzQ3g8nsz/Q65mhZTQpwMbQmgQDo
fGcxSfOZgoz8YdIJbkIFoBlsKC39w5hUaXKqhp5fQTTkwR9JpISxlWaeXalwBrKZvUDzjwsf7sA0
VqusoiBCN5rhrCQ4lQXhZW0DFhj1Lux6+yYdDPuUVEQ7AMbQVlhN2q1HgKRZDIgUl8EVPV2rHZQH
K/S+hFWtrbzU9R88cM0bUSKPsy0NqlddGWFwkXY3vegMY+Gtl+rSxJNOgjfOAS5EQbOrCtrmfBYO
psXU/tQ1eRpZA1gtZa9fD2HhfyxGaFYeGJF91BvBWncnhp+xUVz0FgYfsN6muzM6Qi2B0wxrmqKY
duh8bKFqw7+jrS0MsInm9bMsnZ6ejQALdss8HJAzroIXyfNWkdyW/tVU4m7AHk15c6kUI8rKMvYV
HVM6wpvfH3QHKlqX6j0kBr3dApOHZlSU6WctqcJ9KPz4lBbadGOnwOEa0JG49J3y4FPI8OD1vFzr
AC592IbFhmwt5cxe3pOu8+z7OnK766CDsDulELtYgsJjfnY064JKm+1rol3rYaqpIbIjyz65k/S/
Cff/bdvm/xflBdxe7E7/9Y749BLXwcuX/vW1+EFZ+PZ533fCxu9wWPEYIg8QxzNMznvfd8Ji1g4M
y5K2gOLKcezPnbCQv5u6abPBkya7XtCwf8oKzu8oAMhVLntBezaE/Z2NsHx/GLU4DbIJx6XG1xcu
vNgfDqNhq8QQsR9EcJqsTWjTBaJaQc5gIjqet8aemah2CEvOzMpz8lXqIwwX+COWJe0KbJqYfkxF
Pq0CP6DMfLJQAkz3KGTFWsvWhnSX654FFe2rNxf6n23hfxwTIcPwjw2fjSMBwqSuvztGpx7zB+pu
tRWm/NjjcJ/3LzWuikvv2B809lBLbZSYa3WAQNEcJMMnZRFu9Yhiwqw5To3ae8IMjrbNYCd1vIM+
pEwQqA7ZV1W79Wib21pF4JLOYukmZ9bSdbbxyxmh7+ftR8jh+SKjxqNTD7ZjZ+vGUGdN+wrwa4iF
0y20tnxyUqq9iqZ+fA5h7QC1s25AP6YH6Wv+6efXRL4XNLkmrLKziDVbEKX1DvvPTiMrcpv1NCmI
8iRCBKeuZ1kSDRz0INmbVORmYxw+jK5jXGkRkYUe16tLqtTKGKkHunsHZekjhX36ZQpynUVo5Iq6
0VNL5PvQ9T2difOQBDotRJF14Q31ExN4OKNh8miG7Xg0AS/8/Mf6i2LCj+VAv9DRLRxp/cUC2dlu
W9qqZ+k27hkNhrhLrJZiI+XsgWUkxzpkPKjr9pFXZXEicUMT0tg6h198G+8VOO63+TBr2NxsWAV1
jrRvhRtFyLBvdFRspfzPRp7z0LjpTCjEDxJuwIKGj/HQqz1HEvim3n0XxBi32uScJ7jEfv7NGO+/
GRvB0UC70TGnUnvhvDvIEtq0sBWZzJCIVsoqMx76HMHNcVa9FRrngQb1BTm2fVP2mOdajTqWLxNR
86uBvDDchdHGeBSQ/DdMuJB5D3nGxf4uJ6C0ONAfg6CCLm/YHyctpzmrKF890wl2ok+wUDTTHA5H
2MFYWIWR8aDGHtI6WYExgsz+939U1zSF67hK8i/7nV41arTKAMzlR6WMBdt20Fy1HWmF3ksvVUFe
p7E/FaIWWziXn8yAnkfjUqDMn6IoOYyF7p4yny40/HDFKhGxf0A2rFclOv/KcKzsNjbpiyhazVky
mYyOec0hwcKVtafV2174uf0JP55+KANWPjtNLwKwJoCIduHZen738x9Wzo/oW3XQttBFeHp1lA7b
RPH98SbrqmHgUJq7qyKN45OIyStOeBGTurJvzZHYvgaLOGbW1nk3SeI8SwCUmGdTA5zcFLKrduyN
laRfUpv9sqLFcqmsLmVPUj5LEDm/ejR5Hb7/doWtTFRuF2HGnaX4t89EGrLJrvwETFrL8zlaiTg1
16IodMDXE+WoWedsrbxh10eikfHVLAEGHbhrRbkur5tro8eq3+vaakqbZtd5u7YjbvHzi/qXBYSL
ymsCH/Wswgt4AT9+l22JHVYajMUsUTarvDQ/2RPRUbopLVzN0bY2bHB6+clLiozkGXe28kT69x9Z
26FAR6K98uaWs8X87bXSTHQWK/JRh7TGOY6GRrqtIDE/GM4I87JRK+lR3S05+KxiXNN9NnqHqcD3
M0qs04W30NWcPIzH9knCJ0igVMguP0itfmlUVCyH3sXW2inrOVLuvuBB3wpACwfNS1YwXuoPZk4b
U+49JElcfky60l0OXj+tXVtLfvF6FvPr99197KDtia/bFAYg717PxHv8OKlmt1TU/wEZEfJtS27U
yxmxGYSXONba4tCRnYF1dYuqVe+a0RfrIsWMg5d9ibsx/8VvQP7lm7IdpWyT0Y7EEWno8938Rnrv
RZi7kEJMLi9MtnT9dd2stJRI1jBD3+qQQXjprc3ANG+ZX8IwjdaBdqoAvhx1B95ZAGJNS+r6UNmd
8YFQ4X5q7AU7vOHESouK1oHmJtPf3k5G+YtvX8zP/g/XlCDd/Cac1wcL/fTdDYQzyKgtE0MMy1+5
hALFxBEP8Oj26SIqLe8g4Xqsm1I3joF0hh3IbRtaR7WUGTaknz9Tf9k5Yghng8EgAYmXZMTXedWb
awnbT+WjbDQ4c3qzm/Qvo5/1BBrbnXK9/ujG0BixX1iwXVFQGL/60B8zl3plhuR+bWiPIs8F+HQa
1GudY32EX7lvhoUZi3BH2i1as1B+u4T/bYeUHyYA/4O0fWkZ86L4r08y1+2X9nPwWlXj24PM90/7
dpBxkOBdU3EuwdtOJMXg6fl+kCEigypvk6P6OuecP/Jd0hfMAUzJ64FDjOU6cn6ffZ+PCqaqTAZI
z/AskkVldPpOwv+ZpD/f+2+fDYuHwmE2a/MSYvfrzPulN7ejKtwR/mdbrjVHffSGdlk7PeQRv8WM
0Xfgcss5Q+napyIzPr+5Utffvshby9q8//jZl3631MlI2HEMMHPtArha+EGNJBNNO4jtn/oSOPDP
vxpj4x+/3PwCEQazFaXzsEv5bhGLvC6iGSGDWaCl8QpSAwQSVDocHB9D2z9XSY/wgx9yM9bFE1Uz
MAokTkeouiueTvBo1ZzNhh8eFzqcLqt9Eq34SECjDK5of3gMp/CMaWls7LOKhqXRJoopBt2nAC2l
fjIm7brsm0OQWbsQ540wsvpXa4v+l12QZD/hYILhbS25696tdLJKa9vqwEulFJHRz7eNu1RilIzb
a7OFZZw3GiHTyX8oRWvRBTgBSSgoJqEicCGC4skCrbvvtYuBKX/r5X62ZLm6kjhzV2Hffkoomy70
hJzKs8enAtpCqtfJMUefNBP4jmFuoW1/IqwULbLIu29KphtBswepjkEkBUkXzfx0X0Gu1h37kKKV
7slEjpjTyj3/c7rzxyBcDblDosOhdZyg97LGgzxof+S8bMcOD3/kL+SoFhGjDs9uloMzo4ijXQJe
VvOTXR2rBc7tddemq6zz1mnqnpzcPHjXbGLAU4DxQO+PSn2b+/IKiJlZfqnFCXMUEaBh8dz1gToK
v97lKgFl4yt9N0MBmqjhIIeNZw9nfh+mQGQivVvhGsLqV1vJSjlcpSEzHs0KHTDVnH3vAJCxYv2m
NrvHiEZNwq3B7UgoYcNi/UV2k3PB6UK/W1ztMoTauymI6GaCdEtzwL5NU2YUAq3Zr5JnLqG1TpJi
n0BuoNMTQb56TXHWreLGIE5cUQPZuzJZD0rsbfNBt2N/U8G2A03sbYG6uIfOsXoSEoO5IFMMr4sw
JqXOdFro7soXubex0MkXTmCVHBLDZtVPOPh0s0bYJ8fuZ2F+hTUBmDa7bCZl9IRX0T6zrOch9mhA
H3FmKxe/X9GYN+jcEJmqsd258cXuaPXqBG3M1NunbpmvOWz5Kxz847HpxzvdobBdtXSwckTkTuxI
25A9OWUt3yacYwzuXDOEAX/l0Mq6SJD9N2EYfXGGicqyiGYBErcNtLAnBoW4J0pCeRD/xA02vKta
cgIG/pRTFJAH3jYx0k3oBIcAUk/ip6umF08VNByC9+DYjGmbJg+idtwl2Ztw16dgL5K0Ls/UVRFu
ze/thHv954uTOZ+B366FGFPYXllkb8l14Yt5d0Z2/VyURTOKdRS7J5n5zWFAwsdpOf/Hb/+mmSVA
svbZxmp+yjr4G77qL5njF1sKrFibYvjbBgOIUA7UrMClsvB/wCIgrc+ECidZpkGad0oAVnl75ILR
4msbD3OFwdR52RFBmz4MI8mO3JkvQdaocyKTUxE9hvKjqClEr5VX49x2vtDO1x67WNWX0GY0WJdt
e656wuNBDzmUeU+9gR589fUi/f9NyC/cWpx4dF7LP9uEZNHLpx83IF8/5U9PAaFaEromm5n5JMeb
8U9PAS8LA98AGs2PBi2MA0rgEXM4ASKcorT+uQGRLtsWtDI+UyGnWLr8OxsQLNLv7n02QBbf1pwg
Vvwx372YQQnHVpjJDOkQ7YwEkBPvfMfwrknR9GBPRguWXRZcZxJe2th57dE2PeOcCtp/GUx5zkJ1
enYPQA2sCLNm74BOCerGTpJl7fMIp1BPgQ0a5bYt4PUEQldHBALt2rInn97IKvjUJHW/DZxEW3UZ
80T0jj7a8ggySXCK/HoeXl280oQ8kWVt/SkAJrwTXejg/M4kZNYQfFdUu8+FZfqPEwCNrRO3gbnQ
OdnujNZ0N6Wwiyu42vrr6NYUNFARSnePo6VrhxoSUABj0BwiAWvErEtY8mnWrqmRwqxc1/NLAA3S
PDBcw1gdWxCE4FHdhm1ufPSSnkELs75gPyZB/iBjYV40YyQxxUCym7tbZ6N0ElZPodWbN3kHCipt
h+ScKpFdFN8m7I9CPGnSplpngjScF9F4CxNW7Qek4mDtwibaxgVhZVLNkGIq3/zMkhVdHLKVlDwZ
tLGy1l/KEAWeddZXd2bXgo0vdHuVYCRY1q1VPlkhFHnNHIvP1gQlqWzNF8JTz+jjzO/HqZVk61IH
epgTxdd4TN0n0xqKU9/PsUPwu+eWaqMvDsVmnBe99rFW/dyRCQakFKV2nU0FjJ4Zt/S5UG3JizQG
1z+WaLJNrIZtHXv6EkCJjyPf9TYFSY19HVW80oKM1LQHJWclXZBUVQ1LtXLM8CIj5sY4Tqhpx0gY
rFOtyLDTC6IfvpXHl8BDdlqUZjnBc0gQwsy8/KC1+niemhLaQVfHp9IT9rFsGrJXRIGGS5nzf10o
fO27oqHwN1U12KxSlu6mEiXG2djI975uBJfEBM9kA/LmXWc7m5p3/D2Wwm5TJGnyAnQcilcdGiFS
FcklUbj23ZRp2nIYgSdpBJBXhebAg4vZGgPo0PjL3Ca5NXGAXGEPxKnHbOwQ6NZ1mc+vRiRrqoVy
SIMwWJUn7ftCqytCffnM6qms7eBH5aGJ9OolDgcgliKcnButHILnLsCQyH2Rk2HPrOvJi+my1CqT
Hyn1jkUYzVuZIDY2pZ3DzcarvKDEqeFp0yLoZ2m9YTAb83x6cmc1BPs0ZAxqezBy3EbsNRdjTvMo
Ubl0RUmeOOoR78U0iKcdDdZkj+AYZmcc8R4J/MTdaAEbdi+03TuDnx3mcuofzRrqf67yCYdFkq0d
8gIgfbrOpD+ytyEQMXNSa8I8cosrJTtJouBPoPHdc+1Myba1qDoRomhXXasFG4aONlg5yO1YAzwg
VEOwZR6OzpTGeXo2+9Z7LScTWjZxwrvUtOk4c71hy5olloxhvQ9GMg6reDTsLSlJou4UXxwymu53
Q2WWoPFk2Gxk2AfXPDoFKSMsfosc8p9a9GwMi6WeBh6NIHOgy7fmbJdbO8GLNwe+EP6pnC8737lK
5kAY8gbRMCvJ97gCjate9zoCw3OIrPqaJ5scK3qq5pBZGZjxXcIaR+LVM8TCA0RJO07HrdOMaomf
ENWUJ+WPahL10h17+9IlDeAho6THuswixCdS2tbSALhAzq7JribCU0t2o85pPptsY56mQ5jzNLhZ
LO8UmV/UNKNct3PIbupJFpFZEiM9BXMlU9dbL0lEUJ5gLSG98Wter2piEKI2Bi88SH4zU9bVbdPU
9bnL4hFHRPSii+EA84kjgzZGJzUnBIM5K4hnIjoMeWzu8zlJKEeX6cOcLgRT5hiQehBRxrL1AO4R
bSLu8TWZOGcUPfafO07K1XVOjPjVjrQkwiaLVGfPEcdwGuC69BHdb27abOUchaTA0P6gf81HQnxW
8zpKa2DG8RBpjDhlQjyHrANmmbmCty9Pxf9l7zyWI7m2LPsr/QNOcy2GHToQWgdi4oZAAq619q+v
5eCrV5kgi2nVZj1os56QtGRmwuX1c8/Ze23zIx5MmGjKnIugmgVgfkRDJCMgA/uybNZf9k2ysbmA
7uDqhAqEx2JwekZibTNQ0tusnxh+3Z/FSuzJQf6yiKI+IWshG5yjTehlhyBrknXa2uEmr0MEa3hH
xSubQoD+DKegj+NFxQSTgTPEn9qbCIWrhkyJJCvjtZbBK7L1PPjhVmmkrKEp6iC9pTpe5TwJJC/o
XjoiN6ok068llzqFg+aPvEytX1QtI+WiCJJ9GnbmLLT4tWJw21Y0V7NJpjqsqDHInadVpPLaNUR6
r3w3nYiQDOSC0SAcBLkmTrVBTJgxOdqmg8DQC31zFhAws6v/lB96NM0dsFwPiIRsRixXrZAqIlos
3Uq6xnYmz+yeeb5i+Oa6+xryl8O8H1QHeCjJ2yrAwUS4zCuoY8IEjQaZ8+hyD01udiegn6AuBzVB
ZbrOrFXrbFXVImiKsNroPlM/7B0ROvLCvhuhBuwB7Oa4i7tixcMIEMTVjW3Uajo9u6S8WGIeX7kR
2Usg28lKNqofDMYldrbMLdRedFeKC8EVDZ2Fka+o2UyqGCnISNbIi1dpDCu6Co+2M83ikctaeQ9V
L9jr+pAz0thy9maoPp1Y8kiqcdIKHquO1SF/6W00PKayb7rOgUxlS/1YcmT7GJS6vZSspFmXsa2v
bEdI93Rw2SaVcXVL3ZJUR8/MX0G0ZZOqU2Ax5TqCHD8LANZ6nTB3Q0VdN45F2FyYlR2MPjc7gO83
Jy1FxQY8RHcwRNK3oMl7yy5tnBmFk/LecycJMW/lrV1qJrQ5yd4EdpSdRDqn4FHsLDgmjPEmoePY
GySrPQ+IEEdvXWQE/lyqHfEYiejtTSEOVDbuHhxH8hAg+BfZFfi3daPYcA5Zn4hzu4cwoieWsPWK
1J9XAw28Y1b9xLuoHzD/VkehNPqZrJFBUVZNw/AbGFcg2Q2pAn5IKkErvzSmmXVEw6vxJaXSQi2o
+uOiIB2Ugdqh8NVZavjiIvQt50w8nLqADN9sDQUeum7Z+EX7RjtD+TQQt7s9KVO4gDD2yw5fhM6b
pa1CIowQSE8mVi7ToUg5wtsCgVdgBy/TtLlYml1eBJkUm0jOiit0iAqfr98y8zWht8PWXZnomN5i
o6QXE+eKWoIOy6uTmPvNkRwfOuNMHuxZkmUlV4oRYIhph9Wcptpaa/LgMzMFddY3kj+v/YLMLb2G
IJMzaZ2hisemAAlo57KIv/iGQ8Fa4OGBredUDwsP+tRHCrZgAtBOwKIJN8EAq1OKNlbdPFXg0sH5
GDWxpqGdzQQf7W/uWncUEvaxMxl24ZarZBClKXFDEFBab5WFto6TDdsjUOB2gvkDwmIo9/dUS0Ep
Kzn/x6479anasNx1OBYb0huyVdqb0qr3koZ9atfOs8pQbtg0BX1S2pjRAHRnW/4KDTy4QqA0tuV0
gXIQoh9OJAfHeSU1OCTjCn6u1TdXUlhRLGSxh/GZXgEws5DsWz5iXt5ujaQ2173i+ieFFND33I57
iA3IP8iRcrNWxC0uJq8o86IyWuZqDWDALHMSO+LY3yZREG89mRS7cedgCmjc1Jn4QtsvkB8Mlj0a
OODvBOveSn1yCdhawfSL9WrusePKR5aOG0+JM7iIMW5/PSJH0Ugd/ZjHbfASoTxZEsqo7AqxiRdV
qrQfPIfEgaeJlL81DHGfStmnV07YWtmZlCwNaAeHhooT6CSBqpNUF5xFjRf8pCHSgMyHIZZqirE9
1r+kJUExIm/LVaJ5bHWQV4WMj7mq5eumkDI6fH5wFNFVATP0teCqNZFzFj3NGThjzbiVWJBUw2b5
L1Q/maWJWKwSSdI3XqFUDz9hDijjqcRLAXE2MPWClNeuDl4o3yE2sFsEXijb6J+TQj9YaMpADMWI
cnzXPfxf6Uz8PzT4YMY3ELP++57DyQtgd/7cc/jXH/nX0MP8w8LVxXae9x8ZygD6+rPnYJp/iJKo
wwr+lwzrP0cesvkHRjCDuQYjfGRfBj2P/7SEGX8wL5MpwDDe0MBgUPI/GHl804CA81AVjkpGGaFT
1Knat+E7Gmm99MxOWpDi6kztojqGWrwrgokEa54P6JLy27Llox7bk4ZkqhHJx21e0ug24pUAu2Xs
rrplH7/3m+wUndJLcytuGhnRxg+2cWdbCXwamVAQ9n8+Z/+t/8KShnHMf/UJ/3rojIV+HtfQXohS
1stu0XgiubhIx1SSQQWv4eDAMAcSUF1bUMc9n7Cpc4xToZrXbre1m2iu1PI2kDXy0PJ2pGdWNGE+
CcZYXyPRWaGuRe+N0FrUIN/KB0sAQxyE+qWWwf2lLZlN4cFE7YatmLmIJpjRGPQWaYv6sy31wQ5A
199Ww1UmDoARYlDRfWkphl/vGJrqpWZQz1V/ClqczLEI6ASG20s3V2EHF8hlNXyxSwHtlERTdtNn
7vug9l4G+KImGgX8pEcVMcVkP/MUUB+l7FWHEGFL4kbJvNOHakqrV4ovROhv2rmRMQcI2Q8S4z0F
mkv4QOQ/A8Kmp4apP/GYzFwxzEZ2q6nUt1BzCWbaKKHi01xvOB2t+RRyvZsZhJCN+5BxgdqOj46/
17m1wy3OudfmD537Xt7aW3aJT/lJ3Iigs1fSug+4PkGdwrvn3giI0WFUpBtVZVJrmwP/1nfoUDv+
0jOFvSw61pQoalbvEPGYTgC6OqEo9mYkGr+zJ5q4QsJzWJJuILtJs0yCbu4iDxH5/kIqMzaRTpC5
HNOo6DUGWX0SG1j3MvojjjADTpFOE9m/JAevkDd1easekWO+6NegCG+NmczZq4jKK0QGsVsL9wJv
aPCmaiPxpQmFu1rEfACCblH6aEG6qoPL5p4rbeaaRUzdWeRjzUpX2SU4JIdSUT6LsSiVN5VSmbz0
WTjBvIM5BEZdbGXr6jJcJkfSXtqz+2rdrXf6yNQq5dI9R1dlp26yFE+A7ecnla4Bw8F1LPnb0GSm
FEHzVK/uq/Au+MWtuKamDpigMFHYYftwvDIY2imIqxrhlDu2PbZWyjqhvOEjQhjvCiKocK+u0Zsv
kxbS3+t7lDMWA/dVE6pUzvwaJLFSAca2nnZlyxOsBFsPeM80yiTs5uJCWmdbVaowGhVzWfTWwTQ0
u6UdvovCqGhfymf7JM/sYZKPrCdjtl9YNCbNtjxn8QmW23v05r1Z6jvzhnl2FO7NNXnT4cCMVEq+
qWqaYz9QyTJHFE/insyuUmbLrFQgXoqUfAzvoGSYT5T4LXCC1zhQIG2sqq2ad7t4n569o497qJyG
5Lunr8LOPhjmvJ6w3LF1T8sldyVzLQKryixY9/qbZlfFBGqe+EIxjgrdduaaVHYLr+rXdb/OcpH+
/0LeO5fg0t6KS3XJDrWqkmY1y16UdbHtfMQbUlu1U+Q3I7I03PbcGmUGVRzkrdUjiY1zY/XskXr7
PShvf1d9FI8yVqdK6hK844OcsaxzgaddismwFdLqEqfZi7Y1tuYe7gM+z4v3IOUumbZZtIkscnLs
CiW4Qa4Lf7jE7Dr2YOdHF1UN1wTHTXs2V6TTaQaZXOWA+1XVGUQFwv58bSS73Hku7lrcl5nwJqgF
eBtLeys0jq6yciJR8swahdWbcFHPokCrVt17l+jS35RbcugL0H9i+uo9Mp5navCGLhqpqJia7O7E
Mxr47Hf9XbjrlHDZA88e93k/T0kpcvWH8yg+mktG5IxP0gj0kzGNsyVOplEsV290sjAHzzMSXCqR
aZ/+LkTxyReZyidU2qFPOEubPKDzLkUeb7mb7OvGV0fk1kGe/iBkZW3RvArlnSS71jiEfUAcdLe2
ffvFP0a5D/zSmAc52JbQVYpJPc2IMvFXmbUI1f5ZndtrdIY5djJPOk13H1aC9CjSnIiQZ5Z3m2Hm
md9sk9C0uDVB8adQWaN8E1D4t2r7KoVVOkHg9+KU5iLs0omYmvfMINu2Gij52KPE5CU/Fvwc9a5G
ykF23J1z1g4y2kPnpGg9oXhpOLHkV0VGiGxk7r3l2zRq4wyahiR8mKM3o8gfVs1kNjoLB/sUQVMc
FZM4DDdabM7ct8h0r0Pr54d86vaSn0G6Mz/pDt2Gx2hYe+pdMbISNgudodHot4OppGI9VK1Nci9a
fS8dJDGb9g0so7tFS4OGnkG7niEO8QfWBkZ2Vi1qLyIpr/y0Y/kH5gCreFpGeu7u+qnQKnrXpLXa
m/jqX5WN66TDKFHJxuVnm9BhL2g1kriw94/uUY6SEWZwMeI6qLvInNvG0r92O+lon7EHMQqYaXmr
jqdhE7wVAZCohvm4fZJ3IC5S86xs1b11jC7Zpbg0rXMPZOR5++F7JN2qSziJeU/LhXexX/tb9MhP
xSGMdqZ7Imxi0d56fk9+ivPoIK0quTXJ2wpPTbuaGpyA+i48JPMUpGfp0O3rtljmrf8U7+apP0hb
+5zfTGIvyZqe0PF8KWT1Srxek9Yjzk1g38RcRpxYpocofmYYKydkLvNmv3tBNLYOwqYx6mlbAAYl
zyNuZpF7VA4AaYL0Rko4CaAjEkIEZeJsyhUpJjXMq9doXgb1jnBY/qNy4zHMtU5N1tj1l7FYvfmW
VE6Cmkh6Z56SR+hTl6WX6JTtil3atRcHxDuh9HvpSt45Hs/MPpCXqI3flJeG4TWpEv5rhsd8nBvJ
DM/qONiFpNgoW9ucEfp8gh0ykVch/DtLGdGInfof8Yf8RLFAd3qivcYf/iN+WCl+JD87sBmbJ9oy
PqQHfHuTPAKZv8r28THywnUbsxzJDWIMyc0gftMXRhixcltZmxSxv+j5pHaWejEd174aqca0Fk4T
y6NPzvHBs8Ir6LW75lt7OZWDdcpvbwuULVKycsSkhizm040t3RM2CmfWGOjQa04YA+1Yi3N3ExjE
TsoOTi2Ed7Mc2JOUdfEkQCQ0Eci3yLsExjeUSbmzVWKqogxf3FLUUio05khuK7yg4RY/8FFtAOqg
kLHUbtxUmH/IHxAjnnyf7VgtQfQT8qcWIk4wyWlpMyVeJJAsp33o7cpAx35UMY6iP7XsxRz8+4DM
s0w7HGHymRS+ko7NmIzwqDU+CM3wx7ZppMus2SuVlE8CVbxEzLvHiZU1xBEgTiTMAWK62BPfQVRa
3aO570u8upoH7972uLu6OWtcqVhkuJBGqe68aHHRLFxfbWcmlKwmJvFHFmIsjJE1w/7UjmIdjlbS
QFMNMwG+nY6SIVLFWSiTmNUSFE1u16gsenPaEPhC8IcLQEtxwQ9mLa+URTTmoM70xHDh2IwtMred
Cn15o7Q9ESHozJuO/AG46tNwKBagvozz1AjGSMdeLDE4VraUTw+maYv7Wok3kapcxd4yJmlY7ppW
3KqGN3Ocdu/77coqCiDnTfapBi8Wt4Zik+6u5PmfoRFVk0Ku0Ry36LlQWqzwM8792AgmDjYBmIeq
NpXptI1CufZJg1ZSnJn+3qniF7H0CAIj6Al5ADzHfJpr3d7seHAjW1o4YO/HWdofVY+KA+DWuCXK
a1xAB25pdI1COhcTMztpzo9GAGluVuVLUSBhCRo1mf60Df0bVZn8N1skEz2dqjC/VtANfxsn+5DN
ESERLye0aTgyabe9gPpZOrjf7vLdvPdXUFxre9BLvsprjLBz0/Fv3TmkIC4fVYkzU96AX6Jc/ucj
Y3/7192biU5dlUT+gYv+myJf8OyobkFiLaDZ7kGifmDplMaRBLgneSiUjiQ6Jes5hD+sjwcL4XxQ
Plkjr9013XurQvSJa9lauyZUx4UiTpS7B3Q+PkfHYtv6dTImqmJhB+6ZVTj0mslgdCbbZSkevCtl
p9fssmv21l0JtZ9Zp+yKl3glBgvr3bqXywnTw7tyH/5/eWaJVQ/CiWzlesh/8LO1QBfJ0o+ycg6O
JM/tg1XadnudkecqFHVCU31t0+YRaD3mTcGyIIjPZK+mHhv/YJeU3it3rexi+TNItmSTjLAhx1r2
aoyUijd2zrixHPlnzsUmpNWvFpFU4aGW9gUPnlI9/UKaEqaG2kkFwhuLQLdzNrsAIa9xLNVj+R6d
+6tsEeQdrKy8Q6+991fmKht2AUpmnUD8KyPQKcGkz+UYVZH+InkKUrFzrqa3/E26NmdjkKil4DRy
w+WC+oRaUxMKyQm3JGn1a2Njn6xDSx6RSCZl+tZepWvJllB9GToB5QVpE7MRtjnDfofqlM2PwiYI
H9ENDyIbo/jgH9KLymbpnx8t7Vfh31dfACUHnAMDAyNtkm8OpqBsYxeaorLQUoTtxALMGAjc+mf9
1M3qkXmfpaTPsKcEvTKH15ee23upsneKA/3pDZso9Q6p4JrtFdOfa+l7x6uSvvELxjE9qmumtBM+
c4S6Gmxs4of4bJ7FM29f6GZa4XvAFsifSmyHgM7Nnay4dWuXnW+3+M1p/ioZ/TpN2kOSjkgKQwZ2
ol/bH3IJ31xkfr5Qm/AcE2DkpsYs7OQlMxrTMUfkanbKvDgYt4Bau74VlTVV42dpPcpT9Age7VN/
FcaRdnDFbQ3nkMSJESMP6GMjxHH7qvSQDS67g3Zq725GnlnXbk3DKZe6TA9gXEtze+dva6LsSJ5R
i6lw8PbhkQyPqtnJa7ASw4ZMbN1XJQzf/vncv4nw/zx37jDWSjrZpvqdJVY1FjqQ2FEXceDMZV+l
xmFLTj7Hq6ET+ludZaQzoH5hydHEQixOg2iVvmT2jD7KmDHBJacg8i/CWdonv7kxf9eX4sBEjZsC
s4R//3pjWIyUOoQ4tgjr4oP/mFSQ9LxWnIEin+aP8sPb1aqLeJNS49LL2m+e/y+Z8re+GJgLSRZl
nAoatsxffz7nXJV2mKsL3bcZPznWIphbnj59lrvypNCcsV/l+Njq5AnFE3GTHKJDdnFRqUQz7VmF
ySY+ZezxgkuHXkLhd+SncCItsktysbsWjvei3OWnik1ge1MgIGamvNae2YfgjHr5rag3SkAq34sX
zmV929AKGv62zmanlGd84szXUBF/kJY97RaYrKcKO9Xw4rJrJdcH8ihx7MN21mJfSyDZwOWPNvWw
5XUf4aUZNsHGXt+qW5JrXmx2yOKwVf7n5+tvLqEqDmQ3qiNUxPRof72E0AeaDLGgssjvmvlGCi0c
FxpYKKrYGNvskO1hq1ywZyYid5NP5IZGQpLGdNkCO5wT9Dpuj0lOiCyUxSwHK2uvwxVhZO9r5ClT
e92rXT6WtsompNM11k/DGpO/1Z2796GJINVBQONKUyNZGZHwVteiMyaye222RMc7h2CDN/uo2EOy
Y7eUUYmNAazC7wtOKfvp+pJ/CK+O/iB1hLizfh4SA71q2YMHO2/nD5tyg/hu9uiMt1J27N2wdU9Z
rN2Hzn6+Y18fH6CV37gvF2XfDxt/5fzP1/hrGf71MVVFrD24RMXhMn9/TQSUrTasB2XRRdacQKAJ
iUl4S2kpkbnlopVumTISibVL7bncRkSFup9pOEZWoI6u2bDjNy/dCyEQbv6I5YSorHAkuMiZ8zw9
dZ+RQapth7U4XcZ54E76pH1zogLoK33UHP+/W6lryM2kyEjTQOs+wPZSoLfZp9Y9HDcNl3lP2FKm
IlPvsynAFQTvk8qle9Z53VSHMULWuXJIu/ykt3d5aS/C8DOLgpWitcvEW5P+y0payXSGNWa27gxF
yMMAT27KsBnFW8twf5Xr/hLyzPg313ZY+3+9thrrooiGEMCBCXLu2/OruIh8YRIvQr0iV7mR1rbo
nWhkn2Dvmt4uSbRD8mbdxWt9DkLm7NxgWFlZUesT1Ib3tAYrpluLzK5f2JSlEysWX31aG9bQ4qDV
EQ09D46gH2W3kFZISkskeOZDfyR9r9uAgERjGlwj2ovV1brL17SQn+i4lXUGLoGJ+QEVS2SXNBT8
sxhRjsiq9JooxdHVGkCQQTXl0hTjNigretxUN0qRLUgpuWTneqtqfN9yYr+Oit6tzBiMLUEQc/BE
Sy3ewpsmtsJo3dE/X1VpAPF9v6wENevQpZTBiS99W9nNJIZiWfTSot/Jh+gqViSSBRYyYC9+25Se
DDG8zWd0JqDCHbtDfa+CF9lfoDO8gjXdoZBHYMfHmiKVHFRbAFldZjMmx1JJLqXEiHLc7+p7D3F0
K3TontRmP1SrqVecNYO1eQRP6Ydq1p8IjJemVC+aF22nD+Ik7iv2PGg2Hb3fN6XMJq6cT7VT0Jp7
9eEkW3Fo7AR0eNqh1WMOTR9/VO2GUm1YWDH2HT26Q4SPj9q9fTHkH+FaDoOr9C5V1sy3ok0B3JXc
jejqn6tr6+PPrK3ykY1IkKi8T5rWOZ6Q5N5X4D3wH/BIGZ+y7o4931vSWquORvrDPQb7zOsfdYSG
j/P+dKN2byXv8Wcihz+SNTuCUW0Hm1RF3N8zKAgBoo75fqlM6q2MJgG4y4WrdtZYNd8iGiohJ0zX
+ORUA7meMGmjtxdGouO7b+VRrmCO7JX0iMxkUCzCLrb8ocuizHjfnXEGn9yoH2CH7VMRM2yGY7BA
7LlQvVWVZdm4HaZAxA+GqMhGWZVvRH9fGyM2s5VCA6AsknFEz2i4jN2tIZQgWRjuKYh2Ob8WPrqb
9epeikX6Apt2Ul5Efk9xI7yR3lRNjyq/pJfwYh6VvbxN6GH98xOr/LUUZrin6HBJmTHipPz2wAZR
o9O1zSQA3vnNXRsnG6h12c4CC3peUfZM2GuoT05vj9NnPfqo+tqZi3m6w6N8zq2Jqs6LobskD32m
goZTOBeq13DoQRUrYS3YykSf5kOH6ndb12/mz6HEwxko6zIeJaLBMVH/uoRJqVXFRPuCNlOidX7O
jtq6oG9UDLnqjFZSjWyDHGrLChPED1cSflMCfFmgfl1C+fmYpwf8pmjK8refj3hfyMvEFBc2TayE
ejn50F97mLTU/soz+Qg+JNpeIKYjvjvKKqIhFp6cg8BzTZssOoQ7lFhE6iQzFUuKI0lvdmu9GolV
/2ZZ+vsjxb4vKxKSXAAH365UAy++xNy+UE7BNXhTguhZ0aGEpHUSpbObnvv35pMY7vFG1Vedpj5c
Irlj5RXNjGgfpVDy0V+AcKB7adDFzG6sXr/x3395Nv5yNU1MsxrrJ6Pmb5sVCTETmp1CWjQWadE7
96zTVZU//R+NAk4iXKNzECMk4lMinEYV8dQKRjv02uxhASR5oTqK9jlzuZOfqOrEVRjzWrf/g5cF
yIaB2ZDLyGf41+sYIpMsUoxAC1m1Z9bdfS2OqFxG6jijYUrJuxsq2fbGJ4iGakJjNWTEGhgltvP2
LdbcZZjqO9JzIFlpU9hImyQTbjI5qFUFyvdppN4qyN3Pr6P+/0aQ3xhBBsswtICfbvFfqL3/O/7x
b27v1ntPnm/5/1oWIRjf4metxr//pj/VGpbyBw+paOkS+zSoO9a/HSIW5lW6N+BRrC+CyMDL+E+L
qvKHbmhsFXBTAhnBqPpvvQbmVW1wi5uYPaBe8/f+T/QaX8vOf71ITOPhvYocGYZpCJg09359SAuy
AXR6KYSBhMIVZ8YCLs0zTs1gqhgGgH8zi0eZRyiZUbvPVJ/aar3Dcvsikyyc2Fdfjs5BVFljJNyY
IfWKoMQEnpR26HnzxqVKhCdyz4XZyVOpd1daAV/8p5vwN03J7xb04RRM1lQLdCxXDEjnr6eA0A8y
cUC9ZkY2Xg7BWhql+wx07eC4mQKcA5YuJpOnjrDOjWicU5IEOr6N3xzHUAR/u5QcB8QJmStqWIPG
52f9CN6Q1GzUMJ/nlXyiPbxQeibNqRQSF+QvE98e0/YY+ukCE2PNjmlEosI380moKnsrK37TN+AR
+cvhwGMRJThzumh+RzsUqifneBkyDof5M2hT1JHa1st+56+zvtmcv67/sAZjszMwVX9xTX+yOeM3
KcquSzCFeMFTyl4zLRLHYdaIfO71pVVWDB21pVzj+R9U9WZkcepow8fg7X5gSnnpsprtlIjnVdlL
gb5AiBAWMmBSj2ZSTNh23mn6SLv3/owaY0tYKY4e7Y4oZyzEIeHW9OGnqtXNPEt/1DJGFb3jSRBz
NB9tw1jKpwNPl74m62IpmUdtAIMqAZ3NXOReqLZQYCUWtkUimqQjVMQxAbc0ic5oMvVA6d6OzQRN
Qew9y0G9giRz2mjlkhnCxfX9k5dmSOiHfE9R6Gd5Wt+Hx438wWJUl+VBj2ZWJJzFvDDxwCjKKPYO
po2mwhblgxMT7Y0nQaEY5DbJRlRMIhVq1U2utXTcNyp/ScQjVCDy9wmwGadygqdXXWixAB++CD6L
SMKGwpisSu9h75wFIF68BsFa6HUsSP6nJURjU5fnbPKfv3nmfx0IDMsHywBGK1FC7kXbfXgIf7r3
Rk90uuNl6TzLrXmCi5H4X2QDXNXM5CL3nCXQqa0ty1xnl62a28HCVARctob9u+p0qD5/fQFVilOd
by7ufdbPby9ghEknLSyarDmBCKENPlSSeQPp6F5lyoLGbIQFQWEbBYzmyFGKYhKkxJJXInsEpwKp
aeoDNEYUxr5WrCqf7LSmh8OjlqAhNW6EWwgfIYL0wtWfxPOxh2J9oYqiu1Q2cydsnwloozmqnUkE
hBfLO7kXrhyM4wrLaK9qy0TRyNAV1UG2/7ubofz1RWQ8NmRy8sJbzEK+OdTFCr1/Z7j4aWI1xCSe
H7SONTwKjbMyxK44bgC0sbaOdtS89LxCMC+yqQGznaiPIQfaXzioWjX/FBnCFOeYOCl67mLamksk
X8vgpYFUVIUEv9iRvvxa6StGe4m2NrAZoCLgchQgzLvgiJPsiXL7XJnG0rCUraEa5yDoJpJu/8bf
+9U8+3bbCSSFFUeWDmX+d+oHYjVBzGtOm5kvYwiVI8EZGACyyWdyLuNb1FEJlARpiS7vmaCG8m8O
4a8rP7g6qjwqfORe2sCI/vktQDxtN8hbwrldoySqK8scWR48p39+2f7m8dZZbCy6W5wka/qvPyUO
sYMIWch5lsxqBjNGd2VT7IbuvO7aZg5293evt/jXjwjOadYG2r+GLsI6+/Vn1n5t1I7fBXMWm8/S
l2dCEq8CwJ8jrSzvvcyndWDWy62xtRxIw1/PN77GBUUBamWJ7pYH6UmxzhBX6rHlTDWLNhZBUfMw
9D4jR1oiRh+XAou21WJxiy1eEGC9T08IxlHvPStDFKa6YZzD0ttXPuKoqL0ClRuwuCOALm9qTbZm
5fHH+DRtu5e2jz8bLyW1mUfXcfmpHV4BRDjXOq8OxWCZkcuB7KnP49T9dAO+RKCRfpDXczMc4l5w
KBHmXS05nGzsRzoTTmoJVuZ7WpTjRKznucqCnKntgmnRDwh1O6JRWAMw9xBD1id8W9IDcQXM131x
htftaWrxytVZcCBKo1hM32xt3uWWNykVwxuLpEeNMllappZrjRDy8IlwWcNpW1MghGSD1sD3Q38i
WOKjQhapa8HErek5dsI5LkAmqU7BauN6ycjWFBkzUDZuZJJNTUF7KfLgHQRo+5ue4LdZ8LD0U4Wy
diImxqfMd+vXR8MPPTdyOJI5HlW+1XJeTBJFvOPDJ2qdgsNn6YmB1DYcJp8BXzzqyClkYgznAf4o
VsQ51NBPb/hMSjS5A/iII9+uMMZth8VRwt7yuxKNk+Wovi8WKsAr8C4Sc54vXOFPHyzcsIbh+nU4
pz/0mWXhJwbxkdhA7OBsEgbXBIcSG/BOlMxcL6hUHABH/IZW4tFcWEJTTAxawTCKnWcm4Cnp7blV
8A2PHfscaeEnKGrAD7OkHbKeBndwYVBegLUetcKbBqAR7SndpiBQ565AlnFUasJUkct7J+UzTMn4
Bh3kPVnFA21igZGAaH2VKUpsngVdIFcLOW5VVJ9905+1jkMEH2ISWukdunaT00d1jACPXL4gsyEl
u4Va2EdLGlrkzyPHmgb+TgwfSWAzTbOTMbRNitIuv2dCsW2C7Jh4FUed8PMVvu+kX50F0/tERM5N
5IZ9VXkdZnJFSO904ye6Seet6wXeq940R5KkHJxQJ47Ds/YN4LQo0iZlesQRok/iioCHjPE8RRBi
lj56yHJxbUtefzllQAzq+jm89ZqvHLBXtSPJouLJtc9A856RyNQ+EXdFx0MtHRv7agMs40N3tFM0
OXSWrJFo0c7LxSm6vBYR3Z/3xGkYJ7b9LEy8z5oiGEHVoUrQsmomKfYE75Fby0dj+HzZVsoHr07W
dRo+v45ApWMH3xvn46NsGK4ryUTFKDOqQ+s8FLhf31ihDNZwgA5uar6Vpj9jnkiWoVHcBQm87obC
7S7FvJCxaetj6UiMXrO183JJvuHLLW251qpAYGUK1Y9BerEIVJ6Bwk1vmV4hAjUctlF5vKwNdl2O
8aiOccuFzGX0JVjUnxBfujEd+qmS4XJ21Tgda6QiM0k1JR5fzOH5Mkrpire2REGAFcStJ40mHnLP
3JSxhyTICNEBAIiMwudwh43Q/+xUZakjkHLRTQ6HGEZczogr5ZTlMZeDD9t1EB+KMckZ4Tqhhab6
rEO1Samktdq89qhoVV7lrKsmg7BaLn50DFTh7fPZsIn9Q98yPEW9E3yqxLGOzZr7mQW3/yDsvJbb
RrIw/ESoQjfyLcGoTIuyKN+gLFtCzhlPv19zbsbSrHWzWzW2JRDscM5//mAgzsEoMPBDwxj93qSC
bGDAs46Z30kgcVYD/l/FyqoRR0YhVn2thlglek8dPqUBDUxHhoQbDpVv9R22VukTLVcRyMbjDxL3
D4Mx0Chd5kNhUD1rSl4dmcbg41xOTIsNUWGc0/fFfPOcZk+PCXuweIWEtbt8o2NevuXa97avIOF6
96WY3PXl/sIvP0I4bO1L1FoY+iB44JDJW5fHdLyr3qW9yVMIQ4WHB8LcrkOTJ2oZkxP+eo6XcBsY
I0MmhDdgasE9xkt3c7e8WLXxKNSsA2vLNZGpMOlgjQUOcbmpmiFWfM3KK6idWNbGTHhk55hoFjg9
0O28a6F2ahyC8CZGdBjFv6OOPF6+786d0QQHQNA6OTPOtBx1Yn5j2nxupZ1lzNspQSw0BeF76fGz
LzeTOujmih8blTdEPtzFY7W9XKTZkr8mIS8vL36SbEeZjbEt1F+BfaHHf7YTLuuBJGC9s86tzLZL
Er06RXdOGk7WiYIRmyQ/KEjUiKyYkAfnhGPuCRHzsQ0KOkpZ4nBnMNBRy3pK3qvyN+7h2uXuJ72D
9BgzfHdCFp6wuvXlTJlHNt5Ms+kHJYsIf93HJfztouZeWSHHjMPZ8c+SnLNXHdV12YTblENIdJxp
1UDdyDfWqEo4KKZt13prq3EVwIhKPweP4wErj99IToNSaUTfLueG1Vg3lVec5sXGVu5w0rJxk5Mb
gIKqXVuDukNQ8eEYTjoaTdNYz0+XTY1VDwCKxq8u1RwLb61HEVffDcGHa3WOOCLLOdp+5zORgsDx
nLpKv6YTniTGIPY9EwKPPhKiG3R7JhS7y0toWkSHGql6Xdg/FqnlNzZlhqm4jIkd7NHxkakru0OG
Ayk5udsFcfgKPJtibEHaOuIw1Hujt7Wy6HGKp991BcuzXVZR42kkMXpM6CqMel2+NHRhtd/q92qB
EEPNT6gdsMzg1NZEnBK+lgVPVpyXvq5xXaQ4CZVjGfpD573oCytcYj41p98vjHQuaXibexR8P9SN
OwQnExMcp5oh/hhHjox0fVn66DuP/YQFgXhifPFTFMxrWB09nhzQ2LAXSViWbPHG+qVhGNVNfHh3
4MMXSZj4SUuR12WMy9D0JqtTIzqavSnbW7O8BoJrud5ACyaY0iIZ33SyDtQJFOv1sq3oJdMiHXxL
SQ61wP4nD8NeqrMly5tLT5ItAwPeyb88pZO+Y6nI2k456pqKizlj6Us7eR+zkNBlw1uPWrquK3Q/
Of29H9uLSQaBuC+nWz0N8Q2BxGZN+MPm3W9cG24qfCHFQx97J1cVXSDSpyKClGJpO8LmOBf0/nbE
nL6xo53FIxutcSTc7R0R4Dvzx7M6q4sux5/IO6X4uE8RNrtcwBVq8DLrb6LMvsNWUvrodjzfSu5H
rf22xP0ZVXFp5ue4t++S2L5TVcyl/cJOFb0Mwu2A64CYkfifc7fV7tB9PM0aGkfX4DRICAqxwi5a
Ff1tpYtjHXP2MovrfZ07y9CgTUavduncTQ4/KDWs49y0d8Eg1+oIU/CQOogcWx4vV5aqy6YOYK0L
DnQG5FhQftXG/K4l451aBq1OWIYoVKVS1qA8Gh4fBXctJzWyzLMbD29d8HS5u1XHYTXJe9dmr57O
yvFy5yhaYu7H30hV53/uXtcE0LMi91TOFvvV8XDgGgE7aSnIk6gwISDa2nI0DCFyP8h7eP0mkZQa
q9zMphsZLr0/FuYxTJlT9g2tiVYt9yiwhso550bjZ/ibiFoDGIrvi3/wJ5oaMe8b2T0GqNKspbwh
NuQce6onU9cveShgX9itdNWTyMv33qvPYvFO2NaRnNCuYzvM1uQ58Ly+bXFj5M05Y9Rj63fkc990
Y/Q+hCgheuoiEdaM3TGFy7Feh/mzoqxD8DNuhpEjSDe/E3ZBy696qqG9nVC0rhDbK0ExbygVjj/l
wRVDXoC6eBGb2Dxdyq4S5u261cxjDo2RKvkNrwAfQyRyG9S/vpSDl1+X2SyItsi4h42jaJDTT/Ry
7djvjYA3ls58cybHpUyLx2nhqIkqybXmUmy7NP7VZiC7eDWW7Ha6Lb6Pir2cD1yKl/pwwcVgcGk7
DI9uXW0DPGvOBBkZuKoWN0iNWT/NXVflvy4leB2qO52d09ncJkZivozkWmQzP0+qbqVsVfQLBOyR
Jdbj4uJbA6d2nbTdRlW17J5kgBcRRpw8FkM1cCM/mNsrW9UbkkQmP6lEutb4C35ZmC89a0SVxal1
St3oHEU0GlYuug0Uy7fE0A5pxLN2alsGMryRUXiPmw2Lz41VKM2rEYGI6FP6eql72OOvwoNgVaVP
2I6cFP5YWtad1DGQrsy1owrgmftzDKl97erJneB1e7zNwLZfpEEnX7fNGbLlplqiF0jVHN/i6AGI
+rZmM9pKfhsT87XOa34IMNCVm5rHpM7g4myJzCBGvS9xw1AXe016KYlsd1n72OkxHN0xfcIZCSqG
s03qOtqHUkKRHsVtb6I80xvzp2HYvwfsgVQUdLiGz9CjcwqfzFEtQYvovckg5aWSGZaGi3ZMexI+
l/FtEk5Fd9SZeOi8ZbFJX11wUGeCg5A4VWWUi3NS4ujrxu0gH845N7pe7zVtOJDGvou82rzxEvgn
Whdep6Ww/JRYk23ezzygG7fkisfo50y6pniK31G27npiVSOrJtI1KtZRP3mHsHcXgER9G1UJh3sX
1iuSASiN+gWnWrybQhSKbpmsge17P6xg1ulQ01rWHrlGLhIdhPw63nC7MRXPsWDAChcaj3kNFDgt
Df7HgRaWKKl/34S3hrHo+zCrt2NqvkBK9wOM9wkueuM8n6aEFTQiXyXJ5iqrcxahLh+HKu42VT3F
q0LMz1yj+Eqmw05BoH4cV8j5outGEg6uZ8M3nUzdxEhWl7MuTRYqPUrdpbmr2v5kjMbWsRZ0WyHc
vcsP0L3wNeWOqEd3YH1MC4USWrGUZC3XosuEdU7qkR4PO90Yd4R1I+0KyL7izPNKm1aV/iPP3UPU
mQj7nQoARMR4ouNqth6y+RCporXH50mm4d1APrIfakOLwQX6hDlLNsSexnjmFMGqXbyHqdUMf3Zu
B09/7waoCDoqqgHGGihAyhXRYxExmWgYZfM2lNN9V+jQRwh27wDl6SrCDW+v3YYl+Js+U/FLxzx0
HLT40wB79RWFka235ANC2q6j/jwY5bDCkNXbjv1VJTB7iROT6CwXU6MC8yIsFngCBukETwUPcWQF
68nOToORnkR7HwswslEKoh66VVEmuo/hydmsiofI4Ack5ZWmhct6nILIBxn/VTmoWcL5l43lGYGU
REGJqGAGxhOFk/ZS5uVWowAANUtua/KqZadwPJfO16vAy2zyvZPERHMI5kDs7I9KMChf0mrrADjl
3XjAUmBr0CXCCTvOtX1MPQGDggJZnxccJLAsw/hKw+19qWwEz7DieMNb4VL2FLhlyPE5p5fkmLvV
RpLJeu+HvJlTLtnBuCud6FqI/vulIlInN0E6wHDyvrK5NboiucmdEKlqjdBQu2+g5TFiGAgR1X4K
DfroUmU/kk6NQDrA/97wrnnopgngAmUPSaPfVFn9Fj3TqJ1kliH0jl/1BKlmCKwdyvZn4gCojY0c
1sinIg+l35zVB9ehZ83wIdH1UClhUlYbmadU++xjb02cJwxDimG2bpj6bM+1FeNZ2mrarWbpwRp1
8fs4tT9bXXyzEvcHmQXUAJaZr0OEWGna3ysEsw8TuerM6SrvBhLmWm1TeY30peaRkEcbVZ/rhblZ
K181wZ1vBifRmIcJq/29p6pTd+ZIJlmAu73bV21w66lh2+Wb1YAw0ObDiUCrmJaZvs5KTqxOT8Dq
YHEVnP29gWtYxmUeembmY4HWModeOVPXbXqdeUaC6x3yxnCrJolqwhSldyJuX+pQ3YDJGwGhFZeA
wnFwN/Nj54cC8lxVkKSRc7pMxFAz4zFPp+Xp+Vn9P953p6CXP19ULiuGNEdjAF0RlrLhojmUaxKj
njMi11aIqsBCgjcxwt2yh3Pi8jje7Jwamum0GI6RC5YWDdpbVLSIH9B6USaqNzW4GMWWE6LVDrZW
awsmGAqEIE7mWbq7XkSvkdwNZQTKPN1Rh70PgCPRsNzVS7btdG57zaMADscl8rUtISYl97cHQ3BR
ABpdEsOTV1dQDTKmvgth523C8FqXM51wwj+8DKHFT69vFnXhnxNKajekXg21F1qQqwFsjulcIezT
2LDm6xRrhATbBBiBGJAbBN8Em7IF0MFl8ba1c2UZeOo0e6+lV53H85VMQf+pdNwxnP3acUhz5vYv
SrRhjN2JLaMmC3oKjdAzbov2R9TLqxxar7Gu5vwGPk20J79U/PPA+Uw0lbQfZDZuG5i+bobJ6zhQ
Pqr6olPXAJZDW4i4R8vtqML68BXvswX+wFGrjXZtV3y6tvROcWPf9ZgprlpDlWFusQfxP5UoarlQ
Y353uazGjD/qtScdwHTN2mv9zsHGOWV25GTfutbgEswH2vSUNLq2dhr+sltuRZr9bLCY0Czq2jnv
6pUuqscg2mR42F0xBEKPUA/DFsucra5GgeMcvZLp+uCiWCMUqKNC0epvUs3p47Q9gxOeZ5dywppf
Jqe5rm1aF8c27vS0oDHJnuY+WRcaPVkQjOlVG422X74QMNhtbIVuXGyYh6GitHE2yYwvU5I1XCcB
mzAZOZLisAxXTlPClA+9g1zs30kiNT8LET/ofUvytuEDDzyoaUvYEWPTDAQ1FrhwpQEwsDBQn6uN
UGTHIW2/qba2GLzfszZeEapg7CuwQZRmoNa0ZCGGDPC+46dJzRtVO3yZDD/HOBCBok3xoYrHZzlO
xU5Bl14GPGVGe5Pa1VEThhAtR48Ep/pZ8tj+ZaIMS3iHE84NhgcnE0El6Wy3BrlegYLAQzXuvRxB
0eJQZXFkD815LtltolpOhdHd9A/WkD1L9V30NvSHOBMnvSiIPiFjw8+0A9UN5rtcQpMTeVuHYjnW
MLe41OxDMchNZYsn+JqbNs3eRGTfII501w3xZY7HjVDaRE128XxNqjs2XvwiNkAAAwHq3OAl1x4h
F5j2Hjriz7K4cjdNTG20BKT1JDWSm4hKek7qk6sbN70G2Zo2nKIH4ghdR/S+JOk71RzjPRd3i7E/
LgpWKkHA7MiA7e1o+2k5h3BEQyV1uhRHvWpBJsJe8BqaVrGCGtxmeIYKOblcuxl9AeaFB4SYF7xH
K5LXulHtExu8jj2cp43m3umtKxv/jFWR2d/cKd4RJ3EEBryTEn8kZd+ppl0XiCyxr83JelHMgIHQ
SF/n6QIruZUopqYC7qBDAhv2RgTuGLeWYh5guH2nnvkClDkhZ1vPyAmUBVF2ItJ7e9cYdbVNpmJe
wYsPBQDlZdo3tK4JR37infJOILqkGzCMx37Utpe35IzY5aVGiS4DBdqouSeF9EKnpk9vjX0rSHUe
vqtdV9Txqxok4m68s3quqmBwyHz1g46EOnU765KzrO35du1crMsQjwN1unkTt0nEPfj3Uet/TdLx
7Ufxpfh7cF7/nG31ssdFjZZkhxkuZ3QCKKRgXLPjbaEKAqOXtISWeYwV1vn33/0xGUYN1lxlKkwg
q8oq/jjGx2a/tmKZ9jvAHBMGtrkt0lrbyApPT6lpDBJrkF0twRnEjqNtkBTvRd3tvniK/3gF+Bwj
hjIM5Uj80e4+gx3ax6nX79wa08C2qXnPc/8QdJN9tchpM+q4ThnL8Ji5rvcA3QC2CkyKYDO3A7ZW
8l2vMOkYyvx7PQAVooG+asl2fPziMf9jQO0JiSk/pCtdgPn/+U0ZBT5njUdb5BqnkeJ809tYExuz
/s3kUXBH24isPE1tA7aghmvJAlPaCrLrYrakj55jhFj+lWLq84wRGhSPxfTrwu7785lyigKM/LRu
1zbhGqOv2jT8lKEIIu78VJvVnZZ/+/tr+A9qAH5QwIZkz/0Hi8/tKgnr2ep2i4gRDVTCWUkdIM+U
73Wf4peGY93cZfFXM2BFBf4wTfUM5SqFHZWACqSmrf+aptZFExoT2fS79Fsw5TgAx5wbeueesinJ
fSd+vQzmOvjcCY5vwBjxK2bK72J0T3jnFSvSHhj8UfflpYumsxhxHdF3w8Q4xGluWo2T0y5sLhVN
bIL8aH7xRYk/+eyXGbYiZtrEL6H6+7TPR/Kk60Cv+l2ohz/SsM92YhqRcPKJLg2ZVoHRVm7ny9i5
Huag/SK/7YPwUD2Aha6PUC3suTxF9fzzBfaSwzgo0nbnxs5dp6ptAIGbEbus2TjmoN96MazLwOQY
p3vDyQZMu3bvtYUDwLrLXetO1b+eIj4S0f17zuU+wEGfQeeN6Y3n3Ob9VtFXTKOL5O/P792yIO1Z
7DfOAfsSxPOv791wic3GZLvd5R6pZxBeAO0YPWiqssUSa7UUYHHqYVXLb3aYOOLJkpDuuw00m/oF
/sWCnMTVG2N9mTRrEcnRsVaeAcLeR8a3MYKKcfiR5xTPWUOj0piMx1VUVxO/R4K1EzNTvSwihQ0u
5O0qWFt6ybsRRTARcC+JfmFVvK2wsQvEODB/A+rHUpPuhKo1UwzQwQSM15Yrs3YxmlDjiDqxv8WR
+Win6mKEsTViXyXn6TkfsTBhkLlqoltFoiT+goqniEBDPLxf84N0cHLWlhOBIPKLfXahUP75vmGz
uUgYQF1wVvvI0sUqZeoAdKpdGNDbNX2srxJqaTXCGeMkYUy6vDpi2lV6RNo7lU+P9w5mwcToOfwD
9YYGLyAAgbAjfGpo8AKQzEulKKiOLp1yUFfnArL9qndyylURcWyoxkfKHHcPKI9NnqPgca5nG2NJ
q2w80sj1gxo7DEbwXcOnlyyXL2/Dz9wqx6KLYNSE3S/pmR9oJv3QcT81AwxDW82+Gip9/btZa3ih
sAjU+gInwzfcbTaqXYzUODUNKbK8yj7ETf4PP/7/2sR9vm9w0WMaSMyxgaTzY7hcZFelHdphvcsd
3sbIq5QsO9GB/v79SL/8pA/fOapbF5MFeKTS+Xi2QlMJagRT1W6pji6IbV3CKCnVgempxnEa2WIE
Xkvwzq2ugzUklvteD91Px6ENxdybYYLq9oyR+qHhOXtv9oPY8ssetH2saK3B5JK0u46YpPACq8p3
criMWqU/RspcRHQ3OZ5TCiEpFaagBhBMwW8uswa9cA6K5uqFNDfczMdAGO9ukExfvIcPwh11RMIw
RfrHnITD8hO9uOgGV0Idr3aOQ4/hleErvCQAYzh96oDMWzUkVcBEDVg8tcmjKovnlKujr6P3OXe/
0J58vmsdRyAzhVtkmJ8Z85nsW6cSoto1GcOJcsYELaxPlmTYWji3fQZeM85f/VLz803lKPsBpEO6
gcWF+7HOKUXn6rasdvPo4vsfQDGpYr6jSz8/La+W6O8Mh0GLPqMx8XDRaQ3zqUAdkznNY9A7vwzy
lzZ2PxL8s1047SYv3g9s3qSwmTpgR5AXuz4o913z3czJ+L5gRNay/FqGm0uDXYXQSqgkfriL9Usq
9oWs7B0mN89eO70AXUpfJxjQioYv3vgHBfw/SwDZFpxeB+0ZX++ft2RjTdCiJ86A0WIMS8Znr791
1K4rnTYOYnfX3dhuwKHW29SgtJsMAfX1gMHa3/fkhcj5cU/CNWU9wnvDL/eD1CCj4hvLWpa7y/jo
QvgwSwBjBF9rxIsBafQTeybc4lF9m+Q5cQKeuWmz+Bv2AQCEipyiplPu1D/1nrZyu47nVFAgCtHj
ZSJ04Q4YxQ8h7sYeWauL5pryV6l6p5VFPNGilnbQ0/fg2ITD3A+L/GMwweCEGON1ggYThW9DBzGg
nrXNhQ4fQwAnWiZdG1Z3dgb7oFXO6YJoFoq4QviTzNr7rpOuf7lwO/x4VnF3dK1H8jyLPQZ6v7Jh
eCZpmfZYz3/r2Hb5aQ3DsRmGAohYPuQJnbuTfE91xPaIWge8V5iJ4pYkVuZwqAQ3S5jWxmoR4XsW
mZbPjMoMRg8PTSI64n6vd+WOTAAiI9XJpugW3hw+RYuAKJO+C252LWyPxnjSRq/G/xG2IMGxnG8g
hYW6efjjh6hIH5D5FV+cQubnSpe1Z5ioZWD6IuT70BFW7hJjp8lpbLiHdsK1uQegMpxhWluAK41B
Y5qbzRm7cKxWiIlQjLYkNuWmn1sUkU3nc8cxCqRIAfZlJ4bNt0Hy/fXweDa8CdtBP9MDuxD/g6db
dqP4fkvSpFdFVz1Mhgt8i5SZZr0Qm1lvnlqdnpxJ2avpMfVNxpgJZr88pr3wLzy8wuMHLwlWgZ3c
EuBi0RrlQPglY4xA9E9/3xr/cUy7XIc0YUhAdCUT/7BHQ9NAsUv7XjjABP00wv1s3XCXVAEKCw9s
0ZTXYePlfrs44jjB4jKFuTVJil8LtkZNzurfH0nppz50J640HctAl4JGSHzUA2BznnqgW+VOJ/oB
Ezr7EKSKUasbW3NkIG+F2u20dFdaVL+6GRPgwOqJ/UgTRn1Y6FFB4EZt1c9iuXHq2lo1CMt9bgV7
1Wjy6kIbmDRmtj3MMB2RZhumDH9I8Aol0pPcCn6EC/EelC/wPUHV9AQrw7rEnNVpzkmq+UQ1+Kr7
iUP8uktQNUgIdgv3wXb3/Yii3c6m28ssY8RYZ0NTdVhsbCOmMoQHl6EJt6D7wU2FY4OdKuAMw7kc
tKSZIDrMSLp8GycowinY5MKlaRijQ1vCc6nrZpPETr+Cj3+F6QlRPdbMohziLeyfk2HArNIZBHhx
jkzZKyU4VYl5eqzGafZEfejN7DoXKUpemTf6gLB3XL5oz4z/+gLpaEls9UgOtT4Gtg41uGsyRngA
oEEVA8tczeghW7trQ8A2T9wQn4HMqVd6EI0rWMdO5acJh9RCji+fPXlvZIn6woFR1z9cmB8Loz4/
yize1hT5lwHHgmdRysgcX0EutbLOoTpmHWYV4UwdWdhmtV3c9Iua/nMZQfYTZS3HrA7c8xG46Dt6
y7wIset1zZ0IqOjU4byUOCbyEJfSPIOO8fct8anfdNgQtGyAJSYVNZXVn7sUb7ZgblKALT2oGNXg
A2d7gFvjYv6Oc8JCFIcid93XPIkh11NrA+BAZB3lujYMh21Nx6Fwrzpwfsh0hsYjj67Tni9/4FXT
ESbhrprEkWHlV2fwp2798vDEYhmcL0rfo87of3WdKv860eBa7RpvfHRCm5AA3PNbViTFbD6G10Zf
Yl5n3pP0e/j7i/t4/POr1fGGvsgQ9OqfKpC0slpYQCkVCI2Vqv1njdrfBFT2QXq+7HouZ9O/Kw2H
m4LjFE0qsjoBuPPnZ42aobSXJo4ULT7YZJZJ46lNGK+UWGpEJlYwE8FXYc5ItwKa0/VRvwGYRKEz
1Zu4IH4lx7Z9GzYQL8tDbI2kYlhE+ISzVORGmrsohq2j9bXYGbPDLKaNNlELuwZO0K829YZ1bXeM
ViVQvhTtMZLRGiUh5Acb6kbpMDYMkgzmxDKcOkfusEP90aahdo31t5EwEe3wSmSO/xovXbHNLGSR
qBVX8dDYirRwbHqslLnAX8pqfIDzde6XMdrnxnkGH8ZtkWfVzV6unNCs9gOOhas075472Q5rB0Kc
T0/YMEyGVBFakGWgHWzaeXgiPHpbWWm9mS2G7VP7K3ReSWt60dFEbAZjoVceYSf26f3sSd4dCjnX
MXaONBiR0HBhN6kM+KF2AoxeEbqRMONob2UyY8mMS3co43RL7kRuyxk2ADY8Bfn2kdu/Tt7yHOXJ
GVkIZBqOTk8/6+DHAEgZkvPOuhlFgX6GzKMlejaFOOSU8bBDhsKvzAYDhcjufFOCklly1UcdPmOW
xOQa1+w+tsl8GfRDXAUc5Vqxg/ZRUWZ550XN12I3J1mxjdaoK+b13G66OnroBtokO6+LbYPFSGs6
zW6RJV5iBlfMrNPEU0EUkDgjFIf45aD7N3ZJUMmVa00l76nNr73pUauCkEn7Y9WZKoxNru1oG2L5
eOWCdsB1UDZuNVbAWq3PG8PS8A/ClckAO2IMzuv7YiN+vBMcHBwEQi8JdIb60FXn6r8OAS9Eaahl
nrsVSxf6SykJolGgCKXpkbVFl9rq2GJhsruKdNQpc5T6CBNtYpPcUNsOWfYbFcPRWGZzYzM741PE
CANSk5jP+O0bJijttaz7mJif+6QfbIK/UyJQYIbHWfRLI7rBx9H+lVBVe0V5gXsUfiumkQOU5BFU
A5eUny7DGrgz1mbRFNslxbF1IhfbC9t5o/PQrmidq4EXtDK9pt7UAT/Kq0bTT0ostSJ5Sjr7ScTD
uTA7/phucK3viIZoDxkVumeN3wK64o1ecg/b+Ln//Q1/BFwQT3LAcboiJOSS0D+cPEFXCcuoU/x+
cXpqAPNo7r+opj+NOC6/w3FUIoEOs+dj6DkmnZAi7RC30Ha8yfmoq3JgIjUzXl9llvMN+443Szbr
ytN+GPMM/1aDDPX3z/mpq+QhuAhNKnqABc71D9dJqJHMZUeNs/XCnAJ0xgeaqWyDpngZmQzY+xxm
pqXVP13DDdYSuc0O9vy6bHQqWmxkvihX5ccWH2avam4lfTxqKiDpP1f2XOfZkOSls+3tSttW+RO/
luCfTtt65PGUNHRJwq8OLReX3NkGBCYmjnCTGzx5vrWipG4sSBkNPB0WkINTMHFta5I7Nqjlpu3f
X579nw+LIlACgaAtv9Te/9qGqbY0jmw0e2ujM11VWv48zHW7HzUNUyKYNE6QJrCvdMos1NbXohQ6
3qaY2dYYcozRnNxDX2frHsmCt+7mwEpXVYZbiDHa8MP64LGe7cYfgoS8hWJ+NBx7o6XOsk4yqJSN
gJuEV0HdNQcx1HDJlNh33CZ4sfqjs+yRhRh4G4UvveAkh4XQ+B3JuP3U79A11cdeqEym9pDTq+ZR
lO1RYYc4HGF8BsFmJeqp2rNEr0prXh7kUtynFcBWz4D0Ks9skyhildWWDPTLZXHfxIVgZEoX+/eX
7H7aivSb6C9tw8Bs1aBK/LAi4s42ayo58Bpsn4pOu59HzVr1FvoOvQrRqMseMKH6mQXIvy/vxynF
uqZWuSUJ2YV1gzOv4zXvbcTfnmp8eYqw+h4o17FMvawlNhcqhekpSodvaeZ1u0RHyRm5a6dMtHU1
tZz/+btZ0RhNi3zPF+NnM3nFWsO7lFsXA3u8jn0JedrorlNJshnzeN1vZmpYhyn2sig1UzbcWHr5
y81ba7dgeYQNQ4MfpJuiINAsBWBX4QtqGKxVbVyEclmqsUX3rS8PdUdGRl7JZR3Y9hHaCPomV9+Y
ZXOa+6zdG5XWrVrIor4+/OogKqxdtfQmyzvVI6UT9k0v81J9t2Kk+3HTMJlPqvViNvgCYGDsUITf
NKY2w34vnzE4IrrZRPjvxtoXN5f1acvwbTLVlWC5DCqNj+BR5XkBOeadh8VqdgeKcpX0WgNkMtzE
4fiY5yYsx8IgF4EeK61Z/TE2Br7seD1dGup+ztpfkdztID7M+IRcK0WuWBMeyAtsWKi1Vvub0EG+
2/I2FWW5KR3fK8VycOj7lmE664u3XKehK/aTrO45gYleM1gB5BhZBJNfYyE1blmS7/OY/wTj0hnm
ocIqtMFc9fZ9gLJ/20kezY6fIHHea2UQIHXPKhKZDBiUM5/h73vgc9GvMBfhmEwZOR4/Ff3zFEfw
HXhreGC+p1ALM91h8j1P3SZGvQOALlZCJy++NMgjDL6SuYpPODyxOBQrygAWxNdzPoq70THnUu87
juWw/+Z56cGIo3sjicd92uXkXzY5UdJB2MKJLoRfOURJDlrwK0pls++d7idRaKQghBOtvqsWHdnh
Ky3f11OBvUqTvzQOzfw01DSA7hggjhqemdUQ7mbfEs7ZbkXcQwK40qrmfqhS6KSXgzHpzmkSPUxz
/pOJxLKuYeJA6qlvmoTLKmzi1FezMDrA98kerW2HXtyXw0/SWtCJOdUGkiprSKJ1Tib7+1QJquLK
k4CVlLXdATcywVUCOaZDzCCzCZ1Qq9ubNMR4uKq4K5PZaEg5fEi7Knlwlbi704I1xh5QGtEaMAtC
9pmN58YNMRqwrbvUFLgNDBgtZDmRKTE+DVo83EozuxcJ9BdH2scO872963mHanbE2m7ggJs2lO80
Hn5mXST2oiEIbUzltcI0MVJItgbxYnDw5HWrPjlidj4Awl+gbnJpOHBWGG/+kpx27Hd1c0sLcYp0
xKrVjStciomGzZ0ERGjaidGAbUW5iy1edBAwLJbRyjeWVsxrOPEqIEyHltEP+OdH0xabtHnbFPqP
2oyZ/fV64ye6RX5PY1LIa0UFJ43/NvTRspkCKrcs2IVe8NYOFKK1zRmHOuAWw3DIUBDqb+wGrKwO
AojgZovQUwsNnCqhxXZjys2JqdgXm+sjBsHSZksBLSvvAlV2/Hm/tLadpTla3a3LVNRPHDPchkdW
MjBeRmltlmvHoh36+46+OK390dqagkkFBY5hudQ7l7rsX6VDEnezzWTL2g4yyvfz2H1PPT639KLr
IJ7WeuVg9O5A6cjjtNkWDW6Mucltg3wyK+ZqkyiuvuZOZGYs2Dk0sIXKFsa15mnHmWyj6xD7jlXZ
lBbKCKHk1LumBExLIgLL+oqUznJGMD26WBHFfB/rpSeTQGTNNiymmKsIKWkEOwcJVvELn9rDTIG1
TXRaYqwRe1yOODaNcnqAk9Sv0smKVqPyEIkS59YTKPUuJ/bO1RNgv7z5Oc2R8LF/fBwH41wZ8r3J
D7OHd14U/wYy7WFtWjdEmhJQgWQCmNLZjVFmbMYQX7ARpHxT1O4D8jgWNuDOJrDTQxNCCPewMSOu
A7FtVRB1oRUPutcItEY9vSzA/24U5X5Ii3ydG5yZekxkE1qPh9oCNos1/Jn//s1+cmKimBYMqIjS
EWCu1kfAlZl53mhLSeZiahJg21CqMMHcFgPFk0zCUxsub0ttH5Z5ybcYxEC0bMWVmY5fPIi8yPj/
XGOGfrFzBjiEweV9qO1dNDm1DENz28Om3cSzhwOEV1SbMU3dVbCQDJuCXvia4uUlrr2qepeNaMab
HurM0IjrxCvbbdOyOtQFtBZUnGXO9+iMReLfttb0P/bOa0d2JL26rzLQPQ/oDSDpIpPJ9Fne3hDl
Dhn0NmieXovVRt09GElzI/w/oAFmphvddaoqMxnxmb3XDmGJ8pe1yjufdOGTKjl91NIEwxtWd67V
ZH5V57zxlXlu8/7NLqIkYGbBkdSwGoB8zezV2s9W2IAa4suaIbAjXhcivN6m5SNTm1zput2ehM7B
2rhxQC7EPllO0cTuWHLp2OzCnNzSpKdbrYOYy40HA0Giq7ZMit2z21cG0Up7lQbCjT90JjMUXvmd
OZWPfUHhrONu2Si4kdeD0T/3CBOPJDHDstto/UiYCFUWGWMaZxHrCU+5d5qODkNW6yqlpp77GO4t
XB3KKDaS0CFZwhjlnZJn4MOykUGZPI4jy0SnUe7IIASlkdvo4E2NlRkG9wpO0IynTBZsmeUnIYoV
DIRMPRak7pITh90eRSd2I7Cuy4PJBBvR+7p1ccSJlb7xRn2faRHwVoENkxn42hmrMRCLDzbXaYZa
FxflbBK/IbkXap0EUuZlVEhKQ1a0jXwPbZSpg2MQle9McbTu52vSo6cgUuobIVIlUI1mB5LFQYZC
1dXnirJy1CjQ0H77VePCCmEb5cDzQp9t4OZLEOlmpRI46TGf8iGIcxtiQGM8y/zOSamdWi1Bjswj
Tl1lcMu07W5q+CoZGp8z618sQOwRBOiulfsuN1nFFKy2SVYau3H2UYcQnbEwe6JKHgiF3HdNdEP/
csVxvhKqHe8srC6eHTa+Frc3TQ1RUItyex2CJEF5/951YEx6jMGtbcy+MijqmkbvpC8Ti8ghKSXX
ps2MtmstRwOdg3bgzUbKvLzy38dNXVrU701HwpIyI3UtezLWZfvT9CLeqhjuYlfArtVzwaM3mAzs
C32D+DtDIjpBsp6y6yiKGlIwvJ8wgh5Vuzp3xLv7kcxmX3e6NYVQEqi1PgXJhN+rzhSfgpwjHFtD
bwOW9Oyeri91FpyYevU9DKs8+hlebOpmeqApGuyNiPmBvs+4/zU+4vKNPkogziKKu/bf//XXb7zA
Bv/0NxtgXN1003810+1X22fdb6GMy7/5P/2Hf/v6/lP+G/ShBo+cgRpH5D+OpDyDrWne/pRJ+Z9f
9jvo0DSozzXudc2yF2TnL6mUC+dwmdqZHMTsA9Av/M451M0fpkHlwX84rzWUPr9zDnXth0fvy4CI
24SvRYP220tw/ctJz6v3D2U7mkaO5Z+3gZbpLo30gohibmj9daJueJFSamUod2ZqPOIletRFP+5J
md0PUJZZFoHQZx5f+vlt5yHWjGdxEG5noaoG3sYyf53OmyzuENcD2mZTZK3yAYN0M77CEytY9MZP
c6q/1K3l7Ii3gTQB7op+EIv7RNa406F7m8+J2VMga9m1oubqQenAz3itIC471gy/Y2W+TgbMgZAG
VEyDH0nYnHJL0Qjgk6TqNozM8Jw1RLRXFj+0FSt8EeY7QWgaplRqJs0fDPucZ/GNnpr7tItNtGLq
h41HUW/ESyUpYUxnwJPdNg6GrRItNgrHzEb1lXcICdU4CWETOKRMD4xT+/Q0msmrEY7PmOA70Hz4
dAfuV/ahSICBGW/YLJgbyC4fxEV3q94NB5w37nttjScUxHCc8ng+etYivJNVMOjshq3BuLKz8MvR
4v2kttf5dJ9OGAr0EEt/bD0kXdmtYr3jkHYUgMEQgbucNR/6JD2qHmRqfGoqPw3sm1Vd668dCVWr
tm3EyrkyvtcYrKlWOZtX0nHBI7iLC06tH9DnUN07j+yxoVbX3qfWNUzcBxKFbDAXHqEUbTHtpNZ6
WMwUOLzGCzSpJy8BWG5CdM8RZ6/D4Ww4+XFw7NvYbU5R296wwsPYxaD5TW3njWlUxnYay2Nd9qXf
qVKwINFPfTlp5BflxxZjbDhKuZXNXTzlExVk9zSr6cEws686ZVDMVIqIpSZf48z6iAaPwaMJ3xu1
wBqJz7PumUeANyBOKBKsHuaIXd3UXvxZiRrbdQeFSobak3QIPCQ8yZvmxFdrLCiqGDej0qkMy9Ur
5vhB1400ahbLkE7tMqbgBCHPQn7QUV655MQHIp+CbPEezEOkrsqZg3oqXWwaWSF2c+ydtKwrV5UB
Q0RnWxwnOW4oE0FwQiZzyEgv0fH9K9sQxMsx4bEhGtthztQf2BxewNp42CNcbl6VsValPBhxX67D
uPlZ4DrwhRWe6kEExTheMIrom6i8Y9cXTLK9yUwUUNPR8bpn3Fkst9Lu5DioZ+O2OVksxCf2qUlT
30TGN/yXaYvUb1K6YwT8bLnt/DFWj/qEJxBDfGB4WN69Kblu3WdFchM1eJU08UwZMLD11LugNwEw
irq80SQ1F6JoWnk0V1lCf0iRUQw1H7WweuuL8ozmAe+cnj3UTnQpUz4a9bKCL+16mzREmcixddbR
DNHGgkuyLrg8V1RkpRvtMUcf0nB8mPKfYko/BzN8z+bqqmyyrxhla2/JO0bWclUQnu65y+izyNnC
qHKX6i5rBBeCZo1UCDTaYxPdGaY57GHjtSvCnnGcjO7gx+NNUmBllqE46KnHFT8xOWO4GCtgNvOK
WI48fcGTKcicEKTVDvZ5+FkjrNqIeWDFaHraOlZJ63P1nR22zW2JGJQo110M79UXYT3ugOfYzKdm
WxBqaJkXpZEnVRAfFKcNtMq4vocZTt63l7xUkfUT8jplx3loiup9DuaOYDSPDZNTmlS23tbIj0oc
46BxiwfgYUxAyz7aeBjgtwRd+tYoHhIzubVJkdxIpT5PtXMiPQMtCsRFfXocOvNtTl/a1CI+smGL
MyQtRjHf0ubb5ambOdvJdcNOPaE3RMehgdUx4lellre5k6mbSSDhMkkXH3r3YCbS13qqKmEzgi0r
nkJjJNu4m0Jc4+LOjExETdgiyiw/SBV/KokYLoMyJDQIdEotDRrdL7Xh5zBHmy7TcYCVFcNmir6o
4AfJySWrJIy70qHLnTr6ltIpcdCPycYemh6LWfg5R07vj3GJtMq8j4CsrxWQRAf2TlsF5dmqE2bm
x/FrMzdvMQpB/LUxbkf4YWJOqSDDVTXY2Z5khAsDAhgsNb7yxMo2ps7bNMUkXRLA/qpU7r7LeT1Q
o7WBXlb3CRsKh5C/bKb4x/h8awtND4hdfybmnPFT+TUMMt26tryUU/KGqagO0kIEM7HQbOhGY6P2
9b03DfW+spWrsk9vrBjwRI93zo0PAwwQX2Mm5zNa4cxSZs03l2VoWpNJ0OkM41IVJnElcaEvWbqp
8eRMzr6bgcsrm0kC84Rb4/MR/0JPsBDxNFxtZoj3oyOaiIrZLYclIE9P1jJzQAd3gWvGgSMGxFHF
I7U+XuMa9zZDuQ+TLeC3NAjaxqbQMdE2M5n2FibeYEJqESiO1lxVumVcsmKflbN1W2LeOWea+1h5
1rUqM+0O3TXCk1rOgRyT/kBFdJReWr+bKn3y6PhDylLTrjJ7g2c3xExs4Zpzu6NrMnxNMMttKmXO
yf/EEtbZ2nDAIL6tmUhtK7jTm4Yhjx9qGPVKoxrPmrc3p0G/pbxfLGDhleHOOWq9g2ayNQCiqMzX
STTwEUvua3P6MEIaKApynY9xcbFTFZxCY+VBjDhvMzJ3jn5qUuHNSYgaLaKFi8Si2AAwUE2mQlE+
JJtpgNnmZB+ROdOxWHowD2l/INLHXbtmKCkTtOxUQyI6ff8VVhyx7zhQi9ncI6ebn/B7NIFadlqg
15RmRYcRT2YAwJAJ7phhs/dq5/nADDzfanA48OjzCfCgu6AUFKemKbJjxcxrvSh99mXPQAm29aGW
emDVyaSzYtqDKo59Lo/sEVEp49YhYy/S5hcrvCDVE3stGr2NW+uI1WYUMd0wvfBZmy80d84DsVv3
oq3iraY3cqdQJfhD1Y9+/Tw7vTg7HY2h5+bikF6Ptl5dI1ps/HzWu5OhVjf21DckTIXFHbAIlfKC
LdMcu2ubgNr72qqqbV+y6jNSGEtxiAHCLHOEA2502/TQ/Qx937ROd/z+H6s1jZ3MEVWiD6tYmjL+
hjizaurpWGvEAnMqxQ3tX8Ga2WsBsNVPgyyb7QRFLX60sXRyn6OcQkh6z1ePQObPA2yx3I3qA4y1
Q9HMRE6x5kMqPNPqWcPFmiowebOgsmkFDJnh3sgNBFl58WWZliCYeCETha3OBFw3NoXpbtvB+yk7
fkkidSJab0wcPCuBWcdvRB72PSDMylReZYov2zWAH4sBm7ZGtNXeVvBNZ/pzLDJYyx4rP9u+FxpB
dhQTCWdhPjjFNkVwjYyF4xHzQkt/rh7U1nlvhQP41UiHbYJp4wSGtj8pPXuoUiiMlH/afXSWeE5U
WuO1NOzXOlQCY+5XJHAkG1cTP6eJUkuZgGCocbdmI95vdG06WV5/jAv3emD1skoq4qtLFdrm2G47
3btBL8LRjS3YE4uUrBOPtRpuYVjTDs82BQRDd5SSTPSN5oyELQdHYW7duOxZO6+4FdikeB70tD5a
82n+SdNCtU8epqnNOzJDbsK0WPfNeCqneKvaIxnN2vBQleOj0erncCLcz9KavSHTIMelfoqNdKe7
EGIzjTlVD4KlnCWWK3ogv+aEPA3DBRKePOapupO62CEfvW8F0EUqR4Ku0aYI4QaACj4bgCmMk3cY
qTdol2AktHQ9rKgAToENwu/jJBfT1PbDkNFqVOmd1Ctq0+R64ps1XvxCmIlYofPcl139FI3ta80J
tWKUH/bG2mz4SKktH+WQDI66JRVjTh+R22zFXLzWlXNGS8fUJXs1raUrGJv7slC8Vd3ERLoaH7aC
rs8olIca16ot46PZCHzHKSCxpL9vNOqsrrK5M3LjqQi11VQ41yoLD8be1noizWIolbsa0hsmCAeM
KpaIrCHhMTeuoRuO+JuyW9ctnptu3AtqkcJUd12bz9vZEiepkudc4o3cUInTGqOwxUi0bj15P7Xt
E2z8DzscvzrojrPwGIsSsAgxpgJ+wmgvzSdv39fVJs1bhGUV9iWnOCgl6PKqaw0/YZlTVT2R2IP9
IOjkfWhqzJYNEsBH1E8+RdA95Gn0mXXIaC7/KPISS5urrObeAv6BiS2empU9zDR2ouDgand1M1/P
LIUTw76XZnY3dsrLqDFxbsbB15bobNVCtl3ygdUIQV0JQzAbSz+Rs5iEgA1HKvT7lJPTh6qirbCL
XZKsXE+T/lxGDwhRk3Z6KHXGN8srbc/ietAAPFrWR6yVX6bJe5im+nZEODPHsBxaszl4jIV8K0/F
JqnKs+I6+obl4I5ENswcvGhM9SF8+O0C5/C49q2SRDk+2Bzhhn7ysvbFXvK+RZbiA5AEs4s2JyeL
9d06qrN3F9wporJ3U1dO0koOWtwH9MzkIinM8zgMZBlMQieFPSFGdeF9FEjhoqUpMGDBpNeTxTsr
4Fmg56kNBKTKKXKI+bThUqRa8+GAAVxJUmAdQoP10aUwLp8taiA5tyetAmWZlMP1pDvl2VTDvYc/
dMWe2NzOfDDK0I580CtYH7PpXoupo4C8JX53nnOBAMG1gqq3eCXp/7NE8rBAhIeu6ZwnxbpLssyG
fY3zR1XLHQcjKiY0+mprr+EZd0e6tv1c8PI67BRh9RSB4VRXTeYehRWrK9eu98q4FLGJ8F1nnle1
G15pqdA3RbqyDd6tbGLkFvfhu4H+Conz4jJDZJXEE0NM/RkIz85LYrGPIv2t5sTw+pUXiXhFdQr6
ZSqirVNTVFrOkT7LRjOWPOTxFMTDIyzKIiCHt2NW6lxEKF/SdrzYLurOqP/SG/1GNKi1IiS8hjCM
Sz/KDYsTC88vDVORJds4CqnxGgbNJFtxQVFPkaoccgfqVYuOzrEvGAMQySNZTYeC1TFYD0UPuzV0
q88u9h6ku7VzVfqtWw0o3GTln4GEmomjHYEqwCfQw3dkORzGlluvKznvJf6FMe5H9FuEpycOaLgy
2szF2K9sswSCnHSctm3NMxE9j7H6Mkv2tJXavPHhiOc5OxpUz2uVASYd2+iTlkspk3+Vjnce9QhS
kIekQx4IbT1B4yCSj2hWH6wc4cWzuquM2NiRpH0l5vCqq4tPhjMIMUZ6rdLTSCBINvnA7zMWBPW2
NJJ2/dozH1u73hB4zkjLkMePsUypbeNpwDVi7JOOzhD9EFLqhgxZY4KQ4gwvkTtdzXZ69iKACTXw
UmCQY4HNyDUga+Y1W6vB1F+troZ0Tw/AehV/ZQIQzELmvJmUeAtA9V3WPfBhE1shIX2Viqzuf3c0
+8fJ7L9vv8rLW/7Vfg9ofx/Y/jKi/f1v/5+a3yLl/sfz2/tGVH3z9secml/nt3zZr/Nb/QfTUXvZ
4H3b/p3/HOBqP9DooUFm72Mjxlg0l78G1TDAtaxlSosEbJmvLmFSbdl38b/9i67/8HSPZSDiCYRT
KiK/vwxs/6sBLm7ov8xvl6gck5wXhsIY3QnR/POymgg/dv+m1u+SKL7T64ETpw6SxHgVKgIKrur7
STUZe9hnCuIIsM7kF5LTNE5GxccjdKwrGsuj5iAwSlz3OZkyOIuteR40jZluNyBjM2XvVzkTWVZQ
eJU2Cn/vDVAqO0P7jKiki/omjY17IAj0p4nmHfPhLbr19Mne0Os2R5aGidd8sTDGJMICzfZKlNXz
Xg3FVaaPW5amUK5SzggxH1o1D4Q+qhvmrw+CyEqKjLfcLV4qVLStmOLNbE03ifOg5nT26uQ8TpN1
BE8ZwCi+be0B5ctY3ckpZ/SF3b/UX9XIeG/GcMMt/WlGBpoequMsxog12c6TN1CmWc6I6hgXUm99
cjeNuzTfWexxYG9zQamlyvlVKMWxjOSraLMdC93TwJby2JRkW5ANzcZuldvRdaS94huo/TbDR6JL
pJvJGG+6ULuAUrUPxAoi+3CPsdKXO9Hx2zm1vh8cFeqLPYqdqHG5Uxz3rkTxpSTxxkwVMlqleZuo
DGULT/R7trjVTaNpUK77HUdzkEucG61ksY3VBh/AMbTLcxalzXpcYshmp+VNlR07/jC9TsYx5Htk
xGHnk1+7WGcyxWqoGQnttTyxH0qBTcSJbjxvzle2CsaKmAl8MLq6wvRNxZ+mBCkyrfNQ6e3xhXGJ
iAjgNQWIXQxbgQOdqV2OxQnkn2cP5ypOLrP1ANlNPZGspJ3Rzww+l0WxnqouxrZpgEJBMwyPFjZe
KEzfG5W9sCHSLXJchIrTmnbPY9YL6lZUzlcxZ+hhsG3SYUiiVktMeK1sfKfCTxQVKTaWjM6WKeS7
rKgmIA8FTuReC2c+hEN+bJBbwLjNrtoubxDvcN+rMscuQ2BhYqc9F0Bdb4HrIC5t9Nuse0biF6+N
nLZPh5Dl9cklB0DiZdx8rujpZ5hsZSkbTLN+1DvltZxjgIha666bnFEmUE/eXSBdQ2Uva+oGCF0G
e9o5aEWp8EYw4NLQGa/DzD44gMFL7PeJtmSoVJSa8TwdyLgPKiZGm8lWPlyWiushYgSdoRyl4ovX
mlq6a93CFdfb2MfAdfZsL5Cy124KANsusm1niQcuR3+w3KPbzp8pG/GVy16FEqm+lZY+rJHKLjRC
I+YNjZ+cZTPO5bwwFVEKkAQgaPRsGr68VU/m0gHmMbDEGcfnvHSHxJz+tJI+2SQFgyi6LOL4MG7S
UQ5Uk3UuzmZNBhF6PkpceQqX/lMunWgRNsO2bUNWDzEXIz1ruTSvScMkL3XY9/aEq8DkrVZzGe+E
k90Lel/U4iuxNMMOXbFDdzwyGtpPDZIF/qjWT5aIeGzBb7qdEVs9f0GgfKuWdhu7F6cDDfiwtOId
PXlJbz6nnrFhdssOf2ncMzNKtnlYfTnIcbdDNiOgHCH3Ock2SzpMjup0sR2jJpaDoUC5jAcopQ79
QHDyyORgts75MkgIZX+vLqMFcgSIJ2XaMKNvY/TQEGfJIKJdRhKC2YTEo6aozhGsArVQhWOOIUa6
jDOG78HGM+f4uxZ5aUB4yxhU+vCldHeW7d7Kybufx+S6MAiJFu5xMuiksZruZMyszlDHyA/L0Dg0
yMz3WfgeNbbYNlFlB+Hoalvmf8k+W2jILcew6tZIZRBbXdkDdVhjJt4D+QY1tiI7/7D7Lgj1zj6l
igw3Qi9um5nNWxi3XRDZhPb2dlKsLYXXX1VGP9UXJiEkRd4aLqA0hrZGr2eS+cTwKELhOcggFWz9
0HjdlWYEbiQzAgM6nZ8VFVqQ3hVBnSBcwvC9ViN1S6RzShPcjmwfYy56r93W4kKnJ0jGJovTa4Zz
VFFOuXx0Nk1nrm0j62Fhh2hUtBeubRFUHoRqpYPMp1cYV/BzP45a+BBRsG91DZmFWihZMHU2dVsy
HNrO3Rfj9NiZ9kPWpOFq8JgBjtn9yEfiggPyPo0jdCbKcMQh3q5DpNYEanRbu3CzUzNpm67Tnucm
Mo8VlFOasb7cQI0KUxSKomujQx0ZO8U06xu7AZMat1gVkWaZJyj9u8rFeMaoCNyDLA992Hy5OcsR
PhSXYcRrVc64SHmBvNqwNkpTOJyl6I3TYRrhWzqUzUVuMbdA2VKL+zp2XrrWPpBTNh06JFOKydA5
GgPZtfGaIK6Z+XJhBkIrX1Ux3wwaDZ9hUUfncU+2wGK1d7qJq6C0H7zy0Cq72cLqM6v7S6VWrGrj
IgbSwC5VK5MrmeXc6tN8E8ErH3LtkzAstkSO4a57Tz0sB6LqIVZuQ2edakYMFoUoaBLM7pQixfs8
anf9RM+tjzYeqp5IIde9E6o5bMBlLgiPKsE4xK5Wa7g6qgshVWGub3vLkOemNa+nb6zw4hJjPHCH
ZtXhgmcumJjZkaFGCLYZ3q0aD34TM1twcv4lLfXANyIuckR3bTIgWjsKC76kGnaqZTFzJuE3oojw
Zz3BwgVXuCnbWzPOQVDr5aUvaLTyuYo2qZNfj7woB+DWpijENhVtvY4kmBQd0fdGr1hQFk60LjTW
0k00ArAfz7HG5LqarVXVjteemyrbTkS8ZmI2j4bsN1mpuQHhA2Qk1MOtEida4JgSNiZAta0GjRph
388+T56kakYLmg2wtasgDYyYWXrtRVH09gij1goKUQ/0zRSEThlDbikan3oCJ5so423XuageNY5V
lz2p4qBcq6hReqfe99bMLpRdiqKDZ657/atjCE4dkvgDSoB97KkQnthATopxxPWy5AYtg1O9eKZK
ay4AMrlWM7HKxzQkEZvyxiuAtNZlfGdIjZy3WSWtbHI9tjnJXiYZg0FoOri12WJHLZMB6rKT4r3U
YaEHU8HC0VL5mNR1zvZUm+75DASyKHADD8V1O0UNyR3FVzGE7z2bGURnk7PWz8KMmIe0xhMbBtYq
2H5nwu7rOeKX7qCK1Wa47RgTbJWkv8oUqh11rm90t9D8qLbh7I32W5paG1ERiUfyDfaKbhtjm/Wr
qvMry7rt07nfpSGCTjyLwCca/Yzm/Xa0eTJrdTMbBViShKi+yBPbzpze0EPAGU3kg0vf7vdAfTE0
9A+FLk7uxAxGa8tmb7aD5aORfRzLQG1Jo6wX9rCnUquCoIVsX/useu+MIQ3q7AU+NOVjm7C0N6Zd
6rjlmTjvlHWo9EXGtqdEmLqSlrfvlJqUZ6XLtzzTehuYmMHQBfPkV6vKVV6UvGYWmLMlLBIV0Weh
sxq3vuaknFaGlps+Cu3PvLE/LCIyEbkxhW4H9KoMGe9HIzp0hvGUymRYtyFTIb25i3yEIDFJ5fjN
yiJ8VM0SkIIm7kurOKCJNTb4V98as/piXIemYS1t7isvK3YzW16X5VIIPmKKuOX01nrCDh3o+Rgf
DZyxa80zlgEIygBQR8gTEfG6GSYro6w3WpXPp0Tau5ACgOlvc+q8Uw2xb13DiT1hJYMhDAMcr0+1
1YvrrNl18DF9vXJ/Wm1yzocedVkhvyy32yshCkfdvZJ4VmBl4sBNQGV6QPvQRiRIyNQYTR2u0gtk
UmYeuffFQAbfJ8/2ylKS28Qu5sCd18S0wRTPdt1gASjzujlApVdBQNrUOpmNPd6T1QSjz9cKYomA
6iY8aX4VgrDFBsfikidiqlnS1ZpBRHwHJaP6xDP0rg4AYaLBuqutFGZNSV5aPWMccZ/cqFc4eYyz
opZBXyIFdEEM+fMk9s4YHgDefCY0Q3N4UcFE4RR1l8jFJbrMvlpm7rr3wIbV8pRdI8LWN2SEXzJH
o59E7qFM1RcU1ez9ZTts5hyjpqX0dxrJIKRiK1tO4RvF0h4z3Yk3vO5fSyxqwZx37pn6krHCxkgc
Si+Gb9mxekD68hVhsR5dhBIj8oiJ6wD3usvYPEuQd7bLKhI2KRzHft0z2+d0rm+ttOwuCPU7n+Tj
NnEunlY8JGX2UUY5lY5NajnbeICZa68oXhIWHKsqqa/6IdmpyxIeRWba58dSKTdToe8G0/rUGsbW
pdL4YceUTZJC9n/Dm/+x+M5wcHb94+GN//bZvP2NnOG/Xd4iQod3bxJQ/d/Ncr7/lF9mOY7xgyLM
BXqBidxevGO/ifEcpjKaiSgaqR46bd39gxhPZQAE3IqBzW8Cvt9GOeoPldGQqpoqOr5vBd8/McpZ
GAN/0GYz+VW/QT5E9sIygBjy50FOknT6aIRZuBkoky0kTHVJE87yXWt1Px3N7R9eq1+lgH/DSH5d
iqJr/+1fjL/4rvj9GRdpmss31cjntf/y/aJcYYthteEGZTWlHMN7nCnZ+NS6l9i4pfhY4epYVfy3
QLru2hZyGpb/J1GGKxJbaJeePCNgAk3uJ12xuIf5eXac6T02njOe/lzkaJNJ52MvUEYIvfXdf/0b
LNLJP71i378BLg2y6/lV7L+mMFLplx5G7hBx7UQSeL23JD1biu4guRqV4S65G5BEaEhqZxuIF84Y
u8HUQZsKptVXQaFbwDJIlAcws077pzCqthYqW7qTJOQCtPv/RoCPPfHvf2QC5F2swjZv8t85fHNQ
R6QVRuGmRSS+1RNzLymIT/iIXhVn58m2uhpjBhEdlcaq8dAcZRrYHKjKDaOil7EMwZzY80GUBVHy
M+EASUqzi77jFRObOLt2czCqLadRdqxdmAeaMgy02kCNHXADqARgw6groxhe9RCVcerDPtnI0mRV
O6wWQZfdbiNsE6TTgUaDJdS9gtdcdUjghmiA0oQ0vZx9+1lz+GOmFWXGWa0VUh6ToELrFXoyUN4X
wRucqNWESeTNsjOflpyLG8gaN2P5FbWEWS0seMX0TfDEuZTrQ1ff8oHzh567k00AC91mfK8pTAeA
+YyAzkKOWzA/q9mw1h5skhJZPWx3BmwRpG2tyi4ppAdzMA7VBOPY3JE3uVWj9qBYzimK7X2u13da
K6+q0dlLsiUrix0zaSSZLLewU0KDM35+VQ1WV7W7X36oQphbNbbWJj+wa02b3CG3Je58cuhWXpid
pjDd6APbwwzChuEAVjB2Lbu/bIJl3SOeyZIGx+zZJPAmXxyZBvX18tOWTrgJ+dZSjRiO8v/F0/Ks
oPWiAYblxa+Hw3CF69R1c7bsJcp8bJgka42mn9DGtazDZXfxrHnTM8hz2/dewe6A6caJyb6arDVj
r2Hm9ayIoJtJqMlptEggoOuvQ2T0EhL/tElmx/c0vpFi7BrCGIuKh5WhB8GZOIEIGSKnA591zPu8
aq3Aszrqgiutfh/dgxtdoeHbFzNyU+GuB349ix4Rp8GmQnTTejfKwHwW4qki7si23CnNZap4IJNq
3/eU2KYvAeOa5rtHHl1syjNSILzmH7XNR6Ia1qaJmDBnUKvHK5dSYfmtABGsc9dBfTmumyp/bWea
lWwwP8xCeXQVx6WPDl/zqiToalLI0MYa6YC1yKciPltafTNw6W+11OKVjnh8gC4B6+jLLDBJ2gny
OWv3k1YyN+2ltbfiEF6YZBSkyJ+5rJKYAYa7teJibyl5ui/AivDS8kuxRK2IFSvYZWp9vVZMzXow
+HfW8EOIJiRuXZ8D0Drodcy7Oqnjh6oNWIBLijWiE6YK4VRkkXU4SJ4+4UHGauPwdZyAftihck5b
58OM0SgYYd5sHZFDJKnsbO3FnYWK0DdQ0a1Z3bkXj3IZu0nV7uEzg9BX7Hs94Wh204mFo906foLr
CgySmxwmS7UOGDkx54Xsue3RvXGs9NRT1T6YRXu2jLbY1DGPqjeQzVFa3Yv03H2ottGpr57YB4qT
0RtXcmBfVhkEMMEyA4asybNiFhGzmur1ny+IzuKDRrr82f11C/X/8aoKa6XBZfGPq53zVxS/ZW/T
X5dVv37h78sqx1KpcSxN0w12QvyRv7gNXO8Htw6meYKSnV//yW/LKvsHlQc2YpiaNsQAj3v2twrH
+qECLQO0wyHvwVl0/plllfNNb/pDjYOXksUXFkdUk0hhHJP664+Ukj6MO9fKHRuftXffZCLZtKbU
AoINO2ZoirXXSf5c1139s5J9eqSpiq6nSts1thIoBINe6VLN95jcZwICS5w8vWIFERxYTMQsEQzF
ADWZEt45S+O1AZi0/YZBmupJYHY70e7f93NmEV+RKgxk0+QiZFIFvJTjehTDi9I0PPpZ5ByUxLLX
bqVjbyi77lAnCWOgWfp5191jO/0P8s5sOW5ky7JfBBkcDjiAV8Y8kAyOIvkCoybMgwOO8etrhTKr
Mu+trtt2X9qsu19oJmVSlCIQgJ999l47fnTt1LtHv4MlQ1ZuDpfXKi6KbV1H3rH3pvZ+bCGDRdLe
tFbiPJO/reggVCh/S6W+gqRfVb0xWLLTBi+ofgpth5tD182cXjxqehKaSuDNWDdW8NkLOd27tvAu
IojVBeAkrnOVvBZl251SEu87A/r91l7YRx9l71Oonut4Y5fsrQk8QbfLHfsOMEO7o28LCsX1l7oL
W1qcKoXsOadPhpW9om3pIpKhf8xq1IpyXOOrdQ84ZcKLm8jvKcUARe1+x0JIf6ZXdxcqVHdY1THR
u2l5CTjeYD8LKIGd7F9ujXewp18qsCk4huRTWsFdFtrZgVYDRDPJPNqob160/Jjb24Xp+6ZEzKrC
/KuVYKN2g+ktq+i5qBzn4Cf2d0zf97Mv2+3s6DvdtPGhy0I8mJOzZ5vFyF4Fj+MyoVblX0PzGOHt
zzD7+APQutmx9oXh5DAj5uH1ZjEDgyHlyd69Mjhm9zFlBnNRHb2S0oOF3r4H/qcXHBYJSwgd3Hmm
lzwWgQG4alXlWbZxho4SHUWHapShcMiYkAorGY+VTTGv8VvixeZS2kbd41ubTf5rnixfSeEgwgTj
sfeRarykN0i10y8fB+GIw1JrrDtzO361KsI3lIcdQPm8APHVOvg+SwOBheKCrT8X8DtC8YLhuDpE
MldrLW0ed405myytKCqtwHhw1IgV9DqLfktB9m+kjP1YV5Sxp2BT6ha7BgfNnFUPvjpU8PUgppPN
U7EdvLuu5XLL8PNnOXbr8dNxeK5h5lhZvu6gK6SSjt+JYAlNDhdd1HyRXXCbZ/XWlJ5/mSicKMtH
iF2UeBixd2BmHanx+vPLX7/shM4PKQFKIr60E85FTZeUhuzUaAlIQ8T2ozOKV5P03QZOG77EX0ti
ue+6iO29S0ZiYyPGUUH1MAyYFGUSyPtxyqxt2tkOvMiiPLR9dJZk9x7iQH6KdIx/8qHeFqm0P0L2
dTcYhMbV0i00Ek4obUutQkI1Xr9uC2W/5C0ArNQ3H/TZyzuCLtmm6a3pCtZ30Bn87nOyy/NUmktS
R+VTx9l/bTWQx5ImKe6Ey7kXc1KWk2Xxr3XTkwwJ6E3FcHDH8rroaD/Qcn0s9e73MHLa+76bV3SN
dI9ZAZHMw7JwlAtE8ckzMw614CEZQv3EnPA9Qw3de77zC5cAZO5FaoR367pNKkAUUyq2dYjyNr1w
DjSkDMe4n/WxfBPdFWZtisE7jiEVblOT/dRi9E511XD50S7x+1de5HknVVPo5paR2hDJ1+e+L9pz
Vu6Uls6lEbPADhaFzxyr3vsh3MREa+kpBpmlRDWzbCTbNdnejxoLF7vVnsh/osd9zYL3OPU6qdg7
tO7x96//+vL798YMu9xc+/EeCcy/dOaKcXRaTpix7LAP+PFzn7gLNyLbX6cBImbY67ul8vjSEfxw
sxhgAzUxt5qwUZY73UYW4XdHQ47pK/SqdOKW5UNzioXzHKlx5dc+hevV1G3smQy+tbDFdqu5P80e
hniRsr8hurqic66/gyxCCgCgzk6PXIIh4Y2t6EnNt3p4Fyj7ci6bTy3rcTP5WXJMnGh67kN1iWbX
PrgDk0XU1meN9v7C56M8lFP5YzDtTi5BcbIrZzxMkA2qap7ObWyNZ/+1rNuHLhnQrcL+JxZcHwYq
RUhR4FsYST0sC6Blvg5D/tlaFLGInoU3GVJhUczmFj1hOT5bm/Ld8VPnJTKpPCYGtEHhP81mLLdZ
KV86OFwcf7kT59hISAKlAGcmtZ3IhwV1I6lWLndWa6+duhQH7bCgJgxFQqLCeOwFotgI24aWVnGe
d93t7Pa0TnA4n8FSO5qHbkUkZFXkNXjNiK3uVJ/nQczbHDcKd/8Ii2dvk6Ke2PUuwTOyud5UsQ/S
RwUs6ZQ1YORl7ZJYtKB0POF32MJpkMvYjCUlCfuQ/QMevfKWS+3N8n197y+jeExJ0GpD9qfjrr6x
thPPi3tbqeqPL/PIcLd0/lNZ4Rls1HTb1eN0i0VTbebWN1d7KJY9RQMwwo21Aq8otgNtfL5kATgb
bS7RNWxm0zVYRTNmVZRmWnNYbgf1BLYfutNg+dEdbxrxB2vmiI3uCkmLnhhu1/Osfw1GrwsS9Gsb
U/dW1QPgEoUYu3TZmxU3M6XoPP3Yvw5pkm5Do2nroQF3aIP7sWYokwY6V3EKqChZW7N3PVo1n1nv
PeedxnOw1II5u/swVbw209TiSGn67eBVF/jQzUZjyL1xR0rPpqzaVDMeN+/e7+zXpAZH22Z9wmUf
VnfCYcTLJeJDE1JYVqluE6ehYoqxmME7Ghkm1dY7If1LludsQTJuJlkUwdHI6fOVhYqPYTLthdZb
fNpnOO0PYYQZMOXVbFObQbMnQSXmeGPZPCmnINtpr8ygZ25lni83wlo2VRi5K1ID3W3UWt3tHNEG
lKZiF1+ZcqmHb8lFWtkafxa381B8WmHY0fjIbCwirAZNE902XbFZ2kWx757xTxflT9dePsteKHwU
slsBU1U3VGp12yWy2EbmRhxmMMwnNwMgxbNy5VWLfbGCq8rcTMzZA3sNO+DCb2Me0LRwljn0pUxA
BYC2UpbURVq2V56Grv7aYSrZz8QY8ZhYZAoI5vRVcDd7ybLVplkXyQLG0CfZmlBlgzHgFqQsI60j
6M9cPqiOHZHrcmb4dtppwlSnoBnm1SjGc79cc/sieTBwwVYip6bJ7w8lJNIbyzQbPynExtHJYQrw
b2k2AFnCn1qMM1rJdZRudHookrBZTyWQsSCLXyXeBmeqOLIYfV8n1Hcltf+1ZbfzgBXICttXZ+zu
FGRJyg9H0noWGz16D9jeq/TEx48YmxNuRh0faqpaj1bhEbhvNG71hZMKNeoHOpegrFpwaBaqrm9p
PdmnbmD2QTzi0Kjx51N7+WJ1SI8NHO+9lfgrLdXecbtml2dpt6JKPuSuvVkGe8QSqleatt6jRwZ2
BTOngADp/kysvD/Y/ZJd9DJT3FSCyQnfVTHcj8VgbanNo9KRaKt3me15n+VLsxHB8NqwyGVtNDxx
xB03wulsxDJKTStUmU4kGLQ68UH5NCbqWRYrQbRtnwQc/qVFCGQhD1FVg2BpsWMzF+F+AhaF54e1
vn/fJe0+USg9zVIW+75aKLBL1Qbo041qi5t+ZBxo6rcBEOOx6AA6OO27TgBb0am7wXDsnmnie209
exO0vDEccV4TN2uPImM9nM1PqaPeaMw1a93xVv/7o/hzjYW+/Jdz+P970zrS7VUlZXj9n8f1F2M+
2888YT3xDxuJv773j4k9EF9sl2wC8zrDMaf//5rYff+L50t+W1y9pVfb6Z/zuhRfrthzoPou1N2Q
fMdf83rwhf9wBQ/+nvGv3/VvbCTIw/2DXI2mLuAW0DSBrxTOu+df5ey/MYnABinJcJjs687sSmbK
ddiFxT13hHrn8/QhYYRO1+GQPMdepDFop+bn0gE8VhGhDfzPKsa4HwfkrrGAs5KsCO3jpsxoezNV
tI6ysXhxLSvahKLPucP4nnUT0/dAMH+W+z6Dyh66FgqspHSZgiRuL94A+a/N7HTdQDIn1lDR2eKY
alfUivRhFrxbFbWMQaZeZ5vzVsiRselwP+Bt7K8lpd0dG7vxcZ5ojI103jwvDO0lNcOMy6zzhzXV
qrBZQrRutgvpKvHsfOsWeU70rPFwLc5ddkYZA17fx08oyPkhg4uyIvjGn++rp7rVT8MYEbEJ7txa
yVWD+wVzu6Y7dBaB+9Dn6pdHXo+/WORozm1FflyWxmxzqP9qW0ztgscgbr0fjtFXn4wbG6JoNP0i
1lui/ro4ZUHTfRrk8AYSxTmDzQve+0Q948yyDiaGGpYn8AFozITtMNn3ipHglExu8dn0Jt/MBtKU
bQjK5ZLX2CeA3kyuu5tDTvoyaLxzB2T8DMoF7JQ2inY+Cm6d+h3eHvsAwe/gRMmJE3buys6RL9vB
/tkR6Vo3V6hTXlwB8jfYFG7rMf0GGZOKvakYd9olFl9hjt21Q5btQcdyw3agGOD+vHVNT2oyGElm
1RDwEwz/O0y4r7YBvpCPxS5V+UdWYAMtawDApi4EoCKP0Hfr+smqnBsgAkHLwaab3uLO4GbBgw+t
gUS/u8QxKq/xcVLY34c4t0FWKJI9ocGzWE4UkWVYhhMwaS+x1cdbCk6LXWzldKi4sWAobfE3VGM3
33gOTeT4/VnNBMRQkd1JNUV5uyZXeYufsscD44FmzEp1adGntl4k8g2mFGsHvTra1wzwK9zRPKAX
B5/WFPc7iez1TBlkt/Lmvn8weADxVab+ynQW1pJW5VDSIOXZxmrAdDYf9hRgaA1Ra+xchad8IiES
CrB7Q9EPh2K0ATzYC1G1ILfzjZRRds7m3Dt5XiPxzcR6xVguPkoe6bwQBLTn3s7Jlovwzc+9/uRb
Uj22c8Q6xIv8h3lUIzH4ON51wBe31DdbrGUyOHBt6t+HywyBYSrVk9WCvTbxlK4GSXg+yaX12ASq
2SNpFZs2rBtIrqF9SbOWoPlQWhQABE8yzQp8VFS6LvjgVgXcqJWecUTK9HrCMhXDo1X0DawM/N1Y
1JbdYIJoUzaB+yJNxMFRs0Gj6p22+2jEADtOWMnLWH1tZUzyTlmkl0x5FsPQX0cRErJTpqMXN87l
BUJsfSw9Lz9NBZiKoGPjkHtTge+TDmGb7SEbg5cB8vItt+sCaQg/7IwtPWmtexuPD2tQ7BZl9Nq4
JK38uvAP+ShAvS5Vd0+rsLNpRZputJ9r/JBwtpJslNt+shhWqTG56pn84wS6vVTvnTdSaBPMcJ16
UXEdF7P3Lc2T/NNhGNhFFX0uRTtP68pBJ0dIcxRY4iAmiW7GOgbfFi0c9yhl8V9Bvsw7KzDi3rYg
VJdL2V4Kzd8KjQuaS0ijEXYTvReO9RoSarEqmW4wO1b4dGWK1Freh5NtViYumQUV1t69sbDnkQL2
wfolr1pLPrH2VG1rqWirHQNSnjPfkUxUUOdgB9bBIKlVDqOGfgSadp+XxnVXfT4tD4GYDV33BOWq
ydktY3QyS3znXZc7XAYNNCzrdb4iZdok4toJKvsYlab5aqdNvFfk8HedLEPA7uIXNmh1pnhKrak9
bGkKgONm5vZxKYCY+uT/05s+TOrnMq375z5D6csLt925o9HboezwFKOn4IR3YxQrtlC0xlD4Dv+v
Us09Os1zmEc1GIuuIjBdVXX5oG3PHO0G17VCmzgkRLhv0mQYmQfrp7+dHf4Xy3rX+YcHMQA5QMw2
roCrRwHQv39NgfztQTxGsVsqk0Y7jE9QL+ouNSsvj7GrMy3SVFB7WXxxG17PVeda4y9BzTxbuCj/
lUEFx9gOxxmOY4NOWdswLmnmlrUhd9dfq3vDVL9CXLO+8jLwAIGmR7iNhmRO6Gh42VqSKHtymTdQ
yZ2UyReT7L5xJvexpOZnV7iC15Bl90kuafOrbjP13ADtO3heMT8VGKjQZrISLE2b6JkK6GzsgkMb
Uq+cwTl+JZFhUd9FbdXXf/2y/XFA+Wvh8N8OMME/mRySaG5advHODvhhWez8grAnvQ3wFdRS22/d
HDkPZrHrm7zvwh5UfmPgSFSpvwtZtBzDjnhn55XcKp0hRcJkt07PaHHQi1e+NXoZgaqBistSy8HN
b2KoAuFyxckNgbcc0GgoyAj81H6cCGPclV1hziGw+X1W9fxQfHV6M9ZSr92sGCHfMZtg+WRXecNw
a917Tc4Nx/TpOQ4Y0maHFCJuMPHkovtghcqCUyaJj1YYiR+TTIY/eOCIEtvTbG+FKKNtPM/qyV/S
a1ISwgqHRx/q4QRIzTXjcmxpx9vg/Qs3vqgQI7zYo2m5qtisk+Q0gqg2xTY38TDnI0A36RJe5w40
16U2/BPd5lsXG3YHKeaxcOBJGLaRZN/p6N2IpfwRAL73lmQoBOvaUjSQcpoVF8/CcXbDYOx/Ty2U
I1jyQ0SGryjIEZIRurGQag4NMeFknfNhfjJha7MZ7p3605LWfDvTW/8RZhNd3EvQXEqSc/1GA/Rc
59os6zZDFJ3Yq94GVBL+cuJFbZu6nGAIRnjNKwdQZu8W1hO9LvZRjfnyMEgIXjeOmeYckGXQrLOx
Cpuzl7dA3OpQhz8V50bDba+huiBtWfYi5egfjV+Skbau9yQYD/W8gf8YUAgy1wXJzKiYPpNG1/cF
magPM7NIyiK4wOu6E8NXYjjpJsmIcHY0aB2NxTWGfMhyYzW3VQSqwOg9gAhaZroQUnGt0/lpSuPp
UCI/XRZIVzD8fz8CyuvToOTfSQaS9ye7PiswBqpvw/X50XEbBcbpYeVvYQd+1L8fNVVCDeyKVEYK
5cTOyXITisHJ1jdW8C6oQ/nVxbN5TSw17R1M4bvcrwK5QhIOL4OCETTaJXt7EVnusEl/P3KtZlaX
xsmKCTNvTm0DQdn0Dh8dsXXWYeNmuD74ex+azHqaU3ny4oDMOa1keqeup4h6mUW8LjyTvjTF3MXr
co4AXSwBjNhVfj28uI4j3uy55rDbCevgsak+caK+CkpNM+wWW6eXYfTEMbem9owWxBGNpAlREHg7
ezwcXYtgXcyXcsoox65ndbaceoB4q4Jd7jY8wtLIKl4sr4J2U/VooSAIBJZTtjLUeE7Im0RxzQFG
Ij5g01IQjbPaXrtor3BSBG3rUKLzu7TPk4szV+ED8egR20TNSr+Byrle6jx48Oow2kYFEAF6I3ns
+Za+WHXK2pB+8q9SS2JpsSd+WGoenv2R21ScRela5HPzy2nmgX++470GEH2nlfbt/C621PBObbWk
6LPmAejVNjQ01iVP7VXsyCXrhxtOKcshUCLf904QnOwuIeG6xDCuhI7ZKNka+JA1qU0lDNXUk3bS
x7SLiWU5ILIhEJtgA/93Wdc6RyTWfeEdoQ0GZ7+I5H1ltdGB6uHp1a70sBeWHWJcLYlSqK6/gzRZ
fZt9M2xd4ZQfDg2ZH7iL2/vA87KdM1ngkQYXkQ7JC5eqkyfJe4YeS4lbRITQBTJ1TGr3ahqJoz2M
mObejFjXHJsBRC6O2rKx8kD0QEgLqZ/bR8Q1KnAJoX2OWA0+9TzOfzWAsZ9NOxL/NaBl4C3hnV2r
mePMzQCB/Ic9L3gbvLw/tVkVvSuMxe/pDAustRtMuLGkdcLB4lIHcjPP4XRH6pPU1zWUxgU6b+0q
hxN0tY6XWan3zRDyyUwjIMkjRblrh5vYlcztyeKY8Qgip5U9N9DYQYTatdhC2VWApQlQbztiN3zU
HXwUSw8kqM3rCj9XWR1YO/soXIq4IYf7KH1tm6am9nZsPijRWGbs3KnzVbLbhlsSKNQz1HDw0n13
4cVqvjU9/ItosL6O1MU/T/3IYeraMJxxerv0s00gqukU3KKhvXHGnmGxI1Zm/GI5L04THaYocrD8
Ohy4FsIiZeBWG8+mg8p4SXBqCMue8DiyKRRee2snwr63l7R6LRPVzvT1QFCLrQol20S1BFeQ2Bis
S5mfgjhtPqYh756FU7ev+Aj0WSat2TsKyzueyemtNOWwD5zGPxqnWT5teNovHIOip8QrIppDqkCf
SvAr/D+zQZnTyR3omusRxiNUH7TxreNruStkZZ+7NC3fRihUGzTFhlSRNfzm8GXdvradHBhGaCUR
N19ZiJMz0oe1LetyIXYiwbLkJVoHgS4SsLW+ov8Rw4udDT6n2Q6JT2ariEnMQUAz0YvXt94qOdid
AL/keuPU3GFQRrlnI/tAwjT9WQoFTVROHb6mwAuwz2X6OQ56a5251JsMqD5kvMZ6O3nxRzH7bF6H
0S0oC/DlvgSavAUodx1mKQR2xqHf+SJ22TKPzWMVlOcghjVDzSLKf3fwmJD34yQrkh8jM5U7L9Nn
3DvlmqWW7Ne556YXIHjLoV96A7QQUwZvt73jCD99+B2xQ658lHIN4yUOPL3yvOTZWQhVds7IoGuF
9AaV1eAfHZTnO5bPcO4gSz0Z2oooixJq5TpEkoupSn8YK8659KIQaFwMZAjSxqOdjvlz0oTxMYmI
rkpMkicsADG+ycFsp5J4z4wc9ULbcnsOAHeUKycaYZNojJuktTm8+1WlQV14tfjUQa823jCED14+
0UOXyHjd+h0QsS7zcLuSTAziZNhQBXu1ABIABDBNCjRJU/oB20BwlraMByk+HX1iNXayzao0Zy1U
CA8ZxC6OPhUURx9Q8Ea0k7svJyWeIhMmGz063hkESHj0Zjff5fN1ld0iFjcOZkGs6sMLPwrmXa/o
fiawbKVvXso1r8e8ecSMaNZh2Y53bsbHkm2l+wpJVn5nO13v2b+Zg2IsWlepcjYufs5jKspg71NJ
sOnjpvoVVHlwqzqveMmyzt8yvpOXa5S7RYZpjnHDkcWn0OCAX81wAqO+hcxi+I0D+s8QjsU6Baxy
6mzz4NndNnJDlzyCE2xLibVtaqvvVlSTSTMjRTCui+bG6zW2mTh6Wckj0ylr6E9i2dTSqY6NY0/H
Bv/khmNI2d5MbkqYgeI9KKO8ozdJ15NzKE3B+5976pkPKkks5L7/XY+Y+8/eZ+E6dugKIvO2IDj/
z7WxmCdlPmht7Swx6VNkDGs+XbTHeAG/0QxXbB3FngPenxQekuOL9w4sOo5UttE/CI/gVZD2vDaW
yE5EwroLrNbwLcGYtCusmk1V0JxTeMlrlQm60iX+BaibVpOf8zyjEWKuuvEiXKJobLn85AV0un/M
FHS5dX+V92TIiYsQ3lJ9tksP8bg0Cg7rclUE89/iIH3iCIUL+YOYI1kjeFhzDHr41/OTwG//N4c1
45ODex7zu4eobPvBb7L538bOsOUI6E5zsOPj9LS8yTf9ab3px/GueyAQVN1bxR+dtv+fc4SZqtx/
GWVYXfcEKSGG5B+WBbb48zv/jC+oLxC1nWs3AcXPYCcQ/v9w9/nqCzsCx7bpiqMR5O/LAvuLHwqG
NGIN8gqwQDno/iBRSPuLCnz8gIo8klC2+LdQwvLKjv9r1KYzgfZl1gTEGNgYuK5z3SX87VrpE+WX
dpnhB1MNpLPcA48Z6wazVOzD7EvoJIbRvR/tXBwJyVm3th3A+Sn88cLo860tAYkOkH1OCSvhRDR3
TjP2d+PVC+NYtL4ZgHkMTjm1sCJNHqjFhgzQjfWGamBv3VRPE8n9nZ4mvYVHGO4mb0DYgdoKc7MG
ftu9KilfMMsR1M+F2vz+qPwfu3D/r7Wu/rnQIs3yPy/DVknyaQyDwj9f4H9985/bMMDX1ziNFwSS
ywm2yX9e4YH9xWGyxAIGzASn4/W//Kd/1f0ibOd6jdshbeicLv/rEhf+F0ymfFqQFfhWn0DRv7EP
w5L73yInAWqsgx82cNjBAuH+x4ucdsCBhoRh2hKWwWfo0WgX91ULUh0GAcfyNz23FO6woD8kF9HO
HnGOqt8m/hCfkIgeaXRhcZCI7IVd1EObjPJ2dhJ5cS0Uz65t7vpxPFYMLvcjTUXniWBn4wh5zDh2
b/PxF8CZDgrbIvgjAR2JpvpW2Au0Kje4AYXhXCYVbKS2unM+cgSb3GkbedlrwmHBUp/RQkdl3CM/
txdISHc67ZlVAN1HlQfj5BeukQQQSvDSRmQNsZAjZdP0tkth6VIiDiVu4Y0u53jLviOuFWbxIcJE
AG4qiuQ7YyKiw0c/gSYu3K9uERc7OP7Juqpu8XrIm3wm08v0RDMJS5VKQndy0hYP7HDmjPWaBHRL
pMt00+UHZ04Wer2r4YRBbeNgoWMYwIzUtM8gtX5OaAxUSXIiS8yL6MZi3xU76pqiXTo2L35D3qUr
6K9Myfo7yJYED3HVZwbARsdu3fbzzyIDo5xMPIKd0jl55zYidtCpGYiGJCZIDAd+Rf0Lgc3Z0Y9V
VMlPBwbFtS2ToqVYKpDjvJJebz0FnX6OaLw84ZllCpzrsx0pVk+bJnXva0nZWK1mSOjkRtHDb+yW
u1NL5IAMIzmppqGGqPZ3sfRxlYTuS80p+QaByr+G6+GH6nBFNI2kMElH3yWYHyNhgU9ngRBeNU3J
sqLTgCCj2MauFX60bUOWJ/9EUFpg+WBKIca1WxZrDVg3zJwLzoybko3mTWWggtn9BOMKAk+cp2+9
m+XU27Lj8xOSCLjGYXcODtXj9pBtYPnC5CsV9Mn6ahOxjxMFqJzvi1t3gks5afpfOgrt6kHSSsRq
ZOMk/nkA5fyNz8ezpCiKZur2hQUMtZyI8Y9+7F9yMrrHFoyYKjcZeOuPjlc8gf25QhqPPrv4Qaf6
eSr6+AC1UNlO9s0hHWd7tSar8znEkfvYxkW6kplk+STxjgMh/KY5qWOwkvMhYiOyKlxj3QwQlNc0
IERbHcBb86U1boI4Hk/FnD50LmEW/kLJQ7eQymkqmgZlFC/7csmbozVf+S7+lKBYZYBK6FNIQl7q
waleoXXnPlpWEmab2MZoEwyUjWV7tKbvqWydLQ7leAVJg111AbQhbn/1nOo5miIIJ8xtHq1CEZG5
lMf8KrfHTaV61u4ppj1kA1PBr2hQBuH37ZW4nwLcIiLecenfVC25eavsnvXSsFBW496vScsWKWYl
LlATpDk/Q70XeZs+RjRgtwmAE5Zx6a7Q1zBYVIKL6ekRYsy/2DM/X/kLg1DavA0JSR18lW9BfY0W
maX4ABDTs16xdzlcWn6CPd1nUfgUVm8lC8JeJtmzBFt4Qx0tuVk/ak8O4g5W5HPHjYEiPnbSut0F
rfVZS+tE6GQ7zgRy/TIGxRmW57J3jksu7+kSs8i44fA2Fu3JIXQci2B2EUUJ7Lh5xjzYvi5Zdlup
Qwo7cOKAwO7FT3YWWhaLmFetIMuKlFpRhRHQcu34nBTpfAP+udk30a7oIuiu4fiIzFhuO9650O/v
o/Eo+dvtptD7HiJe3/cWru/AFd/8lrR2NtqnxJ2WvVTEHjVVu0lAdj0WWHnrIn6sO885BVP/lBGP
96EcNL5GJPPLuwb5bxVnFdwXF6KptUTmULTjWRYuDardIbA9AP9EtxuMnyZRTLxMtDCXyU/WFbul
H7JPWG/6LEODrMYdBuShjpxzxhQJi6RAW2Rx7rHRysBM30whqlLaXrJhJlavdEDQYjk2YfE96J3H
qmo+2mH4QZXWrb6lHPh7Hxv4Th1Sq07ebHmsFynvREBhFzIFWKHMuJsRrzzSR9PgOBtvQRoVJzMI
/uWZsVe9WMDt9LwNsNWDVcH6tpoX5xDF0Ws3lFB1xcyHB70G/2J8cOP02CsQJqaLfkAB/EkGMb+S
q5mCmXn6mlVAkmNeZCtzGABFE/sX7VqOWJe9H4tHPWxPEWuwjL9Mgl1WFK+5cB4lLz6AXbA+0HBX
jTV+cwtaLv1K8WfO/QH8AcSVmMh9jS0xtmceCoqV/7KA/QEH0Eb9o+wa60aI/tUKUZ/yntQ8TpTg
D8h0nm3zXj2X14kxCiYW5Tpc+zpMkUUpCksHG3dwblaOmzabKknd2yUjJRmQBQQF4B2aNj8VFMsF
eHZ/5DAKbtwAPmlTu68iqYg09lP87uJ+yO5MNdwZYAiP7ajqG8qOplNdLI9ituKfXilOwQxhyImk
2dqWOYI+kcdek34crfHSmJQ8Vjyxywqz7lBIKnq8OEMk95cCKfoqlNTenXv9InTk3kne/rl6i5h1
nw3F0cPAk97KeVb4jkZyFeoSaFjSdVRDxBzIrjVVhSDsVcXexTVKBUd4xj9IEoNV+T4So14Lr+he
O1Vi0wBei5dPuXvV6n4TS/tbMovqeUp+0mdL51Vb0zo92dA0i4Tu90DTNkQZHGHtaAtfJD/RrGCf
Kx+D3zzCPeNGJU/+7O3B05itN5Vw5iz3AmUjPC2x/Dks7haafrWimc7aI65yd4LDeqvccJfJ+jEU
6XLnt/damP40ds2PPguzI4+5VZTqSxVB6g7j/FvZvs/2Uj5RRsDzOr9VbXzf9drbVwNkLhvWvQ5A
ByxFRYN1Fz/aMcFXXuttakq6CvHmXdiDvsuk+sx1gkKY6X7VoLRu5TW7EGMspFjdui+6eV6F/bIW
XFdYRdueBgL7h8cib5n29fXhB9vWugmEaN8KQhqxNfCa1B57qyx+S52mXYM8XUd9HKxzvw2xaEhn
g8sQuR7b/47srn9jMhoteHesUzebfNdHtUCC0Gcyku3aaZt8NVCKcQoT+1tXLf3ODfr6ZMKYW1kG
ictupzWBAesulwCAcb8SOSnje1ed286hA0ENgOtS/8wDLD4q/Db0XzobMj+Q9iJFeIXigsH/BjXk
bIr+AVPrY1UuWxSVW1Kdr55TwVr7lgOqSt15b1SP3Ui9cUzKuW3Y4xoj4zSYje/+THMBIfA/mDuz
3ciRNEu/ULPAfbl1J313l+RaQzeEIhTiaiTNuPPp52N1DTADDAZdfdVAIZCZqIwMuZNm/3LOd9hX
WEZFvhQ2923Ww7lZLNUcW3xmj6bNOq5leFTBLtrA1mBqYwvjMdBMir8huYhaWhBppme5UOzJMY5v
cETuyJLqOwj89lTB8sHDMxk7W7B4QF2cvFj8I0JTX+GifC4eRh7yO9JHkI+/XN06eLkhnvzFLKMq
bssQWRPu9IGsQjVqWiSE7A+BlgVbVml+lA7xM2gQJEIdru3AuNWjPrwMSXIbqRPhtuv9Qx70A+P3
eaGEtbkDpN9C5e+b24QFGhCjnYSFqrRHlFAYe2f9I6jKS4xR9AoCub0CIe2utbZ8g8QKoolpso6J
44ngOzcqJ1bOVJhsEjga7wkue3TO/vQW80aABpyMk8EmTI79S4kdL+wl9N56vpuudRsCg/NRI/mr
G9q/Pp93aEIMIkcrw1fbmBhrc0Xd7jHPcuDCfogJJNRCwbBSh5DygLQasgngUfAaVGBnXJF+mknD
ChrhQjfrv3DbjuGczpAZczul+nTeTH94XliX5uheaDmJrpz0+FHP9NvYNa9xMMORtK/GBCC7ABsG
4JCdaEVUgFoZWx6GKqfkXqkoo0GMl7fEq7+QXIRcSn+9vFNRP5AzkaL+ZyG5Q5GbhDNDTXhdVwa/
Pyzm5Xbyemx308X3beQMNEjMys1TVll/WsxvjOntfSYbQnIYfVBrIhH2DY3Cz/BD0kO8rTWj5tfa
7PEtcDD+t36e7mXAO2y1qy5pMoZoaaBhOa1ywxQ9fBv487FP05AwERtTkhv25uLftHHD8YUvOzVe
SX+sdqY7XPWsvbbrhRmb9TXwaj5Ji2I3oZ0A1v3RxZgmEhgJ2D34N2MzyqS4I4gzkOnFHyt+00vc
SzaLl8KYTqVXvJjW+Ezll+5jZulDauLCbCiMqNSKaSRLpv/sYovyIIDJzfP/S/FEaKZWwfYO3C09
Zn4nr/HJllm3N+rCYOsAFJoCnrNkGVykI4XOKU8GiN9fsino9myHX5wRSOgGiFKxy7O62C62J3Y+
h/vJRcj5INTqw9Zi/PmJZL9L4MnjXOsjn47JiSPNERH3WcfgsoUYh4em9AZEiFhB8GvlNZg1xZW1
FyZerD5xhwdhp4+ywZ3SE9PxiAqQTKr2R1STeyb63ED+Z54cLfNDyzCaO97b5q7M6Xe9ai9S8g/R
PqC6GhmBvTfLshJw+psfuC/M59n9B/kD3q8h4gkcLhV+SkuOzsUe5hHZB84kUxjTru+BXsMKqw/A
OdFa6CxHhok0EYMxaz04Z6MTvy3kkW9sdmRrXBlSzMzL0E0ug/OiXLQ6nvY5eubb1MK8mugpinp+
yx1Yhya5tgsKiiG1P+KY/UChe4fWAHrjTvlHniCCFOwqdt7SX0f21Be/3mPUXU7L1N3iRMR7fxz2
HbrLCx4QlqA+UPagGiJSSPPIluOtKFADmv3YHiqiYLbDuBrqDTUcY986xgXc6IGZzpZrU5fro36p
8VytqCdgqDCPjyZO1p2PGXZDc5iFHCXTi+aIX2lqkeahpR/Z+mTKSoDvRmQ7lkZxbPVaRaXW5idQ
svYG/LkbGeDedw0C+Y2uN9pvViBsoHL3zXEMD9SF179UKjc3pjkfhEYQGXwG7Cm0uC2EvoOXaHTg
OPDOQEOQajC6wCk8EwdJ1oxhoVyeSiDoAUBsbU2j6PJf1ewOUW1oIKVn7+YnQPQsv4qBHKDGG7Nu
umqSZOMm99StLcaTbw3nfGnqS9WN4zVHtUbE5IAFF9dQTXJVpDuDt9VGvM6d28DldbSr4cSPwp3J
H2Fl+Fw6qcJR1MPb8NKvDMnOY5XgL4S4Vr4rV7PZx/bmHrVOiZ5pdC+mQZ/L9OyroYDf2HGXP1o4
Vo7OQsiZouffxy4Ej5r44AjeQHZ2OG873QEpypKxbUYaDatLHrDFFKFlUSx0JrY7s5aELLr5lcjy
E3DdTZAJ55cbVPuEhyUtSgjti+2s8l0MTjXLWSWUPLEsK4/+4HyNutVcJjI5tijH4qjyUgie5AUn
dvCKAoBshzhnDYoAjeg3s3/vK15LTavkZzmMxwyZ1dEkgCFSdfotxlKDndjycBpwVyIlwObRvhkA
uD5nDLE7tbTuQaDr50VHTTuSG8Ua86EashkwbL+mCBn2UREGS/nJKESSorF3ZzG8jnM0N8mOwOHh
N10LygqEEpyJD0SKaSzKA3uXxDhs8fsaUR5oVzHnxmUaZ/+k7ASF2zra6+bpkJl8kmhR/voTfUnd
5d6azfGQdLA2hKAoZec5bhAGsDCyfTbOCGZct4AziA9vt0iaTKuGwpwsvnhgFnEvmS+IIhDw5oru
FFeNF3Yxm+hKt9tQOPFAdZrqlAtWd0iMjIzVmfzJ1FYkGdQ0aVnnvokCmX2bMRVAO87HnVfBRTGa
QbukHeIEvTZZxS+oSEnp5J02V+vrMD+LPmcWwWL4nPpPBm/189wy4NNY2GPQrp6msTzFZWPcVhEC
rl1gjm4u70qnrUyt2D60/vjZmVN37vrRYpk+Y3rk8eo7YbzhwE28+QsXNd5sf9x3qUd3hrx4kcUL
GBznZhUYcFAwaxd03dghHM7pJL+YZG5fGkidG8qQZL8u6Z2KQULsy6ttZDvh2fK5t6dtgSXyabbX
Fs58Bo94RL9nfSTdPOxKi6tqXoqba8egQww63UklflTP7V9t/Yma4dIa+j1HS7hf3LY/V1n/MK+B
nilBwlNWUbkNQmDMSxWWA/KYHLMg2K3Qukf0OgdvtNKjI6CfUhPNR9tPKZAVVLNewC12CGi5ZPn4
mGtmvvEQrmyWYHwe49rcsUgNq1buqhhOCkULuvsAOn7B5zUm4jnJ8y+yP4tLEk+/Td0+dbV3Vv10
Xpz8s1+Ocgr+1CXGNL0e/k4Dmqx6mnIS0LpzVZb+3rd2uk0hrFbeShbb/Mj+N274j6XXHu0KjRM7
cz20eqwIGODOdjU+zTnXronimzGTZ1Jf93ev6HzE8EwvcjtDFIzsWXAMDAgs1j98Zs1hMzbPi9k+
J2l+KpOgBy2sfxk00DySyXMnxMUkW2u7WNBGoZ/A1dS+ycDqI5cxVhYX5X6Yj1WnHsgbfjC6lokx
BvOyrrpDmrZ7b/mDjIYAuYS0krHaER6lH5K6e1jS4pIXQAJZ44bp4OyV54HM032iUdpvVvYohwaS
IrMydUPDNHaZK3VG28PMnaJeAhbZTjD8XlJdnMQnKKdHL28OPd44CMKKJZRgAFtoJH4p63nqFGcF
jR5TDzTdyQSp0EDBoKt4W/duDRbb301+8Gi8V4lCCgsYcKPX1hEhybgrnPKht+MzM5ht2X+nzZ8m
gMVHFPKt0H56PCXSLUg0JONta5nJm8i9dyie2jlHrN5aEGH4T38hNWOTXSiGWwSA98iYuUwNbVVR
GFd8YjfLjr9R3rePeUPkXNEweafHJccO8Tfv1JA+FaT0bAQEcESVMyG4JNXmrYb105vnk1x/yZvk
aJZ0yD4YPEGXOqS5ffYIe2CuG5rSqS9p8O7IsjmD/tDpi5vPOE/lyfQGrmff/A4G0qgVmXtnFQx7
v7WepsHidaU06xmtjOi7cYf4Ay5mdZJ2QY/sL2qHQ4j4c3giXK/j2V2wHhFzm47ma6CXX30zn1zT
vMT1arOw7QN9EpK1eb6m7vwZO/KhMkWLMvpICXjrLP9tMfLnYcqJGlXeFVXUF5qAfT75H67tPRJs
Xy79Y9P8QQdOkYaAbMZTsRt5eIpGP3p80oR7dTg69D8YVmEVGMRzxTiu8UYg+ZIpU/ac8yNhODr+
U8jm83Dw8KaG91s0g0enWLoh5o/4wLmE9t5j1O81ZoQM4SfT6o9iYJ/iHWb7rdc8fjPiJJYpalXP
KQ3oiFE/v6FdJ8/B7L24ZnHxu+YjMYpP9Nv2Dg/Nqwz8hzSHldiYT0viv2gWXfpZ2uPvzvHfxVh/
qGVKkQBTiRFWjm/Bmgj0SFR/sTnhb8wPW4MwumrkOECPkgLV17VEhbn76ldslzoH2VXaGKHfI07v
rAo2kFbtFh8Jn2/4+Et0bA69r403XTERrDv60qTELeqUJv5ggo+P86gujN6nFxU8F+h0N2ZixzdS
aj+s0jHfWdERQZi0f8hbtndFOX4nJSxnLSu+2qb6ggxaPP1CUkVvL0FdEefm3hQ+9NE1v3TDr/ng
DuQeVbjxi43oibZDBrkQLs9L4weQsw1O1VMpp5lniWJB65tvo6utQ1DoKjIMmUdemfWhVtLKBCbd
/GBZr7Xq39tSfE5eprbV1BRA1v5qDWVa17ILyhC0YAFtUPgwPjtMoHy3//xNrRwC55wP8lbiIF98
f3pITcmtNpMiW1kMMOPCosvQzKhjNXlY6uzQJot5YeG5V5qwzyTlaR52l7ULKES0cDOzTxIXQjRD
GzPNE5MdPo75pjLazKHXkMUq5OOxYBHWDUQRyDey9SJR9hGaL5AjlnZrCuOpctIErfV8YSuSXyeU
+7Rrxn5s2bE4tbubndk/y9a59F5Gck3qjU+Bb91KIKX7KSadgCn+mzlq+ZMDumTrFc3NpVM6B67W
HiRBKU6F8yqbOrBx2LUrCcRUUYEeUK7F/MhgLFLy4bexTTaP5vTWkedyb7NiOXi2+6ebagzo64ar
FIxXGd1vA9EaHP+A2CCHoEoyPmq4iodUD+6uS/JkU8JlHtv+VUFBOY09phO9k8ymGv3KxZs/B7X1
XVpDEC401VBS+rcxLdK3ECdYsxUGC4kmWUG/mU98Gbz0zaJzriMS/QlijxkenWg7ALQpyPYakWcb
KIxfVUddV2RDQcOjlRi9+BFrG8TqiBQf7NxgcNXW8HGW7sRwqsWYlKgDH96umeUzo/z40VwcCAIM
7xtjeiDwMDlpmJswW+MhXEXk6RKNvsIkD4KNjqEciidzGIlL1WnQEAbxSnv6z5LUyCXgzZHkkT30
vioeWTO+Sas3LiqwCH1vjJ+2SWaQ2CvrgjzGjpXV3nU4cQbMU/WlV035C9PLawlUfVaO/e7F5lvj
tSR9TH1DMhaYflM2/alg+R/RKkag3y4w9JdwGpoLAYTenLE8zsVhUP29To3l2rbOa+tKA8VpuY+Z
J1/9pjo3lf17Muf6RFJE+bgUpyKLrUcMKzdGiNbJHoKReOaZ9UJrB+DmMEG70BCjxTB9BvlS31qN
/IG/8LcSthEBFV+eh8F/NwLvrTbz5VE7zSmu7AlvEBzcV9HoGFYvPpJCnEO2OMAH4SXllA+dzvlK
LDqRqSl/JkgrqzYW+XM97mur+4GdyzKy8qs9TGQnzHD0bmc6QcZqcjcGiMfZ24QY2e4ulO+9w3Zk
s2BgF0z+udb2CSGrJBYDkJUWIAuyQjaaSWdcM6MnVeBv4Q5OxM7Th3/guJkVtgn+s3GuSYltRusQ
d/FenwUBCgk21yqBlTD0alcYjjz0CNJjclsWonEpkM3vjqi5nYHjMFwcVMWjiYLMd1gpKYf4K4cv
fIO8Nma9Nfy1gykKMj+LljEgSCPwjpp3rWwUe0sywhFY2kNnPaAFDA46BIn7AjF+X3b9cs603VL+
LXnvn6383UlsmI2tf4K0LvZmXZNPFlsHlZeoAOei3c7DBOkIVAKm3HdFnAUIC1yPDtgsAqkkNMFY
TaRwFWGmJZgFAmvcC52B1QwUkOGFig/C0AE3jUk0LJ46OetIEnTrmeEDq7EuvRsFbbuD0jrsaJIJ
tQlggHPvGIyhwLQkkXJ1l7YMP9cyEwEb89IGTaXv3WL5WVZtQ5ybNLsJVHZEDZsJNS5jXZKcgAVJ
FFHvlnBOVHJ/mgF0saExrprc5j0Jqukysm4aDSZFVZqOr6U/XKFzSeu5NXB+IGyYtigxz9lsU+11
OoC/XnqvGG2/S+SDeZ+xAdGfk4SMU7Ho10IUn8Ac3io8fFHfo1uA6Uhsh9X2O+KN64pNn7Wi+Svz
3E1IP9uOnBFG32gKdr7KIAnNKzOt9L6IdjNdFUrbYzSIXgPTM5yoUgzXpoSTPMvfcFii1UdAqpeo
wi6Jh7AoUJJqZHloAbY5r85PuBvAd3jq2ZkdygZEZxuFj9QfKc5SKV7XZ5+UEmg19ohqw/9tIcYn
h7ZoN24yPze69TsQmFRNlJcErQ/h1HVP9RoFXYC038u4/OPNTR4VmALNLH6z/XzEESGvbs1L4BCu
xgHQUWkxFGzwOq+vGdFvOn/o9pg2aDVtj3o+KKd8VxfWvkgs+yoGfTyMKhbHcmY4PL2ZHgVKC6Bt
2xbMAsmSSTJ5tv+z6+G/3nr2fVTDHBb9rCiwf8TCmG0iRWkzWfi5tGx+d4DR8DiMfTg34BqnJaBa
wqMeMTA9J0MMIav+YDdv7tsh/TsjjovIHefQmFnY5Eisy9mlmBwPcmnjqz98ZLPj7Q0B1DEeKDi0
Og0uBe5YU2dsniL423TNUO0wH5w7K4lPWmJ/WQY5Iya5z2e2QdC6eXMPiWukOw0T1cYymjiqGeOf
nUEVV63FhzQM+fDuNca+XiS6Z5JUKGj0nZS0DDNkxw+wtY/tyMJKZAXK115rn1vg+vzYv0G5DkS6
OPqDPU1cFtaJcWH/YnbBrbRTjY3HxLfhVc/1bLWnoMjtsDQzlpGDtzxQ6d7AxgR7HY7Hmbj0bRC3
03OqiTT06/REaEd9bTAhtirvHjvkTbLIkiNTww/+dS4UctqjxOXxH3uEUn3bh7YNplV5sr8unC+w
7kZW+ID45pwkexuknuku0/Wfv9hF3m+xSLBjIVDjgc0dsTfdM3GH/kX5TU0gRcpee6RKwtu0tzgG
cK8sT3Osv+pFW4f62FR7mXDE4627SIGpqTWb34NDgHhaDO0Tg8d9N9hwCasy2culY+zZQ9Kdym4P
QWG8t3hU2pF9WKvf6ARSamxOedmFZVwYFxi29yB1l6uTwCKkCiFgq5vIXtGtv7435NeZ98SbOdpx
enGIJERFdQ7MV/axQCeyay3FlahyqIbLYoJv6AHGwFfC9LmGHisjImZYf7TrXh6FThmXEaRdBiL7
W2vB28AklbTBFF6LNOt9DzEHxaZ/AhPVHacseEplbRO0DAzAw3RIcANrzdEcxcEbSARquOCHxbQe
loEcCcIu+Se2fhikB4B3HTxhpJI7URDKpHntD2oEM8wYloS+8v2wJZs9silwoNOQU1VjCIKDLVVk
IavPs7x56oKVsyXaU14QM2WhkA89pPWnBVRO5mQPY25SfvdJhVe/zx60jLBQvuz3XG+R1K2/4OI6
ys5uD76lbd3OG5iFgmPlyURVIi9F4LWHEhUTeYwoBFLzKnBqfsZHUADTNsXrRxYZcF3hUPRYXX2o
YoYfRV58UswWh2LF9PmrDianj/CmxOXuWaadYk3rNhmq+1iwwpVFcYqTDsKSavhovY8SKVWC+uml
y3hNCMFekjj5PcsrkfSvKE4Kpuy5cWXK6R3g7wxRrpqn0k+9h2ly7MdetPa+JQ9Vld0Xc8/2WuHq
DvtE/jWR6LLUIkOxyNChcIY0V1K1pgdVVCGzxPzi+kuwKd12oYMviMuYQHwl0IpTRtihFuCxj2O3
2ppdrN49Xmz0icRON52+A4u2vNZ9fnZ1rTiAxEOMJ+ZHM9azg5T46MYC8oMlFbSyyZ63btZfVW/a
zMPLe5pRLbfQmcnghpjrwuMCZIkj12CKJiA3RPpisMPWlms5C2ZcFUYaeLdFVHosvoemjU++TMSb
DdEI7Ulj5y2irN7e0pWynFr40xA5dtLbCTWUxbcHo7CJGDuWO12SMOCRqDJk3XBdrPSusZk/Jhlp
I6W2HLKhvteGK05Zu3yQq1DuZ6vHsibKX0zOqzDw42pvOkuFtyjYd8aIuX6o573SGxE2C8L9QYIV
NZplvlUqvqN17M5qbiOJeosOU79IUFeWlvYv+SJ/nKcuBqmYp85jrty1x1Hqxe7HP1U2HBdGfyuV
OXHgVXCIJru+bn40ivLOdN4tdE6HNAcrBWwBWZv2xjdMH5YiWyKOcC9GtAFCi9/p4664YrwTiVth
wV5612ZQgIn9OUqWkXMFacklUu3Q2+qqjDoF9exc8zmuaFoWL2rvdubuiroJ27S9kVdmnvmEJcIT
grQlhEytV/6xK2BuEnbVDb/HQDDr5P7En8rHwdIzLYfQZgkJ0hkJV+u3FIco+JSzXHSiCyNOd+aa
pTESY5IYAIgByAct8lIt4DKIyWczluWaw8nEt5slD27BQMgYodFnJ2F4H/a8YgHrroqavvwx15wc
LUaaqZnJY7FU2cUNqJIypLdY46pl1RbZd3LU9lY1p4dGQ40O8HnTe+JNW4nwS/anWoz6rM0bCaqE
ODa/PWBlPuRjbJCmlr/M5cq2mxnrt/FE0Tl9BR2gG1WOl5ItFi61jVm3e+Tx69yBYGtpWPpmGLJ6
k8/avhA9mc/5hteLlEHNjqRtHI2+fguUTa/0bXcZOS6B9TmBQEUoD0oxC7wdj3iqWzthD6hD/SHf
KYdQpUJOzrZHjJlmU9jzBYeIUyhvbeb+TsGfiulYOSviC/Pg22K4veoLVjubhmd8eHcynMCs8Ukr
i9tsiwRyQBgMz0XLjR9ncaDVOPrWEGDTHd0do6i3+ejnkgvE7C0o8/NNGvDDXCvrkfrxdbYUVQ1B
K6KoHkcTrDStRy/rQ+CgcQMJE4LbfJVxbp0D0f2uaxGyM995Tn2nOHOBeGXiyg6Tynihh23KJkpS
/5LnsXktHGbK4HgPGNkZlQQSpLtcP/gRTZrTUlKymyhptNkeLh74lxTUXt+hUpaAY5Z67kh29nbJ
4N6t7HMYYvvcj1T5JSvKYuyJ64mdmaIdTnoyoNENFNavKvAeS9dKv1Sdf3kFehqrc977XH0ZRbzT
vYTg51nFz/0SIO3y6reE2QHG+gPIjQHLkf7HWpWWRubIXz7hR6onFSohSFvRjYIeQ/tVBgefHiB0
nWA6pIPPStzquqjgCw6NtDwToTPtW2eABh8zSGGIb22YX9qRTcL7diRyljwhVzA/HuantO2WCPmZ
Gf7zb83YnZ8sqTMiigkxrFL2K35VN7Rc/nMb7NPeH75dRn8rh+rgWOZ90h28TqyW7bl79ryOIbE6
Z400zkYT3MdCVHtXjSKKSUGMLICHTEWpaBigO7IuviyaDHyeMNGGH4e8aK5R+v9lXyO2PTuTrw41
mMAobsqLqQ/VAaH8xo+VOjQzRTX21mQhPSlhPrjtG/fkGKSwjB0bF60iWBqJAoMNrhcBpmVBPAYF
ATTgT1Yr1BzN1bSs40ji00vMwA5PYcJhP1XNa59o6MGkf3Y6Xtm5y8WDA+pezLDfpO77h7lwNQC7
SIx8141GD0WV4+vgVvrlMuFne1jKenwxhAeymVAYGIGEJrAe5YuZpXbGx9KFGmOVLfgd46ZRxG3g
bGb7TtzSXCeSaP0FTWW1T+XwnNlE2xCycKXlJTGrXKdFM5vTf9+r8l+jssF243//Pbzbap35HxYJ
vHJUdJPgFwjp/AVf+v/XtnL5+obg9n86sv6fv8G/rCvExODBhe3rBvbqmcNo9S9zlvkPxwKjhpbb
5i/WGJN/OVcs7x+rq872fJ/Z93/+O//bnLXGDnuIinF4Biiv7H+LvI4f5v8myBDAxuUKHEFfLX5/
vu7sPwmFMf7DLjtkN0WXHsoREQ2rqGANrCotnvMW44A0XGIfFrb8jzx6PmiPwniYdW0+dQ43XhOk
rERZpXRbC4Yr3uTKRz6lG6K96G0jvht8njYCnYkornQaJKLV0fqrUzi/iyZvn7xCZ9/q5cJHaO4x
vJbIRxKNmg6txD5XLBI3pKVkFp4UcKh1KGunv8M2sE5tjOdlioncWhQrMM9F4RyB2kjORTHqf+c0
Y4psEYx7GwF3t+C7LdyY2ZJ3O9HA9dlWJB8Gu5RZ/Oobrrj+QCzl8mR4uXv3qkDS6TpWcZygPB0W
ZH76JqV0JU61libmNdsgOTHO6+QhqIjR8Jyk+FYUq+UugDvchJatALKIisTwbVB03h03M+wgB4fn
n9zRphO55WAbRdq/NgnXtPQz81lYsf5i20o+aV6VPIJVqPajCS+pHb1gizAdsBU0pYhTdA4O3mjn
P3PtyIhE1GaXGkz41tmeQP5p9ukfvS9xAehxV5q7EgkYaa/FuJwbzbV+Kj8oopw82tABHwmbaBQE
iPiaJv+YRat/iKRHglCPDEcJGwNgT2+TvDbK4P+VcMc98eNnT2oc5K9R4+zcglhVHHAtt1+eDONr
OmPLa6dxOrK6BYLgkmL86vcGmuzAlXMRjdLsPuY4de85WuB9I/oy9PXB2U2LnM4T2SyPZepnCjZJ
TnRfahnaW24V3SWvUgUeQDVEZ5qC1cToEFE/4zXAY9LW2a8A4/evtF7wweRN3oQZ1O+t0VvxO2ql
6cUZamJvWpz3BqJtzd96ce9f60aRJutJgvBYPRQzzb4hAufmUlQ9zCXLoi0zb9posC/o6zK31fTz
uKxWezHT6Eb5UGlrpbV4f201QeGKaQGpHEXuNHtXmrjBtECsBS+d3OcCIPRcwGo5gFGeqgeTEEuA
eKbpTHxUpcCn4TsNYh8riIGg6QmL6Z71DNtzjhJsYr65AAvn88zDJqDN3YjWin9ofL35xJI+Ri/f
NrelzECO+bmVuFepgrrdNj1a80OTetMr5C+L54tkRExVTf8XudQ87dM0G96hYVXxxigJOtmSKFuN
h1Ssog8Hp/HN0NDdRUPfB58s4IVxydEKfAW5FjzbE03CYBv4myB1UIAvwWUh9zSSpo7eu/Ti3WCh
np+SgjDFSU+9PSw8oI+WNyI0YASISx4maibKbT7YfzJdPFVCsmAFr5XWjhvVwVTfMvTfV6hHSeSP
8xc/DIlYELWTby02phA3aRlKWuidJkeGijrKpor0zE1plI/kETYnpC4tEtVV+WcN6Wfimd2+RqBE
PdcimYXIosSIQASf95Yha4lbgroR2bsMmUPQDLMP2kBzKSJBMuaO1MdTo2kcm3bdXIq0hbjvuCbT
oPqB5J4V7jf+KiwlSRJs7F2dNdBWTJAYZmMjIFmuuNoPflrUW0ZjNITuwBbGmYq/iRaLS1oQxbC+
o17LXnCczWzLxOpOY+luoIC0F1GAI0AGISgNXaKGWOEabvdg0pGe2ziAjF45GDNw6dT72k7ba2sU
ZmibLvNZhGZH4cpp36SthTufgls5Y30mbcwI1WJYx9oU9rTx4f9FiXB++nZ5VRZddTFOl6G1Hww/
CJ3ePi2QozYuiCQj8x/HrAeu3+010g+nnNwggMObHqFyM5MiM3soFs1kM5nNhwrS71Qzby6L+NnH
PjU5xmFq09MQpy9DoHE62PRg+QcDB+yKoNgq0il3bFY/TEYug1/JyOEF6vzpyajYGc/NwejO6CQ3
zZgdlGkxoF5XQKUe7Cv4E7kOlV1yuPpQ0nrvLmXwMc5ilxjxZ+GlB3qiVTaj3iw/va47jqTBMOfi
rIThgAVlBEVSFXgnslAZ99h9a1BI9pO/z4DDYxkzdkvifhvFFX1I6LDS2DR9d2r5YIGBsRvXTpBd
UYmNPKSDz/1qG2eH1KwyRbKdpMWhVTXyTJx60WKvi5UPx4NYyiL9IROgfNl5pg1KjoKq/Sbmc4KX
RVMmc8h9mciHIvA/mBl1rPpJ8Vr90RLGnZqa9s4V/VSr6q5GeYDSyuw2EJAHRprA0sMfIfuBYF6k
IHCfNvGC0C+r+h+RFy9rvO/kfJbeqtdWLCQGe6SJNSH0r5jIB6ZBQBQbfj6xUGH3gllZIGov6gl5
3gpQLiEXCSBqR8Fu70ZiQSV+tcrBp8QmVI/QLwPn9mPrmgVz+cdNdcgL0L625JkSeS7z/oqUGmvZ
WKL+d5P66OnaN+cOyHeNxaY2BMmGb+93JcYZXlAfTY4+S6igTfPR5jHfW28HCK4Z5/VfZqfPV110
2rX32GIHrUMPP+tG/tk2avq9ECB+t300fg6fzQkj2ISpq5LvQ2DCOdSseDgmdV991HXqRZ7VmDuO
7P6ZlJQKxFvHKpaUNzKpADwkZ9cYaJIXlhKfeWbrZzZlamXHduV7lYr8xSgWDBAaCBqWcoCTQA2Z
LZbWzFoYx9kKa3vIA5Oqg9eifN6qtDA3QD3ln76RpHEheR0/8mLWq6OlG4rpihUsMFiMKYBclwrC
Upi4j3/jMq9/E//kvnR2T3pdT+1Huzuo9t2o7ebDkeMYbCpzLr4hSglEBrmn7hK7jaJZnrWPJQAG
v5vW68wgn4R8FSMv7gujzewpNaCTk8s1Nf+LuTNralvLovBfoe5DP7UpHc2qrnurLjYxk8EYyMCL
SwFHozXPv74/eUhwAuncmKpGb9jm6GjrDPvsvfZaBBz8lmKMyIIzEPK2OJ45wjXbO38ptca7TGpz
5SpJk2wSBpH2SQn9ECRdFkClB+/SxI2D/FPjOu6XVF4mE3NuxbOyawMIMJbGyJEFyziEuOYYek7f
RY2HQTancjgZOpHhnaiRVDqjASmNEnExOcuHgOdSdSQZVpCe+GbsvWssT71Af12BC45+ZZDdJcK7
UZMyGVP7B5gzzrhnCG5KjgsIPhPFHavZIABUZuiLluXti9JE4qINOk6YvqnkFMHGVndWSH59twTX
6RBKqdLrQCUke5SVlVaPS1loF7pDqfqQTX9JADtq8HXmiYagCWStEtmEpemddkWhqENRO9I1dbjg
WQgg4UrUoK85G7reFC2U8B4EDijOinLfcULpHkXdJpODkhzpixWYOYGDACL8pBanoYpyUBq583FQ
lu19iwTNzHIymewkfKynCtmQj55T+eDPIqe9Shy9O4XZmbg1Eg3BNKuiXi23gMw0HkREQDxqb2vP
Z+l3JCaNUCpv1hq1G4/A3A8WpI7jFnEeMShhEzIFDMxtpVxlwgCyrFbJJ73BfR46cpBMOl7EeUks
IT1Swyq6irxcvs6hQAZgLzvVDWFe50ZdhuasNlvIhqGO4qVSsTkFJdycDEKTPNaAvCMp8tIfACNO
WMTqor2WIskb12XVXcDO534UBaPwSCV/eN8i1MORpXQvImoQHoRXAAxoVE1aoPfkj3M3sK5TOc8f
Gjh9p3pBuQcCR5wFgi7L2V9AuDSirSaOrnngQSBNbeUuu+s02bhfdorfgt4LmzvgJMwarV46i7mb
ulfL+UChEDMxlsNlKMwLKupjxmAhWJBg2fxE2ISFpErNm4GqVBIpwrnzaZm0KhM2gRkVdtbBPcLK
XoWebBlfJpavj10zMa5y4iejBCq9UWiS1kZsT9MvDSdvP1tdSezQ1Eg803sNQiPUIIpbq61BVvmI
Q8N75VBQfISd22vTyQiotVr9voMT550Bmt6mLtjCzWnCZoZMbv1eUyJjhtBWRKlPqjhjy5HrC+E4
BeTN3jy79jKlr6LMZdxzUZaC2rO4gdY3Kd3MOzN8ej4uAT7Oqde0nJZYs9kMQJLMjdtgUJY3AVEc
VBA7dKyHTtHFZ4ph4IC5VZUB2rXmxY3nGCxtsdrkxaiq4e5GUVsCBFnKqW4N52DDPtWFh9JxUVkU
4kvqvDmD/EiJAWno7mkuIquDFdErbAcHWOZoYYpZUJENJK4CApIIUQL/mMnqpKouXDbCUu9hIaxn
suLljCbNvUCKCkVMT1AhfpRreQR7r1aDkDBg0Srxc9z8ZhmUsmNryaAORgLZQXWKsBnACjSB1BMD
mFFMlhxwBzxCsCZSDh+SWsBdw0/yWw9m4Lrq0HqJ8rwbA/AlReEGpvelLk1DHbXkie/KspQ/A4Xw
FhX/Vpw0mRdl40wNQ9Z8aFQJNft+cuwN3HBSVIl7kRdWezdI9UyD765uppEEgPq8kHJposTIghyp
DZLnOPlyCRNLPrctzmczKSKjfMwhwxoMM05DIWJAOm5e7qjBMWiACr7UjgcipZFCtidU6CshTadk
gmx1bCtWmshUGDvhcSC77V0ZLhNiXapSQjcW12xjSYbQBEOCEqxl6k6RPgiOSYWm81Gr5yi7ULTK
ral+1MCgO0XmImnQIWPETko3BI7oe0CUXQYPV9pcUtYuz4JOZgGGbBFeZzlsmqnfyfVVGs3Rh9fj
ILFbB4kadsA52WYKIcMIYlb8HigMQwgz3SHHIvV9FWf8Hu/NnebaXB2geL40momAzPW2GlTk8zVX
QdJUJmiyIhWYn8WMvIc2tFA171ThzNgFEzhs8FTPfU5ox0ItzEdqiNILCcbhIcnK2F52fnkhBfWA
bFKgtB8iX4H5gXr+M5Yr6WMCif07zdPKcSZ6vmxERjj1mRB6Tqwq5Yhk4IU2FBDNdAh/z+ex004y
CiJBG1SxN4ZnVLuEij88JgpLpskIfePciQQFtvA+wIJqkln3+BpOoPy4yYPsnrc8t9FVKRRKHTz1
nVVK9Z2Tx8a10wngqFQsOOdhCOyB9X0+bd1CfPIIu0/n1CBR8qM4IIxNM5sS8jBPdT2BNbuVlbOm
zWUA8IanjRH8lj+kSGOlR46eNDnlFCV+bjpQr6SKpNXQqFuovkRltujxIgqlMdVPvEHuUFfU+Pkk
EF3SL67AnjonOmG3UScxgxSFVFPKqEfpwlOKOPwPehGUC7JdJlKrsT6FJ1C9YTtS3nWo2t1Si8+J
B8Rbe+T4enWbDhJS76yI8qncyWi04hbA8Sh886OPw3JvWg4FIHlZAUWn2Hh5CQrQPVOIYEwrDlMZ
0kJmS42SLgUTbaCUnCRc5RJNMyrV4YTwr7IwZdXTpOWAI2ppnM6XTptTkusDg3Ii573rD+orMKba
g07d+RRqX/GFumh4TyyYYamNRaaUd5gqx4NaFR8S0JP60JCkAmBfopan6tLIhgqg4GtN92EPiEoK
A3HaTgJAFqc4TWKkdGp3PpDIH809ZI7wXmJtYi6t5pJMR6UcZew84JAi2Zp6UhHezKFNuEVcDemc
tkz64ky31t+lAZBv6oebSRwPhBgCs0UkmTfYI3bUyp/GqvzFMDKlP7Oi2QJPW9qBTG6QuSvV7LgK
AjOahY1av9fZHgsIYVMD+n4RafcBlGLDf3dZA8Mp+j9QNXbuqBJOQFa6ZLXvycA591JJcZdmKSps
AkinPPznQfD/U3h7Qyo1sgv7eCWGfl0usna2yMuwyLf8RP23K+3u2/j3fvTzhg4WT2TYHzjJFH0P
HHSjn8a7hSBcvMPrtOrSqr8/ayG0C68oHxd//iETx9ZkTchEt9fXHwcUYjibrw3rkFC8bmq6kFYX
wXHu98RCL9ng54+3NubPf7PzADaVLIgN5UXmPRQ7JtDlnlDqV4zwXRvfjCBU6NkkVSYAv35KuNGe
GkE/FDosbRqh/tW1NvpbMoIkoIfrBdb3soOMpI2lKPBabN42SYondrCwg2RQek4x4uqCYu6tDQYY
Lvc0gpAOIfG3BNfmMXeMAJWfKpmyrsLIt7qw0RszgiR6WkI4NfcbDOahTqIMkrfNg343KYxDIUh7
mdrGTG9uMCiq3ksv7WcE/ZBkJKvfZkJIu0aA9U7TdRZQ862uDEgxIZ+w71gQWr8NyNCaQta3unbn
hHooaZxEKddaf/v2dgkFKPq+Y8E6BBfNcZOne7IqsiAoqiSrkmquF4Q3NxH6MSAr63WKpD/iuV+d
lx89hRc3STwFHeoYYULr/dwYEOwdcHpK+noBfku7I8gwkxf0vX77C77SyxZQDnWWAgA1m9nO6vJk
IJgaiwEIBpkz2+p6e4awdHNfX0lWQEuYwtCA0ayu3RXRMA9RJkADR9lsC2/OV1IFu/eeS4GwDlUN
aKamwqbbX7uOEkuCkECTsBGvbvSG5gKUC9YvnhlengfsegB1VPX5M4MJSayMacCQrY3z5nYD2ZDV
vY2gH2oIPMqKCdvz6tpZDAzlkIWSSjbB6b+/3pwRWKf0dad+f08QqGP2EpSAo541gomvbEgyrL9v
bR7Qa1MBpbTvMIDBmHVQN3ACd9+/dShJOESmsn79Pa7rbR0TQMKJfd8/mwETXSDgzgt+uhUah5aB
Q6huh8U/GP2/sFh+DcL0lU6Pq/CLt8ifi9K89INt5OHH7zdRh9NH0HdEV3Z+eNsmi/W9v0Vn/tpZ
JleRkSdfbiMlq/ts/n3zgD/eeude26fafnjiLTI7e3Db1RftppuX9pIgzt/Ro5vZB9PMflzkO4BI
ofWCtd869OcfO919sg3+tP2sjOwH1w6fuwWQxde4RZ7by21Pe+P3gMjt373hfq/nkK7a2baZvlmO
MOzJ+xrkxM5aO7K3Da0Gy/qEsXfL3vJFSwsV93p7z9+3yZm9XJYH/7KXyX8Ozm1YlLwdCxHm6j2E
fR/k3M4iQqTBrpHWwbq922YqhN81vAr87NvwhR3krv1YLxbJ1gKrd2vgOG8/+H3DT+xHt31+mq4d
8327f/Xo0f1tR1ezaO3u7dvwtHwsH9xFlrU7jevw6W0/+H2zTMvItz9v21n1Gpm5VxiCM9u3kRC2
d0LmG99vX4vcwM/u7SxYCseBV1ixbu2lFx5c2o/lU4tsnLV9e71SPX9uEd/EyvZt/8MiLw6OFpFj
hzu9X7sa+7Y+sVnMWbCKbGeMbw50+7Y+Ln1a38ktfA2c7N12vNPjr0G5fdtl47eXdnSAOs3BpfcQ
f7azg9M85M/8qf3JXUCr9woz6u+fOQIcAzZJiH0fa+J1cbbrDvSNG7LFwX3fxm8zLyl3R9Cm8VeY
vSP7EUds9Tps1FQOTuxqEXrbTq/2kv5BUG3afvb76+Yld+hf9balTevE/nvtn33NNLGj3k7bhp40
/gpmmiwcvEm73ZkVvIW+76/gTI4WwG5+7HmfEtnXLKOv823k7azQ696rr7AfDv+X2NSTzPDvePO/
ovaz5y1W+wy1Wd+Pzk0g9hV8qTO2ghfbf4UhdLtgajnf+/jfggb7jqNfrV376Yt47iT5NTn/4/ly
m3R/7t92D8/9Lx7ChZ399V8AAAD//w==</cx:binary>
              </cx:geoCache>
            </cx:geography>
          </cx:layoutPr>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6">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solidFill>
        <a:schemeClr val="dk1">
          <a:lumMod val="65000"/>
          <a:lumOff val="35000"/>
        </a:schemeClr>
      </a:solidFill>
    </cs:spPr>
    <cs:defRPr sz="1000"/>
  </cs:chartArea>
  <cs:dataLabel>
    <cs:lnRef idx="0"/>
    <cs:fillRef idx="0"/>
    <cs:effectRef idx="0"/>
    <cs:fontRef idx="minor">
      <a:schemeClr val="lt1">
        <a:lumMod val="9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solidFill>
        <a:schemeClr val="phClr"/>
      </a:solidFill>
      <a:ln w="3175">
        <a:solidFill>
          <a:schemeClr val="dk1">
            <a:lumMod val="65000"/>
            <a:lumOff val="35000"/>
          </a:scheme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400"/>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4/relationships/chartEx" Target="../charts/chartEx1.xml"/><Relationship Id="rId1" Type="http://schemas.openxmlformats.org/officeDocument/2006/relationships/slideLayout" Target="../slideLayouts/slideLayout5.xml"/><Relationship Id="rId5" Type="http://schemas.openxmlformats.org/officeDocument/2006/relationships/image" Target="../media/image20.png"/><Relationship Id="rId4" Type="http://schemas.microsoft.com/office/2014/relationships/chartEx" Target="../charts/chartEx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049977"/>
            <a:ext cx="5385816" cy="1225296"/>
          </a:xfrm>
        </p:spPr>
        <p:txBody>
          <a:bodyPr/>
          <a:lstStyle/>
          <a:p>
            <a:r>
              <a:rPr lang="en-US" sz="4400" b="1" dirty="0"/>
              <a:t>JOB ANALYTICS</a:t>
            </a:r>
            <a:r>
              <a:rPr lang="en-US" dirty="0"/>
              <a:t> </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b="1" dirty="0"/>
          </a:p>
          <a:p>
            <a:endParaRPr lang="en-US" b="1" dirty="0"/>
          </a:p>
          <a:p>
            <a:endParaRPr lang="en-US" b="1" dirty="0"/>
          </a:p>
          <a:p>
            <a:endParaRPr lang="en-US" b="1" dirty="0"/>
          </a:p>
          <a:p>
            <a:endParaRPr lang="en-US" b="1" dirty="0"/>
          </a:p>
          <a:p>
            <a:r>
              <a:rPr lang="en-US" sz="1600" b="1" dirty="0">
                <a:solidFill>
                  <a:schemeClr val="tx1"/>
                </a:solidFill>
              </a:rPr>
              <a:t>Prepared By:-</a:t>
            </a:r>
          </a:p>
          <a:p>
            <a:r>
              <a:rPr lang="en-US" sz="1600" b="1" dirty="0" err="1">
                <a:solidFill>
                  <a:schemeClr val="tx1"/>
                </a:solidFill>
              </a:rPr>
              <a:t>Ayush</a:t>
            </a:r>
            <a:r>
              <a:rPr lang="en-US" sz="1600" b="1" dirty="0">
                <a:solidFill>
                  <a:schemeClr val="tx1"/>
                </a:solidFill>
              </a:rPr>
              <a:t> </a:t>
            </a:r>
            <a:r>
              <a:rPr lang="en-US" sz="1600" b="1" dirty="0" err="1">
                <a:solidFill>
                  <a:schemeClr val="tx1"/>
                </a:solidFill>
              </a:rPr>
              <a:t>Khetan</a:t>
            </a:r>
            <a:endParaRPr lang="en-US" sz="1600" b="1" dirty="0">
              <a:solidFill>
                <a:schemeClr val="tx1"/>
              </a:solidFill>
            </a:endParaRPr>
          </a:p>
          <a:p>
            <a:r>
              <a:rPr lang="en-US" sz="1600" b="1" dirty="0">
                <a:solidFill>
                  <a:schemeClr val="tx1"/>
                </a:solidFill>
              </a:rPr>
              <a:t>Samrudh Samarth</a:t>
            </a:r>
          </a:p>
          <a:p>
            <a:r>
              <a:rPr lang="en-US" sz="1600" b="1" dirty="0">
                <a:solidFill>
                  <a:schemeClr val="tx1"/>
                </a:solidFill>
              </a:rPr>
              <a:t>Daksh </a:t>
            </a:r>
            <a:r>
              <a:rPr lang="en-US" sz="1600" b="1" dirty="0" err="1">
                <a:solidFill>
                  <a:schemeClr val="tx1"/>
                </a:solidFill>
              </a:rPr>
              <a:t>Kayat</a:t>
            </a:r>
            <a:endParaRPr lang="en-US" sz="1600" b="1" dirty="0">
              <a:solidFill>
                <a:schemeClr val="tx1"/>
              </a:solidFill>
            </a:endParaRPr>
          </a:p>
          <a:p>
            <a:endParaRPr lang="en-US" dirty="0"/>
          </a:p>
        </p:txBody>
      </p:sp>
      <p:pic>
        <p:nvPicPr>
          <p:cNvPr id="1028" name="Picture 4" descr="Image result for linkedin">
            <a:extLst>
              <a:ext uri="{FF2B5EF4-FFF2-40B4-BE49-F238E27FC236}">
                <a16:creationId xmlns:a16="http://schemas.microsoft.com/office/drawing/2014/main" id="{AC5FAC63-E3E0-A16C-BDED-C2D6C36B5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137" y="551935"/>
            <a:ext cx="3608605" cy="198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F92D-11F7-CAB4-D33A-B8B90305C0FE}"/>
              </a:ext>
            </a:extLst>
          </p:cNvPr>
          <p:cNvSpPr>
            <a:spLocks noGrp="1"/>
          </p:cNvSpPr>
          <p:nvPr>
            <p:ph type="title"/>
          </p:nvPr>
        </p:nvSpPr>
        <p:spPr>
          <a:xfrm>
            <a:off x="758952" y="587829"/>
            <a:ext cx="10671048" cy="1396419"/>
          </a:xfrm>
        </p:spPr>
        <p:txBody>
          <a:bodyPr/>
          <a:lstStyle/>
          <a:p>
            <a:r>
              <a:rPr lang="en-US" sz="2800" b="1" dirty="0"/>
              <a:t>TOP 10 INDUSTRIES BASED ON EMPLOYEES COUNT</a:t>
            </a:r>
            <a:endParaRPr lang="en-IN" sz="2800" dirty="0"/>
          </a:p>
        </p:txBody>
      </p:sp>
      <p:sp>
        <p:nvSpPr>
          <p:cNvPr id="5" name="Slide Number Placeholder 4">
            <a:extLst>
              <a:ext uri="{FF2B5EF4-FFF2-40B4-BE49-F238E27FC236}">
                <a16:creationId xmlns:a16="http://schemas.microsoft.com/office/drawing/2014/main" id="{0A8A0E09-615C-F5F9-F07B-9D3039AD37DB}"/>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0" name="TextBox 9">
            <a:extLst>
              <a:ext uri="{FF2B5EF4-FFF2-40B4-BE49-F238E27FC236}">
                <a16:creationId xmlns:a16="http://schemas.microsoft.com/office/drawing/2014/main" id="{1E3E9512-3C50-CCA7-391C-6F4A75F9D4E1}"/>
              </a:ext>
            </a:extLst>
          </p:cNvPr>
          <p:cNvSpPr txBox="1"/>
          <p:nvPr/>
        </p:nvSpPr>
        <p:spPr>
          <a:xfrm>
            <a:off x="621792" y="6157732"/>
            <a:ext cx="10142664" cy="369332"/>
          </a:xfrm>
          <a:prstGeom prst="rect">
            <a:avLst/>
          </a:prstGeom>
          <a:noFill/>
        </p:spPr>
        <p:txBody>
          <a:bodyPr wrap="square" rtlCol="0">
            <a:spAutoFit/>
          </a:bodyPr>
          <a:lstStyle/>
          <a:p>
            <a:r>
              <a:rPr lang="en-IN" dirty="0"/>
              <a:t>* IT Services and IT Consulting is the leading Industry in terms of Employee counts.</a:t>
            </a:r>
          </a:p>
        </p:txBody>
      </p:sp>
      <p:graphicFrame>
        <p:nvGraphicFramePr>
          <p:cNvPr id="7" name="Chart 6">
            <a:extLst>
              <a:ext uri="{FF2B5EF4-FFF2-40B4-BE49-F238E27FC236}">
                <a16:creationId xmlns:a16="http://schemas.microsoft.com/office/drawing/2014/main" id="{270BAC14-934E-488A-94EE-290EBD6352D2}"/>
              </a:ext>
            </a:extLst>
          </p:cNvPr>
          <p:cNvGraphicFramePr>
            <a:graphicFrameLocks/>
          </p:cNvGraphicFramePr>
          <p:nvPr>
            <p:extLst>
              <p:ext uri="{D42A27DB-BD31-4B8C-83A1-F6EECF244321}">
                <p14:modId xmlns:p14="http://schemas.microsoft.com/office/powerpoint/2010/main" val="1493172262"/>
              </p:ext>
            </p:extLst>
          </p:nvPr>
        </p:nvGraphicFramePr>
        <p:xfrm>
          <a:off x="5850383" y="1358098"/>
          <a:ext cx="5770487" cy="4385753"/>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F002B0AD-6F60-41B2-B358-6FE0B8AC9351}"/>
              </a:ext>
            </a:extLst>
          </p:cNvPr>
          <p:cNvPicPr>
            <a:picLocks noChangeAspect="1"/>
          </p:cNvPicPr>
          <p:nvPr/>
        </p:nvPicPr>
        <p:blipFill>
          <a:blip r:embed="rId3"/>
          <a:stretch>
            <a:fillRect/>
          </a:stretch>
        </p:blipFill>
        <p:spPr>
          <a:xfrm>
            <a:off x="256032" y="1750604"/>
            <a:ext cx="5372411" cy="3318546"/>
          </a:xfrm>
          <a:prstGeom prst="rect">
            <a:avLst/>
          </a:prstGeom>
        </p:spPr>
      </p:pic>
    </p:spTree>
    <p:extLst>
      <p:ext uri="{BB962C8B-B14F-4D97-AF65-F5344CB8AC3E}">
        <p14:creationId xmlns:p14="http://schemas.microsoft.com/office/powerpoint/2010/main" val="191085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18B2-809D-300C-0E40-CDA8088B219D}"/>
              </a:ext>
            </a:extLst>
          </p:cNvPr>
          <p:cNvSpPr>
            <a:spLocks noGrp="1"/>
          </p:cNvSpPr>
          <p:nvPr>
            <p:ph type="title"/>
          </p:nvPr>
        </p:nvSpPr>
        <p:spPr>
          <a:xfrm>
            <a:off x="621792" y="649224"/>
            <a:ext cx="10948416" cy="1283748"/>
          </a:xfrm>
        </p:spPr>
        <p:txBody>
          <a:bodyPr/>
          <a:lstStyle/>
          <a:p>
            <a:r>
              <a:rPr lang="en-IN" sz="2800" b="1" dirty="0"/>
              <a:t>Comparison of the number of jobs across different cities for different level jobs</a:t>
            </a:r>
            <a:endParaRPr lang="en-IN" sz="2800" dirty="0"/>
          </a:p>
        </p:txBody>
      </p:sp>
      <p:sp>
        <p:nvSpPr>
          <p:cNvPr id="5" name="Slide Number Placeholder 4">
            <a:extLst>
              <a:ext uri="{FF2B5EF4-FFF2-40B4-BE49-F238E27FC236}">
                <a16:creationId xmlns:a16="http://schemas.microsoft.com/office/drawing/2014/main" id="{68BBC176-F81E-33C0-F37A-FCC5B12929F6}"/>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7" name="TextBox 6">
            <a:extLst>
              <a:ext uri="{FF2B5EF4-FFF2-40B4-BE49-F238E27FC236}">
                <a16:creationId xmlns:a16="http://schemas.microsoft.com/office/drawing/2014/main" id="{6C4B6004-7272-27E5-768F-EEE503C31E29}"/>
              </a:ext>
            </a:extLst>
          </p:cNvPr>
          <p:cNvSpPr txBox="1"/>
          <p:nvPr/>
        </p:nvSpPr>
        <p:spPr>
          <a:xfrm>
            <a:off x="1041722" y="6227180"/>
            <a:ext cx="10616878" cy="369332"/>
          </a:xfrm>
          <a:prstGeom prst="rect">
            <a:avLst/>
          </a:prstGeom>
          <a:noFill/>
        </p:spPr>
        <p:txBody>
          <a:bodyPr wrap="square" rtlCol="0">
            <a:spAutoFit/>
          </a:bodyPr>
          <a:lstStyle/>
          <a:p>
            <a:r>
              <a:rPr lang="en-IN" dirty="0"/>
              <a:t>Mid-Senior Level &amp; Entry Level jobs are highest in different locations in LinkedIn Job search</a:t>
            </a:r>
          </a:p>
        </p:txBody>
      </p:sp>
      <p:graphicFrame>
        <p:nvGraphicFramePr>
          <p:cNvPr id="8" name="Content Placeholder 7">
            <a:extLst>
              <a:ext uri="{FF2B5EF4-FFF2-40B4-BE49-F238E27FC236}">
                <a16:creationId xmlns:a16="http://schemas.microsoft.com/office/drawing/2014/main" id="{DCE5EA4D-EE35-4072-83F9-D31DB7E55D04}"/>
              </a:ext>
            </a:extLst>
          </p:cNvPr>
          <p:cNvGraphicFramePr>
            <a:graphicFrameLocks noGrp="1"/>
          </p:cNvGraphicFramePr>
          <p:nvPr>
            <p:ph sz="half" idx="1"/>
            <p:extLst>
              <p:ext uri="{D42A27DB-BD31-4B8C-83A1-F6EECF244321}">
                <p14:modId xmlns:p14="http://schemas.microsoft.com/office/powerpoint/2010/main" val="600729133"/>
              </p:ext>
            </p:extLst>
          </p:nvPr>
        </p:nvGraphicFramePr>
        <p:xfrm>
          <a:off x="320294" y="1606288"/>
          <a:ext cx="11118850" cy="44338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99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0CE1-C9C4-45F1-C70A-E69A76E5C887}"/>
              </a:ext>
            </a:extLst>
          </p:cNvPr>
          <p:cNvSpPr>
            <a:spLocks noGrp="1"/>
          </p:cNvSpPr>
          <p:nvPr>
            <p:ph type="title"/>
          </p:nvPr>
        </p:nvSpPr>
        <p:spPr>
          <a:xfrm>
            <a:off x="768096" y="731520"/>
            <a:ext cx="10671048" cy="768096"/>
          </a:xfrm>
        </p:spPr>
        <p:txBody>
          <a:bodyPr/>
          <a:lstStyle/>
          <a:p>
            <a:r>
              <a:rPr lang="en-IN" dirty="0"/>
              <a:t>Jobs Openings at Different Job Levels</a:t>
            </a:r>
          </a:p>
        </p:txBody>
      </p:sp>
      <p:sp>
        <p:nvSpPr>
          <p:cNvPr id="5" name="Slide Number Placeholder 4">
            <a:extLst>
              <a:ext uri="{FF2B5EF4-FFF2-40B4-BE49-F238E27FC236}">
                <a16:creationId xmlns:a16="http://schemas.microsoft.com/office/drawing/2014/main" id="{9E2FAD2F-63BF-9B56-0C94-BD43C5AB26DC}"/>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3" name="TextBox 2">
            <a:extLst>
              <a:ext uri="{FF2B5EF4-FFF2-40B4-BE49-F238E27FC236}">
                <a16:creationId xmlns:a16="http://schemas.microsoft.com/office/drawing/2014/main" id="{888FF290-45D8-C7F2-9AAE-37C6A9426CA0}"/>
              </a:ext>
            </a:extLst>
          </p:cNvPr>
          <p:cNvSpPr txBox="1"/>
          <p:nvPr/>
        </p:nvSpPr>
        <p:spPr>
          <a:xfrm>
            <a:off x="621792" y="6106602"/>
            <a:ext cx="10653158" cy="369332"/>
          </a:xfrm>
          <a:prstGeom prst="rect">
            <a:avLst/>
          </a:prstGeom>
          <a:noFill/>
        </p:spPr>
        <p:txBody>
          <a:bodyPr wrap="square" rtlCol="0">
            <a:spAutoFit/>
          </a:bodyPr>
          <a:lstStyle/>
          <a:p>
            <a:r>
              <a:rPr lang="en-IN" dirty="0"/>
              <a:t>Mid-Senior level jobs are the highest followed by Entry level and Associate level.</a:t>
            </a:r>
          </a:p>
        </p:txBody>
      </p:sp>
      <p:graphicFrame>
        <p:nvGraphicFramePr>
          <p:cNvPr id="8" name="Content Placeholder 7">
            <a:extLst>
              <a:ext uri="{FF2B5EF4-FFF2-40B4-BE49-F238E27FC236}">
                <a16:creationId xmlns:a16="http://schemas.microsoft.com/office/drawing/2014/main" id="{71426453-9545-403E-9ACE-14F9FC674D6D}"/>
              </a:ext>
            </a:extLst>
          </p:cNvPr>
          <p:cNvGraphicFramePr>
            <a:graphicFrameLocks noGrp="1"/>
          </p:cNvGraphicFramePr>
          <p:nvPr>
            <p:ph sz="half" idx="1"/>
            <p:extLst>
              <p:ext uri="{D42A27DB-BD31-4B8C-83A1-F6EECF244321}">
                <p14:modId xmlns:p14="http://schemas.microsoft.com/office/powerpoint/2010/main" val="4032637232"/>
              </p:ext>
            </p:extLst>
          </p:nvPr>
        </p:nvGraphicFramePr>
        <p:xfrm>
          <a:off x="539750" y="2103439"/>
          <a:ext cx="11118850" cy="39333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520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E598-BF08-1D28-7385-FC0A6A5B05B6}"/>
              </a:ext>
            </a:extLst>
          </p:cNvPr>
          <p:cNvSpPr>
            <a:spLocks noGrp="1"/>
          </p:cNvSpPr>
          <p:nvPr>
            <p:ph type="title"/>
          </p:nvPr>
        </p:nvSpPr>
        <p:spPr>
          <a:xfrm>
            <a:off x="758952" y="457200"/>
            <a:ext cx="10671048" cy="1042416"/>
          </a:xfrm>
        </p:spPr>
        <p:txBody>
          <a:bodyPr/>
          <a:lstStyle/>
          <a:p>
            <a:r>
              <a:rPr lang="en-IN" sz="4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Popular company among LinkedIn </a:t>
            </a:r>
            <a:r>
              <a:rPr lang="en-IN" sz="4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Users</a:t>
            </a:r>
            <a:endParaRPr lang="en-IN" dirty="0"/>
          </a:p>
        </p:txBody>
      </p:sp>
      <p:sp>
        <p:nvSpPr>
          <p:cNvPr id="5" name="Slide Number Placeholder 4">
            <a:extLst>
              <a:ext uri="{FF2B5EF4-FFF2-40B4-BE49-F238E27FC236}">
                <a16:creationId xmlns:a16="http://schemas.microsoft.com/office/drawing/2014/main" id="{44787252-46A8-4004-266C-1954B9826561}"/>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8" name="TextBox 7">
            <a:extLst>
              <a:ext uri="{FF2B5EF4-FFF2-40B4-BE49-F238E27FC236}">
                <a16:creationId xmlns:a16="http://schemas.microsoft.com/office/drawing/2014/main" id="{3C4AFC4A-75AA-FA38-8EFB-AC53A5A2A1E0}"/>
              </a:ext>
            </a:extLst>
          </p:cNvPr>
          <p:cNvSpPr txBox="1"/>
          <p:nvPr/>
        </p:nvSpPr>
        <p:spPr>
          <a:xfrm>
            <a:off x="758952" y="5741045"/>
            <a:ext cx="10671048" cy="830997"/>
          </a:xfrm>
          <a:prstGeom prst="rect">
            <a:avLst/>
          </a:prstGeom>
          <a:noFill/>
        </p:spPr>
        <p:txBody>
          <a:bodyPr wrap="square" rtlCol="0">
            <a:spAutoFit/>
          </a:bodyPr>
          <a:lstStyle/>
          <a:p>
            <a:r>
              <a:rPr lang="en-IN" sz="1600" dirty="0"/>
              <a:t>* Professional Services industry is leading in terms of no. of followers. That shows the interest in the Professional Services for jobs is high.</a:t>
            </a:r>
          </a:p>
          <a:p>
            <a:r>
              <a:rPr lang="en-IN" sz="1600" dirty="0"/>
              <a:t>* IT Services and IT Consulting Industry is in 2</a:t>
            </a:r>
            <a:r>
              <a:rPr lang="en-IN" sz="1600" baseline="30000" dirty="0"/>
              <a:t>nd</a:t>
            </a:r>
            <a:r>
              <a:rPr lang="en-IN" sz="1600" dirty="0"/>
              <a:t> spot, followed by the Automation Machinery Manufacturing industry.</a:t>
            </a:r>
          </a:p>
        </p:txBody>
      </p:sp>
      <p:graphicFrame>
        <p:nvGraphicFramePr>
          <p:cNvPr id="9" name="Content Placeholder 8">
            <a:extLst>
              <a:ext uri="{FF2B5EF4-FFF2-40B4-BE49-F238E27FC236}">
                <a16:creationId xmlns:a16="http://schemas.microsoft.com/office/drawing/2014/main" id="{282D9718-C068-4E71-8627-2B6859C59E24}"/>
              </a:ext>
            </a:extLst>
          </p:cNvPr>
          <p:cNvGraphicFramePr>
            <a:graphicFrameLocks noGrp="1"/>
          </p:cNvGraphicFramePr>
          <p:nvPr>
            <p:ph sz="half" idx="1"/>
            <p:extLst>
              <p:ext uri="{D42A27DB-BD31-4B8C-83A1-F6EECF244321}">
                <p14:modId xmlns:p14="http://schemas.microsoft.com/office/powerpoint/2010/main" val="973583501"/>
              </p:ext>
            </p:extLst>
          </p:nvPr>
        </p:nvGraphicFramePr>
        <p:xfrm>
          <a:off x="5175682" y="1499618"/>
          <a:ext cx="6482918" cy="4021503"/>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DBBA00DD-31D8-4791-BC1C-734DC373F75F}"/>
              </a:ext>
            </a:extLst>
          </p:cNvPr>
          <p:cNvPicPr>
            <a:picLocks noChangeAspect="1"/>
          </p:cNvPicPr>
          <p:nvPr/>
        </p:nvPicPr>
        <p:blipFill>
          <a:blip r:embed="rId3"/>
          <a:stretch>
            <a:fillRect/>
          </a:stretch>
        </p:blipFill>
        <p:spPr>
          <a:xfrm>
            <a:off x="138459" y="1499615"/>
            <a:ext cx="4808623" cy="4241427"/>
          </a:xfrm>
          <a:prstGeom prst="rect">
            <a:avLst/>
          </a:prstGeom>
        </p:spPr>
      </p:pic>
    </p:spTree>
    <p:extLst>
      <p:ext uri="{BB962C8B-B14F-4D97-AF65-F5344CB8AC3E}">
        <p14:creationId xmlns:p14="http://schemas.microsoft.com/office/powerpoint/2010/main" val="3866943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7512-58D5-4A1C-EA3B-827CF8AE093B}"/>
              </a:ext>
            </a:extLst>
          </p:cNvPr>
          <p:cNvSpPr>
            <a:spLocks noGrp="1"/>
          </p:cNvSpPr>
          <p:nvPr>
            <p:ph type="title"/>
          </p:nvPr>
        </p:nvSpPr>
        <p:spPr>
          <a:xfrm>
            <a:off x="768096" y="832104"/>
            <a:ext cx="10671048" cy="869374"/>
          </a:xfrm>
        </p:spPr>
        <p:txBody>
          <a:bodyPr/>
          <a:lstStyle/>
          <a:p>
            <a:r>
              <a:rPr lang="en-US" sz="4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Top 10 Industry in terms of no. applicants</a:t>
            </a:r>
            <a:endParaRPr lang="en-IN" sz="4000" dirty="0"/>
          </a:p>
        </p:txBody>
      </p:sp>
      <p:sp>
        <p:nvSpPr>
          <p:cNvPr id="5" name="Slide Number Placeholder 4">
            <a:extLst>
              <a:ext uri="{FF2B5EF4-FFF2-40B4-BE49-F238E27FC236}">
                <a16:creationId xmlns:a16="http://schemas.microsoft.com/office/drawing/2014/main" id="{DFBCE134-470A-C157-2CE7-45A0DF37AC79}"/>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2" name="TextBox 11">
            <a:extLst>
              <a:ext uri="{FF2B5EF4-FFF2-40B4-BE49-F238E27FC236}">
                <a16:creationId xmlns:a16="http://schemas.microsoft.com/office/drawing/2014/main" id="{DB335326-2BCB-355D-27E1-9C0E7E50E4C2}"/>
              </a:ext>
            </a:extLst>
          </p:cNvPr>
          <p:cNvSpPr txBox="1"/>
          <p:nvPr/>
        </p:nvSpPr>
        <p:spPr>
          <a:xfrm>
            <a:off x="505838" y="5068111"/>
            <a:ext cx="4669277" cy="1754326"/>
          </a:xfrm>
          <a:prstGeom prst="rect">
            <a:avLst/>
          </a:prstGeom>
          <a:noFill/>
        </p:spPr>
        <p:txBody>
          <a:bodyPr wrap="square" rtlCol="0">
            <a:spAutoFit/>
          </a:bodyPr>
          <a:lstStyle/>
          <a:p>
            <a:r>
              <a:rPr lang="en-IN" dirty="0"/>
              <a:t>No. of applicants in IT services is highest followed by  Financial Services &amp; Software Development Industry.</a:t>
            </a:r>
          </a:p>
          <a:p>
            <a:endParaRPr lang="en-IN" dirty="0"/>
          </a:p>
          <a:p>
            <a:r>
              <a:rPr lang="en-IN" dirty="0"/>
              <a:t>This shows the interest of applicants in IT companies.</a:t>
            </a:r>
          </a:p>
        </p:txBody>
      </p:sp>
      <p:graphicFrame>
        <p:nvGraphicFramePr>
          <p:cNvPr id="8" name="Content Placeholder 7">
            <a:extLst>
              <a:ext uri="{FF2B5EF4-FFF2-40B4-BE49-F238E27FC236}">
                <a16:creationId xmlns:a16="http://schemas.microsoft.com/office/drawing/2014/main" id="{024AAF71-0CFD-4800-B0F9-958C4F1B2E57}"/>
              </a:ext>
            </a:extLst>
          </p:cNvPr>
          <p:cNvGraphicFramePr>
            <a:graphicFrameLocks noGrp="1"/>
          </p:cNvGraphicFramePr>
          <p:nvPr>
            <p:ph sz="half" idx="1"/>
            <p:extLst>
              <p:ext uri="{D42A27DB-BD31-4B8C-83A1-F6EECF244321}">
                <p14:modId xmlns:p14="http://schemas.microsoft.com/office/powerpoint/2010/main" val="1074553836"/>
              </p:ext>
            </p:extLst>
          </p:nvPr>
        </p:nvGraphicFramePr>
        <p:xfrm>
          <a:off x="5832629" y="1802062"/>
          <a:ext cx="5388746" cy="3568928"/>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E7F8540B-082E-40EE-8BE6-DE4084D894C9}"/>
              </a:ext>
            </a:extLst>
          </p:cNvPr>
          <p:cNvPicPr>
            <a:picLocks noChangeAspect="1"/>
          </p:cNvPicPr>
          <p:nvPr/>
        </p:nvPicPr>
        <p:blipFill>
          <a:blip r:embed="rId3"/>
          <a:stretch>
            <a:fillRect/>
          </a:stretch>
        </p:blipFill>
        <p:spPr>
          <a:xfrm>
            <a:off x="763736" y="1946502"/>
            <a:ext cx="4153480" cy="2772162"/>
          </a:xfrm>
          <a:prstGeom prst="rect">
            <a:avLst/>
          </a:prstGeom>
        </p:spPr>
      </p:pic>
    </p:spTree>
    <p:extLst>
      <p:ext uri="{BB962C8B-B14F-4D97-AF65-F5344CB8AC3E}">
        <p14:creationId xmlns:p14="http://schemas.microsoft.com/office/powerpoint/2010/main" val="239315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83D4-9D01-8636-1D61-F0439EAE7BF8}"/>
              </a:ext>
            </a:extLst>
          </p:cNvPr>
          <p:cNvSpPr>
            <a:spLocks noGrp="1"/>
          </p:cNvSpPr>
          <p:nvPr>
            <p:ph type="title"/>
          </p:nvPr>
        </p:nvSpPr>
        <p:spPr>
          <a:xfrm>
            <a:off x="621792" y="803116"/>
            <a:ext cx="10671048" cy="768096"/>
          </a:xfrm>
        </p:spPr>
        <p:txBody>
          <a:bodyPr/>
          <a:lstStyle/>
          <a:p>
            <a:r>
              <a:rPr lang="en-US" b="1" dirty="0"/>
              <a:t>EMPLOYEES INVOLVEMENT</a:t>
            </a:r>
            <a:endParaRPr lang="en-IN" dirty="0"/>
          </a:p>
        </p:txBody>
      </p:sp>
      <p:sp>
        <p:nvSpPr>
          <p:cNvPr id="5" name="Slide Number Placeholder 4">
            <a:extLst>
              <a:ext uri="{FF2B5EF4-FFF2-40B4-BE49-F238E27FC236}">
                <a16:creationId xmlns:a16="http://schemas.microsoft.com/office/drawing/2014/main" id="{7B471005-6D53-00A0-CDD4-179F8922545E}"/>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7" name="TextBox 6">
            <a:extLst>
              <a:ext uri="{FF2B5EF4-FFF2-40B4-BE49-F238E27FC236}">
                <a16:creationId xmlns:a16="http://schemas.microsoft.com/office/drawing/2014/main" id="{1C3E5B48-48CF-04D5-7D2D-1B4BA05ACAE2}"/>
              </a:ext>
            </a:extLst>
          </p:cNvPr>
          <p:cNvSpPr txBox="1"/>
          <p:nvPr/>
        </p:nvSpPr>
        <p:spPr>
          <a:xfrm>
            <a:off x="1174128" y="6260326"/>
            <a:ext cx="10758792" cy="923330"/>
          </a:xfrm>
          <a:prstGeom prst="rect">
            <a:avLst/>
          </a:prstGeom>
          <a:noFill/>
        </p:spPr>
        <p:txBody>
          <a:bodyPr wrap="square" rtlCol="0">
            <a:spAutoFit/>
          </a:bodyPr>
          <a:lstStyle/>
          <a:p>
            <a:r>
              <a:rPr lang="en-IN" dirty="0"/>
              <a:t>Full-Time job involvement is the highest. Around 96% of jobs role are of Full-Time involvement.</a:t>
            </a:r>
          </a:p>
          <a:p>
            <a:endParaRPr lang="en-IN" dirty="0"/>
          </a:p>
          <a:p>
            <a:endParaRPr lang="en-IN" dirty="0"/>
          </a:p>
        </p:txBody>
      </p:sp>
      <p:graphicFrame>
        <p:nvGraphicFramePr>
          <p:cNvPr id="8" name="Content Placeholder 7">
            <a:extLst>
              <a:ext uri="{FF2B5EF4-FFF2-40B4-BE49-F238E27FC236}">
                <a16:creationId xmlns:a16="http://schemas.microsoft.com/office/drawing/2014/main" id="{DAA4B630-BA55-4BCB-BE6C-3C3669C4703D}"/>
              </a:ext>
            </a:extLst>
          </p:cNvPr>
          <p:cNvGraphicFramePr>
            <a:graphicFrameLocks noGrp="1"/>
          </p:cNvGraphicFramePr>
          <p:nvPr>
            <p:ph sz="half" idx="1"/>
            <p:extLst>
              <p:ext uri="{D42A27DB-BD31-4B8C-83A1-F6EECF244321}">
                <p14:modId xmlns:p14="http://schemas.microsoft.com/office/powerpoint/2010/main" val="2339336520"/>
              </p:ext>
            </p:extLst>
          </p:nvPr>
        </p:nvGraphicFramePr>
        <p:xfrm>
          <a:off x="539750" y="1642808"/>
          <a:ext cx="11118850" cy="45360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623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193EE2-FF31-A1E3-74C8-8B9EE90DD384}"/>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7" name="TextBox 6">
            <a:extLst>
              <a:ext uri="{FF2B5EF4-FFF2-40B4-BE49-F238E27FC236}">
                <a16:creationId xmlns:a16="http://schemas.microsoft.com/office/drawing/2014/main" id="{B6EF8366-7452-7D30-536E-B6600472F625}"/>
              </a:ext>
            </a:extLst>
          </p:cNvPr>
          <p:cNvSpPr txBox="1"/>
          <p:nvPr/>
        </p:nvSpPr>
        <p:spPr>
          <a:xfrm>
            <a:off x="486383" y="2393004"/>
            <a:ext cx="3414408" cy="3970318"/>
          </a:xfrm>
          <a:prstGeom prst="rect">
            <a:avLst/>
          </a:prstGeom>
          <a:noFill/>
        </p:spPr>
        <p:txBody>
          <a:bodyPr wrap="square" rtlCol="0">
            <a:spAutoFit/>
          </a:bodyPr>
          <a:lstStyle/>
          <a:p>
            <a:pPr marL="285750" indent="-285750">
              <a:buFont typeface="Arial" panose="020B0604020202020204" pitchFamily="34" charset="0"/>
              <a:buChar char="•"/>
            </a:pPr>
            <a:r>
              <a:rPr lang="en-IN" dirty="0"/>
              <a:t> Companies with more than 1000 Employees are contributing 68% in terms of Jobs opening.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Companies with  100 - 1000 Employees range are contributing 20% in terms of Job openings.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Companies within 100 Employees are contributing 12% in terms of Jobs opening.</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1C7820B1-0DA7-EADA-43C6-E25ED3401348}"/>
              </a:ext>
            </a:extLst>
          </p:cNvPr>
          <p:cNvSpPr txBox="1"/>
          <p:nvPr/>
        </p:nvSpPr>
        <p:spPr>
          <a:xfrm>
            <a:off x="982495" y="301557"/>
            <a:ext cx="10175132" cy="584775"/>
          </a:xfrm>
          <a:prstGeom prst="rect">
            <a:avLst/>
          </a:prstGeom>
          <a:noFill/>
        </p:spPr>
        <p:txBody>
          <a:bodyPr wrap="square" rtlCol="0">
            <a:spAutoFit/>
          </a:bodyPr>
          <a:lstStyle/>
          <a:p>
            <a:r>
              <a:rPr lang="en-IN" sz="3200" b="1" dirty="0">
                <a:solidFill>
                  <a:schemeClr val="accent1"/>
                </a:solidFill>
                <a:latin typeface="+mj-lt"/>
              </a:rPr>
              <a:t>Jobs Openings on the basis of company size.</a:t>
            </a:r>
          </a:p>
        </p:txBody>
      </p:sp>
      <p:graphicFrame>
        <p:nvGraphicFramePr>
          <p:cNvPr id="10" name="Content Placeholder 9">
            <a:extLst>
              <a:ext uri="{FF2B5EF4-FFF2-40B4-BE49-F238E27FC236}">
                <a16:creationId xmlns:a16="http://schemas.microsoft.com/office/drawing/2014/main" id="{98F87562-3E1A-48D1-A9E1-B985B2BE09EA}"/>
              </a:ext>
            </a:extLst>
          </p:cNvPr>
          <p:cNvGraphicFramePr>
            <a:graphicFrameLocks noGrp="1"/>
          </p:cNvGraphicFramePr>
          <p:nvPr>
            <p:ph sz="half" idx="1"/>
            <p:extLst>
              <p:ext uri="{D42A27DB-BD31-4B8C-83A1-F6EECF244321}">
                <p14:modId xmlns:p14="http://schemas.microsoft.com/office/powerpoint/2010/main" val="2148856763"/>
              </p:ext>
            </p:extLst>
          </p:nvPr>
        </p:nvGraphicFramePr>
        <p:xfrm>
          <a:off x="4509856" y="1367162"/>
          <a:ext cx="7148744" cy="51701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624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A56A-2CCA-543D-58D2-459C9823FE2D}"/>
              </a:ext>
            </a:extLst>
          </p:cNvPr>
          <p:cNvSpPr>
            <a:spLocks noGrp="1"/>
          </p:cNvSpPr>
          <p:nvPr>
            <p:ph type="title"/>
          </p:nvPr>
        </p:nvSpPr>
        <p:spPr>
          <a:xfrm>
            <a:off x="4737369" y="320040"/>
            <a:ext cx="6832839" cy="1178021"/>
          </a:xfrm>
        </p:spPr>
        <p:txBody>
          <a:bodyPr/>
          <a:lstStyle/>
          <a:p>
            <a:r>
              <a:rPr lang="en-IN" sz="32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List of cities that are leading in various industry </a:t>
            </a:r>
            <a:r>
              <a:rPr lang="en-IN" sz="32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Industries</a:t>
            </a:r>
            <a:r>
              <a:rPr lang="en-IN" sz="36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D0738818-A62E-26AA-A963-5C27772F7CB4}"/>
              </a:ext>
            </a:extLst>
          </p:cNvPr>
          <p:cNvSpPr>
            <a:spLocks noGrp="1"/>
          </p:cNvSpPr>
          <p:nvPr>
            <p:ph sz="half" idx="1"/>
          </p:nvPr>
        </p:nvSpPr>
        <p:spPr>
          <a:xfrm>
            <a:off x="4902740" y="2295728"/>
            <a:ext cx="6755860" cy="4242232"/>
          </a:xfrm>
        </p:spPr>
        <p:txBody>
          <a:bodyPr/>
          <a:lstStyle/>
          <a:p>
            <a:endParaRPr lang="en-IN" dirty="0"/>
          </a:p>
          <a:p>
            <a:r>
              <a:rPr lang="en-IN" dirty="0"/>
              <a:t>North:- Aviation, Manufacturing, Automobile, Civil Engineering, Computer &amp; Electronics Manufacturing, Pharmaceutical, and Transportation Equipment.</a:t>
            </a:r>
          </a:p>
          <a:p>
            <a:endParaRPr lang="en-IN" dirty="0"/>
          </a:p>
          <a:p>
            <a:endParaRPr lang="en-IN" dirty="0"/>
          </a:p>
          <a:p>
            <a:r>
              <a:rPr lang="en-IN" dirty="0"/>
              <a:t>Central:- Music &amp; Entertainment, Newspaper, Semiconductor, FMCG, Mining, Electrical &amp; Electronics Manufacturing, Food.</a:t>
            </a:r>
          </a:p>
          <a:p>
            <a:endParaRPr lang="en-IN" dirty="0"/>
          </a:p>
          <a:p>
            <a:r>
              <a:rPr lang="en-IN" dirty="0"/>
              <a:t>South:- Information services, Telecom, Machinery Manufacturing, Biotechnology Research, E-Learning, Professional Services, Accounting.</a:t>
            </a:r>
          </a:p>
          <a:p>
            <a:endParaRPr lang="en-IN" dirty="0"/>
          </a:p>
          <a:p>
            <a:endParaRPr lang="en-IN" dirty="0"/>
          </a:p>
          <a:p>
            <a:endParaRPr lang="en-IN" dirty="0"/>
          </a:p>
          <a:p>
            <a:endParaRPr lang="en-IN" dirty="0"/>
          </a:p>
          <a:p>
            <a:endParaRPr lang="en-IN" dirty="0"/>
          </a:p>
          <a:p>
            <a:endParaRPr lang="en-IN" dirty="0"/>
          </a:p>
        </p:txBody>
      </p:sp>
      <p:sp>
        <p:nvSpPr>
          <p:cNvPr id="4" name="Footer Placeholder 3">
            <a:extLst>
              <a:ext uri="{FF2B5EF4-FFF2-40B4-BE49-F238E27FC236}">
                <a16:creationId xmlns:a16="http://schemas.microsoft.com/office/drawing/2014/main" id="{40D12F49-944C-99F7-056D-C78C1FE1E6F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AB6E1E7-4D24-E092-6D12-86712EC87695}"/>
              </a:ext>
            </a:extLst>
          </p:cNvPr>
          <p:cNvSpPr>
            <a:spLocks noGrp="1"/>
          </p:cNvSpPr>
          <p:nvPr>
            <p:ph type="sldNum" sz="quarter" idx="12"/>
          </p:nvPr>
        </p:nvSpPr>
        <p:spPr/>
        <p:txBody>
          <a:bodyPr/>
          <a:lstStyle/>
          <a:p>
            <a:fld id="{48F63A3B-78C7-47BE-AE5E-E10140E04643}" type="slidenum">
              <a:rPr lang="en-US" smtClean="0"/>
              <a:t>17</a:t>
            </a:fld>
            <a:endParaRPr lang="en-US" dirty="0"/>
          </a:p>
        </p:txBody>
      </p:sp>
      <p:graphicFrame>
        <p:nvGraphicFramePr>
          <p:cNvPr id="6" name="Content Placeholder 6">
            <a:extLst>
              <a:ext uri="{FF2B5EF4-FFF2-40B4-BE49-F238E27FC236}">
                <a16:creationId xmlns:a16="http://schemas.microsoft.com/office/drawing/2014/main" id="{BDBBA8A7-1158-E888-31DA-5645E971238D}"/>
              </a:ext>
            </a:extLst>
          </p:cNvPr>
          <p:cNvGraphicFramePr>
            <a:graphicFrameLocks/>
          </p:cNvGraphicFramePr>
          <p:nvPr>
            <p:extLst>
              <p:ext uri="{D42A27DB-BD31-4B8C-83A1-F6EECF244321}">
                <p14:modId xmlns:p14="http://schemas.microsoft.com/office/powerpoint/2010/main" val="1369710836"/>
              </p:ext>
            </p:extLst>
          </p:nvPr>
        </p:nvGraphicFramePr>
        <p:xfrm>
          <a:off x="0" y="-36528"/>
          <a:ext cx="4737369" cy="6894518"/>
        </p:xfrm>
        <a:graphic>
          <a:graphicData uri="http://schemas.openxmlformats.org/drawingml/2006/table">
            <a:tbl>
              <a:tblPr firstRow="1" firstCol="1" bandRow="1">
                <a:tableStyleId>{5C22544A-7EE6-4342-B048-85BDC9FD1C3A}</a:tableStyleId>
              </a:tblPr>
              <a:tblGrid>
                <a:gridCol w="2706381">
                  <a:extLst>
                    <a:ext uri="{9D8B030D-6E8A-4147-A177-3AD203B41FA5}">
                      <a16:colId xmlns:a16="http://schemas.microsoft.com/office/drawing/2014/main" val="1636511999"/>
                    </a:ext>
                  </a:extLst>
                </a:gridCol>
                <a:gridCol w="2030988">
                  <a:extLst>
                    <a:ext uri="{9D8B030D-6E8A-4147-A177-3AD203B41FA5}">
                      <a16:colId xmlns:a16="http://schemas.microsoft.com/office/drawing/2014/main" val="3117800969"/>
                    </a:ext>
                  </a:extLst>
                </a:gridCol>
              </a:tblGrid>
              <a:tr h="174976">
                <a:tc>
                  <a:txBody>
                    <a:bodyPr/>
                    <a:lstStyle/>
                    <a:p>
                      <a:pPr algn="ctr">
                        <a:lnSpc>
                          <a:spcPct val="107000"/>
                        </a:lnSpc>
                        <a:spcAft>
                          <a:spcPts val="800"/>
                        </a:spcAft>
                      </a:pPr>
                      <a:r>
                        <a:rPr lang="en-IN" sz="1000" dirty="0">
                          <a:effectLst/>
                        </a:rPr>
                        <a:t>Industry</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City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95873839"/>
                  </a:ext>
                </a:extLst>
              </a:tr>
              <a:tr h="320876">
                <a:tc>
                  <a:txBody>
                    <a:bodyPr/>
                    <a:lstStyle/>
                    <a:p>
                      <a:pPr>
                        <a:lnSpc>
                          <a:spcPct val="107000"/>
                        </a:lnSpc>
                        <a:spcAft>
                          <a:spcPts val="800"/>
                        </a:spcAft>
                      </a:pPr>
                      <a:r>
                        <a:rPr lang="en-IN" sz="1000">
                          <a:effectLst/>
                        </a:rPr>
                        <a:t> Appliances, Electrical, and Electronics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Pune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41613559"/>
                  </a:ext>
                </a:extLst>
              </a:tr>
              <a:tr h="320876">
                <a:tc>
                  <a:txBody>
                    <a:bodyPr/>
                    <a:lstStyle/>
                    <a:p>
                      <a:pPr>
                        <a:lnSpc>
                          <a:spcPct val="107000"/>
                        </a:lnSpc>
                        <a:spcAft>
                          <a:spcPts val="800"/>
                        </a:spcAft>
                      </a:pPr>
                      <a:r>
                        <a:rPr lang="en-IN" sz="1000" dirty="0">
                          <a:effectLst/>
                        </a:rPr>
                        <a:t> Transportation, Logistics, Supply Chain and Storage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Bangalore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997431986"/>
                  </a:ext>
                </a:extLst>
              </a:tr>
              <a:tr h="174976">
                <a:tc>
                  <a:txBody>
                    <a:bodyPr/>
                    <a:lstStyle/>
                    <a:p>
                      <a:pPr>
                        <a:lnSpc>
                          <a:spcPct val="107000"/>
                        </a:lnSpc>
                        <a:spcAft>
                          <a:spcPts val="800"/>
                        </a:spcAft>
                      </a:pPr>
                      <a:r>
                        <a:rPr lang="en-IN" sz="1000">
                          <a:effectLst/>
                        </a:rPr>
                        <a:t>Accounting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091488182"/>
                  </a:ext>
                </a:extLst>
              </a:tr>
              <a:tr h="174976">
                <a:tc>
                  <a:txBody>
                    <a:bodyPr/>
                    <a:lstStyle/>
                    <a:p>
                      <a:pPr>
                        <a:lnSpc>
                          <a:spcPct val="107000"/>
                        </a:lnSpc>
                        <a:spcAft>
                          <a:spcPts val="800"/>
                        </a:spcAft>
                      </a:pPr>
                      <a:r>
                        <a:rPr lang="en-IN" sz="1000" dirty="0">
                          <a:effectLst/>
                        </a:rPr>
                        <a:t>Airlines and Aviation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Delhi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677688625"/>
                  </a:ext>
                </a:extLst>
              </a:tr>
              <a:tr h="174976">
                <a:tc>
                  <a:txBody>
                    <a:bodyPr/>
                    <a:lstStyle/>
                    <a:p>
                      <a:pPr>
                        <a:lnSpc>
                          <a:spcPct val="107000"/>
                        </a:lnSpc>
                        <a:spcAft>
                          <a:spcPts val="800"/>
                        </a:spcAft>
                      </a:pPr>
                      <a:r>
                        <a:rPr lang="en-IN" sz="1000">
                          <a:effectLst/>
                        </a:rPr>
                        <a:t>Automation Machinery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886395352"/>
                  </a:ext>
                </a:extLst>
              </a:tr>
              <a:tr h="320876">
                <a:tc>
                  <a:txBody>
                    <a:bodyPr/>
                    <a:lstStyle/>
                    <a:p>
                      <a:pPr>
                        <a:lnSpc>
                          <a:spcPct val="107000"/>
                        </a:lnSpc>
                        <a:spcAft>
                          <a:spcPts val="800"/>
                        </a:spcAft>
                      </a:pPr>
                      <a:r>
                        <a:rPr lang="en-IN" sz="1000" dirty="0">
                          <a:effectLst/>
                        </a:rPr>
                        <a:t>Aviation and Aerospace Component Manufacturing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New Delhi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340132786"/>
                  </a:ext>
                </a:extLst>
              </a:tr>
              <a:tr h="174976">
                <a:tc>
                  <a:txBody>
                    <a:bodyPr/>
                    <a:lstStyle/>
                    <a:p>
                      <a:pPr>
                        <a:lnSpc>
                          <a:spcPct val="107000"/>
                        </a:lnSpc>
                        <a:spcAft>
                          <a:spcPts val="800"/>
                        </a:spcAft>
                      </a:pPr>
                      <a:r>
                        <a:rPr lang="en-IN" sz="1000">
                          <a:effectLst/>
                        </a:rPr>
                        <a:t>Banking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Chennai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164431841"/>
                  </a:ext>
                </a:extLst>
              </a:tr>
              <a:tr h="174976">
                <a:tc>
                  <a:txBody>
                    <a:bodyPr/>
                    <a:lstStyle/>
                    <a:p>
                      <a:pPr>
                        <a:lnSpc>
                          <a:spcPct val="107000"/>
                        </a:lnSpc>
                        <a:spcAft>
                          <a:spcPts val="800"/>
                        </a:spcAft>
                      </a:pPr>
                      <a:r>
                        <a:rPr lang="en-IN" sz="1000" dirty="0">
                          <a:effectLst/>
                        </a:rPr>
                        <a:t>Biotechnology Research</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27842775"/>
                  </a:ext>
                </a:extLst>
              </a:tr>
              <a:tr h="174976">
                <a:tc>
                  <a:txBody>
                    <a:bodyPr/>
                    <a:lstStyle/>
                    <a:p>
                      <a:pPr>
                        <a:lnSpc>
                          <a:spcPct val="107000"/>
                        </a:lnSpc>
                        <a:spcAft>
                          <a:spcPts val="800"/>
                        </a:spcAft>
                      </a:pPr>
                      <a:r>
                        <a:rPr lang="en-IN" sz="1000">
                          <a:effectLst/>
                        </a:rPr>
                        <a:t>Chemical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939628893"/>
                  </a:ext>
                </a:extLst>
              </a:tr>
              <a:tr h="174976">
                <a:tc>
                  <a:txBody>
                    <a:bodyPr/>
                    <a:lstStyle/>
                    <a:p>
                      <a:pPr>
                        <a:lnSpc>
                          <a:spcPct val="107000"/>
                        </a:lnSpc>
                        <a:spcAft>
                          <a:spcPts val="800"/>
                        </a:spcAft>
                      </a:pPr>
                      <a:r>
                        <a:rPr lang="en-IN" sz="1000">
                          <a:effectLst/>
                        </a:rPr>
                        <a:t>Civil Engineering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Gurgaon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571013101"/>
                  </a:ext>
                </a:extLst>
              </a:tr>
              <a:tr h="174976">
                <a:tc>
                  <a:txBody>
                    <a:bodyPr/>
                    <a:lstStyle/>
                    <a:p>
                      <a:pPr>
                        <a:lnSpc>
                          <a:spcPct val="107000"/>
                        </a:lnSpc>
                        <a:spcAft>
                          <a:spcPts val="800"/>
                        </a:spcAft>
                      </a:pPr>
                      <a:r>
                        <a:rPr lang="en-IN" sz="1000">
                          <a:effectLst/>
                        </a:rPr>
                        <a:t>Computers and Electronics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186504986"/>
                  </a:ext>
                </a:extLst>
              </a:tr>
              <a:tr h="174976">
                <a:tc>
                  <a:txBody>
                    <a:bodyPr/>
                    <a:lstStyle/>
                    <a:p>
                      <a:pPr>
                        <a:lnSpc>
                          <a:spcPct val="107000"/>
                        </a:lnSpc>
                        <a:spcAft>
                          <a:spcPts val="800"/>
                        </a:spcAft>
                      </a:pPr>
                      <a:r>
                        <a:rPr lang="en-IN" sz="1000">
                          <a:effectLst/>
                        </a:rPr>
                        <a:t>E-Learning Providers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993003496"/>
                  </a:ext>
                </a:extLst>
              </a:tr>
              <a:tr h="174976">
                <a:tc>
                  <a:txBody>
                    <a:bodyPr/>
                    <a:lstStyle/>
                    <a:p>
                      <a:pPr>
                        <a:lnSpc>
                          <a:spcPct val="107000"/>
                        </a:lnSpc>
                        <a:spcAft>
                          <a:spcPts val="800"/>
                        </a:spcAft>
                      </a:pPr>
                      <a:r>
                        <a:rPr lang="en-IN" sz="1000">
                          <a:effectLst/>
                        </a:rPr>
                        <a:t>Executive Offices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Hyderabad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648800787"/>
                  </a:ext>
                </a:extLst>
              </a:tr>
              <a:tr h="174976">
                <a:tc>
                  <a:txBody>
                    <a:bodyPr/>
                    <a:lstStyle/>
                    <a:p>
                      <a:pPr>
                        <a:lnSpc>
                          <a:spcPct val="107000"/>
                        </a:lnSpc>
                        <a:spcAft>
                          <a:spcPts val="800"/>
                        </a:spcAft>
                      </a:pPr>
                      <a:r>
                        <a:rPr lang="en-IN" sz="1000">
                          <a:effectLst/>
                        </a:rPr>
                        <a:t>Food and Beverage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Imamganj</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47837269"/>
                  </a:ext>
                </a:extLst>
              </a:tr>
              <a:tr h="174976">
                <a:tc>
                  <a:txBody>
                    <a:bodyPr/>
                    <a:lstStyle/>
                    <a:p>
                      <a:pPr>
                        <a:lnSpc>
                          <a:spcPct val="107000"/>
                        </a:lnSpc>
                        <a:spcAft>
                          <a:spcPts val="800"/>
                        </a:spcAft>
                      </a:pPr>
                      <a:r>
                        <a:rPr lang="en-IN" sz="1000">
                          <a:effectLst/>
                        </a:rPr>
                        <a:t>Food and Beverage Services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Bangalore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185412128"/>
                  </a:ext>
                </a:extLst>
              </a:tr>
              <a:tr h="174976">
                <a:tc>
                  <a:txBody>
                    <a:bodyPr/>
                    <a:lstStyle/>
                    <a:p>
                      <a:pPr>
                        <a:lnSpc>
                          <a:spcPct val="107000"/>
                        </a:lnSpc>
                        <a:spcAft>
                          <a:spcPts val="800"/>
                        </a:spcAft>
                      </a:pPr>
                      <a:r>
                        <a:rPr lang="en-IN" sz="1000">
                          <a:effectLst/>
                        </a:rPr>
                        <a:t>Hospitality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770426119"/>
                  </a:ext>
                </a:extLst>
              </a:tr>
              <a:tr h="174976">
                <a:tc>
                  <a:txBody>
                    <a:bodyPr/>
                    <a:lstStyle/>
                    <a:p>
                      <a:pPr>
                        <a:lnSpc>
                          <a:spcPct val="107000"/>
                        </a:lnSpc>
                        <a:spcAft>
                          <a:spcPts val="800"/>
                        </a:spcAft>
                      </a:pPr>
                      <a:r>
                        <a:rPr lang="en-IN" sz="1000">
                          <a:effectLst/>
                        </a:rPr>
                        <a:t>Hospitals and Health Care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Gurgaon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667478013"/>
                  </a:ext>
                </a:extLst>
              </a:tr>
              <a:tr h="174976">
                <a:tc>
                  <a:txBody>
                    <a:bodyPr/>
                    <a:lstStyle/>
                    <a:p>
                      <a:pPr>
                        <a:lnSpc>
                          <a:spcPct val="107000"/>
                        </a:lnSpc>
                        <a:spcAft>
                          <a:spcPts val="800"/>
                        </a:spcAft>
                      </a:pPr>
                      <a:r>
                        <a:rPr lang="en-IN" sz="1000">
                          <a:effectLst/>
                        </a:rPr>
                        <a:t>Industrial Machinery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547762638"/>
                  </a:ext>
                </a:extLst>
              </a:tr>
              <a:tr h="174976">
                <a:tc>
                  <a:txBody>
                    <a:bodyPr/>
                    <a:lstStyle/>
                    <a:p>
                      <a:pPr>
                        <a:lnSpc>
                          <a:spcPct val="107000"/>
                        </a:lnSpc>
                        <a:spcAft>
                          <a:spcPts val="800"/>
                        </a:spcAft>
                      </a:pPr>
                      <a:r>
                        <a:rPr lang="en-IN" sz="1000">
                          <a:effectLst/>
                        </a:rPr>
                        <a:t>Information Services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55376363"/>
                  </a:ext>
                </a:extLst>
              </a:tr>
              <a:tr h="174976">
                <a:tc>
                  <a:txBody>
                    <a:bodyPr/>
                    <a:lstStyle/>
                    <a:p>
                      <a:pPr>
                        <a:lnSpc>
                          <a:spcPct val="107000"/>
                        </a:lnSpc>
                        <a:spcAft>
                          <a:spcPts val="800"/>
                        </a:spcAft>
                      </a:pPr>
                      <a:r>
                        <a:rPr lang="en-IN" sz="1000">
                          <a:effectLst/>
                        </a:rPr>
                        <a:t>Insurance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097759268"/>
                  </a:ext>
                </a:extLst>
              </a:tr>
              <a:tr h="174976">
                <a:tc>
                  <a:txBody>
                    <a:bodyPr/>
                    <a:lstStyle/>
                    <a:p>
                      <a:pPr>
                        <a:lnSpc>
                          <a:spcPct val="107000"/>
                        </a:lnSpc>
                        <a:spcAft>
                          <a:spcPts val="800"/>
                        </a:spcAft>
                      </a:pPr>
                      <a:r>
                        <a:rPr lang="en-IN" sz="1000">
                          <a:effectLst/>
                        </a:rPr>
                        <a:t>Machinery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388056289"/>
                  </a:ext>
                </a:extLst>
              </a:tr>
              <a:tr h="174976">
                <a:tc>
                  <a:txBody>
                    <a:bodyPr/>
                    <a:lstStyle/>
                    <a:p>
                      <a:pPr>
                        <a:lnSpc>
                          <a:spcPct val="107000"/>
                        </a:lnSpc>
                        <a:spcAft>
                          <a:spcPts val="800"/>
                        </a:spcAft>
                      </a:pPr>
                      <a:r>
                        <a:rPr lang="en-IN" sz="1000">
                          <a:effectLst/>
                        </a:rPr>
                        <a:t>Market Research</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442653977"/>
                  </a:ext>
                </a:extLst>
              </a:tr>
              <a:tr h="174976">
                <a:tc>
                  <a:txBody>
                    <a:bodyPr/>
                    <a:lstStyle/>
                    <a:p>
                      <a:pPr>
                        <a:lnSpc>
                          <a:spcPct val="107000"/>
                        </a:lnSpc>
                        <a:spcAft>
                          <a:spcPts val="800"/>
                        </a:spcAft>
                      </a:pPr>
                      <a:r>
                        <a:rPr lang="en-IN" sz="1000">
                          <a:effectLst/>
                        </a:rPr>
                        <a:t>Mining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Kolkata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233552184"/>
                  </a:ext>
                </a:extLst>
              </a:tr>
              <a:tr h="174976">
                <a:tc>
                  <a:txBody>
                    <a:bodyPr/>
                    <a:lstStyle/>
                    <a:p>
                      <a:pPr>
                        <a:lnSpc>
                          <a:spcPct val="107000"/>
                        </a:lnSpc>
                        <a:spcAft>
                          <a:spcPts val="800"/>
                        </a:spcAft>
                      </a:pPr>
                      <a:r>
                        <a:rPr lang="en-IN" sz="1000">
                          <a:effectLst/>
                        </a:rPr>
                        <a:t>Musicians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Mumbai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10639304"/>
                  </a:ext>
                </a:extLst>
              </a:tr>
              <a:tr h="174976">
                <a:tc>
                  <a:txBody>
                    <a:bodyPr/>
                    <a:lstStyle/>
                    <a:p>
                      <a:pPr>
                        <a:lnSpc>
                          <a:spcPct val="107000"/>
                        </a:lnSpc>
                        <a:spcAft>
                          <a:spcPts val="800"/>
                        </a:spcAft>
                      </a:pPr>
                      <a:r>
                        <a:rPr lang="en-IN" sz="1000">
                          <a:effectLst/>
                        </a:rPr>
                        <a:t>Newspaper Publishing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Nagpur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319980840"/>
                  </a:ext>
                </a:extLst>
              </a:tr>
              <a:tr h="174976">
                <a:tc>
                  <a:txBody>
                    <a:bodyPr/>
                    <a:lstStyle/>
                    <a:p>
                      <a:pPr>
                        <a:lnSpc>
                          <a:spcPct val="107000"/>
                        </a:lnSpc>
                        <a:spcAft>
                          <a:spcPts val="800"/>
                        </a:spcAft>
                      </a:pPr>
                      <a:r>
                        <a:rPr lang="en-IN" sz="1000" dirty="0">
                          <a:effectLst/>
                        </a:rPr>
                        <a:t>Pharmaceutical Manufacturing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878530597"/>
                  </a:ext>
                </a:extLst>
              </a:tr>
              <a:tr h="174976">
                <a:tc>
                  <a:txBody>
                    <a:bodyPr/>
                    <a:lstStyle/>
                    <a:p>
                      <a:pPr>
                        <a:lnSpc>
                          <a:spcPct val="107000"/>
                        </a:lnSpc>
                        <a:spcAft>
                          <a:spcPts val="800"/>
                        </a:spcAft>
                      </a:pPr>
                      <a:r>
                        <a:rPr lang="en-IN" sz="1000">
                          <a:effectLst/>
                        </a:rPr>
                        <a:t>Professional Services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Bangalore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95989860"/>
                  </a:ext>
                </a:extLst>
              </a:tr>
              <a:tr h="174976">
                <a:tc>
                  <a:txBody>
                    <a:bodyPr/>
                    <a:lstStyle/>
                    <a:p>
                      <a:pPr>
                        <a:lnSpc>
                          <a:spcPct val="107000"/>
                        </a:lnSpc>
                        <a:spcAft>
                          <a:spcPts val="800"/>
                        </a:spcAft>
                      </a:pPr>
                      <a:r>
                        <a:rPr lang="en-IN" sz="1000">
                          <a:effectLst/>
                        </a:rPr>
                        <a:t>Rail Transportation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797040106"/>
                  </a:ext>
                </a:extLst>
              </a:tr>
              <a:tr h="174976">
                <a:tc>
                  <a:txBody>
                    <a:bodyPr/>
                    <a:lstStyle/>
                    <a:p>
                      <a:pPr>
                        <a:lnSpc>
                          <a:spcPct val="107000"/>
                        </a:lnSpc>
                        <a:spcAft>
                          <a:spcPts val="800"/>
                        </a:spcAft>
                      </a:pPr>
                      <a:r>
                        <a:rPr lang="en-IN" sz="1000">
                          <a:effectLst/>
                        </a:rPr>
                        <a:t>Retail Luxury Goods and Jewelry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25838345"/>
                  </a:ext>
                </a:extLst>
              </a:tr>
              <a:tr h="174976">
                <a:tc>
                  <a:txBody>
                    <a:bodyPr/>
                    <a:lstStyle/>
                    <a:p>
                      <a:pPr>
                        <a:lnSpc>
                          <a:spcPct val="107000"/>
                        </a:lnSpc>
                        <a:spcAft>
                          <a:spcPts val="800"/>
                        </a:spcAft>
                      </a:pPr>
                      <a:r>
                        <a:rPr lang="en-IN" sz="1000">
                          <a:effectLst/>
                        </a:rPr>
                        <a:t>Semiconductor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Hyderabad</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711364974"/>
                  </a:ext>
                </a:extLst>
              </a:tr>
              <a:tr h="174976">
                <a:tc>
                  <a:txBody>
                    <a:bodyPr/>
                    <a:lstStyle/>
                    <a:p>
                      <a:pPr>
                        <a:lnSpc>
                          <a:spcPct val="107000"/>
                        </a:lnSpc>
                        <a:spcAft>
                          <a:spcPts val="800"/>
                        </a:spcAft>
                      </a:pPr>
                      <a:r>
                        <a:rPr lang="en-IN" sz="1000">
                          <a:effectLst/>
                        </a:rPr>
                        <a:t>Telecommunications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Bangalore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230339365"/>
                  </a:ext>
                </a:extLst>
              </a:tr>
              <a:tr h="174976">
                <a:tc>
                  <a:txBody>
                    <a:bodyPr/>
                    <a:lstStyle/>
                    <a:p>
                      <a:pPr>
                        <a:lnSpc>
                          <a:spcPct val="107000"/>
                        </a:lnSpc>
                        <a:spcAft>
                          <a:spcPts val="800"/>
                        </a:spcAft>
                      </a:pPr>
                      <a:r>
                        <a:rPr lang="en-IN" sz="1000">
                          <a:effectLst/>
                        </a:rPr>
                        <a:t>Textile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a:effectLst/>
                        </a:rPr>
                        <a:t>Kalyanpur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98384585"/>
                  </a:ext>
                </a:extLst>
              </a:tr>
              <a:tr h="174976">
                <a:tc>
                  <a:txBody>
                    <a:bodyPr/>
                    <a:lstStyle/>
                    <a:p>
                      <a:pPr>
                        <a:lnSpc>
                          <a:spcPct val="107000"/>
                        </a:lnSpc>
                        <a:spcAft>
                          <a:spcPts val="800"/>
                        </a:spcAft>
                      </a:pPr>
                      <a:r>
                        <a:rPr lang="en-IN" sz="1000">
                          <a:effectLst/>
                        </a:rPr>
                        <a:t>Tobacco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New Delhi</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1679284331"/>
                  </a:ext>
                </a:extLst>
              </a:tr>
              <a:tr h="174976">
                <a:tc>
                  <a:txBody>
                    <a:bodyPr/>
                    <a:lstStyle/>
                    <a:p>
                      <a:pPr>
                        <a:lnSpc>
                          <a:spcPct val="107000"/>
                        </a:lnSpc>
                        <a:spcAft>
                          <a:spcPts val="800"/>
                        </a:spcAft>
                      </a:pPr>
                      <a:r>
                        <a:rPr lang="en-IN" sz="1000">
                          <a:effectLst/>
                        </a:rPr>
                        <a:t>Transportation Equipment Manufacturing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a:effectLst/>
                        </a:rPr>
                        <a:t>Gurgaon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988936391"/>
                  </a:ext>
                </a:extLst>
              </a:tr>
              <a:tr h="174976">
                <a:tc>
                  <a:txBody>
                    <a:bodyPr/>
                    <a:lstStyle/>
                    <a:p>
                      <a:pPr>
                        <a:lnSpc>
                          <a:spcPct val="107000"/>
                        </a:lnSpc>
                        <a:spcAft>
                          <a:spcPts val="800"/>
                        </a:spcAft>
                      </a:pPr>
                      <a:r>
                        <a:rPr lang="en-IN" sz="1000">
                          <a:effectLst/>
                        </a:rPr>
                        <a:t>Truck Transportation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err="1">
                          <a:effectLst/>
                        </a:rPr>
                        <a:t>Kalyanpur</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2359194907"/>
                  </a:ext>
                </a:extLst>
              </a:tr>
              <a:tr h="157682">
                <a:tc>
                  <a:txBody>
                    <a:bodyPr/>
                    <a:lstStyle/>
                    <a:p>
                      <a:pPr>
                        <a:lnSpc>
                          <a:spcPct val="107000"/>
                        </a:lnSpc>
                        <a:spcAft>
                          <a:spcPts val="800"/>
                        </a:spcAft>
                      </a:pPr>
                      <a:r>
                        <a:rPr lang="en-IN" sz="1000">
                          <a:effectLst/>
                        </a:rPr>
                        <a:t>Wholesale Building Materials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tc>
                  <a:txBody>
                    <a:bodyPr/>
                    <a:lstStyle/>
                    <a:p>
                      <a:pPr>
                        <a:lnSpc>
                          <a:spcPct val="107000"/>
                        </a:lnSpc>
                        <a:spcAft>
                          <a:spcPts val="800"/>
                        </a:spcAft>
                      </a:pPr>
                      <a:r>
                        <a:rPr lang="en-IN" sz="1000" dirty="0" err="1">
                          <a:effectLst/>
                        </a:rPr>
                        <a:t>Imamganj</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1657" marR="41657" marT="0" marB="0" anchor="b"/>
                </a:tc>
                <a:extLst>
                  <a:ext uri="{0D108BD9-81ED-4DB2-BD59-A6C34878D82A}">
                    <a16:rowId xmlns:a16="http://schemas.microsoft.com/office/drawing/2014/main" val="3449116904"/>
                  </a:ext>
                </a:extLst>
              </a:tr>
            </a:tbl>
          </a:graphicData>
        </a:graphic>
      </p:graphicFrame>
    </p:spTree>
    <p:extLst>
      <p:ext uri="{BB962C8B-B14F-4D97-AF65-F5344CB8AC3E}">
        <p14:creationId xmlns:p14="http://schemas.microsoft.com/office/powerpoint/2010/main" val="418742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A12091-9600-46D2-A681-66F812266D31}"/>
              </a:ext>
            </a:extLst>
          </p:cNvPr>
          <p:cNvSpPr>
            <a:spLocks noGrp="1"/>
          </p:cNvSpPr>
          <p:nvPr>
            <p:ph type="ftr" sz="quarter" idx="11"/>
          </p:nvPr>
        </p:nvSpPr>
        <p:spPr/>
        <p:txBody>
          <a:bodyPr/>
          <a:lstStyle/>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8DA46F4F-0470-48CE-8984-A613FBB52AB1}"/>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6" name="Picture 5">
            <a:extLst>
              <a:ext uri="{FF2B5EF4-FFF2-40B4-BE49-F238E27FC236}">
                <a16:creationId xmlns:a16="http://schemas.microsoft.com/office/drawing/2014/main" id="{AFAD80A1-3EA2-4041-9383-D8B8B52284BF}"/>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56665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11F2-7BC2-DC09-7878-0ECE042A5FD9}"/>
              </a:ext>
            </a:extLst>
          </p:cNvPr>
          <p:cNvSpPr>
            <a:spLocks noGrp="1"/>
          </p:cNvSpPr>
          <p:nvPr>
            <p:ph type="title"/>
          </p:nvPr>
        </p:nvSpPr>
        <p:spPr/>
        <p:txBody>
          <a:bodyPr/>
          <a:lstStyle/>
          <a:p>
            <a:r>
              <a:rPr lang="en-IN" dirty="0"/>
              <a:t>INSIGHTS AND FINDINGS</a:t>
            </a:r>
          </a:p>
        </p:txBody>
      </p:sp>
      <p:sp>
        <p:nvSpPr>
          <p:cNvPr id="3" name="Content Placeholder 2">
            <a:extLst>
              <a:ext uri="{FF2B5EF4-FFF2-40B4-BE49-F238E27FC236}">
                <a16:creationId xmlns:a16="http://schemas.microsoft.com/office/drawing/2014/main" id="{E872F99B-DC68-CEB4-6484-3EF403D858E5}"/>
              </a:ext>
            </a:extLst>
          </p:cNvPr>
          <p:cNvSpPr>
            <a:spLocks noGrp="1"/>
          </p:cNvSpPr>
          <p:nvPr>
            <p:ph sz="half" idx="1"/>
          </p:nvPr>
        </p:nvSpPr>
        <p:spPr/>
        <p:txBody>
          <a:bodyPr/>
          <a:lstStyle/>
          <a:p>
            <a:r>
              <a:rPr lang="en-US" dirty="0"/>
              <a:t>1. No. of jobs in different industries - IT services and consulting has more number of jobs as compared to marketing</a:t>
            </a:r>
          </a:p>
          <a:p>
            <a:r>
              <a:rPr lang="en-US" dirty="0"/>
              <a:t>2. No. of jobs in different locations – Karnataka, Maharashtra, and Haryana has more jobs as compared to other locations </a:t>
            </a:r>
          </a:p>
          <a:p>
            <a:r>
              <a:rPr lang="en-US" dirty="0"/>
              <a:t>3. Number of jobs across the different industries across different locations – Bangalore, has the most number of jobs in IT consulting and services</a:t>
            </a:r>
          </a:p>
          <a:p>
            <a:r>
              <a:rPr lang="en-US" dirty="0"/>
              <a:t>4. Top 10 companies with max no of applicants – Appen, American Express, Amazon, Motorola Solutions, </a:t>
            </a:r>
            <a:r>
              <a:rPr lang="en-US" dirty="0" err="1"/>
              <a:t>nanosystems</a:t>
            </a:r>
            <a:r>
              <a:rPr lang="en-US" dirty="0"/>
              <a:t> consulting Pvt ltd, </a:t>
            </a:r>
            <a:r>
              <a:rPr lang="en-US" dirty="0" err="1"/>
              <a:t>Procol</a:t>
            </a:r>
            <a:r>
              <a:rPr lang="en-US" dirty="0"/>
              <a:t>, TransPerfect, amazon web services.</a:t>
            </a:r>
          </a:p>
          <a:p>
            <a:r>
              <a:rPr lang="en-US" dirty="0"/>
              <a:t>5. Company has more no. of followers – EY has the most number of followers </a:t>
            </a:r>
          </a:p>
          <a:p>
            <a:r>
              <a:rPr lang="en-US" dirty="0"/>
              <a:t>6. Comparison between the office and remote jobs – Office has 90 % of jobs and remote has only 10 % of jobs. </a:t>
            </a:r>
          </a:p>
          <a:p>
            <a:r>
              <a:rPr lang="en-US" dirty="0"/>
              <a:t>7. Top 10 demanding jobs – Data Analyst, Search Analyst, Software Development Engineer, Voice Analyst, Social Media Analyst, Solutions </a:t>
            </a:r>
            <a:r>
              <a:rPr lang="en-US" dirty="0" err="1"/>
              <a:t>ConsultantUS</a:t>
            </a:r>
            <a:r>
              <a:rPr lang="en-US" dirty="0"/>
              <a:t> Region, Software Engineer I, Trainee Software Engineer, Social Media Analyst, Marketing Executive. </a:t>
            </a:r>
            <a:endParaRPr lang="en-IN" dirty="0"/>
          </a:p>
        </p:txBody>
      </p:sp>
      <p:sp>
        <p:nvSpPr>
          <p:cNvPr id="5" name="Slide Number Placeholder 4">
            <a:extLst>
              <a:ext uri="{FF2B5EF4-FFF2-40B4-BE49-F238E27FC236}">
                <a16:creationId xmlns:a16="http://schemas.microsoft.com/office/drawing/2014/main" id="{B9139F3E-6B02-84F4-C9A8-E47BF29D348B}"/>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2693385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sz="1600" b="1" dirty="0"/>
              <a:t>Scrape data from the professional networking platform </a:t>
            </a:r>
            <a:r>
              <a:rPr lang="en-US" sz="1600" b="1" dirty="0">
                <a:solidFill>
                  <a:srgbClr val="EB5757"/>
                </a:solidFill>
                <a:effectLst/>
                <a:latin typeface="SFMono-Regular"/>
              </a:rPr>
              <a:t>LinkedIn</a:t>
            </a:r>
            <a:r>
              <a:rPr lang="en-US" sz="1600" b="1" dirty="0"/>
              <a:t> using a python library called Beautiful soup (or similar), collate information in the given format, and make 3 tables using the data. We have to scrap the data from the website after that we have to analyze the data that we scrap out of the LinkedIn webpage and make the insights out of the data in the form of visuals and graphs.</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Arial Black" panose="020B0604020202020204" pitchFamily="34" charset="0"/>
                <a:cs typeface="Arial Black" panose="020B0604020202020204" pitchFamily="34" charset="0"/>
              </a:rPr>
              <a:t>Learning</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Content Placeholder 3">
            <a:extLst>
              <a:ext uri="{FF2B5EF4-FFF2-40B4-BE49-F238E27FC236}">
                <a16:creationId xmlns:a16="http://schemas.microsoft.com/office/drawing/2014/main" id="{6DD754C5-4579-DBF5-C67A-FBF227CF9BC1}"/>
              </a:ext>
            </a:extLst>
          </p:cNvPr>
          <p:cNvSpPr>
            <a:spLocks noGrp="1"/>
          </p:cNvSpPr>
          <p:nvPr>
            <p:ph sz="half" idx="1"/>
          </p:nvPr>
        </p:nvSpPr>
        <p:spPr/>
        <p:txBody>
          <a:bodyPr/>
          <a:lstStyle/>
          <a:p>
            <a:r>
              <a:rPr lang="en-IN" dirty="0"/>
              <a:t>How to scrap data from a web page.</a:t>
            </a:r>
          </a:p>
          <a:p>
            <a:r>
              <a:rPr lang="en-IN" dirty="0"/>
              <a:t>Use of python libraries like </a:t>
            </a:r>
            <a:r>
              <a:rPr lang="en-IN" dirty="0" err="1"/>
              <a:t>BeautifulSoup</a:t>
            </a:r>
            <a:r>
              <a:rPr lang="en-IN" dirty="0"/>
              <a:t>, and Selenium.</a:t>
            </a:r>
          </a:p>
          <a:p>
            <a:r>
              <a:rPr lang="en-IN" dirty="0"/>
              <a:t>Data Cleaning.</a:t>
            </a:r>
          </a:p>
          <a:p>
            <a:r>
              <a:rPr lang="en-IN" dirty="0"/>
              <a:t>Arranging the data for finding out the insights.</a:t>
            </a:r>
          </a:p>
          <a:p>
            <a:r>
              <a:rPr lang="en-IN" dirty="0"/>
              <a:t>How to work in a team.</a:t>
            </a:r>
          </a:p>
          <a:p>
            <a:r>
              <a:rPr lang="en-IN" dirty="0"/>
              <a:t>Time management.</a:t>
            </a:r>
          </a:p>
        </p:txBody>
      </p:sp>
    </p:spTree>
    <p:extLst>
      <p:ext uri="{BB962C8B-B14F-4D97-AF65-F5344CB8AC3E}">
        <p14:creationId xmlns:p14="http://schemas.microsoft.com/office/powerpoint/2010/main" val="2886474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296460" y="2650965"/>
            <a:ext cx="4568952" cy="1906232"/>
          </a:xfrm>
        </p:spPr>
        <p:txBody>
          <a:bodyPr/>
          <a:lstStyle/>
          <a:p>
            <a:r>
              <a:rPr lang="en-US" sz="4800" dirty="0"/>
              <a:t>THANK YOU</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CC49-B5D7-4832-7EFB-35E0C9E7A076}"/>
              </a:ext>
            </a:extLst>
          </p:cNvPr>
          <p:cNvSpPr>
            <a:spLocks noGrp="1"/>
          </p:cNvSpPr>
          <p:nvPr>
            <p:ph type="title"/>
          </p:nvPr>
        </p:nvSpPr>
        <p:spPr>
          <a:xfrm>
            <a:off x="3779099" y="959599"/>
            <a:ext cx="7853503" cy="768096"/>
          </a:xfrm>
        </p:spPr>
        <p:txBody>
          <a:bodyPr/>
          <a:lstStyle/>
          <a:p>
            <a:r>
              <a:rPr lang="en-IN" dirty="0"/>
              <a:t>Problem statement</a:t>
            </a:r>
          </a:p>
        </p:txBody>
      </p:sp>
      <p:sp>
        <p:nvSpPr>
          <p:cNvPr id="5" name="Slide Number Placeholder 4">
            <a:extLst>
              <a:ext uri="{FF2B5EF4-FFF2-40B4-BE49-F238E27FC236}">
                <a16:creationId xmlns:a16="http://schemas.microsoft.com/office/drawing/2014/main" id="{B24AB552-F9F8-4DE8-9DC1-57A42210339E}"/>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6" name="Rectangle 1">
            <a:extLst>
              <a:ext uri="{FF2B5EF4-FFF2-40B4-BE49-F238E27FC236}">
                <a16:creationId xmlns:a16="http://schemas.microsoft.com/office/drawing/2014/main" id="{C4263732-82EE-C6E5-E700-8CF368BE57F4}"/>
              </a:ext>
            </a:extLst>
          </p:cNvPr>
          <p:cNvSpPr>
            <a:spLocks noGrp="1" noChangeArrowheads="1"/>
          </p:cNvSpPr>
          <p:nvPr>
            <p:ph idx="1"/>
          </p:nvPr>
        </p:nvSpPr>
        <p:spPr bwMode="auto">
          <a:xfrm>
            <a:off x="3492002" y="1955775"/>
            <a:ext cx="8427696"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Arial" panose="020B0604020202020204" pitchFamily="34" charset="0"/>
              </a:rPr>
              <a:t>   Generate different insights from data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Comparison of the number of jobs across different cities for different levels.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N</a:t>
            </a:r>
            <a:r>
              <a:rPr kumimoji="0" lang="en-US" altLang="en-US" sz="1800" b="1" i="0" u="none" strike="noStrike" cap="none" normalizeH="0" baseline="0" dirty="0">
                <a:ln>
                  <a:noFill/>
                </a:ln>
                <a:effectLst/>
                <a:latin typeface="Arial" panose="020B0604020202020204" pitchFamily="34" charset="0"/>
              </a:rPr>
              <a:t>umber of jobs distribution across various industries.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N</a:t>
            </a:r>
            <a:r>
              <a:rPr kumimoji="0" lang="en-US" altLang="en-US" sz="1800" b="1" i="0" u="none" strike="noStrike" cap="none" normalizeH="0" baseline="0" dirty="0">
                <a:ln>
                  <a:noFill/>
                </a:ln>
                <a:effectLst/>
                <a:latin typeface="Arial" panose="020B0604020202020204" pitchFamily="34" charset="0"/>
              </a:rPr>
              <a:t>umber of openings with respect to the current employee count - Number of openings in a company with more than 1000 employees in comparison to the number of openings in a company with 100 employees.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Generate </a:t>
            </a:r>
            <a:r>
              <a:rPr lang="en-US" altLang="en-US" sz="1800" b="1" dirty="0">
                <a:latin typeface="Arial" panose="020B0604020202020204" pitchFamily="34" charset="0"/>
              </a:rPr>
              <a:t>some</a:t>
            </a:r>
            <a:r>
              <a:rPr kumimoji="0" lang="en-US" altLang="en-US" sz="1800" b="1" i="0" u="none" strike="noStrike" cap="none" normalizeH="0" baseline="0" dirty="0">
                <a:ln>
                  <a:noFill/>
                </a:ln>
                <a:effectLst/>
                <a:latin typeface="Arial" panose="020B0604020202020204" pitchFamily="34" charset="0"/>
              </a:rPr>
              <a:t> interesting insight from the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70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2DAC-37E9-5F98-3364-F896430B5161}"/>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1BA89C37-7423-C719-78B3-780260A5AA5C}"/>
              </a:ext>
            </a:extLst>
          </p:cNvPr>
          <p:cNvSpPr>
            <a:spLocks noGrp="1"/>
          </p:cNvSpPr>
          <p:nvPr>
            <p:ph idx="1"/>
          </p:nvPr>
        </p:nvSpPr>
        <p:spPr/>
        <p:txBody>
          <a:bodyPr/>
          <a:lstStyle/>
          <a:p>
            <a:r>
              <a:rPr lang="en-IN" dirty="0"/>
              <a:t>● PYTHON </a:t>
            </a:r>
          </a:p>
          <a:p>
            <a:r>
              <a:rPr lang="en-IN" dirty="0"/>
              <a:t>● MS SQL SERVER </a:t>
            </a:r>
          </a:p>
          <a:p>
            <a:r>
              <a:rPr lang="en-IN" dirty="0"/>
              <a:t>● EXCEL</a:t>
            </a:r>
          </a:p>
          <a:p>
            <a:r>
              <a:rPr lang="en-IN" dirty="0"/>
              <a:t>● Tableau</a:t>
            </a:r>
          </a:p>
        </p:txBody>
      </p:sp>
    </p:spTree>
    <p:extLst>
      <p:ext uri="{BB962C8B-B14F-4D97-AF65-F5344CB8AC3E}">
        <p14:creationId xmlns:p14="http://schemas.microsoft.com/office/powerpoint/2010/main" val="1830514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Execution of project PLAN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Data scraping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dirty="0">
                <a:solidFill>
                  <a:schemeClr val="tx1"/>
                </a:solidFill>
              </a:rPr>
              <a:t>Scraping of data from LinkedIn by using python Library</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Data cleaning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solidFill>
                  <a:schemeClr val="tx1"/>
                </a:solidFill>
              </a:rPr>
              <a:t>Removal of NAN values &amp; Noise cleaning</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SQL </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dirty="0">
                <a:solidFill>
                  <a:schemeClr val="tx1"/>
                </a:solidFill>
              </a:rPr>
              <a:t>Use SQL to find out the insights of the data.</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IN" dirty="0"/>
              <a:t> Use excel.</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solidFill>
                  <a:schemeClr val="tx1"/>
                </a:solidFill>
              </a:rPr>
              <a:t>Using of excel pivot table for finding out the insights.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a:xfrm>
            <a:off x="9547628" y="2491684"/>
            <a:ext cx="2271477" cy="2825173"/>
          </a:xfrm>
        </p:spPr>
        <p:txBody>
          <a:bodyPr/>
          <a:lstStyle/>
          <a:p>
            <a:r>
              <a:rPr lang="en-US" dirty="0"/>
              <a:t>Graphical</a:t>
            </a:r>
          </a:p>
          <a:p>
            <a:r>
              <a:rPr lang="en-US" dirty="0"/>
              <a:t>representation</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93349" y="3888404"/>
            <a:ext cx="1975799" cy="1371600"/>
          </a:xfrm>
        </p:spPr>
        <p:txBody>
          <a:bodyPr/>
          <a:lstStyle/>
          <a:p>
            <a:pPr lvl="0"/>
            <a:r>
              <a:rPr lang="en-US" dirty="0">
                <a:solidFill>
                  <a:schemeClr val="tx1"/>
                </a:solidFill>
              </a:rPr>
              <a:t>Making visualizations from the insights derived</a:t>
            </a:r>
          </a:p>
        </p:txBody>
      </p:sp>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283E3-5499-12A6-29D1-FAE7EBB49255}"/>
              </a:ext>
            </a:extLst>
          </p:cNvPr>
          <p:cNvSpPr>
            <a:spLocks noGrp="1"/>
          </p:cNvSpPr>
          <p:nvPr>
            <p:ph type="title"/>
          </p:nvPr>
        </p:nvSpPr>
        <p:spPr>
          <a:xfrm>
            <a:off x="445008" y="270256"/>
            <a:ext cx="11301984" cy="768096"/>
          </a:xfrm>
        </p:spPr>
        <p:txBody>
          <a:bodyPr/>
          <a:lstStyle/>
          <a:p>
            <a:r>
              <a:rPr lang="en-IN" sz="4400" b="1" dirty="0"/>
              <a:t>data we scrap out from LinkedIn?</a:t>
            </a:r>
            <a:endParaRPr lang="en-IN" dirty="0"/>
          </a:p>
        </p:txBody>
      </p:sp>
      <p:sp>
        <p:nvSpPr>
          <p:cNvPr id="3" name="Content Placeholder 2">
            <a:extLst>
              <a:ext uri="{FF2B5EF4-FFF2-40B4-BE49-F238E27FC236}">
                <a16:creationId xmlns:a16="http://schemas.microsoft.com/office/drawing/2014/main" id="{A9C07F86-7668-F3AC-524B-2C733A6B3E07}"/>
              </a:ext>
            </a:extLst>
          </p:cNvPr>
          <p:cNvSpPr>
            <a:spLocks noGrp="1"/>
          </p:cNvSpPr>
          <p:nvPr>
            <p:ph idx="1"/>
          </p:nvPr>
        </p:nvSpPr>
        <p:spPr>
          <a:xfrm>
            <a:off x="445008" y="1828799"/>
            <a:ext cx="9437913" cy="3802743"/>
          </a:xfrm>
        </p:spPr>
        <p:txBody>
          <a:bodyPr/>
          <a:lstStyle/>
          <a:p>
            <a:r>
              <a:rPr lang="en-IN" sz="2000" b="1" dirty="0">
                <a:solidFill>
                  <a:schemeClr val="accent1">
                    <a:lumMod val="50000"/>
                  </a:schemeClr>
                </a:solidFill>
              </a:rPr>
              <a:t>Job designation, Location, Company, No. of Employees, Industry, </a:t>
            </a:r>
            <a:r>
              <a:rPr lang="en-IN" sz="2000" b="1" dirty="0" err="1">
                <a:solidFill>
                  <a:schemeClr val="accent1">
                    <a:lumMod val="50000"/>
                  </a:schemeClr>
                </a:solidFill>
              </a:rPr>
              <a:t>Linkedin</a:t>
            </a:r>
            <a:r>
              <a:rPr lang="en-IN" sz="2000" b="1" dirty="0">
                <a:solidFill>
                  <a:schemeClr val="accent1">
                    <a:lumMod val="50000"/>
                  </a:schemeClr>
                </a:solidFill>
              </a:rPr>
              <a:t> followers, No. of applicants, Involvement, Level of Job.</a:t>
            </a:r>
          </a:p>
          <a:p>
            <a:endParaRPr lang="en-IN" sz="2000" b="1" dirty="0">
              <a:solidFill>
                <a:schemeClr val="accent1">
                  <a:lumMod val="50000"/>
                </a:schemeClr>
              </a:solidFill>
            </a:endParaRPr>
          </a:p>
          <a:p>
            <a:endParaRPr lang="en-IN" dirty="0"/>
          </a:p>
        </p:txBody>
      </p:sp>
      <p:pic>
        <p:nvPicPr>
          <p:cNvPr id="4" name="Picture 3">
            <a:extLst>
              <a:ext uri="{FF2B5EF4-FFF2-40B4-BE49-F238E27FC236}">
                <a16:creationId xmlns:a16="http://schemas.microsoft.com/office/drawing/2014/main" id="{7148A65A-F9F1-5B08-89F5-866516F051DE}"/>
              </a:ext>
            </a:extLst>
          </p:cNvPr>
          <p:cNvPicPr>
            <a:picLocks noChangeAspect="1"/>
          </p:cNvPicPr>
          <p:nvPr/>
        </p:nvPicPr>
        <p:blipFill>
          <a:blip r:embed="rId2" cstate="print"/>
          <a:stretch>
            <a:fillRect/>
          </a:stretch>
        </p:blipFill>
        <p:spPr>
          <a:xfrm>
            <a:off x="590452" y="3082409"/>
            <a:ext cx="9437913" cy="3608614"/>
          </a:xfrm>
          <a:prstGeom prst="rect">
            <a:avLst/>
          </a:prstGeom>
        </p:spPr>
      </p:pic>
    </p:spTree>
    <p:extLst>
      <p:ext uri="{BB962C8B-B14F-4D97-AF65-F5344CB8AC3E}">
        <p14:creationId xmlns:p14="http://schemas.microsoft.com/office/powerpoint/2010/main" val="3022236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3178C3-D337-46FA-BA0D-DDE5FDE713D1}"/>
              </a:ext>
            </a:extLst>
          </p:cNvPr>
          <p:cNvSpPr>
            <a:spLocks noGrp="1"/>
          </p:cNvSpPr>
          <p:nvPr>
            <p:ph type="ftr" sz="quarter" idx="11"/>
          </p:nvPr>
        </p:nvSpPr>
        <p:spPr>
          <a:xfrm>
            <a:off x="621792" y="457200"/>
            <a:ext cx="3200400" cy="274320"/>
          </a:xfrm>
        </p:spPr>
        <p:txBody>
          <a:bodyPr/>
          <a:lstStyle/>
          <a:p>
            <a:endParaRPr lang="en-US" dirty="0"/>
          </a:p>
          <a:p>
            <a:endParaRPr lang="en-US" dirty="0"/>
          </a:p>
        </p:txBody>
      </p:sp>
      <p:sp>
        <p:nvSpPr>
          <p:cNvPr id="5" name="Slide Number Placeholder 4">
            <a:extLst>
              <a:ext uri="{FF2B5EF4-FFF2-40B4-BE49-F238E27FC236}">
                <a16:creationId xmlns:a16="http://schemas.microsoft.com/office/drawing/2014/main" id="{16E162F7-EBC7-4557-A325-29BF8FF6A81B}"/>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6" name="TextBox 5">
            <a:extLst>
              <a:ext uri="{FF2B5EF4-FFF2-40B4-BE49-F238E27FC236}">
                <a16:creationId xmlns:a16="http://schemas.microsoft.com/office/drawing/2014/main" id="{7E246882-8262-4F71-B683-B52C972585F7}"/>
              </a:ext>
            </a:extLst>
          </p:cNvPr>
          <p:cNvSpPr txBox="1"/>
          <p:nvPr/>
        </p:nvSpPr>
        <p:spPr>
          <a:xfrm>
            <a:off x="870838" y="1513783"/>
            <a:ext cx="2198451" cy="369332"/>
          </a:xfrm>
          <a:prstGeom prst="rect">
            <a:avLst/>
          </a:prstGeom>
          <a:noFill/>
        </p:spPr>
        <p:txBody>
          <a:bodyPr wrap="square" rtlCol="0">
            <a:spAutoFit/>
          </a:bodyPr>
          <a:lstStyle/>
          <a:p>
            <a:r>
              <a:rPr lang="en-IN" dirty="0"/>
              <a:t>JOBS TABLE</a:t>
            </a:r>
          </a:p>
        </p:txBody>
      </p:sp>
      <p:sp>
        <p:nvSpPr>
          <p:cNvPr id="7" name="TextBox 6">
            <a:extLst>
              <a:ext uri="{FF2B5EF4-FFF2-40B4-BE49-F238E27FC236}">
                <a16:creationId xmlns:a16="http://schemas.microsoft.com/office/drawing/2014/main" id="{9531CA0E-A0D9-468F-B5F0-48FC3C9F8C2C}"/>
              </a:ext>
            </a:extLst>
          </p:cNvPr>
          <p:cNvSpPr txBox="1"/>
          <p:nvPr/>
        </p:nvSpPr>
        <p:spPr>
          <a:xfrm>
            <a:off x="5363182" y="1506165"/>
            <a:ext cx="2198451" cy="369332"/>
          </a:xfrm>
          <a:prstGeom prst="rect">
            <a:avLst/>
          </a:prstGeom>
          <a:noFill/>
        </p:spPr>
        <p:txBody>
          <a:bodyPr wrap="square" rtlCol="0">
            <a:spAutoFit/>
          </a:bodyPr>
          <a:lstStyle/>
          <a:p>
            <a:r>
              <a:rPr lang="en-IN" dirty="0"/>
              <a:t>COMPANY TABLE</a:t>
            </a:r>
          </a:p>
        </p:txBody>
      </p:sp>
      <p:sp>
        <p:nvSpPr>
          <p:cNvPr id="8" name="TextBox 7">
            <a:extLst>
              <a:ext uri="{FF2B5EF4-FFF2-40B4-BE49-F238E27FC236}">
                <a16:creationId xmlns:a16="http://schemas.microsoft.com/office/drawing/2014/main" id="{454A7FF8-DE7F-42FE-B0D9-4A38DE59222B}"/>
              </a:ext>
            </a:extLst>
          </p:cNvPr>
          <p:cNvSpPr txBox="1"/>
          <p:nvPr/>
        </p:nvSpPr>
        <p:spPr>
          <a:xfrm>
            <a:off x="9240693" y="1515405"/>
            <a:ext cx="2198451" cy="369332"/>
          </a:xfrm>
          <a:prstGeom prst="rect">
            <a:avLst/>
          </a:prstGeom>
          <a:noFill/>
        </p:spPr>
        <p:txBody>
          <a:bodyPr wrap="square" rtlCol="0">
            <a:spAutoFit/>
          </a:bodyPr>
          <a:lstStyle/>
          <a:p>
            <a:r>
              <a:rPr lang="en-IN" dirty="0"/>
              <a:t>DETAILS TABLE</a:t>
            </a:r>
          </a:p>
        </p:txBody>
      </p:sp>
      <p:pic>
        <p:nvPicPr>
          <p:cNvPr id="9" name="Picture 8">
            <a:extLst>
              <a:ext uri="{FF2B5EF4-FFF2-40B4-BE49-F238E27FC236}">
                <a16:creationId xmlns:a16="http://schemas.microsoft.com/office/drawing/2014/main" id="{A9150745-DBA0-41E1-B04F-34DF026E45C2}"/>
              </a:ext>
            </a:extLst>
          </p:cNvPr>
          <p:cNvPicPr>
            <a:picLocks noChangeAspect="1"/>
          </p:cNvPicPr>
          <p:nvPr/>
        </p:nvPicPr>
        <p:blipFill>
          <a:blip r:embed="rId2"/>
          <a:stretch>
            <a:fillRect/>
          </a:stretch>
        </p:blipFill>
        <p:spPr>
          <a:xfrm>
            <a:off x="196334" y="2099066"/>
            <a:ext cx="3709841" cy="4313688"/>
          </a:xfrm>
          <a:prstGeom prst="rect">
            <a:avLst/>
          </a:prstGeom>
        </p:spPr>
      </p:pic>
      <p:pic>
        <p:nvPicPr>
          <p:cNvPr id="10" name="Picture 9">
            <a:extLst>
              <a:ext uri="{FF2B5EF4-FFF2-40B4-BE49-F238E27FC236}">
                <a16:creationId xmlns:a16="http://schemas.microsoft.com/office/drawing/2014/main" id="{65AF6608-2B51-474B-AB46-6C66E58D4C3B}"/>
              </a:ext>
            </a:extLst>
          </p:cNvPr>
          <p:cNvPicPr>
            <a:picLocks noChangeAspect="1"/>
          </p:cNvPicPr>
          <p:nvPr/>
        </p:nvPicPr>
        <p:blipFill>
          <a:blip r:embed="rId3"/>
          <a:stretch>
            <a:fillRect/>
          </a:stretch>
        </p:blipFill>
        <p:spPr>
          <a:xfrm>
            <a:off x="4021585" y="2099066"/>
            <a:ext cx="4190260" cy="4306070"/>
          </a:xfrm>
          <a:prstGeom prst="rect">
            <a:avLst/>
          </a:prstGeom>
        </p:spPr>
      </p:pic>
      <p:pic>
        <p:nvPicPr>
          <p:cNvPr id="11" name="Picture 10">
            <a:extLst>
              <a:ext uri="{FF2B5EF4-FFF2-40B4-BE49-F238E27FC236}">
                <a16:creationId xmlns:a16="http://schemas.microsoft.com/office/drawing/2014/main" id="{975F75AB-724A-4312-BCA4-51C9089184AF}"/>
              </a:ext>
            </a:extLst>
          </p:cNvPr>
          <p:cNvPicPr>
            <a:picLocks noChangeAspect="1"/>
          </p:cNvPicPr>
          <p:nvPr/>
        </p:nvPicPr>
        <p:blipFill>
          <a:blip r:embed="rId4"/>
          <a:stretch>
            <a:fillRect/>
          </a:stretch>
        </p:blipFill>
        <p:spPr>
          <a:xfrm>
            <a:off x="8442664" y="2099066"/>
            <a:ext cx="3364637" cy="4301734"/>
          </a:xfrm>
          <a:prstGeom prst="rect">
            <a:avLst/>
          </a:prstGeom>
        </p:spPr>
      </p:pic>
    </p:spTree>
    <p:extLst>
      <p:ext uri="{BB962C8B-B14F-4D97-AF65-F5344CB8AC3E}">
        <p14:creationId xmlns:p14="http://schemas.microsoft.com/office/powerpoint/2010/main" val="336201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41804D-5F61-5915-A13A-B4B613E10FCC}"/>
              </a:ext>
            </a:extLst>
          </p:cNvPr>
          <p:cNvSpPr>
            <a:spLocks noGrp="1"/>
          </p:cNvSpPr>
          <p:nvPr>
            <p:ph type="ftr" sz="quarter" idx="11"/>
          </p:nvPr>
        </p:nvSpPr>
        <p:spPr>
          <a:xfrm>
            <a:off x="1416606" y="146523"/>
            <a:ext cx="9358788" cy="739302"/>
          </a:xfrm>
        </p:spPr>
        <p:txBody>
          <a:bodyPr/>
          <a:lstStyle/>
          <a:p>
            <a:r>
              <a:rPr lang="en-US" sz="2800" dirty="0"/>
              <a:t>Indian States Shaded On The Bases Of Job Production.</a:t>
            </a:r>
          </a:p>
        </p:txBody>
      </p:sp>
      <p:sp>
        <p:nvSpPr>
          <p:cNvPr id="5" name="Slide Number Placeholder 4">
            <a:extLst>
              <a:ext uri="{FF2B5EF4-FFF2-40B4-BE49-F238E27FC236}">
                <a16:creationId xmlns:a16="http://schemas.microsoft.com/office/drawing/2014/main" id="{517E25EA-0876-681B-A18D-0C87050952E4}"/>
              </a:ext>
            </a:extLst>
          </p:cNvPr>
          <p:cNvSpPr>
            <a:spLocks noGrp="1"/>
          </p:cNvSpPr>
          <p:nvPr>
            <p:ph type="sldNum" sz="quarter" idx="12"/>
          </p:nvPr>
        </p:nvSpPr>
        <p:spPr/>
        <p:txBody>
          <a:bodyPr/>
          <a:lstStyle/>
          <a:p>
            <a:fld id="{48F63A3B-78C7-47BE-AE5E-E10140E04643}" type="slidenum">
              <a:rPr lang="en-US" smtClean="0"/>
              <a:t>8</a:t>
            </a:fld>
            <a:endParaRPr lang="en-US" dirty="0"/>
          </a:p>
        </p:txBody>
      </p:sp>
      <mc:AlternateContent xmlns:mc="http://schemas.openxmlformats.org/markup-compatibility/2006" xmlns:cx4="http://schemas.microsoft.com/office/drawing/2016/5/10/chartex">
        <mc:Choice Requires="cx4">
          <p:graphicFrame>
            <p:nvGraphicFramePr>
              <p:cNvPr id="6" name="Content Placeholder 3">
                <a:extLst>
                  <a:ext uri="{FF2B5EF4-FFF2-40B4-BE49-F238E27FC236}">
                    <a16:creationId xmlns:a16="http://schemas.microsoft.com/office/drawing/2014/main" id="{A8B76C76-83FB-E043-99D0-F765B8BF4617}"/>
                  </a:ext>
                </a:extLst>
              </p:cNvPr>
              <p:cNvGraphicFramePr>
                <a:graphicFrameLocks noGrp="1"/>
              </p:cNvGraphicFramePr>
              <p:nvPr>
                <p:ph idx="1"/>
                <p:extLst>
                  <p:ext uri="{D42A27DB-BD31-4B8C-83A1-F6EECF244321}">
                    <p14:modId xmlns:p14="http://schemas.microsoft.com/office/powerpoint/2010/main" val="2319284075"/>
                  </p:ext>
                </p:extLst>
              </p:nvPr>
            </p:nvGraphicFramePr>
            <p:xfrm flipH="1">
              <a:off x="259080" y="2583402"/>
              <a:ext cx="380112" cy="6650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3">
                <a:extLst>
                  <a:ext uri="{FF2B5EF4-FFF2-40B4-BE49-F238E27FC236}">
                    <a16:creationId xmlns:a16="http://schemas.microsoft.com/office/drawing/2014/main" id="{A8B76C76-83FB-E043-99D0-F765B8BF4617}"/>
                  </a:ext>
                </a:extLst>
              </p:cNvPr>
              <p:cNvPicPr>
                <a:picLocks noGrp="1" noRot="1" noChangeAspect="1" noMove="1" noResize="1" noEditPoints="1" noAdjustHandles="1" noChangeArrowheads="1" noChangeShapeType="1"/>
              </p:cNvPicPr>
              <p:nvPr/>
            </p:nvPicPr>
            <p:blipFill>
              <a:blip r:embed="rId3"/>
              <a:stretch>
                <a:fillRect/>
              </a:stretch>
            </p:blipFill>
            <p:spPr>
              <a:xfrm>
                <a:off x="259080" y="2583402"/>
                <a:ext cx="380112" cy="66507"/>
              </a:xfrm>
              <a:prstGeom prst="rect">
                <a:avLst/>
              </a:prstGeom>
            </p:spPr>
          </p:pic>
        </mc:Fallback>
      </mc:AlternateContent>
      <p:sp>
        <p:nvSpPr>
          <p:cNvPr id="7" name="TextBox 6">
            <a:extLst>
              <a:ext uri="{FF2B5EF4-FFF2-40B4-BE49-F238E27FC236}">
                <a16:creationId xmlns:a16="http://schemas.microsoft.com/office/drawing/2014/main" id="{7C81DA9F-961E-1332-7235-D27C0115C624}"/>
              </a:ext>
            </a:extLst>
          </p:cNvPr>
          <p:cNvSpPr txBox="1"/>
          <p:nvPr/>
        </p:nvSpPr>
        <p:spPr>
          <a:xfrm>
            <a:off x="7354111" y="2649909"/>
            <a:ext cx="4578809" cy="2308324"/>
          </a:xfrm>
          <a:prstGeom prst="rect">
            <a:avLst/>
          </a:prstGeom>
          <a:noFill/>
        </p:spPr>
        <p:txBody>
          <a:bodyPr wrap="square" rtlCol="0">
            <a:spAutoFit/>
          </a:bodyPr>
          <a:lstStyle/>
          <a:p>
            <a:r>
              <a:rPr lang="en-IN" dirty="0"/>
              <a:t>In North India, Haryana is the highest job-providing state.</a:t>
            </a:r>
          </a:p>
          <a:p>
            <a:endParaRPr lang="en-IN" dirty="0"/>
          </a:p>
          <a:p>
            <a:r>
              <a:rPr lang="en-IN" dirty="0"/>
              <a:t>In Central India, Maharashtra highest job-providing state.</a:t>
            </a:r>
          </a:p>
          <a:p>
            <a:endParaRPr lang="en-IN" dirty="0"/>
          </a:p>
          <a:p>
            <a:r>
              <a:rPr lang="en-IN" dirty="0"/>
              <a:t>In the South, Karnataka highest job providing state. </a:t>
            </a:r>
          </a:p>
        </p:txBody>
      </p:sp>
      <mc:AlternateContent xmlns:mc="http://schemas.openxmlformats.org/markup-compatibility/2006" xmlns:cx4="http://schemas.microsoft.com/office/drawing/2016/5/10/chartex">
        <mc:Choice Requires="cx4">
          <p:graphicFrame>
            <p:nvGraphicFramePr>
              <p:cNvPr id="9" name="Chart 8">
                <a:extLst>
                  <a:ext uri="{FF2B5EF4-FFF2-40B4-BE49-F238E27FC236}">
                    <a16:creationId xmlns:a16="http://schemas.microsoft.com/office/drawing/2014/main" id="{8C70AEC2-6EF5-49CC-9234-9A41268A36DE}"/>
                  </a:ext>
                </a:extLst>
              </p:cNvPr>
              <p:cNvGraphicFramePr/>
              <p:nvPr>
                <p:extLst>
                  <p:ext uri="{D42A27DB-BD31-4B8C-83A1-F6EECF244321}">
                    <p14:modId xmlns:p14="http://schemas.microsoft.com/office/powerpoint/2010/main" val="3892304284"/>
                  </p:ext>
                </p:extLst>
              </p:nvPr>
            </p:nvGraphicFramePr>
            <p:xfrm>
              <a:off x="265890" y="1047619"/>
              <a:ext cx="6889512" cy="566385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9" name="Chart 8">
                <a:extLst>
                  <a:ext uri="{FF2B5EF4-FFF2-40B4-BE49-F238E27FC236}">
                    <a16:creationId xmlns:a16="http://schemas.microsoft.com/office/drawing/2014/main" id="{8C70AEC2-6EF5-49CC-9234-9A41268A36DE}"/>
                  </a:ext>
                </a:extLst>
              </p:cNvPr>
              <p:cNvPicPr>
                <a:picLocks noGrp="1" noRot="1" noChangeAspect="1" noMove="1" noResize="1" noEditPoints="1" noAdjustHandles="1" noChangeArrowheads="1" noChangeShapeType="1"/>
              </p:cNvPicPr>
              <p:nvPr/>
            </p:nvPicPr>
            <p:blipFill>
              <a:blip r:embed="rId5"/>
              <a:stretch>
                <a:fillRect/>
              </a:stretch>
            </p:blipFill>
            <p:spPr>
              <a:xfrm>
                <a:off x="265890" y="1047619"/>
                <a:ext cx="6889512" cy="5663858"/>
              </a:xfrm>
              <a:prstGeom prst="rect">
                <a:avLst/>
              </a:prstGeom>
            </p:spPr>
          </p:pic>
        </mc:Fallback>
      </mc:AlternateContent>
    </p:spTree>
    <p:extLst>
      <p:ext uri="{BB962C8B-B14F-4D97-AF65-F5344CB8AC3E}">
        <p14:creationId xmlns:p14="http://schemas.microsoft.com/office/powerpoint/2010/main" val="71414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26D5-7A8E-6F8A-0C0A-64283A2E1275}"/>
              </a:ext>
            </a:extLst>
          </p:cNvPr>
          <p:cNvSpPr>
            <a:spLocks noGrp="1"/>
          </p:cNvSpPr>
          <p:nvPr>
            <p:ph type="title"/>
          </p:nvPr>
        </p:nvSpPr>
        <p:spPr>
          <a:xfrm>
            <a:off x="768096" y="419068"/>
            <a:ext cx="10671048" cy="768096"/>
          </a:xfrm>
        </p:spPr>
        <p:txBody>
          <a:bodyPr/>
          <a:lstStyle/>
          <a:p>
            <a:r>
              <a:rPr lang="en-US" sz="3600" b="1" dirty="0"/>
              <a:t>TOP</a:t>
            </a:r>
            <a:r>
              <a:rPr lang="en-US" sz="3600" b="1" baseline="0" dirty="0"/>
              <a:t> 10 EMPLOYMENT LOCATION </a:t>
            </a:r>
            <a:br>
              <a:rPr lang="en-US" sz="3600" b="1" dirty="0"/>
            </a:br>
            <a:r>
              <a:rPr lang="en-US" sz="3600" b="1" dirty="0"/>
              <a:t>BASED ON THE NUMBER OF EMPLOYEES</a:t>
            </a:r>
            <a:endParaRPr lang="en-IN" sz="3600" dirty="0"/>
          </a:p>
        </p:txBody>
      </p:sp>
      <p:sp>
        <p:nvSpPr>
          <p:cNvPr id="5" name="Slide Number Placeholder 4">
            <a:extLst>
              <a:ext uri="{FF2B5EF4-FFF2-40B4-BE49-F238E27FC236}">
                <a16:creationId xmlns:a16="http://schemas.microsoft.com/office/drawing/2014/main" id="{705FCA77-AD37-BAFB-8E77-5AE33E4A002B}"/>
              </a:ext>
            </a:extLst>
          </p:cNvPr>
          <p:cNvSpPr>
            <a:spLocks noGrp="1"/>
          </p:cNvSpPr>
          <p:nvPr>
            <p:ph type="sldNum" sz="quarter" idx="12"/>
          </p:nvPr>
        </p:nvSpPr>
        <p:spPr/>
        <p:txBody>
          <a:bodyPr/>
          <a:lstStyle/>
          <a:p>
            <a:fld id="{48F63A3B-78C7-47BE-AE5E-E10140E04643}" type="slidenum">
              <a:rPr lang="en-US" smtClean="0"/>
              <a:t>9</a:t>
            </a:fld>
            <a:endParaRPr lang="en-US" dirty="0"/>
          </a:p>
        </p:txBody>
      </p:sp>
      <p:graphicFrame>
        <p:nvGraphicFramePr>
          <p:cNvPr id="16" name="Content Placeholder 15">
            <a:extLst>
              <a:ext uri="{FF2B5EF4-FFF2-40B4-BE49-F238E27FC236}">
                <a16:creationId xmlns:a16="http://schemas.microsoft.com/office/drawing/2014/main" id="{E782D715-5E81-4C3E-AF30-8A0C4FE2EC9E}"/>
              </a:ext>
            </a:extLst>
          </p:cNvPr>
          <p:cNvGraphicFramePr>
            <a:graphicFrameLocks noGrp="1"/>
          </p:cNvGraphicFramePr>
          <p:nvPr>
            <p:ph sz="half" idx="1"/>
            <p:extLst>
              <p:ext uri="{D42A27DB-BD31-4B8C-83A1-F6EECF244321}">
                <p14:modId xmlns:p14="http://schemas.microsoft.com/office/powerpoint/2010/main" val="1954756727"/>
              </p:ext>
            </p:extLst>
          </p:nvPr>
        </p:nvGraphicFramePr>
        <p:xfrm>
          <a:off x="5291091" y="1795184"/>
          <a:ext cx="6542843" cy="4081833"/>
        </p:xfrm>
        <a:graphic>
          <a:graphicData uri="http://schemas.openxmlformats.org/drawingml/2006/chart">
            <c:chart xmlns:c="http://schemas.openxmlformats.org/drawingml/2006/chart" xmlns:r="http://schemas.openxmlformats.org/officeDocument/2006/relationships" r:id="rId2"/>
          </a:graphicData>
        </a:graphic>
      </p:graphicFrame>
      <p:pic>
        <p:nvPicPr>
          <p:cNvPr id="17" name="Picture 16">
            <a:extLst>
              <a:ext uri="{FF2B5EF4-FFF2-40B4-BE49-F238E27FC236}">
                <a16:creationId xmlns:a16="http://schemas.microsoft.com/office/drawing/2014/main" id="{2FD709FF-3D30-4BAA-929A-819077965037}"/>
              </a:ext>
            </a:extLst>
          </p:cNvPr>
          <p:cNvPicPr>
            <a:picLocks noChangeAspect="1"/>
          </p:cNvPicPr>
          <p:nvPr/>
        </p:nvPicPr>
        <p:blipFill>
          <a:blip r:embed="rId3"/>
          <a:stretch>
            <a:fillRect/>
          </a:stretch>
        </p:blipFill>
        <p:spPr>
          <a:xfrm>
            <a:off x="768097" y="2052638"/>
            <a:ext cx="3830536" cy="3566926"/>
          </a:xfrm>
          <a:prstGeom prst="rect">
            <a:avLst/>
          </a:prstGeom>
        </p:spPr>
      </p:pic>
    </p:spTree>
    <p:extLst>
      <p:ext uri="{BB962C8B-B14F-4D97-AF65-F5344CB8AC3E}">
        <p14:creationId xmlns:p14="http://schemas.microsoft.com/office/powerpoint/2010/main" val="2417865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{236DF5D5-CEFF-45C3-9AF4-41B7CC23628F}tf78438558_win32</Template>
  <TotalTime>2553</TotalTime>
  <Words>1120</Words>
  <Application>Microsoft Office PowerPoint</Application>
  <PresentationFormat>Widescreen</PresentationFormat>
  <Paragraphs>213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Sabon Next LT</vt:lpstr>
      <vt:lpstr>SFMono-Regular</vt:lpstr>
      <vt:lpstr>Times New Roman</vt:lpstr>
      <vt:lpstr>Office Theme</vt:lpstr>
      <vt:lpstr>JOB ANALYTICS  </vt:lpstr>
      <vt:lpstr>Introduction</vt:lpstr>
      <vt:lpstr>Problem statement</vt:lpstr>
      <vt:lpstr>TOOLS USED</vt:lpstr>
      <vt:lpstr>Execution of project PLAN </vt:lpstr>
      <vt:lpstr>data we scrap out from LinkedIn?</vt:lpstr>
      <vt:lpstr>PowerPoint Presentation</vt:lpstr>
      <vt:lpstr>PowerPoint Presentation</vt:lpstr>
      <vt:lpstr>TOP 10 EMPLOYMENT LOCATION  BASED ON THE NUMBER OF EMPLOYEES</vt:lpstr>
      <vt:lpstr>TOP 10 INDUSTRIES BASED ON EMPLOYEES COUNT</vt:lpstr>
      <vt:lpstr>Comparison of the number of jobs across different cities for different level jobs</vt:lpstr>
      <vt:lpstr>Jobs Openings at Different Job Levels</vt:lpstr>
      <vt:lpstr>Popular company among LinkedIn Users</vt:lpstr>
      <vt:lpstr>Top 10 Industry in terms of no. applicants</vt:lpstr>
      <vt:lpstr>EMPLOYEES INVOLVEMENT</vt:lpstr>
      <vt:lpstr>PowerPoint Presentation</vt:lpstr>
      <vt:lpstr>List of cities that are leading in various industry Industries.</vt:lpstr>
      <vt:lpstr>PowerPoint Presentation</vt:lpstr>
      <vt:lpstr>INSIGHTS AND FINDINGS</vt:lpstr>
      <vt:lpstr>Learning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JOB ANALYTICS</dc:title>
  <dc:subject/>
  <dc:creator>Samrudh Samarth</dc:creator>
  <cp:lastModifiedBy>Asus</cp:lastModifiedBy>
  <cp:revision>27</cp:revision>
  <dcterms:created xsi:type="dcterms:W3CDTF">2022-12-15T10:27:59Z</dcterms:created>
  <dcterms:modified xsi:type="dcterms:W3CDTF">2023-03-10T20:11:54Z</dcterms:modified>
</cp:coreProperties>
</file>