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8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7">
          <p15:clr>
            <a:srgbClr val="A4A3A4"/>
          </p15:clr>
        </p15:guide>
        <p15:guide id="2" orient="horz" pos="4041">
          <p15:clr>
            <a:srgbClr val="A4A3A4"/>
          </p15:clr>
        </p15:guide>
        <p15:guide id="3" orient="horz" pos="526">
          <p15:clr>
            <a:srgbClr val="A4A3A4"/>
          </p15:clr>
        </p15:guide>
        <p15:guide id="4" pos="301">
          <p15:clr>
            <a:srgbClr val="A4A3A4"/>
          </p15:clr>
        </p15:guide>
        <p15:guide id="5" pos="737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qYo/5lmTWtsNnNvCnGnlmewUy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6" y="84"/>
      </p:cViewPr>
      <p:guideLst>
        <p:guide orient="horz" pos="277"/>
        <p:guide orient="horz" pos="4041"/>
        <p:guide orient="horz" pos="526"/>
        <p:guide pos="301"/>
        <p:guide pos="73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164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d073ff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22d073ff4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14" name="Google Shape;114;g122d073ff4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21" name="Google Shape;12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1588a30e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1588a30e9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28" name="Google Shape;128;g131588a30e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1588a30e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1588a30e9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41" name="Google Shape;141;g131588a30e9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1588a30e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31588a30e9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48" name="Google Shape;148;g131588a30e9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1588a30e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31588a30e9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55" name="Google Shape;155;g131588a30e9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1588a30e9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31588a30e9_4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131588a30e9_4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1588a30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31588a30e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131588a30e9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4" name="Google Shape;21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1588a30e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131588a30e9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2" name="Google Shape;222;g131588a30e9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1588a30e9_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31588a30e9_7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9" name="Google Shape;229;g131588a30e9_7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01" name="Google Shape;10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및 내용">
  <p:cSld name="6_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/>
          <p:nvPr/>
        </p:nvSpPr>
        <p:spPr>
          <a:xfrm>
            <a:off x="-12291" y="0"/>
            <a:ext cx="12204300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및 내용">
  <p:cSld name="8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-12291" y="0"/>
            <a:ext cx="12204300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8"/>
          <p:cNvSpPr/>
          <p:nvPr/>
        </p:nvSpPr>
        <p:spPr>
          <a:xfrm>
            <a:off x="0" y="1388961"/>
            <a:ext cx="12192000" cy="54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제목 및 내용">
  <p:cSld name="14_제목 및 내용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/>
        </p:nvSpPr>
        <p:spPr>
          <a:xfrm>
            <a:off x="-12291" y="0"/>
            <a:ext cx="12204300" cy="4413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6;g131588a30e9_4_53">
            <a:extLst>
              <a:ext uri="{FF2B5EF4-FFF2-40B4-BE49-F238E27FC236}">
                <a16:creationId xmlns:a16="http://schemas.microsoft.com/office/drawing/2014/main" id="{907BF5E3-7A1E-1A49-453A-3E47DC8D36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75" y="414863"/>
            <a:ext cx="3438675" cy="60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7;g131588a30e9_4_53">
            <a:extLst>
              <a:ext uri="{FF2B5EF4-FFF2-40B4-BE49-F238E27FC236}">
                <a16:creationId xmlns:a16="http://schemas.microsoft.com/office/drawing/2014/main" id="{6BED16CC-3827-39C1-29C6-E62285388E29}"/>
              </a:ext>
            </a:extLst>
          </p:cNvPr>
          <p:cNvSpPr txBox="1"/>
          <p:nvPr/>
        </p:nvSpPr>
        <p:spPr>
          <a:xfrm>
            <a:off x="4666888" y="2690250"/>
            <a:ext cx="6521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STT </a:t>
            </a:r>
            <a:r>
              <a:rPr lang="en-US" sz="28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</a:t>
            </a:r>
            <a:r>
              <a:rPr 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카카오톡의</a:t>
            </a:r>
            <a:r>
              <a:rPr 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다양한</a:t>
            </a:r>
            <a:r>
              <a:rPr 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이벤트를</a:t>
            </a:r>
            <a:endParaRPr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블루투스</a:t>
            </a:r>
            <a:r>
              <a:rPr 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제품을</a:t>
            </a:r>
            <a:r>
              <a:rPr 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통해</a:t>
            </a:r>
            <a:endParaRPr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TTS </a:t>
            </a:r>
            <a:r>
              <a:rPr lang="en-US" sz="28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음성으로</a:t>
            </a:r>
            <a:r>
              <a:rPr 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안내하는</a:t>
            </a:r>
            <a:r>
              <a:rPr 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IOT </a:t>
            </a:r>
            <a:r>
              <a:rPr lang="en-US" sz="28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앱개발</a:t>
            </a:r>
            <a:endParaRPr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Google Shape;48;g131588a30e9_4_53">
            <a:extLst>
              <a:ext uri="{FF2B5EF4-FFF2-40B4-BE49-F238E27FC236}">
                <a16:creationId xmlns:a16="http://schemas.microsoft.com/office/drawing/2014/main" id="{2E33BED2-5DD4-7EBC-66B0-FC85993D2568}"/>
              </a:ext>
            </a:extLst>
          </p:cNvPr>
          <p:cNvSpPr txBox="1"/>
          <p:nvPr/>
        </p:nvSpPr>
        <p:spPr>
          <a:xfrm>
            <a:off x="7749913" y="6012038"/>
            <a:ext cx="3438675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4팀 ( 김형관, </a:t>
            </a:r>
            <a:r>
              <a:rPr lang="en-US" sz="1600" dirty="0" err="1">
                <a:solidFill>
                  <a:schemeClr val="bg1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김수호</a:t>
            </a:r>
            <a:r>
              <a:rPr lang="en-US" sz="1600" dirty="0">
                <a:solidFill>
                  <a:schemeClr val="bg1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황성재</a:t>
            </a:r>
            <a:r>
              <a:rPr lang="en-US" sz="1600" dirty="0">
                <a:solidFill>
                  <a:schemeClr val="bg1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정진서</a:t>
            </a:r>
            <a:r>
              <a:rPr lang="en-US" sz="1600" dirty="0">
                <a:solidFill>
                  <a:schemeClr val="bg1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)</a:t>
            </a:r>
            <a:endParaRPr sz="1600" dirty="0">
              <a:solidFill>
                <a:schemeClr val="bg1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43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d073ff42_0_1"/>
          <p:cNvSpPr txBox="1"/>
          <p:nvPr/>
        </p:nvSpPr>
        <p:spPr>
          <a:xfrm>
            <a:off x="374789" y="850673"/>
            <a:ext cx="43212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3-1.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클래스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다이어그램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84E60C-323B-8CE4-83C2-4EE660CB5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723" y="441077"/>
            <a:ext cx="8254277" cy="641692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3-</a:t>
            </a: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.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시퀀스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다이어그램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76" y="1481799"/>
            <a:ext cx="6243997" cy="54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1588a30e9_0_7"/>
          <p:cNvSpPr txBox="1"/>
          <p:nvPr/>
        </p:nvSpPr>
        <p:spPr>
          <a:xfrm>
            <a:off x="374789" y="850673"/>
            <a:ext cx="43212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3-</a:t>
            </a: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.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시퀀스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다이어그램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pic>
        <p:nvPicPr>
          <p:cNvPr id="131" name="Google Shape;131;g131588a30e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000" y="1471672"/>
            <a:ext cx="7132002" cy="54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/>
        </p:nvSpPr>
        <p:spPr>
          <a:xfrm>
            <a:off x="490575" y="2685784"/>
            <a:ext cx="7445111" cy="126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4. </a:t>
            </a:r>
            <a:r>
              <a:rPr lang="en-US" sz="6000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수행결과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cxnSp>
        <p:nvCxnSpPr>
          <p:cNvPr id="137" name="Google Shape;137;p8"/>
          <p:cNvCxnSpPr/>
          <p:nvPr/>
        </p:nvCxnSpPr>
        <p:spPr>
          <a:xfrm>
            <a:off x="490575" y="3946326"/>
            <a:ext cx="1093942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1588a30e9_0_98"/>
          <p:cNvSpPr txBox="1"/>
          <p:nvPr/>
        </p:nvSpPr>
        <p:spPr>
          <a:xfrm>
            <a:off x="374801" y="850675"/>
            <a:ext cx="48492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4-1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.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이슈사항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및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해결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과정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sp>
        <p:nvSpPr>
          <p:cNvPr id="144" name="Google Shape;144;g131588a30e9_0_98"/>
          <p:cNvSpPr txBox="1"/>
          <p:nvPr/>
        </p:nvSpPr>
        <p:spPr>
          <a:xfrm>
            <a:off x="374789" y="1552348"/>
            <a:ext cx="10272900" cy="252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TTS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일시정지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및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엔진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변경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시 TTS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queue에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남은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데이터에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접근이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불가능</a:t>
            </a:r>
            <a:endParaRPr sz="2000" b="0" i="0" u="none" strike="noStrike" cap="none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	→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따로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queue를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구현해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동시에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데이터를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처리하는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방식이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필요함</a:t>
            </a:r>
            <a:endParaRPr sz="2000" b="0" i="0" u="none" strike="noStrike" cap="none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	→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따로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queue를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구현하여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tts에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대한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listener를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이용해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tts가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speak가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끝났을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경우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		    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따로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구현한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queue에서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pop을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해줌</a:t>
            </a:r>
            <a:endParaRPr sz="2000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</p:txBody>
      </p:sp>
      <p:sp>
        <p:nvSpPr>
          <p:cNvPr id="4" name="Google Shape;144;g131588a30e9_0_98">
            <a:extLst>
              <a:ext uri="{FF2B5EF4-FFF2-40B4-BE49-F238E27FC236}">
                <a16:creationId xmlns:a16="http://schemas.microsoft.com/office/drawing/2014/main" id="{38511286-AE3A-13B1-AAC8-9AE9C69CA95E}"/>
              </a:ext>
            </a:extLst>
          </p:cNvPr>
          <p:cNvSpPr txBox="1"/>
          <p:nvPr/>
        </p:nvSpPr>
        <p:spPr>
          <a:xfrm>
            <a:off x="374789" y="4200249"/>
            <a:ext cx="10272900" cy="252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STT의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성능에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문제가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있어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변환이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잘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안됨</a:t>
            </a:r>
            <a:endParaRPr sz="2000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	 → </a:t>
            </a:r>
            <a:r>
              <a:rPr lang="ko-KR" alt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노티를 호출할 때 호출이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부정확한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경우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리스트에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여러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경우의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수를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추가하여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검사함</a:t>
            </a:r>
            <a:endParaRPr sz="2000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	 →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TTS가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완전히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종료되고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명령을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받을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수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있도록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수정함</a:t>
            </a:r>
            <a:endParaRPr sz="2000" b="0" i="0" u="none" strike="noStrike" cap="none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1588a30e9_0_110"/>
          <p:cNvSpPr txBox="1"/>
          <p:nvPr/>
        </p:nvSpPr>
        <p:spPr>
          <a:xfrm>
            <a:off x="374801" y="850675"/>
            <a:ext cx="4732458" cy="57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4-1.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이슈사항</a:t>
            </a: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및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해결과정</a:t>
            </a:r>
            <a:endParaRPr sz="3000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1" name="Google Shape;151;g131588a30e9_0_110"/>
          <p:cNvSpPr txBox="1"/>
          <p:nvPr/>
        </p:nvSpPr>
        <p:spPr>
          <a:xfrm>
            <a:off x="604008" y="4917111"/>
            <a:ext cx="10272900" cy="77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ko-KR" alt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화이트</a:t>
            </a:r>
            <a:r>
              <a:rPr lang="en-US" altLang="ko-KR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/</a:t>
            </a:r>
            <a:r>
              <a:rPr lang="ko-KR" alt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블랙 리스트 생성 시 같은 이름으로 저장되어 있을 경우 </a:t>
            </a:r>
            <a:r>
              <a:rPr lang="en-US" altLang="ko-KR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list</a:t>
            </a:r>
            <a:r>
              <a:rPr lang="ko-KR" alt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에서 구분이 불가능함</a:t>
            </a:r>
          </a:p>
          <a:p>
            <a:pPr marL="285750" marR="0" lvl="0" indent="-158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</p:txBody>
      </p:sp>
      <p:sp>
        <p:nvSpPr>
          <p:cNvPr id="4" name="Google Shape;151;g131588a30e9_0_110">
            <a:extLst>
              <a:ext uri="{FF2B5EF4-FFF2-40B4-BE49-F238E27FC236}">
                <a16:creationId xmlns:a16="http://schemas.microsoft.com/office/drawing/2014/main" id="{105E6572-43D0-B867-56F5-1895257C303A}"/>
              </a:ext>
            </a:extLst>
          </p:cNvPr>
          <p:cNvSpPr txBox="1"/>
          <p:nvPr/>
        </p:nvSpPr>
        <p:spPr>
          <a:xfrm>
            <a:off x="527189" y="1712834"/>
            <a:ext cx="10272900" cy="343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카카오톡으로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메시지를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보내는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API가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있으나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notification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정보만으로는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상대방의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uid를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알 수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없어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카카오톡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답장을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보낼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수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없음</a:t>
            </a:r>
            <a:endParaRPr sz="2000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	 →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메시지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답장으로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대체</a:t>
            </a:r>
            <a:endParaRPr sz="2000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	 →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메시지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답장이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아닌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notification</a:t>
            </a:r>
            <a:r>
              <a:rPr lang="ko-KR" alt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ko-KR" alt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리스너의</a:t>
            </a:r>
            <a:r>
              <a:rPr lang="ko-KR" alt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altLang="ko-KR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action</a:t>
            </a:r>
            <a:r>
              <a:rPr lang="ko-KR" alt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을 활용하여 카카오톡에 직접 </a:t>
            </a:r>
            <a:r>
              <a:rPr lang="en-US" altLang="ko-KR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	  	      </a:t>
            </a:r>
            <a:r>
              <a:rPr lang="ko-KR" alt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답장하는 방식으로 구현</a:t>
            </a:r>
            <a:endParaRPr sz="2000" b="0" i="0" u="none" strike="noStrike" cap="none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1588a30e9_0_104"/>
          <p:cNvSpPr txBox="1"/>
          <p:nvPr/>
        </p:nvSpPr>
        <p:spPr>
          <a:xfrm>
            <a:off x="374801" y="850675"/>
            <a:ext cx="46749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4-1.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이슈사항</a:t>
            </a: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및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해결과정</a:t>
            </a:r>
            <a:endParaRPr dirty="0">
              <a:solidFill>
                <a:schemeClr val="dk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8" name="Google Shape;158;g131588a30e9_0_104"/>
          <p:cNvSpPr txBox="1"/>
          <p:nvPr/>
        </p:nvSpPr>
        <p:spPr>
          <a:xfrm>
            <a:off x="814877" y="1993280"/>
            <a:ext cx="10272900" cy="20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알림바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위젯과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메인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액티비티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연동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이슈</a:t>
            </a:r>
            <a:b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</a:br>
            <a:r>
              <a:rPr lang="en-US" altLang="ko-KR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→ 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알림바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,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위젯과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메인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액티비티의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앱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실행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상태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UI를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변경하는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ActionManager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클래스를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추가하여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앱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실행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상태값이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바뀌면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UI를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일괄적으로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변경함</a:t>
            </a:r>
            <a:endParaRPr sz="2000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</p:txBody>
      </p:sp>
      <p:sp>
        <p:nvSpPr>
          <p:cNvPr id="4" name="Google Shape;158;g131588a30e9_0_104">
            <a:extLst>
              <a:ext uri="{FF2B5EF4-FFF2-40B4-BE49-F238E27FC236}">
                <a16:creationId xmlns:a16="http://schemas.microsoft.com/office/drawing/2014/main" id="{331E225A-5DC3-0BF8-0003-6E241264F0C9}"/>
              </a:ext>
            </a:extLst>
          </p:cNvPr>
          <p:cNvSpPr txBox="1"/>
          <p:nvPr/>
        </p:nvSpPr>
        <p:spPr>
          <a:xfrm>
            <a:off x="814877" y="4092060"/>
            <a:ext cx="10272900" cy="220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다크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모드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이슈</a:t>
            </a:r>
            <a:b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</a:br>
            <a:r>
              <a:rPr lang="en-US" altLang="ko-KR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→ 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일반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모드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기준으로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UI를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제작하여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다크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모드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설정시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UI가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깨지는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현상이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발생함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.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다크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모드여도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동일한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UI가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적용되도록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설정함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.</a:t>
            </a:r>
            <a:endParaRPr sz="2000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1588a30e9_4_3"/>
          <p:cNvSpPr txBox="1"/>
          <p:nvPr/>
        </p:nvSpPr>
        <p:spPr>
          <a:xfrm>
            <a:off x="374789" y="850673"/>
            <a:ext cx="43212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4-</a:t>
            </a: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.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수행결과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pic>
        <p:nvPicPr>
          <p:cNvPr id="165" name="Google Shape;165;g131588a30e9_4_3"/>
          <p:cNvPicPr preferRelativeResize="0"/>
          <p:nvPr/>
        </p:nvPicPr>
        <p:blipFill rotWithShape="1">
          <a:blip r:embed="rId3">
            <a:alphaModFix/>
          </a:blip>
          <a:srcRect t="3659"/>
          <a:stretch/>
        </p:blipFill>
        <p:spPr>
          <a:xfrm>
            <a:off x="3585787" y="534256"/>
            <a:ext cx="3276600" cy="631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31588a30e9_4_3"/>
          <p:cNvPicPr preferRelativeResize="0"/>
          <p:nvPr/>
        </p:nvPicPr>
        <p:blipFill rotWithShape="1">
          <a:blip r:embed="rId4">
            <a:alphaModFix/>
          </a:blip>
          <a:srcRect t="3659"/>
          <a:stretch/>
        </p:blipFill>
        <p:spPr>
          <a:xfrm>
            <a:off x="7200900" y="534256"/>
            <a:ext cx="3276600" cy="631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31588a30e9_4_3"/>
          <p:cNvPicPr preferRelativeResize="0"/>
          <p:nvPr/>
        </p:nvPicPr>
        <p:blipFill rotWithShape="1">
          <a:blip r:embed="rId5">
            <a:alphaModFix/>
          </a:blip>
          <a:srcRect t="3501" r="2003"/>
          <a:stretch/>
        </p:blipFill>
        <p:spPr>
          <a:xfrm>
            <a:off x="7202879" y="534256"/>
            <a:ext cx="3210997" cy="632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7;g131588a30e9_4_3">
            <a:extLst>
              <a:ext uri="{FF2B5EF4-FFF2-40B4-BE49-F238E27FC236}">
                <a16:creationId xmlns:a16="http://schemas.microsoft.com/office/drawing/2014/main" id="{774B7B9D-68EA-F8A0-AC45-F75FD6CB49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501" r="2003"/>
          <a:stretch/>
        </p:blipFill>
        <p:spPr>
          <a:xfrm>
            <a:off x="4014117" y="523982"/>
            <a:ext cx="3210997" cy="632374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4-2.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수행결과</a:t>
            </a:r>
            <a:endParaRPr sz="3000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t="3344"/>
          <a:stretch/>
        </p:blipFill>
        <p:spPr>
          <a:xfrm>
            <a:off x="4014117" y="523983"/>
            <a:ext cx="3276600" cy="6334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5">
            <a:alphaModFix/>
          </a:blip>
          <a:srcRect t="3344"/>
          <a:stretch/>
        </p:blipFill>
        <p:spPr>
          <a:xfrm>
            <a:off x="4014117" y="513708"/>
            <a:ext cx="3276600" cy="633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6">
            <a:alphaModFix/>
          </a:blip>
          <a:srcRect t="3344" r="2445"/>
          <a:stretch/>
        </p:blipFill>
        <p:spPr>
          <a:xfrm>
            <a:off x="4028647" y="503434"/>
            <a:ext cx="3196467" cy="633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3;g131588a30e9_4_26">
            <a:extLst>
              <a:ext uri="{FF2B5EF4-FFF2-40B4-BE49-F238E27FC236}">
                <a16:creationId xmlns:a16="http://schemas.microsoft.com/office/drawing/2014/main" id="{640F986D-3C39-0AC9-5B17-321E5A1B753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69"/>
          <a:stretch/>
        </p:blipFill>
        <p:spPr>
          <a:xfrm>
            <a:off x="4046919" y="523981"/>
            <a:ext cx="3276600" cy="622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4;g131588a30e9_4_26">
            <a:extLst>
              <a:ext uri="{FF2B5EF4-FFF2-40B4-BE49-F238E27FC236}">
                <a16:creationId xmlns:a16="http://schemas.microsoft.com/office/drawing/2014/main" id="{6FBA02E1-86DD-F921-9A85-E6343209319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5069"/>
          <a:stretch/>
        </p:blipFill>
        <p:spPr>
          <a:xfrm>
            <a:off x="4046919" y="523980"/>
            <a:ext cx="3276600" cy="622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92;g131588a30e9_4_36">
            <a:extLst>
              <a:ext uri="{FF2B5EF4-FFF2-40B4-BE49-F238E27FC236}">
                <a16:creationId xmlns:a16="http://schemas.microsoft.com/office/drawing/2014/main" id="{DC9E24D3-277F-AEFE-36E9-75CA3EECB748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3816"/>
          <a:stretch/>
        </p:blipFill>
        <p:spPr>
          <a:xfrm>
            <a:off x="4044643" y="441788"/>
            <a:ext cx="3276600" cy="630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1;g131588a30e9_4_36">
            <a:extLst>
              <a:ext uri="{FF2B5EF4-FFF2-40B4-BE49-F238E27FC236}">
                <a16:creationId xmlns:a16="http://schemas.microsoft.com/office/drawing/2014/main" id="{4D7A733E-6AF4-5DE0-95A6-89C543AE270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3815"/>
          <a:stretch/>
        </p:blipFill>
        <p:spPr>
          <a:xfrm>
            <a:off x="4044781" y="443543"/>
            <a:ext cx="3276600" cy="6303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1588a30e9_0_21"/>
          <p:cNvSpPr txBox="1"/>
          <p:nvPr/>
        </p:nvSpPr>
        <p:spPr>
          <a:xfrm>
            <a:off x="374789" y="850673"/>
            <a:ext cx="43212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4-</a:t>
            </a: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.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시연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pic>
        <p:nvPicPr>
          <p:cNvPr id="3" name="Google Shape;174;p25">
            <a:extLst>
              <a:ext uri="{FF2B5EF4-FFF2-40B4-BE49-F238E27FC236}">
                <a16:creationId xmlns:a16="http://schemas.microsoft.com/office/drawing/2014/main" id="{DF6FA5A4-C047-C07A-6DD2-6055D1629E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501"/>
          <a:stretch/>
        </p:blipFill>
        <p:spPr>
          <a:xfrm>
            <a:off x="2819400" y="534257"/>
            <a:ext cx="3276600" cy="632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76;p25">
            <a:extLst>
              <a:ext uri="{FF2B5EF4-FFF2-40B4-BE49-F238E27FC236}">
                <a16:creationId xmlns:a16="http://schemas.microsoft.com/office/drawing/2014/main" id="{9377B446-8814-6AB6-F28D-B86106196C6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501"/>
          <a:stretch/>
        </p:blipFill>
        <p:spPr>
          <a:xfrm>
            <a:off x="6902311" y="534256"/>
            <a:ext cx="3276600" cy="63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/>
        </p:nvSpPr>
        <p:spPr>
          <a:xfrm>
            <a:off x="362964" y="441325"/>
            <a:ext cx="4474964" cy="7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목차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341910" y="1844040"/>
            <a:ext cx="7442100" cy="43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AutoNum type="arabicPeriod"/>
            </a:pPr>
            <a:r>
              <a:rPr lang="en-US" sz="3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수행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배경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및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목표</a:t>
            </a:r>
            <a:endParaRPr lang="en-US" sz="3000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AutoNum type="arabicPeriod"/>
            </a:pPr>
            <a:r>
              <a:rPr lang="ko-KR" altLang="en-US" sz="3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시스템 요구사항</a:t>
            </a:r>
            <a:endParaRPr lang="en-US" altLang="ko-KR" sz="3000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AutoNum type="arabicPeriod"/>
            </a:pPr>
            <a:r>
              <a:rPr lang="ko-KR" altLang="en-US" sz="3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시스템 설계 내용</a:t>
            </a:r>
            <a:endParaRPr lang="en-US" altLang="ko-KR" sz="3000" b="0" i="0" u="none" strike="noStrike" cap="none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AutoNum type="arabicPeriod"/>
            </a:pPr>
            <a:r>
              <a:rPr lang="ko-KR" altLang="en-US" sz="3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수행 결과</a:t>
            </a:r>
            <a:endParaRPr lang="en-US" altLang="ko-KR" sz="3000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AutoNum type="arabicPeriod"/>
            </a:pPr>
            <a:r>
              <a:rPr lang="ko-KR" altLang="en-US" sz="3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기대효과 및 활용방안</a:t>
            </a:r>
            <a:endParaRPr sz="1400" b="0" i="0" u="none" strike="noStrike" cap="none" dirty="0">
              <a:solidFill>
                <a:srgbClr val="000000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</p:txBody>
      </p:sp>
      <p:grpSp>
        <p:nvGrpSpPr>
          <p:cNvPr id="55" name="Google Shape;55;p2"/>
          <p:cNvGrpSpPr/>
          <p:nvPr/>
        </p:nvGrpSpPr>
        <p:grpSpPr>
          <a:xfrm>
            <a:off x="341910" y="2558343"/>
            <a:ext cx="11222100" cy="2730685"/>
            <a:chOff x="341910" y="2558343"/>
            <a:chExt cx="11222100" cy="2730685"/>
          </a:xfrm>
        </p:grpSpPr>
        <p:cxnSp>
          <p:nvCxnSpPr>
            <p:cNvPr id="56" name="Google Shape;56;p2"/>
            <p:cNvCxnSpPr/>
            <p:nvPr/>
          </p:nvCxnSpPr>
          <p:spPr>
            <a:xfrm>
              <a:off x="341910" y="2558343"/>
              <a:ext cx="11222100" cy="0"/>
            </a:xfrm>
            <a:prstGeom prst="straightConnector1">
              <a:avLst/>
            </a:prstGeom>
            <a:noFill/>
            <a:ln w="25400" cap="flat" cmpd="sng">
              <a:solidFill>
                <a:srgbClr val="3366F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41910" y="3468571"/>
              <a:ext cx="11222100" cy="0"/>
            </a:xfrm>
            <a:prstGeom prst="straightConnector1">
              <a:avLst/>
            </a:prstGeom>
            <a:noFill/>
            <a:ln w="25400" cap="flat" cmpd="sng">
              <a:solidFill>
                <a:srgbClr val="3366F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41910" y="4378799"/>
              <a:ext cx="11222100" cy="0"/>
            </a:xfrm>
            <a:prstGeom prst="straightConnector1">
              <a:avLst/>
            </a:prstGeom>
            <a:noFill/>
            <a:ln w="25400" cap="flat" cmpd="sng">
              <a:solidFill>
                <a:srgbClr val="3366F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341910" y="5289028"/>
              <a:ext cx="11222100" cy="0"/>
            </a:xfrm>
            <a:prstGeom prst="straightConnector1">
              <a:avLst/>
            </a:prstGeom>
            <a:noFill/>
            <a:ln w="25400" cap="flat" cmpd="sng">
              <a:solidFill>
                <a:srgbClr val="3366FF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490575" y="2685775"/>
            <a:ext cx="97818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5. </a:t>
            </a:r>
            <a:r>
              <a:rPr lang="en-US" sz="6000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기대효과</a:t>
            </a:r>
            <a:r>
              <a:rPr lang="en-US" sz="6000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및 </a:t>
            </a:r>
            <a:r>
              <a:rPr lang="en-US" sz="6000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활용방안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cxnSp>
        <p:nvCxnSpPr>
          <p:cNvPr id="210" name="Google Shape;210;p11"/>
          <p:cNvCxnSpPr/>
          <p:nvPr/>
        </p:nvCxnSpPr>
        <p:spPr>
          <a:xfrm>
            <a:off x="490575" y="3946326"/>
            <a:ext cx="1093942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.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기대효과</a:t>
            </a: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및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활용방안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79464" y="1761923"/>
            <a:ext cx="9786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운전을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비롯한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손을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사용하기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힘든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모든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상황에서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다른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사람들과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카카오톡으로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소통할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수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있다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.</a:t>
            </a:r>
            <a:endParaRPr sz="2200"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6829820" y="3945109"/>
            <a:ext cx="5067212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스마트폰 사용이 </a:t>
            </a:r>
            <a:r>
              <a:rPr lang="ko-KR" alt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익숙치</a:t>
            </a:r>
            <a:r>
              <a:rPr lang="ko-KR" alt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않은 어르신들을</a:t>
            </a:r>
            <a:endParaRPr lang="en-US" altLang="ko-KR" sz="2200"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위해 음성 명령 최적화</a:t>
            </a:r>
            <a:endParaRPr lang="en-US" altLang="ko-KR" sz="2200"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시각적으로 불편한 이용자들이 사용하기 좋음</a:t>
            </a:r>
            <a:endParaRPr lang="en-US" altLang="ko-KR" sz="2200"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</p:txBody>
      </p:sp>
      <p:pic>
        <p:nvPicPr>
          <p:cNvPr id="1026" name="Picture 2" descr="노부부 일러스트 ai 무료다운로드 free Elderly couple vector - Urbanbrush">
            <a:extLst>
              <a:ext uri="{FF2B5EF4-FFF2-40B4-BE49-F238E27FC236}">
                <a16:creationId xmlns:a16="http://schemas.microsoft.com/office/drawing/2014/main" id="{0796E87D-2714-A11B-4BE9-834FED726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6" t="16396" r="8131" b="19820"/>
          <a:stretch/>
        </p:blipFill>
        <p:spPr bwMode="auto">
          <a:xfrm>
            <a:off x="779464" y="3294018"/>
            <a:ext cx="3282442" cy="284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시각장애인 아이콘 일러스트 ai 무료다운로드 free Blind icon - Urbanbrush">
            <a:extLst>
              <a:ext uri="{FF2B5EF4-FFF2-40B4-BE49-F238E27FC236}">
                <a16:creationId xmlns:a16="http://schemas.microsoft.com/office/drawing/2014/main" id="{EEFA6B69-6157-9020-346A-21AF56B61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4595" r="10074" b="12403"/>
          <a:stretch/>
        </p:blipFill>
        <p:spPr bwMode="auto">
          <a:xfrm>
            <a:off x="4061906" y="3369846"/>
            <a:ext cx="2767914" cy="278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1588a30e9_1_16"/>
          <p:cNvSpPr txBox="1"/>
          <p:nvPr/>
        </p:nvSpPr>
        <p:spPr>
          <a:xfrm>
            <a:off x="374789" y="850673"/>
            <a:ext cx="43212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.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기대효과</a:t>
            </a: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및 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활용방안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sp>
        <p:nvSpPr>
          <p:cNvPr id="225" name="Google Shape;225;g131588a30e9_1_16"/>
          <p:cNvSpPr txBox="1"/>
          <p:nvPr/>
        </p:nvSpPr>
        <p:spPr>
          <a:xfrm>
            <a:off x="810217" y="4968670"/>
            <a:ext cx="9786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교육적</a:t>
            </a: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200" dirty="0" err="1">
                <a:latin typeface="Noto Sans KR" panose="020B0800000000000000" pitchFamily="34" charset="-127"/>
                <a:ea typeface="Noto Sans KR" panose="020B0800000000000000" pitchFamily="34" charset="-127"/>
              </a:rPr>
              <a:t>효과</a:t>
            </a:r>
            <a:endParaRPr sz="2200" dirty="0">
              <a:solidFill>
                <a:schemeClr val="dk1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dk1"/>
              </a:solidFill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STT, TTS, Notification Listener</a:t>
            </a:r>
            <a:r>
              <a:rPr lang="ko-KR" alt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를 활용하는 다른 어플리케이션을 제작할 수 있다</a:t>
            </a:r>
            <a:r>
              <a:rPr lang="en-US" altLang="ko-KR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.</a:t>
            </a:r>
            <a:endParaRPr sz="2200"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</p:txBody>
      </p:sp>
      <p:pic>
        <p:nvPicPr>
          <p:cNvPr id="2050" name="Picture 2" descr="인스타그램 - 나무위키">
            <a:extLst>
              <a:ext uri="{FF2B5EF4-FFF2-40B4-BE49-F238E27FC236}">
                <a16:creationId xmlns:a16="http://schemas.microsoft.com/office/drawing/2014/main" id="{40BFF938-6768-ADB2-DDA3-B3E5E1A9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17" y="21607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라인 LINE - Google Play 앱">
            <a:extLst>
              <a:ext uri="{FF2B5EF4-FFF2-40B4-BE49-F238E27FC236}">
                <a16:creationId xmlns:a16="http://schemas.microsoft.com/office/drawing/2014/main" id="{7A597B74-1BDA-8DE3-F15C-A5EE483A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01" y="21607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페메 오류' 이용자들 불편 호소...해결 방법은? - 골프타임즈">
            <a:extLst>
              <a:ext uri="{FF2B5EF4-FFF2-40B4-BE49-F238E27FC236}">
                <a16:creationId xmlns:a16="http://schemas.microsoft.com/office/drawing/2014/main" id="{7458BC08-DA46-9FC5-095D-ED566894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26" y="2156075"/>
            <a:ext cx="209592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25;g131588a30e9_1_16">
            <a:extLst>
              <a:ext uri="{FF2B5EF4-FFF2-40B4-BE49-F238E27FC236}">
                <a16:creationId xmlns:a16="http://schemas.microsoft.com/office/drawing/2014/main" id="{61DF4A99-2E25-B16F-AFF3-919661FF642E}"/>
              </a:ext>
            </a:extLst>
          </p:cNvPr>
          <p:cNvSpPr txBox="1"/>
          <p:nvPr/>
        </p:nvSpPr>
        <p:spPr>
          <a:xfrm>
            <a:off x="7852207" y="2567256"/>
            <a:ext cx="3718045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카카오톡 뿐만 아니라 다른 메신저에도 쉽게 적용할 수 있다</a:t>
            </a:r>
            <a:r>
              <a:rPr lang="en-US" altLang="ko-KR" sz="2200" dirty="0">
                <a:latin typeface="Noto Sans KR" panose="020B0800000000000000" pitchFamily="34" charset="-127"/>
                <a:ea typeface="Noto Sans KR" panose="020B0800000000000000" pitchFamily="34" charset="-127"/>
              </a:rPr>
              <a:t>.</a:t>
            </a:r>
            <a:endParaRPr sz="2200"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27AA81-9C62-28FD-B409-27B283A68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911" y="1197549"/>
            <a:ext cx="8999058" cy="5631576"/>
          </a:xfrm>
          <a:prstGeom prst="rect">
            <a:avLst/>
          </a:prstGeom>
        </p:spPr>
      </p:pic>
      <p:sp>
        <p:nvSpPr>
          <p:cNvPr id="232" name="Google Shape;232;g131588a30e9_7_3"/>
          <p:cNvSpPr txBox="1"/>
          <p:nvPr/>
        </p:nvSpPr>
        <p:spPr>
          <a:xfrm>
            <a:off x="374789" y="850673"/>
            <a:ext cx="43212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.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일정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cxnSp>
        <p:nvCxnSpPr>
          <p:cNvPr id="233" name="Google Shape;233;g131588a30e9_7_3"/>
          <p:cNvCxnSpPr/>
          <p:nvPr/>
        </p:nvCxnSpPr>
        <p:spPr>
          <a:xfrm flipH="1">
            <a:off x="10182625" y="1573300"/>
            <a:ext cx="23700" cy="5054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/>
        </p:nvSpPr>
        <p:spPr>
          <a:xfrm>
            <a:off x="1744211" y="1651502"/>
            <a:ext cx="8703578" cy="272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감사합니다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21246" y="676967"/>
            <a:ext cx="1019056" cy="97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rgbClr val="1C43BE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10129773" y="5125377"/>
            <a:ext cx="1019056" cy="97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rgbClr val="1C43BE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/>
        </p:nvSpPr>
        <p:spPr>
          <a:xfrm>
            <a:off x="490575" y="2685784"/>
            <a:ext cx="9696162" cy="126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1. </a:t>
            </a:r>
            <a:r>
              <a:rPr lang="en-US" sz="6000" b="0" i="0" u="none" strike="noStrike" cap="none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수행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6000" b="0" i="0" u="none" strike="noStrike" cap="none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배경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및 </a:t>
            </a:r>
            <a:r>
              <a:rPr lang="en-US" sz="6000" b="0" i="0" u="none" strike="noStrike" cap="none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목표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cxnSp>
        <p:nvCxnSpPr>
          <p:cNvPr id="65" name="Google Shape;65;p21"/>
          <p:cNvCxnSpPr/>
          <p:nvPr/>
        </p:nvCxnSpPr>
        <p:spPr>
          <a:xfrm>
            <a:off x="490575" y="3946326"/>
            <a:ext cx="1093942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1.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수행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배경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및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목표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sp>
        <p:nvSpPr>
          <p:cNvPr id="72" name="Google Shape;72;p22"/>
          <p:cNvSpPr txBox="1"/>
          <p:nvPr/>
        </p:nvSpPr>
        <p:spPr>
          <a:xfrm>
            <a:off x="374800" y="1918415"/>
            <a:ext cx="11018130" cy="46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메시지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확인이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불가능한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상황에서는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중요한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메시지를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놓칠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수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있다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. Ex)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운전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중,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샤워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중</a:t>
            </a:r>
            <a:endParaRPr sz="2000" b="0" i="0" u="none" strike="noStrike" cap="none" dirty="0">
              <a:solidFill>
                <a:schemeClr val="dk1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이러한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상황에서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중요한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메시지를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TTS를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통해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사용자가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바로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확인할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수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있도록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하는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것이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주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목적이다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.</a:t>
            </a:r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9542" y="3764587"/>
            <a:ext cx="25908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1658" y="3764587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490575" y="2685784"/>
            <a:ext cx="9696162" cy="126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2. </a:t>
            </a:r>
            <a:r>
              <a:rPr lang="en-US" sz="6000" b="0" i="0" u="none" strike="noStrike" cap="none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시스템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6000" b="0" i="0" u="none" strike="noStrike" cap="none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요구</a:t>
            </a:r>
            <a:r>
              <a:rPr lang="en-US" sz="6000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사항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cxnSp>
        <p:nvCxnSpPr>
          <p:cNvPr id="80" name="Google Shape;80;p3"/>
          <p:cNvCxnSpPr/>
          <p:nvPr/>
        </p:nvCxnSpPr>
        <p:spPr>
          <a:xfrm>
            <a:off x="490575" y="3946326"/>
            <a:ext cx="1093942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/>
        </p:nvSpPr>
        <p:spPr>
          <a:xfrm>
            <a:off x="374789" y="850673"/>
            <a:ext cx="4782427" cy="5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2-1. </a:t>
            </a:r>
            <a:r>
              <a:rPr lang="en-US" sz="300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시스템</a:t>
            </a:r>
            <a:r>
              <a:rPr lang="en-US" sz="300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300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요구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사항</a:t>
            </a:r>
            <a:endParaRPr sz="140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sp>
        <p:nvSpPr>
          <p:cNvPr id="87" name="Google Shape;87;p23"/>
          <p:cNvSpPr txBox="1"/>
          <p:nvPr/>
        </p:nvSpPr>
        <p:spPr>
          <a:xfrm>
            <a:off x="374799" y="1918415"/>
            <a:ext cx="11265265" cy="46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카카오톡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등의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알림에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대한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텍스트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정보를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추출한다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.</a:t>
            </a:r>
            <a:endParaRPr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스마트폰의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TTS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엔진을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이용하여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음성으로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변환한다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.</a:t>
            </a:r>
            <a:endParaRPr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marR="0" lvl="3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	1) TTS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볼륨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읽기속도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엔진을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설정한다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.</a:t>
            </a:r>
            <a:endParaRPr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marR="0" lvl="3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	2)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TTS로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읽을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메시지의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구성을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설정한다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.</a:t>
            </a:r>
            <a:endParaRPr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</p:txBody>
      </p:sp>
      <p:pic>
        <p:nvPicPr>
          <p:cNvPr id="88" name="Google Shape;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259" y="520098"/>
            <a:ext cx="5243228" cy="277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645" y="3429000"/>
            <a:ext cx="5899842" cy="3295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0E42F3-C889-5659-F356-F4AD0CE5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639" y="1140550"/>
            <a:ext cx="4992361" cy="4981117"/>
          </a:xfrm>
          <a:prstGeom prst="rect">
            <a:avLst/>
          </a:prstGeom>
        </p:spPr>
      </p:pic>
      <p:sp>
        <p:nvSpPr>
          <p:cNvPr id="95" name="Google Shape;95;p4"/>
          <p:cNvSpPr txBox="1"/>
          <p:nvPr/>
        </p:nvSpPr>
        <p:spPr>
          <a:xfrm>
            <a:off x="374799" y="850673"/>
            <a:ext cx="4794619" cy="5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2-1.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시스템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요구</a:t>
            </a:r>
            <a:r>
              <a:rPr lang="en-US" sz="3000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사항</a:t>
            </a:r>
            <a:endParaRPr sz="3000" dirty="0">
              <a:solidFill>
                <a:srgbClr val="26262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374799" y="1918415"/>
            <a:ext cx="11265265" cy="46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3. 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STT</a:t>
            </a:r>
            <a:r>
              <a:rPr lang="ko-KR" alt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ko-KR" alt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어시스턴트와</a:t>
            </a:r>
            <a:r>
              <a:rPr lang="ko-KR" alt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같은 부가 기능들을 제공한다</a:t>
            </a:r>
            <a:r>
              <a:rPr lang="en-US" altLang="ko-KR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.</a:t>
            </a:r>
            <a:endParaRPr dirty="0">
              <a:latin typeface="Noto Sans KR" panose="020B0800000000000000" pitchFamily="34" charset="-127"/>
              <a:ea typeface="Noto Sans KR" panose="020B0800000000000000" pitchFamily="34" charset="-127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	1)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친구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리스트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를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통해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특정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친구에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대한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알림을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켜고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 끌 수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있다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.</a:t>
            </a:r>
            <a:endParaRPr sz="2000" b="0" i="0" u="none" strike="noStrike" cap="none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	2)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STT를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이용한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답장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ko-KR" alt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및 옵션 조절</a:t>
            </a:r>
            <a:endParaRPr sz="2000" b="0" i="0" u="none" strike="noStrike" cap="none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	3) 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버튼을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통한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TTS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기능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제어</a:t>
            </a:r>
            <a:endParaRPr sz="2000" b="0" i="0" u="none" strike="noStrike" cap="none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	4)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알림바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와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위젯을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통</a:t>
            </a:r>
            <a:r>
              <a:rPr lang="en-US" sz="2000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한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</a:rPr>
              <a:t>앱 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On/Off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기능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Noto Sans KR" panose="020B0800000000000000" pitchFamily="34" charset="-127"/>
                <a:ea typeface="Noto Sans KR" panose="020B0800000000000000" pitchFamily="34" charset="-127"/>
                <a:sym typeface="Arial"/>
              </a:rPr>
              <a:t>제공</a:t>
            </a:r>
            <a:endParaRPr sz="2000" b="0" i="0" u="none" strike="noStrike" cap="none" dirty="0">
              <a:solidFill>
                <a:srgbClr val="262626"/>
              </a:solidFill>
              <a:latin typeface="Noto Sans KR" panose="020B0800000000000000" pitchFamily="34" charset="-127"/>
              <a:ea typeface="Noto Sans KR" panose="020B0800000000000000" pitchFamily="34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/>
        </p:nvSpPr>
        <p:spPr>
          <a:xfrm>
            <a:off x="374813" y="850675"/>
            <a:ext cx="95358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2-2.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UseCase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26262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다이어그램</a:t>
            </a:r>
            <a:endParaRPr sz="1400" b="0" i="0" u="none" strike="noStrike" cap="none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0C004-C972-7EC2-ABD9-EAA7A69F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83" y="473742"/>
            <a:ext cx="9150417" cy="638425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490575" y="2685784"/>
            <a:ext cx="8888203" cy="126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3. </a:t>
            </a:r>
            <a:r>
              <a:rPr lang="en-US" sz="6000" b="0" i="0" u="none" strike="noStrike" cap="none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시스템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6000" b="0" i="0" u="none" strike="noStrike" cap="none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설계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 </a:t>
            </a:r>
            <a:r>
              <a:rPr lang="en-US" sz="6000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내용</a:t>
            </a:r>
            <a:endParaRPr sz="6000" dirty="0">
              <a:solidFill>
                <a:schemeClr val="lt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10" name="Google Shape;110;p5"/>
          <p:cNvCxnSpPr/>
          <p:nvPr/>
        </p:nvCxnSpPr>
        <p:spPr>
          <a:xfrm>
            <a:off x="490575" y="3946326"/>
            <a:ext cx="1093942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533</Words>
  <Application>Microsoft Office PowerPoint</Application>
  <PresentationFormat>와이드스크린</PresentationFormat>
  <Paragraphs>82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KoPub돋움체 Bold</vt:lpstr>
      <vt:lpstr>Noto Sans KR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김형관</cp:lastModifiedBy>
  <cp:revision>8</cp:revision>
  <dcterms:created xsi:type="dcterms:W3CDTF">2021-09-01T08:44:20Z</dcterms:created>
  <dcterms:modified xsi:type="dcterms:W3CDTF">2022-06-07T14:40:04Z</dcterms:modified>
</cp:coreProperties>
</file>