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F7738D-66EB-4DCE-AC41-8DD7180F0763}">
  <a:tblStyle styleId="{A6F7738D-66EB-4DCE-AC41-8DD7180F07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f820f96fe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f820f96fe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f820f96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af820f96f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820f96fe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f820f96fe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f820f96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af820f96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f820f96f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f820f96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f820f96fe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f820f96fe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fb26594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fb26594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fb26594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fb26594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b26594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fb26594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820f96fe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820f96fe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b26594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b26594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820f96f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820f96f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f820f96f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820f96f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820f96fe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f820f96fe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f820f96fe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f820f96fe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51208" y="-114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Team SocrAItic Circle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938300"/>
            <a:ext cx="8520600" cy="22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AIDebater: Training LLMs to argue and learn</a:t>
            </a:r>
            <a:endParaRPr sz="2889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81050" y="2695150"/>
            <a:ext cx="7581900" cy="5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89">
                <a:solidFill>
                  <a:schemeClr val="dk1"/>
                </a:solidFill>
              </a:rPr>
              <a:t>Gaurav Kothamachu Harish</a:t>
            </a:r>
            <a:endParaRPr sz="2089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89">
                <a:solidFill>
                  <a:schemeClr val="dk1"/>
                </a:solidFill>
              </a:rPr>
              <a:t>Pengkun Ma</a:t>
            </a:r>
            <a:endParaRPr sz="2089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89">
                <a:solidFill>
                  <a:schemeClr val="dk1"/>
                </a:solidFill>
              </a:rPr>
              <a:t>Joel Markapudi</a:t>
            </a:r>
            <a:endParaRPr sz="2089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89">
                <a:solidFill>
                  <a:schemeClr val="dk1"/>
                </a:solidFill>
              </a:rPr>
              <a:t>Tanay Grover</a:t>
            </a:r>
            <a:endParaRPr sz="2089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89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Easha Meher Koppisetty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Design - Strategic Prompting Layers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678253" cy="32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404500" y="4269650"/>
            <a:ext cx="623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Each layer is a dictionary with a specific focus and prompt template.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Templates are structured to force the LLM to analyze one specific aspect.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>
                <a:solidFill>
                  <a:schemeClr val="accent5"/>
                </a:solidFill>
              </a:rPr>
              <a:t>Alternative approaches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628650" y="12680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{A6F7738D-66EB-4DCE-AC41-8DD7180F0763}</a:tableStyleId>
              </a:tblPr>
              <a:tblGrid>
                <a:gridCol w="2628900"/>
                <a:gridCol w="2628900"/>
                <a:gridCol w="2628900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Approach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Pros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Pros &amp; Cons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Pure LLM-based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Both the agents and Judge will be a custom trained model</a:t>
                      </a:r>
                      <a:endParaRPr sz="14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Faster execution, consistent behaviour.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Limited creativity, potential for bias.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Harder to benchmark.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Hybrid Human-AI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Human would provide feedback like how arguments would be judged in professional judge competitions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/>
                        <a:t>More nuanced feedback, better quality.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Slower, requires human availability.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7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Permanently train agents </a:t>
                      </a:r>
                      <a:endParaRPr sz="14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Ensure previous feedback from older debates are used to generate responses</a:t>
                      </a:r>
                      <a:endParaRPr sz="14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Ensures model’s common weaknesses are addressed,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Needs RAG.</a:t>
                      </a:r>
                      <a:endParaRPr sz="14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Architecture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12606"/>
            <a:ext cx="8839199" cy="233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6"/>
          <p:cNvGrpSpPr/>
          <p:nvPr/>
        </p:nvGrpSpPr>
        <p:grpSpPr>
          <a:xfrm>
            <a:off x="2524847" y="4587766"/>
            <a:ext cx="1285325" cy="346800"/>
            <a:chOff x="3977400" y="973693"/>
            <a:chExt cx="1285325" cy="346800"/>
          </a:xfrm>
        </p:grpSpPr>
        <p:cxnSp>
          <p:nvCxnSpPr>
            <p:cNvPr id="138" name="Google Shape;138;p26"/>
            <p:cNvCxnSpPr/>
            <p:nvPr/>
          </p:nvCxnSpPr>
          <p:spPr>
            <a:xfrm rot="10800000">
              <a:off x="4732925" y="1140987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840D3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2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Apr 10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0" name="Google Shape;140;p26"/>
          <p:cNvSpPr txBox="1"/>
          <p:nvPr>
            <p:ph type="title"/>
          </p:nvPr>
        </p:nvSpPr>
        <p:spPr>
          <a:xfrm>
            <a:off x="479675" y="-2"/>
            <a:ext cx="78867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>
                <a:solidFill>
                  <a:schemeClr val="accent5"/>
                </a:solidFill>
              </a:rPr>
              <a:t>Development Stages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41" name="Google Shape;141;p26"/>
          <p:cNvGrpSpPr/>
          <p:nvPr/>
        </p:nvGrpSpPr>
        <p:grpSpPr>
          <a:xfrm>
            <a:off x="2524847" y="618308"/>
            <a:ext cx="4094303" cy="1193579"/>
            <a:chOff x="3977400" y="946003"/>
            <a:chExt cx="4094303" cy="1193579"/>
          </a:xfrm>
        </p:grpSpPr>
        <p:grpSp>
          <p:nvGrpSpPr>
            <p:cNvPr id="142" name="Google Shape;142;p26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43" name="Google Shape;143;p26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4" name="Google Shape;144;p2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2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Initial Setup and Model Integration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6"/>
            <p:cNvSpPr txBox="1"/>
            <p:nvPr/>
          </p:nvSpPr>
          <p:spPr>
            <a:xfrm>
              <a:off x="5343504" y="1222242"/>
              <a:ext cx="2728200" cy="7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Set up development environment with Python		 Install core libraries				Configure API access for GPT-4 and other LLMs</a:t>
              </a:r>
              <a:endParaRPr sz="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7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Start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26"/>
          <p:cNvGrpSpPr/>
          <p:nvPr/>
        </p:nvGrpSpPr>
        <p:grpSpPr>
          <a:xfrm>
            <a:off x="2524847" y="1619151"/>
            <a:ext cx="4094300" cy="1193487"/>
            <a:chOff x="3977400" y="946003"/>
            <a:chExt cx="4094300" cy="1193487"/>
          </a:xfrm>
        </p:grpSpPr>
        <p:grpSp>
          <p:nvGrpSpPr>
            <p:cNvPr id="149" name="Google Shape;149;p26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50" name="Google Shape;150;p2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" name="Google Shape;151;p2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2" name="Google Shape;152;p2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Multi-Agent Framework Development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6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7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Implement two debater agents which interacts with different models, stores context and passes feedback 		 Create judge agent with feedback mechanisms 	      Set up basic logging and monitoring</a:t>
              </a:r>
              <a:endParaRPr sz="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Feb 17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26"/>
          <p:cNvGrpSpPr/>
          <p:nvPr/>
        </p:nvGrpSpPr>
        <p:grpSpPr>
          <a:xfrm>
            <a:off x="2524847" y="2585151"/>
            <a:ext cx="4094300" cy="1193487"/>
            <a:chOff x="3977400" y="946003"/>
            <a:chExt cx="4094300" cy="1193487"/>
          </a:xfrm>
        </p:grpSpPr>
        <p:grpSp>
          <p:nvGrpSpPr>
            <p:cNvPr id="156" name="Google Shape;156;p26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57" name="Google Shape;157;p2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2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9" name="Google Shape;159;p2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Feedback Loop Implementation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6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7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Design iterative refinement system 		Implement feedback processing 			 Create evaluation metrics 			     Test system robustness</a:t>
              </a:r>
              <a:endParaRPr sz="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Mar </a:t>
              </a: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26"/>
          <p:cNvGrpSpPr/>
          <p:nvPr/>
        </p:nvGrpSpPr>
        <p:grpSpPr>
          <a:xfrm>
            <a:off x="2524847" y="3539651"/>
            <a:ext cx="4094300" cy="1193487"/>
            <a:chOff x="3977400" y="946003"/>
            <a:chExt cx="4094300" cy="1193487"/>
          </a:xfrm>
        </p:grpSpPr>
        <p:grpSp>
          <p:nvGrpSpPr>
            <p:cNvPr id="163" name="Google Shape;163;p26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64" name="Google Shape;164;p2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5" name="Google Shape;165;p2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6" name="Google Shape;166;p26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7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Conduct initial testing 				 Refine based on feedback 			       Do performance analysis and provide baseline compared to metrics</a:t>
              </a:r>
              <a:endParaRPr sz="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Mar 24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Required Libraries/APIs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628650" y="817600"/>
            <a:ext cx="7886700" cy="175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Langchain, LangGraph, Autogen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OpenAI/Mistral/Claude etc. APIs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sentence-transformers, faiss-cpu, huggingface_hub, tiktoken, tenacity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Any UI &amp; visualization packages, orchestration, chat interface </a:t>
            </a:r>
            <a:r>
              <a:rPr lang="en">
                <a:solidFill>
                  <a:schemeClr val="dk1"/>
                </a:solidFill>
              </a:rPr>
              <a:t>utilities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691250" y="2458800"/>
            <a:ext cx="7886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>
                <a:solidFill>
                  <a:schemeClr val="accent5"/>
                </a:solidFill>
              </a:rPr>
              <a:t>Challenges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628650" y="3030975"/>
            <a:ext cx="7886700" cy="211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Maintaining context across multiple debate rounds.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Ensuring logical consistency in arguments.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Implementing effective feedback mechanisms.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Managing computational resources/tokens for models.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Handling edge cases.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(Suggested) </a:t>
            </a:r>
            <a:r>
              <a:rPr lang="en">
                <a:solidFill>
                  <a:schemeClr val="accent5"/>
                </a:solidFill>
              </a:rPr>
              <a:t>Measurable</a:t>
            </a:r>
            <a:r>
              <a:rPr lang="en">
                <a:solidFill>
                  <a:schemeClr val="accent5"/>
                </a:solidFill>
              </a:rPr>
              <a:t> Metrics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066225"/>
            <a:ext cx="8520600" cy="3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</a:t>
            </a:r>
            <a:r>
              <a:rPr lang="en">
                <a:solidFill>
                  <a:schemeClr val="dk1"/>
                </a:solidFill>
              </a:rPr>
              <a:t>Quality’ measurement when comparing text outputs from LLMs could be an ambiguous affair. Instead, we depend on a third-party models/frameworks to evaluate and critique the answer.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Weighted judge scores, Categorized </a:t>
            </a:r>
            <a:r>
              <a:rPr lang="en">
                <a:solidFill>
                  <a:schemeClr val="dk1"/>
                </a:solidFill>
              </a:rPr>
              <a:t>scoring (reliability, argument strength, no fallacies, etc.).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Percentage of unanimous decisions.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seems to be the knowledge deviation among judges.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(Suggested) Measurable Metrics continued….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550275"/>
            <a:ext cx="8520600" cy="4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0" y="673725"/>
            <a:ext cx="2892625" cy="24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950" y="827250"/>
            <a:ext cx="3389000" cy="21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200" y="3147113"/>
            <a:ext cx="3389000" cy="14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075" y="3454175"/>
            <a:ext cx="2892625" cy="1239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The Idea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Two Large Language Models (LLMs) simulate opposing sides of a debate.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 "judge" (human or AI) evaluates their arguments based on logical consistency, rhetorical strength, and factual accuracy.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Feedback from the judge allows debaters to refine their arguments in an iterative process.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system integrates human participants into the loop, enabling both humans and AI to improve their debating skills.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782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Our Goal: what we aim to achieve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Create a dynamic, feedback-driven debate training system.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Combine AI and human input to enhance critical thinking and argumentation.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Provide a platform for iterative skill refinement in debating for both AI agents and human participants.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8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Importance of our project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864775"/>
            <a:ext cx="8520600" cy="4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Why It’s Interesting: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Explores how AI can simulate diverse perspectives effectively.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Demonstrates the potential for AI-human collaboration in education.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Encourages active learning through iterative improvement.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Why It’s Important: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Fosters critical thinking and logical reasoning skills in human participants.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Advances AI’s ability to understand and refine arguments.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Builds trust in AI systems by integrating humans into the feedback loop.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What Makes It Hard: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Ensuring argument quality (logical, rhetorical, factual).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Designing an effective feedback mechanism.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Balancing AI and human roles for seamless interaction.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Related Works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Multi-Agent Debate (MAD) for LLMs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Problem: Degeneration of Thoughts (DoT) in Self-Reflection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Self-reflection in LLMs can lead to: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Bias &amp; Distorted Perception</a:t>
            </a:r>
            <a:r>
              <a:rPr lang="en" sz="1100">
                <a:solidFill>
                  <a:schemeClr val="dk1"/>
                </a:solidFill>
              </a:rPr>
              <a:t> – Reinforcing incorrect beliefs.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Rigidity &amp; Resistance to Change</a:t>
            </a:r>
            <a:r>
              <a:rPr lang="en" sz="1100">
                <a:solidFill>
                  <a:schemeClr val="dk1"/>
                </a:solidFill>
              </a:rPr>
              <a:t> – Lack of adaptability.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Limited External Feedback</a:t>
            </a:r>
            <a:r>
              <a:rPr lang="en" sz="1100">
                <a:solidFill>
                  <a:schemeClr val="dk1"/>
                </a:solidFill>
              </a:rPr>
              <a:t> – Missing alternative viewpoints.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Solution: Multi-Agent Debate (MAD)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Two AI models debate to challenge and correct each other.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Reduces bias by exposing flaws in reasoning.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Encourages dynamic learning through mutual feedback.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850" y="1550375"/>
            <a:ext cx="3654451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CoEvol Framework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is CoEvol?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multi-agent framework</a:t>
            </a:r>
            <a:r>
              <a:rPr lang="en" sz="1100">
                <a:solidFill>
                  <a:schemeClr val="dk1"/>
                </a:solidFill>
              </a:rPr>
              <a:t> to refine LLM-generated responses.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Uses </a:t>
            </a:r>
            <a:r>
              <a:rPr b="1" lang="en" sz="1100">
                <a:solidFill>
                  <a:schemeClr val="dk1"/>
                </a:solidFill>
              </a:rPr>
              <a:t>Debate-Advise-Edit-Judge (DAEJ) paradigm</a:t>
            </a:r>
            <a:r>
              <a:rPr lang="en" sz="1100">
                <a:solidFill>
                  <a:schemeClr val="dk1"/>
                </a:solidFill>
              </a:rPr>
              <a:t> for iterative improvement.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How It Works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Debate:</a:t>
            </a:r>
            <a:r>
              <a:rPr lang="en" sz="1100">
                <a:solidFill>
                  <a:schemeClr val="dk1"/>
                </a:solidFill>
              </a:rPr>
              <a:t> Two AI agents argue over the response’s accuracy.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Advise:</a:t>
            </a:r>
            <a:r>
              <a:rPr lang="en" sz="1100">
                <a:solidFill>
                  <a:schemeClr val="dk1"/>
                </a:solidFill>
              </a:rPr>
              <a:t> An advisor suggests refinements based on the debate.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Edit:</a:t>
            </a:r>
            <a:r>
              <a:rPr lang="en" sz="1100">
                <a:solidFill>
                  <a:schemeClr val="dk1"/>
                </a:solidFill>
              </a:rPr>
              <a:t> An AI editor improves the response accordingly.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Judge:</a:t>
            </a:r>
            <a:r>
              <a:rPr lang="en" sz="1100">
                <a:solidFill>
                  <a:schemeClr val="dk1"/>
                </a:solidFill>
              </a:rPr>
              <a:t> A separate AI evaluates if the new response is better.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Why It Matters?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Improves instruction fine-tuning (IFT) data.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Enhances LLM response quality through AI collaboration.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Uses a structured debate approach to refine reasoning.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325" y="1926850"/>
            <a:ext cx="4629676" cy="31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Design - Initial Ideas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6177825" y="1017725"/>
            <a:ext cx="2808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Choosing API requests, responses </a:t>
            </a:r>
            <a:r>
              <a:rPr lang="en" sz="1400">
                <a:solidFill>
                  <a:schemeClr val="dk1"/>
                </a:solidFill>
              </a:rPr>
              <a:t>for debate, judging, and scoring.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Hybrid Scoring System.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Adversarial Training.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Multi-LLM agents as Judge.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Debate summarization, Argument analysis.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Logical, Factual Consistency Analysis.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Fallacy analysis.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75" y="1017724"/>
            <a:ext cx="5687550" cy="3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Primary Hypotheses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H1: Multi-Judge Consensus Hypothesis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"A debate evaluation system using multiple LLM judges with diverse prompting strategies produces more reliable and consistent evaluations compared to single-judge systems"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Rationale: Multiple perspectives and evaluation approaches should reduce bias and increase evaluation reliability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H2: Adversarial Improvement Hypothesis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"Debate agents exposed to adversarial challenges during debates demonstrate improved argument quality and reduced logical fallacies in subsequent debates"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Rationale: The process of defending against and responding to challenges should strengthen argumentation skills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Fine Tuning For Adversarial Training	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Identify logical leaps, Find unstated assumptions, Question causal relationships.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Request source, Challenge data interpretation, Identify cherry-picked examples.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Present edge cases, Provide contradicting scenarios, Demonstrate exceptions.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Core things to attack: Logical reasoning patterns, Common fallacies, Argument structures, Academic and debate principles.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