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8" r:id="rId4"/>
    <p:sldId id="267" r:id="rId5"/>
    <p:sldId id="266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>
        <p:scale>
          <a:sx n="60" d="100"/>
          <a:sy n="60" d="100"/>
        </p:scale>
        <p:origin x="780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5035E-E36F-468A-A732-28D1C8A6E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A3C4E-9EA4-4C8A-801A-538EA6B5D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5BE4F-848F-493D-9D9A-C0B747B7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A45-03B8-4D51-95BB-FEA299D936B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B1A6-B542-4B58-A448-3C981F81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DD6CC-739B-4D2F-9320-17128557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56B8-DB5D-431A-A7D4-64875CDB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E36A-43DB-481F-B1F2-9268007E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6E0B3-9388-4DBC-81A0-CC285B78C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5C831-9973-44BB-9B93-6676F834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A45-03B8-4D51-95BB-FEA299D936B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8C72-BAFD-4205-AFE6-646373A3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478EB-D781-412C-B890-701E8842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56B8-DB5D-431A-A7D4-64875CDB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647502-4CE1-4703-A882-D41E06181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D334D-314F-4639-87EC-C4E19DDF3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B1B7-AAC5-4773-AA93-04BBA470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A45-03B8-4D51-95BB-FEA299D936B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11451-5103-4C97-8157-AB266329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CC5A-90F2-4F07-8B5C-0160CA1B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56B8-DB5D-431A-A7D4-64875CDB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527D-87AD-4981-A136-0FB64CE9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17E9-695A-4CDA-951B-9C7F49D1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55F50-246D-4B7F-9EB8-9C2429CD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A45-03B8-4D51-95BB-FEA299D936B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FCC85-FFDE-49FD-A42C-20BF4CAE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DC41-E886-4CA8-8185-3A6300F8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56B8-DB5D-431A-A7D4-64875CDB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9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9BA0-37F1-408E-9520-06D37C68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AF2D1-AEB9-4098-BA0B-777BD314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452D-2215-403F-987E-6F4A6A0F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A45-03B8-4D51-95BB-FEA299D936B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87E1-A9A7-40AE-96E6-BB262532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CC777-B2C6-4190-9710-D5D1A925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56B8-DB5D-431A-A7D4-64875CDB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1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C76E-27C1-40CE-969A-1D542E46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A7AC-BEBE-4231-B038-7F6693053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3D6BE-6127-4CEE-8BAA-AE4D1B784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BEDEF-C03F-422A-9F32-0D53F4C1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A45-03B8-4D51-95BB-FEA299D936B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91E2-16BE-494B-B5A2-C590DD86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45B12-E1BC-4B21-8C74-B4CD6BB9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56B8-DB5D-431A-A7D4-64875CDB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75E3-7F0A-462F-8EAF-87EAAD0E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31DC3-6ACF-4999-B672-AA43CE12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5207B-216C-412E-9DDA-6A2BD705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05C08-8D1D-41A8-960D-EAC70446F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6ACE9-504C-4D7B-9C1B-38EC98CAC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38A65-DE45-437F-AA13-92512939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A45-03B8-4D51-95BB-FEA299D936B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26540-D0D2-4230-AE5A-C6079D18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7F57F-4FD6-490F-BA82-E3E14C90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56B8-DB5D-431A-A7D4-64875CDB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2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8C5D-A9FA-4221-A38A-A6316396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D7EFF-0E44-4D6F-A191-5F1CB2DB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A45-03B8-4D51-95BB-FEA299D936B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F9DC2-04A3-4C94-92A5-508AFB5D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84FDD-E313-4B5C-80D8-C67A1E0B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56B8-DB5D-431A-A7D4-64875CDB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9A3FF-1495-42FF-8B74-709E1A26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A45-03B8-4D51-95BB-FEA299D936B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08A3F-D45E-417A-B885-2EC8A00B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EFBF9-DDAD-4AC0-9013-CD5FD983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56B8-DB5D-431A-A7D4-64875CDB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1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7985-F775-4489-9EA7-F0CC32CD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0D73A-6A25-4D37-A42C-26F28D36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99F77-AE15-4BF4-A20A-60F84ABFF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CAD4E-647C-4B4B-8565-814615F9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A45-03B8-4D51-95BB-FEA299D936B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25167-9092-4913-8282-CE05328A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6FACF-B799-463A-9180-3A814021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56B8-DB5D-431A-A7D4-64875CDB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5F93-4468-495A-8409-7D40FADD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5382F-6130-4430-B684-32A64D78A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E1380-E08F-4077-8175-BDFD21E0F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9ECE-04C2-433A-8C18-E6C45B7D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2A45-03B8-4D51-95BB-FEA299D936B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3C69A-9746-40F5-A9F5-C0BEB32A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26FA-DBD7-4408-BD23-49007D35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56B8-DB5D-431A-A7D4-64875CDB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79AEB-5F07-4567-85DA-DE986481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431F6-156F-426A-AF5B-E5C069C8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5D93-CAB6-44F5-9090-4ECC24DEF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42A45-03B8-4D51-95BB-FEA299D936B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3B9E-A4C1-4276-8FCE-6BF8EFC60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A25F0-98B4-4E3E-8EF4-C145AF6DB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56B8-DB5D-431A-A7D4-64875CDB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1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DA4-4C1E-4980-9B23-38F7EEAB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Problem identification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76234-A07E-49F2-8F6E-D3DBBAC9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3600" dirty="0"/>
              <a:t>How can </a:t>
            </a:r>
            <a:r>
              <a:rPr lang="en-AU" sz="3600" b="1" dirty="0"/>
              <a:t>Big Mountain Resort increase revenue </a:t>
            </a:r>
            <a:r>
              <a:rPr lang="en-AU" sz="3600" dirty="0"/>
              <a:t>by more than $1.54 million (the operating cost associated with installing an additional chair lift) </a:t>
            </a:r>
            <a:r>
              <a:rPr lang="en-AU" sz="3600" b="1" dirty="0"/>
              <a:t>this season </a:t>
            </a:r>
            <a:r>
              <a:rPr lang="en-AU" sz="3600" dirty="0"/>
              <a:t>by appropriately pricing their ski ticket, </a:t>
            </a:r>
            <a:r>
              <a:rPr lang="en-US" sz="3600" b="0" i="0" u="none" strike="noStrike" baseline="0" dirty="0"/>
              <a:t>cutting costs without undermining the ticket price or </a:t>
            </a:r>
            <a:r>
              <a:rPr lang="en-AU" sz="3600" dirty="0"/>
              <a:t>modifying features of their resort to support a higher ticket price?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2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0E29-B045-42F5-A876-AAFC5770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28" y="365125"/>
            <a:ext cx="11596744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Recommendation and Key Findings</a:t>
            </a:r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B684F1A-B523-46AE-B1AC-95F1E3C59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49557"/>
              </p:ext>
            </p:extLst>
          </p:nvPr>
        </p:nvGraphicFramePr>
        <p:xfrm>
          <a:off x="297628" y="1491521"/>
          <a:ext cx="1159674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4372">
                  <a:extLst>
                    <a:ext uri="{9D8B030D-6E8A-4147-A177-3AD203B41FA5}">
                      <a16:colId xmlns:a16="http://schemas.microsoft.com/office/drawing/2014/main" val="251558408"/>
                    </a:ext>
                  </a:extLst>
                </a:gridCol>
                <a:gridCol w="2728210">
                  <a:extLst>
                    <a:ext uri="{9D8B030D-6E8A-4147-A177-3AD203B41FA5}">
                      <a16:colId xmlns:a16="http://schemas.microsoft.com/office/drawing/2014/main" val="1681404738"/>
                    </a:ext>
                  </a:extLst>
                </a:gridCol>
                <a:gridCol w="4594162">
                  <a:extLst>
                    <a:ext uri="{9D8B030D-6E8A-4147-A177-3AD203B41FA5}">
                      <a16:colId xmlns:a16="http://schemas.microsoft.com/office/drawing/2014/main" val="112845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 for Ticket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Change in Revenue for This Season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6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Permanently close up to 10 least used runs</a:t>
                      </a:r>
                      <a:endParaRPr lang="en-US" sz="1800" u="sng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Decrease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4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-Add a run (increase vertical drop by 150 ft)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-Install an additional chair lift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by $1.99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by $3.5 million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24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-Add a run (increase vertical drop by 150 ft)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-Install an additional chair lift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-Add 2 acres of snow making cover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by $1.99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by $3.5 million 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41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-Increase longest run by 0.2 mile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(total length: 3.5 miles)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-Additional snow making of 4 acres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75165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FBA17E7-B1AE-413B-84CB-223ECD43F4BB}"/>
              </a:ext>
            </a:extLst>
          </p:cNvPr>
          <p:cNvSpPr txBox="1"/>
          <p:nvPr/>
        </p:nvSpPr>
        <p:spPr>
          <a:xfrm>
            <a:off x="297628" y="4720148"/>
            <a:ext cx="115967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Big Mountain Resort currently charges $81 for an adult weekend ski lift ticket.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Big Mountain Resort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modelled price is $95.87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9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4514-2540-4E36-94E3-6CA45091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Modeling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AC13-B834-4FA0-87B7-E1A5B7AA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2539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Model</a:t>
            </a:r>
            <a:r>
              <a:rPr lang="en-US" dirty="0">
                <a:solidFill>
                  <a:srgbClr val="000000"/>
                </a:solidFill>
              </a:rPr>
              <a:t>: Random Forest Regression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Imputation of missing values using median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Performance metric: mean absolute error calculated using cross-validation of 5</a:t>
            </a:r>
          </a:p>
          <a:p>
            <a:r>
              <a:rPr lang="en-US" b="1" dirty="0">
                <a:solidFill>
                  <a:srgbClr val="000000"/>
                </a:solidFill>
              </a:rPr>
              <a:t>Target</a:t>
            </a:r>
            <a:r>
              <a:rPr lang="en-US" dirty="0">
                <a:solidFill>
                  <a:srgbClr val="000000"/>
                </a:solidFill>
              </a:rPr>
              <a:t>: adult weekend ski ticket price</a:t>
            </a:r>
          </a:p>
          <a:p>
            <a:r>
              <a:rPr lang="en-US" b="1" dirty="0">
                <a:solidFill>
                  <a:srgbClr val="000000"/>
                </a:solidFill>
              </a:rPr>
              <a:t>Features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vertical drop, snow making, total chairs, fast quads, runs, longest run, trams,  skiable terrain</a:t>
            </a:r>
          </a:p>
          <a:p>
            <a:r>
              <a:rPr lang="en-US" b="1" dirty="0">
                <a:solidFill>
                  <a:srgbClr val="000000"/>
                </a:solidFill>
              </a:rPr>
              <a:t>Training data</a:t>
            </a:r>
            <a:r>
              <a:rPr lang="en-US" dirty="0">
                <a:solidFill>
                  <a:srgbClr val="000000"/>
                </a:solidFill>
              </a:rPr>
              <a:t>: data from ski resorts in the US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Not including Big Mountain Resort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</a:rPr>
              <a:t>Test data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Big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ountain Resort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1BF3-C69B-41FF-A65F-90E1E401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Ticket Price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B3A9-CF9B-4944-83CC-7CDC15733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D85EA-D1F5-43C9-91AA-CB75101A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" y="2479730"/>
            <a:ext cx="6113244" cy="3310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6883C-8DBB-41A0-A57E-242E6E5C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071" y="2478068"/>
            <a:ext cx="6331929" cy="334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E118-EFAC-41E8-B0A2-1A5BA409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365125"/>
            <a:ext cx="11550315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Big Mountain Features: Better Than Other Resorts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48FD-73FE-42CA-9BA6-D2800D7B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709"/>
            <a:ext cx="60275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Area covered by snow making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otal number of chairs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3AA93-55F6-48FE-BEA1-F7BBFA72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03" y="2055813"/>
            <a:ext cx="4006650" cy="2168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8C13D-F148-4EF0-A846-23C28E04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10833"/>
            <a:ext cx="3980674" cy="21559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7B2ED5-364B-4609-9B2C-F49A3D58CB24}"/>
              </a:ext>
            </a:extLst>
          </p:cNvPr>
          <p:cNvSpPr txBox="1">
            <a:spLocks/>
          </p:cNvSpPr>
          <p:nvPr/>
        </p:nvSpPr>
        <p:spPr>
          <a:xfrm>
            <a:off x="6979646" y="1835365"/>
            <a:ext cx="60275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DCEE2E-36AD-4C90-B366-D1DCE4D66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841" y="2078541"/>
            <a:ext cx="3993663" cy="2123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055D4F-E158-4238-A05C-551F8A2692DF}"/>
              </a:ext>
            </a:extLst>
          </p:cNvPr>
          <p:cNvSpPr txBox="1"/>
          <p:nvPr/>
        </p:nvSpPr>
        <p:spPr>
          <a:xfrm>
            <a:off x="5699841" y="1643892"/>
            <a:ext cx="649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Number of fast quads (Big Mountain has 3)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E5EF2-2942-4A26-B091-2D59767D63B1}"/>
              </a:ext>
            </a:extLst>
          </p:cNvPr>
          <p:cNvSpPr txBox="1"/>
          <p:nvPr/>
        </p:nvSpPr>
        <p:spPr>
          <a:xfrm>
            <a:off x="5787762" y="4131864"/>
            <a:ext cx="649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Skiable Terrain</a:t>
            </a: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A106B8-D438-4471-B5E0-FEB2C3B0B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410" y="4660687"/>
            <a:ext cx="3980674" cy="21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4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4D24-FFC6-4D79-AC2F-E6BB598D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6" y="365125"/>
            <a:ext cx="11871158" cy="1325563"/>
          </a:xfrm>
        </p:spPr>
        <p:txBody>
          <a:bodyPr/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Big Mountain Features: Areas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B8AD1-04C6-4828-BC0A-1FEF9461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63" y="1825625"/>
            <a:ext cx="6834753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Vertical drop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Other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resorts with greater drop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E6537-BDFE-4853-B765-C7726528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3" y="2752413"/>
            <a:ext cx="5867400" cy="316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F4645C-1403-412A-A053-D3EA2EAFC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216" y="4487177"/>
            <a:ext cx="4176129" cy="2286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98328F-59B1-450F-964F-1187F62E6C8C}"/>
              </a:ext>
            </a:extLst>
          </p:cNvPr>
          <p:cNvSpPr txBox="1"/>
          <p:nvPr/>
        </p:nvSpPr>
        <p:spPr>
          <a:xfrm>
            <a:off x="7248137" y="4071953"/>
            <a:ext cx="649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Number of runs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F0FD05-8CDD-4993-8F12-53D1D9EE6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711" y="1778023"/>
            <a:ext cx="4368634" cy="2328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9C728A-1A93-40C2-AED4-D6A069F31B58}"/>
              </a:ext>
            </a:extLst>
          </p:cNvPr>
          <p:cNvSpPr txBox="1"/>
          <p:nvPr/>
        </p:nvSpPr>
        <p:spPr>
          <a:xfrm>
            <a:off x="7122708" y="1434625"/>
            <a:ext cx="649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Longest run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379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ACEB-8637-4658-B3FA-B4AB1828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Summary and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C0229-BBD6-4CA9-AB84-5E7A25DA8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 the four scenarios modelled, </a:t>
            </a:r>
          </a:p>
          <a:p>
            <a:pPr marL="0" indent="0">
              <a:buNone/>
            </a:pPr>
            <a:r>
              <a:rPr lang="en-US" b="1" dirty="0"/>
              <a:t>Best scenario for increasing revenue this season</a:t>
            </a:r>
            <a:r>
              <a:rPr lang="en-US" dirty="0"/>
              <a:t>: </a:t>
            </a:r>
          </a:p>
          <a:p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Add a run, increasing the vertical drop by 150 feet 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nstall an additional chair lift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</a:rPr>
              <a:t>Expected change from scenario this season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: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ncrease support for ticket price by $1.99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ncrease revenue by $3.5 million</a:t>
            </a: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Big Mountain Resort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modelled price is $95.87</a:t>
            </a:r>
            <a:endParaRPr lang="en-US" dirty="0"/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1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383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Roboto</vt:lpstr>
      <vt:lpstr>Times New Roman</vt:lpstr>
      <vt:lpstr>Office Theme</vt:lpstr>
      <vt:lpstr>Problem identification</vt:lpstr>
      <vt:lpstr>Recommendation and Key Findings</vt:lpstr>
      <vt:lpstr>Modeling Results and Analysis</vt:lpstr>
      <vt:lpstr>Ticket Price Distribution</vt:lpstr>
      <vt:lpstr>Big Mountain Features: Better Than Other Resorts</vt:lpstr>
      <vt:lpstr>Big Mountain Features: Areas for Improvement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Herzog</dc:creator>
  <cp:lastModifiedBy>Karin Herzog</cp:lastModifiedBy>
  <cp:revision>13</cp:revision>
  <dcterms:created xsi:type="dcterms:W3CDTF">2021-05-02T12:16:14Z</dcterms:created>
  <dcterms:modified xsi:type="dcterms:W3CDTF">2021-05-02T14:20:54Z</dcterms:modified>
</cp:coreProperties>
</file>