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Ju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vBC4ICFEcW9zCxhsz+4h1B/t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E6F9F2-D884-411C-8CFD-2CDCD6369F3A}">
  <a:tblStyle styleId="{8DE6F9F2-D884-411C-8CFD-2CDCD6369F3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u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04db50f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404db50fe6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4db50fe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404db50fe6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igkinds.or.kr/v2/news/index.do" TargetMode="External"/><Relationship Id="rId4" Type="http://schemas.openxmlformats.org/officeDocument/2006/relationships/hyperlink" Target="https://play.google.com/store/apps/details?id=com.ncsoft.lineagem19" TargetMode="External"/><Relationship Id="rId5" Type="http://schemas.openxmlformats.org/officeDocument/2006/relationships/hyperlink" Target="https://play.google.com/store/apps/details?id=com.ncsoft.tricksterm19" TargetMode="External"/><Relationship Id="rId6" Type="http://schemas.openxmlformats.org/officeDocument/2006/relationships/hyperlink" Target="https://play.google.com/store/apps/details?id=com.ncsoft.bns2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9B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8455" y="4580099"/>
            <a:ext cx="474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알파코 RPA 3기 2조</a:t>
            </a:r>
            <a:endParaRPr b="1" i="0" sz="32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6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김현수, 박정섭, 지원근, 허재혁</a:t>
            </a:r>
            <a:endParaRPr sz="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56025"/>
            <a:ext cx="12192000" cy="32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6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164100" y="194293"/>
            <a:ext cx="5863800" cy="2739300"/>
          </a:xfrm>
          <a:prstGeom prst="rect">
            <a:avLst/>
          </a:prstGeom>
          <a:noFill/>
          <a:ln cap="flat" cmpd="sng" w="9525">
            <a:solidFill>
              <a:srgbClr val="E6E6E6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6400" u="none" cap="none" strike="noStrike">
                <a:solidFill>
                  <a:schemeClr val="dk1"/>
                </a:solidFill>
                <a:highlight>
                  <a:srgbClr val="D8D8D8"/>
                </a:highlight>
                <a:latin typeface="Jua"/>
                <a:ea typeface="Jua"/>
                <a:cs typeface="Jua"/>
                <a:sym typeface="Jua"/>
              </a:rPr>
              <a:t>텍스트 데이터를</a:t>
            </a:r>
            <a:r>
              <a:rPr i="0" lang="ko-KR" sz="5800" u="none" cap="none" strike="noStrike">
                <a:solidFill>
                  <a:schemeClr val="dk1"/>
                </a:solidFill>
                <a:highlight>
                  <a:srgbClr val="D8D8D8"/>
                </a:highlight>
                <a:latin typeface="Jua"/>
                <a:ea typeface="Jua"/>
                <a:cs typeface="Jua"/>
                <a:sym typeface="Jua"/>
              </a:rPr>
              <a:t> </a:t>
            </a:r>
            <a:r>
              <a:rPr i="0" lang="ko-KR" sz="5200" u="none" cap="none" strike="noStrike">
                <a:solidFill>
                  <a:srgbClr val="FFE599"/>
                </a:solidFill>
                <a:highlight>
                  <a:srgbClr val="D8D8D8"/>
                </a:highlight>
                <a:latin typeface="Jua"/>
                <a:ea typeface="Jua"/>
                <a:cs typeface="Jua"/>
                <a:sym typeface="Jua"/>
              </a:rPr>
              <a:t>이용한</a:t>
            </a:r>
            <a:endParaRPr i="0" sz="5200" u="none" cap="none" strike="noStrike">
              <a:solidFill>
                <a:srgbClr val="FFE599"/>
              </a:solidFill>
              <a:highlight>
                <a:srgbClr val="D8D8D8"/>
              </a:highlight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5200" u="none" cap="none" strike="noStrike">
                <a:solidFill>
                  <a:srgbClr val="FFE599"/>
                </a:solidFill>
                <a:highlight>
                  <a:srgbClr val="D8D8D8"/>
                </a:highlight>
                <a:latin typeface="Jua"/>
                <a:ea typeface="Jua"/>
                <a:cs typeface="Jua"/>
                <a:sym typeface="Jua"/>
              </a:rPr>
              <a:t>게임 평판 분석</a:t>
            </a:r>
            <a:endParaRPr i="0" sz="5200" u="none" cap="none" strike="noStrike">
              <a:solidFill>
                <a:srgbClr val="FFE599"/>
              </a:solidFill>
              <a:highlight>
                <a:srgbClr val="D8D8D8"/>
              </a:highlight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975" y="4367900"/>
            <a:ext cx="3058300" cy="13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300" y="4609825"/>
            <a:ext cx="2709300" cy="9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5100" y="5417925"/>
            <a:ext cx="2480699" cy="1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9575" y="4908963"/>
            <a:ext cx="3225899" cy="13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400" y="5831001"/>
            <a:ext cx="2991100" cy="7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8725" y="2599675"/>
            <a:ext cx="4824776" cy="32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6429375" y="3591175"/>
            <a:ext cx="5711100" cy="1046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441675" y="3591180"/>
            <a:ext cx="5686500" cy="3201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404db50fe6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75" y="505650"/>
            <a:ext cx="3524150" cy="41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404db50fe6_1_1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ko-KR" sz="1800">
                <a:solidFill>
                  <a:schemeClr val="lt1"/>
                </a:solidFill>
              </a:rPr>
              <a:t> 로스트아크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36" name="Google Shape;236;g1404db50fe6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400" y="756000"/>
            <a:ext cx="6738850" cy="37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404db50fe6_1_18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404db50fe6_1_18"/>
          <p:cNvSpPr txBox="1"/>
          <p:nvPr/>
        </p:nvSpPr>
        <p:spPr>
          <a:xfrm>
            <a:off x="63722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로스트아크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키워드 워드클라우드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(21.08~22.08, 총 45건)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빅카인즈 기사들의 키워드를 워드클라우드로 표현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‘확률’, ‘아이템’ 등의 유사한 키워드들이 보이나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‘콘텐츠’, ‘동접자’, ‘커뮤니티’ 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활성화된 게임으로서의 키워드들에 주목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404db50fe6_1_18"/>
          <p:cNvSpPr txBox="1"/>
          <p:nvPr/>
        </p:nvSpPr>
        <p:spPr>
          <a:xfrm>
            <a:off x="673497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로스트아크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트위터 게임 키워드 정리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(21.08~22.08, 트위터 총 26,905건)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로스트아크+게임이 언급된 트위터의 키워드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‘환영’, ‘서버명(프로키온)’, ‘스토리’, ‘디렉터’ 등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유저들이 직접 게임을 즐기는 내용과 직관된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트위터 내용이 많음에 주목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g1404db50fe6_1_18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1404db50fe6_1_18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42" name="Google Shape;242;g1404db50fe6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4875" y="43937"/>
            <a:ext cx="2599900" cy="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E4ED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374650" y="819152"/>
            <a:ext cx="11442600" cy="6089700"/>
          </a:xfrm>
          <a:prstGeom prst="roundRect">
            <a:avLst>
              <a:gd fmla="val 24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 게임 Vs </a:t>
            </a:r>
            <a:r>
              <a:rPr b="1" lang="ko-KR" sz="240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로스트 아크</a:t>
            </a:r>
            <a:endParaRPr b="1" sz="2400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추출 데이터와 특징 비교를 통한 장·단점 비교 및 insight 도출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2520027" y="1356138"/>
            <a:ext cx="1514475" cy="447674"/>
          </a:xfrm>
          <a:prstGeom prst="roundRect">
            <a:avLst>
              <a:gd fmla="val 50000" name="adj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 게임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8174702" y="1356137"/>
            <a:ext cx="1514400" cy="447600"/>
          </a:xfrm>
          <a:prstGeom prst="roundRect">
            <a:avLst>
              <a:gd fmla="val 50000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로스트아크</a:t>
            </a:r>
            <a:endParaRPr/>
          </a:p>
        </p:txBody>
      </p:sp>
      <p:grpSp>
        <p:nvGrpSpPr>
          <p:cNvPr id="251" name="Google Shape;251;p11"/>
          <p:cNvGrpSpPr/>
          <p:nvPr/>
        </p:nvGrpSpPr>
        <p:grpSpPr>
          <a:xfrm>
            <a:off x="5079467" y="2431038"/>
            <a:ext cx="1903604" cy="889012"/>
            <a:chOff x="5146126" y="2261010"/>
            <a:chExt cx="1903604" cy="889012"/>
          </a:xfrm>
        </p:grpSpPr>
        <p:grpSp>
          <p:nvGrpSpPr>
            <p:cNvPr id="252" name="Google Shape;252;p11"/>
            <p:cNvGrpSpPr/>
            <p:nvPr/>
          </p:nvGrpSpPr>
          <p:grpSpPr>
            <a:xfrm>
              <a:off x="5651500" y="2261010"/>
              <a:ext cx="1398230" cy="889012"/>
              <a:chOff x="5651500" y="2261010"/>
              <a:chExt cx="1398230" cy="889012"/>
            </a:xfrm>
          </p:grpSpPr>
          <p:sp>
            <p:nvSpPr>
              <p:cNvPr id="253" name="Google Shape;253;p11"/>
              <p:cNvSpPr/>
              <p:nvPr/>
            </p:nvSpPr>
            <p:spPr>
              <a:xfrm>
                <a:off x="5651500" y="2261010"/>
                <a:ext cx="889000" cy="889000"/>
              </a:xfrm>
              <a:prstGeom prst="ellipse">
                <a:avLst/>
              </a:prstGeom>
              <a:solidFill>
                <a:srgbClr val="D8D8D8"/>
              </a:solidFill>
              <a:ln cap="flat" cmpd="sng" w="222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5965894" y="2433737"/>
                <a:ext cx="297256" cy="364946"/>
              </a:xfrm>
              <a:custGeom>
                <a:rect b="b" l="l" r="r" t="t"/>
                <a:pathLst>
                  <a:path extrusionOk="0" h="3472" w="2831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768982" y="2761522"/>
                <a:ext cx="6579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운</a:t>
                </a:r>
                <a:r>
                  <a:rPr lang="ko-KR">
                    <a:solidFill>
                      <a:srgbClr val="595959"/>
                    </a:solidFill>
                  </a:rPr>
                  <a:t>영 </a:t>
                </a:r>
                <a:endParaRPr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 txBox="1"/>
              <p:nvPr/>
            </p:nvSpPr>
            <p:spPr>
              <a:xfrm>
                <a:off x="6574724" y="2520844"/>
                <a:ext cx="47500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/>
              </a:p>
            </p:txBody>
          </p:sp>
        </p:grpSp>
        <p:sp>
          <p:nvSpPr>
            <p:cNvPr id="257" name="Google Shape;257;p11"/>
            <p:cNvSpPr txBox="1"/>
            <p:nvPr/>
          </p:nvSpPr>
          <p:spPr>
            <a:xfrm>
              <a:off x="5146126" y="2523989"/>
              <a:ext cx="4750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◀</a:t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5079467" y="4820568"/>
            <a:ext cx="1903604" cy="889007"/>
            <a:chOff x="5146127" y="5048894"/>
            <a:chExt cx="1903604" cy="889007"/>
          </a:xfrm>
        </p:grpSpPr>
        <p:sp>
          <p:nvSpPr>
            <p:cNvPr id="259" name="Google Shape;259;p11"/>
            <p:cNvSpPr/>
            <p:nvPr/>
          </p:nvSpPr>
          <p:spPr>
            <a:xfrm>
              <a:off x="5651501" y="5048894"/>
              <a:ext cx="889000" cy="889000"/>
            </a:xfrm>
            <a:prstGeom prst="ellipse">
              <a:avLst/>
            </a:prstGeom>
            <a:solidFill>
              <a:srgbClr val="D8D8D8"/>
            </a:solidFill>
            <a:ln cap="flat" cmpd="sng" w="222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5965895" y="5221621"/>
              <a:ext cx="297256" cy="364946"/>
            </a:xfrm>
            <a:custGeom>
              <a:rect b="b" l="l" r="r" t="t"/>
              <a:pathLst>
                <a:path extrusionOk="0" h="3472" w="2831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819833" y="5549401"/>
              <a:ext cx="5562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BM</a:t>
              </a: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6574725" y="5308728"/>
              <a:ext cx="4750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▶</a:t>
              </a:r>
              <a:endParaRPr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5146127" y="5311873"/>
              <a:ext cx="4750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◀</a:t>
              </a:r>
              <a:endParaRPr/>
            </a:p>
          </p:txBody>
        </p:sp>
      </p:grpSp>
      <p:sp>
        <p:nvSpPr>
          <p:cNvPr id="264" name="Google Shape;264;p11"/>
          <p:cNvSpPr/>
          <p:nvPr/>
        </p:nvSpPr>
        <p:spPr>
          <a:xfrm>
            <a:off x="1608145" y="1896376"/>
            <a:ext cx="3338237" cy="1987727"/>
          </a:xfrm>
          <a:prstGeom prst="roundRect">
            <a:avLst>
              <a:gd fmla="val 6721" name="adj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유저와의 소통 부족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</a:t>
            </a:r>
            <a:r>
              <a:rPr lang="ko-KR">
                <a:solidFill>
                  <a:srgbClr val="3F3F3F"/>
                </a:solidFill>
              </a:rPr>
              <a:t>환불’, ‘과금’</a:t>
            </a:r>
            <a:r>
              <a:rPr lang="ko-KR">
                <a:solidFill>
                  <a:srgbClr val="3F3F3F"/>
                </a:solidFill>
              </a:rPr>
              <a:t>)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부족한 게임성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(반복되는 ‘리니지’, ’그래픽’)</a:t>
            </a:r>
            <a:endParaRPr>
              <a:solidFill>
                <a:srgbClr val="3F3F3F"/>
              </a:solidFill>
            </a:endParaRPr>
          </a:p>
        </p:txBody>
      </p:sp>
      <p:cxnSp>
        <p:nvCxnSpPr>
          <p:cNvPr id="265" name="Google Shape;265;p11"/>
          <p:cNvCxnSpPr/>
          <p:nvPr/>
        </p:nvCxnSpPr>
        <p:spPr>
          <a:xfrm flipH="1" rot="10800000">
            <a:off x="2264946" y="4003904"/>
            <a:ext cx="7643068" cy="44825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1"/>
          <p:cNvSpPr/>
          <p:nvPr/>
        </p:nvSpPr>
        <p:spPr>
          <a:xfrm>
            <a:off x="1608145" y="4279721"/>
            <a:ext cx="3338237" cy="1987727"/>
          </a:xfrm>
          <a:prstGeom prst="roundRect">
            <a:avLst>
              <a:gd fmla="val 6721" name="adj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확률형, 도박성 과금구조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환불 및 고객응대능력 부족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(‘환불’, ‘문양 사건’)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7255191" y="1879344"/>
            <a:ext cx="3338237" cy="2004759"/>
          </a:xfrm>
          <a:prstGeom prst="roundRect">
            <a:avLst>
              <a:gd fmla="val 6721" name="adj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유저와 원활한 소통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(‘디렉터’, ‘선’)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활성화된 게임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(‘스토리’, ‘서버명’)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255191" y="4279721"/>
            <a:ext cx="3338237" cy="1970695"/>
          </a:xfrm>
          <a:prstGeom prst="roundRect">
            <a:avLst>
              <a:gd fmla="val 6721" name="adj"/>
            </a:avLst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치장형 아이템 과금구조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(‘스’, ‘취향’)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초보자 지원 시스템 다수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</a:rPr>
              <a:t>(‘환영’, ‘추’)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3919935" y="461016"/>
            <a:ext cx="4236842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조원 담당업무 및 평가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14"/>
          <p:cNvGraphicFramePr/>
          <p:nvPr/>
        </p:nvGraphicFramePr>
        <p:xfrm>
          <a:off x="672974" y="2200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{8DE6F9F2-D884-411C-8CFD-2CDCD6369F3A}</a:tableStyleId>
              </a:tblPr>
              <a:tblGrid>
                <a:gridCol w="2711525"/>
                <a:gridCol w="2711525"/>
                <a:gridCol w="2711525"/>
                <a:gridCol w="2711525"/>
              </a:tblGrid>
              <a:tr h="8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김현수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박정섭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지원근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허재혁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7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리니지 M 분석 및 시각화, 시각화 통합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트릭스터 M, 로스트아크 분석 및 시각화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블레이드앤소울2,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리니지W 분석 및 시각화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엔씨소프트 분석 및 시각화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7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PPT 작성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인사이트 도출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발표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조원 코칭, 코드 통합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7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9B6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/>
        </p:nvSpPr>
        <p:spPr>
          <a:xfrm>
            <a:off x="9027922" y="6175570"/>
            <a:ext cx="30094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-K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474885" y="313672"/>
            <a:ext cx="11242229" cy="5634123"/>
          </a:xfrm>
          <a:prstGeom prst="roundRect">
            <a:avLst>
              <a:gd fmla="val 6721" name="adj"/>
            </a:avLst>
          </a:prstGeom>
          <a:solidFill>
            <a:schemeClr val="lt1"/>
          </a:solidFill>
          <a:ln cap="flat" cmpd="sng" w="12700">
            <a:solidFill>
              <a:srgbClr val="4999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</a:t>
            </a: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빅카인즈 뉴스기사 수집 [ </a:t>
            </a:r>
            <a:r>
              <a:rPr lang="ko-KR" sz="1800" u="sng">
                <a:solidFill>
                  <a:schemeClr val="hlink"/>
                </a:solidFill>
                <a:hlinkClick r:id="rId3"/>
              </a:rPr>
              <a:t>https://www.bigkinds.or.kr/v2/news/index.do</a:t>
            </a:r>
            <a:r>
              <a:rPr lang="ko-KR" sz="1800">
                <a:solidFill>
                  <a:schemeClr val="dk1"/>
                </a:solidFill>
              </a:rPr>
              <a:t> ]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엔씨소프트 (19.08 ~ 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리니지M (21.01 ~ 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트릭스터M (</a:t>
            </a:r>
            <a:r>
              <a:rPr lang="ko-KR" sz="1800">
                <a:solidFill>
                  <a:schemeClr val="dk1"/>
                </a:solidFill>
              </a:rPr>
              <a:t>21.01 ~ 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블레이드 앤 소울 (21.01 ~ 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로스트아크 (21.08~22.08)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리니지W (21.08~22.08)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구글 플레이 앱스토어 리뷰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리니지 M - </a:t>
            </a:r>
            <a:r>
              <a:rPr lang="ko-KR" sz="1800" u="sng">
                <a:solidFill>
                  <a:schemeClr val="hlink"/>
                </a:solidFill>
                <a:hlinkClick r:id="rId4"/>
              </a:rPr>
              <a:t>https://play.google.com/store/apps/details?id=com.ncsoft.lineagem19</a:t>
            </a:r>
            <a:r>
              <a:rPr lang="ko-KR" sz="1800">
                <a:solidFill>
                  <a:schemeClr val="dk1"/>
                </a:solidFill>
              </a:rPr>
              <a:t> (21년 이후~)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트릭스터 M - </a:t>
            </a:r>
            <a:r>
              <a:rPr lang="ko-KR" sz="1800" u="sng">
                <a:solidFill>
                  <a:schemeClr val="hlink"/>
                </a:solidFill>
                <a:hlinkClick r:id="rId5"/>
              </a:rPr>
              <a:t>https://play.google.com/store/apps/details?id=com.ncsoft.tricksterm19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블레이드 앤 소울 2 - </a:t>
            </a:r>
            <a:r>
              <a:rPr lang="ko-KR" sz="1800" u="sng">
                <a:solidFill>
                  <a:schemeClr val="hlink"/>
                </a:solidFill>
                <a:hlinkClick r:id="rId6"/>
              </a:rPr>
              <a:t>https://play.google.com/store/apps/details?id=com.ncsoft.bns219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트위터 검색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(21.08.01~22.07.31)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리니지W , 로스트아크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" y="-1387"/>
            <a:ext cx="12192001" cy="686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9592" y="1400961"/>
            <a:ext cx="2125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</a:rPr>
              <a:t>1 단계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문제 제기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&amp;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기초 데이터 조사 </a:t>
            </a:r>
            <a:endParaRPr b="1"/>
          </a:p>
        </p:txBody>
      </p:sp>
      <p:sp>
        <p:nvSpPr>
          <p:cNvPr id="101" name="Google Shape;101;p2"/>
          <p:cNvSpPr txBox="1"/>
          <p:nvPr/>
        </p:nvSpPr>
        <p:spPr>
          <a:xfrm>
            <a:off x="5290657" y="1400961"/>
            <a:ext cx="161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</a:rPr>
              <a:t>2 단계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데이터 분석</a:t>
            </a:r>
            <a:endParaRPr b="1"/>
          </a:p>
        </p:txBody>
      </p:sp>
      <p:sp>
        <p:nvSpPr>
          <p:cNvPr id="102" name="Google Shape;102;p2"/>
          <p:cNvSpPr txBox="1"/>
          <p:nvPr/>
        </p:nvSpPr>
        <p:spPr>
          <a:xfrm>
            <a:off x="8741329" y="1400961"/>
            <a:ext cx="161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</a:rPr>
              <a:t>3 단계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비즈니스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인사이트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756407" y="2062680"/>
            <a:ext cx="1067918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 목차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단계별 수행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4669690" y="756157"/>
            <a:ext cx="7376251" cy="3619621"/>
            <a:chOff x="1661863" y="2096214"/>
            <a:chExt cx="7650126" cy="3725423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1661863" y="2096214"/>
              <a:ext cx="7650126" cy="3725423"/>
              <a:chOff x="1322773" y="1313894"/>
              <a:chExt cx="7650126" cy="3725423"/>
            </a:xfrm>
          </p:grpSpPr>
          <p:pic>
            <p:nvPicPr>
              <p:cNvPr id="111" name="Google Shape;11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22773" y="1313894"/>
                <a:ext cx="7650126" cy="3725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14788" y="1597266"/>
                <a:ext cx="2185987" cy="5912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Google Shape;113;p3"/>
            <p:cNvSpPr/>
            <p:nvPr/>
          </p:nvSpPr>
          <p:spPr>
            <a:xfrm>
              <a:off x="8622278" y="2142530"/>
              <a:ext cx="609601" cy="532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문제 제기 &amp; 기초 데이터 조사 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9525" y="-609100"/>
            <a:ext cx="2962227" cy="19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63722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NC소프트+주요 타이틀 키워드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(19.08 ~ 22.08,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각 NC : 109,326 +트릭스터 : 2,966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+ 리니지 : 8,400 + 블앤소 : 7,604건</a:t>
            </a:r>
            <a:r>
              <a:rPr lang="ko-KR" sz="1800">
                <a:solidFill>
                  <a:schemeClr val="dk1"/>
                </a:solidFill>
              </a:rPr>
              <a:t>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NC소프트 기사들 중 특정 게임이 언급된 기사의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키워드들을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‘매출’, ‘출시’, ‘리니지’ 등의 키워드가 핵심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734975" y="4837050"/>
            <a:ext cx="481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NC소프트 관련기사 정리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(19.08 ~ 22.08, 총 14,266건)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NC소프트가 기사화된 빈도수를 시간대별로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논란 및 문제가 있는 신작들의 출시가 많았던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2021년에 가장 많았음을 확인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1" name="Google Shape;12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800" y="787775"/>
            <a:ext cx="4251500" cy="390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분류 방식 접근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699500" y="1808310"/>
            <a:ext cx="2324100" cy="2300140"/>
          </a:xfrm>
          <a:prstGeom prst="uturnArrow">
            <a:avLst>
              <a:gd fmla="val 15250" name="adj1"/>
              <a:gd fmla="val 12370" name="adj2"/>
              <a:gd fmla="val 22340" name="adj3"/>
              <a:gd fmla="val 48148" name="adj4"/>
              <a:gd fmla="val 100000" name="adj5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flipH="1" rot="10800000">
            <a:off x="6819900" y="3617340"/>
            <a:ext cx="2324100" cy="2300140"/>
          </a:xfrm>
          <a:prstGeom prst="uturnArrow">
            <a:avLst>
              <a:gd fmla="val 15250" name="adj1"/>
              <a:gd fmla="val 12370" name="adj2"/>
              <a:gd fmla="val 22340" name="adj3"/>
              <a:gd fmla="val 48148" name="adj4"/>
              <a:gd fmla="val 100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fmla="val 15250" name="adj1"/>
              <a:gd fmla="val 12370" name="adj2"/>
              <a:gd fmla="val 22340" name="adj3"/>
              <a:gd fmla="val 48148" name="adj4"/>
              <a:gd fmla="val 100000" name="adj5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flipH="1" rot="10800000">
            <a:off x="3060700" y="3611710"/>
            <a:ext cx="2324100" cy="2300140"/>
          </a:xfrm>
          <a:prstGeom prst="uturnArrow">
            <a:avLst>
              <a:gd fmla="val 15250" name="adj1"/>
              <a:gd fmla="val 12370" name="adj2"/>
              <a:gd fmla="val 22340" name="adj3"/>
              <a:gd fmla="val 48148" name="adj4"/>
              <a:gd fmla="val 100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fmla="val 15250" name="adj1"/>
              <a:gd fmla="val 12370" name="adj2"/>
              <a:gd fmla="val 22340" name="adj3"/>
              <a:gd fmla="val 48148" name="adj4"/>
              <a:gd fmla="val 100000" name="adj5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605928" y="3221604"/>
            <a:ext cx="1381986" cy="856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기초 데이터 조사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검색을 통한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데이터 크롤링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"/>
          <p:cNvGrpSpPr/>
          <p:nvPr/>
        </p:nvGrpSpPr>
        <p:grpSpPr>
          <a:xfrm>
            <a:off x="3881326" y="4766315"/>
            <a:ext cx="536224" cy="536224"/>
            <a:chOff x="2069418" y="3105945"/>
            <a:chExt cx="536224" cy="536224"/>
          </a:xfrm>
        </p:grpSpPr>
        <p:sp>
          <p:nvSpPr>
            <p:cNvPr id="135" name="Google Shape;135;p4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4"/>
            <p:cNvGrpSpPr/>
            <p:nvPr/>
          </p:nvGrpSpPr>
          <p:grpSpPr>
            <a:xfrm flipH="1">
              <a:off x="2190492" y="3253612"/>
              <a:ext cx="283987" cy="240890"/>
              <a:chOff x="3723" y="3943"/>
              <a:chExt cx="626" cy="531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3723" y="3943"/>
                <a:ext cx="626" cy="531"/>
              </a:xfrm>
              <a:custGeom>
                <a:rect b="b" l="l" r="r" t="t"/>
                <a:pathLst>
                  <a:path extrusionOk="0" h="3186" w="375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3982" y="4071"/>
                <a:ext cx="108" cy="109"/>
              </a:xfrm>
              <a:custGeom>
                <a:rect b="b" l="l" r="r" t="t"/>
                <a:pathLst>
                  <a:path extrusionOk="0" h="654" w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4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140" name="Google Shape;140;p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rect b="b" l="l" r="r" t="t"/>
                <a:pathLst>
                  <a:path extrusionOk="0" h="963" w="1255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rect b="b" l="l" r="r" t="t"/>
                <a:pathLst>
                  <a:path extrusionOk="0" h="2058" w="2072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rect b="b" l="l" r="r" t="t"/>
                <a:pathLst>
                  <a:path extrusionOk="0" h="1236" w="984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rect b="b" l="l" r="r" t="t"/>
                <a:pathLst>
                  <a:path extrusionOk="0" h="1016" w="54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rect b="b" l="l" r="r" t="t"/>
                <a:pathLst>
                  <a:path extrusionOk="0" h="351" w="366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" name="Google Shape;147;p4"/>
          <p:cNvSpPr/>
          <p:nvPr/>
        </p:nvSpPr>
        <p:spPr>
          <a:xfrm flipH="1">
            <a:off x="2202290" y="2681352"/>
            <a:ext cx="214826" cy="263746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3461703" y="2561023"/>
            <a:ext cx="1381986" cy="856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200">
                <a:solidFill>
                  <a:srgbClr val="3F3F3F"/>
                </a:solidFill>
              </a:rPr>
              <a:t>데이터 분석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키워드를 빈도에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따라 분류/분석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384800" y="3250825"/>
            <a:ext cx="1382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b="1" lang="ko-KR" sz="1200">
                <a:solidFill>
                  <a:srgbClr val="3F3F3F"/>
                </a:solidFill>
              </a:rPr>
              <a:t>시각화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키워드 지표 및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워드클라우드를 통한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경향 분석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240575" y="2590254"/>
            <a:ext cx="13821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비교를 통한 분석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NC소프트의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게임들의 주요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문제점들을</a:t>
            </a: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지표간 비교를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통해 분석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</p:grpSpPr>
        <p:sp>
          <p:nvSpPr>
            <p:cNvPr id="152" name="Google Shape;152;p4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4"/>
            <p:cNvGrpSpPr/>
            <p:nvPr/>
          </p:nvGrpSpPr>
          <p:grpSpPr>
            <a:xfrm flipH="1">
              <a:off x="2190492" y="3253612"/>
              <a:ext cx="283987" cy="240890"/>
              <a:chOff x="3723" y="3943"/>
              <a:chExt cx="626" cy="531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3723" y="3943"/>
                <a:ext cx="626" cy="531"/>
              </a:xfrm>
              <a:custGeom>
                <a:rect b="b" l="l" r="r" t="t"/>
                <a:pathLst>
                  <a:path extrusionOk="0" h="3186" w="375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3982" y="4071"/>
                <a:ext cx="108" cy="109"/>
              </a:xfrm>
              <a:custGeom>
                <a:rect b="b" l="l" r="r" t="t"/>
                <a:pathLst>
                  <a:path extrusionOk="0" h="654" w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4"/>
          <p:cNvGrpSpPr/>
          <p:nvPr/>
        </p:nvGrpSpPr>
        <p:grpSpPr>
          <a:xfrm>
            <a:off x="9567882" y="2537834"/>
            <a:ext cx="536224" cy="536224"/>
            <a:chOff x="2104620" y="4162776"/>
            <a:chExt cx="536224" cy="536224"/>
          </a:xfrm>
        </p:grpSpPr>
        <p:sp>
          <p:nvSpPr>
            <p:cNvPr id="157" name="Google Shape;157;p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rect b="b" l="l" r="r" t="t"/>
                <a:pathLst>
                  <a:path extrusionOk="0" h="963" w="1255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rect b="b" l="l" r="r" t="t"/>
                <a:pathLst>
                  <a:path extrusionOk="0" h="2058" w="2072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rect b="b" l="l" r="r" t="t"/>
                <a:pathLst>
                  <a:path extrusionOk="0" h="1236" w="984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rect b="b" l="l" r="r" t="t"/>
                <a:pathLst>
                  <a:path extrusionOk="0" h="1016" w="54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rect b="b" l="l" r="r" t="t"/>
                <a:pathLst>
                  <a:path extrusionOk="0" h="351" w="366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4"/>
          <p:cNvSpPr/>
          <p:nvPr/>
        </p:nvSpPr>
        <p:spPr>
          <a:xfrm>
            <a:off x="9076988" y="3339950"/>
            <a:ext cx="151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</a:rPr>
              <a:t>비즈니스 </a:t>
            </a: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인사이트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타 흥행 게임</a:t>
            </a:r>
            <a:br>
              <a:rPr lang="ko-KR" sz="1100">
                <a:solidFill>
                  <a:srgbClr val="3F3F3F"/>
                </a:solidFill>
              </a:rPr>
            </a:br>
            <a:r>
              <a:rPr lang="ko-KR" sz="1100">
                <a:solidFill>
                  <a:srgbClr val="3F3F3F"/>
                </a:solidFill>
              </a:rPr>
              <a:t>(로스트아크)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</a:rPr>
              <a:t>의 분석과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rgbClr val="3F3F3F"/>
                </a:solidFill>
              </a:rPr>
              <a:t>비교</a:t>
            </a:r>
            <a:endParaRPr sz="1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리니지 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" y="756150"/>
            <a:ext cx="6649274" cy="38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637150" y="4823575"/>
            <a:ext cx="481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리니지M 구글리뷰 키워드 정리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총 3703건)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구글 앱스토어 리뷰의 키워드들을 빈도순으로 정리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‘도박’, ‘과금(각성)’, ‘환불’ 등의 부정적 키워드 다수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6734900" y="4823575"/>
            <a:ext cx="481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기간에 따른 ‘환불’키워드 언급량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총 49건)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구글 리뷰들에서 ‘환불’키워드가 언급된 총 횟수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‘리니지M 문양 사태’ 운영대처 문제가 심화된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3월 22일 직후 가장 급격한 증가를 보임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5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6" name="Google Shape;17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500" y="934925"/>
            <a:ext cx="5234850" cy="37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9050" y="-277275"/>
            <a:ext cx="30583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50" y="756150"/>
            <a:ext cx="6096076" cy="3250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리니지 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637225" y="4809825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리니지M 빅카인즈 키워드 정리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총 86건)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빅카인즈 뉴스기사의 키워드들을 빈도순으로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부정적 이용경험 키워드가 많은 리뷰 정리에 비해,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빅카인즈 키워드는 ‘이용자’, ‘매출’, ‘주가’, ‘확률’ 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실적에 관련된 부정적 키워드에 집중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734975" y="4809825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리니지M 키워드 워드클라우드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총 86건)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빅카인즈 기사들의 키워드를 워드클라우드로 표현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경쟁사 및 일반적 게임수사를 제외하고 볼 경우,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‘과금’, ‘확률형’, ‘페이투윈’, ‘린저씨’등의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키워드들에 주목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6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9" name="Google Shape;1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5" y="756150"/>
            <a:ext cx="6620700" cy="392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9050" y="-277275"/>
            <a:ext cx="30583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트릭스터M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50" y="757400"/>
            <a:ext cx="6949500" cy="390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325" y="850279"/>
            <a:ext cx="3583675" cy="37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63722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트릭스터M 리뷰 주요 키워드 TOP10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TOP10 키워드 총 803건)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게임에서 일반적으로 중복되는 키워드를 제거한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키워드들 중 TOP10의 비율을 정리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트릭스터 게임임에도 불구하고,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‘리니지’, ‘과금’ 키워드 비중이 높음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673497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트릭스터M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구글리뷰 키워드 정리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리뷰 총 1,699건)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앱스토어 리뷰의 키워드들을 빈도순으로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예전 IP를 재활용한 게임이므로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‘추억’, ‘기대’, ‘생각’ 등의 키워드가 많으나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대부분의 상세한 리뷰내용은 부정적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7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7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03" name="Google Shape;20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4725" y="0"/>
            <a:ext cx="1814100" cy="6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 </a:t>
            </a: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sz="1800">
                <a:solidFill>
                  <a:schemeClr val="lt1"/>
                </a:solidFill>
              </a:rPr>
              <a:t>블레이드앤소울2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297" y="756150"/>
            <a:ext cx="7067055" cy="40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50" y="850278"/>
            <a:ext cx="3769032" cy="375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9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63722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블레이드앤소울2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리뷰 키워드 TOP10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TOP10 키워드 총 3,707건)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게임에서 일반적으로 중복되는 키워드를 제거한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키워드들 중 TOP10의 비율을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앞선사례와 마찬가지로 ‘블레이드앤소울’ 게임인데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‘리니지’, ‘과금’ 등의 유사한 부정적 키워드패턴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6734975" y="4837050"/>
            <a:ext cx="4819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블레이드앤소울2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구글리뷰 키워드 정리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(21.01 ~ 22.08, 리뷰 총 9,764건)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앱스토어 리뷰의 키워드들을 빈도순으로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‘그래픽’, ‘재미’라는 키워드가 보이나,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‘쓰레기’, ‘최악’, ‘조작’ 이라는 특히나 부정적인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키워드가 다른 타이틀보다도 다수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p9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9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16" name="Google Shape;21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6824" y="0"/>
            <a:ext cx="1552363" cy="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404db50fe6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2750" y="1141275"/>
            <a:ext cx="5585400" cy="29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404db50fe6_1_22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fmla="val 0" name="adj1"/>
              <a:gd fmla="val 13437" name="adj2"/>
            </a:avLst>
          </a:prstGeom>
          <a:solidFill>
            <a:srgbClr val="4999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lt1"/>
                </a:solidFill>
              </a:rPr>
              <a:t>데이터 분석 </a:t>
            </a:r>
            <a:r>
              <a:rPr lang="ko-KR" sz="1800">
                <a:solidFill>
                  <a:schemeClr val="lt1"/>
                </a:solidFill>
              </a:rPr>
              <a:t>– 리니지W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404db50fe6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344" y="756000"/>
            <a:ext cx="6682905" cy="385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04db50fe6_1_22"/>
          <p:cNvSpPr/>
          <p:nvPr/>
        </p:nvSpPr>
        <p:spPr>
          <a:xfrm>
            <a:off x="-75" y="4701075"/>
            <a:ext cx="12192000" cy="21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404db50fe6_1_22"/>
          <p:cNvSpPr txBox="1"/>
          <p:nvPr/>
        </p:nvSpPr>
        <p:spPr>
          <a:xfrm>
            <a:off x="637225" y="4837050"/>
            <a:ext cx="481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리니지W 키워드 워드클라우드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(21.08~22.08, 총 623건)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빅카인즈 기사들의 키워드를 워드클라우드로 표현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‘글로벌’, ‘NFT’, ‘신작’ 등의 기대감 있는 키워드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‘과금’, ‘하향’, ‘부진’ 등의 부정적 반응 여전히 존재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1404db50fe6_1_22"/>
          <p:cNvSpPr txBox="1"/>
          <p:nvPr/>
        </p:nvSpPr>
        <p:spPr>
          <a:xfrm>
            <a:off x="6734975" y="4837050"/>
            <a:ext cx="481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리니지W 트위터 게임 키워드 정리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(21.08~22.08, 트위터 총 2,851건)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리니지W+게임이 언급된 트위터의 키워드를 정리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게임사(엔씨소프트)의 언론홍보내용과 연관된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‘쇼’, ‘도쿄’, ‘글로벌’, ‘뉴스’ 키워드 위주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g1404db50fe6_1_22"/>
          <p:cNvCxnSpPr/>
          <p:nvPr/>
        </p:nvCxnSpPr>
        <p:spPr>
          <a:xfrm>
            <a:off x="10725" y="4722000"/>
            <a:ext cx="1216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1404db50fe6_1_22"/>
          <p:cNvCxnSpPr/>
          <p:nvPr/>
        </p:nvCxnSpPr>
        <p:spPr>
          <a:xfrm>
            <a:off x="6095925" y="4701075"/>
            <a:ext cx="0" cy="21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29" name="Google Shape;229;g1404db50fe6_1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4237" y="-192638"/>
            <a:ext cx="2663014" cy="11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2020-01-13T05:39:04Z</dcterms:created>
  <dc:creator>조땡</dc:creator>
</cp:coreProperties>
</file>