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0" r:id="rId4"/>
    <p:sldId id="295" r:id="rId5"/>
    <p:sldId id="286" r:id="rId6"/>
    <p:sldId id="287" r:id="rId7"/>
    <p:sldId id="289" r:id="rId8"/>
    <p:sldId id="294" r:id="rId9"/>
    <p:sldId id="288" r:id="rId10"/>
    <p:sldId id="297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영화 배경이 된 1930년대 상하이 - 오마이뉴스 모바일">
            <a:extLst>
              <a:ext uri="{FF2B5EF4-FFF2-40B4-BE49-F238E27FC236}">
                <a16:creationId xmlns:a16="http://schemas.microsoft.com/office/drawing/2014/main" id="{0D9CB440-6966-1FA4-F780-A895D50D4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477981" y="1122362"/>
            <a:ext cx="4132120" cy="41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영화 감성분석</a:t>
            </a:r>
            <a:r>
              <a:rPr lang="ko-KR" altLang="en-US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을</a:t>
            </a:r>
            <a:r>
              <a:rPr lang="ko-KR" altLang="en-US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 </a:t>
            </a:r>
            <a:r>
              <a:rPr lang="ko-KR" altLang="en-US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통한 </a:t>
            </a:r>
            <a:endParaRPr lang="en-US" altLang="ko-KR" sz="3600" b="1" dirty="0">
              <a:latin typeface="배달의민족 연성" panose="020B0600000101010101" pitchFamily="50" charset="-127"/>
              <a:ea typeface="배달의민족 연성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개봉 영화 흥행예측</a:t>
            </a:r>
            <a:endParaRPr lang="en-US" altLang="ko-KR" sz="3600" b="1" dirty="0">
              <a:latin typeface="배달의민족 연성" panose="020B0600000101010101" pitchFamily="50" charset="-127"/>
              <a:ea typeface="배달의민족 연성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b="1" dirty="0">
              <a:latin typeface="배달의민족 연성" panose="020B0600000101010101" pitchFamily="50" charset="-127"/>
              <a:ea typeface="배달의민족 연성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b="1" dirty="0">
              <a:latin typeface="배달의민족 연성" panose="020B0600000101010101" pitchFamily="50" charset="-127"/>
              <a:ea typeface="배달의민족 연성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b="1" dirty="0">
              <a:latin typeface="배달의민족 연성" panose="020B0600000101010101" pitchFamily="50" charset="-127"/>
              <a:ea typeface="배달의민족 연성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3</a:t>
            </a:r>
            <a:r>
              <a:rPr lang="ko-KR" altLang="en-US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조 프로젝트</a:t>
            </a:r>
            <a:r>
              <a:rPr lang="en-US" altLang="ko-KR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-3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김현수</a:t>
            </a:r>
            <a:r>
              <a:rPr lang="en-US" altLang="ko-KR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, </a:t>
            </a:r>
            <a:r>
              <a:rPr lang="ko-KR" altLang="en-US" sz="16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지원근</a:t>
            </a:r>
            <a:r>
              <a:rPr lang="en-US" altLang="ko-KR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, </a:t>
            </a:r>
            <a:r>
              <a:rPr lang="ko-KR" altLang="en-US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+mj-cs"/>
              </a:rPr>
              <a:t>허재혁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데이터를 통한 결과 도출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76CCBE3-E60F-E21A-A1A4-43B96773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9" b="3518"/>
          <a:stretch/>
        </p:blipFill>
        <p:spPr>
          <a:xfrm>
            <a:off x="527876" y="2117048"/>
            <a:ext cx="5568124" cy="14855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8C84A1-344D-16E6-EE75-B00D1D19DE89}"/>
              </a:ext>
            </a:extLst>
          </p:cNvPr>
          <p:cNvSpPr txBox="1"/>
          <p:nvPr/>
        </p:nvSpPr>
        <p:spPr>
          <a:xfrm>
            <a:off x="1044658" y="1310951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개봉 전 영화 유튜브 댓글 분석을 통한 흥행 예측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BF0758-01F6-A1ED-8011-FD7B8486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6" y="2079997"/>
            <a:ext cx="6593938" cy="155969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2D8C431-2C95-7B6E-EF06-11237BF4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8" y="3676739"/>
            <a:ext cx="2724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45E2D1-C852-7540-3B20-BAC6AA2F5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845" y="3132290"/>
            <a:ext cx="1352739" cy="3496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2B703B-FA4F-0720-48E5-45B7986D1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491" y="3132290"/>
            <a:ext cx="1209844" cy="354379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5F6BD05-59A5-D360-757C-8EB438FB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21" y="1169164"/>
            <a:ext cx="4724084" cy="26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B22286-8A4B-3EB4-08BB-69C5B7A6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59702"/>
            <a:ext cx="4739726" cy="27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0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69" y="546204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감사합니다</a:t>
            </a:r>
          </a:p>
        </p:txBody>
      </p:sp>
      <p:graphicFrame>
        <p:nvGraphicFramePr>
          <p:cNvPr id="3" name="Google Shape;274;p14">
            <a:extLst>
              <a:ext uri="{FF2B5EF4-FFF2-40B4-BE49-F238E27FC236}">
                <a16:creationId xmlns:a16="http://schemas.microsoft.com/office/drawing/2014/main" id="{9099223F-8E8A-AABC-67D0-AE3369042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484780"/>
              </p:ext>
            </p:extLst>
          </p:nvPr>
        </p:nvGraphicFramePr>
        <p:xfrm>
          <a:off x="631761" y="1028700"/>
          <a:ext cx="10928475" cy="3888548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64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2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김현수</a:t>
                      </a:r>
                      <a:endParaRPr sz="1800" u="none" strike="noStrike" cap="none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 err="1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지원근</a:t>
                      </a:r>
                      <a:endParaRPr sz="1800" u="none" strike="noStrike" cap="none" dirty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허재혁</a:t>
                      </a:r>
                      <a:endParaRPr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1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모델 학습 진행</a:t>
                      </a:r>
                      <a:r>
                        <a:rPr lang="en-US" altLang="ko-KR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네이버 영화 평점 수집 및 자료화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유튜브 데이터 수집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시각화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자료조사</a:t>
                      </a:r>
                      <a:r>
                        <a:rPr lang="en-US" altLang="ko-KR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PPT </a:t>
                      </a:r>
                      <a:r>
                        <a:rPr lang="ko-KR" alt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작성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1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발표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코드통합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Arial"/>
                          <a:sym typeface="Arial"/>
                        </a:rPr>
                        <a:t>PPT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1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35</a:t>
                      </a:r>
                      <a:r>
                        <a:rPr lang="ko-KR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%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30</a:t>
                      </a:r>
                      <a:r>
                        <a:rPr lang="ko-KR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%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35</a:t>
                      </a:r>
                      <a:r>
                        <a:rPr lang="ko-KR" sz="180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sym typeface="Arial"/>
                        </a:rPr>
                        <a:t>%</a:t>
                      </a:r>
                      <a:endParaRPr sz="180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952545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952545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990297" y="13670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001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840902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&gt;&gt;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2529603" y="1320838"/>
            <a:ext cx="478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 구상 및 데이터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2529603" y="1866037"/>
            <a:ext cx="89937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네이버 영화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학습시킬 데이터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검증을 위한 데이터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대한 리뷰 댓글 수집 </a:t>
            </a:r>
            <a:endParaRPr lang="en-US" altLang="ko-KR" sz="16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유튜브 를 통해 개봉할 영화 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Teaser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나 영상에 대한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댓글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990297" y="318778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002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1840902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&gt;&gt;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2529602" y="3141617"/>
            <a:ext cx="478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분석 및 모델 학습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2529603" y="3686816"/>
            <a:ext cx="89937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학습시킬 모델에 사용될 네이버 영화 데이터 분석</a:t>
            </a:r>
            <a:endParaRPr lang="en-US" altLang="ko-KR" sz="16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학습된 모델을 통한 유튜브 영화 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Teaser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댓글 분석 수행 및 시각화 출력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990297" y="50492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003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1840902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&gt;&gt;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2529602" y="5003036"/>
            <a:ext cx="478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데이터를 통한 결과 도출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2529603" y="5548235"/>
            <a:ext cx="89937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 결과를 토대로 한 결과 도출</a:t>
            </a:r>
            <a:endParaRPr lang="en-US" altLang="ko-KR" sz="16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모델을 통한 예측자료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시각화 자료</a:t>
            </a:r>
            <a:r>
              <a:rPr lang="en-US" altLang="ko-KR" sz="16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sz="16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E596E-556D-D14B-690D-BD8017207F3D}"/>
              </a:ext>
            </a:extLst>
          </p:cNvPr>
          <p:cNvSpPr txBox="1"/>
          <p:nvPr/>
        </p:nvSpPr>
        <p:spPr>
          <a:xfrm>
            <a:off x="1061630" y="32018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INDEX </a:t>
            </a:r>
            <a:r>
              <a:rPr lang="en-US" altLang="ko-KR" sz="2400" b="1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목차</a:t>
            </a:r>
            <a:r>
              <a:rPr lang="en-US" altLang="ko-KR" sz="2400" b="1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2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449F85-1F7D-34BF-4E11-3E6097CBF98A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기초 데이터 조사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AD9C19-0092-4B5C-9A10-42B59DF3EB2F}"/>
              </a:ext>
            </a:extLst>
          </p:cNvPr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&gt;&gt;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&gt;&gt;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77550-2DE8-4741-BA85-B57F85EAC5F5}"/>
              </a:ext>
            </a:extLst>
          </p:cNvPr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&gt;&gt;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STEP 1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STEP 2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ED3506-FB49-413B-B711-4B1378B01417}"/>
              </a:ext>
            </a:extLst>
          </p:cNvPr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STEP 3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A663172-C587-4991-8D20-A45D1F498DC3}"/>
              </a:ext>
            </a:extLst>
          </p:cNvPr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173D8-D764-43FF-81D5-9F8760A141B4}"/>
              </a:ext>
            </a:extLst>
          </p:cNvPr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STEP 4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269827" y="3039855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네이버 영화 리뷰 데이터 수집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리뷰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수행 후 시각화 자료 출력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4028385" y="3039855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기존 존재했던 감성평가 데이터에 추가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감성평가 데이터 모델 학습 수행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6796493" y="3039855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생성된 모델로 영화 리뷰 데이터 분석 수행을 통해 모델 성능 검증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E466AB-091B-448A-9EBF-2E138367187B}"/>
              </a:ext>
            </a:extLst>
          </p:cNvPr>
          <p:cNvSpPr txBox="1"/>
          <p:nvPr/>
        </p:nvSpPr>
        <p:spPr>
          <a:xfrm>
            <a:off x="9555050" y="3039855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영화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TEASER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댓글 데이터 수집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학습 모델을 통해 댓글 데이터 분석 수행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분석 결과를 통한 시각화 및 최종 결과 도출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6DE4E4-1CD6-F4F9-9247-89C476EBA545}"/>
              </a:ext>
            </a:extLst>
          </p:cNvPr>
          <p:cNvSpPr txBox="1"/>
          <p:nvPr/>
        </p:nvSpPr>
        <p:spPr>
          <a:xfrm>
            <a:off x="1044658" y="1310951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영화 감성평가 수행 순서</a:t>
            </a:r>
          </a:p>
        </p:txBody>
      </p:sp>
    </p:spTree>
    <p:extLst>
      <p:ext uri="{BB962C8B-B14F-4D97-AF65-F5344CB8AC3E}">
        <p14:creationId xmlns:p14="http://schemas.microsoft.com/office/powerpoint/2010/main" val="106743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기초 데이터 조사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9B83F3-BCB1-85BE-0CF8-0065486EDDE1}"/>
              </a:ext>
            </a:extLst>
          </p:cNvPr>
          <p:cNvGrpSpPr/>
          <p:nvPr/>
        </p:nvGrpSpPr>
        <p:grpSpPr>
          <a:xfrm>
            <a:off x="160997" y="1473494"/>
            <a:ext cx="5465599" cy="2564021"/>
            <a:chOff x="160997" y="1473494"/>
            <a:chExt cx="5465599" cy="256402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6A5DE9D-092D-938D-ADD5-5C58C7EFAC3A}"/>
                </a:ext>
              </a:extLst>
            </p:cNvPr>
            <p:cNvGrpSpPr/>
            <p:nvPr/>
          </p:nvGrpSpPr>
          <p:grpSpPr>
            <a:xfrm>
              <a:off x="222633" y="1758913"/>
              <a:ext cx="3445253" cy="2239632"/>
              <a:chOff x="641036" y="1379430"/>
              <a:chExt cx="4934639" cy="320782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5BADA57-73B6-752C-5E7F-2FF8A4F78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1036" y="1379430"/>
                <a:ext cx="4934639" cy="1047896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D39540F-2A4D-F7CC-318A-02A4A6D66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036" y="3558413"/>
                <a:ext cx="4486901" cy="1028844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5435656-539F-83FE-58DA-A79704C58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036" y="2472049"/>
                <a:ext cx="3762900" cy="1028844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10CC8A-1C93-3936-B7C9-A1EAAC9D211E}"/>
                </a:ext>
              </a:extLst>
            </p:cNvPr>
            <p:cNvSpPr txBox="1"/>
            <p:nvPr/>
          </p:nvSpPr>
          <p:spPr>
            <a:xfrm>
              <a:off x="160997" y="1485105"/>
              <a:ext cx="1968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긍정 단어에 대한 추가적인 데이터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6F5D484-7198-285D-247E-A4EB162BE532}"/>
                </a:ext>
              </a:extLst>
            </p:cNvPr>
            <p:cNvGrpSpPr/>
            <p:nvPr/>
          </p:nvGrpSpPr>
          <p:grpSpPr>
            <a:xfrm>
              <a:off x="2275121" y="1766897"/>
              <a:ext cx="3351475" cy="2270618"/>
              <a:chOff x="6192230" y="1379430"/>
              <a:chExt cx="5166947" cy="3500597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DF1E74B-38EB-B9D6-6217-8C682BC8E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2230" y="1379430"/>
                <a:ext cx="4877481" cy="103837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B8A6CD12-51D1-08E0-EB39-0475A9AD6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5906" y="2539096"/>
                <a:ext cx="5163271" cy="1028844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0D3E550-3B1F-71DF-721E-E2651EBE1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2230" y="3689236"/>
                <a:ext cx="4725059" cy="1190791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345E00-BBB4-F6C2-CC82-09B4EFDEA77D}"/>
                </a:ext>
              </a:extLst>
            </p:cNvPr>
            <p:cNvSpPr txBox="1"/>
            <p:nvPr/>
          </p:nvSpPr>
          <p:spPr>
            <a:xfrm>
              <a:off x="2190939" y="1473494"/>
              <a:ext cx="2202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부정 단어에 대한 추가적인 데이터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AA0F2071-DDD9-E48F-E78D-456856556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118" y="3998545"/>
            <a:ext cx="4008753" cy="2594731"/>
          </a:xfrm>
          <a:prstGeom prst="rect">
            <a:avLst/>
          </a:prstGeom>
        </p:spPr>
      </p:pic>
      <p:sp>
        <p:nvSpPr>
          <p:cNvPr id="35" name="십자형 34">
            <a:extLst>
              <a:ext uri="{FF2B5EF4-FFF2-40B4-BE49-F238E27FC236}">
                <a16:creationId xmlns:a16="http://schemas.microsoft.com/office/drawing/2014/main" id="{633A6362-108E-398D-D10E-052226638005}"/>
              </a:ext>
            </a:extLst>
          </p:cNvPr>
          <p:cNvSpPr/>
          <p:nvPr/>
        </p:nvSpPr>
        <p:spPr>
          <a:xfrm>
            <a:off x="5493945" y="3288666"/>
            <a:ext cx="1204111" cy="1204111"/>
          </a:xfrm>
          <a:prstGeom prst="plus">
            <a:avLst>
              <a:gd name="adj" fmla="val 3690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C1468F-6ADF-99AE-C37B-82F15EF25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9675" y="1843088"/>
            <a:ext cx="5109692" cy="15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73619D2-5CC5-3278-B1E4-2CCEBB9C6B95}"/>
              </a:ext>
            </a:extLst>
          </p:cNvPr>
          <p:cNvSpPr txBox="1"/>
          <p:nvPr/>
        </p:nvSpPr>
        <p:spPr>
          <a:xfrm>
            <a:off x="7410144" y="3820232"/>
            <a:ext cx="400875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네이버 영화 리뷰  데이터</a:t>
            </a:r>
            <a:endParaRPr lang="en-US" altLang="ko-KR" sz="24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(https://github.com/e9t/nsmc)</a:t>
            </a:r>
          </a:p>
          <a:p>
            <a:pPr algn="ctr"/>
            <a:endParaRPr lang="en-US" altLang="ko-KR" sz="20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en-US" altLang="ko-KR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ratings_train.txt - </a:t>
            </a:r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학습데이터</a:t>
            </a:r>
            <a:r>
              <a:rPr lang="en-US" altLang="ko-KR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(15</a:t>
            </a:r>
            <a:r>
              <a:rPr lang="ko-KR" altLang="en-US" sz="2000" spc="-15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만건</a:t>
            </a:r>
            <a:r>
              <a:rPr lang="en-US" altLang="ko-KR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algn="ctr"/>
            <a:r>
              <a:rPr lang="ko-KR" altLang="en-US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총 데이터 개수 </a:t>
            </a:r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 150,000</a:t>
            </a:r>
          </a:p>
          <a:p>
            <a:pPr algn="ctr"/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Label</a:t>
            </a:r>
            <a:r>
              <a:rPr lang="ko-KR" altLang="en-US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[1] – </a:t>
            </a:r>
            <a:r>
              <a:rPr lang="ko-KR" altLang="en-US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긍정평가</a:t>
            </a:r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: 74,827 </a:t>
            </a:r>
          </a:p>
          <a:p>
            <a:pPr algn="ctr"/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Label</a:t>
            </a:r>
            <a:r>
              <a:rPr lang="ko-KR" altLang="en-US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[0] – </a:t>
            </a:r>
            <a:r>
              <a:rPr lang="ko-KR" altLang="en-US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부정평가 </a:t>
            </a:r>
            <a:r>
              <a:rPr lang="en-US" altLang="ko-KR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75,173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53F14-E66E-8C6E-08D8-47695BD1F82B}"/>
              </a:ext>
            </a:extLst>
          </p:cNvPr>
          <p:cNvSpPr txBox="1"/>
          <p:nvPr/>
        </p:nvSpPr>
        <p:spPr>
          <a:xfrm>
            <a:off x="4120264" y="6131611"/>
            <a:ext cx="529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Model Val Accuracy = 0.919</a:t>
            </a:r>
            <a:endParaRPr lang="ko-KR" altLang="en-US" sz="24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233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기초 데이터 조사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128AB25-43B1-6D27-F5BC-F2F022B61704}"/>
              </a:ext>
            </a:extLst>
          </p:cNvPr>
          <p:cNvSpPr txBox="1"/>
          <p:nvPr/>
        </p:nvSpPr>
        <p:spPr>
          <a:xfrm>
            <a:off x="1044658" y="1310951"/>
            <a:ext cx="719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분석을 통해 추출한 긍정 평가와 부정 평가에 대한 시각화 자료 출력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39BD49-38C9-0237-11CF-AF2773B002AB}"/>
              </a:ext>
            </a:extLst>
          </p:cNvPr>
          <p:cNvGrpSpPr/>
          <p:nvPr/>
        </p:nvGrpSpPr>
        <p:grpSpPr>
          <a:xfrm>
            <a:off x="298764" y="2802560"/>
            <a:ext cx="2617585" cy="3035101"/>
            <a:chOff x="144886" y="3225100"/>
            <a:chExt cx="3039870" cy="352474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FF22829-E9AE-B600-2BFB-BEADE91D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86" y="3225100"/>
              <a:ext cx="1638529" cy="352474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33ED2AF-477E-475E-6EA9-30E8DE51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753" y="3225100"/>
              <a:ext cx="1810003" cy="350568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BEAF73-ADE8-8F6D-2EA3-EB05E55EFD52}"/>
              </a:ext>
            </a:extLst>
          </p:cNvPr>
          <p:cNvGrpSpPr/>
          <p:nvPr/>
        </p:nvGrpSpPr>
        <p:grpSpPr>
          <a:xfrm>
            <a:off x="2566400" y="2802560"/>
            <a:ext cx="2236275" cy="3035101"/>
            <a:chOff x="7315200" y="2117048"/>
            <a:chExt cx="2597045" cy="352474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781E54A-958E-F1DB-9A6C-1E458775F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0" y="2117048"/>
              <a:ext cx="1714739" cy="349616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091DE2B-EFE0-430F-5B8B-7ED2E94C0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6611" y="2136101"/>
              <a:ext cx="1495634" cy="3505689"/>
            </a:xfrm>
            <a:prstGeom prst="rect">
              <a:avLst/>
            </a:prstGeom>
          </p:spPr>
        </p:pic>
      </p:grpSp>
      <p:pic>
        <p:nvPicPr>
          <p:cNvPr id="48" name="Picture 2">
            <a:extLst>
              <a:ext uri="{FF2B5EF4-FFF2-40B4-BE49-F238E27FC236}">
                <a16:creationId xmlns:a16="http://schemas.microsoft.com/office/drawing/2014/main" id="{F523BD12-B19E-85CE-E5D7-5A1E3222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09" y="2127225"/>
            <a:ext cx="3705460" cy="20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0D99D8CC-B0A7-5913-5EAB-3AE81826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47" y="4148139"/>
            <a:ext cx="3735585" cy="20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3F5E36A1-D69D-00D8-DE72-6379340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69" y="2117048"/>
            <a:ext cx="3705460" cy="20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EB03C129-54DD-96C6-4949-8172658D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54" y="4120981"/>
            <a:ext cx="3705460" cy="20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1AACE7C-07D2-C58A-FA77-37D27DB89552}"/>
              </a:ext>
            </a:extLst>
          </p:cNvPr>
          <p:cNvSpPr txBox="1"/>
          <p:nvPr/>
        </p:nvSpPr>
        <p:spPr>
          <a:xfrm>
            <a:off x="439917" y="2278911"/>
            <a:ext cx="155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긍정 단어 평가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BD8988-ACE1-AD16-DE52-159FEBA53D9F}"/>
              </a:ext>
            </a:extLst>
          </p:cNvPr>
          <p:cNvSpPr txBox="1"/>
          <p:nvPr/>
        </p:nvSpPr>
        <p:spPr>
          <a:xfrm>
            <a:off x="2566400" y="2278911"/>
            <a:ext cx="155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부정 단어 평가</a:t>
            </a:r>
          </a:p>
        </p:txBody>
      </p:sp>
    </p:spTree>
    <p:extLst>
      <p:ext uri="{BB962C8B-B14F-4D97-AF65-F5344CB8AC3E}">
        <p14:creationId xmlns:p14="http://schemas.microsoft.com/office/powerpoint/2010/main" val="363526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분석 및 모델 학습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BAD637A-9898-1B97-DA11-924237D5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9" y="3872703"/>
            <a:ext cx="5653299" cy="291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B77742EF-466C-589D-2BF6-BB8D612D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68" y="3872703"/>
            <a:ext cx="5653299" cy="291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17BCB5F-F128-A605-848D-6665FEFC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20" y="1228042"/>
            <a:ext cx="2585780" cy="262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AE8259-029B-DA10-718C-E062A6B90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52" y="1217869"/>
            <a:ext cx="2585779" cy="26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4931E2-6B6E-1854-382B-4EEAE0E0AD90}"/>
              </a:ext>
            </a:extLst>
          </p:cNvPr>
          <p:cNvSpPr txBox="1"/>
          <p:nvPr/>
        </p:nvSpPr>
        <p:spPr>
          <a:xfrm>
            <a:off x="507268" y="1228042"/>
            <a:ext cx="287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긍정 단어에</a:t>
            </a:r>
            <a:r>
              <a:rPr lang="en-US" altLang="ko-KR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대한 분석 자료를</a:t>
            </a:r>
            <a:endParaRPr lang="en-US" altLang="ko-KR" sz="20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토대로 시각화 수행 자료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0A4793-8194-5B60-9C93-E3527C5EFF12}"/>
              </a:ext>
            </a:extLst>
          </p:cNvPr>
          <p:cNvSpPr txBox="1"/>
          <p:nvPr/>
        </p:nvSpPr>
        <p:spPr>
          <a:xfrm>
            <a:off x="6160568" y="1228042"/>
            <a:ext cx="28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부정 단어에</a:t>
            </a:r>
            <a:r>
              <a:rPr lang="en-US" altLang="ko-KR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대한 분석자료를 </a:t>
            </a:r>
            <a:endParaRPr lang="en-US" altLang="ko-KR" sz="2000" spc="-15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20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토대로 시각화 수행 자료</a:t>
            </a:r>
          </a:p>
        </p:txBody>
      </p:sp>
    </p:spTree>
    <p:extLst>
      <p:ext uri="{BB962C8B-B14F-4D97-AF65-F5344CB8AC3E}">
        <p14:creationId xmlns:p14="http://schemas.microsoft.com/office/powerpoint/2010/main" val="301536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 분석 및 모델 학습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A25C9-A522-065B-65EF-7491E2C5A408}"/>
              </a:ext>
            </a:extLst>
          </p:cNvPr>
          <p:cNvGrpSpPr/>
          <p:nvPr/>
        </p:nvGrpSpPr>
        <p:grpSpPr>
          <a:xfrm>
            <a:off x="1322055" y="2034140"/>
            <a:ext cx="9547889" cy="4348320"/>
            <a:chOff x="415607" y="1793398"/>
            <a:chExt cx="9547889" cy="434832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682908-C6DE-8731-76EF-F8EA26448CE2}"/>
                </a:ext>
              </a:extLst>
            </p:cNvPr>
            <p:cNvGrpSpPr/>
            <p:nvPr/>
          </p:nvGrpSpPr>
          <p:grpSpPr>
            <a:xfrm>
              <a:off x="415607" y="1793398"/>
              <a:ext cx="4774344" cy="4348320"/>
              <a:chOff x="263206" y="1412398"/>
              <a:chExt cx="6242369" cy="568535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C982E67-9B6C-3B6B-FFFB-15C070EC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3206" y="1412398"/>
                <a:ext cx="5727515" cy="1356894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30636B7-9920-D647-B3C9-875C78F32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207" y="2819270"/>
                <a:ext cx="5832792" cy="144164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61BDD6D-252A-8925-0979-EB66B7A03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207" y="4260917"/>
                <a:ext cx="6242368" cy="152028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6A0241D-B233-5ACF-9BD3-B09304158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206" y="5702568"/>
                <a:ext cx="5956619" cy="13951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844F5-F7E3-7A1E-485A-927131DAE06F}"/>
                </a:ext>
              </a:extLst>
            </p:cNvPr>
            <p:cNvSpPr txBox="1"/>
            <p:nvPr/>
          </p:nvSpPr>
          <p:spPr>
            <a:xfrm>
              <a:off x="4932149" y="2869414"/>
              <a:ext cx="4903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effectLst/>
                  <a:latin typeface="Courier New" panose="02070309020205020404" pitchFamily="49" charset="0"/>
                </a:rPr>
                <a:t>Test Set Accuracy : 0.940</a:t>
              </a:r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982956-8273-8880-F189-1F72FE759D45}"/>
                </a:ext>
              </a:extLst>
            </p:cNvPr>
            <p:cNvSpPr txBox="1"/>
            <p:nvPr/>
          </p:nvSpPr>
          <p:spPr>
            <a:xfrm>
              <a:off x="4960724" y="3972028"/>
              <a:ext cx="4903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effectLst/>
                  <a:latin typeface="Courier New" panose="02070309020205020404" pitchFamily="49" charset="0"/>
                </a:rPr>
                <a:t>Test Set Accuracy : 0.870</a:t>
              </a:r>
              <a:endParaRPr lang="ko-KR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702FCC-B183-DA22-04D6-BD61FFCCB8D9}"/>
                </a:ext>
              </a:extLst>
            </p:cNvPr>
            <p:cNvSpPr txBox="1"/>
            <p:nvPr/>
          </p:nvSpPr>
          <p:spPr>
            <a:xfrm>
              <a:off x="4932150" y="1793398"/>
              <a:ext cx="5031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effectLst/>
                  <a:latin typeface="Courier New" panose="02070309020205020404" pitchFamily="49" charset="0"/>
                </a:rPr>
                <a:t>Test Set Accuracy : 0.743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2BE15C-ED49-2645-5F5C-DDA0A3FF2C0C}"/>
                </a:ext>
              </a:extLst>
            </p:cNvPr>
            <p:cNvSpPr txBox="1"/>
            <p:nvPr/>
          </p:nvSpPr>
          <p:spPr>
            <a:xfrm>
              <a:off x="4960724" y="5074644"/>
              <a:ext cx="429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effectLst/>
                  <a:latin typeface="Courier New" panose="02070309020205020404" pitchFamily="49" charset="0"/>
                </a:rPr>
                <a:t>Test Set Accuracy : 0.879</a:t>
              </a:r>
              <a:endParaRPr lang="ko-KR" altLang="en-US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7C315B-024F-A9FF-2B70-0E49177683F4}"/>
              </a:ext>
            </a:extLst>
          </p:cNvPr>
          <p:cNvSpPr txBox="1"/>
          <p:nvPr/>
        </p:nvSpPr>
        <p:spPr>
          <a:xfrm>
            <a:off x="1044658" y="1310951"/>
            <a:ext cx="585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 검증을 위한 현재 상영중인 영화 리뷰에 대한 분석 수행</a:t>
            </a:r>
          </a:p>
        </p:txBody>
      </p:sp>
    </p:spTree>
    <p:extLst>
      <p:ext uri="{BB962C8B-B14F-4D97-AF65-F5344CB8AC3E}">
        <p14:creationId xmlns:p14="http://schemas.microsoft.com/office/powerpoint/2010/main" val="343408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데이터를 통한 결과 도출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76CCBE3-E60F-E21A-A1A4-43B96773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9" b="3518"/>
          <a:stretch/>
        </p:blipFill>
        <p:spPr>
          <a:xfrm>
            <a:off x="527876" y="2117048"/>
            <a:ext cx="5568124" cy="14855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8C84A1-344D-16E6-EE75-B00D1D19DE89}"/>
              </a:ext>
            </a:extLst>
          </p:cNvPr>
          <p:cNvSpPr txBox="1"/>
          <p:nvPr/>
        </p:nvSpPr>
        <p:spPr>
          <a:xfrm>
            <a:off x="1044658" y="1310951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개봉 전 영화 유튜브 댓글 분석을 통한 흥행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926609-2D9A-DCFD-A739-D6CEA521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6" y="3729243"/>
            <a:ext cx="2724150" cy="2895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74EDE5-01F1-D69D-4536-867D878AA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68" y="3003993"/>
            <a:ext cx="1495634" cy="35914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14C02E2-AE5C-1591-2067-BCC1D0678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403" y="3053908"/>
            <a:ext cx="1552792" cy="3467584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20E58E9-4BC3-C4B8-6AF6-D60532B3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75" y="1397284"/>
            <a:ext cx="4283178" cy="25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2A2295E-0E3F-3A3F-23FE-D33A4D70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75" y="4034960"/>
            <a:ext cx="4283178" cy="25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accent2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데이터를 통한 결과 도출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204BD6-0C28-14C1-2A20-A061D642D680}"/>
              </a:ext>
            </a:extLst>
          </p:cNvPr>
          <p:cNvSpPr txBox="1"/>
          <p:nvPr/>
        </p:nvSpPr>
        <p:spPr>
          <a:xfrm>
            <a:off x="1044658" y="1310951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2400" spc="-15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개봉 전 영화 유튜브 댓글 분석을 통한 흥행 예측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748F29-0F2B-F51A-47EB-39D589DD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0" y="1986286"/>
            <a:ext cx="8115473" cy="152645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4E134AF-23D0-1FFB-E3B2-B080406C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" y="3706042"/>
            <a:ext cx="2724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E7EED1-6705-AC14-3371-D5591EF3B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78" y="3088588"/>
            <a:ext cx="1438476" cy="35628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D02BB-FE32-C9AC-A47E-42AEE0AA0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10" y="3117167"/>
            <a:ext cx="1438476" cy="3534268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6F70F52-B695-C42C-5766-BC0C5EE95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468" y="1228042"/>
            <a:ext cx="4473929" cy="26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1051C7F-C801-7A62-4B67-470FBD74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75746"/>
            <a:ext cx="4437197" cy="26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54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410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G마켓 산스 TTF Bold</vt:lpstr>
      <vt:lpstr>G마켓 산스 TTF Light</vt:lpstr>
      <vt:lpstr>배달의민족 연성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허재혁</cp:lastModifiedBy>
  <cp:revision>41</cp:revision>
  <dcterms:created xsi:type="dcterms:W3CDTF">2020-07-12T23:40:59Z</dcterms:created>
  <dcterms:modified xsi:type="dcterms:W3CDTF">2022-08-09T05:10:34Z</dcterms:modified>
</cp:coreProperties>
</file>