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9" autoAdjust="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AE6D2-211F-4CD0-AFBC-82BF5844B055}" type="datetimeFigureOut">
              <a:rPr lang="en-CA" smtClean="0"/>
              <a:t>2018-04-18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644AE-C109-46DA-BBB3-0F20B4787B3F}" type="slidenum">
              <a:rPr lang="en-CA" smtClean="0"/>
              <a:t>‹#›</a:t>
            </a:fld>
            <a:endParaRPr lang="en-CA"/>
          </a:p>
        </p:txBody>
      </p:sp>
    </p:spTree>
    <p:extLst>
      <p:ext uri="{BB962C8B-B14F-4D97-AF65-F5344CB8AC3E}">
        <p14:creationId xmlns:p14="http://schemas.microsoft.com/office/powerpoint/2010/main" val="352325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Here we have 2 clusters, 1</a:t>
            </a:r>
            <a:r>
              <a:rPr lang="en-CA" sz="1200" kern="1200" baseline="30000" dirty="0">
                <a:solidFill>
                  <a:schemeClr val="tx1"/>
                </a:solidFill>
                <a:effectLst/>
                <a:latin typeface="+mn-lt"/>
                <a:ea typeface="+mn-ea"/>
                <a:cs typeface="+mn-cs"/>
              </a:rPr>
              <a:t>st</a:t>
            </a:r>
            <a:r>
              <a:rPr lang="en-CA" sz="1200" kern="1200" dirty="0">
                <a:solidFill>
                  <a:schemeClr val="tx1"/>
                </a:solidFill>
                <a:effectLst/>
                <a:latin typeface="+mn-lt"/>
                <a:ea typeface="+mn-ea"/>
                <a:cs typeface="+mn-cs"/>
              </a:rPr>
              <a:t> one has 119 and the second one has 15 neighborhoods. That 1</a:t>
            </a:r>
            <a:r>
              <a:rPr lang="en-CA" sz="1200" kern="1200" baseline="30000" dirty="0">
                <a:solidFill>
                  <a:schemeClr val="tx1"/>
                </a:solidFill>
                <a:effectLst/>
                <a:latin typeface="+mn-lt"/>
                <a:ea typeface="+mn-ea"/>
                <a:cs typeface="+mn-cs"/>
              </a:rPr>
              <a:t>st</a:t>
            </a:r>
            <a:r>
              <a:rPr lang="en-CA" sz="1200" kern="1200" dirty="0">
                <a:solidFill>
                  <a:schemeClr val="tx1"/>
                </a:solidFill>
                <a:effectLst/>
                <a:latin typeface="+mn-lt"/>
                <a:ea typeface="+mn-ea"/>
                <a:cs typeface="+mn-cs"/>
              </a:rPr>
              <a:t> cluster has a negative mean value which indicates neighborhoods with low assault, auto theft, and other crimes. On the other hand, the high mean value of cluster 2 shows those neighborhoods that have high assault and other crime parameters. </a:t>
            </a:r>
          </a:p>
          <a:p>
            <a:pPr fontAlgn="base" latinLnBrk="1"/>
            <a:r>
              <a:rPr lang="en-CA" sz="1200" kern="1200" dirty="0">
                <a:solidFill>
                  <a:schemeClr val="tx1"/>
                </a:solidFill>
                <a:effectLst/>
                <a:latin typeface="+mn-lt"/>
                <a:ea typeface="+mn-ea"/>
                <a:cs typeface="+mn-cs"/>
              </a:rPr>
              <a:t>K-means clustering with 2 clusters of sizes 119, 15</a:t>
            </a:r>
          </a:p>
          <a:p>
            <a:pPr fontAlgn="base" latinLnBrk="1"/>
            <a:r>
              <a:rPr lang="en-CA" sz="1200" kern="1200" dirty="0">
                <a:solidFill>
                  <a:schemeClr val="tx1"/>
                </a:solidFill>
                <a:effectLst/>
                <a:latin typeface="+mn-lt"/>
                <a:ea typeface="+mn-ea"/>
                <a:cs typeface="+mn-cs"/>
              </a:rPr>
              <a:t> </a:t>
            </a:r>
          </a:p>
          <a:p>
            <a:pPr fontAlgn="base" latinLnBrk="1"/>
            <a:r>
              <a:rPr lang="en-CA" sz="1200" kern="1200" dirty="0">
                <a:solidFill>
                  <a:schemeClr val="tx1"/>
                </a:solidFill>
                <a:effectLst/>
                <a:latin typeface="+mn-lt"/>
                <a:ea typeface="+mn-ea"/>
                <a:cs typeface="+mn-cs"/>
              </a:rPr>
              <a:t>Cluster means:</a:t>
            </a:r>
          </a:p>
          <a:p>
            <a:pPr fontAlgn="base" latinLnBrk="1"/>
            <a:r>
              <a:rPr lang="en-CA" sz="1200" kern="1200" dirty="0">
                <a:solidFill>
                  <a:schemeClr val="tx1"/>
                </a:solidFill>
                <a:effectLst/>
                <a:latin typeface="+mn-lt"/>
                <a:ea typeface="+mn-ea"/>
                <a:cs typeface="+mn-cs"/>
              </a:rPr>
              <a:t>     Assault Auto Theft break Robbery Theft Over</a:t>
            </a:r>
          </a:p>
          <a:p>
            <a:pPr fontAlgn="base" latinLnBrk="1"/>
            <a:r>
              <a:rPr lang="en-CA" sz="1200" kern="1200" dirty="0">
                <a:solidFill>
                  <a:schemeClr val="tx1"/>
                </a:solidFill>
                <a:effectLst/>
                <a:latin typeface="+mn-lt"/>
                <a:ea typeface="+mn-ea"/>
                <a:cs typeface="+mn-cs"/>
              </a:rPr>
              <a:t>1 -0.2619095 -0.1504037      -0.2245636 -0.2592723 -0.2655921</a:t>
            </a:r>
          </a:p>
          <a:p>
            <a:pPr fontAlgn="base" latinLnBrk="1"/>
            <a:r>
              <a:rPr lang="en-CA" sz="1200" kern="1200" dirty="0">
                <a:solidFill>
                  <a:schemeClr val="tx1"/>
                </a:solidFill>
                <a:effectLst/>
                <a:latin typeface="+mn-lt"/>
                <a:ea typeface="+mn-ea"/>
                <a:cs typeface="+mn-cs"/>
              </a:rPr>
              <a:t>2  2.0778151  1.1932031       1.7815378  2.0568934  2.1070309</a:t>
            </a:r>
          </a:p>
          <a:p>
            <a:pPr fontAlgn="base" latinLnBrk="1"/>
            <a:r>
              <a:rPr lang="en-CA" sz="1200" kern="1200" dirty="0">
                <a:solidFill>
                  <a:schemeClr val="tx1"/>
                </a:solidFill>
                <a:effectLst/>
                <a:latin typeface="+mn-lt"/>
                <a:ea typeface="+mn-ea"/>
                <a:cs typeface="+mn-cs"/>
              </a:rPr>
              <a:t> </a:t>
            </a:r>
          </a:p>
          <a:p>
            <a:pPr fontAlgn="base" latinLnBrk="1"/>
            <a:r>
              <a:rPr lang="en-CA" sz="1200" kern="1200" dirty="0">
                <a:solidFill>
                  <a:schemeClr val="tx1"/>
                </a:solidFill>
                <a:effectLst/>
                <a:latin typeface="+mn-lt"/>
                <a:ea typeface="+mn-ea"/>
                <a:cs typeface="+mn-cs"/>
              </a:rPr>
              <a:t>Clustering vector:</a:t>
            </a:r>
          </a:p>
          <a:p>
            <a:pPr fontAlgn="base" latinLnBrk="1"/>
            <a:r>
              <a:rPr lang="en-CA" sz="1200" kern="1200" dirty="0">
                <a:solidFill>
                  <a:schemeClr val="tx1"/>
                </a:solidFill>
                <a:effectLst/>
                <a:latin typeface="+mn-lt"/>
                <a:ea typeface="+mn-ea"/>
                <a:cs typeface="+mn-cs"/>
              </a:rPr>
              <a:t>  [1] 1 1 1 2 1 1 2 1 1 1 1 2 1 1 1 1 1 1 1 1 1 1 1 2 1 1 1 1 1 1 1 2 2 1 1 1 1</a:t>
            </a:r>
          </a:p>
          <a:p>
            <a:pPr fontAlgn="base" latinLnBrk="1"/>
            <a:r>
              <a:rPr lang="en-CA" sz="1200" kern="1200" dirty="0">
                <a:solidFill>
                  <a:schemeClr val="tx1"/>
                </a:solidFill>
                <a:effectLst/>
                <a:latin typeface="+mn-lt"/>
                <a:ea typeface="+mn-ea"/>
                <a:cs typeface="+mn-cs"/>
              </a:rPr>
              <a:t> [38] 1 1 1 1 1 1 1 1 1 1 1 1 1 1 1 1 1 1 1 1 2 1 1 1 2 1 1 1 1 1 1 1 1 1 1 1 1</a:t>
            </a:r>
          </a:p>
          <a:p>
            <a:pPr fontAlgn="base" latinLnBrk="1"/>
            <a:r>
              <a:rPr lang="en-CA" sz="1200" kern="1200" dirty="0">
                <a:solidFill>
                  <a:schemeClr val="tx1"/>
                </a:solidFill>
                <a:effectLst/>
                <a:latin typeface="+mn-lt"/>
                <a:ea typeface="+mn-ea"/>
                <a:cs typeface="+mn-cs"/>
              </a:rPr>
              <a:t> [75] 1 1 1 2 1 1 1 1 1 1 1 1 1 1 1 1 1 1 1 1 1 1 1 1 1 1 1 1 1 1 1 1 1 1 1 1 1</a:t>
            </a:r>
          </a:p>
          <a:p>
            <a:pPr fontAlgn="base" latinLnBrk="1"/>
            <a:r>
              <a:rPr lang="en-CA" sz="1200" kern="1200" dirty="0">
                <a:solidFill>
                  <a:schemeClr val="tx1"/>
                </a:solidFill>
                <a:effectLst/>
                <a:latin typeface="+mn-lt"/>
                <a:ea typeface="+mn-ea"/>
                <a:cs typeface="+mn-cs"/>
              </a:rPr>
              <a:t>[112] 1 1 1 1 1 1 1 2 2 2 1 1 1 1 2 1 1 2 1 1 1 2 1</a:t>
            </a:r>
          </a:p>
          <a:p>
            <a:pPr fontAlgn="base" latinLnBrk="1"/>
            <a:r>
              <a:rPr lang="en-CA" sz="1200" kern="1200" dirty="0">
                <a:solidFill>
                  <a:schemeClr val="tx1"/>
                </a:solidFill>
                <a:effectLst/>
                <a:latin typeface="+mn-lt"/>
                <a:ea typeface="+mn-ea"/>
                <a:cs typeface="+mn-cs"/>
              </a:rPr>
              <a:t> </a:t>
            </a:r>
          </a:p>
          <a:p>
            <a:pPr fontAlgn="base" latinLnBrk="1"/>
            <a:r>
              <a:rPr lang="en-CA" sz="1200" kern="1200" dirty="0">
                <a:solidFill>
                  <a:schemeClr val="tx1"/>
                </a:solidFill>
                <a:effectLst/>
                <a:latin typeface="+mn-lt"/>
                <a:ea typeface="+mn-ea"/>
                <a:cs typeface="+mn-cs"/>
              </a:rPr>
              <a:t>Within cluster sum of squares by cluster:</a:t>
            </a:r>
          </a:p>
          <a:p>
            <a:pPr fontAlgn="base" latinLnBrk="1"/>
            <a:r>
              <a:rPr lang="en-CA" sz="1200" kern="1200" dirty="0">
                <a:solidFill>
                  <a:schemeClr val="tx1"/>
                </a:solidFill>
                <a:effectLst/>
                <a:latin typeface="+mn-lt"/>
                <a:ea typeface="+mn-ea"/>
                <a:cs typeface="+mn-cs"/>
              </a:rPr>
              <a:t>[1] 169.0590 198.9117</a:t>
            </a:r>
          </a:p>
          <a:p>
            <a:pPr fontAlgn="base" latinLnBrk="1"/>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between_SS</a:t>
            </a:r>
            <a:r>
              <a:rPr lang="en-CA" sz="1200" kern="1200" dirty="0">
                <a:solidFill>
                  <a:schemeClr val="tx1"/>
                </a:solidFill>
                <a:effectLst/>
                <a:latin typeface="+mn-lt"/>
                <a:ea typeface="+mn-ea"/>
                <a:cs typeface="+mn-cs"/>
              </a:rPr>
              <a:t> / </a:t>
            </a:r>
            <a:r>
              <a:rPr lang="en-CA" sz="1200" kern="1200" dirty="0" err="1">
                <a:solidFill>
                  <a:schemeClr val="tx1"/>
                </a:solidFill>
                <a:effectLst/>
                <a:latin typeface="+mn-lt"/>
                <a:ea typeface="+mn-ea"/>
                <a:cs typeface="+mn-cs"/>
              </a:rPr>
              <a:t>total_SS</a:t>
            </a:r>
            <a:r>
              <a:rPr lang="en-CA" sz="1200" kern="1200" dirty="0">
                <a:solidFill>
                  <a:schemeClr val="tx1"/>
                </a:solidFill>
                <a:effectLst/>
                <a:latin typeface="+mn-lt"/>
                <a:ea typeface="+mn-ea"/>
                <a:cs typeface="+mn-cs"/>
              </a:rPr>
              <a:t> =  44.7 %)</a:t>
            </a:r>
          </a:p>
          <a:p>
            <a:pPr fontAlgn="base" latinLnBrk="1"/>
            <a:r>
              <a:rPr lang="en-CA" sz="1200" kern="1200" dirty="0">
                <a:solidFill>
                  <a:schemeClr val="tx1"/>
                </a:solidFill>
                <a:effectLst/>
                <a:latin typeface="+mn-lt"/>
                <a:ea typeface="+mn-ea"/>
                <a:cs typeface="+mn-cs"/>
              </a:rPr>
              <a:t> </a:t>
            </a:r>
          </a:p>
          <a:p>
            <a:pPr fontAlgn="base" latinLnBrk="1"/>
            <a:r>
              <a:rPr lang="en-CA" sz="1200" kern="1200" dirty="0">
                <a:solidFill>
                  <a:schemeClr val="tx1"/>
                </a:solidFill>
                <a:effectLst/>
                <a:latin typeface="+mn-lt"/>
                <a:ea typeface="+mn-ea"/>
                <a:cs typeface="+mn-cs"/>
              </a:rPr>
              <a:t>Available components:</a:t>
            </a:r>
          </a:p>
          <a:p>
            <a:pPr fontAlgn="base" latinLnBrk="1"/>
            <a:r>
              <a:rPr lang="en-CA" sz="1200" kern="1200" dirty="0">
                <a:solidFill>
                  <a:schemeClr val="tx1"/>
                </a:solidFill>
                <a:effectLst/>
                <a:latin typeface="+mn-lt"/>
                <a:ea typeface="+mn-ea"/>
                <a:cs typeface="+mn-cs"/>
              </a:rPr>
              <a:t> </a:t>
            </a:r>
          </a:p>
          <a:p>
            <a:pPr fontAlgn="base" latinLnBrk="1"/>
            <a:r>
              <a:rPr lang="en-CA" sz="1200" kern="1200" dirty="0">
                <a:solidFill>
                  <a:schemeClr val="tx1"/>
                </a:solidFill>
                <a:effectLst/>
                <a:latin typeface="+mn-lt"/>
                <a:ea typeface="+mn-ea"/>
                <a:cs typeface="+mn-cs"/>
              </a:rPr>
              <a:t>[1] "cluster"      "centers"      "</a:t>
            </a:r>
            <a:r>
              <a:rPr lang="en-CA" sz="1200" kern="1200" dirty="0" err="1">
                <a:solidFill>
                  <a:schemeClr val="tx1"/>
                </a:solidFill>
                <a:effectLst/>
                <a:latin typeface="+mn-lt"/>
                <a:ea typeface="+mn-ea"/>
                <a:cs typeface="+mn-cs"/>
              </a:rPr>
              <a:t>totss</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withinss</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tot.withinss</a:t>
            </a:r>
            <a:r>
              <a:rPr lang="en-CA" sz="1200" kern="1200" dirty="0">
                <a:solidFill>
                  <a:schemeClr val="tx1"/>
                </a:solidFill>
                <a:effectLst/>
                <a:latin typeface="+mn-lt"/>
                <a:ea typeface="+mn-ea"/>
                <a:cs typeface="+mn-cs"/>
              </a:rPr>
              <a:t>"</a:t>
            </a:r>
          </a:p>
          <a:p>
            <a:pPr fontAlgn="base" latinLnBrk="1"/>
            <a:r>
              <a:rPr lang="en-CA" sz="1200" kern="1200" dirty="0">
                <a:solidFill>
                  <a:schemeClr val="tx1"/>
                </a:solidFill>
                <a:effectLst/>
                <a:latin typeface="+mn-lt"/>
                <a:ea typeface="+mn-ea"/>
                <a:cs typeface="+mn-cs"/>
              </a:rPr>
              <a:t>[6] "</a:t>
            </a:r>
            <a:r>
              <a:rPr lang="en-CA" sz="1200" kern="1200" dirty="0" err="1">
                <a:solidFill>
                  <a:schemeClr val="tx1"/>
                </a:solidFill>
                <a:effectLst/>
                <a:latin typeface="+mn-lt"/>
                <a:ea typeface="+mn-ea"/>
                <a:cs typeface="+mn-cs"/>
              </a:rPr>
              <a:t>betweenss</a:t>
            </a:r>
            <a:r>
              <a:rPr lang="en-CA" sz="1200" kern="1200" dirty="0">
                <a:solidFill>
                  <a:schemeClr val="tx1"/>
                </a:solidFill>
                <a:effectLst/>
                <a:latin typeface="+mn-lt"/>
                <a:ea typeface="+mn-ea"/>
                <a:cs typeface="+mn-cs"/>
              </a:rPr>
              <a:t>"    "size"         "</a:t>
            </a:r>
            <a:r>
              <a:rPr lang="en-CA" sz="1200" kern="1200" dirty="0" err="1">
                <a:solidFill>
                  <a:schemeClr val="tx1"/>
                </a:solidFill>
                <a:effectLst/>
                <a:latin typeface="+mn-lt"/>
                <a:ea typeface="+mn-ea"/>
                <a:cs typeface="+mn-cs"/>
              </a:rPr>
              <a:t>iter</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ifault</a:t>
            </a:r>
            <a:r>
              <a:rPr lang="en-CA" sz="120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547644AE-C109-46DA-BBB3-0F20B4787B3F}" type="slidenum">
              <a:rPr lang="en-CA" smtClean="0"/>
              <a:t>12</a:t>
            </a:fld>
            <a:endParaRPr lang="en-CA"/>
          </a:p>
        </p:txBody>
      </p:sp>
    </p:spTree>
    <p:extLst>
      <p:ext uri="{BB962C8B-B14F-4D97-AF65-F5344CB8AC3E}">
        <p14:creationId xmlns:p14="http://schemas.microsoft.com/office/powerpoint/2010/main" val="19211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5A6C462-F0DE-4AFB-A26A-4A6C3AE0ED04}" type="datetimeFigureOut">
              <a:rPr lang="en-CA" smtClean="0"/>
              <a:t>2018-04-18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AFC37A-E1C6-4169-BFD9-34B10761C896}"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01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6C462-F0DE-4AFB-A26A-4A6C3AE0ED04}" type="datetimeFigureOut">
              <a:rPr lang="en-CA" smtClean="0"/>
              <a:t>2018-04-18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AFC37A-E1C6-4169-BFD9-34B10761C896}" type="slidenum">
              <a:rPr lang="en-CA" smtClean="0"/>
              <a:t>‹#›</a:t>
            </a:fld>
            <a:endParaRPr lang="en-CA"/>
          </a:p>
        </p:txBody>
      </p:sp>
    </p:spTree>
    <p:extLst>
      <p:ext uri="{BB962C8B-B14F-4D97-AF65-F5344CB8AC3E}">
        <p14:creationId xmlns:p14="http://schemas.microsoft.com/office/powerpoint/2010/main" val="187614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6C462-F0DE-4AFB-A26A-4A6C3AE0ED04}" type="datetimeFigureOut">
              <a:rPr lang="en-CA" smtClean="0"/>
              <a:t>2018-04-18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AFC37A-E1C6-4169-BFD9-34B10761C896}" type="slidenum">
              <a:rPr lang="en-CA" smtClean="0"/>
              <a:t>‹#›</a:t>
            </a:fld>
            <a:endParaRPr lang="en-C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65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6C462-F0DE-4AFB-A26A-4A6C3AE0ED04}" type="datetimeFigureOut">
              <a:rPr lang="en-CA" smtClean="0"/>
              <a:t>2018-04-18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AFC37A-E1C6-4169-BFD9-34B10761C896}" type="slidenum">
              <a:rPr lang="en-CA" smtClean="0"/>
              <a:t>‹#›</a:t>
            </a:fld>
            <a:endParaRPr lang="en-CA"/>
          </a:p>
        </p:txBody>
      </p:sp>
    </p:spTree>
    <p:extLst>
      <p:ext uri="{BB962C8B-B14F-4D97-AF65-F5344CB8AC3E}">
        <p14:creationId xmlns:p14="http://schemas.microsoft.com/office/powerpoint/2010/main" val="294501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A6C462-F0DE-4AFB-A26A-4A6C3AE0ED04}" type="datetimeFigureOut">
              <a:rPr lang="en-CA" smtClean="0"/>
              <a:t>2018-04-18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AFC37A-E1C6-4169-BFD9-34B10761C896}"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60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A6C462-F0DE-4AFB-A26A-4A6C3AE0ED04}" type="datetimeFigureOut">
              <a:rPr lang="en-CA" smtClean="0"/>
              <a:t>2018-04-18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AFC37A-E1C6-4169-BFD9-34B10761C896}" type="slidenum">
              <a:rPr lang="en-CA" smtClean="0"/>
              <a:t>‹#›</a:t>
            </a:fld>
            <a:endParaRPr lang="en-CA"/>
          </a:p>
        </p:txBody>
      </p:sp>
    </p:spTree>
    <p:extLst>
      <p:ext uri="{BB962C8B-B14F-4D97-AF65-F5344CB8AC3E}">
        <p14:creationId xmlns:p14="http://schemas.microsoft.com/office/powerpoint/2010/main" val="34811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6C462-F0DE-4AFB-A26A-4A6C3AE0ED04}" type="datetimeFigureOut">
              <a:rPr lang="en-CA" smtClean="0"/>
              <a:t>2018-04-18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8AFC37A-E1C6-4169-BFD9-34B10761C896}" type="slidenum">
              <a:rPr lang="en-CA" smtClean="0"/>
              <a:t>‹#›</a:t>
            </a:fld>
            <a:endParaRPr lang="en-CA"/>
          </a:p>
        </p:txBody>
      </p:sp>
    </p:spTree>
    <p:extLst>
      <p:ext uri="{BB962C8B-B14F-4D97-AF65-F5344CB8AC3E}">
        <p14:creationId xmlns:p14="http://schemas.microsoft.com/office/powerpoint/2010/main" val="314908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A6C462-F0DE-4AFB-A26A-4A6C3AE0ED04}" type="datetimeFigureOut">
              <a:rPr lang="en-CA" smtClean="0"/>
              <a:t>2018-04-18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8AFC37A-E1C6-4169-BFD9-34B10761C896}" type="slidenum">
              <a:rPr lang="en-CA" smtClean="0"/>
              <a:t>‹#›</a:t>
            </a:fld>
            <a:endParaRPr lang="en-CA"/>
          </a:p>
        </p:txBody>
      </p:sp>
    </p:spTree>
    <p:extLst>
      <p:ext uri="{BB962C8B-B14F-4D97-AF65-F5344CB8AC3E}">
        <p14:creationId xmlns:p14="http://schemas.microsoft.com/office/powerpoint/2010/main" val="419574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6C462-F0DE-4AFB-A26A-4A6C3AE0ED04}" type="datetimeFigureOut">
              <a:rPr lang="en-CA" smtClean="0"/>
              <a:t>2018-04-18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8AFC37A-E1C6-4169-BFD9-34B10761C896}" type="slidenum">
              <a:rPr lang="en-CA" smtClean="0"/>
              <a:t>‹#›</a:t>
            </a:fld>
            <a:endParaRPr lang="en-CA"/>
          </a:p>
        </p:txBody>
      </p:sp>
    </p:spTree>
    <p:extLst>
      <p:ext uri="{BB962C8B-B14F-4D97-AF65-F5344CB8AC3E}">
        <p14:creationId xmlns:p14="http://schemas.microsoft.com/office/powerpoint/2010/main" val="188599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A6C462-F0DE-4AFB-A26A-4A6C3AE0ED04}" type="datetimeFigureOut">
              <a:rPr lang="en-CA" smtClean="0"/>
              <a:t>2018-04-18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AFC37A-E1C6-4169-BFD9-34B10761C896}" type="slidenum">
              <a:rPr lang="en-CA" smtClean="0"/>
              <a:t>‹#›</a:t>
            </a:fld>
            <a:endParaRPr lang="en-CA"/>
          </a:p>
        </p:txBody>
      </p:sp>
    </p:spTree>
    <p:extLst>
      <p:ext uri="{BB962C8B-B14F-4D97-AF65-F5344CB8AC3E}">
        <p14:creationId xmlns:p14="http://schemas.microsoft.com/office/powerpoint/2010/main" val="248420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A6C462-F0DE-4AFB-A26A-4A6C3AE0ED04}" type="datetimeFigureOut">
              <a:rPr lang="en-CA" smtClean="0"/>
              <a:t>2018-04-18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AFC37A-E1C6-4169-BFD9-34B10761C896}"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58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5A6C462-F0DE-4AFB-A26A-4A6C3AE0ED04}" type="datetimeFigureOut">
              <a:rPr lang="en-CA" smtClean="0"/>
              <a:t>2018-04-18</a:t>
            </a:fld>
            <a:endParaRPr lang="en-C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AFC37A-E1C6-4169-BFD9-34B10761C896}" type="slidenum">
              <a:rPr lang="en-CA" smtClean="0"/>
              <a:t>‹#›</a:t>
            </a:fld>
            <a:endParaRPr lang="en-C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498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rime_in_Toronto"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73784B-AC76-4BAD-93AF-C72D0EDFD7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sign with black text&#10;&#10;Description generated with very high confidence">
            <a:extLst>
              <a:ext uri="{FF2B5EF4-FFF2-40B4-BE49-F238E27FC236}">
                <a16:creationId xmlns:a16="http://schemas.microsoft.com/office/drawing/2014/main" id="{B3720645-E83E-48C2-873B-8E9F44520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044" y="640080"/>
            <a:ext cx="5578816" cy="5578816"/>
          </a:xfrm>
          <a:prstGeom prst="rect">
            <a:avLst/>
          </a:prstGeom>
        </p:spPr>
      </p:pic>
      <p:cxnSp>
        <p:nvCxnSpPr>
          <p:cNvPr id="12" name="Straight Connector 11">
            <a:extLst>
              <a:ext uri="{FF2B5EF4-FFF2-40B4-BE49-F238E27FC236}">
                <a16:creationId xmlns:a16="http://schemas.microsoft.com/office/drawing/2014/main" id="{811DCF04-0C7C-44FC-8246-FC8D736B1A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397FC26-FA8D-4828-9A3A-740B1F081711}"/>
              </a:ext>
            </a:extLst>
          </p:cNvPr>
          <p:cNvSpPr>
            <a:spLocks noGrp="1"/>
          </p:cNvSpPr>
          <p:nvPr>
            <p:ph type="ctrTitle"/>
          </p:nvPr>
        </p:nvSpPr>
        <p:spPr>
          <a:xfrm>
            <a:off x="0" y="345234"/>
            <a:ext cx="4413379" cy="3329704"/>
          </a:xfrm>
        </p:spPr>
        <p:txBody>
          <a:bodyPr anchor="b">
            <a:normAutofit/>
          </a:bodyPr>
          <a:lstStyle/>
          <a:p>
            <a:r>
              <a:rPr lang="en-CA" b="1" dirty="0"/>
              <a:t>Toronto Crime Review by Neighborhood</a:t>
            </a:r>
            <a:endParaRPr lang="en-CA" dirty="0"/>
          </a:p>
        </p:txBody>
      </p:sp>
      <p:sp>
        <p:nvSpPr>
          <p:cNvPr id="3" name="Subtitle 2">
            <a:extLst>
              <a:ext uri="{FF2B5EF4-FFF2-40B4-BE49-F238E27FC236}">
                <a16:creationId xmlns:a16="http://schemas.microsoft.com/office/drawing/2014/main" id="{646E0585-C073-4A81-BA5C-43F18C86C89C}"/>
              </a:ext>
            </a:extLst>
          </p:cNvPr>
          <p:cNvSpPr>
            <a:spLocks noGrp="1"/>
          </p:cNvSpPr>
          <p:nvPr>
            <p:ph type="subTitle" idx="1"/>
          </p:nvPr>
        </p:nvSpPr>
        <p:spPr>
          <a:xfrm>
            <a:off x="636806" y="3849539"/>
            <a:ext cx="3378098" cy="2367405"/>
          </a:xfrm>
        </p:spPr>
        <p:txBody>
          <a:bodyPr anchor="t">
            <a:normAutofit/>
          </a:bodyPr>
          <a:lstStyle/>
          <a:p>
            <a:pPr algn="r"/>
            <a:r>
              <a:rPr lang="en-CA" sz="1600" dirty="0"/>
              <a:t>Presented by:</a:t>
            </a:r>
          </a:p>
          <a:p>
            <a:pPr algn="r"/>
            <a:r>
              <a:rPr lang="en-CA" sz="1600" dirty="0"/>
              <a:t>Khaled Hyder</a:t>
            </a:r>
          </a:p>
          <a:p>
            <a:pPr algn="r"/>
            <a:r>
              <a:rPr lang="en-CA" sz="1600" dirty="0"/>
              <a:t>ID: 500800613</a:t>
            </a:r>
          </a:p>
        </p:txBody>
      </p:sp>
    </p:spTree>
    <p:extLst>
      <p:ext uri="{BB962C8B-B14F-4D97-AF65-F5344CB8AC3E}">
        <p14:creationId xmlns:p14="http://schemas.microsoft.com/office/powerpoint/2010/main" val="415356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A6B35404-D5F6-4871-B867-47BB0FDB984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01039"/>
            <a:ext cx="5455921" cy="5455921"/>
          </a:xfrm>
          <a:prstGeom prst="rect">
            <a:avLst/>
          </a:prstGeom>
          <a:noFill/>
        </p:spPr>
      </p:pic>
      <p:cxnSp>
        <p:nvCxnSpPr>
          <p:cNvPr id="14" name="Straight Connector 13">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4FC6426-A07F-4CAD-8116-C2D35ECFA912}"/>
              </a:ext>
            </a:extLst>
          </p:cNvPr>
          <p:cNvSpPr>
            <a:spLocks noGrp="1"/>
          </p:cNvSpPr>
          <p:nvPr>
            <p:ph type="title"/>
          </p:nvPr>
        </p:nvSpPr>
        <p:spPr>
          <a:xfrm>
            <a:off x="1024129" y="585216"/>
            <a:ext cx="3779085" cy="1499616"/>
          </a:xfrm>
        </p:spPr>
        <p:txBody>
          <a:bodyPr>
            <a:normAutofit/>
          </a:bodyPr>
          <a:lstStyle/>
          <a:p>
            <a:r>
              <a:rPr lang="en-CA" sz="2800" b="1">
                <a:solidFill>
                  <a:srgbClr val="FFFFFF"/>
                </a:solidFill>
              </a:rPr>
              <a:t>The Offence Type vs. Neighbourhood in 2017:</a:t>
            </a:r>
            <a:br>
              <a:rPr lang="en-CA" sz="2800" b="1">
                <a:solidFill>
                  <a:srgbClr val="FFFFFF"/>
                </a:solidFill>
              </a:rPr>
            </a:br>
            <a:endParaRPr lang="en-CA" sz="2800">
              <a:solidFill>
                <a:srgbClr val="FFFFFF"/>
              </a:solidFill>
            </a:endParaRPr>
          </a:p>
        </p:txBody>
      </p:sp>
      <p:sp>
        <p:nvSpPr>
          <p:cNvPr id="13" name="Content Placeholder 8">
            <a:extLst>
              <a:ext uri="{FF2B5EF4-FFF2-40B4-BE49-F238E27FC236}">
                <a16:creationId xmlns:a16="http://schemas.microsoft.com/office/drawing/2014/main" id="{2622FDA5-3AAC-401B-A068-832854999FF6}"/>
              </a:ext>
            </a:extLst>
          </p:cNvPr>
          <p:cNvSpPr>
            <a:spLocks noGrp="1"/>
          </p:cNvSpPr>
          <p:nvPr>
            <p:ph idx="1"/>
          </p:nvPr>
        </p:nvSpPr>
        <p:spPr>
          <a:xfrm>
            <a:off x="1024129" y="2286000"/>
            <a:ext cx="3791711" cy="3931920"/>
          </a:xfrm>
        </p:spPr>
        <p:txBody>
          <a:bodyPr>
            <a:normAutofit/>
          </a:bodyPr>
          <a:lstStyle/>
          <a:p>
            <a:r>
              <a:rPr lang="en-CA" dirty="0"/>
              <a:t>The most dangerous neighborhood, Church-Yonge corridor, and waterfront were well known for assaults and Break and Enter so if you are living these areas, please put an extra lock on your residence. And don’t park your car at West Humber. </a:t>
            </a:r>
          </a:p>
          <a:p>
            <a:endParaRPr lang="en-US" dirty="0">
              <a:solidFill>
                <a:srgbClr val="FFFFFF"/>
              </a:solidFill>
            </a:endParaRPr>
          </a:p>
        </p:txBody>
      </p:sp>
    </p:spTree>
    <p:extLst>
      <p:ext uri="{BB962C8B-B14F-4D97-AF65-F5344CB8AC3E}">
        <p14:creationId xmlns:p14="http://schemas.microsoft.com/office/powerpoint/2010/main" val="388514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8A50-D5D2-48E3-93DE-79643E5B0BBF}"/>
              </a:ext>
            </a:extLst>
          </p:cNvPr>
          <p:cNvSpPr>
            <a:spLocks noGrp="1"/>
          </p:cNvSpPr>
          <p:nvPr>
            <p:ph type="title"/>
          </p:nvPr>
        </p:nvSpPr>
        <p:spPr/>
        <p:txBody>
          <a:bodyPr>
            <a:normAutofit/>
          </a:bodyPr>
          <a:lstStyle/>
          <a:p>
            <a:r>
              <a:rPr lang="en-CA" b="1" dirty="0"/>
              <a:t>Major Crime Indicators Month wise in 2017:</a:t>
            </a:r>
            <a:endParaRPr lang="en-CA" dirty="0"/>
          </a:p>
        </p:txBody>
      </p:sp>
      <p:pic>
        <p:nvPicPr>
          <p:cNvPr id="4" name="Content Placeholder 3">
            <a:extLst>
              <a:ext uri="{FF2B5EF4-FFF2-40B4-BE49-F238E27FC236}">
                <a16:creationId xmlns:a16="http://schemas.microsoft.com/office/drawing/2014/main" id="{A382A733-7C27-470D-893D-4E69E6B5199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180" y="2286000"/>
            <a:ext cx="6410526" cy="4022725"/>
          </a:xfrm>
          <a:prstGeom prst="rect">
            <a:avLst/>
          </a:prstGeom>
          <a:noFill/>
          <a:ln>
            <a:noFill/>
          </a:ln>
        </p:spPr>
      </p:pic>
    </p:spTree>
    <p:extLst>
      <p:ext uri="{BB962C8B-B14F-4D97-AF65-F5344CB8AC3E}">
        <p14:creationId xmlns:p14="http://schemas.microsoft.com/office/powerpoint/2010/main" val="338064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23416DF-B283-4D9F-A625-146552CA9E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5">
            <a:extLst>
              <a:ext uri="{FF2B5EF4-FFF2-40B4-BE49-F238E27FC236}">
                <a16:creationId xmlns:a16="http://schemas.microsoft.com/office/drawing/2014/main" id="{73834904-4D9B-41F7-8DA6-0709FD9F7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00D1207-ECAF-48E9-8834-2CE4D21982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8B5B693-C595-4524-A03C-B775B6BE5D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3DAF509-0DE2-4B2A-8F91-5AD8B5025A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 y="562259"/>
            <a:ext cx="4390595" cy="3931920"/>
          </a:xfrm>
          <a:prstGeom prst="rect">
            <a:avLst/>
          </a:prstGeom>
          <a:noFill/>
        </p:spPr>
      </p:pic>
      <p:pic>
        <p:nvPicPr>
          <p:cNvPr id="8" name="Content Placeholder 3">
            <a:extLst>
              <a:ext uri="{FF2B5EF4-FFF2-40B4-BE49-F238E27FC236}">
                <a16:creationId xmlns:a16="http://schemas.microsoft.com/office/drawing/2014/main" id="{0FF7BE52-3642-4AA9-B019-51538D868CAC}"/>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517532" y="679495"/>
            <a:ext cx="5034387" cy="3467056"/>
          </a:xfrm>
          <a:prstGeom prst="rect">
            <a:avLst/>
          </a:prstGeom>
          <a:noFill/>
        </p:spPr>
      </p:pic>
      <p:sp>
        <p:nvSpPr>
          <p:cNvPr id="21" name="Rectangle 20">
            <a:extLst>
              <a:ext uri="{FF2B5EF4-FFF2-40B4-BE49-F238E27FC236}">
                <a16:creationId xmlns:a16="http://schemas.microsoft.com/office/drawing/2014/main" id="{211CBF94-6002-4EC8-9498-6AC47E680A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81A7DF2-B382-4775-B387-03B45F29E9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27A2276-BBCA-4473-91CB-F05428C53BE0}"/>
              </a:ext>
            </a:extLst>
          </p:cNvPr>
          <p:cNvSpPr>
            <a:spLocks noGrp="1"/>
          </p:cNvSpPr>
          <p:nvPr>
            <p:ph type="title"/>
          </p:nvPr>
        </p:nvSpPr>
        <p:spPr>
          <a:xfrm>
            <a:off x="952500" y="4773068"/>
            <a:ext cx="7277100" cy="1354365"/>
          </a:xfrm>
        </p:spPr>
        <p:txBody>
          <a:bodyPr vert="horz" lIns="91440" tIns="45720" rIns="91440" bIns="45720" rtlCol="0" anchor="ctr">
            <a:normAutofit/>
          </a:bodyPr>
          <a:lstStyle/>
          <a:p>
            <a:pPr algn="r"/>
            <a:r>
              <a:rPr lang="en-US" spc="200">
                <a:solidFill>
                  <a:srgbClr val="FFFFFF"/>
                </a:solidFill>
              </a:rPr>
              <a:t>Clustering the neighborhoods</a:t>
            </a:r>
          </a:p>
        </p:txBody>
      </p:sp>
      <p:sp>
        <p:nvSpPr>
          <p:cNvPr id="3" name="Arrow: Down 2">
            <a:extLst>
              <a:ext uri="{FF2B5EF4-FFF2-40B4-BE49-F238E27FC236}">
                <a16:creationId xmlns:a16="http://schemas.microsoft.com/office/drawing/2014/main" id="{A46D4EC8-78B2-44BD-8BD9-EB3B03A2560B}"/>
              </a:ext>
            </a:extLst>
          </p:cNvPr>
          <p:cNvSpPr/>
          <p:nvPr/>
        </p:nvSpPr>
        <p:spPr>
          <a:xfrm>
            <a:off x="3942572" y="1119674"/>
            <a:ext cx="1296956" cy="951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119 N</a:t>
            </a:r>
          </a:p>
          <a:p>
            <a:pPr algn="ctr"/>
            <a:r>
              <a:rPr lang="en-CA" sz="1100" dirty="0"/>
              <a:t>High mean value</a:t>
            </a:r>
          </a:p>
        </p:txBody>
      </p:sp>
      <p:sp>
        <p:nvSpPr>
          <p:cNvPr id="12" name="Arrow: Down 11">
            <a:extLst>
              <a:ext uri="{FF2B5EF4-FFF2-40B4-BE49-F238E27FC236}">
                <a16:creationId xmlns:a16="http://schemas.microsoft.com/office/drawing/2014/main" id="{4AFD4B0F-A5EE-4D06-8FEC-053E2E26939E}"/>
              </a:ext>
            </a:extLst>
          </p:cNvPr>
          <p:cNvSpPr/>
          <p:nvPr/>
        </p:nvSpPr>
        <p:spPr>
          <a:xfrm>
            <a:off x="1295788" y="158414"/>
            <a:ext cx="1296956" cy="951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15 N</a:t>
            </a:r>
          </a:p>
          <a:p>
            <a:pPr algn="ctr"/>
            <a:r>
              <a:rPr lang="en-CA" sz="1100" dirty="0"/>
              <a:t>Low mean value</a:t>
            </a:r>
          </a:p>
        </p:txBody>
      </p:sp>
    </p:spTree>
    <p:extLst>
      <p:ext uri="{BB962C8B-B14F-4D97-AF65-F5344CB8AC3E}">
        <p14:creationId xmlns:p14="http://schemas.microsoft.com/office/powerpoint/2010/main" val="267350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9C1832-5BFA-4CDB-AC9D-8DCF4CD829D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701039"/>
            <a:ext cx="5455921" cy="5455921"/>
          </a:xfrm>
          <a:prstGeom prst="rect">
            <a:avLst/>
          </a:prstGeom>
          <a:noFill/>
        </p:spPr>
      </p:pic>
      <p:sp>
        <p:nvSpPr>
          <p:cNvPr id="2" name="Title 1">
            <a:extLst>
              <a:ext uri="{FF2B5EF4-FFF2-40B4-BE49-F238E27FC236}">
                <a16:creationId xmlns:a16="http://schemas.microsoft.com/office/drawing/2014/main" id="{9E9D931A-FEAF-4D70-B4D5-6F1410CA2766}"/>
              </a:ext>
            </a:extLst>
          </p:cNvPr>
          <p:cNvSpPr>
            <a:spLocks noGrp="1"/>
          </p:cNvSpPr>
          <p:nvPr>
            <p:ph type="title"/>
          </p:nvPr>
        </p:nvSpPr>
        <p:spPr>
          <a:xfrm>
            <a:off x="1024129" y="585216"/>
            <a:ext cx="4431792" cy="1499616"/>
          </a:xfrm>
        </p:spPr>
        <p:txBody>
          <a:bodyPr>
            <a:normAutofit/>
          </a:bodyPr>
          <a:lstStyle/>
          <a:p>
            <a:r>
              <a:rPr lang="en-CA" sz="4300" b="1"/>
              <a:t>Conclusion and Geo-Visualization:</a:t>
            </a:r>
            <a:endParaRPr lang="en-CA" sz="4300"/>
          </a:p>
        </p:txBody>
      </p:sp>
      <p:sp>
        <p:nvSpPr>
          <p:cNvPr id="6" name="Content Placeholder 5">
            <a:extLst>
              <a:ext uri="{FF2B5EF4-FFF2-40B4-BE49-F238E27FC236}">
                <a16:creationId xmlns:a16="http://schemas.microsoft.com/office/drawing/2014/main" id="{7D0AFEB6-CD30-46FE-87F4-AD4C43E16E53}"/>
              </a:ext>
            </a:extLst>
          </p:cNvPr>
          <p:cNvSpPr>
            <a:spLocks noGrp="1"/>
          </p:cNvSpPr>
          <p:nvPr>
            <p:ph idx="1"/>
          </p:nvPr>
        </p:nvSpPr>
        <p:spPr>
          <a:xfrm>
            <a:off x="1024128" y="2286000"/>
            <a:ext cx="4429615" cy="3931920"/>
          </a:xfrm>
        </p:spPr>
        <p:txBody>
          <a:bodyPr>
            <a:normAutofit/>
          </a:bodyPr>
          <a:lstStyle/>
          <a:p>
            <a:r>
              <a:rPr lang="en-CA" dirty="0"/>
              <a:t>Possible to apply machine learning to identify the reason.</a:t>
            </a:r>
          </a:p>
          <a:p>
            <a:r>
              <a:rPr lang="en-CA" dirty="0"/>
              <a:t>Authority can take preventive measurements. </a:t>
            </a:r>
          </a:p>
          <a:p>
            <a:endParaRPr lang="en-CA" dirty="0"/>
          </a:p>
        </p:txBody>
      </p:sp>
    </p:spTree>
    <p:extLst>
      <p:ext uri="{BB962C8B-B14F-4D97-AF65-F5344CB8AC3E}">
        <p14:creationId xmlns:p14="http://schemas.microsoft.com/office/powerpoint/2010/main" val="2454590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DBB6E8D9-B3F5-48EF-8996-5450EB2CB5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308210" y="640080"/>
            <a:ext cx="5577840" cy="5577840"/>
          </a:xfrm>
          <a:prstGeom prst="rect">
            <a:avLst/>
          </a:prstGeom>
          <a:noFill/>
        </p:spPr>
      </p:pic>
      <p:sp>
        <p:nvSpPr>
          <p:cNvPr id="2" name="Title 1">
            <a:extLst>
              <a:ext uri="{FF2B5EF4-FFF2-40B4-BE49-F238E27FC236}">
                <a16:creationId xmlns:a16="http://schemas.microsoft.com/office/drawing/2014/main" id="{9CDC5F8A-A8E5-4B4B-8510-4D16383C74F1}"/>
              </a:ext>
            </a:extLst>
          </p:cNvPr>
          <p:cNvSpPr>
            <a:spLocks noGrp="1"/>
          </p:cNvSpPr>
          <p:nvPr>
            <p:ph type="title"/>
          </p:nvPr>
        </p:nvSpPr>
        <p:spPr>
          <a:xfrm>
            <a:off x="1024128" y="585215"/>
            <a:ext cx="3133581" cy="2046017"/>
          </a:xfrm>
        </p:spPr>
        <p:txBody>
          <a:bodyPr>
            <a:normAutofit fontScale="90000"/>
          </a:bodyPr>
          <a:lstStyle/>
          <a:p>
            <a:r>
              <a:rPr lang="en-CA" sz="4000" dirty="0"/>
              <a:t>Robbery and Theft-over more frequent in the downtown area</a:t>
            </a:r>
            <a:br>
              <a:rPr lang="en-CA" sz="4000" dirty="0"/>
            </a:br>
            <a:endParaRPr lang="en-CA" sz="4000" dirty="0"/>
          </a:p>
        </p:txBody>
      </p:sp>
      <p:pic>
        <p:nvPicPr>
          <p:cNvPr id="6" name="Content Placeholder 5" descr="A picture containing clipart&#10;&#10;Description generated with very high confidence">
            <a:extLst>
              <a:ext uri="{FF2B5EF4-FFF2-40B4-BE49-F238E27FC236}">
                <a16:creationId xmlns:a16="http://schemas.microsoft.com/office/drawing/2014/main" id="{566074FE-E5C7-47FA-A4DC-2108C87188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3938" y="3076972"/>
            <a:ext cx="3133725" cy="2350293"/>
          </a:xfrm>
        </p:spPr>
      </p:pic>
    </p:spTree>
    <p:extLst>
      <p:ext uri="{BB962C8B-B14F-4D97-AF65-F5344CB8AC3E}">
        <p14:creationId xmlns:p14="http://schemas.microsoft.com/office/powerpoint/2010/main" val="189504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82C4-72C7-48EE-8C00-A41F8A9B9F57}"/>
              </a:ext>
            </a:extLst>
          </p:cNvPr>
          <p:cNvSpPr>
            <a:spLocks noGrp="1"/>
          </p:cNvSpPr>
          <p:nvPr>
            <p:ph type="title"/>
          </p:nvPr>
        </p:nvSpPr>
        <p:spPr>
          <a:xfrm>
            <a:off x="1235964" y="2679192"/>
            <a:ext cx="9720072" cy="1499616"/>
          </a:xfrm>
        </p:spPr>
        <p:txBody>
          <a:bodyPr/>
          <a:lstStyle/>
          <a:p>
            <a:pPr algn="ctr"/>
            <a:r>
              <a:rPr lang="en-CA"/>
              <a:t>Thank You</a:t>
            </a:r>
            <a:endParaRPr lang="en-CA" dirty="0"/>
          </a:p>
        </p:txBody>
      </p:sp>
    </p:spTree>
    <p:extLst>
      <p:ext uri="{BB962C8B-B14F-4D97-AF65-F5344CB8AC3E}">
        <p14:creationId xmlns:p14="http://schemas.microsoft.com/office/powerpoint/2010/main" val="24959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A close up of a street&#10;&#10;Description generated with very high confidence">
            <a:extLst>
              <a:ext uri="{FF2B5EF4-FFF2-40B4-BE49-F238E27FC236}">
                <a16:creationId xmlns:a16="http://schemas.microsoft.com/office/drawing/2014/main" id="{7CB4C45B-EE23-4279-BCB2-EFA9A3CB0472}"/>
              </a:ext>
            </a:extLst>
          </p:cNvPr>
          <p:cNvPicPr>
            <a:picLocks noChangeAspect="1"/>
          </p:cNvPicPr>
          <p:nvPr/>
        </p:nvPicPr>
        <p:blipFill rotWithShape="1">
          <a:blip r:embed="rId2">
            <a:extLst>
              <a:ext uri="{28A0092B-C50C-407E-A947-70E740481C1C}">
                <a14:useLocalDpi xmlns:a14="http://schemas.microsoft.com/office/drawing/2010/main" val="0"/>
              </a:ext>
            </a:extLst>
          </a:blip>
          <a:srcRect r="1709" b="16859"/>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57D175FC-84CC-4D12-A5E2-FA27D934E9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1" name="Straight Connector 10">
            <a:extLst>
              <a:ext uri="{FF2B5EF4-FFF2-40B4-BE49-F238E27FC236}">
                <a16:creationId xmlns:a16="http://schemas.microsoft.com/office/drawing/2014/main" id="{8AC38328-2D50-4DDB-BD20-28DE12E4996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B2FFCDF-FC1D-4A0A-9E28-D1B187CF3BDD}"/>
              </a:ext>
            </a:extLst>
          </p:cNvPr>
          <p:cNvSpPr>
            <a:spLocks noGrp="1"/>
          </p:cNvSpPr>
          <p:nvPr>
            <p:ph type="title"/>
          </p:nvPr>
        </p:nvSpPr>
        <p:spPr>
          <a:xfrm>
            <a:off x="1024128" y="585216"/>
            <a:ext cx="6066816" cy="1499616"/>
          </a:xfrm>
        </p:spPr>
        <p:txBody>
          <a:bodyPr>
            <a:normAutofit/>
          </a:bodyPr>
          <a:lstStyle/>
          <a:p>
            <a:r>
              <a:rPr lang="en-CA">
                <a:solidFill>
                  <a:srgbClr val="000000"/>
                </a:solidFill>
              </a:rPr>
              <a:t>Problem Statement </a:t>
            </a:r>
          </a:p>
        </p:txBody>
      </p:sp>
      <p:sp>
        <p:nvSpPr>
          <p:cNvPr id="3" name="Content Placeholder 2">
            <a:extLst>
              <a:ext uri="{FF2B5EF4-FFF2-40B4-BE49-F238E27FC236}">
                <a16:creationId xmlns:a16="http://schemas.microsoft.com/office/drawing/2014/main" id="{628BBF53-92E3-4D1E-A272-52F41410DDD0}"/>
              </a:ext>
            </a:extLst>
          </p:cNvPr>
          <p:cNvSpPr>
            <a:spLocks noGrp="1"/>
          </p:cNvSpPr>
          <p:nvPr>
            <p:ph idx="1"/>
          </p:nvPr>
        </p:nvSpPr>
        <p:spPr>
          <a:xfrm>
            <a:off x="1024128" y="2286000"/>
            <a:ext cx="6066816" cy="4023360"/>
          </a:xfrm>
        </p:spPr>
        <p:txBody>
          <a:bodyPr>
            <a:normAutofit/>
          </a:bodyPr>
          <a:lstStyle/>
          <a:p>
            <a:r>
              <a:rPr lang="en-CA" sz="2000">
                <a:solidFill>
                  <a:srgbClr val="000000"/>
                </a:solidFill>
              </a:rPr>
              <a:t>“Crime in Toronto has been relatively low in comparison to other major cities. A 2017 ranking of 60 cities by The Economist ranked Toronto as the fourth safest major city in the world and the safest major city in North America” [1] as cited in </a:t>
            </a:r>
            <a:r>
              <a:rPr lang="en-CA" sz="2000" u="sng">
                <a:solidFill>
                  <a:srgbClr val="000000"/>
                </a:solidFill>
                <a:hlinkClick r:id="rId3"/>
              </a:rPr>
              <a:t>Wikipedia</a:t>
            </a:r>
            <a:r>
              <a:rPr lang="en-CA" sz="2000">
                <a:solidFill>
                  <a:srgbClr val="000000"/>
                </a:solidFill>
              </a:rPr>
              <a:t>.</a:t>
            </a:r>
          </a:p>
          <a:p>
            <a:r>
              <a:rPr lang="en-CA" sz="2000">
                <a:solidFill>
                  <a:srgbClr val="000000"/>
                </a:solidFill>
              </a:rPr>
              <a:t>Despite this report, Toronto has a fair share of crime. The city consists of 140 neighborhood. As we have seen in other big cities, some areas are relatively unsafe considering the count of major crime indicator.</a:t>
            </a:r>
          </a:p>
          <a:p>
            <a:r>
              <a:rPr lang="en-CA" sz="2000">
                <a:solidFill>
                  <a:srgbClr val="000000"/>
                </a:solidFill>
              </a:rPr>
              <a:t> In this project, we will try to identify most safe and unsafe neighborhoods in Toronto and also try to discover any hidden pattern of crime data through visualization. </a:t>
            </a:r>
          </a:p>
          <a:p>
            <a:endParaRPr lang="en-CA" sz="2000">
              <a:solidFill>
                <a:srgbClr val="000000"/>
              </a:solidFill>
            </a:endParaRPr>
          </a:p>
        </p:txBody>
      </p:sp>
    </p:spTree>
    <p:extLst>
      <p:ext uri="{BB962C8B-B14F-4D97-AF65-F5344CB8AC3E}">
        <p14:creationId xmlns:p14="http://schemas.microsoft.com/office/powerpoint/2010/main" val="51894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890400-BB8B-4A44-AB63-65C7CA223E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D39B797-CDC6-4529-8A36-9CBFC98163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F394C43-EEC1-4C83-856B-CE5C925182BA}"/>
              </a:ext>
            </a:extLst>
          </p:cNvPr>
          <p:cNvSpPr>
            <a:spLocks noGrp="1"/>
          </p:cNvSpPr>
          <p:nvPr>
            <p:ph type="title"/>
          </p:nvPr>
        </p:nvSpPr>
        <p:spPr>
          <a:xfrm>
            <a:off x="964788" y="804333"/>
            <a:ext cx="3391900" cy="5249334"/>
          </a:xfrm>
        </p:spPr>
        <p:txBody>
          <a:bodyPr>
            <a:normAutofit/>
          </a:bodyPr>
          <a:lstStyle/>
          <a:p>
            <a:pPr algn="r"/>
            <a:r>
              <a:rPr lang="en-CA" dirty="0"/>
              <a:t>Dataset Description and Technology used </a:t>
            </a:r>
          </a:p>
        </p:txBody>
      </p:sp>
      <p:sp>
        <p:nvSpPr>
          <p:cNvPr id="6" name="Content Placeholder 5">
            <a:extLst>
              <a:ext uri="{FF2B5EF4-FFF2-40B4-BE49-F238E27FC236}">
                <a16:creationId xmlns:a16="http://schemas.microsoft.com/office/drawing/2014/main" id="{41DA9905-75A1-4FA2-A95C-8DF4D3D484F0}"/>
              </a:ext>
            </a:extLst>
          </p:cNvPr>
          <p:cNvSpPr>
            <a:spLocks noGrp="1"/>
          </p:cNvSpPr>
          <p:nvPr>
            <p:ph idx="1"/>
          </p:nvPr>
        </p:nvSpPr>
        <p:spPr>
          <a:xfrm>
            <a:off x="4999330" y="804333"/>
            <a:ext cx="6257721" cy="5249334"/>
          </a:xfrm>
        </p:spPr>
        <p:txBody>
          <a:bodyPr anchor="ctr">
            <a:normAutofit/>
          </a:bodyPr>
          <a:lstStyle/>
          <a:p>
            <a:r>
              <a:rPr lang="en-CA" b="1" dirty="0"/>
              <a:t>Dataset</a:t>
            </a:r>
          </a:p>
          <a:p>
            <a:r>
              <a:rPr lang="en-CA" dirty="0"/>
              <a:t>The dataset I have used in this project is from Toronto’s Open data which was provided by Toronto police service. </a:t>
            </a:r>
          </a:p>
          <a:p>
            <a:r>
              <a:rPr lang="en-CA" dirty="0"/>
              <a:t>This dataset consists of 29 attributes(Columns) and 131,073 crime instances(Rows) which includes crime data from 2014 to 2017</a:t>
            </a:r>
          </a:p>
          <a:p>
            <a:endParaRPr lang="en-CA" dirty="0"/>
          </a:p>
          <a:p>
            <a:r>
              <a:rPr lang="en-CA" b="1" dirty="0"/>
              <a:t>Following Technology Used in this project:</a:t>
            </a:r>
          </a:p>
          <a:p>
            <a:r>
              <a:rPr lang="en-CA" dirty="0"/>
              <a:t>R (8 Libraries for Data manipulation and Visualization) </a:t>
            </a:r>
          </a:p>
          <a:p>
            <a:r>
              <a:rPr lang="en-CA" dirty="0"/>
              <a:t>D3 </a:t>
            </a:r>
          </a:p>
          <a:p>
            <a:r>
              <a:rPr lang="en-CA" dirty="0"/>
              <a:t>Machine Learning Algorithm – k means clustering </a:t>
            </a:r>
          </a:p>
          <a:p>
            <a:endParaRPr lang="en-CA" dirty="0"/>
          </a:p>
        </p:txBody>
      </p:sp>
    </p:spTree>
    <p:extLst>
      <p:ext uri="{BB962C8B-B14F-4D97-AF65-F5344CB8AC3E}">
        <p14:creationId xmlns:p14="http://schemas.microsoft.com/office/powerpoint/2010/main" val="255916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C4F3-2DA8-40B1-BC2C-3E577B3D0122}"/>
              </a:ext>
            </a:extLst>
          </p:cNvPr>
          <p:cNvSpPr>
            <a:spLocks noGrp="1"/>
          </p:cNvSpPr>
          <p:nvPr>
            <p:ph type="title"/>
          </p:nvPr>
        </p:nvSpPr>
        <p:spPr/>
        <p:txBody>
          <a:bodyPr/>
          <a:lstStyle/>
          <a:p>
            <a:r>
              <a:rPr lang="en-CA" b="1" dirty="0"/>
              <a:t>Challenges: </a:t>
            </a:r>
            <a:br>
              <a:rPr lang="en-CA" b="1" dirty="0"/>
            </a:br>
            <a:endParaRPr lang="en-CA" dirty="0"/>
          </a:p>
        </p:txBody>
      </p:sp>
      <p:sp>
        <p:nvSpPr>
          <p:cNvPr id="3" name="Content Placeholder 2">
            <a:extLst>
              <a:ext uri="{FF2B5EF4-FFF2-40B4-BE49-F238E27FC236}">
                <a16:creationId xmlns:a16="http://schemas.microsoft.com/office/drawing/2014/main" id="{2D3C3B0E-24D7-40C5-AD86-B3D4696A2FB1}"/>
              </a:ext>
            </a:extLst>
          </p:cNvPr>
          <p:cNvSpPr>
            <a:spLocks noGrp="1"/>
          </p:cNvSpPr>
          <p:nvPr>
            <p:ph idx="1"/>
          </p:nvPr>
        </p:nvSpPr>
        <p:spPr/>
        <p:txBody>
          <a:bodyPr/>
          <a:lstStyle/>
          <a:p>
            <a:r>
              <a:rPr lang="en-CA" dirty="0"/>
              <a:t>Data Collection: Unavailability of updated neighborhood wise social data. </a:t>
            </a:r>
          </a:p>
          <a:p>
            <a:r>
              <a:rPr lang="en-CA" dirty="0"/>
              <a:t>Geo-Plotting – Limitation of Google API and uses of “</a:t>
            </a:r>
            <a:r>
              <a:rPr lang="en-CA" dirty="0" err="1"/>
              <a:t>ggmap</a:t>
            </a:r>
            <a:r>
              <a:rPr lang="en-CA" dirty="0"/>
              <a:t>” and “maps” R library for visualization. </a:t>
            </a:r>
          </a:p>
          <a:p>
            <a:r>
              <a:rPr lang="en-CA" dirty="0"/>
              <a:t>Data wrangling: Arrange dataset for different output.</a:t>
            </a:r>
          </a:p>
          <a:p>
            <a:endParaRPr lang="en-CA" dirty="0"/>
          </a:p>
        </p:txBody>
      </p:sp>
    </p:spTree>
    <p:extLst>
      <p:ext uri="{BB962C8B-B14F-4D97-AF65-F5344CB8AC3E}">
        <p14:creationId xmlns:p14="http://schemas.microsoft.com/office/powerpoint/2010/main" val="10941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EB15-F873-4922-AA6E-DEFBF339A1AF}"/>
              </a:ext>
            </a:extLst>
          </p:cNvPr>
          <p:cNvSpPr>
            <a:spLocks noGrp="1"/>
          </p:cNvSpPr>
          <p:nvPr>
            <p:ph type="title"/>
          </p:nvPr>
        </p:nvSpPr>
        <p:spPr/>
        <p:txBody>
          <a:bodyPr/>
          <a:lstStyle/>
          <a:p>
            <a:r>
              <a:rPr lang="en-CA" b="1" dirty="0"/>
              <a:t>Data Pre-processing: </a:t>
            </a:r>
            <a:endParaRPr lang="en-CA" dirty="0"/>
          </a:p>
        </p:txBody>
      </p:sp>
      <p:sp>
        <p:nvSpPr>
          <p:cNvPr id="3" name="Content Placeholder 2">
            <a:extLst>
              <a:ext uri="{FF2B5EF4-FFF2-40B4-BE49-F238E27FC236}">
                <a16:creationId xmlns:a16="http://schemas.microsoft.com/office/drawing/2014/main" id="{F712C95D-E547-4634-9D47-F9B6BA436EA6}"/>
              </a:ext>
            </a:extLst>
          </p:cNvPr>
          <p:cNvSpPr>
            <a:spLocks noGrp="1"/>
          </p:cNvSpPr>
          <p:nvPr>
            <p:ph idx="1"/>
          </p:nvPr>
        </p:nvSpPr>
        <p:spPr/>
        <p:txBody>
          <a:bodyPr/>
          <a:lstStyle/>
          <a:p>
            <a:r>
              <a:rPr lang="en-CA" dirty="0"/>
              <a:t>Remove Duplicate: I had to remove 17K duplicate data.</a:t>
            </a:r>
          </a:p>
          <a:p>
            <a:r>
              <a:rPr lang="en-CA" dirty="0"/>
              <a:t>Feature selection: Out of 29, I have manually selected 15 features. </a:t>
            </a:r>
          </a:p>
          <a:p>
            <a:r>
              <a:rPr lang="en-CA" dirty="0"/>
              <a:t>Reported year vs. Occurrence year: During exploration, I have found many incidents occurred from 2000 to 2016 but reported in 2017. The number was not significant thus I had deleted the backdated incidents </a:t>
            </a:r>
          </a:p>
          <a:p>
            <a:r>
              <a:rPr lang="en-CA" dirty="0"/>
              <a:t>Year Selection: This dataset consists major crime reported from 2014 till 2017, for this project I have selected the year 2017 the most recent year to categorize the offense within neighbors. </a:t>
            </a:r>
          </a:p>
          <a:p>
            <a:endParaRPr lang="en-CA" dirty="0"/>
          </a:p>
        </p:txBody>
      </p:sp>
    </p:spTree>
    <p:extLst>
      <p:ext uri="{BB962C8B-B14F-4D97-AF65-F5344CB8AC3E}">
        <p14:creationId xmlns:p14="http://schemas.microsoft.com/office/powerpoint/2010/main" val="237191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23416DF-B283-4D9F-A625-146552CA9E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5">
            <a:extLst>
              <a:ext uri="{FF2B5EF4-FFF2-40B4-BE49-F238E27FC236}">
                <a16:creationId xmlns:a16="http://schemas.microsoft.com/office/drawing/2014/main" id="{73834904-4D9B-41F7-8DA6-0709FD9F7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C00D1207-ECAF-48E9-8834-2CE4D21982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9A3FD3A-4B27-4028-BA57-0810F205BC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0461F8B-A17E-4AE4-92BC-BA2E49E1AB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661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5E450F13-FCAB-474F-93BB-70469013970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749" y="3765314"/>
            <a:ext cx="2834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B3142DC-2FAE-41A4-98F1-91F89FA1D75D}"/>
              </a:ext>
            </a:extLst>
          </p:cNvPr>
          <p:cNvPicPr/>
          <p:nvPr/>
        </p:nvPicPr>
        <p:blipFill rotWithShape="1">
          <a:blip r:embed="rId2">
            <a:extLst>
              <a:ext uri="{28A0092B-C50C-407E-A947-70E740481C1C}">
                <a14:useLocalDpi xmlns:a14="http://schemas.microsoft.com/office/drawing/2010/main" val="0"/>
              </a:ext>
            </a:extLst>
          </a:blip>
          <a:srcRect r="9" b="2001"/>
          <a:stretch/>
        </p:blipFill>
        <p:spPr bwMode="auto">
          <a:xfrm>
            <a:off x="8254001" y="1640920"/>
            <a:ext cx="3644400" cy="3571797"/>
          </a:xfrm>
          <a:prstGeom prst="rect">
            <a:avLst/>
          </a:prstGeom>
          <a:noFill/>
        </p:spPr>
      </p:pic>
      <p:cxnSp>
        <p:nvCxnSpPr>
          <p:cNvPr id="42" name="Straight Connector 41">
            <a:extLst>
              <a:ext uri="{FF2B5EF4-FFF2-40B4-BE49-F238E27FC236}">
                <a16:creationId xmlns:a16="http://schemas.microsoft.com/office/drawing/2014/main" id="{00E7859C-56C8-49DC-ABF5-6C538427CDA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5130" y="1963779"/>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D9A9E9A-91FC-4972-A245-73ED3B8725B9}"/>
              </a:ext>
            </a:extLst>
          </p:cNvPr>
          <p:cNvSpPr>
            <a:spLocks noGrp="1"/>
          </p:cNvSpPr>
          <p:nvPr>
            <p:ph type="title"/>
          </p:nvPr>
        </p:nvSpPr>
        <p:spPr>
          <a:xfrm>
            <a:off x="457200" y="640080"/>
            <a:ext cx="3185917" cy="3034857"/>
          </a:xfrm>
        </p:spPr>
        <p:txBody>
          <a:bodyPr vert="horz" lIns="91440" tIns="45720" rIns="91440" bIns="45720" rtlCol="0" anchor="b">
            <a:normAutofit/>
          </a:bodyPr>
          <a:lstStyle/>
          <a:p>
            <a:pPr algn="r"/>
            <a:r>
              <a:rPr lang="en-US" sz="4100" b="1" spc="200">
                <a:solidFill>
                  <a:srgbClr val="FFFFFF"/>
                </a:solidFill>
              </a:rPr>
              <a:t>Major Crime Indicators and assault crimes (2017)</a:t>
            </a:r>
            <a:r>
              <a:rPr lang="en-US" sz="4100" spc="200">
                <a:solidFill>
                  <a:srgbClr val="FFFFFF"/>
                </a:solidFill>
              </a:rPr>
              <a:t> </a:t>
            </a:r>
          </a:p>
        </p:txBody>
      </p:sp>
      <p:pic>
        <p:nvPicPr>
          <p:cNvPr id="4" name="Picture 3" descr="A screenshot of a cell phone&#10;&#10;Description generated with very high confidence">
            <a:extLst>
              <a:ext uri="{FF2B5EF4-FFF2-40B4-BE49-F238E27FC236}">
                <a16:creationId xmlns:a16="http://schemas.microsoft.com/office/drawing/2014/main" id="{53F97FE6-55FF-4713-AC71-E748506FD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920" y="1640920"/>
            <a:ext cx="3571797" cy="3571797"/>
          </a:xfrm>
          <a:prstGeom prst="rect">
            <a:avLst/>
          </a:prstGeom>
        </p:spPr>
      </p:pic>
      <p:sp>
        <p:nvSpPr>
          <p:cNvPr id="5" name="Rectangle 4">
            <a:extLst>
              <a:ext uri="{FF2B5EF4-FFF2-40B4-BE49-F238E27FC236}">
                <a16:creationId xmlns:a16="http://schemas.microsoft.com/office/drawing/2014/main" id="{27C4BDA5-E02C-4BCD-8B38-83839E6D20E5}"/>
              </a:ext>
            </a:extLst>
          </p:cNvPr>
          <p:cNvSpPr/>
          <p:nvPr/>
        </p:nvSpPr>
        <p:spPr>
          <a:xfrm>
            <a:off x="5047130" y="5735610"/>
            <a:ext cx="6096000" cy="923330"/>
          </a:xfrm>
          <a:prstGeom prst="rect">
            <a:avLst/>
          </a:prstGeom>
        </p:spPr>
        <p:txBody>
          <a:bodyPr>
            <a:spAutoFit/>
          </a:bodyPr>
          <a:lstStyle/>
          <a:p>
            <a:r>
              <a:rPr lang="en-US" dirty="0"/>
              <a:t>According to civil and criminal law, “assault is an attempt to initiate harmful or offensive contact with a person, or a threat to do so.”</a:t>
            </a:r>
            <a:endParaRPr lang="en-CA" dirty="0"/>
          </a:p>
        </p:txBody>
      </p:sp>
    </p:spTree>
    <p:extLst>
      <p:ext uri="{BB962C8B-B14F-4D97-AF65-F5344CB8AC3E}">
        <p14:creationId xmlns:p14="http://schemas.microsoft.com/office/powerpoint/2010/main" val="342366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E8E5A207-2DB1-40AB-A6F6-DD9CEA992EC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961888" y="822960"/>
            <a:ext cx="5184648" cy="5184648"/>
          </a:xfrm>
          <a:prstGeom prst="rect">
            <a:avLst/>
          </a:prstGeom>
          <a:noFill/>
        </p:spPr>
      </p:pic>
      <p:sp>
        <p:nvSpPr>
          <p:cNvPr id="2" name="Title 1">
            <a:extLst>
              <a:ext uri="{FF2B5EF4-FFF2-40B4-BE49-F238E27FC236}">
                <a16:creationId xmlns:a16="http://schemas.microsoft.com/office/drawing/2014/main" id="{BA535509-D4AC-4211-A341-CF0D0A53BE27}"/>
              </a:ext>
            </a:extLst>
          </p:cNvPr>
          <p:cNvSpPr>
            <a:spLocks noGrp="1"/>
          </p:cNvSpPr>
          <p:nvPr>
            <p:ph type="title"/>
          </p:nvPr>
        </p:nvSpPr>
        <p:spPr>
          <a:xfrm>
            <a:off x="1024128" y="585216"/>
            <a:ext cx="4255443" cy="1499616"/>
          </a:xfrm>
        </p:spPr>
        <p:txBody>
          <a:bodyPr>
            <a:normAutofit/>
          </a:bodyPr>
          <a:lstStyle/>
          <a:p>
            <a:r>
              <a:rPr lang="en-CA" sz="4000" b="1"/>
              <a:t>Top Offences in Toronto:</a:t>
            </a:r>
            <a:endParaRPr lang="en-CA" sz="4000"/>
          </a:p>
        </p:txBody>
      </p:sp>
      <p:sp>
        <p:nvSpPr>
          <p:cNvPr id="9" name="Content Placeholder 8">
            <a:extLst>
              <a:ext uri="{FF2B5EF4-FFF2-40B4-BE49-F238E27FC236}">
                <a16:creationId xmlns:a16="http://schemas.microsoft.com/office/drawing/2014/main" id="{DDE86BEC-36E8-462A-843E-691FD105D655}"/>
              </a:ext>
            </a:extLst>
          </p:cNvPr>
          <p:cNvSpPr>
            <a:spLocks noGrp="1"/>
          </p:cNvSpPr>
          <p:nvPr>
            <p:ph idx="1"/>
          </p:nvPr>
        </p:nvSpPr>
        <p:spPr>
          <a:xfrm>
            <a:off x="1024128" y="2286000"/>
            <a:ext cx="4255443" cy="4023360"/>
          </a:xfrm>
        </p:spPr>
        <p:txBody>
          <a:bodyPr>
            <a:normAutofit/>
          </a:bodyPr>
          <a:lstStyle/>
          <a:p>
            <a:r>
              <a:rPr lang="en-CA" dirty="0"/>
              <a:t>Here we can see, break and enter(B&amp;E) is the second most frequent offense in Toronto, according to definition B&amp;E refers, “situations where the accused was or attempted to trespass on private property with an intent to commit an indictable offense. The most typical form of break and enter is breaking into a commercial or private residence to steal property.” </a:t>
            </a:r>
          </a:p>
          <a:p>
            <a:endParaRPr lang="en-US" sz="1600" dirty="0"/>
          </a:p>
        </p:txBody>
      </p:sp>
    </p:spTree>
    <p:extLst>
      <p:ext uri="{BB962C8B-B14F-4D97-AF65-F5344CB8AC3E}">
        <p14:creationId xmlns:p14="http://schemas.microsoft.com/office/powerpoint/2010/main" val="97199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23416DF-B283-4D9F-A625-146552CA9E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5">
            <a:extLst>
              <a:ext uri="{FF2B5EF4-FFF2-40B4-BE49-F238E27FC236}">
                <a16:creationId xmlns:a16="http://schemas.microsoft.com/office/drawing/2014/main" id="{73834904-4D9B-41F7-8DA6-0709FD9F7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00D1207-ECAF-48E9-8834-2CE4D21982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D2E3C52-528A-4049-BCAA-5460756BC0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2724283B-587C-4A0E-A50E-B8914975B48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D5B542C-8183-4445-AF4D-B23AAE329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3" descr="A close up of a map&#10;&#10;Description generated with very high confidence">
            <a:extLst>
              <a:ext uri="{FF2B5EF4-FFF2-40B4-BE49-F238E27FC236}">
                <a16:creationId xmlns:a16="http://schemas.microsoft.com/office/drawing/2014/main" id="{FF119113-82BA-4ED3-B6B9-624FAF165B32}"/>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207795" y="484632"/>
            <a:ext cx="3602181" cy="3602181"/>
          </a:xfrm>
          <a:prstGeom prst="rect">
            <a:avLst/>
          </a:prstGeom>
          <a:noFill/>
        </p:spPr>
      </p:pic>
      <p:pic>
        <p:nvPicPr>
          <p:cNvPr id="5" name="Picture 4" descr="A close up of a map&#10;&#10;Description generated with high confidence">
            <a:extLst>
              <a:ext uri="{FF2B5EF4-FFF2-40B4-BE49-F238E27FC236}">
                <a16:creationId xmlns:a16="http://schemas.microsoft.com/office/drawing/2014/main" id="{D5E10816-EC34-48E5-B1A1-4603F74665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68068" y="484632"/>
            <a:ext cx="3602180" cy="3602180"/>
          </a:xfrm>
          <a:prstGeom prst="rect">
            <a:avLst/>
          </a:prstGeom>
          <a:noFill/>
        </p:spPr>
      </p:pic>
      <p:cxnSp>
        <p:nvCxnSpPr>
          <p:cNvPr id="25" name="Straight Connector 24">
            <a:extLst>
              <a:ext uri="{FF2B5EF4-FFF2-40B4-BE49-F238E27FC236}">
                <a16:creationId xmlns:a16="http://schemas.microsoft.com/office/drawing/2014/main" id="{84ED9B5A-5577-4CA5-97AA-0E5E2EA9756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C6EEBC-5278-4834-94AA-E821E77EE3CC}"/>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b="1" spc="200">
                <a:solidFill>
                  <a:srgbClr val="FFFFFF"/>
                </a:solidFill>
              </a:rPr>
              <a:t>Total Crimes by Hour in Toronto in 2017</a:t>
            </a:r>
            <a:endParaRPr lang="en-US" spc="200">
              <a:solidFill>
                <a:srgbClr val="FFFFFF"/>
              </a:solidFill>
            </a:endParaRPr>
          </a:p>
        </p:txBody>
      </p:sp>
    </p:spTree>
    <p:extLst>
      <p:ext uri="{BB962C8B-B14F-4D97-AF65-F5344CB8AC3E}">
        <p14:creationId xmlns:p14="http://schemas.microsoft.com/office/powerpoint/2010/main" val="32655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23416DF-B283-4D9F-A625-146552CA9E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5">
            <a:extLst>
              <a:ext uri="{FF2B5EF4-FFF2-40B4-BE49-F238E27FC236}">
                <a16:creationId xmlns:a16="http://schemas.microsoft.com/office/drawing/2014/main" id="{73834904-4D9B-41F7-8DA6-0709FD9F7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00D1207-ECAF-48E9-8834-2CE4D21982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8B5B693-C595-4524-A03C-B775B6BE5D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CCBF496-D8D5-4DFE-904F-6FF5596E80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50" y="640080"/>
            <a:ext cx="5097674" cy="3931920"/>
          </a:xfrm>
          <a:prstGeom prst="rect">
            <a:avLst/>
          </a:prstGeom>
          <a:noFill/>
        </p:spPr>
      </p:pic>
      <p:pic>
        <p:nvPicPr>
          <p:cNvPr id="8" name="Content Placeholder 3">
            <a:extLst>
              <a:ext uri="{FF2B5EF4-FFF2-40B4-BE49-F238E27FC236}">
                <a16:creationId xmlns:a16="http://schemas.microsoft.com/office/drawing/2014/main" id="{5478D4FB-A94D-4023-9CA0-FE60D02DD7D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846324" y="679495"/>
            <a:ext cx="5705595" cy="3467056"/>
          </a:xfrm>
          <a:prstGeom prst="rect">
            <a:avLst/>
          </a:prstGeom>
          <a:noFill/>
        </p:spPr>
      </p:pic>
      <p:sp>
        <p:nvSpPr>
          <p:cNvPr id="21" name="Rectangle 20">
            <a:extLst>
              <a:ext uri="{FF2B5EF4-FFF2-40B4-BE49-F238E27FC236}">
                <a16:creationId xmlns:a16="http://schemas.microsoft.com/office/drawing/2014/main" id="{211CBF94-6002-4EC8-9498-6AC47E680A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81A7DF2-B382-4775-B387-03B45F29E9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E355F4E-9854-49A4-981A-13154BDF40AA}"/>
              </a:ext>
            </a:extLst>
          </p:cNvPr>
          <p:cNvSpPr>
            <a:spLocks noGrp="1"/>
          </p:cNvSpPr>
          <p:nvPr>
            <p:ph type="title"/>
          </p:nvPr>
        </p:nvSpPr>
        <p:spPr>
          <a:xfrm>
            <a:off x="952500" y="4773068"/>
            <a:ext cx="7277100" cy="1354365"/>
          </a:xfrm>
        </p:spPr>
        <p:txBody>
          <a:bodyPr vert="horz" lIns="91440" tIns="45720" rIns="91440" bIns="45720" rtlCol="0" anchor="ctr">
            <a:normAutofit/>
          </a:bodyPr>
          <a:lstStyle/>
          <a:p>
            <a:pPr algn="r"/>
            <a:r>
              <a:rPr lang="en-US" sz="3100" b="1" spc="200" dirty="0">
                <a:solidFill>
                  <a:srgbClr val="FFFFFF"/>
                </a:solidFill>
              </a:rPr>
              <a:t>Neighborhood with most and least Crime in 2017:</a:t>
            </a:r>
            <a:br>
              <a:rPr lang="en-US" sz="3100" b="1" spc="200" dirty="0">
                <a:solidFill>
                  <a:srgbClr val="FFFFFF"/>
                </a:solidFill>
              </a:rPr>
            </a:br>
            <a:endParaRPr lang="en-US" sz="3100" spc="200" dirty="0">
              <a:solidFill>
                <a:srgbClr val="FFFFFF"/>
              </a:solidFill>
            </a:endParaRPr>
          </a:p>
        </p:txBody>
      </p:sp>
    </p:spTree>
    <p:extLst>
      <p:ext uri="{BB962C8B-B14F-4D97-AF65-F5344CB8AC3E}">
        <p14:creationId xmlns:p14="http://schemas.microsoft.com/office/powerpoint/2010/main" val="755591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531</TotalTime>
  <Words>670</Words>
  <Application>Microsoft Office PowerPoint</Application>
  <PresentationFormat>Widescreen</PresentationFormat>
  <Paragraphs>68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Tw Cen MT</vt:lpstr>
      <vt:lpstr>Tw Cen MT Condensed</vt:lpstr>
      <vt:lpstr>Wingdings 3</vt:lpstr>
      <vt:lpstr>Integral</vt:lpstr>
      <vt:lpstr>Toronto Crime Review by Neighborhood</vt:lpstr>
      <vt:lpstr>Problem Statement </vt:lpstr>
      <vt:lpstr>Dataset Description and Technology used </vt:lpstr>
      <vt:lpstr>Challenges:  </vt:lpstr>
      <vt:lpstr>Data Pre-processing: </vt:lpstr>
      <vt:lpstr>Major Crime Indicators and assault crimes (2017) </vt:lpstr>
      <vt:lpstr>Top Offences in Toronto:</vt:lpstr>
      <vt:lpstr>Total Crimes by Hour in Toronto in 2017</vt:lpstr>
      <vt:lpstr>Neighborhood with most and least Crime in 2017: </vt:lpstr>
      <vt:lpstr>The Offence Type vs. Neighbourhood in 2017: </vt:lpstr>
      <vt:lpstr>Major Crime Indicators Month wise in 2017:</vt:lpstr>
      <vt:lpstr>Clustering the neighborhoods</vt:lpstr>
      <vt:lpstr>Conclusion and Geo-Visualization:</vt:lpstr>
      <vt:lpstr>Robbery and Theft-over more frequent in the downtown area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safe home</dc:title>
  <dc:creator>Khaled Hyder</dc:creator>
  <cp:lastModifiedBy>Khaled Hyder</cp:lastModifiedBy>
  <cp:revision>10</cp:revision>
  <dcterms:created xsi:type="dcterms:W3CDTF">2018-04-11T17:30:33Z</dcterms:created>
  <dcterms:modified xsi:type="dcterms:W3CDTF">2018-04-18T22:20:42Z</dcterms:modified>
</cp:coreProperties>
</file>