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ran Hitchcock" initials="KH" lastIdx="1" clrIdx="0">
    <p:extLst>
      <p:ext uri="{19B8F6BF-5375-455C-9EA6-DF929625EA0E}">
        <p15:presenceInfo xmlns:p15="http://schemas.microsoft.com/office/powerpoint/2012/main" userId="S::khi48@uclive.ac.nz::83ceea30-240f-4547-bdf4-24367a9dc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4BF8-FE0F-8F4F-9F29-A8BB8CCCCEAE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EE85A-CD2E-634C-9A0B-852BEA7B1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2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47C2-43EC-B144-8831-961612D09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79015-1F13-6247-923D-EA1F7074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59DB-1E1C-E745-B8E5-7C02B7D9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991-C964-5F46-B4FD-85A425797726}" type="datetime1">
              <a:rPr lang="en-NZ" smtClean="0"/>
              <a:t>29/05/19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6646-C154-DA45-AB76-A1D585AA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https://pdfs.semanticscholar.org/b5d5/ba0652078dcf7540c538b92218d33145dbc1.pdf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DED8-FB2B-D945-BACC-BED327CD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CFF-C998-D740-AC06-5874913A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0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BD45-D015-6141-9CAA-4A8E7F9B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E46E5-D3D1-004F-974F-4B6BE3437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44E94-E175-1E49-9347-AB9FE8F4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A33-CC76-AE49-8D2C-397B437CB7C9}" type="datetime1">
              <a:rPr lang="en-NZ" smtClean="0"/>
              <a:t>29/05/19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1855-B203-ED40-87A7-0F7205CB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https://pdfs.semanticscholar.org/b5d5/ba0652078dcf7540c538b92218d33145dbc1.pdf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6D517-3F34-9543-A351-28FE6D4F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CFF-C998-D740-AC06-5874913A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A93B8-9D28-1148-B76C-17DA07CC3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3B798-DE40-6A4A-9BC0-9CDFBCF8B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C7D2C-072A-984D-8A69-F91DA1CB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59C7-E488-FD40-A2D7-6F17B1223C43}" type="datetime1">
              <a:rPr lang="en-NZ" smtClean="0"/>
              <a:t>29/05/19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89D8B-C681-2D44-95AC-C0858CD6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https://pdfs.semanticscholar.org/b5d5/ba0652078dcf7540c538b92218d33145dbc1.pdf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2029D-AEEA-644C-8A99-28153E88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CFF-C998-D740-AC06-5874913A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2AAD-D939-3943-8B17-41AB652C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F5A4-CFA6-DA4F-A83F-63E798D9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A699-BAAB-544F-81ED-F3F61ACC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27A-81C9-D344-99E9-E488D3EBADE5}" type="datetime1">
              <a:rPr lang="en-NZ" smtClean="0"/>
              <a:t>29/05/19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3E9F-5EAB-2849-927F-EF9475B2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https://pdfs.semanticscholar.org/b5d5/ba0652078dcf7540c538b92218d33145dbc1.pdf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9AF8D-1328-EB48-9000-29933C24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CFF-C998-D740-AC06-5874913A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850D-FBC9-DA4C-95B8-AC1BBA15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4DE83-12B6-1E4B-AB2A-9356B8E87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048E5-380A-4840-B57A-819E3E50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41A1-4ECD-BD42-BA3E-28AD7713E910}" type="datetime1">
              <a:rPr lang="en-NZ" smtClean="0"/>
              <a:t>29/05/19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2B377-FE9D-314D-A8A5-90E61F10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https://pdfs.semanticscholar.org/b5d5/ba0652078dcf7540c538b92218d33145dbc1.pdf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97F0-89A6-2641-B3B2-7599C8F9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CFF-C998-D740-AC06-5874913A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1DF6-90E0-9940-B690-130BAA45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F893-C3F5-D247-9B99-3A2CDAA6D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83E0A-5E2B-414E-BDEB-8F9982E37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BB1EE-138B-C74B-93CB-C4B3C99C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1C09-E1F2-AA48-BADB-20AC725E9741}" type="datetime1">
              <a:rPr lang="en-NZ" smtClean="0"/>
              <a:t>29/05/19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67E48-0446-C04C-84FD-B4A1DB59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https://pdfs.semanticscholar.org/b5d5/ba0652078dcf7540c538b92218d33145dbc1.pdf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9F331-BE25-4343-97E1-BFC35602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CFF-C998-D740-AC06-5874913A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0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E3D1-5C3F-2242-8018-4BF10DA9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5C378-9593-0F4B-B063-CE279FE3A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EEB6B-99EB-004B-AFD1-63EAB7D33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395D4-30C0-F84D-9A10-DB0E027BF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D414D-62EA-7F47-8515-A255D244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0792B-9066-AC4F-B7B7-AB59448D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9891-0C3B-2947-84F3-74A4FFD77859}" type="datetime1">
              <a:rPr lang="en-NZ" smtClean="0"/>
              <a:t>29/05/19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B4748-C945-634A-9BCD-41628688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https://pdfs.semanticscholar.org/b5d5/ba0652078dcf7540c538b92218d33145dbc1.pdf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A2319-D923-004A-99B3-E3CF88C9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CFF-C998-D740-AC06-5874913A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8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4A75-6F5B-3545-8471-6BCE691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FFC28-8D06-FF42-8C3D-7FF6235D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CA85-778E-AD4F-9B06-700E3EB7B5C3}" type="datetime1">
              <a:rPr lang="en-NZ" smtClean="0"/>
              <a:t>29/05/19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8E6F2-BDFE-DC4B-9F44-5395051C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https://pdfs.semanticscholar.org/b5d5/ba0652078dcf7540c538b92218d33145dbc1.pdf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AB222-6454-B34F-B3BC-FC2E5370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CFF-C998-D740-AC06-5874913A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9BE59-AECD-C04D-815F-6D63A014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92B5-97F3-6242-AECC-B797ECAEFE8C}" type="datetime1">
              <a:rPr lang="en-NZ" smtClean="0"/>
              <a:t>29/05/19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28EB0-B1BD-B348-81D6-33BC36F2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https://pdfs.semanticscholar.org/b5d5/ba0652078dcf7540c538b92218d33145dbc1.pdf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53741-0423-4948-8708-411478F6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CFF-C998-D740-AC06-5874913A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3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B356-3054-974F-8D9C-DB6A2FEA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2B5A-7E54-F54E-A1E6-53EFF7EFF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A112E-4F2F-5640-8202-38BE46D9B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B84C7-8888-2F48-A33C-943176EB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D73E-1E73-2B46-82EA-1C7794E4E225}" type="datetime1">
              <a:rPr lang="en-NZ" smtClean="0"/>
              <a:t>29/05/19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B438D-95DE-C446-98B9-B35EE32C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https://pdfs.semanticscholar.org/b5d5/ba0652078dcf7540c538b92218d33145dbc1.pdf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013DF-EAB8-4A45-B67F-C222FCF6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CFF-C998-D740-AC06-5874913A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3649-56AF-5145-8464-63D72C59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82606-AE46-974F-80D0-53A400DEB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E0E7C-1FD3-404E-B753-95210F7C3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344EE-9BF2-0747-BDBB-41BC5013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F494-0115-5246-84C8-DC7BD9383729}" type="datetime1">
              <a:rPr lang="en-NZ" smtClean="0"/>
              <a:t>29/05/19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E168A-7404-DF4E-90BB-8F6D034E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https://pdfs.semanticscholar.org/b5d5/ba0652078dcf7540c538b92218d33145dbc1.pdf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6C362-1793-F948-BBA3-18AFC26B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CFF-C998-D740-AC06-5874913A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71844-4B84-3848-89A5-5DC86E4D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D9C3C-B536-FD47-83F1-AFD764683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0E40-2204-414B-9265-49ABF1249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BEA68-D79B-1B47-BC1E-D21B1F90C8FB}" type="datetime1">
              <a:rPr lang="en-NZ" smtClean="0"/>
              <a:t>29/05/19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0C4C-8AB6-C241-BCBF-68CC404BF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 https://pdfs.semanticscholar.org/b5d5/ba0652078dcf7540c538b92218d33145dbc1.pdf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E9A12-B952-544B-8214-6BAD576D9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0CFF-C998-D740-AC06-5874913A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6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esearchgate.net/publication/224195975_Room_occupancy_measurement_using_low-resolution_infrared_camer" TargetMode="External"/><Relationship Id="rId5" Type="http://schemas.openxmlformats.org/officeDocument/2006/relationships/hyperlink" Target="https://pdfs.semanticscholar.org/b5d5/ba0652078dcf7540c538b92218d33145dbc1.pdf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4195975_Room_occupancy_measurement_using_low-resolution_infrared_came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D063F6-1DF3-E243-A1B1-0751DC52713C}"/>
              </a:ext>
            </a:extLst>
          </p:cNvPr>
          <p:cNvSpPr txBox="1"/>
          <p:nvPr/>
        </p:nvSpPr>
        <p:spPr>
          <a:xfrm>
            <a:off x="4922729" y="5417321"/>
            <a:ext cx="174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Kieran Hitchcock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AF473-7920-2640-9591-D6E54D58FCF2}"/>
              </a:ext>
            </a:extLst>
          </p:cNvPr>
          <p:cNvSpPr txBox="1"/>
          <p:nvPr/>
        </p:nvSpPr>
        <p:spPr>
          <a:xfrm>
            <a:off x="1626027" y="1071347"/>
            <a:ext cx="8167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Anonymous Head Counting in Lecture Theatres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09D70-4029-A54A-8A58-DE649F62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10" y="1955930"/>
            <a:ext cx="4965275" cy="331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1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5C86CC-2017-3C41-845B-89D64C6F26D8}"/>
              </a:ext>
            </a:extLst>
          </p:cNvPr>
          <p:cNvSpPr txBox="1"/>
          <p:nvPr/>
        </p:nvSpPr>
        <p:spPr>
          <a:xfrm>
            <a:off x="580468" y="1230069"/>
            <a:ext cx="67282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counting in crowds has been successfully implemented with colour cameras with accuracy up to 96% in large crowds [1]. However, colour cameras have problems in varying lighting conditions and do not preserve anonymity. 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 resolution thermal cameras do not record any identifying features. However, they are generally used with a top-down view to prevent ‘blob merging’ [2]. The top-down view would not capture large areas such as a lecture theatre.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project looks to overcome these problems by using a single thermal camera with a front view of a lecture theatre to determine the number of people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8D3FC-A73F-4D44-A98A-DA34C43E5B30}"/>
              </a:ext>
            </a:extLst>
          </p:cNvPr>
          <p:cNvSpPr txBox="1"/>
          <p:nvPr/>
        </p:nvSpPr>
        <p:spPr>
          <a:xfrm>
            <a:off x="4995474" y="435929"/>
            <a:ext cx="22010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Background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B761A-22CA-B342-8C01-5DEFCEFE8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097" y="3395519"/>
            <a:ext cx="1574800" cy="157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491FE-C833-144C-BDA2-034FECB92F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70"/>
          <a:stretch/>
        </p:blipFill>
        <p:spPr>
          <a:xfrm>
            <a:off x="9691728" y="3392387"/>
            <a:ext cx="1676400" cy="2003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A7A3BF-DB56-6846-AB23-F78BD0521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705" y="1297703"/>
            <a:ext cx="2754061" cy="1564697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7752405-D72D-4746-96F6-5FD80C96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6613" y="6356350"/>
            <a:ext cx="9732723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[1]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https://pdfs.semanticscholar.org/b5d5/ba0652078dcf7540c538b92218d33145dbc1.pd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</a:t>
            </a:r>
          </a:p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[2] </a:t>
            </a:r>
            <a:r>
              <a:rPr lang="en-NZ" dirty="0">
                <a:solidFill>
                  <a:schemeClr val="bg2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https://www.researchgate.net/publication/224195975_Room_occupancy_measurement_using_low-resolution_infrared_camer</a:t>
            </a:r>
            <a:r>
              <a:rPr lang="en-NZ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6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0D71E7-AAFA-C24C-AB98-5A74B0CE6C47}"/>
              </a:ext>
            </a:extLst>
          </p:cNvPr>
          <p:cNvSpPr txBox="1"/>
          <p:nvPr/>
        </p:nvSpPr>
        <p:spPr>
          <a:xfrm>
            <a:off x="5228823" y="425003"/>
            <a:ext cx="15508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Method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AA6F-BB08-AF48-9275-FD20761BD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05" y="1517722"/>
            <a:ext cx="2640001" cy="19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BDFB6-45ED-7945-B1B3-112006AC6F62}"/>
              </a:ext>
            </a:extLst>
          </p:cNvPr>
          <p:cNvSpPr txBox="1"/>
          <p:nvPr/>
        </p:nvSpPr>
        <p:spPr>
          <a:xfrm>
            <a:off x="886894" y="102786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Colour Mask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AD94E-6977-AB46-AA31-3852F5C424CC}"/>
              </a:ext>
            </a:extLst>
          </p:cNvPr>
          <p:cNvSpPr/>
          <p:nvPr/>
        </p:nvSpPr>
        <p:spPr>
          <a:xfrm>
            <a:off x="2964480" y="1027868"/>
            <a:ext cx="355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Thresholding (dependant on y-axis)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C857E-E8EC-104F-ABEF-F54D2CC526AC}"/>
              </a:ext>
            </a:extLst>
          </p:cNvPr>
          <p:cNvSpPr/>
          <p:nvPr/>
        </p:nvSpPr>
        <p:spPr>
          <a:xfrm>
            <a:off x="7162003" y="1027868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Dilation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EE55B0-5C71-144D-845B-35B9702FC444}"/>
              </a:ext>
            </a:extLst>
          </p:cNvPr>
          <p:cNvSpPr/>
          <p:nvPr/>
        </p:nvSpPr>
        <p:spPr>
          <a:xfrm>
            <a:off x="9953909" y="1027868"/>
            <a:ext cx="89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Erosion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91BB7-83A3-3143-91AE-7DF9FEB4B0EC}"/>
              </a:ext>
            </a:extLst>
          </p:cNvPr>
          <p:cNvSpPr txBox="1"/>
          <p:nvPr/>
        </p:nvSpPr>
        <p:spPr>
          <a:xfrm>
            <a:off x="140543" y="4109904"/>
            <a:ext cx="303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Laplacian (Contour Detection)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014B9B-E023-4745-B399-77B2B65CD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264" y="1517722"/>
            <a:ext cx="2645511" cy="198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C54859-E9A1-2D42-8A41-1D536A23A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433" y="1517722"/>
            <a:ext cx="2657912" cy="19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223FBC-57B9-2B42-A806-15FC6E3DC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6221" y="1517722"/>
            <a:ext cx="2626279" cy="198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FC3E64-BBF7-6A43-A9EC-3A8D0780F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686" y="4591970"/>
            <a:ext cx="2631750" cy="19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08396A-1995-C74E-833F-7B9C039AE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3220" y="4591970"/>
            <a:ext cx="2645511" cy="198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CB8043-2636-9D4D-A128-34DEAB6DBB8A}"/>
              </a:ext>
            </a:extLst>
          </p:cNvPr>
          <p:cNvSpPr txBox="1"/>
          <p:nvPr/>
        </p:nvSpPr>
        <p:spPr>
          <a:xfrm>
            <a:off x="4014169" y="3728667"/>
            <a:ext cx="447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 Contour Area Filtering (dependant on y-axis)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8A86CE-756A-AF4A-B3DB-E4DEDC3231E6}"/>
              </a:ext>
            </a:extLst>
          </p:cNvPr>
          <p:cNvGrpSpPr/>
          <p:nvPr/>
        </p:nvGrpSpPr>
        <p:grpSpPr>
          <a:xfrm>
            <a:off x="6363345" y="4591970"/>
            <a:ext cx="2640000" cy="1980000"/>
            <a:chOff x="6363345" y="4591970"/>
            <a:chExt cx="2640000" cy="1980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9324364-8C88-E343-9CB7-8687D9E10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63345" y="4591970"/>
              <a:ext cx="2640000" cy="1980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4CE6BE4-FBB8-C34D-81A4-4444ACEDB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05323" y="5808946"/>
              <a:ext cx="203200" cy="1651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7A35AD5-48C7-7E45-B3A8-64307C530ECB}"/>
              </a:ext>
            </a:extLst>
          </p:cNvPr>
          <p:cNvSpPr txBox="1"/>
          <p:nvPr/>
        </p:nvSpPr>
        <p:spPr>
          <a:xfrm>
            <a:off x="9128612" y="4133099"/>
            <a:ext cx="28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More Thresholding to come!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034CE3-96F2-344E-9590-603B2078CFB2}"/>
              </a:ext>
            </a:extLst>
          </p:cNvPr>
          <p:cNvSpPr/>
          <p:nvPr/>
        </p:nvSpPr>
        <p:spPr>
          <a:xfrm>
            <a:off x="3695805" y="4111767"/>
            <a:ext cx="194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Missed Detections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77B9D9-F819-C946-8E10-F9CDD41928F0}"/>
              </a:ext>
            </a:extLst>
          </p:cNvPr>
          <p:cNvSpPr/>
          <p:nvPr/>
        </p:nvSpPr>
        <p:spPr>
          <a:xfrm>
            <a:off x="6762342" y="4097999"/>
            <a:ext cx="17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False Detections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8B2921-9D76-044B-9D39-0E61517027D7}"/>
              </a:ext>
            </a:extLst>
          </p:cNvPr>
          <p:cNvSpPr txBox="1"/>
          <p:nvPr/>
        </p:nvSpPr>
        <p:spPr>
          <a:xfrm>
            <a:off x="10193550" y="4596160"/>
            <a:ext cx="9829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75078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F5A695-DED9-C64A-BBB7-0FEFC689D426}"/>
              </a:ext>
            </a:extLst>
          </p:cNvPr>
          <p:cNvSpPr txBox="1"/>
          <p:nvPr/>
        </p:nvSpPr>
        <p:spPr>
          <a:xfrm>
            <a:off x="5228823" y="425003"/>
            <a:ext cx="20409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Conclusion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51F19-E10E-5B45-95D7-F40BF81D9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24" y="5283201"/>
            <a:ext cx="3098525" cy="1364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723223-E8B1-9B45-909F-32E9B7B4AD85}"/>
              </a:ext>
            </a:extLst>
          </p:cNvPr>
          <p:cNvSpPr txBox="1"/>
          <p:nvPr/>
        </p:nvSpPr>
        <p:spPr>
          <a:xfrm>
            <a:off x="592994" y="1333477"/>
            <a:ext cx="81669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Currently, this method can detect 44/65 people correctly. However it misses 21 people and falsely detects 8 blobs as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Previous studies using low resolution thermal cameras have consistently achieved accuracy of up to 85% in a range of images [1].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Going forward, I will look to threshold the larger blobs to separate out individuals and remove small ‘noise’ blobs to get a more accurate count of people in the current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future research, I would look to implement a more robust detection method that could work on a range of different lecture theatres and crowds. </a:t>
            </a:r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72EB405F-8F8E-6D49-BA61-5BA396F7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6613" y="6356350"/>
            <a:ext cx="9732723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[1] </a:t>
            </a:r>
            <a:r>
              <a:rPr lang="en-NZ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https://www.researchgate.net/publication/224195975_Room_occupancy_measurement_using_low-resolution_infrared_camer</a:t>
            </a:r>
            <a:r>
              <a:rPr lang="en-NZ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4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337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Kieran Hitchcock</dc:creator>
  <cp:lastModifiedBy>Kieran Hitchcock</cp:lastModifiedBy>
  <cp:revision>18</cp:revision>
  <dcterms:created xsi:type="dcterms:W3CDTF">2019-05-26T04:22:42Z</dcterms:created>
  <dcterms:modified xsi:type="dcterms:W3CDTF">2019-05-29T11:01:42Z</dcterms:modified>
</cp:coreProperties>
</file>