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9e828bb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9e828bb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225c7a0d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225c7a0d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a14cc6e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a14cc6e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9fbb9d9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9fbb9d9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225c7a0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225c7a0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9e828bb2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9e828bb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225c7a0d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225c7a0d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25c7a0d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25c7a0d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9fbb9d9c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9fbb9d9c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25c7a0d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25c7a0d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080cb47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080cb47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9e828bb2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9e828bb2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aa14cc6e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aa14cc6e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9fbb9d9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9fbb9d9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9e828bb2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9e828bb2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aa14cc6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aa14cc6e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9e828bb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9e828bb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9fbb9d9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9fbb9d9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aa14cc6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aa14cc6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080cb47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080cb47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080cb47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080cb47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hicklin23/FullStackDataBase/blob/main/StockTrader/stockDB.p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22.png"/><Relationship Id="rId8"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20.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 Project</a:t>
            </a:r>
            <a:endParaRPr/>
          </a:p>
        </p:txBody>
      </p:sp>
      <p:sp>
        <p:nvSpPr>
          <p:cNvPr id="60" name="Google Shape;60;p13"/>
          <p:cNvSpPr txBox="1"/>
          <p:nvPr>
            <p:ph idx="1" type="subTitle"/>
          </p:nvPr>
        </p:nvSpPr>
        <p:spPr>
          <a:xfrm>
            <a:off x="510450" y="3182341"/>
            <a:ext cx="8123100" cy="1428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Kaden Hicklin</a:t>
            </a:r>
            <a:endParaRPr/>
          </a:p>
          <a:p>
            <a:pPr indent="0" lvl="0" marL="0" rtl="0" algn="l">
              <a:spcBef>
                <a:spcPts val="0"/>
              </a:spcBef>
              <a:spcAft>
                <a:spcPts val="0"/>
              </a:spcAft>
              <a:buNone/>
            </a:pPr>
            <a:r>
              <a:rPr lang="en"/>
              <a:t>Group 11</a:t>
            </a:r>
            <a:endParaRPr/>
          </a:p>
          <a:p>
            <a:pPr indent="0" lvl="0" marL="0" rtl="0" algn="l">
              <a:spcBef>
                <a:spcPts val="0"/>
              </a:spcBef>
              <a:spcAft>
                <a:spcPts val="0"/>
              </a:spcAft>
              <a:buNone/>
            </a:pPr>
            <a:r>
              <a:rPr lang="en" sz="1303"/>
              <a:t>Source Code : </a:t>
            </a:r>
            <a:r>
              <a:rPr lang="en" sz="1303" u="sng">
                <a:solidFill>
                  <a:schemeClr val="hlink"/>
                </a:solidFill>
                <a:hlinkClick r:id="rId3"/>
              </a:rPr>
              <a:t>https://github.com/khicklin23/FullStackDataBase/blob/main/StockTrader/stockDB.py</a:t>
            </a:r>
            <a:endParaRPr sz="1303"/>
          </a:p>
          <a:p>
            <a:pPr indent="0" lvl="0" marL="0" rtl="0" algn="l">
              <a:spcBef>
                <a:spcPts val="0"/>
              </a:spcBef>
              <a:spcAft>
                <a:spcPts val="0"/>
              </a:spcAft>
              <a:buNone/>
            </a:pPr>
            <a:r>
              <a:rPr lang="en" sz="1375"/>
              <a:t>If you download the libraries and connect it to your local database you can also run it! Window formatting might be wonky though</a:t>
            </a:r>
            <a:endParaRPr sz="1375"/>
          </a:p>
          <a:p>
            <a:pPr indent="0" lvl="0" marL="0" rtl="0" algn="l">
              <a:spcBef>
                <a:spcPts val="0"/>
              </a:spcBef>
              <a:spcAft>
                <a:spcPts val="0"/>
              </a:spcAft>
              <a:buNone/>
            </a:pPr>
            <a:r>
              <a:rPr lang="en" sz="1375"/>
              <a:t> </a:t>
            </a:r>
            <a:endParaRPr sz="1375"/>
          </a:p>
          <a:p>
            <a:pPr indent="0" lvl="0" marL="0" rtl="0" algn="l">
              <a:spcBef>
                <a:spcPts val="0"/>
              </a:spcBef>
              <a:spcAft>
                <a:spcPts val="0"/>
              </a:spcAft>
              <a:buNone/>
            </a:pPr>
            <a:r>
              <a:rPr lang="en" sz="1375"/>
              <a:t>I went through it and labeled every function with basic explanations as well as various labels.</a:t>
            </a:r>
            <a:endParaRPr sz="1375"/>
          </a:p>
          <a:p>
            <a:pPr indent="0" lvl="0" marL="0" rtl="0" algn="l">
              <a:spcBef>
                <a:spcPts val="0"/>
              </a:spcBef>
              <a:spcAft>
                <a:spcPts val="0"/>
              </a:spcAft>
              <a:buNone/>
            </a:pPr>
            <a:r>
              <a:t/>
            </a:r>
            <a:endParaRPr sz="1303"/>
          </a:p>
          <a:p>
            <a:pPr indent="0" lvl="0" marL="0" rtl="0" algn="l">
              <a:spcBef>
                <a:spcPts val="0"/>
              </a:spcBef>
              <a:spcAft>
                <a:spcPts val="0"/>
              </a:spcAft>
              <a:buNone/>
            </a:pPr>
            <a:r>
              <a:rPr lang="en" sz="1303"/>
              <a:t>The SQL triggers and stored </a:t>
            </a:r>
            <a:r>
              <a:rPr lang="en" sz="1303"/>
              <a:t>procedures</a:t>
            </a:r>
            <a:r>
              <a:rPr lang="en" sz="1303"/>
              <a:t> + table creations will be later on but the source code has a lot sql code in it.</a:t>
            </a:r>
            <a:endParaRPr sz="1303"/>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Tools:</a:t>
            </a:r>
            <a:endParaRPr>
              <a:solidFill>
                <a:schemeClr val="lt1"/>
              </a:solidFill>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					</a:t>
            </a:r>
            <a:r>
              <a:rPr b="1" lang="en">
                <a:solidFill>
                  <a:schemeClr val="lt1"/>
                </a:solidFill>
              </a:rPr>
              <a:t>mysql.connector</a:t>
            </a:r>
            <a:endParaRPr b="1">
              <a:solidFill>
                <a:schemeClr val="lt1"/>
              </a:solidFill>
            </a:endParaRPr>
          </a:p>
        </p:txBody>
      </p:sp>
      <p:pic>
        <p:nvPicPr>
          <p:cNvPr id="137" name="Google Shape;137;p22"/>
          <p:cNvPicPr preferRelativeResize="0"/>
          <p:nvPr/>
        </p:nvPicPr>
        <p:blipFill>
          <a:blip r:embed="rId3">
            <a:alphaModFix/>
          </a:blip>
          <a:stretch>
            <a:fillRect/>
          </a:stretch>
        </p:blipFill>
        <p:spPr>
          <a:xfrm>
            <a:off x="6705038" y="101663"/>
            <a:ext cx="2371725" cy="1495425"/>
          </a:xfrm>
          <a:prstGeom prst="rect">
            <a:avLst/>
          </a:prstGeom>
          <a:noFill/>
          <a:ln>
            <a:noFill/>
          </a:ln>
        </p:spPr>
      </p:pic>
      <p:pic>
        <p:nvPicPr>
          <p:cNvPr id="138" name="Google Shape;138;p22"/>
          <p:cNvPicPr preferRelativeResize="0"/>
          <p:nvPr/>
        </p:nvPicPr>
        <p:blipFill>
          <a:blip r:embed="rId4">
            <a:alphaModFix/>
          </a:blip>
          <a:stretch>
            <a:fillRect/>
          </a:stretch>
        </p:blipFill>
        <p:spPr>
          <a:xfrm>
            <a:off x="6705038" y="1683625"/>
            <a:ext cx="2419350" cy="2019300"/>
          </a:xfrm>
          <a:prstGeom prst="rect">
            <a:avLst/>
          </a:prstGeom>
          <a:noFill/>
          <a:ln>
            <a:noFill/>
          </a:ln>
        </p:spPr>
      </p:pic>
      <p:pic>
        <p:nvPicPr>
          <p:cNvPr id="139" name="Google Shape;139;p22"/>
          <p:cNvPicPr preferRelativeResize="0"/>
          <p:nvPr/>
        </p:nvPicPr>
        <p:blipFill>
          <a:blip r:embed="rId5">
            <a:alphaModFix/>
          </a:blip>
          <a:stretch>
            <a:fillRect/>
          </a:stretch>
        </p:blipFill>
        <p:spPr>
          <a:xfrm>
            <a:off x="1325500" y="1432925"/>
            <a:ext cx="883276" cy="967350"/>
          </a:xfrm>
          <a:prstGeom prst="rect">
            <a:avLst/>
          </a:prstGeom>
          <a:noFill/>
          <a:ln>
            <a:noFill/>
          </a:ln>
        </p:spPr>
      </p:pic>
      <p:pic>
        <p:nvPicPr>
          <p:cNvPr id="140" name="Google Shape;140;p22"/>
          <p:cNvPicPr preferRelativeResize="0"/>
          <p:nvPr/>
        </p:nvPicPr>
        <p:blipFill>
          <a:blip r:embed="rId6">
            <a:alphaModFix/>
          </a:blip>
          <a:stretch>
            <a:fillRect/>
          </a:stretch>
        </p:blipFill>
        <p:spPr>
          <a:xfrm>
            <a:off x="562125" y="2895625"/>
            <a:ext cx="2741857" cy="807299"/>
          </a:xfrm>
          <a:prstGeom prst="rect">
            <a:avLst/>
          </a:prstGeom>
          <a:noFill/>
          <a:ln>
            <a:noFill/>
          </a:ln>
        </p:spPr>
      </p:pic>
      <p:pic>
        <p:nvPicPr>
          <p:cNvPr id="141" name="Google Shape;141;p22"/>
          <p:cNvPicPr preferRelativeResize="0"/>
          <p:nvPr/>
        </p:nvPicPr>
        <p:blipFill>
          <a:blip r:embed="rId7">
            <a:alphaModFix/>
          </a:blip>
          <a:stretch>
            <a:fillRect/>
          </a:stretch>
        </p:blipFill>
        <p:spPr>
          <a:xfrm>
            <a:off x="2856650" y="1683625"/>
            <a:ext cx="2249374" cy="967350"/>
          </a:xfrm>
          <a:prstGeom prst="rect">
            <a:avLst/>
          </a:prstGeom>
          <a:noFill/>
          <a:ln>
            <a:noFill/>
          </a:ln>
        </p:spPr>
      </p:pic>
      <p:pic>
        <p:nvPicPr>
          <p:cNvPr id="142" name="Google Shape;142;p22"/>
          <p:cNvPicPr preferRelativeResize="0"/>
          <p:nvPr/>
        </p:nvPicPr>
        <p:blipFill>
          <a:blip r:embed="rId8">
            <a:alphaModFix/>
          </a:blip>
          <a:stretch>
            <a:fillRect/>
          </a:stretch>
        </p:blipFill>
        <p:spPr>
          <a:xfrm>
            <a:off x="2749801" y="2584629"/>
            <a:ext cx="3048213" cy="1798971"/>
          </a:xfrm>
          <a:prstGeom prst="rect">
            <a:avLst/>
          </a:prstGeom>
          <a:noFill/>
          <a:ln>
            <a:noFill/>
          </a:ln>
        </p:spPr>
      </p:pic>
      <p:pic>
        <p:nvPicPr>
          <p:cNvPr id="143" name="Google Shape;143;p22"/>
          <p:cNvPicPr preferRelativeResize="0"/>
          <p:nvPr/>
        </p:nvPicPr>
        <p:blipFill rotWithShape="1">
          <a:blip r:embed="rId9">
            <a:alphaModFix/>
          </a:blip>
          <a:srcRect b="25986" l="0" r="0" t="25101"/>
          <a:stretch/>
        </p:blipFill>
        <p:spPr>
          <a:xfrm>
            <a:off x="3316950" y="286325"/>
            <a:ext cx="2636925" cy="73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a:t>
            </a:r>
            <a:endParaRPr>
              <a:solidFill>
                <a:schemeClr val="lt1"/>
              </a:solidFill>
            </a:endParaRPr>
          </a:p>
        </p:txBody>
      </p:sp>
      <p:sp>
        <p:nvSpPr>
          <p:cNvPr id="149" name="Google Shape;14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0" y="52565"/>
            <a:ext cx="9144000" cy="4698221"/>
          </a:xfrm>
          <a:prstGeom prst="rect">
            <a:avLst/>
          </a:prstGeom>
          <a:noFill/>
          <a:ln>
            <a:noFill/>
          </a:ln>
        </p:spPr>
      </p:pic>
      <p:cxnSp>
        <p:nvCxnSpPr>
          <p:cNvPr id="151" name="Google Shape;151;p23"/>
          <p:cNvCxnSpPr/>
          <p:nvPr/>
        </p:nvCxnSpPr>
        <p:spPr>
          <a:xfrm flipH="1" rot="10800000">
            <a:off x="1436700" y="4589450"/>
            <a:ext cx="345600" cy="8400"/>
          </a:xfrm>
          <a:prstGeom prst="straightConnector1">
            <a:avLst/>
          </a:prstGeom>
          <a:noFill/>
          <a:ln cap="flat" cmpd="sng" w="28575">
            <a:solidFill>
              <a:srgbClr val="FF0000"/>
            </a:solidFill>
            <a:prstDash val="solid"/>
            <a:round/>
            <a:headEnd len="med" w="med" type="none"/>
            <a:tailEnd len="med" w="med" type="none"/>
          </a:ln>
        </p:spPr>
      </p:cxnSp>
      <p:sp>
        <p:nvSpPr>
          <p:cNvPr id="152" name="Google Shape;152;p23"/>
          <p:cNvSpPr txBox="1"/>
          <p:nvPr/>
        </p:nvSpPr>
        <p:spPr>
          <a:xfrm>
            <a:off x="964675" y="4703625"/>
            <a:ext cx="16689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Stock Searched</a:t>
            </a:r>
            <a:endParaRPr b="1" sz="1600">
              <a:solidFill>
                <a:schemeClr val="lt1"/>
              </a:solidFill>
              <a:latin typeface="Proxima Nova"/>
              <a:ea typeface="Proxima Nova"/>
              <a:cs typeface="Proxima Nova"/>
              <a:sym typeface="Proxima Nova"/>
            </a:endParaRPr>
          </a:p>
        </p:txBody>
      </p:sp>
      <p:sp>
        <p:nvSpPr>
          <p:cNvPr id="153" name="Google Shape;153;p23"/>
          <p:cNvSpPr txBox="1"/>
          <p:nvPr/>
        </p:nvSpPr>
        <p:spPr>
          <a:xfrm>
            <a:off x="1200700" y="341100"/>
            <a:ext cx="485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User Login / Non Log in</a:t>
            </a:r>
            <a:endParaRPr>
              <a:solidFill>
                <a:schemeClr val="lt1"/>
              </a:solidFill>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Users are still able to view live </a:t>
            </a:r>
            <a:r>
              <a:rPr lang="en">
                <a:solidFill>
                  <a:schemeClr val="lt1"/>
                </a:solidFill>
              </a:rPr>
              <a:t>stock data and sector updates prior to logging in  but need to login to view their own specific position and portfolio updates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lt1"/>
              </a:solidFill>
            </a:endParaRPr>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6" name="Google Shape;166;p25"/>
          <p:cNvSpPr txBox="1"/>
          <p:nvPr/>
        </p:nvSpPr>
        <p:spPr>
          <a:xfrm>
            <a:off x="0" y="0"/>
            <a:ext cx="90366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167" name="Google Shape;167;p25"/>
          <p:cNvPicPr preferRelativeResize="0"/>
          <p:nvPr/>
        </p:nvPicPr>
        <p:blipFill>
          <a:blip r:embed="rId3">
            <a:alphaModFix/>
          </a:blip>
          <a:stretch>
            <a:fillRect/>
          </a:stretch>
        </p:blipFill>
        <p:spPr>
          <a:xfrm>
            <a:off x="0" y="52565"/>
            <a:ext cx="9144000" cy="4698221"/>
          </a:xfrm>
          <a:prstGeom prst="rect">
            <a:avLst/>
          </a:prstGeom>
          <a:noFill/>
          <a:ln>
            <a:noFill/>
          </a:ln>
        </p:spPr>
      </p:pic>
      <p:pic>
        <p:nvPicPr>
          <p:cNvPr id="168" name="Google Shape;168;p25"/>
          <p:cNvPicPr preferRelativeResize="0"/>
          <p:nvPr/>
        </p:nvPicPr>
        <p:blipFill>
          <a:blip r:embed="rId4">
            <a:alphaModFix/>
          </a:blip>
          <a:stretch>
            <a:fillRect/>
          </a:stretch>
        </p:blipFill>
        <p:spPr>
          <a:xfrm>
            <a:off x="3173500" y="1052225"/>
            <a:ext cx="1069738" cy="1171574"/>
          </a:xfrm>
          <a:prstGeom prst="rect">
            <a:avLst/>
          </a:prstGeom>
          <a:noFill/>
          <a:ln>
            <a:noFill/>
          </a:ln>
        </p:spPr>
      </p:pic>
      <p:cxnSp>
        <p:nvCxnSpPr>
          <p:cNvPr id="169" name="Google Shape;169;p25"/>
          <p:cNvCxnSpPr/>
          <p:nvPr/>
        </p:nvCxnSpPr>
        <p:spPr>
          <a:xfrm>
            <a:off x="3090825" y="526925"/>
            <a:ext cx="346200" cy="637200"/>
          </a:xfrm>
          <a:prstGeom prst="straightConnector1">
            <a:avLst/>
          </a:prstGeom>
          <a:noFill/>
          <a:ln cap="flat" cmpd="sng" w="38100">
            <a:solidFill>
              <a:schemeClr val="dk2"/>
            </a:solidFill>
            <a:prstDash val="solid"/>
            <a:round/>
            <a:headEnd len="med" w="med" type="none"/>
            <a:tailEnd len="med" w="med" type="triangle"/>
          </a:ln>
        </p:spPr>
      </p:cxnSp>
      <p:cxnSp>
        <p:nvCxnSpPr>
          <p:cNvPr id="170" name="Google Shape;170;p25"/>
          <p:cNvCxnSpPr/>
          <p:nvPr/>
        </p:nvCxnSpPr>
        <p:spPr>
          <a:xfrm>
            <a:off x="3778025" y="2126425"/>
            <a:ext cx="484500" cy="933000"/>
          </a:xfrm>
          <a:prstGeom prst="straightConnector1">
            <a:avLst/>
          </a:prstGeom>
          <a:noFill/>
          <a:ln cap="flat" cmpd="sng" w="38100">
            <a:solidFill>
              <a:schemeClr val="accent5"/>
            </a:solidFill>
            <a:prstDash val="solid"/>
            <a:round/>
            <a:headEnd len="med" w="med" type="none"/>
            <a:tailEnd len="med" w="med" type="triangle"/>
          </a:ln>
        </p:spPr>
      </p:cxnSp>
      <p:cxnSp>
        <p:nvCxnSpPr>
          <p:cNvPr id="171" name="Google Shape;171;p25"/>
          <p:cNvCxnSpPr/>
          <p:nvPr/>
        </p:nvCxnSpPr>
        <p:spPr>
          <a:xfrm rot="10800000">
            <a:off x="4050400" y="2084175"/>
            <a:ext cx="267300" cy="951600"/>
          </a:xfrm>
          <a:prstGeom prst="straightConnector1">
            <a:avLst/>
          </a:prstGeom>
          <a:noFill/>
          <a:ln cap="flat" cmpd="sng" w="38100">
            <a:solidFill>
              <a:schemeClr val="accent5"/>
            </a:solidFill>
            <a:prstDash val="solid"/>
            <a:round/>
            <a:headEnd len="med" w="med" type="none"/>
            <a:tailEnd len="med" w="med" type="triangle"/>
          </a:ln>
        </p:spPr>
      </p:cxnSp>
      <p:cxnSp>
        <p:nvCxnSpPr>
          <p:cNvPr id="172" name="Google Shape;172;p25"/>
          <p:cNvCxnSpPr>
            <a:stCxn id="168" idx="3"/>
          </p:cNvCxnSpPr>
          <p:nvPr/>
        </p:nvCxnSpPr>
        <p:spPr>
          <a:xfrm flipH="1" rot="10800000">
            <a:off x="4243238" y="1446312"/>
            <a:ext cx="1366500" cy="191700"/>
          </a:xfrm>
          <a:prstGeom prst="straightConnector1">
            <a:avLst/>
          </a:prstGeom>
          <a:noFill/>
          <a:ln cap="flat" cmpd="sng" w="38100">
            <a:solidFill>
              <a:srgbClr val="00FFFF"/>
            </a:solidFill>
            <a:prstDash val="solid"/>
            <a:round/>
            <a:headEnd len="med" w="med" type="none"/>
            <a:tailEnd len="med" w="med" type="triangle"/>
          </a:ln>
        </p:spPr>
      </p:cxnSp>
      <p:pic>
        <p:nvPicPr>
          <p:cNvPr id="173" name="Google Shape;173;p25"/>
          <p:cNvPicPr preferRelativeResize="0"/>
          <p:nvPr/>
        </p:nvPicPr>
        <p:blipFill>
          <a:blip r:embed="rId5">
            <a:alphaModFix/>
          </a:blip>
          <a:stretch>
            <a:fillRect/>
          </a:stretch>
        </p:blipFill>
        <p:spPr>
          <a:xfrm>
            <a:off x="3479900" y="3056725"/>
            <a:ext cx="1945078" cy="572699"/>
          </a:xfrm>
          <a:prstGeom prst="rect">
            <a:avLst/>
          </a:prstGeom>
          <a:noFill/>
          <a:ln>
            <a:noFill/>
          </a:ln>
        </p:spPr>
      </p:pic>
      <p:pic>
        <p:nvPicPr>
          <p:cNvPr id="174" name="Google Shape;174;p25"/>
          <p:cNvPicPr preferRelativeResize="0"/>
          <p:nvPr/>
        </p:nvPicPr>
        <p:blipFill>
          <a:blip r:embed="rId6">
            <a:alphaModFix/>
          </a:blip>
          <a:stretch>
            <a:fillRect/>
          </a:stretch>
        </p:blipFill>
        <p:spPr>
          <a:xfrm>
            <a:off x="3006075" y="162675"/>
            <a:ext cx="1761351" cy="757475"/>
          </a:xfrm>
          <a:prstGeom prst="rect">
            <a:avLst/>
          </a:prstGeom>
          <a:noFill/>
          <a:ln>
            <a:noFill/>
          </a:ln>
        </p:spPr>
      </p:pic>
      <p:pic>
        <p:nvPicPr>
          <p:cNvPr id="175" name="Google Shape;175;p25"/>
          <p:cNvPicPr preferRelativeResize="0"/>
          <p:nvPr/>
        </p:nvPicPr>
        <p:blipFill rotWithShape="1">
          <a:blip r:embed="rId7">
            <a:alphaModFix/>
          </a:blip>
          <a:srcRect b="25986" l="0" r="0" t="25101"/>
          <a:stretch/>
        </p:blipFill>
        <p:spPr>
          <a:xfrm>
            <a:off x="0" y="4616075"/>
            <a:ext cx="2297300" cy="637200"/>
          </a:xfrm>
          <a:prstGeom prst="rect">
            <a:avLst/>
          </a:prstGeom>
          <a:noFill/>
          <a:ln>
            <a:noFill/>
          </a:ln>
        </p:spPr>
      </p:pic>
      <p:pic>
        <p:nvPicPr>
          <p:cNvPr id="176" name="Google Shape;176;p25"/>
          <p:cNvPicPr preferRelativeResize="0"/>
          <p:nvPr/>
        </p:nvPicPr>
        <p:blipFill>
          <a:blip r:embed="rId8">
            <a:alphaModFix/>
          </a:blip>
          <a:stretch>
            <a:fillRect/>
          </a:stretch>
        </p:blipFill>
        <p:spPr>
          <a:xfrm>
            <a:off x="1507200" y="1750350"/>
            <a:ext cx="970387" cy="572700"/>
          </a:xfrm>
          <a:prstGeom prst="rect">
            <a:avLst/>
          </a:prstGeom>
          <a:noFill/>
          <a:ln>
            <a:noFill/>
          </a:ln>
        </p:spPr>
      </p:pic>
      <p:cxnSp>
        <p:nvCxnSpPr>
          <p:cNvPr id="177" name="Google Shape;177;p25"/>
          <p:cNvCxnSpPr/>
          <p:nvPr/>
        </p:nvCxnSpPr>
        <p:spPr>
          <a:xfrm flipH="1" rot="10800000">
            <a:off x="1819288" y="1588675"/>
            <a:ext cx="99600" cy="494400"/>
          </a:xfrm>
          <a:prstGeom prst="straightConnector1">
            <a:avLst/>
          </a:prstGeom>
          <a:noFill/>
          <a:ln cap="flat" cmpd="sng" w="38100">
            <a:solidFill>
              <a:schemeClr val="dk2"/>
            </a:solidFill>
            <a:prstDash val="solid"/>
            <a:round/>
            <a:headEnd len="med" w="med" type="none"/>
            <a:tailEnd len="med" w="med" type="triangle"/>
          </a:ln>
        </p:spPr>
      </p:cxnSp>
      <p:cxnSp>
        <p:nvCxnSpPr>
          <p:cNvPr id="178" name="Google Shape;178;p25"/>
          <p:cNvCxnSpPr/>
          <p:nvPr/>
        </p:nvCxnSpPr>
        <p:spPr>
          <a:xfrm flipH="1" rot="10800000">
            <a:off x="823463" y="4121675"/>
            <a:ext cx="99600" cy="494400"/>
          </a:xfrm>
          <a:prstGeom prst="straightConnector1">
            <a:avLst/>
          </a:prstGeom>
          <a:noFill/>
          <a:ln cap="flat" cmpd="sng" w="38100">
            <a:solidFill>
              <a:schemeClr val="dk2"/>
            </a:solidFill>
            <a:prstDash val="solid"/>
            <a:round/>
            <a:headEnd len="med" w="med" type="none"/>
            <a:tailEnd len="med" w="med" type="triangle"/>
          </a:ln>
        </p:spPr>
      </p:cxnSp>
      <p:cxnSp>
        <p:nvCxnSpPr>
          <p:cNvPr id="179" name="Google Shape;179;p25"/>
          <p:cNvCxnSpPr/>
          <p:nvPr/>
        </p:nvCxnSpPr>
        <p:spPr>
          <a:xfrm>
            <a:off x="4136113" y="1869062"/>
            <a:ext cx="1518600" cy="1151100"/>
          </a:xfrm>
          <a:prstGeom prst="straightConnector1">
            <a:avLst/>
          </a:prstGeom>
          <a:noFill/>
          <a:ln cap="flat" cmpd="sng" w="38100">
            <a:solidFill>
              <a:srgbClr val="00FFFF"/>
            </a:solidFill>
            <a:prstDash val="solid"/>
            <a:round/>
            <a:headEnd len="med" w="med" type="none"/>
            <a:tailEnd len="med" w="med" type="triangle"/>
          </a:ln>
        </p:spPr>
      </p:cxnSp>
      <p:cxnSp>
        <p:nvCxnSpPr>
          <p:cNvPr id="180" name="Google Shape;180;p25"/>
          <p:cNvCxnSpPr/>
          <p:nvPr/>
        </p:nvCxnSpPr>
        <p:spPr>
          <a:xfrm>
            <a:off x="4766000" y="2351550"/>
            <a:ext cx="2611200" cy="275400"/>
          </a:xfrm>
          <a:prstGeom prst="straightConnector1">
            <a:avLst/>
          </a:prstGeom>
          <a:noFill/>
          <a:ln cap="flat" cmpd="sng" w="38100">
            <a:solidFill>
              <a:srgbClr val="00FFFF"/>
            </a:solidFill>
            <a:prstDash val="solid"/>
            <a:round/>
            <a:headEnd len="med" w="med" type="none"/>
            <a:tailEnd len="med" w="med" type="triangle"/>
          </a:ln>
        </p:spPr>
      </p:cxnSp>
      <p:cxnSp>
        <p:nvCxnSpPr>
          <p:cNvPr id="181" name="Google Shape;181;p25"/>
          <p:cNvCxnSpPr>
            <a:stCxn id="168" idx="1"/>
          </p:cNvCxnSpPr>
          <p:nvPr/>
        </p:nvCxnSpPr>
        <p:spPr>
          <a:xfrm rot="10800000">
            <a:off x="2768500" y="1512912"/>
            <a:ext cx="405000" cy="125100"/>
          </a:xfrm>
          <a:prstGeom prst="straightConnector1">
            <a:avLst/>
          </a:prstGeom>
          <a:noFill/>
          <a:ln cap="flat" cmpd="sng" w="38100">
            <a:solidFill>
              <a:srgbClr val="00FFFF"/>
            </a:solidFill>
            <a:prstDash val="solid"/>
            <a:round/>
            <a:headEnd len="med" w="med" type="none"/>
            <a:tailEnd len="med" w="med" type="triangle"/>
          </a:ln>
        </p:spPr>
      </p:cxnSp>
      <p:sp>
        <p:nvSpPr>
          <p:cNvPr id="182" name="Google Shape;182;p25"/>
          <p:cNvSpPr txBox="1"/>
          <p:nvPr/>
        </p:nvSpPr>
        <p:spPr>
          <a:xfrm>
            <a:off x="2582800" y="4703625"/>
            <a:ext cx="42150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Proxima Nova"/>
                <a:ea typeface="Proxima Nova"/>
                <a:cs typeface="Proxima Nova"/>
                <a:sym typeface="Proxima Nova"/>
              </a:rPr>
              <a:t>(Order of execution: Green, Red, Blue)</a:t>
            </a:r>
            <a:endParaRPr b="1" sz="1600">
              <a:solidFill>
                <a:schemeClr val="lt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0"/>
            <a:ext cx="8520600" cy="8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     POS Averaging		    </a:t>
            </a:r>
            <a:r>
              <a:rPr lang="en" sz="1577">
                <a:solidFill>
                  <a:schemeClr val="lt1"/>
                </a:solidFill>
              </a:rPr>
              <a:t>10 Shares @ $20.0 + 10 Shares @10.0  != 20 Shares @10</a:t>
            </a:r>
            <a:endParaRPr sz="1577">
              <a:solidFill>
                <a:schemeClr val="lt1"/>
              </a:solidFill>
            </a:endParaRPr>
          </a:p>
          <a:p>
            <a:pPr indent="0" lvl="0" marL="0" rtl="0" algn="l">
              <a:spcBef>
                <a:spcPts val="0"/>
              </a:spcBef>
              <a:spcAft>
                <a:spcPts val="0"/>
              </a:spcAft>
              <a:buNone/>
            </a:pPr>
            <a:r>
              <a:rPr lang="en" sz="1577">
                <a:solidFill>
                  <a:schemeClr val="lt1"/>
                </a:solidFill>
              </a:rPr>
              <a:t>You have to regularly update positions table whenever new transactions are created!</a:t>
            </a:r>
            <a:endParaRPr sz="1577">
              <a:solidFill>
                <a:schemeClr val="lt1"/>
              </a:solidFill>
            </a:endParaRPr>
          </a:p>
        </p:txBody>
      </p:sp>
      <p:sp>
        <p:nvSpPr>
          <p:cNvPr id="188" name="Google Shape;18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6"/>
          <p:cNvPicPr preferRelativeResize="0"/>
          <p:nvPr/>
        </p:nvPicPr>
        <p:blipFill>
          <a:blip r:embed="rId3">
            <a:alphaModFix/>
          </a:blip>
          <a:stretch>
            <a:fillRect/>
          </a:stretch>
        </p:blipFill>
        <p:spPr>
          <a:xfrm>
            <a:off x="703887" y="945401"/>
            <a:ext cx="7736226" cy="4014700"/>
          </a:xfrm>
          <a:prstGeom prst="rect">
            <a:avLst/>
          </a:prstGeom>
          <a:noFill/>
          <a:ln>
            <a:noFill/>
          </a:ln>
        </p:spPr>
      </p:pic>
      <p:cxnSp>
        <p:nvCxnSpPr>
          <p:cNvPr id="190" name="Google Shape;190;p26"/>
          <p:cNvCxnSpPr/>
          <p:nvPr/>
        </p:nvCxnSpPr>
        <p:spPr>
          <a:xfrm>
            <a:off x="7053375" y="4227500"/>
            <a:ext cx="1069500" cy="0"/>
          </a:xfrm>
          <a:prstGeom prst="straightConnector1">
            <a:avLst/>
          </a:prstGeom>
          <a:noFill/>
          <a:ln cap="flat" cmpd="sng" w="38100">
            <a:solidFill>
              <a:schemeClr val="accent5"/>
            </a:solidFill>
            <a:prstDash val="solid"/>
            <a:round/>
            <a:headEnd len="med" w="med" type="none"/>
            <a:tailEnd len="med" w="med" type="none"/>
          </a:ln>
        </p:spPr>
      </p:cxnSp>
      <p:cxnSp>
        <p:nvCxnSpPr>
          <p:cNvPr id="191" name="Google Shape;191;p26"/>
          <p:cNvCxnSpPr/>
          <p:nvPr/>
        </p:nvCxnSpPr>
        <p:spPr>
          <a:xfrm>
            <a:off x="837375" y="3174750"/>
            <a:ext cx="1069500" cy="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       </a:t>
            </a:r>
            <a:r>
              <a:rPr lang="en">
                <a:solidFill>
                  <a:schemeClr val="lt1"/>
                </a:solidFill>
              </a:rPr>
              <a:t>POS Averaging</a:t>
            </a:r>
            <a:endParaRPr>
              <a:solidFill>
                <a:schemeClr val="lt1"/>
              </a:solidFill>
            </a:endParaRPr>
          </a:p>
        </p:txBody>
      </p:sp>
      <p:sp>
        <p:nvSpPr>
          <p:cNvPr id="197" name="Google Shape;19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7"/>
          <p:cNvPicPr preferRelativeResize="0"/>
          <p:nvPr/>
        </p:nvPicPr>
        <p:blipFill>
          <a:blip r:embed="rId3">
            <a:alphaModFix/>
          </a:blip>
          <a:stretch>
            <a:fillRect/>
          </a:stretch>
        </p:blipFill>
        <p:spPr>
          <a:xfrm>
            <a:off x="794230" y="1064762"/>
            <a:ext cx="7555543" cy="3935425"/>
          </a:xfrm>
          <a:prstGeom prst="rect">
            <a:avLst/>
          </a:prstGeom>
          <a:noFill/>
          <a:ln>
            <a:noFill/>
          </a:ln>
        </p:spPr>
      </p:pic>
      <p:pic>
        <p:nvPicPr>
          <p:cNvPr id="199" name="Google Shape;199;p27"/>
          <p:cNvPicPr preferRelativeResize="0"/>
          <p:nvPr/>
        </p:nvPicPr>
        <p:blipFill>
          <a:blip r:embed="rId4">
            <a:alphaModFix/>
          </a:blip>
          <a:stretch>
            <a:fillRect/>
          </a:stretch>
        </p:blipFill>
        <p:spPr>
          <a:xfrm>
            <a:off x="3514238" y="398000"/>
            <a:ext cx="5267325" cy="666750"/>
          </a:xfrm>
          <a:prstGeom prst="rect">
            <a:avLst/>
          </a:prstGeom>
          <a:noFill/>
          <a:ln>
            <a:noFill/>
          </a:ln>
        </p:spPr>
      </p:pic>
      <p:cxnSp>
        <p:nvCxnSpPr>
          <p:cNvPr id="200" name="Google Shape;200;p27"/>
          <p:cNvCxnSpPr/>
          <p:nvPr/>
        </p:nvCxnSpPr>
        <p:spPr>
          <a:xfrm>
            <a:off x="6997225" y="4090200"/>
            <a:ext cx="1069500" cy="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lt1"/>
              </a:solidFill>
            </a:endParaRPr>
          </a:p>
        </p:txBody>
      </p:sp>
      <p:sp>
        <p:nvSpPr>
          <p:cNvPr id="206" name="Google Shape;20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207" name="Google Shape;207;p28"/>
          <p:cNvCxnSpPr/>
          <p:nvPr/>
        </p:nvCxnSpPr>
        <p:spPr>
          <a:xfrm flipH="1" rot="10800000">
            <a:off x="4946875" y="3554825"/>
            <a:ext cx="2493000" cy="692100"/>
          </a:xfrm>
          <a:prstGeom prst="curvedConnector3">
            <a:avLst>
              <a:gd fmla="val 50000" name="adj1"/>
            </a:avLst>
          </a:prstGeom>
          <a:noFill/>
          <a:ln cap="flat" cmpd="sng" w="38100">
            <a:solidFill>
              <a:schemeClr val="accent5"/>
            </a:solidFill>
            <a:prstDash val="solid"/>
            <a:round/>
            <a:headEnd len="med" w="med" type="none"/>
            <a:tailEnd len="med" w="med" type="none"/>
          </a:ln>
        </p:spPr>
      </p:cxnSp>
      <p:pic>
        <p:nvPicPr>
          <p:cNvPr id="208" name="Google Shape;208;p28"/>
          <p:cNvPicPr preferRelativeResize="0"/>
          <p:nvPr/>
        </p:nvPicPr>
        <p:blipFill>
          <a:blip r:embed="rId3">
            <a:alphaModFix/>
          </a:blip>
          <a:stretch>
            <a:fillRect/>
          </a:stretch>
        </p:blipFill>
        <p:spPr>
          <a:xfrm>
            <a:off x="0" y="245927"/>
            <a:ext cx="9057501" cy="4696499"/>
          </a:xfrm>
          <a:prstGeom prst="rect">
            <a:avLst/>
          </a:prstGeom>
          <a:noFill/>
          <a:ln>
            <a:noFill/>
          </a:ln>
        </p:spPr>
      </p:pic>
      <p:pic>
        <p:nvPicPr>
          <p:cNvPr id="209" name="Google Shape;209;p28"/>
          <p:cNvPicPr preferRelativeResize="0"/>
          <p:nvPr/>
        </p:nvPicPr>
        <p:blipFill>
          <a:blip r:embed="rId4">
            <a:alphaModFix/>
          </a:blip>
          <a:stretch>
            <a:fillRect/>
          </a:stretch>
        </p:blipFill>
        <p:spPr>
          <a:xfrm>
            <a:off x="699975" y="3721400"/>
            <a:ext cx="1945078" cy="572699"/>
          </a:xfrm>
          <a:prstGeom prst="rect">
            <a:avLst/>
          </a:prstGeom>
          <a:noFill/>
          <a:ln>
            <a:noFill/>
          </a:ln>
        </p:spPr>
      </p:pic>
      <p:pic>
        <p:nvPicPr>
          <p:cNvPr id="210" name="Google Shape;210;p28"/>
          <p:cNvPicPr preferRelativeResize="0"/>
          <p:nvPr/>
        </p:nvPicPr>
        <p:blipFill>
          <a:blip r:embed="rId5">
            <a:alphaModFix/>
          </a:blip>
          <a:stretch>
            <a:fillRect/>
          </a:stretch>
        </p:blipFill>
        <p:spPr>
          <a:xfrm>
            <a:off x="2834250" y="3485975"/>
            <a:ext cx="2286000" cy="914400"/>
          </a:xfrm>
          <a:prstGeom prst="rect">
            <a:avLst/>
          </a:prstGeom>
          <a:noFill/>
          <a:ln>
            <a:noFill/>
          </a:ln>
        </p:spPr>
      </p:pic>
      <p:cxnSp>
        <p:nvCxnSpPr>
          <p:cNvPr id="211" name="Google Shape;211;p28"/>
          <p:cNvCxnSpPr/>
          <p:nvPr/>
        </p:nvCxnSpPr>
        <p:spPr>
          <a:xfrm rot="-5400000">
            <a:off x="3739750" y="1805000"/>
            <a:ext cx="1950300" cy="1455000"/>
          </a:xfrm>
          <a:prstGeom prst="curvedConnector3">
            <a:avLst>
              <a:gd fmla="val 69360" name="adj1"/>
            </a:avLst>
          </a:prstGeom>
          <a:noFill/>
          <a:ln cap="flat" cmpd="sng" w="38100">
            <a:solidFill>
              <a:schemeClr val="accent5"/>
            </a:solidFill>
            <a:prstDash val="solid"/>
            <a:round/>
            <a:headEnd len="med" w="med" type="none"/>
            <a:tailEnd len="med" w="med" type="none"/>
          </a:ln>
        </p:spPr>
      </p:cxnSp>
      <p:cxnSp>
        <p:nvCxnSpPr>
          <p:cNvPr id="212" name="Google Shape;212;p28"/>
          <p:cNvCxnSpPr/>
          <p:nvPr/>
        </p:nvCxnSpPr>
        <p:spPr>
          <a:xfrm flipH="1" rot="10800000">
            <a:off x="5120250" y="3303175"/>
            <a:ext cx="2241000" cy="773700"/>
          </a:xfrm>
          <a:prstGeom prst="curvedConnector3">
            <a:avLst>
              <a:gd fmla="val 50000" name="adj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0"/>
            <a:ext cx="8520600" cy="105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chemeClr val="lt1"/>
                </a:solidFill>
              </a:rPr>
              <a:t>Trigger To Prevent Overselling + Error Handling</a:t>
            </a:r>
            <a:endParaRPr sz="2500">
              <a:solidFill>
                <a:schemeClr val="lt1"/>
              </a:solidFill>
            </a:endParaRPr>
          </a:p>
          <a:p>
            <a:pPr indent="0" lvl="0" marL="0" rtl="0" algn="l">
              <a:spcBef>
                <a:spcPts val="0"/>
              </a:spcBef>
              <a:spcAft>
                <a:spcPts val="0"/>
              </a:spcAft>
              <a:buNone/>
            </a:pPr>
            <a:r>
              <a:rPr lang="en" sz="1300">
                <a:solidFill>
                  <a:schemeClr val="lt1"/>
                </a:solidFill>
              </a:rPr>
              <a:t>Since the main front end needs to be aware that the sell transaction was not completed, I decided to set up a statement to signal to the python code that the user is trying to sell more shares than what they own to </a:t>
            </a:r>
            <a:r>
              <a:rPr lang="en" sz="1300">
                <a:solidFill>
                  <a:schemeClr val="lt1"/>
                </a:solidFill>
              </a:rPr>
              <a:t>ensure</a:t>
            </a:r>
            <a:r>
              <a:rPr lang="en" sz="1300">
                <a:solidFill>
                  <a:schemeClr val="lt1"/>
                </a:solidFill>
              </a:rPr>
              <a:t> the </a:t>
            </a:r>
            <a:r>
              <a:rPr lang="en" sz="1300">
                <a:solidFill>
                  <a:schemeClr val="lt1"/>
                </a:solidFill>
              </a:rPr>
              <a:t>integrity</a:t>
            </a:r>
            <a:r>
              <a:rPr lang="en" sz="1300">
                <a:solidFill>
                  <a:schemeClr val="lt1"/>
                </a:solidFill>
              </a:rPr>
              <a:t> of the database.</a:t>
            </a:r>
            <a:endParaRPr sz="1300">
              <a:solidFill>
                <a:schemeClr val="lt1"/>
              </a:solidFill>
            </a:endParaRPr>
          </a:p>
          <a:p>
            <a:pPr indent="0" lvl="0" marL="0" rtl="0" algn="l">
              <a:spcBef>
                <a:spcPts val="0"/>
              </a:spcBef>
              <a:spcAft>
                <a:spcPts val="0"/>
              </a:spcAft>
              <a:buNone/>
            </a:pPr>
            <a:r>
              <a:t/>
            </a:r>
            <a:endParaRPr>
              <a:solidFill>
                <a:schemeClr val="lt1"/>
              </a:solidFill>
            </a:endParaRPr>
          </a:p>
        </p:txBody>
      </p:sp>
      <p:sp>
        <p:nvSpPr>
          <p:cNvPr id="218" name="Google Shape;21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9"/>
          <p:cNvPicPr preferRelativeResize="0"/>
          <p:nvPr/>
        </p:nvPicPr>
        <p:blipFill>
          <a:blip r:embed="rId3">
            <a:alphaModFix/>
          </a:blip>
          <a:stretch>
            <a:fillRect/>
          </a:stretch>
        </p:blipFill>
        <p:spPr>
          <a:xfrm>
            <a:off x="0" y="1223100"/>
            <a:ext cx="4572000" cy="3275150"/>
          </a:xfrm>
          <a:prstGeom prst="rect">
            <a:avLst/>
          </a:prstGeom>
          <a:noFill/>
          <a:ln>
            <a:noFill/>
          </a:ln>
        </p:spPr>
      </p:pic>
      <p:pic>
        <p:nvPicPr>
          <p:cNvPr id="220" name="Google Shape;220;p29"/>
          <p:cNvPicPr preferRelativeResize="0"/>
          <p:nvPr/>
        </p:nvPicPr>
        <p:blipFill>
          <a:blip r:embed="rId4">
            <a:alphaModFix/>
          </a:blip>
          <a:stretch>
            <a:fillRect/>
          </a:stretch>
        </p:blipFill>
        <p:spPr>
          <a:xfrm>
            <a:off x="4572000" y="1300225"/>
            <a:ext cx="4495975" cy="1042550"/>
          </a:xfrm>
          <a:prstGeom prst="rect">
            <a:avLst/>
          </a:prstGeom>
          <a:noFill/>
          <a:ln>
            <a:noFill/>
          </a:ln>
        </p:spPr>
      </p:pic>
      <p:pic>
        <p:nvPicPr>
          <p:cNvPr id="221" name="Google Shape;221;p29"/>
          <p:cNvPicPr preferRelativeResize="0"/>
          <p:nvPr/>
        </p:nvPicPr>
        <p:blipFill>
          <a:blip r:embed="rId5">
            <a:alphaModFix/>
          </a:blip>
          <a:stretch>
            <a:fillRect/>
          </a:stretch>
        </p:blipFill>
        <p:spPr>
          <a:xfrm>
            <a:off x="4572001" y="2772725"/>
            <a:ext cx="4572000" cy="1054065"/>
          </a:xfrm>
          <a:prstGeom prst="rect">
            <a:avLst/>
          </a:prstGeom>
          <a:noFill/>
          <a:ln>
            <a:noFill/>
          </a:ln>
        </p:spPr>
      </p:pic>
      <p:pic>
        <p:nvPicPr>
          <p:cNvPr id="222" name="Google Shape;222;p29"/>
          <p:cNvPicPr preferRelativeResize="0"/>
          <p:nvPr/>
        </p:nvPicPr>
        <p:blipFill>
          <a:blip r:embed="rId6">
            <a:alphaModFix/>
          </a:blip>
          <a:stretch>
            <a:fillRect/>
          </a:stretch>
        </p:blipFill>
        <p:spPr>
          <a:xfrm>
            <a:off x="4519688" y="3860063"/>
            <a:ext cx="4600575" cy="638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176625"/>
            <a:ext cx="8520600" cy="8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5131"/>
              <a:buNone/>
            </a:pPr>
            <a:r>
              <a:rPr lang="en" sz="1520">
                <a:solidFill>
                  <a:schemeClr val="lt1"/>
                </a:solidFill>
              </a:rPr>
              <a:t>To ensure modular capabilities I added functions in the back end to create the tables in the MySql database application to ensure that the correct tables were being added or else the program would not run correctly on new systems. (Assuming local db specific to new test user)</a:t>
            </a:r>
            <a:endParaRPr sz="1520">
              <a:solidFill>
                <a:schemeClr val="lt1"/>
              </a:solidFill>
            </a:endParaRPr>
          </a:p>
        </p:txBody>
      </p:sp>
      <p:sp>
        <p:nvSpPr>
          <p:cNvPr id="228" name="Google Shape;22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0"/>
          <p:cNvPicPr preferRelativeResize="0"/>
          <p:nvPr/>
        </p:nvPicPr>
        <p:blipFill rotWithShape="1">
          <a:blip r:embed="rId3">
            <a:alphaModFix/>
          </a:blip>
          <a:srcRect b="50970" l="0" r="0" t="0"/>
          <a:stretch/>
        </p:blipFill>
        <p:spPr>
          <a:xfrm>
            <a:off x="527375" y="1194100"/>
            <a:ext cx="4177100" cy="3661925"/>
          </a:xfrm>
          <a:prstGeom prst="rect">
            <a:avLst/>
          </a:prstGeom>
          <a:noFill/>
          <a:ln>
            <a:noFill/>
          </a:ln>
        </p:spPr>
      </p:pic>
      <p:pic>
        <p:nvPicPr>
          <p:cNvPr id="230" name="Google Shape;230;p30"/>
          <p:cNvPicPr preferRelativeResize="0"/>
          <p:nvPr/>
        </p:nvPicPr>
        <p:blipFill rotWithShape="1">
          <a:blip r:embed="rId3">
            <a:alphaModFix/>
          </a:blip>
          <a:srcRect b="0" l="0" r="0" t="48218"/>
          <a:stretch/>
        </p:blipFill>
        <p:spPr>
          <a:xfrm>
            <a:off x="4704469" y="1194100"/>
            <a:ext cx="3955256" cy="3661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Error Handling</a:t>
            </a:r>
            <a:endParaRPr>
              <a:solidFill>
                <a:schemeClr val="lt1"/>
              </a:solidFill>
            </a:endParaRPr>
          </a:p>
        </p:txBody>
      </p:sp>
      <p:sp>
        <p:nvSpPr>
          <p:cNvPr id="236" name="Google Shape;23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Between the database and python:</a:t>
            </a:r>
            <a:endParaRPr>
              <a:solidFill>
                <a:schemeClr val="lt1"/>
              </a:solidFill>
            </a:endParaRPr>
          </a:p>
        </p:txBody>
      </p:sp>
      <p:pic>
        <p:nvPicPr>
          <p:cNvPr id="237" name="Google Shape;237;p31"/>
          <p:cNvPicPr preferRelativeResize="0"/>
          <p:nvPr/>
        </p:nvPicPr>
        <p:blipFill>
          <a:blip r:embed="rId3">
            <a:alphaModFix/>
          </a:blip>
          <a:stretch>
            <a:fillRect/>
          </a:stretch>
        </p:blipFill>
        <p:spPr>
          <a:xfrm>
            <a:off x="-12" y="1816613"/>
            <a:ext cx="1800225" cy="1400175"/>
          </a:xfrm>
          <a:prstGeom prst="rect">
            <a:avLst/>
          </a:prstGeom>
          <a:noFill/>
          <a:ln>
            <a:noFill/>
          </a:ln>
        </p:spPr>
      </p:pic>
      <p:pic>
        <p:nvPicPr>
          <p:cNvPr id="238" name="Google Shape;238;p31"/>
          <p:cNvPicPr preferRelativeResize="0"/>
          <p:nvPr/>
        </p:nvPicPr>
        <p:blipFill>
          <a:blip r:embed="rId4">
            <a:alphaModFix/>
          </a:blip>
          <a:stretch>
            <a:fillRect/>
          </a:stretch>
        </p:blipFill>
        <p:spPr>
          <a:xfrm>
            <a:off x="1800225" y="1907125"/>
            <a:ext cx="7250301" cy="1329250"/>
          </a:xfrm>
          <a:prstGeom prst="rect">
            <a:avLst/>
          </a:prstGeom>
          <a:noFill/>
          <a:ln>
            <a:noFill/>
          </a:ln>
        </p:spPr>
      </p:pic>
      <p:pic>
        <p:nvPicPr>
          <p:cNvPr id="239" name="Google Shape;239;p31"/>
          <p:cNvPicPr preferRelativeResize="0"/>
          <p:nvPr/>
        </p:nvPicPr>
        <p:blipFill>
          <a:blip r:embed="rId5">
            <a:alphaModFix/>
          </a:blip>
          <a:stretch>
            <a:fillRect/>
          </a:stretch>
        </p:blipFill>
        <p:spPr>
          <a:xfrm>
            <a:off x="5849650" y="75088"/>
            <a:ext cx="3124200" cy="180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Who’s it for?</a:t>
            </a:r>
            <a:endParaRPr>
              <a:solidFill>
                <a:schemeClr val="lt1"/>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Stock</a:t>
            </a:r>
            <a:r>
              <a:rPr lang="en">
                <a:solidFill>
                  <a:schemeClr val="lt1"/>
                </a:solidFill>
              </a:rPr>
              <a:t> traders, ai / bot stock trader </a:t>
            </a:r>
            <a:r>
              <a:rPr lang="en">
                <a:solidFill>
                  <a:schemeClr val="lt1"/>
                </a:solidFill>
              </a:rPr>
              <a:t>experimenting</a:t>
            </a:r>
            <a:r>
              <a:rPr lang="en">
                <a:solidFill>
                  <a:schemeClr val="lt1"/>
                </a:solidFill>
              </a:rPr>
              <a:t>, pattern recognition testing</a:t>
            </a:r>
            <a:endParaRPr>
              <a:solidFill>
                <a:schemeClr val="lt1"/>
              </a:solidFill>
            </a:endParaRPr>
          </a:p>
          <a:p>
            <a:pPr indent="0" lvl="0" marL="0" rtl="0" algn="l">
              <a:spcBef>
                <a:spcPts val="1200"/>
              </a:spcBef>
              <a:spcAft>
                <a:spcPts val="1200"/>
              </a:spcAft>
              <a:buNone/>
            </a:pPr>
            <a:r>
              <a:rPr lang="en">
                <a:solidFill>
                  <a:schemeClr val="lt1"/>
                </a:solidFill>
              </a:rPr>
              <a:t>All testing is risk free but also need a method of storing large sets of data.</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3" name="Shape 243"/>
        <p:cNvGrpSpPr/>
        <p:nvPr/>
      </p:nvGrpSpPr>
      <p:grpSpPr>
        <a:xfrm>
          <a:off x="0" y="0"/>
          <a:ext cx="0" cy="0"/>
          <a:chOff x="0" y="0"/>
          <a:chExt cx="0" cy="0"/>
        </a:xfrm>
      </p:grpSpPr>
      <p:sp>
        <p:nvSpPr>
          <p:cNvPr id="244" name="Google Shape;24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Things You Could Add</a:t>
            </a:r>
            <a:endParaRPr>
              <a:solidFill>
                <a:schemeClr val="lt1"/>
              </a:solidFill>
            </a:endParaRPr>
          </a:p>
        </p:txBody>
      </p:sp>
      <p:sp>
        <p:nvSpPr>
          <p:cNvPr id="245" name="Google Shape;24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My Sectors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Latest transactions for user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Wishlist - new table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Portfolio history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PnL graphs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Options Trading / Estimate Calculator</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Demo:</a:t>
            </a:r>
            <a:endParaRPr>
              <a:solidFill>
                <a:schemeClr val="lt1"/>
              </a:solidFill>
            </a:endParaRPr>
          </a:p>
        </p:txBody>
      </p:sp>
      <p:sp>
        <p:nvSpPr>
          <p:cNvPr id="251" name="Google Shape;25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(The login window </a:t>
            </a:r>
            <a:r>
              <a:rPr lang="en">
                <a:solidFill>
                  <a:schemeClr val="lt1"/>
                </a:solidFill>
              </a:rPr>
              <a:t>doesn't</a:t>
            </a:r>
            <a:r>
              <a:rPr lang="en">
                <a:solidFill>
                  <a:schemeClr val="lt1"/>
                </a:solidFill>
              </a:rPr>
              <a:t> appear on the screen recording due to it being a </a:t>
            </a:r>
            <a:r>
              <a:rPr lang="en">
                <a:solidFill>
                  <a:schemeClr val="lt1"/>
                </a:solidFill>
              </a:rPr>
              <a:t>separate</a:t>
            </a:r>
            <a:r>
              <a:rPr lang="en">
                <a:solidFill>
                  <a:schemeClr val="lt1"/>
                </a:solidFill>
              </a:rPr>
              <a:t> window and its very laggy on the recording sorry)</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https://www.youtube.com/watch?v=6JKEZngruTY&amp;ab_channel=KadenHicklin</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Questions?</a:t>
            </a:r>
            <a:endParaRPr>
              <a:solidFill>
                <a:schemeClr val="lt1"/>
              </a:solidFill>
            </a:endParaRPr>
          </a:p>
        </p:txBody>
      </p:sp>
      <p:sp>
        <p:nvSpPr>
          <p:cNvPr id="257" name="Google Shape;25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ER Diagram and Crud Matrix</a:t>
            </a:r>
            <a:endParaRPr>
              <a:solidFill>
                <a:schemeClr val="lt1"/>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0" y="1196000"/>
            <a:ext cx="4798150" cy="3598600"/>
          </a:xfrm>
          <a:prstGeom prst="rect">
            <a:avLst/>
          </a:prstGeom>
          <a:noFill/>
          <a:ln>
            <a:noFill/>
          </a:ln>
        </p:spPr>
      </p:pic>
      <p:sp>
        <p:nvSpPr>
          <p:cNvPr id="74" name="Google Shape;74;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4">
            <a:alphaModFix/>
          </a:blip>
          <a:stretch>
            <a:fillRect/>
          </a:stretch>
        </p:blipFill>
        <p:spPr>
          <a:xfrm>
            <a:off x="3645150" y="2636650"/>
            <a:ext cx="5397401" cy="237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Relational Schema</a:t>
            </a:r>
            <a:endParaRPr>
              <a:solidFill>
                <a:schemeClr val="lt1"/>
              </a:solidFill>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pic>
        <p:nvPicPr>
          <p:cNvPr id="82" name="Google Shape;82;p16"/>
          <p:cNvPicPr preferRelativeResize="0"/>
          <p:nvPr/>
        </p:nvPicPr>
        <p:blipFill>
          <a:blip r:embed="rId3">
            <a:alphaModFix/>
          </a:blip>
          <a:stretch>
            <a:fillRect/>
          </a:stretch>
        </p:blipFill>
        <p:spPr>
          <a:xfrm>
            <a:off x="214900" y="1736825"/>
            <a:ext cx="8809723" cy="1608800"/>
          </a:xfrm>
          <a:prstGeom prst="rect">
            <a:avLst/>
          </a:prstGeom>
          <a:noFill/>
          <a:ln>
            <a:noFill/>
          </a:ln>
        </p:spPr>
      </p:pic>
      <p:cxnSp>
        <p:nvCxnSpPr>
          <p:cNvPr id="83" name="Google Shape;83;p16"/>
          <p:cNvCxnSpPr/>
          <p:nvPr/>
        </p:nvCxnSpPr>
        <p:spPr>
          <a:xfrm rot="5400000">
            <a:off x="366900" y="2786450"/>
            <a:ext cx="312600" cy="1773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84" name="Google Shape;84;p16"/>
          <p:cNvCxnSpPr/>
          <p:nvPr/>
        </p:nvCxnSpPr>
        <p:spPr>
          <a:xfrm rot="5400000">
            <a:off x="3796025" y="2406350"/>
            <a:ext cx="396900" cy="2448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85" name="Google Shape;85;p16"/>
          <p:cNvCxnSpPr/>
          <p:nvPr/>
        </p:nvCxnSpPr>
        <p:spPr>
          <a:xfrm>
            <a:off x="620300" y="2727250"/>
            <a:ext cx="3260100" cy="0"/>
          </a:xfrm>
          <a:prstGeom prst="straightConnector1">
            <a:avLst/>
          </a:prstGeom>
          <a:noFill/>
          <a:ln cap="flat" cmpd="sng" w="28575">
            <a:solidFill>
              <a:schemeClr val="dk1"/>
            </a:solidFill>
            <a:prstDash val="solid"/>
            <a:round/>
            <a:headEnd len="med" w="med" type="none"/>
            <a:tailEnd len="med" w="med" type="none"/>
          </a:ln>
        </p:spPr>
      </p:cxnSp>
      <p:cxnSp>
        <p:nvCxnSpPr>
          <p:cNvPr id="86" name="Google Shape;86;p16"/>
          <p:cNvCxnSpPr/>
          <p:nvPr/>
        </p:nvCxnSpPr>
        <p:spPr>
          <a:xfrm>
            <a:off x="5522600" y="2330300"/>
            <a:ext cx="0" cy="373500"/>
          </a:xfrm>
          <a:prstGeom prst="straightConnector1">
            <a:avLst/>
          </a:prstGeom>
          <a:noFill/>
          <a:ln cap="flat" cmpd="sng" w="28575">
            <a:solidFill>
              <a:schemeClr val="dk1"/>
            </a:solidFill>
            <a:prstDash val="solid"/>
            <a:round/>
            <a:headEnd len="med" w="med" type="none"/>
            <a:tailEnd len="med" w="med" type="none"/>
          </a:ln>
        </p:spPr>
      </p:cxnSp>
      <p:cxnSp>
        <p:nvCxnSpPr>
          <p:cNvPr id="87" name="Google Shape;87;p16"/>
          <p:cNvCxnSpPr/>
          <p:nvPr/>
        </p:nvCxnSpPr>
        <p:spPr>
          <a:xfrm rot="10800000">
            <a:off x="4548525" y="2693450"/>
            <a:ext cx="984900" cy="0"/>
          </a:xfrm>
          <a:prstGeom prst="straightConnector1">
            <a:avLst/>
          </a:prstGeom>
          <a:noFill/>
          <a:ln cap="flat" cmpd="sng" w="28575">
            <a:solidFill>
              <a:schemeClr val="dk1"/>
            </a:solidFill>
            <a:prstDash val="solid"/>
            <a:round/>
            <a:headEnd len="med" w="med" type="none"/>
            <a:tailEnd len="med" w="med" type="none"/>
          </a:ln>
        </p:spPr>
      </p:cxnSp>
      <p:cxnSp>
        <p:nvCxnSpPr>
          <p:cNvPr id="88" name="Google Shape;88;p16"/>
          <p:cNvCxnSpPr/>
          <p:nvPr/>
        </p:nvCxnSpPr>
        <p:spPr>
          <a:xfrm flipH="1" rot="10800000">
            <a:off x="4559025" y="2319950"/>
            <a:ext cx="7500" cy="383700"/>
          </a:xfrm>
          <a:prstGeom prst="straightConnector1">
            <a:avLst/>
          </a:prstGeom>
          <a:noFill/>
          <a:ln cap="flat" cmpd="sng" w="28575">
            <a:solidFill>
              <a:schemeClr val="dk1"/>
            </a:solidFill>
            <a:prstDash val="solid"/>
            <a:round/>
            <a:headEnd len="med" w="med" type="none"/>
            <a:tailEnd len="med" w="med" type="none"/>
          </a:ln>
        </p:spPr>
      </p:cxnSp>
      <p:cxnSp>
        <p:nvCxnSpPr>
          <p:cNvPr id="89" name="Google Shape;89;p16"/>
          <p:cNvCxnSpPr/>
          <p:nvPr/>
        </p:nvCxnSpPr>
        <p:spPr>
          <a:xfrm>
            <a:off x="5525000" y="2699325"/>
            <a:ext cx="3156300" cy="0"/>
          </a:xfrm>
          <a:prstGeom prst="straightConnector1">
            <a:avLst/>
          </a:prstGeom>
          <a:noFill/>
          <a:ln cap="flat" cmpd="sng" w="28575">
            <a:solidFill>
              <a:schemeClr val="dk1"/>
            </a:solidFill>
            <a:prstDash val="solid"/>
            <a:round/>
            <a:headEnd len="med" w="med" type="none"/>
            <a:tailEnd len="med" w="med" type="none"/>
          </a:ln>
        </p:spPr>
      </p:cxnSp>
      <p:cxnSp>
        <p:nvCxnSpPr>
          <p:cNvPr id="90" name="Google Shape;90;p16"/>
          <p:cNvCxnSpPr/>
          <p:nvPr/>
        </p:nvCxnSpPr>
        <p:spPr>
          <a:xfrm flipH="1">
            <a:off x="8672700" y="2699325"/>
            <a:ext cx="4200" cy="3162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311700" y="17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Example of the web-scraped data into csv before being inserted into stocks table</a:t>
            </a:r>
            <a:endParaRPr>
              <a:solidFill>
                <a:schemeClr val="lt1"/>
              </a:solidFill>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7"/>
          <p:cNvPicPr preferRelativeResize="0"/>
          <p:nvPr/>
        </p:nvPicPr>
        <p:blipFill>
          <a:blip r:embed="rId3">
            <a:alphaModFix/>
          </a:blip>
          <a:stretch>
            <a:fillRect/>
          </a:stretch>
        </p:blipFill>
        <p:spPr>
          <a:xfrm>
            <a:off x="1093276" y="1152474"/>
            <a:ext cx="6839849" cy="3937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8"/>
          <p:cNvPicPr preferRelativeResize="0"/>
          <p:nvPr/>
        </p:nvPicPr>
        <p:blipFill>
          <a:blip r:embed="rId3">
            <a:alphaModFix/>
          </a:blip>
          <a:stretch>
            <a:fillRect/>
          </a:stretch>
        </p:blipFill>
        <p:spPr>
          <a:xfrm>
            <a:off x="1376325" y="103475"/>
            <a:ext cx="6298400" cy="486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 of all the tables</a:t>
            </a:r>
            <a:endParaRPr/>
          </a:p>
        </p:txBody>
      </p:sp>
      <p:sp>
        <p:nvSpPr>
          <p:cNvPr id="110" name="Google Shape;110;p19"/>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Here’s what all of the tables inside the database look like whenever everything is up and running (Smoothly)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16" name="Google Shape;116;p20"/>
          <p:cNvPicPr preferRelativeResize="0"/>
          <p:nvPr/>
        </p:nvPicPr>
        <p:blipFill>
          <a:blip r:embed="rId3">
            <a:alphaModFix/>
          </a:blip>
          <a:stretch>
            <a:fillRect/>
          </a:stretch>
        </p:blipFill>
        <p:spPr>
          <a:xfrm>
            <a:off x="458500" y="603475"/>
            <a:ext cx="3273625" cy="2390850"/>
          </a:xfrm>
          <a:prstGeom prst="rect">
            <a:avLst/>
          </a:prstGeom>
          <a:noFill/>
          <a:ln>
            <a:noFill/>
          </a:ln>
        </p:spPr>
      </p:pic>
      <p:pic>
        <p:nvPicPr>
          <p:cNvPr id="117" name="Google Shape;117;p20"/>
          <p:cNvPicPr preferRelativeResize="0"/>
          <p:nvPr/>
        </p:nvPicPr>
        <p:blipFill>
          <a:blip r:embed="rId4">
            <a:alphaModFix/>
          </a:blip>
          <a:stretch>
            <a:fillRect/>
          </a:stretch>
        </p:blipFill>
        <p:spPr>
          <a:xfrm>
            <a:off x="4251575" y="474775"/>
            <a:ext cx="4453991" cy="2002500"/>
          </a:xfrm>
          <a:prstGeom prst="rect">
            <a:avLst/>
          </a:prstGeom>
          <a:noFill/>
          <a:ln>
            <a:noFill/>
          </a:ln>
        </p:spPr>
      </p:pic>
      <p:pic>
        <p:nvPicPr>
          <p:cNvPr id="118" name="Google Shape;118;p20"/>
          <p:cNvPicPr preferRelativeResize="0"/>
          <p:nvPr/>
        </p:nvPicPr>
        <p:blipFill>
          <a:blip r:embed="rId5">
            <a:alphaModFix/>
          </a:blip>
          <a:stretch>
            <a:fillRect/>
          </a:stretch>
        </p:blipFill>
        <p:spPr>
          <a:xfrm>
            <a:off x="510450" y="3609900"/>
            <a:ext cx="3400425" cy="676275"/>
          </a:xfrm>
          <a:prstGeom prst="rect">
            <a:avLst/>
          </a:prstGeom>
          <a:noFill/>
          <a:ln>
            <a:noFill/>
          </a:ln>
        </p:spPr>
      </p:pic>
      <p:pic>
        <p:nvPicPr>
          <p:cNvPr id="119" name="Google Shape;119;p20"/>
          <p:cNvPicPr preferRelativeResize="0"/>
          <p:nvPr/>
        </p:nvPicPr>
        <p:blipFill>
          <a:blip r:embed="rId6">
            <a:alphaModFix/>
          </a:blip>
          <a:stretch>
            <a:fillRect/>
          </a:stretch>
        </p:blipFill>
        <p:spPr>
          <a:xfrm>
            <a:off x="4063275" y="2957125"/>
            <a:ext cx="4747674" cy="2033975"/>
          </a:xfrm>
          <a:prstGeom prst="rect">
            <a:avLst/>
          </a:prstGeom>
          <a:noFill/>
          <a:ln>
            <a:noFill/>
          </a:ln>
        </p:spPr>
      </p:pic>
      <p:sp>
        <p:nvSpPr>
          <p:cNvPr id="120" name="Google Shape;120;p20"/>
          <p:cNvSpPr txBox="1"/>
          <p:nvPr/>
        </p:nvSpPr>
        <p:spPr>
          <a:xfrm>
            <a:off x="568500" y="130375"/>
            <a:ext cx="18375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Proxima Nova"/>
                <a:ea typeface="Proxima Nova"/>
                <a:cs typeface="Proxima Nova"/>
                <a:sym typeface="Proxima Nova"/>
              </a:rPr>
              <a:t>Positions Table</a:t>
            </a:r>
            <a:endParaRPr b="1" sz="1900">
              <a:solidFill>
                <a:schemeClr val="lt1"/>
              </a:solidFill>
              <a:latin typeface="Proxima Nova"/>
              <a:ea typeface="Proxima Nova"/>
              <a:cs typeface="Proxima Nova"/>
              <a:sym typeface="Proxima Nova"/>
            </a:endParaRPr>
          </a:p>
        </p:txBody>
      </p:sp>
      <p:sp>
        <p:nvSpPr>
          <p:cNvPr id="121" name="Google Shape;121;p20"/>
          <p:cNvSpPr txBox="1"/>
          <p:nvPr/>
        </p:nvSpPr>
        <p:spPr>
          <a:xfrm>
            <a:off x="4337025" y="46750"/>
            <a:ext cx="24270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Proxima Nova"/>
                <a:ea typeface="Proxima Nova"/>
                <a:cs typeface="Proxima Nova"/>
                <a:sym typeface="Proxima Nova"/>
              </a:rPr>
              <a:t>Transactions</a:t>
            </a:r>
            <a:r>
              <a:rPr b="1" lang="en" sz="1900">
                <a:solidFill>
                  <a:schemeClr val="lt1"/>
                </a:solidFill>
                <a:latin typeface="Proxima Nova"/>
                <a:ea typeface="Proxima Nova"/>
                <a:cs typeface="Proxima Nova"/>
                <a:sym typeface="Proxima Nova"/>
              </a:rPr>
              <a:t> Table</a:t>
            </a:r>
            <a:endParaRPr b="1" sz="1900">
              <a:solidFill>
                <a:schemeClr val="lt1"/>
              </a:solidFill>
              <a:latin typeface="Proxima Nova"/>
              <a:ea typeface="Proxima Nova"/>
              <a:cs typeface="Proxima Nova"/>
              <a:sym typeface="Proxima Nova"/>
            </a:endParaRPr>
          </a:p>
        </p:txBody>
      </p:sp>
      <p:sp>
        <p:nvSpPr>
          <p:cNvPr id="122" name="Google Shape;122;p20"/>
          <p:cNvSpPr txBox="1"/>
          <p:nvPr/>
        </p:nvSpPr>
        <p:spPr>
          <a:xfrm>
            <a:off x="679425" y="3108163"/>
            <a:ext cx="18375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Proxima Nova"/>
                <a:ea typeface="Proxima Nova"/>
                <a:cs typeface="Proxima Nova"/>
                <a:sym typeface="Proxima Nova"/>
              </a:rPr>
              <a:t>Users</a:t>
            </a:r>
            <a:r>
              <a:rPr b="1" lang="en" sz="1900">
                <a:solidFill>
                  <a:schemeClr val="lt1"/>
                </a:solidFill>
                <a:latin typeface="Proxima Nova"/>
                <a:ea typeface="Proxima Nova"/>
                <a:cs typeface="Proxima Nova"/>
                <a:sym typeface="Proxima Nova"/>
              </a:rPr>
              <a:t> Table</a:t>
            </a:r>
            <a:endParaRPr b="1" sz="1900">
              <a:solidFill>
                <a:schemeClr val="lt1"/>
              </a:solidFill>
              <a:latin typeface="Proxima Nova"/>
              <a:ea typeface="Proxima Nova"/>
              <a:cs typeface="Proxima Nova"/>
              <a:sym typeface="Proxima Nova"/>
            </a:endParaRPr>
          </a:p>
        </p:txBody>
      </p:sp>
      <p:sp>
        <p:nvSpPr>
          <p:cNvPr id="123" name="Google Shape;123;p20"/>
          <p:cNvSpPr txBox="1"/>
          <p:nvPr/>
        </p:nvSpPr>
        <p:spPr>
          <a:xfrm>
            <a:off x="4251575" y="2523250"/>
            <a:ext cx="18375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Proxima Nova"/>
                <a:ea typeface="Proxima Nova"/>
                <a:cs typeface="Proxima Nova"/>
                <a:sym typeface="Proxima Nova"/>
              </a:rPr>
              <a:t>Stocks</a:t>
            </a:r>
            <a:r>
              <a:rPr b="1" lang="en" sz="1900">
                <a:solidFill>
                  <a:schemeClr val="lt1"/>
                </a:solidFill>
                <a:latin typeface="Proxima Nova"/>
                <a:ea typeface="Proxima Nova"/>
                <a:cs typeface="Proxima Nova"/>
                <a:sym typeface="Proxima Nova"/>
              </a:rPr>
              <a:t> Table</a:t>
            </a:r>
            <a:endParaRPr b="1" sz="1900">
              <a:solidFill>
                <a:schemeClr val="lt1"/>
              </a:solidFill>
              <a:latin typeface="Proxima Nova"/>
              <a:ea typeface="Proxima Nova"/>
              <a:cs typeface="Proxima Nova"/>
              <a:sym typeface="Proxima Nova"/>
            </a:endParaRPr>
          </a:p>
        </p:txBody>
      </p:sp>
      <p:sp>
        <p:nvSpPr>
          <p:cNvPr id="124" name="Google Shape;124;p20"/>
          <p:cNvSpPr txBox="1"/>
          <p:nvPr/>
        </p:nvSpPr>
        <p:spPr>
          <a:xfrm>
            <a:off x="840250" y="4339506"/>
            <a:ext cx="2788200" cy="5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Proxima Nova"/>
                <a:ea typeface="Proxima Nova"/>
                <a:cs typeface="Proxima Nova"/>
                <a:sym typeface="Proxima Nova"/>
              </a:rPr>
              <a:t>Note: amount = user’s market value</a:t>
            </a:r>
            <a:endParaRPr b="1" sz="1100">
              <a:solidFill>
                <a:schemeClr val="lt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it work?</a:t>
            </a:r>
            <a:endParaRPr/>
          </a:p>
        </p:txBody>
      </p:sp>
      <p:sp>
        <p:nvSpPr>
          <p:cNvPr id="130" name="Google Shape;130;p21"/>
          <p:cNvSpPr txBox="1"/>
          <p:nvPr>
            <p:ph idx="4294967295" type="subTitle"/>
          </p:nvPr>
        </p:nvSpPr>
        <p:spPr>
          <a:xfrm>
            <a:off x="510450" y="3182342"/>
            <a:ext cx="8123100" cy="148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4"/>
                </a:solidFill>
              </a:rPr>
              <a:t>Text explanation: It uses a web-scraping bot to scrape live stock pricing from HTML code online then it relays that data with information within the database accessed by the python code which also interprets, analyzes, and compares the data</a:t>
            </a:r>
            <a:endParaRPr>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