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438"/>
    <a:srgbClr val="E85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1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2B089-DF74-1B4F-B46C-68C5906624BF}" type="doc">
      <dgm:prSet loTypeId="urn:microsoft.com/office/officeart/2005/8/layout/radial3" loCatId="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E07071BF-E23E-1949-B538-101CD2E43F52}">
      <dgm:prSet phldrT="[Texto]"/>
      <dgm:spPr/>
      <dgm:t>
        <a:bodyPr/>
        <a:lstStyle/>
        <a:p>
          <a:r>
            <a:rPr lang="es-ES" dirty="0"/>
            <a:t>MICROBIOMA</a:t>
          </a:r>
        </a:p>
      </dgm:t>
    </dgm:pt>
    <dgm:pt modelId="{9D5120CE-7F65-BA42-8253-4340C1022859}" type="parTrans" cxnId="{A8DC196B-3E2F-194C-80DE-A63DE7F25932}">
      <dgm:prSet/>
      <dgm:spPr/>
      <dgm:t>
        <a:bodyPr/>
        <a:lstStyle/>
        <a:p>
          <a:endParaRPr lang="es-ES"/>
        </a:p>
      </dgm:t>
    </dgm:pt>
    <dgm:pt modelId="{6449CAA0-4342-B542-B8EE-8E378F472FB8}" type="sibTrans" cxnId="{A8DC196B-3E2F-194C-80DE-A63DE7F25932}">
      <dgm:prSet/>
      <dgm:spPr/>
      <dgm:t>
        <a:bodyPr/>
        <a:lstStyle/>
        <a:p>
          <a:endParaRPr lang="es-ES"/>
        </a:p>
      </dgm:t>
    </dgm:pt>
    <dgm:pt modelId="{BE10A6E6-AC94-6F45-9416-972FBF78C10A}">
      <dgm:prSet phldrT="[Texto]"/>
      <dgm:spPr/>
      <dgm:t>
        <a:bodyPr/>
        <a:lstStyle/>
        <a:p>
          <a:r>
            <a:rPr lang="es-ES" dirty="0"/>
            <a:t>DIVERSIDADE</a:t>
          </a:r>
        </a:p>
        <a:p>
          <a:r>
            <a:rPr lang="es-ES" dirty="0"/>
            <a:t>Alfa           Beta</a:t>
          </a:r>
        </a:p>
      </dgm:t>
    </dgm:pt>
    <dgm:pt modelId="{8D492500-9258-F747-8924-E0A2419F6818}" type="parTrans" cxnId="{5C3F7B4A-A16A-4246-B156-073C01C3AE63}">
      <dgm:prSet/>
      <dgm:spPr/>
      <dgm:t>
        <a:bodyPr/>
        <a:lstStyle/>
        <a:p>
          <a:endParaRPr lang="es-ES"/>
        </a:p>
      </dgm:t>
    </dgm:pt>
    <dgm:pt modelId="{2564B812-8283-9846-B847-9CBEAC060074}" type="sibTrans" cxnId="{5C3F7B4A-A16A-4246-B156-073C01C3AE63}">
      <dgm:prSet/>
      <dgm:spPr/>
      <dgm:t>
        <a:bodyPr/>
        <a:lstStyle/>
        <a:p>
          <a:endParaRPr lang="es-ES"/>
        </a:p>
      </dgm:t>
    </dgm:pt>
    <dgm:pt modelId="{C5571E1D-8602-A243-A01A-92B86533B375}">
      <dgm:prSet phldrT="[Texto]"/>
      <dgm:spPr/>
      <dgm:t>
        <a:bodyPr/>
        <a:lstStyle/>
        <a:p>
          <a:r>
            <a:rPr lang="es-ES" dirty="0"/>
            <a:t>FATORES AMBIENTAIS</a:t>
          </a:r>
        </a:p>
      </dgm:t>
    </dgm:pt>
    <dgm:pt modelId="{CE8E6846-DF8B-FE4C-85E8-A06470829058}" type="parTrans" cxnId="{1C3F6210-0208-1243-A74D-0C8770F2E32F}">
      <dgm:prSet/>
      <dgm:spPr/>
      <dgm:t>
        <a:bodyPr/>
        <a:lstStyle/>
        <a:p>
          <a:endParaRPr lang="es-ES"/>
        </a:p>
      </dgm:t>
    </dgm:pt>
    <dgm:pt modelId="{B1E2AEBA-EABC-304E-83D7-AA3DC67CF432}" type="sibTrans" cxnId="{1C3F6210-0208-1243-A74D-0C8770F2E32F}">
      <dgm:prSet/>
      <dgm:spPr/>
      <dgm:t>
        <a:bodyPr/>
        <a:lstStyle/>
        <a:p>
          <a:endParaRPr lang="es-ES"/>
        </a:p>
      </dgm:t>
    </dgm:pt>
    <dgm:pt modelId="{63F5E301-3036-3C4C-BCF2-28866F71994C}">
      <dgm:prSet phldrT="[Texto]"/>
      <dgm:spPr/>
      <dgm:t>
        <a:bodyPr/>
        <a:lstStyle/>
        <a:p>
          <a:r>
            <a:rPr lang="es-ES" dirty="0"/>
            <a:t>COMPOSIÇÃO</a:t>
          </a:r>
        </a:p>
      </dgm:t>
    </dgm:pt>
    <dgm:pt modelId="{D44DE056-E3B2-2A46-8D63-E6A2E3CA975A}" type="parTrans" cxnId="{41FCDEB6-6E4A-4F45-BE4F-A254125F9476}">
      <dgm:prSet/>
      <dgm:spPr/>
      <dgm:t>
        <a:bodyPr/>
        <a:lstStyle/>
        <a:p>
          <a:endParaRPr lang="es-ES"/>
        </a:p>
      </dgm:t>
    </dgm:pt>
    <dgm:pt modelId="{DB73C890-4D5B-FB4D-BA02-85AAC5E3EAAA}" type="sibTrans" cxnId="{41FCDEB6-6E4A-4F45-BE4F-A254125F9476}">
      <dgm:prSet/>
      <dgm:spPr/>
      <dgm:t>
        <a:bodyPr/>
        <a:lstStyle/>
        <a:p>
          <a:endParaRPr lang="es-ES"/>
        </a:p>
      </dgm:t>
    </dgm:pt>
    <dgm:pt modelId="{FE405C4A-97EC-AD43-879D-373E2BF98280}" type="pres">
      <dgm:prSet presAssocID="{A082B089-DF74-1B4F-B46C-68C5906624BF}" presName="composite" presStyleCnt="0">
        <dgm:presLayoutVars>
          <dgm:chMax val="1"/>
          <dgm:dir/>
          <dgm:resizeHandles val="exact"/>
        </dgm:presLayoutVars>
      </dgm:prSet>
      <dgm:spPr/>
    </dgm:pt>
    <dgm:pt modelId="{566E8780-EEA6-ED44-815F-29535987CE3C}" type="pres">
      <dgm:prSet presAssocID="{A082B089-DF74-1B4F-B46C-68C5906624BF}" presName="radial" presStyleCnt="0">
        <dgm:presLayoutVars>
          <dgm:animLvl val="ctr"/>
        </dgm:presLayoutVars>
      </dgm:prSet>
      <dgm:spPr/>
    </dgm:pt>
    <dgm:pt modelId="{50F10F99-5B5B-A84A-AD8B-952E864DED17}" type="pres">
      <dgm:prSet presAssocID="{E07071BF-E23E-1949-B538-101CD2E43F52}" presName="centerShape" presStyleLbl="vennNode1" presStyleIdx="0" presStyleCnt="4"/>
      <dgm:spPr/>
    </dgm:pt>
    <dgm:pt modelId="{7F0EA531-4628-1248-B9E3-5F05B28FBD7B}" type="pres">
      <dgm:prSet presAssocID="{BE10A6E6-AC94-6F45-9416-972FBF78C10A}" presName="node" presStyleLbl="vennNode1" presStyleIdx="1" presStyleCnt="4">
        <dgm:presLayoutVars>
          <dgm:bulletEnabled val="1"/>
        </dgm:presLayoutVars>
      </dgm:prSet>
      <dgm:spPr/>
    </dgm:pt>
    <dgm:pt modelId="{BFAF97CF-1BED-F745-B493-C488BDFEC767}" type="pres">
      <dgm:prSet presAssocID="{C5571E1D-8602-A243-A01A-92B86533B375}" presName="node" presStyleLbl="vennNode1" presStyleIdx="2" presStyleCnt="4">
        <dgm:presLayoutVars>
          <dgm:bulletEnabled val="1"/>
        </dgm:presLayoutVars>
      </dgm:prSet>
      <dgm:spPr/>
    </dgm:pt>
    <dgm:pt modelId="{C097DEC9-DA7E-3B42-A4D2-8011F36A61F1}" type="pres">
      <dgm:prSet presAssocID="{63F5E301-3036-3C4C-BCF2-28866F71994C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1C3F6210-0208-1243-A74D-0C8770F2E32F}" srcId="{E07071BF-E23E-1949-B538-101CD2E43F52}" destId="{C5571E1D-8602-A243-A01A-92B86533B375}" srcOrd="1" destOrd="0" parTransId="{CE8E6846-DF8B-FE4C-85E8-A06470829058}" sibTransId="{B1E2AEBA-EABC-304E-83D7-AA3DC67CF432}"/>
    <dgm:cxn modelId="{5C3F7B4A-A16A-4246-B156-073C01C3AE63}" srcId="{E07071BF-E23E-1949-B538-101CD2E43F52}" destId="{BE10A6E6-AC94-6F45-9416-972FBF78C10A}" srcOrd="0" destOrd="0" parTransId="{8D492500-9258-F747-8924-E0A2419F6818}" sibTransId="{2564B812-8283-9846-B847-9CBEAC060074}"/>
    <dgm:cxn modelId="{A8DC196B-3E2F-194C-80DE-A63DE7F25932}" srcId="{A082B089-DF74-1B4F-B46C-68C5906624BF}" destId="{E07071BF-E23E-1949-B538-101CD2E43F52}" srcOrd="0" destOrd="0" parTransId="{9D5120CE-7F65-BA42-8253-4340C1022859}" sibTransId="{6449CAA0-4342-B542-B8EE-8E378F472FB8}"/>
    <dgm:cxn modelId="{E1F4DA79-08A8-8E46-B7CC-0989D520D5F3}" type="presOf" srcId="{E07071BF-E23E-1949-B538-101CD2E43F52}" destId="{50F10F99-5B5B-A84A-AD8B-952E864DED17}" srcOrd="0" destOrd="0" presId="urn:microsoft.com/office/officeart/2005/8/layout/radial3"/>
    <dgm:cxn modelId="{ECE5417F-F4AA-B047-AC3F-E3E51B15697D}" type="presOf" srcId="{63F5E301-3036-3C4C-BCF2-28866F71994C}" destId="{C097DEC9-DA7E-3B42-A4D2-8011F36A61F1}" srcOrd="0" destOrd="0" presId="urn:microsoft.com/office/officeart/2005/8/layout/radial3"/>
    <dgm:cxn modelId="{F6421489-A8A4-1342-B344-8E96C4700A68}" type="presOf" srcId="{A082B089-DF74-1B4F-B46C-68C5906624BF}" destId="{FE405C4A-97EC-AD43-879D-373E2BF98280}" srcOrd="0" destOrd="0" presId="urn:microsoft.com/office/officeart/2005/8/layout/radial3"/>
    <dgm:cxn modelId="{41FCDEB6-6E4A-4F45-BE4F-A254125F9476}" srcId="{E07071BF-E23E-1949-B538-101CD2E43F52}" destId="{63F5E301-3036-3C4C-BCF2-28866F71994C}" srcOrd="2" destOrd="0" parTransId="{D44DE056-E3B2-2A46-8D63-E6A2E3CA975A}" sibTransId="{DB73C890-4D5B-FB4D-BA02-85AAC5E3EAAA}"/>
    <dgm:cxn modelId="{56A7ADE3-1AF1-0249-A395-7253DA2D19F9}" type="presOf" srcId="{C5571E1D-8602-A243-A01A-92B86533B375}" destId="{BFAF97CF-1BED-F745-B493-C488BDFEC767}" srcOrd="0" destOrd="0" presId="urn:microsoft.com/office/officeart/2005/8/layout/radial3"/>
    <dgm:cxn modelId="{BFD864F6-C7A1-2B46-9388-2C8DE88CDD2C}" type="presOf" srcId="{BE10A6E6-AC94-6F45-9416-972FBF78C10A}" destId="{7F0EA531-4628-1248-B9E3-5F05B28FBD7B}" srcOrd="0" destOrd="0" presId="urn:microsoft.com/office/officeart/2005/8/layout/radial3"/>
    <dgm:cxn modelId="{B9033E2A-F80B-A243-A23A-B840901B040E}" type="presParOf" srcId="{FE405C4A-97EC-AD43-879D-373E2BF98280}" destId="{566E8780-EEA6-ED44-815F-29535987CE3C}" srcOrd="0" destOrd="0" presId="urn:microsoft.com/office/officeart/2005/8/layout/radial3"/>
    <dgm:cxn modelId="{D2C46C7B-79B0-6344-95DD-45059AB37D0D}" type="presParOf" srcId="{566E8780-EEA6-ED44-815F-29535987CE3C}" destId="{50F10F99-5B5B-A84A-AD8B-952E864DED17}" srcOrd="0" destOrd="0" presId="urn:microsoft.com/office/officeart/2005/8/layout/radial3"/>
    <dgm:cxn modelId="{DE553E11-A6B7-6C46-BF3F-6EF8D5F3A1E5}" type="presParOf" srcId="{566E8780-EEA6-ED44-815F-29535987CE3C}" destId="{7F0EA531-4628-1248-B9E3-5F05B28FBD7B}" srcOrd="1" destOrd="0" presId="urn:microsoft.com/office/officeart/2005/8/layout/radial3"/>
    <dgm:cxn modelId="{E7F7043B-79EF-274A-A938-FCDE7552A8B2}" type="presParOf" srcId="{566E8780-EEA6-ED44-815F-29535987CE3C}" destId="{BFAF97CF-1BED-F745-B493-C488BDFEC767}" srcOrd="2" destOrd="0" presId="urn:microsoft.com/office/officeart/2005/8/layout/radial3"/>
    <dgm:cxn modelId="{0E719F1D-708D-3D48-90BF-F91A4DD22FF5}" type="presParOf" srcId="{566E8780-EEA6-ED44-815F-29535987CE3C}" destId="{C097DEC9-DA7E-3B42-A4D2-8011F36A61F1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10F99-5B5B-A84A-AD8B-952E864DED17}">
      <dsp:nvSpPr>
        <dsp:cNvPr id="0" name=""/>
        <dsp:cNvSpPr/>
      </dsp:nvSpPr>
      <dsp:spPr>
        <a:xfrm>
          <a:off x="2399770" y="1586472"/>
          <a:ext cx="3328458" cy="332845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MICROBIOMA</a:t>
          </a:r>
        </a:p>
      </dsp:txBody>
      <dsp:txXfrm>
        <a:off x="2887211" y="2073913"/>
        <a:ext cx="2353576" cy="2353576"/>
      </dsp:txXfrm>
    </dsp:sp>
    <dsp:sp modelId="{7F0EA531-4628-1248-B9E3-5F05B28FBD7B}">
      <dsp:nvSpPr>
        <dsp:cNvPr id="0" name=""/>
        <dsp:cNvSpPr/>
      </dsp:nvSpPr>
      <dsp:spPr>
        <a:xfrm>
          <a:off x="3231885" y="253113"/>
          <a:ext cx="1664229" cy="1664229"/>
        </a:xfrm>
        <a:prstGeom prst="ellipse">
          <a:avLst/>
        </a:prstGeom>
        <a:solidFill>
          <a:schemeClr val="accent4">
            <a:alpha val="50000"/>
            <a:hueOff val="3266964"/>
            <a:satOff val="-13592"/>
            <a:lumOff val="320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DIVERSIDADE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Alfa           Beta</a:t>
          </a:r>
        </a:p>
      </dsp:txBody>
      <dsp:txXfrm>
        <a:off x="3475606" y="496834"/>
        <a:ext cx="1176787" cy="1176787"/>
      </dsp:txXfrm>
    </dsp:sp>
    <dsp:sp modelId="{BFAF97CF-1BED-F745-B493-C488BDFEC767}">
      <dsp:nvSpPr>
        <dsp:cNvPr id="0" name=""/>
        <dsp:cNvSpPr/>
      </dsp:nvSpPr>
      <dsp:spPr>
        <a:xfrm>
          <a:off x="5107240" y="3501323"/>
          <a:ext cx="1664229" cy="1664229"/>
        </a:xfrm>
        <a:prstGeom prst="ellipse">
          <a:avLst/>
        </a:prstGeom>
        <a:solidFill>
          <a:schemeClr val="accent4">
            <a:alpha val="50000"/>
            <a:hueOff val="6533927"/>
            <a:satOff val="-27185"/>
            <a:lumOff val="640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FATORES AMBIENTAIS</a:t>
          </a:r>
        </a:p>
      </dsp:txBody>
      <dsp:txXfrm>
        <a:off x="5350961" y="3745044"/>
        <a:ext cx="1176787" cy="1176787"/>
      </dsp:txXfrm>
    </dsp:sp>
    <dsp:sp modelId="{C097DEC9-DA7E-3B42-A4D2-8011F36A61F1}">
      <dsp:nvSpPr>
        <dsp:cNvPr id="0" name=""/>
        <dsp:cNvSpPr/>
      </dsp:nvSpPr>
      <dsp:spPr>
        <a:xfrm>
          <a:off x="1356530" y="3501323"/>
          <a:ext cx="1664229" cy="1664229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COMPOSIÇÃO</a:t>
          </a:r>
        </a:p>
      </dsp:txBody>
      <dsp:txXfrm>
        <a:off x="1600251" y="3745044"/>
        <a:ext cx="1176787" cy="1176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5FC92-4232-4F4F-A60F-4E8EEDEFC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DBE690-BCF3-634C-89E6-770163AD4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5A5AC8-3B99-9E4D-A910-5E9409AD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F0DC-3EDE-D44F-A8BF-0A066308DEDE}" type="datetimeFigureOut">
              <a:rPr lang="es-ES" smtClean="0"/>
              <a:t>29/10/20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8BA6B9-AB1E-D344-BDB2-1BA2CF8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345B8B-6E6A-6646-A430-48370228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B089-98E1-8C42-9A42-46C84615B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16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6A61B-AB12-C644-8459-BDC6D054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159709-A971-4342-BA9E-240312A4E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15A678-56AE-2C41-8722-E3D198D0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F0DC-3EDE-D44F-A8BF-0A066308DEDE}" type="datetimeFigureOut">
              <a:rPr lang="es-ES" smtClean="0"/>
              <a:t>29/10/20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317DA8-3081-5849-AF2C-412BB22F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28AA08-F991-6A45-A3BA-7EAAD045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B089-98E1-8C42-9A42-46C84615B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23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18502A-9639-AE46-9183-84CA97E84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2DF9FF-1860-0E49-8F10-0EE169EC7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11192-C8D2-104D-AD0D-3B0F2EA3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F0DC-3EDE-D44F-A8BF-0A066308DEDE}" type="datetimeFigureOut">
              <a:rPr lang="es-ES" smtClean="0"/>
              <a:t>29/10/20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EFADF0-A434-F848-935F-C5816884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3E957F-2ECF-4E47-B255-7BBEBAF7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B089-98E1-8C42-9A42-46C84615B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53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B3D4D-22EC-364A-ADC1-79B19128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3AACFE-5CAA-7545-AD9A-5F390685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1BFA09-DC71-9240-B381-55CB924B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F0DC-3EDE-D44F-A8BF-0A066308DEDE}" type="datetimeFigureOut">
              <a:rPr lang="es-ES" smtClean="0"/>
              <a:t>29/10/20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DBDC15-7C42-494A-A3DD-8C4A1D2E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8CDD9F-DBB9-964C-A5DF-1A4F97B8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B089-98E1-8C42-9A42-46C84615B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079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CF034-4DBE-A749-ABCF-4AF75D02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B9A2D7-6D84-DD49-BF42-3BAB7EE99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2EA81-93B7-3142-9055-2BB9A3F0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F0DC-3EDE-D44F-A8BF-0A066308DEDE}" type="datetimeFigureOut">
              <a:rPr lang="es-ES" smtClean="0"/>
              <a:t>29/10/20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C32A70-977E-9047-B232-6B461AB5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C9837A-F081-EC42-AD00-E21B53DC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B089-98E1-8C42-9A42-46C84615B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30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53FFC-D065-2F4C-ACA6-9FEDAEEA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147B4C-FD33-D349-8A46-C4F3D2139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F1AA5B-1106-4240-8BED-8C2796F69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D4D5A4-4C0D-7E4D-A3A4-0A680A2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F0DC-3EDE-D44F-A8BF-0A066308DEDE}" type="datetimeFigureOut">
              <a:rPr lang="es-ES" smtClean="0"/>
              <a:t>29/10/20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A279D3-ED63-584A-A52B-18844F49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8FCB88-D308-C248-B32A-D937E264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B089-98E1-8C42-9A42-46C84615B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0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B3685-B5FB-0543-A34F-E3F87976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74C59A-F892-8549-B0BD-391F1280E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E4AC11-ED81-7A47-987D-B63689806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D34443-06C9-2E4B-ABDD-536771774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4B3821-5F06-1C4F-8B3D-FBD917C90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9A4FE4-7A21-1C4F-8CC3-35AE74E4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F0DC-3EDE-D44F-A8BF-0A066308DEDE}" type="datetimeFigureOut">
              <a:rPr lang="es-ES" smtClean="0"/>
              <a:t>29/10/20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4EA04E-AAC4-7549-A686-A53A0F0E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FACCDC-3955-EE4C-94AE-D9A96B54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B089-98E1-8C42-9A42-46C84615B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E4C59-A808-334D-804C-4AD4C437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9BF8F3-2C04-E246-8C8D-632A2FE4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F0DC-3EDE-D44F-A8BF-0A066308DEDE}" type="datetimeFigureOut">
              <a:rPr lang="es-ES" smtClean="0"/>
              <a:t>29/10/20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055A61-6EF9-F848-8297-C6D8BAFD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2209B4-68F9-7C40-A2B9-A0FA7A52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B089-98E1-8C42-9A42-46C84615B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33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9C02C9-698B-9944-9C73-543EC1F8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F0DC-3EDE-D44F-A8BF-0A066308DEDE}" type="datetimeFigureOut">
              <a:rPr lang="es-ES" smtClean="0"/>
              <a:t>29/10/20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26B7CE-F645-C846-A737-4D47BD78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8291AE-38E6-E149-B311-AE114F98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B089-98E1-8C42-9A42-46C84615B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49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FCE2F-A72D-674C-B354-85D615F7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63E98-26BA-464F-A99B-987CC78FA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6323EF-139D-5445-8F18-7BFF94B87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7DC608-8D5E-6F48-A2B2-2C850A977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F0DC-3EDE-D44F-A8BF-0A066308DEDE}" type="datetimeFigureOut">
              <a:rPr lang="es-ES" smtClean="0"/>
              <a:t>29/10/20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8BFD0E-E1E3-FC4C-8FCD-6D466A7B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BBCA1F-4750-414E-8859-E9DADD4C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B089-98E1-8C42-9A42-46C84615B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53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80400-ACAE-1348-9EDC-D2F2618D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16FE75-DCFC-9441-81D7-DA1BF9DED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E0ECC6-DF3D-2C42-990F-3F6F45FB9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2D44F0-C9C1-B44A-A2FA-07BA4470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F0DC-3EDE-D44F-A8BF-0A066308DEDE}" type="datetimeFigureOut">
              <a:rPr lang="es-ES" smtClean="0"/>
              <a:t>29/10/20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2531BE-15F6-6D47-9695-FE96D0E6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DD4C35-1164-554A-A677-84F9BC82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B089-98E1-8C42-9A42-46C84615B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05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079035-CAE9-8949-A348-FE3A8C13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5EA8E9-7821-9645-A764-0E111C962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FD4EB1-6035-1E45-AA53-1CA74F4AF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BF0DC-3EDE-D44F-A8BF-0A066308DEDE}" type="datetimeFigureOut">
              <a:rPr lang="es-ES" smtClean="0"/>
              <a:t>29/10/20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3007B5-61F5-5D47-882B-61B1F921C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81041E-AD2A-D244-B7A6-71168FB9B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5B089-98E1-8C42-9A42-46C84615B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10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>
            <a:extLst>
              <a:ext uri="{FF2B5EF4-FFF2-40B4-BE49-F238E27FC236}">
                <a16:creationId xmlns:a16="http://schemas.microsoft.com/office/drawing/2014/main" id="{FCAE9C49-202A-8A41-8D6B-1544A0DA461E}"/>
              </a:ext>
            </a:extLst>
          </p:cNvPr>
          <p:cNvGrpSpPr/>
          <p:nvPr/>
        </p:nvGrpSpPr>
        <p:grpSpPr>
          <a:xfrm>
            <a:off x="-82352" y="60235"/>
            <a:ext cx="12448193" cy="5438881"/>
            <a:chOff x="-82352" y="60235"/>
            <a:chExt cx="12448193" cy="5438881"/>
          </a:xfrm>
        </p:grpSpPr>
        <p:sp>
          <p:nvSpPr>
            <p:cNvPr id="4" name="Rectángulo redondeado 3">
              <a:extLst>
                <a:ext uri="{FF2B5EF4-FFF2-40B4-BE49-F238E27FC236}">
                  <a16:creationId xmlns:a16="http://schemas.microsoft.com/office/drawing/2014/main" id="{4B46E96A-4FCB-3147-8686-22E0C4E39515}"/>
                </a:ext>
              </a:extLst>
            </p:cNvPr>
            <p:cNvSpPr/>
            <p:nvPr/>
          </p:nvSpPr>
          <p:spPr>
            <a:xfrm>
              <a:off x="5211128" y="60235"/>
              <a:ext cx="1950720" cy="7315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Objeto </a:t>
              </a:r>
              <a:r>
                <a:rPr lang="es-ES" dirty="0" err="1"/>
                <a:t>Phyloseq</a:t>
              </a:r>
              <a:endParaRPr lang="es-ES" dirty="0"/>
            </a:p>
          </p:txBody>
        </p:sp>
        <p:sp>
          <p:nvSpPr>
            <p:cNvPr id="6" name="Rectángulo redondeado 5">
              <a:extLst>
                <a:ext uri="{FF2B5EF4-FFF2-40B4-BE49-F238E27FC236}">
                  <a16:creationId xmlns:a16="http://schemas.microsoft.com/office/drawing/2014/main" id="{5887F475-F86C-6844-A765-235D253BE545}"/>
                </a:ext>
              </a:extLst>
            </p:cNvPr>
            <p:cNvSpPr/>
            <p:nvPr/>
          </p:nvSpPr>
          <p:spPr>
            <a:xfrm>
              <a:off x="88252" y="1680754"/>
              <a:ext cx="1950720" cy="7315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err="1"/>
                <a:t>Acessoras</a:t>
              </a:r>
              <a:endParaRPr lang="pt-PT" dirty="0"/>
            </a:p>
          </p:txBody>
        </p:sp>
        <p:sp>
          <p:nvSpPr>
            <p:cNvPr id="7" name="Rectángulo redondeado 6">
              <a:extLst>
                <a:ext uri="{FF2B5EF4-FFF2-40B4-BE49-F238E27FC236}">
                  <a16:creationId xmlns:a16="http://schemas.microsoft.com/office/drawing/2014/main" id="{B1A24017-C9D5-8649-B76E-1960A05E2916}"/>
                </a:ext>
              </a:extLst>
            </p:cNvPr>
            <p:cNvSpPr/>
            <p:nvPr/>
          </p:nvSpPr>
          <p:spPr>
            <a:xfrm>
              <a:off x="2649566" y="1678609"/>
              <a:ext cx="1950720" cy="73152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Processadoras</a:t>
              </a:r>
              <a:endParaRPr lang="es-ES" dirty="0"/>
            </a:p>
          </p:txBody>
        </p:sp>
        <p:sp>
          <p:nvSpPr>
            <p:cNvPr id="8" name="Rectángulo redondeado 7">
              <a:extLst>
                <a:ext uri="{FF2B5EF4-FFF2-40B4-BE49-F238E27FC236}">
                  <a16:creationId xmlns:a16="http://schemas.microsoft.com/office/drawing/2014/main" id="{3DBF15AE-DA0F-2A4B-911B-DD293952F9D8}"/>
                </a:ext>
              </a:extLst>
            </p:cNvPr>
            <p:cNvSpPr/>
            <p:nvPr/>
          </p:nvSpPr>
          <p:spPr>
            <a:xfrm>
              <a:off x="5209302" y="1677535"/>
              <a:ext cx="1950720" cy="731520"/>
            </a:xfrm>
            <a:prstGeom prst="roundRect">
              <a:avLst/>
            </a:prstGeom>
            <a:solidFill>
              <a:srgbClr val="E85B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Diversidade</a:t>
              </a:r>
              <a:endParaRPr lang="es-ES" dirty="0"/>
            </a:p>
          </p:txBody>
        </p:sp>
        <p:sp>
          <p:nvSpPr>
            <p:cNvPr id="9" name="Rectángulo redondeado 8">
              <a:extLst>
                <a:ext uri="{FF2B5EF4-FFF2-40B4-BE49-F238E27FC236}">
                  <a16:creationId xmlns:a16="http://schemas.microsoft.com/office/drawing/2014/main" id="{6B530BDE-629A-3E47-AABC-40CDA24C9D78}"/>
                </a:ext>
              </a:extLst>
            </p:cNvPr>
            <p:cNvSpPr/>
            <p:nvPr/>
          </p:nvSpPr>
          <p:spPr>
            <a:xfrm>
              <a:off x="7769038" y="1678609"/>
              <a:ext cx="1950720" cy="731520"/>
            </a:xfrm>
            <a:prstGeom prst="roundRect">
              <a:avLst/>
            </a:prstGeom>
            <a:solidFill>
              <a:srgbClr val="EB54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Estatistica</a:t>
              </a:r>
              <a:endParaRPr lang="es-ES" dirty="0"/>
            </a:p>
          </p:txBody>
        </p:sp>
        <p:sp>
          <p:nvSpPr>
            <p:cNvPr id="10" name="Rectángulo redondeado 9">
              <a:extLst>
                <a:ext uri="{FF2B5EF4-FFF2-40B4-BE49-F238E27FC236}">
                  <a16:creationId xmlns:a16="http://schemas.microsoft.com/office/drawing/2014/main" id="{72C61720-8C4E-BF44-A6A3-307DB51C93F3}"/>
                </a:ext>
              </a:extLst>
            </p:cNvPr>
            <p:cNvSpPr/>
            <p:nvPr/>
          </p:nvSpPr>
          <p:spPr>
            <a:xfrm>
              <a:off x="10328774" y="1677535"/>
              <a:ext cx="1950720" cy="73152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Composição</a:t>
              </a:r>
              <a:endParaRPr lang="es-ES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95786C2-1C9B-D74C-B042-A8E709E05DBE}"/>
                </a:ext>
              </a:extLst>
            </p:cNvPr>
            <p:cNvSpPr txBox="1"/>
            <p:nvPr/>
          </p:nvSpPr>
          <p:spPr>
            <a:xfrm>
              <a:off x="-82352" y="2661776"/>
              <a:ext cx="229192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nsamples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ntaxa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()</a:t>
              </a:r>
            </a:p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Sample_sums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sample_names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rank_names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</a:t>
              </a:r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sample_variables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get_variable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get_taxa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tax_table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otu_table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522D1AF6-B577-E440-A27D-744C74A14650}"/>
                </a:ext>
              </a:extLst>
            </p:cNvPr>
            <p:cNvSpPr txBox="1"/>
            <p:nvPr/>
          </p:nvSpPr>
          <p:spPr>
            <a:xfrm>
              <a:off x="2417583" y="2657840"/>
              <a:ext cx="2414685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subset_taxa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tax_glom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subset_samples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prune_samples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rarefy_even_depth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prune_species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Filter_taxa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1BBBB6A1-3222-4D4A-B12F-146232668CD7}"/>
                </a:ext>
              </a:extLst>
            </p:cNvPr>
            <p:cNvSpPr txBox="1"/>
            <p:nvPr/>
          </p:nvSpPr>
          <p:spPr>
            <a:xfrm>
              <a:off x="4817056" y="2640305"/>
              <a:ext cx="27352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plot_richness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estimate_richness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distance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plot_dist_as_heatmap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ordinate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plot_ordination</a:t>
              </a:r>
              <a:endParaRPr lang="es-ES" sz="1400" dirty="0">
                <a:latin typeface="Simplified Arabic Fixed" panose="02070309020205020404" pitchFamily="49" charset="-78"/>
                <a:cs typeface="Simplified Arabic Fixed" panose="02070309020205020404" pitchFamily="49" charset="-78"/>
              </a:endParaRPr>
            </a:p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plot_samples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3548A774-733C-1842-9CEB-F8C46E43BF6D}"/>
                </a:ext>
              </a:extLst>
            </p:cNvPr>
            <p:cNvSpPr txBox="1"/>
            <p:nvPr/>
          </p:nvSpPr>
          <p:spPr>
            <a:xfrm>
              <a:off x="7827598" y="2657840"/>
              <a:ext cx="1714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aov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48DFCBA-F0CD-1040-81A6-1782342F9AA6}"/>
                </a:ext>
              </a:extLst>
            </p:cNvPr>
            <p:cNvSpPr txBox="1"/>
            <p:nvPr/>
          </p:nvSpPr>
          <p:spPr>
            <a:xfrm>
              <a:off x="10415121" y="2710059"/>
              <a:ext cx="195072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plot_tree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  <a:p>
              <a:pPr algn="ctr"/>
              <a:r>
                <a:rPr lang="es-ES" sz="1400" dirty="0" err="1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plot_heatmap</a:t>
              </a:r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( )</a:t>
              </a:r>
            </a:p>
            <a:p>
              <a:pPr algn="ctr"/>
              <a:r>
                <a:rPr lang="es-ES" sz="14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heatmap.2( )</a:t>
              </a:r>
            </a:p>
            <a:p>
              <a:pPr algn="ctr"/>
              <a:endParaRPr lang="es-ES" sz="1400" dirty="0">
                <a:latin typeface="Simplified Arabic Fixed" panose="02070309020205020404" pitchFamily="49" charset="-78"/>
                <a:cs typeface="Simplified Arabic Fixed" panose="02070309020205020404" pitchFamily="49" charset="-78"/>
              </a:endParaRPr>
            </a:p>
            <a:p>
              <a:pPr algn="ctr"/>
              <a:endParaRPr lang="es-ES" sz="1400" dirty="0">
                <a:latin typeface="Simplified Arabic Fixed" panose="02070309020205020404" pitchFamily="49" charset="-78"/>
                <a:cs typeface="Simplified Arabic Fixed" panose="02070309020205020404" pitchFamily="49" charset="-78"/>
              </a:endParaRPr>
            </a:p>
          </p:txBody>
        </p:sp>
        <p:cxnSp>
          <p:nvCxnSpPr>
            <p:cNvPr id="19" name="Conector angular 18">
              <a:extLst>
                <a:ext uri="{FF2B5EF4-FFF2-40B4-BE49-F238E27FC236}">
                  <a16:creationId xmlns:a16="http://schemas.microsoft.com/office/drawing/2014/main" id="{B1434018-74FC-3D42-8263-745FB80B1C90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rot="5400000">
              <a:off x="3180551" y="-1325184"/>
              <a:ext cx="888999" cy="5122876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Conector angular 19">
              <a:extLst>
                <a:ext uri="{FF2B5EF4-FFF2-40B4-BE49-F238E27FC236}">
                  <a16:creationId xmlns:a16="http://schemas.microsoft.com/office/drawing/2014/main" id="{0F1B863E-FE0E-6443-BFC3-64664C92F8C1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 rot="5400000">
              <a:off x="4462280" y="-45599"/>
              <a:ext cx="886854" cy="256156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Conector angular 22">
              <a:extLst>
                <a:ext uri="{FF2B5EF4-FFF2-40B4-BE49-F238E27FC236}">
                  <a16:creationId xmlns:a16="http://schemas.microsoft.com/office/drawing/2014/main" id="{3E68829E-E004-064E-94A2-D5EC3661B100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 rot="5400000">
              <a:off x="5742685" y="1233732"/>
              <a:ext cx="885780" cy="1826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Conector angular 25">
              <a:extLst>
                <a:ext uri="{FF2B5EF4-FFF2-40B4-BE49-F238E27FC236}">
                  <a16:creationId xmlns:a16="http://schemas.microsoft.com/office/drawing/2014/main" id="{88B39DB6-CD9B-B044-B916-70C9565803CA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 rot="16200000" flipH="1">
              <a:off x="7022016" y="-43773"/>
              <a:ext cx="886854" cy="255791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Conector angular 28">
              <a:extLst>
                <a:ext uri="{FF2B5EF4-FFF2-40B4-BE49-F238E27FC236}">
                  <a16:creationId xmlns:a16="http://schemas.microsoft.com/office/drawing/2014/main" id="{1F7CEBCB-061A-0A43-B15F-F0BE0BAF9E87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 rot="16200000" flipH="1">
              <a:off x="8302421" y="-1324178"/>
              <a:ext cx="885780" cy="5117646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Pergamino vertical 39">
              <a:extLst>
                <a:ext uri="{FF2B5EF4-FFF2-40B4-BE49-F238E27FC236}">
                  <a16:creationId xmlns:a16="http://schemas.microsoft.com/office/drawing/2014/main" id="{70D185FB-CCD0-3845-A790-0087E2AAF013}"/>
                </a:ext>
              </a:extLst>
            </p:cNvPr>
            <p:cNvSpPr/>
            <p:nvPr/>
          </p:nvSpPr>
          <p:spPr>
            <a:xfrm>
              <a:off x="9201058" y="4613335"/>
              <a:ext cx="1950720" cy="885781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ggplot2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4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62AEB97-9CFB-9041-AE95-90C6F1118C84}"/>
              </a:ext>
            </a:extLst>
          </p:cNvPr>
          <p:cNvGrpSpPr/>
          <p:nvPr/>
        </p:nvGrpSpPr>
        <p:grpSpPr>
          <a:xfrm>
            <a:off x="1858553" y="650783"/>
            <a:ext cx="9744495" cy="2416389"/>
            <a:chOff x="1306654" y="60235"/>
            <a:chExt cx="9744495" cy="2416389"/>
          </a:xfrm>
        </p:grpSpPr>
        <p:sp>
          <p:nvSpPr>
            <p:cNvPr id="3" name="Rectángulo redondeado 2">
              <a:extLst>
                <a:ext uri="{FF2B5EF4-FFF2-40B4-BE49-F238E27FC236}">
                  <a16:creationId xmlns:a16="http://schemas.microsoft.com/office/drawing/2014/main" id="{7F77F606-4439-4A40-9249-028502FE36EA}"/>
                </a:ext>
              </a:extLst>
            </p:cNvPr>
            <p:cNvSpPr/>
            <p:nvPr/>
          </p:nvSpPr>
          <p:spPr>
            <a:xfrm>
              <a:off x="5211128" y="60235"/>
              <a:ext cx="1950720" cy="7315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/>
                <a:t>MICROBIOMA</a:t>
              </a:r>
            </a:p>
          </p:txBody>
        </p:sp>
        <p:sp>
          <p:nvSpPr>
            <p:cNvPr id="6" name="Rectángulo redondeado 5">
              <a:extLst>
                <a:ext uri="{FF2B5EF4-FFF2-40B4-BE49-F238E27FC236}">
                  <a16:creationId xmlns:a16="http://schemas.microsoft.com/office/drawing/2014/main" id="{984D6BE6-B6EC-734D-9C4B-27B3B5EAFFBB}"/>
                </a:ext>
              </a:extLst>
            </p:cNvPr>
            <p:cNvSpPr/>
            <p:nvPr/>
          </p:nvSpPr>
          <p:spPr>
            <a:xfrm>
              <a:off x="1306654" y="1745104"/>
              <a:ext cx="1950720" cy="731520"/>
            </a:xfrm>
            <a:prstGeom prst="roundRect">
              <a:avLst/>
            </a:prstGeom>
            <a:solidFill>
              <a:srgbClr val="E85B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/>
                <a:t>Diversidade</a:t>
              </a:r>
            </a:p>
          </p:txBody>
        </p:sp>
        <p:sp>
          <p:nvSpPr>
            <p:cNvPr id="7" name="Rectángulo redondeado 6">
              <a:extLst>
                <a:ext uri="{FF2B5EF4-FFF2-40B4-BE49-F238E27FC236}">
                  <a16:creationId xmlns:a16="http://schemas.microsoft.com/office/drawing/2014/main" id="{C30991E6-BD26-9C46-8EE5-4EE4466D8916}"/>
                </a:ext>
              </a:extLst>
            </p:cNvPr>
            <p:cNvSpPr/>
            <p:nvPr/>
          </p:nvSpPr>
          <p:spPr>
            <a:xfrm>
              <a:off x="5205059" y="1745104"/>
              <a:ext cx="1950720" cy="731520"/>
            </a:xfrm>
            <a:prstGeom prst="roundRect">
              <a:avLst/>
            </a:prstGeom>
            <a:solidFill>
              <a:srgbClr val="EB54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/>
                <a:t>Estatistica</a:t>
              </a:r>
            </a:p>
          </p:txBody>
        </p:sp>
        <p:sp>
          <p:nvSpPr>
            <p:cNvPr id="8" name="Rectángulo redondeado 7">
              <a:extLst>
                <a:ext uri="{FF2B5EF4-FFF2-40B4-BE49-F238E27FC236}">
                  <a16:creationId xmlns:a16="http://schemas.microsoft.com/office/drawing/2014/main" id="{80B24FBC-9B8F-A14E-9E11-5451723C5677}"/>
                </a:ext>
              </a:extLst>
            </p:cNvPr>
            <p:cNvSpPr/>
            <p:nvPr/>
          </p:nvSpPr>
          <p:spPr>
            <a:xfrm>
              <a:off x="9100429" y="1745104"/>
              <a:ext cx="1950720" cy="73152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/>
                <a:t>Composição</a:t>
              </a:r>
            </a:p>
          </p:txBody>
        </p:sp>
        <p:cxnSp>
          <p:nvCxnSpPr>
            <p:cNvPr id="14" name="Conector angular 13">
              <a:extLst>
                <a:ext uri="{FF2B5EF4-FFF2-40B4-BE49-F238E27FC236}">
                  <a16:creationId xmlns:a16="http://schemas.microsoft.com/office/drawing/2014/main" id="{DCC441EC-F361-FA47-9E49-1958E055B440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 rot="5400000">
              <a:off x="3757577" y="-683808"/>
              <a:ext cx="953349" cy="3904474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Conector angular 14">
              <a:extLst>
                <a:ext uri="{FF2B5EF4-FFF2-40B4-BE49-F238E27FC236}">
                  <a16:creationId xmlns:a16="http://schemas.microsoft.com/office/drawing/2014/main" id="{A65F79B8-6E16-DA4A-A68F-E1762BBD398F}"/>
                </a:ext>
              </a:extLst>
            </p:cNvPr>
            <p:cNvCxnSpPr>
              <a:cxnSpLocks/>
              <a:stCxn id="3" idx="2"/>
              <a:endCxn id="7" idx="0"/>
            </p:cNvCxnSpPr>
            <p:nvPr/>
          </p:nvCxnSpPr>
          <p:spPr>
            <a:xfrm rot="5400000">
              <a:off x="5706780" y="1265395"/>
              <a:ext cx="953349" cy="606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Conector angular 15">
              <a:extLst>
                <a:ext uri="{FF2B5EF4-FFF2-40B4-BE49-F238E27FC236}">
                  <a16:creationId xmlns:a16="http://schemas.microsoft.com/office/drawing/2014/main" id="{E0BA8623-64AF-B948-A589-195DF3AB85D2}"/>
                </a:ext>
              </a:extLst>
            </p:cNvPr>
            <p:cNvCxnSpPr>
              <a:cxnSpLocks/>
              <a:stCxn id="3" idx="2"/>
              <a:endCxn id="8" idx="0"/>
            </p:cNvCxnSpPr>
            <p:nvPr/>
          </p:nvCxnSpPr>
          <p:spPr>
            <a:xfrm rot="16200000" flipH="1">
              <a:off x="7654464" y="-676222"/>
              <a:ext cx="953349" cy="388930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A9D504B-0F6B-A842-BDF3-D4B4DDF543AC}"/>
              </a:ext>
            </a:extLst>
          </p:cNvPr>
          <p:cNvSpPr txBox="1"/>
          <p:nvPr/>
        </p:nvSpPr>
        <p:spPr>
          <a:xfrm>
            <a:off x="957943" y="3580886"/>
            <a:ext cx="74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Alfa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8DAD824-CBE2-2B47-B5A1-945CB618D771}"/>
              </a:ext>
            </a:extLst>
          </p:cNvPr>
          <p:cNvSpPr txBox="1"/>
          <p:nvPr/>
        </p:nvSpPr>
        <p:spPr>
          <a:xfrm>
            <a:off x="3505626" y="3580886"/>
            <a:ext cx="74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Beta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AE61A7-F630-D343-A600-872CBA04D3D1}"/>
              </a:ext>
            </a:extLst>
          </p:cNvPr>
          <p:cNvSpPr txBox="1"/>
          <p:nvPr/>
        </p:nvSpPr>
        <p:spPr>
          <a:xfrm>
            <a:off x="5882458" y="3580886"/>
            <a:ext cx="169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ANOVA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F7D919A-1110-9247-99EC-7786A0AD5654}"/>
              </a:ext>
            </a:extLst>
          </p:cNvPr>
          <p:cNvSpPr txBox="1"/>
          <p:nvPr/>
        </p:nvSpPr>
        <p:spPr>
          <a:xfrm>
            <a:off x="9875600" y="3583218"/>
            <a:ext cx="150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Barplots</a:t>
            </a:r>
            <a:endParaRPr lang="pt-PT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E1C412F-AFE7-2440-B542-51A031C2720A}"/>
              </a:ext>
            </a:extLst>
          </p:cNvPr>
          <p:cNvSpPr txBox="1"/>
          <p:nvPr/>
        </p:nvSpPr>
        <p:spPr>
          <a:xfrm>
            <a:off x="9875599" y="4488125"/>
            <a:ext cx="150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Heatmap</a:t>
            </a:r>
            <a:endParaRPr lang="pt-PT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F0D4C17-90F1-1D41-B3EE-1887373AFD8B}"/>
              </a:ext>
            </a:extLst>
          </p:cNvPr>
          <p:cNvSpPr txBox="1"/>
          <p:nvPr/>
        </p:nvSpPr>
        <p:spPr>
          <a:xfrm>
            <a:off x="9691991" y="5731246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Filogenética (</a:t>
            </a:r>
            <a:r>
              <a:rPr lang="pt-PT" dirty="0" err="1"/>
              <a:t>tree</a:t>
            </a:r>
            <a:r>
              <a:rPr lang="pt-PT" dirty="0"/>
              <a:t>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F940652-005F-4B43-814B-C25CF8E5F763}"/>
              </a:ext>
            </a:extLst>
          </p:cNvPr>
          <p:cNvSpPr txBox="1"/>
          <p:nvPr/>
        </p:nvSpPr>
        <p:spPr>
          <a:xfrm>
            <a:off x="2731023" y="4488125"/>
            <a:ext cx="229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Matrizes de distâncias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B1000BD-916C-FF44-8714-682F45220FB7}"/>
              </a:ext>
            </a:extLst>
          </p:cNvPr>
          <p:cNvSpPr txBox="1"/>
          <p:nvPr/>
        </p:nvSpPr>
        <p:spPr>
          <a:xfrm>
            <a:off x="3236293" y="5737170"/>
            <a:ext cx="122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Ordinação</a:t>
            </a:r>
            <a:endParaRPr lang="pt-PT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B4F9EE5-E89C-AC41-86E3-6E8AC170FEE7}"/>
              </a:ext>
            </a:extLst>
          </p:cNvPr>
          <p:cNvSpPr txBox="1"/>
          <p:nvPr/>
        </p:nvSpPr>
        <p:spPr>
          <a:xfrm>
            <a:off x="3051116" y="5777232"/>
            <a:ext cx="151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Clusterização</a:t>
            </a:r>
            <a:endParaRPr lang="pt-PT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3D3941A-2FC9-6C49-ADD7-89CC7EF53157}"/>
              </a:ext>
            </a:extLst>
          </p:cNvPr>
          <p:cNvSpPr txBox="1"/>
          <p:nvPr/>
        </p:nvSpPr>
        <p:spPr>
          <a:xfrm>
            <a:off x="36854" y="4488125"/>
            <a:ext cx="259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Índices de diversidade</a:t>
            </a:r>
          </a:p>
        </p:txBody>
      </p:sp>
      <p:cxnSp>
        <p:nvCxnSpPr>
          <p:cNvPr id="37" name="Conector angular 36">
            <a:extLst>
              <a:ext uri="{FF2B5EF4-FFF2-40B4-BE49-F238E27FC236}">
                <a16:creationId xmlns:a16="http://schemas.microsoft.com/office/drawing/2014/main" id="{F71A5654-5027-B541-B6AB-450C2E715A40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 rot="5400000">
            <a:off x="1826120" y="2573093"/>
            <a:ext cx="513714" cy="150187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ector angular 40">
            <a:extLst>
              <a:ext uri="{FF2B5EF4-FFF2-40B4-BE49-F238E27FC236}">
                <a16:creationId xmlns:a16="http://schemas.microsoft.com/office/drawing/2014/main" id="{01F91DA6-64C9-804A-9A9B-FBAC0387C00A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rot="16200000" flipH="1">
            <a:off x="3099961" y="2801123"/>
            <a:ext cx="513714" cy="104581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ector angular 43">
            <a:extLst>
              <a:ext uri="{FF2B5EF4-FFF2-40B4-BE49-F238E27FC236}">
                <a16:creationId xmlns:a16="http://schemas.microsoft.com/office/drawing/2014/main" id="{9B63C12A-134A-B942-B00E-05BEF81D01F1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rot="5400000">
            <a:off x="6475461" y="3324029"/>
            <a:ext cx="513714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ector angular 48">
            <a:extLst>
              <a:ext uri="{FF2B5EF4-FFF2-40B4-BE49-F238E27FC236}">
                <a16:creationId xmlns:a16="http://schemas.microsoft.com/office/drawing/2014/main" id="{B9BD040E-9D0A-354E-8D43-D5B7F96E1452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 rot="5400000">
            <a:off x="10369665" y="3325195"/>
            <a:ext cx="51604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E6EB505-AA75-0246-979B-9D35D4996961}"/>
              </a:ext>
            </a:extLst>
          </p:cNvPr>
          <p:cNvSpPr/>
          <p:nvPr/>
        </p:nvSpPr>
        <p:spPr>
          <a:xfrm>
            <a:off x="203342" y="3587236"/>
            <a:ext cx="2294922" cy="3008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0C57FE0-CDA8-0F47-B8ED-1A02568A6D37}"/>
              </a:ext>
            </a:extLst>
          </p:cNvPr>
          <p:cNvSpPr/>
          <p:nvPr/>
        </p:nvSpPr>
        <p:spPr>
          <a:xfrm>
            <a:off x="2722808" y="3568349"/>
            <a:ext cx="2294922" cy="2774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A9AF52A7-6463-874C-AC03-C63D91AACDF6}"/>
              </a:ext>
            </a:extLst>
          </p:cNvPr>
          <p:cNvSpPr/>
          <p:nvPr/>
        </p:nvSpPr>
        <p:spPr>
          <a:xfrm>
            <a:off x="5575471" y="3563300"/>
            <a:ext cx="2294922" cy="457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E6BB634B-C36D-1545-8D2E-48AD7A26B2FE}"/>
              </a:ext>
            </a:extLst>
          </p:cNvPr>
          <p:cNvSpPr/>
          <p:nvPr/>
        </p:nvSpPr>
        <p:spPr>
          <a:xfrm>
            <a:off x="9480225" y="3592394"/>
            <a:ext cx="2294922" cy="2156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C0C0CC6-324D-4342-A09E-FBFFB913730F}"/>
              </a:ext>
            </a:extLst>
          </p:cNvPr>
          <p:cNvSpPr txBox="1"/>
          <p:nvPr/>
        </p:nvSpPr>
        <p:spPr>
          <a:xfrm>
            <a:off x="15651" y="3950218"/>
            <a:ext cx="272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latin typeface="Bradley Hand ITC" panose="020F0502020204030204" pitchFamily="34" charset="0"/>
                <a:cs typeface="Bradley Hand ITC" panose="020F0502020204030204" pitchFamily="34" charset="0"/>
              </a:rPr>
              <a:t>Qual</a:t>
            </a:r>
            <a:r>
              <a:rPr lang="es-ES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 é a </a:t>
            </a:r>
            <a:r>
              <a:rPr lang="es-ES" dirty="0" err="1">
                <a:latin typeface="Bradley Hand ITC" panose="020F0502020204030204" pitchFamily="34" charset="0"/>
                <a:cs typeface="Bradley Hand ITC" panose="020F0502020204030204" pitchFamily="34" charset="0"/>
              </a:rPr>
              <a:t>diversidade</a:t>
            </a:r>
            <a:r>
              <a:rPr lang="es-ES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 de cada </a:t>
            </a:r>
            <a:r>
              <a:rPr lang="es-ES" dirty="0" err="1">
                <a:latin typeface="Bradley Hand ITC" panose="020F0502020204030204" pitchFamily="34" charset="0"/>
                <a:cs typeface="Bradley Hand ITC" panose="020F0502020204030204" pitchFamily="34" charset="0"/>
              </a:rPr>
              <a:t>amostra</a:t>
            </a:r>
            <a:r>
              <a:rPr lang="es-ES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? 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24739E68-BAC4-E646-8A5F-8D08218A3CEF}"/>
              </a:ext>
            </a:extLst>
          </p:cNvPr>
          <p:cNvSpPr txBox="1"/>
          <p:nvPr/>
        </p:nvSpPr>
        <p:spPr>
          <a:xfrm>
            <a:off x="0" y="5731246"/>
            <a:ext cx="259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Curvas de saturação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EE477FA2-B8E4-424B-AB83-2F64F8C581A4}"/>
              </a:ext>
            </a:extLst>
          </p:cNvPr>
          <p:cNvSpPr/>
          <p:nvPr/>
        </p:nvSpPr>
        <p:spPr>
          <a:xfrm>
            <a:off x="147725" y="4863807"/>
            <a:ext cx="2294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latin typeface="Bradley Hand ITC" panose="020F0502020204030204" pitchFamily="34" charset="0"/>
              </a:rPr>
              <a:t>Quantas</a:t>
            </a:r>
            <a:r>
              <a:rPr lang="es-ES" dirty="0">
                <a:latin typeface="Bradley Hand ITC" panose="020F0502020204030204" pitchFamily="34" charset="0"/>
              </a:rPr>
              <a:t> </a:t>
            </a:r>
            <a:r>
              <a:rPr lang="es-ES" dirty="0" err="1">
                <a:latin typeface="Bradley Hand ITC" panose="020F0502020204030204" pitchFamily="34" charset="0"/>
              </a:rPr>
              <a:t>espécies</a:t>
            </a:r>
            <a:r>
              <a:rPr lang="es-ES" dirty="0">
                <a:latin typeface="Bradley Hand ITC" panose="020F0502020204030204" pitchFamily="34" charset="0"/>
              </a:rPr>
              <a:t> diferentes </a:t>
            </a:r>
            <a:r>
              <a:rPr lang="es-ES" dirty="0" err="1">
                <a:latin typeface="Bradley Hand ITC" panose="020F0502020204030204" pitchFamily="34" charset="0"/>
              </a:rPr>
              <a:t>tem</a:t>
            </a:r>
            <a:r>
              <a:rPr lang="es-ES" dirty="0">
                <a:latin typeface="Bradley Hand ITC" panose="020F0502020204030204" pitchFamily="34" charset="0"/>
              </a:rPr>
              <a:t> cada </a:t>
            </a:r>
            <a:r>
              <a:rPr lang="es-ES" dirty="0" err="1">
                <a:latin typeface="Bradley Hand ITC" panose="020F0502020204030204" pitchFamily="34" charset="0"/>
              </a:rPr>
              <a:t>amostra</a:t>
            </a:r>
            <a:r>
              <a:rPr lang="es-ES" dirty="0">
                <a:latin typeface="Bradley Hand ITC" panose="020F0502020204030204" pitchFamily="34" charset="0"/>
              </a:rPr>
              <a:t>?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6622285D-D4BC-BA4F-BCC9-2D416808ABC0}"/>
              </a:ext>
            </a:extLst>
          </p:cNvPr>
          <p:cNvSpPr/>
          <p:nvPr/>
        </p:nvSpPr>
        <p:spPr>
          <a:xfrm>
            <a:off x="5113312" y="6226188"/>
            <a:ext cx="4663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Quantas</a:t>
            </a:r>
            <a:r>
              <a:rPr lang="es-ES" dirty="0"/>
              <a:t> </a:t>
            </a:r>
            <a:r>
              <a:rPr lang="es-ES" dirty="0" err="1"/>
              <a:t>espécies</a:t>
            </a:r>
            <a:r>
              <a:rPr lang="es-ES" dirty="0"/>
              <a:t> diferentes </a:t>
            </a:r>
            <a:r>
              <a:rPr lang="es-ES" dirty="0" err="1"/>
              <a:t>tem</a:t>
            </a:r>
            <a:r>
              <a:rPr lang="es-ES" dirty="0"/>
              <a:t> cada </a:t>
            </a:r>
            <a:r>
              <a:rPr lang="es-ES" dirty="0" err="1"/>
              <a:t>amostra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635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8CBC2293-8459-1149-A5B6-2B1A0E58E7B8}"/>
              </a:ext>
            </a:extLst>
          </p:cNvPr>
          <p:cNvGrpSpPr/>
          <p:nvPr/>
        </p:nvGrpSpPr>
        <p:grpSpPr>
          <a:xfrm>
            <a:off x="422955" y="719666"/>
            <a:ext cx="10995704" cy="5418667"/>
            <a:chOff x="422955" y="719666"/>
            <a:chExt cx="10995704" cy="5418667"/>
          </a:xfrm>
        </p:grpSpPr>
        <p:graphicFrame>
          <p:nvGraphicFramePr>
            <p:cNvPr id="5" name="Diagrama 4">
              <a:extLst>
                <a:ext uri="{FF2B5EF4-FFF2-40B4-BE49-F238E27FC236}">
                  <a16:creationId xmlns:a16="http://schemas.microsoft.com/office/drawing/2014/main" id="{84E058A1-0275-6D4D-95CE-4BF6CDAE1C2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96711566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A2605524-C8CA-C047-9971-552B9C15FF79}"/>
                </a:ext>
              </a:extLst>
            </p:cNvPr>
            <p:cNvSpPr txBox="1"/>
            <p:nvPr/>
          </p:nvSpPr>
          <p:spPr>
            <a:xfrm>
              <a:off x="2115189" y="719666"/>
              <a:ext cx="27205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>
                  <a:latin typeface="Bradley Hand ITC" panose="020F0502020204030204" pitchFamily="34" charset="0"/>
                  <a:cs typeface="Bradley Hand ITC" panose="020F0502020204030204" pitchFamily="34" charset="0"/>
                </a:rPr>
                <a:t>Qual</a:t>
              </a:r>
              <a:r>
                <a:rPr lang="es-ES" dirty="0">
                  <a:latin typeface="Bradley Hand ITC" panose="020F0502020204030204" pitchFamily="34" charset="0"/>
                  <a:cs typeface="Bradley Hand ITC" panose="020F0502020204030204" pitchFamily="34" charset="0"/>
                </a:rPr>
                <a:t> é a </a:t>
              </a:r>
              <a:r>
                <a:rPr lang="es-ES" dirty="0" err="1">
                  <a:latin typeface="Bradley Hand ITC" panose="020F0502020204030204" pitchFamily="34" charset="0"/>
                  <a:cs typeface="Bradley Hand ITC" panose="020F0502020204030204" pitchFamily="34" charset="0"/>
                </a:rPr>
                <a:t>diversidade</a:t>
              </a:r>
              <a:r>
                <a:rPr lang="es-ES" dirty="0">
                  <a:latin typeface="Bradley Hand ITC" panose="020F0502020204030204" pitchFamily="34" charset="0"/>
                  <a:cs typeface="Bradley Hand ITC" panose="020F0502020204030204" pitchFamily="34" charset="0"/>
                </a:rPr>
                <a:t> de cada </a:t>
              </a:r>
              <a:r>
                <a:rPr lang="es-ES" dirty="0" err="1">
                  <a:latin typeface="Bradley Hand ITC" panose="020F0502020204030204" pitchFamily="34" charset="0"/>
                  <a:cs typeface="Bradley Hand ITC" panose="020F0502020204030204" pitchFamily="34" charset="0"/>
                </a:rPr>
                <a:t>amostra</a:t>
              </a:r>
              <a:r>
                <a:rPr lang="es-ES" dirty="0">
                  <a:latin typeface="Bradley Hand ITC" panose="020F0502020204030204" pitchFamily="34" charset="0"/>
                  <a:cs typeface="Bradley Hand ITC" panose="020F0502020204030204" pitchFamily="34" charset="0"/>
                </a:rPr>
                <a:t>? </a:t>
              </a:r>
            </a:p>
            <a:p>
              <a:pPr algn="ctr"/>
              <a:r>
                <a:rPr lang="es-ES" dirty="0">
                  <a:latin typeface="Arial" panose="020B0604020202020204" pitchFamily="34" charset="0"/>
                  <a:cs typeface="Arial" panose="020B0604020202020204" pitchFamily="34" charset="0"/>
                </a:rPr>
                <a:t>Índices de </a:t>
              </a:r>
              <a:r>
                <a:rPr lang="es-ES" dirty="0" err="1">
                  <a:latin typeface="Arial" panose="020B0604020202020204" pitchFamily="34" charset="0"/>
                  <a:cs typeface="Arial" panose="020B0604020202020204" pitchFamily="34" charset="0"/>
                </a:rPr>
                <a:t>diversidade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91F8B07C-A1F7-E340-AF34-ED264F271406}"/>
                </a:ext>
              </a:extLst>
            </p:cNvPr>
            <p:cNvSpPr/>
            <p:nvPr/>
          </p:nvSpPr>
          <p:spPr>
            <a:xfrm>
              <a:off x="2032000" y="1907077"/>
              <a:ext cx="28868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>
                  <a:latin typeface="Bradley Hand ITC" panose="020F0502020204030204" pitchFamily="34" charset="0"/>
                </a:rPr>
                <a:t>Quantas</a:t>
              </a:r>
              <a:r>
                <a:rPr lang="es-ES" dirty="0">
                  <a:latin typeface="Bradley Hand ITC" panose="020F0502020204030204" pitchFamily="34" charset="0"/>
                </a:rPr>
                <a:t> </a:t>
              </a:r>
              <a:r>
                <a:rPr lang="es-ES" dirty="0" err="1">
                  <a:latin typeface="Bradley Hand ITC" panose="020F0502020204030204" pitchFamily="34" charset="0"/>
                </a:rPr>
                <a:t>espécies</a:t>
              </a:r>
              <a:r>
                <a:rPr lang="es-ES" dirty="0">
                  <a:latin typeface="Bradley Hand ITC" panose="020F0502020204030204" pitchFamily="34" charset="0"/>
                </a:rPr>
                <a:t> diferentes </a:t>
              </a:r>
              <a:r>
                <a:rPr lang="es-ES" dirty="0" err="1">
                  <a:latin typeface="Bradley Hand ITC" panose="020F0502020204030204" pitchFamily="34" charset="0"/>
                </a:rPr>
                <a:t>tem</a:t>
              </a:r>
              <a:r>
                <a:rPr lang="es-ES" dirty="0">
                  <a:latin typeface="Bradley Hand ITC" panose="020F0502020204030204" pitchFamily="34" charset="0"/>
                </a:rPr>
                <a:t> cada </a:t>
              </a:r>
              <a:r>
                <a:rPr lang="es-ES" dirty="0" err="1">
                  <a:latin typeface="Bradley Hand ITC" panose="020F0502020204030204" pitchFamily="34" charset="0"/>
                </a:rPr>
                <a:t>amostra</a:t>
              </a:r>
              <a:r>
                <a:rPr lang="es-ES" dirty="0">
                  <a:latin typeface="Bradley Hand ITC" panose="020F0502020204030204" pitchFamily="34" charset="0"/>
                </a:rPr>
                <a:t>?</a:t>
              </a:r>
            </a:p>
            <a:p>
              <a:pPr algn="ctr"/>
              <a:r>
                <a:rPr lang="es-ES" dirty="0">
                  <a:latin typeface="Arial" panose="020B0604020202020204" pitchFamily="34" charset="0"/>
                  <a:cs typeface="Arial" panose="020B0604020202020204" pitchFamily="34" charset="0"/>
                </a:rPr>
                <a:t>Riqueza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1D5071BE-FF69-3443-BB2B-82D9E3093EE9}"/>
                </a:ext>
              </a:extLst>
            </p:cNvPr>
            <p:cNvSpPr txBox="1"/>
            <p:nvPr/>
          </p:nvSpPr>
          <p:spPr>
            <a:xfrm>
              <a:off x="7273104" y="904332"/>
              <a:ext cx="347526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latin typeface="Bradley Hand ITC" panose="020F0502020204030204" pitchFamily="34" charset="0"/>
                  <a:cs typeface="Bradley Hand ITC" panose="020F0502020204030204" pitchFamily="34" charset="0"/>
                </a:rPr>
                <a:t>As comunidades de cada </a:t>
              </a:r>
              <a:r>
                <a:rPr lang="es-ES" dirty="0" err="1">
                  <a:latin typeface="Bradley Hand ITC" panose="020F0502020204030204" pitchFamily="34" charset="0"/>
                  <a:cs typeface="Bradley Hand ITC" panose="020F0502020204030204" pitchFamily="34" charset="0"/>
                </a:rPr>
                <a:t>amostra</a:t>
              </a:r>
              <a:r>
                <a:rPr lang="es-ES" dirty="0">
                  <a:latin typeface="Bradley Hand ITC" panose="020F0502020204030204" pitchFamily="34" charset="0"/>
                  <a:cs typeface="Bradley Hand ITC" panose="020F0502020204030204" pitchFamily="34" charset="0"/>
                </a:rPr>
                <a:t> </a:t>
              </a:r>
              <a:r>
                <a:rPr lang="es-ES" dirty="0" err="1">
                  <a:latin typeface="Bradley Hand ITC" panose="020F0502020204030204" pitchFamily="34" charset="0"/>
                  <a:cs typeface="Bradley Hand ITC" panose="020F0502020204030204" pitchFamily="34" charset="0"/>
                </a:rPr>
                <a:t>são</a:t>
              </a:r>
              <a:r>
                <a:rPr lang="es-ES" dirty="0">
                  <a:latin typeface="Bradley Hand ITC" panose="020F0502020204030204" pitchFamily="34" charset="0"/>
                  <a:cs typeface="Bradley Hand ITC" panose="020F0502020204030204" pitchFamily="34" charset="0"/>
                </a:rPr>
                <a:t> diferentes? </a:t>
              </a:r>
              <a:r>
                <a:rPr lang="es-ES" dirty="0" err="1">
                  <a:latin typeface="Bradley Hand ITC" panose="020F0502020204030204" pitchFamily="34" charset="0"/>
                  <a:cs typeface="Bradley Hand ITC" panose="020F0502020204030204" pitchFamily="34" charset="0"/>
                </a:rPr>
                <a:t>Quanto</a:t>
              </a:r>
              <a:r>
                <a:rPr lang="es-ES" dirty="0">
                  <a:latin typeface="Bradley Hand ITC" panose="020F0502020204030204" pitchFamily="34" charset="0"/>
                  <a:cs typeface="Bradley Hand ITC" panose="020F0502020204030204" pitchFamily="34" charset="0"/>
                </a:rPr>
                <a:t>?</a:t>
              </a:r>
            </a:p>
            <a:p>
              <a:pPr algn="ctr"/>
              <a:r>
                <a:rPr lang="es-ES" dirty="0" err="1">
                  <a:latin typeface="Arial" panose="020B0604020202020204" pitchFamily="34" charset="0"/>
                  <a:cs typeface="Arial" panose="020B0604020202020204" pitchFamily="34" charset="0"/>
                </a:rPr>
                <a:t>Matrizes</a:t>
              </a:r>
              <a:r>
                <a:rPr lang="es-ES" dirty="0"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s-ES" dirty="0" err="1">
                  <a:latin typeface="Arial" panose="020B0604020202020204" pitchFamily="34" charset="0"/>
                  <a:cs typeface="Arial" panose="020B0604020202020204" pitchFamily="34" charset="0"/>
                </a:rPr>
                <a:t>distâncias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s-ES" dirty="0" err="1">
                  <a:latin typeface="Arial" panose="020B0604020202020204" pitchFamily="34" charset="0"/>
                  <a:cs typeface="Arial" panose="020B0604020202020204" pitchFamily="34" charset="0"/>
                </a:rPr>
                <a:t>Ordinação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s-ES" dirty="0" err="1">
                  <a:latin typeface="Arial" panose="020B0604020202020204" pitchFamily="34" charset="0"/>
                  <a:cs typeface="Arial" panose="020B0604020202020204" pitchFamily="34" charset="0"/>
                </a:rPr>
                <a:t>Clusterização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B44B41DB-37A6-1145-ABF9-4B1A599C2EA2}"/>
                </a:ext>
              </a:extLst>
            </p:cNvPr>
            <p:cNvSpPr txBox="1"/>
            <p:nvPr/>
          </p:nvSpPr>
          <p:spPr>
            <a:xfrm>
              <a:off x="8698140" y="4625930"/>
              <a:ext cx="2720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>
                  <a:latin typeface="Bradley Hand ITC" panose="020F0502020204030204" pitchFamily="34" charset="0"/>
                  <a:cs typeface="Bradley Hand ITC" panose="020F0502020204030204" pitchFamily="34" charset="0"/>
                </a:rPr>
                <a:t>Qual</a:t>
              </a:r>
              <a:r>
                <a:rPr lang="es-ES" dirty="0">
                  <a:latin typeface="Bradley Hand ITC" panose="020F0502020204030204" pitchFamily="34" charset="0"/>
                  <a:cs typeface="Bradley Hand ITC" panose="020F0502020204030204" pitchFamily="34" charset="0"/>
                </a:rPr>
                <a:t>/</a:t>
              </a:r>
              <a:r>
                <a:rPr lang="es-ES" dirty="0" err="1">
                  <a:latin typeface="Bradley Hand ITC" panose="020F0502020204030204" pitchFamily="34" charset="0"/>
                  <a:cs typeface="Bradley Hand ITC" panose="020F0502020204030204" pitchFamily="34" charset="0"/>
                </a:rPr>
                <a:t>quais</a:t>
              </a:r>
              <a:r>
                <a:rPr lang="es-ES" dirty="0">
                  <a:latin typeface="Bradley Hand ITC" panose="020F0502020204030204" pitchFamily="34" charset="0"/>
                  <a:cs typeface="Bradley Hand ITC" panose="020F0502020204030204" pitchFamily="34" charset="0"/>
                </a:rPr>
                <a:t> </a:t>
              </a:r>
              <a:r>
                <a:rPr lang="es-ES" dirty="0" err="1">
                  <a:latin typeface="Bradley Hand ITC" panose="020F0502020204030204" pitchFamily="34" charset="0"/>
                  <a:cs typeface="Bradley Hand ITC" panose="020F0502020204030204" pitchFamily="34" charset="0"/>
                </a:rPr>
                <a:t>fatores</a:t>
              </a:r>
              <a:r>
                <a:rPr lang="es-ES" dirty="0">
                  <a:latin typeface="Bradley Hand ITC" panose="020F0502020204030204" pitchFamily="34" charset="0"/>
                  <a:cs typeface="Bradley Hand ITC" panose="020F0502020204030204" pitchFamily="34" charset="0"/>
                </a:rPr>
                <a:t> </a:t>
              </a:r>
              <a:r>
                <a:rPr lang="es-ES" dirty="0" err="1">
                  <a:latin typeface="Bradley Hand ITC" panose="020F0502020204030204" pitchFamily="34" charset="0"/>
                  <a:cs typeface="Bradley Hand ITC" panose="020F0502020204030204" pitchFamily="34" charset="0"/>
                </a:rPr>
                <a:t>ambientais</a:t>
              </a:r>
              <a:r>
                <a:rPr lang="es-ES" dirty="0">
                  <a:latin typeface="Bradley Hand ITC" panose="020F0502020204030204" pitchFamily="34" charset="0"/>
                  <a:cs typeface="Bradley Hand ITC" panose="020F0502020204030204" pitchFamily="34" charset="0"/>
                </a:rPr>
                <a:t> </a:t>
              </a:r>
              <a:r>
                <a:rPr lang="es-ES" dirty="0" err="1">
                  <a:latin typeface="Bradley Hand ITC" panose="020F0502020204030204" pitchFamily="34" charset="0"/>
                  <a:cs typeface="Bradley Hand ITC" panose="020F0502020204030204" pitchFamily="34" charset="0"/>
                </a:rPr>
                <a:t>afetam</a:t>
              </a:r>
              <a:r>
                <a:rPr lang="es-ES" dirty="0">
                  <a:latin typeface="Bradley Hand ITC" panose="020F0502020204030204" pitchFamily="34" charset="0"/>
                  <a:cs typeface="Bradley Hand ITC" panose="020F0502020204030204" pitchFamily="34" charset="0"/>
                </a:rPr>
                <a:t> a </a:t>
              </a:r>
              <a:r>
                <a:rPr lang="es-ES" dirty="0" err="1">
                  <a:latin typeface="Bradley Hand ITC" panose="020F0502020204030204" pitchFamily="34" charset="0"/>
                  <a:cs typeface="Bradley Hand ITC" panose="020F0502020204030204" pitchFamily="34" charset="0"/>
                </a:rPr>
                <a:t>diversidade</a:t>
              </a:r>
              <a:r>
                <a:rPr lang="es-ES" dirty="0">
                  <a:latin typeface="Bradley Hand ITC" panose="020F0502020204030204" pitchFamily="34" charset="0"/>
                  <a:cs typeface="Bradley Hand ITC" panose="020F0502020204030204" pitchFamily="34" charset="0"/>
                </a:rPr>
                <a:t>/riqueza?</a:t>
              </a:r>
            </a:p>
            <a:p>
              <a:pPr algn="ctr"/>
              <a:r>
                <a:rPr lang="es-ES" dirty="0">
                  <a:latin typeface="Arial" panose="020B0604020202020204" pitchFamily="34" charset="0"/>
                  <a:cs typeface="Arial" panose="020B0604020202020204" pitchFamily="34" charset="0"/>
                </a:rPr>
                <a:t>ANOVA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201DF738-97C7-C440-9BDE-A6245567A96C}"/>
                </a:ext>
              </a:extLst>
            </p:cNvPr>
            <p:cNvSpPr txBox="1"/>
            <p:nvPr/>
          </p:nvSpPr>
          <p:spPr>
            <a:xfrm>
              <a:off x="422955" y="4107008"/>
              <a:ext cx="321808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>
                  <a:latin typeface="Bradley Hand ITC" panose="020F0502020204030204" pitchFamily="34" charset="0"/>
                  <a:cs typeface="Bradley Hand ITC" panose="020F0502020204030204" pitchFamily="34" charset="0"/>
                </a:rPr>
                <a:t>Qual</a:t>
              </a:r>
              <a:r>
                <a:rPr lang="es-ES" dirty="0">
                  <a:latin typeface="Bradley Hand ITC" panose="020F0502020204030204" pitchFamily="34" charset="0"/>
                  <a:cs typeface="Bradley Hand ITC" panose="020F0502020204030204" pitchFamily="34" charset="0"/>
                </a:rPr>
                <a:t> é a </a:t>
              </a:r>
              <a:r>
                <a:rPr lang="es-ES" dirty="0" err="1">
                  <a:latin typeface="Bradley Hand ITC" panose="020F0502020204030204" pitchFamily="34" charset="0"/>
                  <a:cs typeface="Bradley Hand ITC" panose="020F0502020204030204" pitchFamily="34" charset="0"/>
                </a:rPr>
                <a:t>composição</a:t>
              </a:r>
              <a:r>
                <a:rPr lang="es-ES" dirty="0">
                  <a:latin typeface="Bradley Hand ITC" panose="020F0502020204030204" pitchFamily="34" charset="0"/>
                  <a:cs typeface="Bradley Hand ITC" panose="020F0502020204030204" pitchFamily="34" charset="0"/>
                </a:rPr>
                <a:t> das comunidades? </a:t>
              </a:r>
            </a:p>
            <a:p>
              <a:pPr algn="ctr"/>
              <a:r>
                <a:rPr lang="es-ES" dirty="0" err="1">
                  <a:latin typeface="Arial" panose="020B0604020202020204" pitchFamily="34" charset="0"/>
                  <a:cs typeface="Arial" panose="020B0604020202020204" pitchFamily="34" charset="0"/>
                </a:rPr>
                <a:t>Barplots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s-ES" dirty="0" err="1">
                  <a:latin typeface="Arial" panose="020B0604020202020204" pitchFamily="34" charset="0"/>
                  <a:cs typeface="Arial" panose="020B0604020202020204" pitchFamily="34" charset="0"/>
                </a:rPr>
                <a:t>Heatmap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s-ES" dirty="0">
                  <a:latin typeface="Bradley Hand ITC" panose="03070402050302030203" pitchFamily="66" charset="77"/>
                  <a:cs typeface="Arial" panose="020B0604020202020204" pitchFamily="34" charset="0"/>
                </a:rPr>
                <a:t>E a </a:t>
              </a:r>
              <a:r>
                <a:rPr lang="es-ES" dirty="0" err="1">
                  <a:latin typeface="Bradley Hand ITC" panose="03070402050302030203" pitchFamily="66" charset="77"/>
                  <a:cs typeface="Arial" panose="020B0604020202020204" pitchFamily="34" charset="0"/>
                </a:rPr>
                <a:t>composição</a:t>
              </a:r>
              <a:r>
                <a:rPr lang="es-ES" dirty="0">
                  <a:latin typeface="Bradley Hand ITC" panose="03070402050302030203" pitchFamily="66" charset="77"/>
                  <a:cs typeface="Arial" panose="020B0604020202020204" pitchFamily="34" charset="0"/>
                </a:rPr>
                <a:t> filogenética?</a:t>
              </a:r>
            </a:p>
            <a:p>
              <a:pPr algn="ctr"/>
              <a:r>
                <a:rPr lang="es-ES" dirty="0" err="1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7282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254</Words>
  <Application>Microsoft Macintosh PowerPoint</Application>
  <PresentationFormat>Panorámica</PresentationFormat>
  <Paragraphs>73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Bradley Hand ITC</vt:lpstr>
      <vt:lpstr>Calibri</vt:lpstr>
      <vt:lpstr>Calibri Light</vt:lpstr>
      <vt:lpstr>Simplified Arabic Fixed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Kelly Johanna Hidalgo Martinez</dc:creator>
  <cp:lastModifiedBy>Kelly Johanna Hidalgo Martinez</cp:lastModifiedBy>
  <cp:revision>8</cp:revision>
  <dcterms:created xsi:type="dcterms:W3CDTF">2020-10-29T11:16:52Z</dcterms:created>
  <dcterms:modified xsi:type="dcterms:W3CDTF">2020-10-29T12:29:51Z</dcterms:modified>
</cp:coreProperties>
</file>