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fif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81" r:id="rId15"/>
    <p:sldId id="382" r:id="rId16"/>
    <p:sldId id="383" r:id="rId17"/>
    <p:sldId id="384" r:id="rId18"/>
    <p:sldId id="385" r:id="rId19"/>
    <p:sldId id="386" r:id="rId20"/>
    <p:sldId id="413" r:id="rId21"/>
    <p:sldId id="412" r:id="rId22"/>
    <p:sldId id="389" r:id="rId23"/>
    <p:sldId id="390" r:id="rId24"/>
    <p:sldId id="392" r:id="rId25"/>
    <p:sldId id="395" r:id="rId26"/>
    <p:sldId id="396" r:id="rId27"/>
    <p:sldId id="406" r:id="rId28"/>
    <p:sldId id="407" r:id="rId29"/>
    <p:sldId id="408" r:id="rId30"/>
    <p:sldId id="409" r:id="rId31"/>
    <p:sldId id="4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107D4E-B256-D650-090B-DEEDA6FAB0D3}" name="Siddhartha Sen" initials="SS" userId="S::sidsen@microsoft.com::f84dff13-7b48-4a04-bdff-756a627f3a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67032"/>
  </p:normalViewPr>
  <p:slideViewPr>
    <p:cSldViewPr snapToGrid="0" snapToObjects="1">
      <p:cViewPr varScale="1">
        <p:scale>
          <a:sx n="118" d="100"/>
          <a:sy n="11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AE264-9C91-054A-9CBD-3F9AE9AFD54B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1DBB-C1A1-BD46-8501-EC1D3127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1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9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6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8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2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1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6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4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4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26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1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2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3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6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91DBB-C1A1-BD46-8501-EC1D31273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22C89-27F4-D345-9E63-55FDD1FA7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BD595A-FC00-9046-BA90-FEEE80E4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74D8E2-3A23-AE4D-8874-EF53FBD5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AC37-28EE-304C-B494-BA3F5734B70E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3DF3FB-9163-0447-89ED-7D4A28AC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EA4B66-E8AD-B44D-A677-563343BC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A91BA-D989-1749-AC91-DEAAB307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589D6F-490F-F741-9473-3E3FC34A2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A2CDF-ECA9-C64A-BAFC-6A0E4895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1001-A3B2-6640-BD45-4E2F6F20AEDE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6A88A2-16CD-A043-B20E-B9099B0D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2F96DE-69CD-6642-BB2E-F0AB5441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FAAFD0-FFE5-104D-B1EC-5F3D04260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E969DE-D815-894D-91D4-82BA633A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6B3CD1-C7AF-7B40-A7A7-17508FC3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9908-B574-5141-98BE-5D82FD0A95FF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964DA5-B0AB-8A48-82F8-818483D3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E9574-1FB5-6B46-A783-90E5E0D2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C1897-898D-C74C-8329-5676621E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33866F-5BE5-2748-8F32-C1AAFF32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42F537-754F-5F42-A85A-0E9CE0E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2420-CD12-194F-9010-A20AEAF4270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01409-33A9-E849-A585-95884CC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984BF-0815-A145-82D8-3F696F7B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BF9C7-F75C-2E40-919C-86F881C6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9EDD99-602B-1840-9893-BCA54311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863254-DA19-D741-A674-433B315A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46C5-C2F6-8843-8B0B-46B14487E93B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2BDF7-F9AA-9648-9F01-C428D775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FDF36D-F061-C74F-948F-E3AA61F5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05C31-8335-B64D-8E57-6C9A5FCA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2F5FBF-3BFF-5642-A427-E143B90E4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BA6B5-2FD4-E841-BC95-2B5D4E54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5C60BE-680C-F048-B769-1F14ADE2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6706-20C0-8344-9F97-6C5609E37567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E3C6BA-7DE7-4C4C-8746-E413BC97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8A33BD-5902-494D-B34C-E7D2F91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5A086-E0D7-CA44-9760-229EB4F2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13443A-4D4B-B340-9BFE-52111B59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B24228-4F3C-B349-9C0F-6323BAD6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D79303-C4DE-F44D-97F7-E499E3750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EE335F-7D84-594F-85BF-0337AA3AA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71BE502-D1C4-0945-8DEF-DA6D8DE7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0F2A-3B17-EF49-853D-E41460320867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B445A3-FC45-454F-8065-231B3410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74ABED-9AAB-E440-895D-1784E212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643B7-39DD-CC48-BC71-FFB42229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B06634-EB90-F84C-8E17-7D2CB2E6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F76E-C96D-CA47-BE9B-06EA0D7457AE}" type="datetime1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47AFE7-BAAA-8541-B8F7-2C6FDDBC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10625B-9DD7-2741-B47E-7A5986B5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925F78-03D4-4D48-8E9A-DE3B16F7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FF56-C43B-3A4B-9B7A-6D2A7F9B401D}" type="datetime1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847401-6B47-7244-B06B-73E1E124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193E5F-4FAA-DC4A-ACB1-3E21C032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80233-ABEE-504E-85D5-D914D0BC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1E090-D8FA-904F-A275-0E5D1A1E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DCB0D2-F546-6146-BF47-64AE1E42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2AE2AB-6F60-1D4A-BCD0-A36AA87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81FD-81EC-2B47-B32D-5D28D02ED423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B63CEE-A47D-3940-B55D-84359E73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80A575-1392-2C40-B0D7-6DBB37BC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21EE1-CE81-5348-A2D4-F0B52489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8F4D31-3FBB-F842-904C-DF5E3926A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E8E2A2-40FB-9146-A899-A9869274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E874B6-29C7-3649-8384-E012ED60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00D6-F7C4-1143-A9F5-FA6C6A5B06F4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57C976-F3BA-854E-87CE-E67D70F4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F5C6D4-032F-F84C-B1A7-B2C2FA8B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256FFE-F212-624E-BEC7-6391DD31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5E357D-AB56-2746-B532-4A8FB059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D3578F-6B01-234C-9765-8D7D9345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fld id="{3E8ACE8D-8FC2-F446-9707-F7FFBE0C2859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7C60C9-B181-944F-956C-4BA668704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fld id="{C534A2C3-A1B1-804C-8C82-ABE359809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36EA34F-31D3-2D43-82FB-29AB61348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D3551-7873-124D-AA5B-99A47A933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5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Tolerating Slowdowns in Replicated State Machines using Copilots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1E77B5-FCEA-6345-B6D5-2477AE09F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177"/>
            <a:ext cx="9144000" cy="1655763"/>
          </a:xfrm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Khiem Ngo</a:t>
            </a:r>
            <a:r>
              <a:rPr lang="en-US" dirty="0"/>
              <a:t>, Siddhartha Sen, Wyatt Lloyd</a:t>
            </a:r>
          </a:p>
          <a:p>
            <a:r>
              <a:rPr lang="en-US" sz="2000" dirty="0"/>
              <a:t>Princeton University, Microsoft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DEC320-37A0-2346-BA36-3F57062C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588346-70A3-B14F-AA6A-D09056AD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 existing consensus protocol </a:t>
            </a:r>
            <a:br>
              <a:rPr lang="en-US" dirty="0"/>
            </a:br>
            <a:r>
              <a:rPr lang="en-US" dirty="0"/>
              <a:t>is 1-slowdown-tolerant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D7CC64-A5DA-D849-A3B0-C844457B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F08C0-CD13-4044-A115-245CCFB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8585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Multi-</a:t>
            </a:r>
            <a:r>
              <a:rPr lang="en-US" sz="4000" dirty="0" err="1"/>
              <a:t>Paxos</a:t>
            </a:r>
            <a:r>
              <a:rPr lang="en-US" sz="4000" dirty="0"/>
              <a:t> is Not 1-Slowdown-Tolerant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xmlns="" id="{58143BDE-DEC2-AC43-98E5-DAAC94B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2675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672" y="392177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leader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1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1" y="596735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8020" y="4168626"/>
            <a:ext cx="824218" cy="101224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52076" y="4180137"/>
            <a:ext cx="750637" cy="200146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3158" y="4157756"/>
            <a:ext cx="617235" cy="10227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31131" y="4180137"/>
            <a:ext cx="779094" cy="200146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040404" y="3922305"/>
            <a:ext cx="536012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6636" y="2332316"/>
            <a:ext cx="131478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execute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1287" y="2332316"/>
            <a:ext cx="8812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reply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33225" y="2332316"/>
            <a:ext cx="93897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order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956652" y="2307374"/>
            <a:ext cx="3" cy="40489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28843" y="2307373"/>
            <a:ext cx="3" cy="40489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714816" y="4169216"/>
            <a:ext cx="456261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277434" y="3123435"/>
            <a:ext cx="637699" cy="105670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60433" y="4180137"/>
            <a:ext cx="896527" cy="10012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5060433" y="4169090"/>
            <a:ext cx="896527" cy="198046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6078361" y="4907278"/>
            <a:ext cx="505983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074901" y="5906616"/>
            <a:ext cx="431716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F08C0-CD13-4044-A115-245CCFB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8585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Multi-</a:t>
            </a:r>
            <a:r>
              <a:rPr lang="en-US" sz="4000" dirty="0" err="1"/>
              <a:t>Paxos</a:t>
            </a:r>
            <a:r>
              <a:rPr lang="en-US" sz="4000" dirty="0"/>
              <a:t> is Not 1-Slowdown-Tolerant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xmlns="" id="{58143BDE-DEC2-AC43-98E5-DAAC94B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956652" y="2307374"/>
            <a:ext cx="3" cy="40489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14816" y="4169216"/>
            <a:ext cx="456261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248020" y="3123435"/>
            <a:ext cx="4667113" cy="3269051"/>
            <a:chOff x="3248020" y="3123435"/>
            <a:chExt cx="4667113" cy="326905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48020" y="4168626"/>
              <a:ext cx="824218" cy="101224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252076" y="4180137"/>
              <a:ext cx="750637" cy="200146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093158" y="4157756"/>
              <a:ext cx="617235" cy="102279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1131" y="4180137"/>
              <a:ext cx="779094" cy="200146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040404" y="3922305"/>
              <a:ext cx="536012" cy="485870"/>
            </a:xfrm>
            <a:custGeom>
              <a:avLst/>
              <a:gdLst>
                <a:gd name="connsiteX0" fmla="*/ 0 w 1511166"/>
                <a:gd name="connsiteY0" fmla="*/ 385016 h 385021"/>
                <a:gd name="connsiteX1" fmla="*/ 288758 w 1511166"/>
                <a:gd name="connsiteY1" fmla="*/ 9631 h 385021"/>
                <a:gd name="connsiteX2" fmla="*/ 558265 w 1511166"/>
                <a:gd name="connsiteY2" fmla="*/ 385016 h 385021"/>
                <a:gd name="connsiteX3" fmla="*/ 924025 w 1511166"/>
                <a:gd name="connsiteY3" fmla="*/ 5 h 385021"/>
                <a:gd name="connsiteX4" fmla="*/ 1164657 w 1511166"/>
                <a:gd name="connsiteY4" fmla="*/ 375391 h 385021"/>
                <a:gd name="connsiteX5" fmla="*/ 1511166 w 1511166"/>
                <a:gd name="connsiteY5" fmla="*/ 9631 h 385021"/>
                <a:gd name="connsiteX0" fmla="*/ 0 w 1464905"/>
                <a:gd name="connsiteY0" fmla="*/ 204202 h 385021"/>
                <a:gd name="connsiteX1" fmla="*/ 242497 w 1464905"/>
                <a:gd name="connsiteY1" fmla="*/ 9631 h 385021"/>
                <a:gd name="connsiteX2" fmla="*/ 512004 w 1464905"/>
                <a:gd name="connsiteY2" fmla="*/ 385016 h 385021"/>
                <a:gd name="connsiteX3" fmla="*/ 877764 w 1464905"/>
                <a:gd name="connsiteY3" fmla="*/ 5 h 385021"/>
                <a:gd name="connsiteX4" fmla="*/ 1118396 w 1464905"/>
                <a:gd name="connsiteY4" fmla="*/ 375391 h 385021"/>
                <a:gd name="connsiteX5" fmla="*/ 1464905 w 1464905"/>
                <a:gd name="connsiteY5" fmla="*/ 9631 h 385021"/>
                <a:gd name="connsiteX0" fmla="*/ 0 w 1464905"/>
                <a:gd name="connsiteY0" fmla="*/ 204202 h 385021"/>
                <a:gd name="connsiteX1" fmla="*/ 242497 w 1464905"/>
                <a:gd name="connsiteY1" fmla="*/ 9631 h 385021"/>
                <a:gd name="connsiteX2" fmla="*/ 512004 w 1464905"/>
                <a:gd name="connsiteY2" fmla="*/ 385016 h 385021"/>
                <a:gd name="connsiteX3" fmla="*/ 877764 w 1464905"/>
                <a:gd name="connsiteY3" fmla="*/ 5 h 385021"/>
                <a:gd name="connsiteX4" fmla="*/ 1118396 w 1464905"/>
                <a:gd name="connsiteY4" fmla="*/ 375391 h 385021"/>
                <a:gd name="connsiteX5" fmla="*/ 1464905 w 1464905"/>
                <a:gd name="connsiteY5" fmla="*/ 197680 h 385021"/>
                <a:gd name="connsiteX0" fmla="*/ 0 w 1372383"/>
                <a:gd name="connsiteY0" fmla="*/ 204202 h 385021"/>
                <a:gd name="connsiteX1" fmla="*/ 242497 w 1372383"/>
                <a:gd name="connsiteY1" fmla="*/ 9631 h 385021"/>
                <a:gd name="connsiteX2" fmla="*/ 512004 w 1372383"/>
                <a:gd name="connsiteY2" fmla="*/ 385016 h 385021"/>
                <a:gd name="connsiteX3" fmla="*/ 877764 w 1372383"/>
                <a:gd name="connsiteY3" fmla="*/ 5 h 385021"/>
                <a:gd name="connsiteX4" fmla="*/ 1118396 w 1372383"/>
                <a:gd name="connsiteY4" fmla="*/ 375391 h 385021"/>
                <a:gd name="connsiteX5" fmla="*/ 1372383 w 1372383"/>
                <a:gd name="connsiteY5" fmla="*/ 212145 h 38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383" h="385021">
                  <a:moveTo>
                    <a:pt x="0" y="204202"/>
                  </a:moveTo>
                  <a:cubicBezTo>
                    <a:pt x="97857" y="16509"/>
                    <a:pt x="157163" y="-20505"/>
                    <a:pt x="242497" y="9631"/>
                  </a:cubicBezTo>
                  <a:cubicBezTo>
                    <a:pt x="327831" y="39767"/>
                    <a:pt x="406126" y="386620"/>
                    <a:pt x="512004" y="385016"/>
                  </a:cubicBezTo>
                  <a:cubicBezTo>
                    <a:pt x="617882" y="383412"/>
                    <a:pt x="776699" y="1609"/>
                    <a:pt x="877764" y="5"/>
                  </a:cubicBezTo>
                  <a:cubicBezTo>
                    <a:pt x="978829" y="-1599"/>
                    <a:pt x="1035960" y="340034"/>
                    <a:pt x="1118396" y="375391"/>
                  </a:cubicBezTo>
                  <a:cubicBezTo>
                    <a:pt x="1200832" y="410748"/>
                    <a:pt x="1290568" y="310002"/>
                    <a:pt x="1372383" y="21214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277434" y="3123435"/>
              <a:ext cx="637699" cy="10567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60433" y="4180137"/>
              <a:ext cx="896527" cy="1001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5060433" y="4169090"/>
              <a:ext cx="896527" cy="19804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6078361" y="4907278"/>
              <a:ext cx="505983" cy="485870"/>
            </a:xfrm>
            <a:custGeom>
              <a:avLst/>
              <a:gdLst>
                <a:gd name="connsiteX0" fmla="*/ 0 w 1511166"/>
                <a:gd name="connsiteY0" fmla="*/ 385016 h 385021"/>
                <a:gd name="connsiteX1" fmla="*/ 288758 w 1511166"/>
                <a:gd name="connsiteY1" fmla="*/ 9631 h 385021"/>
                <a:gd name="connsiteX2" fmla="*/ 558265 w 1511166"/>
                <a:gd name="connsiteY2" fmla="*/ 385016 h 385021"/>
                <a:gd name="connsiteX3" fmla="*/ 924025 w 1511166"/>
                <a:gd name="connsiteY3" fmla="*/ 5 h 385021"/>
                <a:gd name="connsiteX4" fmla="*/ 1164657 w 1511166"/>
                <a:gd name="connsiteY4" fmla="*/ 375391 h 385021"/>
                <a:gd name="connsiteX5" fmla="*/ 1511166 w 1511166"/>
                <a:gd name="connsiteY5" fmla="*/ 9631 h 385021"/>
                <a:gd name="connsiteX0" fmla="*/ 0 w 1464905"/>
                <a:gd name="connsiteY0" fmla="*/ 204202 h 385021"/>
                <a:gd name="connsiteX1" fmla="*/ 242497 w 1464905"/>
                <a:gd name="connsiteY1" fmla="*/ 9631 h 385021"/>
                <a:gd name="connsiteX2" fmla="*/ 512004 w 1464905"/>
                <a:gd name="connsiteY2" fmla="*/ 385016 h 385021"/>
                <a:gd name="connsiteX3" fmla="*/ 877764 w 1464905"/>
                <a:gd name="connsiteY3" fmla="*/ 5 h 385021"/>
                <a:gd name="connsiteX4" fmla="*/ 1118396 w 1464905"/>
                <a:gd name="connsiteY4" fmla="*/ 375391 h 385021"/>
                <a:gd name="connsiteX5" fmla="*/ 1464905 w 1464905"/>
                <a:gd name="connsiteY5" fmla="*/ 9631 h 385021"/>
                <a:gd name="connsiteX0" fmla="*/ 0 w 1464905"/>
                <a:gd name="connsiteY0" fmla="*/ 204202 h 385021"/>
                <a:gd name="connsiteX1" fmla="*/ 242497 w 1464905"/>
                <a:gd name="connsiteY1" fmla="*/ 9631 h 385021"/>
                <a:gd name="connsiteX2" fmla="*/ 512004 w 1464905"/>
                <a:gd name="connsiteY2" fmla="*/ 385016 h 385021"/>
                <a:gd name="connsiteX3" fmla="*/ 877764 w 1464905"/>
                <a:gd name="connsiteY3" fmla="*/ 5 h 385021"/>
                <a:gd name="connsiteX4" fmla="*/ 1118396 w 1464905"/>
                <a:gd name="connsiteY4" fmla="*/ 375391 h 385021"/>
                <a:gd name="connsiteX5" fmla="*/ 1464905 w 1464905"/>
                <a:gd name="connsiteY5" fmla="*/ 197680 h 385021"/>
                <a:gd name="connsiteX0" fmla="*/ 0 w 1372383"/>
                <a:gd name="connsiteY0" fmla="*/ 204202 h 385021"/>
                <a:gd name="connsiteX1" fmla="*/ 242497 w 1372383"/>
                <a:gd name="connsiteY1" fmla="*/ 9631 h 385021"/>
                <a:gd name="connsiteX2" fmla="*/ 512004 w 1372383"/>
                <a:gd name="connsiteY2" fmla="*/ 385016 h 385021"/>
                <a:gd name="connsiteX3" fmla="*/ 877764 w 1372383"/>
                <a:gd name="connsiteY3" fmla="*/ 5 h 385021"/>
                <a:gd name="connsiteX4" fmla="*/ 1118396 w 1372383"/>
                <a:gd name="connsiteY4" fmla="*/ 375391 h 385021"/>
                <a:gd name="connsiteX5" fmla="*/ 1372383 w 1372383"/>
                <a:gd name="connsiteY5" fmla="*/ 212145 h 38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383" h="385021">
                  <a:moveTo>
                    <a:pt x="0" y="204202"/>
                  </a:moveTo>
                  <a:cubicBezTo>
                    <a:pt x="97857" y="16509"/>
                    <a:pt x="157163" y="-20505"/>
                    <a:pt x="242497" y="9631"/>
                  </a:cubicBezTo>
                  <a:cubicBezTo>
                    <a:pt x="327831" y="39767"/>
                    <a:pt x="406126" y="386620"/>
                    <a:pt x="512004" y="385016"/>
                  </a:cubicBezTo>
                  <a:cubicBezTo>
                    <a:pt x="617882" y="383412"/>
                    <a:pt x="776699" y="1609"/>
                    <a:pt x="877764" y="5"/>
                  </a:cubicBezTo>
                  <a:cubicBezTo>
                    <a:pt x="978829" y="-1599"/>
                    <a:pt x="1035960" y="340034"/>
                    <a:pt x="1118396" y="375391"/>
                  </a:cubicBezTo>
                  <a:cubicBezTo>
                    <a:pt x="1200832" y="410748"/>
                    <a:pt x="1290568" y="310002"/>
                    <a:pt x="1372383" y="21214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074901" y="5906616"/>
              <a:ext cx="431716" cy="485870"/>
            </a:xfrm>
            <a:custGeom>
              <a:avLst/>
              <a:gdLst>
                <a:gd name="connsiteX0" fmla="*/ 0 w 1511166"/>
                <a:gd name="connsiteY0" fmla="*/ 385016 h 385021"/>
                <a:gd name="connsiteX1" fmla="*/ 288758 w 1511166"/>
                <a:gd name="connsiteY1" fmla="*/ 9631 h 385021"/>
                <a:gd name="connsiteX2" fmla="*/ 558265 w 1511166"/>
                <a:gd name="connsiteY2" fmla="*/ 385016 h 385021"/>
                <a:gd name="connsiteX3" fmla="*/ 924025 w 1511166"/>
                <a:gd name="connsiteY3" fmla="*/ 5 h 385021"/>
                <a:gd name="connsiteX4" fmla="*/ 1164657 w 1511166"/>
                <a:gd name="connsiteY4" fmla="*/ 375391 h 385021"/>
                <a:gd name="connsiteX5" fmla="*/ 1511166 w 1511166"/>
                <a:gd name="connsiteY5" fmla="*/ 9631 h 385021"/>
                <a:gd name="connsiteX0" fmla="*/ 0 w 1464905"/>
                <a:gd name="connsiteY0" fmla="*/ 204202 h 385021"/>
                <a:gd name="connsiteX1" fmla="*/ 242497 w 1464905"/>
                <a:gd name="connsiteY1" fmla="*/ 9631 h 385021"/>
                <a:gd name="connsiteX2" fmla="*/ 512004 w 1464905"/>
                <a:gd name="connsiteY2" fmla="*/ 385016 h 385021"/>
                <a:gd name="connsiteX3" fmla="*/ 877764 w 1464905"/>
                <a:gd name="connsiteY3" fmla="*/ 5 h 385021"/>
                <a:gd name="connsiteX4" fmla="*/ 1118396 w 1464905"/>
                <a:gd name="connsiteY4" fmla="*/ 375391 h 385021"/>
                <a:gd name="connsiteX5" fmla="*/ 1464905 w 1464905"/>
                <a:gd name="connsiteY5" fmla="*/ 9631 h 385021"/>
                <a:gd name="connsiteX0" fmla="*/ 0 w 1464905"/>
                <a:gd name="connsiteY0" fmla="*/ 204202 h 385021"/>
                <a:gd name="connsiteX1" fmla="*/ 242497 w 1464905"/>
                <a:gd name="connsiteY1" fmla="*/ 9631 h 385021"/>
                <a:gd name="connsiteX2" fmla="*/ 512004 w 1464905"/>
                <a:gd name="connsiteY2" fmla="*/ 385016 h 385021"/>
                <a:gd name="connsiteX3" fmla="*/ 877764 w 1464905"/>
                <a:gd name="connsiteY3" fmla="*/ 5 h 385021"/>
                <a:gd name="connsiteX4" fmla="*/ 1118396 w 1464905"/>
                <a:gd name="connsiteY4" fmla="*/ 375391 h 385021"/>
                <a:gd name="connsiteX5" fmla="*/ 1464905 w 1464905"/>
                <a:gd name="connsiteY5" fmla="*/ 197680 h 385021"/>
                <a:gd name="connsiteX0" fmla="*/ 0 w 1372383"/>
                <a:gd name="connsiteY0" fmla="*/ 204202 h 385021"/>
                <a:gd name="connsiteX1" fmla="*/ 242497 w 1372383"/>
                <a:gd name="connsiteY1" fmla="*/ 9631 h 385021"/>
                <a:gd name="connsiteX2" fmla="*/ 512004 w 1372383"/>
                <a:gd name="connsiteY2" fmla="*/ 385016 h 385021"/>
                <a:gd name="connsiteX3" fmla="*/ 877764 w 1372383"/>
                <a:gd name="connsiteY3" fmla="*/ 5 h 385021"/>
                <a:gd name="connsiteX4" fmla="*/ 1118396 w 1372383"/>
                <a:gd name="connsiteY4" fmla="*/ 375391 h 385021"/>
                <a:gd name="connsiteX5" fmla="*/ 1372383 w 1372383"/>
                <a:gd name="connsiteY5" fmla="*/ 212145 h 38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383" h="385021">
                  <a:moveTo>
                    <a:pt x="0" y="204202"/>
                  </a:moveTo>
                  <a:cubicBezTo>
                    <a:pt x="97857" y="16509"/>
                    <a:pt x="157163" y="-20505"/>
                    <a:pt x="242497" y="9631"/>
                  </a:cubicBezTo>
                  <a:cubicBezTo>
                    <a:pt x="327831" y="39767"/>
                    <a:pt x="406126" y="386620"/>
                    <a:pt x="512004" y="385016"/>
                  </a:cubicBezTo>
                  <a:cubicBezTo>
                    <a:pt x="617882" y="383412"/>
                    <a:pt x="776699" y="1609"/>
                    <a:pt x="877764" y="5"/>
                  </a:cubicBezTo>
                  <a:cubicBezTo>
                    <a:pt x="978829" y="-1599"/>
                    <a:pt x="1035960" y="340034"/>
                    <a:pt x="1118396" y="375391"/>
                  </a:cubicBezTo>
                  <a:cubicBezTo>
                    <a:pt x="1200832" y="410748"/>
                    <a:pt x="1290568" y="310002"/>
                    <a:pt x="1372383" y="21214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42675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2672" y="392177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leader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1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1" y="596735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6636" y="2332316"/>
            <a:ext cx="131478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execute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91287" y="2332316"/>
            <a:ext cx="8812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reply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33225" y="2332316"/>
            <a:ext cx="93897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order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7028843" y="2307373"/>
            <a:ext cx="3" cy="40489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Turtle">
            <a:extLst>
              <a:ext uri="{FF2B5EF4-FFF2-40B4-BE49-F238E27FC236}">
                <a16:creationId xmlns:a16="http://schemas.microsoft.com/office/drawing/2014/main" xmlns="" id="{5EC4D294-1DF2-514A-A098-51A2420B1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5070" y="3826492"/>
            <a:ext cx="621380" cy="6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F08C0-CD13-4044-A115-245CCFB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8585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Multi-</a:t>
            </a:r>
            <a:r>
              <a:rPr lang="en-US" sz="4000" dirty="0" err="1"/>
              <a:t>Paxos</a:t>
            </a:r>
            <a:r>
              <a:rPr lang="en-US" sz="4000" dirty="0"/>
              <a:t> is Not 1-Slowdown-Tolerant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xmlns="" id="{58143BDE-DEC2-AC43-98E5-DAAC94B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14816" y="4169216"/>
            <a:ext cx="456261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675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2672" y="392177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leader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1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1" y="596735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48020" y="2307373"/>
            <a:ext cx="5196386" cy="4085113"/>
            <a:chOff x="3248020" y="2307373"/>
            <a:chExt cx="5196386" cy="4085113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4956652" y="2307374"/>
              <a:ext cx="3" cy="404897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3248020" y="3123435"/>
              <a:ext cx="4667113" cy="3269051"/>
              <a:chOff x="3248020" y="3123435"/>
              <a:chExt cx="4667113" cy="3269051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3248020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252076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093158" y="4157756"/>
                <a:ext cx="617235" cy="102279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031131" y="4180137"/>
                <a:ext cx="779094" cy="200146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6040404" y="3922305"/>
                <a:ext cx="536012" cy="485870"/>
              </a:xfrm>
              <a:custGeom>
                <a:avLst/>
                <a:gdLst>
                  <a:gd name="connsiteX0" fmla="*/ 0 w 1511166"/>
                  <a:gd name="connsiteY0" fmla="*/ 385016 h 385021"/>
                  <a:gd name="connsiteX1" fmla="*/ 288758 w 1511166"/>
                  <a:gd name="connsiteY1" fmla="*/ 9631 h 385021"/>
                  <a:gd name="connsiteX2" fmla="*/ 558265 w 1511166"/>
                  <a:gd name="connsiteY2" fmla="*/ 385016 h 385021"/>
                  <a:gd name="connsiteX3" fmla="*/ 924025 w 1511166"/>
                  <a:gd name="connsiteY3" fmla="*/ 5 h 385021"/>
                  <a:gd name="connsiteX4" fmla="*/ 1164657 w 1511166"/>
                  <a:gd name="connsiteY4" fmla="*/ 375391 h 385021"/>
                  <a:gd name="connsiteX5" fmla="*/ 1511166 w 1511166"/>
                  <a:gd name="connsiteY5" fmla="*/ 9631 h 385021"/>
                  <a:gd name="connsiteX0" fmla="*/ 0 w 1464905"/>
                  <a:gd name="connsiteY0" fmla="*/ 204202 h 385021"/>
                  <a:gd name="connsiteX1" fmla="*/ 242497 w 1464905"/>
                  <a:gd name="connsiteY1" fmla="*/ 9631 h 385021"/>
                  <a:gd name="connsiteX2" fmla="*/ 512004 w 1464905"/>
                  <a:gd name="connsiteY2" fmla="*/ 385016 h 385021"/>
                  <a:gd name="connsiteX3" fmla="*/ 877764 w 1464905"/>
                  <a:gd name="connsiteY3" fmla="*/ 5 h 385021"/>
                  <a:gd name="connsiteX4" fmla="*/ 1118396 w 1464905"/>
                  <a:gd name="connsiteY4" fmla="*/ 375391 h 385021"/>
                  <a:gd name="connsiteX5" fmla="*/ 1464905 w 1464905"/>
                  <a:gd name="connsiteY5" fmla="*/ 9631 h 385021"/>
                  <a:gd name="connsiteX0" fmla="*/ 0 w 1464905"/>
                  <a:gd name="connsiteY0" fmla="*/ 204202 h 385021"/>
                  <a:gd name="connsiteX1" fmla="*/ 242497 w 1464905"/>
                  <a:gd name="connsiteY1" fmla="*/ 9631 h 385021"/>
                  <a:gd name="connsiteX2" fmla="*/ 512004 w 1464905"/>
                  <a:gd name="connsiteY2" fmla="*/ 385016 h 385021"/>
                  <a:gd name="connsiteX3" fmla="*/ 877764 w 1464905"/>
                  <a:gd name="connsiteY3" fmla="*/ 5 h 385021"/>
                  <a:gd name="connsiteX4" fmla="*/ 1118396 w 1464905"/>
                  <a:gd name="connsiteY4" fmla="*/ 375391 h 385021"/>
                  <a:gd name="connsiteX5" fmla="*/ 1464905 w 1464905"/>
                  <a:gd name="connsiteY5" fmla="*/ 197680 h 385021"/>
                  <a:gd name="connsiteX0" fmla="*/ 0 w 1372383"/>
                  <a:gd name="connsiteY0" fmla="*/ 204202 h 385021"/>
                  <a:gd name="connsiteX1" fmla="*/ 242497 w 1372383"/>
                  <a:gd name="connsiteY1" fmla="*/ 9631 h 385021"/>
                  <a:gd name="connsiteX2" fmla="*/ 512004 w 1372383"/>
                  <a:gd name="connsiteY2" fmla="*/ 385016 h 385021"/>
                  <a:gd name="connsiteX3" fmla="*/ 877764 w 1372383"/>
                  <a:gd name="connsiteY3" fmla="*/ 5 h 385021"/>
                  <a:gd name="connsiteX4" fmla="*/ 1118396 w 1372383"/>
                  <a:gd name="connsiteY4" fmla="*/ 375391 h 385021"/>
                  <a:gd name="connsiteX5" fmla="*/ 1372383 w 1372383"/>
                  <a:gd name="connsiteY5" fmla="*/ 212145 h 38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2383" h="385021">
                    <a:moveTo>
                      <a:pt x="0" y="204202"/>
                    </a:moveTo>
                    <a:cubicBezTo>
                      <a:pt x="97857" y="16509"/>
                      <a:pt x="157163" y="-20505"/>
                      <a:pt x="242497" y="9631"/>
                    </a:cubicBezTo>
                    <a:cubicBezTo>
                      <a:pt x="327831" y="39767"/>
                      <a:pt x="406126" y="386620"/>
                      <a:pt x="512004" y="385016"/>
                    </a:cubicBezTo>
                    <a:cubicBezTo>
                      <a:pt x="617882" y="383412"/>
                      <a:pt x="776699" y="1609"/>
                      <a:pt x="877764" y="5"/>
                    </a:cubicBezTo>
                    <a:cubicBezTo>
                      <a:pt x="978829" y="-1599"/>
                      <a:pt x="1035960" y="340034"/>
                      <a:pt x="1118396" y="375391"/>
                    </a:cubicBezTo>
                    <a:cubicBezTo>
                      <a:pt x="1200832" y="410748"/>
                      <a:pt x="1290568" y="310002"/>
                      <a:pt x="1372383" y="21214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7277434" y="3123435"/>
                <a:ext cx="637699" cy="105670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060433" y="4180137"/>
                <a:ext cx="896527" cy="1001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cxnSpLocks/>
              </p:cNvCxnSpPr>
              <p:nvPr/>
            </p:nvCxnSpPr>
            <p:spPr>
              <a:xfrm>
                <a:off x="5060433" y="4169090"/>
                <a:ext cx="905743" cy="19804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/>
              <p:cNvSpPr/>
              <p:nvPr/>
            </p:nvSpPr>
            <p:spPr>
              <a:xfrm>
                <a:off x="6078361" y="4907278"/>
                <a:ext cx="505983" cy="485870"/>
              </a:xfrm>
              <a:custGeom>
                <a:avLst/>
                <a:gdLst>
                  <a:gd name="connsiteX0" fmla="*/ 0 w 1511166"/>
                  <a:gd name="connsiteY0" fmla="*/ 385016 h 385021"/>
                  <a:gd name="connsiteX1" fmla="*/ 288758 w 1511166"/>
                  <a:gd name="connsiteY1" fmla="*/ 9631 h 385021"/>
                  <a:gd name="connsiteX2" fmla="*/ 558265 w 1511166"/>
                  <a:gd name="connsiteY2" fmla="*/ 385016 h 385021"/>
                  <a:gd name="connsiteX3" fmla="*/ 924025 w 1511166"/>
                  <a:gd name="connsiteY3" fmla="*/ 5 h 385021"/>
                  <a:gd name="connsiteX4" fmla="*/ 1164657 w 1511166"/>
                  <a:gd name="connsiteY4" fmla="*/ 375391 h 385021"/>
                  <a:gd name="connsiteX5" fmla="*/ 1511166 w 1511166"/>
                  <a:gd name="connsiteY5" fmla="*/ 9631 h 385021"/>
                  <a:gd name="connsiteX0" fmla="*/ 0 w 1464905"/>
                  <a:gd name="connsiteY0" fmla="*/ 204202 h 385021"/>
                  <a:gd name="connsiteX1" fmla="*/ 242497 w 1464905"/>
                  <a:gd name="connsiteY1" fmla="*/ 9631 h 385021"/>
                  <a:gd name="connsiteX2" fmla="*/ 512004 w 1464905"/>
                  <a:gd name="connsiteY2" fmla="*/ 385016 h 385021"/>
                  <a:gd name="connsiteX3" fmla="*/ 877764 w 1464905"/>
                  <a:gd name="connsiteY3" fmla="*/ 5 h 385021"/>
                  <a:gd name="connsiteX4" fmla="*/ 1118396 w 1464905"/>
                  <a:gd name="connsiteY4" fmla="*/ 375391 h 385021"/>
                  <a:gd name="connsiteX5" fmla="*/ 1464905 w 1464905"/>
                  <a:gd name="connsiteY5" fmla="*/ 9631 h 385021"/>
                  <a:gd name="connsiteX0" fmla="*/ 0 w 1464905"/>
                  <a:gd name="connsiteY0" fmla="*/ 204202 h 385021"/>
                  <a:gd name="connsiteX1" fmla="*/ 242497 w 1464905"/>
                  <a:gd name="connsiteY1" fmla="*/ 9631 h 385021"/>
                  <a:gd name="connsiteX2" fmla="*/ 512004 w 1464905"/>
                  <a:gd name="connsiteY2" fmla="*/ 385016 h 385021"/>
                  <a:gd name="connsiteX3" fmla="*/ 877764 w 1464905"/>
                  <a:gd name="connsiteY3" fmla="*/ 5 h 385021"/>
                  <a:gd name="connsiteX4" fmla="*/ 1118396 w 1464905"/>
                  <a:gd name="connsiteY4" fmla="*/ 375391 h 385021"/>
                  <a:gd name="connsiteX5" fmla="*/ 1464905 w 1464905"/>
                  <a:gd name="connsiteY5" fmla="*/ 197680 h 385021"/>
                  <a:gd name="connsiteX0" fmla="*/ 0 w 1372383"/>
                  <a:gd name="connsiteY0" fmla="*/ 204202 h 385021"/>
                  <a:gd name="connsiteX1" fmla="*/ 242497 w 1372383"/>
                  <a:gd name="connsiteY1" fmla="*/ 9631 h 385021"/>
                  <a:gd name="connsiteX2" fmla="*/ 512004 w 1372383"/>
                  <a:gd name="connsiteY2" fmla="*/ 385016 h 385021"/>
                  <a:gd name="connsiteX3" fmla="*/ 877764 w 1372383"/>
                  <a:gd name="connsiteY3" fmla="*/ 5 h 385021"/>
                  <a:gd name="connsiteX4" fmla="*/ 1118396 w 1372383"/>
                  <a:gd name="connsiteY4" fmla="*/ 375391 h 385021"/>
                  <a:gd name="connsiteX5" fmla="*/ 1372383 w 1372383"/>
                  <a:gd name="connsiteY5" fmla="*/ 212145 h 38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2383" h="385021">
                    <a:moveTo>
                      <a:pt x="0" y="204202"/>
                    </a:moveTo>
                    <a:cubicBezTo>
                      <a:pt x="97857" y="16509"/>
                      <a:pt x="157163" y="-20505"/>
                      <a:pt x="242497" y="9631"/>
                    </a:cubicBezTo>
                    <a:cubicBezTo>
                      <a:pt x="327831" y="39767"/>
                      <a:pt x="406126" y="386620"/>
                      <a:pt x="512004" y="385016"/>
                    </a:cubicBezTo>
                    <a:cubicBezTo>
                      <a:pt x="617882" y="383412"/>
                      <a:pt x="776699" y="1609"/>
                      <a:pt x="877764" y="5"/>
                    </a:cubicBezTo>
                    <a:cubicBezTo>
                      <a:pt x="978829" y="-1599"/>
                      <a:pt x="1035960" y="340034"/>
                      <a:pt x="1118396" y="375391"/>
                    </a:cubicBezTo>
                    <a:cubicBezTo>
                      <a:pt x="1200832" y="410748"/>
                      <a:pt x="1290568" y="310002"/>
                      <a:pt x="1372383" y="21214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6078400" y="5906616"/>
                <a:ext cx="431716" cy="485870"/>
              </a:xfrm>
              <a:custGeom>
                <a:avLst/>
                <a:gdLst>
                  <a:gd name="connsiteX0" fmla="*/ 0 w 1511166"/>
                  <a:gd name="connsiteY0" fmla="*/ 385016 h 385021"/>
                  <a:gd name="connsiteX1" fmla="*/ 288758 w 1511166"/>
                  <a:gd name="connsiteY1" fmla="*/ 9631 h 385021"/>
                  <a:gd name="connsiteX2" fmla="*/ 558265 w 1511166"/>
                  <a:gd name="connsiteY2" fmla="*/ 385016 h 385021"/>
                  <a:gd name="connsiteX3" fmla="*/ 924025 w 1511166"/>
                  <a:gd name="connsiteY3" fmla="*/ 5 h 385021"/>
                  <a:gd name="connsiteX4" fmla="*/ 1164657 w 1511166"/>
                  <a:gd name="connsiteY4" fmla="*/ 375391 h 385021"/>
                  <a:gd name="connsiteX5" fmla="*/ 1511166 w 1511166"/>
                  <a:gd name="connsiteY5" fmla="*/ 9631 h 385021"/>
                  <a:gd name="connsiteX0" fmla="*/ 0 w 1464905"/>
                  <a:gd name="connsiteY0" fmla="*/ 204202 h 385021"/>
                  <a:gd name="connsiteX1" fmla="*/ 242497 w 1464905"/>
                  <a:gd name="connsiteY1" fmla="*/ 9631 h 385021"/>
                  <a:gd name="connsiteX2" fmla="*/ 512004 w 1464905"/>
                  <a:gd name="connsiteY2" fmla="*/ 385016 h 385021"/>
                  <a:gd name="connsiteX3" fmla="*/ 877764 w 1464905"/>
                  <a:gd name="connsiteY3" fmla="*/ 5 h 385021"/>
                  <a:gd name="connsiteX4" fmla="*/ 1118396 w 1464905"/>
                  <a:gd name="connsiteY4" fmla="*/ 375391 h 385021"/>
                  <a:gd name="connsiteX5" fmla="*/ 1464905 w 1464905"/>
                  <a:gd name="connsiteY5" fmla="*/ 9631 h 385021"/>
                  <a:gd name="connsiteX0" fmla="*/ 0 w 1464905"/>
                  <a:gd name="connsiteY0" fmla="*/ 204202 h 385021"/>
                  <a:gd name="connsiteX1" fmla="*/ 242497 w 1464905"/>
                  <a:gd name="connsiteY1" fmla="*/ 9631 h 385021"/>
                  <a:gd name="connsiteX2" fmla="*/ 512004 w 1464905"/>
                  <a:gd name="connsiteY2" fmla="*/ 385016 h 385021"/>
                  <a:gd name="connsiteX3" fmla="*/ 877764 w 1464905"/>
                  <a:gd name="connsiteY3" fmla="*/ 5 h 385021"/>
                  <a:gd name="connsiteX4" fmla="*/ 1118396 w 1464905"/>
                  <a:gd name="connsiteY4" fmla="*/ 375391 h 385021"/>
                  <a:gd name="connsiteX5" fmla="*/ 1464905 w 1464905"/>
                  <a:gd name="connsiteY5" fmla="*/ 197680 h 385021"/>
                  <a:gd name="connsiteX0" fmla="*/ 0 w 1372383"/>
                  <a:gd name="connsiteY0" fmla="*/ 204202 h 385021"/>
                  <a:gd name="connsiteX1" fmla="*/ 242497 w 1372383"/>
                  <a:gd name="connsiteY1" fmla="*/ 9631 h 385021"/>
                  <a:gd name="connsiteX2" fmla="*/ 512004 w 1372383"/>
                  <a:gd name="connsiteY2" fmla="*/ 385016 h 385021"/>
                  <a:gd name="connsiteX3" fmla="*/ 877764 w 1372383"/>
                  <a:gd name="connsiteY3" fmla="*/ 5 h 385021"/>
                  <a:gd name="connsiteX4" fmla="*/ 1118396 w 1372383"/>
                  <a:gd name="connsiteY4" fmla="*/ 375391 h 385021"/>
                  <a:gd name="connsiteX5" fmla="*/ 1372383 w 1372383"/>
                  <a:gd name="connsiteY5" fmla="*/ 212145 h 38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2383" h="385021">
                    <a:moveTo>
                      <a:pt x="0" y="204202"/>
                    </a:moveTo>
                    <a:cubicBezTo>
                      <a:pt x="97857" y="16509"/>
                      <a:pt x="157163" y="-20505"/>
                      <a:pt x="242497" y="9631"/>
                    </a:cubicBezTo>
                    <a:cubicBezTo>
                      <a:pt x="327831" y="39767"/>
                      <a:pt x="406126" y="386620"/>
                      <a:pt x="512004" y="385016"/>
                    </a:cubicBezTo>
                    <a:cubicBezTo>
                      <a:pt x="617882" y="383412"/>
                      <a:pt x="776699" y="1609"/>
                      <a:pt x="877764" y="5"/>
                    </a:cubicBezTo>
                    <a:cubicBezTo>
                      <a:pt x="978829" y="-1599"/>
                      <a:pt x="1035960" y="340034"/>
                      <a:pt x="1118396" y="375391"/>
                    </a:cubicBezTo>
                    <a:cubicBezTo>
                      <a:pt x="1200832" y="410748"/>
                      <a:pt x="1290568" y="310002"/>
                      <a:pt x="1372383" y="21214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256636" y="2332316"/>
              <a:ext cx="126348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Helvetica Neue Medium" charset="0"/>
                  <a:ea typeface="Helvetica Neue Medium" charset="0"/>
                  <a:cs typeface="Helvetica Neue Medium" charset="0"/>
                </a:rPr>
                <a:t>execute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91287" y="2332316"/>
              <a:ext cx="85311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Helvetica Neue Medium" charset="0"/>
                  <a:ea typeface="Helvetica Neue Medium" charset="0"/>
                  <a:cs typeface="Helvetica Neue Medium" charset="0"/>
                </a:rPr>
                <a:t>reply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33225" y="2332316"/>
              <a:ext cx="9044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u="sng" dirty="0">
                  <a:latin typeface="Helvetica Neue Medium" charset="0"/>
                  <a:ea typeface="Helvetica Neue Medium" charset="0"/>
                  <a:cs typeface="Helvetica Neue Medium" charset="0"/>
                </a:rPr>
                <a:t>order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7028843" y="2307373"/>
              <a:ext cx="3" cy="404897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2102515" y="4591562"/>
            <a:ext cx="4481829" cy="152893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Vulnerable to slowdowns when processing path goes through a single replica. </a:t>
            </a:r>
          </a:p>
        </p:txBody>
      </p:sp>
      <p:pic>
        <p:nvPicPr>
          <p:cNvPr id="45" name="Graphic 44" descr="Turtle">
            <a:extLst>
              <a:ext uri="{FF2B5EF4-FFF2-40B4-BE49-F238E27FC236}">
                <a16:creationId xmlns:a16="http://schemas.microsoft.com/office/drawing/2014/main" xmlns="" id="{08084D84-8075-D946-BE15-86ED1043C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3472" y="3822192"/>
            <a:ext cx="621380" cy="6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2846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94F2F-7357-4755-9CAF-62AB685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Copilot:</a:t>
            </a:r>
            <a:br>
              <a:rPr lang="en-US" dirty="0"/>
            </a:br>
            <a:r>
              <a:rPr lang="en-US" dirty="0"/>
              <a:t>First 1-Slowdown-Tolerant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AC20A3-F9AD-46E4-BE19-FA48185F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14</a:t>
            </a:fld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157F01B6-7957-4299-9703-CCEAA4AE9406}"/>
              </a:ext>
            </a:extLst>
          </p:cNvPr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2E5A68D5-C98E-4ED3-A5C5-44D603CE49F7}"/>
              </a:ext>
            </a:extLst>
          </p:cNvPr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D744A865-BE3A-44AD-A2B8-84F057202E97}"/>
              </a:ext>
            </a:extLst>
          </p:cNvPr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4F665A57-86CF-4FE5-A879-AE08687BF5AA}"/>
              </a:ext>
            </a:extLst>
          </p:cNvPr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6E4250A-691A-4284-AC52-6753566B3722}"/>
              </a:ext>
            </a:extLst>
          </p:cNvPr>
          <p:cNvSpPr txBox="1"/>
          <p:nvPr/>
        </p:nvSpPr>
        <p:spPr>
          <a:xfrm>
            <a:off x="842675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AB2B3229-E73A-4FFA-8F71-8F6E9B4B7A67}"/>
              </a:ext>
            </a:extLst>
          </p:cNvPr>
          <p:cNvSpPr txBox="1"/>
          <p:nvPr/>
        </p:nvSpPr>
        <p:spPr>
          <a:xfrm>
            <a:off x="838201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BEE0B725-33DF-4B7B-9E54-136843F98824}"/>
              </a:ext>
            </a:extLst>
          </p:cNvPr>
          <p:cNvGrpSpPr/>
          <p:nvPr/>
        </p:nvGrpSpPr>
        <p:grpSpPr>
          <a:xfrm>
            <a:off x="838201" y="3921774"/>
            <a:ext cx="941283" cy="2445694"/>
            <a:chOff x="838201" y="3921774"/>
            <a:chExt cx="941283" cy="244569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60E46DC7-865C-4202-99DD-0EB974A898D5}"/>
                </a:ext>
              </a:extLst>
            </p:cNvPr>
            <p:cNvSpPr txBox="1"/>
            <p:nvPr/>
          </p:nvSpPr>
          <p:spPr>
            <a:xfrm>
              <a:off x="842672" y="392177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 Medium" charset="0"/>
                  <a:ea typeface="Helvetica Neue Medium" charset="0"/>
                  <a:cs typeface="Helvetica Neue Medium" charset="0"/>
                </a:rPr>
                <a:t>leader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39858372-43C8-4584-A44A-9D178214D305}"/>
                </a:ext>
              </a:extLst>
            </p:cNvPr>
            <p:cNvSpPr txBox="1"/>
            <p:nvPr/>
          </p:nvSpPr>
          <p:spPr>
            <a:xfrm>
              <a:off x="838201" y="5967358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Helvetica Neue Medium" charset="0"/>
                  <a:ea typeface="Helvetica Neue Medium" charset="0"/>
                  <a:cs typeface="Helvetica Neue Medium" charset="0"/>
                </a:rPr>
                <a:t>replica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88A70511-4A80-40E3-9825-7600598282DF}"/>
              </a:ext>
            </a:extLst>
          </p:cNvPr>
          <p:cNvCxnSpPr/>
          <p:nvPr/>
        </p:nvCxnSpPr>
        <p:spPr>
          <a:xfrm flipH="1" flipV="1">
            <a:off x="5072952" y="2307374"/>
            <a:ext cx="3" cy="40489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AA91461-028D-4905-ADC6-65F258974825}"/>
              </a:ext>
            </a:extLst>
          </p:cNvPr>
          <p:cNvSpPr txBox="1"/>
          <p:nvPr/>
        </p:nvSpPr>
        <p:spPr>
          <a:xfrm>
            <a:off x="3355887" y="2332316"/>
            <a:ext cx="107593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order?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B8F4AF5E-DFC2-4B72-B089-FABEBA9B9DDE}"/>
              </a:ext>
            </a:extLst>
          </p:cNvPr>
          <p:cNvGrpSpPr/>
          <p:nvPr/>
        </p:nvGrpSpPr>
        <p:grpSpPr>
          <a:xfrm>
            <a:off x="768266" y="3909234"/>
            <a:ext cx="1015690" cy="2445694"/>
            <a:chOff x="193759" y="3769028"/>
            <a:chExt cx="1015690" cy="244569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B19D7E6A-0E8B-4239-9ADB-F05CC49EB8D9}"/>
                </a:ext>
              </a:extLst>
            </p:cNvPr>
            <p:cNvSpPr txBox="1"/>
            <p:nvPr/>
          </p:nvSpPr>
          <p:spPr>
            <a:xfrm>
              <a:off x="272636" y="3769028"/>
              <a:ext cx="898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pilot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7CE76685-E0C7-4479-87DC-2955BD0858A2}"/>
                </a:ext>
              </a:extLst>
            </p:cNvPr>
            <p:cNvSpPr txBox="1"/>
            <p:nvPr/>
          </p:nvSpPr>
          <p:spPr>
            <a:xfrm>
              <a:off x="193759" y="5814612"/>
              <a:ext cx="1015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copilot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A37FF3A6-A6A7-4B7A-B885-F90AC67A1425}"/>
              </a:ext>
            </a:extLst>
          </p:cNvPr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43967EA9-F6CB-47FB-BF0A-1F34C9FF6D28}"/>
              </a:ext>
            </a:extLst>
          </p:cNvPr>
          <p:cNvCxnSpPr>
            <a:cxnSpLocks/>
          </p:cNvCxnSpPr>
          <p:nvPr/>
        </p:nvCxnSpPr>
        <p:spPr>
          <a:xfrm>
            <a:off x="2093110" y="3114180"/>
            <a:ext cx="621706" cy="30406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D62AFBA6-2172-4451-AD4F-68E9B21CDB05}"/>
              </a:ext>
            </a:extLst>
          </p:cNvPr>
          <p:cNvGrpSpPr/>
          <p:nvPr/>
        </p:nvGrpSpPr>
        <p:grpSpPr>
          <a:xfrm>
            <a:off x="3164895" y="4168626"/>
            <a:ext cx="824218" cy="2012977"/>
            <a:chOff x="2915509" y="4168626"/>
            <a:chExt cx="824218" cy="2012977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xmlns="" id="{FA349CE0-F315-4A48-B9FC-32376E3ED652}"/>
                </a:ext>
              </a:extLst>
            </p:cNvPr>
            <p:cNvCxnSpPr/>
            <p:nvPr/>
          </p:nvCxnSpPr>
          <p:spPr>
            <a:xfrm>
              <a:off x="2915509" y="4168626"/>
              <a:ext cx="824218" cy="1012244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xmlns="" id="{B2B2908D-16A1-43CA-B80F-4FCDA660DEB5}"/>
                </a:ext>
              </a:extLst>
            </p:cNvPr>
            <p:cNvCxnSpPr/>
            <p:nvPr/>
          </p:nvCxnSpPr>
          <p:spPr>
            <a:xfrm>
              <a:off x="2919565" y="4180137"/>
              <a:ext cx="750637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940B980F-E964-4EE1-A3D0-D3FB6BBA6AE7}"/>
              </a:ext>
            </a:extLst>
          </p:cNvPr>
          <p:cNvGrpSpPr/>
          <p:nvPr/>
        </p:nvGrpSpPr>
        <p:grpSpPr>
          <a:xfrm flipV="1">
            <a:off x="3164480" y="4166932"/>
            <a:ext cx="824218" cy="2012977"/>
            <a:chOff x="2915509" y="4168626"/>
            <a:chExt cx="824218" cy="2012977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xmlns="" id="{D69A5B0D-7451-4034-B8C6-35E8D95044AB}"/>
                </a:ext>
              </a:extLst>
            </p:cNvPr>
            <p:cNvCxnSpPr/>
            <p:nvPr/>
          </p:nvCxnSpPr>
          <p:spPr>
            <a:xfrm>
              <a:off x="2915509" y="4168626"/>
              <a:ext cx="824218" cy="1012244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xmlns="" id="{F72D4892-0EA4-4499-916C-8D8F99B0C1B8}"/>
                </a:ext>
              </a:extLst>
            </p:cNvPr>
            <p:cNvCxnSpPr/>
            <p:nvPr/>
          </p:nvCxnSpPr>
          <p:spPr>
            <a:xfrm>
              <a:off x="2919565" y="4180137"/>
              <a:ext cx="750637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4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Use Two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15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419F4A51-8A70-4A91-BDF1-915852FA2240}"/>
              </a:ext>
            </a:extLst>
          </p:cNvPr>
          <p:cNvSpPr/>
          <p:nvPr/>
        </p:nvSpPr>
        <p:spPr>
          <a:xfrm>
            <a:off x="7587312" y="5134253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2" name="Rounded Rectangle 34">
            <a:extLst>
              <a:ext uri="{FF2B5EF4-FFF2-40B4-BE49-F238E27FC236}">
                <a16:creationId xmlns:a16="http://schemas.microsoft.com/office/drawing/2014/main" xmlns="" id="{C1C0032A-F4C2-476B-BE58-161BFF43FA8A}"/>
              </a:ext>
            </a:extLst>
          </p:cNvPr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xmlns="" id="{6DD90A74-62E7-4161-80E5-DCA778B895B6}"/>
              </a:ext>
            </a:extLst>
          </p:cNvPr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4" name="Rounded Rectangle 37">
            <a:extLst>
              <a:ext uri="{FF2B5EF4-FFF2-40B4-BE49-F238E27FC236}">
                <a16:creationId xmlns:a16="http://schemas.microsoft.com/office/drawing/2014/main" xmlns="" id="{2DDBCB8A-8320-4145-9986-AAC22CDDA29F}"/>
              </a:ext>
            </a:extLst>
          </p:cNvPr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5" name="Rounded Rectangle 38">
            <a:extLst>
              <a:ext uri="{FF2B5EF4-FFF2-40B4-BE49-F238E27FC236}">
                <a16:creationId xmlns:a16="http://schemas.microsoft.com/office/drawing/2014/main" xmlns="" id="{B53B1F2F-389C-4520-9B14-6FCDF814177F}"/>
              </a:ext>
            </a:extLst>
          </p:cNvPr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c’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xmlns="" id="{1EA5DFC3-0F38-4AFB-A681-F5B18EE94B67}"/>
              </a:ext>
            </a:extLst>
          </p:cNvPr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d’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3" name="Rounded Rectangle 52">
            <a:extLst>
              <a:ext uri="{FF2B5EF4-FFF2-40B4-BE49-F238E27FC236}">
                <a16:creationId xmlns:a16="http://schemas.microsoft.com/office/drawing/2014/main" xmlns="" id="{2A8D379A-9141-4C2D-A2DF-E49A7800650B}"/>
              </a:ext>
            </a:extLst>
          </p:cNvPr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4" name="Rounded Rectangle 53">
            <a:extLst>
              <a:ext uri="{FF2B5EF4-FFF2-40B4-BE49-F238E27FC236}">
                <a16:creationId xmlns:a16="http://schemas.microsoft.com/office/drawing/2014/main" xmlns="" id="{641CDAB2-8586-4928-B06E-D18E021C0104}"/>
              </a:ext>
            </a:extLst>
          </p:cNvPr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5" name="Rounded Rectangle 55">
            <a:extLst>
              <a:ext uri="{FF2B5EF4-FFF2-40B4-BE49-F238E27FC236}">
                <a16:creationId xmlns:a16="http://schemas.microsoft.com/office/drawing/2014/main" xmlns="" id="{7421FEA0-0B9D-42BA-B25F-047D1172E57B}"/>
              </a:ext>
            </a:extLst>
          </p:cNvPr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6" name="Rounded Rectangle 56">
            <a:extLst>
              <a:ext uri="{FF2B5EF4-FFF2-40B4-BE49-F238E27FC236}">
                <a16:creationId xmlns:a16="http://schemas.microsoft.com/office/drawing/2014/main" xmlns="" id="{0F95B5EB-6104-443F-91BF-6C77F24BC415}"/>
              </a:ext>
            </a:extLst>
          </p:cNvPr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b’</a:t>
            </a:r>
            <a:endParaRPr lang="en-US" baseline="30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7" name="Rounded Rectangle 37">
            <a:extLst>
              <a:ext uri="{FF2B5EF4-FFF2-40B4-BE49-F238E27FC236}">
                <a16:creationId xmlns:a16="http://schemas.microsoft.com/office/drawing/2014/main" xmlns="" id="{67EB1045-604A-408D-9444-1D4B0727A5FA}"/>
              </a:ext>
            </a:extLst>
          </p:cNvPr>
          <p:cNvSpPr/>
          <p:nvPr/>
        </p:nvSpPr>
        <p:spPr>
          <a:xfrm>
            <a:off x="8245490" y="5590898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?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Combine Logs</a:t>
            </a:r>
            <a:br>
              <a:rPr lang="en-US" dirty="0"/>
            </a:br>
            <a:r>
              <a:rPr lang="en-US" dirty="0"/>
              <a:t>with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16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419F4A51-8A70-4A91-BDF1-915852FA2240}"/>
              </a:ext>
            </a:extLst>
          </p:cNvPr>
          <p:cNvSpPr/>
          <p:nvPr/>
        </p:nvSpPr>
        <p:spPr>
          <a:xfrm>
            <a:off x="7587312" y="5134253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720968C-3AA9-4F1A-9387-B8E3DD23AC76}"/>
              </a:ext>
            </a:extLst>
          </p:cNvPr>
          <p:cNvGrpSpPr/>
          <p:nvPr/>
        </p:nvGrpSpPr>
        <p:grpSpPr>
          <a:xfrm>
            <a:off x="8749152" y="3183401"/>
            <a:ext cx="244140" cy="1411232"/>
            <a:chOff x="8749152" y="3183401"/>
            <a:chExt cx="244140" cy="1411232"/>
          </a:xfrm>
        </p:grpSpPr>
        <p:sp>
          <p:nvSpPr>
            <p:cNvPr id="24" name="Rounded Rectangle 37">
              <a:extLst>
                <a:ext uri="{FF2B5EF4-FFF2-40B4-BE49-F238E27FC236}">
                  <a16:creationId xmlns:a16="http://schemas.microsoft.com/office/drawing/2014/main" xmlns="" id="{2DDBCB8A-8320-4145-9986-AAC22CDDA29F}"/>
                </a:ext>
              </a:extLst>
            </p:cNvPr>
            <p:cNvSpPr/>
            <p:nvPr/>
          </p:nvSpPr>
          <p:spPr>
            <a:xfrm>
              <a:off x="8749152" y="4241175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DAE23F4E-A031-4385-B572-D26AD93567B8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 flipH="1">
              <a:off x="8871222" y="3183401"/>
              <a:ext cx="426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D5E9044B-08A6-4250-A240-FF8185B86871}"/>
              </a:ext>
            </a:extLst>
          </p:cNvPr>
          <p:cNvGrpSpPr/>
          <p:nvPr/>
        </p:nvGrpSpPr>
        <p:grpSpPr>
          <a:xfrm>
            <a:off x="8509274" y="2829943"/>
            <a:ext cx="361948" cy="1411232"/>
            <a:chOff x="8509274" y="2829943"/>
            <a:chExt cx="361948" cy="1411232"/>
          </a:xfrm>
        </p:grpSpPr>
        <p:sp>
          <p:nvSpPr>
            <p:cNvPr id="22" name="Rounded Rectangle 34">
              <a:extLst>
                <a:ext uri="{FF2B5EF4-FFF2-40B4-BE49-F238E27FC236}">
                  <a16:creationId xmlns:a16="http://schemas.microsoft.com/office/drawing/2014/main" xmlns="" id="{C1C0032A-F4C2-476B-BE58-161BFF43FA8A}"/>
                </a:ext>
              </a:extLst>
            </p:cNvPr>
            <p:cNvSpPr/>
            <p:nvPr/>
          </p:nvSpPr>
          <p:spPr>
            <a:xfrm>
              <a:off x="8509274" y="282994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b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7AC503BA-3054-49DD-8C01-29CEAA8F522A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863134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E6D9A158-6D86-4CFC-BFEC-4A8B048DD0B5}"/>
              </a:ext>
            </a:extLst>
          </p:cNvPr>
          <p:cNvGrpSpPr/>
          <p:nvPr/>
        </p:nvGrpSpPr>
        <p:grpSpPr>
          <a:xfrm>
            <a:off x="8260872" y="3183401"/>
            <a:ext cx="370472" cy="1411232"/>
            <a:chOff x="8260872" y="3183401"/>
            <a:chExt cx="370472" cy="1411232"/>
          </a:xfrm>
        </p:grpSpPr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xmlns="" id="{1EA5DFC3-0F38-4AFB-A681-F5B18EE94B67}"/>
                </a:ext>
              </a:extLst>
            </p:cNvPr>
            <p:cNvSpPr/>
            <p:nvPr/>
          </p:nvSpPr>
          <p:spPr>
            <a:xfrm>
              <a:off x="8260872" y="4241175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d'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D6581192-C6C6-43B6-8B64-A88CBD8AC7E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31D8F3CA-AF5B-4996-AD78-A01BF63A3DD7}"/>
              </a:ext>
            </a:extLst>
          </p:cNvPr>
          <p:cNvGrpSpPr/>
          <p:nvPr/>
        </p:nvGrpSpPr>
        <p:grpSpPr>
          <a:xfrm>
            <a:off x="8265134" y="2829943"/>
            <a:ext cx="361955" cy="1411235"/>
            <a:chOff x="8265134" y="2829943"/>
            <a:chExt cx="361948" cy="1411233"/>
          </a:xfrm>
        </p:grpSpPr>
        <p:sp>
          <p:nvSpPr>
            <p:cNvPr id="23" name="Rounded Rectangle 35">
              <a:extLst>
                <a:ext uri="{FF2B5EF4-FFF2-40B4-BE49-F238E27FC236}">
                  <a16:creationId xmlns:a16="http://schemas.microsoft.com/office/drawing/2014/main" xmlns="" id="{6DD90A74-62E7-4161-80E5-DCA778B895B6}"/>
                </a:ext>
              </a:extLst>
            </p:cNvPr>
            <p:cNvSpPr/>
            <p:nvPr/>
          </p:nvSpPr>
          <p:spPr>
            <a:xfrm>
              <a:off x="8265134" y="282994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0C17776-6CD3-4BB3-AA96-A9C0079B6E5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A8EAF705-86B9-4FB4-B3A5-D97D7B532DC8}"/>
              </a:ext>
            </a:extLst>
          </p:cNvPr>
          <p:cNvGrpSpPr/>
          <p:nvPr/>
        </p:nvGrpSpPr>
        <p:grpSpPr>
          <a:xfrm>
            <a:off x="7770461" y="2829943"/>
            <a:ext cx="244140" cy="1411232"/>
            <a:chOff x="7770461" y="2829943"/>
            <a:chExt cx="244140" cy="1411232"/>
          </a:xfrm>
        </p:grpSpPr>
        <p:sp>
          <p:nvSpPr>
            <p:cNvPr id="35" name="Rounded Rectangle 55">
              <a:extLst>
                <a:ext uri="{FF2B5EF4-FFF2-40B4-BE49-F238E27FC236}">
                  <a16:creationId xmlns:a16="http://schemas.microsoft.com/office/drawing/2014/main" xmlns="" id="{7421FEA0-0B9D-42BA-B25F-047D1172E57B}"/>
                </a:ext>
              </a:extLst>
            </p:cNvPr>
            <p:cNvSpPr/>
            <p:nvPr/>
          </p:nvSpPr>
          <p:spPr>
            <a:xfrm>
              <a:off x="7770461" y="282994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e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4FFBEFD-E1EF-49D3-A8C3-A6FEE8E714F4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>
            <a:xfrm flipV="1">
              <a:off x="7888269" y="3183401"/>
              <a:ext cx="426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FA28ABA0-6582-4239-9053-A7CD85C3E31E}"/>
              </a:ext>
            </a:extLst>
          </p:cNvPr>
          <p:cNvGrpSpPr/>
          <p:nvPr/>
        </p:nvGrpSpPr>
        <p:grpSpPr>
          <a:xfrm>
            <a:off x="8027716" y="2829943"/>
            <a:ext cx="359488" cy="1384194"/>
            <a:chOff x="8027716" y="2829943"/>
            <a:chExt cx="359488" cy="1384194"/>
          </a:xfrm>
        </p:grpSpPr>
        <p:sp>
          <p:nvSpPr>
            <p:cNvPr id="33" name="Rounded Rectangle 52">
              <a:extLst>
                <a:ext uri="{FF2B5EF4-FFF2-40B4-BE49-F238E27FC236}">
                  <a16:creationId xmlns:a16="http://schemas.microsoft.com/office/drawing/2014/main" xmlns="" id="{2A8D379A-9141-4C2D-A2DF-E49A7800650B}"/>
                </a:ext>
              </a:extLst>
            </p:cNvPr>
            <p:cNvSpPr/>
            <p:nvPr/>
          </p:nvSpPr>
          <p:spPr>
            <a:xfrm>
              <a:off x="8027716" y="282994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d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178B1E49-7A1F-4F40-BF23-7AB2D6669553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 flipV="1">
              <a:off x="8149786" y="3183401"/>
              <a:ext cx="237418" cy="1030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2130E4CC-88BC-4F72-B7F3-084848EC9772}"/>
              </a:ext>
            </a:extLst>
          </p:cNvPr>
          <p:cNvGrpSpPr/>
          <p:nvPr/>
        </p:nvGrpSpPr>
        <p:grpSpPr>
          <a:xfrm>
            <a:off x="8505012" y="3183401"/>
            <a:ext cx="244140" cy="1411232"/>
            <a:chOff x="8505012" y="3183401"/>
            <a:chExt cx="244140" cy="1411232"/>
          </a:xfrm>
        </p:grpSpPr>
        <p:sp>
          <p:nvSpPr>
            <p:cNvPr id="25" name="Rounded Rectangle 38">
              <a:extLst>
                <a:ext uri="{FF2B5EF4-FFF2-40B4-BE49-F238E27FC236}">
                  <a16:creationId xmlns:a16="http://schemas.microsoft.com/office/drawing/2014/main" xmlns="" id="{B53B1F2F-389C-4520-9B14-6FCDF814177F}"/>
                </a:ext>
              </a:extLst>
            </p:cNvPr>
            <p:cNvSpPr/>
            <p:nvPr/>
          </p:nvSpPr>
          <p:spPr>
            <a:xfrm>
              <a:off x="8505012" y="4241175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2D9074ED-F4D0-4E38-9763-1DA98DBCCA08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8627082" y="3183401"/>
              <a:ext cx="426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09ABD118-9CD5-4855-97C1-A1CD88B985B3}"/>
              </a:ext>
            </a:extLst>
          </p:cNvPr>
          <p:cNvGrpSpPr/>
          <p:nvPr/>
        </p:nvGrpSpPr>
        <p:grpSpPr>
          <a:xfrm>
            <a:off x="7892531" y="3183401"/>
            <a:ext cx="375063" cy="1411232"/>
            <a:chOff x="7892531" y="3183401"/>
            <a:chExt cx="375063" cy="1411232"/>
          </a:xfrm>
        </p:grpSpPr>
        <p:sp>
          <p:nvSpPr>
            <p:cNvPr id="34" name="Rounded Rectangle 53">
              <a:extLst>
                <a:ext uri="{FF2B5EF4-FFF2-40B4-BE49-F238E27FC236}">
                  <a16:creationId xmlns:a16="http://schemas.microsoft.com/office/drawing/2014/main" xmlns="" id="{641CDAB2-8586-4928-B06E-D18E021C0104}"/>
                </a:ext>
              </a:extLst>
            </p:cNvPr>
            <p:cNvSpPr/>
            <p:nvPr/>
          </p:nvSpPr>
          <p:spPr>
            <a:xfrm>
              <a:off x="8023454" y="4241175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e'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E8C40585-C19E-4612-B402-0D449414D7D3}"/>
                </a:ext>
              </a:extLst>
            </p:cNvPr>
            <p:cNvCxnSpPr>
              <a:cxnSpLocks/>
              <a:stCxn id="35" idx="2"/>
              <a:endCxn id="34" idx="0"/>
            </p:cNvCxnSpPr>
            <p:nvPr/>
          </p:nvCxnSpPr>
          <p:spPr>
            <a:xfrm>
              <a:off x="7892531" y="3183401"/>
              <a:ext cx="252993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66A4D3A7-D09E-46EE-8320-E009EF0EDBE3}"/>
              </a:ext>
            </a:extLst>
          </p:cNvPr>
          <p:cNvGrpSpPr/>
          <p:nvPr/>
        </p:nvGrpSpPr>
        <p:grpSpPr>
          <a:xfrm>
            <a:off x="7766199" y="3183401"/>
            <a:ext cx="383587" cy="1411232"/>
            <a:chOff x="7766199" y="3183401"/>
            <a:chExt cx="383587" cy="1411232"/>
          </a:xfrm>
        </p:grpSpPr>
        <p:sp>
          <p:nvSpPr>
            <p:cNvPr id="36" name="Rounded Rectangle 56">
              <a:extLst>
                <a:ext uri="{FF2B5EF4-FFF2-40B4-BE49-F238E27FC236}">
                  <a16:creationId xmlns:a16="http://schemas.microsoft.com/office/drawing/2014/main" xmlns="" id="{0F95B5EB-6104-443F-91BF-6C77F24BC415}"/>
                </a:ext>
              </a:extLst>
            </p:cNvPr>
            <p:cNvSpPr/>
            <p:nvPr/>
          </p:nvSpPr>
          <p:spPr>
            <a:xfrm>
              <a:off x="7766199" y="4241175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b'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CFD8B0D9-C81F-4E5F-B380-5605F83CBC55}"/>
                </a:ext>
              </a:extLst>
            </p:cNvPr>
            <p:cNvCxnSpPr>
              <a:cxnSpLocks/>
              <a:stCxn id="33" idx="2"/>
              <a:endCxn id="36" idx="0"/>
            </p:cNvCxnSpPr>
            <p:nvPr/>
          </p:nvCxnSpPr>
          <p:spPr>
            <a:xfrm flipH="1">
              <a:off x="7888269" y="3183401"/>
              <a:ext cx="261517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58A4497B-5461-4135-8A67-922E1CB1F05A}"/>
              </a:ext>
            </a:extLst>
          </p:cNvPr>
          <p:cNvGrpSpPr/>
          <p:nvPr/>
        </p:nvGrpSpPr>
        <p:grpSpPr>
          <a:xfrm>
            <a:off x="7888269" y="2905072"/>
            <a:ext cx="925955" cy="1005"/>
            <a:chOff x="7888269" y="2905072"/>
            <a:chExt cx="925955" cy="100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ACCF1B5E-6E8C-4FDC-8D4C-53C6ED44B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1344" y="290507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30CC67E6-5282-407E-B6F0-AD03567BD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7204" y="2906077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D59C994E-1EE5-41C6-9EE5-AEB864F8E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9786" y="290507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9231CBEC-2913-4E69-A52C-D4C8ED2E4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8269" y="290507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6F0BD2AC-3AB6-425B-BDB8-938081B3597F}"/>
              </a:ext>
            </a:extLst>
          </p:cNvPr>
          <p:cNvGrpSpPr/>
          <p:nvPr/>
        </p:nvGrpSpPr>
        <p:grpSpPr>
          <a:xfrm>
            <a:off x="7893239" y="4310376"/>
            <a:ext cx="918730" cy="1729"/>
            <a:chOff x="7895494" y="2905072"/>
            <a:chExt cx="918730" cy="1729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CA36497E-8A7D-40E4-8AF2-D65D0B023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1344" y="290507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576BE283-177A-4E10-8064-1EFE8E175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7204" y="2906077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xmlns="" id="{419BE166-21C8-4952-838A-3BF64650E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9786" y="2905072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F95CDA82-29E7-444A-92CA-A60335E73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5494" y="2906801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2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Dependency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17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419F4A51-8A70-4A91-BDF1-915852FA2240}"/>
              </a:ext>
            </a:extLst>
          </p:cNvPr>
          <p:cNvSpPr/>
          <p:nvPr/>
        </p:nvSpPr>
        <p:spPr>
          <a:xfrm>
            <a:off x="7587312" y="5134253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4" name="Rounded Rectangle 37">
            <a:extLst>
              <a:ext uri="{FF2B5EF4-FFF2-40B4-BE49-F238E27FC236}">
                <a16:creationId xmlns:a16="http://schemas.microsoft.com/office/drawing/2014/main" xmlns="" id="{2DDBCB8A-8320-4145-9986-AAC22CDDA29F}"/>
              </a:ext>
            </a:extLst>
          </p:cNvPr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AE23F4E-A031-4385-B572-D26AD93567B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887122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34">
            <a:extLst>
              <a:ext uri="{FF2B5EF4-FFF2-40B4-BE49-F238E27FC236}">
                <a16:creationId xmlns:a16="http://schemas.microsoft.com/office/drawing/2014/main" xmlns="" id="{C1C0032A-F4C2-476B-BE58-161BFF43FA8A}"/>
              </a:ext>
            </a:extLst>
          </p:cNvPr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AC503BA-3054-49DD-8C01-29CEAA8F522A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8631344" y="3183401"/>
            <a:ext cx="239878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39">
            <a:extLst>
              <a:ext uri="{FF2B5EF4-FFF2-40B4-BE49-F238E27FC236}">
                <a16:creationId xmlns:a16="http://schemas.microsoft.com/office/drawing/2014/main" xmlns="" id="{1EA5DFC3-0F38-4AFB-A681-F5B18EE94B67}"/>
              </a:ext>
            </a:extLst>
          </p:cNvPr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xmlns="" id="{6DD90A74-62E7-4161-80E5-DCA778B895B6}"/>
              </a:ext>
            </a:extLst>
          </p:cNvPr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EEAD527-9415-4AE5-9CF4-C7634EEB409E}"/>
              </a:ext>
            </a:extLst>
          </p:cNvPr>
          <p:cNvGrpSpPr/>
          <p:nvPr/>
        </p:nvGrpSpPr>
        <p:grpSpPr>
          <a:xfrm>
            <a:off x="8382942" y="3183401"/>
            <a:ext cx="248402" cy="1057774"/>
            <a:chOff x="8382942" y="3183401"/>
            <a:chExt cx="248402" cy="10577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D6581192-C6C6-43B6-8B64-A88CBD8AC7E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0C17776-6CD3-4BB3-AA96-A9C0079B6E5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55">
            <a:extLst>
              <a:ext uri="{FF2B5EF4-FFF2-40B4-BE49-F238E27FC236}">
                <a16:creationId xmlns:a16="http://schemas.microsoft.com/office/drawing/2014/main" xmlns="" id="{7421FEA0-0B9D-42BA-B25F-047D1172E57B}"/>
              </a:ext>
            </a:extLst>
          </p:cNvPr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3" name="Rounded Rectangle 52">
            <a:extLst>
              <a:ext uri="{FF2B5EF4-FFF2-40B4-BE49-F238E27FC236}">
                <a16:creationId xmlns:a16="http://schemas.microsoft.com/office/drawing/2014/main" xmlns="" id="{2A8D379A-9141-4C2D-A2DF-E49A7800650B}"/>
              </a:ext>
            </a:extLst>
          </p:cNvPr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178B1E49-7A1F-4F40-BF23-7AB2D6669553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8149786" y="3183401"/>
            <a:ext cx="237418" cy="1030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8">
            <a:extLst>
              <a:ext uri="{FF2B5EF4-FFF2-40B4-BE49-F238E27FC236}">
                <a16:creationId xmlns:a16="http://schemas.microsoft.com/office/drawing/2014/main" xmlns="" id="{B53B1F2F-389C-4520-9B14-6FCDF814177F}"/>
              </a:ext>
            </a:extLst>
          </p:cNvPr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D9074ED-F4D0-4E38-9763-1DA98DBCCA0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62708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53">
            <a:extLst>
              <a:ext uri="{FF2B5EF4-FFF2-40B4-BE49-F238E27FC236}">
                <a16:creationId xmlns:a16="http://schemas.microsoft.com/office/drawing/2014/main" xmlns="" id="{641CDAB2-8586-4928-B06E-D18E021C0104}"/>
              </a:ext>
            </a:extLst>
          </p:cNvPr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6" name="Rounded Rectangle 56">
            <a:extLst>
              <a:ext uri="{FF2B5EF4-FFF2-40B4-BE49-F238E27FC236}">
                <a16:creationId xmlns:a16="http://schemas.microsoft.com/office/drawing/2014/main" xmlns="" id="{0F95B5EB-6104-443F-91BF-6C77F24BC415}"/>
              </a:ext>
            </a:extLst>
          </p:cNvPr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FD8B0D9-C81F-4E5F-B380-5605F83CBC55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888269" y="3183401"/>
            <a:ext cx="261517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CCF1B5E-6E8C-4FDC-8D4C-53C6ED44B91E}"/>
              </a:ext>
            </a:extLst>
          </p:cNvPr>
          <p:cNvCxnSpPr>
            <a:cxnSpLocks/>
          </p:cNvCxnSpPr>
          <p:nvPr/>
        </p:nvCxnSpPr>
        <p:spPr>
          <a:xfrm flipH="1">
            <a:off x="8631344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0CC67E6-5282-407E-B6F0-AD03567BD321}"/>
              </a:ext>
            </a:extLst>
          </p:cNvPr>
          <p:cNvCxnSpPr>
            <a:cxnSpLocks/>
          </p:cNvCxnSpPr>
          <p:nvPr/>
        </p:nvCxnSpPr>
        <p:spPr>
          <a:xfrm flipH="1">
            <a:off x="8387204" y="2906077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D59C994E-1EE5-41C6-9EE5-AEB864F8E0D8}"/>
              </a:ext>
            </a:extLst>
          </p:cNvPr>
          <p:cNvCxnSpPr>
            <a:cxnSpLocks/>
          </p:cNvCxnSpPr>
          <p:nvPr/>
        </p:nvCxnSpPr>
        <p:spPr>
          <a:xfrm flipH="1">
            <a:off x="8149786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9231CBEC-2913-4E69-A52C-D4C8ED2E4225}"/>
              </a:ext>
            </a:extLst>
          </p:cNvPr>
          <p:cNvCxnSpPr>
            <a:cxnSpLocks/>
          </p:cNvCxnSpPr>
          <p:nvPr/>
        </p:nvCxnSpPr>
        <p:spPr>
          <a:xfrm flipH="1">
            <a:off x="7888269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CA36497E-8A7D-40E4-8AF2-D65D0B02364B}"/>
              </a:ext>
            </a:extLst>
          </p:cNvPr>
          <p:cNvCxnSpPr>
            <a:cxnSpLocks/>
          </p:cNvCxnSpPr>
          <p:nvPr/>
        </p:nvCxnSpPr>
        <p:spPr>
          <a:xfrm flipH="1">
            <a:off x="8624119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576BE283-177A-4E10-8064-1EFE8E17534C}"/>
              </a:ext>
            </a:extLst>
          </p:cNvPr>
          <p:cNvCxnSpPr>
            <a:cxnSpLocks/>
          </p:cNvCxnSpPr>
          <p:nvPr/>
        </p:nvCxnSpPr>
        <p:spPr>
          <a:xfrm flipH="1">
            <a:off x="8379979" y="4311381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419BE166-21C8-4952-838A-3BF64650E6C8}"/>
              </a:ext>
            </a:extLst>
          </p:cNvPr>
          <p:cNvCxnSpPr>
            <a:cxnSpLocks/>
          </p:cNvCxnSpPr>
          <p:nvPr/>
        </p:nvCxnSpPr>
        <p:spPr>
          <a:xfrm flipH="1">
            <a:off x="8142561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46BFEB9-38CD-47B3-8682-90324A0277B5}"/>
              </a:ext>
            </a:extLst>
          </p:cNvPr>
          <p:cNvGrpSpPr/>
          <p:nvPr/>
        </p:nvGrpSpPr>
        <p:grpSpPr>
          <a:xfrm>
            <a:off x="7888269" y="3183401"/>
            <a:ext cx="257255" cy="1125394"/>
            <a:chOff x="7888269" y="3183401"/>
            <a:chExt cx="257255" cy="112539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4FFBEFD-E1EF-49D3-A8C3-A6FEE8E714F4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>
            <a:xfrm flipV="1">
              <a:off x="7888269" y="3183401"/>
              <a:ext cx="426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E8C40585-C19E-4612-B402-0D449414D7D3}"/>
                </a:ext>
              </a:extLst>
            </p:cNvPr>
            <p:cNvCxnSpPr>
              <a:cxnSpLocks/>
              <a:stCxn id="35" idx="2"/>
              <a:endCxn id="34" idx="0"/>
            </p:cNvCxnSpPr>
            <p:nvPr/>
          </p:nvCxnSpPr>
          <p:spPr>
            <a:xfrm>
              <a:off x="7892531" y="3183401"/>
              <a:ext cx="252993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F95CDA82-29E7-444A-92CA-A60335E73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8269" y="4308795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3D9786C-70B0-436F-87A4-48C10C93C65F}"/>
              </a:ext>
            </a:extLst>
          </p:cNvPr>
          <p:cNvGrpSpPr/>
          <p:nvPr/>
        </p:nvGrpSpPr>
        <p:grpSpPr>
          <a:xfrm>
            <a:off x="7887488" y="3180492"/>
            <a:ext cx="257255" cy="1128044"/>
            <a:chOff x="7888269" y="3183401"/>
            <a:chExt cx="257255" cy="112804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B48F6F0A-F21C-4A75-B290-1B687F50E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8269" y="3183401"/>
              <a:ext cx="4262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A40D4F28-B053-464F-8D5B-8488DD1E749C}"/>
                </a:ext>
              </a:extLst>
            </p:cNvPr>
            <p:cNvCxnSpPr>
              <a:cxnSpLocks/>
            </p:cNvCxnSpPr>
            <p:nvPr/>
          </p:nvCxnSpPr>
          <p:spPr>
            <a:xfrm>
              <a:off x="7892531" y="3183401"/>
              <a:ext cx="252993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0684350E-4910-4850-B5EA-CFCDC2330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8269" y="4311445"/>
              <a:ext cx="18288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077CB16-CFE4-49BB-A6F9-F84FA601008C}"/>
              </a:ext>
            </a:extLst>
          </p:cNvPr>
          <p:cNvGrpSpPr/>
          <p:nvPr/>
        </p:nvGrpSpPr>
        <p:grpSpPr>
          <a:xfrm>
            <a:off x="8382338" y="3183401"/>
            <a:ext cx="248402" cy="1057774"/>
            <a:chOff x="8382942" y="3183401"/>
            <a:chExt cx="248402" cy="105777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82C76261-F886-4019-9F17-83C97739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C90F04FE-7F4D-4F53-90F8-FB2C2DA58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9E8FE83-D2C9-4F28-86BD-284277A0F122}"/>
              </a:ext>
            </a:extLst>
          </p:cNvPr>
          <p:cNvSpPr/>
          <p:nvPr/>
        </p:nvSpPr>
        <p:spPr>
          <a:xfrm>
            <a:off x="2636528" y="3046834"/>
            <a:ext cx="4586436" cy="9251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Break cycles deterministically</a:t>
            </a:r>
          </a:p>
        </p:txBody>
      </p:sp>
    </p:spTree>
    <p:extLst>
      <p:ext uri="{BB962C8B-B14F-4D97-AF65-F5344CB8AC3E}">
        <p14:creationId xmlns:p14="http://schemas.microsoft.com/office/powerpoint/2010/main" val="27719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A Tricky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18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419F4A51-8A70-4A91-BDF1-915852FA2240}"/>
              </a:ext>
            </a:extLst>
          </p:cNvPr>
          <p:cNvSpPr/>
          <p:nvPr/>
        </p:nvSpPr>
        <p:spPr>
          <a:xfrm>
            <a:off x="7602089" y="4855530"/>
            <a:ext cx="1560498" cy="18655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AE23F4E-A031-4385-B572-D26AD93567B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87122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34">
            <a:extLst>
              <a:ext uri="{FF2B5EF4-FFF2-40B4-BE49-F238E27FC236}">
                <a16:creationId xmlns:a16="http://schemas.microsoft.com/office/drawing/2014/main" xmlns="" id="{C1C0032A-F4C2-476B-BE58-161BFF43FA8A}"/>
              </a:ext>
            </a:extLst>
          </p:cNvPr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AC503BA-3054-49DD-8C01-29CEAA8F522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631344" y="3183401"/>
            <a:ext cx="239878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xmlns="" id="{6DD90A74-62E7-4161-80E5-DCA778B895B6}"/>
              </a:ext>
            </a:extLst>
          </p:cNvPr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5" name="Rounded Rectangle 55">
            <a:extLst>
              <a:ext uri="{FF2B5EF4-FFF2-40B4-BE49-F238E27FC236}">
                <a16:creationId xmlns:a16="http://schemas.microsoft.com/office/drawing/2014/main" xmlns="" id="{7421FEA0-0B9D-42BA-B25F-047D1172E57B}"/>
              </a:ext>
            </a:extLst>
          </p:cNvPr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3" name="Rounded Rectangle 52">
            <a:extLst>
              <a:ext uri="{FF2B5EF4-FFF2-40B4-BE49-F238E27FC236}">
                <a16:creationId xmlns:a16="http://schemas.microsoft.com/office/drawing/2014/main" xmlns="" id="{2A8D379A-9141-4C2D-A2DF-E49A7800650B}"/>
              </a:ext>
            </a:extLst>
          </p:cNvPr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178B1E49-7A1F-4F40-BF23-7AB2D6669553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8149786" y="3183401"/>
            <a:ext cx="237418" cy="1030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D9074ED-F4D0-4E38-9763-1DA98DBCCA0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62708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FD8B0D9-C81F-4E5F-B380-5605F83CBC5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888269" y="3183401"/>
            <a:ext cx="261517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CCF1B5E-6E8C-4FDC-8D4C-53C6ED44B91E}"/>
              </a:ext>
            </a:extLst>
          </p:cNvPr>
          <p:cNvCxnSpPr>
            <a:cxnSpLocks/>
          </p:cNvCxnSpPr>
          <p:nvPr/>
        </p:nvCxnSpPr>
        <p:spPr>
          <a:xfrm flipH="1">
            <a:off x="8631344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0CC67E6-5282-407E-B6F0-AD03567BD321}"/>
              </a:ext>
            </a:extLst>
          </p:cNvPr>
          <p:cNvCxnSpPr>
            <a:cxnSpLocks/>
          </p:cNvCxnSpPr>
          <p:nvPr/>
        </p:nvCxnSpPr>
        <p:spPr>
          <a:xfrm flipH="1">
            <a:off x="8387204" y="2906077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D59C994E-1EE5-41C6-9EE5-AEB864F8E0D8}"/>
              </a:ext>
            </a:extLst>
          </p:cNvPr>
          <p:cNvCxnSpPr>
            <a:cxnSpLocks/>
          </p:cNvCxnSpPr>
          <p:nvPr/>
        </p:nvCxnSpPr>
        <p:spPr>
          <a:xfrm flipH="1">
            <a:off x="8149786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9231CBEC-2913-4E69-A52C-D4C8ED2E4225}"/>
              </a:ext>
            </a:extLst>
          </p:cNvPr>
          <p:cNvCxnSpPr>
            <a:cxnSpLocks/>
          </p:cNvCxnSpPr>
          <p:nvPr/>
        </p:nvCxnSpPr>
        <p:spPr>
          <a:xfrm flipH="1">
            <a:off x="7888269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4FFBEFD-E1EF-49D3-A8C3-A6FEE8E714F4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888269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E8C40585-C19E-4612-B402-0D449414D7D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92531" y="3183401"/>
            <a:ext cx="252993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37">
            <a:extLst>
              <a:ext uri="{FF2B5EF4-FFF2-40B4-BE49-F238E27FC236}">
                <a16:creationId xmlns:a16="http://schemas.microsoft.com/office/drawing/2014/main" xmlns="" id="{F48CF1F6-772B-4AAB-A5DC-9A8066336EC5}"/>
              </a:ext>
            </a:extLst>
          </p:cNvPr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2" name="Rounded Rectangle 39">
            <a:extLst>
              <a:ext uri="{FF2B5EF4-FFF2-40B4-BE49-F238E27FC236}">
                <a16:creationId xmlns:a16="http://schemas.microsoft.com/office/drawing/2014/main" xmlns="" id="{7259E53A-6187-48F3-A757-F35E04D709A1}"/>
              </a:ext>
            </a:extLst>
          </p:cNvPr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xmlns="" id="{AE54CD8B-4801-44AC-8DD9-0E2979C1D142}"/>
              </a:ext>
            </a:extLst>
          </p:cNvPr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6" name="Rounded Rectangle 53">
            <a:extLst>
              <a:ext uri="{FF2B5EF4-FFF2-40B4-BE49-F238E27FC236}">
                <a16:creationId xmlns:a16="http://schemas.microsoft.com/office/drawing/2014/main" xmlns="" id="{411F26E2-85D8-43A8-9D58-9AB0F81A5E27}"/>
              </a:ext>
            </a:extLst>
          </p:cNvPr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8" name="Rounded Rectangle 56">
            <a:extLst>
              <a:ext uri="{FF2B5EF4-FFF2-40B4-BE49-F238E27FC236}">
                <a16:creationId xmlns:a16="http://schemas.microsoft.com/office/drawing/2014/main" xmlns="" id="{7C2C68C2-1E55-4826-8F83-20C84CC6E533}"/>
              </a:ext>
            </a:extLst>
          </p:cNvPr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E4F0219E-755F-4B8C-9C2E-EEF3FBE2CE08}"/>
              </a:ext>
            </a:extLst>
          </p:cNvPr>
          <p:cNvCxnSpPr>
            <a:cxnSpLocks/>
          </p:cNvCxnSpPr>
          <p:nvPr/>
        </p:nvCxnSpPr>
        <p:spPr>
          <a:xfrm flipH="1">
            <a:off x="8624119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E2C1432D-AF71-4040-9AC9-E2DDFFC02AFA}"/>
              </a:ext>
            </a:extLst>
          </p:cNvPr>
          <p:cNvCxnSpPr>
            <a:cxnSpLocks/>
          </p:cNvCxnSpPr>
          <p:nvPr/>
        </p:nvCxnSpPr>
        <p:spPr>
          <a:xfrm flipH="1">
            <a:off x="8379979" y="4311381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7A4D421D-5039-4F2E-90F1-AF523F0B37BD}"/>
              </a:ext>
            </a:extLst>
          </p:cNvPr>
          <p:cNvCxnSpPr>
            <a:cxnSpLocks/>
          </p:cNvCxnSpPr>
          <p:nvPr/>
        </p:nvCxnSpPr>
        <p:spPr>
          <a:xfrm flipH="1">
            <a:off x="8142561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EBB749D5-F2B4-425E-B7F3-A0F521CF3221}"/>
              </a:ext>
            </a:extLst>
          </p:cNvPr>
          <p:cNvGrpSpPr/>
          <p:nvPr/>
        </p:nvGrpSpPr>
        <p:grpSpPr>
          <a:xfrm>
            <a:off x="8259041" y="5325472"/>
            <a:ext cx="732420" cy="1261079"/>
            <a:chOff x="8018259" y="5325472"/>
            <a:chExt cx="732420" cy="1261079"/>
          </a:xfrm>
        </p:grpSpPr>
        <p:sp>
          <p:nvSpPr>
            <p:cNvPr id="47" name="Rounded Rectangle 29">
              <a:extLst>
                <a:ext uri="{FF2B5EF4-FFF2-40B4-BE49-F238E27FC236}">
                  <a16:creationId xmlns:a16="http://schemas.microsoft.com/office/drawing/2014/main" xmlns="" id="{5ED04F81-CAEC-497E-B415-2974C9A56BEF}"/>
                </a:ext>
              </a:extLst>
            </p:cNvPr>
            <p:cNvSpPr/>
            <p:nvPr/>
          </p:nvSpPr>
          <p:spPr>
            <a:xfrm>
              <a:off x="850653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FA49669E-0AEB-4302-9D99-3679585A7C6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8624347" y="5678930"/>
              <a:ext cx="4262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34">
              <a:extLst>
                <a:ext uri="{FF2B5EF4-FFF2-40B4-BE49-F238E27FC236}">
                  <a16:creationId xmlns:a16="http://schemas.microsoft.com/office/drawing/2014/main" xmlns="" id="{CA09C759-E73E-4E3C-8B9C-11EDB37FB403}"/>
                </a:ext>
              </a:extLst>
            </p:cNvPr>
            <p:cNvSpPr/>
            <p:nvPr/>
          </p:nvSpPr>
          <p:spPr>
            <a:xfrm>
              <a:off x="826239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b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2D0A0890-E3CA-48CC-BE8D-97C25D8E6D1B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8384469" y="5678930"/>
              <a:ext cx="239878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35">
              <a:extLst>
                <a:ext uri="{FF2B5EF4-FFF2-40B4-BE49-F238E27FC236}">
                  <a16:creationId xmlns:a16="http://schemas.microsoft.com/office/drawing/2014/main" xmlns="" id="{7101F5B9-D32F-408C-BA49-A3C8CAC381B0}"/>
                </a:ext>
              </a:extLst>
            </p:cNvPr>
            <p:cNvSpPr/>
            <p:nvPr/>
          </p:nvSpPr>
          <p:spPr>
            <a:xfrm>
              <a:off x="801825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D5B3C44D-B3B3-4E4A-9672-EA3A984C63DE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8380207" y="5678930"/>
              <a:ext cx="4262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E4C2870A-8EC0-412E-898F-152E0CC78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469" y="5400601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FDAE4E47-5E0E-4DF5-B13D-79CF9203B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0329" y="5401606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ounded Rectangle 37">
              <a:extLst>
                <a:ext uri="{FF2B5EF4-FFF2-40B4-BE49-F238E27FC236}">
                  <a16:creationId xmlns:a16="http://schemas.microsoft.com/office/drawing/2014/main" xmlns="" id="{096BBE23-EFCD-49EE-82E8-19531083CF17}"/>
                </a:ext>
              </a:extLst>
            </p:cNvPr>
            <p:cNvSpPr/>
            <p:nvPr/>
          </p:nvSpPr>
          <p:spPr>
            <a:xfrm>
              <a:off x="850204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146" name="Rounded Rectangle 38">
              <a:extLst>
                <a:ext uri="{FF2B5EF4-FFF2-40B4-BE49-F238E27FC236}">
                  <a16:creationId xmlns:a16="http://schemas.microsoft.com/office/drawing/2014/main" xmlns="" id="{13F5AA58-8654-4144-AE08-CA567EE61F26}"/>
                </a:ext>
              </a:extLst>
            </p:cNvPr>
            <p:cNvSpPr/>
            <p:nvPr/>
          </p:nvSpPr>
          <p:spPr>
            <a:xfrm>
              <a:off x="825790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xmlns="" id="{766403FA-BDC9-47EB-98A7-01EAE2E66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016" y="6302294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xmlns="" id="{9AC1D279-9786-4C62-BFB4-1C91AF1012D3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H="1" flipV="1">
              <a:off x="8140329" y="5678930"/>
              <a:ext cx="239878" cy="55120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077CB16-CFE4-49BB-A6F9-F84FA601008C}"/>
              </a:ext>
            </a:extLst>
          </p:cNvPr>
          <p:cNvGrpSpPr/>
          <p:nvPr/>
        </p:nvGrpSpPr>
        <p:grpSpPr>
          <a:xfrm>
            <a:off x="8382338" y="3183401"/>
            <a:ext cx="248402" cy="1057774"/>
            <a:chOff x="8382942" y="3183401"/>
            <a:chExt cx="248402" cy="105777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82C76261-F886-4019-9F17-83C97739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C90F04FE-7F4D-4F53-90F8-FB2C2DA58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3BBE8DE5-D5A8-4D1B-9946-2FD1C6F0ED85}"/>
              </a:ext>
            </a:extLst>
          </p:cNvPr>
          <p:cNvCxnSpPr>
            <a:cxnSpLocks/>
          </p:cNvCxnSpPr>
          <p:nvPr/>
        </p:nvCxnSpPr>
        <p:spPr>
          <a:xfrm flipH="1">
            <a:off x="7887488" y="430853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xmlns="" id="{00193F6F-E919-48D6-B91F-24DE265BAB6B}"/>
              </a:ext>
            </a:extLst>
          </p:cNvPr>
          <p:cNvSpPr/>
          <p:nvPr/>
        </p:nvSpPr>
        <p:spPr>
          <a:xfrm>
            <a:off x="4328253" y="4234644"/>
            <a:ext cx="2676517" cy="1189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Possible ordering: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a, a’, b, c’, c</a:t>
            </a:r>
            <a:endParaRPr lang="en-US" sz="24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A Tricky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19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419F4A51-8A70-4A91-BDF1-915852FA2240}"/>
              </a:ext>
            </a:extLst>
          </p:cNvPr>
          <p:cNvSpPr/>
          <p:nvPr/>
        </p:nvSpPr>
        <p:spPr>
          <a:xfrm>
            <a:off x="7602089" y="4855530"/>
            <a:ext cx="1560498" cy="18655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AE23F4E-A031-4385-B572-D26AD93567B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87122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34">
            <a:extLst>
              <a:ext uri="{FF2B5EF4-FFF2-40B4-BE49-F238E27FC236}">
                <a16:creationId xmlns:a16="http://schemas.microsoft.com/office/drawing/2014/main" xmlns="" id="{C1C0032A-F4C2-476B-BE58-161BFF43FA8A}"/>
              </a:ext>
            </a:extLst>
          </p:cNvPr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AC503BA-3054-49DD-8C01-29CEAA8F522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631344" y="3183401"/>
            <a:ext cx="239878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xmlns="" id="{6DD90A74-62E7-4161-80E5-DCA778B895B6}"/>
              </a:ext>
            </a:extLst>
          </p:cNvPr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EEAD527-9415-4AE5-9CF4-C7634EEB409E}"/>
              </a:ext>
            </a:extLst>
          </p:cNvPr>
          <p:cNvGrpSpPr/>
          <p:nvPr/>
        </p:nvGrpSpPr>
        <p:grpSpPr>
          <a:xfrm>
            <a:off x="8382942" y="3183401"/>
            <a:ext cx="248402" cy="1057774"/>
            <a:chOff x="8382942" y="3183401"/>
            <a:chExt cx="248402" cy="10577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D6581192-C6C6-43B6-8B64-A88CBD8AC7E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0C17776-6CD3-4BB3-AA96-A9C0079B6E52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55">
            <a:extLst>
              <a:ext uri="{FF2B5EF4-FFF2-40B4-BE49-F238E27FC236}">
                <a16:creationId xmlns:a16="http://schemas.microsoft.com/office/drawing/2014/main" xmlns="" id="{7421FEA0-0B9D-42BA-B25F-047D1172E57B}"/>
              </a:ext>
            </a:extLst>
          </p:cNvPr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3" name="Rounded Rectangle 52">
            <a:extLst>
              <a:ext uri="{FF2B5EF4-FFF2-40B4-BE49-F238E27FC236}">
                <a16:creationId xmlns:a16="http://schemas.microsoft.com/office/drawing/2014/main" xmlns="" id="{2A8D379A-9141-4C2D-A2DF-E49A7800650B}"/>
              </a:ext>
            </a:extLst>
          </p:cNvPr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178B1E49-7A1F-4F40-BF23-7AB2D6669553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8149786" y="3183401"/>
            <a:ext cx="237418" cy="1030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D9074ED-F4D0-4E38-9763-1DA98DBCCA0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62708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FD8B0D9-C81F-4E5F-B380-5605F83CBC5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888269" y="3183401"/>
            <a:ext cx="261517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CCF1B5E-6E8C-4FDC-8D4C-53C6ED44B91E}"/>
              </a:ext>
            </a:extLst>
          </p:cNvPr>
          <p:cNvCxnSpPr>
            <a:cxnSpLocks/>
          </p:cNvCxnSpPr>
          <p:nvPr/>
        </p:nvCxnSpPr>
        <p:spPr>
          <a:xfrm flipH="1">
            <a:off x="8631344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0CC67E6-5282-407E-B6F0-AD03567BD321}"/>
              </a:ext>
            </a:extLst>
          </p:cNvPr>
          <p:cNvCxnSpPr>
            <a:cxnSpLocks/>
          </p:cNvCxnSpPr>
          <p:nvPr/>
        </p:nvCxnSpPr>
        <p:spPr>
          <a:xfrm flipH="1">
            <a:off x="8387204" y="2906077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D59C994E-1EE5-41C6-9EE5-AEB864F8E0D8}"/>
              </a:ext>
            </a:extLst>
          </p:cNvPr>
          <p:cNvCxnSpPr>
            <a:cxnSpLocks/>
          </p:cNvCxnSpPr>
          <p:nvPr/>
        </p:nvCxnSpPr>
        <p:spPr>
          <a:xfrm flipH="1">
            <a:off x="8149786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9231CBEC-2913-4E69-A52C-D4C8ED2E4225}"/>
              </a:ext>
            </a:extLst>
          </p:cNvPr>
          <p:cNvCxnSpPr>
            <a:cxnSpLocks/>
          </p:cNvCxnSpPr>
          <p:nvPr/>
        </p:nvCxnSpPr>
        <p:spPr>
          <a:xfrm flipH="1">
            <a:off x="7888269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4FFBEFD-E1EF-49D3-A8C3-A6FEE8E714F4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888269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E8C40585-C19E-4612-B402-0D449414D7D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92531" y="3183401"/>
            <a:ext cx="252993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077CB16-CFE4-49BB-A6F9-F84FA601008C}"/>
              </a:ext>
            </a:extLst>
          </p:cNvPr>
          <p:cNvGrpSpPr/>
          <p:nvPr/>
        </p:nvGrpSpPr>
        <p:grpSpPr>
          <a:xfrm>
            <a:off x="8382338" y="3183401"/>
            <a:ext cx="248402" cy="1057774"/>
            <a:chOff x="8382942" y="3183401"/>
            <a:chExt cx="248402" cy="105777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82C76261-F886-4019-9F17-83C97739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C90F04FE-7F4D-4F53-90F8-FB2C2DA58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BB05BAE4-EF34-460F-81B4-48FBE1DA930C}"/>
              </a:ext>
            </a:extLst>
          </p:cNvPr>
          <p:cNvSpPr/>
          <p:nvPr/>
        </p:nvSpPr>
        <p:spPr>
          <a:xfrm>
            <a:off x="4328253" y="5563891"/>
            <a:ext cx="2676517" cy="1189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Possible ordering: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a, a’, b, c’, d’</a:t>
            </a:r>
            <a:endParaRPr lang="en-US" sz="24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0" name="Rounded Rectangle 37">
            <a:extLst>
              <a:ext uri="{FF2B5EF4-FFF2-40B4-BE49-F238E27FC236}">
                <a16:creationId xmlns:a16="http://schemas.microsoft.com/office/drawing/2014/main" xmlns="" id="{F48CF1F6-772B-4AAB-A5DC-9A8066336EC5}"/>
              </a:ext>
            </a:extLst>
          </p:cNvPr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2" name="Rounded Rectangle 39">
            <a:extLst>
              <a:ext uri="{FF2B5EF4-FFF2-40B4-BE49-F238E27FC236}">
                <a16:creationId xmlns:a16="http://schemas.microsoft.com/office/drawing/2014/main" xmlns="" id="{7259E53A-6187-48F3-A757-F35E04D709A1}"/>
              </a:ext>
            </a:extLst>
          </p:cNvPr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xmlns="" id="{AE54CD8B-4801-44AC-8DD9-0E2979C1D142}"/>
              </a:ext>
            </a:extLst>
          </p:cNvPr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6" name="Rounded Rectangle 53">
            <a:extLst>
              <a:ext uri="{FF2B5EF4-FFF2-40B4-BE49-F238E27FC236}">
                <a16:creationId xmlns:a16="http://schemas.microsoft.com/office/drawing/2014/main" xmlns="" id="{411F26E2-85D8-43A8-9D58-9AB0F81A5E27}"/>
              </a:ext>
            </a:extLst>
          </p:cNvPr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8" name="Rounded Rectangle 56">
            <a:extLst>
              <a:ext uri="{FF2B5EF4-FFF2-40B4-BE49-F238E27FC236}">
                <a16:creationId xmlns:a16="http://schemas.microsoft.com/office/drawing/2014/main" xmlns="" id="{7C2C68C2-1E55-4826-8F83-20C84CC6E533}"/>
              </a:ext>
            </a:extLst>
          </p:cNvPr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E4F0219E-755F-4B8C-9C2E-EEF3FBE2CE08}"/>
              </a:ext>
            </a:extLst>
          </p:cNvPr>
          <p:cNvCxnSpPr>
            <a:cxnSpLocks/>
          </p:cNvCxnSpPr>
          <p:nvPr/>
        </p:nvCxnSpPr>
        <p:spPr>
          <a:xfrm flipH="1">
            <a:off x="8624119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E2C1432D-AF71-4040-9AC9-E2DDFFC02AFA}"/>
              </a:ext>
            </a:extLst>
          </p:cNvPr>
          <p:cNvCxnSpPr>
            <a:cxnSpLocks/>
          </p:cNvCxnSpPr>
          <p:nvPr/>
        </p:nvCxnSpPr>
        <p:spPr>
          <a:xfrm flipH="1">
            <a:off x="8379979" y="4311381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7A4D421D-5039-4F2E-90F1-AF523F0B37BD}"/>
              </a:ext>
            </a:extLst>
          </p:cNvPr>
          <p:cNvCxnSpPr>
            <a:cxnSpLocks/>
          </p:cNvCxnSpPr>
          <p:nvPr/>
        </p:nvCxnSpPr>
        <p:spPr>
          <a:xfrm flipH="1">
            <a:off x="8142561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EBB749D5-F2B4-425E-B7F3-A0F521CF3221}"/>
              </a:ext>
            </a:extLst>
          </p:cNvPr>
          <p:cNvGrpSpPr/>
          <p:nvPr/>
        </p:nvGrpSpPr>
        <p:grpSpPr>
          <a:xfrm>
            <a:off x="8254551" y="5325472"/>
            <a:ext cx="736910" cy="1261079"/>
            <a:chOff x="8013769" y="5325472"/>
            <a:chExt cx="736910" cy="1261079"/>
          </a:xfrm>
        </p:grpSpPr>
        <p:sp>
          <p:nvSpPr>
            <p:cNvPr id="47" name="Rounded Rectangle 29">
              <a:extLst>
                <a:ext uri="{FF2B5EF4-FFF2-40B4-BE49-F238E27FC236}">
                  <a16:creationId xmlns:a16="http://schemas.microsoft.com/office/drawing/2014/main" xmlns="" id="{5ED04F81-CAEC-497E-B415-2974C9A56BEF}"/>
                </a:ext>
              </a:extLst>
            </p:cNvPr>
            <p:cNvSpPr/>
            <p:nvPr/>
          </p:nvSpPr>
          <p:spPr>
            <a:xfrm>
              <a:off x="850653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FA49669E-0AEB-4302-9D99-3679585A7C6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8624347" y="5678930"/>
              <a:ext cx="4262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34">
              <a:extLst>
                <a:ext uri="{FF2B5EF4-FFF2-40B4-BE49-F238E27FC236}">
                  <a16:creationId xmlns:a16="http://schemas.microsoft.com/office/drawing/2014/main" xmlns="" id="{CA09C759-E73E-4E3C-8B9C-11EDB37FB403}"/>
                </a:ext>
              </a:extLst>
            </p:cNvPr>
            <p:cNvSpPr/>
            <p:nvPr/>
          </p:nvSpPr>
          <p:spPr>
            <a:xfrm>
              <a:off x="826239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b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2D0A0890-E3CA-48CC-BE8D-97C25D8E6D1B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8384469" y="5678930"/>
              <a:ext cx="239878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C7C990FF-7671-4CF3-B0E6-E0869BA91019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8136067" y="5678930"/>
              <a:ext cx="248402" cy="55120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D5B3C44D-B3B3-4E4A-9672-EA3A984C63DE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8380207" y="5678930"/>
              <a:ext cx="4262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E4C2870A-8EC0-412E-898F-152E0CC78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469" y="5400601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ounded Rectangle 37">
              <a:extLst>
                <a:ext uri="{FF2B5EF4-FFF2-40B4-BE49-F238E27FC236}">
                  <a16:creationId xmlns:a16="http://schemas.microsoft.com/office/drawing/2014/main" xmlns="" id="{096BBE23-EFCD-49EE-82E8-19531083CF17}"/>
                </a:ext>
              </a:extLst>
            </p:cNvPr>
            <p:cNvSpPr/>
            <p:nvPr/>
          </p:nvSpPr>
          <p:spPr>
            <a:xfrm>
              <a:off x="850204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144" name="Rounded Rectangle 39">
              <a:extLst>
                <a:ext uri="{FF2B5EF4-FFF2-40B4-BE49-F238E27FC236}">
                  <a16:creationId xmlns:a16="http://schemas.microsoft.com/office/drawing/2014/main" xmlns="" id="{DB2B0466-5CBC-405F-B2E2-3BCFABD16E7C}"/>
                </a:ext>
              </a:extLst>
            </p:cNvPr>
            <p:cNvSpPr/>
            <p:nvPr/>
          </p:nvSpPr>
          <p:spPr>
            <a:xfrm>
              <a:off x="801376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d'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146" name="Rounded Rectangle 38">
              <a:extLst>
                <a:ext uri="{FF2B5EF4-FFF2-40B4-BE49-F238E27FC236}">
                  <a16:creationId xmlns:a16="http://schemas.microsoft.com/office/drawing/2014/main" xmlns="" id="{13F5AA58-8654-4144-AE08-CA567EE61F26}"/>
                </a:ext>
              </a:extLst>
            </p:cNvPr>
            <p:cNvSpPr/>
            <p:nvPr/>
          </p:nvSpPr>
          <p:spPr>
            <a:xfrm>
              <a:off x="825790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xmlns="" id="{766403FA-BDC9-47EB-98A7-01EAE2E66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016" y="6302294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xmlns="" id="{94FD5AE9-6D73-468C-ACB1-0039C02C8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876" y="6303299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86207DE4-8588-41C9-BD58-F1A89CB765D6}"/>
              </a:ext>
            </a:extLst>
          </p:cNvPr>
          <p:cNvCxnSpPr>
            <a:cxnSpLocks/>
          </p:cNvCxnSpPr>
          <p:nvPr/>
        </p:nvCxnSpPr>
        <p:spPr>
          <a:xfrm flipH="1">
            <a:off x="7887488" y="430853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3B040E7-925E-4EB4-9AA3-9443969642B1}"/>
              </a:ext>
            </a:extLst>
          </p:cNvPr>
          <p:cNvSpPr/>
          <p:nvPr/>
        </p:nvSpPr>
        <p:spPr>
          <a:xfrm>
            <a:off x="4328253" y="4234647"/>
            <a:ext cx="2676517" cy="1188720"/>
          </a:xfrm>
          <a:prstGeom prst="rect">
            <a:avLst/>
          </a:prstGeom>
          <a:solidFill>
            <a:schemeClr val="bg1">
              <a:alpha val="34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Possible ordering: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a, a’, b, c’, c</a:t>
            </a:r>
            <a:endParaRPr lang="en-US" sz="24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ED93AE-1F89-435F-9579-6A24F98A010B}"/>
              </a:ext>
            </a:extLst>
          </p:cNvPr>
          <p:cNvSpPr/>
          <p:nvPr/>
        </p:nvSpPr>
        <p:spPr>
          <a:xfrm>
            <a:off x="4234334" y="4108577"/>
            <a:ext cx="2884921" cy="137366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F22BFB7E-9D9C-4B88-A515-79AF8348D350}"/>
              </a:ext>
            </a:extLst>
          </p:cNvPr>
          <p:cNvGrpSpPr/>
          <p:nvPr/>
        </p:nvGrpSpPr>
        <p:grpSpPr>
          <a:xfrm>
            <a:off x="4655729" y="4631079"/>
            <a:ext cx="2036618" cy="1632294"/>
            <a:chOff x="4184073" y="5261716"/>
            <a:chExt cx="2036618" cy="12163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649A2920-FD8B-48AE-B188-BA35F3223D44}"/>
                </a:ext>
              </a:extLst>
            </p:cNvPr>
            <p:cNvCxnSpPr/>
            <p:nvPr/>
          </p:nvCxnSpPr>
          <p:spPr>
            <a:xfrm>
              <a:off x="4184073" y="5261716"/>
              <a:ext cx="2036618" cy="12163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ADD29C76-7BA9-4CCE-9DEB-8E92BE6940E0}"/>
                </a:ext>
              </a:extLst>
            </p:cNvPr>
            <p:cNvCxnSpPr/>
            <p:nvPr/>
          </p:nvCxnSpPr>
          <p:spPr>
            <a:xfrm flipV="1">
              <a:off x="4184073" y="5261716"/>
              <a:ext cx="2036618" cy="12163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3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1D32159-BDE8-DD4E-BD43-1BCE56F3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812" y="4001294"/>
            <a:ext cx="3635332" cy="1419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xmlns="" id="{692EE8D1-27BD-5147-80F1-6C7ED2E76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221112"/>
            <a:ext cx="3392075" cy="97993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2F593CD-2552-5244-B9E2-2D1FE12FD15B}"/>
              </a:ext>
            </a:extLst>
          </p:cNvPr>
          <p:cNvGrpSpPr/>
          <p:nvPr/>
        </p:nvGrpSpPr>
        <p:grpSpPr>
          <a:xfrm>
            <a:off x="6181765" y="5013862"/>
            <a:ext cx="4785311" cy="1656059"/>
            <a:chOff x="-259450" y="3329304"/>
            <a:chExt cx="5705338" cy="1974454"/>
          </a:xfrm>
        </p:grpSpPr>
        <p:pic>
          <p:nvPicPr>
            <p:cNvPr id="27" name="Graphic 8">
              <a:extLst>
                <a:ext uri="{FF2B5EF4-FFF2-40B4-BE49-F238E27FC236}">
                  <a16:creationId xmlns:a16="http://schemas.microsoft.com/office/drawing/2014/main" xmlns="" id="{1931C1AD-2E9D-A648-AD48-30A6E03B1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-259450" y="3329304"/>
              <a:ext cx="1772479" cy="177247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8DDD901-6723-3A4F-90A2-8B045A8DDF66}"/>
                </a:ext>
              </a:extLst>
            </p:cNvPr>
            <p:cNvSpPr txBox="1"/>
            <p:nvPr/>
          </p:nvSpPr>
          <p:spPr>
            <a:xfrm>
              <a:off x="1513029" y="3725874"/>
              <a:ext cx="3932859" cy="157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4486F6"/>
                  </a:solidFill>
                  <a:latin typeface="Abadi" panose="020B0604020202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Cloud Spanner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0806C-ACAB-2540-A007-FF7B07F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State Machine (RSM)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D1D095-24AE-8242-9DCF-01F96B0E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tolerant group of replicas that acts like a single machine that does not fail</a:t>
            </a:r>
          </a:p>
          <a:p>
            <a:endParaRPr lang="en-US" dirty="0"/>
          </a:p>
          <a:p>
            <a:r>
              <a:rPr lang="en-US" dirty="0"/>
              <a:t>RSMs are everywhere!</a:t>
            </a:r>
          </a:p>
          <a:p>
            <a:pPr lvl="1"/>
            <a:r>
              <a:rPr lang="en-US" dirty="0"/>
              <a:t>Distributed database, cloud storage, coordination services,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7A4B6D3F-C250-3047-AD5C-C298B122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18B8CDE-C848-5A4B-87F8-72AC8909D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399662"/>
            <a:ext cx="3392075" cy="1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Ordering: Same on All Replicas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20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419F4A51-8A70-4A91-BDF1-915852FA2240}"/>
              </a:ext>
            </a:extLst>
          </p:cNvPr>
          <p:cNvSpPr/>
          <p:nvPr/>
        </p:nvSpPr>
        <p:spPr>
          <a:xfrm>
            <a:off x="7602089" y="4855530"/>
            <a:ext cx="1560498" cy="18655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AE23F4E-A031-4385-B572-D26AD93567B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87122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34">
            <a:extLst>
              <a:ext uri="{FF2B5EF4-FFF2-40B4-BE49-F238E27FC236}">
                <a16:creationId xmlns:a16="http://schemas.microsoft.com/office/drawing/2014/main" xmlns="" id="{C1C0032A-F4C2-476B-BE58-161BFF43FA8A}"/>
              </a:ext>
            </a:extLst>
          </p:cNvPr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AC503BA-3054-49DD-8C01-29CEAA8F522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631344" y="3183401"/>
            <a:ext cx="239878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xmlns="" id="{6DD90A74-62E7-4161-80E5-DCA778B895B6}"/>
              </a:ext>
            </a:extLst>
          </p:cNvPr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EEAD527-9415-4AE5-9CF4-C7634EEB409E}"/>
              </a:ext>
            </a:extLst>
          </p:cNvPr>
          <p:cNvGrpSpPr/>
          <p:nvPr/>
        </p:nvGrpSpPr>
        <p:grpSpPr>
          <a:xfrm>
            <a:off x="8382942" y="3183401"/>
            <a:ext cx="248402" cy="1057774"/>
            <a:chOff x="8382942" y="3183401"/>
            <a:chExt cx="248402" cy="10577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D6581192-C6C6-43B6-8B64-A88CBD8AC7E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80C17776-6CD3-4BB3-AA96-A9C0079B6E52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55">
            <a:extLst>
              <a:ext uri="{FF2B5EF4-FFF2-40B4-BE49-F238E27FC236}">
                <a16:creationId xmlns:a16="http://schemas.microsoft.com/office/drawing/2014/main" xmlns="" id="{7421FEA0-0B9D-42BA-B25F-047D1172E57B}"/>
              </a:ext>
            </a:extLst>
          </p:cNvPr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3" name="Rounded Rectangle 52">
            <a:extLst>
              <a:ext uri="{FF2B5EF4-FFF2-40B4-BE49-F238E27FC236}">
                <a16:creationId xmlns:a16="http://schemas.microsoft.com/office/drawing/2014/main" xmlns="" id="{2A8D379A-9141-4C2D-A2DF-E49A7800650B}"/>
              </a:ext>
            </a:extLst>
          </p:cNvPr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178B1E49-7A1F-4F40-BF23-7AB2D6669553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8149786" y="3183401"/>
            <a:ext cx="237418" cy="1030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D9074ED-F4D0-4E38-9763-1DA98DBCCA0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62708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FD8B0D9-C81F-4E5F-B380-5605F83CBC5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888269" y="3183401"/>
            <a:ext cx="261517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CCF1B5E-6E8C-4FDC-8D4C-53C6ED44B91E}"/>
              </a:ext>
            </a:extLst>
          </p:cNvPr>
          <p:cNvCxnSpPr>
            <a:cxnSpLocks/>
          </p:cNvCxnSpPr>
          <p:nvPr/>
        </p:nvCxnSpPr>
        <p:spPr>
          <a:xfrm flipH="1">
            <a:off x="8631344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0CC67E6-5282-407E-B6F0-AD03567BD321}"/>
              </a:ext>
            </a:extLst>
          </p:cNvPr>
          <p:cNvCxnSpPr>
            <a:cxnSpLocks/>
          </p:cNvCxnSpPr>
          <p:nvPr/>
        </p:nvCxnSpPr>
        <p:spPr>
          <a:xfrm flipH="1">
            <a:off x="8387204" y="2906077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D59C994E-1EE5-41C6-9EE5-AEB864F8E0D8}"/>
              </a:ext>
            </a:extLst>
          </p:cNvPr>
          <p:cNvCxnSpPr>
            <a:cxnSpLocks/>
          </p:cNvCxnSpPr>
          <p:nvPr/>
        </p:nvCxnSpPr>
        <p:spPr>
          <a:xfrm flipH="1">
            <a:off x="8149786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9231CBEC-2913-4E69-A52C-D4C8ED2E4225}"/>
              </a:ext>
            </a:extLst>
          </p:cNvPr>
          <p:cNvCxnSpPr>
            <a:cxnSpLocks/>
          </p:cNvCxnSpPr>
          <p:nvPr/>
        </p:nvCxnSpPr>
        <p:spPr>
          <a:xfrm flipH="1">
            <a:off x="7888269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4FFBEFD-E1EF-49D3-A8C3-A6FEE8E714F4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888269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E8C40585-C19E-4612-B402-0D449414D7D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92531" y="3183401"/>
            <a:ext cx="252993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077CB16-CFE4-49BB-A6F9-F84FA601008C}"/>
              </a:ext>
            </a:extLst>
          </p:cNvPr>
          <p:cNvGrpSpPr/>
          <p:nvPr/>
        </p:nvGrpSpPr>
        <p:grpSpPr>
          <a:xfrm>
            <a:off x="8382338" y="3183401"/>
            <a:ext cx="248402" cy="1057774"/>
            <a:chOff x="8382942" y="3183401"/>
            <a:chExt cx="248402" cy="105777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82C76261-F886-4019-9F17-83C97739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942" y="3183401"/>
              <a:ext cx="248402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C90F04FE-7F4D-4F53-90F8-FB2C2DA58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7204" y="3183401"/>
              <a:ext cx="239878" cy="105777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37">
            <a:extLst>
              <a:ext uri="{FF2B5EF4-FFF2-40B4-BE49-F238E27FC236}">
                <a16:creationId xmlns:a16="http://schemas.microsoft.com/office/drawing/2014/main" xmlns="" id="{F48CF1F6-772B-4AAB-A5DC-9A8066336EC5}"/>
              </a:ext>
            </a:extLst>
          </p:cNvPr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2" name="Rounded Rectangle 39">
            <a:extLst>
              <a:ext uri="{FF2B5EF4-FFF2-40B4-BE49-F238E27FC236}">
                <a16:creationId xmlns:a16="http://schemas.microsoft.com/office/drawing/2014/main" xmlns="" id="{7259E53A-6187-48F3-A757-F35E04D709A1}"/>
              </a:ext>
            </a:extLst>
          </p:cNvPr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xmlns="" id="{AE54CD8B-4801-44AC-8DD9-0E2979C1D142}"/>
              </a:ext>
            </a:extLst>
          </p:cNvPr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6" name="Rounded Rectangle 53">
            <a:extLst>
              <a:ext uri="{FF2B5EF4-FFF2-40B4-BE49-F238E27FC236}">
                <a16:creationId xmlns:a16="http://schemas.microsoft.com/office/drawing/2014/main" xmlns="" id="{411F26E2-85D8-43A8-9D58-9AB0F81A5E27}"/>
              </a:ext>
            </a:extLst>
          </p:cNvPr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8" name="Rounded Rectangle 56">
            <a:extLst>
              <a:ext uri="{FF2B5EF4-FFF2-40B4-BE49-F238E27FC236}">
                <a16:creationId xmlns:a16="http://schemas.microsoft.com/office/drawing/2014/main" xmlns="" id="{7C2C68C2-1E55-4826-8F83-20C84CC6E533}"/>
              </a:ext>
            </a:extLst>
          </p:cNvPr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E4F0219E-755F-4B8C-9C2E-EEF3FBE2CE08}"/>
              </a:ext>
            </a:extLst>
          </p:cNvPr>
          <p:cNvCxnSpPr>
            <a:cxnSpLocks/>
          </p:cNvCxnSpPr>
          <p:nvPr/>
        </p:nvCxnSpPr>
        <p:spPr>
          <a:xfrm flipH="1">
            <a:off x="8624119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E2C1432D-AF71-4040-9AC9-E2DDFFC02AFA}"/>
              </a:ext>
            </a:extLst>
          </p:cNvPr>
          <p:cNvCxnSpPr>
            <a:cxnSpLocks/>
          </p:cNvCxnSpPr>
          <p:nvPr/>
        </p:nvCxnSpPr>
        <p:spPr>
          <a:xfrm flipH="1">
            <a:off x="8379979" y="4311381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7A4D421D-5039-4F2E-90F1-AF523F0B37BD}"/>
              </a:ext>
            </a:extLst>
          </p:cNvPr>
          <p:cNvCxnSpPr>
            <a:cxnSpLocks/>
          </p:cNvCxnSpPr>
          <p:nvPr/>
        </p:nvCxnSpPr>
        <p:spPr>
          <a:xfrm flipH="1">
            <a:off x="8142561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86207DE4-8588-41C9-BD58-F1A89CB765D6}"/>
              </a:ext>
            </a:extLst>
          </p:cNvPr>
          <p:cNvCxnSpPr>
            <a:cxnSpLocks/>
          </p:cNvCxnSpPr>
          <p:nvPr/>
        </p:nvCxnSpPr>
        <p:spPr>
          <a:xfrm flipH="1">
            <a:off x="7887488" y="430853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751443F-EBAF-4B10-9973-068E19FDC7DE}"/>
              </a:ext>
            </a:extLst>
          </p:cNvPr>
          <p:cNvSpPr/>
          <p:nvPr/>
        </p:nvSpPr>
        <p:spPr>
          <a:xfrm>
            <a:off x="1019331" y="2829943"/>
            <a:ext cx="5222041" cy="172471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Compatibility check:</a:t>
            </a:r>
            <a:r>
              <a:rPr lang="pt-BR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Only accept dependency if it cannot lead to multiple orders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F3861B6-F394-40FB-89D4-2C15E380F63A}"/>
              </a:ext>
            </a:extLst>
          </p:cNvPr>
          <p:cNvSpPr/>
          <p:nvPr/>
        </p:nvSpPr>
        <p:spPr>
          <a:xfrm>
            <a:off x="1019331" y="4863109"/>
            <a:ext cx="5222041" cy="9251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Break cycles deterministically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F9EC10C-2BD1-4098-BCF1-C7DA4DD1F990}"/>
              </a:ext>
            </a:extLst>
          </p:cNvPr>
          <p:cNvGrpSpPr/>
          <p:nvPr/>
        </p:nvGrpSpPr>
        <p:grpSpPr>
          <a:xfrm>
            <a:off x="8254551" y="5325472"/>
            <a:ext cx="736910" cy="1261079"/>
            <a:chOff x="8013769" y="5325472"/>
            <a:chExt cx="736910" cy="1261079"/>
          </a:xfrm>
        </p:grpSpPr>
        <p:sp>
          <p:nvSpPr>
            <p:cNvPr id="66" name="Rounded Rectangle 29">
              <a:extLst>
                <a:ext uri="{FF2B5EF4-FFF2-40B4-BE49-F238E27FC236}">
                  <a16:creationId xmlns:a16="http://schemas.microsoft.com/office/drawing/2014/main" xmlns="" id="{B27CF958-BB08-449F-8DEA-B4F566009EC6}"/>
                </a:ext>
              </a:extLst>
            </p:cNvPr>
            <p:cNvSpPr/>
            <p:nvPr/>
          </p:nvSpPr>
          <p:spPr>
            <a:xfrm>
              <a:off x="850653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6628A00F-B44F-4EBE-8A37-7686DE49DFE6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8624347" y="5678930"/>
              <a:ext cx="4262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34">
              <a:extLst>
                <a:ext uri="{FF2B5EF4-FFF2-40B4-BE49-F238E27FC236}">
                  <a16:creationId xmlns:a16="http://schemas.microsoft.com/office/drawing/2014/main" xmlns="" id="{0D393796-654F-4C3C-884F-986683D5E178}"/>
                </a:ext>
              </a:extLst>
            </p:cNvPr>
            <p:cNvSpPr/>
            <p:nvPr/>
          </p:nvSpPr>
          <p:spPr>
            <a:xfrm>
              <a:off x="8262399" y="5325472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b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AA5E81B1-6704-4803-B37D-FFA74D30184D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 flipV="1">
              <a:off x="8384469" y="5678930"/>
              <a:ext cx="239878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D29E211A-5287-4166-B388-6BD6647F494E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H="1">
              <a:off x="8136067" y="5678930"/>
              <a:ext cx="248402" cy="55120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DF587426-1E77-40EF-A875-B6A86B1FFA04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H="1">
              <a:off x="8380207" y="5678930"/>
              <a:ext cx="4262" cy="551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B8CA5AAF-F251-4777-8BAA-5B58C937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469" y="5400601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37">
              <a:extLst>
                <a:ext uri="{FF2B5EF4-FFF2-40B4-BE49-F238E27FC236}">
                  <a16:creationId xmlns:a16="http://schemas.microsoft.com/office/drawing/2014/main" xmlns="" id="{4D321C49-419D-436A-8A89-34C285388A19}"/>
                </a:ext>
              </a:extLst>
            </p:cNvPr>
            <p:cNvSpPr/>
            <p:nvPr/>
          </p:nvSpPr>
          <p:spPr>
            <a:xfrm>
              <a:off x="850204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a'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80" name="Rounded Rectangle 39">
              <a:extLst>
                <a:ext uri="{FF2B5EF4-FFF2-40B4-BE49-F238E27FC236}">
                  <a16:creationId xmlns:a16="http://schemas.microsoft.com/office/drawing/2014/main" xmlns="" id="{C5CB8ECD-6F62-44BE-974A-51C747E1A579}"/>
                </a:ext>
              </a:extLst>
            </p:cNvPr>
            <p:cNvSpPr/>
            <p:nvPr/>
          </p:nvSpPr>
          <p:spPr>
            <a:xfrm>
              <a:off x="801376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d'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sp>
          <p:nvSpPr>
            <p:cNvPr id="81" name="Rounded Rectangle 38">
              <a:extLst>
                <a:ext uri="{FF2B5EF4-FFF2-40B4-BE49-F238E27FC236}">
                  <a16:creationId xmlns:a16="http://schemas.microsoft.com/office/drawing/2014/main" xmlns="" id="{C2EE8018-FE49-4902-93EB-C1BDF045427F}"/>
                </a:ext>
              </a:extLst>
            </p:cNvPr>
            <p:cNvSpPr/>
            <p:nvPr/>
          </p:nvSpPr>
          <p:spPr>
            <a:xfrm>
              <a:off x="8257909" y="6233093"/>
              <a:ext cx="244140" cy="3534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c'</a:t>
              </a:r>
              <a:endParaRPr lang="en-US" baseline="-250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92E452E4-BA8F-44E3-92DB-994410C0D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016" y="6302294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6892D5A0-2450-4652-A1CC-B4A388402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876" y="6303299"/>
              <a:ext cx="182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1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94F2F-7357-4755-9CAF-62AB685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AC20A3-F9AD-46E4-BE19-FA48185F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21</a:t>
            </a:fld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157F01B6-7957-4299-9703-CCEAA4AE9406}"/>
              </a:ext>
            </a:extLst>
          </p:cNvPr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2E5A68D5-C98E-4ED3-A5C5-44D603CE49F7}"/>
              </a:ext>
            </a:extLst>
          </p:cNvPr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D744A865-BE3A-44AD-A2B8-84F057202E97}"/>
              </a:ext>
            </a:extLst>
          </p:cNvPr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4F665A57-86CF-4FE5-A879-AE08687BF5AA}"/>
              </a:ext>
            </a:extLst>
          </p:cNvPr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A37FF3A6-A6A7-4B7A-B885-F90AC67A1425}"/>
              </a:ext>
            </a:extLst>
          </p:cNvPr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43967EA9-F6CB-47FB-BF0A-1F34C9FF6D28}"/>
              </a:ext>
            </a:extLst>
          </p:cNvPr>
          <p:cNvCxnSpPr>
            <a:cxnSpLocks/>
          </p:cNvCxnSpPr>
          <p:nvPr/>
        </p:nvCxnSpPr>
        <p:spPr>
          <a:xfrm>
            <a:off x="2093110" y="3114180"/>
            <a:ext cx="621706" cy="30406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64737E1-1994-4E01-9202-BF5F8BEC8FF3}"/>
              </a:ext>
            </a:extLst>
          </p:cNvPr>
          <p:cNvGrpSpPr/>
          <p:nvPr/>
        </p:nvGrpSpPr>
        <p:grpSpPr>
          <a:xfrm>
            <a:off x="2900193" y="4169138"/>
            <a:ext cx="1308622" cy="2024378"/>
            <a:chOff x="2900192" y="4169138"/>
            <a:chExt cx="1651377" cy="202437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D62AFBA6-2172-4451-AD4F-68E9B21CDB05}"/>
                </a:ext>
              </a:extLst>
            </p:cNvPr>
            <p:cNvGrpSpPr/>
            <p:nvPr/>
          </p:nvGrpSpPr>
          <p:grpSpPr>
            <a:xfrm>
              <a:off x="2900192" y="4169138"/>
              <a:ext cx="824218" cy="2012977"/>
              <a:chOff x="2915509" y="4168626"/>
              <a:chExt cx="824218" cy="2012977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xmlns="" id="{FA349CE0-F315-4A48-B9FC-32376E3ED652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xmlns="" id="{B2B2908D-16A1-43CA-B80F-4FCDA660DEB5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7CABABD1-B75D-46BB-8ECD-4D6C04F03AAF}"/>
                </a:ext>
              </a:extLst>
            </p:cNvPr>
            <p:cNvCxnSpPr/>
            <p:nvPr/>
          </p:nvCxnSpPr>
          <p:spPr>
            <a:xfrm flipV="1">
              <a:off x="3834502" y="4169669"/>
              <a:ext cx="617235" cy="102279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4335171-C44A-4DFD-B607-288C9C5FF3B7}"/>
                </a:ext>
              </a:extLst>
            </p:cNvPr>
            <p:cNvCxnSpPr/>
            <p:nvPr/>
          </p:nvCxnSpPr>
          <p:spPr>
            <a:xfrm flipV="1">
              <a:off x="3772475" y="4192050"/>
              <a:ext cx="779094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D804EDA-40EB-400A-BCEB-416BC15110A1}"/>
              </a:ext>
            </a:extLst>
          </p:cNvPr>
          <p:cNvGrpSpPr/>
          <p:nvPr/>
        </p:nvGrpSpPr>
        <p:grpSpPr>
          <a:xfrm>
            <a:off x="3999918" y="4169090"/>
            <a:ext cx="1373388" cy="2030181"/>
            <a:chOff x="4189376" y="4169090"/>
            <a:chExt cx="1768413" cy="203018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940B980F-E964-4EE1-A3D0-D3FB6BBA6AE7}"/>
                </a:ext>
              </a:extLst>
            </p:cNvPr>
            <p:cNvGrpSpPr/>
            <p:nvPr/>
          </p:nvGrpSpPr>
          <p:grpSpPr>
            <a:xfrm flipV="1">
              <a:off x="4189376" y="4186294"/>
              <a:ext cx="824218" cy="2012977"/>
              <a:chOff x="2915509" y="4168626"/>
              <a:chExt cx="824218" cy="2012977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xmlns="" id="{D69A5B0D-7451-4034-B8C6-35E8D95044AB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xmlns="" id="{F72D4892-0EA4-4499-916C-8D8F99B0C1B8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62EF8AC1-6BF9-457D-AA61-75C794429B4D}"/>
                </a:ext>
              </a:extLst>
            </p:cNvPr>
            <p:cNvCxnSpPr>
              <a:cxnSpLocks/>
            </p:cNvCxnSpPr>
            <p:nvPr/>
          </p:nvCxnSpPr>
          <p:spPr>
            <a:xfrm>
              <a:off x="5107830" y="5156022"/>
              <a:ext cx="699336" cy="10250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41F6DA3-961F-43D4-9E7D-61716AB4221D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4169090"/>
              <a:ext cx="908242" cy="199186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E554C2-DEF0-47CE-9DE7-345F7AF171DC}"/>
              </a:ext>
            </a:extLst>
          </p:cNvPr>
          <p:cNvSpPr txBox="1"/>
          <p:nvPr/>
        </p:nvSpPr>
        <p:spPr>
          <a:xfrm>
            <a:off x="6218061" y="2329111"/>
            <a:ext cx="16514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u="sng" dirty="0">
                <a:latin typeface="Helvetica Neue" charset="0"/>
                <a:ea typeface="Helvetica Neue" charset="0"/>
                <a:cs typeface="Helvetica Neue" charset="0"/>
              </a:rPr>
              <a:t>regular path*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858A37-85E1-45D2-9895-322E03EFD3EE}"/>
              </a:ext>
            </a:extLst>
          </p:cNvPr>
          <p:cNvSpPr txBox="1"/>
          <p:nvPr/>
        </p:nvSpPr>
        <p:spPr>
          <a:xfrm>
            <a:off x="3375666" y="2329111"/>
            <a:ext cx="116570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u="sng" dirty="0">
                <a:latin typeface="Helvetica Neue" charset="0"/>
                <a:ea typeface="Helvetica Neue" charset="0"/>
                <a:cs typeface="Helvetica Neue" charset="0"/>
              </a:rPr>
              <a:t>fast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AC1EA6-F257-4A2D-839C-08179A675D22}"/>
              </a:ext>
            </a:extLst>
          </p:cNvPr>
          <p:cNvSpPr txBox="1"/>
          <p:nvPr/>
        </p:nvSpPr>
        <p:spPr>
          <a:xfrm>
            <a:off x="8688706" y="1655714"/>
            <a:ext cx="6815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exe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539C8D-E5BE-4D86-8C19-3B29737F9CEA}"/>
              </a:ext>
            </a:extLst>
          </p:cNvPr>
          <p:cNvSpPr txBox="1"/>
          <p:nvPr/>
        </p:nvSpPr>
        <p:spPr>
          <a:xfrm>
            <a:off x="10274115" y="1665369"/>
            <a:ext cx="85311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reply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6085434-4FB3-4F10-98FA-A3DD14D0E8DD}"/>
              </a:ext>
            </a:extLst>
          </p:cNvPr>
          <p:cNvCxnSpPr/>
          <p:nvPr/>
        </p:nvCxnSpPr>
        <p:spPr>
          <a:xfrm flipH="1" flipV="1">
            <a:off x="5630141" y="2421613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7316AD1-4F94-47F3-BFDD-0292D092B153}"/>
              </a:ext>
            </a:extLst>
          </p:cNvPr>
          <p:cNvGrpSpPr/>
          <p:nvPr/>
        </p:nvGrpSpPr>
        <p:grpSpPr>
          <a:xfrm>
            <a:off x="5843340" y="4177357"/>
            <a:ext cx="1308622" cy="2027718"/>
            <a:chOff x="2900192" y="4154397"/>
            <a:chExt cx="1651377" cy="202771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466E5B76-ABAB-4CA2-B67D-08DAD6172A74}"/>
                </a:ext>
              </a:extLst>
            </p:cNvPr>
            <p:cNvGrpSpPr/>
            <p:nvPr/>
          </p:nvGrpSpPr>
          <p:grpSpPr>
            <a:xfrm>
              <a:off x="2900192" y="4169138"/>
              <a:ext cx="824218" cy="2012977"/>
              <a:chOff x="2915509" y="4168626"/>
              <a:chExt cx="824218" cy="2012977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xmlns="" id="{B84FF149-91F3-4873-BE30-3BE4CDAB49EA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xmlns="" id="{6FD6E1F1-02BA-42CB-9DB3-6FED2FA085A0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4443A2E3-DFE3-46AB-AE5F-ABCD1D11D340}"/>
                </a:ext>
              </a:extLst>
            </p:cNvPr>
            <p:cNvCxnSpPr/>
            <p:nvPr/>
          </p:nvCxnSpPr>
          <p:spPr>
            <a:xfrm flipV="1">
              <a:off x="3834502" y="4169669"/>
              <a:ext cx="617235" cy="102279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204A5013-D7EE-4C62-AEDE-8EBE8D27303B}"/>
                </a:ext>
              </a:extLst>
            </p:cNvPr>
            <p:cNvCxnSpPr/>
            <p:nvPr/>
          </p:nvCxnSpPr>
          <p:spPr>
            <a:xfrm flipV="1">
              <a:off x="3772474" y="4154397"/>
              <a:ext cx="779095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176B9FD1-27E2-4A7D-8CFE-10290B3DE927}"/>
              </a:ext>
            </a:extLst>
          </p:cNvPr>
          <p:cNvGrpSpPr/>
          <p:nvPr/>
        </p:nvGrpSpPr>
        <p:grpSpPr>
          <a:xfrm>
            <a:off x="6943065" y="4171601"/>
            <a:ext cx="1373388" cy="2032451"/>
            <a:chOff x="4189376" y="4148641"/>
            <a:chExt cx="1768413" cy="203245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958FACA1-0DD1-4A92-9718-86E9DB261379}"/>
                </a:ext>
              </a:extLst>
            </p:cNvPr>
            <p:cNvGrpSpPr/>
            <p:nvPr/>
          </p:nvGrpSpPr>
          <p:grpSpPr>
            <a:xfrm flipV="1">
              <a:off x="4189376" y="4148641"/>
              <a:ext cx="824218" cy="2012977"/>
              <a:chOff x="2915509" y="4206279"/>
              <a:chExt cx="824218" cy="201297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xmlns="" id="{CCA6E16B-4CAC-4335-94E8-535DC1ACCB6A}"/>
                  </a:ext>
                </a:extLst>
              </p:cNvPr>
              <p:cNvCxnSpPr/>
              <p:nvPr/>
            </p:nvCxnSpPr>
            <p:spPr>
              <a:xfrm>
                <a:off x="2915509" y="4206279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xmlns="" id="{EC9CECCA-11DC-4642-8AA4-8D63C10F0CF9}"/>
                  </a:ext>
                </a:extLst>
              </p:cNvPr>
              <p:cNvCxnSpPr/>
              <p:nvPr/>
            </p:nvCxnSpPr>
            <p:spPr>
              <a:xfrm>
                <a:off x="2919565" y="4217790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0F258BF3-E57B-4AF1-9524-077EFC1A1016}"/>
                </a:ext>
              </a:extLst>
            </p:cNvPr>
            <p:cNvCxnSpPr>
              <a:cxnSpLocks/>
            </p:cNvCxnSpPr>
            <p:nvPr/>
          </p:nvCxnSpPr>
          <p:spPr>
            <a:xfrm>
              <a:off x="5107830" y="5156022"/>
              <a:ext cx="699336" cy="10250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C57255CA-4631-4244-B229-281E8BE2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4169090"/>
              <a:ext cx="908242" cy="199186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 18">
            <a:extLst>
              <a:ext uri="{FF2B5EF4-FFF2-40B4-BE49-F238E27FC236}">
                <a16:creationId xmlns:a16="http://schemas.microsoft.com/office/drawing/2014/main" xmlns="" id="{8CF3543A-2FEC-48EE-A86A-8CE3AAE8B015}"/>
              </a:ext>
            </a:extLst>
          </p:cNvPr>
          <p:cNvSpPr/>
          <p:nvPr/>
        </p:nvSpPr>
        <p:spPr>
          <a:xfrm>
            <a:off x="8779374" y="3909234"/>
            <a:ext cx="536012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4" name="Freeform 61">
            <a:extLst>
              <a:ext uri="{FF2B5EF4-FFF2-40B4-BE49-F238E27FC236}">
                <a16:creationId xmlns:a16="http://schemas.microsoft.com/office/drawing/2014/main" xmlns="" id="{6DE40FE9-DAD1-4F84-81CC-19218FF27979}"/>
              </a:ext>
            </a:extLst>
          </p:cNvPr>
          <p:cNvSpPr/>
          <p:nvPr/>
        </p:nvSpPr>
        <p:spPr>
          <a:xfrm>
            <a:off x="8817331" y="4894207"/>
            <a:ext cx="505983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xmlns="" id="{6CBF5A7B-1853-4B66-BE4B-6861077CAFD8}"/>
              </a:ext>
            </a:extLst>
          </p:cNvPr>
          <p:cNvSpPr/>
          <p:nvPr/>
        </p:nvSpPr>
        <p:spPr>
          <a:xfrm>
            <a:off x="8813871" y="5893545"/>
            <a:ext cx="431716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476DB316-7F79-461B-A0BA-D833114283DC}"/>
              </a:ext>
            </a:extLst>
          </p:cNvPr>
          <p:cNvCxnSpPr/>
          <p:nvPr/>
        </p:nvCxnSpPr>
        <p:spPr>
          <a:xfrm flipH="1" flipV="1">
            <a:off x="8524737" y="2427041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57D5AAB0-E60C-48F7-8CF4-0AF4A324E15B}"/>
              </a:ext>
            </a:extLst>
          </p:cNvPr>
          <p:cNvCxnSpPr/>
          <p:nvPr/>
        </p:nvCxnSpPr>
        <p:spPr>
          <a:xfrm flipH="1" flipV="1">
            <a:off x="9560314" y="2427041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6300EF2-77F1-4126-AD44-12A7F9879CA3}"/>
              </a:ext>
            </a:extLst>
          </p:cNvPr>
          <p:cNvSpPr txBox="1"/>
          <p:nvPr/>
        </p:nvSpPr>
        <p:spPr>
          <a:xfrm>
            <a:off x="5165816" y="1669105"/>
            <a:ext cx="9044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order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079AD4-8CC1-4A29-A342-5FEB2BDB3A16}"/>
              </a:ext>
            </a:extLst>
          </p:cNvPr>
          <p:cNvGrpSpPr/>
          <p:nvPr/>
        </p:nvGrpSpPr>
        <p:grpSpPr>
          <a:xfrm>
            <a:off x="9790130" y="3123435"/>
            <a:ext cx="794838" cy="3064325"/>
            <a:chOff x="9790130" y="3123435"/>
            <a:chExt cx="794838" cy="306432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010712C6-ED19-4BB6-BB9F-EC492A1F151B}"/>
                </a:ext>
              </a:extLst>
            </p:cNvPr>
            <p:cNvCxnSpPr/>
            <p:nvPr/>
          </p:nvCxnSpPr>
          <p:spPr>
            <a:xfrm flipV="1">
              <a:off x="9790130" y="3123435"/>
              <a:ext cx="637699" cy="105670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784E1000-948E-42CA-A56A-A1068048A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3262" y="3147067"/>
              <a:ext cx="621706" cy="304069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66FE4A3-EFA9-C743-8CF5-57868C1DF0CB}"/>
              </a:ext>
            </a:extLst>
          </p:cNvPr>
          <p:cNvSpPr txBox="1"/>
          <p:nvPr/>
        </p:nvSpPr>
        <p:spPr>
          <a:xfrm>
            <a:off x="675328" y="3909234"/>
            <a:ext cx="89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F141B18-FCAD-0247-8429-FF1C673E15C6}"/>
              </a:ext>
            </a:extLst>
          </p:cNvPr>
          <p:cNvSpPr txBox="1"/>
          <p:nvPr/>
        </p:nvSpPr>
        <p:spPr>
          <a:xfrm>
            <a:off x="675328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041930-0B3A-B444-9BDC-BA339CD56110}"/>
              </a:ext>
            </a:extLst>
          </p:cNvPr>
          <p:cNvSpPr txBox="1"/>
          <p:nvPr/>
        </p:nvSpPr>
        <p:spPr>
          <a:xfrm>
            <a:off x="675328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02E4CAB-8E1F-494F-B946-E2DC46418B8A}"/>
              </a:ext>
            </a:extLst>
          </p:cNvPr>
          <p:cNvSpPr txBox="1"/>
          <p:nvPr/>
        </p:nvSpPr>
        <p:spPr>
          <a:xfrm>
            <a:off x="675328" y="5954818"/>
            <a:ext cx="110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28247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3" grpId="0" animBg="1"/>
      <p:bldP spid="74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94F2F-7357-4755-9CAF-62AB685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AC20A3-F9AD-46E4-BE19-FA48185F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22</a:t>
            </a:fld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157F01B6-7957-4299-9703-CCEAA4AE9406}"/>
              </a:ext>
            </a:extLst>
          </p:cNvPr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2E5A68D5-C98E-4ED3-A5C5-44D603CE49F7}"/>
              </a:ext>
            </a:extLst>
          </p:cNvPr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D744A865-BE3A-44AD-A2B8-84F057202E97}"/>
              </a:ext>
            </a:extLst>
          </p:cNvPr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4F665A57-86CF-4FE5-A879-AE08687BF5AA}"/>
              </a:ext>
            </a:extLst>
          </p:cNvPr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A37FF3A6-A6A7-4B7A-B885-F90AC67A1425}"/>
              </a:ext>
            </a:extLst>
          </p:cNvPr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43967EA9-F6CB-47FB-BF0A-1F34C9FF6D28}"/>
              </a:ext>
            </a:extLst>
          </p:cNvPr>
          <p:cNvCxnSpPr>
            <a:cxnSpLocks/>
          </p:cNvCxnSpPr>
          <p:nvPr/>
        </p:nvCxnSpPr>
        <p:spPr>
          <a:xfrm>
            <a:off x="2093110" y="3114180"/>
            <a:ext cx="621706" cy="30406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64737E1-1994-4E01-9202-BF5F8BEC8FF3}"/>
              </a:ext>
            </a:extLst>
          </p:cNvPr>
          <p:cNvGrpSpPr/>
          <p:nvPr/>
        </p:nvGrpSpPr>
        <p:grpSpPr>
          <a:xfrm>
            <a:off x="2900194" y="4169138"/>
            <a:ext cx="1308621" cy="2024378"/>
            <a:chOff x="2900192" y="4169138"/>
            <a:chExt cx="1651375" cy="202437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D62AFBA6-2172-4451-AD4F-68E9B21CDB05}"/>
                </a:ext>
              </a:extLst>
            </p:cNvPr>
            <p:cNvGrpSpPr/>
            <p:nvPr/>
          </p:nvGrpSpPr>
          <p:grpSpPr>
            <a:xfrm>
              <a:off x="2900192" y="4169138"/>
              <a:ext cx="824218" cy="2012977"/>
              <a:chOff x="2915509" y="4168626"/>
              <a:chExt cx="824218" cy="2012977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xmlns="" id="{FA349CE0-F315-4A48-B9FC-32376E3ED652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xmlns="" id="{B2B2908D-16A1-43CA-B80F-4FCDA660DEB5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7CABABD1-B75D-46BB-8ECD-4D6C04F03AAF}"/>
                </a:ext>
              </a:extLst>
            </p:cNvPr>
            <p:cNvCxnSpPr/>
            <p:nvPr/>
          </p:nvCxnSpPr>
          <p:spPr>
            <a:xfrm flipV="1">
              <a:off x="3834502" y="4169669"/>
              <a:ext cx="617235" cy="102279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4335171-C44A-4DFD-B607-288C9C5FF3B7}"/>
                </a:ext>
              </a:extLst>
            </p:cNvPr>
            <p:cNvCxnSpPr/>
            <p:nvPr/>
          </p:nvCxnSpPr>
          <p:spPr>
            <a:xfrm flipV="1">
              <a:off x="3772475" y="4192050"/>
              <a:ext cx="779094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D804EDA-40EB-400A-BCEB-416BC15110A1}"/>
              </a:ext>
            </a:extLst>
          </p:cNvPr>
          <p:cNvGrpSpPr/>
          <p:nvPr/>
        </p:nvGrpSpPr>
        <p:grpSpPr>
          <a:xfrm>
            <a:off x="3999918" y="4169090"/>
            <a:ext cx="1373388" cy="2030181"/>
            <a:chOff x="4189376" y="4169090"/>
            <a:chExt cx="1768413" cy="203018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940B980F-E964-4EE1-A3D0-D3FB6BBA6AE7}"/>
                </a:ext>
              </a:extLst>
            </p:cNvPr>
            <p:cNvGrpSpPr/>
            <p:nvPr/>
          </p:nvGrpSpPr>
          <p:grpSpPr>
            <a:xfrm flipV="1">
              <a:off x="4189376" y="4186294"/>
              <a:ext cx="824218" cy="2012977"/>
              <a:chOff x="2915509" y="4168626"/>
              <a:chExt cx="824218" cy="2012977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xmlns="" id="{D69A5B0D-7451-4034-B8C6-35E8D95044AB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xmlns="" id="{F72D4892-0EA4-4499-916C-8D8F99B0C1B8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62EF8AC1-6BF9-457D-AA61-75C794429B4D}"/>
                </a:ext>
              </a:extLst>
            </p:cNvPr>
            <p:cNvCxnSpPr>
              <a:cxnSpLocks/>
            </p:cNvCxnSpPr>
            <p:nvPr/>
          </p:nvCxnSpPr>
          <p:spPr>
            <a:xfrm>
              <a:off x="5107830" y="5156022"/>
              <a:ext cx="699336" cy="10250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41F6DA3-961F-43D4-9E7D-61716AB4221D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4169090"/>
              <a:ext cx="908242" cy="199186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E554C2-DEF0-47CE-9DE7-345F7AF171DC}"/>
              </a:ext>
            </a:extLst>
          </p:cNvPr>
          <p:cNvSpPr txBox="1"/>
          <p:nvPr/>
        </p:nvSpPr>
        <p:spPr>
          <a:xfrm>
            <a:off x="6218061" y="2329111"/>
            <a:ext cx="16514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u="sng" dirty="0">
                <a:latin typeface="Helvetica Neue" charset="0"/>
                <a:ea typeface="Helvetica Neue" charset="0"/>
                <a:cs typeface="Helvetica Neue" charset="0"/>
              </a:rPr>
              <a:t>regular path*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858A37-85E1-45D2-9895-322E03EFD3EE}"/>
              </a:ext>
            </a:extLst>
          </p:cNvPr>
          <p:cNvSpPr txBox="1"/>
          <p:nvPr/>
        </p:nvSpPr>
        <p:spPr>
          <a:xfrm>
            <a:off x="3375666" y="2329111"/>
            <a:ext cx="116570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u="sng" dirty="0">
                <a:latin typeface="Helvetica Neue" charset="0"/>
                <a:ea typeface="Helvetica Neue" charset="0"/>
                <a:cs typeface="Helvetica Neue" charset="0"/>
              </a:rPr>
              <a:t>fast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AC1EA6-F257-4A2D-839C-08179A675D22}"/>
              </a:ext>
            </a:extLst>
          </p:cNvPr>
          <p:cNvSpPr txBox="1"/>
          <p:nvPr/>
        </p:nvSpPr>
        <p:spPr>
          <a:xfrm>
            <a:off x="8688706" y="1655714"/>
            <a:ext cx="6815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exe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539C8D-E5BE-4D86-8C19-3B29737F9CEA}"/>
              </a:ext>
            </a:extLst>
          </p:cNvPr>
          <p:cNvSpPr txBox="1"/>
          <p:nvPr/>
        </p:nvSpPr>
        <p:spPr>
          <a:xfrm>
            <a:off x="10274115" y="1665369"/>
            <a:ext cx="85311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reply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6085434-4FB3-4F10-98FA-A3DD14D0E8DD}"/>
              </a:ext>
            </a:extLst>
          </p:cNvPr>
          <p:cNvCxnSpPr/>
          <p:nvPr/>
        </p:nvCxnSpPr>
        <p:spPr>
          <a:xfrm flipH="1" flipV="1">
            <a:off x="5630141" y="2421613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7316AD1-4F94-47F3-BFDD-0292D092B153}"/>
              </a:ext>
            </a:extLst>
          </p:cNvPr>
          <p:cNvGrpSpPr/>
          <p:nvPr/>
        </p:nvGrpSpPr>
        <p:grpSpPr>
          <a:xfrm>
            <a:off x="5843341" y="4177357"/>
            <a:ext cx="1308621" cy="2027718"/>
            <a:chOff x="2900192" y="4154397"/>
            <a:chExt cx="1651375" cy="202771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466E5B76-ABAB-4CA2-B67D-08DAD6172A74}"/>
                </a:ext>
              </a:extLst>
            </p:cNvPr>
            <p:cNvGrpSpPr/>
            <p:nvPr/>
          </p:nvGrpSpPr>
          <p:grpSpPr>
            <a:xfrm>
              <a:off x="2900192" y="4169138"/>
              <a:ext cx="824218" cy="2012977"/>
              <a:chOff x="2915509" y="4168626"/>
              <a:chExt cx="824218" cy="2012977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xmlns="" id="{B84FF149-91F3-4873-BE30-3BE4CDAB49EA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xmlns="" id="{6FD6E1F1-02BA-42CB-9DB3-6FED2FA085A0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4443A2E3-DFE3-46AB-AE5F-ABCD1D11D340}"/>
                </a:ext>
              </a:extLst>
            </p:cNvPr>
            <p:cNvCxnSpPr/>
            <p:nvPr/>
          </p:nvCxnSpPr>
          <p:spPr>
            <a:xfrm flipV="1">
              <a:off x="3834502" y="4169669"/>
              <a:ext cx="617235" cy="102279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204A5013-D7EE-4C62-AEDE-8EBE8D27303B}"/>
                </a:ext>
              </a:extLst>
            </p:cNvPr>
            <p:cNvCxnSpPr/>
            <p:nvPr/>
          </p:nvCxnSpPr>
          <p:spPr>
            <a:xfrm flipV="1">
              <a:off x="3772474" y="4154397"/>
              <a:ext cx="779095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176B9FD1-27E2-4A7D-8CFE-10290B3DE927}"/>
              </a:ext>
            </a:extLst>
          </p:cNvPr>
          <p:cNvGrpSpPr/>
          <p:nvPr/>
        </p:nvGrpSpPr>
        <p:grpSpPr>
          <a:xfrm>
            <a:off x="6943065" y="4171601"/>
            <a:ext cx="1373388" cy="2032451"/>
            <a:chOff x="4189376" y="4148641"/>
            <a:chExt cx="1768413" cy="203245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958FACA1-0DD1-4A92-9718-86E9DB261379}"/>
                </a:ext>
              </a:extLst>
            </p:cNvPr>
            <p:cNvGrpSpPr/>
            <p:nvPr/>
          </p:nvGrpSpPr>
          <p:grpSpPr>
            <a:xfrm flipV="1">
              <a:off x="4189376" y="4148641"/>
              <a:ext cx="824218" cy="2012977"/>
              <a:chOff x="2915509" y="4206279"/>
              <a:chExt cx="824218" cy="201297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xmlns="" id="{CCA6E16B-4CAC-4335-94E8-535DC1ACCB6A}"/>
                  </a:ext>
                </a:extLst>
              </p:cNvPr>
              <p:cNvCxnSpPr/>
              <p:nvPr/>
            </p:nvCxnSpPr>
            <p:spPr>
              <a:xfrm>
                <a:off x="2915509" y="4206279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xmlns="" id="{EC9CECCA-11DC-4642-8AA4-8D63C10F0CF9}"/>
                  </a:ext>
                </a:extLst>
              </p:cNvPr>
              <p:cNvCxnSpPr/>
              <p:nvPr/>
            </p:nvCxnSpPr>
            <p:spPr>
              <a:xfrm>
                <a:off x="2919565" y="4217790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0F258BF3-E57B-4AF1-9524-077EFC1A1016}"/>
                </a:ext>
              </a:extLst>
            </p:cNvPr>
            <p:cNvCxnSpPr>
              <a:cxnSpLocks/>
            </p:cNvCxnSpPr>
            <p:nvPr/>
          </p:nvCxnSpPr>
          <p:spPr>
            <a:xfrm>
              <a:off x="5107830" y="5156022"/>
              <a:ext cx="699336" cy="10250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C57255CA-4631-4244-B229-281E8BE2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4169090"/>
              <a:ext cx="908242" cy="199186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 18">
            <a:extLst>
              <a:ext uri="{FF2B5EF4-FFF2-40B4-BE49-F238E27FC236}">
                <a16:creationId xmlns:a16="http://schemas.microsoft.com/office/drawing/2014/main" xmlns="" id="{8CF3543A-2FEC-48EE-A86A-8CE3AAE8B015}"/>
              </a:ext>
            </a:extLst>
          </p:cNvPr>
          <p:cNvSpPr/>
          <p:nvPr/>
        </p:nvSpPr>
        <p:spPr>
          <a:xfrm>
            <a:off x="8779374" y="3909234"/>
            <a:ext cx="536012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4" name="Freeform 61">
            <a:extLst>
              <a:ext uri="{FF2B5EF4-FFF2-40B4-BE49-F238E27FC236}">
                <a16:creationId xmlns:a16="http://schemas.microsoft.com/office/drawing/2014/main" xmlns="" id="{6DE40FE9-DAD1-4F84-81CC-19218FF27979}"/>
              </a:ext>
            </a:extLst>
          </p:cNvPr>
          <p:cNvSpPr/>
          <p:nvPr/>
        </p:nvSpPr>
        <p:spPr>
          <a:xfrm>
            <a:off x="8817331" y="4894207"/>
            <a:ext cx="505983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xmlns="" id="{6CBF5A7B-1853-4B66-BE4B-6861077CAFD8}"/>
              </a:ext>
            </a:extLst>
          </p:cNvPr>
          <p:cNvSpPr/>
          <p:nvPr/>
        </p:nvSpPr>
        <p:spPr>
          <a:xfrm>
            <a:off x="8813871" y="5893545"/>
            <a:ext cx="431716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476DB316-7F79-461B-A0BA-D833114283DC}"/>
              </a:ext>
            </a:extLst>
          </p:cNvPr>
          <p:cNvCxnSpPr/>
          <p:nvPr/>
        </p:nvCxnSpPr>
        <p:spPr>
          <a:xfrm flipH="1" flipV="1">
            <a:off x="8524737" y="2427041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57D5AAB0-E60C-48F7-8CF4-0AF4A324E15B}"/>
              </a:ext>
            </a:extLst>
          </p:cNvPr>
          <p:cNvCxnSpPr/>
          <p:nvPr/>
        </p:nvCxnSpPr>
        <p:spPr>
          <a:xfrm flipH="1" flipV="1">
            <a:off x="9560314" y="2427041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6300EF2-77F1-4126-AD44-12A7F9879CA3}"/>
              </a:ext>
            </a:extLst>
          </p:cNvPr>
          <p:cNvSpPr txBox="1"/>
          <p:nvPr/>
        </p:nvSpPr>
        <p:spPr>
          <a:xfrm>
            <a:off x="5165816" y="1669105"/>
            <a:ext cx="9044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order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079AD4-8CC1-4A29-A342-5FEB2BDB3A16}"/>
              </a:ext>
            </a:extLst>
          </p:cNvPr>
          <p:cNvGrpSpPr/>
          <p:nvPr/>
        </p:nvGrpSpPr>
        <p:grpSpPr>
          <a:xfrm>
            <a:off x="9790130" y="3123435"/>
            <a:ext cx="794838" cy="3064325"/>
            <a:chOff x="9790130" y="3123435"/>
            <a:chExt cx="794838" cy="306432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010712C6-ED19-4BB6-BB9F-EC492A1F151B}"/>
                </a:ext>
              </a:extLst>
            </p:cNvPr>
            <p:cNvCxnSpPr/>
            <p:nvPr/>
          </p:nvCxnSpPr>
          <p:spPr>
            <a:xfrm flipV="1">
              <a:off x="9790130" y="3123435"/>
              <a:ext cx="637699" cy="105670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784E1000-948E-42CA-A56A-A1068048A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3262" y="3147067"/>
              <a:ext cx="621706" cy="304069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182A316F-04EB-41FD-80BD-C1A994DDA4B3}"/>
              </a:ext>
            </a:extLst>
          </p:cNvPr>
          <p:cNvCxnSpPr>
            <a:cxnSpLocks/>
          </p:cNvCxnSpPr>
          <p:nvPr/>
        </p:nvCxnSpPr>
        <p:spPr>
          <a:xfrm>
            <a:off x="2093110" y="3114180"/>
            <a:ext cx="621706" cy="30406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8CE698D2-CD98-45CB-8331-613F6F5E1F8A}"/>
              </a:ext>
            </a:extLst>
          </p:cNvPr>
          <p:cNvCxnSpPr/>
          <p:nvPr/>
        </p:nvCxnSpPr>
        <p:spPr>
          <a:xfrm flipV="1">
            <a:off x="3999918" y="5187027"/>
            <a:ext cx="640106" cy="10122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E35297B5-C400-42EF-8508-7B3D5F78346B}"/>
              </a:ext>
            </a:extLst>
          </p:cNvPr>
          <p:cNvCxnSpPr>
            <a:cxnSpLocks/>
          </p:cNvCxnSpPr>
          <p:nvPr/>
        </p:nvCxnSpPr>
        <p:spPr>
          <a:xfrm>
            <a:off x="4713209" y="5156022"/>
            <a:ext cx="543120" cy="10250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3EF6AD80-3EC2-4D3E-B572-161E5B624D70}"/>
              </a:ext>
            </a:extLst>
          </p:cNvPr>
          <p:cNvCxnSpPr/>
          <p:nvPr/>
        </p:nvCxnSpPr>
        <p:spPr>
          <a:xfrm flipV="1">
            <a:off x="6943065" y="5177713"/>
            <a:ext cx="640106" cy="10122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227AE5A8-5149-4A4C-A2FD-300F41D6B3B3}"/>
              </a:ext>
            </a:extLst>
          </p:cNvPr>
          <p:cNvCxnSpPr>
            <a:cxnSpLocks/>
          </p:cNvCxnSpPr>
          <p:nvPr/>
        </p:nvCxnSpPr>
        <p:spPr>
          <a:xfrm>
            <a:off x="7656356" y="5178982"/>
            <a:ext cx="543120" cy="10250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62">
            <a:extLst>
              <a:ext uri="{FF2B5EF4-FFF2-40B4-BE49-F238E27FC236}">
                <a16:creationId xmlns:a16="http://schemas.microsoft.com/office/drawing/2014/main" xmlns="" id="{0B8E4B07-55C3-475D-902F-4D2FD3434768}"/>
              </a:ext>
            </a:extLst>
          </p:cNvPr>
          <p:cNvSpPr/>
          <p:nvPr/>
        </p:nvSpPr>
        <p:spPr>
          <a:xfrm>
            <a:off x="8813871" y="5893545"/>
            <a:ext cx="431716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4B3CD345-29E7-4573-B465-B57E84F9410A}"/>
              </a:ext>
            </a:extLst>
          </p:cNvPr>
          <p:cNvCxnSpPr>
            <a:cxnSpLocks/>
          </p:cNvCxnSpPr>
          <p:nvPr/>
        </p:nvCxnSpPr>
        <p:spPr>
          <a:xfrm flipV="1">
            <a:off x="9963262" y="3147067"/>
            <a:ext cx="621706" cy="30406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244E4740-8B9F-41DC-BA9D-22FBB9FBFB44}"/>
              </a:ext>
            </a:extLst>
          </p:cNvPr>
          <p:cNvCxnSpPr>
            <a:cxnSpLocks/>
          </p:cNvCxnSpPr>
          <p:nvPr/>
        </p:nvCxnSpPr>
        <p:spPr>
          <a:xfrm>
            <a:off x="2685896" y="6182467"/>
            <a:ext cx="131402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F373870D-AC52-4D24-8994-D1D8B3A78B80}"/>
              </a:ext>
            </a:extLst>
          </p:cNvPr>
          <p:cNvCxnSpPr>
            <a:cxnSpLocks/>
          </p:cNvCxnSpPr>
          <p:nvPr/>
        </p:nvCxnSpPr>
        <p:spPr>
          <a:xfrm>
            <a:off x="5256329" y="6174644"/>
            <a:ext cx="1686736" cy="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F5B17E25-DE0E-4FE7-8CC8-2909C81386A5}"/>
              </a:ext>
            </a:extLst>
          </p:cNvPr>
          <p:cNvCxnSpPr>
            <a:cxnSpLocks/>
          </p:cNvCxnSpPr>
          <p:nvPr/>
        </p:nvCxnSpPr>
        <p:spPr>
          <a:xfrm>
            <a:off x="8156860" y="6174644"/>
            <a:ext cx="6604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EC4B050D-AAED-48C3-BB08-3A6269B3ECC1}"/>
              </a:ext>
            </a:extLst>
          </p:cNvPr>
          <p:cNvCxnSpPr>
            <a:cxnSpLocks/>
          </p:cNvCxnSpPr>
          <p:nvPr/>
        </p:nvCxnSpPr>
        <p:spPr>
          <a:xfrm>
            <a:off x="9245587" y="6187760"/>
            <a:ext cx="71767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1">
            <a:extLst>
              <a:ext uri="{FF2B5EF4-FFF2-40B4-BE49-F238E27FC236}">
                <a16:creationId xmlns:a16="http://schemas.microsoft.com/office/drawing/2014/main" xmlns="" id="{B9E20BEC-9189-4A00-B788-CECC27391002}"/>
              </a:ext>
            </a:extLst>
          </p:cNvPr>
          <p:cNvSpPr/>
          <p:nvPr/>
        </p:nvSpPr>
        <p:spPr>
          <a:xfrm>
            <a:off x="8817695" y="4894705"/>
            <a:ext cx="505983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F3ABAA6-8F64-7A44-B7F2-8BB67B98E3DC}"/>
              </a:ext>
            </a:extLst>
          </p:cNvPr>
          <p:cNvSpPr txBox="1"/>
          <p:nvPr/>
        </p:nvSpPr>
        <p:spPr>
          <a:xfrm>
            <a:off x="675328" y="3909234"/>
            <a:ext cx="89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B7496E8-C033-AB42-AF4E-B2015CCEB1E2}"/>
              </a:ext>
            </a:extLst>
          </p:cNvPr>
          <p:cNvSpPr txBox="1"/>
          <p:nvPr/>
        </p:nvSpPr>
        <p:spPr>
          <a:xfrm>
            <a:off x="675328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44E37AB-3B03-9B42-BAD3-242C95A4D89B}"/>
              </a:ext>
            </a:extLst>
          </p:cNvPr>
          <p:cNvSpPr txBox="1"/>
          <p:nvPr/>
        </p:nvSpPr>
        <p:spPr>
          <a:xfrm>
            <a:off x="675328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D6E44FD-0D4C-FA49-9347-F9509446C4C4}"/>
              </a:ext>
            </a:extLst>
          </p:cNvPr>
          <p:cNvSpPr txBox="1"/>
          <p:nvPr/>
        </p:nvSpPr>
        <p:spPr>
          <a:xfrm>
            <a:off x="675328" y="5954818"/>
            <a:ext cx="110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7597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94F2F-7357-4755-9CAF-62AB685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AC20A3-F9AD-46E4-BE19-FA48185F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23</a:t>
            </a:fld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157F01B6-7957-4299-9703-CCEAA4AE9406}"/>
              </a:ext>
            </a:extLst>
          </p:cNvPr>
          <p:cNvCxnSpPr/>
          <p:nvPr/>
        </p:nvCxnSpPr>
        <p:spPr>
          <a:xfrm>
            <a:off x="1930522" y="310052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2E5A68D5-C98E-4ED3-A5C5-44D603CE49F7}"/>
              </a:ext>
            </a:extLst>
          </p:cNvPr>
          <p:cNvCxnSpPr/>
          <p:nvPr/>
        </p:nvCxnSpPr>
        <p:spPr>
          <a:xfrm>
            <a:off x="1930522" y="4169138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D744A865-BE3A-44AD-A2B8-84F057202E97}"/>
              </a:ext>
            </a:extLst>
          </p:cNvPr>
          <p:cNvCxnSpPr/>
          <p:nvPr/>
        </p:nvCxnSpPr>
        <p:spPr>
          <a:xfrm>
            <a:off x="1930522" y="5173421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4F665A57-86CF-4FE5-A879-AE08687BF5AA}"/>
              </a:ext>
            </a:extLst>
          </p:cNvPr>
          <p:cNvCxnSpPr/>
          <p:nvPr/>
        </p:nvCxnSpPr>
        <p:spPr>
          <a:xfrm>
            <a:off x="1930522" y="6181603"/>
            <a:ext cx="9887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A37FF3A6-A6A7-4B7A-B885-F90AC67A1425}"/>
              </a:ext>
            </a:extLst>
          </p:cNvPr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43967EA9-F6CB-47FB-BF0A-1F34C9FF6D28}"/>
              </a:ext>
            </a:extLst>
          </p:cNvPr>
          <p:cNvCxnSpPr>
            <a:cxnSpLocks/>
          </p:cNvCxnSpPr>
          <p:nvPr/>
        </p:nvCxnSpPr>
        <p:spPr>
          <a:xfrm>
            <a:off x="2093110" y="3114180"/>
            <a:ext cx="621706" cy="30406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64737E1-1994-4E01-9202-BF5F8BEC8FF3}"/>
              </a:ext>
            </a:extLst>
          </p:cNvPr>
          <p:cNvGrpSpPr/>
          <p:nvPr/>
        </p:nvGrpSpPr>
        <p:grpSpPr>
          <a:xfrm>
            <a:off x="2900193" y="4169138"/>
            <a:ext cx="1308622" cy="2024378"/>
            <a:chOff x="2900192" y="4169138"/>
            <a:chExt cx="1651377" cy="202437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D62AFBA6-2172-4451-AD4F-68E9B21CDB05}"/>
                </a:ext>
              </a:extLst>
            </p:cNvPr>
            <p:cNvGrpSpPr/>
            <p:nvPr/>
          </p:nvGrpSpPr>
          <p:grpSpPr>
            <a:xfrm>
              <a:off x="2900192" y="4169138"/>
              <a:ext cx="824218" cy="2012977"/>
              <a:chOff x="2915509" y="4168626"/>
              <a:chExt cx="824218" cy="2012977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xmlns="" id="{FA349CE0-F315-4A48-B9FC-32376E3ED652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xmlns="" id="{B2B2908D-16A1-43CA-B80F-4FCDA660DEB5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7CABABD1-B75D-46BB-8ECD-4D6C04F03AAF}"/>
                </a:ext>
              </a:extLst>
            </p:cNvPr>
            <p:cNvCxnSpPr/>
            <p:nvPr/>
          </p:nvCxnSpPr>
          <p:spPr>
            <a:xfrm flipV="1">
              <a:off x="3834502" y="4169669"/>
              <a:ext cx="617235" cy="102279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54335171-C44A-4DFD-B607-288C9C5FF3B7}"/>
                </a:ext>
              </a:extLst>
            </p:cNvPr>
            <p:cNvCxnSpPr/>
            <p:nvPr/>
          </p:nvCxnSpPr>
          <p:spPr>
            <a:xfrm flipV="1">
              <a:off x="3772475" y="4192050"/>
              <a:ext cx="779094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D804EDA-40EB-400A-BCEB-416BC15110A1}"/>
              </a:ext>
            </a:extLst>
          </p:cNvPr>
          <p:cNvGrpSpPr/>
          <p:nvPr/>
        </p:nvGrpSpPr>
        <p:grpSpPr>
          <a:xfrm>
            <a:off x="3999918" y="4169090"/>
            <a:ext cx="1373388" cy="2030181"/>
            <a:chOff x="4189376" y="4169090"/>
            <a:chExt cx="1768413" cy="203018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940B980F-E964-4EE1-A3D0-D3FB6BBA6AE7}"/>
                </a:ext>
              </a:extLst>
            </p:cNvPr>
            <p:cNvGrpSpPr/>
            <p:nvPr/>
          </p:nvGrpSpPr>
          <p:grpSpPr>
            <a:xfrm flipV="1">
              <a:off x="4189376" y="4186294"/>
              <a:ext cx="824218" cy="2012977"/>
              <a:chOff x="2915509" y="4168626"/>
              <a:chExt cx="824218" cy="2012977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xmlns="" id="{D69A5B0D-7451-4034-B8C6-35E8D95044AB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xmlns="" id="{F72D4892-0EA4-4499-916C-8D8F99B0C1B8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62EF8AC1-6BF9-457D-AA61-75C794429B4D}"/>
                </a:ext>
              </a:extLst>
            </p:cNvPr>
            <p:cNvCxnSpPr>
              <a:cxnSpLocks/>
            </p:cNvCxnSpPr>
            <p:nvPr/>
          </p:nvCxnSpPr>
          <p:spPr>
            <a:xfrm>
              <a:off x="5107830" y="5156022"/>
              <a:ext cx="699336" cy="10250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A41F6DA3-961F-43D4-9E7D-61716AB4221D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4169090"/>
              <a:ext cx="908242" cy="199186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E554C2-DEF0-47CE-9DE7-345F7AF171DC}"/>
              </a:ext>
            </a:extLst>
          </p:cNvPr>
          <p:cNvSpPr txBox="1"/>
          <p:nvPr/>
        </p:nvSpPr>
        <p:spPr>
          <a:xfrm>
            <a:off x="6218061" y="2329111"/>
            <a:ext cx="16514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u="sng" dirty="0">
                <a:latin typeface="Helvetica Neue" charset="0"/>
                <a:ea typeface="Helvetica Neue" charset="0"/>
                <a:cs typeface="Helvetica Neue" charset="0"/>
              </a:rPr>
              <a:t>regular path*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858A37-85E1-45D2-9895-322E03EFD3EE}"/>
              </a:ext>
            </a:extLst>
          </p:cNvPr>
          <p:cNvSpPr txBox="1"/>
          <p:nvPr/>
        </p:nvSpPr>
        <p:spPr>
          <a:xfrm>
            <a:off x="3375666" y="2329111"/>
            <a:ext cx="116570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u="sng" dirty="0">
                <a:latin typeface="Helvetica Neue" charset="0"/>
                <a:ea typeface="Helvetica Neue" charset="0"/>
                <a:cs typeface="Helvetica Neue" charset="0"/>
              </a:rPr>
              <a:t>fast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AC1EA6-F257-4A2D-839C-08179A675D22}"/>
              </a:ext>
            </a:extLst>
          </p:cNvPr>
          <p:cNvSpPr txBox="1"/>
          <p:nvPr/>
        </p:nvSpPr>
        <p:spPr>
          <a:xfrm>
            <a:off x="8688706" y="1655714"/>
            <a:ext cx="68159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exe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539C8D-E5BE-4D86-8C19-3B29737F9CEA}"/>
              </a:ext>
            </a:extLst>
          </p:cNvPr>
          <p:cNvSpPr txBox="1"/>
          <p:nvPr/>
        </p:nvSpPr>
        <p:spPr>
          <a:xfrm>
            <a:off x="10274115" y="1665369"/>
            <a:ext cx="85311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" charset="0"/>
                <a:ea typeface="Helvetica Neue" charset="0"/>
                <a:cs typeface="Helvetica Neue" charset="0"/>
              </a:rPr>
              <a:t>reply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6085434-4FB3-4F10-98FA-A3DD14D0E8DD}"/>
              </a:ext>
            </a:extLst>
          </p:cNvPr>
          <p:cNvCxnSpPr/>
          <p:nvPr/>
        </p:nvCxnSpPr>
        <p:spPr>
          <a:xfrm flipH="1" flipV="1">
            <a:off x="5630141" y="2421613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47316AD1-4F94-47F3-BFDD-0292D092B153}"/>
              </a:ext>
            </a:extLst>
          </p:cNvPr>
          <p:cNvGrpSpPr/>
          <p:nvPr/>
        </p:nvGrpSpPr>
        <p:grpSpPr>
          <a:xfrm>
            <a:off x="5843340" y="4177357"/>
            <a:ext cx="1308622" cy="2027718"/>
            <a:chOff x="2900192" y="4154397"/>
            <a:chExt cx="1651377" cy="202771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466E5B76-ABAB-4CA2-B67D-08DAD6172A74}"/>
                </a:ext>
              </a:extLst>
            </p:cNvPr>
            <p:cNvGrpSpPr/>
            <p:nvPr/>
          </p:nvGrpSpPr>
          <p:grpSpPr>
            <a:xfrm>
              <a:off x="2900192" y="4169138"/>
              <a:ext cx="824218" cy="2012977"/>
              <a:chOff x="2915509" y="4168626"/>
              <a:chExt cx="824218" cy="2012977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xmlns="" id="{B84FF149-91F3-4873-BE30-3BE4CDAB49EA}"/>
                  </a:ext>
                </a:extLst>
              </p:cNvPr>
              <p:cNvCxnSpPr/>
              <p:nvPr/>
            </p:nvCxnSpPr>
            <p:spPr>
              <a:xfrm>
                <a:off x="2915509" y="4168626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xmlns="" id="{6FD6E1F1-02BA-42CB-9DB3-6FED2FA085A0}"/>
                  </a:ext>
                </a:extLst>
              </p:cNvPr>
              <p:cNvCxnSpPr/>
              <p:nvPr/>
            </p:nvCxnSpPr>
            <p:spPr>
              <a:xfrm>
                <a:off x="2919565" y="4180137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4443A2E3-DFE3-46AB-AE5F-ABCD1D11D340}"/>
                </a:ext>
              </a:extLst>
            </p:cNvPr>
            <p:cNvCxnSpPr/>
            <p:nvPr/>
          </p:nvCxnSpPr>
          <p:spPr>
            <a:xfrm flipV="1">
              <a:off x="3834502" y="4169669"/>
              <a:ext cx="617235" cy="102279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204A5013-D7EE-4C62-AEDE-8EBE8D27303B}"/>
                </a:ext>
              </a:extLst>
            </p:cNvPr>
            <p:cNvCxnSpPr/>
            <p:nvPr/>
          </p:nvCxnSpPr>
          <p:spPr>
            <a:xfrm flipV="1">
              <a:off x="3772474" y="4154397"/>
              <a:ext cx="779095" cy="200146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176B9FD1-27E2-4A7D-8CFE-10290B3DE927}"/>
              </a:ext>
            </a:extLst>
          </p:cNvPr>
          <p:cNvGrpSpPr/>
          <p:nvPr/>
        </p:nvGrpSpPr>
        <p:grpSpPr>
          <a:xfrm>
            <a:off x="6943065" y="4171601"/>
            <a:ext cx="1373388" cy="2032451"/>
            <a:chOff x="4189376" y="4148641"/>
            <a:chExt cx="1768413" cy="203245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958FACA1-0DD1-4A92-9718-86E9DB261379}"/>
                </a:ext>
              </a:extLst>
            </p:cNvPr>
            <p:cNvGrpSpPr/>
            <p:nvPr/>
          </p:nvGrpSpPr>
          <p:grpSpPr>
            <a:xfrm flipV="1">
              <a:off x="4189376" y="4148641"/>
              <a:ext cx="824218" cy="2012977"/>
              <a:chOff x="2915509" y="4206279"/>
              <a:chExt cx="824218" cy="201297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xmlns="" id="{CCA6E16B-4CAC-4335-94E8-535DC1ACCB6A}"/>
                  </a:ext>
                </a:extLst>
              </p:cNvPr>
              <p:cNvCxnSpPr/>
              <p:nvPr/>
            </p:nvCxnSpPr>
            <p:spPr>
              <a:xfrm>
                <a:off x="2915509" y="4206279"/>
                <a:ext cx="824218" cy="1012244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xmlns="" id="{EC9CECCA-11DC-4642-8AA4-8D63C10F0CF9}"/>
                  </a:ext>
                </a:extLst>
              </p:cNvPr>
              <p:cNvCxnSpPr/>
              <p:nvPr/>
            </p:nvCxnSpPr>
            <p:spPr>
              <a:xfrm>
                <a:off x="2919565" y="4217790"/>
                <a:ext cx="750637" cy="2001466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0F258BF3-E57B-4AF1-9524-077EFC1A1016}"/>
                </a:ext>
              </a:extLst>
            </p:cNvPr>
            <p:cNvCxnSpPr>
              <a:cxnSpLocks/>
            </p:cNvCxnSpPr>
            <p:nvPr/>
          </p:nvCxnSpPr>
          <p:spPr>
            <a:xfrm>
              <a:off x="5107830" y="5156022"/>
              <a:ext cx="699336" cy="10250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C57255CA-4631-4244-B229-281E8BE26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4169090"/>
              <a:ext cx="908242" cy="199186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 18">
            <a:extLst>
              <a:ext uri="{FF2B5EF4-FFF2-40B4-BE49-F238E27FC236}">
                <a16:creationId xmlns:a16="http://schemas.microsoft.com/office/drawing/2014/main" xmlns="" id="{8CF3543A-2FEC-48EE-A86A-8CE3AAE8B015}"/>
              </a:ext>
            </a:extLst>
          </p:cNvPr>
          <p:cNvSpPr/>
          <p:nvPr/>
        </p:nvSpPr>
        <p:spPr>
          <a:xfrm>
            <a:off x="8779374" y="3909234"/>
            <a:ext cx="536012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4" name="Freeform 61">
            <a:extLst>
              <a:ext uri="{FF2B5EF4-FFF2-40B4-BE49-F238E27FC236}">
                <a16:creationId xmlns:a16="http://schemas.microsoft.com/office/drawing/2014/main" xmlns="" id="{6DE40FE9-DAD1-4F84-81CC-19218FF27979}"/>
              </a:ext>
            </a:extLst>
          </p:cNvPr>
          <p:cNvSpPr/>
          <p:nvPr/>
        </p:nvSpPr>
        <p:spPr>
          <a:xfrm>
            <a:off x="8817331" y="4894207"/>
            <a:ext cx="505983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xmlns="" id="{6CBF5A7B-1853-4B66-BE4B-6861077CAFD8}"/>
              </a:ext>
            </a:extLst>
          </p:cNvPr>
          <p:cNvSpPr/>
          <p:nvPr/>
        </p:nvSpPr>
        <p:spPr>
          <a:xfrm>
            <a:off x="8813871" y="5893545"/>
            <a:ext cx="431716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476DB316-7F79-461B-A0BA-D833114283DC}"/>
              </a:ext>
            </a:extLst>
          </p:cNvPr>
          <p:cNvCxnSpPr/>
          <p:nvPr/>
        </p:nvCxnSpPr>
        <p:spPr>
          <a:xfrm flipH="1" flipV="1">
            <a:off x="8524737" y="2427041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57D5AAB0-E60C-48F7-8CF4-0AF4A324E15B}"/>
              </a:ext>
            </a:extLst>
          </p:cNvPr>
          <p:cNvCxnSpPr/>
          <p:nvPr/>
        </p:nvCxnSpPr>
        <p:spPr>
          <a:xfrm flipH="1" flipV="1">
            <a:off x="9560314" y="2427041"/>
            <a:ext cx="3" cy="37490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6300EF2-77F1-4126-AD44-12A7F9879CA3}"/>
              </a:ext>
            </a:extLst>
          </p:cNvPr>
          <p:cNvSpPr txBox="1"/>
          <p:nvPr/>
        </p:nvSpPr>
        <p:spPr>
          <a:xfrm>
            <a:off x="5165816" y="1669105"/>
            <a:ext cx="90441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u="sng" dirty="0">
                <a:latin typeface="Helvetica Neue Medium" charset="0"/>
                <a:ea typeface="Helvetica Neue Medium" charset="0"/>
                <a:cs typeface="Helvetica Neue Medium" charset="0"/>
              </a:rPr>
              <a:t>order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079AD4-8CC1-4A29-A342-5FEB2BDB3A16}"/>
              </a:ext>
            </a:extLst>
          </p:cNvPr>
          <p:cNvGrpSpPr/>
          <p:nvPr/>
        </p:nvGrpSpPr>
        <p:grpSpPr>
          <a:xfrm>
            <a:off x="9790130" y="3123435"/>
            <a:ext cx="794838" cy="3064325"/>
            <a:chOff x="9790130" y="3123435"/>
            <a:chExt cx="794838" cy="306432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xmlns="" id="{010712C6-ED19-4BB6-BB9F-EC492A1F151B}"/>
                </a:ext>
              </a:extLst>
            </p:cNvPr>
            <p:cNvCxnSpPr/>
            <p:nvPr/>
          </p:nvCxnSpPr>
          <p:spPr>
            <a:xfrm flipV="1">
              <a:off x="9790130" y="3123435"/>
              <a:ext cx="637699" cy="105670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784E1000-948E-42CA-A56A-A1068048A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3262" y="3147067"/>
              <a:ext cx="621706" cy="304069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151F4E50-147B-4F83-8612-61258CF8E65E}"/>
              </a:ext>
            </a:extLst>
          </p:cNvPr>
          <p:cNvCxnSpPr/>
          <p:nvPr/>
        </p:nvCxnSpPr>
        <p:spPr>
          <a:xfrm>
            <a:off x="2097581" y="3123435"/>
            <a:ext cx="617235" cy="10227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26CE165-CA6E-47FF-840B-9FF300415092}"/>
              </a:ext>
            </a:extLst>
          </p:cNvPr>
          <p:cNvCxnSpPr/>
          <p:nvPr/>
        </p:nvCxnSpPr>
        <p:spPr>
          <a:xfrm>
            <a:off x="2900193" y="4169138"/>
            <a:ext cx="653146" cy="10122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C5AEEB4E-81CF-4FA3-BC38-17E9CA76000F}"/>
              </a:ext>
            </a:extLst>
          </p:cNvPr>
          <p:cNvCxnSpPr/>
          <p:nvPr/>
        </p:nvCxnSpPr>
        <p:spPr>
          <a:xfrm flipV="1">
            <a:off x="3640580" y="4169669"/>
            <a:ext cx="489124" cy="10227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EB1E3BAA-02F4-4B6A-B3BB-0875C094EF6C}"/>
              </a:ext>
            </a:extLst>
          </p:cNvPr>
          <p:cNvCxnSpPr/>
          <p:nvPr/>
        </p:nvCxnSpPr>
        <p:spPr>
          <a:xfrm>
            <a:off x="5843340" y="4192098"/>
            <a:ext cx="653146" cy="10122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55E81637-011A-46C4-A7BD-F5F4CADD7444}"/>
              </a:ext>
            </a:extLst>
          </p:cNvPr>
          <p:cNvCxnSpPr/>
          <p:nvPr/>
        </p:nvCxnSpPr>
        <p:spPr>
          <a:xfrm flipV="1">
            <a:off x="6583727" y="4192629"/>
            <a:ext cx="489124" cy="10227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8">
            <a:extLst>
              <a:ext uri="{FF2B5EF4-FFF2-40B4-BE49-F238E27FC236}">
                <a16:creationId xmlns:a16="http://schemas.microsoft.com/office/drawing/2014/main" xmlns="" id="{48BA2A50-EC22-4CEA-B589-5F172164DDA4}"/>
              </a:ext>
            </a:extLst>
          </p:cNvPr>
          <p:cNvSpPr/>
          <p:nvPr/>
        </p:nvSpPr>
        <p:spPr>
          <a:xfrm>
            <a:off x="8779374" y="3909234"/>
            <a:ext cx="536012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D7BD07F-FDCA-47FC-B58D-78B14905D568}"/>
              </a:ext>
            </a:extLst>
          </p:cNvPr>
          <p:cNvCxnSpPr/>
          <p:nvPr/>
        </p:nvCxnSpPr>
        <p:spPr>
          <a:xfrm flipV="1">
            <a:off x="9790130" y="3123435"/>
            <a:ext cx="637699" cy="105670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4AB2B32C-4621-4A88-99FB-87E722ACCB02}"/>
              </a:ext>
            </a:extLst>
          </p:cNvPr>
          <p:cNvCxnSpPr>
            <a:cxnSpLocks/>
          </p:cNvCxnSpPr>
          <p:nvPr/>
        </p:nvCxnSpPr>
        <p:spPr>
          <a:xfrm>
            <a:off x="4119558" y="4175127"/>
            <a:ext cx="1742894" cy="223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E6F0C858-675A-47E8-88D0-069B20768E29}"/>
              </a:ext>
            </a:extLst>
          </p:cNvPr>
          <p:cNvCxnSpPr>
            <a:cxnSpLocks/>
          </p:cNvCxnSpPr>
          <p:nvPr/>
        </p:nvCxnSpPr>
        <p:spPr>
          <a:xfrm>
            <a:off x="7047926" y="4172897"/>
            <a:ext cx="1742894" cy="223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AD7EF38F-A118-4F18-9D30-E20AB444C291}"/>
              </a:ext>
            </a:extLst>
          </p:cNvPr>
          <p:cNvCxnSpPr>
            <a:cxnSpLocks/>
          </p:cNvCxnSpPr>
          <p:nvPr/>
        </p:nvCxnSpPr>
        <p:spPr>
          <a:xfrm>
            <a:off x="9306688" y="4167432"/>
            <a:ext cx="48344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1">
            <a:extLst>
              <a:ext uri="{FF2B5EF4-FFF2-40B4-BE49-F238E27FC236}">
                <a16:creationId xmlns:a16="http://schemas.microsoft.com/office/drawing/2014/main" xmlns="" id="{73C0428D-7AF3-4616-A3E4-59ACE8F16FDF}"/>
              </a:ext>
            </a:extLst>
          </p:cNvPr>
          <p:cNvSpPr/>
          <p:nvPr/>
        </p:nvSpPr>
        <p:spPr>
          <a:xfrm>
            <a:off x="8817695" y="4894705"/>
            <a:ext cx="505983" cy="485870"/>
          </a:xfrm>
          <a:custGeom>
            <a:avLst/>
            <a:gdLst>
              <a:gd name="connsiteX0" fmla="*/ 0 w 1511166"/>
              <a:gd name="connsiteY0" fmla="*/ 385016 h 385021"/>
              <a:gd name="connsiteX1" fmla="*/ 288758 w 1511166"/>
              <a:gd name="connsiteY1" fmla="*/ 9631 h 385021"/>
              <a:gd name="connsiteX2" fmla="*/ 558265 w 1511166"/>
              <a:gd name="connsiteY2" fmla="*/ 385016 h 385021"/>
              <a:gd name="connsiteX3" fmla="*/ 924025 w 1511166"/>
              <a:gd name="connsiteY3" fmla="*/ 5 h 385021"/>
              <a:gd name="connsiteX4" fmla="*/ 1164657 w 1511166"/>
              <a:gd name="connsiteY4" fmla="*/ 375391 h 385021"/>
              <a:gd name="connsiteX5" fmla="*/ 1511166 w 1511166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9631 h 385021"/>
              <a:gd name="connsiteX0" fmla="*/ 0 w 1464905"/>
              <a:gd name="connsiteY0" fmla="*/ 204202 h 385021"/>
              <a:gd name="connsiteX1" fmla="*/ 242497 w 1464905"/>
              <a:gd name="connsiteY1" fmla="*/ 9631 h 385021"/>
              <a:gd name="connsiteX2" fmla="*/ 512004 w 1464905"/>
              <a:gd name="connsiteY2" fmla="*/ 385016 h 385021"/>
              <a:gd name="connsiteX3" fmla="*/ 877764 w 1464905"/>
              <a:gd name="connsiteY3" fmla="*/ 5 h 385021"/>
              <a:gd name="connsiteX4" fmla="*/ 1118396 w 1464905"/>
              <a:gd name="connsiteY4" fmla="*/ 375391 h 385021"/>
              <a:gd name="connsiteX5" fmla="*/ 1464905 w 1464905"/>
              <a:gd name="connsiteY5" fmla="*/ 197680 h 385021"/>
              <a:gd name="connsiteX0" fmla="*/ 0 w 1372383"/>
              <a:gd name="connsiteY0" fmla="*/ 204202 h 385021"/>
              <a:gd name="connsiteX1" fmla="*/ 242497 w 1372383"/>
              <a:gd name="connsiteY1" fmla="*/ 9631 h 385021"/>
              <a:gd name="connsiteX2" fmla="*/ 512004 w 1372383"/>
              <a:gd name="connsiteY2" fmla="*/ 385016 h 385021"/>
              <a:gd name="connsiteX3" fmla="*/ 877764 w 1372383"/>
              <a:gd name="connsiteY3" fmla="*/ 5 h 385021"/>
              <a:gd name="connsiteX4" fmla="*/ 1118396 w 1372383"/>
              <a:gd name="connsiteY4" fmla="*/ 375391 h 385021"/>
              <a:gd name="connsiteX5" fmla="*/ 1372383 w 1372383"/>
              <a:gd name="connsiteY5" fmla="*/ 212145 h 38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383" h="385021">
                <a:moveTo>
                  <a:pt x="0" y="204202"/>
                </a:moveTo>
                <a:cubicBezTo>
                  <a:pt x="97857" y="16509"/>
                  <a:pt x="157163" y="-20505"/>
                  <a:pt x="242497" y="9631"/>
                </a:cubicBezTo>
                <a:cubicBezTo>
                  <a:pt x="327831" y="39767"/>
                  <a:pt x="406126" y="386620"/>
                  <a:pt x="512004" y="385016"/>
                </a:cubicBezTo>
                <a:cubicBezTo>
                  <a:pt x="617882" y="383412"/>
                  <a:pt x="776699" y="1609"/>
                  <a:pt x="877764" y="5"/>
                </a:cubicBezTo>
                <a:cubicBezTo>
                  <a:pt x="978829" y="-1599"/>
                  <a:pt x="1035960" y="340034"/>
                  <a:pt x="1118396" y="375391"/>
                </a:cubicBezTo>
                <a:cubicBezTo>
                  <a:pt x="1200832" y="410748"/>
                  <a:pt x="1290568" y="310002"/>
                  <a:pt x="1372383" y="212145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C56195C-42F0-F248-9B45-1D47A10D9C71}"/>
              </a:ext>
            </a:extLst>
          </p:cNvPr>
          <p:cNvSpPr txBox="1"/>
          <p:nvPr/>
        </p:nvSpPr>
        <p:spPr>
          <a:xfrm>
            <a:off x="675328" y="3909234"/>
            <a:ext cx="89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2A96F8A2-C0E9-1548-A342-C925E017B83E}"/>
              </a:ext>
            </a:extLst>
          </p:cNvPr>
          <p:cNvSpPr txBox="1"/>
          <p:nvPr/>
        </p:nvSpPr>
        <p:spPr>
          <a:xfrm>
            <a:off x="675328" y="289898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0931419-EECF-DA4A-ACA3-4A6E453B199D}"/>
              </a:ext>
            </a:extLst>
          </p:cNvPr>
          <p:cNvSpPr txBox="1"/>
          <p:nvPr/>
        </p:nvSpPr>
        <p:spPr>
          <a:xfrm>
            <a:off x="675328" y="494456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29AD288-D2FB-CF4F-A980-B035CCAE96CE}"/>
              </a:ext>
            </a:extLst>
          </p:cNvPr>
          <p:cNvSpPr txBox="1"/>
          <p:nvPr/>
        </p:nvSpPr>
        <p:spPr>
          <a:xfrm>
            <a:off x="675328" y="5954818"/>
            <a:ext cx="110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73484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24555-5E37-42BC-8D3B-72C19ED9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Protocol: Dependencies?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383D1-EEC6-467D-901F-2AF993EC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24</a:t>
            </a:fld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xmlns="" id="{1D56084F-9A4A-4F5D-94DA-717E64C89913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A1866BF-84F0-46DD-A01D-302152EEA3F8}"/>
              </a:ext>
            </a:extLst>
          </p:cNvPr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xmlns="" id="{6A977F76-5F69-4C99-AFD8-D93DFDDA5555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Copilot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1" name="Rounded Rectangle 29">
            <a:extLst>
              <a:ext uri="{FF2B5EF4-FFF2-40B4-BE49-F238E27FC236}">
                <a16:creationId xmlns:a16="http://schemas.microsoft.com/office/drawing/2014/main" xmlns="" id="{983E9DEF-6793-49CE-A4DE-1A198ECD20ED}"/>
              </a:ext>
            </a:extLst>
          </p:cNvPr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AE23F4E-A031-4385-B572-D26AD93567B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87122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34">
            <a:extLst>
              <a:ext uri="{FF2B5EF4-FFF2-40B4-BE49-F238E27FC236}">
                <a16:creationId xmlns:a16="http://schemas.microsoft.com/office/drawing/2014/main" xmlns="" id="{C1C0032A-F4C2-476B-BE58-161BFF43FA8A}"/>
              </a:ext>
            </a:extLst>
          </p:cNvPr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AC503BA-3054-49DD-8C01-29CEAA8F522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631344" y="3183401"/>
            <a:ext cx="239878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2D9074ED-F4D0-4E38-9763-1DA98DBCCA0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627082" y="3183401"/>
            <a:ext cx="4262" cy="1057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CCF1B5E-6E8C-4FDC-8D4C-53C6ED44B91E}"/>
              </a:ext>
            </a:extLst>
          </p:cNvPr>
          <p:cNvCxnSpPr>
            <a:cxnSpLocks/>
          </p:cNvCxnSpPr>
          <p:nvPr/>
        </p:nvCxnSpPr>
        <p:spPr>
          <a:xfrm flipH="1">
            <a:off x="8631344" y="2905072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37">
            <a:extLst>
              <a:ext uri="{FF2B5EF4-FFF2-40B4-BE49-F238E27FC236}">
                <a16:creationId xmlns:a16="http://schemas.microsoft.com/office/drawing/2014/main" xmlns="" id="{F48CF1F6-772B-4AAB-A5DC-9A8066336EC5}"/>
              </a:ext>
            </a:extLst>
          </p:cNvPr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124" name="Rounded Rectangle 38">
            <a:extLst>
              <a:ext uri="{FF2B5EF4-FFF2-40B4-BE49-F238E27FC236}">
                <a16:creationId xmlns:a16="http://schemas.microsoft.com/office/drawing/2014/main" xmlns="" id="{AE54CD8B-4801-44AC-8DD9-0E2979C1D142}"/>
              </a:ext>
            </a:extLst>
          </p:cNvPr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c'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E4F0219E-755F-4B8C-9C2E-EEF3FBE2CE08}"/>
              </a:ext>
            </a:extLst>
          </p:cNvPr>
          <p:cNvCxnSpPr>
            <a:cxnSpLocks/>
          </p:cNvCxnSpPr>
          <p:nvPr/>
        </p:nvCxnSpPr>
        <p:spPr>
          <a:xfrm flipH="1">
            <a:off x="8624119" y="4310376"/>
            <a:ext cx="18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xmlns="" id="{B356C19A-271F-46F2-87E1-B7CD1A2D19CE}"/>
              </a:ext>
            </a:extLst>
          </p:cNvPr>
          <p:cNvSpPr/>
          <p:nvPr/>
        </p:nvSpPr>
        <p:spPr>
          <a:xfrm>
            <a:off x="7587312" y="5134253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</a:p>
        </p:txBody>
      </p:sp>
      <p:pic>
        <p:nvPicPr>
          <p:cNvPr id="10" name="Graphic 9" descr="Turtle">
            <a:extLst>
              <a:ext uri="{FF2B5EF4-FFF2-40B4-BE49-F238E27FC236}">
                <a16:creationId xmlns:a16="http://schemas.microsoft.com/office/drawing/2014/main" xmlns="" id="{63C6F09A-62F1-4094-84F9-5241DFA16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27868" y="2717341"/>
            <a:ext cx="520371" cy="52037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A1412A6-7252-479C-BA56-3E0AF3AC55F5}"/>
              </a:ext>
            </a:extLst>
          </p:cNvPr>
          <p:cNvSpPr/>
          <p:nvPr/>
        </p:nvSpPr>
        <p:spPr>
          <a:xfrm>
            <a:off x="2336800" y="3743348"/>
            <a:ext cx="4581134" cy="9251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c’ must wait for 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  <a:sym typeface="Symbol" panose="05050102010706020507" pitchFamily="18" charset="2"/>
              </a:rPr>
              <a:t> not 1-slowdown tolerant!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0F9F0714-B78E-42B6-BF60-8FDD69219731}"/>
              </a:ext>
            </a:extLst>
          </p:cNvPr>
          <p:cNvSpPr/>
          <p:nvPr/>
        </p:nvSpPr>
        <p:spPr>
          <a:xfrm>
            <a:off x="2336800" y="3743347"/>
            <a:ext cx="4583141" cy="9251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Solution:</a:t>
            </a:r>
            <a:r>
              <a:rPr lang="en-US" sz="2400" b="1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fast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takeover 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the slow pilot’s ordering work!</a:t>
            </a:r>
          </a:p>
        </p:txBody>
      </p:sp>
    </p:spTree>
    <p:extLst>
      <p:ext uri="{BB962C8B-B14F-4D97-AF65-F5344CB8AC3E}">
        <p14:creationId xmlns:p14="http://schemas.microsoft.com/office/powerpoint/2010/main" val="341480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BFB6-83EE-4F47-803A-CEC9DFE1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Protocol: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3C027-BBB3-42E9-B278-02F1BD9D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Proactive redundancy: two pilots process all commands</a:t>
            </a:r>
          </a:p>
          <a:p>
            <a:endParaRPr lang="en-US" dirty="0"/>
          </a:p>
          <a:p>
            <a:r>
              <a:rPr lang="en-US" dirty="0"/>
              <a:t>Use dependencies to combine ordering from two pilots</a:t>
            </a:r>
          </a:p>
          <a:p>
            <a:pPr lvl="1"/>
            <a:r>
              <a:rPr lang="en-US" dirty="0"/>
              <a:t>Compatibility check ensures same order on all replicas</a:t>
            </a:r>
          </a:p>
          <a:p>
            <a:pPr lvl="1"/>
            <a:r>
              <a:rPr lang="en-US" dirty="0"/>
              <a:t>Cycles broken by priority</a:t>
            </a:r>
          </a:p>
          <a:p>
            <a:pPr lvl="1"/>
            <a:r>
              <a:rPr lang="en-US" dirty="0"/>
              <a:t>Fast takeover to avoiding waiting on slow pilot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76940-42C5-4C00-BCD2-15F8CA36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A3FBD-8FE9-F644-A72B-04090CE3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E9969-9E2E-4841-8365-0699D827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Ping-Pong Batching</a:t>
            </a:r>
          </a:p>
          <a:p>
            <a:pPr lvl="1"/>
            <a:r>
              <a:rPr lang="en-US" dirty="0"/>
              <a:t>Improve Copilot’s performance when both pilots are fast</a:t>
            </a:r>
          </a:p>
          <a:p>
            <a:pPr lvl="1"/>
            <a:r>
              <a:rPr lang="en-US" dirty="0"/>
              <a:t>Pilots propose compatible orderings </a:t>
            </a:r>
            <a:r>
              <a:rPr lang="en-US" dirty="0">
                <a:sym typeface="Wingdings" pitchFamily="2" charset="2"/>
              </a:rPr>
              <a:t>and commit on fast 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Null Dependency Elimination</a:t>
            </a:r>
          </a:p>
          <a:p>
            <a:pPr lvl="1"/>
            <a:r>
              <a:rPr lang="en-US" dirty="0"/>
              <a:t>Improve Copilot’s performance when one pilot is slow</a:t>
            </a:r>
          </a:p>
          <a:p>
            <a:pPr lvl="1"/>
            <a:r>
              <a:rPr lang="en-US" dirty="0"/>
              <a:t>Allow a fast pilot to safely avoid waiting on commits from a continually slow pilot and thus avoid fast takeover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FCA824-A2D0-DD47-9CC4-983E801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4CD17-F34E-0A48-830F-18472C3A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FB4231-DCB6-DA46-9D59-EE06E56A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Tolerate slowdowns that are transient, have varying manifestations,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have varying severity</a:t>
            </a:r>
            <a:r>
              <a:rPr lang="en-US" dirty="0"/>
              <a:t>?</a:t>
            </a:r>
          </a:p>
          <a:p>
            <a:r>
              <a:rPr lang="en-US" dirty="0"/>
              <a:t>How does Copilot perform without slow replicas?</a:t>
            </a:r>
          </a:p>
          <a:p>
            <a:pPr lvl="3"/>
            <a:endParaRPr lang="en-US" dirty="0"/>
          </a:p>
          <a:p>
            <a:r>
              <a:rPr lang="en-US" dirty="0"/>
              <a:t>5-replica RSM, moderate load</a:t>
            </a:r>
          </a:p>
          <a:p>
            <a:r>
              <a:rPr lang="en-US" dirty="0"/>
              <a:t>Replicas and clients in the same datacenter </a:t>
            </a:r>
          </a:p>
          <a:p>
            <a:pPr lvl="3"/>
            <a:endParaRPr lang="en-US" dirty="0"/>
          </a:p>
          <a:p>
            <a:r>
              <a:rPr lang="en-US" dirty="0"/>
              <a:t>Baselines:</a:t>
            </a: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EPaxos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/>
              <a:t>Multi-</a:t>
            </a:r>
            <a:r>
              <a:rPr lang="en-US" dirty="0" err="1"/>
              <a:t>Paxos</a:t>
            </a:r>
            <a:endParaRPr lang="en-US" dirty="0"/>
          </a:p>
          <a:p>
            <a:pPr lvl="1"/>
            <a:r>
              <a:rPr lang="en-US" dirty="0"/>
              <a:t>Fast-View-Change (10 </a:t>
            </a:r>
            <a:r>
              <a:rPr lang="en-US" dirty="0" err="1"/>
              <a:t>ms</a:t>
            </a:r>
            <a:r>
              <a:rPr lang="en-US" dirty="0"/>
              <a:t> view-change timeout)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B164CD-CD29-E44E-B688-B22C4047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3398DC-D294-CC4E-B2B3-BCB32F9E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Copilot and Fast-View-Change Tolerate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Transient Slowdowns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73E6B0-92F8-1040-81F3-B4CF94CC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28</a:t>
            </a:fld>
            <a:endParaRPr lang="en-US"/>
          </a:p>
        </p:txBody>
      </p:sp>
      <p:pic>
        <p:nvPicPr>
          <p:cNvPr id="19" name="Content Placeholder 1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7CC2B0AF-851C-B847-8FD9-46A0F0734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1966119"/>
            <a:ext cx="6858000" cy="4114800"/>
          </a:xfr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xmlns="" id="{1CD686B8-913D-4949-94BE-A8B524E9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966119"/>
            <a:ext cx="6858000" cy="4114800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xmlns="" id="{495BB8FB-6ECD-FB4D-9A49-69E6A4C8B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966119"/>
            <a:ext cx="6858000" cy="4114800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292381E7-2D45-6C4F-BCB3-86B69FCBC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1966119"/>
            <a:ext cx="6858000" cy="41148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B389AF8-AD76-EB4F-8836-A8DE5D66F8F8}"/>
              </a:ext>
            </a:extLst>
          </p:cNvPr>
          <p:cNvGrpSpPr/>
          <p:nvPr/>
        </p:nvGrpSpPr>
        <p:grpSpPr>
          <a:xfrm>
            <a:off x="6764685" y="1626520"/>
            <a:ext cx="3691830" cy="1084596"/>
            <a:chOff x="6764685" y="1626520"/>
            <a:chExt cx="3691830" cy="10845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C2A92F4-D2F1-7245-83A3-918626BBDCD5}"/>
                </a:ext>
              </a:extLst>
            </p:cNvPr>
            <p:cNvSpPr txBox="1"/>
            <p:nvPr/>
          </p:nvSpPr>
          <p:spPr>
            <a:xfrm>
              <a:off x="6764685" y="1626520"/>
              <a:ext cx="3691830" cy="461665"/>
            </a:xfrm>
            <a:prstGeom prst="rect">
              <a:avLst/>
            </a:prstGeom>
            <a:noFill/>
            <a:ln w="57150"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Not slowdown-tolerant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E05D658F-523A-0847-8AF3-4B062A2189E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8610600" y="2088185"/>
              <a:ext cx="0" cy="62293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E09C610-250D-7F4F-AD2D-A443E26BC9E3}"/>
              </a:ext>
            </a:extLst>
          </p:cNvPr>
          <p:cNvGrpSpPr/>
          <p:nvPr/>
        </p:nvGrpSpPr>
        <p:grpSpPr>
          <a:xfrm>
            <a:off x="4170947" y="4069686"/>
            <a:ext cx="3593432" cy="461665"/>
            <a:chOff x="4170947" y="4069686"/>
            <a:chExt cx="3593432" cy="46166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1093D27-5B36-8D41-8ABD-81992FFBEFEE}"/>
                </a:ext>
              </a:extLst>
            </p:cNvPr>
            <p:cNvCxnSpPr/>
            <p:nvPr/>
          </p:nvCxnSpPr>
          <p:spPr>
            <a:xfrm>
              <a:off x="4170947" y="4507832"/>
              <a:ext cx="3529264" cy="0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C4A42D4-5590-4545-A949-015CB39EF1C8}"/>
                </a:ext>
              </a:extLst>
            </p:cNvPr>
            <p:cNvSpPr txBox="1"/>
            <p:nvPr/>
          </p:nvSpPr>
          <p:spPr>
            <a:xfrm>
              <a:off x="6481012" y="4069686"/>
              <a:ext cx="12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25 </a:t>
              </a:r>
              <a:r>
                <a:rPr lang="en-US" sz="2400" dirty="0" err="1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ms</a:t>
              </a:r>
              <a:endParaRPr lang="en-US" sz="2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4C3F673-491A-1D4A-A964-57AC779B7B49}"/>
              </a:ext>
            </a:extLst>
          </p:cNvPr>
          <p:cNvGrpSpPr/>
          <p:nvPr/>
        </p:nvGrpSpPr>
        <p:grpSpPr>
          <a:xfrm>
            <a:off x="4170947" y="4578798"/>
            <a:ext cx="4186990" cy="461665"/>
            <a:chOff x="4170947" y="4084293"/>
            <a:chExt cx="4186990" cy="46166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FF9196BB-5FEA-9542-B4F7-B0737ED1F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70947" y="4507832"/>
              <a:ext cx="4186990" cy="0"/>
            </a:xfrm>
            <a:prstGeom prst="line">
              <a:avLst/>
            </a:prstGeom>
            <a:ln w="317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F133000-F3DC-BE42-A15F-BBAF9904CB50}"/>
                </a:ext>
              </a:extLst>
            </p:cNvPr>
            <p:cNvSpPr txBox="1"/>
            <p:nvPr/>
          </p:nvSpPr>
          <p:spPr>
            <a:xfrm>
              <a:off x="5085357" y="4084293"/>
              <a:ext cx="1527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12.5 </a:t>
              </a:r>
              <a:r>
                <a:rPr lang="en-US" sz="2400" dirty="0" err="1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ms</a:t>
              </a:r>
              <a:endParaRPr lang="en-US" sz="2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0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mph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xmlns="" id="{09503E83-A455-AF40-B7EE-84E7DD0F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17" y="2075441"/>
            <a:ext cx="6858000" cy="41148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5B8EF4F5-102E-3D42-A293-444F0C9C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017" y="2075441"/>
            <a:ext cx="68580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EBD7B-F345-A640-BEE9-3D6801E4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Only Copilot Tolerates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Gradual Slowdown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9AB3BE-640B-2341-8889-91AB2490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F5A2CEFE-56DA-DF41-8443-9B268B3F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017" y="2075441"/>
            <a:ext cx="6858000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E7672D-EDBE-A843-92CE-386BA7D67F5A}"/>
              </a:ext>
            </a:extLst>
          </p:cNvPr>
          <p:cNvSpPr txBox="1"/>
          <p:nvPr/>
        </p:nvSpPr>
        <p:spPr>
          <a:xfrm>
            <a:off x="6414652" y="3919765"/>
            <a:ext cx="184731" cy="426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DA0DA5A-B971-0B45-A790-FE68F43B838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75320" y="2587804"/>
            <a:ext cx="440304" cy="6767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EEB68C-1799-9F4F-8B91-B285C71CF8CC}"/>
              </a:ext>
            </a:extLst>
          </p:cNvPr>
          <p:cNvSpPr txBox="1"/>
          <p:nvPr/>
        </p:nvSpPr>
        <p:spPr>
          <a:xfrm>
            <a:off x="7633636" y="2126139"/>
            <a:ext cx="12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40 </a:t>
            </a:r>
            <a:r>
              <a:rPr lang="en-US" sz="24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</a:t>
            </a:r>
            <a:endParaRPr lang="en-US" sz="2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for High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3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200" y="2339859"/>
            <a:ext cx="123366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28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7587312" y="5134253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74915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50501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26087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69401" y="4985845"/>
            <a:ext cx="2036618" cy="1216315"/>
            <a:chOff x="4184073" y="5140036"/>
            <a:chExt cx="2036618" cy="12163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184073" y="5140036"/>
              <a:ext cx="2036618" cy="12163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184073" y="5140036"/>
              <a:ext cx="2036618" cy="12163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ounded Rectangle 52"/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8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3153834" y="2367357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727447" y="1536497"/>
            <a:ext cx="2463036" cy="8765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694835" y="3265030"/>
            <a:ext cx="2495648" cy="33226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949798" y="2550338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31764" y="2802444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949798" y="2550338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031764" y="2802444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49798" y="2550338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031764" y="2802444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949798" y="2550338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031764" y="2802444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49798" y="2550338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031764" y="2802444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xmlns="" id="{8C0149D3-2CB8-4E49-BD56-2FCBE0CC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90688"/>
            <a:ext cx="6858000" cy="41148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xmlns="" id="{00F3FA94-EA2A-B34E-80CB-97AA9FE0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690688"/>
            <a:ext cx="68580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4F017-3F7B-B94C-9DB1-A146890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Without Slow Replicas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xmlns="" id="{14C6D35E-4D46-474D-9561-F22D76F32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67000" y="1690688"/>
            <a:ext cx="6858000" cy="4114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E5426A-1B97-414F-BAB8-EE7E31104DBC}"/>
              </a:ext>
            </a:extLst>
          </p:cNvPr>
          <p:cNvSpPr txBox="1"/>
          <p:nvPr/>
        </p:nvSpPr>
        <p:spPr>
          <a:xfrm>
            <a:off x="3960254" y="2645970"/>
            <a:ext cx="3210568" cy="830997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Comparable latency at low/moderate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08BF01-DFEA-A041-AB03-8322D5447EF2}"/>
              </a:ext>
            </a:extLst>
          </p:cNvPr>
          <p:cNvSpPr txBox="1"/>
          <p:nvPr/>
        </p:nvSpPr>
        <p:spPr>
          <a:xfrm>
            <a:off x="8341178" y="1610478"/>
            <a:ext cx="3282043" cy="830997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8% lower throughput than Multi-</a:t>
            </a:r>
            <a:r>
              <a:rPr lang="en-US" sz="24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Paxos</a:t>
            </a:r>
            <a:endParaRPr lang="en-US" sz="2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88F9277-7702-7B47-AA6F-6AED4B5A271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65538" y="3476967"/>
            <a:ext cx="194808" cy="7290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91083C1-FD02-F049-9E08-DB7D72752C8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876674" y="2441475"/>
            <a:ext cx="2105526" cy="3338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B23B0-30A8-724B-8045-2843BA6D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E20D4-F357-494A-A403-9D88581F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41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04899-B743-5046-AFC6-890DBCD7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Slowdowns hurt availability, need s-slowdown-tolerant RSMs</a:t>
            </a:r>
          </a:p>
          <a:p>
            <a:pPr lvl="3"/>
            <a:endParaRPr lang="en-US" dirty="0"/>
          </a:p>
          <a:p>
            <a:r>
              <a:rPr lang="en-US" dirty="0"/>
              <a:t>Copilot: first 1-slowdown-tolerant protocol</a:t>
            </a:r>
          </a:p>
          <a:p>
            <a:pPr lvl="1"/>
            <a:r>
              <a:rPr lang="en-US" dirty="0"/>
              <a:t>Slowdown tolerance: proactive redundancy and fast takeovers</a:t>
            </a:r>
          </a:p>
          <a:p>
            <a:pPr lvl="1"/>
            <a:r>
              <a:rPr lang="en-US" dirty="0"/>
              <a:t>Optimizations: ping-pong batching and null dependency elimination</a:t>
            </a:r>
          </a:p>
          <a:p>
            <a:pPr lvl="3"/>
            <a:endParaRPr lang="en-US" dirty="0"/>
          </a:p>
          <a:p>
            <a:r>
              <a:rPr lang="en-US" dirty="0"/>
              <a:t>Copilot’s performance without slow replicas is competitive</a:t>
            </a:r>
          </a:p>
          <a:p>
            <a:pPr lvl="4"/>
            <a:endParaRPr lang="en-US" dirty="0"/>
          </a:p>
          <a:p>
            <a:r>
              <a:rPr lang="en-US" dirty="0"/>
              <a:t>Copilot is the only protocol that tolerates any one slowdown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AAFDAE-244F-3D4E-AF25-5F7195F8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0" y="477341"/>
            <a:ext cx="2555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  <a:t>Contact Information:</a:t>
            </a:r>
          </a:p>
          <a:p>
            <a:r>
              <a:rPr lang="en-US" dirty="0" err="1">
                <a:latin typeface="Helvetica Neue Medium" charset="0"/>
                <a:ea typeface="Helvetica Neue Medium" charset="0"/>
                <a:cs typeface="Helvetica Neue Medium" charset="0"/>
              </a:rPr>
              <a:t>Khiem</a:t>
            </a:r>
            <a: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  <a:t> Ngo</a:t>
            </a:r>
            <a:b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</a:br>
            <a:r>
              <a:rPr lang="en-US" dirty="0" err="1">
                <a:latin typeface="Helvetica Neue Medium" charset="0"/>
                <a:ea typeface="Helvetica Neue Medium" charset="0"/>
                <a:cs typeface="Helvetica Neue Medium" charset="0"/>
              </a:rPr>
              <a:t>khiem@princeton.edu</a:t>
            </a:r>
            <a:r>
              <a:rPr lang="en-US" dirty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4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5760D-524C-874B-8F23-91402B39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Replicas can Slowdown </a:t>
            </a:r>
            <a:br>
              <a:rPr lang="en-US" dirty="0"/>
            </a:br>
            <a:r>
              <a:rPr lang="en-US" dirty="0"/>
              <a:t>instead of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90E62E-95D5-0F4A-82DC-10905214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causes: </a:t>
            </a:r>
          </a:p>
          <a:p>
            <a:pPr lvl="1"/>
            <a:r>
              <a:rPr lang="en-US" dirty="0"/>
              <a:t>Misconfigurations</a:t>
            </a:r>
          </a:p>
          <a:p>
            <a:pPr lvl="1"/>
            <a:r>
              <a:rPr lang="en-US" dirty="0"/>
              <a:t>Partial hardware failures</a:t>
            </a:r>
          </a:p>
          <a:p>
            <a:pPr lvl="1"/>
            <a:r>
              <a:rPr lang="en-US" dirty="0"/>
              <a:t>Garbage collection events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Effect: Replica takes longer than usual to send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7B1FEC-1B2A-8942-8850-9406C4D1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FAE3CC-00BD-B34D-A700-130264CE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869"/>
            <a:ext cx="10515600" cy="24502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RSMs tolerate failures, not slowdowns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ED0B95-677E-0E47-A1E1-A54B4D26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Slowdowns Hurt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6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200" y="2339859"/>
            <a:ext cx="123366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7587314" y="2339859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72874" y="1536497"/>
            <a:ext cx="989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  <a:endParaRPr lang="en-US" sz="2800" dirty="0"/>
          </a:p>
        </p:txBody>
      </p:sp>
      <p:sp>
        <p:nvSpPr>
          <p:cNvPr id="28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7587312" y="5134253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7587313" y="3743348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Replica</a:t>
            </a:r>
            <a:b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</a:br>
            <a:endParaRPr lang="en-US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5341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50927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265134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4915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50501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260872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74915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50501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b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26087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027716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023454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70461" y="282994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66199" y="4241175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8" name="Rectangle: Rounded Corners 13">
            <a:extLst>
              <a:ext uri="{FF2B5EF4-FFF2-40B4-BE49-F238E27FC236}">
                <a16:creationId xmlns:a16="http://schemas.microsoft.com/office/drawing/2014/main" xmlns="" id="{2529E110-9077-CE49-B21D-513547D2C368}"/>
              </a:ext>
            </a:extLst>
          </p:cNvPr>
          <p:cNvSpPr/>
          <p:nvPr/>
        </p:nvSpPr>
        <p:spPr>
          <a:xfrm>
            <a:off x="3153834" y="2367357"/>
            <a:ext cx="1560498" cy="92517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RSM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727447" y="1536497"/>
            <a:ext cx="2463036" cy="8765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694835" y="3265030"/>
            <a:ext cx="2495648" cy="33226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949798" y="2527357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031764" y="277946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49798" y="2527357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031764" y="2779463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√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016732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d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759477" y="5654786"/>
            <a:ext cx="244140" cy="353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e</a:t>
            </a:r>
            <a:endParaRPr lang="en-US" baseline="-250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34908" y="4972369"/>
            <a:ext cx="921665" cy="819892"/>
            <a:chOff x="7934908" y="4972369"/>
            <a:chExt cx="921665" cy="819892"/>
          </a:xfrm>
        </p:grpSpPr>
        <p:sp>
          <p:nvSpPr>
            <p:cNvPr id="3" name="Rectangle 2"/>
            <p:cNvSpPr/>
            <p:nvPr/>
          </p:nvSpPr>
          <p:spPr>
            <a:xfrm>
              <a:off x="7934908" y="5210661"/>
              <a:ext cx="921665" cy="360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45" descr="Turtle">
              <a:extLst>
                <a:ext uri="{FF2B5EF4-FFF2-40B4-BE49-F238E27FC236}">
                  <a16:creationId xmlns:a16="http://schemas.microsoft.com/office/drawing/2014/main" xmlns="" id="{5EC4D294-1DF2-514A-A098-51A2420B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6" b="89844" l="1042" r="99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5231" y="4972369"/>
              <a:ext cx="819892" cy="819892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3512174" y="2392498"/>
            <a:ext cx="921665" cy="819892"/>
            <a:chOff x="7934908" y="4972369"/>
            <a:chExt cx="921665" cy="819892"/>
          </a:xfrm>
        </p:grpSpPr>
        <p:sp>
          <p:nvSpPr>
            <p:cNvPr id="82" name="Rectangle 81"/>
            <p:cNvSpPr/>
            <p:nvPr/>
          </p:nvSpPr>
          <p:spPr>
            <a:xfrm>
              <a:off x="7934908" y="5210661"/>
              <a:ext cx="921665" cy="360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Graphic 45" descr="Turtle">
              <a:extLst>
                <a:ext uri="{FF2B5EF4-FFF2-40B4-BE49-F238E27FC236}">
                  <a16:creationId xmlns:a16="http://schemas.microsoft.com/office/drawing/2014/main" xmlns="" id="{5EC4D294-1DF2-514A-A098-51A2420B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6" b="89844" l="1042" r="994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5231" y="4972369"/>
              <a:ext cx="819892" cy="81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4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9128 -0.0034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88 -0.00046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7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55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FAE3CC-00BD-B34D-A700-130264CE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869"/>
            <a:ext cx="10515600" cy="24502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need slowdown tolerance!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ED0B95-677E-0E47-A1E1-A54B4D26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AA9EA-8D09-C340-8BBA-0850E33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Slowdowns Take Different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52931-0C59-294E-AEA3-36DBB9B9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45" y="1825625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Transient slowdowns: not handled in general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Long-term slowdowns: eventually detected, but need to tolerate between onset and end of reconfiguration</a:t>
            </a:r>
          </a:p>
          <a:p>
            <a:pPr lvl="2"/>
            <a:endParaRPr lang="en-US" dirty="0"/>
          </a:p>
          <a:p>
            <a:r>
              <a:rPr lang="en-US" dirty="0"/>
              <a:t>Severity</a:t>
            </a:r>
          </a:p>
          <a:p>
            <a:pPr lvl="1"/>
            <a:r>
              <a:rPr lang="en-US" dirty="0"/>
              <a:t>10ms additional delay or 80ms?</a:t>
            </a:r>
          </a:p>
          <a:p>
            <a:pPr lvl="2"/>
            <a:endParaRPr lang="en-US" dirty="0"/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All processing paths or a subset?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C5C834-8FB0-4144-9E5D-54C9B2B5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CC737-704A-BD42-8796-E8E1852C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Slowdown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45171-3BD4-1C47-8F65-52465AAC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“slow” replica = responses to messages take more than threshold time </a:t>
            </a:r>
            <a:r>
              <a:rPr lang="en-US" i="1" dirty="0"/>
              <a:t>t</a:t>
            </a:r>
            <a:r>
              <a:rPr lang="en-US" dirty="0"/>
              <a:t> over normal response time </a:t>
            </a:r>
          </a:p>
          <a:p>
            <a:endParaRPr lang="en-US" sz="1800" dirty="0"/>
          </a:p>
          <a:p>
            <a:r>
              <a:rPr lang="en-US" dirty="0"/>
              <a:t>An RSM is </a:t>
            </a:r>
            <a:r>
              <a:rPr lang="en-US" i="1" dirty="0"/>
              <a:t>s</a:t>
            </a:r>
            <a:r>
              <a:rPr lang="en-US" dirty="0"/>
              <a:t>-slowdown-tolerant if it is </a:t>
            </a:r>
            <a:br>
              <a:rPr lang="en-US" dirty="0"/>
            </a:br>
            <a:r>
              <a:rPr lang="en-US" dirty="0"/>
              <a:t>not slow despite </a:t>
            </a:r>
            <a:r>
              <a:rPr lang="en-US" i="1" dirty="0"/>
              <a:t>s</a:t>
            </a:r>
            <a:r>
              <a:rPr lang="en-US" dirty="0"/>
              <a:t> slow replicas</a:t>
            </a:r>
          </a:p>
          <a:p>
            <a:pPr lvl="1"/>
            <a:r>
              <a:rPr lang="en-US" dirty="0"/>
              <a:t>Replacing the </a:t>
            </a:r>
            <a:r>
              <a:rPr lang="en-US" i="1" dirty="0"/>
              <a:t>s</a:t>
            </a:r>
            <a:r>
              <a:rPr lang="en-US" dirty="0"/>
              <a:t> slowest replicas with normal replicas</a:t>
            </a:r>
            <a:br>
              <a:rPr lang="en-US" dirty="0"/>
            </a:br>
            <a:r>
              <a:rPr lang="en-US" dirty="0"/>
              <a:t>should not change performance much</a:t>
            </a:r>
          </a:p>
          <a:p>
            <a:endParaRPr lang="en-US" sz="2000" dirty="0"/>
          </a:p>
          <a:p>
            <a:r>
              <a:rPr lang="en-US" dirty="0"/>
              <a:t>This work’s focus: 1-slowdown-tolerance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37FEAB-E1F8-DE4A-B3ED-88BB4D45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A2C3-A1B1-804C-8C82-ABE359809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866</Words>
  <Application>Microsoft Macintosh PowerPoint</Application>
  <PresentationFormat>Widescreen</PresentationFormat>
  <Paragraphs>394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Abadi</vt:lpstr>
      <vt:lpstr>Calibri</vt:lpstr>
      <vt:lpstr>Helvetica Neue</vt:lpstr>
      <vt:lpstr>Helvetica Neue Medium</vt:lpstr>
      <vt:lpstr>NimbusRomNo9L-Regu</vt:lpstr>
      <vt:lpstr>Open Sans</vt:lpstr>
      <vt:lpstr>Symbol</vt:lpstr>
      <vt:lpstr>Wingdings</vt:lpstr>
      <vt:lpstr>Arial</vt:lpstr>
      <vt:lpstr>Office Theme</vt:lpstr>
      <vt:lpstr>Tolerating Slowdowns in Replicated State Machines using Copilots</vt:lpstr>
      <vt:lpstr>Replicated State Machine (RSM)</vt:lpstr>
      <vt:lpstr>Fault Tolerance for High Availability</vt:lpstr>
      <vt:lpstr>Replicas can Slowdown  instead of Fail</vt:lpstr>
      <vt:lpstr>RSMs tolerate failures, not slowdowns</vt:lpstr>
      <vt:lpstr>Slowdowns Hurt Availability</vt:lpstr>
      <vt:lpstr>We need slowdown tolerance!</vt:lpstr>
      <vt:lpstr>Slowdowns Take Different Forms</vt:lpstr>
      <vt:lpstr>Defining Slowdown Tolerance</vt:lpstr>
      <vt:lpstr>No existing consensus protocol  is 1-slowdown-tolerant</vt:lpstr>
      <vt:lpstr>Multi-Paxos is Not 1-Slowdown-Tolerant</vt:lpstr>
      <vt:lpstr>Multi-Paxos is Not 1-Slowdown-Tolerant</vt:lpstr>
      <vt:lpstr>Multi-Paxos is Not 1-Slowdown-Tolerant</vt:lpstr>
      <vt:lpstr>Copilot: First 1-Slowdown-Tolerant Protocol</vt:lpstr>
      <vt:lpstr>Ordering: Use Two Logs</vt:lpstr>
      <vt:lpstr>Ordering: Combine Logs with Dependencies</vt:lpstr>
      <vt:lpstr>Ordering: Dependency Cycles</vt:lpstr>
      <vt:lpstr>Ordering: A Tricky Case</vt:lpstr>
      <vt:lpstr>Ordering: A Tricky Case</vt:lpstr>
      <vt:lpstr>Ordering: Same on All Replicas</vt:lpstr>
      <vt:lpstr>Copilot Protocol</vt:lpstr>
      <vt:lpstr>Copilot Protocol</vt:lpstr>
      <vt:lpstr>Copilot Protocol</vt:lpstr>
      <vt:lpstr>Copilot Protocol: Dependencies?</vt:lpstr>
      <vt:lpstr>Copilot Protocol: Summary</vt:lpstr>
      <vt:lpstr>Optimizations</vt:lpstr>
      <vt:lpstr>Evaluation</vt:lpstr>
      <vt:lpstr>Copilot and Fast-View-Change Tolerate Transient Slowdowns</vt:lpstr>
      <vt:lpstr>Only Copilot Tolerates Gradual Slowdown</vt:lpstr>
      <vt:lpstr>Performance Without Slow Replicas</vt:lpstr>
      <vt:lpstr>Conclusion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Tolerating Slowdowns in Replicated State Machines using Copilots</dc:title>
  <dc:creator>Khiem Ngo</dc:creator>
  <cp:lastModifiedBy>Wyatt Andrew Lloyd</cp:lastModifiedBy>
  <cp:revision>219</cp:revision>
  <dcterms:created xsi:type="dcterms:W3CDTF">2020-10-20T04:53:12Z</dcterms:created>
  <dcterms:modified xsi:type="dcterms:W3CDTF">2020-11-04T19:39:32Z</dcterms:modified>
</cp:coreProperties>
</file>