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03" r:id="rId3"/>
    <p:sldId id="305" r:id="rId4"/>
    <p:sldId id="301" r:id="rId5"/>
    <p:sldId id="308" r:id="rId6"/>
    <p:sldId id="307" r:id="rId7"/>
    <p:sldId id="300" r:id="rId8"/>
    <p:sldId id="290" r:id="rId9"/>
    <p:sldId id="260" r:id="rId10"/>
    <p:sldId id="270" r:id="rId11"/>
    <p:sldId id="296" r:id="rId12"/>
    <p:sldId id="259" r:id="rId13"/>
    <p:sldId id="306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iem Ngo" initials="KN" lastIdx="4" clrIdx="0">
    <p:extLst>
      <p:ext uri="{19B8F6BF-5375-455C-9EA6-DF929625EA0E}">
        <p15:presenceInfo xmlns:p15="http://schemas.microsoft.com/office/powerpoint/2012/main" userId="Khiem Ng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73"/>
    <p:restoredTop sz="71078"/>
  </p:normalViewPr>
  <p:slideViewPr>
    <p:cSldViewPr snapToGrid="0" snapToObjects="1">
      <p:cViewPr varScale="1">
        <p:scale>
          <a:sx n="73" d="100"/>
          <a:sy n="73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2DE6D-2A92-CC4A-89CB-C5E0ADF33795}" type="datetimeFigureOut">
              <a:rPr lang="en-US" smtClean="0"/>
              <a:t>6/23/21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E253E-5B44-7B44-BDB5-0031214C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4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E253E-5B44-7B44-BDB5-0031214C86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30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E253E-5B44-7B44-BDB5-0031214C86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90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E253E-5B44-7B44-BDB5-0031214C86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86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E253E-5B44-7B44-BDB5-0031214C86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53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E253E-5B44-7B44-BDB5-0031214C86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18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E253E-5B44-7B44-BDB5-0031214C86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78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E253E-5B44-7B44-BDB5-0031214C86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15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E253E-5B44-7B44-BDB5-0031214C86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74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E253E-5B44-7B44-BDB5-0031214C86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55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E253E-5B44-7B44-BDB5-0031214C86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29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E253E-5B44-7B44-BDB5-0031214C86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74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trike="sngStrik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E253E-5B44-7B44-BDB5-0031214C86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9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E253E-5B44-7B44-BDB5-0031214C86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12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E253E-5B44-7B44-BDB5-0031214C86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0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2F99-9C27-994C-91E0-1D0DC2653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8A7BB-E9FE-DC40-A39B-C8E6A412A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3FF2D6-D0F3-6E4C-B66F-D4CBFC21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A206-3D11-1E45-86BE-01D1C6AF24C2}" type="datetime1">
              <a:rPr lang="en-US" smtClean="0"/>
              <a:t>6/23/21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F6108-FEF3-C845-A5EB-788C8C33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4436B-F59B-3E4E-8FE5-EDCF85ED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C2EB-97F2-AC4C-B1B6-A5BB7AAE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4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685F-BC58-DD49-A995-A78BC7C8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8E046-7279-AA49-A65B-FCF6F963A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521FB-4284-D84C-B597-55D7BA23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2510-42B4-E04D-A019-883C03AEF6D0}" type="datetime1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5FC6A-1E0D-9141-AD87-FA3A66E7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86E4D-49F9-4244-9DB7-EFB3B9F0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C2EB-97F2-AC4C-B1B6-A5BB7AAE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4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0F97B-679B-E74D-AE1E-02D94A8BE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C758D-608F-6146-832C-6233F41FF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766CE-761D-4241-AC14-3AF5C454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A6BA-6504-C64F-83E7-496C2EEF4605}" type="datetime1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F708A-7BAD-4F45-B10E-B5C92CC5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9AA68-FF75-4B41-BDB2-20FEB77C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C2EB-97F2-AC4C-B1B6-A5BB7AAE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6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2436-A66E-3447-A1F7-93256311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93954-61D7-6242-A95F-E5D400E43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D9707-1C43-3447-89EC-002EFF3C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1A4F-1EF8-8B4B-B831-6881536EAC5E}" type="datetime1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2071C-28EB-D74E-AFC5-637A909F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8355E-E333-5241-8D5B-4E98C823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C2EB-97F2-AC4C-B1B6-A5BB7AAE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2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C625-9204-704B-9414-C0F80E8D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99A19-A5DD-4A4F-BA3F-7D65B6CDE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3B133-14A1-D840-8EF0-C6C67B79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7A6F-5796-DC48-9A9E-C6A4392FE1F5}" type="datetime1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4057A-931F-DA42-B797-1009E0BB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351ED-8CCF-EB4E-B29B-98AB66AB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C2EB-97F2-AC4C-B1B6-A5BB7AAE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2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AE32-FAE8-B243-8A66-4BFFD661D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6D39E-F962-E74B-A402-E09CA7B8A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4B8B9-DF65-6341-99F4-A05DB5C5C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DCBDC-9AF9-C248-9570-240AED5C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0376-F904-8B49-8C86-CF56F6FA50D4}" type="datetime1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509B7-357F-D041-8EDC-F9F5C90F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5D350-CEDC-C645-8E8A-0756DDE96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C2EB-97F2-AC4C-B1B6-A5BB7AAE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0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15DE-0501-AE41-9B14-3E6C1067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CDF42-4027-F34C-A471-2EEC4389D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BE86A-FA28-CC4B-A73B-7428884BC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2AD73-FE1D-B84C-B8CC-63DC98786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2A200F-3045-6A4D-A45F-F56FB23CA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4D10C-CD61-044D-8932-B476D8F7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DA5D-9B5C-E149-ABFA-1E794520C349}" type="datetime1">
              <a:rPr lang="en-US" smtClean="0"/>
              <a:t>6/23/21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E7B5F-223E-274C-A10F-A5483C2CD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61170-1EFA-5E46-ADFE-BCD3E7EA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C2EB-97F2-AC4C-B1B6-A5BB7AAE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2E14-5188-6241-8FE7-DAA8C324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AE8B2-B878-6A4A-AA6B-554AB315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511E-8A5B-1A48-B2DC-12654DB40E37}" type="datetime1">
              <a:rPr lang="en-US" smtClean="0"/>
              <a:t>6/23/21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D0D71-DE2B-DD43-9D00-96A44F24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8976F-AC3A-DF4D-A125-685B35809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C2EB-97F2-AC4C-B1B6-A5BB7AAE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6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D8E9B5-1DF5-0B47-B851-B3C5D1D4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573E-7B4D-8A47-BD88-FB21A0B8AD32}" type="datetime1">
              <a:rPr lang="en-US" smtClean="0"/>
              <a:t>6/23/21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78173-41A2-714D-83F4-09826718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41E1F-4768-E046-8A8B-66B128C8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C2EB-97F2-AC4C-B1B6-A5BB7AAE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1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4A36-B79C-F744-92F9-04DABE89F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80B4B-CEBC-C541-96CC-5A62943F3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52656-9004-BE45-BC2B-59CD3BCC4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2ECF0-C9D9-A54E-845F-F857C600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6E01-0A88-5743-8D41-0BAF982FD1EE}" type="datetime1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C6669-EFEC-4C4C-9818-FA2C37C9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340E9-D2D9-E44E-9001-70ADA5CA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C2EB-97F2-AC4C-B1B6-A5BB7AAE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1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4F83-CCFD-0941-94B3-ED395CB3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6A77-F18E-7F41-B982-35202EFB6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124F-6EFF-7A46-AC6C-D44496E46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F5818-ECC9-B34D-8085-72A7B7D9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77FB-3B59-4446-B43A-F61B6B24C21E}" type="datetime1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CAFE4-9605-8E4C-A0BB-946E89BB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8C62E-1F1D-6D46-9792-857315EA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C2EB-97F2-AC4C-B1B6-A5BB7AAE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8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8A487-F922-784B-8272-F741B9FA7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443D5-DBE0-B74D-B035-EB9286FE1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19E24-1979-4649-ACE4-2DD940704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26BA6-078F-9F4A-ACE0-88FBD94FA791}" type="datetime1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81766-9759-7141-9ED9-1ABF59797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A1BDD-6096-6C47-ADAA-651461DFE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1C2EB-97F2-AC4C-B1B6-A5BB7AAE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0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6.svg"/><Relationship Id="rId5" Type="http://schemas.microsoft.com/office/2007/relationships/hdphoto" Target="../media/hdphoto1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6.svg"/><Relationship Id="rId4" Type="http://schemas.openxmlformats.org/officeDocument/2006/relationships/image" Target="../media/image11.png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FD8B-CFB2-914C-8AAF-F6C3764D1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043" y="1122363"/>
            <a:ext cx="10199914" cy="23876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K2: Reading Quickly from Storage Across Many Datacenters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0F194-D19F-BB48-9634-17DC7EED7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accent2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Khiem Ngo</a:t>
            </a:r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, Haonan Lu, Wyatt Lloyd</a:t>
            </a:r>
          </a:p>
          <a:p>
            <a:r>
              <a:rPr lang="en-US" sz="2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Princeton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E8D19-7CEF-5245-A1BD-51A03892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C2EB-97F2-AC4C-B1B6-A5BB7AAE88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85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385D-5EF6-4A4B-AA7B-7CAC2F5E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Replication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E638-D121-2C46-99AA-5034191EB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Metadata replication: </a:t>
            </a:r>
          </a:p>
          <a:p>
            <a:pPr lvl="1"/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Fully replicate metadata</a:t>
            </a:r>
          </a:p>
          <a:p>
            <a:pPr lvl="1"/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Partially replicate data</a:t>
            </a:r>
          </a:p>
          <a:p>
            <a:endParaRPr lang="en-US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Constrained replication topology</a:t>
            </a:r>
          </a:p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Replicated write-only transaction algorithm</a:t>
            </a:r>
          </a:p>
          <a:p>
            <a:endParaRPr lang="en-US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4F3D3-DD09-7042-9CD1-2378928F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C2EB-97F2-AC4C-B1B6-A5BB7AAE88CE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577E24-709F-0043-9DC6-2E1E443559D9}"/>
              </a:ext>
            </a:extLst>
          </p:cNvPr>
          <p:cNvGrpSpPr/>
          <p:nvPr/>
        </p:nvGrpSpPr>
        <p:grpSpPr>
          <a:xfrm>
            <a:off x="8388524" y="2042279"/>
            <a:ext cx="2649592" cy="858750"/>
            <a:chOff x="8388524" y="1887904"/>
            <a:chExt cx="2649592" cy="8587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EA32AD-A158-7F46-BDE1-946163EE3895}"/>
                </a:ext>
              </a:extLst>
            </p:cNvPr>
            <p:cNvSpPr txBox="1"/>
            <p:nvPr/>
          </p:nvSpPr>
          <p:spPr>
            <a:xfrm>
              <a:off x="8607568" y="1932559"/>
              <a:ext cx="2430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  <a:t>At most 1</a:t>
              </a:r>
              <a:br>
                <a:rPr lang="en-US" sz="2200" dirty="0"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</a:br>
              <a:r>
                <a:rPr lang="en-US" sz="2200" dirty="0"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  <a:t>cross-dc round</a:t>
              </a:r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94A068DB-92EB-A44D-A422-3FBE17E98855}"/>
                </a:ext>
              </a:extLst>
            </p:cNvPr>
            <p:cNvSpPr/>
            <p:nvPr/>
          </p:nvSpPr>
          <p:spPr>
            <a:xfrm>
              <a:off x="8388524" y="1887904"/>
              <a:ext cx="225105" cy="858750"/>
            </a:xfrm>
            <a:prstGeom prst="rightBrace">
              <a:avLst>
                <a:gd name="adj1" fmla="val 41650"/>
                <a:gd name="adj2" fmla="val 49371"/>
              </a:avLst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228BB2B-D112-DB41-AAA4-04948288EADA}"/>
              </a:ext>
            </a:extLst>
          </p:cNvPr>
          <p:cNvGrpSpPr/>
          <p:nvPr/>
        </p:nvGrpSpPr>
        <p:grpSpPr>
          <a:xfrm>
            <a:off x="8388524" y="3726563"/>
            <a:ext cx="2310518" cy="752129"/>
            <a:chOff x="8388524" y="3667188"/>
            <a:chExt cx="2310518" cy="7521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537D50-1F5C-3347-962E-0A85FD2ED4B9}"/>
                </a:ext>
              </a:extLst>
            </p:cNvPr>
            <p:cNvSpPr txBox="1"/>
            <p:nvPr/>
          </p:nvSpPr>
          <p:spPr>
            <a:xfrm>
              <a:off x="8607568" y="3827809"/>
              <a:ext cx="20914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  <a:t>Non-blocking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38C430A2-59D2-FB4F-BAD4-00540BBB3647}"/>
                </a:ext>
              </a:extLst>
            </p:cNvPr>
            <p:cNvSpPr/>
            <p:nvPr/>
          </p:nvSpPr>
          <p:spPr>
            <a:xfrm>
              <a:off x="8388524" y="3667188"/>
              <a:ext cx="225105" cy="752129"/>
            </a:xfrm>
            <a:prstGeom prst="rightBrace">
              <a:avLst>
                <a:gd name="adj1" fmla="val 41650"/>
                <a:gd name="adj2" fmla="val 49371"/>
              </a:avLst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91175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385D-5EF6-4A4B-AA7B-7CAC2F5E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Cache-Aware Read-only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E638-D121-2C46-99AA-5034191EB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Small cache in each datacenter</a:t>
            </a:r>
          </a:p>
          <a:p>
            <a:endParaRPr lang="en-US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Maximize ability to reuse cached values</a:t>
            </a:r>
          </a:p>
          <a:p>
            <a:pPr lvl="1"/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Ensure consistency and isolation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4F3D3-DD09-7042-9CD1-2378928F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C2EB-97F2-AC4C-B1B6-A5BB7AAE88CE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1A3CE8D-C515-204D-85C6-9D01899BC27B}"/>
              </a:ext>
            </a:extLst>
          </p:cNvPr>
          <p:cNvGrpSpPr/>
          <p:nvPr/>
        </p:nvGrpSpPr>
        <p:grpSpPr>
          <a:xfrm>
            <a:off x="8038214" y="1825626"/>
            <a:ext cx="2967243" cy="1843550"/>
            <a:chOff x="8038214" y="1825626"/>
            <a:chExt cx="2967243" cy="184355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A2034B-9373-084A-84C8-BB255B3D35C5}"/>
                </a:ext>
              </a:extLst>
            </p:cNvPr>
            <p:cNvSpPr txBox="1"/>
            <p:nvPr/>
          </p:nvSpPr>
          <p:spPr>
            <a:xfrm>
              <a:off x="8453651" y="2331902"/>
              <a:ext cx="25518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  <a:t>Often 0</a:t>
              </a:r>
              <a:br>
                <a:rPr lang="en-US" sz="2400" dirty="0"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</a:br>
              <a:r>
                <a:rPr lang="en-US" sz="2400" dirty="0"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  <a:t>cross-dc rounds</a:t>
              </a:r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92F0277A-DC3F-F140-ABB4-995A5CB1EEF1}"/>
                </a:ext>
              </a:extLst>
            </p:cNvPr>
            <p:cNvSpPr/>
            <p:nvPr/>
          </p:nvSpPr>
          <p:spPr>
            <a:xfrm>
              <a:off x="8038214" y="1825626"/>
              <a:ext cx="415438" cy="1843550"/>
            </a:xfrm>
            <a:prstGeom prst="rightBrace">
              <a:avLst>
                <a:gd name="adj1" fmla="val 41650"/>
                <a:gd name="adj2" fmla="val 49371"/>
              </a:avLst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557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385D-5EF6-4A4B-AA7B-7CAC2F5E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E638-D121-2C46-99AA-5034191EB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Does K2 provide read latency improvement?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Write latency, throughput, and staleness?</a:t>
            </a:r>
          </a:p>
          <a:p>
            <a:endParaRPr lang="en-US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Emulate 6 datacenters spread around the world</a:t>
            </a:r>
          </a:p>
          <a:p>
            <a:endParaRPr lang="en-US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Baselines</a:t>
            </a:r>
          </a:p>
          <a:p>
            <a:pPr lvl="1"/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Replicas Across Datacenters (RAD)</a:t>
            </a:r>
          </a:p>
          <a:p>
            <a:pPr lvl="1"/>
            <a:r>
              <a:rPr lang="en-US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PaRiS</a:t>
            </a:r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C5CDD-9903-8A47-9289-DC93DE56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C2EB-97F2-AC4C-B1B6-A5BB7AAE88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15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B930672-B81D-F444-82B7-3E42C4733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932" y="2110684"/>
            <a:ext cx="7184135" cy="4310481"/>
          </a:xfrm>
          <a:prstGeom prst="rect">
            <a:avLst/>
          </a:prstGeom>
          <a:ln>
            <a:noFill/>
          </a:ln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322FC6B0-67E0-8744-9B8E-A6A1A4E1F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932" y="2110684"/>
            <a:ext cx="7184135" cy="4310481"/>
          </a:xfrm>
          <a:prstGeom prst="rect">
            <a:avLst/>
          </a:prstGeom>
          <a:ln>
            <a:noFill/>
          </a:ln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C314EBF7-5CC9-B447-AD83-0D3FAF38E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3932" y="2110684"/>
            <a:ext cx="7184135" cy="4310481"/>
          </a:xfrm>
          <a:prstGeom prst="rect">
            <a:avLst/>
          </a:prstGeom>
          <a:ln>
            <a:noFill/>
          </a:ln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FF5B231C-F3A9-5A41-A8D2-1A096AF0A9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3933" y="2110684"/>
            <a:ext cx="7184135" cy="4310481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A6385D-5EF6-4A4B-AA7B-7CAC2F5E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K2 Achieves Lower Latency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254D47-7D5C-B14D-987C-242AA69C03F0}"/>
              </a:ext>
            </a:extLst>
          </p:cNvPr>
          <p:cNvGrpSpPr/>
          <p:nvPr/>
        </p:nvGrpSpPr>
        <p:grpSpPr>
          <a:xfrm>
            <a:off x="7457415" y="2852720"/>
            <a:ext cx="3896385" cy="461665"/>
            <a:chOff x="7486650" y="2668056"/>
            <a:chExt cx="3896385" cy="461665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9BD798C-FFCB-B040-96EF-C2AFFB3BCDE2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7486650" y="2888033"/>
              <a:ext cx="842962" cy="10856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D244A8-8D33-8947-8E1D-A3284362D2FB}"/>
                </a:ext>
              </a:extLst>
            </p:cNvPr>
            <p:cNvSpPr txBox="1"/>
            <p:nvPr/>
          </p:nvSpPr>
          <p:spPr>
            <a:xfrm>
              <a:off x="8329612" y="2668056"/>
              <a:ext cx="3053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  <a:t>2 cross-dc rounds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607A70-945D-5D41-830E-AB6E7B727534}"/>
              </a:ext>
            </a:extLst>
          </p:cNvPr>
          <p:cNvGrpSpPr/>
          <p:nvPr/>
        </p:nvGrpSpPr>
        <p:grpSpPr>
          <a:xfrm>
            <a:off x="5461832" y="1482143"/>
            <a:ext cx="3980212" cy="1325563"/>
            <a:chOff x="5758725" y="252484"/>
            <a:chExt cx="3953336" cy="268493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A1F5D7-5E3D-594D-A0B5-614C62C4513C}"/>
                </a:ext>
              </a:extLst>
            </p:cNvPr>
            <p:cNvSpPr txBox="1"/>
            <p:nvPr/>
          </p:nvSpPr>
          <p:spPr>
            <a:xfrm>
              <a:off x="7018500" y="252484"/>
              <a:ext cx="2693561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  <a:t>1 cross-dc round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572D8EC-D845-A844-9998-D4D3AC6D58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8725" y="714150"/>
              <a:ext cx="1259775" cy="2223270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E51AD4-EE47-0143-87B6-8B317684768A}"/>
              </a:ext>
            </a:extLst>
          </p:cNvPr>
          <p:cNvGrpSpPr/>
          <p:nvPr/>
        </p:nvGrpSpPr>
        <p:grpSpPr>
          <a:xfrm>
            <a:off x="684771" y="1471161"/>
            <a:ext cx="5023698" cy="2027444"/>
            <a:chOff x="351204" y="1165931"/>
            <a:chExt cx="5023698" cy="202744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8E260D-44BC-7643-BC9B-6EF3C30AB715}"/>
                </a:ext>
              </a:extLst>
            </p:cNvPr>
            <p:cNvSpPr txBox="1"/>
            <p:nvPr/>
          </p:nvSpPr>
          <p:spPr>
            <a:xfrm>
              <a:off x="351204" y="1165931"/>
              <a:ext cx="5023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  <a:t>0 cross-dc rounds for 60% of </a:t>
              </a:r>
              <a:r>
                <a:rPr lang="en-US" sz="2400" dirty="0" err="1"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  <a:t>txns</a:t>
              </a:r>
              <a:r>
                <a:rPr lang="en-US" sz="2400" dirty="0"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  <a:t> 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274609B-863A-A146-996E-A9F054C3C7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2158" y="1673316"/>
              <a:ext cx="523468" cy="1520059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641319E6-87D9-DD46-B3EB-E02FA3EB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C2EB-97F2-AC4C-B1B6-A5BB7AAE88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2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385D-5EF6-4A4B-AA7B-7CAC2F5E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E638-D121-2C46-99AA-5034191EB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Realizing the low latency benefit of many datacenters is complicated by partial replication and storage guarantees</a:t>
            </a:r>
          </a:p>
          <a:p>
            <a:endParaRPr lang="en-US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K2: partially-replicated storage system that unlocks low latency for the strong guarantees of</a:t>
            </a:r>
          </a:p>
          <a:p>
            <a:pPr lvl="1"/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Causal consistency, read-only and write-only transactions</a:t>
            </a:r>
          </a:p>
          <a:p>
            <a:endParaRPr lang="en-US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K2 has lower latency than the baselines in all settings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FC7A5-B2A6-2349-AEA8-D24EC3035DA7}"/>
              </a:ext>
            </a:extLst>
          </p:cNvPr>
          <p:cNvSpPr txBox="1"/>
          <p:nvPr/>
        </p:nvSpPr>
        <p:spPr>
          <a:xfrm>
            <a:off x="7061200" y="477341"/>
            <a:ext cx="25555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 Medium" charset="0"/>
                <a:ea typeface="Helvetica Neue Medium" charset="0"/>
                <a:cs typeface="Helvetica Neue Medium" charset="0"/>
              </a:rPr>
              <a:t>Contact Information:</a:t>
            </a:r>
          </a:p>
          <a:p>
            <a:r>
              <a:rPr lang="en-US" dirty="0" err="1">
                <a:latin typeface="Helvetica Neue Medium" charset="0"/>
                <a:ea typeface="Helvetica Neue Medium" charset="0"/>
                <a:cs typeface="Helvetica Neue Medium" charset="0"/>
              </a:rPr>
              <a:t>Khiem</a:t>
            </a:r>
            <a:r>
              <a:rPr lang="en-US" dirty="0">
                <a:latin typeface="Helvetica Neue Medium" charset="0"/>
                <a:ea typeface="Helvetica Neue Medium" charset="0"/>
                <a:cs typeface="Helvetica Neue Medium" charset="0"/>
              </a:rPr>
              <a:t> Ngo</a:t>
            </a:r>
            <a:br>
              <a:rPr lang="en-US" dirty="0">
                <a:latin typeface="Helvetica Neue Medium" charset="0"/>
                <a:ea typeface="Helvetica Neue Medium" charset="0"/>
                <a:cs typeface="Helvetica Neue Medium" charset="0"/>
              </a:rPr>
            </a:br>
            <a:r>
              <a:rPr lang="en-US" dirty="0" err="1">
                <a:latin typeface="Helvetica Neue Medium" charset="0"/>
                <a:ea typeface="Helvetica Neue Medium" charset="0"/>
                <a:cs typeface="Helvetica Neue Medium" charset="0"/>
              </a:rPr>
              <a:t>khiem@princeton.edu</a:t>
            </a:r>
            <a:r>
              <a:rPr lang="en-US" dirty="0">
                <a:latin typeface="Helvetica Neue Medium" charset="0"/>
                <a:ea typeface="Helvetica Neue Medium" charset="0"/>
                <a:cs typeface="Helvetica Neue Medium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E4246-9C44-2744-937A-D0BC950A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C2EB-97F2-AC4C-B1B6-A5BB7AAE88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0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2"/>
    </mc:Choice>
    <mc:Fallback xmlns="">
      <p:transition spd="slow" advTm="232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385D-5EF6-4A4B-AA7B-7CAC2F5E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Web Services Span Across Datacenters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DA74B-D352-7C41-9918-6974BE1C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C2EB-97F2-AC4C-B1B6-A5BB7AAE88CE}" type="slidenum">
              <a:rPr lang="en-US" smtClean="0"/>
              <a:t>2</a:t>
            </a:fld>
            <a:endParaRPr lang="en-US"/>
          </a:p>
        </p:txBody>
      </p:sp>
      <p:pic>
        <p:nvPicPr>
          <p:cNvPr id="7" name="Content Placeholder 5" descr="A close up of a mountain&#13;&#10;&#13;&#10;Description automatically generated">
            <a:extLst>
              <a:ext uri="{FF2B5EF4-FFF2-40B4-BE49-F238E27FC236}">
                <a16:creationId xmlns:a16="http://schemas.microsoft.com/office/drawing/2014/main" id="{CBB95ADF-5C66-2549-BD09-4F6EEB1CDF7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2217126" y="1572768"/>
            <a:ext cx="7757749" cy="39693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024A05-2482-C04C-A02B-56F9652D04B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89990" l="10000" r="9443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8774" y="2545921"/>
            <a:ext cx="852487" cy="5650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1F6B31-BE94-9440-B152-2141ACBA97A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89990" l="10000" r="9443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563" y="1772723"/>
            <a:ext cx="852487" cy="5650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AF05CF-12F4-3E45-80CD-8DAD279B67E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89990" l="10000" r="9443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54752" y="4531184"/>
            <a:ext cx="852487" cy="5650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E17813-7608-2447-9007-840A194E616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89990" l="10000" r="9443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3095" y="4234263"/>
            <a:ext cx="852487" cy="565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0DB616-154D-BD47-8F64-E7015E97E61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89990" l="10000" r="9443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5334" y="1985571"/>
            <a:ext cx="852487" cy="5650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F69931-B37D-3B4E-8D81-91D3CD7E23F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89990" l="10000" r="9443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8268" y="3232008"/>
            <a:ext cx="852487" cy="5650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DF8020-1E11-DB44-B196-EA2567200ED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89990" l="10000" r="9443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1838" y="2883016"/>
            <a:ext cx="852487" cy="5650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55B6E7-0237-7D4F-B79A-F3709206EB8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89990" l="10000" r="9443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2081739"/>
            <a:ext cx="852487" cy="5650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8C2520-53FD-2545-9D1B-94E900E714A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89990" l="10000" r="9443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277910"/>
            <a:ext cx="852487" cy="5650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761BA4-27F8-4D49-A105-AC2E536E6537}"/>
              </a:ext>
            </a:extLst>
          </p:cNvPr>
          <p:cNvSpPr txBox="1"/>
          <p:nvPr/>
        </p:nvSpPr>
        <p:spPr>
          <a:xfrm>
            <a:off x="1422760" y="4956048"/>
            <a:ext cx="93464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Large-scale services </a:t>
            </a:r>
            <a:br>
              <a:rPr lang="en-US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</a:br>
            <a:r>
              <a:rPr lang="en-US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deploy across many datacenters</a:t>
            </a:r>
          </a:p>
        </p:txBody>
      </p:sp>
    </p:spTree>
    <p:extLst>
      <p:ext uri="{BB962C8B-B14F-4D97-AF65-F5344CB8AC3E}">
        <p14:creationId xmlns:p14="http://schemas.microsoft.com/office/powerpoint/2010/main" val="321150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385D-5EF6-4A4B-AA7B-7CAC2F5E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Web </a:t>
            </a:r>
            <a:r>
              <a:rPr lang="en-US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Services Span </a:t>
            </a:r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Across Datacenters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DA74B-D352-7C41-9918-6974BE1C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C2EB-97F2-AC4C-B1B6-A5BB7AAE88CE}" type="slidenum">
              <a:rPr lang="en-US" smtClean="0"/>
              <a:t>3</a:t>
            </a:fld>
            <a:endParaRPr lang="en-US"/>
          </a:p>
        </p:txBody>
      </p:sp>
      <p:pic>
        <p:nvPicPr>
          <p:cNvPr id="7" name="Content Placeholder 5" descr="A close up of a mountain&#13;&#10;&#13;&#10;Description automatically generated">
            <a:extLst>
              <a:ext uri="{FF2B5EF4-FFF2-40B4-BE49-F238E27FC236}">
                <a16:creationId xmlns:a16="http://schemas.microsoft.com/office/drawing/2014/main" id="{CBB95ADF-5C66-2549-BD09-4F6EEB1CDF7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2217126" y="1576388"/>
            <a:ext cx="7757749" cy="39693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024A05-2482-C04C-A02B-56F9652D04B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89990" l="10000" r="9443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8774" y="2545921"/>
            <a:ext cx="852487" cy="5650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1F6B31-BE94-9440-B152-2141ACBA97A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89990" l="10000" r="9443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563" y="1772723"/>
            <a:ext cx="852487" cy="5650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AF05CF-12F4-3E45-80CD-8DAD279B67E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89990" l="10000" r="9443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54752" y="4531184"/>
            <a:ext cx="852487" cy="5650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E17813-7608-2447-9007-840A194E616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89990" l="10000" r="9443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3095" y="4234263"/>
            <a:ext cx="852487" cy="565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0DB616-154D-BD47-8F64-E7015E97E61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89990" l="10000" r="9443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5334" y="1985571"/>
            <a:ext cx="852487" cy="5650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F69931-B37D-3B4E-8D81-91D3CD7E23F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89990" l="10000" r="9443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8268" y="3232008"/>
            <a:ext cx="852487" cy="5650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DF8020-1E11-DB44-B196-EA2567200ED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89990" l="10000" r="9443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1838" y="2883016"/>
            <a:ext cx="852487" cy="5650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55B6E7-0237-7D4F-B79A-F3709206EB8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89990" l="10000" r="9443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2081739"/>
            <a:ext cx="852487" cy="5650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8C2520-53FD-2545-9D1B-94E900E714A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89990" l="10000" r="9443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277910"/>
            <a:ext cx="852487" cy="5650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761BA4-27F8-4D49-A105-AC2E536E6537}"/>
              </a:ext>
            </a:extLst>
          </p:cNvPr>
          <p:cNvSpPr txBox="1"/>
          <p:nvPr/>
        </p:nvSpPr>
        <p:spPr>
          <a:xfrm>
            <a:off x="1422760" y="4954868"/>
            <a:ext cx="9346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Medium-scale services </a:t>
            </a:r>
            <a:br>
              <a:rPr lang="en-US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</a:br>
            <a:r>
              <a:rPr lang="en-US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often deploy across a few datacenters</a:t>
            </a:r>
          </a:p>
          <a:p>
            <a:pPr algn="ctr"/>
            <a:r>
              <a:rPr lang="en-US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(optionally) deploy across many datacenters</a:t>
            </a:r>
          </a:p>
        </p:txBody>
      </p:sp>
    </p:spTree>
    <p:extLst>
      <p:ext uri="{BB962C8B-B14F-4D97-AF65-F5344CB8AC3E}">
        <p14:creationId xmlns:p14="http://schemas.microsoft.com/office/powerpoint/2010/main" val="121753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DA74B-D352-7C41-9918-6974BE1C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C2EB-97F2-AC4C-B1B6-A5BB7AAE88CE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23751E-BFF9-9C45-81F3-80A883F69EB5}"/>
              </a:ext>
            </a:extLst>
          </p:cNvPr>
          <p:cNvGrpSpPr/>
          <p:nvPr/>
        </p:nvGrpSpPr>
        <p:grpSpPr>
          <a:xfrm>
            <a:off x="5116413" y="211433"/>
            <a:ext cx="6160137" cy="3072381"/>
            <a:chOff x="5640161" y="26239"/>
            <a:chExt cx="6160137" cy="3072381"/>
          </a:xfrm>
        </p:grpSpPr>
        <p:pic>
          <p:nvPicPr>
            <p:cNvPr id="76" name="Content Placeholder 5" descr="A close up of a mountain&#13;&#10;&#13;&#10;Description automatically generated">
              <a:extLst>
                <a:ext uri="{FF2B5EF4-FFF2-40B4-BE49-F238E27FC236}">
                  <a16:creationId xmlns:a16="http://schemas.microsoft.com/office/drawing/2014/main" id="{DA3E3198-FD6E-F04C-8341-44BC7E7F6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>
              <a:off x="5795645" y="26239"/>
              <a:ext cx="6004653" cy="3072381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1988BAE2-94D2-264C-BB81-6425573B4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89990" l="10000" r="9443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88873" y="1346576"/>
              <a:ext cx="659842" cy="437332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F0F0A08-7D71-8242-B449-EA101E036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89990" l="10000" r="9443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70638" y="1076450"/>
              <a:ext cx="659842" cy="437332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9D5DBC52-D943-094A-9AA2-97D936099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89990" l="10000" r="9443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97971" y="456246"/>
              <a:ext cx="659842" cy="437332"/>
            </a:xfrm>
            <a:prstGeom prst="rect">
              <a:avLst/>
            </a:prstGeom>
          </p:spPr>
        </p:pic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840F68EB-F73D-5544-8F9B-C7378DF2BB16}"/>
                </a:ext>
              </a:extLst>
            </p:cNvPr>
            <p:cNvCxnSpPr>
              <a:cxnSpLocks/>
            </p:cNvCxnSpPr>
            <p:nvPr/>
          </p:nvCxnSpPr>
          <p:spPr>
            <a:xfrm>
              <a:off x="6225818" y="1005844"/>
              <a:ext cx="2147759" cy="556273"/>
            </a:xfrm>
            <a:prstGeom prst="straightConnector1">
              <a:avLst/>
            </a:prstGeom>
            <a:ln w="2222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39A3EB49-8402-CD42-AB72-89951F7DA8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78723" y="1149337"/>
              <a:ext cx="2170699" cy="559856"/>
            </a:xfrm>
            <a:prstGeom prst="straightConnector1">
              <a:avLst/>
            </a:prstGeom>
            <a:ln w="2222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Graphic 2" descr="Users with solid fill">
              <a:extLst>
                <a:ext uri="{FF2B5EF4-FFF2-40B4-BE49-F238E27FC236}">
                  <a16:creationId xmlns:a16="http://schemas.microsoft.com/office/drawing/2014/main" id="{56487B16-8DFE-6847-AA83-EDADD3AA1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40161" y="779188"/>
              <a:ext cx="532224" cy="53222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8AC8B52-120E-404C-8952-2D3E8864C21F}"/>
              </a:ext>
            </a:extLst>
          </p:cNvPr>
          <p:cNvSpPr txBox="1"/>
          <p:nvPr/>
        </p:nvSpPr>
        <p:spPr>
          <a:xfrm>
            <a:off x="7977108" y="2214624"/>
            <a:ext cx="166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 Few</a:t>
            </a:r>
          </a:p>
          <a:p>
            <a:pPr algn="ctr"/>
            <a:r>
              <a:rPr lang="en-US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vs.</a:t>
            </a:r>
          </a:p>
          <a:p>
            <a:pPr algn="ctr"/>
            <a:r>
              <a:rPr lang="en-US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Many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AF8510-9D1E-9E45-921D-3129D0236AB0}"/>
              </a:ext>
            </a:extLst>
          </p:cNvPr>
          <p:cNvSpPr txBox="1"/>
          <p:nvPr/>
        </p:nvSpPr>
        <p:spPr>
          <a:xfrm>
            <a:off x="841248" y="1351508"/>
            <a:ext cx="37014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Deploying across many datacenters</a:t>
            </a:r>
            <a:br>
              <a:rPr lang="en-US" sz="44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</a:br>
            <a:r>
              <a:rPr lang="en-US" sz="4400" u="sng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potentially</a:t>
            </a:r>
            <a:r>
              <a:rPr lang="en-US" sz="44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reduces end-user latency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86CAE8-C336-0540-9BA4-625604128BD2}"/>
              </a:ext>
            </a:extLst>
          </p:cNvPr>
          <p:cNvSpPr txBox="1"/>
          <p:nvPr/>
        </p:nvSpPr>
        <p:spPr>
          <a:xfrm>
            <a:off x="-2534856" y="88314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32C38FD-F9F8-B94E-BF8F-6E9CB86A539B}"/>
              </a:ext>
            </a:extLst>
          </p:cNvPr>
          <p:cNvGrpSpPr/>
          <p:nvPr/>
        </p:nvGrpSpPr>
        <p:grpSpPr>
          <a:xfrm>
            <a:off x="5116413" y="3584618"/>
            <a:ext cx="6160137" cy="3072381"/>
            <a:chOff x="5640161" y="3331289"/>
            <a:chExt cx="6160137" cy="307238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A6D4040-CAB1-5241-AEC2-CE9109C50E93}"/>
                </a:ext>
              </a:extLst>
            </p:cNvPr>
            <p:cNvGrpSpPr/>
            <p:nvPr/>
          </p:nvGrpSpPr>
          <p:grpSpPr>
            <a:xfrm>
              <a:off x="5795645" y="3331289"/>
              <a:ext cx="6004653" cy="3072381"/>
              <a:chOff x="1536722" y="1690688"/>
              <a:chExt cx="9118557" cy="4665662"/>
            </a:xfrm>
          </p:grpSpPr>
          <p:pic>
            <p:nvPicPr>
              <p:cNvPr id="40" name="Content Placeholder 5" descr="A close up of a mountain&#13;&#10;&#13;&#10;Description automatically generated">
                <a:extLst>
                  <a:ext uri="{FF2B5EF4-FFF2-40B4-BE49-F238E27FC236}">
                    <a16:creationId xmlns:a16="http://schemas.microsoft.com/office/drawing/2014/main" id="{CCAD876F-EA28-2A4B-8862-20A1EEC5DF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5000"/>
              </a:blip>
              <a:stretch>
                <a:fillRect/>
              </a:stretch>
            </p:blipFill>
            <p:spPr>
              <a:xfrm>
                <a:off x="1536722" y="1690688"/>
                <a:ext cx="9118557" cy="4665662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3AD2D86E-6A42-3848-8571-ED280C942B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alphaModFix amt="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89990" l="10000" r="9443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655301" y="2695940"/>
                <a:ext cx="1002024" cy="664125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3E68E4DA-B6E4-C543-BE78-EDD28198E1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alphaModFix amt="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89990" l="10000" r="9443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816361" y="1787113"/>
                <a:ext cx="1002024" cy="664125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25CBEF6B-425A-5645-8A0F-C94A09FB8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alphaModFix amt="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89990" l="10000" r="9443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456213" y="5029443"/>
                <a:ext cx="1002024" cy="664125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1FE8865B-8B95-534B-AC36-B2CB4E9FD9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alphaModFix amt="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89990" l="10000" r="9443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436153" y="4680438"/>
                <a:ext cx="1002024" cy="664125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3FA09FDE-A914-EA40-BF6A-A1B43F8B6B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alphaModFix amt="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89990" l="10000" r="9443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610600" y="2037297"/>
                <a:ext cx="1002024" cy="664125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04F0B533-D17A-5A41-BB0C-E2FBC284EF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alphaModFix amt="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89990" l="10000" r="9443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322893" y="3502375"/>
                <a:ext cx="1002024" cy="664125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E74B8B49-2935-0048-9F4B-9E4491658D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alphaModFix amt="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89990" l="10000" r="9443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724932" y="3092166"/>
                <a:ext cx="1002024" cy="664125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BE0126C6-9F9B-EE40-84EB-34C3F49ECA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alphaModFix amt="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89990" l="10000" r="9443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096000" y="2150334"/>
                <a:ext cx="1002024" cy="664125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C8C94737-331B-674B-A7B2-CE74ACDCA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alphaModFix amt="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89990" l="10000" r="9443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096000" y="4731742"/>
                <a:ext cx="1002024" cy="664125"/>
              </a:xfrm>
              <a:prstGeom prst="rect">
                <a:avLst/>
              </a:prstGeom>
            </p:spPr>
          </p:pic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0C006B6-8010-034C-8C00-7FD98D9C529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242" y="4211001"/>
              <a:ext cx="425145" cy="0"/>
            </a:xfrm>
            <a:prstGeom prst="straightConnector1">
              <a:avLst/>
            </a:prstGeom>
            <a:ln w="2222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C649A58-6B70-D747-B148-44E42DD098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7548" y="4338948"/>
              <a:ext cx="438912" cy="0"/>
            </a:xfrm>
            <a:prstGeom prst="straightConnector1">
              <a:avLst/>
            </a:prstGeom>
            <a:ln w="2222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Graphic 38" descr="Users with solid fill">
              <a:extLst>
                <a:ext uri="{FF2B5EF4-FFF2-40B4-BE49-F238E27FC236}">
                  <a16:creationId xmlns:a16="http://schemas.microsoft.com/office/drawing/2014/main" id="{8D08580C-B11E-4E45-8FD1-6EA11598E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40161" y="3951212"/>
              <a:ext cx="532224" cy="5322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225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385D-5EF6-4A4B-AA7B-7CAC2F5E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Deploying Across Many Datacenters Discourages Full Replication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3503C-DAD8-F94F-9095-A7568C38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C2EB-97F2-AC4C-B1B6-A5BB7AAE88CE}" type="slidenum">
              <a:rPr lang="en-US" smtClean="0"/>
              <a:t>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D62400-369A-2341-BED9-81F71BDCB020}"/>
              </a:ext>
            </a:extLst>
          </p:cNvPr>
          <p:cNvGrpSpPr/>
          <p:nvPr/>
        </p:nvGrpSpPr>
        <p:grpSpPr>
          <a:xfrm>
            <a:off x="1913688" y="2038350"/>
            <a:ext cx="8364625" cy="4279900"/>
            <a:chOff x="1536722" y="1690688"/>
            <a:chExt cx="9118557" cy="4665662"/>
          </a:xfrm>
        </p:grpSpPr>
        <p:pic>
          <p:nvPicPr>
            <p:cNvPr id="8" name="Content Placeholder 5" descr="A close up of a mountain&#13;&#10;&#13;&#10;Description automatically generated">
              <a:extLst>
                <a:ext uri="{FF2B5EF4-FFF2-40B4-BE49-F238E27FC236}">
                  <a16:creationId xmlns:a16="http://schemas.microsoft.com/office/drawing/2014/main" id="{C1C4CC12-A357-3341-BBC5-BFF019938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>
              <a:off x="1536722" y="1690688"/>
              <a:ext cx="9118557" cy="46656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22C6BC2-FEF3-D447-99A7-AC0B73C4A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89990" l="10000" r="9443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55301" y="2695940"/>
              <a:ext cx="1002024" cy="66412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18E3D23-3EEA-3643-9371-B984C9D5B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89990" l="10000" r="9443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16361" y="1787113"/>
              <a:ext cx="1002024" cy="6641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A40FA76-41EF-7F4E-98DC-6432A4E6F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89990" l="10000" r="9443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56213" y="5029443"/>
              <a:ext cx="1002024" cy="6641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FB06225-F95E-FD48-B7E3-383CE92A4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89990" l="10000" r="9443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36153" y="4680438"/>
              <a:ext cx="1002024" cy="6641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322EE8E-8A11-C540-90A8-34759933D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89990" l="10000" r="9443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10600" y="2037297"/>
              <a:ext cx="1002024" cy="6641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9871B39-7A1B-C24E-91C3-3D9FCF5C3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89990" l="10000" r="9443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22893" y="3502375"/>
              <a:ext cx="1002024" cy="6641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7D8A839-819D-7F4E-B074-1D2FB41C6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89990" l="10000" r="9443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24932" y="3092166"/>
              <a:ext cx="1002024" cy="6641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53BFF04-4C26-1648-8193-7507E93C1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89990" l="10000" r="9443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96000" y="2150334"/>
              <a:ext cx="1002024" cy="6641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32C5CDC-58A4-DC4A-B929-A3A1C248E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89990" l="10000" r="9443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96000" y="4731742"/>
              <a:ext cx="1002024" cy="66412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B1EAC19-399D-BB4E-91D6-2845A5023306}"/>
              </a:ext>
            </a:extLst>
          </p:cNvPr>
          <p:cNvGrpSpPr/>
          <p:nvPr/>
        </p:nvGrpSpPr>
        <p:grpSpPr>
          <a:xfrm>
            <a:off x="2580792" y="2852564"/>
            <a:ext cx="512330" cy="1152872"/>
            <a:chOff x="649487" y="3064339"/>
            <a:chExt cx="512330" cy="1152872"/>
          </a:xfrm>
        </p:grpSpPr>
        <p:pic>
          <p:nvPicPr>
            <p:cNvPr id="18" name="Graphic 17" descr="Database with solid fill">
              <a:extLst>
                <a:ext uri="{FF2B5EF4-FFF2-40B4-BE49-F238E27FC236}">
                  <a16:creationId xmlns:a16="http://schemas.microsoft.com/office/drawing/2014/main" id="{2607DDD8-8D8D-9049-AF16-427A7CAC4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9487" y="3704881"/>
              <a:ext cx="512330" cy="512330"/>
            </a:xfrm>
            <a:prstGeom prst="rect">
              <a:avLst/>
            </a:prstGeom>
          </p:spPr>
        </p:pic>
        <p:pic>
          <p:nvPicPr>
            <p:cNvPr id="21" name="Graphic 20" descr="Database with solid fill">
              <a:extLst>
                <a:ext uri="{FF2B5EF4-FFF2-40B4-BE49-F238E27FC236}">
                  <a16:creationId xmlns:a16="http://schemas.microsoft.com/office/drawing/2014/main" id="{40899B06-F7CA-DC47-8DF2-FE245C47F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9487" y="3380994"/>
              <a:ext cx="512064" cy="512064"/>
            </a:xfrm>
            <a:prstGeom prst="rect">
              <a:avLst/>
            </a:prstGeom>
          </p:spPr>
        </p:pic>
        <p:pic>
          <p:nvPicPr>
            <p:cNvPr id="28" name="Graphic 27" descr="Database with solid fill">
              <a:extLst>
                <a:ext uri="{FF2B5EF4-FFF2-40B4-BE49-F238E27FC236}">
                  <a16:creationId xmlns:a16="http://schemas.microsoft.com/office/drawing/2014/main" id="{F4CA75D7-2E56-E247-9601-D477472A1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49487" y="3064339"/>
              <a:ext cx="512330" cy="51233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4A7B67-DC1E-ED46-8256-0CC710D6767E}"/>
              </a:ext>
            </a:extLst>
          </p:cNvPr>
          <p:cNvGrpSpPr/>
          <p:nvPr/>
        </p:nvGrpSpPr>
        <p:grpSpPr>
          <a:xfrm>
            <a:off x="3656072" y="1994861"/>
            <a:ext cx="512330" cy="1152872"/>
            <a:chOff x="649487" y="3064339"/>
            <a:chExt cx="512330" cy="1152872"/>
          </a:xfrm>
        </p:grpSpPr>
        <p:pic>
          <p:nvPicPr>
            <p:cNvPr id="30" name="Graphic 29" descr="Database with solid fill">
              <a:extLst>
                <a:ext uri="{FF2B5EF4-FFF2-40B4-BE49-F238E27FC236}">
                  <a16:creationId xmlns:a16="http://schemas.microsoft.com/office/drawing/2014/main" id="{B47C32B0-4577-304D-BF7C-DC6B77737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9487" y="3704881"/>
              <a:ext cx="512330" cy="512330"/>
            </a:xfrm>
            <a:prstGeom prst="rect">
              <a:avLst/>
            </a:prstGeom>
          </p:spPr>
        </p:pic>
        <p:pic>
          <p:nvPicPr>
            <p:cNvPr id="31" name="Graphic 30" descr="Database with solid fill">
              <a:extLst>
                <a:ext uri="{FF2B5EF4-FFF2-40B4-BE49-F238E27FC236}">
                  <a16:creationId xmlns:a16="http://schemas.microsoft.com/office/drawing/2014/main" id="{467C9342-766E-804C-8B05-4395F9C2E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9487" y="3380994"/>
              <a:ext cx="512064" cy="512064"/>
            </a:xfrm>
            <a:prstGeom prst="rect">
              <a:avLst/>
            </a:prstGeom>
          </p:spPr>
        </p:pic>
        <p:pic>
          <p:nvPicPr>
            <p:cNvPr id="32" name="Graphic 31" descr="Database with solid fill">
              <a:extLst>
                <a:ext uri="{FF2B5EF4-FFF2-40B4-BE49-F238E27FC236}">
                  <a16:creationId xmlns:a16="http://schemas.microsoft.com/office/drawing/2014/main" id="{DC580FAA-9CB7-6043-AEEB-74F6C4320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49487" y="3064339"/>
              <a:ext cx="512330" cy="51233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E679058-0C19-4A40-BAA1-B6509BCE388C}"/>
              </a:ext>
            </a:extLst>
          </p:cNvPr>
          <p:cNvGrpSpPr/>
          <p:nvPr/>
        </p:nvGrpSpPr>
        <p:grpSpPr>
          <a:xfrm>
            <a:off x="3261832" y="4657396"/>
            <a:ext cx="512330" cy="1152872"/>
            <a:chOff x="649487" y="3064339"/>
            <a:chExt cx="512330" cy="1152872"/>
          </a:xfrm>
        </p:grpSpPr>
        <p:pic>
          <p:nvPicPr>
            <p:cNvPr id="34" name="Graphic 33" descr="Database with solid fill">
              <a:extLst>
                <a:ext uri="{FF2B5EF4-FFF2-40B4-BE49-F238E27FC236}">
                  <a16:creationId xmlns:a16="http://schemas.microsoft.com/office/drawing/2014/main" id="{7CC341DC-E719-A947-947A-87C5E659A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9487" y="3704881"/>
              <a:ext cx="512330" cy="512330"/>
            </a:xfrm>
            <a:prstGeom prst="rect">
              <a:avLst/>
            </a:prstGeom>
          </p:spPr>
        </p:pic>
        <p:pic>
          <p:nvPicPr>
            <p:cNvPr id="35" name="Graphic 34" descr="Database with solid fill">
              <a:extLst>
                <a:ext uri="{FF2B5EF4-FFF2-40B4-BE49-F238E27FC236}">
                  <a16:creationId xmlns:a16="http://schemas.microsoft.com/office/drawing/2014/main" id="{A59443EF-D499-CC47-90CE-CFDFFE241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9487" y="3380994"/>
              <a:ext cx="512064" cy="512064"/>
            </a:xfrm>
            <a:prstGeom prst="rect">
              <a:avLst/>
            </a:prstGeom>
          </p:spPr>
        </p:pic>
        <p:pic>
          <p:nvPicPr>
            <p:cNvPr id="36" name="Graphic 35" descr="Database with solid fill">
              <a:extLst>
                <a:ext uri="{FF2B5EF4-FFF2-40B4-BE49-F238E27FC236}">
                  <a16:creationId xmlns:a16="http://schemas.microsoft.com/office/drawing/2014/main" id="{97E69012-A115-9140-9470-540A3CB43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49487" y="3064339"/>
              <a:ext cx="512330" cy="51233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2DB38F-8CA1-CE4A-ACB0-2B317B668227}"/>
              </a:ext>
            </a:extLst>
          </p:cNvPr>
          <p:cNvGrpSpPr/>
          <p:nvPr/>
        </p:nvGrpSpPr>
        <p:grpSpPr>
          <a:xfrm>
            <a:off x="5695950" y="2340234"/>
            <a:ext cx="512330" cy="1152872"/>
            <a:chOff x="649487" y="3064339"/>
            <a:chExt cx="512330" cy="1152872"/>
          </a:xfrm>
        </p:grpSpPr>
        <p:pic>
          <p:nvPicPr>
            <p:cNvPr id="38" name="Graphic 37" descr="Database with solid fill">
              <a:extLst>
                <a:ext uri="{FF2B5EF4-FFF2-40B4-BE49-F238E27FC236}">
                  <a16:creationId xmlns:a16="http://schemas.microsoft.com/office/drawing/2014/main" id="{749436F9-D74D-E446-9C83-599A4C026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9487" y="3704881"/>
              <a:ext cx="512330" cy="512330"/>
            </a:xfrm>
            <a:prstGeom prst="rect">
              <a:avLst/>
            </a:prstGeom>
          </p:spPr>
        </p:pic>
        <p:pic>
          <p:nvPicPr>
            <p:cNvPr id="39" name="Graphic 38" descr="Database with solid fill">
              <a:extLst>
                <a:ext uri="{FF2B5EF4-FFF2-40B4-BE49-F238E27FC236}">
                  <a16:creationId xmlns:a16="http://schemas.microsoft.com/office/drawing/2014/main" id="{140F0088-36B2-0F4E-947C-F4BCA25F4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9487" y="3380994"/>
              <a:ext cx="512064" cy="512064"/>
            </a:xfrm>
            <a:prstGeom prst="rect">
              <a:avLst/>
            </a:prstGeom>
          </p:spPr>
        </p:pic>
        <p:pic>
          <p:nvPicPr>
            <p:cNvPr id="40" name="Graphic 39" descr="Database with solid fill">
              <a:extLst>
                <a:ext uri="{FF2B5EF4-FFF2-40B4-BE49-F238E27FC236}">
                  <a16:creationId xmlns:a16="http://schemas.microsoft.com/office/drawing/2014/main" id="{20563E3A-5697-C24D-95D3-746931F9D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49487" y="3064339"/>
              <a:ext cx="512330" cy="51233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A25141F-D597-DD4F-9885-91FEF8529691}"/>
              </a:ext>
            </a:extLst>
          </p:cNvPr>
          <p:cNvGrpSpPr/>
          <p:nvPr/>
        </p:nvGrpSpPr>
        <p:grpSpPr>
          <a:xfrm>
            <a:off x="4991911" y="3569701"/>
            <a:ext cx="512330" cy="1152872"/>
            <a:chOff x="649487" y="3064339"/>
            <a:chExt cx="512330" cy="1152872"/>
          </a:xfrm>
        </p:grpSpPr>
        <p:pic>
          <p:nvPicPr>
            <p:cNvPr id="42" name="Graphic 41" descr="Database with solid fill">
              <a:extLst>
                <a:ext uri="{FF2B5EF4-FFF2-40B4-BE49-F238E27FC236}">
                  <a16:creationId xmlns:a16="http://schemas.microsoft.com/office/drawing/2014/main" id="{F7D2D894-DF68-464A-9BE6-B0073D831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9487" y="3704881"/>
              <a:ext cx="512330" cy="512330"/>
            </a:xfrm>
            <a:prstGeom prst="rect">
              <a:avLst/>
            </a:prstGeom>
          </p:spPr>
        </p:pic>
        <p:pic>
          <p:nvPicPr>
            <p:cNvPr id="43" name="Graphic 42" descr="Database with solid fill">
              <a:extLst>
                <a:ext uri="{FF2B5EF4-FFF2-40B4-BE49-F238E27FC236}">
                  <a16:creationId xmlns:a16="http://schemas.microsoft.com/office/drawing/2014/main" id="{F9E6C407-6322-204B-B336-EF34B5D17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9487" y="3380994"/>
              <a:ext cx="512064" cy="512064"/>
            </a:xfrm>
            <a:prstGeom prst="rect">
              <a:avLst/>
            </a:prstGeom>
          </p:spPr>
        </p:pic>
        <p:pic>
          <p:nvPicPr>
            <p:cNvPr id="44" name="Graphic 43" descr="Database with solid fill">
              <a:extLst>
                <a:ext uri="{FF2B5EF4-FFF2-40B4-BE49-F238E27FC236}">
                  <a16:creationId xmlns:a16="http://schemas.microsoft.com/office/drawing/2014/main" id="{B77126A3-9D8C-AA42-B669-248D7B2C5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49487" y="3064339"/>
              <a:ext cx="512330" cy="51233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029196D-7A06-784B-8AF6-CB7D798461E1}"/>
              </a:ext>
            </a:extLst>
          </p:cNvPr>
          <p:cNvGrpSpPr/>
          <p:nvPr/>
        </p:nvGrpSpPr>
        <p:grpSpPr>
          <a:xfrm>
            <a:off x="5707779" y="4716545"/>
            <a:ext cx="512330" cy="1152872"/>
            <a:chOff x="649487" y="3064339"/>
            <a:chExt cx="512330" cy="1152872"/>
          </a:xfrm>
        </p:grpSpPr>
        <p:pic>
          <p:nvPicPr>
            <p:cNvPr id="46" name="Graphic 45" descr="Database with solid fill">
              <a:extLst>
                <a:ext uri="{FF2B5EF4-FFF2-40B4-BE49-F238E27FC236}">
                  <a16:creationId xmlns:a16="http://schemas.microsoft.com/office/drawing/2014/main" id="{D10F44E7-98A1-374A-8FE8-B7B855D11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9487" y="3704881"/>
              <a:ext cx="512330" cy="512330"/>
            </a:xfrm>
            <a:prstGeom prst="rect">
              <a:avLst/>
            </a:prstGeom>
          </p:spPr>
        </p:pic>
        <p:pic>
          <p:nvPicPr>
            <p:cNvPr id="47" name="Graphic 46" descr="Database with solid fill">
              <a:extLst>
                <a:ext uri="{FF2B5EF4-FFF2-40B4-BE49-F238E27FC236}">
                  <a16:creationId xmlns:a16="http://schemas.microsoft.com/office/drawing/2014/main" id="{C85B452A-039F-5947-B3FA-61B104D8F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9487" y="3380994"/>
              <a:ext cx="512064" cy="512064"/>
            </a:xfrm>
            <a:prstGeom prst="rect">
              <a:avLst/>
            </a:prstGeom>
          </p:spPr>
        </p:pic>
        <p:pic>
          <p:nvPicPr>
            <p:cNvPr id="48" name="Graphic 47" descr="Database with solid fill">
              <a:extLst>
                <a:ext uri="{FF2B5EF4-FFF2-40B4-BE49-F238E27FC236}">
                  <a16:creationId xmlns:a16="http://schemas.microsoft.com/office/drawing/2014/main" id="{47C11D9E-4EC7-F04F-B8A5-CF55210D3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49487" y="3064339"/>
              <a:ext cx="512330" cy="512330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C9A1D80-05D3-C547-AAEC-F6DE5F7A51B2}"/>
              </a:ext>
            </a:extLst>
          </p:cNvPr>
          <p:cNvGrpSpPr/>
          <p:nvPr/>
        </p:nvGrpSpPr>
        <p:grpSpPr>
          <a:xfrm>
            <a:off x="7176899" y="3234507"/>
            <a:ext cx="512330" cy="1152872"/>
            <a:chOff x="649487" y="3064339"/>
            <a:chExt cx="512330" cy="1152872"/>
          </a:xfrm>
        </p:grpSpPr>
        <p:pic>
          <p:nvPicPr>
            <p:cNvPr id="50" name="Graphic 49" descr="Database with solid fill">
              <a:extLst>
                <a:ext uri="{FF2B5EF4-FFF2-40B4-BE49-F238E27FC236}">
                  <a16:creationId xmlns:a16="http://schemas.microsoft.com/office/drawing/2014/main" id="{CF94285E-A39E-5E44-B4BE-56F9F5043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9487" y="3704881"/>
              <a:ext cx="512330" cy="512330"/>
            </a:xfrm>
            <a:prstGeom prst="rect">
              <a:avLst/>
            </a:prstGeom>
          </p:spPr>
        </p:pic>
        <p:pic>
          <p:nvPicPr>
            <p:cNvPr id="51" name="Graphic 50" descr="Database with solid fill">
              <a:extLst>
                <a:ext uri="{FF2B5EF4-FFF2-40B4-BE49-F238E27FC236}">
                  <a16:creationId xmlns:a16="http://schemas.microsoft.com/office/drawing/2014/main" id="{90C8D150-9150-1846-B575-670679DD3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9487" y="3380994"/>
              <a:ext cx="512064" cy="512064"/>
            </a:xfrm>
            <a:prstGeom prst="rect">
              <a:avLst/>
            </a:prstGeom>
          </p:spPr>
        </p:pic>
        <p:pic>
          <p:nvPicPr>
            <p:cNvPr id="52" name="Graphic 51" descr="Database with solid fill">
              <a:extLst>
                <a:ext uri="{FF2B5EF4-FFF2-40B4-BE49-F238E27FC236}">
                  <a16:creationId xmlns:a16="http://schemas.microsoft.com/office/drawing/2014/main" id="{59555490-DE5E-214D-924F-77B17243C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49487" y="3064339"/>
              <a:ext cx="512330" cy="51233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638246E-549C-3249-B35F-1EEACB686D31}"/>
              </a:ext>
            </a:extLst>
          </p:cNvPr>
          <p:cNvGrpSpPr/>
          <p:nvPr/>
        </p:nvGrpSpPr>
        <p:grpSpPr>
          <a:xfrm>
            <a:off x="7983295" y="2236654"/>
            <a:ext cx="512330" cy="1152872"/>
            <a:chOff x="649487" y="3064339"/>
            <a:chExt cx="512330" cy="1152872"/>
          </a:xfrm>
        </p:grpSpPr>
        <p:pic>
          <p:nvPicPr>
            <p:cNvPr id="54" name="Graphic 53" descr="Database with solid fill">
              <a:extLst>
                <a:ext uri="{FF2B5EF4-FFF2-40B4-BE49-F238E27FC236}">
                  <a16:creationId xmlns:a16="http://schemas.microsoft.com/office/drawing/2014/main" id="{B5C8271E-6867-C74D-BB08-060EB81F0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9487" y="3704881"/>
              <a:ext cx="512330" cy="512330"/>
            </a:xfrm>
            <a:prstGeom prst="rect">
              <a:avLst/>
            </a:prstGeom>
          </p:spPr>
        </p:pic>
        <p:pic>
          <p:nvPicPr>
            <p:cNvPr id="55" name="Graphic 54" descr="Database with solid fill">
              <a:extLst>
                <a:ext uri="{FF2B5EF4-FFF2-40B4-BE49-F238E27FC236}">
                  <a16:creationId xmlns:a16="http://schemas.microsoft.com/office/drawing/2014/main" id="{57A7F40B-BB33-2440-A550-3995A9C49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9487" y="3380994"/>
              <a:ext cx="512064" cy="512064"/>
            </a:xfrm>
            <a:prstGeom prst="rect">
              <a:avLst/>
            </a:prstGeom>
          </p:spPr>
        </p:pic>
        <p:pic>
          <p:nvPicPr>
            <p:cNvPr id="56" name="Graphic 55" descr="Database with solid fill">
              <a:extLst>
                <a:ext uri="{FF2B5EF4-FFF2-40B4-BE49-F238E27FC236}">
                  <a16:creationId xmlns:a16="http://schemas.microsoft.com/office/drawing/2014/main" id="{43ED3A72-2297-604C-9EEC-C93B5F641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49487" y="3064339"/>
              <a:ext cx="512330" cy="51233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E85098-D75F-044F-A578-8632A8BB547F}"/>
              </a:ext>
            </a:extLst>
          </p:cNvPr>
          <p:cNvGrpSpPr/>
          <p:nvPr/>
        </p:nvGrpSpPr>
        <p:grpSpPr>
          <a:xfrm>
            <a:off x="8801929" y="4968828"/>
            <a:ext cx="512330" cy="1152872"/>
            <a:chOff x="649487" y="3064339"/>
            <a:chExt cx="512330" cy="1152872"/>
          </a:xfrm>
        </p:grpSpPr>
        <p:pic>
          <p:nvPicPr>
            <p:cNvPr id="58" name="Graphic 57" descr="Database with solid fill">
              <a:extLst>
                <a:ext uri="{FF2B5EF4-FFF2-40B4-BE49-F238E27FC236}">
                  <a16:creationId xmlns:a16="http://schemas.microsoft.com/office/drawing/2014/main" id="{8B2046B8-DA19-1F45-A36B-573719732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9487" y="3704881"/>
              <a:ext cx="512330" cy="512330"/>
            </a:xfrm>
            <a:prstGeom prst="rect">
              <a:avLst/>
            </a:prstGeom>
          </p:spPr>
        </p:pic>
        <p:pic>
          <p:nvPicPr>
            <p:cNvPr id="59" name="Graphic 58" descr="Database with solid fill">
              <a:extLst>
                <a:ext uri="{FF2B5EF4-FFF2-40B4-BE49-F238E27FC236}">
                  <a16:creationId xmlns:a16="http://schemas.microsoft.com/office/drawing/2014/main" id="{36FA717A-CC51-7A47-9A1F-2389BDF31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9487" y="3380994"/>
              <a:ext cx="512064" cy="512064"/>
            </a:xfrm>
            <a:prstGeom prst="rect">
              <a:avLst/>
            </a:prstGeom>
          </p:spPr>
        </p:pic>
        <p:pic>
          <p:nvPicPr>
            <p:cNvPr id="60" name="Graphic 59" descr="Database with solid fill">
              <a:extLst>
                <a:ext uri="{FF2B5EF4-FFF2-40B4-BE49-F238E27FC236}">
                  <a16:creationId xmlns:a16="http://schemas.microsoft.com/office/drawing/2014/main" id="{D35C63EB-FCF7-CA44-BBD6-B7AD584D0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49487" y="3064339"/>
              <a:ext cx="512330" cy="5123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9631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385D-5EF6-4A4B-AA7B-7CAC2F5E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Deploying Across Many Datacenters</a:t>
            </a:r>
            <a:b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</a:br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Necessitates Partial Replication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3503C-DAD8-F94F-9095-A7568C38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C2EB-97F2-AC4C-B1B6-A5BB7AAE88CE}" type="slidenum">
              <a:rPr lang="en-US" smtClean="0"/>
              <a:t>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D62400-369A-2341-BED9-81F71BDCB020}"/>
              </a:ext>
            </a:extLst>
          </p:cNvPr>
          <p:cNvGrpSpPr/>
          <p:nvPr/>
        </p:nvGrpSpPr>
        <p:grpSpPr>
          <a:xfrm>
            <a:off x="1913688" y="2038350"/>
            <a:ext cx="8364625" cy="4279900"/>
            <a:chOff x="1536722" y="1690688"/>
            <a:chExt cx="9118557" cy="4665662"/>
          </a:xfrm>
        </p:grpSpPr>
        <p:pic>
          <p:nvPicPr>
            <p:cNvPr id="8" name="Content Placeholder 5" descr="A close up of a mountain&#13;&#10;&#13;&#10;Description automatically generated">
              <a:extLst>
                <a:ext uri="{FF2B5EF4-FFF2-40B4-BE49-F238E27FC236}">
                  <a16:creationId xmlns:a16="http://schemas.microsoft.com/office/drawing/2014/main" id="{C1C4CC12-A357-3341-BBC5-BFF019938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>
              <a:off x="1536722" y="1690688"/>
              <a:ext cx="9118557" cy="46656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22C6BC2-FEF3-D447-99A7-AC0B73C4A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89990" l="10000" r="9443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55301" y="2695940"/>
              <a:ext cx="1002024" cy="66412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18E3D23-3EEA-3643-9371-B984C9D5B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89990" l="10000" r="9443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16361" y="1787113"/>
              <a:ext cx="1002024" cy="6641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A40FA76-41EF-7F4E-98DC-6432A4E6F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89990" l="10000" r="9443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56213" y="5029443"/>
              <a:ext cx="1002024" cy="6641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FB06225-F95E-FD48-B7E3-383CE92A4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89990" l="10000" r="9443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36153" y="4680438"/>
              <a:ext cx="1002024" cy="6641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322EE8E-8A11-C540-90A8-34759933D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89990" l="10000" r="9443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10600" y="2037297"/>
              <a:ext cx="1002024" cy="6641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9871B39-7A1B-C24E-91C3-3D9FCF5C3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89990" l="10000" r="9443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22893" y="3502375"/>
              <a:ext cx="1002024" cy="6641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7D8A839-819D-7F4E-B074-1D2FB41C6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89990" l="10000" r="9443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24932" y="3092166"/>
              <a:ext cx="1002024" cy="6641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53BFF04-4C26-1648-8193-7507E93C1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89990" l="10000" r="9443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96000" y="2150334"/>
              <a:ext cx="1002024" cy="6641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32C5CDC-58A4-DC4A-B929-A3A1C248E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89990" l="10000" r="9443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96000" y="4731742"/>
              <a:ext cx="1002024" cy="664125"/>
            </a:xfrm>
            <a:prstGeom prst="rect">
              <a:avLst/>
            </a:prstGeom>
          </p:spPr>
        </p:pic>
      </p:grpSp>
      <p:pic>
        <p:nvPicPr>
          <p:cNvPr id="20" name="Graphic 19" descr="Database with solid fill">
            <a:extLst>
              <a:ext uri="{FF2B5EF4-FFF2-40B4-BE49-F238E27FC236}">
                <a16:creationId xmlns:a16="http://schemas.microsoft.com/office/drawing/2014/main" id="{DBD2D646-49F2-D44D-9C06-A5EA3E87C3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40485" y="2498901"/>
            <a:ext cx="512330" cy="512330"/>
          </a:xfrm>
          <a:prstGeom prst="rect">
            <a:avLst/>
          </a:prstGeom>
        </p:spPr>
      </p:pic>
      <p:pic>
        <p:nvPicPr>
          <p:cNvPr id="21" name="Graphic 20" descr="Database with solid fill">
            <a:extLst>
              <a:ext uri="{FF2B5EF4-FFF2-40B4-BE49-F238E27FC236}">
                <a16:creationId xmlns:a16="http://schemas.microsoft.com/office/drawing/2014/main" id="{40899B06-F7CA-DC47-8DF2-FE245C47F3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48931" y="3945866"/>
            <a:ext cx="512064" cy="512064"/>
          </a:xfrm>
          <a:prstGeom prst="rect">
            <a:avLst/>
          </a:prstGeom>
        </p:spPr>
      </p:pic>
      <p:pic>
        <p:nvPicPr>
          <p:cNvPr id="22" name="Graphic 21" descr="Database with solid fill">
            <a:extLst>
              <a:ext uri="{FF2B5EF4-FFF2-40B4-BE49-F238E27FC236}">
                <a16:creationId xmlns:a16="http://schemas.microsoft.com/office/drawing/2014/main" id="{5D386305-72EA-6C4C-9150-B51E526B6F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30614" y="5172053"/>
            <a:ext cx="512064" cy="512064"/>
          </a:xfrm>
          <a:prstGeom prst="rect">
            <a:avLst/>
          </a:prstGeom>
        </p:spPr>
      </p:pic>
      <p:pic>
        <p:nvPicPr>
          <p:cNvPr id="18" name="Graphic 17" descr="Database with solid fill">
            <a:extLst>
              <a:ext uri="{FF2B5EF4-FFF2-40B4-BE49-F238E27FC236}">
                <a16:creationId xmlns:a16="http://schemas.microsoft.com/office/drawing/2014/main" id="{2607DDD8-8D8D-9049-AF16-427A7CAC43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52673" y="3305710"/>
            <a:ext cx="512330" cy="512330"/>
          </a:xfrm>
          <a:prstGeom prst="rect">
            <a:avLst/>
          </a:prstGeom>
        </p:spPr>
      </p:pic>
      <p:pic>
        <p:nvPicPr>
          <p:cNvPr id="23" name="Graphic 22" descr="Database with solid fill">
            <a:extLst>
              <a:ext uri="{FF2B5EF4-FFF2-40B4-BE49-F238E27FC236}">
                <a16:creationId xmlns:a16="http://schemas.microsoft.com/office/drawing/2014/main" id="{F1078975-54BA-3840-8B8D-B2F105F71D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92660" y="2808174"/>
            <a:ext cx="512330" cy="512330"/>
          </a:xfrm>
          <a:prstGeom prst="rect">
            <a:avLst/>
          </a:prstGeom>
        </p:spPr>
      </p:pic>
      <p:pic>
        <p:nvPicPr>
          <p:cNvPr id="24" name="Graphic 23" descr="Database with solid fill">
            <a:extLst>
              <a:ext uri="{FF2B5EF4-FFF2-40B4-BE49-F238E27FC236}">
                <a16:creationId xmlns:a16="http://schemas.microsoft.com/office/drawing/2014/main" id="{E6989717-5A87-334E-9E0A-C56915F48E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53157" y="3689701"/>
            <a:ext cx="512330" cy="512330"/>
          </a:xfrm>
          <a:prstGeom prst="rect">
            <a:avLst/>
          </a:prstGeom>
        </p:spPr>
      </p:pic>
      <p:pic>
        <p:nvPicPr>
          <p:cNvPr id="25" name="Graphic 24" descr="Database with solid fill">
            <a:extLst>
              <a:ext uri="{FF2B5EF4-FFF2-40B4-BE49-F238E27FC236}">
                <a16:creationId xmlns:a16="http://schemas.microsoft.com/office/drawing/2014/main" id="{BA8D096A-B7A5-114A-8277-C6811243AC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1000" y="2670504"/>
            <a:ext cx="512064" cy="512064"/>
          </a:xfrm>
          <a:prstGeom prst="rect">
            <a:avLst/>
          </a:prstGeom>
        </p:spPr>
      </p:pic>
      <p:pic>
        <p:nvPicPr>
          <p:cNvPr id="26" name="Graphic 25" descr="Database with solid fill">
            <a:extLst>
              <a:ext uri="{FF2B5EF4-FFF2-40B4-BE49-F238E27FC236}">
                <a16:creationId xmlns:a16="http://schemas.microsoft.com/office/drawing/2014/main" id="{8157AC63-9306-9448-9D2E-8CEAB3D18A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97637" y="5444553"/>
            <a:ext cx="512330" cy="512330"/>
          </a:xfrm>
          <a:prstGeom prst="rect">
            <a:avLst/>
          </a:prstGeom>
        </p:spPr>
      </p:pic>
      <p:pic>
        <p:nvPicPr>
          <p:cNvPr id="27" name="Graphic 26" descr="Database with solid fill">
            <a:extLst>
              <a:ext uri="{FF2B5EF4-FFF2-40B4-BE49-F238E27FC236}">
                <a16:creationId xmlns:a16="http://schemas.microsoft.com/office/drawing/2014/main" id="{23C3ACDB-96ED-E149-AEB3-088EFEE357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8859" y="5231003"/>
            <a:ext cx="512330" cy="51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4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Content Placeholder 5" descr="A close up of a mountain&#13;&#10;&#13;&#10;Description automatically generated">
            <a:extLst>
              <a:ext uri="{FF2B5EF4-FFF2-40B4-BE49-F238E27FC236}">
                <a16:creationId xmlns:a16="http://schemas.microsoft.com/office/drawing/2014/main" id="{42025952-BEDA-B844-95D7-CC1B0108D9F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5280533" y="205582"/>
            <a:ext cx="6004653" cy="3072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6711CDA-3EB2-C740-9387-008F1B847274}"/>
                  </a:ext>
                </a:extLst>
              </p:cNvPr>
              <p:cNvSpPr txBox="1"/>
              <p:nvPr/>
            </p:nvSpPr>
            <p:spPr>
              <a:xfrm rot="1085140">
                <a:off x="6272687" y="1458874"/>
                <a:ext cx="1674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Helvetica Neue Medium" panose="02000503000000020004" pitchFamily="2" charset="0"/>
                        <a:cs typeface="Helvetica Neue Medium" panose="02000503000000020004" pitchFamily="2" charset="0"/>
                      </a:rPr>
                      <m:t>≥</m:t>
                    </m:r>
                  </m:oMath>
                </a14:m>
                <a:r>
                  <a:rPr lang="en-US" i="1" dirty="0">
                    <a:latin typeface="Helvetica Neue Medium" panose="02000503000000020004" pitchFamily="2" charset="0"/>
                    <a:ea typeface="Helvetica Neue Medium" panose="02000503000000020004" pitchFamily="2" charset="0"/>
                    <a:cs typeface="Helvetica Neue Medium" panose="02000503000000020004" pitchFamily="2" charset="0"/>
                  </a:rPr>
                  <a:t>1 round-trip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6711CDA-3EB2-C740-9387-008F1B847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5140">
                <a:off x="6272687" y="1458874"/>
                <a:ext cx="1674742" cy="369332"/>
              </a:xfrm>
              <a:prstGeom prst="rect">
                <a:avLst/>
              </a:prstGeom>
              <a:blipFill>
                <a:blip r:embed="rId4"/>
                <a:stretch>
                  <a:fillRect r="-147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DA74B-D352-7C41-9918-6974BE1C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C2EB-97F2-AC4C-B1B6-A5BB7AAE88CE}" type="slidenum">
              <a:rPr lang="en-US" smtClean="0"/>
              <a:t>7</a:t>
            </a:fld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DB5605FD-8530-2A40-91B1-D32C98185CC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61" b="89990" l="10000" r="9443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7127" y="867550"/>
            <a:ext cx="659842" cy="43733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D796457-EB18-6C4B-A976-7AAF7BDF051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61" b="89990" l="10000" r="9443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696" y="269079"/>
            <a:ext cx="659842" cy="43733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941B7A0-1E3F-1541-B197-D3954FE385B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61" b="89990" l="10000" r="9443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5590" y="2404183"/>
            <a:ext cx="659842" cy="43733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02F5F07-9554-AE4D-AFE1-9233C86A174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61" b="89990" l="10000" r="9443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1326" y="2174360"/>
            <a:ext cx="659842" cy="437332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62EBFA8B-74C5-3843-A3D0-A5D592A06E8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61" b="89990" l="10000" r="9443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8746" y="433827"/>
            <a:ext cx="659842" cy="43733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772B40F6-BA15-0040-AE7F-A689F02789F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61" b="89990" l="10000" r="9443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3761" y="1398594"/>
            <a:ext cx="659842" cy="43733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F4DF635A-7D37-6041-9DD9-40233378497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61" b="89990" l="10000" r="9443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5526" y="1128468"/>
            <a:ext cx="659842" cy="43733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F293F7E-B5AB-4C40-84C2-60B629E6F10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61" b="89990" l="10000" r="9443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2859" y="508263"/>
            <a:ext cx="659842" cy="43733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898B84AD-32A9-B44F-9453-04B23211140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61" b="89990" l="10000" r="9443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2859" y="2208144"/>
            <a:ext cx="659842" cy="437332"/>
          </a:xfrm>
          <a:prstGeom prst="rect">
            <a:avLst/>
          </a:prstGeom>
        </p:spPr>
      </p:pic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7D95DCD-7FD1-C14C-B20E-56FF48573DC2}"/>
              </a:ext>
            </a:extLst>
          </p:cNvPr>
          <p:cNvCxnSpPr>
            <a:cxnSpLocks/>
          </p:cNvCxnSpPr>
          <p:nvPr/>
        </p:nvCxnSpPr>
        <p:spPr>
          <a:xfrm>
            <a:off x="5686790" y="1085294"/>
            <a:ext cx="425145" cy="0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747D0B04-9112-A246-94C1-51E88C15581D}"/>
              </a:ext>
            </a:extLst>
          </p:cNvPr>
          <p:cNvCxnSpPr>
            <a:cxnSpLocks/>
          </p:cNvCxnSpPr>
          <p:nvPr/>
        </p:nvCxnSpPr>
        <p:spPr>
          <a:xfrm flipH="1">
            <a:off x="5665096" y="1192921"/>
            <a:ext cx="438912" cy="0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1FFC8E-1F11-8B44-8EC2-24FA308EA4BE}"/>
              </a:ext>
            </a:extLst>
          </p:cNvPr>
          <p:cNvCxnSpPr>
            <a:cxnSpLocks/>
          </p:cNvCxnSpPr>
          <p:nvPr/>
        </p:nvCxnSpPr>
        <p:spPr>
          <a:xfrm>
            <a:off x="6634014" y="1121667"/>
            <a:ext cx="1186671" cy="356021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F1CCB6-EED5-AA44-A00F-66D90E57B98B}"/>
              </a:ext>
            </a:extLst>
          </p:cNvPr>
          <p:cNvCxnSpPr>
            <a:cxnSpLocks/>
          </p:cNvCxnSpPr>
          <p:nvPr/>
        </p:nvCxnSpPr>
        <p:spPr>
          <a:xfrm flipH="1" flipV="1">
            <a:off x="6623244" y="1250394"/>
            <a:ext cx="1144388" cy="329231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 descr="Users with solid fill">
            <a:extLst>
              <a:ext uri="{FF2B5EF4-FFF2-40B4-BE49-F238E27FC236}">
                <a16:creationId xmlns:a16="http://schemas.microsoft.com/office/drawing/2014/main" id="{5782B55F-9DF2-9646-A3DD-CAA06C8BA8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25049" y="825505"/>
            <a:ext cx="532224" cy="53222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4AC65BC-59A0-DC46-8258-71423BFC37D3}"/>
              </a:ext>
            </a:extLst>
          </p:cNvPr>
          <p:cNvSpPr txBox="1"/>
          <p:nvPr/>
        </p:nvSpPr>
        <p:spPr>
          <a:xfrm>
            <a:off x="841248" y="399629"/>
            <a:ext cx="38696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Naïve Partial Replication Hurts Latency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701F68-EBD1-4044-8C80-950DED0D217C}"/>
              </a:ext>
            </a:extLst>
          </p:cNvPr>
          <p:cNvSpPr txBox="1"/>
          <p:nvPr/>
        </p:nvSpPr>
        <p:spPr>
          <a:xfrm>
            <a:off x="841248" y="3504287"/>
            <a:ext cx="386964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Storage Guarantees Complicate Matters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9DB132-A15B-9D46-A322-2C3B77EC204B}"/>
              </a:ext>
            </a:extLst>
          </p:cNvPr>
          <p:cNvSpPr txBox="1"/>
          <p:nvPr/>
        </p:nvSpPr>
        <p:spPr>
          <a:xfrm>
            <a:off x="6559726" y="2853897"/>
            <a:ext cx="41061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Multiple round-trips </a:t>
            </a:r>
            <a:b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</a:br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lead to higher latency</a:t>
            </a:r>
          </a:p>
        </p:txBody>
      </p:sp>
      <p:pic>
        <p:nvPicPr>
          <p:cNvPr id="45" name="Graphic 44" descr="Database with solid fill">
            <a:extLst>
              <a:ext uri="{FF2B5EF4-FFF2-40B4-BE49-F238E27FC236}">
                <a16:creationId xmlns:a16="http://schemas.microsoft.com/office/drawing/2014/main" id="{9112A37A-A83D-A440-80F8-21D396CD3D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86264" y="393641"/>
            <a:ext cx="512330" cy="512330"/>
          </a:xfrm>
          <a:prstGeom prst="rect">
            <a:avLst/>
          </a:prstGeom>
        </p:spPr>
      </p:pic>
      <p:pic>
        <p:nvPicPr>
          <p:cNvPr id="46" name="Graphic 45" descr="Database with solid fill">
            <a:extLst>
              <a:ext uri="{FF2B5EF4-FFF2-40B4-BE49-F238E27FC236}">
                <a16:creationId xmlns:a16="http://schemas.microsoft.com/office/drawing/2014/main" id="{E311A247-BE2C-BB41-B5B8-1D938A4FE2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76753" y="933963"/>
            <a:ext cx="512064" cy="512064"/>
          </a:xfrm>
          <a:prstGeom prst="rect">
            <a:avLst/>
          </a:prstGeom>
        </p:spPr>
      </p:pic>
      <p:pic>
        <p:nvPicPr>
          <p:cNvPr id="71" name="Graphic 70" descr="Database with solid fill">
            <a:extLst>
              <a:ext uri="{FF2B5EF4-FFF2-40B4-BE49-F238E27FC236}">
                <a16:creationId xmlns:a16="http://schemas.microsoft.com/office/drawing/2014/main" id="{EA0B6570-90AB-5E48-AB74-664AA91C8A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69632" y="2389444"/>
            <a:ext cx="512064" cy="512064"/>
          </a:xfrm>
          <a:prstGeom prst="rect">
            <a:avLst/>
          </a:prstGeom>
        </p:spPr>
      </p:pic>
      <p:pic>
        <p:nvPicPr>
          <p:cNvPr id="77" name="Graphic 76" descr="Database with solid fill">
            <a:extLst>
              <a:ext uri="{FF2B5EF4-FFF2-40B4-BE49-F238E27FC236}">
                <a16:creationId xmlns:a16="http://schemas.microsoft.com/office/drawing/2014/main" id="{3251EF97-8B7C-E842-BF90-C8699BB454E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08355" y="108106"/>
            <a:ext cx="512330" cy="512330"/>
          </a:xfrm>
          <a:prstGeom prst="rect">
            <a:avLst/>
          </a:prstGeom>
        </p:spPr>
      </p:pic>
      <p:pic>
        <p:nvPicPr>
          <p:cNvPr id="78" name="Graphic 77" descr="Database with solid fill">
            <a:extLst>
              <a:ext uri="{FF2B5EF4-FFF2-40B4-BE49-F238E27FC236}">
                <a16:creationId xmlns:a16="http://schemas.microsoft.com/office/drawing/2014/main" id="{49077C38-E67B-CF4B-A35D-2163A938AE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63385" y="2372788"/>
            <a:ext cx="512330" cy="512330"/>
          </a:xfrm>
          <a:prstGeom prst="rect">
            <a:avLst/>
          </a:prstGeom>
        </p:spPr>
      </p:pic>
      <p:pic>
        <p:nvPicPr>
          <p:cNvPr id="79" name="Graphic 78" descr="Database with solid fill">
            <a:extLst>
              <a:ext uri="{FF2B5EF4-FFF2-40B4-BE49-F238E27FC236}">
                <a16:creationId xmlns:a16="http://schemas.microsoft.com/office/drawing/2014/main" id="{A815A8DC-1947-7F41-8B6F-FF87B0CF67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59599" y="393774"/>
            <a:ext cx="512064" cy="512064"/>
          </a:xfrm>
          <a:prstGeom prst="rect">
            <a:avLst/>
          </a:prstGeom>
        </p:spPr>
      </p:pic>
      <p:pic>
        <p:nvPicPr>
          <p:cNvPr id="80" name="Graphic 79" descr="Database with solid fill">
            <a:extLst>
              <a:ext uri="{FF2B5EF4-FFF2-40B4-BE49-F238E27FC236}">
                <a16:creationId xmlns:a16="http://schemas.microsoft.com/office/drawing/2014/main" id="{194B9358-C7B3-1B4F-AFB7-1D6D5717102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61809" y="1259921"/>
            <a:ext cx="512330" cy="512330"/>
          </a:xfrm>
          <a:prstGeom prst="rect">
            <a:avLst/>
          </a:prstGeom>
        </p:spPr>
      </p:pic>
      <p:pic>
        <p:nvPicPr>
          <p:cNvPr id="86" name="Graphic 85" descr="Database with solid fill">
            <a:extLst>
              <a:ext uri="{FF2B5EF4-FFF2-40B4-BE49-F238E27FC236}">
                <a16:creationId xmlns:a16="http://schemas.microsoft.com/office/drawing/2014/main" id="{9D7B71DD-2704-8148-8B69-C5344CB6E5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48746" y="1997102"/>
            <a:ext cx="512330" cy="512330"/>
          </a:xfrm>
          <a:prstGeom prst="rect">
            <a:avLst/>
          </a:prstGeom>
        </p:spPr>
      </p:pic>
      <p:pic>
        <p:nvPicPr>
          <p:cNvPr id="87" name="Graphic 86" descr="Database with solid fill">
            <a:extLst>
              <a:ext uri="{FF2B5EF4-FFF2-40B4-BE49-F238E27FC236}">
                <a16:creationId xmlns:a16="http://schemas.microsoft.com/office/drawing/2014/main" id="{BC8DE35C-A51F-4846-840D-B15AA76AAA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61458" y="162748"/>
            <a:ext cx="512330" cy="51233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DD9FC1B-66FD-6044-8F3B-944CDDC49F13}"/>
              </a:ext>
            </a:extLst>
          </p:cNvPr>
          <p:cNvGrpSpPr/>
          <p:nvPr/>
        </p:nvGrpSpPr>
        <p:grpSpPr>
          <a:xfrm>
            <a:off x="5125049" y="3580037"/>
            <a:ext cx="6160137" cy="3253366"/>
            <a:chOff x="5201249" y="3580037"/>
            <a:chExt cx="6160137" cy="325336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7D004A4-0529-7C42-AA36-79477BE7B330}"/>
                </a:ext>
              </a:extLst>
            </p:cNvPr>
            <p:cNvGrpSpPr/>
            <p:nvPr/>
          </p:nvGrpSpPr>
          <p:grpSpPr>
            <a:xfrm>
              <a:off x="5201249" y="3580037"/>
              <a:ext cx="6160137" cy="3072381"/>
              <a:chOff x="5201249" y="3580037"/>
              <a:chExt cx="6160137" cy="307238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3C6E57E-B448-6647-9AF2-A0CDB07DE941}"/>
                  </a:ext>
                </a:extLst>
              </p:cNvPr>
              <p:cNvGrpSpPr/>
              <p:nvPr/>
            </p:nvGrpSpPr>
            <p:grpSpPr>
              <a:xfrm>
                <a:off x="5201249" y="3580037"/>
                <a:ext cx="6160137" cy="3072381"/>
                <a:chOff x="5640161" y="142349"/>
                <a:chExt cx="6160137" cy="3072381"/>
              </a:xfrm>
            </p:grpSpPr>
            <p:pic>
              <p:nvPicPr>
                <p:cNvPr id="76" name="Content Placeholder 5" descr="A close up of a mountain&#13;&#10;&#13;&#10;Description automatically generated">
                  <a:extLst>
                    <a:ext uri="{FF2B5EF4-FFF2-40B4-BE49-F238E27FC236}">
                      <a16:creationId xmlns:a16="http://schemas.microsoft.com/office/drawing/2014/main" id="{DA3E3198-FD6E-F04C-8341-44BC7E7F61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alphaModFix amt="35000"/>
                </a:blip>
                <a:stretch>
                  <a:fillRect/>
                </a:stretch>
              </p:blipFill>
              <p:spPr>
                <a:xfrm>
                  <a:off x="5795645" y="142349"/>
                  <a:ext cx="6004653" cy="3072381"/>
                </a:xfrm>
                <a:prstGeom prst="rect">
                  <a:avLst/>
                </a:prstGeom>
              </p:spPr>
            </p:pic>
            <p:pic>
              <p:nvPicPr>
                <p:cNvPr id="82" name="Picture 81">
                  <a:extLst>
                    <a:ext uri="{FF2B5EF4-FFF2-40B4-BE49-F238E27FC236}">
                      <a16:creationId xmlns:a16="http://schemas.microsoft.com/office/drawing/2014/main" id="{1988BAE2-94D2-264C-BB81-6425573B47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screen">
                  <a:alphaModFix amt="70000"/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9961" b="89990" l="10000" r="94434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8873" y="1335361"/>
                  <a:ext cx="659842" cy="437332"/>
                </a:xfrm>
                <a:prstGeom prst="rect">
                  <a:avLst/>
                </a:prstGeom>
              </p:spPr>
            </p:pic>
            <p:pic>
              <p:nvPicPr>
                <p:cNvPr id="83" name="Picture 82">
                  <a:extLst>
                    <a:ext uri="{FF2B5EF4-FFF2-40B4-BE49-F238E27FC236}">
                      <a16:creationId xmlns:a16="http://schemas.microsoft.com/office/drawing/2014/main" id="{EF0F0A08-7D71-8242-B449-EA101E036F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screen">
                  <a:alphaModFix amt="70000"/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9961" b="89990" l="10000" r="94434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70638" y="1065235"/>
                  <a:ext cx="659842" cy="437332"/>
                </a:xfrm>
                <a:prstGeom prst="rect">
                  <a:avLst/>
                </a:prstGeom>
              </p:spPr>
            </p:pic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9D5DBC52-D943-094A-9AA2-97D9360990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screen">
                  <a:alphaModFix amt="70000"/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9961" b="89990" l="10000" r="94434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97971" y="445031"/>
                  <a:ext cx="659842" cy="437332"/>
                </a:xfrm>
                <a:prstGeom prst="rect">
                  <a:avLst/>
                </a:prstGeom>
              </p:spPr>
            </p:pic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840F68EB-F73D-5544-8F9B-C7378DF2B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44106" y="1022061"/>
                  <a:ext cx="2147759" cy="556273"/>
                </a:xfrm>
                <a:prstGeom prst="straightConnector1">
                  <a:avLst/>
                </a:prstGeom>
                <a:ln w="22225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Arrow Connector 169">
                  <a:extLst>
                    <a:ext uri="{FF2B5EF4-FFF2-40B4-BE49-F238E27FC236}">
                      <a16:creationId xmlns:a16="http://schemas.microsoft.com/office/drawing/2014/main" id="{39A3EB49-8402-CD42-AB72-89951F7DA8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197011" y="1138122"/>
                  <a:ext cx="2170699" cy="559856"/>
                </a:xfrm>
                <a:prstGeom prst="straightConnector1">
                  <a:avLst/>
                </a:prstGeom>
                <a:ln w="22225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" name="Graphic 2" descr="Users with solid fill">
                  <a:extLst>
                    <a:ext uri="{FF2B5EF4-FFF2-40B4-BE49-F238E27FC236}">
                      <a16:creationId xmlns:a16="http://schemas.microsoft.com/office/drawing/2014/main" id="{56487B16-8DFE-6847-AA83-EDADD3AA10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0161" y="767973"/>
                  <a:ext cx="532224" cy="532224"/>
                </a:xfrm>
                <a:prstGeom prst="rect">
                  <a:avLst/>
                </a:prstGeom>
              </p:spPr>
            </p:pic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992B9214-9A25-0B49-9BEC-9E42FC983801}"/>
                  </a:ext>
                </a:extLst>
              </p:cNvPr>
              <p:cNvGrpSpPr/>
              <p:nvPr/>
            </p:nvGrpSpPr>
            <p:grpSpPr>
              <a:xfrm>
                <a:off x="8386358" y="4845353"/>
                <a:ext cx="512330" cy="1152872"/>
                <a:chOff x="649487" y="3064339"/>
                <a:chExt cx="512330" cy="1152872"/>
              </a:xfrm>
            </p:grpSpPr>
            <p:pic>
              <p:nvPicPr>
                <p:cNvPr id="48" name="Graphic 47" descr="Database with solid fill">
                  <a:extLst>
                    <a:ext uri="{FF2B5EF4-FFF2-40B4-BE49-F238E27FC236}">
                      <a16:creationId xmlns:a16="http://schemas.microsoft.com/office/drawing/2014/main" id="{0B86DBCF-DD56-274B-8E88-CADE19EA37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487" y="3704881"/>
                  <a:ext cx="512330" cy="512330"/>
                </a:xfrm>
                <a:prstGeom prst="rect">
                  <a:avLst/>
                </a:prstGeom>
              </p:spPr>
            </p:pic>
            <p:pic>
              <p:nvPicPr>
                <p:cNvPr id="49" name="Graphic 48" descr="Database with solid fill">
                  <a:extLst>
                    <a:ext uri="{FF2B5EF4-FFF2-40B4-BE49-F238E27FC236}">
                      <a16:creationId xmlns:a16="http://schemas.microsoft.com/office/drawing/2014/main" id="{ACF6F358-85A0-B14A-A3B7-C32ED17EAC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487" y="3380994"/>
                  <a:ext cx="512064" cy="512064"/>
                </a:xfrm>
                <a:prstGeom prst="rect">
                  <a:avLst/>
                </a:prstGeom>
              </p:spPr>
            </p:pic>
            <p:pic>
              <p:nvPicPr>
                <p:cNvPr id="50" name="Graphic 49" descr="Database with solid fill">
                  <a:extLst>
                    <a:ext uri="{FF2B5EF4-FFF2-40B4-BE49-F238E27FC236}">
                      <a16:creationId xmlns:a16="http://schemas.microsoft.com/office/drawing/2014/main" id="{74263334-7BD4-CC42-8E66-42734497BC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487" y="3064339"/>
                  <a:ext cx="512330" cy="512330"/>
                </a:xfrm>
                <a:prstGeom prst="rect">
                  <a:avLst/>
                </a:prstGeom>
              </p:spPr>
            </p:pic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25FD97F-45E3-7347-84A2-FCFDBEAB484F}"/>
                  </a:ext>
                </a:extLst>
              </p:cNvPr>
              <p:cNvGrpSpPr/>
              <p:nvPr/>
            </p:nvGrpSpPr>
            <p:grpSpPr>
              <a:xfrm>
                <a:off x="10011072" y="4630494"/>
                <a:ext cx="512330" cy="1152872"/>
                <a:chOff x="649487" y="3064339"/>
                <a:chExt cx="512330" cy="1152872"/>
              </a:xfrm>
            </p:grpSpPr>
            <p:pic>
              <p:nvPicPr>
                <p:cNvPr id="52" name="Graphic 51" descr="Database with solid fill">
                  <a:extLst>
                    <a:ext uri="{FF2B5EF4-FFF2-40B4-BE49-F238E27FC236}">
                      <a16:creationId xmlns:a16="http://schemas.microsoft.com/office/drawing/2014/main" id="{5DA47999-DD23-4741-9CB3-CB5A4A1BA3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487" y="3704881"/>
                  <a:ext cx="512330" cy="512330"/>
                </a:xfrm>
                <a:prstGeom prst="rect">
                  <a:avLst/>
                </a:prstGeom>
              </p:spPr>
            </p:pic>
            <p:pic>
              <p:nvPicPr>
                <p:cNvPr id="53" name="Graphic 52" descr="Database with solid fill">
                  <a:extLst>
                    <a:ext uri="{FF2B5EF4-FFF2-40B4-BE49-F238E27FC236}">
                      <a16:creationId xmlns:a16="http://schemas.microsoft.com/office/drawing/2014/main" id="{DC43189E-0C83-0F4B-ABB8-3A80159124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487" y="3380994"/>
                  <a:ext cx="512064" cy="512064"/>
                </a:xfrm>
                <a:prstGeom prst="rect">
                  <a:avLst/>
                </a:prstGeom>
              </p:spPr>
            </p:pic>
            <p:pic>
              <p:nvPicPr>
                <p:cNvPr id="54" name="Graphic 53" descr="Database with solid fill">
                  <a:extLst>
                    <a:ext uri="{FF2B5EF4-FFF2-40B4-BE49-F238E27FC236}">
                      <a16:creationId xmlns:a16="http://schemas.microsoft.com/office/drawing/2014/main" id="{3AA883FB-0801-2641-8516-A27C52C5A9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487" y="3064339"/>
                  <a:ext cx="512330" cy="512330"/>
                </a:xfrm>
                <a:prstGeom prst="rect">
                  <a:avLst/>
                </a:prstGeom>
              </p:spPr>
            </p:pic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FE81202-D0A1-C04A-A6A5-780AE6F94E4F}"/>
                  </a:ext>
                </a:extLst>
              </p:cNvPr>
              <p:cNvGrpSpPr/>
              <p:nvPr/>
            </p:nvGrpSpPr>
            <p:grpSpPr>
              <a:xfrm>
                <a:off x="8922843" y="3727675"/>
                <a:ext cx="512330" cy="1152872"/>
                <a:chOff x="649487" y="3064339"/>
                <a:chExt cx="512330" cy="1152872"/>
              </a:xfrm>
            </p:grpSpPr>
            <p:pic>
              <p:nvPicPr>
                <p:cNvPr id="56" name="Graphic 55" descr="Database with solid fill">
                  <a:extLst>
                    <a:ext uri="{FF2B5EF4-FFF2-40B4-BE49-F238E27FC236}">
                      <a16:creationId xmlns:a16="http://schemas.microsoft.com/office/drawing/2014/main" id="{E23B3FE6-DCB2-A94B-859F-2B8F5840E7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487" y="3704881"/>
                  <a:ext cx="512330" cy="512330"/>
                </a:xfrm>
                <a:prstGeom prst="rect">
                  <a:avLst/>
                </a:prstGeom>
              </p:spPr>
            </p:pic>
            <p:pic>
              <p:nvPicPr>
                <p:cNvPr id="57" name="Graphic 56" descr="Database with solid fill">
                  <a:extLst>
                    <a:ext uri="{FF2B5EF4-FFF2-40B4-BE49-F238E27FC236}">
                      <a16:creationId xmlns:a16="http://schemas.microsoft.com/office/drawing/2014/main" id="{DB3352B6-94FF-744E-B4F9-3DF0B7B1E9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487" y="3380994"/>
                  <a:ext cx="512064" cy="512064"/>
                </a:xfrm>
                <a:prstGeom prst="rect">
                  <a:avLst/>
                </a:prstGeom>
              </p:spPr>
            </p:pic>
            <p:pic>
              <p:nvPicPr>
                <p:cNvPr id="58" name="Graphic 57" descr="Database with solid fill">
                  <a:extLst>
                    <a:ext uri="{FF2B5EF4-FFF2-40B4-BE49-F238E27FC236}">
                      <a16:creationId xmlns:a16="http://schemas.microsoft.com/office/drawing/2014/main" id="{1655BDA2-74A4-2449-8B28-9EF7F6B890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487" y="3064339"/>
                  <a:ext cx="512330" cy="512330"/>
                </a:xfrm>
                <a:prstGeom prst="rect">
                  <a:avLst/>
                </a:prstGeom>
              </p:spPr>
            </p:pic>
          </p:grp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EE32C84-CCB5-954B-B334-A6A97DE191EB}"/>
                </a:ext>
              </a:extLst>
            </p:cNvPr>
            <p:cNvSpPr txBox="1"/>
            <p:nvPr/>
          </p:nvSpPr>
          <p:spPr>
            <a:xfrm>
              <a:off x="5733473" y="5879296"/>
              <a:ext cx="527763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  <a:t>vs. fully replicating across </a:t>
              </a:r>
              <a:br>
                <a:rPr lang="en-US" sz="2800" dirty="0"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</a:br>
              <a:r>
                <a:rPr lang="en-US" sz="2800" dirty="0"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  <a:t>a few datacenters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331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remove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" presetID="22" presetClass="entr" presetSubtype="4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8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3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3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39" grpId="0"/>
      <p:bldP spid="40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385D-5EF6-4A4B-AA7B-7CAC2F5E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K2: Partial Replication +</a:t>
            </a:r>
            <a:br>
              <a:rPr lang="en-US" sz="4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</a:br>
            <a:r>
              <a:rPr lang="en-US" sz="4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	Low Latency + Guarantees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E638-D121-2C46-99AA-5034191EB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Causal consistency, read-only and write-only transactions</a:t>
            </a:r>
          </a:p>
          <a:p>
            <a:pPr lvl="1"/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Compatible with low latency</a:t>
            </a:r>
          </a:p>
          <a:p>
            <a:pPr lvl="1"/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Suitable for many applications</a:t>
            </a:r>
          </a:p>
          <a:p>
            <a:endParaRPr lang="en-US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K2 unlocks the low latency benefit of many datacenters for these strong guarantees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9F89D-D00E-304F-B1DB-0CE2AFA0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C2EB-97F2-AC4C-B1B6-A5BB7AAE88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7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385D-5EF6-4A4B-AA7B-7CAC2F5E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K2’s Design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E638-D121-2C46-99AA-5034191EB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At most 1 round of non-blocking cross-datacenter requests</a:t>
            </a:r>
          </a:p>
          <a:p>
            <a:pPr lvl="1"/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Latency no worse than fully replicating across a few datacenters</a:t>
            </a:r>
          </a:p>
          <a:p>
            <a:endParaRPr lang="en-US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Often 0 cross-datacenter requests</a:t>
            </a:r>
          </a:p>
          <a:p>
            <a:pPr lvl="1"/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Low latency for most requests</a:t>
            </a:r>
          </a:p>
          <a:p>
            <a:pPr lvl="1"/>
            <a:endParaRPr lang="en-US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06543-6F45-1848-AD69-E999CF9C2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C2EB-97F2-AC4C-B1B6-A5BB7AAE88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7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9417</TotalTime>
  <Words>363</Words>
  <Application>Microsoft Macintosh PowerPoint</Application>
  <PresentationFormat>Widescreen</PresentationFormat>
  <Paragraphs>97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Helvetica Neue Medium</vt:lpstr>
      <vt:lpstr>Office Theme</vt:lpstr>
      <vt:lpstr>K2: Reading Quickly from Storage Across Many Datacenters</vt:lpstr>
      <vt:lpstr>Web Services Span Across Datacenters</vt:lpstr>
      <vt:lpstr>Web Services Span Across Datacenters</vt:lpstr>
      <vt:lpstr>PowerPoint Presentation</vt:lpstr>
      <vt:lpstr>Deploying Across Many Datacenters Discourages Full Replication</vt:lpstr>
      <vt:lpstr>Deploying Across Many Datacenters Necessitates Partial Replication</vt:lpstr>
      <vt:lpstr>PowerPoint Presentation</vt:lpstr>
      <vt:lpstr>K2: Partial Replication +  Low Latency + Guarantees</vt:lpstr>
      <vt:lpstr>K2’s Design Goals</vt:lpstr>
      <vt:lpstr>Replication Design</vt:lpstr>
      <vt:lpstr>Cache-Aware Read-only Transaction</vt:lpstr>
      <vt:lpstr>Evaluation</vt:lpstr>
      <vt:lpstr>K2 Achieves Lower Latency 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K2: Reading Quickly from Storage Across Many Datacenters</dc:title>
  <dc:subject>The 51st Annual IEEE/IFIP International Conference on Dependable Systems and Networks (DSN '21)</dc:subject>
  <dc:creator>Khiem Ngo, Haonan Lu, Wyatt Lloyd</dc:creator>
  <cp:keywords>partial replication, geo-replicated storage system, datacenter, low latency, large scale, medium scale, web service, guarantee, causal consistency, read-only transaction, write-only transaction, cache, metadata, full replication</cp:keywords>
  <dc:description/>
  <cp:lastModifiedBy>Khiem Ngo</cp:lastModifiedBy>
  <cp:revision>371</cp:revision>
  <cp:lastPrinted>2021-06-03T09:54:57Z</cp:lastPrinted>
  <dcterms:created xsi:type="dcterms:W3CDTF">2021-05-21T22:13:04Z</dcterms:created>
  <dcterms:modified xsi:type="dcterms:W3CDTF">2021-06-24T06:43:44Z</dcterms:modified>
  <cp:category/>
</cp:coreProperties>
</file>