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3/16/2024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53B79B-CF72-379B-4218-712777E3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45" y="10670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Football Match Outcomes Using Machine Learning</a:t>
            </a:r>
            <a:br>
              <a:rPr lang="cs-CZ" dirty="0"/>
            </a:br>
            <a:br>
              <a:rPr lang="cs-CZ" dirty="0"/>
            </a:br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4459C07-7A4C-78FD-47EF-3FBF449CB993}"/>
              </a:ext>
            </a:extLst>
          </p:cNvPr>
          <p:cNvSpPr txBox="1"/>
          <p:nvPr/>
        </p:nvSpPr>
        <p:spPr>
          <a:xfrm>
            <a:off x="1364672" y="220798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Tran Ngoc </a:t>
            </a:r>
            <a:r>
              <a:rPr lang="cs-CZ" dirty="0" err="1"/>
              <a:t>Kh</a:t>
            </a:r>
            <a:r>
              <a:rPr lang="en-US" dirty="0" err="1"/>
              <a:t>iem</a:t>
            </a:r>
            <a:endParaRPr lang="en-US" dirty="0"/>
          </a:p>
        </p:txBody>
      </p:sp>
      <p:pic>
        <p:nvPicPr>
          <p:cNvPr id="1030" name="Picture 6" descr="Football Wallpapers: Free HD Download [500+ HQ] | Unsplash">
            <a:extLst>
              <a:ext uri="{FF2B5EF4-FFF2-40B4-BE49-F238E27FC236}">
                <a16:creationId xmlns:a16="http://schemas.microsoft.com/office/drawing/2014/main" id="{D12AAEB5-B4B4-B212-08CD-B627FEB6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91" y="3158327"/>
            <a:ext cx="5033817" cy="30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01633BC8-D1E3-4942-F43F-8EAE6D81262F}"/>
              </a:ext>
            </a:extLst>
          </p:cNvPr>
          <p:cNvSpPr txBox="1"/>
          <p:nvPr/>
        </p:nvSpPr>
        <p:spPr>
          <a:xfrm>
            <a:off x="1182254" y="5011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Project Objective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00538-4AEC-4469-72FF-E6AA15F8E1F9}"/>
              </a:ext>
            </a:extLst>
          </p:cNvPr>
          <p:cNvSpPr txBox="1"/>
          <p:nvPr/>
        </p:nvSpPr>
        <p:spPr>
          <a:xfrm>
            <a:off x="1257668" y="1849767"/>
            <a:ext cx="92288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simple machine learning model that can predict who will win a football match and estimate the total goals scored by both teams.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 the accuracy of sports betting and fantasy football.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Contribute to analytical strategies in professional football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2ADD8-A21D-DB2C-EBDB-B714003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and Feature Engineering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B182C-6501-32DA-EBC3-9F262E4F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9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Gathering historical match data, team statistics, performance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Advanced preprocessing: Handling missing values, outlier detection.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Feature engineering: Creating new variables to enhance model accuracy.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69D84-4471-4709-758A-936CFCD9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Problems with data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4FC0F92-37C2-DEED-E776-7C6C80CC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348"/>
            <a:ext cx="5860288" cy="101354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5B682B4-4025-5AFB-E2D2-360A091EA5AF}"/>
              </a:ext>
            </a:extLst>
          </p:cNvPr>
          <p:cNvSpPr txBox="1"/>
          <p:nvPr/>
        </p:nvSpPr>
        <p:spPr>
          <a:xfrm>
            <a:off x="838200" y="1513933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 outliers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5A97A273-6C26-799C-5E0B-5A1506EA9B49}"/>
              </a:ext>
            </a:extLst>
          </p:cNvPr>
          <p:cNvSpPr txBox="1"/>
          <p:nvPr/>
        </p:nvSpPr>
        <p:spPr>
          <a:xfrm>
            <a:off x="730184" y="3244334"/>
            <a:ext cx="66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team is the same as the Away </a:t>
            </a:r>
            <a:r>
              <a:rPr lang="en-US" dirty="0" err="1"/>
              <a:t>teamThe</a:t>
            </a:r>
            <a:r>
              <a:rPr lang="en-US" dirty="0"/>
              <a:t> home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E703A832-0442-E0D0-C97A-F7E0745D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5104"/>
            <a:ext cx="5354067" cy="645526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C908AEC2-5BB9-5729-1FDE-09AA4861008A}"/>
              </a:ext>
            </a:extLst>
          </p:cNvPr>
          <p:cNvSpPr txBox="1"/>
          <p:nvPr/>
        </p:nvSpPr>
        <p:spPr>
          <a:xfrm>
            <a:off x="730184" y="4777158"/>
            <a:ext cx="66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goal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70A7E3D0-9FBA-FA75-8101-47988E5EA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0531"/>
            <a:ext cx="6401750" cy="369332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80BBE5C2-29BE-652E-0E86-8492D51DC73B}"/>
              </a:ext>
            </a:extLst>
          </p:cNvPr>
          <p:cNvSpPr txBox="1"/>
          <p:nvPr/>
        </p:nvSpPr>
        <p:spPr>
          <a:xfrm>
            <a:off x="7880928" y="1473871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values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70DA0BED-9462-9BEA-5EBA-C16CCFF90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0" y="2060819"/>
            <a:ext cx="3476316" cy="2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F2C54-2E85-7AF0-8C50-F4B66A00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Feature engineering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F9D1C9-708C-F138-48F9-1596988D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Average Win Rates for Home and Away Teams: This metric highlights the winning frequency of teams in their home and away games, providing insight into their performance under different conditions.</a:t>
            </a:r>
          </a:p>
          <a:p>
            <a:endParaRPr lang="en-US" sz="1600" dirty="0"/>
          </a:p>
          <a:p>
            <a:r>
              <a:rPr lang="en-US" sz="1600" dirty="0"/>
              <a:t>Average Goals Scored by Home and Away Teams: This figure gives an average of the goals scored by teams, both when playing at home and away, offering a perspective on their offensive capabilities.</a:t>
            </a:r>
          </a:p>
          <a:p>
            <a:endParaRPr lang="en-US" sz="1600" dirty="0"/>
          </a:p>
          <a:p>
            <a:r>
              <a:rPr lang="en-US" sz="1600" dirty="0"/>
              <a:t>Winning Probabilities Based on Brokers' Betting Odds: This analysis uses the betting odds from brokers to calculate the likelihood of each team winning a match, providing a predictive insight based on market expectations.</a:t>
            </a:r>
          </a:p>
          <a:p>
            <a:endParaRPr lang="en-US" sz="1600" dirty="0"/>
          </a:p>
          <a:p>
            <a:r>
              <a:rPr lang="en-US" sz="1600" dirty="0"/>
              <a:t>Goal Ratio for On-Target Shots: This ratio is calculated by dividing the total number of goals scored by the total number of shots on target. It gives an efficiency score, indicating how often a team scores when they successfully hit the target.</a:t>
            </a:r>
          </a:p>
          <a:p>
            <a:endParaRPr lang="en-US" sz="1600" dirty="0"/>
          </a:p>
          <a:p>
            <a:r>
              <a:rPr lang="en-US" sz="1600" dirty="0"/>
              <a:t>Adjusted Win Rate: This measures the performance of teams specifically against each other, offering a more nuanced view of team capabilities by considering head-to-head history and performance.</a:t>
            </a:r>
          </a:p>
          <a:p>
            <a:endParaRPr lang="en-US" sz="1600" dirty="0"/>
          </a:p>
          <a:p>
            <a:r>
              <a:rPr lang="en-US" sz="1600" dirty="0"/>
              <a:t>Team's Attack Strength at Home and Away: This metric evaluates the offensive power of a team both in their home ground and during away matches, giving a clear picture of their attacking consistency and adaptability in different venues.</a:t>
            </a:r>
          </a:p>
        </p:txBody>
      </p:sp>
    </p:spTree>
    <p:extLst>
      <p:ext uri="{BB962C8B-B14F-4D97-AF65-F5344CB8AC3E}">
        <p14:creationId xmlns:p14="http://schemas.microsoft.com/office/powerpoint/2010/main" val="32945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C48FB-A381-89A3-E01C-4CA1C5CC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validation and test set</a:t>
            </a:r>
          </a:p>
        </p:txBody>
      </p:sp>
      <p:pic>
        <p:nvPicPr>
          <p:cNvPr id="4098" name="Picture 2" descr="Applied ML">
            <a:extLst>
              <a:ext uri="{FF2B5EF4-FFF2-40B4-BE49-F238E27FC236}">
                <a16:creationId xmlns:a16="http://schemas.microsoft.com/office/drawing/2014/main" id="{E7A9DBAD-43F5-1D2F-FF67-78572427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96" y="2743201"/>
            <a:ext cx="8876100" cy="16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13604DA-8A9A-160D-A995-38AD191C2CAD}"/>
              </a:ext>
            </a:extLst>
          </p:cNvPr>
          <p:cNvSpPr txBox="1"/>
          <p:nvPr/>
        </p:nvSpPr>
        <p:spPr>
          <a:xfrm>
            <a:off x="3680716" y="2955636"/>
            <a:ext cx="2318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2015-2021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89D4371-9EE7-1A41-6E91-636588E0E28C}"/>
              </a:ext>
            </a:extLst>
          </p:cNvPr>
          <p:cNvSpPr txBox="1"/>
          <p:nvPr/>
        </p:nvSpPr>
        <p:spPr>
          <a:xfrm>
            <a:off x="7744692" y="2955636"/>
            <a:ext cx="7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6D9CAF8-81D6-3262-0A55-C5A1C67A55FA}"/>
              </a:ext>
            </a:extLst>
          </p:cNvPr>
          <p:cNvSpPr txBox="1"/>
          <p:nvPr/>
        </p:nvSpPr>
        <p:spPr>
          <a:xfrm>
            <a:off x="9107056" y="2946400"/>
            <a:ext cx="79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01377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8E930-4751-3E8E-5571-F66549C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27C70B8-A73D-04ED-D8DD-68324D3E6615}"/>
              </a:ext>
            </a:extLst>
          </p:cNvPr>
          <p:cNvSpPr/>
          <p:nvPr/>
        </p:nvSpPr>
        <p:spPr>
          <a:xfrm>
            <a:off x="2834408" y="2152080"/>
            <a:ext cx="1794165" cy="1173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Válec 4">
            <a:extLst>
              <a:ext uri="{FF2B5EF4-FFF2-40B4-BE49-F238E27FC236}">
                <a16:creationId xmlns:a16="http://schemas.microsoft.com/office/drawing/2014/main" id="{AF1A9C2F-D60C-45DC-8354-FBA7FBC1101D}"/>
              </a:ext>
            </a:extLst>
          </p:cNvPr>
          <p:cNvSpPr/>
          <p:nvPr/>
        </p:nvSpPr>
        <p:spPr>
          <a:xfrm>
            <a:off x="230908" y="1902698"/>
            <a:ext cx="1108365" cy="167178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CFBB5D5-2915-E60E-C8B4-06DE6D487453}"/>
              </a:ext>
            </a:extLst>
          </p:cNvPr>
          <p:cNvSpPr txBox="1"/>
          <p:nvPr/>
        </p:nvSpPr>
        <p:spPr>
          <a:xfrm>
            <a:off x="229176" y="2549373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 set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CC520021-5A46-F9B6-F01D-9226C1175810}"/>
              </a:ext>
            </a:extLst>
          </p:cNvPr>
          <p:cNvCxnSpPr>
            <a:cxnSpLocks/>
          </p:cNvCxnSpPr>
          <p:nvPr/>
        </p:nvCxnSpPr>
        <p:spPr>
          <a:xfrm>
            <a:off x="1764145" y="2738589"/>
            <a:ext cx="84859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B1899A6-9EBF-CCA7-72A7-8A4D12F57FAD}"/>
              </a:ext>
            </a:extLst>
          </p:cNvPr>
          <p:cNvSpPr txBox="1"/>
          <p:nvPr/>
        </p:nvSpPr>
        <p:spPr>
          <a:xfrm>
            <a:off x="3043382" y="2553923"/>
            <a:ext cx="15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Lazy predict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F22BEBE-FC72-09A6-79ED-895F9CDF5BC5}"/>
              </a:ext>
            </a:extLst>
          </p:cNvPr>
          <p:cNvCxnSpPr>
            <a:cxnSpLocks/>
          </p:cNvCxnSpPr>
          <p:nvPr/>
        </p:nvCxnSpPr>
        <p:spPr>
          <a:xfrm>
            <a:off x="4872181" y="2738589"/>
            <a:ext cx="84859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élník 11">
            <a:extLst>
              <a:ext uri="{FF2B5EF4-FFF2-40B4-BE49-F238E27FC236}">
                <a16:creationId xmlns:a16="http://schemas.microsoft.com/office/drawing/2014/main" id="{5CD95D4E-3EBE-8BBD-1263-F0A8E30750B3}"/>
              </a:ext>
            </a:extLst>
          </p:cNvPr>
          <p:cNvSpPr/>
          <p:nvPr/>
        </p:nvSpPr>
        <p:spPr>
          <a:xfrm>
            <a:off x="6059053" y="2152080"/>
            <a:ext cx="1794165" cy="1173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A501B69-9DF3-A182-CDDC-FBEB20A5DCF8}"/>
              </a:ext>
            </a:extLst>
          </p:cNvPr>
          <p:cNvSpPr txBox="1"/>
          <p:nvPr/>
        </p:nvSpPr>
        <p:spPr>
          <a:xfrm>
            <a:off x="6268027" y="2415422"/>
            <a:ext cx="15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 top 5 models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DBD5AB00-16E5-0DDE-213C-71AA4362619F}"/>
              </a:ext>
            </a:extLst>
          </p:cNvPr>
          <p:cNvCxnSpPr>
            <a:cxnSpLocks/>
          </p:cNvCxnSpPr>
          <p:nvPr/>
        </p:nvCxnSpPr>
        <p:spPr>
          <a:xfrm>
            <a:off x="8155708" y="2738588"/>
            <a:ext cx="84859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021405AA-0A2A-AA0E-6A26-D2D6A34E6CE9}"/>
              </a:ext>
            </a:extLst>
          </p:cNvPr>
          <p:cNvSpPr/>
          <p:nvPr/>
        </p:nvSpPr>
        <p:spPr>
          <a:xfrm>
            <a:off x="9283698" y="2152078"/>
            <a:ext cx="2040084" cy="11730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Söhne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Söhne"/>
              </a:rPr>
              <a:t>Training the Top Three Models with Hyperparameter Tuning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Válec 16">
            <a:extLst>
              <a:ext uri="{FF2B5EF4-FFF2-40B4-BE49-F238E27FC236}">
                <a16:creationId xmlns:a16="http://schemas.microsoft.com/office/drawing/2014/main" id="{CCC6C505-61EC-55C1-EE4A-C71FDEF0C495}"/>
              </a:ext>
            </a:extLst>
          </p:cNvPr>
          <p:cNvSpPr/>
          <p:nvPr/>
        </p:nvSpPr>
        <p:spPr>
          <a:xfrm>
            <a:off x="1272888" y="4608177"/>
            <a:ext cx="1108365" cy="167178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3F20B3A-E96D-1FDB-4658-F62544DA44FF}"/>
              </a:ext>
            </a:extLst>
          </p:cNvPr>
          <p:cNvSpPr txBox="1"/>
          <p:nvPr/>
        </p:nvSpPr>
        <p:spPr>
          <a:xfrm>
            <a:off x="1337541" y="5259402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62A6EBF1-9F48-E250-7C8A-3A89099E1595}"/>
              </a:ext>
            </a:extLst>
          </p:cNvPr>
          <p:cNvCxnSpPr>
            <a:cxnSpLocks/>
          </p:cNvCxnSpPr>
          <p:nvPr/>
        </p:nvCxnSpPr>
        <p:spPr>
          <a:xfrm>
            <a:off x="2729345" y="5425601"/>
            <a:ext cx="84859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9BE7EC6C-9BCE-66CA-EAEA-9A21D7FDA171}"/>
              </a:ext>
            </a:extLst>
          </p:cNvPr>
          <p:cNvSpPr/>
          <p:nvPr/>
        </p:nvSpPr>
        <p:spPr>
          <a:xfrm>
            <a:off x="3975098" y="4839092"/>
            <a:ext cx="1794165" cy="1173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108E313D-EB26-AE7D-8B45-A9503788B2B9}"/>
              </a:ext>
            </a:extLst>
          </p:cNvPr>
          <p:cNvSpPr txBox="1"/>
          <p:nvPr/>
        </p:nvSpPr>
        <p:spPr>
          <a:xfrm>
            <a:off x="4184072" y="5240934"/>
            <a:ext cx="15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Best model</a:t>
            </a: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BE37FCC-D9D5-6CA2-985E-F972A987B77B}"/>
              </a:ext>
            </a:extLst>
          </p:cNvPr>
          <p:cNvCxnSpPr>
            <a:cxnSpLocks/>
          </p:cNvCxnSpPr>
          <p:nvPr/>
        </p:nvCxnSpPr>
        <p:spPr>
          <a:xfrm>
            <a:off x="6107544" y="5406365"/>
            <a:ext cx="84859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9B2D90B6-0A2D-6707-05D7-446CF0C09574}"/>
              </a:ext>
            </a:extLst>
          </p:cNvPr>
          <p:cNvCxnSpPr>
            <a:cxnSpLocks/>
          </p:cNvCxnSpPr>
          <p:nvPr/>
        </p:nvCxnSpPr>
        <p:spPr>
          <a:xfrm flipH="1">
            <a:off x="6166425" y="3475185"/>
            <a:ext cx="2837874" cy="12445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>
            <a:extLst>
              <a:ext uri="{FF2B5EF4-FFF2-40B4-BE49-F238E27FC236}">
                <a16:creationId xmlns:a16="http://schemas.microsoft.com/office/drawing/2014/main" id="{EBD87565-E931-6B11-3243-9D570D56F286}"/>
              </a:ext>
            </a:extLst>
          </p:cNvPr>
          <p:cNvSpPr/>
          <p:nvPr/>
        </p:nvSpPr>
        <p:spPr>
          <a:xfrm>
            <a:off x="7213597" y="4892258"/>
            <a:ext cx="2040084" cy="11730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4A57FA4-B6C2-5D7F-46C5-E58803723F4E}"/>
              </a:ext>
            </a:extLst>
          </p:cNvPr>
          <p:cNvSpPr txBox="1"/>
          <p:nvPr/>
        </p:nvSpPr>
        <p:spPr>
          <a:xfrm>
            <a:off x="7294416" y="5271712"/>
            <a:ext cx="195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48851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48F129-E3C9-9739-C016-ED9BD174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Best performing algorithm for classification task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08BC77-DA0F-BE94-20BB-2C06B0CC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9" y="1792363"/>
            <a:ext cx="9830652" cy="425232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C0BC350-76EB-BFCE-4CE9-45FF9BB2F3EB}"/>
              </a:ext>
            </a:extLst>
          </p:cNvPr>
          <p:cNvSpPr txBox="1"/>
          <p:nvPr/>
        </p:nvSpPr>
        <p:spPr>
          <a:xfrm>
            <a:off x="2392218" y="2013527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classifier, Bagging classifier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EC604F-52E6-0480-EB84-9F6C26FC4C34}"/>
              </a:ext>
            </a:extLst>
          </p:cNvPr>
          <p:cNvSpPr txBox="1"/>
          <p:nvPr/>
        </p:nvSpPr>
        <p:spPr>
          <a:xfrm>
            <a:off x="2392218" y="2792115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classifier, Extra tree classifier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B698482-A23D-12E0-8554-C2B121DECFCD}"/>
              </a:ext>
            </a:extLst>
          </p:cNvPr>
          <p:cNvSpPr txBox="1"/>
          <p:nvPr/>
        </p:nvSpPr>
        <p:spPr>
          <a:xfrm>
            <a:off x="2392217" y="3678862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219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48F129-E3C9-9739-C016-ED9BD174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Best performing algorithm for regression task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08BC77-DA0F-BE94-20BB-2C06B0CC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9" y="1792363"/>
            <a:ext cx="9830652" cy="425232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C0BC350-76EB-BFCE-4CE9-45FF9BB2F3EB}"/>
              </a:ext>
            </a:extLst>
          </p:cNvPr>
          <p:cNvSpPr txBox="1"/>
          <p:nvPr/>
        </p:nvSpPr>
        <p:spPr>
          <a:xfrm>
            <a:off x="2392218" y="201352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regressor, </a:t>
            </a:r>
            <a:r>
              <a:rPr lang="en-US" dirty="0" err="1"/>
              <a:t>ElasticNet</a:t>
            </a:r>
            <a:endParaRPr lang="en-US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EC604F-52E6-0480-EB84-9F6C26FC4C34}"/>
              </a:ext>
            </a:extLst>
          </p:cNvPr>
          <p:cNvSpPr txBox="1"/>
          <p:nvPr/>
        </p:nvSpPr>
        <p:spPr>
          <a:xfrm>
            <a:off x="2392217" y="2846194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regressor, XGB regressor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B698482-A23D-12E0-8554-C2B121DECFCD}"/>
              </a:ext>
            </a:extLst>
          </p:cNvPr>
          <p:cNvSpPr txBox="1"/>
          <p:nvPr/>
        </p:nvSpPr>
        <p:spPr>
          <a:xfrm>
            <a:off x="2392217" y="373386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tree regressor</a:t>
            </a:r>
          </a:p>
        </p:txBody>
      </p:sp>
    </p:spTree>
    <p:extLst>
      <p:ext uri="{BB962C8B-B14F-4D97-AF65-F5344CB8AC3E}">
        <p14:creationId xmlns:p14="http://schemas.microsoft.com/office/powerpoint/2010/main" val="424815968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137</TotalTime>
  <Words>412</Words>
  <Application>Microsoft Office PowerPoint</Application>
  <PresentationFormat>Širokoúhlá obrazovka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Söhne</vt:lpstr>
      <vt:lpstr>Source Sans Pro</vt:lpstr>
      <vt:lpstr>FunkyShapesDarkVTI</vt:lpstr>
      <vt:lpstr>Predicting Football Match Outcomes Using Machine Learning  </vt:lpstr>
      <vt:lpstr>Prezentace aplikace PowerPoint</vt:lpstr>
      <vt:lpstr>Data Preprocessing and Feature Engineering</vt:lpstr>
      <vt:lpstr>Problems with data</vt:lpstr>
      <vt:lpstr>Feature engineering</vt:lpstr>
      <vt:lpstr>Train, validation and test set</vt:lpstr>
      <vt:lpstr>Training model</vt:lpstr>
      <vt:lpstr>Best performing algorithm for classification task</vt:lpstr>
      <vt:lpstr>Best performing algorithm for regression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Football Match Outcomes Using Machine Learning  </dc:title>
  <dc:creator>Tran, Ngoc Khiém (ADV D EU CZ PDS2 DM 2)</dc:creator>
  <cp:lastModifiedBy>Tran, Ngoc Khiém (ADV D EU CZ PDS2 DM 2)</cp:lastModifiedBy>
  <cp:revision>2</cp:revision>
  <dcterms:created xsi:type="dcterms:W3CDTF">2024-01-11T13:08:04Z</dcterms:created>
  <dcterms:modified xsi:type="dcterms:W3CDTF">2024-03-16T12:03:27Z</dcterms:modified>
</cp:coreProperties>
</file>