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72" r:id="rId3"/>
    <p:sldId id="349" r:id="rId4"/>
    <p:sldId id="350" r:id="rId5"/>
    <p:sldId id="375" r:id="rId6"/>
    <p:sldId id="373" r:id="rId7"/>
    <p:sldId id="354" r:id="rId8"/>
    <p:sldId id="378" r:id="rId9"/>
    <p:sldId id="380" r:id="rId10"/>
    <p:sldId id="379" r:id="rId11"/>
    <p:sldId id="357" r:id="rId12"/>
    <p:sldId id="34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2" d="100"/>
          <a:sy n="82" d="100"/>
        </p:scale>
        <p:origin x="720" y="48"/>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76662-072D-4629-A9E7-34C68021638A}" type="datetimeFigureOut">
              <a:rPr lang="en-US" smtClean="0"/>
              <a:t>12/27/2021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b="0" i="0">
                <a:solidFill>
                  <a:srgbClr val="504C89"/>
                </a:solidFill>
                <a:effectLst/>
                <a:latin typeface="Mulish"/>
              </a:rPr>
              <a:t>Là bộ phận có chức năng lưu trữ toàn bộ dữ liệu của ứng dụng. Bộ phận này là một cầu nối giữa 2 thành phần bên dưới là View và Controller. </a:t>
            </a:r>
            <a:endParaRPr lang="en-US" b="0" i="0">
              <a:solidFill>
                <a:srgbClr val="504C89"/>
              </a:solidFill>
              <a:effectLst/>
              <a:latin typeface="Mulish"/>
            </a:endParaRPr>
          </a:p>
          <a:p>
            <a:pPr lvl="0"/>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1DDF9-7029-456E-B1E0-E62992A932F0}" type="slidenum">
              <a:rPr lang="en-US" smtClean="0"/>
              <a:t>‹#›</a:t>
            </a:fld>
            <a:endParaRPr lang="en-US"/>
          </a:p>
        </p:txBody>
      </p:sp>
    </p:spTree>
    <p:extLst>
      <p:ext uri="{BB962C8B-B14F-4D97-AF65-F5344CB8AC3E}">
        <p14:creationId xmlns:p14="http://schemas.microsoft.com/office/powerpoint/2010/main" val="557090414"/>
      </p:ext>
    </p:extLst>
  </p:cSld>
  <p:clrMap bg1="lt1" tx1="dk1" bg2="lt2" tx2="dk2" accent1="accent1" accent2="accent2" accent3="accent3" accent4="accent4" accent5="accent5" accent6="accent6" hlink="hlink" folHlink="folHlink"/>
  <p:notesStyle>
    <a:lvl1pPr marL="0" algn="l" defTabSz="914400" rtl="0" eaLnBrk="1" latinLnBrk="0" hangingPunct="1">
      <a:defRPr lang="vi-VN" sz="1200" b="0" i="0" kern="1200" smtClean="0">
        <a:solidFill>
          <a:schemeClr val="tx1"/>
        </a:solidFill>
        <a:effectLst/>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01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94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687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11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7C6CD2-C0CE-4C8C-B9FE-EE1ECE439FD1}"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336099607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7C6CD2-C0CE-4C8C-B9FE-EE1ECE439FD1}"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261298420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7C6CD2-C0CE-4C8C-B9FE-EE1ECE439FD1}"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78797751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051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body" idx="1"/>
          </p:nvPr>
        </p:nvSpPr>
        <p:spPr>
          <a:xfrm>
            <a:off x="1383833"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36" name="Google Shape;36;p7"/>
          <p:cNvSpPr txBox="1">
            <a:spLocks noGrp="1"/>
          </p:cNvSpPr>
          <p:nvPr>
            <p:ph type="body" idx="2"/>
          </p:nvPr>
        </p:nvSpPr>
        <p:spPr>
          <a:xfrm>
            <a:off x="4613368"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37" name="Google Shape;37;p7"/>
          <p:cNvSpPr txBox="1">
            <a:spLocks noGrp="1"/>
          </p:cNvSpPr>
          <p:nvPr>
            <p:ph type="body" idx="3"/>
          </p:nvPr>
        </p:nvSpPr>
        <p:spPr>
          <a:xfrm>
            <a:off x="7842903"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38" name="Google Shape;38;p7"/>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306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7C6CD2-C0CE-4C8C-B9FE-EE1ECE439FD1}"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97299168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C6CD2-C0CE-4C8C-B9FE-EE1ECE439FD1}"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330173368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7C6CD2-C0CE-4C8C-B9FE-EE1ECE439FD1}"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303406019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C6CD2-C0CE-4C8C-B9FE-EE1ECE439FD1}"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10400010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7C6CD2-C0CE-4C8C-B9FE-EE1ECE439FD1}"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317420192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C6CD2-C0CE-4C8C-B9FE-EE1ECE439FD1}" type="datetimeFigureOut">
              <a:rPr lang="en-US" smtClean="0"/>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423661425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C6CD2-C0CE-4C8C-B9FE-EE1ECE439FD1}"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321963296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C6CD2-C0CE-4C8C-B9FE-EE1ECE439FD1}"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E29B9-938C-4A79-92E7-AAA551AA44D1}" type="slidenum">
              <a:rPr lang="en-US" smtClean="0"/>
              <a:t>‹#›</a:t>
            </a:fld>
            <a:endParaRPr lang="en-US"/>
          </a:p>
        </p:txBody>
      </p:sp>
    </p:spTree>
    <p:extLst>
      <p:ext uri="{BB962C8B-B14F-4D97-AF65-F5344CB8AC3E}">
        <p14:creationId xmlns:p14="http://schemas.microsoft.com/office/powerpoint/2010/main" val="327634537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3000" t="-2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C6CD2-C0CE-4C8C-B9FE-EE1ECE439FD1}" type="datetimeFigureOut">
              <a:rPr lang="en-US" smtClean="0"/>
              <a:t>12/27/2021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E29B9-938C-4A79-92E7-AAA551AA44D1}" type="slidenum">
              <a:rPr lang="en-US" smtClean="0"/>
              <a:t>‹#›</a:t>
            </a:fld>
            <a:endParaRPr lang="en-US"/>
          </a:p>
        </p:txBody>
      </p:sp>
    </p:spTree>
    <p:extLst>
      <p:ext uri="{BB962C8B-B14F-4D97-AF65-F5344CB8AC3E}">
        <p14:creationId xmlns:p14="http://schemas.microsoft.com/office/powerpoint/2010/main" val="273940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sh dir="u"/>
  </p:transition>
  <p:txStyles>
    <p:titleStyle>
      <a:lvl1pPr algn="l" defTabSz="914400" rtl="0" eaLnBrk="1" latinLnBrk="0" hangingPunct="1">
        <a:lnSpc>
          <a:spcPct val="90000"/>
        </a:lnSpc>
        <a:spcBef>
          <a:spcPct val="0"/>
        </a:spcBef>
        <a:buNone/>
        <a:defRPr sz="4000" b="1" kern="1200">
          <a:solidFill>
            <a:schemeClr val="bg1"/>
          </a:solidFill>
          <a:latin typeface="+mn-lt"/>
          <a:ea typeface="+mj-ea"/>
          <a:cs typeface="+mj-cs"/>
        </a:defRPr>
      </a:lvl1pPr>
    </p:titleStyle>
    <p:bodyStyle>
      <a:lvl1pPr marL="457200" indent="-4572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914400" indent="-4572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371600" indent="-4572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3pPr>
      <a:lvl4pPr marL="1828800" indent="-4572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286000" indent="-4572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127011" y="9846"/>
            <a:ext cx="769091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kumimoji="0" lang="en-US" altLang="en-US" sz="3200" b="1" i="0" u="none" strike="noStrike" cap="none" normalizeH="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VIỆN NÔNG NGHIỆP VIỆT NAM</a:t>
            </a:r>
            <a:endParaRPr kumimoji="0" lang="en-US" altLang="en-US" sz="3200" b="1" i="0" u="none" strike="noStrike" cap="none" normalizeH="0" baseline="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KHOA CÔNG NGHỆ THÔNG T</a:t>
            </a:r>
            <a:r>
              <a:rPr kumimoji="0" lang="en-US" altLang="en-US" sz="3200" b="1" i="0" u="none" strike="noStrike" cap="none" normalizeH="0" baseline="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a:t>
            </a:r>
          </a:p>
        </p:txBody>
      </p:sp>
      <p:sp>
        <p:nvSpPr>
          <p:cNvPr id="10" name="Rectangle 9"/>
          <p:cNvSpPr/>
          <p:nvPr/>
        </p:nvSpPr>
        <p:spPr>
          <a:xfrm>
            <a:off x="604670" y="2334562"/>
            <a:ext cx="10735600" cy="1410964"/>
          </a:xfrm>
          <a:prstGeom prst="rect">
            <a:avLst/>
          </a:prstGeom>
        </p:spPr>
        <p:txBody>
          <a:bodyPr wrap="square">
            <a:spAutoFit/>
          </a:bodyPr>
          <a:lstStyle/>
          <a:p>
            <a:pPr lvl="0" algn="ctr" eaLnBrk="0" fontAlgn="base" hangingPunct="0">
              <a:lnSpc>
                <a:spcPct val="150000"/>
              </a:lnSpc>
              <a:spcBef>
                <a:spcPct val="0"/>
              </a:spcBef>
              <a:spcAft>
                <a:spcPct val="0"/>
              </a:spcAft>
            </a:pPr>
            <a:r>
              <a:rPr lang="vi-VN" altLang="en-US" sz="3600" b="1">
                <a:latin typeface="Times New Roman" panose="02020603050405020304" pitchFamily="18" charset="0"/>
                <a:ea typeface="Times New Roman" panose="02020603050405020304" pitchFamily="18" charset="0"/>
                <a:cs typeface="Times New Roman" panose="02020603050405020304" pitchFamily="18" charset="0"/>
              </a:rPr>
              <a:t>BÁO CÁO THỰC TẬP CHUYÊN NGÀNH</a:t>
            </a:r>
            <a:endParaRPr lang="en-US" altLang="en-US" sz="3600" b="1">
              <a:latin typeface="Times New Roman" panose="02020603050405020304" pitchFamily="18" charset="0"/>
              <a:ea typeface="Times New Roman" panose="02020603050405020304" pitchFamily="18" charset="0"/>
              <a:cs typeface="Times New Roman" panose="02020603050405020304" pitchFamily="18" charset="0"/>
            </a:endParaRPr>
          </a:p>
          <a:p>
            <a:pPr algn="ctr" eaLnBrk="0" fontAlgn="base" hangingPunct="0">
              <a:lnSpc>
                <a:spcPct val="150000"/>
              </a:lnSpc>
              <a:spcBef>
                <a:spcPct val="0"/>
              </a:spcBef>
              <a:spcAft>
                <a:spcPct val="0"/>
              </a:spcAft>
            </a:pPr>
            <a:r>
              <a:rPr lang="vi-VN" sz="2400" b="1">
                <a:latin typeface="Times New Roman" panose="02020603050405020304" pitchFamily="18" charset="0"/>
                <a:cs typeface="Times New Roman" panose="02020603050405020304" pitchFamily="18" charset="0"/>
              </a:rPr>
              <a:t>THIẾT KẾ WEBSITE QUẢN LÝ NHÂN SỰ TRỰC TUYẾN</a:t>
            </a:r>
            <a:endParaRPr lang="en-US" sz="3200" b="1">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75" y="1166514"/>
            <a:ext cx="1147195" cy="114719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854" y="1174483"/>
            <a:ext cx="1160079" cy="1160079"/>
          </a:xfrm>
          <a:prstGeom prst="rect">
            <a:avLst/>
          </a:prstGeom>
        </p:spPr>
      </p:pic>
      <p:sp>
        <p:nvSpPr>
          <p:cNvPr id="8" name="Hộp Văn bản 7">
            <a:extLst>
              <a:ext uri="{FF2B5EF4-FFF2-40B4-BE49-F238E27FC236}">
                <a16:creationId xmlns:a16="http://schemas.microsoft.com/office/drawing/2014/main" id="{2BC71C26-D127-4936-A6FB-F6631369C8ED}"/>
              </a:ext>
            </a:extLst>
          </p:cNvPr>
          <p:cNvSpPr txBox="1"/>
          <p:nvPr/>
        </p:nvSpPr>
        <p:spPr>
          <a:xfrm>
            <a:off x="0" y="4052576"/>
            <a:ext cx="6580028" cy="2446824"/>
          </a:xfrm>
          <a:prstGeom prst="rect">
            <a:avLst/>
          </a:prstGeom>
          <a:noFill/>
        </p:spPr>
        <p:txBody>
          <a:bodyPr wrap="square" rtlCol="0">
            <a:spAutoFit/>
          </a:bodyPr>
          <a:lstStyle/>
          <a:p>
            <a:pPr marL="457200" algn="just">
              <a:spcBef>
                <a:spcPts val="600"/>
              </a:spcBef>
              <a:spcAft>
                <a:spcPts val="600"/>
              </a:spcAft>
            </a:pPr>
            <a:r>
              <a:rPr lang="vi-VN" sz="1800" b="1">
                <a:effectLst/>
                <a:latin typeface="Times New Roman" panose="02020603050405020304" pitchFamily="18" charset="0"/>
                <a:ea typeface="Arial" panose="020B0604020202020204" pitchFamily="34" charset="0"/>
                <a:cs typeface="Times New Roman" panose="02020603050405020304" pitchFamily="18" charset="0"/>
              </a:rPr>
              <a:t>Họ và tên sinh viên:	 </a:t>
            </a:r>
            <a:r>
              <a:rPr lang="vi-VN" sz="1800">
                <a:effectLst/>
                <a:latin typeface="Times New Roman" panose="02020603050405020304" pitchFamily="18" charset="0"/>
                <a:ea typeface="Arial" panose="020B0604020202020204" pitchFamily="34" charset="0"/>
                <a:cs typeface="Times New Roman" panose="02020603050405020304" pitchFamily="18" charset="0"/>
              </a:rPr>
              <a:t>Nguyễn Đình Khiển	637640</a:t>
            </a:r>
          </a:p>
          <a:p>
            <a:pPr marL="457200" algn="just">
              <a:spcBef>
                <a:spcPts val="600"/>
              </a:spcBef>
              <a:spcAft>
                <a:spcPts val="600"/>
              </a:spcAft>
            </a:pPr>
            <a:r>
              <a:rPr lang="vi-VN" sz="1800">
                <a:effectLst/>
                <a:latin typeface="Times New Roman" panose="02020603050405020304" pitchFamily="18" charset="0"/>
                <a:ea typeface="Arial" panose="020B0604020202020204" pitchFamily="34" charset="0"/>
                <a:cs typeface="Times New Roman" panose="02020603050405020304" pitchFamily="18" charset="0"/>
              </a:rPr>
              <a:t>			 Nguyễn Viết Lộc		637643</a:t>
            </a:r>
          </a:p>
          <a:p>
            <a:pPr marL="457200" algn="just">
              <a:spcBef>
                <a:spcPts val="600"/>
              </a:spcBef>
              <a:spcAft>
                <a:spcPts val="600"/>
              </a:spcAft>
            </a:pPr>
            <a:r>
              <a:rPr lang="vi-VN" sz="1800">
                <a:effectLst/>
                <a:latin typeface="Times New Roman" panose="02020603050405020304" pitchFamily="18" charset="0"/>
                <a:ea typeface="Arial" panose="020B0604020202020204" pitchFamily="34" charset="0"/>
                <a:cs typeface="Times New Roman" panose="02020603050405020304" pitchFamily="18" charset="0"/>
              </a:rPr>
              <a:t>			 Nguyễn Đăng Mạnh	637844</a:t>
            </a:r>
          </a:p>
          <a:p>
            <a:pPr marL="457200" algn="just">
              <a:spcBef>
                <a:spcPts val="600"/>
              </a:spcBef>
              <a:spcAft>
                <a:spcPts val="600"/>
              </a:spcAft>
            </a:pPr>
            <a:r>
              <a:rPr lang="vi-VN" sz="1800" b="1">
                <a:effectLst/>
                <a:latin typeface="Times New Roman" panose="02020603050405020304" pitchFamily="18" charset="0"/>
                <a:ea typeface="Arial" panose="020B0604020202020204" pitchFamily="34" charset="0"/>
                <a:cs typeface="Times New Roman" panose="02020603050405020304" pitchFamily="18" charset="0"/>
              </a:rPr>
              <a:t>Lớp: </a:t>
            </a:r>
            <a:r>
              <a:rPr lang="vi-VN" sz="1800">
                <a:effectLst/>
                <a:latin typeface="Times New Roman" panose="02020603050405020304" pitchFamily="18" charset="0"/>
                <a:ea typeface="Arial" panose="020B0604020202020204" pitchFamily="34" charset="0"/>
                <a:cs typeface="Times New Roman" panose="02020603050405020304" pitchFamily="18" charset="0"/>
              </a:rPr>
              <a:t>K63CNPM</a:t>
            </a:r>
          </a:p>
          <a:p>
            <a:pPr indent="457200" algn="just">
              <a:spcBef>
                <a:spcPts val="600"/>
              </a:spcBef>
              <a:spcAft>
                <a:spcPts val="600"/>
              </a:spcAft>
            </a:pPr>
            <a:r>
              <a:rPr lang="vi-VN" sz="1800" b="1">
                <a:effectLst/>
                <a:latin typeface="Times New Roman" panose="02020603050405020304" pitchFamily="18" charset="0"/>
                <a:ea typeface="Arial" panose="020B0604020202020204" pitchFamily="34" charset="0"/>
                <a:cs typeface="Times New Roman" panose="02020603050405020304" pitchFamily="18" charset="0"/>
              </a:rPr>
              <a:t>Giảng viên hướng dẫn: </a:t>
            </a:r>
            <a:r>
              <a:rPr lang="vi-VN" sz="1800">
                <a:effectLst/>
                <a:latin typeface="Times New Roman" panose="02020603050405020304" pitchFamily="18" charset="0"/>
                <a:ea typeface="Arial" panose="020B0604020202020204" pitchFamily="34" charset="0"/>
                <a:cs typeface="Times New Roman" panose="02020603050405020304" pitchFamily="18" charset="0"/>
              </a:rPr>
              <a:t>ThS. Lê Thị Minh Thùy</a:t>
            </a:r>
          </a:p>
          <a:p>
            <a:endParaRPr lang="vi-VN"/>
          </a:p>
        </p:txBody>
      </p:sp>
    </p:spTree>
    <p:extLst>
      <p:ext uri="{BB962C8B-B14F-4D97-AF65-F5344CB8AC3E}">
        <p14:creationId xmlns:p14="http://schemas.microsoft.com/office/powerpoint/2010/main" val="3792465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outVertical)">
                                      <p:cBhvr>
                                        <p:cTn id="10" dur="500"/>
                                        <p:tgtEl>
                                          <p:spTgt spid="2"/>
                                        </p:tgtEl>
                                      </p:cBhvr>
                                    </p:animEffect>
                                  </p:childTnLst>
                                </p:cTn>
                              </p:par>
                              <p:par>
                                <p:cTn id="11" presetID="16" presetClass="entr" presetSubtype="37"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outVertic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56EEAAEB-B809-43D0-9F12-4C32CDDE0E9B}"/>
              </a:ext>
            </a:extLst>
          </p:cNvPr>
          <p:cNvSpPr>
            <a:spLocks noGrp="1"/>
          </p:cNvSpPr>
          <p:nvPr>
            <p:ph idx="1"/>
          </p:nvPr>
        </p:nvSpPr>
        <p:spPr/>
        <p:txBody>
          <a:bodyPr/>
          <a:lstStyle/>
          <a:p>
            <a:pPr lvl="0" algn="just">
              <a:lnSpc>
                <a:spcPct val="150000"/>
              </a:lnSpc>
              <a:spcBef>
                <a:spcPts val="600"/>
              </a:spcBef>
              <a:buFont typeface="Wingdings" panose="05000000000000000000" pitchFamily="2" charset="2"/>
              <a:buChar char="v"/>
            </a:pPr>
            <a:r>
              <a:rPr lang="vi-VN" sz="1800">
                <a:effectLst/>
                <a:latin typeface="Times New Roman" panose="02020603050405020304" pitchFamily="18" charset="0"/>
                <a:ea typeface="Arial" panose="020B0604020202020204" pitchFamily="34" charset="0"/>
                <a:cs typeface="Times New Roman" panose="02020603050405020304" pitchFamily="18" charset="0"/>
              </a:rPr>
              <a:t>Hệ điều hành: Window 10.</a:t>
            </a:r>
          </a:p>
          <a:p>
            <a:pPr lvl="0" algn="just">
              <a:lnSpc>
                <a:spcPct val="150000"/>
              </a:lnSpc>
              <a:buFont typeface="Wingdings" panose="05000000000000000000" pitchFamily="2" charset="2"/>
              <a:buChar char="v"/>
            </a:pPr>
            <a:r>
              <a:rPr lang="vi-VN" sz="1800">
                <a:effectLst/>
                <a:latin typeface="Times New Roman" panose="02020603050405020304" pitchFamily="18" charset="0"/>
                <a:ea typeface="Arial" panose="020B0604020202020204" pitchFamily="34" charset="0"/>
                <a:cs typeface="Times New Roman" panose="02020603050405020304" pitchFamily="18" charset="0"/>
              </a:rPr>
              <a:t>Công cụ lập trình: Visual Studio và Visual Studio Code.</a:t>
            </a:r>
          </a:p>
          <a:p>
            <a:pPr lvl="0" algn="just">
              <a:lnSpc>
                <a:spcPct val="150000"/>
              </a:lnSpc>
              <a:buFont typeface="Wingdings" panose="05000000000000000000" pitchFamily="2" charset="2"/>
              <a:buChar char="v"/>
            </a:pPr>
            <a:r>
              <a:rPr lang="vi-VN" sz="1800">
                <a:effectLst/>
                <a:latin typeface="Times New Roman" panose="02020603050405020304" pitchFamily="18" charset="0"/>
                <a:ea typeface="Arial" panose="020B0604020202020204" pitchFamily="34" charset="0"/>
                <a:cs typeface="Times New Roman" panose="02020603050405020304" pitchFamily="18" charset="0"/>
              </a:rPr>
              <a:t>Ngôn ngữ lập trình: C#, TypeScript.</a:t>
            </a:r>
          </a:p>
          <a:p>
            <a:pPr lvl="0" algn="just">
              <a:lnSpc>
                <a:spcPct val="150000"/>
              </a:lnSpc>
              <a:buFont typeface="Wingdings" panose="05000000000000000000" pitchFamily="2" charset="2"/>
              <a:buChar char="v"/>
            </a:pPr>
            <a:r>
              <a:rPr lang="vi-VN" sz="1800">
                <a:effectLst/>
                <a:latin typeface="Times New Roman" panose="02020603050405020304" pitchFamily="18" charset="0"/>
                <a:ea typeface="Arial" panose="020B0604020202020204" pitchFamily="34" charset="0"/>
                <a:cs typeface="Times New Roman" panose="02020603050405020304" pitchFamily="18" charset="0"/>
              </a:rPr>
              <a:t>Framework: Angular 12.2.0, Entity Framework 5.0.12.</a:t>
            </a:r>
          </a:p>
          <a:p>
            <a:pPr lvl="0" algn="just">
              <a:lnSpc>
                <a:spcPct val="150000"/>
              </a:lnSpc>
              <a:spcAft>
                <a:spcPts val="600"/>
              </a:spcAft>
              <a:buFont typeface="Wingdings" panose="05000000000000000000" pitchFamily="2" charset="2"/>
              <a:buChar char="v"/>
            </a:pPr>
            <a:r>
              <a:rPr lang="vi-VN" sz="1800">
                <a:effectLst/>
                <a:latin typeface="Times New Roman" panose="02020603050405020304" pitchFamily="18" charset="0"/>
                <a:ea typeface="Arial" panose="020B0604020202020204" pitchFamily="34" charset="0"/>
                <a:cs typeface="Times New Roman" panose="02020603050405020304" pitchFamily="18" charset="0"/>
              </a:rPr>
              <a:t>Thư viện UI: DevExtreme.</a:t>
            </a:r>
          </a:p>
        </p:txBody>
      </p:sp>
      <p:sp>
        <p:nvSpPr>
          <p:cNvPr id="4" name="TextBox 9">
            <a:extLst>
              <a:ext uri="{FF2B5EF4-FFF2-40B4-BE49-F238E27FC236}">
                <a16:creationId xmlns:a16="http://schemas.microsoft.com/office/drawing/2014/main" id="{034C2BF2-F574-40F8-963C-14AF8C99F7A5}"/>
              </a:ext>
            </a:extLst>
          </p:cNvPr>
          <p:cNvSpPr txBox="1"/>
          <p:nvPr/>
        </p:nvSpPr>
        <p:spPr>
          <a:xfrm>
            <a:off x="2349253" y="299033"/>
            <a:ext cx="7485212" cy="646331"/>
          </a:xfrm>
          <a:prstGeom prst="rect">
            <a:avLst/>
          </a:prstGeom>
          <a:noFill/>
        </p:spPr>
        <p:txBody>
          <a:bodyPr wrap="square">
            <a:spAutoFit/>
          </a:bodyPr>
          <a:lstStyle/>
          <a:p>
            <a:pPr algn="ctr"/>
            <a:r>
              <a:rPr lang="en-US" sz="3600" b="1">
                <a:solidFill>
                  <a:schemeClr val="bg1"/>
                </a:solidFill>
                <a:latin typeface="Times New Roman" panose="02020603050405020304" pitchFamily="18" charset="0"/>
                <a:cs typeface="Times New Roman" panose="02020603050405020304" pitchFamily="18" charset="0"/>
              </a:rPr>
              <a:t>V. XÂY DỰNG CHƯƠNG TRÌNH</a:t>
            </a:r>
          </a:p>
        </p:txBody>
      </p:sp>
    </p:spTree>
    <p:extLst>
      <p:ext uri="{BB962C8B-B14F-4D97-AF65-F5344CB8AC3E}">
        <p14:creationId xmlns:p14="http://schemas.microsoft.com/office/powerpoint/2010/main" val="1991978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19"/>
        <p:cNvGrpSpPr/>
        <p:nvPr/>
      </p:nvGrpSpPr>
      <p:grpSpPr>
        <a:xfrm>
          <a:off x="0" y="0"/>
          <a:ext cx="0" cy="0"/>
          <a:chOff x="0" y="0"/>
          <a:chExt cx="0" cy="0"/>
        </a:xfrm>
      </p:grpSpPr>
      <p:sp>
        <p:nvSpPr>
          <p:cNvPr id="1021" name="Google Shape;1021;p23"/>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latin typeface="Times New Roman" panose="02020603050405020304" pitchFamily="18" charset="0"/>
                <a:cs typeface="Times New Roman" panose="02020603050405020304" pitchFamily="18" charset="0"/>
              </a:rPr>
              <a:pPr/>
              <a:t>11</a:t>
            </a:fld>
            <a:endParaRPr>
              <a:latin typeface="Times New Roman" panose="02020603050405020304" pitchFamily="18" charset="0"/>
              <a:cs typeface="Times New Roman" panose="02020603050405020304" pitchFamily="18" charset="0"/>
            </a:endParaRPr>
          </a:p>
        </p:txBody>
      </p:sp>
      <p:sp>
        <p:nvSpPr>
          <p:cNvPr id="1023" name="Google Shape;1023;p23"/>
          <p:cNvSpPr/>
          <p:nvPr/>
        </p:nvSpPr>
        <p:spPr>
          <a:xfrm rot="10800000" flipH="1">
            <a:off x="5970424" y="1879058"/>
            <a:ext cx="5491216" cy="3837060"/>
          </a:xfrm>
          <a:prstGeom prst="round2DiagRect">
            <a:avLst>
              <a:gd name="adj1" fmla="val 0"/>
              <a:gd name="adj2" fmla="val 17764"/>
            </a:avLst>
          </a:prstGeom>
          <a:solidFill>
            <a:schemeClr val="accent2"/>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027" name="Google Shape;1027;p23"/>
          <p:cNvSpPr/>
          <p:nvPr/>
        </p:nvSpPr>
        <p:spPr>
          <a:xfrm>
            <a:off x="461640" y="1879058"/>
            <a:ext cx="5491216" cy="3837060"/>
          </a:xfrm>
          <a:prstGeom prst="round2DiagRect">
            <a:avLst>
              <a:gd name="adj1" fmla="val 0"/>
              <a:gd name="adj2" fmla="val 17764"/>
            </a:avLst>
          </a:prstGeom>
          <a:solidFill>
            <a:schemeClr val="accent1"/>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nvGrpSpPr>
          <p:cNvPr id="1037" name="Google Shape;1037;p23"/>
          <p:cNvGrpSpPr/>
          <p:nvPr/>
        </p:nvGrpSpPr>
        <p:grpSpPr>
          <a:xfrm>
            <a:off x="5617520" y="3096744"/>
            <a:ext cx="633293" cy="633293"/>
            <a:chOff x="3157188" y="909150"/>
            <a:chExt cx="470400" cy="470400"/>
          </a:xfrm>
        </p:grpSpPr>
        <p:sp>
          <p:nvSpPr>
            <p:cNvPr id="1038" name="Google Shape;1038;p23"/>
            <p:cNvSpPr/>
            <p:nvPr/>
          </p:nvSpPr>
          <p:spPr>
            <a:xfrm>
              <a:off x="3157188" y="909150"/>
              <a:ext cx="470400" cy="470400"/>
            </a:xfrm>
            <a:prstGeom prst="ellipse">
              <a:avLst/>
            </a:prstGeom>
            <a:solidFill>
              <a:srgbClr val="FFFFFF"/>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039" name="Google Shape;1039;p23"/>
            <p:cNvSpPr/>
            <p:nvPr/>
          </p:nvSpPr>
          <p:spPr>
            <a:xfrm>
              <a:off x="3243138" y="995100"/>
              <a:ext cx="298500" cy="298500"/>
            </a:xfrm>
            <a:prstGeom prst="mathPlus">
              <a:avLst>
                <a:gd name="adj1" fmla="val 9900"/>
              </a:avLst>
            </a:prstGeom>
            <a:solidFill>
              <a:schemeClr val="accent1"/>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grpSp>
      <p:sp>
        <p:nvSpPr>
          <p:cNvPr id="23" name="Title 1"/>
          <p:cNvSpPr>
            <a:spLocks noGrp="1"/>
          </p:cNvSpPr>
          <p:nvPr>
            <p:ph type="title"/>
          </p:nvPr>
        </p:nvSpPr>
        <p:spPr>
          <a:xfrm>
            <a:off x="838200" y="0"/>
            <a:ext cx="10515600" cy="1325563"/>
          </a:xfrm>
        </p:spPr>
        <p:txBody>
          <a:bodyPr/>
          <a:lstStyle/>
          <a:p>
            <a:pPr algn="ctr"/>
            <a:r>
              <a:rPr lang="en-US">
                <a:latin typeface="Times New Roman" panose="02020603050405020304" pitchFamily="18" charset="0"/>
                <a:cs typeface="Times New Roman" panose="02020603050405020304" pitchFamily="18" charset="0"/>
              </a:rPr>
              <a:t>V. Kết luận, hướng phát triển</a:t>
            </a:r>
            <a:endParaRPr lang="en-US">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4BA61107-1864-44ED-8030-EF59B0D96903}"/>
              </a:ext>
            </a:extLst>
          </p:cNvPr>
          <p:cNvSpPr txBox="1"/>
          <p:nvPr/>
        </p:nvSpPr>
        <p:spPr>
          <a:xfrm>
            <a:off x="814544" y="2050742"/>
            <a:ext cx="4802976" cy="3724096"/>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indent="0">
              <a:spcBef>
                <a:spcPts val="600"/>
              </a:spcBef>
              <a:spcAft>
                <a:spcPts val="600"/>
              </a:spcAft>
              <a:buNone/>
            </a:pPr>
            <a:r>
              <a:rPr lang="en-US" sz="2400" b="1">
                <a:latin typeface="Times New Roman" panose="02020603050405020304" pitchFamily="18" charset="0"/>
                <a:cs typeface="Times New Roman" panose="02020603050405020304" pitchFamily="18" charset="0"/>
              </a:rPr>
              <a:t>Kết luận:</a:t>
            </a:r>
          </a:p>
          <a:p>
            <a:pPr marL="342900" indent="-342900" algn="just">
              <a:spcBef>
                <a:spcPts val="600"/>
              </a:spcBef>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Về lý thuyết: tìm hiểu công nghệ phát triển ứng dụng web như: Angular, DevExtreme, Entity Framework và một số framework khác.</a:t>
            </a:r>
          </a:p>
          <a:p>
            <a:pPr marL="342900" indent="-342900" algn="just">
              <a:spcBef>
                <a:spcPts val="600"/>
              </a:spcBef>
              <a:spcAft>
                <a:spcPts val="600"/>
              </a:spcAf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Về chương trình</a:t>
            </a:r>
            <a:r>
              <a:rPr lang="en-US" sz="2400">
                <a:latin typeface="Times New Roman" panose="02020603050405020304" pitchFamily="18" charset="0"/>
                <a:cs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Ứng</a:t>
            </a: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 dụng xây dựng website </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quản lý nhân sự trực tuyến.</a:t>
            </a:r>
            <a:endParaRPr lang="vi-VN" sz="24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BA61107-1864-44ED-8030-EF59B0D96903}"/>
              </a:ext>
            </a:extLst>
          </p:cNvPr>
          <p:cNvSpPr txBox="1"/>
          <p:nvPr/>
        </p:nvSpPr>
        <p:spPr>
          <a:xfrm>
            <a:off x="6239146" y="2050742"/>
            <a:ext cx="4820206" cy="332398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a:spcBef>
                <a:spcPts val="600"/>
              </a:spcBef>
              <a:spcAft>
                <a:spcPts val="600"/>
              </a:spcAft>
            </a:pPr>
            <a:r>
              <a:rPr lang="en-US" sz="2200" b="1">
                <a:latin typeface="Times New Roman" panose="02020603050405020304" pitchFamily="18" charset="0"/>
                <a:cs typeface="Times New Roman" panose="02020603050405020304" pitchFamily="18" charset="0"/>
              </a:rPr>
              <a:t>Hướng phát triển:</a:t>
            </a:r>
          </a:p>
          <a:p>
            <a:pPr marL="342900" marR="0" indent="-342900" algn="just">
              <a:lnSpc>
                <a:spcPct val="100000"/>
              </a:lnSpc>
              <a:spcBef>
                <a:spcPts val="600"/>
              </a:spcBef>
              <a:spcAft>
                <a:spcPts val="600"/>
              </a:spcAft>
              <a:buFont typeface="Arial" panose="020B0604020202020204" pitchFamily="34" charset="0"/>
              <a:buChar char="•"/>
            </a:pPr>
            <a:r>
              <a:rPr lang="vi-VN" sz="2400">
                <a:effectLst/>
                <a:latin typeface="Times New Roman" panose="02020603050405020304" pitchFamily="18" charset="0"/>
                <a:ea typeface="Arial" panose="020B0604020202020204" pitchFamily="34" charset="0"/>
                <a:cs typeface="Times New Roman" panose="02020603050405020304" pitchFamily="18" charset="0"/>
              </a:rPr>
              <a:t>Tìm hiểu sâu hơn về các công nghệ đã sử dụng.</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indent="-342900" algn="just">
              <a:lnSpc>
                <a:spcPct val="100000"/>
              </a:lnSpc>
              <a:spcBef>
                <a:spcPts val="600"/>
              </a:spcBef>
              <a:spcAft>
                <a:spcPts val="600"/>
              </a:spcAft>
              <a:buFont typeface="Arial" panose="020B0604020202020204" pitchFamily="34" charset="0"/>
              <a:buChar char="•"/>
            </a:pPr>
            <a:r>
              <a:rPr lang="vi-VN" sz="2400">
                <a:effectLst/>
                <a:latin typeface="Times New Roman" panose="02020603050405020304" pitchFamily="18" charset="0"/>
                <a:ea typeface="Arial" panose="020B0604020202020204" pitchFamily="34" charset="0"/>
                <a:cs typeface="Times New Roman" panose="02020603050405020304" pitchFamily="18" charset="0"/>
              </a:rPr>
              <a:t>Tìm hiểu thêm một số ngôn ngữ, các phần mềm ứng dụng để cải thiện giao diện, tối ưu hóa và phát triển thêm các tính năng còn thiếu ở phiên bản hiện tại.</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0674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1037"/>
                                        </p:tgtEl>
                                        <p:attrNameLst>
                                          <p:attrName>style.visibility</p:attrName>
                                        </p:attrNameLst>
                                      </p:cBhvr>
                                      <p:to>
                                        <p:strVal val="visible"/>
                                      </p:to>
                                    </p:set>
                                    <p:animEffect transition="in" filter="fade">
                                      <p:cBhvr>
                                        <p:cTn id="18" dur="500"/>
                                        <p:tgtEl>
                                          <p:spTgt spid="10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23"/>
                                        </p:tgtEl>
                                        <p:attrNameLst>
                                          <p:attrName>style.visibility</p:attrName>
                                        </p:attrNameLst>
                                      </p:cBhvr>
                                      <p:to>
                                        <p:strVal val="visible"/>
                                      </p:to>
                                    </p:set>
                                    <p:animEffect transition="in" filter="fade">
                                      <p:cBhvr>
                                        <p:cTn id="26" dur="500"/>
                                        <p:tgtEl>
                                          <p:spTgt spid="1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animBg="1"/>
      <p:bldP spid="1027" grpId="0" animBg="1"/>
      <p:bldP spid="23"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953" y="1520234"/>
            <a:ext cx="11371123" cy="3278778"/>
          </a:xfrm>
        </p:spPr>
        <p:txBody>
          <a:bodyPr>
            <a:normAutofit/>
          </a:bodyPr>
          <a:lstStyle/>
          <a:p>
            <a:pPr marL="0" indent="0">
              <a:buNone/>
            </a:pPr>
            <a:endParaRPr lang="en-US" b="1">
              <a:latin typeface="Times New Roman" panose="02020603050405020304" pitchFamily="18" charset="0"/>
              <a:cs typeface="Times New Roman" panose="02020603050405020304" pitchFamily="18" charset="0"/>
            </a:endParaRPr>
          </a:p>
          <a:p>
            <a:pPr marL="0" indent="0" algn="ctr">
              <a:buNone/>
            </a:pPr>
            <a:r>
              <a:rPr lang="en-US" sz="4000" b="1">
                <a:solidFill>
                  <a:srgbClr val="FF0000"/>
                </a:solidFill>
                <a:latin typeface="Times New Roman" panose="02020603050405020304" pitchFamily="18" charset="0"/>
                <a:cs typeface="Times New Roman" panose="02020603050405020304" pitchFamily="18" charset="0"/>
              </a:rPr>
              <a:t>XIN CẢM ƠN </a:t>
            </a:r>
            <a:r>
              <a:rPr lang="vi-VN" sz="4000" b="1">
                <a:solidFill>
                  <a:srgbClr val="FF0000"/>
                </a:solidFill>
                <a:latin typeface="Times New Roman" panose="02020603050405020304" pitchFamily="18" charset="0"/>
                <a:cs typeface="Times New Roman" panose="02020603050405020304" pitchFamily="18" charset="0"/>
              </a:rPr>
              <a:t>THẦY </a:t>
            </a:r>
            <a:r>
              <a:rPr lang="en-US" sz="4000" b="1">
                <a:solidFill>
                  <a:srgbClr val="FF0000"/>
                </a:solidFill>
                <a:latin typeface="Times New Roman" panose="02020603050405020304" pitchFamily="18" charset="0"/>
                <a:cs typeface="Times New Roman" panose="02020603050405020304" pitchFamily="18" charset="0"/>
              </a:rPr>
              <a:t>CÔ VÀ CÁC BẠN </a:t>
            </a:r>
            <a:endParaRPr lang="vi-VN" sz="4000" b="1">
              <a:solidFill>
                <a:srgbClr val="FF0000"/>
              </a:solidFill>
              <a:latin typeface="Times New Roman" panose="02020603050405020304" pitchFamily="18" charset="0"/>
              <a:cs typeface="Times New Roman" panose="02020603050405020304" pitchFamily="18" charset="0"/>
            </a:endParaRPr>
          </a:p>
          <a:p>
            <a:pPr marL="0" indent="0" algn="ctr">
              <a:buNone/>
            </a:pPr>
            <a:r>
              <a:rPr lang="en-US" sz="4000" b="1">
                <a:solidFill>
                  <a:srgbClr val="FF0000"/>
                </a:solidFill>
                <a:latin typeface="Times New Roman" panose="02020603050405020304" pitchFamily="18" charset="0"/>
                <a:cs typeface="Times New Roman" panose="02020603050405020304" pitchFamily="18" charset="0"/>
              </a:rPr>
              <a:t>ĐÃ LẮNG NGHE.</a:t>
            </a:r>
          </a:p>
        </p:txBody>
      </p:sp>
      <p:pic>
        <p:nvPicPr>
          <p:cNvPr id="4" name="Hình ảnh 3">
            <a:extLst>
              <a:ext uri="{FF2B5EF4-FFF2-40B4-BE49-F238E27FC236}">
                <a16:creationId xmlns:a16="http://schemas.microsoft.com/office/drawing/2014/main" id="{10CEAF7F-15F1-4EFD-9D78-28F5CAD0D8DE}"/>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4126483"/>
            <a:ext cx="2583782" cy="2583782"/>
          </a:xfrm>
          <a:prstGeom prst="rect">
            <a:avLst/>
          </a:prstGeom>
        </p:spPr>
      </p:pic>
      <p:pic>
        <p:nvPicPr>
          <p:cNvPr id="7" name="Hình ảnh 6">
            <a:extLst>
              <a:ext uri="{FF2B5EF4-FFF2-40B4-BE49-F238E27FC236}">
                <a16:creationId xmlns:a16="http://schemas.microsoft.com/office/drawing/2014/main" id="{91DB88AA-1D81-4CF1-8BF8-F109C51DC0E8}"/>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flipH="1">
            <a:off x="9608218" y="4126483"/>
            <a:ext cx="2583782" cy="2583782"/>
          </a:xfrm>
          <a:prstGeom prst="rect">
            <a:avLst/>
          </a:prstGeom>
        </p:spPr>
      </p:pic>
    </p:spTree>
    <p:extLst>
      <p:ext uri="{BB962C8B-B14F-4D97-AF65-F5344CB8AC3E}">
        <p14:creationId xmlns:p14="http://schemas.microsoft.com/office/powerpoint/2010/main" val="1681940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77B6-1F5E-47F7-B1E8-4BCB797BFBE5}"/>
              </a:ext>
            </a:extLst>
          </p:cNvPr>
          <p:cNvSpPr>
            <a:spLocks noGrp="1"/>
          </p:cNvSpPr>
          <p:nvPr>
            <p:ph type="title"/>
          </p:nvPr>
        </p:nvSpPr>
        <p:spPr>
          <a:xfrm>
            <a:off x="838200" y="365125"/>
            <a:ext cx="10515600" cy="558153"/>
          </a:xfrm>
        </p:spPr>
        <p:txBody>
          <a:bodyPr>
            <a:normAutofit fontScale="90000"/>
          </a:bodyPr>
          <a:lstStyle/>
          <a:p>
            <a:pPr algn="ctr"/>
            <a:r>
              <a:rPr lang="en-US" sz="4000" b="1">
                <a:latin typeface="Times New Roman" panose="02020603050405020304" pitchFamily="18" charset="0"/>
                <a:cs typeface="Times New Roman" panose="02020603050405020304" pitchFamily="18" charset="0"/>
              </a:rPr>
              <a:t>NỘI DUNG CHÍNH BÁO CÁO</a:t>
            </a: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104E67-6A3E-45A0-A8E3-58F727B1F8D2}"/>
              </a:ext>
            </a:extLst>
          </p:cNvPr>
          <p:cNvSpPr txBox="1"/>
          <p:nvPr/>
        </p:nvSpPr>
        <p:spPr>
          <a:xfrm>
            <a:off x="838200" y="1483377"/>
            <a:ext cx="5546324" cy="4119397"/>
          </a:xfrm>
          <a:prstGeom prst="rect">
            <a:avLst/>
          </a:prstGeom>
          <a:noFill/>
        </p:spPr>
        <p:txBody>
          <a:bodyPr wrap="square">
            <a:spAutoFit/>
          </a:bodyPr>
          <a:lstStyle/>
          <a:p>
            <a:pPr algn="just">
              <a:lnSpc>
                <a:spcPct val="150000"/>
              </a:lnSpc>
              <a:spcBef>
                <a:spcPts val="600"/>
              </a:spcBef>
              <a:spcAft>
                <a:spcPts val="600"/>
              </a:spcAft>
            </a:pPr>
            <a:r>
              <a:rPr lang="en-US" sz="2400" b="1">
                <a:solidFill>
                  <a:schemeClr val="tx2">
                    <a:lumMod val="50000"/>
                  </a:schemeClr>
                </a:solidFill>
                <a:latin typeface="Times New Roman" panose="02020603050405020304" pitchFamily="18" charset="0"/>
                <a:cs typeface="Times New Roman" panose="02020603050405020304" pitchFamily="18" charset="0"/>
              </a:rPr>
              <a:t>I. Đặt vấn đề</a:t>
            </a:r>
          </a:p>
          <a:p>
            <a:pPr algn="just">
              <a:lnSpc>
                <a:spcPct val="150000"/>
              </a:lnSpc>
              <a:spcBef>
                <a:spcPts val="600"/>
              </a:spcBef>
              <a:spcAft>
                <a:spcPts val="600"/>
              </a:spcAft>
            </a:pPr>
            <a:r>
              <a:rPr lang="en-US" sz="2400" b="1">
                <a:solidFill>
                  <a:schemeClr val="tx2">
                    <a:lumMod val="50000"/>
                  </a:schemeClr>
                </a:solidFill>
                <a:latin typeface="Times New Roman" panose="02020603050405020304" pitchFamily="18" charset="0"/>
                <a:cs typeface="Times New Roman" panose="02020603050405020304" pitchFamily="18" charset="0"/>
              </a:rPr>
              <a:t>II. Nội dung nghiên cứu </a:t>
            </a:r>
          </a:p>
          <a:p>
            <a:pPr algn="just">
              <a:lnSpc>
                <a:spcPct val="150000"/>
              </a:lnSpc>
              <a:spcBef>
                <a:spcPts val="600"/>
              </a:spcBef>
              <a:spcAft>
                <a:spcPts val="600"/>
              </a:spcAft>
            </a:pPr>
            <a:r>
              <a:rPr lang="en-US" sz="2400" b="1">
                <a:solidFill>
                  <a:schemeClr val="tx2">
                    <a:lumMod val="50000"/>
                  </a:schemeClr>
                </a:solidFill>
                <a:latin typeface="Times New Roman" panose="02020603050405020304" pitchFamily="18" charset="0"/>
                <a:cs typeface="Times New Roman" panose="02020603050405020304" pitchFamily="18" charset="0"/>
              </a:rPr>
              <a:t>III. Xác định yêu cầu người dùng</a:t>
            </a:r>
          </a:p>
          <a:p>
            <a:pPr algn="just">
              <a:lnSpc>
                <a:spcPct val="150000"/>
              </a:lnSpc>
              <a:spcBef>
                <a:spcPts val="600"/>
              </a:spcBef>
              <a:spcAft>
                <a:spcPts val="600"/>
              </a:spcAft>
            </a:pPr>
            <a:r>
              <a:rPr lang="en-US" sz="2400" b="1">
                <a:solidFill>
                  <a:schemeClr val="tx2">
                    <a:lumMod val="50000"/>
                  </a:schemeClr>
                </a:solidFill>
                <a:latin typeface="Times New Roman" panose="02020603050405020304" pitchFamily="18" charset="0"/>
                <a:cs typeface="Times New Roman" panose="02020603050405020304" pitchFamily="18" charset="0"/>
              </a:rPr>
              <a:t>IV. Thiết kế hệ thống</a:t>
            </a:r>
          </a:p>
          <a:p>
            <a:pPr algn="just">
              <a:lnSpc>
                <a:spcPct val="150000"/>
              </a:lnSpc>
              <a:spcBef>
                <a:spcPts val="600"/>
              </a:spcBef>
              <a:spcAft>
                <a:spcPts val="600"/>
              </a:spcAft>
            </a:pPr>
            <a:r>
              <a:rPr lang="en-US" sz="2400" b="1">
                <a:solidFill>
                  <a:schemeClr val="tx2">
                    <a:lumMod val="50000"/>
                  </a:schemeClr>
                </a:solidFill>
                <a:latin typeface="Times New Roman" panose="02020603050405020304" pitchFamily="18" charset="0"/>
                <a:cs typeface="Times New Roman" panose="02020603050405020304" pitchFamily="18" charset="0"/>
              </a:rPr>
              <a:t>V.  Xây dựng chương trình</a:t>
            </a:r>
          </a:p>
          <a:p>
            <a:pPr algn="just">
              <a:lnSpc>
                <a:spcPct val="150000"/>
              </a:lnSpc>
              <a:spcBef>
                <a:spcPts val="600"/>
              </a:spcBef>
              <a:spcAft>
                <a:spcPts val="600"/>
              </a:spcAft>
            </a:pPr>
            <a:r>
              <a:rPr lang="en-US" sz="2400" b="1">
                <a:solidFill>
                  <a:schemeClr val="tx2">
                    <a:lumMod val="50000"/>
                  </a:schemeClr>
                </a:solidFill>
                <a:latin typeface="Times New Roman" panose="02020603050405020304" pitchFamily="18" charset="0"/>
                <a:cs typeface="Times New Roman" panose="02020603050405020304" pitchFamily="18" charset="0"/>
              </a:rPr>
              <a:t>VI. Kết luận, hướng phát triển</a:t>
            </a:r>
          </a:p>
        </p:txBody>
      </p:sp>
    </p:spTree>
    <p:extLst>
      <p:ext uri="{BB962C8B-B14F-4D97-AF65-F5344CB8AC3E}">
        <p14:creationId xmlns:p14="http://schemas.microsoft.com/office/powerpoint/2010/main" val="31961432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5"/>
          <p:cNvGrpSpPr/>
          <p:nvPr/>
        </p:nvGrpSpPr>
        <p:grpSpPr>
          <a:xfrm>
            <a:off x="2038906" y="1607086"/>
            <a:ext cx="7886330" cy="991562"/>
            <a:chOff x="3367090" y="1509715"/>
            <a:chExt cx="4444500" cy="991562"/>
          </a:xfrm>
        </p:grpSpPr>
        <p:sp>
          <p:nvSpPr>
            <p:cNvPr id="3" name="Rectangle 2"/>
            <p:cNvSpPr/>
            <p:nvPr/>
          </p:nvSpPr>
          <p:spPr>
            <a:xfrm>
              <a:off x="3863083" y="1509715"/>
              <a:ext cx="3948507" cy="991562"/>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Times New Roman" panose="02020603050405020304" pitchFamily="18" charset="0"/>
                <a:cs typeface="Times New Roman" panose="02020603050405020304" pitchFamily="18" charset="0"/>
              </a:endParaRPr>
            </a:p>
          </p:txBody>
        </p:sp>
        <p:sp>
          <p:nvSpPr>
            <p:cNvPr id="2" name="Round Same Side Corner Rectangle 1"/>
            <p:cNvSpPr/>
            <p:nvPr/>
          </p:nvSpPr>
          <p:spPr>
            <a:xfrm rot="16200000">
              <a:off x="3240928" y="1635877"/>
              <a:ext cx="991562" cy="739238"/>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1" name="Isosceles Triangle 30"/>
            <p:cNvSpPr/>
            <p:nvPr/>
          </p:nvSpPr>
          <p:spPr>
            <a:xfrm rot="5400000">
              <a:off x="4038673" y="1930745"/>
              <a:ext cx="292961" cy="14272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204" name="TextBox 28671"/>
            <p:cNvSpPr txBox="1">
              <a:spLocks noChangeArrowheads="1"/>
            </p:cNvSpPr>
            <p:nvPr/>
          </p:nvSpPr>
          <p:spPr bwMode="auto">
            <a:xfrm>
              <a:off x="3492012" y="1740498"/>
              <a:ext cx="306435" cy="523220"/>
            </a:xfrm>
            <a:prstGeom prst="rect">
              <a:avLst/>
            </a:prstGeom>
            <a:noFill/>
            <a:ln w="9525">
              <a:noFill/>
              <a:miter lim="800000"/>
              <a:headEnd/>
              <a:tailEnd/>
            </a:ln>
          </p:spPr>
          <p:txBody>
            <a:bodyPr wrap="none" anchor="ctr">
              <a:spAutoFit/>
            </a:bodyPr>
            <a:lstStyle/>
            <a:p>
              <a:r>
                <a:rPr lang="en-US" sz="2800" b="1">
                  <a:solidFill>
                    <a:schemeClr val="bg1"/>
                  </a:solidFill>
                  <a:latin typeface="Times New Roman" panose="02020603050405020304" pitchFamily="18" charset="0"/>
                  <a:cs typeface="Times New Roman" panose="02020603050405020304" pitchFamily="18" charset="0"/>
                </a:rPr>
                <a:t>01</a:t>
              </a:r>
            </a:p>
          </p:txBody>
        </p:sp>
        <p:sp>
          <p:nvSpPr>
            <p:cNvPr id="8210" name="Rectangle 46"/>
            <p:cNvSpPr>
              <a:spLocks noChangeArrowheads="1"/>
            </p:cNvSpPr>
            <p:nvPr/>
          </p:nvSpPr>
          <p:spPr bwMode="auto">
            <a:xfrm>
              <a:off x="5164649" y="1795791"/>
              <a:ext cx="1545373" cy="461665"/>
            </a:xfrm>
            <a:prstGeom prst="rect">
              <a:avLst/>
            </a:prstGeom>
            <a:noFill/>
            <a:ln w="9525">
              <a:noFill/>
              <a:miter lim="800000"/>
              <a:headEnd/>
              <a:tailEnd/>
            </a:ln>
          </p:spPr>
          <p:txBody>
            <a:bodyPr wrap="square" anchor="ctr">
              <a:spAutoFit/>
            </a:bodyPr>
            <a:lstStyle/>
            <a:p>
              <a:pPr algn="just"/>
              <a:endParaRPr lang="en-US" sz="2400">
                <a:latin typeface="Times New Roman" panose="02020603050405020304" pitchFamily="18" charset="0"/>
                <a:cs typeface="Times New Roman" panose="02020603050405020304" pitchFamily="18" charset="0"/>
              </a:endParaRPr>
            </a:p>
          </p:txBody>
        </p:sp>
      </p:grpSp>
      <p:grpSp>
        <p:nvGrpSpPr>
          <p:cNvPr id="7" name="Group 6"/>
          <p:cNvGrpSpPr/>
          <p:nvPr/>
        </p:nvGrpSpPr>
        <p:grpSpPr>
          <a:xfrm>
            <a:off x="2038906" y="2756732"/>
            <a:ext cx="7886329" cy="1015663"/>
            <a:chOff x="3367090" y="2789699"/>
            <a:chExt cx="4444501" cy="1015663"/>
          </a:xfrm>
        </p:grpSpPr>
        <p:sp>
          <p:nvSpPr>
            <p:cNvPr id="35" name="Rectangle 2"/>
            <p:cNvSpPr/>
            <p:nvPr/>
          </p:nvSpPr>
          <p:spPr>
            <a:xfrm>
              <a:off x="3889735" y="2801750"/>
              <a:ext cx="3921856" cy="991562"/>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6" name="Round Same Side Corner Rectangle 1"/>
            <p:cNvSpPr/>
            <p:nvPr/>
          </p:nvSpPr>
          <p:spPr>
            <a:xfrm rot="16200000">
              <a:off x="3238584" y="2930257"/>
              <a:ext cx="991562" cy="734549"/>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7" name="Isosceles Triangle 36"/>
            <p:cNvSpPr/>
            <p:nvPr/>
          </p:nvSpPr>
          <p:spPr>
            <a:xfrm rot="5400000">
              <a:off x="4572738" y="3226168"/>
              <a:ext cx="292961" cy="14272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206" name="TextBox 42"/>
            <p:cNvSpPr txBox="1">
              <a:spLocks noChangeArrowheads="1"/>
            </p:cNvSpPr>
            <p:nvPr/>
          </p:nvSpPr>
          <p:spPr bwMode="auto">
            <a:xfrm>
              <a:off x="3491720" y="2962257"/>
              <a:ext cx="306435" cy="523220"/>
            </a:xfrm>
            <a:prstGeom prst="rect">
              <a:avLst/>
            </a:prstGeom>
            <a:noFill/>
            <a:ln w="9525">
              <a:noFill/>
              <a:miter lim="800000"/>
              <a:headEnd/>
              <a:tailEnd/>
            </a:ln>
          </p:spPr>
          <p:txBody>
            <a:bodyPr wrap="none" anchor="ctr">
              <a:spAutoFit/>
            </a:bodyPr>
            <a:lstStyle/>
            <a:p>
              <a:r>
                <a:rPr lang="en-US" sz="2800" b="1">
                  <a:solidFill>
                    <a:schemeClr val="bg1"/>
                  </a:solidFill>
                  <a:latin typeface="Times New Roman" panose="02020603050405020304" pitchFamily="18" charset="0"/>
                  <a:cs typeface="Times New Roman" panose="02020603050405020304" pitchFamily="18" charset="0"/>
                </a:rPr>
                <a:t>02</a:t>
              </a:r>
            </a:p>
          </p:txBody>
        </p:sp>
        <p:sp>
          <p:nvSpPr>
            <p:cNvPr id="8211" name="Rectangle 47"/>
            <p:cNvSpPr>
              <a:spLocks noChangeArrowheads="1"/>
            </p:cNvSpPr>
            <p:nvPr/>
          </p:nvSpPr>
          <p:spPr bwMode="auto">
            <a:xfrm>
              <a:off x="4351712" y="2789699"/>
              <a:ext cx="2730395" cy="1015663"/>
            </a:xfrm>
            <a:prstGeom prst="rect">
              <a:avLst/>
            </a:prstGeom>
            <a:noFill/>
            <a:ln w="9525">
              <a:noFill/>
              <a:miter lim="800000"/>
              <a:headEnd/>
              <a:tailEnd/>
            </a:ln>
          </p:spPr>
          <p:txBody>
            <a:bodyPr wrap="square" anchor="ctr">
              <a:spAutoFit/>
            </a:bodyPr>
            <a:lstStyle/>
            <a:p>
              <a:pPr algn="ctr"/>
              <a:r>
                <a:rPr lang="en-US" sz="2000" b="1">
                  <a:solidFill>
                    <a:srgbClr val="FF0000"/>
                  </a:solidFill>
                  <a:latin typeface="Times New Roman" panose="02020603050405020304" pitchFamily="18" charset="0"/>
                  <a:cs typeface="Times New Roman" panose="02020603050405020304" pitchFamily="18" charset="0"/>
                </a:rPr>
                <a:t>Với các công ty có số lượng nhân sự đông, việc lưu trữ và tìm kiếm hồ sơ rất khó khăn và dễ xảy ra sai sót.</a:t>
              </a:r>
            </a:p>
          </p:txBody>
        </p:sp>
      </p:grpSp>
      <p:grpSp>
        <p:nvGrpSpPr>
          <p:cNvPr id="5" name="Group 4"/>
          <p:cNvGrpSpPr/>
          <p:nvPr/>
        </p:nvGrpSpPr>
        <p:grpSpPr>
          <a:xfrm>
            <a:off x="2038906" y="4060968"/>
            <a:ext cx="7886329" cy="1015663"/>
            <a:chOff x="3367090" y="4073595"/>
            <a:chExt cx="4354599" cy="1015663"/>
          </a:xfrm>
        </p:grpSpPr>
        <p:sp>
          <p:nvSpPr>
            <p:cNvPr id="38" name="Rectangle 2"/>
            <p:cNvSpPr/>
            <p:nvPr/>
          </p:nvSpPr>
          <p:spPr>
            <a:xfrm>
              <a:off x="3849251" y="4094903"/>
              <a:ext cx="3872438" cy="991562"/>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39" name="Round Same Side Corner Rectangle 1"/>
            <p:cNvSpPr/>
            <p:nvPr/>
          </p:nvSpPr>
          <p:spPr>
            <a:xfrm rot="16200000">
              <a:off x="3244675" y="4208689"/>
              <a:ext cx="991562" cy="746731"/>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40" name="Isosceles Triangle 39"/>
            <p:cNvSpPr/>
            <p:nvPr/>
          </p:nvSpPr>
          <p:spPr>
            <a:xfrm rot="5400000">
              <a:off x="4572113" y="4510065"/>
              <a:ext cx="294213" cy="14272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8208" name="TextBox 44"/>
            <p:cNvSpPr txBox="1">
              <a:spLocks noChangeArrowheads="1"/>
            </p:cNvSpPr>
            <p:nvPr/>
          </p:nvSpPr>
          <p:spPr bwMode="auto">
            <a:xfrm>
              <a:off x="3495947" y="4274194"/>
              <a:ext cx="300237" cy="523220"/>
            </a:xfrm>
            <a:prstGeom prst="rect">
              <a:avLst/>
            </a:prstGeom>
            <a:noFill/>
            <a:ln w="9525">
              <a:noFill/>
              <a:miter lim="800000"/>
              <a:headEnd/>
              <a:tailEnd/>
            </a:ln>
          </p:spPr>
          <p:txBody>
            <a:bodyPr wrap="none" anchor="ctr">
              <a:spAutoFit/>
            </a:bodyPr>
            <a:lstStyle/>
            <a:p>
              <a:r>
                <a:rPr lang="en-US" sz="2800" b="1">
                  <a:solidFill>
                    <a:schemeClr val="bg1"/>
                  </a:solidFill>
                  <a:latin typeface="Times New Roman" panose="02020603050405020304" pitchFamily="18" charset="0"/>
                  <a:cs typeface="Times New Roman" panose="02020603050405020304" pitchFamily="18" charset="0"/>
                </a:rPr>
                <a:t>03</a:t>
              </a:r>
            </a:p>
          </p:txBody>
        </p:sp>
        <p:sp>
          <p:nvSpPr>
            <p:cNvPr id="8212" name="Rectangle 48"/>
            <p:cNvSpPr>
              <a:spLocks noChangeArrowheads="1"/>
            </p:cNvSpPr>
            <p:nvPr/>
          </p:nvSpPr>
          <p:spPr bwMode="auto">
            <a:xfrm>
              <a:off x="4384581" y="4073595"/>
              <a:ext cx="2675463" cy="1015663"/>
            </a:xfrm>
            <a:prstGeom prst="rect">
              <a:avLst/>
            </a:prstGeom>
            <a:noFill/>
            <a:ln w="9525">
              <a:noFill/>
              <a:miter lim="800000"/>
              <a:headEnd/>
              <a:tailEnd/>
            </a:ln>
          </p:spPr>
          <p:txBody>
            <a:bodyPr anchor="ctr">
              <a:spAutoFit/>
            </a:bodyPr>
            <a:lstStyle/>
            <a:p>
              <a:pPr algn="ctr"/>
              <a:r>
                <a:rPr lang="vi-VN" sz="2000" b="1">
                  <a:solidFill>
                    <a:srgbClr val="FF0000"/>
                  </a:solidFill>
                  <a:latin typeface="Times New Roman" panose="02020603050405020304" pitchFamily="18" charset="0"/>
                  <a:cs typeface="Times New Roman" panose="02020603050405020304" pitchFamily="18" charset="0"/>
                </a:rPr>
                <a:t>Quy trình nhận nhân viên mới, thuyên chuyển công tác hay khi nhân viên thôi việc cũng gây nhiều khó khăn</a:t>
              </a:r>
              <a:r>
                <a:rPr lang="en-US" sz="2000" b="1">
                  <a:solidFill>
                    <a:srgbClr val="FF0000"/>
                  </a:solidFill>
                  <a:latin typeface="Times New Roman" panose="02020603050405020304" pitchFamily="18" charset="0"/>
                  <a:cs typeface="Times New Roman" panose="02020603050405020304" pitchFamily="18" charset="0"/>
                </a:rPr>
                <a:t>.</a:t>
              </a:r>
            </a:p>
          </p:txBody>
        </p:sp>
      </p:grpSp>
      <p:sp>
        <p:nvSpPr>
          <p:cNvPr id="62" name="Title 1"/>
          <p:cNvSpPr>
            <a:spLocks noGrp="1"/>
          </p:cNvSpPr>
          <p:nvPr>
            <p:ph type="title"/>
          </p:nvPr>
        </p:nvSpPr>
        <p:spPr>
          <a:xfrm>
            <a:off x="838200" y="0"/>
            <a:ext cx="10515600" cy="1325563"/>
          </a:xfrm>
        </p:spPr>
        <p:txBody>
          <a:bodyPr/>
          <a:lstStyle/>
          <a:p>
            <a:pPr algn="ctr"/>
            <a:r>
              <a:rPr lang="en-US">
                <a:latin typeface="Times New Roman" panose="02020603050405020304" pitchFamily="18" charset="0"/>
                <a:cs typeface="Times New Roman" panose="02020603050405020304" pitchFamily="18" charset="0"/>
              </a:rPr>
              <a:t>I. </a:t>
            </a:r>
            <a:r>
              <a:rPr lang="vi-VN">
                <a:latin typeface="Times New Roman" panose="02020603050405020304" pitchFamily="18" charset="0"/>
                <a:cs typeface="Times New Roman" panose="02020603050405020304" pitchFamily="18" charset="0"/>
              </a:rPr>
              <a:t>ĐẶT VẤN ĐỀ</a:t>
            </a:r>
            <a:endParaRPr lang="en-US">
              <a:solidFill>
                <a:schemeClr val="bg1"/>
              </a:solidFill>
              <a:latin typeface="Times New Roman" panose="02020603050405020304" pitchFamily="18" charset="0"/>
              <a:cs typeface="Times New Roman" panose="02020603050405020304" pitchFamily="18" charset="0"/>
            </a:endParaRPr>
          </a:p>
        </p:txBody>
      </p:sp>
      <p:sp>
        <p:nvSpPr>
          <p:cNvPr id="46" name="Arrow: Right 45">
            <a:extLst>
              <a:ext uri="{FF2B5EF4-FFF2-40B4-BE49-F238E27FC236}">
                <a16:creationId xmlns:a16="http://schemas.microsoft.com/office/drawing/2014/main" id="{37909E5D-9333-4845-9B8B-5A6986F76AD1}"/>
              </a:ext>
            </a:extLst>
          </p:cNvPr>
          <p:cNvSpPr/>
          <p:nvPr/>
        </p:nvSpPr>
        <p:spPr>
          <a:xfrm>
            <a:off x="1401737" y="5771151"/>
            <a:ext cx="1007391" cy="530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C1B7F15-FFA5-4770-95A1-AECB02A73475}"/>
              </a:ext>
            </a:extLst>
          </p:cNvPr>
          <p:cNvSpPr txBox="1"/>
          <p:nvPr/>
        </p:nvSpPr>
        <p:spPr>
          <a:xfrm>
            <a:off x="2574483" y="5771151"/>
            <a:ext cx="8050142" cy="830997"/>
          </a:xfrm>
          <a:prstGeom prst="rect">
            <a:avLst/>
          </a:prstGeom>
          <a:noFill/>
        </p:spPr>
        <p:txBody>
          <a:bodyPr wrap="square" rtlCol="0">
            <a:spAutoFit/>
          </a:bodyPr>
          <a:lstStyle/>
          <a:p>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b="1">
                <a:solidFill>
                  <a:srgbClr val="FF0000"/>
                </a:solidFill>
                <a:latin typeface="Times New Roman" panose="02020603050405020304" pitchFamily="18" charset="0"/>
                <a:cs typeface="Times New Roman" panose="02020603050405020304" pitchFamily="18" charset="0"/>
              </a:rPr>
              <a:t>“Thiết kế website quản lý nhân sự trực tuyến” </a:t>
            </a:r>
            <a:endParaRPr lang="en-US" sz="2800" b="1">
              <a:solidFill>
                <a:srgbClr val="FF0000"/>
              </a:solidFill>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8A3B9F-B076-4920-8943-D7C02F4962B6}"/>
              </a:ext>
            </a:extLst>
          </p:cNvPr>
          <p:cNvSpPr txBox="1"/>
          <p:nvPr/>
        </p:nvSpPr>
        <p:spPr>
          <a:xfrm>
            <a:off x="3490479" y="1701791"/>
            <a:ext cx="4975370" cy="923330"/>
          </a:xfrm>
          <a:prstGeom prst="rect">
            <a:avLst/>
          </a:prstGeom>
          <a:noFill/>
        </p:spPr>
        <p:txBody>
          <a:bodyPr wrap="square" rtlCol="0">
            <a:spAutoFit/>
          </a:bodyPr>
          <a:lstStyle/>
          <a:p>
            <a:pPr algn="ctr"/>
            <a:r>
              <a:rPr lang="en-US" b="1">
                <a:solidFill>
                  <a:srgbClr val="FF0000"/>
                </a:solidFill>
                <a:latin typeface="Times New Roman" panose="02020603050405020304" pitchFamily="18" charset="0"/>
                <a:cs typeface="Times New Roman" panose="02020603050405020304" pitchFamily="18" charset="0"/>
              </a:rPr>
              <a:t>Quản lý nhân sự thủ công tốn thời gian, công sức, dễ dẫn đến sai sót, nhầm lẫn gây thiệt hại cho công ty.</a:t>
            </a:r>
          </a:p>
        </p:txBody>
      </p:sp>
    </p:spTree>
    <p:extLst>
      <p:ext uri="{BB962C8B-B14F-4D97-AF65-F5344CB8AC3E}">
        <p14:creationId xmlns:p14="http://schemas.microsoft.com/office/powerpoint/2010/main" val="31002642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46" grpId="0" animBg="1"/>
      <p:bldP spid="5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latin typeface="Times New Roman" panose="02020603050405020304" pitchFamily="18" charset="0"/>
                <a:cs typeface="Times New Roman" panose="02020603050405020304" pitchFamily="18" charset="0"/>
              </a:rPr>
              <a:pPr/>
              <a:t>4</a:t>
            </a:fld>
            <a:endParaRPr>
              <a:latin typeface="Times New Roman" panose="02020603050405020304" pitchFamily="18" charset="0"/>
              <a:cs typeface="Times New Roman" panose="02020603050405020304" pitchFamily="18" charset="0"/>
            </a:endParaRPr>
          </a:p>
        </p:txBody>
      </p:sp>
      <p:grpSp>
        <p:nvGrpSpPr>
          <p:cNvPr id="348" name="Google Shape;348;p13"/>
          <p:cNvGrpSpPr/>
          <p:nvPr/>
        </p:nvGrpSpPr>
        <p:grpSpPr>
          <a:xfrm>
            <a:off x="8470896" y="183204"/>
            <a:ext cx="3608472" cy="2139245"/>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35" name="Title 1"/>
          <p:cNvSpPr>
            <a:spLocks noGrp="1"/>
          </p:cNvSpPr>
          <p:nvPr>
            <p:ph type="title"/>
          </p:nvPr>
        </p:nvSpPr>
        <p:spPr>
          <a:xfrm>
            <a:off x="672497" y="285606"/>
            <a:ext cx="10515600" cy="614615"/>
          </a:xfrm>
        </p:spPr>
        <p:txBody>
          <a:bodyPr/>
          <a:lstStyle/>
          <a:p>
            <a:pPr algn="ctr"/>
            <a:r>
              <a:rPr lang="en-US">
                <a:latin typeface="Times New Roman" panose="02020603050405020304" pitchFamily="18" charset="0"/>
                <a:cs typeface="Times New Roman" panose="02020603050405020304" pitchFamily="18" charset="0"/>
              </a:rPr>
              <a:t>II. NỘI DUNG NGHIÊN CỨU</a:t>
            </a:r>
            <a:endParaRPr lang="en-US">
              <a:solidFill>
                <a:schemeClr val="bg1"/>
              </a:solidFill>
              <a:latin typeface="Times New Roman" panose="02020603050405020304" pitchFamily="18" charset="0"/>
              <a:cs typeface="Times New Roman" panose="02020603050405020304" pitchFamily="18" charset="0"/>
            </a:endParaRPr>
          </a:p>
        </p:txBody>
      </p:sp>
      <p:sp>
        <p:nvSpPr>
          <p:cNvPr id="38" name="Text Placeholder 3">
            <a:extLst>
              <a:ext uri="{FF2B5EF4-FFF2-40B4-BE49-F238E27FC236}">
                <a16:creationId xmlns:a16="http://schemas.microsoft.com/office/drawing/2014/main" id="{A1B64AE6-C321-40AF-B267-5A71B087743B}"/>
              </a:ext>
            </a:extLst>
          </p:cNvPr>
          <p:cNvSpPr txBox="1">
            <a:spLocks/>
          </p:cNvSpPr>
          <p:nvPr/>
        </p:nvSpPr>
        <p:spPr>
          <a:xfrm>
            <a:off x="729677" y="1147680"/>
            <a:ext cx="9322099" cy="5151259"/>
          </a:xfrm>
          <a:prstGeom prst="rect">
            <a:avLst/>
          </a:prstGeom>
        </p:spPr>
        <p:txBody>
          <a:bodyPr spcFirstLastPara="1" vert="horz" wrap="square" lIns="0" tIns="0" rIns="0" bIns="0" rtlCol="0" anchor="t" anchorCtr="0">
            <a:noAutofit/>
          </a:bodyPr>
          <a:lstStyle>
            <a:lvl1pPr marL="609585" lvl="0" indent="-457189" algn="l" defTabSz="914400" rtl="0" eaLnBrk="1" latinLnBrk="0" hangingPunct="1">
              <a:lnSpc>
                <a:spcPct val="10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1pPr>
            <a:lvl2pPr marL="1219170" lvl="1" indent="-457189" algn="l" defTabSz="914400" rtl="0" eaLnBrk="1" latinLnBrk="0" hangingPunct="1">
              <a:lnSpc>
                <a:spcPct val="10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0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3pPr>
            <a:lvl4pPr marL="2438339" lvl="3" indent="-457189" algn="l" defTabSz="914400" rtl="0" eaLnBrk="1" latinLnBrk="0" hangingPunct="1">
              <a:lnSpc>
                <a:spcPct val="10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3047924" lvl="4" indent="-457189" algn="l" defTabSz="914400" rtl="0" eaLnBrk="1" latinLnBrk="0" hangingPunct="1">
              <a:lnSpc>
                <a:spcPct val="10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4267093" lvl="6" indent="-457189" algn="l" defTabSz="914400" rtl="0" eaLnBrk="1" latinLnBrk="0" hangingPunct="1">
              <a:lnSpc>
                <a:spcPct val="9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4876678" lvl="7" indent="-457189" algn="l" defTabSz="914400" rtl="0" eaLnBrk="1" latinLnBrk="0" hangingPunct="1">
              <a:lnSpc>
                <a:spcPct val="9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5486263" lvl="8" indent="-457189" algn="l" defTabSz="914400" rtl="0" eaLnBrk="1" latinLnBrk="0" hangingPunct="1">
              <a:lnSpc>
                <a:spcPct val="90000"/>
              </a:lnSpc>
              <a:spcBef>
                <a:spcPts val="8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marL="152396" indent="0">
              <a:lnSpc>
                <a:spcPct val="150000"/>
              </a:lnSpc>
              <a:spcAft>
                <a:spcPts val="600"/>
              </a:spcAft>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Tìm hiểu và khảo sát nhu cầu, tình hình thực tiễn tại: </a:t>
            </a:r>
            <a:r>
              <a:rPr lang="vi-VN" sz="1800">
                <a:effectLst/>
                <a:latin typeface="Times New Roman" panose="02020603050405020304" pitchFamily="18" charset="0"/>
                <a:ea typeface="Arial" panose="020B0604020202020204" pitchFamily="34" charset="0"/>
                <a:cs typeface="Times New Roman" panose="02020603050405020304" pitchFamily="18" charset="0"/>
              </a:rPr>
              <a:t>Công ty TNHH Kloon.</a:t>
            </a:r>
            <a:endParaRPr lang="en-US" sz="1800" b="1" i="1" spc="-5">
              <a:solidFill>
                <a:schemeClr val="accent5"/>
              </a:solidFill>
              <a:latin typeface="Times New Roman" panose="02020603050405020304" pitchFamily="18" charset="0"/>
              <a:ea typeface="Times New Roman" panose="02020603050405020304" pitchFamily="18" charset="0"/>
              <a:cs typeface="Times New Roman" panose="02020603050405020304" pitchFamily="18" charset="0"/>
            </a:endParaRPr>
          </a:p>
          <a:p>
            <a:pPr marL="152396" indent="0">
              <a:lnSpc>
                <a:spcPct val="150000"/>
              </a:lnSpc>
              <a:spcAft>
                <a:spcPts val="600"/>
              </a:spcAft>
              <a:buFont typeface="Arial" panose="020B0604020202020204" pitchFamily="34" charset="0"/>
              <a:buNone/>
            </a:pPr>
            <a:r>
              <a:rPr lang="en-US" sz="1800" b="1" i="1" spc="-5">
                <a:solidFill>
                  <a:schemeClr val="accent5"/>
                </a:solidFill>
                <a:latin typeface="Times New Roman" panose="02020603050405020304" pitchFamily="18" charset="0"/>
                <a:ea typeface="Times New Roman" panose="02020603050405020304" pitchFamily="18" charset="0"/>
                <a:cs typeface="Times New Roman" panose="02020603050405020304" pitchFamily="18" charset="0"/>
              </a:rPr>
              <a:t>Công nghệ tìm hiểu:</a:t>
            </a:r>
          </a:p>
          <a:p>
            <a:pPr marL="152396" indent="0" algn="just">
              <a:lnSpc>
                <a:spcPct val="150000"/>
              </a:lnSpc>
              <a:spcAft>
                <a:spcPts val="600"/>
              </a:spcAft>
              <a:buFont typeface="Arial" panose="020B0604020202020204" pitchFamily="34" charset="0"/>
              <a:buNone/>
            </a:pPr>
            <a:r>
              <a:rPr lang="en-US" sz="1800" b="1" spc="-5">
                <a:solidFill>
                  <a:srgbClr val="1B1B1B"/>
                </a:solidFill>
                <a:latin typeface="Times New Roman" panose="02020603050405020304" pitchFamily="18" charset="0"/>
                <a:ea typeface="Times New Roman" panose="02020603050405020304" pitchFamily="18" charset="0"/>
                <a:cs typeface="Times New Roman" panose="02020603050405020304" pitchFamily="18" charset="0"/>
              </a:rPr>
              <a:t>Angular </a:t>
            </a:r>
            <a:r>
              <a:rPr lang="vi-VN" sz="1800">
                <a:effectLst/>
                <a:latin typeface="Times New Roman" panose="02020603050405020304" pitchFamily="18" charset="0"/>
                <a:ea typeface="Arial" panose="020B0604020202020204" pitchFamily="34" charset="0"/>
                <a:cs typeface="Times New Roman" panose="02020603050405020304" pitchFamily="18" charset="0"/>
              </a:rPr>
              <a:t>là một framework làm việc của JavaScript MSV phía người dùng (client) nhằm phát triển ứng dụng web động.</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p>
            <a:pPr marL="152396" indent="0" algn="just">
              <a:lnSpc>
                <a:spcPct val="150000"/>
              </a:lnSpc>
              <a:spcAft>
                <a:spcPts val="600"/>
              </a:spcAft>
              <a:buFont typeface="Arial" panose="020B0604020202020204" pitchFamily="34" charset="0"/>
              <a:buNone/>
            </a:pPr>
            <a:r>
              <a:rPr lang="en-US" sz="1800" b="1" spc="25">
                <a:solidFill>
                  <a:srgbClr val="221F20"/>
                </a:solidFill>
                <a:latin typeface="Times New Roman" panose="02020603050405020304" pitchFamily="18" charset="0"/>
                <a:ea typeface="Times New Roman" panose="02020603050405020304" pitchFamily="18" charset="0"/>
                <a:cs typeface="Times New Roman" panose="02020603050405020304" pitchFamily="18" charset="0"/>
              </a:rPr>
              <a:t>DevExtreme </a:t>
            </a:r>
            <a:r>
              <a:rPr lang="vi-VN" sz="1800">
                <a:effectLst/>
                <a:latin typeface="Times New Roman" panose="02020603050405020304" pitchFamily="18" charset="0"/>
                <a:ea typeface="Arial" panose="020B0604020202020204" pitchFamily="34" charset="0"/>
                <a:cs typeface="Times New Roman" panose="02020603050405020304" pitchFamily="18" charset="0"/>
              </a:rPr>
              <a:t>là một bộ thành phần UI được tạo bởi DevExpress. Nó dựa trên HTML5 và JavaScript.</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p>
            <a:pPr marL="152396" indent="0" algn="just">
              <a:lnSpc>
                <a:spcPct val="150000"/>
              </a:lnSpc>
              <a:spcAft>
                <a:spcPts val="600"/>
              </a:spcAft>
              <a:buFont typeface="Arial" panose="020B0604020202020204" pitchFamily="34" charset="0"/>
              <a:buNone/>
            </a:pPr>
            <a:r>
              <a:rPr lang="en-US" sz="1800" b="1">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Entity Framework</a:t>
            </a:r>
            <a:r>
              <a:rPr lang="en-US" sz="180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800">
                <a:effectLst/>
                <a:latin typeface="Times New Roman" panose="02020603050405020304" pitchFamily="18" charset="0"/>
                <a:ea typeface="Arial" panose="020B0604020202020204" pitchFamily="34" charset="0"/>
                <a:cs typeface="Times New Roman" panose="02020603050405020304" pitchFamily="18" charset="0"/>
              </a:rPr>
              <a:t>là một khung ORM mã nguồn cho các ứng dụng .NET được Microsoft hỗ trợ. </a:t>
            </a:r>
          </a:p>
          <a:p>
            <a:pPr marL="152396" indent="0" algn="just">
              <a:lnSpc>
                <a:spcPct val="150000"/>
              </a:lnSpc>
              <a:spcAft>
                <a:spcPts val="600"/>
              </a:spcAft>
              <a:buNone/>
            </a:pPr>
            <a:r>
              <a:rPr lang="vi-VN" sz="1800" b="1">
                <a:latin typeface="Times New Roman" panose="02020603050405020304" pitchFamily="18" charset="0"/>
                <a:cs typeface="Times New Roman" panose="02020603050405020304" pitchFamily="18" charset="0"/>
              </a:rPr>
              <a:t>.NET core </a:t>
            </a:r>
            <a:r>
              <a:rPr lang="vi-VN" sz="1800">
                <a:effectLst/>
                <a:latin typeface="Times New Roman" panose="02020603050405020304" pitchFamily="18" charset="0"/>
                <a:ea typeface="Arial" panose="020B0604020202020204" pitchFamily="34" charset="0"/>
                <a:cs typeface="Times New Roman" panose="02020603050405020304" pitchFamily="18" charset="0"/>
              </a:rPr>
              <a:t>là nền tảng chéo (hỗ trợ Windows, macOS và Linux) và có thể được sử dụng để xây dựng các ứng dụng thiết bị, đám mây và IoT.</a:t>
            </a:r>
          </a:p>
          <a:p>
            <a:pPr marL="152396" indent="0" algn="just">
              <a:lnSpc>
                <a:spcPct val="150000"/>
              </a:lnSpc>
              <a:spcAft>
                <a:spcPts val="600"/>
              </a:spcAft>
              <a:buFont typeface="Arial" panose="020B0604020202020204" pitchFamily="34" charset="0"/>
              <a:buNone/>
            </a:pPr>
            <a:endParaRPr lang="en-US"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02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fade">
                                      <p:cBhvr>
                                        <p:cTn id="12" dur="500"/>
                                        <p:tgtEl>
                                          <p:spTgt spid="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xEl>
                                              <p:pRg st="1" end="1"/>
                                            </p:txEl>
                                          </p:spTgt>
                                        </p:tgtEl>
                                        <p:attrNameLst>
                                          <p:attrName>style.visibility</p:attrName>
                                        </p:attrNameLst>
                                      </p:cBhvr>
                                      <p:to>
                                        <p:strVal val="visible"/>
                                      </p:to>
                                    </p:set>
                                    <p:animEffect transition="in" filter="fade">
                                      <p:cBhvr>
                                        <p:cTn id="17" dur="500"/>
                                        <p:tgtEl>
                                          <p:spTgt spid="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xEl>
                                              <p:pRg st="2" end="2"/>
                                            </p:txEl>
                                          </p:spTgt>
                                        </p:tgtEl>
                                        <p:attrNameLst>
                                          <p:attrName>style.visibility</p:attrName>
                                        </p:attrNameLst>
                                      </p:cBhvr>
                                      <p:to>
                                        <p:strVal val="visible"/>
                                      </p:to>
                                    </p:set>
                                    <p:animEffect transition="in" filter="fade">
                                      <p:cBhvr>
                                        <p:cTn id="22" dur="500"/>
                                        <p:tgtEl>
                                          <p:spTgt spid="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xEl>
                                              <p:pRg st="3" end="3"/>
                                            </p:txEl>
                                          </p:spTgt>
                                        </p:tgtEl>
                                        <p:attrNameLst>
                                          <p:attrName>style.visibility</p:attrName>
                                        </p:attrNameLst>
                                      </p:cBhvr>
                                      <p:to>
                                        <p:strVal val="visible"/>
                                      </p:to>
                                    </p:set>
                                    <p:animEffect transition="in" filter="fade">
                                      <p:cBhvr>
                                        <p:cTn id="27" dur="500"/>
                                        <p:tgtEl>
                                          <p:spTgt spid="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xEl>
                                              <p:pRg st="4" end="4"/>
                                            </p:txEl>
                                          </p:spTgt>
                                        </p:tgtEl>
                                        <p:attrNameLst>
                                          <p:attrName>style.visibility</p:attrName>
                                        </p:attrNameLst>
                                      </p:cBhvr>
                                      <p:to>
                                        <p:strVal val="visible"/>
                                      </p:to>
                                    </p:set>
                                    <p:animEffect transition="in" filter="fade">
                                      <p:cBhvr>
                                        <p:cTn id="32" dur="500"/>
                                        <p:tgtEl>
                                          <p:spTgt spid="3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fade">
                                      <p:cBhvr>
                                        <p:cTn id="37" dur="500"/>
                                        <p:tgtEl>
                                          <p:spTgt spid="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latin typeface="Times New Roman" panose="02020603050405020304" pitchFamily="18" charset="0"/>
                <a:cs typeface="Times New Roman" panose="02020603050405020304" pitchFamily="18" charset="0"/>
              </a:rPr>
              <a:pPr/>
              <a:t>5</a:t>
            </a:fld>
            <a:endParaRPr>
              <a:latin typeface="Times New Roman" panose="02020603050405020304" pitchFamily="18" charset="0"/>
              <a:cs typeface="Times New Roman" panose="02020603050405020304" pitchFamily="18" charset="0"/>
            </a:endParaRPr>
          </a:p>
        </p:txBody>
      </p:sp>
      <p:grpSp>
        <p:nvGrpSpPr>
          <p:cNvPr id="348" name="Google Shape;348;p13"/>
          <p:cNvGrpSpPr/>
          <p:nvPr/>
        </p:nvGrpSpPr>
        <p:grpSpPr>
          <a:xfrm>
            <a:off x="8470896" y="183204"/>
            <a:ext cx="3608472" cy="2139245"/>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35" name="Title 1"/>
          <p:cNvSpPr>
            <a:spLocks noGrp="1"/>
          </p:cNvSpPr>
          <p:nvPr>
            <p:ph type="title"/>
          </p:nvPr>
        </p:nvSpPr>
        <p:spPr>
          <a:xfrm>
            <a:off x="672497" y="285606"/>
            <a:ext cx="10515600" cy="614615"/>
          </a:xfrm>
        </p:spPr>
        <p:txBody>
          <a:bodyPr/>
          <a:lstStyle/>
          <a:p>
            <a:pPr algn="ctr"/>
            <a:r>
              <a:rPr lang="en-US">
                <a:latin typeface="Times New Roman" panose="02020603050405020304" pitchFamily="18" charset="0"/>
                <a:cs typeface="Times New Roman" panose="02020603050405020304" pitchFamily="18" charset="0"/>
              </a:rPr>
              <a:t>II. NỘI DUNG NGHIÊN CỨU</a:t>
            </a:r>
            <a:endParaRPr lang="en-US">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A3870DE-8E29-46B9-8A95-05C49FAC5964}"/>
              </a:ext>
            </a:extLst>
          </p:cNvPr>
          <p:cNvSpPr>
            <a:spLocks noGrp="1"/>
          </p:cNvSpPr>
          <p:nvPr>
            <p:ph type="body" idx="1"/>
          </p:nvPr>
        </p:nvSpPr>
        <p:spPr>
          <a:xfrm>
            <a:off x="729677" y="1602498"/>
            <a:ext cx="9261207" cy="4696441"/>
          </a:xfrm>
        </p:spPr>
        <p:txBody>
          <a:bodyPr/>
          <a:lstStyle/>
          <a:p>
            <a:pPr marL="152396" indent="0" algn="just">
              <a:lnSpc>
                <a:spcPct val="150000"/>
              </a:lnSpc>
              <a:spcAft>
                <a:spcPts val="600"/>
              </a:spcAft>
              <a:buNone/>
            </a:pPr>
            <a:r>
              <a:rPr lang="en-US" sz="2000" b="1" i="1" spc="-5">
                <a:solidFill>
                  <a:schemeClr val="accent5"/>
                </a:solidFill>
                <a:effectLst/>
                <a:latin typeface="Times New Roman" panose="02020603050405020304" pitchFamily="18" charset="0"/>
                <a:ea typeface="Times New Roman" panose="02020603050405020304" pitchFamily="18" charset="0"/>
                <a:cs typeface="Times New Roman" panose="02020603050405020304" pitchFamily="18" charset="0"/>
              </a:rPr>
              <a:t>Công nghệ tìm hiểu:</a:t>
            </a:r>
            <a:endParaRPr lang="vi-VN" sz="2000" b="1" i="1" spc="-5">
              <a:solidFill>
                <a:schemeClr val="accent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52396" indent="0" algn="just">
              <a:lnSpc>
                <a:spcPct val="150000"/>
              </a:lnSpc>
              <a:spcAft>
                <a:spcPts val="600"/>
              </a:spcAft>
              <a:buNone/>
            </a:pPr>
            <a:r>
              <a:rPr lang="vi-VN" sz="1800" b="1">
                <a:effectLst/>
                <a:latin typeface="Times New Roman" panose="02020603050405020304" pitchFamily="18" charset="0"/>
                <a:ea typeface="Arial" panose="020B0604020202020204" pitchFamily="34" charset="0"/>
                <a:cs typeface="Times New Roman" panose="02020603050405020304" pitchFamily="18" charset="0"/>
              </a:rPr>
              <a:t>Web API</a:t>
            </a:r>
            <a:r>
              <a:rPr lang="vi-VN" sz="1800">
                <a:effectLst/>
                <a:latin typeface="Times New Roman" panose="02020603050405020304" pitchFamily="18" charset="0"/>
                <a:ea typeface="Arial" panose="020B0604020202020204" pitchFamily="34" charset="0"/>
                <a:cs typeface="Times New Roman" panose="02020603050405020304" pitchFamily="18" charset="0"/>
              </a:rPr>
              <a:t> là một phương thức dùng để cho phép các ứng dụng khác nhau có thể giao tiếp, trao đổi dữ liệu qua lại. Dữ liệu được Web API trả lại thường ở dạng </a:t>
            </a:r>
            <a:r>
              <a:rPr lang="vi-VN" sz="1800">
                <a:latin typeface="Times New Roman" panose="02020603050405020304" pitchFamily="18" charset="0"/>
                <a:cs typeface="Times New Roman" panose="02020603050405020304" pitchFamily="18" charset="0"/>
              </a:rPr>
              <a:t>JSON</a:t>
            </a:r>
            <a:r>
              <a:rPr lang="vi-VN" sz="1800">
                <a:effectLst/>
                <a:latin typeface="Times New Roman" panose="02020603050405020304" pitchFamily="18" charset="0"/>
                <a:ea typeface="Arial" panose="020B0604020202020204" pitchFamily="34" charset="0"/>
                <a:cs typeface="Times New Roman" panose="02020603050405020304" pitchFamily="18" charset="0"/>
              </a:rPr>
              <a:t> hoặc XML thông qua giao thức HTTP hoặc HTTPS.</a:t>
            </a:r>
          </a:p>
          <a:p>
            <a:pPr marL="152396" indent="0" algn="just">
              <a:lnSpc>
                <a:spcPct val="150000"/>
              </a:lnSpc>
              <a:spcAft>
                <a:spcPts val="600"/>
              </a:spcAft>
              <a:buNone/>
            </a:pPr>
            <a:r>
              <a:rPr lang="vi-VN" sz="1800" b="1">
                <a:effectLst/>
                <a:latin typeface="Times New Roman" panose="02020603050405020304" pitchFamily="18" charset="0"/>
                <a:ea typeface="Arial" panose="020B0604020202020204" pitchFamily="34" charset="0"/>
                <a:cs typeface="Times New Roman" panose="02020603050405020304" pitchFamily="18" charset="0"/>
              </a:rPr>
              <a:t>Health check </a:t>
            </a:r>
            <a:r>
              <a:rPr lang="vi-VN" sz="1800">
                <a:effectLst/>
                <a:latin typeface="Times New Roman" panose="02020603050405020304" pitchFamily="18" charset="0"/>
                <a:ea typeface="Arial" panose="020B0604020202020204" pitchFamily="34" charset="0"/>
                <a:cs typeface="Times New Roman" panose="02020603050405020304" pitchFamily="18" charset="0"/>
              </a:rPr>
              <a:t>là một thư viện được sử dụng để báo cáo trạng thái của các thành phần của ứng dụng.</a:t>
            </a:r>
          </a:p>
          <a:p>
            <a:pPr marL="152396" indent="0" algn="just">
              <a:lnSpc>
                <a:spcPct val="150000"/>
              </a:lnSpc>
              <a:spcAft>
                <a:spcPts val="600"/>
              </a:spcAft>
              <a:buNone/>
            </a:pPr>
            <a:r>
              <a:rPr lang="en-US" sz="2000" b="1">
                <a:solidFill>
                  <a:srgbClr val="3D3D3D"/>
                </a:solidFill>
                <a:effectLst/>
                <a:latin typeface="Times New Roman" panose="02020603050405020304" pitchFamily="18" charset="0"/>
                <a:ea typeface="Times New Roman" panose="02020603050405020304" pitchFamily="18" charset="0"/>
                <a:cs typeface="Times New Roman" panose="02020603050405020304" pitchFamily="18" charset="0"/>
              </a:rPr>
              <a:t>SQL Sever</a:t>
            </a:r>
            <a:r>
              <a:rPr lang="en-US" sz="2000">
                <a:solidFill>
                  <a:srgbClr val="3D3D3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a:effectLst/>
                <a:latin typeface="Times New Roman" panose="02020603050405020304" pitchFamily="18" charset="0"/>
                <a:ea typeface="Arial" panose="020B0604020202020204" pitchFamily="34" charset="0"/>
                <a:cs typeface="Times New Roman" panose="02020603050405020304" pitchFamily="18" charset="0"/>
              </a:rPr>
              <a:t>là một hệ thống quản lý cơ sở dữ liệu quan hệ được phát triển bởi Microsoft. Microsoft SQL Server là một máy chủ cơ sở dữ liệu, có chức năng chinh là lưu trữ và truy xuất dữ liệu theo yêu cầu của các ứng dụng, phần mềm.</a:t>
            </a:r>
          </a:p>
          <a:p>
            <a:pPr marL="152396" indent="0" algn="just">
              <a:lnSpc>
                <a:spcPct val="150000"/>
              </a:lnSpc>
              <a:spcAft>
                <a:spcPts val="600"/>
              </a:spcAft>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87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FDC2-B236-40BB-8301-D192E0A567BF}"/>
              </a:ext>
            </a:extLst>
          </p:cNvPr>
          <p:cNvSpPr>
            <a:spLocks noGrp="1"/>
          </p:cNvSpPr>
          <p:nvPr>
            <p:ph type="title"/>
          </p:nvPr>
        </p:nvSpPr>
        <p:spPr>
          <a:xfrm>
            <a:off x="1433004" y="0"/>
            <a:ext cx="10515600" cy="1325563"/>
          </a:xfrm>
        </p:spPr>
        <p:txBody>
          <a:bodyPr/>
          <a:lstStyle/>
          <a:p>
            <a:r>
              <a:rPr lang="en-US">
                <a:latin typeface="Times New Roman" panose="02020603050405020304" pitchFamily="18" charset="0"/>
                <a:cs typeface="Times New Roman" panose="02020603050405020304" pitchFamily="18" charset="0"/>
              </a:rPr>
              <a:t>III. XÁC ĐỊNH YÊU CẦU NGƯỜI DÙNG</a:t>
            </a:r>
          </a:p>
        </p:txBody>
      </p:sp>
      <p:sp>
        <p:nvSpPr>
          <p:cNvPr id="3" name="TextBox 2">
            <a:extLst>
              <a:ext uri="{FF2B5EF4-FFF2-40B4-BE49-F238E27FC236}">
                <a16:creationId xmlns:a16="http://schemas.microsoft.com/office/drawing/2014/main" id="{8CC4A200-76CA-4810-B68B-2287023BEEDD}"/>
              </a:ext>
            </a:extLst>
          </p:cNvPr>
          <p:cNvSpPr txBox="1"/>
          <p:nvPr/>
        </p:nvSpPr>
        <p:spPr>
          <a:xfrm>
            <a:off x="1325369" y="1309996"/>
            <a:ext cx="5956918"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Yêu cầu chức năng</a:t>
            </a:r>
          </a:p>
        </p:txBody>
      </p:sp>
      <p:sp>
        <p:nvSpPr>
          <p:cNvPr id="4" name="Hình chữ nhật: Góc Tròn 3">
            <a:extLst>
              <a:ext uri="{FF2B5EF4-FFF2-40B4-BE49-F238E27FC236}">
                <a16:creationId xmlns:a16="http://schemas.microsoft.com/office/drawing/2014/main" id="{FD955E34-89BC-402D-B8B3-5A2D00CC74CD}"/>
              </a:ext>
            </a:extLst>
          </p:cNvPr>
          <p:cNvSpPr/>
          <p:nvPr/>
        </p:nvSpPr>
        <p:spPr>
          <a:xfrm>
            <a:off x="606489" y="1964561"/>
            <a:ext cx="1931438"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Quản lý nhân viên</a:t>
            </a:r>
            <a:endParaRPr lang="vi-VN">
              <a:latin typeface="Times New Roman" panose="02020603050405020304" pitchFamily="18" charset="0"/>
              <a:cs typeface="Times New Roman" panose="02020603050405020304" pitchFamily="18" charset="0"/>
            </a:endParaRPr>
          </a:p>
        </p:txBody>
      </p:sp>
      <p:sp>
        <p:nvSpPr>
          <p:cNvPr id="5" name="Hình chữ nhật: Góc Tròn 4">
            <a:extLst>
              <a:ext uri="{FF2B5EF4-FFF2-40B4-BE49-F238E27FC236}">
                <a16:creationId xmlns:a16="http://schemas.microsoft.com/office/drawing/2014/main" id="{55B041F5-56B4-4AC1-ADF4-1577C3582E49}"/>
              </a:ext>
            </a:extLst>
          </p:cNvPr>
          <p:cNvSpPr/>
          <p:nvPr/>
        </p:nvSpPr>
        <p:spPr>
          <a:xfrm>
            <a:off x="2633582" y="1964561"/>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Quản lý quá trình làm việc</a:t>
            </a:r>
            <a:endParaRPr lang="vi-VN">
              <a:latin typeface="Times New Roman" panose="02020603050405020304" pitchFamily="18" charset="0"/>
              <a:cs typeface="Times New Roman" panose="02020603050405020304" pitchFamily="18" charset="0"/>
            </a:endParaRPr>
          </a:p>
        </p:txBody>
      </p:sp>
      <p:sp>
        <p:nvSpPr>
          <p:cNvPr id="6" name="Hình chữ nhật: Góc Tròn 5">
            <a:extLst>
              <a:ext uri="{FF2B5EF4-FFF2-40B4-BE49-F238E27FC236}">
                <a16:creationId xmlns:a16="http://schemas.microsoft.com/office/drawing/2014/main" id="{21928048-DEF9-46F4-B693-B9E3982C39B5}"/>
              </a:ext>
            </a:extLst>
          </p:cNvPr>
          <p:cNvSpPr/>
          <p:nvPr/>
        </p:nvSpPr>
        <p:spPr>
          <a:xfrm>
            <a:off x="4617621" y="1975183"/>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Quản lý tài khoản</a:t>
            </a:r>
            <a:endParaRPr lang="vi-VN">
              <a:latin typeface="Times New Roman" panose="02020603050405020304" pitchFamily="18" charset="0"/>
              <a:cs typeface="Times New Roman" panose="02020603050405020304" pitchFamily="18" charset="0"/>
            </a:endParaRPr>
          </a:p>
        </p:txBody>
      </p:sp>
      <p:sp>
        <p:nvSpPr>
          <p:cNvPr id="30" name="Hình chữ nhật: Góc Tròn 29">
            <a:extLst>
              <a:ext uri="{FF2B5EF4-FFF2-40B4-BE49-F238E27FC236}">
                <a16:creationId xmlns:a16="http://schemas.microsoft.com/office/drawing/2014/main" id="{ED467C31-94E7-4DBF-9483-CFCC2EAF6242}"/>
              </a:ext>
            </a:extLst>
          </p:cNvPr>
          <p:cNvSpPr/>
          <p:nvPr/>
        </p:nvSpPr>
        <p:spPr>
          <a:xfrm>
            <a:off x="6601660" y="1964561"/>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Quản lý phòng ban</a:t>
            </a:r>
            <a:endParaRPr lang="vi-VN">
              <a:latin typeface="Times New Roman" panose="02020603050405020304" pitchFamily="18" charset="0"/>
              <a:cs typeface="Times New Roman" panose="02020603050405020304" pitchFamily="18" charset="0"/>
            </a:endParaRPr>
          </a:p>
        </p:txBody>
      </p:sp>
      <p:sp>
        <p:nvSpPr>
          <p:cNvPr id="31" name="Hình chữ nhật: Góc Tròn 30">
            <a:extLst>
              <a:ext uri="{FF2B5EF4-FFF2-40B4-BE49-F238E27FC236}">
                <a16:creationId xmlns:a16="http://schemas.microsoft.com/office/drawing/2014/main" id="{701EDF1D-8F60-4F6A-9932-BC17331C4AF7}"/>
              </a:ext>
            </a:extLst>
          </p:cNvPr>
          <p:cNvSpPr/>
          <p:nvPr/>
        </p:nvSpPr>
        <p:spPr>
          <a:xfrm>
            <a:off x="606489" y="5396204"/>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Quản lý chức vụ</a:t>
            </a:r>
            <a:endParaRPr lang="vi-VN">
              <a:latin typeface="Times New Roman" panose="02020603050405020304" pitchFamily="18" charset="0"/>
              <a:cs typeface="Times New Roman" panose="02020603050405020304" pitchFamily="18" charset="0"/>
            </a:endParaRPr>
          </a:p>
        </p:txBody>
      </p:sp>
      <p:sp>
        <p:nvSpPr>
          <p:cNvPr id="32" name="Hình chữ nhật: Góc Tròn 31">
            <a:extLst>
              <a:ext uri="{FF2B5EF4-FFF2-40B4-BE49-F238E27FC236}">
                <a16:creationId xmlns:a16="http://schemas.microsoft.com/office/drawing/2014/main" id="{812C0CB3-0E21-44F1-AA5B-3FDD8C89B8D5}"/>
              </a:ext>
            </a:extLst>
          </p:cNvPr>
          <p:cNvSpPr/>
          <p:nvPr/>
        </p:nvSpPr>
        <p:spPr>
          <a:xfrm>
            <a:off x="2633582" y="5396204"/>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Quản lý hợp đồng</a:t>
            </a:r>
            <a:endParaRPr lang="vi-VN">
              <a:latin typeface="Times New Roman" panose="02020603050405020304" pitchFamily="18" charset="0"/>
              <a:cs typeface="Times New Roman" panose="02020603050405020304" pitchFamily="18" charset="0"/>
            </a:endParaRPr>
          </a:p>
        </p:txBody>
      </p:sp>
      <p:sp>
        <p:nvSpPr>
          <p:cNvPr id="33" name="Hình chữ nhật: Góc Tròn 32">
            <a:extLst>
              <a:ext uri="{FF2B5EF4-FFF2-40B4-BE49-F238E27FC236}">
                <a16:creationId xmlns:a16="http://schemas.microsoft.com/office/drawing/2014/main" id="{25D06DB3-0749-4A5C-BF2C-89CDD10F56E2}"/>
              </a:ext>
            </a:extLst>
          </p:cNvPr>
          <p:cNvSpPr/>
          <p:nvPr/>
        </p:nvSpPr>
        <p:spPr>
          <a:xfrm>
            <a:off x="4660675" y="5396204"/>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Tính lương</a:t>
            </a:r>
            <a:endParaRPr lang="vi-VN">
              <a:latin typeface="Times New Roman" panose="02020603050405020304" pitchFamily="18" charset="0"/>
              <a:cs typeface="Times New Roman" panose="02020603050405020304" pitchFamily="18" charset="0"/>
            </a:endParaRPr>
          </a:p>
        </p:txBody>
      </p:sp>
      <p:sp>
        <p:nvSpPr>
          <p:cNvPr id="34" name="Hình chữ nhật: Góc Tròn 33">
            <a:extLst>
              <a:ext uri="{FF2B5EF4-FFF2-40B4-BE49-F238E27FC236}">
                <a16:creationId xmlns:a16="http://schemas.microsoft.com/office/drawing/2014/main" id="{09413E99-CBF4-4B9D-9327-33289FDF200A}"/>
              </a:ext>
            </a:extLst>
          </p:cNvPr>
          <p:cNvSpPr/>
          <p:nvPr/>
        </p:nvSpPr>
        <p:spPr>
          <a:xfrm>
            <a:off x="6687768" y="5396204"/>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Chấm công</a:t>
            </a:r>
            <a:endParaRPr lang="vi-VN">
              <a:latin typeface="Times New Roman" panose="02020603050405020304" pitchFamily="18" charset="0"/>
              <a:cs typeface="Times New Roman" panose="02020603050405020304" pitchFamily="18" charset="0"/>
            </a:endParaRPr>
          </a:p>
        </p:txBody>
      </p:sp>
      <p:sp>
        <p:nvSpPr>
          <p:cNvPr id="35" name="Hình chữ nhật: Góc Tròn 34">
            <a:extLst>
              <a:ext uri="{FF2B5EF4-FFF2-40B4-BE49-F238E27FC236}">
                <a16:creationId xmlns:a16="http://schemas.microsoft.com/office/drawing/2014/main" id="{05969E6B-00E9-4F93-B722-AAD3276D05DE}"/>
              </a:ext>
            </a:extLst>
          </p:cNvPr>
          <p:cNvSpPr/>
          <p:nvPr/>
        </p:nvSpPr>
        <p:spPr>
          <a:xfrm>
            <a:off x="8619205" y="1964561"/>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Báo cáo thống kê</a:t>
            </a:r>
            <a:endParaRPr lang="vi-VN">
              <a:latin typeface="Times New Roman" panose="02020603050405020304" pitchFamily="18" charset="0"/>
              <a:cs typeface="Times New Roman" panose="02020603050405020304" pitchFamily="18" charset="0"/>
            </a:endParaRPr>
          </a:p>
        </p:txBody>
      </p:sp>
      <p:sp>
        <p:nvSpPr>
          <p:cNvPr id="36" name="Hình chữ nhật: Góc Tròn 35">
            <a:extLst>
              <a:ext uri="{FF2B5EF4-FFF2-40B4-BE49-F238E27FC236}">
                <a16:creationId xmlns:a16="http://schemas.microsoft.com/office/drawing/2014/main" id="{41F7723E-B7F0-425C-8C94-A9D06A1A5794}"/>
              </a:ext>
            </a:extLst>
          </p:cNvPr>
          <p:cNvSpPr/>
          <p:nvPr/>
        </p:nvSpPr>
        <p:spPr>
          <a:xfrm>
            <a:off x="8696123" y="5396204"/>
            <a:ext cx="1931437" cy="597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Đăng nhập</a:t>
            </a:r>
          </a:p>
          <a:p>
            <a:pPr algn="ctr"/>
            <a:r>
              <a:rPr lang="en-US">
                <a:latin typeface="Times New Roman" panose="02020603050405020304" pitchFamily="18" charset="0"/>
                <a:cs typeface="Times New Roman" panose="02020603050405020304" pitchFamily="18" charset="0"/>
              </a:rPr>
              <a:t>Đăng xuất</a:t>
            </a:r>
            <a:endParaRPr lang="vi-VN">
              <a:latin typeface="Times New Roman" panose="02020603050405020304" pitchFamily="18" charset="0"/>
              <a:cs typeface="Times New Roman" panose="02020603050405020304" pitchFamily="18" charset="0"/>
            </a:endParaRPr>
          </a:p>
        </p:txBody>
      </p:sp>
      <p:sp>
        <p:nvSpPr>
          <p:cNvPr id="7" name="Hình chữ nhật: Góc Tròn 6">
            <a:extLst>
              <a:ext uri="{FF2B5EF4-FFF2-40B4-BE49-F238E27FC236}">
                <a16:creationId xmlns:a16="http://schemas.microsoft.com/office/drawing/2014/main" id="{8E419976-DE30-4A77-AC06-24FFBE8959F5}"/>
              </a:ext>
            </a:extLst>
          </p:cNvPr>
          <p:cNvSpPr/>
          <p:nvPr/>
        </p:nvSpPr>
        <p:spPr>
          <a:xfrm>
            <a:off x="657807" y="3646817"/>
            <a:ext cx="9144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Giám đốc</a:t>
            </a:r>
            <a:endParaRPr lang="vi-VN">
              <a:latin typeface="Times New Roman" panose="02020603050405020304" pitchFamily="18" charset="0"/>
              <a:cs typeface="Times New Roman" panose="02020603050405020304" pitchFamily="18" charset="0"/>
            </a:endParaRPr>
          </a:p>
        </p:txBody>
      </p:sp>
      <p:sp>
        <p:nvSpPr>
          <p:cNvPr id="8" name="Hình chữ nhật: Góc Tròn 7">
            <a:extLst>
              <a:ext uri="{FF2B5EF4-FFF2-40B4-BE49-F238E27FC236}">
                <a16:creationId xmlns:a16="http://schemas.microsoft.com/office/drawing/2014/main" id="{12176FD7-1102-475F-BE7D-022848AF5FE3}"/>
              </a:ext>
            </a:extLst>
          </p:cNvPr>
          <p:cNvSpPr/>
          <p:nvPr/>
        </p:nvSpPr>
        <p:spPr>
          <a:xfrm>
            <a:off x="5911055" y="3506857"/>
            <a:ext cx="1399592"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Người quản lý nhân sự</a:t>
            </a:r>
            <a:endParaRPr lang="vi-VN">
              <a:latin typeface="Times New Roman" panose="02020603050405020304" pitchFamily="18" charset="0"/>
              <a:cs typeface="Times New Roman" panose="02020603050405020304" pitchFamily="18" charset="0"/>
            </a:endParaRPr>
          </a:p>
        </p:txBody>
      </p:sp>
      <p:sp>
        <p:nvSpPr>
          <p:cNvPr id="9" name="Hình chữ nhật: Góc Tròn 8">
            <a:extLst>
              <a:ext uri="{FF2B5EF4-FFF2-40B4-BE49-F238E27FC236}">
                <a16:creationId xmlns:a16="http://schemas.microsoft.com/office/drawing/2014/main" id="{7AEC8F84-93CD-4E41-A8B9-99D0137236FE}"/>
              </a:ext>
            </a:extLst>
          </p:cNvPr>
          <p:cNvSpPr/>
          <p:nvPr/>
        </p:nvSpPr>
        <p:spPr>
          <a:xfrm>
            <a:off x="10137708" y="3656976"/>
            <a:ext cx="979704"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Nhân viên</a:t>
            </a:r>
            <a:endParaRPr lang="vi-VN">
              <a:latin typeface="Times New Roman" panose="02020603050405020304" pitchFamily="18" charset="0"/>
              <a:cs typeface="Times New Roman" panose="02020603050405020304" pitchFamily="18" charset="0"/>
            </a:endParaRPr>
          </a:p>
        </p:txBody>
      </p:sp>
      <p:cxnSp>
        <p:nvCxnSpPr>
          <p:cNvPr id="135" name="Đường kết nối Mũi tên Thẳng 134">
            <a:extLst>
              <a:ext uri="{FF2B5EF4-FFF2-40B4-BE49-F238E27FC236}">
                <a16:creationId xmlns:a16="http://schemas.microsoft.com/office/drawing/2014/main" id="{5C74ABE1-D262-4EDE-8881-ED5ADEEC33A7}"/>
              </a:ext>
            </a:extLst>
          </p:cNvPr>
          <p:cNvCxnSpPr>
            <a:cxnSpLocks/>
            <a:stCxn id="9" idx="1"/>
            <a:endCxn id="34" idx="0"/>
          </p:cNvCxnSpPr>
          <p:nvPr/>
        </p:nvCxnSpPr>
        <p:spPr>
          <a:xfrm flipH="1">
            <a:off x="7653487" y="4114176"/>
            <a:ext cx="2484221" cy="12820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Đường kết nối Mũi tên Thẳng 137">
            <a:extLst>
              <a:ext uri="{FF2B5EF4-FFF2-40B4-BE49-F238E27FC236}">
                <a16:creationId xmlns:a16="http://schemas.microsoft.com/office/drawing/2014/main" id="{3897E4EA-80D9-44D1-B511-29417800C914}"/>
              </a:ext>
            </a:extLst>
          </p:cNvPr>
          <p:cNvCxnSpPr>
            <a:cxnSpLocks/>
            <a:stCxn id="9" idx="2"/>
            <a:endCxn id="36" idx="0"/>
          </p:cNvCxnSpPr>
          <p:nvPr/>
        </p:nvCxnSpPr>
        <p:spPr>
          <a:xfrm flipH="1">
            <a:off x="9661842" y="4571376"/>
            <a:ext cx="965718" cy="824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2" name="Đường kết nối Mũi tên Thẳng 141">
            <a:extLst>
              <a:ext uri="{FF2B5EF4-FFF2-40B4-BE49-F238E27FC236}">
                <a16:creationId xmlns:a16="http://schemas.microsoft.com/office/drawing/2014/main" id="{F3F14193-33E4-462A-9CF5-F8E3A3D2776F}"/>
              </a:ext>
            </a:extLst>
          </p:cNvPr>
          <p:cNvCxnSpPr>
            <a:cxnSpLocks/>
            <a:stCxn id="7" idx="3"/>
            <a:endCxn id="4" idx="2"/>
          </p:cNvCxnSpPr>
          <p:nvPr/>
        </p:nvCxnSpPr>
        <p:spPr>
          <a:xfrm flipV="1">
            <a:off x="1572207" y="2561721"/>
            <a:ext cx="1" cy="15422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5" name="Đường kết nối Mũi tên Thẳng 144">
            <a:extLst>
              <a:ext uri="{FF2B5EF4-FFF2-40B4-BE49-F238E27FC236}">
                <a16:creationId xmlns:a16="http://schemas.microsoft.com/office/drawing/2014/main" id="{33B50E98-2887-47CB-8515-81C7333D74C8}"/>
              </a:ext>
            </a:extLst>
          </p:cNvPr>
          <p:cNvCxnSpPr>
            <a:cxnSpLocks/>
            <a:stCxn id="7" idx="3"/>
            <a:endCxn id="5" idx="2"/>
          </p:cNvCxnSpPr>
          <p:nvPr/>
        </p:nvCxnSpPr>
        <p:spPr>
          <a:xfrm flipV="1">
            <a:off x="1572207" y="2561721"/>
            <a:ext cx="2027094" cy="15422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8" name="Đường kết nối Mũi tên Thẳng 147">
            <a:extLst>
              <a:ext uri="{FF2B5EF4-FFF2-40B4-BE49-F238E27FC236}">
                <a16:creationId xmlns:a16="http://schemas.microsoft.com/office/drawing/2014/main" id="{75FB2B46-85FD-4012-8669-EC91EDCF8FA4}"/>
              </a:ext>
            </a:extLst>
          </p:cNvPr>
          <p:cNvCxnSpPr>
            <a:cxnSpLocks/>
            <a:stCxn id="7" idx="3"/>
            <a:endCxn id="6" idx="2"/>
          </p:cNvCxnSpPr>
          <p:nvPr/>
        </p:nvCxnSpPr>
        <p:spPr>
          <a:xfrm flipV="1">
            <a:off x="1572207" y="2572343"/>
            <a:ext cx="4011133" cy="15316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1" name="Đường kết nối Mũi tên Thẳng 150">
            <a:extLst>
              <a:ext uri="{FF2B5EF4-FFF2-40B4-BE49-F238E27FC236}">
                <a16:creationId xmlns:a16="http://schemas.microsoft.com/office/drawing/2014/main" id="{AB171335-7EF1-4B53-953B-8CFA30264EBE}"/>
              </a:ext>
            </a:extLst>
          </p:cNvPr>
          <p:cNvCxnSpPr>
            <a:cxnSpLocks/>
            <a:stCxn id="7" idx="3"/>
            <a:endCxn id="30" idx="2"/>
          </p:cNvCxnSpPr>
          <p:nvPr/>
        </p:nvCxnSpPr>
        <p:spPr>
          <a:xfrm flipV="1">
            <a:off x="1572207" y="2561721"/>
            <a:ext cx="5995172" cy="15422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4" name="Đường kết nối Mũi tên Thẳng 153">
            <a:extLst>
              <a:ext uri="{FF2B5EF4-FFF2-40B4-BE49-F238E27FC236}">
                <a16:creationId xmlns:a16="http://schemas.microsoft.com/office/drawing/2014/main" id="{0B20BDFF-2C02-4C7E-96C6-305427B22DFD}"/>
              </a:ext>
            </a:extLst>
          </p:cNvPr>
          <p:cNvCxnSpPr>
            <a:cxnSpLocks/>
            <a:stCxn id="7" idx="3"/>
            <a:endCxn id="35" idx="2"/>
          </p:cNvCxnSpPr>
          <p:nvPr/>
        </p:nvCxnSpPr>
        <p:spPr>
          <a:xfrm flipV="1">
            <a:off x="1572207" y="2561721"/>
            <a:ext cx="8012717" cy="15422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7" name="Đường kết nối Mũi tên Thẳng 156">
            <a:extLst>
              <a:ext uri="{FF2B5EF4-FFF2-40B4-BE49-F238E27FC236}">
                <a16:creationId xmlns:a16="http://schemas.microsoft.com/office/drawing/2014/main" id="{A0AAD510-CDCE-4D27-AEB3-09FFD6634E32}"/>
              </a:ext>
            </a:extLst>
          </p:cNvPr>
          <p:cNvCxnSpPr>
            <a:cxnSpLocks/>
            <a:stCxn id="7" idx="3"/>
            <a:endCxn id="31" idx="0"/>
          </p:cNvCxnSpPr>
          <p:nvPr/>
        </p:nvCxnSpPr>
        <p:spPr>
          <a:xfrm>
            <a:off x="1572207" y="4104017"/>
            <a:ext cx="1" cy="1292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0" name="Đường kết nối Mũi tên Thẳng 159">
            <a:extLst>
              <a:ext uri="{FF2B5EF4-FFF2-40B4-BE49-F238E27FC236}">
                <a16:creationId xmlns:a16="http://schemas.microsoft.com/office/drawing/2014/main" id="{85C5EB41-0D91-4D98-821C-AD148ABEAF4F}"/>
              </a:ext>
            </a:extLst>
          </p:cNvPr>
          <p:cNvCxnSpPr>
            <a:cxnSpLocks/>
            <a:stCxn id="7" idx="3"/>
            <a:endCxn id="32" idx="0"/>
          </p:cNvCxnSpPr>
          <p:nvPr/>
        </p:nvCxnSpPr>
        <p:spPr>
          <a:xfrm>
            <a:off x="1572207" y="4104017"/>
            <a:ext cx="2027094" cy="1292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3" name="Đường kết nối Mũi tên Thẳng 162">
            <a:extLst>
              <a:ext uri="{FF2B5EF4-FFF2-40B4-BE49-F238E27FC236}">
                <a16:creationId xmlns:a16="http://schemas.microsoft.com/office/drawing/2014/main" id="{CC2B747F-0B6C-4157-80D8-B5E5DA62CDCD}"/>
              </a:ext>
            </a:extLst>
          </p:cNvPr>
          <p:cNvCxnSpPr>
            <a:cxnSpLocks/>
            <a:stCxn id="7" idx="3"/>
            <a:endCxn id="33" idx="0"/>
          </p:cNvCxnSpPr>
          <p:nvPr/>
        </p:nvCxnSpPr>
        <p:spPr>
          <a:xfrm>
            <a:off x="1572207" y="4104017"/>
            <a:ext cx="4054187" cy="1292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6" name="Đường kết nối Mũi tên Thẳng 165">
            <a:extLst>
              <a:ext uri="{FF2B5EF4-FFF2-40B4-BE49-F238E27FC236}">
                <a16:creationId xmlns:a16="http://schemas.microsoft.com/office/drawing/2014/main" id="{0FBC1A1D-7378-40E2-A0C5-5C45E5EED2F7}"/>
              </a:ext>
            </a:extLst>
          </p:cNvPr>
          <p:cNvCxnSpPr>
            <a:cxnSpLocks/>
            <a:stCxn id="7" idx="3"/>
            <a:endCxn id="34" idx="0"/>
          </p:cNvCxnSpPr>
          <p:nvPr/>
        </p:nvCxnSpPr>
        <p:spPr>
          <a:xfrm>
            <a:off x="1572207" y="4104017"/>
            <a:ext cx="6081280" cy="1292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0" name="Đường kết nối Mũi tên Thẳng 169">
            <a:extLst>
              <a:ext uri="{FF2B5EF4-FFF2-40B4-BE49-F238E27FC236}">
                <a16:creationId xmlns:a16="http://schemas.microsoft.com/office/drawing/2014/main" id="{5C8A6F6B-3345-49B4-87A5-970553CA67CA}"/>
              </a:ext>
            </a:extLst>
          </p:cNvPr>
          <p:cNvCxnSpPr>
            <a:cxnSpLocks/>
            <a:stCxn id="7" idx="3"/>
            <a:endCxn id="36" idx="0"/>
          </p:cNvCxnSpPr>
          <p:nvPr/>
        </p:nvCxnSpPr>
        <p:spPr>
          <a:xfrm>
            <a:off x="1572207" y="4104017"/>
            <a:ext cx="8089635" cy="1292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1" name="Đường kết nối Mũi tên Thẳng 190">
            <a:extLst>
              <a:ext uri="{FF2B5EF4-FFF2-40B4-BE49-F238E27FC236}">
                <a16:creationId xmlns:a16="http://schemas.microsoft.com/office/drawing/2014/main" id="{AE77475C-15D4-4ADF-A6FF-3CD1DF98F7F0}"/>
              </a:ext>
            </a:extLst>
          </p:cNvPr>
          <p:cNvCxnSpPr>
            <a:cxnSpLocks/>
            <a:stCxn id="8" idx="3"/>
            <a:endCxn id="35" idx="2"/>
          </p:cNvCxnSpPr>
          <p:nvPr/>
        </p:nvCxnSpPr>
        <p:spPr>
          <a:xfrm flipV="1">
            <a:off x="7310647" y="2561721"/>
            <a:ext cx="2274277" cy="14023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3" name="Đường kết nối Mũi tên Thẳng 192">
            <a:extLst>
              <a:ext uri="{FF2B5EF4-FFF2-40B4-BE49-F238E27FC236}">
                <a16:creationId xmlns:a16="http://schemas.microsoft.com/office/drawing/2014/main" id="{5D254EB4-DF7D-4F62-9AEC-AF8BD4B07322}"/>
              </a:ext>
            </a:extLst>
          </p:cNvPr>
          <p:cNvCxnSpPr>
            <a:cxnSpLocks/>
            <a:stCxn id="8" idx="1"/>
            <a:endCxn id="5" idx="2"/>
          </p:cNvCxnSpPr>
          <p:nvPr/>
        </p:nvCxnSpPr>
        <p:spPr>
          <a:xfrm flipH="1" flipV="1">
            <a:off x="3599301" y="2561721"/>
            <a:ext cx="2311754" cy="14023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8" name="Đường kết nối Mũi tên Thẳng 197">
            <a:extLst>
              <a:ext uri="{FF2B5EF4-FFF2-40B4-BE49-F238E27FC236}">
                <a16:creationId xmlns:a16="http://schemas.microsoft.com/office/drawing/2014/main" id="{1F0CD6DF-8057-4F79-829F-30D0EE164233}"/>
              </a:ext>
            </a:extLst>
          </p:cNvPr>
          <p:cNvCxnSpPr>
            <a:cxnSpLocks/>
            <a:stCxn id="8" idx="3"/>
            <a:endCxn id="36" idx="0"/>
          </p:cNvCxnSpPr>
          <p:nvPr/>
        </p:nvCxnSpPr>
        <p:spPr>
          <a:xfrm>
            <a:off x="7310647" y="3964057"/>
            <a:ext cx="2351195" cy="143214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1" name="Đường kết nối Mũi tên Thẳng 200">
            <a:extLst>
              <a:ext uri="{FF2B5EF4-FFF2-40B4-BE49-F238E27FC236}">
                <a16:creationId xmlns:a16="http://schemas.microsoft.com/office/drawing/2014/main" id="{7836D8BE-D1D5-4037-8221-6126F836D970}"/>
              </a:ext>
            </a:extLst>
          </p:cNvPr>
          <p:cNvCxnSpPr>
            <a:cxnSpLocks/>
            <a:stCxn id="8" idx="1"/>
            <a:endCxn id="4" idx="2"/>
          </p:cNvCxnSpPr>
          <p:nvPr/>
        </p:nvCxnSpPr>
        <p:spPr>
          <a:xfrm flipH="1" flipV="1">
            <a:off x="1572208" y="2561721"/>
            <a:ext cx="4338847" cy="14023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4" name="Đường kết nối Mũi tên Thẳng 203">
            <a:extLst>
              <a:ext uri="{FF2B5EF4-FFF2-40B4-BE49-F238E27FC236}">
                <a16:creationId xmlns:a16="http://schemas.microsoft.com/office/drawing/2014/main" id="{E1722153-76B5-4179-8200-C33CD03E2414}"/>
              </a:ext>
            </a:extLst>
          </p:cNvPr>
          <p:cNvCxnSpPr>
            <a:cxnSpLocks/>
            <a:stCxn id="8" idx="1"/>
            <a:endCxn id="32" idx="0"/>
          </p:cNvCxnSpPr>
          <p:nvPr/>
        </p:nvCxnSpPr>
        <p:spPr>
          <a:xfrm flipH="1">
            <a:off x="3599301" y="3964057"/>
            <a:ext cx="2311754" cy="143214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2" name="Đường kết nối Mũi tên Thẳng 211">
            <a:extLst>
              <a:ext uri="{FF2B5EF4-FFF2-40B4-BE49-F238E27FC236}">
                <a16:creationId xmlns:a16="http://schemas.microsoft.com/office/drawing/2014/main" id="{0533B8F8-2CE9-461A-9990-B81FF86E2CE8}"/>
              </a:ext>
            </a:extLst>
          </p:cNvPr>
          <p:cNvCxnSpPr>
            <a:cxnSpLocks/>
            <a:stCxn id="8" idx="1"/>
            <a:endCxn id="33" idx="0"/>
          </p:cNvCxnSpPr>
          <p:nvPr/>
        </p:nvCxnSpPr>
        <p:spPr>
          <a:xfrm flipH="1">
            <a:off x="5626394" y="3964057"/>
            <a:ext cx="284661" cy="143214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5" name="Đường kết nối Mũi tên Thẳng 214">
            <a:extLst>
              <a:ext uri="{FF2B5EF4-FFF2-40B4-BE49-F238E27FC236}">
                <a16:creationId xmlns:a16="http://schemas.microsoft.com/office/drawing/2014/main" id="{1A6CA818-6D4D-4DEF-A89F-AABDEF0649B8}"/>
              </a:ext>
            </a:extLst>
          </p:cNvPr>
          <p:cNvCxnSpPr>
            <a:cxnSpLocks/>
            <a:stCxn id="8" idx="3"/>
            <a:endCxn id="34" idx="0"/>
          </p:cNvCxnSpPr>
          <p:nvPr/>
        </p:nvCxnSpPr>
        <p:spPr>
          <a:xfrm>
            <a:off x="7310647" y="3964057"/>
            <a:ext cx="342840" cy="143214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50976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2"/>
                                        </p:tgtEl>
                                        <p:attrNameLst>
                                          <p:attrName>style.visibility</p:attrName>
                                        </p:attrNameLst>
                                      </p:cBhvr>
                                      <p:to>
                                        <p:strVal val="visible"/>
                                      </p:to>
                                    </p:set>
                                    <p:animEffect transition="in" filter="fade">
                                      <p:cBhvr>
                                        <p:cTn id="44" dur="500"/>
                                        <p:tgtEl>
                                          <p:spTgt spid="142"/>
                                        </p:tgtEl>
                                      </p:cBhvr>
                                    </p:animEffect>
                                  </p:childTnLst>
                                </p:cTn>
                              </p:par>
                              <p:par>
                                <p:cTn id="45" presetID="10" presetClass="entr" presetSubtype="0" fill="hold" nodeType="withEffect">
                                  <p:stCondLst>
                                    <p:cond delay="0"/>
                                  </p:stCondLst>
                                  <p:childTnLst>
                                    <p:set>
                                      <p:cBhvr>
                                        <p:cTn id="46" dur="1" fill="hold">
                                          <p:stCondLst>
                                            <p:cond delay="0"/>
                                          </p:stCondLst>
                                        </p:cTn>
                                        <p:tgtEl>
                                          <p:spTgt spid="145"/>
                                        </p:tgtEl>
                                        <p:attrNameLst>
                                          <p:attrName>style.visibility</p:attrName>
                                        </p:attrNameLst>
                                      </p:cBhvr>
                                      <p:to>
                                        <p:strVal val="visible"/>
                                      </p:to>
                                    </p:set>
                                    <p:animEffect transition="in" filter="fade">
                                      <p:cBhvr>
                                        <p:cTn id="47" dur="500"/>
                                        <p:tgtEl>
                                          <p:spTgt spid="145"/>
                                        </p:tgtEl>
                                      </p:cBhvr>
                                    </p:animEffect>
                                  </p:childTnLst>
                                </p:cTn>
                              </p:par>
                              <p:par>
                                <p:cTn id="48" presetID="10" presetClass="entr" presetSubtype="0" fill="hold" nodeType="withEffect">
                                  <p:stCondLst>
                                    <p:cond delay="0"/>
                                  </p:stCondLst>
                                  <p:childTnLst>
                                    <p:set>
                                      <p:cBhvr>
                                        <p:cTn id="49" dur="1" fill="hold">
                                          <p:stCondLst>
                                            <p:cond delay="0"/>
                                          </p:stCondLst>
                                        </p:cTn>
                                        <p:tgtEl>
                                          <p:spTgt spid="148"/>
                                        </p:tgtEl>
                                        <p:attrNameLst>
                                          <p:attrName>style.visibility</p:attrName>
                                        </p:attrNameLst>
                                      </p:cBhvr>
                                      <p:to>
                                        <p:strVal val="visible"/>
                                      </p:to>
                                    </p:set>
                                    <p:animEffect transition="in" filter="fade">
                                      <p:cBhvr>
                                        <p:cTn id="50" dur="500"/>
                                        <p:tgtEl>
                                          <p:spTgt spid="148"/>
                                        </p:tgtEl>
                                      </p:cBhvr>
                                    </p:animEffect>
                                  </p:childTnLst>
                                </p:cTn>
                              </p:par>
                              <p:par>
                                <p:cTn id="51" presetID="10" presetClass="entr" presetSubtype="0" fill="hold" nodeType="withEffect">
                                  <p:stCondLst>
                                    <p:cond delay="0"/>
                                  </p:stCondLst>
                                  <p:childTnLst>
                                    <p:set>
                                      <p:cBhvr>
                                        <p:cTn id="52" dur="1" fill="hold">
                                          <p:stCondLst>
                                            <p:cond delay="0"/>
                                          </p:stCondLst>
                                        </p:cTn>
                                        <p:tgtEl>
                                          <p:spTgt spid="151"/>
                                        </p:tgtEl>
                                        <p:attrNameLst>
                                          <p:attrName>style.visibility</p:attrName>
                                        </p:attrNameLst>
                                      </p:cBhvr>
                                      <p:to>
                                        <p:strVal val="visible"/>
                                      </p:to>
                                    </p:set>
                                    <p:animEffect transition="in" filter="fade">
                                      <p:cBhvr>
                                        <p:cTn id="53" dur="500"/>
                                        <p:tgtEl>
                                          <p:spTgt spid="151"/>
                                        </p:tgtEl>
                                      </p:cBhvr>
                                    </p:animEffect>
                                  </p:childTnLst>
                                </p:cTn>
                              </p:par>
                              <p:par>
                                <p:cTn id="54" presetID="10" presetClass="entr" presetSubtype="0" fill="hold" nodeType="withEffect">
                                  <p:stCondLst>
                                    <p:cond delay="0"/>
                                  </p:stCondLst>
                                  <p:childTnLst>
                                    <p:set>
                                      <p:cBhvr>
                                        <p:cTn id="55" dur="1" fill="hold">
                                          <p:stCondLst>
                                            <p:cond delay="0"/>
                                          </p:stCondLst>
                                        </p:cTn>
                                        <p:tgtEl>
                                          <p:spTgt spid="154"/>
                                        </p:tgtEl>
                                        <p:attrNameLst>
                                          <p:attrName>style.visibility</p:attrName>
                                        </p:attrNameLst>
                                      </p:cBhvr>
                                      <p:to>
                                        <p:strVal val="visible"/>
                                      </p:to>
                                    </p:set>
                                    <p:animEffect transition="in" filter="fade">
                                      <p:cBhvr>
                                        <p:cTn id="56" dur="500"/>
                                        <p:tgtEl>
                                          <p:spTgt spid="154"/>
                                        </p:tgtEl>
                                      </p:cBhvr>
                                    </p:animEffect>
                                  </p:childTnLst>
                                </p:cTn>
                              </p:par>
                              <p:par>
                                <p:cTn id="57" presetID="10" presetClass="entr" presetSubtype="0" fill="hold" nodeType="withEffect">
                                  <p:stCondLst>
                                    <p:cond delay="0"/>
                                  </p:stCondLst>
                                  <p:childTnLst>
                                    <p:set>
                                      <p:cBhvr>
                                        <p:cTn id="58" dur="1" fill="hold">
                                          <p:stCondLst>
                                            <p:cond delay="0"/>
                                          </p:stCondLst>
                                        </p:cTn>
                                        <p:tgtEl>
                                          <p:spTgt spid="157"/>
                                        </p:tgtEl>
                                        <p:attrNameLst>
                                          <p:attrName>style.visibility</p:attrName>
                                        </p:attrNameLst>
                                      </p:cBhvr>
                                      <p:to>
                                        <p:strVal val="visible"/>
                                      </p:to>
                                    </p:set>
                                    <p:animEffect transition="in" filter="fade">
                                      <p:cBhvr>
                                        <p:cTn id="59" dur="500"/>
                                        <p:tgtEl>
                                          <p:spTgt spid="157"/>
                                        </p:tgtEl>
                                      </p:cBhvr>
                                    </p:animEffect>
                                  </p:childTnLst>
                                </p:cTn>
                              </p:par>
                              <p:par>
                                <p:cTn id="60" presetID="10" presetClass="entr" presetSubtype="0" fill="hold" nodeType="withEffect">
                                  <p:stCondLst>
                                    <p:cond delay="0"/>
                                  </p:stCondLst>
                                  <p:childTnLst>
                                    <p:set>
                                      <p:cBhvr>
                                        <p:cTn id="61" dur="1" fill="hold">
                                          <p:stCondLst>
                                            <p:cond delay="0"/>
                                          </p:stCondLst>
                                        </p:cTn>
                                        <p:tgtEl>
                                          <p:spTgt spid="160"/>
                                        </p:tgtEl>
                                        <p:attrNameLst>
                                          <p:attrName>style.visibility</p:attrName>
                                        </p:attrNameLst>
                                      </p:cBhvr>
                                      <p:to>
                                        <p:strVal val="visible"/>
                                      </p:to>
                                    </p:set>
                                    <p:animEffect transition="in" filter="fade">
                                      <p:cBhvr>
                                        <p:cTn id="62" dur="500"/>
                                        <p:tgtEl>
                                          <p:spTgt spid="160"/>
                                        </p:tgtEl>
                                      </p:cBhvr>
                                    </p:animEffect>
                                  </p:childTnLst>
                                </p:cTn>
                              </p:par>
                              <p:par>
                                <p:cTn id="63" presetID="10" presetClass="entr" presetSubtype="0" fill="hold" nodeType="withEffect">
                                  <p:stCondLst>
                                    <p:cond delay="0"/>
                                  </p:stCondLst>
                                  <p:childTnLst>
                                    <p:set>
                                      <p:cBhvr>
                                        <p:cTn id="64" dur="1" fill="hold">
                                          <p:stCondLst>
                                            <p:cond delay="0"/>
                                          </p:stCondLst>
                                        </p:cTn>
                                        <p:tgtEl>
                                          <p:spTgt spid="163"/>
                                        </p:tgtEl>
                                        <p:attrNameLst>
                                          <p:attrName>style.visibility</p:attrName>
                                        </p:attrNameLst>
                                      </p:cBhvr>
                                      <p:to>
                                        <p:strVal val="visible"/>
                                      </p:to>
                                    </p:set>
                                    <p:animEffect transition="in" filter="fade">
                                      <p:cBhvr>
                                        <p:cTn id="65" dur="500"/>
                                        <p:tgtEl>
                                          <p:spTgt spid="163"/>
                                        </p:tgtEl>
                                      </p:cBhvr>
                                    </p:animEffect>
                                  </p:childTnLst>
                                </p:cTn>
                              </p:par>
                              <p:par>
                                <p:cTn id="66" presetID="10" presetClass="entr" presetSubtype="0" fill="hold" nodeType="withEffect">
                                  <p:stCondLst>
                                    <p:cond delay="0"/>
                                  </p:stCondLst>
                                  <p:childTnLst>
                                    <p:set>
                                      <p:cBhvr>
                                        <p:cTn id="67" dur="1" fill="hold">
                                          <p:stCondLst>
                                            <p:cond delay="0"/>
                                          </p:stCondLst>
                                        </p:cTn>
                                        <p:tgtEl>
                                          <p:spTgt spid="166"/>
                                        </p:tgtEl>
                                        <p:attrNameLst>
                                          <p:attrName>style.visibility</p:attrName>
                                        </p:attrNameLst>
                                      </p:cBhvr>
                                      <p:to>
                                        <p:strVal val="visible"/>
                                      </p:to>
                                    </p:set>
                                    <p:animEffect transition="in" filter="fade">
                                      <p:cBhvr>
                                        <p:cTn id="68" dur="500"/>
                                        <p:tgtEl>
                                          <p:spTgt spid="166"/>
                                        </p:tgtEl>
                                      </p:cBhvr>
                                    </p:animEffect>
                                  </p:childTnLst>
                                </p:cTn>
                              </p:par>
                              <p:par>
                                <p:cTn id="69" presetID="10" presetClass="entr" presetSubtype="0" fill="hold" nodeType="withEffect">
                                  <p:stCondLst>
                                    <p:cond delay="0"/>
                                  </p:stCondLst>
                                  <p:childTnLst>
                                    <p:set>
                                      <p:cBhvr>
                                        <p:cTn id="70" dur="1" fill="hold">
                                          <p:stCondLst>
                                            <p:cond delay="0"/>
                                          </p:stCondLst>
                                        </p:cTn>
                                        <p:tgtEl>
                                          <p:spTgt spid="170"/>
                                        </p:tgtEl>
                                        <p:attrNameLst>
                                          <p:attrName>style.visibility</p:attrName>
                                        </p:attrNameLst>
                                      </p:cBhvr>
                                      <p:to>
                                        <p:strVal val="visible"/>
                                      </p:to>
                                    </p:set>
                                    <p:animEffect transition="in" filter="fade">
                                      <p:cBhvr>
                                        <p:cTn id="71" dur="500"/>
                                        <p:tgtEl>
                                          <p:spTgt spid="17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01"/>
                                        </p:tgtEl>
                                        <p:attrNameLst>
                                          <p:attrName>style.visibility</p:attrName>
                                        </p:attrNameLst>
                                      </p:cBhvr>
                                      <p:to>
                                        <p:strVal val="visible"/>
                                      </p:to>
                                    </p:set>
                                    <p:animEffect transition="in" filter="fade">
                                      <p:cBhvr>
                                        <p:cTn id="81" dur="500"/>
                                        <p:tgtEl>
                                          <p:spTgt spid="20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3"/>
                                        </p:tgtEl>
                                        <p:attrNameLst>
                                          <p:attrName>style.visibility</p:attrName>
                                        </p:attrNameLst>
                                      </p:cBhvr>
                                      <p:to>
                                        <p:strVal val="visible"/>
                                      </p:to>
                                    </p:set>
                                    <p:animEffect transition="in" filter="fade">
                                      <p:cBhvr>
                                        <p:cTn id="86" dur="500"/>
                                        <p:tgtEl>
                                          <p:spTgt spid="19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91"/>
                                        </p:tgtEl>
                                        <p:attrNameLst>
                                          <p:attrName>style.visibility</p:attrName>
                                        </p:attrNameLst>
                                      </p:cBhvr>
                                      <p:to>
                                        <p:strVal val="visible"/>
                                      </p:to>
                                    </p:set>
                                    <p:animEffect transition="in" filter="fade">
                                      <p:cBhvr>
                                        <p:cTn id="91" dur="500"/>
                                        <p:tgtEl>
                                          <p:spTgt spid="19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04"/>
                                        </p:tgtEl>
                                        <p:attrNameLst>
                                          <p:attrName>style.visibility</p:attrName>
                                        </p:attrNameLst>
                                      </p:cBhvr>
                                      <p:to>
                                        <p:strVal val="visible"/>
                                      </p:to>
                                    </p:set>
                                    <p:animEffect transition="in" filter="fade">
                                      <p:cBhvr>
                                        <p:cTn id="96" dur="500"/>
                                        <p:tgtEl>
                                          <p:spTgt spid="20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12"/>
                                        </p:tgtEl>
                                        <p:attrNameLst>
                                          <p:attrName>style.visibility</p:attrName>
                                        </p:attrNameLst>
                                      </p:cBhvr>
                                      <p:to>
                                        <p:strVal val="visible"/>
                                      </p:to>
                                    </p:set>
                                    <p:animEffect transition="in" filter="fade">
                                      <p:cBhvr>
                                        <p:cTn id="101" dur="500"/>
                                        <p:tgtEl>
                                          <p:spTgt spid="21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15"/>
                                        </p:tgtEl>
                                        <p:attrNameLst>
                                          <p:attrName>style.visibility</p:attrName>
                                        </p:attrNameLst>
                                      </p:cBhvr>
                                      <p:to>
                                        <p:strVal val="visible"/>
                                      </p:to>
                                    </p:set>
                                    <p:animEffect transition="in" filter="fade">
                                      <p:cBhvr>
                                        <p:cTn id="106" dur="500"/>
                                        <p:tgtEl>
                                          <p:spTgt spid="21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98"/>
                                        </p:tgtEl>
                                        <p:attrNameLst>
                                          <p:attrName>style.visibility</p:attrName>
                                        </p:attrNameLst>
                                      </p:cBhvr>
                                      <p:to>
                                        <p:strVal val="visible"/>
                                      </p:to>
                                    </p:set>
                                    <p:animEffect transition="in" filter="fade">
                                      <p:cBhvr>
                                        <p:cTn id="111" dur="500"/>
                                        <p:tgtEl>
                                          <p:spTgt spid="19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fad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35"/>
                                        </p:tgtEl>
                                        <p:attrNameLst>
                                          <p:attrName>style.visibility</p:attrName>
                                        </p:attrNameLst>
                                      </p:cBhvr>
                                      <p:to>
                                        <p:strVal val="visible"/>
                                      </p:to>
                                    </p:set>
                                    <p:animEffect transition="in" filter="fade">
                                      <p:cBhvr>
                                        <p:cTn id="121" dur="500"/>
                                        <p:tgtEl>
                                          <p:spTgt spid="135"/>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38"/>
                                        </p:tgtEl>
                                        <p:attrNameLst>
                                          <p:attrName>style.visibility</p:attrName>
                                        </p:attrNameLst>
                                      </p:cBhvr>
                                      <p:to>
                                        <p:strVal val="visible"/>
                                      </p:to>
                                    </p:set>
                                    <p:animEffect transition="in" filter="fade">
                                      <p:cBhvr>
                                        <p:cTn id="126"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30" grpId="0" animBg="1"/>
      <p:bldP spid="31" grpId="0" animBg="1"/>
      <p:bldP spid="32" grpId="0" animBg="1"/>
      <p:bldP spid="33" grpId="0" animBg="1"/>
      <p:bldP spid="34" grpId="0" animBg="1"/>
      <p:bldP spid="35" grpId="0" animBg="1"/>
      <p:bldP spid="3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5" name="Google Shape;255;p29"/>
          <p:cNvSpPr txBox="1">
            <a:spLocks noGrp="1"/>
          </p:cNvSpPr>
          <p:nvPr>
            <p:ph type="sldNum" idx="12"/>
          </p:nvPr>
        </p:nvSpPr>
        <p:spPr>
          <a:xfrm>
            <a:off x="11104245" y="6129935"/>
            <a:ext cx="731600" cy="524800"/>
          </a:xfrm>
          <a:prstGeom prst="rect">
            <a:avLst/>
          </a:prstGeom>
        </p:spPr>
        <p:txBody>
          <a:bodyPr spcFirstLastPara="1" vert="horz" wrap="square" lIns="0" tIns="0" rIns="0" bIns="0" rtlCol="0" anchor="ctr" anchorCtr="0">
            <a:noAutofit/>
          </a:bodyPr>
          <a:lstStyle/>
          <a:p>
            <a:fld id="{00000000-1234-1234-1234-123412341234}" type="slidenum">
              <a:rPr lang="en">
                <a:latin typeface="Times New Roman" panose="02020603050405020304" pitchFamily="18" charset="0"/>
                <a:cs typeface="Times New Roman" panose="02020603050405020304" pitchFamily="18" charset="0"/>
              </a:rPr>
              <a:pPr/>
              <a:t>7</a:t>
            </a:fld>
            <a:endParaRPr>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838233" y="-373096"/>
            <a:ext cx="10515600" cy="1325563"/>
          </a:xfrm>
          <a:prstGeom prst="rect">
            <a:avLst/>
          </a:prstGeom>
        </p:spPr>
        <p:txBody>
          <a:bodyPr spcFirstLastPara="1" vert="horz" wrap="square" lIns="0" tIns="0" rIns="0" bIns="0" rtlCol="0" anchor="b" anchorCtr="0">
            <a:noAutofit/>
          </a:bodyPr>
          <a:lstStyle>
            <a:lvl1pPr lvl="0" algn="l" defTabSz="914400" rtl="0" eaLnBrk="1" latinLnBrk="0" hangingPunct="1">
              <a:lnSpc>
                <a:spcPct val="90000"/>
              </a:lnSpc>
              <a:spcBef>
                <a:spcPts val="0"/>
              </a:spcBef>
              <a:spcAft>
                <a:spcPts val="0"/>
              </a:spcAft>
              <a:buSzPts val="3200"/>
              <a:buNone/>
              <a:defRPr sz="4000" b="1" kern="1200">
                <a:solidFill>
                  <a:schemeClr val="bg1"/>
                </a:solidFill>
                <a:latin typeface="+mn-lt"/>
                <a:ea typeface="+mj-ea"/>
                <a:cs typeface="+mj-cs"/>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pPr algn="ctr"/>
            <a:r>
              <a:rPr lang="en-US">
                <a:latin typeface="Times New Roman" panose="02020603050405020304" pitchFamily="18" charset="0"/>
                <a:cs typeface="Times New Roman" panose="02020603050405020304" pitchFamily="18" charset="0"/>
              </a:rPr>
              <a:t>IV. THIẾT KẾ HỆ THỐNG</a:t>
            </a:r>
          </a:p>
        </p:txBody>
      </p:sp>
      <p:sp>
        <p:nvSpPr>
          <p:cNvPr id="8" name="TextBox 7">
            <a:extLst>
              <a:ext uri="{FF2B5EF4-FFF2-40B4-BE49-F238E27FC236}">
                <a16:creationId xmlns:a16="http://schemas.microsoft.com/office/drawing/2014/main" id="{F19848C6-2EC1-469F-A355-8057EB0D02D8}"/>
              </a:ext>
            </a:extLst>
          </p:cNvPr>
          <p:cNvSpPr txBox="1"/>
          <p:nvPr/>
        </p:nvSpPr>
        <p:spPr>
          <a:xfrm>
            <a:off x="610565" y="1184796"/>
            <a:ext cx="3323346"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Đặc tả yêu cầu hệ thống</a:t>
            </a:r>
          </a:p>
        </p:txBody>
      </p:sp>
      <p:graphicFrame>
        <p:nvGraphicFramePr>
          <p:cNvPr id="9" name="Table 8">
            <a:extLst>
              <a:ext uri="{FF2B5EF4-FFF2-40B4-BE49-F238E27FC236}">
                <a16:creationId xmlns:a16="http://schemas.microsoft.com/office/drawing/2014/main" id="{1DB25A46-7A87-47F0-AAD9-E43B22F1D0F4}"/>
              </a:ext>
            </a:extLst>
          </p:cNvPr>
          <p:cNvGraphicFramePr>
            <a:graphicFrameLocks noGrp="1"/>
          </p:cNvGraphicFramePr>
          <p:nvPr>
            <p:extLst>
              <p:ext uri="{D42A27DB-BD31-4B8C-83A1-F6EECF244321}">
                <p14:modId xmlns:p14="http://schemas.microsoft.com/office/powerpoint/2010/main" val="184046274"/>
              </p:ext>
            </p:extLst>
          </p:nvPr>
        </p:nvGraphicFramePr>
        <p:xfrm>
          <a:off x="1748901" y="1961964"/>
          <a:ext cx="9090734" cy="3480407"/>
        </p:xfrm>
        <a:graphic>
          <a:graphicData uri="http://schemas.openxmlformats.org/drawingml/2006/table">
            <a:tbl>
              <a:tblPr firstRow="1" firstCol="1" bandRow="1">
                <a:tableStyleId>{5C22544A-7EE6-4342-B048-85BDC9FD1C3A}</a:tableStyleId>
              </a:tblPr>
              <a:tblGrid>
                <a:gridCol w="939299">
                  <a:extLst>
                    <a:ext uri="{9D8B030D-6E8A-4147-A177-3AD203B41FA5}">
                      <a16:colId xmlns:a16="http://schemas.microsoft.com/office/drawing/2014/main" val="1436421289"/>
                    </a:ext>
                  </a:extLst>
                </a:gridCol>
                <a:gridCol w="1664441">
                  <a:extLst>
                    <a:ext uri="{9D8B030D-6E8A-4147-A177-3AD203B41FA5}">
                      <a16:colId xmlns:a16="http://schemas.microsoft.com/office/drawing/2014/main" val="212920067"/>
                    </a:ext>
                  </a:extLst>
                </a:gridCol>
                <a:gridCol w="6486994">
                  <a:extLst>
                    <a:ext uri="{9D8B030D-6E8A-4147-A177-3AD203B41FA5}">
                      <a16:colId xmlns:a16="http://schemas.microsoft.com/office/drawing/2014/main" val="3477473787"/>
                    </a:ext>
                  </a:extLst>
                </a:gridCol>
              </a:tblGrid>
              <a:tr h="444982">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STT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Tên tác nhân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Mô tả</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extLst>
                  <a:ext uri="{0D108BD9-81ED-4DB2-BD59-A6C34878D82A}">
                    <a16:rowId xmlns:a16="http://schemas.microsoft.com/office/drawing/2014/main" val="3973129477"/>
                  </a:ext>
                </a:extLst>
              </a:tr>
              <a:tr h="1049761">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Giám đốc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tc>
                  <a:txBody>
                    <a:bodyPr/>
                    <a:lstStyle/>
                    <a:p>
                      <a:pPr algn="just">
                        <a:spcBef>
                          <a:spcPts val="600"/>
                        </a:spcBef>
                        <a:spcAft>
                          <a:spcPts val="600"/>
                        </a:spcAft>
                      </a:pPr>
                      <a:r>
                        <a:rPr lang="vi-VN" sz="1800" kern="1200">
                          <a:solidFill>
                            <a:schemeClr val="dk1"/>
                          </a:solidFill>
                          <a:effectLst/>
                          <a:latin typeface="Times New Roman" panose="02020603050405020304" pitchFamily="18" charset="0"/>
                          <a:ea typeface="+mn-ea"/>
                          <a:cs typeface="Times New Roman" panose="02020603050405020304" pitchFamily="18" charset="0"/>
                        </a:rPr>
                        <a:t>Sử dụng toàn bộ chức năng của website</a:t>
                      </a:r>
                      <a:r>
                        <a:rPr lang="en-US" sz="1800" kern="1200">
                          <a:solidFill>
                            <a:schemeClr val="dk1"/>
                          </a:solidFill>
                          <a:effectLst/>
                          <a:latin typeface="Times New Roman" panose="02020603050405020304" pitchFamily="18" charset="0"/>
                          <a:ea typeface="+mn-ea"/>
                          <a:cs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extLst>
                  <a:ext uri="{0D108BD9-81ED-4DB2-BD59-A6C34878D82A}">
                    <a16:rowId xmlns:a16="http://schemas.microsoft.com/office/drawing/2014/main" val="4149384549"/>
                  </a:ext>
                </a:extLst>
              </a:tr>
              <a:tr h="850999">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Người quản lý nhân sự</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tc>
                  <a:txBody>
                    <a:bodyPr/>
                    <a:lstStyle/>
                    <a:p>
                      <a:r>
                        <a:rPr lang="vi-VN" sz="1800" kern="1200">
                          <a:solidFill>
                            <a:schemeClr val="dk1"/>
                          </a:solidFill>
                          <a:effectLst/>
                          <a:latin typeface="Times New Roman" panose="02020603050405020304" pitchFamily="18" charset="0"/>
                          <a:ea typeface="+mn-ea"/>
                          <a:cs typeface="Times New Roman" panose="02020603050405020304" pitchFamily="18" charset="0"/>
                        </a:rPr>
                        <a:t>Đăng nhập/đăng xuất, quản lý nhân viên, quản lý hợp đồng, quản lý quá trình làm việc, chấm công, tính lương, báo cáo thống kê.</a:t>
                      </a:r>
                    </a:p>
                  </a:txBody>
                  <a:tcPr marL="81576" marR="81576" marT="0" marB="0" anchor="ctr"/>
                </a:tc>
                <a:extLst>
                  <a:ext uri="{0D108BD9-81ED-4DB2-BD59-A6C34878D82A}">
                    <a16:rowId xmlns:a16="http://schemas.microsoft.com/office/drawing/2014/main" val="659652940"/>
                  </a:ext>
                </a:extLst>
              </a:tr>
              <a:tr h="1134665">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tc>
                  <a:txBody>
                    <a:bodyPr/>
                    <a:lstStyle/>
                    <a:p>
                      <a:pPr algn="ctr">
                        <a:spcBef>
                          <a:spcPts val="600"/>
                        </a:spcBef>
                        <a:spcAft>
                          <a:spcPts val="600"/>
                        </a:spcAft>
                      </a:pPr>
                      <a:r>
                        <a:rPr lang="en-US" sz="1800">
                          <a:effectLst/>
                          <a:latin typeface="Times New Roman" panose="02020603050405020304" pitchFamily="18" charset="0"/>
                          <a:cs typeface="Times New Roman" panose="02020603050405020304" pitchFamily="18" charset="0"/>
                        </a:rPr>
                        <a:t>Nhân viên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tc>
                  <a:txBody>
                    <a:bodyPr/>
                    <a:lstStyle/>
                    <a:p>
                      <a:pPr algn="just">
                        <a:spcBef>
                          <a:spcPts val="600"/>
                        </a:spcBef>
                        <a:spcAft>
                          <a:spcPts val="600"/>
                        </a:spcAft>
                      </a:pPr>
                      <a:r>
                        <a:rPr lang="vi-VN" sz="1800" kern="1200">
                          <a:solidFill>
                            <a:schemeClr val="dk1"/>
                          </a:solidFill>
                          <a:effectLst/>
                          <a:latin typeface="Times New Roman" panose="02020603050405020304" pitchFamily="18" charset="0"/>
                          <a:ea typeface="+mn-ea"/>
                          <a:cs typeface="Times New Roman" panose="02020603050405020304" pitchFamily="18" charset="0"/>
                        </a:rPr>
                        <a:t>Đăng nhập/đăng xuất, chấm công.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576" marR="81576" marT="0" marB="0" anchor="ctr"/>
                </a:tc>
                <a:extLst>
                  <a:ext uri="{0D108BD9-81ED-4DB2-BD59-A6C34878D82A}">
                    <a16:rowId xmlns:a16="http://schemas.microsoft.com/office/drawing/2014/main" val="4153278955"/>
                  </a:ext>
                </a:extLst>
              </a:tr>
            </a:tbl>
          </a:graphicData>
        </a:graphic>
      </p:graphicFrame>
    </p:spTree>
    <p:extLst>
      <p:ext uri="{BB962C8B-B14F-4D97-AF65-F5344CB8AC3E}">
        <p14:creationId xmlns:p14="http://schemas.microsoft.com/office/powerpoint/2010/main" val="22675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27B71D-2D98-450C-8D26-31C4C873E975}"/>
              </a:ext>
            </a:extLst>
          </p:cNvPr>
          <p:cNvSpPr txBox="1"/>
          <p:nvPr/>
        </p:nvSpPr>
        <p:spPr>
          <a:xfrm>
            <a:off x="3886033" y="6195527"/>
            <a:ext cx="3700052"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Biểu đồ Usecase tổng quát </a:t>
            </a:r>
          </a:p>
        </p:txBody>
      </p:sp>
      <p:sp>
        <p:nvSpPr>
          <p:cNvPr id="10" name="TextBox 9">
            <a:extLst>
              <a:ext uri="{FF2B5EF4-FFF2-40B4-BE49-F238E27FC236}">
                <a16:creationId xmlns:a16="http://schemas.microsoft.com/office/drawing/2014/main" id="{12830140-3C6D-4275-9B8B-91A796009243}"/>
              </a:ext>
            </a:extLst>
          </p:cNvPr>
          <p:cNvSpPr txBox="1"/>
          <p:nvPr/>
        </p:nvSpPr>
        <p:spPr>
          <a:xfrm>
            <a:off x="2349254" y="299033"/>
            <a:ext cx="6094520" cy="646331"/>
          </a:xfrm>
          <a:prstGeom prst="rect">
            <a:avLst/>
          </a:prstGeom>
          <a:noFill/>
        </p:spPr>
        <p:txBody>
          <a:bodyPr wrap="square">
            <a:spAutoFit/>
          </a:bodyPr>
          <a:lstStyle/>
          <a:p>
            <a:pPr algn="ctr"/>
            <a:r>
              <a:rPr lang="en-US" sz="3600" b="1">
                <a:solidFill>
                  <a:schemeClr val="bg1"/>
                </a:solidFill>
                <a:latin typeface="Times New Roman" panose="02020603050405020304" pitchFamily="18" charset="0"/>
                <a:cs typeface="Times New Roman" panose="02020603050405020304" pitchFamily="18" charset="0"/>
              </a:rPr>
              <a:t>IV. THIẾT KẾ HỆ THỐNG</a:t>
            </a:r>
          </a:p>
        </p:txBody>
      </p:sp>
      <p:pic>
        <p:nvPicPr>
          <p:cNvPr id="9" name="Hình ảnh 49">
            <a:extLst>
              <a:ext uri="{FF2B5EF4-FFF2-40B4-BE49-F238E27FC236}">
                <a16:creationId xmlns:a16="http://schemas.microsoft.com/office/drawing/2014/main" id="{E8553158-761F-4CC5-86F3-D99913E052AF}"/>
              </a:ext>
            </a:extLst>
          </p:cNvPr>
          <p:cNvPicPr/>
          <p:nvPr/>
        </p:nvPicPr>
        <p:blipFill>
          <a:blip r:embed="rId2"/>
          <a:stretch>
            <a:fillRect/>
          </a:stretch>
        </p:blipFill>
        <p:spPr>
          <a:xfrm>
            <a:off x="2483310" y="1093659"/>
            <a:ext cx="6505497" cy="5101868"/>
          </a:xfrm>
          <a:prstGeom prst="rect">
            <a:avLst/>
          </a:prstGeom>
        </p:spPr>
      </p:pic>
    </p:spTree>
    <p:extLst>
      <p:ext uri="{BB962C8B-B14F-4D97-AF65-F5344CB8AC3E}">
        <p14:creationId xmlns:p14="http://schemas.microsoft.com/office/powerpoint/2010/main" val="2866261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63C9A958-35D5-478C-B6A1-3B2259A16287}"/>
              </a:ext>
            </a:extLst>
          </p:cNvPr>
          <p:cNvSpPr txBox="1"/>
          <p:nvPr/>
        </p:nvSpPr>
        <p:spPr>
          <a:xfrm>
            <a:off x="2349254" y="299033"/>
            <a:ext cx="6094520" cy="646331"/>
          </a:xfrm>
          <a:prstGeom prst="rect">
            <a:avLst/>
          </a:prstGeom>
          <a:noFill/>
        </p:spPr>
        <p:txBody>
          <a:bodyPr wrap="square">
            <a:spAutoFit/>
          </a:bodyPr>
          <a:lstStyle/>
          <a:p>
            <a:pPr algn="ctr"/>
            <a:r>
              <a:rPr lang="en-US" sz="3600" b="1">
                <a:solidFill>
                  <a:schemeClr val="bg1"/>
                </a:solidFill>
                <a:latin typeface="Times New Roman" panose="02020603050405020304" pitchFamily="18" charset="0"/>
                <a:cs typeface="Times New Roman" panose="02020603050405020304" pitchFamily="18" charset="0"/>
              </a:rPr>
              <a:t>IV. THIẾT KẾ HỆ THỐNG</a:t>
            </a:r>
          </a:p>
        </p:txBody>
      </p:sp>
      <p:pic>
        <p:nvPicPr>
          <p:cNvPr id="8" name="Hình ảnh 7">
            <a:extLst>
              <a:ext uri="{FF2B5EF4-FFF2-40B4-BE49-F238E27FC236}">
                <a16:creationId xmlns:a16="http://schemas.microsoft.com/office/drawing/2014/main" id="{2D69BA8C-AD1F-4846-AFBE-9C3B18E0A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38" y="1091587"/>
            <a:ext cx="10526486" cy="5043626"/>
          </a:xfrm>
          <a:prstGeom prst="rect">
            <a:avLst/>
          </a:prstGeom>
        </p:spPr>
      </p:pic>
      <p:sp>
        <p:nvSpPr>
          <p:cNvPr id="9" name="Hộp Văn bản 8">
            <a:extLst>
              <a:ext uri="{FF2B5EF4-FFF2-40B4-BE49-F238E27FC236}">
                <a16:creationId xmlns:a16="http://schemas.microsoft.com/office/drawing/2014/main" id="{20117CE5-AB25-45BB-B995-FD36A9C972A2}"/>
              </a:ext>
            </a:extLst>
          </p:cNvPr>
          <p:cNvSpPr txBox="1"/>
          <p:nvPr/>
        </p:nvSpPr>
        <p:spPr>
          <a:xfrm>
            <a:off x="4384634" y="6281436"/>
            <a:ext cx="3422732"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Mô hình dữ liệu quan hệ</a:t>
            </a:r>
            <a:endParaRPr lang="vi-VN"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421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2677</TotalTime>
  <Words>815</Words>
  <Application>Microsoft Office PowerPoint</Application>
  <PresentationFormat>Màn hình rộng</PresentationFormat>
  <Paragraphs>90</Paragraphs>
  <Slides>12</Slides>
  <Notes>4</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12</vt:i4>
      </vt:variant>
    </vt:vector>
  </HeadingPairs>
  <TitlesOfParts>
    <vt:vector size="18" baseType="lpstr">
      <vt:lpstr>Arial</vt:lpstr>
      <vt:lpstr>Calibri</vt:lpstr>
      <vt:lpstr>Mulish</vt:lpstr>
      <vt:lpstr>Times New Roman</vt:lpstr>
      <vt:lpstr>Wingdings</vt:lpstr>
      <vt:lpstr>Office Theme</vt:lpstr>
      <vt:lpstr>Bản trình bày PowerPoint</vt:lpstr>
      <vt:lpstr>NỘI DUNG CHÍNH BÁO CÁO</vt:lpstr>
      <vt:lpstr>I. ĐẶT VẤN ĐỀ</vt:lpstr>
      <vt:lpstr>II. NỘI DUNG NGHIÊN CỨU</vt:lpstr>
      <vt:lpstr>II. NỘI DUNG NGHIÊN CỨU</vt:lpstr>
      <vt:lpstr>III. XÁC ĐỊNH YÊU CẦU NGƯỜI DÙNG</vt:lpstr>
      <vt:lpstr>Bản trình bày PowerPoint</vt:lpstr>
      <vt:lpstr>Bản trình bày PowerPoint</vt:lpstr>
      <vt:lpstr>Bản trình bày PowerPoint</vt:lpstr>
      <vt:lpstr>Bản trình bày PowerPoint</vt:lpstr>
      <vt:lpstr>V. Kết luận, hướng phát triển</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Nguyễn Viết Lộc</cp:lastModifiedBy>
  <cp:revision>314</cp:revision>
  <dcterms:created xsi:type="dcterms:W3CDTF">2020-06-18T15:26:50Z</dcterms:created>
  <dcterms:modified xsi:type="dcterms:W3CDTF">2021-12-27T15:51:36Z</dcterms:modified>
</cp:coreProperties>
</file>