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23"/>
  </p:notesMasterIdLst>
  <p:sldIdLst>
    <p:sldId id="256" r:id="rId2"/>
    <p:sldId id="282" r:id="rId3"/>
    <p:sldId id="271" r:id="rId4"/>
    <p:sldId id="286" r:id="rId5"/>
    <p:sldId id="270" r:id="rId6"/>
    <p:sldId id="284" r:id="rId7"/>
    <p:sldId id="287" r:id="rId8"/>
    <p:sldId id="277" r:id="rId9"/>
    <p:sldId id="288" r:id="rId10"/>
    <p:sldId id="278" r:id="rId11"/>
    <p:sldId id="289" r:id="rId12"/>
    <p:sldId id="290" r:id="rId13"/>
    <p:sldId id="295" r:id="rId14"/>
    <p:sldId id="281" r:id="rId15"/>
    <p:sldId id="268" r:id="rId16"/>
    <p:sldId id="292" r:id="rId17"/>
    <p:sldId id="291" r:id="rId18"/>
    <p:sldId id="294" r:id="rId19"/>
    <p:sldId id="258" r:id="rId20"/>
    <p:sldId id="293" r:id="rId21"/>
    <p:sldId id="267" r:id="rId22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4"/>
    </p:embeddedFont>
    <p:embeddedFont>
      <p:font typeface="Gill Sans MT" panose="020B0502020104020203" pitchFamily="34" charset="77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8662"/>
  </p:normalViewPr>
  <p:slideViewPr>
    <p:cSldViewPr snapToGrid="0">
      <p:cViewPr varScale="1">
        <p:scale>
          <a:sx n="174" d="100"/>
          <a:sy n="174" d="100"/>
        </p:scale>
        <p:origin x="6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F0924-14AB-401E-94E3-80A29D237A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D2760AA-D9B0-49B0-BA7A-C6C8575F6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Find the Data</a:t>
          </a:r>
          <a:endParaRPr lang="en-US"/>
        </a:p>
      </dgm:t>
    </dgm:pt>
    <dgm:pt modelId="{EA7145B2-A6D2-4470-8E7E-45C45B4CD562}" type="parTrans" cxnId="{1F5A50A9-A7F6-47C9-8E60-DC7E50C52EDE}">
      <dgm:prSet/>
      <dgm:spPr/>
      <dgm:t>
        <a:bodyPr/>
        <a:lstStyle/>
        <a:p>
          <a:endParaRPr lang="en-US"/>
        </a:p>
      </dgm:t>
    </dgm:pt>
    <dgm:pt modelId="{CBD672C4-D0CB-4DA3-BCE1-A730103C841A}" type="sibTrans" cxnId="{1F5A50A9-A7F6-47C9-8E60-DC7E50C52EDE}">
      <dgm:prSet/>
      <dgm:spPr/>
      <dgm:t>
        <a:bodyPr/>
        <a:lstStyle/>
        <a:p>
          <a:endParaRPr lang="en-US"/>
        </a:p>
      </dgm:t>
    </dgm:pt>
    <dgm:pt modelId="{2953242D-8054-456F-B067-1C651B475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Clean</a:t>
          </a:r>
          <a:endParaRPr lang="en-US"/>
        </a:p>
      </dgm:t>
    </dgm:pt>
    <dgm:pt modelId="{03E17483-4C52-47C0-915E-ED72E7C7A2DA}" type="parTrans" cxnId="{E0166347-2B03-4655-B5EA-AD17C1DFEF62}">
      <dgm:prSet/>
      <dgm:spPr/>
      <dgm:t>
        <a:bodyPr/>
        <a:lstStyle/>
        <a:p>
          <a:endParaRPr lang="en-US"/>
        </a:p>
      </dgm:t>
    </dgm:pt>
    <dgm:pt modelId="{EAB75AEB-7610-420A-AF50-0B83690174C4}" type="sibTrans" cxnId="{E0166347-2B03-4655-B5EA-AD17C1DFEF62}">
      <dgm:prSet/>
      <dgm:spPr/>
      <dgm:t>
        <a:bodyPr/>
        <a:lstStyle/>
        <a:p>
          <a:endParaRPr lang="en-US"/>
        </a:p>
      </dgm:t>
    </dgm:pt>
    <dgm:pt modelId="{9CC1AD95-B22F-4A29-B273-B248A6BB5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EDA &amp; Visualization</a:t>
          </a:r>
          <a:endParaRPr lang="en-US"/>
        </a:p>
      </dgm:t>
    </dgm:pt>
    <dgm:pt modelId="{817A75E3-817C-47B4-9A98-CF3DD14F7CDA}" type="parTrans" cxnId="{282C8B14-5D0C-4C1E-84AC-3CDB0E2F0444}">
      <dgm:prSet/>
      <dgm:spPr/>
      <dgm:t>
        <a:bodyPr/>
        <a:lstStyle/>
        <a:p>
          <a:endParaRPr lang="en-US"/>
        </a:p>
      </dgm:t>
    </dgm:pt>
    <dgm:pt modelId="{972663E6-1A9C-4BA2-8B05-A07EC27DC22C}" type="sibTrans" cxnId="{282C8B14-5D0C-4C1E-84AC-3CDB0E2F0444}">
      <dgm:prSet/>
      <dgm:spPr/>
      <dgm:t>
        <a:bodyPr/>
        <a:lstStyle/>
        <a:p>
          <a:endParaRPr lang="en-US"/>
        </a:p>
      </dgm:t>
    </dgm:pt>
    <dgm:pt modelId="{5B3036BE-750B-4269-902C-7D4AAAEE9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Model – Univariate Regression</a:t>
          </a:r>
          <a:endParaRPr lang="en-US"/>
        </a:p>
      </dgm:t>
    </dgm:pt>
    <dgm:pt modelId="{A414CAB0-4B00-4E53-AA51-F0BE90A2932F}" type="parTrans" cxnId="{4CAECD2D-6E79-4418-A925-64E8640D0963}">
      <dgm:prSet/>
      <dgm:spPr/>
      <dgm:t>
        <a:bodyPr/>
        <a:lstStyle/>
        <a:p>
          <a:endParaRPr lang="en-US"/>
        </a:p>
      </dgm:t>
    </dgm:pt>
    <dgm:pt modelId="{CAD01C15-6382-4B19-A052-C40DFEB93C63}" type="sibTrans" cxnId="{4CAECD2D-6E79-4418-A925-64E8640D0963}">
      <dgm:prSet/>
      <dgm:spPr/>
      <dgm:t>
        <a:bodyPr/>
        <a:lstStyle/>
        <a:p>
          <a:endParaRPr lang="en-US"/>
        </a:p>
      </dgm:t>
    </dgm:pt>
    <dgm:pt modelId="{CE146FDD-5395-41A4-839E-773153E18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Model – Multivariate Regression</a:t>
          </a:r>
          <a:endParaRPr lang="en-US"/>
        </a:p>
      </dgm:t>
    </dgm:pt>
    <dgm:pt modelId="{73D46B30-88B5-48DF-B294-B7DC2250E7A1}" type="parTrans" cxnId="{1DF1C6DE-03F7-4C03-AE7A-230F65791457}">
      <dgm:prSet/>
      <dgm:spPr/>
      <dgm:t>
        <a:bodyPr/>
        <a:lstStyle/>
        <a:p>
          <a:endParaRPr lang="en-US"/>
        </a:p>
      </dgm:t>
    </dgm:pt>
    <dgm:pt modelId="{C2033A4E-850B-4D2F-BEBB-DE2FC376E8C6}" type="sibTrans" cxnId="{1DF1C6DE-03F7-4C03-AE7A-230F65791457}">
      <dgm:prSet/>
      <dgm:spPr/>
      <dgm:t>
        <a:bodyPr/>
        <a:lstStyle/>
        <a:p>
          <a:endParaRPr lang="en-US"/>
        </a:p>
      </dgm:t>
    </dgm:pt>
    <dgm:pt modelId="{606E8625-9B36-4F76-8B80-592721B74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Unsupervised Learning – K-Means Clusters</a:t>
          </a:r>
          <a:endParaRPr lang="en-US" dirty="0"/>
        </a:p>
      </dgm:t>
    </dgm:pt>
    <dgm:pt modelId="{46988EAB-9C7B-4E08-97D9-9F9D932149DB}" type="sibTrans" cxnId="{D01292B0-E769-4843-93B4-285C5FA9D941}">
      <dgm:prSet/>
      <dgm:spPr/>
      <dgm:t>
        <a:bodyPr/>
        <a:lstStyle/>
        <a:p>
          <a:endParaRPr lang="en-US"/>
        </a:p>
      </dgm:t>
    </dgm:pt>
    <dgm:pt modelId="{A0F30823-3C17-4938-8AAE-9CB33174B523}" type="parTrans" cxnId="{D01292B0-E769-4843-93B4-285C5FA9D941}">
      <dgm:prSet/>
      <dgm:spPr/>
      <dgm:t>
        <a:bodyPr/>
        <a:lstStyle/>
        <a:p>
          <a:endParaRPr lang="en-US"/>
        </a:p>
      </dgm:t>
    </dgm:pt>
    <dgm:pt modelId="{60641904-EE3B-4F67-A6B0-055730D99ED6}" type="pres">
      <dgm:prSet presAssocID="{E39F0924-14AB-401E-94E3-80A29D237AD9}" presName="root" presStyleCnt="0">
        <dgm:presLayoutVars>
          <dgm:dir/>
          <dgm:resizeHandles val="exact"/>
        </dgm:presLayoutVars>
      </dgm:prSet>
      <dgm:spPr/>
    </dgm:pt>
    <dgm:pt modelId="{3CFDFC84-E63B-4EFD-A27B-9DA8487A6177}" type="pres">
      <dgm:prSet presAssocID="{3D2760AA-D9B0-49B0-BA7A-C6C8575F6D6F}" presName="compNode" presStyleCnt="0"/>
      <dgm:spPr/>
    </dgm:pt>
    <dgm:pt modelId="{88844DC3-7221-4A4E-A58B-6AC223B7F250}" type="pres">
      <dgm:prSet presAssocID="{3D2760AA-D9B0-49B0-BA7A-C6C8575F6D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2732B3F-E5E4-4967-8DCC-6F356D3A53E5}" type="pres">
      <dgm:prSet presAssocID="{3D2760AA-D9B0-49B0-BA7A-C6C8575F6D6F}" presName="spaceRect" presStyleCnt="0"/>
      <dgm:spPr/>
    </dgm:pt>
    <dgm:pt modelId="{49EE5928-7852-423F-9EB3-C2F7E574FCD9}" type="pres">
      <dgm:prSet presAssocID="{3D2760AA-D9B0-49B0-BA7A-C6C8575F6D6F}" presName="textRect" presStyleLbl="revTx" presStyleIdx="0" presStyleCnt="6">
        <dgm:presLayoutVars>
          <dgm:chMax val="1"/>
          <dgm:chPref val="1"/>
        </dgm:presLayoutVars>
      </dgm:prSet>
      <dgm:spPr/>
    </dgm:pt>
    <dgm:pt modelId="{A7F15661-4854-4934-868E-8FDB9A565728}" type="pres">
      <dgm:prSet presAssocID="{CBD672C4-D0CB-4DA3-BCE1-A730103C841A}" presName="sibTrans" presStyleCnt="0"/>
      <dgm:spPr/>
    </dgm:pt>
    <dgm:pt modelId="{B4384451-EAD9-4A9D-8995-ACFEC23FDA0B}" type="pres">
      <dgm:prSet presAssocID="{2953242D-8054-456F-B067-1C651B4759A0}" presName="compNode" presStyleCnt="0"/>
      <dgm:spPr/>
    </dgm:pt>
    <dgm:pt modelId="{5BBFAD04-AC2A-4A3C-BE98-7248AD525F77}" type="pres">
      <dgm:prSet presAssocID="{2953242D-8054-456F-B067-1C651B4759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42FEB55E-3E68-405D-92BA-E08D7DB5CD8E}" type="pres">
      <dgm:prSet presAssocID="{2953242D-8054-456F-B067-1C651B4759A0}" presName="spaceRect" presStyleCnt="0"/>
      <dgm:spPr/>
    </dgm:pt>
    <dgm:pt modelId="{1859870D-F0F1-4452-993B-AC2E0C278A73}" type="pres">
      <dgm:prSet presAssocID="{2953242D-8054-456F-B067-1C651B4759A0}" presName="textRect" presStyleLbl="revTx" presStyleIdx="1" presStyleCnt="6">
        <dgm:presLayoutVars>
          <dgm:chMax val="1"/>
          <dgm:chPref val="1"/>
        </dgm:presLayoutVars>
      </dgm:prSet>
      <dgm:spPr/>
    </dgm:pt>
    <dgm:pt modelId="{BD357E71-FAC1-4B35-9D74-30B0D3D55C82}" type="pres">
      <dgm:prSet presAssocID="{EAB75AEB-7610-420A-AF50-0B83690174C4}" presName="sibTrans" presStyleCnt="0"/>
      <dgm:spPr/>
    </dgm:pt>
    <dgm:pt modelId="{ED26CA72-7AC3-40E6-84C8-3CC53AE210A7}" type="pres">
      <dgm:prSet presAssocID="{9CC1AD95-B22F-4A29-B273-B248A6BB5311}" presName="compNode" presStyleCnt="0"/>
      <dgm:spPr/>
    </dgm:pt>
    <dgm:pt modelId="{53DD1F5F-5F7A-4928-9913-2AA22EA73B8C}" type="pres">
      <dgm:prSet presAssocID="{9CC1AD95-B22F-4A29-B273-B248A6BB53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3D4A298-0AA3-4C83-B530-13C63BB8CF77}" type="pres">
      <dgm:prSet presAssocID="{9CC1AD95-B22F-4A29-B273-B248A6BB5311}" presName="spaceRect" presStyleCnt="0"/>
      <dgm:spPr/>
    </dgm:pt>
    <dgm:pt modelId="{5E7049D3-664C-4A6E-B5C6-D4F6A7C67FD5}" type="pres">
      <dgm:prSet presAssocID="{9CC1AD95-B22F-4A29-B273-B248A6BB5311}" presName="textRect" presStyleLbl="revTx" presStyleIdx="2" presStyleCnt="6">
        <dgm:presLayoutVars>
          <dgm:chMax val="1"/>
          <dgm:chPref val="1"/>
        </dgm:presLayoutVars>
      </dgm:prSet>
      <dgm:spPr/>
    </dgm:pt>
    <dgm:pt modelId="{8F180531-58D5-4DA9-AF38-20311E1DBA09}" type="pres">
      <dgm:prSet presAssocID="{972663E6-1A9C-4BA2-8B05-A07EC27DC22C}" presName="sibTrans" presStyleCnt="0"/>
      <dgm:spPr/>
    </dgm:pt>
    <dgm:pt modelId="{72CC113A-E670-4B3B-82FD-A67A69B7AFDE}" type="pres">
      <dgm:prSet presAssocID="{5B3036BE-750B-4269-902C-7D4AAAEE96C6}" presName="compNode" presStyleCnt="0"/>
      <dgm:spPr/>
    </dgm:pt>
    <dgm:pt modelId="{C2C9EA6F-A1F6-45E4-B42A-E5A25BB5BC31}" type="pres">
      <dgm:prSet presAssocID="{5B3036BE-750B-4269-902C-7D4AAAEE96C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94847D-3156-4918-944D-B9E09E91C496}" type="pres">
      <dgm:prSet presAssocID="{5B3036BE-750B-4269-902C-7D4AAAEE96C6}" presName="spaceRect" presStyleCnt="0"/>
      <dgm:spPr/>
    </dgm:pt>
    <dgm:pt modelId="{1D48A63B-4F64-4568-95A8-DE19F614A23D}" type="pres">
      <dgm:prSet presAssocID="{5B3036BE-750B-4269-902C-7D4AAAEE96C6}" presName="textRect" presStyleLbl="revTx" presStyleIdx="3" presStyleCnt="6">
        <dgm:presLayoutVars>
          <dgm:chMax val="1"/>
          <dgm:chPref val="1"/>
        </dgm:presLayoutVars>
      </dgm:prSet>
      <dgm:spPr/>
    </dgm:pt>
    <dgm:pt modelId="{440EA0A3-B854-4F2B-8121-F2300D6DB111}" type="pres">
      <dgm:prSet presAssocID="{CAD01C15-6382-4B19-A052-C40DFEB93C63}" presName="sibTrans" presStyleCnt="0"/>
      <dgm:spPr/>
    </dgm:pt>
    <dgm:pt modelId="{DAD27673-7FFE-4B08-84B7-95EDCB1B789A}" type="pres">
      <dgm:prSet presAssocID="{CE146FDD-5395-41A4-839E-773153E18A9E}" presName="compNode" presStyleCnt="0"/>
      <dgm:spPr/>
    </dgm:pt>
    <dgm:pt modelId="{F85E2204-9658-42A5-A6DA-BB22A8EC4A9C}" type="pres">
      <dgm:prSet presAssocID="{CE146FDD-5395-41A4-839E-773153E18A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0AD1F6B-173E-4076-9C25-9B919CAC9E0C}" type="pres">
      <dgm:prSet presAssocID="{CE146FDD-5395-41A4-839E-773153E18A9E}" presName="spaceRect" presStyleCnt="0"/>
      <dgm:spPr/>
    </dgm:pt>
    <dgm:pt modelId="{ECBE8F3A-E741-451F-AEEA-B5D61F94951F}" type="pres">
      <dgm:prSet presAssocID="{CE146FDD-5395-41A4-839E-773153E18A9E}" presName="textRect" presStyleLbl="revTx" presStyleIdx="4" presStyleCnt="6">
        <dgm:presLayoutVars>
          <dgm:chMax val="1"/>
          <dgm:chPref val="1"/>
        </dgm:presLayoutVars>
      </dgm:prSet>
      <dgm:spPr/>
    </dgm:pt>
    <dgm:pt modelId="{101CBC68-AFF3-4BB7-91FE-D1DEFAB623BC}" type="pres">
      <dgm:prSet presAssocID="{C2033A4E-850B-4D2F-BEBB-DE2FC376E8C6}" presName="sibTrans" presStyleCnt="0"/>
      <dgm:spPr/>
    </dgm:pt>
    <dgm:pt modelId="{9445D49E-3A8C-4398-92DB-80127B0C1FC7}" type="pres">
      <dgm:prSet presAssocID="{606E8625-9B36-4F76-8B80-592721B740D0}" presName="compNode" presStyleCnt="0"/>
      <dgm:spPr/>
    </dgm:pt>
    <dgm:pt modelId="{264E020A-7073-498F-A546-08C371DE1671}" type="pres">
      <dgm:prSet presAssocID="{606E8625-9B36-4F76-8B80-592721B740D0}" presName="iconRect" presStyleLbl="node1" presStyleIdx="5" presStyleCnt="6" custLinFactNeighborX="4774" custLinFactNeighborY="-224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1BA999-3C3E-4207-81C1-8559D402E053}" type="pres">
      <dgm:prSet presAssocID="{606E8625-9B36-4F76-8B80-592721B740D0}" presName="spaceRect" presStyleCnt="0"/>
      <dgm:spPr/>
    </dgm:pt>
    <dgm:pt modelId="{B9853599-6CE9-47C3-911C-839331365D02}" type="pres">
      <dgm:prSet presAssocID="{606E8625-9B36-4F76-8B80-592721B740D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82C8B14-5D0C-4C1E-84AC-3CDB0E2F0444}" srcId="{E39F0924-14AB-401E-94E3-80A29D237AD9}" destId="{9CC1AD95-B22F-4A29-B273-B248A6BB5311}" srcOrd="2" destOrd="0" parTransId="{817A75E3-817C-47B4-9A98-CF3DD14F7CDA}" sibTransId="{972663E6-1A9C-4BA2-8B05-A07EC27DC22C}"/>
    <dgm:cxn modelId="{04C73C19-D465-48AB-9AB2-2CC1E9B51CBE}" type="presOf" srcId="{5B3036BE-750B-4269-902C-7D4AAAEE96C6}" destId="{1D48A63B-4F64-4568-95A8-DE19F614A23D}" srcOrd="0" destOrd="0" presId="urn:microsoft.com/office/officeart/2018/2/layout/IconLabelList"/>
    <dgm:cxn modelId="{9834351D-BBE5-43BD-AAA3-6055AE0003A2}" type="presOf" srcId="{E39F0924-14AB-401E-94E3-80A29D237AD9}" destId="{60641904-EE3B-4F67-A6B0-055730D99ED6}" srcOrd="0" destOrd="0" presId="urn:microsoft.com/office/officeart/2018/2/layout/IconLabelList"/>
    <dgm:cxn modelId="{4CAECD2D-6E79-4418-A925-64E8640D0963}" srcId="{E39F0924-14AB-401E-94E3-80A29D237AD9}" destId="{5B3036BE-750B-4269-902C-7D4AAAEE96C6}" srcOrd="3" destOrd="0" parTransId="{A414CAB0-4B00-4E53-AA51-F0BE90A2932F}" sibTransId="{CAD01C15-6382-4B19-A052-C40DFEB93C63}"/>
    <dgm:cxn modelId="{E0166347-2B03-4655-B5EA-AD17C1DFEF62}" srcId="{E39F0924-14AB-401E-94E3-80A29D237AD9}" destId="{2953242D-8054-456F-B067-1C651B4759A0}" srcOrd="1" destOrd="0" parTransId="{03E17483-4C52-47C0-915E-ED72E7C7A2DA}" sibTransId="{EAB75AEB-7610-420A-AF50-0B83690174C4}"/>
    <dgm:cxn modelId="{3D05AE4C-1C0C-4FAD-B50B-4B8556FF12F0}" type="presOf" srcId="{CE146FDD-5395-41A4-839E-773153E18A9E}" destId="{ECBE8F3A-E741-451F-AEEA-B5D61F94951F}" srcOrd="0" destOrd="0" presId="urn:microsoft.com/office/officeart/2018/2/layout/IconLabelList"/>
    <dgm:cxn modelId="{EF07EA5E-3B3D-498E-8A35-767D20F54348}" type="presOf" srcId="{3D2760AA-D9B0-49B0-BA7A-C6C8575F6D6F}" destId="{49EE5928-7852-423F-9EB3-C2F7E574FCD9}" srcOrd="0" destOrd="0" presId="urn:microsoft.com/office/officeart/2018/2/layout/IconLabelList"/>
    <dgm:cxn modelId="{1F5A50A9-A7F6-47C9-8E60-DC7E50C52EDE}" srcId="{E39F0924-14AB-401E-94E3-80A29D237AD9}" destId="{3D2760AA-D9B0-49B0-BA7A-C6C8575F6D6F}" srcOrd="0" destOrd="0" parTransId="{EA7145B2-A6D2-4470-8E7E-45C45B4CD562}" sibTransId="{CBD672C4-D0CB-4DA3-BCE1-A730103C841A}"/>
    <dgm:cxn modelId="{D01292B0-E769-4843-93B4-285C5FA9D941}" srcId="{E39F0924-14AB-401E-94E3-80A29D237AD9}" destId="{606E8625-9B36-4F76-8B80-592721B740D0}" srcOrd="5" destOrd="0" parTransId="{A0F30823-3C17-4938-8AAE-9CB33174B523}" sibTransId="{46988EAB-9C7B-4E08-97D9-9F9D932149DB}"/>
    <dgm:cxn modelId="{E9DB3AB3-6AD2-42C7-97E7-718DD091411D}" type="presOf" srcId="{2953242D-8054-456F-B067-1C651B4759A0}" destId="{1859870D-F0F1-4452-993B-AC2E0C278A73}" srcOrd="0" destOrd="0" presId="urn:microsoft.com/office/officeart/2018/2/layout/IconLabelList"/>
    <dgm:cxn modelId="{DF1980C7-DDFD-4CCF-A963-2B1B116F3F03}" type="presOf" srcId="{606E8625-9B36-4F76-8B80-592721B740D0}" destId="{B9853599-6CE9-47C3-911C-839331365D02}" srcOrd="0" destOrd="0" presId="urn:microsoft.com/office/officeart/2018/2/layout/IconLabelList"/>
    <dgm:cxn modelId="{2E4690D2-FE1D-40BE-B178-3F2218ABF461}" type="presOf" srcId="{9CC1AD95-B22F-4A29-B273-B248A6BB5311}" destId="{5E7049D3-664C-4A6E-B5C6-D4F6A7C67FD5}" srcOrd="0" destOrd="0" presId="urn:microsoft.com/office/officeart/2018/2/layout/IconLabelList"/>
    <dgm:cxn modelId="{1DF1C6DE-03F7-4C03-AE7A-230F65791457}" srcId="{E39F0924-14AB-401E-94E3-80A29D237AD9}" destId="{CE146FDD-5395-41A4-839E-773153E18A9E}" srcOrd="4" destOrd="0" parTransId="{73D46B30-88B5-48DF-B294-B7DC2250E7A1}" sibTransId="{C2033A4E-850B-4D2F-BEBB-DE2FC376E8C6}"/>
    <dgm:cxn modelId="{5E1AC445-A6BE-409A-B464-0DD78C45336C}" type="presParOf" srcId="{60641904-EE3B-4F67-A6B0-055730D99ED6}" destId="{3CFDFC84-E63B-4EFD-A27B-9DA8487A6177}" srcOrd="0" destOrd="0" presId="urn:microsoft.com/office/officeart/2018/2/layout/IconLabelList"/>
    <dgm:cxn modelId="{C4E3C25D-AB4C-4EB1-A8FB-0F5AAE0E8005}" type="presParOf" srcId="{3CFDFC84-E63B-4EFD-A27B-9DA8487A6177}" destId="{88844DC3-7221-4A4E-A58B-6AC223B7F250}" srcOrd="0" destOrd="0" presId="urn:microsoft.com/office/officeart/2018/2/layout/IconLabelList"/>
    <dgm:cxn modelId="{61419094-3464-4A62-892B-AEA436EC6BE2}" type="presParOf" srcId="{3CFDFC84-E63B-4EFD-A27B-9DA8487A6177}" destId="{A2732B3F-E5E4-4967-8DCC-6F356D3A53E5}" srcOrd="1" destOrd="0" presId="urn:microsoft.com/office/officeart/2018/2/layout/IconLabelList"/>
    <dgm:cxn modelId="{B49EF27D-3BE9-49A0-8899-5E267ADBDCFD}" type="presParOf" srcId="{3CFDFC84-E63B-4EFD-A27B-9DA8487A6177}" destId="{49EE5928-7852-423F-9EB3-C2F7E574FCD9}" srcOrd="2" destOrd="0" presId="urn:microsoft.com/office/officeart/2018/2/layout/IconLabelList"/>
    <dgm:cxn modelId="{4EF13DB7-6411-4995-982C-43E9A5E76FAB}" type="presParOf" srcId="{60641904-EE3B-4F67-A6B0-055730D99ED6}" destId="{A7F15661-4854-4934-868E-8FDB9A565728}" srcOrd="1" destOrd="0" presId="urn:microsoft.com/office/officeart/2018/2/layout/IconLabelList"/>
    <dgm:cxn modelId="{8C2DE370-DB85-4EEB-9CCE-74D632CBAF72}" type="presParOf" srcId="{60641904-EE3B-4F67-A6B0-055730D99ED6}" destId="{B4384451-EAD9-4A9D-8995-ACFEC23FDA0B}" srcOrd="2" destOrd="0" presId="urn:microsoft.com/office/officeart/2018/2/layout/IconLabelList"/>
    <dgm:cxn modelId="{0998BB07-0BED-4B80-A874-FC1E47042932}" type="presParOf" srcId="{B4384451-EAD9-4A9D-8995-ACFEC23FDA0B}" destId="{5BBFAD04-AC2A-4A3C-BE98-7248AD525F77}" srcOrd="0" destOrd="0" presId="urn:microsoft.com/office/officeart/2018/2/layout/IconLabelList"/>
    <dgm:cxn modelId="{96342789-38C8-4CCE-B02E-41F1ABBF7C5B}" type="presParOf" srcId="{B4384451-EAD9-4A9D-8995-ACFEC23FDA0B}" destId="{42FEB55E-3E68-405D-92BA-E08D7DB5CD8E}" srcOrd="1" destOrd="0" presId="urn:microsoft.com/office/officeart/2018/2/layout/IconLabelList"/>
    <dgm:cxn modelId="{B3FBFFC9-CAF7-4639-9032-BEA7692FFB57}" type="presParOf" srcId="{B4384451-EAD9-4A9D-8995-ACFEC23FDA0B}" destId="{1859870D-F0F1-4452-993B-AC2E0C278A73}" srcOrd="2" destOrd="0" presId="urn:microsoft.com/office/officeart/2018/2/layout/IconLabelList"/>
    <dgm:cxn modelId="{23EEF9F2-4C1A-44C1-8092-094A6AB797A5}" type="presParOf" srcId="{60641904-EE3B-4F67-A6B0-055730D99ED6}" destId="{BD357E71-FAC1-4B35-9D74-30B0D3D55C82}" srcOrd="3" destOrd="0" presId="urn:microsoft.com/office/officeart/2018/2/layout/IconLabelList"/>
    <dgm:cxn modelId="{C1E22335-3B0F-483D-B837-BCFFC51DF1DC}" type="presParOf" srcId="{60641904-EE3B-4F67-A6B0-055730D99ED6}" destId="{ED26CA72-7AC3-40E6-84C8-3CC53AE210A7}" srcOrd="4" destOrd="0" presId="urn:microsoft.com/office/officeart/2018/2/layout/IconLabelList"/>
    <dgm:cxn modelId="{26FB7932-4732-49AB-A622-245EFF102BF6}" type="presParOf" srcId="{ED26CA72-7AC3-40E6-84C8-3CC53AE210A7}" destId="{53DD1F5F-5F7A-4928-9913-2AA22EA73B8C}" srcOrd="0" destOrd="0" presId="urn:microsoft.com/office/officeart/2018/2/layout/IconLabelList"/>
    <dgm:cxn modelId="{ADA39941-9DB1-4294-AAA6-80FA0D850E7A}" type="presParOf" srcId="{ED26CA72-7AC3-40E6-84C8-3CC53AE210A7}" destId="{53D4A298-0AA3-4C83-B530-13C63BB8CF77}" srcOrd="1" destOrd="0" presId="urn:microsoft.com/office/officeart/2018/2/layout/IconLabelList"/>
    <dgm:cxn modelId="{34E7C491-62BF-4F64-8E72-F74EF5485E7A}" type="presParOf" srcId="{ED26CA72-7AC3-40E6-84C8-3CC53AE210A7}" destId="{5E7049D3-664C-4A6E-B5C6-D4F6A7C67FD5}" srcOrd="2" destOrd="0" presId="urn:microsoft.com/office/officeart/2018/2/layout/IconLabelList"/>
    <dgm:cxn modelId="{27838478-CA34-4124-B145-FC1ED8443884}" type="presParOf" srcId="{60641904-EE3B-4F67-A6B0-055730D99ED6}" destId="{8F180531-58D5-4DA9-AF38-20311E1DBA09}" srcOrd="5" destOrd="0" presId="urn:microsoft.com/office/officeart/2018/2/layout/IconLabelList"/>
    <dgm:cxn modelId="{F6D88B04-211C-4CC6-B5CB-F42ACD0AED12}" type="presParOf" srcId="{60641904-EE3B-4F67-A6B0-055730D99ED6}" destId="{72CC113A-E670-4B3B-82FD-A67A69B7AFDE}" srcOrd="6" destOrd="0" presId="urn:microsoft.com/office/officeart/2018/2/layout/IconLabelList"/>
    <dgm:cxn modelId="{7946829C-7D62-4838-8FBD-71EE96F9692B}" type="presParOf" srcId="{72CC113A-E670-4B3B-82FD-A67A69B7AFDE}" destId="{C2C9EA6F-A1F6-45E4-B42A-E5A25BB5BC31}" srcOrd="0" destOrd="0" presId="urn:microsoft.com/office/officeart/2018/2/layout/IconLabelList"/>
    <dgm:cxn modelId="{7C6E5B2A-32D7-48CB-940E-B74B33E071F1}" type="presParOf" srcId="{72CC113A-E670-4B3B-82FD-A67A69B7AFDE}" destId="{A794847D-3156-4918-944D-B9E09E91C496}" srcOrd="1" destOrd="0" presId="urn:microsoft.com/office/officeart/2018/2/layout/IconLabelList"/>
    <dgm:cxn modelId="{29D7BAE1-D175-4A66-B3D2-371045583C04}" type="presParOf" srcId="{72CC113A-E670-4B3B-82FD-A67A69B7AFDE}" destId="{1D48A63B-4F64-4568-95A8-DE19F614A23D}" srcOrd="2" destOrd="0" presId="urn:microsoft.com/office/officeart/2018/2/layout/IconLabelList"/>
    <dgm:cxn modelId="{3065F5FC-BBDD-4F36-B2BD-9C48D2DDF3BB}" type="presParOf" srcId="{60641904-EE3B-4F67-A6B0-055730D99ED6}" destId="{440EA0A3-B854-4F2B-8121-F2300D6DB111}" srcOrd="7" destOrd="0" presId="urn:microsoft.com/office/officeart/2018/2/layout/IconLabelList"/>
    <dgm:cxn modelId="{924237BD-B6C1-4CD5-98A3-3C4848203410}" type="presParOf" srcId="{60641904-EE3B-4F67-A6B0-055730D99ED6}" destId="{DAD27673-7FFE-4B08-84B7-95EDCB1B789A}" srcOrd="8" destOrd="0" presId="urn:microsoft.com/office/officeart/2018/2/layout/IconLabelList"/>
    <dgm:cxn modelId="{25E619E4-CF27-4DB9-9090-04559DB6BC6F}" type="presParOf" srcId="{DAD27673-7FFE-4B08-84B7-95EDCB1B789A}" destId="{F85E2204-9658-42A5-A6DA-BB22A8EC4A9C}" srcOrd="0" destOrd="0" presId="urn:microsoft.com/office/officeart/2018/2/layout/IconLabelList"/>
    <dgm:cxn modelId="{E13E99BC-9177-4BBF-8E52-8A783441609D}" type="presParOf" srcId="{DAD27673-7FFE-4B08-84B7-95EDCB1B789A}" destId="{20AD1F6B-173E-4076-9C25-9B919CAC9E0C}" srcOrd="1" destOrd="0" presId="urn:microsoft.com/office/officeart/2018/2/layout/IconLabelList"/>
    <dgm:cxn modelId="{35A2E676-659C-4057-AFB4-DA3E4D4655C9}" type="presParOf" srcId="{DAD27673-7FFE-4B08-84B7-95EDCB1B789A}" destId="{ECBE8F3A-E741-451F-AEEA-B5D61F94951F}" srcOrd="2" destOrd="0" presId="urn:microsoft.com/office/officeart/2018/2/layout/IconLabelList"/>
    <dgm:cxn modelId="{8420937E-7CD3-48F7-A97D-E0F45AF8EF42}" type="presParOf" srcId="{60641904-EE3B-4F67-A6B0-055730D99ED6}" destId="{101CBC68-AFF3-4BB7-91FE-D1DEFAB623BC}" srcOrd="9" destOrd="0" presId="urn:microsoft.com/office/officeart/2018/2/layout/IconLabelList"/>
    <dgm:cxn modelId="{192CBC27-C9CF-4CBB-817F-76ED8AA594CA}" type="presParOf" srcId="{60641904-EE3B-4F67-A6B0-055730D99ED6}" destId="{9445D49E-3A8C-4398-92DB-80127B0C1FC7}" srcOrd="10" destOrd="0" presId="urn:microsoft.com/office/officeart/2018/2/layout/IconLabelList"/>
    <dgm:cxn modelId="{D6624AB5-7572-4530-B9D4-018E3C7ACC18}" type="presParOf" srcId="{9445D49E-3A8C-4398-92DB-80127B0C1FC7}" destId="{264E020A-7073-498F-A546-08C371DE1671}" srcOrd="0" destOrd="0" presId="urn:microsoft.com/office/officeart/2018/2/layout/IconLabelList"/>
    <dgm:cxn modelId="{BFC46AFA-6441-4777-BB59-271C47EBBF65}" type="presParOf" srcId="{9445D49E-3A8C-4398-92DB-80127B0C1FC7}" destId="{831BA999-3C3E-4207-81C1-8559D402E053}" srcOrd="1" destOrd="0" presId="urn:microsoft.com/office/officeart/2018/2/layout/IconLabelList"/>
    <dgm:cxn modelId="{F0F6B404-65CD-42ED-9142-8F2F68BEF415}" type="presParOf" srcId="{9445D49E-3A8C-4398-92DB-80127B0C1FC7}" destId="{B9853599-6CE9-47C3-911C-839331365D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44DC3-7221-4A4E-A58B-6AC223B7F250}">
      <dsp:nvSpPr>
        <dsp:cNvPr id="0" name=""/>
        <dsp:cNvSpPr/>
      </dsp:nvSpPr>
      <dsp:spPr>
        <a:xfrm>
          <a:off x="312523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E5928-7852-423F-9EB3-C2F7E574FCD9}">
      <dsp:nvSpPr>
        <dsp:cNvPr id="0" name=""/>
        <dsp:cNvSpPr/>
      </dsp:nvSpPr>
      <dsp:spPr>
        <a:xfrm>
          <a:off x="5082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Find the Data</a:t>
          </a:r>
          <a:endParaRPr lang="en-US" sz="1100" kern="1200"/>
        </a:p>
      </dsp:txBody>
      <dsp:txXfrm>
        <a:off x="5082" y="1275093"/>
        <a:ext cx="1117968" cy="447187"/>
      </dsp:txXfrm>
    </dsp:sp>
    <dsp:sp modelId="{5BBFAD04-AC2A-4A3C-BE98-7248AD525F77}">
      <dsp:nvSpPr>
        <dsp:cNvPr id="0" name=""/>
        <dsp:cNvSpPr/>
      </dsp:nvSpPr>
      <dsp:spPr>
        <a:xfrm>
          <a:off x="1626137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9870D-F0F1-4452-993B-AC2E0C278A73}">
      <dsp:nvSpPr>
        <dsp:cNvPr id="0" name=""/>
        <dsp:cNvSpPr/>
      </dsp:nvSpPr>
      <dsp:spPr>
        <a:xfrm>
          <a:off x="1318695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Clean</a:t>
          </a:r>
          <a:endParaRPr lang="en-US" sz="1100" kern="1200"/>
        </a:p>
      </dsp:txBody>
      <dsp:txXfrm>
        <a:off x="1318695" y="1275093"/>
        <a:ext cx="1117968" cy="447187"/>
      </dsp:txXfrm>
    </dsp:sp>
    <dsp:sp modelId="{53DD1F5F-5F7A-4928-9913-2AA22EA73B8C}">
      <dsp:nvSpPr>
        <dsp:cNvPr id="0" name=""/>
        <dsp:cNvSpPr/>
      </dsp:nvSpPr>
      <dsp:spPr>
        <a:xfrm>
          <a:off x="2939750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049D3-664C-4A6E-B5C6-D4F6A7C67FD5}">
      <dsp:nvSpPr>
        <dsp:cNvPr id="0" name=""/>
        <dsp:cNvSpPr/>
      </dsp:nvSpPr>
      <dsp:spPr>
        <a:xfrm>
          <a:off x="2632308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EDA &amp; Visualization</a:t>
          </a:r>
          <a:endParaRPr lang="en-US" sz="1100" kern="1200"/>
        </a:p>
      </dsp:txBody>
      <dsp:txXfrm>
        <a:off x="2632308" y="1275093"/>
        <a:ext cx="1117968" cy="447187"/>
      </dsp:txXfrm>
    </dsp:sp>
    <dsp:sp modelId="{C2C9EA6F-A1F6-45E4-B42A-E5A25BB5BC31}">
      <dsp:nvSpPr>
        <dsp:cNvPr id="0" name=""/>
        <dsp:cNvSpPr/>
      </dsp:nvSpPr>
      <dsp:spPr>
        <a:xfrm>
          <a:off x="4253363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8A63B-4F64-4568-95A8-DE19F614A23D}">
      <dsp:nvSpPr>
        <dsp:cNvPr id="0" name=""/>
        <dsp:cNvSpPr/>
      </dsp:nvSpPr>
      <dsp:spPr>
        <a:xfrm>
          <a:off x="3945922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Model – Univariate Regression</a:t>
          </a:r>
          <a:endParaRPr lang="en-US" sz="1100" kern="1200"/>
        </a:p>
      </dsp:txBody>
      <dsp:txXfrm>
        <a:off x="3945922" y="1275093"/>
        <a:ext cx="1117968" cy="447187"/>
      </dsp:txXfrm>
    </dsp:sp>
    <dsp:sp modelId="{F85E2204-9658-42A5-A6DA-BB22A8EC4A9C}">
      <dsp:nvSpPr>
        <dsp:cNvPr id="0" name=""/>
        <dsp:cNvSpPr/>
      </dsp:nvSpPr>
      <dsp:spPr>
        <a:xfrm>
          <a:off x="5566976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E8F3A-E741-451F-AEEA-B5D61F94951F}">
      <dsp:nvSpPr>
        <dsp:cNvPr id="0" name=""/>
        <dsp:cNvSpPr/>
      </dsp:nvSpPr>
      <dsp:spPr>
        <a:xfrm>
          <a:off x="5259535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Model – Multivariate Regression</a:t>
          </a:r>
          <a:endParaRPr lang="en-US" sz="1100" kern="1200"/>
        </a:p>
      </dsp:txBody>
      <dsp:txXfrm>
        <a:off x="5259535" y="1275093"/>
        <a:ext cx="1117968" cy="447187"/>
      </dsp:txXfrm>
    </dsp:sp>
    <dsp:sp modelId="{264E020A-7073-498F-A546-08C371DE1671}">
      <dsp:nvSpPr>
        <dsp:cNvPr id="0" name=""/>
        <dsp:cNvSpPr/>
      </dsp:nvSpPr>
      <dsp:spPr>
        <a:xfrm>
          <a:off x="6904607" y="592931"/>
          <a:ext cx="503085" cy="5030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53599-6CE9-47C3-911C-839331365D02}">
      <dsp:nvSpPr>
        <dsp:cNvPr id="0" name=""/>
        <dsp:cNvSpPr/>
      </dsp:nvSpPr>
      <dsp:spPr>
        <a:xfrm>
          <a:off x="6573148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Unsupervised Learning – K-Means Clusters</a:t>
          </a:r>
          <a:endParaRPr lang="en-US" sz="1100" kern="1200" dirty="0"/>
        </a:p>
      </dsp:txBody>
      <dsp:txXfrm>
        <a:off x="6573148" y="1275093"/>
        <a:ext cx="1117968" cy="44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That missing county is exactly where the high is – for whatever reason the </a:t>
            </a:r>
            <a:r>
              <a:rPr lang="en-US" dirty="0" err="1"/>
              <a:t>geojson</a:t>
            </a:r>
            <a:r>
              <a:rPr lang="en-US" dirty="0"/>
              <a:t> FIPS must have had a mismatch</a:t>
            </a:r>
          </a:p>
        </p:txBody>
      </p:sp>
    </p:spTree>
    <p:extLst>
      <p:ext uri="{BB962C8B-B14F-4D97-AF65-F5344CB8AC3E}">
        <p14:creationId xmlns:p14="http://schemas.microsoft.com/office/powerpoint/2010/main" val="368857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231026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292410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9478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here we see pretty significant correlations with mortality rate and heavy and binge alcohol use, with </a:t>
            </a:r>
            <a:r>
              <a:rPr lang="en-US" dirty="0" err="1"/>
              <a:t>prop_binge</a:t>
            </a:r>
            <a:r>
              <a:rPr lang="en-US" dirty="0"/>
              <a:t> having the highest correlation at 0.75. </a:t>
            </a:r>
          </a:p>
        </p:txBody>
      </p:sp>
    </p:spTree>
    <p:extLst>
      <p:ext uri="{BB962C8B-B14F-4D97-AF65-F5344CB8AC3E}">
        <p14:creationId xmlns:p14="http://schemas.microsoft.com/office/powerpoint/2010/main" val="183747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20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</a:t>
            </a:r>
            <a:r>
              <a:rPr lang="en-US" dirty="0" err="1"/>
              <a:t>unemployment_rate</a:t>
            </a:r>
            <a:r>
              <a:rPr lang="en-US" dirty="0"/>
              <a:t> but not labor force returned a drastically lower silhouette score – suggesting that perhaps these related groups can be better categorized if you look at the size of the </a:t>
            </a:r>
            <a:r>
              <a:rPr lang="en-US" dirty="0" err="1"/>
              <a:t>labor_force</a:t>
            </a:r>
            <a:r>
              <a:rPr lang="en-US" dirty="0"/>
              <a:t> (itself a function of a county’s total population), rather than just unemployment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would yield itself well to an urban/suburban/rural classification, although I could not find yearly classifications that fit my data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Including </a:t>
            </a:r>
            <a:r>
              <a:rPr lang="en-US" dirty="0" err="1"/>
              <a:t>unemployment_rate</a:t>
            </a:r>
            <a:r>
              <a:rPr lang="en-US" dirty="0"/>
              <a:t> but not labor force returned a drastically lower silhouette score – suggesting that perhaps these related groups can be better categorized if you look at the size of the </a:t>
            </a:r>
            <a:r>
              <a:rPr lang="en-US" dirty="0" err="1"/>
              <a:t>labor_force</a:t>
            </a:r>
            <a:r>
              <a:rPr lang="en-US" dirty="0"/>
              <a:t> (itself a function of a county’s total population), rather than just unemployment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would yield itself well to an urban/suburban/rural classification, although I could not find yearly classifications that fit my data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70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5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Keeping in mind that this is an average of all counties in the US across male/female rates, notice how it high it is compared to other causes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opoid</a:t>
            </a:r>
            <a:r>
              <a:rPr lang="en-US" dirty="0"/>
              <a:t> epidemic is, rightfully, getting the attention it deserves.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Perhaps because of stigma, we are unwilling to confront this equally devastating epidemic</a:t>
            </a:r>
          </a:p>
        </p:txBody>
      </p:sp>
    </p:spTree>
    <p:extLst>
      <p:ext uri="{BB962C8B-B14F-4D97-AF65-F5344CB8AC3E}">
        <p14:creationId xmlns:p14="http://schemas.microsoft.com/office/powerpoint/2010/main" val="71232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4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7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can see that it is overwhelmingly men who are dying as a result of self-</a:t>
            </a:r>
            <a:r>
              <a:rPr lang="en-US" dirty="0" err="1"/>
              <a:t>injurius</a:t>
            </a:r>
            <a:r>
              <a:rPr lang="en-US" dirty="0"/>
              <a:t> behavior.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There’s an interesting dip in the late 90s, followed by an increase back to original levels.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the lines and legends aren’t super visible, what this plot does a good job of is conveying that some states have a self-harm mortality rate that remains consistently low, while others decrease, while still others have drastic and outsized increases over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Clearly, there is some regionality to these rates</a:t>
            </a:r>
          </a:p>
        </p:txBody>
      </p:sp>
    </p:spTree>
    <p:extLst>
      <p:ext uri="{BB962C8B-B14F-4D97-AF65-F5344CB8AC3E}">
        <p14:creationId xmlns:p14="http://schemas.microsoft.com/office/powerpoint/2010/main" val="11394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Overuse of alcohol is a factor in many diseases, and causal relationships have been established between harmful drinking and various mental/behavioral health disorders as well as incidence of infectious diseases such as TB and HIV/AIDS.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Surpassed Diabetes: https://</a:t>
            </a:r>
            <a:r>
              <a:rPr lang="en-US" i="1" dirty="0" err="1"/>
              <a:t>injuryprevention.bmj.com</a:t>
            </a:r>
            <a:r>
              <a:rPr lang="en-US" i="1" dirty="0"/>
              <a:t>/content/25/4/331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On par with cancer: 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In 2014, Alaska’s cancer mortality rate was 164.2 per 100K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https://</a:t>
            </a:r>
            <a:r>
              <a:rPr lang="en-US" i="1" dirty="0" err="1"/>
              <a:t>www.cdc.gov</a:t>
            </a:r>
            <a:r>
              <a:rPr lang="en-US" i="1" dirty="0"/>
              <a:t>/</a:t>
            </a:r>
            <a:r>
              <a:rPr lang="en-US" i="1" dirty="0" err="1"/>
              <a:t>nchs</a:t>
            </a:r>
            <a:r>
              <a:rPr lang="en-US" i="1" dirty="0"/>
              <a:t>/pressroom/</a:t>
            </a:r>
            <a:r>
              <a:rPr lang="en-US" i="1" dirty="0" err="1"/>
              <a:t>sosmap</a:t>
            </a:r>
            <a:r>
              <a:rPr lang="en-US" i="1" dirty="0"/>
              <a:t>/</a:t>
            </a:r>
            <a:r>
              <a:rPr lang="en-US" i="1" dirty="0" err="1"/>
              <a:t>cancer_mortality</a:t>
            </a:r>
            <a:r>
              <a:rPr lang="en-US" i="1" dirty="0"/>
              <a:t>/</a:t>
            </a:r>
            <a:r>
              <a:rPr lang="en-US" i="1" dirty="0" err="1"/>
              <a:t>cancer.htm</a:t>
            </a:r>
            <a:endParaRPr lang="en-US" i="1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 err="1"/>
              <a:t>Comporable</a:t>
            </a:r>
            <a:r>
              <a:rPr lang="en-US" i="1" dirty="0"/>
              <a:t> to heart disease mortality:</a:t>
            </a:r>
          </a:p>
          <a:p>
            <a:pPr marL="457200" lvl="1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https://</a:t>
            </a:r>
            <a:r>
              <a:rPr lang="en-US" i="1" dirty="0" err="1"/>
              <a:t>www.cdc.gov</a:t>
            </a:r>
            <a:r>
              <a:rPr lang="en-US" i="1" dirty="0"/>
              <a:t>/</a:t>
            </a:r>
            <a:r>
              <a:rPr lang="en-US" i="1" dirty="0" err="1"/>
              <a:t>nchs</a:t>
            </a:r>
            <a:r>
              <a:rPr lang="en-US" i="1" dirty="0"/>
              <a:t>/pressroom/</a:t>
            </a:r>
            <a:r>
              <a:rPr lang="en-US" i="1" dirty="0" err="1"/>
              <a:t>sosmap</a:t>
            </a:r>
            <a:r>
              <a:rPr lang="en-US" i="1" dirty="0"/>
              <a:t>/</a:t>
            </a:r>
            <a:r>
              <a:rPr lang="en-US" i="1" dirty="0" err="1"/>
              <a:t>heart_disease_mortality</a:t>
            </a:r>
            <a:r>
              <a:rPr lang="en-US" i="1" dirty="0"/>
              <a:t>/</a:t>
            </a:r>
            <a:r>
              <a:rPr lang="en-US" i="1" dirty="0" err="1"/>
              <a:t>heart_disease.htm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57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611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5745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5904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43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1651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84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1945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9040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924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B2FB183-A1E0-DF45-99B3-DDACA804963A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92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3898" y="1856171"/>
            <a:ext cx="4659573" cy="143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Capstone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6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400299" y="1629949"/>
            <a:ext cx="2440806" cy="188360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Alcohol Overuse/Abuse and Self-Harm Mortality</a:t>
            </a: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DFDA926-7499-A14B-9FD1-40E8D8E484CF}"/>
              </a:ext>
            </a:extLst>
          </p:cNvPr>
          <p:cNvSpPr txBox="1">
            <a:spLocks/>
          </p:cNvSpPr>
          <p:nvPr/>
        </p:nvSpPr>
        <p:spPr>
          <a:xfrm>
            <a:off x="757813" y="37564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US" i="1" dirty="0">
                <a:latin typeface="+mn-lt"/>
              </a:rPr>
              <a:t>Kade Higgins</a:t>
            </a:r>
            <a:endParaRPr lang="en-US" i="1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spc="200" dirty="0"/>
              <a:t>Self-Harm Mortality Alaska, 1995</a:t>
            </a:r>
            <a:endParaRPr lang="en-US" sz="700" i="1" spc="200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938464-49D3-794C-8E13-F21F69F7E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5" r="3297" b="23478"/>
          <a:stretch/>
        </p:blipFill>
        <p:spPr>
          <a:xfrm>
            <a:off x="1672235" y="254209"/>
            <a:ext cx="6064223" cy="3350483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8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spc="200" dirty="0"/>
              <a:t>Self-Harm Mortality Alaska, 1995</a:t>
            </a:r>
            <a:endParaRPr lang="en-US" sz="700" i="1" spc="200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B4AE5AE8-C29B-8645-A006-DD6482F2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1" t="11048" b="6524"/>
          <a:stretch/>
        </p:blipFill>
        <p:spPr>
          <a:xfrm>
            <a:off x="1566463" y="79965"/>
            <a:ext cx="6275768" cy="36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6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i="1" spc="200" dirty="0"/>
              <a:t>Heavy drinking prevalence 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1C94FB0-F723-454E-A1F8-C8EEDC32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7" y="164295"/>
            <a:ext cx="6166866" cy="35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ellipse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700" i="1" spc="200" dirty="0"/>
              <a:t>Binge drinking prevalence 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11302B7-A860-BF45-9972-C464931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" r="1874" b="8464"/>
          <a:stretch/>
        </p:blipFill>
        <p:spPr>
          <a:xfrm>
            <a:off x="1927650" y="254209"/>
            <a:ext cx="5553393" cy="31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1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oundRect">
            <a:avLst>
              <a:gd name="adj" fmla="val 14141"/>
            </a:avLst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i="1" spc="200" dirty="0"/>
              <a:t>heatmap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D68F718-AAFC-E344-8014-2E980977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22" y="119231"/>
            <a:ext cx="6523849" cy="3457640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Regression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4193771" y="1051560"/>
            <a:ext cx="3990522" cy="3040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Mortality rate vs. Proportion of Binge Drinkers had strongest accuracy score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 err="1"/>
              <a:t>RandomForest</a:t>
            </a:r>
            <a:r>
              <a:rPr lang="en-US" dirty="0"/>
              <a:t> / </a:t>
            </a:r>
            <a:r>
              <a:rPr lang="en-US" dirty="0" err="1"/>
              <a:t>Gboost</a:t>
            </a:r>
            <a:r>
              <a:rPr lang="en-US" dirty="0"/>
              <a:t> tied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Test Accuracy:</a:t>
            </a:r>
            <a:r>
              <a:rPr lang="en-US" b="1" i="1" dirty="0"/>
              <a:t> 0.73</a:t>
            </a:r>
            <a:r>
              <a:rPr lang="en-US" b="1" dirty="0"/>
              <a:t> </a:t>
            </a:r>
            <a:r>
              <a:rPr lang="en-US" b="1" i="1" dirty="0"/>
              <a:t>Test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RMSE:  </a:t>
            </a:r>
            <a:r>
              <a:rPr lang="en-US" b="1" i="1" dirty="0"/>
              <a:t>32.16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3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908BAF3-E5E9-4D9A-9CA6-CBD0A6447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88BE1630-2DA4-4597-927C-4EAAFEE0D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1440942" y="489260"/>
            <a:ext cx="2776282" cy="41649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Including sex and state  with proportion binge drinkers returns high accuracy, low RMSE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i="1" dirty="0" err="1">
                <a:solidFill>
                  <a:schemeClr val="tx1"/>
                </a:solidFill>
              </a:rPr>
              <a:t>GradientBoostRegressor</a:t>
            </a:r>
            <a:r>
              <a:rPr lang="en-US" dirty="0">
                <a:solidFill>
                  <a:schemeClr val="tx1"/>
                </a:solidFill>
              </a:rPr>
              <a:t> wins out, only barely 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If our univariate models represent our baseline (0.73), this improves</a:t>
            </a: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</a:rPr>
              <a:t>Test Accuracy:</a:t>
            </a:r>
            <a:r>
              <a:rPr lang="en-US" b="1" i="1" dirty="0">
                <a:solidFill>
                  <a:schemeClr val="tx1"/>
                </a:solidFill>
              </a:rPr>
              <a:t> 0.87</a:t>
            </a:r>
            <a:endParaRPr lang="en-US" i="1" dirty="0">
              <a:solidFill>
                <a:schemeClr val="tx1"/>
              </a:solidFill>
            </a:endParaRPr>
          </a:p>
          <a:p>
            <a:pPr marL="0" lvl="0" indent="-228600" algn="ctr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>
                <a:solidFill>
                  <a:schemeClr val="tx1"/>
                </a:solidFill>
              </a:rPr>
              <a:t>RMSE:  </a:t>
            </a:r>
            <a:r>
              <a:rPr lang="en-US" b="1" i="1" dirty="0">
                <a:solidFill>
                  <a:schemeClr val="tx1"/>
                </a:solidFill>
              </a:rPr>
              <a:t>15.25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1D4A801-B08B-4DED-B983-8DC144138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24" y="0"/>
            <a:ext cx="457467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5468520" y="888557"/>
            <a:ext cx="2776283" cy="336638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5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Regression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67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603504" y="723519"/>
            <a:ext cx="2300202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/>
              <a:t>KMeans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602433" y="1978533"/>
            <a:ext cx="2297823" cy="244740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/>
          </a:bodyPr>
          <a:lstStyle/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dirty="0"/>
              <a:t>Smaller Clusters were better (4)</a:t>
            </a:r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dirty="0"/>
              <a:t>Heavy / Binge clusters with mortality rate produce silhouette scores ~0.51</a:t>
            </a:r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i="1" dirty="0"/>
              <a:t>Including Labor Force and unemployment rate </a:t>
            </a:r>
            <a:r>
              <a:rPr lang="en-US" sz="1200" i="1" dirty="0"/>
              <a:t>saw SIL score ~0.875 @ 4 clusters, ~0.73 @ 10 clusters</a:t>
            </a:r>
            <a:endParaRPr lang="en-US" sz="1200" b="1" i="1" dirty="0"/>
          </a:p>
          <a:p>
            <a:pPr marL="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i="1" dirty="0"/>
              <a:t>Unfortunately not all states were present across all variables – even with missing data, it is still worthwhile to identify clusters for targeted intervention</a:t>
            </a:r>
            <a:endParaRPr lang="en-US" sz="1200" b="1" i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723519"/>
            <a:ext cx="5164074" cy="370241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846512"/>
            <a:ext cx="4918644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70A7B90-35E5-884F-9A72-CF6D1973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24" y="1126936"/>
            <a:ext cx="4670298" cy="2895584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3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 dirty="0" err="1"/>
              <a:t>Kmeans</a:t>
            </a:r>
            <a:r>
              <a:rPr lang="en-US" sz="2800" spc="200" dirty="0"/>
              <a:t> – 10 Clusters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13A1A8D-7A19-0741-90A2-201A37FCE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7" r="1054" b="4863"/>
          <a:stretch/>
        </p:blipFill>
        <p:spPr>
          <a:xfrm>
            <a:off x="1805699" y="224741"/>
            <a:ext cx="5875261" cy="3471361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9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2" y="1839544"/>
            <a:ext cx="4285753" cy="311284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b="1" dirty="0"/>
              <a:t>Multivariate Regression Models Outperform Single Variable Regression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If Univariate Models represent our Baseline</a:t>
            </a:r>
          </a:p>
          <a:p>
            <a:pPr marL="171450" lvl="1" indent="-228600" defTabSz="914400">
              <a:spcBef>
                <a:spcPts val="1000"/>
              </a:spcBef>
            </a:pPr>
            <a:r>
              <a:rPr lang="en-US" b="1" dirty="0"/>
              <a:t>K-Means Creates Meaningful Pockets of Similarly Afflicted Counties</a:t>
            </a:r>
          </a:p>
          <a:p>
            <a:pPr marL="514350" lvl="3" indent="-228600" defTabSz="914400">
              <a:spcBef>
                <a:spcPts val="1000"/>
              </a:spcBef>
            </a:pPr>
            <a:r>
              <a:rPr lang="en-US" i="1" dirty="0"/>
              <a:t>Those interested in optimizing and more efficiently using public health research dollars can use these clusters to engage in regionally targeted intervention that addresses two mortality causes at once</a:t>
            </a:r>
          </a:p>
          <a:p>
            <a:pPr marL="171450" lvl="1" indent="-228600" defTabSz="914400">
              <a:spcBef>
                <a:spcPts val="1000"/>
              </a:spcBef>
            </a:pPr>
            <a:r>
              <a:rPr lang="en-US" b="1" i="1" dirty="0"/>
              <a:t>In the Future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Get more complete data, built out </a:t>
            </a:r>
            <a:r>
              <a:rPr lang="en-US" i="1" dirty="0" err="1"/>
              <a:t>streamlit</a:t>
            </a:r>
            <a:r>
              <a:rPr lang="en-US" i="1" dirty="0"/>
              <a:t> app, , examine relationships between sunlight and self-harm mortality</a:t>
            </a:r>
          </a:p>
          <a:p>
            <a:pPr marL="514350" lvl="3" indent="-228600" defTabSz="914400">
              <a:spcBef>
                <a:spcPts val="1000"/>
              </a:spcBef>
            </a:pP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first</a:t>
            </a:r>
            <a:b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i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so serious?</a:t>
            </a:r>
            <a:r>
              <a:rPr lang="en-US" sz="23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4193771" y="1051560"/>
            <a:ext cx="3990522" cy="3040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Self-harm / Intentional Injury Mortality rate significantly higher than other mortality categories 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Has surpassed the mortality rate from Diabetes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Just as preventable as other mortality causes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Mortality burden is not equally distributed – some communities post exponentially higher self-injury mortality rates than others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9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3D3AB95-276F-4E66-9B39-02C819965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tx1"/>
          </a:solidFill>
          <a:ln w="177800" cmpd="thinThick">
            <a:solidFill>
              <a:schemeClr val="tx1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Hotlines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1" dirty="0"/>
              <a:t>If you or someone you know is struggling</a:t>
            </a:r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i="1" dirty="0"/>
              <a:t>National Suicide Prevention Lifeline: </a:t>
            </a:r>
            <a:r>
              <a:rPr lang="en-US" i="1" dirty="0"/>
              <a:t>800-273-8255</a:t>
            </a:r>
            <a:endParaRPr lang="en-US" b="1" i="1" dirty="0"/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dirty="0"/>
              <a:t>Crisis Text Line: </a:t>
            </a:r>
            <a:r>
              <a:rPr lang="en-US" i="1" dirty="0"/>
              <a:t>Text ”Hello” to 741741</a:t>
            </a:r>
          </a:p>
          <a:p>
            <a:pPr marL="171450" lvl="1" indent="-228600" algn="ctr" defTabSz="914400">
              <a:spcBef>
                <a:spcPts val="1000"/>
              </a:spcBef>
            </a:pPr>
            <a:r>
              <a:rPr lang="en-US" b="1" i="1" dirty="0"/>
              <a:t>SAMHSA National Helpline (drug / alcohol abuse):</a:t>
            </a:r>
          </a:p>
          <a:p>
            <a:pPr marL="342900" lvl="2" indent="-228600" algn="ctr" defTabSz="914400">
              <a:spcBef>
                <a:spcPts val="1000"/>
              </a:spcBef>
            </a:pPr>
            <a:r>
              <a:rPr lang="en-US" i="1" dirty="0"/>
              <a:t>1-800-662-4357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57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I’m happy to answer any questions</a:t>
            </a:r>
            <a:endParaRPr dirty="0"/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DFDA926-7499-A14B-9FD1-40E8D8E484CF}"/>
              </a:ext>
            </a:extLst>
          </p:cNvPr>
          <p:cNvSpPr txBox="1">
            <a:spLocks/>
          </p:cNvSpPr>
          <p:nvPr/>
        </p:nvSpPr>
        <p:spPr>
          <a:xfrm>
            <a:off x="757813" y="37564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/>
            <a:r>
              <a:rPr lang="en-US" i="1" dirty="0">
                <a:latin typeface="+mn-lt"/>
              </a:rPr>
              <a:t>Kade Higgins</a:t>
            </a:r>
          </a:p>
        </p:txBody>
      </p:sp>
    </p:spTree>
    <p:extLst>
      <p:ext uri="{BB962C8B-B14F-4D97-AF65-F5344CB8AC3E}">
        <p14:creationId xmlns:p14="http://schemas.microsoft.com/office/powerpoint/2010/main" val="19949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100" spc="200"/>
              <a:t>Exploratory Data Analysis</a:t>
            </a:r>
            <a:br>
              <a:rPr lang="en-US" sz="1100" spc="200"/>
            </a:br>
            <a:br>
              <a:rPr lang="en-US" sz="1100" spc="200"/>
            </a:br>
            <a:r>
              <a:rPr lang="en-US" sz="1100" i="1" spc="200"/>
              <a:t>The Graph that sparked my interest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24AAB06-DA4A-E545-B7A6-FC99BCBF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3" y="312275"/>
            <a:ext cx="7305462" cy="3287458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7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462138" y="794878"/>
            <a:ext cx="2724039" cy="3553743"/>
          </a:xfrm>
          <a:prstGeom prst="ellipse">
            <a:avLst/>
          </a:prstGeom>
          <a:noFill/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burden of booze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009331" y="794878"/>
            <a:ext cx="3499048" cy="3553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WHO - As many as 3 million deaths globally per year attributed to harmful alcohol use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Prevalence of heavy drinking/binge drinking has increased over time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Harmful alcohol use prevalence is also not equally distributed</a:t>
            </a:r>
          </a:p>
          <a:p>
            <a:pPr marL="0" indent="-228600" defTabSz="914400">
              <a:spcBef>
                <a:spcPts val="1000"/>
              </a:spcBef>
            </a:pPr>
            <a:r>
              <a:rPr lang="en-US" b="1" dirty="0"/>
              <a:t>Pro: </a:t>
            </a:r>
            <a:r>
              <a:rPr lang="en-US" i="1" dirty="0"/>
              <a:t>LOTS of funding for alcohol related mortality</a:t>
            </a:r>
            <a:endParaRPr lang="en-US" dirty="0"/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49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3" y="1978533"/>
            <a:ext cx="4285753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Deaths from self harm (i.e. suicide and other intentional injuries that result in death) far outpace other mortality categories in the IMHE dataset. Knowing that substance/alcohol abuse is a factor in many diseases and mental/behavioral health disorders, I will create supervised and unsupervised model(s) to that explore the relationships between mortality rate by self-harm and other variables such as sex, year, state, unemployment and the different levels of alcohol use/abuse.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21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/>
              <a:t>Methodology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6" name="Google Shape;72;p15">
            <a:extLst>
              <a:ext uri="{FF2B5EF4-FFF2-40B4-BE49-F238E27FC236}">
                <a16:creationId xmlns:a16="http://schemas.microsoft.com/office/drawing/2014/main" id="{40D65882-1B86-4541-BF55-24E798875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53810"/>
              </p:ext>
            </p:extLst>
          </p:nvPr>
        </p:nvGraphicFramePr>
        <p:xfrm>
          <a:off x="723900" y="1978818"/>
          <a:ext cx="7696200" cy="232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941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107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805699" y="3696102"/>
            <a:ext cx="5797296" cy="85080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100" spc="200" dirty="0"/>
              <a:t>Self harm mortality</a:t>
            </a:r>
            <a:br>
              <a:rPr lang="en-US" sz="1100" spc="200" dirty="0"/>
            </a:br>
            <a:br>
              <a:rPr lang="en-US" sz="1100" spc="200" dirty="0"/>
            </a:br>
            <a:r>
              <a:rPr lang="en-US" sz="1100" i="1" spc="200" dirty="0"/>
              <a:t>yearly average by sex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8520971-81C1-214E-BDC9-7A38992F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5" y="334675"/>
            <a:ext cx="8157122" cy="3242457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61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6590898" y="2190879"/>
            <a:ext cx="2059251" cy="761748"/>
          </a:xfrm>
          <a:prstGeom prst="roundRect">
            <a:avLst>
              <a:gd name="adj" fmla="val 14141"/>
            </a:avLst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500" spc="200" dirty="0"/>
              <a:t>Yearly Average Self-Harm mortality by state</a:t>
            </a:r>
            <a:endParaRPr lang="en-US" sz="500" i="1" spc="200" dirty="0"/>
          </a:p>
        </p:txBody>
      </p:sp>
      <p:sp>
        <p:nvSpPr>
          <p:cNvPr id="178" name="Rectangle 173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156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D94838B-D1C2-654E-A79C-B20CFC0F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" y="130666"/>
            <a:ext cx="5864465" cy="4882167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88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133332" y="807030"/>
            <a:ext cx="3381651" cy="3553743"/>
          </a:xfrm>
          <a:prstGeom prst="ellipse">
            <a:avLst/>
          </a:prstGeom>
          <a:noFill/>
          <a:ln>
            <a:noFill/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Self-harm mortality</a:t>
            </a:r>
            <a:b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points of interest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009331" y="794878"/>
            <a:ext cx="3499048" cy="35537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Average 15.66 per 100K between 1980 &amp; 2014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Max mortality rate </a:t>
            </a:r>
            <a:r>
              <a:rPr lang="en-US" b="1" i="1" dirty="0"/>
              <a:t>162 per 100K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Female avg increased 5.89 – 7.16 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Female max increased 16.71 to 36.15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Male avg increased 25.02 – 27.24 </a:t>
            </a:r>
          </a:p>
          <a:p>
            <a:pPr marL="342900" lvl="2" indent="-228600" defTabSz="914400">
              <a:spcBef>
                <a:spcPts val="1000"/>
              </a:spcBef>
            </a:pPr>
            <a:r>
              <a:rPr lang="en-US" i="1" dirty="0"/>
              <a:t>Male max increased 86.81 to 162.27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/>
              <a:t>The highest mortality rates for both men and women are in the </a:t>
            </a:r>
            <a:r>
              <a:rPr lang="en-US" b="1" dirty="0" err="1"/>
              <a:t>Kusilvak</a:t>
            </a:r>
            <a:r>
              <a:rPr lang="en-US" b="1" dirty="0"/>
              <a:t> Census Area, Alaska </a:t>
            </a:r>
            <a:r>
              <a:rPr lang="en-US" dirty="0"/>
              <a:t>(county FIPS 02158)</a:t>
            </a:r>
            <a:endParaRPr lang="en-US" i="1" dirty="0"/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65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{0D08DB77-927E-C04A-9CD8-497DFA61D7D5}tf10001120</Template>
  <TotalTime>5735</TotalTime>
  <Words>1329</Words>
  <Application>Microsoft Macintosh PowerPoint</Application>
  <PresentationFormat>On-screen Show (16:9)</PresentationFormat>
  <Paragraphs>117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Average</vt:lpstr>
      <vt:lpstr>Arial</vt:lpstr>
      <vt:lpstr>Gill Sans MT</vt:lpstr>
      <vt:lpstr>Parcel</vt:lpstr>
      <vt:lpstr>Capstone</vt:lpstr>
      <vt:lpstr>But first … why so serious? </vt:lpstr>
      <vt:lpstr>Exploratory Data Analysis  The Graph that sparked my interest</vt:lpstr>
      <vt:lpstr>The burden of booze</vt:lpstr>
      <vt:lpstr>Problem Statement</vt:lpstr>
      <vt:lpstr>Methodology</vt:lpstr>
      <vt:lpstr>Self harm mortality  yearly average by sex</vt:lpstr>
      <vt:lpstr>Yearly Average Self-Harm mortality by state</vt:lpstr>
      <vt:lpstr>Self-harm mortality  points of interest</vt:lpstr>
      <vt:lpstr>Self-Harm Mortality Alaska, 1995</vt:lpstr>
      <vt:lpstr>Self-Harm Mortality Alaska, 1995</vt:lpstr>
      <vt:lpstr>Heavy drinking prevalence </vt:lpstr>
      <vt:lpstr>Binge drinking prevalence </vt:lpstr>
      <vt:lpstr>heatmap</vt:lpstr>
      <vt:lpstr>Univariate Regression</vt:lpstr>
      <vt:lpstr>Multivariate Regression</vt:lpstr>
      <vt:lpstr>KMeans</vt:lpstr>
      <vt:lpstr>Kmeans – 10 Clusters</vt:lpstr>
      <vt:lpstr>Conclusions</vt:lpstr>
      <vt:lpstr>Hotlines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Campaigns</dc:title>
  <cp:lastModifiedBy>Higgins, Katherine</cp:lastModifiedBy>
  <cp:revision>79</cp:revision>
  <dcterms:modified xsi:type="dcterms:W3CDTF">2021-12-03T17:10:16Z</dcterms:modified>
</cp:coreProperties>
</file>