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17"/>
  </p:notesMasterIdLst>
  <p:sldIdLst>
    <p:sldId id="256" r:id="rId2"/>
    <p:sldId id="270" r:id="rId3"/>
    <p:sldId id="282" r:id="rId4"/>
    <p:sldId id="284" r:id="rId5"/>
    <p:sldId id="271" r:id="rId6"/>
    <p:sldId id="277" r:id="rId7"/>
    <p:sldId id="278" r:id="rId8"/>
    <p:sldId id="272" r:id="rId9"/>
    <p:sldId id="281" r:id="rId10"/>
    <p:sldId id="283" r:id="rId11"/>
    <p:sldId id="268" r:id="rId12"/>
    <p:sldId id="279" r:id="rId13"/>
    <p:sldId id="285" r:id="rId14"/>
    <p:sldId id="258" r:id="rId15"/>
    <p:sldId id="267" r:id="rId16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8"/>
    </p:embeddedFont>
    <p:embeddedFont>
      <p:font typeface="Gill Sans MT" panose="020B0502020104020203" pitchFamily="34" charset="77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39"/>
    <p:restoredTop sz="78662"/>
  </p:normalViewPr>
  <p:slideViewPr>
    <p:cSldViewPr snapToGrid="0">
      <p:cViewPr varScale="1">
        <p:scale>
          <a:sx n="174" d="100"/>
          <a:sy n="174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4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 Neg: 0.85 (104)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Pos: 0.15 (18)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Neg: 0.34 (44)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 Pos = 0.66 (84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 Neg: 0.71 (104)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Pos: 0.29 (18)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Neg: 0.0.29 (44)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 Pos = 0.71 (84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2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Coefs</a:t>
            </a:r>
            <a:r>
              <a:rPr lang="en-US" dirty="0"/>
              <a:t> are log odds since we did a 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positive </a:t>
            </a:r>
            <a:r>
              <a:rPr lang="en-US" dirty="0" err="1"/>
              <a:t>coefs</a:t>
            </a:r>
            <a:r>
              <a:rPr lang="en-US" dirty="0"/>
              <a:t> increase the log odds of the test data being from Conspiracy, while negative </a:t>
            </a:r>
            <a:r>
              <a:rPr lang="en-US" dirty="0" err="1"/>
              <a:t>coefs</a:t>
            </a:r>
            <a:r>
              <a:rPr lang="en-US" dirty="0"/>
              <a:t> increase the log odds that the text is from Critical Shower Thoughts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54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7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Q1 (Conspiracy)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Q2 (C_S_T)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Q3 (C_S_T)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Q4 (Conspiracy)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Q1 (Conspiracy)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Q2 (C_S_T)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Q3 (C_S_T)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Q4 (Conspiracy)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not normally distributed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Demonstrates Positive Skewness (Right Skewed)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www.statisticshowto.com</a:t>
            </a:r>
            <a:r>
              <a:rPr lang="en-US" dirty="0"/>
              <a:t>/</a:t>
            </a:r>
            <a:r>
              <a:rPr lang="en-US" dirty="0" err="1"/>
              <a:t>pearson</a:t>
            </a:r>
            <a:r>
              <a:rPr lang="en-US" dirty="0"/>
              <a:t>-mode-skewness/</a:t>
            </a:r>
          </a:p>
        </p:txBody>
      </p:sp>
    </p:spTree>
    <p:extLst>
      <p:ext uri="{BB962C8B-B14F-4D97-AF65-F5344CB8AC3E}">
        <p14:creationId xmlns:p14="http://schemas.microsoft.com/office/powerpoint/2010/main" val="71232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is not normally distributed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Demonstrates Positive Skewness (Right Skewed)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www.statisticshowto.com</a:t>
            </a:r>
            <a:r>
              <a:rPr lang="en-US" dirty="0"/>
              <a:t>/</a:t>
            </a:r>
            <a:r>
              <a:rPr lang="en-US" dirty="0" err="1"/>
              <a:t>pearson</a:t>
            </a:r>
            <a:r>
              <a:rPr lang="en-US" dirty="0"/>
              <a:t>-mode-skewness/</a:t>
            </a:r>
          </a:p>
        </p:txBody>
      </p:sp>
    </p:spTree>
    <p:extLst>
      <p:ext uri="{BB962C8B-B14F-4D97-AF65-F5344CB8AC3E}">
        <p14:creationId xmlns:p14="http://schemas.microsoft.com/office/powerpoint/2010/main" val="11394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Clear Relationship between Living area and Sale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Higher </a:t>
            </a:r>
            <a:r>
              <a:rPr lang="en-US" dirty="0" err="1"/>
              <a:t>sqft</a:t>
            </a:r>
            <a:r>
              <a:rPr lang="en-US" dirty="0"/>
              <a:t> homes not only tend to sell for more money, they also tend to be rated higher in terms of overall quality (shown by hue)</a:t>
            </a:r>
          </a:p>
        </p:txBody>
      </p:sp>
    </p:spTree>
    <p:extLst>
      <p:ext uri="{BB962C8B-B14F-4D97-AF65-F5344CB8AC3E}">
        <p14:creationId xmlns:p14="http://schemas.microsoft.com/office/powerpoint/2010/main" val="368857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480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57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611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85745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5904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43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165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84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194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3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904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924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2FB183-A1E0-DF45-99B3-DDACA804963A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92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3898" y="1856171"/>
            <a:ext cx="4659573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Reddit NLP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00299" y="1629949"/>
            <a:ext cx="2440806" cy="188360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Web Scraping &amp; NLP Text Classification</a:t>
            </a:r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US" i="1" dirty="0">
                <a:latin typeface="+mn-lt"/>
              </a:rPr>
              <a:t>Kade Higgins</a:t>
            </a:r>
            <a:endParaRPr lang="en-US" i="1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1" y="615007"/>
            <a:ext cx="2561466" cy="2409491"/>
          </a:xfrm>
          <a:prstGeom prst="roundRect">
            <a:avLst>
              <a:gd name="adj" fmla="val 14141"/>
            </a:avLst>
          </a:prstGeom>
          <a:noFill/>
          <a:ln>
            <a:solidFill>
              <a:schemeClr val="bg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800" i="1" spc="200">
                <a:solidFill>
                  <a:schemeClr val="bg1"/>
                </a:solidFill>
              </a:rPr>
              <a:t>C_S_T Words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72981A9-390F-954B-A4F2-A7ADD64A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172219"/>
            <a:ext cx="5517635" cy="2924345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0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200" spc="200">
                <a:solidFill>
                  <a:schemeClr val="bg1"/>
                </a:solidFill>
              </a:rPr>
              <a:t>Model 1: Complement NB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 err="1">
                <a:solidFill>
                  <a:schemeClr val="bg1"/>
                </a:solidFill>
              </a:rPr>
              <a:t>CountVectorizer</a:t>
            </a:r>
            <a:r>
              <a:rPr lang="en-US" dirty="0">
                <a:solidFill>
                  <a:schemeClr val="bg1"/>
                </a:solidFill>
              </a:rPr>
              <a:t> &amp; Complement Naïve Bayes on </a:t>
            </a:r>
            <a:r>
              <a:rPr lang="en-US" dirty="0" err="1">
                <a:solidFill>
                  <a:schemeClr val="bg1"/>
                </a:solidFill>
              </a:rPr>
              <a:t>selftext</a:t>
            </a:r>
            <a:endParaRPr lang="en-US" dirty="0">
              <a:solidFill>
                <a:schemeClr val="bg1"/>
              </a:solidFill>
            </a:endParaRP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bg1"/>
                </a:solidFill>
              </a:rPr>
              <a:t>0.94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Train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en-US" b="1" i="1" dirty="0">
                <a:solidFill>
                  <a:schemeClr val="bg1"/>
                </a:solidFill>
              </a:rPr>
              <a:t>0.76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Test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i="1" dirty="0">
                <a:solidFill>
                  <a:schemeClr val="bg1"/>
                </a:solidFill>
              </a:rPr>
              <a:t>Balanced Accuracy Score:  </a:t>
            </a:r>
            <a:r>
              <a:rPr lang="en-US" b="1" i="1" dirty="0">
                <a:solidFill>
                  <a:schemeClr val="bg1"/>
                </a:solidFill>
              </a:rPr>
              <a:t>0.76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**our baseline = 0.50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D6762EA8-59BA-DC4B-AC3F-F4AE7F75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2" y="784584"/>
            <a:ext cx="4688077" cy="345368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0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600" spc="20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</a:rPr>
              <a:t>Using </a:t>
            </a:r>
            <a:r>
              <a:rPr lang="en-US" sz="1200" dirty="0" err="1">
                <a:solidFill>
                  <a:schemeClr val="bg1"/>
                </a:solidFill>
              </a:rPr>
              <a:t>TfidfVectorizer</a:t>
            </a:r>
            <a:r>
              <a:rPr lang="en-US" sz="1200" dirty="0">
                <a:solidFill>
                  <a:schemeClr val="bg1"/>
                </a:solidFill>
              </a:rPr>
              <a:t> &amp; Logistic Regression, the results were: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sz="1200" b="1" i="1" dirty="0">
                <a:solidFill>
                  <a:schemeClr val="bg1"/>
                </a:solidFill>
              </a:rPr>
              <a:t>Best Params (</a:t>
            </a:r>
            <a:r>
              <a:rPr lang="en-US" sz="1200" i="1" dirty="0" err="1">
                <a:solidFill>
                  <a:schemeClr val="bg1"/>
                </a:solidFill>
              </a:rPr>
              <a:t>max_iter</a:t>
            </a:r>
            <a:r>
              <a:rPr lang="en-US" sz="1200" i="1" dirty="0">
                <a:solidFill>
                  <a:schemeClr val="bg1"/>
                </a:solidFill>
              </a:rPr>
              <a:t>=5_000, penalty='</a:t>
            </a:r>
            <a:r>
              <a:rPr lang="en-US" sz="1200" i="1" dirty="0" err="1">
                <a:solidFill>
                  <a:schemeClr val="bg1"/>
                </a:solidFill>
              </a:rPr>
              <a:t>elasticnet</a:t>
            </a:r>
            <a:r>
              <a:rPr lang="en-US" sz="1200" i="1" dirty="0">
                <a:solidFill>
                  <a:schemeClr val="bg1"/>
                </a:solidFill>
              </a:rPr>
              <a:t>', C=1.0, solver='saga', l1_ratio=0.65)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sz="1200" b="1" i="1" dirty="0">
                <a:solidFill>
                  <a:schemeClr val="bg1"/>
                </a:solidFill>
              </a:rPr>
              <a:t>0.77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Train</a:t>
            </a:r>
            <a:r>
              <a:rPr lang="en-US" sz="1200" b="1" dirty="0">
                <a:solidFill>
                  <a:schemeClr val="bg1"/>
                </a:solidFill>
              </a:rPr>
              <a:t> / </a:t>
            </a:r>
            <a:r>
              <a:rPr lang="en-US" sz="1200" b="1" i="1" dirty="0">
                <a:solidFill>
                  <a:schemeClr val="bg1"/>
                </a:solidFill>
              </a:rPr>
              <a:t>0.72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i="1" dirty="0">
                <a:solidFill>
                  <a:schemeClr val="bg1"/>
                </a:solidFill>
              </a:rPr>
              <a:t>Test</a:t>
            </a:r>
          </a:p>
          <a:p>
            <a:pPr marL="0" lvl="0" indent="-228600" defTabSz="914400">
              <a:spcBef>
                <a:spcPts val="100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bg1"/>
                </a:solidFill>
              </a:rPr>
              <a:t>Balanced Accuracy Score:  </a:t>
            </a:r>
            <a:r>
              <a:rPr lang="en-US" sz="1200" b="1" i="1" dirty="0">
                <a:solidFill>
                  <a:schemeClr val="bg1"/>
                </a:solidFill>
              </a:rPr>
              <a:t>0.70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6C1EA631-6AA9-3C46-86A1-4B7DC7BF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2" y="813127"/>
            <a:ext cx="4688077" cy="3396595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03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AF57721-5E78-484E-9296-51C4BC24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9" y="1265024"/>
            <a:ext cx="3592370" cy="2613449"/>
          </a:xfrm>
          <a:prstGeom prst="rect">
            <a:avLst/>
          </a:prstGeom>
        </p:spPr>
      </p:pic>
      <p:cxnSp>
        <p:nvCxnSpPr>
          <p:cNvPr id="108" name="Straight Connector 103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572000" y="857249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362D1B5-8C1B-5148-9F17-9AA41A7A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1280396"/>
            <a:ext cx="3599592" cy="2582706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0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51435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7" y="0"/>
            <a:ext cx="500729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554615" y="482599"/>
            <a:ext cx="4078277" cy="8640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1554615" y="1628079"/>
            <a:ext cx="4078272" cy="26769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Naïve Bayes Complement Wins!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With a slightly higher train/test, F1 &amp; Baseline Accuracy scores</a:t>
            </a:r>
          </a:p>
          <a:p>
            <a:pPr marL="171450" lvl="1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850" dirty="0">
                <a:solidFill>
                  <a:srgbClr val="FFFFFF"/>
                </a:solidFill>
              </a:rPr>
              <a:t>However, Logistic Regression might win out on an easier dataset. LR does typically have much more interpretable </a:t>
            </a:r>
            <a:r>
              <a:rPr lang="en-US" sz="850" dirty="0" err="1">
                <a:solidFill>
                  <a:srgbClr val="FFFFFF"/>
                </a:solidFill>
              </a:rPr>
              <a:t>coefs</a:t>
            </a:r>
            <a:endParaRPr lang="en-US" sz="850" dirty="0">
              <a:solidFill>
                <a:srgbClr val="FFFFFF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FFFF"/>
                </a:solidFill>
              </a:rPr>
              <a:t>Next Time…</a:t>
            </a:r>
          </a:p>
          <a:p>
            <a:pPr marL="171450" lvl="1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850" dirty="0">
                <a:solidFill>
                  <a:srgbClr val="FFFFFF"/>
                </a:solidFill>
              </a:rPr>
              <a:t>Combine variables like </a:t>
            </a:r>
            <a:r>
              <a:rPr lang="en-US" sz="850" dirty="0" err="1">
                <a:solidFill>
                  <a:srgbClr val="FFFFFF"/>
                </a:solidFill>
              </a:rPr>
              <a:t>num_comments</a:t>
            </a:r>
            <a:r>
              <a:rPr lang="en-US" sz="850" dirty="0">
                <a:solidFill>
                  <a:srgbClr val="FFFFFF"/>
                </a:solidFill>
              </a:rPr>
              <a:t> &amp; score to see if they can increase the overall accuracy of the model. 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I’m happy to answer any questions</a:t>
            </a:r>
            <a:endParaRPr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id="{1DFDA926-7499-A14B-9FD1-40E8D8E484CF}"/>
              </a:ext>
            </a:extLst>
          </p:cNvPr>
          <p:cNvSpPr txBox="1">
            <a:spLocks/>
          </p:cNvSpPr>
          <p:nvPr/>
        </p:nvSpPr>
        <p:spPr>
          <a:xfrm>
            <a:off x="757813" y="37564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/>
            <a:r>
              <a:rPr lang="en-US" i="1" dirty="0">
                <a:latin typeface="+mn-lt"/>
              </a:rPr>
              <a:t>Kade Higgins</a:t>
            </a:r>
          </a:p>
        </p:txBody>
      </p:sp>
    </p:spTree>
    <p:extLst>
      <p:ext uri="{BB962C8B-B14F-4D97-AF65-F5344CB8AC3E}">
        <p14:creationId xmlns:p14="http://schemas.microsoft.com/office/powerpoint/2010/main" val="199493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Did this subreddit text come from r/C_S_T or r/conspiracy?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Let’s Play a game!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”Am I missing something else going on?”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“Did time speed up after 9/11?” 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“Is Our Whole Government Corrupt Or Is It Certain Networks?”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“Washington DC was staged just like Gorge Floyd”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9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7461" y="0"/>
            <a:ext cx="5049078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1320799" y="723519"/>
            <a:ext cx="6502401" cy="89154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kern="1200" cap="all" spc="200" baseline="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2429123" y="1978533"/>
            <a:ext cx="4285753" cy="23264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Scrape r/C_S_T &amp; r/conspiracy reddit threads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Clean (remove HTML, Lemmatize)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EDA &amp; Visualization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Model - Naïve Bayes</a:t>
            </a:r>
          </a:p>
          <a:p>
            <a:pPr marL="0" lvl="0" indent="0" algn="ctr" defTabSz="9144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i="1" dirty="0"/>
              <a:t>Model – Logistic Regression</a:t>
            </a: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1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1" y="615007"/>
            <a:ext cx="2561466" cy="24094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800" spc="200">
                <a:solidFill>
                  <a:schemeClr val="bg1"/>
                </a:solidFill>
              </a:rPr>
              <a:t>Exploratory Data Analysis</a:t>
            </a:r>
            <a:br>
              <a:rPr lang="en-US" sz="1800" spc="200">
                <a:solidFill>
                  <a:schemeClr val="bg1"/>
                </a:solidFill>
              </a:rPr>
            </a:br>
            <a:br>
              <a:rPr lang="en-US" sz="1800" spc="200">
                <a:solidFill>
                  <a:schemeClr val="bg1"/>
                </a:solidFill>
              </a:rPr>
            </a:br>
            <a:r>
              <a:rPr lang="en-US" sz="1800" i="1" spc="200">
                <a:solidFill>
                  <a:schemeClr val="bg1"/>
                </a:solidFill>
              </a:rPr>
              <a:t>Title </a:t>
            </a:r>
            <a:br>
              <a:rPr lang="en-US" sz="1800" i="1" spc="200">
                <a:solidFill>
                  <a:schemeClr val="bg1"/>
                </a:solidFill>
              </a:rPr>
            </a:br>
            <a:r>
              <a:rPr lang="en-US" sz="1800" i="1" spc="200">
                <a:solidFill>
                  <a:schemeClr val="bg1"/>
                </a:solidFill>
              </a:rPr>
              <a:t>Word Count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478E350-90F9-6845-A0BC-8D98CFD8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8" y="1040541"/>
            <a:ext cx="5062321" cy="3176605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5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593359" y="1714500"/>
            <a:ext cx="1714500" cy="17145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000" spc="200">
                <a:solidFill>
                  <a:srgbClr val="FFFFFF"/>
                </a:solidFill>
              </a:rPr>
              <a:t>Exploratory Data Analysis</a:t>
            </a:r>
            <a:br>
              <a:rPr lang="en-US" sz="1000" spc="200">
                <a:solidFill>
                  <a:srgbClr val="FFFFFF"/>
                </a:solidFill>
              </a:rPr>
            </a:br>
            <a:br>
              <a:rPr lang="en-US" sz="1000" spc="200">
                <a:solidFill>
                  <a:srgbClr val="FFFFFF"/>
                </a:solidFill>
              </a:rPr>
            </a:br>
            <a:r>
              <a:rPr lang="en-US" sz="1000" i="1" spc="200">
                <a:solidFill>
                  <a:srgbClr val="FFFFFF"/>
                </a:solidFill>
              </a:rPr>
              <a:t>SelfText</a:t>
            </a:r>
            <a:br>
              <a:rPr lang="en-US" sz="1000" i="1" spc="200">
                <a:solidFill>
                  <a:srgbClr val="FFFFFF"/>
                </a:solidFill>
              </a:rPr>
            </a:br>
            <a:r>
              <a:rPr lang="en-US" sz="1000" i="1" spc="200">
                <a:solidFill>
                  <a:srgbClr val="FFFFFF"/>
                </a:solidFill>
              </a:rPr>
              <a:t>Word Count</a:t>
            </a:r>
          </a:p>
        </p:txBody>
      </p:sp>
      <p:sp>
        <p:nvSpPr>
          <p:cNvPr id="165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915" y="1591056"/>
            <a:ext cx="1961388" cy="1961388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8512" y="480060"/>
            <a:ext cx="5747004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5385" y="60207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23190FC-2966-D847-A89B-24F785EC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54" y="884385"/>
            <a:ext cx="5021921" cy="3138700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8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1" y="615007"/>
            <a:ext cx="2561466" cy="24094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1500" spc="200" dirty="0">
                <a:solidFill>
                  <a:schemeClr val="bg1"/>
                </a:solidFill>
              </a:rPr>
              <a:t>EDA</a:t>
            </a:r>
            <a:br>
              <a:rPr lang="en-US" sz="1500" spc="200" dirty="0">
                <a:solidFill>
                  <a:schemeClr val="bg1"/>
                </a:solidFill>
              </a:rPr>
            </a:br>
            <a:r>
              <a:rPr lang="en-US" sz="1500" i="1" spc="200" dirty="0">
                <a:solidFill>
                  <a:schemeClr val="bg1"/>
                </a:solidFill>
              </a:rPr>
              <a:t>Post Length vs. comments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7EC1321-6A62-514E-9B5A-7FA1D51C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2" y="712375"/>
            <a:ext cx="4688077" cy="3598099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8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53" y="713232"/>
            <a:ext cx="6780893" cy="3717036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3827953-7F99-A243-A7AC-6C67ED8E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89" y="953262"/>
            <a:ext cx="4992304" cy="3236976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85" y="468388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597729" y="591832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800" b="1" spc="200" dirty="0">
                <a:solidFill>
                  <a:srgbClr val="FFFFFF"/>
                </a:solidFill>
              </a:rPr>
              <a:t>EDA</a:t>
            </a:r>
            <a:br>
              <a:rPr lang="en-US" sz="800" b="1" spc="200" dirty="0">
                <a:solidFill>
                  <a:srgbClr val="FFFFFF"/>
                </a:solidFill>
              </a:rPr>
            </a:br>
            <a:br>
              <a:rPr lang="en-US" sz="800" b="1" spc="200" dirty="0">
                <a:solidFill>
                  <a:srgbClr val="FFFFFF"/>
                </a:solidFill>
              </a:rPr>
            </a:br>
            <a:r>
              <a:rPr lang="en-US" sz="800" i="1" spc="200" dirty="0">
                <a:solidFill>
                  <a:srgbClr val="FFFFFF"/>
                </a:solidFill>
              </a:rPr>
              <a:t>avg</a:t>
            </a:r>
            <a:r>
              <a:rPr lang="en-US" sz="800" b="1" spc="200" dirty="0">
                <a:solidFill>
                  <a:srgbClr val="FFFFFF"/>
                </a:solidFill>
              </a:rPr>
              <a:t> </a:t>
            </a:r>
            <a:r>
              <a:rPr lang="en-US" sz="800" spc="200" dirty="0">
                <a:solidFill>
                  <a:srgbClr val="FFFFFF"/>
                </a:solidFill>
              </a:rPr>
              <a:t>Post Length</a:t>
            </a:r>
            <a:endParaRPr lang="en-US" sz="800" i="1" spc="200" dirty="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5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482601" y="615007"/>
            <a:ext cx="2561466" cy="2409491"/>
          </a:xfrm>
          <a:prstGeom prst="roundRect">
            <a:avLst>
              <a:gd name="adj" fmla="val 14141"/>
            </a:avLst>
          </a:prstGeom>
          <a:noFill/>
          <a:ln>
            <a:solidFill>
              <a:schemeClr val="bg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i="1" spc="200">
                <a:solidFill>
                  <a:schemeClr val="bg1"/>
                </a:solidFill>
              </a:rPr>
              <a:t>Conspiracy words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2FD7C5B-0CA7-6047-BDA7-9207CC02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96" y="1093519"/>
            <a:ext cx="5555607" cy="2944471"/>
          </a:xfrm>
          <a:prstGeom prst="rect">
            <a:avLst/>
          </a:prstGeom>
        </p:spPr>
      </p:pic>
      <p:sp>
        <p:nvSpPr>
          <p:cNvPr id="73" name="Google Shape;73;p15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66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{0D08DB77-927E-C04A-9CD8-497DFA61D7D5}tf10001120</Template>
  <TotalTime>3642</TotalTime>
  <Words>521</Words>
  <Application>Microsoft Macintosh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Arial</vt:lpstr>
      <vt:lpstr>Average</vt:lpstr>
      <vt:lpstr>Parcel</vt:lpstr>
      <vt:lpstr>Reddit NLP</vt:lpstr>
      <vt:lpstr>Problem Statement</vt:lpstr>
      <vt:lpstr>Let’s Play a game!</vt:lpstr>
      <vt:lpstr>Methodology</vt:lpstr>
      <vt:lpstr>Exploratory Data Analysis  Title  Word Count</vt:lpstr>
      <vt:lpstr>Exploratory Data Analysis  SelfText Word Count</vt:lpstr>
      <vt:lpstr>EDA Post Length vs. comments</vt:lpstr>
      <vt:lpstr>EDA  avg Post Length</vt:lpstr>
      <vt:lpstr>Conspiracy words</vt:lpstr>
      <vt:lpstr>C_S_T Words</vt:lpstr>
      <vt:lpstr>Model 1: Complement NB</vt:lpstr>
      <vt:lpstr>Logistic regression</vt:lpstr>
      <vt:lpstr>PowerPoint Presentation</vt:lpstr>
      <vt:lpstr>Conclusions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Campaigns</dc:title>
  <cp:lastModifiedBy>Higgins, Katherine</cp:lastModifiedBy>
  <cp:revision>50</cp:revision>
  <dcterms:modified xsi:type="dcterms:W3CDTF">2021-10-19T23:37:31Z</dcterms:modified>
</cp:coreProperties>
</file>