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6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6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6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6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6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4" r:id="rId5"/>
  </p:sldMasterIdLst>
  <p:notesMasterIdLst>
    <p:notesMasterId r:id="rId75"/>
  </p:notesMasterIdLst>
  <p:handoutMasterIdLst>
    <p:handoutMasterId r:id="rId76"/>
  </p:handoutMasterIdLst>
  <p:sldIdLst>
    <p:sldId id="394" r:id="rId6"/>
    <p:sldId id="395" r:id="rId7"/>
    <p:sldId id="271" r:id="rId8"/>
    <p:sldId id="396" r:id="rId9"/>
    <p:sldId id="398" r:id="rId10"/>
    <p:sldId id="399" r:id="rId11"/>
    <p:sldId id="400" r:id="rId12"/>
    <p:sldId id="397" r:id="rId13"/>
    <p:sldId id="311" r:id="rId14"/>
    <p:sldId id="312" r:id="rId15"/>
    <p:sldId id="385" r:id="rId16"/>
    <p:sldId id="313" r:id="rId17"/>
    <p:sldId id="393" r:id="rId18"/>
    <p:sldId id="387" r:id="rId19"/>
    <p:sldId id="388" r:id="rId20"/>
    <p:sldId id="401" r:id="rId21"/>
    <p:sldId id="402" r:id="rId22"/>
    <p:sldId id="392" r:id="rId23"/>
    <p:sldId id="318" r:id="rId24"/>
    <p:sldId id="319" r:id="rId25"/>
    <p:sldId id="320" r:id="rId26"/>
    <p:sldId id="321" r:id="rId27"/>
    <p:sldId id="322" r:id="rId28"/>
    <p:sldId id="323" r:id="rId29"/>
    <p:sldId id="324" r:id="rId30"/>
    <p:sldId id="325" r:id="rId31"/>
    <p:sldId id="327" r:id="rId32"/>
    <p:sldId id="328" r:id="rId33"/>
    <p:sldId id="329" r:id="rId34"/>
    <p:sldId id="413" r:id="rId35"/>
    <p:sldId id="341" r:id="rId36"/>
    <p:sldId id="404" r:id="rId37"/>
    <p:sldId id="405" r:id="rId38"/>
    <p:sldId id="407" r:id="rId39"/>
    <p:sldId id="406" r:id="rId40"/>
    <p:sldId id="408" r:id="rId41"/>
    <p:sldId id="410" r:id="rId42"/>
    <p:sldId id="409" r:id="rId43"/>
    <p:sldId id="269" r:id="rId44"/>
    <p:sldId id="403" r:id="rId45"/>
    <p:sldId id="382" r:id="rId46"/>
    <p:sldId id="411" r:id="rId47"/>
    <p:sldId id="412" r:id="rId48"/>
    <p:sldId id="383" r:id="rId49"/>
    <p:sldId id="384" r:id="rId50"/>
    <p:sldId id="317" r:id="rId51"/>
    <p:sldId id="343" r:id="rId52"/>
    <p:sldId id="386" r:id="rId53"/>
    <p:sldId id="331" r:id="rId54"/>
    <p:sldId id="332" r:id="rId55"/>
    <p:sldId id="334" r:id="rId56"/>
    <p:sldId id="335" r:id="rId57"/>
    <p:sldId id="336" r:id="rId58"/>
    <p:sldId id="337" r:id="rId59"/>
    <p:sldId id="338" r:id="rId60"/>
    <p:sldId id="339" r:id="rId61"/>
    <p:sldId id="340" r:id="rId62"/>
    <p:sldId id="342" r:id="rId63"/>
    <p:sldId id="344" r:id="rId64"/>
    <p:sldId id="346" r:id="rId65"/>
    <p:sldId id="352" r:id="rId66"/>
    <p:sldId id="353" r:id="rId67"/>
    <p:sldId id="354" r:id="rId68"/>
    <p:sldId id="355" r:id="rId69"/>
    <p:sldId id="356" r:id="rId70"/>
    <p:sldId id="357" r:id="rId71"/>
    <p:sldId id="358" r:id="rId72"/>
    <p:sldId id="359" r:id="rId73"/>
    <p:sldId id="36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0877" autoAdjust="0"/>
  </p:normalViewPr>
  <p:slideViewPr>
    <p:cSldViewPr snapToGrid="0">
      <p:cViewPr varScale="1">
        <p:scale>
          <a:sx n="83" d="100"/>
          <a:sy n="83" d="100"/>
        </p:scale>
        <p:origin x="453" y="69"/>
      </p:cViewPr>
      <p:guideLst/>
    </p:cSldViewPr>
  </p:slideViewPr>
  <p:notesTextViewPr>
    <p:cViewPr>
      <p:scale>
        <a:sx n="1" d="1"/>
        <a:sy n="1" d="1"/>
      </p:scale>
      <p:origin x="0" y="0"/>
    </p:cViewPr>
  </p:notesTextViewPr>
  <p:sorterViewPr>
    <p:cViewPr>
      <p:scale>
        <a:sx n="100" d="100"/>
        <a:sy n="100" d="100"/>
      </p:scale>
      <p:origin x="0" y="-8133"/>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1182518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844175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https://azure.microsoft.com/en-us/documentation/articles/resource-group-move-resources/</a:t>
            </a:r>
          </a:p>
          <a:p>
            <a:r>
              <a:rPr lang="en-CA" dirty="0"/>
              <a:t>The scope for a resource link can be a subscription, resource group or a specific resource.</a:t>
            </a:r>
          </a:p>
          <a:p>
            <a:endParaRPr lang="en-CA"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83662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a:t>
            </a:r>
            <a:r>
              <a:rPr lang="en-US" sz="1200" b="1" i="0" kern="1200" dirty="0">
                <a:solidFill>
                  <a:schemeClr val="tx1"/>
                </a:solidFill>
                <a:effectLst/>
                <a:latin typeface="+mn-lt"/>
                <a:ea typeface="+mn-ea"/>
                <a:cs typeface="+mn-cs"/>
              </a:rPr>
              <a:t>imperative</a:t>
            </a:r>
            <a:r>
              <a:rPr lang="en-US" sz="1200" b="0" i="0" kern="1200" dirty="0">
                <a:solidFill>
                  <a:schemeClr val="tx1"/>
                </a:solidFill>
                <a:effectLst/>
                <a:latin typeface="+mn-lt"/>
                <a:ea typeface="+mn-ea"/>
                <a:cs typeface="+mn-cs"/>
              </a:rPr>
              <a:t> programming, you tell the compiler what you want to happen, step by step.</a:t>
            </a:r>
            <a:endParaRPr lang="en-US" dirty="0"/>
          </a:p>
          <a:p>
            <a:r>
              <a:rPr lang="en-US" sz="1200" b="0" i="0" kern="1200" dirty="0">
                <a:solidFill>
                  <a:schemeClr val="tx1"/>
                </a:solidFill>
                <a:effectLst/>
                <a:latin typeface="+mn-lt"/>
                <a:ea typeface="+mn-ea"/>
                <a:cs typeface="+mn-cs"/>
              </a:rPr>
              <a:t>  Example: PS</a:t>
            </a:r>
          </a:p>
          <a:p>
            <a:r>
              <a:rPr lang="en-US" sz="1200" b="0" i="0" kern="1200" dirty="0">
                <a:solidFill>
                  <a:schemeClr val="tx1"/>
                </a:solidFill>
                <a:effectLst/>
                <a:latin typeface="+mn-lt"/>
                <a:ea typeface="+mn-ea"/>
                <a:cs typeface="+mn-cs"/>
              </a:rPr>
              <a:t>With </a:t>
            </a:r>
            <a:r>
              <a:rPr lang="en-US" sz="1200" b="1" i="0" kern="1200" dirty="0">
                <a:solidFill>
                  <a:schemeClr val="tx1"/>
                </a:solidFill>
                <a:effectLst/>
                <a:latin typeface="+mn-lt"/>
                <a:ea typeface="+mn-ea"/>
                <a:cs typeface="+mn-cs"/>
              </a:rPr>
              <a:t>declarative</a:t>
            </a:r>
            <a:r>
              <a:rPr lang="en-US" sz="1200" b="0" i="0" kern="1200" dirty="0">
                <a:solidFill>
                  <a:schemeClr val="tx1"/>
                </a:solidFill>
                <a:effectLst/>
                <a:latin typeface="+mn-lt"/>
                <a:ea typeface="+mn-ea"/>
                <a:cs typeface="+mn-cs"/>
              </a:rPr>
              <a:t> programming, you write code that describes what you want, but not necessarily how to get it</a:t>
            </a:r>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4186650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4227761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https://azure.microsoft.com/en-us/documentation/articles/powershell-install-configure/</a:t>
            </a:r>
          </a:p>
          <a:p>
            <a:r>
              <a:rPr lang="en-CA" dirty="0"/>
              <a:t>https://www.visualstudio.com/en-us/features/azure-tools-vs.aspx</a:t>
            </a:r>
          </a:p>
          <a:p>
            <a:endParaRPr lang="en-CA"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921158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deploy a Linux VM from an ARM Template. After you deploy it we will discuss the ARM template itself and the commands used.</a:t>
            </a: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5105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students are waiting for VM to build, go on to next Demo (</a:t>
            </a:r>
            <a:r>
              <a:rPr lang="en-US" dirty="0" err="1"/>
              <a:t>QuickStart</a:t>
            </a:r>
            <a:r>
              <a:rPr lang="en-US" dirty="0"/>
              <a:t> Template)</a:t>
            </a:r>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188856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785361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-Tag @{Name = "</a:t>
            </a:r>
            <a:r>
              <a:rPr lang="en-CA" dirty="0" err="1"/>
              <a:t>costcenter</a:t>
            </a:r>
            <a:r>
              <a:rPr lang="en-CA" dirty="0"/>
              <a:t>"; Value="1023"}</a:t>
            </a:r>
          </a:p>
          <a:p>
            <a:endParaRPr lang="en-CA"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68069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855084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75169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770470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100152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771041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876466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433551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520194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916893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2768048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4184020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395975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 </a:t>
            </a:r>
            <a:r>
              <a:rPr lang="en-US" sz="1200" b="0" i="0" kern="1200" dirty="0">
                <a:solidFill>
                  <a:schemeClr val="tx1"/>
                </a:solidFill>
                <a:effectLst/>
                <a:latin typeface="+mn-lt"/>
                <a:ea typeface="+mn-ea"/>
                <a:cs typeface="+mn-cs"/>
              </a:rPr>
              <a:t>always run the PowerShell command mentioned above to retrieve the API versions information and use the latest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419701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2770683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https://github.com/Azure/azure-quickstart-templates/tree/master/101-vm-simple-windows</a:t>
            </a:r>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301050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2053209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Debug - https://docs.microsoft.com/en-us/azure/azure-resource-manager/resource-manager-common-deployment-errors</a:t>
            </a:r>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907838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https://docs.microsoft.com/en-us/azure/virtual-machines/windows/cli-ps-findimage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934632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https://kevinhilscher.visualstudio.com/CI-CD%20Demos</a:t>
            </a:r>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40331304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3644613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2703130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146393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3197077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1368483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343490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https://docs.microsoft.com/en-us/azure/virtual-machines/windows/extensions-customscript</a:t>
            </a:r>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6674324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504110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173085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31397496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46</a:t>
            </a:fld>
            <a:endParaRPr lang="en-US"/>
          </a:p>
        </p:txBody>
      </p:sp>
    </p:spTree>
    <p:extLst>
      <p:ext uri="{BB962C8B-B14F-4D97-AF65-F5344CB8AC3E}">
        <p14:creationId xmlns:p14="http://schemas.microsoft.com/office/powerpoint/2010/main" val="24674821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47</a:t>
            </a:fld>
            <a:endParaRPr lang="en-US"/>
          </a:p>
        </p:txBody>
      </p:sp>
    </p:spTree>
    <p:extLst>
      <p:ext uri="{BB962C8B-B14F-4D97-AF65-F5344CB8AC3E}">
        <p14:creationId xmlns:p14="http://schemas.microsoft.com/office/powerpoint/2010/main" val="211494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48</a:t>
            </a:fld>
            <a:endParaRPr lang="en-US"/>
          </a:p>
        </p:txBody>
      </p:sp>
    </p:spTree>
    <p:extLst>
      <p:ext uri="{BB962C8B-B14F-4D97-AF65-F5344CB8AC3E}">
        <p14:creationId xmlns:p14="http://schemas.microsoft.com/office/powerpoint/2010/main" val="10712689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1690039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Declarative templates vs scripts</a:t>
            </a:r>
          </a:p>
          <a:p>
            <a:r>
              <a:rPr lang="en-US" dirty="0"/>
              <a:t>Repeatable deployments</a:t>
            </a:r>
          </a:p>
          <a:p>
            <a:r>
              <a:rPr lang="en-US" dirty="0"/>
              <a:t>RBAC</a:t>
            </a:r>
          </a:p>
          <a:p>
            <a:r>
              <a:rPr lang="en-US" dirty="0"/>
              <a:t>Tagging</a:t>
            </a:r>
          </a:p>
          <a:p>
            <a:r>
              <a:rPr lang="en-US" dirty="0"/>
              <a:t>Billing</a:t>
            </a: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977366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50</a:t>
            </a:fld>
            <a:endParaRPr lang="en-US"/>
          </a:p>
        </p:txBody>
      </p:sp>
    </p:spTree>
    <p:extLst>
      <p:ext uri="{BB962C8B-B14F-4D97-AF65-F5344CB8AC3E}">
        <p14:creationId xmlns:p14="http://schemas.microsoft.com/office/powerpoint/2010/main" val="3351119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51</a:t>
            </a:fld>
            <a:endParaRPr lang="en-US"/>
          </a:p>
        </p:txBody>
      </p:sp>
    </p:spTree>
    <p:extLst>
      <p:ext uri="{BB962C8B-B14F-4D97-AF65-F5344CB8AC3E}">
        <p14:creationId xmlns:p14="http://schemas.microsoft.com/office/powerpoint/2010/main" val="22962525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52</a:t>
            </a:fld>
            <a:endParaRPr lang="en-US"/>
          </a:p>
        </p:txBody>
      </p:sp>
    </p:spTree>
    <p:extLst>
      <p:ext uri="{BB962C8B-B14F-4D97-AF65-F5344CB8AC3E}">
        <p14:creationId xmlns:p14="http://schemas.microsoft.com/office/powerpoint/2010/main" val="23686598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33248002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54</a:t>
            </a:fld>
            <a:endParaRPr lang="en-US"/>
          </a:p>
        </p:txBody>
      </p:sp>
    </p:spTree>
    <p:extLst>
      <p:ext uri="{BB962C8B-B14F-4D97-AF65-F5344CB8AC3E}">
        <p14:creationId xmlns:p14="http://schemas.microsoft.com/office/powerpoint/2010/main" val="26594984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55</a:t>
            </a:fld>
            <a:endParaRPr lang="en-US"/>
          </a:p>
        </p:txBody>
      </p:sp>
    </p:spTree>
    <p:extLst>
      <p:ext uri="{BB962C8B-B14F-4D97-AF65-F5344CB8AC3E}">
        <p14:creationId xmlns:p14="http://schemas.microsoft.com/office/powerpoint/2010/main" val="210635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56</a:t>
            </a:fld>
            <a:endParaRPr lang="en-US"/>
          </a:p>
        </p:txBody>
      </p:sp>
    </p:spTree>
    <p:extLst>
      <p:ext uri="{BB962C8B-B14F-4D97-AF65-F5344CB8AC3E}">
        <p14:creationId xmlns:p14="http://schemas.microsoft.com/office/powerpoint/2010/main" val="25430327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066538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7852173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59</a:t>
            </a:fld>
            <a:endParaRPr lang="en-US"/>
          </a:p>
        </p:txBody>
      </p:sp>
    </p:spTree>
    <p:extLst>
      <p:ext uri="{BB962C8B-B14F-4D97-AF65-F5344CB8AC3E}">
        <p14:creationId xmlns:p14="http://schemas.microsoft.com/office/powerpoint/2010/main" val="59467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1696620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60</a:t>
            </a:fld>
            <a:endParaRPr lang="en-US"/>
          </a:p>
        </p:txBody>
      </p:sp>
    </p:spTree>
    <p:extLst>
      <p:ext uri="{BB962C8B-B14F-4D97-AF65-F5344CB8AC3E}">
        <p14:creationId xmlns:p14="http://schemas.microsoft.com/office/powerpoint/2010/main" val="3323943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61</a:t>
            </a:fld>
            <a:endParaRPr lang="en-US"/>
          </a:p>
        </p:txBody>
      </p:sp>
    </p:spTree>
    <p:extLst>
      <p:ext uri="{BB962C8B-B14F-4D97-AF65-F5344CB8AC3E}">
        <p14:creationId xmlns:p14="http://schemas.microsoft.com/office/powerpoint/2010/main" val="2818090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920601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13221767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34168144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4102893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23862353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553361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1072486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400201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http://jsoneditoronline.org/</a:t>
            </a:r>
          </a:p>
          <a:p>
            <a:r>
              <a:rPr lang="en-US" dirty="0"/>
              <a:t>Leaner and less verbose than XML. </a:t>
            </a:r>
          </a:p>
          <a:p>
            <a:r>
              <a:rPr lang="en-US" dirty="0"/>
              <a:t>Nested arrays are supported.</a:t>
            </a:r>
          </a:p>
          <a:p>
            <a:r>
              <a:rPr lang="en-US" dirty="0"/>
              <a:t>Braces</a:t>
            </a:r>
          </a:p>
          <a:p>
            <a:r>
              <a:rPr lang="en-US" dirty="0"/>
              <a:t>Null must be stated; no blank.</a:t>
            </a:r>
          </a:p>
          <a:p>
            <a:r>
              <a:rPr lang="en-US" dirty="0"/>
              <a:t>Ambiguous: “</a:t>
            </a:r>
            <a:r>
              <a:rPr lang="en-US" dirty="0" err="1"/>
              <a:t>somevalue</a:t>
            </a:r>
            <a:r>
              <a:rPr lang="en-US" dirty="0"/>
              <a:t>”: 1</a:t>
            </a:r>
          </a:p>
          <a:p>
            <a:r>
              <a:rPr lang="en-US" dirty="0"/>
              <a:t>No comments allowed</a:t>
            </a:r>
          </a:p>
          <a:p>
            <a:r>
              <a:rPr lang="en-US" dirty="0"/>
              <a:t>Commas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949921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833429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46793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5587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55976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241443" y="2825393"/>
            <a:ext cx="11691991" cy="821933"/>
          </a:xfrm>
        </p:spPr>
        <p:txBody>
          <a:bodyPr/>
          <a:lstStyle>
            <a:lvl1pPr>
              <a:defRPr sz="4705" baseline="0"/>
            </a:lvl1pPr>
          </a:lstStyle>
          <a:p>
            <a:r>
              <a:rPr lang="en-US" dirty="0"/>
              <a:t>Click to edit Master title style</a:t>
            </a:r>
          </a:p>
        </p:txBody>
      </p:sp>
    </p:spTree>
    <p:extLst>
      <p:ext uri="{BB962C8B-B14F-4D97-AF65-F5344CB8AC3E}">
        <p14:creationId xmlns:p14="http://schemas.microsoft.com/office/powerpoint/2010/main" val="7309015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402071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182143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37256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6465607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241443" y="2825393"/>
            <a:ext cx="11691991" cy="821933"/>
          </a:xfrm>
        </p:spPr>
        <p:txBody>
          <a:bodyPr/>
          <a:lstStyle>
            <a:lvl1pPr>
              <a:defRPr sz="4705" baseline="0"/>
            </a:lvl1pPr>
          </a:lstStyle>
          <a:p>
            <a:r>
              <a:rPr lang="en-US" dirty="0"/>
              <a:t>Click to edit Master title style</a:t>
            </a:r>
          </a:p>
        </p:txBody>
      </p:sp>
    </p:spTree>
    <p:extLst>
      <p:ext uri="{BB962C8B-B14F-4D97-AF65-F5344CB8AC3E}">
        <p14:creationId xmlns:p14="http://schemas.microsoft.com/office/powerpoint/2010/main" val="45487275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9481053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04080663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3502993"/>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2357860"/>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8480724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89752578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59033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2677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6842485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6584764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1373775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504697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578793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63754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©2016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a:prstGeom prst="rect">
            <a:avLst/>
          </a:prstGeo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69426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3.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703" r:id="rId9"/>
    <p:sldLayoutId id="2147483704" r:id="rId10"/>
    <p:sldLayoutId id="2147483705" r:id="rId11"/>
    <p:sldLayoutId id="2147483706" r:id="rId12"/>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2986456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git-scm.com/download/" TargetMode="External"/><Relationship Id="rId4" Type="http://schemas.openxmlformats.org/officeDocument/2006/relationships/hyperlink" Target="https://azure.microsoft.com/en-us/download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khilscher/ARM_HoL/tree/master/LinuxV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git-scm.com/download/" TargetMode="External"/><Relationship Id="rId4" Type="http://schemas.openxmlformats.org/officeDocument/2006/relationships/hyperlink" Target="https://azure.microsoft.com/en-us/download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schema.management.azure.com/schemas/2015-01-01/deploymentTemplate.json"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github.com/Azure/azure-resource-manager-schema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khilscher/ARM_HoL/tree/master/LinuxVM"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8" Type="http://schemas.openxmlformats.org/officeDocument/2006/relationships/hyperlink" Target="http://armviz.io/" TargetMode="External"/><Relationship Id="rId3" Type="http://schemas.openxmlformats.org/officeDocument/2006/relationships/hyperlink" Target="https://resources.azure.com/" TargetMode="External"/><Relationship Id="rId7" Type="http://schemas.openxmlformats.org/officeDocument/2006/relationships/hyperlink" Target="https://azure.microsoft.com/en-us/documentation/templates/"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hyperlink" Target="https://github.com/Azure/azure-quickstart-templates" TargetMode="External"/><Relationship Id="rId5" Type="http://schemas.openxmlformats.org/officeDocument/2006/relationships/hyperlink" Target="https://azure.microsoft.com/en-us/documentation/articles/resource-manager-supported-services/" TargetMode="External"/><Relationship Id="rId4" Type="http://schemas.openxmlformats.org/officeDocument/2006/relationships/hyperlink" Target="https://github.com/Azure/azure-resource-manager-schema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azure/virtual-machines/windows/extensions-customscript"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esources.azure.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45.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anagement.azure.com/subscriptions/%7bsubscriptionId%7d/resourceGroups/%7bresourceGroupName%7d/providers/Microsoft.Storage/storageAccounts/mystorageaccount?api-version=2016-01-0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0.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1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10.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10.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10.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slideLayout" Target="../slideLayouts/slideLayout10.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slideLayout" Target="../slideLayouts/slideLayout1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slideLayout" Target="../slideLayouts/slideLayout10.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347BD1-0322-4DA7-89A4-1214EA8A4B12}"/>
              </a:ext>
            </a:extLst>
          </p:cNvPr>
          <p:cNvSpPr>
            <a:spLocks noGrp="1"/>
          </p:cNvSpPr>
          <p:nvPr>
            <p:ph type="title"/>
          </p:nvPr>
        </p:nvSpPr>
        <p:spPr/>
        <p:txBody>
          <a:bodyPr/>
          <a:lstStyle/>
          <a:p>
            <a:r>
              <a:rPr lang="en-US" dirty="0"/>
              <a:t>Hands On Lab Instructor Notes</a:t>
            </a:r>
          </a:p>
        </p:txBody>
      </p:sp>
      <p:sp>
        <p:nvSpPr>
          <p:cNvPr id="5" name="Content Placeholder 4">
            <a:extLst>
              <a:ext uri="{FF2B5EF4-FFF2-40B4-BE49-F238E27FC236}">
                <a16:creationId xmlns:a16="http://schemas.microsoft.com/office/drawing/2014/main" id="{503BF475-5132-4A81-AF2B-8F069DD353FB}"/>
              </a:ext>
            </a:extLst>
          </p:cNvPr>
          <p:cNvSpPr>
            <a:spLocks noGrp="1"/>
          </p:cNvSpPr>
          <p:nvPr>
            <p:ph sz="quarter" idx="10"/>
          </p:nvPr>
        </p:nvSpPr>
        <p:spPr/>
        <p:txBody>
          <a:bodyPr/>
          <a:lstStyle/>
          <a:p>
            <a:r>
              <a:rPr lang="en-US" dirty="0"/>
              <a:t>Estimated duration: 3-4 Hours</a:t>
            </a:r>
          </a:p>
          <a:p>
            <a:r>
              <a:rPr lang="en-US" dirty="0"/>
              <a:t>Student computer requirements - see next slide</a:t>
            </a:r>
          </a:p>
          <a:p>
            <a:r>
              <a:rPr lang="en-US" dirty="0"/>
              <a:t>Students should have basic experience with deploying Azure resources via the Portal and an understanding of Resource Groups.</a:t>
            </a:r>
          </a:p>
        </p:txBody>
      </p:sp>
    </p:spTree>
    <p:extLst>
      <p:ext uri="{BB962C8B-B14F-4D97-AF65-F5344CB8AC3E}">
        <p14:creationId xmlns:p14="http://schemas.microsoft.com/office/powerpoint/2010/main" val="413633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2" y="504351"/>
            <a:ext cx="5078461" cy="2387261"/>
          </a:xfrm>
        </p:spPr>
        <p:txBody>
          <a:bodyPr/>
          <a:lstStyle/>
          <a:p>
            <a:r>
              <a:rPr lang="en-US" dirty="0"/>
              <a:t>Resource Group</a:t>
            </a:r>
          </a:p>
        </p:txBody>
      </p:sp>
      <p:sp>
        <p:nvSpPr>
          <p:cNvPr id="3" name="Subtitle 2"/>
          <p:cNvSpPr>
            <a:spLocks noGrp="1"/>
          </p:cNvSpPr>
          <p:nvPr>
            <p:ph type="subTitle" idx="1"/>
          </p:nvPr>
        </p:nvSpPr>
        <p:spPr>
          <a:xfrm>
            <a:off x="5797192" y="3072458"/>
            <a:ext cx="5734899" cy="3338430"/>
          </a:xfrm>
        </p:spPr>
        <p:txBody>
          <a:bodyPr>
            <a:normAutofit/>
          </a:bodyPr>
          <a:lstStyle/>
          <a:p>
            <a:pPr marL="399973" indent="-399973">
              <a:buFont typeface="Wingdings" panose="05000000000000000000" pitchFamily="2" charset="2"/>
              <a:buChar char="à"/>
            </a:pPr>
            <a:r>
              <a:rPr lang="en-US" sz="2400" dirty="0">
                <a:solidFill>
                  <a:schemeClr val="tx1"/>
                </a:solidFill>
              </a:rPr>
              <a:t>container for multiple resources</a:t>
            </a:r>
          </a:p>
          <a:p>
            <a:pPr marL="399973" indent="-399973">
              <a:buFont typeface="Wingdings" panose="05000000000000000000" pitchFamily="2" charset="2"/>
              <a:buChar char="à"/>
            </a:pP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Freeform 10"/>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61158" y="1959184"/>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56392" y="2394097"/>
            <a:ext cx="777764"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865911" y="2102038"/>
            <a:ext cx="552371"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00836" y="1811568"/>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381792" y="2375050"/>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61156" y="2041723"/>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56389" y="1905217"/>
            <a:ext cx="552371"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059558" y="2251243"/>
            <a:ext cx="280947"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08768" y="2562349"/>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43697" y="2176641"/>
            <a:ext cx="395231"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2"/>
          <p:cNvSpPr>
            <a:spLocks/>
          </p:cNvSpPr>
          <p:nvPr/>
        </p:nvSpPr>
        <p:spPr bwMode="auto">
          <a:xfrm>
            <a:off x="3854763" y="1949661"/>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281740" y="1949661"/>
            <a:ext cx="436500"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854764" y="1794107"/>
            <a:ext cx="863476"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3942064" y="1835377"/>
            <a:ext cx="688877" cy="206345"/>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3942064" y="1835377"/>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3972222" y="2298861"/>
            <a:ext cx="628560"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051586" y="2362352"/>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415072" y="2356003"/>
            <a:ext cx="87300" cy="84125"/>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413484" y="2500444"/>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1"/>
          <p:cNvSpPr>
            <a:spLocks/>
          </p:cNvSpPr>
          <p:nvPr/>
        </p:nvSpPr>
        <p:spPr bwMode="auto">
          <a:xfrm>
            <a:off x="3905556" y="4467078"/>
            <a:ext cx="760304" cy="222218"/>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05561" y="3616299"/>
            <a:ext cx="1163471"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05560" y="3616299"/>
            <a:ext cx="1092044"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792860" y="3705186"/>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05556" y="4619456"/>
            <a:ext cx="760304" cy="698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265867" y="3648045"/>
            <a:ext cx="31745"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075395" y="3782963"/>
            <a:ext cx="419040"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046823" y="3949626"/>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08724" y="3951214"/>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2"/>
          <p:cNvSpPr>
            <a:spLocks/>
          </p:cNvSpPr>
          <p:nvPr/>
        </p:nvSpPr>
        <p:spPr bwMode="auto">
          <a:xfrm>
            <a:off x="1299254" y="3848041"/>
            <a:ext cx="1114266" cy="780940"/>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299254" y="3678202"/>
            <a:ext cx="1114266"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27820"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27820"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27820"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27820"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875435"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875435"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875435"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875435"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875435"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381792"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381792"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381792" y="4422635"/>
            <a:ext cx="206345"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27820"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875435"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24637"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24637"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24637"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24637"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34174" y="3678202"/>
            <a:ext cx="93807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594487" y="3678202"/>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37348" y="4628980"/>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299254" y="3848041"/>
            <a:ext cx="814271" cy="780940"/>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299254" y="3678202"/>
            <a:ext cx="969824"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381792" y="4255971"/>
            <a:ext cx="206345"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Tree>
    <p:extLst>
      <p:ext uri="{BB962C8B-B14F-4D97-AF65-F5344CB8AC3E}">
        <p14:creationId xmlns:p14="http://schemas.microsoft.com/office/powerpoint/2010/main" val="82965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a:t>Resource group</a:t>
            </a:r>
            <a:endParaRPr lang="en-CA" dirty="0"/>
          </a:p>
        </p:txBody>
      </p:sp>
      <p:sp>
        <p:nvSpPr>
          <p:cNvPr id="5" name="Content Placeholder 4"/>
          <p:cNvSpPr>
            <a:spLocks noGrp="1"/>
          </p:cNvSpPr>
          <p:nvPr>
            <p:ph sz="quarter" idx="10"/>
          </p:nvPr>
        </p:nvSpPr>
        <p:spPr/>
        <p:txBody>
          <a:bodyPr>
            <a:normAutofit fontScale="85000" lnSpcReduction="10000"/>
          </a:bodyPr>
          <a:lstStyle/>
          <a:p>
            <a:r>
              <a:rPr lang="en-CA"/>
              <a:t>Resources in your group should share the same lifecycle</a:t>
            </a:r>
          </a:p>
          <a:p>
            <a:r>
              <a:rPr lang="en-CA"/>
              <a:t>Each resource can only exist in one resource group</a:t>
            </a:r>
          </a:p>
          <a:p>
            <a:r>
              <a:rPr lang="en-CA"/>
              <a:t>You can add or remove a resource to a resource group at any time</a:t>
            </a:r>
          </a:p>
          <a:p>
            <a:r>
              <a:rPr lang="en-CA"/>
              <a:t>You can move a resource from one resource group to another group</a:t>
            </a:r>
          </a:p>
          <a:p>
            <a:r>
              <a:rPr lang="en-CA"/>
              <a:t>A resource group can contain resources that reside in different regions</a:t>
            </a:r>
          </a:p>
          <a:p>
            <a:r>
              <a:rPr lang="en-CA"/>
              <a:t>A resource group can be used to scope access control for administrative actions</a:t>
            </a:r>
          </a:p>
          <a:p>
            <a:r>
              <a:rPr lang="en-CA"/>
              <a:t>A resource can be linked to a resource in another resource group when the two resources must interact with each other but they do not share the same lifecycle</a:t>
            </a:r>
            <a:endParaRPr lang="en-CA" dirty="0"/>
          </a:p>
        </p:txBody>
      </p:sp>
    </p:spTree>
    <p:extLst>
      <p:ext uri="{BB962C8B-B14F-4D97-AF65-F5344CB8AC3E}">
        <p14:creationId xmlns:p14="http://schemas.microsoft.com/office/powerpoint/2010/main" val="199679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imperative </a:t>
            </a:r>
            <a:br>
              <a:rPr lang="en-US" sz="8000" dirty="0"/>
            </a:br>
            <a:r>
              <a:rPr lang="en-US" sz="8000" dirty="0"/>
              <a:t>vs.</a:t>
            </a:r>
            <a:br>
              <a:rPr lang="en-US" sz="8000" dirty="0"/>
            </a:br>
            <a:r>
              <a:rPr lang="en-US" sz="8000" dirty="0"/>
              <a:t>declarative</a:t>
            </a:r>
          </a:p>
        </p:txBody>
      </p:sp>
      <p:sp>
        <p:nvSpPr>
          <p:cNvPr id="4" name="TextBox 3"/>
          <p:cNvSpPr txBox="1"/>
          <p:nvPr/>
        </p:nvSpPr>
        <p:spPr>
          <a:xfrm>
            <a:off x="6021298" y="1338469"/>
            <a:ext cx="7694313" cy="111940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AzureRmVM</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AzureRmStorageAccount</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AzureRmVNetConfig</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021298" y="3452473"/>
            <a:ext cx="11922761" cy="25163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"$schema": "https://../</a:t>
            </a:r>
            <a:r>
              <a:rPr lang="en-US" sz="1568" dirty="0" err="1">
                <a:latin typeface="Consolas" panose="020B0609020204030204" pitchFamily="49" charset="0"/>
                <a:cs typeface="Consolas" panose="020B0609020204030204" pitchFamily="49" charset="0"/>
              </a:rPr>
              <a:t>deploymentTemplate.json</a:t>
            </a: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a:t>
            </a:r>
            <a:r>
              <a:rPr lang="en-US" sz="1568" dirty="0" err="1">
                <a:latin typeface="Consolas" panose="020B0609020204030204" pitchFamily="49" charset="0"/>
                <a:cs typeface="Consolas" panose="020B0609020204030204" pitchFamily="49" charset="0"/>
              </a:rPr>
              <a:t>contentVersion</a:t>
            </a:r>
            <a:r>
              <a:rPr lang="en-US" sz="1568" dirty="0">
                <a:latin typeface="Consolas" panose="020B0609020204030204" pitchFamily="49" charset="0"/>
                <a:cs typeface="Consolas" panose="020B0609020204030204" pitchFamily="49" charset="0"/>
              </a:rPr>
              <a:t>": "1.0.0.0",</a:t>
            </a:r>
          </a:p>
          <a:p>
            <a:pPr marL="0" indent="0">
              <a:buNone/>
            </a:pPr>
            <a:r>
              <a:rPr lang="en-US" sz="1568" dirty="0">
                <a:latin typeface="Consolas" panose="020B0609020204030204" pitchFamily="49" charset="0"/>
                <a:cs typeface="Consolas" panose="020B0609020204030204" pitchFamily="49" charset="0"/>
              </a:rPr>
              <a:t> "parameters": {},</a:t>
            </a:r>
          </a:p>
          <a:p>
            <a:pPr marL="0" indent="0">
              <a:buNone/>
            </a:pPr>
            <a:r>
              <a:rPr lang="en-US" sz="1568" dirty="0">
                <a:latin typeface="Consolas" panose="020B0609020204030204" pitchFamily="49" charset="0"/>
                <a:cs typeface="Consolas" panose="020B0609020204030204" pitchFamily="49" charset="0"/>
              </a:rPr>
              <a:t> "variables": {},</a:t>
            </a:r>
          </a:p>
          <a:p>
            <a:pPr marL="0" indent="0">
              <a:buNone/>
            </a:pPr>
            <a:r>
              <a:rPr lang="en-US" sz="1568" dirty="0">
                <a:latin typeface="Consolas" panose="020B0609020204030204" pitchFamily="49" charset="0"/>
                <a:cs typeface="Consolas" panose="020B0609020204030204" pitchFamily="49" charset="0"/>
              </a:rPr>
              <a:t> "resources": [],</a:t>
            </a:r>
          </a:p>
          <a:p>
            <a:pPr marL="0" indent="0">
              <a:buNone/>
            </a:pPr>
            <a:r>
              <a:rPr lang="en-US" sz="1568" dirty="0">
                <a:latin typeface="Consolas" panose="020B0609020204030204" pitchFamily="49" charset="0"/>
                <a:cs typeface="Consolas" panose="020B0609020204030204" pitchFamily="49" charset="0"/>
              </a:rPr>
              <a:t> "outputs": {}</a:t>
            </a:r>
          </a:p>
          <a:p>
            <a:pPr marL="0" indent="0">
              <a:buNone/>
            </a:pPr>
            <a:r>
              <a:rPr lang="en-US" sz="1568"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2470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p:txBody>
          <a:bodyPr/>
          <a:lstStyle/>
          <a:p>
            <a:r>
              <a:rPr lang="en-CA" b="0" dirty="0"/>
              <a:t>Plan Azure resource</a:t>
            </a:r>
          </a:p>
          <a:p>
            <a:r>
              <a:rPr lang="en-CA" b="0" dirty="0"/>
              <a:t>Download and customize existing template and parameter file</a:t>
            </a:r>
          </a:p>
          <a:p>
            <a:r>
              <a:rPr lang="en-CA" b="0" dirty="0"/>
              <a:t>Create resource group</a:t>
            </a:r>
          </a:p>
          <a:p>
            <a:r>
              <a:rPr lang="en-CA" b="0" dirty="0"/>
              <a:t>Deploy resources</a:t>
            </a:r>
          </a:p>
          <a:p>
            <a:r>
              <a:rPr lang="en-CA" b="0" dirty="0"/>
              <a:t>Maintain / redeploy</a:t>
            </a:r>
          </a:p>
          <a:p>
            <a:r>
              <a:rPr lang="en-CA" b="0" dirty="0"/>
              <a:t>Delete resource group</a:t>
            </a:r>
          </a:p>
        </p:txBody>
      </p:sp>
      <p:pic>
        <p:nvPicPr>
          <p:cNvPr id="9"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82805" y="2028055"/>
            <a:ext cx="4804916" cy="3640090"/>
          </a:xfrm>
        </p:spPr>
      </p:pic>
      <p:sp>
        <p:nvSpPr>
          <p:cNvPr id="2" name="Title 1"/>
          <p:cNvSpPr>
            <a:spLocks noGrp="1"/>
          </p:cNvSpPr>
          <p:nvPr>
            <p:ph type="title"/>
          </p:nvPr>
        </p:nvSpPr>
        <p:spPr/>
        <p:txBody>
          <a:bodyPr/>
          <a:lstStyle/>
          <a:p>
            <a:r>
              <a:rPr lang="en-CA" dirty="0"/>
              <a:t>Typical process</a:t>
            </a:r>
          </a:p>
        </p:txBody>
      </p:sp>
    </p:spTree>
    <p:extLst>
      <p:ext uri="{BB962C8B-B14F-4D97-AF65-F5344CB8AC3E}">
        <p14:creationId xmlns:p14="http://schemas.microsoft.com/office/powerpoint/2010/main" val="229660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What you need to start</a:t>
            </a:r>
          </a:p>
        </p:txBody>
      </p:sp>
      <p:sp>
        <p:nvSpPr>
          <p:cNvPr id="5" name="Content Placeholder 4"/>
          <p:cNvSpPr>
            <a:spLocks noGrp="1"/>
          </p:cNvSpPr>
          <p:nvPr>
            <p:ph sz="quarter" idx="10"/>
          </p:nvPr>
        </p:nvSpPr>
        <p:spPr/>
        <p:txBody>
          <a:bodyPr/>
          <a:lstStyle/>
          <a:p>
            <a:pPr fontAlgn="ctr"/>
            <a:r>
              <a:rPr lang="en-US" sz="2400" dirty="0"/>
              <a:t>Visual Studio Code </a:t>
            </a:r>
            <a:r>
              <a:rPr lang="en-US" sz="2400" dirty="0">
                <a:hlinkClick r:id="rId3"/>
              </a:rPr>
              <a:t>https://code.visualstudio.com/</a:t>
            </a:r>
            <a:endParaRPr lang="en-US" sz="2400" dirty="0"/>
          </a:p>
          <a:p>
            <a:pPr fontAlgn="ctr"/>
            <a:r>
              <a:rPr lang="en-US" sz="2400" dirty="0"/>
              <a:t>Visual Studio Code Extensions:</a:t>
            </a:r>
          </a:p>
          <a:p>
            <a:pPr lvl="1" fontAlgn="ctr"/>
            <a:r>
              <a:rPr lang="en-US" sz="2000" dirty="0"/>
              <a:t>Azure Resource Manager Tools</a:t>
            </a:r>
          </a:p>
          <a:p>
            <a:pPr fontAlgn="ctr"/>
            <a:r>
              <a:rPr lang="en-US" sz="2400" dirty="0"/>
              <a:t>Owner or Contributor access to an Azure subscription</a:t>
            </a:r>
          </a:p>
          <a:p>
            <a:pPr fontAlgn="ctr"/>
            <a:r>
              <a:rPr lang="en-US" sz="2400" dirty="0"/>
              <a:t>Azure SDK 2.9.+</a:t>
            </a:r>
          </a:p>
          <a:p>
            <a:pPr fontAlgn="ctr"/>
            <a:r>
              <a:rPr lang="en-US" sz="2400" dirty="0"/>
              <a:t>Latest Azure PowerShell Cmdlets</a:t>
            </a:r>
          </a:p>
          <a:p>
            <a:pPr fontAlgn="ctr"/>
            <a:r>
              <a:rPr lang="en-US" sz="2400" dirty="0">
                <a:hlinkClick r:id="rId4"/>
              </a:rPr>
              <a:t>https://azure.microsoft.com/en-us/downloads/</a:t>
            </a:r>
            <a:endParaRPr lang="en-US" sz="2400" dirty="0"/>
          </a:p>
          <a:p>
            <a:pPr fontAlgn="ctr"/>
            <a:r>
              <a:rPr lang="en-US" sz="2400" dirty="0"/>
              <a:t>Ensure you reboot after installing the SDK or Azure PowerShell will not work correctly</a:t>
            </a:r>
          </a:p>
          <a:p>
            <a:pPr fontAlgn="ctr"/>
            <a:r>
              <a:rPr lang="en-US" sz="2400"/>
              <a:t>Git client </a:t>
            </a:r>
            <a:r>
              <a:rPr lang="en-US" sz="2400">
                <a:hlinkClick r:id="rId5"/>
              </a:rPr>
              <a:t>https://git-scm.com/download/</a:t>
            </a:r>
            <a:r>
              <a:rPr lang="en-US" sz="2400"/>
              <a:t> </a:t>
            </a:r>
            <a:endParaRPr lang="en-US" sz="2400" dirty="0"/>
          </a:p>
          <a:p>
            <a:pPr fontAlgn="ctr"/>
            <a:r>
              <a:rPr lang="en-US" sz="2400" dirty="0"/>
              <a:t>Internet access</a:t>
            </a:r>
            <a:endParaRPr lang="en-CA" sz="2400" dirty="0"/>
          </a:p>
          <a:p>
            <a:endParaRPr lang="en-CA" dirty="0"/>
          </a:p>
        </p:txBody>
      </p:sp>
    </p:spTree>
    <p:extLst>
      <p:ext uri="{BB962C8B-B14F-4D97-AF65-F5344CB8AC3E}">
        <p14:creationId xmlns:p14="http://schemas.microsoft.com/office/powerpoint/2010/main" val="200713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a:t>Deploy</a:t>
            </a:r>
            <a:r>
              <a:rPr lang="fr-CA" dirty="0"/>
              <a:t> a Linux VM </a:t>
            </a:r>
            <a:r>
              <a:rPr lang="fr-CA" dirty="0" err="1"/>
              <a:t>using</a:t>
            </a:r>
            <a:r>
              <a:rPr lang="fr-CA" dirty="0"/>
              <a:t> PowerShell</a:t>
            </a:r>
            <a:endParaRPr lang="en-CA" dirty="0"/>
          </a:p>
        </p:txBody>
      </p:sp>
    </p:spTree>
    <p:extLst>
      <p:ext uri="{BB962C8B-B14F-4D97-AF65-F5344CB8AC3E}">
        <p14:creationId xmlns:p14="http://schemas.microsoft.com/office/powerpoint/2010/main" val="347917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54F388-0AA3-4659-9BC7-912C3AC759BE}"/>
              </a:ext>
            </a:extLst>
          </p:cNvPr>
          <p:cNvSpPr>
            <a:spLocks noGrp="1"/>
          </p:cNvSpPr>
          <p:nvPr>
            <p:ph type="body" sz="quarter" idx="10"/>
          </p:nvPr>
        </p:nvSpPr>
        <p:spPr>
          <a:xfrm>
            <a:off x="269239" y="1189177"/>
            <a:ext cx="11653523" cy="4674100"/>
          </a:xfrm>
        </p:spPr>
        <p:txBody>
          <a:bodyPr/>
          <a:lstStyle/>
          <a:p>
            <a:r>
              <a:rPr lang="en-US" dirty="0" err="1"/>
              <a:t>cmd</a:t>
            </a:r>
            <a:endParaRPr lang="en-US" dirty="0"/>
          </a:p>
          <a:p>
            <a:r>
              <a:rPr lang="en-US" dirty="0" err="1"/>
              <a:t>mkdir</a:t>
            </a:r>
            <a:r>
              <a:rPr lang="en-US" dirty="0"/>
              <a:t> ARM</a:t>
            </a:r>
          </a:p>
          <a:p>
            <a:r>
              <a:rPr lang="en-US" dirty="0"/>
              <a:t>cd ARM</a:t>
            </a:r>
          </a:p>
          <a:p>
            <a:r>
              <a:rPr lang="en-US" dirty="0"/>
              <a:t>git clone https://github.com/khilscher/ARM_HoL.git</a:t>
            </a:r>
          </a:p>
          <a:p>
            <a:r>
              <a:rPr lang="en-US" dirty="0"/>
              <a:t>Login-</a:t>
            </a:r>
            <a:r>
              <a:rPr lang="en-US" dirty="0" err="1"/>
              <a:t>AzureRmAccount</a:t>
            </a:r>
            <a:r>
              <a:rPr lang="en-US" dirty="0"/>
              <a:t> </a:t>
            </a:r>
          </a:p>
          <a:p>
            <a:pPr lvl="1"/>
            <a:r>
              <a:rPr lang="en-US" dirty="0"/>
              <a:t>(Watch for authentication pop-up)</a:t>
            </a:r>
          </a:p>
          <a:p>
            <a:r>
              <a:rPr lang="en-US" dirty="0"/>
              <a:t>Select-</a:t>
            </a:r>
            <a:r>
              <a:rPr lang="en-US" dirty="0" err="1"/>
              <a:t>AzureRmSubscription</a:t>
            </a:r>
            <a:r>
              <a:rPr lang="en-US" dirty="0"/>
              <a:t> -</a:t>
            </a:r>
            <a:r>
              <a:rPr lang="en-US" dirty="0" err="1"/>
              <a:t>SubscriptionName</a:t>
            </a:r>
            <a:r>
              <a:rPr lang="en-US" dirty="0"/>
              <a:t> "Microsoft Azure Internal Consumption" </a:t>
            </a:r>
          </a:p>
          <a:p>
            <a:r>
              <a:rPr lang="en-US" dirty="0"/>
              <a:t>New-</a:t>
            </a:r>
            <a:r>
              <a:rPr lang="en-US" dirty="0" err="1"/>
              <a:t>AzureRmResourceGroup</a:t>
            </a:r>
            <a:r>
              <a:rPr lang="en-US" dirty="0"/>
              <a:t> -Name TestRG1 -Location “West US" </a:t>
            </a:r>
          </a:p>
          <a:p>
            <a:r>
              <a:rPr lang="en-US" dirty="0"/>
              <a:t>New-</a:t>
            </a:r>
            <a:r>
              <a:rPr lang="en-US" dirty="0" err="1"/>
              <a:t>AzureRmResourceGroupDeployment</a:t>
            </a:r>
            <a:r>
              <a:rPr lang="en-US" dirty="0"/>
              <a:t> -</a:t>
            </a:r>
            <a:r>
              <a:rPr lang="en-US" dirty="0" err="1"/>
              <a:t>ResourceGroupName</a:t>
            </a:r>
            <a:r>
              <a:rPr lang="en-US" dirty="0"/>
              <a:t> TestRG1 -</a:t>
            </a:r>
            <a:r>
              <a:rPr lang="en-US" dirty="0" err="1"/>
              <a:t>TemplateFile</a:t>
            </a:r>
            <a:r>
              <a:rPr lang="en-US" dirty="0"/>
              <a:t> .\</a:t>
            </a:r>
            <a:r>
              <a:rPr lang="en-US" dirty="0" err="1"/>
              <a:t>azuredeploy.json</a:t>
            </a:r>
            <a:r>
              <a:rPr lang="en-US" dirty="0"/>
              <a:t> -</a:t>
            </a:r>
            <a:r>
              <a:rPr lang="en-US" dirty="0" err="1"/>
              <a:t>TemplateParameterFile</a:t>
            </a:r>
            <a:r>
              <a:rPr lang="en-US" dirty="0"/>
              <a:t> .\</a:t>
            </a:r>
            <a:r>
              <a:rPr lang="en-US" dirty="0" err="1"/>
              <a:t>azuredeploy.parameters.json</a:t>
            </a:r>
            <a:endParaRPr lang="en-US" dirty="0"/>
          </a:p>
        </p:txBody>
      </p:sp>
      <p:sp>
        <p:nvSpPr>
          <p:cNvPr id="3" name="Title 2">
            <a:extLst>
              <a:ext uri="{FF2B5EF4-FFF2-40B4-BE49-F238E27FC236}">
                <a16:creationId xmlns:a16="http://schemas.microsoft.com/office/drawing/2014/main" id="{0F6BD947-CD0A-4D36-A0FE-69B905DBCED2}"/>
              </a:ext>
            </a:extLst>
          </p:cNvPr>
          <p:cNvSpPr>
            <a:spLocks noGrp="1"/>
          </p:cNvSpPr>
          <p:nvPr>
            <p:ph type="title"/>
          </p:nvPr>
        </p:nvSpPr>
        <p:spPr/>
        <p:txBody>
          <a:bodyPr/>
          <a:lstStyle/>
          <a:p>
            <a:r>
              <a:rPr lang="en-US" dirty="0"/>
              <a:t>Steps</a:t>
            </a:r>
          </a:p>
        </p:txBody>
      </p:sp>
    </p:spTree>
    <p:extLst>
      <p:ext uri="{BB962C8B-B14F-4D97-AF65-F5344CB8AC3E}">
        <p14:creationId xmlns:p14="http://schemas.microsoft.com/office/powerpoint/2010/main" val="16178341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659A04-CF47-4F8B-BCF3-4A09A0EB925F}"/>
              </a:ext>
            </a:extLst>
          </p:cNvPr>
          <p:cNvSpPr>
            <a:spLocks noGrp="1"/>
          </p:cNvSpPr>
          <p:nvPr>
            <p:ph type="title"/>
          </p:nvPr>
        </p:nvSpPr>
        <p:spPr/>
        <p:txBody>
          <a:bodyPr/>
          <a:lstStyle/>
          <a:p>
            <a:r>
              <a:rPr lang="en-US" dirty="0"/>
              <a:t>Linux VM ARM Template Walkthrough</a:t>
            </a:r>
          </a:p>
        </p:txBody>
      </p:sp>
      <p:sp>
        <p:nvSpPr>
          <p:cNvPr id="4" name="Content Placeholder 3">
            <a:extLst>
              <a:ext uri="{FF2B5EF4-FFF2-40B4-BE49-F238E27FC236}">
                <a16:creationId xmlns:a16="http://schemas.microsoft.com/office/drawing/2014/main" id="{99433348-36A6-4C7C-9C69-A59385DCBF12}"/>
              </a:ext>
            </a:extLst>
          </p:cNvPr>
          <p:cNvSpPr>
            <a:spLocks noGrp="1"/>
          </p:cNvSpPr>
          <p:nvPr>
            <p:ph sz="quarter" idx="10"/>
          </p:nvPr>
        </p:nvSpPr>
        <p:spPr/>
        <p:txBody>
          <a:bodyPr/>
          <a:lstStyle/>
          <a:p>
            <a:r>
              <a:rPr lang="en-US" dirty="0">
                <a:hlinkClick r:id="rId3"/>
              </a:rPr>
              <a:t>https://github.com/khilscher/ARM_HoL/tree/master/LinuxVM</a:t>
            </a:r>
            <a:r>
              <a:rPr lang="en-US" dirty="0"/>
              <a:t> </a:t>
            </a:r>
          </a:p>
        </p:txBody>
      </p:sp>
      <p:pic>
        <p:nvPicPr>
          <p:cNvPr id="5" name="Picture 4">
            <a:extLst>
              <a:ext uri="{FF2B5EF4-FFF2-40B4-BE49-F238E27FC236}">
                <a16:creationId xmlns:a16="http://schemas.microsoft.com/office/drawing/2014/main" id="{A9E99CF5-DBC5-4EA8-95F2-84D6C713F3C5}"/>
              </a:ext>
            </a:extLst>
          </p:cNvPr>
          <p:cNvPicPr>
            <a:picLocks noChangeAspect="1"/>
          </p:cNvPicPr>
          <p:nvPr/>
        </p:nvPicPr>
        <p:blipFill>
          <a:blip r:embed="rId4"/>
          <a:stretch>
            <a:fillRect/>
          </a:stretch>
        </p:blipFill>
        <p:spPr>
          <a:xfrm>
            <a:off x="501650" y="1977958"/>
            <a:ext cx="10826750" cy="4759562"/>
          </a:xfrm>
          <a:prstGeom prst="rect">
            <a:avLst/>
          </a:prstGeom>
        </p:spPr>
      </p:pic>
    </p:spTree>
    <p:extLst>
      <p:ext uri="{BB962C8B-B14F-4D97-AF65-F5344CB8AC3E}">
        <p14:creationId xmlns:p14="http://schemas.microsoft.com/office/powerpoint/2010/main" val="254453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Cmdlets used</a:t>
            </a:r>
          </a:p>
        </p:txBody>
      </p:sp>
      <p:sp>
        <p:nvSpPr>
          <p:cNvPr id="4" name="Content Placeholder 3"/>
          <p:cNvSpPr>
            <a:spLocks noGrp="1"/>
          </p:cNvSpPr>
          <p:nvPr>
            <p:ph sz="quarter" idx="10"/>
          </p:nvPr>
        </p:nvSpPr>
        <p:spPr/>
        <p:txBody>
          <a:bodyPr>
            <a:normAutofit/>
          </a:bodyPr>
          <a:lstStyle/>
          <a:p>
            <a:r>
              <a:rPr lang="en-CA" dirty="0"/>
              <a:t>Login-</a:t>
            </a:r>
            <a:r>
              <a:rPr lang="en-CA" dirty="0" err="1"/>
              <a:t>AzureRmAccount</a:t>
            </a:r>
            <a:endParaRPr lang="en-CA" dirty="0"/>
          </a:p>
          <a:p>
            <a:r>
              <a:rPr lang="en-CA" dirty="0"/>
              <a:t>Select-</a:t>
            </a:r>
            <a:r>
              <a:rPr lang="en-CA" dirty="0" err="1"/>
              <a:t>AzureRmSubscription</a:t>
            </a:r>
            <a:r>
              <a:rPr lang="en-CA" dirty="0"/>
              <a:t> </a:t>
            </a:r>
            <a:r>
              <a:rPr lang="en-CA" sz="2400" dirty="0"/>
              <a:t>-</a:t>
            </a:r>
            <a:r>
              <a:rPr lang="en-CA" sz="2400" dirty="0" err="1"/>
              <a:t>SubscriptionID</a:t>
            </a:r>
            <a:r>
              <a:rPr lang="en-CA" sz="2400" dirty="0"/>
              <a:t> </a:t>
            </a:r>
            <a:endParaRPr lang="en-CA" dirty="0"/>
          </a:p>
          <a:p>
            <a:r>
              <a:rPr lang="en-CA" dirty="0"/>
              <a:t>New-</a:t>
            </a:r>
            <a:r>
              <a:rPr lang="en-CA" dirty="0" err="1"/>
              <a:t>AzureRmResourceGroup</a:t>
            </a:r>
            <a:r>
              <a:rPr lang="en-CA" dirty="0"/>
              <a:t> </a:t>
            </a:r>
            <a:r>
              <a:rPr lang="en-CA" sz="2400" dirty="0"/>
              <a:t>-Name -Location </a:t>
            </a:r>
            <a:endParaRPr lang="en-CA" dirty="0"/>
          </a:p>
          <a:p>
            <a:r>
              <a:rPr lang="en-CA" dirty="0"/>
              <a:t>Test-</a:t>
            </a:r>
            <a:r>
              <a:rPr lang="en-CA" dirty="0" err="1"/>
              <a:t>AzureRmResourceGroupDeployment</a:t>
            </a:r>
            <a:r>
              <a:rPr lang="en-CA" dirty="0"/>
              <a:t> </a:t>
            </a:r>
            <a:br>
              <a:rPr lang="en-CA" dirty="0"/>
            </a:br>
            <a:r>
              <a:rPr lang="en-CA" sz="2400" dirty="0"/>
              <a:t>-</a:t>
            </a:r>
            <a:r>
              <a:rPr lang="en-CA" sz="2400" dirty="0" err="1"/>
              <a:t>ResourceGroupName</a:t>
            </a:r>
            <a:r>
              <a:rPr lang="en-CA" sz="2400" dirty="0"/>
              <a:t> -Mode -</a:t>
            </a:r>
            <a:r>
              <a:rPr lang="en-CA" sz="2400" dirty="0" err="1"/>
              <a:t>TemplateFile</a:t>
            </a:r>
            <a:r>
              <a:rPr lang="en-CA" sz="2400" dirty="0"/>
              <a:t> -</a:t>
            </a:r>
            <a:r>
              <a:rPr lang="en-CA" sz="2400" dirty="0" err="1"/>
              <a:t>myParameterName</a:t>
            </a:r>
            <a:r>
              <a:rPr lang="en-CA" sz="2400" dirty="0"/>
              <a:t> </a:t>
            </a:r>
            <a:endParaRPr lang="en-CA" dirty="0"/>
          </a:p>
          <a:p>
            <a:r>
              <a:rPr lang="en-CA" dirty="0"/>
              <a:t>New-</a:t>
            </a:r>
            <a:r>
              <a:rPr lang="en-CA" dirty="0" err="1"/>
              <a:t>AzureRmResourceGroupDeployment</a:t>
            </a:r>
            <a:r>
              <a:rPr lang="en-CA" dirty="0"/>
              <a:t> </a:t>
            </a:r>
            <a:br>
              <a:rPr lang="en-CA" dirty="0"/>
            </a:br>
            <a:r>
              <a:rPr lang="en-CA" sz="2400" dirty="0"/>
              <a:t>-Name -</a:t>
            </a:r>
            <a:r>
              <a:rPr lang="en-CA" sz="2400" dirty="0" err="1"/>
              <a:t>ResourceGroupName</a:t>
            </a:r>
            <a:r>
              <a:rPr lang="en-CA" sz="2400" dirty="0"/>
              <a:t> -</a:t>
            </a:r>
            <a:r>
              <a:rPr lang="en-CA" sz="2400" dirty="0" err="1"/>
              <a:t>TemplateFile</a:t>
            </a:r>
            <a:r>
              <a:rPr lang="en-CA" sz="2400" dirty="0"/>
              <a:t> –</a:t>
            </a:r>
            <a:r>
              <a:rPr lang="en-CA" sz="2400" dirty="0" err="1"/>
              <a:t>myParameterName</a:t>
            </a:r>
            <a:endParaRPr lang="en-CA" sz="2400" dirty="0"/>
          </a:p>
          <a:p>
            <a:r>
              <a:rPr lang="en-CA" sz="2800" dirty="0"/>
              <a:t>Get-</a:t>
            </a:r>
            <a:r>
              <a:rPr lang="en-CA" sz="2800" dirty="0" err="1"/>
              <a:t>AzureRmResourceGroupDeployment</a:t>
            </a:r>
            <a:r>
              <a:rPr lang="en-CA" sz="2800" dirty="0"/>
              <a:t> </a:t>
            </a:r>
            <a:r>
              <a:rPr lang="en-CA" sz="2000" dirty="0"/>
              <a:t>-</a:t>
            </a:r>
            <a:r>
              <a:rPr lang="en-CA" sz="2000" dirty="0" err="1"/>
              <a:t>ResourceGroupName</a:t>
            </a:r>
            <a:r>
              <a:rPr lang="en-CA" sz="2000" dirty="0"/>
              <a:t> -Name</a:t>
            </a:r>
            <a:endParaRPr lang="en-CA" sz="2800" dirty="0"/>
          </a:p>
        </p:txBody>
      </p:sp>
    </p:spTree>
    <p:extLst>
      <p:ext uri="{BB962C8B-B14F-4D97-AF65-F5344CB8AC3E}">
        <p14:creationId xmlns:p14="http://schemas.microsoft.com/office/powerpoint/2010/main" val="3766996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composition</a:t>
            </a:r>
          </a:p>
        </p:txBody>
      </p:sp>
      <p:pic>
        <p:nvPicPr>
          <p:cNvPr id="5" name="Content Placeholder 4"/>
          <p:cNvPicPr>
            <a:picLocks noGrp="1" noChangeAspect="1"/>
          </p:cNvPicPr>
          <p:nvPr>
            <p:ph sz="quarter" idx="10"/>
          </p:nvPr>
        </p:nvPicPr>
        <p:blipFill rotWithShape="1">
          <a:blip r:embed="rId3"/>
          <a:srcRect r="25626"/>
          <a:stretch/>
        </p:blipFill>
        <p:spPr>
          <a:xfrm>
            <a:off x="473634" y="1245702"/>
            <a:ext cx="6899932" cy="1524000"/>
          </a:xfrm>
          <a:prstGeom prst="rect">
            <a:avLst/>
          </a:prstGeom>
        </p:spPr>
      </p:pic>
      <p:pic>
        <p:nvPicPr>
          <p:cNvPr id="7" name="Picture 6"/>
          <p:cNvPicPr>
            <a:picLocks noChangeAspect="1"/>
          </p:cNvPicPr>
          <p:nvPr/>
        </p:nvPicPr>
        <p:blipFill>
          <a:blip r:embed="rId4"/>
          <a:stretch>
            <a:fillRect/>
          </a:stretch>
        </p:blipFill>
        <p:spPr>
          <a:xfrm>
            <a:off x="473634" y="2995226"/>
            <a:ext cx="9315450" cy="3371850"/>
          </a:xfrm>
          <a:prstGeom prst="rect">
            <a:avLst/>
          </a:prstGeom>
        </p:spPr>
      </p:pic>
    </p:spTree>
    <p:extLst>
      <p:ext uri="{BB962C8B-B14F-4D97-AF65-F5344CB8AC3E}">
        <p14:creationId xmlns:p14="http://schemas.microsoft.com/office/powerpoint/2010/main" val="74005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C172-39AD-4875-A9BF-CF41AD70ABF7}"/>
              </a:ext>
            </a:extLst>
          </p:cNvPr>
          <p:cNvSpPr>
            <a:spLocks noGrp="1"/>
          </p:cNvSpPr>
          <p:nvPr>
            <p:ph type="title"/>
          </p:nvPr>
        </p:nvSpPr>
        <p:spPr/>
        <p:txBody>
          <a:bodyPr/>
          <a:lstStyle/>
          <a:p>
            <a:r>
              <a:rPr lang="en-US" dirty="0"/>
              <a:t>Student PC Requirements</a:t>
            </a:r>
          </a:p>
        </p:txBody>
      </p:sp>
      <p:sp>
        <p:nvSpPr>
          <p:cNvPr id="3" name="Content Placeholder 2">
            <a:extLst>
              <a:ext uri="{FF2B5EF4-FFF2-40B4-BE49-F238E27FC236}">
                <a16:creationId xmlns:a16="http://schemas.microsoft.com/office/drawing/2014/main" id="{19CC6FFE-8BC4-41DC-B0B7-0D1EFCE6B9A5}"/>
              </a:ext>
            </a:extLst>
          </p:cNvPr>
          <p:cNvSpPr>
            <a:spLocks noGrp="1"/>
          </p:cNvSpPr>
          <p:nvPr>
            <p:ph sz="quarter" idx="10"/>
          </p:nvPr>
        </p:nvSpPr>
        <p:spPr/>
        <p:txBody>
          <a:bodyPr/>
          <a:lstStyle/>
          <a:p>
            <a:pPr fontAlgn="ctr"/>
            <a:r>
              <a:rPr lang="en-US" sz="2400" dirty="0"/>
              <a:t>Visual Studio Code </a:t>
            </a:r>
            <a:r>
              <a:rPr lang="en-US" sz="2400" dirty="0">
                <a:hlinkClick r:id="rId3"/>
              </a:rPr>
              <a:t>https://code.visualstudio.com/</a:t>
            </a:r>
            <a:endParaRPr lang="en-US" sz="2400" dirty="0"/>
          </a:p>
          <a:p>
            <a:pPr fontAlgn="ctr"/>
            <a:r>
              <a:rPr lang="en-US" sz="2400" dirty="0"/>
              <a:t>Visual Studio Code Extensions:</a:t>
            </a:r>
          </a:p>
          <a:p>
            <a:pPr lvl="1" fontAlgn="ctr"/>
            <a:r>
              <a:rPr lang="en-US" sz="2000" dirty="0"/>
              <a:t>Azure Resource Manager Tools</a:t>
            </a:r>
          </a:p>
          <a:p>
            <a:pPr fontAlgn="ctr"/>
            <a:r>
              <a:rPr lang="en-US" sz="2400" dirty="0"/>
              <a:t>Owner or Contributor access to an Azure subscription</a:t>
            </a:r>
          </a:p>
          <a:p>
            <a:pPr fontAlgn="ctr"/>
            <a:r>
              <a:rPr lang="en-US" sz="2400" dirty="0"/>
              <a:t>Azure SDK 2.9.+</a:t>
            </a:r>
          </a:p>
          <a:p>
            <a:pPr fontAlgn="ctr"/>
            <a:r>
              <a:rPr lang="en-US" sz="2400" dirty="0"/>
              <a:t>Latest Azure PowerShell Cmdlets</a:t>
            </a:r>
          </a:p>
          <a:p>
            <a:pPr fontAlgn="ctr"/>
            <a:r>
              <a:rPr lang="en-US" sz="2400" dirty="0">
                <a:hlinkClick r:id="rId4"/>
              </a:rPr>
              <a:t>https://azure.microsoft.com/en-us/downloads/</a:t>
            </a:r>
            <a:endParaRPr lang="en-US" sz="2400" dirty="0"/>
          </a:p>
          <a:p>
            <a:pPr fontAlgn="ctr"/>
            <a:r>
              <a:rPr lang="en-US" sz="2400" dirty="0"/>
              <a:t>Ensure you reboot after installing the SDK or Azure PowerShell will not work correctly</a:t>
            </a:r>
          </a:p>
          <a:p>
            <a:pPr fontAlgn="ctr"/>
            <a:r>
              <a:rPr lang="en-US" sz="2400" dirty="0"/>
              <a:t>Git client </a:t>
            </a:r>
            <a:r>
              <a:rPr lang="en-US" sz="2400" dirty="0">
                <a:hlinkClick r:id="rId5"/>
              </a:rPr>
              <a:t>https://git-scm.com/download/</a:t>
            </a:r>
            <a:r>
              <a:rPr lang="en-US" sz="2400" dirty="0"/>
              <a:t> </a:t>
            </a:r>
          </a:p>
          <a:p>
            <a:pPr fontAlgn="ctr"/>
            <a:r>
              <a:rPr lang="en-US" sz="2400" dirty="0"/>
              <a:t>Internet access</a:t>
            </a:r>
          </a:p>
        </p:txBody>
      </p:sp>
    </p:spTree>
    <p:extLst>
      <p:ext uri="{BB962C8B-B14F-4D97-AF65-F5344CB8AC3E}">
        <p14:creationId xmlns:p14="http://schemas.microsoft.com/office/powerpoint/2010/main" val="46077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pic>
        <p:nvPicPr>
          <p:cNvPr id="3" name="Picture 2"/>
          <p:cNvPicPr>
            <a:picLocks noChangeAspect="1"/>
          </p:cNvPicPr>
          <p:nvPr/>
        </p:nvPicPr>
        <p:blipFill>
          <a:blip r:embed="rId3"/>
          <a:stretch>
            <a:fillRect/>
          </a:stretch>
        </p:blipFill>
        <p:spPr>
          <a:xfrm>
            <a:off x="379514" y="1102873"/>
            <a:ext cx="8115300" cy="5372100"/>
          </a:xfrm>
          <a:prstGeom prst="rect">
            <a:avLst/>
          </a:prstGeom>
        </p:spPr>
      </p:pic>
    </p:spTree>
    <p:extLst>
      <p:ext uri="{BB962C8B-B14F-4D97-AF65-F5344CB8AC3E}">
        <p14:creationId xmlns:p14="http://schemas.microsoft.com/office/powerpoint/2010/main" val="171985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example</a:t>
            </a:r>
          </a:p>
        </p:txBody>
      </p:sp>
      <p:pic>
        <p:nvPicPr>
          <p:cNvPr id="4" name="Content Placeholder 3"/>
          <p:cNvPicPr>
            <a:picLocks noGrp="1" noChangeAspect="1"/>
          </p:cNvPicPr>
          <p:nvPr>
            <p:ph sz="quarter" idx="10"/>
          </p:nvPr>
        </p:nvPicPr>
        <p:blipFill rotWithShape="1">
          <a:blip r:embed="rId3"/>
          <a:srcRect r="63183"/>
          <a:stretch/>
        </p:blipFill>
        <p:spPr>
          <a:xfrm>
            <a:off x="379514" y="833542"/>
            <a:ext cx="5430478" cy="5808797"/>
          </a:xfrm>
          <a:prstGeom prst="rect">
            <a:avLst/>
          </a:prstGeom>
        </p:spPr>
      </p:pic>
    </p:spTree>
    <p:extLst>
      <p:ext uri="{BB962C8B-B14F-4D97-AF65-F5344CB8AC3E}">
        <p14:creationId xmlns:p14="http://schemas.microsoft.com/office/powerpoint/2010/main" val="417592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pic>
        <p:nvPicPr>
          <p:cNvPr id="3" name="Picture 2"/>
          <p:cNvPicPr>
            <a:picLocks noChangeAspect="1"/>
          </p:cNvPicPr>
          <p:nvPr/>
        </p:nvPicPr>
        <p:blipFill>
          <a:blip r:embed="rId3"/>
          <a:stretch>
            <a:fillRect/>
          </a:stretch>
        </p:blipFill>
        <p:spPr>
          <a:xfrm>
            <a:off x="369989" y="1038225"/>
            <a:ext cx="8343900" cy="1933575"/>
          </a:xfrm>
          <a:prstGeom prst="rect">
            <a:avLst/>
          </a:prstGeom>
        </p:spPr>
      </p:pic>
      <p:pic>
        <p:nvPicPr>
          <p:cNvPr id="4" name="Picture 3"/>
          <p:cNvPicPr>
            <a:picLocks noChangeAspect="1"/>
          </p:cNvPicPr>
          <p:nvPr/>
        </p:nvPicPr>
        <p:blipFill>
          <a:blip r:embed="rId4"/>
          <a:stretch>
            <a:fillRect/>
          </a:stretch>
        </p:blipFill>
        <p:spPr>
          <a:xfrm>
            <a:off x="379514" y="2971800"/>
            <a:ext cx="8334375" cy="3886200"/>
          </a:xfrm>
          <a:prstGeom prst="rect">
            <a:avLst/>
          </a:prstGeom>
        </p:spPr>
      </p:pic>
    </p:spTree>
    <p:extLst>
      <p:ext uri="{BB962C8B-B14F-4D97-AF65-F5344CB8AC3E}">
        <p14:creationId xmlns:p14="http://schemas.microsoft.com/office/powerpoint/2010/main" val="878836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pic>
        <p:nvPicPr>
          <p:cNvPr id="4" name="Picture 3"/>
          <p:cNvPicPr>
            <a:picLocks noChangeAspect="1"/>
          </p:cNvPicPr>
          <p:nvPr/>
        </p:nvPicPr>
        <p:blipFill rotWithShape="1">
          <a:blip r:embed="rId3"/>
          <a:srcRect r="40120"/>
          <a:stretch/>
        </p:blipFill>
        <p:spPr>
          <a:xfrm>
            <a:off x="379514" y="1245702"/>
            <a:ext cx="4425950" cy="2714625"/>
          </a:xfrm>
          <a:prstGeom prst="rect">
            <a:avLst/>
          </a:prstGeom>
        </p:spPr>
      </p:pic>
      <p:pic>
        <p:nvPicPr>
          <p:cNvPr id="5" name="Picture 4"/>
          <p:cNvPicPr>
            <a:picLocks noChangeAspect="1"/>
          </p:cNvPicPr>
          <p:nvPr/>
        </p:nvPicPr>
        <p:blipFill>
          <a:blip r:embed="rId4"/>
          <a:stretch>
            <a:fillRect/>
          </a:stretch>
        </p:blipFill>
        <p:spPr>
          <a:xfrm>
            <a:off x="4664946" y="1255227"/>
            <a:ext cx="7239000" cy="5410200"/>
          </a:xfrm>
          <a:prstGeom prst="rect">
            <a:avLst/>
          </a:prstGeom>
        </p:spPr>
      </p:pic>
    </p:spTree>
    <p:extLst>
      <p:ext uri="{BB962C8B-B14F-4D97-AF65-F5344CB8AC3E}">
        <p14:creationId xmlns:p14="http://schemas.microsoft.com/office/powerpoint/2010/main" val="71951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example</a:t>
            </a:r>
          </a:p>
        </p:txBody>
      </p:sp>
      <p:pic>
        <p:nvPicPr>
          <p:cNvPr id="3" name="Picture 2"/>
          <p:cNvPicPr>
            <a:picLocks noChangeAspect="1"/>
          </p:cNvPicPr>
          <p:nvPr/>
        </p:nvPicPr>
        <p:blipFill>
          <a:blip r:embed="rId3"/>
          <a:stretch>
            <a:fillRect/>
          </a:stretch>
        </p:blipFill>
        <p:spPr>
          <a:xfrm>
            <a:off x="379514" y="1005787"/>
            <a:ext cx="5953125" cy="5724525"/>
          </a:xfrm>
          <a:prstGeom prst="rect">
            <a:avLst/>
          </a:prstGeom>
        </p:spPr>
      </p:pic>
    </p:spTree>
    <p:extLst>
      <p:ext uri="{BB962C8B-B14F-4D97-AF65-F5344CB8AC3E}">
        <p14:creationId xmlns:p14="http://schemas.microsoft.com/office/powerpoint/2010/main" val="1416883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 – passing state</a:t>
            </a:r>
          </a:p>
        </p:txBody>
      </p:sp>
      <p:pic>
        <p:nvPicPr>
          <p:cNvPr id="6" name="Picture 5"/>
          <p:cNvPicPr>
            <a:picLocks noChangeAspect="1"/>
          </p:cNvPicPr>
          <p:nvPr/>
        </p:nvPicPr>
        <p:blipFill>
          <a:blip r:embed="rId3"/>
          <a:stretch>
            <a:fillRect/>
          </a:stretch>
        </p:blipFill>
        <p:spPr>
          <a:xfrm>
            <a:off x="448992" y="1245702"/>
            <a:ext cx="8220075" cy="2914650"/>
          </a:xfrm>
          <a:prstGeom prst="rect">
            <a:avLst/>
          </a:prstGeom>
        </p:spPr>
      </p:pic>
      <p:pic>
        <p:nvPicPr>
          <p:cNvPr id="7" name="Picture 6"/>
          <p:cNvPicPr>
            <a:picLocks noChangeAspect="1"/>
          </p:cNvPicPr>
          <p:nvPr/>
        </p:nvPicPr>
        <p:blipFill>
          <a:blip r:embed="rId4"/>
          <a:stretch>
            <a:fillRect/>
          </a:stretch>
        </p:blipFill>
        <p:spPr>
          <a:xfrm>
            <a:off x="448992" y="4555483"/>
            <a:ext cx="8334375" cy="1190625"/>
          </a:xfrm>
          <a:prstGeom prst="rect">
            <a:avLst/>
          </a:prstGeom>
        </p:spPr>
      </p:pic>
    </p:spTree>
    <p:extLst>
      <p:ext uri="{BB962C8B-B14F-4D97-AF65-F5344CB8AC3E}">
        <p14:creationId xmlns:p14="http://schemas.microsoft.com/office/powerpoint/2010/main" val="203527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586240"/>
          </a:xfrm>
        </p:spPr>
        <p:txBody>
          <a:bodyPr/>
          <a:lstStyle/>
          <a:p>
            <a:r>
              <a:rPr lang="en-US" dirty="0"/>
              <a:t>A template can return values </a:t>
            </a:r>
            <a:r>
              <a:rPr lang="en-US"/>
              <a:t>to its caller </a:t>
            </a:r>
            <a:r>
              <a:rPr lang="en-US" dirty="0"/>
              <a:t>via the outputs section</a:t>
            </a:r>
          </a:p>
          <a:p>
            <a:endParaRPr lang="en-US" dirty="0"/>
          </a:p>
          <a:p>
            <a:endParaRPr lang="en-US" dirty="0"/>
          </a:p>
          <a:p>
            <a:endParaRPr lang="en-US" dirty="0"/>
          </a:p>
          <a:p>
            <a:r>
              <a:rPr lang="en-US" dirty="0"/>
              <a:t>These values can then be used by the caller</a:t>
            </a:r>
          </a:p>
          <a:p>
            <a:endParaRPr lang="en-US" dirty="0"/>
          </a:p>
        </p:txBody>
      </p:sp>
      <p:sp>
        <p:nvSpPr>
          <p:cNvPr id="3" name="Title 2"/>
          <p:cNvSpPr>
            <a:spLocks noGrp="1"/>
          </p:cNvSpPr>
          <p:nvPr>
            <p:ph type="title"/>
          </p:nvPr>
        </p:nvSpPr>
        <p:spPr/>
        <p:txBody>
          <a:bodyPr/>
          <a:lstStyle/>
          <a:p>
            <a:r>
              <a:rPr lang="en-US" dirty="0"/>
              <a:t>Passing State – Output variables</a:t>
            </a:r>
          </a:p>
        </p:txBody>
      </p:sp>
      <p:sp>
        <p:nvSpPr>
          <p:cNvPr id="6" name="Rectangle 5"/>
          <p:cNvSpPr/>
          <p:nvPr/>
        </p:nvSpPr>
        <p:spPr>
          <a:xfrm>
            <a:off x="1807160" y="1902260"/>
            <a:ext cx="11504118" cy="1719840"/>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"outputs":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masterip</a:t>
            </a:r>
            <a:r>
              <a:rPr kumimoji="0" lang="en-US" sz="1765" b="0" i="0" u="none" strike="noStrike" kern="1200" cap="none" spc="0" normalizeH="0" baseline="0" noProof="0" dirty="0">
                <a:ln>
                  <a:noFill/>
                </a:ln>
                <a:solidFill>
                  <a:srgbClr val="40404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"value":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"[reference(</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concat</a:t>
            </a:r>
            <a:r>
              <a:rPr kumimoji="0" lang="en-US" sz="1765" b="0" i="0" u="none" strike="noStrike" kern="1200" cap="none" spc="0" normalizeH="0" baseline="0" noProof="0" dirty="0">
                <a:ln>
                  <a:noFill/>
                </a:ln>
                <a:solidFill>
                  <a:srgbClr val="404040"/>
                </a:solidFill>
                <a:effectLst/>
                <a:uLnTx/>
                <a:uFillTx/>
                <a:latin typeface="Segoe UI"/>
                <a:ea typeface="+mn-ea"/>
                <a:cs typeface="+mn-cs"/>
              </a:rPr>
              <a:t>(variables('</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nicName</a:t>
            </a:r>
            <a:r>
              <a:rPr kumimoji="0" lang="en-US" sz="1765" b="0" i="0" u="none" strike="noStrike" kern="1200" cap="none" spc="0" normalizeH="0" baseline="0" noProof="0" dirty="0">
                <a:ln>
                  <a:noFill/>
                </a:ln>
                <a:solidFill>
                  <a:srgbClr val="404040"/>
                </a:solidFill>
                <a:effectLst/>
                <a:uLnTx/>
                <a:uFillTx/>
                <a:latin typeface="Segoe UI"/>
                <a:ea typeface="+mn-ea"/>
                <a:cs typeface="+mn-cs"/>
              </a:rPr>
              <a:t>'),0)).</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ipConfigurations</a:t>
            </a:r>
            <a:r>
              <a:rPr kumimoji="0" lang="en-US" sz="1765" b="0" i="0" u="none" strike="noStrike" kern="1200" cap="none" spc="0" normalizeH="0" baseline="0" noProof="0" dirty="0">
                <a:ln>
                  <a:noFill/>
                </a:ln>
                <a:solidFill>
                  <a:srgbClr val="404040"/>
                </a:solidFill>
                <a:effectLst/>
                <a:uLnTx/>
                <a:uFillTx/>
                <a:latin typeface="Segoe UI"/>
                <a:ea typeface="+mn-ea"/>
                <a:cs typeface="+mn-cs"/>
              </a:rPr>
              <a:t>[0].</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properties.privateIPAddress</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type":"string</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p:txBody>
      </p:sp>
      <p:sp>
        <p:nvSpPr>
          <p:cNvPr id="8" name="Rectangle 7"/>
          <p:cNvSpPr/>
          <p:nvPr/>
        </p:nvSpPr>
        <p:spPr>
          <a:xfrm>
            <a:off x="1807160" y="4803393"/>
            <a:ext cx="7918419" cy="1176733"/>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masterIpAddress</a:t>
            </a:r>
            <a:r>
              <a:rPr kumimoji="0" lang="en-US" sz="1765" b="0" i="0" u="none" strike="noStrike" kern="1200" cap="none" spc="0" normalizeH="0" baseline="0" noProof="0" dirty="0">
                <a:ln>
                  <a:noFill/>
                </a:ln>
                <a:solidFill>
                  <a:srgbClr val="40404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"value":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"[reference('master-node').</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outputs.masterip.value</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 } }</a:t>
            </a:r>
          </a:p>
        </p:txBody>
      </p:sp>
    </p:spTree>
    <p:extLst>
      <p:ext uri="{BB962C8B-B14F-4D97-AF65-F5344CB8AC3E}">
        <p14:creationId xmlns:p14="http://schemas.microsoft.com/office/powerpoint/2010/main" val="108530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language functions and expressions</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err="1"/>
              <a:t>copyIndex</a:t>
            </a:r>
            <a:r>
              <a:rPr lang="en-US" dirty="0"/>
              <a:t>(offset) – returns the current index of an iteration loop</a:t>
            </a:r>
          </a:p>
          <a:p>
            <a:r>
              <a:rPr lang="en-US" dirty="0"/>
              <a:t>length(array) – returns the number of elements in an array </a:t>
            </a:r>
          </a:p>
          <a:p>
            <a:r>
              <a:rPr lang="en-US" dirty="0" err="1"/>
              <a:t>listKeys</a:t>
            </a:r>
            <a:r>
              <a:rPr lang="en-US" dirty="0"/>
              <a:t>(</a:t>
            </a:r>
            <a:r>
              <a:rPr lang="en-US" dirty="0" err="1"/>
              <a:t>storageAccountResourceId</a:t>
            </a:r>
            <a:r>
              <a:rPr lang="en-US" dirty="0"/>
              <a:t>, </a:t>
            </a:r>
            <a:r>
              <a:rPr lang="en-US" dirty="0" err="1"/>
              <a:t>apiVersion</a:t>
            </a:r>
            <a:r>
              <a:rPr lang="en-US" dirty="0"/>
              <a:t>) – returns the keys of a storage account</a:t>
            </a:r>
          </a:p>
          <a:p>
            <a:r>
              <a:rPr lang="en-US" dirty="0"/>
              <a:t>parameters(‘</a:t>
            </a:r>
            <a:r>
              <a:rPr lang="en-US" dirty="0" err="1"/>
              <a:t>parameterName</a:t>
            </a:r>
            <a:r>
              <a:rPr lang="en-US" dirty="0"/>
              <a:t>’) – returns a parameter value</a:t>
            </a:r>
          </a:p>
          <a:p>
            <a:r>
              <a:rPr lang="en-US" dirty="0"/>
              <a:t>providers(namespace, </a:t>
            </a:r>
            <a:r>
              <a:rPr lang="en-US" dirty="0" err="1"/>
              <a:t>resourceType</a:t>
            </a:r>
            <a:r>
              <a:rPr lang="en-US" dirty="0"/>
              <a:t>) – returns information about a resource provider</a:t>
            </a:r>
          </a:p>
          <a:p>
            <a:r>
              <a:rPr lang="en-US" dirty="0"/>
              <a:t>reference(</a:t>
            </a:r>
            <a:r>
              <a:rPr lang="en-US" dirty="0" err="1"/>
              <a:t>resourceId,apiVersion</a:t>
            </a:r>
            <a:r>
              <a:rPr lang="en-US" dirty="0"/>
              <a:t>) – enables an expression to derive its value another resource’s runtime state</a:t>
            </a:r>
          </a:p>
          <a:p>
            <a:r>
              <a:rPr lang="en-US" dirty="0" err="1"/>
              <a:t>resourceGroup</a:t>
            </a:r>
            <a:r>
              <a:rPr lang="en-US" dirty="0"/>
              <a:t>() – returns a structured object that represents the current resource group</a:t>
            </a:r>
          </a:p>
          <a:p>
            <a:r>
              <a:rPr lang="en-US" dirty="0" err="1"/>
              <a:t>resourceId</a:t>
            </a:r>
            <a:r>
              <a:rPr lang="en-US" dirty="0"/>
              <a:t>(‘namespace/</a:t>
            </a:r>
            <a:r>
              <a:rPr lang="en-US" dirty="0" err="1"/>
              <a:t>resourceType</a:t>
            </a:r>
            <a:r>
              <a:rPr lang="en-US" dirty="0"/>
              <a:t>', ‘</a:t>
            </a:r>
            <a:r>
              <a:rPr lang="en-US" dirty="0" err="1"/>
              <a:t>resourceName</a:t>
            </a:r>
            <a:r>
              <a:rPr lang="en-US" dirty="0"/>
              <a:t>’) – used to return a unique resource identifier when referring to an object outside of the current resource group</a:t>
            </a:r>
          </a:p>
          <a:p>
            <a:r>
              <a:rPr lang="en-US" dirty="0"/>
              <a:t>subscription() – returns details about the subscription</a:t>
            </a:r>
          </a:p>
          <a:p>
            <a:r>
              <a:rPr lang="en-US" dirty="0"/>
              <a:t>variables(‘variables’) – returns the value of a variable</a:t>
            </a:r>
          </a:p>
        </p:txBody>
      </p:sp>
    </p:spTree>
    <p:extLst>
      <p:ext uri="{BB962C8B-B14F-4D97-AF65-F5344CB8AC3E}">
        <p14:creationId xmlns:p14="http://schemas.microsoft.com/office/powerpoint/2010/main" val="200332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multiple instances of a resource type</a:t>
            </a:r>
          </a:p>
        </p:txBody>
      </p:sp>
      <p:pic>
        <p:nvPicPr>
          <p:cNvPr id="4" name="Content Placeholder 3"/>
          <p:cNvPicPr>
            <a:picLocks noGrp="1" noChangeAspect="1"/>
          </p:cNvPicPr>
          <p:nvPr>
            <p:ph sz="quarter" idx="10"/>
          </p:nvPr>
        </p:nvPicPr>
        <p:blipFill>
          <a:blip r:embed="rId3"/>
          <a:stretch>
            <a:fillRect/>
          </a:stretch>
        </p:blipFill>
        <p:spPr>
          <a:xfrm>
            <a:off x="350939" y="2574514"/>
            <a:ext cx="8267700" cy="1028700"/>
          </a:xfrm>
          <a:prstGeom prst="rect">
            <a:avLst/>
          </a:prstGeom>
        </p:spPr>
      </p:pic>
      <p:pic>
        <p:nvPicPr>
          <p:cNvPr id="5" name="Picture 4"/>
          <p:cNvPicPr>
            <a:picLocks noChangeAspect="1"/>
          </p:cNvPicPr>
          <p:nvPr/>
        </p:nvPicPr>
        <p:blipFill>
          <a:blip r:embed="rId4"/>
          <a:stretch>
            <a:fillRect/>
          </a:stretch>
        </p:blipFill>
        <p:spPr>
          <a:xfrm>
            <a:off x="379514" y="4020241"/>
            <a:ext cx="8039100" cy="609600"/>
          </a:xfrm>
          <a:prstGeom prst="rect">
            <a:avLst/>
          </a:prstGeom>
        </p:spPr>
      </p:pic>
      <p:pic>
        <p:nvPicPr>
          <p:cNvPr id="6" name="Picture 5"/>
          <p:cNvPicPr>
            <a:picLocks noChangeAspect="1"/>
          </p:cNvPicPr>
          <p:nvPr/>
        </p:nvPicPr>
        <p:blipFill>
          <a:blip r:embed="rId5"/>
          <a:stretch>
            <a:fillRect/>
          </a:stretch>
        </p:blipFill>
        <p:spPr>
          <a:xfrm>
            <a:off x="379514" y="4965127"/>
            <a:ext cx="8239125" cy="876300"/>
          </a:xfrm>
          <a:prstGeom prst="rect">
            <a:avLst/>
          </a:prstGeom>
        </p:spPr>
      </p:pic>
      <p:sp>
        <p:nvSpPr>
          <p:cNvPr id="7" name="TextBox 6"/>
          <p:cNvSpPr txBox="1"/>
          <p:nvPr/>
        </p:nvSpPr>
        <p:spPr>
          <a:xfrm>
            <a:off x="467591" y="1385315"/>
            <a:ext cx="4218463" cy="523220"/>
          </a:xfrm>
          <a:prstGeom prst="rect">
            <a:avLst/>
          </a:prstGeom>
          <a:noFill/>
        </p:spPr>
        <p:txBody>
          <a:bodyPr wrap="none" rtlCol="0">
            <a:spAutoFit/>
          </a:bodyPr>
          <a:lstStyle/>
          <a:p>
            <a:r>
              <a:rPr lang="en-US" sz="2800" dirty="0"/>
              <a:t>copy, copyIndex, and length</a:t>
            </a:r>
          </a:p>
        </p:txBody>
      </p:sp>
      <p:sp>
        <p:nvSpPr>
          <p:cNvPr id="8" name="TextBox 7"/>
          <p:cNvSpPr txBox="1"/>
          <p:nvPr/>
        </p:nvSpPr>
        <p:spPr>
          <a:xfrm>
            <a:off x="379514" y="2333773"/>
            <a:ext cx="6299610" cy="406265"/>
          </a:xfrm>
          <a:prstGeom prst="rect">
            <a:avLst/>
          </a:prstGeom>
          <a:noFill/>
        </p:spPr>
        <p:txBody>
          <a:bodyPr wrap="none" rtlCol="0">
            <a:spAutoFit/>
          </a:bodyPr>
          <a:lstStyle/>
          <a:p>
            <a:r>
              <a:rPr lang="en-US" dirty="0"/>
              <a:t>Define a copy object that specifies the number of times to iterate</a:t>
            </a:r>
          </a:p>
        </p:txBody>
      </p:sp>
      <p:sp>
        <p:nvSpPr>
          <p:cNvPr id="9" name="TextBox 8"/>
          <p:cNvSpPr txBox="1"/>
          <p:nvPr/>
        </p:nvSpPr>
        <p:spPr>
          <a:xfrm>
            <a:off x="379514" y="3710190"/>
            <a:ext cx="4965398" cy="369332"/>
          </a:xfrm>
          <a:prstGeom prst="rect">
            <a:avLst/>
          </a:prstGeom>
          <a:noFill/>
        </p:spPr>
        <p:txBody>
          <a:bodyPr wrap="none" rtlCol="0">
            <a:spAutoFit/>
          </a:bodyPr>
          <a:lstStyle/>
          <a:p>
            <a:r>
              <a:rPr lang="en-US" dirty="0"/>
              <a:t>Use copyIndex to access the current iteration value</a:t>
            </a:r>
          </a:p>
        </p:txBody>
      </p:sp>
      <p:sp>
        <p:nvSpPr>
          <p:cNvPr id="10" name="TextBox 9"/>
          <p:cNvSpPr txBox="1"/>
          <p:nvPr/>
        </p:nvSpPr>
        <p:spPr>
          <a:xfrm>
            <a:off x="379514" y="4697959"/>
            <a:ext cx="8272649" cy="369332"/>
          </a:xfrm>
          <a:prstGeom prst="rect">
            <a:avLst/>
          </a:prstGeom>
          <a:noFill/>
        </p:spPr>
        <p:txBody>
          <a:bodyPr wrap="none" rtlCol="0">
            <a:spAutoFit/>
          </a:bodyPr>
          <a:lstStyle/>
          <a:p>
            <a:r>
              <a:rPr lang="en-US" dirty="0"/>
              <a:t>Use length function to determine the number of iterations based on an array of values</a:t>
            </a:r>
          </a:p>
        </p:txBody>
      </p:sp>
    </p:spTree>
    <p:extLst>
      <p:ext uri="{BB962C8B-B14F-4D97-AF65-F5344CB8AC3E}">
        <p14:creationId xmlns:p14="http://schemas.microsoft.com/office/powerpoint/2010/main" val="2340033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resource instances – looping on an index value</a:t>
            </a:r>
          </a:p>
        </p:txBody>
      </p:sp>
      <p:pic>
        <p:nvPicPr>
          <p:cNvPr id="4" name="Picture 3"/>
          <p:cNvPicPr>
            <a:picLocks noChangeAspect="1"/>
          </p:cNvPicPr>
          <p:nvPr/>
        </p:nvPicPr>
        <p:blipFill>
          <a:blip r:embed="rId3"/>
          <a:stretch>
            <a:fillRect/>
          </a:stretch>
        </p:blipFill>
        <p:spPr>
          <a:xfrm>
            <a:off x="494324" y="4969185"/>
            <a:ext cx="1924050" cy="904875"/>
          </a:xfrm>
          <a:prstGeom prst="rect">
            <a:avLst/>
          </a:prstGeom>
        </p:spPr>
      </p:pic>
      <p:pic>
        <p:nvPicPr>
          <p:cNvPr id="5" name="Picture 4"/>
          <p:cNvPicPr>
            <a:picLocks noChangeAspect="1"/>
          </p:cNvPicPr>
          <p:nvPr/>
        </p:nvPicPr>
        <p:blipFill rotWithShape="1">
          <a:blip r:embed="rId4"/>
          <a:srcRect l="-11123" t="934" r="11123" b="-934"/>
          <a:stretch/>
        </p:blipFill>
        <p:spPr>
          <a:xfrm>
            <a:off x="-611632" y="1601616"/>
            <a:ext cx="9382125" cy="3190875"/>
          </a:xfrm>
          <a:prstGeom prst="rect">
            <a:avLst/>
          </a:prstGeom>
        </p:spPr>
      </p:pic>
    </p:spTree>
    <p:extLst>
      <p:ext uri="{BB962C8B-B14F-4D97-AF65-F5344CB8AC3E}">
        <p14:creationId xmlns:p14="http://schemas.microsoft.com/office/powerpoint/2010/main" val="5182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211986" cy="1460779"/>
          </a:xfrm>
        </p:spPr>
        <p:txBody>
          <a:bodyPr/>
          <a:lstStyle/>
          <a:p>
            <a:r>
              <a:rPr lang="en-US" dirty="0"/>
              <a:t>Kevin Hilscher, Cloud Solution Architect</a:t>
            </a:r>
          </a:p>
        </p:txBody>
      </p:sp>
      <p:sp>
        <p:nvSpPr>
          <p:cNvPr id="2" name="Title 1"/>
          <p:cNvSpPr>
            <a:spLocks noGrp="1"/>
          </p:cNvSpPr>
          <p:nvPr>
            <p:ph type="ctrTitle"/>
          </p:nvPr>
        </p:nvSpPr>
        <p:spPr>
          <a:solidFill>
            <a:srgbClr val="007233"/>
          </a:solidFill>
        </p:spPr>
        <p:txBody>
          <a:bodyPr/>
          <a:lstStyle/>
          <a:p>
            <a:r>
              <a:rPr lang="en-US" sz="4000" dirty="0"/>
              <a:t>Introduction to </a:t>
            </a:r>
            <a:br>
              <a:rPr lang="en-US" sz="4000" dirty="0"/>
            </a:br>
            <a:r>
              <a:rPr lang="en-US" sz="4000" dirty="0"/>
              <a:t>Azure Resource Manager (ARM)</a:t>
            </a:r>
            <a:br>
              <a:rPr lang="en-US" sz="4000" dirty="0"/>
            </a:br>
            <a:r>
              <a:rPr lang="en-US" sz="4000" dirty="0"/>
              <a:t>Templates</a:t>
            </a:r>
          </a:p>
        </p:txBody>
      </p:sp>
      <p:sp>
        <p:nvSpPr>
          <p:cNvPr id="3" name="Rectangle 2"/>
          <p:cNvSpPr/>
          <p:nvPr/>
        </p:nvSpPr>
        <p:spPr>
          <a:xfrm>
            <a:off x="-134658" y="421588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665733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622C-E448-4AF1-BA32-64F6A7BA2351}"/>
              </a:ext>
            </a:extLst>
          </p:cNvPr>
          <p:cNvSpPr>
            <a:spLocks noGrp="1"/>
          </p:cNvSpPr>
          <p:nvPr>
            <p:ph type="title"/>
          </p:nvPr>
        </p:nvSpPr>
        <p:spPr/>
        <p:txBody>
          <a:bodyPr/>
          <a:lstStyle/>
          <a:p>
            <a:r>
              <a:rPr lang="en-US" dirty="0"/>
              <a:t>Schema and </a:t>
            </a:r>
            <a:r>
              <a:rPr lang="en-US" dirty="0" err="1"/>
              <a:t>apiVersion</a:t>
            </a:r>
            <a:endParaRPr lang="en-US" dirty="0"/>
          </a:p>
        </p:txBody>
      </p:sp>
      <p:sp>
        <p:nvSpPr>
          <p:cNvPr id="3" name="Content Placeholder 2">
            <a:extLst>
              <a:ext uri="{FF2B5EF4-FFF2-40B4-BE49-F238E27FC236}">
                <a16:creationId xmlns:a16="http://schemas.microsoft.com/office/drawing/2014/main" id="{555E1193-F1D4-4F4D-B9B5-C8E63B5DAE59}"/>
              </a:ext>
            </a:extLst>
          </p:cNvPr>
          <p:cNvSpPr>
            <a:spLocks noGrp="1"/>
          </p:cNvSpPr>
          <p:nvPr>
            <p:ph sz="quarter" idx="10"/>
          </p:nvPr>
        </p:nvSpPr>
        <p:spPr/>
        <p:txBody>
          <a:bodyPr/>
          <a:lstStyle/>
          <a:p>
            <a:r>
              <a:rPr lang="en-US" dirty="0"/>
              <a:t>Schema</a:t>
            </a:r>
          </a:p>
          <a:p>
            <a:pPr lvl="1"/>
            <a:r>
              <a:rPr lang="en-US" sz="2000" dirty="0"/>
              <a:t>Always use the top level schema </a:t>
            </a:r>
            <a:r>
              <a:rPr lang="de-DE" sz="2000" dirty="0">
                <a:hlinkClick r:id="rId3"/>
              </a:rPr>
              <a:t>https://schema.management.azure.com/schemas/2015-01-01/deploymentTemplate.json#</a:t>
            </a:r>
            <a:r>
              <a:rPr lang="de-DE" sz="2000" dirty="0"/>
              <a:t>  which points </a:t>
            </a:r>
            <a:r>
              <a:rPr lang="de-DE" sz="2000" dirty="0">
                <a:hlinkClick r:id="rId4"/>
              </a:rPr>
              <a:t>https://github.com/Azure/azure-resource-manager-schemas</a:t>
            </a:r>
            <a:r>
              <a:rPr lang="de-DE" sz="2000" dirty="0"/>
              <a:t> </a:t>
            </a:r>
          </a:p>
          <a:p>
            <a:pPr lvl="1"/>
            <a:r>
              <a:rPr lang="en-US" sz="2000" dirty="0"/>
              <a:t>That will pull in the proper version of all the child schemas. We update the child schemas so all your existing templates don't have to be updated. Multiple API versions are supported in the child schemas to support "backward </a:t>
            </a:r>
            <a:r>
              <a:rPr lang="en-US" sz="2000" dirty="0" err="1"/>
              <a:t>compat</a:t>
            </a:r>
            <a:r>
              <a:rPr lang="en-US" sz="2000" dirty="0"/>
              <a:t>".</a:t>
            </a:r>
          </a:p>
          <a:p>
            <a:r>
              <a:rPr lang="en-US" dirty="0" err="1"/>
              <a:t>apiVersion</a:t>
            </a:r>
            <a:endParaRPr lang="en-US" dirty="0"/>
          </a:p>
          <a:p>
            <a:pPr marL="457046" lvl="1" indent="0">
              <a:buNone/>
            </a:pPr>
            <a:r>
              <a:rPr lang="en-US" sz="1600" b="1" dirty="0">
                <a:latin typeface="Courier New" panose="02070309020205020404" pitchFamily="49" charset="0"/>
                <a:cs typeface="Courier New" panose="02070309020205020404" pitchFamily="49" charset="0"/>
              </a:rPr>
              <a:t>(Get-</a:t>
            </a:r>
            <a:r>
              <a:rPr lang="en-US" sz="1600" b="1" dirty="0" err="1">
                <a:latin typeface="Courier New" panose="02070309020205020404" pitchFamily="49" charset="0"/>
                <a:cs typeface="Courier New" panose="02070309020205020404" pitchFamily="49" charset="0"/>
              </a:rPr>
              <a:t>AzureRmResourceProvider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ProviderNamespace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Microsoft.Insights</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ResourceTypes</a:t>
            </a:r>
            <a:r>
              <a:rPr lang="en-US" sz="1600" b="1" dirty="0">
                <a:latin typeface="Courier New" panose="02070309020205020404" pitchFamily="49" charset="0"/>
                <a:cs typeface="Courier New" panose="02070309020205020404" pitchFamily="49" charset="0"/>
              </a:rPr>
              <a:t> | Where {$_.</a:t>
            </a:r>
            <a:r>
              <a:rPr lang="en-US" sz="1600" b="1" dirty="0" err="1">
                <a:latin typeface="Courier New" panose="02070309020205020404" pitchFamily="49" charset="0"/>
                <a:cs typeface="Courier New" panose="02070309020205020404" pitchFamily="49" charset="0"/>
              </a:rPr>
              <a:t>ResourceTypeName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eq</a:t>
            </a:r>
            <a:r>
              <a:rPr lang="en-US" sz="1600" b="1" dirty="0">
                <a:latin typeface="Courier New" panose="02070309020205020404" pitchFamily="49" charset="0"/>
                <a:cs typeface="Courier New" panose="02070309020205020404" pitchFamily="49" charset="0"/>
              </a:rPr>
              <a:t> 'components'} | Select -</a:t>
            </a:r>
            <a:r>
              <a:rPr lang="en-US" sz="1600" b="1" dirty="0" err="1">
                <a:latin typeface="Courier New" panose="02070309020205020404" pitchFamily="49" charset="0"/>
                <a:cs typeface="Courier New" panose="02070309020205020404" pitchFamily="49" charset="0"/>
              </a:rPr>
              <a:t>ExpandProperty</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ApiVersions</a:t>
            </a:r>
            <a:endParaRPr lang="en-US" sz="1600" b="1" dirty="0">
              <a:latin typeface="Courier New" panose="02070309020205020404" pitchFamily="49" charset="0"/>
              <a:cs typeface="Courier New" panose="02070309020205020404" pitchFamily="49" charset="0"/>
            </a:endParaRPr>
          </a:p>
          <a:p>
            <a:pPr marL="457046" lvl="1" indent="0">
              <a:buNone/>
            </a:pPr>
            <a:endParaRPr lang="en-US" sz="1600" dirty="0">
              <a:latin typeface="Courier New" panose="02070309020205020404" pitchFamily="49" charset="0"/>
              <a:cs typeface="Courier New" panose="02070309020205020404" pitchFamily="49" charset="0"/>
            </a:endParaRPr>
          </a:p>
          <a:p>
            <a:pPr marL="457046" lvl="1" indent="0">
              <a:buNone/>
            </a:pPr>
            <a:r>
              <a:rPr lang="en-US" sz="1600" dirty="0">
                <a:latin typeface="Courier New" panose="02070309020205020404" pitchFamily="49" charset="0"/>
                <a:cs typeface="Courier New" panose="02070309020205020404" pitchFamily="49" charset="0"/>
              </a:rPr>
              <a:t>2015-05-01</a:t>
            </a:r>
          </a:p>
          <a:p>
            <a:pPr marL="457046" lvl="1" indent="0">
              <a:buNone/>
            </a:pPr>
            <a:r>
              <a:rPr lang="en-US" sz="1600" dirty="0">
                <a:latin typeface="Courier New" panose="02070309020205020404" pitchFamily="49" charset="0"/>
                <a:cs typeface="Courier New" panose="02070309020205020404" pitchFamily="49" charset="0"/>
              </a:rPr>
              <a:t>2014-12-01-preview</a:t>
            </a:r>
          </a:p>
          <a:p>
            <a:pPr marL="457046" lvl="1" indent="0">
              <a:buNone/>
            </a:pPr>
            <a:r>
              <a:rPr lang="en-US" sz="1600" dirty="0">
                <a:latin typeface="Courier New" panose="02070309020205020404" pitchFamily="49" charset="0"/>
                <a:cs typeface="Courier New" panose="02070309020205020404" pitchFamily="49" charset="0"/>
              </a:rPr>
              <a:t>2014-08-01</a:t>
            </a:r>
          </a:p>
          <a:p>
            <a:pPr marL="457046" lvl="1" indent="0">
              <a:buNone/>
            </a:pPr>
            <a:r>
              <a:rPr lang="en-US" sz="1600" dirty="0">
                <a:latin typeface="Courier New" panose="02070309020205020404" pitchFamily="49" charset="0"/>
                <a:cs typeface="Courier New" panose="02070309020205020404" pitchFamily="49" charset="0"/>
              </a:rPr>
              <a:t>2014-04-01</a:t>
            </a:r>
          </a:p>
        </p:txBody>
      </p:sp>
    </p:spTree>
    <p:extLst>
      <p:ext uri="{BB962C8B-B14F-4D97-AF65-F5344CB8AC3E}">
        <p14:creationId xmlns:p14="http://schemas.microsoft.com/office/powerpoint/2010/main" val="878850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984519"/>
          </a:xfrm>
        </p:spPr>
        <p:txBody>
          <a:bodyPr/>
          <a:lstStyle/>
          <a:p>
            <a:r>
              <a:rPr lang="en-US" sz="2800" dirty="0"/>
              <a:t>Template describes the </a:t>
            </a:r>
            <a:r>
              <a:rPr lang="en-US" sz="2800" b="1" dirty="0"/>
              <a:t>topology</a:t>
            </a:r>
            <a:r>
              <a:rPr lang="en-US" sz="2800" dirty="0"/>
              <a:t> (outside the box)</a:t>
            </a:r>
          </a:p>
          <a:p>
            <a:r>
              <a:rPr lang="en-US" sz="2800" dirty="0"/>
              <a:t>Template </a:t>
            </a:r>
            <a:r>
              <a:rPr lang="en-US" sz="2800" b="1" dirty="0"/>
              <a:t>extensions can initiate state configuration</a:t>
            </a:r>
            <a:r>
              <a:rPr lang="en-US" sz="2800" dirty="0"/>
              <a:t> (inside the box)</a:t>
            </a:r>
          </a:p>
          <a:p>
            <a:r>
              <a:rPr lang="en-US" sz="2800" dirty="0"/>
              <a:t>Multiple extensions available</a:t>
            </a:r>
          </a:p>
          <a:p>
            <a:pPr lvl="1"/>
            <a:r>
              <a:rPr lang="en-US" sz="2400" dirty="0"/>
              <a:t>DSC</a:t>
            </a:r>
          </a:p>
          <a:p>
            <a:pPr lvl="1"/>
            <a:r>
              <a:rPr lang="en-US" sz="2400" dirty="0"/>
              <a:t>Chef</a:t>
            </a:r>
          </a:p>
          <a:p>
            <a:pPr lvl="1"/>
            <a:r>
              <a:rPr lang="en-US" sz="2400" dirty="0"/>
              <a:t>Puppet</a:t>
            </a:r>
          </a:p>
          <a:p>
            <a:pPr lvl="1"/>
            <a:r>
              <a:rPr lang="en-US" sz="2400" dirty="0"/>
              <a:t>Custom Scripts</a:t>
            </a:r>
          </a:p>
          <a:p>
            <a:pPr lvl="1"/>
            <a:r>
              <a:rPr lang="en-US" sz="2400" dirty="0" err="1"/>
              <a:t>AppService</a:t>
            </a:r>
            <a:r>
              <a:rPr lang="en-US" sz="2400" dirty="0"/>
              <a:t> + </a:t>
            </a:r>
            <a:r>
              <a:rPr lang="en-US" sz="2400" dirty="0" err="1"/>
              <a:t>WebDeploy</a:t>
            </a:r>
            <a:endParaRPr lang="en-US" sz="2400" dirty="0"/>
          </a:p>
          <a:p>
            <a:pPr lvl="1"/>
            <a:r>
              <a:rPr lang="en-US" sz="2400" dirty="0"/>
              <a:t>SQLDB + BACPAC</a:t>
            </a:r>
          </a:p>
        </p:txBody>
      </p:sp>
      <p:sp>
        <p:nvSpPr>
          <p:cNvPr id="3" name="Title 2"/>
          <p:cNvSpPr>
            <a:spLocks noGrp="1"/>
          </p:cNvSpPr>
          <p:nvPr>
            <p:ph type="title"/>
          </p:nvPr>
        </p:nvSpPr>
        <p:spPr/>
        <p:txBody>
          <a:bodyPr/>
          <a:lstStyle/>
          <a:p>
            <a:r>
              <a:rPr lang="en-US" dirty="0"/>
              <a:t>Inside the Box vs. Outside the Box</a:t>
            </a:r>
          </a:p>
        </p:txBody>
      </p:sp>
      <p:pic>
        <p:nvPicPr>
          <p:cNvPr id="4" name="Picture 3"/>
          <p:cNvPicPr>
            <a:picLocks noChangeAspect="1"/>
          </p:cNvPicPr>
          <p:nvPr/>
        </p:nvPicPr>
        <p:blipFill>
          <a:blip r:embed="rId3"/>
          <a:stretch>
            <a:fillRect/>
          </a:stretch>
        </p:blipFill>
        <p:spPr>
          <a:xfrm>
            <a:off x="8038254" y="3354298"/>
            <a:ext cx="2898491" cy="2675530"/>
          </a:xfrm>
          <a:prstGeom prst="rect">
            <a:avLst/>
          </a:prstGeom>
        </p:spPr>
      </p:pic>
    </p:spTree>
    <p:extLst>
      <p:ext uri="{BB962C8B-B14F-4D97-AF65-F5344CB8AC3E}">
        <p14:creationId xmlns:p14="http://schemas.microsoft.com/office/powerpoint/2010/main" val="2168817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t>Leveraging </a:t>
            </a:r>
            <a:r>
              <a:rPr lang="fr-CA" dirty="0" err="1"/>
              <a:t>Quickstart</a:t>
            </a:r>
            <a:r>
              <a:rPr lang="fr-CA" dirty="0"/>
              <a:t> </a:t>
            </a:r>
            <a:r>
              <a:rPr lang="fr-CA" dirty="0" err="1"/>
              <a:t>templates</a:t>
            </a:r>
            <a:endParaRPr lang="en-CA" dirty="0"/>
          </a:p>
        </p:txBody>
      </p:sp>
    </p:spTree>
    <p:extLst>
      <p:ext uri="{BB962C8B-B14F-4D97-AF65-F5344CB8AC3E}">
        <p14:creationId xmlns:p14="http://schemas.microsoft.com/office/powerpoint/2010/main" val="2452741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a:t>Deploy</a:t>
            </a:r>
            <a:r>
              <a:rPr lang="fr-CA" dirty="0"/>
              <a:t> </a:t>
            </a:r>
            <a:r>
              <a:rPr lang="fr-CA" dirty="0" err="1"/>
              <a:t>using</a:t>
            </a:r>
            <a:r>
              <a:rPr lang="fr-CA" dirty="0"/>
              <a:t> the Azure Portal</a:t>
            </a:r>
            <a:endParaRPr lang="en-CA" dirty="0"/>
          </a:p>
        </p:txBody>
      </p:sp>
    </p:spTree>
    <p:extLst>
      <p:ext uri="{BB962C8B-B14F-4D97-AF65-F5344CB8AC3E}">
        <p14:creationId xmlns:p14="http://schemas.microsoft.com/office/powerpoint/2010/main" val="1768358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0FB833-8CDD-4908-9C3E-A21057895346}"/>
              </a:ext>
            </a:extLst>
          </p:cNvPr>
          <p:cNvSpPr>
            <a:spLocks noGrp="1"/>
          </p:cNvSpPr>
          <p:nvPr>
            <p:ph type="title"/>
          </p:nvPr>
        </p:nvSpPr>
        <p:spPr/>
        <p:txBody>
          <a:bodyPr/>
          <a:lstStyle/>
          <a:p>
            <a:r>
              <a:rPr lang="en-US" dirty="0"/>
              <a:t>Create, debug, deploy an ARM Template</a:t>
            </a:r>
          </a:p>
        </p:txBody>
      </p:sp>
    </p:spTree>
    <p:extLst>
      <p:ext uri="{BB962C8B-B14F-4D97-AF65-F5344CB8AC3E}">
        <p14:creationId xmlns:p14="http://schemas.microsoft.com/office/powerpoint/2010/main" val="285440088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BD947-CD0A-4D36-A0FE-69B905DBCED2}"/>
              </a:ext>
            </a:extLst>
          </p:cNvPr>
          <p:cNvSpPr>
            <a:spLocks noGrp="1"/>
          </p:cNvSpPr>
          <p:nvPr>
            <p:ph type="title"/>
          </p:nvPr>
        </p:nvSpPr>
        <p:spPr/>
        <p:txBody>
          <a:bodyPr/>
          <a:lstStyle/>
          <a:p>
            <a:r>
              <a:rPr lang="en-US" dirty="0"/>
              <a:t>Lab – Customizing an ARM Template</a:t>
            </a:r>
          </a:p>
        </p:txBody>
      </p:sp>
      <p:sp>
        <p:nvSpPr>
          <p:cNvPr id="4" name="Text Placeholder 3">
            <a:extLst>
              <a:ext uri="{FF2B5EF4-FFF2-40B4-BE49-F238E27FC236}">
                <a16:creationId xmlns:a16="http://schemas.microsoft.com/office/drawing/2014/main" id="{5054F388-0AA3-4659-9BC7-912C3AC759BE}"/>
              </a:ext>
            </a:extLst>
          </p:cNvPr>
          <p:cNvSpPr>
            <a:spLocks noGrp="1"/>
          </p:cNvSpPr>
          <p:nvPr>
            <p:ph sz="quarter" idx="10"/>
          </p:nvPr>
        </p:nvSpPr>
        <p:spPr/>
        <p:txBody>
          <a:bodyPr/>
          <a:lstStyle/>
          <a:p>
            <a:r>
              <a:rPr lang="en-US" dirty="0"/>
              <a:t>Customize the Linux ARM template at </a:t>
            </a:r>
            <a:r>
              <a:rPr lang="en-US" dirty="0">
                <a:hlinkClick r:id="rId3"/>
              </a:rPr>
              <a:t>https://github.com/khilscher/ARM_HoL/tree/master/LinuxVM</a:t>
            </a:r>
            <a:r>
              <a:rPr lang="en-US" dirty="0"/>
              <a:t> to:</a:t>
            </a:r>
          </a:p>
          <a:p>
            <a:pPr lvl="1"/>
            <a:r>
              <a:rPr lang="en-US" dirty="0"/>
              <a:t>Deploy a different VM size </a:t>
            </a:r>
          </a:p>
          <a:p>
            <a:pPr lvl="2"/>
            <a:r>
              <a:rPr lang="en-US" dirty="0"/>
              <a:t>Hint: Get-</a:t>
            </a:r>
            <a:r>
              <a:rPr lang="en-US" dirty="0" err="1"/>
              <a:t>AzureRmVMSize</a:t>
            </a:r>
            <a:r>
              <a:rPr lang="en-US" dirty="0"/>
              <a:t> -Location 'West US’</a:t>
            </a:r>
          </a:p>
          <a:p>
            <a:pPr lvl="1"/>
            <a:r>
              <a:rPr lang="en-US" dirty="0"/>
              <a:t>Deploy a different OS image</a:t>
            </a:r>
          </a:p>
          <a:p>
            <a:pPr lvl="2"/>
            <a:r>
              <a:rPr lang="en-US" dirty="0"/>
              <a:t>Hint: Get-</a:t>
            </a:r>
            <a:r>
              <a:rPr lang="en-US" dirty="0" err="1"/>
              <a:t>AzureRMVMImagePublisher</a:t>
            </a:r>
            <a:r>
              <a:rPr lang="en-US" dirty="0"/>
              <a:t>, Get-</a:t>
            </a:r>
            <a:r>
              <a:rPr lang="en-US" dirty="0" err="1"/>
              <a:t>AzureRMVMImageOffer</a:t>
            </a:r>
            <a:r>
              <a:rPr lang="en-US" dirty="0"/>
              <a:t>, Get-</a:t>
            </a:r>
            <a:r>
              <a:rPr lang="en-US" dirty="0" err="1"/>
              <a:t>AzureRMVMImageSku</a:t>
            </a:r>
            <a:endParaRPr lang="en-US" dirty="0"/>
          </a:p>
          <a:p>
            <a:pPr lvl="1"/>
            <a:r>
              <a:rPr lang="en-US" dirty="0"/>
              <a:t>Create a </a:t>
            </a:r>
            <a:r>
              <a:rPr lang="en-US" dirty="0" err="1"/>
              <a:t>VNet</a:t>
            </a:r>
            <a:r>
              <a:rPr lang="en-US" dirty="0"/>
              <a:t> name based on an input parameter</a:t>
            </a:r>
          </a:p>
          <a:p>
            <a:pPr lvl="1"/>
            <a:r>
              <a:rPr lang="en-US" dirty="0"/>
              <a:t>Create a NSG name based on the VNET name with “-</a:t>
            </a:r>
            <a:r>
              <a:rPr lang="en-US" dirty="0" err="1"/>
              <a:t>nsg</a:t>
            </a:r>
            <a:r>
              <a:rPr lang="en-US" dirty="0"/>
              <a:t>” appended</a:t>
            </a:r>
          </a:p>
        </p:txBody>
      </p:sp>
    </p:spTree>
    <p:extLst>
      <p:ext uri="{BB962C8B-B14F-4D97-AF65-F5344CB8AC3E}">
        <p14:creationId xmlns:p14="http://schemas.microsoft.com/office/powerpoint/2010/main" val="345729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CD1793-18FC-47DE-A06D-240181A03695}"/>
              </a:ext>
            </a:extLst>
          </p:cNvPr>
          <p:cNvSpPr>
            <a:spLocks noGrp="1"/>
          </p:cNvSpPr>
          <p:nvPr>
            <p:ph type="title"/>
          </p:nvPr>
        </p:nvSpPr>
        <p:spPr/>
        <p:txBody>
          <a:bodyPr>
            <a:normAutofit/>
          </a:bodyPr>
          <a:lstStyle/>
          <a:p>
            <a:r>
              <a:rPr lang="en-US" dirty="0"/>
              <a:t>Check an ARM template into a source code repository</a:t>
            </a:r>
            <a:br>
              <a:rPr lang="en-US" dirty="0"/>
            </a:br>
            <a:endParaRPr lang="en-US" dirty="0"/>
          </a:p>
        </p:txBody>
      </p:sp>
    </p:spTree>
    <p:extLst>
      <p:ext uri="{BB962C8B-B14F-4D97-AF65-F5344CB8AC3E}">
        <p14:creationId xmlns:p14="http://schemas.microsoft.com/office/powerpoint/2010/main" val="1542525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C82B00-E995-48FA-BC7A-652C07FA92C7}"/>
              </a:ext>
            </a:extLst>
          </p:cNvPr>
          <p:cNvSpPr>
            <a:spLocks noGrp="1"/>
          </p:cNvSpPr>
          <p:nvPr>
            <p:ph type="body" sz="quarter" idx="10"/>
          </p:nvPr>
        </p:nvSpPr>
        <p:spPr/>
        <p:txBody>
          <a:bodyPr/>
          <a:lstStyle/>
          <a:p>
            <a:r>
              <a:rPr lang="en-US" dirty="0"/>
              <a:t>git clone</a:t>
            </a:r>
          </a:p>
          <a:p>
            <a:r>
              <a:rPr lang="en-US" dirty="0"/>
              <a:t>git status</a:t>
            </a:r>
          </a:p>
          <a:p>
            <a:r>
              <a:rPr lang="en-US" dirty="0"/>
              <a:t>git add .</a:t>
            </a:r>
          </a:p>
          <a:p>
            <a:r>
              <a:rPr lang="en-US" dirty="0"/>
              <a:t>git commit –m “some comment”</a:t>
            </a:r>
          </a:p>
          <a:p>
            <a:r>
              <a:rPr lang="en-US" dirty="0"/>
              <a:t>git push</a:t>
            </a:r>
          </a:p>
        </p:txBody>
      </p:sp>
      <p:sp>
        <p:nvSpPr>
          <p:cNvPr id="3" name="Title 2">
            <a:extLst>
              <a:ext uri="{FF2B5EF4-FFF2-40B4-BE49-F238E27FC236}">
                <a16:creationId xmlns:a16="http://schemas.microsoft.com/office/drawing/2014/main" id="{E737472F-4AE9-4220-A2E8-4204D46E4776}"/>
              </a:ext>
            </a:extLst>
          </p:cNvPr>
          <p:cNvSpPr>
            <a:spLocks noGrp="1"/>
          </p:cNvSpPr>
          <p:nvPr>
            <p:ph type="title"/>
          </p:nvPr>
        </p:nvSpPr>
        <p:spPr/>
        <p:txBody>
          <a:bodyPr/>
          <a:lstStyle/>
          <a:p>
            <a:r>
              <a:rPr lang="en-US" dirty="0"/>
              <a:t>Key Git Commands</a:t>
            </a:r>
          </a:p>
        </p:txBody>
      </p:sp>
    </p:spTree>
    <p:extLst>
      <p:ext uri="{BB962C8B-B14F-4D97-AF65-F5344CB8AC3E}">
        <p14:creationId xmlns:p14="http://schemas.microsoft.com/office/powerpoint/2010/main" val="305626530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B2AD-9590-430C-949F-872B70D45689}"/>
              </a:ext>
            </a:extLst>
          </p:cNvPr>
          <p:cNvSpPr>
            <a:spLocks noGrp="1"/>
          </p:cNvSpPr>
          <p:nvPr>
            <p:ph type="title"/>
          </p:nvPr>
        </p:nvSpPr>
        <p:spPr/>
        <p:txBody>
          <a:bodyPr>
            <a:normAutofit/>
          </a:bodyPr>
          <a:lstStyle/>
          <a:p>
            <a:r>
              <a:rPr lang="en-US" dirty="0"/>
              <a:t>Deploy an ARM template using a VSTS release pipeline</a:t>
            </a:r>
          </a:p>
        </p:txBody>
      </p:sp>
    </p:spTree>
    <p:extLst>
      <p:ext uri="{BB962C8B-B14F-4D97-AF65-F5344CB8AC3E}">
        <p14:creationId xmlns:p14="http://schemas.microsoft.com/office/powerpoint/2010/main" val="1230925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83F88E-C18C-4D64-A34C-8FB344A25C32}"/>
              </a:ext>
            </a:extLst>
          </p:cNvPr>
          <p:cNvSpPr>
            <a:spLocks noGrp="1"/>
          </p:cNvSpPr>
          <p:nvPr>
            <p:ph type="title"/>
          </p:nvPr>
        </p:nvSpPr>
        <p:spPr/>
        <p:txBody>
          <a:bodyPr/>
          <a:lstStyle/>
          <a:p>
            <a:r>
              <a:rPr lang="en-US" dirty="0"/>
              <a:t>Goals</a:t>
            </a:r>
          </a:p>
        </p:txBody>
      </p:sp>
      <p:sp>
        <p:nvSpPr>
          <p:cNvPr id="6" name="Content Placeholder 5">
            <a:extLst>
              <a:ext uri="{FF2B5EF4-FFF2-40B4-BE49-F238E27FC236}">
                <a16:creationId xmlns:a16="http://schemas.microsoft.com/office/drawing/2014/main" id="{D7F952E3-517D-4026-B357-506820153381}"/>
              </a:ext>
            </a:extLst>
          </p:cNvPr>
          <p:cNvSpPr>
            <a:spLocks noGrp="1"/>
          </p:cNvSpPr>
          <p:nvPr>
            <p:ph sz="quarter" idx="10"/>
          </p:nvPr>
        </p:nvSpPr>
        <p:spPr/>
        <p:txBody>
          <a:bodyPr/>
          <a:lstStyle/>
          <a:p>
            <a:r>
              <a:rPr lang="en-US" dirty="0"/>
              <a:t>Quick intro to the Azure Resource Manager (ARM)</a:t>
            </a:r>
          </a:p>
          <a:p>
            <a:r>
              <a:rPr lang="en-US" dirty="0"/>
              <a:t>Understand the anatomy of an ARM template</a:t>
            </a:r>
          </a:p>
          <a:p>
            <a:r>
              <a:rPr lang="en-US" dirty="0"/>
              <a:t>Create, debug and deploy an ARM template</a:t>
            </a:r>
          </a:p>
          <a:p>
            <a:r>
              <a:rPr lang="en-US" dirty="0"/>
              <a:t>Check an ARM template into a source code repository</a:t>
            </a:r>
          </a:p>
          <a:p>
            <a:r>
              <a:rPr lang="en-US" dirty="0"/>
              <a:t>Deploy an ARM template using a VSTS release pipeline</a:t>
            </a:r>
          </a:p>
        </p:txBody>
      </p:sp>
    </p:spTree>
    <p:extLst>
      <p:ext uri="{BB962C8B-B14F-4D97-AF65-F5344CB8AC3E}">
        <p14:creationId xmlns:p14="http://schemas.microsoft.com/office/powerpoint/2010/main" val="3959577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92DC-09D1-4C2D-B81D-F23B052CBB14}"/>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40762788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Tools</a:t>
            </a:r>
          </a:p>
        </p:txBody>
      </p:sp>
      <p:sp>
        <p:nvSpPr>
          <p:cNvPr id="3" name="Content Placeholder 2"/>
          <p:cNvSpPr>
            <a:spLocks noGrp="1"/>
          </p:cNvSpPr>
          <p:nvPr>
            <p:ph sz="quarter" idx="10"/>
          </p:nvPr>
        </p:nvSpPr>
        <p:spPr/>
        <p:txBody>
          <a:bodyPr>
            <a:normAutofit fontScale="85000" lnSpcReduction="10000"/>
          </a:bodyPr>
          <a:lstStyle/>
          <a:p>
            <a:r>
              <a:rPr lang="en-CA" dirty="0"/>
              <a:t>Visual Studio 2015 or Visual Studio Code</a:t>
            </a:r>
          </a:p>
          <a:p>
            <a:r>
              <a:rPr lang="en-CA" dirty="0"/>
              <a:t>Resource Explorer </a:t>
            </a:r>
            <a:r>
              <a:rPr lang="en-CA" sz="2400" dirty="0">
                <a:hlinkClick r:id="rId3"/>
              </a:rPr>
              <a:t>https://resources.azure.com</a:t>
            </a:r>
            <a:r>
              <a:rPr lang="en-CA" sz="2400" dirty="0"/>
              <a:t> </a:t>
            </a:r>
            <a:endParaRPr lang="en-CA" dirty="0"/>
          </a:p>
          <a:p>
            <a:r>
              <a:rPr lang="en-CA" dirty="0"/>
              <a:t>Export template from Azure Portal</a:t>
            </a:r>
          </a:p>
          <a:p>
            <a:r>
              <a:rPr lang="en-CA" dirty="0"/>
              <a:t>Schemas </a:t>
            </a:r>
          </a:p>
          <a:p>
            <a:pPr lvl="1"/>
            <a:r>
              <a:rPr lang="en-CA" sz="2400" dirty="0">
                <a:hlinkClick r:id="rId4"/>
              </a:rPr>
              <a:t>https://github.com/Azure/azure-resource-manager-schemas</a:t>
            </a:r>
            <a:endParaRPr lang="en-CA" sz="2400" dirty="0"/>
          </a:p>
          <a:p>
            <a:pPr lvl="1"/>
            <a:r>
              <a:rPr lang="en-CA" sz="2400" dirty="0">
                <a:hlinkClick r:id="rId5"/>
              </a:rPr>
              <a:t>https://azure.microsoft.com/en-us/documentation/articles/resource-manager-supported-services/</a:t>
            </a:r>
            <a:r>
              <a:rPr lang="en-CA" sz="2400" dirty="0"/>
              <a:t> </a:t>
            </a:r>
          </a:p>
          <a:p>
            <a:r>
              <a:rPr lang="en-CA" dirty="0"/>
              <a:t>Audit logs</a:t>
            </a:r>
          </a:p>
          <a:p>
            <a:r>
              <a:rPr lang="en-CA" dirty="0" err="1"/>
              <a:t>Quickstart</a:t>
            </a:r>
            <a:r>
              <a:rPr lang="en-CA" dirty="0"/>
              <a:t> templates </a:t>
            </a:r>
          </a:p>
          <a:p>
            <a:pPr lvl="1"/>
            <a:r>
              <a:rPr lang="en-CA" sz="2400" dirty="0">
                <a:hlinkClick r:id="rId6"/>
              </a:rPr>
              <a:t>https://github.com/Azure/azure-quickstart-templates</a:t>
            </a:r>
            <a:r>
              <a:rPr lang="en-CA" sz="2400" dirty="0"/>
              <a:t> </a:t>
            </a:r>
          </a:p>
          <a:p>
            <a:pPr lvl="1"/>
            <a:r>
              <a:rPr lang="en-CA" sz="2400" dirty="0">
                <a:hlinkClick r:id="rId7"/>
              </a:rPr>
              <a:t>https://azure.microsoft.com/en-us/documentation/templates/</a:t>
            </a:r>
            <a:endParaRPr lang="en-CA" sz="2400" dirty="0"/>
          </a:p>
          <a:p>
            <a:r>
              <a:rPr lang="en-CA" dirty="0"/>
              <a:t>Visualisation </a:t>
            </a:r>
            <a:r>
              <a:rPr lang="en-CA" sz="2400" dirty="0">
                <a:hlinkClick r:id="rId8"/>
              </a:rPr>
              <a:t>http://armviz.io</a:t>
            </a:r>
            <a:r>
              <a:rPr lang="en-CA" sz="2400" dirty="0"/>
              <a:t> </a:t>
            </a:r>
          </a:p>
          <a:p>
            <a:endParaRPr lang="en-CA" sz="2800" dirty="0"/>
          </a:p>
          <a:p>
            <a:endParaRPr lang="en-CA" dirty="0"/>
          </a:p>
        </p:txBody>
      </p:sp>
    </p:spTree>
    <p:extLst>
      <p:ext uri="{BB962C8B-B14F-4D97-AF65-F5344CB8AC3E}">
        <p14:creationId xmlns:p14="http://schemas.microsoft.com/office/powerpoint/2010/main" val="2856397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FD3C-868A-4D62-A524-B2EC1C0D2D9B}"/>
              </a:ext>
            </a:extLst>
          </p:cNvPr>
          <p:cNvSpPr>
            <a:spLocks noGrp="1"/>
          </p:cNvSpPr>
          <p:nvPr>
            <p:ph type="title"/>
          </p:nvPr>
        </p:nvSpPr>
        <p:spPr/>
        <p:txBody>
          <a:bodyPr/>
          <a:lstStyle/>
          <a:p>
            <a:r>
              <a:rPr lang="en-US" dirty="0"/>
              <a:t>Custom Script Extension</a:t>
            </a:r>
          </a:p>
        </p:txBody>
      </p:sp>
      <p:sp>
        <p:nvSpPr>
          <p:cNvPr id="3" name="Content Placeholder 2">
            <a:extLst>
              <a:ext uri="{FF2B5EF4-FFF2-40B4-BE49-F238E27FC236}">
                <a16:creationId xmlns:a16="http://schemas.microsoft.com/office/drawing/2014/main" id="{1A45FF3F-DA9B-443C-87E1-AC1A6E854295}"/>
              </a:ext>
            </a:extLst>
          </p:cNvPr>
          <p:cNvSpPr>
            <a:spLocks noGrp="1"/>
          </p:cNvSpPr>
          <p:nvPr>
            <p:ph sz="quarter" idx="10"/>
          </p:nvPr>
        </p:nvSpPr>
        <p:spPr>
          <a:xfrm>
            <a:off x="379413" y="1388226"/>
            <a:ext cx="5020723" cy="2453404"/>
          </a:xfrm>
        </p:spPr>
        <p:txBody>
          <a:bodyPr/>
          <a:lstStyle/>
          <a:p>
            <a:r>
              <a:rPr lang="en-US" sz="2400" dirty="0"/>
              <a:t>The script needs to be stored in Azure Blob storage, or any other location accessible through a valid URL.</a:t>
            </a:r>
          </a:p>
          <a:p>
            <a:r>
              <a:rPr lang="en-US" sz="2400" dirty="0">
                <a:hlinkClick r:id="rId3"/>
              </a:rPr>
              <a:t>https://docs.microsoft.com/en-us/azure/virtual-machines/windows/extensions-customscript</a:t>
            </a:r>
            <a:r>
              <a:rPr lang="en-US" sz="2400" dirty="0"/>
              <a:t> </a:t>
            </a:r>
          </a:p>
          <a:p>
            <a:endParaRPr lang="en-US" dirty="0"/>
          </a:p>
        </p:txBody>
      </p:sp>
      <p:sp>
        <p:nvSpPr>
          <p:cNvPr id="24" name="TextBox 23">
            <a:extLst>
              <a:ext uri="{FF2B5EF4-FFF2-40B4-BE49-F238E27FC236}">
                <a16:creationId xmlns:a16="http://schemas.microsoft.com/office/drawing/2014/main" id="{104A6F6B-F269-4CAE-B9D2-F9D5D0069AAC}"/>
              </a:ext>
            </a:extLst>
          </p:cNvPr>
          <p:cNvSpPr txBox="1"/>
          <p:nvPr/>
        </p:nvSpPr>
        <p:spPr>
          <a:xfrm>
            <a:off x="5262113" y="1524001"/>
            <a:ext cx="6751608" cy="4108817"/>
          </a:xfrm>
          <a:prstGeom prst="rect">
            <a:avLst/>
          </a:prstGeom>
          <a:noFill/>
        </p:spPr>
        <p:txBody>
          <a:bodyPr wrap="square" rtlCol="0">
            <a:spAutoFit/>
          </a:bodyPr>
          <a:lstStyle/>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apiVersion</a:t>
            </a:r>
            <a:r>
              <a:rPr lang="en-US" sz="900" dirty="0">
                <a:latin typeface="Courier New" panose="02070309020205020404" pitchFamily="49" charset="0"/>
                <a:cs typeface="Courier New" panose="02070309020205020404" pitchFamily="49" charset="0"/>
              </a:rPr>
              <a:t>": "2015-06-15",</a:t>
            </a:r>
          </a:p>
          <a:p>
            <a:r>
              <a:rPr lang="en-US" sz="900" dirty="0">
                <a:latin typeface="Courier New" panose="02070309020205020404" pitchFamily="49" charset="0"/>
                <a:cs typeface="Courier New" panose="02070309020205020404" pitchFamily="49" charset="0"/>
              </a:rPr>
              <a:t>    "type": "</a:t>
            </a:r>
            <a:r>
              <a:rPr lang="en-US" sz="900" dirty="0" err="1">
                <a:latin typeface="Courier New" panose="02070309020205020404" pitchFamily="49" charset="0"/>
                <a:cs typeface="Courier New" panose="02070309020205020404" pitchFamily="49" charset="0"/>
              </a:rPr>
              <a:t>Microsoft.Compute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virtualMachines</a:t>
            </a:r>
            <a:r>
              <a:rPr lang="en-US" sz="900" dirty="0">
                <a:latin typeface="Courier New" panose="02070309020205020404" pitchFamily="49" charset="0"/>
                <a:cs typeface="Courier New" panose="02070309020205020404" pitchFamily="49" charset="0"/>
              </a:rPr>
              <a:t>/extensions",</a:t>
            </a:r>
          </a:p>
          <a:p>
            <a:r>
              <a:rPr lang="en-US" sz="900" dirty="0">
                <a:latin typeface="Courier New" panose="02070309020205020404" pitchFamily="49" charset="0"/>
                <a:cs typeface="Courier New" panose="02070309020205020404" pitchFamily="49" charset="0"/>
              </a:rPr>
              <a:t>    "name": "config-app",</a:t>
            </a:r>
          </a:p>
          <a:p>
            <a:r>
              <a:rPr lang="en-US" sz="900" dirty="0">
                <a:latin typeface="Courier New" panose="02070309020205020404" pitchFamily="49" charset="0"/>
                <a:cs typeface="Courier New" panose="02070309020205020404" pitchFamily="49" charset="0"/>
              </a:rPr>
              <a:t>    "location": "[</a:t>
            </a:r>
            <a:r>
              <a:rPr lang="en-US" sz="900" dirty="0" err="1">
                <a:latin typeface="Courier New" panose="02070309020205020404" pitchFamily="49" charset="0"/>
                <a:cs typeface="Courier New" panose="02070309020205020404" pitchFamily="49" charset="0"/>
              </a:rPr>
              <a:t>resourceGroup</a:t>
            </a:r>
            <a:r>
              <a:rPr lang="en-US" sz="900" dirty="0">
                <a:latin typeface="Courier New" panose="02070309020205020404" pitchFamily="49" charset="0"/>
                <a:cs typeface="Courier New" panose="02070309020205020404" pitchFamily="49" charset="0"/>
              </a:rPr>
              <a:t>().location]",</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dependsOn</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concat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Microsoft.Compute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virtualMachines</a:t>
            </a:r>
            <a:r>
              <a:rPr lang="en-US" sz="900" dirty="0">
                <a:latin typeface="Courier New" panose="02070309020205020404" pitchFamily="49" charset="0"/>
                <a:cs typeface="Courier New" panose="02070309020205020404" pitchFamily="49" charset="0"/>
              </a:rPr>
              <a:t>/', variables('</a:t>
            </a:r>
            <a:r>
              <a:rPr lang="en-US" sz="900" dirty="0" err="1">
                <a:latin typeface="Courier New" panose="02070309020205020404" pitchFamily="49" charset="0"/>
                <a:cs typeface="Courier New" panose="02070309020205020404" pitchFamily="49" charset="0"/>
              </a:rPr>
              <a:t>vmName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copyindex</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"[variables('</a:t>
            </a:r>
            <a:r>
              <a:rPr lang="en-US" sz="900" dirty="0" err="1">
                <a:latin typeface="Courier New" panose="02070309020205020404" pitchFamily="49" charset="0"/>
                <a:cs typeface="Courier New" panose="02070309020205020404" pitchFamily="49" charset="0"/>
              </a:rPr>
              <a:t>musicstoresqlName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"tags":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displayName</a:t>
            </a:r>
            <a:r>
              <a:rPr lang="en-US" sz="900" dirty="0">
                <a:latin typeface="Courier New" panose="02070309020205020404" pitchFamily="49" charset="0"/>
                <a:cs typeface="Courier New" panose="02070309020205020404" pitchFamily="49" charset="0"/>
              </a:rPr>
              <a:t>": "config-app"</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"properties": {</a:t>
            </a:r>
          </a:p>
          <a:p>
            <a:r>
              <a:rPr lang="en-US" sz="900" dirty="0">
                <a:latin typeface="Courier New" panose="02070309020205020404" pitchFamily="49" charset="0"/>
                <a:cs typeface="Courier New" panose="02070309020205020404" pitchFamily="49" charset="0"/>
              </a:rPr>
              <a:t>        "publisher": "</a:t>
            </a:r>
            <a:r>
              <a:rPr lang="en-US" sz="900" dirty="0" err="1">
                <a:latin typeface="Courier New" panose="02070309020205020404" pitchFamily="49" charset="0"/>
                <a:cs typeface="Courier New" panose="02070309020205020404" pitchFamily="49" charset="0"/>
              </a:rPr>
              <a:t>Microsoft.Compute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"type": "</a:t>
            </a:r>
            <a:r>
              <a:rPr lang="en-US" sz="900" dirty="0" err="1">
                <a:latin typeface="Courier New" panose="02070309020205020404" pitchFamily="49" charset="0"/>
                <a:cs typeface="Courier New" panose="02070309020205020404" pitchFamily="49" charset="0"/>
              </a:rPr>
              <a:t>CustomScriptExtension</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typeHandlerVersion</a:t>
            </a:r>
            <a:r>
              <a:rPr lang="en-US" sz="900" dirty="0">
                <a:latin typeface="Courier New" panose="02070309020205020404" pitchFamily="49" charset="0"/>
                <a:cs typeface="Courier New" panose="02070309020205020404" pitchFamily="49" charset="0"/>
              </a:rPr>
              <a:t>": "1.9",</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autoUpgradeMinorVersion</a:t>
            </a:r>
            <a:r>
              <a:rPr lang="en-US" sz="900" dirty="0">
                <a:latin typeface="Courier New" panose="02070309020205020404" pitchFamily="49" charset="0"/>
                <a:cs typeface="Courier New" panose="02070309020205020404" pitchFamily="49" charset="0"/>
              </a:rPr>
              <a:t>": true,</a:t>
            </a:r>
          </a:p>
          <a:p>
            <a:r>
              <a:rPr lang="en-US" sz="900" dirty="0">
                <a:latin typeface="Courier New" panose="02070309020205020404" pitchFamily="49" charset="0"/>
                <a:cs typeface="Courier New" panose="02070309020205020404" pitchFamily="49" charset="0"/>
              </a:rPr>
              <a:t>        "settings":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fileUris</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"script location"</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protectedSettings</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commandToExecute</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myExecutionCommand</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storageAccountName</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myStorageAccountName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storageAccountKey</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myStorageAccountKey</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7219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598A-203B-4DE2-8874-8E697C2D75C1}"/>
              </a:ext>
            </a:extLst>
          </p:cNvPr>
          <p:cNvSpPr>
            <a:spLocks noGrp="1"/>
          </p:cNvSpPr>
          <p:nvPr>
            <p:ph type="title"/>
          </p:nvPr>
        </p:nvSpPr>
        <p:spPr/>
        <p:txBody>
          <a:bodyPr/>
          <a:lstStyle/>
          <a:p>
            <a:r>
              <a:rPr lang="en-US" dirty="0"/>
              <a:t>Desired State Configuration (DSC)</a:t>
            </a:r>
          </a:p>
        </p:txBody>
      </p:sp>
      <p:sp>
        <p:nvSpPr>
          <p:cNvPr id="3" name="Content Placeholder 2">
            <a:extLst>
              <a:ext uri="{FF2B5EF4-FFF2-40B4-BE49-F238E27FC236}">
                <a16:creationId xmlns:a16="http://schemas.microsoft.com/office/drawing/2014/main" id="{EFE943FF-BBAB-4B79-AA69-B86F868FAA2B}"/>
              </a:ext>
            </a:extLst>
          </p:cNvPr>
          <p:cNvSpPr>
            <a:spLocks noGrp="1"/>
          </p:cNvSpPr>
          <p:nvPr>
            <p:ph sz="quarter" idx="10"/>
          </p:nvPr>
        </p:nvSpPr>
        <p:spPr/>
        <p:txBody>
          <a:bodyPr/>
          <a:lstStyle/>
          <a:p>
            <a:r>
              <a:rPr lang="en-US" dirty="0"/>
              <a:t>Used for CM e.g. Install IIS</a:t>
            </a:r>
          </a:p>
          <a:p>
            <a:r>
              <a:rPr lang="en-US" dirty="0"/>
              <a:t>Requires Windows VM + DSC Extension</a:t>
            </a:r>
          </a:p>
          <a:p>
            <a:r>
              <a:rPr lang="en-US" dirty="0"/>
              <a:t>Alternatively use Chef, Puppet or other CM tool.</a:t>
            </a:r>
          </a:p>
        </p:txBody>
      </p:sp>
      <p:sp>
        <p:nvSpPr>
          <p:cNvPr id="4" name="TextBox 3">
            <a:extLst>
              <a:ext uri="{FF2B5EF4-FFF2-40B4-BE49-F238E27FC236}">
                <a16:creationId xmlns:a16="http://schemas.microsoft.com/office/drawing/2014/main" id="{D8BF2E0D-ED73-4F98-992A-EA663B3F0D24}"/>
              </a:ext>
            </a:extLst>
          </p:cNvPr>
          <p:cNvSpPr txBox="1"/>
          <p:nvPr/>
        </p:nvSpPr>
        <p:spPr>
          <a:xfrm>
            <a:off x="925902" y="3703608"/>
            <a:ext cx="6751608" cy="2462213"/>
          </a:xfrm>
          <a:prstGeom prst="rect">
            <a:avLst/>
          </a:prstGeom>
          <a:noFill/>
          <a:ln w="6350">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configuration </a:t>
            </a:r>
            <a:r>
              <a:rPr lang="en-US" sz="1400" dirty="0" err="1">
                <a:latin typeface="Courier New" panose="02070309020205020404" pitchFamily="49" charset="0"/>
                <a:cs typeface="Courier New" panose="02070309020205020404" pitchFamily="49" charset="0"/>
              </a:rPr>
              <a:t>IISInstall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node "localhost"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WindowsFeature</a:t>
            </a:r>
            <a:r>
              <a:rPr lang="en-US" sz="1400" dirty="0">
                <a:latin typeface="Courier New" panose="02070309020205020404" pitchFamily="49" charset="0"/>
                <a:cs typeface="Courier New" panose="02070309020205020404" pitchFamily="49" charset="0"/>
              </a:rPr>
              <a:t> IIS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Ensure = "Present" </a:t>
            </a:r>
          </a:p>
          <a:p>
            <a:r>
              <a:rPr lang="en-US" sz="1400" dirty="0">
                <a:latin typeface="Courier New" panose="02070309020205020404" pitchFamily="49" charset="0"/>
                <a:cs typeface="Courier New" panose="02070309020205020404" pitchFamily="49" charset="0"/>
              </a:rPr>
              <a:t>            Name = "Web-Server"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856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Cmdlets reference</a:t>
            </a:r>
          </a:p>
        </p:txBody>
      </p:sp>
      <p:sp>
        <p:nvSpPr>
          <p:cNvPr id="3" name="Content Placeholder 2"/>
          <p:cNvSpPr>
            <a:spLocks noGrp="1"/>
          </p:cNvSpPr>
          <p:nvPr>
            <p:ph sz="quarter" idx="10"/>
          </p:nvPr>
        </p:nvSpPr>
        <p:spPr/>
        <p:txBody>
          <a:bodyPr>
            <a:noAutofit/>
          </a:bodyPr>
          <a:lstStyle/>
          <a:p>
            <a:pPr>
              <a:lnSpc>
                <a:spcPct val="120000"/>
              </a:lnSpc>
              <a:spcBef>
                <a:spcPts val="0"/>
              </a:spcBef>
            </a:pPr>
            <a:r>
              <a:rPr lang="en-CA" sz="1400" dirty="0"/>
              <a:t>Executing with PowerShell</a:t>
            </a:r>
          </a:p>
          <a:p>
            <a:pPr lvl="1">
              <a:lnSpc>
                <a:spcPct val="120000"/>
              </a:lnSpc>
              <a:spcBef>
                <a:spcPts val="0"/>
              </a:spcBef>
            </a:pPr>
            <a:r>
              <a:rPr lang="en-CA" sz="1400" dirty="0"/>
              <a:t>First you need to install Azure PowerShell - Read this article to install Azure PowerShell. Once installed, launch Azure PowerShell and execute</a:t>
            </a:r>
          </a:p>
          <a:p>
            <a:pPr lvl="1">
              <a:lnSpc>
                <a:spcPct val="120000"/>
              </a:lnSpc>
              <a:spcBef>
                <a:spcPts val="0"/>
              </a:spcBef>
            </a:pPr>
            <a:r>
              <a:rPr lang="en-CA" sz="1400" dirty="0"/>
              <a:t>Login-</a:t>
            </a:r>
            <a:r>
              <a:rPr lang="en-CA" sz="1400" dirty="0" err="1"/>
              <a:t>AzureRMAccount</a:t>
            </a:r>
            <a:r>
              <a:rPr lang="en-CA" sz="1400" dirty="0"/>
              <a:t> - to login into your Azure Subscription and access Azure RM resource commands.</a:t>
            </a:r>
          </a:p>
          <a:p>
            <a:pPr>
              <a:lnSpc>
                <a:spcPct val="120000"/>
              </a:lnSpc>
              <a:spcBef>
                <a:spcPts val="0"/>
              </a:spcBef>
            </a:pPr>
            <a:r>
              <a:rPr lang="en-CA" sz="1400" dirty="0"/>
              <a:t>List available Resource Providers</a:t>
            </a:r>
          </a:p>
          <a:p>
            <a:pPr lvl="1">
              <a:lnSpc>
                <a:spcPct val="120000"/>
              </a:lnSpc>
              <a:spcBef>
                <a:spcPts val="0"/>
              </a:spcBef>
            </a:pPr>
            <a:r>
              <a:rPr lang="en-CA" sz="1400" dirty="0"/>
              <a:t>Get-</a:t>
            </a:r>
            <a:r>
              <a:rPr lang="en-CA" sz="1400" dirty="0" err="1"/>
              <a:t>AzureRmResourceProvider</a:t>
            </a:r>
            <a:r>
              <a:rPr lang="en-CA" sz="1400" dirty="0"/>
              <a:t> -</a:t>
            </a:r>
            <a:r>
              <a:rPr lang="en-CA" sz="1400" dirty="0" err="1"/>
              <a:t>ListAvailable</a:t>
            </a:r>
            <a:endParaRPr lang="en-CA" sz="1400" dirty="0"/>
          </a:p>
          <a:p>
            <a:pPr>
              <a:lnSpc>
                <a:spcPct val="120000"/>
              </a:lnSpc>
              <a:spcBef>
                <a:spcPts val="0"/>
              </a:spcBef>
            </a:pPr>
            <a:r>
              <a:rPr lang="en-CA" sz="1400" dirty="0"/>
              <a:t>Get supported locations for a SQL Resource Provider Visit http:///www.sarveshgoel.com for updated version of this article and latest articles</a:t>
            </a:r>
          </a:p>
          <a:p>
            <a:pPr lvl="1">
              <a:lnSpc>
                <a:spcPct val="120000"/>
              </a:lnSpc>
              <a:spcBef>
                <a:spcPts val="0"/>
              </a:spcBef>
            </a:pPr>
            <a:r>
              <a:rPr lang="en-CA" sz="1400" dirty="0"/>
              <a:t>((Get-</a:t>
            </a:r>
            <a:r>
              <a:rPr lang="en-CA" sz="1400" dirty="0" err="1"/>
              <a:t>AzureRmResourceProvider</a:t>
            </a:r>
            <a:r>
              <a:rPr lang="en-CA" sz="1400" dirty="0"/>
              <a:t> -</a:t>
            </a:r>
            <a:r>
              <a:rPr lang="en-CA" sz="1400" dirty="0" err="1"/>
              <a:t>ProviderNameSpace</a:t>
            </a:r>
            <a:r>
              <a:rPr lang="en-CA" sz="1400" dirty="0"/>
              <a:t> </a:t>
            </a:r>
            <a:r>
              <a:rPr lang="en-CA" sz="1400" dirty="0" err="1"/>
              <a:t>Microsoft.Sql</a:t>
            </a:r>
            <a:r>
              <a:rPr lang="en-CA" sz="1400" dirty="0"/>
              <a:t>).</a:t>
            </a:r>
            <a:r>
              <a:rPr lang="en-CA" sz="1400" dirty="0" err="1"/>
              <a:t>ResourceTypes</a:t>
            </a:r>
            <a:r>
              <a:rPr lang="en-CA" sz="1400" dirty="0"/>
              <a:t> | </a:t>
            </a:r>
            <a:r>
              <a:rPr lang="en-CA" sz="1400" dirty="0" err="1"/>
              <a:t>whereobject</a:t>
            </a:r>
            <a:r>
              <a:rPr lang="en-CA" sz="1400" dirty="0"/>
              <a:t> </a:t>
            </a:r>
            <a:r>
              <a:rPr lang="en-CA" sz="1400" dirty="0" err="1"/>
              <a:t>ResourceTypeName</a:t>
            </a:r>
            <a:r>
              <a:rPr lang="en-CA" sz="1400" dirty="0"/>
              <a:t> -</a:t>
            </a:r>
            <a:r>
              <a:rPr lang="en-CA" sz="1400" dirty="0" err="1"/>
              <a:t>eq</a:t>
            </a:r>
            <a:r>
              <a:rPr lang="en-CA" sz="1400" dirty="0"/>
              <a:t> servers).Locations</a:t>
            </a:r>
          </a:p>
          <a:p>
            <a:pPr>
              <a:lnSpc>
                <a:spcPct val="120000"/>
              </a:lnSpc>
              <a:spcBef>
                <a:spcPts val="0"/>
              </a:spcBef>
            </a:pPr>
            <a:r>
              <a:rPr lang="en-CA" sz="1400" dirty="0"/>
              <a:t>Get API Versions of a Resource Provider</a:t>
            </a:r>
          </a:p>
          <a:p>
            <a:pPr lvl="1">
              <a:lnSpc>
                <a:spcPct val="120000"/>
              </a:lnSpc>
              <a:spcBef>
                <a:spcPts val="0"/>
              </a:spcBef>
            </a:pPr>
            <a:r>
              <a:rPr lang="en-CA" sz="1400" dirty="0"/>
              <a:t>((Get-</a:t>
            </a:r>
            <a:r>
              <a:rPr lang="en-CA" sz="1400" dirty="0" err="1"/>
              <a:t>AzureRmResourceProvider</a:t>
            </a:r>
            <a:r>
              <a:rPr lang="en-CA" sz="1400" dirty="0"/>
              <a:t> -</a:t>
            </a:r>
            <a:r>
              <a:rPr lang="en-CA" sz="1400" dirty="0" err="1"/>
              <a:t>ProviderNamespace</a:t>
            </a:r>
            <a:r>
              <a:rPr lang="en-CA" sz="1400" dirty="0"/>
              <a:t> </a:t>
            </a:r>
            <a:r>
              <a:rPr lang="en-CA" sz="1400" dirty="0" err="1"/>
              <a:t>Microsoft.Web</a:t>
            </a:r>
            <a:r>
              <a:rPr lang="en-CA" sz="1400" dirty="0"/>
              <a:t>).</a:t>
            </a:r>
            <a:r>
              <a:rPr lang="en-CA" sz="1400" dirty="0" err="1"/>
              <a:t>ResourceTypes</a:t>
            </a:r>
            <a:r>
              <a:rPr lang="en-CA" sz="1400" dirty="0"/>
              <a:t> | </a:t>
            </a:r>
            <a:r>
              <a:rPr lang="en-CA" sz="1400" dirty="0" err="1"/>
              <a:t>WhereObject</a:t>
            </a:r>
            <a:r>
              <a:rPr lang="en-CA" sz="1400" dirty="0"/>
              <a:t> </a:t>
            </a:r>
            <a:r>
              <a:rPr lang="en-CA" sz="1400" dirty="0" err="1"/>
              <a:t>ResourceTypeName</a:t>
            </a:r>
            <a:r>
              <a:rPr lang="en-CA" sz="1400" dirty="0"/>
              <a:t> -</a:t>
            </a:r>
            <a:r>
              <a:rPr lang="en-CA" sz="1400" dirty="0" err="1"/>
              <a:t>eq</a:t>
            </a:r>
            <a:r>
              <a:rPr lang="en-CA" sz="1400" dirty="0"/>
              <a:t> sites).</a:t>
            </a:r>
            <a:r>
              <a:rPr lang="en-CA" sz="1400" dirty="0" err="1"/>
              <a:t>ApiVersions</a:t>
            </a:r>
            <a:endParaRPr lang="en-CA" sz="1400" dirty="0"/>
          </a:p>
          <a:p>
            <a:pPr>
              <a:lnSpc>
                <a:spcPct val="120000"/>
              </a:lnSpc>
              <a:spcBef>
                <a:spcPts val="0"/>
              </a:spcBef>
            </a:pPr>
            <a:r>
              <a:rPr lang="en-CA" sz="1400" dirty="0"/>
              <a:t>Create a New Resource Group</a:t>
            </a:r>
          </a:p>
          <a:p>
            <a:pPr lvl="1">
              <a:lnSpc>
                <a:spcPct val="120000"/>
              </a:lnSpc>
              <a:spcBef>
                <a:spcPts val="0"/>
              </a:spcBef>
            </a:pPr>
            <a:r>
              <a:rPr lang="en-CA" sz="1400" dirty="0"/>
              <a:t>New-</a:t>
            </a:r>
            <a:r>
              <a:rPr lang="en-CA" sz="1400" dirty="0" err="1"/>
              <a:t>AzureRmResourceGroup</a:t>
            </a:r>
            <a:r>
              <a:rPr lang="en-CA" sz="1400" dirty="0"/>
              <a:t> -Name </a:t>
            </a:r>
            <a:r>
              <a:rPr lang="en-CA" sz="1400" dirty="0" err="1"/>
              <a:t>MyNewResourceGroup</a:t>
            </a:r>
            <a:r>
              <a:rPr lang="en-CA" sz="1400" dirty="0"/>
              <a:t> -Location "East Asia"</a:t>
            </a:r>
          </a:p>
          <a:p>
            <a:pPr>
              <a:lnSpc>
                <a:spcPct val="120000"/>
              </a:lnSpc>
              <a:spcBef>
                <a:spcPts val="0"/>
              </a:spcBef>
            </a:pPr>
            <a:r>
              <a:rPr lang="en-CA" sz="1400" dirty="0"/>
              <a:t>Deploy ARM Template</a:t>
            </a:r>
          </a:p>
          <a:p>
            <a:pPr lvl="1">
              <a:lnSpc>
                <a:spcPct val="120000"/>
              </a:lnSpc>
              <a:spcBef>
                <a:spcPts val="0"/>
              </a:spcBef>
            </a:pPr>
            <a:r>
              <a:rPr lang="en-CA" sz="1400" dirty="0"/>
              <a:t>New-</a:t>
            </a:r>
            <a:r>
              <a:rPr lang="en-CA" sz="1400" dirty="0" err="1"/>
              <a:t>AzureRmResourceGroupDeployment</a:t>
            </a:r>
            <a:r>
              <a:rPr lang="en-CA" sz="1400" dirty="0"/>
              <a:t> -</a:t>
            </a:r>
            <a:r>
              <a:rPr lang="en-CA" sz="1400" dirty="0" err="1"/>
              <a:t>ResourceGroupName</a:t>
            </a:r>
            <a:r>
              <a:rPr lang="en-CA" sz="1400" dirty="0"/>
              <a:t> </a:t>
            </a:r>
            <a:r>
              <a:rPr lang="en-CA" sz="1400" dirty="0" err="1"/>
              <a:t>MyNewResourceGroup</a:t>
            </a:r>
            <a:r>
              <a:rPr lang="en-CA" sz="1400" dirty="0"/>
              <a:t> -</a:t>
            </a:r>
            <a:r>
              <a:rPr lang="en-CA" sz="1400" dirty="0" err="1"/>
              <a:t>TemplateFile</a:t>
            </a:r>
            <a:r>
              <a:rPr lang="en-CA" sz="1400" dirty="0"/>
              <a:t> C:\SarveshARM\Templates\NewSampleVM.json</a:t>
            </a:r>
          </a:p>
          <a:p>
            <a:pPr>
              <a:lnSpc>
                <a:spcPct val="120000"/>
              </a:lnSpc>
              <a:spcBef>
                <a:spcPts val="0"/>
              </a:spcBef>
            </a:pPr>
            <a:r>
              <a:rPr lang="en-CA" sz="1400" dirty="0"/>
              <a:t>Deploy ARM Template with dynamic Parameters</a:t>
            </a:r>
          </a:p>
          <a:p>
            <a:pPr lvl="1">
              <a:lnSpc>
                <a:spcPct val="120000"/>
              </a:lnSpc>
              <a:spcBef>
                <a:spcPts val="0"/>
              </a:spcBef>
            </a:pPr>
            <a:r>
              <a:rPr lang="en-CA" sz="1400" dirty="0"/>
              <a:t>PS C:\&gt; New-</a:t>
            </a:r>
            <a:r>
              <a:rPr lang="en-CA" sz="1400" dirty="0" err="1"/>
              <a:t>AzureRmResourceGroupDeployment</a:t>
            </a:r>
            <a:r>
              <a:rPr lang="en-CA" sz="1400" dirty="0"/>
              <a:t> -</a:t>
            </a:r>
            <a:r>
              <a:rPr lang="en-CA" sz="1400" dirty="0" err="1"/>
              <a:t>ResourceGroupName</a:t>
            </a:r>
            <a:r>
              <a:rPr lang="en-CA" sz="1400" dirty="0"/>
              <a:t> </a:t>
            </a:r>
            <a:r>
              <a:rPr lang="en-CA" sz="1400" dirty="0" err="1"/>
              <a:t>MyNewResourceGroup</a:t>
            </a:r>
            <a:r>
              <a:rPr lang="en-CA" sz="1400" dirty="0"/>
              <a:t> -</a:t>
            </a:r>
            <a:r>
              <a:rPr lang="en-CA" sz="1400" dirty="0" err="1"/>
              <a:t>TemplateFile</a:t>
            </a:r>
            <a:r>
              <a:rPr lang="en-CA" sz="1400" dirty="0"/>
              <a:t> C:\SarveshARM\Templates\NewSampleVM.json -</a:t>
            </a:r>
            <a:r>
              <a:rPr lang="en-CA" sz="1400" dirty="0" err="1"/>
              <a:t>hostingPlanName</a:t>
            </a:r>
            <a:r>
              <a:rPr lang="en-CA" sz="1400" dirty="0"/>
              <a:t> </a:t>
            </a:r>
            <a:r>
              <a:rPr lang="en-CA" sz="1400" dirty="0" err="1"/>
              <a:t>freeplaneast</a:t>
            </a:r>
            <a:r>
              <a:rPr lang="en-CA" sz="1400" dirty="0"/>
              <a:t> -</a:t>
            </a:r>
            <a:r>
              <a:rPr lang="en-CA" sz="1400" dirty="0" err="1"/>
              <a:t>serverName</a:t>
            </a:r>
            <a:r>
              <a:rPr lang="en-CA" sz="1400" dirty="0"/>
              <a:t> </a:t>
            </a:r>
            <a:r>
              <a:rPr lang="en-CA" sz="1400" dirty="0" err="1"/>
              <a:t>testserver</a:t>
            </a:r>
            <a:r>
              <a:rPr lang="en-CA" sz="1400" dirty="0"/>
              <a:t> -</a:t>
            </a:r>
            <a:r>
              <a:rPr lang="en-CA" sz="1400" dirty="0" err="1"/>
              <a:t>administratorLogin</a:t>
            </a:r>
            <a:r>
              <a:rPr lang="en-CA" sz="1400" dirty="0"/>
              <a:t> </a:t>
            </a:r>
            <a:r>
              <a:rPr lang="en-CA" sz="1400" dirty="0" err="1"/>
              <a:t>testadmin</a:t>
            </a:r>
            <a:endParaRPr lang="en-CA" sz="1400" dirty="0"/>
          </a:p>
          <a:p>
            <a:pPr lvl="1">
              <a:lnSpc>
                <a:spcPct val="120000"/>
              </a:lnSpc>
              <a:spcBef>
                <a:spcPts val="0"/>
              </a:spcBef>
            </a:pPr>
            <a:r>
              <a:rPr lang="en-CA" sz="1400" dirty="0"/>
              <a:t>You will be prompted for password (as Secure String) depending on ARM template.</a:t>
            </a:r>
          </a:p>
        </p:txBody>
      </p:sp>
    </p:spTree>
    <p:extLst>
      <p:ext uri="{BB962C8B-B14F-4D97-AF65-F5344CB8AC3E}">
        <p14:creationId xmlns:p14="http://schemas.microsoft.com/office/powerpoint/2010/main" val="2738220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Cmdlets reference</a:t>
            </a:r>
          </a:p>
        </p:txBody>
      </p:sp>
      <p:sp>
        <p:nvSpPr>
          <p:cNvPr id="3" name="Content Placeholder 2"/>
          <p:cNvSpPr>
            <a:spLocks noGrp="1"/>
          </p:cNvSpPr>
          <p:nvPr>
            <p:ph sz="quarter" idx="10"/>
          </p:nvPr>
        </p:nvSpPr>
        <p:spPr/>
        <p:txBody>
          <a:bodyPr>
            <a:noAutofit/>
          </a:bodyPr>
          <a:lstStyle/>
          <a:p>
            <a:pPr>
              <a:lnSpc>
                <a:spcPct val="120000"/>
              </a:lnSpc>
              <a:spcBef>
                <a:spcPts val="0"/>
              </a:spcBef>
            </a:pPr>
            <a:r>
              <a:rPr lang="en-CA" sz="1400" dirty="0"/>
              <a:t>Move a Resource to another Resource Group</a:t>
            </a:r>
          </a:p>
          <a:p>
            <a:pPr lvl="1">
              <a:lnSpc>
                <a:spcPct val="120000"/>
              </a:lnSpc>
              <a:spcBef>
                <a:spcPts val="0"/>
              </a:spcBef>
            </a:pPr>
            <a:r>
              <a:rPr lang="en-CA" sz="1400" dirty="0"/>
              <a:t>$resource = Get-</a:t>
            </a:r>
            <a:r>
              <a:rPr lang="en-CA" sz="1400" dirty="0" err="1"/>
              <a:t>AzureRmResource</a:t>
            </a:r>
            <a:r>
              <a:rPr lang="en-CA" sz="1400" dirty="0"/>
              <a:t> -</a:t>
            </a:r>
            <a:r>
              <a:rPr lang="en-CA" sz="1400" dirty="0" err="1"/>
              <a:t>ResourceName</a:t>
            </a:r>
            <a:r>
              <a:rPr lang="en-CA" sz="1400" dirty="0"/>
              <a:t> </a:t>
            </a:r>
            <a:r>
              <a:rPr lang="en-CA" sz="1400" dirty="0" err="1"/>
              <a:t>ExampleApp</a:t>
            </a:r>
            <a:r>
              <a:rPr lang="en-CA" sz="1400" dirty="0"/>
              <a:t> -</a:t>
            </a:r>
            <a:r>
              <a:rPr lang="en-CA" sz="1400" dirty="0" err="1"/>
              <a:t>ResourceGroupName</a:t>
            </a:r>
            <a:r>
              <a:rPr lang="en-CA" sz="1400" dirty="0"/>
              <a:t> </a:t>
            </a:r>
            <a:r>
              <a:rPr lang="en-CA" sz="1400" dirty="0" err="1"/>
              <a:t>OldRG</a:t>
            </a:r>
            <a:r>
              <a:rPr lang="en-CA" sz="1400" dirty="0"/>
              <a:t> Move-</a:t>
            </a:r>
            <a:r>
              <a:rPr lang="en-CA" sz="1400" dirty="0" err="1"/>
              <a:t>AzureRmResource</a:t>
            </a:r>
            <a:r>
              <a:rPr lang="en-CA" sz="1400" dirty="0"/>
              <a:t> -</a:t>
            </a:r>
            <a:r>
              <a:rPr lang="en-CA" sz="1400" dirty="0" err="1"/>
              <a:t>DestinationResourceGroupName</a:t>
            </a:r>
            <a:r>
              <a:rPr lang="en-CA" sz="1400" dirty="0"/>
              <a:t> </a:t>
            </a:r>
            <a:r>
              <a:rPr lang="en-CA" sz="1400" dirty="0" err="1"/>
              <a:t>NewRG</a:t>
            </a:r>
            <a:r>
              <a:rPr lang="en-CA" sz="1400" dirty="0"/>
              <a:t> -</a:t>
            </a:r>
            <a:r>
              <a:rPr lang="en-CA" sz="1400" dirty="0" err="1"/>
              <a:t>ResourceId</a:t>
            </a:r>
            <a:r>
              <a:rPr lang="en-CA" sz="1400" dirty="0"/>
              <a:t> $</a:t>
            </a:r>
            <a:r>
              <a:rPr lang="en-CA" sz="1400" dirty="0" err="1"/>
              <a:t>resource.ResourceId</a:t>
            </a:r>
            <a:endParaRPr lang="en-CA" sz="1400" dirty="0"/>
          </a:p>
          <a:p>
            <a:pPr>
              <a:lnSpc>
                <a:spcPct val="120000"/>
              </a:lnSpc>
              <a:spcBef>
                <a:spcPts val="0"/>
              </a:spcBef>
            </a:pPr>
            <a:r>
              <a:rPr lang="en-CA" sz="1400" dirty="0"/>
              <a:t>Remove a Resource from Resource Group</a:t>
            </a:r>
          </a:p>
          <a:p>
            <a:pPr lvl="1">
              <a:lnSpc>
                <a:spcPct val="120000"/>
              </a:lnSpc>
              <a:spcBef>
                <a:spcPts val="0"/>
              </a:spcBef>
            </a:pPr>
            <a:r>
              <a:rPr lang="en-CA" sz="1400" dirty="0"/>
              <a:t>Remove-</a:t>
            </a:r>
            <a:r>
              <a:rPr lang="en-CA" sz="1400" dirty="0" err="1"/>
              <a:t>AzureRmResource</a:t>
            </a:r>
            <a:r>
              <a:rPr lang="en-CA" sz="1400" dirty="0"/>
              <a:t> -Name </a:t>
            </a:r>
            <a:r>
              <a:rPr lang="en-CA" sz="1400" dirty="0" err="1"/>
              <a:t>NewSampleVM</a:t>
            </a:r>
            <a:r>
              <a:rPr lang="en-CA" sz="1400" dirty="0"/>
              <a:t> -</a:t>
            </a:r>
            <a:r>
              <a:rPr lang="en-CA" sz="1400" dirty="0" err="1"/>
              <a:t>ResourceGroupName</a:t>
            </a:r>
            <a:r>
              <a:rPr lang="en-CA" sz="1400" dirty="0"/>
              <a:t> </a:t>
            </a:r>
            <a:r>
              <a:rPr lang="en-CA" sz="1400" dirty="0" err="1"/>
              <a:t>MyNewResourceGroup</a:t>
            </a:r>
            <a:r>
              <a:rPr lang="en-CA" sz="1400" dirty="0"/>
              <a:t> -</a:t>
            </a:r>
            <a:r>
              <a:rPr lang="en-CA" sz="1400" dirty="0" err="1"/>
              <a:t>ApiVersion</a:t>
            </a:r>
            <a:r>
              <a:rPr lang="en-CA" sz="1400" dirty="0"/>
              <a:t> 2015-08-01</a:t>
            </a:r>
          </a:p>
          <a:p>
            <a:pPr>
              <a:lnSpc>
                <a:spcPct val="120000"/>
              </a:lnSpc>
              <a:spcBef>
                <a:spcPts val="0"/>
              </a:spcBef>
            </a:pPr>
            <a:r>
              <a:rPr lang="en-CA" sz="1400" dirty="0"/>
              <a:t>Delete a Resource Group</a:t>
            </a:r>
          </a:p>
          <a:p>
            <a:pPr lvl="1">
              <a:lnSpc>
                <a:spcPct val="120000"/>
              </a:lnSpc>
              <a:spcBef>
                <a:spcPts val="0"/>
              </a:spcBef>
            </a:pPr>
            <a:r>
              <a:rPr lang="en-CA" sz="1400" dirty="0"/>
              <a:t>Remove-</a:t>
            </a:r>
            <a:r>
              <a:rPr lang="en-CA" sz="1400" dirty="0" err="1"/>
              <a:t>AzureRmResourceGroup</a:t>
            </a:r>
            <a:r>
              <a:rPr lang="en-CA" sz="1400" dirty="0"/>
              <a:t> -Name </a:t>
            </a:r>
            <a:r>
              <a:rPr lang="en-CA" sz="1400" dirty="0" err="1"/>
              <a:t>MyNewResourceGroup</a:t>
            </a:r>
            <a:endParaRPr lang="en-CA" sz="1400" dirty="0"/>
          </a:p>
          <a:p>
            <a:pPr>
              <a:lnSpc>
                <a:spcPct val="120000"/>
              </a:lnSpc>
              <a:spcBef>
                <a:spcPts val="0"/>
              </a:spcBef>
            </a:pPr>
            <a:r>
              <a:rPr lang="en-CA" sz="1400" dirty="0"/>
              <a:t>Troubleshoot Deployment</a:t>
            </a:r>
          </a:p>
          <a:p>
            <a:pPr lvl="1">
              <a:lnSpc>
                <a:spcPct val="120000"/>
              </a:lnSpc>
              <a:spcBef>
                <a:spcPts val="0"/>
              </a:spcBef>
            </a:pPr>
            <a:r>
              <a:rPr lang="en-CA" sz="1400" dirty="0"/>
              <a:t>(Get-</a:t>
            </a:r>
            <a:r>
              <a:rPr lang="en-CA" sz="1400" dirty="0" err="1"/>
              <a:t>AzureRmResourceGroupDeploymentOperation</a:t>
            </a:r>
            <a:r>
              <a:rPr lang="en-CA" sz="1400" dirty="0"/>
              <a:t> -</a:t>
            </a:r>
            <a:r>
              <a:rPr lang="en-CA" sz="1400" dirty="0" err="1"/>
              <a:t>DeploymentName</a:t>
            </a:r>
            <a:r>
              <a:rPr lang="en-CA" sz="1400" dirty="0"/>
              <a:t> </a:t>
            </a:r>
            <a:r>
              <a:rPr lang="en-CA" sz="1400" dirty="0" err="1"/>
              <a:t>TestDeployment</a:t>
            </a:r>
            <a:r>
              <a:rPr lang="en-CA" sz="1400" dirty="0"/>
              <a:t> -</a:t>
            </a:r>
            <a:r>
              <a:rPr lang="en-CA" sz="1400" dirty="0" err="1"/>
              <a:t>ResourceGroupName</a:t>
            </a:r>
            <a:r>
              <a:rPr lang="en-CA" sz="1400" dirty="0"/>
              <a:t> </a:t>
            </a:r>
            <a:r>
              <a:rPr lang="en-CA" sz="1400" dirty="0" err="1"/>
              <a:t>TestGroup</a:t>
            </a:r>
            <a:r>
              <a:rPr lang="en-CA" sz="1400" dirty="0"/>
              <a:t>).</a:t>
            </a:r>
            <a:r>
              <a:rPr lang="en-CA" sz="1400" dirty="0" err="1"/>
              <a:t>Properties.StatusMessage</a:t>
            </a:r>
            <a:r>
              <a:rPr lang="en-CA" sz="1400" dirty="0"/>
              <a:t> Visit http:///www.sarveshgoel.com for updated version of this article and latest articles</a:t>
            </a:r>
          </a:p>
        </p:txBody>
      </p:sp>
    </p:spTree>
    <p:extLst>
      <p:ext uri="{BB962C8B-B14F-4D97-AF65-F5344CB8AC3E}">
        <p14:creationId xmlns:p14="http://schemas.microsoft.com/office/powerpoint/2010/main" val="4160050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composition</a:t>
            </a:r>
          </a:p>
        </p:txBody>
      </p:sp>
      <p:pic>
        <p:nvPicPr>
          <p:cNvPr id="4" name="Picture 3"/>
          <p:cNvPicPr>
            <a:picLocks noChangeAspect="1"/>
          </p:cNvPicPr>
          <p:nvPr/>
        </p:nvPicPr>
        <p:blipFill>
          <a:blip r:embed="rId3"/>
          <a:stretch>
            <a:fillRect/>
          </a:stretch>
        </p:blipFill>
        <p:spPr>
          <a:xfrm>
            <a:off x="2037320" y="685101"/>
            <a:ext cx="8152885" cy="6172899"/>
          </a:xfrm>
          <a:prstGeom prst="rect">
            <a:avLst/>
          </a:prstGeom>
        </p:spPr>
      </p:pic>
      <p:sp>
        <p:nvSpPr>
          <p:cNvPr id="5" name="Rectangle 4"/>
          <p:cNvSpPr/>
          <p:nvPr/>
        </p:nvSpPr>
        <p:spPr>
          <a:xfrm>
            <a:off x="2037320" y="1968843"/>
            <a:ext cx="2529017" cy="1985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35008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122636" y="101962"/>
            <a:ext cx="6094444" cy="6787371"/>
            <a:chOff x="6348951" y="423943"/>
            <a:chExt cx="6216650" cy="6923471"/>
          </a:xfrm>
        </p:grpSpPr>
        <p:sp>
          <p:nvSpPr>
            <p:cNvPr id="20" name="Rectangle 19"/>
            <p:cNvSpPr/>
            <p:nvPr/>
          </p:nvSpPr>
          <p:spPr bwMode="auto">
            <a:xfrm>
              <a:off x="7160566" y="3747293"/>
              <a:ext cx="3228994" cy="259351"/>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6455847" y="5999875"/>
              <a:ext cx="5980628" cy="545387"/>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7312381" y="4871238"/>
              <a:ext cx="4729206" cy="228600"/>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7159981" y="2447061"/>
              <a:ext cx="4451791" cy="186682"/>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6827837" y="1393614"/>
              <a:ext cx="4953000" cy="732047"/>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a:xfrm>
              <a:off x="6348951" y="423943"/>
              <a:ext cx="6216650" cy="6923471"/>
            </a:xfrm>
            <a:prstGeom prst="rect">
              <a:avLst/>
            </a:prstGeom>
          </p:spPr>
          <p:txBody>
            <a:bodyPr>
              <a:spAutoFit/>
            </a:bodyPr>
            <a:lstStyle/>
            <a:p>
              <a:r>
                <a:rPr lang="en-US" sz="1176" dirty="0"/>
                <a:t> </a:t>
              </a:r>
            </a:p>
            <a:p>
              <a:endParaRPr lang="en-US" sz="1176" dirty="0"/>
            </a:p>
            <a:p>
              <a:r>
                <a:rPr lang="en-US" sz="1176" dirty="0"/>
                <a:t>{            "</a:t>
              </a:r>
              <a:r>
                <a:rPr lang="en-US" sz="1176" dirty="0" err="1"/>
                <a:t>apiVersion</a:t>
              </a:r>
              <a:r>
                <a:rPr lang="en-US" sz="1176" dirty="0"/>
                <a:t>": "2015-05-01-preview",</a:t>
              </a:r>
            </a:p>
            <a:p>
              <a:r>
                <a:rPr lang="en-US" sz="1176" dirty="0"/>
                <a:t>            "type": "</a:t>
              </a:r>
              <a:r>
                <a:rPr lang="en-US" sz="1176" dirty="0" err="1"/>
                <a:t>Microsoft.Compute</a:t>
              </a:r>
              <a:r>
                <a:rPr lang="en-US" sz="1176" dirty="0"/>
                <a:t>/</a:t>
              </a:r>
              <a:r>
                <a:rPr lang="en-US" sz="1176" dirty="0" err="1"/>
                <a:t>virtualMachines</a:t>
              </a:r>
              <a:r>
                <a:rPr lang="en-US" sz="1176" dirty="0"/>
                <a:t>",</a:t>
              </a:r>
            </a:p>
            <a:p>
              <a:r>
                <a:rPr lang="en-US" sz="1176" dirty="0"/>
                <a:t>            "name": "[</a:t>
              </a:r>
              <a:r>
                <a:rPr lang="en-US" sz="1176" dirty="0" err="1"/>
                <a:t>concat</a:t>
              </a:r>
              <a:r>
                <a:rPr lang="en-US" sz="1176" dirty="0"/>
                <a:t>(parameters('</a:t>
              </a:r>
              <a:r>
                <a:rPr lang="en-US" sz="1176" dirty="0" err="1"/>
                <a:t>vmNamePrefix</a:t>
              </a:r>
              <a:r>
                <a:rPr lang="en-US" sz="1176" dirty="0"/>
                <a:t>'), </a:t>
              </a:r>
              <a:r>
                <a:rPr lang="en-US" sz="1176" dirty="0" err="1"/>
                <a:t>copyindex</a:t>
              </a:r>
              <a:r>
                <a:rPr lang="en-US" sz="1176" dirty="0"/>
                <a:t>())]",</a:t>
              </a:r>
            </a:p>
            <a:p>
              <a:r>
                <a:rPr lang="en-US" sz="1176" dirty="0"/>
                <a:t>            "location": "[parameters('location')]",</a:t>
              </a:r>
            </a:p>
            <a:p>
              <a:r>
                <a:rPr lang="en-US" sz="1176" dirty="0"/>
                <a:t>            "copy": {</a:t>
              </a:r>
            </a:p>
            <a:p>
              <a:r>
                <a:rPr lang="en-US" sz="1176" dirty="0"/>
                <a:t>                "name": "</a:t>
              </a:r>
              <a:r>
                <a:rPr lang="en-US" sz="1176" dirty="0" err="1"/>
                <a:t>virtualMachineLoop</a:t>
              </a:r>
              <a:r>
                <a:rPr lang="en-US" sz="1176" dirty="0"/>
                <a:t>",</a:t>
              </a:r>
            </a:p>
            <a:p>
              <a:r>
                <a:rPr lang="en-US" sz="1176" dirty="0"/>
                <a:t>                "count": "[parameters('</a:t>
              </a:r>
              <a:r>
                <a:rPr lang="en-US" sz="1176" dirty="0" err="1"/>
                <a:t>numberOfInstances</a:t>
              </a:r>
              <a:r>
                <a:rPr lang="en-US" sz="1176" dirty="0"/>
                <a:t>')]"</a:t>
              </a:r>
            </a:p>
            <a:p>
              <a:r>
                <a:rPr lang="en-US" sz="1176" dirty="0"/>
                <a:t>            },</a:t>
              </a:r>
            </a:p>
            <a:p>
              <a:r>
                <a:rPr lang="en-US" sz="1176" dirty="0"/>
                <a:t>            "</a:t>
              </a:r>
              <a:r>
                <a:rPr lang="en-US" sz="1176" dirty="0" err="1"/>
                <a:t>dependsOn</a:t>
              </a:r>
              <a:r>
                <a:rPr lang="en-US" sz="1176" dirty="0"/>
                <a:t>": [</a:t>
              </a:r>
            </a:p>
            <a:p>
              <a:r>
                <a:rPr lang="en-US" sz="1176" dirty="0"/>
                <a:t>                "[</a:t>
              </a:r>
              <a:r>
                <a:rPr lang="en-US" sz="1176" dirty="0" err="1"/>
                <a:t>concat</a:t>
              </a:r>
              <a:r>
                <a:rPr lang="en-US" sz="1176" dirty="0"/>
                <a:t>('</a:t>
              </a:r>
              <a:r>
                <a:rPr lang="en-US" sz="1176" dirty="0" err="1"/>
                <a:t>Microsoft.Network</a:t>
              </a:r>
              <a:r>
                <a:rPr lang="en-US" sz="1176" dirty="0"/>
                <a:t>/</a:t>
              </a:r>
              <a:r>
                <a:rPr lang="en-US" sz="1176" dirty="0" err="1"/>
                <a:t>networkInterfaces</a:t>
              </a:r>
              <a:r>
                <a:rPr lang="en-US" sz="1176" dirty="0"/>
                <a:t>/', '</a:t>
              </a:r>
              <a:r>
                <a:rPr lang="en-US" sz="1176" dirty="0" err="1"/>
                <a:t>nic</a:t>
              </a:r>
              <a:r>
                <a:rPr lang="en-US" sz="1176" dirty="0"/>
                <a:t>', </a:t>
              </a:r>
              <a:r>
                <a:rPr lang="en-US" sz="1176" dirty="0" err="1"/>
                <a:t>copyindex</a:t>
              </a:r>
              <a:r>
                <a:rPr lang="en-US" sz="1176" dirty="0"/>
                <a:t>())]"</a:t>
              </a:r>
            </a:p>
            <a:p>
              <a:r>
                <a:rPr lang="en-US" sz="1176" dirty="0"/>
                <a:t>            ],</a:t>
              </a:r>
            </a:p>
            <a:p>
              <a:r>
                <a:rPr lang="en-US" sz="1176" dirty="0"/>
                <a:t>            "properties": {</a:t>
              </a:r>
            </a:p>
            <a:p>
              <a:r>
                <a:rPr lang="en-US" sz="1176" dirty="0"/>
                <a:t>                "</a:t>
              </a:r>
              <a:r>
                <a:rPr lang="en-US" sz="1176" dirty="0" err="1"/>
                <a:t>hardwareProfile</a:t>
              </a:r>
              <a:r>
                <a:rPr lang="en-US" sz="1176" dirty="0"/>
                <a:t>": {</a:t>
              </a:r>
            </a:p>
            <a:p>
              <a:r>
                <a:rPr lang="en-US" sz="1176" dirty="0"/>
                <a:t>                    "</a:t>
              </a:r>
              <a:r>
                <a:rPr lang="en-US" sz="1176" dirty="0" err="1"/>
                <a:t>vmSize</a:t>
              </a:r>
              <a:r>
                <a:rPr lang="en-US" sz="1176" dirty="0"/>
                <a:t>": "[parameters('</a:t>
              </a:r>
              <a:r>
                <a:rPr lang="en-US" sz="1176" dirty="0" err="1"/>
                <a:t>vmSize</a:t>
              </a:r>
              <a:r>
                <a:rPr lang="en-US" sz="1176" dirty="0"/>
                <a:t>')]"</a:t>
              </a:r>
            </a:p>
            <a:p>
              <a:r>
                <a:rPr lang="en-US" sz="1176" dirty="0"/>
                <a:t>                },</a:t>
              </a:r>
            </a:p>
            <a:p>
              <a:r>
                <a:rPr lang="en-US" sz="1176" dirty="0"/>
                <a:t>                "</a:t>
              </a:r>
              <a:r>
                <a:rPr lang="en-US" sz="1176" dirty="0" err="1"/>
                <a:t>osProfile</a:t>
              </a:r>
              <a:r>
                <a:rPr lang="en-US" sz="1176" dirty="0"/>
                <a:t>": {</a:t>
              </a:r>
            </a:p>
            <a:p>
              <a:r>
                <a:rPr lang="en-US" sz="1176" dirty="0"/>
                <a:t>                    "</a:t>
              </a:r>
              <a:r>
                <a:rPr lang="en-US" sz="1176" dirty="0" err="1"/>
                <a:t>computername</a:t>
              </a:r>
              <a:r>
                <a:rPr lang="en-US" sz="1176" dirty="0"/>
                <a:t>": "[</a:t>
              </a:r>
              <a:r>
                <a:rPr lang="en-US" sz="1176" dirty="0" err="1"/>
                <a:t>concat</a:t>
              </a:r>
              <a:r>
                <a:rPr lang="en-US" sz="1176" dirty="0"/>
                <a:t>('</a:t>
              </a:r>
              <a:r>
                <a:rPr lang="en-US" sz="1176" dirty="0" err="1"/>
                <a:t>vm</a:t>
              </a:r>
              <a:r>
                <a:rPr lang="en-US" sz="1176" dirty="0"/>
                <a:t>', </a:t>
              </a:r>
              <a:r>
                <a:rPr lang="en-US" sz="1176" dirty="0" err="1"/>
                <a:t>copyIndex</a:t>
              </a:r>
              <a:r>
                <a:rPr lang="en-US" sz="1176" dirty="0"/>
                <a:t>())]",</a:t>
              </a:r>
            </a:p>
            <a:p>
              <a:r>
                <a:rPr lang="en-US" sz="1176" dirty="0"/>
                <a:t>                    "</a:t>
              </a:r>
              <a:r>
                <a:rPr lang="en-US" sz="1176" dirty="0" err="1"/>
                <a:t>adminUsername</a:t>
              </a:r>
              <a:r>
                <a:rPr lang="en-US" sz="1176" dirty="0"/>
                <a:t>": "[parameters('</a:t>
              </a:r>
              <a:r>
                <a:rPr lang="en-US" sz="1176" dirty="0" err="1"/>
                <a:t>adminUsername</a:t>
              </a:r>
              <a:r>
                <a:rPr lang="en-US" sz="1176" dirty="0"/>
                <a:t>')]",</a:t>
              </a:r>
            </a:p>
            <a:p>
              <a:r>
                <a:rPr lang="en-US" sz="1176" dirty="0"/>
                <a:t>                    "</a:t>
              </a:r>
              <a:r>
                <a:rPr lang="en-US" sz="1176" dirty="0" err="1"/>
                <a:t>adminPassword</a:t>
              </a:r>
              <a:r>
                <a:rPr lang="en-US" sz="1176" dirty="0"/>
                <a:t>": "[parameters('</a:t>
              </a:r>
              <a:r>
                <a:rPr lang="en-US" sz="1176" dirty="0" err="1"/>
                <a:t>adminPassword</a:t>
              </a:r>
              <a:r>
                <a:rPr lang="en-US" sz="1176" dirty="0"/>
                <a:t>')]"</a:t>
              </a:r>
            </a:p>
            <a:p>
              <a:r>
                <a:rPr lang="en-US" sz="1176" dirty="0"/>
                <a:t>                },</a:t>
              </a:r>
            </a:p>
            <a:p>
              <a:r>
                <a:rPr lang="en-US" sz="1176" dirty="0"/>
                <a:t>                "</a:t>
              </a:r>
              <a:r>
                <a:rPr lang="en-US" sz="1176" dirty="0" err="1"/>
                <a:t>storageProfile</a:t>
              </a:r>
              <a:r>
                <a:rPr lang="en-US" sz="1176" dirty="0"/>
                <a:t>": {</a:t>
              </a:r>
            </a:p>
            <a:p>
              <a:r>
                <a:rPr lang="en-US" sz="1176" dirty="0"/>
                <a:t>                    "</a:t>
              </a:r>
              <a:r>
                <a:rPr lang="en-US" sz="1176" dirty="0" err="1"/>
                <a:t>osDisk</a:t>
              </a:r>
              <a:r>
                <a:rPr lang="en-US" sz="1176" dirty="0"/>
                <a:t>": {</a:t>
              </a:r>
            </a:p>
            <a:p>
              <a:r>
                <a:rPr lang="en-US" sz="1176" dirty="0"/>
                <a:t>                        "name": "[</a:t>
              </a:r>
              <a:r>
                <a:rPr lang="en-US" sz="1176" dirty="0" err="1"/>
                <a:t>concat</a:t>
              </a:r>
              <a:r>
                <a:rPr lang="en-US" sz="1176" dirty="0"/>
                <a:t>(parameters('</a:t>
              </a:r>
              <a:r>
                <a:rPr lang="en-US" sz="1176" dirty="0" err="1"/>
                <a:t>vmNamePrefix</a:t>
              </a:r>
              <a:r>
                <a:rPr lang="en-US" sz="1176" dirty="0"/>
                <a:t>'),'-</a:t>
              </a:r>
              <a:r>
                <a:rPr lang="en-US" sz="1176" dirty="0" err="1"/>
                <a:t>osDisk</a:t>
              </a:r>
              <a:r>
                <a:rPr lang="en-US" sz="1176" dirty="0"/>
                <a:t>',</a:t>
              </a:r>
              <a:r>
                <a:rPr lang="en-US" sz="1176" dirty="0" err="1"/>
                <a:t>copyindex</a:t>
              </a:r>
              <a:r>
                <a:rPr lang="en-US" sz="1176" dirty="0"/>
                <a:t>())]",</a:t>
              </a:r>
            </a:p>
            <a:p>
              <a:r>
                <a:rPr lang="en-US" sz="1176" dirty="0"/>
                <a:t>                        "</a:t>
              </a:r>
              <a:r>
                <a:rPr lang="en-US" sz="1176" dirty="0" err="1"/>
                <a:t>osType</a:t>
              </a:r>
              <a:r>
                <a:rPr lang="en-US" sz="1176" dirty="0"/>
                <a:t>": "[parameters('</a:t>
              </a:r>
              <a:r>
                <a:rPr lang="en-US" sz="1176" dirty="0" err="1"/>
                <a:t>osType</a:t>
              </a:r>
              <a:r>
                <a:rPr lang="en-US" sz="1176" dirty="0"/>
                <a:t>')]",</a:t>
              </a:r>
            </a:p>
            <a:p>
              <a:r>
                <a:rPr lang="en-US" sz="1176" dirty="0"/>
                <a:t>                        "caching": "</a:t>
              </a:r>
              <a:r>
                <a:rPr lang="en-US" sz="1176" dirty="0" err="1"/>
                <a:t>ReadWrite</a:t>
              </a:r>
              <a:r>
                <a:rPr lang="en-US" sz="1176" dirty="0"/>
                <a:t>",</a:t>
              </a:r>
            </a:p>
            <a:p>
              <a:r>
                <a:rPr lang="en-US" sz="1176" dirty="0"/>
                <a:t>                        "image": {</a:t>
              </a:r>
            </a:p>
            <a:p>
              <a:r>
                <a:rPr lang="en-US" sz="1176" dirty="0"/>
                <a:t>                            "</a:t>
              </a:r>
              <a:r>
                <a:rPr lang="en-US" sz="1176" dirty="0" err="1"/>
                <a:t>uri</a:t>
              </a:r>
              <a:r>
                <a:rPr lang="en-US" sz="1176" dirty="0"/>
                <a:t>": "[variables('</a:t>
              </a:r>
              <a:r>
                <a:rPr lang="en-US" sz="1176" dirty="0" err="1"/>
                <a:t>userImageName</a:t>
              </a:r>
              <a:r>
                <a:rPr lang="en-US" sz="1176" dirty="0"/>
                <a:t>')]"</a:t>
              </a:r>
            </a:p>
            <a:p>
              <a:r>
                <a:rPr lang="en-US" sz="1176" dirty="0"/>
                <a:t>                        },</a:t>
              </a:r>
            </a:p>
            <a:p>
              <a:r>
                <a:rPr lang="en-US" sz="1176" dirty="0"/>
                <a:t>                        "</a:t>
              </a:r>
              <a:r>
                <a:rPr lang="en-US" sz="1176" dirty="0" err="1"/>
                <a:t>vhd</a:t>
              </a:r>
              <a:r>
                <a:rPr lang="en-US" sz="1176" dirty="0"/>
                <a:t>": {</a:t>
              </a:r>
            </a:p>
            <a:p>
              <a:r>
                <a:rPr lang="en-US" sz="1176" dirty="0"/>
                <a:t>                            "</a:t>
              </a:r>
              <a:r>
                <a:rPr lang="en-US" sz="1176" dirty="0" err="1"/>
                <a:t>uri</a:t>
              </a:r>
              <a:r>
                <a:rPr lang="en-US" sz="1176" dirty="0"/>
                <a:t>": "[</a:t>
              </a:r>
              <a:r>
                <a:rPr lang="en-US" sz="1176" dirty="0" err="1"/>
                <a:t>concat</a:t>
              </a:r>
              <a:r>
                <a:rPr lang="en-US" sz="1176" dirty="0"/>
                <a:t>(variables('</a:t>
              </a:r>
              <a:r>
                <a:rPr lang="en-US" sz="1176" dirty="0" err="1"/>
                <a:t>osDiskVhdContainer</a:t>
              </a:r>
              <a:r>
                <a:rPr lang="en-US" sz="1176" dirty="0"/>
                <a:t>'),parameters('</a:t>
              </a:r>
              <a:r>
                <a:rPr lang="en-US" sz="1176" dirty="0" err="1"/>
                <a:t>vmNamePrefix</a:t>
              </a:r>
              <a:r>
                <a:rPr lang="en-US" sz="1176" dirty="0"/>
                <a:t>'),</a:t>
              </a:r>
              <a:r>
                <a:rPr lang="en-US" sz="1176" dirty="0" err="1"/>
                <a:t>copyindex</a:t>
              </a:r>
              <a:r>
                <a:rPr lang="en-US" sz="1176" dirty="0"/>
                <a:t>(),'</a:t>
              </a:r>
              <a:r>
                <a:rPr lang="en-US" sz="1176" dirty="0" err="1"/>
                <a:t>osDisk.vhd</a:t>
              </a:r>
              <a:r>
                <a:rPr lang="en-US" sz="1176" dirty="0"/>
                <a:t>')]"</a:t>
              </a:r>
            </a:p>
            <a:p>
              <a:r>
                <a:rPr lang="en-US" sz="1176" dirty="0"/>
                <a:t>                        }</a:t>
              </a:r>
            </a:p>
            <a:p>
              <a:r>
                <a:rPr lang="en-US" sz="1176" dirty="0"/>
                <a:t>                    }</a:t>
              </a:r>
            </a:p>
            <a:p>
              <a:r>
                <a:rPr lang="en-US" sz="1176" dirty="0"/>
                <a:t>                },</a:t>
              </a:r>
            </a:p>
          </p:txBody>
        </p:sp>
      </p:grpSp>
      <p:sp>
        <p:nvSpPr>
          <p:cNvPr id="2" name="Text Placeholder 1"/>
          <p:cNvSpPr>
            <a:spLocks noGrp="1"/>
          </p:cNvSpPr>
          <p:nvPr>
            <p:ph type="body" sz="quarter" idx="10"/>
          </p:nvPr>
        </p:nvSpPr>
        <p:spPr>
          <a:xfrm>
            <a:off x="-20515" y="1577018"/>
            <a:ext cx="6103252" cy="2631054"/>
          </a:xfrm>
        </p:spPr>
        <p:txBody>
          <a:bodyPr/>
          <a:lstStyle/>
          <a:p>
            <a:pPr lvl="1"/>
            <a:r>
              <a:rPr lang="en-US" sz="2745" dirty="0"/>
              <a:t>Resource loops deploy n instances</a:t>
            </a:r>
          </a:p>
          <a:p>
            <a:pPr lvl="1"/>
            <a:r>
              <a:rPr lang="en-US" sz="2745" dirty="0"/>
              <a:t>Fixed or parameter</a:t>
            </a:r>
            <a:br>
              <a:rPr lang="en-US" sz="2745" dirty="0"/>
            </a:br>
            <a:r>
              <a:rPr lang="en-US" sz="2745" dirty="0"/>
              <a:t>driving instance count</a:t>
            </a:r>
          </a:p>
          <a:p>
            <a:pPr lvl="1"/>
            <a:r>
              <a:rPr lang="en-US" sz="2745" dirty="0" err="1"/>
              <a:t>Concat</a:t>
            </a:r>
            <a:r>
              <a:rPr lang="en-US" sz="2745" dirty="0"/>
              <a:t> + Parameter Prefix + </a:t>
            </a:r>
            <a:r>
              <a:rPr lang="en-US" sz="2745" dirty="0" err="1"/>
              <a:t>CopyIndex</a:t>
            </a:r>
            <a:r>
              <a:rPr lang="en-US" sz="2745" dirty="0"/>
              <a:t>() for dynamic naming</a:t>
            </a:r>
          </a:p>
        </p:txBody>
      </p:sp>
      <p:sp>
        <p:nvSpPr>
          <p:cNvPr id="3" name="Title 2"/>
          <p:cNvSpPr>
            <a:spLocks noGrp="1"/>
          </p:cNvSpPr>
          <p:nvPr>
            <p:ph type="title"/>
          </p:nvPr>
        </p:nvSpPr>
        <p:spPr>
          <a:xfrm>
            <a:off x="269241" y="289957"/>
            <a:ext cx="5958190" cy="899537"/>
          </a:xfrm>
        </p:spPr>
        <p:txBody>
          <a:bodyPr>
            <a:normAutofit fontScale="90000"/>
          </a:bodyPr>
          <a:lstStyle/>
          <a:p>
            <a:r>
              <a:rPr lang="en-US" sz="3921" dirty="0"/>
              <a:t>Deploying Multiple Instances</a:t>
            </a:r>
          </a:p>
        </p:txBody>
      </p:sp>
      <p:grpSp>
        <p:nvGrpSpPr>
          <p:cNvPr id="12" name="Group 11"/>
          <p:cNvGrpSpPr/>
          <p:nvPr/>
        </p:nvGrpSpPr>
        <p:grpSpPr>
          <a:xfrm>
            <a:off x="1763281" y="4789545"/>
            <a:ext cx="2158916" cy="1543922"/>
            <a:chOff x="7818437" y="2925762"/>
            <a:chExt cx="3954807" cy="3414980"/>
          </a:xfrm>
        </p:grpSpPr>
        <p:pic>
          <p:nvPicPr>
            <p:cNvPr id="4" name="Picture 3"/>
            <p:cNvPicPr>
              <a:picLocks noChangeAspect="1"/>
            </p:cNvPicPr>
            <p:nvPr/>
          </p:nvPicPr>
          <p:blipFill>
            <a:blip r:embed="rId3"/>
            <a:stretch>
              <a:fillRect/>
            </a:stretch>
          </p:blipFill>
          <p:spPr>
            <a:xfrm>
              <a:off x="8816632" y="3611562"/>
              <a:ext cx="2956612" cy="2729180"/>
            </a:xfrm>
            <a:prstGeom prst="rect">
              <a:avLst/>
            </a:prstGeom>
          </p:spPr>
        </p:pic>
        <p:pic>
          <p:nvPicPr>
            <p:cNvPr id="6" name="Picture 5"/>
            <p:cNvPicPr>
              <a:picLocks noChangeAspect="1"/>
            </p:cNvPicPr>
            <p:nvPr/>
          </p:nvPicPr>
          <p:blipFill>
            <a:blip r:embed="rId3"/>
            <a:stretch>
              <a:fillRect/>
            </a:stretch>
          </p:blipFill>
          <p:spPr>
            <a:xfrm>
              <a:off x="8417510" y="3268662"/>
              <a:ext cx="2956612" cy="2729180"/>
            </a:xfrm>
            <a:prstGeom prst="rect">
              <a:avLst/>
            </a:prstGeom>
          </p:spPr>
        </p:pic>
        <p:pic>
          <p:nvPicPr>
            <p:cNvPr id="5" name="Picture 4"/>
            <p:cNvPicPr>
              <a:picLocks noChangeAspect="1"/>
            </p:cNvPicPr>
            <p:nvPr/>
          </p:nvPicPr>
          <p:blipFill>
            <a:blip r:embed="rId3"/>
            <a:stretch>
              <a:fillRect/>
            </a:stretch>
          </p:blipFill>
          <p:spPr>
            <a:xfrm>
              <a:off x="7818437" y="2925762"/>
              <a:ext cx="2956612" cy="2729180"/>
            </a:xfrm>
            <a:prstGeom prst="rect">
              <a:avLst/>
            </a:prstGeom>
          </p:spPr>
        </p:pic>
      </p:grpSp>
    </p:spTree>
    <p:extLst>
      <p:ext uri="{BB962C8B-B14F-4D97-AF65-F5344CB8AC3E}">
        <p14:creationId xmlns:p14="http://schemas.microsoft.com/office/powerpoint/2010/main" val="2478093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t>Multiple </a:t>
            </a:r>
            <a:r>
              <a:rPr lang="fr-CA" dirty="0" err="1"/>
              <a:t>VMs</a:t>
            </a:r>
            <a:endParaRPr lang="en-CA" dirty="0"/>
          </a:p>
        </p:txBody>
      </p:sp>
    </p:spTree>
    <p:extLst>
      <p:ext uri="{BB962C8B-B14F-4D97-AF65-F5344CB8AC3E}">
        <p14:creationId xmlns:p14="http://schemas.microsoft.com/office/powerpoint/2010/main" val="44803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dependencies</a:t>
            </a:r>
          </a:p>
        </p:txBody>
      </p:sp>
      <p:pic>
        <p:nvPicPr>
          <p:cNvPr id="4" name="Content Placeholder 3"/>
          <p:cNvPicPr>
            <a:picLocks noGrp="1" noChangeAspect="1"/>
          </p:cNvPicPr>
          <p:nvPr>
            <p:ph sz="quarter" idx="10"/>
          </p:nvPr>
        </p:nvPicPr>
        <p:blipFill>
          <a:blip r:embed="rId3"/>
          <a:stretch>
            <a:fillRect/>
          </a:stretch>
        </p:blipFill>
        <p:spPr>
          <a:xfrm>
            <a:off x="379514" y="1173112"/>
            <a:ext cx="5915025" cy="1828800"/>
          </a:xfrm>
          <a:prstGeom prst="rect">
            <a:avLst/>
          </a:prstGeom>
        </p:spPr>
      </p:pic>
      <p:sp>
        <p:nvSpPr>
          <p:cNvPr id="5" name="TextBox 4"/>
          <p:cNvSpPr txBox="1"/>
          <p:nvPr/>
        </p:nvSpPr>
        <p:spPr>
          <a:xfrm>
            <a:off x="583660" y="3501956"/>
            <a:ext cx="10677375" cy="1754326"/>
          </a:xfrm>
          <a:prstGeom prst="rect">
            <a:avLst/>
          </a:prstGeom>
          <a:noFill/>
        </p:spPr>
        <p:txBody>
          <a:bodyPr wrap="square" rtlCol="0">
            <a:spAutoFit/>
          </a:bodyPr>
          <a:lstStyle/>
          <a:p>
            <a:r>
              <a:rPr lang="en-US" dirty="0" err="1"/>
              <a:t>dependsOn</a:t>
            </a:r>
            <a:r>
              <a:rPr lang="en-US" dirty="0"/>
              <a:t>:  defines dependencies on other resources that must be available before creating this resource.  Note:  there is a performance cost.</a:t>
            </a:r>
          </a:p>
          <a:p>
            <a:endParaRPr lang="en-US" dirty="0"/>
          </a:p>
          <a:p>
            <a:r>
              <a:rPr lang="en-US" dirty="0"/>
              <a:t>resources: allows you to specify child resources that are related but are not relevant to deployment optimization.  Note: Child resources can only be defined 5 levels deep and this does not provide </a:t>
            </a:r>
            <a:r>
              <a:rPr lang="en-US" dirty="0" err="1"/>
              <a:t>dependsOn</a:t>
            </a:r>
            <a:r>
              <a:rPr lang="en-US" dirty="0"/>
              <a:t> functionality</a:t>
            </a:r>
          </a:p>
          <a:p>
            <a:endParaRPr lang="en-US" dirty="0"/>
          </a:p>
        </p:txBody>
      </p:sp>
    </p:spTree>
    <p:extLst>
      <p:ext uri="{BB962C8B-B14F-4D97-AF65-F5344CB8AC3E}">
        <p14:creationId xmlns:p14="http://schemas.microsoft.com/office/powerpoint/2010/main" val="228299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E37A-3FD2-40DF-B4B6-6060B4A9E5A6}"/>
              </a:ext>
            </a:extLst>
          </p:cNvPr>
          <p:cNvSpPr>
            <a:spLocks noGrp="1"/>
          </p:cNvSpPr>
          <p:nvPr>
            <p:ph type="title"/>
          </p:nvPr>
        </p:nvSpPr>
        <p:spPr/>
        <p:txBody>
          <a:bodyPr/>
          <a:lstStyle/>
          <a:p>
            <a:r>
              <a:rPr lang="en-US" dirty="0"/>
              <a:t>Quick Intro to ARM</a:t>
            </a:r>
          </a:p>
        </p:txBody>
      </p:sp>
      <p:sp>
        <p:nvSpPr>
          <p:cNvPr id="3" name="Content Placeholder 2">
            <a:extLst>
              <a:ext uri="{FF2B5EF4-FFF2-40B4-BE49-F238E27FC236}">
                <a16:creationId xmlns:a16="http://schemas.microsoft.com/office/drawing/2014/main" id="{599799EF-DE25-4F15-83FA-0936E4AD081B}"/>
              </a:ext>
            </a:extLst>
          </p:cNvPr>
          <p:cNvSpPr>
            <a:spLocks noGrp="1"/>
          </p:cNvSpPr>
          <p:nvPr>
            <p:ph sz="quarter" idx="10"/>
          </p:nvPr>
        </p:nvSpPr>
        <p:spPr/>
        <p:txBody>
          <a:bodyPr/>
          <a:lstStyle/>
          <a:p>
            <a:r>
              <a:rPr lang="en-US" dirty="0"/>
              <a:t>It’s a REST API! </a:t>
            </a:r>
          </a:p>
          <a:p>
            <a:r>
              <a:rPr lang="en-US" dirty="0"/>
              <a:t>Supports HTTP GET, PATCH, PUT, POST, DELETE.</a:t>
            </a:r>
          </a:p>
          <a:p>
            <a:r>
              <a:rPr lang="en-US" dirty="0"/>
              <a:t>You send JSON as the HTTP payload.</a:t>
            </a:r>
          </a:p>
          <a:p>
            <a:pPr lvl="1"/>
            <a:r>
              <a:rPr lang="en-US" dirty="0"/>
              <a:t>These are effectively ARM templates formatted in JSON.</a:t>
            </a:r>
          </a:p>
          <a:p>
            <a:r>
              <a:rPr lang="en-US" dirty="0"/>
              <a:t>Explore it at </a:t>
            </a:r>
            <a:r>
              <a:rPr lang="en-US" dirty="0">
                <a:hlinkClick r:id="rId3"/>
              </a:rPr>
              <a:t>https://resources.azure.com/</a:t>
            </a:r>
            <a:r>
              <a:rPr lang="en-US" dirty="0"/>
              <a:t> </a:t>
            </a:r>
          </a:p>
          <a:p>
            <a:r>
              <a:rPr lang="en-US" dirty="0"/>
              <a:t>ARM allows you to take resources (Azure services) and put them together into a solution, and deploy, manage them as a group (Resource Group).</a:t>
            </a:r>
          </a:p>
          <a:p>
            <a:endParaRPr lang="en-US" dirty="0"/>
          </a:p>
        </p:txBody>
      </p:sp>
    </p:spTree>
    <p:extLst>
      <p:ext uri="{BB962C8B-B14F-4D97-AF65-F5344CB8AC3E}">
        <p14:creationId xmlns:p14="http://schemas.microsoft.com/office/powerpoint/2010/main" val="775828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ARM generic cmdlets use cases</a:t>
            </a:r>
            <a:endParaRPr lang="en-US" dirty="0"/>
          </a:p>
        </p:txBody>
      </p:sp>
      <p:sp>
        <p:nvSpPr>
          <p:cNvPr id="3" name="Content Placeholder 2"/>
          <p:cNvSpPr>
            <a:spLocks noGrp="1"/>
          </p:cNvSpPr>
          <p:nvPr>
            <p:ph sz="quarter" idx="10"/>
          </p:nvPr>
        </p:nvSpPr>
        <p:spPr/>
        <p:txBody>
          <a:bodyPr/>
          <a:lstStyle/>
          <a:p>
            <a:r>
              <a:rPr lang="en-US"/>
              <a:t>Execute and manage deployments</a:t>
            </a:r>
          </a:p>
          <a:p>
            <a:pPr lvl="1"/>
            <a:r>
              <a:rPr lang="en-US"/>
              <a:t>New-AzureResourceGroupDeployment</a:t>
            </a:r>
          </a:p>
          <a:p>
            <a:r>
              <a:rPr lang="en-US"/>
              <a:t>Create individual resources</a:t>
            </a:r>
          </a:p>
          <a:p>
            <a:pPr lvl="1"/>
            <a:r>
              <a:rPr lang="en-US"/>
              <a:t>New-AzureResource</a:t>
            </a:r>
          </a:p>
          <a:p>
            <a:r>
              <a:rPr lang="en-US"/>
              <a:t>Invoke specific actions on existing resources</a:t>
            </a:r>
          </a:p>
          <a:p>
            <a:pPr lvl="1"/>
            <a:r>
              <a:rPr lang="en-US"/>
              <a:t>Invoke-AzureResourceAction</a:t>
            </a:r>
            <a:endParaRPr lang="en-US" dirty="0"/>
          </a:p>
        </p:txBody>
      </p:sp>
    </p:spTree>
    <p:extLst>
      <p:ext uri="{BB962C8B-B14F-4D97-AF65-F5344CB8AC3E}">
        <p14:creationId xmlns:p14="http://schemas.microsoft.com/office/powerpoint/2010/main" val="3348746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79511" y="1371601"/>
            <a:ext cx="11108546" cy="4953001"/>
          </a:xfrm>
        </p:spPr>
        <p:txBody>
          <a:bodyPr/>
          <a:lstStyle/>
          <a:p>
            <a:r>
              <a:rPr lang="en-US" dirty="0"/>
              <a:t>Interact with underlying Azure Resource Providers</a:t>
            </a:r>
          </a:p>
          <a:p>
            <a:pPr lvl="1"/>
            <a:r>
              <a:rPr lang="en-US" dirty="0"/>
              <a:t>Compute</a:t>
            </a:r>
          </a:p>
          <a:p>
            <a:pPr lvl="1"/>
            <a:r>
              <a:rPr lang="en-US" dirty="0"/>
              <a:t>Storage</a:t>
            </a:r>
          </a:p>
          <a:p>
            <a:pPr lvl="1"/>
            <a:r>
              <a:rPr lang="en-US" dirty="0"/>
              <a:t>Networking</a:t>
            </a:r>
          </a:p>
          <a:p>
            <a:pPr lvl="1"/>
            <a:r>
              <a:rPr lang="en-US" dirty="0"/>
              <a:t>Other services (e.g. Azure SQL DB)</a:t>
            </a:r>
          </a:p>
          <a:p>
            <a:r>
              <a:rPr lang="en-US" dirty="0"/>
              <a:t>Typed parameters and specialized tasks</a:t>
            </a:r>
          </a:p>
          <a:p>
            <a:pPr lvl="1"/>
            <a:r>
              <a:rPr lang="en-US" dirty="0"/>
              <a:t>E.g. reboot a VM, change a configuration, etc.</a:t>
            </a:r>
          </a:p>
        </p:txBody>
      </p:sp>
      <p:sp>
        <p:nvSpPr>
          <p:cNvPr id="4" name="Title 3"/>
          <p:cNvSpPr>
            <a:spLocks noGrp="1"/>
          </p:cNvSpPr>
          <p:nvPr>
            <p:ph type="title"/>
          </p:nvPr>
        </p:nvSpPr>
        <p:spPr/>
        <p:txBody>
          <a:bodyPr/>
          <a:lstStyle/>
          <a:p>
            <a:r>
              <a:rPr lang="en-US" dirty="0"/>
              <a:t>ARM Resource Providers specialized cmdlets</a:t>
            </a:r>
          </a:p>
        </p:txBody>
      </p:sp>
    </p:spTree>
    <p:extLst>
      <p:ext uri="{BB962C8B-B14F-4D97-AF65-F5344CB8AC3E}">
        <p14:creationId xmlns:p14="http://schemas.microsoft.com/office/powerpoint/2010/main" val="2899002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6143" y="261258"/>
            <a:ext cx="11524432" cy="839302"/>
          </a:xfrm>
        </p:spPr>
        <p:txBody>
          <a:bodyPr/>
          <a:lstStyle/>
          <a:p>
            <a:r>
              <a:rPr lang="en-US" dirty="0"/>
              <a:t>Example of Resource Provider specific cmdlets</a:t>
            </a:r>
          </a:p>
        </p:txBody>
      </p:sp>
      <p:pic>
        <p:nvPicPr>
          <p:cNvPr id="5" name="Picture 4"/>
          <p:cNvPicPr>
            <a:picLocks noChangeAspect="1"/>
          </p:cNvPicPr>
          <p:nvPr/>
        </p:nvPicPr>
        <p:blipFill>
          <a:blip r:embed="rId3"/>
          <a:stretch>
            <a:fillRect/>
          </a:stretch>
        </p:blipFill>
        <p:spPr>
          <a:xfrm>
            <a:off x="626155" y="1367064"/>
            <a:ext cx="2769198" cy="3887107"/>
          </a:xfrm>
          <a:prstGeom prst="rect">
            <a:avLst/>
          </a:prstGeom>
        </p:spPr>
      </p:pic>
      <p:pic>
        <p:nvPicPr>
          <p:cNvPr id="6" name="Picture 5"/>
          <p:cNvPicPr>
            <a:picLocks noChangeAspect="1"/>
          </p:cNvPicPr>
          <p:nvPr/>
        </p:nvPicPr>
        <p:blipFill>
          <a:blip r:embed="rId4"/>
          <a:stretch>
            <a:fillRect/>
          </a:stretch>
        </p:blipFill>
        <p:spPr>
          <a:xfrm>
            <a:off x="5517016" y="1177924"/>
            <a:ext cx="2617579" cy="4922611"/>
          </a:xfrm>
          <a:prstGeom prst="rect">
            <a:avLst/>
          </a:prstGeom>
        </p:spPr>
      </p:pic>
      <p:sp>
        <p:nvSpPr>
          <p:cNvPr id="7" name="Right Arrow 6"/>
          <p:cNvSpPr/>
          <p:nvPr/>
        </p:nvSpPr>
        <p:spPr>
          <a:xfrm>
            <a:off x="2852057" y="2155372"/>
            <a:ext cx="2600244" cy="203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2010754" y="6202639"/>
            <a:ext cx="7766059" cy="499331"/>
          </a:xfrm>
          <a:prstGeom prst="rect">
            <a:avLst/>
          </a:prstGeom>
        </p:spPr>
      </p:pic>
      <p:sp>
        <p:nvSpPr>
          <p:cNvPr id="9" name="Rectangle 8"/>
          <p:cNvSpPr/>
          <p:nvPr/>
        </p:nvSpPr>
        <p:spPr>
          <a:xfrm>
            <a:off x="3229429" y="6379029"/>
            <a:ext cx="2728685" cy="3229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714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large solution deployment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0235" y="6117194"/>
            <a:ext cx="411268" cy="411268"/>
          </a:xfrm>
          <a:prstGeom prst="rect">
            <a:avLst/>
          </a:prstGeom>
        </p:spPr>
      </p:pic>
      <p:sp>
        <p:nvSpPr>
          <p:cNvPr id="6" name="Rectangle 5"/>
          <p:cNvSpPr/>
          <p:nvPr/>
        </p:nvSpPr>
        <p:spPr>
          <a:xfrm>
            <a:off x="2991293" y="1833832"/>
            <a:ext cx="7024576" cy="4488996"/>
          </a:xfrm>
          <a:prstGeom prst="rect">
            <a:avLst/>
          </a:prstGeom>
          <a:noFill/>
          <a:ln w="127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782769" y="6322828"/>
            <a:ext cx="1161453" cy="276999"/>
          </a:xfrm>
          <a:prstGeom prst="rect">
            <a:avLst/>
          </a:prstGeom>
          <a:noFill/>
        </p:spPr>
        <p:txBody>
          <a:bodyPr wrap="square" rtlCol="0">
            <a:spAutoFit/>
          </a:bodyPr>
          <a:lstStyle/>
          <a:p>
            <a:r>
              <a:rPr lang="en-US" sz="1200" dirty="0">
                <a:solidFill>
                  <a:schemeClr val="accent1"/>
                </a:solidFill>
              </a:rPr>
              <a:t>Prod VNET 1</a:t>
            </a:r>
          </a:p>
        </p:txBody>
      </p:sp>
      <p:sp>
        <p:nvSpPr>
          <p:cNvPr id="8" name="Rectangle 7"/>
          <p:cNvSpPr/>
          <p:nvPr/>
        </p:nvSpPr>
        <p:spPr>
          <a:xfrm>
            <a:off x="258726" y="1833832"/>
            <a:ext cx="2456121" cy="4488996"/>
          </a:xfrm>
          <a:prstGeom prst="rect">
            <a:avLst/>
          </a:prstGeom>
          <a:noFill/>
          <a:ln w="127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9213" y="6117194"/>
            <a:ext cx="411268" cy="411268"/>
          </a:xfrm>
          <a:prstGeom prst="rect">
            <a:avLst/>
          </a:prstGeom>
        </p:spPr>
      </p:pic>
      <p:sp>
        <p:nvSpPr>
          <p:cNvPr id="10" name="TextBox 9"/>
          <p:cNvSpPr txBox="1"/>
          <p:nvPr/>
        </p:nvSpPr>
        <p:spPr>
          <a:xfrm>
            <a:off x="1254642" y="6322828"/>
            <a:ext cx="1416706" cy="276999"/>
          </a:xfrm>
          <a:prstGeom prst="rect">
            <a:avLst/>
          </a:prstGeom>
          <a:noFill/>
        </p:spPr>
        <p:txBody>
          <a:bodyPr wrap="square" rtlCol="0">
            <a:spAutoFit/>
          </a:bodyPr>
          <a:lstStyle/>
          <a:p>
            <a:r>
              <a:rPr lang="en-US" sz="1200" dirty="0">
                <a:solidFill>
                  <a:schemeClr val="accent1"/>
                </a:solidFill>
              </a:rPr>
              <a:t>Management VNET</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4326" y="4078330"/>
            <a:ext cx="317489" cy="317489"/>
          </a:xfrm>
          <a:prstGeom prst="rect">
            <a:avLst/>
          </a:prstGeom>
        </p:spPr>
      </p:pic>
      <p:sp>
        <p:nvSpPr>
          <p:cNvPr id="12" name="Rectangle 11"/>
          <p:cNvSpPr/>
          <p:nvPr/>
        </p:nvSpPr>
        <p:spPr>
          <a:xfrm>
            <a:off x="3395329" y="2126511"/>
            <a:ext cx="6195237" cy="1047683"/>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395329" y="2126513"/>
            <a:ext cx="1772094" cy="276446"/>
          </a:xfrm>
          <a:prstGeom prst="rect">
            <a:avLst/>
          </a:prstGeom>
          <a:noFill/>
        </p:spPr>
        <p:txBody>
          <a:bodyPr wrap="square" rtlCol="0">
            <a:spAutoFit/>
          </a:bodyPr>
          <a:lstStyle/>
          <a:p>
            <a:r>
              <a:rPr lang="en-US" sz="1200" dirty="0">
                <a:solidFill>
                  <a:schemeClr val="accent1"/>
                </a:solidFill>
              </a:rPr>
              <a:t>WAF / Riverbed Subnet</a:t>
            </a:r>
          </a:p>
        </p:txBody>
      </p:sp>
      <p:sp>
        <p:nvSpPr>
          <p:cNvPr id="14" name="Rectangle 13"/>
          <p:cNvSpPr/>
          <p:nvPr/>
        </p:nvSpPr>
        <p:spPr>
          <a:xfrm>
            <a:off x="3405963" y="3312417"/>
            <a:ext cx="1300716" cy="2804776"/>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77491" y="4257319"/>
            <a:ext cx="367408" cy="276999"/>
          </a:xfrm>
          <a:prstGeom prst="rect">
            <a:avLst/>
          </a:prstGeom>
          <a:noFill/>
        </p:spPr>
        <p:txBody>
          <a:bodyPr wrap="none" rtlCol="0">
            <a:spAutoFit/>
          </a:bodyPr>
          <a:lstStyle/>
          <a:p>
            <a:r>
              <a:rPr lang="en-US" sz="1200" dirty="0">
                <a:solidFill>
                  <a:schemeClr val="accent1"/>
                </a:solidFill>
              </a:rPr>
              <a:t>…..</a:t>
            </a:r>
          </a:p>
        </p:txBody>
      </p:sp>
      <p:sp>
        <p:nvSpPr>
          <p:cNvPr id="17" name="TextBox 16"/>
          <p:cNvSpPr txBox="1"/>
          <p:nvPr/>
        </p:nvSpPr>
        <p:spPr>
          <a:xfrm>
            <a:off x="3372805" y="3312417"/>
            <a:ext cx="1772094" cy="276446"/>
          </a:xfrm>
          <a:prstGeom prst="rect">
            <a:avLst/>
          </a:prstGeom>
          <a:noFill/>
        </p:spPr>
        <p:txBody>
          <a:bodyPr wrap="square" rtlCol="0">
            <a:spAutoFit/>
          </a:bodyPr>
          <a:lstStyle/>
          <a:p>
            <a:r>
              <a:rPr lang="en-US" sz="1200" dirty="0">
                <a:solidFill>
                  <a:schemeClr val="accent1"/>
                </a:solidFill>
              </a:rPr>
              <a:t>App Stack Subnet</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2668" y="2104553"/>
            <a:ext cx="301825" cy="301825"/>
          </a:xfrm>
          <a:prstGeom prst="rect">
            <a:avLst/>
          </a:prstGeom>
        </p:spPr>
      </p:pic>
      <p:cxnSp>
        <p:nvCxnSpPr>
          <p:cNvPr id="26" name="Straight Arrow Connector 25"/>
          <p:cNvCxnSpPr>
            <a:endCxn id="23" idx="0"/>
          </p:cNvCxnSpPr>
          <p:nvPr/>
        </p:nvCxnSpPr>
        <p:spPr>
          <a:xfrm>
            <a:off x="6503581" y="1427751"/>
            <a:ext cx="0" cy="676802"/>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46948" y="3944685"/>
            <a:ext cx="618745" cy="618745"/>
          </a:xfrm>
          <a:prstGeom prst="rect">
            <a:avLst/>
          </a:prstGeom>
          <a:noFill/>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1605" y="4516405"/>
            <a:ext cx="780290" cy="780290"/>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46947" y="5332973"/>
            <a:ext cx="618745" cy="618745"/>
          </a:xfrm>
          <a:prstGeom prst="rect">
            <a:avLst/>
          </a:prstGeom>
          <a:noFill/>
        </p:spPr>
      </p:pic>
      <p:sp>
        <p:nvSpPr>
          <p:cNvPr id="30" name="TextBox 29"/>
          <p:cNvSpPr txBox="1"/>
          <p:nvPr/>
        </p:nvSpPr>
        <p:spPr>
          <a:xfrm>
            <a:off x="3547080" y="3667686"/>
            <a:ext cx="427854" cy="276999"/>
          </a:xfrm>
          <a:prstGeom prst="rect">
            <a:avLst/>
          </a:prstGeom>
          <a:noFill/>
        </p:spPr>
        <p:txBody>
          <a:bodyPr wrap="square" rtlCol="0">
            <a:spAutoFit/>
          </a:bodyPr>
          <a:lstStyle/>
          <a:p>
            <a:r>
              <a:rPr lang="en-US" sz="1200" dirty="0">
                <a:solidFill>
                  <a:schemeClr val="accent1"/>
                </a:solidFill>
              </a:rPr>
              <a:t>FE</a:t>
            </a:r>
          </a:p>
        </p:txBody>
      </p:sp>
      <p:sp>
        <p:nvSpPr>
          <p:cNvPr id="31" name="TextBox 30"/>
          <p:cNvSpPr txBox="1"/>
          <p:nvPr/>
        </p:nvSpPr>
        <p:spPr>
          <a:xfrm>
            <a:off x="3857770" y="5053240"/>
            <a:ext cx="427854" cy="276999"/>
          </a:xfrm>
          <a:prstGeom prst="rect">
            <a:avLst/>
          </a:prstGeom>
          <a:noFill/>
        </p:spPr>
        <p:txBody>
          <a:bodyPr wrap="square" rtlCol="0">
            <a:spAutoFit/>
          </a:bodyPr>
          <a:lstStyle/>
          <a:p>
            <a:r>
              <a:rPr lang="en-US" sz="1200" dirty="0">
                <a:solidFill>
                  <a:schemeClr val="accent1"/>
                </a:solidFill>
              </a:rPr>
              <a:t>BE</a:t>
            </a:r>
          </a:p>
        </p:txBody>
      </p:sp>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48519" y="4025521"/>
            <a:ext cx="618745" cy="618745"/>
          </a:xfrm>
          <a:prstGeom prst="rect">
            <a:avLst/>
          </a:prstGeom>
          <a:effectLst>
            <a:outerShdw blurRad="50800" dist="50800" dir="5400000" algn="ctr" rotWithShape="0">
              <a:srgbClr val="000000">
                <a:alpha val="0"/>
              </a:srgbClr>
            </a:outerShdw>
          </a:effectLst>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7520" y="5437326"/>
            <a:ext cx="618745" cy="618745"/>
          </a:xfrm>
          <a:prstGeom prst="rect">
            <a:avLst/>
          </a:prstGeom>
        </p:spPr>
      </p:pic>
      <p:sp>
        <p:nvSpPr>
          <p:cNvPr id="35" name="Rectangle 34"/>
          <p:cNvSpPr/>
          <p:nvPr/>
        </p:nvSpPr>
        <p:spPr>
          <a:xfrm>
            <a:off x="7094808" y="3300171"/>
            <a:ext cx="2495758" cy="2804776"/>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061649" y="3300171"/>
            <a:ext cx="2313169" cy="276999"/>
          </a:xfrm>
          <a:prstGeom prst="rect">
            <a:avLst/>
          </a:prstGeom>
          <a:noFill/>
        </p:spPr>
        <p:txBody>
          <a:bodyPr wrap="square" rtlCol="0">
            <a:spAutoFit/>
          </a:bodyPr>
          <a:lstStyle/>
          <a:p>
            <a:r>
              <a:rPr lang="en-US" sz="1200" dirty="0">
                <a:solidFill>
                  <a:schemeClr val="accent1"/>
                </a:solidFill>
              </a:rPr>
              <a:t>Common components Subnet</a:t>
            </a:r>
          </a:p>
        </p:txBody>
      </p:sp>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17515" y="4095520"/>
            <a:ext cx="484293" cy="484293"/>
          </a:xfrm>
          <a:prstGeom prst="rect">
            <a:avLst/>
          </a:prstGeom>
        </p:spPr>
      </p:pic>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82769" y="4079251"/>
            <a:ext cx="586551" cy="586551"/>
          </a:xfrm>
          <a:prstGeom prst="rect">
            <a:avLst/>
          </a:prstGeom>
        </p:spPr>
      </p:pic>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963" y="5309400"/>
            <a:ext cx="618745" cy="618745"/>
          </a:xfrm>
          <a:prstGeom prst="rect">
            <a:avLst/>
          </a:prstGeom>
          <a:noFill/>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0534" y="5390236"/>
            <a:ext cx="618745" cy="618745"/>
          </a:xfrm>
          <a:prstGeom prst="rect">
            <a:avLst/>
          </a:prstGeom>
          <a:effectLst>
            <a:outerShdw blurRad="50800" dist="50800" dir="5400000" algn="ctr" rotWithShape="0">
              <a:srgbClr val="000000">
                <a:alpha val="0"/>
              </a:srgbClr>
            </a:outerShdw>
          </a:effectLst>
        </p:spPr>
      </p:pic>
      <p:sp>
        <p:nvSpPr>
          <p:cNvPr id="42" name="Rectangle 41"/>
          <p:cNvSpPr/>
          <p:nvPr/>
        </p:nvSpPr>
        <p:spPr>
          <a:xfrm>
            <a:off x="5202865" y="3297810"/>
            <a:ext cx="1300716" cy="2804776"/>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3850" y="3930078"/>
            <a:ext cx="618745" cy="618745"/>
          </a:xfrm>
          <a:prstGeom prst="rect">
            <a:avLst/>
          </a:prstGeom>
          <a:noFill/>
        </p:spPr>
      </p:pic>
      <p:pic>
        <p:nvPicPr>
          <p:cNvPr id="44" name="Picture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28507" y="4501798"/>
            <a:ext cx="780290" cy="780290"/>
          </a:xfrm>
          <a:prstGeom prst="rect">
            <a:avLst/>
          </a:prstGeom>
        </p:spPr>
      </p:pic>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3849" y="5318366"/>
            <a:ext cx="618745" cy="618745"/>
          </a:xfrm>
          <a:prstGeom prst="rect">
            <a:avLst/>
          </a:prstGeom>
          <a:noFill/>
        </p:spPr>
      </p:pic>
      <p:sp>
        <p:nvSpPr>
          <p:cNvPr id="46" name="TextBox 45"/>
          <p:cNvSpPr txBox="1"/>
          <p:nvPr/>
        </p:nvSpPr>
        <p:spPr>
          <a:xfrm>
            <a:off x="5343982" y="3653079"/>
            <a:ext cx="427854" cy="276999"/>
          </a:xfrm>
          <a:prstGeom prst="rect">
            <a:avLst/>
          </a:prstGeom>
          <a:noFill/>
        </p:spPr>
        <p:txBody>
          <a:bodyPr wrap="square" rtlCol="0">
            <a:spAutoFit/>
          </a:bodyPr>
          <a:lstStyle/>
          <a:p>
            <a:r>
              <a:rPr lang="en-US" sz="1200" dirty="0">
                <a:solidFill>
                  <a:schemeClr val="accent1"/>
                </a:solidFill>
              </a:rPr>
              <a:t>FE</a:t>
            </a:r>
          </a:p>
        </p:txBody>
      </p:sp>
      <p:sp>
        <p:nvSpPr>
          <p:cNvPr id="47" name="TextBox 46"/>
          <p:cNvSpPr txBox="1"/>
          <p:nvPr/>
        </p:nvSpPr>
        <p:spPr>
          <a:xfrm>
            <a:off x="5654672" y="5038633"/>
            <a:ext cx="427854" cy="276999"/>
          </a:xfrm>
          <a:prstGeom prst="rect">
            <a:avLst/>
          </a:prstGeom>
          <a:noFill/>
        </p:spPr>
        <p:txBody>
          <a:bodyPr wrap="square" rtlCol="0">
            <a:spAutoFit/>
          </a:bodyPr>
          <a:lstStyle/>
          <a:p>
            <a:r>
              <a:rPr lang="en-US" sz="1200" dirty="0">
                <a:solidFill>
                  <a:schemeClr val="accent1"/>
                </a:solidFill>
              </a:rPr>
              <a:t>BE</a:t>
            </a:r>
          </a:p>
        </p:txBody>
      </p:sp>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5421" y="4010914"/>
            <a:ext cx="618745" cy="618745"/>
          </a:xfrm>
          <a:prstGeom prst="rect">
            <a:avLst/>
          </a:prstGeom>
          <a:effectLst>
            <a:outerShdw blurRad="50800" dist="50800" dir="5400000" algn="ctr" rotWithShape="0">
              <a:srgbClr val="000000">
                <a:alpha val="0"/>
              </a:srgbClr>
            </a:outerShdw>
          </a:effectLst>
        </p:spPr>
      </p:pic>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4422" y="5422719"/>
            <a:ext cx="618745" cy="618745"/>
          </a:xfrm>
          <a:prstGeom prst="rect">
            <a:avLst/>
          </a:prstGeom>
        </p:spPr>
      </p:pic>
      <p:sp>
        <p:nvSpPr>
          <p:cNvPr id="50" name="TextBox 49"/>
          <p:cNvSpPr txBox="1"/>
          <p:nvPr/>
        </p:nvSpPr>
        <p:spPr>
          <a:xfrm>
            <a:off x="5254149" y="3323333"/>
            <a:ext cx="1772094" cy="276446"/>
          </a:xfrm>
          <a:prstGeom prst="rect">
            <a:avLst/>
          </a:prstGeom>
          <a:noFill/>
        </p:spPr>
        <p:txBody>
          <a:bodyPr wrap="square" rtlCol="0">
            <a:spAutoFit/>
          </a:bodyPr>
          <a:lstStyle/>
          <a:p>
            <a:r>
              <a:rPr lang="en-US" sz="1200" dirty="0">
                <a:solidFill>
                  <a:schemeClr val="accent1"/>
                </a:solidFill>
              </a:rPr>
              <a:t>App Stack Subnet</a:t>
            </a:r>
          </a:p>
        </p:txBody>
      </p:sp>
      <p:cxnSp>
        <p:nvCxnSpPr>
          <p:cNvPr id="51" name="Straight Arrow Connector 50"/>
          <p:cNvCxnSpPr>
            <a:endCxn id="17" idx="0"/>
          </p:cNvCxnSpPr>
          <p:nvPr/>
        </p:nvCxnSpPr>
        <p:spPr>
          <a:xfrm flipH="1">
            <a:off x="4258852" y="3077347"/>
            <a:ext cx="2055243" cy="23507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3" idx="2"/>
          </p:cNvCxnSpPr>
          <p:nvPr/>
        </p:nvCxnSpPr>
        <p:spPr>
          <a:xfrm flipH="1">
            <a:off x="6031822" y="3102435"/>
            <a:ext cx="512962" cy="27902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4" idx="2"/>
            <a:endCxn id="35" idx="2"/>
          </p:cNvCxnSpPr>
          <p:nvPr/>
        </p:nvCxnSpPr>
        <p:spPr>
          <a:xfrm rot="5400000" flipH="1" flipV="1">
            <a:off x="6193381" y="3967887"/>
            <a:ext cx="12246" cy="4286366"/>
          </a:xfrm>
          <a:prstGeom prst="bentConnector3">
            <a:avLst>
              <a:gd name="adj1" fmla="val -35341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2" idx="2"/>
            <a:endCxn id="35" idx="2"/>
          </p:cNvCxnSpPr>
          <p:nvPr/>
        </p:nvCxnSpPr>
        <p:spPr>
          <a:xfrm rot="16200000" flipH="1">
            <a:off x="7096775" y="4859034"/>
            <a:ext cx="2361" cy="2489464"/>
          </a:xfrm>
          <a:prstGeom prst="bentConnector3">
            <a:avLst>
              <a:gd name="adj1" fmla="val 9782338"/>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3840" y="2402854"/>
            <a:ext cx="618745" cy="618745"/>
          </a:xfrm>
          <a:prstGeom prst="rect">
            <a:avLst/>
          </a:prstGeom>
          <a:noFill/>
        </p:spPr>
      </p:pic>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5411" y="2483690"/>
            <a:ext cx="618745" cy="618745"/>
          </a:xfrm>
          <a:prstGeom prst="rect">
            <a:avLst/>
          </a:prstGeom>
          <a:effectLst>
            <a:outerShdw blurRad="50800" dist="50800" dir="5400000" algn="ctr" rotWithShape="0">
              <a:srgbClr val="000000">
                <a:alpha val="0"/>
              </a:srgbClr>
            </a:outerShdw>
          </a:effectLst>
        </p:spPr>
      </p:pic>
      <p:sp>
        <p:nvSpPr>
          <p:cNvPr id="67" name="Rectangle 66"/>
          <p:cNvSpPr/>
          <p:nvPr/>
        </p:nvSpPr>
        <p:spPr>
          <a:xfrm>
            <a:off x="577261" y="3448735"/>
            <a:ext cx="1832084" cy="1247141"/>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8802" y="3889682"/>
            <a:ext cx="618745" cy="618745"/>
          </a:xfrm>
          <a:prstGeom prst="rect">
            <a:avLst/>
          </a:prstGeom>
          <a:noFill/>
        </p:spPr>
      </p:pic>
      <p:pic>
        <p:nvPicPr>
          <p:cNvPr id="69" name="Picture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20373" y="3970518"/>
            <a:ext cx="618745" cy="618745"/>
          </a:xfrm>
          <a:prstGeom prst="rect">
            <a:avLst/>
          </a:prstGeom>
          <a:effectLst>
            <a:outerShdw blurRad="50800" dist="50800" dir="5400000" algn="ctr" rotWithShape="0">
              <a:srgbClr val="000000">
                <a:alpha val="0"/>
              </a:srgbClr>
            </a:outerShdw>
          </a:effectLst>
        </p:spPr>
      </p:pic>
      <p:sp>
        <p:nvSpPr>
          <p:cNvPr id="70" name="TextBox 69"/>
          <p:cNvSpPr txBox="1"/>
          <p:nvPr/>
        </p:nvSpPr>
        <p:spPr>
          <a:xfrm>
            <a:off x="544511" y="3439215"/>
            <a:ext cx="1772094" cy="276446"/>
          </a:xfrm>
          <a:prstGeom prst="rect">
            <a:avLst/>
          </a:prstGeom>
          <a:noFill/>
        </p:spPr>
        <p:txBody>
          <a:bodyPr wrap="square" rtlCol="0">
            <a:spAutoFit/>
          </a:bodyPr>
          <a:lstStyle/>
          <a:p>
            <a:r>
              <a:rPr lang="en-US" sz="1200" dirty="0" err="1">
                <a:solidFill>
                  <a:schemeClr val="accent1"/>
                </a:solidFill>
              </a:rPr>
              <a:t>Zabbix</a:t>
            </a:r>
            <a:r>
              <a:rPr lang="en-US" sz="1200" dirty="0">
                <a:solidFill>
                  <a:schemeClr val="accent1"/>
                </a:solidFill>
              </a:rPr>
              <a:t>/Nagios Subnet</a:t>
            </a:r>
          </a:p>
        </p:txBody>
      </p:sp>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2758" y="4273079"/>
            <a:ext cx="317489" cy="317489"/>
          </a:xfrm>
          <a:prstGeom prst="rect">
            <a:avLst/>
          </a:prstGeom>
        </p:spPr>
      </p:pic>
      <p:pic>
        <p:nvPicPr>
          <p:cNvPr id="72" name="Picture 71"/>
          <p:cNvPicPr>
            <a:picLocks noChangeAspect="1"/>
          </p:cNvPicPr>
          <p:nvPr/>
        </p:nvPicPr>
        <p:blipFill>
          <a:blip r:embed="rId10"/>
          <a:stretch>
            <a:fillRect/>
          </a:stretch>
        </p:blipFill>
        <p:spPr>
          <a:xfrm>
            <a:off x="10270525" y="1793577"/>
            <a:ext cx="2362200" cy="4772025"/>
          </a:xfrm>
          <a:prstGeom prst="rect">
            <a:avLst/>
          </a:prstGeom>
        </p:spPr>
      </p:pic>
      <p:cxnSp>
        <p:nvCxnSpPr>
          <p:cNvPr id="73" name="Straight Arrow Connector 72"/>
          <p:cNvCxnSpPr/>
          <p:nvPr/>
        </p:nvCxnSpPr>
        <p:spPr>
          <a:xfrm>
            <a:off x="6499646" y="1463583"/>
            <a:ext cx="5546479" cy="385929"/>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85396" y="4843743"/>
            <a:ext cx="1832084" cy="1238812"/>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8463" y="5310935"/>
            <a:ext cx="618745" cy="618745"/>
          </a:xfrm>
          <a:prstGeom prst="rect">
            <a:avLst/>
          </a:prstGeom>
          <a:noFill/>
        </p:spPr>
      </p:pic>
      <p:pic>
        <p:nvPicPr>
          <p:cNvPr id="79" name="Picture 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0034" y="5391771"/>
            <a:ext cx="618745" cy="618745"/>
          </a:xfrm>
          <a:prstGeom prst="rect">
            <a:avLst/>
          </a:prstGeom>
          <a:effectLst>
            <a:outerShdw blurRad="50800" dist="50800" dir="5400000" algn="ctr" rotWithShape="0">
              <a:srgbClr val="000000">
                <a:alpha val="0"/>
              </a:srgbClr>
            </a:outerShdw>
          </a:effectLst>
        </p:spPr>
      </p:pic>
      <p:sp>
        <p:nvSpPr>
          <p:cNvPr id="80" name="TextBox 79"/>
          <p:cNvSpPr txBox="1"/>
          <p:nvPr/>
        </p:nvSpPr>
        <p:spPr>
          <a:xfrm>
            <a:off x="591010" y="4894514"/>
            <a:ext cx="1772094" cy="276446"/>
          </a:xfrm>
          <a:prstGeom prst="rect">
            <a:avLst/>
          </a:prstGeom>
          <a:noFill/>
        </p:spPr>
        <p:txBody>
          <a:bodyPr wrap="square" rtlCol="0">
            <a:spAutoFit/>
          </a:bodyPr>
          <a:lstStyle/>
          <a:p>
            <a:r>
              <a:rPr lang="en-US" sz="1200" dirty="0">
                <a:solidFill>
                  <a:schemeClr val="accent1"/>
                </a:solidFill>
              </a:rPr>
              <a:t>ELK Subnet</a:t>
            </a:r>
          </a:p>
        </p:txBody>
      </p:sp>
      <p:sp>
        <p:nvSpPr>
          <p:cNvPr id="81" name="Rectangle 80"/>
          <p:cNvSpPr/>
          <p:nvPr/>
        </p:nvSpPr>
        <p:spPr>
          <a:xfrm>
            <a:off x="570585" y="2038071"/>
            <a:ext cx="1832084" cy="1247141"/>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2126" y="2479018"/>
            <a:ext cx="618745" cy="618745"/>
          </a:xfrm>
          <a:prstGeom prst="rect">
            <a:avLst/>
          </a:prstGeom>
          <a:noFill/>
        </p:spPr>
      </p:pic>
      <p:pic>
        <p:nvPicPr>
          <p:cNvPr id="83" name="Pictur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3697" y="2559854"/>
            <a:ext cx="618745" cy="618745"/>
          </a:xfrm>
          <a:prstGeom prst="rect">
            <a:avLst/>
          </a:prstGeom>
          <a:effectLst>
            <a:outerShdw blurRad="50800" dist="50800" dir="5400000" algn="ctr" rotWithShape="0">
              <a:srgbClr val="000000">
                <a:alpha val="0"/>
              </a:srgbClr>
            </a:outerShdw>
          </a:effectLst>
        </p:spPr>
      </p:pic>
      <p:sp>
        <p:nvSpPr>
          <p:cNvPr id="84" name="TextBox 83"/>
          <p:cNvSpPr txBox="1"/>
          <p:nvPr/>
        </p:nvSpPr>
        <p:spPr>
          <a:xfrm>
            <a:off x="537834" y="2028551"/>
            <a:ext cx="1930633" cy="276999"/>
          </a:xfrm>
          <a:prstGeom prst="rect">
            <a:avLst/>
          </a:prstGeom>
          <a:noFill/>
        </p:spPr>
        <p:txBody>
          <a:bodyPr wrap="square" rtlCol="0">
            <a:spAutoFit/>
          </a:bodyPr>
          <a:lstStyle/>
          <a:p>
            <a:r>
              <a:rPr lang="en-US" sz="1200" dirty="0">
                <a:solidFill>
                  <a:schemeClr val="accent1"/>
                </a:solidFill>
              </a:rPr>
              <a:t>Deployment engine Subnet</a:t>
            </a:r>
          </a:p>
        </p:txBody>
      </p:sp>
      <p:pic>
        <p:nvPicPr>
          <p:cNvPr id="85" name="Picture 8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64821" y="821736"/>
            <a:ext cx="708367" cy="708367"/>
          </a:xfrm>
          <a:prstGeom prst="rect">
            <a:avLst/>
          </a:prstGeom>
        </p:spPr>
      </p:pic>
      <p:pic>
        <p:nvPicPr>
          <p:cNvPr id="86" name="Pictur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0259" y="1604065"/>
            <a:ext cx="317489" cy="317489"/>
          </a:xfrm>
          <a:prstGeom prst="rect">
            <a:avLst/>
          </a:prstGeom>
        </p:spPr>
      </p:pic>
      <p:pic>
        <p:nvPicPr>
          <p:cNvPr id="87" name="Picture 8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986712" y="4068625"/>
            <a:ext cx="612603" cy="612603"/>
          </a:xfrm>
          <a:prstGeom prst="rect">
            <a:avLst/>
          </a:prstGeom>
        </p:spPr>
      </p:pic>
      <p:pic>
        <p:nvPicPr>
          <p:cNvPr id="88" name="Picture 8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42133" y="532343"/>
            <a:ext cx="1091503" cy="1091503"/>
          </a:xfrm>
          <a:prstGeom prst="rect">
            <a:avLst/>
          </a:prstGeom>
        </p:spPr>
      </p:pic>
      <p:pic>
        <p:nvPicPr>
          <p:cNvPr id="90" name="Picture 8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63853" y="3659692"/>
            <a:ext cx="294999" cy="294999"/>
          </a:xfrm>
          <a:prstGeom prst="rect">
            <a:avLst/>
          </a:prstGeom>
        </p:spPr>
      </p:pic>
      <p:pic>
        <p:nvPicPr>
          <p:cNvPr id="91" name="Picture 9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65453" y="3651971"/>
            <a:ext cx="294999" cy="294999"/>
          </a:xfrm>
          <a:prstGeom prst="rect">
            <a:avLst/>
          </a:prstGeom>
        </p:spPr>
      </p:pic>
      <p:grpSp>
        <p:nvGrpSpPr>
          <p:cNvPr id="108" name="Group 107"/>
          <p:cNvGrpSpPr/>
          <p:nvPr/>
        </p:nvGrpSpPr>
        <p:grpSpPr>
          <a:xfrm>
            <a:off x="2175191" y="968039"/>
            <a:ext cx="4399574" cy="5224097"/>
            <a:chOff x="2175191" y="968039"/>
            <a:chExt cx="4399574" cy="5224097"/>
          </a:xfrm>
        </p:grpSpPr>
        <p:sp>
          <p:nvSpPr>
            <p:cNvPr id="101" name="Rectangle 100"/>
            <p:cNvSpPr/>
            <p:nvPr/>
          </p:nvSpPr>
          <p:spPr>
            <a:xfrm>
              <a:off x="3330506" y="3217828"/>
              <a:ext cx="1471643" cy="296485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2" name="Rectangle 101"/>
            <p:cNvSpPr/>
            <p:nvPr/>
          </p:nvSpPr>
          <p:spPr>
            <a:xfrm>
              <a:off x="5103122" y="3227278"/>
              <a:ext cx="1471643" cy="296485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103" name="Straight Arrow Connector 102"/>
            <p:cNvCxnSpPr/>
            <p:nvPr/>
          </p:nvCxnSpPr>
          <p:spPr>
            <a:xfrm>
              <a:off x="3169177" y="1317144"/>
              <a:ext cx="250879" cy="1889917"/>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175191" y="968039"/>
              <a:ext cx="2002920" cy="400110"/>
            </a:xfrm>
            <a:prstGeom prst="rect">
              <a:avLst/>
            </a:prstGeom>
            <a:noFill/>
            <a:ln>
              <a:noFill/>
            </a:ln>
          </p:spPr>
          <p:txBody>
            <a:bodyPr wrap="square" rtlCol="0">
              <a:spAutoFit/>
            </a:bodyPr>
            <a:lstStyle/>
            <a:p>
              <a:r>
                <a:rPr lang="en-US" sz="2000" dirty="0">
                  <a:solidFill>
                    <a:schemeClr val="accent6"/>
                  </a:solidFill>
                </a:rPr>
                <a:t>Deployment Pods</a:t>
              </a:r>
            </a:p>
          </p:txBody>
        </p:sp>
        <p:cxnSp>
          <p:nvCxnSpPr>
            <p:cNvPr id="106" name="Straight Arrow Connector 105"/>
            <p:cNvCxnSpPr/>
            <p:nvPr/>
          </p:nvCxnSpPr>
          <p:spPr>
            <a:xfrm>
              <a:off x="3269889" y="1318834"/>
              <a:ext cx="1998094" cy="1876048"/>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51782" y="984435"/>
            <a:ext cx="6045001" cy="5051400"/>
            <a:chOff x="951782" y="984435"/>
            <a:chExt cx="6045001" cy="5051400"/>
          </a:xfrm>
        </p:grpSpPr>
        <p:grpSp>
          <p:nvGrpSpPr>
            <p:cNvPr id="100" name="Group 99"/>
            <p:cNvGrpSpPr/>
            <p:nvPr/>
          </p:nvGrpSpPr>
          <p:grpSpPr>
            <a:xfrm>
              <a:off x="3588867" y="984435"/>
              <a:ext cx="3407916" cy="5051400"/>
              <a:chOff x="3588867" y="984435"/>
              <a:chExt cx="3407916" cy="5051400"/>
            </a:xfrm>
          </p:grpSpPr>
          <p:sp>
            <p:nvSpPr>
              <p:cNvPr id="92" name="Rectangle 91"/>
              <p:cNvSpPr/>
              <p:nvPr/>
            </p:nvSpPr>
            <p:spPr>
              <a:xfrm>
                <a:off x="6046941" y="2363999"/>
                <a:ext cx="949842"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3" name="Rectangle 92"/>
              <p:cNvSpPr/>
              <p:nvPr/>
            </p:nvSpPr>
            <p:spPr>
              <a:xfrm>
                <a:off x="3639879" y="3956598"/>
                <a:ext cx="949842"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4" name="Rectangle 93"/>
              <p:cNvSpPr/>
              <p:nvPr/>
            </p:nvSpPr>
            <p:spPr>
              <a:xfrm>
                <a:off x="3588867" y="5289264"/>
                <a:ext cx="949842"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5" name="TextBox 94"/>
              <p:cNvSpPr txBox="1"/>
              <p:nvPr/>
            </p:nvSpPr>
            <p:spPr>
              <a:xfrm>
                <a:off x="4323161" y="984435"/>
                <a:ext cx="1161453" cy="400110"/>
              </a:xfrm>
              <a:prstGeom prst="rect">
                <a:avLst/>
              </a:prstGeom>
              <a:noFill/>
              <a:ln>
                <a:noFill/>
              </a:ln>
            </p:spPr>
            <p:txBody>
              <a:bodyPr wrap="square" rtlCol="0">
                <a:spAutoFit/>
              </a:bodyPr>
              <a:lstStyle/>
              <a:p>
                <a:r>
                  <a:rPr lang="en-US" sz="2000" dirty="0">
                    <a:solidFill>
                      <a:schemeClr val="accent6"/>
                    </a:solidFill>
                  </a:rPr>
                  <a:t>Roles</a:t>
                </a:r>
              </a:p>
            </p:txBody>
          </p:sp>
          <p:cxnSp>
            <p:nvCxnSpPr>
              <p:cNvPr id="96" name="Straight Arrow Connector 95"/>
              <p:cNvCxnSpPr/>
              <p:nvPr/>
            </p:nvCxnSpPr>
            <p:spPr>
              <a:xfrm>
                <a:off x="4777491" y="1317144"/>
                <a:ext cx="1177302" cy="1104824"/>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4435201" y="1334232"/>
                <a:ext cx="197239" cy="2517563"/>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951782" y="2448311"/>
              <a:ext cx="949066"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7" name="Rectangle 96"/>
            <p:cNvSpPr/>
            <p:nvPr/>
          </p:nvSpPr>
          <p:spPr>
            <a:xfrm>
              <a:off x="1018770" y="3856606"/>
              <a:ext cx="949066"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9" name="Rectangle 98"/>
            <p:cNvSpPr/>
            <p:nvPr/>
          </p:nvSpPr>
          <p:spPr>
            <a:xfrm>
              <a:off x="1018770" y="5286590"/>
              <a:ext cx="949066"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104" name="Straight Arrow Connector 103"/>
            <p:cNvCxnSpPr>
              <a:endCxn id="89" idx="3"/>
            </p:cNvCxnSpPr>
            <p:nvPr/>
          </p:nvCxnSpPr>
          <p:spPr>
            <a:xfrm flipH="1">
              <a:off x="1900848" y="1323787"/>
              <a:ext cx="2606608" cy="1497810"/>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97" idx="3"/>
            </p:cNvCxnSpPr>
            <p:nvPr/>
          </p:nvCxnSpPr>
          <p:spPr>
            <a:xfrm flipH="1">
              <a:off x="1967836" y="1369615"/>
              <a:ext cx="2588306" cy="2860277"/>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99" idx="3"/>
            </p:cNvCxnSpPr>
            <p:nvPr/>
          </p:nvCxnSpPr>
          <p:spPr>
            <a:xfrm flipH="1">
              <a:off x="1967836" y="1407491"/>
              <a:ext cx="2630193" cy="4252385"/>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2706986" y="965015"/>
            <a:ext cx="7514517" cy="3308064"/>
            <a:chOff x="2706986" y="965015"/>
            <a:chExt cx="7514517" cy="3308064"/>
          </a:xfrm>
        </p:grpSpPr>
        <p:sp>
          <p:nvSpPr>
            <p:cNvPr id="110" name="TextBox 109"/>
            <p:cNvSpPr txBox="1"/>
            <p:nvPr/>
          </p:nvSpPr>
          <p:spPr>
            <a:xfrm>
              <a:off x="7330276" y="965015"/>
              <a:ext cx="2260290" cy="400110"/>
            </a:xfrm>
            <a:prstGeom prst="rect">
              <a:avLst/>
            </a:prstGeom>
            <a:noFill/>
            <a:ln>
              <a:noFill/>
            </a:ln>
          </p:spPr>
          <p:txBody>
            <a:bodyPr wrap="square" rtlCol="0">
              <a:spAutoFit/>
            </a:bodyPr>
            <a:lstStyle/>
            <a:p>
              <a:r>
                <a:rPr lang="en-US" sz="2000" dirty="0">
                  <a:solidFill>
                    <a:schemeClr val="accent6"/>
                  </a:solidFill>
                </a:rPr>
                <a:t>Shared Resources</a:t>
              </a:r>
            </a:p>
          </p:txBody>
        </p:sp>
        <p:cxnSp>
          <p:nvCxnSpPr>
            <p:cNvPr id="111" name="Straight Arrow Connector 110"/>
            <p:cNvCxnSpPr/>
            <p:nvPr/>
          </p:nvCxnSpPr>
          <p:spPr>
            <a:xfrm flipH="1">
              <a:off x="2706986" y="1355832"/>
              <a:ext cx="5444642" cy="482381"/>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8060536" y="1323787"/>
              <a:ext cx="157697" cy="546052"/>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8293013" y="1365125"/>
              <a:ext cx="780430" cy="2642110"/>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71" idx="0"/>
            </p:cNvCxnSpPr>
            <p:nvPr/>
          </p:nvCxnSpPr>
          <p:spPr>
            <a:xfrm>
              <a:off x="8342687" y="1365125"/>
              <a:ext cx="1878816" cy="2907954"/>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767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0" presetClass="exit" presetSubtype="0" fill="hold" nodeType="withEffect">
                                  <p:stCondLst>
                                    <p:cond delay="0"/>
                                  </p:stCondLst>
                                  <p:childTnLst>
                                    <p:animEffect transition="out" filter="fade">
                                      <p:cBhvr>
                                        <p:cTn id="12" dur="500"/>
                                        <p:tgtEl>
                                          <p:spTgt spid="108"/>
                                        </p:tgtEl>
                                      </p:cBhvr>
                                    </p:animEffect>
                                    <p:set>
                                      <p:cBhvr>
                                        <p:cTn id="13" dur="1" fill="hold">
                                          <p:stCondLst>
                                            <p:cond delay="499"/>
                                          </p:stCondLst>
                                        </p:cTn>
                                        <p:tgtEl>
                                          <p:spTgt spid="10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8"/>
                                        </p:tgtEl>
                                        <p:attrNameLst>
                                          <p:attrName>style.visibility</p:attrName>
                                        </p:attrNameLst>
                                      </p:cBhvr>
                                      <p:to>
                                        <p:strVal val="visible"/>
                                      </p:to>
                                    </p:set>
                                  </p:childTnLst>
                                </p:cTn>
                              </p:par>
                              <p:par>
                                <p:cTn id="18" presetID="10" presetClass="exit" presetSubtype="0" fill="hold" nodeType="with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991375"/>
            <a:ext cx="11653523" cy="6493151"/>
          </a:xfrm>
        </p:spPr>
        <p:txBody>
          <a:bodyPr/>
          <a:lstStyle/>
          <a:p>
            <a:r>
              <a:rPr lang="en-US" sz="2800" dirty="0"/>
              <a:t>Lots of variables makes free form less desirable</a:t>
            </a:r>
          </a:p>
          <a:p>
            <a:pPr lvl="1"/>
            <a:r>
              <a:rPr lang="en-US" sz="2400" dirty="0"/>
              <a:t>Potentially different VM types, different number of disks, and instances</a:t>
            </a:r>
          </a:p>
          <a:p>
            <a:pPr lvl="2"/>
            <a:r>
              <a:rPr lang="en-US" sz="2000" dirty="0"/>
              <a:t>Hadoop with 8 master nodes w/ 4 attached disks and 16 disks pooled on each data node would have 208 VMs and 3232 disks. </a:t>
            </a:r>
          </a:p>
          <a:p>
            <a:pPr lvl="1"/>
            <a:r>
              <a:rPr lang="en-US" sz="2400" dirty="0"/>
              <a:t>Resource constraints need to be factored on the fly</a:t>
            </a:r>
          </a:p>
          <a:p>
            <a:pPr lvl="1"/>
            <a:r>
              <a:rPr lang="en-US" sz="2400" dirty="0"/>
              <a:t>No math capabilities in ARM language</a:t>
            </a:r>
          </a:p>
          <a:p>
            <a:pPr lvl="1"/>
            <a:r>
              <a:rPr lang="en-US" sz="2400" dirty="0"/>
              <a:t>Harder to price, manage, support for the Enterprise, SI, or CSV</a:t>
            </a:r>
          </a:p>
          <a:p>
            <a:r>
              <a:rPr lang="en-US" sz="2800" dirty="0"/>
              <a:t>T-shirt Sizes / SKUs are the common approach</a:t>
            </a:r>
          </a:p>
          <a:p>
            <a:pPr lvl="1"/>
            <a:r>
              <a:rPr lang="en-US" sz="2400" dirty="0"/>
              <a:t>Known configuration makes testing easier</a:t>
            </a:r>
          </a:p>
          <a:p>
            <a:pPr lvl="1"/>
            <a:r>
              <a:rPr lang="en-US" sz="2400" dirty="0"/>
              <a:t>Easier to model cost/price</a:t>
            </a:r>
          </a:p>
          <a:p>
            <a:pPr lvl="1"/>
            <a:r>
              <a:rPr lang="en-US" sz="2400" dirty="0"/>
              <a:t>Easier to support</a:t>
            </a:r>
          </a:p>
          <a:p>
            <a:pPr lvl="1"/>
            <a:r>
              <a:rPr lang="en-US" sz="2400" dirty="0"/>
              <a:t>Easier to manage</a:t>
            </a:r>
          </a:p>
          <a:p>
            <a:pPr lvl="1"/>
            <a:r>
              <a:rPr lang="en-US" sz="2400" dirty="0"/>
              <a:t>Allows for better density within a subscription</a:t>
            </a:r>
          </a:p>
          <a:p>
            <a:pPr lvl="1"/>
            <a:endParaRPr lang="en-US" sz="2400" dirty="0"/>
          </a:p>
          <a:p>
            <a:pPr lvl="1"/>
            <a:endParaRPr lang="en-US" sz="2400" dirty="0"/>
          </a:p>
        </p:txBody>
      </p:sp>
      <p:sp>
        <p:nvSpPr>
          <p:cNvPr id="3" name="Title 2"/>
          <p:cNvSpPr>
            <a:spLocks noGrp="1"/>
          </p:cNvSpPr>
          <p:nvPr>
            <p:ph type="title"/>
          </p:nvPr>
        </p:nvSpPr>
        <p:spPr/>
        <p:txBody>
          <a:bodyPr/>
          <a:lstStyle/>
          <a:p>
            <a:r>
              <a:rPr lang="en-US" dirty="0"/>
              <a:t>Known Configurations/SKUs vs. Free Form</a:t>
            </a:r>
          </a:p>
        </p:txBody>
      </p:sp>
    </p:spTree>
    <p:extLst>
      <p:ext uri="{BB962C8B-B14F-4D97-AF65-F5344CB8AC3E}">
        <p14:creationId xmlns:p14="http://schemas.microsoft.com/office/powerpoint/2010/main" val="2558996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complex ARM template</a:t>
            </a:r>
          </a:p>
        </p:txBody>
      </p:sp>
      <p:pic>
        <p:nvPicPr>
          <p:cNvPr id="4" name="Picture 3"/>
          <p:cNvPicPr>
            <a:picLocks noChangeAspect="1"/>
          </p:cNvPicPr>
          <p:nvPr/>
        </p:nvPicPr>
        <p:blipFill>
          <a:blip r:embed="rId3"/>
          <a:stretch>
            <a:fillRect/>
          </a:stretch>
        </p:blipFill>
        <p:spPr>
          <a:xfrm>
            <a:off x="2571041" y="869837"/>
            <a:ext cx="7141378" cy="5931456"/>
          </a:xfrm>
          <a:prstGeom prst="rect">
            <a:avLst/>
          </a:prstGeom>
        </p:spPr>
      </p:pic>
    </p:spTree>
    <p:extLst>
      <p:ext uri="{BB962C8B-B14F-4D97-AF65-F5344CB8AC3E}">
        <p14:creationId xmlns:p14="http://schemas.microsoft.com/office/powerpoint/2010/main" val="4174370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 a complex solution using ARM templates</a:t>
            </a:r>
          </a:p>
        </p:txBody>
      </p:sp>
    </p:spTree>
    <p:extLst>
      <p:ext uri="{BB962C8B-B14F-4D97-AF65-F5344CB8AC3E}">
        <p14:creationId xmlns:p14="http://schemas.microsoft.com/office/powerpoint/2010/main" val="146698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Template Scopes</a:t>
            </a:r>
            <a:endParaRPr lang="en-US" dirty="0"/>
          </a:p>
        </p:txBody>
      </p:sp>
      <p:sp>
        <p:nvSpPr>
          <p:cNvPr id="3" name="Text Placeholder 2"/>
          <p:cNvSpPr>
            <a:spLocks noGrp="1"/>
          </p:cNvSpPr>
          <p:nvPr>
            <p:ph sz="quarter" idx="10"/>
          </p:nvPr>
        </p:nvSpPr>
        <p:spPr>
          <a:xfrm>
            <a:off x="379413" y="1306286"/>
            <a:ext cx="11525250" cy="5372328"/>
          </a:xfrm>
        </p:spPr>
        <p:txBody>
          <a:bodyPr/>
          <a:lstStyle/>
          <a:p>
            <a:r>
              <a:rPr lang="en-US" sz="2800" dirty="0"/>
              <a:t>Capacity </a:t>
            </a:r>
          </a:p>
          <a:p>
            <a:pPr lvl="1"/>
            <a:r>
              <a:rPr lang="en-US" sz="2400" dirty="0"/>
              <a:t>May be one or more linked templates with a scoped purpose</a:t>
            </a:r>
          </a:p>
          <a:p>
            <a:pPr lvl="1"/>
            <a:r>
              <a:rPr lang="en-US" sz="2400" dirty="0"/>
              <a:t>Delivers an environment, with appropriate security and auditing for compliance</a:t>
            </a:r>
          </a:p>
          <a:p>
            <a:r>
              <a:rPr lang="en-US" sz="2800" dirty="0"/>
              <a:t> Capability</a:t>
            </a:r>
          </a:p>
          <a:p>
            <a:pPr lvl="1"/>
            <a:r>
              <a:rPr lang="en-US" sz="2400" dirty="0"/>
              <a:t>May be one or more linked templates with a scoped purpose</a:t>
            </a:r>
          </a:p>
          <a:p>
            <a:pPr lvl="1"/>
            <a:r>
              <a:rPr lang="en-US" sz="2400" dirty="0"/>
              <a:t>Delivers a technology or a capability that can be utilized post-deployment </a:t>
            </a:r>
          </a:p>
          <a:p>
            <a:pPr lvl="1"/>
            <a:r>
              <a:rPr lang="en-US" sz="2400" dirty="0"/>
              <a:t>Examples include delivering capabilities such as SQL Server, Cassandra, </a:t>
            </a:r>
            <a:r>
              <a:rPr lang="en-US" sz="2400" dirty="0" err="1"/>
              <a:t>Elasticsearch</a:t>
            </a:r>
            <a:r>
              <a:rPr lang="en-US" sz="2400" dirty="0"/>
              <a:t>, Hadoop, a Web Server, etc.</a:t>
            </a:r>
          </a:p>
          <a:p>
            <a:r>
              <a:rPr lang="en-US" sz="2800" dirty="0"/>
              <a:t>End to End Solution</a:t>
            </a:r>
          </a:p>
          <a:p>
            <a:pPr lvl="1"/>
            <a:r>
              <a:rPr lang="en-US" sz="2400" dirty="0"/>
              <a:t>Compositions of one or more capability scoped templates</a:t>
            </a:r>
          </a:p>
          <a:p>
            <a:pPr lvl="1"/>
            <a:r>
              <a:rPr lang="en-US" sz="2400" dirty="0"/>
              <a:t>Examples include end to end data pipeline</a:t>
            </a:r>
          </a:p>
          <a:p>
            <a:endParaRPr lang="en-US" sz="2800" dirty="0"/>
          </a:p>
        </p:txBody>
      </p:sp>
    </p:spTree>
    <p:extLst>
      <p:ext uri="{BB962C8B-B14F-4D97-AF65-F5344CB8AC3E}">
        <p14:creationId xmlns:p14="http://schemas.microsoft.com/office/powerpoint/2010/main" val="170169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3830" y="1002109"/>
            <a:ext cx="11651870" cy="3298769"/>
          </a:xfrm>
        </p:spPr>
        <p:txBody>
          <a:bodyPr/>
          <a:lstStyle/>
          <a:p>
            <a:r>
              <a:rPr lang="en-US" dirty="0"/>
              <a:t>Specialize VMs based on their role or desired configuration</a:t>
            </a:r>
          </a:p>
          <a:p>
            <a:pPr lvl="1"/>
            <a:r>
              <a:rPr lang="en-US" dirty="0"/>
              <a:t>VM Scale Set can now be used (GA)</a:t>
            </a:r>
          </a:p>
          <a:p>
            <a:r>
              <a:rPr lang="en-US" dirty="0"/>
              <a:t>Heavily based on VM Extensions</a:t>
            </a:r>
          </a:p>
          <a:p>
            <a:r>
              <a:rPr lang="en-US" dirty="0"/>
              <a:t>Windows and Linux platform and custom images</a:t>
            </a:r>
          </a:p>
          <a:p>
            <a:r>
              <a:rPr lang="en-US" dirty="0"/>
              <a:t>Ideal for clusters</a:t>
            </a:r>
          </a:p>
        </p:txBody>
      </p:sp>
      <p:sp>
        <p:nvSpPr>
          <p:cNvPr id="2" name="Title 1"/>
          <p:cNvSpPr>
            <a:spLocks noGrp="1"/>
          </p:cNvSpPr>
          <p:nvPr>
            <p:ph type="title"/>
          </p:nvPr>
        </p:nvSpPr>
        <p:spPr/>
        <p:txBody>
          <a:bodyPr>
            <a:normAutofit/>
          </a:bodyPr>
          <a:lstStyle/>
          <a:p>
            <a:r>
              <a:rPr lang="en-US" dirty="0"/>
              <a:t>Creating “roles” or “tiers”</a:t>
            </a:r>
          </a:p>
        </p:txBody>
      </p:sp>
      <p:grpSp>
        <p:nvGrpSpPr>
          <p:cNvPr id="213" name="Group 212"/>
          <p:cNvGrpSpPr/>
          <p:nvPr/>
        </p:nvGrpSpPr>
        <p:grpSpPr>
          <a:xfrm>
            <a:off x="5126902" y="3595814"/>
            <a:ext cx="5413879" cy="2296284"/>
            <a:chOff x="2776251" y="3452140"/>
            <a:chExt cx="6059277" cy="2717863"/>
          </a:xfrm>
        </p:grpSpPr>
        <p:sp>
          <p:nvSpPr>
            <p:cNvPr id="214" name="Rectangle 213"/>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5" name="Rectangle 214"/>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7" name="TextBox 216"/>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18" name="TextBox 217"/>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19" name="Rectangle 218"/>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TextBox 219"/>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21" name="Rectangle 220"/>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TextBox 221"/>
            <p:cNvSpPr txBox="1"/>
            <p:nvPr/>
          </p:nvSpPr>
          <p:spPr>
            <a:xfrm>
              <a:off x="3970645" y="4360674"/>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23" name="TextBox 222"/>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24" name="Rectangle 223"/>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5"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6" name="Rectangle 225"/>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7"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8" name="TextBox 227"/>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grpSp>
        <p:nvGrpSpPr>
          <p:cNvPr id="229" name="Group 228"/>
          <p:cNvGrpSpPr/>
          <p:nvPr/>
        </p:nvGrpSpPr>
        <p:grpSpPr>
          <a:xfrm>
            <a:off x="5498252" y="3800555"/>
            <a:ext cx="5413879" cy="2296284"/>
            <a:chOff x="2776251" y="3452140"/>
            <a:chExt cx="6059277" cy="2717863"/>
          </a:xfrm>
        </p:grpSpPr>
        <p:sp>
          <p:nvSpPr>
            <p:cNvPr id="230" name="Rectangle 229"/>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1" name="Rectangle 230"/>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3" name="TextBox 232"/>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34" name="TextBox 233"/>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35" name="Rectangle 234"/>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TextBox 235"/>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37" name="Rectangle 236"/>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TextBox 237"/>
            <p:cNvSpPr txBox="1"/>
            <p:nvPr/>
          </p:nvSpPr>
          <p:spPr>
            <a:xfrm>
              <a:off x="3970645" y="4360674"/>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39" name="TextBox 238"/>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40" name="Rectangle 239"/>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41"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2" name="Rectangle 241"/>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43"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4" name="TextBox 243"/>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grpSp>
        <p:nvGrpSpPr>
          <p:cNvPr id="245" name="Group 244"/>
          <p:cNvGrpSpPr/>
          <p:nvPr/>
        </p:nvGrpSpPr>
        <p:grpSpPr>
          <a:xfrm>
            <a:off x="5843329" y="4068020"/>
            <a:ext cx="5413879" cy="2296284"/>
            <a:chOff x="2776251" y="3452140"/>
            <a:chExt cx="6059277" cy="2717863"/>
          </a:xfrm>
        </p:grpSpPr>
        <p:sp>
          <p:nvSpPr>
            <p:cNvPr id="246" name="Rectangle 245"/>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7" name="Rectangle 246"/>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8" name="Rectangle 247"/>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TextBox 248"/>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50" name="TextBox 249"/>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51" name="Rectangle 250"/>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2" name="TextBox 251"/>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53" name="Rectangle 252"/>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TextBox 253"/>
            <p:cNvSpPr txBox="1"/>
            <p:nvPr/>
          </p:nvSpPr>
          <p:spPr>
            <a:xfrm>
              <a:off x="3970645" y="4360674"/>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55" name="TextBox 254"/>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56" name="Rectangle 255"/>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7"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8" name="Rectangle 257"/>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9"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0" name="TextBox 259"/>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grpSp>
        <p:nvGrpSpPr>
          <p:cNvPr id="261" name="Group 260"/>
          <p:cNvGrpSpPr/>
          <p:nvPr/>
        </p:nvGrpSpPr>
        <p:grpSpPr>
          <a:xfrm>
            <a:off x="6209765" y="4248034"/>
            <a:ext cx="5413879" cy="2296284"/>
            <a:chOff x="2776251" y="3452140"/>
            <a:chExt cx="6059277" cy="2717863"/>
          </a:xfrm>
        </p:grpSpPr>
        <p:sp>
          <p:nvSpPr>
            <p:cNvPr id="262" name="Rectangle 261"/>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3" name="Rectangle 262"/>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5" name="TextBox 264"/>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66" name="TextBox 265"/>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67" name="Rectangle 266"/>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8" name="TextBox 267"/>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69" name="Rectangle 268"/>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0" name="TextBox 269"/>
            <p:cNvSpPr txBox="1"/>
            <p:nvPr/>
          </p:nvSpPr>
          <p:spPr>
            <a:xfrm>
              <a:off x="3970645" y="4360674"/>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71" name="TextBox 270"/>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72" name="Rectangle 271"/>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73"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4" name="Rectangle 273"/>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75"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6" name="TextBox 275"/>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grpSp>
        <p:nvGrpSpPr>
          <p:cNvPr id="277" name="Group 276"/>
          <p:cNvGrpSpPr/>
          <p:nvPr/>
        </p:nvGrpSpPr>
        <p:grpSpPr>
          <a:xfrm>
            <a:off x="6561314" y="4458060"/>
            <a:ext cx="5413879" cy="2296284"/>
            <a:chOff x="2776251" y="3452140"/>
            <a:chExt cx="6059277" cy="2717863"/>
          </a:xfrm>
        </p:grpSpPr>
        <p:sp>
          <p:nvSpPr>
            <p:cNvPr id="278" name="Rectangle 277"/>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Rectangle 278"/>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Rectangle 279"/>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TextBox 280"/>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82" name="TextBox 281"/>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83" name="Rectangle 282"/>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4" name="TextBox 283"/>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85" name="Rectangle 284"/>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6" name="TextBox 285"/>
            <p:cNvSpPr txBox="1"/>
            <p:nvPr/>
          </p:nvSpPr>
          <p:spPr>
            <a:xfrm>
              <a:off x="3997753" y="4350067"/>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87" name="TextBox 286"/>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88" name="Rectangle 287"/>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89"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90" name="Rectangle 289"/>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91"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92" name="TextBox 291"/>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spTree>
    <p:extLst>
      <p:ext uri="{BB962C8B-B14F-4D97-AF65-F5344CB8AC3E}">
        <p14:creationId xmlns:p14="http://schemas.microsoft.com/office/powerpoint/2010/main" val="5543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fade">
                                      <p:cBhvr>
                                        <p:cTn id="12" dur="500"/>
                                        <p:tgtEl>
                                          <p:spTgt spid="2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gtEl>
                                        <p:attrNameLst>
                                          <p:attrName>style.visibility</p:attrName>
                                        </p:attrNameLst>
                                      </p:cBhvr>
                                      <p:to>
                                        <p:strVal val="visible"/>
                                      </p:to>
                                    </p:set>
                                    <p:animEffect transition="in" filter="fade">
                                      <p:cBhvr>
                                        <p:cTn id="17" dur="500"/>
                                        <p:tgtEl>
                                          <p:spTgt spid="2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gtEl>
                                        <p:attrNameLst>
                                          <p:attrName>style.visibility</p:attrName>
                                        </p:attrNameLst>
                                      </p:cBhvr>
                                      <p:to>
                                        <p:strVal val="visible"/>
                                      </p:to>
                                    </p:set>
                                    <p:animEffect transition="in" filter="fade">
                                      <p:cBhvr>
                                        <p:cTn id="22" dur="500"/>
                                        <p:tgtEl>
                                          <p:spTgt spid="2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7"/>
                                        </p:tgtEl>
                                        <p:attrNameLst>
                                          <p:attrName>style.visibility</p:attrName>
                                        </p:attrNameLst>
                                      </p:cBhvr>
                                      <p:to>
                                        <p:strVal val="visible"/>
                                      </p:to>
                                    </p:set>
                                    <p:animEffect transition="in" filter="fade">
                                      <p:cBhvr>
                                        <p:cTn id="27"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469510" y="5371254"/>
            <a:ext cx="5079741" cy="1120531"/>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p:cNvSpPr>
            <a:spLocks noGrp="1"/>
          </p:cNvSpPr>
          <p:nvPr>
            <p:ph type="body" sz="quarter" idx="10"/>
          </p:nvPr>
        </p:nvSpPr>
        <p:spPr>
          <a:xfrm>
            <a:off x="269239" y="1189495"/>
            <a:ext cx="11653523" cy="2715537"/>
          </a:xfrm>
        </p:spPr>
        <p:txBody>
          <a:bodyPr/>
          <a:lstStyle/>
          <a:p>
            <a:r>
              <a:rPr lang="en-US" dirty="0"/>
              <a:t>Provides the ability to link multiple templates</a:t>
            </a:r>
          </a:p>
          <a:p>
            <a:r>
              <a:rPr lang="en-US" dirty="0"/>
              <a:t>Can be used to facilitate decomposition</a:t>
            </a:r>
          </a:p>
          <a:p>
            <a:r>
              <a:rPr lang="en-US" dirty="0"/>
              <a:t>Template URIs can be dynamic</a:t>
            </a:r>
          </a:p>
          <a:p>
            <a:r>
              <a:rPr lang="en-US" dirty="0"/>
              <a:t>Allows for re-use</a:t>
            </a:r>
          </a:p>
        </p:txBody>
      </p:sp>
      <p:sp>
        <p:nvSpPr>
          <p:cNvPr id="3" name="Title 2"/>
          <p:cNvSpPr>
            <a:spLocks noGrp="1"/>
          </p:cNvSpPr>
          <p:nvPr>
            <p:ph type="title"/>
          </p:nvPr>
        </p:nvSpPr>
        <p:spPr/>
        <p:txBody>
          <a:bodyPr/>
          <a:lstStyle/>
          <a:p>
            <a:r>
              <a:rPr lang="en-US" dirty="0"/>
              <a:t>Template Linking</a:t>
            </a:r>
          </a:p>
        </p:txBody>
      </p:sp>
      <p:sp>
        <p:nvSpPr>
          <p:cNvPr id="6" name="Rectangle 5"/>
          <p:cNvSpPr/>
          <p:nvPr/>
        </p:nvSpPr>
        <p:spPr>
          <a:xfrm>
            <a:off x="6170702" y="2681979"/>
            <a:ext cx="6094444" cy="3894912"/>
          </a:xfrm>
          <a:prstGeom prst="rect">
            <a:avLst/>
          </a:prstGeom>
        </p:spPr>
        <p:txBody>
          <a:bodyPr>
            <a:spAutoFit/>
          </a:bodyPr>
          <a:lstStyle/>
          <a:p>
            <a:endParaRPr lang="en-US" sz="1765" dirty="0"/>
          </a:p>
          <a:p>
            <a:endParaRPr lang="en-US" sz="1765" dirty="0"/>
          </a:p>
          <a:p>
            <a:r>
              <a:rPr lang="en-US" sz="1765" dirty="0"/>
              <a:t>{    "name": "cluster-nodes",</a:t>
            </a:r>
          </a:p>
          <a:p>
            <a:r>
              <a:rPr lang="en-US" sz="1765" dirty="0"/>
              <a:t>      "type": "</a:t>
            </a:r>
            <a:r>
              <a:rPr lang="en-US" sz="1765" dirty="0" err="1"/>
              <a:t>Microsoft.Resources</a:t>
            </a:r>
            <a:r>
              <a:rPr lang="en-US" sz="1765" dirty="0"/>
              <a:t>/deployments",</a:t>
            </a:r>
          </a:p>
          <a:p>
            <a:r>
              <a:rPr lang="en-US" sz="1765" dirty="0"/>
              <a:t>      "</a:t>
            </a:r>
            <a:r>
              <a:rPr lang="en-US" sz="1765" dirty="0" err="1"/>
              <a:t>apiVersion</a:t>
            </a:r>
            <a:r>
              <a:rPr lang="en-US" sz="1765" dirty="0"/>
              <a:t>": "2015-01-01",</a:t>
            </a:r>
          </a:p>
          <a:p>
            <a:r>
              <a:rPr lang="en-US" sz="1765" dirty="0"/>
              <a:t>      "</a:t>
            </a:r>
            <a:r>
              <a:rPr lang="en-US" sz="1765" dirty="0" err="1"/>
              <a:t>dependsOn</a:t>
            </a:r>
            <a:r>
              <a:rPr lang="en-US" sz="1765" dirty="0"/>
              <a:t>": [</a:t>
            </a:r>
          </a:p>
          <a:p>
            <a:r>
              <a:rPr lang="en-US" sz="1765" dirty="0"/>
              <a:t>        "[</a:t>
            </a:r>
            <a:r>
              <a:rPr lang="en-US" sz="1765" dirty="0" err="1"/>
              <a:t>concat</a:t>
            </a:r>
            <a:r>
              <a:rPr lang="en-US" sz="1765" dirty="0"/>
              <a:t>('</a:t>
            </a:r>
            <a:r>
              <a:rPr lang="en-US" sz="1765" dirty="0" err="1"/>
              <a:t>Microsoft.Resources</a:t>
            </a:r>
            <a:r>
              <a:rPr lang="en-US" sz="1765" dirty="0"/>
              <a:t>/deployments/', 'shared')]"</a:t>
            </a:r>
          </a:p>
          <a:p>
            <a:r>
              <a:rPr lang="en-US" sz="1765" dirty="0"/>
              <a:t>      ],</a:t>
            </a:r>
          </a:p>
          <a:p>
            <a:r>
              <a:rPr lang="en-US" sz="1765" dirty="0"/>
              <a:t>      "properties": {</a:t>
            </a:r>
          </a:p>
          <a:p>
            <a:r>
              <a:rPr lang="en-US" sz="1765" dirty="0"/>
              <a:t>        "mode": "Incremental",</a:t>
            </a:r>
          </a:p>
          <a:p>
            <a:r>
              <a:rPr lang="en-US" sz="1765" dirty="0"/>
              <a:t>        "</a:t>
            </a:r>
            <a:r>
              <a:rPr lang="en-US" sz="1765" dirty="0" err="1"/>
              <a:t>templateLink</a:t>
            </a:r>
            <a:r>
              <a:rPr lang="en-US" sz="1765" dirty="0"/>
              <a:t>": {</a:t>
            </a:r>
          </a:p>
          <a:p>
            <a:r>
              <a:rPr lang="en-US" sz="1765" dirty="0"/>
              <a:t>          "</a:t>
            </a:r>
            <a:r>
              <a:rPr lang="en-US" sz="1765" dirty="0" err="1"/>
              <a:t>uri</a:t>
            </a:r>
            <a:r>
              <a:rPr lang="en-US" sz="1765" dirty="0"/>
              <a:t>": "[variables('</a:t>
            </a:r>
            <a:r>
              <a:rPr lang="en-US" sz="1765" dirty="0" err="1"/>
              <a:t>clusterNodesTemplateUrl</a:t>
            </a:r>
            <a:r>
              <a:rPr lang="en-US" sz="1765" dirty="0"/>
              <a:t>')]",</a:t>
            </a:r>
          </a:p>
          <a:p>
            <a:r>
              <a:rPr lang="en-US" sz="1765" dirty="0"/>
              <a:t>          "</a:t>
            </a:r>
            <a:r>
              <a:rPr lang="en-US" sz="1765" dirty="0" err="1"/>
              <a:t>contentVersion</a:t>
            </a:r>
            <a:r>
              <a:rPr lang="en-US" sz="1765" dirty="0"/>
              <a:t>": "1.0.0.0"</a:t>
            </a:r>
          </a:p>
          <a:p>
            <a:r>
              <a:rPr lang="en-US" sz="1765" dirty="0"/>
              <a:t>        },</a:t>
            </a:r>
          </a:p>
        </p:txBody>
      </p:sp>
      <p:sp>
        <p:nvSpPr>
          <p:cNvPr id="8" name="Rectangle 7"/>
          <p:cNvSpPr/>
          <p:nvPr/>
        </p:nvSpPr>
        <p:spPr bwMode="auto">
          <a:xfrm>
            <a:off x="6021299" y="3130193"/>
            <a:ext cx="5901464" cy="366040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7597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ED08-4AA4-4B09-BCE1-CD4FFF5F44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4927EF1-EC72-42B8-BC54-79FC5A6D9320}"/>
              </a:ext>
            </a:extLst>
          </p:cNvPr>
          <p:cNvSpPr>
            <a:spLocks noGrp="1"/>
          </p:cNvSpPr>
          <p:nvPr>
            <p:ph sz="quarter" idx="10"/>
          </p:nvPr>
        </p:nvSpPr>
        <p:spPr>
          <a:xfrm>
            <a:off x="379413" y="1388226"/>
            <a:ext cx="4687168" cy="5290388"/>
          </a:xfrm>
        </p:spPr>
        <p:txBody>
          <a:bodyPr/>
          <a:lstStyle/>
          <a:p>
            <a:pPr marL="0" indent="0">
              <a:spcBef>
                <a:spcPts val="0"/>
              </a:spcBef>
              <a:buNone/>
            </a:pPr>
            <a:r>
              <a:rPr lang="en-US" sz="1400" dirty="0">
                <a:latin typeface="Courier New" panose="02070309020205020404" pitchFamily="49" charset="0"/>
                <a:cs typeface="Courier New" panose="02070309020205020404" pitchFamily="49" charset="0"/>
              </a:rPr>
              <a:t>"resources": [</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apiVersion</a:t>
            </a:r>
            <a:r>
              <a:rPr lang="en-US" sz="1400" dirty="0">
                <a:latin typeface="Courier New" panose="02070309020205020404" pitchFamily="49" charset="0"/>
                <a:cs typeface="Courier New" panose="02070309020205020404" pitchFamily="49" charset="0"/>
              </a:rPr>
              <a:t>": "2016-01-01",</a:t>
            </a:r>
          </a:p>
          <a:p>
            <a:pPr marL="0" indent="0">
              <a:spcBef>
                <a:spcPts val="0"/>
              </a:spcBef>
              <a:buNone/>
            </a:pPr>
            <a:r>
              <a:rPr lang="en-US" sz="1400" dirty="0">
                <a:latin typeface="Courier New" panose="02070309020205020404" pitchFamily="49" charset="0"/>
                <a:cs typeface="Courier New" panose="02070309020205020404" pitchFamily="49" charset="0"/>
              </a:rPr>
              <a:t>    "type": "</a:t>
            </a:r>
            <a:r>
              <a:rPr lang="en-US" sz="1400" dirty="0" err="1">
                <a:latin typeface="Courier New" panose="02070309020205020404" pitchFamily="49" charset="0"/>
                <a:cs typeface="Courier New" panose="02070309020205020404" pitchFamily="49" charset="0"/>
              </a:rPr>
              <a:t>Microsoft.Storage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storageAccounts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mystorageaccount</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"location": "</a:t>
            </a:r>
            <a:r>
              <a:rPr lang="en-US" sz="1400" dirty="0" err="1">
                <a:latin typeface="Courier New" panose="02070309020205020404" pitchFamily="49" charset="0"/>
                <a:cs typeface="Courier New" panose="02070309020205020404" pitchFamily="49" charset="0"/>
              </a:rPr>
              <a:t>westus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sku</a:t>
            </a: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Standard_LRS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"kind": "Storage",</a:t>
            </a:r>
          </a:p>
          <a:p>
            <a:pPr marL="0" indent="0">
              <a:spcBef>
                <a:spcPts val="0"/>
              </a:spcBef>
              <a:buNone/>
            </a:pPr>
            <a:r>
              <a:rPr lang="en-US" sz="1400" dirty="0">
                <a:latin typeface="Courier New" panose="02070309020205020404" pitchFamily="49" charset="0"/>
                <a:cs typeface="Courier New" panose="02070309020205020404" pitchFamily="49" charset="0"/>
              </a:rPr>
              <a:t>    "properties": {</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91DB4814-84E0-4951-9A6A-7175EC64CCD4}"/>
              </a:ext>
            </a:extLst>
          </p:cNvPr>
          <p:cNvSpPr txBox="1">
            <a:spLocks/>
          </p:cNvSpPr>
          <p:nvPr/>
        </p:nvSpPr>
        <p:spPr>
          <a:xfrm>
            <a:off x="5673156" y="1388226"/>
            <a:ext cx="4687168"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400" dirty="0">
                <a:latin typeface="Courier New" panose="02070309020205020404" pitchFamily="49" charset="0"/>
                <a:cs typeface="Courier New" panose="02070309020205020404" pitchFamily="49" charset="0"/>
              </a:rPr>
              <a:t>PUT</a:t>
            </a:r>
          </a:p>
          <a:p>
            <a:pPr marL="0" indent="0">
              <a:spcBef>
                <a:spcPts val="0"/>
              </a:spcBef>
              <a:buNone/>
            </a:pPr>
            <a:r>
              <a:rPr lang="en-US" sz="1400" dirty="0">
                <a:latin typeface="Courier New" panose="02070309020205020404" pitchFamily="49" charset="0"/>
                <a:cs typeface="Courier New" panose="02070309020205020404" pitchFamily="49" charset="0"/>
                <a:hlinkClick r:id="rId3"/>
              </a:rPr>
              <a:t>https://management.azure.com/subscriptions/{subscriptionId}/resourceGroups/{resourceGroupName}/providers/Microsoft.Storage/storageAccounts/mystorageaccount?api-version=2016-01-01</a:t>
            </a: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BODY</a:t>
            </a:r>
          </a:p>
          <a:p>
            <a:pPr marL="0" indent="0">
              <a:spcBef>
                <a:spcPts val="0"/>
              </a:spcBef>
              <a:buNone/>
            </a:pP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"location": "</a:t>
            </a:r>
            <a:r>
              <a:rPr lang="en-US" sz="1400" dirty="0" err="1">
                <a:latin typeface="Courier New" panose="02070309020205020404" pitchFamily="49" charset="0"/>
                <a:cs typeface="Courier New" panose="02070309020205020404" pitchFamily="49" charset="0"/>
              </a:rPr>
              <a:t>westus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"properties": {</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sku</a:t>
            </a: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Standard_LRS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   </a:t>
            </a:r>
          </a:p>
          <a:p>
            <a:pPr marL="0" indent="0">
              <a:spcBef>
                <a:spcPts val="0"/>
              </a:spcBef>
              <a:buNone/>
            </a:pPr>
            <a:r>
              <a:rPr lang="en-US" sz="1400" dirty="0">
                <a:latin typeface="Courier New" panose="02070309020205020404" pitchFamily="49" charset="0"/>
                <a:cs typeface="Courier New" panose="02070309020205020404" pitchFamily="49" charset="0"/>
              </a:rPr>
              <a:t>  "kind": "Storage"</a:t>
            </a:r>
          </a:p>
          <a:p>
            <a:pPr marL="0" indent="0">
              <a:spcBef>
                <a:spcPts val="0"/>
              </a:spcBef>
              <a:buNone/>
            </a:pPr>
            <a:r>
              <a:rPr lang="en-US" sz="1400" dirty="0">
                <a:latin typeface="Courier New" panose="02070309020205020404" pitchFamily="49" charset="0"/>
                <a:cs typeface="Courier New" panose="02070309020205020404" pitchFamily="49" charset="0"/>
              </a:rPr>
              <a:t>}</a:t>
            </a:r>
          </a:p>
        </p:txBody>
      </p:sp>
      <p:sp>
        <p:nvSpPr>
          <p:cNvPr id="5" name="Arrow: Right 4">
            <a:extLst>
              <a:ext uri="{FF2B5EF4-FFF2-40B4-BE49-F238E27FC236}">
                <a16:creationId xmlns:a16="http://schemas.microsoft.com/office/drawing/2014/main" id="{8B8AEE50-B6B1-427B-9051-650628E0E6F6}"/>
              </a:ext>
            </a:extLst>
          </p:cNvPr>
          <p:cNvSpPr/>
          <p:nvPr/>
        </p:nvSpPr>
        <p:spPr>
          <a:xfrm>
            <a:off x="4478471" y="2647683"/>
            <a:ext cx="891397" cy="415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7413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0702" y="1189357"/>
            <a:ext cx="11650597" cy="1391209"/>
          </a:xfrm>
        </p:spPr>
        <p:txBody>
          <a:bodyPr/>
          <a:lstStyle/>
          <a:p>
            <a:r>
              <a:rPr lang="en-US" dirty="0"/>
              <a:t>Execution engine builds a state machine</a:t>
            </a:r>
          </a:p>
          <a:p>
            <a:r>
              <a:rPr lang="en-US" dirty="0" err="1"/>
              <a:t>dependsOn</a:t>
            </a:r>
            <a:r>
              <a:rPr lang="en-US" dirty="0"/>
              <a:t> establish dependencies</a:t>
            </a:r>
          </a:p>
        </p:txBody>
      </p:sp>
      <p:sp>
        <p:nvSpPr>
          <p:cNvPr id="2" name="Title 1"/>
          <p:cNvSpPr>
            <a:spLocks noGrp="1"/>
          </p:cNvSpPr>
          <p:nvPr>
            <p:ph type="title"/>
          </p:nvPr>
        </p:nvSpPr>
        <p:spPr/>
        <p:txBody>
          <a:bodyPr/>
          <a:lstStyle/>
          <a:p>
            <a:r>
              <a:rPr lang="en-US" dirty="0"/>
              <a:t>Template Execution</a:t>
            </a:r>
          </a:p>
        </p:txBody>
      </p:sp>
      <p:sp>
        <p:nvSpPr>
          <p:cNvPr id="26" name="Oval 25"/>
          <p:cNvSpPr/>
          <p:nvPr/>
        </p:nvSpPr>
        <p:spPr>
          <a:xfrm>
            <a:off x="349532" y="4390804"/>
            <a:ext cx="1193047" cy="1094617"/>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Start</a:t>
            </a:r>
          </a:p>
        </p:txBody>
      </p:sp>
      <p:sp>
        <p:nvSpPr>
          <p:cNvPr id="27" name="Oval 26"/>
          <p:cNvSpPr/>
          <p:nvPr/>
        </p:nvSpPr>
        <p:spPr>
          <a:xfrm>
            <a:off x="2034029" y="4286085"/>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App Service Plan</a:t>
            </a:r>
          </a:p>
        </p:txBody>
      </p:sp>
      <p:sp>
        <p:nvSpPr>
          <p:cNvPr id="29" name="Oval 28"/>
          <p:cNvSpPr/>
          <p:nvPr/>
        </p:nvSpPr>
        <p:spPr>
          <a:xfrm>
            <a:off x="9965844" y="4432378"/>
            <a:ext cx="1054061" cy="910255"/>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End</a:t>
            </a:r>
          </a:p>
        </p:txBody>
      </p:sp>
      <p:cxnSp>
        <p:nvCxnSpPr>
          <p:cNvPr id="30" name="Straight Arrow Connector 29"/>
          <p:cNvCxnSpPr>
            <a:stCxn id="26" idx="6"/>
            <a:endCxn id="27" idx="2"/>
          </p:cNvCxnSpPr>
          <p:nvPr/>
        </p:nvCxnSpPr>
        <p:spPr>
          <a:xfrm flipV="1">
            <a:off x="1542579" y="4938113"/>
            <a:ext cx="491450" cy="1"/>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3" name="Oval 32"/>
          <p:cNvSpPr/>
          <p:nvPr/>
        </p:nvSpPr>
        <p:spPr>
          <a:xfrm>
            <a:off x="4435170" y="5100682"/>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Auto Scale Setting</a:t>
            </a:r>
          </a:p>
        </p:txBody>
      </p:sp>
      <p:sp>
        <p:nvSpPr>
          <p:cNvPr id="35" name="Oval 34"/>
          <p:cNvSpPr/>
          <p:nvPr/>
        </p:nvSpPr>
        <p:spPr>
          <a:xfrm>
            <a:off x="4435170" y="3595768"/>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Web</a:t>
            </a:r>
          </a:p>
          <a:p>
            <a:pPr algn="ctr" defTabSz="914225"/>
            <a:r>
              <a:rPr lang="en-US" sz="2000" dirty="0">
                <a:solidFill>
                  <a:srgbClr val="FFFFFF"/>
                </a:solidFill>
              </a:rPr>
              <a:t>Site</a:t>
            </a:r>
          </a:p>
        </p:txBody>
      </p:sp>
      <p:sp>
        <p:nvSpPr>
          <p:cNvPr id="36" name="Oval 35"/>
          <p:cNvSpPr/>
          <p:nvPr/>
        </p:nvSpPr>
        <p:spPr>
          <a:xfrm>
            <a:off x="7299619" y="3964934"/>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Alert Rule</a:t>
            </a:r>
          </a:p>
        </p:txBody>
      </p:sp>
      <p:sp>
        <p:nvSpPr>
          <p:cNvPr id="37" name="Oval 36"/>
          <p:cNvSpPr/>
          <p:nvPr/>
        </p:nvSpPr>
        <p:spPr>
          <a:xfrm>
            <a:off x="7299619" y="2460020"/>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App Insights</a:t>
            </a:r>
          </a:p>
        </p:txBody>
      </p:sp>
      <p:sp>
        <p:nvSpPr>
          <p:cNvPr id="39" name="Oval 38"/>
          <p:cNvSpPr/>
          <p:nvPr/>
        </p:nvSpPr>
        <p:spPr>
          <a:xfrm>
            <a:off x="7299619" y="5469848"/>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MS Deploy PKG</a:t>
            </a:r>
          </a:p>
        </p:txBody>
      </p:sp>
      <p:cxnSp>
        <p:nvCxnSpPr>
          <p:cNvPr id="40" name="Straight Arrow Connector 39"/>
          <p:cNvCxnSpPr>
            <a:stCxn id="27" idx="5"/>
            <a:endCxn id="33" idx="2"/>
          </p:cNvCxnSpPr>
          <p:nvPr/>
        </p:nvCxnSpPr>
        <p:spPr>
          <a:xfrm>
            <a:off x="3310766" y="5399162"/>
            <a:ext cx="1124404" cy="353546"/>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1" name="Straight Arrow Connector 40"/>
          <p:cNvCxnSpPr>
            <a:stCxn id="27" idx="7"/>
            <a:endCxn id="35" idx="2"/>
          </p:cNvCxnSpPr>
          <p:nvPr/>
        </p:nvCxnSpPr>
        <p:spPr>
          <a:xfrm flipV="1">
            <a:off x="3310766" y="4247796"/>
            <a:ext cx="1124404" cy="229262"/>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2" name="Straight Arrow Connector 41"/>
          <p:cNvCxnSpPr>
            <a:stCxn id="35" idx="7"/>
            <a:endCxn id="37" idx="2"/>
          </p:cNvCxnSpPr>
          <p:nvPr/>
        </p:nvCxnSpPr>
        <p:spPr>
          <a:xfrm flipV="1">
            <a:off x="5711908" y="3112050"/>
            <a:ext cx="1587712" cy="674694"/>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3" name="Straight Arrow Connector 42"/>
          <p:cNvCxnSpPr>
            <a:stCxn id="35" idx="6"/>
            <a:endCxn id="36" idx="2"/>
          </p:cNvCxnSpPr>
          <p:nvPr/>
        </p:nvCxnSpPr>
        <p:spPr>
          <a:xfrm>
            <a:off x="5930962" y="4247798"/>
            <a:ext cx="1368659" cy="369164"/>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4" name="Straight Arrow Connector 43"/>
          <p:cNvCxnSpPr>
            <a:stCxn id="35" idx="5"/>
            <a:endCxn id="39" idx="2"/>
          </p:cNvCxnSpPr>
          <p:nvPr/>
        </p:nvCxnSpPr>
        <p:spPr>
          <a:xfrm>
            <a:off x="5711908" y="4708849"/>
            <a:ext cx="1587712" cy="1413027"/>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5" name="Straight Arrow Connector 44"/>
          <p:cNvCxnSpPr>
            <a:stCxn id="36" idx="6"/>
            <a:endCxn id="29" idx="2"/>
          </p:cNvCxnSpPr>
          <p:nvPr/>
        </p:nvCxnSpPr>
        <p:spPr>
          <a:xfrm>
            <a:off x="8795410" y="4616962"/>
            <a:ext cx="1170435" cy="270545"/>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8" name="Straight Arrow Connector 47"/>
          <p:cNvCxnSpPr>
            <a:stCxn id="37" idx="5"/>
            <a:endCxn id="29" idx="1"/>
          </p:cNvCxnSpPr>
          <p:nvPr/>
        </p:nvCxnSpPr>
        <p:spPr>
          <a:xfrm>
            <a:off x="8576356" y="3573100"/>
            <a:ext cx="1543851" cy="992583"/>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9" name="Straight Arrow Connector 48"/>
          <p:cNvCxnSpPr>
            <a:stCxn id="39" idx="6"/>
            <a:endCxn id="29" idx="3"/>
          </p:cNvCxnSpPr>
          <p:nvPr/>
        </p:nvCxnSpPr>
        <p:spPr>
          <a:xfrm flipV="1">
            <a:off x="8795409" y="5209331"/>
            <a:ext cx="1324798" cy="912545"/>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50" name="TextBox 49"/>
          <p:cNvSpPr txBox="1"/>
          <p:nvPr/>
        </p:nvSpPr>
        <p:spPr>
          <a:xfrm>
            <a:off x="2319765" y="3251423"/>
            <a:ext cx="2167969" cy="706039"/>
          </a:xfrm>
          <a:prstGeom prst="rect">
            <a:avLst/>
          </a:prstGeom>
          <a:noFill/>
        </p:spPr>
        <p:txBody>
          <a:bodyPr wrap="square" rtlCol="0">
            <a:spAutoFit/>
          </a:bodyPr>
          <a:lstStyle/>
          <a:p>
            <a:pPr defTabSz="914225"/>
            <a:r>
              <a:rPr lang="en-US" sz="2000" dirty="0">
                <a:solidFill>
                  <a:srgbClr val="FFFFFF"/>
                </a:solidFill>
              </a:rPr>
              <a:t>After App Service Plan Completes</a:t>
            </a:r>
          </a:p>
        </p:txBody>
      </p:sp>
      <p:sp>
        <p:nvSpPr>
          <p:cNvPr id="51" name="TextBox 50"/>
          <p:cNvSpPr txBox="1"/>
          <p:nvPr/>
        </p:nvSpPr>
        <p:spPr>
          <a:xfrm>
            <a:off x="5235628" y="2673664"/>
            <a:ext cx="1861087" cy="719993"/>
          </a:xfrm>
          <a:prstGeom prst="rect">
            <a:avLst/>
          </a:prstGeom>
          <a:noFill/>
        </p:spPr>
        <p:txBody>
          <a:bodyPr wrap="square" rtlCol="0">
            <a:spAutoFit/>
          </a:bodyPr>
          <a:lstStyle/>
          <a:p>
            <a:pPr defTabSz="914225"/>
            <a:r>
              <a:rPr lang="en-US" sz="2000" dirty="0">
                <a:solidFill>
                  <a:srgbClr val="FFFFFF"/>
                </a:solidFill>
              </a:rPr>
              <a:t>After Website Completes</a:t>
            </a:r>
          </a:p>
        </p:txBody>
      </p:sp>
      <p:sp>
        <p:nvSpPr>
          <p:cNvPr id="52" name="TextBox 51"/>
          <p:cNvSpPr txBox="1"/>
          <p:nvPr/>
        </p:nvSpPr>
        <p:spPr>
          <a:xfrm>
            <a:off x="9368623" y="3269878"/>
            <a:ext cx="1651280" cy="719993"/>
          </a:xfrm>
          <a:prstGeom prst="rect">
            <a:avLst/>
          </a:prstGeom>
          <a:noFill/>
        </p:spPr>
        <p:txBody>
          <a:bodyPr wrap="square" rtlCol="0">
            <a:spAutoFit/>
          </a:bodyPr>
          <a:lstStyle/>
          <a:p>
            <a:pPr defTabSz="914225"/>
            <a:r>
              <a:rPr lang="en-US" sz="2000" dirty="0">
                <a:solidFill>
                  <a:srgbClr val="FFFFFF"/>
                </a:solidFill>
              </a:rPr>
              <a:t>Once All Complete</a:t>
            </a:r>
          </a:p>
        </p:txBody>
      </p:sp>
    </p:spTree>
    <p:extLst>
      <p:ext uri="{BB962C8B-B14F-4D97-AF65-F5344CB8AC3E}">
        <p14:creationId xmlns:p14="http://schemas.microsoft.com/office/powerpoint/2010/main" val="186860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3" grpId="0" animBg="1"/>
      <p:bldP spid="35" grpId="0" animBg="1"/>
      <p:bldP spid="36" grpId="0" animBg="1"/>
      <p:bldP spid="37" grpId="0" animBg="1"/>
      <p:bldP spid="39" grpId="0" animBg="1"/>
      <p:bldP spid="50" grpId="0"/>
      <p:bldP spid="51" grpId="0"/>
      <p:bldP spid="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5769007"/>
          </a:xfrm>
        </p:spPr>
        <p:txBody>
          <a:bodyPr/>
          <a:lstStyle/>
          <a:p>
            <a:r>
              <a:rPr lang="en-US" dirty="0"/>
              <a:t>No control flow logic built into ARM template language</a:t>
            </a:r>
          </a:p>
          <a:p>
            <a:r>
              <a:rPr lang="en-US" dirty="0"/>
              <a:t>An approach with parameters, variables, and linked templates</a:t>
            </a:r>
          </a:p>
          <a:p>
            <a:pPr lvl="1"/>
            <a:r>
              <a:rPr lang="en-US" dirty="0"/>
              <a:t>User provides parameter value that provides context, e.g. </a:t>
            </a:r>
            <a:r>
              <a:rPr lang="en-US" dirty="0" err="1"/>
              <a:t>tshirtSize</a:t>
            </a:r>
            <a:r>
              <a:rPr lang="en-US" dirty="0"/>
              <a:t> parameter is passed in as a value of ‘small’</a:t>
            </a:r>
          </a:p>
          <a:p>
            <a:pPr lvl="1"/>
            <a:r>
              <a:rPr lang="en-US" dirty="0"/>
              <a:t>Using </a:t>
            </a:r>
            <a:r>
              <a:rPr lang="en-US" dirty="0" err="1"/>
              <a:t>concat</a:t>
            </a:r>
            <a:r>
              <a:rPr lang="en-US" dirty="0"/>
              <a:t> and a pre-defined variable, a new variable value is created which points to the specific , e.g. ‘</a:t>
            </a:r>
            <a:r>
              <a:rPr lang="en-US" dirty="0" err="1"/>
              <a:t>tshirtSize-small.json</a:t>
            </a:r>
            <a:r>
              <a:rPr lang="en-US" dirty="0"/>
              <a:t>’</a:t>
            </a:r>
          </a:p>
          <a:p>
            <a:pPr lvl="1"/>
            <a:r>
              <a:rPr lang="en-US" dirty="0"/>
              <a:t>Template linking is incorporated into the template and uses this new value to identify which template to deploy.</a:t>
            </a:r>
          </a:p>
          <a:p>
            <a:pPr lvl="1"/>
            <a:r>
              <a:rPr lang="en-US" dirty="0"/>
              <a:t>Common examples are “</a:t>
            </a:r>
            <a:r>
              <a:rPr lang="en-US" dirty="0" err="1"/>
              <a:t>tshirt</a:t>
            </a:r>
            <a:r>
              <a:rPr lang="en-US" dirty="0"/>
              <a:t> sizes” and optional features for a deployment, e.g. “</a:t>
            </a:r>
            <a:r>
              <a:rPr lang="en-US" dirty="0" err="1"/>
              <a:t>enableJumpbox</a:t>
            </a:r>
            <a:r>
              <a:rPr lang="en-US" dirty="0"/>
              <a:t>”</a:t>
            </a:r>
          </a:p>
          <a:p>
            <a:pPr lvl="1"/>
            <a:endParaRPr lang="en-US" dirty="0"/>
          </a:p>
        </p:txBody>
      </p:sp>
      <p:sp>
        <p:nvSpPr>
          <p:cNvPr id="3" name="Title 2"/>
          <p:cNvSpPr>
            <a:spLocks noGrp="1"/>
          </p:cNvSpPr>
          <p:nvPr>
            <p:ph type="title"/>
          </p:nvPr>
        </p:nvSpPr>
        <p:spPr/>
        <p:txBody>
          <a:bodyPr/>
          <a:lstStyle/>
          <a:p>
            <a:r>
              <a:rPr lang="en-US" dirty="0"/>
              <a:t>Control Flow</a:t>
            </a:r>
          </a:p>
        </p:txBody>
      </p:sp>
    </p:spTree>
    <p:extLst>
      <p:ext uri="{BB962C8B-B14F-4D97-AF65-F5344CB8AC3E}">
        <p14:creationId xmlns:p14="http://schemas.microsoft.com/office/powerpoint/2010/main" val="4141049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BFBFBF"/>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err="1">
                <a:ln>
                  <a:solidFill>
                    <a:schemeClr val="tx1">
                      <a:alpha val="0"/>
                    </a:schemeClr>
                  </a:solidFill>
                </a:ln>
                <a:solidFill>
                  <a:schemeClr val="tx1"/>
                </a:solidFill>
              </a:rPr>
              <a:t>MainTemplate</a:t>
            </a:r>
            <a:endParaRPr lang="en-US" sz="1600" dirty="0">
              <a:ln>
                <a:solidFill>
                  <a:schemeClr val="tx1">
                    <a:alpha val="0"/>
                  </a:schemeClr>
                </a:solidFill>
              </a:ln>
              <a:solidFill>
                <a:schemeClr val="tx1"/>
              </a:solidFill>
            </a:endParaRP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latin typeface="+mn-lt"/>
              </a:rPr>
              <a:t>Decomposition</a:t>
            </a:r>
          </a:p>
        </p:txBody>
      </p:sp>
    </p:spTree>
    <p:extLst>
      <p:ext uri="{BB962C8B-B14F-4D97-AF65-F5344CB8AC3E}">
        <p14:creationId xmlns:p14="http://schemas.microsoft.com/office/powerpoint/2010/main" val="4363308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136381619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0" y="945981"/>
            <a:ext cx="9636764"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err="1">
                <a:ln>
                  <a:solidFill>
                    <a:schemeClr val="tx1">
                      <a:alpha val="0"/>
                    </a:schemeClr>
                  </a:solidFill>
                </a:ln>
                <a:solidFill>
                  <a:schemeClr val="tx1"/>
                </a:solidFill>
              </a:rPr>
              <a:t>MainTemplate</a:t>
            </a:r>
            <a:endParaRPr lang="en-US" sz="1600" dirty="0">
              <a:ln>
                <a:solidFill>
                  <a:schemeClr val="tx1">
                    <a:alpha val="0"/>
                  </a:schemeClr>
                </a:solidFill>
              </a:ln>
              <a:solidFill>
                <a:schemeClr val="tx1"/>
              </a:solidFill>
            </a:endParaRPr>
          </a:p>
        </p:txBody>
      </p:sp>
      <p:sp>
        <p:nvSpPr>
          <p:cNvPr id="26" name="Rectangle 25"/>
          <p:cNvSpPr/>
          <p:nvPr>
            <p:custDataLst>
              <p:tags r:id="rId5"/>
            </p:custDataLst>
          </p:nvPr>
        </p:nvSpPr>
        <p:spPr bwMode="auto">
          <a:xfrm>
            <a:off x="4168405" y="4107245"/>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Known Configuration Resources</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275852422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Member Resources</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212450659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25797558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BFBFBF"/>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Optional Resource</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388230972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BFBFBF"/>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Widely Re-Usable</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4114239258"/>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BFBFBF"/>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Purpose Specific</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6101317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223800-CB65-4DAF-8435-B41657D836CC}"/>
              </a:ext>
            </a:extLst>
          </p:cNvPr>
          <p:cNvPicPr>
            <a:picLocks noGrp="1" noChangeAspect="1"/>
          </p:cNvPicPr>
          <p:nvPr>
            <p:ph sz="quarter" idx="10"/>
          </p:nvPr>
        </p:nvPicPr>
        <p:blipFill>
          <a:blip r:embed="rId3"/>
          <a:stretch>
            <a:fillRect/>
          </a:stretch>
        </p:blipFill>
        <p:spPr>
          <a:xfrm>
            <a:off x="5294170" y="492573"/>
            <a:ext cx="6272848" cy="5880796"/>
          </a:xfrm>
          <a:prstGeom prst="rect">
            <a:avLst/>
          </a:prstGeom>
        </p:spPr>
      </p:pic>
      <p:sp>
        <p:nvSpPr>
          <p:cNvPr id="9" name="Rectangle 8">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20BFF58-50C8-476E-9081-208BE9CCDA6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defTabSz="914400">
              <a:lnSpc>
                <a:spcPct val="90000"/>
              </a:lnSpc>
            </a:pPr>
            <a:r>
              <a:rPr lang="en-US" sz="4800" kern="1200">
                <a:solidFill>
                  <a:schemeClr val="bg1"/>
                </a:solidFill>
                <a:latin typeface="+mj-lt"/>
                <a:ea typeface="+mj-ea"/>
                <a:cs typeface="+mj-cs"/>
              </a:rPr>
              <a:t>Quick JSON Review</a:t>
            </a:r>
          </a:p>
        </p:txBody>
      </p:sp>
    </p:spTree>
    <p:extLst>
      <p:ext uri="{BB962C8B-B14F-4D97-AF65-F5344CB8AC3E}">
        <p14:creationId xmlns:p14="http://schemas.microsoft.com/office/powerpoint/2010/main" val="219988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0FB833-8CDD-4908-9C3E-A21057895346}"/>
              </a:ext>
            </a:extLst>
          </p:cNvPr>
          <p:cNvSpPr>
            <a:spLocks noGrp="1"/>
          </p:cNvSpPr>
          <p:nvPr>
            <p:ph type="title"/>
          </p:nvPr>
        </p:nvSpPr>
        <p:spPr/>
        <p:txBody>
          <a:bodyPr/>
          <a:lstStyle/>
          <a:p>
            <a:r>
              <a:rPr lang="en-US" dirty="0"/>
              <a:t>Anatomy of an ARM Template</a:t>
            </a:r>
          </a:p>
        </p:txBody>
      </p:sp>
    </p:spTree>
    <p:extLst>
      <p:ext uri="{BB962C8B-B14F-4D97-AF65-F5344CB8AC3E}">
        <p14:creationId xmlns:p14="http://schemas.microsoft.com/office/powerpoint/2010/main" val="2668153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with Azure Resource Manager</a:t>
            </a:r>
            <a:endParaRPr lang="en-US" dirty="0"/>
          </a:p>
        </p:txBody>
      </p:sp>
      <p:sp>
        <p:nvSpPr>
          <p:cNvPr id="3" name="Text Placeholder 2"/>
          <p:cNvSpPr>
            <a:spLocks noGrp="1"/>
          </p:cNvSpPr>
          <p:nvPr>
            <p:ph type="body" sz="quarter" idx="10"/>
          </p:nvPr>
        </p:nvSpPr>
        <p:spPr/>
        <p:txBody>
          <a:bodyPr/>
          <a:lstStyle/>
          <a:p>
            <a:r>
              <a:rPr lang="en-US" dirty="0"/>
              <a:t>template-driven</a:t>
            </a:r>
          </a:p>
          <a:p>
            <a:r>
              <a:rPr lang="en-US" dirty="0"/>
              <a:t>declarative</a:t>
            </a:r>
          </a:p>
          <a:p>
            <a:r>
              <a:rPr lang="en-US" dirty="0"/>
              <a:t>idempotent</a:t>
            </a:r>
          </a:p>
          <a:p>
            <a:r>
              <a:rPr lang="en-US" dirty="0"/>
              <a:t>multi-service</a:t>
            </a:r>
          </a:p>
          <a:p>
            <a:r>
              <a:rPr lang="en-US" dirty="0"/>
              <a:t>multi-region</a:t>
            </a:r>
          </a:p>
          <a:p>
            <a:r>
              <a:rPr lang="en-US" dirty="0"/>
              <a:t>extensible</a:t>
            </a:r>
          </a:p>
          <a:p>
            <a:endParaRPr lang="en-US" dirty="0"/>
          </a:p>
        </p:txBody>
      </p:sp>
    </p:spTree>
    <p:extLst>
      <p:ext uri="{BB962C8B-B14F-4D97-AF65-F5344CB8AC3E}">
        <p14:creationId xmlns:p14="http://schemas.microsoft.com/office/powerpoint/2010/main" val="336612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5e5a7e8-0fbb-43ed-908d-96070cac0c4c">
      <UserInfo>
        <DisplayName>Marin Marinov</DisplayName>
        <AccountId>20</AccountId>
        <AccountType/>
      </UserInfo>
      <UserInfo>
        <DisplayName>JF Dore</DisplayName>
        <AccountId>17</AccountId>
        <AccountType/>
      </UserInfo>
      <UserInfo>
        <DisplayName>Clive Graven</DisplayName>
        <AccountId>11</AccountId>
        <AccountType/>
      </UserInfo>
      <UserInfo>
        <DisplayName>Jim Bowyer</DisplayName>
        <AccountId>12</AccountId>
        <AccountType/>
      </UserInfo>
      <UserInfo>
        <DisplayName>Krishna Venkataraman</DisplayName>
        <AccountId>13</AccountId>
        <AccountType/>
      </UserInfo>
      <UserInfo>
        <DisplayName>Don Klingspon</DisplayName>
        <AccountId>99</AccountId>
        <AccountType/>
      </UserInfo>
      <UserInfo>
        <DisplayName>Alexandre Brisebois</DisplayName>
        <AccountId>22</AccountId>
        <AccountType/>
      </UserInfo>
      <UserInfo>
        <DisplayName>Tyler Doerksen</DisplayName>
        <AccountId>16</AccountId>
        <AccountType/>
      </UserInfo>
      <UserInfo>
        <DisplayName>Richard Iwasa</DisplayName>
        <AccountId>14</AccountId>
        <AccountType/>
      </UserInfo>
      <UserInfo>
        <DisplayName>Greg Carnie</DisplayName>
        <AccountId>1359</AccountId>
        <AccountType/>
      </UserInfo>
      <UserInfo>
        <DisplayName>Alessandro Segala</DisplayName>
        <AccountId>75</AccountId>
        <AccountType/>
      </UserInfo>
      <UserInfo>
        <DisplayName>Matthew Nip</DisplayName>
        <AccountId>107</AccountId>
        <AccountType/>
      </UserInfo>
      <UserInfo>
        <DisplayName>JF Gamache</DisplayName>
        <AccountId>140</AccountId>
        <AccountType/>
      </UserInfo>
      <UserInfo>
        <DisplayName>Vincent-Philippe Lauzon</DisplayName>
        <AccountId>172</AccountId>
        <AccountType/>
      </UserInfo>
      <UserInfo>
        <DisplayName>Kevin Hilscher</DisplayName>
        <AccountId>149</AccountId>
        <AccountType/>
      </UserInfo>
      <UserInfo>
        <DisplayName>Tim Lawless</DisplayName>
        <AccountId>547</AccountId>
        <AccountType/>
      </UserInfo>
      <UserInfo>
        <DisplayName>Senthuran Sivananthan</DisplayName>
        <AccountId>284</AccountId>
        <AccountType/>
      </UserInfo>
      <UserInfo>
        <DisplayName>Ozge Yeloglu</DisplayName>
        <AccountId>703</AccountId>
        <AccountType/>
      </UserInfo>
      <UserInfo>
        <DisplayName>Pushker Sahai</DisplayName>
        <AccountId>551</AccountId>
        <AccountType/>
      </UserInfo>
      <UserInfo>
        <DisplayName>Sebastien Gauthier</DisplayName>
        <AccountId>96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D81E84C021B642966ECA79F83B2D37" ma:contentTypeVersion="3" ma:contentTypeDescription="Create a new document." ma:contentTypeScope="" ma:versionID="3cd57a52055295ed234a25047d8f0eba">
  <xsd:schema xmlns:xsd="http://www.w3.org/2001/XMLSchema" xmlns:xs="http://www.w3.org/2001/XMLSchema" xmlns:p="http://schemas.microsoft.com/office/2006/metadata/properties" xmlns:ns2="95e5a7e8-0fbb-43ed-908d-96070cac0c4c" targetNamespace="http://schemas.microsoft.com/office/2006/metadata/properties" ma:root="true" ma:fieldsID="bbed8bd085c48ee671ab4d4b9cc864fa" ns2:_="">
    <xsd:import namespace="95e5a7e8-0fbb-43ed-908d-96070cac0c4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5a7e8-0fbb-43ed-908d-96070cac0c4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0583A-A1DA-4EDE-9B26-A1EBBF47454C}">
  <ds:schemaRefs>
    <ds:schemaRef ds:uri="http://purl.org/dc/elements/1.1/"/>
    <ds:schemaRef ds:uri="http://schemas.microsoft.com/office/infopath/2007/PartnerControls"/>
    <ds:schemaRef ds:uri="http://purl.org/dc/dcmitype/"/>
    <ds:schemaRef ds:uri="http://purl.org/dc/terms/"/>
    <ds:schemaRef ds:uri="95e5a7e8-0fbb-43ed-908d-96070cac0c4c"/>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EA9B229-24B9-469E-BCF9-DAE89D856C99}">
  <ds:schemaRefs>
    <ds:schemaRef ds:uri="http://schemas.microsoft.com/sharepoint/v3/contenttype/forms"/>
  </ds:schemaRefs>
</ds:datastoreItem>
</file>

<file path=customXml/itemProps3.xml><?xml version="1.0" encoding="utf-8"?>
<ds:datastoreItem xmlns:ds="http://schemas.openxmlformats.org/officeDocument/2006/customXml" ds:itemID="{9250ECAB-A057-4290-AE51-C367571C6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e5a7e8-0fbb-43ed-908d-96070cac0c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4915</Words>
  <Application>Microsoft Office PowerPoint</Application>
  <PresentationFormat>Widescreen</PresentationFormat>
  <Paragraphs>819</Paragraphs>
  <Slides>69</Slides>
  <Notes>69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69</vt:i4>
      </vt:variant>
    </vt:vector>
  </HeadingPairs>
  <TitlesOfParts>
    <vt:vector size="81" baseType="lpstr">
      <vt:lpstr>ＭＳ Ｐゴシック</vt:lpstr>
      <vt:lpstr>Arial</vt:lpstr>
      <vt:lpstr>Avenir LT Pro 45 Book</vt:lpstr>
      <vt:lpstr>Calibri</vt:lpstr>
      <vt:lpstr>Consolas</vt:lpstr>
      <vt:lpstr>Courier New</vt:lpstr>
      <vt:lpstr>Segoe UI</vt:lpstr>
      <vt:lpstr>Segoe UI Light</vt:lpstr>
      <vt:lpstr>Segoe UI Semibold</vt:lpstr>
      <vt:lpstr>Wingdings</vt:lpstr>
      <vt:lpstr>1_Office Theme</vt:lpstr>
      <vt:lpstr>5-30629_Build_Template_WHITE</vt:lpstr>
      <vt:lpstr>Hands On Lab Instructor Notes</vt:lpstr>
      <vt:lpstr>Student PC Requirements</vt:lpstr>
      <vt:lpstr>Introduction to  Azure Resource Manager (ARM) Templates</vt:lpstr>
      <vt:lpstr>Goals</vt:lpstr>
      <vt:lpstr>Quick Intro to ARM</vt:lpstr>
      <vt:lpstr>Example</vt:lpstr>
      <vt:lpstr>Quick JSON Review</vt:lpstr>
      <vt:lpstr>Anatomy of an ARM Template</vt:lpstr>
      <vt:lpstr>Deploying with Azure Resource Manager</vt:lpstr>
      <vt:lpstr>Resource Group</vt:lpstr>
      <vt:lpstr>Resource group</vt:lpstr>
      <vt:lpstr>imperative  vs. declarative</vt:lpstr>
      <vt:lpstr>Typical process</vt:lpstr>
      <vt:lpstr>What you need to start</vt:lpstr>
      <vt:lpstr>Deploy a Linux VM using PowerShell</vt:lpstr>
      <vt:lpstr>Steps</vt:lpstr>
      <vt:lpstr>Linux VM ARM Template Walkthrough</vt:lpstr>
      <vt:lpstr>Cmdlets used</vt:lpstr>
      <vt:lpstr>Template composition</vt:lpstr>
      <vt:lpstr>Parameters</vt:lpstr>
      <vt:lpstr>Parameter example</vt:lpstr>
      <vt:lpstr>Variables</vt:lpstr>
      <vt:lpstr>Resources</vt:lpstr>
      <vt:lpstr>Resource example</vt:lpstr>
      <vt:lpstr>Outputs – passing state</vt:lpstr>
      <vt:lpstr>Passing State – Output variables</vt:lpstr>
      <vt:lpstr>Template language functions and expressions</vt:lpstr>
      <vt:lpstr>Creating multiple instances of a resource type</vt:lpstr>
      <vt:lpstr>Multiple resource instances – looping on an index value</vt:lpstr>
      <vt:lpstr>Schema and apiVersion</vt:lpstr>
      <vt:lpstr>Inside the Box vs. Outside the Box</vt:lpstr>
      <vt:lpstr>Leveraging Quickstart templates</vt:lpstr>
      <vt:lpstr>Deploy using the Azure Portal</vt:lpstr>
      <vt:lpstr>Create, debug, deploy an ARM Template</vt:lpstr>
      <vt:lpstr>Lab – Customizing an ARM Template</vt:lpstr>
      <vt:lpstr>Check an ARM template into a source code repository </vt:lpstr>
      <vt:lpstr>Key Git Commands</vt:lpstr>
      <vt:lpstr>Deploy an ARM template using a VSTS release pipeline</vt:lpstr>
      <vt:lpstr>PowerPoint Presentation</vt:lpstr>
      <vt:lpstr>Appendix</vt:lpstr>
      <vt:lpstr>Tools</vt:lpstr>
      <vt:lpstr>Custom Script Extension</vt:lpstr>
      <vt:lpstr>Desired State Configuration (DSC)</vt:lpstr>
      <vt:lpstr>Cmdlets reference</vt:lpstr>
      <vt:lpstr>Cmdlets reference</vt:lpstr>
      <vt:lpstr>Template composition</vt:lpstr>
      <vt:lpstr>Deploying Multiple Instances</vt:lpstr>
      <vt:lpstr>Multiple VMs</vt:lpstr>
      <vt:lpstr>Defining dependencies</vt:lpstr>
      <vt:lpstr>ARM generic cmdlets use cases</vt:lpstr>
      <vt:lpstr>ARM Resource Providers specialized cmdlets</vt:lpstr>
      <vt:lpstr>Example of Resource Provider specific cmdlets</vt:lpstr>
      <vt:lpstr>Example of a large solution deployment</vt:lpstr>
      <vt:lpstr>Known Configurations/SKUs vs. Free Form</vt:lpstr>
      <vt:lpstr>Example of a complex ARM template</vt:lpstr>
      <vt:lpstr>Deploy a complex solution using ARM templates</vt:lpstr>
      <vt:lpstr>Common Template Scopes</vt:lpstr>
      <vt:lpstr>Creating “roles” or “tiers”</vt:lpstr>
      <vt:lpstr>Template Linking</vt:lpstr>
      <vt:lpstr>Template Execution</vt:lpstr>
      <vt:lpstr>Control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2015-09-09T19:37:33Z</dcterms:created>
  <dcterms:modified xsi:type="dcterms:W3CDTF">2017-12-20T01:04:08Z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0x01010036D81E84C021B642966ECA79F83B2D37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kehilsch@microsoft.com</vt:lpwstr>
  </property>
  <property fmtid="{D5CDD505-2E9C-101B-9397-08002B2CF9AE}" pid="6" name="MSIP_Label_f42aa342-8706-4288-bd11-ebb85995028c_SetDate">
    <vt:lpwstr>2017-12-08T21:06:43.5181656Z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