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6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63.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64.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65.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66.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67.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68.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6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84" r:id="rId5"/>
  </p:sldMasterIdLst>
  <p:notesMasterIdLst>
    <p:notesMasterId r:id="rId75"/>
  </p:notesMasterIdLst>
  <p:handoutMasterIdLst>
    <p:handoutMasterId r:id="rId76"/>
  </p:handoutMasterIdLst>
  <p:sldIdLst>
    <p:sldId id="394" r:id="rId6"/>
    <p:sldId id="395" r:id="rId7"/>
    <p:sldId id="271" r:id="rId8"/>
    <p:sldId id="396" r:id="rId9"/>
    <p:sldId id="398" r:id="rId10"/>
    <p:sldId id="399" r:id="rId11"/>
    <p:sldId id="400" r:id="rId12"/>
    <p:sldId id="397" r:id="rId13"/>
    <p:sldId id="311" r:id="rId14"/>
    <p:sldId id="312" r:id="rId15"/>
    <p:sldId id="385" r:id="rId16"/>
    <p:sldId id="313" r:id="rId17"/>
    <p:sldId id="393" r:id="rId18"/>
    <p:sldId id="387" r:id="rId19"/>
    <p:sldId id="388" r:id="rId20"/>
    <p:sldId id="401" r:id="rId21"/>
    <p:sldId id="402" r:id="rId22"/>
    <p:sldId id="392" r:id="rId23"/>
    <p:sldId id="318" r:id="rId24"/>
    <p:sldId id="319" r:id="rId25"/>
    <p:sldId id="320" r:id="rId26"/>
    <p:sldId id="321" r:id="rId27"/>
    <p:sldId id="322" r:id="rId28"/>
    <p:sldId id="323" r:id="rId29"/>
    <p:sldId id="324" r:id="rId30"/>
    <p:sldId id="325" r:id="rId31"/>
    <p:sldId id="327" r:id="rId32"/>
    <p:sldId id="328" r:id="rId33"/>
    <p:sldId id="329" r:id="rId34"/>
    <p:sldId id="413" r:id="rId35"/>
    <p:sldId id="341" r:id="rId36"/>
    <p:sldId id="404" r:id="rId37"/>
    <p:sldId id="405" r:id="rId38"/>
    <p:sldId id="407" r:id="rId39"/>
    <p:sldId id="406" r:id="rId40"/>
    <p:sldId id="408" r:id="rId41"/>
    <p:sldId id="410" r:id="rId42"/>
    <p:sldId id="409" r:id="rId43"/>
    <p:sldId id="269" r:id="rId44"/>
    <p:sldId id="403" r:id="rId45"/>
    <p:sldId id="382" r:id="rId46"/>
    <p:sldId id="411" r:id="rId47"/>
    <p:sldId id="412" r:id="rId48"/>
    <p:sldId id="383" r:id="rId49"/>
    <p:sldId id="384" r:id="rId50"/>
    <p:sldId id="317" r:id="rId51"/>
    <p:sldId id="343" r:id="rId52"/>
    <p:sldId id="386" r:id="rId53"/>
    <p:sldId id="331" r:id="rId54"/>
    <p:sldId id="332" r:id="rId55"/>
    <p:sldId id="334" r:id="rId56"/>
    <p:sldId id="335" r:id="rId57"/>
    <p:sldId id="336" r:id="rId58"/>
    <p:sldId id="337" r:id="rId59"/>
    <p:sldId id="338" r:id="rId60"/>
    <p:sldId id="339" r:id="rId61"/>
    <p:sldId id="340" r:id="rId62"/>
    <p:sldId id="342" r:id="rId63"/>
    <p:sldId id="344" r:id="rId64"/>
    <p:sldId id="346" r:id="rId65"/>
    <p:sldId id="352" r:id="rId66"/>
    <p:sldId id="353" r:id="rId67"/>
    <p:sldId id="354" r:id="rId68"/>
    <p:sldId id="355" r:id="rId69"/>
    <p:sldId id="356" r:id="rId70"/>
    <p:sldId id="357" r:id="rId71"/>
    <p:sldId id="358" r:id="rId72"/>
    <p:sldId id="359" r:id="rId73"/>
    <p:sldId id="360"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80877" autoAdjust="0"/>
  </p:normalViewPr>
  <p:slideViewPr>
    <p:cSldViewPr snapToGrid="0">
      <p:cViewPr varScale="1">
        <p:scale>
          <a:sx n="83" d="100"/>
          <a:sy n="83" d="100"/>
        </p:scale>
        <p:origin x="453" y="66"/>
      </p:cViewPr>
      <p:guideLst/>
    </p:cSldViewPr>
  </p:slideViewPr>
  <p:notesTextViewPr>
    <p:cViewPr>
      <p:scale>
        <a:sx n="1" d="1"/>
        <a:sy n="1" d="1"/>
      </p:scale>
      <p:origin x="0" y="0"/>
    </p:cViewPr>
  </p:notesTextViewPr>
  <p:sorterViewPr>
    <p:cViewPr>
      <p:scale>
        <a:sx n="100" d="100"/>
        <a:sy n="100" d="100"/>
      </p:scale>
      <p:origin x="0" y="-8133"/>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handoutMaster" Target="handoutMasters/handoutMaster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viewProps" Target="viewProps.xml"/><Relationship Id="rId8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12/13/2017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a:t>
            </a:fld>
            <a:endParaRPr lang="en-US"/>
          </a:p>
        </p:txBody>
      </p:sp>
    </p:spTree>
    <p:extLst>
      <p:ext uri="{BB962C8B-B14F-4D97-AF65-F5344CB8AC3E}">
        <p14:creationId xmlns:p14="http://schemas.microsoft.com/office/powerpoint/2010/main" val="1182518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2844175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https://azure.microsoft.com/en-us/documentation/articles/resource-group-move-resources/</a:t>
            </a:r>
          </a:p>
          <a:p>
            <a:r>
              <a:rPr lang="en-CA" dirty="0"/>
              <a:t>The scope for a resource link can be a subscription, resource group or a specific resource.</a:t>
            </a:r>
          </a:p>
          <a:p>
            <a:endParaRPr lang="en-CA"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3836622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With </a:t>
            </a:r>
            <a:r>
              <a:rPr lang="en-US" sz="1200" b="1" i="0" kern="1200" dirty="0">
                <a:solidFill>
                  <a:schemeClr val="tx1"/>
                </a:solidFill>
                <a:effectLst/>
                <a:latin typeface="+mn-lt"/>
                <a:ea typeface="+mn-ea"/>
                <a:cs typeface="+mn-cs"/>
              </a:rPr>
              <a:t>imperative</a:t>
            </a:r>
            <a:r>
              <a:rPr lang="en-US" sz="1200" b="0" i="0" kern="1200" dirty="0">
                <a:solidFill>
                  <a:schemeClr val="tx1"/>
                </a:solidFill>
                <a:effectLst/>
                <a:latin typeface="+mn-lt"/>
                <a:ea typeface="+mn-ea"/>
                <a:cs typeface="+mn-cs"/>
              </a:rPr>
              <a:t> programming, you tell the compiler what you want to happen, step by step.</a:t>
            </a:r>
            <a:endParaRPr lang="en-US" dirty="0"/>
          </a:p>
          <a:p>
            <a:r>
              <a:rPr lang="en-US" sz="1200" b="0" i="0" kern="1200" dirty="0">
                <a:solidFill>
                  <a:schemeClr val="tx1"/>
                </a:solidFill>
                <a:effectLst/>
                <a:latin typeface="+mn-lt"/>
                <a:ea typeface="+mn-ea"/>
                <a:cs typeface="+mn-cs"/>
              </a:rPr>
              <a:t>  Example: PS</a:t>
            </a:r>
          </a:p>
          <a:p>
            <a:r>
              <a:rPr lang="en-US" sz="1200" b="0" i="0" kern="1200" dirty="0">
                <a:solidFill>
                  <a:schemeClr val="tx1"/>
                </a:solidFill>
                <a:effectLst/>
                <a:latin typeface="+mn-lt"/>
                <a:ea typeface="+mn-ea"/>
                <a:cs typeface="+mn-cs"/>
              </a:rPr>
              <a:t>With </a:t>
            </a:r>
            <a:r>
              <a:rPr lang="en-US" sz="1200" b="1" i="0" kern="1200" dirty="0">
                <a:solidFill>
                  <a:schemeClr val="tx1"/>
                </a:solidFill>
                <a:effectLst/>
                <a:latin typeface="+mn-lt"/>
                <a:ea typeface="+mn-ea"/>
                <a:cs typeface="+mn-cs"/>
              </a:rPr>
              <a:t>declarative</a:t>
            </a:r>
            <a:r>
              <a:rPr lang="en-US" sz="1200" b="0" i="0" kern="1200" dirty="0">
                <a:solidFill>
                  <a:schemeClr val="tx1"/>
                </a:solidFill>
                <a:effectLst/>
                <a:latin typeface="+mn-lt"/>
                <a:ea typeface="+mn-ea"/>
                <a:cs typeface="+mn-cs"/>
              </a:rPr>
              <a:t> programming, you write code that describes what you want, but not necessarily how to get it</a:t>
            </a:r>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4186650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4227761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https://azure.microsoft.com/en-us/documentation/articles/powershell-install-configure/</a:t>
            </a:r>
          </a:p>
          <a:p>
            <a:r>
              <a:rPr lang="en-CA" dirty="0"/>
              <a:t>https://www.visualstudio.com/en-us/features/azure-tools-vs.aspx</a:t>
            </a:r>
          </a:p>
          <a:p>
            <a:endParaRPr lang="en-CA"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921158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deploy a Linux VM from an ARM Template. After you deploy it we will discuss the ARM template itself and the commands used.</a:t>
            </a:r>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375105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students are waiting for VM to build, go on to next Demo (</a:t>
            </a:r>
            <a:r>
              <a:rPr lang="en-US" dirty="0" err="1"/>
              <a:t>QuickStart</a:t>
            </a:r>
            <a:r>
              <a:rPr lang="en-US" dirty="0"/>
              <a:t> Template)</a:t>
            </a:r>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21888561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2785361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-Tag @{Name = "</a:t>
            </a:r>
            <a:r>
              <a:rPr lang="en-CA" dirty="0" err="1"/>
              <a:t>costcenter</a:t>
            </a:r>
            <a:r>
              <a:rPr lang="en-CA" dirty="0"/>
              <a:t>"; Value="1023"}</a:t>
            </a:r>
          </a:p>
          <a:p>
            <a:endParaRPr lang="en-CA" dirty="0"/>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a:p>
        </p:txBody>
      </p:sp>
    </p:spTree>
    <p:extLst>
      <p:ext uri="{BB962C8B-B14F-4D97-AF65-F5344CB8AC3E}">
        <p14:creationId xmlns:p14="http://schemas.microsoft.com/office/powerpoint/2010/main" val="680690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855084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a:t>
            </a:fld>
            <a:endParaRPr lang="en-US"/>
          </a:p>
        </p:txBody>
      </p:sp>
    </p:spTree>
    <p:extLst>
      <p:ext uri="{BB962C8B-B14F-4D97-AF65-F5344CB8AC3E}">
        <p14:creationId xmlns:p14="http://schemas.microsoft.com/office/powerpoint/2010/main" val="7516965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17704708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a:p>
        </p:txBody>
      </p:sp>
    </p:spTree>
    <p:extLst>
      <p:ext uri="{BB962C8B-B14F-4D97-AF65-F5344CB8AC3E}">
        <p14:creationId xmlns:p14="http://schemas.microsoft.com/office/powerpoint/2010/main" val="31001520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771041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a:p>
        </p:txBody>
      </p:sp>
    </p:spTree>
    <p:extLst>
      <p:ext uri="{BB962C8B-B14F-4D97-AF65-F5344CB8AC3E}">
        <p14:creationId xmlns:p14="http://schemas.microsoft.com/office/powerpoint/2010/main" val="1876466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4335519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25201940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26</a:t>
            </a:fld>
            <a:endParaRPr lang="en-US"/>
          </a:p>
        </p:txBody>
      </p:sp>
    </p:spTree>
    <p:extLst>
      <p:ext uri="{BB962C8B-B14F-4D97-AF65-F5344CB8AC3E}">
        <p14:creationId xmlns:p14="http://schemas.microsoft.com/office/powerpoint/2010/main" val="39168934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27</a:t>
            </a:fld>
            <a:endParaRPr lang="en-US"/>
          </a:p>
        </p:txBody>
      </p:sp>
    </p:spTree>
    <p:extLst>
      <p:ext uri="{BB962C8B-B14F-4D97-AF65-F5344CB8AC3E}">
        <p14:creationId xmlns:p14="http://schemas.microsoft.com/office/powerpoint/2010/main" val="27680483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28</a:t>
            </a:fld>
            <a:endParaRPr lang="en-US"/>
          </a:p>
        </p:txBody>
      </p:sp>
    </p:spTree>
    <p:extLst>
      <p:ext uri="{BB962C8B-B14F-4D97-AF65-F5344CB8AC3E}">
        <p14:creationId xmlns:p14="http://schemas.microsoft.com/office/powerpoint/2010/main" val="41840209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29</a:t>
            </a:fld>
            <a:endParaRPr lang="en-US"/>
          </a:p>
        </p:txBody>
      </p:sp>
    </p:spTree>
    <p:extLst>
      <p:ext uri="{BB962C8B-B14F-4D97-AF65-F5344CB8AC3E}">
        <p14:creationId xmlns:p14="http://schemas.microsoft.com/office/powerpoint/2010/main" val="3959755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Practice: </a:t>
            </a:r>
            <a:r>
              <a:rPr lang="en-US" sz="1200" b="0" i="0" kern="1200" dirty="0">
                <a:solidFill>
                  <a:schemeClr val="tx1"/>
                </a:solidFill>
                <a:effectLst/>
                <a:latin typeface="+mn-lt"/>
                <a:ea typeface="+mn-ea"/>
                <a:cs typeface="+mn-cs"/>
              </a:rPr>
              <a:t>always run the PowerShell command mentioned above to retrieve the API versions information and use the latest one.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30</a:t>
            </a:fld>
            <a:endParaRPr lang="en-US"/>
          </a:p>
        </p:txBody>
      </p:sp>
    </p:spTree>
    <p:extLst>
      <p:ext uri="{BB962C8B-B14F-4D97-AF65-F5344CB8AC3E}">
        <p14:creationId xmlns:p14="http://schemas.microsoft.com/office/powerpoint/2010/main" val="4197019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31</a:t>
            </a:fld>
            <a:endParaRPr lang="en-US"/>
          </a:p>
        </p:txBody>
      </p:sp>
    </p:spTree>
    <p:extLst>
      <p:ext uri="{BB962C8B-B14F-4D97-AF65-F5344CB8AC3E}">
        <p14:creationId xmlns:p14="http://schemas.microsoft.com/office/powerpoint/2010/main" val="27706837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https://github.com/Azure/azure-quickstart-templates/tree/master/101-vm-simple-windows</a:t>
            </a:r>
          </a:p>
        </p:txBody>
      </p:sp>
      <p:sp>
        <p:nvSpPr>
          <p:cNvPr id="4" name="Slide Number Placeholder 3"/>
          <p:cNvSpPr>
            <a:spLocks noGrp="1"/>
          </p:cNvSpPr>
          <p:nvPr>
            <p:ph type="sldNum" sz="quarter" idx="10"/>
          </p:nvPr>
        </p:nvSpPr>
        <p:spPr/>
        <p:txBody>
          <a:bodyPr/>
          <a:lstStyle/>
          <a:p>
            <a:fld id="{4CFD207A-07DF-40AD-A916-9872E089CE7A}" type="slidenum">
              <a:rPr lang="en-US" smtClean="0"/>
              <a:t>32</a:t>
            </a:fld>
            <a:endParaRPr lang="en-US"/>
          </a:p>
        </p:txBody>
      </p:sp>
    </p:spTree>
    <p:extLst>
      <p:ext uri="{BB962C8B-B14F-4D97-AF65-F5344CB8AC3E}">
        <p14:creationId xmlns:p14="http://schemas.microsoft.com/office/powerpoint/2010/main" val="3010507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33</a:t>
            </a:fld>
            <a:endParaRPr lang="en-US"/>
          </a:p>
        </p:txBody>
      </p:sp>
    </p:spTree>
    <p:extLst>
      <p:ext uri="{BB962C8B-B14F-4D97-AF65-F5344CB8AC3E}">
        <p14:creationId xmlns:p14="http://schemas.microsoft.com/office/powerpoint/2010/main" val="20532091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Debug - https://docs.microsoft.com/en-us/azure/azure-resource-manager/resource-manager-common-deployment-errors</a:t>
            </a:r>
          </a:p>
        </p:txBody>
      </p:sp>
      <p:sp>
        <p:nvSpPr>
          <p:cNvPr id="4" name="Slide Number Placeholder 3"/>
          <p:cNvSpPr>
            <a:spLocks noGrp="1"/>
          </p:cNvSpPr>
          <p:nvPr>
            <p:ph type="sldNum" sz="quarter" idx="10"/>
          </p:nvPr>
        </p:nvSpPr>
        <p:spPr/>
        <p:txBody>
          <a:bodyPr/>
          <a:lstStyle/>
          <a:p>
            <a:fld id="{4CFD207A-07DF-40AD-A916-9872E089CE7A}" type="slidenum">
              <a:rPr lang="en-US" smtClean="0"/>
              <a:t>34</a:t>
            </a:fld>
            <a:endParaRPr lang="en-US"/>
          </a:p>
        </p:txBody>
      </p:sp>
    </p:spTree>
    <p:extLst>
      <p:ext uri="{BB962C8B-B14F-4D97-AF65-F5344CB8AC3E}">
        <p14:creationId xmlns:p14="http://schemas.microsoft.com/office/powerpoint/2010/main" val="29078388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https://docs.microsoft.com/en-us/azure/virtual-machines/windows/cli-ps-findimage</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35</a:t>
            </a:fld>
            <a:endParaRPr lang="en-US"/>
          </a:p>
        </p:txBody>
      </p:sp>
    </p:spTree>
    <p:extLst>
      <p:ext uri="{BB962C8B-B14F-4D97-AF65-F5344CB8AC3E}">
        <p14:creationId xmlns:p14="http://schemas.microsoft.com/office/powerpoint/2010/main" val="39346321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https://kevinhilscher.visualstudio.com/CI-CD%20Demos</a:t>
            </a:r>
          </a:p>
        </p:txBody>
      </p:sp>
      <p:sp>
        <p:nvSpPr>
          <p:cNvPr id="4" name="Slide Number Placeholder 3"/>
          <p:cNvSpPr>
            <a:spLocks noGrp="1"/>
          </p:cNvSpPr>
          <p:nvPr>
            <p:ph type="sldNum" sz="quarter" idx="10"/>
          </p:nvPr>
        </p:nvSpPr>
        <p:spPr/>
        <p:txBody>
          <a:bodyPr/>
          <a:lstStyle/>
          <a:p>
            <a:fld id="{4CFD207A-07DF-40AD-A916-9872E089CE7A}" type="slidenum">
              <a:rPr lang="en-US" smtClean="0"/>
              <a:t>36</a:t>
            </a:fld>
            <a:endParaRPr lang="en-US"/>
          </a:p>
        </p:txBody>
      </p:sp>
    </p:spTree>
    <p:extLst>
      <p:ext uri="{BB962C8B-B14F-4D97-AF65-F5344CB8AC3E}">
        <p14:creationId xmlns:p14="http://schemas.microsoft.com/office/powerpoint/2010/main" val="40331304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37</a:t>
            </a:fld>
            <a:endParaRPr lang="en-US"/>
          </a:p>
        </p:txBody>
      </p:sp>
    </p:spTree>
    <p:extLst>
      <p:ext uri="{BB962C8B-B14F-4D97-AF65-F5344CB8AC3E}">
        <p14:creationId xmlns:p14="http://schemas.microsoft.com/office/powerpoint/2010/main" val="36446136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38</a:t>
            </a:fld>
            <a:endParaRPr lang="en-US"/>
          </a:p>
        </p:txBody>
      </p:sp>
    </p:spTree>
    <p:extLst>
      <p:ext uri="{BB962C8B-B14F-4D97-AF65-F5344CB8AC3E}">
        <p14:creationId xmlns:p14="http://schemas.microsoft.com/office/powerpoint/2010/main" val="27031300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39</a:t>
            </a:fld>
            <a:endParaRPr lang="en-US"/>
          </a:p>
        </p:txBody>
      </p:sp>
    </p:spTree>
    <p:extLst>
      <p:ext uri="{BB962C8B-B14F-4D97-AF65-F5344CB8AC3E}">
        <p14:creationId xmlns:p14="http://schemas.microsoft.com/office/powerpoint/2010/main" val="1463938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13197077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40</a:t>
            </a:fld>
            <a:endParaRPr lang="en-US"/>
          </a:p>
        </p:txBody>
      </p:sp>
    </p:spTree>
    <p:extLst>
      <p:ext uri="{BB962C8B-B14F-4D97-AF65-F5344CB8AC3E}">
        <p14:creationId xmlns:p14="http://schemas.microsoft.com/office/powerpoint/2010/main" val="13684834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41</a:t>
            </a:fld>
            <a:endParaRPr lang="en-US"/>
          </a:p>
        </p:txBody>
      </p:sp>
    </p:spTree>
    <p:extLst>
      <p:ext uri="{BB962C8B-B14F-4D97-AF65-F5344CB8AC3E}">
        <p14:creationId xmlns:p14="http://schemas.microsoft.com/office/powerpoint/2010/main" val="3434905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https://docs.microsoft.com/en-us/azure/virtual-machines/windows/extensions-customscript</a:t>
            </a:r>
          </a:p>
        </p:txBody>
      </p:sp>
      <p:sp>
        <p:nvSpPr>
          <p:cNvPr id="4" name="Slide Number Placeholder 3"/>
          <p:cNvSpPr>
            <a:spLocks noGrp="1"/>
          </p:cNvSpPr>
          <p:nvPr>
            <p:ph type="sldNum" sz="quarter" idx="10"/>
          </p:nvPr>
        </p:nvSpPr>
        <p:spPr/>
        <p:txBody>
          <a:bodyPr/>
          <a:lstStyle/>
          <a:p>
            <a:fld id="{4CFD207A-07DF-40AD-A916-9872E089CE7A}" type="slidenum">
              <a:rPr lang="en-US" smtClean="0"/>
              <a:t>42</a:t>
            </a:fld>
            <a:endParaRPr lang="en-US"/>
          </a:p>
        </p:txBody>
      </p:sp>
    </p:spTree>
    <p:extLst>
      <p:ext uri="{BB962C8B-B14F-4D97-AF65-F5344CB8AC3E}">
        <p14:creationId xmlns:p14="http://schemas.microsoft.com/office/powerpoint/2010/main" val="6674324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43</a:t>
            </a:fld>
            <a:endParaRPr lang="en-US"/>
          </a:p>
        </p:txBody>
      </p:sp>
    </p:spTree>
    <p:extLst>
      <p:ext uri="{BB962C8B-B14F-4D97-AF65-F5344CB8AC3E}">
        <p14:creationId xmlns:p14="http://schemas.microsoft.com/office/powerpoint/2010/main" val="5041103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44</a:t>
            </a:fld>
            <a:endParaRPr lang="en-US"/>
          </a:p>
        </p:txBody>
      </p:sp>
    </p:spTree>
    <p:extLst>
      <p:ext uri="{BB962C8B-B14F-4D97-AF65-F5344CB8AC3E}">
        <p14:creationId xmlns:p14="http://schemas.microsoft.com/office/powerpoint/2010/main" val="1730856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45</a:t>
            </a:fld>
            <a:endParaRPr lang="en-US"/>
          </a:p>
        </p:txBody>
      </p:sp>
    </p:spTree>
    <p:extLst>
      <p:ext uri="{BB962C8B-B14F-4D97-AF65-F5344CB8AC3E}">
        <p14:creationId xmlns:p14="http://schemas.microsoft.com/office/powerpoint/2010/main" val="31397496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46</a:t>
            </a:fld>
            <a:endParaRPr lang="en-US"/>
          </a:p>
        </p:txBody>
      </p:sp>
    </p:spTree>
    <p:extLst>
      <p:ext uri="{BB962C8B-B14F-4D97-AF65-F5344CB8AC3E}">
        <p14:creationId xmlns:p14="http://schemas.microsoft.com/office/powerpoint/2010/main" val="24674821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47</a:t>
            </a:fld>
            <a:endParaRPr lang="en-US"/>
          </a:p>
        </p:txBody>
      </p:sp>
    </p:spTree>
    <p:extLst>
      <p:ext uri="{BB962C8B-B14F-4D97-AF65-F5344CB8AC3E}">
        <p14:creationId xmlns:p14="http://schemas.microsoft.com/office/powerpoint/2010/main" val="211494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48</a:t>
            </a:fld>
            <a:endParaRPr lang="en-US"/>
          </a:p>
        </p:txBody>
      </p:sp>
    </p:spTree>
    <p:extLst>
      <p:ext uri="{BB962C8B-B14F-4D97-AF65-F5344CB8AC3E}">
        <p14:creationId xmlns:p14="http://schemas.microsoft.com/office/powerpoint/2010/main" val="10712689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49</a:t>
            </a:fld>
            <a:endParaRPr lang="en-US"/>
          </a:p>
        </p:txBody>
      </p:sp>
    </p:spTree>
    <p:extLst>
      <p:ext uri="{BB962C8B-B14F-4D97-AF65-F5344CB8AC3E}">
        <p14:creationId xmlns:p14="http://schemas.microsoft.com/office/powerpoint/2010/main" val="1690039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Declarative templates vs scripts</a:t>
            </a:r>
          </a:p>
          <a:p>
            <a:r>
              <a:rPr lang="en-US" dirty="0"/>
              <a:t>Repeatable deployments</a:t>
            </a:r>
          </a:p>
          <a:p>
            <a:r>
              <a:rPr lang="en-US" dirty="0"/>
              <a:t>RBAC</a:t>
            </a:r>
          </a:p>
          <a:p>
            <a:r>
              <a:rPr lang="en-US" dirty="0"/>
              <a:t>Tagging</a:t>
            </a:r>
          </a:p>
          <a:p>
            <a:r>
              <a:rPr lang="en-US" dirty="0"/>
              <a:t>Billing</a:t>
            </a:r>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29773664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50</a:t>
            </a:fld>
            <a:endParaRPr lang="en-US"/>
          </a:p>
        </p:txBody>
      </p:sp>
    </p:spTree>
    <p:extLst>
      <p:ext uri="{BB962C8B-B14F-4D97-AF65-F5344CB8AC3E}">
        <p14:creationId xmlns:p14="http://schemas.microsoft.com/office/powerpoint/2010/main" val="33511192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51</a:t>
            </a:fld>
            <a:endParaRPr lang="en-US"/>
          </a:p>
        </p:txBody>
      </p:sp>
    </p:spTree>
    <p:extLst>
      <p:ext uri="{BB962C8B-B14F-4D97-AF65-F5344CB8AC3E}">
        <p14:creationId xmlns:p14="http://schemas.microsoft.com/office/powerpoint/2010/main" val="22962525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52</a:t>
            </a:fld>
            <a:endParaRPr lang="en-US"/>
          </a:p>
        </p:txBody>
      </p:sp>
    </p:spTree>
    <p:extLst>
      <p:ext uri="{BB962C8B-B14F-4D97-AF65-F5344CB8AC3E}">
        <p14:creationId xmlns:p14="http://schemas.microsoft.com/office/powerpoint/2010/main" val="23686598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53</a:t>
            </a:fld>
            <a:endParaRPr lang="en-US"/>
          </a:p>
        </p:txBody>
      </p:sp>
    </p:spTree>
    <p:extLst>
      <p:ext uri="{BB962C8B-B14F-4D97-AF65-F5344CB8AC3E}">
        <p14:creationId xmlns:p14="http://schemas.microsoft.com/office/powerpoint/2010/main" val="33248002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54</a:t>
            </a:fld>
            <a:endParaRPr lang="en-US"/>
          </a:p>
        </p:txBody>
      </p:sp>
    </p:spTree>
    <p:extLst>
      <p:ext uri="{BB962C8B-B14F-4D97-AF65-F5344CB8AC3E}">
        <p14:creationId xmlns:p14="http://schemas.microsoft.com/office/powerpoint/2010/main" val="265949844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55</a:t>
            </a:fld>
            <a:endParaRPr lang="en-US"/>
          </a:p>
        </p:txBody>
      </p:sp>
    </p:spTree>
    <p:extLst>
      <p:ext uri="{BB962C8B-B14F-4D97-AF65-F5344CB8AC3E}">
        <p14:creationId xmlns:p14="http://schemas.microsoft.com/office/powerpoint/2010/main" val="210635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56</a:t>
            </a:fld>
            <a:endParaRPr lang="en-US"/>
          </a:p>
        </p:txBody>
      </p:sp>
    </p:spTree>
    <p:extLst>
      <p:ext uri="{BB962C8B-B14F-4D97-AF65-F5344CB8AC3E}">
        <p14:creationId xmlns:p14="http://schemas.microsoft.com/office/powerpoint/2010/main" val="25430327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12/13/2017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2066538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201F18-C7BD-4C07-B05C-F9BF48195D78}" type="slidenum">
              <a:rPr lang="en-US" smtClean="0">
                <a:solidFill>
                  <a:prstClr val="black"/>
                </a:solidFill>
              </a:rPr>
              <a:pPr/>
              <a:t>58</a:t>
            </a:fld>
            <a:endParaRPr lang="en-US">
              <a:solidFill>
                <a:prstClr val="black"/>
              </a:solidFill>
            </a:endParaRPr>
          </a:p>
        </p:txBody>
      </p:sp>
    </p:spTree>
    <p:extLst>
      <p:ext uri="{BB962C8B-B14F-4D97-AF65-F5344CB8AC3E}">
        <p14:creationId xmlns:p14="http://schemas.microsoft.com/office/powerpoint/2010/main" val="78521736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59</a:t>
            </a:fld>
            <a:endParaRPr lang="en-US"/>
          </a:p>
        </p:txBody>
      </p:sp>
    </p:spTree>
    <p:extLst>
      <p:ext uri="{BB962C8B-B14F-4D97-AF65-F5344CB8AC3E}">
        <p14:creationId xmlns:p14="http://schemas.microsoft.com/office/powerpoint/2010/main" val="594678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21696620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60</a:t>
            </a:fld>
            <a:endParaRPr lang="en-US"/>
          </a:p>
        </p:txBody>
      </p:sp>
    </p:spTree>
    <p:extLst>
      <p:ext uri="{BB962C8B-B14F-4D97-AF65-F5344CB8AC3E}">
        <p14:creationId xmlns:p14="http://schemas.microsoft.com/office/powerpoint/2010/main" val="33239439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61</a:t>
            </a:fld>
            <a:endParaRPr lang="en-US"/>
          </a:p>
        </p:txBody>
      </p:sp>
    </p:spTree>
    <p:extLst>
      <p:ext uri="{BB962C8B-B14F-4D97-AF65-F5344CB8AC3E}">
        <p14:creationId xmlns:p14="http://schemas.microsoft.com/office/powerpoint/2010/main" val="28180908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12/13/2017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62</a:t>
            </a:fld>
            <a:endParaRPr lang="en-US" dirty="0"/>
          </a:p>
        </p:txBody>
      </p:sp>
    </p:spTree>
    <p:extLst>
      <p:ext uri="{BB962C8B-B14F-4D97-AF65-F5344CB8AC3E}">
        <p14:creationId xmlns:p14="http://schemas.microsoft.com/office/powerpoint/2010/main" val="1920601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12/13/2017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63</a:t>
            </a:fld>
            <a:endParaRPr lang="en-US" dirty="0"/>
          </a:p>
        </p:txBody>
      </p:sp>
    </p:spTree>
    <p:extLst>
      <p:ext uri="{BB962C8B-B14F-4D97-AF65-F5344CB8AC3E}">
        <p14:creationId xmlns:p14="http://schemas.microsoft.com/office/powerpoint/2010/main" val="132217678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12/13/2017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64</a:t>
            </a:fld>
            <a:endParaRPr lang="en-US" dirty="0"/>
          </a:p>
        </p:txBody>
      </p:sp>
    </p:spTree>
    <p:extLst>
      <p:ext uri="{BB962C8B-B14F-4D97-AF65-F5344CB8AC3E}">
        <p14:creationId xmlns:p14="http://schemas.microsoft.com/office/powerpoint/2010/main" val="341681449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12/13/2017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65</a:t>
            </a:fld>
            <a:endParaRPr lang="en-US" dirty="0"/>
          </a:p>
        </p:txBody>
      </p:sp>
    </p:spTree>
    <p:extLst>
      <p:ext uri="{BB962C8B-B14F-4D97-AF65-F5344CB8AC3E}">
        <p14:creationId xmlns:p14="http://schemas.microsoft.com/office/powerpoint/2010/main" val="34102893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12/13/2017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66</a:t>
            </a:fld>
            <a:endParaRPr lang="en-US" dirty="0"/>
          </a:p>
        </p:txBody>
      </p:sp>
    </p:spTree>
    <p:extLst>
      <p:ext uri="{BB962C8B-B14F-4D97-AF65-F5344CB8AC3E}">
        <p14:creationId xmlns:p14="http://schemas.microsoft.com/office/powerpoint/2010/main" val="23862353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12/13/2017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67</a:t>
            </a:fld>
            <a:endParaRPr lang="en-US" dirty="0"/>
          </a:p>
        </p:txBody>
      </p:sp>
    </p:spTree>
    <p:extLst>
      <p:ext uri="{BB962C8B-B14F-4D97-AF65-F5344CB8AC3E}">
        <p14:creationId xmlns:p14="http://schemas.microsoft.com/office/powerpoint/2010/main" val="25533616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12/13/2017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68</a:t>
            </a:fld>
            <a:endParaRPr lang="en-US" dirty="0"/>
          </a:p>
        </p:txBody>
      </p:sp>
    </p:spTree>
    <p:extLst>
      <p:ext uri="{BB962C8B-B14F-4D97-AF65-F5344CB8AC3E}">
        <p14:creationId xmlns:p14="http://schemas.microsoft.com/office/powerpoint/2010/main" val="10724864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12/13/2017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69</a:t>
            </a:fld>
            <a:endParaRPr lang="en-US" dirty="0"/>
          </a:p>
        </p:txBody>
      </p:sp>
    </p:spTree>
    <p:extLst>
      <p:ext uri="{BB962C8B-B14F-4D97-AF65-F5344CB8AC3E}">
        <p14:creationId xmlns:p14="http://schemas.microsoft.com/office/powerpoint/2010/main" val="4002019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http://jsoneditoronline.org/</a:t>
            </a:r>
          </a:p>
          <a:p>
            <a:r>
              <a:rPr lang="en-US" dirty="0"/>
              <a:t>Leaner and less verbose than XML. </a:t>
            </a:r>
          </a:p>
          <a:p>
            <a:r>
              <a:rPr lang="en-US" dirty="0"/>
              <a:t>Nested arrays are supported.</a:t>
            </a:r>
          </a:p>
          <a:p>
            <a:r>
              <a:rPr lang="en-US" dirty="0"/>
              <a:t>Braces</a:t>
            </a:r>
          </a:p>
          <a:p>
            <a:r>
              <a:rPr lang="en-US" dirty="0"/>
              <a:t>Null must be stated; no blank.</a:t>
            </a:r>
          </a:p>
          <a:p>
            <a:r>
              <a:rPr lang="en-US" dirty="0"/>
              <a:t>Ambiguous: “</a:t>
            </a:r>
            <a:r>
              <a:rPr lang="en-US" dirty="0" err="1"/>
              <a:t>somevalue</a:t>
            </a:r>
            <a:r>
              <a:rPr lang="en-US" dirty="0"/>
              <a:t>”: 1</a:t>
            </a:r>
          </a:p>
          <a:p>
            <a:r>
              <a:rPr lang="en-US" dirty="0"/>
              <a:t>No comments allowed</a:t>
            </a:r>
          </a:p>
          <a:p>
            <a:r>
              <a:rPr lang="en-US" dirty="0"/>
              <a:t>Commas</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3949921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3833429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12/13/2017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467938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35587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1559760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241443" y="2825393"/>
            <a:ext cx="11691991" cy="821933"/>
          </a:xfrm>
        </p:spPr>
        <p:txBody>
          <a:bodyPr/>
          <a:lstStyle>
            <a:lvl1pPr>
              <a:defRPr sz="4705" baseline="0"/>
            </a:lvl1pPr>
          </a:lstStyle>
          <a:p>
            <a:r>
              <a:rPr lang="en-US" dirty="0"/>
              <a:t>Click to edit Master title style</a:t>
            </a:r>
          </a:p>
        </p:txBody>
      </p:sp>
    </p:spTree>
    <p:extLst>
      <p:ext uri="{BB962C8B-B14F-4D97-AF65-F5344CB8AC3E}">
        <p14:creationId xmlns:p14="http://schemas.microsoft.com/office/powerpoint/2010/main" val="73090151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4020711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31821431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3372564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264656071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241443" y="2825393"/>
            <a:ext cx="11691991" cy="821933"/>
          </a:xfrm>
        </p:spPr>
        <p:txBody>
          <a:bodyPr/>
          <a:lstStyle>
            <a:lvl1pPr>
              <a:defRPr sz="4705" baseline="0"/>
            </a:lvl1pPr>
          </a:lstStyle>
          <a:p>
            <a:r>
              <a:rPr lang="en-US" dirty="0"/>
              <a:t>Click to edit Master title style</a:t>
            </a:r>
          </a:p>
        </p:txBody>
      </p:sp>
    </p:spTree>
    <p:extLst>
      <p:ext uri="{BB962C8B-B14F-4D97-AF65-F5344CB8AC3E}">
        <p14:creationId xmlns:p14="http://schemas.microsoft.com/office/powerpoint/2010/main" val="45487275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94810537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3040806637"/>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3502993"/>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2357860"/>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spTree>
    <p:extLst>
      <p:ext uri="{BB962C8B-B14F-4D97-AF65-F5344CB8AC3E}">
        <p14:creationId xmlns:p14="http://schemas.microsoft.com/office/powerpoint/2010/main" val="382326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3848072445"/>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2897525788"/>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590330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526775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68424859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404040"/>
                    </a:gs>
                    <a:gs pos="100000">
                      <a:srgbClr val="404040"/>
                    </a:gs>
                  </a:gsLst>
                  <a:lin ang="5400000" scaled="0"/>
                </a:gradFill>
                <a:effectLst/>
                <a:uLnTx/>
                <a:uFillTx/>
                <a:latin typeface="Segoe UI"/>
                <a:ea typeface="+mn-ea"/>
                <a:cs typeface="Segoe UI" pitchFamily="34" charset="0"/>
              </a:rPr>
              <a:t>© 2015 Microsoft Corporation. All rights reserved. </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65847640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21373775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504697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578793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6" y="1974980"/>
            <a:ext cx="8871457" cy="2387600"/>
          </a:xfrm>
        </p:spPr>
        <p:txBody>
          <a:bodyPr anchor="ctr">
            <a:noAutofit/>
          </a:bodyPr>
          <a:lstStyle>
            <a:lvl1pPr algn="l">
              <a:defRPr sz="9598"/>
            </a:lvl1pPr>
          </a:lstStyle>
          <a:p>
            <a:r>
              <a:rPr lang="en-US" dirty="0"/>
              <a:t>Title of the talk goes here</a:t>
            </a:r>
          </a:p>
        </p:txBody>
      </p:sp>
      <p:sp>
        <p:nvSpPr>
          <p:cNvPr id="3" name="Subtitle 2"/>
          <p:cNvSpPr>
            <a:spLocks noGrp="1"/>
          </p:cNvSpPr>
          <p:nvPr>
            <p:ph type="subTitle" idx="1" hasCustomPrompt="1"/>
          </p:nvPr>
        </p:nvSpPr>
        <p:spPr>
          <a:xfrm>
            <a:off x="606176" y="5115698"/>
            <a:ext cx="8871457" cy="1297459"/>
          </a:xfrm>
        </p:spPr>
        <p:txBody>
          <a:bodyPr>
            <a:noAutofit/>
          </a:bodyPr>
          <a:lstStyle>
            <a:lvl1pPr marL="0" indent="0" algn="l">
              <a:buNone/>
              <a:defRPr sz="2000">
                <a:solidFill>
                  <a:srgbClr val="00B0F0"/>
                </a:solidFill>
              </a:defRPr>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dirty="0"/>
              <a:t>Presenter Name</a:t>
            </a:r>
          </a:p>
          <a:p>
            <a:r>
              <a:rPr lang="en-US" dirty="0"/>
              <a:t>Presenter Title</a:t>
            </a:r>
          </a:p>
          <a:p>
            <a:r>
              <a:rPr lang="en-US" dirty="0"/>
              <a:t>04/02/2014</a:t>
            </a:r>
          </a:p>
        </p:txBody>
      </p:sp>
    </p:spTree>
    <p:extLst>
      <p:ext uri="{BB962C8B-B14F-4D97-AF65-F5344CB8AC3E}">
        <p14:creationId xmlns:p14="http://schemas.microsoft.com/office/powerpoint/2010/main" val="637547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©2016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6" y="1974980"/>
            <a:ext cx="8871457" cy="2387600"/>
          </a:xfrm>
        </p:spPr>
        <p:txBody>
          <a:bodyPr anchor="ctr">
            <a:noAutofit/>
          </a:bodyPr>
          <a:lstStyle>
            <a:lvl1pPr algn="l">
              <a:defRPr sz="9598"/>
            </a:lvl1pPr>
          </a:lstStyle>
          <a:p>
            <a:r>
              <a:rPr lang="en-US" dirty="0"/>
              <a:t>Title of the talk goes here</a:t>
            </a:r>
          </a:p>
        </p:txBody>
      </p:sp>
      <p:sp>
        <p:nvSpPr>
          <p:cNvPr id="3" name="Subtitle 2"/>
          <p:cNvSpPr>
            <a:spLocks noGrp="1"/>
          </p:cNvSpPr>
          <p:nvPr>
            <p:ph type="subTitle" idx="1" hasCustomPrompt="1"/>
          </p:nvPr>
        </p:nvSpPr>
        <p:spPr>
          <a:xfrm>
            <a:off x="606176" y="5115698"/>
            <a:ext cx="8871457" cy="1297459"/>
          </a:xfrm>
          <a:prstGeom prst="rect">
            <a:avLst/>
          </a:prstGeom>
        </p:spPr>
        <p:txBody>
          <a:bodyPr>
            <a:noAutofit/>
          </a:bodyPr>
          <a:lstStyle>
            <a:lvl1pPr marL="0" indent="0" algn="l">
              <a:buNone/>
              <a:defRPr sz="2000">
                <a:solidFill>
                  <a:srgbClr val="00B0F0"/>
                </a:solidFill>
              </a:defRPr>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dirty="0"/>
              <a:t>Presenter Name</a:t>
            </a:r>
          </a:p>
          <a:p>
            <a:r>
              <a:rPr lang="en-US" dirty="0"/>
              <a:t>Presenter Title</a:t>
            </a:r>
          </a:p>
          <a:p>
            <a:r>
              <a:rPr lang="en-US" dirty="0"/>
              <a:t>04/02/2014</a:t>
            </a:r>
          </a:p>
        </p:txBody>
      </p:sp>
    </p:spTree>
    <p:extLst>
      <p:ext uri="{BB962C8B-B14F-4D97-AF65-F5344CB8AC3E}">
        <p14:creationId xmlns:p14="http://schemas.microsoft.com/office/powerpoint/2010/main" val="694269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3.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703" r:id="rId9"/>
    <p:sldLayoutId id="2147483704" r:id="rId10"/>
    <p:sldLayoutId id="2147483705" r:id="rId11"/>
    <p:sldLayoutId id="2147483706" r:id="rId12"/>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9"/>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29864566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azure.microsoft.com/en-us/downloads/"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khilscher/ARM_HoL/tree/master/LinuxVM"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azure.microsoft.com/en-us/downloads/"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schema.management.azure.com/schemas/2015-01-01/deploymentTemplate.json"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hyperlink" Target="https://github.com/Azure/azure-resource-manager-schemas"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khilscher/ARM_HoL/tree/master/LinuxVM"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8" Type="http://schemas.openxmlformats.org/officeDocument/2006/relationships/hyperlink" Target="http://armviz.io/" TargetMode="External"/><Relationship Id="rId3" Type="http://schemas.openxmlformats.org/officeDocument/2006/relationships/hyperlink" Target="https://resources.azure.com/" TargetMode="External"/><Relationship Id="rId7" Type="http://schemas.openxmlformats.org/officeDocument/2006/relationships/hyperlink" Target="https://azure.microsoft.com/en-us/documentation/templates/" TargetMode="External"/><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hyperlink" Target="https://github.com/Azure/azure-quickstart-templates" TargetMode="External"/><Relationship Id="rId5" Type="http://schemas.openxmlformats.org/officeDocument/2006/relationships/hyperlink" Target="https://azure.microsoft.com/en-us/documentation/articles/resource-manager-supported-services/" TargetMode="External"/><Relationship Id="rId4" Type="http://schemas.openxmlformats.org/officeDocument/2006/relationships/hyperlink" Target="https://github.com/Azure/azure-resource-manager-schemas"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docs.microsoft.com/en-us/azure/virtual-machines/windows/extensions-customscript"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resources.azure.com/"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2.xm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53.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notesSlide" Target="../notesSlides/notesSlide53.xml"/><Relationship Id="rId1" Type="http://schemas.openxmlformats.org/officeDocument/2006/relationships/slideLayout" Target="../slideLayouts/slideLayout3.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8.xml"/><Relationship Id="rId1" Type="http://schemas.openxmlformats.org/officeDocument/2006/relationships/slideLayout" Target="../slideLayouts/slideLayout3.xml"/><Relationship Id="rId4" Type="http://schemas.openxmlformats.org/officeDocument/2006/relationships/image" Target="../media/image45.jpe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management.azure.com/subscriptions/%7bsubscriptionId%7d/resourceGroups/%7bresourceGroupName%7d/providers/Microsoft.Storage/storageAccounts/mystorageaccount?api-version=2016-01-01"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10.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slideLayout" Target="../slideLayouts/slideLayout10.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tags" Target="../tags/tag24.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slideLayout" Target="../slideLayouts/slideLayout10.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tags" Target="../tags/tag36.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5" Type="http://schemas.openxmlformats.org/officeDocument/2006/relationships/tags" Target="../tags/tag29.xml"/><Relationship Id="rId10" Type="http://schemas.openxmlformats.org/officeDocument/2006/relationships/tags" Target="../tags/tag34.xm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slideLayout" Target="../slideLayouts/slideLayout10.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tags" Target="../tags/tag48.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tags" Target="../tags/tag47.xml"/><Relationship Id="rId5" Type="http://schemas.openxmlformats.org/officeDocument/2006/relationships/tags" Target="../tags/tag41.xml"/><Relationship Id="rId10" Type="http://schemas.openxmlformats.org/officeDocument/2006/relationships/tags" Target="../tags/tag46.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8" Type="http://schemas.openxmlformats.org/officeDocument/2006/relationships/tags" Target="../tags/tag56.xml"/><Relationship Id="rId13" Type="http://schemas.openxmlformats.org/officeDocument/2006/relationships/slideLayout" Target="../slideLayouts/slideLayout10.xml"/><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tags" Target="../tags/tag60.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tags" Target="../tags/tag59.xml"/><Relationship Id="rId5" Type="http://schemas.openxmlformats.org/officeDocument/2006/relationships/tags" Target="../tags/tag53.xml"/><Relationship Id="rId10" Type="http://schemas.openxmlformats.org/officeDocument/2006/relationships/tags" Target="../tags/tag58.xml"/><Relationship Id="rId4" Type="http://schemas.openxmlformats.org/officeDocument/2006/relationships/tags" Target="../tags/tag52.xml"/><Relationship Id="rId9" Type="http://schemas.openxmlformats.org/officeDocument/2006/relationships/tags" Target="../tags/tag57.xml"/><Relationship Id="rId14"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slideLayout" Target="../slideLayouts/slideLayout10.xml"/><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tags" Target="../tags/tag72.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tags" Target="../tags/tag71.xml"/><Relationship Id="rId5" Type="http://schemas.openxmlformats.org/officeDocument/2006/relationships/tags" Target="../tags/tag65.xml"/><Relationship Id="rId10" Type="http://schemas.openxmlformats.org/officeDocument/2006/relationships/tags" Target="../tags/tag70.xml"/><Relationship Id="rId4" Type="http://schemas.openxmlformats.org/officeDocument/2006/relationships/tags" Target="../tags/tag64.xml"/><Relationship Id="rId9" Type="http://schemas.openxmlformats.org/officeDocument/2006/relationships/tags" Target="../tags/tag69.xml"/><Relationship Id="rId14"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slideLayout" Target="../slideLayouts/slideLayout1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slideLayout" Target="../slideLayouts/slideLayout10.xml"/><Relationship Id="rId3" Type="http://schemas.openxmlformats.org/officeDocument/2006/relationships/tags" Target="../tags/tag87.xml"/><Relationship Id="rId7" Type="http://schemas.openxmlformats.org/officeDocument/2006/relationships/tags" Target="../tags/tag91.xml"/><Relationship Id="rId12" Type="http://schemas.openxmlformats.org/officeDocument/2006/relationships/tags" Target="../tags/tag96.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tags" Target="../tags/tag95.xml"/><Relationship Id="rId5" Type="http://schemas.openxmlformats.org/officeDocument/2006/relationships/tags" Target="../tags/tag89.xml"/><Relationship Id="rId10" Type="http://schemas.openxmlformats.org/officeDocument/2006/relationships/tags" Target="../tags/tag94.xml"/><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347BD1-0322-4DA7-89A4-1214EA8A4B12}"/>
              </a:ext>
            </a:extLst>
          </p:cNvPr>
          <p:cNvSpPr>
            <a:spLocks noGrp="1"/>
          </p:cNvSpPr>
          <p:nvPr>
            <p:ph type="title"/>
          </p:nvPr>
        </p:nvSpPr>
        <p:spPr/>
        <p:txBody>
          <a:bodyPr/>
          <a:lstStyle/>
          <a:p>
            <a:r>
              <a:rPr lang="en-US" dirty="0"/>
              <a:t>Hands On Lab Instructor Notes</a:t>
            </a:r>
          </a:p>
        </p:txBody>
      </p:sp>
      <p:sp>
        <p:nvSpPr>
          <p:cNvPr id="5" name="Content Placeholder 4">
            <a:extLst>
              <a:ext uri="{FF2B5EF4-FFF2-40B4-BE49-F238E27FC236}">
                <a16:creationId xmlns:a16="http://schemas.microsoft.com/office/drawing/2014/main" id="{503BF475-5132-4A81-AF2B-8F069DD353FB}"/>
              </a:ext>
            </a:extLst>
          </p:cNvPr>
          <p:cNvSpPr>
            <a:spLocks noGrp="1"/>
          </p:cNvSpPr>
          <p:nvPr>
            <p:ph sz="quarter" idx="10"/>
          </p:nvPr>
        </p:nvSpPr>
        <p:spPr/>
        <p:txBody>
          <a:bodyPr/>
          <a:lstStyle/>
          <a:p>
            <a:r>
              <a:rPr lang="en-US" dirty="0"/>
              <a:t>Estimated duration: 3-4 Hours</a:t>
            </a:r>
          </a:p>
          <a:p>
            <a:r>
              <a:rPr lang="en-US" dirty="0"/>
              <a:t>Student computer requirements - see next slide</a:t>
            </a:r>
          </a:p>
          <a:p>
            <a:r>
              <a:rPr lang="en-US" dirty="0"/>
              <a:t>Students should have basic experience with deploying Azure resources via the Portal and an understanding of Resource Groups.</a:t>
            </a:r>
          </a:p>
        </p:txBody>
      </p:sp>
    </p:spTree>
    <p:extLst>
      <p:ext uri="{BB962C8B-B14F-4D97-AF65-F5344CB8AC3E}">
        <p14:creationId xmlns:p14="http://schemas.microsoft.com/office/powerpoint/2010/main" val="4136337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97192" y="504351"/>
            <a:ext cx="5078461" cy="2387261"/>
          </a:xfrm>
        </p:spPr>
        <p:txBody>
          <a:bodyPr/>
          <a:lstStyle/>
          <a:p>
            <a:r>
              <a:rPr lang="en-US" dirty="0"/>
              <a:t>Resource Group</a:t>
            </a:r>
          </a:p>
        </p:txBody>
      </p:sp>
      <p:sp>
        <p:nvSpPr>
          <p:cNvPr id="3" name="Subtitle 2"/>
          <p:cNvSpPr>
            <a:spLocks noGrp="1"/>
          </p:cNvSpPr>
          <p:nvPr>
            <p:ph type="subTitle" idx="1"/>
          </p:nvPr>
        </p:nvSpPr>
        <p:spPr>
          <a:xfrm>
            <a:off x="5797192" y="3072458"/>
            <a:ext cx="5734899" cy="3338430"/>
          </a:xfrm>
        </p:spPr>
        <p:txBody>
          <a:bodyPr>
            <a:normAutofit/>
          </a:bodyPr>
          <a:lstStyle/>
          <a:p>
            <a:pPr marL="399973" indent="-399973">
              <a:buFont typeface="Wingdings" panose="05000000000000000000" pitchFamily="2" charset="2"/>
              <a:buChar char="à"/>
            </a:pPr>
            <a:r>
              <a:rPr lang="en-US" sz="2400" dirty="0">
                <a:solidFill>
                  <a:schemeClr val="tx1"/>
                </a:solidFill>
              </a:rPr>
              <a:t>container for multiple resources</a:t>
            </a:r>
          </a:p>
          <a:p>
            <a:pPr marL="399973" indent="-399973">
              <a:buFont typeface="Wingdings" panose="05000000000000000000" pitchFamily="2" charset="2"/>
              <a:buChar char="à"/>
            </a:pPr>
            <a:endParaRPr lang="en-US" dirty="0">
              <a:solidFill>
                <a:schemeClr val="tx1"/>
              </a:solidFill>
            </a:endParaRPr>
          </a:p>
        </p:txBody>
      </p:sp>
      <p:sp>
        <p:nvSpPr>
          <p:cNvPr id="9" name="Freeform 7"/>
          <p:cNvSpPr>
            <a:spLocks/>
          </p:cNvSpPr>
          <p:nvPr/>
        </p:nvSpPr>
        <p:spPr bwMode="auto">
          <a:xfrm>
            <a:off x="1586551" y="1986168"/>
            <a:ext cx="3060262" cy="3058678"/>
          </a:xfrm>
          <a:custGeom>
            <a:avLst/>
            <a:gdLst>
              <a:gd name="T0" fmla="*/ 878 w 1647"/>
              <a:gd name="T1" fmla="*/ 19 h 1645"/>
              <a:gd name="T2" fmla="*/ 1628 w 1647"/>
              <a:gd name="T3" fmla="*/ 821 h 1645"/>
              <a:gd name="T4" fmla="*/ 1392 w 1647"/>
              <a:gd name="T5" fmla="*/ 1390 h 1645"/>
              <a:gd name="T6" fmla="*/ 823 w 1647"/>
              <a:gd name="T7" fmla="*/ 1626 h 1645"/>
              <a:gd name="T8" fmla="*/ 255 w 1647"/>
              <a:gd name="T9" fmla="*/ 1390 h 1645"/>
              <a:gd name="T10" fmla="*/ 19 w 1647"/>
              <a:gd name="T11" fmla="*/ 821 h 1645"/>
              <a:gd name="T12" fmla="*/ 54 w 1647"/>
              <a:gd name="T13" fmla="*/ 587 h 1645"/>
              <a:gd name="T14" fmla="*/ 35 w 1647"/>
              <a:gd name="T15" fmla="*/ 581 h 1645"/>
              <a:gd name="T16" fmla="*/ 0 w 1647"/>
              <a:gd name="T17" fmla="*/ 821 h 1645"/>
              <a:gd name="T18" fmla="*/ 823 w 1647"/>
              <a:gd name="T19" fmla="*/ 1645 h 1645"/>
              <a:gd name="T20" fmla="*/ 1647 w 1647"/>
              <a:gd name="T21" fmla="*/ 821 h 1645"/>
              <a:gd name="T22" fmla="*/ 879 w 1647"/>
              <a:gd name="T23" fmla="*/ 0 h 1645"/>
              <a:gd name="T24" fmla="*/ 878 w 1647"/>
              <a:gd name="T25" fmla="*/ 19 h 1645"/>
              <a:gd name="T26" fmla="*/ 878 w 1647"/>
              <a:gd name="T27" fmla="*/ 19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47" h="1645">
                <a:moveTo>
                  <a:pt x="878" y="19"/>
                </a:moveTo>
                <a:cubicBezTo>
                  <a:pt x="1297" y="46"/>
                  <a:pt x="1628" y="395"/>
                  <a:pt x="1628" y="821"/>
                </a:cubicBezTo>
                <a:cubicBezTo>
                  <a:pt x="1628" y="1043"/>
                  <a:pt x="1538" y="1245"/>
                  <a:pt x="1392" y="1390"/>
                </a:cubicBezTo>
                <a:cubicBezTo>
                  <a:pt x="1247" y="1536"/>
                  <a:pt x="1046" y="1626"/>
                  <a:pt x="823" y="1626"/>
                </a:cubicBezTo>
                <a:cubicBezTo>
                  <a:pt x="601" y="1626"/>
                  <a:pt x="400" y="1536"/>
                  <a:pt x="255" y="1390"/>
                </a:cubicBezTo>
                <a:cubicBezTo>
                  <a:pt x="109" y="1245"/>
                  <a:pt x="19" y="1043"/>
                  <a:pt x="19" y="821"/>
                </a:cubicBezTo>
                <a:cubicBezTo>
                  <a:pt x="19" y="740"/>
                  <a:pt x="31" y="661"/>
                  <a:pt x="54" y="587"/>
                </a:cubicBezTo>
                <a:cubicBezTo>
                  <a:pt x="35" y="581"/>
                  <a:pt x="35" y="581"/>
                  <a:pt x="35" y="581"/>
                </a:cubicBezTo>
                <a:cubicBezTo>
                  <a:pt x="12" y="657"/>
                  <a:pt x="0" y="738"/>
                  <a:pt x="0" y="821"/>
                </a:cubicBezTo>
                <a:cubicBezTo>
                  <a:pt x="0" y="1276"/>
                  <a:pt x="369" y="1645"/>
                  <a:pt x="823" y="1645"/>
                </a:cubicBezTo>
                <a:cubicBezTo>
                  <a:pt x="1278" y="1645"/>
                  <a:pt x="1647" y="1276"/>
                  <a:pt x="1647" y="821"/>
                </a:cubicBezTo>
                <a:cubicBezTo>
                  <a:pt x="1647" y="385"/>
                  <a:pt x="1308" y="28"/>
                  <a:pt x="879" y="0"/>
                </a:cubicBezTo>
                <a:cubicBezTo>
                  <a:pt x="878" y="19"/>
                  <a:pt x="878" y="19"/>
                  <a:pt x="878" y="19"/>
                </a:cubicBezTo>
                <a:cubicBezTo>
                  <a:pt x="878" y="19"/>
                  <a:pt x="878" y="19"/>
                  <a:pt x="878" y="19"/>
                </a:cubicBezTo>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 name="Freeform 8"/>
          <p:cNvSpPr>
            <a:spLocks/>
          </p:cNvSpPr>
          <p:nvPr/>
        </p:nvSpPr>
        <p:spPr bwMode="auto">
          <a:xfrm>
            <a:off x="3115094" y="1935375"/>
            <a:ext cx="126982" cy="141267"/>
          </a:xfrm>
          <a:custGeom>
            <a:avLst/>
            <a:gdLst>
              <a:gd name="T0" fmla="*/ 76 w 80"/>
              <a:gd name="T1" fmla="*/ 89 h 89"/>
              <a:gd name="T2" fmla="*/ 0 w 80"/>
              <a:gd name="T3" fmla="*/ 41 h 89"/>
              <a:gd name="T4" fmla="*/ 80 w 80"/>
              <a:gd name="T5" fmla="*/ 0 h 89"/>
              <a:gd name="T6" fmla="*/ 76 w 80"/>
              <a:gd name="T7" fmla="*/ 89 h 89"/>
            </a:gdLst>
            <a:ahLst/>
            <a:cxnLst>
              <a:cxn ang="0">
                <a:pos x="T0" y="T1"/>
              </a:cxn>
              <a:cxn ang="0">
                <a:pos x="T2" y="T3"/>
              </a:cxn>
              <a:cxn ang="0">
                <a:pos x="T4" y="T5"/>
              </a:cxn>
              <a:cxn ang="0">
                <a:pos x="T6" y="T7"/>
              </a:cxn>
            </a:cxnLst>
            <a:rect l="0" t="0" r="r" b="b"/>
            <a:pathLst>
              <a:path w="80" h="89">
                <a:moveTo>
                  <a:pt x="76" y="89"/>
                </a:moveTo>
                <a:lnTo>
                  <a:pt x="0" y="41"/>
                </a:lnTo>
                <a:lnTo>
                  <a:pt x="80" y="0"/>
                </a:lnTo>
                <a:lnTo>
                  <a:pt x="76" y="89"/>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1" name="Freeform 9"/>
          <p:cNvSpPr>
            <a:spLocks/>
          </p:cNvSpPr>
          <p:nvPr/>
        </p:nvSpPr>
        <p:spPr bwMode="auto">
          <a:xfrm>
            <a:off x="1592900" y="3002024"/>
            <a:ext cx="149204" cy="147617"/>
          </a:xfrm>
          <a:custGeom>
            <a:avLst/>
            <a:gdLst>
              <a:gd name="T0" fmla="*/ 74 w 80"/>
              <a:gd name="T1" fmla="*/ 51 h 80"/>
              <a:gd name="T2" fmla="*/ 51 w 80"/>
              <a:gd name="T3" fmla="*/ 6 h 80"/>
              <a:gd name="T4" fmla="*/ 6 w 80"/>
              <a:gd name="T5" fmla="*/ 29 h 80"/>
              <a:gd name="T6" fmla="*/ 29 w 80"/>
              <a:gd name="T7" fmla="*/ 74 h 80"/>
              <a:gd name="T8" fmla="*/ 74 w 80"/>
              <a:gd name="T9" fmla="*/ 51 h 80"/>
            </a:gdLst>
            <a:ahLst/>
            <a:cxnLst>
              <a:cxn ang="0">
                <a:pos x="T0" y="T1"/>
              </a:cxn>
              <a:cxn ang="0">
                <a:pos x="T2" y="T3"/>
              </a:cxn>
              <a:cxn ang="0">
                <a:pos x="T4" y="T5"/>
              </a:cxn>
              <a:cxn ang="0">
                <a:pos x="T6" y="T7"/>
              </a:cxn>
              <a:cxn ang="0">
                <a:pos x="T8" y="T9"/>
              </a:cxn>
            </a:cxnLst>
            <a:rect l="0" t="0" r="r" b="b"/>
            <a:pathLst>
              <a:path w="80" h="80">
                <a:moveTo>
                  <a:pt x="74" y="51"/>
                </a:moveTo>
                <a:cubicBezTo>
                  <a:pt x="80" y="32"/>
                  <a:pt x="70" y="12"/>
                  <a:pt x="51" y="6"/>
                </a:cubicBezTo>
                <a:cubicBezTo>
                  <a:pt x="32" y="0"/>
                  <a:pt x="12" y="10"/>
                  <a:pt x="6" y="29"/>
                </a:cubicBezTo>
                <a:cubicBezTo>
                  <a:pt x="0" y="47"/>
                  <a:pt x="10" y="68"/>
                  <a:pt x="29" y="74"/>
                </a:cubicBezTo>
                <a:cubicBezTo>
                  <a:pt x="48" y="80"/>
                  <a:pt x="68" y="70"/>
                  <a:pt x="74" y="51"/>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2" name="Freeform 10"/>
          <p:cNvSpPr>
            <a:spLocks/>
          </p:cNvSpPr>
          <p:nvPr/>
        </p:nvSpPr>
        <p:spPr bwMode="auto">
          <a:xfrm>
            <a:off x="1202430" y="1786172"/>
            <a:ext cx="1307914" cy="1155536"/>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3" name="Freeform 11"/>
          <p:cNvSpPr>
            <a:spLocks/>
          </p:cNvSpPr>
          <p:nvPr/>
        </p:nvSpPr>
        <p:spPr bwMode="auto">
          <a:xfrm>
            <a:off x="1202430" y="1786172"/>
            <a:ext cx="1307914" cy="1155536"/>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4" name="Freeform 12"/>
          <p:cNvSpPr>
            <a:spLocks/>
          </p:cNvSpPr>
          <p:nvPr/>
        </p:nvSpPr>
        <p:spPr bwMode="auto">
          <a:xfrm>
            <a:off x="1361158" y="1959184"/>
            <a:ext cx="157140" cy="415866"/>
          </a:xfrm>
          <a:custGeom>
            <a:avLst/>
            <a:gdLst>
              <a:gd name="T0" fmla="*/ 54 w 85"/>
              <a:gd name="T1" fmla="*/ 224 h 224"/>
              <a:gd name="T2" fmla="*/ 85 w 85"/>
              <a:gd name="T3" fmla="*/ 172 h 224"/>
              <a:gd name="T4" fmla="*/ 44 w 85"/>
              <a:gd name="T5" fmla="*/ 0 h 224"/>
              <a:gd name="T6" fmla="*/ 10 w 85"/>
              <a:gd name="T7" fmla="*/ 41 h 224"/>
              <a:gd name="T8" fmla="*/ 54 w 85"/>
              <a:gd name="T9" fmla="*/ 224 h 224"/>
            </a:gdLst>
            <a:ahLst/>
            <a:cxnLst>
              <a:cxn ang="0">
                <a:pos x="T0" y="T1"/>
              </a:cxn>
              <a:cxn ang="0">
                <a:pos x="T2" y="T3"/>
              </a:cxn>
              <a:cxn ang="0">
                <a:pos x="T4" y="T5"/>
              </a:cxn>
              <a:cxn ang="0">
                <a:pos x="T6" y="T7"/>
              </a:cxn>
              <a:cxn ang="0">
                <a:pos x="T8" y="T9"/>
              </a:cxn>
            </a:cxnLst>
            <a:rect l="0" t="0" r="r" b="b"/>
            <a:pathLst>
              <a:path w="85" h="224">
                <a:moveTo>
                  <a:pt x="54" y="224"/>
                </a:moveTo>
                <a:cubicBezTo>
                  <a:pt x="63" y="207"/>
                  <a:pt x="73" y="189"/>
                  <a:pt x="85" y="172"/>
                </a:cubicBezTo>
                <a:cubicBezTo>
                  <a:pt x="36" y="94"/>
                  <a:pt x="38" y="30"/>
                  <a:pt x="44" y="0"/>
                </a:cubicBezTo>
                <a:cubicBezTo>
                  <a:pt x="31" y="13"/>
                  <a:pt x="20" y="27"/>
                  <a:pt x="10" y="41"/>
                </a:cubicBezTo>
                <a:cubicBezTo>
                  <a:pt x="0" y="81"/>
                  <a:pt x="0" y="146"/>
                  <a:pt x="54" y="2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5" name="Freeform 13"/>
          <p:cNvSpPr>
            <a:spLocks/>
          </p:cNvSpPr>
          <p:nvPr/>
        </p:nvSpPr>
        <p:spPr bwMode="auto">
          <a:xfrm>
            <a:off x="1556392" y="2394097"/>
            <a:ext cx="777764" cy="385708"/>
          </a:xfrm>
          <a:custGeom>
            <a:avLst/>
            <a:gdLst>
              <a:gd name="T0" fmla="*/ 88 w 419"/>
              <a:gd name="T1" fmla="*/ 54 h 208"/>
              <a:gd name="T2" fmla="*/ 29 w 419"/>
              <a:gd name="T3" fmla="*/ 0 h 208"/>
              <a:gd name="T4" fmla="*/ 0 w 419"/>
              <a:gd name="T5" fmla="*/ 49 h 208"/>
              <a:gd name="T6" fmla="*/ 54 w 419"/>
              <a:gd name="T7" fmla="*/ 97 h 208"/>
              <a:gd name="T8" fmla="*/ 379 w 419"/>
              <a:gd name="T9" fmla="*/ 208 h 208"/>
              <a:gd name="T10" fmla="*/ 419 w 419"/>
              <a:gd name="T11" fmla="*/ 159 h 208"/>
              <a:gd name="T12" fmla="*/ 88 w 419"/>
              <a:gd name="T13" fmla="*/ 54 h 208"/>
            </a:gdLst>
            <a:ahLst/>
            <a:cxnLst>
              <a:cxn ang="0">
                <a:pos x="T0" y="T1"/>
              </a:cxn>
              <a:cxn ang="0">
                <a:pos x="T2" y="T3"/>
              </a:cxn>
              <a:cxn ang="0">
                <a:pos x="T4" y="T5"/>
              </a:cxn>
              <a:cxn ang="0">
                <a:pos x="T6" y="T7"/>
              </a:cxn>
              <a:cxn ang="0">
                <a:pos x="T8" y="T9"/>
              </a:cxn>
              <a:cxn ang="0">
                <a:pos x="T10" y="T11"/>
              </a:cxn>
              <a:cxn ang="0">
                <a:pos x="T12" y="T13"/>
              </a:cxn>
            </a:cxnLst>
            <a:rect l="0" t="0" r="r" b="b"/>
            <a:pathLst>
              <a:path w="419" h="208">
                <a:moveTo>
                  <a:pt x="88" y="54"/>
                </a:moveTo>
                <a:cubicBezTo>
                  <a:pt x="65" y="36"/>
                  <a:pt x="46" y="17"/>
                  <a:pt x="29" y="0"/>
                </a:cubicBezTo>
                <a:cubicBezTo>
                  <a:pt x="18" y="16"/>
                  <a:pt x="8" y="33"/>
                  <a:pt x="0" y="49"/>
                </a:cubicBezTo>
                <a:cubicBezTo>
                  <a:pt x="15" y="65"/>
                  <a:pt x="33" y="81"/>
                  <a:pt x="54" y="97"/>
                </a:cubicBezTo>
                <a:cubicBezTo>
                  <a:pt x="181" y="198"/>
                  <a:pt x="308" y="208"/>
                  <a:pt x="379" y="208"/>
                </a:cubicBezTo>
                <a:cubicBezTo>
                  <a:pt x="384" y="208"/>
                  <a:pt x="406" y="177"/>
                  <a:pt x="419" y="159"/>
                </a:cubicBezTo>
                <a:cubicBezTo>
                  <a:pt x="387" y="165"/>
                  <a:pt x="251" y="183"/>
                  <a:pt x="8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6" name="Freeform 14"/>
          <p:cNvSpPr>
            <a:spLocks/>
          </p:cNvSpPr>
          <p:nvPr/>
        </p:nvSpPr>
        <p:spPr bwMode="auto">
          <a:xfrm>
            <a:off x="1865911" y="2102038"/>
            <a:ext cx="552371" cy="463484"/>
          </a:xfrm>
          <a:custGeom>
            <a:avLst/>
            <a:gdLst>
              <a:gd name="T0" fmla="*/ 0 w 297"/>
              <a:gd name="T1" fmla="*/ 26 h 249"/>
              <a:gd name="T2" fmla="*/ 289 w 297"/>
              <a:gd name="T3" fmla="*/ 249 h 249"/>
              <a:gd name="T4" fmla="*/ 297 w 297"/>
              <a:gd name="T5" fmla="*/ 223 h 249"/>
              <a:gd name="T6" fmla="*/ 43 w 297"/>
              <a:gd name="T7" fmla="*/ 0 h 249"/>
              <a:gd name="T8" fmla="*/ 0 w 297"/>
              <a:gd name="T9" fmla="*/ 26 h 249"/>
            </a:gdLst>
            <a:ahLst/>
            <a:cxnLst>
              <a:cxn ang="0">
                <a:pos x="T0" y="T1"/>
              </a:cxn>
              <a:cxn ang="0">
                <a:pos x="T2" y="T3"/>
              </a:cxn>
              <a:cxn ang="0">
                <a:pos x="T4" y="T5"/>
              </a:cxn>
              <a:cxn ang="0">
                <a:pos x="T6" y="T7"/>
              </a:cxn>
              <a:cxn ang="0">
                <a:pos x="T8" y="T9"/>
              </a:cxn>
            </a:cxnLst>
            <a:rect l="0" t="0" r="r" b="b"/>
            <a:pathLst>
              <a:path w="297" h="249">
                <a:moveTo>
                  <a:pt x="0" y="26"/>
                </a:moveTo>
                <a:cubicBezTo>
                  <a:pt x="116" y="134"/>
                  <a:pt x="254" y="225"/>
                  <a:pt x="289" y="249"/>
                </a:cubicBezTo>
                <a:cubicBezTo>
                  <a:pt x="293" y="240"/>
                  <a:pt x="295" y="232"/>
                  <a:pt x="297" y="223"/>
                </a:cubicBezTo>
                <a:cubicBezTo>
                  <a:pt x="260" y="195"/>
                  <a:pt x="161" y="118"/>
                  <a:pt x="43" y="0"/>
                </a:cubicBezTo>
                <a:cubicBezTo>
                  <a:pt x="29" y="8"/>
                  <a:pt x="15" y="16"/>
                  <a:pt x="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7" name="Freeform 15"/>
          <p:cNvSpPr>
            <a:spLocks/>
          </p:cNvSpPr>
          <p:nvPr/>
        </p:nvSpPr>
        <p:spPr bwMode="auto">
          <a:xfrm>
            <a:off x="1600836" y="1811568"/>
            <a:ext cx="238091" cy="230155"/>
          </a:xfrm>
          <a:custGeom>
            <a:avLst/>
            <a:gdLst>
              <a:gd name="T0" fmla="*/ 128 w 128"/>
              <a:gd name="T1" fmla="*/ 96 h 124"/>
              <a:gd name="T2" fmla="*/ 41 w 128"/>
              <a:gd name="T3" fmla="*/ 0 h 124"/>
              <a:gd name="T4" fmla="*/ 0 w 128"/>
              <a:gd name="T5" fmla="*/ 17 h 124"/>
              <a:gd name="T6" fmla="*/ 84 w 128"/>
              <a:gd name="T7" fmla="*/ 124 h 124"/>
              <a:gd name="T8" fmla="*/ 128 w 128"/>
              <a:gd name="T9" fmla="*/ 96 h 124"/>
            </a:gdLst>
            <a:ahLst/>
            <a:cxnLst>
              <a:cxn ang="0">
                <a:pos x="T0" y="T1"/>
              </a:cxn>
              <a:cxn ang="0">
                <a:pos x="T2" y="T3"/>
              </a:cxn>
              <a:cxn ang="0">
                <a:pos x="T4" y="T5"/>
              </a:cxn>
              <a:cxn ang="0">
                <a:pos x="T6" y="T7"/>
              </a:cxn>
              <a:cxn ang="0">
                <a:pos x="T8" y="T9"/>
              </a:cxn>
            </a:cxnLst>
            <a:rect l="0" t="0" r="r" b="b"/>
            <a:pathLst>
              <a:path w="128" h="124">
                <a:moveTo>
                  <a:pt x="128" y="96"/>
                </a:moveTo>
                <a:cubicBezTo>
                  <a:pt x="100" y="67"/>
                  <a:pt x="71" y="35"/>
                  <a:pt x="41" y="0"/>
                </a:cubicBezTo>
                <a:cubicBezTo>
                  <a:pt x="27" y="5"/>
                  <a:pt x="13" y="11"/>
                  <a:pt x="0" y="17"/>
                </a:cubicBezTo>
                <a:cubicBezTo>
                  <a:pt x="22" y="53"/>
                  <a:pt x="51" y="89"/>
                  <a:pt x="84" y="124"/>
                </a:cubicBezTo>
                <a:cubicBezTo>
                  <a:pt x="99" y="113"/>
                  <a:pt x="113" y="104"/>
                  <a:pt x="12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8" name="Freeform 16"/>
          <p:cNvSpPr>
            <a:spLocks/>
          </p:cNvSpPr>
          <p:nvPr/>
        </p:nvSpPr>
        <p:spPr bwMode="auto">
          <a:xfrm>
            <a:off x="1381792" y="2375050"/>
            <a:ext cx="174600" cy="439675"/>
          </a:xfrm>
          <a:custGeom>
            <a:avLst/>
            <a:gdLst>
              <a:gd name="T0" fmla="*/ 43 w 94"/>
              <a:gd name="T1" fmla="*/ 0 h 236"/>
              <a:gd name="T2" fmla="*/ 0 w 94"/>
              <a:gd name="T3" fmla="*/ 173 h 236"/>
              <a:gd name="T4" fmla="*/ 6 w 94"/>
              <a:gd name="T5" fmla="*/ 185 h 236"/>
              <a:gd name="T6" fmla="*/ 58 w 94"/>
              <a:gd name="T7" fmla="*/ 236 h 236"/>
              <a:gd name="T8" fmla="*/ 94 w 94"/>
              <a:gd name="T9" fmla="*/ 59 h 236"/>
              <a:gd name="T10" fmla="*/ 43 w 94"/>
              <a:gd name="T11" fmla="*/ 0 h 236"/>
            </a:gdLst>
            <a:ahLst/>
            <a:cxnLst>
              <a:cxn ang="0">
                <a:pos x="T0" y="T1"/>
              </a:cxn>
              <a:cxn ang="0">
                <a:pos x="T2" y="T3"/>
              </a:cxn>
              <a:cxn ang="0">
                <a:pos x="T4" y="T5"/>
              </a:cxn>
              <a:cxn ang="0">
                <a:pos x="T6" y="T7"/>
              </a:cxn>
              <a:cxn ang="0">
                <a:pos x="T8" y="T9"/>
              </a:cxn>
              <a:cxn ang="0">
                <a:pos x="T10" y="T11"/>
              </a:cxn>
            </a:cxnLst>
            <a:rect l="0" t="0" r="r" b="b"/>
            <a:pathLst>
              <a:path w="94" h="236">
                <a:moveTo>
                  <a:pt x="43" y="0"/>
                </a:moveTo>
                <a:cubicBezTo>
                  <a:pt x="13" y="61"/>
                  <a:pt x="3" y="123"/>
                  <a:pt x="0" y="173"/>
                </a:cubicBezTo>
                <a:cubicBezTo>
                  <a:pt x="3" y="177"/>
                  <a:pt x="3" y="181"/>
                  <a:pt x="6" y="185"/>
                </a:cubicBezTo>
                <a:cubicBezTo>
                  <a:pt x="21" y="204"/>
                  <a:pt x="40" y="222"/>
                  <a:pt x="58" y="236"/>
                </a:cubicBezTo>
                <a:cubicBezTo>
                  <a:pt x="55" y="195"/>
                  <a:pt x="59" y="129"/>
                  <a:pt x="94" y="59"/>
                </a:cubicBezTo>
                <a:cubicBezTo>
                  <a:pt x="73" y="39"/>
                  <a:pt x="57" y="19"/>
                  <a:pt x="4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9" name="Freeform 17"/>
          <p:cNvSpPr>
            <a:spLocks/>
          </p:cNvSpPr>
          <p:nvPr/>
        </p:nvSpPr>
        <p:spPr bwMode="auto">
          <a:xfrm>
            <a:off x="1461156" y="2041723"/>
            <a:ext cx="404755" cy="442850"/>
          </a:xfrm>
          <a:custGeom>
            <a:avLst/>
            <a:gdLst>
              <a:gd name="T0" fmla="*/ 159 w 218"/>
              <a:gd name="T1" fmla="*/ 0 h 238"/>
              <a:gd name="T2" fmla="*/ 73 w 218"/>
              <a:gd name="T3" fmla="*/ 75 h 238"/>
              <a:gd name="T4" fmla="*/ 31 w 218"/>
              <a:gd name="T5" fmla="*/ 127 h 238"/>
              <a:gd name="T6" fmla="*/ 31 w 218"/>
              <a:gd name="T7" fmla="*/ 127 h 238"/>
              <a:gd name="T8" fmla="*/ 0 w 218"/>
              <a:gd name="T9" fmla="*/ 179 h 238"/>
              <a:gd name="T10" fmla="*/ 51 w 218"/>
              <a:gd name="T11" fmla="*/ 238 h 238"/>
              <a:gd name="T12" fmla="*/ 80 w 218"/>
              <a:gd name="T13" fmla="*/ 189 h 238"/>
              <a:gd name="T14" fmla="*/ 80 w 218"/>
              <a:gd name="T15" fmla="*/ 189 h 238"/>
              <a:gd name="T16" fmla="*/ 137 w 218"/>
              <a:gd name="T17" fmla="*/ 124 h 238"/>
              <a:gd name="T18" fmla="*/ 218 w 218"/>
              <a:gd name="T19" fmla="*/ 58 h 238"/>
              <a:gd name="T20" fmla="*/ 159 w 218"/>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38">
                <a:moveTo>
                  <a:pt x="159" y="0"/>
                </a:moveTo>
                <a:cubicBezTo>
                  <a:pt x="131" y="19"/>
                  <a:pt x="102" y="44"/>
                  <a:pt x="73" y="75"/>
                </a:cubicBezTo>
                <a:cubicBezTo>
                  <a:pt x="57" y="92"/>
                  <a:pt x="43" y="109"/>
                  <a:pt x="31" y="127"/>
                </a:cubicBezTo>
                <a:cubicBezTo>
                  <a:pt x="31" y="127"/>
                  <a:pt x="31" y="127"/>
                  <a:pt x="31" y="127"/>
                </a:cubicBezTo>
                <a:cubicBezTo>
                  <a:pt x="19" y="144"/>
                  <a:pt x="9" y="162"/>
                  <a:pt x="0" y="179"/>
                </a:cubicBezTo>
                <a:cubicBezTo>
                  <a:pt x="14" y="198"/>
                  <a:pt x="30" y="218"/>
                  <a:pt x="51" y="238"/>
                </a:cubicBezTo>
                <a:cubicBezTo>
                  <a:pt x="59" y="222"/>
                  <a:pt x="69" y="205"/>
                  <a:pt x="80" y="189"/>
                </a:cubicBezTo>
                <a:cubicBezTo>
                  <a:pt x="80" y="189"/>
                  <a:pt x="80" y="189"/>
                  <a:pt x="80" y="189"/>
                </a:cubicBezTo>
                <a:cubicBezTo>
                  <a:pt x="96" y="167"/>
                  <a:pt x="114" y="145"/>
                  <a:pt x="137" y="124"/>
                </a:cubicBezTo>
                <a:cubicBezTo>
                  <a:pt x="166" y="97"/>
                  <a:pt x="193" y="76"/>
                  <a:pt x="218" y="58"/>
                </a:cubicBezTo>
                <a:cubicBezTo>
                  <a:pt x="198" y="39"/>
                  <a:pt x="178" y="20"/>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0" name="Freeform 18"/>
          <p:cNvSpPr>
            <a:spLocks/>
          </p:cNvSpPr>
          <p:nvPr/>
        </p:nvSpPr>
        <p:spPr bwMode="auto">
          <a:xfrm>
            <a:off x="1756389" y="1905217"/>
            <a:ext cx="552371" cy="244440"/>
          </a:xfrm>
          <a:custGeom>
            <a:avLst/>
            <a:gdLst>
              <a:gd name="T0" fmla="*/ 252 w 297"/>
              <a:gd name="T1" fmla="*/ 8 h 132"/>
              <a:gd name="T2" fmla="*/ 44 w 297"/>
              <a:gd name="T3" fmla="*/ 47 h 132"/>
              <a:gd name="T4" fmla="*/ 44 w 297"/>
              <a:gd name="T5" fmla="*/ 46 h 132"/>
              <a:gd name="T6" fmla="*/ 0 w 297"/>
              <a:gd name="T7" fmla="*/ 74 h 132"/>
              <a:gd name="T8" fmla="*/ 59 w 297"/>
              <a:gd name="T9" fmla="*/ 132 h 132"/>
              <a:gd name="T10" fmla="*/ 102 w 297"/>
              <a:gd name="T11" fmla="*/ 106 h 132"/>
              <a:gd name="T12" fmla="*/ 102 w 297"/>
              <a:gd name="T13" fmla="*/ 106 h 132"/>
              <a:gd name="T14" fmla="*/ 297 w 297"/>
              <a:gd name="T15" fmla="*/ 54 h 132"/>
              <a:gd name="T16" fmla="*/ 252 w 297"/>
              <a:gd name="T17"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32">
                <a:moveTo>
                  <a:pt x="252" y="8"/>
                </a:moveTo>
                <a:cubicBezTo>
                  <a:pt x="204" y="0"/>
                  <a:pt x="130" y="1"/>
                  <a:pt x="44" y="47"/>
                </a:cubicBezTo>
                <a:cubicBezTo>
                  <a:pt x="44" y="46"/>
                  <a:pt x="44" y="46"/>
                  <a:pt x="44" y="46"/>
                </a:cubicBezTo>
                <a:cubicBezTo>
                  <a:pt x="30" y="54"/>
                  <a:pt x="15" y="63"/>
                  <a:pt x="0" y="74"/>
                </a:cubicBezTo>
                <a:cubicBezTo>
                  <a:pt x="19" y="94"/>
                  <a:pt x="39" y="113"/>
                  <a:pt x="59" y="132"/>
                </a:cubicBezTo>
                <a:cubicBezTo>
                  <a:pt x="74" y="122"/>
                  <a:pt x="88" y="114"/>
                  <a:pt x="102" y="106"/>
                </a:cubicBezTo>
                <a:cubicBezTo>
                  <a:pt x="102" y="106"/>
                  <a:pt x="102" y="106"/>
                  <a:pt x="102" y="106"/>
                </a:cubicBezTo>
                <a:cubicBezTo>
                  <a:pt x="216" y="45"/>
                  <a:pt x="297" y="54"/>
                  <a:pt x="297" y="54"/>
                </a:cubicBezTo>
                <a:cubicBezTo>
                  <a:pt x="284" y="36"/>
                  <a:pt x="268" y="21"/>
                  <a:pt x="25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1" name="Freeform 19"/>
          <p:cNvSpPr>
            <a:spLocks/>
          </p:cNvSpPr>
          <p:nvPr/>
        </p:nvSpPr>
        <p:spPr bwMode="auto">
          <a:xfrm>
            <a:off x="2059558" y="2251243"/>
            <a:ext cx="280947" cy="279360"/>
          </a:xfrm>
          <a:custGeom>
            <a:avLst/>
            <a:gdLst>
              <a:gd name="T0" fmla="*/ 35 w 151"/>
              <a:gd name="T1" fmla="*/ 22 h 151"/>
              <a:gd name="T2" fmla="*/ 22 w 151"/>
              <a:gd name="T3" fmla="*/ 116 h 151"/>
              <a:gd name="T4" fmla="*/ 116 w 151"/>
              <a:gd name="T5" fmla="*/ 128 h 151"/>
              <a:gd name="T6" fmla="*/ 129 w 151"/>
              <a:gd name="T7" fmla="*/ 35 h 151"/>
              <a:gd name="T8" fmla="*/ 35 w 151"/>
              <a:gd name="T9" fmla="*/ 22 h 151"/>
            </a:gdLst>
            <a:ahLst/>
            <a:cxnLst>
              <a:cxn ang="0">
                <a:pos x="T0" y="T1"/>
              </a:cxn>
              <a:cxn ang="0">
                <a:pos x="T2" y="T3"/>
              </a:cxn>
              <a:cxn ang="0">
                <a:pos x="T4" y="T5"/>
              </a:cxn>
              <a:cxn ang="0">
                <a:pos x="T6" y="T7"/>
              </a:cxn>
              <a:cxn ang="0">
                <a:pos x="T8" y="T9"/>
              </a:cxn>
            </a:cxnLst>
            <a:rect l="0" t="0" r="r" b="b"/>
            <a:pathLst>
              <a:path w="151" h="151">
                <a:moveTo>
                  <a:pt x="35" y="22"/>
                </a:moveTo>
                <a:cubicBezTo>
                  <a:pt x="6" y="45"/>
                  <a:pt x="0" y="86"/>
                  <a:pt x="22" y="116"/>
                </a:cubicBezTo>
                <a:cubicBezTo>
                  <a:pt x="45" y="145"/>
                  <a:pt x="87" y="151"/>
                  <a:pt x="116" y="128"/>
                </a:cubicBezTo>
                <a:cubicBezTo>
                  <a:pt x="145" y="106"/>
                  <a:pt x="151" y="64"/>
                  <a:pt x="129" y="35"/>
                </a:cubicBezTo>
                <a:cubicBezTo>
                  <a:pt x="106" y="5"/>
                  <a:pt x="64" y="0"/>
                  <a:pt x="3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2" name="Freeform 20"/>
          <p:cNvSpPr>
            <a:spLocks/>
          </p:cNvSpPr>
          <p:nvPr/>
        </p:nvSpPr>
        <p:spPr bwMode="auto">
          <a:xfrm>
            <a:off x="1808768" y="2562349"/>
            <a:ext cx="258726" cy="260313"/>
          </a:xfrm>
          <a:custGeom>
            <a:avLst/>
            <a:gdLst>
              <a:gd name="T0" fmla="*/ 32 w 139"/>
              <a:gd name="T1" fmla="*/ 21 h 140"/>
              <a:gd name="T2" fmla="*/ 20 w 139"/>
              <a:gd name="T3" fmla="*/ 108 h 140"/>
              <a:gd name="T4" fmla="*/ 107 w 139"/>
              <a:gd name="T5" fmla="*/ 119 h 140"/>
              <a:gd name="T6" fmla="*/ 119 w 139"/>
              <a:gd name="T7" fmla="*/ 33 h 140"/>
              <a:gd name="T8" fmla="*/ 32 w 139"/>
              <a:gd name="T9" fmla="*/ 21 h 140"/>
            </a:gdLst>
            <a:ahLst/>
            <a:cxnLst>
              <a:cxn ang="0">
                <a:pos x="T0" y="T1"/>
              </a:cxn>
              <a:cxn ang="0">
                <a:pos x="T2" y="T3"/>
              </a:cxn>
              <a:cxn ang="0">
                <a:pos x="T4" y="T5"/>
              </a:cxn>
              <a:cxn ang="0">
                <a:pos x="T6" y="T7"/>
              </a:cxn>
              <a:cxn ang="0">
                <a:pos x="T8" y="T9"/>
              </a:cxn>
            </a:cxnLst>
            <a:rect l="0" t="0" r="r" b="b"/>
            <a:pathLst>
              <a:path w="139" h="140">
                <a:moveTo>
                  <a:pt x="32" y="21"/>
                </a:moveTo>
                <a:cubicBezTo>
                  <a:pt x="5" y="42"/>
                  <a:pt x="0" y="81"/>
                  <a:pt x="20" y="108"/>
                </a:cubicBezTo>
                <a:cubicBezTo>
                  <a:pt x="41" y="135"/>
                  <a:pt x="80" y="140"/>
                  <a:pt x="107" y="119"/>
                </a:cubicBezTo>
                <a:cubicBezTo>
                  <a:pt x="134" y="98"/>
                  <a:pt x="139" y="60"/>
                  <a:pt x="119" y="33"/>
                </a:cubicBezTo>
                <a:cubicBezTo>
                  <a:pt x="98" y="5"/>
                  <a:pt x="59" y="0"/>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3" name="Freeform 21"/>
          <p:cNvSpPr>
            <a:spLocks/>
          </p:cNvSpPr>
          <p:nvPr/>
        </p:nvSpPr>
        <p:spPr bwMode="auto">
          <a:xfrm>
            <a:off x="1343697" y="2176641"/>
            <a:ext cx="395231" cy="395232"/>
          </a:xfrm>
          <a:custGeom>
            <a:avLst/>
            <a:gdLst>
              <a:gd name="T0" fmla="*/ 49 w 212"/>
              <a:gd name="T1" fmla="*/ 32 h 213"/>
              <a:gd name="T2" fmla="*/ 31 w 212"/>
              <a:gd name="T3" fmla="*/ 163 h 213"/>
              <a:gd name="T4" fmla="*/ 163 w 212"/>
              <a:gd name="T5" fmla="*/ 181 h 213"/>
              <a:gd name="T6" fmla="*/ 181 w 212"/>
              <a:gd name="T7" fmla="*/ 49 h 213"/>
              <a:gd name="T8" fmla="*/ 49 w 212"/>
              <a:gd name="T9" fmla="*/ 32 h 213"/>
            </a:gdLst>
            <a:ahLst/>
            <a:cxnLst>
              <a:cxn ang="0">
                <a:pos x="T0" y="T1"/>
              </a:cxn>
              <a:cxn ang="0">
                <a:pos x="T2" y="T3"/>
              </a:cxn>
              <a:cxn ang="0">
                <a:pos x="T4" y="T5"/>
              </a:cxn>
              <a:cxn ang="0">
                <a:pos x="T6" y="T7"/>
              </a:cxn>
              <a:cxn ang="0">
                <a:pos x="T8" y="T9"/>
              </a:cxn>
            </a:cxnLst>
            <a:rect l="0" t="0" r="r" b="b"/>
            <a:pathLst>
              <a:path w="212" h="213">
                <a:moveTo>
                  <a:pt x="49" y="32"/>
                </a:moveTo>
                <a:cubicBezTo>
                  <a:pt x="8" y="63"/>
                  <a:pt x="0" y="122"/>
                  <a:pt x="31" y="163"/>
                </a:cubicBezTo>
                <a:cubicBezTo>
                  <a:pt x="63" y="205"/>
                  <a:pt x="122" y="213"/>
                  <a:pt x="163" y="181"/>
                </a:cubicBezTo>
                <a:cubicBezTo>
                  <a:pt x="204" y="149"/>
                  <a:pt x="212" y="91"/>
                  <a:pt x="181" y="49"/>
                </a:cubicBezTo>
                <a:cubicBezTo>
                  <a:pt x="149" y="8"/>
                  <a:pt x="90" y="0"/>
                  <a:pt x="49"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4" name="Freeform 22"/>
          <p:cNvSpPr>
            <a:spLocks/>
          </p:cNvSpPr>
          <p:nvPr/>
        </p:nvSpPr>
        <p:spPr bwMode="auto">
          <a:xfrm>
            <a:off x="3854763" y="1949661"/>
            <a:ext cx="431739" cy="987285"/>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3"/>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5" name="Freeform 23"/>
          <p:cNvSpPr>
            <a:spLocks/>
          </p:cNvSpPr>
          <p:nvPr/>
        </p:nvSpPr>
        <p:spPr bwMode="auto">
          <a:xfrm>
            <a:off x="4281740" y="1949661"/>
            <a:ext cx="436500" cy="987285"/>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3"/>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6" name="Oval 24"/>
          <p:cNvSpPr>
            <a:spLocks noChangeArrowheads="1"/>
          </p:cNvSpPr>
          <p:nvPr/>
        </p:nvSpPr>
        <p:spPr bwMode="auto">
          <a:xfrm>
            <a:off x="3854764" y="1794107"/>
            <a:ext cx="863476" cy="31110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7" name="Oval 25"/>
          <p:cNvSpPr>
            <a:spLocks noChangeArrowheads="1"/>
          </p:cNvSpPr>
          <p:nvPr/>
        </p:nvSpPr>
        <p:spPr bwMode="auto">
          <a:xfrm>
            <a:off x="3942064" y="1835377"/>
            <a:ext cx="688877" cy="206345"/>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8" name="Freeform 26"/>
          <p:cNvSpPr>
            <a:spLocks/>
          </p:cNvSpPr>
          <p:nvPr/>
        </p:nvSpPr>
        <p:spPr bwMode="auto">
          <a:xfrm>
            <a:off x="3942064" y="1835377"/>
            <a:ext cx="688877" cy="168251"/>
          </a:xfrm>
          <a:custGeom>
            <a:avLst/>
            <a:gdLst>
              <a:gd name="T0" fmla="*/ 331 w 370"/>
              <a:gd name="T1" fmla="*/ 90 h 90"/>
              <a:gd name="T2" fmla="*/ 370 w 370"/>
              <a:gd name="T3" fmla="*/ 56 h 90"/>
              <a:gd name="T4" fmla="*/ 185 w 370"/>
              <a:gd name="T5" fmla="*/ 0 h 90"/>
              <a:gd name="T6" fmla="*/ 0 w 370"/>
              <a:gd name="T7" fmla="*/ 56 h 90"/>
              <a:gd name="T8" fmla="*/ 39 w 370"/>
              <a:gd name="T9" fmla="*/ 90 h 90"/>
              <a:gd name="T10" fmla="*/ 185 w 370"/>
              <a:gd name="T11" fmla="*/ 68 h 90"/>
              <a:gd name="T12" fmla="*/ 331 w 37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370" h="90">
                <a:moveTo>
                  <a:pt x="331" y="90"/>
                </a:moveTo>
                <a:cubicBezTo>
                  <a:pt x="355" y="80"/>
                  <a:pt x="370" y="69"/>
                  <a:pt x="370" y="56"/>
                </a:cubicBezTo>
                <a:cubicBezTo>
                  <a:pt x="370" y="25"/>
                  <a:pt x="287" y="0"/>
                  <a:pt x="185" y="0"/>
                </a:cubicBezTo>
                <a:cubicBezTo>
                  <a:pt x="83" y="0"/>
                  <a:pt x="0" y="25"/>
                  <a:pt x="0" y="56"/>
                </a:cubicBezTo>
                <a:cubicBezTo>
                  <a:pt x="0" y="69"/>
                  <a:pt x="15" y="80"/>
                  <a:pt x="39" y="90"/>
                </a:cubicBezTo>
                <a:cubicBezTo>
                  <a:pt x="73" y="77"/>
                  <a:pt x="125" y="68"/>
                  <a:pt x="185" y="68"/>
                </a:cubicBezTo>
                <a:cubicBezTo>
                  <a:pt x="244" y="68"/>
                  <a:pt x="297" y="77"/>
                  <a:pt x="331" y="90"/>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29" name="Freeform 27"/>
          <p:cNvSpPr>
            <a:spLocks noEditPoints="1"/>
          </p:cNvSpPr>
          <p:nvPr/>
        </p:nvSpPr>
        <p:spPr bwMode="auto">
          <a:xfrm>
            <a:off x="3972222" y="2298861"/>
            <a:ext cx="628560" cy="353962"/>
          </a:xfrm>
          <a:custGeom>
            <a:avLst/>
            <a:gdLst>
              <a:gd name="T0" fmla="*/ 319 w 338"/>
              <a:gd name="T1" fmla="*/ 174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4 h 190"/>
              <a:gd name="T14" fmla="*/ 318 w 338"/>
              <a:gd name="T15" fmla="*/ 73 h 190"/>
              <a:gd name="T16" fmla="*/ 293 w 338"/>
              <a:gd name="T17" fmla="*/ 87 h 190"/>
              <a:gd name="T18" fmla="*/ 293 w 338"/>
              <a:gd name="T19" fmla="*/ 87 h 190"/>
              <a:gd name="T20" fmla="*/ 326 w 338"/>
              <a:gd name="T21" fmla="*/ 103 h 190"/>
              <a:gd name="T22" fmla="*/ 338 w 338"/>
              <a:gd name="T23" fmla="*/ 133 h 190"/>
              <a:gd name="T24" fmla="*/ 319 w 338"/>
              <a:gd name="T25" fmla="*/ 174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2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4"/>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2" y="3"/>
                  <a:pt x="314" y="12"/>
                </a:cubicBezTo>
                <a:cubicBezTo>
                  <a:pt x="325" y="19"/>
                  <a:pt x="330" y="30"/>
                  <a:pt x="330" y="44"/>
                </a:cubicBezTo>
                <a:cubicBezTo>
                  <a:pt x="330" y="55"/>
                  <a:pt x="326" y="64"/>
                  <a:pt x="318" y="73"/>
                </a:cubicBezTo>
                <a:cubicBezTo>
                  <a:pt x="311" y="79"/>
                  <a:pt x="303" y="84"/>
                  <a:pt x="293" y="87"/>
                </a:cubicBezTo>
                <a:cubicBezTo>
                  <a:pt x="293" y="87"/>
                  <a:pt x="293" y="87"/>
                  <a:pt x="293" y="87"/>
                </a:cubicBezTo>
                <a:cubicBezTo>
                  <a:pt x="307" y="89"/>
                  <a:pt x="318" y="94"/>
                  <a:pt x="326" y="103"/>
                </a:cubicBezTo>
                <a:cubicBezTo>
                  <a:pt x="334" y="111"/>
                  <a:pt x="338" y="121"/>
                  <a:pt x="338" y="133"/>
                </a:cubicBezTo>
                <a:cubicBezTo>
                  <a:pt x="338" y="150"/>
                  <a:pt x="331" y="164"/>
                  <a:pt x="319" y="174"/>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0"/>
                  <a:pt x="169" y="92"/>
                </a:cubicBezTo>
                <a:cubicBezTo>
                  <a:pt x="169" y="122"/>
                  <a:pt x="160" y="145"/>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0" name="Freeform 28"/>
          <p:cNvSpPr>
            <a:spLocks/>
          </p:cNvSpPr>
          <p:nvPr/>
        </p:nvSpPr>
        <p:spPr bwMode="auto">
          <a:xfrm>
            <a:off x="4051586" y="2362352"/>
            <a:ext cx="150791" cy="225393"/>
          </a:xfrm>
          <a:custGeom>
            <a:avLst/>
            <a:gdLst>
              <a:gd name="T0" fmla="*/ 21 w 81"/>
              <a:gd name="T1" fmla="*/ 0 h 121"/>
              <a:gd name="T2" fmla="*/ 0 w 81"/>
              <a:gd name="T3" fmla="*/ 0 h 121"/>
              <a:gd name="T4" fmla="*/ 0 w 81"/>
              <a:gd name="T5" fmla="*/ 121 h 121"/>
              <a:gd name="T6" fmla="*/ 21 w 81"/>
              <a:gd name="T7" fmla="*/ 121 h 121"/>
              <a:gd name="T8" fmla="*/ 65 w 81"/>
              <a:gd name="T9" fmla="*/ 104 h 121"/>
              <a:gd name="T10" fmla="*/ 81 w 81"/>
              <a:gd name="T11" fmla="*/ 59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4"/>
                </a:cubicBezTo>
                <a:cubicBezTo>
                  <a:pt x="76" y="93"/>
                  <a:pt x="81" y="78"/>
                  <a:pt x="81" y="59"/>
                </a:cubicBezTo>
                <a:cubicBezTo>
                  <a:pt x="81" y="41"/>
                  <a:pt x="76" y="27"/>
                  <a:pt x="66" y="16"/>
                </a:cubicBezTo>
                <a:cubicBezTo>
                  <a:pt x="55" y="6"/>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1" name="Freeform 29"/>
          <p:cNvSpPr>
            <a:spLocks/>
          </p:cNvSpPr>
          <p:nvPr/>
        </p:nvSpPr>
        <p:spPr bwMode="auto">
          <a:xfrm>
            <a:off x="4415072" y="2356003"/>
            <a:ext cx="87300" cy="84125"/>
          </a:xfrm>
          <a:custGeom>
            <a:avLst/>
            <a:gdLst>
              <a:gd name="T0" fmla="*/ 39 w 47"/>
              <a:gd name="T1" fmla="*/ 39 h 45"/>
              <a:gd name="T2" fmla="*/ 47 w 47"/>
              <a:gd name="T3" fmla="*/ 21 h 45"/>
              <a:gd name="T4" fmla="*/ 16 w 47"/>
              <a:gd name="T5" fmla="*/ 0 h 45"/>
              <a:gd name="T6" fmla="*/ 0 w 47"/>
              <a:gd name="T7" fmla="*/ 0 h 45"/>
              <a:gd name="T8" fmla="*/ 0 w 47"/>
              <a:gd name="T9" fmla="*/ 45 h 45"/>
              <a:gd name="T10" fmla="*/ 19 w 47"/>
              <a:gd name="T11" fmla="*/ 45 h 45"/>
              <a:gd name="T12" fmla="*/ 39 w 47"/>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39" y="39"/>
                </a:moveTo>
                <a:cubicBezTo>
                  <a:pt x="44" y="34"/>
                  <a:pt x="47" y="28"/>
                  <a:pt x="47" y="21"/>
                </a:cubicBezTo>
                <a:cubicBezTo>
                  <a:pt x="47" y="7"/>
                  <a:pt x="37" y="0"/>
                  <a:pt x="16" y="0"/>
                </a:cubicBezTo>
                <a:cubicBezTo>
                  <a:pt x="0" y="0"/>
                  <a:pt x="0" y="0"/>
                  <a:pt x="0" y="0"/>
                </a:cubicBezTo>
                <a:cubicBezTo>
                  <a:pt x="0" y="45"/>
                  <a:pt x="0" y="45"/>
                  <a:pt x="0" y="45"/>
                </a:cubicBezTo>
                <a:cubicBezTo>
                  <a:pt x="19" y="45"/>
                  <a:pt x="19" y="45"/>
                  <a:pt x="19" y="45"/>
                </a:cubicBezTo>
                <a:cubicBezTo>
                  <a:pt x="27" y="45"/>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2" name="Freeform 30"/>
          <p:cNvSpPr>
            <a:spLocks/>
          </p:cNvSpPr>
          <p:nvPr/>
        </p:nvSpPr>
        <p:spPr bwMode="auto">
          <a:xfrm>
            <a:off x="4413484" y="2500444"/>
            <a:ext cx="103173" cy="92062"/>
          </a:xfrm>
          <a:custGeom>
            <a:avLst/>
            <a:gdLst>
              <a:gd name="T0" fmla="*/ 47 w 56"/>
              <a:gd name="T1" fmla="*/ 6 h 50"/>
              <a:gd name="T2" fmla="*/ 24 w 56"/>
              <a:gd name="T3" fmla="*/ 0 h 50"/>
              <a:gd name="T4" fmla="*/ 0 w 56"/>
              <a:gd name="T5" fmla="*/ 0 h 50"/>
              <a:gd name="T6" fmla="*/ 0 w 56"/>
              <a:gd name="T7" fmla="*/ 50 h 50"/>
              <a:gd name="T8" fmla="*/ 24 w 56"/>
              <a:gd name="T9" fmla="*/ 50 h 50"/>
              <a:gd name="T10" fmla="*/ 47 w 56"/>
              <a:gd name="T11" fmla="*/ 43 h 50"/>
              <a:gd name="T12" fmla="*/ 56 w 56"/>
              <a:gd name="T13" fmla="*/ 24 h 50"/>
              <a:gd name="T14" fmla="*/ 47 w 56"/>
              <a:gd name="T15" fmla="*/ 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7" y="6"/>
                </a:moveTo>
                <a:cubicBezTo>
                  <a:pt x="42" y="2"/>
                  <a:pt x="34" y="0"/>
                  <a:pt x="24" y="0"/>
                </a:cubicBezTo>
                <a:cubicBezTo>
                  <a:pt x="0" y="0"/>
                  <a:pt x="0" y="0"/>
                  <a:pt x="0" y="0"/>
                </a:cubicBezTo>
                <a:cubicBezTo>
                  <a:pt x="0" y="50"/>
                  <a:pt x="0" y="50"/>
                  <a:pt x="0" y="50"/>
                </a:cubicBezTo>
                <a:cubicBezTo>
                  <a:pt x="24" y="50"/>
                  <a:pt x="24" y="50"/>
                  <a:pt x="24" y="50"/>
                </a:cubicBezTo>
                <a:cubicBezTo>
                  <a:pt x="34" y="50"/>
                  <a:pt x="42" y="48"/>
                  <a:pt x="47" y="43"/>
                </a:cubicBezTo>
                <a:cubicBezTo>
                  <a:pt x="53" y="38"/>
                  <a:pt x="56" y="32"/>
                  <a:pt x="56" y="24"/>
                </a:cubicBezTo>
                <a:cubicBezTo>
                  <a:pt x="56" y="17"/>
                  <a:pt x="53" y="11"/>
                  <a:pt x="47" y="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3" name="Freeform 31"/>
          <p:cNvSpPr>
            <a:spLocks/>
          </p:cNvSpPr>
          <p:nvPr/>
        </p:nvSpPr>
        <p:spPr bwMode="auto">
          <a:xfrm>
            <a:off x="3905556" y="4467078"/>
            <a:ext cx="760304" cy="222218"/>
          </a:xfrm>
          <a:custGeom>
            <a:avLst/>
            <a:gdLst>
              <a:gd name="T0" fmla="*/ 298 w 409"/>
              <a:gd name="T1" fmla="*/ 0 h 120"/>
              <a:gd name="T2" fmla="*/ 283 w 409"/>
              <a:gd name="T3" fmla="*/ 0 h 120"/>
              <a:gd name="T4" fmla="*/ 135 w 409"/>
              <a:gd name="T5" fmla="*/ 0 h 120"/>
              <a:gd name="T6" fmla="*/ 128 w 409"/>
              <a:gd name="T7" fmla="*/ 0 h 120"/>
              <a:gd name="T8" fmla="*/ 0 w 409"/>
              <a:gd name="T9" fmla="*/ 82 h 120"/>
              <a:gd name="T10" fmla="*/ 0 w 409"/>
              <a:gd name="T11" fmla="*/ 120 h 120"/>
              <a:gd name="T12" fmla="*/ 153 w 409"/>
              <a:gd name="T13" fmla="*/ 120 h 120"/>
              <a:gd name="T14" fmla="*/ 265 w 409"/>
              <a:gd name="T15" fmla="*/ 120 h 120"/>
              <a:gd name="T16" fmla="*/ 409 w 409"/>
              <a:gd name="T17" fmla="*/ 120 h 120"/>
              <a:gd name="T18" fmla="*/ 409 w 409"/>
              <a:gd name="T19" fmla="*/ 82 h 120"/>
              <a:gd name="T20" fmla="*/ 298 w 409"/>
              <a:gd name="T21"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20">
                <a:moveTo>
                  <a:pt x="298" y="0"/>
                </a:moveTo>
                <a:cubicBezTo>
                  <a:pt x="283" y="0"/>
                  <a:pt x="283" y="0"/>
                  <a:pt x="283" y="0"/>
                </a:cubicBezTo>
                <a:cubicBezTo>
                  <a:pt x="135" y="0"/>
                  <a:pt x="135" y="0"/>
                  <a:pt x="135" y="0"/>
                </a:cubicBezTo>
                <a:cubicBezTo>
                  <a:pt x="128" y="0"/>
                  <a:pt x="128" y="0"/>
                  <a:pt x="128" y="0"/>
                </a:cubicBezTo>
                <a:cubicBezTo>
                  <a:pt x="148" y="72"/>
                  <a:pt x="121" y="82"/>
                  <a:pt x="0" y="82"/>
                </a:cubicBezTo>
                <a:cubicBezTo>
                  <a:pt x="0" y="120"/>
                  <a:pt x="0" y="120"/>
                  <a:pt x="0" y="120"/>
                </a:cubicBezTo>
                <a:cubicBezTo>
                  <a:pt x="153" y="120"/>
                  <a:pt x="153" y="120"/>
                  <a:pt x="153" y="120"/>
                </a:cubicBezTo>
                <a:cubicBezTo>
                  <a:pt x="265" y="120"/>
                  <a:pt x="265" y="120"/>
                  <a:pt x="265" y="120"/>
                </a:cubicBezTo>
                <a:cubicBezTo>
                  <a:pt x="409" y="120"/>
                  <a:pt x="409" y="120"/>
                  <a:pt x="409" y="120"/>
                </a:cubicBezTo>
                <a:cubicBezTo>
                  <a:pt x="409" y="82"/>
                  <a:pt x="409" y="82"/>
                  <a:pt x="409" y="82"/>
                </a:cubicBezTo>
                <a:cubicBezTo>
                  <a:pt x="289" y="82"/>
                  <a:pt x="277" y="72"/>
                  <a:pt x="298" y="0"/>
                </a:cubicBez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4" name="Freeform 32"/>
          <p:cNvSpPr>
            <a:spLocks noEditPoints="1"/>
          </p:cNvSpPr>
          <p:nvPr/>
        </p:nvSpPr>
        <p:spPr bwMode="auto">
          <a:xfrm>
            <a:off x="3705561" y="3616299"/>
            <a:ext cx="1163471" cy="850779"/>
          </a:xfrm>
          <a:custGeom>
            <a:avLst/>
            <a:gdLst>
              <a:gd name="T0" fmla="*/ 588 w 626"/>
              <a:gd name="T1" fmla="*/ 0 h 457"/>
              <a:gd name="T2" fmla="*/ 34 w 626"/>
              <a:gd name="T3" fmla="*/ 0 h 457"/>
              <a:gd name="T4" fmla="*/ 0 w 626"/>
              <a:gd name="T5" fmla="*/ 35 h 457"/>
              <a:gd name="T6" fmla="*/ 0 w 626"/>
              <a:gd name="T7" fmla="*/ 422 h 457"/>
              <a:gd name="T8" fmla="*/ 34 w 626"/>
              <a:gd name="T9" fmla="*/ 457 h 457"/>
              <a:gd name="T10" fmla="*/ 588 w 626"/>
              <a:gd name="T11" fmla="*/ 457 h 457"/>
              <a:gd name="T12" fmla="*/ 626 w 626"/>
              <a:gd name="T13" fmla="*/ 422 h 457"/>
              <a:gd name="T14" fmla="*/ 626 w 626"/>
              <a:gd name="T15" fmla="*/ 35 h 457"/>
              <a:gd name="T16" fmla="*/ 588 w 626"/>
              <a:gd name="T17" fmla="*/ 0 h 457"/>
              <a:gd name="T18" fmla="*/ 578 w 626"/>
              <a:gd name="T19" fmla="*/ 48 h 457"/>
              <a:gd name="T20" fmla="*/ 578 w 626"/>
              <a:gd name="T21" fmla="*/ 409 h 457"/>
              <a:gd name="T22" fmla="*/ 48 w 626"/>
              <a:gd name="T23" fmla="*/ 409 h 457"/>
              <a:gd name="T24" fmla="*/ 48 w 626"/>
              <a:gd name="T25" fmla="*/ 48 h 457"/>
              <a:gd name="T26" fmla="*/ 579 w 626"/>
              <a:gd name="T27" fmla="*/ 47 h 457"/>
              <a:gd name="T28" fmla="*/ 578 w 626"/>
              <a:gd name="T29" fmla="*/ 48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6" h="457">
                <a:moveTo>
                  <a:pt x="588" y="0"/>
                </a:moveTo>
                <a:cubicBezTo>
                  <a:pt x="34" y="0"/>
                  <a:pt x="34" y="0"/>
                  <a:pt x="34" y="0"/>
                </a:cubicBezTo>
                <a:cubicBezTo>
                  <a:pt x="15" y="0"/>
                  <a:pt x="0" y="16"/>
                  <a:pt x="0" y="35"/>
                </a:cubicBezTo>
                <a:cubicBezTo>
                  <a:pt x="0" y="422"/>
                  <a:pt x="0" y="422"/>
                  <a:pt x="0" y="422"/>
                </a:cubicBezTo>
                <a:cubicBezTo>
                  <a:pt x="0" y="440"/>
                  <a:pt x="15" y="457"/>
                  <a:pt x="34" y="457"/>
                </a:cubicBezTo>
                <a:cubicBezTo>
                  <a:pt x="588" y="457"/>
                  <a:pt x="588" y="457"/>
                  <a:pt x="588" y="457"/>
                </a:cubicBezTo>
                <a:cubicBezTo>
                  <a:pt x="607" y="457"/>
                  <a:pt x="626" y="440"/>
                  <a:pt x="626" y="422"/>
                </a:cubicBezTo>
                <a:cubicBezTo>
                  <a:pt x="626" y="35"/>
                  <a:pt x="626" y="35"/>
                  <a:pt x="626" y="35"/>
                </a:cubicBezTo>
                <a:cubicBezTo>
                  <a:pt x="626" y="16"/>
                  <a:pt x="607" y="0"/>
                  <a:pt x="588" y="0"/>
                </a:cubicBezTo>
                <a:close/>
                <a:moveTo>
                  <a:pt x="578" y="48"/>
                </a:moveTo>
                <a:cubicBezTo>
                  <a:pt x="578" y="409"/>
                  <a:pt x="578" y="409"/>
                  <a:pt x="578" y="409"/>
                </a:cubicBezTo>
                <a:cubicBezTo>
                  <a:pt x="48" y="409"/>
                  <a:pt x="48" y="409"/>
                  <a:pt x="48" y="409"/>
                </a:cubicBezTo>
                <a:cubicBezTo>
                  <a:pt x="48" y="48"/>
                  <a:pt x="48" y="48"/>
                  <a:pt x="48" y="48"/>
                </a:cubicBezTo>
                <a:cubicBezTo>
                  <a:pt x="579" y="47"/>
                  <a:pt x="579" y="47"/>
                  <a:pt x="579" y="47"/>
                </a:cubicBezTo>
                <a:lnTo>
                  <a:pt x="578" y="48"/>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5" name="Freeform 33"/>
          <p:cNvSpPr>
            <a:spLocks/>
          </p:cNvSpPr>
          <p:nvPr/>
        </p:nvSpPr>
        <p:spPr bwMode="auto">
          <a:xfrm>
            <a:off x="3792860" y="3705186"/>
            <a:ext cx="985697" cy="671417"/>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close/>
              </a:path>
            </a:pathLst>
          </a:custGeom>
          <a:solidFill>
            <a:srgbClr val="00BB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6" name="Freeform 34"/>
          <p:cNvSpPr>
            <a:spLocks/>
          </p:cNvSpPr>
          <p:nvPr/>
        </p:nvSpPr>
        <p:spPr bwMode="auto">
          <a:xfrm>
            <a:off x="3792860" y="3705186"/>
            <a:ext cx="985697" cy="671417"/>
          </a:xfrm>
          <a:custGeom>
            <a:avLst/>
            <a:gdLst>
              <a:gd name="T0" fmla="*/ 620 w 621"/>
              <a:gd name="T1" fmla="*/ 1 h 423"/>
              <a:gd name="T2" fmla="*/ 620 w 621"/>
              <a:gd name="T3" fmla="*/ 423 h 423"/>
              <a:gd name="T4" fmla="*/ 0 w 621"/>
              <a:gd name="T5" fmla="*/ 423 h 423"/>
              <a:gd name="T6" fmla="*/ 0 w 621"/>
              <a:gd name="T7" fmla="*/ 1 h 423"/>
              <a:gd name="T8" fmla="*/ 621 w 621"/>
              <a:gd name="T9" fmla="*/ 0 h 423"/>
              <a:gd name="T10" fmla="*/ 620 w 621"/>
              <a:gd name="T11" fmla="*/ 1 h 423"/>
            </a:gdLst>
            <a:ahLst/>
            <a:cxnLst>
              <a:cxn ang="0">
                <a:pos x="T0" y="T1"/>
              </a:cxn>
              <a:cxn ang="0">
                <a:pos x="T2" y="T3"/>
              </a:cxn>
              <a:cxn ang="0">
                <a:pos x="T4" y="T5"/>
              </a:cxn>
              <a:cxn ang="0">
                <a:pos x="T6" y="T7"/>
              </a:cxn>
              <a:cxn ang="0">
                <a:pos x="T8" y="T9"/>
              </a:cxn>
              <a:cxn ang="0">
                <a:pos x="T10" y="T11"/>
              </a:cxn>
            </a:cxnLst>
            <a:rect l="0" t="0" r="r" b="b"/>
            <a:pathLst>
              <a:path w="621" h="423">
                <a:moveTo>
                  <a:pt x="620" y="1"/>
                </a:moveTo>
                <a:lnTo>
                  <a:pt x="620" y="423"/>
                </a:lnTo>
                <a:lnTo>
                  <a:pt x="0" y="423"/>
                </a:lnTo>
                <a:lnTo>
                  <a:pt x="0" y="1"/>
                </a:lnTo>
                <a:lnTo>
                  <a:pt x="621" y="0"/>
                </a:lnTo>
                <a:lnTo>
                  <a:pt x="620" y="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7" name="Freeform 35"/>
          <p:cNvSpPr>
            <a:spLocks/>
          </p:cNvSpPr>
          <p:nvPr/>
        </p:nvSpPr>
        <p:spPr bwMode="auto">
          <a:xfrm>
            <a:off x="3705560" y="3616299"/>
            <a:ext cx="1092044" cy="850779"/>
          </a:xfrm>
          <a:custGeom>
            <a:avLst/>
            <a:gdLst>
              <a:gd name="T0" fmla="*/ 48 w 588"/>
              <a:gd name="T1" fmla="*/ 409 h 457"/>
              <a:gd name="T2" fmla="*/ 47 w 588"/>
              <a:gd name="T3" fmla="*/ 409 h 457"/>
              <a:gd name="T4" fmla="*/ 47 w 588"/>
              <a:gd name="T5" fmla="*/ 48 h 457"/>
              <a:gd name="T6" fmla="*/ 532 w 588"/>
              <a:gd name="T7" fmla="*/ 47 h 457"/>
              <a:gd name="T8" fmla="*/ 588 w 588"/>
              <a:gd name="T9" fmla="*/ 0 h 457"/>
              <a:gd name="T10" fmla="*/ 588 w 588"/>
              <a:gd name="T11" fmla="*/ 0 h 457"/>
              <a:gd name="T12" fmla="*/ 34 w 588"/>
              <a:gd name="T13" fmla="*/ 0 h 457"/>
              <a:gd name="T14" fmla="*/ 0 w 588"/>
              <a:gd name="T15" fmla="*/ 35 h 457"/>
              <a:gd name="T16" fmla="*/ 0 w 588"/>
              <a:gd name="T17" fmla="*/ 422 h 457"/>
              <a:gd name="T18" fmla="*/ 34 w 588"/>
              <a:gd name="T19" fmla="*/ 457 h 457"/>
              <a:gd name="T20" fmla="*/ 47 w 588"/>
              <a:gd name="T21" fmla="*/ 457 h 457"/>
              <a:gd name="T22" fmla="*/ 104 w 588"/>
              <a:gd name="T23" fmla="*/ 409 h 457"/>
              <a:gd name="T24" fmla="*/ 48 w 588"/>
              <a:gd name="T25" fmla="*/ 40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57">
                <a:moveTo>
                  <a:pt x="48" y="409"/>
                </a:moveTo>
                <a:cubicBezTo>
                  <a:pt x="47" y="409"/>
                  <a:pt x="47" y="409"/>
                  <a:pt x="47" y="409"/>
                </a:cubicBezTo>
                <a:cubicBezTo>
                  <a:pt x="47" y="48"/>
                  <a:pt x="47" y="48"/>
                  <a:pt x="47" y="48"/>
                </a:cubicBezTo>
                <a:cubicBezTo>
                  <a:pt x="532" y="47"/>
                  <a:pt x="532" y="47"/>
                  <a:pt x="532" y="47"/>
                </a:cubicBezTo>
                <a:cubicBezTo>
                  <a:pt x="588" y="0"/>
                  <a:pt x="588" y="0"/>
                  <a:pt x="588" y="0"/>
                </a:cubicBezTo>
                <a:cubicBezTo>
                  <a:pt x="588" y="0"/>
                  <a:pt x="588" y="0"/>
                  <a:pt x="588" y="0"/>
                </a:cubicBezTo>
                <a:cubicBezTo>
                  <a:pt x="34" y="0"/>
                  <a:pt x="34" y="0"/>
                  <a:pt x="34" y="0"/>
                </a:cubicBezTo>
                <a:cubicBezTo>
                  <a:pt x="15" y="0"/>
                  <a:pt x="0" y="16"/>
                  <a:pt x="0" y="35"/>
                </a:cubicBezTo>
                <a:cubicBezTo>
                  <a:pt x="0" y="422"/>
                  <a:pt x="0" y="422"/>
                  <a:pt x="0" y="422"/>
                </a:cubicBezTo>
                <a:cubicBezTo>
                  <a:pt x="0" y="440"/>
                  <a:pt x="15" y="457"/>
                  <a:pt x="34" y="457"/>
                </a:cubicBezTo>
                <a:cubicBezTo>
                  <a:pt x="47" y="457"/>
                  <a:pt x="47" y="457"/>
                  <a:pt x="47" y="457"/>
                </a:cubicBezTo>
                <a:cubicBezTo>
                  <a:pt x="104" y="409"/>
                  <a:pt x="104" y="409"/>
                  <a:pt x="104" y="409"/>
                </a:cubicBezTo>
                <a:lnTo>
                  <a:pt x="48" y="40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8" name="Freeform 36"/>
          <p:cNvSpPr>
            <a:spLocks/>
          </p:cNvSpPr>
          <p:nvPr/>
        </p:nvSpPr>
        <p:spPr bwMode="auto">
          <a:xfrm>
            <a:off x="3792860" y="3705186"/>
            <a:ext cx="901572" cy="671417"/>
          </a:xfrm>
          <a:custGeom>
            <a:avLst/>
            <a:gdLst>
              <a:gd name="T0" fmla="*/ 0 w 568"/>
              <a:gd name="T1" fmla="*/ 423 h 423"/>
              <a:gd name="T2" fmla="*/ 1 w 568"/>
              <a:gd name="T3" fmla="*/ 423 h 423"/>
              <a:gd name="T4" fmla="*/ 1 w 568"/>
              <a:gd name="T5" fmla="*/ 1 h 423"/>
              <a:gd name="T6" fmla="*/ 568 w 568"/>
              <a:gd name="T7" fmla="*/ 0 h 423"/>
              <a:gd name="T8" fmla="*/ 568 w 568"/>
              <a:gd name="T9" fmla="*/ 0 h 423"/>
              <a:gd name="T10" fmla="*/ 0 w 568"/>
              <a:gd name="T11" fmla="*/ 1 h 423"/>
              <a:gd name="T12" fmla="*/ 0 w 568"/>
              <a:gd name="T13" fmla="*/ 423 h 423"/>
            </a:gdLst>
            <a:ahLst/>
            <a:cxnLst>
              <a:cxn ang="0">
                <a:pos x="T0" y="T1"/>
              </a:cxn>
              <a:cxn ang="0">
                <a:pos x="T2" y="T3"/>
              </a:cxn>
              <a:cxn ang="0">
                <a:pos x="T4" y="T5"/>
              </a:cxn>
              <a:cxn ang="0">
                <a:pos x="T6" y="T7"/>
              </a:cxn>
              <a:cxn ang="0">
                <a:pos x="T8" y="T9"/>
              </a:cxn>
              <a:cxn ang="0">
                <a:pos x="T10" y="T11"/>
              </a:cxn>
              <a:cxn ang="0">
                <a:pos x="T12" y="T13"/>
              </a:cxn>
            </a:cxnLst>
            <a:rect l="0" t="0" r="r" b="b"/>
            <a:pathLst>
              <a:path w="568" h="423">
                <a:moveTo>
                  <a:pt x="0" y="423"/>
                </a:moveTo>
                <a:lnTo>
                  <a:pt x="1" y="423"/>
                </a:lnTo>
                <a:lnTo>
                  <a:pt x="1" y="1"/>
                </a:lnTo>
                <a:lnTo>
                  <a:pt x="568" y="0"/>
                </a:lnTo>
                <a:lnTo>
                  <a:pt x="568" y="0"/>
                </a:lnTo>
                <a:lnTo>
                  <a:pt x="0" y="1"/>
                </a:lnTo>
                <a:lnTo>
                  <a:pt x="0" y="423"/>
                </a:ln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39" name="Rectangle 37"/>
          <p:cNvSpPr>
            <a:spLocks noChangeArrowheads="1"/>
          </p:cNvSpPr>
          <p:nvPr/>
        </p:nvSpPr>
        <p:spPr bwMode="auto">
          <a:xfrm>
            <a:off x="3905556" y="4619456"/>
            <a:ext cx="760304" cy="69841"/>
          </a:xfrm>
          <a:prstGeom prst="rect">
            <a:avLst/>
          </a:prstGeom>
          <a:solidFill>
            <a:srgbClr val="B0B0B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0" name="Oval 38"/>
          <p:cNvSpPr>
            <a:spLocks noChangeArrowheads="1"/>
          </p:cNvSpPr>
          <p:nvPr/>
        </p:nvSpPr>
        <p:spPr bwMode="auto">
          <a:xfrm>
            <a:off x="4265867" y="3648045"/>
            <a:ext cx="31745" cy="33333"/>
          </a:xfrm>
          <a:prstGeom prst="ellipse">
            <a:avLst/>
          </a:pr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1" name="Freeform 39"/>
          <p:cNvSpPr>
            <a:spLocks/>
          </p:cNvSpPr>
          <p:nvPr/>
        </p:nvSpPr>
        <p:spPr bwMode="auto">
          <a:xfrm>
            <a:off x="4075395" y="3782963"/>
            <a:ext cx="419040" cy="246028"/>
          </a:xfrm>
          <a:custGeom>
            <a:avLst/>
            <a:gdLst>
              <a:gd name="T0" fmla="*/ 113 w 226"/>
              <a:gd name="T1" fmla="*/ 0 h 133"/>
              <a:gd name="T2" fmla="*/ 111 w 226"/>
              <a:gd name="T3" fmla="*/ 0 h 133"/>
              <a:gd name="T4" fmla="*/ 2 w 226"/>
              <a:gd name="T5" fmla="*/ 63 h 133"/>
              <a:gd name="T6" fmla="*/ 0 w 226"/>
              <a:gd name="T7" fmla="*/ 66 h 133"/>
              <a:gd name="T8" fmla="*/ 2 w 226"/>
              <a:gd name="T9" fmla="*/ 69 h 133"/>
              <a:gd name="T10" fmla="*/ 112 w 226"/>
              <a:gd name="T11" fmla="*/ 133 h 133"/>
              <a:gd name="T12" fmla="*/ 114 w 226"/>
              <a:gd name="T13" fmla="*/ 133 h 133"/>
              <a:gd name="T14" fmla="*/ 115 w 226"/>
              <a:gd name="T15" fmla="*/ 133 h 133"/>
              <a:gd name="T16" fmla="*/ 225 w 226"/>
              <a:gd name="T17" fmla="*/ 69 h 133"/>
              <a:gd name="T18" fmla="*/ 226 w 226"/>
              <a:gd name="T19" fmla="*/ 67 h 133"/>
              <a:gd name="T20" fmla="*/ 225 w 226"/>
              <a:gd name="T21" fmla="*/ 64 h 133"/>
              <a:gd name="T22" fmla="*/ 115 w 226"/>
              <a:gd name="T23" fmla="*/ 0 h 133"/>
              <a:gd name="T24" fmla="*/ 113 w 226"/>
              <a:gd name="T2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 h="133">
                <a:moveTo>
                  <a:pt x="113" y="0"/>
                </a:moveTo>
                <a:cubicBezTo>
                  <a:pt x="112" y="0"/>
                  <a:pt x="112" y="0"/>
                  <a:pt x="111" y="0"/>
                </a:cubicBezTo>
                <a:cubicBezTo>
                  <a:pt x="2" y="63"/>
                  <a:pt x="2" y="63"/>
                  <a:pt x="2" y="63"/>
                </a:cubicBezTo>
                <a:cubicBezTo>
                  <a:pt x="1" y="64"/>
                  <a:pt x="0" y="65"/>
                  <a:pt x="0" y="66"/>
                </a:cubicBezTo>
                <a:cubicBezTo>
                  <a:pt x="0" y="67"/>
                  <a:pt x="1" y="68"/>
                  <a:pt x="2" y="69"/>
                </a:cubicBezTo>
                <a:cubicBezTo>
                  <a:pt x="112" y="133"/>
                  <a:pt x="112" y="133"/>
                  <a:pt x="112" y="133"/>
                </a:cubicBezTo>
                <a:cubicBezTo>
                  <a:pt x="112" y="133"/>
                  <a:pt x="113" y="133"/>
                  <a:pt x="114" y="133"/>
                </a:cubicBezTo>
                <a:cubicBezTo>
                  <a:pt x="114" y="133"/>
                  <a:pt x="115" y="133"/>
                  <a:pt x="115" y="133"/>
                </a:cubicBezTo>
                <a:cubicBezTo>
                  <a:pt x="225" y="69"/>
                  <a:pt x="225" y="69"/>
                  <a:pt x="225" y="69"/>
                </a:cubicBezTo>
                <a:cubicBezTo>
                  <a:pt x="226" y="69"/>
                  <a:pt x="226" y="68"/>
                  <a:pt x="226" y="67"/>
                </a:cubicBezTo>
                <a:cubicBezTo>
                  <a:pt x="226" y="65"/>
                  <a:pt x="226" y="64"/>
                  <a:pt x="225" y="64"/>
                </a:cubicBezTo>
                <a:cubicBezTo>
                  <a:pt x="115" y="0"/>
                  <a:pt x="115" y="0"/>
                  <a:pt x="115" y="0"/>
                </a:cubicBezTo>
                <a:cubicBezTo>
                  <a:pt x="114" y="0"/>
                  <a:pt x="114" y="0"/>
                  <a:pt x="113" y="0"/>
                </a:cubicBezTo>
              </a:path>
            </a:pathLst>
          </a:custGeom>
          <a:solidFill>
            <a:srgbClr val="E5F8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2" name="Freeform 40"/>
          <p:cNvSpPr>
            <a:spLocks/>
          </p:cNvSpPr>
          <p:nvPr/>
        </p:nvSpPr>
        <p:spPr bwMode="auto">
          <a:xfrm>
            <a:off x="4046823" y="3949626"/>
            <a:ext cx="215869" cy="368248"/>
          </a:xfrm>
          <a:custGeom>
            <a:avLst/>
            <a:gdLst>
              <a:gd name="T0" fmla="*/ 3 w 116"/>
              <a:gd name="T1" fmla="*/ 0 h 198"/>
              <a:gd name="T2" fmla="*/ 1 w 116"/>
              <a:gd name="T3" fmla="*/ 1 h 198"/>
              <a:gd name="T4" fmla="*/ 0 w 116"/>
              <a:gd name="T5" fmla="*/ 4 h 198"/>
              <a:gd name="T6" fmla="*/ 0 w 116"/>
              <a:gd name="T7" fmla="*/ 131 h 198"/>
              <a:gd name="T8" fmla="*/ 1 w 116"/>
              <a:gd name="T9" fmla="*/ 134 h 198"/>
              <a:gd name="T10" fmla="*/ 111 w 116"/>
              <a:gd name="T11" fmla="*/ 197 h 198"/>
              <a:gd name="T12" fmla="*/ 113 w 116"/>
              <a:gd name="T13" fmla="*/ 198 h 198"/>
              <a:gd name="T14" fmla="*/ 114 w 116"/>
              <a:gd name="T15" fmla="*/ 197 h 198"/>
              <a:gd name="T16" fmla="*/ 116 w 116"/>
              <a:gd name="T17" fmla="*/ 194 h 198"/>
              <a:gd name="T18" fmla="*/ 116 w 116"/>
              <a:gd name="T19" fmla="*/ 67 h 198"/>
              <a:gd name="T20" fmla="*/ 114 w 116"/>
              <a:gd name="T21" fmla="*/ 64 h 198"/>
              <a:gd name="T22" fmla="*/ 5 w 116"/>
              <a:gd name="T23" fmla="*/ 1 h 198"/>
              <a:gd name="T24" fmla="*/ 3 w 116"/>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8">
                <a:moveTo>
                  <a:pt x="3" y="0"/>
                </a:moveTo>
                <a:cubicBezTo>
                  <a:pt x="2" y="0"/>
                  <a:pt x="2" y="0"/>
                  <a:pt x="1" y="1"/>
                </a:cubicBezTo>
                <a:cubicBezTo>
                  <a:pt x="0" y="1"/>
                  <a:pt x="0" y="2"/>
                  <a:pt x="0" y="4"/>
                </a:cubicBezTo>
                <a:cubicBezTo>
                  <a:pt x="0" y="131"/>
                  <a:pt x="0" y="131"/>
                  <a:pt x="0" y="131"/>
                </a:cubicBezTo>
                <a:cubicBezTo>
                  <a:pt x="0" y="132"/>
                  <a:pt x="0" y="133"/>
                  <a:pt x="1" y="134"/>
                </a:cubicBezTo>
                <a:cubicBezTo>
                  <a:pt x="111" y="197"/>
                  <a:pt x="111" y="197"/>
                  <a:pt x="111" y="197"/>
                </a:cubicBezTo>
                <a:cubicBezTo>
                  <a:pt x="112" y="197"/>
                  <a:pt x="112" y="198"/>
                  <a:pt x="113" y="198"/>
                </a:cubicBezTo>
                <a:cubicBezTo>
                  <a:pt x="113" y="198"/>
                  <a:pt x="114" y="197"/>
                  <a:pt x="114" y="197"/>
                </a:cubicBezTo>
                <a:cubicBezTo>
                  <a:pt x="115" y="197"/>
                  <a:pt x="116" y="196"/>
                  <a:pt x="116" y="194"/>
                </a:cubicBezTo>
                <a:cubicBezTo>
                  <a:pt x="116" y="67"/>
                  <a:pt x="116" y="67"/>
                  <a:pt x="116" y="67"/>
                </a:cubicBezTo>
                <a:cubicBezTo>
                  <a:pt x="116" y="66"/>
                  <a:pt x="115" y="65"/>
                  <a:pt x="114" y="64"/>
                </a:cubicBezTo>
                <a:cubicBezTo>
                  <a:pt x="5" y="1"/>
                  <a:pt x="5" y="1"/>
                  <a:pt x="5" y="1"/>
                </a:cubicBezTo>
                <a:cubicBezTo>
                  <a:pt x="4" y="0"/>
                  <a:pt x="3" y="0"/>
                  <a:pt x="3" y="0"/>
                </a:cubicBezTo>
              </a:path>
            </a:pathLst>
          </a:custGeom>
          <a:solidFill>
            <a:srgbClr val="CCF1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3" name="Freeform 41"/>
          <p:cNvSpPr>
            <a:spLocks/>
          </p:cNvSpPr>
          <p:nvPr/>
        </p:nvSpPr>
        <p:spPr bwMode="auto">
          <a:xfrm>
            <a:off x="4308724" y="3951214"/>
            <a:ext cx="215869" cy="366661"/>
          </a:xfrm>
          <a:custGeom>
            <a:avLst/>
            <a:gdLst>
              <a:gd name="T0" fmla="*/ 113 w 116"/>
              <a:gd name="T1" fmla="*/ 0 h 197"/>
              <a:gd name="T2" fmla="*/ 111 w 116"/>
              <a:gd name="T3" fmla="*/ 1 h 197"/>
              <a:gd name="T4" fmla="*/ 1 w 116"/>
              <a:gd name="T5" fmla="*/ 64 h 197"/>
              <a:gd name="T6" fmla="*/ 0 w 116"/>
              <a:gd name="T7" fmla="*/ 67 h 197"/>
              <a:gd name="T8" fmla="*/ 0 w 116"/>
              <a:gd name="T9" fmla="*/ 193 h 197"/>
              <a:gd name="T10" fmla="*/ 1 w 116"/>
              <a:gd name="T11" fmla="*/ 196 h 197"/>
              <a:gd name="T12" fmla="*/ 3 w 116"/>
              <a:gd name="T13" fmla="*/ 197 h 197"/>
              <a:gd name="T14" fmla="*/ 5 w 116"/>
              <a:gd name="T15" fmla="*/ 196 h 197"/>
              <a:gd name="T16" fmla="*/ 114 w 116"/>
              <a:gd name="T17" fmla="*/ 133 h 197"/>
              <a:gd name="T18" fmla="*/ 116 w 116"/>
              <a:gd name="T19" fmla="*/ 130 h 197"/>
              <a:gd name="T20" fmla="*/ 116 w 116"/>
              <a:gd name="T21" fmla="*/ 3 h 197"/>
              <a:gd name="T22" fmla="*/ 114 w 116"/>
              <a:gd name="T23" fmla="*/ 1 h 197"/>
              <a:gd name="T24" fmla="*/ 113 w 116"/>
              <a:gd name="T2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97">
                <a:moveTo>
                  <a:pt x="113" y="0"/>
                </a:moveTo>
                <a:cubicBezTo>
                  <a:pt x="112" y="0"/>
                  <a:pt x="112" y="0"/>
                  <a:pt x="111" y="1"/>
                </a:cubicBezTo>
                <a:cubicBezTo>
                  <a:pt x="1" y="64"/>
                  <a:pt x="1" y="64"/>
                  <a:pt x="1" y="64"/>
                </a:cubicBezTo>
                <a:cubicBezTo>
                  <a:pt x="0" y="65"/>
                  <a:pt x="0" y="66"/>
                  <a:pt x="0" y="67"/>
                </a:cubicBezTo>
                <a:cubicBezTo>
                  <a:pt x="0" y="193"/>
                  <a:pt x="0" y="193"/>
                  <a:pt x="0" y="193"/>
                </a:cubicBezTo>
                <a:cubicBezTo>
                  <a:pt x="0" y="195"/>
                  <a:pt x="0" y="196"/>
                  <a:pt x="1" y="196"/>
                </a:cubicBezTo>
                <a:cubicBezTo>
                  <a:pt x="2" y="196"/>
                  <a:pt x="2" y="197"/>
                  <a:pt x="3" y="197"/>
                </a:cubicBezTo>
                <a:cubicBezTo>
                  <a:pt x="3" y="197"/>
                  <a:pt x="4" y="196"/>
                  <a:pt x="5" y="196"/>
                </a:cubicBezTo>
                <a:cubicBezTo>
                  <a:pt x="114" y="133"/>
                  <a:pt x="114" y="133"/>
                  <a:pt x="114" y="133"/>
                </a:cubicBezTo>
                <a:cubicBezTo>
                  <a:pt x="115" y="132"/>
                  <a:pt x="116" y="131"/>
                  <a:pt x="116" y="130"/>
                </a:cubicBezTo>
                <a:cubicBezTo>
                  <a:pt x="116" y="3"/>
                  <a:pt x="116" y="3"/>
                  <a:pt x="116" y="3"/>
                </a:cubicBezTo>
                <a:cubicBezTo>
                  <a:pt x="116" y="2"/>
                  <a:pt x="115" y="1"/>
                  <a:pt x="114" y="1"/>
                </a:cubicBezTo>
                <a:cubicBezTo>
                  <a:pt x="114" y="0"/>
                  <a:pt x="113" y="0"/>
                  <a:pt x="113" y="0"/>
                </a:cubicBezTo>
              </a:path>
            </a:pathLst>
          </a:custGeom>
          <a:solidFill>
            <a:srgbClr val="80DD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4" name="Freeform 42"/>
          <p:cNvSpPr>
            <a:spLocks/>
          </p:cNvSpPr>
          <p:nvPr/>
        </p:nvSpPr>
        <p:spPr bwMode="auto">
          <a:xfrm>
            <a:off x="1299254" y="3848041"/>
            <a:ext cx="1114266" cy="780940"/>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5" name="Freeform 43"/>
          <p:cNvSpPr>
            <a:spLocks/>
          </p:cNvSpPr>
          <p:nvPr/>
        </p:nvSpPr>
        <p:spPr bwMode="auto">
          <a:xfrm>
            <a:off x="1299254" y="3678202"/>
            <a:ext cx="1114266" cy="169838"/>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6" name="Rectangle 44"/>
          <p:cNvSpPr>
            <a:spLocks noChangeArrowheads="1"/>
          </p:cNvSpPr>
          <p:nvPr/>
        </p:nvSpPr>
        <p:spPr bwMode="auto">
          <a:xfrm>
            <a:off x="1627820" y="4090894"/>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7" name="Rectangle 45"/>
          <p:cNvSpPr>
            <a:spLocks noChangeArrowheads="1"/>
          </p:cNvSpPr>
          <p:nvPr/>
        </p:nvSpPr>
        <p:spPr bwMode="auto">
          <a:xfrm>
            <a:off x="1627820" y="4090894"/>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8" name="Rectangle 46"/>
          <p:cNvSpPr>
            <a:spLocks noChangeArrowheads="1"/>
          </p:cNvSpPr>
          <p:nvPr/>
        </p:nvSpPr>
        <p:spPr bwMode="auto">
          <a:xfrm>
            <a:off x="1627820" y="392581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49" name="Rectangle 47"/>
          <p:cNvSpPr>
            <a:spLocks noChangeArrowheads="1"/>
          </p:cNvSpPr>
          <p:nvPr/>
        </p:nvSpPr>
        <p:spPr bwMode="auto">
          <a:xfrm>
            <a:off x="1627820" y="392581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0" name="Rectangle 48"/>
          <p:cNvSpPr>
            <a:spLocks noChangeArrowheads="1"/>
          </p:cNvSpPr>
          <p:nvPr/>
        </p:nvSpPr>
        <p:spPr bwMode="auto">
          <a:xfrm>
            <a:off x="1627820" y="4255971"/>
            <a:ext cx="206345"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1" name="Rectangle 49"/>
          <p:cNvSpPr>
            <a:spLocks noChangeArrowheads="1"/>
          </p:cNvSpPr>
          <p:nvPr/>
        </p:nvSpPr>
        <p:spPr bwMode="auto">
          <a:xfrm>
            <a:off x="1627820" y="4255971"/>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2" name="Rectangle 50"/>
          <p:cNvSpPr>
            <a:spLocks noChangeArrowheads="1"/>
          </p:cNvSpPr>
          <p:nvPr/>
        </p:nvSpPr>
        <p:spPr bwMode="auto">
          <a:xfrm>
            <a:off x="1875435" y="4255971"/>
            <a:ext cx="206345"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3" name="Rectangle 51"/>
          <p:cNvSpPr>
            <a:spLocks noChangeArrowheads="1"/>
          </p:cNvSpPr>
          <p:nvPr/>
        </p:nvSpPr>
        <p:spPr bwMode="auto">
          <a:xfrm>
            <a:off x="1875435" y="4090894"/>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4" name="Rectangle 52"/>
          <p:cNvSpPr>
            <a:spLocks noChangeArrowheads="1"/>
          </p:cNvSpPr>
          <p:nvPr/>
        </p:nvSpPr>
        <p:spPr bwMode="auto">
          <a:xfrm>
            <a:off x="1875435" y="4090894"/>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5" name="Rectangle 53"/>
          <p:cNvSpPr>
            <a:spLocks noChangeArrowheads="1"/>
          </p:cNvSpPr>
          <p:nvPr/>
        </p:nvSpPr>
        <p:spPr bwMode="auto">
          <a:xfrm>
            <a:off x="1875435" y="392581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6" name="Rectangle 54"/>
          <p:cNvSpPr>
            <a:spLocks noChangeArrowheads="1"/>
          </p:cNvSpPr>
          <p:nvPr/>
        </p:nvSpPr>
        <p:spPr bwMode="auto">
          <a:xfrm>
            <a:off x="1875435" y="392581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7" name="Rectangle 55"/>
          <p:cNvSpPr>
            <a:spLocks noChangeArrowheads="1"/>
          </p:cNvSpPr>
          <p:nvPr/>
        </p:nvSpPr>
        <p:spPr bwMode="auto">
          <a:xfrm>
            <a:off x="1381792" y="392581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8" name="Rectangle 56"/>
          <p:cNvSpPr>
            <a:spLocks noChangeArrowheads="1"/>
          </p:cNvSpPr>
          <p:nvPr/>
        </p:nvSpPr>
        <p:spPr bwMode="auto">
          <a:xfrm>
            <a:off x="1381792" y="392581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59" name="Rectangle 57"/>
          <p:cNvSpPr>
            <a:spLocks noChangeArrowheads="1"/>
          </p:cNvSpPr>
          <p:nvPr/>
        </p:nvSpPr>
        <p:spPr bwMode="auto">
          <a:xfrm>
            <a:off x="1381792" y="4090894"/>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0" name="Rectangle 58"/>
          <p:cNvSpPr>
            <a:spLocks noChangeArrowheads="1"/>
          </p:cNvSpPr>
          <p:nvPr/>
        </p:nvSpPr>
        <p:spPr bwMode="auto">
          <a:xfrm>
            <a:off x="1381792" y="4090894"/>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1" name="Rectangle 59"/>
          <p:cNvSpPr>
            <a:spLocks noChangeArrowheads="1"/>
          </p:cNvSpPr>
          <p:nvPr/>
        </p:nvSpPr>
        <p:spPr bwMode="auto">
          <a:xfrm>
            <a:off x="1381792" y="4255971"/>
            <a:ext cx="206345"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2" name="Rectangle 60"/>
          <p:cNvSpPr>
            <a:spLocks noChangeArrowheads="1"/>
          </p:cNvSpPr>
          <p:nvPr/>
        </p:nvSpPr>
        <p:spPr bwMode="auto">
          <a:xfrm>
            <a:off x="1381792" y="4255971"/>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3" name="Rectangle 61"/>
          <p:cNvSpPr>
            <a:spLocks noChangeArrowheads="1"/>
          </p:cNvSpPr>
          <p:nvPr/>
        </p:nvSpPr>
        <p:spPr bwMode="auto">
          <a:xfrm>
            <a:off x="1381792" y="4422635"/>
            <a:ext cx="206345"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4" name="Rectangle 62"/>
          <p:cNvSpPr>
            <a:spLocks noChangeArrowheads="1"/>
          </p:cNvSpPr>
          <p:nvPr/>
        </p:nvSpPr>
        <p:spPr bwMode="auto">
          <a:xfrm>
            <a:off x="1381792" y="4422635"/>
            <a:ext cx="206345" cy="122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5" name="Rectangle 63"/>
          <p:cNvSpPr>
            <a:spLocks noChangeArrowheads="1"/>
          </p:cNvSpPr>
          <p:nvPr/>
        </p:nvSpPr>
        <p:spPr bwMode="auto">
          <a:xfrm>
            <a:off x="1627820" y="4422635"/>
            <a:ext cx="206345"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6" name="Rectangle 64"/>
          <p:cNvSpPr>
            <a:spLocks noChangeArrowheads="1"/>
          </p:cNvSpPr>
          <p:nvPr/>
        </p:nvSpPr>
        <p:spPr bwMode="auto">
          <a:xfrm>
            <a:off x="1875435" y="4422635"/>
            <a:ext cx="206345"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7" name="Rectangle 65"/>
          <p:cNvSpPr>
            <a:spLocks noChangeArrowheads="1"/>
          </p:cNvSpPr>
          <p:nvPr/>
        </p:nvSpPr>
        <p:spPr bwMode="auto">
          <a:xfrm>
            <a:off x="2124637" y="4255971"/>
            <a:ext cx="206345"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8" name="Rectangle 66"/>
          <p:cNvSpPr>
            <a:spLocks noChangeArrowheads="1"/>
          </p:cNvSpPr>
          <p:nvPr/>
        </p:nvSpPr>
        <p:spPr bwMode="auto">
          <a:xfrm>
            <a:off x="2124637" y="4090894"/>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69" name="Rectangle 67"/>
          <p:cNvSpPr>
            <a:spLocks noChangeArrowheads="1"/>
          </p:cNvSpPr>
          <p:nvPr/>
        </p:nvSpPr>
        <p:spPr bwMode="auto">
          <a:xfrm>
            <a:off x="2124637" y="392581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0" name="Rectangle 68"/>
          <p:cNvSpPr>
            <a:spLocks noChangeArrowheads="1"/>
          </p:cNvSpPr>
          <p:nvPr/>
        </p:nvSpPr>
        <p:spPr bwMode="auto">
          <a:xfrm>
            <a:off x="2124637" y="4422635"/>
            <a:ext cx="206345"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1" name="Freeform 69"/>
          <p:cNvSpPr>
            <a:spLocks noEditPoints="1"/>
          </p:cNvSpPr>
          <p:nvPr/>
        </p:nvSpPr>
        <p:spPr bwMode="auto">
          <a:xfrm>
            <a:off x="1334174" y="3678202"/>
            <a:ext cx="938079"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2" name="Freeform 70"/>
          <p:cNvSpPr>
            <a:spLocks/>
          </p:cNvSpPr>
          <p:nvPr/>
        </p:nvSpPr>
        <p:spPr bwMode="auto">
          <a:xfrm>
            <a:off x="1594487" y="3678202"/>
            <a:ext cx="36507"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3" name="Freeform 71"/>
          <p:cNvSpPr>
            <a:spLocks/>
          </p:cNvSpPr>
          <p:nvPr/>
        </p:nvSpPr>
        <p:spPr bwMode="auto">
          <a:xfrm>
            <a:off x="1337348" y="4628980"/>
            <a:ext cx="55555"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4" name="Freeform 72"/>
          <p:cNvSpPr>
            <a:spLocks noEditPoints="1"/>
          </p:cNvSpPr>
          <p:nvPr/>
        </p:nvSpPr>
        <p:spPr bwMode="auto">
          <a:xfrm>
            <a:off x="1299254" y="3848041"/>
            <a:ext cx="814271" cy="780940"/>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5" name="Freeform 73"/>
          <p:cNvSpPr>
            <a:spLocks/>
          </p:cNvSpPr>
          <p:nvPr/>
        </p:nvSpPr>
        <p:spPr bwMode="auto">
          <a:xfrm>
            <a:off x="1299254" y="3678202"/>
            <a:ext cx="969824" cy="169838"/>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6" name="Freeform 74"/>
          <p:cNvSpPr>
            <a:spLocks/>
          </p:cNvSpPr>
          <p:nvPr/>
        </p:nvSpPr>
        <p:spPr bwMode="auto">
          <a:xfrm>
            <a:off x="1627820" y="4090894"/>
            <a:ext cx="206345" cy="125395"/>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7" name="Freeform 75"/>
          <p:cNvSpPr>
            <a:spLocks/>
          </p:cNvSpPr>
          <p:nvPr/>
        </p:nvSpPr>
        <p:spPr bwMode="auto">
          <a:xfrm>
            <a:off x="1627820" y="4090894"/>
            <a:ext cx="206345" cy="125395"/>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8" name="Rectangle 76"/>
          <p:cNvSpPr>
            <a:spLocks noChangeArrowheads="1"/>
          </p:cNvSpPr>
          <p:nvPr/>
        </p:nvSpPr>
        <p:spPr bwMode="auto">
          <a:xfrm>
            <a:off x="1627820" y="392581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79" name="Rectangle 77"/>
          <p:cNvSpPr>
            <a:spLocks noChangeArrowheads="1"/>
          </p:cNvSpPr>
          <p:nvPr/>
        </p:nvSpPr>
        <p:spPr bwMode="auto">
          <a:xfrm>
            <a:off x="1627820" y="392581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0" name="Freeform 78"/>
          <p:cNvSpPr>
            <a:spLocks/>
          </p:cNvSpPr>
          <p:nvPr/>
        </p:nvSpPr>
        <p:spPr bwMode="auto">
          <a:xfrm>
            <a:off x="1627820" y="4255971"/>
            <a:ext cx="107935" cy="115872"/>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1" name="Freeform 79"/>
          <p:cNvSpPr>
            <a:spLocks/>
          </p:cNvSpPr>
          <p:nvPr/>
        </p:nvSpPr>
        <p:spPr bwMode="auto">
          <a:xfrm>
            <a:off x="1627820" y="4255971"/>
            <a:ext cx="107935" cy="115872"/>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2" name="Freeform 80"/>
          <p:cNvSpPr>
            <a:spLocks/>
          </p:cNvSpPr>
          <p:nvPr/>
        </p:nvSpPr>
        <p:spPr bwMode="auto">
          <a:xfrm>
            <a:off x="1875435" y="4090894"/>
            <a:ext cx="12698" cy="1269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3" name="Freeform 81"/>
          <p:cNvSpPr>
            <a:spLocks/>
          </p:cNvSpPr>
          <p:nvPr/>
        </p:nvSpPr>
        <p:spPr bwMode="auto">
          <a:xfrm>
            <a:off x="1875435" y="4090894"/>
            <a:ext cx="12698" cy="1269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4" name="Freeform 82"/>
          <p:cNvSpPr>
            <a:spLocks/>
          </p:cNvSpPr>
          <p:nvPr/>
        </p:nvSpPr>
        <p:spPr bwMode="auto">
          <a:xfrm>
            <a:off x="1875435" y="3925818"/>
            <a:ext cx="165077" cy="123807"/>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5" name="Freeform 83"/>
          <p:cNvSpPr>
            <a:spLocks/>
          </p:cNvSpPr>
          <p:nvPr/>
        </p:nvSpPr>
        <p:spPr bwMode="auto">
          <a:xfrm>
            <a:off x="1875435" y="3925818"/>
            <a:ext cx="165077" cy="123807"/>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6" name="Rectangle 84"/>
          <p:cNvSpPr>
            <a:spLocks noChangeArrowheads="1"/>
          </p:cNvSpPr>
          <p:nvPr/>
        </p:nvSpPr>
        <p:spPr bwMode="auto">
          <a:xfrm>
            <a:off x="1381792" y="3925818"/>
            <a:ext cx="206345"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7" name="Rectangle 85"/>
          <p:cNvSpPr>
            <a:spLocks noChangeArrowheads="1"/>
          </p:cNvSpPr>
          <p:nvPr/>
        </p:nvSpPr>
        <p:spPr bwMode="auto">
          <a:xfrm>
            <a:off x="1381792" y="3925818"/>
            <a:ext cx="206345"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8" name="Rectangle 86"/>
          <p:cNvSpPr>
            <a:spLocks noChangeArrowheads="1"/>
          </p:cNvSpPr>
          <p:nvPr/>
        </p:nvSpPr>
        <p:spPr bwMode="auto">
          <a:xfrm>
            <a:off x="1381792" y="4090894"/>
            <a:ext cx="206345"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89" name="Rectangle 87"/>
          <p:cNvSpPr>
            <a:spLocks noChangeArrowheads="1"/>
          </p:cNvSpPr>
          <p:nvPr/>
        </p:nvSpPr>
        <p:spPr bwMode="auto">
          <a:xfrm>
            <a:off x="1381792" y="4090894"/>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0" name="Rectangle 88"/>
          <p:cNvSpPr>
            <a:spLocks noChangeArrowheads="1"/>
          </p:cNvSpPr>
          <p:nvPr/>
        </p:nvSpPr>
        <p:spPr bwMode="auto">
          <a:xfrm>
            <a:off x="1381792" y="4255971"/>
            <a:ext cx="206345" cy="125395"/>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1" name="Rectangle 89"/>
          <p:cNvSpPr>
            <a:spLocks noChangeArrowheads="1"/>
          </p:cNvSpPr>
          <p:nvPr/>
        </p:nvSpPr>
        <p:spPr bwMode="auto">
          <a:xfrm>
            <a:off x="1381792" y="4255971"/>
            <a:ext cx="206345"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2" name="Freeform 90"/>
          <p:cNvSpPr>
            <a:spLocks/>
          </p:cNvSpPr>
          <p:nvPr/>
        </p:nvSpPr>
        <p:spPr bwMode="auto">
          <a:xfrm>
            <a:off x="1381792" y="4422635"/>
            <a:ext cx="201584" cy="122220"/>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3" name="Freeform 91"/>
          <p:cNvSpPr>
            <a:spLocks/>
          </p:cNvSpPr>
          <p:nvPr/>
        </p:nvSpPr>
        <p:spPr bwMode="auto">
          <a:xfrm>
            <a:off x="1381792" y="4422635"/>
            <a:ext cx="201584" cy="122220"/>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94" name="Rectangle 92"/>
          <p:cNvSpPr>
            <a:spLocks noChangeArrowheads="1"/>
          </p:cNvSpPr>
          <p:nvPr/>
        </p:nvSpPr>
        <p:spPr bwMode="auto">
          <a:xfrm>
            <a:off x="2361140" y="3321065"/>
            <a:ext cx="573006"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a:latin typeface="Segoe UI Semibold" panose="020B0702040204020203" pitchFamily="34" charset="0"/>
              </a:rPr>
              <a:t>RESOU</a:t>
            </a:r>
            <a:endParaRPr lang="en-US" altLang="en-US"/>
          </a:p>
        </p:txBody>
      </p:sp>
      <p:sp>
        <p:nvSpPr>
          <p:cNvPr id="95" name="Rectangle 93"/>
          <p:cNvSpPr>
            <a:spLocks noChangeArrowheads="1"/>
          </p:cNvSpPr>
          <p:nvPr/>
        </p:nvSpPr>
        <p:spPr bwMode="auto">
          <a:xfrm>
            <a:off x="2918273" y="3321065"/>
            <a:ext cx="114283"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dirty="0">
                <a:latin typeface="Segoe UI Semibold" panose="020B0702040204020203" pitchFamily="34" charset="0"/>
              </a:rPr>
              <a:t>R</a:t>
            </a:r>
            <a:endParaRPr lang="en-US" altLang="en-US" dirty="0"/>
          </a:p>
        </p:txBody>
      </p:sp>
      <p:sp>
        <p:nvSpPr>
          <p:cNvPr id="96" name="Rectangle 94"/>
          <p:cNvSpPr>
            <a:spLocks noChangeArrowheads="1"/>
          </p:cNvSpPr>
          <p:nvPr/>
        </p:nvSpPr>
        <p:spPr bwMode="auto">
          <a:xfrm>
            <a:off x="3026207" y="3321065"/>
            <a:ext cx="385708"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dirty="0">
                <a:latin typeface="Segoe UI Semibold" panose="020B0702040204020203" pitchFamily="34" charset="0"/>
              </a:rPr>
              <a:t>CE G</a:t>
            </a:r>
            <a:endParaRPr lang="en-US" altLang="en-US" dirty="0"/>
          </a:p>
        </p:txBody>
      </p:sp>
      <p:sp>
        <p:nvSpPr>
          <p:cNvPr id="97" name="Rectangle 95"/>
          <p:cNvSpPr>
            <a:spLocks noChangeArrowheads="1"/>
          </p:cNvSpPr>
          <p:nvPr/>
        </p:nvSpPr>
        <p:spPr bwMode="auto">
          <a:xfrm>
            <a:off x="3400804" y="3321065"/>
            <a:ext cx="114283"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a:latin typeface="Segoe UI Semibold" panose="020B0702040204020203" pitchFamily="34" charset="0"/>
              </a:rPr>
              <a:t>R</a:t>
            </a:r>
            <a:endParaRPr lang="en-US" altLang="en-US"/>
          </a:p>
        </p:txBody>
      </p:sp>
      <p:sp>
        <p:nvSpPr>
          <p:cNvPr id="98" name="Rectangle 96"/>
          <p:cNvSpPr>
            <a:spLocks noChangeArrowheads="1"/>
          </p:cNvSpPr>
          <p:nvPr/>
        </p:nvSpPr>
        <p:spPr bwMode="auto">
          <a:xfrm>
            <a:off x="3508739" y="3321065"/>
            <a:ext cx="373009" cy="21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400" b="1" dirty="0">
                <a:latin typeface="Segoe UI Semibold" panose="020B0702040204020203" pitchFamily="34" charset="0"/>
              </a:rPr>
              <a:t>OUP</a:t>
            </a:r>
            <a:endParaRPr lang="en-US" altLang="en-US" dirty="0"/>
          </a:p>
        </p:txBody>
      </p:sp>
      <p:sp>
        <p:nvSpPr>
          <p:cNvPr id="99" name="Freeform 97"/>
          <p:cNvSpPr>
            <a:spLocks/>
          </p:cNvSpPr>
          <p:nvPr/>
        </p:nvSpPr>
        <p:spPr bwMode="auto">
          <a:xfrm>
            <a:off x="2754784" y="2025849"/>
            <a:ext cx="142854" cy="25397"/>
          </a:xfrm>
          <a:custGeom>
            <a:avLst/>
            <a:gdLst>
              <a:gd name="T0" fmla="*/ 7 w 77"/>
              <a:gd name="T1" fmla="*/ 14 h 14"/>
              <a:gd name="T2" fmla="*/ 0 w 77"/>
              <a:gd name="T3" fmla="*/ 7 h 14"/>
              <a:gd name="T4" fmla="*/ 7 w 77"/>
              <a:gd name="T5" fmla="*/ 0 h 14"/>
              <a:gd name="T6" fmla="*/ 70 w 77"/>
              <a:gd name="T7" fmla="*/ 0 h 14"/>
              <a:gd name="T8" fmla="*/ 77 w 77"/>
              <a:gd name="T9" fmla="*/ 7 h 14"/>
              <a:gd name="T10" fmla="*/ 70 w 77"/>
              <a:gd name="T11" fmla="*/ 14 h 14"/>
              <a:gd name="T12" fmla="*/ 7 w 7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77" h="14">
                <a:moveTo>
                  <a:pt x="7" y="14"/>
                </a:moveTo>
                <a:cubicBezTo>
                  <a:pt x="3" y="14"/>
                  <a:pt x="0" y="11"/>
                  <a:pt x="0" y="7"/>
                </a:cubicBezTo>
                <a:cubicBezTo>
                  <a:pt x="0" y="3"/>
                  <a:pt x="3" y="0"/>
                  <a:pt x="7" y="0"/>
                </a:cubicBezTo>
                <a:cubicBezTo>
                  <a:pt x="70" y="0"/>
                  <a:pt x="70" y="0"/>
                  <a:pt x="70" y="0"/>
                </a:cubicBezTo>
                <a:cubicBezTo>
                  <a:pt x="74" y="0"/>
                  <a:pt x="77" y="3"/>
                  <a:pt x="77" y="7"/>
                </a:cubicBezTo>
                <a:cubicBezTo>
                  <a:pt x="77" y="11"/>
                  <a:pt x="74" y="14"/>
                  <a:pt x="70" y="14"/>
                </a:cubicBezTo>
                <a:lnTo>
                  <a:pt x="7" y="14"/>
                </a:ln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0" name="Freeform 98"/>
          <p:cNvSpPr>
            <a:spLocks/>
          </p:cNvSpPr>
          <p:nvPr/>
        </p:nvSpPr>
        <p:spPr bwMode="auto">
          <a:xfrm>
            <a:off x="2754784" y="2025849"/>
            <a:ext cx="44444" cy="25397"/>
          </a:xfrm>
          <a:custGeom>
            <a:avLst/>
            <a:gdLst>
              <a:gd name="T0" fmla="*/ 22 w 24"/>
              <a:gd name="T1" fmla="*/ 0 h 14"/>
              <a:gd name="T2" fmla="*/ 7 w 24"/>
              <a:gd name="T3" fmla="*/ 0 h 14"/>
              <a:gd name="T4" fmla="*/ 0 w 24"/>
              <a:gd name="T5" fmla="*/ 7 h 14"/>
              <a:gd name="T6" fmla="*/ 7 w 24"/>
              <a:gd name="T7" fmla="*/ 14 h 14"/>
              <a:gd name="T8" fmla="*/ 22 w 24"/>
              <a:gd name="T9" fmla="*/ 14 h 14"/>
              <a:gd name="T10" fmla="*/ 24 w 24"/>
              <a:gd name="T11" fmla="*/ 7 h 14"/>
              <a:gd name="T12" fmla="*/ 22 w 2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2" y="0"/>
                </a:moveTo>
                <a:cubicBezTo>
                  <a:pt x="7" y="0"/>
                  <a:pt x="7" y="0"/>
                  <a:pt x="7" y="0"/>
                </a:cubicBezTo>
                <a:cubicBezTo>
                  <a:pt x="3" y="0"/>
                  <a:pt x="0" y="3"/>
                  <a:pt x="0" y="7"/>
                </a:cubicBezTo>
                <a:cubicBezTo>
                  <a:pt x="0" y="11"/>
                  <a:pt x="3" y="14"/>
                  <a:pt x="7" y="14"/>
                </a:cubicBezTo>
                <a:cubicBezTo>
                  <a:pt x="22" y="14"/>
                  <a:pt x="22" y="14"/>
                  <a:pt x="22" y="14"/>
                </a:cubicBezTo>
                <a:cubicBezTo>
                  <a:pt x="23" y="12"/>
                  <a:pt x="24" y="10"/>
                  <a:pt x="24" y="7"/>
                </a:cubicBezTo>
                <a:cubicBezTo>
                  <a:pt x="24" y="5"/>
                  <a:pt x="23" y="2"/>
                  <a:pt x="2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1" name="Freeform 99"/>
          <p:cNvSpPr>
            <a:spLocks/>
          </p:cNvSpPr>
          <p:nvPr/>
        </p:nvSpPr>
        <p:spPr bwMode="auto">
          <a:xfrm>
            <a:off x="2819862" y="2025849"/>
            <a:ext cx="12698" cy="25397"/>
          </a:xfrm>
          <a:custGeom>
            <a:avLst/>
            <a:gdLst>
              <a:gd name="T0" fmla="*/ 7 w 7"/>
              <a:gd name="T1" fmla="*/ 0 h 14"/>
              <a:gd name="T2" fmla="*/ 0 w 7"/>
              <a:gd name="T3" fmla="*/ 0 h 14"/>
              <a:gd name="T4" fmla="*/ 1 w 7"/>
              <a:gd name="T5" fmla="*/ 7 h 14"/>
              <a:gd name="T6" fmla="*/ 0 w 7"/>
              <a:gd name="T7" fmla="*/ 14 h 14"/>
              <a:gd name="T8" fmla="*/ 7 w 7"/>
              <a:gd name="T9" fmla="*/ 14 h 14"/>
              <a:gd name="T10" fmla="*/ 6 w 7"/>
              <a:gd name="T11" fmla="*/ 7 h 14"/>
              <a:gd name="T12" fmla="*/ 7 w 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7" y="0"/>
                </a:moveTo>
                <a:cubicBezTo>
                  <a:pt x="0" y="0"/>
                  <a:pt x="0" y="0"/>
                  <a:pt x="0" y="0"/>
                </a:cubicBezTo>
                <a:cubicBezTo>
                  <a:pt x="1" y="2"/>
                  <a:pt x="1" y="5"/>
                  <a:pt x="1" y="7"/>
                </a:cubicBezTo>
                <a:cubicBezTo>
                  <a:pt x="1" y="10"/>
                  <a:pt x="1" y="12"/>
                  <a:pt x="0" y="14"/>
                </a:cubicBezTo>
                <a:cubicBezTo>
                  <a:pt x="7" y="14"/>
                  <a:pt x="7" y="14"/>
                  <a:pt x="7" y="14"/>
                </a:cubicBezTo>
                <a:cubicBezTo>
                  <a:pt x="6" y="12"/>
                  <a:pt x="6" y="10"/>
                  <a:pt x="6" y="7"/>
                </a:cubicBezTo>
                <a:cubicBezTo>
                  <a:pt x="6" y="5"/>
                  <a:pt x="6" y="2"/>
                  <a:pt x="7"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2" name="Freeform 100"/>
          <p:cNvSpPr>
            <a:spLocks/>
          </p:cNvSpPr>
          <p:nvPr/>
        </p:nvSpPr>
        <p:spPr bwMode="auto">
          <a:xfrm>
            <a:off x="2853194" y="2025849"/>
            <a:ext cx="44444" cy="25397"/>
          </a:xfrm>
          <a:custGeom>
            <a:avLst/>
            <a:gdLst>
              <a:gd name="T0" fmla="*/ 24 w 24"/>
              <a:gd name="T1" fmla="*/ 7 h 14"/>
              <a:gd name="T2" fmla="*/ 17 w 24"/>
              <a:gd name="T3" fmla="*/ 0 h 14"/>
              <a:gd name="T4" fmla="*/ 2 w 24"/>
              <a:gd name="T5" fmla="*/ 0 h 14"/>
              <a:gd name="T6" fmla="*/ 0 w 24"/>
              <a:gd name="T7" fmla="*/ 7 h 14"/>
              <a:gd name="T8" fmla="*/ 2 w 24"/>
              <a:gd name="T9" fmla="*/ 14 h 14"/>
              <a:gd name="T10" fmla="*/ 17 w 24"/>
              <a:gd name="T11" fmla="*/ 14 h 14"/>
              <a:gd name="T12" fmla="*/ 24 w 24"/>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24" h="14">
                <a:moveTo>
                  <a:pt x="24" y="7"/>
                </a:moveTo>
                <a:cubicBezTo>
                  <a:pt x="24" y="3"/>
                  <a:pt x="21" y="0"/>
                  <a:pt x="17" y="0"/>
                </a:cubicBezTo>
                <a:cubicBezTo>
                  <a:pt x="2" y="0"/>
                  <a:pt x="2" y="0"/>
                  <a:pt x="2" y="0"/>
                </a:cubicBezTo>
                <a:cubicBezTo>
                  <a:pt x="1" y="2"/>
                  <a:pt x="0" y="5"/>
                  <a:pt x="0" y="7"/>
                </a:cubicBezTo>
                <a:cubicBezTo>
                  <a:pt x="0" y="10"/>
                  <a:pt x="1" y="12"/>
                  <a:pt x="2" y="14"/>
                </a:cubicBezTo>
                <a:cubicBezTo>
                  <a:pt x="17" y="14"/>
                  <a:pt x="17" y="14"/>
                  <a:pt x="17" y="14"/>
                </a:cubicBezTo>
                <a:cubicBezTo>
                  <a:pt x="21" y="14"/>
                  <a:pt x="24" y="11"/>
                  <a:pt x="24" y="7"/>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3" name="Freeform 101"/>
          <p:cNvSpPr>
            <a:spLocks/>
          </p:cNvSpPr>
          <p:nvPr/>
        </p:nvSpPr>
        <p:spPr bwMode="auto">
          <a:xfrm>
            <a:off x="2796052" y="2025849"/>
            <a:ext cx="25397" cy="25397"/>
          </a:xfrm>
          <a:custGeom>
            <a:avLst/>
            <a:gdLst>
              <a:gd name="T0" fmla="*/ 13 w 14"/>
              <a:gd name="T1" fmla="*/ 0 h 14"/>
              <a:gd name="T2" fmla="*/ 0 w 14"/>
              <a:gd name="T3" fmla="*/ 0 h 14"/>
              <a:gd name="T4" fmla="*/ 2 w 14"/>
              <a:gd name="T5" fmla="*/ 7 h 14"/>
              <a:gd name="T6" fmla="*/ 0 w 14"/>
              <a:gd name="T7" fmla="*/ 14 h 14"/>
              <a:gd name="T8" fmla="*/ 13 w 14"/>
              <a:gd name="T9" fmla="*/ 14 h 14"/>
              <a:gd name="T10" fmla="*/ 14 w 14"/>
              <a:gd name="T11" fmla="*/ 7 h 14"/>
              <a:gd name="T12" fmla="*/ 13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3" y="0"/>
                </a:moveTo>
                <a:cubicBezTo>
                  <a:pt x="0" y="0"/>
                  <a:pt x="0" y="0"/>
                  <a:pt x="0" y="0"/>
                </a:cubicBezTo>
                <a:cubicBezTo>
                  <a:pt x="1" y="2"/>
                  <a:pt x="2" y="5"/>
                  <a:pt x="2" y="7"/>
                </a:cubicBezTo>
                <a:cubicBezTo>
                  <a:pt x="2" y="10"/>
                  <a:pt x="1" y="12"/>
                  <a:pt x="0" y="14"/>
                </a:cubicBezTo>
                <a:cubicBezTo>
                  <a:pt x="13" y="14"/>
                  <a:pt x="13" y="14"/>
                  <a:pt x="13" y="14"/>
                </a:cubicBezTo>
                <a:cubicBezTo>
                  <a:pt x="14" y="12"/>
                  <a:pt x="14" y="10"/>
                  <a:pt x="14" y="7"/>
                </a:cubicBezTo>
                <a:cubicBezTo>
                  <a:pt x="14" y="5"/>
                  <a:pt x="14" y="2"/>
                  <a:pt x="13"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4" name="Freeform 102"/>
          <p:cNvSpPr>
            <a:spLocks/>
          </p:cNvSpPr>
          <p:nvPr/>
        </p:nvSpPr>
        <p:spPr bwMode="auto">
          <a:xfrm>
            <a:off x="2696054" y="1995693"/>
            <a:ext cx="120633" cy="87300"/>
          </a:xfrm>
          <a:custGeom>
            <a:avLst/>
            <a:gdLst>
              <a:gd name="T0" fmla="*/ 45 w 65"/>
              <a:gd name="T1" fmla="*/ 35 h 47"/>
              <a:gd name="T2" fmla="*/ 23 w 65"/>
              <a:gd name="T3" fmla="*/ 35 h 47"/>
              <a:gd name="T4" fmla="*/ 12 w 65"/>
              <a:gd name="T5" fmla="*/ 23 h 47"/>
              <a:gd name="T6" fmla="*/ 23 w 65"/>
              <a:gd name="T7" fmla="*/ 12 h 47"/>
              <a:gd name="T8" fmla="*/ 45 w 65"/>
              <a:gd name="T9" fmla="*/ 12 h 47"/>
              <a:gd name="T10" fmla="*/ 46 w 65"/>
              <a:gd name="T11" fmla="*/ 12 h 47"/>
              <a:gd name="T12" fmla="*/ 65 w 65"/>
              <a:gd name="T13" fmla="*/ 12 h 47"/>
              <a:gd name="T14" fmla="*/ 45 w 65"/>
              <a:gd name="T15" fmla="*/ 0 h 47"/>
              <a:gd name="T16" fmla="*/ 23 w 65"/>
              <a:gd name="T17" fmla="*/ 0 h 47"/>
              <a:gd name="T18" fmla="*/ 0 w 65"/>
              <a:gd name="T19" fmla="*/ 23 h 47"/>
              <a:gd name="T20" fmla="*/ 23 w 65"/>
              <a:gd name="T21" fmla="*/ 47 h 47"/>
              <a:gd name="T22" fmla="*/ 45 w 65"/>
              <a:gd name="T23" fmla="*/ 47 h 47"/>
              <a:gd name="T24" fmla="*/ 65 w 65"/>
              <a:gd name="T25" fmla="*/ 35 h 47"/>
              <a:gd name="T26" fmla="*/ 46 w 65"/>
              <a:gd name="T27" fmla="*/ 35 h 47"/>
              <a:gd name="T28" fmla="*/ 45 w 65"/>
              <a:gd name="T29"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47">
                <a:moveTo>
                  <a:pt x="45" y="35"/>
                </a:moveTo>
                <a:cubicBezTo>
                  <a:pt x="23" y="35"/>
                  <a:pt x="23" y="35"/>
                  <a:pt x="23" y="35"/>
                </a:cubicBezTo>
                <a:cubicBezTo>
                  <a:pt x="17" y="35"/>
                  <a:pt x="12" y="30"/>
                  <a:pt x="12" y="23"/>
                </a:cubicBezTo>
                <a:cubicBezTo>
                  <a:pt x="12" y="17"/>
                  <a:pt x="17" y="12"/>
                  <a:pt x="23" y="12"/>
                </a:cubicBezTo>
                <a:cubicBezTo>
                  <a:pt x="45" y="12"/>
                  <a:pt x="45" y="12"/>
                  <a:pt x="45" y="12"/>
                </a:cubicBezTo>
                <a:cubicBezTo>
                  <a:pt x="45" y="12"/>
                  <a:pt x="46" y="12"/>
                  <a:pt x="46" y="12"/>
                </a:cubicBezTo>
                <a:cubicBezTo>
                  <a:pt x="65" y="12"/>
                  <a:pt x="65" y="12"/>
                  <a:pt x="65" y="12"/>
                </a:cubicBezTo>
                <a:cubicBezTo>
                  <a:pt x="61" y="5"/>
                  <a:pt x="54" y="0"/>
                  <a:pt x="45" y="0"/>
                </a:cubicBezTo>
                <a:cubicBezTo>
                  <a:pt x="23" y="0"/>
                  <a:pt x="23" y="0"/>
                  <a:pt x="23" y="0"/>
                </a:cubicBezTo>
                <a:cubicBezTo>
                  <a:pt x="10" y="0"/>
                  <a:pt x="0" y="10"/>
                  <a:pt x="0" y="23"/>
                </a:cubicBezTo>
                <a:cubicBezTo>
                  <a:pt x="0" y="36"/>
                  <a:pt x="10" y="47"/>
                  <a:pt x="23" y="47"/>
                </a:cubicBezTo>
                <a:cubicBezTo>
                  <a:pt x="45" y="47"/>
                  <a:pt x="45" y="47"/>
                  <a:pt x="45" y="47"/>
                </a:cubicBezTo>
                <a:cubicBezTo>
                  <a:pt x="54" y="47"/>
                  <a:pt x="61" y="42"/>
                  <a:pt x="65" y="35"/>
                </a:cubicBezTo>
                <a:cubicBezTo>
                  <a:pt x="46" y="35"/>
                  <a:pt x="46" y="35"/>
                  <a:pt x="46" y="35"/>
                </a:cubicBezTo>
                <a:cubicBezTo>
                  <a:pt x="46" y="35"/>
                  <a:pt x="45" y="35"/>
                  <a:pt x="45" y="35"/>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5" name="Freeform 103"/>
          <p:cNvSpPr>
            <a:spLocks/>
          </p:cNvSpPr>
          <p:nvPr/>
        </p:nvSpPr>
        <p:spPr bwMode="auto">
          <a:xfrm>
            <a:off x="2830973" y="2025849"/>
            <a:ext cx="26984" cy="25397"/>
          </a:xfrm>
          <a:custGeom>
            <a:avLst/>
            <a:gdLst>
              <a:gd name="T0" fmla="*/ 14 w 14"/>
              <a:gd name="T1" fmla="*/ 0 h 14"/>
              <a:gd name="T2" fmla="*/ 1 w 14"/>
              <a:gd name="T3" fmla="*/ 0 h 14"/>
              <a:gd name="T4" fmla="*/ 0 w 14"/>
              <a:gd name="T5" fmla="*/ 7 h 14"/>
              <a:gd name="T6" fmla="*/ 1 w 14"/>
              <a:gd name="T7" fmla="*/ 14 h 14"/>
              <a:gd name="T8" fmla="*/ 14 w 14"/>
              <a:gd name="T9" fmla="*/ 14 h 14"/>
              <a:gd name="T10" fmla="*/ 12 w 14"/>
              <a:gd name="T11" fmla="*/ 7 h 14"/>
              <a:gd name="T12" fmla="*/ 14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4" y="0"/>
                </a:moveTo>
                <a:cubicBezTo>
                  <a:pt x="1" y="0"/>
                  <a:pt x="1" y="0"/>
                  <a:pt x="1" y="0"/>
                </a:cubicBezTo>
                <a:cubicBezTo>
                  <a:pt x="0" y="2"/>
                  <a:pt x="0" y="5"/>
                  <a:pt x="0" y="7"/>
                </a:cubicBezTo>
                <a:cubicBezTo>
                  <a:pt x="0" y="10"/>
                  <a:pt x="0" y="12"/>
                  <a:pt x="1" y="14"/>
                </a:cubicBezTo>
                <a:cubicBezTo>
                  <a:pt x="14" y="14"/>
                  <a:pt x="14" y="14"/>
                  <a:pt x="14" y="14"/>
                </a:cubicBezTo>
                <a:cubicBezTo>
                  <a:pt x="13" y="12"/>
                  <a:pt x="12" y="10"/>
                  <a:pt x="12" y="7"/>
                </a:cubicBezTo>
                <a:cubicBezTo>
                  <a:pt x="12" y="5"/>
                  <a:pt x="13" y="2"/>
                  <a:pt x="14"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6" name="Freeform 104"/>
          <p:cNvSpPr>
            <a:spLocks/>
          </p:cNvSpPr>
          <p:nvPr/>
        </p:nvSpPr>
        <p:spPr bwMode="auto">
          <a:xfrm>
            <a:off x="2837322" y="1995693"/>
            <a:ext cx="122220" cy="87300"/>
          </a:xfrm>
          <a:custGeom>
            <a:avLst/>
            <a:gdLst>
              <a:gd name="T0" fmla="*/ 42 w 66"/>
              <a:gd name="T1" fmla="*/ 0 h 47"/>
              <a:gd name="T2" fmla="*/ 20 w 66"/>
              <a:gd name="T3" fmla="*/ 0 h 47"/>
              <a:gd name="T4" fmla="*/ 0 w 66"/>
              <a:gd name="T5" fmla="*/ 12 h 47"/>
              <a:gd name="T6" fmla="*/ 19 w 66"/>
              <a:gd name="T7" fmla="*/ 12 h 47"/>
              <a:gd name="T8" fmla="*/ 20 w 66"/>
              <a:gd name="T9" fmla="*/ 12 h 47"/>
              <a:gd name="T10" fmla="*/ 42 w 66"/>
              <a:gd name="T11" fmla="*/ 12 h 47"/>
              <a:gd name="T12" fmla="*/ 54 w 66"/>
              <a:gd name="T13" fmla="*/ 23 h 47"/>
              <a:gd name="T14" fmla="*/ 42 w 66"/>
              <a:gd name="T15" fmla="*/ 35 h 47"/>
              <a:gd name="T16" fmla="*/ 20 w 66"/>
              <a:gd name="T17" fmla="*/ 35 h 47"/>
              <a:gd name="T18" fmla="*/ 19 w 66"/>
              <a:gd name="T19" fmla="*/ 35 h 47"/>
              <a:gd name="T20" fmla="*/ 0 w 66"/>
              <a:gd name="T21" fmla="*/ 35 h 47"/>
              <a:gd name="T22" fmla="*/ 20 w 66"/>
              <a:gd name="T23" fmla="*/ 47 h 47"/>
              <a:gd name="T24" fmla="*/ 42 w 66"/>
              <a:gd name="T25" fmla="*/ 47 h 47"/>
              <a:gd name="T26" fmla="*/ 66 w 66"/>
              <a:gd name="T27" fmla="*/ 23 h 47"/>
              <a:gd name="T28" fmla="*/ 42 w 66"/>
              <a:gd name="T2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47">
                <a:moveTo>
                  <a:pt x="42" y="0"/>
                </a:moveTo>
                <a:cubicBezTo>
                  <a:pt x="20" y="0"/>
                  <a:pt x="20" y="0"/>
                  <a:pt x="20" y="0"/>
                </a:cubicBezTo>
                <a:cubicBezTo>
                  <a:pt x="11" y="0"/>
                  <a:pt x="4" y="5"/>
                  <a:pt x="0" y="12"/>
                </a:cubicBezTo>
                <a:cubicBezTo>
                  <a:pt x="19" y="12"/>
                  <a:pt x="19" y="12"/>
                  <a:pt x="19" y="12"/>
                </a:cubicBezTo>
                <a:cubicBezTo>
                  <a:pt x="19" y="12"/>
                  <a:pt x="20" y="12"/>
                  <a:pt x="20" y="12"/>
                </a:cubicBezTo>
                <a:cubicBezTo>
                  <a:pt x="42" y="12"/>
                  <a:pt x="42" y="12"/>
                  <a:pt x="42" y="12"/>
                </a:cubicBezTo>
                <a:cubicBezTo>
                  <a:pt x="48" y="12"/>
                  <a:pt x="54" y="17"/>
                  <a:pt x="54" y="23"/>
                </a:cubicBezTo>
                <a:cubicBezTo>
                  <a:pt x="54" y="30"/>
                  <a:pt x="48" y="35"/>
                  <a:pt x="42" y="35"/>
                </a:cubicBezTo>
                <a:cubicBezTo>
                  <a:pt x="20" y="35"/>
                  <a:pt x="20" y="35"/>
                  <a:pt x="20" y="35"/>
                </a:cubicBezTo>
                <a:cubicBezTo>
                  <a:pt x="20" y="35"/>
                  <a:pt x="19" y="35"/>
                  <a:pt x="19" y="35"/>
                </a:cubicBezTo>
                <a:cubicBezTo>
                  <a:pt x="0" y="35"/>
                  <a:pt x="0" y="35"/>
                  <a:pt x="0" y="35"/>
                </a:cubicBezTo>
                <a:cubicBezTo>
                  <a:pt x="4" y="42"/>
                  <a:pt x="11" y="47"/>
                  <a:pt x="20" y="47"/>
                </a:cubicBezTo>
                <a:cubicBezTo>
                  <a:pt x="42" y="47"/>
                  <a:pt x="42" y="47"/>
                  <a:pt x="42" y="47"/>
                </a:cubicBezTo>
                <a:cubicBezTo>
                  <a:pt x="55" y="47"/>
                  <a:pt x="66" y="36"/>
                  <a:pt x="66" y="23"/>
                </a:cubicBezTo>
                <a:cubicBezTo>
                  <a:pt x="66" y="10"/>
                  <a:pt x="55" y="0"/>
                  <a:pt x="42"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
        <p:nvSpPr>
          <p:cNvPr id="107" name="Freeform 105"/>
          <p:cNvSpPr>
            <a:spLocks noEditPoints="1"/>
          </p:cNvSpPr>
          <p:nvPr/>
        </p:nvSpPr>
        <p:spPr bwMode="auto">
          <a:xfrm>
            <a:off x="2648436" y="1860773"/>
            <a:ext cx="357137" cy="357137"/>
          </a:xfrm>
          <a:custGeom>
            <a:avLst/>
            <a:gdLst>
              <a:gd name="T0" fmla="*/ 96 w 192"/>
              <a:gd name="T1" fmla="*/ 12 h 192"/>
              <a:gd name="T2" fmla="*/ 180 w 192"/>
              <a:gd name="T3" fmla="*/ 96 h 192"/>
              <a:gd name="T4" fmla="*/ 96 w 192"/>
              <a:gd name="T5" fmla="*/ 180 h 192"/>
              <a:gd name="T6" fmla="*/ 12 w 192"/>
              <a:gd name="T7" fmla="*/ 96 h 192"/>
              <a:gd name="T8" fmla="*/ 96 w 192"/>
              <a:gd name="T9" fmla="*/ 12 h 192"/>
              <a:gd name="T10" fmla="*/ 96 w 192"/>
              <a:gd name="T11" fmla="*/ 0 h 192"/>
              <a:gd name="T12" fmla="*/ 0 w 192"/>
              <a:gd name="T13" fmla="*/ 96 h 192"/>
              <a:gd name="T14" fmla="*/ 96 w 192"/>
              <a:gd name="T15" fmla="*/ 192 h 192"/>
              <a:gd name="T16" fmla="*/ 192 w 192"/>
              <a:gd name="T17" fmla="*/ 96 h 192"/>
              <a:gd name="T18" fmla="*/ 96 w 192"/>
              <a:gd name="T1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2">
                <a:moveTo>
                  <a:pt x="96" y="12"/>
                </a:moveTo>
                <a:cubicBezTo>
                  <a:pt x="142" y="12"/>
                  <a:pt x="180" y="50"/>
                  <a:pt x="180" y="96"/>
                </a:cubicBezTo>
                <a:cubicBezTo>
                  <a:pt x="180" y="143"/>
                  <a:pt x="142" y="180"/>
                  <a:pt x="96" y="180"/>
                </a:cubicBezTo>
                <a:cubicBezTo>
                  <a:pt x="49" y="180"/>
                  <a:pt x="12" y="143"/>
                  <a:pt x="12" y="96"/>
                </a:cubicBezTo>
                <a:cubicBezTo>
                  <a:pt x="12" y="50"/>
                  <a:pt x="49" y="12"/>
                  <a:pt x="96" y="12"/>
                </a:cubicBezTo>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path>
            </a:pathLst>
          </a:custGeom>
          <a:solidFill>
            <a:srgbClr val="7CCA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a:solidFill>
                <a:srgbClr val="00B0F0"/>
              </a:solidFill>
            </a:endParaRPr>
          </a:p>
        </p:txBody>
      </p:sp>
    </p:spTree>
    <p:extLst>
      <p:ext uri="{BB962C8B-B14F-4D97-AF65-F5344CB8AC3E}">
        <p14:creationId xmlns:p14="http://schemas.microsoft.com/office/powerpoint/2010/main" val="829651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CA"/>
              <a:t>Resource group</a:t>
            </a:r>
            <a:endParaRPr lang="en-CA" dirty="0"/>
          </a:p>
        </p:txBody>
      </p:sp>
      <p:sp>
        <p:nvSpPr>
          <p:cNvPr id="5" name="Content Placeholder 4"/>
          <p:cNvSpPr>
            <a:spLocks noGrp="1"/>
          </p:cNvSpPr>
          <p:nvPr>
            <p:ph sz="quarter" idx="10"/>
          </p:nvPr>
        </p:nvSpPr>
        <p:spPr/>
        <p:txBody>
          <a:bodyPr>
            <a:normAutofit fontScale="85000" lnSpcReduction="10000"/>
          </a:bodyPr>
          <a:lstStyle/>
          <a:p>
            <a:r>
              <a:rPr lang="en-CA"/>
              <a:t>Resources in your group should share the same lifecycle</a:t>
            </a:r>
          </a:p>
          <a:p>
            <a:r>
              <a:rPr lang="en-CA"/>
              <a:t>Each resource can only exist in one resource group</a:t>
            </a:r>
          </a:p>
          <a:p>
            <a:r>
              <a:rPr lang="en-CA"/>
              <a:t>You can add or remove a resource to a resource group at any time</a:t>
            </a:r>
          </a:p>
          <a:p>
            <a:r>
              <a:rPr lang="en-CA"/>
              <a:t>You can move a resource from one resource group to another group</a:t>
            </a:r>
          </a:p>
          <a:p>
            <a:r>
              <a:rPr lang="en-CA"/>
              <a:t>A resource group can contain resources that reside in different regions</a:t>
            </a:r>
          </a:p>
          <a:p>
            <a:r>
              <a:rPr lang="en-CA"/>
              <a:t>A resource group can be used to scope access control for administrative actions</a:t>
            </a:r>
          </a:p>
          <a:p>
            <a:r>
              <a:rPr lang="en-CA"/>
              <a:t>A resource can be linked to a resource in another resource group when the two resources must interact with each other but they do not share the same lifecycle</a:t>
            </a:r>
            <a:endParaRPr lang="en-CA" dirty="0"/>
          </a:p>
        </p:txBody>
      </p:sp>
    </p:spTree>
    <p:extLst>
      <p:ext uri="{BB962C8B-B14F-4D97-AF65-F5344CB8AC3E}">
        <p14:creationId xmlns:p14="http://schemas.microsoft.com/office/powerpoint/2010/main" val="1996793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dirty="0"/>
              <a:t>imperative </a:t>
            </a:r>
            <a:br>
              <a:rPr lang="en-US" sz="8000" dirty="0"/>
            </a:br>
            <a:r>
              <a:rPr lang="en-US" sz="8000" dirty="0"/>
              <a:t>vs.</a:t>
            </a:r>
            <a:br>
              <a:rPr lang="en-US" sz="8000" dirty="0"/>
            </a:br>
            <a:r>
              <a:rPr lang="en-US" sz="8000" dirty="0"/>
              <a:t>declarative</a:t>
            </a:r>
          </a:p>
        </p:txBody>
      </p:sp>
      <p:sp>
        <p:nvSpPr>
          <p:cNvPr id="4" name="TextBox 3"/>
          <p:cNvSpPr txBox="1"/>
          <p:nvPr/>
        </p:nvSpPr>
        <p:spPr>
          <a:xfrm>
            <a:off x="6021298" y="1338469"/>
            <a:ext cx="7694313" cy="1119405"/>
          </a:xfrm>
          <a:prstGeom prst="rect">
            <a:avLst/>
          </a:prstGeom>
          <a:noFill/>
        </p:spPr>
        <p:txBody>
          <a:bodyPr wrap="square" lIns="179285" tIns="143428" rIns="179285" bIns="143428" rtlCol="0">
            <a:spAutoFit/>
          </a:bodyPr>
          <a:lstStyle/>
          <a:p>
            <a:pPr>
              <a:lnSpc>
                <a:spcPct val="90000"/>
              </a:lnSpc>
              <a:spcAft>
                <a:spcPts val="588"/>
              </a:spcAft>
            </a:pP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New-</a:t>
            </a:r>
            <a:r>
              <a:rPr lang="en-US" sz="1568"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AzureRmVM</a:t>
            </a: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–VM $</a:t>
            </a:r>
            <a:r>
              <a:rPr lang="en-US" sz="1568"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myVM</a:t>
            </a:r>
            <a:endPar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a:p>
            <a:pPr>
              <a:lnSpc>
                <a:spcPct val="90000"/>
              </a:lnSpc>
              <a:spcAft>
                <a:spcPts val="588"/>
              </a:spcAft>
            </a:pP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New-</a:t>
            </a:r>
            <a:r>
              <a:rPr lang="en-US" sz="1568"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AzureRmStorageAccount</a:t>
            </a: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568"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StorageAccountName</a:t>
            </a: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$acct</a:t>
            </a:r>
          </a:p>
          <a:p>
            <a:pPr>
              <a:lnSpc>
                <a:spcPct val="90000"/>
              </a:lnSpc>
              <a:spcAft>
                <a:spcPts val="588"/>
              </a:spcAft>
            </a:pP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Set-</a:t>
            </a:r>
            <a:r>
              <a:rPr lang="en-US" sz="1568"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AzureRmVNetConfig</a:t>
            </a: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1568"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ConfigurationPath</a:t>
            </a:r>
            <a:r>
              <a:rPr lang="en-US" sz="1568"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-Path</a:t>
            </a:r>
          </a:p>
        </p:txBody>
      </p:sp>
      <p:sp>
        <p:nvSpPr>
          <p:cNvPr id="5" name="Text Placeholder 1"/>
          <p:cNvSpPr txBox="1">
            <a:spLocks/>
          </p:cNvSpPr>
          <p:nvPr/>
        </p:nvSpPr>
        <p:spPr>
          <a:xfrm>
            <a:off x="6021298" y="3452473"/>
            <a:ext cx="11922761" cy="251639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568" dirty="0">
                <a:latin typeface="Consolas" panose="020B0609020204030204" pitchFamily="49" charset="0"/>
                <a:cs typeface="Consolas" panose="020B0609020204030204" pitchFamily="49" charset="0"/>
              </a:rPr>
              <a:t>{</a:t>
            </a:r>
          </a:p>
          <a:p>
            <a:pPr marL="0" indent="0">
              <a:buNone/>
            </a:pPr>
            <a:r>
              <a:rPr lang="en-US" sz="1568" dirty="0">
                <a:latin typeface="Consolas" panose="020B0609020204030204" pitchFamily="49" charset="0"/>
                <a:cs typeface="Consolas" panose="020B0609020204030204" pitchFamily="49" charset="0"/>
              </a:rPr>
              <a:t> "$schema": "https://../</a:t>
            </a:r>
            <a:r>
              <a:rPr lang="en-US" sz="1568" dirty="0" err="1">
                <a:latin typeface="Consolas" panose="020B0609020204030204" pitchFamily="49" charset="0"/>
                <a:cs typeface="Consolas" panose="020B0609020204030204" pitchFamily="49" charset="0"/>
              </a:rPr>
              <a:t>deploymentTemplate.json</a:t>
            </a:r>
            <a:r>
              <a:rPr lang="en-US" sz="1568" dirty="0">
                <a:latin typeface="Consolas" panose="020B0609020204030204" pitchFamily="49" charset="0"/>
                <a:cs typeface="Consolas" panose="020B0609020204030204" pitchFamily="49" charset="0"/>
              </a:rPr>
              <a:t>#",</a:t>
            </a:r>
          </a:p>
          <a:p>
            <a:pPr marL="0" indent="0">
              <a:buNone/>
            </a:pPr>
            <a:r>
              <a:rPr lang="en-US" sz="1568" dirty="0">
                <a:latin typeface="Consolas" panose="020B0609020204030204" pitchFamily="49" charset="0"/>
                <a:cs typeface="Consolas" panose="020B0609020204030204" pitchFamily="49" charset="0"/>
              </a:rPr>
              <a:t> "</a:t>
            </a:r>
            <a:r>
              <a:rPr lang="en-US" sz="1568" dirty="0" err="1">
                <a:latin typeface="Consolas" panose="020B0609020204030204" pitchFamily="49" charset="0"/>
                <a:cs typeface="Consolas" panose="020B0609020204030204" pitchFamily="49" charset="0"/>
              </a:rPr>
              <a:t>contentVersion</a:t>
            </a:r>
            <a:r>
              <a:rPr lang="en-US" sz="1568" dirty="0">
                <a:latin typeface="Consolas" panose="020B0609020204030204" pitchFamily="49" charset="0"/>
                <a:cs typeface="Consolas" panose="020B0609020204030204" pitchFamily="49" charset="0"/>
              </a:rPr>
              <a:t>": "1.0.0.0",</a:t>
            </a:r>
          </a:p>
          <a:p>
            <a:pPr marL="0" indent="0">
              <a:buNone/>
            </a:pPr>
            <a:r>
              <a:rPr lang="en-US" sz="1568" dirty="0">
                <a:latin typeface="Consolas" panose="020B0609020204030204" pitchFamily="49" charset="0"/>
                <a:cs typeface="Consolas" panose="020B0609020204030204" pitchFamily="49" charset="0"/>
              </a:rPr>
              <a:t> "parameters": {},</a:t>
            </a:r>
          </a:p>
          <a:p>
            <a:pPr marL="0" indent="0">
              <a:buNone/>
            </a:pPr>
            <a:r>
              <a:rPr lang="en-US" sz="1568" dirty="0">
                <a:latin typeface="Consolas" panose="020B0609020204030204" pitchFamily="49" charset="0"/>
                <a:cs typeface="Consolas" panose="020B0609020204030204" pitchFamily="49" charset="0"/>
              </a:rPr>
              <a:t> "variables": {},</a:t>
            </a:r>
          </a:p>
          <a:p>
            <a:pPr marL="0" indent="0">
              <a:buNone/>
            </a:pPr>
            <a:r>
              <a:rPr lang="en-US" sz="1568" dirty="0">
                <a:latin typeface="Consolas" panose="020B0609020204030204" pitchFamily="49" charset="0"/>
                <a:cs typeface="Consolas" panose="020B0609020204030204" pitchFamily="49" charset="0"/>
              </a:rPr>
              <a:t> "resources": [],</a:t>
            </a:r>
          </a:p>
          <a:p>
            <a:pPr marL="0" indent="0">
              <a:buNone/>
            </a:pPr>
            <a:r>
              <a:rPr lang="en-US" sz="1568" dirty="0">
                <a:latin typeface="Consolas" panose="020B0609020204030204" pitchFamily="49" charset="0"/>
                <a:cs typeface="Consolas" panose="020B0609020204030204" pitchFamily="49" charset="0"/>
              </a:rPr>
              <a:t> "outputs": {}</a:t>
            </a:r>
          </a:p>
          <a:p>
            <a:pPr marL="0" indent="0">
              <a:buNone/>
            </a:pPr>
            <a:r>
              <a:rPr lang="en-US" sz="1568"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02470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2"/>
          </p:nvPr>
        </p:nvSpPr>
        <p:spPr/>
        <p:txBody>
          <a:bodyPr/>
          <a:lstStyle/>
          <a:p>
            <a:r>
              <a:rPr lang="en-CA" b="0" dirty="0"/>
              <a:t>Plan Azure resource</a:t>
            </a:r>
          </a:p>
          <a:p>
            <a:r>
              <a:rPr lang="en-CA" b="0" dirty="0"/>
              <a:t>Download and customize existing template and parameter file</a:t>
            </a:r>
          </a:p>
          <a:p>
            <a:r>
              <a:rPr lang="en-CA" b="0" dirty="0"/>
              <a:t>Create resource group</a:t>
            </a:r>
          </a:p>
          <a:p>
            <a:r>
              <a:rPr lang="en-CA" b="0" dirty="0"/>
              <a:t>Deploy resources</a:t>
            </a:r>
          </a:p>
          <a:p>
            <a:r>
              <a:rPr lang="en-CA" b="0" dirty="0"/>
              <a:t>Maintain / redeploy</a:t>
            </a:r>
          </a:p>
          <a:p>
            <a:r>
              <a:rPr lang="en-CA" b="0" dirty="0"/>
              <a:t>Delete resource group</a:t>
            </a:r>
          </a:p>
        </p:txBody>
      </p:sp>
      <p:pic>
        <p:nvPicPr>
          <p:cNvPr id="9" name="Content Placeholder 3"/>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682805" y="2028055"/>
            <a:ext cx="4804916" cy="3640090"/>
          </a:xfrm>
        </p:spPr>
      </p:pic>
      <p:sp>
        <p:nvSpPr>
          <p:cNvPr id="2" name="Title 1"/>
          <p:cNvSpPr>
            <a:spLocks noGrp="1"/>
          </p:cNvSpPr>
          <p:nvPr>
            <p:ph type="title"/>
          </p:nvPr>
        </p:nvSpPr>
        <p:spPr/>
        <p:txBody>
          <a:bodyPr/>
          <a:lstStyle/>
          <a:p>
            <a:r>
              <a:rPr lang="en-CA" dirty="0"/>
              <a:t>Typical process</a:t>
            </a:r>
          </a:p>
        </p:txBody>
      </p:sp>
    </p:spTree>
    <p:extLst>
      <p:ext uri="{BB962C8B-B14F-4D97-AF65-F5344CB8AC3E}">
        <p14:creationId xmlns:p14="http://schemas.microsoft.com/office/powerpoint/2010/main" val="2296602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What you need to start</a:t>
            </a:r>
          </a:p>
        </p:txBody>
      </p:sp>
      <p:sp>
        <p:nvSpPr>
          <p:cNvPr id="5" name="Content Placeholder 4"/>
          <p:cNvSpPr>
            <a:spLocks noGrp="1"/>
          </p:cNvSpPr>
          <p:nvPr>
            <p:ph sz="quarter" idx="10"/>
          </p:nvPr>
        </p:nvSpPr>
        <p:spPr/>
        <p:txBody>
          <a:bodyPr/>
          <a:lstStyle/>
          <a:p>
            <a:pPr fontAlgn="ctr"/>
            <a:r>
              <a:rPr lang="en-US" sz="2400" dirty="0"/>
              <a:t>Visual Studio Code </a:t>
            </a:r>
            <a:r>
              <a:rPr lang="en-US" sz="2400" dirty="0">
                <a:hlinkClick r:id="rId3"/>
              </a:rPr>
              <a:t>https://code.visualstudio.com/</a:t>
            </a:r>
            <a:endParaRPr lang="en-US" sz="2400" dirty="0"/>
          </a:p>
          <a:p>
            <a:pPr fontAlgn="ctr"/>
            <a:r>
              <a:rPr lang="en-US" sz="2400" dirty="0"/>
              <a:t>Visual Studio Code Extensions:</a:t>
            </a:r>
          </a:p>
          <a:p>
            <a:pPr lvl="1" fontAlgn="ctr"/>
            <a:r>
              <a:rPr lang="en-US" sz="2000" dirty="0"/>
              <a:t>Azure Resource Manager Tools</a:t>
            </a:r>
          </a:p>
          <a:p>
            <a:pPr fontAlgn="ctr"/>
            <a:r>
              <a:rPr lang="en-US" sz="2400" dirty="0"/>
              <a:t>Owner or Contributor access to an Azure subscription</a:t>
            </a:r>
          </a:p>
          <a:p>
            <a:pPr fontAlgn="ctr"/>
            <a:r>
              <a:rPr lang="en-US" sz="2400" dirty="0"/>
              <a:t>Azure SDK 2.9.+</a:t>
            </a:r>
          </a:p>
          <a:p>
            <a:pPr fontAlgn="ctr"/>
            <a:r>
              <a:rPr lang="en-US" sz="2400" dirty="0"/>
              <a:t>Latest Azure PowerShell Cmdlets</a:t>
            </a:r>
          </a:p>
          <a:p>
            <a:pPr fontAlgn="ctr"/>
            <a:r>
              <a:rPr lang="en-US" sz="2400" dirty="0">
                <a:hlinkClick r:id="rId4"/>
              </a:rPr>
              <a:t>https://azure.microsoft.com/en-us/downloads/</a:t>
            </a:r>
            <a:endParaRPr lang="en-US" sz="2400" dirty="0"/>
          </a:p>
          <a:p>
            <a:pPr fontAlgn="ctr"/>
            <a:r>
              <a:rPr lang="en-US" sz="2400" dirty="0"/>
              <a:t>Ensure you reboot after installing the SDK or Azure PowerShell will not work correctly</a:t>
            </a:r>
          </a:p>
          <a:p>
            <a:pPr fontAlgn="ctr"/>
            <a:r>
              <a:rPr lang="en-US" sz="2400" dirty="0"/>
              <a:t>Internet access</a:t>
            </a:r>
            <a:endParaRPr lang="en-CA" sz="2400" dirty="0"/>
          </a:p>
          <a:p>
            <a:endParaRPr lang="en-CA" dirty="0"/>
          </a:p>
        </p:txBody>
      </p:sp>
    </p:spTree>
    <p:extLst>
      <p:ext uri="{BB962C8B-B14F-4D97-AF65-F5344CB8AC3E}">
        <p14:creationId xmlns:p14="http://schemas.microsoft.com/office/powerpoint/2010/main" val="2007135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err="1"/>
              <a:t>Deploy</a:t>
            </a:r>
            <a:r>
              <a:rPr lang="fr-CA" dirty="0"/>
              <a:t> a Linux VM </a:t>
            </a:r>
            <a:r>
              <a:rPr lang="fr-CA" dirty="0" err="1"/>
              <a:t>using</a:t>
            </a:r>
            <a:r>
              <a:rPr lang="fr-CA" dirty="0"/>
              <a:t> PowerShell</a:t>
            </a:r>
            <a:endParaRPr lang="en-CA" dirty="0"/>
          </a:p>
        </p:txBody>
      </p:sp>
    </p:spTree>
    <p:extLst>
      <p:ext uri="{BB962C8B-B14F-4D97-AF65-F5344CB8AC3E}">
        <p14:creationId xmlns:p14="http://schemas.microsoft.com/office/powerpoint/2010/main" val="3479171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054F388-0AA3-4659-9BC7-912C3AC759BE}"/>
              </a:ext>
            </a:extLst>
          </p:cNvPr>
          <p:cNvSpPr>
            <a:spLocks noGrp="1"/>
          </p:cNvSpPr>
          <p:nvPr>
            <p:ph type="body" sz="quarter" idx="10"/>
          </p:nvPr>
        </p:nvSpPr>
        <p:spPr>
          <a:xfrm>
            <a:off x="269239" y="1189177"/>
            <a:ext cx="11653523" cy="4674100"/>
          </a:xfrm>
        </p:spPr>
        <p:txBody>
          <a:bodyPr/>
          <a:lstStyle/>
          <a:p>
            <a:r>
              <a:rPr lang="en-US" dirty="0" err="1"/>
              <a:t>cmd</a:t>
            </a:r>
            <a:endParaRPr lang="en-US" dirty="0"/>
          </a:p>
          <a:p>
            <a:r>
              <a:rPr lang="en-US" dirty="0" err="1"/>
              <a:t>mkdir</a:t>
            </a:r>
            <a:r>
              <a:rPr lang="en-US" dirty="0"/>
              <a:t> ARM</a:t>
            </a:r>
          </a:p>
          <a:p>
            <a:r>
              <a:rPr lang="en-US" dirty="0"/>
              <a:t>cd ARM</a:t>
            </a:r>
          </a:p>
          <a:p>
            <a:r>
              <a:rPr lang="en-US" dirty="0"/>
              <a:t>git clone https://github.com/khilscher/ARM_HoL.git</a:t>
            </a:r>
          </a:p>
          <a:p>
            <a:r>
              <a:rPr lang="en-US" dirty="0"/>
              <a:t>Login-</a:t>
            </a:r>
            <a:r>
              <a:rPr lang="en-US" dirty="0" err="1"/>
              <a:t>AzureRmAccount</a:t>
            </a:r>
            <a:r>
              <a:rPr lang="en-US" dirty="0"/>
              <a:t> </a:t>
            </a:r>
          </a:p>
          <a:p>
            <a:pPr lvl="1"/>
            <a:r>
              <a:rPr lang="en-US" dirty="0"/>
              <a:t>(Watch for authentication pop-up)</a:t>
            </a:r>
          </a:p>
          <a:p>
            <a:r>
              <a:rPr lang="en-US" dirty="0"/>
              <a:t>Select-</a:t>
            </a:r>
            <a:r>
              <a:rPr lang="en-US" dirty="0" err="1"/>
              <a:t>AzureRmSubscription</a:t>
            </a:r>
            <a:r>
              <a:rPr lang="en-US" dirty="0"/>
              <a:t> -</a:t>
            </a:r>
            <a:r>
              <a:rPr lang="en-US" dirty="0" err="1"/>
              <a:t>SubscriptionName</a:t>
            </a:r>
            <a:r>
              <a:rPr lang="en-US" dirty="0"/>
              <a:t> "Microsoft Azure Internal Consumption" </a:t>
            </a:r>
          </a:p>
          <a:p>
            <a:r>
              <a:rPr lang="en-US" dirty="0"/>
              <a:t>New-</a:t>
            </a:r>
            <a:r>
              <a:rPr lang="en-US" dirty="0" err="1"/>
              <a:t>AzureRmResourceGroup</a:t>
            </a:r>
            <a:r>
              <a:rPr lang="en-US" dirty="0"/>
              <a:t> -Name TestRG1 -Location “West US" </a:t>
            </a:r>
          </a:p>
          <a:p>
            <a:r>
              <a:rPr lang="en-US" dirty="0"/>
              <a:t>New-</a:t>
            </a:r>
            <a:r>
              <a:rPr lang="en-US" dirty="0" err="1"/>
              <a:t>AzureRmResourceGroupDeployment</a:t>
            </a:r>
            <a:r>
              <a:rPr lang="en-US" dirty="0"/>
              <a:t> -</a:t>
            </a:r>
            <a:r>
              <a:rPr lang="en-US" dirty="0" err="1"/>
              <a:t>ResourceGroupName</a:t>
            </a:r>
            <a:r>
              <a:rPr lang="en-US" dirty="0"/>
              <a:t> TestRG1 -</a:t>
            </a:r>
            <a:r>
              <a:rPr lang="en-US" dirty="0" err="1"/>
              <a:t>TemplateFile</a:t>
            </a:r>
            <a:r>
              <a:rPr lang="en-US" dirty="0"/>
              <a:t> .\</a:t>
            </a:r>
            <a:r>
              <a:rPr lang="en-US" dirty="0" err="1"/>
              <a:t>azuredeploy.json</a:t>
            </a:r>
            <a:r>
              <a:rPr lang="en-US" dirty="0"/>
              <a:t> -</a:t>
            </a:r>
            <a:r>
              <a:rPr lang="en-US" dirty="0" err="1"/>
              <a:t>TemplateParameterFile</a:t>
            </a:r>
            <a:r>
              <a:rPr lang="en-US" dirty="0"/>
              <a:t> .\</a:t>
            </a:r>
            <a:r>
              <a:rPr lang="en-US" dirty="0" err="1"/>
              <a:t>azuredeploy.parameters.json</a:t>
            </a:r>
            <a:endParaRPr lang="en-US" dirty="0"/>
          </a:p>
        </p:txBody>
      </p:sp>
      <p:sp>
        <p:nvSpPr>
          <p:cNvPr id="3" name="Title 2">
            <a:extLst>
              <a:ext uri="{FF2B5EF4-FFF2-40B4-BE49-F238E27FC236}">
                <a16:creationId xmlns:a16="http://schemas.microsoft.com/office/drawing/2014/main" id="{0F6BD947-CD0A-4D36-A0FE-69B905DBCED2}"/>
              </a:ext>
            </a:extLst>
          </p:cNvPr>
          <p:cNvSpPr>
            <a:spLocks noGrp="1"/>
          </p:cNvSpPr>
          <p:nvPr>
            <p:ph type="title"/>
          </p:nvPr>
        </p:nvSpPr>
        <p:spPr/>
        <p:txBody>
          <a:bodyPr/>
          <a:lstStyle/>
          <a:p>
            <a:r>
              <a:rPr lang="en-US" dirty="0"/>
              <a:t>Steps</a:t>
            </a:r>
          </a:p>
        </p:txBody>
      </p:sp>
    </p:spTree>
    <p:extLst>
      <p:ext uri="{BB962C8B-B14F-4D97-AF65-F5344CB8AC3E}">
        <p14:creationId xmlns:p14="http://schemas.microsoft.com/office/powerpoint/2010/main" val="161783419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659A04-CF47-4F8B-BCF3-4A09A0EB925F}"/>
              </a:ext>
            </a:extLst>
          </p:cNvPr>
          <p:cNvSpPr>
            <a:spLocks noGrp="1"/>
          </p:cNvSpPr>
          <p:nvPr>
            <p:ph type="title"/>
          </p:nvPr>
        </p:nvSpPr>
        <p:spPr/>
        <p:txBody>
          <a:bodyPr/>
          <a:lstStyle/>
          <a:p>
            <a:r>
              <a:rPr lang="en-US" dirty="0"/>
              <a:t>Linux VM ARM Template Walkthrough</a:t>
            </a:r>
          </a:p>
        </p:txBody>
      </p:sp>
      <p:sp>
        <p:nvSpPr>
          <p:cNvPr id="4" name="Content Placeholder 3">
            <a:extLst>
              <a:ext uri="{FF2B5EF4-FFF2-40B4-BE49-F238E27FC236}">
                <a16:creationId xmlns:a16="http://schemas.microsoft.com/office/drawing/2014/main" id="{99433348-36A6-4C7C-9C69-A59385DCBF12}"/>
              </a:ext>
            </a:extLst>
          </p:cNvPr>
          <p:cNvSpPr>
            <a:spLocks noGrp="1"/>
          </p:cNvSpPr>
          <p:nvPr>
            <p:ph sz="quarter" idx="10"/>
          </p:nvPr>
        </p:nvSpPr>
        <p:spPr/>
        <p:txBody>
          <a:bodyPr/>
          <a:lstStyle/>
          <a:p>
            <a:r>
              <a:rPr lang="en-US" dirty="0">
                <a:hlinkClick r:id="rId3"/>
              </a:rPr>
              <a:t>https://github.com/khilscher/ARM_HoL/tree/master/LinuxVM</a:t>
            </a:r>
            <a:r>
              <a:rPr lang="en-US" dirty="0"/>
              <a:t> </a:t>
            </a:r>
          </a:p>
        </p:txBody>
      </p:sp>
      <p:pic>
        <p:nvPicPr>
          <p:cNvPr id="5" name="Picture 4">
            <a:extLst>
              <a:ext uri="{FF2B5EF4-FFF2-40B4-BE49-F238E27FC236}">
                <a16:creationId xmlns:a16="http://schemas.microsoft.com/office/drawing/2014/main" id="{A9E99CF5-DBC5-4EA8-95F2-84D6C713F3C5}"/>
              </a:ext>
            </a:extLst>
          </p:cNvPr>
          <p:cNvPicPr>
            <a:picLocks noChangeAspect="1"/>
          </p:cNvPicPr>
          <p:nvPr/>
        </p:nvPicPr>
        <p:blipFill>
          <a:blip r:embed="rId4"/>
          <a:stretch>
            <a:fillRect/>
          </a:stretch>
        </p:blipFill>
        <p:spPr>
          <a:xfrm>
            <a:off x="501650" y="1977958"/>
            <a:ext cx="10826750" cy="4759562"/>
          </a:xfrm>
          <a:prstGeom prst="rect">
            <a:avLst/>
          </a:prstGeom>
        </p:spPr>
      </p:pic>
    </p:spTree>
    <p:extLst>
      <p:ext uri="{BB962C8B-B14F-4D97-AF65-F5344CB8AC3E}">
        <p14:creationId xmlns:p14="http://schemas.microsoft.com/office/powerpoint/2010/main" val="2544539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Cmdlets used</a:t>
            </a:r>
          </a:p>
        </p:txBody>
      </p:sp>
      <p:sp>
        <p:nvSpPr>
          <p:cNvPr id="4" name="Content Placeholder 3"/>
          <p:cNvSpPr>
            <a:spLocks noGrp="1"/>
          </p:cNvSpPr>
          <p:nvPr>
            <p:ph sz="quarter" idx="10"/>
          </p:nvPr>
        </p:nvSpPr>
        <p:spPr/>
        <p:txBody>
          <a:bodyPr>
            <a:normAutofit/>
          </a:bodyPr>
          <a:lstStyle/>
          <a:p>
            <a:r>
              <a:rPr lang="en-CA" dirty="0"/>
              <a:t>Login-</a:t>
            </a:r>
            <a:r>
              <a:rPr lang="en-CA" dirty="0" err="1"/>
              <a:t>AzureRmAccount</a:t>
            </a:r>
            <a:endParaRPr lang="en-CA" dirty="0"/>
          </a:p>
          <a:p>
            <a:r>
              <a:rPr lang="en-CA" dirty="0"/>
              <a:t>Select-</a:t>
            </a:r>
            <a:r>
              <a:rPr lang="en-CA" dirty="0" err="1"/>
              <a:t>AzureRmSubscription</a:t>
            </a:r>
            <a:r>
              <a:rPr lang="en-CA" dirty="0"/>
              <a:t> </a:t>
            </a:r>
            <a:r>
              <a:rPr lang="en-CA" sz="2400" dirty="0"/>
              <a:t>-</a:t>
            </a:r>
            <a:r>
              <a:rPr lang="en-CA" sz="2400" dirty="0" err="1"/>
              <a:t>SubscriptionID</a:t>
            </a:r>
            <a:r>
              <a:rPr lang="en-CA" sz="2400" dirty="0"/>
              <a:t> </a:t>
            </a:r>
            <a:endParaRPr lang="en-CA" dirty="0"/>
          </a:p>
          <a:p>
            <a:r>
              <a:rPr lang="en-CA" dirty="0"/>
              <a:t>New-</a:t>
            </a:r>
            <a:r>
              <a:rPr lang="en-CA" dirty="0" err="1"/>
              <a:t>AzureRmResourceGroup</a:t>
            </a:r>
            <a:r>
              <a:rPr lang="en-CA" dirty="0"/>
              <a:t> </a:t>
            </a:r>
            <a:r>
              <a:rPr lang="en-CA" sz="2400" dirty="0"/>
              <a:t>-Name -Location </a:t>
            </a:r>
            <a:endParaRPr lang="en-CA" dirty="0"/>
          </a:p>
          <a:p>
            <a:r>
              <a:rPr lang="en-CA" dirty="0"/>
              <a:t>Test-</a:t>
            </a:r>
            <a:r>
              <a:rPr lang="en-CA" dirty="0" err="1"/>
              <a:t>AzureRmResourceGroupDeployment</a:t>
            </a:r>
            <a:r>
              <a:rPr lang="en-CA" dirty="0"/>
              <a:t> </a:t>
            </a:r>
            <a:br>
              <a:rPr lang="en-CA" dirty="0"/>
            </a:br>
            <a:r>
              <a:rPr lang="en-CA" sz="2400" dirty="0"/>
              <a:t>-</a:t>
            </a:r>
            <a:r>
              <a:rPr lang="en-CA" sz="2400" dirty="0" err="1"/>
              <a:t>ResourceGroupName</a:t>
            </a:r>
            <a:r>
              <a:rPr lang="en-CA" sz="2400" dirty="0"/>
              <a:t> -Mode -</a:t>
            </a:r>
            <a:r>
              <a:rPr lang="en-CA" sz="2400" dirty="0" err="1"/>
              <a:t>TemplateFile</a:t>
            </a:r>
            <a:r>
              <a:rPr lang="en-CA" sz="2400" dirty="0"/>
              <a:t> -</a:t>
            </a:r>
            <a:r>
              <a:rPr lang="en-CA" sz="2400" dirty="0" err="1"/>
              <a:t>myParameterName</a:t>
            </a:r>
            <a:r>
              <a:rPr lang="en-CA" sz="2400" dirty="0"/>
              <a:t> </a:t>
            </a:r>
            <a:endParaRPr lang="en-CA" dirty="0"/>
          </a:p>
          <a:p>
            <a:r>
              <a:rPr lang="en-CA" dirty="0"/>
              <a:t>New-</a:t>
            </a:r>
            <a:r>
              <a:rPr lang="en-CA" dirty="0" err="1"/>
              <a:t>AzureRmResourceGroupDeployment</a:t>
            </a:r>
            <a:r>
              <a:rPr lang="en-CA" dirty="0"/>
              <a:t> </a:t>
            </a:r>
            <a:br>
              <a:rPr lang="en-CA" dirty="0"/>
            </a:br>
            <a:r>
              <a:rPr lang="en-CA" sz="2400" dirty="0"/>
              <a:t>-Name -</a:t>
            </a:r>
            <a:r>
              <a:rPr lang="en-CA" sz="2400" dirty="0" err="1"/>
              <a:t>ResourceGroupName</a:t>
            </a:r>
            <a:r>
              <a:rPr lang="en-CA" sz="2400" dirty="0"/>
              <a:t> -</a:t>
            </a:r>
            <a:r>
              <a:rPr lang="en-CA" sz="2400" dirty="0" err="1"/>
              <a:t>TemplateFile</a:t>
            </a:r>
            <a:r>
              <a:rPr lang="en-CA" sz="2400" dirty="0"/>
              <a:t> –</a:t>
            </a:r>
            <a:r>
              <a:rPr lang="en-CA" sz="2400" dirty="0" err="1"/>
              <a:t>myParameterName</a:t>
            </a:r>
            <a:endParaRPr lang="en-CA" sz="2400" dirty="0"/>
          </a:p>
          <a:p>
            <a:r>
              <a:rPr lang="en-CA" sz="2800" dirty="0"/>
              <a:t>Get-</a:t>
            </a:r>
            <a:r>
              <a:rPr lang="en-CA" sz="2800" dirty="0" err="1"/>
              <a:t>AzureRmResourceGroupDeployment</a:t>
            </a:r>
            <a:r>
              <a:rPr lang="en-CA" sz="2800" dirty="0"/>
              <a:t> </a:t>
            </a:r>
            <a:r>
              <a:rPr lang="en-CA" sz="2000" dirty="0"/>
              <a:t>-</a:t>
            </a:r>
            <a:r>
              <a:rPr lang="en-CA" sz="2000" dirty="0" err="1"/>
              <a:t>ResourceGroupName</a:t>
            </a:r>
            <a:r>
              <a:rPr lang="en-CA" sz="2000" dirty="0"/>
              <a:t> -Name</a:t>
            </a:r>
            <a:endParaRPr lang="en-CA" sz="2800" dirty="0"/>
          </a:p>
        </p:txBody>
      </p:sp>
    </p:spTree>
    <p:extLst>
      <p:ext uri="{BB962C8B-B14F-4D97-AF65-F5344CB8AC3E}">
        <p14:creationId xmlns:p14="http://schemas.microsoft.com/office/powerpoint/2010/main" val="3766996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composition</a:t>
            </a:r>
          </a:p>
        </p:txBody>
      </p:sp>
      <p:pic>
        <p:nvPicPr>
          <p:cNvPr id="5" name="Content Placeholder 4"/>
          <p:cNvPicPr>
            <a:picLocks noGrp="1" noChangeAspect="1"/>
          </p:cNvPicPr>
          <p:nvPr>
            <p:ph sz="quarter" idx="10"/>
          </p:nvPr>
        </p:nvPicPr>
        <p:blipFill rotWithShape="1">
          <a:blip r:embed="rId3"/>
          <a:srcRect r="25626"/>
          <a:stretch/>
        </p:blipFill>
        <p:spPr>
          <a:xfrm>
            <a:off x="473634" y="1245702"/>
            <a:ext cx="6899932" cy="1524000"/>
          </a:xfrm>
          <a:prstGeom prst="rect">
            <a:avLst/>
          </a:prstGeom>
        </p:spPr>
      </p:pic>
      <p:pic>
        <p:nvPicPr>
          <p:cNvPr id="7" name="Picture 6"/>
          <p:cNvPicPr>
            <a:picLocks noChangeAspect="1"/>
          </p:cNvPicPr>
          <p:nvPr/>
        </p:nvPicPr>
        <p:blipFill>
          <a:blip r:embed="rId4"/>
          <a:stretch>
            <a:fillRect/>
          </a:stretch>
        </p:blipFill>
        <p:spPr>
          <a:xfrm>
            <a:off x="473634" y="2995226"/>
            <a:ext cx="9315450" cy="3371850"/>
          </a:xfrm>
          <a:prstGeom prst="rect">
            <a:avLst/>
          </a:prstGeom>
        </p:spPr>
      </p:pic>
    </p:spTree>
    <p:extLst>
      <p:ext uri="{BB962C8B-B14F-4D97-AF65-F5344CB8AC3E}">
        <p14:creationId xmlns:p14="http://schemas.microsoft.com/office/powerpoint/2010/main" val="740055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7C172-39AD-4875-A9BF-CF41AD70ABF7}"/>
              </a:ext>
            </a:extLst>
          </p:cNvPr>
          <p:cNvSpPr>
            <a:spLocks noGrp="1"/>
          </p:cNvSpPr>
          <p:nvPr>
            <p:ph type="title"/>
          </p:nvPr>
        </p:nvSpPr>
        <p:spPr/>
        <p:txBody>
          <a:bodyPr/>
          <a:lstStyle/>
          <a:p>
            <a:r>
              <a:rPr lang="en-US" dirty="0"/>
              <a:t>Student PC Requirements</a:t>
            </a:r>
          </a:p>
        </p:txBody>
      </p:sp>
      <p:sp>
        <p:nvSpPr>
          <p:cNvPr id="3" name="Content Placeholder 2">
            <a:extLst>
              <a:ext uri="{FF2B5EF4-FFF2-40B4-BE49-F238E27FC236}">
                <a16:creationId xmlns:a16="http://schemas.microsoft.com/office/drawing/2014/main" id="{19CC6FFE-8BC4-41DC-B0B7-0D1EFCE6B9A5}"/>
              </a:ext>
            </a:extLst>
          </p:cNvPr>
          <p:cNvSpPr>
            <a:spLocks noGrp="1"/>
          </p:cNvSpPr>
          <p:nvPr>
            <p:ph sz="quarter" idx="10"/>
          </p:nvPr>
        </p:nvSpPr>
        <p:spPr/>
        <p:txBody>
          <a:bodyPr/>
          <a:lstStyle/>
          <a:p>
            <a:pPr fontAlgn="ctr"/>
            <a:r>
              <a:rPr lang="en-US" sz="2400" dirty="0"/>
              <a:t>Visual Studio Code </a:t>
            </a:r>
            <a:r>
              <a:rPr lang="en-US" sz="2400" dirty="0">
                <a:hlinkClick r:id="rId3"/>
              </a:rPr>
              <a:t>https://code.visualstudio.com/</a:t>
            </a:r>
            <a:endParaRPr lang="en-US" sz="2400" dirty="0"/>
          </a:p>
          <a:p>
            <a:pPr fontAlgn="ctr"/>
            <a:r>
              <a:rPr lang="en-US" sz="2400" dirty="0"/>
              <a:t>Visual Studio Code Extensions:</a:t>
            </a:r>
          </a:p>
          <a:p>
            <a:pPr lvl="1" fontAlgn="ctr"/>
            <a:r>
              <a:rPr lang="en-US" sz="2000" dirty="0"/>
              <a:t>Azure Resource Manager Tools</a:t>
            </a:r>
          </a:p>
          <a:p>
            <a:pPr fontAlgn="ctr"/>
            <a:r>
              <a:rPr lang="en-US" sz="2400" dirty="0"/>
              <a:t>Owner or Contributor access to an Azure subscription</a:t>
            </a:r>
          </a:p>
          <a:p>
            <a:pPr fontAlgn="ctr"/>
            <a:r>
              <a:rPr lang="en-US" sz="2400" dirty="0"/>
              <a:t>Azure SDK 2.9.+</a:t>
            </a:r>
          </a:p>
          <a:p>
            <a:pPr fontAlgn="ctr"/>
            <a:r>
              <a:rPr lang="en-US" sz="2400" dirty="0"/>
              <a:t>Latest Azure PowerShell Cmdlets</a:t>
            </a:r>
          </a:p>
          <a:p>
            <a:pPr fontAlgn="ctr"/>
            <a:r>
              <a:rPr lang="en-US" sz="2400" dirty="0">
                <a:hlinkClick r:id="rId4"/>
              </a:rPr>
              <a:t>https://azure.microsoft.com/en-us/downloads/</a:t>
            </a:r>
            <a:endParaRPr lang="en-US" sz="2400" dirty="0"/>
          </a:p>
          <a:p>
            <a:pPr fontAlgn="ctr"/>
            <a:r>
              <a:rPr lang="en-US" sz="2400" dirty="0"/>
              <a:t>Ensure you reboot after installing the SDK or Azure PowerShell will not work correctly</a:t>
            </a:r>
          </a:p>
          <a:p>
            <a:pPr fontAlgn="ctr"/>
            <a:r>
              <a:rPr lang="en-US" sz="2400" dirty="0"/>
              <a:t>Internet access</a:t>
            </a:r>
          </a:p>
        </p:txBody>
      </p:sp>
    </p:spTree>
    <p:extLst>
      <p:ext uri="{BB962C8B-B14F-4D97-AF65-F5344CB8AC3E}">
        <p14:creationId xmlns:p14="http://schemas.microsoft.com/office/powerpoint/2010/main" val="460776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a:t>
            </a:r>
          </a:p>
        </p:txBody>
      </p:sp>
      <p:pic>
        <p:nvPicPr>
          <p:cNvPr id="3" name="Picture 2"/>
          <p:cNvPicPr>
            <a:picLocks noChangeAspect="1"/>
          </p:cNvPicPr>
          <p:nvPr/>
        </p:nvPicPr>
        <p:blipFill>
          <a:blip r:embed="rId3"/>
          <a:stretch>
            <a:fillRect/>
          </a:stretch>
        </p:blipFill>
        <p:spPr>
          <a:xfrm>
            <a:off x="379514" y="1102873"/>
            <a:ext cx="8115300" cy="5372100"/>
          </a:xfrm>
          <a:prstGeom prst="rect">
            <a:avLst/>
          </a:prstGeom>
        </p:spPr>
      </p:pic>
    </p:spTree>
    <p:extLst>
      <p:ext uri="{BB962C8B-B14F-4D97-AF65-F5344CB8AC3E}">
        <p14:creationId xmlns:p14="http://schemas.microsoft.com/office/powerpoint/2010/main" val="171985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example</a:t>
            </a:r>
          </a:p>
        </p:txBody>
      </p:sp>
      <p:pic>
        <p:nvPicPr>
          <p:cNvPr id="4" name="Content Placeholder 3"/>
          <p:cNvPicPr>
            <a:picLocks noGrp="1" noChangeAspect="1"/>
          </p:cNvPicPr>
          <p:nvPr>
            <p:ph sz="quarter" idx="10"/>
          </p:nvPr>
        </p:nvPicPr>
        <p:blipFill rotWithShape="1">
          <a:blip r:embed="rId3"/>
          <a:srcRect r="63183"/>
          <a:stretch/>
        </p:blipFill>
        <p:spPr>
          <a:xfrm>
            <a:off x="379514" y="833542"/>
            <a:ext cx="5430478" cy="5808797"/>
          </a:xfrm>
          <a:prstGeom prst="rect">
            <a:avLst/>
          </a:prstGeom>
        </p:spPr>
      </p:pic>
    </p:spTree>
    <p:extLst>
      <p:ext uri="{BB962C8B-B14F-4D97-AF65-F5344CB8AC3E}">
        <p14:creationId xmlns:p14="http://schemas.microsoft.com/office/powerpoint/2010/main" val="4175924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pic>
        <p:nvPicPr>
          <p:cNvPr id="3" name="Picture 2"/>
          <p:cNvPicPr>
            <a:picLocks noChangeAspect="1"/>
          </p:cNvPicPr>
          <p:nvPr/>
        </p:nvPicPr>
        <p:blipFill>
          <a:blip r:embed="rId3"/>
          <a:stretch>
            <a:fillRect/>
          </a:stretch>
        </p:blipFill>
        <p:spPr>
          <a:xfrm>
            <a:off x="369989" y="1038225"/>
            <a:ext cx="8343900" cy="1933575"/>
          </a:xfrm>
          <a:prstGeom prst="rect">
            <a:avLst/>
          </a:prstGeom>
        </p:spPr>
      </p:pic>
      <p:pic>
        <p:nvPicPr>
          <p:cNvPr id="4" name="Picture 3"/>
          <p:cNvPicPr>
            <a:picLocks noChangeAspect="1"/>
          </p:cNvPicPr>
          <p:nvPr/>
        </p:nvPicPr>
        <p:blipFill>
          <a:blip r:embed="rId4"/>
          <a:stretch>
            <a:fillRect/>
          </a:stretch>
        </p:blipFill>
        <p:spPr>
          <a:xfrm>
            <a:off x="379514" y="2971800"/>
            <a:ext cx="8334375" cy="3886200"/>
          </a:xfrm>
          <a:prstGeom prst="rect">
            <a:avLst/>
          </a:prstGeom>
        </p:spPr>
      </p:pic>
    </p:spTree>
    <p:extLst>
      <p:ext uri="{BB962C8B-B14F-4D97-AF65-F5344CB8AC3E}">
        <p14:creationId xmlns:p14="http://schemas.microsoft.com/office/powerpoint/2010/main" val="878836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pic>
        <p:nvPicPr>
          <p:cNvPr id="4" name="Picture 3"/>
          <p:cNvPicPr>
            <a:picLocks noChangeAspect="1"/>
          </p:cNvPicPr>
          <p:nvPr/>
        </p:nvPicPr>
        <p:blipFill rotWithShape="1">
          <a:blip r:embed="rId3"/>
          <a:srcRect r="40120"/>
          <a:stretch/>
        </p:blipFill>
        <p:spPr>
          <a:xfrm>
            <a:off x="379514" y="1245702"/>
            <a:ext cx="4425950" cy="2714625"/>
          </a:xfrm>
          <a:prstGeom prst="rect">
            <a:avLst/>
          </a:prstGeom>
        </p:spPr>
      </p:pic>
      <p:pic>
        <p:nvPicPr>
          <p:cNvPr id="5" name="Picture 4"/>
          <p:cNvPicPr>
            <a:picLocks noChangeAspect="1"/>
          </p:cNvPicPr>
          <p:nvPr/>
        </p:nvPicPr>
        <p:blipFill>
          <a:blip r:embed="rId4"/>
          <a:stretch>
            <a:fillRect/>
          </a:stretch>
        </p:blipFill>
        <p:spPr>
          <a:xfrm>
            <a:off x="4664946" y="1255227"/>
            <a:ext cx="7239000" cy="5410200"/>
          </a:xfrm>
          <a:prstGeom prst="rect">
            <a:avLst/>
          </a:prstGeom>
        </p:spPr>
      </p:pic>
    </p:spTree>
    <p:extLst>
      <p:ext uri="{BB962C8B-B14F-4D97-AF65-F5344CB8AC3E}">
        <p14:creationId xmlns:p14="http://schemas.microsoft.com/office/powerpoint/2010/main" val="719513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example</a:t>
            </a:r>
          </a:p>
        </p:txBody>
      </p:sp>
      <p:pic>
        <p:nvPicPr>
          <p:cNvPr id="3" name="Picture 2"/>
          <p:cNvPicPr>
            <a:picLocks noChangeAspect="1"/>
          </p:cNvPicPr>
          <p:nvPr/>
        </p:nvPicPr>
        <p:blipFill>
          <a:blip r:embed="rId3"/>
          <a:stretch>
            <a:fillRect/>
          </a:stretch>
        </p:blipFill>
        <p:spPr>
          <a:xfrm>
            <a:off x="379514" y="1005787"/>
            <a:ext cx="5953125" cy="5724525"/>
          </a:xfrm>
          <a:prstGeom prst="rect">
            <a:avLst/>
          </a:prstGeom>
        </p:spPr>
      </p:pic>
    </p:spTree>
    <p:extLst>
      <p:ext uri="{BB962C8B-B14F-4D97-AF65-F5344CB8AC3E}">
        <p14:creationId xmlns:p14="http://schemas.microsoft.com/office/powerpoint/2010/main" val="1416883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Outputs – passing state</a:t>
            </a:r>
          </a:p>
        </p:txBody>
      </p:sp>
      <p:pic>
        <p:nvPicPr>
          <p:cNvPr id="6" name="Picture 5"/>
          <p:cNvPicPr>
            <a:picLocks noChangeAspect="1"/>
          </p:cNvPicPr>
          <p:nvPr/>
        </p:nvPicPr>
        <p:blipFill>
          <a:blip r:embed="rId3"/>
          <a:stretch>
            <a:fillRect/>
          </a:stretch>
        </p:blipFill>
        <p:spPr>
          <a:xfrm>
            <a:off x="448992" y="1245702"/>
            <a:ext cx="8220075" cy="2914650"/>
          </a:xfrm>
          <a:prstGeom prst="rect">
            <a:avLst/>
          </a:prstGeom>
        </p:spPr>
      </p:pic>
      <p:pic>
        <p:nvPicPr>
          <p:cNvPr id="7" name="Picture 6"/>
          <p:cNvPicPr>
            <a:picLocks noChangeAspect="1"/>
          </p:cNvPicPr>
          <p:nvPr/>
        </p:nvPicPr>
        <p:blipFill>
          <a:blip r:embed="rId4"/>
          <a:stretch>
            <a:fillRect/>
          </a:stretch>
        </p:blipFill>
        <p:spPr>
          <a:xfrm>
            <a:off x="448992" y="4555483"/>
            <a:ext cx="8334375" cy="1190625"/>
          </a:xfrm>
          <a:prstGeom prst="rect">
            <a:avLst/>
          </a:prstGeom>
        </p:spPr>
      </p:pic>
    </p:spTree>
    <p:extLst>
      <p:ext uri="{BB962C8B-B14F-4D97-AF65-F5344CB8AC3E}">
        <p14:creationId xmlns:p14="http://schemas.microsoft.com/office/powerpoint/2010/main" val="2035272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4586240"/>
          </a:xfrm>
        </p:spPr>
        <p:txBody>
          <a:bodyPr/>
          <a:lstStyle/>
          <a:p>
            <a:r>
              <a:rPr lang="en-US" dirty="0"/>
              <a:t>A template can return values </a:t>
            </a:r>
            <a:r>
              <a:rPr lang="en-US"/>
              <a:t>to its caller </a:t>
            </a:r>
            <a:r>
              <a:rPr lang="en-US" dirty="0"/>
              <a:t>via the outputs section</a:t>
            </a:r>
          </a:p>
          <a:p>
            <a:endParaRPr lang="en-US" dirty="0"/>
          </a:p>
          <a:p>
            <a:endParaRPr lang="en-US" dirty="0"/>
          </a:p>
          <a:p>
            <a:endParaRPr lang="en-US" dirty="0"/>
          </a:p>
          <a:p>
            <a:r>
              <a:rPr lang="en-US" dirty="0"/>
              <a:t>These values can then be used by the caller</a:t>
            </a:r>
          </a:p>
          <a:p>
            <a:endParaRPr lang="en-US" dirty="0"/>
          </a:p>
        </p:txBody>
      </p:sp>
      <p:sp>
        <p:nvSpPr>
          <p:cNvPr id="3" name="Title 2"/>
          <p:cNvSpPr>
            <a:spLocks noGrp="1"/>
          </p:cNvSpPr>
          <p:nvPr>
            <p:ph type="title"/>
          </p:nvPr>
        </p:nvSpPr>
        <p:spPr/>
        <p:txBody>
          <a:bodyPr/>
          <a:lstStyle/>
          <a:p>
            <a:r>
              <a:rPr lang="en-US" dirty="0"/>
              <a:t>Passing State – Output variables</a:t>
            </a:r>
          </a:p>
        </p:txBody>
      </p:sp>
      <p:sp>
        <p:nvSpPr>
          <p:cNvPr id="6" name="Rectangle 5"/>
          <p:cNvSpPr/>
          <p:nvPr/>
        </p:nvSpPr>
        <p:spPr>
          <a:xfrm>
            <a:off x="1807160" y="1902260"/>
            <a:ext cx="11504118" cy="1719840"/>
          </a:xfrm>
          <a:prstGeom prst="rect">
            <a:avLst/>
          </a:prstGeom>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404040"/>
                </a:solidFill>
                <a:effectLst/>
                <a:uLnTx/>
                <a:uFillTx/>
                <a:latin typeface="Segoe UI"/>
                <a:ea typeface="+mn-ea"/>
                <a:cs typeface="+mn-cs"/>
              </a:rPr>
              <a:t>"outputs":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404040"/>
                </a:solidFill>
                <a:effectLst/>
                <a:uLnTx/>
                <a:uFillTx/>
                <a:latin typeface="Segoe UI"/>
                <a:ea typeface="+mn-ea"/>
                <a:cs typeface="+mn-cs"/>
              </a:rPr>
              <a:t>"</a:t>
            </a:r>
            <a:r>
              <a:rPr kumimoji="0" lang="en-US" sz="1765" b="0" i="0" u="none" strike="noStrike" kern="1200" cap="none" spc="0" normalizeH="0" baseline="0" noProof="0" dirty="0" err="1">
                <a:ln>
                  <a:noFill/>
                </a:ln>
                <a:solidFill>
                  <a:srgbClr val="404040"/>
                </a:solidFill>
                <a:effectLst/>
                <a:uLnTx/>
                <a:uFillTx/>
                <a:latin typeface="Segoe UI"/>
                <a:ea typeface="+mn-ea"/>
                <a:cs typeface="+mn-cs"/>
              </a:rPr>
              <a:t>masterip</a:t>
            </a:r>
            <a:r>
              <a:rPr kumimoji="0" lang="en-US" sz="1765" b="0" i="0" u="none" strike="noStrike" kern="1200" cap="none" spc="0" normalizeH="0" baseline="0" noProof="0" dirty="0">
                <a:ln>
                  <a:noFill/>
                </a:ln>
                <a:solidFill>
                  <a:srgbClr val="404040"/>
                </a:solidFill>
                <a:effectLst/>
                <a:uLnTx/>
                <a:uFillTx/>
                <a:latin typeface="Segoe UI"/>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404040"/>
                </a:solidFill>
                <a:effectLst/>
                <a:uLnTx/>
                <a:uFillTx/>
                <a:latin typeface="Segoe UI"/>
                <a:ea typeface="+mn-ea"/>
                <a:cs typeface="+mn-cs"/>
              </a:rPr>
              <a:t>"value":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404040"/>
                </a:solidFill>
                <a:effectLst/>
                <a:uLnTx/>
                <a:uFillTx/>
                <a:latin typeface="Segoe UI"/>
                <a:ea typeface="+mn-ea"/>
                <a:cs typeface="+mn-cs"/>
              </a:rPr>
              <a:t>"[reference(</a:t>
            </a:r>
            <a:r>
              <a:rPr kumimoji="0" lang="en-US" sz="1765" b="0" i="0" u="none" strike="noStrike" kern="1200" cap="none" spc="0" normalizeH="0" baseline="0" noProof="0" dirty="0" err="1">
                <a:ln>
                  <a:noFill/>
                </a:ln>
                <a:solidFill>
                  <a:srgbClr val="404040"/>
                </a:solidFill>
                <a:effectLst/>
                <a:uLnTx/>
                <a:uFillTx/>
                <a:latin typeface="Segoe UI"/>
                <a:ea typeface="+mn-ea"/>
                <a:cs typeface="+mn-cs"/>
              </a:rPr>
              <a:t>concat</a:t>
            </a:r>
            <a:r>
              <a:rPr kumimoji="0" lang="en-US" sz="1765" b="0" i="0" u="none" strike="noStrike" kern="1200" cap="none" spc="0" normalizeH="0" baseline="0" noProof="0" dirty="0">
                <a:ln>
                  <a:noFill/>
                </a:ln>
                <a:solidFill>
                  <a:srgbClr val="404040"/>
                </a:solidFill>
                <a:effectLst/>
                <a:uLnTx/>
                <a:uFillTx/>
                <a:latin typeface="Segoe UI"/>
                <a:ea typeface="+mn-ea"/>
                <a:cs typeface="+mn-cs"/>
              </a:rPr>
              <a:t>(variables('</a:t>
            </a:r>
            <a:r>
              <a:rPr kumimoji="0" lang="en-US" sz="1765" b="0" i="0" u="none" strike="noStrike" kern="1200" cap="none" spc="0" normalizeH="0" baseline="0" noProof="0" dirty="0" err="1">
                <a:ln>
                  <a:noFill/>
                </a:ln>
                <a:solidFill>
                  <a:srgbClr val="404040"/>
                </a:solidFill>
                <a:effectLst/>
                <a:uLnTx/>
                <a:uFillTx/>
                <a:latin typeface="Segoe UI"/>
                <a:ea typeface="+mn-ea"/>
                <a:cs typeface="+mn-cs"/>
              </a:rPr>
              <a:t>nicName</a:t>
            </a:r>
            <a:r>
              <a:rPr kumimoji="0" lang="en-US" sz="1765" b="0" i="0" u="none" strike="noStrike" kern="1200" cap="none" spc="0" normalizeH="0" baseline="0" noProof="0" dirty="0">
                <a:ln>
                  <a:noFill/>
                </a:ln>
                <a:solidFill>
                  <a:srgbClr val="404040"/>
                </a:solidFill>
                <a:effectLst/>
                <a:uLnTx/>
                <a:uFillTx/>
                <a:latin typeface="Segoe UI"/>
                <a:ea typeface="+mn-ea"/>
                <a:cs typeface="+mn-cs"/>
              </a:rPr>
              <a:t>'),0)).</a:t>
            </a:r>
            <a:r>
              <a:rPr kumimoji="0" lang="en-US" sz="1765" b="0" i="0" u="none" strike="noStrike" kern="1200" cap="none" spc="0" normalizeH="0" baseline="0" noProof="0" dirty="0" err="1">
                <a:ln>
                  <a:noFill/>
                </a:ln>
                <a:solidFill>
                  <a:srgbClr val="404040"/>
                </a:solidFill>
                <a:effectLst/>
                <a:uLnTx/>
                <a:uFillTx/>
                <a:latin typeface="Segoe UI"/>
                <a:ea typeface="+mn-ea"/>
                <a:cs typeface="+mn-cs"/>
              </a:rPr>
              <a:t>ipConfigurations</a:t>
            </a:r>
            <a:r>
              <a:rPr kumimoji="0" lang="en-US" sz="1765" b="0" i="0" u="none" strike="noStrike" kern="1200" cap="none" spc="0" normalizeH="0" baseline="0" noProof="0" dirty="0">
                <a:ln>
                  <a:noFill/>
                </a:ln>
                <a:solidFill>
                  <a:srgbClr val="404040"/>
                </a:solidFill>
                <a:effectLst/>
                <a:uLnTx/>
                <a:uFillTx/>
                <a:latin typeface="Segoe UI"/>
                <a:ea typeface="+mn-ea"/>
                <a:cs typeface="+mn-cs"/>
              </a:rPr>
              <a:t>[0].</a:t>
            </a:r>
            <a:r>
              <a:rPr kumimoji="0" lang="en-US" sz="1765" b="0" i="0" u="none" strike="noStrike" kern="1200" cap="none" spc="0" normalizeH="0" baseline="0" noProof="0" dirty="0" err="1">
                <a:ln>
                  <a:noFill/>
                </a:ln>
                <a:solidFill>
                  <a:srgbClr val="404040"/>
                </a:solidFill>
                <a:effectLst/>
                <a:uLnTx/>
                <a:uFillTx/>
                <a:latin typeface="Segoe UI"/>
                <a:ea typeface="+mn-ea"/>
                <a:cs typeface="+mn-cs"/>
              </a:rPr>
              <a:t>properties.privateIPAddress</a:t>
            </a:r>
            <a:r>
              <a:rPr kumimoji="0" lang="en-US" sz="1765" b="0" i="0" u="none" strike="noStrike" kern="1200" cap="none" spc="0" normalizeH="0" baseline="0" noProof="0" dirty="0">
                <a:ln>
                  <a:noFill/>
                </a:ln>
                <a:solidFill>
                  <a:srgbClr val="404040"/>
                </a:solidFill>
                <a:effectLst/>
                <a:uLnTx/>
                <a:uFillTx/>
                <a:latin typeface="Segoe UI"/>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404040"/>
                </a:solidFill>
                <a:effectLst/>
                <a:uLnTx/>
                <a:uFillTx/>
                <a:latin typeface="Segoe UI"/>
                <a:ea typeface="+mn-ea"/>
                <a:cs typeface="+mn-cs"/>
              </a:rPr>
              <a:t>"</a:t>
            </a:r>
            <a:r>
              <a:rPr kumimoji="0" lang="en-US" sz="1765" b="0" i="0" u="none" strike="noStrike" kern="1200" cap="none" spc="0" normalizeH="0" baseline="0" noProof="0" dirty="0" err="1">
                <a:ln>
                  <a:noFill/>
                </a:ln>
                <a:solidFill>
                  <a:srgbClr val="404040"/>
                </a:solidFill>
                <a:effectLst/>
                <a:uLnTx/>
                <a:uFillTx/>
                <a:latin typeface="Segoe UI"/>
                <a:ea typeface="+mn-ea"/>
                <a:cs typeface="+mn-cs"/>
              </a:rPr>
              <a:t>type":"string</a:t>
            </a:r>
            <a:r>
              <a:rPr kumimoji="0" lang="en-US" sz="1765" b="0" i="0" u="none" strike="noStrike" kern="1200" cap="none" spc="0" normalizeH="0" baseline="0" noProof="0" dirty="0">
                <a:ln>
                  <a:noFill/>
                </a:ln>
                <a:solidFill>
                  <a:srgbClr val="404040"/>
                </a:solidFill>
                <a:effectLst/>
                <a:uLnTx/>
                <a:uFillTx/>
                <a:latin typeface="Segoe UI"/>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404040"/>
                </a:solidFill>
                <a:effectLst/>
                <a:uLnTx/>
                <a:uFillTx/>
                <a:latin typeface="Segoe UI"/>
                <a:ea typeface="+mn-ea"/>
                <a:cs typeface="+mn-cs"/>
              </a:rPr>
              <a:t>}}</a:t>
            </a:r>
          </a:p>
        </p:txBody>
      </p:sp>
      <p:sp>
        <p:nvSpPr>
          <p:cNvPr id="8" name="Rectangle 7"/>
          <p:cNvSpPr/>
          <p:nvPr/>
        </p:nvSpPr>
        <p:spPr>
          <a:xfrm>
            <a:off x="1807160" y="4803393"/>
            <a:ext cx="7918419" cy="1176733"/>
          </a:xfrm>
          <a:prstGeom prst="rect">
            <a:avLst/>
          </a:prstGeom>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404040"/>
                </a:solidFill>
                <a:effectLst/>
                <a:uLnTx/>
                <a:uFillTx/>
                <a:latin typeface="Segoe UI"/>
                <a:ea typeface="+mn-ea"/>
                <a:cs typeface="+mn-cs"/>
              </a:rPr>
              <a:t>"</a:t>
            </a:r>
            <a:r>
              <a:rPr kumimoji="0" lang="en-US" sz="1765" b="0" i="0" u="none" strike="noStrike" kern="1200" cap="none" spc="0" normalizeH="0" baseline="0" noProof="0" dirty="0" err="1">
                <a:ln>
                  <a:noFill/>
                </a:ln>
                <a:solidFill>
                  <a:srgbClr val="404040"/>
                </a:solidFill>
                <a:effectLst/>
                <a:uLnTx/>
                <a:uFillTx/>
                <a:latin typeface="Segoe UI"/>
                <a:ea typeface="+mn-ea"/>
                <a:cs typeface="+mn-cs"/>
              </a:rPr>
              <a:t>masterIpAddress</a:t>
            </a:r>
            <a:r>
              <a:rPr kumimoji="0" lang="en-US" sz="1765" b="0" i="0" u="none" strike="noStrike" kern="1200" cap="none" spc="0" normalizeH="0" baseline="0" noProof="0" dirty="0">
                <a:ln>
                  <a:noFill/>
                </a:ln>
                <a:solidFill>
                  <a:srgbClr val="404040"/>
                </a:solidFill>
                <a:effectLst/>
                <a:uLnTx/>
                <a:uFillTx/>
                <a:latin typeface="Segoe UI"/>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404040"/>
                </a:solidFill>
                <a:effectLst/>
                <a:uLnTx/>
                <a:uFillTx/>
                <a:latin typeface="Segoe UI"/>
                <a:ea typeface="+mn-ea"/>
                <a:cs typeface="+mn-cs"/>
              </a:rPr>
              <a:t>"value":</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404040"/>
                </a:solidFill>
                <a:effectLst/>
                <a:uLnTx/>
                <a:uFillTx/>
                <a:latin typeface="Segoe UI"/>
                <a:ea typeface="+mn-ea"/>
                <a:cs typeface="+mn-cs"/>
              </a:rPr>
              <a:t>"[reference('master-node').</a:t>
            </a:r>
            <a:r>
              <a:rPr kumimoji="0" lang="en-US" sz="1765" b="0" i="0" u="none" strike="noStrike" kern="1200" cap="none" spc="0" normalizeH="0" baseline="0" noProof="0" dirty="0" err="1">
                <a:ln>
                  <a:noFill/>
                </a:ln>
                <a:solidFill>
                  <a:srgbClr val="404040"/>
                </a:solidFill>
                <a:effectLst/>
                <a:uLnTx/>
                <a:uFillTx/>
                <a:latin typeface="Segoe UI"/>
                <a:ea typeface="+mn-ea"/>
                <a:cs typeface="+mn-cs"/>
              </a:rPr>
              <a:t>outputs.masterip.value</a:t>
            </a:r>
            <a:r>
              <a:rPr kumimoji="0" lang="en-US" sz="1765" b="0" i="0" u="none" strike="noStrike" kern="1200" cap="none" spc="0" normalizeH="0" baseline="0" noProof="0" dirty="0">
                <a:ln>
                  <a:noFill/>
                </a:ln>
                <a:solidFill>
                  <a:srgbClr val="404040"/>
                </a:solidFill>
                <a:effectLst/>
                <a:uLnTx/>
                <a:uFillTx/>
                <a:latin typeface="Segoe UI"/>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404040"/>
                </a:solidFill>
                <a:effectLst/>
                <a:uLnTx/>
                <a:uFillTx/>
                <a:latin typeface="Segoe UI"/>
                <a:ea typeface="+mn-ea"/>
                <a:cs typeface="+mn-cs"/>
              </a:rPr>
              <a:t> } }</a:t>
            </a:r>
          </a:p>
        </p:txBody>
      </p:sp>
    </p:spTree>
    <p:extLst>
      <p:ext uri="{BB962C8B-B14F-4D97-AF65-F5344CB8AC3E}">
        <p14:creationId xmlns:p14="http://schemas.microsoft.com/office/powerpoint/2010/main" val="108530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Template language functions and expressions</a:t>
            </a:r>
            <a:endParaRPr lang="en-US" dirty="0"/>
          </a:p>
        </p:txBody>
      </p:sp>
      <p:sp>
        <p:nvSpPr>
          <p:cNvPr id="3" name="Content Placeholder 2"/>
          <p:cNvSpPr>
            <a:spLocks noGrp="1"/>
          </p:cNvSpPr>
          <p:nvPr>
            <p:ph sz="quarter" idx="10"/>
          </p:nvPr>
        </p:nvSpPr>
        <p:spPr/>
        <p:txBody>
          <a:bodyPr>
            <a:normAutofit fontScale="70000" lnSpcReduction="20000"/>
          </a:bodyPr>
          <a:lstStyle/>
          <a:p>
            <a:r>
              <a:rPr lang="en-US" dirty="0" err="1"/>
              <a:t>copyIndex</a:t>
            </a:r>
            <a:r>
              <a:rPr lang="en-US" dirty="0"/>
              <a:t>(offset) – returns the current index of an iteration loop</a:t>
            </a:r>
          </a:p>
          <a:p>
            <a:r>
              <a:rPr lang="en-US" dirty="0"/>
              <a:t>length(array) – returns the number of elements in an array </a:t>
            </a:r>
          </a:p>
          <a:p>
            <a:r>
              <a:rPr lang="en-US" dirty="0" err="1"/>
              <a:t>listKeys</a:t>
            </a:r>
            <a:r>
              <a:rPr lang="en-US" dirty="0"/>
              <a:t>(</a:t>
            </a:r>
            <a:r>
              <a:rPr lang="en-US" dirty="0" err="1"/>
              <a:t>storageAccountResourceId</a:t>
            </a:r>
            <a:r>
              <a:rPr lang="en-US" dirty="0"/>
              <a:t>, </a:t>
            </a:r>
            <a:r>
              <a:rPr lang="en-US" dirty="0" err="1"/>
              <a:t>apiVersion</a:t>
            </a:r>
            <a:r>
              <a:rPr lang="en-US" dirty="0"/>
              <a:t>) – returns the keys of a storage account</a:t>
            </a:r>
          </a:p>
          <a:p>
            <a:r>
              <a:rPr lang="en-US" dirty="0"/>
              <a:t>parameters(‘</a:t>
            </a:r>
            <a:r>
              <a:rPr lang="en-US" dirty="0" err="1"/>
              <a:t>parameterName</a:t>
            </a:r>
            <a:r>
              <a:rPr lang="en-US" dirty="0"/>
              <a:t>’) – returns a parameter value</a:t>
            </a:r>
          </a:p>
          <a:p>
            <a:r>
              <a:rPr lang="en-US" dirty="0"/>
              <a:t>providers(namespace, </a:t>
            </a:r>
            <a:r>
              <a:rPr lang="en-US" dirty="0" err="1"/>
              <a:t>resourceType</a:t>
            </a:r>
            <a:r>
              <a:rPr lang="en-US" dirty="0"/>
              <a:t>) – returns information about a resource provider</a:t>
            </a:r>
          </a:p>
          <a:p>
            <a:r>
              <a:rPr lang="en-US" dirty="0"/>
              <a:t>reference(</a:t>
            </a:r>
            <a:r>
              <a:rPr lang="en-US" dirty="0" err="1"/>
              <a:t>resourceId,apiVersion</a:t>
            </a:r>
            <a:r>
              <a:rPr lang="en-US" dirty="0"/>
              <a:t>) – enables an expression to derive its value another resource’s runtime state</a:t>
            </a:r>
          </a:p>
          <a:p>
            <a:r>
              <a:rPr lang="en-US" dirty="0" err="1"/>
              <a:t>resourceGroup</a:t>
            </a:r>
            <a:r>
              <a:rPr lang="en-US" dirty="0"/>
              <a:t>() – returns a structured object that represents the current resource group</a:t>
            </a:r>
          </a:p>
          <a:p>
            <a:r>
              <a:rPr lang="en-US" dirty="0" err="1"/>
              <a:t>resourceId</a:t>
            </a:r>
            <a:r>
              <a:rPr lang="en-US" dirty="0"/>
              <a:t>(‘namespace/</a:t>
            </a:r>
            <a:r>
              <a:rPr lang="en-US" dirty="0" err="1"/>
              <a:t>resourceType</a:t>
            </a:r>
            <a:r>
              <a:rPr lang="en-US" dirty="0"/>
              <a:t>', ‘</a:t>
            </a:r>
            <a:r>
              <a:rPr lang="en-US" dirty="0" err="1"/>
              <a:t>resourceName</a:t>
            </a:r>
            <a:r>
              <a:rPr lang="en-US" dirty="0"/>
              <a:t>’) – used to return a unique resource identifier when referring to an object outside of the current resource group</a:t>
            </a:r>
          </a:p>
          <a:p>
            <a:r>
              <a:rPr lang="en-US" dirty="0"/>
              <a:t>subscription() – returns details about the subscription</a:t>
            </a:r>
          </a:p>
          <a:p>
            <a:r>
              <a:rPr lang="en-US" dirty="0"/>
              <a:t>variables(‘variables’) – returns the value of a variable</a:t>
            </a:r>
          </a:p>
        </p:txBody>
      </p:sp>
    </p:spTree>
    <p:extLst>
      <p:ext uri="{BB962C8B-B14F-4D97-AF65-F5344CB8AC3E}">
        <p14:creationId xmlns:p14="http://schemas.microsoft.com/office/powerpoint/2010/main" val="200332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multiple instances of a resource type</a:t>
            </a:r>
          </a:p>
        </p:txBody>
      </p:sp>
      <p:pic>
        <p:nvPicPr>
          <p:cNvPr id="4" name="Content Placeholder 3"/>
          <p:cNvPicPr>
            <a:picLocks noGrp="1" noChangeAspect="1"/>
          </p:cNvPicPr>
          <p:nvPr>
            <p:ph sz="quarter" idx="10"/>
          </p:nvPr>
        </p:nvPicPr>
        <p:blipFill>
          <a:blip r:embed="rId3"/>
          <a:stretch>
            <a:fillRect/>
          </a:stretch>
        </p:blipFill>
        <p:spPr>
          <a:xfrm>
            <a:off x="350939" y="2574514"/>
            <a:ext cx="8267700" cy="1028700"/>
          </a:xfrm>
          <a:prstGeom prst="rect">
            <a:avLst/>
          </a:prstGeom>
        </p:spPr>
      </p:pic>
      <p:pic>
        <p:nvPicPr>
          <p:cNvPr id="5" name="Picture 4"/>
          <p:cNvPicPr>
            <a:picLocks noChangeAspect="1"/>
          </p:cNvPicPr>
          <p:nvPr/>
        </p:nvPicPr>
        <p:blipFill>
          <a:blip r:embed="rId4"/>
          <a:stretch>
            <a:fillRect/>
          </a:stretch>
        </p:blipFill>
        <p:spPr>
          <a:xfrm>
            <a:off x="379514" y="4020241"/>
            <a:ext cx="8039100" cy="609600"/>
          </a:xfrm>
          <a:prstGeom prst="rect">
            <a:avLst/>
          </a:prstGeom>
        </p:spPr>
      </p:pic>
      <p:pic>
        <p:nvPicPr>
          <p:cNvPr id="6" name="Picture 5"/>
          <p:cNvPicPr>
            <a:picLocks noChangeAspect="1"/>
          </p:cNvPicPr>
          <p:nvPr/>
        </p:nvPicPr>
        <p:blipFill>
          <a:blip r:embed="rId5"/>
          <a:stretch>
            <a:fillRect/>
          </a:stretch>
        </p:blipFill>
        <p:spPr>
          <a:xfrm>
            <a:off x="379514" y="4965127"/>
            <a:ext cx="8239125" cy="876300"/>
          </a:xfrm>
          <a:prstGeom prst="rect">
            <a:avLst/>
          </a:prstGeom>
        </p:spPr>
      </p:pic>
      <p:sp>
        <p:nvSpPr>
          <p:cNvPr id="7" name="TextBox 6"/>
          <p:cNvSpPr txBox="1"/>
          <p:nvPr/>
        </p:nvSpPr>
        <p:spPr>
          <a:xfrm>
            <a:off x="467591" y="1385315"/>
            <a:ext cx="4218463" cy="523220"/>
          </a:xfrm>
          <a:prstGeom prst="rect">
            <a:avLst/>
          </a:prstGeom>
          <a:noFill/>
        </p:spPr>
        <p:txBody>
          <a:bodyPr wrap="none" rtlCol="0">
            <a:spAutoFit/>
          </a:bodyPr>
          <a:lstStyle/>
          <a:p>
            <a:r>
              <a:rPr lang="en-US" sz="2800" dirty="0"/>
              <a:t>copy, copyIndex, and length</a:t>
            </a:r>
          </a:p>
        </p:txBody>
      </p:sp>
      <p:sp>
        <p:nvSpPr>
          <p:cNvPr id="8" name="TextBox 7"/>
          <p:cNvSpPr txBox="1"/>
          <p:nvPr/>
        </p:nvSpPr>
        <p:spPr>
          <a:xfrm>
            <a:off x="379514" y="2333773"/>
            <a:ext cx="6299610" cy="406265"/>
          </a:xfrm>
          <a:prstGeom prst="rect">
            <a:avLst/>
          </a:prstGeom>
          <a:noFill/>
        </p:spPr>
        <p:txBody>
          <a:bodyPr wrap="none" rtlCol="0">
            <a:spAutoFit/>
          </a:bodyPr>
          <a:lstStyle/>
          <a:p>
            <a:r>
              <a:rPr lang="en-US" dirty="0"/>
              <a:t>Define a copy object that specifies the number of times to iterate</a:t>
            </a:r>
          </a:p>
        </p:txBody>
      </p:sp>
      <p:sp>
        <p:nvSpPr>
          <p:cNvPr id="9" name="TextBox 8"/>
          <p:cNvSpPr txBox="1"/>
          <p:nvPr/>
        </p:nvSpPr>
        <p:spPr>
          <a:xfrm>
            <a:off x="379514" y="3710190"/>
            <a:ext cx="4965398" cy="369332"/>
          </a:xfrm>
          <a:prstGeom prst="rect">
            <a:avLst/>
          </a:prstGeom>
          <a:noFill/>
        </p:spPr>
        <p:txBody>
          <a:bodyPr wrap="none" rtlCol="0">
            <a:spAutoFit/>
          </a:bodyPr>
          <a:lstStyle/>
          <a:p>
            <a:r>
              <a:rPr lang="en-US" dirty="0"/>
              <a:t>Use copyIndex to access the current iteration value</a:t>
            </a:r>
          </a:p>
        </p:txBody>
      </p:sp>
      <p:sp>
        <p:nvSpPr>
          <p:cNvPr id="10" name="TextBox 9"/>
          <p:cNvSpPr txBox="1"/>
          <p:nvPr/>
        </p:nvSpPr>
        <p:spPr>
          <a:xfrm>
            <a:off x="379514" y="4697959"/>
            <a:ext cx="8272649" cy="369332"/>
          </a:xfrm>
          <a:prstGeom prst="rect">
            <a:avLst/>
          </a:prstGeom>
          <a:noFill/>
        </p:spPr>
        <p:txBody>
          <a:bodyPr wrap="none" rtlCol="0">
            <a:spAutoFit/>
          </a:bodyPr>
          <a:lstStyle/>
          <a:p>
            <a:r>
              <a:rPr lang="en-US" dirty="0"/>
              <a:t>Use length function to determine the number of iterations based on an array of values</a:t>
            </a:r>
          </a:p>
        </p:txBody>
      </p:sp>
    </p:spTree>
    <p:extLst>
      <p:ext uri="{BB962C8B-B14F-4D97-AF65-F5344CB8AC3E}">
        <p14:creationId xmlns:p14="http://schemas.microsoft.com/office/powerpoint/2010/main" val="2340033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Multiple resource instances – looping on an index value</a:t>
            </a:r>
          </a:p>
        </p:txBody>
      </p:sp>
      <p:pic>
        <p:nvPicPr>
          <p:cNvPr id="4" name="Picture 3"/>
          <p:cNvPicPr>
            <a:picLocks noChangeAspect="1"/>
          </p:cNvPicPr>
          <p:nvPr/>
        </p:nvPicPr>
        <p:blipFill>
          <a:blip r:embed="rId3"/>
          <a:stretch>
            <a:fillRect/>
          </a:stretch>
        </p:blipFill>
        <p:spPr>
          <a:xfrm>
            <a:off x="494324" y="4969185"/>
            <a:ext cx="1924050" cy="904875"/>
          </a:xfrm>
          <a:prstGeom prst="rect">
            <a:avLst/>
          </a:prstGeom>
        </p:spPr>
      </p:pic>
      <p:pic>
        <p:nvPicPr>
          <p:cNvPr id="5" name="Picture 4"/>
          <p:cNvPicPr>
            <a:picLocks noChangeAspect="1"/>
          </p:cNvPicPr>
          <p:nvPr/>
        </p:nvPicPr>
        <p:blipFill rotWithShape="1">
          <a:blip r:embed="rId4"/>
          <a:srcRect l="-11123" t="934" r="11123" b="-934"/>
          <a:stretch/>
        </p:blipFill>
        <p:spPr>
          <a:xfrm>
            <a:off x="-611632" y="1601616"/>
            <a:ext cx="9382125" cy="3190875"/>
          </a:xfrm>
          <a:prstGeom prst="rect">
            <a:avLst/>
          </a:prstGeom>
        </p:spPr>
      </p:pic>
    </p:spTree>
    <p:extLst>
      <p:ext uri="{BB962C8B-B14F-4D97-AF65-F5344CB8AC3E}">
        <p14:creationId xmlns:p14="http://schemas.microsoft.com/office/powerpoint/2010/main" val="51826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93271" y="5132437"/>
            <a:ext cx="9211986" cy="1460779"/>
          </a:xfrm>
        </p:spPr>
        <p:txBody>
          <a:bodyPr/>
          <a:lstStyle/>
          <a:p>
            <a:r>
              <a:rPr lang="en-US" dirty="0"/>
              <a:t>Kevin Hilscher, Cloud Solution Architect</a:t>
            </a:r>
          </a:p>
        </p:txBody>
      </p:sp>
      <p:sp>
        <p:nvSpPr>
          <p:cNvPr id="2" name="Title 1"/>
          <p:cNvSpPr>
            <a:spLocks noGrp="1"/>
          </p:cNvSpPr>
          <p:nvPr>
            <p:ph type="ctrTitle"/>
          </p:nvPr>
        </p:nvSpPr>
        <p:spPr>
          <a:solidFill>
            <a:srgbClr val="007233"/>
          </a:solidFill>
        </p:spPr>
        <p:txBody>
          <a:bodyPr/>
          <a:lstStyle/>
          <a:p>
            <a:r>
              <a:rPr lang="en-US" sz="4000" dirty="0"/>
              <a:t>Introduction to </a:t>
            </a:r>
            <a:br>
              <a:rPr lang="en-US" sz="4000" dirty="0"/>
            </a:br>
            <a:r>
              <a:rPr lang="en-US" sz="4000" dirty="0"/>
              <a:t>Azure Resource Manager (ARM)</a:t>
            </a:r>
            <a:br>
              <a:rPr lang="en-US" sz="4000" dirty="0"/>
            </a:br>
            <a:r>
              <a:rPr lang="en-US" sz="4000" dirty="0"/>
              <a:t>Templates</a:t>
            </a:r>
          </a:p>
        </p:txBody>
      </p:sp>
      <p:sp>
        <p:nvSpPr>
          <p:cNvPr id="3" name="Rectangle 2"/>
          <p:cNvSpPr/>
          <p:nvPr/>
        </p:nvSpPr>
        <p:spPr>
          <a:xfrm>
            <a:off x="-134658" y="4215884"/>
            <a:ext cx="2375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16657330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2622C-E448-4AF1-BA32-64F6A7BA2351}"/>
              </a:ext>
            </a:extLst>
          </p:cNvPr>
          <p:cNvSpPr>
            <a:spLocks noGrp="1"/>
          </p:cNvSpPr>
          <p:nvPr>
            <p:ph type="title"/>
          </p:nvPr>
        </p:nvSpPr>
        <p:spPr/>
        <p:txBody>
          <a:bodyPr/>
          <a:lstStyle/>
          <a:p>
            <a:r>
              <a:rPr lang="en-US" dirty="0"/>
              <a:t>Schema and </a:t>
            </a:r>
            <a:r>
              <a:rPr lang="en-US" dirty="0" err="1"/>
              <a:t>apiVersion</a:t>
            </a:r>
            <a:endParaRPr lang="en-US" dirty="0"/>
          </a:p>
        </p:txBody>
      </p:sp>
      <p:sp>
        <p:nvSpPr>
          <p:cNvPr id="3" name="Content Placeholder 2">
            <a:extLst>
              <a:ext uri="{FF2B5EF4-FFF2-40B4-BE49-F238E27FC236}">
                <a16:creationId xmlns:a16="http://schemas.microsoft.com/office/drawing/2014/main" id="{555E1193-F1D4-4F4D-B9B5-C8E63B5DAE59}"/>
              </a:ext>
            </a:extLst>
          </p:cNvPr>
          <p:cNvSpPr>
            <a:spLocks noGrp="1"/>
          </p:cNvSpPr>
          <p:nvPr>
            <p:ph sz="quarter" idx="10"/>
          </p:nvPr>
        </p:nvSpPr>
        <p:spPr/>
        <p:txBody>
          <a:bodyPr/>
          <a:lstStyle/>
          <a:p>
            <a:r>
              <a:rPr lang="en-US" dirty="0"/>
              <a:t>Schema</a:t>
            </a:r>
          </a:p>
          <a:p>
            <a:pPr lvl="1"/>
            <a:r>
              <a:rPr lang="en-US" sz="2000" dirty="0"/>
              <a:t>Always use the top level schema </a:t>
            </a:r>
            <a:r>
              <a:rPr lang="de-DE" sz="2000" dirty="0">
                <a:hlinkClick r:id="rId3"/>
              </a:rPr>
              <a:t>https://schema.management.azure.com/schemas/2015-01-01/deploymentTemplate.json#</a:t>
            </a:r>
            <a:r>
              <a:rPr lang="de-DE" sz="2000" dirty="0"/>
              <a:t>  which points </a:t>
            </a:r>
            <a:r>
              <a:rPr lang="de-DE" sz="2000" dirty="0">
                <a:hlinkClick r:id="rId4"/>
              </a:rPr>
              <a:t>https://github.com/Azure/azure-resource-manager-schemas</a:t>
            </a:r>
            <a:r>
              <a:rPr lang="de-DE" sz="2000" dirty="0"/>
              <a:t> </a:t>
            </a:r>
          </a:p>
          <a:p>
            <a:pPr lvl="1"/>
            <a:r>
              <a:rPr lang="en-US" sz="2000" dirty="0"/>
              <a:t>That will pull in the proper version of all the child schemas. We update the child schemas so all your existing templates don't have to be updated. Multiple API versions are supported in the child schemas to support "backward </a:t>
            </a:r>
            <a:r>
              <a:rPr lang="en-US" sz="2000" dirty="0" err="1"/>
              <a:t>compat</a:t>
            </a:r>
            <a:r>
              <a:rPr lang="en-US" sz="2000" dirty="0"/>
              <a:t>".</a:t>
            </a:r>
          </a:p>
          <a:p>
            <a:r>
              <a:rPr lang="en-US" dirty="0" err="1"/>
              <a:t>apiVersion</a:t>
            </a:r>
            <a:endParaRPr lang="en-US" dirty="0"/>
          </a:p>
          <a:p>
            <a:pPr marL="457046" lvl="1" indent="0">
              <a:buNone/>
            </a:pPr>
            <a:r>
              <a:rPr lang="en-US" sz="1600" b="1" dirty="0">
                <a:latin typeface="Courier New" panose="02070309020205020404" pitchFamily="49" charset="0"/>
                <a:cs typeface="Courier New" panose="02070309020205020404" pitchFamily="49" charset="0"/>
              </a:rPr>
              <a:t>(Get-</a:t>
            </a:r>
            <a:r>
              <a:rPr lang="en-US" sz="1600" b="1" dirty="0" err="1">
                <a:latin typeface="Courier New" panose="02070309020205020404" pitchFamily="49" charset="0"/>
                <a:cs typeface="Courier New" panose="02070309020205020404" pitchFamily="49" charset="0"/>
              </a:rPr>
              <a:t>AzureRmResourceProvider</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ProviderNamespace</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Microsoft.Insights</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ResourceTypes</a:t>
            </a:r>
            <a:r>
              <a:rPr lang="en-US" sz="1600" b="1" dirty="0">
                <a:latin typeface="Courier New" panose="02070309020205020404" pitchFamily="49" charset="0"/>
                <a:cs typeface="Courier New" panose="02070309020205020404" pitchFamily="49" charset="0"/>
              </a:rPr>
              <a:t> | Where {$_.</a:t>
            </a:r>
            <a:r>
              <a:rPr lang="en-US" sz="1600" b="1" dirty="0" err="1">
                <a:latin typeface="Courier New" panose="02070309020205020404" pitchFamily="49" charset="0"/>
                <a:cs typeface="Courier New" panose="02070309020205020404" pitchFamily="49" charset="0"/>
              </a:rPr>
              <a:t>ResourceTypeName</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eq</a:t>
            </a:r>
            <a:r>
              <a:rPr lang="en-US" sz="1600" b="1" dirty="0">
                <a:latin typeface="Courier New" panose="02070309020205020404" pitchFamily="49" charset="0"/>
                <a:cs typeface="Courier New" panose="02070309020205020404" pitchFamily="49" charset="0"/>
              </a:rPr>
              <a:t> 'components'} | Select -</a:t>
            </a:r>
            <a:r>
              <a:rPr lang="en-US" sz="1600" b="1" dirty="0" err="1">
                <a:latin typeface="Courier New" panose="02070309020205020404" pitchFamily="49" charset="0"/>
                <a:cs typeface="Courier New" panose="02070309020205020404" pitchFamily="49" charset="0"/>
              </a:rPr>
              <a:t>ExpandProperty</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ApiVersions</a:t>
            </a:r>
            <a:endParaRPr lang="en-US" sz="1600" b="1" dirty="0">
              <a:latin typeface="Courier New" panose="02070309020205020404" pitchFamily="49" charset="0"/>
              <a:cs typeface="Courier New" panose="02070309020205020404" pitchFamily="49" charset="0"/>
            </a:endParaRPr>
          </a:p>
          <a:p>
            <a:pPr marL="457046" lvl="1" indent="0">
              <a:buNone/>
            </a:pPr>
            <a:endParaRPr lang="en-US" sz="1600" dirty="0">
              <a:latin typeface="Courier New" panose="02070309020205020404" pitchFamily="49" charset="0"/>
              <a:cs typeface="Courier New" panose="02070309020205020404" pitchFamily="49" charset="0"/>
            </a:endParaRPr>
          </a:p>
          <a:p>
            <a:pPr marL="457046" lvl="1" indent="0">
              <a:buNone/>
            </a:pPr>
            <a:r>
              <a:rPr lang="en-US" sz="1600" dirty="0">
                <a:latin typeface="Courier New" panose="02070309020205020404" pitchFamily="49" charset="0"/>
                <a:cs typeface="Courier New" panose="02070309020205020404" pitchFamily="49" charset="0"/>
              </a:rPr>
              <a:t>2015-05-01</a:t>
            </a:r>
          </a:p>
          <a:p>
            <a:pPr marL="457046" lvl="1" indent="0">
              <a:buNone/>
            </a:pPr>
            <a:r>
              <a:rPr lang="en-US" sz="1600" dirty="0">
                <a:latin typeface="Courier New" panose="02070309020205020404" pitchFamily="49" charset="0"/>
                <a:cs typeface="Courier New" panose="02070309020205020404" pitchFamily="49" charset="0"/>
              </a:rPr>
              <a:t>2014-12-01-preview</a:t>
            </a:r>
          </a:p>
          <a:p>
            <a:pPr marL="457046" lvl="1" indent="0">
              <a:buNone/>
            </a:pPr>
            <a:r>
              <a:rPr lang="en-US" sz="1600" dirty="0">
                <a:latin typeface="Courier New" panose="02070309020205020404" pitchFamily="49" charset="0"/>
                <a:cs typeface="Courier New" panose="02070309020205020404" pitchFamily="49" charset="0"/>
              </a:rPr>
              <a:t>2014-08-01</a:t>
            </a:r>
          </a:p>
          <a:p>
            <a:pPr marL="457046" lvl="1" indent="0">
              <a:buNone/>
            </a:pPr>
            <a:r>
              <a:rPr lang="en-US" sz="1600" dirty="0">
                <a:latin typeface="Courier New" panose="02070309020205020404" pitchFamily="49" charset="0"/>
                <a:cs typeface="Courier New" panose="02070309020205020404" pitchFamily="49" charset="0"/>
              </a:rPr>
              <a:t>2014-04-01</a:t>
            </a:r>
          </a:p>
        </p:txBody>
      </p:sp>
    </p:spTree>
    <p:extLst>
      <p:ext uri="{BB962C8B-B14F-4D97-AF65-F5344CB8AC3E}">
        <p14:creationId xmlns:p14="http://schemas.microsoft.com/office/powerpoint/2010/main" val="8788509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4984519"/>
          </a:xfrm>
        </p:spPr>
        <p:txBody>
          <a:bodyPr/>
          <a:lstStyle/>
          <a:p>
            <a:r>
              <a:rPr lang="en-US" sz="2800" dirty="0"/>
              <a:t>Template describes the </a:t>
            </a:r>
            <a:r>
              <a:rPr lang="en-US" sz="2800" b="1" dirty="0"/>
              <a:t>topology</a:t>
            </a:r>
            <a:r>
              <a:rPr lang="en-US" sz="2800" dirty="0"/>
              <a:t> (outside the box)</a:t>
            </a:r>
          </a:p>
          <a:p>
            <a:r>
              <a:rPr lang="en-US" sz="2800" dirty="0"/>
              <a:t>Template </a:t>
            </a:r>
            <a:r>
              <a:rPr lang="en-US" sz="2800" b="1" dirty="0"/>
              <a:t>extensions can initiate state configuration</a:t>
            </a:r>
            <a:r>
              <a:rPr lang="en-US" sz="2800" dirty="0"/>
              <a:t> (inside the box)</a:t>
            </a:r>
          </a:p>
          <a:p>
            <a:r>
              <a:rPr lang="en-US" sz="2800" dirty="0"/>
              <a:t>Multiple extensions available</a:t>
            </a:r>
          </a:p>
          <a:p>
            <a:pPr lvl="1"/>
            <a:r>
              <a:rPr lang="en-US" sz="2400" dirty="0"/>
              <a:t>DSC</a:t>
            </a:r>
          </a:p>
          <a:p>
            <a:pPr lvl="1"/>
            <a:r>
              <a:rPr lang="en-US" sz="2400" dirty="0"/>
              <a:t>Chef</a:t>
            </a:r>
          </a:p>
          <a:p>
            <a:pPr lvl="1"/>
            <a:r>
              <a:rPr lang="en-US" sz="2400" dirty="0"/>
              <a:t>Puppet</a:t>
            </a:r>
          </a:p>
          <a:p>
            <a:pPr lvl="1"/>
            <a:r>
              <a:rPr lang="en-US" sz="2400" dirty="0"/>
              <a:t>Custom Scripts</a:t>
            </a:r>
          </a:p>
          <a:p>
            <a:pPr lvl="1"/>
            <a:r>
              <a:rPr lang="en-US" sz="2400" dirty="0" err="1"/>
              <a:t>AppService</a:t>
            </a:r>
            <a:r>
              <a:rPr lang="en-US" sz="2400" dirty="0"/>
              <a:t> + </a:t>
            </a:r>
            <a:r>
              <a:rPr lang="en-US" sz="2400" dirty="0" err="1"/>
              <a:t>WebDeploy</a:t>
            </a:r>
            <a:endParaRPr lang="en-US" sz="2400" dirty="0"/>
          </a:p>
          <a:p>
            <a:pPr lvl="1"/>
            <a:r>
              <a:rPr lang="en-US" sz="2400" dirty="0"/>
              <a:t>SQLDB + BACPAC</a:t>
            </a:r>
          </a:p>
        </p:txBody>
      </p:sp>
      <p:sp>
        <p:nvSpPr>
          <p:cNvPr id="3" name="Title 2"/>
          <p:cNvSpPr>
            <a:spLocks noGrp="1"/>
          </p:cNvSpPr>
          <p:nvPr>
            <p:ph type="title"/>
          </p:nvPr>
        </p:nvSpPr>
        <p:spPr/>
        <p:txBody>
          <a:bodyPr/>
          <a:lstStyle/>
          <a:p>
            <a:r>
              <a:rPr lang="en-US" dirty="0"/>
              <a:t>Inside the Box vs. Outside the Box</a:t>
            </a:r>
          </a:p>
        </p:txBody>
      </p:sp>
      <p:pic>
        <p:nvPicPr>
          <p:cNvPr id="4" name="Picture 3"/>
          <p:cNvPicPr>
            <a:picLocks noChangeAspect="1"/>
          </p:cNvPicPr>
          <p:nvPr/>
        </p:nvPicPr>
        <p:blipFill>
          <a:blip r:embed="rId3"/>
          <a:stretch>
            <a:fillRect/>
          </a:stretch>
        </p:blipFill>
        <p:spPr>
          <a:xfrm>
            <a:off x="8038254" y="3354298"/>
            <a:ext cx="2898491" cy="2675530"/>
          </a:xfrm>
          <a:prstGeom prst="rect">
            <a:avLst/>
          </a:prstGeom>
        </p:spPr>
      </p:pic>
    </p:spTree>
    <p:extLst>
      <p:ext uri="{BB962C8B-B14F-4D97-AF65-F5344CB8AC3E}">
        <p14:creationId xmlns:p14="http://schemas.microsoft.com/office/powerpoint/2010/main" val="2168817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a:t>Leveraging </a:t>
            </a:r>
            <a:r>
              <a:rPr lang="fr-CA" dirty="0" err="1"/>
              <a:t>Quickstart</a:t>
            </a:r>
            <a:r>
              <a:rPr lang="fr-CA" dirty="0"/>
              <a:t> </a:t>
            </a:r>
            <a:r>
              <a:rPr lang="fr-CA" dirty="0" err="1"/>
              <a:t>templates</a:t>
            </a:r>
            <a:endParaRPr lang="en-CA" dirty="0"/>
          </a:p>
        </p:txBody>
      </p:sp>
    </p:spTree>
    <p:extLst>
      <p:ext uri="{BB962C8B-B14F-4D97-AF65-F5344CB8AC3E}">
        <p14:creationId xmlns:p14="http://schemas.microsoft.com/office/powerpoint/2010/main" val="24527414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dirty="0" err="1"/>
              <a:t>Deploy</a:t>
            </a:r>
            <a:r>
              <a:rPr lang="fr-CA" dirty="0"/>
              <a:t> </a:t>
            </a:r>
            <a:r>
              <a:rPr lang="fr-CA" dirty="0" err="1"/>
              <a:t>using</a:t>
            </a:r>
            <a:r>
              <a:rPr lang="fr-CA" dirty="0"/>
              <a:t> the Azure Portal</a:t>
            </a:r>
            <a:endParaRPr lang="en-CA" dirty="0"/>
          </a:p>
        </p:txBody>
      </p:sp>
    </p:spTree>
    <p:extLst>
      <p:ext uri="{BB962C8B-B14F-4D97-AF65-F5344CB8AC3E}">
        <p14:creationId xmlns:p14="http://schemas.microsoft.com/office/powerpoint/2010/main" val="17683580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0FB833-8CDD-4908-9C3E-A21057895346}"/>
              </a:ext>
            </a:extLst>
          </p:cNvPr>
          <p:cNvSpPr>
            <a:spLocks noGrp="1"/>
          </p:cNvSpPr>
          <p:nvPr>
            <p:ph type="title"/>
          </p:nvPr>
        </p:nvSpPr>
        <p:spPr/>
        <p:txBody>
          <a:bodyPr/>
          <a:lstStyle/>
          <a:p>
            <a:r>
              <a:rPr lang="en-US" dirty="0"/>
              <a:t>Create, debug, deploy an ARM Template</a:t>
            </a:r>
          </a:p>
        </p:txBody>
      </p:sp>
    </p:spTree>
    <p:extLst>
      <p:ext uri="{BB962C8B-B14F-4D97-AF65-F5344CB8AC3E}">
        <p14:creationId xmlns:p14="http://schemas.microsoft.com/office/powerpoint/2010/main" val="285440088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6BD947-CD0A-4D36-A0FE-69B905DBCED2}"/>
              </a:ext>
            </a:extLst>
          </p:cNvPr>
          <p:cNvSpPr>
            <a:spLocks noGrp="1"/>
          </p:cNvSpPr>
          <p:nvPr>
            <p:ph type="title"/>
          </p:nvPr>
        </p:nvSpPr>
        <p:spPr/>
        <p:txBody>
          <a:bodyPr/>
          <a:lstStyle/>
          <a:p>
            <a:r>
              <a:rPr lang="en-US" dirty="0"/>
              <a:t>Lab – Customizing an ARM Template</a:t>
            </a:r>
          </a:p>
        </p:txBody>
      </p:sp>
      <p:sp>
        <p:nvSpPr>
          <p:cNvPr id="4" name="Text Placeholder 3">
            <a:extLst>
              <a:ext uri="{FF2B5EF4-FFF2-40B4-BE49-F238E27FC236}">
                <a16:creationId xmlns:a16="http://schemas.microsoft.com/office/drawing/2014/main" id="{5054F388-0AA3-4659-9BC7-912C3AC759BE}"/>
              </a:ext>
            </a:extLst>
          </p:cNvPr>
          <p:cNvSpPr>
            <a:spLocks noGrp="1"/>
          </p:cNvSpPr>
          <p:nvPr>
            <p:ph sz="quarter" idx="10"/>
          </p:nvPr>
        </p:nvSpPr>
        <p:spPr/>
        <p:txBody>
          <a:bodyPr/>
          <a:lstStyle/>
          <a:p>
            <a:r>
              <a:rPr lang="en-US" dirty="0"/>
              <a:t>Customize the Linux ARM template at </a:t>
            </a:r>
            <a:r>
              <a:rPr lang="en-US" dirty="0">
                <a:hlinkClick r:id="rId3"/>
              </a:rPr>
              <a:t>https://github.com/khilscher/ARM_HoL/tree/master/LinuxVM</a:t>
            </a:r>
            <a:r>
              <a:rPr lang="en-US" dirty="0"/>
              <a:t> to:</a:t>
            </a:r>
          </a:p>
          <a:p>
            <a:pPr lvl="1"/>
            <a:r>
              <a:rPr lang="en-US" dirty="0"/>
              <a:t>Deploy a different VM size </a:t>
            </a:r>
          </a:p>
          <a:p>
            <a:pPr lvl="2"/>
            <a:r>
              <a:rPr lang="en-US" dirty="0"/>
              <a:t>Hint: Get-</a:t>
            </a:r>
            <a:r>
              <a:rPr lang="en-US" dirty="0" err="1"/>
              <a:t>AzureRmVMSize</a:t>
            </a:r>
            <a:r>
              <a:rPr lang="en-US" dirty="0"/>
              <a:t> -Location 'West US’</a:t>
            </a:r>
          </a:p>
          <a:p>
            <a:pPr lvl="1"/>
            <a:r>
              <a:rPr lang="en-US" dirty="0"/>
              <a:t>Deploy a different OS image</a:t>
            </a:r>
          </a:p>
          <a:p>
            <a:pPr lvl="2"/>
            <a:r>
              <a:rPr lang="en-US" dirty="0"/>
              <a:t>Hint: Get-</a:t>
            </a:r>
            <a:r>
              <a:rPr lang="en-US" dirty="0" err="1"/>
              <a:t>AzureRMVMImagePublisher</a:t>
            </a:r>
            <a:r>
              <a:rPr lang="en-US" dirty="0"/>
              <a:t>, Get-</a:t>
            </a:r>
            <a:r>
              <a:rPr lang="en-US" dirty="0" err="1"/>
              <a:t>AzureRMVMImageOffer</a:t>
            </a:r>
            <a:r>
              <a:rPr lang="en-US" dirty="0"/>
              <a:t>, Get-</a:t>
            </a:r>
            <a:r>
              <a:rPr lang="en-US" dirty="0" err="1"/>
              <a:t>AzureRMVMImageSku</a:t>
            </a:r>
            <a:endParaRPr lang="en-US" dirty="0"/>
          </a:p>
          <a:p>
            <a:pPr lvl="1"/>
            <a:r>
              <a:rPr lang="en-US" dirty="0"/>
              <a:t>Create a </a:t>
            </a:r>
            <a:r>
              <a:rPr lang="en-US" dirty="0" err="1"/>
              <a:t>VNet</a:t>
            </a:r>
            <a:r>
              <a:rPr lang="en-US" dirty="0"/>
              <a:t> name based on an input parameter</a:t>
            </a:r>
          </a:p>
          <a:p>
            <a:pPr lvl="1"/>
            <a:r>
              <a:rPr lang="en-US" dirty="0"/>
              <a:t>Create a NSG name based on the VNET name with “-</a:t>
            </a:r>
            <a:r>
              <a:rPr lang="en-US" dirty="0" err="1"/>
              <a:t>nsg</a:t>
            </a:r>
            <a:r>
              <a:rPr lang="en-US" dirty="0"/>
              <a:t>” appended</a:t>
            </a:r>
          </a:p>
        </p:txBody>
      </p:sp>
    </p:spTree>
    <p:extLst>
      <p:ext uri="{BB962C8B-B14F-4D97-AF65-F5344CB8AC3E}">
        <p14:creationId xmlns:p14="http://schemas.microsoft.com/office/powerpoint/2010/main" val="3457291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CD1793-18FC-47DE-A06D-240181A03695}"/>
              </a:ext>
            </a:extLst>
          </p:cNvPr>
          <p:cNvSpPr>
            <a:spLocks noGrp="1"/>
          </p:cNvSpPr>
          <p:nvPr>
            <p:ph type="title"/>
          </p:nvPr>
        </p:nvSpPr>
        <p:spPr/>
        <p:txBody>
          <a:bodyPr>
            <a:normAutofit/>
          </a:bodyPr>
          <a:lstStyle/>
          <a:p>
            <a:r>
              <a:rPr lang="en-US" dirty="0"/>
              <a:t>Check an ARM template into a source code repository</a:t>
            </a:r>
            <a:br>
              <a:rPr lang="en-US" dirty="0"/>
            </a:br>
            <a:endParaRPr lang="en-US" dirty="0"/>
          </a:p>
        </p:txBody>
      </p:sp>
    </p:spTree>
    <p:extLst>
      <p:ext uri="{BB962C8B-B14F-4D97-AF65-F5344CB8AC3E}">
        <p14:creationId xmlns:p14="http://schemas.microsoft.com/office/powerpoint/2010/main" val="15425259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4C82B00-E995-48FA-BC7A-652C07FA92C7}"/>
              </a:ext>
            </a:extLst>
          </p:cNvPr>
          <p:cNvSpPr>
            <a:spLocks noGrp="1"/>
          </p:cNvSpPr>
          <p:nvPr>
            <p:ph type="body" sz="quarter" idx="10"/>
          </p:nvPr>
        </p:nvSpPr>
        <p:spPr/>
        <p:txBody>
          <a:bodyPr/>
          <a:lstStyle/>
          <a:p>
            <a:r>
              <a:rPr lang="en-US" dirty="0"/>
              <a:t>git clone</a:t>
            </a:r>
          </a:p>
          <a:p>
            <a:r>
              <a:rPr lang="en-US" dirty="0"/>
              <a:t>git status</a:t>
            </a:r>
          </a:p>
          <a:p>
            <a:r>
              <a:rPr lang="en-US" dirty="0"/>
              <a:t>git add .</a:t>
            </a:r>
          </a:p>
          <a:p>
            <a:r>
              <a:rPr lang="en-US" dirty="0"/>
              <a:t>git commit –m “some comment”</a:t>
            </a:r>
          </a:p>
          <a:p>
            <a:r>
              <a:rPr lang="en-US" dirty="0"/>
              <a:t>git push</a:t>
            </a:r>
          </a:p>
        </p:txBody>
      </p:sp>
      <p:sp>
        <p:nvSpPr>
          <p:cNvPr id="3" name="Title 2">
            <a:extLst>
              <a:ext uri="{FF2B5EF4-FFF2-40B4-BE49-F238E27FC236}">
                <a16:creationId xmlns:a16="http://schemas.microsoft.com/office/drawing/2014/main" id="{E737472F-4AE9-4220-A2E8-4204D46E4776}"/>
              </a:ext>
            </a:extLst>
          </p:cNvPr>
          <p:cNvSpPr>
            <a:spLocks noGrp="1"/>
          </p:cNvSpPr>
          <p:nvPr>
            <p:ph type="title"/>
          </p:nvPr>
        </p:nvSpPr>
        <p:spPr/>
        <p:txBody>
          <a:bodyPr/>
          <a:lstStyle/>
          <a:p>
            <a:r>
              <a:rPr lang="en-US" dirty="0"/>
              <a:t>Key Git Commands</a:t>
            </a:r>
          </a:p>
        </p:txBody>
      </p:sp>
    </p:spTree>
    <p:extLst>
      <p:ext uri="{BB962C8B-B14F-4D97-AF65-F5344CB8AC3E}">
        <p14:creationId xmlns:p14="http://schemas.microsoft.com/office/powerpoint/2010/main" val="305626530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3B2AD-9590-430C-949F-872B70D45689}"/>
              </a:ext>
            </a:extLst>
          </p:cNvPr>
          <p:cNvSpPr>
            <a:spLocks noGrp="1"/>
          </p:cNvSpPr>
          <p:nvPr>
            <p:ph type="title"/>
          </p:nvPr>
        </p:nvSpPr>
        <p:spPr/>
        <p:txBody>
          <a:bodyPr>
            <a:normAutofit/>
          </a:bodyPr>
          <a:lstStyle/>
          <a:p>
            <a:r>
              <a:rPr lang="en-US" dirty="0"/>
              <a:t>Deploy an ARM template using a VSTS release pipeline</a:t>
            </a:r>
          </a:p>
        </p:txBody>
      </p:sp>
    </p:spTree>
    <p:extLst>
      <p:ext uri="{BB962C8B-B14F-4D97-AF65-F5344CB8AC3E}">
        <p14:creationId xmlns:p14="http://schemas.microsoft.com/office/powerpoint/2010/main" val="12309254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83F88E-C18C-4D64-A34C-8FB344A25C32}"/>
              </a:ext>
            </a:extLst>
          </p:cNvPr>
          <p:cNvSpPr>
            <a:spLocks noGrp="1"/>
          </p:cNvSpPr>
          <p:nvPr>
            <p:ph type="title"/>
          </p:nvPr>
        </p:nvSpPr>
        <p:spPr/>
        <p:txBody>
          <a:bodyPr/>
          <a:lstStyle/>
          <a:p>
            <a:r>
              <a:rPr lang="en-US" dirty="0"/>
              <a:t>Goals</a:t>
            </a:r>
          </a:p>
        </p:txBody>
      </p:sp>
      <p:sp>
        <p:nvSpPr>
          <p:cNvPr id="6" name="Content Placeholder 5">
            <a:extLst>
              <a:ext uri="{FF2B5EF4-FFF2-40B4-BE49-F238E27FC236}">
                <a16:creationId xmlns:a16="http://schemas.microsoft.com/office/drawing/2014/main" id="{D7F952E3-517D-4026-B357-506820153381}"/>
              </a:ext>
            </a:extLst>
          </p:cNvPr>
          <p:cNvSpPr>
            <a:spLocks noGrp="1"/>
          </p:cNvSpPr>
          <p:nvPr>
            <p:ph sz="quarter" idx="10"/>
          </p:nvPr>
        </p:nvSpPr>
        <p:spPr/>
        <p:txBody>
          <a:bodyPr/>
          <a:lstStyle/>
          <a:p>
            <a:r>
              <a:rPr lang="en-US" dirty="0"/>
              <a:t>Quick intro to the Azure Resource Manager (ARM)</a:t>
            </a:r>
          </a:p>
          <a:p>
            <a:r>
              <a:rPr lang="en-US" dirty="0"/>
              <a:t>Understand the anatomy of an ARM template</a:t>
            </a:r>
          </a:p>
          <a:p>
            <a:r>
              <a:rPr lang="en-US" dirty="0"/>
              <a:t>Create, debug and deploy an ARM template</a:t>
            </a:r>
          </a:p>
          <a:p>
            <a:r>
              <a:rPr lang="en-US" dirty="0"/>
              <a:t>Check an ARM template into a source code repository</a:t>
            </a:r>
          </a:p>
          <a:p>
            <a:r>
              <a:rPr lang="en-US" dirty="0"/>
              <a:t>Deploy an ARM template using a VSTS release pipeline</a:t>
            </a:r>
          </a:p>
        </p:txBody>
      </p:sp>
    </p:spTree>
    <p:extLst>
      <p:ext uri="{BB962C8B-B14F-4D97-AF65-F5344CB8AC3E}">
        <p14:creationId xmlns:p14="http://schemas.microsoft.com/office/powerpoint/2010/main" val="39595777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392DC-09D1-4C2D-B81D-F23B052CBB14}"/>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407627882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Tools</a:t>
            </a:r>
          </a:p>
        </p:txBody>
      </p:sp>
      <p:sp>
        <p:nvSpPr>
          <p:cNvPr id="3" name="Content Placeholder 2"/>
          <p:cNvSpPr>
            <a:spLocks noGrp="1"/>
          </p:cNvSpPr>
          <p:nvPr>
            <p:ph sz="quarter" idx="10"/>
          </p:nvPr>
        </p:nvSpPr>
        <p:spPr/>
        <p:txBody>
          <a:bodyPr>
            <a:normAutofit fontScale="85000" lnSpcReduction="10000"/>
          </a:bodyPr>
          <a:lstStyle/>
          <a:p>
            <a:r>
              <a:rPr lang="en-CA" dirty="0"/>
              <a:t>Visual Studio 2015 or Visual Studio Code</a:t>
            </a:r>
          </a:p>
          <a:p>
            <a:r>
              <a:rPr lang="en-CA" dirty="0"/>
              <a:t>Resource Explorer </a:t>
            </a:r>
            <a:r>
              <a:rPr lang="en-CA" sz="2400" dirty="0">
                <a:hlinkClick r:id="rId3"/>
              </a:rPr>
              <a:t>https://resources.azure.com</a:t>
            </a:r>
            <a:r>
              <a:rPr lang="en-CA" sz="2400" dirty="0"/>
              <a:t> </a:t>
            </a:r>
            <a:endParaRPr lang="en-CA" dirty="0"/>
          </a:p>
          <a:p>
            <a:r>
              <a:rPr lang="en-CA" dirty="0"/>
              <a:t>Export template from Azure Portal</a:t>
            </a:r>
          </a:p>
          <a:p>
            <a:r>
              <a:rPr lang="en-CA" dirty="0"/>
              <a:t>Schemas </a:t>
            </a:r>
          </a:p>
          <a:p>
            <a:pPr lvl="1"/>
            <a:r>
              <a:rPr lang="en-CA" sz="2400" dirty="0">
                <a:hlinkClick r:id="rId4"/>
              </a:rPr>
              <a:t>https://github.com/Azure/azure-resource-manager-schemas</a:t>
            </a:r>
            <a:endParaRPr lang="en-CA" sz="2400" dirty="0"/>
          </a:p>
          <a:p>
            <a:pPr lvl="1"/>
            <a:r>
              <a:rPr lang="en-CA" sz="2400" dirty="0">
                <a:hlinkClick r:id="rId5"/>
              </a:rPr>
              <a:t>https://azure.microsoft.com/en-us/documentation/articles/resource-manager-supported-services/</a:t>
            </a:r>
            <a:r>
              <a:rPr lang="en-CA" sz="2400" dirty="0"/>
              <a:t> </a:t>
            </a:r>
          </a:p>
          <a:p>
            <a:r>
              <a:rPr lang="en-CA" dirty="0"/>
              <a:t>Audit logs</a:t>
            </a:r>
          </a:p>
          <a:p>
            <a:r>
              <a:rPr lang="en-CA" dirty="0" err="1"/>
              <a:t>Quickstart</a:t>
            </a:r>
            <a:r>
              <a:rPr lang="en-CA" dirty="0"/>
              <a:t> templates </a:t>
            </a:r>
          </a:p>
          <a:p>
            <a:pPr lvl="1"/>
            <a:r>
              <a:rPr lang="en-CA" sz="2400" dirty="0">
                <a:hlinkClick r:id="rId6"/>
              </a:rPr>
              <a:t>https://github.com/Azure/azure-quickstart-templates</a:t>
            </a:r>
            <a:r>
              <a:rPr lang="en-CA" sz="2400" dirty="0"/>
              <a:t> </a:t>
            </a:r>
          </a:p>
          <a:p>
            <a:pPr lvl="1"/>
            <a:r>
              <a:rPr lang="en-CA" sz="2400" dirty="0">
                <a:hlinkClick r:id="rId7"/>
              </a:rPr>
              <a:t>https://azure.microsoft.com/en-us/documentation/templates/</a:t>
            </a:r>
            <a:endParaRPr lang="en-CA" sz="2400" dirty="0"/>
          </a:p>
          <a:p>
            <a:r>
              <a:rPr lang="en-CA" dirty="0"/>
              <a:t>Visualisation </a:t>
            </a:r>
            <a:r>
              <a:rPr lang="en-CA" sz="2400" dirty="0">
                <a:hlinkClick r:id="rId8"/>
              </a:rPr>
              <a:t>http://armviz.io</a:t>
            </a:r>
            <a:r>
              <a:rPr lang="en-CA" sz="2400" dirty="0"/>
              <a:t> </a:t>
            </a:r>
          </a:p>
          <a:p>
            <a:endParaRPr lang="en-CA" sz="2800" dirty="0"/>
          </a:p>
          <a:p>
            <a:endParaRPr lang="en-CA" dirty="0"/>
          </a:p>
        </p:txBody>
      </p:sp>
    </p:spTree>
    <p:extLst>
      <p:ext uri="{BB962C8B-B14F-4D97-AF65-F5344CB8AC3E}">
        <p14:creationId xmlns:p14="http://schemas.microsoft.com/office/powerpoint/2010/main" val="28563975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8FD3C-868A-4D62-A524-B2EC1C0D2D9B}"/>
              </a:ext>
            </a:extLst>
          </p:cNvPr>
          <p:cNvSpPr>
            <a:spLocks noGrp="1"/>
          </p:cNvSpPr>
          <p:nvPr>
            <p:ph type="title"/>
          </p:nvPr>
        </p:nvSpPr>
        <p:spPr/>
        <p:txBody>
          <a:bodyPr/>
          <a:lstStyle/>
          <a:p>
            <a:r>
              <a:rPr lang="en-US" dirty="0"/>
              <a:t>Custom Script Extension</a:t>
            </a:r>
          </a:p>
        </p:txBody>
      </p:sp>
      <p:sp>
        <p:nvSpPr>
          <p:cNvPr id="3" name="Content Placeholder 2">
            <a:extLst>
              <a:ext uri="{FF2B5EF4-FFF2-40B4-BE49-F238E27FC236}">
                <a16:creationId xmlns:a16="http://schemas.microsoft.com/office/drawing/2014/main" id="{1A45FF3F-DA9B-443C-87E1-AC1A6E854295}"/>
              </a:ext>
            </a:extLst>
          </p:cNvPr>
          <p:cNvSpPr>
            <a:spLocks noGrp="1"/>
          </p:cNvSpPr>
          <p:nvPr>
            <p:ph sz="quarter" idx="10"/>
          </p:nvPr>
        </p:nvSpPr>
        <p:spPr>
          <a:xfrm>
            <a:off x="379413" y="1388226"/>
            <a:ext cx="5020723" cy="2453404"/>
          </a:xfrm>
        </p:spPr>
        <p:txBody>
          <a:bodyPr/>
          <a:lstStyle/>
          <a:p>
            <a:r>
              <a:rPr lang="en-US" sz="2400" dirty="0"/>
              <a:t>The script needs to be stored in Azure Blob storage, or any other location accessible through a valid URL.</a:t>
            </a:r>
          </a:p>
          <a:p>
            <a:r>
              <a:rPr lang="en-US" sz="2400" dirty="0">
                <a:hlinkClick r:id="rId3"/>
              </a:rPr>
              <a:t>https://docs.microsoft.com/en-us/azure/virtual-machines/windows/extensions-customscript</a:t>
            </a:r>
            <a:r>
              <a:rPr lang="en-US" sz="2400" dirty="0"/>
              <a:t> </a:t>
            </a:r>
          </a:p>
          <a:p>
            <a:endParaRPr lang="en-US" dirty="0"/>
          </a:p>
        </p:txBody>
      </p:sp>
      <p:sp>
        <p:nvSpPr>
          <p:cNvPr id="24" name="TextBox 23">
            <a:extLst>
              <a:ext uri="{FF2B5EF4-FFF2-40B4-BE49-F238E27FC236}">
                <a16:creationId xmlns:a16="http://schemas.microsoft.com/office/drawing/2014/main" id="{104A6F6B-F269-4CAE-B9D2-F9D5D0069AAC}"/>
              </a:ext>
            </a:extLst>
          </p:cNvPr>
          <p:cNvSpPr txBox="1"/>
          <p:nvPr/>
        </p:nvSpPr>
        <p:spPr>
          <a:xfrm>
            <a:off x="5262113" y="1524001"/>
            <a:ext cx="6751608" cy="4108817"/>
          </a:xfrm>
          <a:prstGeom prst="rect">
            <a:avLst/>
          </a:prstGeom>
          <a:noFill/>
        </p:spPr>
        <p:txBody>
          <a:bodyPr wrap="square" rtlCol="0">
            <a:spAutoFit/>
          </a:bodyPr>
          <a:lstStyle/>
          <a:p>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apiVersion</a:t>
            </a:r>
            <a:r>
              <a:rPr lang="en-US" sz="900" dirty="0">
                <a:latin typeface="Courier New" panose="02070309020205020404" pitchFamily="49" charset="0"/>
                <a:cs typeface="Courier New" panose="02070309020205020404" pitchFamily="49" charset="0"/>
              </a:rPr>
              <a:t>": "2015-06-15",</a:t>
            </a:r>
          </a:p>
          <a:p>
            <a:r>
              <a:rPr lang="en-US" sz="900" dirty="0">
                <a:latin typeface="Courier New" panose="02070309020205020404" pitchFamily="49" charset="0"/>
                <a:cs typeface="Courier New" panose="02070309020205020404" pitchFamily="49" charset="0"/>
              </a:rPr>
              <a:t>    "type": "</a:t>
            </a:r>
            <a:r>
              <a:rPr lang="en-US" sz="900" dirty="0" err="1">
                <a:latin typeface="Courier New" panose="02070309020205020404" pitchFamily="49" charset="0"/>
                <a:cs typeface="Courier New" panose="02070309020205020404" pitchFamily="49" charset="0"/>
              </a:rPr>
              <a:t>Microsoft.Compute</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virtualMachines</a:t>
            </a:r>
            <a:r>
              <a:rPr lang="en-US" sz="900" dirty="0">
                <a:latin typeface="Courier New" panose="02070309020205020404" pitchFamily="49" charset="0"/>
                <a:cs typeface="Courier New" panose="02070309020205020404" pitchFamily="49" charset="0"/>
              </a:rPr>
              <a:t>/extensions",</a:t>
            </a:r>
          </a:p>
          <a:p>
            <a:r>
              <a:rPr lang="en-US" sz="900" dirty="0">
                <a:latin typeface="Courier New" panose="02070309020205020404" pitchFamily="49" charset="0"/>
                <a:cs typeface="Courier New" panose="02070309020205020404" pitchFamily="49" charset="0"/>
              </a:rPr>
              <a:t>    "name": "config-app",</a:t>
            </a:r>
          </a:p>
          <a:p>
            <a:r>
              <a:rPr lang="en-US" sz="900" dirty="0">
                <a:latin typeface="Courier New" panose="02070309020205020404" pitchFamily="49" charset="0"/>
                <a:cs typeface="Courier New" panose="02070309020205020404" pitchFamily="49" charset="0"/>
              </a:rPr>
              <a:t>    "location": "[</a:t>
            </a:r>
            <a:r>
              <a:rPr lang="en-US" sz="900" dirty="0" err="1">
                <a:latin typeface="Courier New" panose="02070309020205020404" pitchFamily="49" charset="0"/>
                <a:cs typeface="Courier New" panose="02070309020205020404" pitchFamily="49" charset="0"/>
              </a:rPr>
              <a:t>resourceGroup</a:t>
            </a:r>
            <a:r>
              <a:rPr lang="en-US" sz="900" dirty="0">
                <a:latin typeface="Courier New" panose="02070309020205020404" pitchFamily="49" charset="0"/>
                <a:cs typeface="Courier New" panose="02070309020205020404" pitchFamily="49" charset="0"/>
              </a:rPr>
              <a:t>().location]",</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dependsOn</a:t>
            </a:r>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concat</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Microsoft.Compute</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virtualMachines</a:t>
            </a:r>
            <a:r>
              <a:rPr lang="en-US" sz="900" dirty="0">
                <a:latin typeface="Courier New" panose="02070309020205020404" pitchFamily="49" charset="0"/>
                <a:cs typeface="Courier New" panose="02070309020205020404" pitchFamily="49" charset="0"/>
              </a:rPr>
              <a:t>/', variables('</a:t>
            </a:r>
            <a:r>
              <a:rPr lang="en-US" sz="900" dirty="0" err="1">
                <a:latin typeface="Courier New" panose="02070309020205020404" pitchFamily="49" charset="0"/>
                <a:cs typeface="Courier New" panose="02070309020205020404" pitchFamily="49" charset="0"/>
              </a:rPr>
              <a:t>vmName</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copyindex</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"[variables('</a:t>
            </a:r>
            <a:r>
              <a:rPr lang="en-US" sz="900" dirty="0" err="1">
                <a:latin typeface="Courier New" panose="02070309020205020404" pitchFamily="49" charset="0"/>
                <a:cs typeface="Courier New" panose="02070309020205020404" pitchFamily="49" charset="0"/>
              </a:rPr>
              <a:t>musicstoresqlName</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"tags": {</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displayName</a:t>
            </a:r>
            <a:r>
              <a:rPr lang="en-US" sz="900" dirty="0">
                <a:latin typeface="Courier New" panose="02070309020205020404" pitchFamily="49" charset="0"/>
                <a:cs typeface="Courier New" panose="02070309020205020404" pitchFamily="49" charset="0"/>
              </a:rPr>
              <a:t>": "config-app"</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"properties": {</a:t>
            </a:r>
          </a:p>
          <a:p>
            <a:r>
              <a:rPr lang="en-US" sz="900" dirty="0">
                <a:latin typeface="Courier New" panose="02070309020205020404" pitchFamily="49" charset="0"/>
                <a:cs typeface="Courier New" panose="02070309020205020404" pitchFamily="49" charset="0"/>
              </a:rPr>
              <a:t>        "publisher": "</a:t>
            </a:r>
            <a:r>
              <a:rPr lang="en-US" sz="900" dirty="0" err="1">
                <a:latin typeface="Courier New" panose="02070309020205020404" pitchFamily="49" charset="0"/>
                <a:cs typeface="Courier New" panose="02070309020205020404" pitchFamily="49" charset="0"/>
              </a:rPr>
              <a:t>Microsoft.Compute</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"type": "</a:t>
            </a:r>
            <a:r>
              <a:rPr lang="en-US" sz="900" dirty="0" err="1">
                <a:latin typeface="Courier New" panose="02070309020205020404" pitchFamily="49" charset="0"/>
                <a:cs typeface="Courier New" panose="02070309020205020404" pitchFamily="49" charset="0"/>
              </a:rPr>
              <a:t>CustomScriptExtension</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typeHandlerVersion</a:t>
            </a:r>
            <a:r>
              <a:rPr lang="en-US" sz="900" dirty="0">
                <a:latin typeface="Courier New" panose="02070309020205020404" pitchFamily="49" charset="0"/>
                <a:cs typeface="Courier New" panose="02070309020205020404" pitchFamily="49" charset="0"/>
              </a:rPr>
              <a:t>": "1.9",</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autoUpgradeMinorVersion</a:t>
            </a:r>
            <a:r>
              <a:rPr lang="en-US" sz="900" dirty="0">
                <a:latin typeface="Courier New" panose="02070309020205020404" pitchFamily="49" charset="0"/>
                <a:cs typeface="Courier New" panose="02070309020205020404" pitchFamily="49" charset="0"/>
              </a:rPr>
              <a:t>": true,</a:t>
            </a:r>
          </a:p>
          <a:p>
            <a:r>
              <a:rPr lang="en-US" sz="900" dirty="0">
                <a:latin typeface="Courier New" panose="02070309020205020404" pitchFamily="49" charset="0"/>
                <a:cs typeface="Courier New" panose="02070309020205020404" pitchFamily="49" charset="0"/>
              </a:rPr>
              <a:t>        "settings": {</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fileUris</a:t>
            </a:r>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"script location"</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protectedSettings</a:t>
            </a:r>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commandToExecute</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myExecutionCommand</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storageAccountName</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myStorageAccountName</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storageAccountKey</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myStorageAccountKey</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072195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6598A-203B-4DE2-8874-8E697C2D75C1}"/>
              </a:ext>
            </a:extLst>
          </p:cNvPr>
          <p:cNvSpPr>
            <a:spLocks noGrp="1"/>
          </p:cNvSpPr>
          <p:nvPr>
            <p:ph type="title"/>
          </p:nvPr>
        </p:nvSpPr>
        <p:spPr/>
        <p:txBody>
          <a:bodyPr/>
          <a:lstStyle/>
          <a:p>
            <a:r>
              <a:rPr lang="en-US" dirty="0"/>
              <a:t>Desired State Configuration (DSC)</a:t>
            </a:r>
          </a:p>
        </p:txBody>
      </p:sp>
      <p:sp>
        <p:nvSpPr>
          <p:cNvPr id="3" name="Content Placeholder 2">
            <a:extLst>
              <a:ext uri="{FF2B5EF4-FFF2-40B4-BE49-F238E27FC236}">
                <a16:creationId xmlns:a16="http://schemas.microsoft.com/office/drawing/2014/main" id="{EFE943FF-BBAB-4B79-AA69-B86F868FAA2B}"/>
              </a:ext>
            </a:extLst>
          </p:cNvPr>
          <p:cNvSpPr>
            <a:spLocks noGrp="1"/>
          </p:cNvSpPr>
          <p:nvPr>
            <p:ph sz="quarter" idx="10"/>
          </p:nvPr>
        </p:nvSpPr>
        <p:spPr/>
        <p:txBody>
          <a:bodyPr/>
          <a:lstStyle/>
          <a:p>
            <a:r>
              <a:rPr lang="en-US" dirty="0"/>
              <a:t>Used for CM e.g. Install IIS</a:t>
            </a:r>
          </a:p>
          <a:p>
            <a:r>
              <a:rPr lang="en-US" dirty="0"/>
              <a:t>Requires Windows VM + DSC Extension</a:t>
            </a:r>
          </a:p>
          <a:p>
            <a:r>
              <a:rPr lang="en-US" dirty="0"/>
              <a:t>Alternatively use Chef, Puppet or other CM tool.</a:t>
            </a:r>
          </a:p>
        </p:txBody>
      </p:sp>
      <p:sp>
        <p:nvSpPr>
          <p:cNvPr id="4" name="TextBox 3">
            <a:extLst>
              <a:ext uri="{FF2B5EF4-FFF2-40B4-BE49-F238E27FC236}">
                <a16:creationId xmlns:a16="http://schemas.microsoft.com/office/drawing/2014/main" id="{D8BF2E0D-ED73-4F98-992A-EA663B3F0D24}"/>
              </a:ext>
            </a:extLst>
          </p:cNvPr>
          <p:cNvSpPr txBox="1"/>
          <p:nvPr/>
        </p:nvSpPr>
        <p:spPr>
          <a:xfrm>
            <a:off x="925902" y="3703608"/>
            <a:ext cx="6751608" cy="2462213"/>
          </a:xfrm>
          <a:prstGeom prst="rect">
            <a:avLst/>
          </a:prstGeom>
          <a:noFill/>
          <a:ln w="6350">
            <a:solidFill>
              <a:schemeClr val="tx1"/>
            </a:solidFill>
          </a:ln>
        </p:spPr>
        <p:txBody>
          <a:bodyPr wrap="square" rtlCol="0">
            <a:spAutoFit/>
          </a:bodyPr>
          <a:lstStyle/>
          <a:p>
            <a:r>
              <a:rPr lang="en-US" sz="1400" dirty="0">
                <a:latin typeface="Courier New" panose="02070309020205020404" pitchFamily="49" charset="0"/>
                <a:cs typeface="Courier New" panose="02070309020205020404" pitchFamily="49" charset="0"/>
              </a:rPr>
              <a:t>configuration </a:t>
            </a:r>
            <a:r>
              <a:rPr lang="en-US" sz="1400" dirty="0" err="1">
                <a:latin typeface="Courier New" panose="02070309020205020404" pitchFamily="49" charset="0"/>
                <a:cs typeface="Courier New" panose="02070309020205020404" pitchFamily="49" charset="0"/>
              </a:rPr>
              <a:t>IISInstall</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node "localhost"</a:t>
            </a:r>
          </a:p>
          <a:p>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WindowsFeature</a:t>
            </a:r>
            <a:r>
              <a:rPr lang="en-US" sz="1400" dirty="0">
                <a:latin typeface="Courier New" panose="02070309020205020404" pitchFamily="49" charset="0"/>
                <a:cs typeface="Courier New" panose="02070309020205020404" pitchFamily="49" charset="0"/>
              </a:rPr>
              <a:t> IIS </a:t>
            </a:r>
          </a:p>
          <a:p>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Ensure = "Present" </a:t>
            </a:r>
          </a:p>
          <a:p>
            <a:r>
              <a:rPr lang="en-US" sz="1400" dirty="0">
                <a:latin typeface="Courier New" panose="02070309020205020404" pitchFamily="49" charset="0"/>
                <a:cs typeface="Courier New" panose="02070309020205020404" pitchFamily="49" charset="0"/>
              </a:rPr>
              <a:t>            Name = "Web-Server"                       </a:t>
            </a:r>
          </a:p>
          <a:p>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928562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Cmdlets reference</a:t>
            </a:r>
          </a:p>
        </p:txBody>
      </p:sp>
      <p:sp>
        <p:nvSpPr>
          <p:cNvPr id="3" name="Content Placeholder 2"/>
          <p:cNvSpPr>
            <a:spLocks noGrp="1"/>
          </p:cNvSpPr>
          <p:nvPr>
            <p:ph sz="quarter" idx="10"/>
          </p:nvPr>
        </p:nvSpPr>
        <p:spPr/>
        <p:txBody>
          <a:bodyPr>
            <a:noAutofit/>
          </a:bodyPr>
          <a:lstStyle/>
          <a:p>
            <a:pPr>
              <a:lnSpc>
                <a:spcPct val="120000"/>
              </a:lnSpc>
              <a:spcBef>
                <a:spcPts val="0"/>
              </a:spcBef>
            </a:pPr>
            <a:r>
              <a:rPr lang="en-CA" sz="1400" dirty="0"/>
              <a:t>Executing with PowerShell</a:t>
            </a:r>
          </a:p>
          <a:p>
            <a:pPr lvl="1">
              <a:lnSpc>
                <a:spcPct val="120000"/>
              </a:lnSpc>
              <a:spcBef>
                <a:spcPts val="0"/>
              </a:spcBef>
            </a:pPr>
            <a:r>
              <a:rPr lang="en-CA" sz="1400" dirty="0"/>
              <a:t>First you need to install Azure PowerShell - Read this article to install Azure PowerShell. Once installed, launch Azure PowerShell and execute</a:t>
            </a:r>
          </a:p>
          <a:p>
            <a:pPr lvl="1">
              <a:lnSpc>
                <a:spcPct val="120000"/>
              </a:lnSpc>
              <a:spcBef>
                <a:spcPts val="0"/>
              </a:spcBef>
            </a:pPr>
            <a:r>
              <a:rPr lang="en-CA" sz="1400" dirty="0"/>
              <a:t>Login-</a:t>
            </a:r>
            <a:r>
              <a:rPr lang="en-CA" sz="1400" dirty="0" err="1"/>
              <a:t>AzureRMAccount</a:t>
            </a:r>
            <a:r>
              <a:rPr lang="en-CA" sz="1400" dirty="0"/>
              <a:t> - to login into your Azure Subscription and access Azure RM resource commands.</a:t>
            </a:r>
          </a:p>
          <a:p>
            <a:pPr>
              <a:lnSpc>
                <a:spcPct val="120000"/>
              </a:lnSpc>
              <a:spcBef>
                <a:spcPts val="0"/>
              </a:spcBef>
            </a:pPr>
            <a:r>
              <a:rPr lang="en-CA" sz="1400" dirty="0"/>
              <a:t>List available Resource Providers</a:t>
            </a:r>
          </a:p>
          <a:p>
            <a:pPr lvl="1">
              <a:lnSpc>
                <a:spcPct val="120000"/>
              </a:lnSpc>
              <a:spcBef>
                <a:spcPts val="0"/>
              </a:spcBef>
            </a:pPr>
            <a:r>
              <a:rPr lang="en-CA" sz="1400" dirty="0"/>
              <a:t>Get-</a:t>
            </a:r>
            <a:r>
              <a:rPr lang="en-CA" sz="1400" dirty="0" err="1"/>
              <a:t>AzureRmResourceProvider</a:t>
            </a:r>
            <a:r>
              <a:rPr lang="en-CA" sz="1400" dirty="0"/>
              <a:t> -</a:t>
            </a:r>
            <a:r>
              <a:rPr lang="en-CA" sz="1400" dirty="0" err="1"/>
              <a:t>ListAvailable</a:t>
            </a:r>
            <a:endParaRPr lang="en-CA" sz="1400" dirty="0"/>
          </a:p>
          <a:p>
            <a:pPr>
              <a:lnSpc>
                <a:spcPct val="120000"/>
              </a:lnSpc>
              <a:spcBef>
                <a:spcPts val="0"/>
              </a:spcBef>
            </a:pPr>
            <a:r>
              <a:rPr lang="en-CA" sz="1400" dirty="0"/>
              <a:t>Get supported locations for a SQL Resource Provider Visit http:///www.sarveshgoel.com for updated version of this article and latest articles</a:t>
            </a:r>
          </a:p>
          <a:p>
            <a:pPr lvl="1">
              <a:lnSpc>
                <a:spcPct val="120000"/>
              </a:lnSpc>
              <a:spcBef>
                <a:spcPts val="0"/>
              </a:spcBef>
            </a:pPr>
            <a:r>
              <a:rPr lang="en-CA" sz="1400" dirty="0"/>
              <a:t>((Get-</a:t>
            </a:r>
            <a:r>
              <a:rPr lang="en-CA" sz="1400" dirty="0" err="1"/>
              <a:t>AzureRmResourceProvider</a:t>
            </a:r>
            <a:r>
              <a:rPr lang="en-CA" sz="1400" dirty="0"/>
              <a:t> -</a:t>
            </a:r>
            <a:r>
              <a:rPr lang="en-CA" sz="1400" dirty="0" err="1"/>
              <a:t>ProviderNameSpace</a:t>
            </a:r>
            <a:r>
              <a:rPr lang="en-CA" sz="1400" dirty="0"/>
              <a:t> </a:t>
            </a:r>
            <a:r>
              <a:rPr lang="en-CA" sz="1400" dirty="0" err="1"/>
              <a:t>Microsoft.Sql</a:t>
            </a:r>
            <a:r>
              <a:rPr lang="en-CA" sz="1400" dirty="0"/>
              <a:t>).</a:t>
            </a:r>
            <a:r>
              <a:rPr lang="en-CA" sz="1400" dirty="0" err="1"/>
              <a:t>ResourceTypes</a:t>
            </a:r>
            <a:r>
              <a:rPr lang="en-CA" sz="1400" dirty="0"/>
              <a:t> | </a:t>
            </a:r>
            <a:r>
              <a:rPr lang="en-CA" sz="1400" dirty="0" err="1"/>
              <a:t>whereobject</a:t>
            </a:r>
            <a:r>
              <a:rPr lang="en-CA" sz="1400" dirty="0"/>
              <a:t> </a:t>
            </a:r>
            <a:r>
              <a:rPr lang="en-CA" sz="1400" dirty="0" err="1"/>
              <a:t>ResourceTypeName</a:t>
            </a:r>
            <a:r>
              <a:rPr lang="en-CA" sz="1400" dirty="0"/>
              <a:t> -</a:t>
            </a:r>
            <a:r>
              <a:rPr lang="en-CA" sz="1400" dirty="0" err="1"/>
              <a:t>eq</a:t>
            </a:r>
            <a:r>
              <a:rPr lang="en-CA" sz="1400" dirty="0"/>
              <a:t> servers).Locations</a:t>
            </a:r>
          </a:p>
          <a:p>
            <a:pPr>
              <a:lnSpc>
                <a:spcPct val="120000"/>
              </a:lnSpc>
              <a:spcBef>
                <a:spcPts val="0"/>
              </a:spcBef>
            </a:pPr>
            <a:r>
              <a:rPr lang="en-CA" sz="1400" dirty="0"/>
              <a:t>Get API Versions of a Resource Provider</a:t>
            </a:r>
          </a:p>
          <a:p>
            <a:pPr lvl="1">
              <a:lnSpc>
                <a:spcPct val="120000"/>
              </a:lnSpc>
              <a:spcBef>
                <a:spcPts val="0"/>
              </a:spcBef>
            </a:pPr>
            <a:r>
              <a:rPr lang="en-CA" sz="1400" dirty="0"/>
              <a:t>((Get-</a:t>
            </a:r>
            <a:r>
              <a:rPr lang="en-CA" sz="1400" dirty="0" err="1"/>
              <a:t>AzureRmResourceProvider</a:t>
            </a:r>
            <a:r>
              <a:rPr lang="en-CA" sz="1400" dirty="0"/>
              <a:t> -</a:t>
            </a:r>
            <a:r>
              <a:rPr lang="en-CA" sz="1400" dirty="0" err="1"/>
              <a:t>ProviderNamespace</a:t>
            </a:r>
            <a:r>
              <a:rPr lang="en-CA" sz="1400" dirty="0"/>
              <a:t> </a:t>
            </a:r>
            <a:r>
              <a:rPr lang="en-CA" sz="1400" dirty="0" err="1"/>
              <a:t>Microsoft.Web</a:t>
            </a:r>
            <a:r>
              <a:rPr lang="en-CA" sz="1400" dirty="0"/>
              <a:t>).</a:t>
            </a:r>
            <a:r>
              <a:rPr lang="en-CA" sz="1400" dirty="0" err="1"/>
              <a:t>ResourceTypes</a:t>
            </a:r>
            <a:r>
              <a:rPr lang="en-CA" sz="1400" dirty="0"/>
              <a:t> | </a:t>
            </a:r>
            <a:r>
              <a:rPr lang="en-CA" sz="1400" dirty="0" err="1"/>
              <a:t>WhereObject</a:t>
            </a:r>
            <a:r>
              <a:rPr lang="en-CA" sz="1400" dirty="0"/>
              <a:t> </a:t>
            </a:r>
            <a:r>
              <a:rPr lang="en-CA" sz="1400" dirty="0" err="1"/>
              <a:t>ResourceTypeName</a:t>
            </a:r>
            <a:r>
              <a:rPr lang="en-CA" sz="1400" dirty="0"/>
              <a:t> -</a:t>
            </a:r>
            <a:r>
              <a:rPr lang="en-CA" sz="1400" dirty="0" err="1"/>
              <a:t>eq</a:t>
            </a:r>
            <a:r>
              <a:rPr lang="en-CA" sz="1400" dirty="0"/>
              <a:t> sites).</a:t>
            </a:r>
            <a:r>
              <a:rPr lang="en-CA" sz="1400" dirty="0" err="1"/>
              <a:t>ApiVersions</a:t>
            </a:r>
            <a:endParaRPr lang="en-CA" sz="1400" dirty="0"/>
          </a:p>
          <a:p>
            <a:pPr>
              <a:lnSpc>
                <a:spcPct val="120000"/>
              </a:lnSpc>
              <a:spcBef>
                <a:spcPts val="0"/>
              </a:spcBef>
            </a:pPr>
            <a:r>
              <a:rPr lang="en-CA" sz="1400" dirty="0"/>
              <a:t>Create a New Resource Group</a:t>
            </a:r>
          </a:p>
          <a:p>
            <a:pPr lvl="1">
              <a:lnSpc>
                <a:spcPct val="120000"/>
              </a:lnSpc>
              <a:spcBef>
                <a:spcPts val="0"/>
              </a:spcBef>
            </a:pPr>
            <a:r>
              <a:rPr lang="en-CA" sz="1400" dirty="0"/>
              <a:t>New-</a:t>
            </a:r>
            <a:r>
              <a:rPr lang="en-CA" sz="1400" dirty="0" err="1"/>
              <a:t>AzureRmResourceGroup</a:t>
            </a:r>
            <a:r>
              <a:rPr lang="en-CA" sz="1400" dirty="0"/>
              <a:t> -Name </a:t>
            </a:r>
            <a:r>
              <a:rPr lang="en-CA" sz="1400" dirty="0" err="1"/>
              <a:t>MyNewResourceGroup</a:t>
            </a:r>
            <a:r>
              <a:rPr lang="en-CA" sz="1400" dirty="0"/>
              <a:t> -Location "East Asia"</a:t>
            </a:r>
          </a:p>
          <a:p>
            <a:pPr>
              <a:lnSpc>
                <a:spcPct val="120000"/>
              </a:lnSpc>
              <a:spcBef>
                <a:spcPts val="0"/>
              </a:spcBef>
            </a:pPr>
            <a:r>
              <a:rPr lang="en-CA" sz="1400" dirty="0"/>
              <a:t>Deploy ARM Template</a:t>
            </a:r>
          </a:p>
          <a:p>
            <a:pPr lvl="1">
              <a:lnSpc>
                <a:spcPct val="120000"/>
              </a:lnSpc>
              <a:spcBef>
                <a:spcPts val="0"/>
              </a:spcBef>
            </a:pPr>
            <a:r>
              <a:rPr lang="en-CA" sz="1400" dirty="0"/>
              <a:t>New-</a:t>
            </a:r>
            <a:r>
              <a:rPr lang="en-CA" sz="1400" dirty="0" err="1"/>
              <a:t>AzureRmResourceGroupDeployment</a:t>
            </a:r>
            <a:r>
              <a:rPr lang="en-CA" sz="1400" dirty="0"/>
              <a:t> -</a:t>
            </a:r>
            <a:r>
              <a:rPr lang="en-CA" sz="1400" dirty="0" err="1"/>
              <a:t>ResourceGroupName</a:t>
            </a:r>
            <a:r>
              <a:rPr lang="en-CA" sz="1400" dirty="0"/>
              <a:t> </a:t>
            </a:r>
            <a:r>
              <a:rPr lang="en-CA" sz="1400" dirty="0" err="1"/>
              <a:t>MyNewResourceGroup</a:t>
            </a:r>
            <a:r>
              <a:rPr lang="en-CA" sz="1400" dirty="0"/>
              <a:t> -</a:t>
            </a:r>
            <a:r>
              <a:rPr lang="en-CA" sz="1400" dirty="0" err="1"/>
              <a:t>TemplateFile</a:t>
            </a:r>
            <a:r>
              <a:rPr lang="en-CA" sz="1400" dirty="0"/>
              <a:t> C:\SarveshARM\Templates\NewSampleVM.json</a:t>
            </a:r>
          </a:p>
          <a:p>
            <a:pPr>
              <a:lnSpc>
                <a:spcPct val="120000"/>
              </a:lnSpc>
              <a:spcBef>
                <a:spcPts val="0"/>
              </a:spcBef>
            </a:pPr>
            <a:r>
              <a:rPr lang="en-CA" sz="1400" dirty="0"/>
              <a:t>Deploy ARM Template with dynamic Parameters</a:t>
            </a:r>
          </a:p>
          <a:p>
            <a:pPr lvl="1">
              <a:lnSpc>
                <a:spcPct val="120000"/>
              </a:lnSpc>
              <a:spcBef>
                <a:spcPts val="0"/>
              </a:spcBef>
            </a:pPr>
            <a:r>
              <a:rPr lang="en-CA" sz="1400" dirty="0"/>
              <a:t>PS C:\&gt; New-</a:t>
            </a:r>
            <a:r>
              <a:rPr lang="en-CA" sz="1400" dirty="0" err="1"/>
              <a:t>AzureRmResourceGroupDeployment</a:t>
            </a:r>
            <a:r>
              <a:rPr lang="en-CA" sz="1400" dirty="0"/>
              <a:t> -</a:t>
            </a:r>
            <a:r>
              <a:rPr lang="en-CA" sz="1400" dirty="0" err="1"/>
              <a:t>ResourceGroupName</a:t>
            </a:r>
            <a:r>
              <a:rPr lang="en-CA" sz="1400" dirty="0"/>
              <a:t> </a:t>
            </a:r>
            <a:r>
              <a:rPr lang="en-CA" sz="1400" dirty="0" err="1"/>
              <a:t>MyNewResourceGroup</a:t>
            </a:r>
            <a:r>
              <a:rPr lang="en-CA" sz="1400" dirty="0"/>
              <a:t> -</a:t>
            </a:r>
            <a:r>
              <a:rPr lang="en-CA" sz="1400" dirty="0" err="1"/>
              <a:t>TemplateFile</a:t>
            </a:r>
            <a:r>
              <a:rPr lang="en-CA" sz="1400" dirty="0"/>
              <a:t> C:\SarveshARM\Templates\NewSampleVM.json -</a:t>
            </a:r>
            <a:r>
              <a:rPr lang="en-CA" sz="1400" dirty="0" err="1"/>
              <a:t>hostingPlanName</a:t>
            </a:r>
            <a:r>
              <a:rPr lang="en-CA" sz="1400" dirty="0"/>
              <a:t> </a:t>
            </a:r>
            <a:r>
              <a:rPr lang="en-CA" sz="1400" dirty="0" err="1"/>
              <a:t>freeplaneast</a:t>
            </a:r>
            <a:r>
              <a:rPr lang="en-CA" sz="1400" dirty="0"/>
              <a:t> -</a:t>
            </a:r>
            <a:r>
              <a:rPr lang="en-CA" sz="1400" dirty="0" err="1"/>
              <a:t>serverName</a:t>
            </a:r>
            <a:r>
              <a:rPr lang="en-CA" sz="1400" dirty="0"/>
              <a:t> </a:t>
            </a:r>
            <a:r>
              <a:rPr lang="en-CA" sz="1400" dirty="0" err="1"/>
              <a:t>testserver</a:t>
            </a:r>
            <a:r>
              <a:rPr lang="en-CA" sz="1400" dirty="0"/>
              <a:t> -</a:t>
            </a:r>
            <a:r>
              <a:rPr lang="en-CA" sz="1400" dirty="0" err="1"/>
              <a:t>administratorLogin</a:t>
            </a:r>
            <a:r>
              <a:rPr lang="en-CA" sz="1400" dirty="0"/>
              <a:t> </a:t>
            </a:r>
            <a:r>
              <a:rPr lang="en-CA" sz="1400" dirty="0" err="1"/>
              <a:t>testadmin</a:t>
            </a:r>
            <a:endParaRPr lang="en-CA" sz="1400" dirty="0"/>
          </a:p>
          <a:p>
            <a:pPr lvl="1">
              <a:lnSpc>
                <a:spcPct val="120000"/>
              </a:lnSpc>
              <a:spcBef>
                <a:spcPts val="0"/>
              </a:spcBef>
            </a:pPr>
            <a:r>
              <a:rPr lang="en-CA" sz="1400" dirty="0"/>
              <a:t>You will be prompted for password (as Secure String) depending on ARM template.</a:t>
            </a:r>
          </a:p>
        </p:txBody>
      </p:sp>
    </p:spTree>
    <p:extLst>
      <p:ext uri="{BB962C8B-B14F-4D97-AF65-F5344CB8AC3E}">
        <p14:creationId xmlns:p14="http://schemas.microsoft.com/office/powerpoint/2010/main" val="27382204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Cmdlets reference</a:t>
            </a:r>
          </a:p>
        </p:txBody>
      </p:sp>
      <p:sp>
        <p:nvSpPr>
          <p:cNvPr id="3" name="Content Placeholder 2"/>
          <p:cNvSpPr>
            <a:spLocks noGrp="1"/>
          </p:cNvSpPr>
          <p:nvPr>
            <p:ph sz="quarter" idx="10"/>
          </p:nvPr>
        </p:nvSpPr>
        <p:spPr/>
        <p:txBody>
          <a:bodyPr>
            <a:noAutofit/>
          </a:bodyPr>
          <a:lstStyle/>
          <a:p>
            <a:pPr>
              <a:lnSpc>
                <a:spcPct val="120000"/>
              </a:lnSpc>
              <a:spcBef>
                <a:spcPts val="0"/>
              </a:spcBef>
            </a:pPr>
            <a:r>
              <a:rPr lang="en-CA" sz="1400" dirty="0"/>
              <a:t>Move a Resource to another Resource Group</a:t>
            </a:r>
          </a:p>
          <a:p>
            <a:pPr lvl="1">
              <a:lnSpc>
                <a:spcPct val="120000"/>
              </a:lnSpc>
              <a:spcBef>
                <a:spcPts val="0"/>
              </a:spcBef>
            </a:pPr>
            <a:r>
              <a:rPr lang="en-CA" sz="1400" dirty="0"/>
              <a:t>$resource = Get-</a:t>
            </a:r>
            <a:r>
              <a:rPr lang="en-CA" sz="1400" dirty="0" err="1"/>
              <a:t>AzureRmResource</a:t>
            </a:r>
            <a:r>
              <a:rPr lang="en-CA" sz="1400" dirty="0"/>
              <a:t> -</a:t>
            </a:r>
            <a:r>
              <a:rPr lang="en-CA" sz="1400" dirty="0" err="1"/>
              <a:t>ResourceName</a:t>
            </a:r>
            <a:r>
              <a:rPr lang="en-CA" sz="1400" dirty="0"/>
              <a:t> </a:t>
            </a:r>
            <a:r>
              <a:rPr lang="en-CA" sz="1400" dirty="0" err="1"/>
              <a:t>ExampleApp</a:t>
            </a:r>
            <a:r>
              <a:rPr lang="en-CA" sz="1400" dirty="0"/>
              <a:t> -</a:t>
            </a:r>
            <a:r>
              <a:rPr lang="en-CA" sz="1400" dirty="0" err="1"/>
              <a:t>ResourceGroupName</a:t>
            </a:r>
            <a:r>
              <a:rPr lang="en-CA" sz="1400" dirty="0"/>
              <a:t> </a:t>
            </a:r>
            <a:r>
              <a:rPr lang="en-CA" sz="1400" dirty="0" err="1"/>
              <a:t>OldRG</a:t>
            </a:r>
            <a:r>
              <a:rPr lang="en-CA" sz="1400" dirty="0"/>
              <a:t> Move-</a:t>
            </a:r>
            <a:r>
              <a:rPr lang="en-CA" sz="1400" dirty="0" err="1"/>
              <a:t>AzureRmResource</a:t>
            </a:r>
            <a:r>
              <a:rPr lang="en-CA" sz="1400" dirty="0"/>
              <a:t> -</a:t>
            </a:r>
            <a:r>
              <a:rPr lang="en-CA" sz="1400" dirty="0" err="1"/>
              <a:t>DestinationResourceGroupName</a:t>
            </a:r>
            <a:r>
              <a:rPr lang="en-CA" sz="1400" dirty="0"/>
              <a:t> </a:t>
            </a:r>
            <a:r>
              <a:rPr lang="en-CA" sz="1400" dirty="0" err="1"/>
              <a:t>NewRG</a:t>
            </a:r>
            <a:r>
              <a:rPr lang="en-CA" sz="1400" dirty="0"/>
              <a:t> -</a:t>
            </a:r>
            <a:r>
              <a:rPr lang="en-CA" sz="1400" dirty="0" err="1"/>
              <a:t>ResourceId</a:t>
            </a:r>
            <a:r>
              <a:rPr lang="en-CA" sz="1400" dirty="0"/>
              <a:t> $</a:t>
            </a:r>
            <a:r>
              <a:rPr lang="en-CA" sz="1400" dirty="0" err="1"/>
              <a:t>resource.ResourceId</a:t>
            </a:r>
            <a:endParaRPr lang="en-CA" sz="1400" dirty="0"/>
          </a:p>
          <a:p>
            <a:pPr>
              <a:lnSpc>
                <a:spcPct val="120000"/>
              </a:lnSpc>
              <a:spcBef>
                <a:spcPts val="0"/>
              </a:spcBef>
            </a:pPr>
            <a:r>
              <a:rPr lang="en-CA" sz="1400" dirty="0"/>
              <a:t>Remove a Resource from Resource Group</a:t>
            </a:r>
          </a:p>
          <a:p>
            <a:pPr lvl="1">
              <a:lnSpc>
                <a:spcPct val="120000"/>
              </a:lnSpc>
              <a:spcBef>
                <a:spcPts val="0"/>
              </a:spcBef>
            </a:pPr>
            <a:r>
              <a:rPr lang="en-CA" sz="1400" dirty="0"/>
              <a:t>Remove-</a:t>
            </a:r>
            <a:r>
              <a:rPr lang="en-CA" sz="1400" dirty="0" err="1"/>
              <a:t>AzureRmResource</a:t>
            </a:r>
            <a:r>
              <a:rPr lang="en-CA" sz="1400" dirty="0"/>
              <a:t> -Name </a:t>
            </a:r>
            <a:r>
              <a:rPr lang="en-CA" sz="1400" dirty="0" err="1"/>
              <a:t>NewSampleVM</a:t>
            </a:r>
            <a:r>
              <a:rPr lang="en-CA" sz="1400" dirty="0"/>
              <a:t> -</a:t>
            </a:r>
            <a:r>
              <a:rPr lang="en-CA" sz="1400" dirty="0" err="1"/>
              <a:t>ResourceGroupName</a:t>
            </a:r>
            <a:r>
              <a:rPr lang="en-CA" sz="1400" dirty="0"/>
              <a:t> </a:t>
            </a:r>
            <a:r>
              <a:rPr lang="en-CA" sz="1400" dirty="0" err="1"/>
              <a:t>MyNewResourceGroup</a:t>
            </a:r>
            <a:r>
              <a:rPr lang="en-CA" sz="1400" dirty="0"/>
              <a:t> -</a:t>
            </a:r>
            <a:r>
              <a:rPr lang="en-CA" sz="1400" dirty="0" err="1"/>
              <a:t>ApiVersion</a:t>
            </a:r>
            <a:r>
              <a:rPr lang="en-CA" sz="1400" dirty="0"/>
              <a:t> 2015-08-01</a:t>
            </a:r>
          </a:p>
          <a:p>
            <a:pPr>
              <a:lnSpc>
                <a:spcPct val="120000"/>
              </a:lnSpc>
              <a:spcBef>
                <a:spcPts val="0"/>
              </a:spcBef>
            </a:pPr>
            <a:r>
              <a:rPr lang="en-CA" sz="1400" dirty="0"/>
              <a:t>Delete a Resource Group</a:t>
            </a:r>
          </a:p>
          <a:p>
            <a:pPr lvl="1">
              <a:lnSpc>
                <a:spcPct val="120000"/>
              </a:lnSpc>
              <a:spcBef>
                <a:spcPts val="0"/>
              </a:spcBef>
            </a:pPr>
            <a:r>
              <a:rPr lang="en-CA" sz="1400" dirty="0"/>
              <a:t>Remove-</a:t>
            </a:r>
            <a:r>
              <a:rPr lang="en-CA" sz="1400" dirty="0" err="1"/>
              <a:t>AzureRmResourceGroup</a:t>
            </a:r>
            <a:r>
              <a:rPr lang="en-CA" sz="1400" dirty="0"/>
              <a:t> -Name </a:t>
            </a:r>
            <a:r>
              <a:rPr lang="en-CA" sz="1400" dirty="0" err="1"/>
              <a:t>MyNewResourceGroup</a:t>
            </a:r>
            <a:endParaRPr lang="en-CA" sz="1400" dirty="0"/>
          </a:p>
          <a:p>
            <a:pPr>
              <a:lnSpc>
                <a:spcPct val="120000"/>
              </a:lnSpc>
              <a:spcBef>
                <a:spcPts val="0"/>
              </a:spcBef>
            </a:pPr>
            <a:r>
              <a:rPr lang="en-CA" sz="1400" dirty="0"/>
              <a:t>Troubleshoot Deployment</a:t>
            </a:r>
          </a:p>
          <a:p>
            <a:pPr lvl="1">
              <a:lnSpc>
                <a:spcPct val="120000"/>
              </a:lnSpc>
              <a:spcBef>
                <a:spcPts val="0"/>
              </a:spcBef>
            </a:pPr>
            <a:r>
              <a:rPr lang="en-CA" sz="1400" dirty="0"/>
              <a:t>(Get-</a:t>
            </a:r>
            <a:r>
              <a:rPr lang="en-CA" sz="1400" dirty="0" err="1"/>
              <a:t>AzureRmResourceGroupDeploymentOperation</a:t>
            </a:r>
            <a:r>
              <a:rPr lang="en-CA" sz="1400" dirty="0"/>
              <a:t> -</a:t>
            </a:r>
            <a:r>
              <a:rPr lang="en-CA" sz="1400" dirty="0" err="1"/>
              <a:t>DeploymentName</a:t>
            </a:r>
            <a:r>
              <a:rPr lang="en-CA" sz="1400" dirty="0"/>
              <a:t> </a:t>
            </a:r>
            <a:r>
              <a:rPr lang="en-CA" sz="1400" dirty="0" err="1"/>
              <a:t>TestDeployment</a:t>
            </a:r>
            <a:r>
              <a:rPr lang="en-CA" sz="1400" dirty="0"/>
              <a:t> -</a:t>
            </a:r>
            <a:r>
              <a:rPr lang="en-CA" sz="1400" dirty="0" err="1"/>
              <a:t>ResourceGroupName</a:t>
            </a:r>
            <a:r>
              <a:rPr lang="en-CA" sz="1400" dirty="0"/>
              <a:t> </a:t>
            </a:r>
            <a:r>
              <a:rPr lang="en-CA" sz="1400" dirty="0" err="1"/>
              <a:t>TestGroup</a:t>
            </a:r>
            <a:r>
              <a:rPr lang="en-CA" sz="1400" dirty="0"/>
              <a:t>).</a:t>
            </a:r>
            <a:r>
              <a:rPr lang="en-CA" sz="1400" dirty="0" err="1"/>
              <a:t>Properties.StatusMessage</a:t>
            </a:r>
            <a:r>
              <a:rPr lang="en-CA" sz="1400" dirty="0"/>
              <a:t> Visit http:///www.sarveshgoel.com for updated version of this article and latest articles</a:t>
            </a:r>
          </a:p>
        </p:txBody>
      </p:sp>
    </p:spTree>
    <p:extLst>
      <p:ext uri="{BB962C8B-B14F-4D97-AF65-F5344CB8AC3E}">
        <p14:creationId xmlns:p14="http://schemas.microsoft.com/office/powerpoint/2010/main" val="41600506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composition</a:t>
            </a:r>
          </a:p>
        </p:txBody>
      </p:sp>
      <p:pic>
        <p:nvPicPr>
          <p:cNvPr id="4" name="Picture 3"/>
          <p:cNvPicPr>
            <a:picLocks noChangeAspect="1"/>
          </p:cNvPicPr>
          <p:nvPr/>
        </p:nvPicPr>
        <p:blipFill>
          <a:blip r:embed="rId3"/>
          <a:stretch>
            <a:fillRect/>
          </a:stretch>
        </p:blipFill>
        <p:spPr>
          <a:xfrm>
            <a:off x="2037320" y="685101"/>
            <a:ext cx="8152885" cy="6172899"/>
          </a:xfrm>
          <a:prstGeom prst="rect">
            <a:avLst/>
          </a:prstGeom>
        </p:spPr>
      </p:pic>
      <p:sp>
        <p:nvSpPr>
          <p:cNvPr id="5" name="Rectangle 4"/>
          <p:cNvSpPr/>
          <p:nvPr/>
        </p:nvSpPr>
        <p:spPr>
          <a:xfrm>
            <a:off x="2037320" y="1968843"/>
            <a:ext cx="2529017" cy="19853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135008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6122636" y="101962"/>
            <a:ext cx="6094444" cy="6787371"/>
            <a:chOff x="6348951" y="423943"/>
            <a:chExt cx="6216650" cy="6923471"/>
          </a:xfrm>
        </p:grpSpPr>
        <p:sp>
          <p:nvSpPr>
            <p:cNvPr id="20" name="Rectangle 19"/>
            <p:cNvSpPr/>
            <p:nvPr/>
          </p:nvSpPr>
          <p:spPr bwMode="auto">
            <a:xfrm>
              <a:off x="7160566" y="3747293"/>
              <a:ext cx="3228994" cy="259351"/>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6455847" y="5999875"/>
              <a:ext cx="5980628" cy="545387"/>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7312381" y="4871238"/>
              <a:ext cx="4729206" cy="228600"/>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7159981" y="2447061"/>
              <a:ext cx="4451791" cy="186682"/>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6827837" y="1393614"/>
              <a:ext cx="4953000" cy="732047"/>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a:xfrm>
              <a:off x="6348951" y="423943"/>
              <a:ext cx="6216650" cy="6923471"/>
            </a:xfrm>
            <a:prstGeom prst="rect">
              <a:avLst/>
            </a:prstGeom>
          </p:spPr>
          <p:txBody>
            <a:bodyPr>
              <a:spAutoFit/>
            </a:bodyPr>
            <a:lstStyle/>
            <a:p>
              <a:r>
                <a:rPr lang="en-US" sz="1176" dirty="0"/>
                <a:t> </a:t>
              </a:r>
            </a:p>
            <a:p>
              <a:endParaRPr lang="en-US" sz="1176" dirty="0"/>
            </a:p>
            <a:p>
              <a:r>
                <a:rPr lang="en-US" sz="1176" dirty="0"/>
                <a:t>{            "</a:t>
              </a:r>
              <a:r>
                <a:rPr lang="en-US" sz="1176" dirty="0" err="1"/>
                <a:t>apiVersion</a:t>
              </a:r>
              <a:r>
                <a:rPr lang="en-US" sz="1176" dirty="0"/>
                <a:t>": "2015-05-01-preview",</a:t>
              </a:r>
            </a:p>
            <a:p>
              <a:r>
                <a:rPr lang="en-US" sz="1176" dirty="0"/>
                <a:t>            "type": "</a:t>
              </a:r>
              <a:r>
                <a:rPr lang="en-US" sz="1176" dirty="0" err="1"/>
                <a:t>Microsoft.Compute</a:t>
              </a:r>
              <a:r>
                <a:rPr lang="en-US" sz="1176" dirty="0"/>
                <a:t>/</a:t>
              </a:r>
              <a:r>
                <a:rPr lang="en-US" sz="1176" dirty="0" err="1"/>
                <a:t>virtualMachines</a:t>
              </a:r>
              <a:r>
                <a:rPr lang="en-US" sz="1176" dirty="0"/>
                <a:t>",</a:t>
              </a:r>
            </a:p>
            <a:p>
              <a:r>
                <a:rPr lang="en-US" sz="1176" dirty="0"/>
                <a:t>            "name": "[</a:t>
              </a:r>
              <a:r>
                <a:rPr lang="en-US" sz="1176" dirty="0" err="1"/>
                <a:t>concat</a:t>
              </a:r>
              <a:r>
                <a:rPr lang="en-US" sz="1176" dirty="0"/>
                <a:t>(parameters('</a:t>
              </a:r>
              <a:r>
                <a:rPr lang="en-US" sz="1176" dirty="0" err="1"/>
                <a:t>vmNamePrefix</a:t>
              </a:r>
              <a:r>
                <a:rPr lang="en-US" sz="1176" dirty="0"/>
                <a:t>'), </a:t>
              </a:r>
              <a:r>
                <a:rPr lang="en-US" sz="1176" dirty="0" err="1"/>
                <a:t>copyindex</a:t>
              </a:r>
              <a:r>
                <a:rPr lang="en-US" sz="1176" dirty="0"/>
                <a:t>())]",</a:t>
              </a:r>
            </a:p>
            <a:p>
              <a:r>
                <a:rPr lang="en-US" sz="1176" dirty="0"/>
                <a:t>            "location": "[parameters('location')]",</a:t>
              </a:r>
            </a:p>
            <a:p>
              <a:r>
                <a:rPr lang="en-US" sz="1176" dirty="0"/>
                <a:t>            "copy": {</a:t>
              </a:r>
            </a:p>
            <a:p>
              <a:r>
                <a:rPr lang="en-US" sz="1176" dirty="0"/>
                <a:t>                "name": "</a:t>
              </a:r>
              <a:r>
                <a:rPr lang="en-US" sz="1176" dirty="0" err="1"/>
                <a:t>virtualMachineLoop</a:t>
              </a:r>
              <a:r>
                <a:rPr lang="en-US" sz="1176" dirty="0"/>
                <a:t>",</a:t>
              </a:r>
            </a:p>
            <a:p>
              <a:r>
                <a:rPr lang="en-US" sz="1176" dirty="0"/>
                <a:t>                "count": "[parameters('</a:t>
              </a:r>
              <a:r>
                <a:rPr lang="en-US" sz="1176" dirty="0" err="1"/>
                <a:t>numberOfInstances</a:t>
              </a:r>
              <a:r>
                <a:rPr lang="en-US" sz="1176" dirty="0"/>
                <a:t>')]"</a:t>
              </a:r>
            </a:p>
            <a:p>
              <a:r>
                <a:rPr lang="en-US" sz="1176" dirty="0"/>
                <a:t>            },</a:t>
              </a:r>
            </a:p>
            <a:p>
              <a:r>
                <a:rPr lang="en-US" sz="1176" dirty="0"/>
                <a:t>            "</a:t>
              </a:r>
              <a:r>
                <a:rPr lang="en-US" sz="1176" dirty="0" err="1"/>
                <a:t>dependsOn</a:t>
              </a:r>
              <a:r>
                <a:rPr lang="en-US" sz="1176" dirty="0"/>
                <a:t>": [</a:t>
              </a:r>
            </a:p>
            <a:p>
              <a:r>
                <a:rPr lang="en-US" sz="1176" dirty="0"/>
                <a:t>                "[</a:t>
              </a:r>
              <a:r>
                <a:rPr lang="en-US" sz="1176" dirty="0" err="1"/>
                <a:t>concat</a:t>
              </a:r>
              <a:r>
                <a:rPr lang="en-US" sz="1176" dirty="0"/>
                <a:t>('</a:t>
              </a:r>
              <a:r>
                <a:rPr lang="en-US" sz="1176" dirty="0" err="1"/>
                <a:t>Microsoft.Network</a:t>
              </a:r>
              <a:r>
                <a:rPr lang="en-US" sz="1176" dirty="0"/>
                <a:t>/</a:t>
              </a:r>
              <a:r>
                <a:rPr lang="en-US" sz="1176" dirty="0" err="1"/>
                <a:t>networkInterfaces</a:t>
              </a:r>
              <a:r>
                <a:rPr lang="en-US" sz="1176" dirty="0"/>
                <a:t>/', '</a:t>
              </a:r>
              <a:r>
                <a:rPr lang="en-US" sz="1176" dirty="0" err="1"/>
                <a:t>nic</a:t>
              </a:r>
              <a:r>
                <a:rPr lang="en-US" sz="1176" dirty="0"/>
                <a:t>', </a:t>
              </a:r>
              <a:r>
                <a:rPr lang="en-US" sz="1176" dirty="0" err="1"/>
                <a:t>copyindex</a:t>
              </a:r>
              <a:r>
                <a:rPr lang="en-US" sz="1176" dirty="0"/>
                <a:t>())]"</a:t>
              </a:r>
            </a:p>
            <a:p>
              <a:r>
                <a:rPr lang="en-US" sz="1176" dirty="0"/>
                <a:t>            ],</a:t>
              </a:r>
            </a:p>
            <a:p>
              <a:r>
                <a:rPr lang="en-US" sz="1176" dirty="0"/>
                <a:t>            "properties": {</a:t>
              </a:r>
            </a:p>
            <a:p>
              <a:r>
                <a:rPr lang="en-US" sz="1176" dirty="0"/>
                <a:t>                "</a:t>
              </a:r>
              <a:r>
                <a:rPr lang="en-US" sz="1176" dirty="0" err="1"/>
                <a:t>hardwareProfile</a:t>
              </a:r>
              <a:r>
                <a:rPr lang="en-US" sz="1176" dirty="0"/>
                <a:t>": {</a:t>
              </a:r>
            </a:p>
            <a:p>
              <a:r>
                <a:rPr lang="en-US" sz="1176" dirty="0"/>
                <a:t>                    "</a:t>
              </a:r>
              <a:r>
                <a:rPr lang="en-US" sz="1176" dirty="0" err="1"/>
                <a:t>vmSize</a:t>
              </a:r>
              <a:r>
                <a:rPr lang="en-US" sz="1176" dirty="0"/>
                <a:t>": "[parameters('</a:t>
              </a:r>
              <a:r>
                <a:rPr lang="en-US" sz="1176" dirty="0" err="1"/>
                <a:t>vmSize</a:t>
              </a:r>
              <a:r>
                <a:rPr lang="en-US" sz="1176" dirty="0"/>
                <a:t>')]"</a:t>
              </a:r>
            </a:p>
            <a:p>
              <a:r>
                <a:rPr lang="en-US" sz="1176" dirty="0"/>
                <a:t>                },</a:t>
              </a:r>
            </a:p>
            <a:p>
              <a:r>
                <a:rPr lang="en-US" sz="1176" dirty="0"/>
                <a:t>                "</a:t>
              </a:r>
              <a:r>
                <a:rPr lang="en-US" sz="1176" dirty="0" err="1"/>
                <a:t>osProfile</a:t>
              </a:r>
              <a:r>
                <a:rPr lang="en-US" sz="1176" dirty="0"/>
                <a:t>": {</a:t>
              </a:r>
            </a:p>
            <a:p>
              <a:r>
                <a:rPr lang="en-US" sz="1176" dirty="0"/>
                <a:t>                    "</a:t>
              </a:r>
              <a:r>
                <a:rPr lang="en-US" sz="1176" dirty="0" err="1"/>
                <a:t>computername</a:t>
              </a:r>
              <a:r>
                <a:rPr lang="en-US" sz="1176" dirty="0"/>
                <a:t>": "[</a:t>
              </a:r>
              <a:r>
                <a:rPr lang="en-US" sz="1176" dirty="0" err="1"/>
                <a:t>concat</a:t>
              </a:r>
              <a:r>
                <a:rPr lang="en-US" sz="1176" dirty="0"/>
                <a:t>('</a:t>
              </a:r>
              <a:r>
                <a:rPr lang="en-US" sz="1176" dirty="0" err="1"/>
                <a:t>vm</a:t>
              </a:r>
              <a:r>
                <a:rPr lang="en-US" sz="1176" dirty="0"/>
                <a:t>', </a:t>
              </a:r>
              <a:r>
                <a:rPr lang="en-US" sz="1176" dirty="0" err="1"/>
                <a:t>copyIndex</a:t>
              </a:r>
              <a:r>
                <a:rPr lang="en-US" sz="1176" dirty="0"/>
                <a:t>())]",</a:t>
              </a:r>
            </a:p>
            <a:p>
              <a:r>
                <a:rPr lang="en-US" sz="1176" dirty="0"/>
                <a:t>                    "</a:t>
              </a:r>
              <a:r>
                <a:rPr lang="en-US" sz="1176" dirty="0" err="1"/>
                <a:t>adminUsername</a:t>
              </a:r>
              <a:r>
                <a:rPr lang="en-US" sz="1176" dirty="0"/>
                <a:t>": "[parameters('</a:t>
              </a:r>
              <a:r>
                <a:rPr lang="en-US" sz="1176" dirty="0" err="1"/>
                <a:t>adminUsername</a:t>
              </a:r>
              <a:r>
                <a:rPr lang="en-US" sz="1176" dirty="0"/>
                <a:t>')]",</a:t>
              </a:r>
            </a:p>
            <a:p>
              <a:r>
                <a:rPr lang="en-US" sz="1176" dirty="0"/>
                <a:t>                    "</a:t>
              </a:r>
              <a:r>
                <a:rPr lang="en-US" sz="1176" dirty="0" err="1"/>
                <a:t>adminPassword</a:t>
              </a:r>
              <a:r>
                <a:rPr lang="en-US" sz="1176" dirty="0"/>
                <a:t>": "[parameters('</a:t>
              </a:r>
              <a:r>
                <a:rPr lang="en-US" sz="1176" dirty="0" err="1"/>
                <a:t>adminPassword</a:t>
              </a:r>
              <a:r>
                <a:rPr lang="en-US" sz="1176" dirty="0"/>
                <a:t>')]"</a:t>
              </a:r>
            </a:p>
            <a:p>
              <a:r>
                <a:rPr lang="en-US" sz="1176" dirty="0"/>
                <a:t>                },</a:t>
              </a:r>
            </a:p>
            <a:p>
              <a:r>
                <a:rPr lang="en-US" sz="1176" dirty="0"/>
                <a:t>                "</a:t>
              </a:r>
              <a:r>
                <a:rPr lang="en-US" sz="1176" dirty="0" err="1"/>
                <a:t>storageProfile</a:t>
              </a:r>
              <a:r>
                <a:rPr lang="en-US" sz="1176" dirty="0"/>
                <a:t>": {</a:t>
              </a:r>
            </a:p>
            <a:p>
              <a:r>
                <a:rPr lang="en-US" sz="1176" dirty="0"/>
                <a:t>                    "</a:t>
              </a:r>
              <a:r>
                <a:rPr lang="en-US" sz="1176" dirty="0" err="1"/>
                <a:t>osDisk</a:t>
              </a:r>
              <a:r>
                <a:rPr lang="en-US" sz="1176" dirty="0"/>
                <a:t>": {</a:t>
              </a:r>
            </a:p>
            <a:p>
              <a:r>
                <a:rPr lang="en-US" sz="1176" dirty="0"/>
                <a:t>                        "name": "[</a:t>
              </a:r>
              <a:r>
                <a:rPr lang="en-US" sz="1176" dirty="0" err="1"/>
                <a:t>concat</a:t>
              </a:r>
              <a:r>
                <a:rPr lang="en-US" sz="1176" dirty="0"/>
                <a:t>(parameters('</a:t>
              </a:r>
              <a:r>
                <a:rPr lang="en-US" sz="1176" dirty="0" err="1"/>
                <a:t>vmNamePrefix</a:t>
              </a:r>
              <a:r>
                <a:rPr lang="en-US" sz="1176" dirty="0"/>
                <a:t>'),'-</a:t>
              </a:r>
              <a:r>
                <a:rPr lang="en-US" sz="1176" dirty="0" err="1"/>
                <a:t>osDisk</a:t>
              </a:r>
              <a:r>
                <a:rPr lang="en-US" sz="1176" dirty="0"/>
                <a:t>',</a:t>
              </a:r>
              <a:r>
                <a:rPr lang="en-US" sz="1176" dirty="0" err="1"/>
                <a:t>copyindex</a:t>
              </a:r>
              <a:r>
                <a:rPr lang="en-US" sz="1176" dirty="0"/>
                <a:t>())]",</a:t>
              </a:r>
            </a:p>
            <a:p>
              <a:r>
                <a:rPr lang="en-US" sz="1176" dirty="0"/>
                <a:t>                        "</a:t>
              </a:r>
              <a:r>
                <a:rPr lang="en-US" sz="1176" dirty="0" err="1"/>
                <a:t>osType</a:t>
              </a:r>
              <a:r>
                <a:rPr lang="en-US" sz="1176" dirty="0"/>
                <a:t>": "[parameters('</a:t>
              </a:r>
              <a:r>
                <a:rPr lang="en-US" sz="1176" dirty="0" err="1"/>
                <a:t>osType</a:t>
              </a:r>
              <a:r>
                <a:rPr lang="en-US" sz="1176" dirty="0"/>
                <a:t>')]",</a:t>
              </a:r>
            </a:p>
            <a:p>
              <a:r>
                <a:rPr lang="en-US" sz="1176" dirty="0"/>
                <a:t>                        "caching": "</a:t>
              </a:r>
              <a:r>
                <a:rPr lang="en-US" sz="1176" dirty="0" err="1"/>
                <a:t>ReadWrite</a:t>
              </a:r>
              <a:r>
                <a:rPr lang="en-US" sz="1176" dirty="0"/>
                <a:t>",</a:t>
              </a:r>
            </a:p>
            <a:p>
              <a:r>
                <a:rPr lang="en-US" sz="1176" dirty="0"/>
                <a:t>                        "image": {</a:t>
              </a:r>
            </a:p>
            <a:p>
              <a:r>
                <a:rPr lang="en-US" sz="1176" dirty="0"/>
                <a:t>                            "</a:t>
              </a:r>
              <a:r>
                <a:rPr lang="en-US" sz="1176" dirty="0" err="1"/>
                <a:t>uri</a:t>
              </a:r>
              <a:r>
                <a:rPr lang="en-US" sz="1176" dirty="0"/>
                <a:t>": "[variables('</a:t>
              </a:r>
              <a:r>
                <a:rPr lang="en-US" sz="1176" dirty="0" err="1"/>
                <a:t>userImageName</a:t>
              </a:r>
              <a:r>
                <a:rPr lang="en-US" sz="1176" dirty="0"/>
                <a:t>')]"</a:t>
              </a:r>
            </a:p>
            <a:p>
              <a:r>
                <a:rPr lang="en-US" sz="1176" dirty="0"/>
                <a:t>                        },</a:t>
              </a:r>
            </a:p>
            <a:p>
              <a:r>
                <a:rPr lang="en-US" sz="1176" dirty="0"/>
                <a:t>                        "</a:t>
              </a:r>
              <a:r>
                <a:rPr lang="en-US" sz="1176" dirty="0" err="1"/>
                <a:t>vhd</a:t>
              </a:r>
              <a:r>
                <a:rPr lang="en-US" sz="1176" dirty="0"/>
                <a:t>": {</a:t>
              </a:r>
            </a:p>
            <a:p>
              <a:r>
                <a:rPr lang="en-US" sz="1176" dirty="0"/>
                <a:t>                            "</a:t>
              </a:r>
              <a:r>
                <a:rPr lang="en-US" sz="1176" dirty="0" err="1"/>
                <a:t>uri</a:t>
              </a:r>
              <a:r>
                <a:rPr lang="en-US" sz="1176" dirty="0"/>
                <a:t>": "[</a:t>
              </a:r>
              <a:r>
                <a:rPr lang="en-US" sz="1176" dirty="0" err="1"/>
                <a:t>concat</a:t>
              </a:r>
              <a:r>
                <a:rPr lang="en-US" sz="1176" dirty="0"/>
                <a:t>(variables('</a:t>
              </a:r>
              <a:r>
                <a:rPr lang="en-US" sz="1176" dirty="0" err="1"/>
                <a:t>osDiskVhdContainer</a:t>
              </a:r>
              <a:r>
                <a:rPr lang="en-US" sz="1176" dirty="0"/>
                <a:t>'),parameters('</a:t>
              </a:r>
              <a:r>
                <a:rPr lang="en-US" sz="1176" dirty="0" err="1"/>
                <a:t>vmNamePrefix</a:t>
              </a:r>
              <a:r>
                <a:rPr lang="en-US" sz="1176" dirty="0"/>
                <a:t>'),</a:t>
              </a:r>
              <a:r>
                <a:rPr lang="en-US" sz="1176" dirty="0" err="1"/>
                <a:t>copyindex</a:t>
              </a:r>
              <a:r>
                <a:rPr lang="en-US" sz="1176" dirty="0"/>
                <a:t>(),'</a:t>
              </a:r>
              <a:r>
                <a:rPr lang="en-US" sz="1176" dirty="0" err="1"/>
                <a:t>osDisk.vhd</a:t>
              </a:r>
              <a:r>
                <a:rPr lang="en-US" sz="1176" dirty="0"/>
                <a:t>')]"</a:t>
              </a:r>
            </a:p>
            <a:p>
              <a:r>
                <a:rPr lang="en-US" sz="1176" dirty="0"/>
                <a:t>                        }</a:t>
              </a:r>
            </a:p>
            <a:p>
              <a:r>
                <a:rPr lang="en-US" sz="1176" dirty="0"/>
                <a:t>                    }</a:t>
              </a:r>
            </a:p>
            <a:p>
              <a:r>
                <a:rPr lang="en-US" sz="1176" dirty="0"/>
                <a:t>                },</a:t>
              </a:r>
            </a:p>
          </p:txBody>
        </p:sp>
      </p:grpSp>
      <p:sp>
        <p:nvSpPr>
          <p:cNvPr id="2" name="Text Placeholder 1"/>
          <p:cNvSpPr>
            <a:spLocks noGrp="1"/>
          </p:cNvSpPr>
          <p:nvPr>
            <p:ph type="body" sz="quarter" idx="10"/>
          </p:nvPr>
        </p:nvSpPr>
        <p:spPr>
          <a:xfrm>
            <a:off x="-20515" y="1577018"/>
            <a:ext cx="6103252" cy="2631054"/>
          </a:xfrm>
        </p:spPr>
        <p:txBody>
          <a:bodyPr/>
          <a:lstStyle/>
          <a:p>
            <a:pPr lvl="1"/>
            <a:r>
              <a:rPr lang="en-US" sz="2745" dirty="0"/>
              <a:t>Resource loops deploy n instances</a:t>
            </a:r>
          </a:p>
          <a:p>
            <a:pPr lvl="1"/>
            <a:r>
              <a:rPr lang="en-US" sz="2745" dirty="0"/>
              <a:t>Fixed or parameter</a:t>
            </a:r>
            <a:br>
              <a:rPr lang="en-US" sz="2745" dirty="0"/>
            </a:br>
            <a:r>
              <a:rPr lang="en-US" sz="2745" dirty="0"/>
              <a:t>driving instance count</a:t>
            </a:r>
          </a:p>
          <a:p>
            <a:pPr lvl="1"/>
            <a:r>
              <a:rPr lang="en-US" sz="2745" dirty="0" err="1"/>
              <a:t>Concat</a:t>
            </a:r>
            <a:r>
              <a:rPr lang="en-US" sz="2745" dirty="0"/>
              <a:t> + Parameter Prefix + </a:t>
            </a:r>
            <a:r>
              <a:rPr lang="en-US" sz="2745" dirty="0" err="1"/>
              <a:t>CopyIndex</a:t>
            </a:r>
            <a:r>
              <a:rPr lang="en-US" sz="2745" dirty="0"/>
              <a:t>() for dynamic naming</a:t>
            </a:r>
          </a:p>
        </p:txBody>
      </p:sp>
      <p:sp>
        <p:nvSpPr>
          <p:cNvPr id="3" name="Title 2"/>
          <p:cNvSpPr>
            <a:spLocks noGrp="1"/>
          </p:cNvSpPr>
          <p:nvPr>
            <p:ph type="title"/>
          </p:nvPr>
        </p:nvSpPr>
        <p:spPr>
          <a:xfrm>
            <a:off x="269241" y="289957"/>
            <a:ext cx="5958190" cy="899537"/>
          </a:xfrm>
        </p:spPr>
        <p:txBody>
          <a:bodyPr>
            <a:normAutofit fontScale="90000"/>
          </a:bodyPr>
          <a:lstStyle/>
          <a:p>
            <a:r>
              <a:rPr lang="en-US" sz="3921" dirty="0"/>
              <a:t>Deploying Multiple Instances</a:t>
            </a:r>
          </a:p>
        </p:txBody>
      </p:sp>
      <p:grpSp>
        <p:nvGrpSpPr>
          <p:cNvPr id="12" name="Group 11"/>
          <p:cNvGrpSpPr/>
          <p:nvPr/>
        </p:nvGrpSpPr>
        <p:grpSpPr>
          <a:xfrm>
            <a:off x="1763281" y="4789545"/>
            <a:ext cx="2158916" cy="1543922"/>
            <a:chOff x="7818437" y="2925762"/>
            <a:chExt cx="3954807" cy="3414980"/>
          </a:xfrm>
        </p:grpSpPr>
        <p:pic>
          <p:nvPicPr>
            <p:cNvPr id="4" name="Picture 3"/>
            <p:cNvPicPr>
              <a:picLocks noChangeAspect="1"/>
            </p:cNvPicPr>
            <p:nvPr/>
          </p:nvPicPr>
          <p:blipFill>
            <a:blip r:embed="rId3"/>
            <a:stretch>
              <a:fillRect/>
            </a:stretch>
          </p:blipFill>
          <p:spPr>
            <a:xfrm>
              <a:off x="8816632" y="3611562"/>
              <a:ext cx="2956612" cy="2729180"/>
            </a:xfrm>
            <a:prstGeom prst="rect">
              <a:avLst/>
            </a:prstGeom>
          </p:spPr>
        </p:pic>
        <p:pic>
          <p:nvPicPr>
            <p:cNvPr id="6" name="Picture 5"/>
            <p:cNvPicPr>
              <a:picLocks noChangeAspect="1"/>
            </p:cNvPicPr>
            <p:nvPr/>
          </p:nvPicPr>
          <p:blipFill>
            <a:blip r:embed="rId3"/>
            <a:stretch>
              <a:fillRect/>
            </a:stretch>
          </p:blipFill>
          <p:spPr>
            <a:xfrm>
              <a:off x="8417510" y="3268662"/>
              <a:ext cx="2956612" cy="2729180"/>
            </a:xfrm>
            <a:prstGeom prst="rect">
              <a:avLst/>
            </a:prstGeom>
          </p:spPr>
        </p:pic>
        <p:pic>
          <p:nvPicPr>
            <p:cNvPr id="5" name="Picture 4"/>
            <p:cNvPicPr>
              <a:picLocks noChangeAspect="1"/>
            </p:cNvPicPr>
            <p:nvPr/>
          </p:nvPicPr>
          <p:blipFill>
            <a:blip r:embed="rId3"/>
            <a:stretch>
              <a:fillRect/>
            </a:stretch>
          </p:blipFill>
          <p:spPr>
            <a:xfrm>
              <a:off x="7818437" y="2925762"/>
              <a:ext cx="2956612" cy="2729180"/>
            </a:xfrm>
            <a:prstGeom prst="rect">
              <a:avLst/>
            </a:prstGeom>
          </p:spPr>
        </p:pic>
      </p:grpSp>
    </p:spTree>
    <p:extLst>
      <p:ext uri="{BB962C8B-B14F-4D97-AF65-F5344CB8AC3E}">
        <p14:creationId xmlns:p14="http://schemas.microsoft.com/office/powerpoint/2010/main" val="24780931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CA" dirty="0"/>
              <a:t>Multiple </a:t>
            </a:r>
            <a:r>
              <a:rPr lang="fr-CA" dirty="0" err="1"/>
              <a:t>VMs</a:t>
            </a:r>
            <a:endParaRPr lang="en-CA" dirty="0"/>
          </a:p>
        </p:txBody>
      </p:sp>
    </p:spTree>
    <p:extLst>
      <p:ext uri="{BB962C8B-B14F-4D97-AF65-F5344CB8AC3E}">
        <p14:creationId xmlns:p14="http://schemas.microsoft.com/office/powerpoint/2010/main" val="4480353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dependencies</a:t>
            </a:r>
          </a:p>
        </p:txBody>
      </p:sp>
      <p:pic>
        <p:nvPicPr>
          <p:cNvPr id="4" name="Content Placeholder 3"/>
          <p:cNvPicPr>
            <a:picLocks noGrp="1" noChangeAspect="1"/>
          </p:cNvPicPr>
          <p:nvPr>
            <p:ph sz="quarter" idx="10"/>
          </p:nvPr>
        </p:nvPicPr>
        <p:blipFill>
          <a:blip r:embed="rId3"/>
          <a:stretch>
            <a:fillRect/>
          </a:stretch>
        </p:blipFill>
        <p:spPr>
          <a:xfrm>
            <a:off x="379514" y="1173112"/>
            <a:ext cx="5915025" cy="1828800"/>
          </a:xfrm>
          <a:prstGeom prst="rect">
            <a:avLst/>
          </a:prstGeom>
        </p:spPr>
      </p:pic>
      <p:sp>
        <p:nvSpPr>
          <p:cNvPr id="5" name="TextBox 4"/>
          <p:cNvSpPr txBox="1"/>
          <p:nvPr/>
        </p:nvSpPr>
        <p:spPr>
          <a:xfrm>
            <a:off x="583660" y="3501956"/>
            <a:ext cx="10677375" cy="1754326"/>
          </a:xfrm>
          <a:prstGeom prst="rect">
            <a:avLst/>
          </a:prstGeom>
          <a:noFill/>
        </p:spPr>
        <p:txBody>
          <a:bodyPr wrap="square" rtlCol="0">
            <a:spAutoFit/>
          </a:bodyPr>
          <a:lstStyle/>
          <a:p>
            <a:r>
              <a:rPr lang="en-US" dirty="0" err="1"/>
              <a:t>dependsOn</a:t>
            </a:r>
            <a:r>
              <a:rPr lang="en-US" dirty="0"/>
              <a:t>:  defines dependencies on other resources that must be available before creating this resource.  Note:  there is a performance cost.</a:t>
            </a:r>
          </a:p>
          <a:p>
            <a:endParaRPr lang="en-US" dirty="0"/>
          </a:p>
          <a:p>
            <a:r>
              <a:rPr lang="en-US" dirty="0"/>
              <a:t>resources: allows you to specify child resources that are related but are not relevant to deployment optimization.  Note: Child resources can only be defined 5 levels deep and this does not provide </a:t>
            </a:r>
            <a:r>
              <a:rPr lang="en-US" dirty="0" err="1"/>
              <a:t>dependsOn</a:t>
            </a:r>
            <a:r>
              <a:rPr lang="en-US" dirty="0"/>
              <a:t> functionality</a:t>
            </a:r>
          </a:p>
          <a:p>
            <a:endParaRPr lang="en-US" dirty="0"/>
          </a:p>
        </p:txBody>
      </p:sp>
    </p:spTree>
    <p:extLst>
      <p:ext uri="{BB962C8B-B14F-4D97-AF65-F5344CB8AC3E}">
        <p14:creationId xmlns:p14="http://schemas.microsoft.com/office/powerpoint/2010/main" val="2282997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BE37A-3FD2-40DF-B4B6-6060B4A9E5A6}"/>
              </a:ext>
            </a:extLst>
          </p:cNvPr>
          <p:cNvSpPr>
            <a:spLocks noGrp="1"/>
          </p:cNvSpPr>
          <p:nvPr>
            <p:ph type="title"/>
          </p:nvPr>
        </p:nvSpPr>
        <p:spPr/>
        <p:txBody>
          <a:bodyPr/>
          <a:lstStyle/>
          <a:p>
            <a:r>
              <a:rPr lang="en-US" dirty="0"/>
              <a:t>Quick Intro to ARM</a:t>
            </a:r>
          </a:p>
        </p:txBody>
      </p:sp>
      <p:sp>
        <p:nvSpPr>
          <p:cNvPr id="3" name="Content Placeholder 2">
            <a:extLst>
              <a:ext uri="{FF2B5EF4-FFF2-40B4-BE49-F238E27FC236}">
                <a16:creationId xmlns:a16="http://schemas.microsoft.com/office/drawing/2014/main" id="{599799EF-DE25-4F15-83FA-0936E4AD081B}"/>
              </a:ext>
            </a:extLst>
          </p:cNvPr>
          <p:cNvSpPr>
            <a:spLocks noGrp="1"/>
          </p:cNvSpPr>
          <p:nvPr>
            <p:ph sz="quarter" idx="10"/>
          </p:nvPr>
        </p:nvSpPr>
        <p:spPr/>
        <p:txBody>
          <a:bodyPr/>
          <a:lstStyle/>
          <a:p>
            <a:r>
              <a:rPr lang="en-US" dirty="0"/>
              <a:t>It’s a REST API! </a:t>
            </a:r>
          </a:p>
          <a:p>
            <a:r>
              <a:rPr lang="en-US" dirty="0"/>
              <a:t>Supports HTTP GET, PATCH, PUT, POST, DELETE.</a:t>
            </a:r>
          </a:p>
          <a:p>
            <a:r>
              <a:rPr lang="en-US" dirty="0"/>
              <a:t>You send JSON as the HTTP payload.</a:t>
            </a:r>
          </a:p>
          <a:p>
            <a:pPr lvl="1"/>
            <a:r>
              <a:rPr lang="en-US" dirty="0"/>
              <a:t>These are effectively ARM templates formatted in JSON.</a:t>
            </a:r>
          </a:p>
          <a:p>
            <a:r>
              <a:rPr lang="en-US" dirty="0"/>
              <a:t>Explore it at </a:t>
            </a:r>
            <a:r>
              <a:rPr lang="en-US" dirty="0">
                <a:hlinkClick r:id="rId3"/>
              </a:rPr>
              <a:t>https://resources.azure.com/</a:t>
            </a:r>
            <a:r>
              <a:rPr lang="en-US" dirty="0"/>
              <a:t> </a:t>
            </a:r>
          </a:p>
          <a:p>
            <a:r>
              <a:rPr lang="en-US" dirty="0"/>
              <a:t>ARM allows you to take resources (Azure services) and put them together into a solution, and deploy, manage them as a group (Resource Group).</a:t>
            </a:r>
          </a:p>
          <a:p>
            <a:endParaRPr lang="en-US" dirty="0"/>
          </a:p>
        </p:txBody>
      </p:sp>
    </p:spTree>
    <p:extLst>
      <p:ext uri="{BB962C8B-B14F-4D97-AF65-F5344CB8AC3E}">
        <p14:creationId xmlns:p14="http://schemas.microsoft.com/office/powerpoint/2010/main" val="7758287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ARM generic cmdlets use cases</a:t>
            </a:r>
            <a:endParaRPr lang="en-US" dirty="0"/>
          </a:p>
        </p:txBody>
      </p:sp>
      <p:sp>
        <p:nvSpPr>
          <p:cNvPr id="3" name="Content Placeholder 2"/>
          <p:cNvSpPr>
            <a:spLocks noGrp="1"/>
          </p:cNvSpPr>
          <p:nvPr>
            <p:ph sz="quarter" idx="10"/>
          </p:nvPr>
        </p:nvSpPr>
        <p:spPr/>
        <p:txBody>
          <a:bodyPr/>
          <a:lstStyle/>
          <a:p>
            <a:r>
              <a:rPr lang="en-US"/>
              <a:t>Execute and manage deployments</a:t>
            </a:r>
          </a:p>
          <a:p>
            <a:pPr lvl="1"/>
            <a:r>
              <a:rPr lang="en-US"/>
              <a:t>New-AzureResourceGroupDeployment</a:t>
            </a:r>
          </a:p>
          <a:p>
            <a:r>
              <a:rPr lang="en-US"/>
              <a:t>Create individual resources</a:t>
            </a:r>
          </a:p>
          <a:p>
            <a:pPr lvl="1"/>
            <a:r>
              <a:rPr lang="en-US"/>
              <a:t>New-AzureResource</a:t>
            </a:r>
          </a:p>
          <a:p>
            <a:r>
              <a:rPr lang="en-US"/>
              <a:t>Invoke specific actions on existing resources</a:t>
            </a:r>
          </a:p>
          <a:p>
            <a:pPr lvl="1"/>
            <a:r>
              <a:rPr lang="en-US"/>
              <a:t>Invoke-AzureResourceAction</a:t>
            </a:r>
            <a:endParaRPr lang="en-US" dirty="0"/>
          </a:p>
        </p:txBody>
      </p:sp>
    </p:spTree>
    <p:extLst>
      <p:ext uri="{BB962C8B-B14F-4D97-AF65-F5344CB8AC3E}">
        <p14:creationId xmlns:p14="http://schemas.microsoft.com/office/powerpoint/2010/main" val="33487463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379511" y="1371601"/>
            <a:ext cx="11108546" cy="4953001"/>
          </a:xfrm>
        </p:spPr>
        <p:txBody>
          <a:bodyPr/>
          <a:lstStyle/>
          <a:p>
            <a:r>
              <a:rPr lang="en-US" dirty="0"/>
              <a:t>Interact with underlying Azure Resource Providers</a:t>
            </a:r>
          </a:p>
          <a:p>
            <a:pPr lvl="1"/>
            <a:r>
              <a:rPr lang="en-US" dirty="0"/>
              <a:t>Compute</a:t>
            </a:r>
          </a:p>
          <a:p>
            <a:pPr lvl="1"/>
            <a:r>
              <a:rPr lang="en-US" dirty="0"/>
              <a:t>Storage</a:t>
            </a:r>
          </a:p>
          <a:p>
            <a:pPr lvl="1"/>
            <a:r>
              <a:rPr lang="en-US" dirty="0"/>
              <a:t>Networking</a:t>
            </a:r>
          </a:p>
          <a:p>
            <a:pPr lvl="1"/>
            <a:r>
              <a:rPr lang="en-US" dirty="0"/>
              <a:t>Other services (e.g. Azure SQL DB)</a:t>
            </a:r>
          </a:p>
          <a:p>
            <a:r>
              <a:rPr lang="en-US" dirty="0"/>
              <a:t>Typed parameters and specialized tasks</a:t>
            </a:r>
          </a:p>
          <a:p>
            <a:pPr lvl="1"/>
            <a:r>
              <a:rPr lang="en-US" dirty="0"/>
              <a:t>E.g. reboot a VM, change a configuration, etc.</a:t>
            </a:r>
          </a:p>
        </p:txBody>
      </p:sp>
      <p:sp>
        <p:nvSpPr>
          <p:cNvPr id="4" name="Title 3"/>
          <p:cNvSpPr>
            <a:spLocks noGrp="1"/>
          </p:cNvSpPr>
          <p:nvPr>
            <p:ph type="title"/>
          </p:nvPr>
        </p:nvSpPr>
        <p:spPr/>
        <p:txBody>
          <a:bodyPr/>
          <a:lstStyle/>
          <a:p>
            <a:r>
              <a:rPr lang="en-US" dirty="0"/>
              <a:t>ARM Resource Providers specialized cmdlets</a:t>
            </a:r>
          </a:p>
        </p:txBody>
      </p:sp>
    </p:spTree>
    <p:extLst>
      <p:ext uri="{BB962C8B-B14F-4D97-AF65-F5344CB8AC3E}">
        <p14:creationId xmlns:p14="http://schemas.microsoft.com/office/powerpoint/2010/main" val="28990021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6143" y="261258"/>
            <a:ext cx="11524432" cy="839302"/>
          </a:xfrm>
        </p:spPr>
        <p:txBody>
          <a:bodyPr/>
          <a:lstStyle/>
          <a:p>
            <a:r>
              <a:rPr lang="en-US" dirty="0"/>
              <a:t>Example of Resource Provider specific cmdlets</a:t>
            </a:r>
          </a:p>
        </p:txBody>
      </p:sp>
      <p:pic>
        <p:nvPicPr>
          <p:cNvPr id="5" name="Picture 4"/>
          <p:cNvPicPr>
            <a:picLocks noChangeAspect="1"/>
          </p:cNvPicPr>
          <p:nvPr/>
        </p:nvPicPr>
        <p:blipFill>
          <a:blip r:embed="rId3"/>
          <a:stretch>
            <a:fillRect/>
          </a:stretch>
        </p:blipFill>
        <p:spPr>
          <a:xfrm>
            <a:off x="626155" y="1367064"/>
            <a:ext cx="2769198" cy="3887107"/>
          </a:xfrm>
          <a:prstGeom prst="rect">
            <a:avLst/>
          </a:prstGeom>
        </p:spPr>
      </p:pic>
      <p:pic>
        <p:nvPicPr>
          <p:cNvPr id="6" name="Picture 5"/>
          <p:cNvPicPr>
            <a:picLocks noChangeAspect="1"/>
          </p:cNvPicPr>
          <p:nvPr/>
        </p:nvPicPr>
        <p:blipFill>
          <a:blip r:embed="rId4"/>
          <a:stretch>
            <a:fillRect/>
          </a:stretch>
        </p:blipFill>
        <p:spPr>
          <a:xfrm>
            <a:off x="5517016" y="1177924"/>
            <a:ext cx="2617579" cy="4922611"/>
          </a:xfrm>
          <a:prstGeom prst="rect">
            <a:avLst/>
          </a:prstGeom>
        </p:spPr>
      </p:pic>
      <p:sp>
        <p:nvSpPr>
          <p:cNvPr id="7" name="Right Arrow 6"/>
          <p:cNvSpPr/>
          <p:nvPr/>
        </p:nvSpPr>
        <p:spPr>
          <a:xfrm>
            <a:off x="2852057" y="2155372"/>
            <a:ext cx="2600244" cy="203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5"/>
          <a:stretch>
            <a:fillRect/>
          </a:stretch>
        </p:blipFill>
        <p:spPr>
          <a:xfrm>
            <a:off x="2010754" y="6202639"/>
            <a:ext cx="7766059" cy="499331"/>
          </a:xfrm>
          <a:prstGeom prst="rect">
            <a:avLst/>
          </a:prstGeom>
        </p:spPr>
      </p:pic>
      <p:sp>
        <p:nvSpPr>
          <p:cNvPr id="9" name="Rectangle 8"/>
          <p:cNvSpPr/>
          <p:nvPr/>
        </p:nvSpPr>
        <p:spPr>
          <a:xfrm>
            <a:off x="3229429" y="6379029"/>
            <a:ext cx="2728685" cy="3229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37143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large solution deployment</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10235" y="6117194"/>
            <a:ext cx="411268" cy="411268"/>
          </a:xfrm>
          <a:prstGeom prst="rect">
            <a:avLst/>
          </a:prstGeom>
        </p:spPr>
      </p:pic>
      <p:sp>
        <p:nvSpPr>
          <p:cNvPr id="6" name="Rectangle 5"/>
          <p:cNvSpPr/>
          <p:nvPr/>
        </p:nvSpPr>
        <p:spPr>
          <a:xfrm>
            <a:off x="2991293" y="1833832"/>
            <a:ext cx="7024576" cy="4488996"/>
          </a:xfrm>
          <a:prstGeom prst="rect">
            <a:avLst/>
          </a:prstGeom>
          <a:noFill/>
          <a:ln w="12700">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782769" y="6322828"/>
            <a:ext cx="1161453" cy="276999"/>
          </a:xfrm>
          <a:prstGeom prst="rect">
            <a:avLst/>
          </a:prstGeom>
          <a:noFill/>
        </p:spPr>
        <p:txBody>
          <a:bodyPr wrap="square" rtlCol="0">
            <a:spAutoFit/>
          </a:bodyPr>
          <a:lstStyle/>
          <a:p>
            <a:r>
              <a:rPr lang="en-US" sz="1200" dirty="0">
                <a:solidFill>
                  <a:schemeClr val="accent1"/>
                </a:solidFill>
              </a:rPr>
              <a:t>Prod VNET 1</a:t>
            </a:r>
          </a:p>
        </p:txBody>
      </p:sp>
      <p:sp>
        <p:nvSpPr>
          <p:cNvPr id="8" name="Rectangle 7"/>
          <p:cNvSpPr/>
          <p:nvPr/>
        </p:nvSpPr>
        <p:spPr>
          <a:xfrm>
            <a:off x="258726" y="1833832"/>
            <a:ext cx="2456121" cy="4488996"/>
          </a:xfrm>
          <a:prstGeom prst="rect">
            <a:avLst/>
          </a:prstGeom>
          <a:noFill/>
          <a:ln w="12700">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9213" y="6117194"/>
            <a:ext cx="411268" cy="411268"/>
          </a:xfrm>
          <a:prstGeom prst="rect">
            <a:avLst/>
          </a:prstGeom>
        </p:spPr>
      </p:pic>
      <p:sp>
        <p:nvSpPr>
          <p:cNvPr id="10" name="TextBox 9"/>
          <p:cNvSpPr txBox="1"/>
          <p:nvPr/>
        </p:nvSpPr>
        <p:spPr>
          <a:xfrm>
            <a:off x="1254642" y="6322828"/>
            <a:ext cx="1416706" cy="276999"/>
          </a:xfrm>
          <a:prstGeom prst="rect">
            <a:avLst/>
          </a:prstGeom>
          <a:noFill/>
        </p:spPr>
        <p:txBody>
          <a:bodyPr wrap="square" rtlCol="0">
            <a:spAutoFit/>
          </a:bodyPr>
          <a:lstStyle/>
          <a:p>
            <a:r>
              <a:rPr lang="en-US" sz="1200" dirty="0">
                <a:solidFill>
                  <a:schemeClr val="accent1"/>
                </a:solidFill>
              </a:rPr>
              <a:t>Management VNET</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4326" y="4078330"/>
            <a:ext cx="317489" cy="317489"/>
          </a:xfrm>
          <a:prstGeom prst="rect">
            <a:avLst/>
          </a:prstGeom>
        </p:spPr>
      </p:pic>
      <p:sp>
        <p:nvSpPr>
          <p:cNvPr id="12" name="Rectangle 11"/>
          <p:cNvSpPr/>
          <p:nvPr/>
        </p:nvSpPr>
        <p:spPr>
          <a:xfrm>
            <a:off x="3395329" y="2126511"/>
            <a:ext cx="6195237" cy="1047683"/>
          </a:xfrm>
          <a:prstGeom prst="rect">
            <a:avLst/>
          </a:prstGeom>
          <a:noFill/>
          <a:ln w="9525">
            <a:solidFill>
              <a:schemeClr val="accent3">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395329" y="2126513"/>
            <a:ext cx="1772094" cy="276446"/>
          </a:xfrm>
          <a:prstGeom prst="rect">
            <a:avLst/>
          </a:prstGeom>
          <a:noFill/>
        </p:spPr>
        <p:txBody>
          <a:bodyPr wrap="square" rtlCol="0">
            <a:spAutoFit/>
          </a:bodyPr>
          <a:lstStyle/>
          <a:p>
            <a:r>
              <a:rPr lang="en-US" sz="1200" dirty="0">
                <a:solidFill>
                  <a:schemeClr val="accent1"/>
                </a:solidFill>
              </a:rPr>
              <a:t>WAF / Riverbed Subnet</a:t>
            </a:r>
          </a:p>
        </p:txBody>
      </p:sp>
      <p:sp>
        <p:nvSpPr>
          <p:cNvPr id="14" name="Rectangle 13"/>
          <p:cNvSpPr/>
          <p:nvPr/>
        </p:nvSpPr>
        <p:spPr>
          <a:xfrm>
            <a:off x="3405963" y="3312417"/>
            <a:ext cx="1300716" cy="2804776"/>
          </a:xfrm>
          <a:prstGeom prst="rect">
            <a:avLst/>
          </a:prstGeom>
          <a:noFill/>
          <a:ln w="9525">
            <a:solidFill>
              <a:schemeClr val="accent3">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777491" y="4257319"/>
            <a:ext cx="367408" cy="276999"/>
          </a:xfrm>
          <a:prstGeom prst="rect">
            <a:avLst/>
          </a:prstGeom>
          <a:noFill/>
        </p:spPr>
        <p:txBody>
          <a:bodyPr wrap="none" rtlCol="0">
            <a:spAutoFit/>
          </a:bodyPr>
          <a:lstStyle/>
          <a:p>
            <a:r>
              <a:rPr lang="en-US" sz="1200" dirty="0">
                <a:solidFill>
                  <a:schemeClr val="accent1"/>
                </a:solidFill>
              </a:rPr>
              <a:t>…..</a:t>
            </a:r>
          </a:p>
        </p:txBody>
      </p:sp>
      <p:sp>
        <p:nvSpPr>
          <p:cNvPr id="17" name="TextBox 16"/>
          <p:cNvSpPr txBox="1"/>
          <p:nvPr/>
        </p:nvSpPr>
        <p:spPr>
          <a:xfrm>
            <a:off x="3372805" y="3312417"/>
            <a:ext cx="1772094" cy="276446"/>
          </a:xfrm>
          <a:prstGeom prst="rect">
            <a:avLst/>
          </a:prstGeom>
          <a:noFill/>
        </p:spPr>
        <p:txBody>
          <a:bodyPr wrap="square" rtlCol="0">
            <a:spAutoFit/>
          </a:bodyPr>
          <a:lstStyle/>
          <a:p>
            <a:r>
              <a:rPr lang="en-US" sz="1200" dirty="0">
                <a:solidFill>
                  <a:schemeClr val="accent1"/>
                </a:solidFill>
              </a:rPr>
              <a:t>App Stack Subnet</a:t>
            </a:r>
          </a:p>
        </p:txBody>
      </p:sp>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52668" y="2104553"/>
            <a:ext cx="301825" cy="301825"/>
          </a:xfrm>
          <a:prstGeom prst="rect">
            <a:avLst/>
          </a:prstGeom>
        </p:spPr>
      </p:pic>
      <p:cxnSp>
        <p:nvCxnSpPr>
          <p:cNvPr id="26" name="Straight Arrow Connector 25"/>
          <p:cNvCxnSpPr>
            <a:endCxn id="23" idx="0"/>
          </p:cNvCxnSpPr>
          <p:nvPr/>
        </p:nvCxnSpPr>
        <p:spPr>
          <a:xfrm>
            <a:off x="6503581" y="1427751"/>
            <a:ext cx="0" cy="676802"/>
          </a:xfrm>
          <a:prstGeom prst="straightConnector1">
            <a:avLst/>
          </a:prstGeom>
          <a:ln w="444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46948" y="3944685"/>
            <a:ext cx="618745" cy="618745"/>
          </a:xfrm>
          <a:prstGeom prst="rect">
            <a:avLst/>
          </a:prstGeom>
          <a:noFill/>
        </p:spPr>
      </p:pic>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31605" y="4516405"/>
            <a:ext cx="780290" cy="780290"/>
          </a:xfrm>
          <a:prstGeom prst="rect">
            <a:avLst/>
          </a:prstGeom>
        </p:spPr>
      </p:pic>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46947" y="5332973"/>
            <a:ext cx="618745" cy="618745"/>
          </a:xfrm>
          <a:prstGeom prst="rect">
            <a:avLst/>
          </a:prstGeom>
          <a:noFill/>
        </p:spPr>
      </p:pic>
      <p:sp>
        <p:nvSpPr>
          <p:cNvPr id="30" name="TextBox 29"/>
          <p:cNvSpPr txBox="1"/>
          <p:nvPr/>
        </p:nvSpPr>
        <p:spPr>
          <a:xfrm>
            <a:off x="3547080" y="3667686"/>
            <a:ext cx="427854" cy="276999"/>
          </a:xfrm>
          <a:prstGeom prst="rect">
            <a:avLst/>
          </a:prstGeom>
          <a:noFill/>
        </p:spPr>
        <p:txBody>
          <a:bodyPr wrap="square" rtlCol="0">
            <a:spAutoFit/>
          </a:bodyPr>
          <a:lstStyle/>
          <a:p>
            <a:r>
              <a:rPr lang="en-US" sz="1200" dirty="0">
                <a:solidFill>
                  <a:schemeClr val="accent1"/>
                </a:solidFill>
              </a:rPr>
              <a:t>FE</a:t>
            </a:r>
          </a:p>
        </p:txBody>
      </p:sp>
      <p:sp>
        <p:nvSpPr>
          <p:cNvPr id="31" name="TextBox 30"/>
          <p:cNvSpPr txBox="1"/>
          <p:nvPr/>
        </p:nvSpPr>
        <p:spPr>
          <a:xfrm>
            <a:off x="3857770" y="5053240"/>
            <a:ext cx="427854" cy="276999"/>
          </a:xfrm>
          <a:prstGeom prst="rect">
            <a:avLst/>
          </a:prstGeom>
          <a:noFill/>
        </p:spPr>
        <p:txBody>
          <a:bodyPr wrap="square" rtlCol="0">
            <a:spAutoFit/>
          </a:bodyPr>
          <a:lstStyle/>
          <a:p>
            <a:r>
              <a:rPr lang="en-US" sz="1200" dirty="0">
                <a:solidFill>
                  <a:schemeClr val="accent1"/>
                </a:solidFill>
              </a:rPr>
              <a:t>BE</a:t>
            </a:r>
          </a:p>
        </p:txBody>
      </p:sp>
      <p:pic>
        <p:nvPicPr>
          <p:cNvPr id="32" name="Picture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48519" y="4025521"/>
            <a:ext cx="618745" cy="618745"/>
          </a:xfrm>
          <a:prstGeom prst="rect">
            <a:avLst/>
          </a:prstGeom>
          <a:effectLst>
            <a:outerShdw blurRad="50800" dist="50800" dir="5400000" algn="ctr" rotWithShape="0">
              <a:srgbClr val="000000">
                <a:alpha val="0"/>
              </a:srgbClr>
            </a:outerShdw>
          </a:effectLst>
        </p:spPr>
      </p:pic>
      <p:pic>
        <p:nvPicPr>
          <p:cNvPr id="33" name="Pictur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37520" y="5437326"/>
            <a:ext cx="618745" cy="618745"/>
          </a:xfrm>
          <a:prstGeom prst="rect">
            <a:avLst/>
          </a:prstGeom>
        </p:spPr>
      </p:pic>
      <p:sp>
        <p:nvSpPr>
          <p:cNvPr id="35" name="Rectangle 34"/>
          <p:cNvSpPr/>
          <p:nvPr/>
        </p:nvSpPr>
        <p:spPr>
          <a:xfrm>
            <a:off x="7094808" y="3300171"/>
            <a:ext cx="2495758" cy="2804776"/>
          </a:xfrm>
          <a:prstGeom prst="rect">
            <a:avLst/>
          </a:prstGeom>
          <a:noFill/>
          <a:ln w="9525">
            <a:solidFill>
              <a:schemeClr val="accent3">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7061649" y="3300171"/>
            <a:ext cx="2313169" cy="276999"/>
          </a:xfrm>
          <a:prstGeom prst="rect">
            <a:avLst/>
          </a:prstGeom>
          <a:noFill/>
        </p:spPr>
        <p:txBody>
          <a:bodyPr wrap="square" rtlCol="0">
            <a:spAutoFit/>
          </a:bodyPr>
          <a:lstStyle/>
          <a:p>
            <a:r>
              <a:rPr lang="en-US" sz="1200" dirty="0">
                <a:solidFill>
                  <a:schemeClr val="accent1"/>
                </a:solidFill>
              </a:rPr>
              <a:t>Common components Subnet</a:t>
            </a:r>
          </a:p>
        </p:txBody>
      </p:sp>
      <p:pic>
        <p:nvPicPr>
          <p:cNvPr id="38" name="Picture 3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17515" y="4095520"/>
            <a:ext cx="484293" cy="484293"/>
          </a:xfrm>
          <a:prstGeom prst="rect">
            <a:avLst/>
          </a:prstGeom>
        </p:spPr>
      </p:pic>
      <p:pic>
        <p:nvPicPr>
          <p:cNvPr id="39" name="Picture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782769" y="4079251"/>
            <a:ext cx="586551" cy="586551"/>
          </a:xfrm>
          <a:prstGeom prst="rect">
            <a:avLst/>
          </a:prstGeom>
        </p:spPr>
      </p:pic>
      <p:pic>
        <p:nvPicPr>
          <p:cNvPr id="40" name="Picture 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58963" y="5309400"/>
            <a:ext cx="618745" cy="618745"/>
          </a:xfrm>
          <a:prstGeom prst="rect">
            <a:avLst/>
          </a:prstGeom>
          <a:noFill/>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60534" y="5390236"/>
            <a:ext cx="618745" cy="618745"/>
          </a:xfrm>
          <a:prstGeom prst="rect">
            <a:avLst/>
          </a:prstGeom>
          <a:effectLst>
            <a:outerShdw blurRad="50800" dist="50800" dir="5400000" algn="ctr" rotWithShape="0">
              <a:srgbClr val="000000">
                <a:alpha val="0"/>
              </a:srgbClr>
            </a:outerShdw>
          </a:effectLst>
        </p:spPr>
      </p:pic>
      <p:sp>
        <p:nvSpPr>
          <p:cNvPr id="42" name="Rectangle 41"/>
          <p:cNvSpPr/>
          <p:nvPr/>
        </p:nvSpPr>
        <p:spPr>
          <a:xfrm>
            <a:off x="5202865" y="3297810"/>
            <a:ext cx="1300716" cy="2804776"/>
          </a:xfrm>
          <a:prstGeom prst="rect">
            <a:avLst/>
          </a:prstGeom>
          <a:noFill/>
          <a:ln w="9525">
            <a:solidFill>
              <a:schemeClr val="accent3">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43850" y="3930078"/>
            <a:ext cx="618745" cy="618745"/>
          </a:xfrm>
          <a:prstGeom prst="rect">
            <a:avLst/>
          </a:prstGeom>
          <a:noFill/>
        </p:spPr>
      </p:pic>
      <p:pic>
        <p:nvPicPr>
          <p:cNvPr id="44" name="Picture 4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28507" y="4501798"/>
            <a:ext cx="780290" cy="780290"/>
          </a:xfrm>
          <a:prstGeom prst="rect">
            <a:avLst/>
          </a:prstGeom>
        </p:spPr>
      </p:pic>
      <p:pic>
        <p:nvPicPr>
          <p:cNvPr id="45" name="Picture 4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43849" y="5318366"/>
            <a:ext cx="618745" cy="618745"/>
          </a:xfrm>
          <a:prstGeom prst="rect">
            <a:avLst/>
          </a:prstGeom>
          <a:noFill/>
        </p:spPr>
      </p:pic>
      <p:sp>
        <p:nvSpPr>
          <p:cNvPr id="46" name="TextBox 45"/>
          <p:cNvSpPr txBox="1"/>
          <p:nvPr/>
        </p:nvSpPr>
        <p:spPr>
          <a:xfrm>
            <a:off x="5343982" y="3653079"/>
            <a:ext cx="427854" cy="276999"/>
          </a:xfrm>
          <a:prstGeom prst="rect">
            <a:avLst/>
          </a:prstGeom>
          <a:noFill/>
        </p:spPr>
        <p:txBody>
          <a:bodyPr wrap="square" rtlCol="0">
            <a:spAutoFit/>
          </a:bodyPr>
          <a:lstStyle/>
          <a:p>
            <a:r>
              <a:rPr lang="en-US" sz="1200" dirty="0">
                <a:solidFill>
                  <a:schemeClr val="accent1"/>
                </a:solidFill>
              </a:rPr>
              <a:t>FE</a:t>
            </a:r>
          </a:p>
        </p:txBody>
      </p:sp>
      <p:sp>
        <p:nvSpPr>
          <p:cNvPr id="47" name="TextBox 46"/>
          <p:cNvSpPr txBox="1"/>
          <p:nvPr/>
        </p:nvSpPr>
        <p:spPr>
          <a:xfrm>
            <a:off x="5654672" y="5038633"/>
            <a:ext cx="427854" cy="276999"/>
          </a:xfrm>
          <a:prstGeom prst="rect">
            <a:avLst/>
          </a:prstGeom>
          <a:noFill/>
        </p:spPr>
        <p:txBody>
          <a:bodyPr wrap="square" rtlCol="0">
            <a:spAutoFit/>
          </a:bodyPr>
          <a:lstStyle/>
          <a:p>
            <a:r>
              <a:rPr lang="en-US" sz="1200" dirty="0">
                <a:solidFill>
                  <a:schemeClr val="accent1"/>
                </a:solidFill>
              </a:rPr>
              <a:t>BE</a:t>
            </a:r>
          </a:p>
        </p:txBody>
      </p:sp>
      <p:pic>
        <p:nvPicPr>
          <p:cNvPr id="48" name="Picture 4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45421" y="4010914"/>
            <a:ext cx="618745" cy="618745"/>
          </a:xfrm>
          <a:prstGeom prst="rect">
            <a:avLst/>
          </a:prstGeom>
          <a:effectLst>
            <a:outerShdw blurRad="50800" dist="50800" dir="5400000" algn="ctr" rotWithShape="0">
              <a:srgbClr val="000000">
                <a:alpha val="0"/>
              </a:srgbClr>
            </a:outerShdw>
          </a:effectLst>
        </p:spPr>
      </p:pic>
      <p:pic>
        <p:nvPicPr>
          <p:cNvPr id="49" name="Picture 4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34422" y="5422719"/>
            <a:ext cx="618745" cy="618745"/>
          </a:xfrm>
          <a:prstGeom prst="rect">
            <a:avLst/>
          </a:prstGeom>
        </p:spPr>
      </p:pic>
      <p:sp>
        <p:nvSpPr>
          <p:cNvPr id="50" name="TextBox 49"/>
          <p:cNvSpPr txBox="1"/>
          <p:nvPr/>
        </p:nvSpPr>
        <p:spPr>
          <a:xfrm>
            <a:off x="5254149" y="3323333"/>
            <a:ext cx="1772094" cy="276446"/>
          </a:xfrm>
          <a:prstGeom prst="rect">
            <a:avLst/>
          </a:prstGeom>
          <a:noFill/>
        </p:spPr>
        <p:txBody>
          <a:bodyPr wrap="square" rtlCol="0">
            <a:spAutoFit/>
          </a:bodyPr>
          <a:lstStyle/>
          <a:p>
            <a:r>
              <a:rPr lang="en-US" sz="1200" dirty="0">
                <a:solidFill>
                  <a:schemeClr val="accent1"/>
                </a:solidFill>
              </a:rPr>
              <a:t>App Stack Subnet</a:t>
            </a:r>
          </a:p>
        </p:txBody>
      </p:sp>
      <p:cxnSp>
        <p:nvCxnSpPr>
          <p:cNvPr id="51" name="Straight Arrow Connector 50"/>
          <p:cNvCxnSpPr>
            <a:endCxn id="17" idx="0"/>
          </p:cNvCxnSpPr>
          <p:nvPr/>
        </p:nvCxnSpPr>
        <p:spPr>
          <a:xfrm flipH="1">
            <a:off x="4258852" y="3077347"/>
            <a:ext cx="2055243" cy="23507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63" idx="2"/>
          </p:cNvCxnSpPr>
          <p:nvPr/>
        </p:nvCxnSpPr>
        <p:spPr>
          <a:xfrm flipH="1">
            <a:off x="6031822" y="3102435"/>
            <a:ext cx="512962" cy="279023"/>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14" idx="2"/>
            <a:endCxn id="35" idx="2"/>
          </p:cNvCxnSpPr>
          <p:nvPr/>
        </p:nvCxnSpPr>
        <p:spPr>
          <a:xfrm rot="5400000" flipH="1" flipV="1">
            <a:off x="6193381" y="3967887"/>
            <a:ext cx="12246" cy="4286366"/>
          </a:xfrm>
          <a:prstGeom prst="bentConnector3">
            <a:avLst>
              <a:gd name="adj1" fmla="val -353410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42" idx="2"/>
            <a:endCxn id="35" idx="2"/>
          </p:cNvCxnSpPr>
          <p:nvPr/>
        </p:nvCxnSpPr>
        <p:spPr>
          <a:xfrm rot="16200000" flipH="1">
            <a:off x="7096775" y="4859034"/>
            <a:ext cx="2361" cy="2489464"/>
          </a:xfrm>
          <a:prstGeom prst="bentConnector3">
            <a:avLst>
              <a:gd name="adj1" fmla="val 9782338"/>
            </a:avLst>
          </a:prstGeom>
          <a:ln>
            <a:tailEnd type="triangle"/>
          </a:ln>
        </p:spPr>
        <p:style>
          <a:lnRef idx="1">
            <a:schemeClr val="accent1"/>
          </a:lnRef>
          <a:fillRef idx="0">
            <a:schemeClr val="accent1"/>
          </a:fillRef>
          <a:effectRef idx="0">
            <a:schemeClr val="accent1"/>
          </a:effectRef>
          <a:fontRef idx="minor">
            <a:schemeClr val="tx1"/>
          </a:fontRef>
        </p:style>
      </p:cxnSp>
      <p:pic>
        <p:nvPicPr>
          <p:cNvPr id="62" name="Picture 6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33840" y="2402854"/>
            <a:ext cx="618745" cy="618745"/>
          </a:xfrm>
          <a:prstGeom prst="rect">
            <a:avLst/>
          </a:prstGeom>
          <a:noFill/>
        </p:spPr>
      </p:pic>
      <p:pic>
        <p:nvPicPr>
          <p:cNvPr id="63" name="Picture 6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35411" y="2483690"/>
            <a:ext cx="618745" cy="618745"/>
          </a:xfrm>
          <a:prstGeom prst="rect">
            <a:avLst/>
          </a:prstGeom>
          <a:effectLst>
            <a:outerShdw blurRad="50800" dist="50800" dir="5400000" algn="ctr" rotWithShape="0">
              <a:srgbClr val="000000">
                <a:alpha val="0"/>
              </a:srgbClr>
            </a:outerShdw>
          </a:effectLst>
        </p:spPr>
      </p:pic>
      <p:sp>
        <p:nvSpPr>
          <p:cNvPr id="67" name="Rectangle 66"/>
          <p:cNvSpPr/>
          <p:nvPr/>
        </p:nvSpPr>
        <p:spPr>
          <a:xfrm>
            <a:off x="577261" y="3448735"/>
            <a:ext cx="1832084" cy="1247141"/>
          </a:xfrm>
          <a:prstGeom prst="rect">
            <a:avLst/>
          </a:prstGeom>
          <a:noFill/>
          <a:ln w="9525">
            <a:solidFill>
              <a:schemeClr val="accent3">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8802" y="3889682"/>
            <a:ext cx="618745" cy="618745"/>
          </a:xfrm>
          <a:prstGeom prst="rect">
            <a:avLst/>
          </a:prstGeom>
          <a:noFill/>
        </p:spPr>
      </p:pic>
      <p:pic>
        <p:nvPicPr>
          <p:cNvPr id="69" name="Picture 6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20373" y="3970518"/>
            <a:ext cx="618745" cy="618745"/>
          </a:xfrm>
          <a:prstGeom prst="rect">
            <a:avLst/>
          </a:prstGeom>
          <a:effectLst>
            <a:outerShdw blurRad="50800" dist="50800" dir="5400000" algn="ctr" rotWithShape="0">
              <a:srgbClr val="000000">
                <a:alpha val="0"/>
              </a:srgbClr>
            </a:outerShdw>
          </a:effectLst>
        </p:spPr>
      </p:pic>
      <p:sp>
        <p:nvSpPr>
          <p:cNvPr id="70" name="TextBox 69"/>
          <p:cNvSpPr txBox="1"/>
          <p:nvPr/>
        </p:nvSpPr>
        <p:spPr>
          <a:xfrm>
            <a:off x="544511" y="3439215"/>
            <a:ext cx="1772094" cy="276446"/>
          </a:xfrm>
          <a:prstGeom prst="rect">
            <a:avLst/>
          </a:prstGeom>
          <a:noFill/>
        </p:spPr>
        <p:txBody>
          <a:bodyPr wrap="square" rtlCol="0">
            <a:spAutoFit/>
          </a:bodyPr>
          <a:lstStyle/>
          <a:p>
            <a:r>
              <a:rPr lang="en-US" sz="1200" dirty="0" err="1">
                <a:solidFill>
                  <a:schemeClr val="accent1"/>
                </a:solidFill>
              </a:rPr>
              <a:t>Zabbix</a:t>
            </a:r>
            <a:r>
              <a:rPr lang="en-US" sz="1200" dirty="0">
                <a:solidFill>
                  <a:schemeClr val="accent1"/>
                </a:solidFill>
              </a:rPr>
              <a:t>/Nagios Subnet</a:t>
            </a:r>
          </a:p>
        </p:txBody>
      </p:sp>
      <p:pic>
        <p:nvPicPr>
          <p:cNvPr id="71" name="Picture 7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62758" y="4273079"/>
            <a:ext cx="317489" cy="317489"/>
          </a:xfrm>
          <a:prstGeom prst="rect">
            <a:avLst/>
          </a:prstGeom>
        </p:spPr>
      </p:pic>
      <p:pic>
        <p:nvPicPr>
          <p:cNvPr id="72" name="Picture 71"/>
          <p:cNvPicPr>
            <a:picLocks noChangeAspect="1"/>
          </p:cNvPicPr>
          <p:nvPr/>
        </p:nvPicPr>
        <p:blipFill>
          <a:blip r:embed="rId10"/>
          <a:stretch>
            <a:fillRect/>
          </a:stretch>
        </p:blipFill>
        <p:spPr>
          <a:xfrm>
            <a:off x="10270525" y="1793577"/>
            <a:ext cx="2362200" cy="4772025"/>
          </a:xfrm>
          <a:prstGeom prst="rect">
            <a:avLst/>
          </a:prstGeom>
        </p:spPr>
      </p:pic>
      <p:cxnSp>
        <p:nvCxnSpPr>
          <p:cNvPr id="73" name="Straight Arrow Connector 72"/>
          <p:cNvCxnSpPr/>
          <p:nvPr/>
        </p:nvCxnSpPr>
        <p:spPr>
          <a:xfrm>
            <a:off x="6499646" y="1463583"/>
            <a:ext cx="5546479" cy="385929"/>
          </a:xfrm>
          <a:prstGeom prst="straightConnector1">
            <a:avLst/>
          </a:prstGeom>
          <a:ln w="444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585396" y="4843743"/>
            <a:ext cx="1832084" cy="1238812"/>
          </a:xfrm>
          <a:prstGeom prst="rect">
            <a:avLst/>
          </a:prstGeom>
          <a:noFill/>
          <a:ln w="9525">
            <a:solidFill>
              <a:schemeClr val="accent3">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7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38463" y="5310935"/>
            <a:ext cx="618745" cy="618745"/>
          </a:xfrm>
          <a:prstGeom prst="rect">
            <a:avLst/>
          </a:prstGeom>
          <a:noFill/>
        </p:spPr>
      </p:pic>
      <p:pic>
        <p:nvPicPr>
          <p:cNvPr id="79" name="Picture 7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40034" y="5391771"/>
            <a:ext cx="618745" cy="618745"/>
          </a:xfrm>
          <a:prstGeom prst="rect">
            <a:avLst/>
          </a:prstGeom>
          <a:effectLst>
            <a:outerShdw blurRad="50800" dist="50800" dir="5400000" algn="ctr" rotWithShape="0">
              <a:srgbClr val="000000">
                <a:alpha val="0"/>
              </a:srgbClr>
            </a:outerShdw>
          </a:effectLst>
        </p:spPr>
      </p:pic>
      <p:sp>
        <p:nvSpPr>
          <p:cNvPr id="80" name="TextBox 79"/>
          <p:cNvSpPr txBox="1"/>
          <p:nvPr/>
        </p:nvSpPr>
        <p:spPr>
          <a:xfrm>
            <a:off x="591010" y="4894514"/>
            <a:ext cx="1772094" cy="276446"/>
          </a:xfrm>
          <a:prstGeom prst="rect">
            <a:avLst/>
          </a:prstGeom>
          <a:noFill/>
        </p:spPr>
        <p:txBody>
          <a:bodyPr wrap="square" rtlCol="0">
            <a:spAutoFit/>
          </a:bodyPr>
          <a:lstStyle/>
          <a:p>
            <a:r>
              <a:rPr lang="en-US" sz="1200" dirty="0">
                <a:solidFill>
                  <a:schemeClr val="accent1"/>
                </a:solidFill>
              </a:rPr>
              <a:t>ELK Subnet</a:t>
            </a:r>
          </a:p>
        </p:txBody>
      </p:sp>
      <p:sp>
        <p:nvSpPr>
          <p:cNvPr id="81" name="Rectangle 80"/>
          <p:cNvSpPr/>
          <p:nvPr/>
        </p:nvSpPr>
        <p:spPr>
          <a:xfrm>
            <a:off x="570585" y="2038071"/>
            <a:ext cx="1832084" cy="1247141"/>
          </a:xfrm>
          <a:prstGeom prst="rect">
            <a:avLst/>
          </a:prstGeom>
          <a:noFill/>
          <a:ln w="9525">
            <a:solidFill>
              <a:schemeClr val="accent3">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 name="Picture 8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2126" y="2479018"/>
            <a:ext cx="618745" cy="618745"/>
          </a:xfrm>
          <a:prstGeom prst="rect">
            <a:avLst/>
          </a:prstGeom>
          <a:noFill/>
        </p:spPr>
      </p:pic>
      <p:pic>
        <p:nvPicPr>
          <p:cNvPr id="83" name="Picture 8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3697" y="2559854"/>
            <a:ext cx="618745" cy="618745"/>
          </a:xfrm>
          <a:prstGeom prst="rect">
            <a:avLst/>
          </a:prstGeom>
          <a:effectLst>
            <a:outerShdw blurRad="50800" dist="50800" dir="5400000" algn="ctr" rotWithShape="0">
              <a:srgbClr val="000000">
                <a:alpha val="0"/>
              </a:srgbClr>
            </a:outerShdw>
          </a:effectLst>
        </p:spPr>
      </p:pic>
      <p:sp>
        <p:nvSpPr>
          <p:cNvPr id="84" name="TextBox 83"/>
          <p:cNvSpPr txBox="1"/>
          <p:nvPr/>
        </p:nvSpPr>
        <p:spPr>
          <a:xfrm>
            <a:off x="537834" y="2028551"/>
            <a:ext cx="1930633" cy="276999"/>
          </a:xfrm>
          <a:prstGeom prst="rect">
            <a:avLst/>
          </a:prstGeom>
          <a:noFill/>
        </p:spPr>
        <p:txBody>
          <a:bodyPr wrap="square" rtlCol="0">
            <a:spAutoFit/>
          </a:bodyPr>
          <a:lstStyle/>
          <a:p>
            <a:r>
              <a:rPr lang="en-US" sz="1200" dirty="0">
                <a:solidFill>
                  <a:schemeClr val="accent1"/>
                </a:solidFill>
              </a:rPr>
              <a:t>Deployment engine Subnet</a:t>
            </a:r>
          </a:p>
        </p:txBody>
      </p:sp>
      <p:pic>
        <p:nvPicPr>
          <p:cNvPr id="85" name="Picture 8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64821" y="821736"/>
            <a:ext cx="708367" cy="708367"/>
          </a:xfrm>
          <a:prstGeom prst="rect">
            <a:avLst/>
          </a:prstGeom>
        </p:spPr>
      </p:pic>
      <p:pic>
        <p:nvPicPr>
          <p:cNvPr id="86" name="Picture 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60259" y="1604065"/>
            <a:ext cx="317489" cy="317489"/>
          </a:xfrm>
          <a:prstGeom prst="rect">
            <a:avLst/>
          </a:prstGeom>
        </p:spPr>
      </p:pic>
      <p:pic>
        <p:nvPicPr>
          <p:cNvPr id="87" name="Picture 8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986712" y="4068625"/>
            <a:ext cx="612603" cy="612603"/>
          </a:xfrm>
          <a:prstGeom prst="rect">
            <a:avLst/>
          </a:prstGeom>
        </p:spPr>
      </p:pic>
      <p:pic>
        <p:nvPicPr>
          <p:cNvPr id="88" name="Picture 8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942133" y="532343"/>
            <a:ext cx="1091503" cy="1091503"/>
          </a:xfrm>
          <a:prstGeom prst="rect">
            <a:avLst/>
          </a:prstGeom>
        </p:spPr>
      </p:pic>
      <p:pic>
        <p:nvPicPr>
          <p:cNvPr id="90" name="Picture 8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963853" y="3659692"/>
            <a:ext cx="294999" cy="294999"/>
          </a:xfrm>
          <a:prstGeom prst="rect">
            <a:avLst/>
          </a:prstGeom>
        </p:spPr>
      </p:pic>
      <p:pic>
        <p:nvPicPr>
          <p:cNvPr id="91" name="Picture 9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765453" y="3651971"/>
            <a:ext cx="294999" cy="294999"/>
          </a:xfrm>
          <a:prstGeom prst="rect">
            <a:avLst/>
          </a:prstGeom>
        </p:spPr>
      </p:pic>
      <p:grpSp>
        <p:nvGrpSpPr>
          <p:cNvPr id="108" name="Group 107"/>
          <p:cNvGrpSpPr/>
          <p:nvPr/>
        </p:nvGrpSpPr>
        <p:grpSpPr>
          <a:xfrm>
            <a:off x="2175191" y="968039"/>
            <a:ext cx="4399574" cy="5224097"/>
            <a:chOff x="2175191" y="968039"/>
            <a:chExt cx="4399574" cy="5224097"/>
          </a:xfrm>
        </p:grpSpPr>
        <p:sp>
          <p:nvSpPr>
            <p:cNvPr id="101" name="Rectangle 100"/>
            <p:cNvSpPr/>
            <p:nvPr/>
          </p:nvSpPr>
          <p:spPr>
            <a:xfrm>
              <a:off x="3330506" y="3217828"/>
              <a:ext cx="1471643" cy="296485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02" name="Rectangle 101"/>
            <p:cNvSpPr/>
            <p:nvPr/>
          </p:nvSpPr>
          <p:spPr>
            <a:xfrm>
              <a:off x="5103122" y="3227278"/>
              <a:ext cx="1471643" cy="296485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cxnSp>
          <p:nvCxnSpPr>
            <p:cNvPr id="103" name="Straight Arrow Connector 102"/>
            <p:cNvCxnSpPr/>
            <p:nvPr/>
          </p:nvCxnSpPr>
          <p:spPr>
            <a:xfrm>
              <a:off x="3169177" y="1317144"/>
              <a:ext cx="250879" cy="1889917"/>
            </a:xfrm>
            <a:prstGeom prst="straightConnector1">
              <a:avLst/>
            </a:prstGeom>
            <a:ln w="444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2175191" y="968039"/>
              <a:ext cx="2002920" cy="400110"/>
            </a:xfrm>
            <a:prstGeom prst="rect">
              <a:avLst/>
            </a:prstGeom>
            <a:noFill/>
            <a:ln>
              <a:noFill/>
            </a:ln>
          </p:spPr>
          <p:txBody>
            <a:bodyPr wrap="square" rtlCol="0">
              <a:spAutoFit/>
            </a:bodyPr>
            <a:lstStyle/>
            <a:p>
              <a:r>
                <a:rPr lang="en-US" sz="2000" dirty="0">
                  <a:solidFill>
                    <a:schemeClr val="accent6"/>
                  </a:solidFill>
                </a:rPr>
                <a:t>Deployment Pods</a:t>
              </a:r>
            </a:p>
          </p:txBody>
        </p:sp>
        <p:cxnSp>
          <p:nvCxnSpPr>
            <p:cNvPr id="106" name="Straight Arrow Connector 105"/>
            <p:cNvCxnSpPr/>
            <p:nvPr/>
          </p:nvCxnSpPr>
          <p:spPr>
            <a:xfrm>
              <a:off x="3269889" y="1318834"/>
              <a:ext cx="1998094" cy="1876048"/>
            </a:xfrm>
            <a:prstGeom prst="straightConnector1">
              <a:avLst/>
            </a:prstGeom>
            <a:ln w="444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951782" y="984435"/>
            <a:ext cx="6045001" cy="5051400"/>
            <a:chOff x="951782" y="984435"/>
            <a:chExt cx="6045001" cy="5051400"/>
          </a:xfrm>
        </p:grpSpPr>
        <p:grpSp>
          <p:nvGrpSpPr>
            <p:cNvPr id="100" name="Group 99"/>
            <p:cNvGrpSpPr/>
            <p:nvPr/>
          </p:nvGrpSpPr>
          <p:grpSpPr>
            <a:xfrm>
              <a:off x="3588867" y="984435"/>
              <a:ext cx="3407916" cy="5051400"/>
              <a:chOff x="3588867" y="984435"/>
              <a:chExt cx="3407916" cy="5051400"/>
            </a:xfrm>
          </p:grpSpPr>
          <p:sp>
            <p:nvSpPr>
              <p:cNvPr id="92" name="Rectangle 91"/>
              <p:cNvSpPr/>
              <p:nvPr/>
            </p:nvSpPr>
            <p:spPr>
              <a:xfrm>
                <a:off x="6046941" y="2363999"/>
                <a:ext cx="949842" cy="74657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93" name="Rectangle 92"/>
              <p:cNvSpPr/>
              <p:nvPr/>
            </p:nvSpPr>
            <p:spPr>
              <a:xfrm>
                <a:off x="3639879" y="3956598"/>
                <a:ext cx="949842" cy="74657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94" name="Rectangle 93"/>
              <p:cNvSpPr/>
              <p:nvPr/>
            </p:nvSpPr>
            <p:spPr>
              <a:xfrm>
                <a:off x="3588867" y="5289264"/>
                <a:ext cx="949842" cy="74657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95" name="TextBox 94"/>
              <p:cNvSpPr txBox="1"/>
              <p:nvPr/>
            </p:nvSpPr>
            <p:spPr>
              <a:xfrm>
                <a:off x="4323161" y="984435"/>
                <a:ext cx="1161453" cy="400110"/>
              </a:xfrm>
              <a:prstGeom prst="rect">
                <a:avLst/>
              </a:prstGeom>
              <a:noFill/>
              <a:ln>
                <a:noFill/>
              </a:ln>
            </p:spPr>
            <p:txBody>
              <a:bodyPr wrap="square" rtlCol="0">
                <a:spAutoFit/>
              </a:bodyPr>
              <a:lstStyle/>
              <a:p>
                <a:r>
                  <a:rPr lang="en-US" sz="2000" dirty="0">
                    <a:solidFill>
                      <a:schemeClr val="accent6"/>
                    </a:solidFill>
                  </a:rPr>
                  <a:t>Roles</a:t>
                </a:r>
              </a:p>
            </p:txBody>
          </p:sp>
          <p:cxnSp>
            <p:nvCxnSpPr>
              <p:cNvPr id="96" name="Straight Arrow Connector 95"/>
              <p:cNvCxnSpPr/>
              <p:nvPr/>
            </p:nvCxnSpPr>
            <p:spPr>
              <a:xfrm>
                <a:off x="4777491" y="1317144"/>
                <a:ext cx="1177302" cy="1104824"/>
              </a:xfrm>
              <a:prstGeom prst="straightConnector1">
                <a:avLst/>
              </a:prstGeom>
              <a:ln w="444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a:off x="4435201" y="1334232"/>
                <a:ext cx="197239" cy="2517563"/>
              </a:xfrm>
              <a:prstGeom prst="straightConnector1">
                <a:avLst/>
              </a:prstGeom>
              <a:ln w="444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89" name="Rectangle 88"/>
            <p:cNvSpPr/>
            <p:nvPr/>
          </p:nvSpPr>
          <p:spPr>
            <a:xfrm>
              <a:off x="951782" y="2448311"/>
              <a:ext cx="949066" cy="74657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97" name="Rectangle 96"/>
            <p:cNvSpPr/>
            <p:nvPr/>
          </p:nvSpPr>
          <p:spPr>
            <a:xfrm>
              <a:off x="1018770" y="3856606"/>
              <a:ext cx="949066" cy="74657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99" name="Rectangle 98"/>
            <p:cNvSpPr/>
            <p:nvPr/>
          </p:nvSpPr>
          <p:spPr>
            <a:xfrm>
              <a:off x="1018770" y="5286590"/>
              <a:ext cx="949066" cy="74657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cxnSp>
          <p:nvCxnSpPr>
            <p:cNvPr id="104" name="Straight Arrow Connector 103"/>
            <p:cNvCxnSpPr>
              <a:endCxn id="89" idx="3"/>
            </p:cNvCxnSpPr>
            <p:nvPr/>
          </p:nvCxnSpPr>
          <p:spPr>
            <a:xfrm flipH="1">
              <a:off x="1900848" y="1323787"/>
              <a:ext cx="2606608" cy="1497810"/>
            </a:xfrm>
            <a:prstGeom prst="straightConnector1">
              <a:avLst/>
            </a:prstGeom>
            <a:ln w="444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endCxn id="97" idx="3"/>
            </p:cNvCxnSpPr>
            <p:nvPr/>
          </p:nvCxnSpPr>
          <p:spPr>
            <a:xfrm flipH="1">
              <a:off x="1967836" y="1369615"/>
              <a:ext cx="2588306" cy="2860277"/>
            </a:xfrm>
            <a:prstGeom prst="straightConnector1">
              <a:avLst/>
            </a:prstGeom>
            <a:ln w="444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99" idx="3"/>
            </p:cNvCxnSpPr>
            <p:nvPr/>
          </p:nvCxnSpPr>
          <p:spPr>
            <a:xfrm flipH="1">
              <a:off x="1967836" y="1407491"/>
              <a:ext cx="2630193" cy="4252385"/>
            </a:xfrm>
            <a:prstGeom prst="straightConnector1">
              <a:avLst/>
            </a:prstGeom>
            <a:ln w="444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2706986" y="965015"/>
            <a:ext cx="7514517" cy="3308064"/>
            <a:chOff x="2706986" y="965015"/>
            <a:chExt cx="7514517" cy="3308064"/>
          </a:xfrm>
        </p:grpSpPr>
        <p:sp>
          <p:nvSpPr>
            <p:cNvPr id="110" name="TextBox 109"/>
            <p:cNvSpPr txBox="1"/>
            <p:nvPr/>
          </p:nvSpPr>
          <p:spPr>
            <a:xfrm>
              <a:off x="7330276" y="965015"/>
              <a:ext cx="2260290" cy="400110"/>
            </a:xfrm>
            <a:prstGeom prst="rect">
              <a:avLst/>
            </a:prstGeom>
            <a:noFill/>
            <a:ln>
              <a:noFill/>
            </a:ln>
          </p:spPr>
          <p:txBody>
            <a:bodyPr wrap="square" rtlCol="0">
              <a:spAutoFit/>
            </a:bodyPr>
            <a:lstStyle/>
            <a:p>
              <a:r>
                <a:rPr lang="en-US" sz="2000" dirty="0">
                  <a:solidFill>
                    <a:schemeClr val="accent6"/>
                  </a:solidFill>
                </a:rPr>
                <a:t>Shared Resources</a:t>
              </a:r>
            </a:p>
          </p:txBody>
        </p:sp>
        <p:cxnSp>
          <p:nvCxnSpPr>
            <p:cNvPr id="111" name="Straight Arrow Connector 110"/>
            <p:cNvCxnSpPr/>
            <p:nvPr/>
          </p:nvCxnSpPr>
          <p:spPr>
            <a:xfrm flipH="1">
              <a:off x="2706986" y="1355832"/>
              <a:ext cx="5444642" cy="482381"/>
            </a:xfrm>
            <a:prstGeom prst="straightConnector1">
              <a:avLst/>
            </a:prstGeom>
            <a:ln w="444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H="1">
              <a:off x="8060536" y="1323787"/>
              <a:ext cx="157697" cy="546052"/>
            </a:xfrm>
            <a:prstGeom prst="straightConnector1">
              <a:avLst/>
            </a:prstGeom>
            <a:ln w="444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8293013" y="1365125"/>
              <a:ext cx="780430" cy="2642110"/>
            </a:xfrm>
            <a:prstGeom prst="straightConnector1">
              <a:avLst/>
            </a:prstGeom>
            <a:ln w="444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endCxn id="71" idx="0"/>
            </p:cNvCxnSpPr>
            <p:nvPr/>
          </p:nvCxnSpPr>
          <p:spPr>
            <a:xfrm>
              <a:off x="8342687" y="1365125"/>
              <a:ext cx="1878816" cy="2907954"/>
            </a:xfrm>
            <a:prstGeom prst="straightConnector1">
              <a:avLst/>
            </a:prstGeom>
            <a:ln w="444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7675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0" presetClass="exit" presetSubtype="0" fill="hold" nodeType="withEffect">
                                  <p:stCondLst>
                                    <p:cond delay="0"/>
                                  </p:stCondLst>
                                  <p:childTnLst>
                                    <p:animEffect transition="out" filter="fade">
                                      <p:cBhvr>
                                        <p:cTn id="12" dur="500"/>
                                        <p:tgtEl>
                                          <p:spTgt spid="108"/>
                                        </p:tgtEl>
                                      </p:cBhvr>
                                    </p:animEffect>
                                    <p:set>
                                      <p:cBhvr>
                                        <p:cTn id="13" dur="1" fill="hold">
                                          <p:stCondLst>
                                            <p:cond delay="499"/>
                                          </p:stCondLst>
                                        </p:cTn>
                                        <p:tgtEl>
                                          <p:spTgt spid="108"/>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8"/>
                                        </p:tgtEl>
                                        <p:attrNameLst>
                                          <p:attrName>style.visibility</p:attrName>
                                        </p:attrNameLst>
                                      </p:cBhvr>
                                      <p:to>
                                        <p:strVal val="visible"/>
                                      </p:to>
                                    </p:set>
                                  </p:childTnLst>
                                </p:cTn>
                              </p:par>
                              <p:par>
                                <p:cTn id="18" presetID="10" presetClass="exit" presetSubtype="0" fill="hold" nodeType="withEffect">
                                  <p:stCondLst>
                                    <p:cond delay="0"/>
                                  </p:stCondLst>
                                  <p:childTnLst>
                                    <p:animEffect transition="out" filter="fade">
                                      <p:cBhvr>
                                        <p:cTn id="19" dur="500"/>
                                        <p:tgtEl>
                                          <p:spTgt spid="20"/>
                                        </p:tgtEl>
                                      </p:cBhvr>
                                    </p:animEffect>
                                    <p:set>
                                      <p:cBhvr>
                                        <p:cTn id="20"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991375"/>
            <a:ext cx="11653523" cy="6493151"/>
          </a:xfrm>
        </p:spPr>
        <p:txBody>
          <a:bodyPr/>
          <a:lstStyle/>
          <a:p>
            <a:r>
              <a:rPr lang="en-US" sz="2800" dirty="0"/>
              <a:t>Lots of variables makes free form less desirable</a:t>
            </a:r>
          </a:p>
          <a:p>
            <a:pPr lvl="1"/>
            <a:r>
              <a:rPr lang="en-US" sz="2400" dirty="0"/>
              <a:t>Potentially different VM types, different number of disks, and instances</a:t>
            </a:r>
          </a:p>
          <a:p>
            <a:pPr lvl="2"/>
            <a:r>
              <a:rPr lang="en-US" sz="2000" dirty="0"/>
              <a:t>Hadoop with 8 master nodes w/ 4 attached disks and 16 disks pooled on each data node would have 208 VMs and 3232 disks. </a:t>
            </a:r>
          </a:p>
          <a:p>
            <a:pPr lvl="1"/>
            <a:r>
              <a:rPr lang="en-US" sz="2400" dirty="0"/>
              <a:t>Resource constraints need to be factored on the fly</a:t>
            </a:r>
          </a:p>
          <a:p>
            <a:pPr lvl="1"/>
            <a:r>
              <a:rPr lang="en-US" sz="2400" dirty="0"/>
              <a:t>No math capabilities in ARM language</a:t>
            </a:r>
          </a:p>
          <a:p>
            <a:pPr lvl="1"/>
            <a:r>
              <a:rPr lang="en-US" sz="2400" dirty="0"/>
              <a:t>Harder to price, manage, support for the Enterprise, SI, or CSV</a:t>
            </a:r>
          </a:p>
          <a:p>
            <a:r>
              <a:rPr lang="en-US" sz="2800" dirty="0"/>
              <a:t>T-shirt Sizes / SKUs are the common approach</a:t>
            </a:r>
          </a:p>
          <a:p>
            <a:pPr lvl="1"/>
            <a:r>
              <a:rPr lang="en-US" sz="2400" dirty="0"/>
              <a:t>Known configuration makes testing easier</a:t>
            </a:r>
          </a:p>
          <a:p>
            <a:pPr lvl="1"/>
            <a:r>
              <a:rPr lang="en-US" sz="2400" dirty="0"/>
              <a:t>Easier to model cost/price</a:t>
            </a:r>
          </a:p>
          <a:p>
            <a:pPr lvl="1"/>
            <a:r>
              <a:rPr lang="en-US" sz="2400" dirty="0"/>
              <a:t>Easier to support</a:t>
            </a:r>
          </a:p>
          <a:p>
            <a:pPr lvl="1"/>
            <a:r>
              <a:rPr lang="en-US" sz="2400" dirty="0"/>
              <a:t>Easier to manage</a:t>
            </a:r>
          </a:p>
          <a:p>
            <a:pPr lvl="1"/>
            <a:r>
              <a:rPr lang="en-US" sz="2400" dirty="0"/>
              <a:t>Allows for better density within a subscription</a:t>
            </a:r>
          </a:p>
          <a:p>
            <a:pPr lvl="1"/>
            <a:endParaRPr lang="en-US" sz="2400" dirty="0"/>
          </a:p>
          <a:p>
            <a:pPr lvl="1"/>
            <a:endParaRPr lang="en-US" sz="2400" dirty="0"/>
          </a:p>
        </p:txBody>
      </p:sp>
      <p:sp>
        <p:nvSpPr>
          <p:cNvPr id="3" name="Title 2"/>
          <p:cNvSpPr>
            <a:spLocks noGrp="1"/>
          </p:cNvSpPr>
          <p:nvPr>
            <p:ph type="title"/>
          </p:nvPr>
        </p:nvSpPr>
        <p:spPr/>
        <p:txBody>
          <a:bodyPr/>
          <a:lstStyle/>
          <a:p>
            <a:r>
              <a:rPr lang="en-US" dirty="0"/>
              <a:t>Known Configurations/SKUs vs. Free Form</a:t>
            </a:r>
          </a:p>
        </p:txBody>
      </p:sp>
    </p:spTree>
    <p:extLst>
      <p:ext uri="{BB962C8B-B14F-4D97-AF65-F5344CB8AC3E}">
        <p14:creationId xmlns:p14="http://schemas.microsoft.com/office/powerpoint/2010/main" val="25589966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complex ARM template</a:t>
            </a:r>
          </a:p>
        </p:txBody>
      </p:sp>
      <p:pic>
        <p:nvPicPr>
          <p:cNvPr id="4" name="Picture 3"/>
          <p:cNvPicPr>
            <a:picLocks noChangeAspect="1"/>
          </p:cNvPicPr>
          <p:nvPr/>
        </p:nvPicPr>
        <p:blipFill>
          <a:blip r:embed="rId3"/>
          <a:stretch>
            <a:fillRect/>
          </a:stretch>
        </p:blipFill>
        <p:spPr>
          <a:xfrm>
            <a:off x="2571041" y="869837"/>
            <a:ext cx="7141378" cy="5931456"/>
          </a:xfrm>
          <a:prstGeom prst="rect">
            <a:avLst/>
          </a:prstGeom>
        </p:spPr>
      </p:pic>
    </p:spTree>
    <p:extLst>
      <p:ext uri="{BB962C8B-B14F-4D97-AF65-F5344CB8AC3E}">
        <p14:creationId xmlns:p14="http://schemas.microsoft.com/office/powerpoint/2010/main" val="41743706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Deploy a complex solution using ARM templates</a:t>
            </a:r>
          </a:p>
        </p:txBody>
      </p:sp>
    </p:spTree>
    <p:extLst>
      <p:ext uri="{BB962C8B-B14F-4D97-AF65-F5344CB8AC3E}">
        <p14:creationId xmlns:p14="http://schemas.microsoft.com/office/powerpoint/2010/main" val="14669851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 Template Scopes</a:t>
            </a:r>
            <a:endParaRPr lang="en-US" dirty="0"/>
          </a:p>
        </p:txBody>
      </p:sp>
      <p:sp>
        <p:nvSpPr>
          <p:cNvPr id="3" name="Text Placeholder 2"/>
          <p:cNvSpPr>
            <a:spLocks noGrp="1"/>
          </p:cNvSpPr>
          <p:nvPr>
            <p:ph sz="quarter" idx="10"/>
          </p:nvPr>
        </p:nvSpPr>
        <p:spPr>
          <a:xfrm>
            <a:off x="379413" y="1306286"/>
            <a:ext cx="11525250" cy="5372328"/>
          </a:xfrm>
        </p:spPr>
        <p:txBody>
          <a:bodyPr/>
          <a:lstStyle/>
          <a:p>
            <a:r>
              <a:rPr lang="en-US" sz="2800" dirty="0"/>
              <a:t>Capacity </a:t>
            </a:r>
          </a:p>
          <a:p>
            <a:pPr lvl="1"/>
            <a:r>
              <a:rPr lang="en-US" sz="2400" dirty="0"/>
              <a:t>May be one or more linked templates with a scoped purpose</a:t>
            </a:r>
          </a:p>
          <a:p>
            <a:pPr lvl="1"/>
            <a:r>
              <a:rPr lang="en-US" sz="2400" dirty="0"/>
              <a:t>Delivers an environment, with appropriate security and auditing for compliance</a:t>
            </a:r>
          </a:p>
          <a:p>
            <a:r>
              <a:rPr lang="en-US" sz="2800" dirty="0"/>
              <a:t> Capability</a:t>
            </a:r>
          </a:p>
          <a:p>
            <a:pPr lvl="1"/>
            <a:r>
              <a:rPr lang="en-US" sz="2400" dirty="0"/>
              <a:t>May be one or more linked templates with a scoped purpose</a:t>
            </a:r>
          </a:p>
          <a:p>
            <a:pPr lvl="1"/>
            <a:r>
              <a:rPr lang="en-US" sz="2400" dirty="0"/>
              <a:t>Delivers a technology or a capability that can be utilized post-deployment </a:t>
            </a:r>
          </a:p>
          <a:p>
            <a:pPr lvl="1"/>
            <a:r>
              <a:rPr lang="en-US" sz="2400" dirty="0"/>
              <a:t>Examples include delivering capabilities such as SQL Server, Cassandra, </a:t>
            </a:r>
            <a:r>
              <a:rPr lang="en-US" sz="2400" dirty="0" err="1"/>
              <a:t>Elasticsearch</a:t>
            </a:r>
            <a:r>
              <a:rPr lang="en-US" sz="2400" dirty="0"/>
              <a:t>, Hadoop, a Web Server, etc.</a:t>
            </a:r>
          </a:p>
          <a:p>
            <a:r>
              <a:rPr lang="en-US" sz="2800" dirty="0"/>
              <a:t>End to End Solution</a:t>
            </a:r>
          </a:p>
          <a:p>
            <a:pPr lvl="1"/>
            <a:r>
              <a:rPr lang="en-US" sz="2400" dirty="0"/>
              <a:t>Compositions of one or more capability scoped templates</a:t>
            </a:r>
          </a:p>
          <a:p>
            <a:pPr lvl="1"/>
            <a:r>
              <a:rPr lang="en-US" sz="2400" dirty="0"/>
              <a:t>Examples include end to end data pipeline</a:t>
            </a:r>
          </a:p>
          <a:p>
            <a:endParaRPr lang="en-US" sz="2800" dirty="0"/>
          </a:p>
        </p:txBody>
      </p:sp>
    </p:spTree>
    <p:extLst>
      <p:ext uri="{BB962C8B-B14F-4D97-AF65-F5344CB8AC3E}">
        <p14:creationId xmlns:p14="http://schemas.microsoft.com/office/powerpoint/2010/main" val="170169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3830" y="1002109"/>
            <a:ext cx="11651870" cy="3298769"/>
          </a:xfrm>
        </p:spPr>
        <p:txBody>
          <a:bodyPr/>
          <a:lstStyle/>
          <a:p>
            <a:r>
              <a:rPr lang="en-US" dirty="0"/>
              <a:t>Specialize VMs based on their role or desired configuration</a:t>
            </a:r>
          </a:p>
          <a:p>
            <a:pPr lvl="1"/>
            <a:r>
              <a:rPr lang="en-US" dirty="0"/>
              <a:t>VM Scale Set can now be used (GA)</a:t>
            </a:r>
          </a:p>
          <a:p>
            <a:r>
              <a:rPr lang="en-US" dirty="0"/>
              <a:t>Heavily based on VM Extensions</a:t>
            </a:r>
          </a:p>
          <a:p>
            <a:r>
              <a:rPr lang="en-US" dirty="0"/>
              <a:t>Windows and Linux platform and custom images</a:t>
            </a:r>
          </a:p>
          <a:p>
            <a:r>
              <a:rPr lang="en-US" dirty="0"/>
              <a:t>Ideal for clusters</a:t>
            </a:r>
          </a:p>
        </p:txBody>
      </p:sp>
      <p:sp>
        <p:nvSpPr>
          <p:cNvPr id="2" name="Title 1"/>
          <p:cNvSpPr>
            <a:spLocks noGrp="1"/>
          </p:cNvSpPr>
          <p:nvPr>
            <p:ph type="title"/>
          </p:nvPr>
        </p:nvSpPr>
        <p:spPr/>
        <p:txBody>
          <a:bodyPr>
            <a:normAutofit/>
          </a:bodyPr>
          <a:lstStyle/>
          <a:p>
            <a:r>
              <a:rPr lang="en-US" dirty="0"/>
              <a:t>Creating “roles” or “tiers”</a:t>
            </a:r>
          </a:p>
        </p:txBody>
      </p:sp>
      <p:grpSp>
        <p:nvGrpSpPr>
          <p:cNvPr id="213" name="Group 212"/>
          <p:cNvGrpSpPr/>
          <p:nvPr/>
        </p:nvGrpSpPr>
        <p:grpSpPr>
          <a:xfrm>
            <a:off x="5126902" y="3595814"/>
            <a:ext cx="5413879" cy="2296284"/>
            <a:chOff x="2776251" y="3452140"/>
            <a:chExt cx="6059277" cy="2717863"/>
          </a:xfrm>
        </p:grpSpPr>
        <p:sp>
          <p:nvSpPr>
            <p:cNvPr id="214" name="Rectangle 213"/>
            <p:cNvSpPr/>
            <p:nvPr/>
          </p:nvSpPr>
          <p:spPr bwMode="auto">
            <a:xfrm>
              <a:off x="2776251" y="3452140"/>
              <a:ext cx="6059277" cy="2662222"/>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5" name="Rectangle 214"/>
            <p:cNvSpPr/>
            <p:nvPr/>
          </p:nvSpPr>
          <p:spPr bwMode="auto">
            <a:xfrm>
              <a:off x="2963537" y="5541485"/>
              <a:ext cx="5673687" cy="474653"/>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6" name="Rectangle 215"/>
            <p:cNvSpPr/>
            <p:nvPr/>
          </p:nvSpPr>
          <p:spPr bwMode="auto">
            <a:xfrm>
              <a:off x="2978189" y="5221996"/>
              <a:ext cx="5659034" cy="330506"/>
            </a:xfrm>
            <a:prstGeom prst="rect">
              <a:avLst/>
            </a:prstGeom>
            <a:solidFill>
              <a:srgbClr val="00188F">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7" name="TextBox 216"/>
            <p:cNvSpPr txBox="1"/>
            <p:nvPr/>
          </p:nvSpPr>
          <p:spPr>
            <a:xfrm>
              <a:off x="5108262" y="5506428"/>
              <a:ext cx="1618289" cy="663575"/>
            </a:xfrm>
            <a:prstGeom prst="rect">
              <a:avLst/>
            </a:prstGeom>
            <a:noFill/>
            <a:ln>
              <a:noFill/>
            </a:ln>
          </p:spPr>
          <p:txBody>
            <a:bodyPr wrap="non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1836"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a:rPr>
                <a:t>VM Agent</a:t>
              </a:r>
            </a:p>
          </p:txBody>
        </p:sp>
        <p:sp>
          <p:nvSpPr>
            <p:cNvPr id="218" name="TextBox 217"/>
            <p:cNvSpPr txBox="1"/>
            <p:nvPr/>
          </p:nvSpPr>
          <p:spPr>
            <a:xfrm>
              <a:off x="4245344" y="5109357"/>
              <a:ext cx="3607007" cy="663575"/>
            </a:xfrm>
            <a:prstGeom prst="rect">
              <a:avLst/>
            </a:prstGeom>
            <a:noFill/>
            <a:ln>
              <a:noFill/>
            </a:ln>
          </p:spPr>
          <p:txBody>
            <a:bodyPr wrap="non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1836"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a:rPr>
                <a:t>Runtime and Extension API</a:t>
              </a:r>
            </a:p>
          </p:txBody>
        </p:sp>
        <p:sp>
          <p:nvSpPr>
            <p:cNvPr id="219" name="Rectangle 218"/>
            <p:cNvSpPr/>
            <p:nvPr/>
          </p:nvSpPr>
          <p:spPr bwMode="auto">
            <a:xfrm>
              <a:off x="2989208" y="4466784"/>
              <a:ext cx="1178805" cy="647527"/>
            </a:xfrm>
            <a:prstGeom prst="rect">
              <a:avLst/>
            </a:prstGeom>
            <a:solidFill>
              <a:srgbClr val="FF8C00">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0" name="TextBox 219"/>
            <p:cNvSpPr txBox="1"/>
            <p:nvPr/>
          </p:nvSpPr>
          <p:spPr>
            <a:xfrm>
              <a:off x="2845799" y="4350070"/>
              <a:ext cx="1426085" cy="995246"/>
            </a:xfrm>
            <a:prstGeom prst="rect">
              <a:avLst/>
            </a:prstGeom>
            <a:noFill/>
            <a:ln>
              <a:noFill/>
            </a:ln>
          </p:spPr>
          <p:txBody>
            <a:bodyPr wrap="none" lIns="186521" tIns="149217" rIns="186521" bIns="149217" rtlCol="0">
              <a:spAutoFit/>
            </a:bodyPr>
            <a:lstStyle/>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1632" b="0" i="0" u="none" strike="noStrike" kern="0" cap="none" spc="0" normalizeH="0" baseline="0" noProof="0" dirty="0">
                  <a:ln>
                    <a:noFill/>
                  </a:ln>
                  <a:solidFill>
                    <a:srgbClr val="404040"/>
                  </a:solidFill>
                  <a:effectLst/>
                  <a:uLnTx/>
                  <a:uFillTx/>
                  <a:latin typeface="Segoe UI"/>
                </a:rPr>
                <a:t>Backup</a:t>
              </a:r>
            </a:p>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1632" b="0" i="0" u="none" strike="noStrike" kern="0" cap="none" spc="0" normalizeH="0" baseline="0" noProof="0" dirty="0">
                  <a:ln>
                    <a:noFill/>
                  </a:ln>
                  <a:solidFill>
                    <a:srgbClr val="404040"/>
                  </a:solidFill>
                  <a:effectLst/>
                  <a:uLnTx/>
                  <a:uFillTx/>
                  <a:latin typeface="Segoe UI"/>
                </a:rPr>
                <a:t>Extension</a:t>
              </a:r>
            </a:p>
          </p:txBody>
        </p:sp>
        <p:sp>
          <p:nvSpPr>
            <p:cNvPr id="221" name="Rectangle 220"/>
            <p:cNvSpPr/>
            <p:nvPr/>
          </p:nvSpPr>
          <p:spPr bwMode="auto">
            <a:xfrm>
              <a:off x="4230694" y="4466784"/>
              <a:ext cx="1178805" cy="647527"/>
            </a:xfrm>
            <a:prstGeom prst="rect">
              <a:avLst/>
            </a:prstGeom>
            <a:solidFill>
              <a:srgbClr val="FF8C00">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2" name="TextBox 221"/>
            <p:cNvSpPr txBox="1"/>
            <p:nvPr/>
          </p:nvSpPr>
          <p:spPr>
            <a:xfrm>
              <a:off x="3970645" y="4360674"/>
              <a:ext cx="1607237" cy="995246"/>
            </a:xfrm>
            <a:prstGeom prst="rect">
              <a:avLst/>
            </a:prstGeom>
            <a:noFill/>
            <a:ln>
              <a:noFill/>
            </a:ln>
          </p:spPr>
          <p:txBody>
            <a:bodyPr wrap="none" lIns="186521" tIns="149217" rIns="186521" bIns="149217" rtlCol="0">
              <a:spAutoFit/>
            </a:bodyPr>
            <a:lstStyle/>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1632" b="0" i="0" u="none" strike="noStrike" kern="0" cap="none" spc="0" normalizeH="0" baseline="0" noProof="0" dirty="0">
                  <a:ln>
                    <a:noFill/>
                  </a:ln>
                  <a:solidFill>
                    <a:srgbClr val="404040"/>
                  </a:solidFill>
                  <a:effectLst/>
                  <a:uLnTx/>
                  <a:uFillTx/>
                  <a:latin typeface="Segoe UI"/>
                </a:rPr>
                <a:t>Monitoring</a:t>
              </a:r>
            </a:p>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1632" b="0" i="0" u="none" strike="noStrike" kern="0" cap="none" spc="0" normalizeH="0" baseline="0" noProof="0" dirty="0">
                  <a:ln>
                    <a:noFill/>
                  </a:ln>
                  <a:solidFill>
                    <a:srgbClr val="404040"/>
                  </a:solidFill>
                  <a:effectLst/>
                  <a:uLnTx/>
                  <a:uFillTx/>
                  <a:latin typeface="Segoe UI"/>
                </a:rPr>
                <a:t>Extension</a:t>
              </a:r>
            </a:p>
          </p:txBody>
        </p:sp>
        <p:sp>
          <p:nvSpPr>
            <p:cNvPr id="223" name="TextBox 222"/>
            <p:cNvSpPr txBox="1"/>
            <p:nvPr/>
          </p:nvSpPr>
          <p:spPr>
            <a:xfrm>
              <a:off x="4869414" y="3652885"/>
              <a:ext cx="1894592" cy="765979"/>
            </a:xfrm>
            <a:prstGeom prst="rect">
              <a:avLst/>
            </a:prstGeom>
            <a:noFill/>
            <a:ln>
              <a:noFill/>
            </a:ln>
          </p:spPr>
          <p:txBody>
            <a:bodyPr wrap="non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2448"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a:rPr>
                <a:t>VM Code</a:t>
              </a:r>
            </a:p>
          </p:txBody>
        </p:sp>
        <p:sp>
          <p:nvSpPr>
            <p:cNvPr id="224" name="Rectangle 223"/>
            <p:cNvSpPr/>
            <p:nvPr/>
          </p:nvSpPr>
          <p:spPr bwMode="auto">
            <a:xfrm>
              <a:off x="5523059" y="4464986"/>
              <a:ext cx="1178805" cy="647527"/>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25" name="Picture 2" descr="http://www.juliandunn.net/wp-content/uploads/2014/03/Chef_Mark_Re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7762" y="4567308"/>
              <a:ext cx="484459" cy="47818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26" name="Rectangle 225"/>
            <p:cNvSpPr/>
            <p:nvPr/>
          </p:nvSpPr>
          <p:spPr bwMode="auto">
            <a:xfrm>
              <a:off x="6803991" y="4466270"/>
              <a:ext cx="1178805" cy="647527"/>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27" name="Picture 6" descr="https://fbcdn-profile-a.akamaihd.net/hprofile-ak-xaf1/v/t1.0-1/c38.24.301.301/s160x160/545296_10151044729480712_1286859476_n.jpg?oh=214882c1ab53d62e02a2deeeb74eddf8&amp;oe=55DEEE66&amp;__gda__=1440734359_630a3812986fb9e6bfe93a017a0a1b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80981" y="4608145"/>
              <a:ext cx="424824" cy="42482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28" name="TextBox 227"/>
            <p:cNvSpPr txBox="1"/>
            <p:nvPr/>
          </p:nvSpPr>
          <p:spPr>
            <a:xfrm>
              <a:off x="7895531" y="4215512"/>
              <a:ext cx="902831" cy="1107016"/>
            </a:xfrm>
            <a:prstGeom prst="rect">
              <a:avLst/>
            </a:prstGeom>
            <a:noFill/>
            <a:ln>
              <a:noFill/>
            </a:ln>
          </p:spPr>
          <p:txBody>
            <a:bodyPr wrap="non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4488"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a:rPr>
                <a:t>…</a:t>
              </a:r>
            </a:p>
          </p:txBody>
        </p:sp>
      </p:grpSp>
      <p:grpSp>
        <p:nvGrpSpPr>
          <p:cNvPr id="229" name="Group 228"/>
          <p:cNvGrpSpPr/>
          <p:nvPr/>
        </p:nvGrpSpPr>
        <p:grpSpPr>
          <a:xfrm>
            <a:off x="5498252" y="3800555"/>
            <a:ext cx="5413879" cy="2296284"/>
            <a:chOff x="2776251" y="3452140"/>
            <a:chExt cx="6059277" cy="2717863"/>
          </a:xfrm>
        </p:grpSpPr>
        <p:sp>
          <p:nvSpPr>
            <p:cNvPr id="230" name="Rectangle 229"/>
            <p:cNvSpPr/>
            <p:nvPr/>
          </p:nvSpPr>
          <p:spPr bwMode="auto">
            <a:xfrm>
              <a:off x="2776251" y="3452140"/>
              <a:ext cx="6059277" cy="2662222"/>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1" name="Rectangle 230"/>
            <p:cNvSpPr/>
            <p:nvPr/>
          </p:nvSpPr>
          <p:spPr bwMode="auto">
            <a:xfrm>
              <a:off x="2963537" y="5541485"/>
              <a:ext cx="5673687" cy="474653"/>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2" name="Rectangle 231"/>
            <p:cNvSpPr/>
            <p:nvPr/>
          </p:nvSpPr>
          <p:spPr bwMode="auto">
            <a:xfrm>
              <a:off x="2978189" y="5221996"/>
              <a:ext cx="5659034" cy="330506"/>
            </a:xfrm>
            <a:prstGeom prst="rect">
              <a:avLst/>
            </a:prstGeom>
            <a:solidFill>
              <a:srgbClr val="00188F">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3" name="TextBox 232"/>
            <p:cNvSpPr txBox="1"/>
            <p:nvPr/>
          </p:nvSpPr>
          <p:spPr>
            <a:xfrm>
              <a:off x="5108262" y="5506428"/>
              <a:ext cx="1618289" cy="663575"/>
            </a:xfrm>
            <a:prstGeom prst="rect">
              <a:avLst/>
            </a:prstGeom>
            <a:noFill/>
            <a:ln>
              <a:noFill/>
            </a:ln>
          </p:spPr>
          <p:txBody>
            <a:bodyPr wrap="non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1836"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a:rPr>
                <a:t>VM Agent</a:t>
              </a:r>
            </a:p>
          </p:txBody>
        </p:sp>
        <p:sp>
          <p:nvSpPr>
            <p:cNvPr id="234" name="TextBox 233"/>
            <p:cNvSpPr txBox="1"/>
            <p:nvPr/>
          </p:nvSpPr>
          <p:spPr>
            <a:xfrm>
              <a:off x="4245344" y="5109357"/>
              <a:ext cx="3607007" cy="663575"/>
            </a:xfrm>
            <a:prstGeom prst="rect">
              <a:avLst/>
            </a:prstGeom>
            <a:noFill/>
            <a:ln>
              <a:noFill/>
            </a:ln>
          </p:spPr>
          <p:txBody>
            <a:bodyPr wrap="non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1836"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a:rPr>
                <a:t>Runtime and Extension API</a:t>
              </a:r>
            </a:p>
          </p:txBody>
        </p:sp>
        <p:sp>
          <p:nvSpPr>
            <p:cNvPr id="235" name="Rectangle 234"/>
            <p:cNvSpPr/>
            <p:nvPr/>
          </p:nvSpPr>
          <p:spPr bwMode="auto">
            <a:xfrm>
              <a:off x="2989208" y="4466784"/>
              <a:ext cx="1178805" cy="647527"/>
            </a:xfrm>
            <a:prstGeom prst="rect">
              <a:avLst/>
            </a:prstGeom>
            <a:solidFill>
              <a:srgbClr val="FF8C00">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6" name="TextBox 235"/>
            <p:cNvSpPr txBox="1"/>
            <p:nvPr/>
          </p:nvSpPr>
          <p:spPr>
            <a:xfrm>
              <a:off x="2845799" y="4350070"/>
              <a:ext cx="1426085" cy="995246"/>
            </a:xfrm>
            <a:prstGeom prst="rect">
              <a:avLst/>
            </a:prstGeom>
            <a:noFill/>
            <a:ln>
              <a:noFill/>
            </a:ln>
          </p:spPr>
          <p:txBody>
            <a:bodyPr wrap="none" lIns="186521" tIns="149217" rIns="186521" bIns="149217" rtlCol="0">
              <a:spAutoFit/>
            </a:bodyPr>
            <a:lstStyle/>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1632" b="0" i="0" u="none" strike="noStrike" kern="0" cap="none" spc="0" normalizeH="0" baseline="0" noProof="0" dirty="0">
                  <a:ln>
                    <a:noFill/>
                  </a:ln>
                  <a:solidFill>
                    <a:srgbClr val="404040"/>
                  </a:solidFill>
                  <a:effectLst/>
                  <a:uLnTx/>
                  <a:uFillTx/>
                  <a:latin typeface="Segoe UI"/>
                </a:rPr>
                <a:t>Backup</a:t>
              </a:r>
            </a:p>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1632" b="0" i="0" u="none" strike="noStrike" kern="0" cap="none" spc="0" normalizeH="0" baseline="0" noProof="0" dirty="0">
                  <a:ln>
                    <a:noFill/>
                  </a:ln>
                  <a:solidFill>
                    <a:srgbClr val="404040"/>
                  </a:solidFill>
                  <a:effectLst/>
                  <a:uLnTx/>
                  <a:uFillTx/>
                  <a:latin typeface="Segoe UI"/>
                </a:rPr>
                <a:t>Extension</a:t>
              </a:r>
            </a:p>
          </p:txBody>
        </p:sp>
        <p:sp>
          <p:nvSpPr>
            <p:cNvPr id="237" name="Rectangle 236"/>
            <p:cNvSpPr/>
            <p:nvPr/>
          </p:nvSpPr>
          <p:spPr bwMode="auto">
            <a:xfrm>
              <a:off x="4230694" y="4466784"/>
              <a:ext cx="1178805" cy="647527"/>
            </a:xfrm>
            <a:prstGeom prst="rect">
              <a:avLst/>
            </a:prstGeom>
            <a:solidFill>
              <a:srgbClr val="FF8C00">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8" name="TextBox 237"/>
            <p:cNvSpPr txBox="1"/>
            <p:nvPr/>
          </p:nvSpPr>
          <p:spPr>
            <a:xfrm>
              <a:off x="3970645" y="4360674"/>
              <a:ext cx="1607237" cy="995246"/>
            </a:xfrm>
            <a:prstGeom prst="rect">
              <a:avLst/>
            </a:prstGeom>
            <a:noFill/>
            <a:ln>
              <a:noFill/>
            </a:ln>
          </p:spPr>
          <p:txBody>
            <a:bodyPr wrap="none" lIns="186521" tIns="149217" rIns="186521" bIns="149217" rtlCol="0">
              <a:spAutoFit/>
            </a:bodyPr>
            <a:lstStyle/>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1632" b="0" i="0" u="none" strike="noStrike" kern="0" cap="none" spc="0" normalizeH="0" baseline="0" noProof="0" dirty="0">
                  <a:ln>
                    <a:noFill/>
                  </a:ln>
                  <a:solidFill>
                    <a:srgbClr val="404040"/>
                  </a:solidFill>
                  <a:effectLst/>
                  <a:uLnTx/>
                  <a:uFillTx/>
                  <a:latin typeface="Segoe UI"/>
                </a:rPr>
                <a:t>Monitoring</a:t>
              </a:r>
            </a:p>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1632" b="0" i="0" u="none" strike="noStrike" kern="0" cap="none" spc="0" normalizeH="0" baseline="0" noProof="0" dirty="0">
                  <a:ln>
                    <a:noFill/>
                  </a:ln>
                  <a:solidFill>
                    <a:srgbClr val="404040"/>
                  </a:solidFill>
                  <a:effectLst/>
                  <a:uLnTx/>
                  <a:uFillTx/>
                  <a:latin typeface="Segoe UI"/>
                </a:rPr>
                <a:t>Extension</a:t>
              </a:r>
            </a:p>
          </p:txBody>
        </p:sp>
        <p:sp>
          <p:nvSpPr>
            <p:cNvPr id="239" name="TextBox 238"/>
            <p:cNvSpPr txBox="1"/>
            <p:nvPr/>
          </p:nvSpPr>
          <p:spPr>
            <a:xfrm>
              <a:off x="4869414" y="3652885"/>
              <a:ext cx="1894592" cy="765979"/>
            </a:xfrm>
            <a:prstGeom prst="rect">
              <a:avLst/>
            </a:prstGeom>
            <a:noFill/>
            <a:ln>
              <a:noFill/>
            </a:ln>
          </p:spPr>
          <p:txBody>
            <a:bodyPr wrap="non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2448"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a:rPr>
                <a:t>VM Code</a:t>
              </a:r>
            </a:p>
          </p:txBody>
        </p:sp>
        <p:sp>
          <p:nvSpPr>
            <p:cNvPr id="240" name="Rectangle 239"/>
            <p:cNvSpPr/>
            <p:nvPr/>
          </p:nvSpPr>
          <p:spPr bwMode="auto">
            <a:xfrm>
              <a:off x="5523059" y="4464986"/>
              <a:ext cx="1178805" cy="647527"/>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41" name="Picture 2" descr="http://www.juliandunn.net/wp-content/uploads/2014/03/Chef_Mark_Re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7762" y="4567308"/>
              <a:ext cx="484459" cy="47818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42" name="Rectangle 241"/>
            <p:cNvSpPr/>
            <p:nvPr/>
          </p:nvSpPr>
          <p:spPr bwMode="auto">
            <a:xfrm>
              <a:off x="6803991" y="4466270"/>
              <a:ext cx="1178805" cy="647527"/>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43" name="Picture 6" descr="https://fbcdn-profile-a.akamaihd.net/hprofile-ak-xaf1/v/t1.0-1/c38.24.301.301/s160x160/545296_10151044729480712_1286859476_n.jpg?oh=214882c1ab53d62e02a2deeeb74eddf8&amp;oe=55DEEE66&amp;__gda__=1440734359_630a3812986fb9e6bfe93a017a0a1b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80981" y="4608145"/>
              <a:ext cx="424824" cy="42482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44" name="TextBox 243"/>
            <p:cNvSpPr txBox="1"/>
            <p:nvPr/>
          </p:nvSpPr>
          <p:spPr>
            <a:xfrm>
              <a:off x="7895531" y="4215512"/>
              <a:ext cx="902831" cy="1107016"/>
            </a:xfrm>
            <a:prstGeom prst="rect">
              <a:avLst/>
            </a:prstGeom>
            <a:noFill/>
            <a:ln>
              <a:noFill/>
            </a:ln>
          </p:spPr>
          <p:txBody>
            <a:bodyPr wrap="non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4488"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a:rPr>
                <a:t>…</a:t>
              </a:r>
            </a:p>
          </p:txBody>
        </p:sp>
      </p:grpSp>
      <p:grpSp>
        <p:nvGrpSpPr>
          <p:cNvPr id="245" name="Group 244"/>
          <p:cNvGrpSpPr/>
          <p:nvPr/>
        </p:nvGrpSpPr>
        <p:grpSpPr>
          <a:xfrm>
            <a:off x="5843329" y="4068020"/>
            <a:ext cx="5413879" cy="2296284"/>
            <a:chOff x="2776251" y="3452140"/>
            <a:chExt cx="6059277" cy="2717863"/>
          </a:xfrm>
        </p:grpSpPr>
        <p:sp>
          <p:nvSpPr>
            <p:cNvPr id="246" name="Rectangle 245"/>
            <p:cNvSpPr/>
            <p:nvPr/>
          </p:nvSpPr>
          <p:spPr bwMode="auto">
            <a:xfrm>
              <a:off x="2776251" y="3452140"/>
              <a:ext cx="6059277" cy="2662222"/>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7" name="Rectangle 246"/>
            <p:cNvSpPr/>
            <p:nvPr/>
          </p:nvSpPr>
          <p:spPr bwMode="auto">
            <a:xfrm>
              <a:off x="2963537" y="5541485"/>
              <a:ext cx="5673687" cy="474653"/>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8" name="Rectangle 247"/>
            <p:cNvSpPr/>
            <p:nvPr/>
          </p:nvSpPr>
          <p:spPr bwMode="auto">
            <a:xfrm>
              <a:off x="2978189" y="5221996"/>
              <a:ext cx="5659034" cy="330506"/>
            </a:xfrm>
            <a:prstGeom prst="rect">
              <a:avLst/>
            </a:prstGeom>
            <a:solidFill>
              <a:srgbClr val="00188F">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9" name="TextBox 248"/>
            <p:cNvSpPr txBox="1"/>
            <p:nvPr/>
          </p:nvSpPr>
          <p:spPr>
            <a:xfrm>
              <a:off x="5108262" y="5506428"/>
              <a:ext cx="1618289" cy="663575"/>
            </a:xfrm>
            <a:prstGeom prst="rect">
              <a:avLst/>
            </a:prstGeom>
            <a:noFill/>
            <a:ln>
              <a:noFill/>
            </a:ln>
          </p:spPr>
          <p:txBody>
            <a:bodyPr wrap="non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1836"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a:rPr>
                <a:t>VM Agent</a:t>
              </a:r>
            </a:p>
          </p:txBody>
        </p:sp>
        <p:sp>
          <p:nvSpPr>
            <p:cNvPr id="250" name="TextBox 249"/>
            <p:cNvSpPr txBox="1"/>
            <p:nvPr/>
          </p:nvSpPr>
          <p:spPr>
            <a:xfrm>
              <a:off x="4245344" y="5109357"/>
              <a:ext cx="3607007" cy="663575"/>
            </a:xfrm>
            <a:prstGeom prst="rect">
              <a:avLst/>
            </a:prstGeom>
            <a:noFill/>
            <a:ln>
              <a:noFill/>
            </a:ln>
          </p:spPr>
          <p:txBody>
            <a:bodyPr wrap="non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1836"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a:rPr>
                <a:t>Runtime and Extension API</a:t>
              </a:r>
            </a:p>
          </p:txBody>
        </p:sp>
        <p:sp>
          <p:nvSpPr>
            <p:cNvPr id="251" name="Rectangle 250"/>
            <p:cNvSpPr/>
            <p:nvPr/>
          </p:nvSpPr>
          <p:spPr bwMode="auto">
            <a:xfrm>
              <a:off x="2989208" y="4466784"/>
              <a:ext cx="1178805" cy="647527"/>
            </a:xfrm>
            <a:prstGeom prst="rect">
              <a:avLst/>
            </a:prstGeom>
            <a:solidFill>
              <a:srgbClr val="FF8C00">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2" name="TextBox 251"/>
            <p:cNvSpPr txBox="1"/>
            <p:nvPr/>
          </p:nvSpPr>
          <p:spPr>
            <a:xfrm>
              <a:off x="2845799" y="4350070"/>
              <a:ext cx="1426085" cy="995246"/>
            </a:xfrm>
            <a:prstGeom prst="rect">
              <a:avLst/>
            </a:prstGeom>
            <a:noFill/>
            <a:ln>
              <a:noFill/>
            </a:ln>
          </p:spPr>
          <p:txBody>
            <a:bodyPr wrap="none" lIns="186521" tIns="149217" rIns="186521" bIns="149217" rtlCol="0">
              <a:spAutoFit/>
            </a:bodyPr>
            <a:lstStyle/>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1632" b="0" i="0" u="none" strike="noStrike" kern="0" cap="none" spc="0" normalizeH="0" baseline="0" noProof="0" dirty="0">
                  <a:ln>
                    <a:noFill/>
                  </a:ln>
                  <a:solidFill>
                    <a:srgbClr val="404040"/>
                  </a:solidFill>
                  <a:effectLst/>
                  <a:uLnTx/>
                  <a:uFillTx/>
                  <a:latin typeface="Segoe UI"/>
                </a:rPr>
                <a:t>Backup</a:t>
              </a:r>
            </a:p>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1632" b="0" i="0" u="none" strike="noStrike" kern="0" cap="none" spc="0" normalizeH="0" baseline="0" noProof="0" dirty="0">
                  <a:ln>
                    <a:noFill/>
                  </a:ln>
                  <a:solidFill>
                    <a:srgbClr val="404040"/>
                  </a:solidFill>
                  <a:effectLst/>
                  <a:uLnTx/>
                  <a:uFillTx/>
                  <a:latin typeface="Segoe UI"/>
                </a:rPr>
                <a:t>Extension</a:t>
              </a:r>
            </a:p>
          </p:txBody>
        </p:sp>
        <p:sp>
          <p:nvSpPr>
            <p:cNvPr id="253" name="Rectangle 252"/>
            <p:cNvSpPr/>
            <p:nvPr/>
          </p:nvSpPr>
          <p:spPr bwMode="auto">
            <a:xfrm>
              <a:off x="4230694" y="4466784"/>
              <a:ext cx="1178805" cy="647527"/>
            </a:xfrm>
            <a:prstGeom prst="rect">
              <a:avLst/>
            </a:prstGeom>
            <a:solidFill>
              <a:srgbClr val="FF8C00">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4" name="TextBox 253"/>
            <p:cNvSpPr txBox="1"/>
            <p:nvPr/>
          </p:nvSpPr>
          <p:spPr>
            <a:xfrm>
              <a:off x="3970645" y="4360674"/>
              <a:ext cx="1607237" cy="995246"/>
            </a:xfrm>
            <a:prstGeom prst="rect">
              <a:avLst/>
            </a:prstGeom>
            <a:noFill/>
            <a:ln>
              <a:noFill/>
            </a:ln>
          </p:spPr>
          <p:txBody>
            <a:bodyPr wrap="none" lIns="186521" tIns="149217" rIns="186521" bIns="149217" rtlCol="0">
              <a:spAutoFit/>
            </a:bodyPr>
            <a:lstStyle/>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1632" b="0" i="0" u="none" strike="noStrike" kern="0" cap="none" spc="0" normalizeH="0" baseline="0" noProof="0" dirty="0">
                  <a:ln>
                    <a:noFill/>
                  </a:ln>
                  <a:solidFill>
                    <a:srgbClr val="404040"/>
                  </a:solidFill>
                  <a:effectLst/>
                  <a:uLnTx/>
                  <a:uFillTx/>
                  <a:latin typeface="Segoe UI"/>
                </a:rPr>
                <a:t>Monitoring</a:t>
              </a:r>
            </a:p>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1632" b="0" i="0" u="none" strike="noStrike" kern="0" cap="none" spc="0" normalizeH="0" baseline="0" noProof="0" dirty="0">
                  <a:ln>
                    <a:noFill/>
                  </a:ln>
                  <a:solidFill>
                    <a:srgbClr val="404040"/>
                  </a:solidFill>
                  <a:effectLst/>
                  <a:uLnTx/>
                  <a:uFillTx/>
                  <a:latin typeface="Segoe UI"/>
                </a:rPr>
                <a:t>Extension</a:t>
              </a:r>
            </a:p>
          </p:txBody>
        </p:sp>
        <p:sp>
          <p:nvSpPr>
            <p:cNvPr id="255" name="TextBox 254"/>
            <p:cNvSpPr txBox="1"/>
            <p:nvPr/>
          </p:nvSpPr>
          <p:spPr>
            <a:xfrm>
              <a:off x="4869414" y="3652885"/>
              <a:ext cx="1894592" cy="765979"/>
            </a:xfrm>
            <a:prstGeom prst="rect">
              <a:avLst/>
            </a:prstGeom>
            <a:noFill/>
            <a:ln>
              <a:noFill/>
            </a:ln>
          </p:spPr>
          <p:txBody>
            <a:bodyPr wrap="non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2448"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a:rPr>
                <a:t>VM Code</a:t>
              </a:r>
            </a:p>
          </p:txBody>
        </p:sp>
        <p:sp>
          <p:nvSpPr>
            <p:cNvPr id="256" name="Rectangle 255"/>
            <p:cNvSpPr/>
            <p:nvPr/>
          </p:nvSpPr>
          <p:spPr bwMode="auto">
            <a:xfrm>
              <a:off x="5523059" y="4464986"/>
              <a:ext cx="1178805" cy="647527"/>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57" name="Picture 2" descr="http://www.juliandunn.net/wp-content/uploads/2014/03/Chef_Mark_Re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7762" y="4567308"/>
              <a:ext cx="484459" cy="47818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58" name="Rectangle 257"/>
            <p:cNvSpPr/>
            <p:nvPr/>
          </p:nvSpPr>
          <p:spPr bwMode="auto">
            <a:xfrm>
              <a:off x="6803991" y="4466270"/>
              <a:ext cx="1178805" cy="647527"/>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59" name="Picture 6" descr="https://fbcdn-profile-a.akamaihd.net/hprofile-ak-xaf1/v/t1.0-1/c38.24.301.301/s160x160/545296_10151044729480712_1286859476_n.jpg?oh=214882c1ab53d62e02a2deeeb74eddf8&amp;oe=55DEEE66&amp;__gda__=1440734359_630a3812986fb9e6bfe93a017a0a1b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80981" y="4608145"/>
              <a:ext cx="424824" cy="42482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60" name="TextBox 259"/>
            <p:cNvSpPr txBox="1"/>
            <p:nvPr/>
          </p:nvSpPr>
          <p:spPr>
            <a:xfrm>
              <a:off x="7895531" y="4215512"/>
              <a:ext cx="902831" cy="1107016"/>
            </a:xfrm>
            <a:prstGeom prst="rect">
              <a:avLst/>
            </a:prstGeom>
            <a:noFill/>
            <a:ln>
              <a:noFill/>
            </a:ln>
          </p:spPr>
          <p:txBody>
            <a:bodyPr wrap="non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4488"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a:rPr>
                <a:t>…</a:t>
              </a:r>
            </a:p>
          </p:txBody>
        </p:sp>
      </p:grpSp>
      <p:grpSp>
        <p:nvGrpSpPr>
          <p:cNvPr id="261" name="Group 260"/>
          <p:cNvGrpSpPr/>
          <p:nvPr/>
        </p:nvGrpSpPr>
        <p:grpSpPr>
          <a:xfrm>
            <a:off x="6209765" y="4248034"/>
            <a:ext cx="5413879" cy="2296284"/>
            <a:chOff x="2776251" y="3452140"/>
            <a:chExt cx="6059277" cy="2717863"/>
          </a:xfrm>
        </p:grpSpPr>
        <p:sp>
          <p:nvSpPr>
            <p:cNvPr id="262" name="Rectangle 261"/>
            <p:cNvSpPr/>
            <p:nvPr/>
          </p:nvSpPr>
          <p:spPr bwMode="auto">
            <a:xfrm>
              <a:off x="2776251" y="3452140"/>
              <a:ext cx="6059277" cy="2662222"/>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3" name="Rectangle 262"/>
            <p:cNvSpPr/>
            <p:nvPr/>
          </p:nvSpPr>
          <p:spPr bwMode="auto">
            <a:xfrm>
              <a:off x="2963537" y="5541485"/>
              <a:ext cx="5673687" cy="474653"/>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4" name="Rectangle 263"/>
            <p:cNvSpPr/>
            <p:nvPr/>
          </p:nvSpPr>
          <p:spPr bwMode="auto">
            <a:xfrm>
              <a:off x="2978189" y="5221996"/>
              <a:ext cx="5659034" cy="330506"/>
            </a:xfrm>
            <a:prstGeom prst="rect">
              <a:avLst/>
            </a:prstGeom>
            <a:solidFill>
              <a:srgbClr val="00188F">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5" name="TextBox 264"/>
            <p:cNvSpPr txBox="1"/>
            <p:nvPr/>
          </p:nvSpPr>
          <p:spPr>
            <a:xfrm>
              <a:off x="5108262" y="5506428"/>
              <a:ext cx="1618289" cy="663575"/>
            </a:xfrm>
            <a:prstGeom prst="rect">
              <a:avLst/>
            </a:prstGeom>
            <a:noFill/>
            <a:ln>
              <a:noFill/>
            </a:ln>
          </p:spPr>
          <p:txBody>
            <a:bodyPr wrap="non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1836"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a:rPr>
                <a:t>VM Agent</a:t>
              </a:r>
            </a:p>
          </p:txBody>
        </p:sp>
        <p:sp>
          <p:nvSpPr>
            <p:cNvPr id="266" name="TextBox 265"/>
            <p:cNvSpPr txBox="1"/>
            <p:nvPr/>
          </p:nvSpPr>
          <p:spPr>
            <a:xfrm>
              <a:off x="4245344" y="5109357"/>
              <a:ext cx="3607007" cy="663575"/>
            </a:xfrm>
            <a:prstGeom prst="rect">
              <a:avLst/>
            </a:prstGeom>
            <a:noFill/>
            <a:ln>
              <a:noFill/>
            </a:ln>
          </p:spPr>
          <p:txBody>
            <a:bodyPr wrap="non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1836"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a:rPr>
                <a:t>Runtime and Extension API</a:t>
              </a:r>
            </a:p>
          </p:txBody>
        </p:sp>
        <p:sp>
          <p:nvSpPr>
            <p:cNvPr id="267" name="Rectangle 266"/>
            <p:cNvSpPr/>
            <p:nvPr/>
          </p:nvSpPr>
          <p:spPr bwMode="auto">
            <a:xfrm>
              <a:off x="2989208" y="4466784"/>
              <a:ext cx="1178805" cy="647527"/>
            </a:xfrm>
            <a:prstGeom prst="rect">
              <a:avLst/>
            </a:prstGeom>
            <a:solidFill>
              <a:srgbClr val="FF8C00">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8" name="TextBox 267"/>
            <p:cNvSpPr txBox="1"/>
            <p:nvPr/>
          </p:nvSpPr>
          <p:spPr>
            <a:xfrm>
              <a:off x="2845799" y="4350070"/>
              <a:ext cx="1426085" cy="995246"/>
            </a:xfrm>
            <a:prstGeom prst="rect">
              <a:avLst/>
            </a:prstGeom>
            <a:noFill/>
            <a:ln>
              <a:noFill/>
            </a:ln>
          </p:spPr>
          <p:txBody>
            <a:bodyPr wrap="none" lIns="186521" tIns="149217" rIns="186521" bIns="149217" rtlCol="0">
              <a:spAutoFit/>
            </a:bodyPr>
            <a:lstStyle/>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1632" b="0" i="0" u="none" strike="noStrike" kern="0" cap="none" spc="0" normalizeH="0" baseline="0" noProof="0" dirty="0">
                  <a:ln>
                    <a:noFill/>
                  </a:ln>
                  <a:solidFill>
                    <a:srgbClr val="404040"/>
                  </a:solidFill>
                  <a:effectLst/>
                  <a:uLnTx/>
                  <a:uFillTx/>
                  <a:latin typeface="Segoe UI"/>
                </a:rPr>
                <a:t>Backup</a:t>
              </a:r>
            </a:p>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1632" b="0" i="0" u="none" strike="noStrike" kern="0" cap="none" spc="0" normalizeH="0" baseline="0" noProof="0" dirty="0">
                  <a:ln>
                    <a:noFill/>
                  </a:ln>
                  <a:solidFill>
                    <a:srgbClr val="404040"/>
                  </a:solidFill>
                  <a:effectLst/>
                  <a:uLnTx/>
                  <a:uFillTx/>
                  <a:latin typeface="Segoe UI"/>
                </a:rPr>
                <a:t>Extension</a:t>
              </a:r>
            </a:p>
          </p:txBody>
        </p:sp>
        <p:sp>
          <p:nvSpPr>
            <p:cNvPr id="269" name="Rectangle 268"/>
            <p:cNvSpPr/>
            <p:nvPr/>
          </p:nvSpPr>
          <p:spPr bwMode="auto">
            <a:xfrm>
              <a:off x="4230694" y="4466784"/>
              <a:ext cx="1178805" cy="647527"/>
            </a:xfrm>
            <a:prstGeom prst="rect">
              <a:avLst/>
            </a:prstGeom>
            <a:solidFill>
              <a:srgbClr val="FF8C00">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0" name="TextBox 269"/>
            <p:cNvSpPr txBox="1"/>
            <p:nvPr/>
          </p:nvSpPr>
          <p:spPr>
            <a:xfrm>
              <a:off x="3970645" y="4360674"/>
              <a:ext cx="1607237" cy="995246"/>
            </a:xfrm>
            <a:prstGeom prst="rect">
              <a:avLst/>
            </a:prstGeom>
            <a:noFill/>
            <a:ln>
              <a:noFill/>
            </a:ln>
          </p:spPr>
          <p:txBody>
            <a:bodyPr wrap="none" lIns="186521" tIns="149217" rIns="186521" bIns="149217" rtlCol="0">
              <a:spAutoFit/>
            </a:bodyPr>
            <a:lstStyle/>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1632" b="0" i="0" u="none" strike="noStrike" kern="0" cap="none" spc="0" normalizeH="0" baseline="0" noProof="0" dirty="0">
                  <a:ln>
                    <a:noFill/>
                  </a:ln>
                  <a:solidFill>
                    <a:srgbClr val="404040"/>
                  </a:solidFill>
                  <a:effectLst/>
                  <a:uLnTx/>
                  <a:uFillTx/>
                  <a:latin typeface="Segoe UI"/>
                </a:rPr>
                <a:t>Monitoring</a:t>
              </a:r>
            </a:p>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1632" b="0" i="0" u="none" strike="noStrike" kern="0" cap="none" spc="0" normalizeH="0" baseline="0" noProof="0" dirty="0">
                  <a:ln>
                    <a:noFill/>
                  </a:ln>
                  <a:solidFill>
                    <a:srgbClr val="404040"/>
                  </a:solidFill>
                  <a:effectLst/>
                  <a:uLnTx/>
                  <a:uFillTx/>
                  <a:latin typeface="Segoe UI"/>
                </a:rPr>
                <a:t>Extension</a:t>
              </a:r>
            </a:p>
          </p:txBody>
        </p:sp>
        <p:sp>
          <p:nvSpPr>
            <p:cNvPr id="271" name="TextBox 270"/>
            <p:cNvSpPr txBox="1"/>
            <p:nvPr/>
          </p:nvSpPr>
          <p:spPr>
            <a:xfrm>
              <a:off x="4869414" y="3652885"/>
              <a:ext cx="1894592" cy="765979"/>
            </a:xfrm>
            <a:prstGeom prst="rect">
              <a:avLst/>
            </a:prstGeom>
            <a:noFill/>
            <a:ln>
              <a:noFill/>
            </a:ln>
          </p:spPr>
          <p:txBody>
            <a:bodyPr wrap="non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2448"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a:rPr>
                <a:t>VM Code</a:t>
              </a:r>
            </a:p>
          </p:txBody>
        </p:sp>
        <p:sp>
          <p:nvSpPr>
            <p:cNvPr id="272" name="Rectangle 271"/>
            <p:cNvSpPr/>
            <p:nvPr/>
          </p:nvSpPr>
          <p:spPr bwMode="auto">
            <a:xfrm>
              <a:off x="5523059" y="4464986"/>
              <a:ext cx="1178805" cy="647527"/>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73" name="Picture 2" descr="http://www.juliandunn.net/wp-content/uploads/2014/03/Chef_Mark_Re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7762" y="4567308"/>
              <a:ext cx="484459" cy="47818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74" name="Rectangle 273"/>
            <p:cNvSpPr/>
            <p:nvPr/>
          </p:nvSpPr>
          <p:spPr bwMode="auto">
            <a:xfrm>
              <a:off x="6803991" y="4466270"/>
              <a:ext cx="1178805" cy="647527"/>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75" name="Picture 6" descr="https://fbcdn-profile-a.akamaihd.net/hprofile-ak-xaf1/v/t1.0-1/c38.24.301.301/s160x160/545296_10151044729480712_1286859476_n.jpg?oh=214882c1ab53d62e02a2deeeb74eddf8&amp;oe=55DEEE66&amp;__gda__=1440734359_630a3812986fb9e6bfe93a017a0a1b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80981" y="4608145"/>
              <a:ext cx="424824" cy="42482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76" name="TextBox 275"/>
            <p:cNvSpPr txBox="1"/>
            <p:nvPr/>
          </p:nvSpPr>
          <p:spPr>
            <a:xfrm>
              <a:off x="7895531" y="4215512"/>
              <a:ext cx="902831" cy="1107016"/>
            </a:xfrm>
            <a:prstGeom prst="rect">
              <a:avLst/>
            </a:prstGeom>
            <a:noFill/>
            <a:ln>
              <a:noFill/>
            </a:ln>
          </p:spPr>
          <p:txBody>
            <a:bodyPr wrap="non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4488"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a:rPr>
                <a:t>…</a:t>
              </a:r>
            </a:p>
          </p:txBody>
        </p:sp>
      </p:grpSp>
      <p:grpSp>
        <p:nvGrpSpPr>
          <p:cNvPr id="277" name="Group 276"/>
          <p:cNvGrpSpPr/>
          <p:nvPr/>
        </p:nvGrpSpPr>
        <p:grpSpPr>
          <a:xfrm>
            <a:off x="6561314" y="4458060"/>
            <a:ext cx="5413879" cy="2296284"/>
            <a:chOff x="2776251" y="3452140"/>
            <a:chExt cx="6059277" cy="2717863"/>
          </a:xfrm>
        </p:grpSpPr>
        <p:sp>
          <p:nvSpPr>
            <p:cNvPr id="278" name="Rectangle 277"/>
            <p:cNvSpPr/>
            <p:nvPr/>
          </p:nvSpPr>
          <p:spPr bwMode="auto">
            <a:xfrm>
              <a:off x="2776251" y="3452140"/>
              <a:ext cx="6059277" cy="2662222"/>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9" name="Rectangle 278"/>
            <p:cNvSpPr/>
            <p:nvPr/>
          </p:nvSpPr>
          <p:spPr bwMode="auto">
            <a:xfrm>
              <a:off x="2963537" y="5541485"/>
              <a:ext cx="5673687" cy="474653"/>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0" name="Rectangle 279"/>
            <p:cNvSpPr/>
            <p:nvPr/>
          </p:nvSpPr>
          <p:spPr bwMode="auto">
            <a:xfrm>
              <a:off x="2978189" y="5221996"/>
              <a:ext cx="5659034" cy="330506"/>
            </a:xfrm>
            <a:prstGeom prst="rect">
              <a:avLst/>
            </a:prstGeom>
            <a:solidFill>
              <a:srgbClr val="00188F">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1" name="TextBox 280"/>
            <p:cNvSpPr txBox="1"/>
            <p:nvPr/>
          </p:nvSpPr>
          <p:spPr>
            <a:xfrm>
              <a:off x="5108262" y="5506428"/>
              <a:ext cx="1618289" cy="663575"/>
            </a:xfrm>
            <a:prstGeom prst="rect">
              <a:avLst/>
            </a:prstGeom>
            <a:noFill/>
            <a:ln>
              <a:noFill/>
            </a:ln>
          </p:spPr>
          <p:txBody>
            <a:bodyPr wrap="non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1836"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a:rPr>
                <a:t>VM Agent</a:t>
              </a:r>
            </a:p>
          </p:txBody>
        </p:sp>
        <p:sp>
          <p:nvSpPr>
            <p:cNvPr id="282" name="TextBox 281"/>
            <p:cNvSpPr txBox="1"/>
            <p:nvPr/>
          </p:nvSpPr>
          <p:spPr>
            <a:xfrm>
              <a:off x="4245344" y="5109357"/>
              <a:ext cx="3607007" cy="663575"/>
            </a:xfrm>
            <a:prstGeom prst="rect">
              <a:avLst/>
            </a:prstGeom>
            <a:noFill/>
            <a:ln>
              <a:noFill/>
            </a:ln>
          </p:spPr>
          <p:txBody>
            <a:bodyPr wrap="non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1836"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a:rPr>
                <a:t>Runtime and Extension API</a:t>
              </a:r>
            </a:p>
          </p:txBody>
        </p:sp>
        <p:sp>
          <p:nvSpPr>
            <p:cNvPr id="283" name="Rectangle 282"/>
            <p:cNvSpPr/>
            <p:nvPr/>
          </p:nvSpPr>
          <p:spPr bwMode="auto">
            <a:xfrm>
              <a:off x="2989208" y="4466784"/>
              <a:ext cx="1178805" cy="647527"/>
            </a:xfrm>
            <a:prstGeom prst="rect">
              <a:avLst/>
            </a:prstGeom>
            <a:solidFill>
              <a:srgbClr val="FF8C00">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4" name="TextBox 283"/>
            <p:cNvSpPr txBox="1"/>
            <p:nvPr/>
          </p:nvSpPr>
          <p:spPr>
            <a:xfrm>
              <a:off x="2845799" y="4350070"/>
              <a:ext cx="1426085" cy="995246"/>
            </a:xfrm>
            <a:prstGeom prst="rect">
              <a:avLst/>
            </a:prstGeom>
            <a:noFill/>
            <a:ln>
              <a:noFill/>
            </a:ln>
          </p:spPr>
          <p:txBody>
            <a:bodyPr wrap="none" lIns="186521" tIns="149217" rIns="186521" bIns="149217" rtlCol="0">
              <a:spAutoFit/>
            </a:bodyPr>
            <a:lstStyle/>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1632" b="0" i="0" u="none" strike="noStrike" kern="0" cap="none" spc="0" normalizeH="0" baseline="0" noProof="0" dirty="0">
                  <a:ln>
                    <a:noFill/>
                  </a:ln>
                  <a:solidFill>
                    <a:srgbClr val="404040"/>
                  </a:solidFill>
                  <a:effectLst/>
                  <a:uLnTx/>
                  <a:uFillTx/>
                  <a:latin typeface="Segoe UI"/>
                </a:rPr>
                <a:t>Backup</a:t>
              </a:r>
            </a:p>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1632" b="0" i="0" u="none" strike="noStrike" kern="0" cap="none" spc="0" normalizeH="0" baseline="0" noProof="0" dirty="0">
                  <a:ln>
                    <a:noFill/>
                  </a:ln>
                  <a:solidFill>
                    <a:srgbClr val="404040"/>
                  </a:solidFill>
                  <a:effectLst/>
                  <a:uLnTx/>
                  <a:uFillTx/>
                  <a:latin typeface="Segoe UI"/>
                </a:rPr>
                <a:t>Extension</a:t>
              </a:r>
            </a:p>
          </p:txBody>
        </p:sp>
        <p:sp>
          <p:nvSpPr>
            <p:cNvPr id="285" name="Rectangle 284"/>
            <p:cNvSpPr/>
            <p:nvPr/>
          </p:nvSpPr>
          <p:spPr bwMode="auto">
            <a:xfrm>
              <a:off x="4230694" y="4466784"/>
              <a:ext cx="1178805" cy="647527"/>
            </a:xfrm>
            <a:prstGeom prst="rect">
              <a:avLst/>
            </a:prstGeom>
            <a:solidFill>
              <a:srgbClr val="FF8C00">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6" name="TextBox 285"/>
            <p:cNvSpPr txBox="1"/>
            <p:nvPr/>
          </p:nvSpPr>
          <p:spPr>
            <a:xfrm>
              <a:off x="3997753" y="4350067"/>
              <a:ext cx="1607237" cy="995246"/>
            </a:xfrm>
            <a:prstGeom prst="rect">
              <a:avLst/>
            </a:prstGeom>
            <a:noFill/>
            <a:ln>
              <a:noFill/>
            </a:ln>
          </p:spPr>
          <p:txBody>
            <a:bodyPr wrap="none" lIns="186521" tIns="149217" rIns="186521" bIns="149217" rtlCol="0">
              <a:spAutoFit/>
            </a:bodyPr>
            <a:lstStyle/>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1632" b="0" i="0" u="none" strike="noStrike" kern="0" cap="none" spc="0" normalizeH="0" baseline="0" noProof="0" dirty="0">
                  <a:ln>
                    <a:noFill/>
                  </a:ln>
                  <a:solidFill>
                    <a:srgbClr val="404040"/>
                  </a:solidFill>
                  <a:effectLst/>
                  <a:uLnTx/>
                  <a:uFillTx/>
                  <a:latin typeface="Segoe UI"/>
                </a:rPr>
                <a:t>Monitoring</a:t>
              </a:r>
            </a:p>
            <a:p>
              <a:pPr marL="0" marR="0" lvl="0" indent="0" algn="ctr" defTabSz="932597" eaLnBrk="1" fontAlgn="auto" latinLnBrk="0" hangingPunct="1">
                <a:lnSpc>
                  <a:spcPct val="90000"/>
                </a:lnSpc>
                <a:spcBef>
                  <a:spcPts val="0"/>
                </a:spcBef>
                <a:spcAft>
                  <a:spcPts val="612"/>
                </a:spcAft>
                <a:buClrTx/>
                <a:buSzTx/>
                <a:buFontTx/>
                <a:buNone/>
                <a:tabLst/>
                <a:defRPr/>
              </a:pPr>
              <a:r>
                <a:rPr kumimoji="0" lang="en-US" sz="1632" b="0" i="0" u="none" strike="noStrike" kern="0" cap="none" spc="0" normalizeH="0" baseline="0" noProof="0" dirty="0">
                  <a:ln>
                    <a:noFill/>
                  </a:ln>
                  <a:solidFill>
                    <a:srgbClr val="404040"/>
                  </a:solidFill>
                  <a:effectLst/>
                  <a:uLnTx/>
                  <a:uFillTx/>
                  <a:latin typeface="Segoe UI"/>
                </a:rPr>
                <a:t>Extension</a:t>
              </a:r>
            </a:p>
          </p:txBody>
        </p:sp>
        <p:sp>
          <p:nvSpPr>
            <p:cNvPr id="287" name="TextBox 286"/>
            <p:cNvSpPr txBox="1"/>
            <p:nvPr/>
          </p:nvSpPr>
          <p:spPr>
            <a:xfrm>
              <a:off x="4869414" y="3652885"/>
              <a:ext cx="1894592" cy="765979"/>
            </a:xfrm>
            <a:prstGeom prst="rect">
              <a:avLst/>
            </a:prstGeom>
            <a:noFill/>
            <a:ln>
              <a:noFill/>
            </a:ln>
          </p:spPr>
          <p:txBody>
            <a:bodyPr wrap="non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2448"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a:rPr>
                <a:t>VM Code</a:t>
              </a:r>
            </a:p>
          </p:txBody>
        </p:sp>
        <p:sp>
          <p:nvSpPr>
            <p:cNvPr id="288" name="Rectangle 287"/>
            <p:cNvSpPr/>
            <p:nvPr/>
          </p:nvSpPr>
          <p:spPr bwMode="auto">
            <a:xfrm>
              <a:off x="5523059" y="4464986"/>
              <a:ext cx="1178805" cy="647527"/>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89" name="Picture 2" descr="http://www.juliandunn.net/wp-content/uploads/2014/03/Chef_Mark_Re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7762" y="4567308"/>
              <a:ext cx="484459" cy="47818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90" name="Rectangle 289"/>
            <p:cNvSpPr/>
            <p:nvPr/>
          </p:nvSpPr>
          <p:spPr bwMode="auto">
            <a:xfrm>
              <a:off x="6803991" y="4466270"/>
              <a:ext cx="1178805" cy="647527"/>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91" name="Picture 6" descr="https://fbcdn-profile-a.akamaihd.net/hprofile-ak-xaf1/v/t1.0-1/c38.24.301.301/s160x160/545296_10151044729480712_1286859476_n.jpg?oh=214882c1ab53d62e02a2deeeb74eddf8&amp;oe=55DEEE66&amp;__gda__=1440734359_630a3812986fb9e6bfe93a017a0a1b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80981" y="4608145"/>
              <a:ext cx="424824" cy="42482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92" name="TextBox 291"/>
            <p:cNvSpPr txBox="1"/>
            <p:nvPr/>
          </p:nvSpPr>
          <p:spPr>
            <a:xfrm>
              <a:off x="7895531" y="4215512"/>
              <a:ext cx="902831" cy="1107016"/>
            </a:xfrm>
            <a:prstGeom prst="rect">
              <a:avLst/>
            </a:prstGeom>
            <a:noFill/>
            <a:ln>
              <a:noFill/>
            </a:ln>
          </p:spPr>
          <p:txBody>
            <a:bodyPr wrap="none" lIns="186521" tIns="149217" rIns="186521" bIns="149217" rtlCol="0">
              <a:spAutoFit/>
            </a:bodyPr>
            <a:lstStyle/>
            <a:p>
              <a:pPr marL="0" marR="0" lvl="0" indent="0" defTabSz="932597" eaLnBrk="1" fontAlgn="auto" latinLnBrk="0" hangingPunct="1">
                <a:lnSpc>
                  <a:spcPct val="90000"/>
                </a:lnSpc>
                <a:spcBef>
                  <a:spcPts val="0"/>
                </a:spcBef>
                <a:spcAft>
                  <a:spcPts val="612"/>
                </a:spcAft>
                <a:buClrTx/>
                <a:buSzTx/>
                <a:buFontTx/>
                <a:buNone/>
                <a:tabLst/>
                <a:defRPr/>
              </a:pPr>
              <a:r>
                <a:rPr kumimoji="0" lang="en-US" sz="4488"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a:rPr>
                <a:t>…</a:t>
              </a:r>
            </a:p>
          </p:txBody>
        </p:sp>
      </p:grpSp>
    </p:spTree>
    <p:extLst>
      <p:ext uri="{BB962C8B-B14F-4D97-AF65-F5344CB8AC3E}">
        <p14:creationId xmlns:p14="http://schemas.microsoft.com/office/powerpoint/2010/main" val="55438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animEffect transition="in" filter="fade">
                                      <p:cBhvr>
                                        <p:cTn id="7" dur="500"/>
                                        <p:tgtEl>
                                          <p:spTgt spid="2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9"/>
                                        </p:tgtEl>
                                        <p:attrNameLst>
                                          <p:attrName>style.visibility</p:attrName>
                                        </p:attrNameLst>
                                      </p:cBhvr>
                                      <p:to>
                                        <p:strVal val="visible"/>
                                      </p:to>
                                    </p:set>
                                    <p:animEffect transition="in" filter="fade">
                                      <p:cBhvr>
                                        <p:cTn id="12" dur="500"/>
                                        <p:tgtEl>
                                          <p:spTgt spid="2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5"/>
                                        </p:tgtEl>
                                        <p:attrNameLst>
                                          <p:attrName>style.visibility</p:attrName>
                                        </p:attrNameLst>
                                      </p:cBhvr>
                                      <p:to>
                                        <p:strVal val="visible"/>
                                      </p:to>
                                    </p:set>
                                    <p:animEffect transition="in" filter="fade">
                                      <p:cBhvr>
                                        <p:cTn id="17" dur="500"/>
                                        <p:tgtEl>
                                          <p:spTgt spid="24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1"/>
                                        </p:tgtEl>
                                        <p:attrNameLst>
                                          <p:attrName>style.visibility</p:attrName>
                                        </p:attrNameLst>
                                      </p:cBhvr>
                                      <p:to>
                                        <p:strVal val="visible"/>
                                      </p:to>
                                    </p:set>
                                    <p:animEffect transition="in" filter="fade">
                                      <p:cBhvr>
                                        <p:cTn id="22" dur="500"/>
                                        <p:tgtEl>
                                          <p:spTgt spid="2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7"/>
                                        </p:tgtEl>
                                        <p:attrNameLst>
                                          <p:attrName>style.visibility</p:attrName>
                                        </p:attrNameLst>
                                      </p:cBhvr>
                                      <p:to>
                                        <p:strVal val="visible"/>
                                      </p:to>
                                    </p:set>
                                    <p:animEffect transition="in" filter="fade">
                                      <p:cBhvr>
                                        <p:cTn id="27" dur="500"/>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6469510" y="5371254"/>
            <a:ext cx="5079741" cy="1120531"/>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2" name="Text Placeholder 1"/>
          <p:cNvSpPr>
            <a:spLocks noGrp="1"/>
          </p:cNvSpPr>
          <p:nvPr>
            <p:ph type="body" sz="quarter" idx="10"/>
          </p:nvPr>
        </p:nvSpPr>
        <p:spPr>
          <a:xfrm>
            <a:off x="269239" y="1189495"/>
            <a:ext cx="11653523" cy="2715537"/>
          </a:xfrm>
        </p:spPr>
        <p:txBody>
          <a:bodyPr/>
          <a:lstStyle/>
          <a:p>
            <a:r>
              <a:rPr lang="en-US" dirty="0"/>
              <a:t>Provides the ability to link multiple templates</a:t>
            </a:r>
          </a:p>
          <a:p>
            <a:r>
              <a:rPr lang="en-US" dirty="0"/>
              <a:t>Can be used to facilitate decomposition</a:t>
            </a:r>
          </a:p>
          <a:p>
            <a:r>
              <a:rPr lang="en-US" dirty="0"/>
              <a:t>Template URIs can be dynamic</a:t>
            </a:r>
          </a:p>
          <a:p>
            <a:r>
              <a:rPr lang="en-US" dirty="0"/>
              <a:t>Allows for re-use</a:t>
            </a:r>
          </a:p>
        </p:txBody>
      </p:sp>
      <p:sp>
        <p:nvSpPr>
          <p:cNvPr id="3" name="Title 2"/>
          <p:cNvSpPr>
            <a:spLocks noGrp="1"/>
          </p:cNvSpPr>
          <p:nvPr>
            <p:ph type="title"/>
          </p:nvPr>
        </p:nvSpPr>
        <p:spPr/>
        <p:txBody>
          <a:bodyPr/>
          <a:lstStyle/>
          <a:p>
            <a:r>
              <a:rPr lang="en-US" dirty="0"/>
              <a:t>Template Linking</a:t>
            </a:r>
          </a:p>
        </p:txBody>
      </p:sp>
      <p:sp>
        <p:nvSpPr>
          <p:cNvPr id="6" name="Rectangle 5"/>
          <p:cNvSpPr/>
          <p:nvPr/>
        </p:nvSpPr>
        <p:spPr>
          <a:xfrm>
            <a:off x="6170702" y="2681979"/>
            <a:ext cx="6094444" cy="3894912"/>
          </a:xfrm>
          <a:prstGeom prst="rect">
            <a:avLst/>
          </a:prstGeom>
        </p:spPr>
        <p:txBody>
          <a:bodyPr>
            <a:spAutoFit/>
          </a:bodyPr>
          <a:lstStyle/>
          <a:p>
            <a:endParaRPr lang="en-US" sz="1765" dirty="0"/>
          </a:p>
          <a:p>
            <a:endParaRPr lang="en-US" sz="1765" dirty="0"/>
          </a:p>
          <a:p>
            <a:r>
              <a:rPr lang="en-US" sz="1765" dirty="0"/>
              <a:t>{    "name": "cluster-nodes",</a:t>
            </a:r>
          </a:p>
          <a:p>
            <a:r>
              <a:rPr lang="en-US" sz="1765" dirty="0"/>
              <a:t>      "type": "</a:t>
            </a:r>
            <a:r>
              <a:rPr lang="en-US" sz="1765" dirty="0" err="1"/>
              <a:t>Microsoft.Resources</a:t>
            </a:r>
            <a:r>
              <a:rPr lang="en-US" sz="1765" dirty="0"/>
              <a:t>/deployments",</a:t>
            </a:r>
          </a:p>
          <a:p>
            <a:r>
              <a:rPr lang="en-US" sz="1765" dirty="0"/>
              <a:t>      "</a:t>
            </a:r>
            <a:r>
              <a:rPr lang="en-US" sz="1765" dirty="0" err="1"/>
              <a:t>apiVersion</a:t>
            </a:r>
            <a:r>
              <a:rPr lang="en-US" sz="1765" dirty="0"/>
              <a:t>": "2015-01-01",</a:t>
            </a:r>
          </a:p>
          <a:p>
            <a:r>
              <a:rPr lang="en-US" sz="1765" dirty="0"/>
              <a:t>      "</a:t>
            </a:r>
            <a:r>
              <a:rPr lang="en-US" sz="1765" dirty="0" err="1"/>
              <a:t>dependsOn</a:t>
            </a:r>
            <a:r>
              <a:rPr lang="en-US" sz="1765" dirty="0"/>
              <a:t>": [</a:t>
            </a:r>
          </a:p>
          <a:p>
            <a:r>
              <a:rPr lang="en-US" sz="1765" dirty="0"/>
              <a:t>        "[</a:t>
            </a:r>
            <a:r>
              <a:rPr lang="en-US" sz="1765" dirty="0" err="1"/>
              <a:t>concat</a:t>
            </a:r>
            <a:r>
              <a:rPr lang="en-US" sz="1765" dirty="0"/>
              <a:t>('</a:t>
            </a:r>
            <a:r>
              <a:rPr lang="en-US" sz="1765" dirty="0" err="1"/>
              <a:t>Microsoft.Resources</a:t>
            </a:r>
            <a:r>
              <a:rPr lang="en-US" sz="1765" dirty="0"/>
              <a:t>/deployments/', 'shared')]"</a:t>
            </a:r>
          </a:p>
          <a:p>
            <a:r>
              <a:rPr lang="en-US" sz="1765" dirty="0"/>
              <a:t>      ],</a:t>
            </a:r>
          </a:p>
          <a:p>
            <a:r>
              <a:rPr lang="en-US" sz="1765" dirty="0"/>
              <a:t>      "properties": {</a:t>
            </a:r>
          </a:p>
          <a:p>
            <a:r>
              <a:rPr lang="en-US" sz="1765" dirty="0"/>
              <a:t>        "mode": "Incremental",</a:t>
            </a:r>
          </a:p>
          <a:p>
            <a:r>
              <a:rPr lang="en-US" sz="1765" dirty="0"/>
              <a:t>        "</a:t>
            </a:r>
            <a:r>
              <a:rPr lang="en-US" sz="1765" dirty="0" err="1"/>
              <a:t>templateLink</a:t>
            </a:r>
            <a:r>
              <a:rPr lang="en-US" sz="1765" dirty="0"/>
              <a:t>": {</a:t>
            </a:r>
          </a:p>
          <a:p>
            <a:r>
              <a:rPr lang="en-US" sz="1765" dirty="0"/>
              <a:t>          "</a:t>
            </a:r>
            <a:r>
              <a:rPr lang="en-US" sz="1765" dirty="0" err="1"/>
              <a:t>uri</a:t>
            </a:r>
            <a:r>
              <a:rPr lang="en-US" sz="1765" dirty="0"/>
              <a:t>": "[variables('</a:t>
            </a:r>
            <a:r>
              <a:rPr lang="en-US" sz="1765" dirty="0" err="1"/>
              <a:t>clusterNodesTemplateUrl</a:t>
            </a:r>
            <a:r>
              <a:rPr lang="en-US" sz="1765" dirty="0"/>
              <a:t>')]",</a:t>
            </a:r>
          </a:p>
          <a:p>
            <a:r>
              <a:rPr lang="en-US" sz="1765" dirty="0"/>
              <a:t>          "</a:t>
            </a:r>
            <a:r>
              <a:rPr lang="en-US" sz="1765" dirty="0" err="1"/>
              <a:t>contentVersion</a:t>
            </a:r>
            <a:r>
              <a:rPr lang="en-US" sz="1765" dirty="0"/>
              <a:t>": "1.0.0.0"</a:t>
            </a:r>
          </a:p>
          <a:p>
            <a:r>
              <a:rPr lang="en-US" sz="1765" dirty="0"/>
              <a:t>        },</a:t>
            </a:r>
          </a:p>
        </p:txBody>
      </p:sp>
      <p:sp>
        <p:nvSpPr>
          <p:cNvPr id="8" name="Rectangle 7"/>
          <p:cNvSpPr/>
          <p:nvPr/>
        </p:nvSpPr>
        <p:spPr bwMode="auto">
          <a:xfrm>
            <a:off x="6021299" y="3130193"/>
            <a:ext cx="5901464" cy="366040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ctr" defTabSz="914038"/>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67597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CED08-4AA4-4B09-BCE1-CD4FFF5F449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44927EF1-EC72-42B8-BC54-79FC5A6D9320}"/>
              </a:ext>
            </a:extLst>
          </p:cNvPr>
          <p:cNvSpPr>
            <a:spLocks noGrp="1"/>
          </p:cNvSpPr>
          <p:nvPr>
            <p:ph sz="quarter" idx="10"/>
          </p:nvPr>
        </p:nvSpPr>
        <p:spPr>
          <a:xfrm>
            <a:off x="379413" y="1388226"/>
            <a:ext cx="4687168" cy="5290388"/>
          </a:xfrm>
        </p:spPr>
        <p:txBody>
          <a:bodyPr/>
          <a:lstStyle/>
          <a:p>
            <a:pPr marL="0" indent="0">
              <a:spcBef>
                <a:spcPts val="0"/>
              </a:spcBef>
              <a:buNone/>
            </a:pPr>
            <a:r>
              <a:rPr lang="en-US" sz="1400" dirty="0">
                <a:latin typeface="Courier New" panose="02070309020205020404" pitchFamily="49" charset="0"/>
                <a:cs typeface="Courier New" panose="02070309020205020404" pitchFamily="49" charset="0"/>
              </a:rPr>
              <a:t>"resources": [</a:t>
            </a:r>
          </a:p>
          <a:p>
            <a:pPr marL="0" indent="0">
              <a:spcBef>
                <a:spcPts val="0"/>
              </a:spcBef>
              <a:buNone/>
            </a:pPr>
            <a:r>
              <a:rPr lang="en-US" sz="1400" dirty="0">
                <a:latin typeface="Courier New" panose="02070309020205020404" pitchFamily="49" charset="0"/>
                <a:cs typeface="Courier New" panose="02070309020205020404" pitchFamily="49" charset="0"/>
              </a:rPr>
              <a:t>  {</a:t>
            </a: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apiVersion</a:t>
            </a:r>
            <a:r>
              <a:rPr lang="en-US" sz="1400" dirty="0">
                <a:latin typeface="Courier New" panose="02070309020205020404" pitchFamily="49" charset="0"/>
                <a:cs typeface="Courier New" panose="02070309020205020404" pitchFamily="49" charset="0"/>
              </a:rPr>
              <a:t>": "2016-01-01",</a:t>
            </a:r>
          </a:p>
          <a:p>
            <a:pPr marL="0" indent="0">
              <a:spcBef>
                <a:spcPts val="0"/>
              </a:spcBef>
              <a:buNone/>
            </a:pPr>
            <a:r>
              <a:rPr lang="en-US" sz="1400" dirty="0">
                <a:latin typeface="Courier New" panose="02070309020205020404" pitchFamily="49" charset="0"/>
                <a:cs typeface="Courier New" panose="02070309020205020404" pitchFamily="49" charset="0"/>
              </a:rPr>
              <a:t>    "type": "</a:t>
            </a:r>
            <a:r>
              <a:rPr lang="en-US" sz="1400" dirty="0" err="1">
                <a:latin typeface="Courier New" panose="02070309020205020404" pitchFamily="49" charset="0"/>
                <a:cs typeface="Courier New" panose="02070309020205020404" pitchFamily="49" charset="0"/>
              </a:rPr>
              <a:t>Microsoft.Storage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storageAccounts</a:t>
            </a:r>
            <a:r>
              <a:rPr lang="en-US" sz="1400" dirty="0">
                <a:latin typeface="Courier New" panose="02070309020205020404" pitchFamily="49" charset="0"/>
                <a:cs typeface="Courier New" panose="02070309020205020404" pitchFamily="49" charset="0"/>
              </a:rPr>
              <a:t>",</a:t>
            </a:r>
          </a:p>
          <a:p>
            <a:pPr marL="0" indent="0">
              <a:spcBef>
                <a:spcPts val="0"/>
              </a:spcBef>
              <a:buNone/>
            </a:pPr>
            <a:r>
              <a:rPr lang="en-US" sz="1400" dirty="0">
                <a:latin typeface="Courier New" panose="02070309020205020404" pitchFamily="49" charset="0"/>
                <a:cs typeface="Courier New" panose="02070309020205020404" pitchFamily="49" charset="0"/>
              </a:rPr>
              <a:t>    "name": "</a:t>
            </a:r>
            <a:r>
              <a:rPr lang="en-US" sz="1400" dirty="0" err="1">
                <a:latin typeface="Courier New" panose="02070309020205020404" pitchFamily="49" charset="0"/>
                <a:cs typeface="Courier New" panose="02070309020205020404" pitchFamily="49" charset="0"/>
              </a:rPr>
              <a:t>mystorageaccount</a:t>
            </a:r>
            <a:r>
              <a:rPr lang="en-US" sz="1400" dirty="0">
                <a:latin typeface="Courier New" panose="02070309020205020404" pitchFamily="49" charset="0"/>
                <a:cs typeface="Courier New" panose="02070309020205020404" pitchFamily="49" charset="0"/>
              </a:rPr>
              <a:t>",</a:t>
            </a:r>
          </a:p>
          <a:p>
            <a:pPr marL="0" indent="0">
              <a:spcBef>
                <a:spcPts val="0"/>
              </a:spcBef>
              <a:buNone/>
            </a:pPr>
            <a:r>
              <a:rPr lang="en-US" sz="1400" dirty="0">
                <a:latin typeface="Courier New" panose="02070309020205020404" pitchFamily="49" charset="0"/>
                <a:cs typeface="Courier New" panose="02070309020205020404" pitchFamily="49" charset="0"/>
              </a:rPr>
              <a:t>    "location": "</a:t>
            </a:r>
            <a:r>
              <a:rPr lang="en-US" sz="1400" dirty="0" err="1">
                <a:latin typeface="Courier New" panose="02070309020205020404" pitchFamily="49" charset="0"/>
                <a:cs typeface="Courier New" panose="02070309020205020404" pitchFamily="49" charset="0"/>
              </a:rPr>
              <a:t>westus</a:t>
            </a:r>
            <a:r>
              <a:rPr lang="en-US" sz="1400" dirty="0">
                <a:latin typeface="Courier New" panose="02070309020205020404" pitchFamily="49" charset="0"/>
                <a:cs typeface="Courier New" panose="02070309020205020404" pitchFamily="49" charset="0"/>
              </a:rPr>
              <a:t>",</a:t>
            </a: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sku</a:t>
            </a:r>
            <a:r>
              <a:rPr lang="en-US" sz="1400" dirty="0">
                <a:latin typeface="Courier New" panose="02070309020205020404" pitchFamily="49" charset="0"/>
                <a:cs typeface="Courier New" panose="02070309020205020404" pitchFamily="49" charset="0"/>
              </a:rPr>
              <a:t>": {</a:t>
            </a:r>
          </a:p>
          <a:p>
            <a:pPr marL="0" indent="0">
              <a:spcBef>
                <a:spcPts val="0"/>
              </a:spcBef>
              <a:buNone/>
            </a:pPr>
            <a:r>
              <a:rPr lang="en-US" sz="1400" dirty="0">
                <a:latin typeface="Courier New" panose="02070309020205020404" pitchFamily="49" charset="0"/>
                <a:cs typeface="Courier New" panose="02070309020205020404" pitchFamily="49" charset="0"/>
              </a:rPr>
              <a:t>      "name": "</a:t>
            </a:r>
            <a:r>
              <a:rPr lang="en-US" sz="1400" dirty="0" err="1">
                <a:latin typeface="Courier New" panose="02070309020205020404" pitchFamily="49" charset="0"/>
                <a:cs typeface="Courier New" panose="02070309020205020404" pitchFamily="49" charset="0"/>
              </a:rPr>
              <a:t>Standard_LRS</a:t>
            </a:r>
            <a:r>
              <a:rPr lang="en-US" sz="1400" dirty="0">
                <a:latin typeface="Courier New" panose="02070309020205020404" pitchFamily="49" charset="0"/>
                <a:cs typeface="Courier New" panose="02070309020205020404" pitchFamily="49" charset="0"/>
              </a:rPr>
              <a:t>"</a:t>
            </a:r>
          </a:p>
          <a:p>
            <a:pPr marL="0" indent="0">
              <a:spcBef>
                <a:spcPts val="0"/>
              </a:spcBef>
              <a:buNone/>
            </a:pPr>
            <a:r>
              <a:rPr lang="en-US" sz="1400" dirty="0">
                <a:latin typeface="Courier New" panose="02070309020205020404" pitchFamily="49" charset="0"/>
                <a:cs typeface="Courier New" panose="02070309020205020404" pitchFamily="49" charset="0"/>
              </a:rPr>
              <a:t>    },</a:t>
            </a:r>
          </a:p>
          <a:p>
            <a:pPr marL="0" indent="0">
              <a:spcBef>
                <a:spcPts val="0"/>
              </a:spcBef>
              <a:buNone/>
            </a:pPr>
            <a:r>
              <a:rPr lang="en-US" sz="1400" dirty="0">
                <a:latin typeface="Courier New" panose="02070309020205020404" pitchFamily="49" charset="0"/>
                <a:cs typeface="Courier New" panose="02070309020205020404" pitchFamily="49" charset="0"/>
              </a:rPr>
              <a:t>    "kind": "Storage",</a:t>
            </a:r>
          </a:p>
          <a:p>
            <a:pPr marL="0" indent="0">
              <a:spcBef>
                <a:spcPts val="0"/>
              </a:spcBef>
              <a:buNone/>
            </a:pPr>
            <a:r>
              <a:rPr lang="en-US" sz="1400" dirty="0">
                <a:latin typeface="Courier New" panose="02070309020205020404" pitchFamily="49" charset="0"/>
                <a:cs typeface="Courier New" panose="02070309020205020404" pitchFamily="49" charset="0"/>
              </a:rPr>
              <a:t>    "properties": {</a:t>
            </a:r>
          </a:p>
          <a:p>
            <a:pPr marL="0" indent="0">
              <a:spcBef>
                <a:spcPts val="0"/>
              </a:spcBef>
              <a:buNone/>
            </a:pPr>
            <a:r>
              <a:rPr lang="en-US" sz="1400" dirty="0">
                <a:latin typeface="Courier New" panose="02070309020205020404" pitchFamily="49" charset="0"/>
                <a:cs typeface="Courier New" panose="02070309020205020404" pitchFamily="49" charset="0"/>
              </a:rPr>
              <a:t>    }</a:t>
            </a:r>
          </a:p>
          <a:p>
            <a:pPr marL="0" indent="0">
              <a:spcBef>
                <a:spcPts val="0"/>
              </a:spcBef>
              <a:buNone/>
            </a:pPr>
            <a:r>
              <a:rPr lang="en-US" sz="1400" dirty="0">
                <a:latin typeface="Courier New" panose="02070309020205020404" pitchFamily="49" charset="0"/>
                <a:cs typeface="Courier New" panose="02070309020205020404" pitchFamily="49" charset="0"/>
              </a:rPr>
              <a:t>  }</a:t>
            </a:r>
          </a:p>
          <a:p>
            <a:pPr marL="0" indent="0">
              <a:spcBef>
                <a:spcPts val="0"/>
              </a:spcBef>
              <a:buNone/>
            </a:pPr>
            <a:r>
              <a:rPr lang="en-US" sz="1400" dirty="0">
                <a:latin typeface="Courier New" panose="02070309020205020404" pitchFamily="49" charset="0"/>
                <a:cs typeface="Courier New" panose="02070309020205020404" pitchFamily="49" charset="0"/>
              </a:rPr>
              <a:t>]</a:t>
            </a:r>
          </a:p>
        </p:txBody>
      </p:sp>
      <p:sp>
        <p:nvSpPr>
          <p:cNvPr id="4" name="Content Placeholder 2">
            <a:extLst>
              <a:ext uri="{FF2B5EF4-FFF2-40B4-BE49-F238E27FC236}">
                <a16:creationId xmlns:a16="http://schemas.microsoft.com/office/drawing/2014/main" id="{91DB4814-84E0-4951-9A6A-7175EC64CCD4}"/>
              </a:ext>
            </a:extLst>
          </p:cNvPr>
          <p:cNvSpPr txBox="1">
            <a:spLocks/>
          </p:cNvSpPr>
          <p:nvPr/>
        </p:nvSpPr>
        <p:spPr>
          <a:xfrm>
            <a:off x="5673156" y="1388226"/>
            <a:ext cx="4687168" cy="52903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400" dirty="0">
                <a:latin typeface="Courier New" panose="02070309020205020404" pitchFamily="49" charset="0"/>
                <a:cs typeface="Courier New" panose="02070309020205020404" pitchFamily="49" charset="0"/>
              </a:rPr>
              <a:t>PUT</a:t>
            </a:r>
          </a:p>
          <a:p>
            <a:pPr marL="0" indent="0">
              <a:spcBef>
                <a:spcPts val="0"/>
              </a:spcBef>
              <a:buNone/>
            </a:pPr>
            <a:r>
              <a:rPr lang="en-US" sz="1400" dirty="0">
                <a:latin typeface="Courier New" panose="02070309020205020404" pitchFamily="49" charset="0"/>
                <a:cs typeface="Courier New" panose="02070309020205020404" pitchFamily="49" charset="0"/>
                <a:hlinkClick r:id="rId3"/>
              </a:rPr>
              <a:t>https://management.azure.com/subscriptions/{subscriptionId}/resourceGroups/{resourceGroupName}/providers/Microsoft.Storage/storageAccounts/mystorageaccount?api-version=2016-01-01</a:t>
            </a:r>
            <a:endParaRPr lang="en-US" sz="1400" dirty="0">
              <a:latin typeface="Courier New" panose="02070309020205020404" pitchFamily="49" charset="0"/>
              <a:cs typeface="Courier New" panose="02070309020205020404" pitchFamily="49" charset="0"/>
            </a:endParaRPr>
          </a:p>
          <a:p>
            <a:pPr marL="0" indent="0">
              <a:spcBef>
                <a:spcPts val="0"/>
              </a:spcBef>
              <a:buNone/>
            </a:pPr>
            <a:endParaRPr lang="en-US" sz="1400" dirty="0">
              <a:latin typeface="Courier New" panose="02070309020205020404" pitchFamily="49" charset="0"/>
              <a:cs typeface="Courier New" panose="02070309020205020404" pitchFamily="49" charset="0"/>
            </a:endParaRPr>
          </a:p>
          <a:p>
            <a:pPr marL="0" indent="0">
              <a:spcBef>
                <a:spcPts val="0"/>
              </a:spcBef>
              <a:buNone/>
            </a:pPr>
            <a:r>
              <a:rPr lang="en-US" sz="1400" dirty="0">
                <a:latin typeface="Courier New" panose="02070309020205020404" pitchFamily="49" charset="0"/>
                <a:cs typeface="Courier New" panose="02070309020205020404" pitchFamily="49" charset="0"/>
              </a:rPr>
              <a:t>BODY</a:t>
            </a:r>
          </a:p>
          <a:p>
            <a:pPr marL="0" indent="0">
              <a:spcBef>
                <a:spcPts val="0"/>
              </a:spcBef>
              <a:buNone/>
            </a:pPr>
            <a:r>
              <a:rPr lang="en-US" sz="1400" dirty="0">
                <a:latin typeface="Courier New" panose="02070309020205020404" pitchFamily="49" charset="0"/>
                <a:cs typeface="Courier New" panose="02070309020205020404" pitchFamily="49" charset="0"/>
              </a:rPr>
              <a:t>{</a:t>
            </a:r>
          </a:p>
          <a:p>
            <a:pPr marL="0" indent="0">
              <a:spcBef>
                <a:spcPts val="0"/>
              </a:spcBef>
              <a:buNone/>
            </a:pPr>
            <a:r>
              <a:rPr lang="en-US" sz="1400" dirty="0">
                <a:latin typeface="Courier New" panose="02070309020205020404" pitchFamily="49" charset="0"/>
                <a:cs typeface="Courier New" panose="02070309020205020404" pitchFamily="49" charset="0"/>
              </a:rPr>
              <a:t>  "location": "</a:t>
            </a:r>
            <a:r>
              <a:rPr lang="en-US" sz="1400" dirty="0" err="1">
                <a:latin typeface="Courier New" panose="02070309020205020404" pitchFamily="49" charset="0"/>
                <a:cs typeface="Courier New" panose="02070309020205020404" pitchFamily="49" charset="0"/>
              </a:rPr>
              <a:t>westus</a:t>
            </a:r>
            <a:r>
              <a:rPr lang="en-US" sz="1400" dirty="0">
                <a:latin typeface="Courier New" panose="02070309020205020404" pitchFamily="49" charset="0"/>
                <a:cs typeface="Courier New" panose="02070309020205020404" pitchFamily="49" charset="0"/>
              </a:rPr>
              <a:t>",</a:t>
            </a:r>
          </a:p>
          <a:p>
            <a:pPr marL="0" indent="0">
              <a:spcBef>
                <a:spcPts val="0"/>
              </a:spcBef>
              <a:buNone/>
            </a:pPr>
            <a:r>
              <a:rPr lang="en-US" sz="1400" dirty="0">
                <a:latin typeface="Courier New" panose="02070309020205020404" pitchFamily="49" charset="0"/>
                <a:cs typeface="Courier New" panose="02070309020205020404" pitchFamily="49" charset="0"/>
              </a:rPr>
              <a:t>  "properties": {</a:t>
            </a:r>
          </a:p>
          <a:p>
            <a:pPr marL="0" indent="0">
              <a:spcBef>
                <a:spcPts val="0"/>
              </a:spcBef>
              <a:buNone/>
            </a:pPr>
            <a:r>
              <a:rPr lang="en-US" sz="1400" dirty="0">
                <a:latin typeface="Courier New" panose="02070309020205020404" pitchFamily="49" charset="0"/>
                <a:cs typeface="Courier New" panose="02070309020205020404" pitchFamily="49" charset="0"/>
              </a:rPr>
              <a:t>  }</a:t>
            </a:r>
          </a:p>
          <a:p>
            <a:pPr marL="0"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sku</a:t>
            </a:r>
            <a:r>
              <a:rPr lang="en-US" sz="1400" dirty="0">
                <a:latin typeface="Courier New" panose="02070309020205020404" pitchFamily="49" charset="0"/>
                <a:cs typeface="Courier New" panose="02070309020205020404" pitchFamily="49" charset="0"/>
              </a:rPr>
              <a:t>": {</a:t>
            </a:r>
          </a:p>
          <a:p>
            <a:pPr marL="0" indent="0">
              <a:spcBef>
                <a:spcPts val="0"/>
              </a:spcBef>
              <a:buNone/>
            </a:pPr>
            <a:r>
              <a:rPr lang="en-US" sz="1400" dirty="0">
                <a:latin typeface="Courier New" panose="02070309020205020404" pitchFamily="49" charset="0"/>
                <a:cs typeface="Courier New" panose="02070309020205020404" pitchFamily="49" charset="0"/>
              </a:rPr>
              <a:t>    "name": "</a:t>
            </a:r>
            <a:r>
              <a:rPr lang="en-US" sz="1400" dirty="0" err="1">
                <a:latin typeface="Courier New" panose="02070309020205020404" pitchFamily="49" charset="0"/>
                <a:cs typeface="Courier New" panose="02070309020205020404" pitchFamily="49" charset="0"/>
              </a:rPr>
              <a:t>Standard_LRS</a:t>
            </a:r>
            <a:r>
              <a:rPr lang="en-US" sz="1400" dirty="0">
                <a:latin typeface="Courier New" panose="02070309020205020404" pitchFamily="49" charset="0"/>
                <a:cs typeface="Courier New" panose="02070309020205020404" pitchFamily="49" charset="0"/>
              </a:rPr>
              <a:t>"</a:t>
            </a:r>
          </a:p>
          <a:p>
            <a:pPr marL="0" indent="0">
              <a:spcBef>
                <a:spcPts val="0"/>
              </a:spcBef>
              <a:buNone/>
            </a:pPr>
            <a:r>
              <a:rPr lang="en-US" sz="1400" dirty="0">
                <a:latin typeface="Courier New" panose="02070309020205020404" pitchFamily="49" charset="0"/>
                <a:cs typeface="Courier New" panose="02070309020205020404" pitchFamily="49" charset="0"/>
              </a:rPr>
              <a:t>  },   </a:t>
            </a:r>
          </a:p>
          <a:p>
            <a:pPr marL="0" indent="0">
              <a:spcBef>
                <a:spcPts val="0"/>
              </a:spcBef>
              <a:buNone/>
            </a:pPr>
            <a:r>
              <a:rPr lang="en-US" sz="1400" dirty="0">
                <a:latin typeface="Courier New" panose="02070309020205020404" pitchFamily="49" charset="0"/>
                <a:cs typeface="Courier New" panose="02070309020205020404" pitchFamily="49" charset="0"/>
              </a:rPr>
              <a:t>  "kind": "Storage"</a:t>
            </a:r>
          </a:p>
          <a:p>
            <a:pPr marL="0" indent="0">
              <a:spcBef>
                <a:spcPts val="0"/>
              </a:spcBef>
              <a:buNone/>
            </a:pPr>
            <a:r>
              <a:rPr lang="en-US" sz="1400" dirty="0">
                <a:latin typeface="Courier New" panose="02070309020205020404" pitchFamily="49" charset="0"/>
                <a:cs typeface="Courier New" panose="02070309020205020404" pitchFamily="49" charset="0"/>
              </a:rPr>
              <a:t>}</a:t>
            </a:r>
          </a:p>
        </p:txBody>
      </p:sp>
      <p:sp>
        <p:nvSpPr>
          <p:cNvPr id="5" name="Arrow: Right 4">
            <a:extLst>
              <a:ext uri="{FF2B5EF4-FFF2-40B4-BE49-F238E27FC236}">
                <a16:creationId xmlns:a16="http://schemas.microsoft.com/office/drawing/2014/main" id="{8B8AEE50-B6B1-427B-9051-650628E0E6F6}"/>
              </a:ext>
            </a:extLst>
          </p:cNvPr>
          <p:cNvSpPr/>
          <p:nvPr/>
        </p:nvSpPr>
        <p:spPr>
          <a:xfrm>
            <a:off x="4478471" y="2647683"/>
            <a:ext cx="891397" cy="4153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07413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a:xfrm>
            <a:off x="270702" y="1189357"/>
            <a:ext cx="11650597" cy="1391209"/>
          </a:xfrm>
        </p:spPr>
        <p:txBody>
          <a:bodyPr/>
          <a:lstStyle/>
          <a:p>
            <a:r>
              <a:rPr lang="en-US" dirty="0"/>
              <a:t>Execution engine builds a state machine</a:t>
            </a:r>
          </a:p>
          <a:p>
            <a:r>
              <a:rPr lang="en-US" dirty="0" err="1"/>
              <a:t>dependsOn</a:t>
            </a:r>
            <a:r>
              <a:rPr lang="en-US" dirty="0"/>
              <a:t> establish dependencies</a:t>
            </a:r>
          </a:p>
        </p:txBody>
      </p:sp>
      <p:sp>
        <p:nvSpPr>
          <p:cNvPr id="2" name="Title 1"/>
          <p:cNvSpPr>
            <a:spLocks noGrp="1"/>
          </p:cNvSpPr>
          <p:nvPr>
            <p:ph type="title"/>
          </p:nvPr>
        </p:nvSpPr>
        <p:spPr/>
        <p:txBody>
          <a:bodyPr/>
          <a:lstStyle/>
          <a:p>
            <a:r>
              <a:rPr lang="en-US" dirty="0"/>
              <a:t>Template Execution</a:t>
            </a:r>
          </a:p>
        </p:txBody>
      </p:sp>
      <p:sp>
        <p:nvSpPr>
          <p:cNvPr id="26" name="Oval 25"/>
          <p:cNvSpPr/>
          <p:nvPr/>
        </p:nvSpPr>
        <p:spPr>
          <a:xfrm>
            <a:off x="349532" y="4390804"/>
            <a:ext cx="1193047" cy="1094617"/>
          </a:xfrm>
          <a:prstGeom prst="ellipse">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225"/>
            <a:r>
              <a:rPr lang="en-US" sz="2000" dirty="0">
                <a:solidFill>
                  <a:srgbClr val="FFFFFF"/>
                </a:solidFill>
              </a:rPr>
              <a:t>Start</a:t>
            </a:r>
          </a:p>
        </p:txBody>
      </p:sp>
      <p:sp>
        <p:nvSpPr>
          <p:cNvPr id="27" name="Oval 26"/>
          <p:cNvSpPr/>
          <p:nvPr/>
        </p:nvSpPr>
        <p:spPr>
          <a:xfrm>
            <a:off x="2034029" y="4286085"/>
            <a:ext cx="1495790" cy="13040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225"/>
            <a:r>
              <a:rPr lang="en-US" sz="2000" dirty="0">
                <a:solidFill>
                  <a:srgbClr val="FFFFFF"/>
                </a:solidFill>
              </a:rPr>
              <a:t>App Service Plan</a:t>
            </a:r>
          </a:p>
        </p:txBody>
      </p:sp>
      <p:sp>
        <p:nvSpPr>
          <p:cNvPr id="29" name="Oval 28"/>
          <p:cNvSpPr/>
          <p:nvPr/>
        </p:nvSpPr>
        <p:spPr>
          <a:xfrm>
            <a:off x="9965844" y="4432378"/>
            <a:ext cx="1054061" cy="910255"/>
          </a:xfrm>
          <a:prstGeom prst="ellipse">
            <a:avLst/>
          </a:prstGeom>
          <a:solidFill>
            <a:schemeClr val="accent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225"/>
            <a:r>
              <a:rPr lang="en-US" sz="2000" dirty="0">
                <a:solidFill>
                  <a:srgbClr val="FFFFFF"/>
                </a:solidFill>
              </a:rPr>
              <a:t>End</a:t>
            </a:r>
          </a:p>
        </p:txBody>
      </p:sp>
      <p:cxnSp>
        <p:nvCxnSpPr>
          <p:cNvPr id="30" name="Straight Arrow Connector 29"/>
          <p:cNvCxnSpPr>
            <a:stCxn id="26" idx="6"/>
            <a:endCxn id="27" idx="2"/>
          </p:cNvCxnSpPr>
          <p:nvPr/>
        </p:nvCxnSpPr>
        <p:spPr>
          <a:xfrm flipV="1">
            <a:off x="1542579" y="4938113"/>
            <a:ext cx="491450" cy="1"/>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sp>
        <p:nvSpPr>
          <p:cNvPr id="33" name="Oval 32"/>
          <p:cNvSpPr/>
          <p:nvPr/>
        </p:nvSpPr>
        <p:spPr>
          <a:xfrm>
            <a:off x="4435170" y="5100682"/>
            <a:ext cx="1495790" cy="13040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225"/>
            <a:r>
              <a:rPr lang="en-US" sz="2000" dirty="0">
                <a:solidFill>
                  <a:srgbClr val="FFFFFF"/>
                </a:solidFill>
              </a:rPr>
              <a:t>Auto Scale Setting</a:t>
            </a:r>
          </a:p>
        </p:txBody>
      </p:sp>
      <p:sp>
        <p:nvSpPr>
          <p:cNvPr id="35" name="Oval 34"/>
          <p:cNvSpPr/>
          <p:nvPr/>
        </p:nvSpPr>
        <p:spPr>
          <a:xfrm>
            <a:off x="4435170" y="3595768"/>
            <a:ext cx="1495790" cy="13040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225"/>
            <a:r>
              <a:rPr lang="en-US" sz="2000" dirty="0">
                <a:solidFill>
                  <a:srgbClr val="FFFFFF"/>
                </a:solidFill>
              </a:rPr>
              <a:t>Web</a:t>
            </a:r>
          </a:p>
          <a:p>
            <a:pPr algn="ctr" defTabSz="914225"/>
            <a:r>
              <a:rPr lang="en-US" sz="2000" dirty="0">
                <a:solidFill>
                  <a:srgbClr val="FFFFFF"/>
                </a:solidFill>
              </a:rPr>
              <a:t>Site</a:t>
            </a:r>
          </a:p>
        </p:txBody>
      </p:sp>
      <p:sp>
        <p:nvSpPr>
          <p:cNvPr id="36" name="Oval 35"/>
          <p:cNvSpPr/>
          <p:nvPr/>
        </p:nvSpPr>
        <p:spPr>
          <a:xfrm>
            <a:off x="7299619" y="3964934"/>
            <a:ext cx="1495790" cy="13040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225"/>
            <a:r>
              <a:rPr lang="en-US" sz="2000" dirty="0">
                <a:solidFill>
                  <a:srgbClr val="FFFFFF"/>
                </a:solidFill>
              </a:rPr>
              <a:t>Alert Rule</a:t>
            </a:r>
          </a:p>
        </p:txBody>
      </p:sp>
      <p:sp>
        <p:nvSpPr>
          <p:cNvPr id="37" name="Oval 36"/>
          <p:cNvSpPr/>
          <p:nvPr/>
        </p:nvSpPr>
        <p:spPr>
          <a:xfrm>
            <a:off x="7299619" y="2460020"/>
            <a:ext cx="1495790" cy="13040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225"/>
            <a:r>
              <a:rPr lang="en-US" sz="2000" dirty="0">
                <a:solidFill>
                  <a:srgbClr val="FFFFFF"/>
                </a:solidFill>
              </a:rPr>
              <a:t>App Insights</a:t>
            </a:r>
          </a:p>
        </p:txBody>
      </p:sp>
      <p:sp>
        <p:nvSpPr>
          <p:cNvPr id="39" name="Oval 38"/>
          <p:cNvSpPr/>
          <p:nvPr/>
        </p:nvSpPr>
        <p:spPr>
          <a:xfrm>
            <a:off x="7299619" y="5469848"/>
            <a:ext cx="1495790" cy="130405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225"/>
            <a:r>
              <a:rPr lang="en-US" sz="2000" dirty="0">
                <a:solidFill>
                  <a:srgbClr val="FFFFFF"/>
                </a:solidFill>
              </a:rPr>
              <a:t>MS Deploy PKG</a:t>
            </a:r>
          </a:p>
        </p:txBody>
      </p:sp>
      <p:cxnSp>
        <p:nvCxnSpPr>
          <p:cNvPr id="40" name="Straight Arrow Connector 39"/>
          <p:cNvCxnSpPr>
            <a:stCxn id="27" idx="5"/>
            <a:endCxn id="33" idx="2"/>
          </p:cNvCxnSpPr>
          <p:nvPr/>
        </p:nvCxnSpPr>
        <p:spPr>
          <a:xfrm>
            <a:off x="3310766" y="5399162"/>
            <a:ext cx="1124404" cy="353546"/>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cxnSp>
        <p:nvCxnSpPr>
          <p:cNvPr id="41" name="Straight Arrow Connector 40"/>
          <p:cNvCxnSpPr>
            <a:stCxn id="27" idx="7"/>
            <a:endCxn id="35" idx="2"/>
          </p:cNvCxnSpPr>
          <p:nvPr/>
        </p:nvCxnSpPr>
        <p:spPr>
          <a:xfrm flipV="1">
            <a:off x="3310766" y="4247796"/>
            <a:ext cx="1124404" cy="229262"/>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cxnSp>
        <p:nvCxnSpPr>
          <p:cNvPr id="42" name="Straight Arrow Connector 41"/>
          <p:cNvCxnSpPr>
            <a:stCxn id="35" idx="7"/>
            <a:endCxn id="37" idx="2"/>
          </p:cNvCxnSpPr>
          <p:nvPr/>
        </p:nvCxnSpPr>
        <p:spPr>
          <a:xfrm flipV="1">
            <a:off x="5711908" y="3112050"/>
            <a:ext cx="1587712" cy="674694"/>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cxnSp>
        <p:nvCxnSpPr>
          <p:cNvPr id="43" name="Straight Arrow Connector 42"/>
          <p:cNvCxnSpPr>
            <a:stCxn id="35" idx="6"/>
            <a:endCxn id="36" idx="2"/>
          </p:cNvCxnSpPr>
          <p:nvPr/>
        </p:nvCxnSpPr>
        <p:spPr>
          <a:xfrm>
            <a:off x="5930962" y="4247798"/>
            <a:ext cx="1368659" cy="369164"/>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cxnSp>
        <p:nvCxnSpPr>
          <p:cNvPr id="44" name="Straight Arrow Connector 43"/>
          <p:cNvCxnSpPr>
            <a:stCxn id="35" idx="5"/>
            <a:endCxn id="39" idx="2"/>
          </p:cNvCxnSpPr>
          <p:nvPr/>
        </p:nvCxnSpPr>
        <p:spPr>
          <a:xfrm>
            <a:off x="5711908" y="4708849"/>
            <a:ext cx="1587712" cy="1413027"/>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cxnSp>
        <p:nvCxnSpPr>
          <p:cNvPr id="45" name="Straight Arrow Connector 44"/>
          <p:cNvCxnSpPr>
            <a:stCxn id="36" idx="6"/>
            <a:endCxn id="29" idx="2"/>
          </p:cNvCxnSpPr>
          <p:nvPr/>
        </p:nvCxnSpPr>
        <p:spPr>
          <a:xfrm>
            <a:off x="8795410" y="4616962"/>
            <a:ext cx="1170435" cy="270545"/>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cxnSp>
        <p:nvCxnSpPr>
          <p:cNvPr id="48" name="Straight Arrow Connector 47"/>
          <p:cNvCxnSpPr>
            <a:stCxn id="37" idx="5"/>
            <a:endCxn id="29" idx="1"/>
          </p:cNvCxnSpPr>
          <p:nvPr/>
        </p:nvCxnSpPr>
        <p:spPr>
          <a:xfrm>
            <a:off x="8576356" y="3573100"/>
            <a:ext cx="1543851" cy="992583"/>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cxnSp>
        <p:nvCxnSpPr>
          <p:cNvPr id="49" name="Straight Arrow Connector 48"/>
          <p:cNvCxnSpPr>
            <a:stCxn id="39" idx="6"/>
            <a:endCxn id="29" idx="3"/>
          </p:cNvCxnSpPr>
          <p:nvPr/>
        </p:nvCxnSpPr>
        <p:spPr>
          <a:xfrm flipV="1">
            <a:off x="8795409" y="5209331"/>
            <a:ext cx="1324798" cy="912545"/>
          </a:xfrm>
          <a:prstGeom prst="straightConnector1">
            <a:avLst/>
          </a:prstGeom>
          <a:ln w="50800">
            <a:solidFill>
              <a:schemeClr val="tx1"/>
            </a:solidFill>
            <a:tailEnd type="triangle"/>
          </a:ln>
        </p:spPr>
        <p:style>
          <a:lnRef idx="2">
            <a:schemeClr val="accent3">
              <a:shade val="50000"/>
            </a:schemeClr>
          </a:lnRef>
          <a:fillRef idx="1">
            <a:schemeClr val="accent3"/>
          </a:fillRef>
          <a:effectRef idx="0">
            <a:schemeClr val="accent3"/>
          </a:effectRef>
          <a:fontRef idx="minor">
            <a:schemeClr val="lt1"/>
          </a:fontRef>
        </p:style>
      </p:cxnSp>
      <p:sp>
        <p:nvSpPr>
          <p:cNvPr id="50" name="TextBox 49"/>
          <p:cNvSpPr txBox="1"/>
          <p:nvPr/>
        </p:nvSpPr>
        <p:spPr>
          <a:xfrm>
            <a:off x="2319765" y="3251423"/>
            <a:ext cx="2167969" cy="706039"/>
          </a:xfrm>
          <a:prstGeom prst="rect">
            <a:avLst/>
          </a:prstGeom>
          <a:noFill/>
        </p:spPr>
        <p:txBody>
          <a:bodyPr wrap="square" rtlCol="0">
            <a:spAutoFit/>
          </a:bodyPr>
          <a:lstStyle/>
          <a:p>
            <a:pPr defTabSz="914225"/>
            <a:r>
              <a:rPr lang="en-US" sz="2000" dirty="0">
                <a:solidFill>
                  <a:srgbClr val="FFFFFF"/>
                </a:solidFill>
              </a:rPr>
              <a:t>After App Service Plan Completes</a:t>
            </a:r>
          </a:p>
        </p:txBody>
      </p:sp>
      <p:sp>
        <p:nvSpPr>
          <p:cNvPr id="51" name="TextBox 50"/>
          <p:cNvSpPr txBox="1"/>
          <p:nvPr/>
        </p:nvSpPr>
        <p:spPr>
          <a:xfrm>
            <a:off x="5235628" y="2673664"/>
            <a:ext cx="1861087" cy="719993"/>
          </a:xfrm>
          <a:prstGeom prst="rect">
            <a:avLst/>
          </a:prstGeom>
          <a:noFill/>
        </p:spPr>
        <p:txBody>
          <a:bodyPr wrap="square" rtlCol="0">
            <a:spAutoFit/>
          </a:bodyPr>
          <a:lstStyle/>
          <a:p>
            <a:pPr defTabSz="914225"/>
            <a:r>
              <a:rPr lang="en-US" sz="2000" dirty="0">
                <a:solidFill>
                  <a:srgbClr val="FFFFFF"/>
                </a:solidFill>
              </a:rPr>
              <a:t>After Website Completes</a:t>
            </a:r>
          </a:p>
        </p:txBody>
      </p:sp>
      <p:sp>
        <p:nvSpPr>
          <p:cNvPr id="52" name="TextBox 51"/>
          <p:cNvSpPr txBox="1"/>
          <p:nvPr/>
        </p:nvSpPr>
        <p:spPr>
          <a:xfrm>
            <a:off x="9368623" y="3269878"/>
            <a:ext cx="1651280" cy="719993"/>
          </a:xfrm>
          <a:prstGeom prst="rect">
            <a:avLst/>
          </a:prstGeom>
          <a:noFill/>
        </p:spPr>
        <p:txBody>
          <a:bodyPr wrap="square" rtlCol="0">
            <a:spAutoFit/>
          </a:bodyPr>
          <a:lstStyle/>
          <a:p>
            <a:pPr defTabSz="914225"/>
            <a:r>
              <a:rPr lang="en-US" sz="2000" dirty="0">
                <a:solidFill>
                  <a:srgbClr val="FFFFFF"/>
                </a:solidFill>
              </a:rPr>
              <a:t>Once All Complete</a:t>
            </a:r>
          </a:p>
        </p:txBody>
      </p:sp>
    </p:spTree>
    <p:extLst>
      <p:ext uri="{BB962C8B-B14F-4D97-AF65-F5344CB8AC3E}">
        <p14:creationId xmlns:p14="http://schemas.microsoft.com/office/powerpoint/2010/main" val="186860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9" grpId="0" animBg="1"/>
      <p:bldP spid="33" grpId="0" animBg="1"/>
      <p:bldP spid="35" grpId="0" animBg="1"/>
      <p:bldP spid="36" grpId="0" animBg="1"/>
      <p:bldP spid="37" grpId="0" animBg="1"/>
      <p:bldP spid="39" grpId="0" animBg="1"/>
      <p:bldP spid="50" grpId="0"/>
      <p:bldP spid="51" grpId="0"/>
      <p:bldP spid="5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5769007"/>
          </a:xfrm>
        </p:spPr>
        <p:txBody>
          <a:bodyPr/>
          <a:lstStyle/>
          <a:p>
            <a:r>
              <a:rPr lang="en-US" dirty="0"/>
              <a:t>No control flow logic built into ARM template language</a:t>
            </a:r>
          </a:p>
          <a:p>
            <a:r>
              <a:rPr lang="en-US" dirty="0"/>
              <a:t>An approach with parameters, variables, and linked templates</a:t>
            </a:r>
          </a:p>
          <a:p>
            <a:pPr lvl="1"/>
            <a:r>
              <a:rPr lang="en-US" dirty="0"/>
              <a:t>User provides parameter value that provides context, e.g. </a:t>
            </a:r>
            <a:r>
              <a:rPr lang="en-US" dirty="0" err="1"/>
              <a:t>tshirtSize</a:t>
            </a:r>
            <a:r>
              <a:rPr lang="en-US" dirty="0"/>
              <a:t> parameter is passed in as a value of ‘small’</a:t>
            </a:r>
          </a:p>
          <a:p>
            <a:pPr lvl="1"/>
            <a:r>
              <a:rPr lang="en-US" dirty="0"/>
              <a:t>Using </a:t>
            </a:r>
            <a:r>
              <a:rPr lang="en-US" dirty="0" err="1"/>
              <a:t>concat</a:t>
            </a:r>
            <a:r>
              <a:rPr lang="en-US" dirty="0"/>
              <a:t> and a pre-defined variable, a new variable value is created which points to the specific , e.g. ‘</a:t>
            </a:r>
            <a:r>
              <a:rPr lang="en-US" dirty="0" err="1"/>
              <a:t>tshirtSize-small.json</a:t>
            </a:r>
            <a:r>
              <a:rPr lang="en-US" dirty="0"/>
              <a:t>’</a:t>
            </a:r>
          </a:p>
          <a:p>
            <a:pPr lvl="1"/>
            <a:r>
              <a:rPr lang="en-US" dirty="0"/>
              <a:t>Template linking is incorporated into the template and uses this new value to identify which template to deploy.</a:t>
            </a:r>
          </a:p>
          <a:p>
            <a:pPr lvl="1"/>
            <a:r>
              <a:rPr lang="en-US" dirty="0"/>
              <a:t>Common examples are “</a:t>
            </a:r>
            <a:r>
              <a:rPr lang="en-US" dirty="0" err="1"/>
              <a:t>tshirt</a:t>
            </a:r>
            <a:r>
              <a:rPr lang="en-US" dirty="0"/>
              <a:t> sizes” and optional features for a deployment, e.g. “</a:t>
            </a:r>
            <a:r>
              <a:rPr lang="en-US" dirty="0" err="1"/>
              <a:t>enableJumpbox</a:t>
            </a:r>
            <a:r>
              <a:rPr lang="en-US" dirty="0"/>
              <a:t>”</a:t>
            </a:r>
          </a:p>
          <a:p>
            <a:pPr lvl="1"/>
            <a:endParaRPr lang="en-US" dirty="0"/>
          </a:p>
        </p:txBody>
      </p:sp>
      <p:sp>
        <p:nvSpPr>
          <p:cNvPr id="3" name="Title 2"/>
          <p:cNvSpPr>
            <a:spLocks noGrp="1"/>
          </p:cNvSpPr>
          <p:nvPr>
            <p:ph type="title"/>
          </p:nvPr>
        </p:nvSpPr>
        <p:spPr/>
        <p:txBody>
          <a:bodyPr/>
          <a:lstStyle/>
          <a:p>
            <a:r>
              <a:rPr lang="en-US" dirty="0"/>
              <a:t>Control Flow</a:t>
            </a:r>
          </a:p>
        </p:txBody>
      </p:sp>
    </p:spTree>
    <p:extLst>
      <p:ext uri="{BB962C8B-B14F-4D97-AF65-F5344CB8AC3E}">
        <p14:creationId xmlns:p14="http://schemas.microsoft.com/office/powerpoint/2010/main" val="41410490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2510301" y="945981"/>
            <a:ext cx="9636567" cy="5758632"/>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r" defTabSz="914038"/>
            <a:endParaRPr lang="en-US" sz="1765"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7" name="Table 16"/>
          <p:cNvGraphicFramePr>
            <a:graphicFrameLocks noGrp="1"/>
          </p:cNvGraphicFramePr>
          <p:nvPr>
            <p:extLst/>
          </p:nvPr>
        </p:nvGraphicFramePr>
        <p:xfrm>
          <a:off x="262626" y="1039779"/>
          <a:ext cx="1972341" cy="4362600"/>
        </p:xfrm>
        <a:graphic>
          <a:graphicData uri="http://schemas.openxmlformats.org/drawingml/2006/table">
            <a:tbl>
              <a:tblPr firstRow="1" bandRow="1">
                <a:tableStyleId>{5C22544A-7EE6-4342-B048-85BDC9FD1C3A}</a:tableStyleId>
              </a:tblPr>
              <a:tblGrid>
                <a:gridCol w="1972341">
                  <a:extLst>
                    <a:ext uri="{9D8B030D-6E8A-4147-A177-3AD203B41FA5}">
                      <a16:colId xmlns:a16="http://schemas.microsoft.com/office/drawing/2014/main" val="20000"/>
                    </a:ext>
                  </a:extLst>
                </a:gridCol>
              </a:tblGrid>
              <a:tr h="363550">
                <a:tc>
                  <a:txBody>
                    <a:bodyPr/>
                    <a:lstStyle/>
                    <a:p>
                      <a:pPr marL="0" indent="0" algn="l" defTabSz="914363" rtl="0" eaLnBrk="1" latinLnBrk="0" hangingPunct="1">
                        <a:lnSpc>
                          <a:spcPct val="100000"/>
                        </a:lnSpc>
                        <a:spcBef>
                          <a:spcPct val="20000"/>
                        </a:spcBef>
                        <a:buSzPct val="90000"/>
                        <a:buFont typeface="Wingdings" pitchFamily="2" charset="2"/>
                        <a:buNone/>
                      </a:pPr>
                      <a:r>
                        <a:rPr lang="en-US" sz="1800" kern="1200" spc="-70" dirty="0">
                          <a:ln>
                            <a:solidFill>
                              <a:schemeClr val="tx1">
                                <a:alpha val="0"/>
                              </a:schemeClr>
                            </a:solidFill>
                          </a:ln>
                          <a:solidFill>
                            <a:schemeClr val="tx1"/>
                          </a:solidFill>
                          <a:latin typeface="Segoe UI Light"/>
                          <a:ea typeface="+mn-ea"/>
                          <a:cs typeface="+mn-cs"/>
                        </a:rPr>
                        <a:t>Parameters</a:t>
                      </a:r>
                    </a:p>
                  </a:txBody>
                  <a:tcPr marL="68589" marR="68589" marT="34294" marB="34294" anchor="ctr">
                    <a:solidFill>
                      <a:schemeClr val="bg1"/>
                    </a:solidFill>
                  </a:tcPr>
                </a:tc>
                <a:extLst>
                  <a:ext uri="{0D108BD9-81ED-4DB2-BD59-A6C34878D82A}">
                    <a16:rowId xmlns:a16="http://schemas.microsoft.com/office/drawing/2014/main" val="10000"/>
                  </a:ext>
                </a:extLst>
              </a:tr>
              <a:tr h="363550">
                <a:tc>
                  <a:txBody>
                    <a:bodyPr/>
                    <a:lstStyle/>
                    <a:p>
                      <a:pPr marL="0" marR="0" indent="0" algn="l" defTabSz="914363" rtl="0" eaLnBrk="1" fontAlgn="auto" latinLnBrk="0" hangingPunct="1">
                        <a:lnSpc>
                          <a:spcPct val="100000"/>
                        </a:lnSpc>
                        <a:spcBef>
                          <a:spcPct val="20000"/>
                        </a:spcBef>
                        <a:spcAft>
                          <a:spcPts val="0"/>
                        </a:spcAft>
                        <a:buClrTx/>
                        <a:buSzPct val="90000"/>
                        <a:buFont typeface="Wingdings" pitchFamily="2" charset="2"/>
                        <a:buNone/>
                        <a:tabLst/>
                        <a:defRPr/>
                      </a:pPr>
                      <a:r>
                        <a:rPr lang="en-US" sz="1400" dirty="0">
                          <a:ln>
                            <a:solidFill>
                              <a:schemeClr val="tx1">
                                <a:alpha val="0"/>
                              </a:schemeClr>
                            </a:solidFill>
                          </a:ln>
                          <a:effectLst/>
                        </a:rPr>
                        <a:t>adminUserName</a:t>
                      </a:r>
                    </a:p>
                  </a:txBody>
                  <a:tcPr marL="68589" marR="68589" marT="34294" marB="34294" anchor="ctr"/>
                </a:tc>
                <a:extLst>
                  <a:ext uri="{0D108BD9-81ED-4DB2-BD59-A6C34878D82A}">
                    <a16:rowId xmlns:a16="http://schemas.microsoft.com/office/drawing/2014/main" val="10001"/>
                  </a:ext>
                </a:extLst>
              </a:tr>
              <a:tr h="36355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400" dirty="0">
                          <a:ln>
                            <a:solidFill>
                              <a:schemeClr val="tx1">
                                <a:alpha val="0"/>
                              </a:schemeClr>
                            </a:solidFill>
                          </a:ln>
                          <a:effectLst/>
                        </a:rPr>
                        <a:t>adminPassword</a:t>
                      </a:r>
                    </a:p>
                  </a:txBody>
                  <a:tcPr marL="68589" marR="68589" marT="34294" marB="34294" anchor="ctr"/>
                </a:tc>
                <a:extLst>
                  <a:ext uri="{0D108BD9-81ED-4DB2-BD59-A6C34878D82A}">
                    <a16:rowId xmlns:a16="http://schemas.microsoft.com/office/drawing/2014/main" val="10002"/>
                  </a:ext>
                </a:extLst>
              </a:tr>
              <a:tr h="363550">
                <a:tc>
                  <a:txBody>
                    <a:bodyPr/>
                    <a:lstStyle/>
                    <a:p>
                      <a:pPr algn="l">
                        <a:lnSpc>
                          <a:spcPct val="100000"/>
                        </a:lnSpc>
                      </a:pPr>
                      <a:r>
                        <a:rPr lang="en-US" sz="1400" dirty="0">
                          <a:ln>
                            <a:solidFill>
                              <a:schemeClr val="tx1">
                                <a:alpha val="0"/>
                              </a:schemeClr>
                            </a:solidFill>
                          </a:ln>
                          <a:effectLst/>
                        </a:rPr>
                        <a:t>storageAccountname</a:t>
                      </a:r>
                    </a:p>
                  </a:txBody>
                  <a:tcPr marL="68589" marR="68589" marT="34294" marB="34294" anchor="ctr"/>
                </a:tc>
                <a:extLst>
                  <a:ext uri="{0D108BD9-81ED-4DB2-BD59-A6C34878D82A}">
                    <a16:rowId xmlns:a16="http://schemas.microsoft.com/office/drawing/2014/main" val="10003"/>
                  </a:ext>
                </a:extLst>
              </a:tr>
              <a:tr h="363550">
                <a:tc>
                  <a:txBody>
                    <a:bodyPr/>
                    <a:lstStyle/>
                    <a:p>
                      <a:pPr algn="l">
                        <a:lnSpc>
                          <a:spcPct val="100000"/>
                        </a:lnSpc>
                      </a:pPr>
                      <a:r>
                        <a:rPr lang="en-US" sz="1400" dirty="0">
                          <a:ln>
                            <a:solidFill>
                              <a:schemeClr val="tx1">
                                <a:alpha val="0"/>
                              </a:schemeClr>
                            </a:solidFill>
                          </a:ln>
                          <a:effectLst/>
                        </a:rPr>
                        <a:t>region</a:t>
                      </a:r>
                    </a:p>
                  </a:txBody>
                  <a:tcPr marL="68589" marR="68589" marT="34294" marB="34294" anchor="ctr"/>
                </a:tc>
                <a:extLst>
                  <a:ext uri="{0D108BD9-81ED-4DB2-BD59-A6C34878D82A}">
                    <a16:rowId xmlns:a16="http://schemas.microsoft.com/office/drawing/2014/main" val="10004"/>
                  </a:ext>
                </a:extLst>
              </a:tr>
              <a:tr h="363550">
                <a:tc>
                  <a:txBody>
                    <a:bodyPr/>
                    <a:lstStyle/>
                    <a:p>
                      <a:pPr algn="l">
                        <a:lnSpc>
                          <a:spcPct val="100000"/>
                        </a:lnSpc>
                      </a:pPr>
                      <a:r>
                        <a:rPr lang="en-US" sz="1400" dirty="0">
                          <a:ln>
                            <a:solidFill>
                              <a:schemeClr val="tx1">
                                <a:alpha val="0"/>
                              </a:schemeClr>
                            </a:solidFill>
                          </a:ln>
                          <a:effectLst/>
                        </a:rPr>
                        <a:t>virtualNetworkName</a:t>
                      </a:r>
                    </a:p>
                  </a:txBody>
                  <a:tcPr marL="68589" marR="68589" marT="34294" marB="34294" anchor="ctr"/>
                </a:tc>
                <a:extLst>
                  <a:ext uri="{0D108BD9-81ED-4DB2-BD59-A6C34878D82A}">
                    <a16:rowId xmlns:a16="http://schemas.microsoft.com/office/drawing/2014/main" val="10005"/>
                  </a:ext>
                </a:extLst>
              </a:tr>
              <a:tr h="363550">
                <a:tc>
                  <a:txBody>
                    <a:bodyPr/>
                    <a:lstStyle/>
                    <a:p>
                      <a:pPr algn="l">
                        <a:lnSpc>
                          <a:spcPct val="100000"/>
                        </a:lnSpc>
                      </a:pPr>
                      <a:r>
                        <a:rPr lang="en-US" sz="1400" dirty="0">
                          <a:ln>
                            <a:solidFill>
                              <a:schemeClr val="tx1">
                                <a:alpha val="0"/>
                              </a:schemeClr>
                            </a:solidFill>
                          </a:ln>
                          <a:effectLst/>
                        </a:rPr>
                        <a:t>addressPrefix</a:t>
                      </a:r>
                    </a:p>
                  </a:txBody>
                  <a:tcPr marL="68589" marR="68589" marT="34294" marB="34294" anchor="ctr"/>
                </a:tc>
                <a:extLst>
                  <a:ext uri="{0D108BD9-81ED-4DB2-BD59-A6C34878D82A}">
                    <a16:rowId xmlns:a16="http://schemas.microsoft.com/office/drawing/2014/main" val="10006"/>
                  </a:ext>
                </a:extLst>
              </a:tr>
              <a:tr h="363550">
                <a:tc>
                  <a:txBody>
                    <a:bodyPr/>
                    <a:lstStyle/>
                    <a:p>
                      <a:pPr algn="l">
                        <a:lnSpc>
                          <a:spcPct val="100000"/>
                        </a:lnSpc>
                      </a:pPr>
                      <a:r>
                        <a:rPr lang="en-US" sz="1400" dirty="0">
                          <a:ln>
                            <a:solidFill>
                              <a:schemeClr val="tx1">
                                <a:alpha val="0"/>
                              </a:schemeClr>
                            </a:solidFill>
                          </a:ln>
                          <a:effectLst/>
                        </a:rPr>
                        <a:t>subnetName</a:t>
                      </a:r>
                    </a:p>
                  </a:txBody>
                  <a:tcPr marL="68589" marR="68589" marT="34294" marB="34294" anchor="ctr"/>
                </a:tc>
                <a:extLst>
                  <a:ext uri="{0D108BD9-81ED-4DB2-BD59-A6C34878D82A}">
                    <a16:rowId xmlns:a16="http://schemas.microsoft.com/office/drawing/2014/main" val="10007"/>
                  </a:ext>
                </a:extLst>
              </a:tr>
              <a:tr h="363550">
                <a:tc>
                  <a:txBody>
                    <a:bodyPr/>
                    <a:lstStyle/>
                    <a:p>
                      <a:pPr algn="l">
                        <a:lnSpc>
                          <a:spcPct val="100000"/>
                        </a:lnSpc>
                      </a:pPr>
                      <a:r>
                        <a:rPr lang="en-US" sz="1400" dirty="0">
                          <a:ln>
                            <a:solidFill>
                              <a:schemeClr val="tx1">
                                <a:alpha val="0"/>
                              </a:schemeClr>
                            </a:solidFill>
                          </a:ln>
                          <a:effectLst/>
                        </a:rPr>
                        <a:t>subnetPrefix</a:t>
                      </a:r>
                    </a:p>
                  </a:txBody>
                  <a:tcPr marL="68589" marR="68589" marT="34294" marB="34294" anchor="ctr"/>
                </a:tc>
                <a:extLst>
                  <a:ext uri="{0D108BD9-81ED-4DB2-BD59-A6C34878D82A}">
                    <a16:rowId xmlns:a16="http://schemas.microsoft.com/office/drawing/2014/main" val="10008"/>
                  </a:ext>
                </a:extLst>
              </a:tr>
              <a:tr h="363550">
                <a:tc>
                  <a:txBody>
                    <a:bodyPr/>
                    <a:lstStyle/>
                    <a:p>
                      <a:r>
                        <a:rPr lang="en-US" sz="1400" dirty="0"/>
                        <a:t>jumpbox</a:t>
                      </a:r>
                    </a:p>
                  </a:txBody>
                  <a:tcPr marL="89642" marR="89642" marT="44821" marB="44821"/>
                </a:tc>
                <a:extLst>
                  <a:ext uri="{0D108BD9-81ED-4DB2-BD59-A6C34878D82A}">
                    <a16:rowId xmlns:a16="http://schemas.microsoft.com/office/drawing/2014/main" val="10009"/>
                  </a:ext>
                </a:extLst>
              </a:tr>
              <a:tr h="363550">
                <a:tc>
                  <a:txBody>
                    <a:bodyPr/>
                    <a:lstStyle/>
                    <a:p>
                      <a:r>
                        <a:rPr lang="en-US" sz="1400" dirty="0"/>
                        <a:t>tshirtSize</a:t>
                      </a:r>
                    </a:p>
                  </a:txBody>
                  <a:tcPr marL="89642" marR="89642" marT="44821" marB="44821"/>
                </a:tc>
                <a:extLst>
                  <a:ext uri="{0D108BD9-81ED-4DB2-BD59-A6C34878D82A}">
                    <a16:rowId xmlns:a16="http://schemas.microsoft.com/office/drawing/2014/main" val="10010"/>
                  </a:ext>
                </a:extLst>
              </a:tr>
              <a:tr h="363550">
                <a:tc>
                  <a:txBody>
                    <a:bodyPr/>
                    <a:lstStyle/>
                    <a:p>
                      <a:r>
                        <a:rPr lang="en-US" sz="1400" dirty="0"/>
                        <a:t>osFamily</a:t>
                      </a:r>
                    </a:p>
                  </a:txBody>
                  <a:tcPr marL="89642" marR="89642" marT="44821" marB="44821"/>
                </a:tc>
                <a:extLst>
                  <a:ext uri="{0D108BD9-81ED-4DB2-BD59-A6C34878D82A}">
                    <a16:rowId xmlns:a16="http://schemas.microsoft.com/office/drawing/2014/main" val="10011"/>
                  </a:ext>
                </a:extLst>
              </a:tr>
            </a:tbl>
          </a:graphicData>
        </a:graphic>
      </p:graphicFrame>
      <p:sp>
        <p:nvSpPr>
          <p:cNvPr id="7" name="Rectangle 6"/>
          <p:cNvSpPr/>
          <p:nvPr>
            <p:custDataLst>
              <p:tags r:id="rId1"/>
            </p:custDataLst>
          </p:nvPr>
        </p:nvSpPr>
        <p:spPr bwMode="auto">
          <a:xfrm>
            <a:off x="7485252" y="1018445"/>
            <a:ext cx="2465168" cy="862044"/>
          </a:xfrm>
          <a:prstGeom prst="rect">
            <a:avLst/>
          </a:prstGeom>
          <a:solidFill>
            <a:srgbClr val="BFBFBF"/>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Shared Resources Template</a:t>
            </a:r>
          </a:p>
        </p:txBody>
      </p:sp>
      <p:sp>
        <p:nvSpPr>
          <p:cNvPr id="8" name="Rectangle 7"/>
          <p:cNvSpPr/>
          <p:nvPr>
            <p:custDataLst>
              <p:tags r:id="rId2"/>
            </p:custDataLst>
          </p:nvPr>
        </p:nvSpPr>
        <p:spPr bwMode="auto">
          <a:xfrm>
            <a:off x="7524433" y="2574446"/>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Capability</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cxnSp>
        <p:nvCxnSpPr>
          <p:cNvPr id="12" name="Straight Arrow Connector 11"/>
          <p:cNvCxnSpPr/>
          <p:nvPr/>
        </p:nvCxnSpPr>
        <p:spPr>
          <a:xfrm>
            <a:off x="2166879" y="3065671"/>
            <a:ext cx="1165145" cy="0"/>
          </a:xfrm>
          <a:prstGeom prst="straightConnector1">
            <a:avLst/>
          </a:prstGeom>
          <a:ln w="76200">
            <a:solidFill>
              <a:srgbClr val="FFC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151112" y="1676472"/>
            <a:ext cx="1165145" cy="930805"/>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154192" y="3586948"/>
            <a:ext cx="246797" cy="476702"/>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320107" y="3036305"/>
            <a:ext cx="1165145" cy="0"/>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custDataLst>
              <p:tags r:id="rId3"/>
            </p:custDataLst>
          </p:nvPr>
        </p:nvSpPr>
        <p:spPr bwMode="auto">
          <a:xfrm>
            <a:off x="9443015" y="5556917"/>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setup.sh</a:t>
            </a:r>
          </a:p>
        </p:txBody>
      </p:sp>
      <p:cxnSp>
        <p:nvCxnSpPr>
          <p:cNvPr id="22" name="Straight Arrow Connector 21"/>
          <p:cNvCxnSpPr/>
          <p:nvPr/>
        </p:nvCxnSpPr>
        <p:spPr>
          <a:xfrm flipV="1">
            <a:off x="8706526" y="4703337"/>
            <a:ext cx="522914" cy="456277"/>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689823" y="5768635"/>
            <a:ext cx="522914" cy="427809"/>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706526" y="5460857"/>
            <a:ext cx="522914" cy="20815"/>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custDataLst>
              <p:tags r:id="rId4"/>
            </p:custDataLst>
          </p:nvPr>
        </p:nvSpPr>
        <p:spPr bwMode="auto">
          <a:xfrm>
            <a:off x="3508983" y="2650872"/>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err="1">
                <a:ln>
                  <a:solidFill>
                    <a:schemeClr val="tx1">
                      <a:alpha val="0"/>
                    </a:schemeClr>
                  </a:solidFill>
                </a:ln>
                <a:solidFill>
                  <a:schemeClr val="tx1"/>
                </a:solidFill>
              </a:rPr>
              <a:t>MainTemplate</a:t>
            </a:r>
            <a:endParaRPr lang="en-US" sz="1600" dirty="0">
              <a:ln>
                <a:solidFill>
                  <a:schemeClr val="tx1">
                    <a:alpha val="0"/>
                  </a:schemeClr>
                </a:solidFill>
              </a:ln>
              <a:solidFill>
                <a:schemeClr val="tx1"/>
              </a:solidFill>
            </a:endParaRPr>
          </a:p>
        </p:txBody>
      </p:sp>
      <p:sp>
        <p:nvSpPr>
          <p:cNvPr id="26" name="Rectangle 25"/>
          <p:cNvSpPr/>
          <p:nvPr>
            <p:custDataLst>
              <p:tags r:id="rId5"/>
            </p:custDataLst>
          </p:nvPr>
        </p:nvSpPr>
        <p:spPr bwMode="auto">
          <a:xfrm>
            <a:off x="4168405" y="4107245"/>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Known Configuration Resources</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27" name="Rectangle 26"/>
          <p:cNvSpPr/>
          <p:nvPr>
            <p:custDataLst>
              <p:tags r:id="rId6"/>
            </p:custDataLst>
          </p:nvPr>
        </p:nvSpPr>
        <p:spPr bwMode="auto">
          <a:xfrm>
            <a:off x="9562455" y="5284574"/>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Purpose Specific</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Script(s)</a:t>
            </a:r>
          </a:p>
        </p:txBody>
      </p:sp>
      <p:sp>
        <p:nvSpPr>
          <p:cNvPr id="30" name="Rectangle 29"/>
          <p:cNvSpPr/>
          <p:nvPr>
            <p:custDataLst>
              <p:tags r:id="rId7"/>
            </p:custDataLst>
          </p:nvPr>
        </p:nvSpPr>
        <p:spPr bwMode="auto">
          <a:xfrm>
            <a:off x="3506733" y="1606642"/>
            <a:ext cx="2465168" cy="862044"/>
          </a:xfrm>
          <a:prstGeom prst="rect">
            <a:avLst/>
          </a:prstGeom>
          <a:solidFill>
            <a:srgbClr val="107C10"/>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bg1"/>
                </a:solidFill>
              </a:rPr>
              <a:t>Template Metadata</a:t>
            </a:r>
          </a:p>
        </p:txBody>
      </p:sp>
      <p:sp>
        <p:nvSpPr>
          <p:cNvPr id="31" name="Rectangle 30"/>
          <p:cNvSpPr/>
          <p:nvPr>
            <p:custDataLst>
              <p:tags r:id="rId8"/>
            </p:custDataLst>
          </p:nvPr>
        </p:nvSpPr>
        <p:spPr bwMode="auto">
          <a:xfrm>
            <a:off x="9480532" y="4198902"/>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Widely Re-Usable</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Script(s)</a:t>
            </a:r>
          </a:p>
        </p:txBody>
      </p:sp>
      <p:sp>
        <p:nvSpPr>
          <p:cNvPr id="32" name="Rectangle 31"/>
          <p:cNvSpPr/>
          <p:nvPr>
            <p:custDataLst>
              <p:tags r:id="rId9"/>
            </p:custDataLst>
          </p:nvPr>
        </p:nvSpPr>
        <p:spPr bwMode="auto">
          <a:xfrm>
            <a:off x="7673837" y="2459478"/>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Capability</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33" name="Rectangle 32"/>
          <p:cNvSpPr/>
          <p:nvPr>
            <p:custDataLst>
              <p:tags r:id="rId10"/>
            </p:custDataLst>
          </p:nvPr>
        </p:nvSpPr>
        <p:spPr bwMode="auto">
          <a:xfrm>
            <a:off x="7831207" y="2319178"/>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Resource</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Template(s)</a:t>
            </a:r>
          </a:p>
        </p:txBody>
      </p:sp>
      <p:sp>
        <p:nvSpPr>
          <p:cNvPr id="34" name="Rectangle 33"/>
          <p:cNvSpPr/>
          <p:nvPr>
            <p:custDataLst>
              <p:tags r:id="rId11"/>
            </p:custDataLst>
          </p:nvPr>
        </p:nvSpPr>
        <p:spPr bwMode="auto">
          <a:xfrm>
            <a:off x="5957531" y="5215423"/>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Member Resources</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35" name="Rectangle 34"/>
          <p:cNvSpPr/>
          <p:nvPr>
            <p:custDataLst>
              <p:tags r:id="rId12"/>
            </p:custDataLst>
          </p:nvPr>
        </p:nvSpPr>
        <p:spPr bwMode="auto">
          <a:xfrm>
            <a:off x="6106935" y="5096678"/>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Member Resources</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Template(s)</a:t>
            </a:r>
          </a:p>
        </p:txBody>
      </p:sp>
      <p:cxnSp>
        <p:nvCxnSpPr>
          <p:cNvPr id="36" name="Straight Arrow Connector 35"/>
          <p:cNvCxnSpPr/>
          <p:nvPr/>
        </p:nvCxnSpPr>
        <p:spPr>
          <a:xfrm>
            <a:off x="5550394" y="5054010"/>
            <a:ext cx="246797" cy="476702"/>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Title 1"/>
          <p:cNvSpPr txBox="1">
            <a:spLocks/>
          </p:cNvSpPr>
          <p:nvPr/>
        </p:nvSpPr>
        <p:spPr>
          <a:xfrm>
            <a:off x="279015" y="96661"/>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400" dirty="0">
                <a:latin typeface="+mn-lt"/>
              </a:rPr>
              <a:t>Decomposition</a:t>
            </a:r>
          </a:p>
        </p:txBody>
      </p:sp>
    </p:spTree>
    <p:extLst>
      <p:ext uri="{BB962C8B-B14F-4D97-AF65-F5344CB8AC3E}">
        <p14:creationId xmlns:p14="http://schemas.microsoft.com/office/powerpoint/2010/main" val="43633088"/>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2510301" y="945981"/>
            <a:ext cx="9636567" cy="5758632"/>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r" defTabSz="914038"/>
            <a:endParaRPr lang="en-US" sz="1765"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7" name="Table 16"/>
          <p:cNvGraphicFramePr>
            <a:graphicFrameLocks noGrp="1"/>
          </p:cNvGraphicFramePr>
          <p:nvPr>
            <p:extLst/>
          </p:nvPr>
        </p:nvGraphicFramePr>
        <p:xfrm>
          <a:off x="262626" y="1039779"/>
          <a:ext cx="1972341" cy="4362600"/>
        </p:xfrm>
        <a:graphic>
          <a:graphicData uri="http://schemas.openxmlformats.org/drawingml/2006/table">
            <a:tbl>
              <a:tblPr firstRow="1" bandRow="1">
                <a:tableStyleId>{5C22544A-7EE6-4342-B048-85BDC9FD1C3A}</a:tableStyleId>
              </a:tblPr>
              <a:tblGrid>
                <a:gridCol w="1972341">
                  <a:extLst>
                    <a:ext uri="{9D8B030D-6E8A-4147-A177-3AD203B41FA5}">
                      <a16:colId xmlns:a16="http://schemas.microsoft.com/office/drawing/2014/main" val="20000"/>
                    </a:ext>
                  </a:extLst>
                </a:gridCol>
              </a:tblGrid>
              <a:tr h="363550">
                <a:tc>
                  <a:txBody>
                    <a:bodyPr/>
                    <a:lstStyle/>
                    <a:p>
                      <a:pPr marL="0" indent="0" algn="l" defTabSz="914363" rtl="0" eaLnBrk="1" latinLnBrk="0" hangingPunct="1">
                        <a:lnSpc>
                          <a:spcPct val="100000"/>
                        </a:lnSpc>
                        <a:spcBef>
                          <a:spcPct val="20000"/>
                        </a:spcBef>
                        <a:buSzPct val="90000"/>
                        <a:buFont typeface="Wingdings" pitchFamily="2" charset="2"/>
                        <a:buNone/>
                      </a:pPr>
                      <a:r>
                        <a:rPr lang="en-US" sz="1800" kern="1200" spc="-70" dirty="0">
                          <a:ln>
                            <a:solidFill>
                              <a:schemeClr val="tx1">
                                <a:alpha val="0"/>
                              </a:schemeClr>
                            </a:solidFill>
                          </a:ln>
                          <a:solidFill>
                            <a:schemeClr val="tx1"/>
                          </a:solidFill>
                          <a:latin typeface="Segoe UI Light"/>
                          <a:ea typeface="+mn-ea"/>
                          <a:cs typeface="+mn-cs"/>
                        </a:rPr>
                        <a:t>Parameters</a:t>
                      </a:r>
                    </a:p>
                  </a:txBody>
                  <a:tcPr marL="68589" marR="68589" marT="34294" marB="34294" anchor="ctr">
                    <a:solidFill>
                      <a:schemeClr val="bg1"/>
                    </a:solidFill>
                  </a:tcPr>
                </a:tc>
                <a:extLst>
                  <a:ext uri="{0D108BD9-81ED-4DB2-BD59-A6C34878D82A}">
                    <a16:rowId xmlns:a16="http://schemas.microsoft.com/office/drawing/2014/main" val="10000"/>
                  </a:ext>
                </a:extLst>
              </a:tr>
              <a:tr h="363550">
                <a:tc>
                  <a:txBody>
                    <a:bodyPr/>
                    <a:lstStyle/>
                    <a:p>
                      <a:pPr marL="0" marR="0" indent="0" algn="l" defTabSz="914363" rtl="0" eaLnBrk="1" fontAlgn="auto" latinLnBrk="0" hangingPunct="1">
                        <a:lnSpc>
                          <a:spcPct val="100000"/>
                        </a:lnSpc>
                        <a:spcBef>
                          <a:spcPct val="20000"/>
                        </a:spcBef>
                        <a:spcAft>
                          <a:spcPts val="0"/>
                        </a:spcAft>
                        <a:buClrTx/>
                        <a:buSzPct val="90000"/>
                        <a:buFont typeface="Wingdings" pitchFamily="2" charset="2"/>
                        <a:buNone/>
                        <a:tabLst/>
                        <a:defRPr/>
                      </a:pPr>
                      <a:r>
                        <a:rPr lang="en-US" sz="1400" dirty="0">
                          <a:ln>
                            <a:solidFill>
                              <a:schemeClr val="tx1">
                                <a:alpha val="0"/>
                              </a:schemeClr>
                            </a:solidFill>
                          </a:ln>
                          <a:effectLst/>
                        </a:rPr>
                        <a:t>adminUserName</a:t>
                      </a:r>
                    </a:p>
                  </a:txBody>
                  <a:tcPr marL="68589" marR="68589" marT="34294" marB="34294" anchor="ctr"/>
                </a:tc>
                <a:extLst>
                  <a:ext uri="{0D108BD9-81ED-4DB2-BD59-A6C34878D82A}">
                    <a16:rowId xmlns:a16="http://schemas.microsoft.com/office/drawing/2014/main" val="10001"/>
                  </a:ext>
                </a:extLst>
              </a:tr>
              <a:tr h="36355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400" dirty="0">
                          <a:ln>
                            <a:solidFill>
                              <a:schemeClr val="tx1">
                                <a:alpha val="0"/>
                              </a:schemeClr>
                            </a:solidFill>
                          </a:ln>
                          <a:effectLst/>
                        </a:rPr>
                        <a:t>adminPassword</a:t>
                      </a:r>
                    </a:p>
                  </a:txBody>
                  <a:tcPr marL="68589" marR="68589" marT="34294" marB="34294" anchor="ctr"/>
                </a:tc>
                <a:extLst>
                  <a:ext uri="{0D108BD9-81ED-4DB2-BD59-A6C34878D82A}">
                    <a16:rowId xmlns:a16="http://schemas.microsoft.com/office/drawing/2014/main" val="10002"/>
                  </a:ext>
                </a:extLst>
              </a:tr>
              <a:tr h="363550">
                <a:tc>
                  <a:txBody>
                    <a:bodyPr/>
                    <a:lstStyle/>
                    <a:p>
                      <a:pPr algn="l">
                        <a:lnSpc>
                          <a:spcPct val="100000"/>
                        </a:lnSpc>
                      </a:pPr>
                      <a:r>
                        <a:rPr lang="en-US" sz="1400" dirty="0">
                          <a:ln>
                            <a:solidFill>
                              <a:schemeClr val="tx1">
                                <a:alpha val="0"/>
                              </a:schemeClr>
                            </a:solidFill>
                          </a:ln>
                          <a:effectLst/>
                        </a:rPr>
                        <a:t>storageAccountname</a:t>
                      </a:r>
                    </a:p>
                  </a:txBody>
                  <a:tcPr marL="68589" marR="68589" marT="34294" marB="34294" anchor="ctr"/>
                </a:tc>
                <a:extLst>
                  <a:ext uri="{0D108BD9-81ED-4DB2-BD59-A6C34878D82A}">
                    <a16:rowId xmlns:a16="http://schemas.microsoft.com/office/drawing/2014/main" val="10003"/>
                  </a:ext>
                </a:extLst>
              </a:tr>
              <a:tr h="363550">
                <a:tc>
                  <a:txBody>
                    <a:bodyPr/>
                    <a:lstStyle/>
                    <a:p>
                      <a:pPr algn="l">
                        <a:lnSpc>
                          <a:spcPct val="100000"/>
                        </a:lnSpc>
                      </a:pPr>
                      <a:r>
                        <a:rPr lang="en-US" sz="1400" dirty="0">
                          <a:ln>
                            <a:solidFill>
                              <a:schemeClr val="tx1">
                                <a:alpha val="0"/>
                              </a:schemeClr>
                            </a:solidFill>
                          </a:ln>
                          <a:effectLst/>
                        </a:rPr>
                        <a:t>region</a:t>
                      </a:r>
                    </a:p>
                  </a:txBody>
                  <a:tcPr marL="68589" marR="68589" marT="34294" marB="34294" anchor="ctr"/>
                </a:tc>
                <a:extLst>
                  <a:ext uri="{0D108BD9-81ED-4DB2-BD59-A6C34878D82A}">
                    <a16:rowId xmlns:a16="http://schemas.microsoft.com/office/drawing/2014/main" val="10004"/>
                  </a:ext>
                </a:extLst>
              </a:tr>
              <a:tr h="363550">
                <a:tc>
                  <a:txBody>
                    <a:bodyPr/>
                    <a:lstStyle/>
                    <a:p>
                      <a:pPr algn="l">
                        <a:lnSpc>
                          <a:spcPct val="100000"/>
                        </a:lnSpc>
                      </a:pPr>
                      <a:r>
                        <a:rPr lang="en-US" sz="1400" dirty="0">
                          <a:ln>
                            <a:solidFill>
                              <a:schemeClr val="tx1">
                                <a:alpha val="0"/>
                              </a:schemeClr>
                            </a:solidFill>
                          </a:ln>
                          <a:effectLst/>
                        </a:rPr>
                        <a:t>virtualNetworkName</a:t>
                      </a:r>
                    </a:p>
                  </a:txBody>
                  <a:tcPr marL="68589" marR="68589" marT="34294" marB="34294" anchor="ctr"/>
                </a:tc>
                <a:extLst>
                  <a:ext uri="{0D108BD9-81ED-4DB2-BD59-A6C34878D82A}">
                    <a16:rowId xmlns:a16="http://schemas.microsoft.com/office/drawing/2014/main" val="10005"/>
                  </a:ext>
                </a:extLst>
              </a:tr>
              <a:tr h="363550">
                <a:tc>
                  <a:txBody>
                    <a:bodyPr/>
                    <a:lstStyle/>
                    <a:p>
                      <a:pPr algn="l">
                        <a:lnSpc>
                          <a:spcPct val="100000"/>
                        </a:lnSpc>
                      </a:pPr>
                      <a:r>
                        <a:rPr lang="en-US" sz="1400" dirty="0">
                          <a:ln>
                            <a:solidFill>
                              <a:schemeClr val="tx1">
                                <a:alpha val="0"/>
                              </a:schemeClr>
                            </a:solidFill>
                          </a:ln>
                          <a:effectLst/>
                        </a:rPr>
                        <a:t>addressPrefix</a:t>
                      </a:r>
                    </a:p>
                  </a:txBody>
                  <a:tcPr marL="68589" marR="68589" marT="34294" marB="34294" anchor="ctr"/>
                </a:tc>
                <a:extLst>
                  <a:ext uri="{0D108BD9-81ED-4DB2-BD59-A6C34878D82A}">
                    <a16:rowId xmlns:a16="http://schemas.microsoft.com/office/drawing/2014/main" val="10006"/>
                  </a:ext>
                </a:extLst>
              </a:tr>
              <a:tr h="363550">
                <a:tc>
                  <a:txBody>
                    <a:bodyPr/>
                    <a:lstStyle/>
                    <a:p>
                      <a:pPr algn="l">
                        <a:lnSpc>
                          <a:spcPct val="100000"/>
                        </a:lnSpc>
                      </a:pPr>
                      <a:r>
                        <a:rPr lang="en-US" sz="1400" dirty="0">
                          <a:ln>
                            <a:solidFill>
                              <a:schemeClr val="tx1">
                                <a:alpha val="0"/>
                              </a:schemeClr>
                            </a:solidFill>
                          </a:ln>
                          <a:effectLst/>
                        </a:rPr>
                        <a:t>subnetName</a:t>
                      </a:r>
                    </a:p>
                  </a:txBody>
                  <a:tcPr marL="68589" marR="68589" marT="34294" marB="34294" anchor="ctr"/>
                </a:tc>
                <a:extLst>
                  <a:ext uri="{0D108BD9-81ED-4DB2-BD59-A6C34878D82A}">
                    <a16:rowId xmlns:a16="http://schemas.microsoft.com/office/drawing/2014/main" val="10007"/>
                  </a:ext>
                </a:extLst>
              </a:tr>
              <a:tr h="363550">
                <a:tc>
                  <a:txBody>
                    <a:bodyPr/>
                    <a:lstStyle/>
                    <a:p>
                      <a:pPr algn="l">
                        <a:lnSpc>
                          <a:spcPct val="100000"/>
                        </a:lnSpc>
                      </a:pPr>
                      <a:r>
                        <a:rPr lang="en-US" sz="1400" dirty="0">
                          <a:ln>
                            <a:solidFill>
                              <a:schemeClr val="tx1">
                                <a:alpha val="0"/>
                              </a:schemeClr>
                            </a:solidFill>
                          </a:ln>
                          <a:effectLst/>
                        </a:rPr>
                        <a:t>subnetPrefix</a:t>
                      </a:r>
                    </a:p>
                  </a:txBody>
                  <a:tcPr marL="68589" marR="68589" marT="34294" marB="34294" anchor="ctr"/>
                </a:tc>
                <a:extLst>
                  <a:ext uri="{0D108BD9-81ED-4DB2-BD59-A6C34878D82A}">
                    <a16:rowId xmlns:a16="http://schemas.microsoft.com/office/drawing/2014/main" val="10008"/>
                  </a:ext>
                </a:extLst>
              </a:tr>
              <a:tr h="363550">
                <a:tc>
                  <a:txBody>
                    <a:bodyPr/>
                    <a:lstStyle/>
                    <a:p>
                      <a:r>
                        <a:rPr lang="en-US" sz="1400" dirty="0"/>
                        <a:t>jumpbox</a:t>
                      </a:r>
                    </a:p>
                  </a:txBody>
                  <a:tcPr marL="89642" marR="89642" marT="44821" marB="44821"/>
                </a:tc>
                <a:extLst>
                  <a:ext uri="{0D108BD9-81ED-4DB2-BD59-A6C34878D82A}">
                    <a16:rowId xmlns:a16="http://schemas.microsoft.com/office/drawing/2014/main" val="10009"/>
                  </a:ext>
                </a:extLst>
              </a:tr>
              <a:tr h="363550">
                <a:tc>
                  <a:txBody>
                    <a:bodyPr/>
                    <a:lstStyle/>
                    <a:p>
                      <a:r>
                        <a:rPr lang="en-US" sz="1400" dirty="0"/>
                        <a:t>tshirtSize</a:t>
                      </a:r>
                    </a:p>
                  </a:txBody>
                  <a:tcPr marL="89642" marR="89642" marT="44821" marB="44821"/>
                </a:tc>
                <a:extLst>
                  <a:ext uri="{0D108BD9-81ED-4DB2-BD59-A6C34878D82A}">
                    <a16:rowId xmlns:a16="http://schemas.microsoft.com/office/drawing/2014/main" val="10010"/>
                  </a:ext>
                </a:extLst>
              </a:tr>
              <a:tr h="363550">
                <a:tc>
                  <a:txBody>
                    <a:bodyPr/>
                    <a:lstStyle/>
                    <a:p>
                      <a:r>
                        <a:rPr lang="en-US" sz="1400" dirty="0"/>
                        <a:t>osFamily</a:t>
                      </a:r>
                    </a:p>
                  </a:txBody>
                  <a:tcPr marL="89642" marR="89642" marT="44821" marB="44821"/>
                </a:tc>
                <a:extLst>
                  <a:ext uri="{0D108BD9-81ED-4DB2-BD59-A6C34878D82A}">
                    <a16:rowId xmlns:a16="http://schemas.microsoft.com/office/drawing/2014/main" val="10011"/>
                  </a:ext>
                </a:extLst>
              </a:tr>
            </a:tbl>
          </a:graphicData>
        </a:graphic>
      </p:graphicFrame>
      <p:sp>
        <p:nvSpPr>
          <p:cNvPr id="7" name="Rectangle 6"/>
          <p:cNvSpPr/>
          <p:nvPr>
            <p:custDataLst>
              <p:tags r:id="rId1"/>
            </p:custDataLst>
          </p:nvPr>
        </p:nvSpPr>
        <p:spPr bwMode="auto">
          <a:xfrm>
            <a:off x="7485252" y="1018445"/>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Shared Resources Template</a:t>
            </a:r>
          </a:p>
        </p:txBody>
      </p:sp>
      <p:sp>
        <p:nvSpPr>
          <p:cNvPr id="8" name="Rectangle 7"/>
          <p:cNvSpPr/>
          <p:nvPr>
            <p:custDataLst>
              <p:tags r:id="rId2"/>
            </p:custDataLst>
          </p:nvPr>
        </p:nvSpPr>
        <p:spPr bwMode="auto">
          <a:xfrm>
            <a:off x="7524433" y="2574446"/>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Capability</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cxnSp>
        <p:nvCxnSpPr>
          <p:cNvPr id="12" name="Straight Arrow Connector 11"/>
          <p:cNvCxnSpPr/>
          <p:nvPr/>
        </p:nvCxnSpPr>
        <p:spPr>
          <a:xfrm>
            <a:off x="2166879" y="3065671"/>
            <a:ext cx="1165145" cy="0"/>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151112" y="1676472"/>
            <a:ext cx="1165145" cy="930805"/>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154192" y="3586948"/>
            <a:ext cx="246797" cy="476702"/>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320107" y="3036305"/>
            <a:ext cx="1165145" cy="0"/>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custDataLst>
              <p:tags r:id="rId3"/>
            </p:custDataLst>
          </p:nvPr>
        </p:nvSpPr>
        <p:spPr bwMode="auto">
          <a:xfrm>
            <a:off x="9443015" y="5556917"/>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setup.sh</a:t>
            </a:r>
          </a:p>
        </p:txBody>
      </p:sp>
      <p:cxnSp>
        <p:nvCxnSpPr>
          <p:cNvPr id="22" name="Straight Arrow Connector 21"/>
          <p:cNvCxnSpPr/>
          <p:nvPr/>
        </p:nvCxnSpPr>
        <p:spPr>
          <a:xfrm flipV="1">
            <a:off x="8706526" y="4703337"/>
            <a:ext cx="522914" cy="456277"/>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689823" y="5768635"/>
            <a:ext cx="522914" cy="427809"/>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706526" y="5460857"/>
            <a:ext cx="522914" cy="20815"/>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custDataLst>
              <p:tags r:id="rId4"/>
            </p:custDataLst>
          </p:nvPr>
        </p:nvSpPr>
        <p:spPr bwMode="auto">
          <a:xfrm>
            <a:off x="3508983" y="2650872"/>
            <a:ext cx="2465168" cy="862044"/>
          </a:xfrm>
          <a:prstGeom prst="rect">
            <a:avLst/>
          </a:prstGeom>
          <a:solidFill>
            <a:srgbClr val="107C10"/>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bg1"/>
                </a:solidFill>
              </a:rPr>
              <a:t>Main Template</a:t>
            </a:r>
          </a:p>
        </p:txBody>
      </p:sp>
      <p:sp>
        <p:nvSpPr>
          <p:cNvPr id="26" name="Rectangle 25"/>
          <p:cNvSpPr/>
          <p:nvPr>
            <p:custDataLst>
              <p:tags r:id="rId5"/>
            </p:custDataLst>
          </p:nvPr>
        </p:nvSpPr>
        <p:spPr bwMode="auto">
          <a:xfrm>
            <a:off x="4168405" y="4107245"/>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Known Configuration Resources</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27" name="Rectangle 26"/>
          <p:cNvSpPr/>
          <p:nvPr>
            <p:custDataLst>
              <p:tags r:id="rId6"/>
            </p:custDataLst>
          </p:nvPr>
        </p:nvSpPr>
        <p:spPr bwMode="auto">
          <a:xfrm>
            <a:off x="9562455" y="5284574"/>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Purpose Specific</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Script(s)</a:t>
            </a:r>
          </a:p>
        </p:txBody>
      </p:sp>
      <p:sp>
        <p:nvSpPr>
          <p:cNvPr id="30" name="Rectangle 29"/>
          <p:cNvSpPr/>
          <p:nvPr>
            <p:custDataLst>
              <p:tags r:id="rId7"/>
            </p:custDataLst>
          </p:nvPr>
        </p:nvSpPr>
        <p:spPr bwMode="auto">
          <a:xfrm>
            <a:off x="3506733" y="1606642"/>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Template Metadata</a:t>
            </a:r>
          </a:p>
        </p:txBody>
      </p:sp>
      <p:sp>
        <p:nvSpPr>
          <p:cNvPr id="31" name="Rectangle 30"/>
          <p:cNvSpPr/>
          <p:nvPr>
            <p:custDataLst>
              <p:tags r:id="rId8"/>
            </p:custDataLst>
          </p:nvPr>
        </p:nvSpPr>
        <p:spPr bwMode="auto">
          <a:xfrm>
            <a:off x="9480532" y="4198902"/>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Widely Re-Usable</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Script(s)</a:t>
            </a:r>
          </a:p>
        </p:txBody>
      </p:sp>
      <p:sp>
        <p:nvSpPr>
          <p:cNvPr id="32" name="Rectangle 31"/>
          <p:cNvSpPr/>
          <p:nvPr>
            <p:custDataLst>
              <p:tags r:id="rId9"/>
            </p:custDataLst>
          </p:nvPr>
        </p:nvSpPr>
        <p:spPr bwMode="auto">
          <a:xfrm>
            <a:off x="7673837" y="2459478"/>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Capability</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33" name="Rectangle 32"/>
          <p:cNvSpPr/>
          <p:nvPr>
            <p:custDataLst>
              <p:tags r:id="rId10"/>
            </p:custDataLst>
          </p:nvPr>
        </p:nvSpPr>
        <p:spPr bwMode="auto">
          <a:xfrm>
            <a:off x="7831207" y="2319178"/>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Resource</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Template(s)</a:t>
            </a:r>
          </a:p>
        </p:txBody>
      </p:sp>
      <p:sp>
        <p:nvSpPr>
          <p:cNvPr id="34" name="Rectangle 33"/>
          <p:cNvSpPr/>
          <p:nvPr>
            <p:custDataLst>
              <p:tags r:id="rId11"/>
            </p:custDataLst>
          </p:nvPr>
        </p:nvSpPr>
        <p:spPr bwMode="auto">
          <a:xfrm>
            <a:off x="5957531" y="5215423"/>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Member Resources</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35" name="Rectangle 34"/>
          <p:cNvSpPr/>
          <p:nvPr>
            <p:custDataLst>
              <p:tags r:id="rId12"/>
            </p:custDataLst>
          </p:nvPr>
        </p:nvSpPr>
        <p:spPr bwMode="auto">
          <a:xfrm>
            <a:off x="6106935" y="5096678"/>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Member Resources</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Template(s)</a:t>
            </a:r>
          </a:p>
        </p:txBody>
      </p:sp>
      <p:cxnSp>
        <p:nvCxnSpPr>
          <p:cNvPr id="36" name="Straight Arrow Connector 35"/>
          <p:cNvCxnSpPr/>
          <p:nvPr/>
        </p:nvCxnSpPr>
        <p:spPr>
          <a:xfrm>
            <a:off x="5550394" y="5054010"/>
            <a:ext cx="246797" cy="476702"/>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itle 1"/>
          <p:cNvSpPr txBox="1">
            <a:spLocks/>
          </p:cNvSpPr>
          <p:nvPr/>
        </p:nvSpPr>
        <p:spPr>
          <a:xfrm>
            <a:off x="279015" y="96661"/>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Decomposition</a:t>
            </a:r>
            <a:endParaRPr lang="en-US" sz="4705" dirty="0"/>
          </a:p>
        </p:txBody>
      </p:sp>
    </p:spTree>
    <p:extLst>
      <p:ext uri="{BB962C8B-B14F-4D97-AF65-F5344CB8AC3E}">
        <p14:creationId xmlns:p14="http://schemas.microsoft.com/office/powerpoint/2010/main" val="1363816197"/>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2510300" y="945981"/>
            <a:ext cx="9636764" cy="5758632"/>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r" defTabSz="914038"/>
            <a:endParaRPr lang="en-US" sz="1765"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7" name="Table 16"/>
          <p:cNvGraphicFramePr>
            <a:graphicFrameLocks noGrp="1"/>
          </p:cNvGraphicFramePr>
          <p:nvPr>
            <p:extLst/>
          </p:nvPr>
        </p:nvGraphicFramePr>
        <p:xfrm>
          <a:off x="262626" y="1039779"/>
          <a:ext cx="1972341" cy="4362600"/>
        </p:xfrm>
        <a:graphic>
          <a:graphicData uri="http://schemas.openxmlformats.org/drawingml/2006/table">
            <a:tbl>
              <a:tblPr firstRow="1" bandRow="1">
                <a:tableStyleId>{5C22544A-7EE6-4342-B048-85BDC9FD1C3A}</a:tableStyleId>
              </a:tblPr>
              <a:tblGrid>
                <a:gridCol w="1972341">
                  <a:extLst>
                    <a:ext uri="{9D8B030D-6E8A-4147-A177-3AD203B41FA5}">
                      <a16:colId xmlns:a16="http://schemas.microsoft.com/office/drawing/2014/main" val="20000"/>
                    </a:ext>
                  </a:extLst>
                </a:gridCol>
              </a:tblGrid>
              <a:tr h="363550">
                <a:tc>
                  <a:txBody>
                    <a:bodyPr/>
                    <a:lstStyle/>
                    <a:p>
                      <a:pPr marL="0" indent="0" algn="l" defTabSz="914363" rtl="0" eaLnBrk="1" latinLnBrk="0" hangingPunct="1">
                        <a:lnSpc>
                          <a:spcPct val="100000"/>
                        </a:lnSpc>
                        <a:spcBef>
                          <a:spcPct val="20000"/>
                        </a:spcBef>
                        <a:buSzPct val="90000"/>
                        <a:buFont typeface="Wingdings" pitchFamily="2" charset="2"/>
                        <a:buNone/>
                      </a:pPr>
                      <a:r>
                        <a:rPr lang="en-US" sz="1800" kern="1200" spc="-70" dirty="0">
                          <a:ln>
                            <a:solidFill>
                              <a:schemeClr val="tx1">
                                <a:alpha val="0"/>
                              </a:schemeClr>
                            </a:solidFill>
                          </a:ln>
                          <a:solidFill>
                            <a:schemeClr val="tx1"/>
                          </a:solidFill>
                          <a:latin typeface="Segoe UI Light"/>
                          <a:ea typeface="+mn-ea"/>
                          <a:cs typeface="+mn-cs"/>
                        </a:rPr>
                        <a:t>Parameters</a:t>
                      </a:r>
                    </a:p>
                  </a:txBody>
                  <a:tcPr marL="68589" marR="68589" marT="34294" marB="34294" anchor="ctr">
                    <a:solidFill>
                      <a:schemeClr val="bg1"/>
                    </a:solidFill>
                  </a:tcPr>
                </a:tc>
                <a:extLst>
                  <a:ext uri="{0D108BD9-81ED-4DB2-BD59-A6C34878D82A}">
                    <a16:rowId xmlns:a16="http://schemas.microsoft.com/office/drawing/2014/main" val="10000"/>
                  </a:ext>
                </a:extLst>
              </a:tr>
              <a:tr h="363550">
                <a:tc>
                  <a:txBody>
                    <a:bodyPr/>
                    <a:lstStyle/>
                    <a:p>
                      <a:pPr marL="0" marR="0" indent="0" algn="l" defTabSz="914363" rtl="0" eaLnBrk="1" fontAlgn="auto" latinLnBrk="0" hangingPunct="1">
                        <a:lnSpc>
                          <a:spcPct val="100000"/>
                        </a:lnSpc>
                        <a:spcBef>
                          <a:spcPct val="20000"/>
                        </a:spcBef>
                        <a:spcAft>
                          <a:spcPts val="0"/>
                        </a:spcAft>
                        <a:buClrTx/>
                        <a:buSzPct val="90000"/>
                        <a:buFont typeface="Wingdings" pitchFamily="2" charset="2"/>
                        <a:buNone/>
                        <a:tabLst/>
                        <a:defRPr/>
                      </a:pPr>
                      <a:r>
                        <a:rPr lang="en-US" sz="1400" dirty="0">
                          <a:ln>
                            <a:solidFill>
                              <a:schemeClr val="tx1">
                                <a:alpha val="0"/>
                              </a:schemeClr>
                            </a:solidFill>
                          </a:ln>
                          <a:effectLst/>
                        </a:rPr>
                        <a:t>adminUserName</a:t>
                      </a:r>
                    </a:p>
                  </a:txBody>
                  <a:tcPr marL="68589" marR="68589" marT="34294" marB="34294" anchor="ctr"/>
                </a:tc>
                <a:extLst>
                  <a:ext uri="{0D108BD9-81ED-4DB2-BD59-A6C34878D82A}">
                    <a16:rowId xmlns:a16="http://schemas.microsoft.com/office/drawing/2014/main" val="10001"/>
                  </a:ext>
                </a:extLst>
              </a:tr>
              <a:tr h="36355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400" dirty="0">
                          <a:ln>
                            <a:solidFill>
                              <a:schemeClr val="tx1">
                                <a:alpha val="0"/>
                              </a:schemeClr>
                            </a:solidFill>
                          </a:ln>
                          <a:effectLst/>
                        </a:rPr>
                        <a:t>adminPassword</a:t>
                      </a:r>
                    </a:p>
                  </a:txBody>
                  <a:tcPr marL="68589" marR="68589" marT="34294" marB="34294" anchor="ctr"/>
                </a:tc>
                <a:extLst>
                  <a:ext uri="{0D108BD9-81ED-4DB2-BD59-A6C34878D82A}">
                    <a16:rowId xmlns:a16="http://schemas.microsoft.com/office/drawing/2014/main" val="10002"/>
                  </a:ext>
                </a:extLst>
              </a:tr>
              <a:tr h="363550">
                <a:tc>
                  <a:txBody>
                    <a:bodyPr/>
                    <a:lstStyle/>
                    <a:p>
                      <a:pPr algn="l">
                        <a:lnSpc>
                          <a:spcPct val="100000"/>
                        </a:lnSpc>
                      </a:pPr>
                      <a:r>
                        <a:rPr lang="en-US" sz="1400" dirty="0">
                          <a:ln>
                            <a:solidFill>
                              <a:schemeClr val="tx1">
                                <a:alpha val="0"/>
                              </a:schemeClr>
                            </a:solidFill>
                          </a:ln>
                          <a:effectLst/>
                        </a:rPr>
                        <a:t>storageAccountname</a:t>
                      </a:r>
                    </a:p>
                  </a:txBody>
                  <a:tcPr marL="68589" marR="68589" marT="34294" marB="34294" anchor="ctr"/>
                </a:tc>
                <a:extLst>
                  <a:ext uri="{0D108BD9-81ED-4DB2-BD59-A6C34878D82A}">
                    <a16:rowId xmlns:a16="http://schemas.microsoft.com/office/drawing/2014/main" val="10003"/>
                  </a:ext>
                </a:extLst>
              </a:tr>
              <a:tr h="363550">
                <a:tc>
                  <a:txBody>
                    <a:bodyPr/>
                    <a:lstStyle/>
                    <a:p>
                      <a:pPr algn="l">
                        <a:lnSpc>
                          <a:spcPct val="100000"/>
                        </a:lnSpc>
                      </a:pPr>
                      <a:r>
                        <a:rPr lang="en-US" sz="1400" dirty="0">
                          <a:ln>
                            <a:solidFill>
                              <a:schemeClr val="tx1">
                                <a:alpha val="0"/>
                              </a:schemeClr>
                            </a:solidFill>
                          </a:ln>
                          <a:effectLst/>
                        </a:rPr>
                        <a:t>region</a:t>
                      </a:r>
                    </a:p>
                  </a:txBody>
                  <a:tcPr marL="68589" marR="68589" marT="34294" marB="34294" anchor="ctr"/>
                </a:tc>
                <a:extLst>
                  <a:ext uri="{0D108BD9-81ED-4DB2-BD59-A6C34878D82A}">
                    <a16:rowId xmlns:a16="http://schemas.microsoft.com/office/drawing/2014/main" val="10004"/>
                  </a:ext>
                </a:extLst>
              </a:tr>
              <a:tr h="363550">
                <a:tc>
                  <a:txBody>
                    <a:bodyPr/>
                    <a:lstStyle/>
                    <a:p>
                      <a:pPr algn="l">
                        <a:lnSpc>
                          <a:spcPct val="100000"/>
                        </a:lnSpc>
                      </a:pPr>
                      <a:r>
                        <a:rPr lang="en-US" sz="1400" dirty="0">
                          <a:ln>
                            <a:solidFill>
                              <a:schemeClr val="tx1">
                                <a:alpha val="0"/>
                              </a:schemeClr>
                            </a:solidFill>
                          </a:ln>
                          <a:effectLst/>
                        </a:rPr>
                        <a:t>virtualNetworkName</a:t>
                      </a:r>
                    </a:p>
                  </a:txBody>
                  <a:tcPr marL="68589" marR="68589" marT="34294" marB="34294" anchor="ctr"/>
                </a:tc>
                <a:extLst>
                  <a:ext uri="{0D108BD9-81ED-4DB2-BD59-A6C34878D82A}">
                    <a16:rowId xmlns:a16="http://schemas.microsoft.com/office/drawing/2014/main" val="10005"/>
                  </a:ext>
                </a:extLst>
              </a:tr>
              <a:tr h="363550">
                <a:tc>
                  <a:txBody>
                    <a:bodyPr/>
                    <a:lstStyle/>
                    <a:p>
                      <a:pPr algn="l">
                        <a:lnSpc>
                          <a:spcPct val="100000"/>
                        </a:lnSpc>
                      </a:pPr>
                      <a:r>
                        <a:rPr lang="en-US" sz="1400" dirty="0">
                          <a:ln>
                            <a:solidFill>
                              <a:schemeClr val="tx1">
                                <a:alpha val="0"/>
                              </a:schemeClr>
                            </a:solidFill>
                          </a:ln>
                          <a:effectLst/>
                        </a:rPr>
                        <a:t>addressPrefix</a:t>
                      </a:r>
                    </a:p>
                  </a:txBody>
                  <a:tcPr marL="68589" marR="68589" marT="34294" marB="34294" anchor="ctr"/>
                </a:tc>
                <a:extLst>
                  <a:ext uri="{0D108BD9-81ED-4DB2-BD59-A6C34878D82A}">
                    <a16:rowId xmlns:a16="http://schemas.microsoft.com/office/drawing/2014/main" val="10006"/>
                  </a:ext>
                </a:extLst>
              </a:tr>
              <a:tr h="363550">
                <a:tc>
                  <a:txBody>
                    <a:bodyPr/>
                    <a:lstStyle/>
                    <a:p>
                      <a:pPr algn="l">
                        <a:lnSpc>
                          <a:spcPct val="100000"/>
                        </a:lnSpc>
                      </a:pPr>
                      <a:r>
                        <a:rPr lang="en-US" sz="1400" dirty="0">
                          <a:ln>
                            <a:solidFill>
                              <a:schemeClr val="tx1">
                                <a:alpha val="0"/>
                              </a:schemeClr>
                            </a:solidFill>
                          </a:ln>
                          <a:effectLst/>
                        </a:rPr>
                        <a:t>subnetName</a:t>
                      </a:r>
                    </a:p>
                  </a:txBody>
                  <a:tcPr marL="68589" marR="68589" marT="34294" marB="34294" anchor="ctr"/>
                </a:tc>
                <a:extLst>
                  <a:ext uri="{0D108BD9-81ED-4DB2-BD59-A6C34878D82A}">
                    <a16:rowId xmlns:a16="http://schemas.microsoft.com/office/drawing/2014/main" val="10007"/>
                  </a:ext>
                </a:extLst>
              </a:tr>
              <a:tr h="363550">
                <a:tc>
                  <a:txBody>
                    <a:bodyPr/>
                    <a:lstStyle/>
                    <a:p>
                      <a:pPr algn="l">
                        <a:lnSpc>
                          <a:spcPct val="100000"/>
                        </a:lnSpc>
                      </a:pPr>
                      <a:r>
                        <a:rPr lang="en-US" sz="1400" dirty="0">
                          <a:ln>
                            <a:solidFill>
                              <a:schemeClr val="tx1">
                                <a:alpha val="0"/>
                              </a:schemeClr>
                            </a:solidFill>
                          </a:ln>
                          <a:effectLst/>
                        </a:rPr>
                        <a:t>subnetPrefix</a:t>
                      </a:r>
                    </a:p>
                  </a:txBody>
                  <a:tcPr marL="68589" marR="68589" marT="34294" marB="34294" anchor="ctr"/>
                </a:tc>
                <a:extLst>
                  <a:ext uri="{0D108BD9-81ED-4DB2-BD59-A6C34878D82A}">
                    <a16:rowId xmlns:a16="http://schemas.microsoft.com/office/drawing/2014/main" val="10008"/>
                  </a:ext>
                </a:extLst>
              </a:tr>
              <a:tr h="363550">
                <a:tc>
                  <a:txBody>
                    <a:bodyPr/>
                    <a:lstStyle/>
                    <a:p>
                      <a:r>
                        <a:rPr lang="en-US" sz="1400" dirty="0"/>
                        <a:t>jumpbox</a:t>
                      </a:r>
                    </a:p>
                  </a:txBody>
                  <a:tcPr marL="89642" marR="89642" marT="44821" marB="44821"/>
                </a:tc>
                <a:extLst>
                  <a:ext uri="{0D108BD9-81ED-4DB2-BD59-A6C34878D82A}">
                    <a16:rowId xmlns:a16="http://schemas.microsoft.com/office/drawing/2014/main" val="10009"/>
                  </a:ext>
                </a:extLst>
              </a:tr>
              <a:tr h="363550">
                <a:tc>
                  <a:txBody>
                    <a:bodyPr/>
                    <a:lstStyle/>
                    <a:p>
                      <a:r>
                        <a:rPr lang="en-US" sz="1400" dirty="0"/>
                        <a:t>tshirtSize</a:t>
                      </a:r>
                    </a:p>
                  </a:txBody>
                  <a:tcPr marL="89642" marR="89642" marT="44821" marB="44821"/>
                </a:tc>
                <a:extLst>
                  <a:ext uri="{0D108BD9-81ED-4DB2-BD59-A6C34878D82A}">
                    <a16:rowId xmlns:a16="http://schemas.microsoft.com/office/drawing/2014/main" val="10010"/>
                  </a:ext>
                </a:extLst>
              </a:tr>
              <a:tr h="363550">
                <a:tc>
                  <a:txBody>
                    <a:bodyPr/>
                    <a:lstStyle/>
                    <a:p>
                      <a:r>
                        <a:rPr lang="en-US" sz="1400" dirty="0"/>
                        <a:t>osFamily</a:t>
                      </a:r>
                    </a:p>
                  </a:txBody>
                  <a:tcPr marL="89642" marR="89642" marT="44821" marB="44821"/>
                </a:tc>
                <a:extLst>
                  <a:ext uri="{0D108BD9-81ED-4DB2-BD59-A6C34878D82A}">
                    <a16:rowId xmlns:a16="http://schemas.microsoft.com/office/drawing/2014/main" val="10011"/>
                  </a:ext>
                </a:extLst>
              </a:tr>
            </a:tbl>
          </a:graphicData>
        </a:graphic>
      </p:graphicFrame>
      <p:sp>
        <p:nvSpPr>
          <p:cNvPr id="7" name="Rectangle 6"/>
          <p:cNvSpPr/>
          <p:nvPr>
            <p:custDataLst>
              <p:tags r:id="rId1"/>
            </p:custDataLst>
          </p:nvPr>
        </p:nvSpPr>
        <p:spPr bwMode="auto">
          <a:xfrm>
            <a:off x="7485252" y="1018445"/>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Shared Resources Template</a:t>
            </a:r>
          </a:p>
        </p:txBody>
      </p:sp>
      <p:sp>
        <p:nvSpPr>
          <p:cNvPr id="8" name="Rectangle 7"/>
          <p:cNvSpPr/>
          <p:nvPr>
            <p:custDataLst>
              <p:tags r:id="rId2"/>
            </p:custDataLst>
          </p:nvPr>
        </p:nvSpPr>
        <p:spPr bwMode="auto">
          <a:xfrm>
            <a:off x="7524433" y="2574446"/>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Capability</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cxnSp>
        <p:nvCxnSpPr>
          <p:cNvPr id="12" name="Straight Arrow Connector 11"/>
          <p:cNvCxnSpPr/>
          <p:nvPr/>
        </p:nvCxnSpPr>
        <p:spPr>
          <a:xfrm>
            <a:off x="2166879" y="3065671"/>
            <a:ext cx="1165145" cy="0"/>
          </a:xfrm>
          <a:prstGeom prst="straightConnector1">
            <a:avLst/>
          </a:prstGeom>
          <a:ln w="76200">
            <a:solidFill>
              <a:srgbClr val="FFC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151112" y="1676472"/>
            <a:ext cx="1165145" cy="930805"/>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154192" y="3586948"/>
            <a:ext cx="246797" cy="476702"/>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320107" y="3036305"/>
            <a:ext cx="1165145" cy="0"/>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custDataLst>
              <p:tags r:id="rId3"/>
            </p:custDataLst>
          </p:nvPr>
        </p:nvSpPr>
        <p:spPr bwMode="auto">
          <a:xfrm>
            <a:off x="9443015" y="5556917"/>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setup.sh</a:t>
            </a:r>
          </a:p>
        </p:txBody>
      </p:sp>
      <p:cxnSp>
        <p:nvCxnSpPr>
          <p:cNvPr id="22" name="Straight Arrow Connector 21"/>
          <p:cNvCxnSpPr/>
          <p:nvPr/>
        </p:nvCxnSpPr>
        <p:spPr>
          <a:xfrm flipV="1">
            <a:off x="8706526" y="4703337"/>
            <a:ext cx="522914" cy="456277"/>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689823" y="5768635"/>
            <a:ext cx="522914" cy="427809"/>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706526" y="5460857"/>
            <a:ext cx="522914" cy="20815"/>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custDataLst>
              <p:tags r:id="rId4"/>
            </p:custDataLst>
          </p:nvPr>
        </p:nvSpPr>
        <p:spPr bwMode="auto">
          <a:xfrm>
            <a:off x="3508983" y="2650872"/>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err="1">
                <a:ln>
                  <a:solidFill>
                    <a:schemeClr val="tx1">
                      <a:alpha val="0"/>
                    </a:schemeClr>
                  </a:solidFill>
                </a:ln>
                <a:solidFill>
                  <a:schemeClr val="tx1"/>
                </a:solidFill>
              </a:rPr>
              <a:t>MainTemplate</a:t>
            </a:r>
            <a:endParaRPr lang="en-US" sz="1600" dirty="0">
              <a:ln>
                <a:solidFill>
                  <a:schemeClr val="tx1">
                    <a:alpha val="0"/>
                  </a:schemeClr>
                </a:solidFill>
              </a:ln>
              <a:solidFill>
                <a:schemeClr val="tx1"/>
              </a:solidFill>
            </a:endParaRPr>
          </a:p>
        </p:txBody>
      </p:sp>
      <p:sp>
        <p:nvSpPr>
          <p:cNvPr id="26" name="Rectangle 25"/>
          <p:cNvSpPr/>
          <p:nvPr>
            <p:custDataLst>
              <p:tags r:id="rId5"/>
            </p:custDataLst>
          </p:nvPr>
        </p:nvSpPr>
        <p:spPr bwMode="auto">
          <a:xfrm>
            <a:off x="4168405" y="4107245"/>
            <a:ext cx="2465168" cy="862044"/>
          </a:xfrm>
          <a:prstGeom prst="rect">
            <a:avLst/>
          </a:prstGeom>
          <a:solidFill>
            <a:srgbClr val="107C10"/>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bg1"/>
                </a:solidFill>
              </a:rPr>
              <a:t>Known Configuration Resources</a:t>
            </a:r>
            <a:br>
              <a:rPr lang="en-US" sz="1600" dirty="0">
                <a:ln>
                  <a:solidFill>
                    <a:schemeClr val="tx1">
                      <a:alpha val="0"/>
                    </a:schemeClr>
                  </a:solidFill>
                </a:ln>
                <a:solidFill>
                  <a:schemeClr val="bg1"/>
                </a:solidFill>
              </a:rPr>
            </a:br>
            <a:r>
              <a:rPr lang="en-US" sz="1600" dirty="0">
                <a:ln>
                  <a:solidFill>
                    <a:schemeClr val="tx1">
                      <a:alpha val="0"/>
                    </a:schemeClr>
                  </a:solidFill>
                </a:ln>
                <a:solidFill>
                  <a:schemeClr val="bg1"/>
                </a:solidFill>
              </a:rPr>
              <a:t>Template</a:t>
            </a:r>
          </a:p>
        </p:txBody>
      </p:sp>
      <p:sp>
        <p:nvSpPr>
          <p:cNvPr id="27" name="Rectangle 26"/>
          <p:cNvSpPr/>
          <p:nvPr>
            <p:custDataLst>
              <p:tags r:id="rId6"/>
            </p:custDataLst>
          </p:nvPr>
        </p:nvSpPr>
        <p:spPr bwMode="auto">
          <a:xfrm>
            <a:off x="9562455" y="5284574"/>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Purpose Specific</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Script(s)</a:t>
            </a:r>
          </a:p>
        </p:txBody>
      </p:sp>
      <p:sp>
        <p:nvSpPr>
          <p:cNvPr id="30" name="Rectangle 29"/>
          <p:cNvSpPr/>
          <p:nvPr>
            <p:custDataLst>
              <p:tags r:id="rId7"/>
            </p:custDataLst>
          </p:nvPr>
        </p:nvSpPr>
        <p:spPr bwMode="auto">
          <a:xfrm>
            <a:off x="3506733" y="1606642"/>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Template Metadata</a:t>
            </a:r>
          </a:p>
        </p:txBody>
      </p:sp>
      <p:sp>
        <p:nvSpPr>
          <p:cNvPr id="31" name="Rectangle 30"/>
          <p:cNvSpPr/>
          <p:nvPr>
            <p:custDataLst>
              <p:tags r:id="rId8"/>
            </p:custDataLst>
          </p:nvPr>
        </p:nvSpPr>
        <p:spPr bwMode="auto">
          <a:xfrm>
            <a:off x="9480532" y="4198902"/>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Widely Re-Usable</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Script(s)</a:t>
            </a:r>
          </a:p>
        </p:txBody>
      </p:sp>
      <p:sp>
        <p:nvSpPr>
          <p:cNvPr id="32" name="Rectangle 31"/>
          <p:cNvSpPr/>
          <p:nvPr>
            <p:custDataLst>
              <p:tags r:id="rId9"/>
            </p:custDataLst>
          </p:nvPr>
        </p:nvSpPr>
        <p:spPr bwMode="auto">
          <a:xfrm>
            <a:off x="7673837" y="2459478"/>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Capability</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33" name="Rectangle 32"/>
          <p:cNvSpPr/>
          <p:nvPr>
            <p:custDataLst>
              <p:tags r:id="rId10"/>
            </p:custDataLst>
          </p:nvPr>
        </p:nvSpPr>
        <p:spPr bwMode="auto">
          <a:xfrm>
            <a:off x="7831207" y="2319178"/>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Resource</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Template(s)</a:t>
            </a:r>
          </a:p>
        </p:txBody>
      </p:sp>
      <p:sp>
        <p:nvSpPr>
          <p:cNvPr id="34" name="Rectangle 33"/>
          <p:cNvSpPr/>
          <p:nvPr>
            <p:custDataLst>
              <p:tags r:id="rId11"/>
            </p:custDataLst>
          </p:nvPr>
        </p:nvSpPr>
        <p:spPr bwMode="auto">
          <a:xfrm>
            <a:off x="5957531" y="5215423"/>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Member Resources</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35" name="Rectangle 34"/>
          <p:cNvSpPr/>
          <p:nvPr>
            <p:custDataLst>
              <p:tags r:id="rId12"/>
            </p:custDataLst>
          </p:nvPr>
        </p:nvSpPr>
        <p:spPr bwMode="auto">
          <a:xfrm>
            <a:off x="6106935" y="5096678"/>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Member Resources</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Template(s)</a:t>
            </a:r>
          </a:p>
        </p:txBody>
      </p:sp>
      <p:cxnSp>
        <p:nvCxnSpPr>
          <p:cNvPr id="36" name="Straight Arrow Connector 35"/>
          <p:cNvCxnSpPr/>
          <p:nvPr/>
        </p:nvCxnSpPr>
        <p:spPr>
          <a:xfrm>
            <a:off x="5550394" y="5054010"/>
            <a:ext cx="246797" cy="476702"/>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itle 1"/>
          <p:cNvSpPr txBox="1">
            <a:spLocks/>
          </p:cNvSpPr>
          <p:nvPr/>
        </p:nvSpPr>
        <p:spPr>
          <a:xfrm>
            <a:off x="279015" y="96661"/>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Decomposition</a:t>
            </a:r>
            <a:endParaRPr lang="en-US" sz="4705" dirty="0"/>
          </a:p>
        </p:txBody>
      </p:sp>
    </p:spTree>
    <p:extLst>
      <p:ext uri="{BB962C8B-B14F-4D97-AF65-F5344CB8AC3E}">
        <p14:creationId xmlns:p14="http://schemas.microsoft.com/office/powerpoint/2010/main" val="2758524225"/>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2510301" y="945981"/>
            <a:ext cx="9636567" cy="5758632"/>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r" defTabSz="914038"/>
            <a:endParaRPr lang="en-US" sz="1765"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7" name="Table 16"/>
          <p:cNvGraphicFramePr>
            <a:graphicFrameLocks noGrp="1"/>
          </p:cNvGraphicFramePr>
          <p:nvPr>
            <p:extLst/>
          </p:nvPr>
        </p:nvGraphicFramePr>
        <p:xfrm>
          <a:off x="262626" y="1039779"/>
          <a:ext cx="1972341" cy="4362600"/>
        </p:xfrm>
        <a:graphic>
          <a:graphicData uri="http://schemas.openxmlformats.org/drawingml/2006/table">
            <a:tbl>
              <a:tblPr firstRow="1" bandRow="1">
                <a:tableStyleId>{5C22544A-7EE6-4342-B048-85BDC9FD1C3A}</a:tableStyleId>
              </a:tblPr>
              <a:tblGrid>
                <a:gridCol w="1972341">
                  <a:extLst>
                    <a:ext uri="{9D8B030D-6E8A-4147-A177-3AD203B41FA5}">
                      <a16:colId xmlns:a16="http://schemas.microsoft.com/office/drawing/2014/main" val="20000"/>
                    </a:ext>
                  </a:extLst>
                </a:gridCol>
              </a:tblGrid>
              <a:tr h="363550">
                <a:tc>
                  <a:txBody>
                    <a:bodyPr/>
                    <a:lstStyle/>
                    <a:p>
                      <a:pPr marL="0" indent="0" algn="l" defTabSz="914363" rtl="0" eaLnBrk="1" latinLnBrk="0" hangingPunct="1">
                        <a:lnSpc>
                          <a:spcPct val="100000"/>
                        </a:lnSpc>
                        <a:spcBef>
                          <a:spcPct val="20000"/>
                        </a:spcBef>
                        <a:buSzPct val="90000"/>
                        <a:buFont typeface="Wingdings" pitchFamily="2" charset="2"/>
                        <a:buNone/>
                      </a:pPr>
                      <a:r>
                        <a:rPr lang="en-US" sz="1800" kern="1200" spc="-70" dirty="0">
                          <a:ln>
                            <a:solidFill>
                              <a:schemeClr val="tx1">
                                <a:alpha val="0"/>
                              </a:schemeClr>
                            </a:solidFill>
                          </a:ln>
                          <a:solidFill>
                            <a:schemeClr val="tx1"/>
                          </a:solidFill>
                          <a:latin typeface="Segoe UI Light"/>
                          <a:ea typeface="+mn-ea"/>
                          <a:cs typeface="+mn-cs"/>
                        </a:rPr>
                        <a:t>Parameters</a:t>
                      </a:r>
                    </a:p>
                  </a:txBody>
                  <a:tcPr marL="68589" marR="68589" marT="34294" marB="34294" anchor="ctr">
                    <a:solidFill>
                      <a:schemeClr val="bg1"/>
                    </a:solidFill>
                  </a:tcPr>
                </a:tc>
                <a:extLst>
                  <a:ext uri="{0D108BD9-81ED-4DB2-BD59-A6C34878D82A}">
                    <a16:rowId xmlns:a16="http://schemas.microsoft.com/office/drawing/2014/main" val="10000"/>
                  </a:ext>
                </a:extLst>
              </a:tr>
              <a:tr h="363550">
                <a:tc>
                  <a:txBody>
                    <a:bodyPr/>
                    <a:lstStyle/>
                    <a:p>
                      <a:pPr marL="0" marR="0" indent="0" algn="l" defTabSz="914363" rtl="0" eaLnBrk="1" fontAlgn="auto" latinLnBrk="0" hangingPunct="1">
                        <a:lnSpc>
                          <a:spcPct val="100000"/>
                        </a:lnSpc>
                        <a:spcBef>
                          <a:spcPct val="20000"/>
                        </a:spcBef>
                        <a:spcAft>
                          <a:spcPts val="0"/>
                        </a:spcAft>
                        <a:buClrTx/>
                        <a:buSzPct val="90000"/>
                        <a:buFont typeface="Wingdings" pitchFamily="2" charset="2"/>
                        <a:buNone/>
                        <a:tabLst/>
                        <a:defRPr/>
                      </a:pPr>
                      <a:r>
                        <a:rPr lang="en-US" sz="1400" dirty="0">
                          <a:ln>
                            <a:solidFill>
                              <a:schemeClr val="tx1">
                                <a:alpha val="0"/>
                              </a:schemeClr>
                            </a:solidFill>
                          </a:ln>
                          <a:effectLst/>
                        </a:rPr>
                        <a:t>adminUserName</a:t>
                      </a:r>
                    </a:p>
                  </a:txBody>
                  <a:tcPr marL="68589" marR="68589" marT="34294" marB="34294" anchor="ctr"/>
                </a:tc>
                <a:extLst>
                  <a:ext uri="{0D108BD9-81ED-4DB2-BD59-A6C34878D82A}">
                    <a16:rowId xmlns:a16="http://schemas.microsoft.com/office/drawing/2014/main" val="10001"/>
                  </a:ext>
                </a:extLst>
              </a:tr>
              <a:tr h="36355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400" dirty="0">
                          <a:ln>
                            <a:solidFill>
                              <a:schemeClr val="tx1">
                                <a:alpha val="0"/>
                              </a:schemeClr>
                            </a:solidFill>
                          </a:ln>
                          <a:effectLst/>
                        </a:rPr>
                        <a:t>adminPassword</a:t>
                      </a:r>
                    </a:p>
                  </a:txBody>
                  <a:tcPr marL="68589" marR="68589" marT="34294" marB="34294" anchor="ctr"/>
                </a:tc>
                <a:extLst>
                  <a:ext uri="{0D108BD9-81ED-4DB2-BD59-A6C34878D82A}">
                    <a16:rowId xmlns:a16="http://schemas.microsoft.com/office/drawing/2014/main" val="10002"/>
                  </a:ext>
                </a:extLst>
              </a:tr>
              <a:tr h="363550">
                <a:tc>
                  <a:txBody>
                    <a:bodyPr/>
                    <a:lstStyle/>
                    <a:p>
                      <a:pPr algn="l">
                        <a:lnSpc>
                          <a:spcPct val="100000"/>
                        </a:lnSpc>
                      </a:pPr>
                      <a:r>
                        <a:rPr lang="en-US" sz="1400" dirty="0">
                          <a:ln>
                            <a:solidFill>
                              <a:schemeClr val="tx1">
                                <a:alpha val="0"/>
                              </a:schemeClr>
                            </a:solidFill>
                          </a:ln>
                          <a:effectLst/>
                        </a:rPr>
                        <a:t>storageAccountname</a:t>
                      </a:r>
                    </a:p>
                  </a:txBody>
                  <a:tcPr marL="68589" marR="68589" marT="34294" marB="34294" anchor="ctr"/>
                </a:tc>
                <a:extLst>
                  <a:ext uri="{0D108BD9-81ED-4DB2-BD59-A6C34878D82A}">
                    <a16:rowId xmlns:a16="http://schemas.microsoft.com/office/drawing/2014/main" val="10003"/>
                  </a:ext>
                </a:extLst>
              </a:tr>
              <a:tr h="363550">
                <a:tc>
                  <a:txBody>
                    <a:bodyPr/>
                    <a:lstStyle/>
                    <a:p>
                      <a:pPr algn="l">
                        <a:lnSpc>
                          <a:spcPct val="100000"/>
                        </a:lnSpc>
                      </a:pPr>
                      <a:r>
                        <a:rPr lang="en-US" sz="1400" dirty="0">
                          <a:ln>
                            <a:solidFill>
                              <a:schemeClr val="tx1">
                                <a:alpha val="0"/>
                              </a:schemeClr>
                            </a:solidFill>
                          </a:ln>
                          <a:effectLst/>
                        </a:rPr>
                        <a:t>region</a:t>
                      </a:r>
                    </a:p>
                  </a:txBody>
                  <a:tcPr marL="68589" marR="68589" marT="34294" marB="34294" anchor="ctr"/>
                </a:tc>
                <a:extLst>
                  <a:ext uri="{0D108BD9-81ED-4DB2-BD59-A6C34878D82A}">
                    <a16:rowId xmlns:a16="http://schemas.microsoft.com/office/drawing/2014/main" val="10004"/>
                  </a:ext>
                </a:extLst>
              </a:tr>
              <a:tr h="363550">
                <a:tc>
                  <a:txBody>
                    <a:bodyPr/>
                    <a:lstStyle/>
                    <a:p>
                      <a:pPr algn="l">
                        <a:lnSpc>
                          <a:spcPct val="100000"/>
                        </a:lnSpc>
                      </a:pPr>
                      <a:r>
                        <a:rPr lang="en-US" sz="1400" dirty="0">
                          <a:ln>
                            <a:solidFill>
                              <a:schemeClr val="tx1">
                                <a:alpha val="0"/>
                              </a:schemeClr>
                            </a:solidFill>
                          </a:ln>
                          <a:effectLst/>
                        </a:rPr>
                        <a:t>virtualNetworkName</a:t>
                      </a:r>
                    </a:p>
                  </a:txBody>
                  <a:tcPr marL="68589" marR="68589" marT="34294" marB="34294" anchor="ctr"/>
                </a:tc>
                <a:extLst>
                  <a:ext uri="{0D108BD9-81ED-4DB2-BD59-A6C34878D82A}">
                    <a16:rowId xmlns:a16="http://schemas.microsoft.com/office/drawing/2014/main" val="10005"/>
                  </a:ext>
                </a:extLst>
              </a:tr>
              <a:tr h="363550">
                <a:tc>
                  <a:txBody>
                    <a:bodyPr/>
                    <a:lstStyle/>
                    <a:p>
                      <a:pPr algn="l">
                        <a:lnSpc>
                          <a:spcPct val="100000"/>
                        </a:lnSpc>
                      </a:pPr>
                      <a:r>
                        <a:rPr lang="en-US" sz="1400" dirty="0">
                          <a:ln>
                            <a:solidFill>
                              <a:schemeClr val="tx1">
                                <a:alpha val="0"/>
                              </a:schemeClr>
                            </a:solidFill>
                          </a:ln>
                          <a:effectLst/>
                        </a:rPr>
                        <a:t>addressPrefix</a:t>
                      </a:r>
                    </a:p>
                  </a:txBody>
                  <a:tcPr marL="68589" marR="68589" marT="34294" marB="34294" anchor="ctr"/>
                </a:tc>
                <a:extLst>
                  <a:ext uri="{0D108BD9-81ED-4DB2-BD59-A6C34878D82A}">
                    <a16:rowId xmlns:a16="http://schemas.microsoft.com/office/drawing/2014/main" val="10006"/>
                  </a:ext>
                </a:extLst>
              </a:tr>
              <a:tr h="363550">
                <a:tc>
                  <a:txBody>
                    <a:bodyPr/>
                    <a:lstStyle/>
                    <a:p>
                      <a:pPr algn="l">
                        <a:lnSpc>
                          <a:spcPct val="100000"/>
                        </a:lnSpc>
                      </a:pPr>
                      <a:r>
                        <a:rPr lang="en-US" sz="1400" dirty="0">
                          <a:ln>
                            <a:solidFill>
                              <a:schemeClr val="tx1">
                                <a:alpha val="0"/>
                              </a:schemeClr>
                            </a:solidFill>
                          </a:ln>
                          <a:effectLst/>
                        </a:rPr>
                        <a:t>subnetName</a:t>
                      </a:r>
                    </a:p>
                  </a:txBody>
                  <a:tcPr marL="68589" marR="68589" marT="34294" marB="34294" anchor="ctr"/>
                </a:tc>
                <a:extLst>
                  <a:ext uri="{0D108BD9-81ED-4DB2-BD59-A6C34878D82A}">
                    <a16:rowId xmlns:a16="http://schemas.microsoft.com/office/drawing/2014/main" val="10007"/>
                  </a:ext>
                </a:extLst>
              </a:tr>
              <a:tr h="363550">
                <a:tc>
                  <a:txBody>
                    <a:bodyPr/>
                    <a:lstStyle/>
                    <a:p>
                      <a:pPr algn="l">
                        <a:lnSpc>
                          <a:spcPct val="100000"/>
                        </a:lnSpc>
                      </a:pPr>
                      <a:r>
                        <a:rPr lang="en-US" sz="1400" dirty="0">
                          <a:ln>
                            <a:solidFill>
                              <a:schemeClr val="tx1">
                                <a:alpha val="0"/>
                              </a:schemeClr>
                            </a:solidFill>
                          </a:ln>
                          <a:effectLst/>
                        </a:rPr>
                        <a:t>subnetPrefix</a:t>
                      </a:r>
                    </a:p>
                  </a:txBody>
                  <a:tcPr marL="68589" marR="68589" marT="34294" marB="34294" anchor="ctr"/>
                </a:tc>
                <a:extLst>
                  <a:ext uri="{0D108BD9-81ED-4DB2-BD59-A6C34878D82A}">
                    <a16:rowId xmlns:a16="http://schemas.microsoft.com/office/drawing/2014/main" val="10008"/>
                  </a:ext>
                </a:extLst>
              </a:tr>
              <a:tr h="363550">
                <a:tc>
                  <a:txBody>
                    <a:bodyPr/>
                    <a:lstStyle/>
                    <a:p>
                      <a:r>
                        <a:rPr lang="en-US" sz="1400" dirty="0"/>
                        <a:t>jumpbox</a:t>
                      </a:r>
                    </a:p>
                  </a:txBody>
                  <a:tcPr marL="89642" marR="89642" marT="44821" marB="44821"/>
                </a:tc>
                <a:extLst>
                  <a:ext uri="{0D108BD9-81ED-4DB2-BD59-A6C34878D82A}">
                    <a16:rowId xmlns:a16="http://schemas.microsoft.com/office/drawing/2014/main" val="10009"/>
                  </a:ext>
                </a:extLst>
              </a:tr>
              <a:tr h="363550">
                <a:tc>
                  <a:txBody>
                    <a:bodyPr/>
                    <a:lstStyle/>
                    <a:p>
                      <a:r>
                        <a:rPr lang="en-US" sz="1400" dirty="0"/>
                        <a:t>tshirtSize</a:t>
                      </a:r>
                    </a:p>
                  </a:txBody>
                  <a:tcPr marL="89642" marR="89642" marT="44821" marB="44821"/>
                </a:tc>
                <a:extLst>
                  <a:ext uri="{0D108BD9-81ED-4DB2-BD59-A6C34878D82A}">
                    <a16:rowId xmlns:a16="http://schemas.microsoft.com/office/drawing/2014/main" val="10010"/>
                  </a:ext>
                </a:extLst>
              </a:tr>
              <a:tr h="363550">
                <a:tc>
                  <a:txBody>
                    <a:bodyPr/>
                    <a:lstStyle/>
                    <a:p>
                      <a:r>
                        <a:rPr lang="en-US" sz="1400" dirty="0"/>
                        <a:t>osFamily</a:t>
                      </a:r>
                    </a:p>
                  </a:txBody>
                  <a:tcPr marL="89642" marR="89642" marT="44821" marB="44821"/>
                </a:tc>
                <a:extLst>
                  <a:ext uri="{0D108BD9-81ED-4DB2-BD59-A6C34878D82A}">
                    <a16:rowId xmlns:a16="http://schemas.microsoft.com/office/drawing/2014/main" val="10011"/>
                  </a:ext>
                </a:extLst>
              </a:tr>
            </a:tbl>
          </a:graphicData>
        </a:graphic>
      </p:graphicFrame>
      <p:sp>
        <p:nvSpPr>
          <p:cNvPr id="7" name="Rectangle 6"/>
          <p:cNvSpPr/>
          <p:nvPr>
            <p:custDataLst>
              <p:tags r:id="rId1"/>
            </p:custDataLst>
          </p:nvPr>
        </p:nvSpPr>
        <p:spPr bwMode="auto">
          <a:xfrm>
            <a:off x="7485252" y="1018445"/>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Shared Resources Template</a:t>
            </a:r>
          </a:p>
        </p:txBody>
      </p:sp>
      <p:sp>
        <p:nvSpPr>
          <p:cNvPr id="8" name="Rectangle 7"/>
          <p:cNvSpPr/>
          <p:nvPr>
            <p:custDataLst>
              <p:tags r:id="rId2"/>
            </p:custDataLst>
          </p:nvPr>
        </p:nvSpPr>
        <p:spPr bwMode="auto">
          <a:xfrm>
            <a:off x="7524433" y="2574446"/>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Capability</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cxnSp>
        <p:nvCxnSpPr>
          <p:cNvPr id="12" name="Straight Arrow Connector 11"/>
          <p:cNvCxnSpPr/>
          <p:nvPr/>
        </p:nvCxnSpPr>
        <p:spPr>
          <a:xfrm>
            <a:off x="2166879" y="3065671"/>
            <a:ext cx="1165145" cy="0"/>
          </a:xfrm>
          <a:prstGeom prst="straightConnector1">
            <a:avLst/>
          </a:prstGeom>
          <a:ln w="76200">
            <a:solidFill>
              <a:srgbClr val="FFC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151112" y="1676472"/>
            <a:ext cx="1165145" cy="930805"/>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154192" y="3586948"/>
            <a:ext cx="246797" cy="476702"/>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320107" y="3036305"/>
            <a:ext cx="1165145" cy="0"/>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custDataLst>
              <p:tags r:id="rId3"/>
            </p:custDataLst>
          </p:nvPr>
        </p:nvSpPr>
        <p:spPr bwMode="auto">
          <a:xfrm>
            <a:off x="9443015" y="5556917"/>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setup.sh</a:t>
            </a:r>
          </a:p>
        </p:txBody>
      </p:sp>
      <p:cxnSp>
        <p:nvCxnSpPr>
          <p:cNvPr id="22" name="Straight Arrow Connector 21"/>
          <p:cNvCxnSpPr/>
          <p:nvPr/>
        </p:nvCxnSpPr>
        <p:spPr>
          <a:xfrm flipV="1">
            <a:off x="8706526" y="4703337"/>
            <a:ext cx="522914" cy="456277"/>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689823" y="5768635"/>
            <a:ext cx="522914" cy="427809"/>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706526" y="5460857"/>
            <a:ext cx="522914" cy="20815"/>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custDataLst>
              <p:tags r:id="rId4"/>
            </p:custDataLst>
          </p:nvPr>
        </p:nvSpPr>
        <p:spPr bwMode="auto">
          <a:xfrm>
            <a:off x="3508983" y="2650872"/>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Main Template</a:t>
            </a:r>
          </a:p>
        </p:txBody>
      </p:sp>
      <p:sp>
        <p:nvSpPr>
          <p:cNvPr id="26" name="Rectangle 25"/>
          <p:cNvSpPr/>
          <p:nvPr>
            <p:custDataLst>
              <p:tags r:id="rId5"/>
            </p:custDataLst>
          </p:nvPr>
        </p:nvSpPr>
        <p:spPr bwMode="auto">
          <a:xfrm>
            <a:off x="4168405" y="4107245"/>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Known Configuration Resources</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27" name="Rectangle 26"/>
          <p:cNvSpPr/>
          <p:nvPr>
            <p:custDataLst>
              <p:tags r:id="rId6"/>
            </p:custDataLst>
          </p:nvPr>
        </p:nvSpPr>
        <p:spPr bwMode="auto">
          <a:xfrm>
            <a:off x="9562455" y="5284574"/>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Purpose Specific</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Script(s)</a:t>
            </a:r>
          </a:p>
        </p:txBody>
      </p:sp>
      <p:sp>
        <p:nvSpPr>
          <p:cNvPr id="30" name="Rectangle 29"/>
          <p:cNvSpPr/>
          <p:nvPr>
            <p:custDataLst>
              <p:tags r:id="rId7"/>
            </p:custDataLst>
          </p:nvPr>
        </p:nvSpPr>
        <p:spPr bwMode="auto">
          <a:xfrm>
            <a:off x="3506733" y="1606642"/>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Template Metadata</a:t>
            </a:r>
          </a:p>
        </p:txBody>
      </p:sp>
      <p:sp>
        <p:nvSpPr>
          <p:cNvPr id="31" name="Rectangle 30"/>
          <p:cNvSpPr/>
          <p:nvPr>
            <p:custDataLst>
              <p:tags r:id="rId8"/>
            </p:custDataLst>
          </p:nvPr>
        </p:nvSpPr>
        <p:spPr bwMode="auto">
          <a:xfrm>
            <a:off x="9480532" y="4198902"/>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Widely Re-Usable</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Script(s)</a:t>
            </a:r>
          </a:p>
        </p:txBody>
      </p:sp>
      <p:sp>
        <p:nvSpPr>
          <p:cNvPr id="32" name="Rectangle 31"/>
          <p:cNvSpPr/>
          <p:nvPr>
            <p:custDataLst>
              <p:tags r:id="rId9"/>
            </p:custDataLst>
          </p:nvPr>
        </p:nvSpPr>
        <p:spPr bwMode="auto">
          <a:xfrm>
            <a:off x="7673837" y="2459478"/>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Capability</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33" name="Rectangle 32"/>
          <p:cNvSpPr/>
          <p:nvPr>
            <p:custDataLst>
              <p:tags r:id="rId10"/>
            </p:custDataLst>
          </p:nvPr>
        </p:nvSpPr>
        <p:spPr bwMode="auto">
          <a:xfrm>
            <a:off x="7831207" y="2319178"/>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Resource</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Template(s)</a:t>
            </a:r>
          </a:p>
        </p:txBody>
      </p:sp>
      <p:sp>
        <p:nvSpPr>
          <p:cNvPr id="34" name="Rectangle 33"/>
          <p:cNvSpPr/>
          <p:nvPr>
            <p:custDataLst>
              <p:tags r:id="rId11"/>
            </p:custDataLst>
          </p:nvPr>
        </p:nvSpPr>
        <p:spPr bwMode="auto">
          <a:xfrm>
            <a:off x="5957531" y="5215423"/>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Member Resources</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35" name="Rectangle 34"/>
          <p:cNvSpPr/>
          <p:nvPr>
            <p:custDataLst>
              <p:tags r:id="rId12"/>
            </p:custDataLst>
          </p:nvPr>
        </p:nvSpPr>
        <p:spPr bwMode="auto">
          <a:xfrm>
            <a:off x="6106935" y="5096678"/>
            <a:ext cx="2465168" cy="862044"/>
          </a:xfrm>
          <a:prstGeom prst="rect">
            <a:avLst/>
          </a:prstGeom>
          <a:solidFill>
            <a:srgbClr val="107C10"/>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bg1"/>
                </a:solidFill>
              </a:rPr>
              <a:t>Member Resources</a:t>
            </a:r>
            <a:br>
              <a:rPr lang="en-US" sz="1600" dirty="0">
                <a:ln>
                  <a:solidFill>
                    <a:schemeClr val="tx1">
                      <a:alpha val="0"/>
                    </a:schemeClr>
                  </a:solidFill>
                </a:ln>
                <a:solidFill>
                  <a:schemeClr val="bg1"/>
                </a:solidFill>
              </a:rPr>
            </a:br>
            <a:r>
              <a:rPr lang="en-US" sz="1600" dirty="0">
                <a:ln>
                  <a:solidFill>
                    <a:schemeClr val="tx1">
                      <a:alpha val="0"/>
                    </a:schemeClr>
                  </a:solidFill>
                </a:ln>
                <a:solidFill>
                  <a:schemeClr val="bg1"/>
                </a:solidFill>
              </a:rPr>
              <a:t>Template(s)</a:t>
            </a:r>
          </a:p>
        </p:txBody>
      </p:sp>
      <p:cxnSp>
        <p:nvCxnSpPr>
          <p:cNvPr id="36" name="Straight Arrow Connector 35"/>
          <p:cNvCxnSpPr/>
          <p:nvPr/>
        </p:nvCxnSpPr>
        <p:spPr>
          <a:xfrm>
            <a:off x="5550394" y="5054010"/>
            <a:ext cx="246797" cy="476702"/>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itle 1"/>
          <p:cNvSpPr txBox="1">
            <a:spLocks/>
          </p:cNvSpPr>
          <p:nvPr/>
        </p:nvSpPr>
        <p:spPr>
          <a:xfrm>
            <a:off x="279015" y="96661"/>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Decomposition</a:t>
            </a:r>
            <a:endParaRPr lang="en-US" sz="4705" dirty="0"/>
          </a:p>
        </p:txBody>
      </p:sp>
    </p:spTree>
    <p:extLst>
      <p:ext uri="{BB962C8B-B14F-4D97-AF65-F5344CB8AC3E}">
        <p14:creationId xmlns:p14="http://schemas.microsoft.com/office/powerpoint/2010/main" val="2124506592"/>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2510301" y="945981"/>
            <a:ext cx="9636567" cy="5758632"/>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r" defTabSz="914038"/>
            <a:endParaRPr lang="en-US" sz="1765"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7" name="Table 16"/>
          <p:cNvGraphicFramePr>
            <a:graphicFrameLocks noGrp="1"/>
          </p:cNvGraphicFramePr>
          <p:nvPr>
            <p:extLst/>
          </p:nvPr>
        </p:nvGraphicFramePr>
        <p:xfrm>
          <a:off x="262626" y="1039779"/>
          <a:ext cx="1972341" cy="4362600"/>
        </p:xfrm>
        <a:graphic>
          <a:graphicData uri="http://schemas.openxmlformats.org/drawingml/2006/table">
            <a:tbl>
              <a:tblPr firstRow="1" bandRow="1">
                <a:tableStyleId>{5C22544A-7EE6-4342-B048-85BDC9FD1C3A}</a:tableStyleId>
              </a:tblPr>
              <a:tblGrid>
                <a:gridCol w="1972341">
                  <a:extLst>
                    <a:ext uri="{9D8B030D-6E8A-4147-A177-3AD203B41FA5}">
                      <a16:colId xmlns:a16="http://schemas.microsoft.com/office/drawing/2014/main" val="20000"/>
                    </a:ext>
                  </a:extLst>
                </a:gridCol>
              </a:tblGrid>
              <a:tr h="363550">
                <a:tc>
                  <a:txBody>
                    <a:bodyPr/>
                    <a:lstStyle/>
                    <a:p>
                      <a:pPr marL="0" indent="0" algn="l" defTabSz="914363" rtl="0" eaLnBrk="1" latinLnBrk="0" hangingPunct="1">
                        <a:lnSpc>
                          <a:spcPct val="100000"/>
                        </a:lnSpc>
                        <a:spcBef>
                          <a:spcPct val="20000"/>
                        </a:spcBef>
                        <a:buSzPct val="90000"/>
                        <a:buFont typeface="Wingdings" pitchFamily="2" charset="2"/>
                        <a:buNone/>
                      </a:pPr>
                      <a:r>
                        <a:rPr lang="en-US" sz="1800" kern="1200" spc="-70" dirty="0">
                          <a:ln>
                            <a:solidFill>
                              <a:schemeClr val="tx1">
                                <a:alpha val="0"/>
                              </a:schemeClr>
                            </a:solidFill>
                          </a:ln>
                          <a:solidFill>
                            <a:schemeClr val="tx1"/>
                          </a:solidFill>
                          <a:latin typeface="Segoe UI Light"/>
                          <a:ea typeface="+mn-ea"/>
                          <a:cs typeface="+mn-cs"/>
                        </a:rPr>
                        <a:t>Parameters</a:t>
                      </a:r>
                    </a:p>
                  </a:txBody>
                  <a:tcPr marL="68589" marR="68589" marT="34294" marB="34294" anchor="ctr">
                    <a:solidFill>
                      <a:schemeClr val="bg1"/>
                    </a:solidFill>
                  </a:tcPr>
                </a:tc>
                <a:extLst>
                  <a:ext uri="{0D108BD9-81ED-4DB2-BD59-A6C34878D82A}">
                    <a16:rowId xmlns:a16="http://schemas.microsoft.com/office/drawing/2014/main" val="10000"/>
                  </a:ext>
                </a:extLst>
              </a:tr>
              <a:tr h="363550">
                <a:tc>
                  <a:txBody>
                    <a:bodyPr/>
                    <a:lstStyle/>
                    <a:p>
                      <a:pPr marL="0" marR="0" indent="0" algn="l" defTabSz="914363" rtl="0" eaLnBrk="1" fontAlgn="auto" latinLnBrk="0" hangingPunct="1">
                        <a:lnSpc>
                          <a:spcPct val="100000"/>
                        </a:lnSpc>
                        <a:spcBef>
                          <a:spcPct val="20000"/>
                        </a:spcBef>
                        <a:spcAft>
                          <a:spcPts val="0"/>
                        </a:spcAft>
                        <a:buClrTx/>
                        <a:buSzPct val="90000"/>
                        <a:buFont typeface="Wingdings" pitchFamily="2" charset="2"/>
                        <a:buNone/>
                        <a:tabLst/>
                        <a:defRPr/>
                      </a:pPr>
                      <a:r>
                        <a:rPr lang="en-US" sz="1400" dirty="0">
                          <a:ln>
                            <a:solidFill>
                              <a:schemeClr val="tx1">
                                <a:alpha val="0"/>
                              </a:schemeClr>
                            </a:solidFill>
                          </a:ln>
                          <a:effectLst/>
                        </a:rPr>
                        <a:t>adminUserName</a:t>
                      </a:r>
                    </a:p>
                  </a:txBody>
                  <a:tcPr marL="68589" marR="68589" marT="34294" marB="34294" anchor="ctr"/>
                </a:tc>
                <a:extLst>
                  <a:ext uri="{0D108BD9-81ED-4DB2-BD59-A6C34878D82A}">
                    <a16:rowId xmlns:a16="http://schemas.microsoft.com/office/drawing/2014/main" val="10001"/>
                  </a:ext>
                </a:extLst>
              </a:tr>
              <a:tr h="36355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400" dirty="0">
                          <a:ln>
                            <a:solidFill>
                              <a:schemeClr val="tx1">
                                <a:alpha val="0"/>
                              </a:schemeClr>
                            </a:solidFill>
                          </a:ln>
                          <a:effectLst/>
                        </a:rPr>
                        <a:t>adminPassword</a:t>
                      </a:r>
                    </a:p>
                  </a:txBody>
                  <a:tcPr marL="68589" marR="68589" marT="34294" marB="34294" anchor="ctr"/>
                </a:tc>
                <a:extLst>
                  <a:ext uri="{0D108BD9-81ED-4DB2-BD59-A6C34878D82A}">
                    <a16:rowId xmlns:a16="http://schemas.microsoft.com/office/drawing/2014/main" val="10002"/>
                  </a:ext>
                </a:extLst>
              </a:tr>
              <a:tr h="363550">
                <a:tc>
                  <a:txBody>
                    <a:bodyPr/>
                    <a:lstStyle/>
                    <a:p>
                      <a:pPr algn="l">
                        <a:lnSpc>
                          <a:spcPct val="100000"/>
                        </a:lnSpc>
                      </a:pPr>
                      <a:r>
                        <a:rPr lang="en-US" sz="1400" dirty="0">
                          <a:ln>
                            <a:solidFill>
                              <a:schemeClr val="tx1">
                                <a:alpha val="0"/>
                              </a:schemeClr>
                            </a:solidFill>
                          </a:ln>
                          <a:effectLst/>
                        </a:rPr>
                        <a:t>storageAccountname</a:t>
                      </a:r>
                    </a:p>
                  </a:txBody>
                  <a:tcPr marL="68589" marR="68589" marT="34294" marB="34294" anchor="ctr"/>
                </a:tc>
                <a:extLst>
                  <a:ext uri="{0D108BD9-81ED-4DB2-BD59-A6C34878D82A}">
                    <a16:rowId xmlns:a16="http://schemas.microsoft.com/office/drawing/2014/main" val="10003"/>
                  </a:ext>
                </a:extLst>
              </a:tr>
              <a:tr h="363550">
                <a:tc>
                  <a:txBody>
                    <a:bodyPr/>
                    <a:lstStyle/>
                    <a:p>
                      <a:pPr algn="l">
                        <a:lnSpc>
                          <a:spcPct val="100000"/>
                        </a:lnSpc>
                      </a:pPr>
                      <a:r>
                        <a:rPr lang="en-US" sz="1400" dirty="0">
                          <a:ln>
                            <a:solidFill>
                              <a:schemeClr val="tx1">
                                <a:alpha val="0"/>
                              </a:schemeClr>
                            </a:solidFill>
                          </a:ln>
                          <a:effectLst/>
                        </a:rPr>
                        <a:t>region</a:t>
                      </a:r>
                    </a:p>
                  </a:txBody>
                  <a:tcPr marL="68589" marR="68589" marT="34294" marB="34294" anchor="ctr"/>
                </a:tc>
                <a:extLst>
                  <a:ext uri="{0D108BD9-81ED-4DB2-BD59-A6C34878D82A}">
                    <a16:rowId xmlns:a16="http://schemas.microsoft.com/office/drawing/2014/main" val="10004"/>
                  </a:ext>
                </a:extLst>
              </a:tr>
              <a:tr h="363550">
                <a:tc>
                  <a:txBody>
                    <a:bodyPr/>
                    <a:lstStyle/>
                    <a:p>
                      <a:pPr algn="l">
                        <a:lnSpc>
                          <a:spcPct val="100000"/>
                        </a:lnSpc>
                      </a:pPr>
                      <a:r>
                        <a:rPr lang="en-US" sz="1400" dirty="0">
                          <a:ln>
                            <a:solidFill>
                              <a:schemeClr val="tx1">
                                <a:alpha val="0"/>
                              </a:schemeClr>
                            </a:solidFill>
                          </a:ln>
                          <a:effectLst/>
                        </a:rPr>
                        <a:t>virtualNetworkName</a:t>
                      </a:r>
                    </a:p>
                  </a:txBody>
                  <a:tcPr marL="68589" marR="68589" marT="34294" marB="34294" anchor="ctr"/>
                </a:tc>
                <a:extLst>
                  <a:ext uri="{0D108BD9-81ED-4DB2-BD59-A6C34878D82A}">
                    <a16:rowId xmlns:a16="http://schemas.microsoft.com/office/drawing/2014/main" val="10005"/>
                  </a:ext>
                </a:extLst>
              </a:tr>
              <a:tr h="363550">
                <a:tc>
                  <a:txBody>
                    <a:bodyPr/>
                    <a:lstStyle/>
                    <a:p>
                      <a:pPr algn="l">
                        <a:lnSpc>
                          <a:spcPct val="100000"/>
                        </a:lnSpc>
                      </a:pPr>
                      <a:r>
                        <a:rPr lang="en-US" sz="1400" dirty="0">
                          <a:ln>
                            <a:solidFill>
                              <a:schemeClr val="tx1">
                                <a:alpha val="0"/>
                              </a:schemeClr>
                            </a:solidFill>
                          </a:ln>
                          <a:effectLst/>
                        </a:rPr>
                        <a:t>addressPrefix</a:t>
                      </a:r>
                    </a:p>
                  </a:txBody>
                  <a:tcPr marL="68589" marR="68589" marT="34294" marB="34294" anchor="ctr"/>
                </a:tc>
                <a:extLst>
                  <a:ext uri="{0D108BD9-81ED-4DB2-BD59-A6C34878D82A}">
                    <a16:rowId xmlns:a16="http://schemas.microsoft.com/office/drawing/2014/main" val="10006"/>
                  </a:ext>
                </a:extLst>
              </a:tr>
              <a:tr h="363550">
                <a:tc>
                  <a:txBody>
                    <a:bodyPr/>
                    <a:lstStyle/>
                    <a:p>
                      <a:pPr algn="l">
                        <a:lnSpc>
                          <a:spcPct val="100000"/>
                        </a:lnSpc>
                      </a:pPr>
                      <a:r>
                        <a:rPr lang="en-US" sz="1400" dirty="0">
                          <a:ln>
                            <a:solidFill>
                              <a:schemeClr val="tx1">
                                <a:alpha val="0"/>
                              </a:schemeClr>
                            </a:solidFill>
                          </a:ln>
                          <a:effectLst/>
                        </a:rPr>
                        <a:t>subnetName</a:t>
                      </a:r>
                    </a:p>
                  </a:txBody>
                  <a:tcPr marL="68589" marR="68589" marT="34294" marB="34294" anchor="ctr"/>
                </a:tc>
                <a:extLst>
                  <a:ext uri="{0D108BD9-81ED-4DB2-BD59-A6C34878D82A}">
                    <a16:rowId xmlns:a16="http://schemas.microsoft.com/office/drawing/2014/main" val="10007"/>
                  </a:ext>
                </a:extLst>
              </a:tr>
              <a:tr h="363550">
                <a:tc>
                  <a:txBody>
                    <a:bodyPr/>
                    <a:lstStyle/>
                    <a:p>
                      <a:pPr algn="l">
                        <a:lnSpc>
                          <a:spcPct val="100000"/>
                        </a:lnSpc>
                      </a:pPr>
                      <a:r>
                        <a:rPr lang="en-US" sz="1400" dirty="0">
                          <a:ln>
                            <a:solidFill>
                              <a:schemeClr val="tx1">
                                <a:alpha val="0"/>
                              </a:schemeClr>
                            </a:solidFill>
                          </a:ln>
                          <a:effectLst/>
                        </a:rPr>
                        <a:t>subnetPrefix</a:t>
                      </a:r>
                    </a:p>
                  </a:txBody>
                  <a:tcPr marL="68589" marR="68589" marT="34294" marB="34294" anchor="ctr"/>
                </a:tc>
                <a:extLst>
                  <a:ext uri="{0D108BD9-81ED-4DB2-BD59-A6C34878D82A}">
                    <a16:rowId xmlns:a16="http://schemas.microsoft.com/office/drawing/2014/main" val="10008"/>
                  </a:ext>
                </a:extLst>
              </a:tr>
              <a:tr h="363550">
                <a:tc>
                  <a:txBody>
                    <a:bodyPr/>
                    <a:lstStyle/>
                    <a:p>
                      <a:r>
                        <a:rPr lang="en-US" sz="1400" dirty="0"/>
                        <a:t>jumpbox</a:t>
                      </a:r>
                    </a:p>
                  </a:txBody>
                  <a:tcPr marL="89642" marR="89642" marT="44821" marB="44821"/>
                </a:tc>
                <a:extLst>
                  <a:ext uri="{0D108BD9-81ED-4DB2-BD59-A6C34878D82A}">
                    <a16:rowId xmlns:a16="http://schemas.microsoft.com/office/drawing/2014/main" val="10009"/>
                  </a:ext>
                </a:extLst>
              </a:tr>
              <a:tr h="363550">
                <a:tc>
                  <a:txBody>
                    <a:bodyPr/>
                    <a:lstStyle/>
                    <a:p>
                      <a:r>
                        <a:rPr lang="en-US" sz="1400" dirty="0"/>
                        <a:t>tshirtSize</a:t>
                      </a:r>
                    </a:p>
                  </a:txBody>
                  <a:tcPr marL="89642" marR="89642" marT="44821" marB="44821"/>
                </a:tc>
                <a:extLst>
                  <a:ext uri="{0D108BD9-81ED-4DB2-BD59-A6C34878D82A}">
                    <a16:rowId xmlns:a16="http://schemas.microsoft.com/office/drawing/2014/main" val="10010"/>
                  </a:ext>
                </a:extLst>
              </a:tr>
              <a:tr h="363550">
                <a:tc>
                  <a:txBody>
                    <a:bodyPr/>
                    <a:lstStyle/>
                    <a:p>
                      <a:r>
                        <a:rPr lang="en-US" sz="1400" dirty="0"/>
                        <a:t>osFamily</a:t>
                      </a:r>
                    </a:p>
                  </a:txBody>
                  <a:tcPr marL="89642" marR="89642" marT="44821" marB="44821"/>
                </a:tc>
                <a:extLst>
                  <a:ext uri="{0D108BD9-81ED-4DB2-BD59-A6C34878D82A}">
                    <a16:rowId xmlns:a16="http://schemas.microsoft.com/office/drawing/2014/main" val="10011"/>
                  </a:ext>
                </a:extLst>
              </a:tr>
            </a:tbl>
          </a:graphicData>
        </a:graphic>
      </p:graphicFrame>
      <p:sp>
        <p:nvSpPr>
          <p:cNvPr id="7" name="Rectangle 6"/>
          <p:cNvSpPr/>
          <p:nvPr>
            <p:custDataLst>
              <p:tags r:id="rId1"/>
            </p:custDataLst>
          </p:nvPr>
        </p:nvSpPr>
        <p:spPr bwMode="auto">
          <a:xfrm>
            <a:off x="7485252" y="1018445"/>
            <a:ext cx="2465168" cy="862044"/>
          </a:xfrm>
          <a:prstGeom prst="rect">
            <a:avLst/>
          </a:prstGeom>
          <a:solidFill>
            <a:srgbClr val="107C10"/>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bg1"/>
                </a:solidFill>
              </a:rPr>
              <a:t>Shared Resources Template</a:t>
            </a:r>
          </a:p>
        </p:txBody>
      </p:sp>
      <p:sp>
        <p:nvSpPr>
          <p:cNvPr id="8" name="Rectangle 7"/>
          <p:cNvSpPr/>
          <p:nvPr>
            <p:custDataLst>
              <p:tags r:id="rId2"/>
            </p:custDataLst>
          </p:nvPr>
        </p:nvSpPr>
        <p:spPr bwMode="auto">
          <a:xfrm>
            <a:off x="7524433" y="2574446"/>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Capability</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cxnSp>
        <p:nvCxnSpPr>
          <p:cNvPr id="12" name="Straight Arrow Connector 11"/>
          <p:cNvCxnSpPr/>
          <p:nvPr/>
        </p:nvCxnSpPr>
        <p:spPr>
          <a:xfrm>
            <a:off x="2166879" y="3065671"/>
            <a:ext cx="1165145" cy="0"/>
          </a:xfrm>
          <a:prstGeom prst="straightConnector1">
            <a:avLst/>
          </a:prstGeom>
          <a:ln w="76200">
            <a:solidFill>
              <a:srgbClr val="FFC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151112" y="1676472"/>
            <a:ext cx="1165145" cy="930805"/>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154192" y="3586948"/>
            <a:ext cx="246797" cy="476702"/>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320107" y="3036305"/>
            <a:ext cx="1165145" cy="0"/>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custDataLst>
              <p:tags r:id="rId3"/>
            </p:custDataLst>
          </p:nvPr>
        </p:nvSpPr>
        <p:spPr bwMode="auto">
          <a:xfrm>
            <a:off x="9443015" y="5556917"/>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setup.sh</a:t>
            </a:r>
          </a:p>
        </p:txBody>
      </p:sp>
      <p:cxnSp>
        <p:nvCxnSpPr>
          <p:cNvPr id="22" name="Straight Arrow Connector 21"/>
          <p:cNvCxnSpPr/>
          <p:nvPr/>
        </p:nvCxnSpPr>
        <p:spPr>
          <a:xfrm flipV="1">
            <a:off x="8706526" y="4703337"/>
            <a:ext cx="522914" cy="456277"/>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689823" y="5768635"/>
            <a:ext cx="522914" cy="427809"/>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706526" y="5460857"/>
            <a:ext cx="522914" cy="20815"/>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custDataLst>
              <p:tags r:id="rId4"/>
            </p:custDataLst>
          </p:nvPr>
        </p:nvSpPr>
        <p:spPr bwMode="auto">
          <a:xfrm>
            <a:off x="3508983" y="2650872"/>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Main Template</a:t>
            </a:r>
          </a:p>
        </p:txBody>
      </p:sp>
      <p:sp>
        <p:nvSpPr>
          <p:cNvPr id="26" name="Rectangle 25"/>
          <p:cNvSpPr/>
          <p:nvPr>
            <p:custDataLst>
              <p:tags r:id="rId5"/>
            </p:custDataLst>
          </p:nvPr>
        </p:nvSpPr>
        <p:spPr bwMode="auto">
          <a:xfrm>
            <a:off x="4168405" y="4107245"/>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Known Configuration Resources</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27" name="Rectangle 26"/>
          <p:cNvSpPr/>
          <p:nvPr>
            <p:custDataLst>
              <p:tags r:id="rId6"/>
            </p:custDataLst>
          </p:nvPr>
        </p:nvSpPr>
        <p:spPr bwMode="auto">
          <a:xfrm>
            <a:off x="9562455" y="5284574"/>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Purpose Specific</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Script(s)</a:t>
            </a:r>
          </a:p>
        </p:txBody>
      </p:sp>
      <p:sp>
        <p:nvSpPr>
          <p:cNvPr id="30" name="Rectangle 29"/>
          <p:cNvSpPr/>
          <p:nvPr>
            <p:custDataLst>
              <p:tags r:id="rId7"/>
            </p:custDataLst>
          </p:nvPr>
        </p:nvSpPr>
        <p:spPr bwMode="auto">
          <a:xfrm>
            <a:off x="3506733" y="1606642"/>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Template Metadata</a:t>
            </a:r>
          </a:p>
        </p:txBody>
      </p:sp>
      <p:sp>
        <p:nvSpPr>
          <p:cNvPr id="31" name="Rectangle 30"/>
          <p:cNvSpPr/>
          <p:nvPr>
            <p:custDataLst>
              <p:tags r:id="rId8"/>
            </p:custDataLst>
          </p:nvPr>
        </p:nvSpPr>
        <p:spPr bwMode="auto">
          <a:xfrm>
            <a:off x="9480532" y="4198902"/>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Widely Re-Usable</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Script(s)</a:t>
            </a:r>
          </a:p>
        </p:txBody>
      </p:sp>
      <p:sp>
        <p:nvSpPr>
          <p:cNvPr id="32" name="Rectangle 31"/>
          <p:cNvSpPr/>
          <p:nvPr>
            <p:custDataLst>
              <p:tags r:id="rId9"/>
            </p:custDataLst>
          </p:nvPr>
        </p:nvSpPr>
        <p:spPr bwMode="auto">
          <a:xfrm>
            <a:off x="7673837" y="2459478"/>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Capability</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33" name="Rectangle 32"/>
          <p:cNvSpPr/>
          <p:nvPr>
            <p:custDataLst>
              <p:tags r:id="rId10"/>
            </p:custDataLst>
          </p:nvPr>
        </p:nvSpPr>
        <p:spPr bwMode="auto">
          <a:xfrm>
            <a:off x="7831207" y="2319178"/>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Resource</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Template(s)</a:t>
            </a:r>
          </a:p>
        </p:txBody>
      </p:sp>
      <p:sp>
        <p:nvSpPr>
          <p:cNvPr id="34" name="Rectangle 33"/>
          <p:cNvSpPr/>
          <p:nvPr>
            <p:custDataLst>
              <p:tags r:id="rId11"/>
            </p:custDataLst>
          </p:nvPr>
        </p:nvSpPr>
        <p:spPr bwMode="auto">
          <a:xfrm>
            <a:off x="5957531" y="5215423"/>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Member Resources</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35" name="Rectangle 34"/>
          <p:cNvSpPr/>
          <p:nvPr>
            <p:custDataLst>
              <p:tags r:id="rId12"/>
            </p:custDataLst>
          </p:nvPr>
        </p:nvSpPr>
        <p:spPr bwMode="auto">
          <a:xfrm>
            <a:off x="6106935" y="5096678"/>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Member Resources</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Template(s)</a:t>
            </a:r>
          </a:p>
        </p:txBody>
      </p:sp>
      <p:cxnSp>
        <p:nvCxnSpPr>
          <p:cNvPr id="36" name="Straight Arrow Connector 35"/>
          <p:cNvCxnSpPr/>
          <p:nvPr/>
        </p:nvCxnSpPr>
        <p:spPr>
          <a:xfrm>
            <a:off x="5550394" y="5054010"/>
            <a:ext cx="246797" cy="476702"/>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itle 1"/>
          <p:cNvSpPr txBox="1">
            <a:spLocks/>
          </p:cNvSpPr>
          <p:nvPr/>
        </p:nvSpPr>
        <p:spPr>
          <a:xfrm>
            <a:off x="279015" y="96661"/>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Decomposition</a:t>
            </a:r>
            <a:endParaRPr lang="en-US" sz="4705" dirty="0"/>
          </a:p>
        </p:txBody>
      </p:sp>
    </p:spTree>
    <p:extLst>
      <p:ext uri="{BB962C8B-B14F-4D97-AF65-F5344CB8AC3E}">
        <p14:creationId xmlns:p14="http://schemas.microsoft.com/office/powerpoint/2010/main" val="257975589"/>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2510301" y="945981"/>
            <a:ext cx="9636567" cy="5758632"/>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r" defTabSz="914038"/>
            <a:endParaRPr lang="en-US" sz="1765"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7" name="Table 16"/>
          <p:cNvGraphicFramePr>
            <a:graphicFrameLocks noGrp="1"/>
          </p:cNvGraphicFramePr>
          <p:nvPr>
            <p:extLst/>
          </p:nvPr>
        </p:nvGraphicFramePr>
        <p:xfrm>
          <a:off x="262626" y="1039779"/>
          <a:ext cx="1972341" cy="4362600"/>
        </p:xfrm>
        <a:graphic>
          <a:graphicData uri="http://schemas.openxmlformats.org/drawingml/2006/table">
            <a:tbl>
              <a:tblPr firstRow="1" bandRow="1">
                <a:tableStyleId>{5C22544A-7EE6-4342-B048-85BDC9FD1C3A}</a:tableStyleId>
              </a:tblPr>
              <a:tblGrid>
                <a:gridCol w="1972341">
                  <a:extLst>
                    <a:ext uri="{9D8B030D-6E8A-4147-A177-3AD203B41FA5}">
                      <a16:colId xmlns:a16="http://schemas.microsoft.com/office/drawing/2014/main" val="20000"/>
                    </a:ext>
                  </a:extLst>
                </a:gridCol>
              </a:tblGrid>
              <a:tr h="363550">
                <a:tc>
                  <a:txBody>
                    <a:bodyPr/>
                    <a:lstStyle/>
                    <a:p>
                      <a:pPr marL="0" indent="0" algn="l" defTabSz="914363" rtl="0" eaLnBrk="1" latinLnBrk="0" hangingPunct="1">
                        <a:lnSpc>
                          <a:spcPct val="100000"/>
                        </a:lnSpc>
                        <a:spcBef>
                          <a:spcPct val="20000"/>
                        </a:spcBef>
                        <a:buSzPct val="90000"/>
                        <a:buFont typeface="Wingdings" pitchFamily="2" charset="2"/>
                        <a:buNone/>
                      </a:pPr>
                      <a:r>
                        <a:rPr lang="en-US" sz="1800" kern="1200" spc="-70" dirty="0">
                          <a:ln>
                            <a:solidFill>
                              <a:schemeClr val="tx1">
                                <a:alpha val="0"/>
                              </a:schemeClr>
                            </a:solidFill>
                          </a:ln>
                          <a:solidFill>
                            <a:schemeClr val="tx1"/>
                          </a:solidFill>
                          <a:latin typeface="Segoe UI Light"/>
                          <a:ea typeface="+mn-ea"/>
                          <a:cs typeface="+mn-cs"/>
                        </a:rPr>
                        <a:t>Parameters</a:t>
                      </a:r>
                    </a:p>
                  </a:txBody>
                  <a:tcPr marL="68589" marR="68589" marT="34294" marB="34294" anchor="ctr">
                    <a:solidFill>
                      <a:schemeClr val="bg1"/>
                    </a:solidFill>
                  </a:tcPr>
                </a:tc>
                <a:extLst>
                  <a:ext uri="{0D108BD9-81ED-4DB2-BD59-A6C34878D82A}">
                    <a16:rowId xmlns:a16="http://schemas.microsoft.com/office/drawing/2014/main" val="10000"/>
                  </a:ext>
                </a:extLst>
              </a:tr>
              <a:tr h="363550">
                <a:tc>
                  <a:txBody>
                    <a:bodyPr/>
                    <a:lstStyle/>
                    <a:p>
                      <a:pPr marL="0" marR="0" indent="0" algn="l" defTabSz="914363" rtl="0" eaLnBrk="1" fontAlgn="auto" latinLnBrk="0" hangingPunct="1">
                        <a:lnSpc>
                          <a:spcPct val="100000"/>
                        </a:lnSpc>
                        <a:spcBef>
                          <a:spcPct val="20000"/>
                        </a:spcBef>
                        <a:spcAft>
                          <a:spcPts val="0"/>
                        </a:spcAft>
                        <a:buClrTx/>
                        <a:buSzPct val="90000"/>
                        <a:buFont typeface="Wingdings" pitchFamily="2" charset="2"/>
                        <a:buNone/>
                        <a:tabLst/>
                        <a:defRPr/>
                      </a:pPr>
                      <a:r>
                        <a:rPr lang="en-US" sz="1400" dirty="0">
                          <a:ln>
                            <a:solidFill>
                              <a:schemeClr val="tx1">
                                <a:alpha val="0"/>
                              </a:schemeClr>
                            </a:solidFill>
                          </a:ln>
                          <a:effectLst/>
                        </a:rPr>
                        <a:t>adminUserName</a:t>
                      </a:r>
                    </a:p>
                  </a:txBody>
                  <a:tcPr marL="68589" marR="68589" marT="34294" marB="34294" anchor="ctr"/>
                </a:tc>
                <a:extLst>
                  <a:ext uri="{0D108BD9-81ED-4DB2-BD59-A6C34878D82A}">
                    <a16:rowId xmlns:a16="http://schemas.microsoft.com/office/drawing/2014/main" val="10001"/>
                  </a:ext>
                </a:extLst>
              </a:tr>
              <a:tr h="36355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400" dirty="0">
                          <a:ln>
                            <a:solidFill>
                              <a:schemeClr val="tx1">
                                <a:alpha val="0"/>
                              </a:schemeClr>
                            </a:solidFill>
                          </a:ln>
                          <a:effectLst/>
                        </a:rPr>
                        <a:t>adminPassword</a:t>
                      </a:r>
                    </a:p>
                  </a:txBody>
                  <a:tcPr marL="68589" marR="68589" marT="34294" marB="34294" anchor="ctr"/>
                </a:tc>
                <a:extLst>
                  <a:ext uri="{0D108BD9-81ED-4DB2-BD59-A6C34878D82A}">
                    <a16:rowId xmlns:a16="http://schemas.microsoft.com/office/drawing/2014/main" val="10002"/>
                  </a:ext>
                </a:extLst>
              </a:tr>
              <a:tr h="363550">
                <a:tc>
                  <a:txBody>
                    <a:bodyPr/>
                    <a:lstStyle/>
                    <a:p>
                      <a:pPr algn="l">
                        <a:lnSpc>
                          <a:spcPct val="100000"/>
                        </a:lnSpc>
                      </a:pPr>
                      <a:r>
                        <a:rPr lang="en-US" sz="1400" dirty="0">
                          <a:ln>
                            <a:solidFill>
                              <a:schemeClr val="tx1">
                                <a:alpha val="0"/>
                              </a:schemeClr>
                            </a:solidFill>
                          </a:ln>
                          <a:effectLst/>
                        </a:rPr>
                        <a:t>storageAccountname</a:t>
                      </a:r>
                    </a:p>
                  </a:txBody>
                  <a:tcPr marL="68589" marR="68589" marT="34294" marB="34294" anchor="ctr"/>
                </a:tc>
                <a:extLst>
                  <a:ext uri="{0D108BD9-81ED-4DB2-BD59-A6C34878D82A}">
                    <a16:rowId xmlns:a16="http://schemas.microsoft.com/office/drawing/2014/main" val="10003"/>
                  </a:ext>
                </a:extLst>
              </a:tr>
              <a:tr h="363550">
                <a:tc>
                  <a:txBody>
                    <a:bodyPr/>
                    <a:lstStyle/>
                    <a:p>
                      <a:pPr algn="l">
                        <a:lnSpc>
                          <a:spcPct val="100000"/>
                        </a:lnSpc>
                      </a:pPr>
                      <a:r>
                        <a:rPr lang="en-US" sz="1400" dirty="0">
                          <a:ln>
                            <a:solidFill>
                              <a:schemeClr val="tx1">
                                <a:alpha val="0"/>
                              </a:schemeClr>
                            </a:solidFill>
                          </a:ln>
                          <a:effectLst/>
                        </a:rPr>
                        <a:t>region</a:t>
                      </a:r>
                    </a:p>
                  </a:txBody>
                  <a:tcPr marL="68589" marR="68589" marT="34294" marB="34294" anchor="ctr"/>
                </a:tc>
                <a:extLst>
                  <a:ext uri="{0D108BD9-81ED-4DB2-BD59-A6C34878D82A}">
                    <a16:rowId xmlns:a16="http://schemas.microsoft.com/office/drawing/2014/main" val="10004"/>
                  </a:ext>
                </a:extLst>
              </a:tr>
              <a:tr h="363550">
                <a:tc>
                  <a:txBody>
                    <a:bodyPr/>
                    <a:lstStyle/>
                    <a:p>
                      <a:pPr algn="l">
                        <a:lnSpc>
                          <a:spcPct val="100000"/>
                        </a:lnSpc>
                      </a:pPr>
                      <a:r>
                        <a:rPr lang="en-US" sz="1400" dirty="0">
                          <a:ln>
                            <a:solidFill>
                              <a:schemeClr val="tx1">
                                <a:alpha val="0"/>
                              </a:schemeClr>
                            </a:solidFill>
                          </a:ln>
                          <a:effectLst/>
                        </a:rPr>
                        <a:t>virtualNetworkName</a:t>
                      </a:r>
                    </a:p>
                  </a:txBody>
                  <a:tcPr marL="68589" marR="68589" marT="34294" marB="34294" anchor="ctr"/>
                </a:tc>
                <a:extLst>
                  <a:ext uri="{0D108BD9-81ED-4DB2-BD59-A6C34878D82A}">
                    <a16:rowId xmlns:a16="http://schemas.microsoft.com/office/drawing/2014/main" val="10005"/>
                  </a:ext>
                </a:extLst>
              </a:tr>
              <a:tr h="363550">
                <a:tc>
                  <a:txBody>
                    <a:bodyPr/>
                    <a:lstStyle/>
                    <a:p>
                      <a:pPr algn="l">
                        <a:lnSpc>
                          <a:spcPct val="100000"/>
                        </a:lnSpc>
                      </a:pPr>
                      <a:r>
                        <a:rPr lang="en-US" sz="1400" dirty="0">
                          <a:ln>
                            <a:solidFill>
                              <a:schemeClr val="tx1">
                                <a:alpha val="0"/>
                              </a:schemeClr>
                            </a:solidFill>
                          </a:ln>
                          <a:effectLst/>
                        </a:rPr>
                        <a:t>addressPrefix</a:t>
                      </a:r>
                    </a:p>
                  </a:txBody>
                  <a:tcPr marL="68589" marR="68589" marT="34294" marB="34294" anchor="ctr"/>
                </a:tc>
                <a:extLst>
                  <a:ext uri="{0D108BD9-81ED-4DB2-BD59-A6C34878D82A}">
                    <a16:rowId xmlns:a16="http://schemas.microsoft.com/office/drawing/2014/main" val="10006"/>
                  </a:ext>
                </a:extLst>
              </a:tr>
              <a:tr h="363550">
                <a:tc>
                  <a:txBody>
                    <a:bodyPr/>
                    <a:lstStyle/>
                    <a:p>
                      <a:pPr algn="l">
                        <a:lnSpc>
                          <a:spcPct val="100000"/>
                        </a:lnSpc>
                      </a:pPr>
                      <a:r>
                        <a:rPr lang="en-US" sz="1400" dirty="0">
                          <a:ln>
                            <a:solidFill>
                              <a:schemeClr val="tx1">
                                <a:alpha val="0"/>
                              </a:schemeClr>
                            </a:solidFill>
                          </a:ln>
                          <a:effectLst/>
                        </a:rPr>
                        <a:t>subnetName</a:t>
                      </a:r>
                    </a:p>
                  </a:txBody>
                  <a:tcPr marL="68589" marR="68589" marT="34294" marB="34294" anchor="ctr"/>
                </a:tc>
                <a:extLst>
                  <a:ext uri="{0D108BD9-81ED-4DB2-BD59-A6C34878D82A}">
                    <a16:rowId xmlns:a16="http://schemas.microsoft.com/office/drawing/2014/main" val="10007"/>
                  </a:ext>
                </a:extLst>
              </a:tr>
              <a:tr h="363550">
                <a:tc>
                  <a:txBody>
                    <a:bodyPr/>
                    <a:lstStyle/>
                    <a:p>
                      <a:pPr algn="l">
                        <a:lnSpc>
                          <a:spcPct val="100000"/>
                        </a:lnSpc>
                      </a:pPr>
                      <a:r>
                        <a:rPr lang="en-US" sz="1400" dirty="0">
                          <a:ln>
                            <a:solidFill>
                              <a:schemeClr val="tx1">
                                <a:alpha val="0"/>
                              </a:schemeClr>
                            </a:solidFill>
                          </a:ln>
                          <a:effectLst/>
                        </a:rPr>
                        <a:t>subnetPrefix</a:t>
                      </a:r>
                    </a:p>
                  </a:txBody>
                  <a:tcPr marL="68589" marR="68589" marT="34294" marB="34294" anchor="ctr"/>
                </a:tc>
                <a:extLst>
                  <a:ext uri="{0D108BD9-81ED-4DB2-BD59-A6C34878D82A}">
                    <a16:rowId xmlns:a16="http://schemas.microsoft.com/office/drawing/2014/main" val="10008"/>
                  </a:ext>
                </a:extLst>
              </a:tr>
              <a:tr h="363550">
                <a:tc>
                  <a:txBody>
                    <a:bodyPr/>
                    <a:lstStyle/>
                    <a:p>
                      <a:r>
                        <a:rPr lang="en-US" sz="1400" dirty="0"/>
                        <a:t>jumpbox</a:t>
                      </a:r>
                    </a:p>
                  </a:txBody>
                  <a:tcPr marL="89642" marR="89642" marT="44821" marB="44821"/>
                </a:tc>
                <a:extLst>
                  <a:ext uri="{0D108BD9-81ED-4DB2-BD59-A6C34878D82A}">
                    <a16:rowId xmlns:a16="http://schemas.microsoft.com/office/drawing/2014/main" val="10009"/>
                  </a:ext>
                </a:extLst>
              </a:tr>
              <a:tr h="363550">
                <a:tc>
                  <a:txBody>
                    <a:bodyPr/>
                    <a:lstStyle/>
                    <a:p>
                      <a:r>
                        <a:rPr lang="en-US" sz="1400" dirty="0"/>
                        <a:t>tshirtSize</a:t>
                      </a:r>
                    </a:p>
                  </a:txBody>
                  <a:tcPr marL="89642" marR="89642" marT="44821" marB="44821"/>
                </a:tc>
                <a:extLst>
                  <a:ext uri="{0D108BD9-81ED-4DB2-BD59-A6C34878D82A}">
                    <a16:rowId xmlns:a16="http://schemas.microsoft.com/office/drawing/2014/main" val="10010"/>
                  </a:ext>
                </a:extLst>
              </a:tr>
              <a:tr h="363550">
                <a:tc>
                  <a:txBody>
                    <a:bodyPr/>
                    <a:lstStyle/>
                    <a:p>
                      <a:r>
                        <a:rPr lang="en-US" sz="1400" dirty="0"/>
                        <a:t>osFamily</a:t>
                      </a:r>
                    </a:p>
                  </a:txBody>
                  <a:tcPr marL="89642" marR="89642" marT="44821" marB="44821"/>
                </a:tc>
                <a:extLst>
                  <a:ext uri="{0D108BD9-81ED-4DB2-BD59-A6C34878D82A}">
                    <a16:rowId xmlns:a16="http://schemas.microsoft.com/office/drawing/2014/main" val="10011"/>
                  </a:ext>
                </a:extLst>
              </a:tr>
            </a:tbl>
          </a:graphicData>
        </a:graphic>
      </p:graphicFrame>
      <p:sp>
        <p:nvSpPr>
          <p:cNvPr id="7" name="Rectangle 6"/>
          <p:cNvSpPr/>
          <p:nvPr>
            <p:custDataLst>
              <p:tags r:id="rId1"/>
            </p:custDataLst>
          </p:nvPr>
        </p:nvSpPr>
        <p:spPr bwMode="auto">
          <a:xfrm>
            <a:off x="7485252" y="1018445"/>
            <a:ext cx="2465168" cy="862044"/>
          </a:xfrm>
          <a:prstGeom prst="rect">
            <a:avLst/>
          </a:prstGeom>
          <a:solidFill>
            <a:srgbClr val="BFBFBF"/>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Shared Resources Template</a:t>
            </a:r>
          </a:p>
        </p:txBody>
      </p:sp>
      <p:sp>
        <p:nvSpPr>
          <p:cNvPr id="8" name="Rectangle 7"/>
          <p:cNvSpPr/>
          <p:nvPr>
            <p:custDataLst>
              <p:tags r:id="rId2"/>
            </p:custDataLst>
          </p:nvPr>
        </p:nvSpPr>
        <p:spPr bwMode="auto">
          <a:xfrm>
            <a:off x="7524433" y="2574446"/>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Capability</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cxnSp>
        <p:nvCxnSpPr>
          <p:cNvPr id="12" name="Straight Arrow Connector 11"/>
          <p:cNvCxnSpPr/>
          <p:nvPr/>
        </p:nvCxnSpPr>
        <p:spPr>
          <a:xfrm>
            <a:off x="2166879" y="3065671"/>
            <a:ext cx="1165145" cy="0"/>
          </a:xfrm>
          <a:prstGeom prst="straightConnector1">
            <a:avLst/>
          </a:prstGeom>
          <a:ln w="76200">
            <a:solidFill>
              <a:srgbClr val="FFC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151112" y="1676472"/>
            <a:ext cx="1165145" cy="930805"/>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154192" y="3586948"/>
            <a:ext cx="246797" cy="476702"/>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320107" y="3036305"/>
            <a:ext cx="1165145" cy="0"/>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custDataLst>
              <p:tags r:id="rId3"/>
            </p:custDataLst>
          </p:nvPr>
        </p:nvSpPr>
        <p:spPr bwMode="auto">
          <a:xfrm>
            <a:off x="9443015" y="5556917"/>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setup.sh</a:t>
            </a:r>
          </a:p>
        </p:txBody>
      </p:sp>
      <p:cxnSp>
        <p:nvCxnSpPr>
          <p:cNvPr id="22" name="Straight Arrow Connector 21"/>
          <p:cNvCxnSpPr/>
          <p:nvPr/>
        </p:nvCxnSpPr>
        <p:spPr>
          <a:xfrm flipV="1">
            <a:off x="8706526" y="4703337"/>
            <a:ext cx="522914" cy="456277"/>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689823" y="5768635"/>
            <a:ext cx="522914" cy="427809"/>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706526" y="5460857"/>
            <a:ext cx="522914" cy="20815"/>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custDataLst>
              <p:tags r:id="rId4"/>
            </p:custDataLst>
          </p:nvPr>
        </p:nvSpPr>
        <p:spPr bwMode="auto">
          <a:xfrm>
            <a:off x="3508983" y="2650872"/>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Main Template</a:t>
            </a:r>
          </a:p>
        </p:txBody>
      </p:sp>
      <p:sp>
        <p:nvSpPr>
          <p:cNvPr id="26" name="Rectangle 25"/>
          <p:cNvSpPr/>
          <p:nvPr>
            <p:custDataLst>
              <p:tags r:id="rId5"/>
            </p:custDataLst>
          </p:nvPr>
        </p:nvSpPr>
        <p:spPr bwMode="auto">
          <a:xfrm>
            <a:off x="4168405" y="4107245"/>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Known Configuration Resources</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27" name="Rectangle 26"/>
          <p:cNvSpPr/>
          <p:nvPr>
            <p:custDataLst>
              <p:tags r:id="rId6"/>
            </p:custDataLst>
          </p:nvPr>
        </p:nvSpPr>
        <p:spPr bwMode="auto">
          <a:xfrm>
            <a:off x="9562455" y="5284574"/>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Purpose Specific</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Script(s)</a:t>
            </a:r>
          </a:p>
        </p:txBody>
      </p:sp>
      <p:sp>
        <p:nvSpPr>
          <p:cNvPr id="30" name="Rectangle 29"/>
          <p:cNvSpPr/>
          <p:nvPr>
            <p:custDataLst>
              <p:tags r:id="rId7"/>
            </p:custDataLst>
          </p:nvPr>
        </p:nvSpPr>
        <p:spPr bwMode="auto">
          <a:xfrm>
            <a:off x="3506733" y="1606642"/>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Template Metadata</a:t>
            </a:r>
          </a:p>
        </p:txBody>
      </p:sp>
      <p:sp>
        <p:nvSpPr>
          <p:cNvPr id="31" name="Rectangle 30"/>
          <p:cNvSpPr/>
          <p:nvPr>
            <p:custDataLst>
              <p:tags r:id="rId8"/>
            </p:custDataLst>
          </p:nvPr>
        </p:nvSpPr>
        <p:spPr bwMode="auto">
          <a:xfrm>
            <a:off x="9480532" y="4198902"/>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Widely Re-Usable</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Script(s)</a:t>
            </a:r>
          </a:p>
        </p:txBody>
      </p:sp>
      <p:sp>
        <p:nvSpPr>
          <p:cNvPr id="32" name="Rectangle 31"/>
          <p:cNvSpPr/>
          <p:nvPr>
            <p:custDataLst>
              <p:tags r:id="rId9"/>
            </p:custDataLst>
          </p:nvPr>
        </p:nvSpPr>
        <p:spPr bwMode="auto">
          <a:xfrm>
            <a:off x="7673837" y="2459478"/>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Capability</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33" name="Rectangle 32"/>
          <p:cNvSpPr/>
          <p:nvPr>
            <p:custDataLst>
              <p:tags r:id="rId10"/>
            </p:custDataLst>
          </p:nvPr>
        </p:nvSpPr>
        <p:spPr bwMode="auto">
          <a:xfrm>
            <a:off x="7831207" y="2319178"/>
            <a:ext cx="2465168" cy="862044"/>
          </a:xfrm>
          <a:prstGeom prst="rect">
            <a:avLst/>
          </a:prstGeom>
          <a:solidFill>
            <a:srgbClr val="107C10"/>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bg1"/>
                </a:solidFill>
              </a:rPr>
              <a:t>Optional Resource</a:t>
            </a:r>
            <a:br>
              <a:rPr lang="en-US" sz="1600" dirty="0">
                <a:ln>
                  <a:solidFill>
                    <a:schemeClr val="tx1">
                      <a:alpha val="0"/>
                    </a:schemeClr>
                  </a:solidFill>
                </a:ln>
                <a:solidFill>
                  <a:schemeClr val="bg1"/>
                </a:solidFill>
              </a:rPr>
            </a:br>
            <a:r>
              <a:rPr lang="en-US" sz="1600" dirty="0">
                <a:ln>
                  <a:solidFill>
                    <a:schemeClr val="tx1">
                      <a:alpha val="0"/>
                    </a:schemeClr>
                  </a:solidFill>
                </a:ln>
                <a:solidFill>
                  <a:schemeClr val="bg1"/>
                </a:solidFill>
              </a:rPr>
              <a:t>Template(s)</a:t>
            </a:r>
          </a:p>
        </p:txBody>
      </p:sp>
      <p:sp>
        <p:nvSpPr>
          <p:cNvPr id="34" name="Rectangle 33"/>
          <p:cNvSpPr/>
          <p:nvPr>
            <p:custDataLst>
              <p:tags r:id="rId11"/>
            </p:custDataLst>
          </p:nvPr>
        </p:nvSpPr>
        <p:spPr bwMode="auto">
          <a:xfrm>
            <a:off x="5957531" y="5215423"/>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Member Resources</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35" name="Rectangle 34"/>
          <p:cNvSpPr/>
          <p:nvPr>
            <p:custDataLst>
              <p:tags r:id="rId12"/>
            </p:custDataLst>
          </p:nvPr>
        </p:nvSpPr>
        <p:spPr bwMode="auto">
          <a:xfrm>
            <a:off x="6106935" y="5096678"/>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Member Resources</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Template(s)</a:t>
            </a:r>
          </a:p>
        </p:txBody>
      </p:sp>
      <p:cxnSp>
        <p:nvCxnSpPr>
          <p:cNvPr id="36" name="Straight Arrow Connector 35"/>
          <p:cNvCxnSpPr/>
          <p:nvPr/>
        </p:nvCxnSpPr>
        <p:spPr>
          <a:xfrm>
            <a:off x="5550394" y="5054010"/>
            <a:ext cx="246797" cy="476702"/>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itle 1"/>
          <p:cNvSpPr txBox="1">
            <a:spLocks/>
          </p:cNvSpPr>
          <p:nvPr/>
        </p:nvSpPr>
        <p:spPr>
          <a:xfrm>
            <a:off x="279015" y="96661"/>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Decomposition</a:t>
            </a:r>
            <a:endParaRPr lang="en-US" sz="4705" dirty="0"/>
          </a:p>
        </p:txBody>
      </p:sp>
    </p:spTree>
    <p:extLst>
      <p:ext uri="{BB962C8B-B14F-4D97-AF65-F5344CB8AC3E}">
        <p14:creationId xmlns:p14="http://schemas.microsoft.com/office/powerpoint/2010/main" val="3882309722"/>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2510301" y="945981"/>
            <a:ext cx="9636567" cy="5758632"/>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r" defTabSz="914038"/>
            <a:endParaRPr lang="en-US" sz="1765"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7" name="Table 16"/>
          <p:cNvGraphicFramePr>
            <a:graphicFrameLocks noGrp="1"/>
          </p:cNvGraphicFramePr>
          <p:nvPr>
            <p:extLst/>
          </p:nvPr>
        </p:nvGraphicFramePr>
        <p:xfrm>
          <a:off x="262626" y="1039779"/>
          <a:ext cx="1972341" cy="4362600"/>
        </p:xfrm>
        <a:graphic>
          <a:graphicData uri="http://schemas.openxmlformats.org/drawingml/2006/table">
            <a:tbl>
              <a:tblPr firstRow="1" bandRow="1">
                <a:tableStyleId>{5C22544A-7EE6-4342-B048-85BDC9FD1C3A}</a:tableStyleId>
              </a:tblPr>
              <a:tblGrid>
                <a:gridCol w="1972341">
                  <a:extLst>
                    <a:ext uri="{9D8B030D-6E8A-4147-A177-3AD203B41FA5}">
                      <a16:colId xmlns:a16="http://schemas.microsoft.com/office/drawing/2014/main" val="20000"/>
                    </a:ext>
                  </a:extLst>
                </a:gridCol>
              </a:tblGrid>
              <a:tr h="363550">
                <a:tc>
                  <a:txBody>
                    <a:bodyPr/>
                    <a:lstStyle/>
                    <a:p>
                      <a:pPr marL="0" indent="0" algn="l" defTabSz="914363" rtl="0" eaLnBrk="1" latinLnBrk="0" hangingPunct="1">
                        <a:lnSpc>
                          <a:spcPct val="100000"/>
                        </a:lnSpc>
                        <a:spcBef>
                          <a:spcPct val="20000"/>
                        </a:spcBef>
                        <a:buSzPct val="90000"/>
                        <a:buFont typeface="Wingdings" pitchFamily="2" charset="2"/>
                        <a:buNone/>
                      </a:pPr>
                      <a:r>
                        <a:rPr lang="en-US" sz="1800" kern="1200" spc="-70" dirty="0">
                          <a:ln>
                            <a:solidFill>
                              <a:schemeClr val="tx1">
                                <a:alpha val="0"/>
                              </a:schemeClr>
                            </a:solidFill>
                          </a:ln>
                          <a:solidFill>
                            <a:schemeClr val="tx1"/>
                          </a:solidFill>
                          <a:latin typeface="Segoe UI Light"/>
                          <a:ea typeface="+mn-ea"/>
                          <a:cs typeface="+mn-cs"/>
                        </a:rPr>
                        <a:t>Parameters</a:t>
                      </a:r>
                    </a:p>
                  </a:txBody>
                  <a:tcPr marL="68589" marR="68589" marT="34294" marB="34294" anchor="ctr">
                    <a:solidFill>
                      <a:schemeClr val="bg1"/>
                    </a:solidFill>
                  </a:tcPr>
                </a:tc>
                <a:extLst>
                  <a:ext uri="{0D108BD9-81ED-4DB2-BD59-A6C34878D82A}">
                    <a16:rowId xmlns:a16="http://schemas.microsoft.com/office/drawing/2014/main" val="10000"/>
                  </a:ext>
                </a:extLst>
              </a:tr>
              <a:tr h="363550">
                <a:tc>
                  <a:txBody>
                    <a:bodyPr/>
                    <a:lstStyle/>
                    <a:p>
                      <a:pPr marL="0" marR="0" indent="0" algn="l" defTabSz="914363" rtl="0" eaLnBrk="1" fontAlgn="auto" latinLnBrk="0" hangingPunct="1">
                        <a:lnSpc>
                          <a:spcPct val="100000"/>
                        </a:lnSpc>
                        <a:spcBef>
                          <a:spcPct val="20000"/>
                        </a:spcBef>
                        <a:spcAft>
                          <a:spcPts val="0"/>
                        </a:spcAft>
                        <a:buClrTx/>
                        <a:buSzPct val="90000"/>
                        <a:buFont typeface="Wingdings" pitchFamily="2" charset="2"/>
                        <a:buNone/>
                        <a:tabLst/>
                        <a:defRPr/>
                      </a:pPr>
                      <a:r>
                        <a:rPr lang="en-US" sz="1400" dirty="0">
                          <a:ln>
                            <a:solidFill>
                              <a:schemeClr val="tx1">
                                <a:alpha val="0"/>
                              </a:schemeClr>
                            </a:solidFill>
                          </a:ln>
                          <a:effectLst/>
                        </a:rPr>
                        <a:t>adminUserName</a:t>
                      </a:r>
                    </a:p>
                  </a:txBody>
                  <a:tcPr marL="68589" marR="68589" marT="34294" marB="34294" anchor="ctr"/>
                </a:tc>
                <a:extLst>
                  <a:ext uri="{0D108BD9-81ED-4DB2-BD59-A6C34878D82A}">
                    <a16:rowId xmlns:a16="http://schemas.microsoft.com/office/drawing/2014/main" val="10001"/>
                  </a:ext>
                </a:extLst>
              </a:tr>
              <a:tr h="36355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400" dirty="0">
                          <a:ln>
                            <a:solidFill>
                              <a:schemeClr val="tx1">
                                <a:alpha val="0"/>
                              </a:schemeClr>
                            </a:solidFill>
                          </a:ln>
                          <a:effectLst/>
                        </a:rPr>
                        <a:t>adminPassword</a:t>
                      </a:r>
                    </a:p>
                  </a:txBody>
                  <a:tcPr marL="68589" marR="68589" marT="34294" marB="34294" anchor="ctr"/>
                </a:tc>
                <a:extLst>
                  <a:ext uri="{0D108BD9-81ED-4DB2-BD59-A6C34878D82A}">
                    <a16:rowId xmlns:a16="http://schemas.microsoft.com/office/drawing/2014/main" val="10002"/>
                  </a:ext>
                </a:extLst>
              </a:tr>
              <a:tr h="363550">
                <a:tc>
                  <a:txBody>
                    <a:bodyPr/>
                    <a:lstStyle/>
                    <a:p>
                      <a:pPr algn="l">
                        <a:lnSpc>
                          <a:spcPct val="100000"/>
                        </a:lnSpc>
                      </a:pPr>
                      <a:r>
                        <a:rPr lang="en-US" sz="1400" dirty="0">
                          <a:ln>
                            <a:solidFill>
                              <a:schemeClr val="tx1">
                                <a:alpha val="0"/>
                              </a:schemeClr>
                            </a:solidFill>
                          </a:ln>
                          <a:effectLst/>
                        </a:rPr>
                        <a:t>storageAccountname</a:t>
                      </a:r>
                    </a:p>
                  </a:txBody>
                  <a:tcPr marL="68589" marR="68589" marT="34294" marB="34294" anchor="ctr"/>
                </a:tc>
                <a:extLst>
                  <a:ext uri="{0D108BD9-81ED-4DB2-BD59-A6C34878D82A}">
                    <a16:rowId xmlns:a16="http://schemas.microsoft.com/office/drawing/2014/main" val="10003"/>
                  </a:ext>
                </a:extLst>
              </a:tr>
              <a:tr h="363550">
                <a:tc>
                  <a:txBody>
                    <a:bodyPr/>
                    <a:lstStyle/>
                    <a:p>
                      <a:pPr algn="l">
                        <a:lnSpc>
                          <a:spcPct val="100000"/>
                        </a:lnSpc>
                      </a:pPr>
                      <a:r>
                        <a:rPr lang="en-US" sz="1400" dirty="0">
                          <a:ln>
                            <a:solidFill>
                              <a:schemeClr val="tx1">
                                <a:alpha val="0"/>
                              </a:schemeClr>
                            </a:solidFill>
                          </a:ln>
                          <a:effectLst/>
                        </a:rPr>
                        <a:t>region</a:t>
                      </a:r>
                    </a:p>
                  </a:txBody>
                  <a:tcPr marL="68589" marR="68589" marT="34294" marB="34294" anchor="ctr"/>
                </a:tc>
                <a:extLst>
                  <a:ext uri="{0D108BD9-81ED-4DB2-BD59-A6C34878D82A}">
                    <a16:rowId xmlns:a16="http://schemas.microsoft.com/office/drawing/2014/main" val="10004"/>
                  </a:ext>
                </a:extLst>
              </a:tr>
              <a:tr h="363550">
                <a:tc>
                  <a:txBody>
                    <a:bodyPr/>
                    <a:lstStyle/>
                    <a:p>
                      <a:pPr algn="l">
                        <a:lnSpc>
                          <a:spcPct val="100000"/>
                        </a:lnSpc>
                      </a:pPr>
                      <a:r>
                        <a:rPr lang="en-US" sz="1400" dirty="0">
                          <a:ln>
                            <a:solidFill>
                              <a:schemeClr val="tx1">
                                <a:alpha val="0"/>
                              </a:schemeClr>
                            </a:solidFill>
                          </a:ln>
                          <a:effectLst/>
                        </a:rPr>
                        <a:t>virtualNetworkName</a:t>
                      </a:r>
                    </a:p>
                  </a:txBody>
                  <a:tcPr marL="68589" marR="68589" marT="34294" marB="34294" anchor="ctr"/>
                </a:tc>
                <a:extLst>
                  <a:ext uri="{0D108BD9-81ED-4DB2-BD59-A6C34878D82A}">
                    <a16:rowId xmlns:a16="http://schemas.microsoft.com/office/drawing/2014/main" val="10005"/>
                  </a:ext>
                </a:extLst>
              </a:tr>
              <a:tr h="363550">
                <a:tc>
                  <a:txBody>
                    <a:bodyPr/>
                    <a:lstStyle/>
                    <a:p>
                      <a:pPr algn="l">
                        <a:lnSpc>
                          <a:spcPct val="100000"/>
                        </a:lnSpc>
                      </a:pPr>
                      <a:r>
                        <a:rPr lang="en-US" sz="1400" dirty="0">
                          <a:ln>
                            <a:solidFill>
                              <a:schemeClr val="tx1">
                                <a:alpha val="0"/>
                              </a:schemeClr>
                            </a:solidFill>
                          </a:ln>
                          <a:effectLst/>
                        </a:rPr>
                        <a:t>addressPrefix</a:t>
                      </a:r>
                    </a:p>
                  </a:txBody>
                  <a:tcPr marL="68589" marR="68589" marT="34294" marB="34294" anchor="ctr"/>
                </a:tc>
                <a:extLst>
                  <a:ext uri="{0D108BD9-81ED-4DB2-BD59-A6C34878D82A}">
                    <a16:rowId xmlns:a16="http://schemas.microsoft.com/office/drawing/2014/main" val="10006"/>
                  </a:ext>
                </a:extLst>
              </a:tr>
              <a:tr h="363550">
                <a:tc>
                  <a:txBody>
                    <a:bodyPr/>
                    <a:lstStyle/>
                    <a:p>
                      <a:pPr algn="l">
                        <a:lnSpc>
                          <a:spcPct val="100000"/>
                        </a:lnSpc>
                      </a:pPr>
                      <a:r>
                        <a:rPr lang="en-US" sz="1400" dirty="0">
                          <a:ln>
                            <a:solidFill>
                              <a:schemeClr val="tx1">
                                <a:alpha val="0"/>
                              </a:schemeClr>
                            </a:solidFill>
                          </a:ln>
                          <a:effectLst/>
                        </a:rPr>
                        <a:t>subnetName</a:t>
                      </a:r>
                    </a:p>
                  </a:txBody>
                  <a:tcPr marL="68589" marR="68589" marT="34294" marB="34294" anchor="ctr"/>
                </a:tc>
                <a:extLst>
                  <a:ext uri="{0D108BD9-81ED-4DB2-BD59-A6C34878D82A}">
                    <a16:rowId xmlns:a16="http://schemas.microsoft.com/office/drawing/2014/main" val="10007"/>
                  </a:ext>
                </a:extLst>
              </a:tr>
              <a:tr h="363550">
                <a:tc>
                  <a:txBody>
                    <a:bodyPr/>
                    <a:lstStyle/>
                    <a:p>
                      <a:pPr algn="l">
                        <a:lnSpc>
                          <a:spcPct val="100000"/>
                        </a:lnSpc>
                      </a:pPr>
                      <a:r>
                        <a:rPr lang="en-US" sz="1400" dirty="0">
                          <a:ln>
                            <a:solidFill>
                              <a:schemeClr val="tx1">
                                <a:alpha val="0"/>
                              </a:schemeClr>
                            </a:solidFill>
                          </a:ln>
                          <a:effectLst/>
                        </a:rPr>
                        <a:t>subnetPrefix</a:t>
                      </a:r>
                    </a:p>
                  </a:txBody>
                  <a:tcPr marL="68589" marR="68589" marT="34294" marB="34294" anchor="ctr"/>
                </a:tc>
                <a:extLst>
                  <a:ext uri="{0D108BD9-81ED-4DB2-BD59-A6C34878D82A}">
                    <a16:rowId xmlns:a16="http://schemas.microsoft.com/office/drawing/2014/main" val="10008"/>
                  </a:ext>
                </a:extLst>
              </a:tr>
              <a:tr h="363550">
                <a:tc>
                  <a:txBody>
                    <a:bodyPr/>
                    <a:lstStyle/>
                    <a:p>
                      <a:r>
                        <a:rPr lang="en-US" sz="1400" dirty="0"/>
                        <a:t>jumpbox</a:t>
                      </a:r>
                    </a:p>
                  </a:txBody>
                  <a:tcPr marL="89642" marR="89642" marT="44821" marB="44821"/>
                </a:tc>
                <a:extLst>
                  <a:ext uri="{0D108BD9-81ED-4DB2-BD59-A6C34878D82A}">
                    <a16:rowId xmlns:a16="http://schemas.microsoft.com/office/drawing/2014/main" val="10009"/>
                  </a:ext>
                </a:extLst>
              </a:tr>
              <a:tr h="363550">
                <a:tc>
                  <a:txBody>
                    <a:bodyPr/>
                    <a:lstStyle/>
                    <a:p>
                      <a:r>
                        <a:rPr lang="en-US" sz="1400" dirty="0"/>
                        <a:t>tshirtSize</a:t>
                      </a:r>
                    </a:p>
                  </a:txBody>
                  <a:tcPr marL="89642" marR="89642" marT="44821" marB="44821"/>
                </a:tc>
                <a:extLst>
                  <a:ext uri="{0D108BD9-81ED-4DB2-BD59-A6C34878D82A}">
                    <a16:rowId xmlns:a16="http://schemas.microsoft.com/office/drawing/2014/main" val="10010"/>
                  </a:ext>
                </a:extLst>
              </a:tr>
              <a:tr h="363550">
                <a:tc>
                  <a:txBody>
                    <a:bodyPr/>
                    <a:lstStyle/>
                    <a:p>
                      <a:r>
                        <a:rPr lang="en-US" sz="1400" dirty="0"/>
                        <a:t>osFamily</a:t>
                      </a:r>
                    </a:p>
                  </a:txBody>
                  <a:tcPr marL="89642" marR="89642" marT="44821" marB="44821"/>
                </a:tc>
                <a:extLst>
                  <a:ext uri="{0D108BD9-81ED-4DB2-BD59-A6C34878D82A}">
                    <a16:rowId xmlns:a16="http://schemas.microsoft.com/office/drawing/2014/main" val="10011"/>
                  </a:ext>
                </a:extLst>
              </a:tr>
            </a:tbl>
          </a:graphicData>
        </a:graphic>
      </p:graphicFrame>
      <p:sp>
        <p:nvSpPr>
          <p:cNvPr id="7" name="Rectangle 6"/>
          <p:cNvSpPr/>
          <p:nvPr>
            <p:custDataLst>
              <p:tags r:id="rId1"/>
            </p:custDataLst>
          </p:nvPr>
        </p:nvSpPr>
        <p:spPr bwMode="auto">
          <a:xfrm>
            <a:off x="7485252" y="1018445"/>
            <a:ext cx="2465168" cy="862044"/>
          </a:xfrm>
          <a:prstGeom prst="rect">
            <a:avLst/>
          </a:prstGeom>
          <a:solidFill>
            <a:srgbClr val="BFBFBF"/>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Shared Resources Template</a:t>
            </a:r>
          </a:p>
        </p:txBody>
      </p:sp>
      <p:sp>
        <p:nvSpPr>
          <p:cNvPr id="8" name="Rectangle 7"/>
          <p:cNvSpPr/>
          <p:nvPr>
            <p:custDataLst>
              <p:tags r:id="rId2"/>
            </p:custDataLst>
          </p:nvPr>
        </p:nvSpPr>
        <p:spPr bwMode="auto">
          <a:xfrm>
            <a:off x="7524433" y="2574446"/>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Capability</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cxnSp>
        <p:nvCxnSpPr>
          <p:cNvPr id="12" name="Straight Arrow Connector 11"/>
          <p:cNvCxnSpPr/>
          <p:nvPr/>
        </p:nvCxnSpPr>
        <p:spPr>
          <a:xfrm>
            <a:off x="2166879" y="3065671"/>
            <a:ext cx="1165145" cy="0"/>
          </a:xfrm>
          <a:prstGeom prst="straightConnector1">
            <a:avLst/>
          </a:prstGeom>
          <a:ln w="76200">
            <a:solidFill>
              <a:srgbClr val="FFC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151112" y="1676472"/>
            <a:ext cx="1165145" cy="930805"/>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154192" y="3586948"/>
            <a:ext cx="246797" cy="476702"/>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320107" y="3036305"/>
            <a:ext cx="1165145" cy="0"/>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custDataLst>
              <p:tags r:id="rId3"/>
            </p:custDataLst>
          </p:nvPr>
        </p:nvSpPr>
        <p:spPr bwMode="auto">
          <a:xfrm>
            <a:off x="9443015" y="5556917"/>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setup.sh</a:t>
            </a:r>
          </a:p>
        </p:txBody>
      </p:sp>
      <p:cxnSp>
        <p:nvCxnSpPr>
          <p:cNvPr id="22" name="Straight Arrow Connector 21"/>
          <p:cNvCxnSpPr/>
          <p:nvPr/>
        </p:nvCxnSpPr>
        <p:spPr>
          <a:xfrm flipV="1">
            <a:off x="8706526" y="4703337"/>
            <a:ext cx="522914" cy="456277"/>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689823" y="5768635"/>
            <a:ext cx="522914" cy="427809"/>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706526" y="5460857"/>
            <a:ext cx="522914" cy="20815"/>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custDataLst>
              <p:tags r:id="rId4"/>
            </p:custDataLst>
          </p:nvPr>
        </p:nvSpPr>
        <p:spPr bwMode="auto">
          <a:xfrm>
            <a:off x="3508983" y="2650872"/>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Main Template</a:t>
            </a:r>
          </a:p>
        </p:txBody>
      </p:sp>
      <p:sp>
        <p:nvSpPr>
          <p:cNvPr id="26" name="Rectangle 25"/>
          <p:cNvSpPr/>
          <p:nvPr>
            <p:custDataLst>
              <p:tags r:id="rId5"/>
            </p:custDataLst>
          </p:nvPr>
        </p:nvSpPr>
        <p:spPr bwMode="auto">
          <a:xfrm>
            <a:off x="4168405" y="4107245"/>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Known Configuration Resources</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27" name="Rectangle 26"/>
          <p:cNvSpPr/>
          <p:nvPr>
            <p:custDataLst>
              <p:tags r:id="rId6"/>
            </p:custDataLst>
          </p:nvPr>
        </p:nvSpPr>
        <p:spPr bwMode="auto">
          <a:xfrm>
            <a:off x="9562455" y="5284574"/>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Purpose Specific</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Script(s)</a:t>
            </a:r>
          </a:p>
        </p:txBody>
      </p:sp>
      <p:sp>
        <p:nvSpPr>
          <p:cNvPr id="30" name="Rectangle 29"/>
          <p:cNvSpPr/>
          <p:nvPr>
            <p:custDataLst>
              <p:tags r:id="rId7"/>
            </p:custDataLst>
          </p:nvPr>
        </p:nvSpPr>
        <p:spPr bwMode="auto">
          <a:xfrm>
            <a:off x="3506733" y="1606642"/>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Template Metadata</a:t>
            </a:r>
          </a:p>
        </p:txBody>
      </p:sp>
      <p:sp>
        <p:nvSpPr>
          <p:cNvPr id="31" name="Rectangle 30"/>
          <p:cNvSpPr/>
          <p:nvPr>
            <p:custDataLst>
              <p:tags r:id="rId8"/>
            </p:custDataLst>
          </p:nvPr>
        </p:nvSpPr>
        <p:spPr bwMode="auto">
          <a:xfrm>
            <a:off x="9480532" y="4198902"/>
            <a:ext cx="2465168" cy="862044"/>
          </a:xfrm>
          <a:prstGeom prst="rect">
            <a:avLst/>
          </a:prstGeom>
          <a:solidFill>
            <a:srgbClr val="107C10"/>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bg1"/>
                </a:solidFill>
              </a:rPr>
              <a:t>Widely Re-Usable</a:t>
            </a:r>
            <a:br>
              <a:rPr lang="en-US" sz="1600" dirty="0">
                <a:ln>
                  <a:solidFill>
                    <a:schemeClr val="tx1">
                      <a:alpha val="0"/>
                    </a:schemeClr>
                  </a:solidFill>
                </a:ln>
                <a:solidFill>
                  <a:schemeClr val="bg1"/>
                </a:solidFill>
              </a:rPr>
            </a:br>
            <a:r>
              <a:rPr lang="en-US" sz="1600" dirty="0">
                <a:ln>
                  <a:solidFill>
                    <a:schemeClr val="tx1">
                      <a:alpha val="0"/>
                    </a:schemeClr>
                  </a:solidFill>
                </a:ln>
                <a:solidFill>
                  <a:schemeClr val="bg1"/>
                </a:solidFill>
              </a:rPr>
              <a:t>Script(s)</a:t>
            </a:r>
          </a:p>
        </p:txBody>
      </p:sp>
      <p:sp>
        <p:nvSpPr>
          <p:cNvPr id="32" name="Rectangle 31"/>
          <p:cNvSpPr/>
          <p:nvPr>
            <p:custDataLst>
              <p:tags r:id="rId9"/>
            </p:custDataLst>
          </p:nvPr>
        </p:nvSpPr>
        <p:spPr bwMode="auto">
          <a:xfrm>
            <a:off x="7673837" y="2459478"/>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Capability</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33" name="Rectangle 32"/>
          <p:cNvSpPr/>
          <p:nvPr>
            <p:custDataLst>
              <p:tags r:id="rId10"/>
            </p:custDataLst>
          </p:nvPr>
        </p:nvSpPr>
        <p:spPr bwMode="auto">
          <a:xfrm>
            <a:off x="7831207" y="2319178"/>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Resource</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Template(s)</a:t>
            </a:r>
          </a:p>
        </p:txBody>
      </p:sp>
      <p:sp>
        <p:nvSpPr>
          <p:cNvPr id="34" name="Rectangle 33"/>
          <p:cNvSpPr/>
          <p:nvPr>
            <p:custDataLst>
              <p:tags r:id="rId11"/>
            </p:custDataLst>
          </p:nvPr>
        </p:nvSpPr>
        <p:spPr bwMode="auto">
          <a:xfrm>
            <a:off x="5957531" y="5215423"/>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Member Resources</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35" name="Rectangle 34"/>
          <p:cNvSpPr/>
          <p:nvPr>
            <p:custDataLst>
              <p:tags r:id="rId12"/>
            </p:custDataLst>
          </p:nvPr>
        </p:nvSpPr>
        <p:spPr bwMode="auto">
          <a:xfrm>
            <a:off x="6106935" y="5096678"/>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Member Resources</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Template(s)</a:t>
            </a:r>
          </a:p>
        </p:txBody>
      </p:sp>
      <p:cxnSp>
        <p:nvCxnSpPr>
          <p:cNvPr id="36" name="Straight Arrow Connector 35"/>
          <p:cNvCxnSpPr/>
          <p:nvPr/>
        </p:nvCxnSpPr>
        <p:spPr>
          <a:xfrm>
            <a:off x="5550394" y="5054010"/>
            <a:ext cx="246797" cy="476702"/>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itle 1"/>
          <p:cNvSpPr txBox="1">
            <a:spLocks/>
          </p:cNvSpPr>
          <p:nvPr/>
        </p:nvSpPr>
        <p:spPr>
          <a:xfrm>
            <a:off x="279015" y="96661"/>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Decomposition</a:t>
            </a:r>
            <a:endParaRPr lang="en-US" sz="4705" dirty="0"/>
          </a:p>
        </p:txBody>
      </p:sp>
    </p:spTree>
    <p:extLst>
      <p:ext uri="{BB962C8B-B14F-4D97-AF65-F5344CB8AC3E}">
        <p14:creationId xmlns:p14="http://schemas.microsoft.com/office/powerpoint/2010/main" val="4114239258"/>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2510301" y="945981"/>
            <a:ext cx="9636567" cy="5758632"/>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b" anchorCtr="0"/>
          <a:lstStyle/>
          <a:p>
            <a:pPr algn="r" defTabSz="914038"/>
            <a:endParaRPr lang="en-US" sz="1765"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7" name="Table 16"/>
          <p:cNvGraphicFramePr>
            <a:graphicFrameLocks noGrp="1"/>
          </p:cNvGraphicFramePr>
          <p:nvPr>
            <p:extLst/>
          </p:nvPr>
        </p:nvGraphicFramePr>
        <p:xfrm>
          <a:off x="262626" y="1039779"/>
          <a:ext cx="1972341" cy="4362600"/>
        </p:xfrm>
        <a:graphic>
          <a:graphicData uri="http://schemas.openxmlformats.org/drawingml/2006/table">
            <a:tbl>
              <a:tblPr firstRow="1" bandRow="1">
                <a:tableStyleId>{5C22544A-7EE6-4342-B048-85BDC9FD1C3A}</a:tableStyleId>
              </a:tblPr>
              <a:tblGrid>
                <a:gridCol w="1972341">
                  <a:extLst>
                    <a:ext uri="{9D8B030D-6E8A-4147-A177-3AD203B41FA5}">
                      <a16:colId xmlns:a16="http://schemas.microsoft.com/office/drawing/2014/main" val="20000"/>
                    </a:ext>
                  </a:extLst>
                </a:gridCol>
              </a:tblGrid>
              <a:tr h="363550">
                <a:tc>
                  <a:txBody>
                    <a:bodyPr/>
                    <a:lstStyle/>
                    <a:p>
                      <a:pPr marL="0" indent="0" algn="l" defTabSz="914363" rtl="0" eaLnBrk="1" latinLnBrk="0" hangingPunct="1">
                        <a:lnSpc>
                          <a:spcPct val="100000"/>
                        </a:lnSpc>
                        <a:spcBef>
                          <a:spcPct val="20000"/>
                        </a:spcBef>
                        <a:buSzPct val="90000"/>
                        <a:buFont typeface="Wingdings" pitchFamily="2" charset="2"/>
                        <a:buNone/>
                      </a:pPr>
                      <a:r>
                        <a:rPr lang="en-US" sz="1800" kern="1200" spc="-70" dirty="0">
                          <a:ln>
                            <a:solidFill>
                              <a:schemeClr val="tx1">
                                <a:alpha val="0"/>
                              </a:schemeClr>
                            </a:solidFill>
                          </a:ln>
                          <a:solidFill>
                            <a:schemeClr val="tx1"/>
                          </a:solidFill>
                          <a:latin typeface="Segoe UI Light"/>
                          <a:ea typeface="+mn-ea"/>
                          <a:cs typeface="+mn-cs"/>
                        </a:rPr>
                        <a:t>Parameters</a:t>
                      </a:r>
                    </a:p>
                  </a:txBody>
                  <a:tcPr marL="68589" marR="68589" marT="34294" marB="34294" anchor="ctr">
                    <a:solidFill>
                      <a:schemeClr val="bg1"/>
                    </a:solidFill>
                  </a:tcPr>
                </a:tc>
                <a:extLst>
                  <a:ext uri="{0D108BD9-81ED-4DB2-BD59-A6C34878D82A}">
                    <a16:rowId xmlns:a16="http://schemas.microsoft.com/office/drawing/2014/main" val="10000"/>
                  </a:ext>
                </a:extLst>
              </a:tr>
              <a:tr h="363550">
                <a:tc>
                  <a:txBody>
                    <a:bodyPr/>
                    <a:lstStyle/>
                    <a:p>
                      <a:pPr marL="0" marR="0" indent="0" algn="l" defTabSz="914363" rtl="0" eaLnBrk="1" fontAlgn="auto" latinLnBrk="0" hangingPunct="1">
                        <a:lnSpc>
                          <a:spcPct val="100000"/>
                        </a:lnSpc>
                        <a:spcBef>
                          <a:spcPct val="20000"/>
                        </a:spcBef>
                        <a:spcAft>
                          <a:spcPts val="0"/>
                        </a:spcAft>
                        <a:buClrTx/>
                        <a:buSzPct val="90000"/>
                        <a:buFont typeface="Wingdings" pitchFamily="2" charset="2"/>
                        <a:buNone/>
                        <a:tabLst/>
                        <a:defRPr/>
                      </a:pPr>
                      <a:r>
                        <a:rPr lang="en-US" sz="1400" dirty="0">
                          <a:ln>
                            <a:solidFill>
                              <a:schemeClr val="tx1">
                                <a:alpha val="0"/>
                              </a:schemeClr>
                            </a:solidFill>
                          </a:ln>
                          <a:effectLst/>
                        </a:rPr>
                        <a:t>adminUserName</a:t>
                      </a:r>
                    </a:p>
                  </a:txBody>
                  <a:tcPr marL="68589" marR="68589" marT="34294" marB="34294" anchor="ctr"/>
                </a:tc>
                <a:extLst>
                  <a:ext uri="{0D108BD9-81ED-4DB2-BD59-A6C34878D82A}">
                    <a16:rowId xmlns:a16="http://schemas.microsoft.com/office/drawing/2014/main" val="10001"/>
                  </a:ext>
                </a:extLst>
              </a:tr>
              <a:tr h="36355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400" dirty="0">
                          <a:ln>
                            <a:solidFill>
                              <a:schemeClr val="tx1">
                                <a:alpha val="0"/>
                              </a:schemeClr>
                            </a:solidFill>
                          </a:ln>
                          <a:effectLst/>
                        </a:rPr>
                        <a:t>adminPassword</a:t>
                      </a:r>
                    </a:p>
                  </a:txBody>
                  <a:tcPr marL="68589" marR="68589" marT="34294" marB="34294" anchor="ctr"/>
                </a:tc>
                <a:extLst>
                  <a:ext uri="{0D108BD9-81ED-4DB2-BD59-A6C34878D82A}">
                    <a16:rowId xmlns:a16="http://schemas.microsoft.com/office/drawing/2014/main" val="10002"/>
                  </a:ext>
                </a:extLst>
              </a:tr>
              <a:tr h="363550">
                <a:tc>
                  <a:txBody>
                    <a:bodyPr/>
                    <a:lstStyle/>
                    <a:p>
                      <a:pPr algn="l">
                        <a:lnSpc>
                          <a:spcPct val="100000"/>
                        </a:lnSpc>
                      </a:pPr>
                      <a:r>
                        <a:rPr lang="en-US" sz="1400" dirty="0">
                          <a:ln>
                            <a:solidFill>
                              <a:schemeClr val="tx1">
                                <a:alpha val="0"/>
                              </a:schemeClr>
                            </a:solidFill>
                          </a:ln>
                          <a:effectLst/>
                        </a:rPr>
                        <a:t>storageAccountname</a:t>
                      </a:r>
                    </a:p>
                  </a:txBody>
                  <a:tcPr marL="68589" marR="68589" marT="34294" marB="34294" anchor="ctr"/>
                </a:tc>
                <a:extLst>
                  <a:ext uri="{0D108BD9-81ED-4DB2-BD59-A6C34878D82A}">
                    <a16:rowId xmlns:a16="http://schemas.microsoft.com/office/drawing/2014/main" val="10003"/>
                  </a:ext>
                </a:extLst>
              </a:tr>
              <a:tr h="363550">
                <a:tc>
                  <a:txBody>
                    <a:bodyPr/>
                    <a:lstStyle/>
                    <a:p>
                      <a:pPr algn="l">
                        <a:lnSpc>
                          <a:spcPct val="100000"/>
                        </a:lnSpc>
                      </a:pPr>
                      <a:r>
                        <a:rPr lang="en-US" sz="1400" dirty="0">
                          <a:ln>
                            <a:solidFill>
                              <a:schemeClr val="tx1">
                                <a:alpha val="0"/>
                              </a:schemeClr>
                            </a:solidFill>
                          </a:ln>
                          <a:effectLst/>
                        </a:rPr>
                        <a:t>region</a:t>
                      </a:r>
                    </a:p>
                  </a:txBody>
                  <a:tcPr marL="68589" marR="68589" marT="34294" marB="34294" anchor="ctr"/>
                </a:tc>
                <a:extLst>
                  <a:ext uri="{0D108BD9-81ED-4DB2-BD59-A6C34878D82A}">
                    <a16:rowId xmlns:a16="http://schemas.microsoft.com/office/drawing/2014/main" val="10004"/>
                  </a:ext>
                </a:extLst>
              </a:tr>
              <a:tr h="363550">
                <a:tc>
                  <a:txBody>
                    <a:bodyPr/>
                    <a:lstStyle/>
                    <a:p>
                      <a:pPr algn="l">
                        <a:lnSpc>
                          <a:spcPct val="100000"/>
                        </a:lnSpc>
                      </a:pPr>
                      <a:r>
                        <a:rPr lang="en-US" sz="1400" dirty="0">
                          <a:ln>
                            <a:solidFill>
                              <a:schemeClr val="tx1">
                                <a:alpha val="0"/>
                              </a:schemeClr>
                            </a:solidFill>
                          </a:ln>
                          <a:effectLst/>
                        </a:rPr>
                        <a:t>virtualNetworkName</a:t>
                      </a:r>
                    </a:p>
                  </a:txBody>
                  <a:tcPr marL="68589" marR="68589" marT="34294" marB="34294" anchor="ctr"/>
                </a:tc>
                <a:extLst>
                  <a:ext uri="{0D108BD9-81ED-4DB2-BD59-A6C34878D82A}">
                    <a16:rowId xmlns:a16="http://schemas.microsoft.com/office/drawing/2014/main" val="10005"/>
                  </a:ext>
                </a:extLst>
              </a:tr>
              <a:tr h="363550">
                <a:tc>
                  <a:txBody>
                    <a:bodyPr/>
                    <a:lstStyle/>
                    <a:p>
                      <a:pPr algn="l">
                        <a:lnSpc>
                          <a:spcPct val="100000"/>
                        </a:lnSpc>
                      </a:pPr>
                      <a:r>
                        <a:rPr lang="en-US" sz="1400" dirty="0">
                          <a:ln>
                            <a:solidFill>
                              <a:schemeClr val="tx1">
                                <a:alpha val="0"/>
                              </a:schemeClr>
                            </a:solidFill>
                          </a:ln>
                          <a:effectLst/>
                        </a:rPr>
                        <a:t>addressPrefix</a:t>
                      </a:r>
                    </a:p>
                  </a:txBody>
                  <a:tcPr marL="68589" marR="68589" marT="34294" marB="34294" anchor="ctr"/>
                </a:tc>
                <a:extLst>
                  <a:ext uri="{0D108BD9-81ED-4DB2-BD59-A6C34878D82A}">
                    <a16:rowId xmlns:a16="http://schemas.microsoft.com/office/drawing/2014/main" val="10006"/>
                  </a:ext>
                </a:extLst>
              </a:tr>
              <a:tr h="363550">
                <a:tc>
                  <a:txBody>
                    <a:bodyPr/>
                    <a:lstStyle/>
                    <a:p>
                      <a:pPr algn="l">
                        <a:lnSpc>
                          <a:spcPct val="100000"/>
                        </a:lnSpc>
                      </a:pPr>
                      <a:r>
                        <a:rPr lang="en-US" sz="1400" dirty="0">
                          <a:ln>
                            <a:solidFill>
                              <a:schemeClr val="tx1">
                                <a:alpha val="0"/>
                              </a:schemeClr>
                            </a:solidFill>
                          </a:ln>
                          <a:effectLst/>
                        </a:rPr>
                        <a:t>subnetName</a:t>
                      </a:r>
                    </a:p>
                  </a:txBody>
                  <a:tcPr marL="68589" marR="68589" marT="34294" marB="34294" anchor="ctr"/>
                </a:tc>
                <a:extLst>
                  <a:ext uri="{0D108BD9-81ED-4DB2-BD59-A6C34878D82A}">
                    <a16:rowId xmlns:a16="http://schemas.microsoft.com/office/drawing/2014/main" val="10007"/>
                  </a:ext>
                </a:extLst>
              </a:tr>
              <a:tr h="363550">
                <a:tc>
                  <a:txBody>
                    <a:bodyPr/>
                    <a:lstStyle/>
                    <a:p>
                      <a:pPr algn="l">
                        <a:lnSpc>
                          <a:spcPct val="100000"/>
                        </a:lnSpc>
                      </a:pPr>
                      <a:r>
                        <a:rPr lang="en-US" sz="1400" dirty="0">
                          <a:ln>
                            <a:solidFill>
                              <a:schemeClr val="tx1">
                                <a:alpha val="0"/>
                              </a:schemeClr>
                            </a:solidFill>
                          </a:ln>
                          <a:effectLst/>
                        </a:rPr>
                        <a:t>subnetPrefix</a:t>
                      </a:r>
                    </a:p>
                  </a:txBody>
                  <a:tcPr marL="68589" marR="68589" marT="34294" marB="34294" anchor="ctr"/>
                </a:tc>
                <a:extLst>
                  <a:ext uri="{0D108BD9-81ED-4DB2-BD59-A6C34878D82A}">
                    <a16:rowId xmlns:a16="http://schemas.microsoft.com/office/drawing/2014/main" val="10008"/>
                  </a:ext>
                </a:extLst>
              </a:tr>
              <a:tr h="363550">
                <a:tc>
                  <a:txBody>
                    <a:bodyPr/>
                    <a:lstStyle/>
                    <a:p>
                      <a:r>
                        <a:rPr lang="en-US" sz="1400" dirty="0"/>
                        <a:t>jumpbox</a:t>
                      </a:r>
                    </a:p>
                  </a:txBody>
                  <a:tcPr marL="89642" marR="89642" marT="44821" marB="44821"/>
                </a:tc>
                <a:extLst>
                  <a:ext uri="{0D108BD9-81ED-4DB2-BD59-A6C34878D82A}">
                    <a16:rowId xmlns:a16="http://schemas.microsoft.com/office/drawing/2014/main" val="10009"/>
                  </a:ext>
                </a:extLst>
              </a:tr>
              <a:tr h="363550">
                <a:tc>
                  <a:txBody>
                    <a:bodyPr/>
                    <a:lstStyle/>
                    <a:p>
                      <a:r>
                        <a:rPr lang="en-US" sz="1400" dirty="0"/>
                        <a:t>tshirtSize</a:t>
                      </a:r>
                    </a:p>
                  </a:txBody>
                  <a:tcPr marL="89642" marR="89642" marT="44821" marB="44821"/>
                </a:tc>
                <a:extLst>
                  <a:ext uri="{0D108BD9-81ED-4DB2-BD59-A6C34878D82A}">
                    <a16:rowId xmlns:a16="http://schemas.microsoft.com/office/drawing/2014/main" val="10010"/>
                  </a:ext>
                </a:extLst>
              </a:tr>
              <a:tr h="363550">
                <a:tc>
                  <a:txBody>
                    <a:bodyPr/>
                    <a:lstStyle/>
                    <a:p>
                      <a:r>
                        <a:rPr lang="en-US" sz="1400" dirty="0"/>
                        <a:t>osFamily</a:t>
                      </a:r>
                    </a:p>
                  </a:txBody>
                  <a:tcPr marL="89642" marR="89642" marT="44821" marB="44821"/>
                </a:tc>
                <a:extLst>
                  <a:ext uri="{0D108BD9-81ED-4DB2-BD59-A6C34878D82A}">
                    <a16:rowId xmlns:a16="http://schemas.microsoft.com/office/drawing/2014/main" val="10011"/>
                  </a:ext>
                </a:extLst>
              </a:tr>
            </a:tbl>
          </a:graphicData>
        </a:graphic>
      </p:graphicFrame>
      <p:sp>
        <p:nvSpPr>
          <p:cNvPr id="7" name="Rectangle 6"/>
          <p:cNvSpPr/>
          <p:nvPr>
            <p:custDataLst>
              <p:tags r:id="rId1"/>
            </p:custDataLst>
          </p:nvPr>
        </p:nvSpPr>
        <p:spPr bwMode="auto">
          <a:xfrm>
            <a:off x="7485252" y="1018445"/>
            <a:ext cx="2465168" cy="862044"/>
          </a:xfrm>
          <a:prstGeom prst="rect">
            <a:avLst/>
          </a:prstGeom>
          <a:solidFill>
            <a:srgbClr val="BFBFBF"/>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Shared Resources Template</a:t>
            </a:r>
          </a:p>
        </p:txBody>
      </p:sp>
      <p:sp>
        <p:nvSpPr>
          <p:cNvPr id="8" name="Rectangle 7"/>
          <p:cNvSpPr/>
          <p:nvPr>
            <p:custDataLst>
              <p:tags r:id="rId2"/>
            </p:custDataLst>
          </p:nvPr>
        </p:nvSpPr>
        <p:spPr bwMode="auto">
          <a:xfrm>
            <a:off x="7524433" y="2574446"/>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Capability</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cxnSp>
        <p:nvCxnSpPr>
          <p:cNvPr id="12" name="Straight Arrow Connector 11"/>
          <p:cNvCxnSpPr/>
          <p:nvPr/>
        </p:nvCxnSpPr>
        <p:spPr>
          <a:xfrm>
            <a:off x="2166879" y="3065671"/>
            <a:ext cx="1165145" cy="0"/>
          </a:xfrm>
          <a:prstGeom prst="straightConnector1">
            <a:avLst/>
          </a:prstGeom>
          <a:ln w="76200">
            <a:solidFill>
              <a:srgbClr val="FFC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151112" y="1676472"/>
            <a:ext cx="1165145" cy="930805"/>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154192" y="3586948"/>
            <a:ext cx="246797" cy="476702"/>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320107" y="3036305"/>
            <a:ext cx="1165145" cy="0"/>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custDataLst>
              <p:tags r:id="rId3"/>
            </p:custDataLst>
          </p:nvPr>
        </p:nvSpPr>
        <p:spPr bwMode="auto">
          <a:xfrm>
            <a:off x="9443015" y="5556917"/>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setup.sh</a:t>
            </a:r>
          </a:p>
        </p:txBody>
      </p:sp>
      <p:cxnSp>
        <p:nvCxnSpPr>
          <p:cNvPr id="22" name="Straight Arrow Connector 21"/>
          <p:cNvCxnSpPr/>
          <p:nvPr/>
        </p:nvCxnSpPr>
        <p:spPr>
          <a:xfrm flipV="1">
            <a:off x="8706526" y="4703337"/>
            <a:ext cx="522914" cy="456277"/>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689823" y="5768635"/>
            <a:ext cx="522914" cy="427809"/>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706526" y="5460857"/>
            <a:ext cx="522914" cy="20815"/>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custDataLst>
              <p:tags r:id="rId4"/>
            </p:custDataLst>
          </p:nvPr>
        </p:nvSpPr>
        <p:spPr bwMode="auto">
          <a:xfrm>
            <a:off x="3508983" y="2650872"/>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Main Template</a:t>
            </a:r>
          </a:p>
        </p:txBody>
      </p:sp>
      <p:sp>
        <p:nvSpPr>
          <p:cNvPr id="26" name="Rectangle 25"/>
          <p:cNvSpPr/>
          <p:nvPr>
            <p:custDataLst>
              <p:tags r:id="rId5"/>
            </p:custDataLst>
          </p:nvPr>
        </p:nvSpPr>
        <p:spPr bwMode="auto">
          <a:xfrm>
            <a:off x="4168405" y="4107245"/>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Known Configuration Resources</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27" name="Rectangle 26"/>
          <p:cNvSpPr/>
          <p:nvPr>
            <p:custDataLst>
              <p:tags r:id="rId6"/>
            </p:custDataLst>
          </p:nvPr>
        </p:nvSpPr>
        <p:spPr bwMode="auto">
          <a:xfrm>
            <a:off x="9562455" y="5284574"/>
            <a:ext cx="2465168" cy="862044"/>
          </a:xfrm>
          <a:prstGeom prst="rect">
            <a:avLst/>
          </a:prstGeom>
          <a:solidFill>
            <a:srgbClr val="107C10"/>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bg1"/>
                </a:solidFill>
              </a:rPr>
              <a:t>Purpose Specific</a:t>
            </a:r>
            <a:br>
              <a:rPr lang="en-US" sz="1600" dirty="0">
                <a:ln>
                  <a:solidFill>
                    <a:schemeClr val="tx1">
                      <a:alpha val="0"/>
                    </a:schemeClr>
                  </a:solidFill>
                </a:ln>
                <a:solidFill>
                  <a:schemeClr val="bg1"/>
                </a:solidFill>
              </a:rPr>
            </a:br>
            <a:r>
              <a:rPr lang="en-US" sz="1600" dirty="0">
                <a:ln>
                  <a:solidFill>
                    <a:schemeClr val="tx1">
                      <a:alpha val="0"/>
                    </a:schemeClr>
                  </a:solidFill>
                </a:ln>
                <a:solidFill>
                  <a:schemeClr val="bg1"/>
                </a:solidFill>
              </a:rPr>
              <a:t>Script(s)</a:t>
            </a:r>
          </a:p>
        </p:txBody>
      </p:sp>
      <p:sp>
        <p:nvSpPr>
          <p:cNvPr id="30" name="Rectangle 29"/>
          <p:cNvSpPr/>
          <p:nvPr>
            <p:custDataLst>
              <p:tags r:id="rId7"/>
            </p:custDataLst>
          </p:nvPr>
        </p:nvSpPr>
        <p:spPr bwMode="auto">
          <a:xfrm>
            <a:off x="3506733" y="1606642"/>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Template Metadata</a:t>
            </a:r>
          </a:p>
        </p:txBody>
      </p:sp>
      <p:sp>
        <p:nvSpPr>
          <p:cNvPr id="31" name="Rectangle 30"/>
          <p:cNvSpPr/>
          <p:nvPr>
            <p:custDataLst>
              <p:tags r:id="rId8"/>
            </p:custDataLst>
          </p:nvPr>
        </p:nvSpPr>
        <p:spPr bwMode="auto">
          <a:xfrm>
            <a:off x="9480532" y="4198902"/>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Widely Re-Usable</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Script(s)</a:t>
            </a:r>
          </a:p>
        </p:txBody>
      </p:sp>
      <p:sp>
        <p:nvSpPr>
          <p:cNvPr id="32" name="Rectangle 31"/>
          <p:cNvSpPr/>
          <p:nvPr>
            <p:custDataLst>
              <p:tags r:id="rId9"/>
            </p:custDataLst>
          </p:nvPr>
        </p:nvSpPr>
        <p:spPr bwMode="auto">
          <a:xfrm>
            <a:off x="7673837" y="2459478"/>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Capability</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33" name="Rectangle 32"/>
          <p:cNvSpPr/>
          <p:nvPr>
            <p:custDataLst>
              <p:tags r:id="rId10"/>
            </p:custDataLst>
          </p:nvPr>
        </p:nvSpPr>
        <p:spPr bwMode="auto">
          <a:xfrm>
            <a:off x="7831207" y="2319178"/>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Optional Resource</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Template(s)</a:t>
            </a:r>
          </a:p>
        </p:txBody>
      </p:sp>
      <p:sp>
        <p:nvSpPr>
          <p:cNvPr id="34" name="Rectangle 33"/>
          <p:cNvSpPr/>
          <p:nvPr>
            <p:custDataLst>
              <p:tags r:id="rId11"/>
            </p:custDataLst>
          </p:nvPr>
        </p:nvSpPr>
        <p:spPr bwMode="auto">
          <a:xfrm>
            <a:off x="5957531" y="5215423"/>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Member Resources</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a:t>
            </a:r>
          </a:p>
        </p:txBody>
      </p:sp>
      <p:sp>
        <p:nvSpPr>
          <p:cNvPr id="35" name="Rectangle 34"/>
          <p:cNvSpPr/>
          <p:nvPr>
            <p:custDataLst>
              <p:tags r:id="rId12"/>
            </p:custDataLst>
          </p:nvPr>
        </p:nvSpPr>
        <p:spPr bwMode="auto">
          <a:xfrm>
            <a:off x="6106935" y="5096678"/>
            <a:ext cx="2465168" cy="862044"/>
          </a:xfrm>
          <a:prstGeom prst="rect">
            <a:avLst/>
          </a:prstGeom>
          <a:solidFill>
            <a:schemeClr val="bg2">
              <a:lumMod val="75000"/>
            </a:schemeClr>
          </a:solidFill>
          <a:ln w="9525">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rtlCol="0" anchor="ctr" anchorCtr="0" compatLnSpc="1">
            <a:prstTxWarp prst="textNoShape">
              <a:avLst/>
            </a:prstTxWarp>
            <a:noAutofit/>
          </a:bodyPr>
          <a:lstStyle/>
          <a:p>
            <a:pPr algn="ctr" defTabSz="685703"/>
            <a:r>
              <a:rPr lang="en-US" sz="1600" dirty="0">
                <a:ln>
                  <a:solidFill>
                    <a:schemeClr val="tx1">
                      <a:alpha val="0"/>
                    </a:schemeClr>
                  </a:solidFill>
                </a:ln>
                <a:solidFill>
                  <a:schemeClr val="tx1"/>
                </a:solidFill>
              </a:rPr>
              <a:t>Member Resources</a:t>
            </a:r>
            <a:br>
              <a:rPr lang="en-US" sz="1600" dirty="0">
                <a:ln>
                  <a:solidFill>
                    <a:schemeClr val="tx1">
                      <a:alpha val="0"/>
                    </a:schemeClr>
                  </a:solidFill>
                </a:ln>
                <a:solidFill>
                  <a:schemeClr val="tx1"/>
                </a:solidFill>
              </a:rPr>
            </a:br>
            <a:r>
              <a:rPr lang="en-US" sz="1600" dirty="0">
                <a:ln>
                  <a:solidFill>
                    <a:schemeClr val="tx1">
                      <a:alpha val="0"/>
                    </a:schemeClr>
                  </a:solidFill>
                </a:ln>
                <a:solidFill>
                  <a:schemeClr val="tx1"/>
                </a:solidFill>
              </a:rPr>
              <a:t>Template(s)</a:t>
            </a:r>
          </a:p>
        </p:txBody>
      </p:sp>
      <p:cxnSp>
        <p:nvCxnSpPr>
          <p:cNvPr id="36" name="Straight Arrow Connector 35"/>
          <p:cNvCxnSpPr/>
          <p:nvPr/>
        </p:nvCxnSpPr>
        <p:spPr>
          <a:xfrm>
            <a:off x="5550394" y="5054010"/>
            <a:ext cx="246797" cy="476702"/>
          </a:xfrm>
          <a:prstGeom prst="straightConnector1">
            <a:avLst/>
          </a:prstGeom>
          <a:ln w="76200">
            <a:solidFill>
              <a:schemeClr val="bg2">
                <a:lumMod val="20000"/>
                <a:lumOff val="8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itle 1"/>
          <p:cNvSpPr txBox="1">
            <a:spLocks/>
          </p:cNvSpPr>
          <p:nvPr/>
        </p:nvSpPr>
        <p:spPr>
          <a:xfrm>
            <a:off x="279015" y="96661"/>
            <a:ext cx="11655840" cy="899537"/>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Decomposition</a:t>
            </a:r>
            <a:endParaRPr lang="en-US" sz="4705" dirty="0"/>
          </a:p>
        </p:txBody>
      </p:sp>
    </p:spTree>
    <p:extLst>
      <p:ext uri="{BB962C8B-B14F-4D97-AF65-F5344CB8AC3E}">
        <p14:creationId xmlns:p14="http://schemas.microsoft.com/office/powerpoint/2010/main" val="61013171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6223800-CB65-4DAF-8435-B41657D836CC}"/>
              </a:ext>
            </a:extLst>
          </p:cNvPr>
          <p:cNvPicPr>
            <a:picLocks noGrp="1" noChangeAspect="1"/>
          </p:cNvPicPr>
          <p:nvPr>
            <p:ph sz="quarter" idx="10"/>
          </p:nvPr>
        </p:nvPicPr>
        <p:blipFill>
          <a:blip r:embed="rId3"/>
          <a:stretch>
            <a:fillRect/>
          </a:stretch>
        </p:blipFill>
        <p:spPr>
          <a:xfrm>
            <a:off x="5294170" y="492573"/>
            <a:ext cx="6272848" cy="5880796"/>
          </a:xfrm>
          <a:prstGeom prst="rect">
            <a:avLst/>
          </a:prstGeom>
        </p:spPr>
      </p:pic>
      <p:sp>
        <p:nvSpPr>
          <p:cNvPr id="9" name="Rectangle 8">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20BFF58-50C8-476E-9081-208BE9CCDA6B}"/>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defTabSz="914400">
              <a:lnSpc>
                <a:spcPct val="90000"/>
              </a:lnSpc>
            </a:pPr>
            <a:r>
              <a:rPr lang="en-US" sz="4800" kern="1200">
                <a:solidFill>
                  <a:schemeClr val="bg1"/>
                </a:solidFill>
                <a:latin typeface="+mj-lt"/>
                <a:ea typeface="+mj-ea"/>
                <a:cs typeface="+mj-cs"/>
              </a:rPr>
              <a:t>Quick JSON Review</a:t>
            </a:r>
          </a:p>
        </p:txBody>
      </p:sp>
    </p:spTree>
    <p:extLst>
      <p:ext uri="{BB962C8B-B14F-4D97-AF65-F5344CB8AC3E}">
        <p14:creationId xmlns:p14="http://schemas.microsoft.com/office/powerpoint/2010/main" val="2199885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0FB833-8CDD-4908-9C3E-A21057895346}"/>
              </a:ext>
            </a:extLst>
          </p:cNvPr>
          <p:cNvSpPr>
            <a:spLocks noGrp="1"/>
          </p:cNvSpPr>
          <p:nvPr>
            <p:ph type="title"/>
          </p:nvPr>
        </p:nvSpPr>
        <p:spPr/>
        <p:txBody>
          <a:bodyPr/>
          <a:lstStyle/>
          <a:p>
            <a:r>
              <a:rPr lang="en-US" dirty="0"/>
              <a:t>Anatomy of an ARM Template</a:t>
            </a:r>
          </a:p>
        </p:txBody>
      </p:sp>
    </p:spTree>
    <p:extLst>
      <p:ext uri="{BB962C8B-B14F-4D97-AF65-F5344CB8AC3E}">
        <p14:creationId xmlns:p14="http://schemas.microsoft.com/office/powerpoint/2010/main" val="266815341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Deploying with Azure Resource Manager</a:t>
            </a:r>
            <a:endParaRPr lang="en-US" dirty="0"/>
          </a:p>
        </p:txBody>
      </p:sp>
      <p:sp>
        <p:nvSpPr>
          <p:cNvPr id="3" name="Text Placeholder 2"/>
          <p:cNvSpPr>
            <a:spLocks noGrp="1"/>
          </p:cNvSpPr>
          <p:nvPr>
            <p:ph type="body" sz="quarter" idx="10"/>
          </p:nvPr>
        </p:nvSpPr>
        <p:spPr/>
        <p:txBody>
          <a:bodyPr/>
          <a:lstStyle/>
          <a:p>
            <a:r>
              <a:rPr lang="en-US" dirty="0"/>
              <a:t>template-driven</a:t>
            </a:r>
          </a:p>
          <a:p>
            <a:r>
              <a:rPr lang="en-US" dirty="0"/>
              <a:t>declarative</a:t>
            </a:r>
          </a:p>
          <a:p>
            <a:r>
              <a:rPr lang="en-US" dirty="0"/>
              <a:t>idempotent</a:t>
            </a:r>
          </a:p>
          <a:p>
            <a:r>
              <a:rPr lang="en-US" dirty="0"/>
              <a:t>multi-service</a:t>
            </a:r>
          </a:p>
          <a:p>
            <a:r>
              <a:rPr lang="en-US" dirty="0"/>
              <a:t>multi-region</a:t>
            </a:r>
          </a:p>
          <a:p>
            <a:r>
              <a:rPr lang="en-US" dirty="0"/>
              <a:t>extensible</a:t>
            </a:r>
          </a:p>
          <a:p>
            <a:endParaRPr lang="en-US" dirty="0"/>
          </a:p>
        </p:txBody>
      </p:sp>
    </p:spTree>
    <p:extLst>
      <p:ext uri="{BB962C8B-B14F-4D97-AF65-F5344CB8AC3E}">
        <p14:creationId xmlns:p14="http://schemas.microsoft.com/office/powerpoint/2010/main" val="3366122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2izTa_oRzEOHBXP7ByPANA"/>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D81E84C021B642966ECA79F83B2D37" ma:contentTypeVersion="3" ma:contentTypeDescription="Create a new document." ma:contentTypeScope="" ma:versionID="3cd57a52055295ed234a25047d8f0eba">
  <xsd:schema xmlns:xsd="http://www.w3.org/2001/XMLSchema" xmlns:xs="http://www.w3.org/2001/XMLSchema" xmlns:p="http://schemas.microsoft.com/office/2006/metadata/properties" xmlns:ns2="95e5a7e8-0fbb-43ed-908d-96070cac0c4c" targetNamespace="http://schemas.microsoft.com/office/2006/metadata/properties" ma:root="true" ma:fieldsID="bbed8bd085c48ee671ab4d4b9cc864fa" ns2:_="">
    <xsd:import namespace="95e5a7e8-0fbb-43ed-908d-96070cac0c4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e5a7e8-0fbb-43ed-908d-96070cac0c4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95e5a7e8-0fbb-43ed-908d-96070cac0c4c">
      <UserInfo>
        <DisplayName>Marin Marinov</DisplayName>
        <AccountId>20</AccountId>
        <AccountType/>
      </UserInfo>
      <UserInfo>
        <DisplayName>JF Dore</DisplayName>
        <AccountId>17</AccountId>
        <AccountType/>
      </UserInfo>
      <UserInfo>
        <DisplayName>Clive Graven</DisplayName>
        <AccountId>11</AccountId>
        <AccountType/>
      </UserInfo>
      <UserInfo>
        <DisplayName>Jim Bowyer</DisplayName>
        <AccountId>12</AccountId>
        <AccountType/>
      </UserInfo>
      <UserInfo>
        <DisplayName>Krishna Venkataraman</DisplayName>
        <AccountId>13</AccountId>
        <AccountType/>
      </UserInfo>
      <UserInfo>
        <DisplayName>Don Klingspon</DisplayName>
        <AccountId>99</AccountId>
        <AccountType/>
      </UserInfo>
      <UserInfo>
        <DisplayName>Alexandre Brisebois</DisplayName>
        <AccountId>22</AccountId>
        <AccountType/>
      </UserInfo>
      <UserInfo>
        <DisplayName>Tyler Doerksen</DisplayName>
        <AccountId>16</AccountId>
        <AccountType/>
      </UserInfo>
      <UserInfo>
        <DisplayName>Richard Iwasa</DisplayName>
        <AccountId>14</AccountId>
        <AccountType/>
      </UserInfo>
      <UserInfo>
        <DisplayName>Greg Carnie</DisplayName>
        <AccountId>1359</AccountId>
        <AccountType/>
      </UserInfo>
      <UserInfo>
        <DisplayName>Alessandro Segala</DisplayName>
        <AccountId>75</AccountId>
        <AccountType/>
      </UserInfo>
      <UserInfo>
        <DisplayName>Matthew Nip</DisplayName>
        <AccountId>107</AccountId>
        <AccountType/>
      </UserInfo>
      <UserInfo>
        <DisplayName>JF Gamache</DisplayName>
        <AccountId>140</AccountId>
        <AccountType/>
      </UserInfo>
      <UserInfo>
        <DisplayName>Vincent-Philippe Lauzon</DisplayName>
        <AccountId>172</AccountId>
        <AccountType/>
      </UserInfo>
      <UserInfo>
        <DisplayName>Kevin Hilscher</DisplayName>
        <AccountId>149</AccountId>
        <AccountType/>
      </UserInfo>
      <UserInfo>
        <DisplayName>Tim Lawless</DisplayName>
        <AccountId>547</AccountId>
        <AccountType/>
      </UserInfo>
      <UserInfo>
        <DisplayName>Senthuran Sivananthan</DisplayName>
        <AccountId>284</AccountId>
        <AccountType/>
      </UserInfo>
      <UserInfo>
        <DisplayName>Ozge Yeloglu</DisplayName>
        <AccountId>703</AccountId>
        <AccountType/>
      </UserInfo>
      <UserInfo>
        <DisplayName>Pushker Sahai</DisplayName>
        <AccountId>551</AccountId>
        <AccountType/>
      </UserInfo>
      <UserInfo>
        <DisplayName>Sebastien Gauthier</DisplayName>
        <AccountId>96</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50ECAB-A057-4290-AE51-C367571C60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e5a7e8-0fbb-43ed-908d-96070cac0c4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6D0583A-A1DA-4EDE-9B26-A1EBBF47454C}">
  <ds:schemaRefs>
    <ds:schemaRef ds:uri="http://purl.org/dc/elements/1.1/"/>
    <ds:schemaRef ds:uri="http://schemas.microsoft.com/office/infopath/2007/PartnerControls"/>
    <ds:schemaRef ds:uri="http://purl.org/dc/dcmitype/"/>
    <ds:schemaRef ds:uri="http://purl.org/dc/terms/"/>
    <ds:schemaRef ds:uri="95e5a7e8-0fbb-43ed-908d-96070cac0c4c"/>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EA9B229-24B9-469E-BCF9-DAE89D856C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4895</Words>
  <Application>Microsoft Office PowerPoint</Application>
  <PresentationFormat>Widescreen</PresentationFormat>
  <Paragraphs>817</Paragraphs>
  <Slides>69</Slides>
  <Notes>69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69</vt:i4>
      </vt:variant>
    </vt:vector>
  </HeadingPairs>
  <TitlesOfParts>
    <vt:vector size="81" baseType="lpstr">
      <vt:lpstr>MS PGothic</vt:lpstr>
      <vt:lpstr>Arial</vt:lpstr>
      <vt:lpstr>Avenir LT Pro 45 Book</vt:lpstr>
      <vt:lpstr>Calibri</vt:lpstr>
      <vt:lpstr>Consolas</vt:lpstr>
      <vt:lpstr>Courier New</vt:lpstr>
      <vt:lpstr>Segoe UI</vt:lpstr>
      <vt:lpstr>Segoe UI Light</vt:lpstr>
      <vt:lpstr>Segoe UI Semibold</vt:lpstr>
      <vt:lpstr>Wingdings</vt:lpstr>
      <vt:lpstr>1_Office Theme</vt:lpstr>
      <vt:lpstr>5-30629_Build_Template_WHITE</vt:lpstr>
      <vt:lpstr>Hands On Lab Instructor Notes</vt:lpstr>
      <vt:lpstr>Student PC Requirements</vt:lpstr>
      <vt:lpstr>Introduction to  Azure Resource Manager (ARM) Templates</vt:lpstr>
      <vt:lpstr>Goals</vt:lpstr>
      <vt:lpstr>Quick Intro to ARM</vt:lpstr>
      <vt:lpstr>Example</vt:lpstr>
      <vt:lpstr>Quick JSON Review</vt:lpstr>
      <vt:lpstr>Anatomy of an ARM Template</vt:lpstr>
      <vt:lpstr>Deploying with Azure Resource Manager</vt:lpstr>
      <vt:lpstr>Resource Group</vt:lpstr>
      <vt:lpstr>Resource group</vt:lpstr>
      <vt:lpstr>imperative  vs. declarative</vt:lpstr>
      <vt:lpstr>Typical process</vt:lpstr>
      <vt:lpstr>What you need to start</vt:lpstr>
      <vt:lpstr>Deploy a Linux VM using PowerShell</vt:lpstr>
      <vt:lpstr>Steps</vt:lpstr>
      <vt:lpstr>Linux VM ARM Template Walkthrough</vt:lpstr>
      <vt:lpstr>Cmdlets used</vt:lpstr>
      <vt:lpstr>Template composition</vt:lpstr>
      <vt:lpstr>Parameters</vt:lpstr>
      <vt:lpstr>Parameter example</vt:lpstr>
      <vt:lpstr>Variables</vt:lpstr>
      <vt:lpstr>Resources</vt:lpstr>
      <vt:lpstr>Resource example</vt:lpstr>
      <vt:lpstr>Outputs – passing state</vt:lpstr>
      <vt:lpstr>Passing State – Output variables</vt:lpstr>
      <vt:lpstr>Template language functions and expressions</vt:lpstr>
      <vt:lpstr>Creating multiple instances of a resource type</vt:lpstr>
      <vt:lpstr>Multiple resource instances – looping on an index value</vt:lpstr>
      <vt:lpstr>Schema and apiVersion</vt:lpstr>
      <vt:lpstr>Inside the Box vs. Outside the Box</vt:lpstr>
      <vt:lpstr>Leveraging Quickstart templates</vt:lpstr>
      <vt:lpstr>Deploy using the Azure Portal</vt:lpstr>
      <vt:lpstr>Create, debug, deploy an ARM Template</vt:lpstr>
      <vt:lpstr>Lab – Customizing an ARM Template</vt:lpstr>
      <vt:lpstr>Check an ARM template into a source code repository </vt:lpstr>
      <vt:lpstr>Key Git Commands</vt:lpstr>
      <vt:lpstr>Deploy an ARM template using a VSTS release pipeline</vt:lpstr>
      <vt:lpstr>PowerPoint Presentation</vt:lpstr>
      <vt:lpstr>Appendix</vt:lpstr>
      <vt:lpstr>Tools</vt:lpstr>
      <vt:lpstr>Custom Script Extension</vt:lpstr>
      <vt:lpstr>Desired State Configuration (DSC)</vt:lpstr>
      <vt:lpstr>Cmdlets reference</vt:lpstr>
      <vt:lpstr>Cmdlets reference</vt:lpstr>
      <vt:lpstr>Template composition</vt:lpstr>
      <vt:lpstr>Deploying Multiple Instances</vt:lpstr>
      <vt:lpstr>Multiple VMs</vt:lpstr>
      <vt:lpstr>Defining dependencies</vt:lpstr>
      <vt:lpstr>ARM generic cmdlets use cases</vt:lpstr>
      <vt:lpstr>ARM Resource Providers specialized cmdlets</vt:lpstr>
      <vt:lpstr>Example of Resource Provider specific cmdlets</vt:lpstr>
      <vt:lpstr>Example of a large solution deployment</vt:lpstr>
      <vt:lpstr>Known Configurations/SKUs vs. Free Form</vt:lpstr>
      <vt:lpstr>Example of a complex ARM template</vt:lpstr>
      <vt:lpstr>Deploy a complex solution using ARM templates</vt:lpstr>
      <vt:lpstr>Common Template Scopes</vt:lpstr>
      <vt:lpstr>Creating “roles” or “tiers”</vt:lpstr>
      <vt:lpstr>Template Linking</vt:lpstr>
      <vt:lpstr>Template Execution</vt:lpstr>
      <vt:lpstr>Control 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2015-09-09T19:37:33Z</dcterms:created>
  <dcterms:modified xsi:type="dcterms:W3CDTF">2017-12-15T03:27:33Z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0x01010036D81E84C021B642966ECA79F83B2D37</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kehilsch@microsoft.com</vt:lpwstr>
  </property>
  <property fmtid="{D5CDD505-2E9C-101B-9397-08002B2CF9AE}" pid="6" name="MSIP_Label_f42aa342-8706-4288-bd11-ebb85995028c_SetDate">
    <vt:lpwstr>2017-12-08T21:06:43.5181656Z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