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85" r:id="rId2"/>
    <p:sldId id="759" r:id="rId3"/>
    <p:sldId id="760" r:id="rId4"/>
    <p:sldId id="761" r:id="rId5"/>
    <p:sldId id="762" r:id="rId6"/>
    <p:sldId id="763" r:id="rId7"/>
    <p:sldId id="764" r:id="rId8"/>
    <p:sldId id="765" r:id="rId9"/>
    <p:sldId id="766" r:id="rId10"/>
    <p:sldId id="767" r:id="rId11"/>
    <p:sldId id="286" r:id="rId12"/>
    <p:sldId id="768" r:id="rId13"/>
    <p:sldId id="769" r:id="rId14"/>
    <p:sldId id="770" r:id="rId15"/>
    <p:sldId id="771" r:id="rId16"/>
    <p:sldId id="772" r:id="rId17"/>
    <p:sldId id="773" r:id="rId18"/>
    <p:sldId id="774" r:id="rId19"/>
    <p:sldId id="775" r:id="rId20"/>
    <p:sldId id="776" r:id="rId21"/>
    <p:sldId id="777" r:id="rId22"/>
    <p:sldId id="28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87" r:id="rId33"/>
    <p:sldId id="288" r:id="rId34"/>
    <p:sldId id="788" r:id="rId35"/>
    <p:sldId id="789" r:id="rId36"/>
    <p:sldId id="790" r:id="rId37"/>
    <p:sldId id="791" r:id="rId38"/>
    <p:sldId id="792" r:id="rId39"/>
    <p:sldId id="793" r:id="rId40"/>
    <p:sldId id="794" r:id="rId41"/>
    <p:sldId id="795" r:id="rId42"/>
    <p:sldId id="796" r:id="rId43"/>
    <p:sldId id="797" r:id="rId44"/>
    <p:sldId id="289" r:id="rId45"/>
    <p:sldId id="798" r:id="rId46"/>
    <p:sldId id="799" r:id="rId47"/>
    <p:sldId id="800" r:id="rId48"/>
    <p:sldId id="801" r:id="rId49"/>
    <p:sldId id="802" r:id="rId50"/>
    <p:sldId id="803" r:id="rId51"/>
    <p:sldId id="804" r:id="rId52"/>
    <p:sldId id="805" r:id="rId53"/>
    <p:sldId id="806" r:id="rId54"/>
    <p:sldId id="807" r:id="rId55"/>
    <p:sldId id="290" r:id="rId56"/>
    <p:sldId id="808" r:id="rId57"/>
    <p:sldId id="809" r:id="rId58"/>
    <p:sldId id="810" r:id="rId59"/>
    <p:sldId id="811" r:id="rId60"/>
    <p:sldId id="812" r:id="rId61"/>
    <p:sldId id="813" r:id="rId62"/>
    <p:sldId id="814" r:id="rId63"/>
    <p:sldId id="815" r:id="rId64"/>
    <p:sldId id="816" r:id="rId65"/>
    <p:sldId id="817" r:id="rId66"/>
    <p:sldId id="291" r:id="rId67"/>
    <p:sldId id="818" r:id="rId68"/>
    <p:sldId id="819" r:id="rId69"/>
    <p:sldId id="820" r:id="rId70"/>
    <p:sldId id="821" r:id="rId71"/>
    <p:sldId id="822" r:id="rId72"/>
    <p:sldId id="823" r:id="rId73"/>
    <p:sldId id="824" r:id="rId74"/>
    <p:sldId id="825" r:id="rId75"/>
    <p:sldId id="826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2" id="{6C76CEBA-939D-48A8-A817-BF0DBE1FDC11}">
          <p14:sldIdLst>
            <p14:sldId id="285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</p14:sldIdLst>
        </p14:section>
        <p14:section name="CHAPTER 3" id="{FE82ED97-ACF7-49DD-8D54-EF715B2B8B98}">
          <p14:sldIdLst>
            <p14:sldId id="286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</p14:sldIdLst>
        </p14:section>
        <p14:section name="CHAPTER 4" id="{2EFC16BB-DE5D-4E7C-BC0A-55A8446DC62B}">
          <p14:sldIdLst>
            <p14:sldId id="28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</p14:sldIdLst>
        </p14:section>
        <p14:section name="CHAPTER 5" id="{6F9DB02E-4B0E-4823-AA48-1827ACFE9F2F}">
          <p14:sldIdLst>
            <p14:sldId id="288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</p14:sldIdLst>
        </p14:section>
        <p14:section name="CHAPTER 6" id="{F1279E93-7B72-432B-98CE-5DAB5A097374}">
          <p14:sldIdLst>
            <p14:sldId id="289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</p14:sldIdLst>
        </p14:section>
        <p14:section name="CHAPTER 7" id="{850E8881-0FAE-4171-BC2E-50009F3CA3AA}">
          <p14:sldIdLst>
            <p14:sldId id="290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</p14:sldIdLst>
        </p14:section>
        <p14:section name="CHAPTER 8" id="{3B287F53-4954-49A3-8133-B69D15E0FD86}">
          <p14:sldIdLst>
            <p14:sldId id="291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9"/>
    <a:srgbClr val="FEFBF1"/>
    <a:srgbClr val="F3EFF6"/>
    <a:srgbClr val="F04E5E"/>
    <a:srgbClr val="828384"/>
    <a:srgbClr val="FFE07F"/>
    <a:srgbClr val="8D5BA6"/>
    <a:srgbClr val="FFFDFC"/>
    <a:srgbClr val="FCFCFC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84325" autoAdjust="0"/>
  </p:normalViewPr>
  <p:slideViewPr>
    <p:cSldViewPr snapToGrid="0">
      <p:cViewPr varScale="1">
        <p:scale>
          <a:sx n="79" d="100"/>
          <a:sy n="79" d="100"/>
        </p:scale>
        <p:origin x="432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B5C5F-732A-431D-9581-B47856AE7F3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12A4E-F7B1-4197-9224-62ACD9E5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2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53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8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7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36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58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84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75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6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5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86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69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11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2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1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45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5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85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4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0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60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01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0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6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20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62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8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95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59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1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62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09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22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32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9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44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373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95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361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69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69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132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70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4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348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71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774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72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41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73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409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74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5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75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7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9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2A4E-F7B1-4197-9224-62ACD9E5C5A4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1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0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2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1-1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토끼야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안녕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D5BA6"/>
                </a:solidFill>
                <a:effectLst/>
                <a:uLnTx/>
                <a:uFillTx/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8D5BA6"/>
              </a:solidFill>
              <a:effectLst/>
              <a:uLnTx/>
              <a:uFillTx/>
              <a:latin typeface="Tmon몬소리OTF Black" panose="02000A03000000000000" pitchFamily="50" charset="-127"/>
              <a:ea typeface="Tmon몬소리OTF Black" panose="02000A03000000000000" pitchFamily="50" charset="-127"/>
              <a:cs typeface="+mn-cs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859494" y="2095500"/>
            <a:ext cx="4495800" cy="2667000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나무 밑에 앉아 있던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앨리스는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 점점 따분해지기 시작했어요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그때였어요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갑자기 회중시계를 들고 있는 흰 토끼 한 마리가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앨리스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 옆을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쌩하니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 지나가는 것 아니겠어요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?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흰 토끼가 들리도록 크게 인사해볼까요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?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  <a:t> </a:t>
            </a:r>
            <a:b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제주명조" panose="02000300000000000000" pitchFamily="2" charset="-127"/>
                <a:ea typeface="제주명조" panose="02000300000000000000" pitchFamily="2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제주명조" panose="02000300000000000000" pitchFamily="2" charset="-127"/>
              <a:ea typeface="제주명조" panose="02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79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6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3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6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9137-5E64-4618-A91A-123573840E4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56F3-6294-4476-B03A-61C783491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24150" y="2484438"/>
            <a:ext cx="6743700" cy="1889125"/>
            <a:chOff x="2724150" y="2168525"/>
            <a:chExt cx="6743700" cy="1889125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2724150" y="2800350"/>
              <a:ext cx="6743700" cy="12573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프로그램의 기본 재료</a:t>
              </a:r>
              <a:endParaRPr lang="ko-KR" altLang="en-US" dirty="0">
                <a:solidFill>
                  <a:srgbClr val="3F90CE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  <p:sp>
          <p:nvSpPr>
            <p:cNvPr id="4" name="제목 1"/>
            <p:cNvSpPr txBox="1">
              <a:spLocks/>
            </p:cNvSpPr>
            <p:nvPr/>
          </p:nvSpPr>
          <p:spPr>
            <a:xfrm>
              <a:off x="2724150" y="2168525"/>
              <a:ext cx="6743700" cy="939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800" dirty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chapter </a:t>
              </a:r>
              <a:r>
                <a:rPr lang="en-US" altLang="ko-KR" sz="2800" dirty="0" smtClean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2</a:t>
              </a:r>
              <a:endParaRPr lang="ko-KR" altLang="en-US" sz="2800" dirty="0">
                <a:solidFill>
                  <a:srgbClr val="8D5BA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414238"/>
          <a:ext cx="6001867" cy="210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중 변수의 이름으로 적합한 것을 모두 고르세요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1) _fruits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2) 2nd_candy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3) candy bag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4) </a:t>
                      </a:r>
                      <a:r>
                        <a:rPr lang="en-US" altLang="ko-KR" sz="1400" b="0" kern="1200" noProof="0" dirty="0" err="1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student_id</a:t>
                      </a:r>
                      <a:endParaRPr lang="en-US" altLang="ko-KR" sz="1400" b="0" kern="1200" noProof="0" dirty="0" smtClean="0">
                        <a:solidFill>
                          <a:schemeClr val="tx1"/>
                        </a:solidFill>
                        <a:latin typeface="제주명조" panose="02000300000000000000" pitchFamily="2" charset="-127"/>
                        <a:ea typeface="제주명조" panose="02000300000000000000" pitchFamily="2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140787" y="3093387"/>
            <a:ext cx="882573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0787" y="4062095"/>
            <a:ext cx="1202613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219575" y="2484438"/>
            <a:ext cx="3752850" cy="1889125"/>
            <a:chOff x="4219575" y="2168525"/>
            <a:chExt cx="3752850" cy="1889125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4219575" y="2800350"/>
              <a:ext cx="3752850" cy="12573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재료 모으기</a:t>
              </a:r>
              <a:endParaRPr lang="ko-KR" altLang="en-US" dirty="0">
                <a:solidFill>
                  <a:srgbClr val="3F90CE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  <p:sp>
          <p:nvSpPr>
            <p:cNvPr id="4" name="제목 1"/>
            <p:cNvSpPr txBox="1">
              <a:spLocks/>
            </p:cNvSpPr>
            <p:nvPr/>
          </p:nvSpPr>
          <p:spPr>
            <a:xfrm>
              <a:off x="4219575" y="2168525"/>
              <a:ext cx="3752850" cy="939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800" dirty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chapter </a:t>
              </a:r>
              <a:r>
                <a:rPr lang="en-US" altLang="ko-KR" sz="2800" dirty="0" smtClean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3</a:t>
              </a:r>
              <a:endParaRPr lang="ko-KR" altLang="en-US" sz="2800" dirty="0">
                <a:solidFill>
                  <a:srgbClr val="8D5BA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8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671350"/>
          <a:ext cx="6001867" cy="157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[1, 2, 3]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3]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2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1539780"/>
          <a:ext cx="6001867" cy="384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01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 = []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fruits.append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fruits.append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fruits.append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7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671350"/>
          <a:ext cx="6001867" cy="157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 = ['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print(fruits[1])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1887939"/>
          <a:ext cx="6001867" cy="318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실행 결과를 골라보세요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fruits = ['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fruits[1] = 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거봉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print(fruits)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1) ['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멜론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', '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레몬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']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2) ['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멜론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', '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거봉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']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3) ['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거봉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', '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레몬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']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4) ['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거봉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', '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멜론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']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129456" y="3979819"/>
            <a:ext cx="1466357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294160"/>
          <a:ext cx="6001867" cy="23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[1, 3]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= 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nums.append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nums.append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(4)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3, 4]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1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419890"/>
          <a:ext cx="6001867" cy="208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[1, 2, 3, 4, 5]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[2])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[-3])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294160"/>
          <a:ext cx="6001867" cy="23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 = ['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del fruits[0]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8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419890"/>
          <a:ext cx="6001867" cy="208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[1, 2, 3, 4, 5]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[0:3])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[2:5])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[3, 4, 5]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294160"/>
          <a:ext cx="6001867" cy="23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빈칸에 연산자를 넣어보세요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228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print(3 + 1 - 2)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print(3 - 1 + 2)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print(3 * 1 - 2)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7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294160"/>
          <a:ext cx="6001867" cy="23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 = ['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거봉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거봉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fruits.sort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거봉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']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3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671350"/>
          <a:ext cx="6001867" cy="157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[1, 1, 1, 2, 2, 3]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nums.count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(1))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33775" y="2484438"/>
            <a:ext cx="5124450" cy="1889125"/>
            <a:chOff x="3533775" y="2168525"/>
            <a:chExt cx="5124450" cy="1889125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3533775" y="2800350"/>
              <a:ext cx="5124450" cy="12573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횟수로 반복하기</a:t>
              </a:r>
              <a:endParaRPr lang="ko-KR" altLang="en-US" dirty="0">
                <a:solidFill>
                  <a:srgbClr val="3F90CE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  <p:sp>
          <p:nvSpPr>
            <p:cNvPr id="4" name="제목 1"/>
            <p:cNvSpPr txBox="1">
              <a:spLocks/>
            </p:cNvSpPr>
            <p:nvPr/>
          </p:nvSpPr>
          <p:spPr>
            <a:xfrm>
              <a:off x="3533775" y="2168525"/>
              <a:ext cx="5124450" cy="939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800" dirty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chapter </a:t>
              </a:r>
              <a:r>
                <a:rPr lang="en-US" altLang="ko-KR" sz="2800" dirty="0" smtClean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4</a:t>
              </a:r>
              <a:endParaRPr lang="ko-KR" altLang="en-US" sz="2800" dirty="0">
                <a:solidFill>
                  <a:srgbClr val="8D5BA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270780"/>
          <a:ext cx="6399136" cy="24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num in [3, 1, 2]: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print(num)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5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95542"/>
              </p:ext>
            </p:extLst>
          </p:nvPr>
        </p:nvGraphicFramePr>
        <p:xfrm>
          <a:off x="2896432" y="2143240"/>
          <a:ext cx="6399136" cy="25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를 한번만 사용해서 아래 코드와 같은 결과가 나오게 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1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clover in clovers: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print(clover)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	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0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145050"/>
          <a:ext cx="6399136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리스트의 정수를 차례로 가져와 아래 그림과 같은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층짜리 별을 찍어보세요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stars = [2, 1, 3]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stars: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print('*' *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***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145050"/>
          <a:ext cx="6399136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리스트에 저장되어 있는 모든 카드 번호의 평균을 구해서 출력하세요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370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card_nums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[1, 3, 6, 7]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card_nums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total = total +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print(total / 4)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4.25</a:t>
                      </a:r>
                      <a:endParaRPr lang="ko-KR" altLang="en-US" sz="11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41464"/>
              </p:ext>
            </p:extLst>
          </p:nvPr>
        </p:nvGraphicFramePr>
        <p:xfrm>
          <a:off x="2896432" y="634732"/>
          <a:ext cx="6399136" cy="57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실행 결과를 골라보세요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[2, 1, 0]: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print(clovers[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expected an indented block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err="1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NameError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name ‘clovers' is not defined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44045" y="4591517"/>
            <a:ext cx="6505695" cy="91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396510"/>
          <a:ext cx="6399136" cy="215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range(2):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145050"/>
          <a:ext cx="6399136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range(3):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print(clovers[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294160"/>
          <a:ext cx="6001867" cy="210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출력 결과가 다른 하나를 골라보세요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1) print(8 / 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2) print(2 * 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3) print(8.0 / 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4) print(8.5 // 2)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095067" y="3303143"/>
            <a:ext cx="1343583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34069"/>
              </p:ext>
            </p:extLst>
          </p:nvPr>
        </p:nvGraphicFramePr>
        <p:xfrm>
          <a:off x="2896432" y="2270780"/>
          <a:ext cx="6399136" cy="24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와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range()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로 아래 그림과 같은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층짜리 별을 찍어보세요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range(1, 4):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print('*' *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***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38278"/>
              </p:ext>
            </p:extLst>
          </p:nvPr>
        </p:nvGraphicFramePr>
        <p:xfrm>
          <a:off x="2896432" y="452371"/>
          <a:ext cx="6399136" cy="6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중 출력 결과가 다른 하나를 골라보세요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[0, 1, 2, 3]: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total = total +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print(total)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range(4):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total = total +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print(total)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range(0,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5)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total = total +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print(total)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range(1,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4)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total = total +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print(total)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41735" y="3756912"/>
            <a:ext cx="6483240" cy="1409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270780"/>
          <a:ext cx="6399136" cy="24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[0, 1, 2, 3, 4, 5]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[1:3]: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2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95725" y="2484438"/>
            <a:ext cx="4400550" cy="1889125"/>
            <a:chOff x="3895725" y="2168525"/>
            <a:chExt cx="4400550" cy="1889125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3895725" y="2800350"/>
              <a:ext cx="4400550" cy="12573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조건 판단하기</a:t>
              </a:r>
              <a:endParaRPr lang="ko-KR" altLang="en-US" dirty="0">
                <a:solidFill>
                  <a:srgbClr val="3F90CE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  <p:sp>
          <p:nvSpPr>
            <p:cNvPr id="4" name="제목 1"/>
            <p:cNvSpPr txBox="1">
              <a:spLocks/>
            </p:cNvSpPr>
            <p:nvPr/>
          </p:nvSpPr>
          <p:spPr>
            <a:xfrm>
              <a:off x="3895725" y="2168525"/>
              <a:ext cx="4400550" cy="939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800" dirty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chapter </a:t>
              </a:r>
              <a:r>
                <a:rPr lang="en-US" altLang="ko-KR" sz="2800" dirty="0" smtClean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5</a:t>
              </a:r>
              <a:endParaRPr lang="ko-KR" altLang="en-US" sz="2800" dirty="0">
                <a:solidFill>
                  <a:srgbClr val="8D5BA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1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145050"/>
          <a:ext cx="6399136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num1 = 55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num2 = 13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print(num1 &lt;= num2)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print(num1 != num2)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522240"/>
          <a:ext cx="6399136" cy="19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MVP = '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하트잭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print(MVP ==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공작부인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82729"/>
              </p:ext>
            </p:extLst>
          </p:nvPr>
        </p:nvGraphicFramePr>
        <p:xfrm>
          <a:off x="3095067" y="2414238"/>
          <a:ext cx="6001867" cy="210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출력 결과가 다른 하나를 골라보세요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1) print(2 &gt; 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2) print(2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+mn-cs"/>
                        </a:rPr>
                        <a:t>!=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 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3) print(False)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4) print(2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나눔명조" panose="02020603020101020101" pitchFamily="18" charset="-127"/>
                          <a:ea typeface="나눔명조" panose="02020603020101020101" pitchFamily="18" charset="-127"/>
                          <a:cs typeface="+mn-cs"/>
                        </a:rPr>
                        <a:t>==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 5)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118879" y="3403121"/>
            <a:ext cx="1381684" cy="302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2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145050"/>
          <a:ext cx="6399136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odd_nums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range(10):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% 2 == 1: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odd_nums.append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odd_nums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3, 5, 7, 9]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145050"/>
          <a:ext cx="6399136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switch 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켜짐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switch ==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켜짐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조명이 켜졌어요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조명이 꺼졌어요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조명이 켜졌어요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1893590"/>
          <a:ext cx="6399136" cy="315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price = 10000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price &gt; 10000: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너무 비싸요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price &gt; 5000: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괜찮은 가격이네요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정말 싸요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괜찮은 가격이네요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7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254218"/>
          <a:ext cx="6001867" cy="242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딸기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11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개를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명의 친구들에게 나눠주려고 합니다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나눠주고 남는 딸기의 개수를 출력하는 코드로 올바른 것을 골라보세요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1) print(11 / 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2) print(11 % 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3) print(11 // 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4) print(11 ** 3)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95067" y="3582035"/>
            <a:ext cx="1461693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019320"/>
          <a:ext cx="6399136" cy="290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input_number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-9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input_number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&lt;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absolute_value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input_number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* -1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absolute_value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input_number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absolute_value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1516400"/>
          <a:ext cx="6399136" cy="391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total_price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choices = ['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버섯스프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당근주스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벌꿀파이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choice in choices: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choice == '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버섯스프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total_price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total_price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+ 8000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choice ==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당근주스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total_price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total_price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+ 4500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choice ==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벌꿀파이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total_price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total_price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+ 6000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총 주문금액은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total_price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원입니다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총 주문금액은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18500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원입니다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1013480"/>
          <a:ext cx="6399136" cy="491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7135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print(clovers)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clover in clovers: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clover ==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print(clover,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안녕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!')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clover ==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print(clover,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반가워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!')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clover ==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print(clover, '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잘가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!')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넌 누구니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?')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1’, 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2’, 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3']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반가워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잘가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2886"/>
              </p:ext>
            </p:extLst>
          </p:nvPr>
        </p:nvGraphicFramePr>
        <p:xfrm>
          <a:off x="2896432" y="1503247"/>
          <a:ext cx="6399136" cy="385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61568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 조건을 참고해 윤년을 계산하는 코드를 작성하세요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625475" marR="0" lvl="1" indent="-16827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연도가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400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으로 나누어 떨어지면 윤년입니다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625475" marR="0" lvl="1" indent="-16827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연수가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로 나누어 떨어지면서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100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으로 나누어 떨어지지 않으면 윤년입니다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7186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year = 2016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if year % 400 ==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print(year,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년은 윤년입니다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year % 4 == 0 and year % 100 !=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print(year,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년은 윤년입니다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print(year,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년은 윤년이 아닙니다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7186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</a:t>
                      </a:r>
                      <a:endParaRPr lang="en-US" altLang="ko-KR" sz="11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2016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년은 윤년입니다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7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90875" y="2484438"/>
            <a:ext cx="5810250" cy="1889125"/>
            <a:chOff x="3190875" y="2168525"/>
            <a:chExt cx="5810250" cy="1889125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3190875" y="2800350"/>
              <a:ext cx="5810250" cy="12573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조건으로 반복하기</a:t>
              </a:r>
              <a:endParaRPr lang="ko-KR" altLang="en-US" dirty="0">
                <a:solidFill>
                  <a:srgbClr val="3F90CE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  <p:sp>
          <p:nvSpPr>
            <p:cNvPr id="4" name="제목 1"/>
            <p:cNvSpPr txBox="1">
              <a:spLocks/>
            </p:cNvSpPr>
            <p:nvPr/>
          </p:nvSpPr>
          <p:spPr>
            <a:xfrm>
              <a:off x="3190875" y="2168525"/>
              <a:ext cx="5810250" cy="939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800" dirty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chapter </a:t>
              </a:r>
              <a:r>
                <a:rPr lang="en-US" altLang="ko-KR" sz="2800" dirty="0" smtClean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6</a:t>
              </a:r>
              <a:endParaRPr lang="ko-KR" altLang="en-US" sz="2800" dirty="0">
                <a:solidFill>
                  <a:srgbClr val="8D5BA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3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019320"/>
          <a:ext cx="6399136" cy="290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count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count &lt; 3: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print(count)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count = count + 1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5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019320"/>
          <a:ext cx="6399136" cy="290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count =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count &lt; 4: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count = count + 1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print(count)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35066"/>
              </p:ext>
            </p:extLst>
          </p:nvPr>
        </p:nvGraphicFramePr>
        <p:xfrm>
          <a:off x="2896432" y="1893590"/>
          <a:ext cx="6399136" cy="315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count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count &lt;= 5: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count % 2 !=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print(count)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count = count + 1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2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019320"/>
          <a:ext cx="6399136" cy="290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다음은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부터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까지의 총합을 구하는 코드입니다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sum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count =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count &lt;= 5: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sum = sum + count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count = count + 1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총합은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sum)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총합은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019320"/>
          <a:ext cx="6399136" cy="290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다음은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부터 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까지 거꾸로 세는 코드입니다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count = 3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count &gt;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print(count)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count = count – 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797080"/>
          <a:ext cx="6001867" cy="132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333581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57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print('2' + '4')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452371"/>
          <a:ext cx="6399136" cy="6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출력하는 코드를 고르세요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6505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&lt; 3: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print(clovers[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3824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05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&lt; 3: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print(clovers[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382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01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range(0, 2):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print(clovers[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382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01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range(1, 3):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print(clovers[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40859" y="916076"/>
          <a:ext cx="1933986" cy="107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17"/>
                <a:gridCol w="1648769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838514" y="912681"/>
            <a:ext cx="6518846" cy="1656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887750"/>
          <a:ext cx="6399136" cy="51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price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price != -1: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price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(input('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가격을 입력하세요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종료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:-1): '))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price &gt; 10000: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너무 비싸요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price &gt; 5000: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괜찮은 가격이네요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elif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price &gt;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정말 싸요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가격을 입력하세요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종료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:-1): 3000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정말 싸요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가격을 입력하세요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종료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:-1): 15000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너무 비싸요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가격을 입력하세요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종료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:-1): 7500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괜찮은 가격이네요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가격을 입력하세요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종료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:-1): -1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703831"/>
          <a:ext cx="6399136" cy="5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중 출력 결과가 다른 코드를 골라보세요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range(3):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안녕 거북이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3293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j in range(0, 3):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안녕 거북이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j)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329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96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k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k &lt;= 3: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안녕 거북이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k)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k = k + 1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329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07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 = 0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True: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안녕 거북이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l)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l = l + 1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l == 3: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break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36577" y="2993731"/>
            <a:ext cx="6518846" cy="1425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76137"/>
              </p:ext>
            </p:extLst>
          </p:nvPr>
        </p:nvGraphicFramePr>
        <p:xfrm>
          <a:off x="2896432" y="1767860"/>
          <a:ext cx="6399136" cy="341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그림과 같은 실행화면을 출력하도록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 =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True: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num &gt; 3: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break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print(num)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num = num + 1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0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0103"/>
              </p:ext>
            </p:extLst>
          </p:nvPr>
        </p:nvGraphicFramePr>
        <p:xfrm>
          <a:off x="2896432" y="496463"/>
          <a:ext cx="6399136" cy="59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372752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소수를 판정하는 코드를 작성하세요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625475" marR="0" lvl="1" indent="-16827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소수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(prime number): 1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과 자기 자신 외에 나누어 떨어지지 않는 수입니다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20436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while True: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number =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(input('2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이상의 정수를 입력하세요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종료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:-1): '))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number == -1: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break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count = 2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is_prime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True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while count &lt; number: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if number % count == 0: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is_prime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False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break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count = count + 1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if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is_prime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print(n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umber,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소수입니다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else: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print(number,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소수가 아닙니다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528531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이상의 정수를 입력하세요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종료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:-1): 13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13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소수입니다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이상의 정수를 입력하세요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종료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:-1): -1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7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38550" y="2484438"/>
            <a:ext cx="4914900" cy="1889125"/>
            <a:chOff x="3638550" y="2168525"/>
            <a:chExt cx="4914900" cy="1889125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3638550" y="2800350"/>
              <a:ext cx="4914900" cy="12573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재료 모으기</a:t>
              </a:r>
              <a:r>
                <a:rPr lang="en-US" altLang="ko-KR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. </a:t>
              </a:r>
              <a:r>
                <a:rPr lang="ko-KR" altLang="en-US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둘</a:t>
              </a:r>
              <a:endParaRPr lang="ko-KR" altLang="en-US" dirty="0">
                <a:solidFill>
                  <a:srgbClr val="3F90CE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  <p:sp>
          <p:nvSpPr>
            <p:cNvPr id="4" name="제목 1"/>
            <p:cNvSpPr txBox="1">
              <a:spLocks/>
            </p:cNvSpPr>
            <p:nvPr/>
          </p:nvSpPr>
          <p:spPr>
            <a:xfrm>
              <a:off x="3638550" y="2168525"/>
              <a:ext cx="4914900" cy="939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800" dirty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chapter </a:t>
              </a:r>
              <a:r>
                <a:rPr lang="en-US" altLang="ko-KR" sz="2800" dirty="0" smtClean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7</a:t>
              </a:r>
              <a:endParaRPr lang="ko-KR" altLang="en-US" sz="2800" dirty="0">
                <a:solidFill>
                  <a:srgbClr val="8D5BA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6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671350"/>
          <a:ext cx="6001867" cy="157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(1, 2, 3)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nums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(1, 2, 3)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4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1467545"/>
          <a:ext cx="6001868" cy="4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8"/>
              </a:tblGrid>
              <a:tr h="288271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중 출력 결과가 다른 코드를 고르세요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12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my_var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print(type(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my_var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  <a:tr h="511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12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my_var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(1,)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print(type(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my_var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  <a:tr h="56969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12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my_var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(1)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print(type(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my_var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  <a:tr h="56969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12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my_var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1, 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print(type(</a:t>
                      </a:r>
                      <a:r>
                        <a:rPr lang="en-US" altLang="ko-KR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my_var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47333" y="3757168"/>
            <a:ext cx="6099817" cy="916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270780"/>
          <a:ext cx="6399136" cy="24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my_tuple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(3.14, 2.71)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my_tuple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my_tuple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[1])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(3.14, 2.71)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2.71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7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145050"/>
          <a:ext cx="6399136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1, 2, 3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for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in range(3):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139399"/>
          <a:ext cx="6001867" cy="267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결과로 올바른 것을 골라보세요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print('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말랑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* 2)</a:t>
                      </a:r>
                      <a:endParaRPr lang="pl-PL" altLang="ko-KR" sz="11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1)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말랑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2)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말랑 *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3) ‘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말랑’ *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4)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말랑말랑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110307" y="4366895"/>
            <a:ext cx="1065453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396510"/>
          <a:ext cx="6399136" cy="215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diamonds = 1, 5, 6, 7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ace, king, queen, jack = diamonds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print(queen)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145050"/>
          <a:ext cx="6399136" cy="26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성별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13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'AB'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성별’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여’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나이’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13, 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혈액형’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‘AB’}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396510"/>
          <a:ext cx="6399136" cy="215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성별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13,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'AB'}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전화번호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'010-1234-5678'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전화번호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010-1234-5678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4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1458211"/>
          <a:ext cx="6399136" cy="4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앨리스의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 혈액형을 출력하려고 합니다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중 올바른 코드를 고르세요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성별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13,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'AB'}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성별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13,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'AB'}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성별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13,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'AB'}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['AB'])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성별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13,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'AB'}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[AB])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34519" y="1901599"/>
            <a:ext cx="6523794" cy="92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396510"/>
          <a:ext cx="6399136" cy="215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앨리스의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 나이를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14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로 바꾸는 코드를 작성하세요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성별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13,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'AB'}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 = 14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396510"/>
          <a:ext cx="6399136" cy="215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{'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성별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14,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혈액형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'AB',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전화번호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': '010-1234-5678'}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del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전화번호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alice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성별’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여’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나이’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13, ‘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혈액형’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‘AB’}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9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429000" y="2484438"/>
            <a:ext cx="5334000" cy="1889125"/>
            <a:chOff x="3429000" y="2168525"/>
            <a:chExt cx="5334000" cy="1889125"/>
          </a:xfrm>
        </p:grpSpPr>
        <p:sp>
          <p:nvSpPr>
            <p:cNvPr id="3" name="제목 1"/>
            <p:cNvSpPr txBox="1">
              <a:spLocks/>
            </p:cNvSpPr>
            <p:nvPr/>
          </p:nvSpPr>
          <p:spPr>
            <a:xfrm>
              <a:off x="3429000" y="2800350"/>
              <a:ext cx="5334000" cy="125730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solidFill>
                    <a:srgbClr val="3F90CE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모아서 다시 쓰기</a:t>
              </a:r>
              <a:endParaRPr lang="ko-KR" altLang="en-US" dirty="0">
                <a:solidFill>
                  <a:srgbClr val="3F90CE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  <p:sp>
          <p:nvSpPr>
            <p:cNvPr id="4" name="제목 1"/>
            <p:cNvSpPr txBox="1">
              <a:spLocks/>
            </p:cNvSpPr>
            <p:nvPr/>
          </p:nvSpPr>
          <p:spPr>
            <a:xfrm>
              <a:off x="3429000" y="2168525"/>
              <a:ext cx="5334000" cy="939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2800" dirty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chapter </a:t>
              </a:r>
              <a:r>
                <a:rPr lang="en-US" altLang="ko-KR" sz="2800" dirty="0" smtClean="0">
                  <a:solidFill>
                    <a:srgbClr val="8D5BA6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  <a:cs typeface="+mn-cs"/>
                </a:rPr>
                <a:t>8</a:t>
              </a:r>
              <a:endParaRPr lang="ko-KR" altLang="en-US" sz="2800" dirty="0">
                <a:solidFill>
                  <a:srgbClr val="8D5BA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0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270780"/>
          <a:ext cx="6399136" cy="24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welcome():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이상한 나라에 오신 것을 환영합니다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welcome()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이상한 나라에 오신 것을 환영합니다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2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019320"/>
          <a:ext cx="6399136" cy="290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welcome(name):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print(name,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님 이상한 나라에 오신 것을 환영합니다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welcome('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앨리스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welcome('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도도새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앨리스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님 이상한 나라에 오신 것을 환영합니다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도도새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님 이상한 나라에 오신 것을 환영합니다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270780"/>
          <a:ext cx="6399136" cy="341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draw_stars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print('*' *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draw_stars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(3)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draw_stars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(2)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draw_stars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***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294160"/>
          <a:ext cx="6001867" cy="23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636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pt-BR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num1 = 9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t-BR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t-BR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num2 = 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t-BR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t-BR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print(num1 // num2)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t-BR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t-BR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t-BR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print(num1 % num2)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t-BR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2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270780"/>
          <a:ext cx="6399136" cy="240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아래와 같은 출력 결과가 나오도록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3737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concat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(str1, str2):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return str1 + str2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concat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빨주노초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파남보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빨주노초파남보</a:t>
                      </a:r>
                      <a:endParaRPr lang="en-US" altLang="ko-KR" sz="11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3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270780"/>
          <a:ext cx="6399136" cy="272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정수 두 개를 입력 받아 두 정수의 뺀 값과 나눈 값을 돌려주는 함수 </a:t>
                      </a:r>
                      <a:r>
                        <a:rPr lang="en-US" altLang="ko-KR" sz="1400" b="0" kern="1200" noProof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sub_div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를 만들어 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 sub_div(num1, num2):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return num1 - num2, num1 / num2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pt-BR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pt-BR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print(sub_div(6, 3))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(3, 2.0)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1516400"/>
          <a:ext cx="6399136" cy="391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카드의 이름과 수를 입력으로 받아 판결을 내리는 함수를 만들어 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def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judge_cards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(name, 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for n in range(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print(name, n + 1,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유죄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!')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judge_cards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하트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2)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judge_cards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3)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하트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하트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유죄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396510"/>
          <a:ext cx="6399136" cy="215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다음은 무작위로 한 장의 카드를 뽑는 코드입니다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random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random.choice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(clovers))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896432" y="2396510"/>
          <a:ext cx="6399136" cy="215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중복되지 않는 카드 두 장을 뽑도록 빈칸을 채워보세요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random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clovers = ['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2', '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클로버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3']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random.sample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(clovers, 2))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rgbClr val="FFFFFF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↳ 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36000" marR="0" marT="144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클로버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64281"/>
              </p:ext>
            </p:extLst>
          </p:nvPr>
        </p:nvGraphicFramePr>
        <p:xfrm>
          <a:off x="2896432" y="1458211"/>
          <a:ext cx="6399136" cy="4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68"/>
                <a:gridCol w="6001868"/>
              </a:tblGrid>
              <a:tr h="0">
                <a:tc gridSpan="2"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중 출력 결과가 다른 하나를 고르세요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random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random.choice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([1, 2, 3]))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random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random.choice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(range(1, </a:t>
                      </a:r>
                      <a:r>
                        <a:rPr lang="en-US" altLang="ko-KR" sz="1100" b="0" kern="120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4)))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random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random.randint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(1, 3))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0" dirty="0" smtClean="0">
                        <a:solidFill>
                          <a:srgbClr val="57585A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400" b="0" kern="1200" dirty="0" smtClean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rgbClr val="57585A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02:</a:t>
                      </a:r>
                    </a:p>
                  </a:txBody>
                  <a:tcPr marL="36000" marR="0" marT="36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4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random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random.randint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(1, 4))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34519" y="4644790"/>
            <a:ext cx="6523794" cy="92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419890"/>
          <a:ext cx="6001867" cy="208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count = 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count = count + 1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count = 1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print(count)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6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95067" y="2671350"/>
          <a:ext cx="6001867" cy="157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867"/>
              </a:tblGrid>
              <a:tr h="0">
                <a:tc>
                  <a:txBody>
                    <a:bodyPr/>
                    <a:lstStyle/>
                    <a:p>
                      <a:pPr marL="246063" marR="0" lvl="0" indent="-24606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95D1"/>
                        </a:buClr>
                        <a:buSzPct val="125000"/>
                        <a:buFontTx/>
                        <a:buBlip>
                          <a:blip r:embed="rId2"/>
                        </a:buBlip>
                        <a:tabLst/>
                        <a:defRPr/>
                      </a:pPr>
                      <a:r>
                        <a:rPr lang="ko-KR" altLang="en-US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다음 코드의 출력 결과를 적어보세요</a:t>
                      </a:r>
                      <a:r>
                        <a:rPr lang="en-US" altLang="ko-KR" sz="1400" b="0" kern="1200" noProof="0" dirty="0" smtClean="0">
                          <a:solidFill>
                            <a:schemeClr val="tx1"/>
                          </a:solidFill>
                          <a:latin typeface="제주명조" panose="02000300000000000000" pitchFamily="2" charset="-127"/>
                          <a:ea typeface="제주명조" panose="020003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 marL="108000" marR="0" marT="36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pl-PL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pl-PL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fruits = '</a:t>
                      </a: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레몬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solidFill>
                            <a:srgbClr val="6C6D7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print(fruits + ' 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멜론</a:t>
                      </a:r>
                      <a:r>
                        <a:rPr lang="en-US" altLang="ko-KR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자몽</a:t>
                      </a:r>
                      <a:r>
                        <a:rPr lang="ko-KR" altLang="en-US" sz="11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레몬 멜론</a:t>
                      </a:r>
                    </a:p>
                  </a:txBody>
                  <a:tcPr marL="108000" marR="0" marT="144000" marB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F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입에쏙파이썬">
      <a:majorFont>
        <a:latin typeface="Tmon몬소리OTF Black"/>
        <a:ea typeface="Tmon몬소리OTF Black"/>
        <a:cs typeface=""/>
      </a:majorFont>
      <a:minorFont>
        <a:latin typeface="제주명조"/>
        <a:ea typeface="제주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3597</Words>
  <Application>Microsoft Office PowerPoint</Application>
  <PresentationFormat>Widescreen</PresentationFormat>
  <Paragraphs>901</Paragraphs>
  <Slides>75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D2Coding</vt:lpstr>
      <vt:lpstr>Tmon몬소리OTF Black</vt:lpstr>
      <vt:lpstr>나눔명조</vt:lpstr>
      <vt:lpstr>맑은 고딕</vt:lpstr>
      <vt:lpstr>제주명조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Khim Sarang</dc:creator>
  <cp:lastModifiedBy>Khim Sarang</cp:lastModifiedBy>
  <cp:revision>1034</cp:revision>
  <dcterms:created xsi:type="dcterms:W3CDTF">2018-06-09T11:37:55Z</dcterms:created>
  <dcterms:modified xsi:type="dcterms:W3CDTF">2018-11-25T11:40:13Z</dcterms:modified>
</cp:coreProperties>
</file>