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1498C-E8FB-4C4D-A806-668276DF5FD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5EB08-AC7D-4F61-944C-7889DB25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5EB08-AC7D-4F61-944C-7889DB25B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5EB08-AC7D-4F61-944C-7889DB25B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5EB08-AC7D-4F61-944C-7889DB25B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6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0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504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1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5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3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9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5912B1-8008-4DE7-B416-1946B9C304C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BB76-4D91-4B0A-A55C-9178BB12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5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www.quietlightbrokerage.com/website-value/the-three-biggest-influencers-of-website-val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everything-pr.com/chase-bank-of-america-public-relations-marketing-strategy/74888/" TargetMode="External"/><Relationship Id="rId4" Type="http://schemas.openxmlformats.org/officeDocument/2006/relationships/image" Target="../media/image7.jpg"/><Relationship Id="rId9" Type="http://schemas.openxmlformats.org/officeDocument/2006/relationships/hyperlink" Target="https://pixabay.com/illustrations/cyber-security-security-lock-191562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8/technology-and-your-business-what-you-need-to-know-to-survive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kremlin.ru/events/president/news/8653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A48C-600B-4109-846E-389C38C2D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are organizations so vulnerable to hacking?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0A84-7009-4036-AB3C-76246F921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Kaitlin M. Himes</a:t>
            </a:r>
          </a:p>
        </p:txBody>
      </p:sp>
    </p:spTree>
    <p:extLst>
      <p:ext uri="{BB962C8B-B14F-4D97-AF65-F5344CB8AC3E}">
        <p14:creationId xmlns:p14="http://schemas.microsoft.com/office/powerpoint/2010/main" val="263184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C3FA-7C6C-4799-B083-6F40C906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5939-BE85-4418-BE1A-75331D6D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Worrall, W. (2020, December 16). </a:t>
            </a:r>
            <a:r>
              <a:rPr lang="en-US" i="1" dirty="0"/>
              <a:t>Largest Breaches and Hacks of 2020, The Year of the Digital Pandemic</a:t>
            </a:r>
            <a:r>
              <a:rPr lang="en-US" dirty="0"/>
              <a:t>. Retrieved from HACKED: https://hacked.com/largest-breaches-and-hacks-of-2020-the-year-of-the-digital-pandemic/#:~:text=In%20terms%20of%20data%20breaches,unknown%20number%20of%20email%20addresses.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2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6C4D-7E10-4040-96A6-4BF6493A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8589-843E-452E-9482-2CE027FF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3717"/>
            <a:ext cx="8946541" cy="4503893"/>
          </a:xfrm>
        </p:spPr>
        <p:txBody>
          <a:bodyPr/>
          <a:lstStyle/>
          <a:p>
            <a:r>
              <a:rPr lang="en-US" dirty="0"/>
              <a:t>Can you guess the projected number of global loss from cyber crime in 2020?</a:t>
            </a:r>
          </a:p>
          <a:p>
            <a:pPr lvl="1"/>
            <a:r>
              <a:rPr lang="en-US" dirty="0"/>
              <a:t>In 2020, Cyber crime loss is projected to hit just under a record $1 trillion. </a:t>
            </a:r>
          </a:p>
          <a:p>
            <a:r>
              <a:rPr lang="en-US" dirty="0"/>
              <a:t>Cyber crime has become a big business!!</a:t>
            </a:r>
          </a:p>
          <a:p>
            <a:r>
              <a:rPr lang="en-US" dirty="0"/>
              <a:t>Cyber crimes can’t be easily controlled or regulated by law.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A4906-A560-47FC-83D1-30B685E9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07" y="3429000"/>
            <a:ext cx="2704684" cy="2704684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CB9018-0E65-4076-B4ED-1946575D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42513" y="3693257"/>
            <a:ext cx="2163647" cy="2163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56F252-FFD9-456E-AF88-3BC33EE97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301743" y="3843257"/>
            <a:ext cx="2450395" cy="2163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B01296-3893-4B26-9745-AEBB070AC9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7871" y="3429000"/>
            <a:ext cx="2678610" cy="26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7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8988-946B-4FAB-BB14-D2EBB3A9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6BC6-1715-431B-A72F-068CF206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 will be discussing small and large organizations and their vulnerability to hacking. </a:t>
            </a:r>
          </a:p>
          <a:p>
            <a:pPr marL="0" indent="0" algn="ctr">
              <a:buNone/>
            </a:pPr>
            <a:r>
              <a:rPr lang="en-US" dirty="0"/>
              <a:t>Which do you think is more vulnerable?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ECF5E-84CE-49CB-8913-549644AD5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9251" y="3311858"/>
            <a:ext cx="3863436" cy="270440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97A87-621F-4918-BAF6-66766D56FA83}"/>
              </a:ext>
            </a:extLst>
          </p:cNvPr>
          <p:cNvSpPr txBox="1"/>
          <p:nvPr/>
        </p:nvSpPr>
        <p:spPr>
          <a:xfrm>
            <a:off x="1786595" y="6201376"/>
            <a:ext cx="3696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technofaq.org/posts/2016/08/technology-and-your-business-what-you-need-to-know-to-survive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3CF9E9-845D-422F-B397-3EA64770E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6000" y="3339571"/>
            <a:ext cx="4476750" cy="27622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366A46-3F47-4776-B246-A5F2F4E66596}"/>
              </a:ext>
            </a:extLst>
          </p:cNvPr>
          <p:cNvSpPr txBox="1"/>
          <p:nvPr/>
        </p:nvSpPr>
        <p:spPr>
          <a:xfrm>
            <a:off x="6876658" y="6217237"/>
            <a:ext cx="3696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en.kremlin.ru/events/president/news/865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3985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8357-543B-43FD-8615-39A93F74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topic fit in with the concept of informatics?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F625-E300-4C01-8CC6-A66F1C83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Informatics can directly relate to vulnerability in organizations because of our actions. </a:t>
            </a:r>
          </a:p>
          <a:p>
            <a:pPr lvl="1"/>
            <a:r>
              <a:rPr lang="en-US" dirty="0"/>
              <a:t>We must follow -</a:t>
            </a:r>
          </a:p>
          <a:p>
            <a:pPr lvl="2"/>
            <a:r>
              <a:rPr lang="en-US" dirty="0"/>
              <a:t> proper procedure, implementation, retrieval of data, and maintain the security of vulnerable data. </a:t>
            </a:r>
          </a:p>
          <a:p>
            <a:pPr lvl="2"/>
            <a:r>
              <a:rPr lang="en-US" dirty="0"/>
              <a:t>We can use informatics to improve decision making processes, communication, and security of our consumers.</a:t>
            </a:r>
          </a:p>
        </p:txBody>
      </p:sp>
    </p:spTree>
    <p:extLst>
      <p:ext uri="{BB962C8B-B14F-4D97-AF65-F5344CB8AC3E}">
        <p14:creationId xmlns:p14="http://schemas.microsoft.com/office/powerpoint/2010/main" val="303305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6BA2-259A-4FC5-BC31-B4CA388D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42BCBD-7B06-461D-ADCB-36EF14F04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065284"/>
              </p:ext>
            </p:extLst>
          </p:nvPr>
        </p:nvGraphicFramePr>
        <p:xfrm>
          <a:off x="1103684" y="1736762"/>
          <a:ext cx="894715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8896238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88700633"/>
                    </a:ext>
                  </a:extLst>
                </a:gridCol>
              </a:tblGrid>
              <a:tr h="510272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Vulnerability for Small organizations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6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Small organizations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So, What can we do?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33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don’t believe they will be targeted simply because they aren’t “Big”.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thinking this! Hackers seek out small business because they know you aren’t protecting your businesses fully.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can’t afford proper security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the process of hiring an outside firm and build your own website.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3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Infrequent trainings for staff and unable to monitor specious activity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sure staff members know what phishing attempts looks like and store confidential documents properly.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1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having the right platform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and choose a platform with a larger security network (Gmail or WordPress) This is cheaper and more reliable.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738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11E3489-8645-462A-96E3-5DC45DF510CA}"/>
              </a:ext>
            </a:extLst>
          </p:cNvPr>
          <p:cNvSpPr/>
          <p:nvPr/>
        </p:nvSpPr>
        <p:spPr>
          <a:xfrm>
            <a:off x="10228117" y="1736762"/>
            <a:ext cx="1720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“A recent report by Barclaycard revealed that only </a:t>
            </a:r>
            <a:r>
              <a:rPr lang="en-US" b="1" dirty="0"/>
              <a:t>20% of organizations </a:t>
            </a:r>
            <a:r>
              <a:rPr lang="en-US" dirty="0"/>
              <a:t>believe cybersecurity to be a top business priority. “</a:t>
            </a:r>
          </a:p>
        </p:txBody>
      </p:sp>
    </p:spTree>
    <p:extLst>
      <p:ext uri="{BB962C8B-B14F-4D97-AF65-F5344CB8AC3E}">
        <p14:creationId xmlns:p14="http://schemas.microsoft.com/office/powerpoint/2010/main" val="226031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6BA2-259A-4FC5-BC31-B4CA388D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A92E16-03C2-459A-93AA-FE8826FC6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148434"/>
              </p:ext>
            </p:extLst>
          </p:nvPr>
        </p:nvGraphicFramePr>
        <p:xfrm>
          <a:off x="1159584" y="1853248"/>
          <a:ext cx="9404722" cy="472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266">
                  <a:extLst>
                    <a:ext uri="{9D8B030D-6E8A-4147-A177-3AD203B41FA5}">
                      <a16:colId xmlns:a16="http://schemas.microsoft.com/office/drawing/2014/main" val="1846574624"/>
                    </a:ext>
                  </a:extLst>
                </a:gridCol>
                <a:gridCol w="4590456">
                  <a:extLst>
                    <a:ext uri="{9D8B030D-6E8A-4147-A177-3AD203B41FA5}">
                      <a16:colId xmlns:a16="http://schemas.microsoft.com/office/drawing/2014/main" val="1416104401"/>
                    </a:ext>
                  </a:extLst>
                </a:gridCol>
              </a:tblGrid>
              <a:tr h="6015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Vulnerability for Large organizations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07677"/>
                  </a:ext>
                </a:extLst>
              </a:tr>
              <a:tr h="465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 businesses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So, what Can we do?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83501"/>
                  </a:ext>
                </a:extLst>
              </a:tr>
              <a:tr h="465148">
                <a:tc>
                  <a:txBody>
                    <a:bodyPr/>
                    <a:lstStyle/>
                    <a:p>
                      <a:r>
                        <a:rPr lang="en-US" dirty="0"/>
                        <a:t>Lack of experience for IT support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Ask for additional training when needed. Preform software testing before implementation.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40484"/>
                  </a:ext>
                </a:extLst>
              </a:tr>
              <a:tr h="802858">
                <a:tc>
                  <a:txBody>
                    <a:bodyPr/>
                    <a:lstStyle/>
                    <a:p>
                      <a:r>
                        <a:rPr lang="en-US" dirty="0"/>
                        <a:t>Getting top executives to invest in increased security when it doesn’t produce an instant financial gain.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 them the facts on financial loss and the likelihood of being hacked if updates aren’t completed.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8432"/>
                  </a:ext>
                </a:extLst>
              </a:tr>
              <a:tr h="465148">
                <a:tc>
                  <a:txBody>
                    <a:bodyPr/>
                    <a:lstStyle/>
                    <a:p>
                      <a:r>
                        <a:rPr lang="en-US" dirty="0"/>
                        <a:t>Technology is constantly changing and evolving.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 must research systems thoroughly and check for updates. Completely follow through on updates every single time and retest.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20948"/>
                  </a:ext>
                </a:extLst>
              </a:tr>
              <a:tr h="465148">
                <a:tc>
                  <a:txBody>
                    <a:bodyPr/>
                    <a:lstStyle/>
                    <a:p>
                      <a:r>
                        <a:rPr lang="en-US" dirty="0"/>
                        <a:t>Lack of cooperation between employees and IT support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 regular security trainings for employees and make it personal.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70271"/>
                  </a:ext>
                </a:extLst>
              </a:tr>
            </a:tbl>
          </a:graphicData>
        </a:graphic>
      </p:graphicFrame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4B946CA-2457-491F-B049-8C38DD74E45C}"/>
              </a:ext>
            </a:extLst>
          </p:cNvPr>
          <p:cNvSpPr/>
          <p:nvPr/>
        </p:nvSpPr>
        <p:spPr>
          <a:xfrm>
            <a:off x="6386732" y="196948"/>
            <a:ext cx="3664102" cy="14005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There were over 1,300 significantly damaging breaches of large businesses last year. </a:t>
            </a:r>
            <a:endParaRPr lang="en-US" sz="1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2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4669-ECF2-45BF-90A9-A397108B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F5CF-FE33-408C-9227-6695702D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4" y="2052918"/>
            <a:ext cx="7266964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cyber attacks that take place is rising every year. </a:t>
            </a:r>
          </a:p>
          <a:p>
            <a:r>
              <a:rPr lang="en-US" dirty="0"/>
              <a:t>For every record that is taken - $200 is lost.</a:t>
            </a:r>
          </a:p>
          <a:p>
            <a:r>
              <a:rPr lang="en-US" dirty="0"/>
              <a:t>Cyber crime can occur in both large and small organizations. </a:t>
            </a:r>
          </a:p>
          <a:p>
            <a:r>
              <a:rPr lang="en-US" dirty="0"/>
              <a:t>Human error is a significant issue that will always cause vulnerability to an organization. </a:t>
            </a:r>
          </a:p>
          <a:p>
            <a:r>
              <a:rPr lang="en-US" dirty="0"/>
              <a:t>Only 20% of organizations believe cybersecurity is a top business priority. </a:t>
            </a:r>
          </a:p>
          <a:p>
            <a:r>
              <a:rPr lang="en-US" dirty="0"/>
              <a:t>It doesn’t matter if you own a small business or work for a larger company - Everyone should take cyber security seriously.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3D1D4E-D0A2-4324-9377-FE9AECCB6BC4}"/>
              </a:ext>
            </a:extLst>
          </p:cNvPr>
          <p:cNvSpPr/>
          <p:nvPr/>
        </p:nvSpPr>
        <p:spPr>
          <a:xfrm flipH="1">
            <a:off x="8510422" y="1536620"/>
            <a:ext cx="3418448" cy="271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“Cybercrime is the greatest threat to every company in the world.” </a:t>
            </a:r>
          </a:p>
          <a:p>
            <a:pPr algn="ctr"/>
            <a:endParaRPr lang="en-US" sz="2400" dirty="0"/>
          </a:p>
          <a:p>
            <a:pPr algn="ctr"/>
            <a:r>
              <a:rPr lang="en-US" sz="1400" dirty="0"/>
              <a:t>- </a:t>
            </a:r>
            <a:r>
              <a:rPr lang="en-US" sz="1400" dirty="0" err="1"/>
              <a:t>Ginni</a:t>
            </a:r>
            <a:r>
              <a:rPr lang="en-US" sz="1400" dirty="0"/>
              <a:t> Rometty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9F9E-5AEF-4EE4-803F-92FE6CE5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A3EA-879A-48A3-87C6-56365443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often do Cyber Attacks occur?</a:t>
            </a:r>
            <a:r>
              <a:rPr lang="en-US" dirty="0"/>
              <a:t> (2019, June 20). Retrieved from AAG IT Services: https://aag-it.com/how-often-do-cyber-attacks-occur/</a:t>
            </a:r>
          </a:p>
          <a:p>
            <a:r>
              <a:rPr lang="en-US" dirty="0"/>
              <a:t>Kelly, B. (2018, September 19). </a:t>
            </a:r>
            <a:r>
              <a:rPr lang="en-US" i="1" dirty="0"/>
              <a:t>Why Are So Many Companies Getting Hacked, and What Can Be Done About It?</a:t>
            </a:r>
            <a:r>
              <a:rPr lang="en-US" dirty="0"/>
              <a:t> Retrieved from </a:t>
            </a:r>
            <a:r>
              <a:rPr lang="en-US" dirty="0" err="1"/>
              <a:t>Dzone</a:t>
            </a:r>
            <a:r>
              <a:rPr lang="en-US" dirty="0"/>
              <a:t>: https://dzone.com/articles/why-are-so-many-companies-getting-hacked-and-what</a:t>
            </a:r>
          </a:p>
          <a:p>
            <a:r>
              <a:rPr lang="en-US" dirty="0"/>
              <a:t>Morris, C. (2017, July 25). </a:t>
            </a:r>
            <a:r>
              <a:rPr lang="en-US" i="1" dirty="0"/>
              <a:t>14 million US businesses are at risk of a hacker threat</a:t>
            </a:r>
            <a:r>
              <a:rPr lang="en-US" dirty="0"/>
              <a:t>. Retrieved from CNBC MAKE IT: https://www.cnbc.com/2017/07/25/14-million-us-businesses-are-at-risk-of-a-hacker-threat.html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3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BE8-FBA1-4893-8F7C-D950C6C5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4167-930F-4FBA-8B41-A9A6329C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S. (n.d.). </a:t>
            </a:r>
            <a:r>
              <a:rPr lang="en-US" i="1" dirty="0"/>
              <a:t>Four Reasons Hackers are Targeting Small and Medium Sized Businesses</a:t>
            </a:r>
            <a:r>
              <a:rPr lang="en-US" dirty="0"/>
              <a:t>. Retrieved from </a:t>
            </a:r>
            <a:r>
              <a:rPr lang="en-US" dirty="0" err="1"/>
              <a:t>Consoltech</a:t>
            </a:r>
            <a:r>
              <a:rPr lang="en-US" dirty="0"/>
              <a:t>: https://consoltech.com/four-reasons-hackers-are-targeting-smbs/</a:t>
            </a:r>
          </a:p>
          <a:p>
            <a:r>
              <a:rPr lang="en-US" dirty="0"/>
              <a:t>Riley, T. (2020, December 7). </a:t>
            </a:r>
            <a:r>
              <a:rPr lang="en-US" i="1" dirty="0"/>
              <a:t>The Cybersecurity 202: Global losses from cybercrime skyrocketed to nearly $1 trillion in 2020, new report finds</a:t>
            </a:r>
            <a:r>
              <a:rPr lang="en-US" dirty="0"/>
              <a:t>. Retrieved from The Washington Post: https://www.washingtonpost.com/politics/2020/12/07/cybersecurity-202-global-losses-cybercrime-skyrocketed-nearly-1-trillion-2020/</a:t>
            </a:r>
          </a:p>
          <a:p>
            <a:r>
              <a:rPr lang="en-US" dirty="0" err="1"/>
              <a:t>Swinhoe</a:t>
            </a:r>
            <a:r>
              <a:rPr lang="en-US" dirty="0"/>
              <a:t>, D. (2021, January 8). </a:t>
            </a:r>
            <a:r>
              <a:rPr lang="en-US" i="1" dirty="0"/>
              <a:t>The 15 biggest data breaches of the 21st century</a:t>
            </a:r>
            <a:r>
              <a:rPr lang="en-US" dirty="0"/>
              <a:t>. Retrieved from CSO United States: https://www.csoonline.com/article/2130877/the-biggest-data-breaches-of-the-21st-century.html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848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Why are organizations so vulnerable to hacking?</vt:lpstr>
      <vt:lpstr>Introduction</vt:lpstr>
      <vt:lpstr>Description</vt:lpstr>
      <vt:lpstr>How does this topic fit in with the concept of informatics? </vt:lpstr>
      <vt:lpstr>Vulnerabilities</vt:lpstr>
      <vt:lpstr>Vulnerabilities</vt:lpstr>
      <vt:lpstr>Conclusion</vt:lpstr>
      <vt:lpstr>Works Cited</vt:lpstr>
      <vt:lpstr>Works Cited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organizations so vulnerable to hacking?</dc:title>
  <dc:creator>Kaitlin Himes</dc:creator>
  <cp:lastModifiedBy>Kaitlin Himes</cp:lastModifiedBy>
  <cp:revision>51</cp:revision>
  <dcterms:created xsi:type="dcterms:W3CDTF">2021-04-28T00:26:51Z</dcterms:created>
  <dcterms:modified xsi:type="dcterms:W3CDTF">2021-05-03T01:24:43Z</dcterms:modified>
</cp:coreProperties>
</file>