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3/26/2023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522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3/26/2023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3524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3/26/2023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6176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3/26/2023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8353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3/26/2023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7952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3/26/2023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6672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3/26/2023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2063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3/26/2023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5171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3/26/2023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8107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3/26/2023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3664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3/26/2023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8667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3/26/2023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59125325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B9B3-FDCD-9367-555E-384F3BD8718B}"/>
              </a:ext>
            </a:extLst>
          </p:cNvPr>
          <p:cNvSpPr>
            <a:spLocks noGrp="1"/>
          </p:cNvSpPr>
          <p:nvPr>
            <p:ph type="title"/>
          </p:nvPr>
        </p:nvSpPr>
        <p:spPr>
          <a:xfrm>
            <a:off x="838200" y="365125"/>
            <a:ext cx="10515600" cy="610235"/>
          </a:xfrm>
        </p:spPr>
        <p:txBody>
          <a:bodyPr>
            <a:normAutofit fontScale="90000"/>
          </a:bodyPr>
          <a:lstStyle/>
          <a:p>
            <a:pPr algn="ctr"/>
            <a:r>
              <a:rPr lang="en-GB" sz="4000" dirty="0"/>
              <a:t>Aim: Share prototype charts and design processes </a:t>
            </a:r>
          </a:p>
        </p:txBody>
      </p:sp>
      <p:pic>
        <p:nvPicPr>
          <p:cNvPr id="4" name="Picture 3">
            <a:extLst>
              <a:ext uri="{FF2B5EF4-FFF2-40B4-BE49-F238E27FC236}">
                <a16:creationId xmlns:a16="http://schemas.microsoft.com/office/drawing/2014/main" id="{5AE1F3A7-E89D-1F3B-9DD0-885A1CCAF968}"/>
              </a:ext>
            </a:extLst>
          </p:cNvPr>
          <p:cNvPicPr>
            <a:picLocks noChangeAspect="1"/>
          </p:cNvPicPr>
          <p:nvPr/>
        </p:nvPicPr>
        <p:blipFill rotWithShape="1">
          <a:blip r:embed="rId2"/>
          <a:srcRect l="36500" t="24652" r="37666" b="27111"/>
          <a:stretch/>
        </p:blipFill>
        <p:spPr>
          <a:xfrm>
            <a:off x="132080" y="2117627"/>
            <a:ext cx="4208692" cy="4420402"/>
          </a:xfrm>
          <a:prstGeom prst="rect">
            <a:avLst/>
          </a:prstGeom>
        </p:spPr>
      </p:pic>
      <p:sp>
        <p:nvSpPr>
          <p:cNvPr id="5" name="TextBox 4">
            <a:extLst>
              <a:ext uri="{FF2B5EF4-FFF2-40B4-BE49-F238E27FC236}">
                <a16:creationId xmlns:a16="http://schemas.microsoft.com/office/drawing/2014/main" id="{5D9C7D79-1134-78B3-D91D-CB8CFC3155CE}"/>
              </a:ext>
            </a:extLst>
          </p:cNvPr>
          <p:cNvSpPr txBox="1"/>
          <p:nvPr/>
        </p:nvSpPr>
        <p:spPr>
          <a:xfrm>
            <a:off x="132080" y="1223328"/>
            <a:ext cx="4439920" cy="1200329"/>
          </a:xfrm>
          <a:prstGeom prst="rect">
            <a:avLst/>
          </a:prstGeom>
          <a:noFill/>
        </p:spPr>
        <p:txBody>
          <a:bodyPr wrap="square" rtlCol="0">
            <a:spAutoFit/>
          </a:bodyPr>
          <a:lstStyle/>
          <a:p>
            <a:r>
              <a:rPr lang="en-GB" b="1" dirty="0"/>
              <a:t>Final chart type: </a:t>
            </a:r>
            <a:r>
              <a:rPr lang="en-GB" dirty="0"/>
              <a:t>interactive heatmap in d3js with tooltips</a:t>
            </a:r>
          </a:p>
          <a:p>
            <a:r>
              <a:rPr lang="en-GB" dirty="0"/>
              <a:t>The tool tip will show the male/female breakdown of workers in that category.</a:t>
            </a:r>
          </a:p>
        </p:txBody>
      </p:sp>
      <p:sp>
        <p:nvSpPr>
          <p:cNvPr id="6" name="TextBox 5">
            <a:extLst>
              <a:ext uri="{FF2B5EF4-FFF2-40B4-BE49-F238E27FC236}">
                <a16:creationId xmlns:a16="http://schemas.microsoft.com/office/drawing/2014/main" id="{218187C4-C5A5-AAA1-C086-B1FAEA17B5CE}"/>
              </a:ext>
            </a:extLst>
          </p:cNvPr>
          <p:cNvSpPr txBox="1"/>
          <p:nvPr/>
        </p:nvSpPr>
        <p:spPr>
          <a:xfrm>
            <a:off x="4747173" y="1130995"/>
            <a:ext cx="3866405" cy="1477328"/>
          </a:xfrm>
          <a:prstGeom prst="rect">
            <a:avLst/>
          </a:prstGeom>
          <a:noFill/>
        </p:spPr>
        <p:txBody>
          <a:bodyPr wrap="square" rtlCol="0">
            <a:spAutoFit/>
          </a:bodyPr>
          <a:lstStyle/>
          <a:p>
            <a:r>
              <a:rPr lang="en-GB" b="1" dirty="0"/>
              <a:t>Data:</a:t>
            </a:r>
          </a:p>
          <a:p>
            <a:r>
              <a:rPr lang="en-GB" dirty="0"/>
              <a:t>3 categorical fields</a:t>
            </a:r>
          </a:p>
          <a:p>
            <a:pPr marL="285750" indent="-285750">
              <a:buFont typeface="Arial" panose="020B0604020202020204" pitchFamily="34" charset="0"/>
              <a:buChar char="•"/>
            </a:pPr>
            <a:r>
              <a:rPr lang="en-GB" dirty="0"/>
              <a:t>Education level</a:t>
            </a:r>
          </a:p>
          <a:p>
            <a:pPr marL="285750" indent="-285750">
              <a:buFont typeface="Arial" panose="020B0604020202020204" pitchFamily="34" charset="0"/>
              <a:buChar char="•"/>
            </a:pPr>
            <a:r>
              <a:rPr lang="en-GB" dirty="0"/>
              <a:t>Salary band</a:t>
            </a:r>
          </a:p>
          <a:p>
            <a:pPr marL="285750" indent="-285750">
              <a:buFont typeface="Arial" panose="020B0604020202020204" pitchFamily="34" charset="0"/>
              <a:buChar char="•"/>
            </a:pPr>
            <a:r>
              <a:rPr lang="en-GB" dirty="0"/>
              <a:t>Sex </a:t>
            </a:r>
          </a:p>
        </p:txBody>
      </p:sp>
      <p:sp>
        <p:nvSpPr>
          <p:cNvPr id="7" name="TextBox 6">
            <a:extLst>
              <a:ext uri="{FF2B5EF4-FFF2-40B4-BE49-F238E27FC236}">
                <a16:creationId xmlns:a16="http://schemas.microsoft.com/office/drawing/2014/main" id="{4D79F140-063F-4E50-A9FA-0A7E1E017629}"/>
              </a:ext>
            </a:extLst>
          </p:cNvPr>
          <p:cNvSpPr txBox="1"/>
          <p:nvPr/>
        </p:nvSpPr>
        <p:spPr>
          <a:xfrm>
            <a:off x="8270240" y="1137563"/>
            <a:ext cx="3789679" cy="5078313"/>
          </a:xfrm>
          <a:prstGeom prst="rect">
            <a:avLst/>
          </a:prstGeom>
          <a:noFill/>
        </p:spPr>
        <p:txBody>
          <a:bodyPr wrap="square" rtlCol="0">
            <a:spAutoFit/>
          </a:bodyPr>
          <a:lstStyle/>
          <a:p>
            <a:r>
              <a:rPr lang="en-GB" b="1" dirty="0"/>
              <a:t>Data pre-processing: </a:t>
            </a:r>
          </a:p>
          <a:p>
            <a:r>
              <a:rPr lang="en-GB" dirty="0"/>
              <a:t>Dropped any where the participants chose not to reveal their salary or their education level. </a:t>
            </a:r>
          </a:p>
          <a:p>
            <a:endParaRPr lang="en-GB" dirty="0"/>
          </a:p>
          <a:p>
            <a:r>
              <a:rPr lang="en-GB" dirty="0"/>
              <a:t>Also dropped gender identities other than male and female as the gender pay gap is based on an individual’s legal sex (e.g. biological sex or legal sex as documented on their GRC). This is as close as we can get to the legal salary reporting on.</a:t>
            </a:r>
          </a:p>
          <a:p>
            <a:endParaRPr lang="en-GB" dirty="0"/>
          </a:p>
          <a:p>
            <a:r>
              <a:rPr lang="en-GB" dirty="0"/>
              <a:t>Data is aggregated into counts per category (education and salary)</a:t>
            </a:r>
          </a:p>
        </p:txBody>
      </p:sp>
      <p:sp>
        <p:nvSpPr>
          <p:cNvPr id="8" name="TextBox 7">
            <a:extLst>
              <a:ext uri="{FF2B5EF4-FFF2-40B4-BE49-F238E27FC236}">
                <a16:creationId xmlns:a16="http://schemas.microsoft.com/office/drawing/2014/main" id="{E04B8274-494B-055F-FDD8-50AFB74BD594}"/>
              </a:ext>
            </a:extLst>
          </p:cNvPr>
          <p:cNvSpPr txBox="1"/>
          <p:nvPr/>
        </p:nvSpPr>
        <p:spPr>
          <a:xfrm>
            <a:off x="4747172" y="2763958"/>
            <a:ext cx="3271169" cy="3970318"/>
          </a:xfrm>
          <a:prstGeom prst="rect">
            <a:avLst/>
          </a:prstGeom>
          <a:noFill/>
        </p:spPr>
        <p:txBody>
          <a:bodyPr wrap="square" rtlCol="0">
            <a:spAutoFit/>
          </a:bodyPr>
          <a:lstStyle/>
          <a:p>
            <a:r>
              <a:rPr lang="en-GB" b="1" dirty="0"/>
              <a:t>User needs/interests:</a:t>
            </a:r>
          </a:p>
          <a:p>
            <a:pPr marL="285750" indent="-285750">
              <a:buFont typeface="Arial" panose="020B0604020202020204" pitchFamily="34" charset="0"/>
              <a:buChar char="•"/>
            </a:pPr>
            <a:r>
              <a:rPr lang="en-GB" dirty="0"/>
              <a:t>Gender pay gap</a:t>
            </a:r>
          </a:p>
          <a:p>
            <a:pPr marL="285750" indent="-285750">
              <a:buFont typeface="Arial" panose="020B0604020202020204" pitchFamily="34" charset="0"/>
              <a:buChar char="•"/>
            </a:pPr>
            <a:r>
              <a:rPr lang="en-GB" dirty="0"/>
              <a:t>Women earn less than men on average for doing the same work</a:t>
            </a:r>
          </a:p>
          <a:p>
            <a:pPr marL="285750" indent="-285750">
              <a:buFont typeface="Arial" panose="020B0604020202020204" pitchFamily="34" charset="0"/>
              <a:buChar char="•"/>
            </a:pPr>
            <a:r>
              <a:rPr lang="en-GB" dirty="0"/>
              <a:t>Companies above a certain size have to publish their gender pay gap in the UK.</a:t>
            </a:r>
          </a:p>
          <a:p>
            <a:pPr marL="285750" indent="-285750">
              <a:buFont typeface="Arial" panose="020B0604020202020204" pitchFamily="34" charset="0"/>
              <a:buChar char="•"/>
            </a:pPr>
            <a:r>
              <a:rPr lang="en-GB" dirty="0"/>
              <a:t>Having more transparency on salaries is likely to empower women to negotiate their salaries at appointment or at review.</a:t>
            </a:r>
          </a:p>
        </p:txBody>
      </p:sp>
    </p:spTree>
    <p:extLst>
      <p:ext uri="{BB962C8B-B14F-4D97-AF65-F5344CB8AC3E}">
        <p14:creationId xmlns:p14="http://schemas.microsoft.com/office/powerpoint/2010/main" val="168341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B9B3-FDCD-9367-555E-384F3BD8718B}"/>
              </a:ext>
            </a:extLst>
          </p:cNvPr>
          <p:cNvSpPr>
            <a:spLocks noGrp="1"/>
          </p:cNvSpPr>
          <p:nvPr>
            <p:ph type="title"/>
          </p:nvPr>
        </p:nvSpPr>
        <p:spPr>
          <a:xfrm>
            <a:off x="838200" y="365125"/>
            <a:ext cx="10515600" cy="610235"/>
          </a:xfrm>
        </p:spPr>
        <p:txBody>
          <a:bodyPr>
            <a:normAutofit fontScale="90000"/>
          </a:bodyPr>
          <a:lstStyle/>
          <a:p>
            <a:pPr algn="ctr"/>
            <a:r>
              <a:rPr lang="en-GB" sz="4000" dirty="0"/>
              <a:t>Aim: Share prototype charts and design processes </a:t>
            </a:r>
          </a:p>
        </p:txBody>
      </p:sp>
      <p:sp>
        <p:nvSpPr>
          <p:cNvPr id="5" name="TextBox 4">
            <a:extLst>
              <a:ext uri="{FF2B5EF4-FFF2-40B4-BE49-F238E27FC236}">
                <a16:creationId xmlns:a16="http://schemas.microsoft.com/office/drawing/2014/main" id="{5D9C7D79-1134-78B3-D91D-CB8CFC3155CE}"/>
              </a:ext>
            </a:extLst>
          </p:cNvPr>
          <p:cNvSpPr txBox="1"/>
          <p:nvPr/>
        </p:nvSpPr>
        <p:spPr>
          <a:xfrm>
            <a:off x="249971" y="1074758"/>
            <a:ext cx="11692058" cy="1323439"/>
          </a:xfrm>
          <a:prstGeom prst="rect">
            <a:avLst/>
          </a:prstGeom>
          <a:noFill/>
        </p:spPr>
        <p:txBody>
          <a:bodyPr wrap="square" rtlCol="0">
            <a:spAutoFit/>
          </a:bodyPr>
          <a:lstStyle/>
          <a:p>
            <a:r>
              <a:rPr lang="en-GB" sz="1600" b="1" dirty="0"/>
              <a:t>Progress:</a:t>
            </a:r>
          </a:p>
          <a:p>
            <a:pPr marL="285750" indent="-285750">
              <a:buFont typeface="Arial" panose="020B0604020202020204" pitchFamily="34" charset="0"/>
              <a:buChar char="•"/>
            </a:pPr>
            <a:r>
              <a:rPr lang="en-GB" sz="1600" dirty="0"/>
              <a:t>Two iterations of the chat with the axis opposite ways round. </a:t>
            </a:r>
            <a:br>
              <a:rPr lang="en-GB" sz="1600" dirty="0"/>
            </a:br>
            <a:r>
              <a:rPr lang="en-GB" sz="1600" dirty="0"/>
              <a:t>Both are ordinal categories so I wanted to see which is more user friendly.</a:t>
            </a:r>
          </a:p>
          <a:p>
            <a:pPr marL="285750" indent="-285750">
              <a:buFont typeface="Arial" panose="020B0604020202020204" pitchFamily="34" charset="0"/>
              <a:buChar char="•"/>
            </a:pPr>
            <a:r>
              <a:rPr lang="en-GB" sz="1600" dirty="0"/>
              <a:t>Option B was chosen because when I add in the interactivity on gender, the primary trend a user will be looking at is salary, not education and the trend displays more logically with salary on the y axis.</a:t>
            </a:r>
          </a:p>
        </p:txBody>
      </p:sp>
      <p:pic>
        <p:nvPicPr>
          <p:cNvPr id="9" name="Picture 8">
            <a:extLst>
              <a:ext uri="{FF2B5EF4-FFF2-40B4-BE49-F238E27FC236}">
                <a16:creationId xmlns:a16="http://schemas.microsoft.com/office/drawing/2014/main" id="{D5339C32-DFCC-CE95-0B17-126C797616DB}"/>
              </a:ext>
            </a:extLst>
          </p:cNvPr>
          <p:cNvPicPr>
            <a:picLocks noChangeAspect="1"/>
          </p:cNvPicPr>
          <p:nvPr/>
        </p:nvPicPr>
        <p:blipFill rotWithShape="1">
          <a:blip r:embed="rId2"/>
          <a:srcRect l="35948" t="32491" r="40172" b="28735"/>
          <a:stretch/>
        </p:blipFill>
        <p:spPr>
          <a:xfrm>
            <a:off x="283780" y="2394626"/>
            <a:ext cx="4540468" cy="4147072"/>
          </a:xfrm>
          <a:prstGeom prst="rect">
            <a:avLst/>
          </a:prstGeom>
        </p:spPr>
      </p:pic>
      <p:pic>
        <p:nvPicPr>
          <p:cNvPr id="11" name="Picture 10">
            <a:extLst>
              <a:ext uri="{FF2B5EF4-FFF2-40B4-BE49-F238E27FC236}">
                <a16:creationId xmlns:a16="http://schemas.microsoft.com/office/drawing/2014/main" id="{12DD9CE3-3A8F-C785-5543-1CFE3F1712FA}"/>
              </a:ext>
            </a:extLst>
          </p:cNvPr>
          <p:cNvPicPr>
            <a:picLocks noChangeAspect="1"/>
          </p:cNvPicPr>
          <p:nvPr/>
        </p:nvPicPr>
        <p:blipFill rotWithShape="1">
          <a:blip r:embed="rId3"/>
          <a:srcRect l="3794" t="34917" r="67585" b="17838"/>
          <a:stretch/>
        </p:blipFill>
        <p:spPr>
          <a:xfrm>
            <a:off x="5444357" y="2321053"/>
            <a:ext cx="4635064" cy="4303797"/>
          </a:xfrm>
          <a:prstGeom prst="rect">
            <a:avLst/>
          </a:prstGeom>
        </p:spPr>
      </p:pic>
      <p:sp>
        <p:nvSpPr>
          <p:cNvPr id="12" name="Oval 11">
            <a:extLst>
              <a:ext uri="{FF2B5EF4-FFF2-40B4-BE49-F238E27FC236}">
                <a16:creationId xmlns:a16="http://schemas.microsoft.com/office/drawing/2014/main" id="{E16BC8E1-F1FF-C6AA-46E9-96BF04D0223B}"/>
              </a:ext>
            </a:extLst>
          </p:cNvPr>
          <p:cNvSpPr/>
          <p:nvPr/>
        </p:nvSpPr>
        <p:spPr>
          <a:xfrm>
            <a:off x="5727612" y="5679440"/>
            <a:ext cx="675640" cy="6908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a:t>
            </a:r>
          </a:p>
        </p:txBody>
      </p:sp>
      <p:sp>
        <p:nvSpPr>
          <p:cNvPr id="13" name="Oval 12">
            <a:extLst>
              <a:ext uri="{FF2B5EF4-FFF2-40B4-BE49-F238E27FC236}">
                <a16:creationId xmlns:a16="http://schemas.microsoft.com/office/drawing/2014/main" id="{5388A8C0-EB5F-12AC-ACD7-1E7ADEB71AF5}"/>
              </a:ext>
            </a:extLst>
          </p:cNvPr>
          <p:cNvSpPr/>
          <p:nvPr/>
        </p:nvSpPr>
        <p:spPr>
          <a:xfrm>
            <a:off x="314960" y="5831840"/>
            <a:ext cx="675640" cy="6908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A</a:t>
            </a:r>
          </a:p>
        </p:txBody>
      </p:sp>
    </p:spTree>
    <p:extLst>
      <p:ext uri="{BB962C8B-B14F-4D97-AF65-F5344CB8AC3E}">
        <p14:creationId xmlns:p14="http://schemas.microsoft.com/office/powerpoint/2010/main" val="225520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B9B3-FDCD-9367-555E-384F3BD8718B}"/>
              </a:ext>
            </a:extLst>
          </p:cNvPr>
          <p:cNvSpPr>
            <a:spLocks noGrp="1"/>
          </p:cNvSpPr>
          <p:nvPr>
            <p:ph type="title"/>
          </p:nvPr>
        </p:nvSpPr>
        <p:spPr>
          <a:xfrm>
            <a:off x="838200" y="365125"/>
            <a:ext cx="10515600" cy="610235"/>
          </a:xfrm>
        </p:spPr>
        <p:txBody>
          <a:bodyPr>
            <a:normAutofit fontScale="90000"/>
          </a:bodyPr>
          <a:lstStyle/>
          <a:p>
            <a:pPr algn="ctr"/>
            <a:r>
              <a:rPr lang="en-GB" sz="4000" dirty="0"/>
              <a:t>Aim: Share prototype charts and design processes </a:t>
            </a:r>
          </a:p>
        </p:txBody>
      </p:sp>
      <p:sp>
        <p:nvSpPr>
          <p:cNvPr id="6" name="TextBox 5">
            <a:extLst>
              <a:ext uri="{FF2B5EF4-FFF2-40B4-BE49-F238E27FC236}">
                <a16:creationId xmlns:a16="http://schemas.microsoft.com/office/drawing/2014/main" id="{218187C4-C5A5-AAA1-C086-B1FAEA17B5CE}"/>
              </a:ext>
            </a:extLst>
          </p:cNvPr>
          <p:cNvSpPr txBox="1"/>
          <p:nvPr/>
        </p:nvSpPr>
        <p:spPr>
          <a:xfrm>
            <a:off x="262759" y="1130995"/>
            <a:ext cx="11571889" cy="1077218"/>
          </a:xfrm>
          <a:prstGeom prst="rect">
            <a:avLst/>
          </a:prstGeom>
          <a:noFill/>
        </p:spPr>
        <p:txBody>
          <a:bodyPr wrap="square" rtlCol="0">
            <a:spAutoFit/>
          </a:bodyPr>
          <a:lstStyle/>
          <a:p>
            <a:r>
              <a:rPr lang="en-GB" sz="1600" b="1" dirty="0"/>
              <a:t>Colour scheme:</a:t>
            </a:r>
          </a:p>
          <a:p>
            <a:pPr marL="285750" indent="-285750">
              <a:buFont typeface="Arial" panose="020B0604020202020204" pitchFamily="34" charset="0"/>
              <a:buChar char="•"/>
            </a:pPr>
            <a:r>
              <a:rPr lang="en-GB" sz="1600" dirty="0"/>
              <a:t>Using a provisional colour scheme, I tried different monochromatic schemes.</a:t>
            </a:r>
          </a:p>
          <a:p>
            <a:pPr marL="285750" indent="-285750">
              <a:buFont typeface="Arial" panose="020B0604020202020204" pitchFamily="34" charset="0"/>
              <a:buChar char="•"/>
            </a:pPr>
            <a:r>
              <a:rPr lang="en-GB" sz="1600" dirty="0"/>
              <a:t>Blue was chosen as the preferred colour due to it being visually calming, the depths of colour display better, and it’s also the colour of Kaggle’s branding, which links to the professional application and branding considerations </a:t>
            </a:r>
          </a:p>
        </p:txBody>
      </p:sp>
      <p:pic>
        <p:nvPicPr>
          <p:cNvPr id="9" name="Picture 8">
            <a:extLst>
              <a:ext uri="{FF2B5EF4-FFF2-40B4-BE49-F238E27FC236}">
                <a16:creationId xmlns:a16="http://schemas.microsoft.com/office/drawing/2014/main" id="{64F7BD07-E79B-C2B4-4E71-C651DA06B3BA}"/>
              </a:ext>
            </a:extLst>
          </p:cNvPr>
          <p:cNvPicPr>
            <a:picLocks noChangeAspect="1"/>
          </p:cNvPicPr>
          <p:nvPr/>
        </p:nvPicPr>
        <p:blipFill rotWithShape="1">
          <a:blip r:embed="rId2"/>
          <a:srcRect l="2750" t="33333" r="9166" b="29778"/>
          <a:stretch/>
        </p:blipFill>
        <p:spPr>
          <a:xfrm>
            <a:off x="614680" y="2330609"/>
            <a:ext cx="10739120" cy="2529840"/>
          </a:xfrm>
          <a:prstGeom prst="rect">
            <a:avLst/>
          </a:prstGeom>
        </p:spPr>
      </p:pic>
      <p:pic>
        <p:nvPicPr>
          <p:cNvPr id="1028" name="Picture 4" descr="Kaggle - Wikipedia">
            <a:extLst>
              <a:ext uri="{FF2B5EF4-FFF2-40B4-BE49-F238E27FC236}">
                <a16:creationId xmlns:a16="http://schemas.microsoft.com/office/drawing/2014/main" id="{ED7D96B8-941D-13FA-8F6D-4EE70DFB8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015" y="5327333"/>
            <a:ext cx="344805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86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B9B3-FDCD-9367-555E-384F3BD8718B}"/>
              </a:ext>
            </a:extLst>
          </p:cNvPr>
          <p:cNvSpPr>
            <a:spLocks noGrp="1"/>
          </p:cNvSpPr>
          <p:nvPr>
            <p:ph type="title"/>
          </p:nvPr>
        </p:nvSpPr>
        <p:spPr>
          <a:xfrm>
            <a:off x="838200" y="365125"/>
            <a:ext cx="10515600" cy="610235"/>
          </a:xfrm>
        </p:spPr>
        <p:txBody>
          <a:bodyPr>
            <a:normAutofit fontScale="90000"/>
          </a:bodyPr>
          <a:lstStyle/>
          <a:p>
            <a:pPr algn="ctr"/>
            <a:r>
              <a:rPr lang="en-GB" sz="4000" dirty="0"/>
              <a:t>Aim: Share prototype charts and design processes </a:t>
            </a:r>
          </a:p>
        </p:txBody>
      </p:sp>
      <p:sp>
        <p:nvSpPr>
          <p:cNvPr id="6" name="TextBox 5">
            <a:extLst>
              <a:ext uri="{FF2B5EF4-FFF2-40B4-BE49-F238E27FC236}">
                <a16:creationId xmlns:a16="http://schemas.microsoft.com/office/drawing/2014/main" id="{218187C4-C5A5-AAA1-C086-B1FAEA17B5CE}"/>
              </a:ext>
            </a:extLst>
          </p:cNvPr>
          <p:cNvSpPr txBox="1"/>
          <p:nvPr/>
        </p:nvSpPr>
        <p:spPr>
          <a:xfrm>
            <a:off x="262759" y="1130995"/>
            <a:ext cx="11571889" cy="2308324"/>
          </a:xfrm>
          <a:prstGeom prst="rect">
            <a:avLst/>
          </a:prstGeom>
          <a:noFill/>
        </p:spPr>
        <p:txBody>
          <a:bodyPr wrap="square" rtlCol="0">
            <a:spAutoFit/>
          </a:bodyPr>
          <a:lstStyle/>
          <a:p>
            <a:r>
              <a:rPr lang="en-GB" sz="1600" b="1" dirty="0"/>
              <a:t>Colour scheme:</a:t>
            </a:r>
          </a:p>
          <a:p>
            <a:pPr marL="285750" indent="-285750">
              <a:buFont typeface="Arial" panose="020B0604020202020204" pitchFamily="34" charset="0"/>
              <a:buChar char="•"/>
            </a:pPr>
            <a:r>
              <a:rPr lang="en-GB" sz="1600" dirty="0"/>
              <a:t>The data I’m presenting is ordinal so a sequential colour scheme is required to appropriately visualise the data. </a:t>
            </a:r>
          </a:p>
          <a:p>
            <a:pPr marL="285750" indent="-285750">
              <a:buFont typeface="Arial" panose="020B0604020202020204" pitchFamily="34" charset="0"/>
              <a:buChar char="•"/>
            </a:pPr>
            <a:r>
              <a:rPr lang="en-GB" sz="1600" dirty="0"/>
              <a:t>A monochromatic sequential scheme was used from within our provisionally discussed colour scheme.</a:t>
            </a:r>
          </a:p>
          <a:p>
            <a:pPr marL="285750" indent="-285750">
              <a:buFont typeface="Arial" panose="020B0604020202020204" pitchFamily="34" charset="0"/>
              <a:buChar char="•"/>
            </a:pPr>
            <a:r>
              <a:rPr lang="en-GB" sz="1600" dirty="0"/>
              <a:t>Depth/intensity of colour increases as the count in each category increases. </a:t>
            </a:r>
          </a:p>
          <a:p>
            <a:pPr marL="285750" indent="-285750">
              <a:buFont typeface="Arial" panose="020B0604020202020204" pitchFamily="34" charset="0"/>
              <a:buChar char="•"/>
            </a:pPr>
            <a:r>
              <a:rPr lang="en-GB" sz="1600" dirty="0"/>
              <a:t>I tried having a 2 shade gradient and a 3 shade gradient. 3 shades conveys meaning better than 2 at a glance, which is important for digital media and allowing users to pick up information when scrolling on social media in case a still version of the image was used</a:t>
            </a:r>
          </a:p>
          <a:p>
            <a:pPr marL="285750" indent="-285750">
              <a:buFont typeface="Arial" panose="020B0604020202020204" pitchFamily="34" charset="0"/>
              <a:buChar char="•"/>
            </a:pPr>
            <a:r>
              <a:rPr lang="en-GB" sz="1600" dirty="0"/>
              <a:t>A contrasting colour from within the scheme might be used for the tool tip for clarity. This is likely to be an orange/red shade that is opposite on the colour wheel.</a:t>
            </a:r>
          </a:p>
        </p:txBody>
      </p:sp>
      <p:pic>
        <p:nvPicPr>
          <p:cNvPr id="4" name="Picture 3">
            <a:extLst>
              <a:ext uri="{FF2B5EF4-FFF2-40B4-BE49-F238E27FC236}">
                <a16:creationId xmlns:a16="http://schemas.microsoft.com/office/drawing/2014/main" id="{AC8D6A79-3EA6-E44C-EA57-B67C0BA19F19}"/>
              </a:ext>
            </a:extLst>
          </p:cNvPr>
          <p:cNvPicPr>
            <a:picLocks noChangeAspect="1"/>
          </p:cNvPicPr>
          <p:nvPr/>
        </p:nvPicPr>
        <p:blipFill rotWithShape="1">
          <a:blip r:embed="rId2"/>
          <a:srcRect l="2931" t="37548" r="32327" b="18314"/>
          <a:stretch/>
        </p:blipFill>
        <p:spPr>
          <a:xfrm>
            <a:off x="1839310" y="3465895"/>
            <a:ext cx="7893269" cy="3026980"/>
          </a:xfrm>
          <a:prstGeom prst="rect">
            <a:avLst/>
          </a:prstGeom>
        </p:spPr>
      </p:pic>
    </p:spTree>
    <p:extLst>
      <p:ext uri="{BB962C8B-B14F-4D97-AF65-F5344CB8AC3E}">
        <p14:creationId xmlns:p14="http://schemas.microsoft.com/office/powerpoint/2010/main" val="2114112781"/>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7703ED1768C142B4DED88E97F76EB2" ma:contentTypeVersion="10" ma:contentTypeDescription="Create a new document." ma:contentTypeScope="" ma:versionID="f98f86f23c51c4b72045a426456a6120">
  <xsd:schema xmlns:xsd="http://www.w3.org/2001/XMLSchema" xmlns:xs="http://www.w3.org/2001/XMLSchema" xmlns:p="http://schemas.microsoft.com/office/2006/metadata/properties" xmlns:ns2="aa507453-98ac-498f-bc8e-7e034c4070f2" xmlns:ns3="5a3c62fc-eeec-4a8f-9358-5e853115b2a4" targetNamespace="http://schemas.microsoft.com/office/2006/metadata/properties" ma:root="true" ma:fieldsID="79db1da80be47a2e146cc593d07e11f3" ns2:_="" ns3:_="">
    <xsd:import namespace="aa507453-98ac-498f-bc8e-7e034c4070f2"/>
    <xsd:import namespace="5a3c62fc-eeec-4a8f-9358-5e853115b2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507453-98ac-498f-bc8e-7e034c4070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b4e7a9-4921-4884-8ec2-23d386fa8e1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3c62fc-eeec-4a8f-9358-5e853115b2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37d62a3-683b-4009-8c5e-63589da843dd}" ma:internalName="TaxCatchAll" ma:showField="CatchAllData" ma:web="5a3c62fc-eeec-4a8f-9358-5e853115b2a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a3c62fc-eeec-4a8f-9358-5e853115b2a4" xsi:nil="true"/>
    <lcf76f155ced4ddcb4097134ff3c332f xmlns="aa507453-98ac-498f-bc8e-7e034c4070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3EF6DC0-8FB2-4F76-97E4-1D4F0EF64A7D}"/>
</file>

<file path=customXml/itemProps2.xml><?xml version="1.0" encoding="utf-8"?>
<ds:datastoreItem xmlns:ds="http://schemas.openxmlformats.org/officeDocument/2006/customXml" ds:itemID="{B4132185-6475-4B92-BBF6-3C0BC84D06A9}"/>
</file>

<file path=customXml/itemProps3.xml><?xml version="1.0" encoding="utf-8"?>
<ds:datastoreItem xmlns:ds="http://schemas.openxmlformats.org/officeDocument/2006/customXml" ds:itemID="{B556D3D2-2D54-4AFB-BB0B-A88E91B4F3D1}"/>
</file>

<file path=docProps/app.xml><?xml version="1.0" encoding="utf-8"?>
<Properties xmlns="http://schemas.openxmlformats.org/officeDocument/2006/extended-properties" xmlns:vt="http://schemas.openxmlformats.org/officeDocument/2006/docPropsVTypes">
  <TotalTime>23</TotalTime>
  <Words>471</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Avenir Next LT Pro</vt:lpstr>
      <vt:lpstr>FunkyShapesVTI</vt:lpstr>
      <vt:lpstr>Aim: Share prototype charts and design processes </vt:lpstr>
      <vt:lpstr>Aim: Share prototype charts and design processes </vt:lpstr>
      <vt:lpstr>Aim: Share prototype charts and design processes </vt:lpstr>
      <vt:lpstr>Aim: Share prototype charts and design processes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 Share prototype charts and design processes </dc:title>
  <dc:creator>Matthew Wilson</dc:creator>
  <cp:lastModifiedBy>Matthew Wilson</cp:lastModifiedBy>
  <cp:revision>1</cp:revision>
  <dcterms:created xsi:type="dcterms:W3CDTF">2023-03-26T14:48:28Z</dcterms:created>
  <dcterms:modified xsi:type="dcterms:W3CDTF">2023-03-26T15:11:56Z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0x010100357703ED1768C142B4DED88E97F76EB2</vt:lpwstr>
  </property>
</Properties>
</file>