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73" r:id="rId2"/>
    <p:sldId id="258" r:id="rId3"/>
    <p:sldId id="272" r:id="rId4"/>
    <p:sldId id="287" r:id="rId5"/>
    <p:sldId id="288" r:id="rId6"/>
    <p:sldId id="295" r:id="rId7"/>
    <p:sldId id="296" r:id="rId8"/>
    <p:sldId id="299" r:id="rId9"/>
    <p:sldId id="303" r:id="rId10"/>
    <p:sldId id="293" r:id="rId11"/>
    <p:sldId id="304" r:id="rId12"/>
    <p:sldId id="271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jpeg"/><Relationship Id="rId9" Type="http://schemas.openxmlformats.org/officeDocument/2006/relationships/hyperlink" Target="https://github.com/gitsim02/FoundationProject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datadriveninvestor.com/build-a-stock-sentiment-web-app-with-flask-and-deploy-it-online-3930e58a236c" TargetMode="External"/><Relationship Id="rId3" Type="http://schemas.openxmlformats.org/officeDocument/2006/relationships/hyperlink" Target="https://docs.microsoft.com/en-us/azure/architecture/solution-ideas/articles/azure-machine-learning-solution-architecture" TargetMode="External"/><Relationship Id="rId7" Type="http://schemas.openxmlformats.org/officeDocument/2006/relationships/hyperlink" Target="https://tradewithpython.com/news-sentiment-analysis-using-python" TargetMode="External"/><Relationship Id="rId2" Type="http://schemas.openxmlformats.org/officeDocument/2006/relationships/hyperlink" Target="https://jfin-swufe.springeropen.com/articles/10.1186/s40854-019-0131-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sentiment-analysis-for-stock-price-prediction-in-python-bed40c65d178" TargetMode="External"/><Relationship Id="rId5" Type="http://schemas.openxmlformats.org/officeDocument/2006/relationships/hyperlink" Target="https://www.geeksforgeeks.org/get-financial-data-from-yahoo-finance-with-python/" TargetMode="External"/><Relationship Id="rId4" Type="http://schemas.openxmlformats.org/officeDocument/2006/relationships/hyperlink" Target="https://medium.datadriveninvestor.com/sentiment-analysis-of-stocks-from-financial-news-using-python-82ebdcefb638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FCFBD3-E2AB-513B-650A-EFF0B963D418}"/>
              </a:ext>
            </a:extLst>
          </p:cNvPr>
          <p:cNvSpPr/>
          <p:nvPr/>
        </p:nvSpPr>
        <p:spPr>
          <a:xfrm>
            <a:off x="0" y="-4770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4D33A9-1EAC-49B0-1507-6EC34BE38C94}"/>
              </a:ext>
            </a:extLst>
          </p:cNvPr>
          <p:cNvGrpSpPr/>
          <p:nvPr/>
        </p:nvGrpSpPr>
        <p:grpSpPr>
          <a:xfrm>
            <a:off x="-8878" y="-8877"/>
            <a:ext cx="4365520" cy="6866877"/>
            <a:chOff x="0" y="1"/>
            <a:chExt cx="4527612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B01AD22-CAF0-38B8-9E15-5109722A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4527612" cy="68579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0C9B27-2D1C-F67B-9DBB-A3FC1E22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8598"/>
              <a:ext cx="4086279" cy="1826443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F8EE818-2B12-DF0B-0C18-0407BA42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254" y="242650"/>
            <a:ext cx="6476488" cy="3939991"/>
          </a:xfrm>
        </p:spPr>
        <p:txBody>
          <a:bodyPr anchor="b">
            <a:noAutofit/>
          </a:bodyPr>
          <a:lstStyle/>
          <a:p>
            <a:r>
              <a:rPr lang="en-US" sz="6000" spc="0" dirty="0">
                <a:ln w="0"/>
                <a:solidFill>
                  <a:schemeClr val="tx1"/>
                </a:solidFill>
                <a:latin typeface="+mn-lt"/>
              </a:rPr>
              <a:t>Stock Value Prediction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latin typeface="+mn-lt"/>
              </a:rPr>
              <a:t>using </a:t>
            </a:r>
            <a:br>
              <a:rPr lang="en-US" sz="6000" dirty="0">
                <a:latin typeface="+mn-lt"/>
              </a:rPr>
            </a:br>
            <a:r>
              <a:rPr lang="en-US" sz="6000" spc="0" dirty="0">
                <a:ln w="0"/>
                <a:solidFill>
                  <a:schemeClr val="tx1"/>
                </a:solidFill>
                <a:latin typeface="+mn-lt"/>
              </a:rPr>
              <a:t>Sentiment Analysis</a:t>
            </a:r>
            <a:endParaRPr lang="en-US" sz="6000" dirty="0">
              <a:ln>
                <a:solidFill>
                  <a:srgbClr val="C00000"/>
                </a:solidFill>
              </a:ln>
              <a:solidFill>
                <a:srgbClr val="002060"/>
              </a:solidFill>
              <a:latin typeface="+mn-lt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DFA50DB-C240-FD5C-2FE2-ABC747B9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254" y="4496727"/>
            <a:ext cx="7018134" cy="1999489"/>
          </a:xfrm>
        </p:spPr>
        <p:txBody>
          <a:bodyPr>
            <a:normAutofit/>
          </a:bodyPr>
          <a:lstStyle/>
          <a:p>
            <a:r>
              <a:rPr lang="en-US" sz="2200" cap="none" spc="0" dirty="0">
                <a:ln w="0"/>
                <a:latin typeface="Century Gothic" panose="020B0502020202020204" pitchFamily="34" charset="0"/>
                <a:cs typeface="Arial" panose="020B0604020202020204" pitchFamily="34" charset="0"/>
              </a:rPr>
              <a:t>Foundation project 1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Kenny Devarapalli 			– 12120062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Siddharth Maheshwari 		– 12120058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Unnati Khinvasara 			– 12120097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Raktim Prakash Srivastava 		– 12120044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Anjali Rathore 			– 12120089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DC62DA-FC18-EFDE-EF50-35C0628CD4FA}"/>
              </a:ext>
            </a:extLst>
          </p:cNvPr>
          <p:cNvCxnSpPr/>
          <p:nvPr/>
        </p:nvCxnSpPr>
        <p:spPr>
          <a:xfrm>
            <a:off x="4826720" y="4496727"/>
            <a:ext cx="7018134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9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3037E8-A2E7-42F2-9480-A89A6C5FC8CD}"/>
              </a:ext>
            </a:extLst>
          </p:cNvPr>
          <p:cNvSpPr/>
          <p:nvPr/>
        </p:nvSpPr>
        <p:spPr>
          <a:xfrm>
            <a:off x="242048" y="304801"/>
            <a:ext cx="1982212" cy="5513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10E22-DB20-44F4-BB94-1C5AE03FA32F}"/>
              </a:ext>
            </a:extLst>
          </p:cNvPr>
          <p:cNvSpPr txBox="1"/>
          <p:nvPr/>
        </p:nvSpPr>
        <p:spPr>
          <a:xfrm>
            <a:off x="399404" y="447520"/>
            <a:ext cx="169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Sources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60B916-0014-4EBC-B8D1-780B911E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9" y="1166191"/>
            <a:ext cx="1297254" cy="9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01F9CD0-D8AD-42F0-B684-8886EA775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9" y="2469041"/>
            <a:ext cx="1542522" cy="7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67F73FE-2475-4B9C-80AA-36C46C07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" y="3429000"/>
            <a:ext cx="1522946" cy="8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433EEA6-5EF0-4260-B904-3C23B55A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1" y="4788971"/>
            <a:ext cx="1326250" cy="48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0F899-3EC8-4DA4-A05E-DB3F54EC8FD1}"/>
              </a:ext>
            </a:extLst>
          </p:cNvPr>
          <p:cNvSpPr txBox="1"/>
          <p:nvPr/>
        </p:nvSpPr>
        <p:spPr>
          <a:xfrm>
            <a:off x="2853625" y="2348265"/>
            <a:ext cx="156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3F203-2F4F-4F99-BDF5-727D4FFCD7C5}"/>
              </a:ext>
            </a:extLst>
          </p:cNvPr>
          <p:cNvSpPr/>
          <p:nvPr/>
        </p:nvSpPr>
        <p:spPr>
          <a:xfrm>
            <a:off x="4923863" y="2232259"/>
            <a:ext cx="2326995" cy="18018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 and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Sentiment analysis of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Financial metrics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LSTM + 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56969-2546-4B76-A82B-E7CA53064021}"/>
              </a:ext>
            </a:extLst>
          </p:cNvPr>
          <p:cNvSpPr txBox="1"/>
          <p:nvPr/>
        </p:nvSpPr>
        <p:spPr>
          <a:xfrm>
            <a:off x="7892305" y="2348265"/>
            <a:ext cx="153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Deployment</a:t>
            </a:r>
          </a:p>
        </p:txBody>
      </p:sp>
      <p:pic>
        <p:nvPicPr>
          <p:cNvPr id="3088" name="Picture 16" descr="Azure Monitor | Microsoft Azure">
            <a:extLst>
              <a:ext uri="{FF2B5EF4-FFF2-40B4-BE49-F238E27FC236}">
                <a16:creationId xmlns:a16="http://schemas.microsoft.com/office/drawing/2014/main" id="{012AF6B3-E31E-425A-98F5-0BDB8B02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33" y="2660942"/>
            <a:ext cx="1157008" cy="11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A4FBB-E520-4ECB-AC1E-0BB2D3F0129A}"/>
              </a:ext>
            </a:extLst>
          </p:cNvPr>
          <p:cNvSpPr txBox="1"/>
          <p:nvPr/>
        </p:nvSpPr>
        <p:spPr>
          <a:xfrm>
            <a:off x="10230784" y="2223214"/>
            <a:ext cx="149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Monitor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10370B-E7A9-4D19-92AF-08BD4AB5FA8F}"/>
              </a:ext>
            </a:extLst>
          </p:cNvPr>
          <p:cNvCxnSpPr>
            <a:cxnSpLocks/>
          </p:cNvCxnSpPr>
          <p:nvPr/>
        </p:nvCxnSpPr>
        <p:spPr>
          <a:xfrm>
            <a:off x="2250982" y="2849790"/>
            <a:ext cx="688183" cy="3807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A1D224-41D5-4BFA-A501-FA01B66F69F0}"/>
              </a:ext>
            </a:extLst>
          </p:cNvPr>
          <p:cNvCxnSpPr>
            <a:cxnSpLocks/>
          </p:cNvCxnSpPr>
          <p:nvPr/>
        </p:nvCxnSpPr>
        <p:spPr>
          <a:xfrm flipV="1">
            <a:off x="2224260" y="3429000"/>
            <a:ext cx="734093" cy="42820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FE934B-A3FF-4011-98D0-54E0B5F86B23}"/>
              </a:ext>
            </a:extLst>
          </p:cNvPr>
          <p:cNvCxnSpPr>
            <a:cxnSpLocks/>
          </p:cNvCxnSpPr>
          <p:nvPr/>
        </p:nvCxnSpPr>
        <p:spPr>
          <a:xfrm flipV="1">
            <a:off x="2250982" y="3754221"/>
            <a:ext cx="707371" cy="12776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F3EE9C-76C9-4A43-9F81-C2F38D529CC3}"/>
              </a:ext>
            </a:extLst>
          </p:cNvPr>
          <p:cNvCxnSpPr>
            <a:cxnSpLocks/>
          </p:cNvCxnSpPr>
          <p:nvPr/>
        </p:nvCxnSpPr>
        <p:spPr>
          <a:xfrm>
            <a:off x="2224260" y="1652942"/>
            <a:ext cx="734093" cy="13501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79F6A-2F1C-4625-8A67-125C5D80FEE2}"/>
              </a:ext>
            </a:extLst>
          </p:cNvPr>
          <p:cNvCxnSpPr>
            <a:cxnSpLocks/>
          </p:cNvCxnSpPr>
          <p:nvPr/>
        </p:nvCxnSpPr>
        <p:spPr>
          <a:xfrm>
            <a:off x="4300817" y="3262353"/>
            <a:ext cx="57598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ABC14F-D739-4E4C-B3A9-39FC9FF66A7F}"/>
              </a:ext>
            </a:extLst>
          </p:cNvPr>
          <p:cNvCxnSpPr>
            <a:cxnSpLocks/>
          </p:cNvCxnSpPr>
          <p:nvPr/>
        </p:nvCxnSpPr>
        <p:spPr>
          <a:xfrm>
            <a:off x="7316324" y="3220774"/>
            <a:ext cx="57598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8A91EB-AC31-44D2-87D2-0CE5C8BDE330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9757130" y="1124871"/>
            <a:ext cx="125051" cy="2321739"/>
          </a:xfrm>
          <a:prstGeom prst="bentConnector3">
            <a:avLst>
              <a:gd name="adj1" fmla="val 1028364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25F9470-610B-4906-86D5-0074E6ED83CE}"/>
              </a:ext>
            </a:extLst>
          </p:cNvPr>
          <p:cNvCxnSpPr>
            <a:cxnSpLocks/>
            <a:stCxn id="3088" idx="2"/>
            <a:endCxn id="15" idx="2"/>
          </p:cNvCxnSpPr>
          <p:nvPr/>
        </p:nvCxnSpPr>
        <p:spPr>
          <a:xfrm rot="5400000" flipH="1">
            <a:off x="9666749" y="2545263"/>
            <a:ext cx="268893" cy="2276482"/>
          </a:xfrm>
          <a:prstGeom prst="bentConnector3">
            <a:avLst>
              <a:gd name="adj1" fmla="val -38507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BE7710-3CD9-2C44-7ECE-EAE89D8829B7}"/>
              </a:ext>
            </a:extLst>
          </p:cNvPr>
          <p:cNvSpPr/>
          <p:nvPr/>
        </p:nvSpPr>
        <p:spPr>
          <a:xfrm>
            <a:off x="4233376" y="159590"/>
            <a:ext cx="3599684" cy="5035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accent1">
                    <a:lumMod val="75000"/>
                  </a:schemeClr>
                </a:solidFill>
              </a:rPr>
              <a:t>FLOW FOR ML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5E50EC-1894-D2F4-160D-796E8511EE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6034" r="9352" b="13483"/>
          <a:stretch/>
        </p:blipFill>
        <p:spPr>
          <a:xfrm>
            <a:off x="7920969" y="2777222"/>
            <a:ext cx="1483972" cy="771835"/>
          </a:xfrm>
          <a:prstGeom prst="rect">
            <a:avLst/>
          </a:prstGeom>
        </p:spPr>
      </p:pic>
      <p:pic>
        <p:nvPicPr>
          <p:cNvPr id="5122" name="Picture 2" descr="GitHub - Apps on Google Play">
            <a:extLst>
              <a:ext uri="{FF2B5EF4-FFF2-40B4-BE49-F238E27FC236}">
                <a16:creationId xmlns:a16="http://schemas.microsoft.com/office/drawing/2014/main" id="{23991DCA-BC00-911A-A45B-DBD726BB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79" y="2706756"/>
            <a:ext cx="1111194" cy="11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B9D94D-8456-C4BC-4AD0-2453CE8F25A5}"/>
              </a:ext>
            </a:extLst>
          </p:cNvPr>
          <p:cNvSpPr txBox="1"/>
          <p:nvPr/>
        </p:nvSpPr>
        <p:spPr>
          <a:xfrm>
            <a:off x="3455279" y="5952797"/>
            <a:ext cx="5203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1" u="sng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  <a:hlinkClick r:id="rId9" tooltip="https://github.com/gitsim02/FoundationProject-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:     </a:t>
            </a:r>
            <a:r>
              <a:rPr lang="en-GB" sz="1400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  <a:hlinkClick r:id="rId9" tooltip="https://github.com/gitsim02/FoundationProject-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https://github.com/gitsim02/FoundationProject-1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DD29C5-3480-4C5B-A525-25444AB12078}"/>
              </a:ext>
            </a:extLst>
          </p:cNvPr>
          <p:cNvSpPr txBox="1"/>
          <p:nvPr/>
        </p:nvSpPr>
        <p:spPr>
          <a:xfrm>
            <a:off x="2939165" y="3794095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GitHub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DEB3BD1-0FB2-4395-9119-CF428A147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63" y="4132649"/>
            <a:ext cx="2218711" cy="1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3B04567-AB00-4709-88FC-0571506DF8A9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4">
            <a:extLst>
              <a:ext uri="{FF2B5EF4-FFF2-40B4-BE49-F238E27FC236}">
                <a16:creationId xmlns:a16="http://schemas.microsoft.com/office/drawing/2014/main" id="{C064E9D4-673A-458B-802C-493B55E63A4C}"/>
              </a:ext>
            </a:extLst>
          </p:cNvPr>
          <p:cNvSpPr txBox="1">
            <a:spLocks/>
          </p:cNvSpPr>
          <p:nvPr/>
        </p:nvSpPr>
        <p:spPr>
          <a:xfrm>
            <a:off x="169023" y="0"/>
            <a:ext cx="5760001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</a:rPr>
              <a:t>Streamlit Application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B5D2A-7F66-488D-9D69-C741F8A2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3" y="811431"/>
            <a:ext cx="5192967" cy="4243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14F9A-B296-43FE-AD65-3A8DE7F3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80" y="811431"/>
            <a:ext cx="6114526" cy="447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1616A-719E-49E1-B70B-8D001E69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96" y="5375808"/>
            <a:ext cx="6191810" cy="8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7200" spc="0" dirty="0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Thank</a:t>
            </a:r>
            <a:r>
              <a:rPr lang="en-US" sz="19900" spc="0" dirty="0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US" sz="7200" spc="0" dirty="0">
                <a:ln w="0"/>
                <a:solidFill>
                  <a:schemeClr val="tx1"/>
                </a:solidFill>
                <a:latin typeface="Franklin Gothic Book" panose="020B0503020102020204" pitchFamily="34" charset="0"/>
              </a:rPr>
              <a:t>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96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4CCD53E-1B7C-45EF-ACFB-CFA2FDA62DAB}"/>
              </a:ext>
            </a:extLst>
          </p:cNvPr>
          <p:cNvSpPr txBox="1">
            <a:spLocks/>
          </p:cNvSpPr>
          <p:nvPr/>
        </p:nvSpPr>
        <p:spPr>
          <a:xfrm>
            <a:off x="142876" y="0"/>
            <a:ext cx="5776912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n>
                  <a:solidFill>
                    <a:srgbClr val="C00000"/>
                  </a:solidFill>
                </a:ln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E67AD4-A8C5-489F-8D35-39C5C2B19A04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637017-C002-4B79-938E-2D75FCBA5E69}"/>
              </a:ext>
            </a:extLst>
          </p:cNvPr>
          <p:cNvSpPr txBox="1">
            <a:spLocks/>
          </p:cNvSpPr>
          <p:nvPr/>
        </p:nvSpPr>
        <p:spPr>
          <a:xfrm>
            <a:off x="274327" y="666750"/>
            <a:ext cx="5645461" cy="453332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sz="12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https://jfin-swufe.springeropen.com/articles/10.1186/s40854-019-0131-7</a:t>
            </a:r>
            <a:endParaRPr lang="en-IN" sz="12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3" tooltip="https://docs.microsoft.com/en-us/azure/architecture/solution-ideas/articles/azure-machine-learning-solution-archite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https://docs.microsoft.com/en-us/azure/architecture/solution-ideas/articles/azure-machine-learning-solution-architecture</a:t>
            </a:r>
            <a:r>
              <a:rPr lang="en-IN" sz="1200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https://medium.datadriveninvestor.com/sentiment-analysis-of-stocks-from-financial-news-using-python-82ebdcefb638</a:t>
            </a:r>
            <a:r>
              <a:rPr lang="en-IN" sz="1200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5" tooltip="https://www.geeksforgeeks.org/get-financial-data-from-yahoo-finance-with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https://www.geeksforgeeks.org/get-financial-data-from-yahoo-finance-with-python/</a:t>
            </a:r>
            <a:r>
              <a:rPr lang="en-IN" sz="1200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6" tooltip="https://towardsdatascience.com/sentiment-analysis-for-stock-price-prediction-in-python-bed40c65d1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https://towardsdatascience.com/sentiment-analysis-for-stock-price-prediction-in-python-bed40c65d178</a:t>
            </a:r>
            <a:r>
              <a:rPr lang="en-IN" sz="1200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7" tooltip="https://tradewithpython.com/news-sentiment-analysis-using-pyth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https://tradewithpython.com/news-sentiment-analysis-using-python </a:t>
            </a:r>
            <a:r>
              <a:rPr lang="en-IN" sz="1200" dirty="0">
                <a:solidFill>
                  <a:srgbClr val="7030A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u="sng" dirty="0">
                <a:solidFill>
                  <a:srgbClr val="7030A0"/>
                </a:solidFill>
                <a:hlinkClick r:id="rId8" tooltip="https://medium.datadriveninvestor.com/build-a-stock-sentiment-web-app-with-flask-and-deploy-it-online-3930e58a236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https://medium.datadriveninvestor.com/build-a-stock-sentiment-web-app-with-flask-and-deploy-it-online-3930e58a236c </a:t>
            </a:r>
            <a:endParaRPr lang="en-IN" sz="1200" u="sng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200" dirty="0">
                <a:solidFill>
                  <a:srgbClr val="7030A0"/>
                </a:solidFill>
              </a:rPr>
              <a:t>https://www.moneyworks4me.com/stock-markets/search/news/fincode/100325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2F803-D573-41ED-ADE3-C7D8D25DEF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645" y="867649"/>
            <a:ext cx="10246676" cy="3031998"/>
          </a:xfrm>
        </p:spPr>
        <p:txBody>
          <a:bodyPr anchor="ctr">
            <a:noAutofit/>
          </a:bodyPr>
          <a:lstStyle/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“A prediction about the direction of the stock market tell you nothing about where stocks are headed, but a whole lot about the person doing the predicting.”</a:t>
            </a:r>
            <a:b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200" i="1" dirty="0">
                <a:solidFill>
                  <a:srgbClr val="9BA8B7"/>
                </a:solidFill>
              </a:rPr>
              <a:t>Random</a:t>
            </a:r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300" y="5334000"/>
            <a:ext cx="4397692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Warren Edward Buffett</a:t>
            </a:r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chairman and CEO of Berkshire Hathaway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D7AD71-46A6-4229-9212-7E9468D046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191997" cy="575136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+mn-lt"/>
              </a:rPr>
              <a:t>Contents</a:t>
            </a:r>
            <a:endParaRPr lang="en-IN" sz="2700" spc="0" dirty="0">
              <a:ln w="0"/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23F24-E15D-48F5-A605-61135991DD4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6666433"/>
              </p:ext>
            </p:extLst>
          </p:nvPr>
        </p:nvGraphicFramePr>
        <p:xfrm>
          <a:off x="453234" y="848005"/>
          <a:ext cx="11221162" cy="516199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55412">
                  <a:extLst>
                    <a:ext uri="{9D8B030D-6E8A-4147-A177-3AD203B41FA5}">
                      <a16:colId xmlns:a16="http://schemas.microsoft.com/office/drawing/2014/main" val="108207673"/>
                    </a:ext>
                  </a:extLst>
                </a:gridCol>
                <a:gridCol w="8665750">
                  <a:extLst>
                    <a:ext uri="{9D8B030D-6E8A-4147-A177-3AD203B41FA5}">
                      <a16:colId xmlns:a16="http://schemas.microsoft.com/office/drawing/2014/main" val="4171921065"/>
                    </a:ext>
                  </a:extLst>
                </a:gridCol>
              </a:tblGrid>
              <a:tr h="662861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Business &amp; Data Understanding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Scope of ML Application  |  Success Criteria   |  Feasibility  |  Data Collection  |  Data Quality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08948"/>
                  </a:ext>
                </a:extLst>
              </a:tr>
              <a:tr h="737451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Preparation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Select Data  |  Clean Data  |  Construct Data  |  Standardize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62539"/>
                  </a:ext>
                </a:extLst>
              </a:tr>
              <a:tr h="948298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Modeling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Quality Measures of the Model  |  Model Selection – Domain Knowledge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 Training – Using LSTM for Time Series Regression  |  Logistic Regression for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436"/>
                  </a:ext>
                </a:extLst>
              </a:tr>
              <a:tr h="737451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Evaluation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Validate Performance – Using RMSE and R2 for Regression, Accuracy and Recall for Classification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13826"/>
                  </a:ext>
                </a:extLst>
              </a:tr>
              <a:tr h="765275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Deployment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Github + Streamlit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7498"/>
                  </a:ext>
                </a:extLst>
              </a:tr>
              <a:tr h="692089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Monitoring &amp; Maintenance 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 to be retrained every 1 month and saved in Github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4359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IN" sz="1600" u="none" cap="none" spc="0" dirty="0">
                          <a:ln w="0"/>
                          <a:solidFill>
                            <a:srgbClr val="002060"/>
                          </a:solidFill>
                          <a:effectLst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References</a:t>
                      </a:r>
                      <a:endParaRPr lang="en-IN" sz="1600" b="1" u="none" cap="none" spc="0" dirty="0">
                        <a:ln w="0"/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References and Citations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1463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75A876-432C-4841-85D6-B48679D60121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B31B95-183A-EEF6-6896-FC45805CEBE1}"/>
              </a:ext>
            </a:extLst>
          </p:cNvPr>
          <p:cNvSpPr txBox="1">
            <a:spLocks/>
          </p:cNvSpPr>
          <p:nvPr/>
        </p:nvSpPr>
        <p:spPr>
          <a:xfrm>
            <a:off x="-127397" y="0"/>
            <a:ext cx="6047185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Business and Data Understanding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416A27C-A595-BD7A-B2B2-DE18AB976690}"/>
              </a:ext>
            </a:extLst>
          </p:cNvPr>
          <p:cNvSpPr txBox="1">
            <a:spLocks/>
          </p:cNvSpPr>
          <p:nvPr/>
        </p:nvSpPr>
        <p:spPr>
          <a:xfrm>
            <a:off x="78507" y="688827"/>
            <a:ext cx="4762434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Scope of ML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845D6-B70F-316D-AB98-B929342C5666}"/>
              </a:ext>
            </a:extLst>
          </p:cNvPr>
          <p:cNvSpPr txBox="1">
            <a:spLocks/>
          </p:cNvSpPr>
          <p:nvPr/>
        </p:nvSpPr>
        <p:spPr>
          <a:xfrm>
            <a:off x="134819" y="1334657"/>
            <a:ext cx="2313106" cy="5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Business Problem 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1852CA7-09F7-A63C-A4CA-9F31361D3283}"/>
              </a:ext>
            </a:extLst>
          </p:cNvPr>
          <p:cNvSpPr txBox="1">
            <a:spLocks/>
          </p:cNvSpPr>
          <p:nvPr/>
        </p:nvSpPr>
        <p:spPr>
          <a:xfrm>
            <a:off x="3728385" y="1366840"/>
            <a:ext cx="5501339" cy="541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>
                <a:latin typeface="+mn-lt"/>
              </a:rPr>
              <a:t>Low accuracy in the present stock prediction system</a:t>
            </a:r>
            <a:endParaRPr lang="en-IN" sz="16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BC7F9-298A-2CE4-6010-E1A85A3A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53" y="1306108"/>
            <a:ext cx="493030" cy="506424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A7E7CC3-48B4-7B0F-9155-289A51FC4112}"/>
              </a:ext>
            </a:extLst>
          </p:cNvPr>
          <p:cNvSpPr txBox="1">
            <a:spLocks/>
          </p:cNvSpPr>
          <p:nvPr/>
        </p:nvSpPr>
        <p:spPr>
          <a:xfrm>
            <a:off x="134819" y="2289903"/>
            <a:ext cx="2313107" cy="334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Business Objective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C736E71-319D-81AA-824F-ACE60876703C}"/>
              </a:ext>
            </a:extLst>
          </p:cNvPr>
          <p:cNvSpPr txBox="1">
            <a:spLocks/>
          </p:cNvSpPr>
          <p:nvPr/>
        </p:nvSpPr>
        <p:spPr>
          <a:xfrm>
            <a:off x="3728386" y="2413313"/>
            <a:ext cx="5729939" cy="541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Maximize stock prediction accuracy using sentiment analysis</a:t>
            </a:r>
            <a:endParaRPr lang="en-IN" sz="16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EF57CB-3665-6FED-5CBA-6E9679453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28" y="2275513"/>
            <a:ext cx="625879" cy="49603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B782EBCC-758D-5358-109F-93819AAE0108}"/>
              </a:ext>
            </a:extLst>
          </p:cNvPr>
          <p:cNvSpPr txBox="1">
            <a:spLocks/>
          </p:cNvSpPr>
          <p:nvPr/>
        </p:nvSpPr>
        <p:spPr>
          <a:xfrm>
            <a:off x="78506" y="3418996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Success Criteria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0A5D8D-FEB4-1344-7764-488F5197E2E7}"/>
              </a:ext>
            </a:extLst>
          </p:cNvPr>
          <p:cNvCxnSpPr>
            <a:cxnSpLocks/>
          </p:cNvCxnSpPr>
          <p:nvPr/>
        </p:nvCxnSpPr>
        <p:spPr>
          <a:xfrm>
            <a:off x="78506" y="3231449"/>
            <a:ext cx="1197061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0EA7A2-4C2D-98FA-4DD5-7FD453156A4E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4">
            <a:extLst>
              <a:ext uri="{FF2B5EF4-FFF2-40B4-BE49-F238E27FC236}">
                <a16:creationId xmlns:a16="http://schemas.microsoft.com/office/drawing/2014/main" id="{9A75147C-29FF-ACFE-54B8-8B183C8A828B}"/>
              </a:ext>
            </a:extLst>
          </p:cNvPr>
          <p:cNvSpPr txBox="1">
            <a:spLocks/>
          </p:cNvSpPr>
          <p:nvPr/>
        </p:nvSpPr>
        <p:spPr>
          <a:xfrm>
            <a:off x="134819" y="4063323"/>
            <a:ext cx="3444916" cy="5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Business Success Criteria 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FFFC3DF-90B9-7B2D-C9D3-9617BC9537E9}"/>
              </a:ext>
            </a:extLst>
          </p:cNvPr>
          <p:cNvSpPr txBox="1">
            <a:spLocks/>
          </p:cNvSpPr>
          <p:nvPr/>
        </p:nvSpPr>
        <p:spPr>
          <a:xfrm>
            <a:off x="3912318" y="4151131"/>
            <a:ext cx="6710857" cy="541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>
                <a:latin typeface="+mn-lt"/>
              </a:rPr>
              <a:t>ROI (using sentiment analysis)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2%</a:t>
            </a:r>
            <a:r>
              <a:rPr lang="en-US" sz="1600" dirty="0">
                <a:latin typeface="+mn-lt"/>
              </a:rPr>
              <a:t> higher than ROI (sans sentiment analysis)</a:t>
            </a:r>
            <a:endParaRPr lang="en-IN" sz="1600" dirty="0">
              <a:latin typeface="+mn-lt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E6C754E4-6C4B-CFEB-652D-126E78CCBC42}"/>
              </a:ext>
            </a:extLst>
          </p:cNvPr>
          <p:cNvSpPr txBox="1">
            <a:spLocks/>
          </p:cNvSpPr>
          <p:nvPr/>
        </p:nvSpPr>
        <p:spPr>
          <a:xfrm>
            <a:off x="134819" y="4912454"/>
            <a:ext cx="2885289" cy="3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ML Success Criteria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14E28A81-D721-7EBC-43A4-F407616BB962}"/>
              </a:ext>
            </a:extLst>
          </p:cNvPr>
          <p:cNvSpPr txBox="1">
            <a:spLocks/>
          </p:cNvSpPr>
          <p:nvPr/>
        </p:nvSpPr>
        <p:spPr>
          <a:xfrm>
            <a:off x="3912319" y="4868392"/>
            <a:ext cx="6536606" cy="64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ML accuracy for Price prediction model &gt;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65%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E125095C-A17A-12C7-B919-85D4B87BF536}"/>
              </a:ext>
            </a:extLst>
          </p:cNvPr>
          <p:cNvSpPr txBox="1">
            <a:spLocks/>
          </p:cNvSpPr>
          <p:nvPr/>
        </p:nvSpPr>
        <p:spPr>
          <a:xfrm>
            <a:off x="134819" y="5568594"/>
            <a:ext cx="3444916" cy="5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Economic Success 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36E4BDC4-A6FF-F199-876A-A2F59E022505}"/>
              </a:ext>
            </a:extLst>
          </p:cNvPr>
          <p:cNvSpPr txBox="1">
            <a:spLocks/>
          </p:cNvSpPr>
          <p:nvPr/>
        </p:nvSpPr>
        <p:spPr>
          <a:xfrm>
            <a:off x="3912319" y="5653248"/>
            <a:ext cx="6860456" cy="541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>
                <a:latin typeface="+mn-lt"/>
              </a:rPr>
              <a:t>Minimum ROI expected to be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~ 10 – 12 %</a:t>
            </a:r>
            <a:r>
              <a:rPr lang="en-US" sz="1600" dirty="0">
                <a:latin typeface="+mn-lt"/>
              </a:rPr>
              <a:t>  </a:t>
            </a:r>
            <a:r>
              <a:rPr lang="en-US" sz="1600" i="1" dirty="0">
                <a:latin typeface="+mn-lt"/>
              </a:rPr>
              <a:t>investment horizon </a:t>
            </a:r>
            <a:endParaRPr lang="en-IN" sz="1600" i="1" dirty="0">
              <a:latin typeface="+mn-lt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7BF73A7-40D9-16E9-6530-C67F89B2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83" y="3960409"/>
            <a:ext cx="656488" cy="6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216B30-E77B-B23D-938C-DEAE65097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383" y="4762052"/>
            <a:ext cx="656488" cy="661386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806530C-CD8F-86CF-6070-07E2D83E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55" y="5568593"/>
            <a:ext cx="660513" cy="4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65A3F6-AF78-1F15-ADDD-F452D5D50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B31B95-183A-EEF6-6896-FC45805CEBE1}"/>
              </a:ext>
            </a:extLst>
          </p:cNvPr>
          <p:cNvSpPr txBox="1">
            <a:spLocks/>
          </p:cNvSpPr>
          <p:nvPr/>
        </p:nvSpPr>
        <p:spPr>
          <a:xfrm>
            <a:off x="-127397" y="0"/>
            <a:ext cx="6047185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Business and Data Understanding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416A27C-A595-BD7A-B2B2-DE18AB976690}"/>
              </a:ext>
            </a:extLst>
          </p:cNvPr>
          <p:cNvSpPr txBox="1">
            <a:spLocks/>
          </p:cNvSpPr>
          <p:nvPr/>
        </p:nvSpPr>
        <p:spPr>
          <a:xfrm>
            <a:off x="271757" y="607417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Feasibility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845D6-B70F-316D-AB98-B929342C5666}"/>
              </a:ext>
            </a:extLst>
          </p:cNvPr>
          <p:cNvSpPr txBox="1">
            <a:spLocks/>
          </p:cNvSpPr>
          <p:nvPr/>
        </p:nvSpPr>
        <p:spPr>
          <a:xfrm>
            <a:off x="660654" y="1262234"/>
            <a:ext cx="3444916" cy="5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Applicability of ML technology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1852CA7-09F7-A63C-A4CA-9F31361D3283}"/>
              </a:ext>
            </a:extLst>
          </p:cNvPr>
          <p:cNvSpPr txBox="1">
            <a:spLocks/>
          </p:cNvSpPr>
          <p:nvPr/>
        </p:nvSpPr>
        <p:spPr>
          <a:xfrm>
            <a:off x="660652" y="1774047"/>
            <a:ext cx="4960217" cy="1848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Vader Sentiment Analyzer</a:t>
            </a:r>
            <a:r>
              <a:rPr lang="en-US" sz="1600" dirty="0">
                <a:latin typeface="+mn-lt"/>
              </a:rPr>
              <a:t> for Text Analytics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Logistic Regression</a:t>
            </a:r>
            <a:r>
              <a:rPr lang="en-US" sz="1600" dirty="0">
                <a:latin typeface="+mn-lt"/>
              </a:rPr>
              <a:t> for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Long Short-Term Model (</a:t>
            </a:r>
            <a:r>
              <a:rPr lang="en-US" sz="1600" b="1" dirty="0">
                <a:latin typeface="+mn-lt"/>
              </a:rPr>
              <a:t>LSTM</a:t>
            </a:r>
            <a:r>
              <a:rPr lang="en-US" sz="1600" dirty="0">
                <a:latin typeface="+mn-lt"/>
              </a:rPr>
              <a:t>) for Time Series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Ordinary Least Squares (</a:t>
            </a:r>
            <a:r>
              <a:rPr lang="en-US" sz="1600" b="1" dirty="0">
                <a:latin typeface="+mn-lt"/>
              </a:rPr>
              <a:t>OLS</a:t>
            </a:r>
            <a:r>
              <a:rPr lang="en-US" sz="1600" dirty="0">
                <a:latin typeface="+mn-lt"/>
              </a:rPr>
              <a:t>) for Regression</a:t>
            </a:r>
            <a:endParaRPr lang="en-IN" sz="1600" dirty="0">
              <a:latin typeface="+mn-lt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A7E7CC3-48B4-7B0F-9155-289A51FC4112}"/>
              </a:ext>
            </a:extLst>
          </p:cNvPr>
          <p:cNvSpPr txBox="1">
            <a:spLocks/>
          </p:cNvSpPr>
          <p:nvPr/>
        </p:nvSpPr>
        <p:spPr>
          <a:xfrm>
            <a:off x="6453495" y="1274424"/>
            <a:ext cx="2885289" cy="420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Legal constraints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C736E71-319D-81AA-824F-ACE60876703C}"/>
              </a:ext>
            </a:extLst>
          </p:cNvPr>
          <p:cNvSpPr txBox="1">
            <a:spLocks/>
          </p:cNvSpPr>
          <p:nvPr/>
        </p:nvSpPr>
        <p:spPr>
          <a:xfrm>
            <a:off x="6453495" y="1866173"/>
            <a:ext cx="4492411" cy="3046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The listed companies are mandated to provide financial data (by SEBI and regulating authorities), the same is used for analysis.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IN" sz="1600" dirty="0">
                <a:latin typeface="+mn-lt"/>
              </a:rPr>
              <a:t>Text scraped from the internet would be limited to public opinions (sentiments), financial analysis and commentary for the company.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IN" sz="1600" dirty="0">
                <a:latin typeface="+mn-lt"/>
              </a:rPr>
              <a:t>No insider’s trading data is captured (in form of text or metrics), as it could lead to legal obligations.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0EA7A2-4C2D-98FA-4DD5-7FD453156A4E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4">
            <a:extLst>
              <a:ext uri="{FF2B5EF4-FFF2-40B4-BE49-F238E27FC236}">
                <a16:creationId xmlns:a16="http://schemas.microsoft.com/office/drawing/2014/main" id="{E125095C-A17A-12C7-B919-85D4B87BF536}"/>
              </a:ext>
            </a:extLst>
          </p:cNvPr>
          <p:cNvSpPr txBox="1">
            <a:spLocks/>
          </p:cNvSpPr>
          <p:nvPr/>
        </p:nvSpPr>
        <p:spPr>
          <a:xfrm>
            <a:off x="660653" y="3878312"/>
            <a:ext cx="3349755" cy="32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Requirements on the application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36E4BDC4-A6FF-F199-876A-A2F59E022505}"/>
              </a:ext>
            </a:extLst>
          </p:cNvPr>
          <p:cNvSpPr txBox="1">
            <a:spLocks/>
          </p:cNvSpPr>
          <p:nvPr/>
        </p:nvSpPr>
        <p:spPr>
          <a:xfrm>
            <a:off x="660653" y="4502298"/>
            <a:ext cx="4960218" cy="1060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>
                <a:latin typeface="+mn-lt"/>
              </a:rPr>
              <a:t>Robustness		Scalability</a:t>
            </a: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r>
              <a:rPr lang="en-US" sz="1600" dirty="0">
                <a:latin typeface="+mn-lt"/>
              </a:rPr>
              <a:t>Explainability	             	</a:t>
            </a:r>
            <a:r>
              <a:rPr lang="en-IN" sz="1600" dirty="0">
                <a:latin typeface="+mn-lt"/>
              </a:rPr>
              <a:t>Resource Demand</a:t>
            </a:r>
          </a:p>
          <a:p>
            <a:pPr algn="just"/>
            <a:endParaRPr lang="en-US" sz="1600" dirty="0">
              <a:latin typeface="+mn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3AD56A-936C-B92A-FE33-5B312AFF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23" y="1236694"/>
            <a:ext cx="531965" cy="5319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D92FBCD-583F-AA6A-59FA-589A00992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04" y="1206009"/>
            <a:ext cx="531964" cy="531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E85857-29BB-B632-839B-DD56EBE2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100000" l="0" r="100000">
                        <a14:foregroundMark x1="43111" y1="49778" x2="43111" y2="49778"/>
                        <a14:foregroundMark x1="69778" y1="48889" x2="69778" y2="48889"/>
                        <a14:foregroundMark x1="60889" y1="58667" x2="60889" y2="58667"/>
                        <a14:foregroundMark x1="26222" y1="59556" x2="26222" y2="59556"/>
                        <a14:foregroundMark x1="32889" y1="68444" x2="32889" y2="68444"/>
                        <a14:foregroundMark x1="58667" y1="68444" x2="58667" y2="6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01" y="5055148"/>
            <a:ext cx="540618" cy="540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58282F-E1F9-33C2-05FB-E7AF803F3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02" y="4380864"/>
            <a:ext cx="540618" cy="5406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70C7F0-4062-C6DD-E242-9674E6AAE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02" y="5112484"/>
            <a:ext cx="437519" cy="437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1B5ED3-EDAE-C4D0-6EA8-3D02EB13A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27" y="4458703"/>
            <a:ext cx="421444" cy="4210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B54A8E-1281-44BA-9E78-C338843F9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F0B3273-06C1-4310-A12F-7B29AACA693C}"/>
              </a:ext>
            </a:extLst>
          </p:cNvPr>
          <p:cNvSpPr txBox="1">
            <a:spLocks/>
          </p:cNvSpPr>
          <p:nvPr/>
        </p:nvSpPr>
        <p:spPr>
          <a:xfrm>
            <a:off x="-127397" y="-35859"/>
            <a:ext cx="6047185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Business and Data Understanding</a:t>
            </a:r>
            <a:endParaRPr lang="en-IN" sz="3200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07C8FC-5DF5-4A32-AAED-CF2F5300B085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41AB6AF6-0F78-47BC-A083-1359556CF93A}"/>
              </a:ext>
            </a:extLst>
          </p:cNvPr>
          <p:cNvSpPr txBox="1">
            <a:spLocks/>
          </p:cNvSpPr>
          <p:nvPr/>
        </p:nvSpPr>
        <p:spPr>
          <a:xfrm>
            <a:off x="159787" y="782959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Data Collection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6883A6B-5710-4F24-A145-48E8DECB6DE6}"/>
              </a:ext>
            </a:extLst>
          </p:cNvPr>
          <p:cNvSpPr txBox="1">
            <a:spLocks/>
          </p:cNvSpPr>
          <p:nvPr/>
        </p:nvSpPr>
        <p:spPr>
          <a:xfrm>
            <a:off x="6096000" y="782959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Data Quality Verification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AA5259-027D-473C-A514-756FD632E3A2}"/>
              </a:ext>
            </a:extLst>
          </p:cNvPr>
          <p:cNvCxnSpPr/>
          <p:nvPr/>
        </p:nvCxnSpPr>
        <p:spPr>
          <a:xfrm>
            <a:off x="5919788" y="782959"/>
            <a:ext cx="0" cy="5262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4A2E52-FC90-442F-AECF-58795DEF984A}"/>
              </a:ext>
            </a:extLst>
          </p:cNvPr>
          <p:cNvSpPr txBox="1">
            <a:spLocks/>
          </p:cNvSpPr>
          <p:nvPr/>
        </p:nvSpPr>
        <p:spPr>
          <a:xfrm>
            <a:off x="274327" y="1557093"/>
            <a:ext cx="5469245" cy="43119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We have collected two types of data; Text data to perform sentiment analysis and Financial metric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Sources for Sentiment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News Website – </a:t>
            </a:r>
            <a:r>
              <a:rPr lang="en-IN" sz="1600" dirty="0" err="1"/>
              <a:t>MoneyWorks</a:t>
            </a:r>
            <a:r>
              <a:rPr lang="en-IN" sz="1600" dirty="0"/>
              <a:t>, Twitter API, Yahoo Finance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Sources for Financial metrics: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Yahoo finance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For each company, daily data for 5+ years was collected (i.e., before Jan-2017 to current)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518669-48E6-4631-8DAA-C6FCE9D5F1BF}"/>
              </a:ext>
            </a:extLst>
          </p:cNvPr>
          <p:cNvSpPr txBox="1">
            <a:spLocks/>
          </p:cNvSpPr>
          <p:nvPr/>
        </p:nvSpPr>
        <p:spPr>
          <a:xfrm>
            <a:off x="6096000" y="1549546"/>
            <a:ext cx="5469245" cy="43119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Since data is collected from verified websites, (and from reliable sources), we are certain about the veracity of the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Sanity check carried out to check for any inconsistency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Financial data required for this project is freely available (for inference &amp; analysis) on NSE/BSE websites, public websites (mirror data like Yahoo Finance), which are quality data 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2CAE7774-E7DE-4A59-AC78-62A409E2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95" y="770360"/>
            <a:ext cx="524362" cy="5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e the source image">
            <a:extLst>
              <a:ext uri="{FF2B5EF4-FFF2-40B4-BE49-F238E27FC236}">
                <a16:creationId xmlns:a16="http://schemas.microsoft.com/office/drawing/2014/main" id="{F1153A2A-C42E-482B-A647-82E269DC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08" y="770360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52B202-3CB8-4B00-8EC1-28E3BC22C995}"/>
              </a:ext>
            </a:extLst>
          </p:cNvPr>
          <p:cNvSpPr txBox="1">
            <a:spLocks/>
          </p:cNvSpPr>
          <p:nvPr/>
        </p:nvSpPr>
        <p:spPr>
          <a:xfrm>
            <a:off x="274327" y="1549546"/>
            <a:ext cx="5564493" cy="48081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A875D-391B-457B-809D-70CB20A9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F4D5A4-109F-48B5-9812-EFAB7DE210E6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4">
            <a:extLst>
              <a:ext uri="{FF2B5EF4-FFF2-40B4-BE49-F238E27FC236}">
                <a16:creationId xmlns:a16="http://schemas.microsoft.com/office/drawing/2014/main" id="{DBFD5272-3859-4899-80D8-5EF8DDF8B7E4}"/>
              </a:ext>
            </a:extLst>
          </p:cNvPr>
          <p:cNvSpPr txBox="1">
            <a:spLocks/>
          </p:cNvSpPr>
          <p:nvPr/>
        </p:nvSpPr>
        <p:spPr>
          <a:xfrm>
            <a:off x="142876" y="0"/>
            <a:ext cx="5776912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</a:rPr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6BE183-6BCF-4425-8DCC-109DCB5E454F}"/>
              </a:ext>
            </a:extLst>
          </p:cNvPr>
          <p:cNvSpPr txBox="1">
            <a:spLocks/>
          </p:cNvSpPr>
          <p:nvPr/>
        </p:nvSpPr>
        <p:spPr>
          <a:xfrm>
            <a:off x="202173" y="1503715"/>
            <a:ext cx="11236792" cy="453438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Features and Data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Date and time of news publication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News title and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Price as on that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News not related to the company is filtered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Where no news for the day, </a:t>
            </a:r>
            <a:r>
              <a:rPr lang="en-IN" sz="1600" dirty="0" err="1"/>
              <a:t>vader</a:t>
            </a:r>
            <a:r>
              <a:rPr lang="en-IN" sz="1600" dirty="0"/>
              <a:t> score is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Feature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Sentiment Analysis performed on the news to get valance score using Vader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 Financial metrics such historical prices, moving averages (simple &amp; exponential), price differential, volumes, etc explored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Financial metrics such as EMA (Exponential Moving Average) and SMA (Simple Moving Average) are calculated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Additional Features: 1d_diff - difference between that day and the previous day </a:t>
            </a:r>
            <a:r>
              <a:rPr lang="en-IN" sz="1600" dirty="0" err="1"/>
              <a:t>Adj</a:t>
            </a:r>
            <a:r>
              <a:rPr lang="en-IN" sz="1600" dirty="0"/>
              <a:t> Closing Price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C2AFC54-75C7-4060-A348-15263BB639DF}"/>
              </a:ext>
            </a:extLst>
          </p:cNvPr>
          <p:cNvSpPr txBox="1">
            <a:spLocks/>
          </p:cNvSpPr>
          <p:nvPr/>
        </p:nvSpPr>
        <p:spPr>
          <a:xfrm>
            <a:off x="159787" y="782959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Select and Clean Data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C2AF4C5D-916E-4145-820F-6BF146E84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"/>
          <a:stretch/>
        </p:blipFill>
        <p:spPr bwMode="auto">
          <a:xfrm>
            <a:off x="4649599" y="1447493"/>
            <a:ext cx="7138990" cy="28600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66EFA-D8A4-480C-8A30-D120293E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F0B3273-06C1-4310-A12F-7B29AACA693C}"/>
              </a:ext>
            </a:extLst>
          </p:cNvPr>
          <p:cNvSpPr txBox="1">
            <a:spLocks/>
          </p:cNvSpPr>
          <p:nvPr/>
        </p:nvSpPr>
        <p:spPr>
          <a:xfrm>
            <a:off x="159787" y="0"/>
            <a:ext cx="5760001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</a:rPr>
              <a:t>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07C8FC-5DF5-4A32-AAED-CF2F5300B085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41AB6AF6-0F78-47BC-A083-1359556CF93A}"/>
              </a:ext>
            </a:extLst>
          </p:cNvPr>
          <p:cNvSpPr txBox="1">
            <a:spLocks/>
          </p:cNvSpPr>
          <p:nvPr/>
        </p:nvSpPr>
        <p:spPr>
          <a:xfrm>
            <a:off x="159786" y="665962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Model Quality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6883A6B-5710-4F24-A145-48E8DECB6DE6}"/>
              </a:ext>
            </a:extLst>
          </p:cNvPr>
          <p:cNvSpPr txBox="1">
            <a:spLocks/>
          </p:cNvSpPr>
          <p:nvPr/>
        </p:nvSpPr>
        <p:spPr>
          <a:xfrm>
            <a:off x="159785" y="3632386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Model Selection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4A2E52-FC90-442F-AECF-58795DEF984A}"/>
              </a:ext>
            </a:extLst>
          </p:cNvPr>
          <p:cNvSpPr txBox="1">
            <a:spLocks/>
          </p:cNvSpPr>
          <p:nvPr/>
        </p:nvSpPr>
        <p:spPr>
          <a:xfrm>
            <a:off x="264682" y="1213650"/>
            <a:ext cx="5194824" cy="25210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500" u="sng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IN" sz="1500" dirty="0">
                <a:solidFill>
                  <a:srgbClr val="00B050"/>
                </a:solidFill>
              </a:rPr>
              <a:t>:</a:t>
            </a:r>
            <a:r>
              <a:rPr lang="en-IN" sz="1400" dirty="0"/>
              <a:t> </a:t>
            </a:r>
            <a:br>
              <a:rPr lang="en-IN" sz="1400" dirty="0"/>
            </a:br>
            <a:r>
              <a:rPr lang="en-IN" sz="1400" dirty="0"/>
              <a:t>LSTM Model gives an RMSE score of Rs.50</a:t>
            </a:r>
            <a:br>
              <a:rPr lang="en-IN" sz="1400" dirty="0"/>
            </a:br>
            <a:r>
              <a:rPr lang="en-IN" sz="1400" dirty="0"/>
              <a:t>LSTM + OLS gives RMSE of Rs.6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500" u="sng" dirty="0">
                <a:solidFill>
                  <a:schemeClr val="accent1">
                    <a:lumMod val="75000"/>
                  </a:schemeClr>
                </a:solidFill>
              </a:rPr>
              <a:t>Robustness</a:t>
            </a:r>
            <a:r>
              <a:rPr lang="en-IN" sz="1500" dirty="0">
                <a:solidFill>
                  <a:srgbClr val="00B050"/>
                </a:solidFill>
              </a:rPr>
              <a:t>:</a:t>
            </a:r>
            <a:r>
              <a:rPr lang="en-IN" sz="1400" dirty="0"/>
              <a:t> Model can handle stock split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500" u="sng" dirty="0">
                <a:solidFill>
                  <a:schemeClr val="accent1">
                    <a:lumMod val="75000"/>
                  </a:schemeClr>
                </a:solidFill>
              </a:rPr>
              <a:t>Scalability</a:t>
            </a:r>
            <a:r>
              <a:rPr lang="en-IN" sz="1500" dirty="0">
                <a:solidFill>
                  <a:srgbClr val="00B050"/>
                </a:solidFill>
              </a:rPr>
              <a:t>:</a:t>
            </a:r>
            <a:r>
              <a:rPr lang="en-IN" sz="1400" dirty="0"/>
              <a:t> Azure Cloud to handle scalability in the future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500" u="sng" dirty="0">
                <a:solidFill>
                  <a:schemeClr val="accent1">
                    <a:lumMod val="75000"/>
                  </a:schemeClr>
                </a:solidFill>
              </a:rPr>
              <a:t>Explainability</a:t>
            </a:r>
            <a:r>
              <a:rPr lang="en-IN" sz="1500" dirty="0">
                <a:solidFill>
                  <a:srgbClr val="00B050"/>
                </a:solidFill>
              </a:rPr>
              <a:t>:</a:t>
            </a:r>
            <a:r>
              <a:rPr lang="en-IN" sz="1400" dirty="0"/>
              <a:t> To show how much of the stock value change is impacted by the sentiment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518669-48E6-4631-8DAA-C6FCE9D5F1BF}"/>
              </a:ext>
            </a:extLst>
          </p:cNvPr>
          <p:cNvSpPr txBox="1">
            <a:spLocks/>
          </p:cNvSpPr>
          <p:nvPr/>
        </p:nvSpPr>
        <p:spPr>
          <a:xfrm>
            <a:off x="161572" y="4172970"/>
            <a:ext cx="5469245" cy="189685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Multiple models using Classification, OLS &amp; Neural network (</a:t>
            </a:r>
            <a:r>
              <a:rPr lang="en-IN" sz="1400" dirty="0">
                <a:solidFill>
                  <a:srgbClr val="00B050"/>
                </a:solidFill>
              </a:rPr>
              <a:t>LSTM</a:t>
            </a:r>
            <a:r>
              <a:rPr lang="en-IN" sz="1400" dirty="0"/>
              <a:t>) have been explored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rgbClr val="00B050"/>
                </a:solidFill>
              </a:rPr>
              <a:t>Model input:</a:t>
            </a:r>
            <a:r>
              <a:rPr lang="en-IN" sz="1400" dirty="0"/>
              <a:t> </a:t>
            </a:r>
            <a:r>
              <a:rPr lang="en-IN" sz="1400" i="1" dirty="0">
                <a:solidFill>
                  <a:srgbClr val="002060"/>
                </a:solidFill>
              </a:rPr>
              <a:t>Date, News Document sentiment score metrics, stock price metrics (OHLC, SMA, EMA, Volumes)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rgbClr val="00B050"/>
                </a:solidFill>
              </a:rPr>
              <a:t>Model output:</a:t>
            </a:r>
            <a:r>
              <a:rPr lang="en-IN" sz="1400" dirty="0"/>
              <a:t> </a:t>
            </a:r>
            <a:r>
              <a:rPr lang="en-IN" sz="1400" i="1" dirty="0">
                <a:solidFill>
                  <a:srgbClr val="002060"/>
                </a:solidFill>
              </a:rPr>
              <a:t>Target Date Stock Price basis historical days for prediction </a:t>
            </a:r>
            <a:endParaRPr lang="en-IN" sz="1400" dirty="0"/>
          </a:p>
          <a:p>
            <a:pPr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2CAE7774-E7DE-4A59-AC78-62A409E2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92" y="645511"/>
            <a:ext cx="524362" cy="5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e the source image">
            <a:extLst>
              <a:ext uri="{FF2B5EF4-FFF2-40B4-BE49-F238E27FC236}">
                <a16:creationId xmlns:a16="http://schemas.microsoft.com/office/drawing/2014/main" id="{F1153A2A-C42E-482B-A647-82E269DC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94" y="3563230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52B202-3CB8-4B00-8EC1-28E3BC22C995}"/>
              </a:ext>
            </a:extLst>
          </p:cNvPr>
          <p:cNvSpPr txBox="1">
            <a:spLocks/>
          </p:cNvSpPr>
          <p:nvPr/>
        </p:nvSpPr>
        <p:spPr>
          <a:xfrm>
            <a:off x="274327" y="1549546"/>
            <a:ext cx="5564493" cy="48081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6" descr="image">
            <a:extLst>
              <a:ext uri="{FF2B5EF4-FFF2-40B4-BE49-F238E27FC236}">
                <a16:creationId xmlns:a16="http://schemas.microsoft.com/office/drawing/2014/main" id="{A07FD441-3963-E575-6420-C584B65A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38" y="1493323"/>
            <a:ext cx="6395680" cy="38151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388B5-13E3-422E-AB61-C3E9316A3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2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F0B3273-06C1-4310-A12F-7B29AACA693C}"/>
              </a:ext>
            </a:extLst>
          </p:cNvPr>
          <p:cNvSpPr txBox="1">
            <a:spLocks/>
          </p:cNvSpPr>
          <p:nvPr/>
        </p:nvSpPr>
        <p:spPr>
          <a:xfrm>
            <a:off x="169023" y="0"/>
            <a:ext cx="5760001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</a:rPr>
              <a:t>Modelling – Classification LSTM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07C8FC-5DF5-4A32-AAED-CF2F5300B085}"/>
              </a:ext>
            </a:extLst>
          </p:cNvPr>
          <p:cNvCxnSpPr>
            <a:cxnSpLocks/>
          </p:cNvCxnSpPr>
          <p:nvPr/>
        </p:nvCxnSpPr>
        <p:spPr>
          <a:xfrm>
            <a:off x="78507" y="500290"/>
            <a:ext cx="11970617" cy="562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41AB6AF6-0F78-47BC-A083-1359556CF93A}"/>
              </a:ext>
            </a:extLst>
          </p:cNvPr>
          <p:cNvSpPr txBox="1">
            <a:spLocks/>
          </p:cNvSpPr>
          <p:nvPr/>
        </p:nvSpPr>
        <p:spPr>
          <a:xfrm>
            <a:off x="391803" y="603453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Classification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AA5259-027D-473C-A514-756FD632E3A2}"/>
              </a:ext>
            </a:extLst>
          </p:cNvPr>
          <p:cNvCxnSpPr/>
          <p:nvPr/>
        </p:nvCxnSpPr>
        <p:spPr>
          <a:xfrm>
            <a:off x="4160220" y="996865"/>
            <a:ext cx="0" cy="5262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C0192F1-3254-A5AB-08BB-3F57FB0D887B}"/>
              </a:ext>
            </a:extLst>
          </p:cNvPr>
          <p:cNvSpPr txBox="1">
            <a:spLocks/>
          </p:cNvSpPr>
          <p:nvPr/>
        </p:nvSpPr>
        <p:spPr>
          <a:xfrm>
            <a:off x="4359333" y="556513"/>
            <a:ext cx="3833813" cy="547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u="sng" dirty="0">
                <a:solidFill>
                  <a:srgbClr val="002060"/>
                </a:solidFill>
                <a:latin typeface="+mn-lt"/>
              </a:rPr>
              <a:t>LSTM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F72521A-79B1-30E9-8A16-0D46F7421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"/>
          <a:stretch/>
        </p:blipFill>
        <p:spPr bwMode="auto">
          <a:xfrm>
            <a:off x="206093" y="4004173"/>
            <a:ext cx="3852875" cy="170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DEC55E1-41CF-1D88-E8A7-96BECA10E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7"/>
          <a:stretch/>
        </p:blipFill>
        <p:spPr bwMode="auto">
          <a:xfrm>
            <a:off x="387554" y="1151141"/>
            <a:ext cx="3590425" cy="264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F1FDCA08-F543-8427-C559-FEC2FFAD3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422" r="2724" b="2464"/>
          <a:stretch/>
        </p:blipFill>
        <p:spPr bwMode="auto">
          <a:xfrm>
            <a:off x="4616830" y="1151141"/>
            <a:ext cx="5221340" cy="2576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D1E5BCB5-E5FB-0F80-50F2-301B2E269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"/>
          <a:stretch/>
        </p:blipFill>
        <p:spPr bwMode="auto">
          <a:xfrm>
            <a:off x="4241209" y="3798065"/>
            <a:ext cx="5693543" cy="22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>
            <a:extLst>
              <a:ext uri="{FF2B5EF4-FFF2-40B4-BE49-F238E27FC236}">
                <a16:creationId xmlns:a16="http://schemas.microsoft.com/office/drawing/2014/main" id="{8E0697FE-FEC5-A5A3-2416-3E76FAD8C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412" y="1089143"/>
            <a:ext cx="1897261" cy="51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340726-1541-4131-B713-7BE261FD9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3128" y="158257"/>
            <a:ext cx="905995" cy="3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30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Bookman Old Style</vt:lpstr>
      <vt:lpstr>Calibri</vt:lpstr>
      <vt:lpstr>Century Gothic</vt:lpstr>
      <vt:lpstr>Franklin Gothic Book</vt:lpstr>
      <vt:lpstr>Wingdings</vt:lpstr>
      <vt:lpstr>1_RetrospectVTI</vt:lpstr>
      <vt:lpstr>Stock Value Prediction  using  Sentiment Analysis</vt:lpstr>
      <vt:lpstr>“A prediction about the direction of the stock market tell you nothing about where stocks are headed, but a whole lot about the person doing the predicting.” Random 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Value Prediction  using Sentiment Analysis</dc:title>
  <dc:creator/>
  <cp:lastModifiedBy/>
  <cp:revision>6</cp:revision>
  <dcterms:created xsi:type="dcterms:W3CDTF">2022-07-09T05:36:07Z</dcterms:created>
  <dcterms:modified xsi:type="dcterms:W3CDTF">2022-08-13T18:19:32Z</dcterms:modified>
</cp:coreProperties>
</file>