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1" r:id="rId6"/>
    <p:sldId id="272" r:id="rId7"/>
    <p:sldId id="27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28C"/>
    <a:srgbClr val="A39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D31-FB6B-44DB-8C8B-DA34F8515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0DDA4-AF78-4668-A801-7502813E4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320D-2D1A-410D-AAEA-57D89CD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4B95-1E3E-4AF5-83EC-C911EE28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0A6E-2E0E-4782-99E3-5C1BAF03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1436-1FE4-4D9E-9466-E079FAA3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2A5C-810D-4E50-954F-4282B7FA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38AC-F16B-40D1-8DD1-46E5479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F1C5-530E-486F-8A2B-543C143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522-1312-43AF-A27E-2347E7DD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5C27-0BA1-46A1-8997-A86D2BE53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AF63-FDD4-4A8E-B075-E8546B92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43C3-E5EE-4DD8-B866-379AF5BA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919E-84C5-4CF8-9C40-CBB5F7BF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D0ED-68E9-40ED-922F-00E54446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1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4F09-0B9F-41C6-B78E-523B580E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F7DA-ACE4-4010-862D-B32A0262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C9C3-3DB4-4A9D-892A-DAA393DF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0609-1A7F-4DC1-81FA-886C7371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A4DB-7323-4DC2-A83D-2DCBAFB6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B7D6-73A8-423A-B44F-D0B4672E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BA1F0-095D-4CB1-B930-1233EF3E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BE41-07F6-4F86-B7B8-2738A197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2A22-62A4-4207-8884-15E9DFE8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C88B-F6BB-42DA-8CA6-5CAFE6B5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9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7130-58C3-4C64-8197-5F27841B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3693-A537-46EC-B942-BBFFA8AE6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8B0E-6ED3-415E-AD92-03C50F95B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948F-5B02-4573-9FB6-2D967C47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195B-B1BB-4D82-8F80-FC9CAD8F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7B800-6EB3-4407-BE0E-81533105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9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AB40-0CD8-4B66-94BA-7C38FDBF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A06E-4D7E-4570-AC1D-EDEA2336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11E9-BEE5-4A95-AF70-6026F435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8458F-0741-4CF4-A016-0F6B1492A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D7275-7C9A-4380-88BC-EFD77BB6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001BC-484C-4086-B9F7-55EDAE5D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03F0C-F7ED-474B-93D6-B7D4468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47FA4-2075-47C6-9440-B0EBDAEC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6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2BD9-8342-4681-B103-87759B78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839DE-DDD4-404D-A350-3495E25A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4DF9-60AB-4C8D-9AD5-A04D8F9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41D95-0A6B-46D9-BEED-8BA35BE3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6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1543-B654-4866-8A03-C1421B43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09680-108C-474C-8EEE-88A1DDD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EE7E-7F06-49E6-9C1D-238DF78B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909-BCD4-4F14-BFC8-5A851888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DE80-6E52-40D5-9B74-298ED510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D4F2-CBA2-43DB-A023-543D42D4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538FE-51A4-4FBD-B977-F1C1344A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F0B3-B026-4DCB-9C77-01F854E1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FA40-563D-40D1-BD99-F839A84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4E0-6121-48DA-88E8-7A9C42EF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26D38-47E5-47BA-A178-F9E3AB99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C20C-FB33-4656-8294-2B0A490A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783AF-1611-46FC-AD8B-24F3081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684" y="6231420"/>
            <a:ext cx="2743200" cy="365125"/>
          </a:xfrm>
          <a:prstGeom prst="rect">
            <a:avLst/>
          </a:prstGeom>
        </p:spPr>
        <p:txBody>
          <a:bodyPr/>
          <a:lstStyle/>
          <a:p>
            <a:fld id="{698DB70D-3CBA-4B4F-BAB7-67AF9C187E1A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35D48-4793-4139-960E-B6D2F34E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2491" y="6492875"/>
            <a:ext cx="1809510" cy="37300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F423-972A-4A43-956F-A4BC68C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5C84C0-18E2-4D31-B4C1-0F0CFEB1D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8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01AEE-52C6-46DA-AA8D-2E092892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6442-9069-4EE8-B767-543338B9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1057F5-E724-4556-8523-BB0957717008}"/>
              </a:ext>
            </a:extLst>
          </p:cNvPr>
          <p:cNvSpPr txBox="1">
            <a:spLocks/>
          </p:cNvSpPr>
          <p:nvPr userDrawn="1"/>
        </p:nvSpPr>
        <p:spPr>
          <a:xfrm>
            <a:off x="0" y="6494281"/>
            <a:ext cx="1412111" cy="373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77928C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MLUL - 2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5CD18B-4925-41A0-BE52-203B5A9B63DE}"/>
              </a:ext>
            </a:extLst>
          </p:cNvPr>
          <p:cNvSpPr txBox="1">
            <a:spLocks/>
          </p:cNvSpPr>
          <p:nvPr userDrawn="1"/>
        </p:nvSpPr>
        <p:spPr>
          <a:xfrm>
            <a:off x="5389944" y="6494281"/>
            <a:ext cx="1412111" cy="373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77928C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Group 6</a:t>
            </a:r>
            <a:endParaRPr lang="en-IN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8B2E54-1167-4A98-8AAE-DC4DE6B62823}"/>
              </a:ext>
            </a:extLst>
          </p:cNvPr>
          <p:cNvCxnSpPr>
            <a:stCxn id="7" idx="3"/>
            <a:endCxn id="8" idx="1"/>
          </p:cNvCxnSpPr>
          <p:nvPr userDrawn="1"/>
        </p:nvCxnSpPr>
        <p:spPr>
          <a:xfrm>
            <a:off x="1412111" y="6680782"/>
            <a:ext cx="3977833" cy="0"/>
          </a:xfrm>
          <a:prstGeom prst="line">
            <a:avLst/>
          </a:prstGeom>
          <a:ln>
            <a:solidFill>
              <a:srgbClr val="77928C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A2E1C-3F6C-4270-A1B7-3F6D4E1E54D4}"/>
              </a:ext>
            </a:extLst>
          </p:cNvPr>
          <p:cNvCxnSpPr>
            <a:cxnSpLocks/>
            <a:stCxn id="8" idx="3"/>
          </p:cNvCxnSpPr>
          <p:nvPr userDrawn="1"/>
        </p:nvCxnSpPr>
        <p:spPr>
          <a:xfrm flipV="1">
            <a:off x="6802055" y="6674272"/>
            <a:ext cx="3580436" cy="6510"/>
          </a:xfrm>
          <a:prstGeom prst="line">
            <a:avLst/>
          </a:prstGeom>
          <a:ln>
            <a:solidFill>
              <a:srgbClr val="77928C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3618D11-A46B-4B76-836C-E3FBC18F4473}"/>
              </a:ext>
            </a:extLst>
          </p:cNvPr>
          <p:cNvSpPr txBox="1">
            <a:spLocks/>
          </p:cNvSpPr>
          <p:nvPr userDrawn="1"/>
        </p:nvSpPr>
        <p:spPr>
          <a:xfrm>
            <a:off x="10324620" y="6484998"/>
            <a:ext cx="1890530" cy="373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77928C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ISB Co ‘22 (Winter)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097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37B7-1DBB-4CB2-A167-335D2C4F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456" y="2071480"/>
            <a:ext cx="4072544" cy="1432090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77928C"/>
                </a:solidFill>
                <a:latin typeface="Arial Narrow" panose="020B0606020202030204" pitchFamily="34" charset="0"/>
              </a:rPr>
              <a:t>Book Recommendation System using Collaborative Filtering</a:t>
            </a:r>
            <a:endParaRPr lang="en-IN" sz="2800" b="1" dirty="0">
              <a:ln>
                <a:solidFill>
                  <a:schemeClr val="tx1"/>
                </a:solidFill>
              </a:ln>
              <a:solidFill>
                <a:srgbClr val="77928C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497199-567A-4AE9-8EFA-2E46185A82AB}"/>
              </a:ext>
            </a:extLst>
          </p:cNvPr>
          <p:cNvSpPr txBox="1">
            <a:spLocks/>
          </p:cNvSpPr>
          <p:nvPr/>
        </p:nvSpPr>
        <p:spPr>
          <a:xfrm>
            <a:off x="8119454" y="4544291"/>
            <a:ext cx="4072544" cy="2322947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Submitted by ~</a:t>
            </a:r>
          </a:p>
          <a:p>
            <a:pPr>
              <a:lnSpc>
                <a:spcPct val="100000"/>
              </a:lnSpc>
            </a:pPr>
            <a:endParaRPr lang="en-US" sz="1800" i="1" u="sng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l" defTabSz="268288">
              <a:lnSpc>
                <a:spcPct val="100000"/>
              </a:lnSpc>
            </a:pP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  <a:r>
              <a:rPr lang="en-US" sz="20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Harsimar</a:t>
            </a: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 Singh Arora 	12120011</a:t>
            </a:r>
          </a:p>
          <a:p>
            <a:pPr algn="l" defTabSz="268288">
              <a:lnSpc>
                <a:spcPct val="100000"/>
              </a:lnSpc>
            </a:pP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	Unnati Khinvasara 		12120097</a:t>
            </a:r>
          </a:p>
          <a:p>
            <a:pPr algn="l" defTabSz="268288">
              <a:lnSpc>
                <a:spcPct val="100000"/>
              </a:lnSpc>
            </a:pP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	Rohini Purnima 			12120027</a:t>
            </a:r>
          </a:p>
          <a:p>
            <a:pPr algn="l" defTabSz="268288">
              <a:lnSpc>
                <a:spcPct val="100000"/>
              </a:lnSpc>
            </a:pP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	Rohit Thakur				12120040</a:t>
            </a:r>
          </a:p>
          <a:p>
            <a:pPr algn="l" defTabSz="268288">
              <a:lnSpc>
                <a:spcPct val="100000"/>
              </a:lnSpc>
            </a:pP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	Mohit Kothari 				12120035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003B53-1458-428C-A1E7-CAB472DE3194}"/>
              </a:ext>
            </a:extLst>
          </p:cNvPr>
          <p:cNvSpPr txBox="1">
            <a:spLocks/>
          </p:cNvSpPr>
          <p:nvPr/>
        </p:nvSpPr>
        <p:spPr>
          <a:xfrm>
            <a:off x="8119454" y="3611819"/>
            <a:ext cx="4072542" cy="586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77928C"/>
                </a:solidFill>
                <a:latin typeface="Arial Narrow" panose="020B0606020202030204" pitchFamily="34" charset="0"/>
              </a:rPr>
              <a:t>Machine Learning – Unsupervised 2</a:t>
            </a:r>
            <a:endParaRPr lang="en-IN" sz="1800" dirty="0">
              <a:solidFill>
                <a:srgbClr val="77928C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 descr="How to Apply to Indian School of Business (ISB) - TapChief Blog">
            <a:extLst>
              <a:ext uri="{FF2B5EF4-FFF2-40B4-BE49-F238E27FC236}">
                <a16:creationId xmlns:a16="http://schemas.microsoft.com/office/drawing/2014/main" id="{8A7B5487-69BE-2978-C6CE-732221D92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3" y="238679"/>
            <a:ext cx="3491179" cy="158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dian School of Business (ISB) Twitterissä: &quot;“A library is a treasure  trove that needs repeated explorations to unearth, and yet, barely the  surface can be scratched. Paradise surely will be a kind">
            <a:extLst>
              <a:ext uri="{FF2B5EF4-FFF2-40B4-BE49-F238E27FC236}">
                <a16:creationId xmlns:a16="http://schemas.microsoft.com/office/drawing/2014/main" id="{E0CE0E51-40AE-982C-81FA-81E3173DE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r="15416"/>
          <a:stretch/>
        </p:blipFill>
        <p:spPr bwMode="auto">
          <a:xfrm>
            <a:off x="0" y="0"/>
            <a:ext cx="81194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F44948-B929-42BB-860A-5DAA0E3665B5}"/>
              </a:ext>
            </a:extLst>
          </p:cNvPr>
          <p:cNvSpPr/>
          <p:nvPr/>
        </p:nvSpPr>
        <p:spPr>
          <a:xfrm>
            <a:off x="0" y="9238"/>
            <a:ext cx="8119454" cy="6858000"/>
          </a:xfrm>
          <a:prstGeom prst="rect">
            <a:avLst/>
          </a:prstGeom>
          <a:solidFill>
            <a:srgbClr val="77928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BACKGROUND &amp; SCOPE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BBBBF6-E4AA-4C1E-A62F-D6480A919CC9}"/>
              </a:ext>
            </a:extLst>
          </p:cNvPr>
          <p:cNvCxnSpPr>
            <a:cxnSpLocks/>
          </p:cNvCxnSpPr>
          <p:nvPr/>
        </p:nvCxnSpPr>
        <p:spPr>
          <a:xfrm>
            <a:off x="5257127" y="1424209"/>
            <a:ext cx="0" cy="4958233"/>
          </a:xfrm>
          <a:prstGeom prst="line">
            <a:avLst/>
          </a:prstGeom>
          <a:ln>
            <a:solidFill>
              <a:srgbClr val="7792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6C760F-A830-E205-F9C8-5E40E5D0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2" y="1522595"/>
            <a:ext cx="2269449" cy="226944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2653AF-930D-134B-7F72-BA69CBB42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77" y="1357746"/>
            <a:ext cx="6567050" cy="5123082"/>
          </a:xfrm>
        </p:spPr>
        <p:txBody>
          <a:bodyPr>
            <a:normAutofit/>
          </a:bodyPr>
          <a:lstStyle/>
          <a:p>
            <a:pPr algn="just"/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Business Objective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 up the business revenue by increasing sales through enhancing user engagement</a:t>
            </a:r>
          </a:p>
          <a:p>
            <a:pPr algn="just"/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Implementing a book recommendation system focused on improving customer experience &amp; engagement by recommending relevant books</a:t>
            </a:r>
          </a:p>
          <a:p>
            <a:pPr algn="just"/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Approach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used Crosswords’ Ratings History to build a recommendation system based on collaborative filtering</a:t>
            </a:r>
          </a:p>
          <a:p>
            <a:pPr algn="l"/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Success </a:t>
            </a:r>
            <a:r>
              <a:rPr lang="en-US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Criterias</a:t>
            </a:r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 Testing to evaluate metrics such as incremental revenue, clicks on recommendation pane, decrease in page bounces, change in books sold per user, etc.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D6F1A-5C81-CDCE-D8AD-DB9E09E16E8F}"/>
              </a:ext>
            </a:extLst>
          </p:cNvPr>
          <p:cNvSpPr txBox="1"/>
          <p:nvPr/>
        </p:nvSpPr>
        <p:spPr>
          <a:xfrm>
            <a:off x="221673" y="4112813"/>
            <a:ext cx="5081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Crossword Bookstore is a chain of bookstores </a:t>
            </a:r>
          </a:p>
          <a:p>
            <a:endParaRPr lang="en-GB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GB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ecently launched their website for online presence </a:t>
            </a:r>
          </a:p>
          <a:p>
            <a:endParaRPr lang="en-GB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Wish to exploit the huge 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GB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otential in e-commerce sale of books </a:t>
            </a:r>
          </a:p>
        </p:txBody>
      </p:sp>
    </p:spTree>
    <p:extLst>
      <p:ext uri="{BB962C8B-B14F-4D97-AF65-F5344CB8AC3E}">
        <p14:creationId xmlns:p14="http://schemas.microsoft.com/office/powerpoint/2010/main" val="10508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DATA DESCRIPTION 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31375-5941-3D89-4E83-5347C2B1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8" y="2469048"/>
            <a:ext cx="5262448" cy="399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338EE-5776-16B5-B353-58F2A5530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06"/>
          <a:stretch/>
        </p:blipFill>
        <p:spPr bwMode="auto">
          <a:xfrm>
            <a:off x="5850098" y="3905169"/>
            <a:ext cx="2091808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E234195-A3DB-C092-A9C5-054D419E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46909"/>
            <a:ext cx="5172363" cy="1174829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rial Narrow" panose="020B0606020202030204" pitchFamily="34" charset="0"/>
              </a:rPr>
              <a:t>Books Dataset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 (Title, Author, ISBN Code, Year of Publication)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271k total rows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6EE11E4-3E63-0B86-909C-30C104A8AF55}"/>
              </a:ext>
            </a:extLst>
          </p:cNvPr>
          <p:cNvSpPr txBox="1">
            <a:spLocks/>
          </p:cNvSpPr>
          <p:nvPr/>
        </p:nvSpPr>
        <p:spPr>
          <a:xfrm>
            <a:off x="6465455" y="2365416"/>
            <a:ext cx="5172363" cy="117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latin typeface="Arial Narrow" panose="020B0606020202030204" pitchFamily="34" charset="0"/>
              </a:rPr>
              <a:t>Ratings Dataset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 (</a:t>
            </a:r>
            <a:r>
              <a:rPr lang="en-US" sz="1800" dirty="0" err="1">
                <a:latin typeface="Arial Narrow" panose="020B0606020202030204" pitchFamily="34" charset="0"/>
              </a:rPr>
              <a:t>UserID</a:t>
            </a:r>
            <a:r>
              <a:rPr lang="en-US" sz="1800" dirty="0">
                <a:latin typeface="Arial Narrow" panose="020B0606020202030204" pitchFamily="34" charset="0"/>
              </a:rPr>
              <a:t>, ISBN Code, Book-Rating)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1.14 million ratings from 105k users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428796C-B78D-94C5-8EAB-36A23BDF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63" y="3878103"/>
            <a:ext cx="4021375" cy="26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DATA PREPARATION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D52B4-42E9-D939-6900-28EE8D56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3" y="2601158"/>
            <a:ext cx="5407890" cy="29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EC5B937-AFA2-0E10-BA54-FFFA705D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09" y="1488868"/>
            <a:ext cx="5172363" cy="1174829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rial Narrow" panose="020B0606020202030204" pitchFamily="34" charset="0"/>
              </a:rPr>
              <a:t>Merged Dataset based on ISBN Code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(ISBN, Book Title, Author, Book Rating, User 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206EF-68C1-4F43-B1BD-AF8A15AA2FF5}"/>
              </a:ext>
            </a:extLst>
          </p:cNvPr>
          <p:cNvSpPr txBox="1"/>
          <p:nvPr/>
        </p:nvSpPr>
        <p:spPr>
          <a:xfrm>
            <a:off x="514927" y="1426329"/>
            <a:ext cx="519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Arial Narrow" panose="020B0606020202030204" pitchFamily="34" charset="0"/>
              </a:rPr>
              <a:t>1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60DCE-E4F1-718F-8316-FBDB2F912A87}"/>
              </a:ext>
            </a:extLst>
          </p:cNvPr>
          <p:cNvSpPr txBox="1"/>
          <p:nvPr/>
        </p:nvSpPr>
        <p:spPr>
          <a:xfrm>
            <a:off x="6197605" y="1398621"/>
            <a:ext cx="519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Arial Narrow" panose="020B0606020202030204" pitchFamily="34" charset="0"/>
              </a:rPr>
              <a:t>2</a:t>
            </a:r>
            <a:endParaRPr lang="en-GB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72C1EFF-8DAC-E2DC-AA78-3E60B20EBF43}"/>
              </a:ext>
            </a:extLst>
          </p:cNvPr>
          <p:cNvSpPr txBox="1">
            <a:spLocks/>
          </p:cNvSpPr>
          <p:nvPr/>
        </p:nvSpPr>
        <p:spPr>
          <a:xfrm>
            <a:off x="6807202" y="1302327"/>
            <a:ext cx="5172363" cy="129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latin typeface="Arial Narrow" panose="020B0606020202030204" pitchFamily="34" charset="0"/>
              </a:rPr>
              <a:t>Pivot Table based on Criteria</a:t>
            </a:r>
          </a:p>
          <a:p>
            <a:pPr algn="l"/>
            <a:r>
              <a:rPr lang="en-US" sz="1600" dirty="0">
                <a:latin typeface="Arial Narrow" panose="020B0606020202030204" pitchFamily="34" charset="0"/>
              </a:rPr>
              <a:t>Top Rated Books: List of 3679 books having &gt;35 ratings</a:t>
            </a:r>
          </a:p>
          <a:p>
            <a:pPr algn="l"/>
            <a:r>
              <a:rPr lang="en-US" sz="1600" dirty="0">
                <a:latin typeface="Arial Narrow" panose="020B0606020202030204" pitchFamily="34" charset="0"/>
              </a:rPr>
              <a:t>Top Users: List of 1648 users rated who have rated &gt; 100 books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85B98A-8A7C-5D90-A1EB-20275715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" b="2517"/>
          <a:stretch/>
        </p:blipFill>
        <p:spPr bwMode="auto">
          <a:xfrm>
            <a:off x="5910376" y="2663697"/>
            <a:ext cx="5879841" cy="3496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0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METHODOLOGY 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BBBBF6-E4AA-4C1E-A62F-D6480A919CC9}"/>
              </a:ext>
            </a:extLst>
          </p:cNvPr>
          <p:cNvCxnSpPr/>
          <p:nvPr/>
        </p:nvCxnSpPr>
        <p:spPr>
          <a:xfrm>
            <a:off x="5866727" y="1521864"/>
            <a:ext cx="0" cy="4374006"/>
          </a:xfrm>
          <a:prstGeom prst="line">
            <a:avLst/>
          </a:prstGeom>
          <a:ln>
            <a:solidFill>
              <a:srgbClr val="7792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A121E514-52B3-CC08-BEB8-923E05355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437" y="1521864"/>
            <a:ext cx="5172363" cy="1174829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rial Narrow" panose="020B0606020202030204" pitchFamily="34" charset="0"/>
              </a:rPr>
              <a:t>Item-to-Item Collaborative Filtering</a:t>
            </a:r>
          </a:p>
          <a:p>
            <a:endParaRPr lang="en-US" sz="100" u="sng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Main goal in our approach is to recommend the book most suited according to the rating given by users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9DBC3-CA0B-1F45-3874-DBBCB9B6D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5" y="4853189"/>
            <a:ext cx="3118806" cy="11748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91DD194-88D8-AC92-DE51-BA4DBD748DE7}"/>
              </a:ext>
            </a:extLst>
          </p:cNvPr>
          <p:cNvSpPr txBox="1">
            <a:spLocks/>
          </p:cNvSpPr>
          <p:nvPr/>
        </p:nvSpPr>
        <p:spPr>
          <a:xfrm>
            <a:off x="138547" y="3331326"/>
            <a:ext cx="5728178" cy="170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latin typeface="Arial Narrow" panose="020B0606020202030204" pitchFamily="34" charset="0"/>
              </a:rPr>
              <a:t>Metric Used - Cosine-Similarity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Arial Narrow" panose="020B0606020202030204" pitchFamily="34" charset="0"/>
              </a:rPr>
              <a:t>Cosine Similarity measures the similarity between two vectors 	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Arial Narrow" panose="020B0606020202030204" pitchFamily="34" charset="0"/>
              </a:rPr>
              <a:t>Dataset is sparse which means many ratings are undefined, hence Cosine Similarity is preferred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B1E6E13-5309-A5D8-E115-363B819AEAD4}"/>
              </a:ext>
            </a:extLst>
          </p:cNvPr>
          <p:cNvSpPr txBox="1">
            <a:spLocks/>
          </p:cNvSpPr>
          <p:nvPr/>
        </p:nvSpPr>
        <p:spPr>
          <a:xfrm>
            <a:off x="6425528" y="1521865"/>
            <a:ext cx="5172363" cy="3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latin typeface="Arial Narrow" panose="020B0606020202030204" pitchFamily="34" charset="0"/>
              </a:rPr>
              <a:t>Cosine Similarity Matrix</a:t>
            </a:r>
          </a:p>
          <a:p>
            <a:endParaRPr lang="en-US" sz="100" u="sng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B3275-09C6-0111-6FFF-F741D48CC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48" y="2133386"/>
            <a:ext cx="5680922" cy="32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5C5636A2-AB05-8223-E8F9-0101D185CB56}"/>
              </a:ext>
            </a:extLst>
          </p:cNvPr>
          <p:cNvSpPr txBox="1">
            <a:spLocks/>
          </p:cNvSpPr>
          <p:nvPr/>
        </p:nvSpPr>
        <p:spPr>
          <a:xfrm>
            <a:off x="6576289" y="5440603"/>
            <a:ext cx="5275879" cy="3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dirty="0">
                <a:latin typeface="Arial Narrow" panose="020B0606020202030204" pitchFamily="34" charset="0"/>
              </a:rPr>
              <a:t>(Note - </a:t>
            </a:r>
            <a:r>
              <a:rPr lang="en-US" sz="1400" dirty="0">
                <a:latin typeface="Arial Narrow" panose="020B0606020202030204" pitchFamily="34" charset="0"/>
              </a:rPr>
              <a:t> “Salem’s Lot” has highest cosine score of 0.22899 with “Odyssey Two”</a:t>
            </a:r>
          </a:p>
          <a:p>
            <a:pPr algn="l"/>
            <a:endParaRPr lang="en-US" sz="1400" u="sng" dirty="0">
              <a:latin typeface="Arial Narrow" panose="020B0606020202030204" pitchFamily="34" charset="0"/>
            </a:endParaRPr>
          </a:p>
          <a:p>
            <a:pPr algn="l"/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MODEL RESULT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414DDA-EB56-F82C-D978-6A349772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63" y="1395498"/>
            <a:ext cx="6801081" cy="472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17950-13D6-4867-B5AD-DF289F1437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74830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RECOMMENDATIONS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5B28CF-780C-7F31-D7F6-0A0D04413FB3}"/>
              </a:ext>
            </a:extLst>
          </p:cNvPr>
          <p:cNvSpPr txBox="1">
            <a:spLocks/>
          </p:cNvSpPr>
          <p:nvPr/>
        </p:nvSpPr>
        <p:spPr>
          <a:xfrm>
            <a:off x="461819" y="1493288"/>
            <a:ext cx="5634181" cy="496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Arial Narrow" panose="020B0606020202030204" pitchFamily="34" charset="0"/>
              </a:rPr>
              <a:t>Adding other dimensions to the Recommendation Engine in addition to the User Ratings</a:t>
            </a:r>
          </a:p>
          <a:p>
            <a:pPr algn="l"/>
            <a:endParaRPr lang="en-US" sz="300" dirty="0">
              <a:latin typeface="Arial Narrow" panose="020B0606020202030204" pitchFamily="34" charset="0"/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 sz="1600" dirty="0">
                <a:latin typeface="Arial Narrow" panose="020B0606020202030204" pitchFamily="34" charset="0"/>
              </a:rPr>
              <a:t>Year of Publishing (Screenshots Attached)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US" sz="1600" dirty="0">
                <a:latin typeface="Arial Narrow" panose="020B0606020202030204" pitchFamily="34" charset="0"/>
              </a:rPr>
              <a:t>Genre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US" sz="1600" dirty="0">
                <a:latin typeface="Arial Narrow" panose="020B0606020202030204" pitchFamily="34" charset="0"/>
              </a:rPr>
              <a:t>Written Feedback (Text Analytics)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US" sz="1600" dirty="0">
                <a:latin typeface="Arial Narrow" panose="020B0606020202030204" pitchFamily="34" charset="0"/>
              </a:rPr>
              <a:t>User Age Group </a:t>
            </a:r>
          </a:p>
          <a:p>
            <a:pPr lvl="1" algn="l"/>
            <a:endParaRPr lang="en-US" sz="1600" dirty="0">
              <a:latin typeface="Arial Narrow" panose="020B0606020202030204" pitchFamily="34" charset="0"/>
            </a:endParaRPr>
          </a:p>
          <a:p>
            <a:pPr algn="l"/>
            <a:r>
              <a:rPr lang="en-US" sz="1800" dirty="0">
                <a:latin typeface="Arial Narrow" panose="020B0606020202030204" pitchFamily="34" charset="0"/>
              </a:rPr>
              <a:t> 2.  Adopt Hybrid Filtering Approach</a:t>
            </a:r>
          </a:p>
          <a:p>
            <a:pPr marL="342900" indent="-342900" algn="l">
              <a:buAutoNum type="arabicPeriod" startAt="3"/>
            </a:pPr>
            <a:endParaRPr lang="en-US" sz="1800" dirty="0">
              <a:latin typeface="Arial Narrow" panose="020B0606020202030204" pitchFamily="34" charset="0"/>
            </a:endParaRPr>
          </a:p>
          <a:p>
            <a:pPr marL="342900" indent="-342900" algn="l">
              <a:buAutoNum type="arabicPeriod" startAt="3"/>
            </a:pPr>
            <a:r>
              <a:rPr lang="en-US" sz="1800" dirty="0">
                <a:latin typeface="Arial Narrow" panose="020B0606020202030204" pitchFamily="34" charset="0"/>
              </a:rPr>
              <a:t>Matching Recommendation Model with Available Inventory</a:t>
            </a:r>
          </a:p>
          <a:p>
            <a:pPr marL="342900" indent="-342900" algn="l">
              <a:buAutoNum type="arabicPeriod" startAt="3"/>
            </a:pPr>
            <a:endParaRPr lang="en-US" sz="1800" dirty="0">
              <a:latin typeface="Arial Narrow" panose="020B0606020202030204" pitchFamily="34" charset="0"/>
            </a:endParaRPr>
          </a:p>
          <a:p>
            <a:pPr marL="342900" indent="-342900" algn="l">
              <a:buAutoNum type="arabicPeriod" startAt="3"/>
            </a:pPr>
            <a:r>
              <a:rPr lang="en-US" sz="1800" dirty="0">
                <a:latin typeface="Arial Narrow" panose="020B0606020202030204" pitchFamily="34" charset="0"/>
              </a:rPr>
              <a:t>Enhancement in Business Offerings in terms of Bundles or “Books of the Month” </a:t>
            </a:r>
            <a:r>
              <a:rPr lang="en-US" sz="1400" dirty="0">
                <a:latin typeface="Arial Narrow" panose="020B0606020202030204" pitchFamily="34" charset="0"/>
              </a:rPr>
              <a:t> 	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9585B2-B58E-160A-9C02-2A9034CD2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20"/>
          <a:stretch/>
        </p:blipFill>
        <p:spPr bwMode="auto">
          <a:xfrm>
            <a:off x="6044015" y="1221010"/>
            <a:ext cx="3739924" cy="30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F035FA7-DE79-48C2-2255-3D7962C9D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0"/>
          <a:stretch/>
        </p:blipFill>
        <p:spPr bwMode="auto">
          <a:xfrm>
            <a:off x="7989984" y="3518850"/>
            <a:ext cx="3883474" cy="31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ABFD58-D3BF-4CDB-8A2B-193EF726CBD1}"/>
              </a:ext>
            </a:extLst>
          </p:cNvPr>
          <p:cNvSpPr txBox="1">
            <a:spLocks/>
          </p:cNvSpPr>
          <p:nvPr/>
        </p:nvSpPr>
        <p:spPr>
          <a:xfrm>
            <a:off x="0" y="5521124"/>
            <a:ext cx="12192000" cy="1336876"/>
          </a:xfrm>
          <a:prstGeom prst="rect">
            <a:avLst/>
          </a:prstGeom>
          <a:solidFill>
            <a:srgbClr val="77928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THANKYOU! 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55A9929-CA3F-4DB6-9C89-625AC525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333" y="3641349"/>
            <a:ext cx="6187334" cy="1898249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77928C"/>
                </a:solidFill>
                <a:latin typeface="Arial Narrow" panose="020B0606020202030204" pitchFamily="34" charset="0"/>
              </a:rPr>
              <a:t>“People don’t know what they want until you show it to them.”</a:t>
            </a:r>
          </a:p>
          <a:p>
            <a:r>
              <a:rPr lang="en-US" sz="3400" i="1" dirty="0">
                <a:solidFill>
                  <a:srgbClr val="77928C"/>
                </a:solidFill>
                <a:latin typeface="Arial Narrow" panose="020B0606020202030204" pitchFamily="34" charset="0"/>
              </a:rPr>
              <a:t>~ Steve Jobs</a:t>
            </a:r>
            <a:endParaRPr lang="en-IN" sz="3400" i="1" dirty="0">
              <a:solidFill>
                <a:srgbClr val="77928C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Steve Jobs | Apple Wiki | Fandom">
            <a:extLst>
              <a:ext uri="{FF2B5EF4-FFF2-40B4-BE49-F238E27FC236}">
                <a16:creationId xmlns:a16="http://schemas.microsoft.com/office/drawing/2014/main" id="{49E527E9-B2A1-2642-BD97-708C950E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2" y="269876"/>
            <a:ext cx="2460868" cy="30760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401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Book Recommendation System using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Taxes!</dc:title>
  <dc:creator>Unnati Khinvasara</dc:creator>
  <cp:lastModifiedBy>Unnati Khinvasara</cp:lastModifiedBy>
  <cp:revision>44</cp:revision>
  <dcterms:created xsi:type="dcterms:W3CDTF">2021-04-24T10:39:50Z</dcterms:created>
  <dcterms:modified xsi:type="dcterms:W3CDTF">2022-09-11T07:18:14Z</dcterms:modified>
</cp:coreProperties>
</file>