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63" d="100"/>
          <a:sy n="63" d="100"/>
        </p:scale>
        <p:origin x="78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8922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hyperlink" Target="https://jsfiddle.net/khion213/jwfax3kp/5/"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jp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jp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000000"/>
          </a:solidFill>
          <a:ln/>
        </p:spPr>
      </p:sp>
      <p:pic>
        <p:nvPicPr>
          <p:cNvPr id="3" name="Image 0" descr="https://page.gensparksite.com/slides_images/ce96ec636b124c0570bb66be44878170.jpg"/>
          <p:cNvPicPr>
            <a:picLocks noChangeAspect="1"/>
          </p:cNvPicPr>
          <p:nvPr/>
        </p:nvPicPr>
        <p:blipFill>
          <a:blip r:embed="rId3">
            <a:alphaModFix amt="90000"/>
          </a:blip>
          <a:srcRect l="1" r="1"/>
          <a:stretch/>
        </p:blipFill>
        <p:spPr>
          <a:xfrm>
            <a:off x="0" y="0"/>
            <a:ext cx="12191695" cy="6858000"/>
          </a:xfrm>
          <a:prstGeom prst="rect">
            <a:avLst/>
          </a:prstGeom>
        </p:spPr>
      </p:pic>
      <p:sp>
        <p:nvSpPr>
          <p:cNvPr id="4" name="Shape 1"/>
          <p:cNvSpPr/>
          <p:nvPr/>
        </p:nvSpPr>
        <p:spPr>
          <a:xfrm>
            <a:off x="0" y="0"/>
            <a:ext cx="12191695" cy="6858000"/>
          </a:xfrm>
          <a:prstGeom prst="rect">
            <a:avLst/>
          </a:prstGeom>
          <a:solidFill>
            <a:srgbClr val="000000">
              <a:alpha val="40000"/>
            </a:srgbClr>
          </a:solidFill>
          <a:ln/>
        </p:spPr>
      </p:sp>
      <p:sp>
        <p:nvSpPr>
          <p:cNvPr id="5" name="Shape 2"/>
          <p:cNvSpPr/>
          <p:nvPr/>
        </p:nvSpPr>
        <p:spPr>
          <a:xfrm>
            <a:off x="190195" y="190195"/>
            <a:ext cx="1904695" cy="381305"/>
          </a:xfrm>
          <a:prstGeom prst="roundRect">
            <a:avLst>
              <a:gd name="adj" fmla="val 23981"/>
            </a:avLst>
          </a:prstGeom>
          <a:noFill/>
          <a:ln w="12700">
            <a:solidFill>
              <a:srgbClr val="FF6432">
                <a:alpha val="60000"/>
              </a:srgbClr>
            </a:solidFill>
            <a:prstDash val="solid"/>
          </a:ln>
        </p:spPr>
      </p:sp>
      <p:sp>
        <p:nvSpPr>
          <p:cNvPr id="6" name="Shape 3"/>
          <p:cNvSpPr/>
          <p:nvPr/>
        </p:nvSpPr>
        <p:spPr>
          <a:xfrm>
            <a:off x="10858500" y="5524805"/>
            <a:ext cx="1143000" cy="1143000"/>
          </a:xfrm>
          <a:prstGeom prst="ellipse">
            <a:avLst/>
          </a:prstGeom>
          <a:noFill/>
          <a:ln w="12700">
            <a:solidFill>
              <a:srgbClr val="FF6432">
                <a:alpha val="60000"/>
              </a:srgbClr>
            </a:solidFill>
            <a:prstDash val="solid"/>
          </a:ln>
        </p:spPr>
      </p:sp>
      <p:sp>
        <p:nvSpPr>
          <p:cNvPr id="7" name="Text 4"/>
          <p:cNvSpPr txBox="1"/>
          <p:nvPr/>
        </p:nvSpPr>
        <p:spPr>
          <a:xfrm>
            <a:off x="276149" y="286207"/>
            <a:ext cx="1810512" cy="133502"/>
          </a:xfrm>
          <a:prstGeom prst="rect">
            <a:avLst/>
          </a:prstGeom>
          <a:noFill/>
          <a:ln/>
        </p:spPr>
        <p:txBody>
          <a:bodyPr wrap="square" lIns="0" tIns="0" rIns="0" bIns="0" rtlCol="0" anchor="ctr"/>
          <a:lstStyle/>
          <a:p>
            <a:pPr marL="0" indent="0" algn="l">
              <a:buNone/>
            </a:pPr>
            <a:r>
              <a:rPr lang="en-US" sz="900" dirty="0">
                <a:solidFill>
                  <a:srgbClr val="000000"/>
                </a:solidFill>
                <a:latin typeface="ui-monospace" pitchFamily="34" charset="0"/>
                <a:ea typeface="ui-monospace" pitchFamily="34" charset="-122"/>
                <a:cs typeface="ui-monospace" pitchFamily="34" charset="-120"/>
              </a:rPr>
              <a:t>NASA SPACE APPS CHALLENGE</a:t>
            </a:r>
            <a:endParaRPr lang="en-US" sz="900" dirty="0"/>
          </a:p>
        </p:txBody>
      </p:sp>
      <p:pic>
        <p:nvPicPr>
          <p:cNvPr id="8" name="Image 1" descr="preencoded.png"/>
          <p:cNvPicPr>
            <a:picLocks noChangeAspect="1"/>
          </p:cNvPicPr>
          <p:nvPr/>
        </p:nvPicPr>
        <p:blipFill>
          <a:blip r:embed="rId4"/>
          <a:srcRect/>
          <a:stretch/>
        </p:blipFill>
        <p:spPr>
          <a:xfrm>
            <a:off x="11259007" y="5924398"/>
            <a:ext cx="342900" cy="342900"/>
          </a:xfrm>
          <a:prstGeom prst="rect">
            <a:avLst/>
          </a:prstGeom>
        </p:spPr>
      </p:pic>
      <p:sp>
        <p:nvSpPr>
          <p:cNvPr id="9" name="Shape 5"/>
          <p:cNvSpPr/>
          <p:nvPr/>
        </p:nvSpPr>
        <p:spPr>
          <a:xfrm>
            <a:off x="9334195" y="1346911"/>
            <a:ext cx="2857500" cy="19202"/>
          </a:xfrm>
          <a:prstGeom prst="rect">
            <a:avLst/>
          </a:prstGeom>
          <a:solidFill>
            <a:srgbClr val="FF6432">
              <a:alpha val="60000"/>
            </a:srgbClr>
          </a:solidFill>
          <a:ln/>
        </p:spPr>
      </p:sp>
      <p:sp>
        <p:nvSpPr>
          <p:cNvPr id="10" name="Shape 6"/>
          <p:cNvSpPr/>
          <p:nvPr/>
        </p:nvSpPr>
        <p:spPr>
          <a:xfrm>
            <a:off x="9613087" y="1346911"/>
            <a:ext cx="1904695" cy="19202"/>
          </a:xfrm>
          <a:prstGeom prst="rect">
            <a:avLst/>
          </a:prstGeom>
          <a:solidFill>
            <a:srgbClr val="FF6432">
              <a:alpha val="60000"/>
            </a:srgbClr>
          </a:solidFill>
          <a:ln/>
        </p:spPr>
      </p:sp>
      <p:sp>
        <p:nvSpPr>
          <p:cNvPr id="12" name="Text 8"/>
          <p:cNvSpPr txBox="1"/>
          <p:nvPr/>
        </p:nvSpPr>
        <p:spPr>
          <a:xfrm>
            <a:off x="4216298" y="-6401"/>
            <a:ext cx="4105656" cy="581558"/>
          </a:xfrm>
          <a:prstGeom prst="rect">
            <a:avLst/>
          </a:prstGeom>
          <a:noFill/>
          <a:ln/>
        </p:spPr>
        <p:txBody>
          <a:bodyPr wrap="square" lIns="0" tIns="0" rIns="0" bIns="0" rtlCol="0" anchor="ctr"/>
          <a:lstStyle/>
          <a:p>
            <a:pPr marL="0" indent="0" algn="ctr">
              <a:buNone/>
            </a:pPr>
            <a:r>
              <a:rPr lang="en-US" sz="3600" b="1" dirty="0">
                <a:solidFill>
                  <a:srgbClr val="FF6832"/>
                </a:solidFill>
                <a:latin typeface="Space Grotesk" pitchFamily="34" charset="0"/>
                <a:ea typeface="Space Grotesk" pitchFamily="34" charset="-122"/>
                <a:cs typeface="Space Grotesk" pitchFamily="34" charset="-120"/>
              </a:rPr>
              <a:t>SpaceTrash Hack</a:t>
            </a:r>
            <a:endParaRPr lang="en-US" sz="3600" dirty="0"/>
          </a:p>
        </p:txBody>
      </p:sp>
      <p:sp>
        <p:nvSpPr>
          <p:cNvPr id="13" name="Text 9"/>
          <p:cNvSpPr txBox="1"/>
          <p:nvPr/>
        </p:nvSpPr>
        <p:spPr>
          <a:xfrm>
            <a:off x="3247034" y="565099"/>
            <a:ext cx="5962802" cy="438912"/>
          </a:xfrm>
          <a:prstGeom prst="rect">
            <a:avLst/>
          </a:prstGeom>
          <a:noFill/>
          <a:ln/>
        </p:spPr>
        <p:txBody>
          <a:bodyPr wrap="square" lIns="0" tIns="0" rIns="0" bIns="0" rtlCol="0" anchor="ctr"/>
          <a:lstStyle/>
          <a:p>
            <a:pPr marL="0" indent="0" algn="ctr">
              <a:buNone/>
            </a:pPr>
            <a:r>
              <a:rPr lang="en-US" sz="2700" b="1" dirty="0">
                <a:solidFill>
                  <a:srgbClr val="FF8C5A"/>
                </a:solidFill>
                <a:latin typeface="Space Grotesk" pitchFamily="34" charset="0"/>
                <a:ea typeface="Space Grotesk" pitchFamily="34" charset="-122"/>
                <a:cs typeface="Space Grotesk" pitchFamily="34" charset="-120"/>
              </a:rPr>
              <a:t>Revolutionizing Recycling on Mars</a:t>
            </a:r>
            <a:endParaRPr lang="en-US" sz="2700" dirty="0"/>
          </a:p>
        </p:txBody>
      </p:sp>
      <p:sp>
        <p:nvSpPr>
          <p:cNvPr id="14" name="Shape 10"/>
          <p:cNvSpPr/>
          <p:nvPr/>
        </p:nvSpPr>
        <p:spPr>
          <a:xfrm>
            <a:off x="2621585" y="1517904"/>
            <a:ext cx="6953098" cy="4686300"/>
          </a:xfrm>
          <a:prstGeom prst="rect">
            <a:avLst/>
          </a:prstGeom>
          <a:solidFill>
            <a:srgbClr val="000000">
              <a:alpha val="70000"/>
            </a:srgbClr>
          </a:solidFill>
          <a:ln w="12700">
            <a:solidFill>
              <a:srgbClr val="E5E7EB"/>
            </a:solidFill>
            <a:prstDash val="solid"/>
          </a:ln>
        </p:spPr>
      </p:sp>
      <p:sp>
        <p:nvSpPr>
          <p:cNvPr id="15" name="Text 11"/>
          <p:cNvSpPr txBox="1"/>
          <p:nvPr/>
        </p:nvSpPr>
        <p:spPr>
          <a:xfrm>
            <a:off x="5815584" y="1737360"/>
            <a:ext cx="705002" cy="228600"/>
          </a:xfrm>
          <a:prstGeom prst="rect">
            <a:avLst/>
          </a:prstGeom>
          <a:noFill/>
          <a:ln/>
        </p:spPr>
        <p:txBody>
          <a:bodyPr wrap="square" lIns="0" tIns="0" rIns="0" bIns="0" rtlCol="0" anchor="ctr"/>
          <a:lstStyle/>
          <a:p>
            <a:pPr marL="0" indent="0" algn="ctr">
              <a:buNone/>
            </a:pPr>
            <a:r>
              <a:rPr lang="en-US" sz="1500" b="1" dirty="0">
                <a:solidFill>
                  <a:srgbClr val="FF8C5A"/>
                </a:solidFill>
                <a:latin typeface="ui-sans-serif" pitchFamily="34" charset="0"/>
                <a:ea typeface="ui-sans-serif" pitchFamily="34" charset="-122"/>
                <a:cs typeface="ui-sans-serif" pitchFamily="34" charset="-120"/>
              </a:rPr>
              <a:t>Team</a:t>
            </a:r>
            <a:endParaRPr lang="en-US" sz="1500" dirty="0"/>
          </a:p>
        </p:txBody>
      </p:sp>
      <p:sp>
        <p:nvSpPr>
          <p:cNvPr id="16" name="Text 12"/>
          <p:cNvSpPr txBox="1"/>
          <p:nvPr/>
        </p:nvSpPr>
        <p:spPr>
          <a:xfrm>
            <a:off x="5600700" y="2499055"/>
            <a:ext cx="1133856" cy="228600"/>
          </a:xfrm>
          <a:prstGeom prst="rect">
            <a:avLst/>
          </a:prstGeom>
          <a:noFill/>
          <a:ln/>
        </p:spPr>
        <p:txBody>
          <a:bodyPr wrap="square" lIns="0" tIns="0" rIns="0" bIns="0" rtlCol="0" anchor="ctr"/>
          <a:lstStyle/>
          <a:p>
            <a:pPr marL="0" indent="0" algn="ctr">
              <a:buNone/>
            </a:pPr>
            <a:r>
              <a:rPr lang="en-US" sz="1500" b="1" dirty="0">
                <a:solidFill>
                  <a:srgbClr val="FF8C5A"/>
                </a:solidFill>
                <a:latin typeface="ui-sans-serif" pitchFamily="34" charset="0"/>
                <a:ea typeface="ui-sans-serif" pitchFamily="34" charset="-122"/>
                <a:cs typeface="ui-sans-serif" pitchFamily="34" charset="-120"/>
              </a:rPr>
              <a:t>Members</a:t>
            </a:r>
            <a:endParaRPr lang="en-US" sz="1500" dirty="0"/>
          </a:p>
        </p:txBody>
      </p:sp>
      <p:sp>
        <p:nvSpPr>
          <p:cNvPr id="17" name="Text 13"/>
          <p:cNvSpPr txBox="1"/>
          <p:nvPr/>
        </p:nvSpPr>
        <p:spPr>
          <a:xfrm>
            <a:off x="4070909" y="2803550"/>
            <a:ext cx="4200754" cy="228600"/>
          </a:xfrm>
          <a:prstGeom prst="rect">
            <a:avLst/>
          </a:prstGeom>
          <a:noFill/>
          <a:ln/>
        </p:spPr>
        <p:txBody>
          <a:bodyPr wrap="square" lIns="0" tIns="0" rIns="0" bIns="0" rtlCol="0" anchor="ctr"/>
          <a:lstStyle/>
          <a:p>
            <a:pPr marL="0" indent="0" algn="ctr">
              <a:buNone/>
            </a:pPr>
            <a:r>
              <a:rPr lang="en-US" sz="1500" dirty="0">
                <a:solidFill>
                  <a:srgbClr val="FFFFFF"/>
                </a:solidFill>
                <a:latin typeface="ui-sans-serif" pitchFamily="34" charset="0"/>
                <a:ea typeface="ui-sans-serif" pitchFamily="34" charset="-122"/>
                <a:cs typeface="ui-sans-serif" pitchFamily="34" charset="-120"/>
              </a:rPr>
              <a:t>Khayoon Alaayedi and Lujain Mahdi Siham</a:t>
            </a:r>
            <a:endParaRPr lang="en-US" sz="1500" dirty="0"/>
          </a:p>
        </p:txBody>
      </p:sp>
      <p:sp>
        <p:nvSpPr>
          <p:cNvPr id="18" name="Text 14"/>
          <p:cNvSpPr txBox="1"/>
          <p:nvPr/>
        </p:nvSpPr>
        <p:spPr>
          <a:xfrm>
            <a:off x="5637276" y="3223260"/>
            <a:ext cx="1067105" cy="228600"/>
          </a:xfrm>
          <a:prstGeom prst="rect">
            <a:avLst/>
          </a:prstGeom>
          <a:noFill/>
          <a:ln/>
        </p:spPr>
        <p:txBody>
          <a:bodyPr wrap="square" lIns="0" tIns="0" rIns="0" bIns="0" rtlCol="0" anchor="ctr"/>
          <a:lstStyle/>
          <a:p>
            <a:pPr marL="0" indent="0" algn="ctr">
              <a:buNone/>
            </a:pPr>
            <a:r>
              <a:rPr lang="en-US" sz="1500" b="1" dirty="0">
                <a:solidFill>
                  <a:srgbClr val="FF8C5A"/>
                </a:solidFill>
                <a:latin typeface="ui-sans-serif" pitchFamily="34" charset="0"/>
                <a:ea typeface="ui-sans-serif" pitchFamily="34" charset="-122"/>
                <a:cs typeface="ui-sans-serif" pitchFamily="34" charset="-120"/>
              </a:rPr>
              <a:t>Location</a:t>
            </a:r>
            <a:endParaRPr lang="en-US" sz="1500" dirty="0"/>
          </a:p>
        </p:txBody>
      </p:sp>
      <p:sp>
        <p:nvSpPr>
          <p:cNvPr id="19" name="Text 15"/>
          <p:cNvSpPr txBox="1"/>
          <p:nvPr/>
        </p:nvSpPr>
        <p:spPr>
          <a:xfrm>
            <a:off x="5173675" y="3527755"/>
            <a:ext cx="1991563" cy="228600"/>
          </a:xfrm>
          <a:prstGeom prst="rect">
            <a:avLst/>
          </a:prstGeom>
          <a:noFill/>
          <a:ln/>
        </p:spPr>
        <p:txBody>
          <a:bodyPr wrap="square" lIns="0" tIns="0" rIns="0" bIns="0" rtlCol="0" anchor="ctr"/>
          <a:lstStyle/>
          <a:p>
            <a:pPr marL="0" indent="0" algn="ctr">
              <a:buNone/>
            </a:pPr>
            <a:r>
              <a:rPr lang="en-US" sz="1500" dirty="0">
                <a:solidFill>
                  <a:srgbClr val="FFFFFF"/>
                </a:solidFill>
                <a:latin typeface="ui-sans-serif" pitchFamily="34" charset="0"/>
                <a:ea typeface="ui-sans-serif" pitchFamily="34" charset="-122"/>
                <a:cs typeface="ui-sans-serif" pitchFamily="34" charset="-120"/>
              </a:rPr>
              <a:t>from Iraq, Baghdad</a:t>
            </a:r>
            <a:endParaRPr lang="en-US" sz="1500" dirty="0"/>
          </a:p>
        </p:txBody>
      </p:sp>
      <p:sp>
        <p:nvSpPr>
          <p:cNvPr id="20" name="Text 16"/>
          <p:cNvSpPr txBox="1"/>
          <p:nvPr/>
        </p:nvSpPr>
        <p:spPr>
          <a:xfrm>
            <a:off x="5842102" y="3946550"/>
            <a:ext cx="657454" cy="228600"/>
          </a:xfrm>
          <a:prstGeom prst="rect">
            <a:avLst/>
          </a:prstGeom>
          <a:noFill/>
          <a:ln/>
        </p:spPr>
        <p:txBody>
          <a:bodyPr wrap="square" lIns="0" tIns="0" rIns="0" bIns="0" rtlCol="0" anchor="ctr"/>
          <a:lstStyle/>
          <a:p>
            <a:pPr marL="0" indent="0" algn="ctr">
              <a:buNone/>
            </a:pPr>
            <a:r>
              <a:rPr lang="en-US" sz="1500" b="1" dirty="0">
                <a:solidFill>
                  <a:srgbClr val="FF8C5A"/>
                </a:solidFill>
                <a:latin typeface="ui-sans-serif" pitchFamily="34" charset="0"/>
                <a:ea typeface="ui-sans-serif" pitchFamily="34" charset="-122"/>
                <a:cs typeface="ui-sans-serif" pitchFamily="34" charset="-120"/>
              </a:rPr>
              <a:t>Date</a:t>
            </a:r>
            <a:endParaRPr lang="en-US" sz="1500" dirty="0"/>
          </a:p>
        </p:txBody>
      </p:sp>
      <p:sp>
        <p:nvSpPr>
          <p:cNvPr id="21" name="Text 17"/>
          <p:cNvSpPr txBox="1"/>
          <p:nvPr/>
        </p:nvSpPr>
        <p:spPr>
          <a:xfrm>
            <a:off x="4873752" y="2022653"/>
            <a:ext cx="2619756" cy="295351"/>
          </a:xfrm>
          <a:prstGeom prst="rect">
            <a:avLst/>
          </a:prstGeom>
          <a:noFill/>
          <a:ln/>
        </p:spPr>
        <p:txBody>
          <a:bodyPr wrap="square" lIns="0" tIns="0" rIns="0" bIns="0" rtlCol="0" anchor="ctr"/>
          <a:lstStyle/>
          <a:p>
            <a:pPr marL="0" indent="0" algn="ctr">
              <a:buNone/>
            </a:pPr>
            <a:r>
              <a:rPr lang="en-US" sz="1800" b="1" dirty="0">
                <a:solidFill>
                  <a:srgbClr val="FFFFFF"/>
                </a:solidFill>
                <a:latin typeface="Space Grotesk" pitchFamily="34" charset="0"/>
                <a:ea typeface="Space Grotesk" pitchFamily="34" charset="-122"/>
                <a:cs typeface="Space Grotesk" pitchFamily="34" charset="-120"/>
              </a:rPr>
              <a:t>Our Future Home Mars</a:t>
            </a:r>
            <a:endParaRPr lang="en-US" sz="1800" dirty="0"/>
          </a:p>
        </p:txBody>
      </p:sp>
      <p:sp>
        <p:nvSpPr>
          <p:cNvPr id="22" name="Text 18"/>
          <p:cNvSpPr txBox="1"/>
          <p:nvPr/>
        </p:nvSpPr>
        <p:spPr>
          <a:xfrm>
            <a:off x="5296205" y="4251960"/>
            <a:ext cx="1752905" cy="219456"/>
          </a:xfrm>
          <a:prstGeom prst="rect">
            <a:avLst/>
          </a:prstGeom>
          <a:noFill/>
          <a:ln/>
        </p:spPr>
        <p:txBody>
          <a:bodyPr wrap="square" lIns="0" tIns="0" rIns="0" bIns="0" rtlCol="0" anchor="ctr"/>
          <a:lstStyle/>
          <a:p>
            <a:pPr marL="0" indent="0" algn="ctr">
              <a:buNone/>
            </a:pPr>
            <a:r>
              <a:rPr lang="en-US" sz="1500" dirty="0">
                <a:solidFill>
                  <a:srgbClr val="FFFFFF"/>
                </a:solidFill>
                <a:latin typeface="ui-monospace" pitchFamily="34" charset="0"/>
                <a:ea typeface="ui-monospace" pitchFamily="34" charset="-122"/>
                <a:cs typeface="ui-monospace" pitchFamily="34" charset="-120"/>
              </a:rPr>
              <a:t>2025 / 10 / 05</a:t>
            </a:r>
            <a:endParaRPr lang="en-US" sz="1500" dirty="0"/>
          </a:p>
        </p:txBody>
      </p:sp>
      <p:sp>
        <p:nvSpPr>
          <p:cNvPr id="23" name="Shape 19"/>
          <p:cNvSpPr/>
          <p:nvPr/>
        </p:nvSpPr>
        <p:spPr>
          <a:xfrm>
            <a:off x="2820924" y="4651553"/>
            <a:ext cx="6553505" cy="9144"/>
          </a:xfrm>
          <a:prstGeom prst="rect">
            <a:avLst/>
          </a:prstGeom>
          <a:solidFill>
            <a:srgbClr val="E5E7EB"/>
          </a:solidFill>
          <a:ln/>
        </p:spPr>
      </p:sp>
      <p:pic>
        <p:nvPicPr>
          <p:cNvPr id="24" name="Image 2" descr="preencoded.png"/>
          <p:cNvPicPr>
            <a:picLocks noChangeAspect="1"/>
          </p:cNvPicPr>
          <p:nvPr/>
        </p:nvPicPr>
        <p:blipFill>
          <a:blip r:embed="rId5"/>
          <a:srcRect/>
          <a:stretch/>
        </p:blipFill>
        <p:spPr>
          <a:xfrm>
            <a:off x="2820924" y="4851806"/>
            <a:ext cx="190195" cy="190195"/>
          </a:xfrm>
          <a:prstGeom prst="rect">
            <a:avLst/>
          </a:prstGeom>
        </p:spPr>
      </p:pic>
      <p:sp>
        <p:nvSpPr>
          <p:cNvPr id="25" name="Text 20"/>
          <p:cNvSpPr txBox="1"/>
          <p:nvPr/>
        </p:nvSpPr>
        <p:spPr>
          <a:xfrm>
            <a:off x="3126334" y="4832604"/>
            <a:ext cx="5915254" cy="409651"/>
          </a:xfrm>
          <a:prstGeom prst="rect">
            <a:avLst/>
          </a:prstGeom>
          <a:noFill/>
          <a:ln/>
        </p:spPr>
        <p:txBody>
          <a:bodyPr wrap="square" lIns="0" tIns="0" rIns="0" bIns="0" rtlCol="0" anchor="ctr"/>
          <a:lstStyle/>
          <a:p>
            <a:pPr marL="0" indent="0" algn="l">
              <a:buNone/>
            </a:pPr>
            <a:r>
              <a:rPr lang="en-US" sz="1200" i="1" dirty="0">
                <a:solidFill>
                  <a:srgbClr val="FFFFFF"/>
                </a:solidFill>
                <a:latin typeface="ui-sans-serif" pitchFamily="34" charset="0"/>
                <a:ea typeface="ui-sans-serif" pitchFamily="34" charset="-122"/>
                <a:cs typeface="ui-sans-serif" pitchFamily="34" charset="-120"/>
              </a:rPr>
              <a:t>"Nature produces zero waste. A leaf falls and becomes food for the soil. Our system is inspired by this principle."</a:t>
            </a:r>
            <a:endParaRPr lang="en-US" sz="1200" dirty="0"/>
          </a:p>
        </p:txBody>
      </p:sp>
      <p:sp>
        <p:nvSpPr>
          <p:cNvPr id="26" name="Text 21"/>
          <p:cNvSpPr txBox="1"/>
          <p:nvPr/>
        </p:nvSpPr>
        <p:spPr>
          <a:xfrm>
            <a:off x="3126334" y="5375758"/>
            <a:ext cx="5977433" cy="590702"/>
          </a:xfrm>
          <a:prstGeom prst="rect">
            <a:avLst/>
          </a:prstGeom>
          <a:noFill/>
          <a:ln/>
        </p:spPr>
        <p:txBody>
          <a:bodyPr wrap="square" lIns="0" tIns="0" rIns="0" bIns="0" rtlCol="0" anchor="ctr"/>
          <a:lstStyle/>
          <a:p>
            <a:pPr marL="0" indent="0" algn="l">
              <a:buNone/>
            </a:pPr>
            <a:r>
              <a:rPr lang="en-US" sz="1000" dirty="0">
                <a:solidFill>
                  <a:srgbClr val="FFFFFF"/>
                </a:solidFill>
                <a:latin typeface="ui-sans-serif" pitchFamily="34" charset="0"/>
                <a:ea typeface="ui-sans-serif" pitchFamily="34" charset="-122"/>
                <a:cs typeface="ui-sans-serif" pitchFamily="34" charset="-120"/>
              </a:rPr>
              <a:t>It's the 'digestive system' for the Mars habitat, breaking down complex materials (like a stomach), absorbing energy (like mitochondria), and rebuilding them into new, useful structures (like cells).</a:t>
            </a:r>
            <a:endParaRPr lang="en-US" sz="1000" dirty="0"/>
          </a:p>
        </p:txBody>
      </p:sp>
      <p:sp>
        <p:nvSpPr>
          <p:cNvPr id="29" name="Shape 0">
            <a:extLst>
              <a:ext uri="{FF2B5EF4-FFF2-40B4-BE49-F238E27FC236}">
                <a16:creationId xmlns:a16="http://schemas.microsoft.com/office/drawing/2014/main" id="{6586D981-1370-7C2F-6A5B-5B0D0D1FDEAA}"/>
              </a:ext>
            </a:extLst>
          </p:cNvPr>
          <p:cNvSpPr/>
          <p:nvPr/>
        </p:nvSpPr>
        <p:spPr>
          <a:xfrm>
            <a:off x="0" y="0"/>
            <a:ext cx="12191695" cy="6858000"/>
          </a:xfrm>
          <a:prstGeom prst="rect">
            <a:avLst/>
          </a:prstGeom>
          <a:solidFill>
            <a:srgbClr val="000000"/>
          </a:solidFill>
          <a:ln/>
        </p:spPr>
      </p:sp>
      <p:pic>
        <p:nvPicPr>
          <p:cNvPr id="30" name="Image 0">
            <a:extLst>
              <a:ext uri="{FF2B5EF4-FFF2-40B4-BE49-F238E27FC236}">
                <a16:creationId xmlns:a16="http://schemas.microsoft.com/office/drawing/2014/main" id="{1CB832B8-9B3B-E853-1641-D87213FE0941}"/>
              </a:ext>
            </a:extLst>
          </p:cNvPr>
          <p:cNvPicPr>
            <a:picLocks noChangeAspect="1"/>
          </p:cNvPicPr>
          <p:nvPr/>
        </p:nvPicPr>
        <p:blipFill>
          <a:blip r:embed="rId6"/>
          <a:srcRect l="1" r="1"/>
          <a:stretch/>
        </p:blipFill>
        <p:spPr>
          <a:xfrm>
            <a:off x="0" y="0"/>
            <a:ext cx="12191695" cy="6858000"/>
          </a:xfrm>
          <a:prstGeom prst="rect">
            <a:avLst/>
          </a:prstGeom>
        </p:spPr>
      </p:pic>
      <p:sp>
        <p:nvSpPr>
          <p:cNvPr id="31" name="Shape 1">
            <a:extLst>
              <a:ext uri="{FF2B5EF4-FFF2-40B4-BE49-F238E27FC236}">
                <a16:creationId xmlns:a16="http://schemas.microsoft.com/office/drawing/2014/main" id="{33D8AE90-8CAF-6BDF-E608-DAE916A4F1A6}"/>
              </a:ext>
            </a:extLst>
          </p:cNvPr>
          <p:cNvSpPr/>
          <p:nvPr/>
        </p:nvSpPr>
        <p:spPr>
          <a:xfrm>
            <a:off x="305" y="0"/>
            <a:ext cx="12191695" cy="6858000"/>
          </a:xfrm>
          <a:prstGeom prst="rect">
            <a:avLst/>
          </a:prstGeom>
          <a:solidFill>
            <a:srgbClr val="000000">
              <a:alpha val="40000"/>
            </a:srgbClr>
          </a:solidFill>
          <a:ln/>
        </p:spPr>
      </p:sp>
      <p:sp>
        <p:nvSpPr>
          <p:cNvPr id="32" name="Shape 2">
            <a:extLst>
              <a:ext uri="{FF2B5EF4-FFF2-40B4-BE49-F238E27FC236}">
                <a16:creationId xmlns:a16="http://schemas.microsoft.com/office/drawing/2014/main" id="{796162E6-6BA9-A8D3-1919-E6F1ADF8CC7A}"/>
              </a:ext>
            </a:extLst>
          </p:cNvPr>
          <p:cNvSpPr/>
          <p:nvPr/>
        </p:nvSpPr>
        <p:spPr>
          <a:xfrm>
            <a:off x="190195" y="190195"/>
            <a:ext cx="1904695" cy="381305"/>
          </a:xfrm>
          <a:prstGeom prst="roundRect">
            <a:avLst>
              <a:gd name="adj" fmla="val 23981"/>
            </a:avLst>
          </a:prstGeom>
          <a:noFill/>
          <a:ln w="12700">
            <a:solidFill>
              <a:srgbClr val="FF6432">
                <a:alpha val="60000"/>
              </a:srgbClr>
            </a:solidFill>
            <a:prstDash val="solid"/>
          </a:ln>
        </p:spPr>
      </p:sp>
      <p:sp>
        <p:nvSpPr>
          <p:cNvPr id="33" name="Shape 3">
            <a:extLst>
              <a:ext uri="{FF2B5EF4-FFF2-40B4-BE49-F238E27FC236}">
                <a16:creationId xmlns:a16="http://schemas.microsoft.com/office/drawing/2014/main" id="{63B06B86-B837-684E-8C1C-25C0500318F9}"/>
              </a:ext>
            </a:extLst>
          </p:cNvPr>
          <p:cNvSpPr/>
          <p:nvPr/>
        </p:nvSpPr>
        <p:spPr>
          <a:xfrm>
            <a:off x="10858500" y="5524805"/>
            <a:ext cx="1143000" cy="1143000"/>
          </a:xfrm>
          <a:prstGeom prst="ellipse">
            <a:avLst/>
          </a:prstGeom>
          <a:noFill/>
          <a:ln w="12700">
            <a:solidFill>
              <a:srgbClr val="FF6432">
                <a:alpha val="60000"/>
              </a:srgbClr>
            </a:solidFill>
            <a:prstDash val="solid"/>
          </a:ln>
        </p:spPr>
      </p:sp>
      <p:sp>
        <p:nvSpPr>
          <p:cNvPr id="34" name="Text 4">
            <a:extLst>
              <a:ext uri="{FF2B5EF4-FFF2-40B4-BE49-F238E27FC236}">
                <a16:creationId xmlns:a16="http://schemas.microsoft.com/office/drawing/2014/main" id="{88F2E869-ABC4-700C-8493-2F8409290B19}"/>
              </a:ext>
            </a:extLst>
          </p:cNvPr>
          <p:cNvSpPr txBox="1"/>
          <p:nvPr/>
        </p:nvSpPr>
        <p:spPr>
          <a:xfrm>
            <a:off x="474573" y="314096"/>
            <a:ext cx="1810512" cy="133502"/>
          </a:xfrm>
          <a:prstGeom prst="rect">
            <a:avLst/>
          </a:prstGeom>
          <a:noFill/>
          <a:ln/>
        </p:spPr>
        <p:txBody>
          <a:bodyPr wrap="square" lIns="0" tIns="0" rIns="0" bIns="0" rtlCol="0" anchor="ctr"/>
          <a:lstStyle/>
          <a:p>
            <a:pPr marL="0" indent="0" algn="l">
              <a:buNone/>
            </a:pPr>
            <a:r>
              <a:rPr lang="en-US" sz="900" dirty="0">
                <a:solidFill>
                  <a:schemeClr val="bg1"/>
                </a:solidFill>
                <a:latin typeface="ui-monospace" pitchFamily="34" charset="0"/>
                <a:ea typeface="ui-monospace" pitchFamily="34" charset="-122"/>
                <a:cs typeface="ui-monospace" pitchFamily="34" charset="-120"/>
              </a:rPr>
              <a:t>NASA SPACE APPS CHALLENGE</a:t>
            </a:r>
            <a:endParaRPr lang="en-US" sz="900" dirty="0">
              <a:solidFill>
                <a:schemeClr val="bg1"/>
              </a:solidFill>
            </a:endParaRPr>
          </a:p>
        </p:txBody>
      </p:sp>
      <p:pic>
        <p:nvPicPr>
          <p:cNvPr id="35" name="Image 1" descr="preencoded.png">
            <a:extLst>
              <a:ext uri="{FF2B5EF4-FFF2-40B4-BE49-F238E27FC236}">
                <a16:creationId xmlns:a16="http://schemas.microsoft.com/office/drawing/2014/main" id="{4FC2758A-37CB-3905-64D2-01C86C2A5C83}"/>
              </a:ext>
            </a:extLst>
          </p:cNvPr>
          <p:cNvPicPr>
            <a:picLocks noChangeAspect="1"/>
          </p:cNvPicPr>
          <p:nvPr/>
        </p:nvPicPr>
        <p:blipFill>
          <a:blip r:embed="rId4">
            <a:lum bright="70000" contrast="-70000"/>
          </a:blip>
          <a:srcRect/>
          <a:stretch/>
        </p:blipFill>
        <p:spPr>
          <a:xfrm>
            <a:off x="11259007" y="5924398"/>
            <a:ext cx="342900" cy="342900"/>
          </a:xfrm>
          <a:prstGeom prst="rect">
            <a:avLst/>
          </a:prstGeom>
        </p:spPr>
      </p:pic>
      <p:sp>
        <p:nvSpPr>
          <p:cNvPr id="36" name="Shape 5">
            <a:extLst>
              <a:ext uri="{FF2B5EF4-FFF2-40B4-BE49-F238E27FC236}">
                <a16:creationId xmlns:a16="http://schemas.microsoft.com/office/drawing/2014/main" id="{F9C95819-EA5E-048D-CDBA-10F339AB7303}"/>
              </a:ext>
            </a:extLst>
          </p:cNvPr>
          <p:cNvSpPr/>
          <p:nvPr/>
        </p:nvSpPr>
        <p:spPr>
          <a:xfrm>
            <a:off x="9334195" y="1346911"/>
            <a:ext cx="2857500" cy="19202"/>
          </a:xfrm>
          <a:prstGeom prst="rect">
            <a:avLst/>
          </a:prstGeom>
          <a:solidFill>
            <a:srgbClr val="FF6432">
              <a:alpha val="60000"/>
            </a:srgbClr>
          </a:solidFill>
          <a:ln/>
        </p:spPr>
      </p:sp>
      <p:sp>
        <p:nvSpPr>
          <p:cNvPr id="37" name="Shape 6">
            <a:extLst>
              <a:ext uri="{FF2B5EF4-FFF2-40B4-BE49-F238E27FC236}">
                <a16:creationId xmlns:a16="http://schemas.microsoft.com/office/drawing/2014/main" id="{D5374D66-7F19-1BB3-BE3E-84BC10A2D07A}"/>
              </a:ext>
            </a:extLst>
          </p:cNvPr>
          <p:cNvSpPr/>
          <p:nvPr/>
        </p:nvSpPr>
        <p:spPr>
          <a:xfrm>
            <a:off x="9613087" y="1346911"/>
            <a:ext cx="1904695" cy="19202"/>
          </a:xfrm>
          <a:prstGeom prst="rect">
            <a:avLst/>
          </a:prstGeom>
          <a:solidFill>
            <a:srgbClr val="FF6432">
              <a:alpha val="60000"/>
            </a:srgbClr>
          </a:solidFill>
          <a:ln/>
        </p:spPr>
      </p:sp>
      <p:sp>
        <p:nvSpPr>
          <p:cNvPr id="38" name="Shape 7">
            <a:extLst>
              <a:ext uri="{FF2B5EF4-FFF2-40B4-BE49-F238E27FC236}">
                <a16:creationId xmlns:a16="http://schemas.microsoft.com/office/drawing/2014/main" id="{B1DA5E70-681E-DDCF-FEE0-56C6EBC11FBE}"/>
              </a:ext>
            </a:extLst>
          </p:cNvPr>
          <p:cNvSpPr/>
          <p:nvPr/>
        </p:nvSpPr>
        <p:spPr>
          <a:xfrm>
            <a:off x="1549908" y="618961"/>
            <a:ext cx="9267444" cy="1390802"/>
          </a:xfrm>
          <a:prstGeom prst="rect">
            <a:avLst/>
          </a:prstGeom>
          <a:solidFill>
            <a:srgbClr val="000000">
              <a:alpha val="70000"/>
            </a:srgbClr>
          </a:solidFill>
          <a:ln w="12700">
            <a:solidFill>
              <a:srgbClr val="E5E7EB"/>
            </a:solidFill>
            <a:prstDash val="solid"/>
          </a:ln>
        </p:spPr>
      </p:sp>
      <p:sp>
        <p:nvSpPr>
          <p:cNvPr id="39" name="Text 8">
            <a:extLst>
              <a:ext uri="{FF2B5EF4-FFF2-40B4-BE49-F238E27FC236}">
                <a16:creationId xmlns:a16="http://schemas.microsoft.com/office/drawing/2014/main" id="{464203C0-6741-25CA-28A9-6DE4D83B60ED}"/>
              </a:ext>
            </a:extLst>
          </p:cNvPr>
          <p:cNvSpPr txBox="1"/>
          <p:nvPr/>
        </p:nvSpPr>
        <p:spPr>
          <a:xfrm>
            <a:off x="4216298" y="743407"/>
            <a:ext cx="4105656" cy="581558"/>
          </a:xfrm>
          <a:prstGeom prst="rect">
            <a:avLst/>
          </a:prstGeom>
          <a:noFill/>
          <a:ln/>
        </p:spPr>
        <p:txBody>
          <a:bodyPr wrap="square" lIns="0" tIns="0" rIns="0" bIns="0" rtlCol="0" anchor="ctr"/>
          <a:lstStyle/>
          <a:p>
            <a:pPr marL="0" indent="0" algn="ctr">
              <a:buNone/>
            </a:pPr>
            <a:r>
              <a:rPr lang="en-US" sz="3600" b="1" dirty="0">
                <a:solidFill>
                  <a:srgbClr val="FF6832"/>
                </a:solidFill>
                <a:latin typeface="Space Grotesk" pitchFamily="34" charset="0"/>
                <a:ea typeface="Space Grotesk" pitchFamily="34" charset="-122"/>
                <a:cs typeface="Space Grotesk" pitchFamily="34" charset="-120"/>
              </a:rPr>
              <a:t>SpaceTrash Hack</a:t>
            </a:r>
            <a:endParaRPr lang="en-US" sz="3600" dirty="0"/>
          </a:p>
        </p:txBody>
      </p:sp>
      <p:sp>
        <p:nvSpPr>
          <p:cNvPr id="40" name="Text 9">
            <a:extLst>
              <a:ext uri="{FF2B5EF4-FFF2-40B4-BE49-F238E27FC236}">
                <a16:creationId xmlns:a16="http://schemas.microsoft.com/office/drawing/2014/main" id="{CEA8C580-4F2E-EF31-F96D-60DA919302D5}"/>
              </a:ext>
            </a:extLst>
          </p:cNvPr>
          <p:cNvSpPr txBox="1"/>
          <p:nvPr/>
        </p:nvSpPr>
        <p:spPr>
          <a:xfrm>
            <a:off x="3247034" y="1314907"/>
            <a:ext cx="5962802" cy="438912"/>
          </a:xfrm>
          <a:prstGeom prst="rect">
            <a:avLst/>
          </a:prstGeom>
          <a:noFill/>
          <a:ln/>
        </p:spPr>
        <p:txBody>
          <a:bodyPr wrap="square" lIns="0" tIns="0" rIns="0" bIns="0" rtlCol="0" anchor="ctr"/>
          <a:lstStyle/>
          <a:p>
            <a:pPr marL="0" indent="0" algn="ctr">
              <a:buNone/>
            </a:pPr>
            <a:r>
              <a:rPr lang="en-US" sz="2700" b="1" dirty="0">
                <a:solidFill>
                  <a:srgbClr val="FF8C5A"/>
                </a:solidFill>
                <a:latin typeface="Space Grotesk" pitchFamily="34" charset="0"/>
                <a:ea typeface="Space Grotesk" pitchFamily="34" charset="-122"/>
                <a:cs typeface="Space Grotesk" pitchFamily="34" charset="-120"/>
              </a:rPr>
              <a:t>Revolutionizing Recycling on Mars</a:t>
            </a:r>
            <a:endParaRPr lang="en-US" sz="2700" dirty="0"/>
          </a:p>
        </p:txBody>
      </p:sp>
      <p:sp>
        <p:nvSpPr>
          <p:cNvPr id="41" name="Shape 10">
            <a:extLst>
              <a:ext uri="{FF2B5EF4-FFF2-40B4-BE49-F238E27FC236}">
                <a16:creationId xmlns:a16="http://schemas.microsoft.com/office/drawing/2014/main" id="{F6D55BB6-AF8F-62FC-0402-17FACC31EC36}"/>
              </a:ext>
            </a:extLst>
          </p:cNvPr>
          <p:cNvSpPr/>
          <p:nvPr/>
        </p:nvSpPr>
        <p:spPr>
          <a:xfrm>
            <a:off x="2621585" y="2266798"/>
            <a:ext cx="6953098" cy="3181198"/>
          </a:xfrm>
          <a:prstGeom prst="rect">
            <a:avLst/>
          </a:prstGeom>
          <a:solidFill>
            <a:srgbClr val="000000">
              <a:alpha val="70000"/>
            </a:srgbClr>
          </a:solidFill>
          <a:ln w="12700">
            <a:solidFill>
              <a:srgbClr val="E5E7EB"/>
            </a:solidFill>
            <a:prstDash val="solid"/>
          </a:ln>
        </p:spPr>
      </p:sp>
      <p:sp>
        <p:nvSpPr>
          <p:cNvPr id="42" name="Text 11">
            <a:extLst>
              <a:ext uri="{FF2B5EF4-FFF2-40B4-BE49-F238E27FC236}">
                <a16:creationId xmlns:a16="http://schemas.microsoft.com/office/drawing/2014/main" id="{C2D2004B-E86A-05CD-B5E4-6E016DDE3AAE}"/>
              </a:ext>
            </a:extLst>
          </p:cNvPr>
          <p:cNvSpPr txBox="1"/>
          <p:nvPr/>
        </p:nvSpPr>
        <p:spPr>
          <a:xfrm>
            <a:off x="5815584" y="2486254"/>
            <a:ext cx="705002" cy="228600"/>
          </a:xfrm>
          <a:prstGeom prst="rect">
            <a:avLst/>
          </a:prstGeom>
          <a:noFill/>
          <a:ln/>
        </p:spPr>
        <p:txBody>
          <a:bodyPr wrap="square" lIns="0" tIns="0" rIns="0" bIns="0" rtlCol="0" anchor="ctr"/>
          <a:lstStyle/>
          <a:p>
            <a:pPr marL="0" indent="0" algn="ctr">
              <a:buNone/>
            </a:pPr>
            <a:r>
              <a:rPr lang="en-US" sz="1500" b="1" dirty="0">
                <a:solidFill>
                  <a:srgbClr val="FF8C5A"/>
                </a:solidFill>
                <a:latin typeface="ui-sans-serif" pitchFamily="34" charset="0"/>
                <a:ea typeface="ui-sans-serif" pitchFamily="34" charset="-122"/>
                <a:cs typeface="ui-sans-serif" pitchFamily="34" charset="-120"/>
              </a:rPr>
              <a:t>Team</a:t>
            </a:r>
            <a:endParaRPr lang="en-US" sz="1500" dirty="0"/>
          </a:p>
        </p:txBody>
      </p:sp>
      <p:sp>
        <p:nvSpPr>
          <p:cNvPr id="43" name="Text 12">
            <a:extLst>
              <a:ext uri="{FF2B5EF4-FFF2-40B4-BE49-F238E27FC236}">
                <a16:creationId xmlns:a16="http://schemas.microsoft.com/office/drawing/2014/main" id="{8A995AFD-6578-83BD-B5F8-60AF88F38AFF}"/>
              </a:ext>
            </a:extLst>
          </p:cNvPr>
          <p:cNvSpPr txBox="1"/>
          <p:nvPr/>
        </p:nvSpPr>
        <p:spPr>
          <a:xfrm>
            <a:off x="5600700" y="3247949"/>
            <a:ext cx="1133856" cy="228600"/>
          </a:xfrm>
          <a:prstGeom prst="rect">
            <a:avLst/>
          </a:prstGeom>
          <a:noFill/>
          <a:ln/>
        </p:spPr>
        <p:txBody>
          <a:bodyPr wrap="square" lIns="0" tIns="0" rIns="0" bIns="0" rtlCol="0" anchor="ctr"/>
          <a:lstStyle/>
          <a:p>
            <a:pPr marL="0" indent="0" algn="ctr">
              <a:buNone/>
            </a:pPr>
            <a:r>
              <a:rPr lang="en-US" sz="1500" b="1" dirty="0">
                <a:solidFill>
                  <a:srgbClr val="FF8C5A"/>
                </a:solidFill>
                <a:latin typeface="ui-sans-serif" pitchFamily="34" charset="0"/>
                <a:ea typeface="ui-sans-serif" pitchFamily="34" charset="-122"/>
                <a:cs typeface="ui-sans-serif" pitchFamily="34" charset="-120"/>
              </a:rPr>
              <a:t>Members</a:t>
            </a:r>
            <a:endParaRPr lang="en-US" sz="1500" dirty="0"/>
          </a:p>
        </p:txBody>
      </p:sp>
      <p:sp>
        <p:nvSpPr>
          <p:cNvPr id="44" name="Text 13">
            <a:extLst>
              <a:ext uri="{FF2B5EF4-FFF2-40B4-BE49-F238E27FC236}">
                <a16:creationId xmlns:a16="http://schemas.microsoft.com/office/drawing/2014/main" id="{C91132C0-D291-B991-4108-3277EFC51B66}"/>
              </a:ext>
            </a:extLst>
          </p:cNvPr>
          <p:cNvSpPr txBox="1"/>
          <p:nvPr/>
        </p:nvSpPr>
        <p:spPr>
          <a:xfrm>
            <a:off x="4070909" y="3552444"/>
            <a:ext cx="4200754" cy="228600"/>
          </a:xfrm>
          <a:prstGeom prst="rect">
            <a:avLst/>
          </a:prstGeom>
          <a:noFill/>
          <a:ln/>
        </p:spPr>
        <p:txBody>
          <a:bodyPr wrap="square" lIns="0" tIns="0" rIns="0" bIns="0" rtlCol="0" anchor="ctr"/>
          <a:lstStyle/>
          <a:p>
            <a:pPr marL="0" indent="0" algn="ctr">
              <a:buNone/>
            </a:pPr>
            <a:r>
              <a:rPr lang="en-US" sz="1500" dirty="0">
                <a:solidFill>
                  <a:srgbClr val="FFFFFF"/>
                </a:solidFill>
                <a:latin typeface="ui-sans-serif" pitchFamily="34" charset="0"/>
                <a:ea typeface="ui-sans-serif" pitchFamily="34" charset="-122"/>
                <a:cs typeface="ui-sans-serif" pitchFamily="34" charset="-120"/>
              </a:rPr>
              <a:t>Khayoon Alaayedi and Lujain Mahdi Siham</a:t>
            </a:r>
            <a:endParaRPr lang="en-US" sz="1500" dirty="0"/>
          </a:p>
        </p:txBody>
      </p:sp>
      <p:sp>
        <p:nvSpPr>
          <p:cNvPr id="45" name="Text 14">
            <a:extLst>
              <a:ext uri="{FF2B5EF4-FFF2-40B4-BE49-F238E27FC236}">
                <a16:creationId xmlns:a16="http://schemas.microsoft.com/office/drawing/2014/main" id="{DC2DAB9C-ABFD-9925-15E5-11068E27CD99}"/>
              </a:ext>
            </a:extLst>
          </p:cNvPr>
          <p:cNvSpPr txBox="1"/>
          <p:nvPr/>
        </p:nvSpPr>
        <p:spPr>
          <a:xfrm>
            <a:off x="5637276" y="3972154"/>
            <a:ext cx="1067105" cy="228600"/>
          </a:xfrm>
          <a:prstGeom prst="rect">
            <a:avLst/>
          </a:prstGeom>
          <a:noFill/>
          <a:ln/>
        </p:spPr>
        <p:txBody>
          <a:bodyPr wrap="square" lIns="0" tIns="0" rIns="0" bIns="0" rtlCol="0" anchor="ctr"/>
          <a:lstStyle/>
          <a:p>
            <a:pPr marL="0" indent="0" algn="ctr">
              <a:buNone/>
            </a:pPr>
            <a:r>
              <a:rPr lang="en-US" sz="1500" b="1" dirty="0">
                <a:solidFill>
                  <a:srgbClr val="FF8C5A"/>
                </a:solidFill>
                <a:latin typeface="ui-sans-serif" pitchFamily="34" charset="0"/>
                <a:ea typeface="ui-sans-serif" pitchFamily="34" charset="-122"/>
                <a:cs typeface="ui-sans-serif" pitchFamily="34" charset="-120"/>
              </a:rPr>
              <a:t>Location</a:t>
            </a:r>
            <a:endParaRPr lang="en-US" sz="1500" dirty="0"/>
          </a:p>
        </p:txBody>
      </p:sp>
      <p:sp>
        <p:nvSpPr>
          <p:cNvPr id="46" name="Text 15">
            <a:extLst>
              <a:ext uri="{FF2B5EF4-FFF2-40B4-BE49-F238E27FC236}">
                <a16:creationId xmlns:a16="http://schemas.microsoft.com/office/drawing/2014/main" id="{57ED053B-4CB1-F15F-7FA4-9A249CD202B0}"/>
              </a:ext>
            </a:extLst>
          </p:cNvPr>
          <p:cNvSpPr txBox="1"/>
          <p:nvPr/>
        </p:nvSpPr>
        <p:spPr>
          <a:xfrm>
            <a:off x="5173675" y="4276649"/>
            <a:ext cx="1991563" cy="228600"/>
          </a:xfrm>
          <a:prstGeom prst="rect">
            <a:avLst/>
          </a:prstGeom>
          <a:noFill/>
          <a:ln/>
        </p:spPr>
        <p:txBody>
          <a:bodyPr wrap="square" lIns="0" tIns="0" rIns="0" bIns="0" rtlCol="0" anchor="ctr"/>
          <a:lstStyle/>
          <a:p>
            <a:pPr marL="0" indent="0" algn="ctr">
              <a:buNone/>
            </a:pPr>
            <a:r>
              <a:rPr lang="en-US" sz="1500" dirty="0">
                <a:solidFill>
                  <a:srgbClr val="FFFFFF"/>
                </a:solidFill>
                <a:latin typeface="ui-sans-serif" pitchFamily="34" charset="0"/>
                <a:ea typeface="ui-sans-serif" pitchFamily="34" charset="-122"/>
                <a:cs typeface="ui-sans-serif" pitchFamily="34" charset="-120"/>
              </a:rPr>
              <a:t>from Iraq, Baghdad</a:t>
            </a:r>
            <a:endParaRPr lang="en-US" sz="1500" dirty="0"/>
          </a:p>
        </p:txBody>
      </p:sp>
      <p:sp>
        <p:nvSpPr>
          <p:cNvPr id="47" name="Text 16">
            <a:extLst>
              <a:ext uri="{FF2B5EF4-FFF2-40B4-BE49-F238E27FC236}">
                <a16:creationId xmlns:a16="http://schemas.microsoft.com/office/drawing/2014/main" id="{D1D0C27D-F8E7-F7A6-F73A-DF9A8E91A0C5}"/>
              </a:ext>
            </a:extLst>
          </p:cNvPr>
          <p:cNvSpPr txBox="1"/>
          <p:nvPr/>
        </p:nvSpPr>
        <p:spPr>
          <a:xfrm>
            <a:off x="5842102" y="4695444"/>
            <a:ext cx="657454" cy="228600"/>
          </a:xfrm>
          <a:prstGeom prst="rect">
            <a:avLst/>
          </a:prstGeom>
          <a:noFill/>
          <a:ln/>
        </p:spPr>
        <p:txBody>
          <a:bodyPr wrap="square" lIns="0" tIns="0" rIns="0" bIns="0" rtlCol="0" anchor="ctr"/>
          <a:lstStyle/>
          <a:p>
            <a:pPr marL="0" indent="0" algn="ctr">
              <a:buNone/>
            </a:pPr>
            <a:r>
              <a:rPr lang="en-US" sz="1500" b="1" dirty="0">
                <a:solidFill>
                  <a:srgbClr val="FF8C5A"/>
                </a:solidFill>
                <a:latin typeface="ui-sans-serif" pitchFamily="34" charset="0"/>
                <a:ea typeface="ui-sans-serif" pitchFamily="34" charset="-122"/>
                <a:cs typeface="ui-sans-serif" pitchFamily="34" charset="-120"/>
              </a:rPr>
              <a:t>Date</a:t>
            </a:r>
            <a:endParaRPr lang="en-US" sz="1500" dirty="0"/>
          </a:p>
        </p:txBody>
      </p:sp>
      <p:sp>
        <p:nvSpPr>
          <p:cNvPr id="48" name="Text 17">
            <a:extLst>
              <a:ext uri="{FF2B5EF4-FFF2-40B4-BE49-F238E27FC236}">
                <a16:creationId xmlns:a16="http://schemas.microsoft.com/office/drawing/2014/main" id="{1779B937-CA4A-5AE5-71D7-76B623E8CAB8}"/>
              </a:ext>
            </a:extLst>
          </p:cNvPr>
          <p:cNvSpPr txBox="1"/>
          <p:nvPr/>
        </p:nvSpPr>
        <p:spPr>
          <a:xfrm>
            <a:off x="4873752" y="2771546"/>
            <a:ext cx="2619756" cy="295351"/>
          </a:xfrm>
          <a:prstGeom prst="rect">
            <a:avLst/>
          </a:prstGeom>
          <a:noFill/>
          <a:ln/>
        </p:spPr>
        <p:txBody>
          <a:bodyPr wrap="square" lIns="0" tIns="0" rIns="0" bIns="0" rtlCol="0" anchor="ctr"/>
          <a:lstStyle/>
          <a:p>
            <a:pPr marL="0" indent="0" algn="ctr">
              <a:buNone/>
            </a:pPr>
            <a:r>
              <a:rPr lang="en-US" sz="1800" b="1" dirty="0">
                <a:solidFill>
                  <a:srgbClr val="FFFFFF"/>
                </a:solidFill>
                <a:latin typeface="Space Grotesk" pitchFamily="34" charset="0"/>
                <a:ea typeface="Space Grotesk" pitchFamily="34" charset="-122"/>
                <a:cs typeface="Space Grotesk" pitchFamily="34" charset="-120"/>
              </a:rPr>
              <a:t>Our Future Home Mars</a:t>
            </a:r>
            <a:endParaRPr lang="en-US" sz="1800" dirty="0"/>
          </a:p>
        </p:txBody>
      </p:sp>
      <p:sp>
        <p:nvSpPr>
          <p:cNvPr id="49" name="Text 18">
            <a:extLst>
              <a:ext uri="{FF2B5EF4-FFF2-40B4-BE49-F238E27FC236}">
                <a16:creationId xmlns:a16="http://schemas.microsoft.com/office/drawing/2014/main" id="{6DB34461-D71D-8E5D-539C-B139FDF12A2B}"/>
              </a:ext>
            </a:extLst>
          </p:cNvPr>
          <p:cNvSpPr txBox="1"/>
          <p:nvPr/>
        </p:nvSpPr>
        <p:spPr>
          <a:xfrm>
            <a:off x="5296205" y="5000854"/>
            <a:ext cx="1752905" cy="219456"/>
          </a:xfrm>
          <a:prstGeom prst="rect">
            <a:avLst/>
          </a:prstGeom>
          <a:noFill/>
          <a:ln/>
        </p:spPr>
        <p:txBody>
          <a:bodyPr wrap="square" lIns="0" tIns="0" rIns="0" bIns="0" rtlCol="0" anchor="ctr"/>
          <a:lstStyle/>
          <a:p>
            <a:pPr marL="0" indent="0" algn="ctr">
              <a:buNone/>
            </a:pPr>
            <a:r>
              <a:rPr lang="en-US" sz="1500" dirty="0">
                <a:solidFill>
                  <a:srgbClr val="FFFFFF"/>
                </a:solidFill>
                <a:latin typeface="ui-monospace" pitchFamily="34" charset="0"/>
                <a:ea typeface="ui-monospace" pitchFamily="34" charset="-122"/>
                <a:cs typeface="ui-monospace" pitchFamily="34" charset="-120"/>
              </a:rPr>
              <a:t>2025 / 10 / 05</a:t>
            </a:r>
            <a:endParaRPr lang="en-US" sz="1500" dirty="0"/>
          </a:p>
        </p:txBody>
      </p:sp>
      <p:sp>
        <p:nvSpPr>
          <p:cNvPr id="50" name="Shape 19">
            <a:extLst>
              <a:ext uri="{FF2B5EF4-FFF2-40B4-BE49-F238E27FC236}">
                <a16:creationId xmlns:a16="http://schemas.microsoft.com/office/drawing/2014/main" id="{3717EAE8-25F9-26E9-C98D-48E1A886EDAA}"/>
              </a:ext>
            </a:extLst>
          </p:cNvPr>
          <p:cNvSpPr/>
          <p:nvPr/>
        </p:nvSpPr>
        <p:spPr>
          <a:xfrm>
            <a:off x="5790895" y="5676595"/>
            <a:ext cx="609905" cy="609905"/>
          </a:xfrm>
          <a:prstGeom prst="roundRect">
            <a:avLst>
              <a:gd name="adj" fmla="val 149925"/>
            </a:avLst>
          </a:prstGeom>
          <a:solidFill>
            <a:srgbClr val="E04E32"/>
          </a:solidFill>
          <a:ln/>
        </p:spPr>
      </p:sp>
      <p:pic>
        <p:nvPicPr>
          <p:cNvPr id="51" name="Image 2" descr="https://page.gensparksite.com/slides_images/ce96ec636b124c0570bb66be44878170.jpg">
            <a:extLst>
              <a:ext uri="{FF2B5EF4-FFF2-40B4-BE49-F238E27FC236}">
                <a16:creationId xmlns:a16="http://schemas.microsoft.com/office/drawing/2014/main" id="{0D4AFFBE-CC71-1CEF-6890-10CB071E15DD}"/>
              </a:ext>
            </a:extLst>
          </p:cNvPr>
          <p:cNvPicPr>
            <a:picLocks noChangeAspect="1"/>
          </p:cNvPicPr>
          <p:nvPr/>
        </p:nvPicPr>
        <p:blipFill>
          <a:blip r:embed="rId3">
            <a:alphaModFix amt="60000"/>
          </a:blip>
          <a:srcRect l="21875" r="21875"/>
          <a:stretch/>
        </p:blipFill>
        <p:spPr>
          <a:xfrm>
            <a:off x="5790895" y="5676595"/>
            <a:ext cx="609905" cy="609905"/>
          </a:xfrm>
          <a:prstGeom prst="rect">
            <a:avLst/>
          </a:prstGeom>
        </p:spPr>
      </p:pic>
      <p:sp>
        <p:nvSpPr>
          <p:cNvPr id="52" name="Shape 0">
            <a:extLst>
              <a:ext uri="{FF2B5EF4-FFF2-40B4-BE49-F238E27FC236}">
                <a16:creationId xmlns:a16="http://schemas.microsoft.com/office/drawing/2014/main" id="{EC285847-7CB0-DABF-0C6F-C115DE307955}"/>
              </a:ext>
            </a:extLst>
          </p:cNvPr>
          <p:cNvSpPr/>
          <p:nvPr/>
        </p:nvSpPr>
        <p:spPr>
          <a:xfrm>
            <a:off x="152" y="0"/>
            <a:ext cx="12191695" cy="6858000"/>
          </a:xfrm>
          <a:prstGeom prst="rect">
            <a:avLst/>
          </a:prstGeom>
          <a:solidFill>
            <a:srgbClr val="000000"/>
          </a:solidFill>
          <a:ln/>
        </p:spPr>
        <p:txBody>
          <a:bodyPr/>
          <a:lstStyle/>
          <a:p>
            <a:endParaRPr lang="en-US"/>
          </a:p>
        </p:txBody>
      </p:sp>
      <p:pic>
        <p:nvPicPr>
          <p:cNvPr id="53" name="Image 0">
            <a:extLst>
              <a:ext uri="{FF2B5EF4-FFF2-40B4-BE49-F238E27FC236}">
                <a16:creationId xmlns:a16="http://schemas.microsoft.com/office/drawing/2014/main" id="{B5679738-5D12-AA98-6709-89D797D072FA}"/>
              </a:ext>
            </a:extLst>
          </p:cNvPr>
          <p:cNvPicPr>
            <a:picLocks noChangeAspect="1"/>
          </p:cNvPicPr>
          <p:nvPr/>
        </p:nvPicPr>
        <p:blipFill>
          <a:blip r:embed="rId6"/>
          <a:srcRect l="1" r="1"/>
          <a:stretch/>
        </p:blipFill>
        <p:spPr>
          <a:xfrm>
            <a:off x="152" y="0"/>
            <a:ext cx="12191695" cy="6858000"/>
          </a:xfrm>
          <a:prstGeom prst="rect">
            <a:avLst/>
          </a:prstGeom>
        </p:spPr>
      </p:pic>
      <p:sp>
        <p:nvSpPr>
          <p:cNvPr id="54" name="Shape 1">
            <a:extLst>
              <a:ext uri="{FF2B5EF4-FFF2-40B4-BE49-F238E27FC236}">
                <a16:creationId xmlns:a16="http://schemas.microsoft.com/office/drawing/2014/main" id="{A1140698-6EEE-0560-3C54-083427F20735}"/>
              </a:ext>
            </a:extLst>
          </p:cNvPr>
          <p:cNvSpPr/>
          <p:nvPr/>
        </p:nvSpPr>
        <p:spPr>
          <a:xfrm>
            <a:off x="-11735" y="22860"/>
            <a:ext cx="12191695" cy="6858000"/>
          </a:xfrm>
          <a:prstGeom prst="rect">
            <a:avLst/>
          </a:prstGeom>
          <a:solidFill>
            <a:srgbClr val="000000">
              <a:alpha val="40000"/>
            </a:srgbClr>
          </a:solidFill>
          <a:ln/>
        </p:spPr>
        <p:txBody>
          <a:bodyPr/>
          <a:lstStyle/>
          <a:p>
            <a:endParaRPr lang="en-US"/>
          </a:p>
        </p:txBody>
      </p:sp>
      <p:sp>
        <p:nvSpPr>
          <p:cNvPr id="55" name="Shape 2">
            <a:extLst>
              <a:ext uri="{FF2B5EF4-FFF2-40B4-BE49-F238E27FC236}">
                <a16:creationId xmlns:a16="http://schemas.microsoft.com/office/drawing/2014/main" id="{84474D59-C811-117A-8B32-8A1B2965AD04}"/>
              </a:ext>
            </a:extLst>
          </p:cNvPr>
          <p:cNvSpPr/>
          <p:nvPr/>
        </p:nvSpPr>
        <p:spPr>
          <a:xfrm>
            <a:off x="190347" y="190196"/>
            <a:ext cx="1597813" cy="374904"/>
          </a:xfrm>
          <a:prstGeom prst="roundRect">
            <a:avLst>
              <a:gd name="adj" fmla="val 23981"/>
            </a:avLst>
          </a:prstGeom>
          <a:noFill/>
          <a:ln w="12700">
            <a:solidFill>
              <a:srgbClr val="FF6432">
                <a:alpha val="60000"/>
              </a:srgbClr>
            </a:solidFill>
            <a:prstDash val="solid"/>
          </a:ln>
        </p:spPr>
        <p:txBody>
          <a:bodyPr/>
          <a:lstStyle/>
          <a:p>
            <a:endParaRPr lang="en-US"/>
          </a:p>
        </p:txBody>
      </p:sp>
      <p:sp>
        <p:nvSpPr>
          <p:cNvPr id="56" name="Shape 3">
            <a:extLst>
              <a:ext uri="{FF2B5EF4-FFF2-40B4-BE49-F238E27FC236}">
                <a16:creationId xmlns:a16="http://schemas.microsoft.com/office/drawing/2014/main" id="{7846C92C-31A3-BDFF-392E-18AA337E9C7D}"/>
              </a:ext>
            </a:extLst>
          </p:cNvPr>
          <p:cNvSpPr/>
          <p:nvPr/>
        </p:nvSpPr>
        <p:spPr>
          <a:xfrm>
            <a:off x="10858652" y="5524805"/>
            <a:ext cx="1143000" cy="1143000"/>
          </a:xfrm>
          <a:prstGeom prst="ellipse">
            <a:avLst/>
          </a:prstGeom>
          <a:noFill/>
          <a:ln w="12700">
            <a:solidFill>
              <a:srgbClr val="FF6432">
                <a:alpha val="60000"/>
              </a:srgbClr>
            </a:solidFill>
            <a:prstDash val="solid"/>
          </a:ln>
        </p:spPr>
        <p:txBody>
          <a:bodyPr/>
          <a:lstStyle/>
          <a:p>
            <a:endParaRPr lang="en-US"/>
          </a:p>
        </p:txBody>
      </p:sp>
      <p:sp>
        <p:nvSpPr>
          <p:cNvPr id="57" name="Text 4">
            <a:extLst>
              <a:ext uri="{FF2B5EF4-FFF2-40B4-BE49-F238E27FC236}">
                <a16:creationId xmlns:a16="http://schemas.microsoft.com/office/drawing/2014/main" id="{EB0F009E-13F5-0B24-3B3F-EECEF4A880BC}"/>
              </a:ext>
            </a:extLst>
          </p:cNvPr>
          <p:cNvSpPr txBox="1"/>
          <p:nvPr/>
        </p:nvSpPr>
        <p:spPr>
          <a:xfrm>
            <a:off x="276301" y="286207"/>
            <a:ext cx="1810512" cy="133502"/>
          </a:xfrm>
          <a:prstGeom prst="rect">
            <a:avLst/>
          </a:prstGeom>
          <a:noFill/>
          <a:ln/>
        </p:spPr>
        <p:txBody>
          <a:bodyPr wrap="square" lIns="0" tIns="0" rIns="0" bIns="0" rtlCol="0"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buNone/>
            </a:pPr>
            <a:r>
              <a:rPr lang="en-US" sz="900" dirty="0">
                <a:solidFill>
                  <a:schemeClr val="bg1"/>
                </a:solidFill>
                <a:latin typeface="ui-monospace" pitchFamily="34" charset="0"/>
                <a:ea typeface="ui-monospace" pitchFamily="34" charset="-122"/>
                <a:cs typeface="ui-monospace" pitchFamily="34" charset="-120"/>
              </a:rPr>
              <a:t>NASA SPACE APPS CHALLENGE</a:t>
            </a:r>
            <a:endParaRPr lang="en-US" sz="900" dirty="0">
              <a:solidFill>
                <a:schemeClr val="bg1"/>
              </a:solidFill>
            </a:endParaRPr>
          </a:p>
        </p:txBody>
      </p:sp>
      <p:pic>
        <p:nvPicPr>
          <p:cNvPr id="58" name="Image 1">
            <a:extLst>
              <a:ext uri="{FF2B5EF4-FFF2-40B4-BE49-F238E27FC236}">
                <a16:creationId xmlns:a16="http://schemas.microsoft.com/office/drawing/2014/main" id="{FF611F75-45D9-1182-3279-D1BB2CC9E289}"/>
              </a:ext>
            </a:extLst>
          </p:cNvPr>
          <p:cNvPicPr>
            <a:picLocks noChangeAspect="1"/>
          </p:cNvPicPr>
          <p:nvPr/>
        </p:nvPicPr>
        <p:blipFill>
          <a:blip r:embed="rId4">
            <a:lum bright="70000" contrast="-70000"/>
          </a:blip>
          <a:srcRect/>
          <a:stretch/>
        </p:blipFill>
        <p:spPr>
          <a:xfrm>
            <a:off x="11259159" y="5924398"/>
            <a:ext cx="342900" cy="342900"/>
          </a:xfrm>
          <a:prstGeom prst="rect">
            <a:avLst/>
          </a:prstGeom>
        </p:spPr>
      </p:pic>
      <p:sp>
        <p:nvSpPr>
          <p:cNvPr id="59" name="Shape 5">
            <a:extLst>
              <a:ext uri="{FF2B5EF4-FFF2-40B4-BE49-F238E27FC236}">
                <a16:creationId xmlns:a16="http://schemas.microsoft.com/office/drawing/2014/main" id="{905301E7-9CA2-59FD-C85E-E06F10827713}"/>
              </a:ext>
            </a:extLst>
          </p:cNvPr>
          <p:cNvSpPr/>
          <p:nvPr/>
        </p:nvSpPr>
        <p:spPr>
          <a:xfrm>
            <a:off x="9334347" y="1346911"/>
            <a:ext cx="2857500" cy="19202"/>
          </a:xfrm>
          <a:prstGeom prst="rect">
            <a:avLst/>
          </a:prstGeom>
          <a:solidFill>
            <a:srgbClr val="FF6432">
              <a:alpha val="60000"/>
            </a:srgbClr>
          </a:solidFill>
          <a:ln/>
        </p:spPr>
        <p:txBody>
          <a:bodyPr/>
          <a:lstStyle/>
          <a:p>
            <a:endParaRPr lang="en-US"/>
          </a:p>
        </p:txBody>
      </p:sp>
      <p:sp>
        <p:nvSpPr>
          <p:cNvPr id="60" name="Shape 6">
            <a:extLst>
              <a:ext uri="{FF2B5EF4-FFF2-40B4-BE49-F238E27FC236}">
                <a16:creationId xmlns:a16="http://schemas.microsoft.com/office/drawing/2014/main" id="{241C0149-A2D5-2554-8849-C41E971EAEF4}"/>
              </a:ext>
            </a:extLst>
          </p:cNvPr>
          <p:cNvSpPr/>
          <p:nvPr/>
        </p:nvSpPr>
        <p:spPr>
          <a:xfrm>
            <a:off x="9613239" y="1346911"/>
            <a:ext cx="1904695" cy="19202"/>
          </a:xfrm>
          <a:prstGeom prst="rect">
            <a:avLst/>
          </a:prstGeom>
          <a:solidFill>
            <a:srgbClr val="FF6432">
              <a:alpha val="60000"/>
            </a:srgbClr>
          </a:solidFill>
          <a:ln/>
        </p:spPr>
        <p:txBody>
          <a:bodyPr/>
          <a:lstStyle/>
          <a:p>
            <a:endParaRPr lang="en-US"/>
          </a:p>
        </p:txBody>
      </p:sp>
      <p:sp>
        <p:nvSpPr>
          <p:cNvPr id="61" name="Shape 7">
            <a:extLst>
              <a:ext uri="{FF2B5EF4-FFF2-40B4-BE49-F238E27FC236}">
                <a16:creationId xmlns:a16="http://schemas.microsoft.com/office/drawing/2014/main" id="{59652D2F-494A-674C-AFD7-EB97158F9772}"/>
              </a:ext>
            </a:extLst>
          </p:cNvPr>
          <p:cNvSpPr/>
          <p:nvPr/>
        </p:nvSpPr>
        <p:spPr>
          <a:xfrm>
            <a:off x="3126486" y="35662"/>
            <a:ext cx="5915254" cy="1122882"/>
          </a:xfrm>
          <a:prstGeom prst="rect">
            <a:avLst/>
          </a:prstGeom>
          <a:solidFill>
            <a:srgbClr val="000000">
              <a:alpha val="70000"/>
            </a:srgbClr>
          </a:solidFill>
          <a:ln w="12700">
            <a:solidFill>
              <a:srgbClr val="E5E7EB"/>
            </a:solidFill>
            <a:prstDash val="solid"/>
          </a:ln>
        </p:spPr>
        <p:txBody>
          <a:bodyPr/>
          <a:lstStyle/>
          <a:p>
            <a:endParaRPr lang="en-US" dirty="0"/>
          </a:p>
        </p:txBody>
      </p:sp>
      <p:sp>
        <p:nvSpPr>
          <p:cNvPr id="62" name="Text 8">
            <a:extLst>
              <a:ext uri="{FF2B5EF4-FFF2-40B4-BE49-F238E27FC236}">
                <a16:creationId xmlns:a16="http://schemas.microsoft.com/office/drawing/2014/main" id="{B68A4AFE-64D0-ABF8-9199-F4EC18E87E6F}"/>
              </a:ext>
            </a:extLst>
          </p:cNvPr>
          <p:cNvSpPr txBox="1"/>
          <p:nvPr/>
        </p:nvSpPr>
        <p:spPr>
          <a:xfrm>
            <a:off x="4216450" y="-6401"/>
            <a:ext cx="4105656" cy="581558"/>
          </a:xfrm>
          <a:prstGeom prst="rect">
            <a:avLst/>
          </a:prstGeom>
          <a:noFill/>
          <a:ln/>
        </p:spPr>
        <p:txBody>
          <a:bodyPr wrap="square" lIns="0" tIns="0" rIns="0" bIns="0" rtlCol="0"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buNone/>
            </a:pPr>
            <a:r>
              <a:rPr lang="en-US" sz="3600" b="1" dirty="0">
                <a:solidFill>
                  <a:srgbClr val="FF6832"/>
                </a:solidFill>
                <a:latin typeface="Space Grotesk" pitchFamily="34" charset="0"/>
                <a:ea typeface="Space Grotesk" pitchFamily="34" charset="-122"/>
                <a:cs typeface="Space Grotesk" pitchFamily="34" charset="-120"/>
              </a:rPr>
              <a:t>SpaceTrash Hack</a:t>
            </a:r>
            <a:endParaRPr lang="en-US" sz="3600" dirty="0"/>
          </a:p>
        </p:txBody>
      </p:sp>
      <p:sp>
        <p:nvSpPr>
          <p:cNvPr id="63" name="Text 9">
            <a:extLst>
              <a:ext uri="{FF2B5EF4-FFF2-40B4-BE49-F238E27FC236}">
                <a16:creationId xmlns:a16="http://schemas.microsoft.com/office/drawing/2014/main" id="{2B2A4048-2402-EA19-25A5-6100FF5FAB13}"/>
              </a:ext>
            </a:extLst>
          </p:cNvPr>
          <p:cNvSpPr txBox="1"/>
          <p:nvPr/>
        </p:nvSpPr>
        <p:spPr>
          <a:xfrm>
            <a:off x="3247186" y="565099"/>
            <a:ext cx="5962802" cy="438912"/>
          </a:xfrm>
          <a:prstGeom prst="rect">
            <a:avLst/>
          </a:prstGeom>
          <a:noFill/>
          <a:ln/>
        </p:spPr>
        <p:txBody>
          <a:bodyPr wrap="square" lIns="0" tIns="0" rIns="0" bIns="0" rtlCol="0"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buNone/>
            </a:pPr>
            <a:r>
              <a:rPr lang="en-US" sz="2700" b="1" dirty="0">
                <a:solidFill>
                  <a:srgbClr val="FF8C5A"/>
                </a:solidFill>
                <a:latin typeface="Space Grotesk" pitchFamily="34" charset="0"/>
                <a:ea typeface="Space Grotesk" pitchFamily="34" charset="-122"/>
                <a:cs typeface="Space Grotesk" pitchFamily="34" charset="-120"/>
              </a:rPr>
              <a:t>Revolutionizing Recycling on Mars</a:t>
            </a:r>
            <a:endParaRPr lang="en-US" sz="2700" dirty="0"/>
          </a:p>
        </p:txBody>
      </p:sp>
      <p:sp>
        <p:nvSpPr>
          <p:cNvPr id="64" name="Shape 10">
            <a:extLst>
              <a:ext uri="{FF2B5EF4-FFF2-40B4-BE49-F238E27FC236}">
                <a16:creationId xmlns:a16="http://schemas.microsoft.com/office/drawing/2014/main" id="{E0F9B54B-DC54-9B45-B889-969843ABC69B}"/>
              </a:ext>
            </a:extLst>
          </p:cNvPr>
          <p:cNvSpPr/>
          <p:nvPr/>
        </p:nvSpPr>
        <p:spPr>
          <a:xfrm>
            <a:off x="2621737" y="1517903"/>
            <a:ext cx="6953098" cy="5090969"/>
          </a:xfrm>
          <a:prstGeom prst="rect">
            <a:avLst/>
          </a:prstGeom>
          <a:solidFill>
            <a:srgbClr val="000000">
              <a:alpha val="70000"/>
            </a:srgbClr>
          </a:solidFill>
          <a:ln w="12700">
            <a:solidFill>
              <a:srgbClr val="E5E7EB"/>
            </a:solidFill>
            <a:prstDash val="solid"/>
          </a:ln>
        </p:spPr>
        <p:txBody>
          <a:bodyPr/>
          <a:lstStyle/>
          <a:p>
            <a:endParaRPr lang="en-US"/>
          </a:p>
        </p:txBody>
      </p:sp>
      <p:sp>
        <p:nvSpPr>
          <p:cNvPr id="65" name="Text 11">
            <a:extLst>
              <a:ext uri="{FF2B5EF4-FFF2-40B4-BE49-F238E27FC236}">
                <a16:creationId xmlns:a16="http://schemas.microsoft.com/office/drawing/2014/main" id="{E0A01614-84CF-C46C-DF93-1E872A7ABC1E}"/>
              </a:ext>
            </a:extLst>
          </p:cNvPr>
          <p:cNvSpPr txBox="1"/>
          <p:nvPr/>
        </p:nvSpPr>
        <p:spPr>
          <a:xfrm>
            <a:off x="5815736" y="1737360"/>
            <a:ext cx="705002" cy="228600"/>
          </a:xfrm>
          <a:prstGeom prst="rect">
            <a:avLst/>
          </a:prstGeom>
          <a:noFill/>
          <a:ln/>
        </p:spPr>
        <p:txBody>
          <a:bodyPr wrap="square" lIns="0" tIns="0" rIns="0" bIns="0" rtlCol="0"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buNone/>
            </a:pPr>
            <a:r>
              <a:rPr lang="en-US" sz="1500" b="1" dirty="0">
                <a:solidFill>
                  <a:srgbClr val="FF8C5A"/>
                </a:solidFill>
                <a:latin typeface="ui-sans-serif" pitchFamily="34" charset="0"/>
                <a:ea typeface="ui-sans-serif" pitchFamily="34" charset="-122"/>
                <a:cs typeface="ui-sans-serif" pitchFamily="34" charset="-120"/>
              </a:rPr>
              <a:t>Team</a:t>
            </a:r>
            <a:endParaRPr lang="en-US" sz="1500" dirty="0"/>
          </a:p>
        </p:txBody>
      </p:sp>
      <p:sp>
        <p:nvSpPr>
          <p:cNvPr id="66" name="Text 12">
            <a:extLst>
              <a:ext uri="{FF2B5EF4-FFF2-40B4-BE49-F238E27FC236}">
                <a16:creationId xmlns:a16="http://schemas.microsoft.com/office/drawing/2014/main" id="{D63DC0C8-067E-96F2-B251-9B4E11D230BB}"/>
              </a:ext>
            </a:extLst>
          </p:cNvPr>
          <p:cNvSpPr txBox="1"/>
          <p:nvPr/>
        </p:nvSpPr>
        <p:spPr>
          <a:xfrm>
            <a:off x="5600852" y="2499055"/>
            <a:ext cx="1133856" cy="228600"/>
          </a:xfrm>
          <a:prstGeom prst="rect">
            <a:avLst/>
          </a:prstGeom>
          <a:noFill/>
          <a:ln/>
        </p:spPr>
        <p:txBody>
          <a:bodyPr wrap="square" lIns="0" tIns="0" rIns="0" bIns="0" rtlCol="0"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buNone/>
            </a:pPr>
            <a:r>
              <a:rPr lang="en-US" sz="1500" b="1" dirty="0">
                <a:solidFill>
                  <a:srgbClr val="FF8C5A"/>
                </a:solidFill>
                <a:latin typeface="ui-sans-serif" pitchFamily="34" charset="0"/>
                <a:ea typeface="ui-sans-serif" pitchFamily="34" charset="-122"/>
                <a:cs typeface="ui-sans-serif" pitchFamily="34" charset="-120"/>
              </a:rPr>
              <a:t>Members</a:t>
            </a:r>
            <a:endParaRPr lang="en-US" sz="1500" dirty="0"/>
          </a:p>
        </p:txBody>
      </p:sp>
      <p:sp>
        <p:nvSpPr>
          <p:cNvPr id="67" name="Text 13">
            <a:extLst>
              <a:ext uri="{FF2B5EF4-FFF2-40B4-BE49-F238E27FC236}">
                <a16:creationId xmlns:a16="http://schemas.microsoft.com/office/drawing/2014/main" id="{35494094-794D-D793-0407-36B485E89B5A}"/>
              </a:ext>
            </a:extLst>
          </p:cNvPr>
          <p:cNvSpPr txBox="1"/>
          <p:nvPr/>
        </p:nvSpPr>
        <p:spPr>
          <a:xfrm>
            <a:off x="4071061" y="2803550"/>
            <a:ext cx="4200754" cy="228600"/>
          </a:xfrm>
          <a:prstGeom prst="rect">
            <a:avLst/>
          </a:prstGeom>
          <a:noFill/>
          <a:ln/>
        </p:spPr>
        <p:txBody>
          <a:bodyPr wrap="square" lIns="0" tIns="0" rIns="0" bIns="0" rtlCol="0"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buNone/>
            </a:pPr>
            <a:r>
              <a:rPr lang="en-US" sz="1500" dirty="0">
                <a:solidFill>
                  <a:srgbClr val="FFFFFF"/>
                </a:solidFill>
                <a:latin typeface="ui-sans-serif" pitchFamily="34" charset="0"/>
                <a:ea typeface="ui-sans-serif" pitchFamily="34" charset="-122"/>
                <a:cs typeface="ui-sans-serif" pitchFamily="34" charset="-120"/>
              </a:rPr>
              <a:t>Khayoon Alaayedi and Lujain Mahdi Siham</a:t>
            </a:r>
            <a:endParaRPr lang="en-US" sz="1500" dirty="0"/>
          </a:p>
        </p:txBody>
      </p:sp>
      <p:sp>
        <p:nvSpPr>
          <p:cNvPr id="68" name="Text 14">
            <a:extLst>
              <a:ext uri="{FF2B5EF4-FFF2-40B4-BE49-F238E27FC236}">
                <a16:creationId xmlns:a16="http://schemas.microsoft.com/office/drawing/2014/main" id="{290336D3-3FCF-8C8B-9FF3-580C88124863}"/>
              </a:ext>
            </a:extLst>
          </p:cNvPr>
          <p:cNvSpPr txBox="1"/>
          <p:nvPr/>
        </p:nvSpPr>
        <p:spPr>
          <a:xfrm>
            <a:off x="5637428" y="3223260"/>
            <a:ext cx="1067105" cy="228600"/>
          </a:xfrm>
          <a:prstGeom prst="rect">
            <a:avLst/>
          </a:prstGeom>
          <a:noFill/>
          <a:ln/>
        </p:spPr>
        <p:txBody>
          <a:bodyPr wrap="square" lIns="0" tIns="0" rIns="0" bIns="0" rtlCol="0"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buNone/>
            </a:pPr>
            <a:r>
              <a:rPr lang="en-US" sz="1500" b="1" dirty="0">
                <a:solidFill>
                  <a:srgbClr val="FF8C5A"/>
                </a:solidFill>
                <a:latin typeface="ui-sans-serif" pitchFamily="34" charset="0"/>
                <a:ea typeface="ui-sans-serif" pitchFamily="34" charset="-122"/>
                <a:cs typeface="ui-sans-serif" pitchFamily="34" charset="-120"/>
              </a:rPr>
              <a:t>Location</a:t>
            </a:r>
            <a:endParaRPr lang="en-US" sz="1500" dirty="0"/>
          </a:p>
        </p:txBody>
      </p:sp>
      <p:sp>
        <p:nvSpPr>
          <p:cNvPr id="69" name="Text 15">
            <a:extLst>
              <a:ext uri="{FF2B5EF4-FFF2-40B4-BE49-F238E27FC236}">
                <a16:creationId xmlns:a16="http://schemas.microsoft.com/office/drawing/2014/main" id="{FD234F27-ACB6-CA96-5286-399E4AABA318}"/>
              </a:ext>
            </a:extLst>
          </p:cNvPr>
          <p:cNvSpPr txBox="1"/>
          <p:nvPr/>
        </p:nvSpPr>
        <p:spPr>
          <a:xfrm>
            <a:off x="5173827" y="3527755"/>
            <a:ext cx="1991563" cy="228600"/>
          </a:xfrm>
          <a:prstGeom prst="rect">
            <a:avLst/>
          </a:prstGeom>
          <a:noFill/>
          <a:ln/>
        </p:spPr>
        <p:txBody>
          <a:bodyPr wrap="square" lIns="0" tIns="0" rIns="0" bIns="0" rtlCol="0"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buNone/>
            </a:pPr>
            <a:r>
              <a:rPr lang="en-US" sz="1500" dirty="0">
                <a:solidFill>
                  <a:srgbClr val="FFFFFF"/>
                </a:solidFill>
                <a:latin typeface="ui-sans-serif" pitchFamily="34" charset="0"/>
                <a:ea typeface="ui-sans-serif" pitchFamily="34" charset="-122"/>
                <a:cs typeface="ui-sans-serif" pitchFamily="34" charset="-120"/>
              </a:rPr>
              <a:t>from Iraq, Baghdad</a:t>
            </a:r>
            <a:endParaRPr lang="en-US" sz="1500" dirty="0"/>
          </a:p>
        </p:txBody>
      </p:sp>
      <p:sp>
        <p:nvSpPr>
          <p:cNvPr id="70" name="Text 16">
            <a:extLst>
              <a:ext uri="{FF2B5EF4-FFF2-40B4-BE49-F238E27FC236}">
                <a16:creationId xmlns:a16="http://schemas.microsoft.com/office/drawing/2014/main" id="{B6CBF060-D155-474E-5CFF-E54F6283C87A}"/>
              </a:ext>
            </a:extLst>
          </p:cNvPr>
          <p:cNvSpPr txBox="1"/>
          <p:nvPr/>
        </p:nvSpPr>
        <p:spPr>
          <a:xfrm>
            <a:off x="5842254" y="3946550"/>
            <a:ext cx="657454" cy="228600"/>
          </a:xfrm>
          <a:prstGeom prst="rect">
            <a:avLst/>
          </a:prstGeom>
          <a:noFill/>
          <a:ln/>
        </p:spPr>
        <p:txBody>
          <a:bodyPr wrap="square" lIns="0" tIns="0" rIns="0" bIns="0" rtlCol="0"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buNone/>
            </a:pPr>
            <a:r>
              <a:rPr lang="en-US" sz="1500" b="1" dirty="0">
                <a:solidFill>
                  <a:srgbClr val="FF8C5A"/>
                </a:solidFill>
                <a:latin typeface="ui-sans-serif" pitchFamily="34" charset="0"/>
                <a:ea typeface="ui-sans-serif" pitchFamily="34" charset="-122"/>
                <a:cs typeface="ui-sans-serif" pitchFamily="34" charset="-120"/>
              </a:rPr>
              <a:t>Date</a:t>
            </a:r>
            <a:endParaRPr lang="en-US" sz="1500" dirty="0"/>
          </a:p>
        </p:txBody>
      </p:sp>
      <p:sp>
        <p:nvSpPr>
          <p:cNvPr id="71" name="Text 17">
            <a:extLst>
              <a:ext uri="{FF2B5EF4-FFF2-40B4-BE49-F238E27FC236}">
                <a16:creationId xmlns:a16="http://schemas.microsoft.com/office/drawing/2014/main" id="{31E255E7-52D4-882A-542F-7012F816232B}"/>
              </a:ext>
            </a:extLst>
          </p:cNvPr>
          <p:cNvSpPr txBox="1"/>
          <p:nvPr/>
        </p:nvSpPr>
        <p:spPr>
          <a:xfrm>
            <a:off x="4873904" y="2022653"/>
            <a:ext cx="2619756" cy="295351"/>
          </a:xfrm>
          <a:prstGeom prst="rect">
            <a:avLst/>
          </a:prstGeom>
          <a:noFill/>
          <a:ln/>
        </p:spPr>
        <p:txBody>
          <a:bodyPr wrap="square" lIns="0" tIns="0" rIns="0" bIns="0" rtlCol="0"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buNone/>
            </a:pPr>
            <a:r>
              <a:rPr lang="en-US" sz="1800" b="1" dirty="0">
                <a:solidFill>
                  <a:srgbClr val="FFFFFF"/>
                </a:solidFill>
                <a:latin typeface="Space Grotesk" pitchFamily="34" charset="0"/>
                <a:ea typeface="Space Grotesk" pitchFamily="34" charset="-122"/>
                <a:cs typeface="Space Grotesk" pitchFamily="34" charset="-120"/>
              </a:rPr>
              <a:t>Our Future Home Mars</a:t>
            </a:r>
            <a:endParaRPr lang="en-US" sz="1800" dirty="0"/>
          </a:p>
        </p:txBody>
      </p:sp>
      <p:sp>
        <p:nvSpPr>
          <p:cNvPr id="72" name="Text 18">
            <a:extLst>
              <a:ext uri="{FF2B5EF4-FFF2-40B4-BE49-F238E27FC236}">
                <a16:creationId xmlns:a16="http://schemas.microsoft.com/office/drawing/2014/main" id="{7ECE87CC-E25C-8074-B1AA-F29CC4AD5C64}"/>
              </a:ext>
            </a:extLst>
          </p:cNvPr>
          <p:cNvSpPr txBox="1"/>
          <p:nvPr/>
        </p:nvSpPr>
        <p:spPr>
          <a:xfrm>
            <a:off x="5296357" y="4251960"/>
            <a:ext cx="1752905" cy="219456"/>
          </a:xfrm>
          <a:prstGeom prst="rect">
            <a:avLst/>
          </a:prstGeom>
          <a:noFill/>
          <a:ln/>
        </p:spPr>
        <p:txBody>
          <a:bodyPr wrap="square" lIns="0" tIns="0" rIns="0" bIns="0" rtlCol="0"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buNone/>
            </a:pPr>
            <a:r>
              <a:rPr lang="en-US" sz="1500" dirty="0">
                <a:solidFill>
                  <a:srgbClr val="FFFFFF"/>
                </a:solidFill>
                <a:latin typeface="ui-monospace" pitchFamily="34" charset="0"/>
                <a:ea typeface="ui-monospace" pitchFamily="34" charset="-122"/>
                <a:cs typeface="ui-monospace" pitchFamily="34" charset="-120"/>
              </a:rPr>
              <a:t>2025 / 10 / 05</a:t>
            </a:r>
            <a:endParaRPr lang="en-US" sz="1500" dirty="0"/>
          </a:p>
        </p:txBody>
      </p:sp>
      <p:sp>
        <p:nvSpPr>
          <p:cNvPr id="73" name="Shape 19">
            <a:extLst>
              <a:ext uri="{FF2B5EF4-FFF2-40B4-BE49-F238E27FC236}">
                <a16:creationId xmlns:a16="http://schemas.microsoft.com/office/drawing/2014/main" id="{E99CB080-9F7A-3577-C747-2072380853AB}"/>
              </a:ext>
            </a:extLst>
          </p:cNvPr>
          <p:cNvSpPr/>
          <p:nvPr/>
        </p:nvSpPr>
        <p:spPr>
          <a:xfrm>
            <a:off x="2821076" y="4651553"/>
            <a:ext cx="6553505" cy="9144"/>
          </a:xfrm>
          <a:prstGeom prst="rect">
            <a:avLst/>
          </a:prstGeom>
          <a:solidFill>
            <a:srgbClr val="E5E7EB"/>
          </a:solidFill>
          <a:ln/>
        </p:spPr>
        <p:txBody>
          <a:bodyPr/>
          <a:lstStyle/>
          <a:p>
            <a:endParaRPr lang="en-US"/>
          </a:p>
        </p:txBody>
      </p:sp>
      <p:pic>
        <p:nvPicPr>
          <p:cNvPr id="74" name="Image 2">
            <a:extLst>
              <a:ext uri="{FF2B5EF4-FFF2-40B4-BE49-F238E27FC236}">
                <a16:creationId xmlns:a16="http://schemas.microsoft.com/office/drawing/2014/main" id="{D62BCC0E-4AC9-8916-9458-8B09B388086B}"/>
              </a:ext>
            </a:extLst>
          </p:cNvPr>
          <p:cNvPicPr>
            <a:picLocks noChangeAspect="1"/>
          </p:cNvPicPr>
          <p:nvPr/>
        </p:nvPicPr>
        <p:blipFill>
          <a:blip r:embed="rId5"/>
          <a:srcRect/>
          <a:stretch/>
        </p:blipFill>
        <p:spPr>
          <a:xfrm>
            <a:off x="2821076" y="4851806"/>
            <a:ext cx="190195" cy="190195"/>
          </a:xfrm>
          <a:prstGeom prst="rect">
            <a:avLst/>
          </a:prstGeom>
        </p:spPr>
      </p:pic>
      <p:sp>
        <p:nvSpPr>
          <p:cNvPr id="75" name="Text 20">
            <a:extLst>
              <a:ext uri="{FF2B5EF4-FFF2-40B4-BE49-F238E27FC236}">
                <a16:creationId xmlns:a16="http://schemas.microsoft.com/office/drawing/2014/main" id="{32B61C3F-1E37-9D94-3CEA-FFF6C85B1824}"/>
              </a:ext>
            </a:extLst>
          </p:cNvPr>
          <p:cNvSpPr txBox="1"/>
          <p:nvPr/>
        </p:nvSpPr>
        <p:spPr>
          <a:xfrm>
            <a:off x="3126486" y="4832604"/>
            <a:ext cx="5915254" cy="409651"/>
          </a:xfrm>
          <a:prstGeom prst="rect">
            <a:avLst/>
          </a:prstGeom>
          <a:noFill/>
          <a:ln/>
        </p:spPr>
        <p:txBody>
          <a:bodyPr wrap="square" lIns="0" tIns="0" rIns="0" bIns="0" rtlCol="0"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buNone/>
            </a:pPr>
            <a:r>
              <a:rPr lang="en-US" sz="1200" i="1" dirty="0">
                <a:solidFill>
                  <a:srgbClr val="FFFFFF"/>
                </a:solidFill>
                <a:latin typeface="ui-sans-serif" pitchFamily="34" charset="0"/>
                <a:ea typeface="ui-sans-serif" pitchFamily="34" charset="-122"/>
                <a:cs typeface="ui-sans-serif" pitchFamily="34" charset="-120"/>
              </a:rPr>
              <a:t>"Nature produces zero waste. A leaf falls and becomes food for the soil. Our system is inspired by this principle."</a:t>
            </a:r>
            <a:endParaRPr lang="en-US" sz="1200" dirty="0"/>
          </a:p>
        </p:txBody>
      </p:sp>
      <p:sp>
        <p:nvSpPr>
          <p:cNvPr id="76" name="Text 21">
            <a:extLst>
              <a:ext uri="{FF2B5EF4-FFF2-40B4-BE49-F238E27FC236}">
                <a16:creationId xmlns:a16="http://schemas.microsoft.com/office/drawing/2014/main" id="{D5319A2B-9D2C-ED50-1808-B2FBE897F5EB}"/>
              </a:ext>
            </a:extLst>
          </p:cNvPr>
          <p:cNvSpPr txBox="1"/>
          <p:nvPr/>
        </p:nvSpPr>
        <p:spPr>
          <a:xfrm>
            <a:off x="3126486" y="5375758"/>
            <a:ext cx="5977433" cy="590702"/>
          </a:xfrm>
          <a:prstGeom prst="rect">
            <a:avLst/>
          </a:prstGeom>
          <a:noFill/>
          <a:ln/>
        </p:spPr>
        <p:txBody>
          <a:bodyPr wrap="square" lIns="0" tIns="0" rIns="0" bIns="0" rtlCol="0" anchor="ct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buNone/>
            </a:pPr>
            <a:r>
              <a:rPr lang="en-US" sz="1000" dirty="0">
                <a:solidFill>
                  <a:srgbClr val="FFFFFF"/>
                </a:solidFill>
                <a:latin typeface="ui-sans-serif" pitchFamily="34" charset="0"/>
                <a:ea typeface="ui-sans-serif" pitchFamily="34" charset="-122"/>
                <a:cs typeface="ui-sans-serif" pitchFamily="34" charset="-120"/>
              </a:rPr>
              <a:t>It's the 'digestive system' for the Mars habitat, breaking down complex materials (like a stomach), absorbing energy (like mitochondria), and rebuilding them into new, useful structures (like cells).</a:t>
            </a:r>
            <a:endParaRPr lang="en-US" sz="1000" dirty="0"/>
          </a:p>
        </p:txBody>
      </p:sp>
      <p:sp>
        <p:nvSpPr>
          <p:cNvPr id="80" name="TextBox 79">
            <a:extLst>
              <a:ext uri="{FF2B5EF4-FFF2-40B4-BE49-F238E27FC236}">
                <a16:creationId xmlns:a16="http://schemas.microsoft.com/office/drawing/2014/main" id="{913A0764-D8ED-4B18-4F4F-939773799046}"/>
              </a:ext>
            </a:extLst>
          </p:cNvPr>
          <p:cNvSpPr txBox="1"/>
          <p:nvPr/>
        </p:nvSpPr>
        <p:spPr>
          <a:xfrm>
            <a:off x="3321482" y="6062068"/>
            <a:ext cx="5549036" cy="461665"/>
          </a:xfrm>
          <a:prstGeom prst="rect">
            <a:avLst/>
          </a:prstGeom>
          <a:noFill/>
        </p:spPr>
        <p:txBody>
          <a:bodyPr wrap="square">
            <a:spAutoFit/>
          </a:bodyPr>
          <a:lstStyle/>
          <a:p>
            <a:pPr marL="0" indent="0" algn="ctr">
              <a:buNone/>
            </a:pPr>
            <a:r>
              <a:rPr lang="en-US" sz="1200" b="1" i="0" dirty="0">
                <a:solidFill>
                  <a:srgbClr val="FFFFFF"/>
                </a:solidFill>
                <a:effectLst/>
                <a:latin typeface="Arial" panose="020B0604020202020204" pitchFamily="34" charset="0"/>
              </a:rPr>
              <a:t>To explore our interactive 3D simulation: </a:t>
            </a:r>
            <a:r>
              <a:rPr lang="en-US" sz="1200" b="1" i="0" u="none" strike="noStrike" dirty="0">
                <a:solidFill>
                  <a:srgbClr val="0F7FFF"/>
                </a:solidFill>
                <a:effectLst/>
                <a:latin typeface="Arial" panose="020B0604020202020204" pitchFamily="34" charset="0"/>
                <a:hlinkClick r:id="rId7"/>
              </a:rPr>
              <a:t>https://jsfiddle.net/khion213/jwfax3kp/5/</a:t>
            </a:r>
            <a:endParaRPr lang="en-US" sz="1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000000"/>
          </a:solidFill>
          <a:ln/>
        </p:spPr>
      </p:sp>
      <p:pic>
        <p:nvPicPr>
          <p:cNvPr id="3" name="Image 0" descr="https://page.gensparksite.com/slides_images/ce96ec636b124c0570bb66be44878170.jpg"/>
          <p:cNvPicPr>
            <a:picLocks noChangeAspect="1"/>
          </p:cNvPicPr>
          <p:nvPr/>
        </p:nvPicPr>
        <p:blipFill>
          <a:blip r:embed="rId3">
            <a:alphaModFix amt="40000"/>
          </a:blip>
          <a:srcRect l="1" r="1"/>
          <a:stretch/>
        </p:blipFill>
        <p:spPr>
          <a:xfrm>
            <a:off x="0" y="0"/>
            <a:ext cx="12191695" cy="6858000"/>
          </a:xfrm>
          <a:prstGeom prst="rect">
            <a:avLst/>
          </a:prstGeom>
        </p:spPr>
      </p:pic>
      <p:sp>
        <p:nvSpPr>
          <p:cNvPr id="4" name="Shape 1"/>
          <p:cNvSpPr/>
          <p:nvPr/>
        </p:nvSpPr>
        <p:spPr>
          <a:xfrm>
            <a:off x="0" y="0"/>
            <a:ext cx="12191695" cy="6858000"/>
          </a:xfrm>
          <a:prstGeom prst="rect">
            <a:avLst/>
          </a:prstGeom>
          <a:solidFill>
            <a:srgbClr val="000000">
              <a:alpha val="60000"/>
            </a:srgbClr>
          </a:solidFill>
          <a:ln/>
        </p:spPr>
      </p:sp>
      <p:sp>
        <p:nvSpPr>
          <p:cNvPr id="5" name="Shape 2"/>
          <p:cNvSpPr/>
          <p:nvPr/>
        </p:nvSpPr>
        <p:spPr>
          <a:xfrm>
            <a:off x="0" y="0"/>
            <a:ext cx="12191695" cy="533095"/>
          </a:xfrm>
          <a:prstGeom prst="rect">
            <a:avLst/>
          </a:prstGeom>
          <a:solidFill>
            <a:srgbClr val="141414">
              <a:alpha val="80000"/>
            </a:srgbClr>
          </a:solidFill>
          <a:ln/>
        </p:spPr>
      </p:sp>
      <p:sp>
        <p:nvSpPr>
          <p:cNvPr id="6" name="Shape 3"/>
          <p:cNvSpPr/>
          <p:nvPr/>
        </p:nvSpPr>
        <p:spPr>
          <a:xfrm>
            <a:off x="0" y="513893"/>
            <a:ext cx="12191695" cy="19202"/>
          </a:xfrm>
          <a:prstGeom prst="rect">
            <a:avLst/>
          </a:prstGeom>
          <a:solidFill>
            <a:srgbClr val="FF6432">
              <a:alpha val="60000"/>
            </a:srgbClr>
          </a:solidFill>
          <a:ln/>
        </p:spPr>
      </p:sp>
      <p:sp>
        <p:nvSpPr>
          <p:cNvPr id="7" name="Text 4"/>
          <p:cNvSpPr txBox="1"/>
          <p:nvPr/>
        </p:nvSpPr>
        <p:spPr>
          <a:xfrm>
            <a:off x="228600" y="161849"/>
            <a:ext cx="3529584" cy="191110"/>
          </a:xfrm>
          <a:prstGeom prst="rect">
            <a:avLst/>
          </a:prstGeom>
          <a:noFill/>
          <a:ln/>
        </p:spPr>
        <p:txBody>
          <a:bodyPr wrap="square" lIns="0" tIns="0" rIns="0" bIns="0" rtlCol="0" anchor="ctr"/>
          <a:lstStyle/>
          <a:p>
            <a:pPr marL="0" indent="0" algn="l">
              <a:buNone/>
            </a:pPr>
            <a:r>
              <a:rPr lang="en-US" sz="1300" dirty="0">
                <a:solidFill>
                  <a:srgbClr val="000000"/>
                </a:solidFill>
                <a:latin typeface="ui-monospace" pitchFamily="34" charset="0"/>
                <a:ea typeface="ui-monospace" pitchFamily="34" charset="-122"/>
                <a:cs typeface="ui-monospace" pitchFamily="34" charset="-120"/>
              </a:rPr>
              <a:t>MARS MISSION // RECYCLING SYSTEMS</a:t>
            </a:r>
            <a:endParaRPr lang="en-US" sz="1300" dirty="0"/>
          </a:p>
        </p:txBody>
      </p:sp>
      <p:sp>
        <p:nvSpPr>
          <p:cNvPr id="8" name="Text 5"/>
          <p:cNvSpPr txBox="1"/>
          <p:nvPr/>
        </p:nvSpPr>
        <p:spPr>
          <a:xfrm>
            <a:off x="9562795" y="181051"/>
            <a:ext cx="2510028" cy="152705"/>
          </a:xfrm>
          <a:prstGeom prst="rect">
            <a:avLst/>
          </a:prstGeom>
          <a:noFill/>
          <a:ln/>
        </p:spPr>
        <p:txBody>
          <a:bodyPr wrap="square" lIns="0" tIns="0" rIns="0" bIns="0" rtlCol="0" anchor="ctr"/>
          <a:lstStyle/>
          <a:p>
            <a:pPr marL="0" indent="0" algn="l">
              <a:buNone/>
            </a:pPr>
            <a:r>
              <a:rPr lang="en-US" sz="1000" dirty="0">
                <a:solidFill>
                  <a:srgbClr val="9CA3AF"/>
                </a:solidFill>
                <a:latin typeface="ui-monospace" pitchFamily="34" charset="0"/>
                <a:ea typeface="ui-monospace" pitchFamily="34" charset="-122"/>
                <a:cs typeface="ui-monospace" pitchFamily="34" charset="-120"/>
              </a:rPr>
              <a:t>JEZERO CRATER · SOL 752 · MARS</a:t>
            </a:r>
            <a:endParaRPr lang="en-US" sz="1000" dirty="0"/>
          </a:p>
        </p:txBody>
      </p:sp>
      <p:sp>
        <p:nvSpPr>
          <p:cNvPr id="9" name="Shape 6"/>
          <p:cNvSpPr/>
          <p:nvPr/>
        </p:nvSpPr>
        <p:spPr>
          <a:xfrm>
            <a:off x="11048695" y="914400"/>
            <a:ext cx="914400" cy="5181905"/>
          </a:xfrm>
          <a:prstGeom prst="rect">
            <a:avLst/>
          </a:prstGeom>
          <a:solidFill>
            <a:srgbClr val="141414">
              <a:alpha val="60000"/>
            </a:srgbClr>
          </a:solidFill>
          <a:ln/>
        </p:spPr>
      </p:sp>
      <p:sp>
        <p:nvSpPr>
          <p:cNvPr id="10" name="Shape 7"/>
          <p:cNvSpPr/>
          <p:nvPr/>
        </p:nvSpPr>
        <p:spPr>
          <a:xfrm>
            <a:off x="11048695" y="914400"/>
            <a:ext cx="9144" cy="5181905"/>
          </a:xfrm>
          <a:prstGeom prst="rect">
            <a:avLst/>
          </a:prstGeom>
          <a:solidFill>
            <a:srgbClr val="FF6432">
              <a:alpha val="60000"/>
            </a:srgbClr>
          </a:solidFill>
          <a:ln/>
        </p:spPr>
      </p:sp>
      <p:sp>
        <p:nvSpPr>
          <p:cNvPr id="11" name="Shape 8"/>
          <p:cNvSpPr/>
          <p:nvPr/>
        </p:nvSpPr>
        <p:spPr>
          <a:xfrm>
            <a:off x="11348618" y="1067105"/>
            <a:ext cx="323698" cy="400507"/>
          </a:xfrm>
          <a:prstGeom prst="roundRect">
            <a:avLst>
              <a:gd name="adj" fmla="val 282486"/>
            </a:avLst>
          </a:prstGeom>
          <a:noFill/>
          <a:ln w="12700">
            <a:solidFill>
              <a:srgbClr val="E5E7EB"/>
            </a:solidFill>
            <a:prstDash val="solid"/>
          </a:ln>
        </p:spPr>
      </p:sp>
      <p:pic>
        <p:nvPicPr>
          <p:cNvPr id="12" name="Image 1" descr="preencoded.png"/>
          <p:cNvPicPr>
            <a:picLocks noChangeAspect="1"/>
          </p:cNvPicPr>
          <p:nvPr/>
        </p:nvPicPr>
        <p:blipFill>
          <a:blip r:embed="rId4"/>
          <a:srcRect/>
          <a:stretch/>
        </p:blipFill>
        <p:spPr>
          <a:xfrm>
            <a:off x="11434572" y="1181405"/>
            <a:ext cx="152705" cy="152705"/>
          </a:xfrm>
          <a:prstGeom prst="rect">
            <a:avLst/>
          </a:prstGeom>
        </p:spPr>
      </p:pic>
      <p:sp>
        <p:nvSpPr>
          <p:cNvPr id="13" name="Shape 9"/>
          <p:cNvSpPr/>
          <p:nvPr/>
        </p:nvSpPr>
        <p:spPr>
          <a:xfrm>
            <a:off x="11348618" y="1772107"/>
            <a:ext cx="323698" cy="400507"/>
          </a:xfrm>
          <a:prstGeom prst="roundRect">
            <a:avLst>
              <a:gd name="adj" fmla="val 282486"/>
            </a:avLst>
          </a:prstGeom>
          <a:noFill/>
          <a:ln w="12700">
            <a:solidFill>
              <a:srgbClr val="E5E7EB"/>
            </a:solidFill>
            <a:prstDash val="solid"/>
          </a:ln>
        </p:spPr>
      </p:sp>
      <p:pic>
        <p:nvPicPr>
          <p:cNvPr id="14" name="Image 2" descr="preencoded.png"/>
          <p:cNvPicPr>
            <a:picLocks noChangeAspect="1"/>
          </p:cNvPicPr>
          <p:nvPr/>
        </p:nvPicPr>
        <p:blipFill>
          <a:blip r:embed="rId5"/>
          <a:srcRect/>
          <a:stretch/>
        </p:blipFill>
        <p:spPr>
          <a:xfrm>
            <a:off x="11434572" y="1886407"/>
            <a:ext cx="152705" cy="152705"/>
          </a:xfrm>
          <a:prstGeom prst="rect">
            <a:avLst/>
          </a:prstGeom>
        </p:spPr>
      </p:pic>
      <p:sp>
        <p:nvSpPr>
          <p:cNvPr id="15" name="Shape 10"/>
          <p:cNvSpPr/>
          <p:nvPr/>
        </p:nvSpPr>
        <p:spPr>
          <a:xfrm>
            <a:off x="11348618" y="2476195"/>
            <a:ext cx="323698" cy="400507"/>
          </a:xfrm>
          <a:prstGeom prst="roundRect">
            <a:avLst>
              <a:gd name="adj" fmla="val 282486"/>
            </a:avLst>
          </a:prstGeom>
          <a:noFill/>
          <a:ln w="12700">
            <a:solidFill>
              <a:srgbClr val="E5E7EB"/>
            </a:solidFill>
            <a:prstDash val="solid"/>
          </a:ln>
        </p:spPr>
      </p:sp>
      <p:pic>
        <p:nvPicPr>
          <p:cNvPr id="16" name="Image 3" descr="preencoded.png"/>
          <p:cNvPicPr>
            <a:picLocks noChangeAspect="1"/>
          </p:cNvPicPr>
          <p:nvPr/>
        </p:nvPicPr>
        <p:blipFill>
          <a:blip r:embed="rId6"/>
          <a:srcRect/>
          <a:stretch/>
        </p:blipFill>
        <p:spPr>
          <a:xfrm>
            <a:off x="11434572" y="2590495"/>
            <a:ext cx="152705" cy="152705"/>
          </a:xfrm>
          <a:prstGeom prst="rect">
            <a:avLst/>
          </a:prstGeom>
        </p:spPr>
      </p:pic>
      <p:sp>
        <p:nvSpPr>
          <p:cNvPr id="17" name="Shape 11"/>
          <p:cNvSpPr/>
          <p:nvPr/>
        </p:nvSpPr>
        <p:spPr>
          <a:xfrm>
            <a:off x="11348618" y="3181198"/>
            <a:ext cx="323698" cy="400507"/>
          </a:xfrm>
          <a:prstGeom prst="roundRect">
            <a:avLst>
              <a:gd name="adj" fmla="val 282486"/>
            </a:avLst>
          </a:prstGeom>
          <a:noFill/>
          <a:ln w="12700">
            <a:solidFill>
              <a:srgbClr val="E5E7EB"/>
            </a:solidFill>
            <a:prstDash val="solid"/>
          </a:ln>
        </p:spPr>
      </p:sp>
      <p:pic>
        <p:nvPicPr>
          <p:cNvPr id="18" name="Image 4" descr="preencoded.png"/>
          <p:cNvPicPr>
            <a:picLocks noChangeAspect="1"/>
          </p:cNvPicPr>
          <p:nvPr/>
        </p:nvPicPr>
        <p:blipFill>
          <a:blip r:embed="rId7"/>
          <a:srcRect/>
          <a:stretch/>
        </p:blipFill>
        <p:spPr>
          <a:xfrm>
            <a:off x="11434572" y="3295498"/>
            <a:ext cx="152705" cy="152705"/>
          </a:xfrm>
          <a:prstGeom prst="rect">
            <a:avLst/>
          </a:prstGeom>
        </p:spPr>
      </p:pic>
      <p:sp>
        <p:nvSpPr>
          <p:cNvPr id="19" name="Shape 12"/>
          <p:cNvSpPr/>
          <p:nvPr/>
        </p:nvSpPr>
        <p:spPr>
          <a:xfrm>
            <a:off x="0" y="6476695"/>
            <a:ext cx="12191695" cy="381305"/>
          </a:xfrm>
          <a:prstGeom prst="rect">
            <a:avLst/>
          </a:prstGeom>
          <a:solidFill>
            <a:srgbClr val="141414">
              <a:alpha val="80000"/>
            </a:srgbClr>
          </a:solidFill>
          <a:ln/>
        </p:spPr>
      </p:sp>
      <p:sp>
        <p:nvSpPr>
          <p:cNvPr id="20" name="Shape 13"/>
          <p:cNvSpPr/>
          <p:nvPr/>
        </p:nvSpPr>
        <p:spPr>
          <a:xfrm>
            <a:off x="0" y="6476695"/>
            <a:ext cx="12191695" cy="9144"/>
          </a:xfrm>
          <a:prstGeom prst="rect">
            <a:avLst/>
          </a:prstGeom>
          <a:solidFill>
            <a:srgbClr val="FF6432">
              <a:alpha val="60000"/>
            </a:srgbClr>
          </a:solidFill>
          <a:ln/>
        </p:spPr>
      </p:sp>
      <p:sp>
        <p:nvSpPr>
          <p:cNvPr id="21" name="Text 14"/>
          <p:cNvSpPr txBox="1"/>
          <p:nvPr/>
        </p:nvSpPr>
        <p:spPr>
          <a:xfrm>
            <a:off x="228600" y="6596482"/>
            <a:ext cx="3225089" cy="152705"/>
          </a:xfrm>
          <a:prstGeom prst="rect">
            <a:avLst/>
          </a:prstGeom>
          <a:noFill/>
          <a:ln/>
        </p:spPr>
        <p:txBody>
          <a:bodyPr wrap="square" lIns="0" tIns="0" rIns="0" bIns="0" rtlCol="0" anchor="ctr"/>
          <a:lstStyle/>
          <a:p>
            <a:pPr marL="0" indent="0" algn="l">
              <a:buNone/>
            </a:pPr>
            <a:r>
              <a:rPr lang="en-US" sz="1000" dirty="0">
                <a:solidFill>
                  <a:srgbClr val="9CA3AF"/>
                </a:solidFill>
                <a:latin typeface="ui-monospace" pitchFamily="34" charset="0"/>
                <a:ea typeface="ui-monospace" pitchFamily="34" charset="-122"/>
                <a:cs typeface="ui-monospace" pitchFamily="34" charset="-120"/>
              </a:rPr>
              <a:t>SPACETRASH HACK // OUR FUTURE HOME MARS</a:t>
            </a:r>
            <a:endParaRPr lang="en-US" sz="1000" dirty="0"/>
          </a:p>
        </p:txBody>
      </p:sp>
      <p:sp>
        <p:nvSpPr>
          <p:cNvPr id="22" name="Text 15"/>
          <p:cNvSpPr txBox="1"/>
          <p:nvPr/>
        </p:nvSpPr>
        <p:spPr>
          <a:xfrm>
            <a:off x="11643055" y="6596482"/>
            <a:ext cx="424282" cy="152705"/>
          </a:xfrm>
          <a:prstGeom prst="rect">
            <a:avLst/>
          </a:prstGeom>
          <a:noFill/>
          <a:ln/>
        </p:spPr>
        <p:txBody>
          <a:bodyPr wrap="square" lIns="0" tIns="0" rIns="0" bIns="0" rtlCol="0" anchor="ctr"/>
          <a:lstStyle/>
          <a:p>
            <a:pPr marL="0" indent="0" algn="l">
              <a:buNone/>
            </a:pPr>
            <a:r>
              <a:rPr lang="en-US" sz="1000" dirty="0">
                <a:solidFill>
                  <a:srgbClr val="000000"/>
                </a:solidFill>
                <a:latin typeface="ui-monospace" pitchFamily="34" charset="0"/>
                <a:ea typeface="ui-monospace" pitchFamily="34" charset="-122"/>
                <a:cs typeface="ui-monospace" pitchFamily="34" charset="-120"/>
              </a:rPr>
              <a:t>3/25</a:t>
            </a:r>
            <a:endParaRPr lang="en-US" sz="1000" dirty="0"/>
          </a:p>
        </p:txBody>
      </p:sp>
      <p:sp>
        <p:nvSpPr>
          <p:cNvPr id="23" name="Text 16"/>
          <p:cNvSpPr txBox="1"/>
          <p:nvPr/>
        </p:nvSpPr>
        <p:spPr>
          <a:xfrm>
            <a:off x="381305" y="733349"/>
            <a:ext cx="7267651" cy="438912"/>
          </a:xfrm>
          <a:prstGeom prst="rect">
            <a:avLst/>
          </a:prstGeom>
          <a:noFill/>
          <a:ln/>
        </p:spPr>
        <p:txBody>
          <a:bodyPr wrap="square" lIns="0" tIns="0" rIns="0" bIns="0" rtlCol="0" anchor="ctr"/>
          <a:lstStyle/>
          <a:p>
            <a:pPr marL="0" indent="0" algn="l">
              <a:buNone/>
            </a:pPr>
            <a:r>
              <a:rPr lang="en-US" sz="2700" b="1" dirty="0">
                <a:solidFill>
                  <a:srgbClr val="FF6832"/>
                </a:solidFill>
                <a:latin typeface="Space Grotesk" pitchFamily="34" charset="0"/>
                <a:ea typeface="Space Grotesk" pitchFamily="34" charset="-122"/>
                <a:cs typeface="Space Grotesk" pitchFamily="34" charset="-120"/>
              </a:rPr>
              <a:t>Vision: Closing the Resource Loop on Mars</a:t>
            </a:r>
            <a:endParaRPr lang="en-US" sz="2700" dirty="0"/>
          </a:p>
        </p:txBody>
      </p:sp>
      <p:sp>
        <p:nvSpPr>
          <p:cNvPr id="24" name="Shape 17"/>
          <p:cNvSpPr/>
          <p:nvPr/>
        </p:nvSpPr>
        <p:spPr>
          <a:xfrm>
            <a:off x="381305" y="1218895"/>
            <a:ext cx="914400" cy="38405"/>
          </a:xfrm>
          <a:prstGeom prst="rect">
            <a:avLst/>
          </a:prstGeom>
          <a:solidFill>
            <a:srgbClr val="FF6832"/>
          </a:solidFill>
          <a:ln/>
        </p:spPr>
      </p:sp>
      <p:sp>
        <p:nvSpPr>
          <p:cNvPr id="25" name="Shape 18"/>
          <p:cNvSpPr/>
          <p:nvPr/>
        </p:nvSpPr>
        <p:spPr>
          <a:xfrm>
            <a:off x="381305" y="1485900"/>
            <a:ext cx="4914900" cy="1790395"/>
          </a:xfrm>
          <a:prstGeom prst="rect">
            <a:avLst/>
          </a:prstGeom>
          <a:solidFill>
            <a:srgbClr val="141414">
              <a:alpha val="70000"/>
            </a:srgbClr>
          </a:solidFill>
          <a:ln/>
        </p:spPr>
      </p:sp>
      <p:sp>
        <p:nvSpPr>
          <p:cNvPr id="26" name="Shape 19"/>
          <p:cNvSpPr/>
          <p:nvPr/>
        </p:nvSpPr>
        <p:spPr>
          <a:xfrm>
            <a:off x="381305" y="1485900"/>
            <a:ext cx="28346" cy="1790395"/>
          </a:xfrm>
          <a:prstGeom prst="rect">
            <a:avLst/>
          </a:prstGeom>
          <a:solidFill>
            <a:srgbClr val="FF6832"/>
          </a:solidFill>
          <a:ln/>
        </p:spPr>
      </p:sp>
      <p:sp>
        <p:nvSpPr>
          <p:cNvPr id="27" name="Text 20"/>
          <p:cNvSpPr txBox="1"/>
          <p:nvPr/>
        </p:nvSpPr>
        <p:spPr>
          <a:xfrm>
            <a:off x="562356" y="1657807"/>
            <a:ext cx="2391156"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Sustainable Systems</a:t>
            </a:r>
            <a:endParaRPr lang="en-US" sz="1500" dirty="0"/>
          </a:p>
        </p:txBody>
      </p:sp>
      <p:sp>
        <p:nvSpPr>
          <p:cNvPr id="28" name="Text 21"/>
          <p:cNvSpPr txBox="1"/>
          <p:nvPr/>
        </p:nvSpPr>
        <p:spPr>
          <a:xfrm>
            <a:off x="562356" y="2000707"/>
            <a:ext cx="4515307" cy="10954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Our project envisions a fully integrated modular recycling system that transforms all waste streams into valuable resources, eliminating the concept of "trash" on Mars missions and establishing a foundation for long-term settlement.</a:t>
            </a:r>
            <a:endParaRPr lang="en-US" sz="1200" dirty="0"/>
          </a:p>
        </p:txBody>
      </p:sp>
      <p:sp>
        <p:nvSpPr>
          <p:cNvPr id="29" name="Shape 22"/>
          <p:cNvSpPr/>
          <p:nvPr/>
        </p:nvSpPr>
        <p:spPr>
          <a:xfrm>
            <a:off x="381305" y="3504895"/>
            <a:ext cx="4914900" cy="1561795"/>
          </a:xfrm>
          <a:prstGeom prst="rect">
            <a:avLst/>
          </a:prstGeom>
          <a:solidFill>
            <a:srgbClr val="141414">
              <a:alpha val="70000"/>
            </a:srgbClr>
          </a:solidFill>
          <a:ln/>
        </p:spPr>
      </p:sp>
      <p:sp>
        <p:nvSpPr>
          <p:cNvPr id="30" name="Shape 23"/>
          <p:cNvSpPr/>
          <p:nvPr/>
        </p:nvSpPr>
        <p:spPr>
          <a:xfrm>
            <a:off x="381305" y="3504895"/>
            <a:ext cx="28346" cy="1561795"/>
          </a:xfrm>
          <a:prstGeom prst="rect">
            <a:avLst/>
          </a:prstGeom>
          <a:solidFill>
            <a:srgbClr val="FF6832"/>
          </a:solidFill>
          <a:ln/>
        </p:spPr>
      </p:sp>
      <p:sp>
        <p:nvSpPr>
          <p:cNvPr id="31" name="Text 24"/>
          <p:cNvSpPr txBox="1"/>
          <p:nvPr/>
        </p:nvSpPr>
        <p:spPr>
          <a:xfrm>
            <a:off x="562356" y="3676802"/>
            <a:ext cx="3086100"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In-Situ Resource Utilization</a:t>
            </a:r>
            <a:endParaRPr lang="en-US" sz="1500" dirty="0"/>
          </a:p>
        </p:txBody>
      </p:sp>
      <p:sp>
        <p:nvSpPr>
          <p:cNvPr id="32" name="Text 25"/>
          <p:cNvSpPr txBox="1"/>
          <p:nvPr/>
        </p:nvSpPr>
        <p:spPr>
          <a:xfrm>
            <a:off x="771754" y="4019702"/>
            <a:ext cx="3886200"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Combine recycled materials with Martian regolith</a:t>
            </a:r>
            <a:endParaRPr lang="en-US" sz="1200" dirty="0"/>
          </a:p>
        </p:txBody>
      </p:sp>
      <p:sp>
        <p:nvSpPr>
          <p:cNvPr id="33" name="Text 26"/>
          <p:cNvSpPr txBox="1"/>
          <p:nvPr/>
        </p:nvSpPr>
        <p:spPr>
          <a:xfrm>
            <a:off x="771754" y="4248302"/>
            <a:ext cx="3801161"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Recover water and volatiles from waste streams</a:t>
            </a:r>
            <a:endParaRPr lang="en-US" sz="1200" dirty="0"/>
          </a:p>
        </p:txBody>
      </p:sp>
      <p:sp>
        <p:nvSpPr>
          <p:cNvPr id="34" name="Text 27"/>
          <p:cNvSpPr txBox="1"/>
          <p:nvPr/>
        </p:nvSpPr>
        <p:spPr>
          <a:xfrm>
            <a:off x="771754" y="4476902"/>
            <a:ext cx="3724351"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Generate partial energy from waste processing</a:t>
            </a:r>
            <a:endParaRPr lang="en-US" sz="1200" dirty="0"/>
          </a:p>
        </p:txBody>
      </p:sp>
      <p:sp>
        <p:nvSpPr>
          <p:cNvPr id="35" name="Text 28"/>
          <p:cNvSpPr txBox="1"/>
          <p:nvPr/>
        </p:nvSpPr>
        <p:spPr>
          <a:xfrm>
            <a:off x="771754" y="4705502"/>
            <a:ext cx="3562502"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Minimize reliance on Earth resupply missions</a:t>
            </a:r>
            <a:endParaRPr lang="en-US" sz="1200" dirty="0"/>
          </a:p>
        </p:txBody>
      </p:sp>
      <p:sp>
        <p:nvSpPr>
          <p:cNvPr id="36" name="Shape 29"/>
          <p:cNvSpPr/>
          <p:nvPr/>
        </p:nvSpPr>
        <p:spPr>
          <a:xfrm>
            <a:off x="381305" y="5296205"/>
            <a:ext cx="4914900" cy="1561795"/>
          </a:xfrm>
          <a:prstGeom prst="rect">
            <a:avLst/>
          </a:prstGeom>
          <a:solidFill>
            <a:srgbClr val="141414">
              <a:alpha val="70000"/>
            </a:srgbClr>
          </a:solidFill>
          <a:ln/>
        </p:spPr>
      </p:sp>
      <p:sp>
        <p:nvSpPr>
          <p:cNvPr id="37" name="Shape 30"/>
          <p:cNvSpPr/>
          <p:nvPr/>
        </p:nvSpPr>
        <p:spPr>
          <a:xfrm>
            <a:off x="381305" y="5296205"/>
            <a:ext cx="28346" cy="1561795"/>
          </a:xfrm>
          <a:prstGeom prst="rect">
            <a:avLst/>
          </a:prstGeom>
          <a:solidFill>
            <a:srgbClr val="FF6832"/>
          </a:solidFill>
          <a:ln/>
        </p:spPr>
      </p:sp>
      <p:sp>
        <p:nvSpPr>
          <p:cNvPr id="38" name="Text 31"/>
          <p:cNvSpPr txBox="1"/>
          <p:nvPr/>
        </p:nvSpPr>
        <p:spPr>
          <a:xfrm>
            <a:off x="562356" y="5467198"/>
            <a:ext cx="2009851"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Circular Economy</a:t>
            </a:r>
            <a:endParaRPr lang="en-US" sz="1500" dirty="0"/>
          </a:p>
        </p:txBody>
      </p:sp>
      <p:sp>
        <p:nvSpPr>
          <p:cNvPr id="39" name="Text 32"/>
          <p:cNvSpPr txBox="1"/>
          <p:nvPr/>
        </p:nvSpPr>
        <p:spPr>
          <a:xfrm>
            <a:off x="562356" y="5810098"/>
            <a:ext cx="4648810" cy="8668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Every item brought to Mars has multiple life cycles through our system. Waste becomes raw material, which becomes new products, eventually returning to the recycling loop when their utility ends.</a:t>
            </a:r>
            <a:endParaRPr lang="en-US" sz="1200" dirty="0"/>
          </a:p>
        </p:txBody>
      </p:sp>
      <p:sp>
        <p:nvSpPr>
          <p:cNvPr id="40" name="Shape 33"/>
          <p:cNvSpPr/>
          <p:nvPr/>
        </p:nvSpPr>
        <p:spPr>
          <a:xfrm>
            <a:off x="5753405" y="1485900"/>
            <a:ext cx="4914900" cy="5372100"/>
          </a:xfrm>
          <a:prstGeom prst="rect">
            <a:avLst/>
          </a:prstGeom>
          <a:noFill/>
          <a:ln w="12700">
            <a:solidFill>
              <a:srgbClr val="FF6432">
                <a:alpha val="40000"/>
              </a:srgbClr>
            </a:solidFill>
            <a:prstDash val="solid"/>
          </a:ln>
        </p:spPr>
      </p:sp>
      <p:sp>
        <p:nvSpPr>
          <p:cNvPr id="41" name="Text 34"/>
          <p:cNvSpPr txBox="1"/>
          <p:nvPr/>
        </p:nvSpPr>
        <p:spPr>
          <a:xfrm>
            <a:off x="5915254" y="1657807"/>
            <a:ext cx="1877263" cy="133502"/>
          </a:xfrm>
          <a:prstGeom prst="rect">
            <a:avLst/>
          </a:prstGeom>
          <a:noFill/>
          <a:ln/>
        </p:spPr>
        <p:txBody>
          <a:bodyPr wrap="square" lIns="0" tIns="0" rIns="0" bIns="0" rtlCol="0" anchor="ctr"/>
          <a:lstStyle/>
          <a:p>
            <a:pPr marL="0" indent="0" algn="l">
              <a:buNone/>
            </a:pPr>
            <a:r>
              <a:rPr lang="en-US" sz="900" dirty="0">
                <a:solidFill>
                  <a:srgbClr val="000000"/>
                </a:solidFill>
                <a:latin typeface="ui-monospace" pitchFamily="34" charset="0"/>
                <a:ea typeface="ui-monospace" pitchFamily="34" charset="-122"/>
                <a:cs typeface="ui-monospace" pitchFamily="34" charset="-120"/>
              </a:rPr>
              <a:t>CLOSED-LOOP RESOURCE MODEL</a:t>
            </a:r>
            <a:endParaRPr lang="en-US" sz="900" dirty="0"/>
          </a:p>
        </p:txBody>
      </p:sp>
      <p:pic>
        <p:nvPicPr>
          <p:cNvPr id="42" name="Image 5" descr="preencoded.png"/>
          <p:cNvPicPr>
            <a:picLocks noChangeAspect="1"/>
          </p:cNvPicPr>
          <p:nvPr/>
        </p:nvPicPr>
        <p:blipFill>
          <a:blip r:embed="rId8"/>
          <a:srcRect t="-4613" b="-4613"/>
          <a:stretch/>
        </p:blipFill>
        <p:spPr>
          <a:xfrm>
            <a:off x="6252667" y="2030882"/>
            <a:ext cx="3924605" cy="4286707"/>
          </a:xfrm>
          <a:prstGeom prst="rect">
            <a:avLst/>
          </a:prstGeom>
        </p:spPr>
      </p:pic>
      <p:sp>
        <p:nvSpPr>
          <p:cNvPr id="43" name="Shape 35"/>
          <p:cNvSpPr/>
          <p:nvPr/>
        </p:nvSpPr>
        <p:spPr>
          <a:xfrm>
            <a:off x="5762549" y="6467551"/>
            <a:ext cx="4895698" cy="381305"/>
          </a:xfrm>
          <a:prstGeom prst="rect">
            <a:avLst/>
          </a:prstGeom>
          <a:solidFill>
            <a:srgbClr val="000000">
              <a:alpha val="70000"/>
            </a:srgbClr>
          </a:solidFill>
          <a:ln/>
        </p:spPr>
      </p:sp>
      <p:sp>
        <p:nvSpPr>
          <p:cNvPr id="44" name="Text 36"/>
          <p:cNvSpPr txBox="1"/>
          <p:nvPr/>
        </p:nvSpPr>
        <p:spPr>
          <a:xfrm>
            <a:off x="6684264" y="6590995"/>
            <a:ext cx="3143707" cy="133502"/>
          </a:xfrm>
          <a:prstGeom prst="rect">
            <a:avLst/>
          </a:prstGeom>
          <a:noFill/>
          <a:ln/>
        </p:spPr>
        <p:txBody>
          <a:bodyPr wrap="square" lIns="0" tIns="0" rIns="0" bIns="0" rtlCol="0" anchor="ctr"/>
          <a:lstStyle/>
          <a:p>
            <a:pPr marL="0" indent="0" algn="ctr">
              <a:buNone/>
            </a:pPr>
            <a:r>
              <a:rPr lang="en-US" sz="900" dirty="0">
                <a:solidFill>
                  <a:srgbClr val="9CA3AF"/>
                </a:solidFill>
                <a:latin typeface="ui-sans-serif" pitchFamily="34" charset="0"/>
                <a:ea typeface="ui-sans-serif" pitchFamily="34" charset="-122"/>
                <a:cs typeface="ui-sans-serif" pitchFamily="34" charset="-120"/>
              </a:rPr>
              <a:t>Sustainable circular resource flow for Mars habitation</a:t>
            </a:r>
            <a:endParaRPr lang="en-US" sz="900" dirty="0"/>
          </a:p>
        </p:txBody>
      </p:sp>
      <p:sp>
        <p:nvSpPr>
          <p:cNvPr id="45" name="Shape 0">
            <a:extLst>
              <a:ext uri="{FF2B5EF4-FFF2-40B4-BE49-F238E27FC236}">
                <a16:creationId xmlns:a16="http://schemas.microsoft.com/office/drawing/2014/main" id="{C122275E-CD5C-9800-21C7-C84E700EC631}"/>
              </a:ext>
            </a:extLst>
          </p:cNvPr>
          <p:cNvSpPr/>
          <p:nvPr/>
        </p:nvSpPr>
        <p:spPr>
          <a:xfrm>
            <a:off x="0" y="0"/>
            <a:ext cx="12191695" cy="6858000"/>
          </a:xfrm>
          <a:prstGeom prst="rect">
            <a:avLst/>
          </a:prstGeom>
          <a:solidFill>
            <a:srgbClr val="000000"/>
          </a:solidFill>
          <a:ln/>
        </p:spPr>
      </p:sp>
      <p:pic>
        <p:nvPicPr>
          <p:cNvPr id="46" name="Image 0" descr="https://page.gensparksite.com/slides_images/ce96ec636b124c0570bb66be44878170.jpg">
            <a:extLst>
              <a:ext uri="{FF2B5EF4-FFF2-40B4-BE49-F238E27FC236}">
                <a16:creationId xmlns:a16="http://schemas.microsoft.com/office/drawing/2014/main" id="{A9CAF3FB-0375-565B-4696-234F584DCD03}"/>
              </a:ext>
            </a:extLst>
          </p:cNvPr>
          <p:cNvPicPr>
            <a:picLocks noChangeAspect="1"/>
          </p:cNvPicPr>
          <p:nvPr/>
        </p:nvPicPr>
        <p:blipFill>
          <a:blip r:embed="rId3">
            <a:alphaModFix amt="40000"/>
          </a:blip>
          <a:srcRect l="1" r="1"/>
          <a:stretch/>
        </p:blipFill>
        <p:spPr>
          <a:xfrm>
            <a:off x="0" y="0"/>
            <a:ext cx="12191695" cy="6858000"/>
          </a:xfrm>
          <a:prstGeom prst="rect">
            <a:avLst/>
          </a:prstGeom>
        </p:spPr>
      </p:pic>
      <p:sp>
        <p:nvSpPr>
          <p:cNvPr id="47" name="Shape 1">
            <a:extLst>
              <a:ext uri="{FF2B5EF4-FFF2-40B4-BE49-F238E27FC236}">
                <a16:creationId xmlns:a16="http://schemas.microsoft.com/office/drawing/2014/main" id="{5BCD88A1-6AD4-86CD-54DD-CADCA21C4580}"/>
              </a:ext>
            </a:extLst>
          </p:cNvPr>
          <p:cNvSpPr/>
          <p:nvPr/>
        </p:nvSpPr>
        <p:spPr>
          <a:xfrm>
            <a:off x="0" y="0"/>
            <a:ext cx="12191695" cy="6858000"/>
          </a:xfrm>
          <a:prstGeom prst="rect">
            <a:avLst/>
          </a:prstGeom>
          <a:solidFill>
            <a:srgbClr val="000000">
              <a:alpha val="60000"/>
            </a:srgbClr>
          </a:solidFill>
          <a:ln/>
        </p:spPr>
      </p:sp>
      <p:sp>
        <p:nvSpPr>
          <p:cNvPr id="48" name="Shape 2">
            <a:extLst>
              <a:ext uri="{FF2B5EF4-FFF2-40B4-BE49-F238E27FC236}">
                <a16:creationId xmlns:a16="http://schemas.microsoft.com/office/drawing/2014/main" id="{C709B228-02A5-D2EB-C5F7-8AA243CC64EE}"/>
              </a:ext>
            </a:extLst>
          </p:cNvPr>
          <p:cNvSpPr/>
          <p:nvPr/>
        </p:nvSpPr>
        <p:spPr>
          <a:xfrm>
            <a:off x="0" y="0"/>
            <a:ext cx="12191695" cy="533095"/>
          </a:xfrm>
          <a:prstGeom prst="rect">
            <a:avLst/>
          </a:prstGeom>
          <a:solidFill>
            <a:srgbClr val="141414">
              <a:alpha val="80000"/>
            </a:srgbClr>
          </a:solidFill>
          <a:ln/>
        </p:spPr>
      </p:sp>
      <p:sp>
        <p:nvSpPr>
          <p:cNvPr id="49" name="Shape 3">
            <a:extLst>
              <a:ext uri="{FF2B5EF4-FFF2-40B4-BE49-F238E27FC236}">
                <a16:creationId xmlns:a16="http://schemas.microsoft.com/office/drawing/2014/main" id="{DF20BF77-6989-BE24-B9A6-CDEF81E2E023}"/>
              </a:ext>
            </a:extLst>
          </p:cNvPr>
          <p:cNvSpPr/>
          <p:nvPr/>
        </p:nvSpPr>
        <p:spPr>
          <a:xfrm>
            <a:off x="0" y="513893"/>
            <a:ext cx="12191695" cy="19202"/>
          </a:xfrm>
          <a:prstGeom prst="rect">
            <a:avLst/>
          </a:prstGeom>
          <a:solidFill>
            <a:srgbClr val="FF6432">
              <a:alpha val="60000"/>
            </a:srgbClr>
          </a:solidFill>
          <a:ln/>
        </p:spPr>
      </p:sp>
      <p:sp>
        <p:nvSpPr>
          <p:cNvPr id="50" name="Text 4">
            <a:extLst>
              <a:ext uri="{FF2B5EF4-FFF2-40B4-BE49-F238E27FC236}">
                <a16:creationId xmlns:a16="http://schemas.microsoft.com/office/drawing/2014/main" id="{E8D4320B-C955-8326-1F51-20A0A9D4F835}"/>
              </a:ext>
            </a:extLst>
          </p:cNvPr>
          <p:cNvSpPr txBox="1"/>
          <p:nvPr/>
        </p:nvSpPr>
        <p:spPr>
          <a:xfrm>
            <a:off x="228600" y="161849"/>
            <a:ext cx="3529584" cy="191110"/>
          </a:xfrm>
          <a:prstGeom prst="rect">
            <a:avLst/>
          </a:prstGeom>
          <a:noFill/>
          <a:ln/>
        </p:spPr>
        <p:txBody>
          <a:bodyPr wrap="square" lIns="0" tIns="0" rIns="0" bIns="0" rtlCol="0" anchor="ctr"/>
          <a:lstStyle/>
          <a:p>
            <a:pPr marL="0" indent="0" algn="l">
              <a:buNone/>
            </a:pPr>
            <a:r>
              <a:rPr lang="en-US" sz="1300" dirty="0">
                <a:solidFill>
                  <a:srgbClr val="000000"/>
                </a:solidFill>
                <a:latin typeface="ui-monospace" pitchFamily="34" charset="0"/>
                <a:ea typeface="ui-monospace" pitchFamily="34" charset="-122"/>
                <a:cs typeface="ui-monospace" pitchFamily="34" charset="-120"/>
              </a:rPr>
              <a:t>MARS MISSION // RECYCLING SYSTEMS</a:t>
            </a:r>
            <a:endParaRPr lang="en-US" sz="1300" dirty="0"/>
          </a:p>
        </p:txBody>
      </p:sp>
      <p:sp>
        <p:nvSpPr>
          <p:cNvPr id="51" name="Text 5">
            <a:extLst>
              <a:ext uri="{FF2B5EF4-FFF2-40B4-BE49-F238E27FC236}">
                <a16:creationId xmlns:a16="http://schemas.microsoft.com/office/drawing/2014/main" id="{04F285B2-FF35-45AA-38F2-60459F9D69B9}"/>
              </a:ext>
            </a:extLst>
          </p:cNvPr>
          <p:cNvSpPr txBox="1"/>
          <p:nvPr/>
        </p:nvSpPr>
        <p:spPr>
          <a:xfrm>
            <a:off x="9562795" y="181051"/>
            <a:ext cx="2510028" cy="152705"/>
          </a:xfrm>
          <a:prstGeom prst="rect">
            <a:avLst/>
          </a:prstGeom>
          <a:noFill/>
          <a:ln/>
        </p:spPr>
        <p:txBody>
          <a:bodyPr wrap="square" lIns="0" tIns="0" rIns="0" bIns="0" rtlCol="0" anchor="ctr"/>
          <a:lstStyle/>
          <a:p>
            <a:pPr marL="0" indent="0" algn="l">
              <a:buNone/>
            </a:pPr>
            <a:r>
              <a:rPr lang="en-US" sz="1000" dirty="0">
                <a:solidFill>
                  <a:srgbClr val="9CA3AF"/>
                </a:solidFill>
                <a:latin typeface="ui-monospace" pitchFamily="34" charset="0"/>
                <a:ea typeface="ui-monospace" pitchFamily="34" charset="-122"/>
                <a:cs typeface="ui-monospace" pitchFamily="34" charset="-120"/>
              </a:rPr>
              <a:t>JEZERO CRATER · SOL 752 · MARS</a:t>
            </a:r>
            <a:endParaRPr lang="en-US" sz="1000" dirty="0"/>
          </a:p>
        </p:txBody>
      </p:sp>
      <p:sp>
        <p:nvSpPr>
          <p:cNvPr id="52" name="Shape 6">
            <a:extLst>
              <a:ext uri="{FF2B5EF4-FFF2-40B4-BE49-F238E27FC236}">
                <a16:creationId xmlns:a16="http://schemas.microsoft.com/office/drawing/2014/main" id="{CFCC55FC-3C98-BA0A-228E-CD0F541C50AA}"/>
              </a:ext>
            </a:extLst>
          </p:cNvPr>
          <p:cNvSpPr/>
          <p:nvPr/>
        </p:nvSpPr>
        <p:spPr>
          <a:xfrm>
            <a:off x="11048695" y="914400"/>
            <a:ext cx="914400" cy="5181905"/>
          </a:xfrm>
          <a:prstGeom prst="rect">
            <a:avLst/>
          </a:prstGeom>
          <a:solidFill>
            <a:srgbClr val="141414">
              <a:alpha val="60000"/>
            </a:srgbClr>
          </a:solidFill>
          <a:ln/>
        </p:spPr>
      </p:sp>
      <p:sp>
        <p:nvSpPr>
          <p:cNvPr id="53" name="Shape 7">
            <a:extLst>
              <a:ext uri="{FF2B5EF4-FFF2-40B4-BE49-F238E27FC236}">
                <a16:creationId xmlns:a16="http://schemas.microsoft.com/office/drawing/2014/main" id="{94102D3D-0669-F876-2A95-C625B31C68D3}"/>
              </a:ext>
            </a:extLst>
          </p:cNvPr>
          <p:cNvSpPr/>
          <p:nvPr/>
        </p:nvSpPr>
        <p:spPr>
          <a:xfrm>
            <a:off x="11048695" y="914400"/>
            <a:ext cx="9144" cy="5181905"/>
          </a:xfrm>
          <a:prstGeom prst="rect">
            <a:avLst/>
          </a:prstGeom>
          <a:solidFill>
            <a:srgbClr val="FF6432">
              <a:alpha val="60000"/>
            </a:srgbClr>
          </a:solidFill>
          <a:ln/>
        </p:spPr>
      </p:sp>
      <p:sp>
        <p:nvSpPr>
          <p:cNvPr id="54" name="Shape 8">
            <a:extLst>
              <a:ext uri="{FF2B5EF4-FFF2-40B4-BE49-F238E27FC236}">
                <a16:creationId xmlns:a16="http://schemas.microsoft.com/office/drawing/2014/main" id="{DEE7558E-D1CA-47E2-1EFF-54E4ABBDA22B}"/>
              </a:ext>
            </a:extLst>
          </p:cNvPr>
          <p:cNvSpPr/>
          <p:nvPr/>
        </p:nvSpPr>
        <p:spPr>
          <a:xfrm>
            <a:off x="11348618" y="1067105"/>
            <a:ext cx="323698" cy="400507"/>
          </a:xfrm>
          <a:prstGeom prst="roundRect">
            <a:avLst>
              <a:gd name="adj" fmla="val 282486"/>
            </a:avLst>
          </a:prstGeom>
          <a:noFill/>
          <a:ln w="12700">
            <a:solidFill>
              <a:srgbClr val="E5E7EB"/>
            </a:solidFill>
            <a:prstDash val="solid"/>
          </a:ln>
        </p:spPr>
      </p:sp>
      <p:pic>
        <p:nvPicPr>
          <p:cNvPr id="55" name="Image 1" descr="preencoded.png">
            <a:extLst>
              <a:ext uri="{FF2B5EF4-FFF2-40B4-BE49-F238E27FC236}">
                <a16:creationId xmlns:a16="http://schemas.microsoft.com/office/drawing/2014/main" id="{694857E7-A91C-3992-4444-7657A17862EA}"/>
              </a:ext>
            </a:extLst>
          </p:cNvPr>
          <p:cNvPicPr>
            <a:picLocks noChangeAspect="1"/>
          </p:cNvPicPr>
          <p:nvPr/>
        </p:nvPicPr>
        <p:blipFill>
          <a:blip r:embed="rId4">
            <a:lum bright="70000" contrast="-70000"/>
          </a:blip>
          <a:srcRect/>
          <a:stretch/>
        </p:blipFill>
        <p:spPr>
          <a:xfrm>
            <a:off x="11434572" y="1181405"/>
            <a:ext cx="152705" cy="152705"/>
          </a:xfrm>
          <a:prstGeom prst="rect">
            <a:avLst/>
          </a:prstGeom>
        </p:spPr>
      </p:pic>
      <p:sp>
        <p:nvSpPr>
          <p:cNvPr id="56" name="Shape 9">
            <a:extLst>
              <a:ext uri="{FF2B5EF4-FFF2-40B4-BE49-F238E27FC236}">
                <a16:creationId xmlns:a16="http://schemas.microsoft.com/office/drawing/2014/main" id="{81C36EC9-4C9F-466F-196E-19B00F5FFBC4}"/>
              </a:ext>
            </a:extLst>
          </p:cNvPr>
          <p:cNvSpPr/>
          <p:nvPr/>
        </p:nvSpPr>
        <p:spPr>
          <a:xfrm>
            <a:off x="11348618" y="1772107"/>
            <a:ext cx="323698" cy="400507"/>
          </a:xfrm>
          <a:prstGeom prst="roundRect">
            <a:avLst>
              <a:gd name="adj" fmla="val 282486"/>
            </a:avLst>
          </a:prstGeom>
          <a:noFill/>
          <a:ln w="12700">
            <a:solidFill>
              <a:srgbClr val="E5E7EB"/>
            </a:solidFill>
            <a:prstDash val="solid"/>
          </a:ln>
        </p:spPr>
      </p:sp>
      <p:pic>
        <p:nvPicPr>
          <p:cNvPr id="57" name="Image 2" descr="preencoded.png">
            <a:extLst>
              <a:ext uri="{FF2B5EF4-FFF2-40B4-BE49-F238E27FC236}">
                <a16:creationId xmlns:a16="http://schemas.microsoft.com/office/drawing/2014/main" id="{4B5C2F2D-386B-8B92-372E-00769AB4470D}"/>
              </a:ext>
            </a:extLst>
          </p:cNvPr>
          <p:cNvPicPr>
            <a:picLocks noChangeAspect="1"/>
          </p:cNvPicPr>
          <p:nvPr/>
        </p:nvPicPr>
        <p:blipFill>
          <a:blip r:embed="rId5">
            <a:lum bright="70000" contrast="-70000"/>
          </a:blip>
          <a:srcRect/>
          <a:stretch/>
        </p:blipFill>
        <p:spPr>
          <a:xfrm>
            <a:off x="11434572" y="1886407"/>
            <a:ext cx="152705" cy="152705"/>
          </a:xfrm>
          <a:prstGeom prst="rect">
            <a:avLst/>
          </a:prstGeom>
        </p:spPr>
      </p:pic>
      <p:sp>
        <p:nvSpPr>
          <p:cNvPr id="58" name="Shape 10">
            <a:extLst>
              <a:ext uri="{FF2B5EF4-FFF2-40B4-BE49-F238E27FC236}">
                <a16:creationId xmlns:a16="http://schemas.microsoft.com/office/drawing/2014/main" id="{320D2033-CE5F-A411-12F4-F5E25D9D3D23}"/>
              </a:ext>
            </a:extLst>
          </p:cNvPr>
          <p:cNvSpPr/>
          <p:nvPr/>
        </p:nvSpPr>
        <p:spPr>
          <a:xfrm>
            <a:off x="11348618" y="2476195"/>
            <a:ext cx="323698" cy="400507"/>
          </a:xfrm>
          <a:prstGeom prst="roundRect">
            <a:avLst>
              <a:gd name="adj" fmla="val 282486"/>
            </a:avLst>
          </a:prstGeom>
          <a:noFill/>
          <a:ln w="12700">
            <a:solidFill>
              <a:srgbClr val="E5E7EB"/>
            </a:solidFill>
            <a:prstDash val="solid"/>
          </a:ln>
        </p:spPr>
      </p:sp>
      <p:pic>
        <p:nvPicPr>
          <p:cNvPr id="59" name="Image 3" descr="preencoded.png">
            <a:extLst>
              <a:ext uri="{FF2B5EF4-FFF2-40B4-BE49-F238E27FC236}">
                <a16:creationId xmlns:a16="http://schemas.microsoft.com/office/drawing/2014/main" id="{37E1B972-E8EC-4682-E0CE-527D62BD2809}"/>
              </a:ext>
            </a:extLst>
          </p:cNvPr>
          <p:cNvPicPr>
            <a:picLocks noChangeAspect="1"/>
          </p:cNvPicPr>
          <p:nvPr/>
        </p:nvPicPr>
        <p:blipFill>
          <a:blip r:embed="rId6">
            <a:lum bright="70000" contrast="-70000"/>
          </a:blip>
          <a:srcRect/>
          <a:stretch/>
        </p:blipFill>
        <p:spPr>
          <a:xfrm>
            <a:off x="11434572" y="2590495"/>
            <a:ext cx="152705" cy="152705"/>
          </a:xfrm>
          <a:prstGeom prst="rect">
            <a:avLst/>
          </a:prstGeom>
        </p:spPr>
      </p:pic>
      <p:sp>
        <p:nvSpPr>
          <p:cNvPr id="60" name="Shape 11">
            <a:extLst>
              <a:ext uri="{FF2B5EF4-FFF2-40B4-BE49-F238E27FC236}">
                <a16:creationId xmlns:a16="http://schemas.microsoft.com/office/drawing/2014/main" id="{AC2F0128-02C3-A181-265B-8EBAA29734CB}"/>
              </a:ext>
            </a:extLst>
          </p:cNvPr>
          <p:cNvSpPr/>
          <p:nvPr/>
        </p:nvSpPr>
        <p:spPr>
          <a:xfrm>
            <a:off x="11348618" y="3181198"/>
            <a:ext cx="323698" cy="400507"/>
          </a:xfrm>
          <a:prstGeom prst="roundRect">
            <a:avLst>
              <a:gd name="adj" fmla="val 282486"/>
            </a:avLst>
          </a:prstGeom>
          <a:noFill/>
          <a:ln w="12700">
            <a:solidFill>
              <a:srgbClr val="E5E7EB"/>
            </a:solidFill>
            <a:prstDash val="solid"/>
          </a:ln>
        </p:spPr>
      </p:sp>
      <p:pic>
        <p:nvPicPr>
          <p:cNvPr id="61" name="Image 4" descr="preencoded.png">
            <a:extLst>
              <a:ext uri="{FF2B5EF4-FFF2-40B4-BE49-F238E27FC236}">
                <a16:creationId xmlns:a16="http://schemas.microsoft.com/office/drawing/2014/main" id="{EC4C8CF5-A174-B802-308B-8C6FFE344AA3}"/>
              </a:ext>
            </a:extLst>
          </p:cNvPr>
          <p:cNvPicPr>
            <a:picLocks noChangeAspect="1"/>
          </p:cNvPicPr>
          <p:nvPr/>
        </p:nvPicPr>
        <p:blipFill>
          <a:blip r:embed="rId7">
            <a:lum bright="70000" contrast="-70000"/>
          </a:blip>
          <a:srcRect/>
          <a:stretch/>
        </p:blipFill>
        <p:spPr>
          <a:xfrm>
            <a:off x="11434572" y="3295498"/>
            <a:ext cx="152705" cy="152705"/>
          </a:xfrm>
          <a:prstGeom prst="rect">
            <a:avLst/>
          </a:prstGeom>
        </p:spPr>
      </p:pic>
      <p:sp>
        <p:nvSpPr>
          <p:cNvPr id="62" name="Shape 12">
            <a:extLst>
              <a:ext uri="{FF2B5EF4-FFF2-40B4-BE49-F238E27FC236}">
                <a16:creationId xmlns:a16="http://schemas.microsoft.com/office/drawing/2014/main" id="{CFB7ECE8-0A0C-BB02-F54D-D056DC2A98D7}"/>
              </a:ext>
            </a:extLst>
          </p:cNvPr>
          <p:cNvSpPr/>
          <p:nvPr/>
        </p:nvSpPr>
        <p:spPr>
          <a:xfrm>
            <a:off x="0" y="6476695"/>
            <a:ext cx="12191695" cy="381305"/>
          </a:xfrm>
          <a:prstGeom prst="rect">
            <a:avLst/>
          </a:prstGeom>
          <a:solidFill>
            <a:srgbClr val="141414">
              <a:alpha val="80000"/>
            </a:srgbClr>
          </a:solidFill>
          <a:ln/>
        </p:spPr>
      </p:sp>
      <p:sp>
        <p:nvSpPr>
          <p:cNvPr id="63" name="Shape 13">
            <a:extLst>
              <a:ext uri="{FF2B5EF4-FFF2-40B4-BE49-F238E27FC236}">
                <a16:creationId xmlns:a16="http://schemas.microsoft.com/office/drawing/2014/main" id="{0124B8C5-8FAE-1413-17A0-FD002AC94DFB}"/>
              </a:ext>
            </a:extLst>
          </p:cNvPr>
          <p:cNvSpPr/>
          <p:nvPr/>
        </p:nvSpPr>
        <p:spPr>
          <a:xfrm>
            <a:off x="0" y="6476695"/>
            <a:ext cx="12191695" cy="9144"/>
          </a:xfrm>
          <a:prstGeom prst="rect">
            <a:avLst/>
          </a:prstGeom>
          <a:solidFill>
            <a:srgbClr val="FF6432">
              <a:alpha val="60000"/>
            </a:srgbClr>
          </a:solidFill>
          <a:ln/>
        </p:spPr>
      </p:sp>
      <p:sp>
        <p:nvSpPr>
          <p:cNvPr id="64" name="Text 14">
            <a:extLst>
              <a:ext uri="{FF2B5EF4-FFF2-40B4-BE49-F238E27FC236}">
                <a16:creationId xmlns:a16="http://schemas.microsoft.com/office/drawing/2014/main" id="{37D0CCE0-7FD8-D54C-AA0D-472C022B33C0}"/>
              </a:ext>
            </a:extLst>
          </p:cNvPr>
          <p:cNvSpPr txBox="1"/>
          <p:nvPr/>
        </p:nvSpPr>
        <p:spPr>
          <a:xfrm>
            <a:off x="441756" y="6596482"/>
            <a:ext cx="3225089" cy="152705"/>
          </a:xfrm>
          <a:prstGeom prst="rect">
            <a:avLst/>
          </a:prstGeom>
          <a:noFill/>
          <a:ln/>
        </p:spPr>
        <p:txBody>
          <a:bodyPr wrap="square" lIns="0" tIns="0" rIns="0" bIns="0" rtlCol="0" anchor="ctr"/>
          <a:lstStyle/>
          <a:p>
            <a:pPr marL="0" indent="0" algn="l">
              <a:buNone/>
            </a:pPr>
            <a:r>
              <a:rPr lang="en-US" sz="1000" dirty="0">
                <a:solidFill>
                  <a:srgbClr val="9CA3AF"/>
                </a:solidFill>
                <a:latin typeface="ui-monospace" pitchFamily="34" charset="0"/>
                <a:ea typeface="ui-monospace" pitchFamily="34" charset="-122"/>
                <a:cs typeface="ui-monospace" pitchFamily="34" charset="-120"/>
              </a:rPr>
              <a:t>SPACETRASH HACK // OUR FUTURE HOME MARS</a:t>
            </a:r>
            <a:endParaRPr lang="en-US" sz="1000" dirty="0"/>
          </a:p>
        </p:txBody>
      </p:sp>
      <p:sp>
        <p:nvSpPr>
          <p:cNvPr id="65" name="Text 15">
            <a:extLst>
              <a:ext uri="{FF2B5EF4-FFF2-40B4-BE49-F238E27FC236}">
                <a16:creationId xmlns:a16="http://schemas.microsoft.com/office/drawing/2014/main" id="{810F58C7-F55C-6924-AA64-348FA64EB8B9}"/>
              </a:ext>
            </a:extLst>
          </p:cNvPr>
          <p:cNvSpPr txBox="1"/>
          <p:nvPr/>
        </p:nvSpPr>
        <p:spPr>
          <a:xfrm>
            <a:off x="11643055" y="6596482"/>
            <a:ext cx="424282" cy="152705"/>
          </a:xfrm>
          <a:prstGeom prst="rect">
            <a:avLst/>
          </a:prstGeom>
          <a:noFill/>
          <a:ln/>
        </p:spPr>
        <p:txBody>
          <a:bodyPr wrap="square" lIns="0" tIns="0" rIns="0" bIns="0" rtlCol="0" anchor="ctr"/>
          <a:lstStyle/>
          <a:p>
            <a:pPr marL="0" indent="0" algn="l">
              <a:buNone/>
            </a:pPr>
            <a:r>
              <a:rPr lang="en-US" sz="1000" dirty="0">
                <a:solidFill>
                  <a:srgbClr val="000000"/>
                </a:solidFill>
                <a:latin typeface="ui-monospace" pitchFamily="34" charset="0"/>
                <a:ea typeface="ui-monospace" pitchFamily="34" charset="-122"/>
                <a:cs typeface="ui-monospace" pitchFamily="34" charset="-120"/>
              </a:rPr>
              <a:t>3/25</a:t>
            </a:r>
            <a:endParaRPr lang="en-US" sz="1000" dirty="0"/>
          </a:p>
        </p:txBody>
      </p:sp>
      <p:sp>
        <p:nvSpPr>
          <p:cNvPr id="66" name="Text 16">
            <a:extLst>
              <a:ext uri="{FF2B5EF4-FFF2-40B4-BE49-F238E27FC236}">
                <a16:creationId xmlns:a16="http://schemas.microsoft.com/office/drawing/2014/main" id="{98B96680-E904-6E15-65CB-67BB88B77EE6}"/>
              </a:ext>
            </a:extLst>
          </p:cNvPr>
          <p:cNvSpPr txBox="1"/>
          <p:nvPr/>
        </p:nvSpPr>
        <p:spPr>
          <a:xfrm>
            <a:off x="381305" y="733349"/>
            <a:ext cx="7267651" cy="438912"/>
          </a:xfrm>
          <a:prstGeom prst="rect">
            <a:avLst/>
          </a:prstGeom>
          <a:noFill/>
          <a:ln/>
        </p:spPr>
        <p:txBody>
          <a:bodyPr wrap="square" lIns="0" tIns="0" rIns="0" bIns="0" rtlCol="0" anchor="ctr"/>
          <a:lstStyle/>
          <a:p>
            <a:pPr marL="0" indent="0" algn="l">
              <a:buNone/>
            </a:pPr>
            <a:r>
              <a:rPr lang="en-US" sz="2700" b="1" dirty="0">
                <a:solidFill>
                  <a:srgbClr val="FF6832"/>
                </a:solidFill>
                <a:latin typeface="Space Grotesk" pitchFamily="34" charset="0"/>
                <a:ea typeface="Space Grotesk" pitchFamily="34" charset="-122"/>
                <a:cs typeface="Space Grotesk" pitchFamily="34" charset="-120"/>
              </a:rPr>
              <a:t>Vision: Closing the Resource Loop on Mars</a:t>
            </a:r>
            <a:endParaRPr lang="en-US" sz="2700" dirty="0"/>
          </a:p>
        </p:txBody>
      </p:sp>
      <p:sp>
        <p:nvSpPr>
          <p:cNvPr id="67" name="Shape 17">
            <a:extLst>
              <a:ext uri="{FF2B5EF4-FFF2-40B4-BE49-F238E27FC236}">
                <a16:creationId xmlns:a16="http://schemas.microsoft.com/office/drawing/2014/main" id="{9B85F685-07C9-AB4B-A20A-D86651B556C8}"/>
              </a:ext>
            </a:extLst>
          </p:cNvPr>
          <p:cNvSpPr/>
          <p:nvPr/>
        </p:nvSpPr>
        <p:spPr>
          <a:xfrm>
            <a:off x="381305" y="1218895"/>
            <a:ext cx="914400" cy="38405"/>
          </a:xfrm>
          <a:prstGeom prst="rect">
            <a:avLst/>
          </a:prstGeom>
          <a:solidFill>
            <a:srgbClr val="FF6832"/>
          </a:solidFill>
          <a:ln/>
        </p:spPr>
      </p:sp>
      <p:sp>
        <p:nvSpPr>
          <p:cNvPr id="68" name="Shape 18">
            <a:extLst>
              <a:ext uri="{FF2B5EF4-FFF2-40B4-BE49-F238E27FC236}">
                <a16:creationId xmlns:a16="http://schemas.microsoft.com/office/drawing/2014/main" id="{CD64D836-08FB-0D62-7BA9-B8586F9644A9}"/>
              </a:ext>
            </a:extLst>
          </p:cNvPr>
          <p:cNvSpPr/>
          <p:nvPr/>
        </p:nvSpPr>
        <p:spPr>
          <a:xfrm>
            <a:off x="381305" y="1485900"/>
            <a:ext cx="4914900" cy="1790395"/>
          </a:xfrm>
          <a:prstGeom prst="rect">
            <a:avLst/>
          </a:prstGeom>
          <a:solidFill>
            <a:srgbClr val="141414">
              <a:alpha val="70000"/>
            </a:srgbClr>
          </a:solidFill>
          <a:ln/>
        </p:spPr>
      </p:sp>
      <p:sp>
        <p:nvSpPr>
          <p:cNvPr id="69" name="Shape 19">
            <a:extLst>
              <a:ext uri="{FF2B5EF4-FFF2-40B4-BE49-F238E27FC236}">
                <a16:creationId xmlns:a16="http://schemas.microsoft.com/office/drawing/2014/main" id="{CE4DD10F-8638-100A-CDED-7C0214ECEF2D}"/>
              </a:ext>
            </a:extLst>
          </p:cNvPr>
          <p:cNvSpPr/>
          <p:nvPr/>
        </p:nvSpPr>
        <p:spPr>
          <a:xfrm>
            <a:off x="381305" y="1485900"/>
            <a:ext cx="28346" cy="1790395"/>
          </a:xfrm>
          <a:prstGeom prst="rect">
            <a:avLst/>
          </a:prstGeom>
          <a:solidFill>
            <a:srgbClr val="FF6832"/>
          </a:solidFill>
          <a:ln/>
        </p:spPr>
      </p:sp>
      <p:sp>
        <p:nvSpPr>
          <p:cNvPr id="70" name="Text 20">
            <a:extLst>
              <a:ext uri="{FF2B5EF4-FFF2-40B4-BE49-F238E27FC236}">
                <a16:creationId xmlns:a16="http://schemas.microsoft.com/office/drawing/2014/main" id="{5D23DC64-0848-8062-4C31-E15F292BF793}"/>
              </a:ext>
            </a:extLst>
          </p:cNvPr>
          <p:cNvSpPr txBox="1"/>
          <p:nvPr/>
        </p:nvSpPr>
        <p:spPr>
          <a:xfrm>
            <a:off x="562356" y="1657807"/>
            <a:ext cx="2391156"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Sustainable Systems</a:t>
            </a:r>
            <a:endParaRPr lang="en-US" sz="1500" dirty="0"/>
          </a:p>
        </p:txBody>
      </p:sp>
      <p:sp>
        <p:nvSpPr>
          <p:cNvPr id="71" name="Text 21">
            <a:extLst>
              <a:ext uri="{FF2B5EF4-FFF2-40B4-BE49-F238E27FC236}">
                <a16:creationId xmlns:a16="http://schemas.microsoft.com/office/drawing/2014/main" id="{6A630022-3B47-0032-8D9B-5F5D0ABAA09E}"/>
              </a:ext>
            </a:extLst>
          </p:cNvPr>
          <p:cNvSpPr txBox="1"/>
          <p:nvPr/>
        </p:nvSpPr>
        <p:spPr>
          <a:xfrm>
            <a:off x="562356" y="2000707"/>
            <a:ext cx="4515307" cy="10954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Our project envisions a fully integrated modular recycling system that transforms all waste streams into valuable resources, eliminating the concept of "trash" on Mars missions and establishing a foundation for long-term settlement.</a:t>
            </a:r>
            <a:endParaRPr lang="en-US" sz="1200" dirty="0"/>
          </a:p>
        </p:txBody>
      </p:sp>
      <p:sp>
        <p:nvSpPr>
          <p:cNvPr id="72" name="Shape 22">
            <a:extLst>
              <a:ext uri="{FF2B5EF4-FFF2-40B4-BE49-F238E27FC236}">
                <a16:creationId xmlns:a16="http://schemas.microsoft.com/office/drawing/2014/main" id="{B44F0EF7-6684-A0FE-21AF-60B27AFBCC4D}"/>
              </a:ext>
            </a:extLst>
          </p:cNvPr>
          <p:cNvSpPr/>
          <p:nvPr/>
        </p:nvSpPr>
        <p:spPr>
          <a:xfrm>
            <a:off x="381305" y="3504895"/>
            <a:ext cx="4914900" cy="1561795"/>
          </a:xfrm>
          <a:prstGeom prst="rect">
            <a:avLst/>
          </a:prstGeom>
          <a:solidFill>
            <a:srgbClr val="141414">
              <a:alpha val="70000"/>
            </a:srgbClr>
          </a:solidFill>
          <a:ln/>
        </p:spPr>
      </p:sp>
      <p:sp>
        <p:nvSpPr>
          <p:cNvPr id="73" name="Shape 23">
            <a:extLst>
              <a:ext uri="{FF2B5EF4-FFF2-40B4-BE49-F238E27FC236}">
                <a16:creationId xmlns:a16="http://schemas.microsoft.com/office/drawing/2014/main" id="{C8B26B5C-B518-C48B-4985-51FE8D8927D5}"/>
              </a:ext>
            </a:extLst>
          </p:cNvPr>
          <p:cNvSpPr/>
          <p:nvPr/>
        </p:nvSpPr>
        <p:spPr>
          <a:xfrm>
            <a:off x="381305" y="3504895"/>
            <a:ext cx="28346" cy="1561795"/>
          </a:xfrm>
          <a:prstGeom prst="rect">
            <a:avLst/>
          </a:prstGeom>
          <a:solidFill>
            <a:srgbClr val="FF6832"/>
          </a:solidFill>
          <a:ln/>
        </p:spPr>
      </p:sp>
      <p:sp>
        <p:nvSpPr>
          <p:cNvPr id="74" name="Text 24">
            <a:extLst>
              <a:ext uri="{FF2B5EF4-FFF2-40B4-BE49-F238E27FC236}">
                <a16:creationId xmlns:a16="http://schemas.microsoft.com/office/drawing/2014/main" id="{CFD30FFC-93D6-3A24-5DC4-7383AFB7AA7C}"/>
              </a:ext>
            </a:extLst>
          </p:cNvPr>
          <p:cNvSpPr txBox="1"/>
          <p:nvPr/>
        </p:nvSpPr>
        <p:spPr>
          <a:xfrm>
            <a:off x="562356" y="3676802"/>
            <a:ext cx="3086100"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In-Situ Resource Utilization</a:t>
            </a:r>
            <a:endParaRPr lang="en-US" sz="1500" dirty="0"/>
          </a:p>
        </p:txBody>
      </p:sp>
      <p:sp>
        <p:nvSpPr>
          <p:cNvPr id="75" name="Text 25">
            <a:extLst>
              <a:ext uri="{FF2B5EF4-FFF2-40B4-BE49-F238E27FC236}">
                <a16:creationId xmlns:a16="http://schemas.microsoft.com/office/drawing/2014/main" id="{25D25280-8D3A-DD57-941C-015824B16617}"/>
              </a:ext>
            </a:extLst>
          </p:cNvPr>
          <p:cNvSpPr txBox="1"/>
          <p:nvPr/>
        </p:nvSpPr>
        <p:spPr>
          <a:xfrm>
            <a:off x="771754" y="4019702"/>
            <a:ext cx="3886200"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Combine recycled materials with Martian regolith</a:t>
            </a:r>
            <a:endParaRPr lang="en-US" sz="1200" dirty="0"/>
          </a:p>
        </p:txBody>
      </p:sp>
      <p:sp>
        <p:nvSpPr>
          <p:cNvPr id="76" name="Text 26">
            <a:extLst>
              <a:ext uri="{FF2B5EF4-FFF2-40B4-BE49-F238E27FC236}">
                <a16:creationId xmlns:a16="http://schemas.microsoft.com/office/drawing/2014/main" id="{76BA9E6C-5975-7187-77CA-7B153348BF8E}"/>
              </a:ext>
            </a:extLst>
          </p:cNvPr>
          <p:cNvSpPr txBox="1"/>
          <p:nvPr/>
        </p:nvSpPr>
        <p:spPr>
          <a:xfrm>
            <a:off x="771754" y="4248302"/>
            <a:ext cx="3801161"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Recover water and volatiles from waste streams</a:t>
            </a:r>
            <a:endParaRPr lang="en-US" sz="1200" dirty="0"/>
          </a:p>
        </p:txBody>
      </p:sp>
      <p:sp>
        <p:nvSpPr>
          <p:cNvPr id="77" name="Text 27">
            <a:extLst>
              <a:ext uri="{FF2B5EF4-FFF2-40B4-BE49-F238E27FC236}">
                <a16:creationId xmlns:a16="http://schemas.microsoft.com/office/drawing/2014/main" id="{E60F0A86-D126-6095-2BBD-1BF142C1B745}"/>
              </a:ext>
            </a:extLst>
          </p:cNvPr>
          <p:cNvSpPr txBox="1"/>
          <p:nvPr/>
        </p:nvSpPr>
        <p:spPr>
          <a:xfrm>
            <a:off x="771754" y="4476902"/>
            <a:ext cx="3724351"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Generate partial energy from waste processing</a:t>
            </a:r>
            <a:endParaRPr lang="en-US" sz="1200" dirty="0"/>
          </a:p>
        </p:txBody>
      </p:sp>
      <p:sp>
        <p:nvSpPr>
          <p:cNvPr id="78" name="Text 28">
            <a:extLst>
              <a:ext uri="{FF2B5EF4-FFF2-40B4-BE49-F238E27FC236}">
                <a16:creationId xmlns:a16="http://schemas.microsoft.com/office/drawing/2014/main" id="{A7F2D2C5-37B1-E8C9-9BE9-BA4BE70FF6D9}"/>
              </a:ext>
            </a:extLst>
          </p:cNvPr>
          <p:cNvSpPr txBox="1"/>
          <p:nvPr/>
        </p:nvSpPr>
        <p:spPr>
          <a:xfrm>
            <a:off x="771754" y="4705502"/>
            <a:ext cx="3562502"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Minimize reliance on Earth resupply missions</a:t>
            </a:r>
            <a:endParaRPr lang="en-US" sz="1200" dirty="0"/>
          </a:p>
        </p:txBody>
      </p:sp>
      <p:sp>
        <p:nvSpPr>
          <p:cNvPr id="79" name="Shape 29">
            <a:extLst>
              <a:ext uri="{FF2B5EF4-FFF2-40B4-BE49-F238E27FC236}">
                <a16:creationId xmlns:a16="http://schemas.microsoft.com/office/drawing/2014/main" id="{363B7F0D-45B2-59A7-E4F9-1898CFBF8ED7}"/>
              </a:ext>
            </a:extLst>
          </p:cNvPr>
          <p:cNvSpPr/>
          <p:nvPr/>
        </p:nvSpPr>
        <p:spPr>
          <a:xfrm>
            <a:off x="413410" y="5034688"/>
            <a:ext cx="4914900" cy="1409090"/>
          </a:xfrm>
          <a:prstGeom prst="rect">
            <a:avLst/>
          </a:prstGeom>
          <a:solidFill>
            <a:srgbClr val="141414">
              <a:alpha val="70000"/>
            </a:srgbClr>
          </a:solidFill>
          <a:ln/>
        </p:spPr>
      </p:sp>
      <p:sp>
        <p:nvSpPr>
          <p:cNvPr id="80" name="Shape 30">
            <a:extLst>
              <a:ext uri="{FF2B5EF4-FFF2-40B4-BE49-F238E27FC236}">
                <a16:creationId xmlns:a16="http://schemas.microsoft.com/office/drawing/2014/main" id="{BC268E7B-3A42-1783-BA25-7A525A280C5D}"/>
              </a:ext>
            </a:extLst>
          </p:cNvPr>
          <p:cNvSpPr/>
          <p:nvPr/>
        </p:nvSpPr>
        <p:spPr>
          <a:xfrm>
            <a:off x="381304" y="5296205"/>
            <a:ext cx="45719" cy="1065275"/>
          </a:xfrm>
          <a:prstGeom prst="rect">
            <a:avLst/>
          </a:prstGeom>
          <a:solidFill>
            <a:srgbClr val="FF6832"/>
          </a:solidFill>
          <a:ln/>
        </p:spPr>
      </p:sp>
      <p:sp>
        <p:nvSpPr>
          <p:cNvPr id="81" name="Text 31">
            <a:extLst>
              <a:ext uri="{FF2B5EF4-FFF2-40B4-BE49-F238E27FC236}">
                <a16:creationId xmlns:a16="http://schemas.microsoft.com/office/drawing/2014/main" id="{79979DAC-1232-F671-D400-24BFD515B9DF}"/>
              </a:ext>
            </a:extLst>
          </p:cNvPr>
          <p:cNvSpPr txBox="1"/>
          <p:nvPr/>
        </p:nvSpPr>
        <p:spPr>
          <a:xfrm>
            <a:off x="576478" y="5234026"/>
            <a:ext cx="2009851"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Circular Economy</a:t>
            </a:r>
            <a:endParaRPr lang="en-US" sz="1500" dirty="0"/>
          </a:p>
        </p:txBody>
      </p:sp>
      <p:sp>
        <p:nvSpPr>
          <p:cNvPr id="82" name="Text 32">
            <a:extLst>
              <a:ext uri="{FF2B5EF4-FFF2-40B4-BE49-F238E27FC236}">
                <a16:creationId xmlns:a16="http://schemas.microsoft.com/office/drawing/2014/main" id="{79716044-02E1-092A-51E0-4978B640CDF6}"/>
              </a:ext>
            </a:extLst>
          </p:cNvPr>
          <p:cNvSpPr txBox="1"/>
          <p:nvPr/>
        </p:nvSpPr>
        <p:spPr>
          <a:xfrm>
            <a:off x="597357" y="5576926"/>
            <a:ext cx="4648810" cy="8668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Every item brought to Mars has multiple life cycles through our system. Waste becomes raw material, which becomes new products, eventually returning to the recycling loop when their utility ends.</a:t>
            </a:r>
            <a:endParaRPr lang="en-US" sz="1200" dirty="0"/>
          </a:p>
        </p:txBody>
      </p:sp>
      <p:sp>
        <p:nvSpPr>
          <p:cNvPr id="83" name="Shape 33">
            <a:extLst>
              <a:ext uri="{FF2B5EF4-FFF2-40B4-BE49-F238E27FC236}">
                <a16:creationId xmlns:a16="http://schemas.microsoft.com/office/drawing/2014/main" id="{C9ED2311-51B8-DBD1-FD8B-C2F717EB2A81}"/>
              </a:ext>
            </a:extLst>
          </p:cNvPr>
          <p:cNvSpPr/>
          <p:nvPr/>
        </p:nvSpPr>
        <p:spPr>
          <a:xfrm>
            <a:off x="5772607" y="1485900"/>
            <a:ext cx="4895698" cy="4900271"/>
          </a:xfrm>
          <a:prstGeom prst="rect">
            <a:avLst/>
          </a:prstGeom>
          <a:noFill/>
          <a:ln w="12700">
            <a:solidFill>
              <a:srgbClr val="FF6432">
                <a:alpha val="40000"/>
              </a:srgbClr>
            </a:solidFill>
            <a:prstDash val="solid"/>
          </a:ln>
        </p:spPr>
      </p:sp>
      <p:sp>
        <p:nvSpPr>
          <p:cNvPr id="84" name="Text 34">
            <a:extLst>
              <a:ext uri="{FF2B5EF4-FFF2-40B4-BE49-F238E27FC236}">
                <a16:creationId xmlns:a16="http://schemas.microsoft.com/office/drawing/2014/main" id="{2122E5BB-3CB0-A85B-7B30-8A80E5527E82}"/>
              </a:ext>
            </a:extLst>
          </p:cNvPr>
          <p:cNvSpPr txBox="1"/>
          <p:nvPr/>
        </p:nvSpPr>
        <p:spPr>
          <a:xfrm>
            <a:off x="5915254" y="1657807"/>
            <a:ext cx="1877263" cy="133502"/>
          </a:xfrm>
          <a:prstGeom prst="rect">
            <a:avLst/>
          </a:prstGeom>
          <a:noFill/>
          <a:ln/>
        </p:spPr>
        <p:txBody>
          <a:bodyPr wrap="square" lIns="0" tIns="0" rIns="0" bIns="0" rtlCol="0" anchor="ctr"/>
          <a:lstStyle/>
          <a:p>
            <a:pPr marL="0" indent="0" algn="l">
              <a:buNone/>
            </a:pPr>
            <a:r>
              <a:rPr lang="en-US" sz="900" dirty="0">
                <a:solidFill>
                  <a:schemeClr val="bg1"/>
                </a:solidFill>
                <a:latin typeface="ui-monospace" pitchFamily="34" charset="0"/>
                <a:ea typeface="ui-monospace" pitchFamily="34" charset="-122"/>
                <a:cs typeface="ui-monospace" pitchFamily="34" charset="-120"/>
              </a:rPr>
              <a:t>CLOSED-LOOP RESOURCE MODEL</a:t>
            </a:r>
            <a:endParaRPr lang="en-US" sz="900" dirty="0">
              <a:solidFill>
                <a:schemeClr val="bg1"/>
              </a:solidFill>
            </a:endParaRPr>
          </a:p>
        </p:txBody>
      </p:sp>
      <p:pic>
        <p:nvPicPr>
          <p:cNvPr id="85" name="Image 5" descr="preencoded.png">
            <a:extLst>
              <a:ext uri="{FF2B5EF4-FFF2-40B4-BE49-F238E27FC236}">
                <a16:creationId xmlns:a16="http://schemas.microsoft.com/office/drawing/2014/main" id="{0D2AF6E0-A8A3-A8FC-2D69-2A576E73E092}"/>
              </a:ext>
            </a:extLst>
          </p:cNvPr>
          <p:cNvPicPr>
            <a:picLocks noChangeAspect="1"/>
          </p:cNvPicPr>
          <p:nvPr/>
        </p:nvPicPr>
        <p:blipFill>
          <a:blip r:embed="rId8"/>
          <a:srcRect t="-4613" b="-4613"/>
          <a:stretch/>
        </p:blipFill>
        <p:spPr>
          <a:xfrm>
            <a:off x="6129883" y="1512620"/>
            <a:ext cx="3924605" cy="4286707"/>
          </a:xfrm>
          <a:prstGeom prst="rect">
            <a:avLst/>
          </a:prstGeom>
        </p:spPr>
      </p:pic>
      <p:sp>
        <p:nvSpPr>
          <p:cNvPr id="86" name="Shape 35">
            <a:extLst>
              <a:ext uri="{FF2B5EF4-FFF2-40B4-BE49-F238E27FC236}">
                <a16:creationId xmlns:a16="http://schemas.microsoft.com/office/drawing/2014/main" id="{CB8FB660-739C-393C-8637-ACCF5FE71543}"/>
              </a:ext>
            </a:extLst>
          </p:cNvPr>
          <p:cNvSpPr/>
          <p:nvPr/>
        </p:nvSpPr>
        <p:spPr>
          <a:xfrm>
            <a:off x="5789978" y="6161180"/>
            <a:ext cx="4819145" cy="104747"/>
          </a:xfrm>
          <a:prstGeom prst="rect">
            <a:avLst/>
          </a:prstGeom>
          <a:solidFill>
            <a:srgbClr val="000000">
              <a:alpha val="70000"/>
            </a:srgbClr>
          </a:solidFill>
          <a:ln/>
        </p:spPr>
      </p:sp>
      <p:sp>
        <p:nvSpPr>
          <p:cNvPr id="87" name="Text 36">
            <a:extLst>
              <a:ext uri="{FF2B5EF4-FFF2-40B4-BE49-F238E27FC236}">
                <a16:creationId xmlns:a16="http://schemas.microsoft.com/office/drawing/2014/main" id="{007D82EF-D58B-EFFA-B621-CF1FF5DB3EB1}"/>
              </a:ext>
            </a:extLst>
          </p:cNvPr>
          <p:cNvSpPr txBox="1"/>
          <p:nvPr/>
        </p:nvSpPr>
        <p:spPr>
          <a:xfrm>
            <a:off x="6639001" y="6132425"/>
            <a:ext cx="3143707" cy="133502"/>
          </a:xfrm>
          <a:prstGeom prst="rect">
            <a:avLst/>
          </a:prstGeom>
          <a:noFill/>
          <a:ln/>
        </p:spPr>
        <p:txBody>
          <a:bodyPr wrap="square" lIns="0" tIns="0" rIns="0" bIns="0" rtlCol="0" anchor="ctr"/>
          <a:lstStyle/>
          <a:p>
            <a:pPr marL="0" indent="0" algn="ctr">
              <a:buNone/>
            </a:pPr>
            <a:r>
              <a:rPr lang="en-US" sz="900" dirty="0">
                <a:solidFill>
                  <a:srgbClr val="9CA3AF"/>
                </a:solidFill>
                <a:latin typeface="ui-sans-serif" pitchFamily="34" charset="0"/>
                <a:ea typeface="ui-sans-serif" pitchFamily="34" charset="-122"/>
                <a:cs typeface="ui-sans-serif" pitchFamily="34" charset="-120"/>
              </a:rPr>
              <a:t>Sustainable circular resource flow for Mars habitation</a:t>
            </a:r>
            <a:endParaRPr lang="en-US" sz="900" dirty="0"/>
          </a:p>
        </p:txBody>
      </p:sp>
      <p:sp>
        <p:nvSpPr>
          <p:cNvPr id="88" name="TextBox 87">
            <a:extLst>
              <a:ext uri="{FF2B5EF4-FFF2-40B4-BE49-F238E27FC236}">
                <a16:creationId xmlns:a16="http://schemas.microsoft.com/office/drawing/2014/main" id="{589D4D26-4779-A6CE-A5B1-56529A0CF14E}"/>
              </a:ext>
            </a:extLst>
          </p:cNvPr>
          <p:cNvSpPr txBox="1"/>
          <p:nvPr/>
        </p:nvSpPr>
        <p:spPr>
          <a:xfrm>
            <a:off x="7792516" y="2000707"/>
            <a:ext cx="837133" cy="430887"/>
          </a:xfrm>
          <a:prstGeom prst="rect">
            <a:avLst/>
          </a:prstGeom>
          <a:noFill/>
        </p:spPr>
        <p:txBody>
          <a:bodyPr wrap="square" rtlCol="0">
            <a:spAutoFit/>
          </a:bodyPr>
          <a:lstStyle/>
          <a:p>
            <a:r>
              <a:rPr lang="en-US" sz="1100" dirty="0">
                <a:solidFill>
                  <a:schemeClr val="accent2"/>
                </a:solidFill>
              </a:rPr>
              <a:t>WASTE</a:t>
            </a:r>
            <a:br>
              <a:rPr lang="en-US" sz="1100" dirty="0"/>
            </a:br>
            <a:endParaRPr lang="en-US" sz="1100" dirty="0"/>
          </a:p>
        </p:txBody>
      </p:sp>
      <p:sp>
        <p:nvSpPr>
          <p:cNvPr id="89" name="TextBox 88">
            <a:extLst>
              <a:ext uri="{FF2B5EF4-FFF2-40B4-BE49-F238E27FC236}">
                <a16:creationId xmlns:a16="http://schemas.microsoft.com/office/drawing/2014/main" id="{A4999ED5-EEC6-FA2E-75C8-0C15A9C758C3}"/>
              </a:ext>
            </a:extLst>
          </p:cNvPr>
          <p:cNvSpPr txBox="1"/>
          <p:nvPr/>
        </p:nvSpPr>
        <p:spPr>
          <a:xfrm>
            <a:off x="6629628" y="3537506"/>
            <a:ext cx="837133" cy="415498"/>
          </a:xfrm>
          <a:prstGeom prst="rect">
            <a:avLst/>
          </a:prstGeom>
          <a:noFill/>
        </p:spPr>
        <p:txBody>
          <a:bodyPr wrap="square" rtlCol="0">
            <a:spAutoFit/>
          </a:bodyPr>
          <a:lstStyle/>
          <a:p>
            <a:r>
              <a:rPr lang="en-US" sz="1000" dirty="0">
                <a:solidFill>
                  <a:schemeClr val="accent2"/>
                </a:solidFill>
              </a:rPr>
              <a:t>PRODUCTS</a:t>
            </a:r>
            <a:br>
              <a:rPr lang="en-US" sz="1000" dirty="0">
                <a:solidFill>
                  <a:schemeClr val="accent2"/>
                </a:solidFill>
              </a:rPr>
            </a:br>
            <a:endParaRPr lang="en-US" sz="1000" dirty="0">
              <a:solidFill>
                <a:schemeClr val="accent2"/>
              </a:solidFill>
            </a:endParaRPr>
          </a:p>
        </p:txBody>
      </p:sp>
      <p:sp>
        <p:nvSpPr>
          <p:cNvPr id="90" name="TextBox 89">
            <a:extLst>
              <a:ext uri="{FF2B5EF4-FFF2-40B4-BE49-F238E27FC236}">
                <a16:creationId xmlns:a16="http://schemas.microsoft.com/office/drawing/2014/main" id="{EC009DBB-FD76-920C-22B5-6A3FB3A2621B}"/>
              </a:ext>
            </a:extLst>
          </p:cNvPr>
          <p:cNvSpPr txBox="1"/>
          <p:nvPr/>
        </p:nvSpPr>
        <p:spPr>
          <a:xfrm>
            <a:off x="8956539" y="3504895"/>
            <a:ext cx="606256" cy="507831"/>
          </a:xfrm>
          <a:prstGeom prst="rect">
            <a:avLst/>
          </a:prstGeom>
          <a:noFill/>
        </p:spPr>
        <p:txBody>
          <a:bodyPr wrap="none" rtlCol="0">
            <a:spAutoFit/>
          </a:bodyPr>
          <a:lstStyle/>
          <a:p>
            <a:r>
              <a:rPr lang="en-US" sz="900" dirty="0">
                <a:solidFill>
                  <a:schemeClr val="accent2"/>
                </a:solidFill>
              </a:rPr>
              <a:t>PROCESS</a:t>
            </a:r>
            <a:br>
              <a:rPr lang="en-US" dirty="0"/>
            </a:br>
            <a:endParaRPr lang="en-US" dirty="0"/>
          </a:p>
        </p:txBody>
      </p:sp>
      <p:sp>
        <p:nvSpPr>
          <p:cNvPr id="91" name="TextBox 90">
            <a:extLst>
              <a:ext uri="{FF2B5EF4-FFF2-40B4-BE49-F238E27FC236}">
                <a16:creationId xmlns:a16="http://schemas.microsoft.com/office/drawing/2014/main" id="{18344B3E-CB30-AA92-2FB2-FAA3FBF23039}"/>
              </a:ext>
            </a:extLst>
          </p:cNvPr>
          <p:cNvSpPr txBox="1"/>
          <p:nvPr/>
        </p:nvSpPr>
        <p:spPr>
          <a:xfrm>
            <a:off x="7730547" y="5034688"/>
            <a:ext cx="723275" cy="369332"/>
          </a:xfrm>
          <a:prstGeom prst="rect">
            <a:avLst/>
          </a:prstGeom>
          <a:noFill/>
        </p:spPr>
        <p:txBody>
          <a:bodyPr wrap="none" rtlCol="0">
            <a:spAutoFit/>
          </a:bodyPr>
          <a:lstStyle/>
          <a:p>
            <a:r>
              <a:rPr lang="en-US" sz="900" dirty="0">
                <a:solidFill>
                  <a:schemeClr val="accent2"/>
                </a:solidFill>
              </a:rPr>
              <a:t>MATERIALS</a:t>
            </a:r>
            <a:br>
              <a:rPr lang="en-US" sz="900" dirty="0">
                <a:solidFill>
                  <a:schemeClr val="accent2"/>
                </a:solidFill>
              </a:rPr>
            </a:br>
            <a:endParaRPr lang="en-US" sz="900" dirty="0">
              <a:solidFill>
                <a:schemeClr val="accent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107" name="Shape 0">
            <a:extLst>
              <a:ext uri="{FF2B5EF4-FFF2-40B4-BE49-F238E27FC236}">
                <a16:creationId xmlns:a16="http://schemas.microsoft.com/office/drawing/2014/main" id="{D76D2819-80B1-FF93-A93D-945B7813462B}"/>
              </a:ext>
            </a:extLst>
          </p:cNvPr>
          <p:cNvSpPr/>
          <p:nvPr/>
        </p:nvSpPr>
        <p:spPr>
          <a:xfrm>
            <a:off x="0" y="0"/>
            <a:ext cx="12191695" cy="6858000"/>
          </a:xfrm>
          <a:prstGeom prst="rect">
            <a:avLst/>
          </a:prstGeom>
          <a:solidFill>
            <a:srgbClr val="000000"/>
          </a:solidFill>
          <a:ln/>
        </p:spPr>
      </p:sp>
      <p:pic>
        <p:nvPicPr>
          <p:cNvPr id="108" name="Image 0" descr="https://page.gensparksite.com/slides_images/ce96ec636b124c0570bb66be44878170.jpg">
            <a:extLst>
              <a:ext uri="{FF2B5EF4-FFF2-40B4-BE49-F238E27FC236}">
                <a16:creationId xmlns:a16="http://schemas.microsoft.com/office/drawing/2014/main" id="{EBE91485-CA73-B19F-E402-A53D6856B198}"/>
              </a:ext>
            </a:extLst>
          </p:cNvPr>
          <p:cNvPicPr>
            <a:picLocks noChangeAspect="1"/>
          </p:cNvPicPr>
          <p:nvPr/>
        </p:nvPicPr>
        <p:blipFill>
          <a:blip r:embed="rId3">
            <a:alphaModFix amt="30000"/>
          </a:blip>
          <a:srcRect l="1" r="1"/>
          <a:stretch/>
        </p:blipFill>
        <p:spPr>
          <a:xfrm>
            <a:off x="0" y="0"/>
            <a:ext cx="12191695" cy="6858000"/>
          </a:xfrm>
          <a:prstGeom prst="rect">
            <a:avLst/>
          </a:prstGeom>
        </p:spPr>
      </p:pic>
      <p:sp>
        <p:nvSpPr>
          <p:cNvPr id="109" name="Shape 1">
            <a:extLst>
              <a:ext uri="{FF2B5EF4-FFF2-40B4-BE49-F238E27FC236}">
                <a16:creationId xmlns:a16="http://schemas.microsoft.com/office/drawing/2014/main" id="{550ECB5C-FA89-1E8E-7930-CAC0C3837DD0}"/>
              </a:ext>
            </a:extLst>
          </p:cNvPr>
          <p:cNvSpPr/>
          <p:nvPr/>
        </p:nvSpPr>
        <p:spPr>
          <a:xfrm>
            <a:off x="0" y="0"/>
            <a:ext cx="12191695" cy="6858000"/>
          </a:xfrm>
          <a:prstGeom prst="rect">
            <a:avLst/>
          </a:prstGeom>
          <a:solidFill>
            <a:srgbClr val="000000">
              <a:alpha val="70000"/>
            </a:srgbClr>
          </a:solidFill>
          <a:ln/>
        </p:spPr>
      </p:sp>
      <p:sp>
        <p:nvSpPr>
          <p:cNvPr id="110" name="Shape 2">
            <a:extLst>
              <a:ext uri="{FF2B5EF4-FFF2-40B4-BE49-F238E27FC236}">
                <a16:creationId xmlns:a16="http://schemas.microsoft.com/office/drawing/2014/main" id="{B2027D1C-A00B-AECD-7F11-A395F8D9664D}"/>
              </a:ext>
            </a:extLst>
          </p:cNvPr>
          <p:cNvSpPr/>
          <p:nvPr/>
        </p:nvSpPr>
        <p:spPr>
          <a:xfrm>
            <a:off x="0" y="0"/>
            <a:ext cx="12191695" cy="533095"/>
          </a:xfrm>
          <a:prstGeom prst="rect">
            <a:avLst/>
          </a:prstGeom>
          <a:solidFill>
            <a:srgbClr val="141414">
              <a:alpha val="80000"/>
            </a:srgbClr>
          </a:solidFill>
          <a:ln/>
        </p:spPr>
      </p:sp>
      <p:sp>
        <p:nvSpPr>
          <p:cNvPr id="111" name="Shape 3">
            <a:extLst>
              <a:ext uri="{FF2B5EF4-FFF2-40B4-BE49-F238E27FC236}">
                <a16:creationId xmlns:a16="http://schemas.microsoft.com/office/drawing/2014/main" id="{505FE5DE-4712-5739-8CE7-97DA19D0EDD7}"/>
              </a:ext>
            </a:extLst>
          </p:cNvPr>
          <p:cNvSpPr/>
          <p:nvPr/>
        </p:nvSpPr>
        <p:spPr>
          <a:xfrm>
            <a:off x="0" y="513893"/>
            <a:ext cx="12191695" cy="19202"/>
          </a:xfrm>
          <a:prstGeom prst="rect">
            <a:avLst/>
          </a:prstGeom>
          <a:solidFill>
            <a:srgbClr val="FF6432">
              <a:alpha val="60000"/>
            </a:srgbClr>
          </a:solidFill>
          <a:ln/>
        </p:spPr>
      </p:sp>
      <p:sp>
        <p:nvSpPr>
          <p:cNvPr id="112" name="Text 4">
            <a:extLst>
              <a:ext uri="{FF2B5EF4-FFF2-40B4-BE49-F238E27FC236}">
                <a16:creationId xmlns:a16="http://schemas.microsoft.com/office/drawing/2014/main" id="{B34FCAD2-C2A2-93E6-C7E4-FF3586C10486}"/>
              </a:ext>
            </a:extLst>
          </p:cNvPr>
          <p:cNvSpPr txBox="1"/>
          <p:nvPr/>
        </p:nvSpPr>
        <p:spPr>
          <a:xfrm>
            <a:off x="228600" y="161849"/>
            <a:ext cx="4253789" cy="191110"/>
          </a:xfrm>
          <a:prstGeom prst="rect">
            <a:avLst/>
          </a:prstGeom>
          <a:noFill/>
          <a:ln/>
        </p:spPr>
        <p:txBody>
          <a:bodyPr wrap="square" lIns="0" tIns="0" rIns="0" bIns="0" rtlCol="0" anchor="ctr"/>
          <a:lstStyle/>
          <a:p>
            <a:pPr marL="0" indent="0" algn="l">
              <a:buNone/>
            </a:pPr>
            <a:r>
              <a:rPr lang="en-US" sz="1300" dirty="0">
                <a:solidFill>
                  <a:srgbClr val="000000"/>
                </a:solidFill>
                <a:latin typeface="ui-monospace" pitchFamily="34" charset="0"/>
                <a:ea typeface="ui-monospace" pitchFamily="34" charset="-122"/>
                <a:cs typeface="ui-monospace" pitchFamily="34" charset="-120"/>
              </a:rPr>
              <a:t>SYSTEM ARCHITECTURE // MODULAR RECYCLING</a:t>
            </a:r>
            <a:endParaRPr lang="en-US" sz="1300" dirty="0"/>
          </a:p>
        </p:txBody>
      </p:sp>
      <p:sp>
        <p:nvSpPr>
          <p:cNvPr id="113" name="Text 5">
            <a:extLst>
              <a:ext uri="{FF2B5EF4-FFF2-40B4-BE49-F238E27FC236}">
                <a16:creationId xmlns:a16="http://schemas.microsoft.com/office/drawing/2014/main" id="{06D19A20-9466-B22C-BE0A-1C2C1E8BD51F}"/>
              </a:ext>
            </a:extLst>
          </p:cNvPr>
          <p:cNvSpPr txBox="1"/>
          <p:nvPr/>
        </p:nvSpPr>
        <p:spPr>
          <a:xfrm>
            <a:off x="8922715" y="181051"/>
            <a:ext cx="3148279" cy="152705"/>
          </a:xfrm>
          <a:prstGeom prst="rect">
            <a:avLst/>
          </a:prstGeom>
          <a:noFill/>
          <a:ln/>
        </p:spPr>
        <p:txBody>
          <a:bodyPr wrap="square" lIns="0" tIns="0" rIns="0" bIns="0" rtlCol="0" anchor="ctr"/>
          <a:lstStyle/>
          <a:p>
            <a:pPr marL="0" indent="0" algn="l">
              <a:buNone/>
            </a:pPr>
            <a:r>
              <a:rPr lang="en-US" sz="1000" dirty="0">
                <a:solidFill>
                  <a:srgbClr val="9CA3AF"/>
                </a:solidFill>
                <a:latin typeface="ui-monospace" pitchFamily="34" charset="0"/>
                <a:ea typeface="ui-monospace" pitchFamily="34" charset="-122"/>
                <a:cs typeface="ui-monospace" pitchFamily="34" charset="-120"/>
              </a:rPr>
              <a:t>TECHNICAL DIAGRAM · MODULE FLOW · MARS</a:t>
            </a:r>
            <a:endParaRPr lang="en-US" sz="1000" dirty="0"/>
          </a:p>
        </p:txBody>
      </p:sp>
      <p:sp>
        <p:nvSpPr>
          <p:cNvPr id="114" name="Shape 6">
            <a:extLst>
              <a:ext uri="{FF2B5EF4-FFF2-40B4-BE49-F238E27FC236}">
                <a16:creationId xmlns:a16="http://schemas.microsoft.com/office/drawing/2014/main" id="{F8D5FAED-54A2-394E-703B-FBFB29481380}"/>
              </a:ext>
            </a:extLst>
          </p:cNvPr>
          <p:cNvSpPr/>
          <p:nvPr/>
        </p:nvSpPr>
        <p:spPr>
          <a:xfrm>
            <a:off x="75895" y="1880006"/>
            <a:ext cx="38405" cy="761695"/>
          </a:xfrm>
          <a:prstGeom prst="rect">
            <a:avLst/>
          </a:prstGeom>
          <a:solidFill>
            <a:srgbClr val="FF6432">
              <a:alpha val="60000"/>
            </a:srgbClr>
          </a:solidFill>
          <a:ln/>
        </p:spPr>
      </p:sp>
      <p:sp>
        <p:nvSpPr>
          <p:cNvPr id="115" name="Shape 7">
            <a:extLst>
              <a:ext uri="{FF2B5EF4-FFF2-40B4-BE49-F238E27FC236}">
                <a16:creationId xmlns:a16="http://schemas.microsoft.com/office/drawing/2014/main" id="{87943BD0-4D54-91D7-AB42-BEAAA6BCD676}"/>
              </a:ext>
            </a:extLst>
          </p:cNvPr>
          <p:cNvSpPr/>
          <p:nvPr/>
        </p:nvSpPr>
        <p:spPr>
          <a:xfrm>
            <a:off x="75895" y="3353105"/>
            <a:ext cx="38405" cy="761695"/>
          </a:xfrm>
          <a:prstGeom prst="rect">
            <a:avLst/>
          </a:prstGeom>
          <a:solidFill>
            <a:srgbClr val="FF6432">
              <a:alpha val="60000"/>
            </a:srgbClr>
          </a:solidFill>
          <a:ln/>
        </p:spPr>
      </p:sp>
      <p:sp>
        <p:nvSpPr>
          <p:cNvPr id="116" name="Shape 8">
            <a:extLst>
              <a:ext uri="{FF2B5EF4-FFF2-40B4-BE49-F238E27FC236}">
                <a16:creationId xmlns:a16="http://schemas.microsoft.com/office/drawing/2014/main" id="{BBC437E0-B800-FF6E-4FA8-56C225766ED2}"/>
              </a:ext>
            </a:extLst>
          </p:cNvPr>
          <p:cNvSpPr/>
          <p:nvPr/>
        </p:nvSpPr>
        <p:spPr>
          <a:xfrm>
            <a:off x="75895" y="4826203"/>
            <a:ext cx="38405" cy="761695"/>
          </a:xfrm>
          <a:prstGeom prst="rect">
            <a:avLst/>
          </a:prstGeom>
          <a:solidFill>
            <a:srgbClr val="FF6432">
              <a:alpha val="60000"/>
            </a:srgbClr>
          </a:solidFill>
          <a:ln/>
        </p:spPr>
      </p:sp>
      <p:sp>
        <p:nvSpPr>
          <p:cNvPr id="117" name="Shape 9">
            <a:extLst>
              <a:ext uri="{FF2B5EF4-FFF2-40B4-BE49-F238E27FC236}">
                <a16:creationId xmlns:a16="http://schemas.microsoft.com/office/drawing/2014/main" id="{CEC168AA-B716-B5D0-D10E-72D207CDB186}"/>
              </a:ext>
            </a:extLst>
          </p:cNvPr>
          <p:cNvSpPr/>
          <p:nvPr/>
        </p:nvSpPr>
        <p:spPr>
          <a:xfrm>
            <a:off x="12077395" y="1880006"/>
            <a:ext cx="38405" cy="761695"/>
          </a:xfrm>
          <a:prstGeom prst="rect">
            <a:avLst/>
          </a:prstGeom>
          <a:solidFill>
            <a:srgbClr val="FF6432">
              <a:alpha val="60000"/>
            </a:srgbClr>
          </a:solidFill>
          <a:ln/>
        </p:spPr>
      </p:sp>
      <p:sp>
        <p:nvSpPr>
          <p:cNvPr id="118" name="Shape 10">
            <a:extLst>
              <a:ext uri="{FF2B5EF4-FFF2-40B4-BE49-F238E27FC236}">
                <a16:creationId xmlns:a16="http://schemas.microsoft.com/office/drawing/2014/main" id="{DD0165FC-5983-766D-2359-46A57949831B}"/>
              </a:ext>
            </a:extLst>
          </p:cNvPr>
          <p:cNvSpPr/>
          <p:nvPr/>
        </p:nvSpPr>
        <p:spPr>
          <a:xfrm>
            <a:off x="12077395" y="3353105"/>
            <a:ext cx="38405" cy="761695"/>
          </a:xfrm>
          <a:prstGeom prst="rect">
            <a:avLst/>
          </a:prstGeom>
          <a:solidFill>
            <a:srgbClr val="FF6432">
              <a:alpha val="60000"/>
            </a:srgbClr>
          </a:solidFill>
          <a:ln/>
        </p:spPr>
      </p:sp>
      <p:sp>
        <p:nvSpPr>
          <p:cNvPr id="119" name="Shape 11">
            <a:extLst>
              <a:ext uri="{FF2B5EF4-FFF2-40B4-BE49-F238E27FC236}">
                <a16:creationId xmlns:a16="http://schemas.microsoft.com/office/drawing/2014/main" id="{324BB10A-C3B0-F345-D2CE-A32BDBC5974D}"/>
              </a:ext>
            </a:extLst>
          </p:cNvPr>
          <p:cNvSpPr/>
          <p:nvPr/>
        </p:nvSpPr>
        <p:spPr>
          <a:xfrm>
            <a:off x="12077395" y="4826203"/>
            <a:ext cx="38405" cy="761695"/>
          </a:xfrm>
          <a:prstGeom prst="rect">
            <a:avLst/>
          </a:prstGeom>
          <a:solidFill>
            <a:srgbClr val="FF6432">
              <a:alpha val="60000"/>
            </a:srgbClr>
          </a:solidFill>
          <a:ln/>
        </p:spPr>
      </p:sp>
      <p:sp>
        <p:nvSpPr>
          <p:cNvPr id="120" name="Shape 12">
            <a:extLst>
              <a:ext uri="{FF2B5EF4-FFF2-40B4-BE49-F238E27FC236}">
                <a16:creationId xmlns:a16="http://schemas.microsoft.com/office/drawing/2014/main" id="{58D3AF40-E350-E4C4-49BF-129A60DCDE12}"/>
              </a:ext>
            </a:extLst>
          </p:cNvPr>
          <p:cNvSpPr/>
          <p:nvPr/>
        </p:nvSpPr>
        <p:spPr>
          <a:xfrm>
            <a:off x="0" y="6476695"/>
            <a:ext cx="12191695" cy="381305"/>
          </a:xfrm>
          <a:prstGeom prst="rect">
            <a:avLst/>
          </a:prstGeom>
          <a:solidFill>
            <a:srgbClr val="141414">
              <a:alpha val="80000"/>
            </a:srgbClr>
          </a:solidFill>
          <a:ln/>
        </p:spPr>
      </p:sp>
      <p:sp>
        <p:nvSpPr>
          <p:cNvPr id="121" name="Shape 13">
            <a:extLst>
              <a:ext uri="{FF2B5EF4-FFF2-40B4-BE49-F238E27FC236}">
                <a16:creationId xmlns:a16="http://schemas.microsoft.com/office/drawing/2014/main" id="{2BA6831F-9EB5-C419-8EA0-C91A1CC80C1F}"/>
              </a:ext>
            </a:extLst>
          </p:cNvPr>
          <p:cNvSpPr/>
          <p:nvPr/>
        </p:nvSpPr>
        <p:spPr>
          <a:xfrm>
            <a:off x="0" y="6476695"/>
            <a:ext cx="12191695" cy="9144"/>
          </a:xfrm>
          <a:prstGeom prst="rect">
            <a:avLst/>
          </a:prstGeom>
          <a:solidFill>
            <a:srgbClr val="FF6432">
              <a:alpha val="60000"/>
            </a:srgbClr>
          </a:solidFill>
          <a:ln/>
        </p:spPr>
      </p:sp>
      <p:sp>
        <p:nvSpPr>
          <p:cNvPr id="122" name="Text 14">
            <a:extLst>
              <a:ext uri="{FF2B5EF4-FFF2-40B4-BE49-F238E27FC236}">
                <a16:creationId xmlns:a16="http://schemas.microsoft.com/office/drawing/2014/main" id="{CD82E6B1-E0BD-DF2A-2B2E-62C423449A47}"/>
              </a:ext>
            </a:extLst>
          </p:cNvPr>
          <p:cNvSpPr txBox="1"/>
          <p:nvPr/>
        </p:nvSpPr>
        <p:spPr>
          <a:xfrm>
            <a:off x="228600" y="6596482"/>
            <a:ext cx="3225089" cy="152705"/>
          </a:xfrm>
          <a:prstGeom prst="rect">
            <a:avLst/>
          </a:prstGeom>
          <a:noFill/>
          <a:ln/>
        </p:spPr>
        <p:txBody>
          <a:bodyPr wrap="square" lIns="0" tIns="0" rIns="0" bIns="0" rtlCol="0" anchor="ctr"/>
          <a:lstStyle/>
          <a:p>
            <a:pPr marL="0" indent="0" algn="l">
              <a:buNone/>
            </a:pPr>
            <a:r>
              <a:rPr lang="en-US" sz="1000" dirty="0">
                <a:solidFill>
                  <a:srgbClr val="9CA3AF"/>
                </a:solidFill>
                <a:latin typeface="ui-monospace" pitchFamily="34" charset="0"/>
                <a:ea typeface="ui-monospace" pitchFamily="34" charset="-122"/>
                <a:cs typeface="ui-monospace" pitchFamily="34" charset="-120"/>
              </a:rPr>
              <a:t>SPACETRASH HACK // OUR FUTURE HOME MARS</a:t>
            </a:r>
            <a:endParaRPr lang="en-US" sz="1000" dirty="0"/>
          </a:p>
        </p:txBody>
      </p:sp>
      <p:sp>
        <p:nvSpPr>
          <p:cNvPr id="123" name="Text 15">
            <a:extLst>
              <a:ext uri="{FF2B5EF4-FFF2-40B4-BE49-F238E27FC236}">
                <a16:creationId xmlns:a16="http://schemas.microsoft.com/office/drawing/2014/main" id="{CFC63B5A-DE9F-C1B3-3E28-645BD39B9D1B}"/>
              </a:ext>
            </a:extLst>
          </p:cNvPr>
          <p:cNvSpPr txBox="1"/>
          <p:nvPr/>
        </p:nvSpPr>
        <p:spPr>
          <a:xfrm>
            <a:off x="11643055" y="6596482"/>
            <a:ext cx="424282" cy="152705"/>
          </a:xfrm>
          <a:prstGeom prst="rect">
            <a:avLst/>
          </a:prstGeom>
          <a:noFill/>
          <a:ln/>
        </p:spPr>
        <p:txBody>
          <a:bodyPr wrap="square" lIns="0" tIns="0" rIns="0" bIns="0" rtlCol="0" anchor="ctr"/>
          <a:lstStyle/>
          <a:p>
            <a:pPr marL="0" indent="0" algn="l">
              <a:buNone/>
            </a:pPr>
            <a:r>
              <a:rPr lang="en-US" sz="1000" dirty="0">
                <a:solidFill>
                  <a:srgbClr val="000000"/>
                </a:solidFill>
                <a:latin typeface="ui-monospace" pitchFamily="34" charset="0"/>
                <a:ea typeface="ui-monospace" pitchFamily="34" charset="-122"/>
                <a:cs typeface="ui-monospace" pitchFamily="34" charset="-120"/>
              </a:rPr>
              <a:t>6/25</a:t>
            </a:r>
            <a:endParaRPr lang="en-US" sz="1000" dirty="0"/>
          </a:p>
        </p:txBody>
      </p:sp>
      <p:sp>
        <p:nvSpPr>
          <p:cNvPr id="124" name="Text 16">
            <a:extLst>
              <a:ext uri="{FF2B5EF4-FFF2-40B4-BE49-F238E27FC236}">
                <a16:creationId xmlns:a16="http://schemas.microsoft.com/office/drawing/2014/main" id="{E5BD8F2E-53DB-74BC-D59E-D5FBDA2073C3}"/>
              </a:ext>
            </a:extLst>
          </p:cNvPr>
          <p:cNvSpPr txBox="1"/>
          <p:nvPr/>
        </p:nvSpPr>
        <p:spPr>
          <a:xfrm>
            <a:off x="3670402" y="733349"/>
            <a:ext cx="5115154" cy="438912"/>
          </a:xfrm>
          <a:prstGeom prst="rect">
            <a:avLst/>
          </a:prstGeom>
          <a:noFill/>
          <a:ln/>
        </p:spPr>
        <p:txBody>
          <a:bodyPr wrap="square" lIns="0" tIns="0" rIns="0" bIns="0" rtlCol="0" anchor="ctr"/>
          <a:lstStyle/>
          <a:p>
            <a:pPr marL="0" indent="0" algn="ctr">
              <a:buNone/>
            </a:pPr>
            <a:r>
              <a:rPr lang="en-US" sz="2700" b="1" dirty="0">
                <a:solidFill>
                  <a:srgbClr val="FF6832"/>
                </a:solidFill>
                <a:latin typeface="Space Grotesk" pitchFamily="34" charset="0"/>
                <a:ea typeface="Space Grotesk" pitchFamily="34" charset="-122"/>
                <a:cs typeface="Space Grotesk" pitchFamily="34" charset="-120"/>
              </a:rPr>
              <a:t>System Architecture Diagram</a:t>
            </a:r>
            <a:endParaRPr lang="en-US" sz="2700" dirty="0"/>
          </a:p>
        </p:txBody>
      </p:sp>
      <p:sp>
        <p:nvSpPr>
          <p:cNvPr id="125" name="Shape 17">
            <a:extLst>
              <a:ext uri="{FF2B5EF4-FFF2-40B4-BE49-F238E27FC236}">
                <a16:creationId xmlns:a16="http://schemas.microsoft.com/office/drawing/2014/main" id="{4EDB7F8B-B2B4-F718-A9DE-4E2F33BF2EBA}"/>
              </a:ext>
            </a:extLst>
          </p:cNvPr>
          <p:cNvSpPr/>
          <p:nvPr/>
        </p:nvSpPr>
        <p:spPr>
          <a:xfrm>
            <a:off x="5486400" y="1218895"/>
            <a:ext cx="1218895" cy="38405"/>
          </a:xfrm>
          <a:prstGeom prst="rect">
            <a:avLst/>
          </a:prstGeom>
          <a:solidFill>
            <a:srgbClr val="FF6832"/>
          </a:solidFill>
          <a:ln/>
        </p:spPr>
      </p:sp>
      <p:sp>
        <p:nvSpPr>
          <p:cNvPr id="126" name="Shape 18">
            <a:extLst>
              <a:ext uri="{FF2B5EF4-FFF2-40B4-BE49-F238E27FC236}">
                <a16:creationId xmlns:a16="http://schemas.microsoft.com/office/drawing/2014/main" id="{E24E44E5-47DE-75F3-A275-E25D98E8E5DE}"/>
              </a:ext>
            </a:extLst>
          </p:cNvPr>
          <p:cNvSpPr/>
          <p:nvPr/>
        </p:nvSpPr>
        <p:spPr>
          <a:xfrm>
            <a:off x="381305" y="1524305"/>
            <a:ext cx="11430000" cy="4419295"/>
          </a:xfrm>
          <a:prstGeom prst="rect">
            <a:avLst/>
          </a:prstGeom>
          <a:solidFill>
            <a:srgbClr val="141414">
              <a:alpha val="50000"/>
            </a:srgbClr>
          </a:solidFill>
          <a:ln w="12700">
            <a:solidFill>
              <a:srgbClr val="FF6432">
                <a:alpha val="40000"/>
              </a:srgbClr>
            </a:solidFill>
            <a:prstDash val="solid"/>
          </a:ln>
        </p:spPr>
      </p:sp>
      <p:sp>
        <p:nvSpPr>
          <p:cNvPr id="127" name="Text 19">
            <a:extLst>
              <a:ext uri="{FF2B5EF4-FFF2-40B4-BE49-F238E27FC236}">
                <a16:creationId xmlns:a16="http://schemas.microsoft.com/office/drawing/2014/main" id="{A32D70F1-BF4D-E898-183A-49F61CCF1D34}"/>
              </a:ext>
            </a:extLst>
          </p:cNvPr>
          <p:cNvSpPr txBox="1"/>
          <p:nvPr/>
        </p:nvSpPr>
        <p:spPr>
          <a:xfrm>
            <a:off x="504749" y="1657807"/>
            <a:ext cx="2352751" cy="133502"/>
          </a:xfrm>
          <a:prstGeom prst="rect">
            <a:avLst/>
          </a:prstGeom>
          <a:noFill/>
          <a:ln/>
        </p:spPr>
        <p:txBody>
          <a:bodyPr wrap="square" lIns="0" tIns="0" rIns="0" bIns="0" rtlCol="0" anchor="ctr"/>
          <a:lstStyle/>
          <a:p>
            <a:pPr marL="0" indent="0" algn="l">
              <a:buNone/>
            </a:pPr>
            <a:r>
              <a:rPr lang="en-US" sz="900" dirty="0">
                <a:solidFill>
                  <a:srgbClr val="000000"/>
                </a:solidFill>
                <a:latin typeface="ui-monospace" pitchFamily="34" charset="0"/>
                <a:ea typeface="ui-monospace" pitchFamily="34" charset="-122"/>
                <a:cs typeface="ui-monospace" pitchFamily="34" charset="-120"/>
              </a:rPr>
              <a:t>INTEGRATED WASTE RECYCLING SYSTEM</a:t>
            </a:r>
            <a:endParaRPr lang="en-US" sz="900" dirty="0"/>
          </a:p>
        </p:txBody>
      </p:sp>
      <p:sp>
        <p:nvSpPr>
          <p:cNvPr id="128" name="Text 20">
            <a:extLst>
              <a:ext uri="{FF2B5EF4-FFF2-40B4-BE49-F238E27FC236}">
                <a16:creationId xmlns:a16="http://schemas.microsoft.com/office/drawing/2014/main" id="{5AB0B2FD-78B5-E7DF-2F66-2A867789D339}"/>
              </a:ext>
            </a:extLst>
          </p:cNvPr>
          <p:cNvSpPr txBox="1"/>
          <p:nvPr/>
        </p:nvSpPr>
        <p:spPr>
          <a:xfrm>
            <a:off x="9972446" y="1657807"/>
            <a:ext cx="1810512" cy="133502"/>
          </a:xfrm>
          <a:prstGeom prst="rect">
            <a:avLst/>
          </a:prstGeom>
          <a:noFill/>
          <a:ln/>
        </p:spPr>
        <p:txBody>
          <a:bodyPr wrap="square" lIns="0" tIns="0" rIns="0" bIns="0" rtlCol="0" anchor="ctr"/>
          <a:lstStyle/>
          <a:p>
            <a:pPr marL="0" indent="0" algn="l">
              <a:buNone/>
            </a:pPr>
            <a:r>
              <a:rPr lang="en-US" sz="900" dirty="0">
                <a:solidFill>
                  <a:srgbClr val="000000"/>
                </a:solidFill>
                <a:latin typeface="ui-monospace" pitchFamily="34" charset="0"/>
                <a:ea typeface="ui-monospace" pitchFamily="34" charset="-122"/>
                <a:cs typeface="ui-monospace" pitchFamily="34" charset="-120"/>
              </a:rPr>
              <a:t>MARS BASE · JEZERO CRATER</a:t>
            </a:r>
            <a:endParaRPr lang="en-US" sz="900" dirty="0"/>
          </a:p>
        </p:txBody>
      </p:sp>
      <p:pic>
        <p:nvPicPr>
          <p:cNvPr id="129" name="Image 1">
            <a:extLst>
              <a:ext uri="{FF2B5EF4-FFF2-40B4-BE49-F238E27FC236}">
                <a16:creationId xmlns:a16="http://schemas.microsoft.com/office/drawing/2014/main" id="{B78374B8-AD90-223F-2768-94671E9CD184}"/>
              </a:ext>
            </a:extLst>
          </p:cNvPr>
          <p:cNvPicPr>
            <a:picLocks noChangeAspect="1"/>
          </p:cNvPicPr>
          <p:nvPr/>
        </p:nvPicPr>
        <p:blipFill>
          <a:blip r:embed="rId4"/>
          <a:srcRect l="3956" r="3956"/>
          <a:stretch/>
        </p:blipFill>
        <p:spPr>
          <a:xfrm>
            <a:off x="3223717" y="1909267"/>
            <a:ext cx="5458054" cy="3333902"/>
          </a:xfrm>
          <a:prstGeom prst="rect">
            <a:avLst/>
          </a:prstGeom>
        </p:spPr>
      </p:pic>
      <p:sp>
        <p:nvSpPr>
          <p:cNvPr id="130" name="Shape 21">
            <a:extLst>
              <a:ext uri="{FF2B5EF4-FFF2-40B4-BE49-F238E27FC236}">
                <a16:creationId xmlns:a16="http://schemas.microsoft.com/office/drawing/2014/main" id="{1CBB77AA-0496-0E0A-0928-C93A29A08B81}"/>
              </a:ext>
            </a:extLst>
          </p:cNvPr>
          <p:cNvSpPr/>
          <p:nvPr/>
        </p:nvSpPr>
        <p:spPr>
          <a:xfrm>
            <a:off x="4239158" y="5286146"/>
            <a:ext cx="304495" cy="304495"/>
          </a:xfrm>
          <a:prstGeom prst="roundRect">
            <a:avLst>
              <a:gd name="adj" fmla="val 300300"/>
            </a:avLst>
          </a:prstGeom>
          <a:solidFill>
            <a:srgbClr val="FF6832">
              <a:alpha val="70000"/>
            </a:srgbClr>
          </a:solidFill>
          <a:ln/>
        </p:spPr>
      </p:sp>
      <p:sp>
        <p:nvSpPr>
          <p:cNvPr id="131" name="Shape 22">
            <a:extLst>
              <a:ext uri="{FF2B5EF4-FFF2-40B4-BE49-F238E27FC236}">
                <a16:creationId xmlns:a16="http://schemas.microsoft.com/office/drawing/2014/main" id="{81E6F43E-EA5F-1E27-E4E9-D94A77B19C63}"/>
              </a:ext>
            </a:extLst>
          </p:cNvPr>
          <p:cNvSpPr/>
          <p:nvPr/>
        </p:nvSpPr>
        <p:spPr>
          <a:xfrm>
            <a:off x="5190134" y="5286146"/>
            <a:ext cx="304495" cy="304495"/>
          </a:xfrm>
          <a:prstGeom prst="roundRect">
            <a:avLst>
              <a:gd name="adj" fmla="val 300300"/>
            </a:avLst>
          </a:prstGeom>
          <a:solidFill>
            <a:srgbClr val="FF6832">
              <a:alpha val="70000"/>
            </a:srgbClr>
          </a:solidFill>
          <a:ln/>
        </p:spPr>
      </p:sp>
      <p:sp>
        <p:nvSpPr>
          <p:cNvPr id="132" name="Shape 23">
            <a:extLst>
              <a:ext uri="{FF2B5EF4-FFF2-40B4-BE49-F238E27FC236}">
                <a16:creationId xmlns:a16="http://schemas.microsoft.com/office/drawing/2014/main" id="{E5B22369-DE1F-D609-8CBF-A817BC752303}"/>
              </a:ext>
            </a:extLst>
          </p:cNvPr>
          <p:cNvSpPr/>
          <p:nvPr/>
        </p:nvSpPr>
        <p:spPr>
          <a:xfrm>
            <a:off x="6345936" y="5286146"/>
            <a:ext cx="304495" cy="304495"/>
          </a:xfrm>
          <a:prstGeom prst="roundRect">
            <a:avLst>
              <a:gd name="adj" fmla="val 300300"/>
            </a:avLst>
          </a:prstGeom>
          <a:solidFill>
            <a:srgbClr val="FF6832">
              <a:alpha val="70000"/>
            </a:srgbClr>
          </a:solidFill>
          <a:ln/>
        </p:spPr>
      </p:sp>
      <p:sp>
        <p:nvSpPr>
          <p:cNvPr id="133" name="Shape 24">
            <a:extLst>
              <a:ext uri="{FF2B5EF4-FFF2-40B4-BE49-F238E27FC236}">
                <a16:creationId xmlns:a16="http://schemas.microsoft.com/office/drawing/2014/main" id="{46B1087A-938A-2E2E-6676-DB90960C5EE9}"/>
              </a:ext>
            </a:extLst>
          </p:cNvPr>
          <p:cNvSpPr/>
          <p:nvPr/>
        </p:nvSpPr>
        <p:spPr>
          <a:xfrm>
            <a:off x="7592263" y="5286146"/>
            <a:ext cx="304495" cy="304495"/>
          </a:xfrm>
          <a:prstGeom prst="roundRect">
            <a:avLst>
              <a:gd name="adj" fmla="val 300300"/>
            </a:avLst>
          </a:prstGeom>
          <a:solidFill>
            <a:srgbClr val="FF6832">
              <a:alpha val="70000"/>
            </a:srgbClr>
          </a:solidFill>
          <a:ln/>
        </p:spPr>
      </p:sp>
      <p:sp>
        <p:nvSpPr>
          <p:cNvPr id="134" name="Text 25">
            <a:extLst>
              <a:ext uri="{FF2B5EF4-FFF2-40B4-BE49-F238E27FC236}">
                <a16:creationId xmlns:a16="http://schemas.microsoft.com/office/drawing/2014/main" id="{A7189239-E9E6-547F-EBEF-3173391BAB65}"/>
              </a:ext>
            </a:extLst>
          </p:cNvPr>
          <p:cNvSpPr txBox="1"/>
          <p:nvPr/>
        </p:nvSpPr>
        <p:spPr>
          <a:xfrm>
            <a:off x="4343400" y="5324551"/>
            <a:ext cx="219456" cy="228600"/>
          </a:xfrm>
          <a:prstGeom prst="rect">
            <a:avLst/>
          </a:prstGeom>
          <a:noFill/>
          <a:ln/>
        </p:spPr>
        <p:txBody>
          <a:bodyPr wrap="square" lIns="0" tIns="0" rIns="0" bIns="0" rtlCol="0" anchor="ctr"/>
          <a:lstStyle/>
          <a:p>
            <a:pPr marL="0" indent="0" algn="ctr">
              <a:buNone/>
            </a:pPr>
            <a:r>
              <a:rPr lang="en-US" sz="1200" dirty="0">
                <a:solidFill>
                  <a:srgbClr val="FFFFFF"/>
                </a:solidFill>
                <a:latin typeface="ui-sans-serif" pitchFamily="34" charset="0"/>
                <a:ea typeface="ui-sans-serif" pitchFamily="34" charset="-122"/>
                <a:cs typeface="ui-sans-serif" pitchFamily="34" charset="-120"/>
              </a:rPr>
              <a:t>1</a:t>
            </a:r>
            <a:endParaRPr lang="en-US" sz="1200" dirty="0"/>
          </a:p>
        </p:txBody>
      </p:sp>
      <p:sp>
        <p:nvSpPr>
          <p:cNvPr id="135" name="Text 26">
            <a:extLst>
              <a:ext uri="{FF2B5EF4-FFF2-40B4-BE49-F238E27FC236}">
                <a16:creationId xmlns:a16="http://schemas.microsoft.com/office/drawing/2014/main" id="{F205DDDC-4215-AC29-9F28-BE021383E172}"/>
              </a:ext>
            </a:extLst>
          </p:cNvPr>
          <p:cNvSpPr txBox="1"/>
          <p:nvPr/>
        </p:nvSpPr>
        <p:spPr>
          <a:xfrm>
            <a:off x="5294376" y="5324551"/>
            <a:ext cx="219456" cy="228600"/>
          </a:xfrm>
          <a:prstGeom prst="rect">
            <a:avLst/>
          </a:prstGeom>
          <a:noFill/>
          <a:ln/>
        </p:spPr>
        <p:txBody>
          <a:bodyPr wrap="square" lIns="0" tIns="0" rIns="0" bIns="0" rtlCol="0" anchor="ctr"/>
          <a:lstStyle/>
          <a:p>
            <a:pPr marL="0" indent="0" algn="ctr">
              <a:buNone/>
            </a:pPr>
            <a:r>
              <a:rPr lang="en-US" sz="1200" dirty="0">
                <a:solidFill>
                  <a:srgbClr val="FFFFFF"/>
                </a:solidFill>
                <a:latin typeface="ui-sans-serif" pitchFamily="34" charset="0"/>
                <a:ea typeface="ui-sans-serif" pitchFamily="34" charset="-122"/>
                <a:cs typeface="ui-sans-serif" pitchFamily="34" charset="-120"/>
              </a:rPr>
              <a:t>2</a:t>
            </a:r>
            <a:endParaRPr lang="en-US" sz="1200" dirty="0"/>
          </a:p>
        </p:txBody>
      </p:sp>
      <p:sp>
        <p:nvSpPr>
          <p:cNvPr id="136" name="Text 27">
            <a:extLst>
              <a:ext uri="{FF2B5EF4-FFF2-40B4-BE49-F238E27FC236}">
                <a16:creationId xmlns:a16="http://schemas.microsoft.com/office/drawing/2014/main" id="{ABECD038-0615-E69C-6239-5F753E510BB6}"/>
              </a:ext>
            </a:extLst>
          </p:cNvPr>
          <p:cNvSpPr txBox="1"/>
          <p:nvPr/>
        </p:nvSpPr>
        <p:spPr>
          <a:xfrm>
            <a:off x="6450178" y="5324551"/>
            <a:ext cx="219456" cy="228600"/>
          </a:xfrm>
          <a:prstGeom prst="rect">
            <a:avLst/>
          </a:prstGeom>
          <a:noFill/>
          <a:ln/>
        </p:spPr>
        <p:txBody>
          <a:bodyPr wrap="square" lIns="0" tIns="0" rIns="0" bIns="0" rtlCol="0" anchor="ctr"/>
          <a:lstStyle/>
          <a:p>
            <a:pPr marL="0" indent="0" algn="ctr">
              <a:buNone/>
            </a:pPr>
            <a:r>
              <a:rPr lang="en-US" sz="1200" dirty="0">
                <a:solidFill>
                  <a:srgbClr val="FFFFFF"/>
                </a:solidFill>
                <a:latin typeface="ui-sans-serif" pitchFamily="34" charset="0"/>
                <a:ea typeface="ui-sans-serif" pitchFamily="34" charset="-122"/>
                <a:cs typeface="ui-sans-serif" pitchFamily="34" charset="-120"/>
              </a:rPr>
              <a:t>3</a:t>
            </a:r>
            <a:endParaRPr lang="en-US" sz="1200" dirty="0"/>
          </a:p>
        </p:txBody>
      </p:sp>
      <p:sp>
        <p:nvSpPr>
          <p:cNvPr id="137" name="Text 28">
            <a:extLst>
              <a:ext uri="{FF2B5EF4-FFF2-40B4-BE49-F238E27FC236}">
                <a16:creationId xmlns:a16="http://schemas.microsoft.com/office/drawing/2014/main" id="{0E54D82A-2C20-0BE2-C3C4-950FFE57AB9A}"/>
              </a:ext>
            </a:extLst>
          </p:cNvPr>
          <p:cNvSpPr txBox="1"/>
          <p:nvPr/>
        </p:nvSpPr>
        <p:spPr>
          <a:xfrm>
            <a:off x="7696505" y="5324551"/>
            <a:ext cx="219456" cy="228600"/>
          </a:xfrm>
          <a:prstGeom prst="rect">
            <a:avLst/>
          </a:prstGeom>
          <a:noFill/>
          <a:ln/>
        </p:spPr>
        <p:txBody>
          <a:bodyPr wrap="square" lIns="0" tIns="0" rIns="0" bIns="0" rtlCol="0" anchor="ctr"/>
          <a:lstStyle/>
          <a:p>
            <a:pPr marL="0" indent="0" algn="ctr">
              <a:buNone/>
            </a:pPr>
            <a:r>
              <a:rPr lang="en-US" sz="1200" dirty="0">
                <a:solidFill>
                  <a:srgbClr val="FFFFFF"/>
                </a:solidFill>
                <a:latin typeface="ui-sans-serif" pitchFamily="34" charset="0"/>
                <a:ea typeface="ui-sans-serif" pitchFamily="34" charset="-122"/>
                <a:cs typeface="ui-sans-serif" pitchFamily="34" charset="-120"/>
              </a:rPr>
              <a:t>4</a:t>
            </a:r>
            <a:endParaRPr lang="en-US" sz="1200" dirty="0"/>
          </a:p>
        </p:txBody>
      </p:sp>
      <p:sp>
        <p:nvSpPr>
          <p:cNvPr id="138" name="Text 29">
            <a:extLst>
              <a:ext uri="{FF2B5EF4-FFF2-40B4-BE49-F238E27FC236}">
                <a16:creationId xmlns:a16="http://schemas.microsoft.com/office/drawing/2014/main" id="{36697270-5DC5-8B09-AA3A-123202850571}"/>
              </a:ext>
            </a:extLst>
          </p:cNvPr>
          <p:cNvSpPr txBox="1"/>
          <p:nvPr/>
        </p:nvSpPr>
        <p:spPr>
          <a:xfrm>
            <a:off x="4049878" y="5639105"/>
            <a:ext cx="771754" cy="133502"/>
          </a:xfrm>
          <a:prstGeom prst="rect">
            <a:avLst/>
          </a:prstGeom>
          <a:noFill/>
          <a:ln/>
        </p:spPr>
        <p:txBody>
          <a:bodyPr wrap="square" lIns="0" tIns="0" rIns="0" bIns="0" rtlCol="0" anchor="ctr"/>
          <a:lstStyle/>
          <a:p>
            <a:pPr marL="0" indent="0" algn="ctr">
              <a:buNone/>
            </a:pPr>
            <a:r>
              <a:rPr lang="en-US" sz="900" dirty="0">
                <a:solidFill>
                  <a:srgbClr val="FFFFFF"/>
                </a:solidFill>
                <a:latin typeface="ui-sans-serif" pitchFamily="34" charset="0"/>
                <a:ea typeface="ui-sans-serif" pitchFamily="34" charset="-122"/>
                <a:cs typeface="ui-sans-serif" pitchFamily="34" charset="-120"/>
              </a:rPr>
              <a:t>Waste Input</a:t>
            </a:r>
            <a:endParaRPr lang="en-US" sz="900" dirty="0"/>
          </a:p>
        </p:txBody>
      </p:sp>
      <p:sp>
        <p:nvSpPr>
          <p:cNvPr id="139" name="Text 30">
            <a:extLst>
              <a:ext uri="{FF2B5EF4-FFF2-40B4-BE49-F238E27FC236}">
                <a16:creationId xmlns:a16="http://schemas.microsoft.com/office/drawing/2014/main" id="{2EB51F53-F272-EA2D-7DCF-19673FD2367B}"/>
              </a:ext>
            </a:extLst>
          </p:cNvPr>
          <p:cNvSpPr txBox="1"/>
          <p:nvPr/>
        </p:nvSpPr>
        <p:spPr>
          <a:xfrm>
            <a:off x="5037430" y="5639105"/>
            <a:ext cx="705002" cy="133502"/>
          </a:xfrm>
          <a:prstGeom prst="rect">
            <a:avLst/>
          </a:prstGeom>
          <a:noFill/>
          <a:ln/>
        </p:spPr>
        <p:txBody>
          <a:bodyPr wrap="square" lIns="0" tIns="0" rIns="0" bIns="0" rtlCol="0" anchor="ctr"/>
          <a:lstStyle/>
          <a:p>
            <a:pPr marL="0" indent="0" algn="ctr">
              <a:buNone/>
            </a:pPr>
            <a:r>
              <a:rPr lang="en-US" sz="900" dirty="0">
                <a:solidFill>
                  <a:srgbClr val="FFFFFF"/>
                </a:solidFill>
                <a:latin typeface="ui-sans-serif" pitchFamily="34" charset="0"/>
                <a:ea typeface="ui-sans-serif" pitchFamily="34" charset="-122"/>
                <a:cs typeface="ui-sans-serif" pitchFamily="34" charset="-120"/>
              </a:rPr>
              <a:t>Processing</a:t>
            </a:r>
            <a:endParaRPr lang="en-US" sz="900" dirty="0"/>
          </a:p>
        </p:txBody>
      </p:sp>
      <p:sp>
        <p:nvSpPr>
          <p:cNvPr id="140" name="Text 31">
            <a:extLst>
              <a:ext uri="{FF2B5EF4-FFF2-40B4-BE49-F238E27FC236}">
                <a16:creationId xmlns:a16="http://schemas.microsoft.com/office/drawing/2014/main" id="{102F1242-50A3-DDFF-2E4C-AB7FCAFD706C}"/>
              </a:ext>
            </a:extLst>
          </p:cNvPr>
          <p:cNvSpPr txBox="1"/>
          <p:nvPr/>
        </p:nvSpPr>
        <p:spPr>
          <a:xfrm>
            <a:off x="5952744" y="5639105"/>
            <a:ext cx="1181405" cy="133502"/>
          </a:xfrm>
          <a:prstGeom prst="rect">
            <a:avLst/>
          </a:prstGeom>
          <a:noFill/>
          <a:ln/>
        </p:spPr>
        <p:txBody>
          <a:bodyPr wrap="square" lIns="0" tIns="0" rIns="0" bIns="0" rtlCol="0" anchor="ctr"/>
          <a:lstStyle/>
          <a:p>
            <a:pPr marL="0" indent="0" algn="ctr">
              <a:buNone/>
            </a:pPr>
            <a:r>
              <a:rPr lang="en-US" sz="900" dirty="0">
                <a:solidFill>
                  <a:srgbClr val="FFFFFF"/>
                </a:solidFill>
                <a:latin typeface="ui-sans-serif" pitchFamily="34" charset="0"/>
                <a:ea typeface="ui-sans-serif" pitchFamily="34" charset="-122"/>
                <a:cs typeface="ui-sans-serif" pitchFamily="34" charset="-120"/>
              </a:rPr>
              <a:t>Resource Recovery</a:t>
            </a:r>
            <a:endParaRPr lang="en-US" sz="900" dirty="0"/>
          </a:p>
        </p:txBody>
      </p:sp>
      <p:sp>
        <p:nvSpPr>
          <p:cNvPr id="141" name="Text 32">
            <a:extLst>
              <a:ext uri="{FF2B5EF4-FFF2-40B4-BE49-F238E27FC236}">
                <a16:creationId xmlns:a16="http://schemas.microsoft.com/office/drawing/2014/main" id="{9E8951FD-71CA-D174-86B9-BD74E86D5AB1}"/>
              </a:ext>
            </a:extLst>
          </p:cNvPr>
          <p:cNvSpPr txBox="1"/>
          <p:nvPr/>
        </p:nvSpPr>
        <p:spPr>
          <a:xfrm>
            <a:off x="7348118" y="5639105"/>
            <a:ext cx="886054" cy="133502"/>
          </a:xfrm>
          <a:prstGeom prst="rect">
            <a:avLst/>
          </a:prstGeom>
          <a:noFill/>
          <a:ln/>
        </p:spPr>
        <p:txBody>
          <a:bodyPr wrap="square" lIns="0" tIns="0" rIns="0" bIns="0" rtlCol="0" anchor="ctr"/>
          <a:lstStyle/>
          <a:p>
            <a:pPr marL="0" indent="0" algn="ctr">
              <a:buNone/>
            </a:pPr>
            <a:r>
              <a:rPr lang="en-US" sz="900" dirty="0">
                <a:solidFill>
                  <a:srgbClr val="FFFFFF"/>
                </a:solidFill>
                <a:latin typeface="ui-sans-serif" pitchFamily="34" charset="0"/>
                <a:ea typeface="ui-sans-serif" pitchFamily="34" charset="-122"/>
                <a:cs typeface="ui-sans-serif" pitchFamily="34" charset="-120"/>
              </a:rPr>
              <a:t>Final Products</a:t>
            </a:r>
            <a:endParaRPr lang="en-US" sz="9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75" name="Shape 0">
            <a:extLst>
              <a:ext uri="{FF2B5EF4-FFF2-40B4-BE49-F238E27FC236}">
                <a16:creationId xmlns:a16="http://schemas.microsoft.com/office/drawing/2014/main" id="{08C734A7-8DC8-A13F-B302-4F2C9A1858D2}"/>
              </a:ext>
            </a:extLst>
          </p:cNvPr>
          <p:cNvSpPr/>
          <p:nvPr/>
        </p:nvSpPr>
        <p:spPr>
          <a:xfrm>
            <a:off x="0" y="0"/>
            <a:ext cx="12191695" cy="6858000"/>
          </a:xfrm>
          <a:prstGeom prst="rect">
            <a:avLst/>
          </a:prstGeom>
          <a:solidFill>
            <a:srgbClr val="000000"/>
          </a:solidFill>
          <a:ln/>
        </p:spPr>
      </p:sp>
      <p:pic>
        <p:nvPicPr>
          <p:cNvPr id="76" name="Image 0" descr="https://page.gensparksite.com/slides_images/ce96ec636b124c0570bb66be44878170.jpg">
            <a:extLst>
              <a:ext uri="{FF2B5EF4-FFF2-40B4-BE49-F238E27FC236}">
                <a16:creationId xmlns:a16="http://schemas.microsoft.com/office/drawing/2014/main" id="{DE7E1D85-C923-2933-D0FA-2BB8B51BDA06}"/>
              </a:ext>
            </a:extLst>
          </p:cNvPr>
          <p:cNvPicPr>
            <a:picLocks noChangeAspect="1"/>
          </p:cNvPicPr>
          <p:nvPr/>
        </p:nvPicPr>
        <p:blipFill>
          <a:blip r:embed="rId3">
            <a:alphaModFix amt="40000"/>
          </a:blip>
          <a:srcRect l="1" r="1"/>
          <a:stretch/>
        </p:blipFill>
        <p:spPr>
          <a:xfrm>
            <a:off x="0" y="0"/>
            <a:ext cx="12191695" cy="6858000"/>
          </a:xfrm>
          <a:prstGeom prst="rect">
            <a:avLst/>
          </a:prstGeom>
        </p:spPr>
      </p:pic>
      <p:sp>
        <p:nvSpPr>
          <p:cNvPr id="77" name="Shape 1">
            <a:extLst>
              <a:ext uri="{FF2B5EF4-FFF2-40B4-BE49-F238E27FC236}">
                <a16:creationId xmlns:a16="http://schemas.microsoft.com/office/drawing/2014/main" id="{E96803F6-4AE5-0C18-5F8A-339F2E8A39EF}"/>
              </a:ext>
            </a:extLst>
          </p:cNvPr>
          <p:cNvSpPr/>
          <p:nvPr/>
        </p:nvSpPr>
        <p:spPr>
          <a:xfrm>
            <a:off x="0" y="0"/>
            <a:ext cx="12191695" cy="6858000"/>
          </a:xfrm>
          <a:prstGeom prst="rect">
            <a:avLst/>
          </a:prstGeom>
          <a:solidFill>
            <a:srgbClr val="000000">
              <a:alpha val="60000"/>
            </a:srgbClr>
          </a:solidFill>
          <a:ln/>
        </p:spPr>
        <p:txBody>
          <a:bodyPr/>
          <a:lstStyle/>
          <a:p>
            <a:endParaRPr lang="en-US" dirty="0"/>
          </a:p>
        </p:txBody>
      </p:sp>
      <p:sp>
        <p:nvSpPr>
          <p:cNvPr id="78" name="Shape 2">
            <a:extLst>
              <a:ext uri="{FF2B5EF4-FFF2-40B4-BE49-F238E27FC236}">
                <a16:creationId xmlns:a16="http://schemas.microsoft.com/office/drawing/2014/main" id="{D0A1ADAD-CCA6-6807-97E8-97B6BA6FA321}"/>
              </a:ext>
            </a:extLst>
          </p:cNvPr>
          <p:cNvSpPr/>
          <p:nvPr/>
        </p:nvSpPr>
        <p:spPr>
          <a:xfrm>
            <a:off x="0" y="0"/>
            <a:ext cx="12191695" cy="533095"/>
          </a:xfrm>
          <a:prstGeom prst="rect">
            <a:avLst/>
          </a:prstGeom>
          <a:solidFill>
            <a:srgbClr val="141414">
              <a:alpha val="80000"/>
            </a:srgbClr>
          </a:solidFill>
          <a:ln/>
        </p:spPr>
      </p:sp>
      <p:sp>
        <p:nvSpPr>
          <p:cNvPr id="79" name="Shape 3">
            <a:extLst>
              <a:ext uri="{FF2B5EF4-FFF2-40B4-BE49-F238E27FC236}">
                <a16:creationId xmlns:a16="http://schemas.microsoft.com/office/drawing/2014/main" id="{9F8DE09B-6724-2DA6-D69E-076F0F6C65CE}"/>
              </a:ext>
            </a:extLst>
          </p:cNvPr>
          <p:cNvSpPr/>
          <p:nvPr/>
        </p:nvSpPr>
        <p:spPr>
          <a:xfrm>
            <a:off x="0" y="513893"/>
            <a:ext cx="12191695" cy="19202"/>
          </a:xfrm>
          <a:prstGeom prst="rect">
            <a:avLst/>
          </a:prstGeom>
          <a:solidFill>
            <a:srgbClr val="FF6432">
              <a:alpha val="60000"/>
            </a:srgbClr>
          </a:solidFill>
          <a:ln/>
        </p:spPr>
      </p:sp>
      <p:sp>
        <p:nvSpPr>
          <p:cNvPr id="80" name="Text 4">
            <a:extLst>
              <a:ext uri="{FF2B5EF4-FFF2-40B4-BE49-F238E27FC236}">
                <a16:creationId xmlns:a16="http://schemas.microsoft.com/office/drawing/2014/main" id="{21C41DB5-86B3-E272-2A9B-AC53EB35281A}"/>
              </a:ext>
            </a:extLst>
          </p:cNvPr>
          <p:cNvSpPr txBox="1"/>
          <p:nvPr/>
        </p:nvSpPr>
        <p:spPr>
          <a:xfrm>
            <a:off x="228600" y="161849"/>
            <a:ext cx="3529584" cy="191110"/>
          </a:xfrm>
          <a:prstGeom prst="rect">
            <a:avLst/>
          </a:prstGeom>
          <a:noFill/>
          <a:ln/>
        </p:spPr>
        <p:txBody>
          <a:bodyPr wrap="square" lIns="0" tIns="0" rIns="0" bIns="0" rtlCol="0" anchor="ctr"/>
          <a:lstStyle/>
          <a:p>
            <a:pPr marL="0" indent="0" algn="l">
              <a:buNone/>
            </a:pPr>
            <a:r>
              <a:rPr lang="en-US" sz="1300" dirty="0">
                <a:solidFill>
                  <a:srgbClr val="000000"/>
                </a:solidFill>
                <a:latin typeface="ui-monospace" pitchFamily="34" charset="0"/>
                <a:ea typeface="ui-monospace" pitchFamily="34" charset="-122"/>
                <a:cs typeface="ui-monospace" pitchFamily="34" charset="-120"/>
              </a:rPr>
              <a:t>MARS MISSION // RECYCLING SYSTEMS</a:t>
            </a:r>
            <a:endParaRPr lang="en-US" sz="1300" dirty="0"/>
          </a:p>
        </p:txBody>
      </p:sp>
      <p:sp>
        <p:nvSpPr>
          <p:cNvPr id="81" name="Text 5">
            <a:extLst>
              <a:ext uri="{FF2B5EF4-FFF2-40B4-BE49-F238E27FC236}">
                <a16:creationId xmlns:a16="http://schemas.microsoft.com/office/drawing/2014/main" id="{C8ECE574-6875-580A-6E44-7BE8EE315EB0}"/>
              </a:ext>
            </a:extLst>
          </p:cNvPr>
          <p:cNvSpPr txBox="1"/>
          <p:nvPr/>
        </p:nvSpPr>
        <p:spPr>
          <a:xfrm>
            <a:off x="9562795" y="181051"/>
            <a:ext cx="2510028" cy="152705"/>
          </a:xfrm>
          <a:prstGeom prst="rect">
            <a:avLst/>
          </a:prstGeom>
          <a:noFill/>
          <a:ln/>
        </p:spPr>
        <p:txBody>
          <a:bodyPr wrap="square" lIns="0" tIns="0" rIns="0" bIns="0" rtlCol="0" anchor="ctr"/>
          <a:lstStyle/>
          <a:p>
            <a:pPr marL="0" indent="0" algn="l">
              <a:buNone/>
            </a:pPr>
            <a:r>
              <a:rPr lang="en-US" sz="1000" dirty="0">
                <a:solidFill>
                  <a:srgbClr val="9CA3AF"/>
                </a:solidFill>
                <a:latin typeface="ui-monospace" pitchFamily="34" charset="0"/>
                <a:ea typeface="ui-monospace" pitchFamily="34" charset="-122"/>
                <a:cs typeface="ui-monospace" pitchFamily="34" charset="-120"/>
              </a:rPr>
              <a:t>JEZERO CRATER · SOL 752 · MARS</a:t>
            </a:r>
            <a:endParaRPr lang="en-US" sz="1000" dirty="0"/>
          </a:p>
        </p:txBody>
      </p:sp>
      <p:sp>
        <p:nvSpPr>
          <p:cNvPr id="82" name="Shape 6">
            <a:extLst>
              <a:ext uri="{FF2B5EF4-FFF2-40B4-BE49-F238E27FC236}">
                <a16:creationId xmlns:a16="http://schemas.microsoft.com/office/drawing/2014/main" id="{814799FF-FEDB-DAA8-78B2-FE15D9C98245}"/>
              </a:ext>
            </a:extLst>
          </p:cNvPr>
          <p:cNvSpPr/>
          <p:nvPr/>
        </p:nvSpPr>
        <p:spPr>
          <a:xfrm>
            <a:off x="11048695" y="914400"/>
            <a:ext cx="914400" cy="5181905"/>
          </a:xfrm>
          <a:prstGeom prst="rect">
            <a:avLst/>
          </a:prstGeom>
          <a:solidFill>
            <a:srgbClr val="141414">
              <a:alpha val="60000"/>
            </a:srgbClr>
          </a:solidFill>
          <a:ln/>
        </p:spPr>
      </p:sp>
      <p:sp>
        <p:nvSpPr>
          <p:cNvPr id="83" name="Shape 7">
            <a:extLst>
              <a:ext uri="{FF2B5EF4-FFF2-40B4-BE49-F238E27FC236}">
                <a16:creationId xmlns:a16="http://schemas.microsoft.com/office/drawing/2014/main" id="{03766498-B338-5E9F-1F8D-1129BE4B13E9}"/>
              </a:ext>
            </a:extLst>
          </p:cNvPr>
          <p:cNvSpPr/>
          <p:nvPr/>
        </p:nvSpPr>
        <p:spPr>
          <a:xfrm>
            <a:off x="11048695" y="914400"/>
            <a:ext cx="9144" cy="5181905"/>
          </a:xfrm>
          <a:prstGeom prst="rect">
            <a:avLst/>
          </a:prstGeom>
          <a:solidFill>
            <a:srgbClr val="FF6432">
              <a:alpha val="60000"/>
            </a:srgbClr>
          </a:solidFill>
          <a:ln/>
        </p:spPr>
      </p:sp>
      <p:sp>
        <p:nvSpPr>
          <p:cNvPr id="84" name="Shape 8">
            <a:extLst>
              <a:ext uri="{FF2B5EF4-FFF2-40B4-BE49-F238E27FC236}">
                <a16:creationId xmlns:a16="http://schemas.microsoft.com/office/drawing/2014/main" id="{5553EAB0-A77E-E2CB-6FA9-CC923D326CCC}"/>
              </a:ext>
            </a:extLst>
          </p:cNvPr>
          <p:cNvSpPr/>
          <p:nvPr/>
        </p:nvSpPr>
        <p:spPr>
          <a:xfrm>
            <a:off x="11358677" y="1067105"/>
            <a:ext cx="304495" cy="400507"/>
          </a:xfrm>
          <a:prstGeom prst="roundRect">
            <a:avLst>
              <a:gd name="adj" fmla="val 300300"/>
            </a:avLst>
          </a:prstGeom>
          <a:noFill/>
          <a:ln w="12700">
            <a:solidFill>
              <a:srgbClr val="E5E7EB"/>
            </a:solidFill>
            <a:prstDash val="solid"/>
          </a:ln>
        </p:spPr>
      </p:sp>
      <p:pic>
        <p:nvPicPr>
          <p:cNvPr id="85" name="Image 1" descr="preencoded.png">
            <a:extLst>
              <a:ext uri="{FF2B5EF4-FFF2-40B4-BE49-F238E27FC236}">
                <a16:creationId xmlns:a16="http://schemas.microsoft.com/office/drawing/2014/main" id="{EF5D49B7-90CE-9191-5C5E-6E0F7AA7BB88}"/>
              </a:ext>
            </a:extLst>
          </p:cNvPr>
          <p:cNvPicPr>
            <a:picLocks noChangeAspect="1"/>
          </p:cNvPicPr>
          <p:nvPr/>
        </p:nvPicPr>
        <p:blipFill>
          <a:blip r:embed="rId4">
            <a:lum bright="70000" contrast="-70000"/>
          </a:blip>
          <a:srcRect t="-43" b="-43"/>
          <a:stretch/>
        </p:blipFill>
        <p:spPr>
          <a:xfrm>
            <a:off x="11444630" y="1181405"/>
            <a:ext cx="133502" cy="152705"/>
          </a:xfrm>
          <a:prstGeom prst="rect">
            <a:avLst/>
          </a:prstGeom>
        </p:spPr>
      </p:pic>
      <p:sp>
        <p:nvSpPr>
          <p:cNvPr id="86" name="Shape 9">
            <a:extLst>
              <a:ext uri="{FF2B5EF4-FFF2-40B4-BE49-F238E27FC236}">
                <a16:creationId xmlns:a16="http://schemas.microsoft.com/office/drawing/2014/main" id="{549EA8DA-91F7-DE88-60FA-94BC858EF081}"/>
              </a:ext>
            </a:extLst>
          </p:cNvPr>
          <p:cNvSpPr/>
          <p:nvPr/>
        </p:nvSpPr>
        <p:spPr>
          <a:xfrm>
            <a:off x="11348618" y="1772107"/>
            <a:ext cx="323698" cy="400507"/>
          </a:xfrm>
          <a:prstGeom prst="roundRect">
            <a:avLst>
              <a:gd name="adj" fmla="val 282486"/>
            </a:avLst>
          </a:prstGeom>
          <a:noFill/>
          <a:ln w="12700">
            <a:solidFill>
              <a:srgbClr val="E5E7EB"/>
            </a:solidFill>
            <a:prstDash val="solid"/>
          </a:ln>
        </p:spPr>
      </p:sp>
      <p:pic>
        <p:nvPicPr>
          <p:cNvPr id="87" name="Image 2" descr="preencoded.png">
            <a:extLst>
              <a:ext uri="{FF2B5EF4-FFF2-40B4-BE49-F238E27FC236}">
                <a16:creationId xmlns:a16="http://schemas.microsoft.com/office/drawing/2014/main" id="{0C979E81-17D0-4509-5B6A-1D0B31F8E07A}"/>
              </a:ext>
            </a:extLst>
          </p:cNvPr>
          <p:cNvPicPr>
            <a:picLocks noChangeAspect="1"/>
          </p:cNvPicPr>
          <p:nvPr/>
        </p:nvPicPr>
        <p:blipFill>
          <a:blip r:embed="rId5">
            <a:lum bright="70000" contrast="-70000"/>
          </a:blip>
          <a:srcRect/>
          <a:stretch/>
        </p:blipFill>
        <p:spPr>
          <a:xfrm>
            <a:off x="11434572" y="1886407"/>
            <a:ext cx="152705" cy="152705"/>
          </a:xfrm>
          <a:prstGeom prst="rect">
            <a:avLst/>
          </a:prstGeom>
        </p:spPr>
      </p:pic>
      <p:sp>
        <p:nvSpPr>
          <p:cNvPr id="88" name="Shape 10">
            <a:extLst>
              <a:ext uri="{FF2B5EF4-FFF2-40B4-BE49-F238E27FC236}">
                <a16:creationId xmlns:a16="http://schemas.microsoft.com/office/drawing/2014/main" id="{D8AE215A-C700-8559-8C4E-F4FB737CB202}"/>
              </a:ext>
            </a:extLst>
          </p:cNvPr>
          <p:cNvSpPr/>
          <p:nvPr/>
        </p:nvSpPr>
        <p:spPr>
          <a:xfrm>
            <a:off x="11358677" y="2476195"/>
            <a:ext cx="304495" cy="400507"/>
          </a:xfrm>
          <a:prstGeom prst="roundRect">
            <a:avLst>
              <a:gd name="adj" fmla="val 300300"/>
            </a:avLst>
          </a:prstGeom>
          <a:noFill/>
          <a:ln w="12700">
            <a:solidFill>
              <a:srgbClr val="E5E7EB"/>
            </a:solidFill>
            <a:prstDash val="solid"/>
          </a:ln>
        </p:spPr>
      </p:sp>
      <p:pic>
        <p:nvPicPr>
          <p:cNvPr id="89" name="Image 3" descr="preencoded.png">
            <a:extLst>
              <a:ext uri="{FF2B5EF4-FFF2-40B4-BE49-F238E27FC236}">
                <a16:creationId xmlns:a16="http://schemas.microsoft.com/office/drawing/2014/main" id="{D3E2D2F1-7C8C-DAE8-030A-CE167B916F8D}"/>
              </a:ext>
            </a:extLst>
          </p:cNvPr>
          <p:cNvPicPr>
            <a:picLocks noChangeAspect="1"/>
          </p:cNvPicPr>
          <p:nvPr/>
        </p:nvPicPr>
        <p:blipFill>
          <a:blip r:embed="rId6">
            <a:lum bright="70000" contrast="-70000"/>
          </a:blip>
          <a:srcRect t="-43" b="-43"/>
          <a:stretch/>
        </p:blipFill>
        <p:spPr>
          <a:xfrm>
            <a:off x="11444630" y="2590495"/>
            <a:ext cx="133502" cy="152705"/>
          </a:xfrm>
          <a:prstGeom prst="rect">
            <a:avLst/>
          </a:prstGeom>
        </p:spPr>
      </p:pic>
      <p:sp>
        <p:nvSpPr>
          <p:cNvPr id="90" name="Shape 11">
            <a:extLst>
              <a:ext uri="{FF2B5EF4-FFF2-40B4-BE49-F238E27FC236}">
                <a16:creationId xmlns:a16="http://schemas.microsoft.com/office/drawing/2014/main" id="{EDBFB216-5A7A-F646-B104-5B7C42C43D90}"/>
              </a:ext>
            </a:extLst>
          </p:cNvPr>
          <p:cNvSpPr/>
          <p:nvPr/>
        </p:nvSpPr>
        <p:spPr>
          <a:xfrm>
            <a:off x="11348618" y="3181198"/>
            <a:ext cx="323698" cy="400507"/>
          </a:xfrm>
          <a:prstGeom prst="roundRect">
            <a:avLst>
              <a:gd name="adj" fmla="val 282486"/>
            </a:avLst>
          </a:prstGeom>
          <a:noFill/>
          <a:ln w="12700">
            <a:solidFill>
              <a:srgbClr val="E5E7EB"/>
            </a:solidFill>
            <a:prstDash val="solid"/>
          </a:ln>
        </p:spPr>
      </p:sp>
      <p:pic>
        <p:nvPicPr>
          <p:cNvPr id="91" name="Image 4" descr="preencoded.png">
            <a:extLst>
              <a:ext uri="{FF2B5EF4-FFF2-40B4-BE49-F238E27FC236}">
                <a16:creationId xmlns:a16="http://schemas.microsoft.com/office/drawing/2014/main" id="{91CC1CF2-75AB-B4EF-4599-762F6E751477}"/>
              </a:ext>
            </a:extLst>
          </p:cNvPr>
          <p:cNvPicPr>
            <a:picLocks noChangeAspect="1"/>
          </p:cNvPicPr>
          <p:nvPr/>
        </p:nvPicPr>
        <p:blipFill>
          <a:blip r:embed="rId7">
            <a:lum bright="70000" contrast="-70000"/>
          </a:blip>
          <a:srcRect/>
          <a:stretch/>
        </p:blipFill>
        <p:spPr>
          <a:xfrm>
            <a:off x="11434572" y="3295498"/>
            <a:ext cx="152705" cy="152705"/>
          </a:xfrm>
          <a:prstGeom prst="rect">
            <a:avLst/>
          </a:prstGeom>
        </p:spPr>
      </p:pic>
      <p:sp>
        <p:nvSpPr>
          <p:cNvPr id="92" name="Shape 12">
            <a:extLst>
              <a:ext uri="{FF2B5EF4-FFF2-40B4-BE49-F238E27FC236}">
                <a16:creationId xmlns:a16="http://schemas.microsoft.com/office/drawing/2014/main" id="{898B4E8B-D6D3-714B-432F-7D7870749103}"/>
              </a:ext>
            </a:extLst>
          </p:cNvPr>
          <p:cNvSpPr/>
          <p:nvPr/>
        </p:nvSpPr>
        <p:spPr>
          <a:xfrm>
            <a:off x="0" y="6476695"/>
            <a:ext cx="12191695" cy="190341"/>
          </a:xfrm>
          <a:prstGeom prst="rect">
            <a:avLst/>
          </a:prstGeom>
          <a:solidFill>
            <a:srgbClr val="141414">
              <a:alpha val="80000"/>
            </a:srgbClr>
          </a:solidFill>
          <a:ln/>
        </p:spPr>
      </p:sp>
      <p:sp>
        <p:nvSpPr>
          <p:cNvPr id="93" name="Shape 13">
            <a:extLst>
              <a:ext uri="{FF2B5EF4-FFF2-40B4-BE49-F238E27FC236}">
                <a16:creationId xmlns:a16="http://schemas.microsoft.com/office/drawing/2014/main" id="{364D6CF3-D7B8-ADB9-73C9-DA44BE0ABEE6}"/>
              </a:ext>
            </a:extLst>
          </p:cNvPr>
          <p:cNvSpPr/>
          <p:nvPr/>
        </p:nvSpPr>
        <p:spPr>
          <a:xfrm>
            <a:off x="0" y="6476695"/>
            <a:ext cx="12191695" cy="9144"/>
          </a:xfrm>
          <a:prstGeom prst="rect">
            <a:avLst/>
          </a:prstGeom>
          <a:solidFill>
            <a:srgbClr val="FF6432">
              <a:alpha val="60000"/>
            </a:srgbClr>
          </a:solidFill>
          <a:ln/>
        </p:spPr>
      </p:sp>
      <p:sp>
        <p:nvSpPr>
          <p:cNvPr id="94" name="Text 14">
            <a:extLst>
              <a:ext uri="{FF2B5EF4-FFF2-40B4-BE49-F238E27FC236}">
                <a16:creationId xmlns:a16="http://schemas.microsoft.com/office/drawing/2014/main" id="{A901E355-A3DE-AB14-B082-512479748CA1}"/>
              </a:ext>
            </a:extLst>
          </p:cNvPr>
          <p:cNvSpPr txBox="1"/>
          <p:nvPr/>
        </p:nvSpPr>
        <p:spPr>
          <a:xfrm>
            <a:off x="228600" y="6596482"/>
            <a:ext cx="3225089" cy="152705"/>
          </a:xfrm>
          <a:prstGeom prst="rect">
            <a:avLst/>
          </a:prstGeom>
          <a:noFill/>
          <a:ln/>
        </p:spPr>
        <p:txBody>
          <a:bodyPr wrap="square" lIns="0" tIns="0" rIns="0" bIns="0" rtlCol="0" anchor="ctr"/>
          <a:lstStyle/>
          <a:p>
            <a:pPr marL="0" indent="0" algn="l">
              <a:buNone/>
            </a:pPr>
            <a:r>
              <a:rPr lang="en-US" sz="1000" dirty="0">
                <a:solidFill>
                  <a:srgbClr val="9CA3AF"/>
                </a:solidFill>
                <a:latin typeface="ui-monospace" pitchFamily="34" charset="0"/>
                <a:ea typeface="ui-monospace" pitchFamily="34" charset="-122"/>
                <a:cs typeface="ui-monospace" pitchFamily="34" charset="-120"/>
              </a:rPr>
              <a:t>SPACETRASH HACK // OUR FUTURE HOME MARS</a:t>
            </a:r>
            <a:endParaRPr lang="en-US" sz="1000" dirty="0"/>
          </a:p>
        </p:txBody>
      </p:sp>
      <p:sp>
        <p:nvSpPr>
          <p:cNvPr id="95" name="Text 15">
            <a:extLst>
              <a:ext uri="{FF2B5EF4-FFF2-40B4-BE49-F238E27FC236}">
                <a16:creationId xmlns:a16="http://schemas.microsoft.com/office/drawing/2014/main" id="{E910739F-9B94-C524-0982-0320B3D09C5B}"/>
              </a:ext>
            </a:extLst>
          </p:cNvPr>
          <p:cNvSpPr txBox="1"/>
          <p:nvPr/>
        </p:nvSpPr>
        <p:spPr>
          <a:xfrm>
            <a:off x="11563502" y="6596482"/>
            <a:ext cx="510235" cy="152705"/>
          </a:xfrm>
          <a:prstGeom prst="rect">
            <a:avLst/>
          </a:prstGeom>
          <a:noFill/>
          <a:ln/>
        </p:spPr>
        <p:txBody>
          <a:bodyPr wrap="square" lIns="0" tIns="0" rIns="0" bIns="0" rtlCol="0" anchor="ctr"/>
          <a:lstStyle/>
          <a:p>
            <a:pPr marL="0" indent="0" algn="l">
              <a:buNone/>
            </a:pPr>
            <a:r>
              <a:rPr lang="en-US" sz="1000" dirty="0">
                <a:solidFill>
                  <a:srgbClr val="000000"/>
                </a:solidFill>
                <a:latin typeface="ui-monospace" pitchFamily="34" charset="0"/>
                <a:ea typeface="ui-monospace" pitchFamily="34" charset="-122"/>
                <a:cs typeface="ui-monospace" pitchFamily="34" charset="-120"/>
              </a:rPr>
              <a:t>10/25</a:t>
            </a:r>
            <a:endParaRPr lang="en-US" sz="1000" dirty="0"/>
          </a:p>
        </p:txBody>
      </p:sp>
      <p:sp>
        <p:nvSpPr>
          <p:cNvPr id="96" name="Text 16">
            <a:extLst>
              <a:ext uri="{FF2B5EF4-FFF2-40B4-BE49-F238E27FC236}">
                <a16:creationId xmlns:a16="http://schemas.microsoft.com/office/drawing/2014/main" id="{853122A8-C43A-22EE-A13F-6A0365EE6322}"/>
              </a:ext>
            </a:extLst>
          </p:cNvPr>
          <p:cNvSpPr txBox="1"/>
          <p:nvPr/>
        </p:nvSpPr>
        <p:spPr>
          <a:xfrm>
            <a:off x="381305" y="733349"/>
            <a:ext cx="5563210" cy="438912"/>
          </a:xfrm>
          <a:prstGeom prst="rect">
            <a:avLst/>
          </a:prstGeom>
          <a:noFill/>
          <a:ln/>
        </p:spPr>
        <p:txBody>
          <a:bodyPr wrap="square" lIns="0" tIns="0" rIns="0" bIns="0" rtlCol="0" anchor="ctr"/>
          <a:lstStyle/>
          <a:p>
            <a:pPr marL="0" indent="0" algn="l">
              <a:buNone/>
            </a:pPr>
            <a:r>
              <a:rPr lang="en-US" sz="2700" b="1" dirty="0">
                <a:solidFill>
                  <a:srgbClr val="FF6832"/>
                </a:solidFill>
                <a:latin typeface="Space Grotesk" pitchFamily="34" charset="0"/>
                <a:ea typeface="Space Grotesk" pitchFamily="34" charset="-122"/>
                <a:cs typeface="Space Grotesk" pitchFamily="34" charset="-120"/>
              </a:rPr>
              <a:t>Pyrolysis Micro-Reactor Module</a:t>
            </a:r>
            <a:endParaRPr lang="en-US" sz="2700" dirty="0"/>
          </a:p>
        </p:txBody>
      </p:sp>
      <p:sp>
        <p:nvSpPr>
          <p:cNvPr id="97" name="Shape 17">
            <a:extLst>
              <a:ext uri="{FF2B5EF4-FFF2-40B4-BE49-F238E27FC236}">
                <a16:creationId xmlns:a16="http://schemas.microsoft.com/office/drawing/2014/main" id="{48F60245-EF32-8F53-3206-CA43D4156D85}"/>
              </a:ext>
            </a:extLst>
          </p:cNvPr>
          <p:cNvSpPr/>
          <p:nvPr/>
        </p:nvSpPr>
        <p:spPr>
          <a:xfrm>
            <a:off x="381305" y="1218895"/>
            <a:ext cx="914400" cy="38405"/>
          </a:xfrm>
          <a:prstGeom prst="rect">
            <a:avLst/>
          </a:prstGeom>
          <a:solidFill>
            <a:srgbClr val="FF6832"/>
          </a:solidFill>
          <a:ln/>
        </p:spPr>
      </p:sp>
      <p:sp>
        <p:nvSpPr>
          <p:cNvPr id="98" name="Shape 18">
            <a:extLst>
              <a:ext uri="{FF2B5EF4-FFF2-40B4-BE49-F238E27FC236}">
                <a16:creationId xmlns:a16="http://schemas.microsoft.com/office/drawing/2014/main" id="{30782A2B-12D3-D472-76BC-9E04516862E5}"/>
              </a:ext>
            </a:extLst>
          </p:cNvPr>
          <p:cNvSpPr/>
          <p:nvPr/>
        </p:nvSpPr>
        <p:spPr>
          <a:xfrm>
            <a:off x="381305" y="1485900"/>
            <a:ext cx="4914900" cy="1561795"/>
          </a:xfrm>
          <a:prstGeom prst="rect">
            <a:avLst/>
          </a:prstGeom>
          <a:solidFill>
            <a:srgbClr val="141414">
              <a:alpha val="70000"/>
            </a:srgbClr>
          </a:solidFill>
          <a:ln/>
        </p:spPr>
      </p:sp>
      <p:sp>
        <p:nvSpPr>
          <p:cNvPr id="99" name="Shape 19">
            <a:extLst>
              <a:ext uri="{FF2B5EF4-FFF2-40B4-BE49-F238E27FC236}">
                <a16:creationId xmlns:a16="http://schemas.microsoft.com/office/drawing/2014/main" id="{414EE7C9-550B-0EC7-A13F-BC87CFAB2A84}"/>
              </a:ext>
            </a:extLst>
          </p:cNvPr>
          <p:cNvSpPr/>
          <p:nvPr/>
        </p:nvSpPr>
        <p:spPr>
          <a:xfrm>
            <a:off x="381305" y="1485900"/>
            <a:ext cx="28346" cy="1561795"/>
          </a:xfrm>
          <a:prstGeom prst="rect">
            <a:avLst/>
          </a:prstGeom>
          <a:solidFill>
            <a:srgbClr val="FF6832"/>
          </a:solidFill>
          <a:ln/>
        </p:spPr>
      </p:sp>
      <p:sp>
        <p:nvSpPr>
          <p:cNvPr id="100" name="Text 20">
            <a:extLst>
              <a:ext uri="{FF2B5EF4-FFF2-40B4-BE49-F238E27FC236}">
                <a16:creationId xmlns:a16="http://schemas.microsoft.com/office/drawing/2014/main" id="{0732F682-3A47-7ABC-0D9D-CAB1DA12941B}"/>
              </a:ext>
            </a:extLst>
          </p:cNvPr>
          <p:cNvSpPr txBox="1"/>
          <p:nvPr/>
        </p:nvSpPr>
        <p:spPr>
          <a:xfrm>
            <a:off x="562356" y="1657807"/>
            <a:ext cx="2048256"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Process Overview</a:t>
            </a:r>
            <a:endParaRPr lang="en-US" sz="1500" dirty="0"/>
          </a:p>
        </p:txBody>
      </p:sp>
      <p:sp>
        <p:nvSpPr>
          <p:cNvPr id="101" name="Text 21">
            <a:extLst>
              <a:ext uri="{FF2B5EF4-FFF2-40B4-BE49-F238E27FC236}">
                <a16:creationId xmlns:a16="http://schemas.microsoft.com/office/drawing/2014/main" id="{67C72E6A-819E-389D-6968-ABCCF945CCE1}"/>
              </a:ext>
            </a:extLst>
          </p:cNvPr>
          <p:cNvSpPr txBox="1"/>
          <p:nvPr/>
        </p:nvSpPr>
        <p:spPr>
          <a:xfrm>
            <a:off x="562356" y="2000707"/>
            <a:ext cx="4448556" cy="8668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Thermal decomposition chamber that processes mixed/complex plastics in low-oxygen conditions. Specialized for multilayer food packaging and composite materials that cannot be directly extruded.</a:t>
            </a:r>
            <a:endParaRPr lang="en-US" sz="1200" dirty="0"/>
          </a:p>
        </p:txBody>
      </p:sp>
      <p:sp>
        <p:nvSpPr>
          <p:cNvPr id="102" name="Shape 22">
            <a:extLst>
              <a:ext uri="{FF2B5EF4-FFF2-40B4-BE49-F238E27FC236}">
                <a16:creationId xmlns:a16="http://schemas.microsoft.com/office/drawing/2014/main" id="{93BF094C-3AE9-8867-7490-E249B0157D69}"/>
              </a:ext>
            </a:extLst>
          </p:cNvPr>
          <p:cNvSpPr/>
          <p:nvPr/>
        </p:nvSpPr>
        <p:spPr>
          <a:xfrm>
            <a:off x="381305" y="3276295"/>
            <a:ext cx="4914900" cy="2247595"/>
          </a:xfrm>
          <a:prstGeom prst="rect">
            <a:avLst/>
          </a:prstGeom>
          <a:solidFill>
            <a:srgbClr val="141414">
              <a:alpha val="70000"/>
            </a:srgbClr>
          </a:solidFill>
          <a:ln/>
        </p:spPr>
      </p:sp>
      <p:sp>
        <p:nvSpPr>
          <p:cNvPr id="103" name="Shape 23">
            <a:extLst>
              <a:ext uri="{FF2B5EF4-FFF2-40B4-BE49-F238E27FC236}">
                <a16:creationId xmlns:a16="http://schemas.microsoft.com/office/drawing/2014/main" id="{2E8E10F8-3F3A-7704-5C74-B6BAAE55591B}"/>
              </a:ext>
            </a:extLst>
          </p:cNvPr>
          <p:cNvSpPr/>
          <p:nvPr/>
        </p:nvSpPr>
        <p:spPr>
          <a:xfrm>
            <a:off x="381304" y="3276295"/>
            <a:ext cx="45719" cy="1988051"/>
          </a:xfrm>
          <a:prstGeom prst="rect">
            <a:avLst/>
          </a:prstGeom>
          <a:solidFill>
            <a:srgbClr val="FF6832"/>
          </a:solidFill>
          <a:ln/>
        </p:spPr>
      </p:sp>
      <p:sp>
        <p:nvSpPr>
          <p:cNvPr id="104" name="Text 24">
            <a:extLst>
              <a:ext uri="{FF2B5EF4-FFF2-40B4-BE49-F238E27FC236}">
                <a16:creationId xmlns:a16="http://schemas.microsoft.com/office/drawing/2014/main" id="{7A769F51-6DB7-EF98-4813-20A078D9F9E1}"/>
              </a:ext>
            </a:extLst>
          </p:cNvPr>
          <p:cNvSpPr txBox="1"/>
          <p:nvPr/>
        </p:nvSpPr>
        <p:spPr>
          <a:xfrm>
            <a:off x="562356" y="3448202"/>
            <a:ext cx="2705710"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Technical Specifications</a:t>
            </a:r>
            <a:endParaRPr lang="en-US" sz="1500" dirty="0"/>
          </a:p>
        </p:txBody>
      </p:sp>
      <p:sp>
        <p:nvSpPr>
          <p:cNvPr id="105" name="Text 25">
            <a:extLst>
              <a:ext uri="{FF2B5EF4-FFF2-40B4-BE49-F238E27FC236}">
                <a16:creationId xmlns:a16="http://schemas.microsoft.com/office/drawing/2014/main" id="{C8DCC6A3-4240-B38A-61AE-8F73E5C3D6D2}"/>
              </a:ext>
            </a:extLst>
          </p:cNvPr>
          <p:cNvSpPr txBox="1"/>
          <p:nvPr/>
        </p:nvSpPr>
        <p:spPr>
          <a:xfrm>
            <a:off x="771754" y="3791102"/>
            <a:ext cx="2809951"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Operating Temperature: 400-600°C</a:t>
            </a:r>
            <a:endParaRPr lang="en-US" sz="1200" dirty="0"/>
          </a:p>
        </p:txBody>
      </p:sp>
      <p:sp>
        <p:nvSpPr>
          <p:cNvPr id="106" name="Text 26">
            <a:extLst>
              <a:ext uri="{FF2B5EF4-FFF2-40B4-BE49-F238E27FC236}">
                <a16:creationId xmlns:a16="http://schemas.microsoft.com/office/drawing/2014/main" id="{E16DF756-1662-354E-11B1-270E09E5899B}"/>
              </a:ext>
            </a:extLst>
          </p:cNvPr>
          <p:cNvSpPr txBox="1"/>
          <p:nvPr/>
        </p:nvSpPr>
        <p:spPr>
          <a:xfrm>
            <a:off x="771754" y="4019702"/>
            <a:ext cx="1905610"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Capacity: 0.5-2 kg/hour</a:t>
            </a:r>
            <a:endParaRPr lang="en-US" sz="1200" dirty="0"/>
          </a:p>
        </p:txBody>
      </p:sp>
      <p:sp>
        <p:nvSpPr>
          <p:cNvPr id="107" name="Text 27">
            <a:extLst>
              <a:ext uri="{FF2B5EF4-FFF2-40B4-BE49-F238E27FC236}">
                <a16:creationId xmlns:a16="http://schemas.microsoft.com/office/drawing/2014/main" id="{95491E8F-BAB2-3AB5-C366-28CC04B393B9}"/>
              </a:ext>
            </a:extLst>
          </p:cNvPr>
          <p:cNvSpPr txBox="1"/>
          <p:nvPr/>
        </p:nvSpPr>
        <p:spPr>
          <a:xfrm>
            <a:off x="771754" y="4248302"/>
            <a:ext cx="2029054"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Power Usage: 0.8-1.5 kW</a:t>
            </a:r>
            <a:endParaRPr lang="en-US" sz="1200" dirty="0"/>
          </a:p>
        </p:txBody>
      </p:sp>
      <p:sp>
        <p:nvSpPr>
          <p:cNvPr id="108" name="Text 28">
            <a:extLst>
              <a:ext uri="{FF2B5EF4-FFF2-40B4-BE49-F238E27FC236}">
                <a16:creationId xmlns:a16="http://schemas.microsoft.com/office/drawing/2014/main" id="{3624136F-D909-FB08-68BE-BB4DF084611A}"/>
              </a:ext>
            </a:extLst>
          </p:cNvPr>
          <p:cNvSpPr txBox="1"/>
          <p:nvPr/>
        </p:nvSpPr>
        <p:spPr>
          <a:xfrm>
            <a:off x="771754" y="4476902"/>
            <a:ext cx="2962656"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Thermal Recovery Efficiency: 65-70%</a:t>
            </a:r>
            <a:endParaRPr lang="en-US" sz="1200" dirty="0"/>
          </a:p>
        </p:txBody>
      </p:sp>
      <p:sp>
        <p:nvSpPr>
          <p:cNvPr id="109" name="Text 29">
            <a:extLst>
              <a:ext uri="{FF2B5EF4-FFF2-40B4-BE49-F238E27FC236}">
                <a16:creationId xmlns:a16="http://schemas.microsoft.com/office/drawing/2014/main" id="{1C5AC17B-BA10-E8FA-B613-2FEE4C41749E}"/>
              </a:ext>
            </a:extLst>
          </p:cNvPr>
          <p:cNvSpPr txBox="1"/>
          <p:nvPr/>
        </p:nvSpPr>
        <p:spPr>
          <a:xfrm>
            <a:off x="771754" y="4705502"/>
            <a:ext cx="2496312"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Gaseous Product Yield: 15-25%</a:t>
            </a:r>
            <a:endParaRPr lang="en-US" sz="1200" dirty="0"/>
          </a:p>
        </p:txBody>
      </p:sp>
      <p:sp>
        <p:nvSpPr>
          <p:cNvPr id="110" name="Text 30">
            <a:extLst>
              <a:ext uri="{FF2B5EF4-FFF2-40B4-BE49-F238E27FC236}">
                <a16:creationId xmlns:a16="http://schemas.microsoft.com/office/drawing/2014/main" id="{450C8355-C2A4-83E7-0B28-0B8002FACE92}"/>
              </a:ext>
            </a:extLst>
          </p:cNvPr>
          <p:cNvSpPr txBox="1"/>
          <p:nvPr/>
        </p:nvSpPr>
        <p:spPr>
          <a:xfrm>
            <a:off x="771754" y="4934102"/>
            <a:ext cx="2057400"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Liquid/Wax Yield: 40-60%</a:t>
            </a:r>
            <a:endParaRPr lang="en-US" sz="1200" dirty="0"/>
          </a:p>
        </p:txBody>
      </p:sp>
      <p:sp>
        <p:nvSpPr>
          <p:cNvPr id="111" name="Text 31">
            <a:extLst>
              <a:ext uri="{FF2B5EF4-FFF2-40B4-BE49-F238E27FC236}">
                <a16:creationId xmlns:a16="http://schemas.microsoft.com/office/drawing/2014/main" id="{49869F92-A16C-A6C3-6B6B-EEA92B7B0155}"/>
              </a:ext>
            </a:extLst>
          </p:cNvPr>
          <p:cNvSpPr txBox="1"/>
          <p:nvPr/>
        </p:nvSpPr>
        <p:spPr>
          <a:xfrm>
            <a:off x="771754" y="5162702"/>
            <a:ext cx="2181758"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Carbon/Char Yield: 20-30%</a:t>
            </a:r>
            <a:endParaRPr lang="en-US" sz="1200" dirty="0"/>
          </a:p>
        </p:txBody>
      </p:sp>
      <p:sp>
        <p:nvSpPr>
          <p:cNvPr id="112" name="Shape 32">
            <a:extLst>
              <a:ext uri="{FF2B5EF4-FFF2-40B4-BE49-F238E27FC236}">
                <a16:creationId xmlns:a16="http://schemas.microsoft.com/office/drawing/2014/main" id="{B3E93197-6F7A-547A-1C4C-A4144DE387DB}"/>
              </a:ext>
            </a:extLst>
          </p:cNvPr>
          <p:cNvSpPr/>
          <p:nvPr/>
        </p:nvSpPr>
        <p:spPr>
          <a:xfrm>
            <a:off x="381305" y="5493861"/>
            <a:ext cx="4914900" cy="957085"/>
          </a:xfrm>
          <a:prstGeom prst="rect">
            <a:avLst/>
          </a:prstGeom>
          <a:solidFill>
            <a:srgbClr val="141414">
              <a:alpha val="70000"/>
            </a:srgbClr>
          </a:solidFill>
          <a:ln/>
        </p:spPr>
      </p:sp>
      <p:sp>
        <p:nvSpPr>
          <p:cNvPr id="113" name="Shape 33">
            <a:extLst>
              <a:ext uri="{FF2B5EF4-FFF2-40B4-BE49-F238E27FC236}">
                <a16:creationId xmlns:a16="http://schemas.microsoft.com/office/drawing/2014/main" id="{C2743817-153B-7E00-3424-52FC518A3FD9}"/>
              </a:ext>
            </a:extLst>
          </p:cNvPr>
          <p:cNvSpPr/>
          <p:nvPr/>
        </p:nvSpPr>
        <p:spPr>
          <a:xfrm>
            <a:off x="372161" y="5460338"/>
            <a:ext cx="45719" cy="768555"/>
          </a:xfrm>
          <a:prstGeom prst="rect">
            <a:avLst/>
          </a:prstGeom>
          <a:solidFill>
            <a:srgbClr val="FF6832"/>
          </a:solidFill>
          <a:ln/>
        </p:spPr>
      </p:sp>
      <p:sp>
        <p:nvSpPr>
          <p:cNvPr id="114" name="Text 34">
            <a:extLst>
              <a:ext uri="{FF2B5EF4-FFF2-40B4-BE49-F238E27FC236}">
                <a16:creationId xmlns:a16="http://schemas.microsoft.com/office/drawing/2014/main" id="{6AF01746-9C1C-A1B5-D9C8-BBA32BF053AC}"/>
              </a:ext>
            </a:extLst>
          </p:cNvPr>
          <p:cNvSpPr txBox="1"/>
          <p:nvPr/>
        </p:nvSpPr>
        <p:spPr>
          <a:xfrm>
            <a:off x="597239" y="5451003"/>
            <a:ext cx="2067458"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Output Utilization</a:t>
            </a:r>
            <a:endParaRPr lang="en-US" sz="1500" dirty="0"/>
          </a:p>
        </p:txBody>
      </p:sp>
      <p:sp>
        <p:nvSpPr>
          <p:cNvPr id="115" name="Text 35">
            <a:extLst>
              <a:ext uri="{FF2B5EF4-FFF2-40B4-BE49-F238E27FC236}">
                <a16:creationId xmlns:a16="http://schemas.microsoft.com/office/drawing/2014/main" id="{010B3116-B5ED-0AB5-E8D8-C4A173FEC4FE}"/>
              </a:ext>
            </a:extLst>
          </p:cNvPr>
          <p:cNvSpPr txBox="1"/>
          <p:nvPr/>
        </p:nvSpPr>
        <p:spPr>
          <a:xfrm>
            <a:off x="761309" y="5737018"/>
            <a:ext cx="3924605"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Gas: Redirected as heating fuel for other modules</a:t>
            </a:r>
            <a:endParaRPr lang="en-US" sz="1200" dirty="0"/>
          </a:p>
        </p:txBody>
      </p:sp>
      <p:sp>
        <p:nvSpPr>
          <p:cNvPr id="116" name="Text 36">
            <a:extLst>
              <a:ext uri="{FF2B5EF4-FFF2-40B4-BE49-F238E27FC236}">
                <a16:creationId xmlns:a16="http://schemas.microsoft.com/office/drawing/2014/main" id="{50287853-D6ED-B075-F578-33C36B90F655}"/>
              </a:ext>
            </a:extLst>
          </p:cNvPr>
          <p:cNvSpPr txBox="1"/>
          <p:nvPr/>
        </p:nvSpPr>
        <p:spPr>
          <a:xfrm>
            <a:off x="752552" y="5933999"/>
            <a:ext cx="4124858"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Liquid/Wax: Used as binder or secondary fuel source</a:t>
            </a:r>
            <a:endParaRPr lang="en-US" sz="1200" dirty="0"/>
          </a:p>
        </p:txBody>
      </p:sp>
      <p:sp>
        <p:nvSpPr>
          <p:cNvPr id="117" name="Text 37">
            <a:extLst>
              <a:ext uri="{FF2B5EF4-FFF2-40B4-BE49-F238E27FC236}">
                <a16:creationId xmlns:a16="http://schemas.microsoft.com/office/drawing/2014/main" id="{8BF30219-0950-BD2F-4312-487506D0E742}"/>
              </a:ext>
            </a:extLst>
          </p:cNvPr>
          <p:cNvSpPr txBox="1"/>
          <p:nvPr/>
        </p:nvSpPr>
        <p:spPr>
          <a:xfrm>
            <a:off x="752552" y="6029335"/>
            <a:ext cx="4696358" cy="4096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Carbon/Char: Filler for composite materials or conductive elements</a:t>
            </a:r>
            <a:endParaRPr lang="en-US" sz="1200" dirty="0"/>
          </a:p>
        </p:txBody>
      </p:sp>
      <p:sp>
        <p:nvSpPr>
          <p:cNvPr id="118" name="Shape 38">
            <a:extLst>
              <a:ext uri="{FF2B5EF4-FFF2-40B4-BE49-F238E27FC236}">
                <a16:creationId xmlns:a16="http://schemas.microsoft.com/office/drawing/2014/main" id="{36278E8B-DEE6-D612-659E-74540804D353}"/>
              </a:ext>
            </a:extLst>
          </p:cNvPr>
          <p:cNvSpPr/>
          <p:nvPr/>
        </p:nvSpPr>
        <p:spPr>
          <a:xfrm>
            <a:off x="5753405" y="1485900"/>
            <a:ext cx="4914900" cy="5191049"/>
          </a:xfrm>
          <a:prstGeom prst="rect">
            <a:avLst/>
          </a:prstGeom>
          <a:noFill/>
          <a:ln w="12700">
            <a:solidFill>
              <a:srgbClr val="FF6432">
                <a:alpha val="40000"/>
              </a:srgbClr>
            </a:solidFill>
            <a:prstDash val="solid"/>
          </a:ln>
        </p:spPr>
      </p:sp>
      <p:sp>
        <p:nvSpPr>
          <p:cNvPr id="119" name="Text 39">
            <a:extLst>
              <a:ext uri="{FF2B5EF4-FFF2-40B4-BE49-F238E27FC236}">
                <a16:creationId xmlns:a16="http://schemas.microsoft.com/office/drawing/2014/main" id="{36AE48D9-FEE8-E59E-80AA-FE3319DD0705}"/>
              </a:ext>
            </a:extLst>
          </p:cNvPr>
          <p:cNvSpPr txBox="1"/>
          <p:nvPr/>
        </p:nvSpPr>
        <p:spPr>
          <a:xfrm>
            <a:off x="5915254" y="1657807"/>
            <a:ext cx="2220163" cy="133502"/>
          </a:xfrm>
          <a:prstGeom prst="rect">
            <a:avLst/>
          </a:prstGeom>
          <a:ln/>
        </p:spPr>
        <p:style>
          <a:lnRef idx="2">
            <a:schemeClr val="dk1"/>
          </a:lnRef>
          <a:fillRef idx="1">
            <a:schemeClr val="lt1"/>
          </a:fillRef>
          <a:effectRef idx="0">
            <a:schemeClr val="dk1"/>
          </a:effectRef>
          <a:fontRef idx="minor">
            <a:schemeClr val="dk1"/>
          </a:fontRef>
        </p:style>
        <p:txBody>
          <a:bodyPr wrap="square" lIns="0" tIns="0" rIns="0" bIns="0" rtlCol="0" anchor="ctr"/>
          <a:lstStyle/>
          <a:p>
            <a:pPr marL="0" indent="0" algn="l">
              <a:buNone/>
            </a:pPr>
            <a:r>
              <a:rPr lang="en-US" sz="900" dirty="0">
                <a:solidFill>
                  <a:srgbClr val="000000"/>
                </a:solidFill>
                <a:latin typeface="ui-monospace" pitchFamily="34" charset="0"/>
                <a:ea typeface="ui-monospace" pitchFamily="34" charset="-122"/>
                <a:cs typeface="ui-monospace" pitchFamily="34" charset="-120"/>
              </a:rPr>
              <a:t>PYROLYSIS PROCESS VISUALIZATION</a:t>
            </a:r>
            <a:endParaRPr lang="en-US" sz="900" dirty="0"/>
          </a:p>
        </p:txBody>
      </p:sp>
      <p:sp>
        <p:nvSpPr>
          <p:cNvPr id="120" name="Shape 40">
            <a:extLst>
              <a:ext uri="{FF2B5EF4-FFF2-40B4-BE49-F238E27FC236}">
                <a16:creationId xmlns:a16="http://schemas.microsoft.com/office/drawing/2014/main" id="{2B2C07FD-F52C-FEAB-31D0-959B9E53EA55}"/>
              </a:ext>
            </a:extLst>
          </p:cNvPr>
          <p:cNvSpPr/>
          <p:nvPr/>
        </p:nvSpPr>
        <p:spPr>
          <a:xfrm>
            <a:off x="7292340" y="2979115"/>
            <a:ext cx="1837944" cy="2371954"/>
          </a:xfrm>
          <a:prstGeom prst="roundRect">
            <a:avLst>
              <a:gd name="adj" fmla="val 2062"/>
            </a:avLst>
          </a:prstGeom>
          <a:solidFill>
            <a:srgbClr val="787878">
              <a:alpha val="80000"/>
            </a:srgbClr>
          </a:solidFill>
          <a:ln w="25400">
            <a:solidFill>
              <a:srgbClr val="FF6432">
                <a:alpha val="80000"/>
              </a:srgbClr>
            </a:solidFill>
            <a:prstDash val="solid"/>
          </a:ln>
        </p:spPr>
      </p:sp>
      <p:sp>
        <p:nvSpPr>
          <p:cNvPr id="121" name="Shape 41">
            <a:extLst>
              <a:ext uri="{FF2B5EF4-FFF2-40B4-BE49-F238E27FC236}">
                <a16:creationId xmlns:a16="http://schemas.microsoft.com/office/drawing/2014/main" id="{1D59EAA9-1CD9-177A-E76D-9877E1F30DE0}"/>
              </a:ext>
            </a:extLst>
          </p:cNvPr>
          <p:cNvSpPr/>
          <p:nvPr/>
        </p:nvSpPr>
        <p:spPr>
          <a:xfrm>
            <a:off x="7292340" y="2091233"/>
            <a:ext cx="1837944" cy="38405"/>
          </a:xfrm>
          <a:prstGeom prst="roundRect">
            <a:avLst>
              <a:gd name="adj" fmla="val 2380940"/>
            </a:avLst>
          </a:prstGeom>
          <a:solidFill>
            <a:srgbClr val="505050">
              <a:alpha val="80000"/>
            </a:srgbClr>
          </a:solidFill>
          <a:ln w="25400">
            <a:solidFill>
              <a:srgbClr val="FF6432">
                <a:alpha val="80000"/>
              </a:srgbClr>
            </a:solidFill>
            <a:prstDash val="solid"/>
          </a:ln>
        </p:spPr>
      </p:sp>
      <p:pic>
        <p:nvPicPr>
          <p:cNvPr id="122" name="Image 5" descr="preencoded.png">
            <a:extLst>
              <a:ext uri="{FF2B5EF4-FFF2-40B4-BE49-F238E27FC236}">
                <a16:creationId xmlns:a16="http://schemas.microsoft.com/office/drawing/2014/main" id="{3C69F433-C499-53DF-B236-1418C7748DCA}"/>
              </a:ext>
            </a:extLst>
          </p:cNvPr>
          <p:cNvPicPr>
            <a:picLocks noChangeAspect="1"/>
          </p:cNvPicPr>
          <p:nvPr/>
        </p:nvPicPr>
        <p:blipFill>
          <a:blip r:embed="rId8">
            <a:lum bright="70000" contrast="-70000"/>
          </a:blip>
          <a:srcRect l="-1118" r="-1118"/>
          <a:stretch/>
        </p:blipFill>
        <p:spPr>
          <a:xfrm>
            <a:off x="7598664" y="2244852"/>
            <a:ext cx="219456" cy="286207"/>
          </a:xfrm>
          <a:prstGeom prst="rect">
            <a:avLst/>
          </a:prstGeom>
        </p:spPr>
      </p:pic>
      <p:sp>
        <p:nvSpPr>
          <p:cNvPr id="123" name="Text 42">
            <a:extLst>
              <a:ext uri="{FF2B5EF4-FFF2-40B4-BE49-F238E27FC236}">
                <a16:creationId xmlns:a16="http://schemas.microsoft.com/office/drawing/2014/main" id="{B7BA104F-2759-6E8B-235D-D6B1348CC750}"/>
              </a:ext>
            </a:extLst>
          </p:cNvPr>
          <p:cNvSpPr txBox="1"/>
          <p:nvPr/>
        </p:nvSpPr>
        <p:spPr>
          <a:xfrm>
            <a:off x="7893101" y="2244852"/>
            <a:ext cx="502920" cy="577732"/>
          </a:xfrm>
          <a:prstGeom prst="rect">
            <a:avLst/>
          </a:prstGeom>
          <a:ln/>
        </p:spPr>
        <p:style>
          <a:lnRef idx="2">
            <a:schemeClr val="dk1"/>
          </a:lnRef>
          <a:fillRef idx="1">
            <a:schemeClr val="lt1"/>
          </a:fillRef>
          <a:effectRef idx="0">
            <a:schemeClr val="dk1"/>
          </a:effectRef>
          <a:fontRef idx="minor">
            <a:schemeClr val="dk1"/>
          </a:fontRef>
        </p:style>
        <p:txBody>
          <a:bodyPr wrap="square" lIns="0" tIns="0" rIns="0" bIns="0" rtlCol="0" anchor="ctr"/>
          <a:lstStyle/>
          <a:p>
            <a:pPr marL="0" indent="0" algn="l">
              <a:buNone/>
            </a:pPr>
            <a:r>
              <a:rPr lang="en-US" sz="900" dirty="0">
                <a:solidFill>
                  <a:srgbClr val="000000"/>
                </a:solidFill>
                <a:latin typeface="ui-sans-serif" pitchFamily="34" charset="0"/>
                <a:ea typeface="ui-sans-serif" pitchFamily="34" charset="-122"/>
                <a:cs typeface="ui-sans-serif" pitchFamily="34" charset="-120"/>
              </a:rPr>
              <a:t>Mixed Waste Input</a:t>
            </a:r>
            <a:endParaRPr lang="en-US" sz="900" dirty="0"/>
          </a:p>
        </p:txBody>
      </p:sp>
      <p:sp>
        <p:nvSpPr>
          <p:cNvPr id="124" name="Shape 43">
            <a:extLst>
              <a:ext uri="{FF2B5EF4-FFF2-40B4-BE49-F238E27FC236}">
                <a16:creationId xmlns:a16="http://schemas.microsoft.com/office/drawing/2014/main" id="{1DCFC648-C155-A75B-13CC-437B50377A9E}"/>
              </a:ext>
            </a:extLst>
          </p:cNvPr>
          <p:cNvSpPr/>
          <p:nvPr/>
        </p:nvSpPr>
        <p:spPr>
          <a:xfrm>
            <a:off x="6374282" y="2091233"/>
            <a:ext cx="743407" cy="38405"/>
          </a:xfrm>
          <a:prstGeom prst="rect">
            <a:avLst/>
          </a:prstGeom>
          <a:solidFill>
            <a:srgbClr val="505050">
              <a:alpha val="80000"/>
            </a:srgbClr>
          </a:solidFill>
          <a:ln w="25400">
            <a:solidFill>
              <a:srgbClr val="FF6432">
                <a:alpha val="80000"/>
              </a:srgbClr>
            </a:solidFill>
            <a:prstDash val="solid"/>
          </a:ln>
        </p:spPr>
      </p:sp>
      <p:sp>
        <p:nvSpPr>
          <p:cNvPr id="125" name="Shape 44">
            <a:extLst>
              <a:ext uri="{FF2B5EF4-FFF2-40B4-BE49-F238E27FC236}">
                <a16:creationId xmlns:a16="http://schemas.microsoft.com/office/drawing/2014/main" id="{0DF8A69F-4BA1-BAC2-DE0D-DB6C59E65675}"/>
              </a:ext>
            </a:extLst>
          </p:cNvPr>
          <p:cNvSpPr/>
          <p:nvPr/>
        </p:nvSpPr>
        <p:spPr>
          <a:xfrm>
            <a:off x="6374282" y="4421124"/>
            <a:ext cx="743407" cy="38405"/>
          </a:xfrm>
          <a:prstGeom prst="rect">
            <a:avLst/>
          </a:prstGeom>
          <a:solidFill>
            <a:srgbClr val="505050">
              <a:alpha val="80000"/>
            </a:srgbClr>
          </a:solidFill>
          <a:ln w="25400">
            <a:solidFill>
              <a:srgbClr val="FF6432">
                <a:alpha val="80000"/>
              </a:srgbClr>
            </a:solidFill>
            <a:prstDash val="solid"/>
          </a:ln>
        </p:spPr>
      </p:sp>
      <p:sp>
        <p:nvSpPr>
          <p:cNvPr id="126" name="Shape 45">
            <a:extLst>
              <a:ext uri="{FF2B5EF4-FFF2-40B4-BE49-F238E27FC236}">
                <a16:creationId xmlns:a16="http://schemas.microsoft.com/office/drawing/2014/main" id="{50D6EBC8-E6DF-373C-9023-1A614E7F91B6}"/>
              </a:ext>
            </a:extLst>
          </p:cNvPr>
          <p:cNvSpPr/>
          <p:nvPr/>
        </p:nvSpPr>
        <p:spPr>
          <a:xfrm>
            <a:off x="6374282" y="3829507"/>
            <a:ext cx="743407" cy="38405"/>
          </a:xfrm>
          <a:prstGeom prst="rect">
            <a:avLst/>
          </a:prstGeom>
          <a:solidFill>
            <a:srgbClr val="505050">
              <a:alpha val="80000"/>
            </a:srgbClr>
          </a:solidFill>
          <a:ln w="25400">
            <a:solidFill>
              <a:srgbClr val="FF6432">
                <a:alpha val="80000"/>
              </a:srgbClr>
            </a:solidFill>
            <a:prstDash val="solid"/>
          </a:ln>
        </p:spPr>
      </p:sp>
      <p:sp>
        <p:nvSpPr>
          <p:cNvPr id="127" name="Text 46">
            <a:extLst>
              <a:ext uri="{FF2B5EF4-FFF2-40B4-BE49-F238E27FC236}">
                <a16:creationId xmlns:a16="http://schemas.microsoft.com/office/drawing/2014/main" id="{560A3318-A629-C042-7EAD-1E467609BB28}"/>
              </a:ext>
            </a:extLst>
          </p:cNvPr>
          <p:cNvSpPr txBox="1"/>
          <p:nvPr/>
        </p:nvSpPr>
        <p:spPr>
          <a:xfrm>
            <a:off x="6374282" y="2101291"/>
            <a:ext cx="305410" cy="133502"/>
          </a:xfrm>
          <a:prstGeom prst="rect">
            <a:avLst/>
          </a:prstGeom>
          <a:ln/>
        </p:spPr>
        <p:style>
          <a:lnRef idx="2">
            <a:schemeClr val="accent1"/>
          </a:lnRef>
          <a:fillRef idx="1">
            <a:schemeClr val="lt1"/>
          </a:fillRef>
          <a:effectRef idx="0">
            <a:schemeClr val="accent1"/>
          </a:effectRef>
          <a:fontRef idx="minor">
            <a:schemeClr val="dk1"/>
          </a:fontRef>
        </p:style>
        <p:txBody>
          <a:bodyPr wrap="square" lIns="0" tIns="0" rIns="0" bIns="0" rtlCol="0" anchor="ctr"/>
          <a:lstStyle/>
          <a:p>
            <a:pPr marL="0" indent="0" algn="l">
              <a:buNone/>
            </a:pPr>
            <a:r>
              <a:rPr lang="en-US" sz="900" dirty="0">
                <a:solidFill>
                  <a:srgbClr val="000000"/>
                </a:solidFill>
                <a:latin typeface="ui-sans-serif" pitchFamily="34" charset="0"/>
                <a:ea typeface="ui-sans-serif" pitchFamily="34" charset="-122"/>
                <a:cs typeface="ui-sans-serif" pitchFamily="34" charset="-120"/>
              </a:rPr>
              <a:t>Gas</a:t>
            </a:r>
            <a:endParaRPr lang="en-US" sz="900" dirty="0"/>
          </a:p>
        </p:txBody>
      </p:sp>
      <p:sp>
        <p:nvSpPr>
          <p:cNvPr id="128" name="Text 47">
            <a:extLst>
              <a:ext uri="{FF2B5EF4-FFF2-40B4-BE49-F238E27FC236}">
                <a16:creationId xmlns:a16="http://schemas.microsoft.com/office/drawing/2014/main" id="{93E4984A-9FAA-B265-D747-D71A2437F1EA}"/>
              </a:ext>
            </a:extLst>
          </p:cNvPr>
          <p:cNvSpPr txBox="1"/>
          <p:nvPr/>
        </p:nvSpPr>
        <p:spPr>
          <a:xfrm>
            <a:off x="6374282" y="4315968"/>
            <a:ext cx="523951" cy="133502"/>
          </a:xfrm>
          <a:prstGeom prst="rect">
            <a:avLst/>
          </a:prstGeom>
          <a:ln/>
        </p:spPr>
        <p:style>
          <a:lnRef idx="2">
            <a:schemeClr val="dk1"/>
          </a:lnRef>
          <a:fillRef idx="1">
            <a:schemeClr val="lt1"/>
          </a:fillRef>
          <a:effectRef idx="0">
            <a:schemeClr val="dk1"/>
          </a:effectRef>
          <a:fontRef idx="minor">
            <a:schemeClr val="dk1"/>
          </a:fontRef>
        </p:style>
        <p:txBody>
          <a:bodyPr wrap="square" lIns="0" tIns="0" rIns="0" bIns="0" rtlCol="0" anchor="ctr"/>
          <a:lstStyle/>
          <a:p>
            <a:pPr marL="0" indent="0" algn="l">
              <a:buNone/>
            </a:pPr>
            <a:r>
              <a:rPr lang="en-US" sz="900" dirty="0">
                <a:solidFill>
                  <a:srgbClr val="000000"/>
                </a:solidFill>
                <a:latin typeface="ui-sans-serif" pitchFamily="34" charset="0"/>
                <a:ea typeface="ui-sans-serif" pitchFamily="34" charset="-122"/>
                <a:cs typeface="ui-sans-serif" pitchFamily="34" charset="-120"/>
              </a:rPr>
              <a:t>Oil/Wax</a:t>
            </a:r>
            <a:endParaRPr lang="en-US" sz="900" dirty="0"/>
          </a:p>
        </p:txBody>
      </p:sp>
      <p:sp>
        <p:nvSpPr>
          <p:cNvPr id="129" name="Text 48">
            <a:extLst>
              <a:ext uri="{FF2B5EF4-FFF2-40B4-BE49-F238E27FC236}">
                <a16:creationId xmlns:a16="http://schemas.microsoft.com/office/drawing/2014/main" id="{ECE3CE87-13D7-FF48-2BAD-A357DDDA77FA}"/>
              </a:ext>
            </a:extLst>
          </p:cNvPr>
          <p:cNvSpPr txBox="1"/>
          <p:nvPr/>
        </p:nvSpPr>
        <p:spPr>
          <a:xfrm>
            <a:off x="6392570" y="3918205"/>
            <a:ext cx="505663" cy="133502"/>
          </a:xfrm>
          <a:prstGeom prst="rect">
            <a:avLst/>
          </a:prstGeom>
          <a:ln/>
        </p:spPr>
        <p:style>
          <a:lnRef idx="2">
            <a:schemeClr val="dk1"/>
          </a:lnRef>
          <a:fillRef idx="1">
            <a:schemeClr val="lt1"/>
          </a:fillRef>
          <a:effectRef idx="0">
            <a:schemeClr val="dk1"/>
          </a:effectRef>
          <a:fontRef idx="minor">
            <a:schemeClr val="dk1"/>
          </a:fontRef>
        </p:style>
        <p:txBody>
          <a:bodyPr wrap="square" lIns="0" tIns="0" rIns="0" bIns="0" rtlCol="0" anchor="ctr"/>
          <a:lstStyle/>
          <a:p>
            <a:pPr marL="0" indent="0" algn="l">
              <a:buNone/>
            </a:pPr>
            <a:r>
              <a:rPr lang="en-US" sz="900" dirty="0">
                <a:solidFill>
                  <a:srgbClr val="000000"/>
                </a:solidFill>
                <a:latin typeface="ui-sans-serif" pitchFamily="34" charset="0"/>
                <a:ea typeface="ui-sans-serif" pitchFamily="34" charset="-122"/>
                <a:cs typeface="ui-sans-serif" pitchFamily="34" charset="-120"/>
              </a:rPr>
              <a:t>Carbon</a:t>
            </a:r>
            <a:endParaRPr lang="en-US" sz="900" dirty="0"/>
          </a:p>
        </p:txBody>
      </p:sp>
      <p:pic>
        <p:nvPicPr>
          <p:cNvPr id="130" name="Image 6" descr="preencoded.png">
            <a:extLst>
              <a:ext uri="{FF2B5EF4-FFF2-40B4-BE49-F238E27FC236}">
                <a16:creationId xmlns:a16="http://schemas.microsoft.com/office/drawing/2014/main" id="{7E421AF8-7DF4-7555-CC8F-5E89AE16596A}"/>
              </a:ext>
            </a:extLst>
          </p:cNvPr>
          <p:cNvPicPr>
            <a:picLocks noChangeAspect="1"/>
          </p:cNvPicPr>
          <p:nvPr/>
        </p:nvPicPr>
        <p:blipFill>
          <a:blip r:embed="rId9"/>
          <a:srcRect t="-530" b="-530"/>
          <a:stretch/>
        </p:blipFill>
        <p:spPr>
          <a:xfrm>
            <a:off x="6600139" y="3275381"/>
            <a:ext cx="247802" cy="286207"/>
          </a:xfrm>
          <a:prstGeom prst="rect">
            <a:avLst/>
          </a:prstGeom>
        </p:spPr>
      </p:pic>
      <p:sp>
        <p:nvSpPr>
          <p:cNvPr id="131" name="Text 49">
            <a:extLst>
              <a:ext uri="{FF2B5EF4-FFF2-40B4-BE49-F238E27FC236}">
                <a16:creationId xmlns:a16="http://schemas.microsoft.com/office/drawing/2014/main" id="{E4E2E37D-C8F9-07CE-A826-664718F80A0B}"/>
              </a:ext>
            </a:extLst>
          </p:cNvPr>
          <p:cNvSpPr txBox="1"/>
          <p:nvPr/>
        </p:nvSpPr>
        <p:spPr>
          <a:xfrm>
            <a:off x="6374282" y="3646627"/>
            <a:ext cx="790956" cy="133502"/>
          </a:xfrm>
          <a:prstGeom prst="rect">
            <a:avLst/>
          </a:prstGeom>
          <a:ln/>
        </p:spPr>
        <p:style>
          <a:lnRef idx="2">
            <a:schemeClr val="accent1"/>
          </a:lnRef>
          <a:fillRef idx="1">
            <a:schemeClr val="lt1"/>
          </a:fillRef>
          <a:effectRef idx="0">
            <a:schemeClr val="accent1"/>
          </a:effectRef>
          <a:fontRef idx="minor">
            <a:schemeClr val="dk1"/>
          </a:fontRef>
        </p:style>
        <p:txBody>
          <a:bodyPr wrap="square" lIns="0" tIns="0" rIns="0" bIns="0" rtlCol="0" anchor="ctr"/>
          <a:lstStyle/>
          <a:p>
            <a:pPr marL="0" indent="0" algn="l">
              <a:buNone/>
            </a:pPr>
            <a:r>
              <a:rPr lang="en-US" sz="900" dirty="0">
                <a:solidFill>
                  <a:srgbClr val="000000"/>
                </a:solidFill>
                <a:latin typeface="ui-sans-serif" pitchFamily="34" charset="0"/>
                <a:ea typeface="ui-sans-serif" pitchFamily="34" charset="-122"/>
                <a:cs typeface="ui-sans-serif" pitchFamily="34" charset="-120"/>
              </a:rPr>
              <a:t>Heat Source</a:t>
            </a:r>
            <a:endParaRPr lang="en-US" sz="900" dirty="0"/>
          </a:p>
        </p:txBody>
      </p:sp>
      <p:sp>
        <p:nvSpPr>
          <p:cNvPr id="132" name="Shape 50">
            <a:extLst>
              <a:ext uri="{FF2B5EF4-FFF2-40B4-BE49-F238E27FC236}">
                <a16:creationId xmlns:a16="http://schemas.microsoft.com/office/drawing/2014/main" id="{C9ED7443-92A0-B65B-3BFA-4609C6F3C475}"/>
              </a:ext>
            </a:extLst>
          </p:cNvPr>
          <p:cNvSpPr/>
          <p:nvPr/>
        </p:nvSpPr>
        <p:spPr>
          <a:xfrm>
            <a:off x="8394192" y="2091233"/>
            <a:ext cx="743407" cy="1190549"/>
          </a:xfrm>
          <a:prstGeom prst="ellipse">
            <a:avLst/>
          </a:prstGeom>
          <a:noFill/>
          <a:ln w="25400">
            <a:solidFill>
              <a:srgbClr val="FF6432">
                <a:alpha val="80000"/>
              </a:srgbClr>
            </a:solidFill>
            <a:prstDash val="solid"/>
          </a:ln>
        </p:spPr>
      </p:sp>
      <p:sp>
        <p:nvSpPr>
          <p:cNvPr id="133" name="Text 51">
            <a:extLst>
              <a:ext uri="{FF2B5EF4-FFF2-40B4-BE49-F238E27FC236}">
                <a16:creationId xmlns:a16="http://schemas.microsoft.com/office/drawing/2014/main" id="{FDF6FBB0-E3BA-B783-0CEE-D46F41961DA3}"/>
              </a:ext>
            </a:extLst>
          </p:cNvPr>
          <p:cNvSpPr txBox="1"/>
          <p:nvPr/>
        </p:nvSpPr>
        <p:spPr>
          <a:xfrm>
            <a:off x="8561527" y="2464308"/>
            <a:ext cx="495605" cy="133502"/>
          </a:xfrm>
          <a:prstGeom prst="rect">
            <a:avLst/>
          </a:prstGeom>
          <a:noFill/>
          <a:ln/>
        </p:spPr>
        <p:txBody>
          <a:bodyPr wrap="square" lIns="0" tIns="0" rIns="0" bIns="0" rtlCol="0" anchor="ctr"/>
          <a:lstStyle/>
          <a:p>
            <a:pPr marL="0" indent="0" algn="ctr">
              <a:buNone/>
            </a:pPr>
            <a:r>
              <a:rPr lang="en-US" sz="900" dirty="0">
                <a:solidFill>
                  <a:schemeClr val="bg1"/>
                </a:solidFill>
                <a:latin typeface="ui-sans-serif" pitchFamily="34" charset="0"/>
                <a:ea typeface="ui-sans-serif" pitchFamily="34" charset="-122"/>
                <a:cs typeface="ui-sans-serif" pitchFamily="34" charset="-120"/>
              </a:rPr>
              <a:t>Energy</a:t>
            </a:r>
            <a:endParaRPr lang="en-US" sz="900" dirty="0">
              <a:solidFill>
                <a:schemeClr val="bg1"/>
              </a:solidFill>
            </a:endParaRPr>
          </a:p>
        </p:txBody>
      </p:sp>
      <p:sp>
        <p:nvSpPr>
          <p:cNvPr id="134" name="Text 52">
            <a:extLst>
              <a:ext uri="{FF2B5EF4-FFF2-40B4-BE49-F238E27FC236}">
                <a16:creationId xmlns:a16="http://schemas.microsoft.com/office/drawing/2014/main" id="{E807B9B9-8722-FED8-BE58-B14E62261342}"/>
              </a:ext>
            </a:extLst>
          </p:cNvPr>
          <p:cNvSpPr txBox="1"/>
          <p:nvPr/>
        </p:nvSpPr>
        <p:spPr>
          <a:xfrm>
            <a:off x="8496605" y="2617013"/>
            <a:ext cx="619963" cy="133502"/>
          </a:xfrm>
          <a:prstGeom prst="rect">
            <a:avLst/>
          </a:prstGeom>
          <a:noFill/>
          <a:ln/>
        </p:spPr>
        <p:txBody>
          <a:bodyPr wrap="square" lIns="0" tIns="0" rIns="0" bIns="0" rtlCol="0" anchor="ctr"/>
          <a:lstStyle/>
          <a:p>
            <a:pPr marL="0" indent="0" algn="ctr">
              <a:buNone/>
            </a:pPr>
            <a:r>
              <a:rPr lang="en-US" sz="900" dirty="0">
                <a:solidFill>
                  <a:schemeClr val="bg1"/>
                </a:solidFill>
                <a:latin typeface="ui-sans-serif" pitchFamily="34" charset="0"/>
                <a:ea typeface="ui-sans-serif" pitchFamily="34" charset="-122"/>
                <a:cs typeface="ui-sans-serif" pitchFamily="34" charset="-120"/>
              </a:rPr>
              <a:t>Recovery</a:t>
            </a:r>
            <a:endParaRPr lang="en-US" sz="900" dirty="0">
              <a:solidFill>
                <a:schemeClr val="bg1"/>
              </a:solidFill>
            </a:endParaRPr>
          </a:p>
        </p:txBody>
      </p:sp>
      <p:sp>
        <p:nvSpPr>
          <p:cNvPr id="135" name="Text 53">
            <a:extLst>
              <a:ext uri="{FF2B5EF4-FFF2-40B4-BE49-F238E27FC236}">
                <a16:creationId xmlns:a16="http://schemas.microsoft.com/office/drawing/2014/main" id="{8CC9477C-19DD-F43D-FD0C-BD8F3B59E76F}"/>
              </a:ext>
            </a:extLst>
          </p:cNvPr>
          <p:cNvSpPr txBox="1"/>
          <p:nvPr/>
        </p:nvSpPr>
        <p:spPr>
          <a:xfrm>
            <a:off x="8624621" y="2768803"/>
            <a:ext cx="362102" cy="133502"/>
          </a:xfrm>
          <a:prstGeom prst="rect">
            <a:avLst/>
          </a:prstGeom>
          <a:noFill/>
          <a:ln/>
        </p:spPr>
        <p:txBody>
          <a:bodyPr wrap="square" lIns="0" tIns="0" rIns="0" bIns="0" rtlCol="0" anchor="ctr"/>
          <a:lstStyle/>
          <a:p>
            <a:pPr marL="0" indent="0" algn="ctr">
              <a:buNone/>
            </a:pPr>
            <a:r>
              <a:rPr lang="en-US" sz="900" dirty="0">
                <a:solidFill>
                  <a:schemeClr val="bg1"/>
                </a:solidFill>
                <a:latin typeface="ui-sans-serif" pitchFamily="34" charset="0"/>
                <a:ea typeface="ui-sans-serif" pitchFamily="34" charset="-122"/>
                <a:cs typeface="ui-sans-serif" pitchFamily="34" charset="-120"/>
              </a:rPr>
              <a:t>Loop</a:t>
            </a:r>
            <a:endParaRPr lang="en-US" sz="900" dirty="0">
              <a:solidFill>
                <a:schemeClr val="bg1"/>
              </a:solidFill>
            </a:endParaRPr>
          </a:p>
        </p:txBody>
      </p:sp>
      <p:sp>
        <p:nvSpPr>
          <p:cNvPr id="136" name="Shape 54">
            <a:extLst>
              <a:ext uri="{FF2B5EF4-FFF2-40B4-BE49-F238E27FC236}">
                <a16:creationId xmlns:a16="http://schemas.microsoft.com/office/drawing/2014/main" id="{1792CAAB-830D-83E9-8B14-9EBD4073B067}"/>
              </a:ext>
            </a:extLst>
          </p:cNvPr>
          <p:cNvSpPr/>
          <p:nvPr/>
        </p:nvSpPr>
        <p:spPr>
          <a:xfrm>
            <a:off x="5877427" y="5507600"/>
            <a:ext cx="4591202" cy="914400"/>
          </a:xfrm>
          <a:prstGeom prst="rect">
            <a:avLst/>
          </a:prstGeom>
          <a:solidFill>
            <a:srgbClr val="141414">
              <a:alpha val="70000"/>
            </a:srgbClr>
          </a:solidFill>
          <a:ln/>
        </p:spPr>
      </p:sp>
      <p:sp>
        <p:nvSpPr>
          <p:cNvPr id="137" name="Shape 55">
            <a:extLst>
              <a:ext uri="{FF2B5EF4-FFF2-40B4-BE49-F238E27FC236}">
                <a16:creationId xmlns:a16="http://schemas.microsoft.com/office/drawing/2014/main" id="{0C7B1E00-DD33-2DFD-B3B5-AD7C3A2EF133}"/>
              </a:ext>
            </a:extLst>
          </p:cNvPr>
          <p:cNvSpPr/>
          <p:nvPr/>
        </p:nvSpPr>
        <p:spPr>
          <a:xfrm>
            <a:off x="5954574" y="5532623"/>
            <a:ext cx="4591202" cy="9144"/>
          </a:xfrm>
          <a:prstGeom prst="rect">
            <a:avLst/>
          </a:prstGeom>
          <a:solidFill>
            <a:srgbClr val="E5E7EB"/>
          </a:solidFill>
          <a:ln/>
        </p:spPr>
      </p:sp>
      <p:sp>
        <p:nvSpPr>
          <p:cNvPr id="138" name="Text 56">
            <a:extLst>
              <a:ext uri="{FF2B5EF4-FFF2-40B4-BE49-F238E27FC236}">
                <a16:creationId xmlns:a16="http://schemas.microsoft.com/office/drawing/2014/main" id="{BEA96CCC-6BEE-06D6-5C64-1ADC009B6FD9}"/>
              </a:ext>
            </a:extLst>
          </p:cNvPr>
          <p:cNvSpPr txBox="1"/>
          <p:nvPr/>
        </p:nvSpPr>
        <p:spPr>
          <a:xfrm>
            <a:off x="7202729" y="6334049"/>
            <a:ext cx="2119579" cy="152705"/>
          </a:xfrm>
          <a:prstGeom prst="rect">
            <a:avLst/>
          </a:prstGeom>
          <a:noFill/>
          <a:ln/>
        </p:spPr>
        <p:txBody>
          <a:bodyPr wrap="square" lIns="0" tIns="0" rIns="0" bIns="0" rtlCol="0" anchor="ctr"/>
          <a:lstStyle/>
          <a:p>
            <a:pPr marL="0" indent="0" algn="ctr">
              <a:buNone/>
            </a:pPr>
            <a:r>
              <a:rPr lang="en-US" sz="1000" dirty="0">
                <a:solidFill>
                  <a:srgbClr val="000000"/>
                </a:solidFill>
                <a:latin typeface="ui-sans-serif" pitchFamily="34" charset="0"/>
                <a:ea typeface="ui-sans-serif" pitchFamily="34" charset="-122"/>
                <a:cs typeface="ui-sans-serif" pitchFamily="34" charset="-120"/>
              </a:rPr>
              <a:t>Energy Recovery Performance</a:t>
            </a:r>
            <a:endParaRPr lang="en-US" sz="1000" dirty="0"/>
          </a:p>
        </p:txBody>
      </p:sp>
      <p:sp>
        <p:nvSpPr>
          <p:cNvPr id="139" name="Text 57">
            <a:extLst>
              <a:ext uri="{FF2B5EF4-FFF2-40B4-BE49-F238E27FC236}">
                <a16:creationId xmlns:a16="http://schemas.microsoft.com/office/drawing/2014/main" id="{74A3A7EF-E1E7-3C8F-B97D-55EFF967A13C}"/>
              </a:ext>
            </a:extLst>
          </p:cNvPr>
          <p:cNvSpPr txBox="1"/>
          <p:nvPr/>
        </p:nvSpPr>
        <p:spPr>
          <a:xfrm>
            <a:off x="6246843" y="5610349"/>
            <a:ext cx="952805" cy="228600"/>
          </a:xfrm>
          <a:prstGeom prst="rect">
            <a:avLst/>
          </a:prstGeom>
          <a:noFill/>
          <a:ln/>
        </p:spPr>
        <p:txBody>
          <a:bodyPr wrap="square" lIns="0" tIns="0" rIns="0" bIns="0" rtlCol="0" anchor="ctr"/>
          <a:lstStyle/>
          <a:p>
            <a:pPr marL="0" indent="0" algn="ctr">
              <a:buNone/>
            </a:pPr>
            <a:r>
              <a:rPr lang="en-US" sz="1500" b="1" dirty="0">
                <a:solidFill>
                  <a:srgbClr val="34D399"/>
                </a:solidFill>
                <a:latin typeface="ui-sans-serif" pitchFamily="34" charset="0"/>
                <a:ea typeface="ui-sans-serif" pitchFamily="34" charset="-122"/>
                <a:cs typeface="ui-sans-serif" pitchFamily="34" charset="-120"/>
              </a:rPr>
              <a:t>65-70%</a:t>
            </a:r>
            <a:endParaRPr lang="en-US" sz="1500" dirty="0"/>
          </a:p>
        </p:txBody>
      </p:sp>
      <p:sp>
        <p:nvSpPr>
          <p:cNvPr id="140" name="Text 58">
            <a:extLst>
              <a:ext uri="{FF2B5EF4-FFF2-40B4-BE49-F238E27FC236}">
                <a16:creationId xmlns:a16="http://schemas.microsoft.com/office/drawing/2014/main" id="{4C315F4A-3773-3C88-2E2B-004757EB68B2}"/>
              </a:ext>
            </a:extLst>
          </p:cNvPr>
          <p:cNvSpPr txBox="1"/>
          <p:nvPr/>
        </p:nvSpPr>
        <p:spPr>
          <a:xfrm>
            <a:off x="6403206" y="5837360"/>
            <a:ext cx="562356" cy="133502"/>
          </a:xfrm>
          <a:prstGeom prst="rect">
            <a:avLst/>
          </a:prstGeom>
          <a:noFill/>
          <a:ln/>
        </p:spPr>
        <p:txBody>
          <a:bodyPr wrap="square" lIns="0" tIns="0" rIns="0" bIns="0" rtlCol="0" anchor="ctr"/>
          <a:lstStyle/>
          <a:p>
            <a:pPr marL="0" indent="0" algn="ctr">
              <a:buNone/>
            </a:pPr>
            <a:r>
              <a:rPr lang="en-US" sz="900" dirty="0">
                <a:solidFill>
                  <a:srgbClr val="D1D5DB"/>
                </a:solidFill>
                <a:latin typeface="ui-sans-serif" pitchFamily="34" charset="0"/>
                <a:ea typeface="ui-sans-serif" pitchFamily="34" charset="-122"/>
                <a:cs typeface="ui-sans-serif" pitchFamily="34" charset="-120"/>
              </a:rPr>
              <a:t>Thermal</a:t>
            </a:r>
            <a:endParaRPr lang="en-US" sz="900" dirty="0"/>
          </a:p>
        </p:txBody>
      </p:sp>
      <p:sp>
        <p:nvSpPr>
          <p:cNvPr id="141" name="Text 59">
            <a:extLst>
              <a:ext uri="{FF2B5EF4-FFF2-40B4-BE49-F238E27FC236}">
                <a16:creationId xmlns:a16="http://schemas.microsoft.com/office/drawing/2014/main" id="{872D8F34-4F77-4FC0-C5D3-DD5523CAC47B}"/>
              </a:ext>
            </a:extLst>
          </p:cNvPr>
          <p:cNvSpPr txBox="1"/>
          <p:nvPr/>
        </p:nvSpPr>
        <p:spPr>
          <a:xfrm>
            <a:off x="6374282" y="5961743"/>
            <a:ext cx="638251" cy="133502"/>
          </a:xfrm>
          <a:prstGeom prst="rect">
            <a:avLst/>
          </a:prstGeom>
          <a:noFill/>
          <a:ln/>
        </p:spPr>
        <p:txBody>
          <a:bodyPr wrap="square" lIns="0" tIns="0" rIns="0" bIns="0" rtlCol="0" anchor="ctr"/>
          <a:lstStyle/>
          <a:p>
            <a:pPr marL="0" indent="0" algn="ctr">
              <a:buNone/>
            </a:pPr>
            <a:r>
              <a:rPr lang="en-US" sz="900" dirty="0">
                <a:solidFill>
                  <a:srgbClr val="D1D5DB"/>
                </a:solidFill>
                <a:latin typeface="ui-sans-serif" pitchFamily="34" charset="0"/>
                <a:ea typeface="ui-sans-serif" pitchFamily="34" charset="-122"/>
                <a:cs typeface="ui-sans-serif" pitchFamily="34" charset="-120"/>
              </a:rPr>
              <a:t>Efficiency</a:t>
            </a:r>
            <a:endParaRPr lang="en-US" sz="900" dirty="0"/>
          </a:p>
        </p:txBody>
      </p:sp>
      <p:sp>
        <p:nvSpPr>
          <p:cNvPr id="142" name="Text 60">
            <a:extLst>
              <a:ext uri="{FF2B5EF4-FFF2-40B4-BE49-F238E27FC236}">
                <a16:creationId xmlns:a16="http://schemas.microsoft.com/office/drawing/2014/main" id="{6CEF936D-0FB5-1D9C-C76F-9D733B1181F1}"/>
              </a:ext>
            </a:extLst>
          </p:cNvPr>
          <p:cNvSpPr txBox="1"/>
          <p:nvPr/>
        </p:nvSpPr>
        <p:spPr>
          <a:xfrm>
            <a:off x="7670108" y="5605344"/>
            <a:ext cx="1305763" cy="228600"/>
          </a:xfrm>
          <a:prstGeom prst="rect">
            <a:avLst/>
          </a:prstGeom>
          <a:noFill/>
          <a:ln/>
        </p:spPr>
        <p:txBody>
          <a:bodyPr wrap="square" lIns="0" tIns="0" rIns="0" bIns="0" rtlCol="0" anchor="ctr"/>
          <a:lstStyle/>
          <a:p>
            <a:pPr marL="0" indent="0" algn="ctr">
              <a:buNone/>
            </a:pPr>
            <a:r>
              <a:rPr lang="en-US" sz="1500" b="1" dirty="0">
                <a:solidFill>
                  <a:srgbClr val="34D399"/>
                </a:solidFill>
                <a:latin typeface="ui-sans-serif" pitchFamily="34" charset="0"/>
                <a:ea typeface="ui-sans-serif" pitchFamily="34" charset="-122"/>
                <a:cs typeface="ui-sans-serif" pitchFamily="34" charset="-120"/>
              </a:rPr>
              <a:t>0.6-0.8 kW</a:t>
            </a:r>
            <a:endParaRPr lang="en-US" sz="1500" dirty="0"/>
          </a:p>
        </p:txBody>
      </p:sp>
      <p:sp>
        <p:nvSpPr>
          <p:cNvPr id="143" name="Text 61">
            <a:extLst>
              <a:ext uri="{FF2B5EF4-FFF2-40B4-BE49-F238E27FC236}">
                <a16:creationId xmlns:a16="http://schemas.microsoft.com/office/drawing/2014/main" id="{9ED3292F-0CAA-B9E0-0324-03C0C7FCAAAA}"/>
              </a:ext>
            </a:extLst>
          </p:cNvPr>
          <p:cNvSpPr txBox="1"/>
          <p:nvPr/>
        </p:nvSpPr>
        <p:spPr>
          <a:xfrm>
            <a:off x="8022032" y="5856973"/>
            <a:ext cx="495605" cy="133502"/>
          </a:xfrm>
          <a:prstGeom prst="rect">
            <a:avLst/>
          </a:prstGeom>
          <a:noFill/>
          <a:ln/>
        </p:spPr>
        <p:txBody>
          <a:bodyPr wrap="square" lIns="0" tIns="0" rIns="0" bIns="0" rtlCol="0" anchor="ctr"/>
          <a:lstStyle/>
          <a:p>
            <a:pPr marL="0" indent="0" algn="ctr">
              <a:buNone/>
            </a:pPr>
            <a:r>
              <a:rPr lang="en-US" sz="900" dirty="0">
                <a:solidFill>
                  <a:srgbClr val="D1D5DB"/>
                </a:solidFill>
                <a:latin typeface="ui-sans-serif" pitchFamily="34" charset="0"/>
                <a:ea typeface="ui-sans-serif" pitchFamily="34" charset="-122"/>
                <a:cs typeface="ui-sans-serif" pitchFamily="34" charset="-120"/>
              </a:rPr>
              <a:t>Energy</a:t>
            </a:r>
            <a:endParaRPr lang="en-US" sz="900" dirty="0"/>
          </a:p>
        </p:txBody>
      </p:sp>
      <p:sp>
        <p:nvSpPr>
          <p:cNvPr id="144" name="Text 62">
            <a:extLst>
              <a:ext uri="{FF2B5EF4-FFF2-40B4-BE49-F238E27FC236}">
                <a16:creationId xmlns:a16="http://schemas.microsoft.com/office/drawing/2014/main" id="{7155A113-F7FF-628E-E11D-3CCC09B9D404}"/>
              </a:ext>
            </a:extLst>
          </p:cNvPr>
          <p:cNvSpPr txBox="1"/>
          <p:nvPr/>
        </p:nvSpPr>
        <p:spPr>
          <a:xfrm>
            <a:off x="7992770" y="5971032"/>
            <a:ext cx="619963" cy="133502"/>
          </a:xfrm>
          <a:prstGeom prst="rect">
            <a:avLst/>
          </a:prstGeom>
          <a:noFill/>
          <a:ln/>
        </p:spPr>
        <p:txBody>
          <a:bodyPr wrap="square" lIns="0" tIns="0" rIns="0" bIns="0" rtlCol="0" anchor="ctr"/>
          <a:lstStyle/>
          <a:p>
            <a:pPr marL="0" indent="0" algn="ctr">
              <a:buNone/>
            </a:pPr>
            <a:r>
              <a:rPr lang="en-US" sz="900" dirty="0">
                <a:solidFill>
                  <a:srgbClr val="D1D5DB"/>
                </a:solidFill>
                <a:latin typeface="ui-sans-serif" pitchFamily="34" charset="0"/>
                <a:ea typeface="ui-sans-serif" pitchFamily="34" charset="-122"/>
                <a:cs typeface="ui-sans-serif" pitchFamily="34" charset="-120"/>
              </a:rPr>
              <a:t>Recovery</a:t>
            </a:r>
            <a:endParaRPr lang="en-US" sz="900" dirty="0"/>
          </a:p>
        </p:txBody>
      </p:sp>
      <p:sp>
        <p:nvSpPr>
          <p:cNvPr id="145" name="Text 63">
            <a:extLst>
              <a:ext uri="{FF2B5EF4-FFF2-40B4-BE49-F238E27FC236}">
                <a16:creationId xmlns:a16="http://schemas.microsoft.com/office/drawing/2014/main" id="{89B79401-83F0-1905-B33B-DD7180C6BF38}"/>
              </a:ext>
            </a:extLst>
          </p:cNvPr>
          <p:cNvSpPr txBox="1"/>
          <p:nvPr/>
        </p:nvSpPr>
        <p:spPr>
          <a:xfrm>
            <a:off x="9298534" y="5565893"/>
            <a:ext cx="952805" cy="228600"/>
          </a:xfrm>
          <a:prstGeom prst="rect">
            <a:avLst/>
          </a:prstGeom>
          <a:noFill/>
          <a:ln/>
        </p:spPr>
        <p:txBody>
          <a:bodyPr wrap="square" lIns="0" tIns="0" rIns="0" bIns="0" rtlCol="0" anchor="ctr"/>
          <a:lstStyle/>
          <a:p>
            <a:pPr marL="0" indent="0" algn="ctr">
              <a:buNone/>
            </a:pPr>
            <a:r>
              <a:rPr lang="en-US" sz="1500" b="1" dirty="0">
                <a:solidFill>
                  <a:srgbClr val="34D399"/>
                </a:solidFill>
                <a:latin typeface="ui-sans-serif" pitchFamily="34" charset="0"/>
                <a:ea typeface="ui-sans-serif" pitchFamily="34" charset="-122"/>
                <a:cs typeface="ui-sans-serif" pitchFamily="34" charset="-120"/>
              </a:rPr>
              <a:t>25-30%</a:t>
            </a:r>
            <a:endParaRPr lang="en-US" sz="1500" dirty="0"/>
          </a:p>
        </p:txBody>
      </p:sp>
      <p:sp>
        <p:nvSpPr>
          <p:cNvPr id="146" name="Text 64">
            <a:extLst>
              <a:ext uri="{FF2B5EF4-FFF2-40B4-BE49-F238E27FC236}">
                <a16:creationId xmlns:a16="http://schemas.microsoft.com/office/drawing/2014/main" id="{213B17B9-CE23-633B-BC37-68371EAF5956}"/>
              </a:ext>
            </a:extLst>
          </p:cNvPr>
          <p:cNvSpPr txBox="1"/>
          <p:nvPr/>
        </p:nvSpPr>
        <p:spPr>
          <a:xfrm>
            <a:off x="9356261" y="5818267"/>
            <a:ext cx="838505" cy="133502"/>
          </a:xfrm>
          <a:prstGeom prst="rect">
            <a:avLst/>
          </a:prstGeom>
          <a:noFill/>
          <a:ln/>
        </p:spPr>
        <p:txBody>
          <a:bodyPr wrap="square" lIns="0" tIns="0" rIns="0" bIns="0" rtlCol="0" anchor="ctr"/>
          <a:lstStyle/>
          <a:p>
            <a:pPr marL="0" indent="0" algn="ctr">
              <a:buNone/>
            </a:pPr>
            <a:r>
              <a:rPr lang="en-US" sz="900" dirty="0">
                <a:solidFill>
                  <a:srgbClr val="D1D5DB"/>
                </a:solidFill>
                <a:latin typeface="ui-sans-serif" pitchFamily="34" charset="0"/>
                <a:ea typeface="ui-sans-serif" pitchFamily="34" charset="-122"/>
                <a:cs typeface="ui-sans-serif" pitchFamily="34" charset="-120"/>
              </a:rPr>
              <a:t>System Mass</a:t>
            </a:r>
            <a:endParaRPr lang="en-US" sz="900" dirty="0"/>
          </a:p>
        </p:txBody>
      </p:sp>
      <p:sp>
        <p:nvSpPr>
          <p:cNvPr id="147" name="Text 65">
            <a:extLst>
              <a:ext uri="{FF2B5EF4-FFF2-40B4-BE49-F238E27FC236}">
                <a16:creationId xmlns:a16="http://schemas.microsoft.com/office/drawing/2014/main" id="{29C58C2C-1EC2-80A3-4E17-61597D469EFB}"/>
              </a:ext>
            </a:extLst>
          </p:cNvPr>
          <p:cNvSpPr txBox="1"/>
          <p:nvPr/>
        </p:nvSpPr>
        <p:spPr>
          <a:xfrm>
            <a:off x="9412834" y="5990878"/>
            <a:ext cx="657454" cy="133502"/>
          </a:xfrm>
          <a:prstGeom prst="rect">
            <a:avLst/>
          </a:prstGeom>
          <a:noFill/>
          <a:ln/>
        </p:spPr>
        <p:txBody>
          <a:bodyPr wrap="square" lIns="0" tIns="0" rIns="0" bIns="0" rtlCol="0" anchor="ctr"/>
          <a:lstStyle/>
          <a:p>
            <a:pPr marL="0" indent="0" algn="ctr">
              <a:buNone/>
            </a:pPr>
            <a:r>
              <a:rPr lang="en-US" sz="900" dirty="0">
                <a:solidFill>
                  <a:srgbClr val="D1D5DB"/>
                </a:solidFill>
                <a:latin typeface="ui-sans-serif" pitchFamily="34" charset="0"/>
                <a:ea typeface="ui-sans-serif" pitchFamily="34" charset="-122"/>
                <a:cs typeface="ui-sans-serif" pitchFamily="34" charset="-120"/>
              </a:rPr>
              <a:t>Reduction</a:t>
            </a:r>
            <a:endParaRPr lang="en-US" sz="9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40" name="Shape 0">
            <a:extLst>
              <a:ext uri="{FF2B5EF4-FFF2-40B4-BE49-F238E27FC236}">
                <a16:creationId xmlns:a16="http://schemas.microsoft.com/office/drawing/2014/main" id="{CC3364DF-1371-6AD8-EDB5-500A2592949B}"/>
              </a:ext>
            </a:extLst>
          </p:cNvPr>
          <p:cNvSpPr/>
          <p:nvPr/>
        </p:nvSpPr>
        <p:spPr>
          <a:xfrm>
            <a:off x="0" y="0"/>
            <a:ext cx="12191695" cy="6858000"/>
          </a:xfrm>
          <a:prstGeom prst="rect">
            <a:avLst/>
          </a:prstGeom>
          <a:solidFill>
            <a:srgbClr val="000000"/>
          </a:solidFill>
          <a:ln/>
        </p:spPr>
      </p:sp>
      <p:pic>
        <p:nvPicPr>
          <p:cNvPr id="41" name="Image 0" descr="https://page.gensparksite.com/slides_images/ce96ec636b124c0570bb66be44878170.jpg">
            <a:extLst>
              <a:ext uri="{FF2B5EF4-FFF2-40B4-BE49-F238E27FC236}">
                <a16:creationId xmlns:a16="http://schemas.microsoft.com/office/drawing/2014/main" id="{A9B29F79-5215-CA66-DCAD-A6B7FD19791A}"/>
              </a:ext>
            </a:extLst>
          </p:cNvPr>
          <p:cNvPicPr>
            <a:picLocks noChangeAspect="1"/>
          </p:cNvPicPr>
          <p:nvPr/>
        </p:nvPicPr>
        <p:blipFill>
          <a:blip r:embed="rId3">
            <a:alphaModFix amt="30000"/>
          </a:blip>
          <a:srcRect l="1" r="1"/>
          <a:stretch/>
        </p:blipFill>
        <p:spPr>
          <a:xfrm>
            <a:off x="0" y="0"/>
            <a:ext cx="12191695" cy="6858000"/>
          </a:xfrm>
          <a:prstGeom prst="rect">
            <a:avLst/>
          </a:prstGeom>
        </p:spPr>
      </p:pic>
      <p:sp>
        <p:nvSpPr>
          <p:cNvPr id="42" name="Shape 1">
            <a:extLst>
              <a:ext uri="{FF2B5EF4-FFF2-40B4-BE49-F238E27FC236}">
                <a16:creationId xmlns:a16="http://schemas.microsoft.com/office/drawing/2014/main" id="{43E494BB-551C-8518-A213-34F78253ADC1}"/>
              </a:ext>
            </a:extLst>
          </p:cNvPr>
          <p:cNvSpPr/>
          <p:nvPr/>
        </p:nvSpPr>
        <p:spPr>
          <a:xfrm>
            <a:off x="0" y="0"/>
            <a:ext cx="12191695" cy="6858000"/>
          </a:xfrm>
          <a:prstGeom prst="rect">
            <a:avLst/>
          </a:prstGeom>
          <a:solidFill>
            <a:srgbClr val="000000">
              <a:alpha val="70000"/>
            </a:srgbClr>
          </a:solidFill>
          <a:ln/>
        </p:spPr>
      </p:sp>
      <p:sp>
        <p:nvSpPr>
          <p:cNvPr id="43" name="Shape 2">
            <a:extLst>
              <a:ext uri="{FF2B5EF4-FFF2-40B4-BE49-F238E27FC236}">
                <a16:creationId xmlns:a16="http://schemas.microsoft.com/office/drawing/2014/main" id="{237504A6-B84A-36FA-5D59-69E0CDDCBBC1}"/>
              </a:ext>
            </a:extLst>
          </p:cNvPr>
          <p:cNvSpPr/>
          <p:nvPr/>
        </p:nvSpPr>
        <p:spPr>
          <a:xfrm>
            <a:off x="0" y="0"/>
            <a:ext cx="12191695" cy="533095"/>
          </a:xfrm>
          <a:prstGeom prst="rect">
            <a:avLst/>
          </a:prstGeom>
          <a:solidFill>
            <a:srgbClr val="141414">
              <a:alpha val="80000"/>
            </a:srgbClr>
          </a:solidFill>
          <a:ln/>
        </p:spPr>
      </p:sp>
      <p:sp>
        <p:nvSpPr>
          <p:cNvPr id="44" name="Shape 3">
            <a:extLst>
              <a:ext uri="{FF2B5EF4-FFF2-40B4-BE49-F238E27FC236}">
                <a16:creationId xmlns:a16="http://schemas.microsoft.com/office/drawing/2014/main" id="{B90DE038-2EBB-D02E-EAE2-4FB33857740E}"/>
              </a:ext>
            </a:extLst>
          </p:cNvPr>
          <p:cNvSpPr/>
          <p:nvPr/>
        </p:nvSpPr>
        <p:spPr>
          <a:xfrm>
            <a:off x="0" y="513893"/>
            <a:ext cx="12191695" cy="19202"/>
          </a:xfrm>
          <a:prstGeom prst="rect">
            <a:avLst/>
          </a:prstGeom>
          <a:solidFill>
            <a:srgbClr val="FF6432">
              <a:alpha val="60000"/>
            </a:srgbClr>
          </a:solidFill>
          <a:ln/>
        </p:spPr>
      </p:sp>
      <p:sp>
        <p:nvSpPr>
          <p:cNvPr id="45" name="Text 4">
            <a:extLst>
              <a:ext uri="{FF2B5EF4-FFF2-40B4-BE49-F238E27FC236}">
                <a16:creationId xmlns:a16="http://schemas.microsoft.com/office/drawing/2014/main" id="{60CE9110-F073-A0AB-B145-E168627EA7C7}"/>
              </a:ext>
            </a:extLst>
          </p:cNvPr>
          <p:cNvSpPr txBox="1"/>
          <p:nvPr/>
        </p:nvSpPr>
        <p:spPr>
          <a:xfrm>
            <a:off x="228600" y="161849"/>
            <a:ext cx="4253789" cy="191110"/>
          </a:xfrm>
          <a:prstGeom prst="rect">
            <a:avLst/>
          </a:prstGeom>
          <a:noFill/>
          <a:ln/>
        </p:spPr>
        <p:txBody>
          <a:bodyPr wrap="square" lIns="0" tIns="0" rIns="0" bIns="0" rtlCol="0" anchor="ctr"/>
          <a:lstStyle/>
          <a:p>
            <a:pPr marL="0" indent="0" algn="l">
              <a:buNone/>
            </a:pPr>
            <a:r>
              <a:rPr lang="en-US" sz="1300" dirty="0">
                <a:solidFill>
                  <a:srgbClr val="000000"/>
                </a:solidFill>
                <a:latin typeface="ui-monospace" pitchFamily="34" charset="0"/>
                <a:ea typeface="ui-monospace" pitchFamily="34" charset="-122"/>
                <a:cs typeface="ui-monospace" pitchFamily="34" charset="-120"/>
              </a:rPr>
              <a:t>SYSTEM WORKFLOW // PROCESS VISUALIZATION</a:t>
            </a:r>
            <a:endParaRPr lang="en-US" sz="1300" dirty="0"/>
          </a:p>
        </p:txBody>
      </p:sp>
      <p:sp>
        <p:nvSpPr>
          <p:cNvPr id="46" name="Text 5">
            <a:extLst>
              <a:ext uri="{FF2B5EF4-FFF2-40B4-BE49-F238E27FC236}">
                <a16:creationId xmlns:a16="http://schemas.microsoft.com/office/drawing/2014/main" id="{067E38DE-2E1B-B6DE-907B-992154511E73}"/>
              </a:ext>
            </a:extLst>
          </p:cNvPr>
          <p:cNvSpPr txBox="1"/>
          <p:nvPr/>
        </p:nvSpPr>
        <p:spPr>
          <a:xfrm>
            <a:off x="8682228" y="181051"/>
            <a:ext cx="3386938" cy="152705"/>
          </a:xfrm>
          <a:prstGeom prst="rect">
            <a:avLst/>
          </a:prstGeom>
          <a:noFill/>
          <a:ln/>
        </p:spPr>
        <p:txBody>
          <a:bodyPr wrap="square" lIns="0" tIns="0" rIns="0" bIns="0" rtlCol="0" anchor="ctr"/>
          <a:lstStyle/>
          <a:p>
            <a:pPr marL="0" indent="0" algn="l">
              <a:buNone/>
            </a:pPr>
            <a:r>
              <a:rPr lang="en-US" sz="1000" dirty="0">
                <a:solidFill>
                  <a:srgbClr val="9CA3AF"/>
                </a:solidFill>
                <a:latin typeface="ui-monospace" pitchFamily="34" charset="0"/>
                <a:ea typeface="ui-monospace" pitchFamily="34" charset="-122"/>
                <a:cs typeface="ui-monospace" pitchFamily="34" charset="-120"/>
              </a:rPr>
              <a:t>END-TO-END PROCESS · MATERIAL FLOW · MARS</a:t>
            </a:r>
            <a:endParaRPr lang="en-US" sz="1000" dirty="0"/>
          </a:p>
        </p:txBody>
      </p:sp>
      <p:sp>
        <p:nvSpPr>
          <p:cNvPr id="47" name="Shape 6">
            <a:extLst>
              <a:ext uri="{FF2B5EF4-FFF2-40B4-BE49-F238E27FC236}">
                <a16:creationId xmlns:a16="http://schemas.microsoft.com/office/drawing/2014/main" id="{29793FF6-B7C3-1074-BB35-CA4600BB0E75}"/>
              </a:ext>
            </a:extLst>
          </p:cNvPr>
          <p:cNvSpPr/>
          <p:nvPr/>
        </p:nvSpPr>
        <p:spPr>
          <a:xfrm>
            <a:off x="75895" y="1880006"/>
            <a:ext cx="38405" cy="761695"/>
          </a:xfrm>
          <a:prstGeom prst="rect">
            <a:avLst/>
          </a:prstGeom>
          <a:solidFill>
            <a:srgbClr val="FF6432">
              <a:alpha val="60000"/>
            </a:srgbClr>
          </a:solidFill>
          <a:ln/>
        </p:spPr>
      </p:sp>
      <p:sp>
        <p:nvSpPr>
          <p:cNvPr id="48" name="Shape 7">
            <a:extLst>
              <a:ext uri="{FF2B5EF4-FFF2-40B4-BE49-F238E27FC236}">
                <a16:creationId xmlns:a16="http://schemas.microsoft.com/office/drawing/2014/main" id="{F83FD980-F3B9-16C9-7F34-75A45D965984}"/>
              </a:ext>
            </a:extLst>
          </p:cNvPr>
          <p:cNvSpPr/>
          <p:nvPr/>
        </p:nvSpPr>
        <p:spPr>
          <a:xfrm>
            <a:off x="75895" y="3353105"/>
            <a:ext cx="38405" cy="761695"/>
          </a:xfrm>
          <a:prstGeom prst="rect">
            <a:avLst/>
          </a:prstGeom>
          <a:solidFill>
            <a:srgbClr val="FF6432">
              <a:alpha val="60000"/>
            </a:srgbClr>
          </a:solidFill>
          <a:ln/>
        </p:spPr>
      </p:sp>
      <p:sp>
        <p:nvSpPr>
          <p:cNvPr id="49" name="Shape 8">
            <a:extLst>
              <a:ext uri="{FF2B5EF4-FFF2-40B4-BE49-F238E27FC236}">
                <a16:creationId xmlns:a16="http://schemas.microsoft.com/office/drawing/2014/main" id="{DBD3E817-4C2C-80B0-94EB-61793C01780B}"/>
              </a:ext>
            </a:extLst>
          </p:cNvPr>
          <p:cNvSpPr/>
          <p:nvPr/>
        </p:nvSpPr>
        <p:spPr>
          <a:xfrm>
            <a:off x="75895" y="4826203"/>
            <a:ext cx="38405" cy="761695"/>
          </a:xfrm>
          <a:prstGeom prst="rect">
            <a:avLst/>
          </a:prstGeom>
          <a:solidFill>
            <a:srgbClr val="FF6432">
              <a:alpha val="60000"/>
            </a:srgbClr>
          </a:solidFill>
          <a:ln/>
        </p:spPr>
      </p:sp>
      <p:sp>
        <p:nvSpPr>
          <p:cNvPr id="50" name="Shape 9">
            <a:extLst>
              <a:ext uri="{FF2B5EF4-FFF2-40B4-BE49-F238E27FC236}">
                <a16:creationId xmlns:a16="http://schemas.microsoft.com/office/drawing/2014/main" id="{12881F01-ABCC-62AC-A05D-52BD39A621E6}"/>
              </a:ext>
            </a:extLst>
          </p:cNvPr>
          <p:cNvSpPr/>
          <p:nvPr/>
        </p:nvSpPr>
        <p:spPr>
          <a:xfrm>
            <a:off x="12077395" y="1880006"/>
            <a:ext cx="38405" cy="761695"/>
          </a:xfrm>
          <a:prstGeom prst="rect">
            <a:avLst/>
          </a:prstGeom>
          <a:solidFill>
            <a:srgbClr val="FF6432">
              <a:alpha val="60000"/>
            </a:srgbClr>
          </a:solidFill>
          <a:ln/>
        </p:spPr>
      </p:sp>
      <p:sp>
        <p:nvSpPr>
          <p:cNvPr id="51" name="Shape 10">
            <a:extLst>
              <a:ext uri="{FF2B5EF4-FFF2-40B4-BE49-F238E27FC236}">
                <a16:creationId xmlns:a16="http://schemas.microsoft.com/office/drawing/2014/main" id="{946FB5A5-4F31-B8CF-59AD-28214DDC385D}"/>
              </a:ext>
            </a:extLst>
          </p:cNvPr>
          <p:cNvSpPr/>
          <p:nvPr/>
        </p:nvSpPr>
        <p:spPr>
          <a:xfrm>
            <a:off x="12077395" y="3353105"/>
            <a:ext cx="38405" cy="761695"/>
          </a:xfrm>
          <a:prstGeom prst="rect">
            <a:avLst/>
          </a:prstGeom>
          <a:solidFill>
            <a:srgbClr val="FF6432">
              <a:alpha val="60000"/>
            </a:srgbClr>
          </a:solidFill>
          <a:ln/>
        </p:spPr>
      </p:sp>
      <p:sp>
        <p:nvSpPr>
          <p:cNvPr id="52" name="Shape 11">
            <a:extLst>
              <a:ext uri="{FF2B5EF4-FFF2-40B4-BE49-F238E27FC236}">
                <a16:creationId xmlns:a16="http://schemas.microsoft.com/office/drawing/2014/main" id="{655C46DC-0FE7-2214-555E-C2004419FD0F}"/>
              </a:ext>
            </a:extLst>
          </p:cNvPr>
          <p:cNvSpPr/>
          <p:nvPr/>
        </p:nvSpPr>
        <p:spPr>
          <a:xfrm>
            <a:off x="12077395" y="4826203"/>
            <a:ext cx="38405" cy="761695"/>
          </a:xfrm>
          <a:prstGeom prst="rect">
            <a:avLst/>
          </a:prstGeom>
          <a:solidFill>
            <a:srgbClr val="FF6432">
              <a:alpha val="60000"/>
            </a:srgbClr>
          </a:solidFill>
          <a:ln/>
        </p:spPr>
      </p:sp>
      <p:sp>
        <p:nvSpPr>
          <p:cNvPr id="53" name="Shape 12">
            <a:extLst>
              <a:ext uri="{FF2B5EF4-FFF2-40B4-BE49-F238E27FC236}">
                <a16:creationId xmlns:a16="http://schemas.microsoft.com/office/drawing/2014/main" id="{AA50A017-62F6-D10D-778B-46DCAC3BE719}"/>
              </a:ext>
            </a:extLst>
          </p:cNvPr>
          <p:cNvSpPr/>
          <p:nvPr/>
        </p:nvSpPr>
        <p:spPr>
          <a:xfrm>
            <a:off x="0" y="6476695"/>
            <a:ext cx="12191695" cy="381305"/>
          </a:xfrm>
          <a:prstGeom prst="rect">
            <a:avLst/>
          </a:prstGeom>
          <a:solidFill>
            <a:srgbClr val="141414">
              <a:alpha val="80000"/>
            </a:srgbClr>
          </a:solidFill>
          <a:ln/>
        </p:spPr>
      </p:sp>
      <p:sp>
        <p:nvSpPr>
          <p:cNvPr id="54" name="Shape 13">
            <a:extLst>
              <a:ext uri="{FF2B5EF4-FFF2-40B4-BE49-F238E27FC236}">
                <a16:creationId xmlns:a16="http://schemas.microsoft.com/office/drawing/2014/main" id="{E2AADD8C-4F0E-F1AF-A85A-955DFA969F0D}"/>
              </a:ext>
            </a:extLst>
          </p:cNvPr>
          <p:cNvSpPr/>
          <p:nvPr/>
        </p:nvSpPr>
        <p:spPr>
          <a:xfrm>
            <a:off x="0" y="6476695"/>
            <a:ext cx="12191695" cy="9144"/>
          </a:xfrm>
          <a:prstGeom prst="rect">
            <a:avLst/>
          </a:prstGeom>
          <a:solidFill>
            <a:srgbClr val="FF6432">
              <a:alpha val="60000"/>
            </a:srgbClr>
          </a:solidFill>
          <a:ln/>
        </p:spPr>
      </p:sp>
      <p:sp>
        <p:nvSpPr>
          <p:cNvPr id="55" name="Text 14">
            <a:extLst>
              <a:ext uri="{FF2B5EF4-FFF2-40B4-BE49-F238E27FC236}">
                <a16:creationId xmlns:a16="http://schemas.microsoft.com/office/drawing/2014/main" id="{CF36EF64-A5C4-5B98-6FAC-4B1CF9957381}"/>
              </a:ext>
            </a:extLst>
          </p:cNvPr>
          <p:cNvSpPr txBox="1"/>
          <p:nvPr/>
        </p:nvSpPr>
        <p:spPr>
          <a:xfrm>
            <a:off x="228600" y="6596482"/>
            <a:ext cx="3225089" cy="152705"/>
          </a:xfrm>
          <a:prstGeom prst="rect">
            <a:avLst/>
          </a:prstGeom>
          <a:noFill/>
          <a:ln/>
        </p:spPr>
        <p:txBody>
          <a:bodyPr wrap="square" lIns="0" tIns="0" rIns="0" bIns="0" rtlCol="0" anchor="ctr"/>
          <a:lstStyle/>
          <a:p>
            <a:pPr marL="0" indent="0" algn="l">
              <a:buNone/>
            </a:pPr>
            <a:r>
              <a:rPr lang="en-US" sz="1000" dirty="0">
                <a:solidFill>
                  <a:srgbClr val="9CA3AF"/>
                </a:solidFill>
                <a:latin typeface="ui-monospace" pitchFamily="34" charset="0"/>
                <a:ea typeface="ui-monospace" pitchFamily="34" charset="-122"/>
                <a:cs typeface="ui-monospace" pitchFamily="34" charset="-120"/>
              </a:rPr>
              <a:t>SPACETRASH HACK // OUR FUTURE HOME MARS</a:t>
            </a:r>
            <a:endParaRPr lang="en-US" sz="1000" dirty="0"/>
          </a:p>
        </p:txBody>
      </p:sp>
      <p:sp>
        <p:nvSpPr>
          <p:cNvPr id="56" name="Text 15">
            <a:extLst>
              <a:ext uri="{FF2B5EF4-FFF2-40B4-BE49-F238E27FC236}">
                <a16:creationId xmlns:a16="http://schemas.microsoft.com/office/drawing/2014/main" id="{2DFA083A-1DFA-A012-A56F-D4989998D8EF}"/>
              </a:ext>
            </a:extLst>
          </p:cNvPr>
          <p:cNvSpPr txBox="1"/>
          <p:nvPr/>
        </p:nvSpPr>
        <p:spPr>
          <a:xfrm>
            <a:off x="11563502" y="6596482"/>
            <a:ext cx="510235" cy="152705"/>
          </a:xfrm>
          <a:prstGeom prst="rect">
            <a:avLst/>
          </a:prstGeom>
          <a:noFill/>
          <a:ln/>
        </p:spPr>
        <p:txBody>
          <a:bodyPr wrap="square" lIns="0" tIns="0" rIns="0" bIns="0" rtlCol="0" anchor="ctr"/>
          <a:lstStyle/>
          <a:p>
            <a:pPr marL="0" indent="0" algn="l">
              <a:buNone/>
            </a:pPr>
            <a:r>
              <a:rPr lang="en-US" sz="1000" dirty="0">
                <a:solidFill>
                  <a:srgbClr val="000000"/>
                </a:solidFill>
                <a:latin typeface="ui-monospace" pitchFamily="34" charset="0"/>
                <a:ea typeface="ui-monospace" pitchFamily="34" charset="-122"/>
                <a:cs typeface="ui-monospace" pitchFamily="34" charset="-120"/>
              </a:rPr>
              <a:t>18/25</a:t>
            </a:r>
            <a:endParaRPr lang="en-US" sz="1000" dirty="0"/>
          </a:p>
        </p:txBody>
      </p:sp>
      <p:sp>
        <p:nvSpPr>
          <p:cNvPr id="57" name="Text 16">
            <a:extLst>
              <a:ext uri="{FF2B5EF4-FFF2-40B4-BE49-F238E27FC236}">
                <a16:creationId xmlns:a16="http://schemas.microsoft.com/office/drawing/2014/main" id="{24C760E0-7530-EAB7-6748-DF50746FA67F}"/>
              </a:ext>
            </a:extLst>
          </p:cNvPr>
          <p:cNvSpPr txBox="1"/>
          <p:nvPr/>
        </p:nvSpPr>
        <p:spPr>
          <a:xfrm>
            <a:off x="2923337" y="733349"/>
            <a:ext cx="6611112" cy="438912"/>
          </a:xfrm>
          <a:prstGeom prst="rect">
            <a:avLst/>
          </a:prstGeom>
          <a:noFill/>
          <a:ln/>
        </p:spPr>
        <p:txBody>
          <a:bodyPr wrap="square" lIns="0" tIns="0" rIns="0" bIns="0" rtlCol="0" anchor="ctr"/>
          <a:lstStyle/>
          <a:p>
            <a:pPr marL="0" indent="0" algn="ctr">
              <a:buNone/>
            </a:pPr>
            <a:r>
              <a:rPr lang="en-US" sz="2700" b="1" dirty="0">
                <a:solidFill>
                  <a:srgbClr val="FF6832"/>
                </a:solidFill>
                <a:latin typeface="Space Grotesk" pitchFamily="34" charset="0"/>
                <a:ea typeface="Space Grotesk" pitchFamily="34" charset="-122"/>
                <a:cs typeface="Space Grotesk" pitchFamily="34" charset="-120"/>
              </a:rPr>
              <a:t>System Workflow: End-to-End Process</a:t>
            </a:r>
            <a:endParaRPr lang="en-US" sz="2700" dirty="0"/>
          </a:p>
        </p:txBody>
      </p:sp>
      <p:sp>
        <p:nvSpPr>
          <p:cNvPr id="58" name="Shape 17">
            <a:extLst>
              <a:ext uri="{FF2B5EF4-FFF2-40B4-BE49-F238E27FC236}">
                <a16:creationId xmlns:a16="http://schemas.microsoft.com/office/drawing/2014/main" id="{665ED1CD-ED9A-B769-5990-A3C1B872C183}"/>
              </a:ext>
            </a:extLst>
          </p:cNvPr>
          <p:cNvSpPr/>
          <p:nvPr/>
        </p:nvSpPr>
        <p:spPr>
          <a:xfrm>
            <a:off x="5486400" y="1218895"/>
            <a:ext cx="1218895" cy="38405"/>
          </a:xfrm>
          <a:prstGeom prst="rect">
            <a:avLst/>
          </a:prstGeom>
          <a:solidFill>
            <a:srgbClr val="FF6832"/>
          </a:solidFill>
          <a:ln/>
        </p:spPr>
      </p:sp>
      <p:sp>
        <p:nvSpPr>
          <p:cNvPr id="59" name="Shape 18">
            <a:extLst>
              <a:ext uri="{FF2B5EF4-FFF2-40B4-BE49-F238E27FC236}">
                <a16:creationId xmlns:a16="http://schemas.microsoft.com/office/drawing/2014/main" id="{0851E677-6B34-1FB4-DE53-E3AB8A3C4EEE}"/>
              </a:ext>
            </a:extLst>
          </p:cNvPr>
          <p:cNvSpPr/>
          <p:nvPr/>
        </p:nvSpPr>
        <p:spPr>
          <a:xfrm>
            <a:off x="381305" y="1524305"/>
            <a:ext cx="11430000" cy="4419295"/>
          </a:xfrm>
          <a:prstGeom prst="rect">
            <a:avLst/>
          </a:prstGeom>
          <a:solidFill>
            <a:srgbClr val="141414">
              <a:alpha val="50000"/>
            </a:srgbClr>
          </a:solidFill>
          <a:ln w="12700">
            <a:solidFill>
              <a:srgbClr val="FF6432">
                <a:alpha val="40000"/>
              </a:srgbClr>
            </a:solidFill>
            <a:prstDash val="solid"/>
          </a:ln>
        </p:spPr>
      </p:sp>
      <p:sp>
        <p:nvSpPr>
          <p:cNvPr id="60" name="Text 19">
            <a:extLst>
              <a:ext uri="{FF2B5EF4-FFF2-40B4-BE49-F238E27FC236}">
                <a16:creationId xmlns:a16="http://schemas.microsoft.com/office/drawing/2014/main" id="{F5C6FD18-5EF6-ED49-C2C9-6D9574D8DDE5}"/>
              </a:ext>
            </a:extLst>
          </p:cNvPr>
          <p:cNvSpPr txBox="1"/>
          <p:nvPr/>
        </p:nvSpPr>
        <p:spPr>
          <a:xfrm>
            <a:off x="504749" y="1657807"/>
            <a:ext cx="2286000" cy="133502"/>
          </a:xfrm>
          <a:prstGeom prst="rect">
            <a:avLst/>
          </a:prstGeom>
          <a:noFill/>
          <a:ln/>
        </p:spPr>
        <p:txBody>
          <a:bodyPr wrap="square" lIns="0" tIns="0" rIns="0" bIns="0" rtlCol="0" anchor="ctr"/>
          <a:lstStyle/>
          <a:p>
            <a:pPr marL="0" indent="0" algn="l">
              <a:buNone/>
            </a:pPr>
            <a:r>
              <a:rPr lang="en-US" sz="900" dirty="0">
                <a:solidFill>
                  <a:srgbClr val="000000"/>
                </a:solidFill>
                <a:latin typeface="ui-monospace" pitchFamily="34" charset="0"/>
                <a:ea typeface="ui-monospace" pitchFamily="34" charset="-122"/>
                <a:cs typeface="ui-monospace" pitchFamily="34" charset="-120"/>
              </a:rPr>
              <a:t>WASTE TO RESOURCE TRANSFORMATION</a:t>
            </a:r>
            <a:endParaRPr lang="en-US" sz="900" dirty="0"/>
          </a:p>
        </p:txBody>
      </p:sp>
      <p:sp>
        <p:nvSpPr>
          <p:cNvPr id="61" name="Text 20">
            <a:extLst>
              <a:ext uri="{FF2B5EF4-FFF2-40B4-BE49-F238E27FC236}">
                <a16:creationId xmlns:a16="http://schemas.microsoft.com/office/drawing/2014/main" id="{9B6780C5-020F-DC18-23E7-EE2F2039671D}"/>
              </a:ext>
            </a:extLst>
          </p:cNvPr>
          <p:cNvSpPr txBox="1"/>
          <p:nvPr/>
        </p:nvSpPr>
        <p:spPr>
          <a:xfrm>
            <a:off x="10246766" y="1657807"/>
            <a:ext cx="1534363" cy="133502"/>
          </a:xfrm>
          <a:prstGeom prst="rect">
            <a:avLst/>
          </a:prstGeom>
          <a:noFill/>
          <a:ln/>
        </p:spPr>
        <p:txBody>
          <a:bodyPr wrap="square" lIns="0" tIns="0" rIns="0" bIns="0" rtlCol="0" anchor="ctr"/>
          <a:lstStyle/>
          <a:p>
            <a:pPr marL="0" indent="0" algn="l">
              <a:buNone/>
            </a:pPr>
            <a:r>
              <a:rPr lang="en-US" sz="900" dirty="0">
                <a:solidFill>
                  <a:srgbClr val="000000"/>
                </a:solidFill>
                <a:latin typeface="ui-monospace" pitchFamily="34" charset="0"/>
                <a:ea typeface="ui-monospace" pitchFamily="34" charset="-122"/>
                <a:cs typeface="ui-monospace" pitchFamily="34" charset="-120"/>
              </a:rPr>
              <a:t>CIRCULAR ECONOMY FLOW</a:t>
            </a:r>
            <a:endParaRPr lang="en-US" sz="900" dirty="0"/>
          </a:p>
        </p:txBody>
      </p:sp>
      <p:pic>
        <p:nvPicPr>
          <p:cNvPr id="62" name="Image 1" descr="preencoded.png">
            <a:extLst>
              <a:ext uri="{FF2B5EF4-FFF2-40B4-BE49-F238E27FC236}">
                <a16:creationId xmlns:a16="http://schemas.microsoft.com/office/drawing/2014/main" id="{833E4EBB-18F9-F274-FF46-4B98760FEE08}"/>
              </a:ext>
            </a:extLst>
          </p:cNvPr>
          <p:cNvPicPr>
            <a:picLocks noChangeAspect="1"/>
          </p:cNvPicPr>
          <p:nvPr/>
        </p:nvPicPr>
        <p:blipFill>
          <a:blip r:embed="rId4"/>
          <a:srcRect t="-3" b="-3"/>
          <a:stretch/>
        </p:blipFill>
        <p:spPr>
          <a:xfrm>
            <a:off x="694944" y="1837944"/>
            <a:ext cx="10801807" cy="4753051"/>
          </a:xfrm>
          <a:prstGeom prst="rect">
            <a:avLst/>
          </a:prstGeom>
        </p:spPr>
      </p:pic>
      <p:sp>
        <p:nvSpPr>
          <p:cNvPr id="63" name="TextBox 62">
            <a:extLst>
              <a:ext uri="{FF2B5EF4-FFF2-40B4-BE49-F238E27FC236}">
                <a16:creationId xmlns:a16="http://schemas.microsoft.com/office/drawing/2014/main" id="{BBB177BD-C8D9-7305-D84D-ECAE60E1A14E}"/>
              </a:ext>
            </a:extLst>
          </p:cNvPr>
          <p:cNvSpPr txBox="1"/>
          <p:nvPr/>
        </p:nvSpPr>
        <p:spPr>
          <a:xfrm>
            <a:off x="1507236" y="2641701"/>
            <a:ext cx="995477" cy="430887"/>
          </a:xfrm>
          <a:prstGeom prst="rect">
            <a:avLst/>
          </a:prstGeom>
          <a:noFill/>
        </p:spPr>
        <p:txBody>
          <a:bodyPr wrap="square">
            <a:spAutoFit/>
          </a:bodyPr>
          <a:lstStyle/>
          <a:p>
            <a:r>
              <a:rPr lang="en-US" sz="1100" b="0" i="0" dirty="0">
                <a:solidFill>
                  <a:schemeClr val="bg1"/>
                </a:solidFill>
                <a:effectLst/>
                <a:latin typeface="Roboto" panose="02000000000000000000" pitchFamily="2" charset="0"/>
              </a:rPr>
              <a:t>Fabric Waste</a:t>
            </a:r>
            <a:endParaRPr lang="en-US" sz="1100" dirty="0">
              <a:solidFill>
                <a:schemeClr val="bg1"/>
              </a:solidFill>
            </a:endParaRPr>
          </a:p>
        </p:txBody>
      </p:sp>
      <p:sp>
        <p:nvSpPr>
          <p:cNvPr id="64" name="TextBox 63">
            <a:extLst>
              <a:ext uri="{FF2B5EF4-FFF2-40B4-BE49-F238E27FC236}">
                <a16:creationId xmlns:a16="http://schemas.microsoft.com/office/drawing/2014/main" id="{FB76BD96-916F-1012-6CCD-0E5B88222E02}"/>
              </a:ext>
            </a:extLst>
          </p:cNvPr>
          <p:cNvSpPr txBox="1"/>
          <p:nvPr/>
        </p:nvSpPr>
        <p:spPr>
          <a:xfrm>
            <a:off x="1385621" y="3386227"/>
            <a:ext cx="1137209" cy="461665"/>
          </a:xfrm>
          <a:prstGeom prst="rect">
            <a:avLst/>
          </a:prstGeom>
          <a:noFill/>
        </p:spPr>
        <p:txBody>
          <a:bodyPr wrap="square">
            <a:spAutoFit/>
          </a:bodyPr>
          <a:lstStyle/>
          <a:p>
            <a:r>
              <a:rPr lang="en-US" sz="1200" b="0" i="0" dirty="0">
                <a:solidFill>
                  <a:schemeClr val="bg1"/>
                </a:solidFill>
                <a:effectLst/>
                <a:latin typeface="Roboto" panose="02000000000000000000" pitchFamily="2" charset="0"/>
              </a:rPr>
              <a:t>Food Packaging</a:t>
            </a:r>
            <a:endParaRPr lang="en-US" sz="1200" dirty="0">
              <a:solidFill>
                <a:schemeClr val="bg1"/>
              </a:solidFill>
            </a:endParaRPr>
          </a:p>
        </p:txBody>
      </p:sp>
      <p:sp>
        <p:nvSpPr>
          <p:cNvPr id="65" name="TextBox 64">
            <a:extLst>
              <a:ext uri="{FF2B5EF4-FFF2-40B4-BE49-F238E27FC236}">
                <a16:creationId xmlns:a16="http://schemas.microsoft.com/office/drawing/2014/main" id="{45D2C43C-B668-766A-7F99-A86985BCC9E8}"/>
              </a:ext>
            </a:extLst>
          </p:cNvPr>
          <p:cNvSpPr txBox="1"/>
          <p:nvPr/>
        </p:nvSpPr>
        <p:spPr>
          <a:xfrm>
            <a:off x="1388748" y="4057821"/>
            <a:ext cx="1232452" cy="646331"/>
          </a:xfrm>
          <a:prstGeom prst="rect">
            <a:avLst/>
          </a:prstGeom>
          <a:noFill/>
        </p:spPr>
        <p:txBody>
          <a:bodyPr wrap="square">
            <a:spAutoFit/>
          </a:bodyPr>
          <a:lstStyle/>
          <a:p>
            <a:r>
              <a:rPr lang="en-US" sz="1200" dirty="0">
                <a:solidFill>
                  <a:schemeClr val="bg1"/>
                </a:solidFill>
              </a:rPr>
              <a:t>Structural Elements</a:t>
            </a:r>
            <a:br>
              <a:rPr lang="en-US" sz="1200" dirty="0">
                <a:solidFill>
                  <a:schemeClr val="bg1"/>
                </a:solidFill>
              </a:rPr>
            </a:br>
            <a:endParaRPr lang="en-US" sz="1200" dirty="0">
              <a:solidFill>
                <a:schemeClr val="bg1"/>
              </a:solidFill>
            </a:endParaRPr>
          </a:p>
        </p:txBody>
      </p:sp>
      <p:sp>
        <p:nvSpPr>
          <p:cNvPr id="66" name="TextBox 65">
            <a:extLst>
              <a:ext uri="{FF2B5EF4-FFF2-40B4-BE49-F238E27FC236}">
                <a16:creationId xmlns:a16="http://schemas.microsoft.com/office/drawing/2014/main" id="{F594F555-DA96-78C3-8760-1043980F222B}"/>
              </a:ext>
            </a:extLst>
          </p:cNvPr>
          <p:cNvSpPr txBox="1"/>
          <p:nvPr/>
        </p:nvSpPr>
        <p:spPr>
          <a:xfrm>
            <a:off x="1422396" y="5479523"/>
            <a:ext cx="1137209" cy="646331"/>
          </a:xfrm>
          <a:prstGeom prst="rect">
            <a:avLst/>
          </a:prstGeom>
          <a:noFill/>
        </p:spPr>
        <p:txBody>
          <a:bodyPr wrap="square">
            <a:spAutoFit/>
          </a:bodyPr>
          <a:lstStyle/>
          <a:p>
            <a:r>
              <a:rPr lang="en-US" sz="1200" dirty="0">
                <a:solidFill>
                  <a:schemeClr val="bg1"/>
                </a:solidFill>
              </a:rPr>
              <a:t>Other Materials</a:t>
            </a:r>
            <a:br>
              <a:rPr lang="en-US" sz="1200" dirty="0">
                <a:solidFill>
                  <a:schemeClr val="bg1"/>
                </a:solidFill>
              </a:rPr>
            </a:br>
            <a:endParaRPr lang="en-US" sz="1200" dirty="0">
              <a:solidFill>
                <a:schemeClr val="bg1"/>
              </a:solidFill>
            </a:endParaRPr>
          </a:p>
        </p:txBody>
      </p:sp>
      <p:sp>
        <p:nvSpPr>
          <p:cNvPr id="67" name="TextBox 66">
            <a:extLst>
              <a:ext uri="{FF2B5EF4-FFF2-40B4-BE49-F238E27FC236}">
                <a16:creationId xmlns:a16="http://schemas.microsoft.com/office/drawing/2014/main" id="{02EF2363-037B-F0E6-2706-04BFAB804C4D}"/>
              </a:ext>
            </a:extLst>
          </p:cNvPr>
          <p:cNvSpPr txBox="1"/>
          <p:nvPr/>
        </p:nvSpPr>
        <p:spPr>
          <a:xfrm>
            <a:off x="1397508" y="4814008"/>
            <a:ext cx="995477" cy="646331"/>
          </a:xfrm>
          <a:prstGeom prst="rect">
            <a:avLst/>
          </a:prstGeom>
          <a:noFill/>
        </p:spPr>
        <p:txBody>
          <a:bodyPr wrap="square">
            <a:spAutoFit/>
          </a:bodyPr>
          <a:lstStyle/>
          <a:p>
            <a:r>
              <a:rPr lang="en-US" sz="1200" dirty="0">
                <a:solidFill>
                  <a:schemeClr val="bg1"/>
                </a:solidFill>
              </a:rPr>
              <a:t>Foam Packaging</a:t>
            </a:r>
            <a:br>
              <a:rPr lang="en-US" sz="1200" dirty="0">
                <a:solidFill>
                  <a:schemeClr val="bg1"/>
                </a:solidFill>
              </a:rPr>
            </a:br>
            <a:endParaRPr lang="en-US" sz="1200" dirty="0">
              <a:solidFill>
                <a:schemeClr val="bg1"/>
              </a:solidFill>
            </a:endParaRPr>
          </a:p>
        </p:txBody>
      </p:sp>
      <p:sp>
        <p:nvSpPr>
          <p:cNvPr id="68" name="TextBox 67">
            <a:extLst>
              <a:ext uri="{FF2B5EF4-FFF2-40B4-BE49-F238E27FC236}">
                <a16:creationId xmlns:a16="http://schemas.microsoft.com/office/drawing/2014/main" id="{5370985D-B8BC-CA5D-E4D9-E68DFDB5EE08}"/>
              </a:ext>
            </a:extLst>
          </p:cNvPr>
          <p:cNvSpPr txBox="1"/>
          <p:nvPr/>
        </p:nvSpPr>
        <p:spPr>
          <a:xfrm>
            <a:off x="3385413" y="2916071"/>
            <a:ext cx="1356665" cy="461665"/>
          </a:xfrm>
          <a:prstGeom prst="rect">
            <a:avLst/>
          </a:prstGeom>
          <a:noFill/>
        </p:spPr>
        <p:txBody>
          <a:bodyPr wrap="square">
            <a:spAutoFit/>
          </a:bodyPr>
          <a:lstStyle/>
          <a:p>
            <a:r>
              <a:rPr lang="en-US" sz="1200" dirty="0">
                <a:solidFill>
                  <a:schemeClr val="bg1"/>
                </a:solidFill>
              </a:rPr>
              <a:t>Sorting &amp;Preprocessing</a:t>
            </a:r>
          </a:p>
        </p:txBody>
      </p:sp>
      <p:sp>
        <p:nvSpPr>
          <p:cNvPr id="69" name="TextBox 68">
            <a:extLst>
              <a:ext uri="{FF2B5EF4-FFF2-40B4-BE49-F238E27FC236}">
                <a16:creationId xmlns:a16="http://schemas.microsoft.com/office/drawing/2014/main" id="{36E6D7A0-87B5-94D1-9D35-7243A17F5AB8}"/>
              </a:ext>
            </a:extLst>
          </p:cNvPr>
          <p:cNvSpPr txBox="1"/>
          <p:nvPr/>
        </p:nvSpPr>
        <p:spPr>
          <a:xfrm>
            <a:off x="3534766" y="3902340"/>
            <a:ext cx="1137209" cy="461665"/>
          </a:xfrm>
          <a:prstGeom prst="rect">
            <a:avLst/>
          </a:prstGeom>
          <a:noFill/>
        </p:spPr>
        <p:txBody>
          <a:bodyPr wrap="square">
            <a:spAutoFit/>
          </a:bodyPr>
          <a:lstStyle/>
          <a:p>
            <a:r>
              <a:rPr lang="en-US" sz="1200" dirty="0">
                <a:solidFill>
                  <a:schemeClr val="bg1"/>
                </a:solidFill>
              </a:rPr>
              <a:t>Shredding &amp;Drying</a:t>
            </a:r>
          </a:p>
        </p:txBody>
      </p:sp>
      <p:sp>
        <p:nvSpPr>
          <p:cNvPr id="70" name="TextBox 69">
            <a:extLst>
              <a:ext uri="{FF2B5EF4-FFF2-40B4-BE49-F238E27FC236}">
                <a16:creationId xmlns:a16="http://schemas.microsoft.com/office/drawing/2014/main" id="{E335C0E7-AEF1-B823-C4D8-90816E94953C}"/>
              </a:ext>
            </a:extLst>
          </p:cNvPr>
          <p:cNvSpPr txBox="1"/>
          <p:nvPr/>
        </p:nvSpPr>
        <p:spPr>
          <a:xfrm>
            <a:off x="3566006" y="5035872"/>
            <a:ext cx="995477" cy="461665"/>
          </a:xfrm>
          <a:prstGeom prst="rect">
            <a:avLst/>
          </a:prstGeom>
          <a:noFill/>
        </p:spPr>
        <p:txBody>
          <a:bodyPr wrap="square">
            <a:spAutoFit/>
          </a:bodyPr>
          <a:lstStyle/>
          <a:p>
            <a:r>
              <a:rPr lang="en-US" sz="1200" dirty="0">
                <a:solidFill>
                  <a:schemeClr val="bg1"/>
                </a:solidFill>
              </a:rPr>
              <a:t>Material Segregation</a:t>
            </a:r>
          </a:p>
        </p:txBody>
      </p:sp>
      <p:sp>
        <p:nvSpPr>
          <p:cNvPr id="71" name="TextBox 70">
            <a:extLst>
              <a:ext uri="{FF2B5EF4-FFF2-40B4-BE49-F238E27FC236}">
                <a16:creationId xmlns:a16="http://schemas.microsoft.com/office/drawing/2014/main" id="{9F425D0F-5079-3ACE-FA12-AFEC129D7EB0}"/>
              </a:ext>
            </a:extLst>
          </p:cNvPr>
          <p:cNvSpPr txBox="1"/>
          <p:nvPr/>
        </p:nvSpPr>
        <p:spPr>
          <a:xfrm>
            <a:off x="5465979" y="2877458"/>
            <a:ext cx="1694078" cy="461665"/>
          </a:xfrm>
          <a:prstGeom prst="rect">
            <a:avLst/>
          </a:prstGeom>
          <a:noFill/>
        </p:spPr>
        <p:txBody>
          <a:bodyPr wrap="square">
            <a:spAutoFit/>
          </a:bodyPr>
          <a:lstStyle/>
          <a:p>
            <a:r>
              <a:rPr lang="en-US" sz="1200" dirty="0">
                <a:solidFill>
                  <a:schemeClr val="bg1"/>
                </a:solidFill>
              </a:rPr>
              <a:t>Extrusion &amp;Filament Production</a:t>
            </a:r>
          </a:p>
        </p:txBody>
      </p:sp>
      <p:sp>
        <p:nvSpPr>
          <p:cNvPr id="72" name="TextBox 71">
            <a:extLst>
              <a:ext uri="{FF2B5EF4-FFF2-40B4-BE49-F238E27FC236}">
                <a16:creationId xmlns:a16="http://schemas.microsoft.com/office/drawing/2014/main" id="{F8E24C22-2384-B720-C284-94D9A940F710}"/>
              </a:ext>
            </a:extLst>
          </p:cNvPr>
          <p:cNvSpPr txBox="1"/>
          <p:nvPr/>
        </p:nvSpPr>
        <p:spPr>
          <a:xfrm>
            <a:off x="5598565" y="3983636"/>
            <a:ext cx="1137209" cy="461665"/>
          </a:xfrm>
          <a:prstGeom prst="rect">
            <a:avLst/>
          </a:prstGeom>
          <a:noFill/>
        </p:spPr>
        <p:txBody>
          <a:bodyPr wrap="square">
            <a:spAutoFit/>
          </a:bodyPr>
          <a:lstStyle/>
          <a:p>
            <a:r>
              <a:rPr lang="en-US" sz="1200" dirty="0">
                <a:solidFill>
                  <a:schemeClr val="bg1"/>
                </a:solidFill>
              </a:rPr>
              <a:t>Pyrolysis Micro-Reactor</a:t>
            </a:r>
          </a:p>
        </p:txBody>
      </p:sp>
      <p:sp>
        <p:nvSpPr>
          <p:cNvPr id="73" name="TextBox 72">
            <a:extLst>
              <a:ext uri="{FF2B5EF4-FFF2-40B4-BE49-F238E27FC236}">
                <a16:creationId xmlns:a16="http://schemas.microsoft.com/office/drawing/2014/main" id="{B527E711-22BA-D9F3-BFDB-AC4135A31D0A}"/>
              </a:ext>
            </a:extLst>
          </p:cNvPr>
          <p:cNvSpPr txBox="1"/>
          <p:nvPr/>
        </p:nvSpPr>
        <p:spPr>
          <a:xfrm>
            <a:off x="5725210" y="5010529"/>
            <a:ext cx="1137209" cy="646331"/>
          </a:xfrm>
          <a:prstGeom prst="rect">
            <a:avLst/>
          </a:prstGeom>
          <a:noFill/>
        </p:spPr>
        <p:txBody>
          <a:bodyPr wrap="square">
            <a:spAutoFit/>
          </a:bodyPr>
          <a:lstStyle/>
          <a:p>
            <a:r>
              <a:rPr lang="en-US" sz="1200" dirty="0">
                <a:solidFill>
                  <a:schemeClr val="bg1"/>
                </a:solidFill>
              </a:rPr>
              <a:t>Foam Processor</a:t>
            </a:r>
            <a:br>
              <a:rPr lang="en-US" sz="1200" dirty="0">
                <a:solidFill>
                  <a:schemeClr val="bg1"/>
                </a:solidFill>
              </a:rPr>
            </a:br>
            <a:endParaRPr lang="en-US" sz="1200" dirty="0">
              <a:solidFill>
                <a:schemeClr val="bg1"/>
              </a:solidFill>
            </a:endParaRPr>
          </a:p>
        </p:txBody>
      </p:sp>
      <p:sp>
        <p:nvSpPr>
          <p:cNvPr id="74" name="TextBox 73">
            <a:extLst>
              <a:ext uri="{FF2B5EF4-FFF2-40B4-BE49-F238E27FC236}">
                <a16:creationId xmlns:a16="http://schemas.microsoft.com/office/drawing/2014/main" id="{041ABC0D-68D0-24AE-1885-E0D6E8C96D94}"/>
              </a:ext>
            </a:extLst>
          </p:cNvPr>
          <p:cNvSpPr txBox="1"/>
          <p:nvPr/>
        </p:nvSpPr>
        <p:spPr>
          <a:xfrm>
            <a:off x="7883958" y="2912296"/>
            <a:ext cx="995477" cy="646331"/>
          </a:xfrm>
          <a:prstGeom prst="rect">
            <a:avLst/>
          </a:prstGeom>
          <a:noFill/>
        </p:spPr>
        <p:txBody>
          <a:bodyPr wrap="square">
            <a:spAutoFit/>
          </a:bodyPr>
          <a:lstStyle/>
          <a:p>
            <a:r>
              <a:rPr lang="en-US" sz="1200" dirty="0">
                <a:solidFill>
                  <a:schemeClr val="bg1"/>
                </a:solidFill>
              </a:rPr>
              <a:t>Composite 3D Printing</a:t>
            </a:r>
            <a:br>
              <a:rPr lang="en-US" sz="1200" dirty="0">
                <a:solidFill>
                  <a:schemeClr val="bg1"/>
                </a:solidFill>
              </a:rPr>
            </a:br>
            <a:endParaRPr lang="en-US" sz="1200" dirty="0">
              <a:solidFill>
                <a:schemeClr val="bg1"/>
              </a:solidFill>
            </a:endParaRPr>
          </a:p>
        </p:txBody>
      </p:sp>
      <p:sp>
        <p:nvSpPr>
          <p:cNvPr id="75" name="TextBox 74">
            <a:extLst>
              <a:ext uri="{FF2B5EF4-FFF2-40B4-BE49-F238E27FC236}">
                <a16:creationId xmlns:a16="http://schemas.microsoft.com/office/drawing/2014/main" id="{4B44D37B-D1E7-FCF6-D647-C3ECA768DBAD}"/>
              </a:ext>
            </a:extLst>
          </p:cNvPr>
          <p:cNvSpPr txBox="1"/>
          <p:nvPr/>
        </p:nvSpPr>
        <p:spPr>
          <a:xfrm>
            <a:off x="7883957" y="4057820"/>
            <a:ext cx="995477" cy="646331"/>
          </a:xfrm>
          <a:prstGeom prst="rect">
            <a:avLst/>
          </a:prstGeom>
          <a:noFill/>
        </p:spPr>
        <p:txBody>
          <a:bodyPr wrap="square">
            <a:spAutoFit/>
          </a:bodyPr>
          <a:lstStyle/>
          <a:p>
            <a:r>
              <a:rPr lang="en-US" sz="1200" dirty="0">
                <a:solidFill>
                  <a:schemeClr val="bg1"/>
                </a:solidFill>
              </a:rPr>
              <a:t>Molding &amp;Forming</a:t>
            </a:r>
            <a:br>
              <a:rPr lang="en-US" sz="1200" dirty="0">
                <a:solidFill>
                  <a:schemeClr val="bg1"/>
                </a:solidFill>
              </a:rPr>
            </a:br>
            <a:endParaRPr lang="en-US" sz="1200" dirty="0">
              <a:solidFill>
                <a:schemeClr val="bg1"/>
              </a:solidFill>
            </a:endParaRPr>
          </a:p>
        </p:txBody>
      </p:sp>
      <p:sp>
        <p:nvSpPr>
          <p:cNvPr id="76" name="TextBox 75">
            <a:extLst>
              <a:ext uri="{FF2B5EF4-FFF2-40B4-BE49-F238E27FC236}">
                <a16:creationId xmlns:a16="http://schemas.microsoft.com/office/drawing/2014/main" id="{4D78D78E-06D5-B313-0261-7A212EF0D2B3}"/>
              </a:ext>
            </a:extLst>
          </p:cNvPr>
          <p:cNvSpPr txBox="1"/>
          <p:nvPr/>
        </p:nvSpPr>
        <p:spPr>
          <a:xfrm>
            <a:off x="7937747" y="5093155"/>
            <a:ext cx="887896" cy="464320"/>
          </a:xfrm>
          <a:prstGeom prst="rect">
            <a:avLst/>
          </a:prstGeom>
          <a:noFill/>
        </p:spPr>
        <p:txBody>
          <a:bodyPr wrap="square">
            <a:spAutoFit/>
          </a:bodyPr>
          <a:lstStyle/>
          <a:p>
            <a:r>
              <a:rPr lang="en-US" sz="1200" dirty="0">
                <a:solidFill>
                  <a:schemeClr val="bg1"/>
                </a:solidFill>
              </a:rPr>
              <a:t>Energy Recovery</a:t>
            </a:r>
          </a:p>
        </p:txBody>
      </p:sp>
      <p:sp>
        <p:nvSpPr>
          <p:cNvPr id="77" name="TextBox 76">
            <a:extLst>
              <a:ext uri="{FF2B5EF4-FFF2-40B4-BE49-F238E27FC236}">
                <a16:creationId xmlns:a16="http://schemas.microsoft.com/office/drawing/2014/main" id="{84080EE1-1660-A969-5A37-25052F5ADF89}"/>
              </a:ext>
            </a:extLst>
          </p:cNvPr>
          <p:cNvSpPr txBox="1"/>
          <p:nvPr/>
        </p:nvSpPr>
        <p:spPr>
          <a:xfrm>
            <a:off x="9831390" y="5827664"/>
            <a:ext cx="1356665" cy="830997"/>
          </a:xfrm>
          <a:prstGeom prst="rect">
            <a:avLst/>
          </a:prstGeom>
          <a:noFill/>
        </p:spPr>
        <p:txBody>
          <a:bodyPr wrap="square">
            <a:spAutoFit/>
          </a:bodyPr>
          <a:lstStyle/>
          <a:p>
            <a:pPr algn="l"/>
            <a:r>
              <a:rPr lang="en-US" sz="1200" b="0" i="0" dirty="0">
                <a:solidFill>
                  <a:schemeClr val="bg1"/>
                </a:solidFill>
                <a:effectLst/>
                <a:latin typeface="ui-sans-serif"/>
              </a:rPr>
              <a:t>Zero Waste Goal</a:t>
            </a:r>
          </a:p>
          <a:p>
            <a:br>
              <a:rPr lang="en-US" b="0" i="0" dirty="0">
                <a:solidFill>
                  <a:srgbClr val="000000"/>
                </a:solidFill>
                <a:effectLst/>
                <a:latin typeface="ui-sans-serif"/>
              </a:rPr>
            </a:br>
            <a:endParaRPr lang="en-US" dirty="0"/>
          </a:p>
        </p:txBody>
      </p:sp>
      <p:sp>
        <p:nvSpPr>
          <p:cNvPr id="78" name="TextBox 77">
            <a:extLst>
              <a:ext uri="{FF2B5EF4-FFF2-40B4-BE49-F238E27FC236}">
                <a16:creationId xmlns:a16="http://schemas.microsoft.com/office/drawing/2014/main" id="{7732E69B-4143-F920-6043-7F5A29717E90}"/>
              </a:ext>
            </a:extLst>
          </p:cNvPr>
          <p:cNvSpPr txBox="1"/>
          <p:nvPr/>
        </p:nvSpPr>
        <p:spPr>
          <a:xfrm>
            <a:off x="9877958" y="2695651"/>
            <a:ext cx="995477" cy="461665"/>
          </a:xfrm>
          <a:prstGeom prst="rect">
            <a:avLst/>
          </a:prstGeom>
          <a:noFill/>
        </p:spPr>
        <p:txBody>
          <a:bodyPr wrap="square">
            <a:spAutoFit/>
          </a:bodyPr>
          <a:lstStyle/>
          <a:p>
            <a:r>
              <a:rPr lang="en-US" sz="1200" dirty="0">
                <a:solidFill>
                  <a:schemeClr val="bg1"/>
                </a:solidFill>
              </a:rPr>
              <a:t>Tools &amp; Parts</a:t>
            </a:r>
            <a:br>
              <a:rPr lang="en-US" sz="1200" dirty="0">
                <a:solidFill>
                  <a:schemeClr val="bg1"/>
                </a:solidFill>
              </a:rPr>
            </a:br>
            <a:endParaRPr lang="en-US" sz="1200" dirty="0">
              <a:solidFill>
                <a:schemeClr val="bg1"/>
              </a:solidFill>
            </a:endParaRPr>
          </a:p>
        </p:txBody>
      </p:sp>
      <p:sp>
        <p:nvSpPr>
          <p:cNvPr id="79" name="TextBox 78">
            <a:extLst>
              <a:ext uri="{FF2B5EF4-FFF2-40B4-BE49-F238E27FC236}">
                <a16:creationId xmlns:a16="http://schemas.microsoft.com/office/drawing/2014/main" id="{055186BC-4586-E72F-9EAD-CB1CB7246C1D}"/>
              </a:ext>
            </a:extLst>
          </p:cNvPr>
          <p:cNvSpPr txBox="1"/>
          <p:nvPr/>
        </p:nvSpPr>
        <p:spPr>
          <a:xfrm>
            <a:off x="9574379" y="3327794"/>
            <a:ext cx="1694078" cy="461665"/>
          </a:xfrm>
          <a:prstGeom prst="rect">
            <a:avLst/>
          </a:prstGeom>
          <a:noFill/>
        </p:spPr>
        <p:txBody>
          <a:bodyPr wrap="square">
            <a:spAutoFit/>
          </a:bodyPr>
          <a:lstStyle/>
          <a:p>
            <a:r>
              <a:rPr lang="en-US" sz="1200" dirty="0">
                <a:solidFill>
                  <a:schemeClr val="bg1"/>
                </a:solidFill>
              </a:rPr>
              <a:t>Construction Materials</a:t>
            </a:r>
            <a:br>
              <a:rPr lang="en-US" sz="1200" dirty="0">
                <a:solidFill>
                  <a:schemeClr val="bg1"/>
                </a:solidFill>
              </a:rPr>
            </a:br>
            <a:endParaRPr lang="en-US" sz="1200" dirty="0">
              <a:solidFill>
                <a:schemeClr val="bg1"/>
              </a:solidFill>
            </a:endParaRPr>
          </a:p>
        </p:txBody>
      </p:sp>
      <p:sp>
        <p:nvSpPr>
          <p:cNvPr id="80" name="TextBox 79">
            <a:extLst>
              <a:ext uri="{FF2B5EF4-FFF2-40B4-BE49-F238E27FC236}">
                <a16:creationId xmlns:a16="http://schemas.microsoft.com/office/drawing/2014/main" id="{E172459A-574C-8EA4-4850-E8AB978F7CF3}"/>
              </a:ext>
            </a:extLst>
          </p:cNvPr>
          <p:cNvSpPr txBox="1"/>
          <p:nvPr/>
        </p:nvSpPr>
        <p:spPr>
          <a:xfrm>
            <a:off x="9977470" y="4015416"/>
            <a:ext cx="887896" cy="461665"/>
          </a:xfrm>
          <a:prstGeom prst="rect">
            <a:avLst/>
          </a:prstGeom>
          <a:noFill/>
        </p:spPr>
        <p:txBody>
          <a:bodyPr wrap="square">
            <a:spAutoFit/>
          </a:bodyPr>
          <a:lstStyle/>
          <a:p>
            <a:r>
              <a:rPr lang="en-US" sz="1200" dirty="0">
                <a:solidFill>
                  <a:schemeClr val="bg1"/>
                </a:solidFill>
              </a:rPr>
              <a:t>Insulation</a:t>
            </a:r>
            <a:br>
              <a:rPr lang="en-US" sz="1200" dirty="0">
                <a:solidFill>
                  <a:schemeClr val="bg1"/>
                </a:solidFill>
              </a:rPr>
            </a:br>
            <a:endParaRPr lang="en-US" sz="1200" dirty="0">
              <a:solidFill>
                <a:schemeClr val="bg1"/>
              </a:solidFill>
            </a:endParaRPr>
          </a:p>
        </p:txBody>
      </p:sp>
      <p:sp>
        <p:nvSpPr>
          <p:cNvPr id="81" name="TextBox 80">
            <a:extLst>
              <a:ext uri="{FF2B5EF4-FFF2-40B4-BE49-F238E27FC236}">
                <a16:creationId xmlns:a16="http://schemas.microsoft.com/office/drawing/2014/main" id="{1240E03B-B2AA-4C64-3751-9F20B079EE77}"/>
              </a:ext>
            </a:extLst>
          </p:cNvPr>
          <p:cNvSpPr txBox="1"/>
          <p:nvPr/>
        </p:nvSpPr>
        <p:spPr>
          <a:xfrm>
            <a:off x="9794788" y="5248690"/>
            <a:ext cx="1694078" cy="461665"/>
          </a:xfrm>
          <a:prstGeom prst="rect">
            <a:avLst/>
          </a:prstGeom>
          <a:noFill/>
        </p:spPr>
        <p:txBody>
          <a:bodyPr wrap="square">
            <a:spAutoFit/>
          </a:bodyPr>
          <a:lstStyle/>
          <a:p>
            <a:r>
              <a:rPr lang="en-US" sz="1200" dirty="0">
                <a:solidFill>
                  <a:schemeClr val="bg1"/>
                </a:solidFill>
              </a:rPr>
              <a:t>Habitat Elements</a:t>
            </a:r>
            <a:br>
              <a:rPr lang="en-US" sz="1200" dirty="0">
                <a:solidFill>
                  <a:schemeClr val="bg1"/>
                </a:solidFill>
              </a:rPr>
            </a:br>
            <a:endParaRPr lang="en-US" sz="1200" dirty="0">
              <a:solidFill>
                <a:schemeClr val="bg1"/>
              </a:solidFill>
            </a:endParaRPr>
          </a:p>
        </p:txBody>
      </p:sp>
      <p:sp>
        <p:nvSpPr>
          <p:cNvPr id="82" name="TextBox 81">
            <a:extLst>
              <a:ext uri="{FF2B5EF4-FFF2-40B4-BE49-F238E27FC236}">
                <a16:creationId xmlns:a16="http://schemas.microsoft.com/office/drawing/2014/main" id="{3DD0CA9B-0982-2E28-12AA-BE6AA674E95B}"/>
              </a:ext>
            </a:extLst>
          </p:cNvPr>
          <p:cNvSpPr txBox="1"/>
          <p:nvPr/>
        </p:nvSpPr>
        <p:spPr>
          <a:xfrm>
            <a:off x="9852813" y="4639562"/>
            <a:ext cx="1137209" cy="461665"/>
          </a:xfrm>
          <a:prstGeom prst="rect">
            <a:avLst/>
          </a:prstGeom>
          <a:noFill/>
        </p:spPr>
        <p:txBody>
          <a:bodyPr wrap="square">
            <a:spAutoFit/>
          </a:bodyPr>
          <a:lstStyle/>
          <a:p>
            <a:r>
              <a:rPr lang="en-US" sz="1200" dirty="0">
                <a:solidFill>
                  <a:schemeClr val="bg1"/>
                </a:solidFill>
              </a:rPr>
              <a:t>Energy Source</a:t>
            </a:r>
            <a:br>
              <a:rPr lang="en-US" sz="1200" dirty="0">
                <a:solidFill>
                  <a:schemeClr val="bg1"/>
                </a:solidFill>
              </a:rPr>
            </a:br>
            <a:endParaRPr lang="en-US" sz="1200" dirty="0">
              <a:solidFill>
                <a:schemeClr val="bg1"/>
              </a:solidFill>
            </a:endParaRPr>
          </a:p>
        </p:txBody>
      </p:sp>
      <p:sp>
        <p:nvSpPr>
          <p:cNvPr id="83" name="TextBox 82">
            <a:extLst>
              <a:ext uri="{FF2B5EF4-FFF2-40B4-BE49-F238E27FC236}">
                <a16:creationId xmlns:a16="http://schemas.microsoft.com/office/drawing/2014/main" id="{6922BCAF-C121-D911-ED61-1EFE7BD413CF}"/>
              </a:ext>
            </a:extLst>
          </p:cNvPr>
          <p:cNvSpPr txBox="1"/>
          <p:nvPr/>
        </p:nvSpPr>
        <p:spPr>
          <a:xfrm>
            <a:off x="1089852" y="1821156"/>
            <a:ext cx="1802296" cy="369332"/>
          </a:xfrm>
          <a:prstGeom prst="rect">
            <a:avLst/>
          </a:prstGeom>
          <a:noFill/>
        </p:spPr>
        <p:txBody>
          <a:bodyPr wrap="square">
            <a:spAutoFit/>
          </a:bodyPr>
          <a:lstStyle/>
          <a:p>
            <a:r>
              <a:rPr lang="en-US" b="0" i="0" dirty="0">
                <a:solidFill>
                  <a:schemeClr val="accent2"/>
                </a:solidFill>
                <a:effectLst/>
                <a:latin typeface="Space Grotesk"/>
              </a:rPr>
              <a:t>WASTE INPUT</a:t>
            </a:r>
            <a:endParaRPr lang="en-US" dirty="0">
              <a:solidFill>
                <a:schemeClr val="accent2"/>
              </a:solidFill>
            </a:endParaRPr>
          </a:p>
        </p:txBody>
      </p:sp>
      <p:sp>
        <p:nvSpPr>
          <p:cNvPr id="84" name="TextBox 83">
            <a:extLst>
              <a:ext uri="{FF2B5EF4-FFF2-40B4-BE49-F238E27FC236}">
                <a16:creationId xmlns:a16="http://schemas.microsoft.com/office/drawing/2014/main" id="{680C44D1-361E-D31C-54F5-7AF00F1C0DB4}"/>
              </a:ext>
            </a:extLst>
          </p:cNvPr>
          <p:cNvSpPr txBox="1"/>
          <p:nvPr/>
        </p:nvSpPr>
        <p:spPr>
          <a:xfrm>
            <a:off x="3171417" y="1813072"/>
            <a:ext cx="2027583" cy="646331"/>
          </a:xfrm>
          <a:prstGeom prst="rect">
            <a:avLst/>
          </a:prstGeom>
          <a:noFill/>
        </p:spPr>
        <p:txBody>
          <a:bodyPr wrap="square">
            <a:spAutoFit/>
          </a:bodyPr>
          <a:lstStyle/>
          <a:p>
            <a:r>
              <a:rPr lang="en-US" dirty="0">
                <a:solidFill>
                  <a:schemeClr val="accent2"/>
                </a:solidFill>
              </a:rPr>
              <a:t>PREPROCESSING</a:t>
            </a:r>
            <a:br>
              <a:rPr lang="en-US" dirty="0"/>
            </a:br>
            <a:endParaRPr lang="en-US" dirty="0"/>
          </a:p>
        </p:txBody>
      </p:sp>
      <p:sp>
        <p:nvSpPr>
          <p:cNvPr id="85" name="TextBox 84">
            <a:extLst>
              <a:ext uri="{FF2B5EF4-FFF2-40B4-BE49-F238E27FC236}">
                <a16:creationId xmlns:a16="http://schemas.microsoft.com/office/drawing/2014/main" id="{BF26B692-4BBC-CF27-1271-AA778CE3B8BD}"/>
              </a:ext>
            </a:extLst>
          </p:cNvPr>
          <p:cNvSpPr txBox="1"/>
          <p:nvPr/>
        </p:nvSpPr>
        <p:spPr>
          <a:xfrm>
            <a:off x="5526784" y="1819036"/>
            <a:ext cx="2417979" cy="646331"/>
          </a:xfrm>
          <a:prstGeom prst="rect">
            <a:avLst/>
          </a:prstGeom>
          <a:noFill/>
        </p:spPr>
        <p:txBody>
          <a:bodyPr wrap="square">
            <a:spAutoFit/>
          </a:bodyPr>
          <a:lstStyle/>
          <a:p>
            <a:r>
              <a:rPr lang="en-US" dirty="0">
                <a:solidFill>
                  <a:schemeClr val="accent2"/>
                </a:solidFill>
              </a:rPr>
              <a:t>PROCESSING</a:t>
            </a:r>
            <a:br>
              <a:rPr lang="en-US" dirty="0"/>
            </a:br>
            <a:endParaRPr lang="en-US" dirty="0"/>
          </a:p>
        </p:txBody>
      </p:sp>
      <p:sp>
        <p:nvSpPr>
          <p:cNvPr id="86" name="TextBox 85">
            <a:extLst>
              <a:ext uri="{FF2B5EF4-FFF2-40B4-BE49-F238E27FC236}">
                <a16:creationId xmlns:a16="http://schemas.microsoft.com/office/drawing/2014/main" id="{3C2E088D-D255-C864-BA48-8BF022E944A0}"/>
              </a:ext>
            </a:extLst>
          </p:cNvPr>
          <p:cNvSpPr txBox="1"/>
          <p:nvPr/>
        </p:nvSpPr>
        <p:spPr>
          <a:xfrm>
            <a:off x="7483779" y="1803238"/>
            <a:ext cx="1908313" cy="646331"/>
          </a:xfrm>
          <a:prstGeom prst="rect">
            <a:avLst/>
          </a:prstGeom>
          <a:noFill/>
        </p:spPr>
        <p:txBody>
          <a:bodyPr wrap="square">
            <a:spAutoFit/>
          </a:bodyPr>
          <a:lstStyle/>
          <a:p>
            <a:r>
              <a:rPr lang="en-US" dirty="0">
                <a:solidFill>
                  <a:schemeClr val="accent2"/>
                </a:solidFill>
              </a:rPr>
              <a:t>MANUFACTURING</a:t>
            </a:r>
            <a:br>
              <a:rPr lang="en-US" dirty="0"/>
            </a:br>
            <a:endParaRPr lang="en-US" dirty="0"/>
          </a:p>
        </p:txBody>
      </p:sp>
      <p:sp>
        <p:nvSpPr>
          <p:cNvPr id="87" name="TextBox 86">
            <a:extLst>
              <a:ext uri="{FF2B5EF4-FFF2-40B4-BE49-F238E27FC236}">
                <a16:creationId xmlns:a16="http://schemas.microsoft.com/office/drawing/2014/main" id="{6C237E25-8DE0-24CA-B407-C1A118AECBD1}"/>
              </a:ext>
            </a:extLst>
          </p:cNvPr>
          <p:cNvSpPr txBox="1"/>
          <p:nvPr/>
        </p:nvSpPr>
        <p:spPr>
          <a:xfrm>
            <a:off x="9505950" y="1803631"/>
            <a:ext cx="2438400" cy="646331"/>
          </a:xfrm>
          <a:prstGeom prst="rect">
            <a:avLst/>
          </a:prstGeom>
          <a:noFill/>
        </p:spPr>
        <p:txBody>
          <a:bodyPr wrap="square">
            <a:spAutoFit/>
          </a:bodyPr>
          <a:lstStyle/>
          <a:p>
            <a:r>
              <a:rPr lang="en-US" dirty="0">
                <a:solidFill>
                  <a:schemeClr val="accent2"/>
                </a:solidFill>
              </a:rPr>
              <a:t>FINAL PRODUCTS</a:t>
            </a:r>
            <a:br>
              <a:rPr lang="en-US" dirty="0">
                <a:solidFill>
                  <a:schemeClr val="accent2"/>
                </a:solidFill>
              </a:rPr>
            </a:br>
            <a:endParaRPr lang="en-US" dirty="0">
              <a:solidFill>
                <a:schemeClr val="accent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62" name="Shape 0">
            <a:extLst>
              <a:ext uri="{FF2B5EF4-FFF2-40B4-BE49-F238E27FC236}">
                <a16:creationId xmlns:a16="http://schemas.microsoft.com/office/drawing/2014/main" id="{1998A690-2270-9E01-CC48-C1207A99707A}"/>
              </a:ext>
            </a:extLst>
          </p:cNvPr>
          <p:cNvSpPr/>
          <p:nvPr/>
        </p:nvSpPr>
        <p:spPr>
          <a:xfrm>
            <a:off x="0" y="0"/>
            <a:ext cx="12191695" cy="6858000"/>
          </a:xfrm>
          <a:prstGeom prst="rect">
            <a:avLst/>
          </a:prstGeom>
          <a:solidFill>
            <a:srgbClr val="000000"/>
          </a:solidFill>
          <a:ln/>
        </p:spPr>
      </p:sp>
      <p:pic>
        <p:nvPicPr>
          <p:cNvPr id="63" name="Image 0" descr="https://page.gensparksite.com/slides_images/ce96ec636b124c0570bb66be44878170.jpg">
            <a:extLst>
              <a:ext uri="{FF2B5EF4-FFF2-40B4-BE49-F238E27FC236}">
                <a16:creationId xmlns:a16="http://schemas.microsoft.com/office/drawing/2014/main" id="{6BB27F92-64F3-7C75-ADA6-6344AEC06F4D}"/>
              </a:ext>
            </a:extLst>
          </p:cNvPr>
          <p:cNvPicPr>
            <a:picLocks noChangeAspect="1"/>
          </p:cNvPicPr>
          <p:nvPr/>
        </p:nvPicPr>
        <p:blipFill>
          <a:blip r:embed="rId3">
            <a:alphaModFix amt="40000"/>
          </a:blip>
          <a:srcRect l="1" r="1"/>
          <a:stretch/>
        </p:blipFill>
        <p:spPr>
          <a:xfrm>
            <a:off x="0" y="0"/>
            <a:ext cx="12191695" cy="6858000"/>
          </a:xfrm>
          <a:prstGeom prst="rect">
            <a:avLst/>
          </a:prstGeom>
        </p:spPr>
      </p:pic>
      <p:sp>
        <p:nvSpPr>
          <p:cNvPr id="64" name="Shape 1">
            <a:extLst>
              <a:ext uri="{FF2B5EF4-FFF2-40B4-BE49-F238E27FC236}">
                <a16:creationId xmlns:a16="http://schemas.microsoft.com/office/drawing/2014/main" id="{DC4B02C1-B9E4-9B9E-9BCD-AE1CB2DF495D}"/>
              </a:ext>
            </a:extLst>
          </p:cNvPr>
          <p:cNvSpPr/>
          <p:nvPr/>
        </p:nvSpPr>
        <p:spPr>
          <a:xfrm>
            <a:off x="0" y="0"/>
            <a:ext cx="12191695" cy="6858000"/>
          </a:xfrm>
          <a:prstGeom prst="rect">
            <a:avLst/>
          </a:prstGeom>
          <a:solidFill>
            <a:srgbClr val="000000">
              <a:alpha val="60000"/>
            </a:srgbClr>
          </a:solidFill>
          <a:ln/>
        </p:spPr>
      </p:sp>
      <p:sp>
        <p:nvSpPr>
          <p:cNvPr id="65" name="Shape 2">
            <a:extLst>
              <a:ext uri="{FF2B5EF4-FFF2-40B4-BE49-F238E27FC236}">
                <a16:creationId xmlns:a16="http://schemas.microsoft.com/office/drawing/2014/main" id="{A9209AF3-4055-678A-4B71-0F52324F97BF}"/>
              </a:ext>
            </a:extLst>
          </p:cNvPr>
          <p:cNvSpPr/>
          <p:nvPr/>
        </p:nvSpPr>
        <p:spPr>
          <a:xfrm>
            <a:off x="0" y="0"/>
            <a:ext cx="12191695" cy="533095"/>
          </a:xfrm>
          <a:prstGeom prst="rect">
            <a:avLst/>
          </a:prstGeom>
          <a:solidFill>
            <a:srgbClr val="141414">
              <a:alpha val="80000"/>
            </a:srgbClr>
          </a:solidFill>
          <a:ln/>
        </p:spPr>
      </p:sp>
      <p:sp>
        <p:nvSpPr>
          <p:cNvPr id="66" name="Shape 3">
            <a:extLst>
              <a:ext uri="{FF2B5EF4-FFF2-40B4-BE49-F238E27FC236}">
                <a16:creationId xmlns:a16="http://schemas.microsoft.com/office/drawing/2014/main" id="{E0558F17-9912-4FFA-D5B8-B3762C1A0688}"/>
              </a:ext>
            </a:extLst>
          </p:cNvPr>
          <p:cNvSpPr/>
          <p:nvPr/>
        </p:nvSpPr>
        <p:spPr>
          <a:xfrm>
            <a:off x="0" y="513893"/>
            <a:ext cx="12191695" cy="19202"/>
          </a:xfrm>
          <a:prstGeom prst="rect">
            <a:avLst/>
          </a:prstGeom>
          <a:solidFill>
            <a:srgbClr val="FF6432">
              <a:alpha val="60000"/>
            </a:srgbClr>
          </a:solidFill>
          <a:ln/>
        </p:spPr>
      </p:sp>
      <p:sp>
        <p:nvSpPr>
          <p:cNvPr id="67" name="Text 4">
            <a:extLst>
              <a:ext uri="{FF2B5EF4-FFF2-40B4-BE49-F238E27FC236}">
                <a16:creationId xmlns:a16="http://schemas.microsoft.com/office/drawing/2014/main" id="{A09A1039-5BED-1F61-EE2E-0598579ECEC9}"/>
              </a:ext>
            </a:extLst>
          </p:cNvPr>
          <p:cNvSpPr txBox="1"/>
          <p:nvPr/>
        </p:nvSpPr>
        <p:spPr>
          <a:xfrm>
            <a:off x="228600" y="161849"/>
            <a:ext cx="3529584" cy="191110"/>
          </a:xfrm>
          <a:prstGeom prst="rect">
            <a:avLst/>
          </a:prstGeom>
          <a:noFill/>
          <a:ln/>
        </p:spPr>
        <p:txBody>
          <a:bodyPr wrap="square" lIns="0" tIns="0" rIns="0" bIns="0" rtlCol="0" anchor="ctr"/>
          <a:lstStyle/>
          <a:p>
            <a:pPr marL="0" indent="0" algn="l">
              <a:buNone/>
            </a:pPr>
            <a:r>
              <a:rPr lang="en-US" sz="1300" dirty="0">
                <a:solidFill>
                  <a:srgbClr val="000000"/>
                </a:solidFill>
                <a:latin typeface="ui-monospace" pitchFamily="34" charset="0"/>
                <a:ea typeface="ui-monospace" pitchFamily="34" charset="-122"/>
                <a:cs typeface="ui-monospace" pitchFamily="34" charset="-120"/>
              </a:rPr>
              <a:t>MARS MISSION // RECYCLING SYSTEMS</a:t>
            </a:r>
            <a:endParaRPr lang="en-US" sz="1300" dirty="0"/>
          </a:p>
        </p:txBody>
      </p:sp>
      <p:sp>
        <p:nvSpPr>
          <p:cNvPr id="68" name="Text 5">
            <a:extLst>
              <a:ext uri="{FF2B5EF4-FFF2-40B4-BE49-F238E27FC236}">
                <a16:creationId xmlns:a16="http://schemas.microsoft.com/office/drawing/2014/main" id="{8AEB76A9-319F-50B3-536E-26A1E1D18021}"/>
              </a:ext>
            </a:extLst>
          </p:cNvPr>
          <p:cNvSpPr txBox="1"/>
          <p:nvPr/>
        </p:nvSpPr>
        <p:spPr>
          <a:xfrm>
            <a:off x="9562795" y="181051"/>
            <a:ext cx="2510028" cy="152705"/>
          </a:xfrm>
          <a:prstGeom prst="rect">
            <a:avLst/>
          </a:prstGeom>
          <a:noFill/>
          <a:ln/>
        </p:spPr>
        <p:txBody>
          <a:bodyPr wrap="square" lIns="0" tIns="0" rIns="0" bIns="0" rtlCol="0" anchor="ctr"/>
          <a:lstStyle/>
          <a:p>
            <a:pPr marL="0" indent="0" algn="l">
              <a:buNone/>
            </a:pPr>
            <a:r>
              <a:rPr lang="en-US" sz="1000" dirty="0">
                <a:solidFill>
                  <a:srgbClr val="9CA3AF"/>
                </a:solidFill>
                <a:latin typeface="ui-monospace" pitchFamily="34" charset="0"/>
                <a:ea typeface="ui-monospace" pitchFamily="34" charset="-122"/>
                <a:cs typeface="ui-monospace" pitchFamily="34" charset="-120"/>
              </a:rPr>
              <a:t>JEZERO CRATER · SOL 752 · MARS</a:t>
            </a:r>
            <a:endParaRPr lang="en-US" sz="1000" dirty="0"/>
          </a:p>
        </p:txBody>
      </p:sp>
      <p:sp>
        <p:nvSpPr>
          <p:cNvPr id="69" name="Shape 6">
            <a:extLst>
              <a:ext uri="{FF2B5EF4-FFF2-40B4-BE49-F238E27FC236}">
                <a16:creationId xmlns:a16="http://schemas.microsoft.com/office/drawing/2014/main" id="{0096D01E-5AC3-44C6-C9AA-5A4AE44AC017}"/>
              </a:ext>
            </a:extLst>
          </p:cNvPr>
          <p:cNvSpPr/>
          <p:nvPr/>
        </p:nvSpPr>
        <p:spPr>
          <a:xfrm>
            <a:off x="11048695" y="914400"/>
            <a:ext cx="914400" cy="5181905"/>
          </a:xfrm>
          <a:prstGeom prst="rect">
            <a:avLst/>
          </a:prstGeom>
          <a:solidFill>
            <a:srgbClr val="141414">
              <a:alpha val="60000"/>
            </a:srgbClr>
          </a:solidFill>
          <a:ln/>
        </p:spPr>
      </p:sp>
      <p:sp>
        <p:nvSpPr>
          <p:cNvPr id="70" name="Shape 7">
            <a:extLst>
              <a:ext uri="{FF2B5EF4-FFF2-40B4-BE49-F238E27FC236}">
                <a16:creationId xmlns:a16="http://schemas.microsoft.com/office/drawing/2014/main" id="{8D039B3C-6318-5317-5FAB-EECEB90DE680}"/>
              </a:ext>
            </a:extLst>
          </p:cNvPr>
          <p:cNvSpPr/>
          <p:nvPr/>
        </p:nvSpPr>
        <p:spPr>
          <a:xfrm>
            <a:off x="11048695" y="914400"/>
            <a:ext cx="9144" cy="5181905"/>
          </a:xfrm>
          <a:prstGeom prst="rect">
            <a:avLst/>
          </a:prstGeom>
          <a:solidFill>
            <a:srgbClr val="FF6432">
              <a:alpha val="60000"/>
            </a:srgbClr>
          </a:solidFill>
          <a:ln/>
        </p:spPr>
      </p:sp>
      <p:sp>
        <p:nvSpPr>
          <p:cNvPr id="71" name="Shape 8">
            <a:extLst>
              <a:ext uri="{FF2B5EF4-FFF2-40B4-BE49-F238E27FC236}">
                <a16:creationId xmlns:a16="http://schemas.microsoft.com/office/drawing/2014/main" id="{92E087F1-5450-331C-57ED-213EBF419D80}"/>
              </a:ext>
            </a:extLst>
          </p:cNvPr>
          <p:cNvSpPr/>
          <p:nvPr/>
        </p:nvSpPr>
        <p:spPr>
          <a:xfrm>
            <a:off x="11348618" y="1067105"/>
            <a:ext cx="323698" cy="400507"/>
          </a:xfrm>
          <a:prstGeom prst="roundRect">
            <a:avLst>
              <a:gd name="adj" fmla="val 282486"/>
            </a:avLst>
          </a:prstGeom>
          <a:noFill/>
          <a:ln w="12700">
            <a:solidFill>
              <a:srgbClr val="E5E7EB"/>
            </a:solidFill>
            <a:prstDash val="solid"/>
          </a:ln>
        </p:spPr>
      </p:sp>
      <p:pic>
        <p:nvPicPr>
          <p:cNvPr id="72" name="Image 1" descr="preencoded.png">
            <a:extLst>
              <a:ext uri="{FF2B5EF4-FFF2-40B4-BE49-F238E27FC236}">
                <a16:creationId xmlns:a16="http://schemas.microsoft.com/office/drawing/2014/main" id="{363DA88F-D6F6-FE6B-1C1E-2A17D8ECEC80}"/>
              </a:ext>
            </a:extLst>
          </p:cNvPr>
          <p:cNvPicPr>
            <a:picLocks noChangeAspect="1"/>
          </p:cNvPicPr>
          <p:nvPr/>
        </p:nvPicPr>
        <p:blipFill>
          <a:blip r:embed="rId4">
            <a:duotone>
              <a:schemeClr val="accent2">
                <a:shade val="45000"/>
                <a:satMod val="135000"/>
              </a:schemeClr>
              <a:prstClr val="white"/>
            </a:duotone>
          </a:blip>
          <a:srcRect/>
          <a:stretch/>
        </p:blipFill>
        <p:spPr>
          <a:xfrm>
            <a:off x="11434572" y="1181405"/>
            <a:ext cx="152705" cy="152705"/>
          </a:xfrm>
          <a:prstGeom prst="rect">
            <a:avLst/>
          </a:prstGeom>
        </p:spPr>
      </p:pic>
      <p:sp>
        <p:nvSpPr>
          <p:cNvPr id="73" name="Shape 9">
            <a:extLst>
              <a:ext uri="{FF2B5EF4-FFF2-40B4-BE49-F238E27FC236}">
                <a16:creationId xmlns:a16="http://schemas.microsoft.com/office/drawing/2014/main" id="{E5111517-39AB-B935-519D-A797513F1F02}"/>
              </a:ext>
            </a:extLst>
          </p:cNvPr>
          <p:cNvSpPr/>
          <p:nvPr/>
        </p:nvSpPr>
        <p:spPr>
          <a:xfrm>
            <a:off x="11348618" y="1772107"/>
            <a:ext cx="323698" cy="400507"/>
          </a:xfrm>
          <a:prstGeom prst="roundRect">
            <a:avLst>
              <a:gd name="adj" fmla="val 282486"/>
            </a:avLst>
          </a:prstGeom>
          <a:noFill/>
          <a:ln w="12700">
            <a:solidFill>
              <a:srgbClr val="E5E7EB"/>
            </a:solidFill>
            <a:prstDash val="solid"/>
          </a:ln>
        </p:spPr>
      </p:sp>
      <p:pic>
        <p:nvPicPr>
          <p:cNvPr id="74" name="Image 2" descr="preencoded.png">
            <a:extLst>
              <a:ext uri="{FF2B5EF4-FFF2-40B4-BE49-F238E27FC236}">
                <a16:creationId xmlns:a16="http://schemas.microsoft.com/office/drawing/2014/main" id="{00D4A6C9-FE6B-FEA5-F83C-12EFACEF42E5}"/>
              </a:ext>
            </a:extLst>
          </p:cNvPr>
          <p:cNvPicPr>
            <a:picLocks noChangeAspect="1"/>
          </p:cNvPicPr>
          <p:nvPr/>
        </p:nvPicPr>
        <p:blipFill>
          <a:blip r:embed="rId5">
            <a:lum bright="70000" contrast="-70000"/>
          </a:blip>
          <a:srcRect/>
          <a:stretch/>
        </p:blipFill>
        <p:spPr>
          <a:xfrm>
            <a:off x="11434572" y="1886407"/>
            <a:ext cx="152705" cy="152705"/>
          </a:xfrm>
          <a:prstGeom prst="rect">
            <a:avLst/>
          </a:prstGeom>
        </p:spPr>
      </p:pic>
      <p:sp>
        <p:nvSpPr>
          <p:cNvPr id="75" name="Shape 10">
            <a:extLst>
              <a:ext uri="{FF2B5EF4-FFF2-40B4-BE49-F238E27FC236}">
                <a16:creationId xmlns:a16="http://schemas.microsoft.com/office/drawing/2014/main" id="{F05FE71A-7F44-82F1-90E5-E1F33381119C}"/>
              </a:ext>
            </a:extLst>
          </p:cNvPr>
          <p:cNvSpPr/>
          <p:nvPr/>
        </p:nvSpPr>
        <p:spPr>
          <a:xfrm>
            <a:off x="11348618" y="2476195"/>
            <a:ext cx="323698" cy="400507"/>
          </a:xfrm>
          <a:prstGeom prst="roundRect">
            <a:avLst>
              <a:gd name="adj" fmla="val 282486"/>
            </a:avLst>
          </a:prstGeom>
          <a:noFill/>
          <a:ln w="12700">
            <a:solidFill>
              <a:srgbClr val="E5E7EB"/>
            </a:solidFill>
            <a:prstDash val="solid"/>
          </a:ln>
        </p:spPr>
      </p:sp>
      <p:pic>
        <p:nvPicPr>
          <p:cNvPr id="76" name="Image 3" descr="preencoded.png">
            <a:extLst>
              <a:ext uri="{FF2B5EF4-FFF2-40B4-BE49-F238E27FC236}">
                <a16:creationId xmlns:a16="http://schemas.microsoft.com/office/drawing/2014/main" id="{4E283765-815D-755B-31B7-773E768502BB}"/>
              </a:ext>
            </a:extLst>
          </p:cNvPr>
          <p:cNvPicPr>
            <a:picLocks noChangeAspect="1"/>
          </p:cNvPicPr>
          <p:nvPr/>
        </p:nvPicPr>
        <p:blipFill>
          <a:blip r:embed="rId6">
            <a:lum bright="70000" contrast="-70000"/>
          </a:blip>
          <a:srcRect/>
          <a:stretch/>
        </p:blipFill>
        <p:spPr>
          <a:xfrm>
            <a:off x="11434572" y="2590495"/>
            <a:ext cx="152705" cy="152705"/>
          </a:xfrm>
          <a:prstGeom prst="rect">
            <a:avLst/>
          </a:prstGeom>
        </p:spPr>
      </p:pic>
      <p:sp>
        <p:nvSpPr>
          <p:cNvPr id="77" name="Shape 11">
            <a:extLst>
              <a:ext uri="{FF2B5EF4-FFF2-40B4-BE49-F238E27FC236}">
                <a16:creationId xmlns:a16="http://schemas.microsoft.com/office/drawing/2014/main" id="{26E3BCE4-B351-B687-D0D5-48410ED7B0A2}"/>
              </a:ext>
            </a:extLst>
          </p:cNvPr>
          <p:cNvSpPr/>
          <p:nvPr/>
        </p:nvSpPr>
        <p:spPr>
          <a:xfrm>
            <a:off x="11348618" y="3181198"/>
            <a:ext cx="323698" cy="400507"/>
          </a:xfrm>
          <a:prstGeom prst="roundRect">
            <a:avLst>
              <a:gd name="adj" fmla="val 282486"/>
            </a:avLst>
          </a:prstGeom>
          <a:noFill/>
          <a:ln w="12700">
            <a:solidFill>
              <a:srgbClr val="E5E7EB"/>
            </a:solidFill>
            <a:prstDash val="solid"/>
          </a:ln>
        </p:spPr>
      </p:sp>
      <p:pic>
        <p:nvPicPr>
          <p:cNvPr id="78" name="Image 4" descr="preencoded.png">
            <a:extLst>
              <a:ext uri="{FF2B5EF4-FFF2-40B4-BE49-F238E27FC236}">
                <a16:creationId xmlns:a16="http://schemas.microsoft.com/office/drawing/2014/main" id="{59E7DFB8-AB9F-42B9-37E4-A8CAFE0D4345}"/>
              </a:ext>
            </a:extLst>
          </p:cNvPr>
          <p:cNvPicPr>
            <a:picLocks noChangeAspect="1"/>
          </p:cNvPicPr>
          <p:nvPr/>
        </p:nvPicPr>
        <p:blipFill>
          <a:blip r:embed="rId7">
            <a:lum bright="70000" contrast="-70000"/>
          </a:blip>
          <a:srcRect/>
          <a:stretch/>
        </p:blipFill>
        <p:spPr>
          <a:xfrm>
            <a:off x="11434572" y="3295498"/>
            <a:ext cx="152705" cy="152705"/>
          </a:xfrm>
          <a:prstGeom prst="rect">
            <a:avLst/>
          </a:prstGeom>
        </p:spPr>
      </p:pic>
      <p:sp>
        <p:nvSpPr>
          <p:cNvPr id="79" name="Shape 12">
            <a:extLst>
              <a:ext uri="{FF2B5EF4-FFF2-40B4-BE49-F238E27FC236}">
                <a16:creationId xmlns:a16="http://schemas.microsoft.com/office/drawing/2014/main" id="{6301D266-4E64-79B8-8782-9E7427AD75CD}"/>
              </a:ext>
            </a:extLst>
          </p:cNvPr>
          <p:cNvSpPr/>
          <p:nvPr/>
        </p:nvSpPr>
        <p:spPr>
          <a:xfrm>
            <a:off x="0" y="6476695"/>
            <a:ext cx="12191695" cy="381305"/>
          </a:xfrm>
          <a:prstGeom prst="rect">
            <a:avLst/>
          </a:prstGeom>
          <a:solidFill>
            <a:srgbClr val="141414">
              <a:alpha val="80000"/>
            </a:srgbClr>
          </a:solidFill>
          <a:ln/>
        </p:spPr>
      </p:sp>
      <p:sp>
        <p:nvSpPr>
          <p:cNvPr id="80" name="Shape 13">
            <a:extLst>
              <a:ext uri="{FF2B5EF4-FFF2-40B4-BE49-F238E27FC236}">
                <a16:creationId xmlns:a16="http://schemas.microsoft.com/office/drawing/2014/main" id="{48B4C206-245B-8F09-54F1-2C60CA08708B}"/>
              </a:ext>
            </a:extLst>
          </p:cNvPr>
          <p:cNvSpPr/>
          <p:nvPr/>
        </p:nvSpPr>
        <p:spPr>
          <a:xfrm>
            <a:off x="0" y="6476695"/>
            <a:ext cx="12191695" cy="9144"/>
          </a:xfrm>
          <a:prstGeom prst="rect">
            <a:avLst/>
          </a:prstGeom>
          <a:solidFill>
            <a:srgbClr val="FF6432">
              <a:alpha val="60000"/>
            </a:srgbClr>
          </a:solidFill>
          <a:ln/>
        </p:spPr>
      </p:sp>
      <p:sp>
        <p:nvSpPr>
          <p:cNvPr id="81" name="Text 14">
            <a:extLst>
              <a:ext uri="{FF2B5EF4-FFF2-40B4-BE49-F238E27FC236}">
                <a16:creationId xmlns:a16="http://schemas.microsoft.com/office/drawing/2014/main" id="{FF545004-F50E-5F8B-5A91-C3780BD7678C}"/>
              </a:ext>
            </a:extLst>
          </p:cNvPr>
          <p:cNvSpPr txBox="1"/>
          <p:nvPr/>
        </p:nvSpPr>
        <p:spPr>
          <a:xfrm>
            <a:off x="228600" y="6596482"/>
            <a:ext cx="3225089" cy="152705"/>
          </a:xfrm>
          <a:prstGeom prst="rect">
            <a:avLst/>
          </a:prstGeom>
          <a:noFill/>
          <a:ln/>
        </p:spPr>
        <p:txBody>
          <a:bodyPr wrap="square" lIns="0" tIns="0" rIns="0" bIns="0" rtlCol="0" anchor="ctr"/>
          <a:lstStyle/>
          <a:p>
            <a:pPr marL="0" indent="0" algn="l">
              <a:buNone/>
            </a:pPr>
            <a:r>
              <a:rPr lang="en-US" sz="1000" dirty="0">
                <a:solidFill>
                  <a:srgbClr val="9CA3AF"/>
                </a:solidFill>
                <a:latin typeface="ui-monospace" pitchFamily="34" charset="0"/>
                <a:ea typeface="ui-monospace" pitchFamily="34" charset="-122"/>
                <a:cs typeface="ui-monospace" pitchFamily="34" charset="-120"/>
              </a:rPr>
              <a:t>SPACETRASH HACK // OUR FUTURE HOME MARS</a:t>
            </a:r>
            <a:endParaRPr lang="en-US" sz="1000" dirty="0"/>
          </a:p>
        </p:txBody>
      </p:sp>
      <p:sp>
        <p:nvSpPr>
          <p:cNvPr id="82" name="Text 15">
            <a:extLst>
              <a:ext uri="{FF2B5EF4-FFF2-40B4-BE49-F238E27FC236}">
                <a16:creationId xmlns:a16="http://schemas.microsoft.com/office/drawing/2014/main" id="{A0658051-4131-D744-9348-2A4CF371B76E}"/>
              </a:ext>
            </a:extLst>
          </p:cNvPr>
          <p:cNvSpPr txBox="1"/>
          <p:nvPr/>
        </p:nvSpPr>
        <p:spPr>
          <a:xfrm>
            <a:off x="11563502" y="6596482"/>
            <a:ext cx="510235" cy="152705"/>
          </a:xfrm>
          <a:prstGeom prst="rect">
            <a:avLst/>
          </a:prstGeom>
          <a:noFill/>
          <a:ln/>
        </p:spPr>
        <p:txBody>
          <a:bodyPr wrap="square" lIns="0" tIns="0" rIns="0" bIns="0" rtlCol="0" anchor="ctr"/>
          <a:lstStyle/>
          <a:p>
            <a:pPr marL="0" indent="0" algn="l">
              <a:buNone/>
            </a:pPr>
            <a:r>
              <a:rPr lang="en-US" sz="1000" dirty="0">
                <a:solidFill>
                  <a:srgbClr val="000000"/>
                </a:solidFill>
                <a:latin typeface="ui-monospace" pitchFamily="34" charset="0"/>
                <a:ea typeface="ui-monospace" pitchFamily="34" charset="-122"/>
                <a:cs typeface="ui-monospace" pitchFamily="34" charset="-120"/>
              </a:rPr>
              <a:t>21/25</a:t>
            </a:r>
            <a:endParaRPr lang="en-US" sz="1000" dirty="0"/>
          </a:p>
        </p:txBody>
      </p:sp>
      <p:sp>
        <p:nvSpPr>
          <p:cNvPr id="83" name="Text 16">
            <a:extLst>
              <a:ext uri="{FF2B5EF4-FFF2-40B4-BE49-F238E27FC236}">
                <a16:creationId xmlns:a16="http://schemas.microsoft.com/office/drawing/2014/main" id="{08D8E579-880A-3E5F-3ED4-5DC26907E77A}"/>
              </a:ext>
            </a:extLst>
          </p:cNvPr>
          <p:cNvSpPr txBox="1"/>
          <p:nvPr/>
        </p:nvSpPr>
        <p:spPr>
          <a:xfrm>
            <a:off x="381305" y="733349"/>
            <a:ext cx="4800600" cy="438912"/>
          </a:xfrm>
          <a:prstGeom prst="rect">
            <a:avLst/>
          </a:prstGeom>
          <a:noFill/>
          <a:ln/>
        </p:spPr>
        <p:txBody>
          <a:bodyPr wrap="square" lIns="0" tIns="0" rIns="0" bIns="0" rtlCol="0" anchor="ctr"/>
          <a:lstStyle/>
          <a:p>
            <a:pPr marL="0" indent="0" algn="l">
              <a:buNone/>
            </a:pPr>
            <a:r>
              <a:rPr lang="en-US" sz="2700" b="1" dirty="0">
                <a:solidFill>
                  <a:srgbClr val="FF6832"/>
                </a:solidFill>
                <a:latin typeface="Space Grotesk" pitchFamily="34" charset="0"/>
                <a:ea typeface="Space Grotesk" pitchFamily="34" charset="-122"/>
                <a:cs typeface="Space Grotesk" pitchFamily="34" charset="-120"/>
              </a:rPr>
              <a:t>System Impact Assessment</a:t>
            </a:r>
            <a:endParaRPr lang="en-US" sz="2700" dirty="0"/>
          </a:p>
        </p:txBody>
      </p:sp>
      <p:sp>
        <p:nvSpPr>
          <p:cNvPr id="84" name="Shape 17">
            <a:extLst>
              <a:ext uri="{FF2B5EF4-FFF2-40B4-BE49-F238E27FC236}">
                <a16:creationId xmlns:a16="http://schemas.microsoft.com/office/drawing/2014/main" id="{F46F7702-D902-337E-D17E-6C7C878E5E9C}"/>
              </a:ext>
            </a:extLst>
          </p:cNvPr>
          <p:cNvSpPr/>
          <p:nvPr/>
        </p:nvSpPr>
        <p:spPr>
          <a:xfrm>
            <a:off x="381305" y="1218895"/>
            <a:ext cx="914400" cy="38405"/>
          </a:xfrm>
          <a:prstGeom prst="rect">
            <a:avLst/>
          </a:prstGeom>
          <a:solidFill>
            <a:srgbClr val="FF6832"/>
          </a:solidFill>
          <a:ln/>
        </p:spPr>
      </p:sp>
      <p:sp>
        <p:nvSpPr>
          <p:cNvPr id="85" name="Shape 18">
            <a:extLst>
              <a:ext uri="{FF2B5EF4-FFF2-40B4-BE49-F238E27FC236}">
                <a16:creationId xmlns:a16="http://schemas.microsoft.com/office/drawing/2014/main" id="{60240DF4-D2D0-7A6E-CB07-372D7C67DFD9}"/>
              </a:ext>
            </a:extLst>
          </p:cNvPr>
          <p:cNvSpPr/>
          <p:nvPr/>
        </p:nvSpPr>
        <p:spPr>
          <a:xfrm>
            <a:off x="381305" y="1485900"/>
            <a:ext cx="4914900" cy="2018995"/>
          </a:xfrm>
          <a:prstGeom prst="rect">
            <a:avLst/>
          </a:prstGeom>
          <a:solidFill>
            <a:srgbClr val="141414">
              <a:alpha val="70000"/>
            </a:srgbClr>
          </a:solidFill>
          <a:ln/>
        </p:spPr>
      </p:sp>
      <p:sp>
        <p:nvSpPr>
          <p:cNvPr id="86" name="Shape 19">
            <a:extLst>
              <a:ext uri="{FF2B5EF4-FFF2-40B4-BE49-F238E27FC236}">
                <a16:creationId xmlns:a16="http://schemas.microsoft.com/office/drawing/2014/main" id="{ACB64D30-F4FA-6E63-B760-96C153A4C1D5}"/>
              </a:ext>
            </a:extLst>
          </p:cNvPr>
          <p:cNvSpPr/>
          <p:nvPr/>
        </p:nvSpPr>
        <p:spPr>
          <a:xfrm>
            <a:off x="381305" y="1485900"/>
            <a:ext cx="28346" cy="2018995"/>
          </a:xfrm>
          <a:prstGeom prst="rect">
            <a:avLst/>
          </a:prstGeom>
          <a:solidFill>
            <a:srgbClr val="FF6832"/>
          </a:solidFill>
          <a:ln/>
        </p:spPr>
      </p:sp>
      <p:sp>
        <p:nvSpPr>
          <p:cNvPr id="87" name="Text 20">
            <a:extLst>
              <a:ext uri="{FF2B5EF4-FFF2-40B4-BE49-F238E27FC236}">
                <a16:creationId xmlns:a16="http://schemas.microsoft.com/office/drawing/2014/main" id="{80B3C669-88EA-A66C-BBBA-8282D74EDF04}"/>
              </a:ext>
            </a:extLst>
          </p:cNvPr>
          <p:cNvSpPr txBox="1"/>
          <p:nvPr/>
        </p:nvSpPr>
        <p:spPr>
          <a:xfrm>
            <a:off x="562356" y="1657807"/>
            <a:ext cx="2048256"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Resource Savings</a:t>
            </a:r>
            <a:endParaRPr lang="en-US" sz="1500" dirty="0"/>
          </a:p>
        </p:txBody>
      </p:sp>
      <p:sp>
        <p:nvSpPr>
          <p:cNvPr id="88" name="Text 21">
            <a:extLst>
              <a:ext uri="{FF2B5EF4-FFF2-40B4-BE49-F238E27FC236}">
                <a16:creationId xmlns:a16="http://schemas.microsoft.com/office/drawing/2014/main" id="{1F611690-A98D-20A6-2572-635555F5C05A}"/>
              </a:ext>
            </a:extLst>
          </p:cNvPr>
          <p:cNvSpPr txBox="1"/>
          <p:nvPr/>
        </p:nvSpPr>
        <p:spPr>
          <a:xfrm>
            <a:off x="562356" y="2000707"/>
            <a:ext cx="4591202" cy="4096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Mass Reduction: 12,600 kg recovered for 8-person crew over 3 years</a:t>
            </a:r>
            <a:endParaRPr lang="en-US" sz="1200" dirty="0"/>
          </a:p>
        </p:txBody>
      </p:sp>
      <p:sp>
        <p:nvSpPr>
          <p:cNvPr id="89" name="Text 22">
            <a:extLst>
              <a:ext uri="{FF2B5EF4-FFF2-40B4-BE49-F238E27FC236}">
                <a16:creationId xmlns:a16="http://schemas.microsoft.com/office/drawing/2014/main" id="{3FBCCDA9-542E-43B5-3E0A-2C57BE21254A}"/>
              </a:ext>
            </a:extLst>
          </p:cNvPr>
          <p:cNvSpPr txBox="1"/>
          <p:nvPr/>
        </p:nvSpPr>
        <p:spPr>
          <a:xfrm>
            <a:off x="771754" y="2457907"/>
            <a:ext cx="3952951"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Volume Optimization: 40% habitat space recovery</a:t>
            </a:r>
            <a:endParaRPr lang="en-US" sz="1200" dirty="0"/>
          </a:p>
        </p:txBody>
      </p:sp>
      <p:sp>
        <p:nvSpPr>
          <p:cNvPr id="90" name="Text 23">
            <a:extLst>
              <a:ext uri="{FF2B5EF4-FFF2-40B4-BE49-F238E27FC236}">
                <a16:creationId xmlns:a16="http://schemas.microsoft.com/office/drawing/2014/main" id="{00DF7B8F-C470-1510-8F63-CDCB490073E2}"/>
              </a:ext>
            </a:extLst>
          </p:cNvPr>
          <p:cNvSpPr txBox="1"/>
          <p:nvPr/>
        </p:nvSpPr>
        <p:spPr>
          <a:xfrm>
            <a:off x="771754" y="2686507"/>
            <a:ext cx="4448556"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Energy Recovery: 15-20% energy recapture via pyrolysis</a:t>
            </a:r>
            <a:endParaRPr lang="en-US" sz="1200" dirty="0"/>
          </a:p>
        </p:txBody>
      </p:sp>
      <p:sp>
        <p:nvSpPr>
          <p:cNvPr id="91" name="Text 24">
            <a:extLst>
              <a:ext uri="{FF2B5EF4-FFF2-40B4-BE49-F238E27FC236}">
                <a16:creationId xmlns:a16="http://schemas.microsoft.com/office/drawing/2014/main" id="{8DA0202A-7692-A9A9-4FDD-88522CBA5D6E}"/>
              </a:ext>
            </a:extLst>
          </p:cNvPr>
          <p:cNvSpPr txBox="1"/>
          <p:nvPr/>
        </p:nvSpPr>
        <p:spPr>
          <a:xfrm>
            <a:off x="562356" y="2915107"/>
            <a:ext cx="4163263" cy="4096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Water Conservation: 98% recycling efficiency with minimal processing water</a:t>
            </a:r>
            <a:endParaRPr lang="en-US" sz="1200" dirty="0"/>
          </a:p>
        </p:txBody>
      </p:sp>
      <p:sp>
        <p:nvSpPr>
          <p:cNvPr id="92" name="Shape 25">
            <a:extLst>
              <a:ext uri="{FF2B5EF4-FFF2-40B4-BE49-F238E27FC236}">
                <a16:creationId xmlns:a16="http://schemas.microsoft.com/office/drawing/2014/main" id="{BC3C5036-9777-BE6F-0FDB-8CB7C3271510}"/>
              </a:ext>
            </a:extLst>
          </p:cNvPr>
          <p:cNvSpPr/>
          <p:nvPr/>
        </p:nvSpPr>
        <p:spPr>
          <a:xfrm>
            <a:off x="381305" y="3733495"/>
            <a:ext cx="4914900" cy="2018995"/>
          </a:xfrm>
          <a:prstGeom prst="rect">
            <a:avLst/>
          </a:prstGeom>
          <a:solidFill>
            <a:srgbClr val="141414">
              <a:alpha val="70000"/>
            </a:srgbClr>
          </a:solidFill>
          <a:ln/>
        </p:spPr>
      </p:sp>
      <p:sp>
        <p:nvSpPr>
          <p:cNvPr id="93" name="Shape 26">
            <a:extLst>
              <a:ext uri="{FF2B5EF4-FFF2-40B4-BE49-F238E27FC236}">
                <a16:creationId xmlns:a16="http://schemas.microsoft.com/office/drawing/2014/main" id="{91644F35-AA9F-32DB-4BA2-39B6429A337E}"/>
              </a:ext>
            </a:extLst>
          </p:cNvPr>
          <p:cNvSpPr/>
          <p:nvPr/>
        </p:nvSpPr>
        <p:spPr>
          <a:xfrm>
            <a:off x="381305" y="3733495"/>
            <a:ext cx="28346" cy="2018995"/>
          </a:xfrm>
          <a:prstGeom prst="rect">
            <a:avLst/>
          </a:prstGeom>
          <a:solidFill>
            <a:srgbClr val="FF6832"/>
          </a:solidFill>
          <a:ln/>
        </p:spPr>
      </p:sp>
      <p:sp>
        <p:nvSpPr>
          <p:cNvPr id="94" name="Text 27">
            <a:extLst>
              <a:ext uri="{FF2B5EF4-FFF2-40B4-BE49-F238E27FC236}">
                <a16:creationId xmlns:a16="http://schemas.microsoft.com/office/drawing/2014/main" id="{9D721588-DEF1-29FE-150F-29D671436429}"/>
              </a:ext>
            </a:extLst>
          </p:cNvPr>
          <p:cNvSpPr txBox="1"/>
          <p:nvPr/>
        </p:nvSpPr>
        <p:spPr>
          <a:xfrm>
            <a:off x="562356" y="3905402"/>
            <a:ext cx="2305202" cy="228600"/>
          </a:xfrm>
          <a:prstGeom prst="rect">
            <a:avLst/>
          </a:prstGeom>
          <a:noFill/>
          <a:ln/>
        </p:spPr>
        <p:txBody>
          <a:bodyPr wrap="square" lIns="0" tIns="0" rIns="0" bIns="0" rtlCol="0" anchor="ctr"/>
          <a:lstStyle/>
          <a:p>
            <a:pPr marL="0" indent="0" algn="l">
              <a:buNone/>
            </a:pPr>
            <a:r>
              <a:rPr lang="en-US" sz="1500" b="1" dirty="0">
                <a:solidFill>
                  <a:srgbClr val="FFFFFF"/>
                </a:solidFill>
                <a:latin typeface="ui-sans-serif" pitchFamily="34" charset="0"/>
                <a:ea typeface="ui-sans-serif" pitchFamily="34" charset="-122"/>
                <a:cs typeface="ui-sans-serif" pitchFamily="34" charset="-120"/>
              </a:rPr>
              <a:t>Mission Enablement</a:t>
            </a:r>
            <a:endParaRPr lang="en-US" sz="1500" dirty="0"/>
          </a:p>
        </p:txBody>
      </p:sp>
      <p:sp>
        <p:nvSpPr>
          <p:cNvPr id="95" name="Text 28">
            <a:extLst>
              <a:ext uri="{FF2B5EF4-FFF2-40B4-BE49-F238E27FC236}">
                <a16:creationId xmlns:a16="http://schemas.microsoft.com/office/drawing/2014/main" id="{64DD28C5-6012-A1E2-6636-E6BBA396413A}"/>
              </a:ext>
            </a:extLst>
          </p:cNvPr>
          <p:cNvSpPr txBox="1"/>
          <p:nvPr/>
        </p:nvSpPr>
        <p:spPr>
          <a:xfrm>
            <a:off x="771754" y="4248302"/>
            <a:ext cx="3229661"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Extended mission duration by up to 30%</a:t>
            </a:r>
            <a:endParaRPr lang="en-US" sz="1200" dirty="0"/>
          </a:p>
        </p:txBody>
      </p:sp>
      <p:sp>
        <p:nvSpPr>
          <p:cNvPr id="96" name="Text 29">
            <a:extLst>
              <a:ext uri="{FF2B5EF4-FFF2-40B4-BE49-F238E27FC236}">
                <a16:creationId xmlns:a16="http://schemas.microsoft.com/office/drawing/2014/main" id="{8F162FCC-28D8-9B83-E499-0CEAF053D31E}"/>
              </a:ext>
            </a:extLst>
          </p:cNvPr>
          <p:cNvSpPr txBox="1"/>
          <p:nvPr/>
        </p:nvSpPr>
        <p:spPr>
          <a:xfrm>
            <a:off x="771754" y="4476902"/>
            <a:ext cx="4038905"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Enhanced habitat sustainability and self-sufficiency</a:t>
            </a:r>
            <a:endParaRPr lang="en-US" sz="1200" dirty="0"/>
          </a:p>
        </p:txBody>
      </p:sp>
      <p:sp>
        <p:nvSpPr>
          <p:cNvPr id="97" name="Text 30">
            <a:extLst>
              <a:ext uri="{FF2B5EF4-FFF2-40B4-BE49-F238E27FC236}">
                <a16:creationId xmlns:a16="http://schemas.microsoft.com/office/drawing/2014/main" id="{BBB88AEB-9925-FDF1-CF1B-F2AA00A91384}"/>
              </a:ext>
            </a:extLst>
          </p:cNvPr>
          <p:cNvSpPr txBox="1"/>
          <p:nvPr/>
        </p:nvSpPr>
        <p:spPr>
          <a:xfrm>
            <a:off x="771754" y="4705502"/>
            <a:ext cx="4467758"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Improved crew safety through rapid parts manufacturing</a:t>
            </a:r>
            <a:endParaRPr lang="en-US" sz="1200" dirty="0"/>
          </a:p>
        </p:txBody>
      </p:sp>
      <p:sp>
        <p:nvSpPr>
          <p:cNvPr id="98" name="Text 31">
            <a:extLst>
              <a:ext uri="{FF2B5EF4-FFF2-40B4-BE49-F238E27FC236}">
                <a16:creationId xmlns:a16="http://schemas.microsoft.com/office/drawing/2014/main" id="{32BC8751-3445-D467-01F8-6EDABCF2A219}"/>
              </a:ext>
            </a:extLst>
          </p:cNvPr>
          <p:cNvSpPr txBox="1"/>
          <p:nvPr/>
        </p:nvSpPr>
        <p:spPr>
          <a:xfrm>
            <a:off x="771754" y="4934102"/>
            <a:ext cx="3419856" cy="1810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Reduced dependency on resupply missions</a:t>
            </a:r>
            <a:endParaRPr lang="en-US" sz="1200" dirty="0"/>
          </a:p>
        </p:txBody>
      </p:sp>
      <p:sp>
        <p:nvSpPr>
          <p:cNvPr id="99" name="Text 32">
            <a:extLst>
              <a:ext uri="{FF2B5EF4-FFF2-40B4-BE49-F238E27FC236}">
                <a16:creationId xmlns:a16="http://schemas.microsoft.com/office/drawing/2014/main" id="{0D1C6FF3-8C7E-B131-7A36-EA6C3752F7AF}"/>
              </a:ext>
            </a:extLst>
          </p:cNvPr>
          <p:cNvSpPr txBox="1"/>
          <p:nvPr/>
        </p:nvSpPr>
        <p:spPr>
          <a:xfrm>
            <a:off x="562356" y="5162702"/>
            <a:ext cx="4620463" cy="409651"/>
          </a:xfrm>
          <a:prstGeom prst="rect">
            <a:avLst/>
          </a:prstGeom>
          <a:noFill/>
          <a:ln/>
        </p:spPr>
        <p:txBody>
          <a:bodyPr wrap="square" lIns="0" tIns="0" rIns="0" bIns="0" rtlCol="0" anchor="ctr"/>
          <a:lstStyle/>
          <a:p>
            <a:pPr marL="0" indent="0" algn="l">
              <a:buNone/>
            </a:pPr>
            <a:r>
              <a:rPr lang="en-US" sz="1200" dirty="0">
                <a:solidFill>
                  <a:srgbClr val="E5E7EB"/>
                </a:solidFill>
                <a:latin typeface="ui-sans-serif" pitchFamily="34" charset="0"/>
                <a:ea typeface="ui-sans-serif" pitchFamily="34" charset="-122"/>
                <a:cs typeface="ui-sans-serif" pitchFamily="34" charset="-120"/>
              </a:rPr>
              <a:t>Testing ground for circular economy principles for future settlements</a:t>
            </a:r>
            <a:endParaRPr lang="en-US" sz="1200" dirty="0"/>
          </a:p>
        </p:txBody>
      </p:sp>
      <p:sp>
        <p:nvSpPr>
          <p:cNvPr id="100" name="Shape 33">
            <a:extLst>
              <a:ext uri="{FF2B5EF4-FFF2-40B4-BE49-F238E27FC236}">
                <a16:creationId xmlns:a16="http://schemas.microsoft.com/office/drawing/2014/main" id="{E76BE79B-7995-0322-4E1C-524CDBEEC754}"/>
              </a:ext>
            </a:extLst>
          </p:cNvPr>
          <p:cNvSpPr/>
          <p:nvPr/>
        </p:nvSpPr>
        <p:spPr>
          <a:xfrm>
            <a:off x="5753405" y="1485900"/>
            <a:ext cx="4914900" cy="4610405"/>
          </a:xfrm>
          <a:prstGeom prst="rect">
            <a:avLst/>
          </a:prstGeom>
          <a:solidFill>
            <a:srgbClr val="141414">
              <a:alpha val="70000"/>
            </a:srgbClr>
          </a:solidFill>
          <a:ln w="12700">
            <a:solidFill>
              <a:srgbClr val="FF6432">
                <a:alpha val="40000"/>
              </a:srgbClr>
            </a:solidFill>
            <a:prstDash val="solid"/>
          </a:ln>
        </p:spPr>
      </p:sp>
      <p:sp>
        <p:nvSpPr>
          <p:cNvPr id="101" name="Shape 34">
            <a:extLst>
              <a:ext uri="{FF2B5EF4-FFF2-40B4-BE49-F238E27FC236}">
                <a16:creationId xmlns:a16="http://schemas.microsoft.com/office/drawing/2014/main" id="{4938D3F9-C414-97E3-BA55-1B8C0532B930}"/>
              </a:ext>
            </a:extLst>
          </p:cNvPr>
          <p:cNvSpPr/>
          <p:nvPr/>
        </p:nvSpPr>
        <p:spPr>
          <a:xfrm>
            <a:off x="5762549" y="1914754"/>
            <a:ext cx="4895698" cy="9144"/>
          </a:xfrm>
          <a:prstGeom prst="rect">
            <a:avLst/>
          </a:prstGeom>
          <a:solidFill>
            <a:srgbClr val="E5E7EB"/>
          </a:solidFill>
          <a:ln/>
        </p:spPr>
      </p:sp>
      <p:sp>
        <p:nvSpPr>
          <p:cNvPr id="102" name="Text 35">
            <a:extLst>
              <a:ext uri="{FF2B5EF4-FFF2-40B4-BE49-F238E27FC236}">
                <a16:creationId xmlns:a16="http://schemas.microsoft.com/office/drawing/2014/main" id="{4C5FF12E-DE2A-AA0C-D22C-FB47F407899F}"/>
              </a:ext>
            </a:extLst>
          </p:cNvPr>
          <p:cNvSpPr txBox="1"/>
          <p:nvPr/>
        </p:nvSpPr>
        <p:spPr>
          <a:xfrm>
            <a:off x="5876849" y="1628546"/>
            <a:ext cx="1862633" cy="152705"/>
          </a:xfrm>
          <a:prstGeom prst="rect">
            <a:avLst/>
          </a:prstGeom>
          <a:ln/>
        </p:spPr>
        <p:style>
          <a:lnRef idx="2">
            <a:schemeClr val="dk1"/>
          </a:lnRef>
          <a:fillRef idx="1">
            <a:schemeClr val="lt1"/>
          </a:fillRef>
          <a:effectRef idx="0">
            <a:schemeClr val="dk1"/>
          </a:effectRef>
          <a:fontRef idx="minor">
            <a:schemeClr val="dk1"/>
          </a:fontRef>
        </p:style>
        <p:txBody>
          <a:bodyPr wrap="square" lIns="0" tIns="0" rIns="0" bIns="0" rtlCol="0" anchor="ctr"/>
          <a:lstStyle/>
          <a:p>
            <a:pPr marL="0" indent="0" algn="l">
              <a:buNone/>
            </a:pPr>
            <a:r>
              <a:rPr lang="en-US" sz="1000" dirty="0">
                <a:solidFill>
                  <a:srgbClr val="000000"/>
                </a:solidFill>
                <a:latin typeface="ui-monospace" pitchFamily="34" charset="0"/>
                <a:ea typeface="ui-monospace" pitchFamily="34" charset="-122"/>
                <a:cs typeface="ui-monospace" pitchFamily="34" charset="-120"/>
              </a:rPr>
              <a:t>SUSTAINABILITY METRICS</a:t>
            </a:r>
            <a:endParaRPr lang="en-US" sz="1000" dirty="0"/>
          </a:p>
        </p:txBody>
      </p:sp>
      <p:sp>
        <p:nvSpPr>
          <p:cNvPr id="103" name="Text 36">
            <a:extLst>
              <a:ext uri="{FF2B5EF4-FFF2-40B4-BE49-F238E27FC236}">
                <a16:creationId xmlns:a16="http://schemas.microsoft.com/office/drawing/2014/main" id="{B6CF358E-7CF1-F9D3-29AA-5FEA8AD38A21}"/>
              </a:ext>
            </a:extLst>
          </p:cNvPr>
          <p:cNvSpPr txBox="1"/>
          <p:nvPr/>
        </p:nvSpPr>
        <p:spPr>
          <a:xfrm>
            <a:off x="5915254" y="2095805"/>
            <a:ext cx="2681935" cy="152705"/>
          </a:xfrm>
          <a:prstGeom prst="rect">
            <a:avLst/>
          </a:prstGeom>
          <a:noFill/>
          <a:ln/>
        </p:spPr>
        <p:txBody>
          <a:bodyPr wrap="square" lIns="0" tIns="0" rIns="0" bIns="0" rtlCol="0" anchor="ctr"/>
          <a:lstStyle/>
          <a:p>
            <a:pPr marL="0" indent="0" algn="l">
              <a:buNone/>
            </a:pPr>
            <a:r>
              <a:rPr lang="en-US" sz="1000" dirty="0">
                <a:solidFill>
                  <a:srgbClr val="D1D5DB"/>
                </a:solidFill>
                <a:latin typeface="ui-sans-serif" pitchFamily="34" charset="0"/>
                <a:ea typeface="ui-sans-serif" pitchFamily="34" charset="-122"/>
                <a:cs typeface="ui-sans-serif" pitchFamily="34" charset="-120"/>
              </a:rPr>
              <a:t>Waste Reduction &amp; Resource Recovery</a:t>
            </a:r>
            <a:endParaRPr lang="en-US" sz="1000" dirty="0"/>
          </a:p>
        </p:txBody>
      </p:sp>
      <p:pic>
        <p:nvPicPr>
          <p:cNvPr id="104" name="Image 5" descr="preencoded.png">
            <a:extLst>
              <a:ext uri="{FF2B5EF4-FFF2-40B4-BE49-F238E27FC236}">
                <a16:creationId xmlns:a16="http://schemas.microsoft.com/office/drawing/2014/main" id="{98D0BE9C-58AA-EF09-DF79-1BD63E202FA7}"/>
              </a:ext>
            </a:extLst>
          </p:cNvPr>
          <p:cNvPicPr>
            <a:picLocks noChangeAspect="1"/>
          </p:cNvPicPr>
          <p:nvPr/>
        </p:nvPicPr>
        <p:blipFill>
          <a:blip r:embed="rId8"/>
          <a:srcRect l="-14" r="-14"/>
          <a:stretch/>
        </p:blipFill>
        <p:spPr>
          <a:xfrm>
            <a:off x="5915254" y="2343607"/>
            <a:ext cx="4591202" cy="1218895"/>
          </a:xfrm>
          <a:prstGeom prst="rect">
            <a:avLst/>
          </a:prstGeom>
        </p:spPr>
      </p:pic>
      <p:sp>
        <p:nvSpPr>
          <p:cNvPr id="105" name="Text 37">
            <a:extLst>
              <a:ext uri="{FF2B5EF4-FFF2-40B4-BE49-F238E27FC236}">
                <a16:creationId xmlns:a16="http://schemas.microsoft.com/office/drawing/2014/main" id="{FB102456-6D73-1281-451C-822BEBFC536C}"/>
              </a:ext>
            </a:extLst>
          </p:cNvPr>
          <p:cNvSpPr txBox="1"/>
          <p:nvPr/>
        </p:nvSpPr>
        <p:spPr>
          <a:xfrm>
            <a:off x="5915254" y="3733495"/>
            <a:ext cx="2052828" cy="152705"/>
          </a:xfrm>
          <a:prstGeom prst="rect">
            <a:avLst/>
          </a:prstGeom>
          <a:noFill/>
          <a:ln/>
        </p:spPr>
        <p:txBody>
          <a:bodyPr wrap="square" lIns="0" tIns="0" rIns="0" bIns="0" rtlCol="0" anchor="ctr"/>
          <a:lstStyle/>
          <a:p>
            <a:pPr marL="0" indent="0" algn="l">
              <a:buNone/>
            </a:pPr>
            <a:r>
              <a:rPr lang="en-US" sz="1000" dirty="0">
                <a:solidFill>
                  <a:srgbClr val="D1D5DB"/>
                </a:solidFill>
                <a:latin typeface="ui-sans-serif" pitchFamily="34" charset="0"/>
                <a:ea typeface="ui-sans-serif" pitchFamily="34" charset="-122"/>
                <a:cs typeface="ui-sans-serif" pitchFamily="34" charset="-120"/>
              </a:rPr>
              <a:t>Environmental Impact Rating</a:t>
            </a:r>
            <a:endParaRPr lang="en-US" sz="1000" dirty="0"/>
          </a:p>
        </p:txBody>
      </p:sp>
      <p:sp>
        <p:nvSpPr>
          <p:cNvPr id="106" name="Shape 38">
            <a:extLst>
              <a:ext uri="{FF2B5EF4-FFF2-40B4-BE49-F238E27FC236}">
                <a16:creationId xmlns:a16="http://schemas.microsoft.com/office/drawing/2014/main" id="{722B2772-B520-6B58-9776-B778610ECCA8}"/>
              </a:ext>
            </a:extLst>
          </p:cNvPr>
          <p:cNvSpPr/>
          <p:nvPr/>
        </p:nvSpPr>
        <p:spPr>
          <a:xfrm>
            <a:off x="5915254" y="4000500"/>
            <a:ext cx="4153205" cy="190195"/>
          </a:xfrm>
          <a:prstGeom prst="roundRect">
            <a:avLst>
              <a:gd name="adj" fmla="val 480770"/>
            </a:avLst>
          </a:prstGeom>
          <a:solidFill>
            <a:srgbClr val="374151"/>
          </a:solidFill>
          <a:ln/>
        </p:spPr>
      </p:sp>
      <p:sp>
        <p:nvSpPr>
          <p:cNvPr id="107" name="Shape 39">
            <a:extLst>
              <a:ext uri="{FF2B5EF4-FFF2-40B4-BE49-F238E27FC236}">
                <a16:creationId xmlns:a16="http://schemas.microsoft.com/office/drawing/2014/main" id="{F27A9890-CCFE-865F-E75C-846938A4FA03}"/>
              </a:ext>
            </a:extLst>
          </p:cNvPr>
          <p:cNvSpPr/>
          <p:nvPr/>
        </p:nvSpPr>
        <p:spPr>
          <a:xfrm>
            <a:off x="5915254" y="4000500"/>
            <a:ext cx="3819449" cy="190195"/>
          </a:xfrm>
          <a:prstGeom prst="roundRect">
            <a:avLst>
              <a:gd name="adj" fmla="val 480770"/>
            </a:avLst>
          </a:prstGeom>
          <a:solidFill>
            <a:srgbClr val="10B981"/>
          </a:solidFill>
          <a:ln/>
        </p:spPr>
      </p:sp>
      <p:sp>
        <p:nvSpPr>
          <p:cNvPr id="108" name="Text 40">
            <a:extLst>
              <a:ext uri="{FF2B5EF4-FFF2-40B4-BE49-F238E27FC236}">
                <a16:creationId xmlns:a16="http://schemas.microsoft.com/office/drawing/2014/main" id="{2B3697FE-4620-D61B-4D95-848AD9AFE501}"/>
              </a:ext>
            </a:extLst>
          </p:cNvPr>
          <p:cNvSpPr txBox="1"/>
          <p:nvPr/>
        </p:nvSpPr>
        <p:spPr>
          <a:xfrm>
            <a:off x="10141610" y="4000500"/>
            <a:ext cx="486461" cy="181051"/>
          </a:xfrm>
          <a:prstGeom prst="rect">
            <a:avLst/>
          </a:prstGeom>
          <a:noFill/>
          <a:ln/>
        </p:spPr>
        <p:txBody>
          <a:bodyPr wrap="square" lIns="0" tIns="0" rIns="0" bIns="0" rtlCol="0" anchor="ctr"/>
          <a:lstStyle/>
          <a:p>
            <a:pPr marL="0" indent="0" algn="l">
              <a:buNone/>
            </a:pPr>
            <a:r>
              <a:rPr lang="en-US" sz="1200" b="1" dirty="0">
                <a:solidFill>
                  <a:srgbClr val="34D399"/>
                </a:solidFill>
                <a:latin typeface="ui-sans-serif" pitchFamily="34" charset="0"/>
                <a:ea typeface="ui-sans-serif" pitchFamily="34" charset="-122"/>
                <a:cs typeface="ui-sans-serif" pitchFamily="34" charset="-120"/>
              </a:rPr>
              <a:t>92%</a:t>
            </a:r>
            <a:endParaRPr lang="en-US" sz="1200" dirty="0"/>
          </a:p>
        </p:txBody>
      </p:sp>
      <p:sp>
        <p:nvSpPr>
          <p:cNvPr id="109" name="Text 41">
            <a:extLst>
              <a:ext uri="{FF2B5EF4-FFF2-40B4-BE49-F238E27FC236}">
                <a16:creationId xmlns:a16="http://schemas.microsoft.com/office/drawing/2014/main" id="{83F6D39A-3BB0-78C9-CCC8-02582351D7AB}"/>
              </a:ext>
            </a:extLst>
          </p:cNvPr>
          <p:cNvSpPr txBox="1"/>
          <p:nvPr/>
        </p:nvSpPr>
        <p:spPr>
          <a:xfrm>
            <a:off x="5915254" y="4257446"/>
            <a:ext cx="3152851" cy="133502"/>
          </a:xfrm>
          <a:prstGeom prst="rect">
            <a:avLst/>
          </a:prstGeom>
          <a:noFill/>
          <a:ln/>
        </p:spPr>
        <p:txBody>
          <a:bodyPr wrap="square" lIns="0" tIns="0" rIns="0" bIns="0" rtlCol="0" anchor="ctr"/>
          <a:lstStyle/>
          <a:p>
            <a:pPr marL="0" indent="0" algn="l">
              <a:buNone/>
            </a:pPr>
            <a:r>
              <a:rPr lang="en-US" sz="900" dirty="0">
                <a:solidFill>
                  <a:srgbClr val="9CA3AF"/>
                </a:solidFill>
                <a:latin typeface="ui-sans-serif" pitchFamily="34" charset="0"/>
                <a:ea typeface="ui-sans-serif" pitchFamily="34" charset="-122"/>
                <a:cs typeface="ui-sans-serif" pitchFamily="34" charset="-120"/>
              </a:rPr>
              <a:t>Superior to standard waste disposal methods by 92%</a:t>
            </a:r>
            <a:endParaRPr lang="en-US" sz="900" dirty="0"/>
          </a:p>
        </p:txBody>
      </p:sp>
      <p:sp>
        <p:nvSpPr>
          <p:cNvPr id="110" name="Text 42">
            <a:extLst>
              <a:ext uri="{FF2B5EF4-FFF2-40B4-BE49-F238E27FC236}">
                <a16:creationId xmlns:a16="http://schemas.microsoft.com/office/drawing/2014/main" id="{A448CF8C-83DA-F0FE-A581-E66965E976E2}"/>
              </a:ext>
            </a:extLst>
          </p:cNvPr>
          <p:cNvSpPr txBox="1"/>
          <p:nvPr/>
        </p:nvSpPr>
        <p:spPr>
          <a:xfrm>
            <a:off x="5915254" y="4572000"/>
            <a:ext cx="1662379" cy="152705"/>
          </a:xfrm>
          <a:prstGeom prst="rect">
            <a:avLst/>
          </a:prstGeom>
          <a:noFill/>
          <a:ln/>
        </p:spPr>
        <p:txBody>
          <a:bodyPr wrap="square" lIns="0" tIns="0" rIns="0" bIns="0" rtlCol="0" anchor="ctr"/>
          <a:lstStyle/>
          <a:p>
            <a:pPr marL="0" indent="0" algn="l">
              <a:buNone/>
            </a:pPr>
            <a:r>
              <a:rPr lang="en-US" sz="1000" dirty="0">
                <a:solidFill>
                  <a:srgbClr val="D1D5DB"/>
                </a:solidFill>
                <a:latin typeface="ui-sans-serif" pitchFamily="34" charset="0"/>
                <a:ea typeface="ui-sans-serif" pitchFamily="34" charset="-122"/>
                <a:cs typeface="ui-sans-serif" pitchFamily="34" charset="-120"/>
              </a:rPr>
              <a:t>Long-term ROI Analysis</a:t>
            </a:r>
            <a:endParaRPr lang="en-US" sz="1000" dirty="0"/>
          </a:p>
        </p:txBody>
      </p:sp>
      <p:sp>
        <p:nvSpPr>
          <p:cNvPr id="111" name="Text 43">
            <a:extLst>
              <a:ext uri="{FF2B5EF4-FFF2-40B4-BE49-F238E27FC236}">
                <a16:creationId xmlns:a16="http://schemas.microsoft.com/office/drawing/2014/main" id="{F11D7D56-800A-16B4-4BB2-B249CB1F1799}"/>
              </a:ext>
            </a:extLst>
          </p:cNvPr>
          <p:cNvSpPr txBox="1"/>
          <p:nvPr/>
        </p:nvSpPr>
        <p:spPr>
          <a:xfrm>
            <a:off x="6120994" y="5009998"/>
            <a:ext cx="400507" cy="228600"/>
          </a:xfrm>
          <a:prstGeom prst="rect">
            <a:avLst/>
          </a:prstGeom>
          <a:noFill/>
          <a:ln/>
        </p:spPr>
        <p:txBody>
          <a:bodyPr wrap="square" lIns="0" tIns="0" rIns="0" bIns="0" rtlCol="0" anchor="ctr"/>
          <a:lstStyle/>
          <a:p>
            <a:pPr marL="0" indent="0" algn="ctr">
              <a:buNone/>
            </a:pPr>
            <a:r>
              <a:rPr lang="en-US" sz="1500" b="1" dirty="0">
                <a:solidFill>
                  <a:srgbClr val="FFFFFF"/>
                </a:solidFill>
                <a:latin typeface="ui-sans-serif" pitchFamily="34" charset="0"/>
                <a:ea typeface="ui-sans-serif" pitchFamily="34" charset="-122"/>
                <a:cs typeface="ui-sans-serif" pitchFamily="34" charset="-120"/>
              </a:rPr>
              <a:t>4x</a:t>
            </a:r>
            <a:endParaRPr lang="en-US" sz="1500" dirty="0"/>
          </a:p>
        </p:txBody>
      </p:sp>
      <p:sp>
        <p:nvSpPr>
          <p:cNvPr id="112" name="Text 44">
            <a:extLst>
              <a:ext uri="{FF2B5EF4-FFF2-40B4-BE49-F238E27FC236}">
                <a16:creationId xmlns:a16="http://schemas.microsoft.com/office/drawing/2014/main" id="{3F7C27A1-4271-8C4F-DA5B-F23FF60253CE}"/>
              </a:ext>
            </a:extLst>
          </p:cNvPr>
          <p:cNvSpPr txBox="1"/>
          <p:nvPr/>
        </p:nvSpPr>
        <p:spPr>
          <a:xfrm>
            <a:off x="5943600" y="5486400"/>
            <a:ext cx="719633" cy="152705"/>
          </a:xfrm>
          <a:prstGeom prst="rect">
            <a:avLst/>
          </a:prstGeom>
          <a:noFill/>
          <a:ln/>
        </p:spPr>
        <p:txBody>
          <a:bodyPr wrap="square" lIns="0" tIns="0" rIns="0" bIns="0" rtlCol="0" anchor="ctr"/>
          <a:lstStyle/>
          <a:p>
            <a:pPr marL="0" indent="0" algn="ctr">
              <a:buNone/>
            </a:pPr>
            <a:r>
              <a:rPr lang="en-US" sz="1000" dirty="0">
                <a:solidFill>
                  <a:srgbClr val="9CA3AF"/>
                </a:solidFill>
                <a:latin typeface="ui-sans-serif" pitchFamily="34" charset="0"/>
                <a:ea typeface="ui-sans-serif" pitchFamily="34" charset="-122"/>
                <a:cs typeface="ui-sans-serif" pitchFamily="34" charset="-120"/>
              </a:rPr>
              <a:t>Resource</a:t>
            </a:r>
            <a:endParaRPr lang="en-US" sz="1000" dirty="0"/>
          </a:p>
        </p:txBody>
      </p:sp>
      <p:sp>
        <p:nvSpPr>
          <p:cNvPr id="113" name="Text 45">
            <a:extLst>
              <a:ext uri="{FF2B5EF4-FFF2-40B4-BE49-F238E27FC236}">
                <a16:creationId xmlns:a16="http://schemas.microsoft.com/office/drawing/2014/main" id="{E423E564-003C-0163-AE47-551DD44889A7}"/>
              </a:ext>
            </a:extLst>
          </p:cNvPr>
          <p:cNvSpPr txBox="1"/>
          <p:nvPr/>
        </p:nvSpPr>
        <p:spPr>
          <a:xfrm>
            <a:off x="5915254" y="5676595"/>
            <a:ext cx="776326" cy="152705"/>
          </a:xfrm>
          <a:prstGeom prst="rect">
            <a:avLst/>
          </a:prstGeom>
          <a:noFill/>
          <a:ln/>
        </p:spPr>
        <p:txBody>
          <a:bodyPr wrap="square" lIns="0" tIns="0" rIns="0" bIns="0" rtlCol="0" anchor="ctr"/>
          <a:lstStyle/>
          <a:p>
            <a:pPr marL="0" indent="0" algn="ctr">
              <a:buNone/>
            </a:pPr>
            <a:r>
              <a:rPr lang="en-US" sz="1000" dirty="0">
                <a:solidFill>
                  <a:srgbClr val="9CA3AF"/>
                </a:solidFill>
                <a:latin typeface="ui-sans-serif" pitchFamily="34" charset="0"/>
                <a:ea typeface="ui-sans-serif" pitchFamily="34" charset="-122"/>
                <a:cs typeface="ui-sans-serif" pitchFamily="34" charset="-120"/>
              </a:rPr>
              <a:t>Utilization</a:t>
            </a:r>
            <a:endParaRPr lang="en-US" sz="1000" dirty="0"/>
          </a:p>
        </p:txBody>
      </p:sp>
      <p:sp>
        <p:nvSpPr>
          <p:cNvPr id="114" name="Shape 46">
            <a:extLst>
              <a:ext uri="{FF2B5EF4-FFF2-40B4-BE49-F238E27FC236}">
                <a16:creationId xmlns:a16="http://schemas.microsoft.com/office/drawing/2014/main" id="{C17417B2-55CF-7CBB-86D8-74109935B74B}"/>
              </a:ext>
            </a:extLst>
          </p:cNvPr>
          <p:cNvSpPr/>
          <p:nvPr/>
        </p:nvSpPr>
        <p:spPr>
          <a:xfrm>
            <a:off x="7895844" y="4819802"/>
            <a:ext cx="609905" cy="609905"/>
          </a:xfrm>
          <a:prstGeom prst="roundRect">
            <a:avLst>
              <a:gd name="adj" fmla="val 149925"/>
            </a:avLst>
          </a:prstGeom>
          <a:solidFill>
            <a:srgbClr val="1D4ED8"/>
          </a:solidFill>
          <a:ln/>
        </p:spPr>
      </p:sp>
      <p:sp>
        <p:nvSpPr>
          <p:cNvPr id="115" name="Text 47">
            <a:extLst>
              <a:ext uri="{FF2B5EF4-FFF2-40B4-BE49-F238E27FC236}">
                <a16:creationId xmlns:a16="http://schemas.microsoft.com/office/drawing/2014/main" id="{912CDED3-3648-8B59-5887-AA99241FD2F1}"/>
              </a:ext>
            </a:extLst>
          </p:cNvPr>
          <p:cNvSpPr txBox="1"/>
          <p:nvPr/>
        </p:nvSpPr>
        <p:spPr>
          <a:xfrm>
            <a:off x="8073238" y="5009998"/>
            <a:ext cx="400507" cy="228600"/>
          </a:xfrm>
          <a:prstGeom prst="rect">
            <a:avLst/>
          </a:prstGeom>
          <a:noFill/>
          <a:ln/>
        </p:spPr>
        <p:txBody>
          <a:bodyPr wrap="square" lIns="0" tIns="0" rIns="0" bIns="0" rtlCol="0" anchor="ctr"/>
          <a:lstStyle/>
          <a:p>
            <a:pPr marL="0" indent="0" algn="ctr">
              <a:buNone/>
            </a:pPr>
            <a:r>
              <a:rPr lang="en-US" sz="1500" b="1" dirty="0">
                <a:solidFill>
                  <a:srgbClr val="FFFFFF"/>
                </a:solidFill>
                <a:latin typeface="ui-sans-serif" pitchFamily="34" charset="0"/>
                <a:ea typeface="ui-sans-serif" pitchFamily="34" charset="-122"/>
                <a:cs typeface="ui-sans-serif" pitchFamily="34" charset="-120"/>
              </a:rPr>
              <a:t>6x</a:t>
            </a:r>
            <a:endParaRPr lang="en-US" sz="1500" dirty="0"/>
          </a:p>
        </p:txBody>
      </p:sp>
      <p:sp>
        <p:nvSpPr>
          <p:cNvPr id="116" name="Text 48">
            <a:extLst>
              <a:ext uri="{FF2B5EF4-FFF2-40B4-BE49-F238E27FC236}">
                <a16:creationId xmlns:a16="http://schemas.microsoft.com/office/drawing/2014/main" id="{F5653436-662E-DA66-9C4E-8BE7F1346DAE}"/>
              </a:ext>
            </a:extLst>
          </p:cNvPr>
          <p:cNvSpPr txBox="1"/>
          <p:nvPr/>
        </p:nvSpPr>
        <p:spPr>
          <a:xfrm>
            <a:off x="7953451" y="5486400"/>
            <a:ext cx="596189" cy="152705"/>
          </a:xfrm>
          <a:prstGeom prst="rect">
            <a:avLst/>
          </a:prstGeom>
          <a:noFill/>
          <a:ln/>
        </p:spPr>
        <p:txBody>
          <a:bodyPr wrap="square" lIns="0" tIns="0" rIns="0" bIns="0" rtlCol="0" anchor="ctr"/>
          <a:lstStyle/>
          <a:p>
            <a:pPr marL="0" indent="0" algn="ctr">
              <a:buNone/>
            </a:pPr>
            <a:r>
              <a:rPr lang="en-US" sz="1000" dirty="0">
                <a:solidFill>
                  <a:srgbClr val="9CA3AF"/>
                </a:solidFill>
                <a:latin typeface="ui-sans-serif" pitchFamily="34" charset="0"/>
                <a:ea typeface="ui-sans-serif" pitchFamily="34" charset="-122"/>
                <a:cs typeface="ui-sans-serif" pitchFamily="34" charset="-120"/>
              </a:rPr>
              <a:t>Mission</a:t>
            </a:r>
            <a:endParaRPr lang="en-US" sz="1000" dirty="0"/>
          </a:p>
        </p:txBody>
      </p:sp>
      <p:sp>
        <p:nvSpPr>
          <p:cNvPr id="117" name="Text 49">
            <a:extLst>
              <a:ext uri="{FF2B5EF4-FFF2-40B4-BE49-F238E27FC236}">
                <a16:creationId xmlns:a16="http://schemas.microsoft.com/office/drawing/2014/main" id="{8E1B7924-0195-D662-1986-CBC3188EE208}"/>
              </a:ext>
            </a:extLst>
          </p:cNvPr>
          <p:cNvSpPr txBox="1"/>
          <p:nvPr/>
        </p:nvSpPr>
        <p:spPr>
          <a:xfrm>
            <a:off x="7873898" y="5676595"/>
            <a:ext cx="758038" cy="152705"/>
          </a:xfrm>
          <a:prstGeom prst="rect">
            <a:avLst/>
          </a:prstGeom>
          <a:noFill/>
          <a:ln/>
        </p:spPr>
        <p:txBody>
          <a:bodyPr wrap="square" lIns="0" tIns="0" rIns="0" bIns="0" rtlCol="0" anchor="ctr"/>
          <a:lstStyle/>
          <a:p>
            <a:pPr marL="0" indent="0" algn="ctr">
              <a:buNone/>
            </a:pPr>
            <a:r>
              <a:rPr lang="en-US" sz="1000" dirty="0">
                <a:solidFill>
                  <a:srgbClr val="9CA3AF"/>
                </a:solidFill>
                <a:latin typeface="ui-sans-serif" pitchFamily="34" charset="0"/>
                <a:ea typeface="ui-sans-serif" pitchFamily="34" charset="-122"/>
                <a:cs typeface="ui-sans-serif" pitchFamily="34" charset="-120"/>
              </a:rPr>
              <a:t>Extension</a:t>
            </a:r>
            <a:endParaRPr lang="en-US" sz="1000" dirty="0"/>
          </a:p>
        </p:txBody>
      </p:sp>
      <p:sp>
        <p:nvSpPr>
          <p:cNvPr id="118" name="Shape 50">
            <a:extLst>
              <a:ext uri="{FF2B5EF4-FFF2-40B4-BE49-F238E27FC236}">
                <a16:creationId xmlns:a16="http://schemas.microsoft.com/office/drawing/2014/main" id="{A374F228-B725-EB48-3E1A-88D6C559267D}"/>
              </a:ext>
            </a:extLst>
          </p:cNvPr>
          <p:cNvSpPr/>
          <p:nvPr/>
        </p:nvSpPr>
        <p:spPr>
          <a:xfrm>
            <a:off x="9857232" y="4819802"/>
            <a:ext cx="609905" cy="609905"/>
          </a:xfrm>
          <a:prstGeom prst="roundRect">
            <a:avLst>
              <a:gd name="adj" fmla="val 149925"/>
            </a:avLst>
          </a:prstGeom>
          <a:solidFill>
            <a:srgbClr val="047857"/>
          </a:solidFill>
          <a:ln/>
        </p:spPr>
      </p:sp>
      <p:sp>
        <p:nvSpPr>
          <p:cNvPr id="119" name="Text 51">
            <a:extLst>
              <a:ext uri="{FF2B5EF4-FFF2-40B4-BE49-F238E27FC236}">
                <a16:creationId xmlns:a16="http://schemas.microsoft.com/office/drawing/2014/main" id="{02DF5260-1E1B-3D91-63B1-0165BADF1ABD}"/>
              </a:ext>
            </a:extLst>
          </p:cNvPr>
          <p:cNvSpPr txBox="1"/>
          <p:nvPr/>
        </p:nvSpPr>
        <p:spPr>
          <a:xfrm>
            <a:off x="10034626" y="5009998"/>
            <a:ext cx="400507" cy="228600"/>
          </a:xfrm>
          <a:prstGeom prst="rect">
            <a:avLst/>
          </a:prstGeom>
          <a:noFill/>
          <a:ln/>
        </p:spPr>
        <p:txBody>
          <a:bodyPr wrap="square" lIns="0" tIns="0" rIns="0" bIns="0" rtlCol="0" anchor="ctr"/>
          <a:lstStyle/>
          <a:p>
            <a:pPr marL="0" indent="0" algn="ctr">
              <a:buNone/>
            </a:pPr>
            <a:r>
              <a:rPr lang="en-US" sz="1500" b="1" dirty="0">
                <a:solidFill>
                  <a:srgbClr val="FFFFFF"/>
                </a:solidFill>
                <a:latin typeface="ui-sans-serif" pitchFamily="34" charset="0"/>
                <a:ea typeface="ui-sans-serif" pitchFamily="34" charset="-122"/>
                <a:cs typeface="ui-sans-serif" pitchFamily="34" charset="-120"/>
              </a:rPr>
              <a:t>8x</a:t>
            </a:r>
            <a:endParaRPr lang="en-US" sz="1500" dirty="0"/>
          </a:p>
        </p:txBody>
      </p:sp>
      <p:sp>
        <p:nvSpPr>
          <p:cNvPr id="120" name="Text 52">
            <a:extLst>
              <a:ext uri="{FF2B5EF4-FFF2-40B4-BE49-F238E27FC236}">
                <a16:creationId xmlns:a16="http://schemas.microsoft.com/office/drawing/2014/main" id="{2A957F7E-041D-4415-6304-C4623D0D67E5}"/>
              </a:ext>
            </a:extLst>
          </p:cNvPr>
          <p:cNvSpPr txBox="1"/>
          <p:nvPr/>
        </p:nvSpPr>
        <p:spPr>
          <a:xfrm>
            <a:off x="9817913" y="5486400"/>
            <a:ext cx="795528" cy="152705"/>
          </a:xfrm>
          <a:prstGeom prst="rect">
            <a:avLst/>
          </a:prstGeom>
          <a:noFill/>
          <a:ln/>
        </p:spPr>
        <p:txBody>
          <a:bodyPr wrap="square" lIns="0" tIns="0" rIns="0" bIns="0" rtlCol="0" anchor="ctr"/>
          <a:lstStyle/>
          <a:p>
            <a:pPr marL="0" indent="0" algn="ctr">
              <a:buNone/>
            </a:pPr>
            <a:r>
              <a:rPr lang="en-US" sz="1000" dirty="0">
                <a:solidFill>
                  <a:srgbClr val="9CA3AF"/>
                </a:solidFill>
                <a:latin typeface="ui-sans-serif" pitchFamily="34" charset="0"/>
                <a:ea typeface="ui-sans-serif" pitchFamily="34" charset="-122"/>
                <a:cs typeface="ui-sans-serif" pitchFamily="34" charset="-120"/>
              </a:rPr>
              <a:t>Long-term</a:t>
            </a:r>
            <a:endParaRPr lang="en-US" sz="1000" dirty="0"/>
          </a:p>
        </p:txBody>
      </p:sp>
      <p:sp>
        <p:nvSpPr>
          <p:cNvPr id="121" name="Text 53">
            <a:extLst>
              <a:ext uri="{FF2B5EF4-FFF2-40B4-BE49-F238E27FC236}">
                <a16:creationId xmlns:a16="http://schemas.microsoft.com/office/drawing/2014/main" id="{414F174C-0D8D-208E-AFC7-F07F27288D61}"/>
              </a:ext>
            </a:extLst>
          </p:cNvPr>
          <p:cNvSpPr txBox="1"/>
          <p:nvPr/>
        </p:nvSpPr>
        <p:spPr>
          <a:xfrm>
            <a:off x="9978847" y="5676595"/>
            <a:ext cx="471830" cy="152705"/>
          </a:xfrm>
          <a:prstGeom prst="rect">
            <a:avLst/>
          </a:prstGeom>
          <a:noFill/>
          <a:ln/>
        </p:spPr>
        <p:txBody>
          <a:bodyPr wrap="square" lIns="0" tIns="0" rIns="0" bIns="0" rtlCol="0" anchor="ctr"/>
          <a:lstStyle/>
          <a:p>
            <a:pPr marL="0" indent="0" algn="ctr">
              <a:buNone/>
            </a:pPr>
            <a:r>
              <a:rPr lang="en-US" sz="1000" dirty="0">
                <a:solidFill>
                  <a:srgbClr val="9CA3AF"/>
                </a:solidFill>
                <a:latin typeface="ui-sans-serif" pitchFamily="34" charset="0"/>
                <a:ea typeface="ui-sans-serif" pitchFamily="34" charset="-122"/>
                <a:cs typeface="ui-sans-serif" pitchFamily="34" charset="-120"/>
              </a:rPr>
              <a:t>Value</a:t>
            </a:r>
            <a:endParaRPr lang="en-US" sz="1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54" name="Shape 0">
            <a:extLst>
              <a:ext uri="{FF2B5EF4-FFF2-40B4-BE49-F238E27FC236}">
                <a16:creationId xmlns:a16="http://schemas.microsoft.com/office/drawing/2014/main" id="{E781A362-58D2-B5BB-B8B6-45164317AD1A}"/>
              </a:ext>
            </a:extLst>
          </p:cNvPr>
          <p:cNvSpPr/>
          <p:nvPr/>
        </p:nvSpPr>
        <p:spPr>
          <a:xfrm>
            <a:off x="0" y="0"/>
            <a:ext cx="12191695" cy="6858000"/>
          </a:xfrm>
          <a:prstGeom prst="rect">
            <a:avLst/>
          </a:prstGeom>
          <a:solidFill>
            <a:srgbClr val="000000"/>
          </a:solidFill>
          <a:ln/>
        </p:spPr>
      </p:sp>
      <p:pic>
        <p:nvPicPr>
          <p:cNvPr id="55" name="Image 0" descr="https://page.gensparksite.com/slides_images/ce96ec636b124c0570bb66be44878170.jpg">
            <a:extLst>
              <a:ext uri="{FF2B5EF4-FFF2-40B4-BE49-F238E27FC236}">
                <a16:creationId xmlns:a16="http://schemas.microsoft.com/office/drawing/2014/main" id="{AF9233C7-D04D-CBFF-9474-AC1414FAAF39}"/>
              </a:ext>
            </a:extLst>
          </p:cNvPr>
          <p:cNvPicPr>
            <a:picLocks noChangeAspect="1"/>
          </p:cNvPicPr>
          <p:nvPr/>
        </p:nvPicPr>
        <p:blipFill>
          <a:blip r:embed="rId3">
            <a:alphaModFix amt="20000"/>
          </a:blip>
          <a:srcRect l="1" r="1"/>
          <a:stretch/>
        </p:blipFill>
        <p:spPr>
          <a:xfrm>
            <a:off x="0" y="0"/>
            <a:ext cx="12191695" cy="6858000"/>
          </a:xfrm>
          <a:prstGeom prst="rect">
            <a:avLst/>
          </a:prstGeom>
        </p:spPr>
      </p:pic>
      <p:sp>
        <p:nvSpPr>
          <p:cNvPr id="56" name="Shape 1">
            <a:extLst>
              <a:ext uri="{FF2B5EF4-FFF2-40B4-BE49-F238E27FC236}">
                <a16:creationId xmlns:a16="http://schemas.microsoft.com/office/drawing/2014/main" id="{E89124CF-BB5C-66D8-E360-EB46E5202C02}"/>
              </a:ext>
            </a:extLst>
          </p:cNvPr>
          <p:cNvSpPr/>
          <p:nvPr/>
        </p:nvSpPr>
        <p:spPr>
          <a:xfrm>
            <a:off x="0" y="0"/>
            <a:ext cx="12191695" cy="6858000"/>
          </a:xfrm>
          <a:prstGeom prst="rect">
            <a:avLst/>
          </a:prstGeom>
          <a:solidFill>
            <a:srgbClr val="000000">
              <a:alpha val="70000"/>
            </a:srgbClr>
          </a:solidFill>
          <a:ln/>
        </p:spPr>
      </p:sp>
      <p:sp>
        <p:nvSpPr>
          <p:cNvPr id="57" name="Shape 2">
            <a:extLst>
              <a:ext uri="{FF2B5EF4-FFF2-40B4-BE49-F238E27FC236}">
                <a16:creationId xmlns:a16="http://schemas.microsoft.com/office/drawing/2014/main" id="{904E3F11-A69C-24BF-DDB4-07E6CA08131E}"/>
              </a:ext>
            </a:extLst>
          </p:cNvPr>
          <p:cNvSpPr/>
          <p:nvPr/>
        </p:nvSpPr>
        <p:spPr>
          <a:xfrm>
            <a:off x="0" y="0"/>
            <a:ext cx="12191695" cy="533095"/>
          </a:xfrm>
          <a:prstGeom prst="rect">
            <a:avLst/>
          </a:prstGeom>
          <a:solidFill>
            <a:srgbClr val="141414">
              <a:alpha val="80000"/>
            </a:srgbClr>
          </a:solidFill>
          <a:ln/>
        </p:spPr>
      </p:sp>
      <p:sp>
        <p:nvSpPr>
          <p:cNvPr id="58" name="Shape 3">
            <a:extLst>
              <a:ext uri="{FF2B5EF4-FFF2-40B4-BE49-F238E27FC236}">
                <a16:creationId xmlns:a16="http://schemas.microsoft.com/office/drawing/2014/main" id="{73AE8FED-15CE-BFA6-7CA4-F8A64449440D}"/>
              </a:ext>
            </a:extLst>
          </p:cNvPr>
          <p:cNvSpPr/>
          <p:nvPr/>
        </p:nvSpPr>
        <p:spPr>
          <a:xfrm>
            <a:off x="0" y="513893"/>
            <a:ext cx="12191695" cy="19202"/>
          </a:xfrm>
          <a:prstGeom prst="rect">
            <a:avLst/>
          </a:prstGeom>
          <a:solidFill>
            <a:srgbClr val="FF6432">
              <a:alpha val="60000"/>
            </a:srgbClr>
          </a:solidFill>
          <a:ln/>
        </p:spPr>
      </p:sp>
      <p:sp>
        <p:nvSpPr>
          <p:cNvPr id="59" name="Text 4">
            <a:extLst>
              <a:ext uri="{FF2B5EF4-FFF2-40B4-BE49-F238E27FC236}">
                <a16:creationId xmlns:a16="http://schemas.microsoft.com/office/drawing/2014/main" id="{0D7C9F11-91D4-561A-6BE6-E85901917DAD}"/>
              </a:ext>
            </a:extLst>
          </p:cNvPr>
          <p:cNvSpPr txBox="1"/>
          <p:nvPr/>
        </p:nvSpPr>
        <p:spPr>
          <a:xfrm>
            <a:off x="228600" y="161849"/>
            <a:ext cx="3225089" cy="191110"/>
          </a:xfrm>
          <a:prstGeom prst="rect">
            <a:avLst/>
          </a:prstGeom>
          <a:noFill/>
          <a:ln/>
        </p:spPr>
        <p:txBody>
          <a:bodyPr wrap="square" lIns="0" tIns="0" rIns="0" bIns="0" rtlCol="0" anchor="ctr"/>
          <a:lstStyle/>
          <a:p>
            <a:pPr marL="0" indent="0" algn="l">
              <a:buNone/>
            </a:pPr>
            <a:r>
              <a:rPr lang="en-US" sz="1300" dirty="0">
                <a:solidFill>
                  <a:srgbClr val="000000"/>
                </a:solidFill>
                <a:latin typeface="ui-monospace" pitchFamily="34" charset="0"/>
                <a:ea typeface="ui-monospace" pitchFamily="34" charset="-122"/>
                <a:cs typeface="ui-monospace" pitchFamily="34" charset="-120"/>
              </a:rPr>
              <a:t>STORYTALE // CYCLES OF RENEWAL</a:t>
            </a:r>
            <a:endParaRPr lang="en-US" sz="1300" dirty="0"/>
          </a:p>
        </p:txBody>
      </p:sp>
      <p:sp>
        <p:nvSpPr>
          <p:cNvPr id="60" name="Text 5">
            <a:extLst>
              <a:ext uri="{FF2B5EF4-FFF2-40B4-BE49-F238E27FC236}">
                <a16:creationId xmlns:a16="http://schemas.microsoft.com/office/drawing/2014/main" id="{896AAFFD-B25E-260D-1677-12DAF8F09AA7}"/>
              </a:ext>
            </a:extLst>
          </p:cNvPr>
          <p:cNvSpPr txBox="1"/>
          <p:nvPr/>
        </p:nvSpPr>
        <p:spPr>
          <a:xfrm>
            <a:off x="9642348" y="181051"/>
            <a:ext cx="2424989" cy="152705"/>
          </a:xfrm>
          <a:prstGeom prst="rect">
            <a:avLst/>
          </a:prstGeom>
          <a:noFill/>
          <a:ln/>
        </p:spPr>
        <p:txBody>
          <a:bodyPr wrap="square" lIns="0" tIns="0" rIns="0" bIns="0" rtlCol="0" anchor="ctr"/>
          <a:lstStyle/>
          <a:p>
            <a:pPr marL="0" indent="0" algn="l">
              <a:buNone/>
            </a:pPr>
            <a:r>
              <a:rPr lang="en-US" sz="1000" dirty="0">
                <a:solidFill>
                  <a:srgbClr val="9CA3AF"/>
                </a:solidFill>
                <a:latin typeface="ui-monospace" pitchFamily="34" charset="0"/>
                <a:ea typeface="ui-monospace" pitchFamily="34" charset="-122"/>
                <a:cs typeface="ui-monospace" pitchFamily="34" charset="-120"/>
              </a:rPr>
              <a:t>SPACETRASH HACK · 2025 · MARS</a:t>
            </a:r>
            <a:endParaRPr lang="en-US" sz="1000" dirty="0"/>
          </a:p>
        </p:txBody>
      </p:sp>
      <p:sp>
        <p:nvSpPr>
          <p:cNvPr id="61" name="Text 9">
            <a:extLst>
              <a:ext uri="{FF2B5EF4-FFF2-40B4-BE49-F238E27FC236}">
                <a16:creationId xmlns:a16="http://schemas.microsoft.com/office/drawing/2014/main" id="{B9A7CDE5-47CF-E58E-A15B-E1FEBF1A66CE}"/>
              </a:ext>
            </a:extLst>
          </p:cNvPr>
          <p:cNvSpPr txBox="1"/>
          <p:nvPr/>
        </p:nvSpPr>
        <p:spPr>
          <a:xfrm>
            <a:off x="11342218" y="5682082"/>
            <a:ext cx="348386" cy="152705"/>
          </a:xfrm>
          <a:prstGeom prst="rect">
            <a:avLst/>
          </a:prstGeom>
          <a:noFill/>
          <a:ln/>
        </p:spPr>
        <p:txBody>
          <a:bodyPr wrap="square" lIns="0" tIns="0" rIns="0" bIns="0" rtlCol="0" anchor="ctr"/>
          <a:lstStyle/>
          <a:p>
            <a:pPr marL="0" indent="0" algn="l">
              <a:buNone/>
            </a:pPr>
            <a:r>
              <a:rPr lang="en-US" sz="1000" dirty="0">
                <a:solidFill>
                  <a:srgbClr val="000000"/>
                </a:solidFill>
                <a:latin typeface="ui-monospace" pitchFamily="34" charset="0"/>
                <a:ea typeface="ui-monospace" pitchFamily="34" charset="-122"/>
                <a:cs typeface="ui-monospace" pitchFamily="34" charset="-120"/>
              </a:rPr>
              <a:t>7/7</a:t>
            </a:r>
            <a:endParaRPr lang="en-US" sz="1000" dirty="0"/>
          </a:p>
        </p:txBody>
      </p:sp>
      <p:sp>
        <p:nvSpPr>
          <p:cNvPr id="62" name="Text 10">
            <a:extLst>
              <a:ext uri="{FF2B5EF4-FFF2-40B4-BE49-F238E27FC236}">
                <a16:creationId xmlns:a16="http://schemas.microsoft.com/office/drawing/2014/main" id="{76E265DF-55E0-6632-40DA-4AFFFF9E3562}"/>
              </a:ext>
            </a:extLst>
          </p:cNvPr>
          <p:cNvSpPr txBox="1"/>
          <p:nvPr/>
        </p:nvSpPr>
        <p:spPr>
          <a:xfrm>
            <a:off x="381305" y="866851"/>
            <a:ext cx="5039258" cy="438912"/>
          </a:xfrm>
          <a:prstGeom prst="rect">
            <a:avLst/>
          </a:prstGeom>
          <a:noFill/>
          <a:ln/>
        </p:spPr>
        <p:txBody>
          <a:bodyPr wrap="square" lIns="0" tIns="0" rIns="0" bIns="0" rtlCol="0" anchor="ctr"/>
          <a:lstStyle/>
          <a:p>
            <a:pPr marL="0" indent="0" algn="l">
              <a:buNone/>
            </a:pPr>
            <a:r>
              <a:rPr lang="en-US" sz="2700" b="1" dirty="0">
                <a:solidFill>
                  <a:srgbClr val="FF6832"/>
                </a:solidFill>
                <a:latin typeface="Space Grotesk" pitchFamily="34" charset="0"/>
                <a:ea typeface="Space Grotesk" pitchFamily="34" charset="-122"/>
                <a:cs typeface="Space Grotesk" pitchFamily="34" charset="-120"/>
              </a:rPr>
              <a:t>Cycles of Renewal</a:t>
            </a:r>
            <a:endParaRPr lang="en-US" sz="2700" dirty="0"/>
          </a:p>
        </p:txBody>
      </p:sp>
      <p:sp>
        <p:nvSpPr>
          <p:cNvPr id="63" name="Shape 11">
            <a:extLst>
              <a:ext uri="{FF2B5EF4-FFF2-40B4-BE49-F238E27FC236}">
                <a16:creationId xmlns:a16="http://schemas.microsoft.com/office/drawing/2014/main" id="{63582519-E493-6FB5-7311-94006954F905}"/>
              </a:ext>
            </a:extLst>
          </p:cNvPr>
          <p:cNvSpPr/>
          <p:nvPr/>
        </p:nvSpPr>
        <p:spPr>
          <a:xfrm>
            <a:off x="381305" y="1352398"/>
            <a:ext cx="914400" cy="38405"/>
          </a:xfrm>
          <a:prstGeom prst="rect">
            <a:avLst/>
          </a:prstGeom>
          <a:solidFill>
            <a:srgbClr val="FF6832"/>
          </a:solidFill>
          <a:ln/>
        </p:spPr>
      </p:sp>
      <p:sp>
        <p:nvSpPr>
          <p:cNvPr id="64" name="Text 12">
            <a:extLst>
              <a:ext uri="{FF2B5EF4-FFF2-40B4-BE49-F238E27FC236}">
                <a16:creationId xmlns:a16="http://schemas.microsoft.com/office/drawing/2014/main" id="{BEBE87CF-869B-9088-F172-4D55C28D8651}"/>
              </a:ext>
            </a:extLst>
          </p:cNvPr>
          <p:cNvSpPr txBox="1"/>
          <p:nvPr/>
        </p:nvSpPr>
        <p:spPr>
          <a:xfrm>
            <a:off x="8883396" y="780898"/>
            <a:ext cx="3105302" cy="267005"/>
          </a:xfrm>
          <a:prstGeom prst="rect">
            <a:avLst/>
          </a:prstGeom>
          <a:noFill/>
          <a:ln/>
        </p:spPr>
        <p:txBody>
          <a:bodyPr wrap="square" lIns="0" tIns="0" rIns="0" bIns="0" rtlCol="0" anchor="ctr"/>
          <a:lstStyle/>
          <a:p>
            <a:pPr marL="0" indent="0" algn="r">
              <a:buNone/>
            </a:pPr>
            <a:r>
              <a:rPr lang="en-US" sz="1800" b="1" dirty="0">
                <a:solidFill>
                  <a:srgbClr val="FFFFFF"/>
                </a:solidFill>
                <a:latin typeface="ui-sans-serif" pitchFamily="34" charset="0"/>
                <a:ea typeface="ui-sans-serif" pitchFamily="34" charset="-122"/>
                <a:cs typeface="ui-sans-serif" pitchFamily="34" charset="-120"/>
              </a:rPr>
              <a:t>Our Future Home Mars</a:t>
            </a:r>
            <a:endParaRPr lang="en-US" sz="1800" dirty="0"/>
          </a:p>
        </p:txBody>
      </p:sp>
      <p:sp>
        <p:nvSpPr>
          <p:cNvPr id="65" name="Text 13">
            <a:extLst>
              <a:ext uri="{FF2B5EF4-FFF2-40B4-BE49-F238E27FC236}">
                <a16:creationId xmlns:a16="http://schemas.microsoft.com/office/drawing/2014/main" id="{DAFF3C7E-1F6E-F484-E7EA-4724EA8E3F50}"/>
              </a:ext>
            </a:extLst>
          </p:cNvPr>
          <p:cNvSpPr txBox="1"/>
          <p:nvPr/>
        </p:nvSpPr>
        <p:spPr>
          <a:xfrm>
            <a:off x="8570671" y="1086307"/>
            <a:ext cx="3363163" cy="181051"/>
          </a:xfrm>
          <a:prstGeom prst="rect">
            <a:avLst/>
          </a:prstGeom>
          <a:noFill/>
          <a:ln/>
        </p:spPr>
        <p:txBody>
          <a:bodyPr wrap="square" lIns="0" tIns="0" rIns="0" bIns="0" rtlCol="0" anchor="ctr"/>
          <a:lstStyle/>
          <a:p>
            <a:pPr marL="0" indent="0" algn="r">
              <a:buNone/>
            </a:pPr>
            <a:r>
              <a:rPr lang="en-US" sz="1200" dirty="0">
                <a:solidFill>
                  <a:srgbClr val="000000"/>
                </a:solidFill>
                <a:latin typeface="ui-sans-serif" pitchFamily="34" charset="0"/>
                <a:ea typeface="ui-sans-serif" pitchFamily="34" charset="-122"/>
                <a:cs typeface="ui-sans-serif" pitchFamily="34" charset="-120"/>
              </a:rPr>
              <a:t>Khayoon Alaayedi and Lujain Mahdi Siham</a:t>
            </a:r>
            <a:endParaRPr lang="en-US" sz="1200" dirty="0"/>
          </a:p>
        </p:txBody>
      </p:sp>
      <p:sp>
        <p:nvSpPr>
          <p:cNvPr id="66" name="Text 14">
            <a:extLst>
              <a:ext uri="{FF2B5EF4-FFF2-40B4-BE49-F238E27FC236}">
                <a16:creationId xmlns:a16="http://schemas.microsoft.com/office/drawing/2014/main" id="{8B9F67FD-2DBB-197E-14A1-9CC4C0DFDC8A}"/>
              </a:ext>
            </a:extLst>
          </p:cNvPr>
          <p:cNvSpPr txBox="1"/>
          <p:nvPr/>
        </p:nvSpPr>
        <p:spPr>
          <a:xfrm>
            <a:off x="10335463" y="1314907"/>
            <a:ext cx="1591056" cy="181051"/>
          </a:xfrm>
          <a:prstGeom prst="rect">
            <a:avLst/>
          </a:prstGeom>
          <a:noFill/>
          <a:ln/>
        </p:spPr>
        <p:txBody>
          <a:bodyPr wrap="square" lIns="0" tIns="0" rIns="0" bIns="0" rtlCol="0" anchor="ctr"/>
          <a:lstStyle/>
          <a:p>
            <a:pPr marL="0" indent="0" algn="r">
              <a:buNone/>
            </a:pPr>
            <a:r>
              <a:rPr lang="en-US" sz="1200" dirty="0">
                <a:solidFill>
                  <a:srgbClr val="000000"/>
                </a:solidFill>
                <a:latin typeface="ui-sans-serif" pitchFamily="34" charset="0"/>
                <a:ea typeface="ui-sans-serif" pitchFamily="34" charset="-122"/>
                <a:cs typeface="ui-sans-serif" pitchFamily="34" charset="-120"/>
              </a:rPr>
              <a:t>from Iraq, Baghdad</a:t>
            </a:r>
            <a:endParaRPr lang="en-US" sz="1200" dirty="0"/>
          </a:p>
        </p:txBody>
      </p:sp>
      <p:sp>
        <p:nvSpPr>
          <p:cNvPr id="67" name="Shape 16">
            <a:extLst>
              <a:ext uri="{FF2B5EF4-FFF2-40B4-BE49-F238E27FC236}">
                <a16:creationId xmlns:a16="http://schemas.microsoft.com/office/drawing/2014/main" id="{C7B089E5-2494-6729-F3FE-893FB7BE4F58}"/>
              </a:ext>
            </a:extLst>
          </p:cNvPr>
          <p:cNvSpPr/>
          <p:nvPr/>
        </p:nvSpPr>
        <p:spPr>
          <a:xfrm>
            <a:off x="381305" y="1676095"/>
            <a:ext cx="45719" cy="4572001"/>
          </a:xfrm>
          <a:prstGeom prst="rect">
            <a:avLst/>
          </a:prstGeom>
          <a:solidFill>
            <a:srgbClr val="E5E7EB"/>
          </a:solidFill>
          <a:ln/>
        </p:spPr>
      </p:sp>
      <p:sp>
        <p:nvSpPr>
          <p:cNvPr id="68" name="Text 17">
            <a:extLst>
              <a:ext uri="{FF2B5EF4-FFF2-40B4-BE49-F238E27FC236}">
                <a16:creationId xmlns:a16="http://schemas.microsoft.com/office/drawing/2014/main" id="{38E918C8-0C7C-DE9C-C23C-B13550E0ECA4}"/>
              </a:ext>
            </a:extLst>
          </p:cNvPr>
          <p:cNvSpPr txBox="1"/>
          <p:nvPr/>
        </p:nvSpPr>
        <p:spPr>
          <a:xfrm>
            <a:off x="597205" y="1666493"/>
            <a:ext cx="5158130" cy="1600200"/>
          </a:xfrm>
          <a:prstGeom prst="rect">
            <a:avLst/>
          </a:prstGeom>
          <a:noFill/>
          <a:ln/>
        </p:spPr>
        <p:txBody>
          <a:bodyPr wrap="square" lIns="0" tIns="0" rIns="0" bIns="0" rtlCol="0" anchor="ctr"/>
          <a:lstStyle/>
          <a:p>
            <a:pPr marL="0" indent="0" algn="l">
              <a:buNone/>
            </a:pPr>
            <a:r>
              <a:rPr lang="en-US" sz="1300" dirty="0">
                <a:solidFill>
                  <a:srgbClr val="FFFFFF"/>
                </a:solidFill>
                <a:latin typeface="ui-sans-serif" pitchFamily="34" charset="0"/>
                <a:ea typeface="ui-sans-serif" pitchFamily="34" charset="-122"/>
                <a:cs typeface="ui-sans-serif" pitchFamily="34" charset="-120"/>
              </a:rPr>
              <a:t>In the heart of space, every drop of water, every breath of air, and every fragment of material becomes priceless. Out there, far from Earth's abundance, astronauts cannot afford the luxury of waste. Our system emerges as more than just technology—it becomes a philosophy of survival, a companion that transforms scarcity into opportunity.</a:t>
            </a:r>
            <a:endParaRPr lang="en-US" sz="1300" dirty="0"/>
          </a:p>
        </p:txBody>
      </p:sp>
      <p:sp>
        <p:nvSpPr>
          <p:cNvPr id="69" name="Text 18">
            <a:extLst>
              <a:ext uri="{FF2B5EF4-FFF2-40B4-BE49-F238E27FC236}">
                <a16:creationId xmlns:a16="http://schemas.microsoft.com/office/drawing/2014/main" id="{EA36646A-10A4-AFFE-72D2-665924ECD30E}"/>
              </a:ext>
            </a:extLst>
          </p:cNvPr>
          <p:cNvSpPr txBox="1"/>
          <p:nvPr/>
        </p:nvSpPr>
        <p:spPr>
          <a:xfrm>
            <a:off x="578360" y="3335170"/>
            <a:ext cx="5138928" cy="1600200"/>
          </a:xfrm>
          <a:prstGeom prst="rect">
            <a:avLst/>
          </a:prstGeom>
          <a:noFill/>
          <a:ln/>
        </p:spPr>
        <p:txBody>
          <a:bodyPr wrap="square" lIns="0" tIns="0" rIns="0" bIns="0" rtlCol="0" anchor="ctr"/>
          <a:lstStyle/>
          <a:p>
            <a:pPr marL="0" indent="0" algn="l">
              <a:buNone/>
            </a:pPr>
            <a:r>
              <a:rPr lang="en-US" sz="1300" dirty="0">
                <a:solidFill>
                  <a:srgbClr val="FFFFFF"/>
                </a:solidFill>
                <a:latin typeface="ui-sans-serif" pitchFamily="34" charset="0"/>
                <a:ea typeface="ui-sans-serif" pitchFamily="34" charset="-122"/>
                <a:cs typeface="ui-sans-serif" pitchFamily="34" charset="-120"/>
              </a:rPr>
              <a:t>Like Earth herself, who takes decay and reshapes it into new life, our design follows the same eternal rhythm of renewal. Nothing is ever truly lost; what was once discarded finds a new beginning. Waste becomes resource, limits become possibilities, and astronauts carry with them a cycle as ancient and wise as nature itself.</a:t>
            </a:r>
            <a:endParaRPr lang="en-US" sz="1300" dirty="0"/>
          </a:p>
        </p:txBody>
      </p:sp>
      <p:sp>
        <p:nvSpPr>
          <p:cNvPr id="70" name="Text 19">
            <a:extLst>
              <a:ext uri="{FF2B5EF4-FFF2-40B4-BE49-F238E27FC236}">
                <a16:creationId xmlns:a16="http://schemas.microsoft.com/office/drawing/2014/main" id="{2DAF456F-080A-C3BB-8588-5026DE316C9E}"/>
              </a:ext>
            </a:extLst>
          </p:cNvPr>
          <p:cNvSpPr txBox="1"/>
          <p:nvPr/>
        </p:nvSpPr>
        <p:spPr>
          <a:xfrm>
            <a:off x="630580" y="4987084"/>
            <a:ext cx="5091379" cy="1600200"/>
          </a:xfrm>
          <a:prstGeom prst="rect">
            <a:avLst/>
          </a:prstGeom>
          <a:noFill/>
          <a:ln/>
        </p:spPr>
        <p:txBody>
          <a:bodyPr wrap="square" lIns="0" tIns="0" rIns="0" bIns="0" rtlCol="0" anchor="ctr"/>
          <a:lstStyle/>
          <a:p>
            <a:pPr marL="0" indent="0" algn="l">
              <a:buNone/>
            </a:pPr>
            <a:r>
              <a:rPr lang="en-US" sz="1300" dirty="0">
                <a:solidFill>
                  <a:srgbClr val="FFFFFF"/>
                </a:solidFill>
                <a:latin typeface="ui-sans-serif" pitchFamily="34" charset="0"/>
                <a:ea typeface="ui-sans-serif" pitchFamily="34" charset="-122"/>
                <a:cs typeface="ui-sans-serif" pitchFamily="34" charset="-120"/>
              </a:rPr>
              <a:t>This is not simply recycling. It is a living circle of creation. It is a reminder that humanity, even when millions of miles from home, carries the genius of sustainability within its hands. In every cycle, the system grants strength, security, and freedom, offering explorers the power to not only survive—but to flourish.</a:t>
            </a:r>
            <a:endParaRPr lang="en-US" sz="1300" dirty="0"/>
          </a:p>
        </p:txBody>
      </p:sp>
      <p:sp>
        <p:nvSpPr>
          <p:cNvPr id="75" name="Shape 24">
            <a:extLst>
              <a:ext uri="{FF2B5EF4-FFF2-40B4-BE49-F238E27FC236}">
                <a16:creationId xmlns:a16="http://schemas.microsoft.com/office/drawing/2014/main" id="{5EC89473-5CA0-A367-96A7-9B2A34E84511}"/>
              </a:ext>
            </a:extLst>
          </p:cNvPr>
          <p:cNvSpPr/>
          <p:nvPr/>
        </p:nvSpPr>
        <p:spPr>
          <a:xfrm>
            <a:off x="11771986" y="1676095"/>
            <a:ext cx="45719" cy="4572001"/>
          </a:xfrm>
          <a:prstGeom prst="rect">
            <a:avLst/>
          </a:prstGeom>
          <a:solidFill>
            <a:srgbClr val="E5E7EB"/>
          </a:solidFill>
          <a:ln/>
        </p:spPr>
      </p:sp>
      <p:sp>
        <p:nvSpPr>
          <p:cNvPr id="76" name="Text 25">
            <a:extLst>
              <a:ext uri="{FF2B5EF4-FFF2-40B4-BE49-F238E27FC236}">
                <a16:creationId xmlns:a16="http://schemas.microsoft.com/office/drawing/2014/main" id="{AC766043-61C0-9AB7-0FE9-846B8B0794B4}"/>
              </a:ext>
            </a:extLst>
          </p:cNvPr>
          <p:cNvSpPr txBox="1"/>
          <p:nvPr/>
        </p:nvSpPr>
        <p:spPr>
          <a:xfrm>
            <a:off x="6416087" y="1656584"/>
            <a:ext cx="5168189" cy="1877263"/>
          </a:xfrm>
          <a:prstGeom prst="rect">
            <a:avLst/>
          </a:prstGeom>
          <a:noFill/>
          <a:ln/>
        </p:spPr>
        <p:txBody>
          <a:bodyPr wrap="square" lIns="0" tIns="0" rIns="0" bIns="0" rtlCol="0" anchor="ctr"/>
          <a:lstStyle/>
          <a:p>
            <a:pPr marL="0" indent="0" algn="l">
              <a:buNone/>
            </a:pPr>
            <a:r>
              <a:rPr lang="en-US" sz="1300" dirty="0">
                <a:solidFill>
                  <a:srgbClr val="FFFFFF"/>
                </a:solidFill>
                <a:latin typeface="ui-sans-serif" pitchFamily="34" charset="0"/>
                <a:ea typeface="ui-sans-serif" pitchFamily="34" charset="-122"/>
                <a:cs typeface="ui-sans-serif" pitchFamily="34" charset="-120"/>
              </a:rPr>
              <a:t>For astronauts, this means independence. It means fewer supplies to carry, lower costs for missions, and a future where they can create what they need, when they need it. No longer just consumers, they become producers, innovators, and caretakers of their own environment. The system does not only reduce burden—it inspires new possibilities for long-term life beyond Earth.</a:t>
            </a:r>
            <a:endParaRPr lang="en-US" sz="1300" dirty="0"/>
          </a:p>
        </p:txBody>
      </p:sp>
      <p:sp>
        <p:nvSpPr>
          <p:cNvPr id="77" name="Text 26">
            <a:extLst>
              <a:ext uri="{FF2B5EF4-FFF2-40B4-BE49-F238E27FC236}">
                <a16:creationId xmlns:a16="http://schemas.microsoft.com/office/drawing/2014/main" id="{4A648727-DC0B-6266-4896-5853522B672B}"/>
              </a:ext>
            </a:extLst>
          </p:cNvPr>
          <p:cNvSpPr txBox="1"/>
          <p:nvPr/>
        </p:nvSpPr>
        <p:spPr>
          <a:xfrm>
            <a:off x="6445147" y="3066898"/>
            <a:ext cx="5196535" cy="1877263"/>
          </a:xfrm>
          <a:prstGeom prst="rect">
            <a:avLst/>
          </a:prstGeom>
          <a:noFill/>
          <a:ln/>
        </p:spPr>
        <p:txBody>
          <a:bodyPr wrap="square" lIns="0" tIns="0" rIns="0" bIns="0" rtlCol="0" anchor="ctr"/>
          <a:lstStyle/>
          <a:p>
            <a:pPr marL="0" indent="0" algn="l">
              <a:buNone/>
            </a:pPr>
            <a:r>
              <a:rPr lang="en-US" sz="1300" dirty="0">
                <a:solidFill>
                  <a:srgbClr val="FFFFFF"/>
                </a:solidFill>
                <a:latin typeface="ui-sans-serif" pitchFamily="34" charset="0"/>
                <a:ea typeface="ui-sans-serif" pitchFamily="34" charset="-122"/>
                <a:cs typeface="ui-sans-serif" pitchFamily="34" charset="-120"/>
              </a:rPr>
              <a:t>What once weighed missions down as waste is reborn as fuel for progress. What once was overlooked becomes the foundation of endurance. This is more than a device; it is a bridge between Earth's wisdom and space's vast frontier. It reflects the belief that sustainability is not a choice—it is the key to survival, and survival itself is the seed of creation.</a:t>
            </a:r>
            <a:endParaRPr lang="en-US" sz="1300" dirty="0"/>
          </a:p>
        </p:txBody>
      </p:sp>
      <p:sp>
        <p:nvSpPr>
          <p:cNvPr id="78" name="Text 27">
            <a:extLst>
              <a:ext uri="{FF2B5EF4-FFF2-40B4-BE49-F238E27FC236}">
                <a16:creationId xmlns:a16="http://schemas.microsoft.com/office/drawing/2014/main" id="{0B0E1054-FCE4-712A-F7AF-B3E34F74927C}"/>
              </a:ext>
            </a:extLst>
          </p:cNvPr>
          <p:cNvSpPr txBox="1"/>
          <p:nvPr/>
        </p:nvSpPr>
        <p:spPr>
          <a:xfrm>
            <a:off x="6502296" y="4894327"/>
            <a:ext cx="5053889" cy="1600200"/>
          </a:xfrm>
          <a:prstGeom prst="rect">
            <a:avLst/>
          </a:prstGeom>
          <a:noFill/>
          <a:ln/>
        </p:spPr>
        <p:txBody>
          <a:bodyPr wrap="square" lIns="0" tIns="0" rIns="0" bIns="0" rtlCol="0" anchor="ctr"/>
          <a:lstStyle/>
          <a:p>
            <a:pPr marL="0" indent="0" algn="l">
              <a:buNone/>
            </a:pPr>
            <a:r>
              <a:rPr lang="en-US" sz="1300" dirty="0">
                <a:solidFill>
                  <a:srgbClr val="FFFFFF"/>
                </a:solidFill>
                <a:latin typeface="ui-sans-serif" pitchFamily="34" charset="0"/>
                <a:ea typeface="ui-sans-serif" pitchFamily="34" charset="-122"/>
                <a:cs typeface="ui-sans-serif" pitchFamily="34" charset="-120"/>
              </a:rPr>
              <a:t>In the silence of the cosmos, our solution whispers a timeless truth: just as Earth recycles her seasons, so too will humanity recycle its future. With this system, every journey into the unknown carries the promise of renewal, the assurance of continuity, and the spark of life that transforms emptiness into hope.</a:t>
            </a:r>
            <a:endParaRPr lang="en-US" sz="1300" dirty="0"/>
          </a:p>
        </p:txBody>
      </p:sp>
      <p:sp>
        <p:nvSpPr>
          <p:cNvPr id="82" name="Text 31">
            <a:extLst>
              <a:ext uri="{FF2B5EF4-FFF2-40B4-BE49-F238E27FC236}">
                <a16:creationId xmlns:a16="http://schemas.microsoft.com/office/drawing/2014/main" id="{2E890AD6-9495-119A-2A62-D0B267289B1D}"/>
              </a:ext>
            </a:extLst>
          </p:cNvPr>
          <p:cNvSpPr txBox="1"/>
          <p:nvPr/>
        </p:nvSpPr>
        <p:spPr>
          <a:xfrm>
            <a:off x="7517841" y="6230773"/>
            <a:ext cx="724205" cy="267005"/>
          </a:xfrm>
          <a:prstGeom prst="rect">
            <a:avLst/>
          </a:prstGeom>
          <a:noFill/>
          <a:ln/>
        </p:spPr>
        <p:txBody>
          <a:bodyPr wrap="square" lIns="0" tIns="0" rIns="0" bIns="0" rtlCol="0" anchor="ctr"/>
          <a:lstStyle/>
          <a:p>
            <a:pPr marL="0" indent="0" algn="ctr">
              <a:buNone/>
            </a:pPr>
            <a:r>
              <a:rPr lang="en-US" sz="1800" b="1" dirty="0">
                <a:solidFill>
                  <a:srgbClr val="FFFFFF"/>
                </a:solidFill>
                <a:latin typeface="ui-sans-serif" pitchFamily="34" charset="0"/>
                <a:ea typeface="ui-sans-serif" pitchFamily="34" charset="-122"/>
                <a:cs typeface="ui-sans-serif" pitchFamily="34" charset="-120"/>
              </a:rPr>
              <a:t>98%</a:t>
            </a:r>
            <a:endParaRPr lang="en-US" sz="1800" dirty="0"/>
          </a:p>
        </p:txBody>
      </p:sp>
      <p:sp>
        <p:nvSpPr>
          <p:cNvPr id="83" name="Text 32">
            <a:extLst>
              <a:ext uri="{FF2B5EF4-FFF2-40B4-BE49-F238E27FC236}">
                <a16:creationId xmlns:a16="http://schemas.microsoft.com/office/drawing/2014/main" id="{9D49921A-9A61-C77A-506C-5795625987A4}"/>
              </a:ext>
            </a:extLst>
          </p:cNvPr>
          <p:cNvSpPr txBox="1"/>
          <p:nvPr/>
        </p:nvSpPr>
        <p:spPr>
          <a:xfrm>
            <a:off x="9331452" y="6227522"/>
            <a:ext cx="333756" cy="267005"/>
          </a:xfrm>
          <a:prstGeom prst="rect">
            <a:avLst/>
          </a:prstGeom>
          <a:noFill/>
          <a:ln/>
        </p:spPr>
        <p:txBody>
          <a:bodyPr wrap="square" lIns="0" tIns="0" rIns="0" bIns="0" rtlCol="0" anchor="ctr"/>
          <a:lstStyle/>
          <a:p>
            <a:pPr marL="0" indent="0" algn="ctr">
              <a:buNone/>
            </a:pPr>
            <a:r>
              <a:rPr lang="en-US" sz="1800" b="1" dirty="0">
                <a:solidFill>
                  <a:srgbClr val="FFFFFF"/>
                </a:solidFill>
                <a:latin typeface="ui-sans-serif" pitchFamily="34" charset="0"/>
                <a:ea typeface="ui-sans-serif" pitchFamily="34" charset="-122"/>
                <a:cs typeface="ui-sans-serif" pitchFamily="34" charset="-120"/>
              </a:rPr>
              <a:t>7</a:t>
            </a:r>
            <a:endParaRPr lang="en-US" sz="1800" dirty="0"/>
          </a:p>
        </p:txBody>
      </p:sp>
      <p:sp>
        <p:nvSpPr>
          <p:cNvPr id="84" name="Text 33">
            <a:extLst>
              <a:ext uri="{FF2B5EF4-FFF2-40B4-BE49-F238E27FC236}">
                <a16:creationId xmlns:a16="http://schemas.microsoft.com/office/drawing/2014/main" id="{FA1A0342-2846-F488-E584-B2F453BB512A}"/>
              </a:ext>
            </a:extLst>
          </p:cNvPr>
          <p:cNvSpPr txBox="1"/>
          <p:nvPr/>
        </p:nvSpPr>
        <p:spPr>
          <a:xfrm>
            <a:off x="10977143" y="6241695"/>
            <a:ext cx="486461" cy="267005"/>
          </a:xfrm>
          <a:prstGeom prst="rect">
            <a:avLst/>
          </a:prstGeom>
          <a:noFill/>
          <a:ln/>
        </p:spPr>
        <p:txBody>
          <a:bodyPr wrap="square" lIns="0" tIns="0" rIns="0" bIns="0" rtlCol="0" anchor="ctr"/>
          <a:lstStyle/>
          <a:p>
            <a:pPr marL="0" indent="0" algn="ctr">
              <a:buNone/>
            </a:pPr>
            <a:r>
              <a:rPr lang="en-US" sz="1800" b="1" dirty="0">
                <a:solidFill>
                  <a:srgbClr val="FFFFFF"/>
                </a:solidFill>
                <a:latin typeface="ui-sans-serif" pitchFamily="34" charset="0"/>
                <a:ea typeface="ui-sans-serif" pitchFamily="34" charset="-122"/>
                <a:cs typeface="ui-sans-serif" pitchFamily="34" charset="-120"/>
              </a:rPr>
              <a:t>3x</a:t>
            </a:r>
            <a:endParaRPr lang="en-US" sz="1800" dirty="0"/>
          </a:p>
        </p:txBody>
      </p:sp>
      <p:sp>
        <p:nvSpPr>
          <p:cNvPr id="85" name="Text 34">
            <a:extLst>
              <a:ext uri="{FF2B5EF4-FFF2-40B4-BE49-F238E27FC236}">
                <a16:creationId xmlns:a16="http://schemas.microsoft.com/office/drawing/2014/main" id="{AAA3656B-23FC-18D2-8774-5DA504CD342E}"/>
              </a:ext>
            </a:extLst>
          </p:cNvPr>
          <p:cNvSpPr txBox="1"/>
          <p:nvPr/>
        </p:nvSpPr>
        <p:spPr>
          <a:xfrm>
            <a:off x="7379040" y="6592618"/>
            <a:ext cx="991210" cy="133502"/>
          </a:xfrm>
          <a:prstGeom prst="rect">
            <a:avLst/>
          </a:prstGeom>
          <a:noFill/>
          <a:ln/>
        </p:spPr>
        <p:txBody>
          <a:bodyPr wrap="square" lIns="0" tIns="0" rIns="0" bIns="0" rtlCol="0" anchor="ctr"/>
          <a:lstStyle/>
          <a:p>
            <a:pPr marL="0" indent="0" algn="ctr">
              <a:buNone/>
            </a:pPr>
            <a:r>
              <a:rPr lang="en-US" sz="900" dirty="0">
                <a:solidFill>
                  <a:srgbClr val="FFFFFF"/>
                </a:solidFill>
                <a:latin typeface="ui-sans-serif" pitchFamily="34" charset="0"/>
                <a:ea typeface="ui-sans-serif" pitchFamily="34" charset="-122"/>
                <a:cs typeface="ui-sans-serif" pitchFamily="34" charset="-120"/>
              </a:rPr>
              <a:t>Waste Recycled</a:t>
            </a:r>
            <a:endParaRPr lang="en-US" sz="900" dirty="0"/>
          </a:p>
        </p:txBody>
      </p:sp>
      <p:sp>
        <p:nvSpPr>
          <p:cNvPr id="86" name="Text 35">
            <a:extLst>
              <a:ext uri="{FF2B5EF4-FFF2-40B4-BE49-F238E27FC236}">
                <a16:creationId xmlns:a16="http://schemas.microsoft.com/office/drawing/2014/main" id="{63B15B10-E1B9-18B1-AA22-3075E6F4014B}"/>
              </a:ext>
            </a:extLst>
          </p:cNvPr>
          <p:cNvSpPr txBox="1"/>
          <p:nvPr/>
        </p:nvSpPr>
        <p:spPr>
          <a:xfrm>
            <a:off x="9029240" y="6570113"/>
            <a:ext cx="1200607" cy="133502"/>
          </a:xfrm>
          <a:prstGeom prst="rect">
            <a:avLst/>
          </a:prstGeom>
          <a:noFill/>
          <a:ln/>
        </p:spPr>
        <p:txBody>
          <a:bodyPr wrap="square" lIns="0" tIns="0" rIns="0" bIns="0" rtlCol="0" anchor="ctr"/>
          <a:lstStyle/>
          <a:p>
            <a:pPr marL="0" indent="0" algn="ctr">
              <a:buNone/>
            </a:pPr>
            <a:r>
              <a:rPr lang="en-US" sz="900" dirty="0">
                <a:solidFill>
                  <a:srgbClr val="FFFFFF"/>
                </a:solidFill>
                <a:latin typeface="ui-sans-serif" pitchFamily="34" charset="0"/>
                <a:ea typeface="ui-sans-serif" pitchFamily="34" charset="-122"/>
                <a:cs typeface="ui-sans-serif" pitchFamily="34" charset="-120"/>
              </a:rPr>
              <a:t>Integrated Modules</a:t>
            </a:r>
            <a:endParaRPr lang="en-US" sz="900" dirty="0"/>
          </a:p>
        </p:txBody>
      </p:sp>
      <p:sp>
        <p:nvSpPr>
          <p:cNvPr id="87" name="Text 36">
            <a:extLst>
              <a:ext uri="{FF2B5EF4-FFF2-40B4-BE49-F238E27FC236}">
                <a16:creationId xmlns:a16="http://schemas.microsoft.com/office/drawing/2014/main" id="{A2BC52FD-85B2-D3F6-824A-AADD1BD93EDE}"/>
              </a:ext>
            </a:extLst>
          </p:cNvPr>
          <p:cNvSpPr txBox="1"/>
          <p:nvPr/>
        </p:nvSpPr>
        <p:spPr>
          <a:xfrm>
            <a:off x="10616641" y="6587284"/>
            <a:ext cx="1114654" cy="133502"/>
          </a:xfrm>
          <a:prstGeom prst="rect">
            <a:avLst/>
          </a:prstGeom>
          <a:noFill/>
          <a:ln/>
        </p:spPr>
        <p:txBody>
          <a:bodyPr wrap="square" lIns="0" tIns="0" rIns="0" bIns="0" rtlCol="0" anchor="ctr"/>
          <a:lstStyle/>
          <a:p>
            <a:pPr marL="0" indent="0" algn="ctr">
              <a:buNone/>
            </a:pPr>
            <a:r>
              <a:rPr lang="en-US" sz="900" dirty="0">
                <a:solidFill>
                  <a:srgbClr val="FFFFFF"/>
                </a:solidFill>
                <a:latin typeface="ui-sans-serif" pitchFamily="34" charset="0"/>
                <a:ea typeface="ui-sans-serif" pitchFamily="34" charset="-122"/>
                <a:cs typeface="ui-sans-serif" pitchFamily="34" charset="-120"/>
              </a:rPr>
              <a:t>Mission Extension</a:t>
            </a:r>
            <a:endParaRPr lang="en-US" sz="900" dirty="0"/>
          </a:p>
        </p:txBody>
      </p:sp>
      <p:sp>
        <p:nvSpPr>
          <p:cNvPr id="88" name="Shape 37">
            <a:extLst>
              <a:ext uri="{FF2B5EF4-FFF2-40B4-BE49-F238E27FC236}">
                <a16:creationId xmlns:a16="http://schemas.microsoft.com/office/drawing/2014/main" id="{92AC72CD-E00A-FCEE-4D41-CD9AFAE9D349}"/>
              </a:ext>
            </a:extLst>
          </p:cNvPr>
          <p:cNvSpPr/>
          <p:nvPr/>
        </p:nvSpPr>
        <p:spPr>
          <a:xfrm>
            <a:off x="3319094" y="780898"/>
            <a:ext cx="5562295" cy="800100"/>
          </a:xfrm>
          <a:prstGeom prst="rect">
            <a:avLst/>
          </a:prstGeom>
          <a:solidFill>
            <a:srgbClr val="000000">
              <a:alpha val="70000"/>
            </a:srgbClr>
          </a:solidFill>
          <a:ln w="25400">
            <a:solidFill>
              <a:srgbClr val="E5E7EB"/>
            </a:solidFill>
            <a:prstDash val="solid"/>
          </a:ln>
        </p:spPr>
      </p:sp>
      <p:sp>
        <p:nvSpPr>
          <p:cNvPr id="89" name="Text 38">
            <a:extLst>
              <a:ext uri="{FF2B5EF4-FFF2-40B4-BE49-F238E27FC236}">
                <a16:creationId xmlns:a16="http://schemas.microsoft.com/office/drawing/2014/main" id="{655BAEBE-340F-C9E3-7FC3-C9D8E08A8AF4}"/>
              </a:ext>
            </a:extLst>
          </p:cNvPr>
          <p:cNvSpPr txBox="1"/>
          <p:nvPr/>
        </p:nvSpPr>
        <p:spPr>
          <a:xfrm>
            <a:off x="3619978" y="1015666"/>
            <a:ext cx="5172761" cy="409651"/>
          </a:xfrm>
          <a:prstGeom prst="rect">
            <a:avLst/>
          </a:prstGeom>
          <a:noFill/>
          <a:ln/>
        </p:spPr>
        <p:txBody>
          <a:bodyPr wrap="square" lIns="0" tIns="0" rIns="0" bIns="0" rtlCol="0" anchor="ctr"/>
          <a:lstStyle/>
          <a:p>
            <a:pPr marL="0" indent="0" algn="ctr">
              <a:buNone/>
            </a:pPr>
            <a:r>
              <a:rPr lang="en-US" sz="1200" i="1" dirty="0">
                <a:solidFill>
                  <a:schemeClr val="bg1"/>
                </a:solidFill>
                <a:latin typeface="ui-sans-serif" pitchFamily="34" charset="0"/>
                <a:ea typeface="ui-sans-serif" pitchFamily="34" charset="-122"/>
                <a:cs typeface="ui-sans-serif" pitchFamily="34" charset="-120"/>
              </a:rPr>
              <a:t>"From Mars dust we rise, into Mars potential we transform. We are the bridge between Earth's wisdom and Mars' future."</a:t>
            </a:r>
            <a:endParaRPr lang="en-US" sz="1200" dirty="0">
              <a:solidFill>
                <a:schemeClr val="bg1"/>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72</TotalTime>
  <Words>1432</Words>
  <Application>Microsoft Office PowerPoint</Application>
  <PresentationFormat>Widescreen</PresentationFormat>
  <Paragraphs>218</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Roboto</vt:lpstr>
      <vt:lpstr>Space Grotesk</vt:lpstr>
      <vt:lpstr>ui-monospace</vt:lpstr>
      <vt:lpstr>ui-sans-serif</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Generated by Gen-Spark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Multi-page HTML Content</dc:title>
  <dc:subject>PptxGenJS Presentation</dc:subject>
  <dc:creator>Visual Extract to PPTX Converter</dc:creator>
  <cp:lastModifiedBy>D KHION</cp:lastModifiedBy>
  <cp:revision>4</cp:revision>
  <dcterms:created xsi:type="dcterms:W3CDTF">2025-10-04T14:06:30Z</dcterms:created>
  <dcterms:modified xsi:type="dcterms:W3CDTF">2025-10-05T08:50:51Z</dcterms:modified>
</cp:coreProperties>
</file>