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3447" autoAdjust="0"/>
  </p:normalViewPr>
  <p:slideViewPr>
    <p:cSldViewPr snapToGrid="0" snapToObjects="1">
      <p:cViewPr varScale="1">
        <p:scale>
          <a:sx n="63" d="100"/>
          <a:sy n="63"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44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s://jsfiddle.net/khion213/jwfax3kp/5/"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jpg"/><Relationship Id="rId7"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1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jpg"/><Relationship Id="rId7"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1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jpg"/><Relationship Id="rId7"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15.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1.jpg"/><Relationship Id="rId7"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4.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1.jpg"/><Relationship Id="rId7"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6.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1.jpg"/><Relationship Id="rId7"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62.png"/><Relationship Id="rId5" Type="http://schemas.openxmlformats.org/officeDocument/2006/relationships/image" Target="../media/image57.png"/><Relationship Id="rId10" Type="http://schemas.openxmlformats.org/officeDocument/2006/relationships/image" Target="../media/image61.png"/><Relationship Id="rId4" Type="http://schemas.openxmlformats.org/officeDocument/2006/relationships/image" Target="../media/image56.png"/><Relationship Id="rId9" Type="http://schemas.openxmlformats.org/officeDocument/2006/relationships/image" Target="../media/image60.png"/></Relationships>
</file>

<file path=ppt/slides/_rels/slide16.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1.jpg"/><Relationship Id="rId7"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64.png"/><Relationship Id="rId4" Type="http://schemas.openxmlformats.org/officeDocument/2006/relationships/image" Target="../media/image6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68.png"/></Relationships>
</file>

<file path=ppt/slides/_rels/slide19.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image" Target="../media/image1.jpg"/><Relationship Id="rId7" Type="http://schemas.openxmlformats.org/officeDocument/2006/relationships/image" Target="../media/image69.png"/><Relationship Id="rId12" Type="http://schemas.openxmlformats.org/officeDocument/2006/relationships/image" Target="../media/image74.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65.png"/><Relationship Id="rId11" Type="http://schemas.openxmlformats.org/officeDocument/2006/relationships/image" Target="../media/image73.png"/><Relationship Id="rId5" Type="http://schemas.openxmlformats.org/officeDocument/2006/relationships/image" Target="../media/image42.png"/><Relationship Id="rId10" Type="http://schemas.openxmlformats.org/officeDocument/2006/relationships/image" Target="../media/image72.png"/><Relationship Id="rId4" Type="http://schemas.openxmlformats.org/officeDocument/2006/relationships/image" Target="../media/image5.png"/><Relationship Id="rId9" Type="http://schemas.openxmlformats.org/officeDocument/2006/relationships/image" Target="../media/image71.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jpg"/><Relationship Id="rId7" Type="http://schemas.openxmlformats.org/officeDocument/2006/relationships/image" Target="../media/image78.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42.png"/><Relationship Id="rId9" Type="http://schemas.openxmlformats.org/officeDocument/2006/relationships/image" Target="../media/image79.png"/></Relationships>
</file>

<file path=ppt/slides/_rels/slide21.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1.jpg"/><Relationship Id="rId7" Type="http://schemas.openxmlformats.org/officeDocument/2006/relationships/image" Target="../media/image8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83.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1.jpg"/><Relationship Id="rId7" Type="http://schemas.openxmlformats.org/officeDocument/2006/relationships/image" Target="../media/image76.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88.png"/><Relationship Id="rId4" Type="http://schemas.openxmlformats.org/officeDocument/2006/relationships/image" Target="../media/image5.png"/><Relationship Id="rId9" Type="http://schemas.openxmlformats.org/officeDocument/2006/relationships/image" Target="../media/image87.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89.png"/><Relationship Id="rId5" Type="http://schemas.openxmlformats.org/officeDocument/2006/relationships/image" Target="../media/image5.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8" Type="http://schemas.openxmlformats.org/officeDocument/2006/relationships/hyperlink" Target="mailto:Lujainmahdi614@gmail.com" TargetMode="External"/><Relationship Id="rId3" Type="http://schemas.openxmlformats.org/officeDocument/2006/relationships/image" Target="../media/image1.jpg"/><Relationship Id="rId7" Type="http://schemas.openxmlformats.org/officeDocument/2006/relationships/hyperlink" Target="mailto:khion2002@gmail.com"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91.png"/><Relationship Id="rId11" Type="http://schemas.openxmlformats.org/officeDocument/2006/relationships/image" Target="../media/image94.png"/><Relationship Id="rId5" Type="http://schemas.openxmlformats.org/officeDocument/2006/relationships/image" Target="../media/image57.png"/><Relationship Id="rId10" Type="http://schemas.openxmlformats.org/officeDocument/2006/relationships/image" Target="../media/image93.png"/><Relationship Id="rId4" Type="http://schemas.openxmlformats.org/officeDocument/2006/relationships/image" Target="../media/image90.png"/><Relationship Id="rId9" Type="http://schemas.openxmlformats.org/officeDocument/2006/relationships/image" Target="../media/image92.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jp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jpg"/><Relationship Id="rId7" Type="http://schemas.openxmlformats.org/officeDocument/2006/relationships/image" Target="../media/image14.png"/><Relationship Id="rId12"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png"/><Relationship Id="rId10" Type="http://schemas.openxmlformats.org/officeDocument/2006/relationships/image" Target="../media/image31.png"/><Relationship Id="rId4" Type="http://schemas.openxmlformats.org/officeDocument/2006/relationships/image" Target="../media/image26.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jp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50" name="Shape 0">
            <a:extLst>
              <a:ext uri="{FF2B5EF4-FFF2-40B4-BE49-F238E27FC236}">
                <a16:creationId xmlns:a16="http://schemas.microsoft.com/office/drawing/2014/main" id="{9005F66D-79FE-6A72-CFC3-93E5A1E14529}"/>
              </a:ext>
            </a:extLst>
          </p:cNvPr>
          <p:cNvSpPr/>
          <p:nvPr/>
        </p:nvSpPr>
        <p:spPr>
          <a:xfrm>
            <a:off x="0" y="0"/>
            <a:ext cx="12191695" cy="6858000"/>
          </a:xfrm>
          <a:prstGeom prst="rect">
            <a:avLst/>
          </a:prstGeom>
          <a:solidFill>
            <a:srgbClr val="000000"/>
          </a:solidFill>
          <a:ln/>
        </p:spPr>
      </p:sp>
      <p:pic>
        <p:nvPicPr>
          <p:cNvPr id="51" name="Image 0" descr="https://page.gensparksite.com/slides_images/ce96ec636b124c0570bb66be44878170.jpg">
            <a:extLst>
              <a:ext uri="{FF2B5EF4-FFF2-40B4-BE49-F238E27FC236}">
                <a16:creationId xmlns:a16="http://schemas.microsoft.com/office/drawing/2014/main" id="{4EBB09B2-BC7A-7966-4759-D9E0F58D5D57}"/>
              </a:ext>
            </a:extLst>
          </p:cNvPr>
          <p:cNvPicPr>
            <a:picLocks noChangeAspect="1"/>
          </p:cNvPicPr>
          <p:nvPr/>
        </p:nvPicPr>
        <p:blipFill>
          <a:blip r:embed="rId3">
            <a:alphaModFix amt="90000"/>
          </a:blip>
          <a:srcRect l="1" r="1"/>
          <a:stretch/>
        </p:blipFill>
        <p:spPr>
          <a:xfrm>
            <a:off x="0" y="0"/>
            <a:ext cx="12191695" cy="6858000"/>
          </a:xfrm>
          <a:prstGeom prst="rect">
            <a:avLst/>
          </a:prstGeom>
        </p:spPr>
      </p:pic>
      <p:sp>
        <p:nvSpPr>
          <p:cNvPr id="52" name="Shape 1">
            <a:extLst>
              <a:ext uri="{FF2B5EF4-FFF2-40B4-BE49-F238E27FC236}">
                <a16:creationId xmlns:a16="http://schemas.microsoft.com/office/drawing/2014/main" id="{040F7501-C121-9122-AB42-EFBAF5B6A69A}"/>
              </a:ext>
            </a:extLst>
          </p:cNvPr>
          <p:cNvSpPr/>
          <p:nvPr/>
        </p:nvSpPr>
        <p:spPr>
          <a:xfrm>
            <a:off x="0" y="0"/>
            <a:ext cx="12191695" cy="6858000"/>
          </a:xfrm>
          <a:prstGeom prst="rect">
            <a:avLst/>
          </a:prstGeom>
          <a:solidFill>
            <a:srgbClr val="000000">
              <a:alpha val="40000"/>
            </a:srgbClr>
          </a:solidFill>
          <a:ln/>
        </p:spPr>
      </p:sp>
      <p:sp>
        <p:nvSpPr>
          <p:cNvPr id="53" name="Shape 2">
            <a:extLst>
              <a:ext uri="{FF2B5EF4-FFF2-40B4-BE49-F238E27FC236}">
                <a16:creationId xmlns:a16="http://schemas.microsoft.com/office/drawing/2014/main" id="{75097A80-33AC-94F8-62F3-9A6A8A1B2AB6}"/>
              </a:ext>
            </a:extLst>
          </p:cNvPr>
          <p:cNvSpPr/>
          <p:nvPr/>
        </p:nvSpPr>
        <p:spPr>
          <a:xfrm>
            <a:off x="190195" y="190195"/>
            <a:ext cx="1904695" cy="381305"/>
          </a:xfrm>
          <a:prstGeom prst="roundRect">
            <a:avLst>
              <a:gd name="adj" fmla="val 23981"/>
            </a:avLst>
          </a:prstGeom>
          <a:noFill/>
          <a:ln w="12700">
            <a:solidFill>
              <a:srgbClr val="FF6432">
                <a:alpha val="60000"/>
              </a:srgbClr>
            </a:solidFill>
            <a:prstDash val="solid"/>
          </a:ln>
        </p:spPr>
      </p:sp>
      <p:sp>
        <p:nvSpPr>
          <p:cNvPr id="54" name="Shape 3">
            <a:extLst>
              <a:ext uri="{FF2B5EF4-FFF2-40B4-BE49-F238E27FC236}">
                <a16:creationId xmlns:a16="http://schemas.microsoft.com/office/drawing/2014/main" id="{0EC08414-EA1F-F732-F6E3-32F31F260A55}"/>
              </a:ext>
            </a:extLst>
          </p:cNvPr>
          <p:cNvSpPr/>
          <p:nvPr/>
        </p:nvSpPr>
        <p:spPr>
          <a:xfrm>
            <a:off x="10858500" y="5524805"/>
            <a:ext cx="1143000" cy="1143000"/>
          </a:xfrm>
          <a:prstGeom prst="ellipse">
            <a:avLst/>
          </a:prstGeom>
          <a:noFill/>
          <a:ln w="12700">
            <a:solidFill>
              <a:srgbClr val="FF6432">
                <a:alpha val="60000"/>
              </a:srgbClr>
            </a:solidFill>
            <a:prstDash val="solid"/>
          </a:ln>
        </p:spPr>
      </p:sp>
      <p:sp>
        <p:nvSpPr>
          <p:cNvPr id="55" name="Text 4">
            <a:extLst>
              <a:ext uri="{FF2B5EF4-FFF2-40B4-BE49-F238E27FC236}">
                <a16:creationId xmlns:a16="http://schemas.microsoft.com/office/drawing/2014/main" id="{D2B32E46-C3D2-5ED2-BF2A-1F310046DB9A}"/>
              </a:ext>
            </a:extLst>
          </p:cNvPr>
          <p:cNvSpPr txBox="1"/>
          <p:nvPr/>
        </p:nvSpPr>
        <p:spPr>
          <a:xfrm>
            <a:off x="276149" y="286207"/>
            <a:ext cx="1810512"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NASA SPACE APPS CHALLENGE</a:t>
            </a:r>
            <a:endParaRPr lang="en-US" sz="900" dirty="0"/>
          </a:p>
        </p:txBody>
      </p:sp>
      <p:pic>
        <p:nvPicPr>
          <p:cNvPr id="56" name="Image 1" descr="preencoded.png">
            <a:extLst>
              <a:ext uri="{FF2B5EF4-FFF2-40B4-BE49-F238E27FC236}">
                <a16:creationId xmlns:a16="http://schemas.microsoft.com/office/drawing/2014/main" id="{05F1A8EF-A6D8-C5C2-8A77-4FE617F0B5CC}"/>
              </a:ext>
            </a:extLst>
          </p:cNvPr>
          <p:cNvPicPr>
            <a:picLocks noChangeAspect="1"/>
          </p:cNvPicPr>
          <p:nvPr/>
        </p:nvPicPr>
        <p:blipFill>
          <a:blip r:embed="rId4"/>
          <a:srcRect/>
          <a:stretch/>
        </p:blipFill>
        <p:spPr>
          <a:xfrm>
            <a:off x="11259007" y="5924398"/>
            <a:ext cx="342900" cy="342900"/>
          </a:xfrm>
          <a:prstGeom prst="rect">
            <a:avLst/>
          </a:prstGeom>
        </p:spPr>
      </p:pic>
      <p:sp>
        <p:nvSpPr>
          <p:cNvPr id="57" name="Shape 5">
            <a:extLst>
              <a:ext uri="{FF2B5EF4-FFF2-40B4-BE49-F238E27FC236}">
                <a16:creationId xmlns:a16="http://schemas.microsoft.com/office/drawing/2014/main" id="{F8F7680E-DD2E-7AF3-7867-5EC40FA0FD0C}"/>
              </a:ext>
            </a:extLst>
          </p:cNvPr>
          <p:cNvSpPr/>
          <p:nvPr/>
        </p:nvSpPr>
        <p:spPr>
          <a:xfrm>
            <a:off x="9334195" y="1346911"/>
            <a:ext cx="2857500" cy="19202"/>
          </a:xfrm>
          <a:prstGeom prst="rect">
            <a:avLst/>
          </a:prstGeom>
          <a:solidFill>
            <a:srgbClr val="FF6432">
              <a:alpha val="60000"/>
            </a:srgbClr>
          </a:solidFill>
          <a:ln/>
        </p:spPr>
      </p:sp>
      <p:sp>
        <p:nvSpPr>
          <p:cNvPr id="58" name="Shape 6">
            <a:extLst>
              <a:ext uri="{FF2B5EF4-FFF2-40B4-BE49-F238E27FC236}">
                <a16:creationId xmlns:a16="http://schemas.microsoft.com/office/drawing/2014/main" id="{5448238C-F7A2-4135-A788-30CD58EC8527}"/>
              </a:ext>
            </a:extLst>
          </p:cNvPr>
          <p:cNvSpPr/>
          <p:nvPr/>
        </p:nvSpPr>
        <p:spPr>
          <a:xfrm>
            <a:off x="9613087" y="1346911"/>
            <a:ext cx="1904695" cy="19202"/>
          </a:xfrm>
          <a:prstGeom prst="rect">
            <a:avLst/>
          </a:prstGeom>
          <a:solidFill>
            <a:srgbClr val="FF6432">
              <a:alpha val="60000"/>
            </a:srgbClr>
          </a:solidFill>
          <a:ln/>
        </p:spPr>
      </p:sp>
      <p:sp>
        <p:nvSpPr>
          <p:cNvPr id="59" name="Text 8">
            <a:extLst>
              <a:ext uri="{FF2B5EF4-FFF2-40B4-BE49-F238E27FC236}">
                <a16:creationId xmlns:a16="http://schemas.microsoft.com/office/drawing/2014/main" id="{F5CAF91A-6EB1-8EDC-F2D1-0E5569650E88}"/>
              </a:ext>
            </a:extLst>
          </p:cNvPr>
          <p:cNvSpPr txBox="1"/>
          <p:nvPr/>
        </p:nvSpPr>
        <p:spPr>
          <a:xfrm>
            <a:off x="4216298" y="-6401"/>
            <a:ext cx="4105656" cy="581558"/>
          </a:xfrm>
          <a:prstGeom prst="rect">
            <a:avLst/>
          </a:prstGeom>
          <a:noFill/>
          <a:ln/>
        </p:spPr>
        <p:txBody>
          <a:bodyPr wrap="square" lIns="0" tIns="0" rIns="0" bIns="0" rtlCol="0" anchor="ctr"/>
          <a:lstStyle/>
          <a:p>
            <a:pPr marL="0" indent="0" algn="ctr">
              <a:buNone/>
            </a:pPr>
            <a:r>
              <a:rPr lang="en-US" sz="3600" b="1" dirty="0">
                <a:solidFill>
                  <a:srgbClr val="FF6832"/>
                </a:solidFill>
                <a:latin typeface="Space Grotesk" pitchFamily="34" charset="0"/>
                <a:ea typeface="Space Grotesk" pitchFamily="34" charset="-122"/>
                <a:cs typeface="Space Grotesk" pitchFamily="34" charset="-120"/>
              </a:rPr>
              <a:t>SpaceTrash Hack</a:t>
            </a:r>
            <a:endParaRPr lang="en-US" sz="3600" dirty="0"/>
          </a:p>
        </p:txBody>
      </p:sp>
      <p:sp>
        <p:nvSpPr>
          <p:cNvPr id="60" name="Text 9">
            <a:extLst>
              <a:ext uri="{FF2B5EF4-FFF2-40B4-BE49-F238E27FC236}">
                <a16:creationId xmlns:a16="http://schemas.microsoft.com/office/drawing/2014/main" id="{0FB72D36-FECB-B3AC-C0E5-9FE5BE8B85F8}"/>
              </a:ext>
            </a:extLst>
          </p:cNvPr>
          <p:cNvSpPr txBox="1"/>
          <p:nvPr/>
        </p:nvSpPr>
        <p:spPr>
          <a:xfrm>
            <a:off x="3247034" y="565099"/>
            <a:ext cx="5962802" cy="438912"/>
          </a:xfrm>
          <a:prstGeom prst="rect">
            <a:avLst/>
          </a:prstGeom>
          <a:noFill/>
          <a:ln/>
        </p:spPr>
        <p:txBody>
          <a:bodyPr wrap="square" lIns="0" tIns="0" rIns="0" bIns="0" rtlCol="0" anchor="ctr"/>
          <a:lstStyle/>
          <a:p>
            <a:pPr marL="0" indent="0" algn="ctr">
              <a:buNone/>
            </a:pPr>
            <a:r>
              <a:rPr lang="en-US" sz="2700" b="1" dirty="0">
                <a:solidFill>
                  <a:srgbClr val="FF8C5A"/>
                </a:solidFill>
                <a:latin typeface="Space Grotesk" pitchFamily="34" charset="0"/>
                <a:ea typeface="Space Grotesk" pitchFamily="34" charset="-122"/>
                <a:cs typeface="Space Grotesk" pitchFamily="34" charset="-120"/>
              </a:rPr>
              <a:t>Revolutionizing Recycling on Mars</a:t>
            </a:r>
            <a:endParaRPr lang="en-US" sz="2700" dirty="0"/>
          </a:p>
        </p:txBody>
      </p:sp>
      <p:sp>
        <p:nvSpPr>
          <p:cNvPr id="61" name="Shape 10">
            <a:extLst>
              <a:ext uri="{FF2B5EF4-FFF2-40B4-BE49-F238E27FC236}">
                <a16:creationId xmlns:a16="http://schemas.microsoft.com/office/drawing/2014/main" id="{1D2BA37B-2BFA-871B-3301-6B80278C02E5}"/>
              </a:ext>
            </a:extLst>
          </p:cNvPr>
          <p:cNvSpPr/>
          <p:nvPr/>
        </p:nvSpPr>
        <p:spPr>
          <a:xfrm>
            <a:off x="2621585" y="1517904"/>
            <a:ext cx="6953098" cy="4686300"/>
          </a:xfrm>
          <a:prstGeom prst="rect">
            <a:avLst/>
          </a:prstGeom>
          <a:solidFill>
            <a:srgbClr val="000000">
              <a:alpha val="70000"/>
            </a:srgbClr>
          </a:solidFill>
          <a:ln w="12700">
            <a:solidFill>
              <a:srgbClr val="E5E7EB"/>
            </a:solidFill>
            <a:prstDash val="solid"/>
          </a:ln>
        </p:spPr>
      </p:sp>
      <p:sp>
        <p:nvSpPr>
          <p:cNvPr id="62" name="Text 11">
            <a:extLst>
              <a:ext uri="{FF2B5EF4-FFF2-40B4-BE49-F238E27FC236}">
                <a16:creationId xmlns:a16="http://schemas.microsoft.com/office/drawing/2014/main" id="{650F505C-12DF-BF05-2C28-B7E3B449C8DC}"/>
              </a:ext>
            </a:extLst>
          </p:cNvPr>
          <p:cNvSpPr txBox="1"/>
          <p:nvPr/>
        </p:nvSpPr>
        <p:spPr>
          <a:xfrm>
            <a:off x="5815584" y="1737360"/>
            <a:ext cx="705002"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Team</a:t>
            </a:r>
            <a:endParaRPr lang="en-US" sz="1500" dirty="0"/>
          </a:p>
        </p:txBody>
      </p:sp>
      <p:sp>
        <p:nvSpPr>
          <p:cNvPr id="63" name="Text 12">
            <a:extLst>
              <a:ext uri="{FF2B5EF4-FFF2-40B4-BE49-F238E27FC236}">
                <a16:creationId xmlns:a16="http://schemas.microsoft.com/office/drawing/2014/main" id="{CF1794D5-1F51-0EB4-B350-C9CA6ABE2B8A}"/>
              </a:ext>
            </a:extLst>
          </p:cNvPr>
          <p:cNvSpPr txBox="1"/>
          <p:nvPr/>
        </p:nvSpPr>
        <p:spPr>
          <a:xfrm>
            <a:off x="5600700" y="2499055"/>
            <a:ext cx="1133856"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Members</a:t>
            </a:r>
            <a:endParaRPr lang="en-US" sz="1500" dirty="0"/>
          </a:p>
        </p:txBody>
      </p:sp>
      <p:sp>
        <p:nvSpPr>
          <p:cNvPr id="64" name="Text 13">
            <a:extLst>
              <a:ext uri="{FF2B5EF4-FFF2-40B4-BE49-F238E27FC236}">
                <a16:creationId xmlns:a16="http://schemas.microsoft.com/office/drawing/2014/main" id="{B7ABF0B4-5A05-9EEC-1514-1FAF1907B193}"/>
              </a:ext>
            </a:extLst>
          </p:cNvPr>
          <p:cNvSpPr txBox="1"/>
          <p:nvPr/>
        </p:nvSpPr>
        <p:spPr>
          <a:xfrm>
            <a:off x="4070909" y="2803550"/>
            <a:ext cx="4200754" cy="228600"/>
          </a:xfrm>
          <a:prstGeom prst="rect">
            <a:avLst/>
          </a:prstGeom>
          <a:noFill/>
          <a:ln/>
        </p:spPr>
        <p:txBody>
          <a:bodyPr wrap="square" lIns="0" tIns="0" rIns="0" bIns="0" rtlCol="0" anchor="ct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Khayoon Alaayedi and Lujain Mahdi Siham</a:t>
            </a:r>
            <a:endParaRPr lang="en-US" sz="1500" dirty="0"/>
          </a:p>
        </p:txBody>
      </p:sp>
      <p:sp>
        <p:nvSpPr>
          <p:cNvPr id="65" name="Text 14">
            <a:extLst>
              <a:ext uri="{FF2B5EF4-FFF2-40B4-BE49-F238E27FC236}">
                <a16:creationId xmlns:a16="http://schemas.microsoft.com/office/drawing/2014/main" id="{3D69A8B0-CA75-FCE5-2DF6-2BDFE0E1E875}"/>
              </a:ext>
            </a:extLst>
          </p:cNvPr>
          <p:cNvSpPr txBox="1"/>
          <p:nvPr/>
        </p:nvSpPr>
        <p:spPr>
          <a:xfrm>
            <a:off x="5637276" y="3223260"/>
            <a:ext cx="1067105"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Location</a:t>
            </a:r>
            <a:endParaRPr lang="en-US" sz="1500" dirty="0"/>
          </a:p>
        </p:txBody>
      </p:sp>
      <p:sp>
        <p:nvSpPr>
          <p:cNvPr id="66" name="Text 15">
            <a:extLst>
              <a:ext uri="{FF2B5EF4-FFF2-40B4-BE49-F238E27FC236}">
                <a16:creationId xmlns:a16="http://schemas.microsoft.com/office/drawing/2014/main" id="{32FDD46C-F874-D8F2-0D15-1B171885752C}"/>
              </a:ext>
            </a:extLst>
          </p:cNvPr>
          <p:cNvSpPr txBox="1"/>
          <p:nvPr/>
        </p:nvSpPr>
        <p:spPr>
          <a:xfrm>
            <a:off x="5173675" y="3527755"/>
            <a:ext cx="1991563" cy="228600"/>
          </a:xfrm>
          <a:prstGeom prst="rect">
            <a:avLst/>
          </a:prstGeom>
          <a:noFill/>
          <a:ln/>
        </p:spPr>
        <p:txBody>
          <a:bodyPr wrap="square" lIns="0" tIns="0" rIns="0" bIns="0" rtlCol="0" anchor="ct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from Iraq, Baghdad</a:t>
            </a:r>
            <a:endParaRPr lang="en-US" sz="1500" dirty="0"/>
          </a:p>
        </p:txBody>
      </p:sp>
      <p:sp>
        <p:nvSpPr>
          <p:cNvPr id="67" name="Text 16">
            <a:extLst>
              <a:ext uri="{FF2B5EF4-FFF2-40B4-BE49-F238E27FC236}">
                <a16:creationId xmlns:a16="http://schemas.microsoft.com/office/drawing/2014/main" id="{672EC353-668C-444E-2460-3FFA08C5FC33}"/>
              </a:ext>
            </a:extLst>
          </p:cNvPr>
          <p:cNvSpPr txBox="1"/>
          <p:nvPr/>
        </p:nvSpPr>
        <p:spPr>
          <a:xfrm>
            <a:off x="5842102" y="3946550"/>
            <a:ext cx="657454"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Date</a:t>
            </a:r>
            <a:endParaRPr lang="en-US" sz="1500" dirty="0"/>
          </a:p>
        </p:txBody>
      </p:sp>
      <p:sp>
        <p:nvSpPr>
          <p:cNvPr id="68" name="Text 17">
            <a:extLst>
              <a:ext uri="{FF2B5EF4-FFF2-40B4-BE49-F238E27FC236}">
                <a16:creationId xmlns:a16="http://schemas.microsoft.com/office/drawing/2014/main" id="{A4541E0A-613A-0D58-2ECD-6AA8F64CFA81}"/>
              </a:ext>
            </a:extLst>
          </p:cNvPr>
          <p:cNvSpPr txBox="1"/>
          <p:nvPr/>
        </p:nvSpPr>
        <p:spPr>
          <a:xfrm>
            <a:off x="4873752" y="2022653"/>
            <a:ext cx="2619756" cy="295351"/>
          </a:xfrm>
          <a:prstGeom prst="rect">
            <a:avLst/>
          </a:prstGeom>
          <a:noFill/>
          <a:ln/>
        </p:spPr>
        <p:txBody>
          <a:bodyPr wrap="square" lIns="0" tIns="0" rIns="0" bIns="0" rtlCol="0" anchor="ctr"/>
          <a:lstStyle/>
          <a:p>
            <a:pPr marL="0" indent="0" algn="ctr">
              <a:buNone/>
            </a:pPr>
            <a:r>
              <a:rPr lang="en-US" sz="1800" b="1" dirty="0">
                <a:solidFill>
                  <a:srgbClr val="FFFFFF"/>
                </a:solidFill>
                <a:latin typeface="Space Grotesk" pitchFamily="34" charset="0"/>
                <a:ea typeface="Space Grotesk" pitchFamily="34" charset="-122"/>
                <a:cs typeface="Space Grotesk" pitchFamily="34" charset="-120"/>
              </a:rPr>
              <a:t>Our Future Home Mars</a:t>
            </a:r>
            <a:endParaRPr lang="en-US" sz="1800" dirty="0"/>
          </a:p>
        </p:txBody>
      </p:sp>
      <p:sp>
        <p:nvSpPr>
          <p:cNvPr id="69" name="Text 18">
            <a:extLst>
              <a:ext uri="{FF2B5EF4-FFF2-40B4-BE49-F238E27FC236}">
                <a16:creationId xmlns:a16="http://schemas.microsoft.com/office/drawing/2014/main" id="{FA8F5A83-A9D9-FB85-1488-3F18830912EB}"/>
              </a:ext>
            </a:extLst>
          </p:cNvPr>
          <p:cNvSpPr txBox="1"/>
          <p:nvPr/>
        </p:nvSpPr>
        <p:spPr>
          <a:xfrm>
            <a:off x="5296205" y="4251960"/>
            <a:ext cx="1752905" cy="219456"/>
          </a:xfrm>
          <a:prstGeom prst="rect">
            <a:avLst/>
          </a:prstGeom>
          <a:noFill/>
          <a:ln/>
        </p:spPr>
        <p:txBody>
          <a:bodyPr wrap="square" lIns="0" tIns="0" rIns="0" bIns="0" rtlCol="0" anchor="ctr"/>
          <a:lstStyle/>
          <a:p>
            <a:pPr marL="0" indent="0" algn="ctr">
              <a:buNone/>
            </a:pPr>
            <a:r>
              <a:rPr lang="en-US" sz="1500" dirty="0">
                <a:solidFill>
                  <a:srgbClr val="FFFFFF"/>
                </a:solidFill>
                <a:latin typeface="ui-monospace" pitchFamily="34" charset="0"/>
                <a:ea typeface="ui-monospace" pitchFamily="34" charset="-122"/>
                <a:cs typeface="ui-monospace" pitchFamily="34" charset="-120"/>
              </a:rPr>
              <a:t>2025 / 10 / 05</a:t>
            </a:r>
            <a:endParaRPr lang="en-US" sz="1500" dirty="0"/>
          </a:p>
        </p:txBody>
      </p:sp>
      <p:sp>
        <p:nvSpPr>
          <p:cNvPr id="70" name="Shape 19">
            <a:extLst>
              <a:ext uri="{FF2B5EF4-FFF2-40B4-BE49-F238E27FC236}">
                <a16:creationId xmlns:a16="http://schemas.microsoft.com/office/drawing/2014/main" id="{C20AFDC9-1995-672F-F814-4E2662AA7369}"/>
              </a:ext>
            </a:extLst>
          </p:cNvPr>
          <p:cNvSpPr/>
          <p:nvPr/>
        </p:nvSpPr>
        <p:spPr>
          <a:xfrm>
            <a:off x="2820924" y="4651553"/>
            <a:ext cx="6553505" cy="9144"/>
          </a:xfrm>
          <a:prstGeom prst="rect">
            <a:avLst/>
          </a:prstGeom>
          <a:solidFill>
            <a:srgbClr val="E5E7EB"/>
          </a:solidFill>
          <a:ln/>
        </p:spPr>
      </p:sp>
      <p:pic>
        <p:nvPicPr>
          <p:cNvPr id="71" name="Image 2" descr="preencoded.png">
            <a:extLst>
              <a:ext uri="{FF2B5EF4-FFF2-40B4-BE49-F238E27FC236}">
                <a16:creationId xmlns:a16="http://schemas.microsoft.com/office/drawing/2014/main" id="{C90268E3-A73D-DDC7-5182-54061AE0202B}"/>
              </a:ext>
            </a:extLst>
          </p:cNvPr>
          <p:cNvPicPr>
            <a:picLocks noChangeAspect="1"/>
          </p:cNvPicPr>
          <p:nvPr/>
        </p:nvPicPr>
        <p:blipFill>
          <a:blip r:embed="rId5"/>
          <a:srcRect/>
          <a:stretch/>
        </p:blipFill>
        <p:spPr>
          <a:xfrm>
            <a:off x="2820924" y="4851806"/>
            <a:ext cx="190195" cy="190195"/>
          </a:xfrm>
          <a:prstGeom prst="rect">
            <a:avLst/>
          </a:prstGeom>
        </p:spPr>
      </p:pic>
      <p:sp>
        <p:nvSpPr>
          <p:cNvPr id="72" name="Text 20">
            <a:extLst>
              <a:ext uri="{FF2B5EF4-FFF2-40B4-BE49-F238E27FC236}">
                <a16:creationId xmlns:a16="http://schemas.microsoft.com/office/drawing/2014/main" id="{117376BF-B5D2-8125-88E2-8D3FD8C559E4}"/>
              </a:ext>
            </a:extLst>
          </p:cNvPr>
          <p:cNvSpPr txBox="1"/>
          <p:nvPr/>
        </p:nvSpPr>
        <p:spPr>
          <a:xfrm>
            <a:off x="3126334" y="4832604"/>
            <a:ext cx="5915254" cy="409651"/>
          </a:xfrm>
          <a:prstGeom prst="rect">
            <a:avLst/>
          </a:prstGeom>
          <a:noFill/>
          <a:ln/>
        </p:spPr>
        <p:txBody>
          <a:bodyPr wrap="square" lIns="0" tIns="0" rIns="0" bIns="0" rtlCol="0" anchor="ctr"/>
          <a:lstStyle/>
          <a:p>
            <a:pPr marL="0" indent="0" algn="l">
              <a:buNone/>
            </a:pPr>
            <a:r>
              <a:rPr lang="en-US" sz="1200" i="1" dirty="0">
                <a:solidFill>
                  <a:srgbClr val="FFFFFF"/>
                </a:solidFill>
                <a:latin typeface="ui-sans-serif" pitchFamily="34" charset="0"/>
                <a:ea typeface="ui-sans-serif" pitchFamily="34" charset="-122"/>
                <a:cs typeface="ui-sans-serif" pitchFamily="34" charset="-120"/>
              </a:rPr>
              <a:t>"Nature produces zero waste. A leaf falls and becomes food for the soil. Our system is inspired by this principle."</a:t>
            </a:r>
            <a:endParaRPr lang="en-US" sz="1200" dirty="0"/>
          </a:p>
        </p:txBody>
      </p:sp>
      <p:sp>
        <p:nvSpPr>
          <p:cNvPr id="73" name="Text 21">
            <a:extLst>
              <a:ext uri="{FF2B5EF4-FFF2-40B4-BE49-F238E27FC236}">
                <a16:creationId xmlns:a16="http://schemas.microsoft.com/office/drawing/2014/main" id="{07FA58AF-0632-4CDF-34DA-5373EB4235F7}"/>
              </a:ext>
            </a:extLst>
          </p:cNvPr>
          <p:cNvSpPr txBox="1"/>
          <p:nvPr/>
        </p:nvSpPr>
        <p:spPr>
          <a:xfrm>
            <a:off x="3126334" y="5375758"/>
            <a:ext cx="5977433" cy="590702"/>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It's the 'digestive system' for the Mars habitat, breaking down complex materials (like a stomach), absorbing energy (like mitochondria), and rebuilding them into new, useful structures (like cells).</a:t>
            </a:r>
            <a:endParaRPr lang="en-US" sz="1000" dirty="0"/>
          </a:p>
        </p:txBody>
      </p:sp>
      <p:sp>
        <p:nvSpPr>
          <p:cNvPr id="74" name="Shape 0">
            <a:extLst>
              <a:ext uri="{FF2B5EF4-FFF2-40B4-BE49-F238E27FC236}">
                <a16:creationId xmlns:a16="http://schemas.microsoft.com/office/drawing/2014/main" id="{BC87D58E-8D48-5FA3-3783-01C992582B60}"/>
              </a:ext>
            </a:extLst>
          </p:cNvPr>
          <p:cNvSpPr/>
          <p:nvPr/>
        </p:nvSpPr>
        <p:spPr>
          <a:xfrm>
            <a:off x="0" y="0"/>
            <a:ext cx="12191695" cy="6858000"/>
          </a:xfrm>
          <a:prstGeom prst="rect">
            <a:avLst/>
          </a:prstGeom>
          <a:solidFill>
            <a:srgbClr val="000000"/>
          </a:solidFill>
          <a:ln/>
        </p:spPr>
      </p:sp>
      <p:pic>
        <p:nvPicPr>
          <p:cNvPr id="75" name="Image 0">
            <a:extLst>
              <a:ext uri="{FF2B5EF4-FFF2-40B4-BE49-F238E27FC236}">
                <a16:creationId xmlns:a16="http://schemas.microsoft.com/office/drawing/2014/main" id="{59712E7F-FD97-DC14-8833-05D22BD07083}"/>
              </a:ext>
            </a:extLst>
          </p:cNvPr>
          <p:cNvPicPr>
            <a:picLocks noChangeAspect="1"/>
          </p:cNvPicPr>
          <p:nvPr/>
        </p:nvPicPr>
        <p:blipFill>
          <a:blip r:embed="rId6"/>
          <a:srcRect l="1" r="1"/>
          <a:stretch/>
        </p:blipFill>
        <p:spPr>
          <a:xfrm>
            <a:off x="0" y="0"/>
            <a:ext cx="12191695" cy="6858000"/>
          </a:xfrm>
          <a:prstGeom prst="rect">
            <a:avLst/>
          </a:prstGeom>
        </p:spPr>
      </p:pic>
      <p:sp>
        <p:nvSpPr>
          <p:cNvPr id="76" name="Shape 1">
            <a:extLst>
              <a:ext uri="{FF2B5EF4-FFF2-40B4-BE49-F238E27FC236}">
                <a16:creationId xmlns:a16="http://schemas.microsoft.com/office/drawing/2014/main" id="{1951CC19-8715-C8BA-878D-02772314EF18}"/>
              </a:ext>
            </a:extLst>
          </p:cNvPr>
          <p:cNvSpPr/>
          <p:nvPr/>
        </p:nvSpPr>
        <p:spPr>
          <a:xfrm>
            <a:off x="305" y="0"/>
            <a:ext cx="12191695" cy="6858000"/>
          </a:xfrm>
          <a:prstGeom prst="rect">
            <a:avLst/>
          </a:prstGeom>
          <a:solidFill>
            <a:srgbClr val="000000">
              <a:alpha val="40000"/>
            </a:srgbClr>
          </a:solidFill>
          <a:ln/>
        </p:spPr>
      </p:sp>
      <p:sp>
        <p:nvSpPr>
          <p:cNvPr id="77" name="Shape 2">
            <a:extLst>
              <a:ext uri="{FF2B5EF4-FFF2-40B4-BE49-F238E27FC236}">
                <a16:creationId xmlns:a16="http://schemas.microsoft.com/office/drawing/2014/main" id="{DDBD6B15-A08C-8AD8-1181-1790A4CEC9AA}"/>
              </a:ext>
            </a:extLst>
          </p:cNvPr>
          <p:cNvSpPr/>
          <p:nvPr/>
        </p:nvSpPr>
        <p:spPr>
          <a:xfrm>
            <a:off x="190195" y="190195"/>
            <a:ext cx="1904695" cy="381305"/>
          </a:xfrm>
          <a:prstGeom prst="roundRect">
            <a:avLst>
              <a:gd name="adj" fmla="val 23981"/>
            </a:avLst>
          </a:prstGeom>
          <a:noFill/>
          <a:ln w="12700">
            <a:solidFill>
              <a:srgbClr val="FF6432">
                <a:alpha val="60000"/>
              </a:srgbClr>
            </a:solidFill>
            <a:prstDash val="solid"/>
          </a:ln>
        </p:spPr>
      </p:sp>
      <p:sp>
        <p:nvSpPr>
          <p:cNvPr id="78" name="Shape 3">
            <a:extLst>
              <a:ext uri="{FF2B5EF4-FFF2-40B4-BE49-F238E27FC236}">
                <a16:creationId xmlns:a16="http://schemas.microsoft.com/office/drawing/2014/main" id="{2700BC20-A4C1-E912-F16B-F0F0186003AC}"/>
              </a:ext>
            </a:extLst>
          </p:cNvPr>
          <p:cNvSpPr/>
          <p:nvPr/>
        </p:nvSpPr>
        <p:spPr>
          <a:xfrm>
            <a:off x="10858500" y="5524805"/>
            <a:ext cx="1143000" cy="1143000"/>
          </a:xfrm>
          <a:prstGeom prst="ellipse">
            <a:avLst/>
          </a:prstGeom>
          <a:noFill/>
          <a:ln w="12700">
            <a:solidFill>
              <a:srgbClr val="FF6432">
                <a:alpha val="60000"/>
              </a:srgbClr>
            </a:solidFill>
            <a:prstDash val="solid"/>
          </a:ln>
        </p:spPr>
      </p:sp>
      <p:sp>
        <p:nvSpPr>
          <p:cNvPr id="79" name="Text 4">
            <a:extLst>
              <a:ext uri="{FF2B5EF4-FFF2-40B4-BE49-F238E27FC236}">
                <a16:creationId xmlns:a16="http://schemas.microsoft.com/office/drawing/2014/main" id="{C2BD96E9-8836-0F13-4376-F58EC9A5755A}"/>
              </a:ext>
            </a:extLst>
          </p:cNvPr>
          <p:cNvSpPr txBox="1"/>
          <p:nvPr/>
        </p:nvSpPr>
        <p:spPr>
          <a:xfrm>
            <a:off x="474573" y="314096"/>
            <a:ext cx="1810512"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NASA SPACE APPS CHALLENGE</a:t>
            </a:r>
            <a:endParaRPr lang="en-US" sz="900" dirty="0">
              <a:solidFill>
                <a:schemeClr val="bg1"/>
              </a:solidFill>
            </a:endParaRPr>
          </a:p>
        </p:txBody>
      </p:sp>
      <p:pic>
        <p:nvPicPr>
          <p:cNvPr id="80" name="Image 1" descr="preencoded.png">
            <a:extLst>
              <a:ext uri="{FF2B5EF4-FFF2-40B4-BE49-F238E27FC236}">
                <a16:creationId xmlns:a16="http://schemas.microsoft.com/office/drawing/2014/main" id="{9329C38B-08D3-44B6-12C2-8AC6DD105C4F}"/>
              </a:ext>
            </a:extLst>
          </p:cNvPr>
          <p:cNvPicPr>
            <a:picLocks noChangeAspect="1"/>
          </p:cNvPicPr>
          <p:nvPr/>
        </p:nvPicPr>
        <p:blipFill>
          <a:blip r:embed="rId4">
            <a:lum bright="70000" contrast="-70000"/>
          </a:blip>
          <a:srcRect/>
          <a:stretch/>
        </p:blipFill>
        <p:spPr>
          <a:xfrm>
            <a:off x="11259007" y="5924398"/>
            <a:ext cx="342900" cy="342900"/>
          </a:xfrm>
          <a:prstGeom prst="rect">
            <a:avLst/>
          </a:prstGeom>
        </p:spPr>
      </p:pic>
      <p:sp>
        <p:nvSpPr>
          <p:cNvPr id="81" name="Shape 5">
            <a:extLst>
              <a:ext uri="{FF2B5EF4-FFF2-40B4-BE49-F238E27FC236}">
                <a16:creationId xmlns:a16="http://schemas.microsoft.com/office/drawing/2014/main" id="{B0C08133-7637-9230-6498-1FD1E60EA95B}"/>
              </a:ext>
            </a:extLst>
          </p:cNvPr>
          <p:cNvSpPr/>
          <p:nvPr/>
        </p:nvSpPr>
        <p:spPr>
          <a:xfrm>
            <a:off x="9334195" y="1346911"/>
            <a:ext cx="2857500" cy="19202"/>
          </a:xfrm>
          <a:prstGeom prst="rect">
            <a:avLst/>
          </a:prstGeom>
          <a:solidFill>
            <a:srgbClr val="FF6432">
              <a:alpha val="60000"/>
            </a:srgbClr>
          </a:solidFill>
          <a:ln/>
        </p:spPr>
      </p:sp>
      <p:sp>
        <p:nvSpPr>
          <p:cNvPr id="82" name="Shape 6">
            <a:extLst>
              <a:ext uri="{FF2B5EF4-FFF2-40B4-BE49-F238E27FC236}">
                <a16:creationId xmlns:a16="http://schemas.microsoft.com/office/drawing/2014/main" id="{BC7CACF0-E481-134D-1FE6-E598C698FBAA}"/>
              </a:ext>
            </a:extLst>
          </p:cNvPr>
          <p:cNvSpPr/>
          <p:nvPr/>
        </p:nvSpPr>
        <p:spPr>
          <a:xfrm>
            <a:off x="9613087" y="1346911"/>
            <a:ext cx="1904695" cy="19202"/>
          </a:xfrm>
          <a:prstGeom prst="rect">
            <a:avLst/>
          </a:prstGeom>
          <a:solidFill>
            <a:srgbClr val="FF6432">
              <a:alpha val="60000"/>
            </a:srgbClr>
          </a:solidFill>
          <a:ln/>
        </p:spPr>
      </p:sp>
      <p:sp>
        <p:nvSpPr>
          <p:cNvPr id="83" name="Shape 7">
            <a:extLst>
              <a:ext uri="{FF2B5EF4-FFF2-40B4-BE49-F238E27FC236}">
                <a16:creationId xmlns:a16="http://schemas.microsoft.com/office/drawing/2014/main" id="{2F01410B-4883-2E46-358E-69338F0655E4}"/>
              </a:ext>
            </a:extLst>
          </p:cNvPr>
          <p:cNvSpPr/>
          <p:nvPr/>
        </p:nvSpPr>
        <p:spPr>
          <a:xfrm>
            <a:off x="1549908" y="618961"/>
            <a:ext cx="9267444" cy="1390802"/>
          </a:xfrm>
          <a:prstGeom prst="rect">
            <a:avLst/>
          </a:prstGeom>
          <a:solidFill>
            <a:srgbClr val="000000">
              <a:alpha val="70000"/>
            </a:srgbClr>
          </a:solidFill>
          <a:ln w="12700">
            <a:solidFill>
              <a:srgbClr val="E5E7EB"/>
            </a:solidFill>
            <a:prstDash val="solid"/>
          </a:ln>
        </p:spPr>
      </p:sp>
      <p:sp>
        <p:nvSpPr>
          <p:cNvPr id="84" name="Text 8">
            <a:extLst>
              <a:ext uri="{FF2B5EF4-FFF2-40B4-BE49-F238E27FC236}">
                <a16:creationId xmlns:a16="http://schemas.microsoft.com/office/drawing/2014/main" id="{4663BE90-593B-1821-0ADA-A53C1D0D9859}"/>
              </a:ext>
            </a:extLst>
          </p:cNvPr>
          <p:cNvSpPr txBox="1"/>
          <p:nvPr/>
        </p:nvSpPr>
        <p:spPr>
          <a:xfrm>
            <a:off x="4216298" y="743407"/>
            <a:ext cx="4105656" cy="581558"/>
          </a:xfrm>
          <a:prstGeom prst="rect">
            <a:avLst/>
          </a:prstGeom>
          <a:noFill/>
          <a:ln/>
        </p:spPr>
        <p:txBody>
          <a:bodyPr wrap="square" lIns="0" tIns="0" rIns="0" bIns="0" rtlCol="0" anchor="ctr"/>
          <a:lstStyle/>
          <a:p>
            <a:pPr marL="0" indent="0" algn="ctr">
              <a:buNone/>
            </a:pPr>
            <a:r>
              <a:rPr lang="en-US" sz="3600" b="1" dirty="0">
                <a:solidFill>
                  <a:srgbClr val="FF6832"/>
                </a:solidFill>
                <a:latin typeface="Space Grotesk" pitchFamily="34" charset="0"/>
                <a:ea typeface="Space Grotesk" pitchFamily="34" charset="-122"/>
                <a:cs typeface="Space Grotesk" pitchFamily="34" charset="-120"/>
              </a:rPr>
              <a:t>SpaceTrash Hack</a:t>
            </a:r>
            <a:endParaRPr lang="en-US" sz="3600" dirty="0"/>
          </a:p>
        </p:txBody>
      </p:sp>
      <p:sp>
        <p:nvSpPr>
          <p:cNvPr id="85" name="Text 9">
            <a:extLst>
              <a:ext uri="{FF2B5EF4-FFF2-40B4-BE49-F238E27FC236}">
                <a16:creationId xmlns:a16="http://schemas.microsoft.com/office/drawing/2014/main" id="{737040B3-08CB-D1E5-7630-C16518412E82}"/>
              </a:ext>
            </a:extLst>
          </p:cNvPr>
          <p:cNvSpPr txBox="1"/>
          <p:nvPr/>
        </p:nvSpPr>
        <p:spPr>
          <a:xfrm>
            <a:off x="3247034" y="1314907"/>
            <a:ext cx="5962802" cy="438912"/>
          </a:xfrm>
          <a:prstGeom prst="rect">
            <a:avLst/>
          </a:prstGeom>
          <a:noFill/>
          <a:ln/>
        </p:spPr>
        <p:txBody>
          <a:bodyPr wrap="square" lIns="0" tIns="0" rIns="0" bIns="0" rtlCol="0" anchor="ctr"/>
          <a:lstStyle/>
          <a:p>
            <a:pPr marL="0" indent="0" algn="ctr">
              <a:buNone/>
            </a:pPr>
            <a:r>
              <a:rPr lang="en-US" sz="2700" b="1" dirty="0">
                <a:solidFill>
                  <a:srgbClr val="FF8C5A"/>
                </a:solidFill>
                <a:latin typeface="Space Grotesk" pitchFamily="34" charset="0"/>
                <a:ea typeface="Space Grotesk" pitchFamily="34" charset="-122"/>
                <a:cs typeface="Space Grotesk" pitchFamily="34" charset="-120"/>
              </a:rPr>
              <a:t>Revolutionizing Recycling on Mars</a:t>
            </a:r>
            <a:endParaRPr lang="en-US" sz="2700" dirty="0"/>
          </a:p>
        </p:txBody>
      </p:sp>
      <p:sp>
        <p:nvSpPr>
          <p:cNvPr id="86" name="Shape 10">
            <a:extLst>
              <a:ext uri="{FF2B5EF4-FFF2-40B4-BE49-F238E27FC236}">
                <a16:creationId xmlns:a16="http://schemas.microsoft.com/office/drawing/2014/main" id="{EEF0A825-9D7C-36BC-67EE-E20F5D6E8E7F}"/>
              </a:ext>
            </a:extLst>
          </p:cNvPr>
          <p:cNvSpPr/>
          <p:nvPr/>
        </p:nvSpPr>
        <p:spPr>
          <a:xfrm>
            <a:off x="2621585" y="2266798"/>
            <a:ext cx="6953098" cy="3181198"/>
          </a:xfrm>
          <a:prstGeom prst="rect">
            <a:avLst/>
          </a:prstGeom>
          <a:solidFill>
            <a:srgbClr val="000000">
              <a:alpha val="70000"/>
            </a:srgbClr>
          </a:solidFill>
          <a:ln w="12700">
            <a:solidFill>
              <a:srgbClr val="E5E7EB"/>
            </a:solidFill>
            <a:prstDash val="solid"/>
          </a:ln>
        </p:spPr>
      </p:sp>
      <p:sp>
        <p:nvSpPr>
          <p:cNvPr id="87" name="Text 11">
            <a:extLst>
              <a:ext uri="{FF2B5EF4-FFF2-40B4-BE49-F238E27FC236}">
                <a16:creationId xmlns:a16="http://schemas.microsoft.com/office/drawing/2014/main" id="{1BAC3A23-8825-61C6-C8FF-2787BAC69625}"/>
              </a:ext>
            </a:extLst>
          </p:cNvPr>
          <p:cNvSpPr txBox="1"/>
          <p:nvPr/>
        </p:nvSpPr>
        <p:spPr>
          <a:xfrm>
            <a:off x="5815584" y="2486254"/>
            <a:ext cx="705002"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Team</a:t>
            </a:r>
            <a:endParaRPr lang="en-US" sz="1500" dirty="0"/>
          </a:p>
        </p:txBody>
      </p:sp>
      <p:sp>
        <p:nvSpPr>
          <p:cNvPr id="88" name="Text 12">
            <a:extLst>
              <a:ext uri="{FF2B5EF4-FFF2-40B4-BE49-F238E27FC236}">
                <a16:creationId xmlns:a16="http://schemas.microsoft.com/office/drawing/2014/main" id="{EB828A37-1E4F-7055-9661-9562BDEC553B}"/>
              </a:ext>
            </a:extLst>
          </p:cNvPr>
          <p:cNvSpPr txBox="1"/>
          <p:nvPr/>
        </p:nvSpPr>
        <p:spPr>
          <a:xfrm>
            <a:off x="5600700" y="3247949"/>
            <a:ext cx="1133856"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Members</a:t>
            </a:r>
            <a:endParaRPr lang="en-US" sz="1500" dirty="0"/>
          </a:p>
        </p:txBody>
      </p:sp>
      <p:sp>
        <p:nvSpPr>
          <p:cNvPr id="89" name="Text 13">
            <a:extLst>
              <a:ext uri="{FF2B5EF4-FFF2-40B4-BE49-F238E27FC236}">
                <a16:creationId xmlns:a16="http://schemas.microsoft.com/office/drawing/2014/main" id="{96E22D02-08F2-7BCD-BDC7-3B202EFA8780}"/>
              </a:ext>
            </a:extLst>
          </p:cNvPr>
          <p:cNvSpPr txBox="1"/>
          <p:nvPr/>
        </p:nvSpPr>
        <p:spPr>
          <a:xfrm>
            <a:off x="4070909" y="3552444"/>
            <a:ext cx="4200754" cy="228600"/>
          </a:xfrm>
          <a:prstGeom prst="rect">
            <a:avLst/>
          </a:prstGeom>
          <a:noFill/>
          <a:ln/>
        </p:spPr>
        <p:txBody>
          <a:bodyPr wrap="square" lIns="0" tIns="0" rIns="0" bIns="0" rtlCol="0" anchor="ct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Khayoon Alaayedi and Lujain Mahdi Siham</a:t>
            </a:r>
            <a:endParaRPr lang="en-US" sz="1500" dirty="0"/>
          </a:p>
        </p:txBody>
      </p:sp>
      <p:sp>
        <p:nvSpPr>
          <p:cNvPr id="90" name="Text 14">
            <a:extLst>
              <a:ext uri="{FF2B5EF4-FFF2-40B4-BE49-F238E27FC236}">
                <a16:creationId xmlns:a16="http://schemas.microsoft.com/office/drawing/2014/main" id="{0585A956-34F8-0EE0-B835-2B5FA8E62F8F}"/>
              </a:ext>
            </a:extLst>
          </p:cNvPr>
          <p:cNvSpPr txBox="1"/>
          <p:nvPr/>
        </p:nvSpPr>
        <p:spPr>
          <a:xfrm>
            <a:off x="5637276" y="3972154"/>
            <a:ext cx="1067105"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Location</a:t>
            </a:r>
            <a:endParaRPr lang="en-US" sz="1500" dirty="0"/>
          </a:p>
        </p:txBody>
      </p:sp>
      <p:sp>
        <p:nvSpPr>
          <p:cNvPr id="91" name="Text 15">
            <a:extLst>
              <a:ext uri="{FF2B5EF4-FFF2-40B4-BE49-F238E27FC236}">
                <a16:creationId xmlns:a16="http://schemas.microsoft.com/office/drawing/2014/main" id="{478A4485-5CAD-D036-D19B-0FF9C50B7229}"/>
              </a:ext>
            </a:extLst>
          </p:cNvPr>
          <p:cNvSpPr txBox="1"/>
          <p:nvPr/>
        </p:nvSpPr>
        <p:spPr>
          <a:xfrm>
            <a:off x="5173675" y="4276649"/>
            <a:ext cx="1991563" cy="228600"/>
          </a:xfrm>
          <a:prstGeom prst="rect">
            <a:avLst/>
          </a:prstGeom>
          <a:noFill/>
          <a:ln/>
        </p:spPr>
        <p:txBody>
          <a:bodyPr wrap="square" lIns="0" tIns="0" rIns="0" bIns="0" rtlCol="0" anchor="ct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from Iraq, Baghdad</a:t>
            </a:r>
            <a:endParaRPr lang="en-US" sz="1500" dirty="0"/>
          </a:p>
        </p:txBody>
      </p:sp>
      <p:sp>
        <p:nvSpPr>
          <p:cNvPr id="92" name="Text 16">
            <a:extLst>
              <a:ext uri="{FF2B5EF4-FFF2-40B4-BE49-F238E27FC236}">
                <a16:creationId xmlns:a16="http://schemas.microsoft.com/office/drawing/2014/main" id="{36C2EDF2-9F48-354C-378B-38DEC306D730}"/>
              </a:ext>
            </a:extLst>
          </p:cNvPr>
          <p:cNvSpPr txBox="1"/>
          <p:nvPr/>
        </p:nvSpPr>
        <p:spPr>
          <a:xfrm>
            <a:off x="5842102" y="4695444"/>
            <a:ext cx="657454"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Date</a:t>
            </a:r>
            <a:endParaRPr lang="en-US" sz="1500" dirty="0"/>
          </a:p>
        </p:txBody>
      </p:sp>
      <p:sp>
        <p:nvSpPr>
          <p:cNvPr id="93" name="Text 17">
            <a:extLst>
              <a:ext uri="{FF2B5EF4-FFF2-40B4-BE49-F238E27FC236}">
                <a16:creationId xmlns:a16="http://schemas.microsoft.com/office/drawing/2014/main" id="{F8BFED6C-AB53-123F-E4E9-675BA0A9D098}"/>
              </a:ext>
            </a:extLst>
          </p:cNvPr>
          <p:cNvSpPr txBox="1"/>
          <p:nvPr/>
        </p:nvSpPr>
        <p:spPr>
          <a:xfrm>
            <a:off x="4873752" y="2771546"/>
            <a:ext cx="2619756" cy="295351"/>
          </a:xfrm>
          <a:prstGeom prst="rect">
            <a:avLst/>
          </a:prstGeom>
          <a:noFill/>
          <a:ln/>
        </p:spPr>
        <p:txBody>
          <a:bodyPr wrap="square" lIns="0" tIns="0" rIns="0" bIns="0" rtlCol="0" anchor="ctr"/>
          <a:lstStyle/>
          <a:p>
            <a:pPr marL="0" indent="0" algn="ctr">
              <a:buNone/>
            </a:pPr>
            <a:r>
              <a:rPr lang="en-US" sz="1800" b="1" dirty="0">
                <a:solidFill>
                  <a:srgbClr val="FFFFFF"/>
                </a:solidFill>
                <a:latin typeface="Space Grotesk" pitchFamily="34" charset="0"/>
                <a:ea typeface="Space Grotesk" pitchFamily="34" charset="-122"/>
                <a:cs typeface="Space Grotesk" pitchFamily="34" charset="-120"/>
              </a:rPr>
              <a:t>Our Future Home Mars</a:t>
            </a:r>
            <a:endParaRPr lang="en-US" sz="1800" dirty="0"/>
          </a:p>
        </p:txBody>
      </p:sp>
      <p:sp>
        <p:nvSpPr>
          <p:cNvPr id="94" name="Text 18">
            <a:extLst>
              <a:ext uri="{FF2B5EF4-FFF2-40B4-BE49-F238E27FC236}">
                <a16:creationId xmlns:a16="http://schemas.microsoft.com/office/drawing/2014/main" id="{FFF5AC3A-E031-41D5-3220-B144E95CFD70}"/>
              </a:ext>
            </a:extLst>
          </p:cNvPr>
          <p:cNvSpPr txBox="1"/>
          <p:nvPr/>
        </p:nvSpPr>
        <p:spPr>
          <a:xfrm>
            <a:off x="5296205" y="5000854"/>
            <a:ext cx="1752905" cy="219456"/>
          </a:xfrm>
          <a:prstGeom prst="rect">
            <a:avLst/>
          </a:prstGeom>
          <a:noFill/>
          <a:ln/>
        </p:spPr>
        <p:txBody>
          <a:bodyPr wrap="square" lIns="0" tIns="0" rIns="0" bIns="0" rtlCol="0" anchor="ctr"/>
          <a:lstStyle/>
          <a:p>
            <a:pPr marL="0" indent="0" algn="ctr">
              <a:buNone/>
            </a:pPr>
            <a:r>
              <a:rPr lang="en-US" sz="1500" dirty="0">
                <a:solidFill>
                  <a:srgbClr val="FFFFFF"/>
                </a:solidFill>
                <a:latin typeface="ui-monospace" pitchFamily="34" charset="0"/>
                <a:ea typeface="ui-monospace" pitchFamily="34" charset="-122"/>
                <a:cs typeface="ui-monospace" pitchFamily="34" charset="-120"/>
              </a:rPr>
              <a:t>2025 / 10 / 05</a:t>
            </a:r>
            <a:endParaRPr lang="en-US" sz="1500" dirty="0"/>
          </a:p>
        </p:txBody>
      </p:sp>
      <p:sp>
        <p:nvSpPr>
          <p:cNvPr id="95" name="Shape 19">
            <a:extLst>
              <a:ext uri="{FF2B5EF4-FFF2-40B4-BE49-F238E27FC236}">
                <a16:creationId xmlns:a16="http://schemas.microsoft.com/office/drawing/2014/main" id="{B92765E9-9CE5-0265-B170-86EB532DE5E3}"/>
              </a:ext>
            </a:extLst>
          </p:cNvPr>
          <p:cNvSpPr/>
          <p:nvPr/>
        </p:nvSpPr>
        <p:spPr>
          <a:xfrm>
            <a:off x="5790895" y="5676595"/>
            <a:ext cx="609905" cy="609905"/>
          </a:xfrm>
          <a:prstGeom prst="roundRect">
            <a:avLst>
              <a:gd name="adj" fmla="val 149925"/>
            </a:avLst>
          </a:prstGeom>
          <a:solidFill>
            <a:srgbClr val="E04E32"/>
          </a:solidFill>
          <a:ln/>
        </p:spPr>
      </p:sp>
      <p:pic>
        <p:nvPicPr>
          <p:cNvPr id="96" name="Image 2" descr="https://page.gensparksite.com/slides_images/ce96ec636b124c0570bb66be44878170.jpg">
            <a:extLst>
              <a:ext uri="{FF2B5EF4-FFF2-40B4-BE49-F238E27FC236}">
                <a16:creationId xmlns:a16="http://schemas.microsoft.com/office/drawing/2014/main" id="{36295C6E-3EAC-6639-8A16-F1C8D64187C2}"/>
              </a:ext>
            </a:extLst>
          </p:cNvPr>
          <p:cNvPicPr>
            <a:picLocks noChangeAspect="1"/>
          </p:cNvPicPr>
          <p:nvPr/>
        </p:nvPicPr>
        <p:blipFill>
          <a:blip r:embed="rId3">
            <a:alphaModFix amt="60000"/>
          </a:blip>
          <a:srcRect l="21875" r="21875"/>
          <a:stretch/>
        </p:blipFill>
        <p:spPr>
          <a:xfrm>
            <a:off x="5790895" y="5676595"/>
            <a:ext cx="609905" cy="609905"/>
          </a:xfrm>
          <a:prstGeom prst="rect">
            <a:avLst/>
          </a:prstGeom>
        </p:spPr>
      </p:pic>
      <p:sp>
        <p:nvSpPr>
          <p:cNvPr id="97" name="Shape 0">
            <a:extLst>
              <a:ext uri="{FF2B5EF4-FFF2-40B4-BE49-F238E27FC236}">
                <a16:creationId xmlns:a16="http://schemas.microsoft.com/office/drawing/2014/main" id="{743E713B-DEE0-FE9B-36FA-7BBA54BBE9D2}"/>
              </a:ext>
            </a:extLst>
          </p:cNvPr>
          <p:cNvSpPr/>
          <p:nvPr/>
        </p:nvSpPr>
        <p:spPr>
          <a:xfrm>
            <a:off x="152" y="0"/>
            <a:ext cx="12191695" cy="6858000"/>
          </a:xfrm>
          <a:prstGeom prst="rect">
            <a:avLst/>
          </a:prstGeom>
          <a:solidFill>
            <a:srgbClr val="000000"/>
          </a:solidFill>
          <a:ln/>
        </p:spPr>
        <p:txBody>
          <a:bodyPr/>
          <a:lstStyle/>
          <a:p>
            <a:endParaRPr lang="en-US"/>
          </a:p>
        </p:txBody>
      </p:sp>
      <p:pic>
        <p:nvPicPr>
          <p:cNvPr id="98" name="Image 0">
            <a:extLst>
              <a:ext uri="{FF2B5EF4-FFF2-40B4-BE49-F238E27FC236}">
                <a16:creationId xmlns:a16="http://schemas.microsoft.com/office/drawing/2014/main" id="{BB972B99-79E5-455E-8641-B413975AC485}"/>
              </a:ext>
            </a:extLst>
          </p:cNvPr>
          <p:cNvPicPr>
            <a:picLocks noChangeAspect="1"/>
          </p:cNvPicPr>
          <p:nvPr/>
        </p:nvPicPr>
        <p:blipFill>
          <a:blip r:embed="rId6"/>
          <a:srcRect l="1" r="1"/>
          <a:stretch/>
        </p:blipFill>
        <p:spPr>
          <a:xfrm>
            <a:off x="152" y="0"/>
            <a:ext cx="12191695" cy="6858000"/>
          </a:xfrm>
          <a:prstGeom prst="rect">
            <a:avLst/>
          </a:prstGeom>
        </p:spPr>
      </p:pic>
      <p:sp>
        <p:nvSpPr>
          <p:cNvPr id="99" name="Shape 1">
            <a:extLst>
              <a:ext uri="{FF2B5EF4-FFF2-40B4-BE49-F238E27FC236}">
                <a16:creationId xmlns:a16="http://schemas.microsoft.com/office/drawing/2014/main" id="{91199CBB-05F1-4219-310E-DD4681F9ADE6}"/>
              </a:ext>
            </a:extLst>
          </p:cNvPr>
          <p:cNvSpPr/>
          <p:nvPr/>
        </p:nvSpPr>
        <p:spPr>
          <a:xfrm>
            <a:off x="-11735" y="22860"/>
            <a:ext cx="12191695" cy="6858000"/>
          </a:xfrm>
          <a:prstGeom prst="rect">
            <a:avLst/>
          </a:prstGeom>
          <a:solidFill>
            <a:srgbClr val="000000">
              <a:alpha val="40000"/>
            </a:srgbClr>
          </a:solidFill>
          <a:ln/>
        </p:spPr>
        <p:txBody>
          <a:bodyPr/>
          <a:lstStyle/>
          <a:p>
            <a:endParaRPr lang="en-US"/>
          </a:p>
        </p:txBody>
      </p:sp>
      <p:sp>
        <p:nvSpPr>
          <p:cNvPr id="100" name="Shape 2">
            <a:extLst>
              <a:ext uri="{FF2B5EF4-FFF2-40B4-BE49-F238E27FC236}">
                <a16:creationId xmlns:a16="http://schemas.microsoft.com/office/drawing/2014/main" id="{47AA0EB6-9261-02FF-B238-1FF00916B995}"/>
              </a:ext>
            </a:extLst>
          </p:cNvPr>
          <p:cNvSpPr/>
          <p:nvPr/>
        </p:nvSpPr>
        <p:spPr>
          <a:xfrm>
            <a:off x="190347" y="190196"/>
            <a:ext cx="1597813" cy="374904"/>
          </a:xfrm>
          <a:prstGeom prst="roundRect">
            <a:avLst>
              <a:gd name="adj" fmla="val 23981"/>
            </a:avLst>
          </a:prstGeom>
          <a:noFill/>
          <a:ln w="12700">
            <a:solidFill>
              <a:srgbClr val="FF6432">
                <a:alpha val="60000"/>
              </a:srgbClr>
            </a:solidFill>
            <a:prstDash val="solid"/>
          </a:ln>
        </p:spPr>
        <p:txBody>
          <a:bodyPr/>
          <a:lstStyle/>
          <a:p>
            <a:endParaRPr lang="en-US"/>
          </a:p>
        </p:txBody>
      </p:sp>
      <p:sp>
        <p:nvSpPr>
          <p:cNvPr id="101" name="Shape 3">
            <a:extLst>
              <a:ext uri="{FF2B5EF4-FFF2-40B4-BE49-F238E27FC236}">
                <a16:creationId xmlns:a16="http://schemas.microsoft.com/office/drawing/2014/main" id="{DB79905A-10C5-7567-A6C1-E8B07C3DD2DA}"/>
              </a:ext>
            </a:extLst>
          </p:cNvPr>
          <p:cNvSpPr/>
          <p:nvPr/>
        </p:nvSpPr>
        <p:spPr>
          <a:xfrm>
            <a:off x="10858652" y="5524805"/>
            <a:ext cx="1143000" cy="1143000"/>
          </a:xfrm>
          <a:prstGeom prst="ellipse">
            <a:avLst/>
          </a:prstGeom>
          <a:noFill/>
          <a:ln w="12700">
            <a:solidFill>
              <a:srgbClr val="FF6432">
                <a:alpha val="60000"/>
              </a:srgbClr>
            </a:solidFill>
            <a:prstDash val="solid"/>
          </a:ln>
        </p:spPr>
        <p:txBody>
          <a:bodyPr/>
          <a:lstStyle/>
          <a:p>
            <a:endParaRPr lang="en-US"/>
          </a:p>
        </p:txBody>
      </p:sp>
      <p:sp>
        <p:nvSpPr>
          <p:cNvPr id="102" name="Text 4">
            <a:extLst>
              <a:ext uri="{FF2B5EF4-FFF2-40B4-BE49-F238E27FC236}">
                <a16:creationId xmlns:a16="http://schemas.microsoft.com/office/drawing/2014/main" id="{2CE822CB-1EB1-05C7-4AC2-423722FCE28A}"/>
              </a:ext>
            </a:extLst>
          </p:cNvPr>
          <p:cNvSpPr txBox="1"/>
          <p:nvPr/>
        </p:nvSpPr>
        <p:spPr>
          <a:xfrm>
            <a:off x="276301" y="286207"/>
            <a:ext cx="1810512" cy="133502"/>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buNone/>
            </a:pPr>
            <a:r>
              <a:rPr lang="en-US" sz="900" dirty="0">
                <a:solidFill>
                  <a:schemeClr val="bg1"/>
                </a:solidFill>
                <a:latin typeface="ui-monospace" pitchFamily="34" charset="0"/>
                <a:ea typeface="ui-monospace" pitchFamily="34" charset="-122"/>
                <a:cs typeface="ui-monospace" pitchFamily="34" charset="-120"/>
              </a:rPr>
              <a:t>NASA SPACE APPS CHALLENGE</a:t>
            </a:r>
            <a:endParaRPr lang="en-US" sz="900" dirty="0">
              <a:solidFill>
                <a:schemeClr val="bg1"/>
              </a:solidFill>
            </a:endParaRPr>
          </a:p>
        </p:txBody>
      </p:sp>
      <p:pic>
        <p:nvPicPr>
          <p:cNvPr id="103" name="Image 1">
            <a:extLst>
              <a:ext uri="{FF2B5EF4-FFF2-40B4-BE49-F238E27FC236}">
                <a16:creationId xmlns:a16="http://schemas.microsoft.com/office/drawing/2014/main" id="{DD59AAA2-2FED-9DC1-91EB-A2EA225C3873}"/>
              </a:ext>
            </a:extLst>
          </p:cNvPr>
          <p:cNvPicPr>
            <a:picLocks noChangeAspect="1"/>
          </p:cNvPicPr>
          <p:nvPr/>
        </p:nvPicPr>
        <p:blipFill>
          <a:blip r:embed="rId4">
            <a:lum bright="70000" contrast="-70000"/>
          </a:blip>
          <a:srcRect/>
          <a:stretch/>
        </p:blipFill>
        <p:spPr>
          <a:xfrm>
            <a:off x="11259159" y="5924398"/>
            <a:ext cx="342900" cy="342900"/>
          </a:xfrm>
          <a:prstGeom prst="rect">
            <a:avLst/>
          </a:prstGeom>
        </p:spPr>
      </p:pic>
      <p:sp>
        <p:nvSpPr>
          <p:cNvPr id="104" name="Shape 5">
            <a:extLst>
              <a:ext uri="{FF2B5EF4-FFF2-40B4-BE49-F238E27FC236}">
                <a16:creationId xmlns:a16="http://schemas.microsoft.com/office/drawing/2014/main" id="{0C2BBAB5-E25D-56A6-70AE-E3B7AC6825FB}"/>
              </a:ext>
            </a:extLst>
          </p:cNvPr>
          <p:cNvSpPr/>
          <p:nvPr/>
        </p:nvSpPr>
        <p:spPr>
          <a:xfrm>
            <a:off x="9334347" y="1346911"/>
            <a:ext cx="2857500" cy="19202"/>
          </a:xfrm>
          <a:prstGeom prst="rect">
            <a:avLst/>
          </a:prstGeom>
          <a:solidFill>
            <a:srgbClr val="FF6432">
              <a:alpha val="60000"/>
            </a:srgbClr>
          </a:solidFill>
          <a:ln/>
        </p:spPr>
        <p:txBody>
          <a:bodyPr/>
          <a:lstStyle/>
          <a:p>
            <a:endParaRPr lang="en-US"/>
          </a:p>
        </p:txBody>
      </p:sp>
      <p:sp>
        <p:nvSpPr>
          <p:cNvPr id="105" name="Shape 6">
            <a:extLst>
              <a:ext uri="{FF2B5EF4-FFF2-40B4-BE49-F238E27FC236}">
                <a16:creationId xmlns:a16="http://schemas.microsoft.com/office/drawing/2014/main" id="{36DB25F1-8638-FDAB-9CB4-E7DB15B5998B}"/>
              </a:ext>
            </a:extLst>
          </p:cNvPr>
          <p:cNvSpPr/>
          <p:nvPr/>
        </p:nvSpPr>
        <p:spPr>
          <a:xfrm>
            <a:off x="9613239" y="1346911"/>
            <a:ext cx="1904695" cy="19202"/>
          </a:xfrm>
          <a:prstGeom prst="rect">
            <a:avLst/>
          </a:prstGeom>
          <a:solidFill>
            <a:srgbClr val="FF6432">
              <a:alpha val="60000"/>
            </a:srgbClr>
          </a:solidFill>
          <a:ln/>
        </p:spPr>
        <p:txBody>
          <a:bodyPr/>
          <a:lstStyle/>
          <a:p>
            <a:endParaRPr lang="en-US"/>
          </a:p>
        </p:txBody>
      </p:sp>
      <p:sp>
        <p:nvSpPr>
          <p:cNvPr id="106" name="Shape 7">
            <a:extLst>
              <a:ext uri="{FF2B5EF4-FFF2-40B4-BE49-F238E27FC236}">
                <a16:creationId xmlns:a16="http://schemas.microsoft.com/office/drawing/2014/main" id="{71E6EF31-0D74-65A8-B173-D518DFE1527F}"/>
              </a:ext>
            </a:extLst>
          </p:cNvPr>
          <p:cNvSpPr/>
          <p:nvPr/>
        </p:nvSpPr>
        <p:spPr>
          <a:xfrm>
            <a:off x="3126486" y="35662"/>
            <a:ext cx="5915254" cy="1122882"/>
          </a:xfrm>
          <a:prstGeom prst="rect">
            <a:avLst/>
          </a:prstGeom>
          <a:solidFill>
            <a:srgbClr val="000000">
              <a:alpha val="70000"/>
            </a:srgbClr>
          </a:solidFill>
          <a:ln w="12700">
            <a:solidFill>
              <a:srgbClr val="E5E7EB"/>
            </a:solidFill>
            <a:prstDash val="solid"/>
          </a:ln>
        </p:spPr>
        <p:txBody>
          <a:bodyPr/>
          <a:lstStyle/>
          <a:p>
            <a:endParaRPr lang="en-US" dirty="0"/>
          </a:p>
        </p:txBody>
      </p:sp>
      <p:sp>
        <p:nvSpPr>
          <p:cNvPr id="107" name="Text 8">
            <a:extLst>
              <a:ext uri="{FF2B5EF4-FFF2-40B4-BE49-F238E27FC236}">
                <a16:creationId xmlns:a16="http://schemas.microsoft.com/office/drawing/2014/main" id="{5FC3590A-F48D-ACFA-D88D-6915A39D00E7}"/>
              </a:ext>
            </a:extLst>
          </p:cNvPr>
          <p:cNvSpPr txBox="1"/>
          <p:nvPr/>
        </p:nvSpPr>
        <p:spPr>
          <a:xfrm>
            <a:off x="4216450" y="-6401"/>
            <a:ext cx="4105656" cy="581558"/>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3600" b="1" dirty="0">
                <a:solidFill>
                  <a:srgbClr val="FF6832"/>
                </a:solidFill>
                <a:latin typeface="Space Grotesk" pitchFamily="34" charset="0"/>
                <a:ea typeface="Space Grotesk" pitchFamily="34" charset="-122"/>
                <a:cs typeface="Space Grotesk" pitchFamily="34" charset="-120"/>
              </a:rPr>
              <a:t>SpaceTrash Hack</a:t>
            </a:r>
            <a:endParaRPr lang="en-US" sz="3600" dirty="0"/>
          </a:p>
        </p:txBody>
      </p:sp>
      <p:sp>
        <p:nvSpPr>
          <p:cNvPr id="108" name="Text 9">
            <a:extLst>
              <a:ext uri="{FF2B5EF4-FFF2-40B4-BE49-F238E27FC236}">
                <a16:creationId xmlns:a16="http://schemas.microsoft.com/office/drawing/2014/main" id="{A36D21CD-FF2B-C883-1AC1-B0C89D3CACA5}"/>
              </a:ext>
            </a:extLst>
          </p:cNvPr>
          <p:cNvSpPr txBox="1"/>
          <p:nvPr/>
        </p:nvSpPr>
        <p:spPr>
          <a:xfrm>
            <a:off x="3247186" y="565099"/>
            <a:ext cx="5962802" cy="438912"/>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2700" b="1" dirty="0">
                <a:solidFill>
                  <a:srgbClr val="FF8C5A"/>
                </a:solidFill>
                <a:latin typeface="Space Grotesk" pitchFamily="34" charset="0"/>
                <a:ea typeface="Space Grotesk" pitchFamily="34" charset="-122"/>
                <a:cs typeface="Space Grotesk" pitchFamily="34" charset="-120"/>
              </a:rPr>
              <a:t>Revolutionizing Recycling on Mars</a:t>
            </a:r>
            <a:endParaRPr lang="en-US" sz="2700" dirty="0"/>
          </a:p>
        </p:txBody>
      </p:sp>
      <p:sp>
        <p:nvSpPr>
          <p:cNvPr id="109" name="Shape 10">
            <a:extLst>
              <a:ext uri="{FF2B5EF4-FFF2-40B4-BE49-F238E27FC236}">
                <a16:creationId xmlns:a16="http://schemas.microsoft.com/office/drawing/2014/main" id="{B0298C07-9B0E-DA5C-0BDD-7868C8177DDF}"/>
              </a:ext>
            </a:extLst>
          </p:cNvPr>
          <p:cNvSpPr/>
          <p:nvPr/>
        </p:nvSpPr>
        <p:spPr>
          <a:xfrm>
            <a:off x="2621737" y="1517903"/>
            <a:ext cx="6953098" cy="5090969"/>
          </a:xfrm>
          <a:prstGeom prst="rect">
            <a:avLst/>
          </a:prstGeom>
          <a:solidFill>
            <a:srgbClr val="000000">
              <a:alpha val="70000"/>
            </a:srgbClr>
          </a:solidFill>
          <a:ln w="12700">
            <a:solidFill>
              <a:srgbClr val="E5E7EB"/>
            </a:solidFill>
            <a:prstDash val="solid"/>
          </a:ln>
        </p:spPr>
        <p:txBody>
          <a:bodyPr/>
          <a:lstStyle/>
          <a:p>
            <a:endParaRPr lang="en-US"/>
          </a:p>
        </p:txBody>
      </p:sp>
      <p:sp>
        <p:nvSpPr>
          <p:cNvPr id="110" name="Text 11">
            <a:extLst>
              <a:ext uri="{FF2B5EF4-FFF2-40B4-BE49-F238E27FC236}">
                <a16:creationId xmlns:a16="http://schemas.microsoft.com/office/drawing/2014/main" id="{2CF29BE0-0029-E354-B72C-90E5042A82A3}"/>
              </a:ext>
            </a:extLst>
          </p:cNvPr>
          <p:cNvSpPr txBox="1"/>
          <p:nvPr/>
        </p:nvSpPr>
        <p:spPr>
          <a:xfrm>
            <a:off x="5815736" y="1737360"/>
            <a:ext cx="705002"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Team</a:t>
            </a:r>
            <a:endParaRPr lang="en-US" sz="1500" dirty="0"/>
          </a:p>
        </p:txBody>
      </p:sp>
      <p:sp>
        <p:nvSpPr>
          <p:cNvPr id="111" name="Text 12">
            <a:extLst>
              <a:ext uri="{FF2B5EF4-FFF2-40B4-BE49-F238E27FC236}">
                <a16:creationId xmlns:a16="http://schemas.microsoft.com/office/drawing/2014/main" id="{E8FE7C27-6C36-3BAB-529D-24EC76EC80CF}"/>
              </a:ext>
            </a:extLst>
          </p:cNvPr>
          <p:cNvSpPr txBox="1"/>
          <p:nvPr/>
        </p:nvSpPr>
        <p:spPr>
          <a:xfrm>
            <a:off x="5600852" y="2499055"/>
            <a:ext cx="1133856"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Members</a:t>
            </a:r>
            <a:endParaRPr lang="en-US" sz="1500" dirty="0"/>
          </a:p>
        </p:txBody>
      </p:sp>
      <p:sp>
        <p:nvSpPr>
          <p:cNvPr id="112" name="Text 13">
            <a:extLst>
              <a:ext uri="{FF2B5EF4-FFF2-40B4-BE49-F238E27FC236}">
                <a16:creationId xmlns:a16="http://schemas.microsoft.com/office/drawing/2014/main" id="{F78165BB-F558-6F01-C6DE-B06A05E9F172}"/>
              </a:ext>
            </a:extLst>
          </p:cNvPr>
          <p:cNvSpPr txBox="1"/>
          <p:nvPr/>
        </p:nvSpPr>
        <p:spPr>
          <a:xfrm>
            <a:off x="4071061" y="2803550"/>
            <a:ext cx="4200754"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Khayoon Alaayedi and Lujain Mahdi Siham</a:t>
            </a:r>
            <a:endParaRPr lang="en-US" sz="1500" dirty="0"/>
          </a:p>
        </p:txBody>
      </p:sp>
      <p:sp>
        <p:nvSpPr>
          <p:cNvPr id="113" name="Text 14">
            <a:extLst>
              <a:ext uri="{FF2B5EF4-FFF2-40B4-BE49-F238E27FC236}">
                <a16:creationId xmlns:a16="http://schemas.microsoft.com/office/drawing/2014/main" id="{908DFD2A-1F3F-86BC-DAA6-DC754726AED5}"/>
              </a:ext>
            </a:extLst>
          </p:cNvPr>
          <p:cNvSpPr txBox="1"/>
          <p:nvPr/>
        </p:nvSpPr>
        <p:spPr>
          <a:xfrm>
            <a:off x="5637428" y="3223260"/>
            <a:ext cx="1067105"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Location</a:t>
            </a:r>
            <a:endParaRPr lang="en-US" sz="1500" dirty="0"/>
          </a:p>
        </p:txBody>
      </p:sp>
      <p:sp>
        <p:nvSpPr>
          <p:cNvPr id="114" name="Text 15">
            <a:extLst>
              <a:ext uri="{FF2B5EF4-FFF2-40B4-BE49-F238E27FC236}">
                <a16:creationId xmlns:a16="http://schemas.microsoft.com/office/drawing/2014/main" id="{E7F6B217-4958-12ED-B396-628E493782AD}"/>
              </a:ext>
            </a:extLst>
          </p:cNvPr>
          <p:cNvSpPr txBox="1"/>
          <p:nvPr/>
        </p:nvSpPr>
        <p:spPr>
          <a:xfrm>
            <a:off x="5173827" y="3527755"/>
            <a:ext cx="1991563"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from Iraq, Baghdad</a:t>
            </a:r>
            <a:endParaRPr lang="en-US" sz="1500" dirty="0"/>
          </a:p>
        </p:txBody>
      </p:sp>
      <p:sp>
        <p:nvSpPr>
          <p:cNvPr id="115" name="Text 16">
            <a:extLst>
              <a:ext uri="{FF2B5EF4-FFF2-40B4-BE49-F238E27FC236}">
                <a16:creationId xmlns:a16="http://schemas.microsoft.com/office/drawing/2014/main" id="{7C697AFA-E829-E897-4C2C-F56FAF78B655}"/>
              </a:ext>
            </a:extLst>
          </p:cNvPr>
          <p:cNvSpPr txBox="1"/>
          <p:nvPr/>
        </p:nvSpPr>
        <p:spPr>
          <a:xfrm>
            <a:off x="5842254" y="3946550"/>
            <a:ext cx="657454"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Date</a:t>
            </a:r>
            <a:endParaRPr lang="en-US" sz="1500" dirty="0"/>
          </a:p>
        </p:txBody>
      </p:sp>
      <p:sp>
        <p:nvSpPr>
          <p:cNvPr id="116" name="Text 17">
            <a:extLst>
              <a:ext uri="{FF2B5EF4-FFF2-40B4-BE49-F238E27FC236}">
                <a16:creationId xmlns:a16="http://schemas.microsoft.com/office/drawing/2014/main" id="{C35D3E71-C30E-CE3E-E41D-BEA8E3ADEB8E}"/>
              </a:ext>
            </a:extLst>
          </p:cNvPr>
          <p:cNvSpPr txBox="1"/>
          <p:nvPr/>
        </p:nvSpPr>
        <p:spPr>
          <a:xfrm>
            <a:off x="4873904" y="2022653"/>
            <a:ext cx="2619756" cy="295351"/>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800" b="1" dirty="0">
                <a:solidFill>
                  <a:srgbClr val="FFFFFF"/>
                </a:solidFill>
                <a:latin typeface="Space Grotesk" pitchFamily="34" charset="0"/>
                <a:ea typeface="Space Grotesk" pitchFamily="34" charset="-122"/>
                <a:cs typeface="Space Grotesk" pitchFamily="34" charset="-120"/>
              </a:rPr>
              <a:t>Our Future Home Mars</a:t>
            </a:r>
            <a:endParaRPr lang="en-US" sz="1800" dirty="0"/>
          </a:p>
        </p:txBody>
      </p:sp>
      <p:sp>
        <p:nvSpPr>
          <p:cNvPr id="117" name="Text 18">
            <a:extLst>
              <a:ext uri="{FF2B5EF4-FFF2-40B4-BE49-F238E27FC236}">
                <a16:creationId xmlns:a16="http://schemas.microsoft.com/office/drawing/2014/main" id="{91D9744C-73D4-C833-33C6-308DDEDFCCFD}"/>
              </a:ext>
            </a:extLst>
          </p:cNvPr>
          <p:cNvSpPr txBox="1"/>
          <p:nvPr/>
        </p:nvSpPr>
        <p:spPr>
          <a:xfrm>
            <a:off x="5296357" y="4251960"/>
            <a:ext cx="1752905" cy="219456"/>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dirty="0">
                <a:solidFill>
                  <a:srgbClr val="FFFFFF"/>
                </a:solidFill>
                <a:latin typeface="ui-monospace" pitchFamily="34" charset="0"/>
                <a:ea typeface="ui-monospace" pitchFamily="34" charset="-122"/>
                <a:cs typeface="ui-monospace" pitchFamily="34" charset="-120"/>
              </a:rPr>
              <a:t>2025 / 10 / 05</a:t>
            </a:r>
            <a:endParaRPr lang="en-US" sz="1500" dirty="0"/>
          </a:p>
        </p:txBody>
      </p:sp>
      <p:sp>
        <p:nvSpPr>
          <p:cNvPr id="118" name="Shape 19">
            <a:extLst>
              <a:ext uri="{FF2B5EF4-FFF2-40B4-BE49-F238E27FC236}">
                <a16:creationId xmlns:a16="http://schemas.microsoft.com/office/drawing/2014/main" id="{74C830DF-D74A-1513-6944-748172E644A8}"/>
              </a:ext>
            </a:extLst>
          </p:cNvPr>
          <p:cNvSpPr/>
          <p:nvPr/>
        </p:nvSpPr>
        <p:spPr>
          <a:xfrm>
            <a:off x="2821076" y="4651553"/>
            <a:ext cx="6553505" cy="9144"/>
          </a:xfrm>
          <a:prstGeom prst="rect">
            <a:avLst/>
          </a:prstGeom>
          <a:solidFill>
            <a:srgbClr val="E5E7EB"/>
          </a:solidFill>
          <a:ln/>
        </p:spPr>
        <p:txBody>
          <a:bodyPr/>
          <a:lstStyle/>
          <a:p>
            <a:endParaRPr lang="en-US"/>
          </a:p>
        </p:txBody>
      </p:sp>
      <p:pic>
        <p:nvPicPr>
          <p:cNvPr id="119" name="Image 2">
            <a:extLst>
              <a:ext uri="{FF2B5EF4-FFF2-40B4-BE49-F238E27FC236}">
                <a16:creationId xmlns:a16="http://schemas.microsoft.com/office/drawing/2014/main" id="{F563B092-81D5-77CC-2011-9E54C31EEC47}"/>
              </a:ext>
            </a:extLst>
          </p:cNvPr>
          <p:cNvPicPr>
            <a:picLocks noChangeAspect="1"/>
          </p:cNvPicPr>
          <p:nvPr/>
        </p:nvPicPr>
        <p:blipFill>
          <a:blip r:embed="rId5"/>
          <a:srcRect/>
          <a:stretch/>
        </p:blipFill>
        <p:spPr>
          <a:xfrm>
            <a:off x="2821076" y="4851806"/>
            <a:ext cx="190195" cy="190195"/>
          </a:xfrm>
          <a:prstGeom prst="rect">
            <a:avLst/>
          </a:prstGeom>
        </p:spPr>
      </p:pic>
      <p:sp>
        <p:nvSpPr>
          <p:cNvPr id="120" name="Text 20">
            <a:extLst>
              <a:ext uri="{FF2B5EF4-FFF2-40B4-BE49-F238E27FC236}">
                <a16:creationId xmlns:a16="http://schemas.microsoft.com/office/drawing/2014/main" id="{2D6C8E02-A942-5DE2-E833-96060C6CD449}"/>
              </a:ext>
            </a:extLst>
          </p:cNvPr>
          <p:cNvSpPr txBox="1"/>
          <p:nvPr/>
        </p:nvSpPr>
        <p:spPr>
          <a:xfrm>
            <a:off x="3126486" y="4832604"/>
            <a:ext cx="5915254" cy="409651"/>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buNone/>
            </a:pPr>
            <a:r>
              <a:rPr lang="en-US" sz="1200" i="1" dirty="0">
                <a:solidFill>
                  <a:srgbClr val="FFFFFF"/>
                </a:solidFill>
                <a:latin typeface="ui-sans-serif" pitchFamily="34" charset="0"/>
                <a:ea typeface="ui-sans-serif" pitchFamily="34" charset="-122"/>
                <a:cs typeface="ui-sans-serif" pitchFamily="34" charset="-120"/>
              </a:rPr>
              <a:t>"Nature produces zero waste. A leaf falls and becomes food for the soil. Our system is inspired by this principle."</a:t>
            </a:r>
            <a:endParaRPr lang="en-US" sz="1200" dirty="0"/>
          </a:p>
        </p:txBody>
      </p:sp>
      <p:sp>
        <p:nvSpPr>
          <p:cNvPr id="121" name="Text 21">
            <a:extLst>
              <a:ext uri="{FF2B5EF4-FFF2-40B4-BE49-F238E27FC236}">
                <a16:creationId xmlns:a16="http://schemas.microsoft.com/office/drawing/2014/main" id="{70CD68BE-C4BA-FC0F-9314-8B600B49023C}"/>
              </a:ext>
            </a:extLst>
          </p:cNvPr>
          <p:cNvSpPr txBox="1"/>
          <p:nvPr/>
        </p:nvSpPr>
        <p:spPr>
          <a:xfrm>
            <a:off x="3126486" y="5375758"/>
            <a:ext cx="5977433" cy="590702"/>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It's the 'digestive system' for the Mars habitat, breaking down complex materials (like a stomach), absorbing energy (like mitochondria), and rebuilding them into new, useful structures (like cells).</a:t>
            </a:r>
            <a:endParaRPr lang="en-US" sz="1000" dirty="0"/>
          </a:p>
        </p:txBody>
      </p:sp>
      <p:sp>
        <p:nvSpPr>
          <p:cNvPr id="122" name="TextBox 121">
            <a:extLst>
              <a:ext uri="{FF2B5EF4-FFF2-40B4-BE49-F238E27FC236}">
                <a16:creationId xmlns:a16="http://schemas.microsoft.com/office/drawing/2014/main" id="{4EFC2F1B-4EF7-A294-8D27-37997D7F1CB0}"/>
              </a:ext>
            </a:extLst>
          </p:cNvPr>
          <p:cNvSpPr txBox="1"/>
          <p:nvPr/>
        </p:nvSpPr>
        <p:spPr>
          <a:xfrm>
            <a:off x="3321482" y="6062068"/>
            <a:ext cx="5549036" cy="461665"/>
          </a:xfrm>
          <a:prstGeom prst="rect">
            <a:avLst/>
          </a:prstGeom>
          <a:noFill/>
        </p:spPr>
        <p:txBody>
          <a:bodyPr wrap="square">
            <a:spAutoFit/>
          </a:bodyPr>
          <a:lstStyle/>
          <a:p>
            <a:pPr marL="0" indent="0" algn="ctr">
              <a:buNone/>
            </a:pPr>
            <a:r>
              <a:rPr lang="en-US" sz="1200" b="1" i="0" dirty="0">
                <a:solidFill>
                  <a:srgbClr val="FFFFFF"/>
                </a:solidFill>
                <a:effectLst/>
                <a:latin typeface="Arial" panose="020B0604020202020204" pitchFamily="34" charset="0"/>
              </a:rPr>
              <a:t>To explore our interactive 3D simulation: </a:t>
            </a:r>
            <a:r>
              <a:rPr lang="en-US" sz="1200" b="1" i="0" u="none" strike="noStrike" dirty="0">
                <a:solidFill>
                  <a:srgbClr val="0F7FFF"/>
                </a:solidFill>
                <a:effectLst/>
                <a:latin typeface="Arial" panose="020B0604020202020204" pitchFamily="34" charset="0"/>
                <a:hlinkClick r:id="rId7"/>
              </a:rPr>
              <a:t>https://jsfiddle.net/khion213/jwfax3kp/5/</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txBody>
          <a:bodyPr/>
          <a:lstStyle/>
          <a:p>
            <a:endParaRPr lang="en-US" dirty="0"/>
          </a:p>
        </p:txBody>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58677" y="1067105"/>
            <a:ext cx="304495" cy="400507"/>
          </a:xfrm>
          <a:prstGeom prst="roundRect">
            <a:avLst>
              <a:gd name="adj" fmla="val 300300"/>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t="-43" b="-43"/>
          <a:stretch/>
        </p:blipFill>
        <p:spPr>
          <a:xfrm>
            <a:off x="11444630" y="1181405"/>
            <a:ext cx="133502" cy="152705"/>
          </a:xfrm>
          <a:prstGeom prst="rect">
            <a:avLst/>
          </a:prstGeom>
        </p:spPr>
      </p:pic>
      <p:sp>
        <p:nvSpPr>
          <p:cNvPr id="13" name="Shape 9"/>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15" name="Shape 10"/>
          <p:cNvSpPr/>
          <p:nvPr/>
        </p:nvSpPr>
        <p:spPr>
          <a:xfrm>
            <a:off x="11358677" y="2476195"/>
            <a:ext cx="304495" cy="400507"/>
          </a:xfrm>
          <a:prstGeom prst="roundRect">
            <a:avLst>
              <a:gd name="adj" fmla="val 300300"/>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t="-43" b="-43"/>
          <a:stretch/>
        </p:blipFill>
        <p:spPr>
          <a:xfrm>
            <a:off x="11444630" y="2590495"/>
            <a:ext cx="133502" cy="152705"/>
          </a:xfrm>
          <a:prstGeom prst="rect">
            <a:avLst/>
          </a:prstGeom>
        </p:spPr>
      </p:pic>
      <p:sp>
        <p:nvSpPr>
          <p:cNvPr id="17" name="Shape 11"/>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19" name="Shape 12"/>
          <p:cNvSpPr/>
          <p:nvPr/>
        </p:nvSpPr>
        <p:spPr>
          <a:xfrm>
            <a:off x="0" y="6476695"/>
            <a:ext cx="12191695" cy="190341"/>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10/25</a:t>
            </a:r>
            <a:endParaRPr lang="en-US" sz="1000" dirty="0"/>
          </a:p>
        </p:txBody>
      </p:sp>
      <p:sp>
        <p:nvSpPr>
          <p:cNvPr id="23" name="Text 16"/>
          <p:cNvSpPr txBox="1"/>
          <p:nvPr/>
        </p:nvSpPr>
        <p:spPr>
          <a:xfrm>
            <a:off x="381305" y="733349"/>
            <a:ext cx="5563210"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Pyrolysis Micro-Reactor Module</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561795"/>
          </a:xfrm>
          <a:prstGeom prst="rect">
            <a:avLst/>
          </a:prstGeom>
          <a:solidFill>
            <a:srgbClr val="141414">
              <a:alpha val="70000"/>
            </a:srgbClr>
          </a:solidFill>
          <a:ln/>
        </p:spPr>
      </p:sp>
      <p:sp>
        <p:nvSpPr>
          <p:cNvPr id="26" name="Shape 19"/>
          <p:cNvSpPr/>
          <p:nvPr/>
        </p:nvSpPr>
        <p:spPr>
          <a:xfrm>
            <a:off x="381305" y="1485900"/>
            <a:ext cx="28346" cy="1561795"/>
          </a:xfrm>
          <a:prstGeom prst="rect">
            <a:avLst/>
          </a:prstGeom>
          <a:solidFill>
            <a:srgbClr val="FF6832"/>
          </a:solidFill>
          <a:ln/>
        </p:spPr>
      </p:sp>
      <p:sp>
        <p:nvSpPr>
          <p:cNvPr id="27" name="Text 20"/>
          <p:cNvSpPr txBox="1"/>
          <p:nvPr/>
        </p:nvSpPr>
        <p:spPr>
          <a:xfrm>
            <a:off x="562356" y="1657807"/>
            <a:ext cx="20482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Process Overview</a:t>
            </a:r>
            <a:endParaRPr lang="en-US" sz="1500" dirty="0"/>
          </a:p>
        </p:txBody>
      </p:sp>
      <p:sp>
        <p:nvSpPr>
          <p:cNvPr id="28" name="Text 21"/>
          <p:cNvSpPr txBox="1"/>
          <p:nvPr/>
        </p:nvSpPr>
        <p:spPr>
          <a:xfrm>
            <a:off x="562356" y="2000707"/>
            <a:ext cx="4448556"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Thermal decomposition chamber that processes mixed/complex plastics in low-oxygen conditions. Specialized for multilayer food packaging and composite materials that cannot be directly extruded.</a:t>
            </a:r>
            <a:endParaRPr lang="en-US" sz="1200" dirty="0"/>
          </a:p>
        </p:txBody>
      </p:sp>
      <p:sp>
        <p:nvSpPr>
          <p:cNvPr id="29" name="Shape 22"/>
          <p:cNvSpPr/>
          <p:nvPr/>
        </p:nvSpPr>
        <p:spPr>
          <a:xfrm>
            <a:off x="381305" y="3276295"/>
            <a:ext cx="4914900" cy="2247595"/>
          </a:xfrm>
          <a:prstGeom prst="rect">
            <a:avLst/>
          </a:prstGeom>
          <a:solidFill>
            <a:srgbClr val="141414">
              <a:alpha val="70000"/>
            </a:srgbClr>
          </a:solidFill>
          <a:ln/>
        </p:spPr>
      </p:sp>
      <p:sp>
        <p:nvSpPr>
          <p:cNvPr id="30" name="Shape 23"/>
          <p:cNvSpPr/>
          <p:nvPr/>
        </p:nvSpPr>
        <p:spPr>
          <a:xfrm>
            <a:off x="381304" y="3276295"/>
            <a:ext cx="45719" cy="1988051"/>
          </a:xfrm>
          <a:prstGeom prst="rect">
            <a:avLst/>
          </a:prstGeom>
          <a:solidFill>
            <a:srgbClr val="FF6832"/>
          </a:solidFill>
          <a:ln/>
        </p:spPr>
      </p:sp>
      <p:sp>
        <p:nvSpPr>
          <p:cNvPr id="31" name="Text 24"/>
          <p:cNvSpPr txBox="1"/>
          <p:nvPr/>
        </p:nvSpPr>
        <p:spPr>
          <a:xfrm>
            <a:off x="562356" y="3448202"/>
            <a:ext cx="270571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Technical Specifications</a:t>
            </a:r>
            <a:endParaRPr lang="en-US" sz="1500" dirty="0"/>
          </a:p>
        </p:txBody>
      </p:sp>
      <p:sp>
        <p:nvSpPr>
          <p:cNvPr id="32" name="Text 25"/>
          <p:cNvSpPr txBox="1"/>
          <p:nvPr/>
        </p:nvSpPr>
        <p:spPr>
          <a:xfrm>
            <a:off x="771754" y="3791102"/>
            <a:ext cx="28099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Operating Temperature: 400-600°C</a:t>
            </a:r>
            <a:endParaRPr lang="en-US" sz="1200" dirty="0"/>
          </a:p>
        </p:txBody>
      </p:sp>
      <p:sp>
        <p:nvSpPr>
          <p:cNvPr id="33" name="Text 26"/>
          <p:cNvSpPr txBox="1"/>
          <p:nvPr/>
        </p:nvSpPr>
        <p:spPr>
          <a:xfrm>
            <a:off x="771754" y="4019702"/>
            <a:ext cx="190561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Capacity: 0.5-2 kg/hour</a:t>
            </a:r>
            <a:endParaRPr lang="en-US" sz="1200" dirty="0"/>
          </a:p>
        </p:txBody>
      </p:sp>
      <p:sp>
        <p:nvSpPr>
          <p:cNvPr id="34" name="Text 27"/>
          <p:cNvSpPr txBox="1"/>
          <p:nvPr/>
        </p:nvSpPr>
        <p:spPr>
          <a:xfrm>
            <a:off x="771754" y="4248302"/>
            <a:ext cx="2029054"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Power Usage: 0.8-1.5 kW</a:t>
            </a:r>
            <a:endParaRPr lang="en-US" sz="1200" dirty="0"/>
          </a:p>
        </p:txBody>
      </p:sp>
      <p:sp>
        <p:nvSpPr>
          <p:cNvPr id="35" name="Text 28"/>
          <p:cNvSpPr txBox="1"/>
          <p:nvPr/>
        </p:nvSpPr>
        <p:spPr>
          <a:xfrm>
            <a:off x="771754" y="4476902"/>
            <a:ext cx="29626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Thermal Recovery Efficiency: 65-70%</a:t>
            </a:r>
            <a:endParaRPr lang="en-US" sz="1200" dirty="0"/>
          </a:p>
        </p:txBody>
      </p:sp>
      <p:sp>
        <p:nvSpPr>
          <p:cNvPr id="36" name="Text 29"/>
          <p:cNvSpPr txBox="1"/>
          <p:nvPr/>
        </p:nvSpPr>
        <p:spPr>
          <a:xfrm>
            <a:off x="771754" y="4705502"/>
            <a:ext cx="249631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Gaseous Product Yield: 15-25%</a:t>
            </a:r>
            <a:endParaRPr lang="en-US" sz="1200" dirty="0"/>
          </a:p>
        </p:txBody>
      </p:sp>
      <p:sp>
        <p:nvSpPr>
          <p:cNvPr id="37" name="Text 30"/>
          <p:cNvSpPr txBox="1"/>
          <p:nvPr/>
        </p:nvSpPr>
        <p:spPr>
          <a:xfrm>
            <a:off x="771754" y="4934102"/>
            <a:ext cx="20574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Liquid/Wax Yield: 40-60%</a:t>
            </a:r>
            <a:endParaRPr lang="en-US" sz="1200" dirty="0"/>
          </a:p>
        </p:txBody>
      </p:sp>
      <p:sp>
        <p:nvSpPr>
          <p:cNvPr id="38" name="Text 31"/>
          <p:cNvSpPr txBox="1"/>
          <p:nvPr/>
        </p:nvSpPr>
        <p:spPr>
          <a:xfrm>
            <a:off x="771754" y="5162702"/>
            <a:ext cx="21817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Carbon/Char Yield: 20-30%</a:t>
            </a:r>
            <a:endParaRPr lang="en-US" sz="1200" dirty="0"/>
          </a:p>
        </p:txBody>
      </p:sp>
      <p:sp>
        <p:nvSpPr>
          <p:cNvPr id="39" name="Shape 32"/>
          <p:cNvSpPr/>
          <p:nvPr/>
        </p:nvSpPr>
        <p:spPr>
          <a:xfrm>
            <a:off x="381305" y="5493861"/>
            <a:ext cx="4914900" cy="957085"/>
          </a:xfrm>
          <a:prstGeom prst="rect">
            <a:avLst/>
          </a:prstGeom>
          <a:solidFill>
            <a:srgbClr val="141414">
              <a:alpha val="70000"/>
            </a:srgbClr>
          </a:solidFill>
          <a:ln/>
        </p:spPr>
      </p:sp>
      <p:sp>
        <p:nvSpPr>
          <p:cNvPr id="40" name="Shape 33"/>
          <p:cNvSpPr/>
          <p:nvPr/>
        </p:nvSpPr>
        <p:spPr>
          <a:xfrm>
            <a:off x="372161" y="5460338"/>
            <a:ext cx="45719" cy="768555"/>
          </a:xfrm>
          <a:prstGeom prst="rect">
            <a:avLst/>
          </a:prstGeom>
          <a:solidFill>
            <a:srgbClr val="FF6832"/>
          </a:solidFill>
          <a:ln/>
        </p:spPr>
      </p:sp>
      <p:sp>
        <p:nvSpPr>
          <p:cNvPr id="41" name="Text 34"/>
          <p:cNvSpPr txBox="1"/>
          <p:nvPr/>
        </p:nvSpPr>
        <p:spPr>
          <a:xfrm>
            <a:off x="597239" y="5451003"/>
            <a:ext cx="2067458"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Output Utilization</a:t>
            </a:r>
            <a:endParaRPr lang="en-US" sz="1500" dirty="0"/>
          </a:p>
        </p:txBody>
      </p:sp>
      <p:sp>
        <p:nvSpPr>
          <p:cNvPr id="42" name="Text 35"/>
          <p:cNvSpPr txBox="1"/>
          <p:nvPr/>
        </p:nvSpPr>
        <p:spPr>
          <a:xfrm>
            <a:off x="761309" y="5737018"/>
            <a:ext cx="39246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Gas: Redirected as heating fuel for other modules</a:t>
            </a:r>
            <a:endParaRPr lang="en-US" sz="1200" dirty="0"/>
          </a:p>
        </p:txBody>
      </p:sp>
      <p:sp>
        <p:nvSpPr>
          <p:cNvPr id="43" name="Text 36"/>
          <p:cNvSpPr txBox="1"/>
          <p:nvPr/>
        </p:nvSpPr>
        <p:spPr>
          <a:xfrm>
            <a:off x="752552" y="5933999"/>
            <a:ext cx="41248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Liquid/Wax: Used as binder or secondary fuel source</a:t>
            </a:r>
            <a:endParaRPr lang="en-US" sz="1200" dirty="0"/>
          </a:p>
        </p:txBody>
      </p:sp>
      <p:sp>
        <p:nvSpPr>
          <p:cNvPr id="44" name="Text 37"/>
          <p:cNvSpPr txBox="1"/>
          <p:nvPr/>
        </p:nvSpPr>
        <p:spPr>
          <a:xfrm>
            <a:off x="752552" y="6029335"/>
            <a:ext cx="4696358"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Carbon/Char: Filler for composite materials or conductive elements</a:t>
            </a:r>
            <a:endParaRPr lang="en-US" sz="1200" dirty="0"/>
          </a:p>
        </p:txBody>
      </p:sp>
      <p:sp>
        <p:nvSpPr>
          <p:cNvPr id="45" name="Shape 38"/>
          <p:cNvSpPr/>
          <p:nvPr/>
        </p:nvSpPr>
        <p:spPr>
          <a:xfrm>
            <a:off x="5753405" y="1485900"/>
            <a:ext cx="4914900" cy="5191049"/>
          </a:xfrm>
          <a:prstGeom prst="rect">
            <a:avLst/>
          </a:prstGeom>
          <a:noFill/>
          <a:ln w="12700">
            <a:solidFill>
              <a:srgbClr val="FF6432">
                <a:alpha val="40000"/>
              </a:srgbClr>
            </a:solidFill>
            <a:prstDash val="solid"/>
          </a:ln>
        </p:spPr>
      </p:sp>
      <p:sp>
        <p:nvSpPr>
          <p:cNvPr id="46" name="Text 39"/>
          <p:cNvSpPr txBox="1"/>
          <p:nvPr/>
        </p:nvSpPr>
        <p:spPr>
          <a:xfrm>
            <a:off x="5915254" y="1657807"/>
            <a:ext cx="2220163" cy="13350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PYROLYSIS PROCESS VISUALIZATION</a:t>
            </a:r>
            <a:endParaRPr lang="en-US" sz="900" dirty="0"/>
          </a:p>
        </p:txBody>
      </p:sp>
      <p:sp>
        <p:nvSpPr>
          <p:cNvPr id="47" name="Shape 40"/>
          <p:cNvSpPr/>
          <p:nvPr/>
        </p:nvSpPr>
        <p:spPr>
          <a:xfrm>
            <a:off x="7292340" y="2979115"/>
            <a:ext cx="1837944" cy="2371954"/>
          </a:xfrm>
          <a:prstGeom prst="roundRect">
            <a:avLst>
              <a:gd name="adj" fmla="val 2062"/>
            </a:avLst>
          </a:prstGeom>
          <a:solidFill>
            <a:srgbClr val="787878">
              <a:alpha val="80000"/>
            </a:srgbClr>
          </a:solidFill>
          <a:ln w="25400">
            <a:solidFill>
              <a:srgbClr val="FF6432">
                <a:alpha val="80000"/>
              </a:srgbClr>
            </a:solidFill>
            <a:prstDash val="solid"/>
          </a:ln>
        </p:spPr>
      </p:sp>
      <p:sp>
        <p:nvSpPr>
          <p:cNvPr id="48" name="Shape 41"/>
          <p:cNvSpPr/>
          <p:nvPr/>
        </p:nvSpPr>
        <p:spPr>
          <a:xfrm>
            <a:off x="7292340" y="2091233"/>
            <a:ext cx="1837944" cy="38405"/>
          </a:xfrm>
          <a:prstGeom prst="roundRect">
            <a:avLst>
              <a:gd name="adj" fmla="val 2380940"/>
            </a:avLst>
          </a:prstGeom>
          <a:solidFill>
            <a:srgbClr val="505050">
              <a:alpha val="80000"/>
            </a:srgbClr>
          </a:solidFill>
          <a:ln w="25400">
            <a:solidFill>
              <a:srgbClr val="FF6432">
                <a:alpha val="80000"/>
              </a:srgbClr>
            </a:solidFill>
            <a:prstDash val="solid"/>
          </a:ln>
        </p:spPr>
      </p:sp>
      <p:pic>
        <p:nvPicPr>
          <p:cNvPr id="49" name="Image 5" descr="preencoded.png"/>
          <p:cNvPicPr>
            <a:picLocks noChangeAspect="1"/>
          </p:cNvPicPr>
          <p:nvPr/>
        </p:nvPicPr>
        <p:blipFill>
          <a:blip r:embed="rId8">
            <a:lum bright="70000" contrast="-70000"/>
          </a:blip>
          <a:srcRect l="-1118" r="-1118"/>
          <a:stretch/>
        </p:blipFill>
        <p:spPr>
          <a:xfrm>
            <a:off x="7598664" y="2244852"/>
            <a:ext cx="219456" cy="286207"/>
          </a:xfrm>
          <a:prstGeom prst="rect">
            <a:avLst/>
          </a:prstGeom>
        </p:spPr>
      </p:pic>
      <p:sp>
        <p:nvSpPr>
          <p:cNvPr id="50" name="Text 42"/>
          <p:cNvSpPr txBox="1"/>
          <p:nvPr/>
        </p:nvSpPr>
        <p:spPr>
          <a:xfrm>
            <a:off x="7893101" y="2244852"/>
            <a:ext cx="502920" cy="57773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Mixed Waste Input</a:t>
            </a:r>
            <a:endParaRPr lang="en-US" sz="900" dirty="0"/>
          </a:p>
        </p:txBody>
      </p:sp>
      <p:sp>
        <p:nvSpPr>
          <p:cNvPr id="51" name="Shape 43"/>
          <p:cNvSpPr/>
          <p:nvPr/>
        </p:nvSpPr>
        <p:spPr>
          <a:xfrm>
            <a:off x="6374282" y="2091233"/>
            <a:ext cx="743407" cy="38405"/>
          </a:xfrm>
          <a:prstGeom prst="rect">
            <a:avLst/>
          </a:prstGeom>
          <a:solidFill>
            <a:srgbClr val="505050">
              <a:alpha val="80000"/>
            </a:srgbClr>
          </a:solidFill>
          <a:ln w="25400">
            <a:solidFill>
              <a:srgbClr val="FF6432">
                <a:alpha val="80000"/>
              </a:srgbClr>
            </a:solidFill>
            <a:prstDash val="solid"/>
          </a:ln>
        </p:spPr>
      </p:sp>
      <p:sp>
        <p:nvSpPr>
          <p:cNvPr id="52" name="Shape 44"/>
          <p:cNvSpPr/>
          <p:nvPr/>
        </p:nvSpPr>
        <p:spPr>
          <a:xfrm>
            <a:off x="6374282" y="4421124"/>
            <a:ext cx="743407" cy="38405"/>
          </a:xfrm>
          <a:prstGeom prst="rect">
            <a:avLst/>
          </a:prstGeom>
          <a:solidFill>
            <a:srgbClr val="505050">
              <a:alpha val="80000"/>
            </a:srgbClr>
          </a:solidFill>
          <a:ln w="25400">
            <a:solidFill>
              <a:srgbClr val="FF6432">
                <a:alpha val="80000"/>
              </a:srgbClr>
            </a:solidFill>
            <a:prstDash val="solid"/>
          </a:ln>
        </p:spPr>
      </p:sp>
      <p:sp>
        <p:nvSpPr>
          <p:cNvPr id="53" name="Shape 45"/>
          <p:cNvSpPr/>
          <p:nvPr/>
        </p:nvSpPr>
        <p:spPr>
          <a:xfrm>
            <a:off x="6374282" y="3829507"/>
            <a:ext cx="743407" cy="38405"/>
          </a:xfrm>
          <a:prstGeom prst="rect">
            <a:avLst/>
          </a:prstGeom>
          <a:solidFill>
            <a:srgbClr val="505050">
              <a:alpha val="80000"/>
            </a:srgbClr>
          </a:solidFill>
          <a:ln w="25400">
            <a:solidFill>
              <a:srgbClr val="FF6432">
                <a:alpha val="80000"/>
              </a:srgbClr>
            </a:solidFill>
            <a:prstDash val="solid"/>
          </a:ln>
        </p:spPr>
      </p:sp>
      <p:sp>
        <p:nvSpPr>
          <p:cNvPr id="54" name="Text 46"/>
          <p:cNvSpPr txBox="1"/>
          <p:nvPr/>
        </p:nvSpPr>
        <p:spPr>
          <a:xfrm>
            <a:off x="6374282" y="2101291"/>
            <a:ext cx="305410" cy="133502"/>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Gas</a:t>
            </a:r>
            <a:endParaRPr lang="en-US" sz="900" dirty="0"/>
          </a:p>
        </p:txBody>
      </p:sp>
      <p:sp>
        <p:nvSpPr>
          <p:cNvPr id="55" name="Text 47"/>
          <p:cNvSpPr txBox="1"/>
          <p:nvPr/>
        </p:nvSpPr>
        <p:spPr>
          <a:xfrm>
            <a:off x="6374282" y="4315968"/>
            <a:ext cx="523951" cy="13350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Oil/Wax</a:t>
            </a:r>
            <a:endParaRPr lang="en-US" sz="900" dirty="0"/>
          </a:p>
        </p:txBody>
      </p:sp>
      <p:sp>
        <p:nvSpPr>
          <p:cNvPr id="56" name="Text 48"/>
          <p:cNvSpPr txBox="1"/>
          <p:nvPr/>
        </p:nvSpPr>
        <p:spPr>
          <a:xfrm>
            <a:off x="6392570" y="3918205"/>
            <a:ext cx="505663" cy="13350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Carbon</a:t>
            </a:r>
            <a:endParaRPr lang="en-US" sz="900" dirty="0"/>
          </a:p>
        </p:txBody>
      </p:sp>
      <p:pic>
        <p:nvPicPr>
          <p:cNvPr id="57" name="Image 6" descr="preencoded.png"/>
          <p:cNvPicPr>
            <a:picLocks noChangeAspect="1"/>
          </p:cNvPicPr>
          <p:nvPr/>
        </p:nvPicPr>
        <p:blipFill>
          <a:blip r:embed="rId9"/>
          <a:srcRect t="-530" b="-530"/>
          <a:stretch/>
        </p:blipFill>
        <p:spPr>
          <a:xfrm>
            <a:off x="6600139" y="3275381"/>
            <a:ext cx="247802" cy="286207"/>
          </a:xfrm>
          <a:prstGeom prst="rect">
            <a:avLst/>
          </a:prstGeom>
        </p:spPr>
      </p:pic>
      <p:sp>
        <p:nvSpPr>
          <p:cNvPr id="58" name="Text 49"/>
          <p:cNvSpPr txBox="1"/>
          <p:nvPr/>
        </p:nvSpPr>
        <p:spPr>
          <a:xfrm>
            <a:off x="6374282" y="3646627"/>
            <a:ext cx="790956" cy="133502"/>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Heat Source</a:t>
            </a:r>
            <a:endParaRPr lang="en-US" sz="900" dirty="0"/>
          </a:p>
        </p:txBody>
      </p:sp>
      <p:sp>
        <p:nvSpPr>
          <p:cNvPr id="59" name="Shape 50"/>
          <p:cNvSpPr/>
          <p:nvPr/>
        </p:nvSpPr>
        <p:spPr>
          <a:xfrm>
            <a:off x="8394192" y="2091233"/>
            <a:ext cx="743407" cy="1190549"/>
          </a:xfrm>
          <a:prstGeom prst="ellipse">
            <a:avLst/>
          </a:prstGeom>
          <a:noFill/>
          <a:ln w="25400">
            <a:solidFill>
              <a:srgbClr val="FF6432">
                <a:alpha val="80000"/>
              </a:srgbClr>
            </a:solidFill>
            <a:prstDash val="solid"/>
          </a:ln>
        </p:spPr>
      </p:sp>
      <p:sp>
        <p:nvSpPr>
          <p:cNvPr id="60" name="Text 51"/>
          <p:cNvSpPr txBox="1"/>
          <p:nvPr/>
        </p:nvSpPr>
        <p:spPr>
          <a:xfrm>
            <a:off x="8561527" y="2464308"/>
            <a:ext cx="495605" cy="133502"/>
          </a:xfrm>
          <a:prstGeom prst="rect">
            <a:avLst/>
          </a:prstGeom>
          <a:noFill/>
          <a:ln/>
        </p:spPr>
        <p:txBody>
          <a:bodyPr wrap="square" lIns="0" tIns="0" rIns="0" bIns="0" rtlCol="0" anchor="ctr"/>
          <a:lstStyle/>
          <a:p>
            <a:pPr marL="0" indent="0" algn="ctr">
              <a:buNone/>
            </a:pPr>
            <a:r>
              <a:rPr lang="en-US" sz="900" dirty="0">
                <a:solidFill>
                  <a:schemeClr val="bg1"/>
                </a:solidFill>
                <a:latin typeface="ui-sans-serif" pitchFamily="34" charset="0"/>
                <a:ea typeface="ui-sans-serif" pitchFamily="34" charset="-122"/>
                <a:cs typeface="ui-sans-serif" pitchFamily="34" charset="-120"/>
              </a:rPr>
              <a:t>Energy</a:t>
            </a:r>
            <a:endParaRPr lang="en-US" sz="900" dirty="0">
              <a:solidFill>
                <a:schemeClr val="bg1"/>
              </a:solidFill>
            </a:endParaRPr>
          </a:p>
        </p:txBody>
      </p:sp>
      <p:sp>
        <p:nvSpPr>
          <p:cNvPr id="61" name="Text 52"/>
          <p:cNvSpPr txBox="1"/>
          <p:nvPr/>
        </p:nvSpPr>
        <p:spPr>
          <a:xfrm>
            <a:off x="8496605" y="2617013"/>
            <a:ext cx="619963" cy="133502"/>
          </a:xfrm>
          <a:prstGeom prst="rect">
            <a:avLst/>
          </a:prstGeom>
          <a:noFill/>
          <a:ln/>
        </p:spPr>
        <p:txBody>
          <a:bodyPr wrap="square" lIns="0" tIns="0" rIns="0" bIns="0" rtlCol="0" anchor="ctr"/>
          <a:lstStyle/>
          <a:p>
            <a:pPr marL="0" indent="0" algn="ctr">
              <a:buNone/>
            </a:pPr>
            <a:r>
              <a:rPr lang="en-US" sz="900" dirty="0">
                <a:solidFill>
                  <a:schemeClr val="bg1"/>
                </a:solidFill>
                <a:latin typeface="ui-sans-serif" pitchFamily="34" charset="0"/>
                <a:ea typeface="ui-sans-serif" pitchFamily="34" charset="-122"/>
                <a:cs typeface="ui-sans-serif" pitchFamily="34" charset="-120"/>
              </a:rPr>
              <a:t>Recovery</a:t>
            </a:r>
            <a:endParaRPr lang="en-US" sz="900" dirty="0">
              <a:solidFill>
                <a:schemeClr val="bg1"/>
              </a:solidFill>
            </a:endParaRPr>
          </a:p>
        </p:txBody>
      </p:sp>
      <p:sp>
        <p:nvSpPr>
          <p:cNvPr id="62" name="Text 53"/>
          <p:cNvSpPr txBox="1"/>
          <p:nvPr/>
        </p:nvSpPr>
        <p:spPr>
          <a:xfrm>
            <a:off x="8624621" y="2768803"/>
            <a:ext cx="362102" cy="133502"/>
          </a:xfrm>
          <a:prstGeom prst="rect">
            <a:avLst/>
          </a:prstGeom>
          <a:noFill/>
          <a:ln/>
        </p:spPr>
        <p:txBody>
          <a:bodyPr wrap="square" lIns="0" tIns="0" rIns="0" bIns="0" rtlCol="0" anchor="ctr"/>
          <a:lstStyle/>
          <a:p>
            <a:pPr marL="0" indent="0" algn="ctr">
              <a:buNone/>
            </a:pPr>
            <a:r>
              <a:rPr lang="en-US" sz="900" dirty="0">
                <a:solidFill>
                  <a:schemeClr val="bg1"/>
                </a:solidFill>
                <a:latin typeface="ui-sans-serif" pitchFamily="34" charset="0"/>
                <a:ea typeface="ui-sans-serif" pitchFamily="34" charset="-122"/>
                <a:cs typeface="ui-sans-serif" pitchFamily="34" charset="-120"/>
              </a:rPr>
              <a:t>Loop</a:t>
            </a:r>
            <a:endParaRPr lang="en-US" sz="900" dirty="0">
              <a:solidFill>
                <a:schemeClr val="bg1"/>
              </a:solidFill>
            </a:endParaRPr>
          </a:p>
        </p:txBody>
      </p:sp>
      <p:sp>
        <p:nvSpPr>
          <p:cNvPr id="63" name="Shape 54"/>
          <p:cNvSpPr/>
          <p:nvPr/>
        </p:nvSpPr>
        <p:spPr>
          <a:xfrm>
            <a:off x="5877427" y="5507600"/>
            <a:ext cx="4591202" cy="914400"/>
          </a:xfrm>
          <a:prstGeom prst="rect">
            <a:avLst/>
          </a:prstGeom>
          <a:solidFill>
            <a:srgbClr val="141414">
              <a:alpha val="70000"/>
            </a:srgbClr>
          </a:solidFill>
          <a:ln/>
        </p:spPr>
      </p:sp>
      <p:sp>
        <p:nvSpPr>
          <p:cNvPr id="64" name="Shape 55"/>
          <p:cNvSpPr/>
          <p:nvPr/>
        </p:nvSpPr>
        <p:spPr>
          <a:xfrm>
            <a:off x="5954574" y="5532623"/>
            <a:ext cx="4591202" cy="9144"/>
          </a:xfrm>
          <a:prstGeom prst="rect">
            <a:avLst/>
          </a:prstGeom>
          <a:solidFill>
            <a:srgbClr val="E5E7EB"/>
          </a:solidFill>
          <a:ln/>
        </p:spPr>
      </p:sp>
      <p:sp>
        <p:nvSpPr>
          <p:cNvPr id="65" name="Text 56"/>
          <p:cNvSpPr txBox="1"/>
          <p:nvPr/>
        </p:nvSpPr>
        <p:spPr>
          <a:xfrm>
            <a:off x="7202729" y="6334049"/>
            <a:ext cx="2119579" cy="152705"/>
          </a:xfrm>
          <a:prstGeom prst="rect">
            <a:avLst/>
          </a:prstGeom>
          <a:noFill/>
          <a:ln/>
        </p:spPr>
        <p:txBody>
          <a:bodyPr wrap="square" lIns="0" tIns="0" rIns="0" bIns="0" rtlCol="0" anchor="ctr"/>
          <a:lstStyle/>
          <a:p>
            <a:pPr marL="0" indent="0" algn="ctr">
              <a:buNone/>
            </a:pPr>
            <a:r>
              <a:rPr lang="en-US" sz="1000" dirty="0">
                <a:solidFill>
                  <a:srgbClr val="000000"/>
                </a:solidFill>
                <a:latin typeface="ui-sans-serif" pitchFamily="34" charset="0"/>
                <a:ea typeface="ui-sans-serif" pitchFamily="34" charset="-122"/>
                <a:cs typeface="ui-sans-serif" pitchFamily="34" charset="-120"/>
              </a:rPr>
              <a:t>Energy Recovery Performance</a:t>
            </a:r>
            <a:endParaRPr lang="en-US" sz="1000" dirty="0"/>
          </a:p>
        </p:txBody>
      </p:sp>
      <p:sp>
        <p:nvSpPr>
          <p:cNvPr id="66" name="Text 57"/>
          <p:cNvSpPr txBox="1"/>
          <p:nvPr/>
        </p:nvSpPr>
        <p:spPr>
          <a:xfrm>
            <a:off x="6246843" y="5610349"/>
            <a:ext cx="952805" cy="228600"/>
          </a:xfrm>
          <a:prstGeom prst="rect">
            <a:avLst/>
          </a:prstGeom>
          <a:noFill/>
          <a:ln/>
        </p:spPr>
        <p:txBody>
          <a:bodyPr wrap="square" lIns="0" tIns="0" rIns="0" bIns="0" rtlCol="0" anchor="ctr"/>
          <a:lstStyle/>
          <a:p>
            <a:pPr marL="0" indent="0" algn="ctr">
              <a:buNone/>
            </a:pPr>
            <a:r>
              <a:rPr lang="en-US" sz="1500" b="1" dirty="0">
                <a:solidFill>
                  <a:srgbClr val="34D399"/>
                </a:solidFill>
                <a:latin typeface="ui-sans-serif" pitchFamily="34" charset="0"/>
                <a:ea typeface="ui-sans-serif" pitchFamily="34" charset="-122"/>
                <a:cs typeface="ui-sans-serif" pitchFamily="34" charset="-120"/>
              </a:rPr>
              <a:t>65-70%</a:t>
            </a:r>
            <a:endParaRPr lang="en-US" sz="1500" dirty="0"/>
          </a:p>
        </p:txBody>
      </p:sp>
      <p:sp>
        <p:nvSpPr>
          <p:cNvPr id="67" name="Text 58"/>
          <p:cNvSpPr txBox="1"/>
          <p:nvPr/>
        </p:nvSpPr>
        <p:spPr>
          <a:xfrm>
            <a:off x="6403206" y="5837360"/>
            <a:ext cx="562356"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Thermal</a:t>
            </a:r>
            <a:endParaRPr lang="en-US" sz="900" dirty="0"/>
          </a:p>
        </p:txBody>
      </p:sp>
      <p:sp>
        <p:nvSpPr>
          <p:cNvPr id="68" name="Text 59"/>
          <p:cNvSpPr txBox="1"/>
          <p:nvPr/>
        </p:nvSpPr>
        <p:spPr>
          <a:xfrm>
            <a:off x="6374282" y="5961743"/>
            <a:ext cx="638251"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Efficiency</a:t>
            </a:r>
            <a:endParaRPr lang="en-US" sz="900" dirty="0"/>
          </a:p>
        </p:txBody>
      </p:sp>
      <p:sp>
        <p:nvSpPr>
          <p:cNvPr id="69" name="Text 60"/>
          <p:cNvSpPr txBox="1"/>
          <p:nvPr/>
        </p:nvSpPr>
        <p:spPr>
          <a:xfrm>
            <a:off x="7670108" y="5605344"/>
            <a:ext cx="1305763" cy="228600"/>
          </a:xfrm>
          <a:prstGeom prst="rect">
            <a:avLst/>
          </a:prstGeom>
          <a:noFill/>
          <a:ln/>
        </p:spPr>
        <p:txBody>
          <a:bodyPr wrap="square" lIns="0" tIns="0" rIns="0" bIns="0" rtlCol="0" anchor="ctr"/>
          <a:lstStyle/>
          <a:p>
            <a:pPr marL="0" indent="0" algn="ctr">
              <a:buNone/>
            </a:pPr>
            <a:r>
              <a:rPr lang="en-US" sz="1500" b="1" dirty="0">
                <a:solidFill>
                  <a:srgbClr val="34D399"/>
                </a:solidFill>
                <a:latin typeface="ui-sans-serif" pitchFamily="34" charset="0"/>
                <a:ea typeface="ui-sans-serif" pitchFamily="34" charset="-122"/>
                <a:cs typeface="ui-sans-serif" pitchFamily="34" charset="-120"/>
              </a:rPr>
              <a:t>0.6-0.8 kW</a:t>
            </a:r>
            <a:endParaRPr lang="en-US" sz="1500" dirty="0"/>
          </a:p>
        </p:txBody>
      </p:sp>
      <p:sp>
        <p:nvSpPr>
          <p:cNvPr id="70" name="Text 61"/>
          <p:cNvSpPr txBox="1"/>
          <p:nvPr/>
        </p:nvSpPr>
        <p:spPr>
          <a:xfrm>
            <a:off x="8022032" y="5856973"/>
            <a:ext cx="495605"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Energy</a:t>
            </a:r>
            <a:endParaRPr lang="en-US" sz="900" dirty="0"/>
          </a:p>
        </p:txBody>
      </p:sp>
      <p:sp>
        <p:nvSpPr>
          <p:cNvPr id="71" name="Text 62"/>
          <p:cNvSpPr txBox="1"/>
          <p:nvPr/>
        </p:nvSpPr>
        <p:spPr>
          <a:xfrm>
            <a:off x="7992770" y="5971032"/>
            <a:ext cx="619963"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Recovery</a:t>
            </a:r>
            <a:endParaRPr lang="en-US" sz="900" dirty="0"/>
          </a:p>
        </p:txBody>
      </p:sp>
      <p:sp>
        <p:nvSpPr>
          <p:cNvPr id="72" name="Text 63"/>
          <p:cNvSpPr txBox="1"/>
          <p:nvPr/>
        </p:nvSpPr>
        <p:spPr>
          <a:xfrm>
            <a:off x="9298534" y="5565893"/>
            <a:ext cx="952805" cy="228600"/>
          </a:xfrm>
          <a:prstGeom prst="rect">
            <a:avLst/>
          </a:prstGeom>
          <a:noFill/>
          <a:ln/>
        </p:spPr>
        <p:txBody>
          <a:bodyPr wrap="square" lIns="0" tIns="0" rIns="0" bIns="0" rtlCol="0" anchor="ctr"/>
          <a:lstStyle/>
          <a:p>
            <a:pPr marL="0" indent="0" algn="ctr">
              <a:buNone/>
            </a:pPr>
            <a:r>
              <a:rPr lang="en-US" sz="1500" b="1" dirty="0">
                <a:solidFill>
                  <a:srgbClr val="34D399"/>
                </a:solidFill>
                <a:latin typeface="ui-sans-serif" pitchFamily="34" charset="0"/>
                <a:ea typeface="ui-sans-serif" pitchFamily="34" charset="-122"/>
                <a:cs typeface="ui-sans-serif" pitchFamily="34" charset="-120"/>
              </a:rPr>
              <a:t>25-30%</a:t>
            </a:r>
            <a:endParaRPr lang="en-US" sz="1500" dirty="0"/>
          </a:p>
        </p:txBody>
      </p:sp>
      <p:sp>
        <p:nvSpPr>
          <p:cNvPr id="73" name="Text 64"/>
          <p:cNvSpPr txBox="1"/>
          <p:nvPr/>
        </p:nvSpPr>
        <p:spPr>
          <a:xfrm>
            <a:off x="9356261" y="5818267"/>
            <a:ext cx="838505"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System Mass</a:t>
            </a:r>
            <a:endParaRPr lang="en-US" sz="900" dirty="0"/>
          </a:p>
        </p:txBody>
      </p:sp>
      <p:sp>
        <p:nvSpPr>
          <p:cNvPr id="74" name="Text 65"/>
          <p:cNvSpPr txBox="1"/>
          <p:nvPr/>
        </p:nvSpPr>
        <p:spPr>
          <a:xfrm>
            <a:off x="9412834" y="5990878"/>
            <a:ext cx="657454"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Reduction</a:t>
            </a:r>
            <a:endParaRPr lang="en-US" sz="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13" name="Shape 9"/>
          <p:cNvSpPr/>
          <p:nvPr/>
        </p:nvSpPr>
        <p:spPr>
          <a:xfrm>
            <a:off x="11339474" y="1772107"/>
            <a:ext cx="342900" cy="400507"/>
          </a:xfrm>
          <a:prstGeom prst="roundRect">
            <a:avLst>
              <a:gd name="adj" fmla="val 266667"/>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l="-33" r="-33"/>
          <a:stretch/>
        </p:blipFill>
        <p:spPr>
          <a:xfrm>
            <a:off x="11425428" y="1886407"/>
            <a:ext cx="171907"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17" name="Shape 11"/>
          <p:cNvSpPr/>
          <p:nvPr/>
        </p:nvSpPr>
        <p:spPr>
          <a:xfrm>
            <a:off x="11339474" y="3181198"/>
            <a:ext cx="342900" cy="400507"/>
          </a:xfrm>
          <a:prstGeom prst="roundRect">
            <a:avLst>
              <a:gd name="adj" fmla="val 266667"/>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l="-33" r="-33"/>
          <a:stretch/>
        </p:blipFill>
        <p:spPr>
          <a:xfrm>
            <a:off x="11425428" y="3295498"/>
            <a:ext cx="171907"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11/25</a:t>
            </a:r>
            <a:endParaRPr lang="en-US" sz="1000" dirty="0"/>
          </a:p>
        </p:txBody>
      </p:sp>
      <p:sp>
        <p:nvSpPr>
          <p:cNvPr id="23" name="Text 16"/>
          <p:cNvSpPr txBox="1"/>
          <p:nvPr/>
        </p:nvSpPr>
        <p:spPr>
          <a:xfrm>
            <a:off x="381305" y="733349"/>
            <a:ext cx="6991502"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Composite 3D Printing &amp; Molding Station</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561795"/>
          </a:xfrm>
          <a:prstGeom prst="rect">
            <a:avLst/>
          </a:prstGeom>
          <a:solidFill>
            <a:srgbClr val="141414">
              <a:alpha val="70000"/>
            </a:srgbClr>
          </a:solidFill>
          <a:ln/>
        </p:spPr>
      </p:sp>
      <p:sp>
        <p:nvSpPr>
          <p:cNvPr id="26" name="Shape 19"/>
          <p:cNvSpPr/>
          <p:nvPr/>
        </p:nvSpPr>
        <p:spPr>
          <a:xfrm>
            <a:off x="381305" y="1485900"/>
            <a:ext cx="28346" cy="1561795"/>
          </a:xfrm>
          <a:prstGeom prst="rect">
            <a:avLst/>
          </a:prstGeom>
          <a:solidFill>
            <a:srgbClr val="FF6832"/>
          </a:solidFill>
          <a:ln/>
        </p:spPr>
      </p:sp>
      <p:sp>
        <p:nvSpPr>
          <p:cNvPr id="27" name="Text 20"/>
          <p:cNvSpPr txBox="1"/>
          <p:nvPr/>
        </p:nvSpPr>
        <p:spPr>
          <a:xfrm>
            <a:off x="562356" y="1657807"/>
            <a:ext cx="241950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Technology Overview</a:t>
            </a:r>
            <a:endParaRPr lang="en-US" sz="1500" dirty="0"/>
          </a:p>
        </p:txBody>
      </p:sp>
      <p:sp>
        <p:nvSpPr>
          <p:cNvPr id="28" name="Text 21"/>
          <p:cNvSpPr txBox="1"/>
          <p:nvPr/>
        </p:nvSpPr>
        <p:spPr>
          <a:xfrm>
            <a:off x="562356" y="2000707"/>
            <a:ext cx="4381805"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Advanced additive manufacturing system capable of combining recycled polymer filament with Mars regolith (MGS-1) to create high-strength composite parts and structural elements.</a:t>
            </a:r>
            <a:endParaRPr lang="en-US" sz="1200" dirty="0"/>
          </a:p>
        </p:txBody>
      </p:sp>
      <p:sp>
        <p:nvSpPr>
          <p:cNvPr id="29" name="Shape 22"/>
          <p:cNvSpPr/>
          <p:nvPr/>
        </p:nvSpPr>
        <p:spPr>
          <a:xfrm>
            <a:off x="381305" y="3276295"/>
            <a:ext cx="4914900" cy="2018995"/>
          </a:xfrm>
          <a:prstGeom prst="rect">
            <a:avLst/>
          </a:prstGeom>
          <a:solidFill>
            <a:srgbClr val="141414">
              <a:alpha val="70000"/>
            </a:srgbClr>
          </a:solidFill>
          <a:ln/>
        </p:spPr>
      </p:sp>
      <p:sp>
        <p:nvSpPr>
          <p:cNvPr id="30" name="Shape 23"/>
          <p:cNvSpPr/>
          <p:nvPr/>
        </p:nvSpPr>
        <p:spPr>
          <a:xfrm>
            <a:off x="381305" y="3276295"/>
            <a:ext cx="28346" cy="2018995"/>
          </a:xfrm>
          <a:prstGeom prst="rect">
            <a:avLst/>
          </a:prstGeom>
          <a:solidFill>
            <a:srgbClr val="FF6832"/>
          </a:solidFill>
          <a:ln/>
        </p:spPr>
      </p:sp>
      <p:sp>
        <p:nvSpPr>
          <p:cNvPr id="31" name="Text 24"/>
          <p:cNvSpPr txBox="1"/>
          <p:nvPr/>
        </p:nvSpPr>
        <p:spPr>
          <a:xfrm>
            <a:off x="562356" y="3448202"/>
            <a:ext cx="270571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Technical Specifications</a:t>
            </a:r>
            <a:endParaRPr lang="en-US" sz="1500" dirty="0"/>
          </a:p>
        </p:txBody>
      </p:sp>
      <p:sp>
        <p:nvSpPr>
          <p:cNvPr id="32" name="Text 25"/>
          <p:cNvSpPr txBox="1"/>
          <p:nvPr/>
        </p:nvSpPr>
        <p:spPr>
          <a:xfrm>
            <a:off x="771754" y="3791102"/>
            <a:ext cx="33247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Print volume: 300mm x 300mm x 250mm</a:t>
            </a:r>
            <a:endParaRPr lang="en-US" sz="1200" dirty="0"/>
          </a:p>
        </p:txBody>
      </p:sp>
      <p:sp>
        <p:nvSpPr>
          <p:cNvPr id="33" name="Text 26"/>
          <p:cNvSpPr txBox="1"/>
          <p:nvPr/>
        </p:nvSpPr>
        <p:spPr>
          <a:xfrm>
            <a:off x="771754" y="4019702"/>
            <a:ext cx="30961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Resolution: 50-200 micron layer height</a:t>
            </a:r>
            <a:endParaRPr lang="en-US" sz="1200" dirty="0"/>
          </a:p>
        </p:txBody>
      </p:sp>
      <p:sp>
        <p:nvSpPr>
          <p:cNvPr id="34" name="Text 27"/>
          <p:cNvSpPr txBox="1"/>
          <p:nvPr/>
        </p:nvSpPr>
        <p:spPr>
          <a:xfrm>
            <a:off x="771754" y="4248302"/>
            <a:ext cx="31245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Regolith mix ratio: 30-70% (adjustable)</a:t>
            </a:r>
            <a:endParaRPr lang="en-US" sz="1200" dirty="0"/>
          </a:p>
        </p:txBody>
      </p:sp>
      <p:sp>
        <p:nvSpPr>
          <p:cNvPr id="35" name="Text 28"/>
          <p:cNvSpPr txBox="1"/>
          <p:nvPr/>
        </p:nvSpPr>
        <p:spPr>
          <a:xfrm>
            <a:off x="771754" y="4476902"/>
            <a:ext cx="25438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Heated build plate: up to 110°C</a:t>
            </a:r>
            <a:endParaRPr lang="en-US" sz="1200" dirty="0"/>
          </a:p>
        </p:txBody>
      </p:sp>
      <p:sp>
        <p:nvSpPr>
          <p:cNvPr id="36" name="Text 29"/>
          <p:cNvSpPr txBox="1"/>
          <p:nvPr/>
        </p:nvSpPr>
        <p:spPr>
          <a:xfrm>
            <a:off x="771754" y="4705502"/>
            <a:ext cx="264810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Nozzle temperature: up to 280°C</a:t>
            </a:r>
            <a:endParaRPr lang="en-US" sz="1200" dirty="0"/>
          </a:p>
        </p:txBody>
      </p:sp>
      <p:sp>
        <p:nvSpPr>
          <p:cNvPr id="37" name="Text 30"/>
          <p:cNvSpPr txBox="1"/>
          <p:nvPr/>
        </p:nvSpPr>
        <p:spPr>
          <a:xfrm>
            <a:off x="771754" y="4934102"/>
            <a:ext cx="25813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Power consumption: 400W peak</a:t>
            </a:r>
            <a:endParaRPr lang="en-US" sz="1200" dirty="0"/>
          </a:p>
        </p:txBody>
      </p:sp>
      <p:sp>
        <p:nvSpPr>
          <p:cNvPr id="38" name="Shape 31"/>
          <p:cNvSpPr/>
          <p:nvPr/>
        </p:nvSpPr>
        <p:spPr>
          <a:xfrm>
            <a:off x="438912" y="5145176"/>
            <a:ext cx="4914900" cy="1270406"/>
          </a:xfrm>
          <a:prstGeom prst="rect">
            <a:avLst/>
          </a:prstGeom>
          <a:solidFill>
            <a:srgbClr val="141414">
              <a:alpha val="70000"/>
            </a:srgbClr>
          </a:solidFill>
          <a:ln/>
        </p:spPr>
      </p:sp>
      <p:sp>
        <p:nvSpPr>
          <p:cNvPr id="39" name="Shape 32"/>
          <p:cNvSpPr/>
          <p:nvPr/>
        </p:nvSpPr>
        <p:spPr>
          <a:xfrm>
            <a:off x="381304" y="5524805"/>
            <a:ext cx="45719" cy="683311"/>
          </a:xfrm>
          <a:prstGeom prst="rect">
            <a:avLst/>
          </a:prstGeom>
          <a:solidFill>
            <a:srgbClr val="FF6832"/>
          </a:solidFill>
          <a:ln/>
        </p:spPr>
      </p:sp>
      <p:sp>
        <p:nvSpPr>
          <p:cNvPr id="40" name="Text 33"/>
          <p:cNvSpPr txBox="1"/>
          <p:nvPr/>
        </p:nvSpPr>
        <p:spPr>
          <a:xfrm>
            <a:off x="623621" y="5209336"/>
            <a:ext cx="192481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Output Products</a:t>
            </a:r>
            <a:endParaRPr lang="en-US" sz="1500" dirty="0"/>
          </a:p>
        </p:txBody>
      </p:sp>
      <p:sp>
        <p:nvSpPr>
          <p:cNvPr id="41" name="Text 34"/>
          <p:cNvSpPr txBox="1"/>
          <p:nvPr/>
        </p:nvSpPr>
        <p:spPr>
          <a:xfrm>
            <a:off x="742492" y="5520283"/>
            <a:ext cx="3820363"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Tools: Wrenches, connectors, repair components</a:t>
            </a:r>
            <a:endParaRPr lang="en-US" sz="1200" dirty="0"/>
          </a:p>
        </p:txBody>
      </p:sp>
      <p:sp>
        <p:nvSpPr>
          <p:cNvPr id="42" name="Text 35"/>
          <p:cNvSpPr txBox="1"/>
          <p:nvPr/>
        </p:nvSpPr>
        <p:spPr>
          <a:xfrm>
            <a:off x="771754" y="5719114"/>
            <a:ext cx="327721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Panels: Habitat dividers, radiation shields</a:t>
            </a:r>
            <a:endParaRPr lang="en-US" sz="1200" dirty="0"/>
          </a:p>
        </p:txBody>
      </p:sp>
      <p:sp>
        <p:nvSpPr>
          <p:cNvPr id="43" name="Text 36"/>
          <p:cNvSpPr txBox="1"/>
          <p:nvPr/>
        </p:nvSpPr>
        <p:spPr>
          <a:xfrm>
            <a:off x="771754" y="5905194"/>
            <a:ext cx="35533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Structural: Support beams, brackets, fixtures</a:t>
            </a:r>
            <a:endParaRPr lang="en-US" sz="1200" dirty="0"/>
          </a:p>
        </p:txBody>
      </p:sp>
      <p:sp>
        <p:nvSpPr>
          <p:cNvPr id="44" name="Text 37"/>
          <p:cNvSpPr txBox="1"/>
          <p:nvPr/>
        </p:nvSpPr>
        <p:spPr>
          <a:xfrm>
            <a:off x="799186" y="6084671"/>
            <a:ext cx="375361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Molds: Custom form blocks for larger structures</a:t>
            </a:r>
            <a:endParaRPr lang="en-US" sz="1200" dirty="0"/>
          </a:p>
        </p:txBody>
      </p:sp>
      <p:sp>
        <p:nvSpPr>
          <p:cNvPr id="45" name="Shape 38"/>
          <p:cNvSpPr/>
          <p:nvPr/>
        </p:nvSpPr>
        <p:spPr>
          <a:xfrm>
            <a:off x="5753405" y="1485900"/>
            <a:ext cx="4914900" cy="4942332"/>
          </a:xfrm>
          <a:prstGeom prst="rect">
            <a:avLst/>
          </a:prstGeom>
          <a:noFill/>
          <a:ln w="12700">
            <a:solidFill>
              <a:srgbClr val="FF6432">
                <a:alpha val="40000"/>
              </a:srgbClr>
            </a:solidFill>
            <a:prstDash val="solid"/>
          </a:ln>
        </p:spPr>
      </p:sp>
      <p:sp>
        <p:nvSpPr>
          <p:cNvPr id="46" name="Text 39"/>
          <p:cNvSpPr txBox="1"/>
          <p:nvPr/>
        </p:nvSpPr>
        <p:spPr>
          <a:xfrm>
            <a:off x="5915254" y="1657807"/>
            <a:ext cx="2153412"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COMPOSITE MANUFACTURING SYSTEM</a:t>
            </a:r>
            <a:endParaRPr lang="en-US" sz="900" dirty="0">
              <a:solidFill>
                <a:schemeClr val="bg1"/>
              </a:solidFill>
            </a:endParaRPr>
          </a:p>
        </p:txBody>
      </p:sp>
      <p:sp>
        <p:nvSpPr>
          <p:cNvPr id="47" name="Shape 40"/>
          <p:cNvSpPr/>
          <p:nvPr/>
        </p:nvSpPr>
        <p:spPr>
          <a:xfrm>
            <a:off x="5762549" y="1485900"/>
            <a:ext cx="4895698" cy="3990441"/>
          </a:xfrm>
          <a:prstGeom prst="rect">
            <a:avLst/>
          </a:prstGeom>
          <a:solidFill>
            <a:srgbClr val="141414">
              <a:alpha val="40000"/>
            </a:srgbClr>
          </a:solidFill>
          <a:ln/>
        </p:spPr>
        <p:txBody>
          <a:bodyPr/>
          <a:lstStyle/>
          <a:p>
            <a:endParaRPr lang="en-US" dirty="0"/>
          </a:p>
        </p:txBody>
      </p:sp>
      <p:pic>
        <p:nvPicPr>
          <p:cNvPr id="48" name="Image 5" descr="preencoded.png"/>
          <p:cNvPicPr>
            <a:picLocks noChangeAspect="1"/>
          </p:cNvPicPr>
          <p:nvPr/>
        </p:nvPicPr>
        <p:blipFill>
          <a:blip r:embed="rId8"/>
          <a:srcRect l="-4" r="-4"/>
          <a:stretch/>
        </p:blipFill>
        <p:spPr>
          <a:xfrm>
            <a:off x="6305702" y="2343607"/>
            <a:ext cx="3810305" cy="2286000"/>
          </a:xfrm>
          <a:prstGeom prst="rect">
            <a:avLst/>
          </a:prstGeom>
        </p:spPr>
      </p:pic>
      <p:sp>
        <p:nvSpPr>
          <p:cNvPr id="49" name="Shape 41"/>
          <p:cNvSpPr/>
          <p:nvPr/>
        </p:nvSpPr>
        <p:spPr>
          <a:xfrm>
            <a:off x="5811012" y="4989881"/>
            <a:ext cx="4795570" cy="1438351"/>
          </a:xfrm>
          <a:prstGeom prst="rect">
            <a:avLst/>
          </a:prstGeom>
          <a:solidFill>
            <a:srgbClr val="141414">
              <a:alpha val="70000"/>
            </a:srgbClr>
          </a:solidFill>
          <a:ln/>
        </p:spPr>
      </p:sp>
      <p:sp>
        <p:nvSpPr>
          <p:cNvPr id="50" name="Text 42"/>
          <p:cNvSpPr txBox="1"/>
          <p:nvPr/>
        </p:nvSpPr>
        <p:spPr>
          <a:xfrm>
            <a:off x="5915254" y="5658307"/>
            <a:ext cx="1910182" cy="200254"/>
          </a:xfrm>
          <a:prstGeom prst="rect">
            <a:avLst/>
          </a:prstGeom>
          <a:noFill/>
          <a:ln/>
        </p:spPr>
        <p:txBody>
          <a:bodyPr wrap="square" lIns="0" tIns="0" rIns="0" bIns="0" rtlCol="0" anchor="ctr"/>
          <a:lstStyle/>
          <a:p>
            <a:pPr marL="0" indent="0" algn="l">
              <a:buNone/>
            </a:pPr>
            <a:r>
              <a:rPr lang="en-US" sz="1300" b="1" dirty="0">
                <a:solidFill>
                  <a:srgbClr val="000000"/>
                </a:solidFill>
                <a:latin typeface="ui-sans-serif" pitchFamily="34" charset="0"/>
                <a:ea typeface="ui-sans-serif" pitchFamily="34" charset="-122"/>
                <a:cs typeface="ui-sans-serif" pitchFamily="34" charset="-120"/>
              </a:rPr>
              <a:t>Process Workflow:</a:t>
            </a:r>
            <a:endParaRPr lang="en-US" sz="1300" dirty="0"/>
          </a:p>
        </p:txBody>
      </p:sp>
      <p:sp>
        <p:nvSpPr>
          <p:cNvPr id="51" name="Text 43"/>
          <p:cNvSpPr txBox="1"/>
          <p:nvPr/>
        </p:nvSpPr>
        <p:spPr>
          <a:xfrm>
            <a:off x="6023610" y="5144719"/>
            <a:ext cx="4053535"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Recycled filament from extrusion module feeds into printer</a:t>
            </a:r>
            <a:endParaRPr lang="en-US" sz="1000" dirty="0"/>
          </a:p>
        </p:txBody>
      </p:sp>
      <p:sp>
        <p:nvSpPr>
          <p:cNvPr id="52" name="Text 44"/>
          <p:cNvSpPr txBox="1"/>
          <p:nvPr/>
        </p:nvSpPr>
        <p:spPr>
          <a:xfrm>
            <a:off x="6027267" y="5409133"/>
            <a:ext cx="4262933"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MGS-1 Mars regolith simulant mixed at optimal ratio (30-70%)</a:t>
            </a:r>
            <a:endParaRPr lang="en-US" sz="1000" dirty="0"/>
          </a:p>
        </p:txBody>
      </p:sp>
      <p:sp>
        <p:nvSpPr>
          <p:cNvPr id="53" name="Text 45"/>
          <p:cNvSpPr txBox="1"/>
          <p:nvPr/>
        </p:nvSpPr>
        <p:spPr>
          <a:xfrm>
            <a:off x="6014923" y="5591098"/>
            <a:ext cx="3195828"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Composite material extruded in precise layers</a:t>
            </a:r>
            <a:endParaRPr lang="en-US" sz="1000" dirty="0"/>
          </a:p>
        </p:txBody>
      </p:sp>
      <p:sp>
        <p:nvSpPr>
          <p:cNvPr id="54" name="Text 46"/>
          <p:cNvSpPr txBox="1"/>
          <p:nvPr/>
        </p:nvSpPr>
        <p:spPr>
          <a:xfrm>
            <a:off x="6027267" y="5780379"/>
            <a:ext cx="4148633"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Optional compression molding for larger structural elements</a:t>
            </a:r>
            <a:endParaRPr lang="en-US" sz="1000" dirty="0"/>
          </a:p>
        </p:txBody>
      </p:sp>
      <p:sp>
        <p:nvSpPr>
          <p:cNvPr id="55" name="Text 47"/>
          <p:cNvSpPr txBox="1"/>
          <p:nvPr/>
        </p:nvSpPr>
        <p:spPr>
          <a:xfrm>
            <a:off x="6023610" y="5982766"/>
            <a:ext cx="4196182"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Final curing enhances strength by up to 300% vs pure plastic</a:t>
            </a:r>
            <a:endParaRPr lang="en-US" sz="1000" dirty="0"/>
          </a:p>
        </p:txBody>
      </p:sp>
      <p:sp>
        <p:nvSpPr>
          <p:cNvPr id="57" name="TextBox 56">
            <a:extLst>
              <a:ext uri="{FF2B5EF4-FFF2-40B4-BE49-F238E27FC236}">
                <a16:creationId xmlns:a16="http://schemas.microsoft.com/office/drawing/2014/main" id="{CBB0A52B-BE26-500A-D7BE-6758055EF4C3}"/>
              </a:ext>
            </a:extLst>
          </p:cNvPr>
          <p:cNvSpPr txBox="1"/>
          <p:nvPr/>
        </p:nvSpPr>
        <p:spPr>
          <a:xfrm>
            <a:off x="6638848" y="2636279"/>
            <a:ext cx="6096000" cy="276999"/>
          </a:xfrm>
          <a:prstGeom prst="rect">
            <a:avLst/>
          </a:prstGeom>
          <a:noFill/>
        </p:spPr>
        <p:txBody>
          <a:bodyPr wrap="square">
            <a:spAutoFit/>
          </a:bodyPr>
          <a:lstStyle/>
          <a:p>
            <a:r>
              <a:rPr lang="en-US" sz="1200" dirty="0">
                <a:solidFill>
                  <a:schemeClr val="bg1"/>
                </a:solidFill>
              </a:rPr>
              <a:t>RECYCLEDFILAMENT</a:t>
            </a:r>
          </a:p>
        </p:txBody>
      </p:sp>
      <p:sp>
        <p:nvSpPr>
          <p:cNvPr id="59" name="TextBox 58">
            <a:extLst>
              <a:ext uri="{FF2B5EF4-FFF2-40B4-BE49-F238E27FC236}">
                <a16:creationId xmlns:a16="http://schemas.microsoft.com/office/drawing/2014/main" id="{5A1255E7-178D-4DA5-689E-8256F98CBB6B}"/>
              </a:ext>
            </a:extLst>
          </p:cNvPr>
          <p:cNvSpPr txBox="1"/>
          <p:nvPr/>
        </p:nvSpPr>
        <p:spPr>
          <a:xfrm>
            <a:off x="7360867" y="3878215"/>
            <a:ext cx="1379020" cy="400110"/>
          </a:xfrm>
          <a:prstGeom prst="rect">
            <a:avLst/>
          </a:prstGeom>
          <a:noFill/>
        </p:spPr>
        <p:txBody>
          <a:bodyPr wrap="square">
            <a:spAutoFit/>
          </a:bodyPr>
          <a:lstStyle/>
          <a:p>
            <a:r>
              <a:rPr lang="en-US" sz="1000" dirty="0">
                <a:solidFill>
                  <a:schemeClr val="bg1"/>
                </a:solidFill>
              </a:rPr>
              <a:t>HEATED BUILD PLATE</a:t>
            </a:r>
            <a:br>
              <a:rPr lang="en-US" sz="1000" dirty="0">
                <a:solidFill>
                  <a:schemeClr val="bg1"/>
                </a:solidFill>
              </a:rPr>
            </a:br>
            <a:endParaRPr lang="en-US" sz="1000" dirty="0">
              <a:solidFill>
                <a:schemeClr val="bg1"/>
              </a:solidFill>
            </a:endParaRPr>
          </a:p>
        </p:txBody>
      </p:sp>
      <p:sp>
        <p:nvSpPr>
          <p:cNvPr id="63" name="TextBox 62">
            <a:extLst>
              <a:ext uri="{FF2B5EF4-FFF2-40B4-BE49-F238E27FC236}">
                <a16:creationId xmlns:a16="http://schemas.microsoft.com/office/drawing/2014/main" id="{A3211167-36A7-A274-376D-3C658362835F}"/>
              </a:ext>
            </a:extLst>
          </p:cNvPr>
          <p:cNvSpPr txBox="1"/>
          <p:nvPr/>
        </p:nvSpPr>
        <p:spPr>
          <a:xfrm>
            <a:off x="8608387" y="2822759"/>
            <a:ext cx="1237290" cy="246221"/>
          </a:xfrm>
          <a:prstGeom prst="rect">
            <a:avLst/>
          </a:prstGeom>
          <a:noFill/>
        </p:spPr>
        <p:txBody>
          <a:bodyPr wrap="square">
            <a:spAutoFit/>
          </a:bodyPr>
          <a:lstStyle/>
          <a:p>
            <a:r>
              <a:rPr lang="en-US" sz="1000" dirty="0">
                <a:solidFill>
                  <a:schemeClr val="bg1"/>
                </a:solidFill>
              </a:rPr>
              <a:t>REGOLITHSTORAGE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58677" y="1067105"/>
            <a:ext cx="304495" cy="400507"/>
          </a:xfrm>
          <a:prstGeom prst="roundRect">
            <a:avLst>
              <a:gd name="adj" fmla="val 300300"/>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t="-43" b="-43"/>
          <a:stretch/>
        </p:blipFill>
        <p:spPr>
          <a:xfrm>
            <a:off x="11444630" y="1181405"/>
            <a:ext cx="133502" cy="152705"/>
          </a:xfrm>
          <a:prstGeom prst="rect">
            <a:avLst/>
          </a:prstGeom>
        </p:spPr>
      </p:pic>
      <p:sp>
        <p:nvSpPr>
          <p:cNvPr id="13" name="Shape 9"/>
          <p:cNvSpPr/>
          <p:nvPr/>
        </p:nvSpPr>
        <p:spPr>
          <a:xfrm>
            <a:off x="11339474" y="1772107"/>
            <a:ext cx="342900" cy="400507"/>
          </a:xfrm>
          <a:prstGeom prst="roundRect">
            <a:avLst>
              <a:gd name="adj" fmla="val 266667"/>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l="-33" r="-33"/>
          <a:stretch/>
        </p:blipFill>
        <p:spPr>
          <a:xfrm>
            <a:off x="11425428" y="1886407"/>
            <a:ext cx="171907"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17" name="Shape 11"/>
          <p:cNvSpPr/>
          <p:nvPr/>
        </p:nvSpPr>
        <p:spPr>
          <a:xfrm>
            <a:off x="11339474" y="3181198"/>
            <a:ext cx="342900" cy="400507"/>
          </a:xfrm>
          <a:prstGeom prst="roundRect">
            <a:avLst>
              <a:gd name="adj" fmla="val 266667"/>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l="-33" r="-33"/>
          <a:stretch/>
        </p:blipFill>
        <p:spPr>
          <a:xfrm>
            <a:off x="11425428" y="3295498"/>
            <a:ext cx="171907"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12/25</a:t>
            </a:r>
            <a:endParaRPr lang="en-US" sz="1000" dirty="0"/>
          </a:p>
        </p:txBody>
      </p:sp>
      <p:sp>
        <p:nvSpPr>
          <p:cNvPr id="23" name="Text 16"/>
          <p:cNvSpPr txBox="1"/>
          <p:nvPr/>
        </p:nvSpPr>
        <p:spPr>
          <a:xfrm>
            <a:off x="381305" y="733349"/>
            <a:ext cx="6010351"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Foam Packaging Processor Module</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561795"/>
          </a:xfrm>
          <a:prstGeom prst="rect">
            <a:avLst/>
          </a:prstGeom>
          <a:solidFill>
            <a:srgbClr val="141414">
              <a:alpha val="70000"/>
            </a:srgbClr>
          </a:solidFill>
          <a:ln/>
        </p:spPr>
      </p:sp>
      <p:sp>
        <p:nvSpPr>
          <p:cNvPr id="26" name="Shape 19"/>
          <p:cNvSpPr/>
          <p:nvPr/>
        </p:nvSpPr>
        <p:spPr>
          <a:xfrm>
            <a:off x="381305" y="1485900"/>
            <a:ext cx="28346" cy="1561795"/>
          </a:xfrm>
          <a:prstGeom prst="rect">
            <a:avLst/>
          </a:prstGeom>
          <a:solidFill>
            <a:srgbClr val="FF6832"/>
          </a:solidFill>
          <a:ln/>
        </p:spPr>
      </p:sp>
      <p:sp>
        <p:nvSpPr>
          <p:cNvPr id="27" name="Text 20"/>
          <p:cNvSpPr txBox="1"/>
          <p:nvPr/>
        </p:nvSpPr>
        <p:spPr>
          <a:xfrm>
            <a:off x="562356" y="1657807"/>
            <a:ext cx="20482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Process Overview</a:t>
            </a:r>
            <a:endParaRPr lang="en-US" sz="1500" dirty="0"/>
          </a:p>
        </p:txBody>
      </p:sp>
      <p:sp>
        <p:nvSpPr>
          <p:cNvPr id="28" name="Text 21"/>
          <p:cNvSpPr txBox="1"/>
          <p:nvPr/>
        </p:nvSpPr>
        <p:spPr>
          <a:xfrm>
            <a:off x="562356" y="2000707"/>
            <a:ext cx="4696358"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Transforms bulky foam waste (Zotek F30, Plastazote LD45 FR) into useful insulation materials, protective padding, and structural blocks through shredding, binding, and reforming processes.</a:t>
            </a:r>
            <a:endParaRPr lang="en-US" sz="1200" dirty="0"/>
          </a:p>
        </p:txBody>
      </p:sp>
      <p:sp>
        <p:nvSpPr>
          <p:cNvPr id="29" name="Shape 22"/>
          <p:cNvSpPr/>
          <p:nvPr/>
        </p:nvSpPr>
        <p:spPr>
          <a:xfrm>
            <a:off x="381305" y="3276295"/>
            <a:ext cx="4914900" cy="1790395"/>
          </a:xfrm>
          <a:prstGeom prst="rect">
            <a:avLst/>
          </a:prstGeom>
          <a:solidFill>
            <a:srgbClr val="141414">
              <a:alpha val="70000"/>
            </a:srgbClr>
          </a:solidFill>
          <a:ln/>
        </p:spPr>
      </p:sp>
      <p:sp>
        <p:nvSpPr>
          <p:cNvPr id="30" name="Shape 23"/>
          <p:cNvSpPr/>
          <p:nvPr/>
        </p:nvSpPr>
        <p:spPr>
          <a:xfrm>
            <a:off x="381305" y="3276295"/>
            <a:ext cx="28346" cy="1790395"/>
          </a:xfrm>
          <a:prstGeom prst="rect">
            <a:avLst/>
          </a:prstGeom>
          <a:solidFill>
            <a:srgbClr val="FF6832"/>
          </a:solidFill>
          <a:ln/>
        </p:spPr>
      </p:sp>
      <p:sp>
        <p:nvSpPr>
          <p:cNvPr id="31" name="Text 24"/>
          <p:cNvSpPr txBox="1"/>
          <p:nvPr/>
        </p:nvSpPr>
        <p:spPr>
          <a:xfrm>
            <a:off x="562356" y="3448202"/>
            <a:ext cx="270571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Technical Specifications</a:t>
            </a:r>
            <a:endParaRPr lang="en-US" sz="1500" dirty="0"/>
          </a:p>
        </p:txBody>
      </p:sp>
      <p:sp>
        <p:nvSpPr>
          <p:cNvPr id="32" name="Text 25"/>
          <p:cNvSpPr txBox="1"/>
          <p:nvPr/>
        </p:nvSpPr>
        <p:spPr>
          <a:xfrm>
            <a:off x="771754" y="3791102"/>
            <a:ext cx="36576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Processing capacity: 20-50 kg/day (Zotek F30)</a:t>
            </a:r>
            <a:endParaRPr lang="en-US" sz="1200" dirty="0"/>
          </a:p>
        </p:txBody>
      </p:sp>
      <p:sp>
        <p:nvSpPr>
          <p:cNvPr id="33" name="Text 26"/>
          <p:cNvSpPr txBox="1"/>
          <p:nvPr/>
        </p:nvSpPr>
        <p:spPr>
          <a:xfrm>
            <a:off x="771754" y="4019702"/>
            <a:ext cx="379110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Volume reduction: 60-80% of original packaging</a:t>
            </a:r>
            <a:endParaRPr lang="en-US" sz="1200" dirty="0"/>
          </a:p>
        </p:txBody>
      </p:sp>
      <p:sp>
        <p:nvSpPr>
          <p:cNvPr id="34" name="Text 27"/>
          <p:cNvSpPr txBox="1"/>
          <p:nvPr/>
        </p:nvSpPr>
        <p:spPr>
          <a:xfrm>
            <a:off x="771754" y="4248302"/>
            <a:ext cx="333390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Power usage: 0.3-0.7 kW during operation</a:t>
            </a:r>
            <a:endParaRPr lang="en-US" sz="1200" dirty="0"/>
          </a:p>
        </p:txBody>
      </p:sp>
      <p:sp>
        <p:nvSpPr>
          <p:cNvPr id="35" name="Text 28"/>
          <p:cNvSpPr txBox="1"/>
          <p:nvPr/>
        </p:nvSpPr>
        <p:spPr>
          <a:xfrm>
            <a:off x="771754" y="4476902"/>
            <a:ext cx="3972154"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Thermal binding option using pyrolysis byproducts</a:t>
            </a:r>
            <a:endParaRPr lang="en-US" sz="1200" dirty="0"/>
          </a:p>
        </p:txBody>
      </p:sp>
      <p:sp>
        <p:nvSpPr>
          <p:cNvPr id="36" name="Text 29"/>
          <p:cNvSpPr txBox="1"/>
          <p:nvPr/>
        </p:nvSpPr>
        <p:spPr>
          <a:xfrm>
            <a:off x="771754" y="4705502"/>
            <a:ext cx="34582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Cold-press capability for non-melting foams</a:t>
            </a:r>
            <a:endParaRPr lang="en-US" sz="1200" dirty="0"/>
          </a:p>
        </p:txBody>
      </p:sp>
      <p:sp>
        <p:nvSpPr>
          <p:cNvPr id="37" name="Shape 30"/>
          <p:cNvSpPr/>
          <p:nvPr/>
        </p:nvSpPr>
        <p:spPr>
          <a:xfrm>
            <a:off x="476193" y="4981650"/>
            <a:ext cx="4914900" cy="1362457"/>
          </a:xfrm>
          <a:prstGeom prst="rect">
            <a:avLst/>
          </a:prstGeom>
          <a:solidFill>
            <a:srgbClr val="141414">
              <a:alpha val="70000"/>
            </a:srgbClr>
          </a:solidFill>
          <a:ln/>
        </p:spPr>
      </p:sp>
      <p:sp>
        <p:nvSpPr>
          <p:cNvPr id="38" name="Shape 31"/>
          <p:cNvSpPr/>
          <p:nvPr/>
        </p:nvSpPr>
        <p:spPr>
          <a:xfrm>
            <a:off x="381304" y="5296205"/>
            <a:ext cx="45719" cy="885141"/>
          </a:xfrm>
          <a:prstGeom prst="rect">
            <a:avLst/>
          </a:prstGeom>
          <a:solidFill>
            <a:srgbClr val="FF6832"/>
          </a:solidFill>
          <a:ln/>
        </p:spPr>
      </p:sp>
      <p:sp>
        <p:nvSpPr>
          <p:cNvPr id="39" name="Text 32"/>
          <p:cNvSpPr txBox="1"/>
          <p:nvPr/>
        </p:nvSpPr>
        <p:spPr>
          <a:xfrm>
            <a:off x="661569" y="5004511"/>
            <a:ext cx="14767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Key Outputs</a:t>
            </a:r>
            <a:endParaRPr lang="en-US" sz="1500" dirty="0"/>
          </a:p>
        </p:txBody>
      </p:sp>
      <p:sp>
        <p:nvSpPr>
          <p:cNvPr id="40" name="Text 33"/>
          <p:cNvSpPr txBox="1"/>
          <p:nvPr/>
        </p:nvSpPr>
        <p:spPr>
          <a:xfrm>
            <a:off x="795528" y="5258852"/>
            <a:ext cx="35341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Thermal insulation panels (R-value: 5.2/inch)</a:t>
            </a:r>
            <a:endParaRPr lang="en-US" sz="1200" dirty="0"/>
          </a:p>
        </p:txBody>
      </p:sp>
      <p:sp>
        <p:nvSpPr>
          <p:cNvPr id="41" name="Text 34"/>
          <p:cNvSpPr txBox="1"/>
          <p:nvPr/>
        </p:nvSpPr>
        <p:spPr>
          <a:xfrm>
            <a:off x="794867" y="5441136"/>
            <a:ext cx="3258007"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Impact-absorbing padding for equipment</a:t>
            </a:r>
            <a:endParaRPr lang="en-US" sz="1200" dirty="0"/>
          </a:p>
        </p:txBody>
      </p:sp>
      <p:sp>
        <p:nvSpPr>
          <p:cNvPr id="42" name="Text 35"/>
          <p:cNvSpPr txBox="1"/>
          <p:nvPr/>
        </p:nvSpPr>
        <p:spPr>
          <a:xfrm>
            <a:off x="794867" y="5661964"/>
            <a:ext cx="32671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Moisture-resistant packaging for samples</a:t>
            </a:r>
            <a:endParaRPr lang="en-US" sz="1200" dirty="0"/>
          </a:p>
        </p:txBody>
      </p:sp>
      <p:sp>
        <p:nvSpPr>
          <p:cNvPr id="43" name="Text 36"/>
          <p:cNvSpPr txBox="1"/>
          <p:nvPr/>
        </p:nvSpPr>
        <p:spPr>
          <a:xfrm>
            <a:off x="771754" y="5867896"/>
            <a:ext cx="35817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Acoustic damping materials for habitat zones</a:t>
            </a:r>
            <a:endParaRPr lang="en-US" sz="1200" dirty="0"/>
          </a:p>
        </p:txBody>
      </p:sp>
      <p:sp>
        <p:nvSpPr>
          <p:cNvPr id="44" name="Text 37"/>
          <p:cNvSpPr txBox="1"/>
          <p:nvPr/>
        </p:nvSpPr>
        <p:spPr>
          <a:xfrm>
            <a:off x="771754" y="6096305"/>
            <a:ext cx="33439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Structural filler for composite components</a:t>
            </a:r>
            <a:endParaRPr lang="en-US" sz="1200" dirty="0"/>
          </a:p>
        </p:txBody>
      </p:sp>
      <p:sp>
        <p:nvSpPr>
          <p:cNvPr id="45" name="Shape 38"/>
          <p:cNvSpPr/>
          <p:nvPr/>
        </p:nvSpPr>
        <p:spPr>
          <a:xfrm>
            <a:off x="5753405" y="1485900"/>
            <a:ext cx="4914900" cy="4839005"/>
          </a:xfrm>
          <a:prstGeom prst="rect">
            <a:avLst/>
          </a:prstGeom>
          <a:noFill/>
          <a:ln w="12700">
            <a:solidFill>
              <a:srgbClr val="FF6432">
                <a:alpha val="40000"/>
              </a:srgbClr>
            </a:solidFill>
            <a:prstDash val="solid"/>
          </a:ln>
        </p:spPr>
      </p:sp>
      <p:sp>
        <p:nvSpPr>
          <p:cNvPr id="46" name="Text 39"/>
          <p:cNvSpPr txBox="1"/>
          <p:nvPr/>
        </p:nvSpPr>
        <p:spPr>
          <a:xfrm>
            <a:off x="5915254" y="1657807"/>
            <a:ext cx="2009851"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FOAM PROCESSOR CONFIGURATION</a:t>
            </a:r>
            <a:endParaRPr lang="en-US" sz="900" dirty="0">
              <a:solidFill>
                <a:schemeClr val="bg1"/>
              </a:solidFill>
            </a:endParaRPr>
          </a:p>
        </p:txBody>
      </p:sp>
      <p:pic>
        <p:nvPicPr>
          <p:cNvPr id="47" name="Image 5" descr="preencoded.png"/>
          <p:cNvPicPr>
            <a:picLocks noChangeAspect="1"/>
          </p:cNvPicPr>
          <p:nvPr/>
        </p:nvPicPr>
        <p:blipFill>
          <a:blip r:embed="rId8"/>
          <a:srcRect l="-215" r="-215"/>
          <a:stretch/>
        </p:blipFill>
        <p:spPr>
          <a:xfrm>
            <a:off x="5915254" y="2762402"/>
            <a:ext cx="4591202" cy="3047695"/>
          </a:xfrm>
          <a:prstGeom prst="rect">
            <a:avLst/>
          </a:prstGeom>
        </p:spPr>
      </p:pic>
      <p:sp>
        <p:nvSpPr>
          <p:cNvPr id="48" name="Shape 40"/>
          <p:cNvSpPr/>
          <p:nvPr/>
        </p:nvSpPr>
        <p:spPr>
          <a:xfrm>
            <a:off x="5938114" y="5695798"/>
            <a:ext cx="4591202" cy="533095"/>
          </a:xfrm>
          <a:prstGeom prst="rect">
            <a:avLst/>
          </a:prstGeom>
          <a:solidFill>
            <a:srgbClr val="000000">
              <a:alpha val="70000"/>
            </a:srgbClr>
          </a:solidFill>
          <a:ln/>
        </p:spPr>
      </p:sp>
      <p:sp>
        <p:nvSpPr>
          <p:cNvPr id="49" name="Text 41"/>
          <p:cNvSpPr txBox="1"/>
          <p:nvPr/>
        </p:nvSpPr>
        <p:spPr>
          <a:xfrm>
            <a:off x="6029554" y="5809779"/>
            <a:ext cx="4448556" cy="286207"/>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Schematic of Foam Processor transforming Zotek F30 packaging into usable products</a:t>
            </a:r>
            <a:endParaRPr lang="en-US" sz="900" dirty="0"/>
          </a:p>
        </p:txBody>
      </p:sp>
      <p:sp>
        <p:nvSpPr>
          <p:cNvPr id="51" name="TextBox 50">
            <a:extLst>
              <a:ext uri="{FF2B5EF4-FFF2-40B4-BE49-F238E27FC236}">
                <a16:creationId xmlns:a16="http://schemas.microsoft.com/office/drawing/2014/main" id="{83217DB2-C66E-69D3-2F03-189EC9BDD52F}"/>
              </a:ext>
            </a:extLst>
          </p:cNvPr>
          <p:cNvSpPr txBox="1"/>
          <p:nvPr/>
        </p:nvSpPr>
        <p:spPr>
          <a:xfrm>
            <a:off x="8767732" y="4257843"/>
            <a:ext cx="1153668" cy="400110"/>
          </a:xfrm>
          <a:prstGeom prst="rect">
            <a:avLst/>
          </a:prstGeom>
          <a:noFill/>
        </p:spPr>
        <p:txBody>
          <a:bodyPr wrap="square">
            <a:spAutoFit/>
          </a:bodyPr>
          <a:lstStyle/>
          <a:p>
            <a:r>
              <a:rPr lang="en-US" sz="1000" dirty="0">
                <a:solidFill>
                  <a:schemeClr val="bg1"/>
                </a:solidFill>
              </a:rPr>
              <a:t>OUTPUT</a:t>
            </a:r>
            <a:br>
              <a:rPr lang="en-US" sz="1000" dirty="0">
                <a:solidFill>
                  <a:schemeClr val="bg1"/>
                </a:solidFill>
              </a:rPr>
            </a:br>
            <a:endParaRPr lang="en-US" sz="1000" dirty="0">
              <a:solidFill>
                <a:schemeClr val="bg1"/>
              </a:solidFill>
            </a:endParaRPr>
          </a:p>
        </p:txBody>
      </p:sp>
      <p:sp>
        <p:nvSpPr>
          <p:cNvPr id="53" name="TextBox 52">
            <a:extLst>
              <a:ext uri="{FF2B5EF4-FFF2-40B4-BE49-F238E27FC236}">
                <a16:creationId xmlns:a16="http://schemas.microsoft.com/office/drawing/2014/main" id="{7082F411-70DB-225C-F045-DFE6CC0BA359}"/>
              </a:ext>
            </a:extLst>
          </p:cNvPr>
          <p:cNvSpPr txBox="1"/>
          <p:nvPr/>
        </p:nvSpPr>
        <p:spPr>
          <a:xfrm>
            <a:off x="9583873" y="4171797"/>
            <a:ext cx="806452" cy="400110"/>
          </a:xfrm>
          <a:prstGeom prst="rect">
            <a:avLst/>
          </a:prstGeom>
          <a:noFill/>
        </p:spPr>
        <p:txBody>
          <a:bodyPr wrap="square">
            <a:spAutoFit/>
          </a:bodyPr>
          <a:lstStyle/>
          <a:p>
            <a:r>
              <a:rPr lang="en-US" sz="1000" dirty="0">
                <a:solidFill>
                  <a:schemeClr val="bg1"/>
                </a:solidFill>
              </a:rPr>
              <a:t>PROCESSED</a:t>
            </a:r>
            <a:br>
              <a:rPr lang="en-US" sz="1000" dirty="0">
                <a:solidFill>
                  <a:schemeClr val="bg1"/>
                </a:solidFill>
              </a:rPr>
            </a:br>
            <a:endParaRPr lang="en-US" sz="1000" dirty="0">
              <a:solidFill>
                <a:schemeClr val="bg1"/>
              </a:solidFill>
            </a:endParaRPr>
          </a:p>
        </p:txBody>
      </p:sp>
      <p:sp>
        <p:nvSpPr>
          <p:cNvPr id="55" name="TextBox 54">
            <a:extLst>
              <a:ext uri="{FF2B5EF4-FFF2-40B4-BE49-F238E27FC236}">
                <a16:creationId xmlns:a16="http://schemas.microsoft.com/office/drawing/2014/main" id="{17C0DCCE-E0D2-5E80-C97C-02558125E9F8}"/>
              </a:ext>
            </a:extLst>
          </p:cNvPr>
          <p:cNvSpPr txBox="1"/>
          <p:nvPr/>
        </p:nvSpPr>
        <p:spPr>
          <a:xfrm>
            <a:off x="8586536" y="3542980"/>
            <a:ext cx="568454" cy="400110"/>
          </a:xfrm>
          <a:prstGeom prst="rect">
            <a:avLst/>
          </a:prstGeom>
          <a:noFill/>
        </p:spPr>
        <p:txBody>
          <a:bodyPr wrap="square">
            <a:spAutoFit/>
          </a:bodyPr>
          <a:lstStyle/>
          <a:p>
            <a:r>
              <a:rPr lang="en-US" sz="1000" dirty="0">
                <a:solidFill>
                  <a:schemeClr val="bg1"/>
                </a:solidFill>
              </a:rPr>
              <a:t>PRESS</a:t>
            </a:r>
            <a:br>
              <a:rPr lang="en-US" sz="1000" dirty="0">
                <a:solidFill>
                  <a:schemeClr val="bg1"/>
                </a:solidFill>
              </a:rPr>
            </a:br>
            <a:endParaRPr lang="en-US" sz="1000" dirty="0">
              <a:solidFill>
                <a:schemeClr val="bg1"/>
              </a:solidFill>
            </a:endParaRPr>
          </a:p>
        </p:txBody>
      </p:sp>
      <p:sp>
        <p:nvSpPr>
          <p:cNvPr id="57" name="TextBox 56">
            <a:extLst>
              <a:ext uri="{FF2B5EF4-FFF2-40B4-BE49-F238E27FC236}">
                <a16:creationId xmlns:a16="http://schemas.microsoft.com/office/drawing/2014/main" id="{71440FC3-011A-41BA-BC39-6E15E4592CE8}"/>
              </a:ext>
            </a:extLst>
          </p:cNvPr>
          <p:cNvSpPr txBox="1"/>
          <p:nvPr/>
        </p:nvSpPr>
        <p:spPr>
          <a:xfrm>
            <a:off x="7967487" y="3458078"/>
            <a:ext cx="710184" cy="523220"/>
          </a:xfrm>
          <a:prstGeom prst="rect">
            <a:avLst/>
          </a:prstGeom>
          <a:noFill/>
        </p:spPr>
        <p:txBody>
          <a:bodyPr wrap="square">
            <a:spAutoFit/>
          </a:bodyPr>
          <a:lstStyle/>
          <a:p>
            <a:r>
              <a:rPr lang="en-US" sz="1000" dirty="0">
                <a:solidFill>
                  <a:schemeClr val="bg1"/>
                </a:solidFill>
              </a:rPr>
              <a:t>BINDER</a:t>
            </a:r>
            <a:br>
              <a:rPr lang="en-US" dirty="0"/>
            </a:br>
            <a:endParaRPr lang="en-US" dirty="0"/>
          </a:p>
        </p:txBody>
      </p:sp>
      <p:sp>
        <p:nvSpPr>
          <p:cNvPr id="59" name="TextBox 58">
            <a:extLst>
              <a:ext uri="{FF2B5EF4-FFF2-40B4-BE49-F238E27FC236}">
                <a16:creationId xmlns:a16="http://schemas.microsoft.com/office/drawing/2014/main" id="{4A4BBE00-F4B2-A6C2-48EC-98C083199712}"/>
              </a:ext>
            </a:extLst>
          </p:cNvPr>
          <p:cNvSpPr txBox="1"/>
          <p:nvPr/>
        </p:nvSpPr>
        <p:spPr>
          <a:xfrm>
            <a:off x="7210896" y="3466888"/>
            <a:ext cx="863144" cy="400110"/>
          </a:xfrm>
          <a:prstGeom prst="rect">
            <a:avLst/>
          </a:prstGeom>
          <a:noFill/>
        </p:spPr>
        <p:txBody>
          <a:bodyPr wrap="square">
            <a:spAutoFit/>
          </a:bodyPr>
          <a:lstStyle/>
          <a:p>
            <a:r>
              <a:rPr lang="en-US" sz="1000" dirty="0">
                <a:solidFill>
                  <a:schemeClr val="bg1"/>
                </a:solidFill>
              </a:rPr>
              <a:t>SHREDDER</a:t>
            </a:r>
            <a:br>
              <a:rPr lang="en-US" sz="1000" dirty="0">
                <a:solidFill>
                  <a:schemeClr val="bg1"/>
                </a:solidFill>
              </a:rPr>
            </a:br>
            <a:endParaRPr lang="en-US" sz="1000" dirty="0">
              <a:solidFill>
                <a:schemeClr val="bg1"/>
              </a:solidFill>
            </a:endParaRPr>
          </a:p>
        </p:txBody>
      </p:sp>
      <p:sp>
        <p:nvSpPr>
          <p:cNvPr id="61" name="TextBox 60">
            <a:extLst>
              <a:ext uri="{FF2B5EF4-FFF2-40B4-BE49-F238E27FC236}">
                <a16:creationId xmlns:a16="http://schemas.microsoft.com/office/drawing/2014/main" id="{E1D69D70-ABFC-7FD0-D7AC-AF8834D6314C}"/>
              </a:ext>
            </a:extLst>
          </p:cNvPr>
          <p:cNvSpPr txBox="1"/>
          <p:nvPr/>
        </p:nvSpPr>
        <p:spPr>
          <a:xfrm>
            <a:off x="7170433" y="3200539"/>
            <a:ext cx="568454" cy="400110"/>
          </a:xfrm>
          <a:prstGeom prst="rect">
            <a:avLst/>
          </a:prstGeom>
          <a:noFill/>
        </p:spPr>
        <p:txBody>
          <a:bodyPr wrap="square">
            <a:spAutoFit/>
          </a:bodyPr>
          <a:lstStyle/>
          <a:p>
            <a:r>
              <a:rPr lang="en-US" sz="1000" dirty="0">
                <a:solidFill>
                  <a:schemeClr val="bg1"/>
                </a:solidFill>
              </a:rPr>
              <a:t>INPUT</a:t>
            </a:r>
            <a:br>
              <a:rPr lang="en-US" sz="1000" dirty="0">
                <a:solidFill>
                  <a:schemeClr val="bg1"/>
                </a:solidFill>
              </a:rPr>
            </a:br>
            <a:endParaRPr lang="en-US" sz="1000" dirty="0">
              <a:solidFill>
                <a:schemeClr val="bg1"/>
              </a:solidFill>
            </a:endParaRPr>
          </a:p>
        </p:txBody>
      </p:sp>
      <p:sp>
        <p:nvSpPr>
          <p:cNvPr id="63" name="TextBox 62">
            <a:extLst>
              <a:ext uri="{FF2B5EF4-FFF2-40B4-BE49-F238E27FC236}">
                <a16:creationId xmlns:a16="http://schemas.microsoft.com/office/drawing/2014/main" id="{11A6A9FF-A662-D250-8262-A7A21953B92F}"/>
              </a:ext>
            </a:extLst>
          </p:cNvPr>
          <p:cNvSpPr txBox="1"/>
          <p:nvPr/>
        </p:nvSpPr>
        <p:spPr>
          <a:xfrm>
            <a:off x="6265177" y="3109148"/>
            <a:ext cx="891490" cy="400110"/>
          </a:xfrm>
          <a:prstGeom prst="rect">
            <a:avLst/>
          </a:prstGeom>
          <a:noFill/>
        </p:spPr>
        <p:txBody>
          <a:bodyPr wrap="square">
            <a:spAutoFit/>
          </a:bodyPr>
          <a:lstStyle/>
          <a:p>
            <a:r>
              <a:rPr lang="en-US" sz="1000" dirty="0">
                <a:solidFill>
                  <a:schemeClr val="bg1"/>
                </a:solidFill>
              </a:rPr>
              <a:t>RAW FOAM</a:t>
            </a:r>
            <a:br>
              <a:rPr lang="en-US" sz="1000" dirty="0">
                <a:solidFill>
                  <a:schemeClr val="bg1"/>
                </a:solidFill>
              </a:rPr>
            </a:br>
            <a:endParaRPr lang="en-US" sz="1000" dirty="0">
              <a:solidFill>
                <a:schemeClr val="bg1"/>
              </a:solidFill>
            </a:endParaRPr>
          </a:p>
        </p:txBody>
      </p:sp>
      <p:sp>
        <p:nvSpPr>
          <p:cNvPr id="65" name="TextBox 64">
            <a:extLst>
              <a:ext uri="{FF2B5EF4-FFF2-40B4-BE49-F238E27FC236}">
                <a16:creationId xmlns:a16="http://schemas.microsoft.com/office/drawing/2014/main" id="{D1B4D9DB-9D9C-12DD-1A35-6513FF0BF4A2}"/>
              </a:ext>
            </a:extLst>
          </p:cNvPr>
          <p:cNvSpPr txBox="1"/>
          <p:nvPr/>
        </p:nvSpPr>
        <p:spPr>
          <a:xfrm>
            <a:off x="7221822" y="4505447"/>
            <a:ext cx="976657" cy="400110"/>
          </a:xfrm>
          <a:prstGeom prst="rect">
            <a:avLst/>
          </a:prstGeom>
          <a:noFill/>
        </p:spPr>
        <p:txBody>
          <a:bodyPr wrap="square">
            <a:spAutoFit/>
          </a:bodyPr>
          <a:lstStyle/>
          <a:p>
            <a:r>
              <a:rPr lang="en-US" sz="1000" dirty="0">
                <a:solidFill>
                  <a:schemeClr val="bg1"/>
                </a:solidFill>
              </a:rPr>
              <a:t>CONTROL UI</a:t>
            </a:r>
            <a:br>
              <a:rPr lang="en-US" sz="1000" dirty="0">
                <a:solidFill>
                  <a:schemeClr val="bg1"/>
                </a:solidFill>
              </a:rPr>
            </a:br>
            <a:endParaRPr lang="en-US" sz="10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39474" y="1067105"/>
            <a:ext cx="342900" cy="400507"/>
          </a:xfrm>
          <a:prstGeom prst="roundRect">
            <a:avLst>
              <a:gd name="adj" fmla="val 266667"/>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l="-33" r="-33"/>
          <a:stretch/>
        </p:blipFill>
        <p:spPr>
          <a:xfrm>
            <a:off x="11425428" y="1181405"/>
            <a:ext cx="171907" cy="152705"/>
          </a:xfrm>
          <a:prstGeom prst="rect">
            <a:avLst/>
          </a:prstGeom>
        </p:spPr>
      </p:pic>
      <p:sp>
        <p:nvSpPr>
          <p:cNvPr id="13" name="Shape 9"/>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17" name="Shape 11"/>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13/25</a:t>
            </a:r>
            <a:endParaRPr lang="en-US" sz="1000" dirty="0"/>
          </a:p>
        </p:txBody>
      </p:sp>
      <p:sp>
        <p:nvSpPr>
          <p:cNvPr id="23" name="Text 16"/>
          <p:cNvSpPr txBox="1"/>
          <p:nvPr/>
        </p:nvSpPr>
        <p:spPr>
          <a:xfrm>
            <a:off x="381305" y="733349"/>
            <a:ext cx="5106010"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Control Interface &amp; Telemetry</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561795"/>
          </a:xfrm>
          <a:prstGeom prst="rect">
            <a:avLst/>
          </a:prstGeom>
          <a:solidFill>
            <a:srgbClr val="141414">
              <a:alpha val="70000"/>
            </a:srgbClr>
          </a:solidFill>
          <a:ln/>
        </p:spPr>
      </p:sp>
      <p:sp>
        <p:nvSpPr>
          <p:cNvPr id="26" name="Shape 19"/>
          <p:cNvSpPr/>
          <p:nvPr/>
        </p:nvSpPr>
        <p:spPr>
          <a:xfrm>
            <a:off x="381305" y="1485900"/>
            <a:ext cx="28346" cy="1561795"/>
          </a:xfrm>
          <a:prstGeom prst="rect">
            <a:avLst/>
          </a:prstGeom>
          <a:solidFill>
            <a:srgbClr val="FF6832"/>
          </a:solidFill>
          <a:ln/>
        </p:spPr>
      </p:sp>
      <p:sp>
        <p:nvSpPr>
          <p:cNvPr id="27" name="Text 20"/>
          <p:cNvSpPr txBox="1"/>
          <p:nvPr/>
        </p:nvSpPr>
        <p:spPr>
          <a:xfrm>
            <a:off x="562356" y="1657807"/>
            <a:ext cx="200985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System Overview</a:t>
            </a:r>
            <a:endParaRPr lang="en-US" sz="1500" dirty="0"/>
          </a:p>
        </p:txBody>
      </p:sp>
      <p:sp>
        <p:nvSpPr>
          <p:cNvPr id="28" name="Text 21"/>
          <p:cNvSpPr txBox="1"/>
          <p:nvPr/>
        </p:nvSpPr>
        <p:spPr>
          <a:xfrm>
            <a:off x="562356" y="2000707"/>
            <a:ext cx="4629607"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Centralized monitoring and control system that integrates all recycling modules through a unified interface. Provides real-time data visualization, predictive maintenance alerts, and resource utilization tracking.</a:t>
            </a:r>
            <a:endParaRPr lang="en-US" sz="1200" dirty="0"/>
          </a:p>
        </p:txBody>
      </p:sp>
      <p:sp>
        <p:nvSpPr>
          <p:cNvPr id="29" name="Shape 22"/>
          <p:cNvSpPr/>
          <p:nvPr/>
        </p:nvSpPr>
        <p:spPr>
          <a:xfrm>
            <a:off x="381305" y="3276295"/>
            <a:ext cx="4914900" cy="2018995"/>
          </a:xfrm>
          <a:prstGeom prst="rect">
            <a:avLst/>
          </a:prstGeom>
          <a:solidFill>
            <a:srgbClr val="141414">
              <a:alpha val="70000"/>
            </a:srgbClr>
          </a:solidFill>
          <a:ln/>
        </p:spPr>
      </p:sp>
      <p:sp>
        <p:nvSpPr>
          <p:cNvPr id="30" name="Shape 23"/>
          <p:cNvSpPr/>
          <p:nvPr/>
        </p:nvSpPr>
        <p:spPr>
          <a:xfrm>
            <a:off x="381305" y="3276295"/>
            <a:ext cx="28346" cy="2018995"/>
          </a:xfrm>
          <a:prstGeom prst="rect">
            <a:avLst/>
          </a:prstGeom>
          <a:solidFill>
            <a:srgbClr val="FF6832"/>
          </a:solidFill>
          <a:ln/>
        </p:spPr>
      </p:sp>
      <p:sp>
        <p:nvSpPr>
          <p:cNvPr id="31" name="Text 24"/>
          <p:cNvSpPr txBox="1"/>
          <p:nvPr/>
        </p:nvSpPr>
        <p:spPr>
          <a:xfrm>
            <a:off x="562356" y="3448202"/>
            <a:ext cx="28483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Key Performance Metrics</a:t>
            </a:r>
            <a:endParaRPr lang="en-US" sz="1500" dirty="0"/>
          </a:p>
        </p:txBody>
      </p:sp>
      <p:sp>
        <p:nvSpPr>
          <p:cNvPr id="32" name="Text 25"/>
          <p:cNvSpPr txBox="1"/>
          <p:nvPr/>
        </p:nvSpPr>
        <p:spPr>
          <a:xfrm>
            <a:off x="771754" y="3791102"/>
            <a:ext cx="261061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Process throughput: 5-25 kg/day</a:t>
            </a:r>
            <a:endParaRPr lang="en-US" sz="1200" dirty="0"/>
          </a:p>
        </p:txBody>
      </p:sp>
      <p:sp>
        <p:nvSpPr>
          <p:cNvPr id="33" name="Text 26"/>
          <p:cNvSpPr txBox="1"/>
          <p:nvPr/>
        </p:nvSpPr>
        <p:spPr>
          <a:xfrm>
            <a:off x="771754" y="4019702"/>
            <a:ext cx="339151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Energy consumption monitoring (±0.1 kW)</a:t>
            </a:r>
            <a:endParaRPr lang="en-US" sz="1200" dirty="0"/>
          </a:p>
        </p:txBody>
      </p:sp>
      <p:sp>
        <p:nvSpPr>
          <p:cNvPr id="34" name="Text 27"/>
          <p:cNvSpPr txBox="1"/>
          <p:nvPr/>
        </p:nvSpPr>
        <p:spPr>
          <a:xfrm>
            <a:off x="771754" y="4248302"/>
            <a:ext cx="29718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Temperature control (±2°C precision)</a:t>
            </a:r>
            <a:endParaRPr lang="en-US" sz="1200" dirty="0"/>
          </a:p>
        </p:txBody>
      </p:sp>
      <p:sp>
        <p:nvSpPr>
          <p:cNvPr id="35" name="Text 28"/>
          <p:cNvSpPr txBox="1"/>
          <p:nvPr/>
        </p:nvSpPr>
        <p:spPr>
          <a:xfrm>
            <a:off x="771754" y="4476902"/>
            <a:ext cx="29818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System pressure monitoring (±5 kPa)</a:t>
            </a:r>
            <a:endParaRPr lang="en-US" sz="1200" dirty="0"/>
          </a:p>
        </p:txBody>
      </p:sp>
      <p:sp>
        <p:nvSpPr>
          <p:cNvPr id="36" name="Text 29"/>
          <p:cNvSpPr txBox="1"/>
          <p:nvPr/>
        </p:nvSpPr>
        <p:spPr>
          <a:xfrm>
            <a:off x="771754" y="4705502"/>
            <a:ext cx="238201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Material composition analysis</a:t>
            </a:r>
            <a:endParaRPr lang="en-US" sz="1200" dirty="0"/>
          </a:p>
        </p:txBody>
      </p:sp>
      <p:sp>
        <p:nvSpPr>
          <p:cNvPr id="37" name="Text 30"/>
          <p:cNvSpPr txBox="1"/>
          <p:nvPr/>
        </p:nvSpPr>
        <p:spPr>
          <a:xfrm>
            <a:off x="771754" y="4934102"/>
            <a:ext cx="2220163"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Real-time yield calculations</a:t>
            </a:r>
            <a:endParaRPr lang="en-US" sz="1200" dirty="0"/>
          </a:p>
        </p:txBody>
      </p:sp>
      <p:sp>
        <p:nvSpPr>
          <p:cNvPr id="38" name="Shape 31"/>
          <p:cNvSpPr/>
          <p:nvPr/>
        </p:nvSpPr>
        <p:spPr>
          <a:xfrm>
            <a:off x="381305" y="5405933"/>
            <a:ext cx="4914900" cy="985723"/>
          </a:xfrm>
          <a:prstGeom prst="rect">
            <a:avLst/>
          </a:prstGeom>
          <a:solidFill>
            <a:srgbClr val="141414">
              <a:alpha val="70000"/>
            </a:srgbClr>
          </a:solidFill>
          <a:ln/>
        </p:spPr>
      </p:sp>
      <p:sp>
        <p:nvSpPr>
          <p:cNvPr id="39" name="Shape 32"/>
          <p:cNvSpPr/>
          <p:nvPr/>
        </p:nvSpPr>
        <p:spPr>
          <a:xfrm>
            <a:off x="381304" y="5524806"/>
            <a:ext cx="45719" cy="724502"/>
          </a:xfrm>
          <a:prstGeom prst="rect">
            <a:avLst/>
          </a:prstGeom>
          <a:solidFill>
            <a:srgbClr val="FF6832"/>
          </a:solidFill>
          <a:ln/>
        </p:spPr>
      </p:sp>
      <p:sp>
        <p:nvSpPr>
          <p:cNvPr id="40" name="Text 33"/>
          <p:cNvSpPr txBox="1"/>
          <p:nvPr/>
        </p:nvSpPr>
        <p:spPr>
          <a:xfrm>
            <a:off x="633679" y="5213636"/>
            <a:ext cx="270571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Technical Specifications</a:t>
            </a:r>
            <a:endParaRPr lang="en-US" sz="1500" dirty="0"/>
          </a:p>
        </p:txBody>
      </p:sp>
      <p:sp>
        <p:nvSpPr>
          <p:cNvPr id="41" name="Text 34"/>
          <p:cNvSpPr txBox="1"/>
          <p:nvPr/>
        </p:nvSpPr>
        <p:spPr>
          <a:xfrm>
            <a:off x="624746" y="5470038"/>
            <a:ext cx="3143707"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10.1" ruggedized touchscreen interface</a:t>
            </a:r>
            <a:endParaRPr lang="en-US" sz="1200" dirty="0"/>
          </a:p>
        </p:txBody>
      </p:sp>
      <p:sp>
        <p:nvSpPr>
          <p:cNvPr id="42" name="Text 35"/>
          <p:cNvSpPr txBox="1"/>
          <p:nvPr/>
        </p:nvSpPr>
        <p:spPr>
          <a:xfrm>
            <a:off x="648310" y="5674445"/>
            <a:ext cx="27340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Semi-automated operation modes</a:t>
            </a:r>
            <a:endParaRPr lang="en-US" sz="1200" dirty="0"/>
          </a:p>
        </p:txBody>
      </p:sp>
      <p:sp>
        <p:nvSpPr>
          <p:cNvPr id="43" name="Text 36"/>
          <p:cNvSpPr txBox="1"/>
          <p:nvPr/>
        </p:nvSpPr>
        <p:spPr>
          <a:xfrm>
            <a:off x="633679" y="5878852"/>
            <a:ext cx="29626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Embedded fault detection algorithms</a:t>
            </a:r>
            <a:endParaRPr lang="en-US" sz="1200" dirty="0"/>
          </a:p>
        </p:txBody>
      </p:sp>
      <p:sp>
        <p:nvSpPr>
          <p:cNvPr id="44" name="Text 37"/>
          <p:cNvSpPr txBox="1"/>
          <p:nvPr/>
        </p:nvSpPr>
        <p:spPr>
          <a:xfrm>
            <a:off x="648310" y="6068256"/>
            <a:ext cx="28675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Wireless mesh network connectivity</a:t>
            </a:r>
            <a:endParaRPr lang="en-US" sz="1200" dirty="0"/>
          </a:p>
        </p:txBody>
      </p:sp>
      <p:sp>
        <p:nvSpPr>
          <p:cNvPr id="45" name="Text 38"/>
          <p:cNvSpPr txBox="1"/>
          <p:nvPr/>
        </p:nvSpPr>
        <p:spPr>
          <a:xfrm>
            <a:off x="648310" y="6236305"/>
            <a:ext cx="327721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Data storage: 500 TB solid-state memory</a:t>
            </a:r>
            <a:endParaRPr lang="en-US" sz="1200" dirty="0"/>
          </a:p>
        </p:txBody>
      </p:sp>
      <p:sp>
        <p:nvSpPr>
          <p:cNvPr id="46" name="Text 39"/>
          <p:cNvSpPr txBox="1"/>
          <p:nvPr/>
        </p:nvSpPr>
        <p:spPr>
          <a:xfrm>
            <a:off x="3339389" y="5574701"/>
            <a:ext cx="2214678" cy="108059"/>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Power draw: 45-120W (operational)</a:t>
            </a:r>
            <a:endParaRPr lang="en-US" sz="1200" dirty="0"/>
          </a:p>
        </p:txBody>
      </p:sp>
      <p:sp>
        <p:nvSpPr>
          <p:cNvPr id="47" name="Shape 40"/>
          <p:cNvSpPr/>
          <p:nvPr/>
        </p:nvSpPr>
        <p:spPr>
          <a:xfrm>
            <a:off x="5753405" y="1485900"/>
            <a:ext cx="4914900" cy="4857293"/>
          </a:xfrm>
          <a:prstGeom prst="rect">
            <a:avLst/>
          </a:prstGeom>
          <a:noFill/>
          <a:ln w="12700">
            <a:solidFill>
              <a:srgbClr val="FF6432">
                <a:alpha val="40000"/>
              </a:srgbClr>
            </a:solidFill>
            <a:prstDash val="solid"/>
          </a:ln>
        </p:spPr>
      </p:sp>
      <p:sp>
        <p:nvSpPr>
          <p:cNvPr id="48" name="Text 41"/>
          <p:cNvSpPr txBox="1"/>
          <p:nvPr/>
        </p:nvSpPr>
        <p:spPr>
          <a:xfrm>
            <a:off x="5915254" y="1657807"/>
            <a:ext cx="2220163"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CONTROL INTERFACE VISUALIZATION</a:t>
            </a:r>
            <a:endParaRPr lang="en-US" sz="900" dirty="0"/>
          </a:p>
        </p:txBody>
      </p:sp>
      <p:sp>
        <p:nvSpPr>
          <p:cNvPr id="49" name="Shape 42"/>
          <p:cNvSpPr/>
          <p:nvPr/>
        </p:nvSpPr>
        <p:spPr>
          <a:xfrm>
            <a:off x="5762549" y="1495044"/>
            <a:ext cx="4895698" cy="4849063"/>
          </a:xfrm>
          <a:prstGeom prst="rect">
            <a:avLst/>
          </a:prstGeom>
          <a:solidFill>
            <a:srgbClr val="141414">
              <a:alpha val="70000"/>
            </a:srgbClr>
          </a:solidFill>
          <a:ln/>
        </p:spPr>
        <p:txBody>
          <a:bodyPr/>
          <a:lstStyle/>
          <a:p>
            <a:endParaRPr lang="en-US" dirty="0"/>
          </a:p>
        </p:txBody>
      </p:sp>
      <p:sp>
        <p:nvSpPr>
          <p:cNvPr id="50" name="Shape 43"/>
          <p:cNvSpPr/>
          <p:nvPr/>
        </p:nvSpPr>
        <p:spPr>
          <a:xfrm>
            <a:off x="5915254" y="1657807"/>
            <a:ext cx="2257654" cy="885140"/>
          </a:xfrm>
          <a:prstGeom prst="rect">
            <a:avLst/>
          </a:prstGeom>
          <a:solidFill>
            <a:srgbClr val="FF6832">
              <a:alpha val="10000"/>
            </a:srgbClr>
          </a:solidFill>
          <a:ln w="12700">
            <a:solidFill>
              <a:srgbClr val="FF6832"/>
            </a:solidFill>
            <a:prstDash val="solid"/>
          </a:ln>
        </p:spPr>
        <p:txBody>
          <a:bodyPr/>
          <a:lstStyle/>
          <a:p>
            <a:endParaRPr lang="en-US" dirty="0"/>
          </a:p>
        </p:txBody>
      </p:sp>
      <p:sp>
        <p:nvSpPr>
          <p:cNvPr id="51" name="Text 44"/>
          <p:cNvSpPr txBox="1"/>
          <p:nvPr/>
        </p:nvSpPr>
        <p:spPr>
          <a:xfrm>
            <a:off x="6001207" y="1742846"/>
            <a:ext cx="1047902" cy="133502"/>
          </a:xfrm>
          <a:prstGeom prst="rect">
            <a:avLst/>
          </a:prstGeom>
          <a:noFill/>
          <a:ln/>
        </p:spPr>
        <p:txBody>
          <a:bodyPr wrap="square" lIns="0" tIns="0" rIns="0" bIns="0" rtlCol="0" anchor="ctr"/>
          <a:lstStyle/>
          <a:p>
            <a:pPr marL="0" indent="0" algn="l">
              <a:buNone/>
            </a:pPr>
            <a:r>
              <a:rPr lang="en-US" sz="900" dirty="0">
                <a:solidFill>
                  <a:schemeClr val="bg1"/>
                </a:solidFill>
                <a:latin typeface="ui-sans-serif" pitchFamily="34" charset="0"/>
                <a:ea typeface="ui-sans-serif" pitchFamily="34" charset="-122"/>
                <a:cs typeface="ui-sans-serif" pitchFamily="34" charset="-120"/>
              </a:rPr>
              <a:t>MODULE STATUS</a:t>
            </a:r>
            <a:endParaRPr lang="en-US" sz="900" dirty="0">
              <a:solidFill>
                <a:schemeClr val="bg1"/>
              </a:solidFill>
            </a:endParaRPr>
          </a:p>
        </p:txBody>
      </p:sp>
      <p:sp>
        <p:nvSpPr>
          <p:cNvPr id="52" name="Shape 45"/>
          <p:cNvSpPr/>
          <p:nvPr/>
        </p:nvSpPr>
        <p:spPr>
          <a:xfrm>
            <a:off x="6001207" y="1962302"/>
            <a:ext cx="75895" cy="75895"/>
          </a:xfrm>
          <a:prstGeom prst="roundRect">
            <a:avLst>
              <a:gd name="adj" fmla="val 1204822"/>
            </a:avLst>
          </a:prstGeom>
          <a:solidFill>
            <a:srgbClr val="34D399"/>
          </a:solidFill>
          <a:ln/>
        </p:spPr>
      </p:sp>
      <p:sp>
        <p:nvSpPr>
          <p:cNvPr id="53" name="Text 46"/>
          <p:cNvSpPr txBox="1"/>
          <p:nvPr/>
        </p:nvSpPr>
        <p:spPr>
          <a:xfrm>
            <a:off x="6152998" y="1933956"/>
            <a:ext cx="438912"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Sorter</a:t>
            </a:r>
            <a:endParaRPr lang="en-US" sz="900" dirty="0"/>
          </a:p>
        </p:txBody>
      </p:sp>
      <p:sp>
        <p:nvSpPr>
          <p:cNvPr id="54" name="Shape 47"/>
          <p:cNvSpPr/>
          <p:nvPr/>
        </p:nvSpPr>
        <p:spPr>
          <a:xfrm>
            <a:off x="6721754" y="1962302"/>
            <a:ext cx="47549" cy="75895"/>
          </a:xfrm>
          <a:prstGeom prst="roundRect">
            <a:avLst>
              <a:gd name="adj" fmla="val 1923069"/>
            </a:avLst>
          </a:prstGeom>
          <a:solidFill>
            <a:srgbClr val="34D399"/>
          </a:solidFill>
          <a:ln/>
        </p:spPr>
      </p:sp>
      <p:sp>
        <p:nvSpPr>
          <p:cNvPr id="55" name="Text 48"/>
          <p:cNvSpPr txBox="1"/>
          <p:nvPr/>
        </p:nvSpPr>
        <p:spPr>
          <a:xfrm>
            <a:off x="6843370" y="1933956"/>
            <a:ext cx="609905"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Shredder</a:t>
            </a:r>
            <a:endParaRPr lang="en-US" sz="900" dirty="0"/>
          </a:p>
        </p:txBody>
      </p:sp>
      <p:sp>
        <p:nvSpPr>
          <p:cNvPr id="56" name="Shape 49"/>
          <p:cNvSpPr/>
          <p:nvPr/>
        </p:nvSpPr>
        <p:spPr>
          <a:xfrm>
            <a:off x="7442302" y="1962302"/>
            <a:ext cx="75895" cy="75895"/>
          </a:xfrm>
          <a:prstGeom prst="roundRect">
            <a:avLst>
              <a:gd name="adj" fmla="val 1204822"/>
            </a:avLst>
          </a:prstGeom>
          <a:solidFill>
            <a:srgbClr val="34D399"/>
          </a:solidFill>
          <a:ln/>
        </p:spPr>
      </p:sp>
      <p:sp>
        <p:nvSpPr>
          <p:cNvPr id="57" name="Text 50"/>
          <p:cNvSpPr txBox="1"/>
          <p:nvPr/>
        </p:nvSpPr>
        <p:spPr>
          <a:xfrm>
            <a:off x="7592263" y="1933956"/>
            <a:ext cx="581558"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Extruder</a:t>
            </a:r>
            <a:endParaRPr lang="en-US" sz="900" dirty="0"/>
          </a:p>
        </p:txBody>
      </p:sp>
      <p:sp>
        <p:nvSpPr>
          <p:cNvPr id="58" name="Shape 51"/>
          <p:cNvSpPr/>
          <p:nvPr/>
        </p:nvSpPr>
        <p:spPr>
          <a:xfrm>
            <a:off x="6001207" y="2266798"/>
            <a:ext cx="75895" cy="75895"/>
          </a:xfrm>
          <a:prstGeom prst="roundRect">
            <a:avLst>
              <a:gd name="adj" fmla="val 1204822"/>
            </a:avLst>
          </a:prstGeom>
          <a:solidFill>
            <a:srgbClr val="FBBF24"/>
          </a:solidFill>
          <a:ln/>
        </p:spPr>
      </p:sp>
      <p:sp>
        <p:nvSpPr>
          <p:cNvPr id="59" name="Text 52"/>
          <p:cNvSpPr txBox="1"/>
          <p:nvPr/>
        </p:nvSpPr>
        <p:spPr>
          <a:xfrm>
            <a:off x="6143854" y="2238451"/>
            <a:ext cx="590702"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Pyrolysis</a:t>
            </a:r>
            <a:endParaRPr lang="en-US" sz="900" dirty="0"/>
          </a:p>
        </p:txBody>
      </p:sp>
      <p:sp>
        <p:nvSpPr>
          <p:cNvPr id="60" name="Shape 53"/>
          <p:cNvSpPr/>
          <p:nvPr/>
        </p:nvSpPr>
        <p:spPr>
          <a:xfrm>
            <a:off x="6721754" y="2266798"/>
            <a:ext cx="66751" cy="75895"/>
          </a:xfrm>
          <a:prstGeom prst="roundRect">
            <a:avLst>
              <a:gd name="adj" fmla="val 1369867"/>
            </a:avLst>
          </a:prstGeom>
          <a:solidFill>
            <a:srgbClr val="34D399"/>
          </a:solidFill>
          <a:ln/>
        </p:spPr>
      </p:sp>
      <p:sp>
        <p:nvSpPr>
          <p:cNvPr id="61" name="Text 54"/>
          <p:cNvSpPr txBox="1"/>
          <p:nvPr/>
        </p:nvSpPr>
        <p:spPr>
          <a:xfrm>
            <a:off x="6863486" y="2162556"/>
            <a:ext cx="467258" cy="286207"/>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3D Printer</a:t>
            </a:r>
            <a:endParaRPr lang="en-US" sz="900" dirty="0"/>
          </a:p>
        </p:txBody>
      </p:sp>
      <p:sp>
        <p:nvSpPr>
          <p:cNvPr id="62" name="Shape 55"/>
          <p:cNvSpPr/>
          <p:nvPr/>
        </p:nvSpPr>
        <p:spPr>
          <a:xfrm>
            <a:off x="7442302" y="2266798"/>
            <a:ext cx="75895" cy="75895"/>
          </a:xfrm>
          <a:prstGeom prst="roundRect">
            <a:avLst>
              <a:gd name="adj" fmla="val 1204822"/>
            </a:avLst>
          </a:prstGeom>
          <a:solidFill>
            <a:srgbClr val="34D399"/>
          </a:solidFill>
          <a:ln/>
        </p:spPr>
      </p:sp>
      <p:sp>
        <p:nvSpPr>
          <p:cNvPr id="63" name="Text 56"/>
          <p:cNvSpPr txBox="1"/>
          <p:nvPr/>
        </p:nvSpPr>
        <p:spPr>
          <a:xfrm>
            <a:off x="7595006" y="2238451"/>
            <a:ext cx="400507"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Foam</a:t>
            </a:r>
            <a:endParaRPr lang="en-US" sz="900" dirty="0"/>
          </a:p>
        </p:txBody>
      </p:sp>
      <p:sp>
        <p:nvSpPr>
          <p:cNvPr id="64" name="Shape 57"/>
          <p:cNvSpPr/>
          <p:nvPr/>
        </p:nvSpPr>
        <p:spPr>
          <a:xfrm>
            <a:off x="8248802" y="1647749"/>
            <a:ext cx="2257654" cy="895198"/>
          </a:xfrm>
          <a:prstGeom prst="rect">
            <a:avLst/>
          </a:prstGeom>
          <a:solidFill>
            <a:srgbClr val="FF6832">
              <a:alpha val="10000"/>
            </a:srgbClr>
          </a:solidFill>
          <a:ln w="12700">
            <a:solidFill>
              <a:srgbClr val="FF6832"/>
            </a:solidFill>
            <a:prstDash val="solid"/>
          </a:ln>
        </p:spPr>
      </p:sp>
      <p:sp>
        <p:nvSpPr>
          <p:cNvPr id="65" name="Text 58"/>
          <p:cNvSpPr txBox="1"/>
          <p:nvPr/>
        </p:nvSpPr>
        <p:spPr>
          <a:xfrm>
            <a:off x="8334756" y="1742846"/>
            <a:ext cx="981151" cy="133502"/>
          </a:xfrm>
          <a:prstGeom prst="rect">
            <a:avLst/>
          </a:prstGeom>
          <a:noFill/>
          <a:ln/>
        </p:spPr>
        <p:txBody>
          <a:bodyPr wrap="square" lIns="0" tIns="0" rIns="0" bIns="0" rtlCol="0" anchor="ctr"/>
          <a:lstStyle/>
          <a:p>
            <a:pPr marL="0" indent="0" algn="l">
              <a:buNone/>
            </a:pPr>
            <a:r>
              <a:rPr lang="en-US" sz="900" dirty="0">
                <a:solidFill>
                  <a:schemeClr val="bg1"/>
                </a:solidFill>
                <a:latin typeface="ui-sans-serif" pitchFamily="34" charset="0"/>
                <a:ea typeface="ui-sans-serif" pitchFamily="34" charset="-122"/>
                <a:cs typeface="ui-sans-serif" pitchFamily="34" charset="-120"/>
              </a:rPr>
              <a:t>ENERGY USAGE</a:t>
            </a:r>
            <a:endParaRPr lang="en-US" sz="900" dirty="0">
              <a:solidFill>
                <a:schemeClr val="bg1"/>
              </a:solidFill>
            </a:endParaRPr>
          </a:p>
        </p:txBody>
      </p:sp>
      <p:sp>
        <p:nvSpPr>
          <p:cNvPr id="66" name="Shape 59"/>
          <p:cNvSpPr/>
          <p:nvPr/>
        </p:nvSpPr>
        <p:spPr>
          <a:xfrm>
            <a:off x="8334756" y="1923898"/>
            <a:ext cx="2085746" cy="75895"/>
          </a:xfrm>
          <a:prstGeom prst="roundRect">
            <a:avLst>
              <a:gd name="adj" fmla="val 1204822"/>
            </a:avLst>
          </a:prstGeom>
          <a:solidFill>
            <a:srgbClr val="374151"/>
          </a:solidFill>
          <a:ln/>
        </p:spPr>
      </p:sp>
      <p:sp>
        <p:nvSpPr>
          <p:cNvPr id="67" name="Text 60"/>
          <p:cNvSpPr txBox="1"/>
          <p:nvPr/>
        </p:nvSpPr>
        <p:spPr>
          <a:xfrm>
            <a:off x="8334756" y="2085746"/>
            <a:ext cx="1067105"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1.24 kW / 2.0 kW</a:t>
            </a:r>
            <a:endParaRPr lang="en-US" sz="900" dirty="0"/>
          </a:p>
        </p:txBody>
      </p:sp>
      <p:sp>
        <p:nvSpPr>
          <p:cNvPr id="68" name="Shape 61"/>
          <p:cNvSpPr/>
          <p:nvPr/>
        </p:nvSpPr>
        <p:spPr>
          <a:xfrm>
            <a:off x="5915254" y="2695651"/>
            <a:ext cx="4591202" cy="1848002"/>
          </a:xfrm>
          <a:prstGeom prst="rect">
            <a:avLst/>
          </a:prstGeom>
          <a:solidFill>
            <a:srgbClr val="FF6832">
              <a:alpha val="10000"/>
            </a:srgbClr>
          </a:solidFill>
          <a:ln w="12700">
            <a:solidFill>
              <a:srgbClr val="FF6832"/>
            </a:solidFill>
            <a:prstDash val="solid"/>
          </a:ln>
        </p:spPr>
      </p:sp>
      <p:sp>
        <p:nvSpPr>
          <p:cNvPr id="69" name="Text 62"/>
          <p:cNvSpPr txBox="1"/>
          <p:nvPr/>
        </p:nvSpPr>
        <p:spPr>
          <a:xfrm>
            <a:off x="6001207" y="2790749"/>
            <a:ext cx="1895551" cy="133502"/>
          </a:xfrm>
          <a:prstGeom prst="rect">
            <a:avLst/>
          </a:prstGeom>
          <a:noFill/>
          <a:ln/>
        </p:spPr>
        <p:txBody>
          <a:bodyPr wrap="square" lIns="0" tIns="0" rIns="0" bIns="0" rtlCol="0" anchor="ctr"/>
          <a:lstStyle/>
          <a:p>
            <a:pPr marL="0" indent="0" algn="l">
              <a:buNone/>
            </a:pPr>
            <a:r>
              <a:rPr lang="en-US" sz="900" dirty="0">
                <a:solidFill>
                  <a:schemeClr val="bg1"/>
                </a:solidFill>
                <a:latin typeface="ui-sans-serif" pitchFamily="34" charset="0"/>
                <a:ea typeface="ui-sans-serif" pitchFamily="34" charset="-122"/>
                <a:cs typeface="ui-sans-serif" pitchFamily="34" charset="-120"/>
              </a:rPr>
              <a:t>PROCESS FLOW VISUALIZATION</a:t>
            </a:r>
            <a:endParaRPr lang="en-US" sz="900" dirty="0">
              <a:solidFill>
                <a:schemeClr val="bg1"/>
              </a:solidFill>
            </a:endParaRPr>
          </a:p>
        </p:txBody>
      </p:sp>
      <p:pic>
        <p:nvPicPr>
          <p:cNvPr id="70" name="Image 5" descr="preencoded.png"/>
          <p:cNvPicPr>
            <a:picLocks noChangeAspect="1"/>
          </p:cNvPicPr>
          <p:nvPr/>
        </p:nvPicPr>
        <p:blipFill>
          <a:blip r:embed="rId8"/>
          <a:srcRect l="-10" r="-10"/>
          <a:stretch/>
        </p:blipFill>
        <p:spPr>
          <a:xfrm>
            <a:off x="6305702" y="3152851"/>
            <a:ext cx="3810305" cy="1238098"/>
          </a:xfrm>
          <a:prstGeom prst="rect">
            <a:avLst/>
          </a:prstGeom>
        </p:spPr>
      </p:pic>
      <p:sp>
        <p:nvSpPr>
          <p:cNvPr id="71" name="Shape 63"/>
          <p:cNvSpPr/>
          <p:nvPr/>
        </p:nvSpPr>
        <p:spPr>
          <a:xfrm>
            <a:off x="5915254" y="4695444"/>
            <a:ext cx="4591202" cy="1086307"/>
          </a:xfrm>
          <a:prstGeom prst="rect">
            <a:avLst/>
          </a:prstGeom>
          <a:solidFill>
            <a:srgbClr val="FF6832">
              <a:alpha val="10000"/>
            </a:srgbClr>
          </a:solidFill>
          <a:ln w="12700">
            <a:solidFill>
              <a:srgbClr val="FF6832"/>
            </a:solidFill>
            <a:prstDash val="solid"/>
          </a:ln>
        </p:spPr>
      </p:sp>
      <p:sp>
        <p:nvSpPr>
          <p:cNvPr id="72" name="Text 64"/>
          <p:cNvSpPr txBox="1"/>
          <p:nvPr/>
        </p:nvSpPr>
        <p:spPr>
          <a:xfrm>
            <a:off x="6001207" y="4791456"/>
            <a:ext cx="962863" cy="133502"/>
          </a:xfrm>
          <a:prstGeom prst="rect">
            <a:avLst/>
          </a:prstGeom>
          <a:noFill/>
          <a:ln/>
        </p:spPr>
        <p:txBody>
          <a:bodyPr wrap="square" lIns="0" tIns="0" rIns="0" bIns="0" rtlCol="0" anchor="ctr"/>
          <a:lstStyle/>
          <a:p>
            <a:pPr marL="0" indent="0" algn="l">
              <a:buNone/>
            </a:pPr>
            <a:r>
              <a:rPr lang="en-US" sz="900" dirty="0">
                <a:solidFill>
                  <a:schemeClr val="bg1"/>
                </a:solidFill>
                <a:latin typeface="ui-sans-serif" pitchFamily="34" charset="0"/>
                <a:ea typeface="ui-sans-serif" pitchFamily="34" charset="-122"/>
                <a:cs typeface="ui-sans-serif" pitchFamily="34" charset="-120"/>
              </a:rPr>
              <a:t>ACTIVE ALERTS</a:t>
            </a:r>
            <a:endParaRPr lang="en-US" sz="900" dirty="0">
              <a:solidFill>
                <a:schemeClr val="bg1"/>
              </a:solidFill>
            </a:endParaRPr>
          </a:p>
        </p:txBody>
      </p:sp>
      <p:pic>
        <p:nvPicPr>
          <p:cNvPr id="73" name="Image 6" descr="preencoded.png"/>
          <p:cNvPicPr>
            <a:picLocks noChangeAspect="1"/>
          </p:cNvPicPr>
          <p:nvPr/>
        </p:nvPicPr>
        <p:blipFill>
          <a:blip r:embed="rId9"/>
          <a:srcRect/>
          <a:stretch/>
        </p:blipFill>
        <p:spPr>
          <a:xfrm>
            <a:off x="6001207" y="4990795"/>
            <a:ext cx="114300" cy="114300"/>
          </a:xfrm>
          <a:prstGeom prst="rect">
            <a:avLst/>
          </a:prstGeom>
        </p:spPr>
      </p:pic>
      <p:sp>
        <p:nvSpPr>
          <p:cNvPr id="74" name="Text 65"/>
          <p:cNvSpPr txBox="1"/>
          <p:nvPr/>
        </p:nvSpPr>
        <p:spPr>
          <a:xfrm>
            <a:off x="6152998" y="4972507"/>
            <a:ext cx="2667305" cy="152705"/>
          </a:xfrm>
          <a:prstGeom prst="rect">
            <a:avLst/>
          </a:prstGeom>
          <a:noFill/>
          <a:ln/>
        </p:spPr>
        <p:txBody>
          <a:bodyPr wrap="square" lIns="0" tIns="0" rIns="0" bIns="0" rtlCol="0" anchor="ctr"/>
          <a:lstStyle/>
          <a:p>
            <a:pPr marL="0" indent="0" algn="l">
              <a:buNone/>
            </a:pPr>
            <a:r>
              <a:rPr lang="en-US" sz="900" dirty="0">
                <a:solidFill>
                  <a:srgbClr val="FBBF24"/>
                </a:solidFill>
                <a:latin typeface="ui-sans-serif" pitchFamily="34" charset="0"/>
                <a:ea typeface="ui-sans-serif" pitchFamily="34" charset="-122"/>
                <a:cs typeface="ui-sans-serif" pitchFamily="34" charset="-120"/>
              </a:rPr>
              <a:t>Pyrolysis temperature approaching threshold</a:t>
            </a:r>
            <a:endParaRPr lang="en-US" sz="900" dirty="0"/>
          </a:p>
        </p:txBody>
      </p:sp>
      <p:pic>
        <p:nvPicPr>
          <p:cNvPr id="75" name="Image 7" descr="preencoded.png"/>
          <p:cNvPicPr>
            <a:picLocks noChangeAspect="1"/>
          </p:cNvPicPr>
          <p:nvPr/>
        </p:nvPicPr>
        <p:blipFill>
          <a:blip r:embed="rId10"/>
          <a:srcRect/>
          <a:stretch/>
        </p:blipFill>
        <p:spPr>
          <a:xfrm>
            <a:off x="6001207" y="5181905"/>
            <a:ext cx="114300" cy="114300"/>
          </a:xfrm>
          <a:prstGeom prst="rect">
            <a:avLst/>
          </a:prstGeom>
        </p:spPr>
      </p:pic>
      <p:sp>
        <p:nvSpPr>
          <p:cNvPr id="76" name="Text 66"/>
          <p:cNvSpPr txBox="1"/>
          <p:nvPr/>
        </p:nvSpPr>
        <p:spPr>
          <a:xfrm>
            <a:off x="6152998" y="5162702"/>
            <a:ext cx="1696212" cy="152705"/>
          </a:xfrm>
          <a:prstGeom prst="rect">
            <a:avLst/>
          </a:prstGeom>
          <a:noFill/>
          <a:ln/>
        </p:spPr>
        <p:txBody>
          <a:bodyPr wrap="square" lIns="0" tIns="0" rIns="0" bIns="0" rtlCol="0" anchor="ctr"/>
          <a:lstStyle/>
          <a:p>
            <a:pPr marL="0" indent="0" algn="l">
              <a:buNone/>
            </a:pPr>
            <a:r>
              <a:rPr lang="en-US" sz="900" dirty="0">
                <a:solidFill>
                  <a:srgbClr val="34D399"/>
                </a:solidFill>
                <a:latin typeface="ui-sans-serif" pitchFamily="34" charset="0"/>
                <a:ea typeface="ui-sans-serif" pitchFamily="34" charset="-122"/>
                <a:cs typeface="ui-sans-serif" pitchFamily="34" charset="-120"/>
              </a:rPr>
              <a:t>Filament production optimal</a:t>
            </a:r>
            <a:endParaRPr lang="en-US" sz="900" dirty="0"/>
          </a:p>
        </p:txBody>
      </p:sp>
      <p:pic>
        <p:nvPicPr>
          <p:cNvPr id="77" name="Image 8" descr="preencoded.png"/>
          <p:cNvPicPr>
            <a:picLocks noChangeAspect="1"/>
          </p:cNvPicPr>
          <p:nvPr/>
        </p:nvPicPr>
        <p:blipFill>
          <a:blip r:embed="rId10"/>
          <a:srcRect/>
          <a:stretch/>
        </p:blipFill>
        <p:spPr>
          <a:xfrm>
            <a:off x="6001207" y="5372100"/>
            <a:ext cx="114300" cy="114300"/>
          </a:xfrm>
          <a:prstGeom prst="rect">
            <a:avLst/>
          </a:prstGeom>
        </p:spPr>
      </p:pic>
      <p:sp>
        <p:nvSpPr>
          <p:cNvPr id="78" name="Text 67"/>
          <p:cNvSpPr txBox="1"/>
          <p:nvPr/>
        </p:nvSpPr>
        <p:spPr>
          <a:xfrm>
            <a:off x="6152998" y="5352898"/>
            <a:ext cx="2019910" cy="152705"/>
          </a:xfrm>
          <a:prstGeom prst="rect">
            <a:avLst/>
          </a:prstGeom>
          <a:noFill/>
          <a:ln/>
        </p:spPr>
        <p:txBody>
          <a:bodyPr wrap="square" lIns="0" tIns="0" rIns="0" bIns="0" rtlCol="0" anchor="ctr"/>
          <a:lstStyle/>
          <a:p>
            <a:pPr marL="0" indent="0" algn="l">
              <a:buNone/>
            </a:pPr>
            <a:r>
              <a:rPr lang="en-US" sz="900" dirty="0">
                <a:solidFill>
                  <a:srgbClr val="34D399"/>
                </a:solidFill>
                <a:latin typeface="ui-sans-serif" pitchFamily="34" charset="0"/>
                <a:ea typeface="ui-sans-serif" pitchFamily="34" charset="-122"/>
                <a:cs typeface="ui-sans-serif" pitchFamily="34" charset="-120"/>
              </a:rPr>
              <a:t>Foam processor at 82% efficiency</a:t>
            </a:r>
            <a:endParaRPr lang="en-US" sz="900" dirty="0"/>
          </a:p>
        </p:txBody>
      </p:sp>
      <p:sp>
        <p:nvSpPr>
          <p:cNvPr id="79" name="Text 68"/>
          <p:cNvSpPr txBox="1"/>
          <p:nvPr/>
        </p:nvSpPr>
        <p:spPr>
          <a:xfrm>
            <a:off x="6001207" y="5553151"/>
            <a:ext cx="1334110" cy="133502"/>
          </a:xfrm>
          <a:prstGeom prst="rect">
            <a:avLst/>
          </a:prstGeom>
          <a:noFill/>
          <a:ln/>
        </p:spPr>
        <p:txBody>
          <a:bodyPr wrap="square" lIns="0" tIns="0" rIns="0" bIns="0" rtlCol="0" anchor="ctr"/>
          <a:lstStyle/>
          <a:p>
            <a:pPr marL="0" indent="0" algn="l">
              <a:buNone/>
            </a:pPr>
            <a:r>
              <a:rPr lang="en-US" sz="900" dirty="0">
                <a:solidFill>
                  <a:srgbClr val="9CA3AF"/>
                </a:solidFill>
                <a:latin typeface="ui-sans-serif" pitchFamily="34" charset="0"/>
                <a:ea typeface="ui-sans-serif" pitchFamily="34" charset="-122"/>
                <a:cs typeface="ui-sans-serif" pitchFamily="34" charset="-120"/>
              </a:rPr>
              <a:t>No other active alerts</a:t>
            </a:r>
            <a:endParaRPr lang="en-US" sz="900" dirty="0"/>
          </a:p>
        </p:txBody>
      </p:sp>
      <p:sp>
        <p:nvSpPr>
          <p:cNvPr id="80" name="Text 69"/>
          <p:cNvSpPr txBox="1"/>
          <p:nvPr/>
        </p:nvSpPr>
        <p:spPr>
          <a:xfrm>
            <a:off x="6046013" y="5943600"/>
            <a:ext cx="4420210" cy="286207"/>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Interface supports both manual and autonomous control modes with haptic feedback and voice command options</a:t>
            </a:r>
            <a:endParaRPr lang="en-US" sz="900" dirty="0"/>
          </a:p>
        </p:txBody>
      </p:sp>
      <p:sp>
        <p:nvSpPr>
          <p:cNvPr id="82" name="TextBox 81">
            <a:extLst>
              <a:ext uri="{FF2B5EF4-FFF2-40B4-BE49-F238E27FC236}">
                <a16:creationId xmlns:a16="http://schemas.microsoft.com/office/drawing/2014/main" id="{89A3163F-1808-9BF9-B740-8D267024E4BC}"/>
              </a:ext>
            </a:extLst>
          </p:cNvPr>
          <p:cNvSpPr txBox="1"/>
          <p:nvPr/>
        </p:nvSpPr>
        <p:spPr>
          <a:xfrm>
            <a:off x="6453848" y="3249260"/>
            <a:ext cx="980661" cy="400110"/>
          </a:xfrm>
          <a:prstGeom prst="rect">
            <a:avLst/>
          </a:prstGeom>
          <a:noFill/>
        </p:spPr>
        <p:txBody>
          <a:bodyPr wrap="square">
            <a:spAutoFit/>
          </a:bodyPr>
          <a:lstStyle/>
          <a:p>
            <a:r>
              <a:rPr lang="en-US" sz="1000" dirty="0">
                <a:solidFill>
                  <a:schemeClr val="bg1"/>
                </a:solidFill>
              </a:rPr>
              <a:t>SORTING</a:t>
            </a:r>
            <a:br>
              <a:rPr lang="en-US" sz="1000" dirty="0">
                <a:solidFill>
                  <a:schemeClr val="bg1"/>
                </a:solidFill>
              </a:rPr>
            </a:br>
            <a:endParaRPr lang="en-US" sz="1000" dirty="0">
              <a:solidFill>
                <a:schemeClr val="bg1"/>
              </a:solidFill>
            </a:endParaRPr>
          </a:p>
        </p:txBody>
      </p:sp>
      <p:sp>
        <p:nvSpPr>
          <p:cNvPr id="84" name="TextBox 83">
            <a:extLst>
              <a:ext uri="{FF2B5EF4-FFF2-40B4-BE49-F238E27FC236}">
                <a16:creationId xmlns:a16="http://schemas.microsoft.com/office/drawing/2014/main" id="{5A26D7A1-2F76-0613-0E40-0C012A2F3FF5}"/>
              </a:ext>
            </a:extLst>
          </p:cNvPr>
          <p:cNvSpPr txBox="1"/>
          <p:nvPr/>
        </p:nvSpPr>
        <p:spPr>
          <a:xfrm>
            <a:off x="7835410" y="3268065"/>
            <a:ext cx="982679" cy="523220"/>
          </a:xfrm>
          <a:prstGeom prst="rect">
            <a:avLst/>
          </a:prstGeom>
          <a:noFill/>
        </p:spPr>
        <p:txBody>
          <a:bodyPr wrap="square">
            <a:spAutoFit/>
          </a:bodyPr>
          <a:lstStyle/>
          <a:p>
            <a:r>
              <a:rPr lang="en-US" sz="1000" dirty="0">
                <a:solidFill>
                  <a:schemeClr val="bg1"/>
                </a:solidFill>
              </a:rPr>
              <a:t>SHREDDING</a:t>
            </a:r>
            <a:br>
              <a:rPr lang="en-US" dirty="0"/>
            </a:br>
            <a:endParaRPr lang="en-US" dirty="0"/>
          </a:p>
        </p:txBody>
      </p:sp>
      <p:sp>
        <p:nvSpPr>
          <p:cNvPr id="86" name="TextBox 85">
            <a:extLst>
              <a:ext uri="{FF2B5EF4-FFF2-40B4-BE49-F238E27FC236}">
                <a16:creationId xmlns:a16="http://schemas.microsoft.com/office/drawing/2014/main" id="{0B4064E6-A861-AC6D-B63C-2923406E4158}"/>
              </a:ext>
            </a:extLst>
          </p:cNvPr>
          <p:cNvSpPr txBox="1"/>
          <p:nvPr/>
        </p:nvSpPr>
        <p:spPr>
          <a:xfrm>
            <a:off x="9316428" y="3268065"/>
            <a:ext cx="1058572" cy="523220"/>
          </a:xfrm>
          <a:prstGeom prst="rect">
            <a:avLst/>
          </a:prstGeom>
          <a:noFill/>
        </p:spPr>
        <p:txBody>
          <a:bodyPr wrap="square">
            <a:spAutoFit/>
          </a:bodyPr>
          <a:lstStyle/>
          <a:p>
            <a:r>
              <a:rPr lang="en-US" sz="1000" dirty="0">
                <a:solidFill>
                  <a:schemeClr val="bg1"/>
                </a:solidFill>
              </a:rPr>
              <a:t>EXTRUSION</a:t>
            </a:r>
            <a:br>
              <a:rPr lang="en-US" dirty="0"/>
            </a:br>
            <a:endParaRPr lang="en-US" dirty="0"/>
          </a:p>
        </p:txBody>
      </p:sp>
      <p:sp>
        <p:nvSpPr>
          <p:cNvPr id="88" name="TextBox 87">
            <a:extLst>
              <a:ext uri="{FF2B5EF4-FFF2-40B4-BE49-F238E27FC236}">
                <a16:creationId xmlns:a16="http://schemas.microsoft.com/office/drawing/2014/main" id="{1801BE06-1299-8968-49DA-D3B5EB639048}"/>
              </a:ext>
            </a:extLst>
          </p:cNvPr>
          <p:cNvSpPr txBox="1"/>
          <p:nvPr/>
        </p:nvSpPr>
        <p:spPr>
          <a:xfrm>
            <a:off x="6404283" y="4036867"/>
            <a:ext cx="1030226" cy="523220"/>
          </a:xfrm>
          <a:prstGeom prst="rect">
            <a:avLst/>
          </a:prstGeom>
          <a:noFill/>
        </p:spPr>
        <p:txBody>
          <a:bodyPr wrap="square">
            <a:spAutoFit/>
          </a:bodyPr>
          <a:lstStyle/>
          <a:p>
            <a:r>
              <a:rPr lang="en-US" sz="1000" dirty="0">
                <a:solidFill>
                  <a:schemeClr val="bg1"/>
                </a:solidFill>
              </a:rPr>
              <a:t>PYROLYSIS</a:t>
            </a:r>
            <a:br>
              <a:rPr lang="en-US" dirty="0"/>
            </a:br>
            <a:endParaRPr lang="en-US" dirty="0"/>
          </a:p>
        </p:txBody>
      </p:sp>
      <p:sp>
        <p:nvSpPr>
          <p:cNvPr id="90" name="TextBox 89">
            <a:extLst>
              <a:ext uri="{FF2B5EF4-FFF2-40B4-BE49-F238E27FC236}">
                <a16:creationId xmlns:a16="http://schemas.microsoft.com/office/drawing/2014/main" id="{044AE247-D347-0105-E8B4-0890A814AC20}"/>
              </a:ext>
            </a:extLst>
          </p:cNvPr>
          <p:cNvSpPr txBox="1"/>
          <p:nvPr/>
        </p:nvSpPr>
        <p:spPr>
          <a:xfrm>
            <a:off x="7771631" y="4022053"/>
            <a:ext cx="1171957" cy="400110"/>
          </a:xfrm>
          <a:prstGeom prst="rect">
            <a:avLst/>
          </a:prstGeom>
          <a:noFill/>
        </p:spPr>
        <p:txBody>
          <a:bodyPr wrap="square">
            <a:spAutoFit/>
          </a:bodyPr>
          <a:lstStyle/>
          <a:p>
            <a:r>
              <a:rPr lang="en-US" sz="1000" dirty="0">
                <a:solidFill>
                  <a:schemeClr val="bg1"/>
                </a:solidFill>
              </a:rPr>
              <a:t>3D PRINTING</a:t>
            </a:r>
            <a:br>
              <a:rPr lang="en-US" sz="1000" dirty="0">
                <a:solidFill>
                  <a:schemeClr val="bg1"/>
                </a:solidFill>
              </a:rPr>
            </a:br>
            <a:endParaRPr lang="en-US" sz="1000" dirty="0">
              <a:solidFill>
                <a:schemeClr val="bg1"/>
              </a:solidFill>
            </a:endParaRPr>
          </a:p>
        </p:txBody>
      </p:sp>
      <p:sp>
        <p:nvSpPr>
          <p:cNvPr id="92" name="TextBox 91">
            <a:extLst>
              <a:ext uri="{FF2B5EF4-FFF2-40B4-BE49-F238E27FC236}">
                <a16:creationId xmlns:a16="http://schemas.microsoft.com/office/drawing/2014/main" id="{C11BA006-B85D-54F7-EA77-2D7A8C1A2E08}"/>
              </a:ext>
            </a:extLst>
          </p:cNvPr>
          <p:cNvSpPr txBox="1"/>
          <p:nvPr/>
        </p:nvSpPr>
        <p:spPr>
          <a:xfrm>
            <a:off x="9330363" y="3999983"/>
            <a:ext cx="764136" cy="800219"/>
          </a:xfrm>
          <a:prstGeom prst="rect">
            <a:avLst/>
          </a:prstGeom>
          <a:noFill/>
        </p:spPr>
        <p:txBody>
          <a:bodyPr wrap="square">
            <a:spAutoFit/>
          </a:bodyPr>
          <a:lstStyle/>
          <a:p>
            <a:pPr algn="l"/>
            <a:r>
              <a:rPr lang="en-US" sz="1000" b="0" i="0" dirty="0">
                <a:solidFill>
                  <a:schemeClr val="bg1"/>
                </a:solidFill>
                <a:effectLst/>
                <a:latin typeface="ui-sans-serif"/>
              </a:rPr>
              <a:t>OUTPUT</a:t>
            </a:r>
          </a:p>
          <a:p>
            <a:br>
              <a:rPr lang="en-US" b="0" i="0" dirty="0">
                <a:solidFill>
                  <a:srgbClr val="000000"/>
                </a:solidFill>
                <a:effectLst/>
                <a:latin typeface="ui-sans-serif"/>
              </a:rPr>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58677" y="1067105"/>
            <a:ext cx="304495" cy="400507"/>
          </a:xfrm>
          <a:prstGeom prst="roundRect">
            <a:avLst>
              <a:gd name="adj" fmla="val 300300"/>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t="-43" b="-43"/>
          <a:stretch/>
        </p:blipFill>
        <p:spPr>
          <a:xfrm>
            <a:off x="11444630" y="1181405"/>
            <a:ext cx="133502" cy="152705"/>
          </a:xfrm>
          <a:prstGeom prst="rect">
            <a:avLst/>
          </a:prstGeom>
        </p:spPr>
      </p:pic>
      <p:sp>
        <p:nvSpPr>
          <p:cNvPr id="13" name="Shape 9"/>
          <p:cNvSpPr/>
          <p:nvPr/>
        </p:nvSpPr>
        <p:spPr>
          <a:xfrm>
            <a:off x="11358677" y="1772107"/>
            <a:ext cx="304495" cy="400507"/>
          </a:xfrm>
          <a:prstGeom prst="roundRect">
            <a:avLst>
              <a:gd name="adj" fmla="val 300300"/>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t="-43" b="-43"/>
          <a:stretch/>
        </p:blipFill>
        <p:spPr>
          <a:xfrm>
            <a:off x="11444630" y="1886407"/>
            <a:ext cx="133502" cy="152705"/>
          </a:xfrm>
          <a:prstGeom prst="rect">
            <a:avLst/>
          </a:prstGeom>
        </p:spPr>
      </p:pic>
      <p:sp>
        <p:nvSpPr>
          <p:cNvPr id="15" name="Shape 10"/>
          <p:cNvSpPr/>
          <p:nvPr/>
        </p:nvSpPr>
        <p:spPr>
          <a:xfrm>
            <a:off x="11330330" y="2476195"/>
            <a:ext cx="362102" cy="400507"/>
          </a:xfrm>
          <a:prstGeom prst="roundRect">
            <a:avLst>
              <a:gd name="adj" fmla="val 25252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t="-180" b="-180"/>
          <a:stretch/>
        </p:blipFill>
        <p:spPr>
          <a:xfrm>
            <a:off x="11415370" y="2590495"/>
            <a:ext cx="190195" cy="152705"/>
          </a:xfrm>
          <a:prstGeom prst="rect">
            <a:avLst/>
          </a:prstGeom>
        </p:spPr>
      </p:pic>
      <p:sp>
        <p:nvSpPr>
          <p:cNvPr id="17" name="Shape 11"/>
          <p:cNvSpPr/>
          <p:nvPr/>
        </p:nvSpPr>
        <p:spPr>
          <a:xfrm>
            <a:off x="11339474" y="3181198"/>
            <a:ext cx="342900" cy="400507"/>
          </a:xfrm>
          <a:prstGeom prst="roundRect">
            <a:avLst>
              <a:gd name="adj" fmla="val 266667"/>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l="-33" r="-33"/>
          <a:stretch/>
        </p:blipFill>
        <p:spPr>
          <a:xfrm>
            <a:off x="11425428" y="3295498"/>
            <a:ext cx="171907"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txBody>
          <a:bodyPr/>
          <a:lstStyle/>
          <a:p>
            <a:endParaRPr lang="en-US"/>
          </a:p>
        </p:txBody>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14/25</a:t>
            </a:r>
            <a:endParaRPr lang="en-US" sz="1000" dirty="0"/>
          </a:p>
        </p:txBody>
      </p:sp>
      <p:sp>
        <p:nvSpPr>
          <p:cNvPr id="23" name="Text 16"/>
          <p:cNvSpPr txBox="1"/>
          <p:nvPr/>
        </p:nvSpPr>
        <p:spPr>
          <a:xfrm>
            <a:off x="381305" y="733349"/>
            <a:ext cx="8039405"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Technical Specifications: Energy Requirements</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790395"/>
          </a:xfrm>
          <a:prstGeom prst="rect">
            <a:avLst/>
          </a:prstGeom>
          <a:solidFill>
            <a:srgbClr val="141414">
              <a:alpha val="70000"/>
            </a:srgbClr>
          </a:solidFill>
          <a:ln/>
        </p:spPr>
      </p:sp>
      <p:sp>
        <p:nvSpPr>
          <p:cNvPr id="26" name="Shape 19"/>
          <p:cNvSpPr/>
          <p:nvPr/>
        </p:nvSpPr>
        <p:spPr>
          <a:xfrm>
            <a:off x="381305" y="1485900"/>
            <a:ext cx="28346" cy="1790395"/>
          </a:xfrm>
          <a:prstGeom prst="rect">
            <a:avLst/>
          </a:prstGeom>
          <a:solidFill>
            <a:srgbClr val="FF6832"/>
          </a:solidFill>
          <a:ln/>
        </p:spPr>
      </p:sp>
      <p:sp>
        <p:nvSpPr>
          <p:cNvPr id="27" name="Text 20"/>
          <p:cNvSpPr txBox="1"/>
          <p:nvPr/>
        </p:nvSpPr>
        <p:spPr>
          <a:xfrm>
            <a:off x="562356" y="1657807"/>
            <a:ext cx="274320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System Power Overview</a:t>
            </a:r>
            <a:endParaRPr lang="en-US" sz="1500" dirty="0"/>
          </a:p>
        </p:txBody>
      </p:sp>
      <p:sp>
        <p:nvSpPr>
          <p:cNvPr id="28" name="Text 21"/>
          <p:cNvSpPr txBox="1"/>
          <p:nvPr/>
        </p:nvSpPr>
        <p:spPr>
          <a:xfrm>
            <a:off x="771754" y="2000707"/>
            <a:ext cx="20482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Total peak power: 1-3 kW</a:t>
            </a:r>
            <a:endParaRPr lang="en-US" sz="1200" dirty="0"/>
          </a:p>
        </p:txBody>
      </p:sp>
      <p:sp>
        <p:nvSpPr>
          <p:cNvPr id="29" name="Text 22"/>
          <p:cNvSpPr txBox="1"/>
          <p:nvPr/>
        </p:nvSpPr>
        <p:spPr>
          <a:xfrm>
            <a:off x="771754" y="2229307"/>
            <a:ext cx="27432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Nominal operation: 850W average</a:t>
            </a:r>
            <a:endParaRPr lang="en-US" sz="1200" dirty="0"/>
          </a:p>
        </p:txBody>
      </p:sp>
      <p:sp>
        <p:nvSpPr>
          <p:cNvPr id="30" name="Text 23"/>
          <p:cNvSpPr txBox="1"/>
          <p:nvPr/>
        </p:nvSpPr>
        <p:spPr>
          <a:xfrm>
            <a:off x="771754" y="2457907"/>
            <a:ext cx="2229307"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Standby power draw: 150W</a:t>
            </a:r>
            <a:endParaRPr lang="en-US" sz="1200" dirty="0"/>
          </a:p>
        </p:txBody>
      </p:sp>
      <p:sp>
        <p:nvSpPr>
          <p:cNvPr id="31" name="Text 24"/>
          <p:cNvSpPr txBox="1"/>
          <p:nvPr/>
        </p:nvSpPr>
        <p:spPr>
          <a:xfrm>
            <a:off x="562356" y="2686507"/>
            <a:ext cx="3915461"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Habitat power integration via standard 48V DC connections</a:t>
            </a:r>
            <a:endParaRPr lang="en-US" sz="1200" dirty="0"/>
          </a:p>
        </p:txBody>
      </p:sp>
      <p:sp>
        <p:nvSpPr>
          <p:cNvPr id="32" name="Shape 25"/>
          <p:cNvSpPr/>
          <p:nvPr/>
        </p:nvSpPr>
        <p:spPr>
          <a:xfrm>
            <a:off x="381305" y="3504895"/>
            <a:ext cx="4914900" cy="2781605"/>
          </a:xfrm>
          <a:prstGeom prst="rect">
            <a:avLst/>
          </a:prstGeom>
          <a:solidFill>
            <a:srgbClr val="141414">
              <a:alpha val="70000"/>
            </a:srgbClr>
          </a:solidFill>
          <a:ln/>
        </p:spPr>
      </p:sp>
      <p:sp>
        <p:nvSpPr>
          <p:cNvPr id="33" name="Shape 26"/>
          <p:cNvSpPr/>
          <p:nvPr/>
        </p:nvSpPr>
        <p:spPr>
          <a:xfrm>
            <a:off x="381305" y="3504895"/>
            <a:ext cx="28346" cy="2781605"/>
          </a:xfrm>
          <a:prstGeom prst="rect">
            <a:avLst/>
          </a:prstGeom>
          <a:solidFill>
            <a:srgbClr val="FF6832"/>
          </a:solidFill>
          <a:ln/>
        </p:spPr>
      </p:sp>
      <p:sp>
        <p:nvSpPr>
          <p:cNvPr id="34" name="Text 27"/>
          <p:cNvSpPr txBox="1"/>
          <p:nvPr/>
        </p:nvSpPr>
        <p:spPr>
          <a:xfrm>
            <a:off x="562356" y="3676802"/>
            <a:ext cx="34198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Module-Specific Requirements</a:t>
            </a:r>
            <a:endParaRPr lang="en-US" sz="1500" dirty="0"/>
          </a:p>
        </p:txBody>
      </p:sp>
      <p:sp>
        <p:nvSpPr>
          <p:cNvPr id="35" name="Text 28"/>
          <p:cNvSpPr txBox="1"/>
          <p:nvPr/>
        </p:nvSpPr>
        <p:spPr>
          <a:xfrm>
            <a:off x="571500" y="4058107"/>
            <a:ext cx="652882" cy="152705"/>
          </a:xfrm>
          <a:prstGeom prst="rect">
            <a:avLst/>
          </a:prstGeom>
          <a:noFill/>
          <a:ln/>
        </p:spPr>
        <p:txBody>
          <a:bodyPr wrap="square" lIns="0" tIns="0" rIns="0" bIns="0" rtlCol="0" anchor="ctr"/>
          <a:lstStyle/>
          <a:p>
            <a:pPr marL="0" indent="0" algn="l">
              <a:buNone/>
            </a:pPr>
            <a:r>
              <a:rPr lang="en-US" sz="1000" b="1" dirty="0">
                <a:solidFill>
                  <a:srgbClr val="FFFFFF"/>
                </a:solidFill>
                <a:latin typeface="ui-sans-serif" pitchFamily="34" charset="0"/>
                <a:ea typeface="ui-sans-serif" pitchFamily="34" charset="-122"/>
                <a:cs typeface="ui-sans-serif" pitchFamily="34" charset="-120"/>
              </a:rPr>
              <a:t>Module</a:t>
            </a:r>
            <a:endParaRPr lang="en-US" sz="1000" dirty="0"/>
          </a:p>
        </p:txBody>
      </p:sp>
      <p:sp>
        <p:nvSpPr>
          <p:cNvPr id="36" name="Text 29"/>
          <p:cNvSpPr txBox="1"/>
          <p:nvPr/>
        </p:nvSpPr>
        <p:spPr>
          <a:xfrm>
            <a:off x="2702052" y="4058107"/>
            <a:ext cx="986638" cy="152705"/>
          </a:xfrm>
          <a:prstGeom prst="rect">
            <a:avLst/>
          </a:prstGeom>
          <a:noFill/>
          <a:ln/>
        </p:spPr>
        <p:txBody>
          <a:bodyPr wrap="square" lIns="0" tIns="0" rIns="0" bIns="0" rtlCol="0" anchor="ctr"/>
          <a:lstStyle/>
          <a:p>
            <a:pPr marL="0" indent="0" algn="r">
              <a:buNone/>
            </a:pPr>
            <a:r>
              <a:rPr lang="en-US" sz="1000" b="1" dirty="0">
                <a:solidFill>
                  <a:srgbClr val="FFFFFF"/>
                </a:solidFill>
                <a:latin typeface="ui-sans-serif" pitchFamily="34" charset="0"/>
                <a:ea typeface="ui-sans-serif" pitchFamily="34" charset="-122"/>
                <a:cs typeface="ui-sans-serif" pitchFamily="34" charset="-120"/>
              </a:rPr>
              <a:t>Peak Power</a:t>
            </a:r>
            <a:endParaRPr lang="en-US" sz="1000" dirty="0"/>
          </a:p>
        </p:txBody>
      </p:sp>
      <p:sp>
        <p:nvSpPr>
          <p:cNvPr id="37" name="Text 30"/>
          <p:cNvSpPr txBox="1"/>
          <p:nvPr/>
        </p:nvSpPr>
        <p:spPr>
          <a:xfrm>
            <a:off x="3970325" y="4058107"/>
            <a:ext cx="1271930" cy="152705"/>
          </a:xfrm>
          <a:prstGeom prst="rect">
            <a:avLst/>
          </a:prstGeom>
          <a:noFill/>
          <a:ln/>
        </p:spPr>
        <p:txBody>
          <a:bodyPr wrap="square" lIns="0" tIns="0" rIns="0" bIns="0" rtlCol="0" anchor="ctr"/>
          <a:lstStyle/>
          <a:p>
            <a:pPr marL="0" indent="0" algn="r">
              <a:buNone/>
            </a:pPr>
            <a:r>
              <a:rPr lang="en-US" sz="1000" b="1" dirty="0">
                <a:solidFill>
                  <a:srgbClr val="FFFFFF"/>
                </a:solidFill>
                <a:latin typeface="ui-sans-serif" pitchFamily="34" charset="0"/>
                <a:ea typeface="ui-sans-serif" pitchFamily="34" charset="-122"/>
                <a:cs typeface="ui-sans-serif" pitchFamily="34" charset="-120"/>
              </a:rPr>
              <a:t>Operation Time</a:t>
            </a:r>
            <a:endParaRPr lang="en-US" sz="1000" dirty="0"/>
          </a:p>
        </p:txBody>
      </p:sp>
      <p:sp>
        <p:nvSpPr>
          <p:cNvPr id="38" name="Text 31"/>
          <p:cNvSpPr txBox="1"/>
          <p:nvPr/>
        </p:nvSpPr>
        <p:spPr>
          <a:xfrm>
            <a:off x="571500" y="4324198"/>
            <a:ext cx="1500530"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Sorting &amp; Preprocess</a:t>
            </a:r>
            <a:endParaRPr lang="en-US" sz="1000" dirty="0"/>
          </a:p>
        </p:txBody>
      </p:sp>
      <p:sp>
        <p:nvSpPr>
          <p:cNvPr id="39" name="Text 32"/>
          <p:cNvSpPr txBox="1"/>
          <p:nvPr/>
        </p:nvSpPr>
        <p:spPr>
          <a:xfrm>
            <a:off x="3197657" y="4324198"/>
            <a:ext cx="491033"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120W</a:t>
            </a:r>
            <a:endParaRPr lang="en-US" sz="1000" dirty="0"/>
          </a:p>
        </p:txBody>
      </p:sp>
      <p:sp>
        <p:nvSpPr>
          <p:cNvPr id="40" name="Text 33"/>
          <p:cNvSpPr txBox="1"/>
          <p:nvPr/>
        </p:nvSpPr>
        <p:spPr>
          <a:xfrm>
            <a:off x="4380890" y="4324198"/>
            <a:ext cx="862279"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Continuous</a:t>
            </a:r>
            <a:endParaRPr lang="en-US" sz="1000" dirty="0"/>
          </a:p>
        </p:txBody>
      </p:sp>
      <p:sp>
        <p:nvSpPr>
          <p:cNvPr id="41" name="Text 34"/>
          <p:cNvSpPr txBox="1"/>
          <p:nvPr/>
        </p:nvSpPr>
        <p:spPr>
          <a:xfrm>
            <a:off x="571500" y="4591202"/>
            <a:ext cx="919886"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Shred &amp; Dry</a:t>
            </a:r>
            <a:endParaRPr lang="en-US" sz="1000" dirty="0"/>
          </a:p>
        </p:txBody>
      </p:sp>
      <p:sp>
        <p:nvSpPr>
          <p:cNvPr id="42" name="Text 35"/>
          <p:cNvSpPr txBox="1"/>
          <p:nvPr/>
        </p:nvSpPr>
        <p:spPr>
          <a:xfrm>
            <a:off x="3197657" y="4591202"/>
            <a:ext cx="491033"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750W</a:t>
            </a:r>
            <a:endParaRPr lang="en-US" sz="1000" dirty="0"/>
          </a:p>
        </p:txBody>
      </p:sp>
      <p:sp>
        <p:nvSpPr>
          <p:cNvPr id="43" name="Text 36"/>
          <p:cNvSpPr txBox="1"/>
          <p:nvPr/>
        </p:nvSpPr>
        <p:spPr>
          <a:xfrm>
            <a:off x="4031590" y="4591202"/>
            <a:ext cx="1205179"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15-30 min/batch</a:t>
            </a:r>
            <a:endParaRPr lang="en-US" sz="1000" dirty="0"/>
          </a:p>
        </p:txBody>
      </p:sp>
      <p:sp>
        <p:nvSpPr>
          <p:cNvPr id="44" name="Text 37"/>
          <p:cNvSpPr txBox="1"/>
          <p:nvPr/>
        </p:nvSpPr>
        <p:spPr>
          <a:xfrm>
            <a:off x="571500" y="4858207"/>
            <a:ext cx="1043330"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Extrusion Unit</a:t>
            </a:r>
            <a:endParaRPr lang="en-US" sz="1000" dirty="0"/>
          </a:p>
        </p:txBody>
      </p:sp>
      <p:sp>
        <p:nvSpPr>
          <p:cNvPr id="45" name="Text 38"/>
          <p:cNvSpPr txBox="1"/>
          <p:nvPr/>
        </p:nvSpPr>
        <p:spPr>
          <a:xfrm>
            <a:off x="3112618" y="4858207"/>
            <a:ext cx="576986"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1100W</a:t>
            </a:r>
            <a:endParaRPr lang="en-US" sz="1000" dirty="0"/>
          </a:p>
        </p:txBody>
      </p:sp>
      <p:sp>
        <p:nvSpPr>
          <p:cNvPr id="46" name="Text 39"/>
          <p:cNvSpPr txBox="1"/>
          <p:nvPr/>
        </p:nvSpPr>
        <p:spPr>
          <a:xfrm>
            <a:off x="4031590" y="4858207"/>
            <a:ext cx="1205179"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40-60 min/batch</a:t>
            </a:r>
            <a:endParaRPr lang="en-US" sz="1000" dirty="0"/>
          </a:p>
        </p:txBody>
      </p:sp>
      <p:sp>
        <p:nvSpPr>
          <p:cNvPr id="47" name="Text 40"/>
          <p:cNvSpPr txBox="1"/>
          <p:nvPr/>
        </p:nvSpPr>
        <p:spPr>
          <a:xfrm>
            <a:off x="571500" y="5124298"/>
            <a:ext cx="1243584"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Pyrolysis Reactor</a:t>
            </a:r>
            <a:endParaRPr lang="en-US" sz="1000" dirty="0"/>
          </a:p>
        </p:txBody>
      </p:sp>
      <p:sp>
        <p:nvSpPr>
          <p:cNvPr id="48" name="Text 41"/>
          <p:cNvSpPr txBox="1"/>
          <p:nvPr/>
        </p:nvSpPr>
        <p:spPr>
          <a:xfrm>
            <a:off x="3112618" y="5124298"/>
            <a:ext cx="576986"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1800W</a:t>
            </a:r>
            <a:endParaRPr lang="en-US" sz="1000" dirty="0"/>
          </a:p>
        </p:txBody>
      </p:sp>
      <p:sp>
        <p:nvSpPr>
          <p:cNvPr id="49" name="Text 42"/>
          <p:cNvSpPr txBox="1"/>
          <p:nvPr/>
        </p:nvSpPr>
        <p:spPr>
          <a:xfrm>
            <a:off x="4243730" y="5124298"/>
            <a:ext cx="995782"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2-3 hrs/batch</a:t>
            </a:r>
            <a:endParaRPr lang="en-US" sz="1000" dirty="0"/>
          </a:p>
        </p:txBody>
      </p:sp>
      <p:sp>
        <p:nvSpPr>
          <p:cNvPr id="50" name="Text 43"/>
          <p:cNvSpPr txBox="1"/>
          <p:nvPr/>
        </p:nvSpPr>
        <p:spPr>
          <a:xfrm>
            <a:off x="571500" y="5391302"/>
            <a:ext cx="1281989"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3D Printer/Molder</a:t>
            </a:r>
            <a:endParaRPr lang="en-US" sz="1000" dirty="0"/>
          </a:p>
        </p:txBody>
      </p:sp>
      <p:sp>
        <p:nvSpPr>
          <p:cNvPr id="51" name="Text 44"/>
          <p:cNvSpPr txBox="1"/>
          <p:nvPr/>
        </p:nvSpPr>
        <p:spPr>
          <a:xfrm>
            <a:off x="3197657" y="5391302"/>
            <a:ext cx="491033"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600W</a:t>
            </a:r>
            <a:endParaRPr lang="en-US" sz="1000" dirty="0"/>
          </a:p>
        </p:txBody>
      </p:sp>
      <p:sp>
        <p:nvSpPr>
          <p:cNvPr id="52" name="Text 45"/>
          <p:cNvSpPr txBox="1"/>
          <p:nvPr/>
        </p:nvSpPr>
        <p:spPr>
          <a:xfrm>
            <a:off x="4593946" y="5391302"/>
            <a:ext cx="643738"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Variable</a:t>
            </a:r>
            <a:endParaRPr lang="en-US" sz="1000" dirty="0"/>
          </a:p>
        </p:txBody>
      </p:sp>
      <p:sp>
        <p:nvSpPr>
          <p:cNvPr id="53" name="Text 46"/>
          <p:cNvSpPr txBox="1"/>
          <p:nvPr/>
        </p:nvSpPr>
        <p:spPr>
          <a:xfrm>
            <a:off x="571500" y="5658307"/>
            <a:ext cx="1157630"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Foam Processor</a:t>
            </a:r>
            <a:endParaRPr lang="en-US" sz="1000" dirty="0"/>
          </a:p>
        </p:txBody>
      </p:sp>
      <p:sp>
        <p:nvSpPr>
          <p:cNvPr id="54" name="Text 47"/>
          <p:cNvSpPr txBox="1"/>
          <p:nvPr/>
        </p:nvSpPr>
        <p:spPr>
          <a:xfrm>
            <a:off x="3197657" y="5658307"/>
            <a:ext cx="491033"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450W</a:t>
            </a:r>
            <a:endParaRPr lang="en-US" sz="1000" dirty="0"/>
          </a:p>
        </p:txBody>
      </p:sp>
      <p:sp>
        <p:nvSpPr>
          <p:cNvPr id="55" name="Text 48"/>
          <p:cNvSpPr txBox="1"/>
          <p:nvPr/>
        </p:nvSpPr>
        <p:spPr>
          <a:xfrm>
            <a:off x="4031590" y="5658307"/>
            <a:ext cx="1205179"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30-45 min/batch</a:t>
            </a:r>
            <a:endParaRPr lang="en-US" sz="1000" dirty="0"/>
          </a:p>
        </p:txBody>
      </p:sp>
      <p:sp>
        <p:nvSpPr>
          <p:cNvPr id="56" name="Text 49"/>
          <p:cNvSpPr txBox="1"/>
          <p:nvPr/>
        </p:nvSpPr>
        <p:spPr>
          <a:xfrm>
            <a:off x="571500" y="5924398"/>
            <a:ext cx="1129284"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Control System</a:t>
            </a:r>
            <a:endParaRPr lang="en-US" sz="1000" dirty="0"/>
          </a:p>
        </p:txBody>
      </p:sp>
      <p:sp>
        <p:nvSpPr>
          <p:cNvPr id="57" name="Text 50"/>
          <p:cNvSpPr txBox="1"/>
          <p:nvPr/>
        </p:nvSpPr>
        <p:spPr>
          <a:xfrm>
            <a:off x="3281782" y="5924398"/>
            <a:ext cx="405079"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80W</a:t>
            </a:r>
            <a:endParaRPr lang="en-US" sz="1000" dirty="0"/>
          </a:p>
        </p:txBody>
      </p:sp>
      <p:sp>
        <p:nvSpPr>
          <p:cNvPr id="58" name="Text 51"/>
          <p:cNvSpPr txBox="1"/>
          <p:nvPr/>
        </p:nvSpPr>
        <p:spPr>
          <a:xfrm>
            <a:off x="4380890" y="5924398"/>
            <a:ext cx="862279"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Continuous</a:t>
            </a:r>
            <a:endParaRPr lang="en-US" sz="1000" dirty="0"/>
          </a:p>
        </p:txBody>
      </p:sp>
      <p:sp>
        <p:nvSpPr>
          <p:cNvPr id="67" name="Shape 60"/>
          <p:cNvSpPr/>
          <p:nvPr/>
        </p:nvSpPr>
        <p:spPr>
          <a:xfrm>
            <a:off x="5753405" y="1485901"/>
            <a:ext cx="4914900" cy="5222138"/>
          </a:xfrm>
          <a:prstGeom prst="rect">
            <a:avLst/>
          </a:prstGeom>
          <a:noFill/>
          <a:ln w="12700">
            <a:solidFill>
              <a:srgbClr val="FF6432">
                <a:alpha val="40000"/>
              </a:srgbClr>
            </a:solidFill>
            <a:prstDash val="solid"/>
          </a:ln>
        </p:spPr>
      </p:sp>
      <p:sp>
        <p:nvSpPr>
          <p:cNvPr id="68" name="Text 61"/>
          <p:cNvSpPr txBox="1"/>
          <p:nvPr/>
        </p:nvSpPr>
        <p:spPr>
          <a:xfrm>
            <a:off x="5915254" y="1657807"/>
            <a:ext cx="2563063"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ENERGY ALLOCATION &amp; THERMAL RECOVERY</a:t>
            </a:r>
            <a:endParaRPr lang="en-US" sz="900" dirty="0">
              <a:solidFill>
                <a:schemeClr val="bg1"/>
              </a:solidFill>
            </a:endParaRPr>
          </a:p>
        </p:txBody>
      </p:sp>
      <p:pic>
        <p:nvPicPr>
          <p:cNvPr id="69" name="Image 5" descr="preencoded.png"/>
          <p:cNvPicPr>
            <a:picLocks noChangeAspect="1"/>
          </p:cNvPicPr>
          <p:nvPr/>
        </p:nvPicPr>
        <p:blipFill>
          <a:blip r:embed="rId8"/>
          <a:srcRect l="-6" r="-6"/>
          <a:stretch/>
        </p:blipFill>
        <p:spPr>
          <a:xfrm>
            <a:off x="5915254" y="1831519"/>
            <a:ext cx="4591202" cy="4397374"/>
          </a:xfrm>
          <a:prstGeom prst="rect">
            <a:avLst/>
          </a:prstGeom>
        </p:spPr>
      </p:pic>
      <p:sp>
        <p:nvSpPr>
          <p:cNvPr id="70" name="Text 62"/>
          <p:cNvSpPr txBox="1"/>
          <p:nvPr/>
        </p:nvSpPr>
        <p:spPr>
          <a:xfrm>
            <a:off x="5915254" y="6236875"/>
            <a:ext cx="1081735"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Heat Recovery</a:t>
            </a:r>
            <a:endParaRPr lang="en-US" sz="1000" dirty="0"/>
          </a:p>
        </p:txBody>
      </p:sp>
      <p:sp>
        <p:nvSpPr>
          <p:cNvPr id="71" name="Shape 63"/>
          <p:cNvSpPr/>
          <p:nvPr/>
        </p:nvSpPr>
        <p:spPr>
          <a:xfrm>
            <a:off x="7286854" y="5811012"/>
            <a:ext cx="3066898" cy="152705"/>
          </a:xfrm>
          <a:prstGeom prst="roundRect">
            <a:avLst>
              <a:gd name="adj" fmla="val 598802"/>
            </a:avLst>
          </a:prstGeom>
          <a:solidFill>
            <a:srgbClr val="1F2937"/>
          </a:solidFill>
          <a:ln/>
        </p:spPr>
      </p:sp>
      <p:sp>
        <p:nvSpPr>
          <p:cNvPr id="72" name="Shape 64"/>
          <p:cNvSpPr/>
          <p:nvPr/>
        </p:nvSpPr>
        <p:spPr>
          <a:xfrm>
            <a:off x="7286854" y="5801867"/>
            <a:ext cx="1076249" cy="152705"/>
          </a:xfrm>
          <a:prstGeom prst="rect">
            <a:avLst/>
          </a:prstGeom>
          <a:solidFill>
            <a:srgbClr val="059669"/>
          </a:solidFill>
          <a:ln/>
        </p:spPr>
      </p:sp>
      <p:sp>
        <p:nvSpPr>
          <p:cNvPr id="73" name="Text 65"/>
          <p:cNvSpPr txBox="1"/>
          <p:nvPr/>
        </p:nvSpPr>
        <p:spPr>
          <a:xfrm>
            <a:off x="8652004" y="5808269"/>
            <a:ext cx="1219810" cy="152705"/>
          </a:xfrm>
          <a:prstGeom prst="rect">
            <a:avLst/>
          </a:prstGeom>
          <a:noFill/>
          <a:ln/>
        </p:spPr>
        <p:txBody>
          <a:bodyPr wrap="square" lIns="0" tIns="0" rIns="0" bIns="0" rtlCol="0" anchor="ctr"/>
          <a:lstStyle/>
          <a:p>
            <a:pPr marL="0" indent="0" algn="l">
              <a:buNone/>
            </a:pPr>
            <a:r>
              <a:rPr lang="en-US" sz="900" dirty="0">
                <a:solidFill>
                  <a:srgbClr val="FFFFFF"/>
                </a:solidFill>
                <a:latin typeface="ui-sans-serif" pitchFamily="34" charset="0"/>
                <a:ea typeface="ui-sans-serif" pitchFamily="34" charset="-122"/>
                <a:cs typeface="ui-sans-serif" pitchFamily="34" charset="-120"/>
              </a:rPr>
              <a:t>35% of total energy</a:t>
            </a:r>
            <a:endParaRPr lang="en-US" sz="900" dirty="0"/>
          </a:p>
        </p:txBody>
      </p:sp>
      <p:sp>
        <p:nvSpPr>
          <p:cNvPr id="74" name="Text 66"/>
          <p:cNvSpPr txBox="1"/>
          <p:nvPr/>
        </p:nvSpPr>
        <p:spPr>
          <a:xfrm>
            <a:off x="6067044" y="6860743"/>
            <a:ext cx="1224382"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Solar Integration</a:t>
            </a:r>
            <a:endParaRPr lang="en-US" sz="1000" dirty="0"/>
          </a:p>
        </p:txBody>
      </p:sp>
      <p:sp>
        <p:nvSpPr>
          <p:cNvPr id="75" name="Shape 67"/>
          <p:cNvSpPr/>
          <p:nvPr/>
        </p:nvSpPr>
        <p:spPr>
          <a:xfrm>
            <a:off x="7286854" y="6045047"/>
            <a:ext cx="3066898" cy="152705"/>
          </a:xfrm>
          <a:prstGeom prst="roundRect">
            <a:avLst>
              <a:gd name="adj" fmla="val 598802"/>
            </a:avLst>
          </a:prstGeom>
          <a:solidFill>
            <a:srgbClr val="1F2937"/>
          </a:solidFill>
          <a:ln/>
        </p:spPr>
      </p:sp>
      <p:sp>
        <p:nvSpPr>
          <p:cNvPr id="76" name="Shape 68"/>
          <p:cNvSpPr/>
          <p:nvPr/>
        </p:nvSpPr>
        <p:spPr>
          <a:xfrm>
            <a:off x="7297630" y="6056071"/>
            <a:ext cx="2305202" cy="152705"/>
          </a:xfrm>
          <a:prstGeom prst="rect">
            <a:avLst/>
          </a:prstGeom>
          <a:solidFill>
            <a:srgbClr val="D97706"/>
          </a:solidFill>
          <a:ln/>
        </p:spPr>
      </p:sp>
      <p:sp>
        <p:nvSpPr>
          <p:cNvPr id="77" name="Text 69"/>
          <p:cNvSpPr txBox="1"/>
          <p:nvPr/>
        </p:nvSpPr>
        <p:spPr>
          <a:xfrm>
            <a:off x="8434883" y="6045124"/>
            <a:ext cx="1191463" cy="152705"/>
          </a:xfrm>
          <a:prstGeom prst="rect">
            <a:avLst/>
          </a:prstGeom>
          <a:noFill/>
          <a:ln/>
        </p:spPr>
        <p:txBody>
          <a:bodyPr wrap="square" lIns="0" tIns="0" rIns="0" bIns="0" rtlCol="0" anchor="ctr"/>
          <a:lstStyle/>
          <a:p>
            <a:pPr marL="0" indent="0" algn="l">
              <a:buNone/>
            </a:pPr>
            <a:r>
              <a:rPr lang="en-US" sz="900" dirty="0">
                <a:solidFill>
                  <a:srgbClr val="FFFFFF"/>
                </a:solidFill>
                <a:latin typeface="ui-sans-serif" pitchFamily="34" charset="0"/>
                <a:ea typeface="ui-sans-serif" pitchFamily="34" charset="-122"/>
                <a:cs typeface="ui-sans-serif" pitchFamily="34" charset="-120"/>
              </a:rPr>
              <a:t>75% solar-powered</a:t>
            </a:r>
            <a:endParaRPr lang="en-US" sz="900" dirty="0"/>
          </a:p>
        </p:txBody>
      </p:sp>
      <p:sp>
        <p:nvSpPr>
          <p:cNvPr id="78" name="Text 70"/>
          <p:cNvSpPr txBox="1"/>
          <p:nvPr/>
        </p:nvSpPr>
        <p:spPr>
          <a:xfrm>
            <a:off x="6067044" y="7166153"/>
            <a:ext cx="1129284"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Battery Backup</a:t>
            </a:r>
            <a:endParaRPr lang="en-US" sz="1000" dirty="0"/>
          </a:p>
        </p:txBody>
      </p:sp>
      <p:sp>
        <p:nvSpPr>
          <p:cNvPr id="79" name="Shape 71"/>
          <p:cNvSpPr/>
          <p:nvPr/>
        </p:nvSpPr>
        <p:spPr>
          <a:xfrm>
            <a:off x="7298817" y="6250937"/>
            <a:ext cx="3066898" cy="152705"/>
          </a:xfrm>
          <a:prstGeom prst="roundRect">
            <a:avLst>
              <a:gd name="adj" fmla="val 598802"/>
            </a:avLst>
          </a:prstGeom>
          <a:solidFill>
            <a:srgbClr val="1F2937"/>
          </a:solidFill>
          <a:ln/>
        </p:spPr>
      </p:sp>
      <p:sp>
        <p:nvSpPr>
          <p:cNvPr id="80" name="Shape 72"/>
          <p:cNvSpPr/>
          <p:nvPr/>
        </p:nvSpPr>
        <p:spPr>
          <a:xfrm>
            <a:off x="7298817" y="6238038"/>
            <a:ext cx="3066898" cy="152705"/>
          </a:xfrm>
          <a:prstGeom prst="rect">
            <a:avLst/>
          </a:prstGeom>
          <a:solidFill>
            <a:srgbClr val="2563EB"/>
          </a:solidFill>
          <a:ln/>
        </p:spPr>
      </p:sp>
      <p:sp>
        <p:nvSpPr>
          <p:cNvPr id="81" name="Text 73"/>
          <p:cNvSpPr txBox="1"/>
          <p:nvPr/>
        </p:nvSpPr>
        <p:spPr>
          <a:xfrm>
            <a:off x="8163010" y="6213347"/>
            <a:ext cx="1467612" cy="152705"/>
          </a:xfrm>
          <a:prstGeom prst="rect">
            <a:avLst/>
          </a:prstGeom>
          <a:noFill/>
          <a:ln/>
        </p:spPr>
        <p:txBody>
          <a:bodyPr wrap="square" lIns="0" tIns="0" rIns="0" bIns="0" rtlCol="0" anchor="ctr"/>
          <a:lstStyle/>
          <a:p>
            <a:pPr marL="0" indent="0" algn="l">
              <a:buNone/>
            </a:pPr>
            <a:r>
              <a:rPr lang="en-US" sz="900" dirty="0">
                <a:solidFill>
                  <a:srgbClr val="FFFFFF"/>
                </a:solidFill>
                <a:latin typeface="ui-sans-serif" pitchFamily="34" charset="0"/>
                <a:ea typeface="ui-sans-serif" pitchFamily="34" charset="-122"/>
                <a:cs typeface="ui-sans-serif" pitchFamily="34" charset="-120"/>
              </a:rPr>
              <a:t>8 hour runtime @ 500W</a:t>
            </a:r>
            <a:endParaRPr lang="en-US" sz="900" dirty="0"/>
          </a:p>
        </p:txBody>
      </p:sp>
      <p:sp>
        <p:nvSpPr>
          <p:cNvPr id="82" name="Shape 74"/>
          <p:cNvSpPr/>
          <p:nvPr/>
        </p:nvSpPr>
        <p:spPr>
          <a:xfrm>
            <a:off x="5962802" y="6485382"/>
            <a:ext cx="4895698" cy="263806"/>
          </a:xfrm>
          <a:prstGeom prst="rect">
            <a:avLst/>
          </a:prstGeom>
          <a:solidFill>
            <a:srgbClr val="000000">
              <a:alpha val="70000"/>
            </a:srgbClr>
          </a:solidFill>
          <a:ln/>
        </p:spPr>
      </p:sp>
      <p:sp>
        <p:nvSpPr>
          <p:cNvPr id="83" name="Text 75"/>
          <p:cNvSpPr txBox="1"/>
          <p:nvPr/>
        </p:nvSpPr>
        <p:spPr>
          <a:xfrm>
            <a:off x="5533034" y="6570556"/>
            <a:ext cx="4029761" cy="133502"/>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Energy recovery and distribution diagram for Mars Recycling System</a:t>
            </a:r>
            <a:endParaRPr lang="en-US" sz="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67821" y="1067105"/>
            <a:ext cx="286207" cy="400507"/>
          </a:xfrm>
          <a:prstGeom prst="roundRect">
            <a:avLst>
              <a:gd name="adj" fmla="val 319489"/>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t="-100" b="-100"/>
          <a:stretch/>
        </p:blipFill>
        <p:spPr>
          <a:xfrm>
            <a:off x="11453774" y="1181405"/>
            <a:ext cx="114300" cy="152705"/>
          </a:xfrm>
          <a:prstGeom prst="rect">
            <a:avLst/>
          </a:prstGeom>
        </p:spPr>
      </p:pic>
      <p:sp>
        <p:nvSpPr>
          <p:cNvPr id="13" name="Shape 9"/>
          <p:cNvSpPr/>
          <p:nvPr/>
        </p:nvSpPr>
        <p:spPr>
          <a:xfrm>
            <a:off x="11358677" y="1772107"/>
            <a:ext cx="304495" cy="400507"/>
          </a:xfrm>
          <a:prstGeom prst="roundRect">
            <a:avLst>
              <a:gd name="adj" fmla="val 300300"/>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t="-43" b="-43"/>
          <a:stretch/>
        </p:blipFill>
        <p:spPr>
          <a:xfrm>
            <a:off x="11444630" y="1886407"/>
            <a:ext cx="133502" cy="152705"/>
          </a:xfrm>
          <a:prstGeom prst="rect">
            <a:avLst/>
          </a:prstGeom>
        </p:spPr>
      </p:pic>
      <p:sp>
        <p:nvSpPr>
          <p:cNvPr id="15" name="Shape 10"/>
          <p:cNvSpPr/>
          <p:nvPr/>
        </p:nvSpPr>
        <p:spPr>
          <a:xfrm>
            <a:off x="11330330" y="2476195"/>
            <a:ext cx="362102" cy="400507"/>
          </a:xfrm>
          <a:prstGeom prst="roundRect">
            <a:avLst>
              <a:gd name="adj" fmla="val 25252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t="-180" b="-180"/>
          <a:stretch/>
        </p:blipFill>
        <p:spPr>
          <a:xfrm>
            <a:off x="11415370" y="2590495"/>
            <a:ext cx="190195" cy="152705"/>
          </a:xfrm>
          <a:prstGeom prst="rect">
            <a:avLst/>
          </a:prstGeom>
        </p:spPr>
      </p:pic>
      <p:sp>
        <p:nvSpPr>
          <p:cNvPr id="17" name="Shape 11"/>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15/25</a:t>
            </a:r>
            <a:endParaRPr lang="en-US" sz="1000" dirty="0"/>
          </a:p>
        </p:txBody>
      </p:sp>
      <p:sp>
        <p:nvSpPr>
          <p:cNvPr id="23" name="Text 16"/>
          <p:cNvSpPr txBox="1"/>
          <p:nvPr/>
        </p:nvSpPr>
        <p:spPr>
          <a:xfrm>
            <a:off x="381305" y="733349"/>
            <a:ext cx="9039758"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Technical Specifications: Water &amp; Crew Requirements</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2361895"/>
          </a:xfrm>
          <a:prstGeom prst="rect">
            <a:avLst/>
          </a:prstGeom>
          <a:solidFill>
            <a:srgbClr val="141414">
              <a:alpha val="70000"/>
            </a:srgbClr>
          </a:solidFill>
          <a:ln/>
        </p:spPr>
      </p:sp>
      <p:sp>
        <p:nvSpPr>
          <p:cNvPr id="26" name="Shape 19"/>
          <p:cNvSpPr/>
          <p:nvPr/>
        </p:nvSpPr>
        <p:spPr>
          <a:xfrm>
            <a:off x="381305" y="1485900"/>
            <a:ext cx="28346" cy="2361895"/>
          </a:xfrm>
          <a:prstGeom prst="rect">
            <a:avLst/>
          </a:prstGeom>
          <a:solidFill>
            <a:srgbClr val="FF6832"/>
          </a:solidFill>
          <a:ln/>
        </p:spPr>
      </p:sp>
      <p:sp>
        <p:nvSpPr>
          <p:cNvPr id="27" name="Text 20"/>
          <p:cNvSpPr txBox="1"/>
          <p:nvPr/>
        </p:nvSpPr>
        <p:spPr>
          <a:xfrm>
            <a:off x="562356" y="1657807"/>
            <a:ext cx="2276856" cy="228600"/>
          </a:xfrm>
          <a:prstGeom prst="rect">
            <a:avLst/>
          </a:prstGeom>
          <a:noFill/>
          <a:ln/>
        </p:spPr>
        <p:txBody>
          <a:bodyPr wrap="square" lIns="0" tIns="0" rIns="0" bIns="0" rtlCol="0" anchor="ctr"/>
          <a:lstStyle/>
          <a:p>
            <a:pPr marL="0" indent="0" algn="l">
              <a:buNone/>
            </a:pPr>
            <a:r>
              <a:rPr lang="en-US" sz="1500" b="1" dirty="0">
                <a:solidFill>
                  <a:schemeClr val="bg1"/>
                </a:solidFill>
                <a:latin typeface="ui-sans-serif" pitchFamily="34" charset="0"/>
                <a:ea typeface="ui-sans-serif" pitchFamily="34" charset="-122"/>
                <a:cs typeface="ui-sans-serif" pitchFamily="34" charset="-120"/>
              </a:rPr>
              <a:t>Water Consumption</a:t>
            </a:r>
            <a:endParaRPr lang="en-US" sz="1500" dirty="0">
              <a:solidFill>
                <a:schemeClr val="bg1"/>
              </a:solidFill>
            </a:endParaRPr>
          </a:p>
        </p:txBody>
      </p:sp>
      <p:sp>
        <p:nvSpPr>
          <p:cNvPr id="28" name="Text 21"/>
          <p:cNvSpPr txBox="1"/>
          <p:nvPr/>
        </p:nvSpPr>
        <p:spPr>
          <a:xfrm>
            <a:off x="562356" y="2000707"/>
            <a:ext cx="1943100" cy="181051"/>
          </a:xfrm>
          <a:prstGeom prst="rect">
            <a:avLst/>
          </a:prstGeom>
          <a:noFill/>
          <a:ln/>
        </p:spPr>
        <p:txBody>
          <a:bodyPr wrap="square" lIns="0" tIns="0" rIns="0" bIns="0" rtlCol="0" anchor="ctr"/>
          <a:lstStyle/>
          <a:p>
            <a:pPr marL="0" indent="0" algn="l">
              <a:buNone/>
            </a:pPr>
            <a:r>
              <a:rPr lang="en-US" sz="1200" dirty="0">
                <a:solidFill>
                  <a:srgbClr val="D1D5DB"/>
                </a:solidFill>
                <a:latin typeface="ui-sans-serif" pitchFamily="34" charset="0"/>
                <a:ea typeface="ui-sans-serif" pitchFamily="34" charset="-122"/>
                <a:cs typeface="ui-sans-serif" pitchFamily="34" charset="-120"/>
              </a:rPr>
              <a:t>Sorting &amp; Preprocessing</a:t>
            </a:r>
            <a:endParaRPr lang="en-US" sz="1200" dirty="0"/>
          </a:p>
        </p:txBody>
      </p:sp>
      <p:sp>
        <p:nvSpPr>
          <p:cNvPr id="29" name="Text 22"/>
          <p:cNvSpPr txBox="1"/>
          <p:nvPr/>
        </p:nvSpPr>
        <p:spPr>
          <a:xfrm>
            <a:off x="4032504" y="2000707"/>
            <a:ext cx="1228954" cy="181051"/>
          </a:xfrm>
          <a:prstGeom prst="rect">
            <a:avLst/>
          </a:prstGeom>
          <a:noFill/>
          <a:ln/>
        </p:spPr>
        <p:txBody>
          <a:bodyPr wrap="square" lIns="0" tIns="0" rIns="0" bIns="0" rtlCol="0" anchor="ctr"/>
          <a:lstStyle/>
          <a:p>
            <a:pPr marL="0" indent="0" algn="l">
              <a:buNone/>
            </a:pPr>
            <a:r>
              <a:rPr lang="en-US" sz="1200" dirty="0">
                <a:solidFill>
                  <a:srgbClr val="93C5FD"/>
                </a:solidFill>
                <a:latin typeface="ui-sans-serif" pitchFamily="34" charset="0"/>
                <a:ea typeface="ui-sans-serif" pitchFamily="34" charset="-122"/>
                <a:cs typeface="ui-sans-serif" pitchFamily="34" charset="-120"/>
              </a:rPr>
              <a:t>0.2 L/kg waste</a:t>
            </a:r>
            <a:endParaRPr lang="en-US" sz="1200" dirty="0"/>
          </a:p>
        </p:txBody>
      </p:sp>
      <p:sp>
        <p:nvSpPr>
          <p:cNvPr id="30" name="Shape 23"/>
          <p:cNvSpPr/>
          <p:nvPr/>
        </p:nvSpPr>
        <p:spPr>
          <a:xfrm>
            <a:off x="562356" y="2247595"/>
            <a:ext cx="4581144" cy="75895"/>
          </a:xfrm>
          <a:prstGeom prst="roundRect">
            <a:avLst>
              <a:gd name="adj" fmla="val 1204822"/>
            </a:avLst>
          </a:prstGeom>
          <a:solidFill>
            <a:srgbClr val="374151"/>
          </a:solidFill>
          <a:ln/>
        </p:spPr>
      </p:sp>
      <p:sp>
        <p:nvSpPr>
          <p:cNvPr id="31" name="Shape 24"/>
          <p:cNvSpPr/>
          <p:nvPr/>
        </p:nvSpPr>
        <p:spPr>
          <a:xfrm>
            <a:off x="562356" y="2247595"/>
            <a:ext cx="466344" cy="75895"/>
          </a:xfrm>
          <a:prstGeom prst="roundRect">
            <a:avLst>
              <a:gd name="adj" fmla="val 1204822"/>
            </a:avLst>
          </a:prstGeom>
          <a:solidFill>
            <a:srgbClr val="3B82F6"/>
          </a:solidFill>
          <a:ln/>
        </p:spPr>
      </p:sp>
      <p:sp>
        <p:nvSpPr>
          <p:cNvPr id="32" name="Text 25"/>
          <p:cNvSpPr txBox="1"/>
          <p:nvPr/>
        </p:nvSpPr>
        <p:spPr>
          <a:xfrm>
            <a:off x="562356" y="2457907"/>
            <a:ext cx="1619402" cy="181051"/>
          </a:xfrm>
          <a:prstGeom prst="rect">
            <a:avLst/>
          </a:prstGeom>
          <a:noFill/>
          <a:ln/>
        </p:spPr>
        <p:txBody>
          <a:bodyPr wrap="square" lIns="0" tIns="0" rIns="0" bIns="0" rtlCol="0" anchor="ctr"/>
          <a:lstStyle/>
          <a:p>
            <a:pPr marL="0" indent="0" algn="l">
              <a:buNone/>
            </a:pPr>
            <a:r>
              <a:rPr lang="en-US" sz="1200" dirty="0">
                <a:solidFill>
                  <a:srgbClr val="D1D5DB"/>
                </a:solidFill>
                <a:latin typeface="ui-sans-serif" pitchFamily="34" charset="0"/>
                <a:ea typeface="ui-sans-serif" pitchFamily="34" charset="-122"/>
                <a:cs typeface="ui-sans-serif" pitchFamily="34" charset="-120"/>
              </a:rPr>
              <a:t>Shredding &amp; Drying</a:t>
            </a:r>
            <a:endParaRPr lang="en-US" sz="1200" dirty="0"/>
          </a:p>
        </p:txBody>
      </p:sp>
      <p:sp>
        <p:nvSpPr>
          <p:cNvPr id="33" name="Text 26"/>
          <p:cNvSpPr txBox="1"/>
          <p:nvPr/>
        </p:nvSpPr>
        <p:spPr>
          <a:xfrm>
            <a:off x="4032504" y="2457907"/>
            <a:ext cx="1228954" cy="181051"/>
          </a:xfrm>
          <a:prstGeom prst="rect">
            <a:avLst/>
          </a:prstGeom>
          <a:noFill/>
          <a:ln/>
        </p:spPr>
        <p:txBody>
          <a:bodyPr wrap="square" lIns="0" tIns="0" rIns="0" bIns="0" rtlCol="0" anchor="ctr"/>
          <a:lstStyle/>
          <a:p>
            <a:pPr marL="0" indent="0" algn="l">
              <a:buNone/>
            </a:pPr>
            <a:r>
              <a:rPr lang="en-US" sz="1200" dirty="0">
                <a:solidFill>
                  <a:srgbClr val="93C5FD"/>
                </a:solidFill>
                <a:latin typeface="ui-sans-serif" pitchFamily="34" charset="0"/>
                <a:ea typeface="ui-sans-serif" pitchFamily="34" charset="-122"/>
                <a:cs typeface="ui-sans-serif" pitchFamily="34" charset="-120"/>
              </a:rPr>
              <a:t>0.5 L/kg waste</a:t>
            </a:r>
            <a:endParaRPr lang="en-US" sz="1200" dirty="0"/>
          </a:p>
        </p:txBody>
      </p:sp>
      <p:sp>
        <p:nvSpPr>
          <p:cNvPr id="34" name="Shape 27"/>
          <p:cNvSpPr/>
          <p:nvPr/>
        </p:nvSpPr>
        <p:spPr>
          <a:xfrm>
            <a:off x="562356" y="2704795"/>
            <a:ext cx="4581144" cy="75895"/>
          </a:xfrm>
          <a:prstGeom prst="roundRect">
            <a:avLst>
              <a:gd name="adj" fmla="val 1204822"/>
            </a:avLst>
          </a:prstGeom>
          <a:solidFill>
            <a:srgbClr val="374151"/>
          </a:solidFill>
          <a:ln/>
        </p:spPr>
      </p:sp>
      <p:sp>
        <p:nvSpPr>
          <p:cNvPr id="35" name="Shape 28"/>
          <p:cNvSpPr/>
          <p:nvPr/>
        </p:nvSpPr>
        <p:spPr>
          <a:xfrm>
            <a:off x="562356" y="2704795"/>
            <a:ext cx="1152144" cy="75895"/>
          </a:xfrm>
          <a:prstGeom prst="roundRect">
            <a:avLst>
              <a:gd name="adj" fmla="val 1204822"/>
            </a:avLst>
          </a:prstGeom>
          <a:solidFill>
            <a:srgbClr val="3B82F6"/>
          </a:solidFill>
          <a:ln/>
        </p:spPr>
      </p:sp>
      <p:sp>
        <p:nvSpPr>
          <p:cNvPr id="36" name="Text 29"/>
          <p:cNvSpPr txBox="1"/>
          <p:nvPr/>
        </p:nvSpPr>
        <p:spPr>
          <a:xfrm>
            <a:off x="562356" y="2915107"/>
            <a:ext cx="1467612" cy="181051"/>
          </a:xfrm>
          <a:prstGeom prst="rect">
            <a:avLst/>
          </a:prstGeom>
          <a:noFill/>
          <a:ln/>
        </p:spPr>
        <p:txBody>
          <a:bodyPr wrap="square" lIns="0" tIns="0" rIns="0" bIns="0" rtlCol="0" anchor="ctr"/>
          <a:lstStyle/>
          <a:p>
            <a:pPr marL="0" indent="0" algn="l">
              <a:buNone/>
            </a:pPr>
            <a:r>
              <a:rPr lang="en-US" sz="1200" dirty="0">
                <a:solidFill>
                  <a:srgbClr val="D1D5DB"/>
                </a:solidFill>
                <a:latin typeface="ui-sans-serif" pitchFamily="34" charset="0"/>
                <a:ea typeface="ui-sans-serif" pitchFamily="34" charset="-122"/>
                <a:cs typeface="ui-sans-serif" pitchFamily="34" charset="-120"/>
              </a:rPr>
              <a:t>Extrusion Process</a:t>
            </a:r>
            <a:endParaRPr lang="en-US" sz="1200" dirty="0"/>
          </a:p>
        </p:txBody>
      </p:sp>
      <p:sp>
        <p:nvSpPr>
          <p:cNvPr id="37" name="Text 30"/>
          <p:cNvSpPr txBox="1"/>
          <p:nvPr/>
        </p:nvSpPr>
        <p:spPr>
          <a:xfrm>
            <a:off x="3984955" y="2915107"/>
            <a:ext cx="1276502" cy="181051"/>
          </a:xfrm>
          <a:prstGeom prst="rect">
            <a:avLst/>
          </a:prstGeom>
          <a:noFill/>
          <a:ln/>
        </p:spPr>
        <p:txBody>
          <a:bodyPr wrap="square" lIns="0" tIns="0" rIns="0" bIns="0" rtlCol="0" anchor="ctr"/>
          <a:lstStyle/>
          <a:p>
            <a:pPr marL="0" indent="0" algn="l">
              <a:buNone/>
            </a:pPr>
            <a:r>
              <a:rPr lang="en-US" sz="1200" dirty="0">
                <a:solidFill>
                  <a:srgbClr val="93C5FD"/>
                </a:solidFill>
                <a:latin typeface="ui-sans-serif" pitchFamily="34" charset="0"/>
                <a:ea typeface="ui-sans-serif" pitchFamily="34" charset="-122"/>
                <a:cs typeface="ui-sans-serif" pitchFamily="34" charset="-120"/>
              </a:rPr>
              <a:t>0.3 L/kg plastic</a:t>
            </a:r>
            <a:endParaRPr lang="en-US" sz="1200" dirty="0"/>
          </a:p>
        </p:txBody>
      </p:sp>
      <p:sp>
        <p:nvSpPr>
          <p:cNvPr id="38" name="Shape 31"/>
          <p:cNvSpPr/>
          <p:nvPr/>
        </p:nvSpPr>
        <p:spPr>
          <a:xfrm>
            <a:off x="562356" y="3161995"/>
            <a:ext cx="4581144" cy="75895"/>
          </a:xfrm>
          <a:prstGeom prst="roundRect">
            <a:avLst>
              <a:gd name="adj" fmla="val 1204822"/>
            </a:avLst>
          </a:prstGeom>
          <a:solidFill>
            <a:srgbClr val="374151"/>
          </a:solidFill>
          <a:ln/>
        </p:spPr>
      </p:sp>
      <p:sp>
        <p:nvSpPr>
          <p:cNvPr id="39" name="Shape 32"/>
          <p:cNvSpPr/>
          <p:nvPr/>
        </p:nvSpPr>
        <p:spPr>
          <a:xfrm>
            <a:off x="562356" y="3161995"/>
            <a:ext cx="694944" cy="75895"/>
          </a:xfrm>
          <a:prstGeom prst="roundRect">
            <a:avLst>
              <a:gd name="adj" fmla="val 1204822"/>
            </a:avLst>
          </a:prstGeom>
          <a:solidFill>
            <a:srgbClr val="3B82F6"/>
          </a:solidFill>
          <a:ln/>
        </p:spPr>
      </p:sp>
      <p:sp>
        <p:nvSpPr>
          <p:cNvPr id="40" name="Text 33"/>
          <p:cNvSpPr txBox="1"/>
          <p:nvPr/>
        </p:nvSpPr>
        <p:spPr>
          <a:xfrm>
            <a:off x="562356" y="3372307"/>
            <a:ext cx="1752905" cy="181051"/>
          </a:xfrm>
          <a:prstGeom prst="rect">
            <a:avLst/>
          </a:prstGeom>
          <a:noFill/>
          <a:ln/>
        </p:spPr>
        <p:txBody>
          <a:bodyPr wrap="square" lIns="0" tIns="0" rIns="0" bIns="0" rtlCol="0" anchor="ctr"/>
          <a:lstStyle/>
          <a:p>
            <a:pPr marL="0" indent="0" algn="l">
              <a:buNone/>
            </a:pPr>
            <a:r>
              <a:rPr lang="en-US" sz="1200" dirty="0">
                <a:solidFill>
                  <a:srgbClr val="D1D5DB"/>
                </a:solidFill>
                <a:latin typeface="ui-sans-serif" pitchFamily="34" charset="0"/>
                <a:ea typeface="ui-sans-serif" pitchFamily="34" charset="-122"/>
                <a:cs typeface="ui-sans-serif" pitchFamily="34" charset="-120"/>
              </a:rPr>
              <a:t>3D Printing &amp; Cooling</a:t>
            </a:r>
            <a:endParaRPr lang="en-US" sz="1200" dirty="0"/>
          </a:p>
        </p:txBody>
      </p:sp>
      <p:sp>
        <p:nvSpPr>
          <p:cNvPr id="41" name="Text 34"/>
          <p:cNvSpPr txBox="1"/>
          <p:nvPr/>
        </p:nvSpPr>
        <p:spPr>
          <a:xfrm>
            <a:off x="3897173" y="3372307"/>
            <a:ext cx="1362456" cy="181051"/>
          </a:xfrm>
          <a:prstGeom prst="rect">
            <a:avLst/>
          </a:prstGeom>
          <a:noFill/>
          <a:ln/>
        </p:spPr>
        <p:txBody>
          <a:bodyPr wrap="square" lIns="0" tIns="0" rIns="0" bIns="0" rtlCol="0" anchor="ctr"/>
          <a:lstStyle/>
          <a:p>
            <a:pPr marL="0" indent="0" algn="l">
              <a:buNone/>
            </a:pPr>
            <a:r>
              <a:rPr lang="en-US" sz="1200" dirty="0">
                <a:solidFill>
                  <a:srgbClr val="93C5FD"/>
                </a:solidFill>
                <a:latin typeface="ui-sans-serif" pitchFamily="34" charset="0"/>
                <a:ea typeface="ui-sans-serif" pitchFamily="34" charset="-122"/>
                <a:cs typeface="ui-sans-serif" pitchFamily="34" charset="-120"/>
              </a:rPr>
              <a:t>0.4 L/kg product</a:t>
            </a:r>
            <a:endParaRPr lang="en-US" sz="1200" dirty="0"/>
          </a:p>
        </p:txBody>
      </p:sp>
      <p:sp>
        <p:nvSpPr>
          <p:cNvPr id="42" name="Shape 35"/>
          <p:cNvSpPr/>
          <p:nvPr/>
        </p:nvSpPr>
        <p:spPr>
          <a:xfrm>
            <a:off x="562356" y="3619195"/>
            <a:ext cx="4581144" cy="75895"/>
          </a:xfrm>
          <a:prstGeom prst="roundRect">
            <a:avLst>
              <a:gd name="adj" fmla="val 1204822"/>
            </a:avLst>
          </a:prstGeom>
          <a:solidFill>
            <a:srgbClr val="374151"/>
          </a:solidFill>
          <a:ln/>
        </p:spPr>
      </p:sp>
      <p:sp>
        <p:nvSpPr>
          <p:cNvPr id="43" name="Shape 36"/>
          <p:cNvSpPr/>
          <p:nvPr/>
        </p:nvSpPr>
        <p:spPr>
          <a:xfrm>
            <a:off x="562356" y="3619195"/>
            <a:ext cx="923544" cy="75895"/>
          </a:xfrm>
          <a:prstGeom prst="roundRect">
            <a:avLst>
              <a:gd name="adj" fmla="val 1204822"/>
            </a:avLst>
          </a:prstGeom>
          <a:solidFill>
            <a:srgbClr val="3B82F6"/>
          </a:solidFill>
          <a:ln/>
        </p:spPr>
      </p:sp>
      <p:sp>
        <p:nvSpPr>
          <p:cNvPr id="44" name="Shape 37"/>
          <p:cNvSpPr/>
          <p:nvPr/>
        </p:nvSpPr>
        <p:spPr>
          <a:xfrm>
            <a:off x="381305" y="4076395"/>
            <a:ext cx="4914900" cy="1867205"/>
          </a:xfrm>
          <a:prstGeom prst="rect">
            <a:avLst/>
          </a:prstGeom>
          <a:solidFill>
            <a:srgbClr val="141414">
              <a:alpha val="70000"/>
            </a:srgbClr>
          </a:solidFill>
          <a:ln/>
        </p:spPr>
      </p:sp>
      <p:sp>
        <p:nvSpPr>
          <p:cNvPr id="45" name="Shape 38"/>
          <p:cNvSpPr/>
          <p:nvPr/>
        </p:nvSpPr>
        <p:spPr>
          <a:xfrm>
            <a:off x="381305" y="4076395"/>
            <a:ext cx="28346" cy="1867205"/>
          </a:xfrm>
          <a:prstGeom prst="rect">
            <a:avLst/>
          </a:prstGeom>
          <a:solidFill>
            <a:srgbClr val="FF6832"/>
          </a:solidFill>
          <a:ln/>
        </p:spPr>
      </p:sp>
      <p:sp>
        <p:nvSpPr>
          <p:cNvPr id="46" name="Text 39"/>
          <p:cNvSpPr txBox="1"/>
          <p:nvPr/>
        </p:nvSpPr>
        <p:spPr>
          <a:xfrm>
            <a:off x="562356" y="4248302"/>
            <a:ext cx="3458261" cy="228600"/>
          </a:xfrm>
          <a:prstGeom prst="rect">
            <a:avLst/>
          </a:prstGeom>
          <a:noFill/>
          <a:ln/>
        </p:spPr>
        <p:txBody>
          <a:bodyPr wrap="square" lIns="0" tIns="0" rIns="0" bIns="0" rtlCol="0" anchor="ctr"/>
          <a:lstStyle/>
          <a:p>
            <a:pPr marL="0" indent="0" algn="l">
              <a:buNone/>
            </a:pPr>
            <a:r>
              <a:rPr lang="en-US" sz="1500" b="1" dirty="0">
                <a:solidFill>
                  <a:schemeClr val="bg1"/>
                </a:solidFill>
                <a:latin typeface="ui-sans-serif" pitchFamily="34" charset="0"/>
                <a:ea typeface="ui-sans-serif" pitchFamily="34" charset="-122"/>
                <a:cs typeface="ui-sans-serif" pitchFamily="34" charset="-120"/>
              </a:rPr>
              <a:t>Water Conservation Strategies</a:t>
            </a:r>
            <a:endParaRPr lang="en-US" sz="1500" dirty="0">
              <a:solidFill>
                <a:schemeClr val="bg1"/>
              </a:solidFill>
            </a:endParaRPr>
          </a:p>
        </p:txBody>
      </p:sp>
      <p:sp>
        <p:nvSpPr>
          <p:cNvPr id="47" name="Text 40"/>
          <p:cNvSpPr txBox="1"/>
          <p:nvPr/>
        </p:nvSpPr>
        <p:spPr>
          <a:xfrm>
            <a:off x="771754" y="4591202"/>
            <a:ext cx="3191256"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Closed-loop reclamation (95% recovery)</a:t>
            </a:r>
            <a:endParaRPr lang="en-US" sz="1200" dirty="0"/>
          </a:p>
        </p:txBody>
      </p:sp>
      <p:sp>
        <p:nvSpPr>
          <p:cNvPr id="48" name="Text 41"/>
          <p:cNvSpPr txBox="1"/>
          <p:nvPr/>
        </p:nvSpPr>
        <p:spPr>
          <a:xfrm>
            <a:off x="771754" y="4895698"/>
            <a:ext cx="2628900"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Optional dry-cleaning for textiles</a:t>
            </a:r>
            <a:endParaRPr lang="en-US" sz="1200" dirty="0"/>
          </a:p>
        </p:txBody>
      </p:sp>
      <p:sp>
        <p:nvSpPr>
          <p:cNvPr id="49" name="Text 42"/>
          <p:cNvSpPr txBox="1"/>
          <p:nvPr/>
        </p:nvSpPr>
        <p:spPr>
          <a:xfrm>
            <a:off x="771754" y="5201107"/>
            <a:ext cx="3514954"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Condensation collection from drying process</a:t>
            </a:r>
            <a:endParaRPr lang="en-US" sz="1200" dirty="0"/>
          </a:p>
        </p:txBody>
      </p:sp>
      <p:sp>
        <p:nvSpPr>
          <p:cNvPr id="50" name="Text 43"/>
          <p:cNvSpPr txBox="1"/>
          <p:nvPr/>
        </p:nvSpPr>
        <p:spPr>
          <a:xfrm>
            <a:off x="771754" y="5505602"/>
            <a:ext cx="2753258"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Minimal-moisture foam processing</a:t>
            </a:r>
            <a:endParaRPr lang="en-US" sz="1200" dirty="0"/>
          </a:p>
        </p:txBody>
      </p:sp>
      <p:sp>
        <p:nvSpPr>
          <p:cNvPr id="51" name="Shape 44"/>
          <p:cNvSpPr/>
          <p:nvPr/>
        </p:nvSpPr>
        <p:spPr>
          <a:xfrm>
            <a:off x="5753405" y="1485900"/>
            <a:ext cx="4914900" cy="3600907"/>
          </a:xfrm>
          <a:prstGeom prst="rect">
            <a:avLst/>
          </a:prstGeom>
          <a:solidFill>
            <a:srgbClr val="141414">
              <a:alpha val="70000"/>
            </a:srgbClr>
          </a:solidFill>
          <a:ln/>
        </p:spPr>
      </p:sp>
      <p:sp>
        <p:nvSpPr>
          <p:cNvPr id="52" name="Shape 45"/>
          <p:cNvSpPr/>
          <p:nvPr/>
        </p:nvSpPr>
        <p:spPr>
          <a:xfrm>
            <a:off x="5753405" y="1485900"/>
            <a:ext cx="28346" cy="3600907"/>
          </a:xfrm>
          <a:prstGeom prst="rect">
            <a:avLst/>
          </a:prstGeom>
          <a:solidFill>
            <a:srgbClr val="FF6832"/>
          </a:solidFill>
          <a:ln/>
        </p:spPr>
      </p:sp>
      <p:sp>
        <p:nvSpPr>
          <p:cNvPr id="53" name="Text 46"/>
          <p:cNvSpPr txBox="1"/>
          <p:nvPr/>
        </p:nvSpPr>
        <p:spPr>
          <a:xfrm>
            <a:off x="5934456" y="1657807"/>
            <a:ext cx="1943100" cy="228600"/>
          </a:xfrm>
          <a:prstGeom prst="rect">
            <a:avLst/>
          </a:prstGeom>
          <a:noFill/>
          <a:ln/>
        </p:spPr>
        <p:txBody>
          <a:bodyPr wrap="square" lIns="0" tIns="0" rIns="0" bIns="0" rtlCol="0" anchor="ctr"/>
          <a:lstStyle/>
          <a:p>
            <a:pPr marL="0" indent="0" algn="l">
              <a:buNone/>
            </a:pPr>
            <a:r>
              <a:rPr lang="en-US" sz="1500" b="1" dirty="0">
                <a:solidFill>
                  <a:schemeClr val="bg1"/>
                </a:solidFill>
                <a:latin typeface="ui-sans-serif" pitchFamily="34" charset="0"/>
                <a:ea typeface="ui-sans-serif" pitchFamily="34" charset="-122"/>
                <a:cs typeface="ui-sans-serif" pitchFamily="34" charset="-120"/>
              </a:rPr>
              <a:t>Crew Operations</a:t>
            </a:r>
            <a:endParaRPr lang="en-US" sz="1500" dirty="0">
              <a:solidFill>
                <a:schemeClr val="bg1"/>
              </a:solidFill>
            </a:endParaRPr>
          </a:p>
        </p:txBody>
      </p:sp>
      <p:sp>
        <p:nvSpPr>
          <p:cNvPr id="54" name="Shape 47"/>
          <p:cNvSpPr/>
          <p:nvPr/>
        </p:nvSpPr>
        <p:spPr>
          <a:xfrm>
            <a:off x="5934456" y="2524658"/>
            <a:ext cx="4581144" cy="9144"/>
          </a:xfrm>
          <a:prstGeom prst="rect">
            <a:avLst/>
          </a:prstGeom>
          <a:solidFill>
            <a:srgbClr val="374151"/>
          </a:solidFill>
          <a:ln/>
        </p:spPr>
      </p:sp>
      <p:sp>
        <p:nvSpPr>
          <p:cNvPr id="55" name="Text 48"/>
          <p:cNvSpPr txBox="1"/>
          <p:nvPr/>
        </p:nvSpPr>
        <p:spPr>
          <a:xfrm>
            <a:off x="5943600" y="2124151"/>
            <a:ext cx="752551" cy="181051"/>
          </a:xfrm>
          <a:prstGeom prst="rect">
            <a:avLst/>
          </a:prstGeom>
          <a:noFill/>
          <a:ln/>
        </p:spPr>
        <p:txBody>
          <a:bodyPr wrap="square" lIns="0" tIns="0" rIns="0" bIns="0" rtlCol="0" anchor="ctr"/>
          <a:lstStyle/>
          <a:p>
            <a:pPr marL="0" indent="0" algn="l">
              <a:buNone/>
            </a:pPr>
            <a:r>
              <a:rPr lang="en-US" sz="1200" b="1" dirty="0">
                <a:solidFill>
                  <a:srgbClr val="FFFFFF"/>
                </a:solidFill>
                <a:latin typeface="ui-sans-serif" pitchFamily="34" charset="0"/>
                <a:ea typeface="ui-sans-serif" pitchFamily="34" charset="-122"/>
                <a:cs typeface="ui-sans-serif" pitchFamily="34" charset="-120"/>
              </a:rPr>
              <a:t>Module</a:t>
            </a:r>
            <a:endParaRPr lang="en-US" sz="1200" dirty="0"/>
          </a:p>
        </p:txBody>
      </p:sp>
      <p:sp>
        <p:nvSpPr>
          <p:cNvPr id="56" name="Text 49"/>
          <p:cNvSpPr txBox="1"/>
          <p:nvPr/>
        </p:nvSpPr>
        <p:spPr>
          <a:xfrm>
            <a:off x="7544714" y="2009851"/>
            <a:ext cx="1153058" cy="409651"/>
          </a:xfrm>
          <a:prstGeom prst="rect">
            <a:avLst/>
          </a:prstGeom>
          <a:noFill/>
          <a:ln/>
        </p:spPr>
        <p:txBody>
          <a:bodyPr wrap="square" lIns="0" tIns="0" rIns="0" bIns="0" rtlCol="0" anchor="ctr"/>
          <a:lstStyle/>
          <a:p>
            <a:pPr marL="0" indent="0" algn="l">
              <a:buNone/>
            </a:pPr>
            <a:r>
              <a:rPr lang="en-US" sz="1200" b="1" dirty="0">
                <a:solidFill>
                  <a:srgbClr val="FFFFFF"/>
                </a:solidFill>
                <a:latin typeface="ui-sans-serif" pitchFamily="34" charset="0"/>
                <a:ea typeface="ui-sans-serif" pitchFamily="34" charset="-122"/>
                <a:cs typeface="ui-sans-serif" pitchFamily="34" charset="-120"/>
              </a:rPr>
              <a:t>Operator Hours/Week</a:t>
            </a:r>
            <a:endParaRPr lang="en-US" sz="1200" dirty="0"/>
          </a:p>
        </p:txBody>
      </p:sp>
      <p:sp>
        <p:nvSpPr>
          <p:cNvPr id="57" name="Text 50"/>
          <p:cNvSpPr txBox="1"/>
          <p:nvPr/>
        </p:nvSpPr>
        <p:spPr>
          <a:xfrm>
            <a:off x="9156802" y="2009851"/>
            <a:ext cx="1124712" cy="409651"/>
          </a:xfrm>
          <a:prstGeom prst="rect">
            <a:avLst/>
          </a:prstGeom>
          <a:noFill/>
          <a:ln/>
        </p:spPr>
        <p:txBody>
          <a:bodyPr wrap="square" lIns="0" tIns="0" rIns="0" bIns="0" rtlCol="0" anchor="ctr"/>
          <a:lstStyle/>
          <a:p>
            <a:pPr marL="0" indent="0" algn="l">
              <a:buNone/>
            </a:pPr>
            <a:r>
              <a:rPr lang="en-US" sz="1200" b="1" dirty="0">
                <a:solidFill>
                  <a:srgbClr val="FFFFFF"/>
                </a:solidFill>
                <a:latin typeface="ui-sans-serif" pitchFamily="34" charset="0"/>
                <a:ea typeface="ui-sans-serif" pitchFamily="34" charset="-122"/>
                <a:cs typeface="ui-sans-serif" pitchFamily="34" charset="-120"/>
              </a:rPr>
              <a:t>Automation Level</a:t>
            </a:r>
            <a:endParaRPr lang="en-US" sz="1200" dirty="0"/>
          </a:p>
        </p:txBody>
      </p:sp>
      <p:sp>
        <p:nvSpPr>
          <p:cNvPr id="58" name="Shape 51"/>
          <p:cNvSpPr/>
          <p:nvPr/>
        </p:nvSpPr>
        <p:spPr>
          <a:xfrm>
            <a:off x="5934456" y="3139135"/>
            <a:ext cx="4581144" cy="9144"/>
          </a:xfrm>
          <a:prstGeom prst="rect">
            <a:avLst/>
          </a:prstGeom>
          <a:solidFill>
            <a:srgbClr val="1F2937"/>
          </a:solidFill>
          <a:ln/>
        </p:spPr>
      </p:sp>
      <p:sp>
        <p:nvSpPr>
          <p:cNvPr id="59" name="Text 52"/>
          <p:cNvSpPr txBox="1"/>
          <p:nvPr/>
        </p:nvSpPr>
        <p:spPr>
          <a:xfrm>
            <a:off x="5943600" y="2628900"/>
            <a:ext cx="1181405" cy="4096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Sorting &amp; Preprocessing</a:t>
            </a:r>
            <a:endParaRPr lang="en-US" sz="1200" dirty="0"/>
          </a:p>
        </p:txBody>
      </p:sp>
      <p:sp>
        <p:nvSpPr>
          <p:cNvPr id="60" name="Text 53"/>
          <p:cNvSpPr txBox="1"/>
          <p:nvPr/>
        </p:nvSpPr>
        <p:spPr>
          <a:xfrm>
            <a:off x="7544714" y="2743200"/>
            <a:ext cx="838505"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4.5 hours</a:t>
            </a:r>
            <a:endParaRPr lang="en-US" sz="1200" dirty="0"/>
          </a:p>
        </p:txBody>
      </p:sp>
      <p:sp>
        <p:nvSpPr>
          <p:cNvPr id="61" name="Text 54"/>
          <p:cNvSpPr txBox="1"/>
          <p:nvPr/>
        </p:nvSpPr>
        <p:spPr>
          <a:xfrm>
            <a:off x="9156802" y="2743200"/>
            <a:ext cx="781812"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a:t>
            </a:r>
            <a:endParaRPr lang="en-US" sz="1200" dirty="0"/>
          </a:p>
        </p:txBody>
      </p:sp>
      <p:sp>
        <p:nvSpPr>
          <p:cNvPr id="62" name="Shape 55"/>
          <p:cNvSpPr/>
          <p:nvPr/>
        </p:nvSpPr>
        <p:spPr>
          <a:xfrm>
            <a:off x="5934456" y="3529584"/>
            <a:ext cx="4581144" cy="9144"/>
          </a:xfrm>
          <a:prstGeom prst="rect">
            <a:avLst/>
          </a:prstGeom>
          <a:solidFill>
            <a:srgbClr val="1F2937"/>
          </a:solidFill>
          <a:ln/>
        </p:spPr>
      </p:sp>
      <p:sp>
        <p:nvSpPr>
          <p:cNvPr id="63" name="Text 56"/>
          <p:cNvSpPr txBox="1"/>
          <p:nvPr/>
        </p:nvSpPr>
        <p:spPr>
          <a:xfrm>
            <a:off x="5943600" y="3247949"/>
            <a:ext cx="1619402"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Shredding &amp; Drying</a:t>
            </a:r>
            <a:endParaRPr lang="en-US" sz="1200" dirty="0"/>
          </a:p>
        </p:txBody>
      </p:sp>
      <p:sp>
        <p:nvSpPr>
          <p:cNvPr id="64" name="Text 57"/>
          <p:cNvSpPr txBox="1"/>
          <p:nvPr/>
        </p:nvSpPr>
        <p:spPr>
          <a:xfrm>
            <a:off x="7544714" y="3247949"/>
            <a:ext cx="838505"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2.0 hours</a:t>
            </a:r>
            <a:endParaRPr lang="en-US" sz="1200" dirty="0"/>
          </a:p>
        </p:txBody>
      </p:sp>
      <p:sp>
        <p:nvSpPr>
          <p:cNvPr id="65" name="Text 58"/>
          <p:cNvSpPr txBox="1"/>
          <p:nvPr/>
        </p:nvSpPr>
        <p:spPr>
          <a:xfrm>
            <a:off x="9156802" y="3247949"/>
            <a:ext cx="781812"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a:t>
            </a:r>
            <a:endParaRPr lang="en-US" sz="1200" dirty="0"/>
          </a:p>
        </p:txBody>
      </p:sp>
      <p:sp>
        <p:nvSpPr>
          <p:cNvPr id="66" name="Shape 59"/>
          <p:cNvSpPr/>
          <p:nvPr/>
        </p:nvSpPr>
        <p:spPr>
          <a:xfrm>
            <a:off x="5934456" y="4148633"/>
            <a:ext cx="4581144" cy="9144"/>
          </a:xfrm>
          <a:prstGeom prst="rect">
            <a:avLst/>
          </a:prstGeom>
          <a:solidFill>
            <a:srgbClr val="1F2937"/>
          </a:solidFill>
          <a:ln/>
        </p:spPr>
      </p:sp>
      <p:sp>
        <p:nvSpPr>
          <p:cNvPr id="67" name="Text 60"/>
          <p:cNvSpPr txBox="1"/>
          <p:nvPr/>
        </p:nvSpPr>
        <p:spPr>
          <a:xfrm>
            <a:off x="5943600" y="3638398"/>
            <a:ext cx="1000354" cy="4096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Extrusion &amp; Filament</a:t>
            </a:r>
            <a:endParaRPr lang="en-US" sz="1200" dirty="0"/>
          </a:p>
        </p:txBody>
      </p:sp>
      <p:sp>
        <p:nvSpPr>
          <p:cNvPr id="68" name="Text 61"/>
          <p:cNvSpPr txBox="1"/>
          <p:nvPr/>
        </p:nvSpPr>
        <p:spPr>
          <a:xfrm>
            <a:off x="7544714" y="3752698"/>
            <a:ext cx="838505"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1.5 hours</a:t>
            </a:r>
            <a:endParaRPr lang="en-US" sz="1200" dirty="0"/>
          </a:p>
        </p:txBody>
      </p:sp>
      <p:sp>
        <p:nvSpPr>
          <p:cNvPr id="69" name="Text 62"/>
          <p:cNvSpPr txBox="1"/>
          <p:nvPr/>
        </p:nvSpPr>
        <p:spPr>
          <a:xfrm>
            <a:off x="9156802" y="3752698"/>
            <a:ext cx="781812"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a:t>
            </a:r>
            <a:endParaRPr lang="en-US" sz="1200" dirty="0"/>
          </a:p>
        </p:txBody>
      </p:sp>
      <p:sp>
        <p:nvSpPr>
          <p:cNvPr id="70" name="Shape 63"/>
          <p:cNvSpPr/>
          <p:nvPr/>
        </p:nvSpPr>
        <p:spPr>
          <a:xfrm>
            <a:off x="5934456" y="4539082"/>
            <a:ext cx="4581144" cy="9144"/>
          </a:xfrm>
          <a:prstGeom prst="rect">
            <a:avLst/>
          </a:prstGeom>
          <a:solidFill>
            <a:srgbClr val="1F2937"/>
          </a:solidFill>
          <a:ln/>
        </p:spPr>
      </p:sp>
      <p:sp>
        <p:nvSpPr>
          <p:cNvPr id="71" name="Text 64"/>
          <p:cNvSpPr txBox="1"/>
          <p:nvPr/>
        </p:nvSpPr>
        <p:spPr>
          <a:xfrm>
            <a:off x="5943600" y="4257446"/>
            <a:ext cx="1420063"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Pyrolysis Reactor</a:t>
            </a:r>
            <a:endParaRPr lang="en-US" sz="1200" dirty="0"/>
          </a:p>
        </p:txBody>
      </p:sp>
      <p:sp>
        <p:nvSpPr>
          <p:cNvPr id="72" name="Text 65"/>
          <p:cNvSpPr txBox="1"/>
          <p:nvPr/>
        </p:nvSpPr>
        <p:spPr>
          <a:xfrm>
            <a:off x="7544714" y="4257446"/>
            <a:ext cx="838505"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3.0 hours</a:t>
            </a:r>
            <a:endParaRPr lang="en-US" sz="1200" dirty="0"/>
          </a:p>
        </p:txBody>
      </p:sp>
      <p:sp>
        <p:nvSpPr>
          <p:cNvPr id="73" name="Text 66"/>
          <p:cNvSpPr txBox="1"/>
          <p:nvPr/>
        </p:nvSpPr>
        <p:spPr>
          <a:xfrm>
            <a:off x="9156802" y="4257446"/>
            <a:ext cx="781812"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a:t>
            </a:r>
            <a:endParaRPr lang="en-US" sz="1200" dirty="0"/>
          </a:p>
        </p:txBody>
      </p:sp>
      <p:sp>
        <p:nvSpPr>
          <p:cNvPr id="74" name="Text 67"/>
          <p:cNvSpPr txBox="1"/>
          <p:nvPr/>
        </p:nvSpPr>
        <p:spPr>
          <a:xfrm>
            <a:off x="5943600" y="4647895"/>
            <a:ext cx="1600200"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3D Printing &amp; Foam</a:t>
            </a:r>
            <a:endParaRPr lang="en-US" sz="1200" dirty="0"/>
          </a:p>
        </p:txBody>
      </p:sp>
      <p:sp>
        <p:nvSpPr>
          <p:cNvPr id="75" name="Text 68"/>
          <p:cNvSpPr txBox="1"/>
          <p:nvPr/>
        </p:nvSpPr>
        <p:spPr>
          <a:xfrm>
            <a:off x="7544714" y="4647895"/>
            <a:ext cx="838505"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5.0 hours</a:t>
            </a:r>
            <a:endParaRPr lang="en-US" sz="1200" dirty="0"/>
          </a:p>
        </p:txBody>
      </p:sp>
      <p:sp>
        <p:nvSpPr>
          <p:cNvPr id="76" name="Text 69"/>
          <p:cNvSpPr txBox="1"/>
          <p:nvPr/>
        </p:nvSpPr>
        <p:spPr>
          <a:xfrm>
            <a:off x="9156802" y="4647895"/>
            <a:ext cx="781812"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a:t>
            </a:r>
            <a:endParaRPr lang="en-US" sz="1200" dirty="0"/>
          </a:p>
        </p:txBody>
      </p:sp>
      <p:sp>
        <p:nvSpPr>
          <p:cNvPr id="77" name="Shape 70"/>
          <p:cNvSpPr/>
          <p:nvPr/>
        </p:nvSpPr>
        <p:spPr>
          <a:xfrm>
            <a:off x="5767121" y="4976623"/>
            <a:ext cx="4914900" cy="1415034"/>
          </a:xfrm>
          <a:prstGeom prst="rect">
            <a:avLst/>
          </a:prstGeom>
          <a:solidFill>
            <a:srgbClr val="141414">
              <a:alpha val="70000"/>
            </a:srgbClr>
          </a:solidFill>
          <a:ln/>
        </p:spPr>
      </p:sp>
      <p:sp>
        <p:nvSpPr>
          <p:cNvPr id="78" name="Shape 71"/>
          <p:cNvSpPr/>
          <p:nvPr/>
        </p:nvSpPr>
        <p:spPr>
          <a:xfrm>
            <a:off x="5753404" y="5315407"/>
            <a:ext cx="45719" cy="924961"/>
          </a:xfrm>
          <a:prstGeom prst="rect">
            <a:avLst/>
          </a:prstGeom>
          <a:solidFill>
            <a:srgbClr val="FF6832"/>
          </a:solidFill>
          <a:ln/>
        </p:spPr>
      </p:sp>
      <p:sp>
        <p:nvSpPr>
          <p:cNvPr id="79" name="Text 72"/>
          <p:cNvSpPr txBox="1"/>
          <p:nvPr/>
        </p:nvSpPr>
        <p:spPr>
          <a:xfrm>
            <a:off x="5934456" y="5486400"/>
            <a:ext cx="3010205" cy="228600"/>
          </a:xfrm>
          <a:prstGeom prst="rect">
            <a:avLst/>
          </a:prstGeom>
          <a:noFill/>
          <a:ln/>
        </p:spPr>
        <p:txBody>
          <a:bodyPr wrap="square" lIns="0" tIns="0" rIns="0" bIns="0" rtlCol="0" anchor="ctr"/>
          <a:lstStyle/>
          <a:p>
            <a:pPr marL="0" indent="0" algn="l">
              <a:buNone/>
            </a:pPr>
            <a:r>
              <a:rPr lang="en-US" sz="1500" b="1" dirty="0">
                <a:solidFill>
                  <a:srgbClr val="000000"/>
                </a:solidFill>
                <a:latin typeface="ui-sans-serif" pitchFamily="34" charset="0"/>
                <a:ea typeface="ui-sans-serif" pitchFamily="34" charset="-122"/>
                <a:cs typeface="ui-sans-serif" pitchFamily="34" charset="-120"/>
              </a:rPr>
              <a:t>System Expansion Options</a:t>
            </a:r>
            <a:endParaRPr lang="en-US" sz="1500" dirty="0"/>
          </a:p>
        </p:txBody>
      </p:sp>
      <p:sp>
        <p:nvSpPr>
          <p:cNvPr id="80" name="Shape 73"/>
          <p:cNvSpPr/>
          <p:nvPr/>
        </p:nvSpPr>
        <p:spPr>
          <a:xfrm>
            <a:off x="5901994" y="5182406"/>
            <a:ext cx="2219249" cy="571500"/>
          </a:xfrm>
          <a:prstGeom prst="roundRect">
            <a:avLst>
              <a:gd name="adj" fmla="val 10667"/>
            </a:avLst>
          </a:prstGeom>
          <a:solidFill>
            <a:srgbClr val="1F2937"/>
          </a:solidFill>
          <a:ln/>
        </p:spPr>
      </p:sp>
      <p:pic>
        <p:nvPicPr>
          <p:cNvPr id="81" name="Image 5" descr="preencoded.png"/>
          <p:cNvPicPr>
            <a:picLocks noChangeAspect="1"/>
          </p:cNvPicPr>
          <p:nvPr/>
        </p:nvPicPr>
        <p:blipFill>
          <a:blip r:embed="rId8"/>
          <a:srcRect t="-180" b="-180"/>
          <a:stretch/>
        </p:blipFill>
        <p:spPr>
          <a:xfrm>
            <a:off x="5934456" y="5213553"/>
            <a:ext cx="190195" cy="152705"/>
          </a:xfrm>
          <a:prstGeom prst="rect">
            <a:avLst/>
          </a:prstGeom>
        </p:spPr>
      </p:pic>
      <p:sp>
        <p:nvSpPr>
          <p:cNvPr id="82" name="Text 74"/>
          <p:cNvSpPr txBox="1"/>
          <p:nvPr/>
        </p:nvSpPr>
        <p:spPr>
          <a:xfrm>
            <a:off x="6208863" y="5216434"/>
            <a:ext cx="1286561"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Robotic Sorting</a:t>
            </a:r>
            <a:endParaRPr lang="en-US" sz="1200" dirty="0"/>
          </a:p>
        </p:txBody>
      </p:sp>
      <p:sp>
        <p:nvSpPr>
          <p:cNvPr id="83" name="Text 75"/>
          <p:cNvSpPr txBox="1"/>
          <p:nvPr/>
        </p:nvSpPr>
        <p:spPr>
          <a:xfrm>
            <a:off x="6124651" y="5494974"/>
            <a:ext cx="1638605" cy="133502"/>
          </a:xfrm>
          <a:prstGeom prst="rect">
            <a:avLst/>
          </a:prstGeom>
          <a:noFill/>
          <a:ln/>
        </p:spPr>
        <p:txBody>
          <a:bodyPr wrap="square" lIns="0" tIns="0" rIns="0" bIns="0" rtlCol="0" anchor="ctr"/>
          <a:lstStyle/>
          <a:p>
            <a:pPr marL="0" indent="0" algn="l">
              <a:buNone/>
            </a:pPr>
            <a:r>
              <a:rPr lang="en-US" sz="900" dirty="0">
                <a:solidFill>
                  <a:srgbClr val="9CA3AF"/>
                </a:solidFill>
                <a:latin typeface="ui-sans-serif" pitchFamily="34" charset="0"/>
                <a:ea typeface="ui-sans-serif" pitchFamily="34" charset="-122"/>
                <a:cs typeface="ui-sans-serif" pitchFamily="34" charset="-120"/>
              </a:rPr>
              <a:t>Reduces crew time by 75%</a:t>
            </a:r>
            <a:endParaRPr lang="en-US" sz="900" dirty="0"/>
          </a:p>
        </p:txBody>
      </p:sp>
      <p:sp>
        <p:nvSpPr>
          <p:cNvPr id="84" name="Shape 76"/>
          <p:cNvSpPr/>
          <p:nvPr/>
        </p:nvSpPr>
        <p:spPr>
          <a:xfrm>
            <a:off x="8274731" y="5186476"/>
            <a:ext cx="2219249" cy="571500"/>
          </a:xfrm>
          <a:prstGeom prst="roundRect">
            <a:avLst>
              <a:gd name="adj" fmla="val 10667"/>
            </a:avLst>
          </a:prstGeom>
          <a:solidFill>
            <a:srgbClr val="1F2937"/>
          </a:solidFill>
          <a:ln/>
        </p:spPr>
        <p:txBody>
          <a:bodyPr/>
          <a:lstStyle/>
          <a:p>
            <a:endParaRPr lang="en-US" dirty="0"/>
          </a:p>
        </p:txBody>
      </p:sp>
      <p:pic>
        <p:nvPicPr>
          <p:cNvPr id="85" name="Image 6" descr="preencoded.png"/>
          <p:cNvPicPr>
            <a:picLocks noChangeAspect="1"/>
          </p:cNvPicPr>
          <p:nvPr/>
        </p:nvPicPr>
        <p:blipFill>
          <a:blip r:embed="rId9"/>
          <a:srcRect/>
          <a:stretch/>
        </p:blipFill>
        <p:spPr>
          <a:xfrm>
            <a:off x="8371626" y="5239054"/>
            <a:ext cx="152705" cy="152705"/>
          </a:xfrm>
          <a:prstGeom prst="rect">
            <a:avLst/>
          </a:prstGeom>
        </p:spPr>
      </p:pic>
      <p:sp>
        <p:nvSpPr>
          <p:cNvPr id="86" name="Text 77"/>
          <p:cNvSpPr txBox="1"/>
          <p:nvPr/>
        </p:nvSpPr>
        <p:spPr>
          <a:xfrm>
            <a:off x="8605418" y="5216434"/>
            <a:ext cx="1495958"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AI Process Control</a:t>
            </a:r>
            <a:endParaRPr lang="en-US" sz="1200" dirty="0"/>
          </a:p>
        </p:txBody>
      </p:sp>
      <p:sp>
        <p:nvSpPr>
          <p:cNvPr id="87" name="Text 78"/>
          <p:cNvSpPr txBox="1"/>
          <p:nvPr/>
        </p:nvSpPr>
        <p:spPr>
          <a:xfrm>
            <a:off x="8537753" y="5538979"/>
            <a:ext cx="1400861" cy="133502"/>
          </a:xfrm>
          <a:prstGeom prst="rect">
            <a:avLst/>
          </a:prstGeom>
          <a:noFill/>
          <a:ln/>
        </p:spPr>
        <p:txBody>
          <a:bodyPr wrap="square" lIns="0" tIns="0" rIns="0" bIns="0" rtlCol="0" anchor="ctr"/>
          <a:lstStyle/>
          <a:p>
            <a:pPr marL="0" indent="0" algn="l">
              <a:buNone/>
            </a:pPr>
            <a:r>
              <a:rPr lang="en-US" sz="900" dirty="0">
                <a:solidFill>
                  <a:srgbClr val="9CA3AF"/>
                </a:solidFill>
                <a:latin typeface="ui-sans-serif" pitchFamily="34" charset="0"/>
                <a:ea typeface="ui-sans-serif" pitchFamily="34" charset="-122"/>
                <a:cs typeface="ui-sans-serif" pitchFamily="34" charset="-120"/>
              </a:rPr>
              <a:t>Improves yield by 15%</a:t>
            </a:r>
            <a:endParaRPr lang="en-US" sz="900" dirty="0"/>
          </a:p>
        </p:txBody>
      </p:sp>
      <p:sp>
        <p:nvSpPr>
          <p:cNvPr id="88" name="Shape 79"/>
          <p:cNvSpPr/>
          <p:nvPr/>
        </p:nvSpPr>
        <p:spPr>
          <a:xfrm>
            <a:off x="5901994" y="5805277"/>
            <a:ext cx="2219249" cy="571500"/>
          </a:xfrm>
          <a:prstGeom prst="roundRect">
            <a:avLst>
              <a:gd name="adj" fmla="val 10667"/>
            </a:avLst>
          </a:prstGeom>
          <a:solidFill>
            <a:srgbClr val="1F2937"/>
          </a:solidFill>
          <a:ln/>
        </p:spPr>
        <p:txBody>
          <a:bodyPr/>
          <a:lstStyle/>
          <a:p>
            <a:endParaRPr lang="en-US" dirty="0"/>
          </a:p>
        </p:txBody>
      </p:sp>
      <p:pic>
        <p:nvPicPr>
          <p:cNvPr id="89" name="Image 7" descr="preencoded.png"/>
          <p:cNvPicPr>
            <a:picLocks noChangeAspect="1"/>
          </p:cNvPicPr>
          <p:nvPr/>
        </p:nvPicPr>
        <p:blipFill>
          <a:blip r:embed="rId10"/>
          <a:srcRect t="-180" b="-180"/>
          <a:stretch/>
        </p:blipFill>
        <p:spPr>
          <a:xfrm>
            <a:off x="5907632" y="5861762"/>
            <a:ext cx="190195" cy="152705"/>
          </a:xfrm>
          <a:prstGeom prst="rect">
            <a:avLst/>
          </a:prstGeom>
        </p:spPr>
      </p:pic>
      <p:sp>
        <p:nvSpPr>
          <p:cNvPr id="90" name="Text 80"/>
          <p:cNvSpPr txBox="1"/>
          <p:nvPr/>
        </p:nvSpPr>
        <p:spPr>
          <a:xfrm>
            <a:off x="6186542" y="5828385"/>
            <a:ext cx="1400861"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Solar Integration</a:t>
            </a:r>
            <a:endParaRPr lang="en-US" sz="1200" dirty="0"/>
          </a:p>
        </p:txBody>
      </p:sp>
      <p:sp>
        <p:nvSpPr>
          <p:cNvPr id="91" name="Text 81"/>
          <p:cNvSpPr txBox="1"/>
          <p:nvPr/>
        </p:nvSpPr>
        <p:spPr>
          <a:xfrm>
            <a:off x="6186542" y="6106866"/>
            <a:ext cx="1390802" cy="133502"/>
          </a:xfrm>
          <a:prstGeom prst="rect">
            <a:avLst/>
          </a:prstGeom>
          <a:noFill/>
          <a:ln/>
        </p:spPr>
        <p:txBody>
          <a:bodyPr wrap="square" lIns="0" tIns="0" rIns="0" bIns="0" rtlCol="0" anchor="ctr"/>
          <a:lstStyle/>
          <a:p>
            <a:pPr marL="0" indent="0" algn="l">
              <a:buNone/>
            </a:pPr>
            <a:r>
              <a:rPr lang="en-US" sz="900" dirty="0">
                <a:solidFill>
                  <a:srgbClr val="9CA3AF"/>
                </a:solidFill>
                <a:latin typeface="ui-sans-serif" pitchFamily="34" charset="0"/>
                <a:ea typeface="ui-sans-serif" pitchFamily="34" charset="-122"/>
                <a:cs typeface="ui-sans-serif" pitchFamily="34" charset="-120"/>
              </a:rPr>
              <a:t>Reduces energy needs</a:t>
            </a:r>
            <a:endParaRPr lang="en-US" sz="900" dirty="0"/>
          </a:p>
        </p:txBody>
      </p:sp>
      <p:sp>
        <p:nvSpPr>
          <p:cNvPr id="92" name="Shape 82"/>
          <p:cNvSpPr/>
          <p:nvPr/>
        </p:nvSpPr>
        <p:spPr>
          <a:xfrm>
            <a:off x="8274731" y="5830615"/>
            <a:ext cx="2219249" cy="571500"/>
          </a:xfrm>
          <a:prstGeom prst="roundRect">
            <a:avLst>
              <a:gd name="adj" fmla="val 10667"/>
            </a:avLst>
          </a:prstGeom>
          <a:solidFill>
            <a:srgbClr val="1F2937"/>
          </a:solidFill>
          <a:ln/>
        </p:spPr>
      </p:sp>
      <p:pic>
        <p:nvPicPr>
          <p:cNvPr id="93" name="Image 8" descr="preencoded.png"/>
          <p:cNvPicPr>
            <a:picLocks noChangeAspect="1"/>
          </p:cNvPicPr>
          <p:nvPr/>
        </p:nvPicPr>
        <p:blipFill>
          <a:blip r:embed="rId11"/>
          <a:srcRect/>
          <a:stretch/>
        </p:blipFill>
        <p:spPr>
          <a:xfrm>
            <a:off x="8325725" y="5861762"/>
            <a:ext cx="152705" cy="152705"/>
          </a:xfrm>
          <a:prstGeom prst="rect">
            <a:avLst/>
          </a:prstGeom>
        </p:spPr>
      </p:pic>
      <p:sp>
        <p:nvSpPr>
          <p:cNvPr id="94" name="Text 83"/>
          <p:cNvSpPr txBox="1"/>
          <p:nvPr/>
        </p:nvSpPr>
        <p:spPr>
          <a:xfrm>
            <a:off x="8537753" y="5877056"/>
            <a:ext cx="1362456"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ISRU Integration</a:t>
            </a:r>
            <a:endParaRPr lang="en-US" sz="1200" dirty="0"/>
          </a:p>
        </p:txBody>
      </p:sp>
      <p:sp>
        <p:nvSpPr>
          <p:cNvPr id="95" name="Text 84"/>
          <p:cNvSpPr txBox="1"/>
          <p:nvPr/>
        </p:nvSpPr>
        <p:spPr>
          <a:xfrm>
            <a:off x="8566100" y="6097129"/>
            <a:ext cx="1153058" cy="133502"/>
          </a:xfrm>
          <a:prstGeom prst="rect">
            <a:avLst/>
          </a:prstGeom>
          <a:noFill/>
          <a:ln/>
        </p:spPr>
        <p:txBody>
          <a:bodyPr wrap="square" lIns="0" tIns="0" rIns="0" bIns="0" rtlCol="0" anchor="ctr"/>
          <a:lstStyle/>
          <a:p>
            <a:pPr marL="0" indent="0" algn="l">
              <a:buNone/>
            </a:pPr>
            <a:r>
              <a:rPr lang="en-US" sz="900" dirty="0">
                <a:solidFill>
                  <a:srgbClr val="9CA3AF"/>
                </a:solidFill>
                <a:latin typeface="ui-sans-serif" pitchFamily="34" charset="0"/>
                <a:ea typeface="ui-sans-serif" pitchFamily="34" charset="-122"/>
                <a:cs typeface="ui-sans-serif" pitchFamily="34" charset="-120"/>
              </a:rPr>
              <a:t>Local resource use</a:t>
            </a:r>
            <a:endParaRPr lang="en-US" sz="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939235"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LOGISTICS &amp; TRANSPORT</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30330" y="1067105"/>
            <a:ext cx="362102" cy="400507"/>
          </a:xfrm>
          <a:prstGeom prst="roundRect">
            <a:avLst>
              <a:gd name="adj" fmla="val 25252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t="-180" b="-180"/>
          <a:stretch/>
        </p:blipFill>
        <p:spPr>
          <a:xfrm>
            <a:off x="11415370" y="1181405"/>
            <a:ext cx="190195" cy="152705"/>
          </a:xfrm>
          <a:prstGeom prst="rect">
            <a:avLst/>
          </a:prstGeom>
        </p:spPr>
      </p:pic>
      <p:sp>
        <p:nvSpPr>
          <p:cNvPr id="13" name="Shape 9"/>
          <p:cNvSpPr/>
          <p:nvPr/>
        </p:nvSpPr>
        <p:spPr>
          <a:xfrm>
            <a:off x="11339474" y="1772107"/>
            <a:ext cx="342900" cy="400507"/>
          </a:xfrm>
          <a:prstGeom prst="roundRect">
            <a:avLst>
              <a:gd name="adj" fmla="val 266667"/>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l="-33" r="-33"/>
          <a:stretch/>
        </p:blipFill>
        <p:spPr>
          <a:xfrm>
            <a:off x="11425428" y="1886407"/>
            <a:ext cx="171907"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17" name="Shape 11"/>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16/25</a:t>
            </a:r>
            <a:endParaRPr lang="en-US" sz="1000" dirty="0"/>
          </a:p>
        </p:txBody>
      </p:sp>
      <p:sp>
        <p:nvSpPr>
          <p:cNvPr id="23" name="Text 16"/>
          <p:cNvSpPr txBox="1"/>
          <p:nvPr/>
        </p:nvSpPr>
        <p:spPr>
          <a:xfrm>
            <a:off x="381305" y="733349"/>
            <a:ext cx="8153705"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Transport: Modular Packaging for Mars Delivery</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2247595"/>
          </a:xfrm>
          <a:prstGeom prst="rect">
            <a:avLst/>
          </a:prstGeom>
          <a:solidFill>
            <a:srgbClr val="141414">
              <a:alpha val="70000"/>
            </a:srgbClr>
          </a:solidFill>
          <a:ln/>
        </p:spPr>
      </p:sp>
      <p:sp>
        <p:nvSpPr>
          <p:cNvPr id="26" name="Shape 19"/>
          <p:cNvSpPr/>
          <p:nvPr/>
        </p:nvSpPr>
        <p:spPr>
          <a:xfrm>
            <a:off x="381305" y="1485900"/>
            <a:ext cx="28346" cy="2247595"/>
          </a:xfrm>
          <a:prstGeom prst="rect">
            <a:avLst/>
          </a:prstGeom>
          <a:solidFill>
            <a:srgbClr val="FF6832"/>
          </a:solidFill>
          <a:ln/>
        </p:spPr>
      </p:sp>
      <p:sp>
        <p:nvSpPr>
          <p:cNvPr id="27" name="Text 20"/>
          <p:cNvSpPr txBox="1"/>
          <p:nvPr/>
        </p:nvSpPr>
        <p:spPr>
          <a:xfrm>
            <a:off x="562356" y="1657807"/>
            <a:ext cx="292425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Modular Design Approach</a:t>
            </a:r>
            <a:endParaRPr lang="en-US" sz="1500" dirty="0"/>
          </a:p>
        </p:txBody>
      </p:sp>
      <p:sp>
        <p:nvSpPr>
          <p:cNvPr id="28" name="Text 21"/>
          <p:cNvSpPr txBox="1"/>
          <p:nvPr/>
        </p:nvSpPr>
        <p:spPr>
          <a:xfrm>
            <a:off x="562356" y="2000707"/>
            <a:ext cx="4591202"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Compact, collapsible modules reduce launch volume by 65%</a:t>
            </a:r>
            <a:endParaRPr lang="en-US" sz="1200" dirty="0"/>
          </a:p>
        </p:txBody>
      </p:sp>
      <p:sp>
        <p:nvSpPr>
          <p:cNvPr id="29" name="Text 22"/>
          <p:cNvSpPr txBox="1"/>
          <p:nvPr/>
        </p:nvSpPr>
        <p:spPr>
          <a:xfrm>
            <a:off x="562356" y="2457907"/>
            <a:ext cx="4019702"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Lightweight alloy frame components (78% mass reduction)</a:t>
            </a:r>
            <a:endParaRPr lang="en-US" sz="1200" dirty="0"/>
          </a:p>
        </p:txBody>
      </p:sp>
      <p:sp>
        <p:nvSpPr>
          <p:cNvPr id="30" name="Text 23"/>
          <p:cNvSpPr txBox="1"/>
          <p:nvPr/>
        </p:nvSpPr>
        <p:spPr>
          <a:xfrm>
            <a:off x="771754" y="2915107"/>
            <a:ext cx="41815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Nesting design for belts, hoppers, and collection bins</a:t>
            </a:r>
            <a:endParaRPr lang="en-US" sz="1200" dirty="0"/>
          </a:p>
        </p:txBody>
      </p:sp>
      <p:sp>
        <p:nvSpPr>
          <p:cNvPr id="31" name="Text 24"/>
          <p:cNvSpPr txBox="1"/>
          <p:nvPr/>
        </p:nvSpPr>
        <p:spPr>
          <a:xfrm>
            <a:off x="562356" y="3143707"/>
            <a:ext cx="4496105"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Multi-functional components serve dual roles in transit and operation</a:t>
            </a:r>
            <a:endParaRPr lang="en-US" sz="1200" dirty="0"/>
          </a:p>
        </p:txBody>
      </p:sp>
      <p:sp>
        <p:nvSpPr>
          <p:cNvPr id="32" name="Shape 25"/>
          <p:cNvSpPr/>
          <p:nvPr/>
        </p:nvSpPr>
        <p:spPr>
          <a:xfrm>
            <a:off x="381305" y="3962095"/>
            <a:ext cx="4914900" cy="2018995"/>
          </a:xfrm>
          <a:prstGeom prst="rect">
            <a:avLst/>
          </a:prstGeom>
          <a:solidFill>
            <a:srgbClr val="141414">
              <a:alpha val="70000"/>
            </a:srgbClr>
          </a:solidFill>
          <a:ln/>
        </p:spPr>
      </p:sp>
      <p:sp>
        <p:nvSpPr>
          <p:cNvPr id="33" name="Shape 26"/>
          <p:cNvSpPr/>
          <p:nvPr/>
        </p:nvSpPr>
        <p:spPr>
          <a:xfrm>
            <a:off x="381305" y="3962095"/>
            <a:ext cx="28346" cy="2018995"/>
          </a:xfrm>
          <a:prstGeom prst="rect">
            <a:avLst/>
          </a:prstGeom>
          <a:solidFill>
            <a:srgbClr val="FF6832"/>
          </a:solidFill>
          <a:ln/>
        </p:spPr>
      </p:sp>
      <p:sp>
        <p:nvSpPr>
          <p:cNvPr id="34" name="Text 27"/>
          <p:cNvSpPr txBox="1"/>
          <p:nvPr/>
        </p:nvSpPr>
        <p:spPr>
          <a:xfrm>
            <a:off x="562356" y="4134002"/>
            <a:ext cx="3143707"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Launch &amp; Transit Protection</a:t>
            </a:r>
            <a:endParaRPr lang="en-US" sz="1500" dirty="0"/>
          </a:p>
        </p:txBody>
      </p:sp>
      <p:sp>
        <p:nvSpPr>
          <p:cNvPr id="35" name="Text 28"/>
          <p:cNvSpPr txBox="1"/>
          <p:nvPr/>
        </p:nvSpPr>
        <p:spPr>
          <a:xfrm>
            <a:off x="562356" y="4476902"/>
            <a:ext cx="3781958"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Custom shock-absorbing frames for sensitive components</a:t>
            </a:r>
            <a:endParaRPr lang="en-US" sz="1200" dirty="0"/>
          </a:p>
        </p:txBody>
      </p:sp>
      <p:sp>
        <p:nvSpPr>
          <p:cNvPr id="36" name="Text 29"/>
          <p:cNvSpPr txBox="1"/>
          <p:nvPr/>
        </p:nvSpPr>
        <p:spPr>
          <a:xfrm>
            <a:off x="771754" y="4934102"/>
            <a:ext cx="35817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Thermal insulation for electronic components</a:t>
            </a:r>
            <a:endParaRPr lang="en-US" sz="1200" dirty="0"/>
          </a:p>
        </p:txBody>
      </p:sp>
      <p:sp>
        <p:nvSpPr>
          <p:cNvPr id="37" name="Text 30"/>
          <p:cNvSpPr txBox="1"/>
          <p:nvPr/>
        </p:nvSpPr>
        <p:spPr>
          <a:xfrm>
            <a:off x="771754" y="5162702"/>
            <a:ext cx="28575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Vacuum-rated seals and connectors</a:t>
            </a:r>
            <a:endParaRPr lang="en-US" sz="1200" dirty="0"/>
          </a:p>
        </p:txBody>
      </p:sp>
      <p:sp>
        <p:nvSpPr>
          <p:cNvPr id="38" name="Text 31"/>
          <p:cNvSpPr txBox="1"/>
          <p:nvPr/>
        </p:nvSpPr>
        <p:spPr>
          <a:xfrm>
            <a:off x="790041" y="5241934"/>
            <a:ext cx="3838651"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Radiation shielding for control systems and UI components</a:t>
            </a:r>
            <a:endParaRPr lang="en-US" sz="1200" dirty="0"/>
          </a:p>
        </p:txBody>
      </p:sp>
      <p:sp>
        <p:nvSpPr>
          <p:cNvPr id="39" name="Shape 32"/>
          <p:cNvSpPr/>
          <p:nvPr/>
        </p:nvSpPr>
        <p:spPr>
          <a:xfrm>
            <a:off x="547356" y="5715000"/>
            <a:ext cx="4914900" cy="629108"/>
          </a:xfrm>
          <a:prstGeom prst="rect">
            <a:avLst/>
          </a:prstGeom>
          <a:solidFill>
            <a:srgbClr val="141414">
              <a:alpha val="70000"/>
            </a:srgbClr>
          </a:solidFill>
          <a:ln/>
        </p:spPr>
      </p:sp>
      <p:sp>
        <p:nvSpPr>
          <p:cNvPr id="41" name="Text 34"/>
          <p:cNvSpPr txBox="1"/>
          <p:nvPr/>
        </p:nvSpPr>
        <p:spPr>
          <a:xfrm>
            <a:off x="571500" y="5542295"/>
            <a:ext cx="2524658"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Packaging Reusability</a:t>
            </a:r>
            <a:endParaRPr lang="en-US" sz="1500" dirty="0"/>
          </a:p>
        </p:txBody>
      </p:sp>
      <p:sp>
        <p:nvSpPr>
          <p:cNvPr id="42" name="Text 35"/>
          <p:cNvSpPr txBox="1"/>
          <p:nvPr/>
        </p:nvSpPr>
        <p:spPr>
          <a:xfrm>
            <a:off x="577350" y="5735341"/>
            <a:ext cx="5126254" cy="682438"/>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Transport packaging containers convert into habitat storage units, workbenches, and protective enclosures - applying "Logistics-2-Living" principles for maximum resource utilization.</a:t>
            </a:r>
            <a:endParaRPr lang="en-US" sz="1200" dirty="0"/>
          </a:p>
        </p:txBody>
      </p:sp>
      <p:sp>
        <p:nvSpPr>
          <p:cNvPr id="43" name="Shape 36"/>
          <p:cNvSpPr/>
          <p:nvPr/>
        </p:nvSpPr>
        <p:spPr>
          <a:xfrm>
            <a:off x="5753405" y="1485900"/>
            <a:ext cx="4914900" cy="3629254"/>
          </a:xfrm>
          <a:prstGeom prst="rect">
            <a:avLst/>
          </a:prstGeom>
          <a:noFill/>
          <a:ln w="12700">
            <a:solidFill>
              <a:srgbClr val="FF6432">
                <a:alpha val="40000"/>
              </a:srgbClr>
            </a:solidFill>
            <a:prstDash val="solid"/>
          </a:ln>
        </p:spPr>
      </p:sp>
      <p:sp>
        <p:nvSpPr>
          <p:cNvPr id="44" name="Text 37"/>
          <p:cNvSpPr txBox="1"/>
          <p:nvPr/>
        </p:nvSpPr>
        <p:spPr>
          <a:xfrm>
            <a:off x="5838444" y="1580998"/>
            <a:ext cx="2220163"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MODULAR TRANSPORT CONFIGURATION</a:t>
            </a:r>
            <a:endParaRPr lang="en-US" sz="900" dirty="0">
              <a:solidFill>
                <a:schemeClr val="bg1"/>
              </a:solidFill>
            </a:endParaRPr>
          </a:p>
        </p:txBody>
      </p:sp>
      <p:pic>
        <p:nvPicPr>
          <p:cNvPr id="45" name="Image 5" descr="preencoded.png"/>
          <p:cNvPicPr>
            <a:picLocks noChangeAspect="1"/>
          </p:cNvPicPr>
          <p:nvPr/>
        </p:nvPicPr>
        <p:blipFill>
          <a:blip r:embed="rId8"/>
          <a:srcRect t="-15452" b="-15452"/>
          <a:stretch/>
        </p:blipFill>
        <p:spPr>
          <a:xfrm>
            <a:off x="5915254" y="1647749"/>
            <a:ext cx="4591202" cy="3305556"/>
          </a:xfrm>
          <a:prstGeom prst="rect">
            <a:avLst/>
          </a:prstGeom>
        </p:spPr>
      </p:pic>
      <p:sp>
        <p:nvSpPr>
          <p:cNvPr id="46" name="Shape 38"/>
          <p:cNvSpPr/>
          <p:nvPr/>
        </p:nvSpPr>
        <p:spPr>
          <a:xfrm>
            <a:off x="5753405" y="5263286"/>
            <a:ext cx="4914900" cy="1204265"/>
          </a:xfrm>
          <a:prstGeom prst="rect">
            <a:avLst/>
          </a:prstGeom>
          <a:noFill/>
          <a:ln w="12700">
            <a:solidFill>
              <a:srgbClr val="FF6432">
                <a:alpha val="40000"/>
              </a:srgbClr>
            </a:solidFill>
            <a:prstDash val="solid"/>
          </a:ln>
        </p:spPr>
      </p:sp>
      <p:sp>
        <p:nvSpPr>
          <p:cNvPr id="47" name="Text 39"/>
          <p:cNvSpPr txBox="1"/>
          <p:nvPr/>
        </p:nvSpPr>
        <p:spPr>
          <a:xfrm>
            <a:off x="5838444" y="5358384"/>
            <a:ext cx="1733702"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TRANSPORT SPECIFICATIONS</a:t>
            </a:r>
            <a:endParaRPr lang="en-US" sz="900" dirty="0"/>
          </a:p>
        </p:txBody>
      </p:sp>
      <p:sp>
        <p:nvSpPr>
          <p:cNvPr id="48" name="Text 40"/>
          <p:cNvSpPr txBox="1"/>
          <p:nvPr/>
        </p:nvSpPr>
        <p:spPr>
          <a:xfrm>
            <a:off x="5915254" y="5348326"/>
            <a:ext cx="638251" cy="133502"/>
          </a:xfrm>
          <a:prstGeom prst="rect">
            <a:avLst/>
          </a:prstGeom>
          <a:noFill/>
          <a:ln/>
        </p:spPr>
        <p:txBody>
          <a:bodyPr wrap="square" lIns="0" tIns="0" rIns="0" bIns="0" rtlCol="0" anchor="ctr"/>
          <a:lstStyle/>
          <a:p>
            <a:pPr marL="0" indent="0" algn="l">
              <a:buNone/>
            </a:pPr>
            <a:r>
              <a:rPr lang="en-US" sz="900" b="1" dirty="0">
                <a:solidFill>
                  <a:srgbClr val="D1D5DB"/>
                </a:solidFill>
                <a:latin typeface="ui-sans-serif" pitchFamily="34" charset="0"/>
                <a:ea typeface="ui-sans-serif" pitchFamily="34" charset="-122"/>
                <a:cs typeface="ui-sans-serif" pitchFamily="34" charset="-120"/>
              </a:rPr>
              <a:t>MODULE</a:t>
            </a:r>
            <a:endParaRPr lang="en-US" sz="900" dirty="0"/>
          </a:p>
        </p:txBody>
      </p:sp>
      <p:sp>
        <p:nvSpPr>
          <p:cNvPr id="49" name="Text 41"/>
          <p:cNvSpPr txBox="1"/>
          <p:nvPr/>
        </p:nvSpPr>
        <p:spPr>
          <a:xfrm>
            <a:off x="7408243" y="5348326"/>
            <a:ext cx="933602" cy="133502"/>
          </a:xfrm>
          <a:prstGeom prst="rect">
            <a:avLst/>
          </a:prstGeom>
          <a:noFill/>
          <a:ln/>
        </p:spPr>
        <p:txBody>
          <a:bodyPr wrap="square" lIns="0" tIns="0" rIns="0" bIns="0" rtlCol="0" anchor="ctr"/>
          <a:lstStyle/>
          <a:p>
            <a:pPr marL="0" indent="0" algn="l">
              <a:buNone/>
            </a:pPr>
            <a:r>
              <a:rPr lang="en-US" sz="900" b="1" dirty="0">
                <a:solidFill>
                  <a:srgbClr val="D1D5DB"/>
                </a:solidFill>
                <a:latin typeface="ui-sans-serif" pitchFamily="34" charset="0"/>
                <a:ea typeface="ui-sans-serif" pitchFamily="34" charset="-122"/>
                <a:cs typeface="ui-sans-serif" pitchFamily="34" charset="-120"/>
              </a:rPr>
              <a:t>PACKED VOL.</a:t>
            </a:r>
            <a:endParaRPr lang="en-US" sz="900" dirty="0"/>
          </a:p>
        </p:txBody>
      </p:sp>
      <p:sp>
        <p:nvSpPr>
          <p:cNvPr id="50" name="Text 42"/>
          <p:cNvSpPr txBox="1"/>
          <p:nvPr/>
        </p:nvSpPr>
        <p:spPr>
          <a:xfrm>
            <a:off x="8578600" y="5391302"/>
            <a:ext cx="448056" cy="133502"/>
          </a:xfrm>
          <a:prstGeom prst="rect">
            <a:avLst/>
          </a:prstGeom>
          <a:noFill/>
          <a:ln/>
        </p:spPr>
        <p:txBody>
          <a:bodyPr wrap="square" lIns="0" tIns="0" rIns="0" bIns="0" rtlCol="0" anchor="ctr"/>
          <a:lstStyle/>
          <a:p>
            <a:pPr marL="0" indent="0" algn="l">
              <a:buNone/>
            </a:pPr>
            <a:r>
              <a:rPr lang="en-US" sz="900" b="1" dirty="0">
                <a:solidFill>
                  <a:srgbClr val="D1D5DB"/>
                </a:solidFill>
                <a:latin typeface="ui-sans-serif" pitchFamily="34" charset="0"/>
                <a:ea typeface="ui-sans-serif" pitchFamily="34" charset="-122"/>
                <a:cs typeface="ui-sans-serif" pitchFamily="34" charset="-120"/>
              </a:rPr>
              <a:t>MASS</a:t>
            </a:r>
            <a:endParaRPr lang="en-US" sz="900" dirty="0"/>
          </a:p>
        </p:txBody>
      </p:sp>
      <p:sp>
        <p:nvSpPr>
          <p:cNvPr id="51" name="Text 43"/>
          <p:cNvSpPr txBox="1"/>
          <p:nvPr/>
        </p:nvSpPr>
        <p:spPr>
          <a:xfrm>
            <a:off x="9147658" y="5383574"/>
            <a:ext cx="1105510" cy="133502"/>
          </a:xfrm>
          <a:prstGeom prst="rect">
            <a:avLst/>
          </a:prstGeom>
          <a:noFill/>
          <a:ln/>
        </p:spPr>
        <p:txBody>
          <a:bodyPr wrap="square" lIns="0" tIns="0" rIns="0" bIns="0" rtlCol="0" anchor="ctr"/>
          <a:lstStyle/>
          <a:p>
            <a:pPr marL="0" indent="0" algn="l">
              <a:buNone/>
            </a:pPr>
            <a:r>
              <a:rPr lang="en-US" sz="900" b="1" dirty="0">
                <a:solidFill>
                  <a:srgbClr val="D1D5DB"/>
                </a:solidFill>
                <a:latin typeface="ui-sans-serif" pitchFamily="34" charset="0"/>
                <a:ea typeface="ui-sans-serif" pitchFamily="34" charset="-122"/>
                <a:cs typeface="ui-sans-serif" pitchFamily="34" charset="-120"/>
              </a:rPr>
              <a:t>ASSEMBLY TIME</a:t>
            </a:r>
            <a:endParaRPr lang="en-US" sz="900" dirty="0"/>
          </a:p>
        </p:txBody>
      </p:sp>
      <p:sp>
        <p:nvSpPr>
          <p:cNvPr id="52" name="Shape 44"/>
          <p:cNvSpPr/>
          <p:nvPr/>
        </p:nvSpPr>
        <p:spPr>
          <a:xfrm>
            <a:off x="5915254" y="5544921"/>
            <a:ext cx="4591202" cy="9144"/>
          </a:xfrm>
          <a:prstGeom prst="rect">
            <a:avLst/>
          </a:prstGeom>
          <a:solidFill>
            <a:srgbClr val="374151"/>
          </a:solidFill>
          <a:ln/>
        </p:spPr>
      </p:sp>
      <p:sp>
        <p:nvSpPr>
          <p:cNvPr id="53" name="Text 45"/>
          <p:cNvSpPr txBox="1"/>
          <p:nvPr/>
        </p:nvSpPr>
        <p:spPr>
          <a:xfrm>
            <a:off x="5909417" y="5582869"/>
            <a:ext cx="900684"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Sorting Unit</a:t>
            </a:r>
            <a:endParaRPr lang="en-US" sz="1000" dirty="0"/>
          </a:p>
        </p:txBody>
      </p:sp>
      <p:sp>
        <p:nvSpPr>
          <p:cNvPr id="54" name="Text 46"/>
          <p:cNvSpPr txBox="1"/>
          <p:nvPr/>
        </p:nvSpPr>
        <p:spPr>
          <a:xfrm>
            <a:off x="7430414" y="5594918"/>
            <a:ext cx="500177"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0.8m³</a:t>
            </a:r>
            <a:endParaRPr lang="en-US" sz="1000" dirty="0"/>
          </a:p>
        </p:txBody>
      </p:sp>
      <p:sp>
        <p:nvSpPr>
          <p:cNvPr id="55" name="Text 47"/>
          <p:cNvSpPr txBox="1"/>
          <p:nvPr/>
        </p:nvSpPr>
        <p:spPr>
          <a:xfrm>
            <a:off x="8578600" y="5594918"/>
            <a:ext cx="519379"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120kg</a:t>
            </a:r>
            <a:endParaRPr lang="en-US" sz="1000" dirty="0"/>
          </a:p>
        </p:txBody>
      </p:sp>
      <p:sp>
        <p:nvSpPr>
          <p:cNvPr id="56" name="Text 48"/>
          <p:cNvSpPr txBox="1"/>
          <p:nvPr/>
        </p:nvSpPr>
        <p:spPr>
          <a:xfrm>
            <a:off x="9151253" y="5605004"/>
            <a:ext cx="529438"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45min</a:t>
            </a:r>
            <a:endParaRPr lang="en-US" sz="1000" dirty="0"/>
          </a:p>
        </p:txBody>
      </p:sp>
      <p:sp>
        <p:nvSpPr>
          <p:cNvPr id="57" name="Shape 49"/>
          <p:cNvSpPr/>
          <p:nvPr/>
        </p:nvSpPr>
        <p:spPr>
          <a:xfrm>
            <a:off x="5903316" y="5785113"/>
            <a:ext cx="4591202" cy="9144"/>
          </a:xfrm>
          <a:prstGeom prst="rect">
            <a:avLst/>
          </a:prstGeom>
          <a:solidFill>
            <a:srgbClr val="374151"/>
          </a:solidFill>
          <a:ln/>
        </p:spPr>
      </p:sp>
      <p:sp>
        <p:nvSpPr>
          <p:cNvPr id="58" name="Text 50"/>
          <p:cNvSpPr txBox="1"/>
          <p:nvPr/>
        </p:nvSpPr>
        <p:spPr>
          <a:xfrm>
            <a:off x="5895532" y="5783767"/>
            <a:ext cx="1167689"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Processing Core</a:t>
            </a:r>
            <a:endParaRPr lang="en-US" sz="1000" dirty="0"/>
          </a:p>
        </p:txBody>
      </p:sp>
      <p:sp>
        <p:nvSpPr>
          <p:cNvPr id="59" name="Text 51"/>
          <p:cNvSpPr txBox="1"/>
          <p:nvPr/>
        </p:nvSpPr>
        <p:spPr>
          <a:xfrm>
            <a:off x="7430414" y="5759347"/>
            <a:ext cx="500177"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1.2m³</a:t>
            </a:r>
            <a:endParaRPr lang="en-US" sz="1000" dirty="0"/>
          </a:p>
        </p:txBody>
      </p:sp>
      <p:sp>
        <p:nvSpPr>
          <p:cNvPr id="60" name="Text 52"/>
          <p:cNvSpPr txBox="1"/>
          <p:nvPr/>
        </p:nvSpPr>
        <p:spPr>
          <a:xfrm>
            <a:off x="8578600" y="5745632"/>
            <a:ext cx="519379"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180kg</a:t>
            </a:r>
            <a:endParaRPr lang="en-US" sz="1000" dirty="0"/>
          </a:p>
        </p:txBody>
      </p:sp>
      <p:sp>
        <p:nvSpPr>
          <p:cNvPr id="61" name="Text 53"/>
          <p:cNvSpPr txBox="1"/>
          <p:nvPr/>
        </p:nvSpPr>
        <p:spPr>
          <a:xfrm>
            <a:off x="9151253" y="5768224"/>
            <a:ext cx="529438"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90min</a:t>
            </a:r>
            <a:endParaRPr lang="en-US" sz="1000" dirty="0"/>
          </a:p>
        </p:txBody>
      </p:sp>
      <p:sp>
        <p:nvSpPr>
          <p:cNvPr id="62" name="Shape 54"/>
          <p:cNvSpPr/>
          <p:nvPr/>
        </p:nvSpPr>
        <p:spPr>
          <a:xfrm>
            <a:off x="5903316" y="5998169"/>
            <a:ext cx="4591202" cy="9144"/>
          </a:xfrm>
          <a:prstGeom prst="rect">
            <a:avLst/>
          </a:prstGeom>
          <a:solidFill>
            <a:srgbClr val="374151"/>
          </a:solidFill>
          <a:ln/>
        </p:spPr>
      </p:sp>
      <p:sp>
        <p:nvSpPr>
          <p:cNvPr id="63" name="Text 55"/>
          <p:cNvSpPr txBox="1"/>
          <p:nvPr/>
        </p:nvSpPr>
        <p:spPr>
          <a:xfrm>
            <a:off x="5899265" y="6058752"/>
            <a:ext cx="1157630"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3D Print Station</a:t>
            </a:r>
            <a:endParaRPr lang="en-US" sz="1000" dirty="0"/>
          </a:p>
        </p:txBody>
      </p:sp>
      <p:sp>
        <p:nvSpPr>
          <p:cNvPr id="64" name="Text 56"/>
          <p:cNvSpPr txBox="1"/>
          <p:nvPr/>
        </p:nvSpPr>
        <p:spPr>
          <a:xfrm>
            <a:off x="7408243" y="6073347"/>
            <a:ext cx="500177"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0.6m³</a:t>
            </a:r>
            <a:endParaRPr lang="en-US" sz="1000" dirty="0"/>
          </a:p>
        </p:txBody>
      </p:sp>
      <p:sp>
        <p:nvSpPr>
          <p:cNvPr id="65" name="Text 57"/>
          <p:cNvSpPr txBox="1"/>
          <p:nvPr/>
        </p:nvSpPr>
        <p:spPr>
          <a:xfrm>
            <a:off x="8621576" y="5996994"/>
            <a:ext cx="433426"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95kg</a:t>
            </a:r>
            <a:endParaRPr lang="en-US" sz="1000" dirty="0"/>
          </a:p>
        </p:txBody>
      </p:sp>
      <p:sp>
        <p:nvSpPr>
          <p:cNvPr id="66" name="Text 58"/>
          <p:cNvSpPr txBox="1"/>
          <p:nvPr/>
        </p:nvSpPr>
        <p:spPr>
          <a:xfrm>
            <a:off x="9197717" y="6008226"/>
            <a:ext cx="529438"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30min</a:t>
            </a:r>
            <a:endParaRPr lang="en-US" sz="1000" dirty="0"/>
          </a:p>
        </p:txBody>
      </p:sp>
      <p:sp>
        <p:nvSpPr>
          <p:cNvPr id="67" name="Shape 59"/>
          <p:cNvSpPr/>
          <p:nvPr/>
        </p:nvSpPr>
        <p:spPr>
          <a:xfrm>
            <a:off x="5891110" y="6274345"/>
            <a:ext cx="4591202" cy="9144"/>
          </a:xfrm>
          <a:prstGeom prst="rect">
            <a:avLst/>
          </a:prstGeom>
          <a:solidFill>
            <a:srgbClr val="374151"/>
          </a:solidFill>
          <a:ln/>
        </p:spPr>
      </p:sp>
      <p:sp>
        <p:nvSpPr>
          <p:cNvPr id="68" name="Text 60"/>
          <p:cNvSpPr txBox="1"/>
          <p:nvPr/>
        </p:nvSpPr>
        <p:spPr>
          <a:xfrm>
            <a:off x="5891110" y="6273403"/>
            <a:ext cx="1224382"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Control Interface</a:t>
            </a:r>
            <a:endParaRPr lang="en-US" sz="1000" dirty="0"/>
          </a:p>
        </p:txBody>
      </p:sp>
      <p:sp>
        <p:nvSpPr>
          <p:cNvPr id="69" name="Text 61"/>
          <p:cNvSpPr txBox="1"/>
          <p:nvPr/>
        </p:nvSpPr>
        <p:spPr>
          <a:xfrm>
            <a:off x="7404160" y="6297831"/>
            <a:ext cx="500177"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0.3m³</a:t>
            </a:r>
            <a:endParaRPr lang="en-US" sz="1000" dirty="0"/>
          </a:p>
        </p:txBody>
      </p:sp>
      <p:sp>
        <p:nvSpPr>
          <p:cNvPr id="70" name="Text 62"/>
          <p:cNvSpPr txBox="1"/>
          <p:nvPr/>
        </p:nvSpPr>
        <p:spPr>
          <a:xfrm>
            <a:off x="8593230" y="6297831"/>
            <a:ext cx="433426"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45kg</a:t>
            </a:r>
            <a:endParaRPr lang="en-US" sz="1000" dirty="0"/>
          </a:p>
        </p:txBody>
      </p:sp>
      <p:sp>
        <p:nvSpPr>
          <p:cNvPr id="71" name="Text 63"/>
          <p:cNvSpPr txBox="1"/>
          <p:nvPr/>
        </p:nvSpPr>
        <p:spPr>
          <a:xfrm>
            <a:off x="9219137" y="6323990"/>
            <a:ext cx="529438"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20min</a:t>
            </a:r>
            <a:endParaRPr lang="en-US" sz="1000" dirty="0"/>
          </a:p>
        </p:txBody>
      </p:sp>
      <p:sp>
        <p:nvSpPr>
          <p:cNvPr id="73" name="TextBox 72">
            <a:extLst>
              <a:ext uri="{FF2B5EF4-FFF2-40B4-BE49-F238E27FC236}">
                <a16:creationId xmlns:a16="http://schemas.microsoft.com/office/drawing/2014/main" id="{2134F1D4-54E1-2535-1FF8-2506BF52D336}"/>
              </a:ext>
            </a:extLst>
          </p:cNvPr>
          <p:cNvSpPr txBox="1"/>
          <p:nvPr/>
        </p:nvSpPr>
        <p:spPr>
          <a:xfrm>
            <a:off x="6174269" y="3620776"/>
            <a:ext cx="658063" cy="246221"/>
          </a:xfrm>
          <a:prstGeom prst="rect">
            <a:avLst/>
          </a:prstGeom>
          <a:noFill/>
        </p:spPr>
        <p:txBody>
          <a:bodyPr wrap="square">
            <a:spAutoFit/>
          </a:bodyPr>
          <a:lstStyle/>
          <a:p>
            <a:r>
              <a:rPr lang="en-US" sz="1000" b="0" i="0" dirty="0">
                <a:solidFill>
                  <a:schemeClr val="bg1"/>
                </a:solidFill>
                <a:effectLst/>
                <a:latin typeface="Space Grotesk"/>
              </a:rPr>
              <a:t>EARTH</a:t>
            </a:r>
            <a:endParaRPr lang="en-US" sz="1000" dirty="0">
              <a:solidFill>
                <a:schemeClr val="bg1"/>
              </a:solidFill>
            </a:endParaRPr>
          </a:p>
        </p:txBody>
      </p:sp>
      <p:sp>
        <p:nvSpPr>
          <p:cNvPr id="75" name="TextBox 74">
            <a:extLst>
              <a:ext uri="{FF2B5EF4-FFF2-40B4-BE49-F238E27FC236}">
                <a16:creationId xmlns:a16="http://schemas.microsoft.com/office/drawing/2014/main" id="{B52BC064-F4B7-982D-85BA-772C3AA1B732}"/>
              </a:ext>
            </a:extLst>
          </p:cNvPr>
          <p:cNvSpPr txBox="1"/>
          <p:nvPr/>
        </p:nvSpPr>
        <p:spPr>
          <a:xfrm>
            <a:off x="9715500" y="3485803"/>
            <a:ext cx="581254" cy="246221"/>
          </a:xfrm>
          <a:prstGeom prst="rect">
            <a:avLst/>
          </a:prstGeom>
          <a:noFill/>
        </p:spPr>
        <p:txBody>
          <a:bodyPr wrap="square">
            <a:spAutoFit/>
          </a:bodyPr>
          <a:lstStyle/>
          <a:p>
            <a:r>
              <a:rPr lang="en-US" sz="1000" b="0" i="0" dirty="0">
                <a:solidFill>
                  <a:schemeClr val="bg1"/>
                </a:solidFill>
                <a:effectLst/>
                <a:latin typeface="Space Grotesk"/>
              </a:rPr>
              <a:t>MARS</a:t>
            </a:r>
            <a:endParaRPr lang="en-US" sz="10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3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7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4767682"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ASSEMBLY &amp; INTEGRATION // DEPLOYMENT SEQUENCE</a:t>
            </a:r>
            <a:endParaRPr lang="en-US" sz="1300" dirty="0"/>
          </a:p>
        </p:txBody>
      </p:sp>
      <p:sp>
        <p:nvSpPr>
          <p:cNvPr id="8" name="Text 5"/>
          <p:cNvSpPr txBox="1"/>
          <p:nvPr/>
        </p:nvSpPr>
        <p:spPr>
          <a:xfrm>
            <a:off x="8122615" y="181051"/>
            <a:ext cx="394837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OPERATIONAL PROTOCOL · MARS BASE · JEZERO CRATER</a:t>
            </a:r>
            <a:endParaRPr lang="en-US" sz="1000" dirty="0"/>
          </a:p>
        </p:txBody>
      </p:sp>
      <p:sp>
        <p:nvSpPr>
          <p:cNvPr id="9" name="Shape 6"/>
          <p:cNvSpPr/>
          <p:nvPr/>
        </p:nvSpPr>
        <p:spPr>
          <a:xfrm>
            <a:off x="75895" y="1880006"/>
            <a:ext cx="38405" cy="761695"/>
          </a:xfrm>
          <a:prstGeom prst="rect">
            <a:avLst/>
          </a:prstGeom>
          <a:solidFill>
            <a:srgbClr val="FF6432">
              <a:alpha val="60000"/>
            </a:srgbClr>
          </a:solidFill>
          <a:ln/>
        </p:spPr>
      </p:sp>
      <p:sp>
        <p:nvSpPr>
          <p:cNvPr id="10" name="Shape 7"/>
          <p:cNvSpPr/>
          <p:nvPr/>
        </p:nvSpPr>
        <p:spPr>
          <a:xfrm>
            <a:off x="75895" y="3353105"/>
            <a:ext cx="38405" cy="761695"/>
          </a:xfrm>
          <a:prstGeom prst="rect">
            <a:avLst/>
          </a:prstGeom>
          <a:solidFill>
            <a:srgbClr val="FF6432">
              <a:alpha val="60000"/>
            </a:srgbClr>
          </a:solidFill>
          <a:ln/>
        </p:spPr>
      </p:sp>
      <p:sp>
        <p:nvSpPr>
          <p:cNvPr id="11" name="Shape 8"/>
          <p:cNvSpPr/>
          <p:nvPr/>
        </p:nvSpPr>
        <p:spPr>
          <a:xfrm>
            <a:off x="75895" y="4826203"/>
            <a:ext cx="38405" cy="761695"/>
          </a:xfrm>
          <a:prstGeom prst="rect">
            <a:avLst/>
          </a:prstGeom>
          <a:solidFill>
            <a:srgbClr val="FF6432">
              <a:alpha val="60000"/>
            </a:srgbClr>
          </a:solidFill>
          <a:ln/>
        </p:spPr>
      </p:sp>
      <p:sp>
        <p:nvSpPr>
          <p:cNvPr id="12" name="Shape 9"/>
          <p:cNvSpPr/>
          <p:nvPr/>
        </p:nvSpPr>
        <p:spPr>
          <a:xfrm>
            <a:off x="12077395" y="1880006"/>
            <a:ext cx="38405" cy="761695"/>
          </a:xfrm>
          <a:prstGeom prst="rect">
            <a:avLst/>
          </a:prstGeom>
          <a:solidFill>
            <a:srgbClr val="FF6432">
              <a:alpha val="60000"/>
            </a:srgbClr>
          </a:solidFill>
          <a:ln/>
        </p:spPr>
      </p:sp>
      <p:sp>
        <p:nvSpPr>
          <p:cNvPr id="13" name="Shape 10"/>
          <p:cNvSpPr/>
          <p:nvPr/>
        </p:nvSpPr>
        <p:spPr>
          <a:xfrm>
            <a:off x="12077395" y="3353105"/>
            <a:ext cx="38405" cy="761695"/>
          </a:xfrm>
          <a:prstGeom prst="rect">
            <a:avLst/>
          </a:prstGeom>
          <a:solidFill>
            <a:srgbClr val="FF6432">
              <a:alpha val="60000"/>
            </a:srgbClr>
          </a:solidFill>
          <a:ln/>
        </p:spPr>
      </p:sp>
      <p:sp>
        <p:nvSpPr>
          <p:cNvPr id="14" name="Shape 11"/>
          <p:cNvSpPr/>
          <p:nvPr/>
        </p:nvSpPr>
        <p:spPr>
          <a:xfrm>
            <a:off x="12077395" y="4826203"/>
            <a:ext cx="38405" cy="761695"/>
          </a:xfrm>
          <a:prstGeom prst="rect">
            <a:avLst/>
          </a:prstGeom>
          <a:solidFill>
            <a:srgbClr val="FF6432">
              <a:alpha val="60000"/>
            </a:srgbClr>
          </a:solidFill>
          <a:ln/>
        </p:spPr>
      </p:sp>
      <p:sp>
        <p:nvSpPr>
          <p:cNvPr id="15" name="Shape 12"/>
          <p:cNvSpPr/>
          <p:nvPr/>
        </p:nvSpPr>
        <p:spPr>
          <a:xfrm>
            <a:off x="0" y="6476695"/>
            <a:ext cx="12191695" cy="381305"/>
          </a:xfrm>
          <a:prstGeom prst="rect">
            <a:avLst/>
          </a:prstGeom>
          <a:solidFill>
            <a:srgbClr val="141414">
              <a:alpha val="80000"/>
            </a:srgbClr>
          </a:solidFill>
          <a:ln/>
        </p:spPr>
      </p:sp>
      <p:sp>
        <p:nvSpPr>
          <p:cNvPr id="16" name="Shape 13"/>
          <p:cNvSpPr/>
          <p:nvPr/>
        </p:nvSpPr>
        <p:spPr>
          <a:xfrm>
            <a:off x="0" y="6476695"/>
            <a:ext cx="12191695" cy="9144"/>
          </a:xfrm>
          <a:prstGeom prst="rect">
            <a:avLst/>
          </a:prstGeom>
          <a:solidFill>
            <a:srgbClr val="FF6432">
              <a:alpha val="60000"/>
            </a:srgbClr>
          </a:solidFill>
          <a:ln/>
        </p:spPr>
      </p:sp>
      <p:sp>
        <p:nvSpPr>
          <p:cNvPr id="17"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18"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17/25</a:t>
            </a:r>
            <a:endParaRPr lang="en-US" sz="1000" dirty="0"/>
          </a:p>
        </p:txBody>
      </p:sp>
      <p:sp>
        <p:nvSpPr>
          <p:cNvPr id="19" name="Text 16"/>
          <p:cNvSpPr txBox="1"/>
          <p:nvPr/>
        </p:nvSpPr>
        <p:spPr>
          <a:xfrm>
            <a:off x="3484778" y="733349"/>
            <a:ext cx="5486400" cy="438912"/>
          </a:xfrm>
          <a:prstGeom prst="rect">
            <a:avLst/>
          </a:prstGeom>
          <a:noFill/>
          <a:ln/>
        </p:spPr>
        <p:txBody>
          <a:bodyPr wrap="square" lIns="0" tIns="0" rIns="0" bIns="0" rtlCol="0" anchor="ctr"/>
          <a:lstStyle/>
          <a:p>
            <a:pPr marL="0" indent="0" algn="ctr">
              <a:buNone/>
            </a:pPr>
            <a:r>
              <a:rPr lang="en-US" sz="2700" b="1" dirty="0">
                <a:solidFill>
                  <a:srgbClr val="FF6832"/>
                </a:solidFill>
                <a:latin typeface="Space Grotesk" pitchFamily="34" charset="0"/>
                <a:ea typeface="Space Grotesk" pitchFamily="34" charset="-122"/>
                <a:cs typeface="Space Grotesk" pitchFamily="34" charset="-120"/>
              </a:rPr>
              <a:t>Assembly &amp; Integration on Mars</a:t>
            </a:r>
            <a:endParaRPr lang="en-US" sz="2700" dirty="0"/>
          </a:p>
        </p:txBody>
      </p:sp>
      <p:sp>
        <p:nvSpPr>
          <p:cNvPr id="21" name="Shape 18"/>
          <p:cNvSpPr/>
          <p:nvPr/>
        </p:nvSpPr>
        <p:spPr>
          <a:xfrm>
            <a:off x="381305" y="1524305"/>
            <a:ext cx="11430000" cy="4419295"/>
          </a:xfrm>
          <a:prstGeom prst="rect">
            <a:avLst/>
          </a:prstGeom>
          <a:solidFill>
            <a:srgbClr val="141414">
              <a:alpha val="50000"/>
            </a:srgbClr>
          </a:solidFill>
          <a:ln w="12700">
            <a:solidFill>
              <a:srgbClr val="FF6432">
                <a:alpha val="40000"/>
              </a:srgbClr>
            </a:solidFill>
            <a:prstDash val="solid"/>
          </a:ln>
        </p:spPr>
      </p:sp>
      <p:sp>
        <p:nvSpPr>
          <p:cNvPr id="22" name="Text 19"/>
          <p:cNvSpPr txBox="1"/>
          <p:nvPr/>
        </p:nvSpPr>
        <p:spPr>
          <a:xfrm>
            <a:off x="504749" y="1657807"/>
            <a:ext cx="1810512"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MODULAR SYSTEM DEPLOYMENT</a:t>
            </a:r>
            <a:endParaRPr lang="en-US" sz="900" dirty="0"/>
          </a:p>
        </p:txBody>
      </p:sp>
      <p:sp>
        <p:nvSpPr>
          <p:cNvPr id="23" name="Text 20"/>
          <p:cNvSpPr txBox="1"/>
          <p:nvPr/>
        </p:nvSpPr>
        <p:spPr>
          <a:xfrm>
            <a:off x="9698126" y="1657807"/>
            <a:ext cx="2076602"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ASSEMBLY TIMELINE: 8-12 HOURS</a:t>
            </a:r>
            <a:endParaRPr lang="en-US" sz="900" dirty="0"/>
          </a:p>
        </p:txBody>
      </p:sp>
      <p:sp>
        <p:nvSpPr>
          <p:cNvPr id="24" name="Shape 21"/>
          <p:cNvSpPr/>
          <p:nvPr/>
        </p:nvSpPr>
        <p:spPr>
          <a:xfrm>
            <a:off x="1653235" y="1190549"/>
            <a:ext cx="609905" cy="609905"/>
          </a:xfrm>
          <a:prstGeom prst="roundRect">
            <a:avLst>
              <a:gd name="adj" fmla="val 149925"/>
            </a:avLst>
          </a:prstGeom>
          <a:solidFill>
            <a:srgbClr val="FF6832">
              <a:alpha val="70000"/>
            </a:srgbClr>
          </a:solidFill>
          <a:ln/>
        </p:spPr>
      </p:sp>
      <p:sp>
        <p:nvSpPr>
          <p:cNvPr id="25" name="Text 22"/>
          <p:cNvSpPr txBox="1"/>
          <p:nvPr/>
        </p:nvSpPr>
        <p:spPr>
          <a:xfrm>
            <a:off x="1879092" y="1362456"/>
            <a:ext cx="333756" cy="267005"/>
          </a:xfrm>
          <a:prstGeom prst="rect">
            <a:avLst/>
          </a:prstGeom>
          <a:noFill/>
          <a:ln/>
        </p:spPr>
        <p:txBody>
          <a:bodyPr wrap="square" lIns="0" tIns="0" rIns="0" bIns="0" rtlCol="0" anchor="ctr"/>
          <a:lstStyle/>
          <a:p>
            <a:pPr marL="0" indent="0" algn="l">
              <a:buNone/>
            </a:pPr>
            <a:r>
              <a:rPr lang="en-US" sz="1800" b="1" dirty="0">
                <a:solidFill>
                  <a:srgbClr val="FFFFFF"/>
                </a:solidFill>
                <a:latin typeface="ui-sans-serif" pitchFamily="34" charset="0"/>
                <a:ea typeface="ui-sans-serif" pitchFamily="34" charset="-122"/>
                <a:cs typeface="ui-sans-serif" pitchFamily="34" charset="-120"/>
              </a:rPr>
              <a:t>1</a:t>
            </a:r>
            <a:endParaRPr lang="en-US" sz="1800" dirty="0"/>
          </a:p>
        </p:txBody>
      </p:sp>
      <p:sp>
        <p:nvSpPr>
          <p:cNvPr id="26" name="Text 23"/>
          <p:cNvSpPr txBox="1"/>
          <p:nvPr/>
        </p:nvSpPr>
        <p:spPr>
          <a:xfrm>
            <a:off x="1566367" y="1943100"/>
            <a:ext cx="919886" cy="200254"/>
          </a:xfrm>
          <a:prstGeom prst="rect">
            <a:avLst/>
          </a:prstGeom>
          <a:noFill/>
          <a:ln/>
        </p:spPr>
        <p:txBody>
          <a:bodyPr wrap="square" lIns="0" tIns="0" rIns="0" bIns="0" rtlCol="0" anchor="ctr"/>
          <a:lstStyle/>
          <a:p>
            <a:pPr marL="0" indent="0" algn="ctr">
              <a:buNone/>
            </a:pPr>
            <a:r>
              <a:rPr lang="en-US" sz="1300" b="1" dirty="0">
                <a:solidFill>
                  <a:srgbClr val="000000"/>
                </a:solidFill>
                <a:latin typeface="ui-sans-serif" pitchFamily="34" charset="0"/>
                <a:ea typeface="ui-sans-serif" pitchFamily="34" charset="-122"/>
                <a:cs typeface="ui-sans-serif" pitchFamily="34" charset="-120"/>
              </a:rPr>
              <a:t>UNPACK</a:t>
            </a:r>
            <a:endParaRPr lang="en-US" sz="1300" dirty="0"/>
          </a:p>
        </p:txBody>
      </p:sp>
      <p:sp>
        <p:nvSpPr>
          <p:cNvPr id="27" name="Text 24"/>
          <p:cNvSpPr txBox="1"/>
          <p:nvPr/>
        </p:nvSpPr>
        <p:spPr>
          <a:xfrm>
            <a:off x="1004011" y="2238451"/>
            <a:ext cx="2015338" cy="534010"/>
          </a:xfrm>
          <a:prstGeom prst="rect">
            <a:avLst/>
          </a:prstGeom>
          <a:noFill/>
          <a:ln/>
        </p:spPr>
        <p:txBody>
          <a:bodyPr wrap="square" lIns="0" tIns="0" rIns="0" bIns="0" rtlCol="0" anchor="ctr"/>
          <a:lstStyle/>
          <a:p>
            <a:pPr marL="0" indent="0" algn="ctr">
              <a:buNone/>
            </a:pPr>
            <a:r>
              <a:rPr lang="en-US" sz="1000" dirty="0">
                <a:solidFill>
                  <a:srgbClr val="FFFFFF"/>
                </a:solidFill>
                <a:latin typeface="ui-sans-serif" pitchFamily="34" charset="0"/>
                <a:ea typeface="ui-sans-serif" pitchFamily="34" charset="-122"/>
                <a:cs typeface="ui-sans-serif" pitchFamily="34" charset="-120"/>
              </a:rPr>
              <a:t>Modules unpacked from transport vessel with robotic assistance</a:t>
            </a:r>
            <a:endParaRPr lang="en-US" sz="1000" dirty="0"/>
          </a:p>
        </p:txBody>
      </p:sp>
      <p:sp>
        <p:nvSpPr>
          <p:cNvPr id="28" name="Shape 25"/>
          <p:cNvSpPr/>
          <p:nvPr/>
        </p:nvSpPr>
        <p:spPr>
          <a:xfrm>
            <a:off x="3722522" y="1190549"/>
            <a:ext cx="609905" cy="609905"/>
          </a:xfrm>
          <a:prstGeom prst="roundRect">
            <a:avLst>
              <a:gd name="adj" fmla="val 149925"/>
            </a:avLst>
          </a:prstGeom>
          <a:solidFill>
            <a:srgbClr val="FF6832">
              <a:alpha val="70000"/>
            </a:srgbClr>
          </a:solidFill>
          <a:ln/>
        </p:spPr>
      </p:sp>
      <p:sp>
        <p:nvSpPr>
          <p:cNvPr id="29" name="Text 26"/>
          <p:cNvSpPr txBox="1"/>
          <p:nvPr/>
        </p:nvSpPr>
        <p:spPr>
          <a:xfrm>
            <a:off x="3947465" y="1362456"/>
            <a:ext cx="333756" cy="267005"/>
          </a:xfrm>
          <a:prstGeom prst="rect">
            <a:avLst/>
          </a:prstGeom>
          <a:noFill/>
          <a:ln/>
        </p:spPr>
        <p:txBody>
          <a:bodyPr wrap="square" lIns="0" tIns="0" rIns="0" bIns="0" rtlCol="0" anchor="ctr"/>
          <a:lstStyle/>
          <a:p>
            <a:pPr marL="0" indent="0" algn="l">
              <a:buNone/>
            </a:pPr>
            <a:r>
              <a:rPr lang="en-US" sz="1800" b="1" dirty="0">
                <a:solidFill>
                  <a:srgbClr val="FFFFFF"/>
                </a:solidFill>
                <a:latin typeface="ui-sans-serif" pitchFamily="34" charset="0"/>
                <a:ea typeface="ui-sans-serif" pitchFamily="34" charset="-122"/>
                <a:cs typeface="ui-sans-serif" pitchFamily="34" charset="-120"/>
              </a:rPr>
              <a:t>2</a:t>
            </a:r>
            <a:endParaRPr lang="en-US" sz="1800" dirty="0"/>
          </a:p>
        </p:txBody>
      </p:sp>
      <p:sp>
        <p:nvSpPr>
          <p:cNvPr id="30" name="Text 27"/>
          <p:cNvSpPr txBox="1"/>
          <p:nvPr/>
        </p:nvSpPr>
        <p:spPr>
          <a:xfrm>
            <a:off x="3562502" y="1943100"/>
            <a:ext cx="1062533" cy="200254"/>
          </a:xfrm>
          <a:prstGeom prst="rect">
            <a:avLst/>
          </a:prstGeom>
          <a:noFill/>
          <a:ln/>
        </p:spPr>
        <p:txBody>
          <a:bodyPr wrap="square" lIns="0" tIns="0" rIns="0" bIns="0" rtlCol="0" anchor="ctr"/>
          <a:lstStyle/>
          <a:p>
            <a:pPr marL="0" indent="0" algn="ctr">
              <a:buNone/>
            </a:pPr>
            <a:r>
              <a:rPr lang="en-US" sz="1300" b="1" dirty="0">
                <a:solidFill>
                  <a:srgbClr val="000000"/>
                </a:solidFill>
                <a:latin typeface="ui-sans-serif" pitchFamily="34" charset="0"/>
                <a:ea typeface="ui-sans-serif" pitchFamily="34" charset="-122"/>
                <a:cs typeface="ui-sans-serif" pitchFamily="34" charset="-120"/>
              </a:rPr>
              <a:t>POSITION</a:t>
            </a:r>
            <a:endParaRPr lang="en-US" sz="1300" dirty="0"/>
          </a:p>
        </p:txBody>
      </p:sp>
      <p:sp>
        <p:nvSpPr>
          <p:cNvPr id="31" name="Text 28"/>
          <p:cNvSpPr txBox="1"/>
          <p:nvPr/>
        </p:nvSpPr>
        <p:spPr>
          <a:xfrm>
            <a:off x="3174797" y="2238451"/>
            <a:ext cx="1805026" cy="534010"/>
          </a:xfrm>
          <a:prstGeom prst="rect">
            <a:avLst/>
          </a:prstGeom>
          <a:noFill/>
          <a:ln/>
        </p:spPr>
        <p:txBody>
          <a:bodyPr wrap="square" lIns="0" tIns="0" rIns="0" bIns="0" rtlCol="0" anchor="ctr"/>
          <a:lstStyle/>
          <a:p>
            <a:pPr marL="0" indent="0" algn="ctr">
              <a:buNone/>
            </a:pPr>
            <a:r>
              <a:rPr lang="en-US" sz="1000" dirty="0">
                <a:solidFill>
                  <a:srgbClr val="FFFFFF"/>
                </a:solidFill>
                <a:latin typeface="ui-sans-serif" pitchFamily="34" charset="0"/>
                <a:ea typeface="ui-sans-serif" pitchFamily="34" charset="-122"/>
                <a:cs typeface="ui-sans-serif" pitchFamily="34" charset="-120"/>
              </a:rPr>
              <a:t>Transport to designated habitat location on stable surface</a:t>
            </a:r>
            <a:endParaRPr lang="en-US" sz="1000" dirty="0"/>
          </a:p>
        </p:txBody>
      </p:sp>
      <p:sp>
        <p:nvSpPr>
          <p:cNvPr id="32" name="Shape 29"/>
          <p:cNvSpPr/>
          <p:nvPr/>
        </p:nvSpPr>
        <p:spPr>
          <a:xfrm>
            <a:off x="5790895" y="1190549"/>
            <a:ext cx="609905" cy="609905"/>
          </a:xfrm>
          <a:prstGeom prst="roundRect">
            <a:avLst>
              <a:gd name="adj" fmla="val 149925"/>
            </a:avLst>
          </a:prstGeom>
          <a:solidFill>
            <a:srgbClr val="FF6832">
              <a:alpha val="70000"/>
            </a:srgbClr>
          </a:solidFill>
          <a:ln/>
        </p:spPr>
      </p:sp>
      <p:sp>
        <p:nvSpPr>
          <p:cNvPr id="33" name="Text 30"/>
          <p:cNvSpPr txBox="1"/>
          <p:nvPr/>
        </p:nvSpPr>
        <p:spPr>
          <a:xfrm>
            <a:off x="6016752" y="1362456"/>
            <a:ext cx="333756" cy="267005"/>
          </a:xfrm>
          <a:prstGeom prst="rect">
            <a:avLst/>
          </a:prstGeom>
          <a:noFill/>
          <a:ln/>
        </p:spPr>
        <p:txBody>
          <a:bodyPr wrap="square" lIns="0" tIns="0" rIns="0" bIns="0" rtlCol="0" anchor="ctr"/>
          <a:lstStyle/>
          <a:p>
            <a:pPr marL="0" indent="0" algn="l">
              <a:buNone/>
            </a:pPr>
            <a:r>
              <a:rPr lang="en-US" sz="1800" b="1" dirty="0">
                <a:solidFill>
                  <a:srgbClr val="FFFFFF"/>
                </a:solidFill>
                <a:latin typeface="ui-sans-serif" pitchFamily="34" charset="0"/>
                <a:ea typeface="ui-sans-serif" pitchFamily="34" charset="-122"/>
                <a:cs typeface="ui-sans-serif" pitchFamily="34" charset="-120"/>
              </a:rPr>
              <a:t>3</a:t>
            </a:r>
            <a:endParaRPr lang="en-US" sz="1800" dirty="0"/>
          </a:p>
        </p:txBody>
      </p:sp>
      <p:sp>
        <p:nvSpPr>
          <p:cNvPr id="34" name="Text 31"/>
          <p:cNvSpPr txBox="1"/>
          <p:nvPr/>
        </p:nvSpPr>
        <p:spPr>
          <a:xfrm>
            <a:off x="5587898" y="1943100"/>
            <a:ext cx="1148486" cy="200254"/>
          </a:xfrm>
          <a:prstGeom prst="rect">
            <a:avLst/>
          </a:prstGeom>
          <a:noFill/>
          <a:ln/>
        </p:spPr>
        <p:txBody>
          <a:bodyPr wrap="square" lIns="0" tIns="0" rIns="0" bIns="0" rtlCol="0" anchor="ctr"/>
          <a:lstStyle/>
          <a:p>
            <a:pPr marL="0" indent="0" algn="ctr">
              <a:buNone/>
            </a:pPr>
            <a:r>
              <a:rPr lang="en-US" sz="1300" b="1" dirty="0">
                <a:solidFill>
                  <a:srgbClr val="000000"/>
                </a:solidFill>
                <a:latin typeface="ui-sans-serif" pitchFamily="34" charset="0"/>
                <a:ea typeface="ui-sans-serif" pitchFamily="34" charset="-122"/>
                <a:cs typeface="ui-sans-serif" pitchFamily="34" charset="-120"/>
              </a:rPr>
              <a:t>ASSEMBLE</a:t>
            </a:r>
            <a:endParaRPr lang="en-US" sz="1300" dirty="0"/>
          </a:p>
        </p:txBody>
      </p:sp>
      <p:sp>
        <p:nvSpPr>
          <p:cNvPr id="35" name="Text 32"/>
          <p:cNvSpPr txBox="1"/>
          <p:nvPr/>
        </p:nvSpPr>
        <p:spPr>
          <a:xfrm>
            <a:off x="5088636" y="2238451"/>
            <a:ext cx="2119579" cy="534010"/>
          </a:xfrm>
          <a:prstGeom prst="rect">
            <a:avLst/>
          </a:prstGeom>
          <a:noFill/>
          <a:ln/>
        </p:spPr>
        <p:txBody>
          <a:bodyPr wrap="square" lIns="0" tIns="0" rIns="0" bIns="0" rtlCol="0" anchor="ctr"/>
          <a:lstStyle/>
          <a:p>
            <a:pPr marL="0" indent="0" algn="ctr">
              <a:buNone/>
            </a:pPr>
            <a:r>
              <a:rPr lang="en-US" sz="1000" dirty="0">
                <a:solidFill>
                  <a:srgbClr val="FFFFFF"/>
                </a:solidFill>
                <a:latin typeface="ui-sans-serif" pitchFamily="34" charset="0"/>
                <a:ea typeface="ui-sans-serif" pitchFamily="34" charset="-122"/>
                <a:cs typeface="ui-sans-serif" pitchFamily="34" charset="-120"/>
              </a:rPr>
              <a:t>Connect modular components following deployment sequence protocol</a:t>
            </a:r>
            <a:endParaRPr lang="en-US" sz="1000" dirty="0"/>
          </a:p>
        </p:txBody>
      </p:sp>
      <p:sp>
        <p:nvSpPr>
          <p:cNvPr id="36" name="Shape 33"/>
          <p:cNvSpPr/>
          <p:nvPr/>
        </p:nvSpPr>
        <p:spPr>
          <a:xfrm>
            <a:off x="7860182" y="1190549"/>
            <a:ext cx="609905" cy="609905"/>
          </a:xfrm>
          <a:prstGeom prst="roundRect">
            <a:avLst>
              <a:gd name="adj" fmla="val 149925"/>
            </a:avLst>
          </a:prstGeom>
          <a:solidFill>
            <a:srgbClr val="FF6832">
              <a:alpha val="70000"/>
            </a:srgbClr>
          </a:solidFill>
          <a:ln/>
        </p:spPr>
      </p:sp>
      <p:sp>
        <p:nvSpPr>
          <p:cNvPr id="37" name="Text 34"/>
          <p:cNvSpPr txBox="1"/>
          <p:nvPr/>
        </p:nvSpPr>
        <p:spPr>
          <a:xfrm>
            <a:off x="8085125" y="1362456"/>
            <a:ext cx="333756" cy="267005"/>
          </a:xfrm>
          <a:prstGeom prst="rect">
            <a:avLst/>
          </a:prstGeom>
          <a:noFill/>
          <a:ln/>
        </p:spPr>
        <p:txBody>
          <a:bodyPr wrap="square" lIns="0" tIns="0" rIns="0" bIns="0" rtlCol="0" anchor="ctr"/>
          <a:lstStyle/>
          <a:p>
            <a:pPr marL="0" indent="0" algn="l">
              <a:buNone/>
            </a:pPr>
            <a:r>
              <a:rPr lang="en-US" sz="1800" b="1" dirty="0">
                <a:solidFill>
                  <a:srgbClr val="FFFFFF"/>
                </a:solidFill>
                <a:latin typeface="ui-sans-serif" pitchFamily="34" charset="0"/>
                <a:ea typeface="ui-sans-serif" pitchFamily="34" charset="-122"/>
                <a:cs typeface="ui-sans-serif" pitchFamily="34" charset="-120"/>
              </a:rPr>
              <a:t>4</a:t>
            </a:r>
            <a:endParaRPr lang="en-US" sz="1800" dirty="0"/>
          </a:p>
        </p:txBody>
      </p:sp>
      <p:sp>
        <p:nvSpPr>
          <p:cNvPr id="38" name="Text 35"/>
          <p:cNvSpPr txBox="1"/>
          <p:nvPr/>
        </p:nvSpPr>
        <p:spPr>
          <a:xfrm>
            <a:off x="7705649" y="1943100"/>
            <a:ext cx="1053389" cy="200254"/>
          </a:xfrm>
          <a:prstGeom prst="rect">
            <a:avLst/>
          </a:prstGeom>
          <a:noFill/>
          <a:ln/>
        </p:spPr>
        <p:txBody>
          <a:bodyPr wrap="square" lIns="0" tIns="0" rIns="0" bIns="0" rtlCol="0" anchor="ctr"/>
          <a:lstStyle/>
          <a:p>
            <a:pPr marL="0" indent="0" algn="ctr">
              <a:buNone/>
            </a:pPr>
            <a:r>
              <a:rPr lang="en-US" sz="1300" b="1" dirty="0">
                <a:solidFill>
                  <a:srgbClr val="000000"/>
                </a:solidFill>
                <a:latin typeface="ui-sans-serif" pitchFamily="34" charset="0"/>
                <a:ea typeface="ui-sans-serif" pitchFamily="34" charset="-122"/>
                <a:cs typeface="ui-sans-serif" pitchFamily="34" charset="-120"/>
              </a:rPr>
              <a:t>CONNECT</a:t>
            </a:r>
            <a:endParaRPr lang="en-US" sz="1300" dirty="0"/>
          </a:p>
        </p:txBody>
      </p:sp>
      <p:sp>
        <p:nvSpPr>
          <p:cNvPr id="39" name="Text 36"/>
          <p:cNvSpPr txBox="1"/>
          <p:nvPr/>
        </p:nvSpPr>
        <p:spPr>
          <a:xfrm>
            <a:off x="7248449" y="2238451"/>
            <a:ext cx="1938528" cy="534010"/>
          </a:xfrm>
          <a:prstGeom prst="rect">
            <a:avLst/>
          </a:prstGeom>
          <a:noFill/>
          <a:ln/>
        </p:spPr>
        <p:txBody>
          <a:bodyPr wrap="square" lIns="0" tIns="0" rIns="0" bIns="0" rtlCol="0" anchor="ctr"/>
          <a:lstStyle/>
          <a:p>
            <a:pPr marL="0" indent="0" algn="ctr">
              <a:buNone/>
            </a:pPr>
            <a:r>
              <a:rPr lang="en-US" sz="1000" dirty="0">
                <a:solidFill>
                  <a:srgbClr val="FFFFFF"/>
                </a:solidFill>
                <a:latin typeface="ui-sans-serif" pitchFamily="34" charset="0"/>
                <a:ea typeface="ui-sans-serif" pitchFamily="34" charset="-122"/>
                <a:cs typeface="ui-sans-serif" pitchFamily="34" charset="-120"/>
              </a:rPr>
              <a:t>Establish power, data, and material transfer interfaces between modules</a:t>
            </a:r>
            <a:endParaRPr lang="en-US" sz="1000" dirty="0"/>
          </a:p>
        </p:txBody>
      </p:sp>
      <p:sp>
        <p:nvSpPr>
          <p:cNvPr id="40" name="Shape 37"/>
          <p:cNvSpPr/>
          <p:nvPr/>
        </p:nvSpPr>
        <p:spPr>
          <a:xfrm>
            <a:off x="9928555" y="1190549"/>
            <a:ext cx="609905" cy="609905"/>
          </a:xfrm>
          <a:prstGeom prst="roundRect">
            <a:avLst>
              <a:gd name="adj" fmla="val 149925"/>
            </a:avLst>
          </a:prstGeom>
          <a:solidFill>
            <a:srgbClr val="FF6832">
              <a:alpha val="70000"/>
            </a:srgbClr>
          </a:solidFill>
          <a:ln/>
        </p:spPr>
      </p:sp>
      <p:sp>
        <p:nvSpPr>
          <p:cNvPr id="41" name="Text 38"/>
          <p:cNvSpPr txBox="1"/>
          <p:nvPr/>
        </p:nvSpPr>
        <p:spPr>
          <a:xfrm>
            <a:off x="10154412" y="1362456"/>
            <a:ext cx="333756" cy="267005"/>
          </a:xfrm>
          <a:prstGeom prst="rect">
            <a:avLst/>
          </a:prstGeom>
          <a:noFill/>
          <a:ln/>
        </p:spPr>
        <p:txBody>
          <a:bodyPr wrap="square" lIns="0" tIns="0" rIns="0" bIns="0" rtlCol="0" anchor="ctr"/>
          <a:lstStyle/>
          <a:p>
            <a:pPr marL="0" indent="0" algn="l">
              <a:buNone/>
            </a:pPr>
            <a:r>
              <a:rPr lang="en-US" sz="1800" b="1" dirty="0">
                <a:solidFill>
                  <a:srgbClr val="FFFFFF"/>
                </a:solidFill>
                <a:latin typeface="ui-sans-serif" pitchFamily="34" charset="0"/>
                <a:ea typeface="ui-sans-serif" pitchFamily="34" charset="-122"/>
                <a:cs typeface="ui-sans-serif" pitchFamily="34" charset="-120"/>
              </a:rPr>
              <a:t>5</a:t>
            </a:r>
            <a:endParaRPr lang="en-US" sz="1800" dirty="0"/>
          </a:p>
        </p:txBody>
      </p:sp>
      <p:sp>
        <p:nvSpPr>
          <p:cNvPr id="42" name="Text 39"/>
          <p:cNvSpPr txBox="1"/>
          <p:nvPr/>
        </p:nvSpPr>
        <p:spPr>
          <a:xfrm>
            <a:off x="9710014" y="1943100"/>
            <a:ext cx="1176833" cy="200254"/>
          </a:xfrm>
          <a:prstGeom prst="rect">
            <a:avLst/>
          </a:prstGeom>
          <a:noFill/>
          <a:ln/>
        </p:spPr>
        <p:txBody>
          <a:bodyPr wrap="square" lIns="0" tIns="0" rIns="0" bIns="0" rtlCol="0" anchor="ctr"/>
          <a:lstStyle/>
          <a:p>
            <a:pPr marL="0" indent="0" algn="ctr">
              <a:buNone/>
            </a:pPr>
            <a:r>
              <a:rPr lang="en-US" sz="1300" b="1" dirty="0">
                <a:solidFill>
                  <a:srgbClr val="000000"/>
                </a:solidFill>
                <a:latin typeface="ui-sans-serif" pitchFamily="34" charset="0"/>
                <a:ea typeface="ui-sans-serif" pitchFamily="34" charset="-122"/>
                <a:cs typeface="ui-sans-serif" pitchFamily="34" charset="-120"/>
              </a:rPr>
              <a:t>CALIBRATE</a:t>
            </a:r>
            <a:endParaRPr lang="en-US" sz="1300" dirty="0"/>
          </a:p>
        </p:txBody>
      </p:sp>
      <p:sp>
        <p:nvSpPr>
          <p:cNvPr id="43" name="Text 40"/>
          <p:cNvSpPr txBox="1"/>
          <p:nvPr/>
        </p:nvSpPr>
        <p:spPr>
          <a:xfrm>
            <a:off x="9359798" y="2238451"/>
            <a:ext cx="1853489" cy="342900"/>
          </a:xfrm>
          <a:prstGeom prst="rect">
            <a:avLst/>
          </a:prstGeom>
          <a:noFill/>
          <a:ln/>
        </p:spPr>
        <p:txBody>
          <a:bodyPr wrap="square" lIns="0" tIns="0" rIns="0" bIns="0" rtlCol="0" anchor="ctr"/>
          <a:lstStyle/>
          <a:p>
            <a:pPr marL="0" indent="0" algn="ctr">
              <a:buNone/>
            </a:pPr>
            <a:r>
              <a:rPr lang="en-US" sz="1000" dirty="0">
                <a:solidFill>
                  <a:srgbClr val="FFFFFF"/>
                </a:solidFill>
                <a:latin typeface="ui-sans-serif" pitchFamily="34" charset="0"/>
                <a:ea typeface="ui-sans-serif" pitchFamily="34" charset="-122"/>
                <a:cs typeface="ui-sans-serif" pitchFamily="34" charset="-120"/>
              </a:rPr>
              <a:t>Test systems and initialize operational parameters</a:t>
            </a:r>
            <a:endParaRPr lang="en-US" sz="1000" dirty="0"/>
          </a:p>
        </p:txBody>
      </p:sp>
      <p:pic>
        <p:nvPicPr>
          <p:cNvPr id="44" name="Image 1" descr="preencoded.png"/>
          <p:cNvPicPr>
            <a:picLocks noChangeAspect="1"/>
          </p:cNvPicPr>
          <p:nvPr/>
        </p:nvPicPr>
        <p:blipFill>
          <a:blip r:embed="rId4"/>
          <a:srcRect t="-7162" b="-7162"/>
          <a:stretch/>
        </p:blipFill>
        <p:spPr>
          <a:xfrm>
            <a:off x="1209750" y="2526030"/>
            <a:ext cx="8887054" cy="2286000"/>
          </a:xfrm>
          <a:prstGeom prst="rect">
            <a:avLst/>
          </a:prstGeom>
        </p:spPr>
      </p:pic>
      <p:sp>
        <p:nvSpPr>
          <p:cNvPr id="45" name="Shape 41"/>
          <p:cNvSpPr/>
          <p:nvPr/>
        </p:nvSpPr>
        <p:spPr>
          <a:xfrm>
            <a:off x="709332" y="4963977"/>
            <a:ext cx="3353105" cy="743407"/>
          </a:xfrm>
          <a:prstGeom prst="roundRect">
            <a:avLst>
              <a:gd name="adj" fmla="val 6308"/>
            </a:avLst>
          </a:prstGeom>
          <a:solidFill>
            <a:srgbClr val="000000">
              <a:alpha val="50000"/>
            </a:srgbClr>
          </a:solidFill>
          <a:ln w="12700">
            <a:solidFill>
              <a:srgbClr val="E5E7EB">
                <a:alpha val="30000"/>
              </a:srgbClr>
            </a:solidFill>
            <a:prstDash val="solid"/>
          </a:ln>
        </p:spPr>
        <p:txBody>
          <a:bodyPr/>
          <a:lstStyle/>
          <a:p>
            <a:endParaRPr lang="en-US" dirty="0"/>
          </a:p>
        </p:txBody>
      </p:sp>
      <p:sp>
        <p:nvSpPr>
          <p:cNvPr id="46" name="Shape 42"/>
          <p:cNvSpPr/>
          <p:nvPr/>
        </p:nvSpPr>
        <p:spPr>
          <a:xfrm>
            <a:off x="4312311" y="4980737"/>
            <a:ext cx="3353105" cy="743407"/>
          </a:xfrm>
          <a:prstGeom prst="roundRect">
            <a:avLst>
              <a:gd name="adj" fmla="val 6308"/>
            </a:avLst>
          </a:prstGeom>
          <a:solidFill>
            <a:srgbClr val="000000">
              <a:alpha val="50000"/>
            </a:srgbClr>
          </a:solidFill>
          <a:ln w="12700">
            <a:solidFill>
              <a:srgbClr val="E5E7EB">
                <a:alpha val="30000"/>
              </a:srgbClr>
            </a:solidFill>
            <a:prstDash val="solid"/>
          </a:ln>
        </p:spPr>
      </p:sp>
      <p:sp>
        <p:nvSpPr>
          <p:cNvPr id="47" name="Shape 43"/>
          <p:cNvSpPr/>
          <p:nvPr/>
        </p:nvSpPr>
        <p:spPr>
          <a:xfrm>
            <a:off x="7921447" y="4972050"/>
            <a:ext cx="3353105" cy="743407"/>
          </a:xfrm>
          <a:prstGeom prst="roundRect">
            <a:avLst>
              <a:gd name="adj" fmla="val 6308"/>
            </a:avLst>
          </a:prstGeom>
          <a:solidFill>
            <a:srgbClr val="000000">
              <a:alpha val="50000"/>
            </a:srgbClr>
          </a:solidFill>
          <a:ln w="12700">
            <a:solidFill>
              <a:srgbClr val="E5E7EB">
                <a:alpha val="30000"/>
              </a:srgbClr>
            </a:solidFill>
            <a:prstDash val="solid"/>
          </a:ln>
        </p:spPr>
      </p:sp>
      <p:sp>
        <p:nvSpPr>
          <p:cNvPr id="48" name="Text 44"/>
          <p:cNvSpPr txBox="1"/>
          <p:nvPr/>
        </p:nvSpPr>
        <p:spPr>
          <a:xfrm>
            <a:off x="1476756" y="5735304"/>
            <a:ext cx="1976933" cy="152705"/>
          </a:xfrm>
          <a:prstGeom prst="rect">
            <a:avLst/>
          </a:prstGeom>
          <a:noFill/>
          <a:ln/>
        </p:spPr>
        <p:txBody>
          <a:bodyPr wrap="square" lIns="0" tIns="0" rIns="0" bIns="0" rtlCol="0" anchor="ctr"/>
          <a:lstStyle/>
          <a:p>
            <a:pPr marL="0" indent="0" algn="l">
              <a:buNone/>
            </a:pPr>
            <a:r>
              <a:rPr lang="en-US" sz="1000" b="1" dirty="0">
                <a:solidFill>
                  <a:schemeClr val="bg1"/>
                </a:solidFill>
                <a:latin typeface="ui-sans-serif" pitchFamily="34" charset="0"/>
                <a:ea typeface="ui-sans-serif" pitchFamily="34" charset="-122"/>
                <a:cs typeface="ui-sans-serif" pitchFamily="34" charset="-120"/>
              </a:rPr>
              <a:t>ENVIRONMENT CONTROL</a:t>
            </a:r>
            <a:endParaRPr lang="en-US" sz="1000" dirty="0">
              <a:solidFill>
                <a:schemeClr val="bg1"/>
              </a:solidFill>
            </a:endParaRPr>
          </a:p>
        </p:txBody>
      </p:sp>
      <p:sp>
        <p:nvSpPr>
          <p:cNvPr id="49" name="Text 45"/>
          <p:cNvSpPr txBox="1"/>
          <p:nvPr/>
        </p:nvSpPr>
        <p:spPr>
          <a:xfrm>
            <a:off x="5261001" y="5735304"/>
            <a:ext cx="1767535" cy="152705"/>
          </a:xfrm>
          <a:prstGeom prst="rect">
            <a:avLst/>
          </a:prstGeom>
          <a:noFill/>
          <a:ln/>
        </p:spPr>
        <p:txBody>
          <a:bodyPr wrap="square" lIns="0" tIns="0" rIns="0" bIns="0" rtlCol="0" anchor="ctr"/>
          <a:lstStyle/>
          <a:p>
            <a:pPr marL="0" indent="0" algn="l">
              <a:buNone/>
            </a:pPr>
            <a:r>
              <a:rPr lang="en-US" sz="1000" b="1" dirty="0">
                <a:solidFill>
                  <a:schemeClr val="bg1"/>
                </a:solidFill>
                <a:latin typeface="ui-sans-serif" pitchFamily="34" charset="0"/>
                <a:ea typeface="ui-sans-serif" pitchFamily="34" charset="-122"/>
                <a:cs typeface="ui-sans-serif" pitchFamily="34" charset="-120"/>
              </a:rPr>
              <a:t>CREW REQUIREMENTS</a:t>
            </a:r>
            <a:endParaRPr lang="en-US" sz="1000" dirty="0">
              <a:solidFill>
                <a:schemeClr val="bg1"/>
              </a:solidFill>
            </a:endParaRPr>
          </a:p>
        </p:txBody>
      </p:sp>
      <p:sp>
        <p:nvSpPr>
          <p:cNvPr id="50" name="Text 46"/>
          <p:cNvSpPr txBox="1"/>
          <p:nvPr/>
        </p:nvSpPr>
        <p:spPr>
          <a:xfrm>
            <a:off x="9074759" y="5735304"/>
            <a:ext cx="1148486" cy="152705"/>
          </a:xfrm>
          <a:prstGeom prst="rect">
            <a:avLst/>
          </a:prstGeom>
          <a:noFill/>
          <a:ln/>
        </p:spPr>
        <p:txBody>
          <a:bodyPr wrap="square" lIns="0" tIns="0" rIns="0" bIns="0" rtlCol="0" anchor="ctr"/>
          <a:lstStyle/>
          <a:p>
            <a:pPr marL="0" indent="0" algn="l">
              <a:buNone/>
            </a:pPr>
            <a:r>
              <a:rPr lang="en-US" sz="1000" b="1" dirty="0">
                <a:solidFill>
                  <a:schemeClr val="bg1"/>
                </a:solidFill>
                <a:latin typeface="ui-sans-serif" pitchFamily="34" charset="0"/>
                <a:ea typeface="ui-sans-serif" pitchFamily="34" charset="-122"/>
                <a:cs typeface="ui-sans-serif" pitchFamily="34" charset="-120"/>
              </a:rPr>
              <a:t>VERIFICATION</a:t>
            </a:r>
            <a:endParaRPr lang="en-US" sz="1000" dirty="0">
              <a:solidFill>
                <a:schemeClr val="bg1"/>
              </a:solidFill>
            </a:endParaRPr>
          </a:p>
        </p:txBody>
      </p:sp>
      <p:sp>
        <p:nvSpPr>
          <p:cNvPr id="51" name="Text 47"/>
          <p:cNvSpPr txBox="1"/>
          <p:nvPr/>
        </p:nvSpPr>
        <p:spPr>
          <a:xfrm>
            <a:off x="870052" y="5145257"/>
            <a:ext cx="2953512" cy="286207"/>
          </a:xfrm>
          <a:prstGeom prst="rect">
            <a:avLst/>
          </a:prstGeom>
          <a:noFill/>
          <a:ln/>
        </p:spPr>
        <p:txBody>
          <a:bodyPr wrap="square" lIns="0" tIns="0" rIns="0" bIns="0" rtlCol="0" anchor="ctr"/>
          <a:lstStyle/>
          <a:p>
            <a:pPr marL="0" indent="0" algn="l">
              <a:buNone/>
            </a:pPr>
            <a:r>
              <a:rPr lang="en-US" sz="900" dirty="0">
                <a:solidFill>
                  <a:srgbClr val="FFFFFF"/>
                </a:solidFill>
                <a:latin typeface="ui-sans-serif" pitchFamily="34" charset="0"/>
                <a:ea typeface="ui-sans-serif" pitchFamily="34" charset="-122"/>
                <a:cs typeface="ui-sans-serif" pitchFamily="34" charset="-120"/>
              </a:rPr>
              <a:t>Assembly conducted within pressurized habitat or with EVA suits in controlled conditions</a:t>
            </a:r>
            <a:endParaRPr lang="en-US" sz="900" dirty="0"/>
          </a:p>
        </p:txBody>
      </p:sp>
      <p:sp>
        <p:nvSpPr>
          <p:cNvPr id="52" name="Text 48"/>
          <p:cNvSpPr txBox="1"/>
          <p:nvPr/>
        </p:nvSpPr>
        <p:spPr>
          <a:xfrm>
            <a:off x="4478731" y="5093497"/>
            <a:ext cx="3020263" cy="286207"/>
          </a:xfrm>
          <a:prstGeom prst="rect">
            <a:avLst/>
          </a:prstGeom>
          <a:noFill/>
          <a:ln/>
        </p:spPr>
        <p:txBody>
          <a:bodyPr wrap="square" lIns="0" tIns="0" rIns="0" bIns="0" rtlCol="0" anchor="ctr"/>
          <a:lstStyle/>
          <a:p>
            <a:pPr marL="0" indent="0" algn="l">
              <a:buNone/>
            </a:pPr>
            <a:r>
              <a:rPr lang="en-US" sz="900" dirty="0">
                <a:solidFill>
                  <a:srgbClr val="FFFFFF"/>
                </a:solidFill>
                <a:latin typeface="ui-sans-serif" pitchFamily="34" charset="0"/>
                <a:ea typeface="ui-sans-serif" pitchFamily="34" charset="-122"/>
                <a:cs typeface="ui-sans-serif" pitchFamily="34" charset="-120"/>
              </a:rPr>
              <a:t>2 crew members minimum, aided by robotic assistants for heavy lifting and precision alignment</a:t>
            </a:r>
            <a:endParaRPr lang="en-US" sz="900" dirty="0"/>
          </a:p>
        </p:txBody>
      </p:sp>
      <p:sp>
        <p:nvSpPr>
          <p:cNvPr id="53" name="Text 49"/>
          <p:cNvSpPr txBox="1"/>
          <p:nvPr/>
        </p:nvSpPr>
        <p:spPr>
          <a:xfrm>
            <a:off x="8045806" y="5119448"/>
            <a:ext cx="2915107" cy="286207"/>
          </a:xfrm>
          <a:prstGeom prst="rect">
            <a:avLst/>
          </a:prstGeom>
          <a:noFill/>
          <a:ln/>
        </p:spPr>
        <p:txBody>
          <a:bodyPr wrap="square" lIns="0" tIns="0" rIns="0" bIns="0" rtlCol="0" anchor="ctr"/>
          <a:lstStyle/>
          <a:p>
            <a:pPr marL="0" indent="0" algn="l">
              <a:buNone/>
            </a:pPr>
            <a:r>
              <a:rPr lang="en-US" sz="900" dirty="0">
                <a:solidFill>
                  <a:srgbClr val="FFFFFF"/>
                </a:solidFill>
                <a:latin typeface="ui-sans-serif" pitchFamily="34" charset="0"/>
                <a:ea typeface="ui-sans-serif" pitchFamily="34" charset="-122"/>
                <a:cs typeface="ui-sans-serif" pitchFamily="34" charset="-120"/>
              </a:rPr>
              <a:t>All systems undergo sequential validation checks before final operational approval</a:t>
            </a:r>
            <a:endParaRPr lang="en-US" sz="900" dirty="0"/>
          </a:p>
        </p:txBody>
      </p:sp>
      <p:sp>
        <p:nvSpPr>
          <p:cNvPr id="55" name="TextBox 54">
            <a:extLst>
              <a:ext uri="{FF2B5EF4-FFF2-40B4-BE49-F238E27FC236}">
                <a16:creationId xmlns:a16="http://schemas.microsoft.com/office/drawing/2014/main" id="{1E390590-A2E8-4218-F0A8-53AE1B1111C3}"/>
              </a:ext>
            </a:extLst>
          </p:cNvPr>
          <p:cNvSpPr txBox="1"/>
          <p:nvPr/>
        </p:nvSpPr>
        <p:spPr>
          <a:xfrm>
            <a:off x="2116572" y="3420867"/>
            <a:ext cx="902778" cy="400110"/>
          </a:xfrm>
          <a:prstGeom prst="rect">
            <a:avLst/>
          </a:prstGeom>
          <a:noFill/>
        </p:spPr>
        <p:txBody>
          <a:bodyPr wrap="square">
            <a:spAutoFit/>
          </a:bodyPr>
          <a:lstStyle/>
          <a:p>
            <a:r>
              <a:rPr lang="en-US" sz="1000" dirty="0">
                <a:solidFill>
                  <a:schemeClr val="bg1"/>
                </a:solidFill>
              </a:rPr>
              <a:t>PACKED MODULES</a:t>
            </a:r>
          </a:p>
        </p:txBody>
      </p:sp>
      <p:sp>
        <p:nvSpPr>
          <p:cNvPr id="57" name="TextBox 56">
            <a:extLst>
              <a:ext uri="{FF2B5EF4-FFF2-40B4-BE49-F238E27FC236}">
                <a16:creationId xmlns:a16="http://schemas.microsoft.com/office/drawing/2014/main" id="{885C0EF5-6311-CA89-7E3D-AEA8769CF76D}"/>
              </a:ext>
            </a:extLst>
          </p:cNvPr>
          <p:cNvSpPr txBox="1"/>
          <p:nvPr/>
        </p:nvSpPr>
        <p:spPr>
          <a:xfrm>
            <a:off x="3947465" y="3447702"/>
            <a:ext cx="878172" cy="400110"/>
          </a:xfrm>
          <a:prstGeom prst="rect">
            <a:avLst/>
          </a:prstGeom>
          <a:noFill/>
        </p:spPr>
        <p:txBody>
          <a:bodyPr wrap="square">
            <a:spAutoFit/>
          </a:bodyPr>
          <a:lstStyle/>
          <a:p>
            <a:r>
              <a:rPr lang="en-US" sz="1000" dirty="0">
                <a:solidFill>
                  <a:schemeClr val="bg1"/>
                </a:solidFill>
              </a:rPr>
              <a:t>SURFACETR ANSPORT</a:t>
            </a:r>
          </a:p>
        </p:txBody>
      </p:sp>
      <p:sp>
        <p:nvSpPr>
          <p:cNvPr id="59" name="TextBox 58">
            <a:extLst>
              <a:ext uri="{FF2B5EF4-FFF2-40B4-BE49-F238E27FC236}">
                <a16:creationId xmlns:a16="http://schemas.microsoft.com/office/drawing/2014/main" id="{A754AE1B-FA3E-6693-341B-8F8C2B2AF6E6}"/>
              </a:ext>
            </a:extLst>
          </p:cNvPr>
          <p:cNvSpPr txBox="1"/>
          <p:nvPr/>
        </p:nvSpPr>
        <p:spPr>
          <a:xfrm>
            <a:off x="5712896" y="3446254"/>
            <a:ext cx="1264311" cy="400110"/>
          </a:xfrm>
          <a:prstGeom prst="rect">
            <a:avLst/>
          </a:prstGeom>
          <a:noFill/>
        </p:spPr>
        <p:txBody>
          <a:bodyPr wrap="square">
            <a:spAutoFit/>
          </a:bodyPr>
          <a:lstStyle/>
          <a:p>
            <a:r>
              <a:rPr lang="en-US" sz="1000" dirty="0">
                <a:solidFill>
                  <a:schemeClr val="bg1"/>
                </a:solidFill>
              </a:rPr>
              <a:t>MODULAR CONNECTION</a:t>
            </a:r>
          </a:p>
        </p:txBody>
      </p:sp>
      <p:sp>
        <p:nvSpPr>
          <p:cNvPr id="61" name="TextBox 60">
            <a:extLst>
              <a:ext uri="{FF2B5EF4-FFF2-40B4-BE49-F238E27FC236}">
                <a16:creationId xmlns:a16="http://schemas.microsoft.com/office/drawing/2014/main" id="{1784B94C-8C6A-7055-0ADA-66E464FBFE23}"/>
              </a:ext>
            </a:extLst>
          </p:cNvPr>
          <p:cNvSpPr txBox="1"/>
          <p:nvPr/>
        </p:nvSpPr>
        <p:spPr>
          <a:xfrm>
            <a:off x="7446249" y="3486607"/>
            <a:ext cx="950395" cy="400110"/>
          </a:xfrm>
          <a:prstGeom prst="rect">
            <a:avLst/>
          </a:prstGeom>
          <a:noFill/>
        </p:spPr>
        <p:txBody>
          <a:bodyPr wrap="square">
            <a:spAutoFit/>
          </a:bodyPr>
          <a:lstStyle/>
          <a:p>
            <a:r>
              <a:rPr lang="en-US" sz="1000" dirty="0">
                <a:solidFill>
                  <a:schemeClr val="bg1"/>
                </a:solidFill>
              </a:rPr>
              <a:t>SYSTEM INTEGRATION</a:t>
            </a:r>
          </a:p>
        </p:txBody>
      </p:sp>
      <p:sp>
        <p:nvSpPr>
          <p:cNvPr id="63" name="TextBox 62">
            <a:extLst>
              <a:ext uri="{FF2B5EF4-FFF2-40B4-BE49-F238E27FC236}">
                <a16:creationId xmlns:a16="http://schemas.microsoft.com/office/drawing/2014/main" id="{2D6F583D-B923-D5E3-9186-FFC0AF9049B0}"/>
              </a:ext>
            </a:extLst>
          </p:cNvPr>
          <p:cNvSpPr txBox="1"/>
          <p:nvPr/>
        </p:nvSpPr>
        <p:spPr>
          <a:xfrm>
            <a:off x="9277694" y="3461356"/>
            <a:ext cx="1014437" cy="400110"/>
          </a:xfrm>
          <a:prstGeom prst="rect">
            <a:avLst/>
          </a:prstGeom>
          <a:noFill/>
        </p:spPr>
        <p:txBody>
          <a:bodyPr wrap="square">
            <a:spAutoFit/>
          </a:bodyPr>
          <a:lstStyle/>
          <a:p>
            <a:r>
              <a:rPr lang="en-US" sz="1000" dirty="0">
                <a:solidFill>
                  <a:schemeClr val="bg1"/>
                </a:solidFill>
              </a:rPr>
              <a:t>OPERATIONAL READINESS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3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7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4253789"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SYSTEM WORKFLOW // PROCESS VISUALIZATION</a:t>
            </a:r>
            <a:endParaRPr lang="en-US" sz="1300" dirty="0"/>
          </a:p>
        </p:txBody>
      </p:sp>
      <p:sp>
        <p:nvSpPr>
          <p:cNvPr id="8" name="Text 5"/>
          <p:cNvSpPr txBox="1"/>
          <p:nvPr/>
        </p:nvSpPr>
        <p:spPr>
          <a:xfrm>
            <a:off x="8682228" y="181051"/>
            <a:ext cx="338693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END-TO-END PROCESS · MATERIAL FLOW · MARS</a:t>
            </a:r>
            <a:endParaRPr lang="en-US" sz="1000" dirty="0"/>
          </a:p>
        </p:txBody>
      </p:sp>
      <p:sp>
        <p:nvSpPr>
          <p:cNvPr id="9" name="Shape 6"/>
          <p:cNvSpPr/>
          <p:nvPr/>
        </p:nvSpPr>
        <p:spPr>
          <a:xfrm>
            <a:off x="75895" y="1880006"/>
            <a:ext cx="38405" cy="761695"/>
          </a:xfrm>
          <a:prstGeom prst="rect">
            <a:avLst/>
          </a:prstGeom>
          <a:solidFill>
            <a:srgbClr val="FF6432">
              <a:alpha val="60000"/>
            </a:srgbClr>
          </a:solidFill>
          <a:ln/>
        </p:spPr>
      </p:sp>
      <p:sp>
        <p:nvSpPr>
          <p:cNvPr id="10" name="Shape 7"/>
          <p:cNvSpPr/>
          <p:nvPr/>
        </p:nvSpPr>
        <p:spPr>
          <a:xfrm>
            <a:off x="75895" y="3353105"/>
            <a:ext cx="38405" cy="761695"/>
          </a:xfrm>
          <a:prstGeom prst="rect">
            <a:avLst/>
          </a:prstGeom>
          <a:solidFill>
            <a:srgbClr val="FF6432">
              <a:alpha val="60000"/>
            </a:srgbClr>
          </a:solidFill>
          <a:ln/>
        </p:spPr>
      </p:sp>
      <p:sp>
        <p:nvSpPr>
          <p:cNvPr id="11" name="Shape 8"/>
          <p:cNvSpPr/>
          <p:nvPr/>
        </p:nvSpPr>
        <p:spPr>
          <a:xfrm>
            <a:off x="75895" y="4826203"/>
            <a:ext cx="38405" cy="761695"/>
          </a:xfrm>
          <a:prstGeom prst="rect">
            <a:avLst/>
          </a:prstGeom>
          <a:solidFill>
            <a:srgbClr val="FF6432">
              <a:alpha val="60000"/>
            </a:srgbClr>
          </a:solidFill>
          <a:ln/>
        </p:spPr>
      </p:sp>
      <p:sp>
        <p:nvSpPr>
          <p:cNvPr id="12" name="Shape 9"/>
          <p:cNvSpPr/>
          <p:nvPr/>
        </p:nvSpPr>
        <p:spPr>
          <a:xfrm>
            <a:off x="12077395" y="1880006"/>
            <a:ext cx="38405" cy="761695"/>
          </a:xfrm>
          <a:prstGeom prst="rect">
            <a:avLst/>
          </a:prstGeom>
          <a:solidFill>
            <a:srgbClr val="FF6432">
              <a:alpha val="60000"/>
            </a:srgbClr>
          </a:solidFill>
          <a:ln/>
        </p:spPr>
      </p:sp>
      <p:sp>
        <p:nvSpPr>
          <p:cNvPr id="13" name="Shape 10"/>
          <p:cNvSpPr/>
          <p:nvPr/>
        </p:nvSpPr>
        <p:spPr>
          <a:xfrm>
            <a:off x="12077395" y="3353105"/>
            <a:ext cx="38405" cy="761695"/>
          </a:xfrm>
          <a:prstGeom prst="rect">
            <a:avLst/>
          </a:prstGeom>
          <a:solidFill>
            <a:srgbClr val="FF6432">
              <a:alpha val="60000"/>
            </a:srgbClr>
          </a:solidFill>
          <a:ln/>
        </p:spPr>
      </p:sp>
      <p:sp>
        <p:nvSpPr>
          <p:cNvPr id="14" name="Shape 11"/>
          <p:cNvSpPr/>
          <p:nvPr/>
        </p:nvSpPr>
        <p:spPr>
          <a:xfrm>
            <a:off x="12077395" y="4826203"/>
            <a:ext cx="38405" cy="761695"/>
          </a:xfrm>
          <a:prstGeom prst="rect">
            <a:avLst/>
          </a:prstGeom>
          <a:solidFill>
            <a:srgbClr val="FF6432">
              <a:alpha val="60000"/>
            </a:srgbClr>
          </a:solidFill>
          <a:ln/>
        </p:spPr>
      </p:sp>
      <p:sp>
        <p:nvSpPr>
          <p:cNvPr id="15" name="Shape 12"/>
          <p:cNvSpPr/>
          <p:nvPr/>
        </p:nvSpPr>
        <p:spPr>
          <a:xfrm>
            <a:off x="0" y="6476695"/>
            <a:ext cx="12191695" cy="381305"/>
          </a:xfrm>
          <a:prstGeom prst="rect">
            <a:avLst/>
          </a:prstGeom>
          <a:solidFill>
            <a:srgbClr val="141414">
              <a:alpha val="80000"/>
            </a:srgbClr>
          </a:solidFill>
          <a:ln/>
        </p:spPr>
      </p:sp>
      <p:sp>
        <p:nvSpPr>
          <p:cNvPr id="16" name="Shape 13"/>
          <p:cNvSpPr/>
          <p:nvPr/>
        </p:nvSpPr>
        <p:spPr>
          <a:xfrm>
            <a:off x="0" y="6476695"/>
            <a:ext cx="12191695" cy="9144"/>
          </a:xfrm>
          <a:prstGeom prst="rect">
            <a:avLst/>
          </a:prstGeom>
          <a:solidFill>
            <a:srgbClr val="FF6432">
              <a:alpha val="60000"/>
            </a:srgbClr>
          </a:solidFill>
          <a:ln/>
        </p:spPr>
      </p:sp>
      <p:sp>
        <p:nvSpPr>
          <p:cNvPr id="17"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18"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18/25</a:t>
            </a:r>
            <a:endParaRPr lang="en-US" sz="1000" dirty="0"/>
          </a:p>
        </p:txBody>
      </p:sp>
      <p:sp>
        <p:nvSpPr>
          <p:cNvPr id="19" name="Text 16"/>
          <p:cNvSpPr txBox="1"/>
          <p:nvPr/>
        </p:nvSpPr>
        <p:spPr>
          <a:xfrm>
            <a:off x="2923337" y="733349"/>
            <a:ext cx="6611112" cy="438912"/>
          </a:xfrm>
          <a:prstGeom prst="rect">
            <a:avLst/>
          </a:prstGeom>
          <a:noFill/>
          <a:ln/>
        </p:spPr>
        <p:txBody>
          <a:bodyPr wrap="square" lIns="0" tIns="0" rIns="0" bIns="0" rtlCol="0" anchor="ctr"/>
          <a:lstStyle/>
          <a:p>
            <a:pPr marL="0" indent="0" algn="ctr">
              <a:buNone/>
            </a:pPr>
            <a:r>
              <a:rPr lang="en-US" sz="2700" b="1" dirty="0">
                <a:solidFill>
                  <a:srgbClr val="FF6832"/>
                </a:solidFill>
                <a:latin typeface="Space Grotesk" pitchFamily="34" charset="0"/>
                <a:ea typeface="Space Grotesk" pitchFamily="34" charset="-122"/>
                <a:cs typeface="Space Grotesk" pitchFamily="34" charset="-120"/>
              </a:rPr>
              <a:t>System Workflow: End-to-End Process</a:t>
            </a:r>
            <a:endParaRPr lang="en-US" sz="2700" dirty="0"/>
          </a:p>
        </p:txBody>
      </p:sp>
      <p:sp>
        <p:nvSpPr>
          <p:cNvPr id="20" name="Shape 17"/>
          <p:cNvSpPr/>
          <p:nvPr/>
        </p:nvSpPr>
        <p:spPr>
          <a:xfrm>
            <a:off x="5486400" y="1218895"/>
            <a:ext cx="1218895" cy="38405"/>
          </a:xfrm>
          <a:prstGeom prst="rect">
            <a:avLst/>
          </a:prstGeom>
          <a:solidFill>
            <a:srgbClr val="FF6832"/>
          </a:solidFill>
          <a:ln/>
        </p:spPr>
      </p:sp>
      <p:sp>
        <p:nvSpPr>
          <p:cNvPr id="21" name="Shape 18"/>
          <p:cNvSpPr/>
          <p:nvPr/>
        </p:nvSpPr>
        <p:spPr>
          <a:xfrm>
            <a:off x="381305" y="1524305"/>
            <a:ext cx="11430000" cy="4419295"/>
          </a:xfrm>
          <a:prstGeom prst="rect">
            <a:avLst/>
          </a:prstGeom>
          <a:solidFill>
            <a:srgbClr val="141414">
              <a:alpha val="50000"/>
            </a:srgbClr>
          </a:solidFill>
          <a:ln w="12700">
            <a:solidFill>
              <a:srgbClr val="FF6432">
                <a:alpha val="40000"/>
              </a:srgbClr>
            </a:solidFill>
            <a:prstDash val="solid"/>
          </a:ln>
        </p:spPr>
      </p:sp>
      <p:sp>
        <p:nvSpPr>
          <p:cNvPr id="22" name="Text 19"/>
          <p:cNvSpPr txBox="1"/>
          <p:nvPr/>
        </p:nvSpPr>
        <p:spPr>
          <a:xfrm>
            <a:off x="504749" y="1657807"/>
            <a:ext cx="2286000"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WASTE TO RESOURCE TRANSFORMATION</a:t>
            </a:r>
            <a:endParaRPr lang="en-US" sz="900" dirty="0"/>
          </a:p>
        </p:txBody>
      </p:sp>
      <p:sp>
        <p:nvSpPr>
          <p:cNvPr id="23" name="Text 20"/>
          <p:cNvSpPr txBox="1"/>
          <p:nvPr/>
        </p:nvSpPr>
        <p:spPr>
          <a:xfrm>
            <a:off x="10246766" y="1657807"/>
            <a:ext cx="1534363"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CIRCULAR ECONOMY FLOW</a:t>
            </a:r>
            <a:endParaRPr lang="en-US" sz="900" dirty="0"/>
          </a:p>
        </p:txBody>
      </p:sp>
      <p:pic>
        <p:nvPicPr>
          <p:cNvPr id="24" name="Image 1" descr="preencoded.png"/>
          <p:cNvPicPr>
            <a:picLocks noChangeAspect="1"/>
          </p:cNvPicPr>
          <p:nvPr/>
        </p:nvPicPr>
        <p:blipFill>
          <a:blip r:embed="rId4"/>
          <a:srcRect t="-3" b="-3"/>
          <a:stretch/>
        </p:blipFill>
        <p:spPr>
          <a:xfrm>
            <a:off x="694944" y="1837944"/>
            <a:ext cx="10801807" cy="4753051"/>
          </a:xfrm>
          <a:prstGeom prst="rect">
            <a:avLst/>
          </a:prstGeom>
        </p:spPr>
      </p:pic>
      <p:sp>
        <p:nvSpPr>
          <p:cNvPr id="41" name="TextBox 40">
            <a:extLst>
              <a:ext uri="{FF2B5EF4-FFF2-40B4-BE49-F238E27FC236}">
                <a16:creationId xmlns:a16="http://schemas.microsoft.com/office/drawing/2014/main" id="{45406293-31A5-9E50-11F7-72D88C8A84B7}"/>
              </a:ext>
            </a:extLst>
          </p:cNvPr>
          <p:cNvSpPr txBox="1"/>
          <p:nvPr/>
        </p:nvSpPr>
        <p:spPr>
          <a:xfrm>
            <a:off x="1507236" y="2641701"/>
            <a:ext cx="995477" cy="430887"/>
          </a:xfrm>
          <a:prstGeom prst="rect">
            <a:avLst/>
          </a:prstGeom>
          <a:noFill/>
        </p:spPr>
        <p:txBody>
          <a:bodyPr wrap="square">
            <a:spAutoFit/>
          </a:bodyPr>
          <a:lstStyle/>
          <a:p>
            <a:r>
              <a:rPr lang="en-US" sz="1100" b="0" i="0" dirty="0">
                <a:solidFill>
                  <a:schemeClr val="bg1"/>
                </a:solidFill>
                <a:effectLst/>
                <a:latin typeface="Roboto" panose="02000000000000000000" pitchFamily="2" charset="0"/>
              </a:rPr>
              <a:t>Fabric Waste</a:t>
            </a:r>
            <a:endParaRPr lang="en-US" sz="1100" dirty="0">
              <a:solidFill>
                <a:schemeClr val="bg1"/>
              </a:solidFill>
            </a:endParaRPr>
          </a:p>
        </p:txBody>
      </p:sp>
      <p:sp>
        <p:nvSpPr>
          <p:cNvPr id="43" name="TextBox 42">
            <a:extLst>
              <a:ext uri="{FF2B5EF4-FFF2-40B4-BE49-F238E27FC236}">
                <a16:creationId xmlns:a16="http://schemas.microsoft.com/office/drawing/2014/main" id="{3BD0CCA9-2F5C-B144-D4B2-D092A1192A53}"/>
              </a:ext>
            </a:extLst>
          </p:cNvPr>
          <p:cNvSpPr txBox="1"/>
          <p:nvPr/>
        </p:nvSpPr>
        <p:spPr>
          <a:xfrm>
            <a:off x="1385621" y="3386227"/>
            <a:ext cx="1137209" cy="461665"/>
          </a:xfrm>
          <a:prstGeom prst="rect">
            <a:avLst/>
          </a:prstGeom>
          <a:noFill/>
        </p:spPr>
        <p:txBody>
          <a:bodyPr wrap="square">
            <a:spAutoFit/>
          </a:bodyPr>
          <a:lstStyle/>
          <a:p>
            <a:r>
              <a:rPr lang="en-US" sz="1200" b="0" i="0" dirty="0">
                <a:solidFill>
                  <a:schemeClr val="bg1"/>
                </a:solidFill>
                <a:effectLst/>
                <a:latin typeface="Roboto" panose="02000000000000000000" pitchFamily="2" charset="0"/>
              </a:rPr>
              <a:t>Food Packaging</a:t>
            </a:r>
            <a:endParaRPr lang="en-US" sz="1200" dirty="0">
              <a:solidFill>
                <a:schemeClr val="bg1"/>
              </a:solidFill>
            </a:endParaRPr>
          </a:p>
        </p:txBody>
      </p:sp>
      <p:sp>
        <p:nvSpPr>
          <p:cNvPr id="45" name="TextBox 44">
            <a:extLst>
              <a:ext uri="{FF2B5EF4-FFF2-40B4-BE49-F238E27FC236}">
                <a16:creationId xmlns:a16="http://schemas.microsoft.com/office/drawing/2014/main" id="{DD3E2805-35C8-0542-5753-5F67983C8299}"/>
              </a:ext>
            </a:extLst>
          </p:cNvPr>
          <p:cNvSpPr txBox="1"/>
          <p:nvPr/>
        </p:nvSpPr>
        <p:spPr>
          <a:xfrm>
            <a:off x="1388748" y="4057821"/>
            <a:ext cx="1232452" cy="646331"/>
          </a:xfrm>
          <a:prstGeom prst="rect">
            <a:avLst/>
          </a:prstGeom>
          <a:noFill/>
        </p:spPr>
        <p:txBody>
          <a:bodyPr wrap="square">
            <a:spAutoFit/>
          </a:bodyPr>
          <a:lstStyle/>
          <a:p>
            <a:r>
              <a:rPr lang="en-US" sz="1200" dirty="0">
                <a:solidFill>
                  <a:schemeClr val="bg1"/>
                </a:solidFill>
              </a:rPr>
              <a:t>Structural Elements</a:t>
            </a:r>
            <a:br>
              <a:rPr lang="en-US" sz="1200" dirty="0">
                <a:solidFill>
                  <a:schemeClr val="bg1"/>
                </a:solidFill>
              </a:rPr>
            </a:br>
            <a:endParaRPr lang="en-US" sz="1200" dirty="0">
              <a:solidFill>
                <a:schemeClr val="bg1"/>
              </a:solidFill>
            </a:endParaRPr>
          </a:p>
        </p:txBody>
      </p:sp>
      <p:sp>
        <p:nvSpPr>
          <p:cNvPr id="47" name="TextBox 46">
            <a:extLst>
              <a:ext uri="{FF2B5EF4-FFF2-40B4-BE49-F238E27FC236}">
                <a16:creationId xmlns:a16="http://schemas.microsoft.com/office/drawing/2014/main" id="{B6DD13FA-D3D2-8317-62F4-DA764DD150D7}"/>
              </a:ext>
            </a:extLst>
          </p:cNvPr>
          <p:cNvSpPr txBox="1"/>
          <p:nvPr/>
        </p:nvSpPr>
        <p:spPr>
          <a:xfrm>
            <a:off x="1422396" y="5479523"/>
            <a:ext cx="1137209" cy="646331"/>
          </a:xfrm>
          <a:prstGeom prst="rect">
            <a:avLst/>
          </a:prstGeom>
          <a:noFill/>
        </p:spPr>
        <p:txBody>
          <a:bodyPr wrap="square">
            <a:spAutoFit/>
          </a:bodyPr>
          <a:lstStyle/>
          <a:p>
            <a:r>
              <a:rPr lang="en-US" sz="1200" dirty="0">
                <a:solidFill>
                  <a:schemeClr val="bg1"/>
                </a:solidFill>
              </a:rPr>
              <a:t>Other Materials</a:t>
            </a:r>
            <a:br>
              <a:rPr lang="en-US" sz="1200" dirty="0">
                <a:solidFill>
                  <a:schemeClr val="bg1"/>
                </a:solidFill>
              </a:rPr>
            </a:br>
            <a:endParaRPr lang="en-US" sz="1200" dirty="0">
              <a:solidFill>
                <a:schemeClr val="bg1"/>
              </a:solidFill>
            </a:endParaRPr>
          </a:p>
        </p:txBody>
      </p:sp>
      <p:sp>
        <p:nvSpPr>
          <p:cNvPr id="49" name="TextBox 48">
            <a:extLst>
              <a:ext uri="{FF2B5EF4-FFF2-40B4-BE49-F238E27FC236}">
                <a16:creationId xmlns:a16="http://schemas.microsoft.com/office/drawing/2014/main" id="{DFE651D5-FF34-CBC4-4590-531F36146823}"/>
              </a:ext>
            </a:extLst>
          </p:cNvPr>
          <p:cNvSpPr txBox="1"/>
          <p:nvPr/>
        </p:nvSpPr>
        <p:spPr>
          <a:xfrm>
            <a:off x="1397508" y="4814008"/>
            <a:ext cx="995477" cy="646331"/>
          </a:xfrm>
          <a:prstGeom prst="rect">
            <a:avLst/>
          </a:prstGeom>
          <a:noFill/>
        </p:spPr>
        <p:txBody>
          <a:bodyPr wrap="square">
            <a:spAutoFit/>
          </a:bodyPr>
          <a:lstStyle/>
          <a:p>
            <a:r>
              <a:rPr lang="en-US" sz="1200" dirty="0">
                <a:solidFill>
                  <a:schemeClr val="bg1"/>
                </a:solidFill>
              </a:rPr>
              <a:t>Foam Packaging</a:t>
            </a:r>
            <a:br>
              <a:rPr lang="en-US" sz="1200" dirty="0">
                <a:solidFill>
                  <a:schemeClr val="bg1"/>
                </a:solidFill>
              </a:rPr>
            </a:br>
            <a:endParaRPr lang="en-US" sz="1200" dirty="0">
              <a:solidFill>
                <a:schemeClr val="bg1"/>
              </a:solidFill>
            </a:endParaRPr>
          </a:p>
        </p:txBody>
      </p:sp>
      <p:sp>
        <p:nvSpPr>
          <p:cNvPr id="51" name="TextBox 50">
            <a:extLst>
              <a:ext uri="{FF2B5EF4-FFF2-40B4-BE49-F238E27FC236}">
                <a16:creationId xmlns:a16="http://schemas.microsoft.com/office/drawing/2014/main" id="{98420415-EBAB-93B2-3AD7-189C1D5BEC81}"/>
              </a:ext>
            </a:extLst>
          </p:cNvPr>
          <p:cNvSpPr txBox="1"/>
          <p:nvPr/>
        </p:nvSpPr>
        <p:spPr>
          <a:xfrm>
            <a:off x="3385413" y="2916071"/>
            <a:ext cx="1356665" cy="461665"/>
          </a:xfrm>
          <a:prstGeom prst="rect">
            <a:avLst/>
          </a:prstGeom>
          <a:noFill/>
        </p:spPr>
        <p:txBody>
          <a:bodyPr wrap="square">
            <a:spAutoFit/>
          </a:bodyPr>
          <a:lstStyle/>
          <a:p>
            <a:r>
              <a:rPr lang="en-US" sz="1200" dirty="0">
                <a:solidFill>
                  <a:schemeClr val="bg1"/>
                </a:solidFill>
              </a:rPr>
              <a:t>Sorting &amp;Preprocessing</a:t>
            </a:r>
          </a:p>
        </p:txBody>
      </p:sp>
      <p:sp>
        <p:nvSpPr>
          <p:cNvPr id="53" name="TextBox 52">
            <a:extLst>
              <a:ext uri="{FF2B5EF4-FFF2-40B4-BE49-F238E27FC236}">
                <a16:creationId xmlns:a16="http://schemas.microsoft.com/office/drawing/2014/main" id="{B0F7F2EB-963B-F492-11DD-6814E0E0C0A7}"/>
              </a:ext>
            </a:extLst>
          </p:cNvPr>
          <p:cNvSpPr txBox="1"/>
          <p:nvPr/>
        </p:nvSpPr>
        <p:spPr>
          <a:xfrm>
            <a:off x="3534766" y="3902340"/>
            <a:ext cx="1137209" cy="461665"/>
          </a:xfrm>
          <a:prstGeom prst="rect">
            <a:avLst/>
          </a:prstGeom>
          <a:noFill/>
        </p:spPr>
        <p:txBody>
          <a:bodyPr wrap="square">
            <a:spAutoFit/>
          </a:bodyPr>
          <a:lstStyle/>
          <a:p>
            <a:r>
              <a:rPr lang="en-US" sz="1200" dirty="0">
                <a:solidFill>
                  <a:schemeClr val="bg1"/>
                </a:solidFill>
              </a:rPr>
              <a:t>Shredding &amp;Drying</a:t>
            </a:r>
          </a:p>
        </p:txBody>
      </p:sp>
      <p:sp>
        <p:nvSpPr>
          <p:cNvPr id="55" name="TextBox 54">
            <a:extLst>
              <a:ext uri="{FF2B5EF4-FFF2-40B4-BE49-F238E27FC236}">
                <a16:creationId xmlns:a16="http://schemas.microsoft.com/office/drawing/2014/main" id="{14390B59-B053-5F23-3CB1-1B4C6B5DC287}"/>
              </a:ext>
            </a:extLst>
          </p:cNvPr>
          <p:cNvSpPr txBox="1"/>
          <p:nvPr/>
        </p:nvSpPr>
        <p:spPr>
          <a:xfrm>
            <a:off x="3566006" y="5035872"/>
            <a:ext cx="995477" cy="461665"/>
          </a:xfrm>
          <a:prstGeom prst="rect">
            <a:avLst/>
          </a:prstGeom>
          <a:noFill/>
        </p:spPr>
        <p:txBody>
          <a:bodyPr wrap="square">
            <a:spAutoFit/>
          </a:bodyPr>
          <a:lstStyle/>
          <a:p>
            <a:r>
              <a:rPr lang="en-US" sz="1200" dirty="0">
                <a:solidFill>
                  <a:schemeClr val="bg1"/>
                </a:solidFill>
              </a:rPr>
              <a:t>Material Segregation</a:t>
            </a:r>
          </a:p>
        </p:txBody>
      </p:sp>
      <p:sp>
        <p:nvSpPr>
          <p:cNvPr id="57" name="TextBox 56">
            <a:extLst>
              <a:ext uri="{FF2B5EF4-FFF2-40B4-BE49-F238E27FC236}">
                <a16:creationId xmlns:a16="http://schemas.microsoft.com/office/drawing/2014/main" id="{7A55C859-B56D-4B25-8A1D-12CDE12BA730}"/>
              </a:ext>
            </a:extLst>
          </p:cNvPr>
          <p:cNvSpPr txBox="1"/>
          <p:nvPr/>
        </p:nvSpPr>
        <p:spPr>
          <a:xfrm>
            <a:off x="5465979" y="2877458"/>
            <a:ext cx="1694078" cy="461665"/>
          </a:xfrm>
          <a:prstGeom prst="rect">
            <a:avLst/>
          </a:prstGeom>
          <a:noFill/>
        </p:spPr>
        <p:txBody>
          <a:bodyPr wrap="square">
            <a:spAutoFit/>
          </a:bodyPr>
          <a:lstStyle/>
          <a:p>
            <a:r>
              <a:rPr lang="en-US" sz="1200" dirty="0">
                <a:solidFill>
                  <a:schemeClr val="bg1"/>
                </a:solidFill>
              </a:rPr>
              <a:t>Extrusion &amp;Filament Production</a:t>
            </a:r>
          </a:p>
        </p:txBody>
      </p:sp>
      <p:sp>
        <p:nvSpPr>
          <p:cNvPr id="61" name="TextBox 60">
            <a:extLst>
              <a:ext uri="{FF2B5EF4-FFF2-40B4-BE49-F238E27FC236}">
                <a16:creationId xmlns:a16="http://schemas.microsoft.com/office/drawing/2014/main" id="{B7E59B52-505B-C7FD-1C96-83DB95AC9F71}"/>
              </a:ext>
            </a:extLst>
          </p:cNvPr>
          <p:cNvSpPr txBox="1"/>
          <p:nvPr/>
        </p:nvSpPr>
        <p:spPr>
          <a:xfrm>
            <a:off x="5598565" y="3983636"/>
            <a:ext cx="1137209" cy="461665"/>
          </a:xfrm>
          <a:prstGeom prst="rect">
            <a:avLst/>
          </a:prstGeom>
          <a:noFill/>
        </p:spPr>
        <p:txBody>
          <a:bodyPr wrap="square">
            <a:spAutoFit/>
          </a:bodyPr>
          <a:lstStyle/>
          <a:p>
            <a:r>
              <a:rPr lang="en-US" sz="1200" dirty="0">
                <a:solidFill>
                  <a:schemeClr val="bg1"/>
                </a:solidFill>
              </a:rPr>
              <a:t>Pyrolysis Micro-Reactor</a:t>
            </a:r>
          </a:p>
        </p:txBody>
      </p:sp>
      <p:sp>
        <p:nvSpPr>
          <p:cNvPr id="63" name="TextBox 62">
            <a:extLst>
              <a:ext uri="{FF2B5EF4-FFF2-40B4-BE49-F238E27FC236}">
                <a16:creationId xmlns:a16="http://schemas.microsoft.com/office/drawing/2014/main" id="{2F0FA65A-CFFC-BCF5-5ABF-E163B6507BD8}"/>
              </a:ext>
            </a:extLst>
          </p:cNvPr>
          <p:cNvSpPr txBox="1"/>
          <p:nvPr/>
        </p:nvSpPr>
        <p:spPr>
          <a:xfrm>
            <a:off x="5725210" y="5010529"/>
            <a:ext cx="1137209" cy="646331"/>
          </a:xfrm>
          <a:prstGeom prst="rect">
            <a:avLst/>
          </a:prstGeom>
          <a:noFill/>
        </p:spPr>
        <p:txBody>
          <a:bodyPr wrap="square">
            <a:spAutoFit/>
          </a:bodyPr>
          <a:lstStyle/>
          <a:p>
            <a:r>
              <a:rPr lang="en-US" sz="1200" dirty="0">
                <a:solidFill>
                  <a:schemeClr val="bg1"/>
                </a:solidFill>
              </a:rPr>
              <a:t>Foam Processor</a:t>
            </a:r>
            <a:br>
              <a:rPr lang="en-US" sz="1200" dirty="0">
                <a:solidFill>
                  <a:schemeClr val="bg1"/>
                </a:solidFill>
              </a:rPr>
            </a:br>
            <a:endParaRPr lang="en-US" sz="1200" dirty="0">
              <a:solidFill>
                <a:schemeClr val="bg1"/>
              </a:solidFill>
            </a:endParaRPr>
          </a:p>
        </p:txBody>
      </p:sp>
      <p:sp>
        <p:nvSpPr>
          <p:cNvPr id="65" name="TextBox 64">
            <a:extLst>
              <a:ext uri="{FF2B5EF4-FFF2-40B4-BE49-F238E27FC236}">
                <a16:creationId xmlns:a16="http://schemas.microsoft.com/office/drawing/2014/main" id="{02A1F64B-DBA5-258E-8B72-6C4D2843CBEA}"/>
              </a:ext>
            </a:extLst>
          </p:cNvPr>
          <p:cNvSpPr txBox="1"/>
          <p:nvPr/>
        </p:nvSpPr>
        <p:spPr>
          <a:xfrm>
            <a:off x="7883958" y="2912296"/>
            <a:ext cx="995477" cy="646331"/>
          </a:xfrm>
          <a:prstGeom prst="rect">
            <a:avLst/>
          </a:prstGeom>
          <a:noFill/>
        </p:spPr>
        <p:txBody>
          <a:bodyPr wrap="square">
            <a:spAutoFit/>
          </a:bodyPr>
          <a:lstStyle/>
          <a:p>
            <a:r>
              <a:rPr lang="en-US" sz="1200" dirty="0">
                <a:solidFill>
                  <a:schemeClr val="bg1"/>
                </a:solidFill>
              </a:rPr>
              <a:t>Composite 3D Printing</a:t>
            </a:r>
            <a:br>
              <a:rPr lang="en-US" sz="1200" dirty="0">
                <a:solidFill>
                  <a:schemeClr val="bg1"/>
                </a:solidFill>
              </a:rPr>
            </a:br>
            <a:endParaRPr lang="en-US" sz="1200" dirty="0">
              <a:solidFill>
                <a:schemeClr val="bg1"/>
              </a:solidFill>
            </a:endParaRPr>
          </a:p>
        </p:txBody>
      </p:sp>
      <p:sp>
        <p:nvSpPr>
          <p:cNvPr id="67" name="TextBox 66">
            <a:extLst>
              <a:ext uri="{FF2B5EF4-FFF2-40B4-BE49-F238E27FC236}">
                <a16:creationId xmlns:a16="http://schemas.microsoft.com/office/drawing/2014/main" id="{87428841-877B-CD07-C52D-8323D1D0210A}"/>
              </a:ext>
            </a:extLst>
          </p:cNvPr>
          <p:cNvSpPr txBox="1"/>
          <p:nvPr/>
        </p:nvSpPr>
        <p:spPr>
          <a:xfrm>
            <a:off x="7883957" y="4057820"/>
            <a:ext cx="995477" cy="646331"/>
          </a:xfrm>
          <a:prstGeom prst="rect">
            <a:avLst/>
          </a:prstGeom>
          <a:noFill/>
        </p:spPr>
        <p:txBody>
          <a:bodyPr wrap="square">
            <a:spAutoFit/>
          </a:bodyPr>
          <a:lstStyle/>
          <a:p>
            <a:r>
              <a:rPr lang="en-US" sz="1200" dirty="0">
                <a:solidFill>
                  <a:schemeClr val="bg1"/>
                </a:solidFill>
              </a:rPr>
              <a:t>Molding &amp;Forming</a:t>
            </a:r>
            <a:br>
              <a:rPr lang="en-US" sz="1200" dirty="0">
                <a:solidFill>
                  <a:schemeClr val="bg1"/>
                </a:solidFill>
              </a:rPr>
            </a:br>
            <a:endParaRPr lang="en-US" sz="1200" dirty="0">
              <a:solidFill>
                <a:schemeClr val="bg1"/>
              </a:solidFill>
            </a:endParaRPr>
          </a:p>
        </p:txBody>
      </p:sp>
      <p:sp>
        <p:nvSpPr>
          <p:cNvPr id="69" name="TextBox 68">
            <a:extLst>
              <a:ext uri="{FF2B5EF4-FFF2-40B4-BE49-F238E27FC236}">
                <a16:creationId xmlns:a16="http://schemas.microsoft.com/office/drawing/2014/main" id="{360452E5-0AEE-411C-344E-FF674E490F70}"/>
              </a:ext>
            </a:extLst>
          </p:cNvPr>
          <p:cNvSpPr txBox="1"/>
          <p:nvPr/>
        </p:nvSpPr>
        <p:spPr>
          <a:xfrm>
            <a:off x="7937747" y="5093155"/>
            <a:ext cx="887896" cy="464320"/>
          </a:xfrm>
          <a:prstGeom prst="rect">
            <a:avLst/>
          </a:prstGeom>
          <a:noFill/>
        </p:spPr>
        <p:txBody>
          <a:bodyPr wrap="square">
            <a:spAutoFit/>
          </a:bodyPr>
          <a:lstStyle/>
          <a:p>
            <a:r>
              <a:rPr lang="en-US" sz="1200" dirty="0">
                <a:solidFill>
                  <a:schemeClr val="bg1"/>
                </a:solidFill>
              </a:rPr>
              <a:t>Energy Recovery</a:t>
            </a:r>
          </a:p>
        </p:txBody>
      </p:sp>
      <p:sp>
        <p:nvSpPr>
          <p:cNvPr id="71" name="TextBox 70">
            <a:extLst>
              <a:ext uri="{FF2B5EF4-FFF2-40B4-BE49-F238E27FC236}">
                <a16:creationId xmlns:a16="http://schemas.microsoft.com/office/drawing/2014/main" id="{A6027B5F-C6BA-0E7F-A7E6-C81B471C7442}"/>
              </a:ext>
            </a:extLst>
          </p:cNvPr>
          <p:cNvSpPr txBox="1"/>
          <p:nvPr/>
        </p:nvSpPr>
        <p:spPr>
          <a:xfrm>
            <a:off x="9831390" y="5827664"/>
            <a:ext cx="1356665" cy="830997"/>
          </a:xfrm>
          <a:prstGeom prst="rect">
            <a:avLst/>
          </a:prstGeom>
          <a:noFill/>
        </p:spPr>
        <p:txBody>
          <a:bodyPr wrap="square">
            <a:spAutoFit/>
          </a:bodyPr>
          <a:lstStyle/>
          <a:p>
            <a:pPr algn="l"/>
            <a:r>
              <a:rPr lang="en-US" sz="1200" b="0" i="0" dirty="0">
                <a:solidFill>
                  <a:schemeClr val="bg1"/>
                </a:solidFill>
                <a:effectLst/>
                <a:latin typeface="ui-sans-serif"/>
              </a:rPr>
              <a:t>Zero Waste Goal</a:t>
            </a:r>
          </a:p>
          <a:p>
            <a:br>
              <a:rPr lang="en-US" b="0" i="0" dirty="0">
                <a:solidFill>
                  <a:srgbClr val="000000"/>
                </a:solidFill>
                <a:effectLst/>
                <a:latin typeface="ui-sans-serif"/>
              </a:rPr>
            </a:br>
            <a:endParaRPr lang="en-US" dirty="0"/>
          </a:p>
        </p:txBody>
      </p:sp>
      <p:sp>
        <p:nvSpPr>
          <p:cNvPr id="73" name="TextBox 72">
            <a:extLst>
              <a:ext uri="{FF2B5EF4-FFF2-40B4-BE49-F238E27FC236}">
                <a16:creationId xmlns:a16="http://schemas.microsoft.com/office/drawing/2014/main" id="{FCFE745D-8AA5-31C0-2712-602518CF04D8}"/>
              </a:ext>
            </a:extLst>
          </p:cNvPr>
          <p:cNvSpPr txBox="1"/>
          <p:nvPr/>
        </p:nvSpPr>
        <p:spPr>
          <a:xfrm>
            <a:off x="9877958" y="2695651"/>
            <a:ext cx="995477" cy="461665"/>
          </a:xfrm>
          <a:prstGeom prst="rect">
            <a:avLst/>
          </a:prstGeom>
          <a:noFill/>
        </p:spPr>
        <p:txBody>
          <a:bodyPr wrap="square">
            <a:spAutoFit/>
          </a:bodyPr>
          <a:lstStyle/>
          <a:p>
            <a:r>
              <a:rPr lang="en-US" sz="1200" dirty="0">
                <a:solidFill>
                  <a:schemeClr val="bg1"/>
                </a:solidFill>
              </a:rPr>
              <a:t>Tools &amp; Parts</a:t>
            </a:r>
            <a:br>
              <a:rPr lang="en-US" sz="1200" dirty="0">
                <a:solidFill>
                  <a:schemeClr val="bg1"/>
                </a:solidFill>
              </a:rPr>
            </a:br>
            <a:endParaRPr lang="en-US" sz="1200" dirty="0">
              <a:solidFill>
                <a:schemeClr val="bg1"/>
              </a:solidFill>
            </a:endParaRPr>
          </a:p>
        </p:txBody>
      </p:sp>
      <p:sp>
        <p:nvSpPr>
          <p:cNvPr id="75" name="TextBox 74">
            <a:extLst>
              <a:ext uri="{FF2B5EF4-FFF2-40B4-BE49-F238E27FC236}">
                <a16:creationId xmlns:a16="http://schemas.microsoft.com/office/drawing/2014/main" id="{7C06515D-F728-F47C-E862-FA5EA9643DF0}"/>
              </a:ext>
            </a:extLst>
          </p:cNvPr>
          <p:cNvSpPr txBox="1"/>
          <p:nvPr/>
        </p:nvSpPr>
        <p:spPr>
          <a:xfrm>
            <a:off x="9574379" y="3327794"/>
            <a:ext cx="1694078" cy="461665"/>
          </a:xfrm>
          <a:prstGeom prst="rect">
            <a:avLst/>
          </a:prstGeom>
          <a:noFill/>
        </p:spPr>
        <p:txBody>
          <a:bodyPr wrap="square">
            <a:spAutoFit/>
          </a:bodyPr>
          <a:lstStyle/>
          <a:p>
            <a:r>
              <a:rPr lang="en-US" sz="1200" dirty="0">
                <a:solidFill>
                  <a:schemeClr val="bg1"/>
                </a:solidFill>
              </a:rPr>
              <a:t>Construction Materials</a:t>
            </a:r>
            <a:br>
              <a:rPr lang="en-US" sz="1200" dirty="0">
                <a:solidFill>
                  <a:schemeClr val="bg1"/>
                </a:solidFill>
              </a:rPr>
            </a:br>
            <a:endParaRPr lang="en-US" sz="1200" dirty="0">
              <a:solidFill>
                <a:schemeClr val="bg1"/>
              </a:solidFill>
            </a:endParaRPr>
          </a:p>
        </p:txBody>
      </p:sp>
      <p:sp>
        <p:nvSpPr>
          <p:cNvPr id="77" name="TextBox 76">
            <a:extLst>
              <a:ext uri="{FF2B5EF4-FFF2-40B4-BE49-F238E27FC236}">
                <a16:creationId xmlns:a16="http://schemas.microsoft.com/office/drawing/2014/main" id="{4EF6DBE3-A995-0AED-3D48-70D3A7222605}"/>
              </a:ext>
            </a:extLst>
          </p:cNvPr>
          <p:cNvSpPr txBox="1"/>
          <p:nvPr/>
        </p:nvSpPr>
        <p:spPr>
          <a:xfrm>
            <a:off x="9977470" y="4015416"/>
            <a:ext cx="887896" cy="461665"/>
          </a:xfrm>
          <a:prstGeom prst="rect">
            <a:avLst/>
          </a:prstGeom>
          <a:noFill/>
        </p:spPr>
        <p:txBody>
          <a:bodyPr wrap="square">
            <a:spAutoFit/>
          </a:bodyPr>
          <a:lstStyle/>
          <a:p>
            <a:r>
              <a:rPr lang="en-US" sz="1200" dirty="0">
                <a:solidFill>
                  <a:schemeClr val="bg1"/>
                </a:solidFill>
              </a:rPr>
              <a:t>Insulation</a:t>
            </a:r>
            <a:br>
              <a:rPr lang="en-US" sz="1200" dirty="0">
                <a:solidFill>
                  <a:schemeClr val="bg1"/>
                </a:solidFill>
              </a:rPr>
            </a:br>
            <a:endParaRPr lang="en-US" sz="1200" dirty="0">
              <a:solidFill>
                <a:schemeClr val="bg1"/>
              </a:solidFill>
            </a:endParaRPr>
          </a:p>
        </p:txBody>
      </p:sp>
      <p:sp>
        <p:nvSpPr>
          <p:cNvPr id="81" name="TextBox 80">
            <a:extLst>
              <a:ext uri="{FF2B5EF4-FFF2-40B4-BE49-F238E27FC236}">
                <a16:creationId xmlns:a16="http://schemas.microsoft.com/office/drawing/2014/main" id="{8A9A9EDA-BA49-E431-4DC9-A31724FA0ED9}"/>
              </a:ext>
            </a:extLst>
          </p:cNvPr>
          <p:cNvSpPr txBox="1"/>
          <p:nvPr/>
        </p:nvSpPr>
        <p:spPr>
          <a:xfrm>
            <a:off x="9794788" y="5248690"/>
            <a:ext cx="1694078" cy="461665"/>
          </a:xfrm>
          <a:prstGeom prst="rect">
            <a:avLst/>
          </a:prstGeom>
          <a:noFill/>
        </p:spPr>
        <p:txBody>
          <a:bodyPr wrap="square">
            <a:spAutoFit/>
          </a:bodyPr>
          <a:lstStyle/>
          <a:p>
            <a:r>
              <a:rPr lang="en-US" sz="1200" dirty="0">
                <a:solidFill>
                  <a:schemeClr val="bg1"/>
                </a:solidFill>
              </a:rPr>
              <a:t>Habitat Elements</a:t>
            </a:r>
            <a:br>
              <a:rPr lang="en-US" sz="1200" dirty="0">
                <a:solidFill>
                  <a:schemeClr val="bg1"/>
                </a:solidFill>
              </a:rPr>
            </a:br>
            <a:endParaRPr lang="en-US" sz="1200" dirty="0">
              <a:solidFill>
                <a:schemeClr val="bg1"/>
              </a:solidFill>
            </a:endParaRPr>
          </a:p>
        </p:txBody>
      </p:sp>
      <p:sp>
        <p:nvSpPr>
          <p:cNvPr id="83" name="TextBox 82">
            <a:extLst>
              <a:ext uri="{FF2B5EF4-FFF2-40B4-BE49-F238E27FC236}">
                <a16:creationId xmlns:a16="http://schemas.microsoft.com/office/drawing/2014/main" id="{43A1C388-0F14-63BD-095B-AF474B95D286}"/>
              </a:ext>
            </a:extLst>
          </p:cNvPr>
          <p:cNvSpPr txBox="1"/>
          <p:nvPr/>
        </p:nvSpPr>
        <p:spPr>
          <a:xfrm>
            <a:off x="9852813" y="4639562"/>
            <a:ext cx="1137209" cy="461665"/>
          </a:xfrm>
          <a:prstGeom prst="rect">
            <a:avLst/>
          </a:prstGeom>
          <a:noFill/>
        </p:spPr>
        <p:txBody>
          <a:bodyPr wrap="square">
            <a:spAutoFit/>
          </a:bodyPr>
          <a:lstStyle/>
          <a:p>
            <a:r>
              <a:rPr lang="en-US" sz="1200" dirty="0">
                <a:solidFill>
                  <a:schemeClr val="bg1"/>
                </a:solidFill>
              </a:rPr>
              <a:t>Energy Source</a:t>
            </a:r>
            <a:br>
              <a:rPr lang="en-US" sz="1200" dirty="0">
                <a:solidFill>
                  <a:schemeClr val="bg1"/>
                </a:solidFill>
              </a:rPr>
            </a:br>
            <a:endParaRPr lang="en-US" sz="1200" dirty="0">
              <a:solidFill>
                <a:schemeClr val="bg1"/>
              </a:solidFill>
            </a:endParaRPr>
          </a:p>
        </p:txBody>
      </p:sp>
      <p:sp>
        <p:nvSpPr>
          <p:cNvPr id="85" name="TextBox 84">
            <a:extLst>
              <a:ext uri="{FF2B5EF4-FFF2-40B4-BE49-F238E27FC236}">
                <a16:creationId xmlns:a16="http://schemas.microsoft.com/office/drawing/2014/main" id="{E8DC9FA0-2D56-F927-E465-3B6B0812B96D}"/>
              </a:ext>
            </a:extLst>
          </p:cNvPr>
          <p:cNvSpPr txBox="1"/>
          <p:nvPr/>
        </p:nvSpPr>
        <p:spPr>
          <a:xfrm>
            <a:off x="1089852" y="1821156"/>
            <a:ext cx="1802296" cy="369332"/>
          </a:xfrm>
          <a:prstGeom prst="rect">
            <a:avLst/>
          </a:prstGeom>
          <a:noFill/>
        </p:spPr>
        <p:txBody>
          <a:bodyPr wrap="square">
            <a:spAutoFit/>
          </a:bodyPr>
          <a:lstStyle/>
          <a:p>
            <a:r>
              <a:rPr lang="en-US" b="0" i="0" dirty="0">
                <a:solidFill>
                  <a:schemeClr val="accent2"/>
                </a:solidFill>
                <a:effectLst/>
                <a:latin typeface="Space Grotesk"/>
              </a:rPr>
              <a:t>WASTE INPUT</a:t>
            </a:r>
            <a:endParaRPr lang="en-US" dirty="0">
              <a:solidFill>
                <a:schemeClr val="accent2"/>
              </a:solidFill>
            </a:endParaRPr>
          </a:p>
        </p:txBody>
      </p:sp>
      <p:sp>
        <p:nvSpPr>
          <p:cNvPr id="87" name="TextBox 86">
            <a:extLst>
              <a:ext uri="{FF2B5EF4-FFF2-40B4-BE49-F238E27FC236}">
                <a16:creationId xmlns:a16="http://schemas.microsoft.com/office/drawing/2014/main" id="{977ACEF2-CBFD-EB27-E140-88DB8D557CD8}"/>
              </a:ext>
            </a:extLst>
          </p:cNvPr>
          <p:cNvSpPr txBox="1"/>
          <p:nvPr/>
        </p:nvSpPr>
        <p:spPr>
          <a:xfrm>
            <a:off x="3171417" y="1813072"/>
            <a:ext cx="2027583" cy="646331"/>
          </a:xfrm>
          <a:prstGeom prst="rect">
            <a:avLst/>
          </a:prstGeom>
          <a:noFill/>
        </p:spPr>
        <p:txBody>
          <a:bodyPr wrap="square">
            <a:spAutoFit/>
          </a:bodyPr>
          <a:lstStyle/>
          <a:p>
            <a:r>
              <a:rPr lang="en-US" dirty="0">
                <a:solidFill>
                  <a:schemeClr val="accent2"/>
                </a:solidFill>
              </a:rPr>
              <a:t>PREPROCESSING</a:t>
            </a:r>
            <a:br>
              <a:rPr lang="en-US" dirty="0"/>
            </a:br>
            <a:endParaRPr lang="en-US" dirty="0"/>
          </a:p>
        </p:txBody>
      </p:sp>
      <p:sp>
        <p:nvSpPr>
          <p:cNvPr id="89" name="TextBox 88">
            <a:extLst>
              <a:ext uri="{FF2B5EF4-FFF2-40B4-BE49-F238E27FC236}">
                <a16:creationId xmlns:a16="http://schemas.microsoft.com/office/drawing/2014/main" id="{71C8F108-8EE5-4C7D-E737-17ACD67B48EB}"/>
              </a:ext>
            </a:extLst>
          </p:cNvPr>
          <p:cNvSpPr txBox="1"/>
          <p:nvPr/>
        </p:nvSpPr>
        <p:spPr>
          <a:xfrm>
            <a:off x="5526784" y="1819036"/>
            <a:ext cx="2417979" cy="646331"/>
          </a:xfrm>
          <a:prstGeom prst="rect">
            <a:avLst/>
          </a:prstGeom>
          <a:noFill/>
        </p:spPr>
        <p:txBody>
          <a:bodyPr wrap="square">
            <a:spAutoFit/>
          </a:bodyPr>
          <a:lstStyle/>
          <a:p>
            <a:r>
              <a:rPr lang="en-US" dirty="0">
                <a:solidFill>
                  <a:schemeClr val="accent2"/>
                </a:solidFill>
              </a:rPr>
              <a:t>PROCESSING</a:t>
            </a:r>
            <a:br>
              <a:rPr lang="en-US" dirty="0"/>
            </a:br>
            <a:endParaRPr lang="en-US" dirty="0"/>
          </a:p>
        </p:txBody>
      </p:sp>
      <p:sp>
        <p:nvSpPr>
          <p:cNvPr id="91" name="TextBox 90">
            <a:extLst>
              <a:ext uri="{FF2B5EF4-FFF2-40B4-BE49-F238E27FC236}">
                <a16:creationId xmlns:a16="http://schemas.microsoft.com/office/drawing/2014/main" id="{AE5541F4-258B-C40A-B739-75788AA514C7}"/>
              </a:ext>
            </a:extLst>
          </p:cNvPr>
          <p:cNvSpPr txBox="1"/>
          <p:nvPr/>
        </p:nvSpPr>
        <p:spPr>
          <a:xfrm>
            <a:off x="7483779" y="1803238"/>
            <a:ext cx="1908313" cy="646331"/>
          </a:xfrm>
          <a:prstGeom prst="rect">
            <a:avLst/>
          </a:prstGeom>
          <a:noFill/>
        </p:spPr>
        <p:txBody>
          <a:bodyPr wrap="square">
            <a:spAutoFit/>
          </a:bodyPr>
          <a:lstStyle/>
          <a:p>
            <a:r>
              <a:rPr lang="en-US" dirty="0">
                <a:solidFill>
                  <a:schemeClr val="accent2"/>
                </a:solidFill>
              </a:rPr>
              <a:t>MANUFACTURING</a:t>
            </a:r>
            <a:br>
              <a:rPr lang="en-US" dirty="0"/>
            </a:br>
            <a:endParaRPr lang="en-US" dirty="0"/>
          </a:p>
        </p:txBody>
      </p:sp>
      <p:sp>
        <p:nvSpPr>
          <p:cNvPr id="93" name="TextBox 92">
            <a:extLst>
              <a:ext uri="{FF2B5EF4-FFF2-40B4-BE49-F238E27FC236}">
                <a16:creationId xmlns:a16="http://schemas.microsoft.com/office/drawing/2014/main" id="{1088A32A-205B-B061-31F6-D59C72F86EB2}"/>
              </a:ext>
            </a:extLst>
          </p:cNvPr>
          <p:cNvSpPr txBox="1"/>
          <p:nvPr/>
        </p:nvSpPr>
        <p:spPr>
          <a:xfrm>
            <a:off x="9505950" y="1803631"/>
            <a:ext cx="2438400" cy="646331"/>
          </a:xfrm>
          <a:prstGeom prst="rect">
            <a:avLst/>
          </a:prstGeom>
          <a:noFill/>
        </p:spPr>
        <p:txBody>
          <a:bodyPr wrap="square">
            <a:spAutoFit/>
          </a:bodyPr>
          <a:lstStyle/>
          <a:p>
            <a:r>
              <a:rPr lang="en-US" dirty="0">
                <a:solidFill>
                  <a:schemeClr val="accent2"/>
                </a:solidFill>
              </a:rPr>
              <a:t>FINAL PRODUCTS</a:t>
            </a:r>
            <a:br>
              <a:rPr lang="en-US" dirty="0">
                <a:solidFill>
                  <a:schemeClr val="accent2"/>
                </a:solidFill>
              </a:rPr>
            </a:br>
            <a:endParaRPr lang="en-US" dirty="0">
              <a:solidFill>
                <a:schemeClr val="accen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txBody>
          <a:bodyPr/>
          <a:lstStyle/>
          <a:p>
            <a:endParaRPr lang="en-US" dirty="0"/>
          </a:p>
        </p:txBody>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13" name="Shape 9"/>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17" name="Shape 11"/>
          <p:cNvSpPr/>
          <p:nvPr/>
        </p:nvSpPr>
        <p:spPr>
          <a:xfrm>
            <a:off x="11367821" y="3181198"/>
            <a:ext cx="286207" cy="400507"/>
          </a:xfrm>
          <a:prstGeom prst="roundRect">
            <a:avLst>
              <a:gd name="adj" fmla="val 319489"/>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t="-100" b="-100"/>
          <a:stretch/>
        </p:blipFill>
        <p:spPr>
          <a:xfrm>
            <a:off x="11453774" y="3295498"/>
            <a:ext cx="114300"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19/25</a:t>
            </a:r>
            <a:endParaRPr lang="en-US" sz="1000" dirty="0"/>
          </a:p>
        </p:txBody>
      </p:sp>
      <p:sp>
        <p:nvSpPr>
          <p:cNvPr id="23" name="Text 16"/>
          <p:cNvSpPr txBox="1"/>
          <p:nvPr/>
        </p:nvSpPr>
        <p:spPr>
          <a:xfrm>
            <a:off x="381305" y="733349"/>
            <a:ext cx="5811012"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End Products: What Do We Make?</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2018995"/>
          </a:xfrm>
          <a:prstGeom prst="rect">
            <a:avLst/>
          </a:prstGeom>
          <a:solidFill>
            <a:srgbClr val="141414">
              <a:alpha val="70000"/>
            </a:srgbClr>
          </a:solidFill>
          <a:ln/>
        </p:spPr>
      </p:sp>
      <p:sp>
        <p:nvSpPr>
          <p:cNvPr id="26" name="Shape 19"/>
          <p:cNvSpPr/>
          <p:nvPr/>
        </p:nvSpPr>
        <p:spPr>
          <a:xfrm>
            <a:off x="381305" y="1485900"/>
            <a:ext cx="28346" cy="2018995"/>
          </a:xfrm>
          <a:prstGeom prst="rect">
            <a:avLst/>
          </a:prstGeom>
          <a:solidFill>
            <a:srgbClr val="FF6832"/>
          </a:solidFill>
          <a:ln/>
        </p:spPr>
      </p:sp>
      <p:sp>
        <p:nvSpPr>
          <p:cNvPr id="27" name="Text 20"/>
          <p:cNvSpPr txBox="1"/>
          <p:nvPr/>
        </p:nvSpPr>
        <p:spPr>
          <a:xfrm>
            <a:off x="562356" y="1657807"/>
            <a:ext cx="2791663"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Manufacturing Materials</a:t>
            </a:r>
            <a:endParaRPr lang="en-US" sz="1500" dirty="0"/>
          </a:p>
        </p:txBody>
      </p:sp>
      <p:sp>
        <p:nvSpPr>
          <p:cNvPr id="28" name="Text 21"/>
          <p:cNvSpPr txBox="1"/>
          <p:nvPr/>
        </p:nvSpPr>
        <p:spPr>
          <a:xfrm>
            <a:off x="562356" y="2000707"/>
            <a:ext cx="4086454"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Recycled Filament: Multiple polymer types for 3D printing (PLA, PETG)</a:t>
            </a:r>
            <a:endParaRPr lang="en-US" sz="1200" dirty="0"/>
          </a:p>
        </p:txBody>
      </p:sp>
      <p:sp>
        <p:nvSpPr>
          <p:cNvPr id="29" name="Text 22"/>
          <p:cNvSpPr txBox="1"/>
          <p:nvPr/>
        </p:nvSpPr>
        <p:spPr>
          <a:xfrm>
            <a:off x="562356" y="2457907"/>
            <a:ext cx="4058107"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Carbon Residue: Filler material from pyrolysis for composites</a:t>
            </a:r>
            <a:endParaRPr lang="en-US" sz="1200" dirty="0"/>
          </a:p>
        </p:txBody>
      </p:sp>
      <p:sp>
        <p:nvSpPr>
          <p:cNvPr id="30" name="Text 23"/>
          <p:cNvSpPr txBox="1"/>
          <p:nvPr/>
        </p:nvSpPr>
        <p:spPr>
          <a:xfrm>
            <a:off x="562356" y="2915107"/>
            <a:ext cx="4391863"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Regolith Composites: Mixed with recycled plastics for enhanced strength</a:t>
            </a:r>
            <a:endParaRPr lang="en-US" sz="1200" dirty="0"/>
          </a:p>
        </p:txBody>
      </p:sp>
      <p:sp>
        <p:nvSpPr>
          <p:cNvPr id="31" name="Shape 24"/>
          <p:cNvSpPr/>
          <p:nvPr/>
        </p:nvSpPr>
        <p:spPr>
          <a:xfrm>
            <a:off x="381305" y="3657600"/>
            <a:ext cx="4914900" cy="2018995"/>
          </a:xfrm>
          <a:prstGeom prst="rect">
            <a:avLst/>
          </a:prstGeom>
          <a:solidFill>
            <a:srgbClr val="141414">
              <a:alpha val="70000"/>
            </a:srgbClr>
          </a:solidFill>
          <a:ln/>
        </p:spPr>
      </p:sp>
      <p:sp>
        <p:nvSpPr>
          <p:cNvPr id="32" name="Shape 25"/>
          <p:cNvSpPr/>
          <p:nvPr/>
        </p:nvSpPr>
        <p:spPr>
          <a:xfrm>
            <a:off x="381305" y="3657600"/>
            <a:ext cx="28346" cy="2018995"/>
          </a:xfrm>
          <a:prstGeom prst="rect">
            <a:avLst/>
          </a:prstGeom>
          <a:solidFill>
            <a:srgbClr val="FF6832"/>
          </a:solidFill>
          <a:ln/>
        </p:spPr>
      </p:sp>
      <p:sp>
        <p:nvSpPr>
          <p:cNvPr id="33" name="Text 26"/>
          <p:cNvSpPr txBox="1"/>
          <p:nvPr/>
        </p:nvSpPr>
        <p:spPr>
          <a:xfrm>
            <a:off x="562356" y="3829507"/>
            <a:ext cx="228600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Functional Products</a:t>
            </a:r>
            <a:endParaRPr lang="en-US" sz="1500" dirty="0"/>
          </a:p>
        </p:txBody>
      </p:sp>
      <p:sp>
        <p:nvSpPr>
          <p:cNvPr id="34" name="Text 27"/>
          <p:cNvSpPr txBox="1"/>
          <p:nvPr/>
        </p:nvSpPr>
        <p:spPr>
          <a:xfrm>
            <a:off x="562356" y="4172407"/>
            <a:ext cx="4429354"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Tools &amp; Parts: 3D printed repair components, utensils, containers</a:t>
            </a:r>
            <a:endParaRPr lang="en-US" sz="1200" dirty="0"/>
          </a:p>
        </p:txBody>
      </p:sp>
      <p:sp>
        <p:nvSpPr>
          <p:cNvPr id="35" name="Text 28"/>
          <p:cNvSpPr txBox="1"/>
          <p:nvPr/>
        </p:nvSpPr>
        <p:spPr>
          <a:xfrm>
            <a:off x="562356" y="4629607"/>
            <a:ext cx="4172407"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Structural Elements: Panels, connectors, brackets, supports</a:t>
            </a:r>
            <a:endParaRPr lang="en-US" sz="1200" dirty="0"/>
          </a:p>
        </p:txBody>
      </p:sp>
      <p:sp>
        <p:nvSpPr>
          <p:cNvPr id="36" name="Text 29"/>
          <p:cNvSpPr txBox="1"/>
          <p:nvPr/>
        </p:nvSpPr>
        <p:spPr>
          <a:xfrm>
            <a:off x="562356" y="5086807"/>
            <a:ext cx="4096512"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Habitat Enhancements: Furniture inserts, storage solutions</a:t>
            </a:r>
            <a:endParaRPr lang="en-US" sz="1200" dirty="0"/>
          </a:p>
        </p:txBody>
      </p:sp>
      <p:sp>
        <p:nvSpPr>
          <p:cNvPr id="37" name="Shape 30"/>
          <p:cNvSpPr/>
          <p:nvPr/>
        </p:nvSpPr>
        <p:spPr>
          <a:xfrm>
            <a:off x="519379" y="5524804"/>
            <a:ext cx="4914900" cy="865023"/>
          </a:xfrm>
          <a:prstGeom prst="rect">
            <a:avLst/>
          </a:prstGeom>
          <a:solidFill>
            <a:srgbClr val="141414">
              <a:alpha val="70000"/>
            </a:srgbClr>
          </a:solidFill>
          <a:ln/>
        </p:spPr>
      </p:sp>
      <p:sp>
        <p:nvSpPr>
          <p:cNvPr id="39" name="Text 32"/>
          <p:cNvSpPr txBox="1"/>
          <p:nvPr/>
        </p:nvSpPr>
        <p:spPr>
          <a:xfrm>
            <a:off x="548182" y="5592470"/>
            <a:ext cx="2210105"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Secondary Outputs</a:t>
            </a:r>
            <a:endParaRPr lang="en-US" sz="1500" dirty="0"/>
          </a:p>
        </p:txBody>
      </p:sp>
      <p:sp>
        <p:nvSpPr>
          <p:cNvPr id="40" name="Text 33"/>
          <p:cNvSpPr txBox="1"/>
          <p:nvPr/>
        </p:nvSpPr>
        <p:spPr>
          <a:xfrm>
            <a:off x="643280" y="5826099"/>
            <a:ext cx="44101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Thermal Protection: Reprocessed foam insulation panels</a:t>
            </a:r>
            <a:endParaRPr lang="en-US" sz="1200" dirty="0"/>
          </a:p>
        </p:txBody>
      </p:sp>
      <p:sp>
        <p:nvSpPr>
          <p:cNvPr id="41" name="Text 34"/>
          <p:cNvSpPr txBox="1"/>
          <p:nvPr/>
        </p:nvSpPr>
        <p:spPr>
          <a:xfrm>
            <a:off x="636048" y="6034125"/>
            <a:ext cx="4048963"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Energy Recovery: Pyrolysis gas for heating systems</a:t>
            </a:r>
            <a:endParaRPr lang="en-US" sz="1200" dirty="0"/>
          </a:p>
        </p:txBody>
      </p:sp>
      <p:sp>
        <p:nvSpPr>
          <p:cNvPr id="42" name="Text 35"/>
          <p:cNvSpPr txBox="1"/>
          <p:nvPr/>
        </p:nvSpPr>
        <p:spPr>
          <a:xfrm>
            <a:off x="642344" y="6238950"/>
            <a:ext cx="436260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Binder Materials: Wax/oils for composite manufacturing</a:t>
            </a:r>
            <a:endParaRPr lang="en-US" sz="1200" dirty="0"/>
          </a:p>
        </p:txBody>
      </p:sp>
      <p:sp>
        <p:nvSpPr>
          <p:cNvPr id="43" name="Shape 36"/>
          <p:cNvSpPr/>
          <p:nvPr/>
        </p:nvSpPr>
        <p:spPr>
          <a:xfrm>
            <a:off x="5753405" y="1485900"/>
            <a:ext cx="4914900" cy="4599433"/>
          </a:xfrm>
          <a:prstGeom prst="rect">
            <a:avLst/>
          </a:prstGeom>
          <a:solidFill>
            <a:srgbClr val="141414">
              <a:alpha val="60000"/>
            </a:srgbClr>
          </a:solidFill>
          <a:ln w="12700">
            <a:solidFill>
              <a:srgbClr val="FF6432">
                <a:alpha val="40000"/>
              </a:srgbClr>
            </a:solidFill>
            <a:prstDash val="solid"/>
          </a:ln>
        </p:spPr>
        <p:txBody>
          <a:bodyPr/>
          <a:lstStyle/>
          <a:p>
            <a:endParaRPr lang="en-US" dirty="0"/>
          </a:p>
        </p:txBody>
      </p:sp>
      <p:sp>
        <p:nvSpPr>
          <p:cNvPr id="44" name="Text 37"/>
          <p:cNvSpPr txBox="1"/>
          <p:nvPr/>
        </p:nvSpPr>
        <p:spPr>
          <a:xfrm>
            <a:off x="5915254" y="1657807"/>
            <a:ext cx="1733702"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RECYCLED PRODUCT CATALOG</a:t>
            </a:r>
            <a:endParaRPr lang="en-US" sz="900" dirty="0">
              <a:solidFill>
                <a:schemeClr val="bg1"/>
              </a:solidFill>
            </a:endParaRPr>
          </a:p>
        </p:txBody>
      </p:sp>
      <p:sp>
        <p:nvSpPr>
          <p:cNvPr id="45" name="Shape 38"/>
          <p:cNvSpPr/>
          <p:nvPr/>
        </p:nvSpPr>
        <p:spPr>
          <a:xfrm>
            <a:off x="7562088" y="1647749"/>
            <a:ext cx="1304849" cy="972007"/>
          </a:xfrm>
          <a:prstGeom prst="roundRect">
            <a:avLst>
              <a:gd name="adj" fmla="val 3689"/>
            </a:avLst>
          </a:prstGeom>
          <a:noFill/>
          <a:ln w="12700">
            <a:solidFill>
              <a:srgbClr val="E5E7EB"/>
            </a:solidFill>
            <a:prstDash val="solid"/>
          </a:ln>
        </p:spPr>
      </p:sp>
      <p:pic>
        <p:nvPicPr>
          <p:cNvPr id="46" name="Image 5" descr="preencoded.png"/>
          <p:cNvPicPr>
            <a:picLocks noChangeAspect="1"/>
          </p:cNvPicPr>
          <p:nvPr/>
        </p:nvPicPr>
        <p:blipFill>
          <a:blip r:embed="rId8"/>
          <a:srcRect/>
          <a:stretch/>
        </p:blipFill>
        <p:spPr>
          <a:xfrm>
            <a:off x="8096098" y="1772107"/>
            <a:ext cx="228600" cy="228600"/>
          </a:xfrm>
          <a:prstGeom prst="rect">
            <a:avLst/>
          </a:prstGeom>
        </p:spPr>
      </p:pic>
      <p:sp>
        <p:nvSpPr>
          <p:cNvPr id="47" name="Text 39"/>
          <p:cNvSpPr txBox="1"/>
          <p:nvPr/>
        </p:nvSpPr>
        <p:spPr>
          <a:xfrm>
            <a:off x="7755026" y="2133295"/>
            <a:ext cx="1028700" cy="181051"/>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Waste Input</a:t>
            </a:r>
            <a:endParaRPr lang="en-US" sz="1200" dirty="0"/>
          </a:p>
        </p:txBody>
      </p:sp>
      <p:sp>
        <p:nvSpPr>
          <p:cNvPr id="48" name="Text 40"/>
          <p:cNvSpPr txBox="1"/>
          <p:nvPr/>
        </p:nvSpPr>
        <p:spPr>
          <a:xfrm>
            <a:off x="7685532" y="2352751"/>
            <a:ext cx="1143000"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12,600 kg/mission</a:t>
            </a:r>
            <a:endParaRPr lang="en-US" sz="900" dirty="0"/>
          </a:p>
        </p:txBody>
      </p:sp>
      <p:sp>
        <p:nvSpPr>
          <p:cNvPr id="49" name="Shape 41"/>
          <p:cNvSpPr/>
          <p:nvPr/>
        </p:nvSpPr>
        <p:spPr>
          <a:xfrm>
            <a:off x="5952744" y="2848356"/>
            <a:ext cx="1457554" cy="828446"/>
          </a:xfrm>
          <a:prstGeom prst="roundRect">
            <a:avLst>
              <a:gd name="adj" fmla="val 5075"/>
            </a:avLst>
          </a:prstGeom>
          <a:noFill/>
          <a:ln w="12700">
            <a:solidFill>
              <a:srgbClr val="E5E7EB"/>
            </a:solidFill>
            <a:prstDash val="solid"/>
          </a:ln>
        </p:spPr>
      </p:sp>
      <p:pic>
        <p:nvPicPr>
          <p:cNvPr id="50" name="Image 6" descr="preencoded.png"/>
          <p:cNvPicPr>
            <a:picLocks noChangeAspect="1"/>
          </p:cNvPicPr>
          <p:nvPr/>
        </p:nvPicPr>
        <p:blipFill>
          <a:blip r:embed="rId9"/>
          <a:srcRect/>
          <a:stretch/>
        </p:blipFill>
        <p:spPr>
          <a:xfrm>
            <a:off x="6584594" y="2933395"/>
            <a:ext cx="190195" cy="190195"/>
          </a:xfrm>
          <a:prstGeom prst="rect">
            <a:avLst/>
          </a:prstGeom>
        </p:spPr>
      </p:pic>
      <p:sp>
        <p:nvSpPr>
          <p:cNvPr id="51" name="Text 42"/>
          <p:cNvSpPr txBox="1"/>
          <p:nvPr/>
        </p:nvSpPr>
        <p:spPr>
          <a:xfrm>
            <a:off x="6353251" y="3224174"/>
            <a:ext cx="771754" cy="181051"/>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Filament</a:t>
            </a:r>
            <a:endParaRPr lang="en-US" sz="1200" dirty="0"/>
          </a:p>
        </p:txBody>
      </p:sp>
      <p:sp>
        <p:nvSpPr>
          <p:cNvPr id="52" name="Text 43"/>
          <p:cNvSpPr txBox="1"/>
          <p:nvPr/>
        </p:nvSpPr>
        <p:spPr>
          <a:xfrm>
            <a:off x="6284671" y="3443630"/>
            <a:ext cx="876910"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40% recovery</a:t>
            </a:r>
            <a:endParaRPr lang="en-US" sz="900" dirty="0"/>
          </a:p>
        </p:txBody>
      </p:sp>
      <p:sp>
        <p:nvSpPr>
          <p:cNvPr id="53" name="Shape 44"/>
          <p:cNvSpPr/>
          <p:nvPr/>
        </p:nvSpPr>
        <p:spPr>
          <a:xfrm>
            <a:off x="7483450" y="2848356"/>
            <a:ext cx="1457554" cy="828446"/>
          </a:xfrm>
          <a:prstGeom prst="roundRect">
            <a:avLst>
              <a:gd name="adj" fmla="val 5075"/>
            </a:avLst>
          </a:prstGeom>
          <a:noFill/>
          <a:ln w="12700">
            <a:solidFill>
              <a:srgbClr val="E5E7EB"/>
            </a:solidFill>
            <a:prstDash val="solid"/>
          </a:ln>
        </p:spPr>
      </p:sp>
      <p:pic>
        <p:nvPicPr>
          <p:cNvPr id="54" name="Image 7" descr="preencoded.png"/>
          <p:cNvPicPr>
            <a:picLocks noChangeAspect="1"/>
          </p:cNvPicPr>
          <p:nvPr/>
        </p:nvPicPr>
        <p:blipFill>
          <a:blip r:embed="rId10"/>
          <a:srcRect/>
          <a:stretch/>
        </p:blipFill>
        <p:spPr>
          <a:xfrm>
            <a:off x="8139074" y="2933395"/>
            <a:ext cx="142646" cy="190195"/>
          </a:xfrm>
          <a:prstGeom prst="rect">
            <a:avLst/>
          </a:prstGeom>
        </p:spPr>
      </p:pic>
      <p:sp>
        <p:nvSpPr>
          <p:cNvPr id="55" name="Text 45"/>
          <p:cNvSpPr txBox="1"/>
          <p:nvPr/>
        </p:nvSpPr>
        <p:spPr>
          <a:xfrm>
            <a:off x="7944307" y="3224174"/>
            <a:ext cx="657454" cy="181051"/>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Energy</a:t>
            </a:r>
            <a:endParaRPr lang="en-US" sz="1200" dirty="0"/>
          </a:p>
        </p:txBody>
      </p:sp>
      <p:sp>
        <p:nvSpPr>
          <p:cNvPr id="56" name="Text 46"/>
          <p:cNvSpPr txBox="1"/>
          <p:nvPr/>
        </p:nvSpPr>
        <p:spPr>
          <a:xfrm>
            <a:off x="7815377" y="3443630"/>
            <a:ext cx="876910"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15% recovery</a:t>
            </a:r>
            <a:endParaRPr lang="en-US" sz="900" dirty="0"/>
          </a:p>
        </p:txBody>
      </p:sp>
      <p:sp>
        <p:nvSpPr>
          <p:cNvPr id="57" name="Shape 47"/>
          <p:cNvSpPr/>
          <p:nvPr/>
        </p:nvSpPr>
        <p:spPr>
          <a:xfrm>
            <a:off x="9014155" y="2848356"/>
            <a:ext cx="1457554" cy="828446"/>
          </a:xfrm>
          <a:prstGeom prst="roundRect">
            <a:avLst>
              <a:gd name="adj" fmla="val 5075"/>
            </a:avLst>
          </a:prstGeom>
          <a:noFill/>
          <a:ln w="12700">
            <a:solidFill>
              <a:srgbClr val="E5E7EB"/>
            </a:solidFill>
            <a:prstDash val="solid"/>
          </a:ln>
        </p:spPr>
      </p:sp>
      <p:pic>
        <p:nvPicPr>
          <p:cNvPr id="58" name="Image 8" descr="preencoded.png"/>
          <p:cNvPicPr>
            <a:picLocks noChangeAspect="1"/>
          </p:cNvPicPr>
          <p:nvPr/>
        </p:nvPicPr>
        <p:blipFill>
          <a:blip r:embed="rId11"/>
          <a:srcRect/>
          <a:stretch/>
        </p:blipFill>
        <p:spPr>
          <a:xfrm>
            <a:off x="9646006" y="2933395"/>
            <a:ext cx="190195" cy="190195"/>
          </a:xfrm>
          <a:prstGeom prst="rect">
            <a:avLst/>
          </a:prstGeom>
        </p:spPr>
      </p:pic>
      <p:sp>
        <p:nvSpPr>
          <p:cNvPr id="59" name="Text 48"/>
          <p:cNvSpPr txBox="1"/>
          <p:nvPr/>
        </p:nvSpPr>
        <p:spPr>
          <a:xfrm>
            <a:off x="9553651" y="3224174"/>
            <a:ext cx="495605" cy="181051"/>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Tools</a:t>
            </a:r>
            <a:endParaRPr lang="en-US" sz="1200" dirty="0"/>
          </a:p>
        </p:txBody>
      </p:sp>
      <p:sp>
        <p:nvSpPr>
          <p:cNvPr id="60" name="Text 49"/>
          <p:cNvSpPr txBox="1"/>
          <p:nvPr/>
        </p:nvSpPr>
        <p:spPr>
          <a:xfrm>
            <a:off x="9346082" y="3443630"/>
            <a:ext cx="876910"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25% recovery</a:t>
            </a:r>
            <a:endParaRPr lang="en-US" sz="900" dirty="0"/>
          </a:p>
        </p:txBody>
      </p:sp>
      <p:sp>
        <p:nvSpPr>
          <p:cNvPr id="61" name="Shape 50"/>
          <p:cNvSpPr/>
          <p:nvPr/>
        </p:nvSpPr>
        <p:spPr>
          <a:xfrm>
            <a:off x="6297473" y="3824021"/>
            <a:ext cx="1533449" cy="828446"/>
          </a:xfrm>
          <a:prstGeom prst="roundRect">
            <a:avLst>
              <a:gd name="adj" fmla="val 5075"/>
            </a:avLst>
          </a:prstGeom>
          <a:noFill/>
          <a:ln w="12700">
            <a:solidFill>
              <a:srgbClr val="E5E7EB"/>
            </a:solidFill>
            <a:prstDash val="solid"/>
          </a:ln>
        </p:spPr>
      </p:sp>
      <p:pic>
        <p:nvPicPr>
          <p:cNvPr id="62" name="Image 9" descr="preencoded.png"/>
          <p:cNvPicPr>
            <a:picLocks noChangeAspect="1"/>
          </p:cNvPicPr>
          <p:nvPr/>
        </p:nvPicPr>
        <p:blipFill>
          <a:blip r:embed="rId12"/>
          <a:srcRect/>
          <a:stretch/>
        </p:blipFill>
        <p:spPr>
          <a:xfrm>
            <a:off x="6967728" y="3909974"/>
            <a:ext cx="190195" cy="190195"/>
          </a:xfrm>
          <a:prstGeom prst="rect">
            <a:avLst/>
          </a:prstGeom>
        </p:spPr>
      </p:pic>
      <p:sp>
        <p:nvSpPr>
          <p:cNvPr id="63" name="Text 51"/>
          <p:cNvSpPr txBox="1"/>
          <p:nvPr/>
        </p:nvSpPr>
        <p:spPr>
          <a:xfrm>
            <a:off x="6689750" y="4200754"/>
            <a:ext cx="866851" cy="181051"/>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Insulation</a:t>
            </a:r>
            <a:endParaRPr lang="en-US" sz="1200" dirty="0"/>
          </a:p>
        </p:txBody>
      </p:sp>
      <p:sp>
        <p:nvSpPr>
          <p:cNvPr id="64" name="Text 52"/>
          <p:cNvSpPr txBox="1"/>
          <p:nvPr/>
        </p:nvSpPr>
        <p:spPr>
          <a:xfrm>
            <a:off x="6667805" y="4419295"/>
            <a:ext cx="876910"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15% recovery</a:t>
            </a:r>
            <a:endParaRPr lang="en-US" sz="900" dirty="0"/>
          </a:p>
        </p:txBody>
      </p:sp>
      <p:sp>
        <p:nvSpPr>
          <p:cNvPr id="65" name="Shape 53"/>
          <p:cNvSpPr/>
          <p:nvPr/>
        </p:nvSpPr>
        <p:spPr>
          <a:xfrm>
            <a:off x="8593531" y="3824021"/>
            <a:ext cx="1533449" cy="828446"/>
          </a:xfrm>
          <a:prstGeom prst="roundRect">
            <a:avLst>
              <a:gd name="adj" fmla="val 5075"/>
            </a:avLst>
          </a:prstGeom>
          <a:noFill/>
          <a:ln w="12700">
            <a:solidFill>
              <a:srgbClr val="E5E7EB"/>
            </a:solidFill>
            <a:prstDash val="solid"/>
          </a:ln>
        </p:spPr>
      </p:sp>
      <p:pic>
        <p:nvPicPr>
          <p:cNvPr id="66" name="Image 10" descr="preencoded.png"/>
          <p:cNvPicPr>
            <a:picLocks noChangeAspect="1"/>
          </p:cNvPicPr>
          <p:nvPr/>
        </p:nvPicPr>
        <p:blipFill>
          <a:blip r:embed="rId13"/>
          <a:srcRect l="-1648" r="-1648"/>
          <a:stretch/>
        </p:blipFill>
        <p:spPr>
          <a:xfrm>
            <a:off x="9272930" y="3909974"/>
            <a:ext cx="171907" cy="190195"/>
          </a:xfrm>
          <a:prstGeom prst="rect">
            <a:avLst/>
          </a:prstGeom>
        </p:spPr>
      </p:pic>
      <p:sp>
        <p:nvSpPr>
          <p:cNvPr id="67" name="Text 54"/>
          <p:cNvSpPr txBox="1"/>
          <p:nvPr/>
        </p:nvSpPr>
        <p:spPr>
          <a:xfrm>
            <a:off x="8925458" y="4200754"/>
            <a:ext cx="981151" cy="181051"/>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Furnishings</a:t>
            </a:r>
            <a:endParaRPr lang="en-US" sz="1200" dirty="0"/>
          </a:p>
        </p:txBody>
      </p:sp>
      <p:sp>
        <p:nvSpPr>
          <p:cNvPr id="68" name="Text 55"/>
          <p:cNvSpPr txBox="1"/>
          <p:nvPr/>
        </p:nvSpPr>
        <p:spPr>
          <a:xfrm>
            <a:off x="8999525" y="4419295"/>
            <a:ext cx="810158"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5% recovery</a:t>
            </a:r>
            <a:endParaRPr lang="en-US" sz="900" dirty="0"/>
          </a:p>
        </p:txBody>
      </p:sp>
      <p:sp>
        <p:nvSpPr>
          <p:cNvPr id="69" name="Shape 56"/>
          <p:cNvSpPr/>
          <p:nvPr/>
        </p:nvSpPr>
        <p:spPr>
          <a:xfrm>
            <a:off x="5915254" y="4876495"/>
            <a:ext cx="4591202" cy="933602"/>
          </a:xfrm>
          <a:prstGeom prst="roundRect">
            <a:avLst>
              <a:gd name="adj" fmla="val 3998"/>
            </a:avLst>
          </a:prstGeom>
          <a:solidFill>
            <a:srgbClr val="064E3B">
              <a:alpha val="30000"/>
            </a:srgbClr>
          </a:solidFill>
          <a:ln w="12700">
            <a:solidFill>
              <a:srgbClr val="10B981"/>
            </a:solidFill>
            <a:prstDash val="solid"/>
          </a:ln>
        </p:spPr>
      </p:sp>
      <p:sp>
        <p:nvSpPr>
          <p:cNvPr id="70" name="Text 57"/>
          <p:cNvSpPr txBox="1"/>
          <p:nvPr/>
        </p:nvSpPr>
        <p:spPr>
          <a:xfrm>
            <a:off x="7166153" y="5020056"/>
            <a:ext cx="2210105" cy="181051"/>
          </a:xfrm>
          <a:prstGeom prst="rect">
            <a:avLst/>
          </a:prstGeom>
          <a:noFill/>
          <a:ln/>
        </p:spPr>
        <p:txBody>
          <a:bodyPr wrap="square" lIns="0" tIns="0" rIns="0" bIns="0" rtlCol="0" anchor="ctr"/>
          <a:lstStyle/>
          <a:p>
            <a:pPr marL="0" indent="0" algn="ctr">
              <a:buNone/>
            </a:pPr>
            <a:r>
              <a:rPr lang="en-US" sz="1200" b="1" dirty="0">
                <a:solidFill>
                  <a:srgbClr val="6EE7B7"/>
                </a:solidFill>
                <a:latin typeface="ui-sans-serif" pitchFamily="34" charset="0"/>
                <a:ea typeface="ui-sans-serif" pitchFamily="34" charset="-122"/>
                <a:cs typeface="ui-sans-serif" pitchFamily="34" charset="-120"/>
              </a:rPr>
              <a:t>Resource Recovery Rate</a:t>
            </a:r>
            <a:endParaRPr lang="en-US" sz="1200" dirty="0"/>
          </a:p>
        </p:txBody>
      </p:sp>
      <p:sp>
        <p:nvSpPr>
          <p:cNvPr id="71" name="Text 58"/>
          <p:cNvSpPr txBox="1"/>
          <p:nvPr/>
        </p:nvSpPr>
        <p:spPr>
          <a:xfrm>
            <a:off x="7730338" y="5248656"/>
            <a:ext cx="1133856" cy="267005"/>
          </a:xfrm>
          <a:prstGeom prst="rect">
            <a:avLst/>
          </a:prstGeom>
          <a:noFill/>
          <a:ln/>
        </p:spPr>
        <p:txBody>
          <a:bodyPr wrap="square" lIns="0" tIns="0" rIns="0" bIns="0" rtlCol="0" anchor="ctr"/>
          <a:lstStyle/>
          <a:p>
            <a:pPr marL="0" indent="0" algn="ctr">
              <a:buNone/>
            </a:pPr>
            <a:r>
              <a:rPr lang="en-US" sz="1800" b="1" dirty="0">
                <a:solidFill>
                  <a:srgbClr val="34D399"/>
                </a:solidFill>
                <a:latin typeface="ui-sans-serif" pitchFamily="34" charset="0"/>
                <a:ea typeface="ui-sans-serif" pitchFamily="34" charset="-122"/>
                <a:cs typeface="ui-sans-serif" pitchFamily="34" charset="-120"/>
              </a:rPr>
              <a:t>92-98%</a:t>
            </a:r>
            <a:endParaRPr lang="en-US" sz="1800" dirty="0"/>
          </a:p>
        </p:txBody>
      </p:sp>
      <p:sp>
        <p:nvSpPr>
          <p:cNvPr id="72" name="Text 59"/>
          <p:cNvSpPr txBox="1"/>
          <p:nvPr/>
        </p:nvSpPr>
        <p:spPr>
          <a:xfrm>
            <a:off x="7360920" y="5544007"/>
            <a:ext cx="1791310" cy="133502"/>
          </a:xfrm>
          <a:prstGeom prst="rect">
            <a:avLst/>
          </a:prstGeom>
          <a:noFill/>
          <a:ln/>
        </p:spPr>
        <p:txBody>
          <a:bodyPr wrap="square" lIns="0" tIns="0" rIns="0" bIns="0" rtlCol="0" anchor="ctr"/>
          <a:lstStyle/>
          <a:p>
            <a:pPr marL="0" indent="0" algn="ctr">
              <a:buNone/>
            </a:pPr>
            <a:r>
              <a:rPr lang="en-US" sz="900" dirty="0">
                <a:solidFill>
                  <a:srgbClr val="6EE7B7"/>
                </a:solidFill>
                <a:latin typeface="ui-sans-serif" pitchFamily="34" charset="0"/>
                <a:ea typeface="ui-sans-serif" pitchFamily="34" charset="-122"/>
                <a:cs typeface="ui-sans-serif" pitchFamily="34" charset="-120"/>
              </a:rPr>
              <a:t>Minimal non-recyclable waste</a:t>
            </a:r>
            <a:endParaRPr lang="en-US"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txBody>
          <a:bodyPr/>
          <a:lstStyle/>
          <a:p>
            <a:endParaRPr lang="en-US"/>
          </a:p>
        </p:txBody>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13" name="Shape 9"/>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15" name="Shape 10"/>
          <p:cNvSpPr/>
          <p:nvPr/>
        </p:nvSpPr>
        <p:spPr>
          <a:xfrm>
            <a:off x="11330330" y="2476195"/>
            <a:ext cx="362102" cy="400507"/>
          </a:xfrm>
          <a:prstGeom prst="roundRect">
            <a:avLst>
              <a:gd name="adj" fmla="val 25252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t="-180" b="-180"/>
          <a:stretch/>
        </p:blipFill>
        <p:spPr>
          <a:xfrm>
            <a:off x="11415370" y="2590495"/>
            <a:ext cx="190195" cy="152705"/>
          </a:xfrm>
          <a:prstGeom prst="rect">
            <a:avLst/>
          </a:prstGeom>
        </p:spPr>
      </p:pic>
      <p:sp>
        <p:nvSpPr>
          <p:cNvPr id="17" name="Shape 11"/>
          <p:cNvSpPr/>
          <p:nvPr/>
        </p:nvSpPr>
        <p:spPr>
          <a:xfrm>
            <a:off x="11339474" y="3181198"/>
            <a:ext cx="342900" cy="400507"/>
          </a:xfrm>
          <a:prstGeom prst="roundRect">
            <a:avLst>
              <a:gd name="adj" fmla="val 266667"/>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l="-33" r="-33"/>
          <a:stretch/>
        </p:blipFill>
        <p:spPr>
          <a:xfrm>
            <a:off x="11425428" y="3295498"/>
            <a:ext cx="171907"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2/25</a:t>
            </a:r>
            <a:endParaRPr lang="en-US" sz="1000" dirty="0"/>
          </a:p>
        </p:txBody>
      </p:sp>
      <p:sp>
        <p:nvSpPr>
          <p:cNvPr id="23" name="Text 16"/>
          <p:cNvSpPr txBox="1"/>
          <p:nvPr/>
        </p:nvSpPr>
        <p:spPr>
          <a:xfrm>
            <a:off x="381305" y="733349"/>
            <a:ext cx="7487107"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Introduction: Recycling Challenges on Mars</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561795"/>
          </a:xfrm>
          <a:prstGeom prst="rect">
            <a:avLst/>
          </a:prstGeom>
          <a:solidFill>
            <a:srgbClr val="141414">
              <a:alpha val="70000"/>
            </a:srgbClr>
          </a:solidFill>
          <a:ln/>
        </p:spPr>
      </p:sp>
      <p:sp>
        <p:nvSpPr>
          <p:cNvPr id="26" name="Shape 19"/>
          <p:cNvSpPr/>
          <p:nvPr/>
        </p:nvSpPr>
        <p:spPr>
          <a:xfrm>
            <a:off x="381305" y="1485900"/>
            <a:ext cx="28346" cy="1561795"/>
          </a:xfrm>
          <a:prstGeom prst="rect">
            <a:avLst/>
          </a:prstGeom>
          <a:solidFill>
            <a:srgbClr val="FF6832"/>
          </a:solidFill>
          <a:ln/>
        </p:spPr>
      </p:sp>
      <p:sp>
        <p:nvSpPr>
          <p:cNvPr id="27" name="Text 20"/>
          <p:cNvSpPr txBox="1"/>
          <p:nvPr/>
        </p:nvSpPr>
        <p:spPr>
          <a:xfrm>
            <a:off x="562356" y="1657807"/>
            <a:ext cx="203911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Critical Challenge</a:t>
            </a:r>
            <a:endParaRPr lang="en-US" sz="1500" dirty="0"/>
          </a:p>
        </p:txBody>
      </p:sp>
      <p:sp>
        <p:nvSpPr>
          <p:cNvPr id="28" name="Text 21"/>
          <p:cNvSpPr txBox="1"/>
          <p:nvPr/>
        </p:nvSpPr>
        <p:spPr>
          <a:xfrm>
            <a:off x="562356" y="2000707"/>
            <a:ext cx="4429354"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During a three-year Mars mission, an eight-person crew generates 12,600 kg of inorganic waste. With millions of miles between Mars and Earth, traditional waste management becomes impossible.</a:t>
            </a:r>
            <a:endParaRPr lang="en-US" sz="1200" dirty="0"/>
          </a:p>
        </p:txBody>
      </p:sp>
      <p:sp>
        <p:nvSpPr>
          <p:cNvPr id="29" name="Shape 22"/>
          <p:cNvSpPr/>
          <p:nvPr/>
        </p:nvSpPr>
        <p:spPr>
          <a:xfrm>
            <a:off x="381305" y="3276295"/>
            <a:ext cx="4914900" cy="1561795"/>
          </a:xfrm>
          <a:prstGeom prst="rect">
            <a:avLst/>
          </a:prstGeom>
          <a:solidFill>
            <a:srgbClr val="141414">
              <a:alpha val="70000"/>
            </a:srgbClr>
          </a:solidFill>
          <a:ln/>
        </p:spPr>
      </p:sp>
      <p:sp>
        <p:nvSpPr>
          <p:cNvPr id="30" name="Shape 23"/>
          <p:cNvSpPr/>
          <p:nvPr/>
        </p:nvSpPr>
        <p:spPr>
          <a:xfrm>
            <a:off x="381305" y="3276295"/>
            <a:ext cx="28346" cy="1561795"/>
          </a:xfrm>
          <a:prstGeom prst="rect">
            <a:avLst/>
          </a:prstGeom>
          <a:solidFill>
            <a:srgbClr val="FF6832"/>
          </a:solidFill>
          <a:ln/>
        </p:spPr>
      </p:sp>
      <p:sp>
        <p:nvSpPr>
          <p:cNvPr id="31" name="Text 24"/>
          <p:cNvSpPr txBox="1"/>
          <p:nvPr/>
        </p:nvSpPr>
        <p:spPr>
          <a:xfrm>
            <a:off x="562356" y="3448202"/>
            <a:ext cx="184800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Key Constraints</a:t>
            </a:r>
            <a:endParaRPr lang="en-US" sz="1500" dirty="0"/>
          </a:p>
        </p:txBody>
      </p:sp>
      <p:sp>
        <p:nvSpPr>
          <p:cNvPr id="32" name="Text 25"/>
          <p:cNvSpPr txBox="1"/>
          <p:nvPr/>
        </p:nvSpPr>
        <p:spPr>
          <a:xfrm>
            <a:off x="771754" y="3791102"/>
            <a:ext cx="28959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No return option for waste materials</a:t>
            </a:r>
            <a:endParaRPr lang="en-US" sz="1200" dirty="0"/>
          </a:p>
        </p:txBody>
      </p:sp>
      <p:sp>
        <p:nvSpPr>
          <p:cNvPr id="33" name="Text 26"/>
          <p:cNvSpPr txBox="1"/>
          <p:nvPr/>
        </p:nvSpPr>
        <p:spPr>
          <a:xfrm>
            <a:off x="771754" y="4019702"/>
            <a:ext cx="236281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Limited space within habitats</a:t>
            </a:r>
            <a:endParaRPr lang="en-US" sz="1200" dirty="0"/>
          </a:p>
        </p:txBody>
      </p:sp>
      <p:sp>
        <p:nvSpPr>
          <p:cNvPr id="34" name="Text 27"/>
          <p:cNvSpPr txBox="1"/>
          <p:nvPr/>
        </p:nvSpPr>
        <p:spPr>
          <a:xfrm>
            <a:off x="771754" y="4248302"/>
            <a:ext cx="28959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Minimal energy and water resources</a:t>
            </a:r>
            <a:endParaRPr lang="en-US" sz="1200" dirty="0"/>
          </a:p>
        </p:txBody>
      </p:sp>
      <p:sp>
        <p:nvSpPr>
          <p:cNvPr id="35" name="Text 28"/>
          <p:cNvSpPr txBox="1"/>
          <p:nvPr/>
        </p:nvSpPr>
        <p:spPr>
          <a:xfrm>
            <a:off x="771754" y="4476902"/>
            <a:ext cx="3486607"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Harsh Martian environment (radiation, dust)</a:t>
            </a:r>
            <a:endParaRPr lang="en-US" sz="1200" dirty="0"/>
          </a:p>
        </p:txBody>
      </p:sp>
      <p:sp>
        <p:nvSpPr>
          <p:cNvPr id="36" name="Shape 29"/>
          <p:cNvSpPr/>
          <p:nvPr/>
        </p:nvSpPr>
        <p:spPr>
          <a:xfrm>
            <a:off x="381305" y="5067605"/>
            <a:ext cx="4914900" cy="1333195"/>
          </a:xfrm>
          <a:prstGeom prst="rect">
            <a:avLst/>
          </a:prstGeom>
          <a:solidFill>
            <a:srgbClr val="141414">
              <a:alpha val="70000"/>
            </a:srgbClr>
          </a:solidFill>
          <a:ln/>
        </p:spPr>
      </p:sp>
      <p:sp>
        <p:nvSpPr>
          <p:cNvPr id="37" name="Shape 30"/>
          <p:cNvSpPr/>
          <p:nvPr/>
        </p:nvSpPr>
        <p:spPr>
          <a:xfrm>
            <a:off x="381305" y="5067605"/>
            <a:ext cx="28346" cy="1333195"/>
          </a:xfrm>
          <a:prstGeom prst="rect">
            <a:avLst/>
          </a:prstGeom>
          <a:solidFill>
            <a:srgbClr val="FF6832"/>
          </a:solidFill>
          <a:ln/>
        </p:spPr>
      </p:sp>
      <p:sp>
        <p:nvSpPr>
          <p:cNvPr id="38" name="Text 31"/>
          <p:cNvSpPr txBox="1"/>
          <p:nvPr/>
        </p:nvSpPr>
        <p:spPr>
          <a:xfrm>
            <a:off x="562356" y="5238598"/>
            <a:ext cx="212415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Solution Approach</a:t>
            </a:r>
            <a:endParaRPr lang="en-US" sz="1500" dirty="0"/>
          </a:p>
        </p:txBody>
      </p:sp>
      <p:sp>
        <p:nvSpPr>
          <p:cNvPr id="39" name="Text 32"/>
          <p:cNvSpPr txBox="1"/>
          <p:nvPr/>
        </p:nvSpPr>
        <p:spPr>
          <a:xfrm>
            <a:off x="562356" y="5581498"/>
            <a:ext cx="4476902" cy="6382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Sustainable, integrated recycling systems that transform waste into valuable resources through innovative processing methods and modular design.</a:t>
            </a:r>
            <a:endParaRPr lang="en-US" sz="1200" dirty="0"/>
          </a:p>
        </p:txBody>
      </p:sp>
      <p:sp>
        <p:nvSpPr>
          <p:cNvPr id="40" name="Shape 33"/>
          <p:cNvSpPr/>
          <p:nvPr/>
        </p:nvSpPr>
        <p:spPr>
          <a:xfrm>
            <a:off x="5753405" y="1485900"/>
            <a:ext cx="4914900" cy="4914900"/>
          </a:xfrm>
          <a:prstGeom prst="rect">
            <a:avLst/>
          </a:prstGeom>
          <a:noFill/>
          <a:ln w="12700">
            <a:solidFill>
              <a:srgbClr val="FF6432">
                <a:alpha val="40000"/>
              </a:srgbClr>
            </a:solidFill>
            <a:prstDash val="solid"/>
          </a:ln>
        </p:spPr>
      </p:sp>
      <p:sp>
        <p:nvSpPr>
          <p:cNvPr id="41" name="Text 34"/>
          <p:cNvSpPr txBox="1"/>
          <p:nvPr/>
        </p:nvSpPr>
        <p:spPr>
          <a:xfrm>
            <a:off x="5915254" y="1657807"/>
            <a:ext cx="2076602"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WASTE ACCUMULATION SIMULATION</a:t>
            </a:r>
            <a:endParaRPr lang="en-US" sz="900" dirty="0">
              <a:solidFill>
                <a:schemeClr val="bg1"/>
              </a:solidFill>
            </a:endParaRPr>
          </a:p>
        </p:txBody>
      </p:sp>
      <p:pic>
        <p:nvPicPr>
          <p:cNvPr id="42" name="Image 5"/>
          <p:cNvPicPr>
            <a:picLocks noChangeAspect="1"/>
          </p:cNvPicPr>
          <p:nvPr/>
        </p:nvPicPr>
        <p:blipFill>
          <a:blip r:embed="rId8"/>
          <a:srcRect l="7856" r="7856"/>
          <a:stretch/>
        </p:blipFill>
        <p:spPr>
          <a:xfrm>
            <a:off x="5751576" y="2476195"/>
            <a:ext cx="4906671" cy="3102559"/>
          </a:xfrm>
          <a:prstGeom prst="rect">
            <a:avLst/>
          </a:prstGeom>
        </p:spPr>
      </p:pic>
      <p:sp>
        <p:nvSpPr>
          <p:cNvPr id="43" name="Shape 35"/>
          <p:cNvSpPr/>
          <p:nvPr/>
        </p:nvSpPr>
        <p:spPr>
          <a:xfrm>
            <a:off x="5762549" y="6010351"/>
            <a:ext cx="4895698" cy="381305"/>
          </a:xfrm>
          <a:prstGeom prst="rect">
            <a:avLst/>
          </a:prstGeom>
          <a:solidFill>
            <a:srgbClr val="000000">
              <a:alpha val="70000"/>
            </a:srgbClr>
          </a:solidFill>
          <a:ln/>
        </p:spPr>
      </p:sp>
      <p:sp>
        <p:nvSpPr>
          <p:cNvPr id="44" name="Text 36"/>
          <p:cNvSpPr txBox="1"/>
          <p:nvPr/>
        </p:nvSpPr>
        <p:spPr>
          <a:xfrm>
            <a:off x="6130138" y="6133795"/>
            <a:ext cx="4248302" cy="133502"/>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Integrated waste processing system concept for Jezero Crater Mars base</a:t>
            </a:r>
            <a:endParaRPr lang="en-US" sz="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13" name="Shape 9"/>
          <p:cNvSpPr/>
          <p:nvPr/>
        </p:nvSpPr>
        <p:spPr>
          <a:xfrm>
            <a:off x="11339474" y="1772107"/>
            <a:ext cx="342900" cy="400507"/>
          </a:xfrm>
          <a:prstGeom prst="roundRect">
            <a:avLst>
              <a:gd name="adj" fmla="val 266667"/>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l="-33" r="-33"/>
          <a:stretch/>
        </p:blipFill>
        <p:spPr>
          <a:xfrm>
            <a:off x="11425428" y="1886407"/>
            <a:ext cx="171907"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17" name="Shape 11"/>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20/25</a:t>
            </a:r>
            <a:endParaRPr lang="en-US" sz="1000" dirty="0"/>
          </a:p>
        </p:txBody>
      </p:sp>
      <p:sp>
        <p:nvSpPr>
          <p:cNvPr id="23" name="Text 16"/>
          <p:cNvSpPr txBox="1"/>
          <p:nvPr/>
        </p:nvSpPr>
        <p:spPr>
          <a:xfrm>
            <a:off x="381305" y="733349"/>
            <a:ext cx="6677863"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Use Cases: Living and Working on Mars</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2018995"/>
          </a:xfrm>
          <a:prstGeom prst="rect">
            <a:avLst/>
          </a:prstGeom>
          <a:solidFill>
            <a:srgbClr val="141414">
              <a:alpha val="70000"/>
            </a:srgbClr>
          </a:solidFill>
          <a:ln/>
        </p:spPr>
      </p:sp>
      <p:sp>
        <p:nvSpPr>
          <p:cNvPr id="26" name="Shape 19"/>
          <p:cNvSpPr/>
          <p:nvPr/>
        </p:nvSpPr>
        <p:spPr>
          <a:xfrm>
            <a:off x="381305" y="1485900"/>
            <a:ext cx="28346" cy="2018995"/>
          </a:xfrm>
          <a:prstGeom prst="rect">
            <a:avLst/>
          </a:prstGeom>
          <a:solidFill>
            <a:srgbClr val="FF6832"/>
          </a:solidFill>
          <a:ln/>
        </p:spPr>
      </p:sp>
      <p:sp>
        <p:nvSpPr>
          <p:cNvPr id="27" name="Text 20"/>
          <p:cNvSpPr txBox="1"/>
          <p:nvPr/>
        </p:nvSpPr>
        <p:spPr>
          <a:xfrm>
            <a:off x="562356" y="1657807"/>
            <a:ext cx="379110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Habitat Maintenance &amp; Expansion</a:t>
            </a:r>
            <a:endParaRPr lang="en-US" sz="1500" dirty="0"/>
          </a:p>
        </p:txBody>
      </p:sp>
      <p:sp>
        <p:nvSpPr>
          <p:cNvPr id="28" name="Text 21"/>
          <p:cNvSpPr txBox="1"/>
          <p:nvPr/>
        </p:nvSpPr>
        <p:spPr>
          <a:xfrm>
            <a:off x="771754" y="2000707"/>
            <a:ext cx="42291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Recycled filament for 3D printing of connector fittings</a:t>
            </a:r>
            <a:endParaRPr lang="en-US" sz="1200" dirty="0"/>
          </a:p>
        </p:txBody>
      </p:sp>
      <p:sp>
        <p:nvSpPr>
          <p:cNvPr id="29" name="Text 22"/>
          <p:cNvSpPr txBox="1"/>
          <p:nvPr/>
        </p:nvSpPr>
        <p:spPr>
          <a:xfrm>
            <a:off x="562356" y="2229307"/>
            <a:ext cx="4277563"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Composite panels for partition walls and workspace dividers</a:t>
            </a:r>
            <a:endParaRPr lang="en-US" sz="1200" dirty="0"/>
          </a:p>
        </p:txBody>
      </p:sp>
      <p:sp>
        <p:nvSpPr>
          <p:cNvPr id="30" name="Text 23"/>
          <p:cNvSpPr txBox="1"/>
          <p:nvPr/>
        </p:nvSpPr>
        <p:spPr>
          <a:xfrm>
            <a:off x="771754" y="2686507"/>
            <a:ext cx="356250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Foam-based insulation for thermal regulation</a:t>
            </a:r>
            <a:endParaRPr lang="en-US" sz="1200" dirty="0"/>
          </a:p>
        </p:txBody>
      </p:sp>
      <p:sp>
        <p:nvSpPr>
          <p:cNvPr id="31" name="Text 24"/>
          <p:cNvSpPr txBox="1"/>
          <p:nvPr/>
        </p:nvSpPr>
        <p:spPr>
          <a:xfrm>
            <a:off x="562356" y="2915107"/>
            <a:ext cx="3943807"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Regolith-polymer composite blocks for external structures</a:t>
            </a:r>
            <a:endParaRPr lang="en-US" sz="1200" dirty="0"/>
          </a:p>
        </p:txBody>
      </p:sp>
      <p:sp>
        <p:nvSpPr>
          <p:cNvPr id="32" name="Shape 25"/>
          <p:cNvSpPr/>
          <p:nvPr/>
        </p:nvSpPr>
        <p:spPr>
          <a:xfrm>
            <a:off x="381305" y="3733495"/>
            <a:ext cx="4914900" cy="1561795"/>
          </a:xfrm>
          <a:prstGeom prst="rect">
            <a:avLst/>
          </a:prstGeom>
          <a:solidFill>
            <a:srgbClr val="141414">
              <a:alpha val="70000"/>
            </a:srgbClr>
          </a:solidFill>
          <a:ln/>
        </p:spPr>
      </p:sp>
      <p:sp>
        <p:nvSpPr>
          <p:cNvPr id="33" name="Shape 26"/>
          <p:cNvSpPr/>
          <p:nvPr/>
        </p:nvSpPr>
        <p:spPr>
          <a:xfrm>
            <a:off x="381305" y="3733495"/>
            <a:ext cx="28346" cy="1561795"/>
          </a:xfrm>
          <a:prstGeom prst="rect">
            <a:avLst/>
          </a:prstGeom>
          <a:solidFill>
            <a:srgbClr val="FF6832"/>
          </a:solidFill>
          <a:ln/>
        </p:spPr>
      </p:sp>
      <p:sp>
        <p:nvSpPr>
          <p:cNvPr id="34" name="Text 27"/>
          <p:cNvSpPr txBox="1"/>
          <p:nvPr/>
        </p:nvSpPr>
        <p:spPr>
          <a:xfrm>
            <a:off x="562356" y="3905402"/>
            <a:ext cx="215341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Tools &amp; Equipment</a:t>
            </a:r>
            <a:endParaRPr lang="en-US" sz="1500" dirty="0"/>
          </a:p>
        </p:txBody>
      </p:sp>
      <p:sp>
        <p:nvSpPr>
          <p:cNvPr id="35" name="Text 28"/>
          <p:cNvSpPr txBox="1"/>
          <p:nvPr/>
        </p:nvSpPr>
        <p:spPr>
          <a:xfrm>
            <a:off x="771754" y="4248302"/>
            <a:ext cx="36960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Custom-fabricated repair tools and spare parts</a:t>
            </a:r>
            <a:endParaRPr lang="en-US" sz="1200" dirty="0"/>
          </a:p>
        </p:txBody>
      </p:sp>
      <p:sp>
        <p:nvSpPr>
          <p:cNvPr id="36" name="Text 29"/>
          <p:cNvSpPr txBox="1"/>
          <p:nvPr/>
        </p:nvSpPr>
        <p:spPr>
          <a:xfrm>
            <a:off x="771754" y="4476902"/>
            <a:ext cx="33439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Storage containers from reformed plastics</a:t>
            </a:r>
            <a:endParaRPr lang="en-US" sz="1200" dirty="0"/>
          </a:p>
        </p:txBody>
      </p:sp>
      <p:sp>
        <p:nvSpPr>
          <p:cNvPr id="37" name="Text 30"/>
          <p:cNvSpPr txBox="1"/>
          <p:nvPr/>
        </p:nvSpPr>
        <p:spPr>
          <a:xfrm>
            <a:off x="771754" y="4705502"/>
            <a:ext cx="409651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Science equipment housings and sample containers</a:t>
            </a:r>
            <a:endParaRPr lang="en-US" sz="1200" dirty="0"/>
          </a:p>
        </p:txBody>
      </p:sp>
      <p:sp>
        <p:nvSpPr>
          <p:cNvPr id="38" name="Text 31"/>
          <p:cNvSpPr txBox="1"/>
          <p:nvPr/>
        </p:nvSpPr>
        <p:spPr>
          <a:xfrm>
            <a:off x="771754" y="4934102"/>
            <a:ext cx="31912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EVA tool attachments and utility holders</a:t>
            </a:r>
            <a:endParaRPr lang="en-US" sz="1200" dirty="0"/>
          </a:p>
        </p:txBody>
      </p:sp>
      <p:sp>
        <p:nvSpPr>
          <p:cNvPr id="39" name="Shape 32"/>
          <p:cNvSpPr/>
          <p:nvPr/>
        </p:nvSpPr>
        <p:spPr>
          <a:xfrm>
            <a:off x="537211" y="5239054"/>
            <a:ext cx="4914900" cy="1228497"/>
          </a:xfrm>
          <a:prstGeom prst="rect">
            <a:avLst/>
          </a:prstGeom>
          <a:solidFill>
            <a:srgbClr val="141414">
              <a:alpha val="70000"/>
            </a:srgbClr>
          </a:solidFill>
          <a:ln/>
        </p:spPr>
      </p:sp>
      <p:sp>
        <p:nvSpPr>
          <p:cNvPr id="40" name="Shape 33"/>
          <p:cNvSpPr/>
          <p:nvPr/>
        </p:nvSpPr>
        <p:spPr>
          <a:xfrm>
            <a:off x="381304" y="5524805"/>
            <a:ext cx="45719" cy="733349"/>
          </a:xfrm>
          <a:prstGeom prst="rect">
            <a:avLst/>
          </a:prstGeom>
          <a:solidFill>
            <a:srgbClr val="FF6832"/>
          </a:solidFill>
          <a:ln/>
        </p:spPr>
      </p:sp>
      <p:sp>
        <p:nvSpPr>
          <p:cNvPr id="41" name="Text 34"/>
          <p:cNvSpPr txBox="1"/>
          <p:nvPr/>
        </p:nvSpPr>
        <p:spPr>
          <a:xfrm>
            <a:off x="523952" y="5319064"/>
            <a:ext cx="3467405"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Health &amp; Safety Improvements</a:t>
            </a:r>
            <a:endParaRPr lang="en-US" sz="1500" dirty="0"/>
          </a:p>
        </p:txBody>
      </p:sp>
      <p:sp>
        <p:nvSpPr>
          <p:cNvPr id="42" name="Text 35"/>
          <p:cNvSpPr txBox="1"/>
          <p:nvPr/>
        </p:nvSpPr>
        <p:spPr>
          <a:xfrm>
            <a:off x="523952" y="5495544"/>
            <a:ext cx="4277563"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Additional radiation shielding using processed foam layers</a:t>
            </a:r>
            <a:endParaRPr lang="en-US" sz="1200" dirty="0"/>
          </a:p>
        </p:txBody>
      </p:sp>
      <p:sp>
        <p:nvSpPr>
          <p:cNvPr id="43" name="Text 36"/>
          <p:cNvSpPr txBox="1"/>
          <p:nvPr/>
        </p:nvSpPr>
        <p:spPr>
          <a:xfrm>
            <a:off x="538581" y="5776264"/>
            <a:ext cx="38103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Ergonomic workstation components and seating</a:t>
            </a:r>
            <a:endParaRPr lang="en-US" sz="1200" dirty="0"/>
          </a:p>
        </p:txBody>
      </p:sp>
      <p:sp>
        <p:nvSpPr>
          <p:cNvPr id="44" name="Text 37"/>
          <p:cNvSpPr txBox="1"/>
          <p:nvPr/>
        </p:nvSpPr>
        <p:spPr>
          <a:xfrm>
            <a:off x="538581" y="5998006"/>
            <a:ext cx="44101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Emergency repair kits from pyrolysis carbon composites</a:t>
            </a:r>
            <a:endParaRPr lang="en-US" sz="1200" dirty="0"/>
          </a:p>
        </p:txBody>
      </p:sp>
      <p:sp>
        <p:nvSpPr>
          <p:cNvPr id="45" name="Text 38"/>
          <p:cNvSpPr txBox="1"/>
          <p:nvPr/>
        </p:nvSpPr>
        <p:spPr>
          <a:xfrm>
            <a:off x="538581" y="6194214"/>
            <a:ext cx="306781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Medical splints and supportive devices</a:t>
            </a:r>
            <a:endParaRPr lang="en-US" sz="1200" dirty="0"/>
          </a:p>
        </p:txBody>
      </p:sp>
      <p:sp>
        <p:nvSpPr>
          <p:cNvPr id="46" name="Shape 39"/>
          <p:cNvSpPr/>
          <p:nvPr/>
        </p:nvSpPr>
        <p:spPr>
          <a:xfrm>
            <a:off x="5753405" y="1485900"/>
            <a:ext cx="4914900" cy="2838298"/>
          </a:xfrm>
          <a:prstGeom prst="rect">
            <a:avLst/>
          </a:prstGeom>
          <a:noFill/>
          <a:ln w="12700">
            <a:solidFill>
              <a:srgbClr val="FF6432">
                <a:alpha val="40000"/>
              </a:srgbClr>
            </a:solidFill>
            <a:prstDash val="solid"/>
          </a:ln>
        </p:spPr>
      </p:sp>
      <p:sp>
        <p:nvSpPr>
          <p:cNvPr id="47" name="Text 40"/>
          <p:cNvSpPr txBox="1"/>
          <p:nvPr/>
        </p:nvSpPr>
        <p:spPr>
          <a:xfrm>
            <a:off x="5838444" y="1580998"/>
            <a:ext cx="1733702"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RECYCLED PRODUCTS IN USE</a:t>
            </a:r>
            <a:endParaRPr lang="en-US" sz="900" dirty="0">
              <a:solidFill>
                <a:schemeClr val="bg1"/>
              </a:solidFill>
            </a:endParaRPr>
          </a:p>
        </p:txBody>
      </p:sp>
      <p:sp>
        <p:nvSpPr>
          <p:cNvPr id="48" name="Shape 41"/>
          <p:cNvSpPr/>
          <p:nvPr/>
        </p:nvSpPr>
        <p:spPr>
          <a:xfrm>
            <a:off x="5915254" y="2200046"/>
            <a:ext cx="4591202" cy="1410005"/>
          </a:xfrm>
          <a:prstGeom prst="rect">
            <a:avLst/>
          </a:prstGeom>
          <a:solidFill>
            <a:srgbClr val="141414">
              <a:alpha val="70000"/>
            </a:srgbClr>
          </a:solidFill>
          <a:ln/>
        </p:spPr>
      </p:sp>
      <p:sp>
        <p:nvSpPr>
          <p:cNvPr id="49" name="Text 42"/>
          <p:cNvSpPr txBox="1"/>
          <p:nvPr/>
        </p:nvSpPr>
        <p:spPr>
          <a:xfrm>
            <a:off x="6029554" y="2343607"/>
            <a:ext cx="2414930" cy="200254"/>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nchor="ctr"/>
          <a:lstStyle/>
          <a:p>
            <a:pPr marL="0" indent="0" algn="l">
              <a:buNone/>
            </a:pPr>
            <a:r>
              <a:rPr lang="en-US" sz="1300" b="1" dirty="0">
                <a:solidFill>
                  <a:srgbClr val="000000"/>
                </a:solidFill>
                <a:latin typeface="ui-sans-serif" pitchFamily="34" charset="0"/>
                <a:ea typeface="ui-sans-serif" pitchFamily="34" charset="-122"/>
                <a:cs typeface="ui-sans-serif" pitchFamily="34" charset="-120"/>
              </a:rPr>
              <a:t>Habitat Utilization </a:t>
            </a:r>
            <a:r>
              <a:rPr lang="en-US" sz="1300" b="1" dirty="0">
                <a:solidFill>
                  <a:schemeClr val="bg1"/>
                </a:solidFill>
                <a:latin typeface="ui-sans-serif" pitchFamily="34" charset="0"/>
                <a:ea typeface="ui-sans-serif" pitchFamily="34" charset="-122"/>
                <a:cs typeface="ui-sans-serif" pitchFamily="34" charset="-120"/>
              </a:rPr>
              <a:t>Rate</a:t>
            </a:r>
            <a:endParaRPr lang="en-US" sz="1300" dirty="0">
              <a:solidFill>
                <a:schemeClr val="bg1"/>
              </a:solidFill>
            </a:endParaRPr>
          </a:p>
        </p:txBody>
      </p:sp>
      <p:sp>
        <p:nvSpPr>
          <p:cNvPr id="50" name="Shape 43"/>
          <p:cNvSpPr/>
          <p:nvPr/>
        </p:nvSpPr>
        <p:spPr>
          <a:xfrm>
            <a:off x="6029554" y="2657246"/>
            <a:ext cx="4362602" cy="228600"/>
          </a:xfrm>
          <a:prstGeom prst="roundRect">
            <a:avLst>
              <a:gd name="adj" fmla="val 133333"/>
            </a:avLst>
          </a:prstGeom>
          <a:solidFill>
            <a:srgbClr val="1F2937"/>
          </a:solidFill>
          <a:ln/>
        </p:spPr>
      </p:sp>
      <p:sp>
        <p:nvSpPr>
          <p:cNvPr id="51" name="Shape 44"/>
          <p:cNvSpPr/>
          <p:nvPr/>
        </p:nvSpPr>
        <p:spPr>
          <a:xfrm>
            <a:off x="6029554" y="2657246"/>
            <a:ext cx="3800246" cy="228600"/>
          </a:xfrm>
          <a:prstGeom prst="roundRect">
            <a:avLst>
              <a:gd name="adj" fmla="val 133333"/>
            </a:avLst>
          </a:prstGeom>
          <a:solidFill>
            <a:srgbClr val="FF6832"/>
          </a:solidFill>
          <a:ln/>
        </p:spPr>
      </p:sp>
      <p:sp>
        <p:nvSpPr>
          <p:cNvPr id="52" name="Text 45"/>
          <p:cNvSpPr txBox="1"/>
          <p:nvPr/>
        </p:nvSpPr>
        <p:spPr>
          <a:xfrm>
            <a:off x="6105449" y="2695651"/>
            <a:ext cx="2119579" cy="152705"/>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3D Printed Components - 87%</a:t>
            </a:r>
            <a:endParaRPr lang="en-US" sz="1000" dirty="0"/>
          </a:p>
        </p:txBody>
      </p:sp>
      <p:sp>
        <p:nvSpPr>
          <p:cNvPr id="53" name="Shape 46"/>
          <p:cNvSpPr/>
          <p:nvPr/>
        </p:nvSpPr>
        <p:spPr>
          <a:xfrm>
            <a:off x="6029554" y="2962656"/>
            <a:ext cx="4362602" cy="228600"/>
          </a:xfrm>
          <a:prstGeom prst="roundRect">
            <a:avLst>
              <a:gd name="adj" fmla="val 133333"/>
            </a:avLst>
          </a:prstGeom>
          <a:solidFill>
            <a:srgbClr val="1F2937"/>
          </a:solidFill>
          <a:ln/>
        </p:spPr>
      </p:sp>
      <p:sp>
        <p:nvSpPr>
          <p:cNvPr id="54" name="Shape 47"/>
          <p:cNvSpPr/>
          <p:nvPr/>
        </p:nvSpPr>
        <p:spPr>
          <a:xfrm>
            <a:off x="6029554" y="2962656"/>
            <a:ext cx="2838298" cy="228600"/>
          </a:xfrm>
          <a:prstGeom prst="roundRect">
            <a:avLst>
              <a:gd name="adj" fmla="val 133333"/>
            </a:avLst>
          </a:prstGeom>
          <a:solidFill>
            <a:srgbClr val="FF6832"/>
          </a:solidFill>
          <a:ln/>
        </p:spPr>
      </p:sp>
      <p:sp>
        <p:nvSpPr>
          <p:cNvPr id="55" name="Text 48"/>
          <p:cNvSpPr txBox="1"/>
          <p:nvPr/>
        </p:nvSpPr>
        <p:spPr>
          <a:xfrm>
            <a:off x="6105449" y="3000146"/>
            <a:ext cx="1595628" cy="152705"/>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Foam Insulation - 65%</a:t>
            </a:r>
            <a:endParaRPr lang="en-US" sz="1000" dirty="0"/>
          </a:p>
        </p:txBody>
      </p:sp>
      <p:sp>
        <p:nvSpPr>
          <p:cNvPr id="56" name="Shape 49"/>
          <p:cNvSpPr/>
          <p:nvPr/>
        </p:nvSpPr>
        <p:spPr>
          <a:xfrm>
            <a:off x="6029554" y="3267151"/>
            <a:ext cx="4362602" cy="228600"/>
          </a:xfrm>
          <a:prstGeom prst="roundRect">
            <a:avLst>
              <a:gd name="adj" fmla="val 133333"/>
            </a:avLst>
          </a:prstGeom>
          <a:solidFill>
            <a:srgbClr val="1F2937"/>
          </a:solidFill>
          <a:ln/>
        </p:spPr>
      </p:sp>
      <p:sp>
        <p:nvSpPr>
          <p:cNvPr id="57" name="Shape 50"/>
          <p:cNvSpPr/>
          <p:nvPr/>
        </p:nvSpPr>
        <p:spPr>
          <a:xfrm>
            <a:off x="6029554" y="3267151"/>
            <a:ext cx="4019702" cy="228600"/>
          </a:xfrm>
          <a:prstGeom prst="roundRect">
            <a:avLst>
              <a:gd name="adj" fmla="val 133333"/>
            </a:avLst>
          </a:prstGeom>
          <a:solidFill>
            <a:srgbClr val="FF6832"/>
          </a:solidFill>
          <a:ln/>
        </p:spPr>
      </p:sp>
      <p:sp>
        <p:nvSpPr>
          <p:cNvPr id="58" name="Text 51"/>
          <p:cNvSpPr txBox="1"/>
          <p:nvPr/>
        </p:nvSpPr>
        <p:spPr>
          <a:xfrm>
            <a:off x="6105449" y="3305556"/>
            <a:ext cx="1776679" cy="152705"/>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Tools &amp; Equipment - 92%</a:t>
            </a:r>
            <a:endParaRPr lang="en-US" sz="1000" dirty="0"/>
          </a:p>
        </p:txBody>
      </p:sp>
      <p:sp>
        <p:nvSpPr>
          <p:cNvPr id="59" name="Shape 52"/>
          <p:cNvSpPr/>
          <p:nvPr/>
        </p:nvSpPr>
        <p:spPr>
          <a:xfrm>
            <a:off x="5753405" y="4476902"/>
            <a:ext cx="4914900" cy="2272285"/>
          </a:xfrm>
          <a:prstGeom prst="rect">
            <a:avLst/>
          </a:prstGeom>
          <a:noFill/>
          <a:ln w="12700">
            <a:solidFill>
              <a:srgbClr val="FF6432">
                <a:alpha val="40000"/>
              </a:srgbClr>
            </a:solidFill>
            <a:prstDash val="solid"/>
          </a:ln>
        </p:spPr>
      </p:sp>
      <p:sp>
        <p:nvSpPr>
          <p:cNvPr id="60" name="Text 53"/>
          <p:cNvSpPr txBox="1"/>
          <p:nvPr/>
        </p:nvSpPr>
        <p:spPr>
          <a:xfrm>
            <a:off x="5838444" y="4572000"/>
            <a:ext cx="1810512" cy="13350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IMPLEMENTATION HIGHLIGHTS</a:t>
            </a:r>
            <a:endParaRPr lang="en-US" sz="900" dirty="0"/>
          </a:p>
        </p:txBody>
      </p:sp>
      <p:sp>
        <p:nvSpPr>
          <p:cNvPr id="61" name="Shape 54"/>
          <p:cNvSpPr/>
          <p:nvPr/>
        </p:nvSpPr>
        <p:spPr>
          <a:xfrm>
            <a:off x="5915254" y="4739048"/>
            <a:ext cx="2238451" cy="1100310"/>
          </a:xfrm>
          <a:prstGeom prst="rect">
            <a:avLst/>
          </a:prstGeom>
          <a:solidFill>
            <a:srgbClr val="141414">
              <a:alpha val="70000"/>
            </a:srgbClr>
          </a:solidFill>
          <a:ln/>
        </p:spPr>
      </p:sp>
      <p:pic>
        <p:nvPicPr>
          <p:cNvPr id="62" name="Image 5" descr="preencoded.png"/>
          <p:cNvPicPr>
            <a:picLocks noChangeAspect="1"/>
          </p:cNvPicPr>
          <p:nvPr/>
        </p:nvPicPr>
        <p:blipFill>
          <a:blip r:embed="rId4">
            <a:lum bright="70000" contrast="-70000"/>
          </a:blip>
          <a:srcRect/>
          <a:stretch/>
        </p:blipFill>
        <p:spPr>
          <a:xfrm>
            <a:off x="6029554" y="4791456"/>
            <a:ext cx="152705" cy="152705"/>
          </a:xfrm>
          <a:prstGeom prst="rect">
            <a:avLst/>
          </a:prstGeom>
        </p:spPr>
      </p:pic>
      <p:sp>
        <p:nvSpPr>
          <p:cNvPr id="63" name="Text 55"/>
          <p:cNvSpPr txBox="1"/>
          <p:nvPr/>
        </p:nvSpPr>
        <p:spPr>
          <a:xfrm>
            <a:off x="6258154" y="4772254"/>
            <a:ext cx="1772107" cy="181051"/>
          </a:xfrm>
          <a:prstGeom prst="rect">
            <a:avLst/>
          </a:prstGeom>
          <a:noFill/>
          <a:ln/>
        </p:spPr>
        <p:txBody>
          <a:bodyPr wrap="square" lIns="0" tIns="0" rIns="0" bIns="0" rtlCol="0" anchor="ctr"/>
          <a:lstStyle/>
          <a:p>
            <a:pPr marL="0" indent="0" algn="l">
              <a:buNone/>
            </a:pPr>
            <a:r>
              <a:rPr lang="en-US" sz="1200" b="1" dirty="0">
                <a:solidFill>
                  <a:schemeClr val="bg1"/>
                </a:solidFill>
                <a:latin typeface="ui-sans-serif" pitchFamily="34" charset="0"/>
                <a:ea typeface="ui-sans-serif" pitchFamily="34" charset="-122"/>
                <a:cs typeface="ui-sans-serif" pitchFamily="34" charset="-120"/>
              </a:rPr>
              <a:t>Emergency</a:t>
            </a:r>
            <a:r>
              <a:rPr lang="en-US" sz="1200" b="1" dirty="0">
                <a:solidFill>
                  <a:srgbClr val="000000"/>
                </a:solidFill>
                <a:latin typeface="ui-sans-serif" pitchFamily="34" charset="0"/>
                <a:ea typeface="ui-sans-serif" pitchFamily="34" charset="-122"/>
                <a:cs typeface="ui-sans-serif" pitchFamily="34" charset="-120"/>
              </a:rPr>
              <a:t> </a:t>
            </a:r>
            <a:r>
              <a:rPr lang="en-US" sz="1200" b="1" dirty="0">
                <a:solidFill>
                  <a:schemeClr val="bg1"/>
                </a:solidFill>
                <a:latin typeface="ui-sans-serif" pitchFamily="34" charset="0"/>
                <a:ea typeface="ui-sans-serif" pitchFamily="34" charset="-122"/>
                <a:cs typeface="ui-sans-serif" pitchFamily="34" charset="-120"/>
              </a:rPr>
              <a:t>Repairs</a:t>
            </a:r>
            <a:endParaRPr lang="en-US" sz="1200" dirty="0">
              <a:solidFill>
                <a:schemeClr val="bg1"/>
              </a:solidFill>
            </a:endParaRPr>
          </a:p>
        </p:txBody>
      </p:sp>
      <p:sp>
        <p:nvSpPr>
          <p:cNvPr id="64" name="Text 56"/>
          <p:cNvSpPr txBox="1"/>
          <p:nvPr/>
        </p:nvSpPr>
        <p:spPr>
          <a:xfrm>
            <a:off x="6029554" y="5076749"/>
            <a:ext cx="1901038" cy="53401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On-demand production of critical replacement parts reduced downtime by 78%</a:t>
            </a:r>
            <a:endParaRPr lang="en-US" sz="1000" dirty="0"/>
          </a:p>
        </p:txBody>
      </p:sp>
      <p:sp>
        <p:nvSpPr>
          <p:cNvPr id="65" name="Shape 57"/>
          <p:cNvSpPr/>
          <p:nvPr/>
        </p:nvSpPr>
        <p:spPr>
          <a:xfrm>
            <a:off x="8268005" y="4638751"/>
            <a:ext cx="2238451" cy="1200607"/>
          </a:xfrm>
          <a:prstGeom prst="rect">
            <a:avLst/>
          </a:prstGeom>
          <a:solidFill>
            <a:srgbClr val="141414">
              <a:alpha val="70000"/>
            </a:srgbClr>
          </a:solidFill>
          <a:ln/>
        </p:spPr>
      </p:sp>
      <p:pic>
        <p:nvPicPr>
          <p:cNvPr id="66" name="Image 6" descr="preencoded.png"/>
          <p:cNvPicPr>
            <a:picLocks noChangeAspect="1"/>
          </p:cNvPicPr>
          <p:nvPr/>
        </p:nvPicPr>
        <p:blipFill>
          <a:blip r:embed="rId7">
            <a:lum bright="70000" contrast="-70000"/>
          </a:blip>
          <a:srcRect/>
          <a:stretch/>
        </p:blipFill>
        <p:spPr>
          <a:xfrm>
            <a:off x="8382305" y="4791456"/>
            <a:ext cx="152705" cy="152705"/>
          </a:xfrm>
          <a:prstGeom prst="rect">
            <a:avLst/>
          </a:prstGeom>
        </p:spPr>
      </p:pic>
      <p:sp>
        <p:nvSpPr>
          <p:cNvPr id="67" name="Text 58"/>
          <p:cNvSpPr txBox="1"/>
          <p:nvPr/>
        </p:nvSpPr>
        <p:spPr>
          <a:xfrm>
            <a:off x="8610905" y="4772254"/>
            <a:ext cx="1895551" cy="181051"/>
          </a:xfrm>
          <a:prstGeom prst="rect">
            <a:avLst/>
          </a:prstGeom>
          <a:noFill/>
          <a:ln/>
        </p:spPr>
        <p:txBody>
          <a:bodyPr wrap="square" lIns="0" tIns="0" rIns="0" bIns="0" rtlCol="0" anchor="ctr"/>
          <a:lstStyle/>
          <a:p>
            <a:pPr marL="0" indent="0" algn="l">
              <a:buNone/>
            </a:pPr>
            <a:r>
              <a:rPr lang="en-US" sz="1200" b="1" dirty="0">
                <a:solidFill>
                  <a:schemeClr val="bg1"/>
                </a:solidFill>
                <a:latin typeface="ui-sans-serif" pitchFamily="34" charset="0"/>
                <a:ea typeface="ui-sans-serif" pitchFamily="34" charset="-122"/>
                <a:cs typeface="ui-sans-serif" pitchFamily="34" charset="-120"/>
              </a:rPr>
              <a:t>Radiation Protection</a:t>
            </a:r>
            <a:endParaRPr lang="en-US" sz="1200" dirty="0">
              <a:solidFill>
                <a:schemeClr val="bg1"/>
              </a:solidFill>
            </a:endParaRPr>
          </a:p>
        </p:txBody>
      </p:sp>
      <p:sp>
        <p:nvSpPr>
          <p:cNvPr id="68" name="Text 59"/>
          <p:cNvSpPr txBox="1"/>
          <p:nvPr/>
        </p:nvSpPr>
        <p:spPr>
          <a:xfrm>
            <a:off x="8382305" y="5076749"/>
            <a:ext cx="2062886" cy="53401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Layered foam shields reduce radiation exposure by 42% in rest areas</a:t>
            </a:r>
            <a:endParaRPr lang="en-US" sz="1000" dirty="0"/>
          </a:p>
        </p:txBody>
      </p:sp>
      <p:sp>
        <p:nvSpPr>
          <p:cNvPr id="69" name="Shape 60"/>
          <p:cNvSpPr/>
          <p:nvPr/>
        </p:nvSpPr>
        <p:spPr>
          <a:xfrm>
            <a:off x="5915254" y="5952744"/>
            <a:ext cx="2238451" cy="484605"/>
          </a:xfrm>
          <a:prstGeom prst="rect">
            <a:avLst/>
          </a:prstGeom>
          <a:solidFill>
            <a:srgbClr val="141414">
              <a:alpha val="70000"/>
            </a:srgbClr>
          </a:solidFill>
          <a:ln/>
        </p:spPr>
      </p:sp>
      <p:pic>
        <p:nvPicPr>
          <p:cNvPr id="70" name="Image 7" descr="preencoded.png"/>
          <p:cNvPicPr>
            <a:picLocks noChangeAspect="1"/>
          </p:cNvPicPr>
          <p:nvPr/>
        </p:nvPicPr>
        <p:blipFill>
          <a:blip r:embed="rId8">
            <a:lum bright="70000" contrast="-70000"/>
          </a:blip>
          <a:srcRect/>
          <a:stretch/>
        </p:blipFill>
        <p:spPr>
          <a:xfrm>
            <a:off x="5992977" y="5858102"/>
            <a:ext cx="152705" cy="152705"/>
          </a:xfrm>
          <a:prstGeom prst="rect">
            <a:avLst/>
          </a:prstGeom>
        </p:spPr>
      </p:pic>
      <p:sp>
        <p:nvSpPr>
          <p:cNvPr id="71" name="Text 61"/>
          <p:cNvSpPr txBox="1"/>
          <p:nvPr/>
        </p:nvSpPr>
        <p:spPr>
          <a:xfrm>
            <a:off x="6145682" y="5856005"/>
            <a:ext cx="1696212" cy="181051"/>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1200" b="1" dirty="0">
                <a:solidFill>
                  <a:srgbClr val="000000"/>
                </a:solidFill>
                <a:latin typeface="ui-sans-serif" pitchFamily="34" charset="0"/>
                <a:ea typeface="ui-sans-serif" pitchFamily="34" charset="-122"/>
                <a:cs typeface="ui-sans-serif" pitchFamily="34" charset="-120"/>
              </a:rPr>
              <a:t>Thermal Efficiency</a:t>
            </a:r>
            <a:endParaRPr lang="en-US" sz="1200" dirty="0"/>
          </a:p>
        </p:txBody>
      </p:sp>
      <p:sp>
        <p:nvSpPr>
          <p:cNvPr id="72" name="Text 62"/>
          <p:cNvSpPr txBox="1"/>
          <p:nvPr/>
        </p:nvSpPr>
        <p:spPr>
          <a:xfrm>
            <a:off x="6136175" y="6070602"/>
            <a:ext cx="1748333" cy="53401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Composite insulation improves habitat energy efficiency by 35%</a:t>
            </a:r>
            <a:endParaRPr lang="en-US" sz="1000" dirty="0"/>
          </a:p>
        </p:txBody>
      </p:sp>
      <p:sp>
        <p:nvSpPr>
          <p:cNvPr id="73" name="Shape 63"/>
          <p:cNvSpPr/>
          <p:nvPr/>
        </p:nvSpPr>
        <p:spPr>
          <a:xfrm>
            <a:off x="8268005" y="5952744"/>
            <a:ext cx="2238451" cy="452627"/>
          </a:xfrm>
          <a:prstGeom prst="rect">
            <a:avLst/>
          </a:prstGeom>
          <a:solidFill>
            <a:srgbClr val="141414">
              <a:alpha val="70000"/>
            </a:srgbClr>
          </a:solidFill>
          <a:ln/>
        </p:spPr>
      </p:sp>
      <p:pic>
        <p:nvPicPr>
          <p:cNvPr id="74" name="Image 8" descr="preencoded.png"/>
          <p:cNvPicPr>
            <a:picLocks noChangeAspect="1"/>
          </p:cNvPicPr>
          <p:nvPr/>
        </p:nvPicPr>
        <p:blipFill>
          <a:blip r:embed="rId9">
            <a:lum bright="70000" contrast="-70000"/>
          </a:blip>
          <a:srcRect/>
          <a:stretch/>
        </p:blipFill>
        <p:spPr>
          <a:xfrm>
            <a:off x="8372246" y="5910241"/>
            <a:ext cx="152705" cy="152705"/>
          </a:xfrm>
          <a:prstGeom prst="rect">
            <a:avLst/>
          </a:prstGeom>
        </p:spPr>
      </p:pic>
      <p:sp>
        <p:nvSpPr>
          <p:cNvPr id="75" name="Text 64"/>
          <p:cNvSpPr txBox="1"/>
          <p:nvPr/>
        </p:nvSpPr>
        <p:spPr>
          <a:xfrm>
            <a:off x="8618408" y="5843930"/>
            <a:ext cx="1696212" cy="181051"/>
          </a:xfrm>
          <a:prstGeom prst="rect">
            <a:avLst/>
          </a:prstGeom>
          <a:noFill/>
          <a:ln/>
        </p:spPr>
        <p:txBody>
          <a:bodyPr wrap="square" lIns="0" tIns="0" rIns="0" bIns="0" rtlCol="0" anchor="ctr"/>
          <a:lstStyle/>
          <a:p>
            <a:pPr marL="0" indent="0" algn="l">
              <a:buNone/>
            </a:pPr>
            <a:r>
              <a:rPr lang="en-US" sz="1200" b="1" dirty="0">
                <a:solidFill>
                  <a:schemeClr val="bg1"/>
                </a:solidFill>
                <a:latin typeface="ui-sans-serif" pitchFamily="34" charset="0"/>
                <a:ea typeface="ui-sans-serif" pitchFamily="34" charset="-122"/>
                <a:cs typeface="ui-sans-serif" pitchFamily="34" charset="-120"/>
              </a:rPr>
              <a:t>Habitat</a:t>
            </a:r>
            <a:r>
              <a:rPr lang="en-US" sz="1200" b="1" dirty="0">
                <a:solidFill>
                  <a:srgbClr val="000000"/>
                </a:solidFill>
                <a:latin typeface="ui-sans-serif" pitchFamily="34" charset="0"/>
                <a:ea typeface="ui-sans-serif" pitchFamily="34" charset="-122"/>
                <a:cs typeface="ui-sans-serif" pitchFamily="34" charset="-120"/>
              </a:rPr>
              <a:t> </a:t>
            </a:r>
            <a:r>
              <a:rPr lang="en-US" sz="1200" b="1" dirty="0">
                <a:solidFill>
                  <a:schemeClr val="bg1"/>
                </a:solidFill>
                <a:latin typeface="ui-sans-serif" pitchFamily="34" charset="0"/>
                <a:ea typeface="ui-sans-serif" pitchFamily="34" charset="-122"/>
                <a:cs typeface="ui-sans-serif" pitchFamily="34" charset="-120"/>
              </a:rPr>
              <a:t>Expansion</a:t>
            </a:r>
            <a:endParaRPr lang="en-US" sz="1200" dirty="0">
              <a:solidFill>
                <a:schemeClr val="bg1"/>
              </a:solidFill>
            </a:endParaRPr>
          </a:p>
        </p:txBody>
      </p:sp>
      <p:sp>
        <p:nvSpPr>
          <p:cNvPr id="76" name="Text 65"/>
          <p:cNvSpPr txBox="1"/>
          <p:nvPr/>
        </p:nvSpPr>
        <p:spPr>
          <a:xfrm>
            <a:off x="8448571" y="6094449"/>
            <a:ext cx="2100377" cy="34290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Modular panels enable 250m² of additional usable space</a:t>
            </a:r>
            <a:endParaRPr lang="en-US" sz="1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duotone>
              <a:schemeClr val="accent2">
                <a:shade val="45000"/>
                <a:satMod val="135000"/>
              </a:schemeClr>
              <a:prstClr val="white"/>
            </a:duotone>
          </a:blip>
          <a:srcRect/>
          <a:stretch/>
        </p:blipFill>
        <p:spPr>
          <a:xfrm>
            <a:off x="11434572" y="1181405"/>
            <a:ext cx="152705" cy="152705"/>
          </a:xfrm>
          <a:prstGeom prst="rect">
            <a:avLst/>
          </a:prstGeom>
        </p:spPr>
      </p:pic>
      <p:sp>
        <p:nvSpPr>
          <p:cNvPr id="13" name="Shape 9"/>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17" name="Shape 11"/>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21/25</a:t>
            </a:r>
            <a:endParaRPr lang="en-US" sz="1000" dirty="0"/>
          </a:p>
        </p:txBody>
      </p:sp>
      <p:sp>
        <p:nvSpPr>
          <p:cNvPr id="23" name="Text 16"/>
          <p:cNvSpPr txBox="1"/>
          <p:nvPr/>
        </p:nvSpPr>
        <p:spPr>
          <a:xfrm>
            <a:off x="381305" y="733349"/>
            <a:ext cx="4800600"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System Impact Assessment</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2018995"/>
          </a:xfrm>
          <a:prstGeom prst="rect">
            <a:avLst/>
          </a:prstGeom>
          <a:solidFill>
            <a:srgbClr val="141414">
              <a:alpha val="70000"/>
            </a:srgbClr>
          </a:solidFill>
          <a:ln/>
        </p:spPr>
      </p:sp>
      <p:sp>
        <p:nvSpPr>
          <p:cNvPr id="26" name="Shape 19"/>
          <p:cNvSpPr/>
          <p:nvPr/>
        </p:nvSpPr>
        <p:spPr>
          <a:xfrm>
            <a:off x="381305" y="1485900"/>
            <a:ext cx="28346" cy="2018995"/>
          </a:xfrm>
          <a:prstGeom prst="rect">
            <a:avLst/>
          </a:prstGeom>
          <a:solidFill>
            <a:srgbClr val="FF6832"/>
          </a:solidFill>
          <a:ln/>
        </p:spPr>
      </p:sp>
      <p:sp>
        <p:nvSpPr>
          <p:cNvPr id="27" name="Text 20"/>
          <p:cNvSpPr txBox="1"/>
          <p:nvPr/>
        </p:nvSpPr>
        <p:spPr>
          <a:xfrm>
            <a:off x="562356" y="1657807"/>
            <a:ext cx="20482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Resource Savings</a:t>
            </a:r>
            <a:endParaRPr lang="en-US" sz="1500" dirty="0"/>
          </a:p>
        </p:txBody>
      </p:sp>
      <p:sp>
        <p:nvSpPr>
          <p:cNvPr id="28" name="Text 21"/>
          <p:cNvSpPr txBox="1"/>
          <p:nvPr/>
        </p:nvSpPr>
        <p:spPr>
          <a:xfrm>
            <a:off x="562356" y="2000707"/>
            <a:ext cx="4591202"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Mass Reduction: 12,600 kg recovered for 8-person crew over 3 years</a:t>
            </a:r>
            <a:endParaRPr lang="en-US" sz="1200" dirty="0"/>
          </a:p>
        </p:txBody>
      </p:sp>
      <p:sp>
        <p:nvSpPr>
          <p:cNvPr id="29" name="Text 22"/>
          <p:cNvSpPr txBox="1"/>
          <p:nvPr/>
        </p:nvSpPr>
        <p:spPr>
          <a:xfrm>
            <a:off x="771754" y="2457907"/>
            <a:ext cx="39529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Volume Optimization: 40% habitat space recovery</a:t>
            </a:r>
            <a:endParaRPr lang="en-US" sz="1200" dirty="0"/>
          </a:p>
        </p:txBody>
      </p:sp>
      <p:sp>
        <p:nvSpPr>
          <p:cNvPr id="30" name="Text 23"/>
          <p:cNvSpPr txBox="1"/>
          <p:nvPr/>
        </p:nvSpPr>
        <p:spPr>
          <a:xfrm>
            <a:off x="771754" y="2686507"/>
            <a:ext cx="44485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Energy Recovery: 15-20% energy recapture via pyrolysis</a:t>
            </a:r>
            <a:endParaRPr lang="en-US" sz="1200" dirty="0"/>
          </a:p>
        </p:txBody>
      </p:sp>
      <p:sp>
        <p:nvSpPr>
          <p:cNvPr id="31" name="Text 24"/>
          <p:cNvSpPr txBox="1"/>
          <p:nvPr/>
        </p:nvSpPr>
        <p:spPr>
          <a:xfrm>
            <a:off x="562356" y="2915107"/>
            <a:ext cx="4163263"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Water Conservation: 98% recycling efficiency with minimal processing water</a:t>
            </a:r>
            <a:endParaRPr lang="en-US" sz="1200" dirty="0"/>
          </a:p>
        </p:txBody>
      </p:sp>
      <p:sp>
        <p:nvSpPr>
          <p:cNvPr id="32" name="Shape 25"/>
          <p:cNvSpPr/>
          <p:nvPr/>
        </p:nvSpPr>
        <p:spPr>
          <a:xfrm>
            <a:off x="381305" y="3733495"/>
            <a:ext cx="4914900" cy="2018995"/>
          </a:xfrm>
          <a:prstGeom prst="rect">
            <a:avLst/>
          </a:prstGeom>
          <a:solidFill>
            <a:srgbClr val="141414">
              <a:alpha val="70000"/>
            </a:srgbClr>
          </a:solidFill>
          <a:ln/>
        </p:spPr>
      </p:sp>
      <p:sp>
        <p:nvSpPr>
          <p:cNvPr id="33" name="Shape 26"/>
          <p:cNvSpPr/>
          <p:nvPr/>
        </p:nvSpPr>
        <p:spPr>
          <a:xfrm>
            <a:off x="381305" y="3733495"/>
            <a:ext cx="28346" cy="2018995"/>
          </a:xfrm>
          <a:prstGeom prst="rect">
            <a:avLst/>
          </a:prstGeom>
          <a:solidFill>
            <a:srgbClr val="FF6832"/>
          </a:solidFill>
          <a:ln/>
        </p:spPr>
      </p:sp>
      <p:sp>
        <p:nvSpPr>
          <p:cNvPr id="34" name="Text 27"/>
          <p:cNvSpPr txBox="1"/>
          <p:nvPr/>
        </p:nvSpPr>
        <p:spPr>
          <a:xfrm>
            <a:off x="562356" y="3905402"/>
            <a:ext cx="230520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Mission Enablement</a:t>
            </a:r>
            <a:endParaRPr lang="en-US" sz="1500" dirty="0"/>
          </a:p>
        </p:txBody>
      </p:sp>
      <p:sp>
        <p:nvSpPr>
          <p:cNvPr id="35" name="Text 28"/>
          <p:cNvSpPr txBox="1"/>
          <p:nvPr/>
        </p:nvSpPr>
        <p:spPr>
          <a:xfrm>
            <a:off x="771754" y="4248302"/>
            <a:ext cx="32296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Extended mission duration by up to 30%</a:t>
            </a:r>
            <a:endParaRPr lang="en-US" sz="1200" dirty="0"/>
          </a:p>
        </p:txBody>
      </p:sp>
      <p:sp>
        <p:nvSpPr>
          <p:cNvPr id="36" name="Text 29"/>
          <p:cNvSpPr txBox="1"/>
          <p:nvPr/>
        </p:nvSpPr>
        <p:spPr>
          <a:xfrm>
            <a:off x="771754" y="4476902"/>
            <a:ext cx="40389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Enhanced habitat sustainability and self-sufficiency</a:t>
            </a:r>
            <a:endParaRPr lang="en-US" sz="1200" dirty="0"/>
          </a:p>
        </p:txBody>
      </p:sp>
      <p:sp>
        <p:nvSpPr>
          <p:cNvPr id="37" name="Text 30"/>
          <p:cNvSpPr txBox="1"/>
          <p:nvPr/>
        </p:nvSpPr>
        <p:spPr>
          <a:xfrm>
            <a:off x="771754" y="4705502"/>
            <a:ext cx="44677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Improved crew safety through rapid parts manufacturing</a:t>
            </a:r>
            <a:endParaRPr lang="en-US" sz="1200" dirty="0"/>
          </a:p>
        </p:txBody>
      </p:sp>
      <p:sp>
        <p:nvSpPr>
          <p:cNvPr id="38" name="Text 31"/>
          <p:cNvSpPr txBox="1"/>
          <p:nvPr/>
        </p:nvSpPr>
        <p:spPr>
          <a:xfrm>
            <a:off x="771754" y="4934102"/>
            <a:ext cx="34198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Reduced dependency on resupply missions</a:t>
            </a:r>
            <a:endParaRPr lang="en-US" sz="1200" dirty="0"/>
          </a:p>
        </p:txBody>
      </p:sp>
      <p:sp>
        <p:nvSpPr>
          <p:cNvPr id="39" name="Text 32"/>
          <p:cNvSpPr txBox="1"/>
          <p:nvPr/>
        </p:nvSpPr>
        <p:spPr>
          <a:xfrm>
            <a:off x="562356" y="5162702"/>
            <a:ext cx="4620463"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Testing ground for circular economy principles for future settlements</a:t>
            </a:r>
            <a:endParaRPr lang="en-US" sz="1200" dirty="0"/>
          </a:p>
        </p:txBody>
      </p:sp>
      <p:sp>
        <p:nvSpPr>
          <p:cNvPr id="40" name="Shape 33"/>
          <p:cNvSpPr/>
          <p:nvPr/>
        </p:nvSpPr>
        <p:spPr>
          <a:xfrm>
            <a:off x="5753405" y="1485900"/>
            <a:ext cx="4914900" cy="4610405"/>
          </a:xfrm>
          <a:prstGeom prst="rect">
            <a:avLst/>
          </a:prstGeom>
          <a:solidFill>
            <a:srgbClr val="141414">
              <a:alpha val="70000"/>
            </a:srgbClr>
          </a:solidFill>
          <a:ln w="12700">
            <a:solidFill>
              <a:srgbClr val="FF6432">
                <a:alpha val="40000"/>
              </a:srgbClr>
            </a:solidFill>
            <a:prstDash val="solid"/>
          </a:ln>
        </p:spPr>
      </p:sp>
      <p:sp>
        <p:nvSpPr>
          <p:cNvPr id="41" name="Shape 34"/>
          <p:cNvSpPr/>
          <p:nvPr/>
        </p:nvSpPr>
        <p:spPr>
          <a:xfrm>
            <a:off x="5762549" y="1914754"/>
            <a:ext cx="4895698" cy="9144"/>
          </a:xfrm>
          <a:prstGeom prst="rect">
            <a:avLst/>
          </a:prstGeom>
          <a:solidFill>
            <a:srgbClr val="E5E7EB"/>
          </a:solidFill>
          <a:ln/>
        </p:spPr>
      </p:sp>
      <p:sp>
        <p:nvSpPr>
          <p:cNvPr id="42" name="Text 35"/>
          <p:cNvSpPr txBox="1"/>
          <p:nvPr/>
        </p:nvSpPr>
        <p:spPr>
          <a:xfrm>
            <a:off x="5876849" y="1628546"/>
            <a:ext cx="1862633" cy="152705"/>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SUSTAINABILITY METRICS</a:t>
            </a:r>
            <a:endParaRPr lang="en-US" sz="1000" dirty="0"/>
          </a:p>
        </p:txBody>
      </p:sp>
      <p:sp>
        <p:nvSpPr>
          <p:cNvPr id="43" name="Text 36"/>
          <p:cNvSpPr txBox="1"/>
          <p:nvPr/>
        </p:nvSpPr>
        <p:spPr>
          <a:xfrm>
            <a:off x="5915254" y="2095805"/>
            <a:ext cx="2681935"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Waste Reduction &amp; Resource Recovery</a:t>
            </a:r>
            <a:endParaRPr lang="en-US" sz="1000" dirty="0"/>
          </a:p>
        </p:txBody>
      </p:sp>
      <p:pic>
        <p:nvPicPr>
          <p:cNvPr id="44" name="Image 5" descr="preencoded.png"/>
          <p:cNvPicPr>
            <a:picLocks noChangeAspect="1"/>
          </p:cNvPicPr>
          <p:nvPr/>
        </p:nvPicPr>
        <p:blipFill>
          <a:blip r:embed="rId8"/>
          <a:srcRect l="-14" r="-14"/>
          <a:stretch/>
        </p:blipFill>
        <p:spPr>
          <a:xfrm>
            <a:off x="5915254" y="2343607"/>
            <a:ext cx="4591202" cy="1218895"/>
          </a:xfrm>
          <a:prstGeom prst="rect">
            <a:avLst/>
          </a:prstGeom>
        </p:spPr>
      </p:pic>
      <p:sp>
        <p:nvSpPr>
          <p:cNvPr id="45" name="Text 37"/>
          <p:cNvSpPr txBox="1"/>
          <p:nvPr/>
        </p:nvSpPr>
        <p:spPr>
          <a:xfrm>
            <a:off x="5915254" y="3733495"/>
            <a:ext cx="2052828"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Environmental Impact Rating</a:t>
            </a:r>
            <a:endParaRPr lang="en-US" sz="1000" dirty="0"/>
          </a:p>
        </p:txBody>
      </p:sp>
      <p:sp>
        <p:nvSpPr>
          <p:cNvPr id="46" name="Shape 38"/>
          <p:cNvSpPr/>
          <p:nvPr/>
        </p:nvSpPr>
        <p:spPr>
          <a:xfrm>
            <a:off x="5915254" y="4000500"/>
            <a:ext cx="4153205" cy="190195"/>
          </a:xfrm>
          <a:prstGeom prst="roundRect">
            <a:avLst>
              <a:gd name="adj" fmla="val 480770"/>
            </a:avLst>
          </a:prstGeom>
          <a:solidFill>
            <a:srgbClr val="374151"/>
          </a:solidFill>
          <a:ln/>
        </p:spPr>
      </p:sp>
      <p:sp>
        <p:nvSpPr>
          <p:cNvPr id="47" name="Shape 39"/>
          <p:cNvSpPr/>
          <p:nvPr/>
        </p:nvSpPr>
        <p:spPr>
          <a:xfrm>
            <a:off x="5915254" y="4000500"/>
            <a:ext cx="3819449" cy="190195"/>
          </a:xfrm>
          <a:prstGeom prst="roundRect">
            <a:avLst>
              <a:gd name="adj" fmla="val 480770"/>
            </a:avLst>
          </a:prstGeom>
          <a:solidFill>
            <a:srgbClr val="10B981"/>
          </a:solidFill>
          <a:ln/>
        </p:spPr>
      </p:sp>
      <p:sp>
        <p:nvSpPr>
          <p:cNvPr id="48" name="Text 40"/>
          <p:cNvSpPr txBox="1"/>
          <p:nvPr/>
        </p:nvSpPr>
        <p:spPr>
          <a:xfrm>
            <a:off x="10141610" y="4000500"/>
            <a:ext cx="486461" cy="181051"/>
          </a:xfrm>
          <a:prstGeom prst="rect">
            <a:avLst/>
          </a:prstGeom>
          <a:noFill/>
          <a:ln/>
        </p:spPr>
        <p:txBody>
          <a:bodyPr wrap="square" lIns="0" tIns="0" rIns="0" bIns="0" rtlCol="0" anchor="ctr"/>
          <a:lstStyle/>
          <a:p>
            <a:pPr marL="0" indent="0" algn="l">
              <a:buNone/>
            </a:pPr>
            <a:r>
              <a:rPr lang="en-US" sz="1200" b="1" dirty="0">
                <a:solidFill>
                  <a:srgbClr val="34D399"/>
                </a:solidFill>
                <a:latin typeface="ui-sans-serif" pitchFamily="34" charset="0"/>
                <a:ea typeface="ui-sans-serif" pitchFamily="34" charset="-122"/>
                <a:cs typeface="ui-sans-serif" pitchFamily="34" charset="-120"/>
              </a:rPr>
              <a:t>92%</a:t>
            </a:r>
            <a:endParaRPr lang="en-US" sz="1200" dirty="0"/>
          </a:p>
        </p:txBody>
      </p:sp>
      <p:sp>
        <p:nvSpPr>
          <p:cNvPr id="49" name="Text 41"/>
          <p:cNvSpPr txBox="1"/>
          <p:nvPr/>
        </p:nvSpPr>
        <p:spPr>
          <a:xfrm>
            <a:off x="5915254" y="4257446"/>
            <a:ext cx="3152851" cy="133502"/>
          </a:xfrm>
          <a:prstGeom prst="rect">
            <a:avLst/>
          </a:prstGeom>
          <a:noFill/>
          <a:ln/>
        </p:spPr>
        <p:txBody>
          <a:bodyPr wrap="square" lIns="0" tIns="0" rIns="0" bIns="0" rtlCol="0" anchor="ctr"/>
          <a:lstStyle/>
          <a:p>
            <a:pPr marL="0" indent="0" algn="l">
              <a:buNone/>
            </a:pPr>
            <a:r>
              <a:rPr lang="en-US" sz="900" dirty="0">
                <a:solidFill>
                  <a:srgbClr val="9CA3AF"/>
                </a:solidFill>
                <a:latin typeface="ui-sans-serif" pitchFamily="34" charset="0"/>
                <a:ea typeface="ui-sans-serif" pitchFamily="34" charset="-122"/>
                <a:cs typeface="ui-sans-serif" pitchFamily="34" charset="-120"/>
              </a:rPr>
              <a:t>Superior to standard waste disposal methods by 92%</a:t>
            </a:r>
            <a:endParaRPr lang="en-US" sz="900" dirty="0"/>
          </a:p>
        </p:txBody>
      </p:sp>
      <p:sp>
        <p:nvSpPr>
          <p:cNvPr id="50" name="Text 42"/>
          <p:cNvSpPr txBox="1"/>
          <p:nvPr/>
        </p:nvSpPr>
        <p:spPr>
          <a:xfrm>
            <a:off x="5915254" y="4572000"/>
            <a:ext cx="1662379"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Long-term ROI Analysis</a:t>
            </a:r>
            <a:endParaRPr lang="en-US" sz="1000" dirty="0"/>
          </a:p>
        </p:txBody>
      </p:sp>
      <p:sp>
        <p:nvSpPr>
          <p:cNvPr id="51" name="Text 43"/>
          <p:cNvSpPr txBox="1"/>
          <p:nvPr/>
        </p:nvSpPr>
        <p:spPr>
          <a:xfrm>
            <a:off x="6120994" y="5009998"/>
            <a:ext cx="400507" cy="228600"/>
          </a:xfrm>
          <a:prstGeom prst="rect">
            <a:avLst/>
          </a:prstGeom>
          <a:noFill/>
          <a:ln/>
        </p:spPr>
        <p:txBody>
          <a:bodyPr wrap="square" lIns="0" tIns="0" rIns="0" bIns="0" rtlCol="0" anchor="ctr"/>
          <a:lstStyle/>
          <a:p>
            <a:pPr marL="0" indent="0" algn="ctr">
              <a:buNone/>
            </a:pPr>
            <a:r>
              <a:rPr lang="en-US" sz="1500" b="1" dirty="0">
                <a:solidFill>
                  <a:srgbClr val="FFFFFF"/>
                </a:solidFill>
                <a:latin typeface="ui-sans-serif" pitchFamily="34" charset="0"/>
                <a:ea typeface="ui-sans-serif" pitchFamily="34" charset="-122"/>
                <a:cs typeface="ui-sans-serif" pitchFamily="34" charset="-120"/>
              </a:rPr>
              <a:t>4x</a:t>
            </a:r>
            <a:endParaRPr lang="en-US" sz="1500" dirty="0"/>
          </a:p>
        </p:txBody>
      </p:sp>
      <p:sp>
        <p:nvSpPr>
          <p:cNvPr id="52" name="Text 44"/>
          <p:cNvSpPr txBox="1"/>
          <p:nvPr/>
        </p:nvSpPr>
        <p:spPr>
          <a:xfrm>
            <a:off x="5943600" y="5486400"/>
            <a:ext cx="719633"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Resource</a:t>
            </a:r>
            <a:endParaRPr lang="en-US" sz="1000" dirty="0"/>
          </a:p>
        </p:txBody>
      </p:sp>
      <p:sp>
        <p:nvSpPr>
          <p:cNvPr id="53" name="Text 45"/>
          <p:cNvSpPr txBox="1"/>
          <p:nvPr/>
        </p:nvSpPr>
        <p:spPr>
          <a:xfrm>
            <a:off x="5915254" y="5676595"/>
            <a:ext cx="776326"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Utilization</a:t>
            </a:r>
            <a:endParaRPr lang="en-US" sz="1000" dirty="0"/>
          </a:p>
        </p:txBody>
      </p:sp>
      <p:sp>
        <p:nvSpPr>
          <p:cNvPr id="54" name="Shape 46"/>
          <p:cNvSpPr/>
          <p:nvPr/>
        </p:nvSpPr>
        <p:spPr>
          <a:xfrm>
            <a:off x="7895844" y="4819802"/>
            <a:ext cx="609905" cy="609905"/>
          </a:xfrm>
          <a:prstGeom prst="roundRect">
            <a:avLst>
              <a:gd name="adj" fmla="val 149925"/>
            </a:avLst>
          </a:prstGeom>
          <a:solidFill>
            <a:srgbClr val="1D4ED8"/>
          </a:solidFill>
          <a:ln/>
        </p:spPr>
      </p:sp>
      <p:sp>
        <p:nvSpPr>
          <p:cNvPr id="55" name="Text 47"/>
          <p:cNvSpPr txBox="1"/>
          <p:nvPr/>
        </p:nvSpPr>
        <p:spPr>
          <a:xfrm>
            <a:off x="8073238" y="5009998"/>
            <a:ext cx="400507" cy="228600"/>
          </a:xfrm>
          <a:prstGeom prst="rect">
            <a:avLst/>
          </a:prstGeom>
          <a:noFill/>
          <a:ln/>
        </p:spPr>
        <p:txBody>
          <a:bodyPr wrap="square" lIns="0" tIns="0" rIns="0" bIns="0" rtlCol="0" anchor="ctr"/>
          <a:lstStyle/>
          <a:p>
            <a:pPr marL="0" indent="0" algn="ctr">
              <a:buNone/>
            </a:pPr>
            <a:r>
              <a:rPr lang="en-US" sz="1500" b="1" dirty="0">
                <a:solidFill>
                  <a:srgbClr val="FFFFFF"/>
                </a:solidFill>
                <a:latin typeface="ui-sans-serif" pitchFamily="34" charset="0"/>
                <a:ea typeface="ui-sans-serif" pitchFamily="34" charset="-122"/>
                <a:cs typeface="ui-sans-serif" pitchFamily="34" charset="-120"/>
              </a:rPr>
              <a:t>6x</a:t>
            </a:r>
            <a:endParaRPr lang="en-US" sz="1500" dirty="0"/>
          </a:p>
        </p:txBody>
      </p:sp>
      <p:sp>
        <p:nvSpPr>
          <p:cNvPr id="56" name="Text 48"/>
          <p:cNvSpPr txBox="1"/>
          <p:nvPr/>
        </p:nvSpPr>
        <p:spPr>
          <a:xfrm>
            <a:off x="7953451" y="5486400"/>
            <a:ext cx="596189"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Mission</a:t>
            </a:r>
            <a:endParaRPr lang="en-US" sz="1000" dirty="0"/>
          </a:p>
        </p:txBody>
      </p:sp>
      <p:sp>
        <p:nvSpPr>
          <p:cNvPr id="57" name="Text 49"/>
          <p:cNvSpPr txBox="1"/>
          <p:nvPr/>
        </p:nvSpPr>
        <p:spPr>
          <a:xfrm>
            <a:off x="7873898" y="5676595"/>
            <a:ext cx="758038"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Extension</a:t>
            </a:r>
            <a:endParaRPr lang="en-US" sz="1000" dirty="0"/>
          </a:p>
        </p:txBody>
      </p:sp>
      <p:sp>
        <p:nvSpPr>
          <p:cNvPr id="58" name="Shape 50"/>
          <p:cNvSpPr/>
          <p:nvPr/>
        </p:nvSpPr>
        <p:spPr>
          <a:xfrm>
            <a:off x="9857232" y="4819802"/>
            <a:ext cx="609905" cy="609905"/>
          </a:xfrm>
          <a:prstGeom prst="roundRect">
            <a:avLst>
              <a:gd name="adj" fmla="val 149925"/>
            </a:avLst>
          </a:prstGeom>
          <a:solidFill>
            <a:srgbClr val="047857"/>
          </a:solidFill>
          <a:ln/>
        </p:spPr>
      </p:sp>
      <p:sp>
        <p:nvSpPr>
          <p:cNvPr id="59" name="Text 51"/>
          <p:cNvSpPr txBox="1"/>
          <p:nvPr/>
        </p:nvSpPr>
        <p:spPr>
          <a:xfrm>
            <a:off x="10034626" y="5009998"/>
            <a:ext cx="400507" cy="228600"/>
          </a:xfrm>
          <a:prstGeom prst="rect">
            <a:avLst/>
          </a:prstGeom>
          <a:noFill/>
          <a:ln/>
        </p:spPr>
        <p:txBody>
          <a:bodyPr wrap="square" lIns="0" tIns="0" rIns="0" bIns="0" rtlCol="0" anchor="ctr"/>
          <a:lstStyle/>
          <a:p>
            <a:pPr marL="0" indent="0" algn="ctr">
              <a:buNone/>
            </a:pPr>
            <a:r>
              <a:rPr lang="en-US" sz="1500" b="1" dirty="0">
                <a:solidFill>
                  <a:srgbClr val="FFFFFF"/>
                </a:solidFill>
                <a:latin typeface="ui-sans-serif" pitchFamily="34" charset="0"/>
                <a:ea typeface="ui-sans-serif" pitchFamily="34" charset="-122"/>
                <a:cs typeface="ui-sans-serif" pitchFamily="34" charset="-120"/>
              </a:rPr>
              <a:t>8x</a:t>
            </a:r>
            <a:endParaRPr lang="en-US" sz="1500" dirty="0"/>
          </a:p>
        </p:txBody>
      </p:sp>
      <p:sp>
        <p:nvSpPr>
          <p:cNvPr id="60" name="Text 52"/>
          <p:cNvSpPr txBox="1"/>
          <p:nvPr/>
        </p:nvSpPr>
        <p:spPr>
          <a:xfrm>
            <a:off x="9817913" y="5486400"/>
            <a:ext cx="795528"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Long-term</a:t>
            </a:r>
            <a:endParaRPr lang="en-US" sz="1000" dirty="0"/>
          </a:p>
        </p:txBody>
      </p:sp>
      <p:sp>
        <p:nvSpPr>
          <p:cNvPr id="61" name="Text 53"/>
          <p:cNvSpPr txBox="1"/>
          <p:nvPr/>
        </p:nvSpPr>
        <p:spPr>
          <a:xfrm>
            <a:off x="9978847" y="5676595"/>
            <a:ext cx="471830"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Value</a:t>
            </a:r>
            <a:endParaRPr lang="en-US" sz="1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162288" y="181051"/>
            <a:ext cx="2910535"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FUTURE PHASE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13" name="Shape 9"/>
          <p:cNvSpPr/>
          <p:nvPr/>
        </p:nvSpPr>
        <p:spPr>
          <a:xfrm>
            <a:off x="11330330" y="1772107"/>
            <a:ext cx="362102" cy="400507"/>
          </a:xfrm>
          <a:prstGeom prst="roundRect">
            <a:avLst>
              <a:gd name="adj" fmla="val 252526"/>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t="-180" b="-180"/>
          <a:stretch/>
        </p:blipFill>
        <p:spPr>
          <a:xfrm>
            <a:off x="11415370" y="1886407"/>
            <a:ext cx="190195" cy="152705"/>
          </a:xfrm>
          <a:prstGeom prst="rect">
            <a:avLst/>
          </a:prstGeom>
        </p:spPr>
      </p:pic>
      <p:sp>
        <p:nvSpPr>
          <p:cNvPr id="15" name="Shape 10"/>
          <p:cNvSpPr/>
          <p:nvPr/>
        </p:nvSpPr>
        <p:spPr>
          <a:xfrm>
            <a:off x="11330330" y="2476195"/>
            <a:ext cx="362102" cy="400507"/>
          </a:xfrm>
          <a:prstGeom prst="roundRect">
            <a:avLst>
              <a:gd name="adj" fmla="val 252526"/>
            </a:avLst>
          </a:prstGeom>
          <a:ln/>
        </p:spPr>
        <p:style>
          <a:lnRef idx="2">
            <a:schemeClr val="dk1"/>
          </a:lnRef>
          <a:fillRef idx="1">
            <a:schemeClr val="lt1"/>
          </a:fillRef>
          <a:effectRef idx="0">
            <a:schemeClr val="dk1"/>
          </a:effectRef>
          <a:fontRef idx="minor">
            <a:schemeClr val="dk1"/>
          </a:fontRef>
        </p:style>
      </p:sp>
      <p:pic>
        <p:nvPicPr>
          <p:cNvPr id="16" name="Image 3" descr="preencoded.png"/>
          <p:cNvPicPr>
            <a:picLocks noChangeAspect="1"/>
          </p:cNvPicPr>
          <p:nvPr/>
        </p:nvPicPr>
        <p:blipFill>
          <a:blip r:embed="rId6"/>
          <a:srcRect t="-180" b="-180"/>
          <a:stretch/>
        </p:blipFill>
        <p:spPr>
          <a:xfrm>
            <a:off x="11415370" y="2590495"/>
            <a:ext cx="190195" cy="152705"/>
          </a:xfrm>
          <a:prstGeom prst="rect">
            <a:avLst/>
          </a:prstGeom>
        </p:spPr>
      </p:pic>
      <p:sp>
        <p:nvSpPr>
          <p:cNvPr id="17" name="Shape 11"/>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22/25</a:t>
            </a:r>
            <a:endParaRPr lang="en-US" sz="1000" dirty="0"/>
          </a:p>
        </p:txBody>
      </p:sp>
      <p:sp>
        <p:nvSpPr>
          <p:cNvPr id="23" name="Text 16"/>
          <p:cNvSpPr txBox="1"/>
          <p:nvPr/>
        </p:nvSpPr>
        <p:spPr>
          <a:xfrm>
            <a:off x="381305" y="733349"/>
            <a:ext cx="8686800"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Futuristic Expansion: Toward Full Circular Economy</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561795"/>
          </a:xfrm>
          <a:prstGeom prst="rect">
            <a:avLst/>
          </a:prstGeom>
          <a:solidFill>
            <a:srgbClr val="141414">
              <a:alpha val="70000"/>
            </a:srgbClr>
          </a:solidFill>
          <a:ln/>
        </p:spPr>
      </p:sp>
      <p:sp>
        <p:nvSpPr>
          <p:cNvPr id="26" name="Shape 19"/>
          <p:cNvSpPr/>
          <p:nvPr/>
        </p:nvSpPr>
        <p:spPr>
          <a:xfrm>
            <a:off x="381305" y="1485900"/>
            <a:ext cx="28346" cy="1561795"/>
          </a:xfrm>
          <a:prstGeom prst="rect">
            <a:avLst/>
          </a:prstGeom>
          <a:solidFill>
            <a:srgbClr val="FF6832"/>
          </a:solidFill>
          <a:ln/>
        </p:spPr>
      </p:sp>
      <p:sp>
        <p:nvSpPr>
          <p:cNvPr id="27" name="Text 20"/>
          <p:cNvSpPr txBox="1"/>
          <p:nvPr/>
        </p:nvSpPr>
        <p:spPr>
          <a:xfrm>
            <a:off x="562356" y="1657807"/>
            <a:ext cx="26197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Colony-Scale Recycling</a:t>
            </a:r>
            <a:endParaRPr lang="en-US" sz="1500" dirty="0"/>
          </a:p>
        </p:txBody>
      </p:sp>
      <p:sp>
        <p:nvSpPr>
          <p:cNvPr id="28" name="Text 21"/>
          <p:cNvSpPr txBox="1"/>
          <p:nvPr/>
        </p:nvSpPr>
        <p:spPr>
          <a:xfrm>
            <a:off x="562356" y="2000707"/>
            <a:ext cx="4391863"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As Mars settlements grow from initial habitats to full colonies, recycling systems will scale proportionally, integrating multiple processing modules into networked hubs that can handle increasing waste volumes.</a:t>
            </a:r>
            <a:endParaRPr lang="en-US" sz="1200" dirty="0"/>
          </a:p>
        </p:txBody>
      </p:sp>
      <p:sp>
        <p:nvSpPr>
          <p:cNvPr id="29" name="Shape 22"/>
          <p:cNvSpPr/>
          <p:nvPr/>
        </p:nvSpPr>
        <p:spPr>
          <a:xfrm>
            <a:off x="381305" y="3276295"/>
            <a:ext cx="4914900" cy="1561795"/>
          </a:xfrm>
          <a:prstGeom prst="rect">
            <a:avLst/>
          </a:prstGeom>
          <a:solidFill>
            <a:srgbClr val="141414">
              <a:alpha val="70000"/>
            </a:srgbClr>
          </a:solidFill>
          <a:ln/>
        </p:spPr>
      </p:sp>
      <p:sp>
        <p:nvSpPr>
          <p:cNvPr id="30" name="Shape 23"/>
          <p:cNvSpPr/>
          <p:nvPr/>
        </p:nvSpPr>
        <p:spPr>
          <a:xfrm>
            <a:off x="381305" y="3276295"/>
            <a:ext cx="28346" cy="1561795"/>
          </a:xfrm>
          <a:prstGeom prst="rect">
            <a:avLst/>
          </a:prstGeom>
          <a:solidFill>
            <a:srgbClr val="FF6832"/>
          </a:solidFill>
          <a:ln/>
        </p:spPr>
      </p:sp>
      <p:sp>
        <p:nvSpPr>
          <p:cNvPr id="31" name="Text 24"/>
          <p:cNvSpPr txBox="1"/>
          <p:nvPr/>
        </p:nvSpPr>
        <p:spPr>
          <a:xfrm>
            <a:off x="562356" y="3448202"/>
            <a:ext cx="2524658"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Advanced Automation</a:t>
            </a:r>
            <a:endParaRPr lang="en-US" sz="1500" dirty="0"/>
          </a:p>
        </p:txBody>
      </p:sp>
      <p:sp>
        <p:nvSpPr>
          <p:cNvPr id="32" name="Text 25"/>
          <p:cNvSpPr txBox="1"/>
          <p:nvPr/>
        </p:nvSpPr>
        <p:spPr>
          <a:xfrm>
            <a:off x="771754" y="3791102"/>
            <a:ext cx="31245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AI-powered sorting with machine vision</a:t>
            </a:r>
            <a:endParaRPr lang="en-US" sz="1200" dirty="0"/>
          </a:p>
        </p:txBody>
      </p:sp>
      <p:sp>
        <p:nvSpPr>
          <p:cNvPr id="33" name="Text 26"/>
          <p:cNvSpPr txBox="1"/>
          <p:nvPr/>
        </p:nvSpPr>
        <p:spPr>
          <a:xfrm>
            <a:off x="771754" y="4019702"/>
            <a:ext cx="31912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Robotic handling of hazardous materials</a:t>
            </a:r>
            <a:endParaRPr lang="en-US" sz="1200" dirty="0"/>
          </a:p>
        </p:txBody>
      </p:sp>
      <p:sp>
        <p:nvSpPr>
          <p:cNvPr id="34" name="Text 27"/>
          <p:cNvSpPr txBox="1"/>
          <p:nvPr/>
        </p:nvSpPr>
        <p:spPr>
          <a:xfrm>
            <a:off x="771754" y="4248302"/>
            <a:ext cx="2905963"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Self-optimizing pyrolysis parameters</a:t>
            </a:r>
            <a:endParaRPr lang="en-US" sz="1200" dirty="0"/>
          </a:p>
        </p:txBody>
      </p:sp>
      <p:sp>
        <p:nvSpPr>
          <p:cNvPr id="35" name="Text 28"/>
          <p:cNvSpPr txBox="1"/>
          <p:nvPr/>
        </p:nvSpPr>
        <p:spPr>
          <a:xfrm>
            <a:off x="771754" y="4476902"/>
            <a:ext cx="27816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Predictive maintenance algorithms</a:t>
            </a:r>
            <a:endParaRPr lang="en-US" sz="1200" dirty="0"/>
          </a:p>
        </p:txBody>
      </p:sp>
      <p:sp>
        <p:nvSpPr>
          <p:cNvPr id="36" name="Shape 29"/>
          <p:cNvSpPr/>
          <p:nvPr/>
        </p:nvSpPr>
        <p:spPr>
          <a:xfrm>
            <a:off x="381305" y="5067606"/>
            <a:ext cx="4914900" cy="1320396"/>
          </a:xfrm>
          <a:prstGeom prst="rect">
            <a:avLst/>
          </a:prstGeom>
          <a:solidFill>
            <a:srgbClr val="141414">
              <a:alpha val="70000"/>
            </a:srgbClr>
          </a:solidFill>
          <a:ln/>
        </p:spPr>
      </p:sp>
      <p:sp>
        <p:nvSpPr>
          <p:cNvPr id="37" name="Shape 30"/>
          <p:cNvSpPr/>
          <p:nvPr/>
        </p:nvSpPr>
        <p:spPr>
          <a:xfrm flipH="1">
            <a:off x="335586" y="5067605"/>
            <a:ext cx="45719" cy="1209753"/>
          </a:xfrm>
          <a:prstGeom prst="rect">
            <a:avLst/>
          </a:prstGeom>
          <a:solidFill>
            <a:srgbClr val="FF6832"/>
          </a:solidFill>
          <a:ln/>
        </p:spPr>
      </p:sp>
      <p:sp>
        <p:nvSpPr>
          <p:cNvPr id="38" name="Text 31"/>
          <p:cNvSpPr txBox="1"/>
          <p:nvPr/>
        </p:nvSpPr>
        <p:spPr>
          <a:xfrm>
            <a:off x="562356" y="5238598"/>
            <a:ext cx="246705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Integration with ISRU</a:t>
            </a:r>
            <a:endParaRPr lang="en-US" sz="1500" dirty="0"/>
          </a:p>
        </p:txBody>
      </p:sp>
      <p:sp>
        <p:nvSpPr>
          <p:cNvPr id="39" name="Text 32"/>
          <p:cNvSpPr txBox="1"/>
          <p:nvPr/>
        </p:nvSpPr>
        <p:spPr>
          <a:xfrm>
            <a:off x="527326" y="5375757"/>
            <a:ext cx="4457700" cy="10954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Future systems will fully integrate with In-Situ Resource Utilization, combining recycled materials with Martian resources to create a completely self-sustaining material ecosystem for construction, manufacturing, and life support.</a:t>
            </a:r>
            <a:endParaRPr lang="en-US" sz="1200" dirty="0"/>
          </a:p>
        </p:txBody>
      </p:sp>
      <p:sp>
        <p:nvSpPr>
          <p:cNvPr id="40" name="Shape 33"/>
          <p:cNvSpPr/>
          <p:nvPr/>
        </p:nvSpPr>
        <p:spPr>
          <a:xfrm>
            <a:off x="5753405" y="1485900"/>
            <a:ext cx="4914900" cy="3905402"/>
          </a:xfrm>
          <a:prstGeom prst="rect">
            <a:avLst/>
          </a:prstGeom>
          <a:noFill/>
          <a:ln w="12700">
            <a:solidFill>
              <a:srgbClr val="FF6432">
                <a:alpha val="40000"/>
              </a:srgbClr>
            </a:solidFill>
            <a:prstDash val="solid"/>
          </a:ln>
        </p:spPr>
      </p:sp>
      <p:sp>
        <p:nvSpPr>
          <p:cNvPr id="41" name="Text 34"/>
          <p:cNvSpPr txBox="1"/>
          <p:nvPr/>
        </p:nvSpPr>
        <p:spPr>
          <a:xfrm>
            <a:off x="5915254" y="1657807"/>
            <a:ext cx="1733702" cy="13350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FUTURE EXPANSION ROADMAP</a:t>
            </a:r>
            <a:endParaRPr lang="en-US" sz="900" dirty="0"/>
          </a:p>
        </p:txBody>
      </p:sp>
      <p:pic>
        <p:nvPicPr>
          <p:cNvPr id="42" name="Image 5" descr="preencoded.png"/>
          <p:cNvPicPr>
            <a:picLocks noChangeAspect="1"/>
          </p:cNvPicPr>
          <p:nvPr/>
        </p:nvPicPr>
        <p:blipFill>
          <a:blip r:embed="rId8"/>
          <a:srcRect t="-1504" b="-1504"/>
          <a:stretch/>
        </p:blipFill>
        <p:spPr>
          <a:xfrm>
            <a:off x="5991149" y="1723644"/>
            <a:ext cx="4438498" cy="3429000"/>
          </a:xfrm>
          <a:prstGeom prst="rect">
            <a:avLst/>
          </a:prstGeom>
        </p:spPr>
      </p:pic>
      <p:sp>
        <p:nvSpPr>
          <p:cNvPr id="43" name="Shape 35"/>
          <p:cNvSpPr/>
          <p:nvPr/>
        </p:nvSpPr>
        <p:spPr>
          <a:xfrm>
            <a:off x="5781751" y="5334153"/>
            <a:ext cx="4914900" cy="980693"/>
          </a:xfrm>
          <a:prstGeom prst="rect">
            <a:avLst/>
          </a:prstGeom>
          <a:solidFill>
            <a:srgbClr val="141414">
              <a:alpha val="70000"/>
            </a:srgbClr>
          </a:solidFill>
          <a:ln/>
        </p:spPr>
      </p:sp>
      <p:sp>
        <p:nvSpPr>
          <p:cNvPr id="45" name="Text 37"/>
          <p:cNvSpPr txBox="1"/>
          <p:nvPr/>
        </p:nvSpPr>
        <p:spPr>
          <a:xfrm>
            <a:off x="5934456" y="5715000"/>
            <a:ext cx="2734056" cy="228600"/>
          </a:xfrm>
          <a:prstGeom prst="rect">
            <a:avLst/>
          </a:prstGeom>
          <a:noFill/>
          <a:ln/>
        </p:spPr>
        <p:txBody>
          <a:bodyPr wrap="square" lIns="0" tIns="0" rIns="0" bIns="0" rtlCol="0" anchor="ctr"/>
          <a:lstStyle/>
          <a:p>
            <a:pPr marL="0" indent="0" algn="l">
              <a:buNone/>
            </a:pPr>
            <a:r>
              <a:rPr lang="en-US" sz="1500" b="1" dirty="0">
                <a:solidFill>
                  <a:srgbClr val="000000"/>
                </a:solidFill>
                <a:latin typeface="ui-sans-serif" pitchFamily="34" charset="0"/>
                <a:ea typeface="ui-sans-serif" pitchFamily="34" charset="-122"/>
                <a:cs typeface="ui-sans-serif" pitchFamily="34" charset="-120"/>
              </a:rPr>
              <a:t>Smart Material Tracking</a:t>
            </a:r>
            <a:endParaRPr lang="en-US" sz="1500" dirty="0"/>
          </a:p>
        </p:txBody>
      </p:sp>
      <p:sp>
        <p:nvSpPr>
          <p:cNvPr id="46" name="Text 38"/>
          <p:cNvSpPr txBox="1"/>
          <p:nvPr/>
        </p:nvSpPr>
        <p:spPr>
          <a:xfrm>
            <a:off x="5934456" y="5584002"/>
            <a:ext cx="4543654" cy="6382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Digital twin technology will track all materials from arrival on Mars through multiple recycling lifecycles, optimizing resource allocation and preventing waste accumulation.</a:t>
            </a:r>
            <a:endParaRPr lang="en-US" sz="1200" dirty="0"/>
          </a:p>
        </p:txBody>
      </p:sp>
      <p:sp>
        <p:nvSpPr>
          <p:cNvPr id="48" name="TextBox 47">
            <a:extLst>
              <a:ext uri="{FF2B5EF4-FFF2-40B4-BE49-F238E27FC236}">
                <a16:creationId xmlns:a16="http://schemas.microsoft.com/office/drawing/2014/main" id="{5F29A556-B329-6A1C-2E29-3BC6B54B9BA6}"/>
              </a:ext>
            </a:extLst>
          </p:cNvPr>
          <p:cNvSpPr txBox="1"/>
          <p:nvPr/>
        </p:nvSpPr>
        <p:spPr>
          <a:xfrm>
            <a:off x="7820253" y="3248148"/>
            <a:ext cx="848259" cy="400110"/>
          </a:xfrm>
          <a:prstGeom prst="rect">
            <a:avLst/>
          </a:prstGeom>
          <a:noFill/>
        </p:spPr>
        <p:txBody>
          <a:bodyPr wrap="square">
            <a:spAutoFit/>
          </a:bodyPr>
          <a:lstStyle/>
          <a:p>
            <a:r>
              <a:rPr lang="en-US" sz="1000" dirty="0">
                <a:solidFill>
                  <a:schemeClr val="bg1"/>
                </a:solidFill>
              </a:rPr>
              <a:t>CIRCULAR</a:t>
            </a:r>
          </a:p>
          <a:p>
            <a:r>
              <a:rPr lang="en-US" sz="1000" dirty="0">
                <a:solidFill>
                  <a:schemeClr val="bg1"/>
                </a:solidFill>
              </a:rPr>
              <a:t>ECONOMY</a:t>
            </a:r>
          </a:p>
        </p:txBody>
      </p:sp>
      <p:sp>
        <p:nvSpPr>
          <p:cNvPr id="50" name="TextBox 49">
            <a:extLst>
              <a:ext uri="{FF2B5EF4-FFF2-40B4-BE49-F238E27FC236}">
                <a16:creationId xmlns:a16="http://schemas.microsoft.com/office/drawing/2014/main" id="{2B0F98D5-4617-8DBC-9FF5-13D1B4881071}"/>
              </a:ext>
            </a:extLst>
          </p:cNvPr>
          <p:cNvSpPr txBox="1"/>
          <p:nvPr/>
        </p:nvSpPr>
        <p:spPr>
          <a:xfrm>
            <a:off x="6766583" y="3315033"/>
            <a:ext cx="734875" cy="246221"/>
          </a:xfrm>
          <a:prstGeom prst="rect">
            <a:avLst/>
          </a:prstGeom>
          <a:noFill/>
        </p:spPr>
        <p:txBody>
          <a:bodyPr wrap="square">
            <a:spAutoFit/>
          </a:bodyPr>
          <a:lstStyle/>
          <a:p>
            <a:r>
              <a:rPr lang="en-US" sz="1000" dirty="0">
                <a:solidFill>
                  <a:schemeClr val="bg1"/>
                </a:solidFill>
              </a:rPr>
              <a:t>FULLISRU</a:t>
            </a:r>
          </a:p>
        </p:txBody>
      </p:sp>
      <p:sp>
        <p:nvSpPr>
          <p:cNvPr id="52" name="TextBox 51">
            <a:extLst>
              <a:ext uri="{FF2B5EF4-FFF2-40B4-BE49-F238E27FC236}">
                <a16:creationId xmlns:a16="http://schemas.microsoft.com/office/drawing/2014/main" id="{E285E05C-FDA9-7FD6-9D04-D1551EFD1D3C}"/>
              </a:ext>
            </a:extLst>
          </p:cNvPr>
          <p:cNvSpPr txBox="1"/>
          <p:nvPr/>
        </p:nvSpPr>
        <p:spPr>
          <a:xfrm>
            <a:off x="7853622" y="2105287"/>
            <a:ext cx="915010" cy="400110"/>
          </a:xfrm>
          <a:prstGeom prst="rect">
            <a:avLst/>
          </a:prstGeom>
          <a:noFill/>
        </p:spPr>
        <p:txBody>
          <a:bodyPr wrap="square">
            <a:spAutoFit/>
          </a:bodyPr>
          <a:lstStyle/>
          <a:p>
            <a:r>
              <a:rPr lang="en-US" sz="1000" dirty="0">
                <a:solidFill>
                  <a:schemeClr val="bg1"/>
                </a:solidFill>
              </a:rPr>
              <a:t>CURRENT SYSTEM</a:t>
            </a:r>
          </a:p>
        </p:txBody>
      </p:sp>
      <p:sp>
        <p:nvSpPr>
          <p:cNvPr id="54" name="TextBox 53">
            <a:extLst>
              <a:ext uri="{FF2B5EF4-FFF2-40B4-BE49-F238E27FC236}">
                <a16:creationId xmlns:a16="http://schemas.microsoft.com/office/drawing/2014/main" id="{F35A228C-4FA0-B6A1-65C2-3D984D260328}"/>
              </a:ext>
            </a:extLst>
          </p:cNvPr>
          <p:cNvSpPr txBox="1"/>
          <p:nvPr/>
        </p:nvSpPr>
        <p:spPr>
          <a:xfrm>
            <a:off x="7924342" y="4284092"/>
            <a:ext cx="629717" cy="553998"/>
          </a:xfrm>
          <a:prstGeom prst="rect">
            <a:avLst/>
          </a:prstGeom>
          <a:noFill/>
        </p:spPr>
        <p:txBody>
          <a:bodyPr wrap="square">
            <a:spAutoFit/>
          </a:bodyPr>
          <a:lstStyle/>
          <a:p>
            <a:r>
              <a:rPr lang="en-US" sz="1000" dirty="0">
                <a:solidFill>
                  <a:schemeClr val="bg1"/>
                </a:solidFill>
              </a:rPr>
              <a:t>COLONY SCALE</a:t>
            </a:r>
            <a:br>
              <a:rPr lang="en-US" sz="1000" dirty="0">
                <a:solidFill>
                  <a:schemeClr val="bg1"/>
                </a:solidFill>
              </a:rPr>
            </a:br>
            <a:r>
              <a:rPr lang="en-US" sz="1000" dirty="0">
                <a:solidFill>
                  <a:schemeClr val="bg1"/>
                </a:solidFill>
              </a:rPr>
              <a:t>   </a:t>
            </a:r>
          </a:p>
        </p:txBody>
      </p:sp>
      <p:sp>
        <p:nvSpPr>
          <p:cNvPr id="60" name="TextBox 59">
            <a:extLst>
              <a:ext uri="{FF2B5EF4-FFF2-40B4-BE49-F238E27FC236}">
                <a16:creationId xmlns:a16="http://schemas.microsoft.com/office/drawing/2014/main" id="{75577F57-200F-DC94-53E2-3298E08A8027}"/>
              </a:ext>
            </a:extLst>
          </p:cNvPr>
          <p:cNvSpPr txBox="1"/>
          <p:nvPr/>
        </p:nvSpPr>
        <p:spPr>
          <a:xfrm>
            <a:off x="9037262" y="3247647"/>
            <a:ext cx="1106177" cy="399894"/>
          </a:xfrm>
          <a:prstGeom prst="rect">
            <a:avLst/>
          </a:prstGeom>
          <a:noFill/>
        </p:spPr>
        <p:txBody>
          <a:bodyPr wrap="square">
            <a:spAutoFit/>
          </a:bodyPr>
          <a:lstStyle/>
          <a:p>
            <a:r>
              <a:rPr lang="en-US" sz="1000" dirty="0">
                <a:solidFill>
                  <a:schemeClr val="bg1"/>
                </a:solidFill>
              </a:rPr>
              <a:t>automated network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13" name="Shape 9"/>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15" name="Shape 10"/>
          <p:cNvSpPr/>
          <p:nvPr/>
        </p:nvSpPr>
        <p:spPr>
          <a:xfrm>
            <a:off x="11330330" y="2476195"/>
            <a:ext cx="362102" cy="400507"/>
          </a:xfrm>
          <a:prstGeom prst="roundRect">
            <a:avLst>
              <a:gd name="adj" fmla="val 25252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t="-180" b="-180"/>
          <a:stretch/>
        </p:blipFill>
        <p:spPr>
          <a:xfrm>
            <a:off x="11415370" y="2590495"/>
            <a:ext cx="190195" cy="152705"/>
          </a:xfrm>
          <a:prstGeom prst="rect">
            <a:avLst/>
          </a:prstGeom>
        </p:spPr>
      </p:pic>
      <p:sp>
        <p:nvSpPr>
          <p:cNvPr id="17" name="Shape 11"/>
          <p:cNvSpPr/>
          <p:nvPr/>
        </p:nvSpPr>
        <p:spPr>
          <a:xfrm>
            <a:off x="11339474" y="3181198"/>
            <a:ext cx="342900" cy="400507"/>
          </a:xfrm>
          <a:prstGeom prst="roundRect">
            <a:avLst>
              <a:gd name="adj" fmla="val 266667"/>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l="-33" r="-33"/>
          <a:stretch/>
        </p:blipFill>
        <p:spPr>
          <a:xfrm>
            <a:off x="11425428" y="3295498"/>
            <a:ext cx="171907" cy="152705"/>
          </a:xfrm>
          <a:prstGeom prst="rect">
            <a:avLst/>
          </a:prstGeom>
        </p:spPr>
      </p:pic>
      <p:sp>
        <p:nvSpPr>
          <p:cNvPr id="19" name="Shape 12"/>
          <p:cNvSpPr/>
          <p:nvPr/>
        </p:nvSpPr>
        <p:spPr>
          <a:xfrm>
            <a:off x="381305" y="5715000"/>
            <a:ext cx="10287000" cy="381305"/>
          </a:xfrm>
          <a:prstGeom prst="rect">
            <a:avLst/>
          </a:prstGeom>
          <a:solidFill>
            <a:srgbClr val="141414">
              <a:alpha val="80000"/>
            </a:srgbClr>
          </a:solidFill>
          <a:ln/>
        </p:spPr>
      </p:sp>
      <p:sp>
        <p:nvSpPr>
          <p:cNvPr id="20" name="Shape 13"/>
          <p:cNvSpPr/>
          <p:nvPr/>
        </p:nvSpPr>
        <p:spPr>
          <a:xfrm>
            <a:off x="381305" y="5715000"/>
            <a:ext cx="10287000" cy="9144"/>
          </a:xfrm>
          <a:prstGeom prst="rect">
            <a:avLst/>
          </a:prstGeom>
          <a:solidFill>
            <a:srgbClr val="FF6432">
              <a:alpha val="60000"/>
            </a:srgbClr>
          </a:solidFill>
          <a:ln/>
        </p:spPr>
      </p:sp>
      <p:sp>
        <p:nvSpPr>
          <p:cNvPr id="21" name="Text 14"/>
          <p:cNvSpPr txBox="1"/>
          <p:nvPr/>
        </p:nvSpPr>
        <p:spPr>
          <a:xfrm>
            <a:off x="609905" y="5833872"/>
            <a:ext cx="3225089"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0039198" y="583387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23/25</a:t>
            </a:r>
            <a:endParaRPr lang="en-US" sz="1000" dirty="0"/>
          </a:p>
        </p:txBody>
      </p:sp>
      <p:sp>
        <p:nvSpPr>
          <p:cNvPr id="23" name="Text 16"/>
          <p:cNvSpPr txBox="1"/>
          <p:nvPr/>
        </p:nvSpPr>
        <p:spPr>
          <a:xfrm>
            <a:off x="381305" y="733349"/>
            <a:ext cx="8315554"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Conclusion: Shaping the Future of Mars Habitats</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333195"/>
          </a:xfrm>
          <a:prstGeom prst="rect">
            <a:avLst/>
          </a:prstGeom>
          <a:solidFill>
            <a:srgbClr val="141414">
              <a:alpha val="70000"/>
            </a:srgbClr>
          </a:solidFill>
          <a:ln/>
        </p:spPr>
      </p:sp>
      <p:sp>
        <p:nvSpPr>
          <p:cNvPr id="26" name="Shape 19"/>
          <p:cNvSpPr/>
          <p:nvPr/>
        </p:nvSpPr>
        <p:spPr>
          <a:xfrm>
            <a:off x="381305" y="1485900"/>
            <a:ext cx="28346" cy="1333195"/>
          </a:xfrm>
          <a:prstGeom prst="rect">
            <a:avLst/>
          </a:prstGeom>
          <a:solidFill>
            <a:srgbClr val="FF6832"/>
          </a:solidFill>
          <a:ln/>
        </p:spPr>
      </p:sp>
      <p:sp>
        <p:nvSpPr>
          <p:cNvPr id="27" name="Text 20"/>
          <p:cNvSpPr txBox="1"/>
          <p:nvPr/>
        </p:nvSpPr>
        <p:spPr>
          <a:xfrm>
            <a:off x="562356" y="1657807"/>
            <a:ext cx="212415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Key Achievements</a:t>
            </a:r>
            <a:endParaRPr lang="en-US" sz="1500" dirty="0"/>
          </a:p>
        </p:txBody>
      </p:sp>
      <p:sp>
        <p:nvSpPr>
          <p:cNvPr id="28" name="Text 21"/>
          <p:cNvSpPr txBox="1"/>
          <p:nvPr/>
        </p:nvSpPr>
        <p:spPr>
          <a:xfrm>
            <a:off x="562356" y="2000707"/>
            <a:ext cx="4029761" cy="6382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Our integrated modular recycling system creates a sustainable closed-loop resource recovery platform essential for long-duration Mars missions.</a:t>
            </a:r>
            <a:endParaRPr lang="en-US" sz="1200" dirty="0"/>
          </a:p>
        </p:txBody>
      </p:sp>
      <p:sp>
        <p:nvSpPr>
          <p:cNvPr id="29" name="Shape 22"/>
          <p:cNvSpPr/>
          <p:nvPr/>
        </p:nvSpPr>
        <p:spPr>
          <a:xfrm>
            <a:off x="381305" y="3047695"/>
            <a:ext cx="4914900" cy="1561795"/>
          </a:xfrm>
          <a:prstGeom prst="rect">
            <a:avLst/>
          </a:prstGeom>
          <a:solidFill>
            <a:srgbClr val="141414">
              <a:alpha val="70000"/>
            </a:srgbClr>
          </a:solidFill>
          <a:ln/>
        </p:spPr>
      </p:sp>
      <p:sp>
        <p:nvSpPr>
          <p:cNvPr id="30" name="Shape 23"/>
          <p:cNvSpPr/>
          <p:nvPr/>
        </p:nvSpPr>
        <p:spPr>
          <a:xfrm>
            <a:off x="381305" y="3047695"/>
            <a:ext cx="28346" cy="1561795"/>
          </a:xfrm>
          <a:prstGeom prst="rect">
            <a:avLst/>
          </a:prstGeom>
          <a:solidFill>
            <a:srgbClr val="FF6832"/>
          </a:solidFill>
          <a:ln/>
        </p:spPr>
      </p:sp>
      <p:sp>
        <p:nvSpPr>
          <p:cNvPr id="31" name="Text 24"/>
          <p:cNvSpPr txBox="1"/>
          <p:nvPr/>
        </p:nvSpPr>
        <p:spPr>
          <a:xfrm>
            <a:off x="562356" y="3219602"/>
            <a:ext cx="174376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System Impact</a:t>
            </a:r>
            <a:endParaRPr lang="en-US" sz="1500" dirty="0"/>
          </a:p>
        </p:txBody>
      </p:sp>
      <p:sp>
        <p:nvSpPr>
          <p:cNvPr id="32" name="Text 25"/>
          <p:cNvSpPr txBox="1"/>
          <p:nvPr/>
        </p:nvSpPr>
        <p:spPr>
          <a:xfrm>
            <a:off x="771754" y="3562502"/>
            <a:ext cx="2772461"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Reduces waste mass by up to 95%</a:t>
            </a:r>
            <a:endParaRPr lang="en-US" sz="1200" dirty="0"/>
          </a:p>
        </p:txBody>
      </p:sp>
      <p:sp>
        <p:nvSpPr>
          <p:cNvPr id="33" name="Text 26"/>
          <p:cNvSpPr txBox="1"/>
          <p:nvPr/>
        </p:nvSpPr>
        <p:spPr>
          <a:xfrm>
            <a:off x="771754" y="3791102"/>
            <a:ext cx="3381451"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Generates valuable resources from "trash"</a:t>
            </a:r>
            <a:endParaRPr lang="en-US" sz="1200" dirty="0"/>
          </a:p>
        </p:txBody>
      </p:sp>
      <p:sp>
        <p:nvSpPr>
          <p:cNvPr id="34" name="Text 27"/>
          <p:cNvSpPr txBox="1"/>
          <p:nvPr/>
        </p:nvSpPr>
        <p:spPr>
          <a:xfrm>
            <a:off x="771754" y="4019702"/>
            <a:ext cx="3676802"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Enables habitat expansion with local materials</a:t>
            </a:r>
            <a:endParaRPr lang="en-US" sz="1200" dirty="0"/>
          </a:p>
        </p:txBody>
      </p:sp>
      <p:sp>
        <p:nvSpPr>
          <p:cNvPr id="35" name="Text 28"/>
          <p:cNvSpPr txBox="1"/>
          <p:nvPr/>
        </p:nvSpPr>
        <p:spPr>
          <a:xfrm>
            <a:off x="771754" y="4248302"/>
            <a:ext cx="2867558"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Provides energy recovery and reuse</a:t>
            </a:r>
            <a:endParaRPr lang="en-US" sz="1200" dirty="0"/>
          </a:p>
        </p:txBody>
      </p:sp>
      <p:sp>
        <p:nvSpPr>
          <p:cNvPr id="36" name="Shape 29"/>
          <p:cNvSpPr/>
          <p:nvPr/>
        </p:nvSpPr>
        <p:spPr>
          <a:xfrm>
            <a:off x="381305" y="4839005"/>
            <a:ext cx="4914900" cy="1790395"/>
          </a:xfrm>
          <a:prstGeom prst="rect">
            <a:avLst/>
          </a:prstGeom>
          <a:solidFill>
            <a:srgbClr val="141414">
              <a:alpha val="70000"/>
            </a:srgbClr>
          </a:solidFill>
          <a:ln/>
        </p:spPr>
      </p:sp>
      <p:sp>
        <p:nvSpPr>
          <p:cNvPr id="37" name="Shape 30"/>
          <p:cNvSpPr/>
          <p:nvPr/>
        </p:nvSpPr>
        <p:spPr>
          <a:xfrm>
            <a:off x="381305" y="4839005"/>
            <a:ext cx="28346" cy="1790395"/>
          </a:xfrm>
          <a:prstGeom prst="rect">
            <a:avLst/>
          </a:prstGeom>
          <a:solidFill>
            <a:srgbClr val="FF6832"/>
          </a:solidFill>
          <a:ln/>
        </p:spPr>
      </p:sp>
      <p:sp>
        <p:nvSpPr>
          <p:cNvPr id="38" name="Text 31"/>
          <p:cNvSpPr txBox="1"/>
          <p:nvPr/>
        </p:nvSpPr>
        <p:spPr>
          <a:xfrm>
            <a:off x="562356" y="5009998"/>
            <a:ext cx="125730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Our Vision</a:t>
            </a:r>
            <a:endParaRPr lang="en-US" sz="1500" dirty="0"/>
          </a:p>
        </p:txBody>
      </p:sp>
      <p:sp>
        <p:nvSpPr>
          <p:cNvPr id="39" name="Text 32"/>
          <p:cNvSpPr txBox="1"/>
          <p:nvPr/>
        </p:nvSpPr>
        <p:spPr>
          <a:xfrm>
            <a:off x="562356" y="5352898"/>
            <a:ext cx="4696358" cy="10954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By transforming waste into resources, we're not just solving a logistics problem—we're establishing the foundation for humanity's sustainable presence on another world. What we learn from Mars will improve sustainability practices on Earth.</a:t>
            </a:r>
            <a:endParaRPr lang="en-US" sz="1200" dirty="0"/>
          </a:p>
        </p:txBody>
      </p:sp>
      <p:sp>
        <p:nvSpPr>
          <p:cNvPr id="40" name="Shape 33"/>
          <p:cNvSpPr/>
          <p:nvPr/>
        </p:nvSpPr>
        <p:spPr>
          <a:xfrm>
            <a:off x="5753405" y="1485900"/>
            <a:ext cx="4914900" cy="5143500"/>
          </a:xfrm>
          <a:prstGeom prst="rect">
            <a:avLst/>
          </a:prstGeom>
          <a:noFill/>
          <a:ln w="12700">
            <a:solidFill>
              <a:srgbClr val="FF6432">
                <a:alpha val="40000"/>
              </a:srgbClr>
            </a:solidFill>
            <a:prstDash val="solid"/>
          </a:ln>
        </p:spPr>
      </p:sp>
      <p:sp>
        <p:nvSpPr>
          <p:cNvPr id="41" name="Text 34"/>
          <p:cNvSpPr txBox="1"/>
          <p:nvPr/>
        </p:nvSpPr>
        <p:spPr>
          <a:xfrm>
            <a:off x="5915254" y="1657807"/>
            <a:ext cx="1666951" cy="133502"/>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MARS HABITAT PROJECTION</a:t>
            </a:r>
            <a:endParaRPr lang="en-US" sz="900" dirty="0"/>
          </a:p>
        </p:txBody>
      </p:sp>
      <p:sp>
        <p:nvSpPr>
          <p:cNvPr id="42" name="Shape 35"/>
          <p:cNvSpPr/>
          <p:nvPr/>
        </p:nvSpPr>
        <p:spPr>
          <a:xfrm>
            <a:off x="5753405" y="1886406"/>
            <a:ext cx="4895698" cy="4672653"/>
          </a:xfrm>
          <a:prstGeom prst="rect">
            <a:avLst/>
          </a:prstGeom>
          <a:solidFill>
            <a:srgbClr val="141414">
              <a:alpha val="40000"/>
            </a:srgbClr>
          </a:solidFill>
          <a:ln/>
        </p:spPr>
        <p:txBody>
          <a:bodyPr/>
          <a:lstStyle/>
          <a:p>
            <a:endParaRPr lang="en-US" dirty="0"/>
          </a:p>
        </p:txBody>
      </p:sp>
      <p:sp>
        <p:nvSpPr>
          <p:cNvPr id="43" name="Shape 36"/>
          <p:cNvSpPr/>
          <p:nvPr/>
        </p:nvSpPr>
        <p:spPr>
          <a:xfrm>
            <a:off x="5915254" y="2038198"/>
            <a:ext cx="4591202" cy="1352398"/>
          </a:xfrm>
          <a:prstGeom prst="rect">
            <a:avLst/>
          </a:prstGeom>
          <a:solidFill>
            <a:srgbClr val="141414">
              <a:alpha val="70000"/>
            </a:srgbClr>
          </a:solidFill>
          <a:ln w="12700">
            <a:solidFill>
              <a:srgbClr val="FF6432">
                <a:alpha val="60000"/>
              </a:srgbClr>
            </a:solidFill>
            <a:prstDash val="solid"/>
          </a:ln>
        </p:spPr>
      </p:sp>
      <p:sp>
        <p:nvSpPr>
          <p:cNvPr id="44" name="Text 37"/>
          <p:cNvSpPr txBox="1"/>
          <p:nvPr/>
        </p:nvSpPr>
        <p:spPr>
          <a:xfrm>
            <a:off x="6099962" y="2219249"/>
            <a:ext cx="4372661" cy="228600"/>
          </a:xfrm>
          <a:prstGeom prst="rect">
            <a:avLst/>
          </a:prstGeom>
          <a:noFill/>
          <a:ln/>
        </p:spPr>
        <p:txBody>
          <a:bodyPr wrap="square" lIns="0" tIns="0" rIns="0" bIns="0" rtlCol="0" anchor="ctr"/>
          <a:lstStyle/>
          <a:p>
            <a:pPr marL="0" indent="0" algn="ctr">
              <a:buNone/>
            </a:pPr>
            <a:r>
              <a:rPr lang="en-US" sz="15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ui-sans-serif" pitchFamily="34" charset="0"/>
                <a:ea typeface="ui-sans-serif" pitchFamily="34" charset="-122"/>
                <a:cs typeface="ui-sans-serif" pitchFamily="34" charset="-120"/>
              </a:rPr>
              <a:t>Beyond Recycling: A New Path Forward</a:t>
            </a:r>
            <a:endParaRPr lang="en-US" sz="15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5" name="Text 38"/>
          <p:cNvSpPr txBox="1"/>
          <p:nvPr/>
        </p:nvSpPr>
        <p:spPr>
          <a:xfrm>
            <a:off x="6101791" y="2562149"/>
            <a:ext cx="4334256" cy="638251"/>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Our recycling system is just the beginning of a new era where waste doesn't exist—only resources waiting to be transformed.</a:t>
            </a:r>
            <a:endParaRPr lang="en-US" sz="1200" dirty="0"/>
          </a:p>
        </p:txBody>
      </p:sp>
      <p:sp>
        <p:nvSpPr>
          <p:cNvPr id="46" name="Shape 39"/>
          <p:cNvSpPr/>
          <p:nvPr/>
        </p:nvSpPr>
        <p:spPr>
          <a:xfrm>
            <a:off x="5915254" y="3543300"/>
            <a:ext cx="1410005" cy="990295"/>
          </a:xfrm>
          <a:prstGeom prst="rect">
            <a:avLst/>
          </a:prstGeom>
          <a:solidFill>
            <a:srgbClr val="141414">
              <a:alpha val="70000"/>
            </a:srgbClr>
          </a:solidFill>
          <a:ln w="12700">
            <a:solidFill>
              <a:srgbClr val="FF6432">
                <a:alpha val="60000"/>
              </a:srgbClr>
            </a:solidFill>
            <a:prstDash val="solid"/>
          </a:ln>
        </p:spPr>
      </p:sp>
      <p:pic>
        <p:nvPicPr>
          <p:cNvPr id="47" name="Image 5" descr="preencoded.png"/>
          <p:cNvPicPr>
            <a:picLocks noChangeAspect="1"/>
          </p:cNvPicPr>
          <p:nvPr/>
        </p:nvPicPr>
        <p:blipFill>
          <a:blip r:embed="rId8"/>
          <a:srcRect/>
          <a:stretch/>
        </p:blipFill>
        <p:spPr>
          <a:xfrm>
            <a:off x="6473952" y="3666744"/>
            <a:ext cx="286207" cy="286207"/>
          </a:xfrm>
          <a:prstGeom prst="rect">
            <a:avLst/>
          </a:prstGeom>
        </p:spPr>
      </p:pic>
      <p:sp>
        <p:nvSpPr>
          <p:cNvPr id="48" name="Text 40"/>
          <p:cNvSpPr txBox="1"/>
          <p:nvPr/>
        </p:nvSpPr>
        <p:spPr>
          <a:xfrm>
            <a:off x="6038698" y="4048049"/>
            <a:ext cx="881482" cy="342900"/>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Sustainable Living</a:t>
            </a:r>
            <a:endParaRPr lang="en-US" sz="1000" dirty="0"/>
          </a:p>
        </p:txBody>
      </p:sp>
      <p:sp>
        <p:nvSpPr>
          <p:cNvPr id="49" name="Shape 41"/>
          <p:cNvSpPr/>
          <p:nvPr/>
        </p:nvSpPr>
        <p:spPr>
          <a:xfrm>
            <a:off x="7317943" y="3543300"/>
            <a:ext cx="1809598" cy="990295"/>
          </a:xfrm>
          <a:prstGeom prst="rect">
            <a:avLst/>
          </a:prstGeom>
          <a:solidFill>
            <a:srgbClr val="141414">
              <a:alpha val="70000"/>
            </a:srgbClr>
          </a:solidFill>
          <a:ln w="12700">
            <a:solidFill>
              <a:srgbClr val="FF6432">
                <a:alpha val="60000"/>
              </a:srgbClr>
            </a:solidFill>
            <a:prstDash val="solid"/>
          </a:ln>
        </p:spPr>
      </p:sp>
      <p:pic>
        <p:nvPicPr>
          <p:cNvPr id="50" name="Image 6" descr="preencoded.png"/>
          <p:cNvPicPr>
            <a:picLocks noChangeAspect="1"/>
          </p:cNvPicPr>
          <p:nvPr/>
        </p:nvPicPr>
        <p:blipFill>
          <a:blip r:embed="rId9"/>
          <a:srcRect l="-607" r="-607"/>
          <a:stretch/>
        </p:blipFill>
        <p:spPr>
          <a:xfrm>
            <a:off x="8041234" y="3666744"/>
            <a:ext cx="362102" cy="286207"/>
          </a:xfrm>
          <a:prstGeom prst="rect">
            <a:avLst/>
          </a:prstGeom>
        </p:spPr>
      </p:pic>
      <p:sp>
        <p:nvSpPr>
          <p:cNvPr id="51" name="Text 42"/>
          <p:cNvSpPr txBox="1"/>
          <p:nvPr/>
        </p:nvSpPr>
        <p:spPr>
          <a:xfrm>
            <a:off x="7442302" y="4048049"/>
            <a:ext cx="1004926" cy="342900"/>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Technological Innovation</a:t>
            </a:r>
            <a:endParaRPr lang="en-US" sz="1000" dirty="0"/>
          </a:p>
        </p:txBody>
      </p:sp>
      <p:sp>
        <p:nvSpPr>
          <p:cNvPr id="52" name="Shape 43"/>
          <p:cNvSpPr/>
          <p:nvPr/>
        </p:nvSpPr>
        <p:spPr>
          <a:xfrm>
            <a:off x="9125712" y="3543300"/>
            <a:ext cx="1380744" cy="990295"/>
          </a:xfrm>
          <a:prstGeom prst="rect">
            <a:avLst/>
          </a:prstGeom>
          <a:solidFill>
            <a:srgbClr val="141414">
              <a:alpha val="70000"/>
            </a:srgbClr>
          </a:solidFill>
          <a:ln w="12700">
            <a:solidFill>
              <a:srgbClr val="FF6432">
                <a:alpha val="60000"/>
              </a:srgbClr>
            </a:solidFill>
            <a:prstDash val="solid"/>
          </a:ln>
        </p:spPr>
      </p:sp>
      <p:pic>
        <p:nvPicPr>
          <p:cNvPr id="53" name="Image 7" descr="preencoded.png"/>
          <p:cNvPicPr>
            <a:picLocks noChangeAspect="1"/>
          </p:cNvPicPr>
          <p:nvPr/>
        </p:nvPicPr>
        <p:blipFill>
          <a:blip r:embed="rId10"/>
          <a:srcRect l="-607" r="-607"/>
          <a:stretch/>
        </p:blipFill>
        <p:spPr>
          <a:xfrm>
            <a:off x="9635033" y="3666744"/>
            <a:ext cx="362102" cy="286207"/>
          </a:xfrm>
          <a:prstGeom prst="rect">
            <a:avLst/>
          </a:prstGeom>
        </p:spPr>
      </p:pic>
      <p:sp>
        <p:nvSpPr>
          <p:cNvPr id="54" name="Text 44"/>
          <p:cNvSpPr txBox="1"/>
          <p:nvPr/>
        </p:nvSpPr>
        <p:spPr>
          <a:xfrm>
            <a:off x="9250070" y="4048049"/>
            <a:ext cx="776326" cy="342900"/>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Human Resilience</a:t>
            </a:r>
            <a:endParaRPr lang="en-US" sz="1000" dirty="0"/>
          </a:p>
        </p:txBody>
      </p:sp>
      <p:sp>
        <p:nvSpPr>
          <p:cNvPr id="55" name="Shape 45"/>
          <p:cNvSpPr/>
          <p:nvPr/>
        </p:nvSpPr>
        <p:spPr>
          <a:xfrm>
            <a:off x="5915254" y="4686300"/>
            <a:ext cx="4591202" cy="1390802"/>
          </a:xfrm>
          <a:prstGeom prst="rect">
            <a:avLst/>
          </a:prstGeom>
          <a:solidFill>
            <a:srgbClr val="141414">
              <a:alpha val="70000"/>
            </a:srgbClr>
          </a:solidFill>
          <a:ln w="12700">
            <a:solidFill>
              <a:srgbClr val="FF6432">
                <a:alpha val="60000"/>
              </a:srgbClr>
            </a:solidFill>
            <a:prstDash val="solid"/>
          </a:ln>
        </p:spPr>
      </p:sp>
      <p:sp>
        <p:nvSpPr>
          <p:cNvPr id="56" name="Text 46"/>
          <p:cNvSpPr txBox="1"/>
          <p:nvPr/>
        </p:nvSpPr>
        <p:spPr>
          <a:xfrm>
            <a:off x="6104534" y="4828946"/>
            <a:ext cx="4334256" cy="1095451"/>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ctr">
              <a:buNone/>
            </a:pPr>
            <a:r>
              <a:rPr lang="en-US" sz="1200" b="1" dirty="0">
                <a:solidFill>
                  <a:srgbClr val="000000"/>
                </a:solidFill>
                <a:latin typeface="ui-sans-serif" pitchFamily="34" charset="0"/>
                <a:ea typeface="ui-sans-serif" pitchFamily="34" charset="-122"/>
                <a:cs typeface="ui-sans-serif" pitchFamily="34" charset="-120"/>
              </a:rPr>
              <a:t>"The first sustainable settlement beyond Earth will be built not just with materials shipped from our home planet, but with resourcefulness, innovation, and our ability to see value where others see waste."</a:t>
            </a:r>
            <a:endParaRPr 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2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7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4253789"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REFERENCES // SOURCES &amp; ACKNOWLEDGEMENTS</a:t>
            </a:r>
            <a:endParaRPr lang="en-US" sz="1300" dirty="0"/>
          </a:p>
        </p:txBody>
      </p:sp>
      <p:sp>
        <p:nvSpPr>
          <p:cNvPr id="8" name="Text 5"/>
          <p:cNvSpPr txBox="1"/>
          <p:nvPr/>
        </p:nvSpPr>
        <p:spPr>
          <a:xfrm>
            <a:off x="9642348" y="181051"/>
            <a:ext cx="24249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2025 · MARS</a:t>
            </a:r>
            <a:endParaRPr lang="en-US" sz="1000" dirty="0"/>
          </a:p>
        </p:txBody>
      </p:sp>
      <p:sp>
        <p:nvSpPr>
          <p:cNvPr id="9" name="Shape 6"/>
          <p:cNvSpPr/>
          <p:nvPr/>
        </p:nvSpPr>
        <p:spPr>
          <a:xfrm>
            <a:off x="0" y="6476695"/>
            <a:ext cx="12191695" cy="381305"/>
          </a:xfrm>
          <a:prstGeom prst="rect">
            <a:avLst/>
          </a:prstGeom>
          <a:solidFill>
            <a:srgbClr val="141414">
              <a:alpha val="80000"/>
            </a:srgbClr>
          </a:solidFill>
          <a:ln/>
        </p:spPr>
      </p:sp>
      <p:sp>
        <p:nvSpPr>
          <p:cNvPr id="10" name="Shape 7"/>
          <p:cNvSpPr/>
          <p:nvPr/>
        </p:nvSpPr>
        <p:spPr>
          <a:xfrm>
            <a:off x="0" y="6476695"/>
            <a:ext cx="12191695" cy="9144"/>
          </a:xfrm>
          <a:prstGeom prst="rect">
            <a:avLst/>
          </a:prstGeom>
          <a:solidFill>
            <a:srgbClr val="FF6432">
              <a:alpha val="60000"/>
            </a:srgbClr>
          </a:solidFill>
          <a:ln/>
        </p:spPr>
      </p:sp>
      <p:sp>
        <p:nvSpPr>
          <p:cNvPr id="11" name="Text 8"/>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12" name="Text 9"/>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24/25</a:t>
            </a:r>
            <a:endParaRPr lang="en-US" sz="1000" dirty="0"/>
          </a:p>
        </p:txBody>
      </p:sp>
      <p:sp>
        <p:nvSpPr>
          <p:cNvPr id="13" name="Text 10"/>
          <p:cNvSpPr txBox="1"/>
          <p:nvPr/>
        </p:nvSpPr>
        <p:spPr>
          <a:xfrm>
            <a:off x="381305" y="733349"/>
            <a:ext cx="2134210"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References</a:t>
            </a:r>
            <a:endParaRPr lang="en-US" sz="2700" dirty="0"/>
          </a:p>
        </p:txBody>
      </p:sp>
      <p:sp>
        <p:nvSpPr>
          <p:cNvPr id="14" name="Shape 11"/>
          <p:cNvSpPr/>
          <p:nvPr/>
        </p:nvSpPr>
        <p:spPr>
          <a:xfrm>
            <a:off x="381305" y="1218895"/>
            <a:ext cx="914400" cy="38405"/>
          </a:xfrm>
          <a:prstGeom prst="rect">
            <a:avLst/>
          </a:prstGeom>
          <a:solidFill>
            <a:srgbClr val="FF6832"/>
          </a:solidFill>
          <a:ln/>
        </p:spPr>
      </p:sp>
      <p:sp>
        <p:nvSpPr>
          <p:cNvPr id="15" name="Shape 12"/>
          <p:cNvSpPr/>
          <p:nvPr/>
        </p:nvSpPr>
        <p:spPr>
          <a:xfrm>
            <a:off x="381305" y="1410005"/>
            <a:ext cx="5600700" cy="2247595"/>
          </a:xfrm>
          <a:prstGeom prst="rect">
            <a:avLst/>
          </a:prstGeom>
          <a:solidFill>
            <a:srgbClr val="141414">
              <a:alpha val="70000"/>
            </a:srgbClr>
          </a:solidFill>
          <a:ln/>
        </p:spPr>
      </p:sp>
      <p:sp>
        <p:nvSpPr>
          <p:cNvPr id="16" name="Shape 13"/>
          <p:cNvSpPr/>
          <p:nvPr/>
        </p:nvSpPr>
        <p:spPr>
          <a:xfrm>
            <a:off x="381305" y="1410005"/>
            <a:ext cx="28346" cy="2247595"/>
          </a:xfrm>
          <a:prstGeom prst="rect">
            <a:avLst/>
          </a:prstGeom>
          <a:solidFill>
            <a:srgbClr val="FF6832"/>
          </a:solidFill>
          <a:ln/>
        </p:spPr>
      </p:sp>
      <p:sp>
        <p:nvSpPr>
          <p:cNvPr id="17" name="Shape 14"/>
          <p:cNvSpPr/>
          <p:nvPr/>
        </p:nvSpPr>
        <p:spPr>
          <a:xfrm>
            <a:off x="6210605" y="1410005"/>
            <a:ext cx="5600700" cy="2247595"/>
          </a:xfrm>
          <a:prstGeom prst="rect">
            <a:avLst/>
          </a:prstGeom>
          <a:solidFill>
            <a:srgbClr val="141414">
              <a:alpha val="70000"/>
            </a:srgbClr>
          </a:solidFill>
          <a:ln/>
        </p:spPr>
      </p:sp>
      <p:sp>
        <p:nvSpPr>
          <p:cNvPr id="18" name="Shape 15"/>
          <p:cNvSpPr/>
          <p:nvPr/>
        </p:nvSpPr>
        <p:spPr>
          <a:xfrm>
            <a:off x="6210605" y="1410005"/>
            <a:ext cx="28346" cy="2247595"/>
          </a:xfrm>
          <a:prstGeom prst="rect">
            <a:avLst/>
          </a:prstGeom>
          <a:solidFill>
            <a:srgbClr val="FF6832"/>
          </a:solidFill>
          <a:ln/>
        </p:spPr>
      </p:sp>
      <p:sp>
        <p:nvSpPr>
          <p:cNvPr id="19" name="Shape 16"/>
          <p:cNvSpPr/>
          <p:nvPr/>
        </p:nvSpPr>
        <p:spPr>
          <a:xfrm>
            <a:off x="381305" y="3886200"/>
            <a:ext cx="5600700" cy="2057400"/>
          </a:xfrm>
          <a:prstGeom prst="rect">
            <a:avLst/>
          </a:prstGeom>
          <a:solidFill>
            <a:srgbClr val="141414">
              <a:alpha val="70000"/>
            </a:srgbClr>
          </a:solidFill>
          <a:ln/>
        </p:spPr>
      </p:sp>
      <p:sp>
        <p:nvSpPr>
          <p:cNvPr id="20" name="Shape 17"/>
          <p:cNvSpPr/>
          <p:nvPr/>
        </p:nvSpPr>
        <p:spPr>
          <a:xfrm>
            <a:off x="381305" y="3886200"/>
            <a:ext cx="28346" cy="2057400"/>
          </a:xfrm>
          <a:prstGeom prst="rect">
            <a:avLst/>
          </a:prstGeom>
          <a:solidFill>
            <a:srgbClr val="FF6832"/>
          </a:solidFill>
          <a:ln/>
        </p:spPr>
      </p:sp>
      <p:sp>
        <p:nvSpPr>
          <p:cNvPr id="21" name="Shape 18"/>
          <p:cNvSpPr/>
          <p:nvPr/>
        </p:nvSpPr>
        <p:spPr>
          <a:xfrm>
            <a:off x="6210605" y="3886200"/>
            <a:ext cx="5600700" cy="2057400"/>
          </a:xfrm>
          <a:prstGeom prst="rect">
            <a:avLst/>
          </a:prstGeom>
          <a:solidFill>
            <a:srgbClr val="141414">
              <a:alpha val="70000"/>
            </a:srgbClr>
          </a:solidFill>
          <a:ln/>
        </p:spPr>
      </p:sp>
      <p:sp>
        <p:nvSpPr>
          <p:cNvPr id="22" name="Shape 19"/>
          <p:cNvSpPr/>
          <p:nvPr/>
        </p:nvSpPr>
        <p:spPr>
          <a:xfrm>
            <a:off x="6210605" y="3886200"/>
            <a:ext cx="28346" cy="2057400"/>
          </a:xfrm>
          <a:prstGeom prst="rect">
            <a:avLst/>
          </a:prstGeom>
          <a:solidFill>
            <a:srgbClr val="FF6832"/>
          </a:solidFill>
          <a:ln/>
        </p:spPr>
      </p:sp>
      <p:sp>
        <p:nvSpPr>
          <p:cNvPr id="23" name="Text 20"/>
          <p:cNvSpPr txBox="1"/>
          <p:nvPr/>
        </p:nvSpPr>
        <p:spPr>
          <a:xfrm>
            <a:off x="562356" y="1580998"/>
            <a:ext cx="1914754" cy="228600"/>
          </a:xfrm>
          <a:prstGeom prst="rect">
            <a:avLst/>
          </a:prstGeom>
          <a:noFill/>
          <a:ln/>
        </p:spPr>
        <p:txBody>
          <a:bodyPr wrap="square" lIns="0" tIns="0" rIns="0" bIns="0" rtlCol="0" anchor="ctr"/>
          <a:lstStyle/>
          <a:p>
            <a:pPr marL="0" indent="0" algn="l">
              <a:buNone/>
            </a:pPr>
            <a:r>
              <a:rPr lang="en-US" sz="1500" b="1" dirty="0">
                <a:solidFill>
                  <a:srgbClr val="000000"/>
                </a:solidFill>
                <a:latin typeface="ui-sans-serif" pitchFamily="34" charset="0"/>
                <a:ea typeface="ui-sans-serif" pitchFamily="34" charset="-122"/>
                <a:cs typeface="ui-sans-serif" pitchFamily="34" charset="-120"/>
              </a:rPr>
              <a:t>NASA Resources</a:t>
            </a:r>
            <a:endParaRPr lang="en-US" sz="1500" dirty="0"/>
          </a:p>
        </p:txBody>
      </p:sp>
      <p:sp>
        <p:nvSpPr>
          <p:cNvPr id="24" name="Text 21"/>
          <p:cNvSpPr txBox="1"/>
          <p:nvPr/>
        </p:nvSpPr>
        <p:spPr>
          <a:xfrm>
            <a:off x="6391656" y="1580998"/>
            <a:ext cx="3267151" cy="228600"/>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nchor="ctr"/>
          <a:lstStyle/>
          <a:p>
            <a:pPr marL="0" indent="0" algn="l">
              <a:buNone/>
            </a:pPr>
            <a:r>
              <a:rPr lang="en-US" sz="1500" dirty="0">
                <a:ln w="0"/>
                <a:effectLst>
                  <a:outerShdw blurRad="38100" dist="19050" dir="2700000" algn="tl" rotWithShape="0">
                    <a:schemeClr val="dk1">
                      <a:alpha val="40000"/>
                    </a:schemeClr>
                  </a:outerShdw>
                </a:effectLst>
                <a:latin typeface="ui-sans-serif" pitchFamily="34" charset="0"/>
                <a:ea typeface="ui-sans-serif" pitchFamily="34" charset="-122"/>
                <a:cs typeface="ui-sans-serif" pitchFamily="34" charset="-120"/>
              </a:rPr>
              <a:t>Academic &amp; Technical Papers</a:t>
            </a:r>
            <a:endParaRPr lang="en-US" sz="1500" dirty="0">
              <a:ln w="0"/>
              <a:effectLst>
                <a:outerShdw blurRad="38100" dist="19050" dir="2700000" algn="tl" rotWithShape="0">
                  <a:schemeClr val="dk1">
                    <a:alpha val="40000"/>
                  </a:schemeClr>
                </a:outerShdw>
              </a:effectLst>
            </a:endParaRPr>
          </a:p>
        </p:txBody>
      </p:sp>
      <p:sp>
        <p:nvSpPr>
          <p:cNvPr id="25" name="Text 22"/>
          <p:cNvSpPr txBox="1"/>
          <p:nvPr/>
        </p:nvSpPr>
        <p:spPr>
          <a:xfrm>
            <a:off x="562356" y="4058107"/>
            <a:ext cx="2419502" cy="228600"/>
          </a:xfrm>
          <a:prstGeom prst="rect">
            <a:avLst/>
          </a:prstGeom>
          <a:noFill/>
          <a:ln/>
        </p:spPr>
        <p:txBody>
          <a:bodyPr wrap="square" lIns="0" tIns="0" rIns="0" bIns="0" rtlCol="0" anchor="ctr"/>
          <a:lstStyle/>
          <a:p>
            <a:pPr marL="0" indent="0" algn="l">
              <a:buNone/>
            </a:pPr>
            <a:r>
              <a:rPr lang="en-US" sz="1500" b="1" dirty="0">
                <a:solidFill>
                  <a:srgbClr val="000000"/>
                </a:solidFill>
                <a:latin typeface="ui-sans-serif" pitchFamily="34" charset="0"/>
                <a:ea typeface="ui-sans-serif" pitchFamily="34" charset="-122"/>
                <a:cs typeface="ui-sans-serif" pitchFamily="34" charset="-120"/>
              </a:rPr>
              <a:t>Additional Resources</a:t>
            </a:r>
            <a:endParaRPr lang="en-US" sz="1500" dirty="0"/>
          </a:p>
        </p:txBody>
      </p:sp>
      <p:sp>
        <p:nvSpPr>
          <p:cNvPr id="26" name="Text 23"/>
          <p:cNvSpPr txBox="1"/>
          <p:nvPr/>
        </p:nvSpPr>
        <p:spPr>
          <a:xfrm>
            <a:off x="6391656" y="4058107"/>
            <a:ext cx="2238451" cy="228600"/>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nchor="ctr"/>
          <a:lstStyle/>
          <a:p>
            <a:pPr marL="0" indent="0" algn="l">
              <a:buNone/>
            </a:pPr>
            <a:r>
              <a:rPr lang="en-US" sz="1500" dirty="0">
                <a:ln w="0"/>
                <a:solidFill>
                  <a:schemeClr val="tx1"/>
                </a:solidFill>
                <a:effectLst>
                  <a:outerShdw blurRad="38100" dist="19050" dir="2700000" algn="tl" rotWithShape="0">
                    <a:schemeClr val="dk1">
                      <a:alpha val="40000"/>
                    </a:schemeClr>
                  </a:outerShdw>
                </a:effectLst>
                <a:latin typeface="ui-sans-serif" pitchFamily="34" charset="0"/>
                <a:ea typeface="ui-sans-serif" pitchFamily="34" charset="-122"/>
                <a:cs typeface="ui-sans-serif" pitchFamily="34" charset="-120"/>
              </a:rPr>
              <a:t>Acknowledgements</a:t>
            </a:r>
            <a:endParaRPr lang="en-US" sz="1500" dirty="0">
              <a:ln w="0"/>
              <a:solidFill>
                <a:schemeClr val="tx1"/>
              </a:solidFill>
              <a:effectLst>
                <a:outerShdw blurRad="38100" dist="19050" dir="2700000" algn="tl" rotWithShape="0">
                  <a:schemeClr val="dk1">
                    <a:alpha val="40000"/>
                  </a:schemeClr>
                </a:outerShdw>
              </a:effectLst>
            </a:endParaRPr>
          </a:p>
        </p:txBody>
      </p:sp>
      <p:sp>
        <p:nvSpPr>
          <p:cNvPr id="27" name="Shape 24"/>
          <p:cNvSpPr/>
          <p:nvPr/>
        </p:nvSpPr>
        <p:spPr>
          <a:xfrm>
            <a:off x="562356" y="1943100"/>
            <a:ext cx="9144" cy="381305"/>
          </a:xfrm>
          <a:prstGeom prst="rect">
            <a:avLst/>
          </a:prstGeom>
          <a:solidFill>
            <a:srgbClr val="374151"/>
          </a:solidFill>
          <a:ln/>
        </p:spPr>
      </p:sp>
      <p:sp>
        <p:nvSpPr>
          <p:cNvPr id="28" name="Shape 25"/>
          <p:cNvSpPr/>
          <p:nvPr/>
        </p:nvSpPr>
        <p:spPr>
          <a:xfrm>
            <a:off x="562356" y="2438705"/>
            <a:ext cx="9144" cy="381305"/>
          </a:xfrm>
          <a:prstGeom prst="rect">
            <a:avLst/>
          </a:prstGeom>
          <a:solidFill>
            <a:srgbClr val="374151"/>
          </a:solidFill>
          <a:ln/>
        </p:spPr>
      </p:sp>
      <p:sp>
        <p:nvSpPr>
          <p:cNvPr id="29" name="Shape 26"/>
          <p:cNvSpPr/>
          <p:nvPr/>
        </p:nvSpPr>
        <p:spPr>
          <a:xfrm>
            <a:off x="562356" y="2933395"/>
            <a:ext cx="9144" cy="381305"/>
          </a:xfrm>
          <a:prstGeom prst="rect">
            <a:avLst/>
          </a:prstGeom>
          <a:solidFill>
            <a:srgbClr val="374151"/>
          </a:solidFill>
          <a:ln/>
        </p:spPr>
      </p:sp>
      <p:sp>
        <p:nvSpPr>
          <p:cNvPr id="30" name="Shape 27"/>
          <p:cNvSpPr/>
          <p:nvPr/>
        </p:nvSpPr>
        <p:spPr>
          <a:xfrm>
            <a:off x="6391656" y="1943100"/>
            <a:ext cx="9144" cy="571500"/>
          </a:xfrm>
          <a:prstGeom prst="rect">
            <a:avLst/>
          </a:prstGeom>
          <a:solidFill>
            <a:srgbClr val="374151"/>
          </a:solidFill>
          <a:ln/>
        </p:spPr>
      </p:sp>
      <p:sp>
        <p:nvSpPr>
          <p:cNvPr id="31" name="Shape 28"/>
          <p:cNvSpPr/>
          <p:nvPr/>
        </p:nvSpPr>
        <p:spPr>
          <a:xfrm>
            <a:off x="6391656" y="2628900"/>
            <a:ext cx="9144" cy="381305"/>
          </a:xfrm>
          <a:prstGeom prst="rect">
            <a:avLst/>
          </a:prstGeom>
          <a:solidFill>
            <a:srgbClr val="374151"/>
          </a:solidFill>
          <a:ln/>
        </p:spPr>
      </p:sp>
      <p:sp>
        <p:nvSpPr>
          <p:cNvPr id="32" name="Shape 29"/>
          <p:cNvSpPr/>
          <p:nvPr/>
        </p:nvSpPr>
        <p:spPr>
          <a:xfrm>
            <a:off x="6391656" y="3124505"/>
            <a:ext cx="9144" cy="381305"/>
          </a:xfrm>
          <a:prstGeom prst="rect">
            <a:avLst/>
          </a:prstGeom>
          <a:solidFill>
            <a:srgbClr val="374151"/>
          </a:solidFill>
          <a:ln/>
        </p:spPr>
      </p:sp>
      <p:sp>
        <p:nvSpPr>
          <p:cNvPr id="33" name="Shape 30"/>
          <p:cNvSpPr/>
          <p:nvPr/>
        </p:nvSpPr>
        <p:spPr>
          <a:xfrm>
            <a:off x="562356" y="4419295"/>
            <a:ext cx="9144" cy="381305"/>
          </a:xfrm>
          <a:prstGeom prst="rect">
            <a:avLst/>
          </a:prstGeom>
          <a:solidFill>
            <a:srgbClr val="374151"/>
          </a:solidFill>
          <a:ln/>
        </p:spPr>
      </p:sp>
      <p:sp>
        <p:nvSpPr>
          <p:cNvPr id="34" name="Shape 31"/>
          <p:cNvSpPr/>
          <p:nvPr/>
        </p:nvSpPr>
        <p:spPr>
          <a:xfrm>
            <a:off x="562356" y="4914900"/>
            <a:ext cx="9144" cy="571500"/>
          </a:xfrm>
          <a:prstGeom prst="rect">
            <a:avLst/>
          </a:prstGeom>
          <a:solidFill>
            <a:srgbClr val="374151"/>
          </a:solidFill>
          <a:ln/>
        </p:spPr>
      </p:sp>
      <p:sp>
        <p:nvSpPr>
          <p:cNvPr id="35" name="Text 32"/>
          <p:cNvSpPr txBox="1"/>
          <p:nvPr/>
        </p:nvSpPr>
        <p:spPr>
          <a:xfrm>
            <a:off x="724205" y="1962302"/>
            <a:ext cx="5005426" cy="34290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NASA Space Apps Challenge (2025) SpaceTrash Hack: Revolutionizing Recycling on Mars https://www.spaceappschallenge.org/2025/challenges/</a:t>
            </a:r>
            <a:endParaRPr lang="en-US" sz="1000" dirty="0"/>
          </a:p>
        </p:txBody>
      </p:sp>
      <p:sp>
        <p:nvSpPr>
          <p:cNvPr id="36" name="Text 33"/>
          <p:cNvSpPr txBox="1"/>
          <p:nvPr/>
        </p:nvSpPr>
        <p:spPr>
          <a:xfrm>
            <a:off x="724205" y="2457907"/>
            <a:ext cx="4872838" cy="34290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NASA Technical Reports Server (2024) Waste Materials Recycling for In-Space Manufacturing Document ID: 20240004496</a:t>
            </a:r>
            <a:endParaRPr lang="en-US" sz="1000" dirty="0"/>
          </a:p>
        </p:txBody>
      </p:sp>
      <p:sp>
        <p:nvSpPr>
          <p:cNvPr id="37" name="Text 34"/>
          <p:cNvSpPr txBox="1"/>
          <p:nvPr/>
        </p:nvSpPr>
        <p:spPr>
          <a:xfrm>
            <a:off x="724205" y="2952598"/>
            <a:ext cx="4967935" cy="34290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NASA/JPL (2022) Perseverance Explores the Jezero Crater Delta NASA ID: JPL-20220906</a:t>
            </a:r>
            <a:endParaRPr lang="en-US" sz="1000" dirty="0"/>
          </a:p>
        </p:txBody>
      </p:sp>
      <p:sp>
        <p:nvSpPr>
          <p:cNvPr id="38" name="Text 35"/>
          <p:cNvSpPr txBox="1"/>
          <p:nvPr/>
        </p:nvSpPr>
        <p:spPr>
          <a:xfrm>
            <a:off x="6553505" y="1962302"/>
            <a:ext cx="4881982" cy="53401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Howe, A. S., &amp; Howard, R. (2010) Dual use of packaging on the moon: Logistics-2-Living AIAA 40th International Conference on Environmental Systems</a:t>
            </a:r>
            <a:endParaRPr lang="en-US" sz="1000" dirty="0"/>
          </a:p>
        </p:txBody>
      </p:sp>
      <p:sp>
        <p:nvSpPr>
          <p:cNvPr id="39" name="Text 36"/>
          <p:cNvSpPr txBox="1"/>
          <p:nvPr/>
        </p:nvSpPr>
        <p:spPr>
          <a:xfrm>
            <a:off x="6553505" y="2648102"/>
            <a:ext cx="5168189" cy="34290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Cannon, K. M., et al. (2019) Mars Global Simulant MGS-1: A Rocknest-based Open Standard for Basaltic Martian Regolith Simulants Icarus, 317, 470-478</a:t>
            </a:r>
            <a:endParaRPr lang="en-US" sz="1000" dirty="0"/>
          </a:p>
        </p:txBody>
      </p:sp>
      <p:sp>
        <p:nvSpPr>
          <p:cNvPr id="40" name="Text 37"/>
          <p:cNvSpPr txBox="1"/>
          <p:nvPr/>
        </p:nvSpPr>
        <p:spPr>
          <a:xfrm>
            <a:off x="6553505" y="3143707"/>
            <a:ext cx="5129784" cy="34290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ScienceDirect (2024) Pyrolysis reactor design and thermal energy recovery systems for space applications Journal of Aerospace Engineering</a:t>
            </a:r>
            <a:endParaRPr lang="en-US" sz="1000" dirty="0"/>
          </a:p>
        </p:txBody>
      </p:sp>
      <p:sp>
        <p:nvSpPr>
          <p:cNvPr id="41" name="Text 38"/>
          <p:cNvSpPr txBox="1"/>
          <p:nvPr/>
        </p:nvSpPr>
        <p:spPr>
          <a:xfrm>
            <a:off x="724205" y="4438498"/>
            <a:ext cx="4539082" cy="34290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Mars Facts (2025) Basic information on the planet Mars: structure, atmosphere, size, and more NASA Mars Exploration Program</a:t>
            </a:r>
            <a:endParaRPr lang="en-US" sz="1000" dirty="0"/>
          </a:p>
        </p:txBody>
      </p:sp>
      <p:sp>
        <p:nvSpPr>
          <p:cNvPr id="42" name="Text 39"/>
          <p:cNvSpPr txBox="1"/>
          <p:nvPr/>
        </p:nvSpPr>
        <p:spPr>
          <a:xfrm>
            <a:off x="724205" y="4934102"/>
            <a:ext cx="5043830" cy="53401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Non-Metabolic Waste Categories (2024) Tables of waste streams, material makeups, and commercial equivalents NASA Space Technology Mission Directorate</a:t>
            </a:r>
            <a:endParaRPr lang="en-US" sz="1000" dirty="0"/>
          </a:p>
        </p:txBody>
      </p:sp>
      <p:sp>
        <p:nvSpPr>
          <p:cNvPr id="43" name="Text 40"/>
          <p:cNvSpPr txBox="1"/>
          <p:nvPr/>
        </p:nvSpPr>
        <p:spPr>
          <a:xfrm>
            <a:off x="6391656" y="4438498"/>
            <a:ext cx="5300777" cy="7242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We would like to thank the NASA Space Apps Challenge organizers, mentors, and fellow participants for their support and inspiration. Special thanks to the scientists and engineers at NASA and JPL whose research and innovations in Mars exploration make this project possible.</a:t>
            </a:r>
            <a:endParaRPr lang="en-US" sz="1000" dirty="0"/>
          </a:p>
        </p:txBody>
      </p:sp>
      <p:sp>
        <p:nvSpPr>
          <p:cNvPr id="44" name="Shape 41"/>
          <p:cNvSpPr/>
          <p:nvPr/>
        </p:nvSpPr>
        <p:spPr>
          <a:xfrm>
            <a:off x="6391656" y="5333695"/>
            <a:ext cx="457200" cy="457200"/>
          </a:xfrm>
          <a:prstGeom prst="roundRect">
            <a:avLst>
              <a:gd name="adj" fmla="val 200000"/>
            </a:avLst>
          </a:prstGeom>
          <a:solidFill>
            <a:srgbClr val="FF6832">
              <a:alpha val="20000"/>
            </a:srgbClr>
          </a:solidFill>
          <a:ln w="12700">
            <a:solidFill>
              <a:srgbClr val="FF6832"/>
            </a:solidFill>
            <a:prstDash val="solid"/>
          </a:ln>
        </p:spPr>
      </p:sp>
      <p:pic>
        <p:nvPicPr>
          <p:cNvPr id="45" name="Image 1" descr="preencoded.png"/>
          <p:cNvPicPr>
            <a:picLocks noChangeAspect="1"/>
          </p:cNvPicPr>
          <p:nvPr/>
        </p:nvPicPr>
        <p:blipFill>
          <a:blip r:embed="rId4">
            <a:lum bright="70000" contrast="-70000"/>
          </a:blip>
          <a:srcRect/>
          <a:stretch/>
        </p:blipFill>
        <p:spPr>
          <a:xfrm>
            <a:off x="6543446" y="5486400"/>
            <a:ext cx="152705" cy="152705"/>
          </a:xfrm>
          <a:prstGeom prst="rect">
            <a:avLst/>
          </a:prstGeom>
        </p:spPr>
      </p:pic>
      <p:sp>
        <p:nvSpPr>
          <p:cNvPr id="46" name="Shape 42"/>
          <p:cNvSpPr/>
          <p:nvPr/>
        </p:nvSpPr>
        <p:spPr>
          <a:xfrm>
            <a:off x="7000646" y="5333695"/>
            <a:ext cx="457200" cy="457200"/>
          </a:xfrm>
          <a:prstGeom prst="roundRect">
            <a:avLst>
              <a:gd name="adj" fmla="val 200000"/>
            </a:avLst>
          </a:prstGeom>
          <a:solidFill>
            <a:srgbClr val="FF6832">
              <a:alpha val="20000"/>
            </a:srgbClr>
          </a:solidFill>
          <a:ln w="12700">
            <a:solidFill>
              <a:srgbClr val="FF6832"/>
            </a:solidFill>
            <a:prstDash val="solid"/>
          </a:ln>
        </p:spPr>
      </p:sp>
      <p:pic>
        <p:nvPicPr>
          <p:cNvPr id="47" name="Image 2" descr="preencoded.png"/>
          <p:cNvPicPr>
            <a:picLocks noChangeAspect="1"/>
          </p:cNvPicPr>
          <p:nvPr/>
        </p:nvPicPr>
        <p:blipFill>
          <a:blip r:embed="rId5">
            <a:lum bright="70000" contrast="-70000"/>
          </a:blip>
          <a:srcRect/>
          <a:stretch/>
        </p:blipFill>
        <p:spPr>
          <a:xfrm>
            <a:off x="7153351" y="5486400"/>
            <a:ext cx="152705" cy="152705"/>
          </a:xfrm>
          <a:prstGeom prst="rect">
            <a:avLst/>
          </a:prstGeom>
        </p:spPr>
      </p:pic>
      <p:sp>
        <p:nvSpPr>
          <p:cNvPr id="48" name="Shape 43"/>
          <p:cNvSpPr/>
          <p:nvPr/>
        </p:nvSpPr>
        <p:spPr>
          <a:xfrm>
            <a:off x="7610551" y="5333695"/>
            <a:ext cx="457200" cy="457200"/>
          </a:xfrm>
          <a:prstGeom prst="roundRect">
            <a:avLst>
              <a:gd name="adj" fmla="val 200000"/>
            </a:avLst>
          </a:prstGeom>
          <a:solidFill>
            <a:srgbClr val="FF6832">
              <a:alpha val="20000"/>
            </a:srgbClr>
          </a:solidFill>
          <a:ln w="12700">
            <a:solidFill>
              <a:srgbClr val="FF6832"/>
            </a:solidFill>
            <a:prstDash val="solid"/>
          </a:ln>
        </p:spPr>
      </p:sp>
      <p:pic>
        <p:nvPicPr>
          <p:cNvPr id="49" name="Image 3" descr="preencoded.png"/>
          <p:cNvPicPr>
            <a:picLocks noChangeAspect="1"/>
          </p:cNvPicPr>
          <p:nvPr/>
        </p:nvPicPr>
        <p:blipFill>
          <a:blip r:embed="rId6">
            <a:lum bright="70000" contrast="-70000"/>
          </a:blip>
          <a:srcRect/>
          <a:stretch/>
        </p:blipFill>
        <p:spPr>
          <a:xfrm>
            <a:off x="7763256" y="5486400"/>
            <a:ext cx="152705" cy="1527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2605126"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THANK YOU // Q&amp;A SESSION</a:t>
            </a:r>
            <a:endParaRPr lang="en-US" sz="1300" dirty="0"/>
          </a:p>
        </p:txBody>
      </p:sp>
      <p:sp>
        <p:nvSpPr>
          <p:cNvPr id="8" name="Text 5"/>
          <p:cNvSpPr txBox="1"/>
          <p:nvPr/>
        </p:nvSpPr>
        <p:spPr>
          <a:xfrm>
            <a:off x="9642348" y="181051"/>
            <a:ext cx="2424989"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SPACETRASH HACK · 2025 · MARS</a:t>
            </a:r>
            <a:endParaRPr lang="en-US" sz="1000" dirty="0"/>
          </a:p>
        </p:txBody>
      </p:sp>
      <p:sp>
        <p:nvSpPr>
          <p:cNvPr id="9" name="Shape 6"/>
          <p:cNvSpPr/>
          <p:nvPr/>
        </p:nvSpPr>
        <p:spPr>
          <a:xfrm>
            <a:off x="0" y="6476695"/>
            <a:ext cx="12191695" cy="381305"/>
          </a:xfrm>
          <a:prstGeom prst="rect">
            <a:avLst/>
          </a:prstGeom>
          <a:solidFill>
            <a:srgbClr val="141414">
              <a:alpha val="80000"/>
            </a:srgbClr>
          </a:solidFill>
          <a:ln/>
        </p:spPr>
      </p:sp>
      <p:sp>
        <p:nvSpPr>
          <p:cNvPr id="10" name="Shape 7"/>
          <p:cNvSpPr/>
          <p:nvPr/>
        </p:nvSpPr>
        <p:spPr>
          <a:xfrm>
            <a:off x="0" y="6476695"/>
            <a:ext cx="12191695" cy="9144"/>
          </a:xfrm>
          <a:prstGeom prst="rect">
            <a:avLst/>
          </a:prstGeom>
          <a:solidFill>
            <a:srgbClr val="FF6432">
              <a:alpha val="60000"/>
            </a:srgbClr>
          </a:solidFill>
          <a:ln/>
        </p:spPr>
      </p:sp>
      <p:sp>
        <p:nvSpPr>
          <p:cNvPr id="11" name="Text 8"/>
          <p:cNvSpPr txBox="1"/>
          <p:nvPr/>
        </p:nvSpPr>
        <p:spPr>
          <a:xfrm>
            <a:off x="228600" y="6596482"/>
            <a:ext cx="3225089" cy="152705"/>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12" name="Text 9"/>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25/25</a:t>
            </a:r>
            <a:endParaRPr lang="en-US" sz="1000" dirty="0"/>
          </a:p>
        </p:txBody>
      </p:sp>
      <p:sp>
        <p:nvSpPr>
          <p:cNvPr id="13" name="Text 10"/>
          <p:cNvSpPr txBox="1"/>
          <p:nvPr/>
        </p:nvSpPr>
        <p:spPr>
          <a:xfrm>
            <a:off x="381305" y="733349"/>
            <a:ext cx="2067458"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Thank You!</a:t>
            </a:r>
            <a:endParaRPr lang="en-US" sz="2700" dirty="0"/>
          </a:p>
        </p:txBody>
      </p:sp>
      <p:sp>
        <p:nvSpPr>
          <p:cNvPr id="14" name="Shape 11"/>
          <p:cNvSpPr/>
          <p:nvPr/>
        </p:nvSpPr>
        <p:spPr>
          <a:xfrm>
            <a:off x="381305" y="1218895"/>
            <a:ext cx="914400" cy="38405"/>
          </a:xfrm>
          <a:prstGeom prst="rect">
            <a:avLst/>
          </a:prstGeom>
          <a:solidFill>
            <a:srgbClr val="FF6832"/>
          </a:solidFill>
          <a:ln/>
        </p:spPr>
      </p:sp>
      <p:sp>
        <p:nvSpPr>
          <p:cNvPr id="15" name="Shape 12"/>
          <p:cNvSpPr/>
          <p:nvPr/>
        </p:nvSpPr>
        <p:spPr>
          <a:xfrm>
            <a:off x="381305" y="1410005"/>
            <a:ext cx="5600700" cy="3276295"/>
          </a:xfrm>
          <a:prstGeom prst="rect">
            <a:avLst/>
          </a:prstGeom>
          <a:solidFill>
            <a:srgbClr val="141414">
              <a:alpha val="70000"/>
            </a:srgbClr>
          </a:solidFill>
          <a:ln/>
        </p:spPr>
      </p:sp>
      <p:sp>
        <p:nvSpPr>
          <p:cNvPr id="16" name="Shape 13"/>
          <p:cNvSpPr/>
          <p:nvPr/>
        </p:nvSpPr>
        <p:spPr>
          <a:xfrm>
            <a:off x="381305" y="1410005"/>
            <a:ext cx="28346" cy="3276295"/>
          </a:xfrm>
          <a:prstGeom prst="rect">
            <a:avLst/>
          </a:prstGeom>
          <a:solidFill>
            <a:srgbClr val="FF6832"/>
          </a:solidFill>
          <a:ln/>
        </p:spPr>
      </p:sp>
      <p:sp>
        <p:nvSpPr>
          <p:cNvPr id="17" name="Shape 14"/>
          <p:cNvSpPr/>
          <p:nvPr/>
        </p:nvSpPr>
        <p:spPr>
          <a:xfrm>
            <a:off x="6210605" y="1410005"/>
            <a:ext cx="5600700" cy="3276295"/>
          </a:xfrm>
          <a:prstGeom prst="rect">
            <a:avLst/>
          </a:prstGeom>
          <a:solidFill>
            <a:srgbClr val="141414">
              <a:alpha val="70000"/>
            </a:srgbClr>
          </a:solidFill>
          <a:ln/>
        </p:spPr>
      </p:sp>
      <p:sp>
        <p:nvSpPr>
          <p:cNvPr id="18" name="Shape 15"/>
          <p:cNvSpPr/>
          <p:nvPr/>
        </p:nvSpPr>
        <p:spPr>
          <a:xfrm>
            <a:off x="6210605" y="1410005"/>
            <a:ext cx="28346" cy="3276295"/>
          </a:xfrm>
          <a:prstGeom prst="rect">
            <a:avLst/>
          </a:prstGeom>
          <a:solidFill>
            <a:srgbClr val="FF6832"/>
          </a:solidFill>
          <a:ln/>
        </p:spPr>
      </p:sp>
      <p:sp>
        <p:nvSpPr>
          <p:cNvPr id="19" name="Text 16"/>
          <p:cNvSpPr txBox="1"/>
          <p:nvPr/>
        </p:nvSpPr>
        <p:spPr>
          <a:xfrm>
            <a:off x="562356" y="1580998"/>
            <a:ext cx="1162202" cy="228600"/>
          </a:xfrm>
          <a:prstGeom prst="rect">
            <a:avLst/>
          </a:prstGeom>
          <a:noFill/>
          <a:ln/>
        </p:spPr>
        <p:txBody>
          <a:bodyPr wrap="square" lIns="0" tIns="0" rIns="0" bIns="0" rtlCol="0" anchor="ctr"/>
          <a:lstStyle/>
          <a:p>
            <a:pPr marL="0" indent="0" algn="l">
              <a:buNone/>
            </a:pPr>
            <a:r>
              <a:rPr lang="en-US" sz="1500" b="1" dirty="0">
                <a:solidFill>
                  <a:srgbClr val="000000"/>
                </a:solidFill>
                <a:latin typeface="ui-sans-serif" pitchFamily="34" charset="0"/>
                <a:ea typeface="ui-sans-serif" pitchFamily="34" charset="-122"/>
                <a:cs typeface="ui-sans-serif" pitchFamily="34" charset="-120"/>
              </a:rPr>
              <a:t>Our Team</a:t>
            </a:r>
            <a:endParaRPr lang="en-US" sz="1500" dirty="0"/>
          </a:p>
        </p:txBody>
      </p:sp>
      <p:sp>
        <p:nvSpPr>
          <p:cNvPr id="20" name="Shape 17"/>
          <p:cNvSpPr/>
          <p:nvPr/>
        </p:nvSpPr>
        <p:spPr>
          <a:xfrm>
            <a:off x="562356" y="1962302"/>
            <a:ext cx="609905" cy="609905"/>
          </a:xfrm>
          <a:prstGeom prst="roundRect">
            <a:avLst>
              <a:gd name="adj" fmla="val 149925"/>
            </a:avLst>
          </a:prstGeom>
          <a:solidFill>
            <a:srgbClr val="FF6832">
              <a:alpha val="20000"/>
            </a:srgbClr>
          </a:solidFill>
          <a:ln w="12700">
            <a:solidFill>
              <a:srgbClr val="FF6832"/>
            </a:solidFill>
            <a:prstDash val="solid"/>
          </a:ln>
        </p:spPr>
      </p:sp>
      <p:pic>
        <p:nvPicPr>
          <p:cNvPr id="21" name="Image 1" descr="preencoded.png"/>
          <p:cNvPicPr>
            <a:picLocks noChangeAspect="1"/>
          </p:cNvPicPr>
          <p:nvPr/>
        </p:nvPicPr>
        <p:blipFill>
          <a:blip r:embed="rId4">
            <a:lum bright="70000" contrast="-70000"/>
          </a:blip>
          <a:srcRect l="-80" r="-80"/>
          <a:stretch/>
        </p:blipFill>
        <p:spPr>
          <a:xfrm>
            <a:off x="724205" y="2152498"/>
            <a:ext cx="286207" cy="228600"/>
          </a:xfrm>
          <a:prstGeom prst="rect">
            <a:avLst/>
          </a:prstGeom>
        </p:spPr>
      </p:pic>
      <p:sp>
        <p:nvSpPr>
          <p:cNvPr id="22" name="Text 18"/>
          <p:cNvSpPr txBox="1"/>
          <p:nvPr/>
        </p:nvSpPr>
        <p:spPr>
          <a:xfrm>
            <a:off x="6391656" y="1580998"/>
            <a:ext cx="1924812" cy="228600"/>
          </a:xfrm>
          <a:prstGeom prst="rect">
            <a:avLst/>
          </a:prstGeom>
          <a:noFill/>
          <a:ln/>
        </p:spPr>
        <p:txBody>
          <a:bodyPr wrap="square" lIns="0" tIns="0" rIns="0" bIns="0" rtlCol="0" anchor="ctr"/>
          <a:lstStyle/>
          <a:p>
            <a:pPr marL="0" indent="0" algn="l">
              <a:buNone/>
            </a:pPr>
            <a:r>
              <a:rPr lang="en-US" sz="1500" b="1" dirty="0">
                <a:solidFill>
                  <a:schemeClr val="bg1"/>
                </a:solidFill>
                <a:latin typeface="ui-sans-serif" pitchFamily="34" charset="0"/>
                <a:ea typeface="ui-sans-serif" pitchFamily="34" charset="-122"/>
                <a:cs typeface="ui-sans-serif" pitchFamily="34" charset="-120"/>
              </a:rPr>
              <a:t>Connect With Us</a:t>
            </a:r>
            <a:endParaRPr lang="en-US" sz="1500" dirty="0">
              <a:solidFill>
                <a:schemeClr val="bg1"/>
              </a:solidFill>
            </a:endParaRPr>
          </a:p>
        </p:txBody>
      </p:sp>
      <p:sp>
        <p:nvSpPr>
          <p:cNvPr id="23" name="Text 19"/>
          <p:cNvSpPr txBox="1"/>
          <p:nvPr/>
        </p:nvSpPr>
        <p:spPr>
          <a:xfrm>
            <a:off x="1324051" y="1971446"/>
            <a:ext cx="2328977" cy="347282"/>
          </a:xfrm>
          <a:prstGeom prst="rect">
            <a:avLst/>
          </a:prstGeom>
          <a:noFill/>
          <a:ln/>
        </p:spPr>
        <p:txBody>
          <a:bodyPr wrap="square" lIns="0" tIns="0" rIns="0" bIns="0" rtlCol="0" anchor="ctr"/>
          <a:lstStyle/>
          <a:p>
            <a:pPr marL="0" indent="0" algn="l">
              <a:buNone/>
            </a:pPr>
            <a:r>
              <a:rPr lang="en-US" sz="1300" b="1" dirty="0">
                <a:solidFill>
                  <a:srgbClr val="FFFFFF"/>
                </a:solidFill>
                <a:latin typeface="ui-sans-serif" pitchFamily="34" charset="0"/>
                <a:ea typeface="ui-sans-serif" pitchFamily="34" charset="-122"/>
                <a:cs typeface="ui-sans-serif" pitchFamily="34" charset="-120"/>
              </a:rPr>
              <a:t>Our Future Home Mars</a:t>
            </a:r>
            <a:endParaRPr lang="en-US" sz="1300" dirty="0"/>
          </a:p>
        </p:txBody>
      </p:sp>
      <p:sp>
        <p:nvSpPr>
          <p:cNvPr id="24" name="Text 20"/>
          <p:cNvSpPr txBox="1"/>
          <p:nvPr/>
        </p:nvSpPr>
        <p:spPr>
          <a:xfrm>
            <a:off x="1324051" y="2229307"/>
            <a:ext cx="2386584" cy="152705"/>
          </a:xfrm>
          <a:prstGeom prst="rect">
            <a:avLst/>
          </a:prstGeom>
          <a:noFill/>
          <a:ln/>
        </p:spPr>
        <p:txBody>
          <a:bodyPr wrap="square" lIns="0" tIns="0" rIns="0" bIns="0" rtlCol="0" anchor="ctr"/>
          <a:lstStyle/>
          <a:p>
            <a:pPr marL="0" indent="0" algn="l">
              <a:buNone/>
            </a:pPr>
            <a:r>
              <a:rPr lang="en-US" sz="1000" dirty="0">
                <a:solidFill>
                  <a:schemeClr val="bg1"/>
                </a:solidFill>
                <a:latin typeface="ui-sans-serif" pitchFamily="34" charset="0"/>
                <a:ea typeface="ui-sans-serif" pitchFamily="34" charset="-122"/>
                <a:cs typeface="ui-sans-serif" pitchFamily="34" charset="-120"/>
              </a:rPr>
              <a:t>2025</a:t>
            </a:r>
            <a:r>
              <a:rPr lang="en-US" sz="1000" dirty="0">
                <a:solidFill>
                  <a:srgbClr val="000000"/>
                </a:solidFill>
                <a:latin typeface="ui-sans-serif" pitchFamily="34" charset="0"/>
                <a:ea typeface="ui-sans-serif" pitchFamily="34" charset="-122"/>
                <a:cs typeface="ui-sans-serif" pitchFamily="34" charset="-120"/>
              </a:rPr>
              <a:t> </a:t>
            </a:r>
            <a:r>
              <a:rPr lang="en-US" sz="1000" dirty="0">
                <a:solidFill>
                  <a:schemeClr val="bg1"/>
                </a:solidFill>
                <a:latin typeface="ui-sans-serif" pitchFamily="34" charset="0"/>
                <a:ea typeface="ui-sans-serif" pitchFamily="34" charset="-122"/>
                <a:cs typeface="ui-sans-serif" pitchFamily="34" charset="-120"/>
              </a:rPr>
              <a:t>NASA</a:t>
            </a:r>
            <a:r>
              <a:rPr lang="en-US" sz="1000" dirty="0">
                <a:solidFill>
                  <a:srgbClr val="000000"/>
                </a:solidFill>
                <a:latin typeface="ui-sans-serif" pitchFamily="34" charset="0"/>
                <a:ea typeface="ui-sans-serif" pitchFamily="34" charset="-122"/>
                <a:cs typeface="ui-sans-serif" pitchFamily="34" charset="-120"/>
              </a:rPr>
              <a:t> </a:t>
            </a:r>
            <a:r>
              <a:rPr lang="en-US" sz="1000" dirty="0">
                <a:solidFill>
                  <a:schemeClr val="bg1"/>
                </a:solidFill>
                <a:latin typeface="ui-sans-serif" pitchFamily="34" charset="0"/>
                <a:ea typeface="ui-sans-serif" pitchFamily="34" charset="-122"/>
                <a:cs typeface="ui-sans-serif" pitchFamily="34" charset="-120"/>
              </a:rPr>
              <a:t>Space</a:t>
            </a:r>
            <a:r>
              <a:rPr lang="en-US" sz="1000" dirty="0">
                <a:solidFill>
                  <a:srgbClr val="000000"/>
                </a:solidFill>
                <a:latin typeface="ui-sans-serif" pitchFamily="34" charset="0"/>
                <a:ea typeface="ui-sans-serif" pitchFamily="34" charset="-122"/>
                <a:cs typeface="ui-sans-serif" pitchFamily="34" charset="-120"/>
              </a:rPr>
              <a:t> </a:t>
            </a:r>
            <a:r>
              <a:rPr lang="en-US" sz="1000" dirty="0">
                <a:solidFill>
                  <a:schemeClr val="bg1"/>
                </a:solidFill>
                <a:latin typeface="ui-sans-serif" pitchFamily="34" charset="0"/>
                <a:ea typeface="ui-sans-serif" pitchFamily="34" charset="-122"/>
                <a:cs typeface="ui-sans-serif" pitchFamily="34" charset="-120"/>
              </a:rPr>
              <a:t>Apps</a:t>
            </a:r>
            <a:r>
              <a:rPr lang="en-US" sz="1000" dirty="0">
                <a:solidFill>
                  <a:srgbClr val="000000"/>
                </a:solidFill>
                <a:latin typeface="ui-sans-serif" pitchFamily="34" charset="0"/>
                <a:ea typeface="ui-sans-serif" pitchFamily="34" charset="-122"/>
                <a:cs typeface="ui-sans-serif" pitchFamily="34" charset="-120"/>
              </a:rPr>
              <a:t> </a:t>
            </a:r>
            <a:r>
              <a:rPr lang="en-US" sz="1000" dirty="0">
                <a:solidFill>
                  <a:schemeClr val="bg1"/>
                </a:solidFill>
                <a:latin typeface="ui-sans-serif" pitchFamily="34" charset="0"/>
                <a:ea typeface="ui-sans-serif" pitchFamily="34" charset="-122"/>
                <a:cs typeface="ui-sans-serif" pitchFamily="34" charset="-120"/>
              </a:rPr>
              <a:t>Challenge</a:t>
            </a:r>
            <a:endParaRPr lang="en-US" sz="1000" dirty="0">
              <a:solidFill>
                <a:schemeClr val="bg1"/>
              </a:solidFill>
            </a:endParaRPr>
          </a:p>
        </p:txBody>
      </p:sp>
      <p:sp>
        <p:nvSpPr>
          <p:cNvPr id="25" name="Text 21"/>
          <p:cNvSpPr txBox="1"/>
          <p:nvPr/>
        </p:nvSpPr>
        <p:spPr>
          <a:xfrm>
            <a:off x="1324051" y="2419502"/>
            <a:ext cx="1567282" cy="152705"/>
          </a:xfrm>
          <a:prstGeom prst="rect">
            <a:avLst/>
          </a:prstGeom>
          <a:noFill/>
          <a:ln/>
        </p:spPr>
        <p:txBody>
          <a:bodyPr wrap="square" lIns="0" tIns="0" rIns="0" bIns="0" rtlCol="0" anchor="ctr"/>
          <a:lstStyle/>
          <a:p>
            <a:pPr marL="0" indent="0" algn="l">
              <a:buNone/>
            </a:pPr>
            <a:r>
              <a:rPr lang="en-US" sz="1000" b="1" dirty="0">
                <a:solidFill>
                  <a:schemeClr val="bg1"/>
                </a:solidFill>
                <a:latin typeface="ui-sans-serif" pitchFamily="34" charset="0"/>
                <a:ea typeface="ui-sans-serif" pitchFamily="34" charset="-122"/>
                <a:cs typeface="ui-sans-serif" pitchFamily="34" charset="-120"/>
              </a:rPr>
              <a:t>from Iraq, Baghdad</a:t>
            </a:r>
            <a:endParaRPr lang="en-US" sz="1000" dirty="0">
              <a:solidFill>
                <a:schemeClr val="bg1"/>
              </a:solidFill>
            </a:endParaRPr>
          </a:p>
        </p:txBody>
      </p:sp>
      <p:sp>
        <p:nvSpPr>
          <p:cNvPr id="26" name="Shape 22"/>
          <p:cNvSpPr/>
          <p:nvPr/>
        </p:nvSpPr>
        <p:spPr>
          <a:xfrm>
            <a:off x="562356" y="2838298"/>
            <a:ext cx="381305" cy="381305"/>
          </a:xfrm>
          <a:prstGeom prst="roundRect">
            <a:avLst>
              <a:gd name="adj" fmla="val 239808"/>
            </a:avLst>
          </a:prstGeom>
          <a:solidFill>
            <a:srgbClr val="FF6832">
              <a:alpha val="20000"/>
            </a:srgbClr>
          </a:solidFill>
          <a:ln w="12700">
            <a:solidFill>
              <a:srgbClr val="FF6832"/>
            </a:solidFill>
            <a:prstDash val="solid"/>
          </a:ln>
        </p:spPr>
      </p:sp>
      <p:pic>
        <p:nvPicPr>
          <p:cNvPr id="27" name="Image 2" descr="preencoded.png"/>
          <p:cNvPicPr>
            <a:picLocks noChangeAspect="1"/>
          </p:cNvPicPr>
          <p:nvPr/>
        </p:nvPicPr>
        <p:blipFill>
          <a:blip r:embed="rId5">
            <a:lum bright="70000" contrast="-70000"/>
          </a:blip>
          <a:srcRect t="-43" b="-43"/>
          <a:stretch/>
        </p:blipFill>
        <p:spPr>
          <a:xfrm>
            <a:off x="685800" y="2952598"/>
            <a:ext cx="133502" cy="152705"/>
          </a:xfrm>
          <a:prstGeom prst="rect">
            <a:avLst/>
          </a:prstGeom>
        </p:spPr>
      </p:pic>
      <p:sp>
        <p:nvSpPr>
          <p:cNvPr id="28" name="Shape 23"/>
          <p:cNvSpPr/>
          <p:nvPr/>
        </p:nvSpPr>
        <p:spPr>
          <a:xfrm>
            <a:off x="562356" y="3409798"/>
            <a:ext cx="381305" cy="381305"/>
          </a:xfrm>
          <a:prstGeom prst="roundRect">
            <a:avLst>
              <a:gd name="adj" fmla="val 239808"/>
            </a:avLst>
          </a:prstGeom>
          <a:solidFill>
            <a:srgbClr val="FF6832">
              <a:alpha val="20000"/>
            </a:srgbClr>
          </a:solidFill>
          <a:ln w="12700">
            <a:solidFill>
              <a:srgbClr val="FF6832"/>
            </a:solidFill>
            <a:prstDash val="solid"/>
          </a:ln>
        </p:spPr>
      </p:sp>
      <p:sp>
        <p:nvSpPr>
          <p:cNvPr id="29" name="Text 24"/>
          <p:cNvSpPr txBox="1"/>
          <p:nvPr/>
        </p:nvSpPr>
        <p:spPr>
          <a:xfrm>
            <a:off x="1057046" y="2838298"/>
            <a:ext cx="1648663" cy="181051"/>
          </a:xfrm>
          <a:prstGeom prst="rect">
            <a:avLst/>
          </a:prstGeom>
          <a:noFill/>
          <a:ln/>
        </p:spPr>
        <p:txBody>
          <a:bodyPr wrap="square" lIns="0" tIns="0" rIns="0" bIns="0" rtlCol="0" anchor="ctr"/>
          <a:lstStyle/>
          <a:p>
            <a:pPr marL="0" indent="0" algn="l">
              <a:buNone/>
            </a:pPr>
            <a:r>
              <a:rPr lang="en-US" sz="1200" b="1" dirty="0">
                <a:solidFill>
                  <a:srgbClr val="FFFFFF"/>
                </a:solidFill>
                <a:latin typeface="ui-sans-serif" pitchFamily="34" charset="0"/>
                <a:ea typeface="ui-sans-serif" pitchFamily="34" charset="-122"/>
                <a:cs typeface="ui-sans-serif" pitchFamily="34" charset="-120"/>
              </a:rPr>
              <a:t>Khayoon Alaayedi</a:t>
            </a:r>
            <a:endParaRPr lang="en-US" sz="1200" dirty="0"/>
          </a:p>
        </p:txBody>
      </p:sp>
      <p:sp>
        <p:nvSpPr>
          <p:cNvPr id="30" name="Text 25"/>
          <p:cNvSpPr txBox="1"/>
          <p:nvPr/>
        </p:nvSpPr>
        <p:spPr>
          <a:xfrm>
            <a:off x="1057046" y="3409798"/>
            <a:ext cx="1800454" cy="181051"/>
          </a:xfrm>
          <a:prstGeom prst="rect">
            <a:avLst/>
          </a:prstGeom>
          <a:noFill/>
          <a:ln/>
        </p:spPr>
        <p:txBody>
          <a:bodyPr wrap="square" lIns="0" tIns="0" rIns="0" bIns="0" rtlCol="0" anchor="ctr"/>
          <a:lstStyle/>
          <a:p>
            <a:pPr marL="0" indent="0" algn="l">
              <a:buNone/>
            </a:pPr>
            <a:r>
              <a:rPr lang="en-US" sz="1200" b="1" dirty="0">
                <a:solidFill>
                  <a:srgbClr val="FFFFFF"/>
                </a:solidFill>
                <a:latin typeface="ui-sans-serif" pitchFamily="34" charset="0"/>
                <a:ea typeface="ui-sans-serif" pitchFamily="34" charset="-122"/>
                <a:cs typeface="ui-sans-serif" pitchFamily="34" charset="-120"/>
              </a:rPr>
              <a:t>Lujain Mahdi Siham</a:t>
            </a:r>
            <a:endParaRPr lang="en-US" sz="1200" dirty="0"/>
          </a:p>
        </p:txBody>
      </p:sp>
      <p:sp>
        <p:nvSpPr>
          <p:cNvPr id="31" name="Text 26"/>
          <p:cNvSpPr txBox="1"/>
          <p:nvPr/>
        </p:nvSpPr>
        <p:spPr>
          <a:xfrm>
            <a:off x="1057045" y="3066899"/>
            <a:ext cx="2186329" cy="114299"/>
          </a:xfrm>
          <a:prstGeom prst="rect">
            <a:avLst/>
          </a:prstGeom>
          <a:noFill/>
          <a:ln/>
        </p:spPr>
        <p:txBody>
          <a:bodyPr wrap="square" lIns="0" tIns="0" rIns="0" bIns="0" rtlCol="0" anchor="ctr"/>
          <a:lstStyle/>
          <a:p>
            <a:pPr marL="0" indent="0" algn="l">
              <a:buNone/>
            </a:pPr>
            <a:r>
              <a:rPr lang="en-US" sz="1000" dirty="0">
                <a:solidFill>
                  <a:schemeClr val="bg1"/>
                </a:solidFill>
                <a:latin typeface="ui-sans-serif" pitchFamily="34" charset="0"/>
                <a:ea typeface="ui-sans-serif" pitchFamily="34" charset="-122"/>
                <a:cs typeface="ui-sans-serif" pitchFamily="34" charset="-120"/>
              </a:rPr>
              <a:t>Leader, Aerospace and Drone Engineer</a:t>
            </a:r>
            <a:endParaRPr lang="en-US" sz="1000" dirty="0">
              <a:solidFill>
                <a:schemeClr val="bg1"/>
              </a:solidFill>
            </a:endParaRPr>
          </a:p>
        </p:txBody>
      </p:sp>
      <p:pic>
        <p:nvPicPr>
          <p:cNvPr id="32" name="Image 3" descr="preencoded.png"/>
          <p:cNvPicPr>
            <a:picLocks noChangeAspect="1"/>
          </p:cNvPicPr>
          <p:nvPr/>
        </p:nvPicPr>
        <p:blipFill>
          <a:blip r:embed="rId5">
            <a:lum bright="70000" contrast="-70000"/>
          </a:blip>
          <a:srcRect t="-43" b="-43"/>
          <a:stretch/>
        </p:blipFill>
        <p:spPr>
          <a:xfrm>
            <a:off x="685800" y="3524098"/>
            <a:ext cx="133502" cy="152705"/>
          </a:xfrm>
          <a:prstGeom prst="rect">
            <a:avLst/>
          </a:prstGeom>
        </p:spPr>
      </p:pic>
      <p:sp>
        <p:nvSpPr>
          <p:cNvPr id="33" name="Text 27"/>
          <p:cNvSpPr txBox="1"/>
          <p:nvPr/>
        </p:nvSpPr>
        <p:spPr>
          <a:xfrm>
            <a:off x="1057046" y="3638398"/>
            <a:ext cx="2186330" cy="152705"/>
          </a:xfrm>
          <a:prstGeom prst="rect">
            <a:avLst/>
          </a:prstGeom>
          <a:noFill/>
          <a:ln/>
        </p:spPr>
        <p:txBody>
          <a:bodyPr wrap="square" lIns="0" tIns="0" rIns="0" bIns="0" rtlCol="0" anchor="ctr"/>
          <a:lstStyle/>
          <a:p>
            <a:pPr marL="0" indent="0" algn="l">
              <a:buNone/>
            </a:pPr>
            <a:r>
              <a:rPr lang="en-US" sz="1000" dirty="0">
                <a:solidFill>
                  <a:schemeClr val="bg1"/>
                </a:solidFill>
                <a:latin typeface="ui-sans-serif" pitchFamily="34" charset="0"/>
                <a:ea typeface="ui-sans-serif" pitchFamily="34" charset="-122"/>
                <a:cs typeface="ui-sans-serif" pitchFamily="34" charset="-120"/>
              </a:rPr>
              <a:t>Researcher, Energy Engineer</a:t>
            </a:r>
            <a:endParaRPr lang="en-US" sz="1000" dirty="0">
              <a:solidFill>
                <a:schemeClr val="bg1"/>
              </a:solidFill>
            </a:endParaRPr>
          </a:p>
        </p:txBody>
      </p:sp>
      <p:sp>
        <p:nvSpPr>
          <p:cNvPr id="34" name="Shape 28"/>
          <p:cNvSpPr/>
          <p:nvPr/>
        </p:nvSpPr>
        <p:spPr>
          <a:xfrm>
            <a:off x="6391656" y="1943100"/>
            <a:ext cx="381305" cy="381305"/>
          </a:xfrm>
          <a:prstGeom prst="roundRect">
            <a:avLst>
              <a:gd name="adj" fmla="val 239808"/>
            </a:avLst>
          </a:prstGeom>
          <a:solidFill>
            <a:srgbClr val="FF6832">
              <a:alpha val="20000"/>
            </a:srgbClr>
          </a:solidFill>
          <a:ln w="12700">
            <a:solidFill>
              <a:srgbClr val="FF6832"/>
            </a:solidFill>
            <a:prstDash val="solid"/>
          </a:ln>
        </p:spPr>
      </p:sp>
      <p:pic>
        <p:nvPicPr>
          <p:cNvPr id="35" name="Image 4" descr="preencoded.png"/>
          <p:cNvPicPr>
            <a:picLocks noChangeAspect="1"/>
          </p:cNvPicPr>
          <p:nvPr/>
        </p:nvPicPr>
        <p:blipFill>
          <a:blip r:embed="rId6">
            <a:lum bright="70000" contrast="-70000"/>
          </a:blip>
          <a:srcRect/>
          <a:stretch/>
        </p:blipFill>
        <p:spPr>
          <a:xfrm>
            <a:off x="6505956" y="2057400"/>
            <a:ext cx="152705" cy="152705"/>
          </a:xfrm>
          <a:prstGeom prst="rect">
            <a:avLst/>
          </a:prstGeom>
        </p:spPr>
      </p:pic>
      <p:sp>
        <p:nvSpPr>
          <p:cNvPr id="37" name="Text 30"/>
          <p:cNvSpPr txBox="1"/>
          <p:nvPr/>
        </p:nvSpPr>
        <p:spPr>
          <a:xfrm>
            <a:off x="6886346" y="2038198"/>
            <a:ext cx="2991002"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hlinkClick r:id="rId7"/>
              </a:rPr>
              <a:t>khion2002@gmail.com</a:t>
            </a:r>
            <a:r>
              <a:rPr lang="en-US" sz="1200" dirty="0">
                <a:solidFill>
                  <a:srgbClr val="FFFFFF"/>
                </a:solidFill>
                <a:latin typeface="ui-sans-serif" pitchFamily="34" charset="0"/>
                <a:ea typeface="ui-sans-serif" pitchFamily="34" charset="-122"/>
                <a:cs typeface="ui-sans-serif" pitchFamily="34" charset="-120"/>
              </a:rPr>
              <a:t> </a:t>
            </a:r>
            <a:r>
              <a:rPr lang="en-US" sz="1200" dirty="0">
                <a:solidFill>
                  <a:srgbClr val="FFFFFF"/>
                </a:solidFill>
                <a:latin typeface="ui-sans-serif" pitchFamily="34" charset="0"/>
                <a:ea typeface="ui-sans-serif" pitchFamily="34" charset="-122"/>
                <a:cs typeface="ui-sans-serif" pitchFamily="34" charset="-120"/>
                <a:hlinkClick r:id="rId8"/>
              </a:rPr>
              <a:t>Lujainmahdi614@gmail.com</a:t>
            </a:r>
            <a:r>
              <a:rPr lang="en-US" sz="1200" dirty="0">
                <a:solidFill>
                  <a:srgbClr val="FFFFFF"/>
                </a:solidFill>
                <a:latin typeface="ui-sans-serif" pitchFamily="34" charset="0"/>
                <a:ea typeface="ui-sans-serif" pitchFamily="34" charset="-122"/>
                <a:cs typeface="ui-sans-serif" pitchFamily="34" charset="-120"/>
              </a:rPr>
              <a:t> </a:t>
            </a:r>
            <a:endParaRPr lang="en-US" sz="1200" dirty="0"/>
          </a:p>
        </p:txBody>
      </p:sp>
      <p:sp>
        <p:nvSpPr>
          <p:cNvPr id="40" name="Text 32"/>
          <p:cNvSpPr txBox="1"/>
          <p:nvPr/>
        </p:nvSpPr>
        <p:spPr>
          <a:xfrm>
            <a:off x="6391656" y="3105302"/>
            <a:ext cx="1334110" cy="228600"/>
          </a:xfrm>
          <a:prstGeom prst="rect">
            <a:avLst/>
          </a:prstGeom>
          <a:noFill/>
          <a:ln/>
        </p:spPr>
        <p:txBody>
          <a:bodyPr wrap="square" lIns="0" tIns="0" rIns="0" bIns="0" rtlCol="0" anchor="ctr"/>
          <a:lstStyle/>
          <a:p>
            <a:pPr marL="0" indent="0" algn="l">
              <a:buNone/>
            </a:pPr>
            <a:r>
              <a:rPr lang="en-US" sz="1500" b="1" dirty="0">
                <a:solidFill>
                  <a:srgbClr val="000000"/>
                </a:solidFill>
                <a:latin typeface="ui-sans-serif" pitchFamily="34" charset="0"/>
                <a:ea typeface="ui-sans-serif" pitchFamily="34" charset="-122"/>
                <a:cs typeface="ui-sans-serif" pitchFamily="34" charset="-120"/>
              </a:rPr>
              <a:t>Questions?</a:t>
            </a:r>
            <a:endParaRPr lang="en-US" sz="1500" dirty="0"/>
          </a:p>
        </p:txBody>
      </p:sp>
      <p:sp>
        <p:nvSpPr>
          <p:cNvPr id="41" name="Text 33"/>
          <p:cNvSpPr txBox="1"/>
          <p:nvPr/>
        </p:nvSpPr>
        <p:spPr>
          <a:xfrm>
            <a:off x="6391656" y="3486607"/>
            <a:ext cx="5353812" cy="4096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We welcome your questions about our Mars recycling system design and implementation details.</a:t>
            </a:r>
            <a:endParaRPr lang="en-US" sz="1200" dirty="0"/>
          </a:p>
        </p:txBody>
      </p:sp>
      <p:sp>
        <p:nvSpPr>
          <p:cNvPr id="42" name="Shape 34"/>
          <p:cNvSpPr/>
          <p:nvPr/>
        </p:nvSpPr>
        <p:spPr>
          <a:xfrm>
            <a:off x="6391656" y="4076395"/>
            <a:ext cx="5266944" cy="457200"/>
          </a:xfrm>
          <a:prstGeom prst="roundRect">
            <a:avLst>
              <a:gd name="adj" fmla="val 16667"/>
            </a:avLst>
          </a:prstGeom>
          <a:solidFill>
            <a:srgbClr val="FF6832">
              <a:alpha val="20000"/>
            </a:srgbClr>
          </a:solidFill>
          <a:ln w="12700">
            <a:solidFill>
              <a:srgbClr val="FF6832"/>
            </a:solidFill>
            <a:prstDash val="solid"/>
          </a:ln>
        </p:spPr>
      </p:sp>
      <p:sp>
        <p:nvSpPr>
          <p:cNvPr id="43" name="Text 35"/>
          <p:cNvSpPr txBox="1"/>
          <p:nvPr/>
        </p:nvSpPr>
        <p:spPr>
          <a:xfrm>
            <a:off x="7936078" y="4209898"/>
            <a:ext cx="2296058" cy="181051"/>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nchor="ctr"/>
          <a:lstStyle/>
          <a:p>
            <a:pPr marL="0" indent="0" algn="l">
              <a:buNone/>
            </a:pPr>
            <a:r>
              <a:rPr lang="en-US" sz="1200" b="1" dirty="0">
                <a:solidFill>
                  <a:srgbClr val="000000"/>
                </a:solidFill>
                <a:latin typeface="ui-sans-serif" pitchFamily="34" charset="0"/>
                <a:ea typeface="ui-sans-serif" pitchFamily="34" charset="-122"/>
                <a:cs typeface="ui-sans-serif" pitchFamily="34" charset="-120"/>
              </a:rPr>
              <a:t>Q&amp;A SESSION NOW OPEN</a:t>
            </a:r>
            <a:endParaRPr lang="en-US" sz="1200" dirty="0"/>
          </a:p>
        </p:txBody>
      </p:sp>
      <p:sp>
        <p:nvSpPr>
          <p:cNvPr id="44" name="Shape 36"/>
          <p:cNvSpPr/>
          <p:nvPr/>
        </p:nvSpPr>
        <p:spPr>
          <a:xfrm>
            <a:off x="388620" y="4638370"/>
            <a:ext cx="11430000" cy="1838858"/>
          </a:xfrm>
          <a:prstGeom prst="rect">
            <a:avLst/>
          </a:prstGeom>
          <a:solidFill>
            <a:srgbClr val="141414">
              <a:alpha val="70000"/>
            </a:srgbClr>
          </a:solidFill>
          <a:ln/>
        </p:spPr>
      </p:sp>
      <p:sp>
        <p:nvSpPr>
          <p:cNvPr id="45" name="Shape 37"/>
          <p:cNvSpPr/>
          <p:nvPr/>
        </p:nvSpPr>
        <p:spPr>
          <a:xfrm flipH="1">
            <a:off x="335586" y="4914900"/>
            <a:ext cx="45719" cy="1209751"/>
          </a:xfrm>
          <a:prstGeom prst="rect">
            <a:avLst/>
          </a:prstGeom>
          <a:solidFill>
            <a:srgbClr val="FF6832"/>
          </a:solidFill>
          <a:ln/>
        </p:spPr>
      </p:sp>
      <p:sp>
        <p:nvSpPr>
          <p:cNvPr id="46" name="Text 38"/>
          <p:cNvSpPr txBox="1"/>
          <p:nvPr/>
        </p:nvSpPr>
        <p:spPr>
          <a:xfrm>
            <a:off x="562356" y="5086807"/>
            <a:ext cx="1420063" cy="228600"/>
          </a:xfrm>
          <a:prstGeom prst="rect">
            <a:avLst/>
          </a:prstGeom>
          <a:noFill/>
          <a:ln/>
        </p:spPr>
        <p:txBody>
          <a:bodyPr wrap="square" lIns="0" tIns="0" rIns="0" bIns="0" rtlCol="0" anchor="ctr"/>
          <a:lstStyle/>
          <a:p>
            <a:pPr marL="0" indent="0" algn="l">
              <a:buNone/>
            </a:pPr>
            <a:endParaRPr lang="en-US" sz="1500" dirty="0"/>
          </a:p>
        </p:txBody>
      </p:sp>
      <p:sp>
        <p:nvSpPr>
          <p:cNvPr id="47" name="Text 39"/>
          <p:cNvSpPr txBox="1"/>
          <p:nvPr/>
        </p:nvSpPr>
        <p:spPr>
          <a:xfrm>
            <a:off x="562356" y="5477256"/>
            <a:ext cx="11082528" cy="467258"/>
          </a:xfrm>
          <a:prstGeom prst="rect">
            <a:avLst/>
          </a:prstGeom>
          <a:noFill/>
          <a:ln/>
        </p:spPr>
        <p:txBody>
          <a:bodyPr wrap="square" lIns="0" tIns="0" rIns="0" bIns="0" rtlCol="0" anchor="ctr"/>
          <a:lstStyle/>
          <a:p>
            <a:pPr marL="0" indent="0" algn="l">
              <a:buNone/>
            </a:pPr>
            <a:r>
              <a:rPr lang="en-US" sz="1300" i="1" dirty="0">
                <a:solidFill>
                  <a:srgbClr val="FFFFFF"/>
                </a:solidFill>
                <a:latin typeface="ui-sans-serif" pitchFamily="34" charset="0"/>
                <a:ea typeface="ui-sans-serif" pitchFamily="34" charset="-122"/>
                <a:cs typeface="ui-sans-serif" pitchFamily="34" charset="-120"/>
              </a:rPr>
              <a:t>"To transform space waste into valuable resources, enabling sustainable human presence on Mars through innovative recycling technologies that close the loop on resource utilization."</a:t>
            </a:r>
            <a:endParaRPr lang="en-US" sz="1300" dirty="0"/>
          </a:p>
        </p:txBody>
      </p:sp>
      <p:sp>
        <p:nvSpPr>
          <p:cNvPr id="48" name="Shape 40"/>
          <p:cNvSpPr/>
          <p:nvPr/>
        </p:nvSpPr>
        <p:spPr>
          <a:xfrm>
            <a:off x="4928616" y="5834329"/>
            <a:ext cx="609905" cy="609905"/>
          </a:xfrm>
          <a:prstGeom prst="roundRect">
            <a:avLst>
              <a:gd name="adj" fmla="val 149925"/>
            </a:avLst>
          </a:prstGeom>
          <a:solidFill>
            <a:srgbClr val="FF6832">
              <a:alpha val="20000"/>
            </a:srgbClr>
          </a:solidFill>
          <a:ln w="12700">
            <a:solidFill>
              <a:srgbClr val="FF6832"/>
            </a:solidFill>
            <a:prstDash val="solid"/>
          </a:ln>
        </p:spPr>
      </p:sp>
      <p:pic>
        <p:nvPicPr>
          <p:cNvPr id="49" name="Image 6" descr="preencoded.png"/>
          <p:cNvPicPr>
            <a:picLocks noChangeAspect="1"/>
          </p:cNvPicPr>
          <p:nvPr/>
        </p:nvPicPr>
        <p:blipFill>
          <a:blip r:embed="rId9">
            <a:lum bright="70000" contrast="-70000"/>
          </a:blip>
          <a:srcRect/>
          <a:stretch/>
        </p:blipFill>
        <p:spPr>
          <a:xfrm>
            <a:off x="5114087" y="6058204"/>
            <a:ext cx="228600" cy="228600"/>
          </a:xfrm>
          <a:prstGeom prst="rect">
            <a:avLst/>
          </a:prstGeom>
        </p:spPr>
      </p:pic>
      <p:sp>
        <p:nvSpPr>
          <p:cNvPr id="50" name="Shape 41"/>
          <p:cNvSpPr/>
          <p:nvPr/>
        </p:nvSpPr>
        <p:spPr>
          <a:xfrm>
            <a:off x="5805526" y="5828842"/>
            <a:ext cx="609905" cy="609905"/>
          </a:xfrm>
          <a:prstGeom prst="roundRect">
            <a:avLst>
              <a:gd name="adj" fmla="val 149925"/>
            </a:avLst>
          </a:prstGeom>
          <a:solidFill>
            <a:srgbClr val="FF6832">
              <a:alpha val="20000"/>
            </a:srgbClr>
          </a:solidFill>
          <a:ln w="12700">
            <a:solidFill>
              <a:srgbClr val="FF6832"/>
            </a:solidFill>
            <a:prstDash val="solid"/>
          </a:ln>
        </p:spPr>
      </p:sp>
      <p:pic>
        <p:nvPicPr>
          <p:cNvPr id="51" name="Image 7" descr="preencoded.png"/>
          <p:cNvPicPr>
            <a:picLocks noChangeAspect="1"/>
          </p:cNvPicPr>
          <p:nvPr/>
        </p:nvPicPr>
        <p:blipFill>
          <a:blip r:embed="rId10">
            <a:lum bright="70000" contrast="-70000"/>
          </a:blip>
          <a:srcRect/>
          <a:stretch/>
        </p:blipFill>
        <p:spPr>
          <a:xfrm>
            <a:off x="5995721" y="6058814"/>
            <a:ext cx="228600" cy="228600"/>
          </a:xfrm>
          <a:prstGeom prst="rect">
            <a:avLst/>
          </a:prstGeom>
        </p:spPr>
      </p:pic>
      <p:sp>
        <p:nvSpPr>
          <p:cNvPr id="52" name="Shape 42"/>
          <p:cNvSpPr/>
          <p:nvPr/>
        </p:nvSpPr>
        <p:spPr>
          <a:xfrm>
            <a:off x="6719926" y="5834329"/>
            <a:ext cx="609905" cy="609905"/>
          </a:xfrm>
          <a:prstGeom prst="roundRect">
            <a:avLst>
              <a:gd name="adj" fmla="val 149925"/>
            </a:avLst>
          </a:prstGeom>
          <a:solidFill>
            <a:srgbClr val="FF6832">
              <a:alpha val="20000"/>
            </a:srgbClr>
          </a:solidFill>
          <a:ln w="12700">
            <a:solidFill>
              <a:srgbClr val="FF6832"/>
            </a:solidFill>
            <a:prstDash val="solid"/>
          </a:ln>
        </p:spPr>
      </p:sp>
      <p:pic>
        <p:nvPicPr>
          <p:cNvPr id="53" name="Image 8" descr="preencoded.png"/>
          <p:cNvPicPr>
            <a:picLocks noChangeAspect="1"/>
          </p:cNvPicPr>
          <p:nvPr/>
        </p:nvPicPr>
        <p:blipFill>
          <a:blip r:embed="rId11">
            <a:lum bright="70000" contrast="-70000"/>
          </a:blip>
          <a:srcRect t="-44" b="-44"/>
          <a:stretch/>
        </p:blipFill>
        <p:spPr>
          <a:xfrm>
            <a:off x="6896405" y="6019495"/>
            <a:ext cx="256946" cy="228600"/>
          </a:xfrm>
          <a:prstGeom prst="rect">
            <a:avLst/>
          </a:prstGeom>
        </p:spPr>
      </p:pic>
      <p:sp>
        <p:nvSpPr>
          <p:cNvPr id="39" name="TextBox 38">
            <a:extLst>
              <a:ext uri="{FF2B5EF4-FFF2-40B4-BE49-F238E27FC236}">
                <a16:creationId xmlns:a16="http://schemas.microsoft.com/office/drawing/2014/main" id="{0C283F1A-5605-4C97-E661-96CC406259D4}"/>
              </a:ext>
            </a:extLst>
          </p:cNvPr>
          <p:cNvSpPr txBox="1"/>
          <p:nvPr/>
        </p:nvSpPr>
        <p:spPr>
          <a:xfrm>
            <a:off x="563677" y="4163764"/>
            <a:ext cx="4833417" cy="1384995"/>
          </a:xfrm>
          <a:prstGeom prst="rect">
            <a:avLst/>
          </a:prstGeom>
          <a:noFill/>
        </p:spPr>
        <p:txBody>
          <a:bodyPr wrap="square">
            <a:spAutoFit/>
          </a:bodyPr>
          <a:lstStyle/>
          <a:p>
            <a:pPr marL="0" indent="0" algn="just">
              <a:buNone/>
            </a:pPr>
            <a:r>
              <a:rPr lang="en-US" sz="1400" b="1" dirty="0">
                <a:solidFill>
                  <a:schemeClr val="bg1"/>
                </a:solidFill>
                <a:latin typeface="ui-sans-serif" pitchFamily="34" charset="0"/>
                <a:ea typeface="ui-sans-serif" pitchFamily="34" charset="-122"/>
                <a:cs typeface="ui-sans-serif" pitchFamily="34" charset="-120"/>
              </a:rPr>
              <a:t>So when you think of our project, don't just think of it as taking out the trash. Think of it as the system that will print the spare part that saves the mission, the system that turns every piece of waste into a tracked asset, and the system that lays the foundation not just for living on Mars, but for thriving there.</a:t>
            </a:r>
            <a:endParaRPr lang="en-US" sz="14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13" name="Shape 9"/>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17" name="Shape 11"/>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441756"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3/25</a:t>
            </a:r>
            <a:endParaRPr lang="en-US" sz="1000" dirty="0"/>
          </a:p>
        </p:txBody>
      </p:sp>
      <p:sp>
        <p:nvSpPr>
          <p:cNvPr id="23" name="Text 16"/>
          <p:cNvSpPr txBox="1"/>
          <p:nvPr/>
        </p:nvSpPr>
        <p:spPr>
          <a:xfrm>
            <a:off x="381305" y="733349"/>
            <a:ext cx="7267651"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Vision: Closing the Resource Loop on Mars</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790395"/>
          </a:xfrm>
          <a:prstGeom prst="rect">
            <a:avLst/>
          </a:prstGeom>
          <a:solidFill>
            <a:srgbClr val="141414">
              <a:alpha val="70000"/>
            </a:srgbClr>
          </a:solidFill>
          <a:ln/>
        </p:spPr>
      </p:sp>
      <p:sp>
        <p:nvSpPr>
          <p:cNvPr id="26" name="Shape 19"/>
          <p:cNvSpPr/>
          <p:nvPr/>
        </p:nvSpPr>
        <p:spPr>
          <a:xfrm>
            <a:off x="381305" y="1485900"/>
            <a:ext cx="28346" cy="1790395"/>
          </a:xfrm>
          <a:prstGeom prst="rect">
            <a:avLst/>
          </a:prstGeom>
          <a:solidFill>
            <a:srgbClr val="FF6832"/>
          </a:solidFill>
          <a:ln/>
        </p:spPr>
      </p:sp>
      <p:sp>
        <p:nvSpPr>
          <p:cNvPr id="27" name="Text 20"/>
          <p:cNvSpPr txBox="1"/>
          <p:nvPr/>
        </p:nvSpPr>
        <p:spPr>
          <a:xfrm>
            <a:off x="562356" y="1657807"/>
            <a:ext cx="23911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Sustainable Systems</a:t>
            </a:r>
            <a:endParaRPr lang="en-US" sz="1500" dirty="0"/>
          </a:p>
        </p:txBody>
      </p:sp>
      <p:sp>
        <p:nvSpPr>
          <p:cNvPr id="28" name="Text 21"/>
          <p:cNvSpPr txBox="1"/>
          <p:nvPr/>
        </p:nvSpPr>
        <p:spPr>
          <a:xfrm>
            <a:off x="562356" y="2000707"/>
            <a:ext cx="4515307" cy="10954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Our project envisions a fully integrated modular recycling system that transforms all waste streams into valuable resources, eliminating the concept of "trash" on Mars missions and establishing a foundation for long-term settlement.</a:t>
            </a:r>
            <a:endParaRPr lang="en-US" sz="1200" dirty="0"/>
          </a:p>
        </p:txBody>
      </p:sp>
      <p:sp>
        <p:nvSpPr>
          <p:cNvPr id="29" name="Shape 22"/>
          <p:cNvSpPr/>
          <p:nvPr/>
        </p:nvSpPr>
        <p:spPr>
          <a:xfrm>
            <a:off x="381305" y="3504895"/>
            <a:ext cx="4914900" cy="1561795"/>
          </a:xfrm>
          <a:prstGeom prst="rect">
            <a:avLst/>
          </a:prstGeom>
          <a:solidFill>
            <a:srgbClr val="141414">
              <a:alpha val="70000"/>
            </a:srgbClr>
          </a:solidFill>
          <a:ln/>
        </p:spPr>
      </p:sp>
      <p:sp>
        <p:nvSpPr>
          <p:cNvPr id="30" name="Shape 23"/>
          <p:cNvSpPr/>
          <p:nvPr/>
        </p:nvSpPr>
        <p:spPr>
          <a:xfrm>
            <a:off x="381305" y="3504895"/>
            <a:ext cx="28346" cy="1561795"/>
          </a:xfrm>
          <a:prstGeom prst="rect">
            <a:avLst/>
          </a:prstGeom>
          <a:solidFill>
            <a:srgbClr val="FF6832"/>
          </a:solidFill>
          <a:ln/>
        </p:spPr>
      </p:sp>
      <p:sp>
        <p:nvSpPr>
          <p:cNvPr id="31" name="Text 24"/>
          <p:cNvSpPr txBox="1"/>
          <p:nvPr/>
        </p:nvSpPr>
        <p:spPr>
          <a:xfrm>
            <a:off x="562356" y="3676802"/>
            <a:ext cx="308610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In-Situ Resource Utilization</a:t>
            </a:r>
            <a:endParaRPr lang="en-US" sz="1500" dirty="0"/>
          </a:p>
        </p:txBody>
      </p:sp>
      <p:sp>
        <p:nvSpPr>
          <p:cNvPr id="32" name="Text 25"/>
          <p:cNvSpPr txBox="1"/>
          <p:nvPr/>
        </p:nvSpPr>
        <p:spPr>
          <a:xfrm>
            <a:off x="771754" y="4019702"/>
            <a:ext cx="38862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Combine recycled materials with Martian regolith</a:t>
            </a:r>
            <a:endParaRPr lang="en-US" sz="1200" dirty="0"/>
          </a:p>
        </p:txBody>
      </p:sp>
      <p:sp>
        <p:nvSpPr>
          <p:cNvPr id="33" name="Text 26"/>
          <p:cNvSpPr txBox="1"/>
          <p:nvPr/>
        </p:nvSpPr>
        <p:spPr>
          <a:xfrm>
            <a:off x="771754" y="4248302"/>
            <a:ext cx="38011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Recover water and volatiles from waste streams</a:t>
            </a:r>
            <a:endParaRPr lang="en-US" sz="1200" dirty="0"/>
          </a:p>
        </p:txBody>
      </p:sp>
      <p:sp>
        <p:nvSpPr>
          <p:cNvPr id="34" name="Text 27"/>
          <p:cNvSpPr txBox="1"/>
          <p:nvPr/>
        </p:nvSpPr>
        <p:spPr>
          <a:xfrm>
            <a:off x="771754" y="4476902"/>
            <a:ext cx="37243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Generate partial energy from waste processing</a:t>
            </a:r>
            <a:endParaRPr lang="en-US" sz="1200" dirty="0"/>
          </a:p>
        </p:txBody>
      </p:sp>
      <p:sp>
        <p:nvSpPr>
          <p:cNvPr id="35" name="Text 28"/>
          <p:cNvSpPr txBox="1"/>
          <p:nvPr/>
        </p:nvSpPr>
        <p:spPr>
          <a:xfrm>
            <a:off x="771754" y="4705502"/>
            <a:ext cx="356250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Minimize reliance on Earth resupply missions</a:t>
            </a:r>
            <a:endParaRPr lang="en-US" sz="1200" dirty="0"/>
          </a:p>
        </p:txBody>
      </p:sp>
      <p:sp>
        <p:nvSpPr>
          <p:cNvPr id="36" name="Shape 29"/>
          <p:cNvSpPr/>
          <p:nvPr/>
        </p:nvSpPr>
        <p:spPr>
          <a:xfrm>
            <a:off x="413410" y="5034688"/>
            <a:ext cx="4914900" cy="1409090"/>
          </a:xfrm>
          <a:prstGeom prst="rect">
            <a:avLst/>
          </a:prstGeom>
          <a:solidFill>
            <a:srgbClr val="141414">
              <a:alpha val="70000"/>
            </a:srgbClr>
          </a:solidFill>
          <a:ln/>
        </p:spPr>
      </p:sp>
      <p:sp>
        <p:nvSpPr>
          <p:cNvPr id="37" name="Shape 30"/>
          <p:cNvSpPr/>
          <p:nvPr/>
        </p:nvSpPr>
        <p:spPr>
          <a:xfrm>
            <a:off x="381304" y="5296205"/>
            <a:ext cx="45719" cy="1065275"/>
          </a:xfrm>
          <a:prstGeom prst="rect">
            <a:avLst/>
          </a:prstGeom>
          <a:solidFill>
            <a:srgbClr val="FF6832"/>
          </a:solidFill>
          <a:ln/>
        </p:spPr>
      </p:sp>
      <p:sp>
        <p:nvSpPr>
          <p:cNvPr id="38" name="Text 31"/>
          <p:cNvSpPr txBox="1"/>
          <p:nvPr/>
        </p:nvSpPr>
        <p:spPr>
          <a:xfrm>
            <a:off x="576478" y="5234026"/>
            <a:ext cx="200985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Circular Economy</a:t>
            </a:r>
            <a:endParaRPr lang="en-US" sz="1500" dirty="0"/>
          </a:p>
        </p:txBody>
      </p:sp>
      <p:sp>
        <p:nvSpPr>
          <p:cNvPr id="39" name="Text 32"/>
          <p:cNvSpPr txBox="1"/>
          <p:nvPr/>
        </p:nvSpPr>
        <p:spPr>
          <a:xfrm>
            <a:off x="597357" y="5576926"/>
            <a:ext cx="4648810"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Every item brought to Mars has multiple life cycles through our system. Waste becomes raw material, which becomes new products, eventually returning to the recycling loop when their utility ends.</a:t>
            </a:r>
            <a:endParaRPr lang="en-US" sz="1200" dirty="0"/>
          </a:p>
        </p:txBody>
      </p:sp>
      <p:sp>
        <p:nvSpPr>
          <p:cNvPr id="40" name="Shape 33"/>
          <p:cNvSpPr/>
          <p:nvPr/>
        </p:nvSpPr>
        <p:spPr>
          <a:xfrm>
            <a:off x="5772607" y="1485900"/>
            <a:ext cx="4895698" cy="4900271"/>
          </a:xfrm>
          <a:prstGeom prst="rect">
            <a:avLst/>
          </a:prstGeom>
          <a:noFill/>
          <a:ln w="12700">
            <a:solidFill>
              <a:srgbClr val="FF6432">
                <a:alpha val="40000"/>
              </a:srgbClr>
            </a:solidFill>
            <a:prstDash val="solid"/>
          </a:ln>
        </p:spPr>
      </p:sp>
      <p:sp>
        <p:nvSpPr>
          <p:cNvPr id="41" name="Text 34"/>
          <p:cNvSpPr txBox="1"/>
          <p:nvPr/>
        </p:nvSpPr>
        <p:spPr>
          <a:xfrm>
            <a:off x="5915254" y="1657807"/>
            <a:ext cx="1877263"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CLOSED-LOOP RESOURCE MODEL</a:t>
            </a:r>
            <a:endParaRPr lang="en-US" sz="900" dirty="0">
              <a:solidFill>
                <a:schemeClr val="bg1"/>
              </a:solidFill>
            </a:endParaRPr>
          </a:p>
        </p:txBody>
      </p:sp>
      <p:pic>
        <p:nvPicPr>
          <p:cNvPr id="42" name="Image 5" descr="preencoded.png"/>
          <p:cNvPicPr>
            <a:picLocks noChangeAspect="1"/>
          </p:cNvPicPr>
          <p:nvPr/>
        </p:nvPicPr>
        <p:blipFill>
          <a:blip r:embed="rId8"/>
          <a:srcRect t="-4613" b="-4613"/>
          <a:stretch/>
        </p:blipFill>
        <p:spPr>
          <a:xfrm>
            <a:off x="6129883" y="1512620"/>
            <a:ext cx="3924605" cy="4286707"/>
          </a:xfrm>
          <a:prstGeom prst="rect">
            <a:avLst/>
          </a:prstGeom>
        </p:spPr>
      </p:pic>
      <p:sp>
        <p:nvSpPr>
          <p:cNvPr id="43" name="Shape 35"/>
          <p:cNvSpPr/>
          <p:nvPr/>
        </p:nvSpPr>
        <p:spPr>
          <a:xfrm>
            <a:off x="5789978" y="6161180"/>
            <a:ext cx="4819145" cy="104747"/>
          </a:xfrm>
          <a:prstGeom prst="rect">
            <a:avLst/>
          </a:prstGeom>
          <a:solidFill>
            <a:srgbClr val="000000">
              <a:alpha val="70000"/>
            </a:srgbClr>
          </a:solidFill>
          <a:ln/>
        </p:spPr>
      </p:sp>
      <p:sp>
        <p:nvSpPr>
          <p:cNvPr id="44" name="Text 36"/>
          <p:cNvSpPr txBox="1"/>
          <p:nvPr/>
        </p:nvSpPr>
        <p:spPr>
          <a:xfrm>
            <a:off x="6639001" y="6132425"/>
            <a:ext cx="3143707" cy="133502"/>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Sustainable circular resource flow for Mars habitation</a:t>
            </a:r>
            <a:endParaRPr lang="en-US" sz="900" dirty="0"/>
          </a:p>
        </p:txBody>
      </p:sp>
      <p:sp>
        <p:nvSpPr>
          <p:cNvPr id="45" name="TextBox 44">
            <a:extLst>
              <a:ext uri="{FF2B5EF4-FFF2-40B4-BE49-F238E27FC236}">
                <a16:creationId xmlns:a16="http://schemas.microsoft.com/office/drawing/2014/main" id="{750287B5-E57E-6C2B-C03F-3106BB5CB92C}"/>
              </a:ext>
            </a:extLst>
          </p:cNvPr>
          <p:cNvSpPr txBox="1"/>
          <p:nvPr/>
        </p:nvSpPr>
        <p:spPr>
          <a:xfrm>
            <a:off x="7792516" y="2000707"/>
            <a:ext cx="837133" cy="430887"/>
          </a:xfrm>
          <a:prstGeom prst="rect">
            <a:avLst/>
          </a:prstGeom>
          <a:noFill/>
        </p:spPr>
        <p:txBody>
          <a:bodyPr wrap="square" rtlCol="0">
            <a:spAutoFit/>
          </a:bodyPr>
          <a:lstStyle/>
          <a:p>
            <a:r>
              <a:rPr lang="en-US" sz="1100" dirty="0">
                <a:solidFill>
                  <a:schemeClr val="accent2"/>
                </a:solidFill>
              </a:rPr>
              <a:t>WASTE</a:t>
            </a:r>
            <a:br>
              <a:rPr lang="en-US" sz="1100" dirty="0"/>
            </a:br>
            <a:endParaRPr lang="en-US" sz="1100" dirty="0"/>
          </a:p>
        </p:txBody>
      </p:sp>
      <p:sp>
        <p:nvSpPr>
          <p:cNvPr id="47" name="TextBox 46">
            <a:extLst>
              <a:ext uri="{FF2B5EF4-FFF2-40B4-BE49-F238E27FC236}">
                <a16:creationId xmlns:a16="http://schemas.microsoft.com/office/drawing/2014/main" id="{01EBDACD-0289-8D9D-CE7D-E7679A4CDC17}"/>
              </a:ext>
            </a:extLst>
          </p:cNvPr>
          <p:cNvSpPr txBox="1"/>
          <p:nvPr/>
        </p:nvSpPr>
        <p:spPr>
          <a:xfrm>
            <a:off x="6629628" y="3537506"/>
            <a:ext cx="837133" cy="415498"/>
          </a:xfrm>
          <a:prstGeom prst="rect">
            <a:avLst/>
          </a:prstGeom>
          <a:noFill/>
        </p:spPr>
        <p:txBody>
          <a:bodyPr wrap="square" rtlCol="0">
            <a:spAutoFit/>
          </a:bodyPr>
          <a:lstStyle/>
          <a:p>
            <a:r>
              <a:rPr lang="en-US" sz="1000" dirty="0">
                <a:solidFill>
                  <a:schemeClr val="accent2"/>
                </a:solidFill>
              </a:rPr>
              <a:t>PRODUCTS</a:t>
            </a:r>
            <a:br>
              <a:rPr lang="en-US" sz="1000" dirty="0">
                <a:solidFill>
                  <a:schemeClr val="accent2"/>
                </a:solidFill>
              </a:rPr>
            </a:br>
            <a:endParaRPr lang="en-US" sz="1000" dirty="0">
              <a:solidFill>
                <a:schemeClr val="accent2"/>
              </a:solidFill>
            </a:endParaRPr>
          </a:p>
        </p:txBody>
      </p:sp>
      <p:sp>
        <p:nvSpPr>
          <p:cNvPr id="48" name="TextBox 47">
            <a:extLst>
              <a:ext uri="{FF2B5EF4-FFF2-40B4-BE49-F238E27FC236}">
                <a16:creationId xmlns:a16="http://schemas.microsoft.com/office/drawing/2014/main" id="{03DC8C87-FE80-012E-8318-137CF1DB0849}"/>
              </a:ext>
            </a:extLst>
          </p:cNvPr>
          <p:cNvSpPr txBox="1"/>
          <p:nvPr/>
        </p:nvSpPr>
        <p:spPr>
          <a:xfrm>
            <a:off x="8956539" y="3504895"/>
            <a:ext cx="606256" cy="507831"/>
          </a:xfrm>
          <a:prstGeom prst="rect">
            <a:avLst/>
          </a:prstGeom>
          <a:noFill/>
        </p:spPr>
        <p:txBody>
          <a:bodyPr wrap="none" rtlCol="0">
            <a:spAutoFit/>
          </a:bodyPr>
          <a:lstStyle/>
          <a:p>
            <a:r>
              <a:rPr lang="en-US" sz="900" dirty="0">
                <a:solidFill>
                  <a:schemeClr val="accent2"/>
                </a:solidFill>
              </a:rPr>
              <a:t>PROCESS</a:t>
            </a:r>
            <a:br>
              <a:rPr lang="en-US" dirty="0"/>
            </a:br>
            <a:endParaRPr lang="en-US" dirty="0"/>
          </a:p>
        </p:txBody>
      </p:sp>
      <p:sp>
        <p:nvSpPr>
          <p:cNvPr id="49" name="TextBox 48">
            <a:extLst>
              <a:ext uri="{FF2B5EF4-FFF2-40B4-BE49-F238E27FC236}">
                <a16:creationId xmlns:a16="http://schemas.microsoft.com/office/drawing/2014/main" id="{96FE4318-B863-682D-B657-65E37657762F}"/>
              </a:ext>
            </a:extLst>
          </p:cNvPr>
          <p:cNvSpPr txBox="1"/>
          <p:nvPr/>
        </p:nvSpPr>
        <p:spPr>
          <a:xfrm>
            <a:off x="7730547" y="5034688"/>
            <a:ext cx="723275" cy="369332"/>
          </a:xfrm>
          <a:prstGeom prst="rect">
            <a:avLst/>
          </a:prstGeom>
          <a:noFill/>
        </p:spPr>
        <p:txBody>
          <a:bodyPr wrap="none" rtlCol="0">
            <a:spAutoFit/>
          </a:bodyPr>
          <a:lstStyle/>
          <a:p>
            <a:r>
              <a:rPr lang="en-US" sz="900" dirty="0">
                <a:solidFill>
                  <a:schemeClr val="accent2"/>
                </a:solidFill>
              </a:rPr>
              <a:t>MATERIALS</a:t>
            </a:r>
            <a:br>
              <a:rPr lang="en-US" sz="900" dirty="0">
                <a:solidFill>
                  <a:schemeClr val="accent2"/>
                </a:solidFill>
              </a:rPr>
            </a:br>
            <a:endParaRPr lang="en-US" sz="900" dirty="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30330" y="1067105"/>
            <a:ext cx="362102" cy="400507"/>
          </a:xfrm>
          <a:prstGeom prst="roundRect">
            <a:avLst>
              <a:gd name="adj" fmla="val 25252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t="-180" b="-180"/>
          <a:stretch/>
        </p:blipFill>
        <p:spPr>
          <a:xfrm>
            <a:off x="11415370" y="1181405"/>
            <a:ext cx="190195" cy="152705"/>
          </a:xfrm>
          <a:prstGeom prst="rect">
            <a:avLst/>
          </a:prstGeom>
        </p:spPr>
      </p:pic>
      <p:sp>
        <p:nvSpPr>
          <p:cNvPr id="13" name="Shape 9"/>
          <p:cNvSpPr/>
          <p:nvPr/>
        </p:nvSpPr>
        <p:spPr>
          <a:xfrm>
            <a:off x="11339474" y="1772107"/>
            <a:ext cx="342900" cy="400507"/>
          </a:xfrm>
          <a:prstGeom prst="roundRect">
            <a:avLst>
              <a:gd name="adj" fmla="val 266667"/>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l="-33" r="-33"/>
          <a:stretch/>
        </p:blipFill>
        <p:spPr>
          <a:xfrm>
            <a:off x="11425428" y="1886407"/>
            <a:ext cx="171907" cy="152705"/>
          </a:xfrm>
          <a:prstGeom prst="rect">
            <a:avLst/>
          </a:prstGeom>
        </p:spPr>
      </p:pic>
      <p:sp>
        <p:nvSpPr>
          <p:cNvPr id="15" name="Shape 10"/>
          <p:cNvSpPr/>
          <p:nvPr/>
        </p:nvSpPr>
        <p:spPr>
          <a:xfrm>
            <a:off x="11339474" y="2476195"/>
            <a:ext cx="342900" cy="400507"/>
          </a:xfrm>
          <a:prstGeom prst="roundRect">
            <a:avLst>
              <a:gd name="adj" fmla="val 266667"/>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l="-33" r="-33"/>
          <a:stretch/>
        </p:blipFill>
        <p:spPr>
          <a:xfrm>
            <a:off x="11425428" y="2590495"/>
            <a:ext cx="171907" cy="152705"/>
          </a:xfrm>
          <a:prstGeom prst="rect">
            <a:avLst/>
          </a:prstGeom>
        </p:spPr>
      </p:pic>
      <p:sp>
        <p:nvSpPr>
          <p:cNvPr id="17" name="Shape 11"/>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533095" y="6584035"/>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4/25</a:t>
            </a:r>
            <a:endParaRPr lang="en-US" sz="1000" dirty="0"/>
          </a:p>
        </p:txBody>
      </p:sp>
      <p:sp>
        <p:nvSpPr>
          <p:cNvPr id="23" name="Text 16"/>
          <p:cNvSpPr txBox="1"/>
          <p:nvPr/>
        </p:nvSpPr>
        <p:spPr>
          <a:xfrm>
            <a:off x="381305" y="733349"/>
            <a:ext cx="9096451"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System Overview: Integrated Modular Mars Recycling</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561795"/>
          </a:xfrm>
          <a:prstGeom prst="rect">
            <a:avLst/>
          </a:prstGeom>
          <a:solidFill>
            <a:srgbClr val="141414">
              <a:alpha val="70000"/>
            </a:srgbClr>
          </a:solidFill>
          <a:ln/>
        </p:spPr>
      </p:sp>
      <p:sp>
        <p:nvSpPr>
          <p:cNvPr id="26" name="Shape 19"/>
          <p:cNvSpPr/>
          <p:nvPr/>
        </p:nvSpPr>
        <p:spPr>
          <a:xfrm>
            <a:off x="381305" y="1485900"/>
            <a:ext cx="28346" cy="1561795"/>
          </a:xfrm>
          <a:prstGeom prst="rect">
            <a:avLst/>
          </a:prstGeom>
          <a:solidFill>
            <a:srgbClr val="FF6832"/>
          </a:solidFill>
          <a:ln/>
        </p:spPr>
      </p:sp>
      <p:sp>
        <p:nvSpPr>
          <p:cNvPr id="27" name="Text 20"/>
          <p:cNvSpPr txBox="1"/>
          <p:nvPr/>
        </p:nvSpPr>
        <p:spPr>
          <a:xfrm>
            <a:off x="562356" y="1657807"/>
            <a:ext cx="242956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Modular Architecture</a:t>
            </a:r>
            <a:endParaRPr lang="en-US" sz="1500" dirty="0"/>
          </a:p>
        </p:txBody>
      </p:sp>
      <p:sp>
        <p:nvSpPr>
          <p:cNvPr id="28" name="Text 21"/>
          <p:cNvSpPr txBox="1"/>
          <p:nvPr/>
        </p:nvSpPr>
        <p:spPr>
          <a:xfrm>
            <a:off x="562356" y="2000707"/>
            <a:ext cx="4353458"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Our recycling system consists of six interconnected modules designed for versatility and redundancy. Each module functions independently while contributing to a unified recycling workflow.</a:t>
            </a:r>
            <a:endParaRPr lang="en-US" sz="1200" dirty="0"/>
          </a:p>
        </p:txBody>
      </p:sp>
      <p:sp>
        <p:nvSpPr>
          <p:cNvPr id="29" name="Shape 22"/>
          <p:cNvSpPr/>
          <p:nvPr/>
        </p:nvSpPr>
        <p:spPr>
          <a:xfrm>
            <a:off x="381305" y="3276295"/>
            <a:ext cx="4914900" cy="1790395"/>
          </a:xfrm>
          <a:prstGeom prst="rect">
            <a:avLst/>
          </a:prstGeom>
          <a:solidFill>
            <a:srgbClr val="141414">
              <a:alpha val="70000"/>
            </a:srgbClr>
          </a:solidFill>
          <a:ln/>
        </p:spPr>
      </p:sp>
      <p:sp>
        <p:nvSpPr>
          <p:cNvPr id="30" name="Shape 23"/>
          <p:cNvSpPr/>
          <p:nvPr/>
        </p:nvSpPr>
        <p:spPr>
          <a:xfrm>
            <a:off x="381305" y="3276295"/>
            <a:ext cx="28346" cy="1790395"/>
          </a:xfrm>
          <a:prstGeom prst="rect">
            <a:avLst/>
          </a:prstGeom>
          <a:solidFill>
            <a:srgbClr val="FF6832"/>
          </a:solidFill>
          <a:ln/>
        </p:spPr>
      </p:sp>
      <p:sp>
        <p:nvSpPr>
          <p:cNvPr id="31" name="Text 24"/>
          <p:cNvSpPr txBox="1"/>
          <p:nvPr/>
        </p:nvSpPr>
        <p:spPr>
          <a:xfrm>
            <a:off x="562356" y="3448202"/>
            <a:ext cx="241950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Key System Features</a:t>
            </a:r>
            <a:endParaRPr lang="en-US" sz="1500" dirty="0"/>
          </a:p>
        </p:txBody>
      </p:sp>
      <p:sp>
        <p:nvSpPr>
          <p:cNvPr id="32" name="Text 25"/>
          <p:cNvSpPr txBox="1"/>
          <p:nvPr/>
        </p:nvSpPr>
        <p:spPr>
          <a:xfrm>
            <a:off x="771754" y="3791102"/>
            <a:ext cx="38103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Deployable inside or outside pressurized habitat</a:t>
            </a:r>
            <a:endParaRPr lang="en-US" sz="1200" dirty="0"/>
          </a:p>
        </p:txBody>
      </p:sp>
      <p:sp>
        <p:nvSpPr>
          <p:cNvPr id="33" name="Text 26"/>
          <p:cNvSpPr txBox="1"/>
          <p:nvPr/>
        </p:nvSpPr>
        <p:spPr>
          <a:xfrm>
            <a:off x="771754" y="4019702"/>
            <a:ext cx="41532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Power consumption: 1-3 kW peak with heat recovery</a:t>
            </a:r>
            <a:endParaRPr lang="en-US" sz="1200" dirty="0"/>
          </a:p>
        </p:txBody>
      </p:sp>
      <p:sp>
        <p:nvSpPr>
          <p:cNvPr id="34" name="Text 27"/>
          <p:cNvSpPr txBox="1"/>
          <p:nvPr/>
        </p:nvSpPr>
        <p:spPr>
          <a:xfrm>
            <a:off x="771754" y="4248302"/>
            <a:ext cx="35341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Semi-automated operation (1 crew member)</a:t>
            </a:r>
            <a:endParaRPr lang="en-US" sz="1200" dirty="0"/>
          </a:p>
        </p:txBody>
      </p:sp>
      <p:sp>
        <p:nvSpPr>
          <p:cNvPr id="35" name="Text 28"/>
          <p:cNvSpPr txBox="1"/>
          <p:nvPr/>
        </p:nvSpPr>
        <p:spPr>
          <a:xfrm>
            <a:off x="771754" y="4476902"/>
            <a:ext cx="3372307"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Minimal water requirements with recycling</a:t>
            </a:r>
            <a:endParaRPr lang="en-US" sz="1200" dirty="0"/>
          </a:p>
        </p:txBody>
      </p:sp>
      <p:sp>
        <p:nvSpPr>
          <p:cNvPr id="36" name="Text 29"/>
          <p:cNvSpPr txBox="1"/>
          <p:nvPr/>
        </p:nvSpPr>
        <p:spPr>
          <a:xfrm>
            <a:off x="771754" y="4705502"/>
            <a:ext cx="32671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Processes 5-10kg waste material per day</a:t>
            </a:r>
            <a:endParaRPr lang="en-US" sz="1200" dirty="0"/>
          </a:p>
        </p:txBody>
      </p:sp>
      <p:sp>
        <p:nvSpPr>
          <p:cNvPr id="37" name="Shape 30"/>
          <p:cNvSpPr/>
          <p:nvPr/>
        </p:nvSpPr>
        <p:spPr>
          <a:xfrm>
            <a:off x="381305" y="5296205"/>
            <a:ext cx="4914900" cy="1171347"/>
          </a:xfrm>
          <a:prstGeom prst="rect">
            <a:avLst/>
          </a:prstGeom>
          <a:solidFill>
            <a:srgbClr val="141414">
              <a:alpha val="70000"/>
            </a:srgbClr>
          </a:solidFill>
          <a:ln/>
        </p:spPr>
      </p:sp>
      <p:sp>
        <p:nvSpPr>
          <p:cNvPr id="38" name="Shape 31"/>
          <p:cNvSpPr/>
          <p:nvPr/>
        </p:nvSpPr>
        <p:spPr>
          <a:xfrm>
            <a:off x="381304" y="5296206"/>
            <a:ext cx="45719" cy="1000354"/>
          </a:xfrm>
          <a:prstGeom prst="rect">
            <a:avLst/>
          </a:prstGeom>
          <a:solidFill>
            <a:srgbClr val="FF6832"/>
          </a:solidFill>
          <a:ln/>
        </p:spPr>
      </p:sp>
      <p:sp>
        <p:nvSpPr>
          <p:cNvPr id="39" name="Text 32"/>
          <p:cNvSpPr txBox="1"/>
          <p:nvPr/>
        </p:nvSpPr>
        <p:spPr>
          <a:xfrm>
            <a:off x="562356" y="5257800"/>
            <a:ext cx="2448763"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Integration Approach</a:t>
            </a:r>
            <a:endParaRPr lang="en-US" sz="1500" dirty="0"/>
          </a:p>
        </p:txBody>
      </p:sp>
      <p:sp>
        <p:nvSpPr>
          <p:cNvPr id="40" name="Text 33"/>
          <p:cNvSpPr txBox="1"/>
          <p:nvPr/>
        </p:nvSpPr>
        <p:spPr>
          <a:xfrm>
            <a:off x="562356" y="5572354"/>
            <a:ext cx="4668012"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Modules connect via standardized interfaces for material transfer, energy sharing, and telemetry. The system adapts to habitat layouts while maintaining a compact footprint (12m² total).</a:t>
            </a:r>
            <a:endParaRPr lang="en-US" sz="1200" dirty="0"/>
          </a:p>
        </p:txBody>
      </p:sp>
      <p:sp>
        <p:nvSpPr>
          <p:cNvPr id="41" name="Shape 34"/>
          <p:cNvSpPr/>
          <p:nvPr/>
        </p:nvSpPr>
        <p:spPr>
          <a:xfrm>
            <a:off x="5762549" y="1485900"/>
            <a:ext cx="4905756" cy="4905756"/>
          </a:xfrm>
          <a:prstGeom prst="rect">
            <a:avLst/>
          </a:prstGeom>
          <a:noFill/>
          <a:ln w="12700">
            <a:solidFill>
              <a:srgbClr val="FF6432">
                <a:alpha val="40000"/>
              </a:srgbClr>
            </a:solidFill>
            <a:prstDash val="solid"/>
          </a:ln>
        </p:spPr>
      </p:sp>
      <p:sp>
        <p:nvSpPr>
          <p:cNvPr id="42" name="Text 35"/>
          <p:cNvSpPr txBox="1"/>
          <p:nvPr/>
        </p:nvSpPr>
        <p:spPr>
          <a:xfrm>
            <a:off x="5915254" y="1657807"/>
            <a:ext cx="1943100"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SYSTEM ARCHITECTURE DIAGRAM</a:t>
            </a:r>
            <a:endParaRPr lang="en-US" sz="900" dirty="0">
              <a:solidFill>
                <a:schemeClr val="bg1"/>
              </a:solidFill>
            </a:endParaRPr>
          </a:p>
        </p:txBody>
      </p:sp>
      <p:pic>
        <p:nvPicPr>
          <p:cNvPr id="43" name="Image 5" descr="https://page.gensparksite.com/slides_images/4e89e4227d0eaa448143905d0fa54b72.png"/>
          <p:cNvPicPr>
            <a:picLocks noChangeAspect="1"/>
          </p:cNvPicPr>
          <p:nvPr/>
        </p:nvPicPr>
        <p:blipFill>
          <a:blip r:embed="rId8"/>
          <a:srcRect l="51" r="51"/>
          <a:stretch/>
        </p:blipFill>
        <p:spPr>
          <a:xfrm>
            <a:off x="5762549" y="2540203"/>
            <a:ext cx="4895698" cy="3267151"/>
          </a:xfrm>
          <a:prstGeom prst="rect">
            <a:avLst/>
          </a:prstGeom>
        </p:spPr>
      </p:pic>
      <p:sp>
        <p:nvSpPr>
          <p:cNvPr id="44" name="Shape 36"/>
          <p:cNvSpPr/>
          <p:nvPr/>
        </p:nvSpPr>
        <p:spPr>
          <a:xfrm>
            <a:off x="5762549" y="5896508"/>
            <a:ext cx="4895698" cy="533095"/>
          </a:xfrm>
          <a:prstGeom prst="rect">
            <a:avLst/>
          </a:prstGeom>
          <a:solidFill>
            <a:srgbClr val="000000">
              <a:alpha val="70000"/>
            </a:srgbClr>
          </a:solidFill>
          <a:ln/>
        </p:spPr>
      </p:sp>
      <p:sp>
        <p:nvSpPr>
          <p:cNvPr id="45" name="Text 37"/>
          <p:cNvSpPr txBox="1"/>
          <p:nvPr/>
        </p:nvSpPr>
        <p:spPr>
          <a:xfrm>
            <a:off x="5936285" y="5991077"/>
            <a:ext cx="4638751" cy="286207"/>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Modular Mars recycling system with sorting, shredding, extrusion, pyrolysis, 3D printing, and foam processing units</a:t>
            </a:r>
            <a:endParaRPr lang="en-US" sz="900" dirty="0"/>
          </a:p>
        </p:txBody>
      </p:sp>
      <p:sp>
        <p:nvSpPr>
          <p:cNvPr id="46" name="TextBox 45">
            <a:extLst>
              <a:ext uri="{FF2B5EF4-FFF2-40B4-BE49-F238E27FC236}">
                <a16:creationId xmlns:a16="http://schemas.microsoft.com/office/drawing/2014/main" id="{249219F3-88D4-2937-BE05-75E9F3E1BA2C}"/>
              </a:ext>
            </a:extLst>
          </p:cNvPr>
          <p:cNvSpPr txBox="1"/>
          <p:nvPr/>
        </p:nvSpPr>
        <p:spPr>
          <a:xfrm>
            <a:off x="5676595" y="2525886"/>
            <a:ext cx="370614" cy="369332"/>
          </a:xfrm>
          <a:prstGeom prst="rect">
            <a:avLst/>
          </a:prstGeom>
          <a:noFill/>
        </p:spPr>
        <p:txBody>
          <a:bodyPr wrap="none" rtlCol="0">
            <a:spAutoFit/>
          </a:bodyPr>
          <a:lstStyle/>
          <a:p>
            <a:r>
              <a:rPr lang="en-US" dirty="0">
                <a:solidFill>
                  <a:schemeClr val="bg1"/>
                </a:solidFill>
              </a:rPr>
              <a:t>Ai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13" name="Shape 9"/>
          <p:cNvSpPr/>
          <p:nvPr/>
        </p:nvSpPr>
        <p:spPr>
          <a:xfrm>
            <a:off x="11358677" y="1772107"/>
            <a:ext cx="304495" cy="400507"/>
          </a:xfrm>
          <a:prstGeom prst="roundRect">
            <a:avLst>
              <a:gd name="adj" fmla="val 300300"/>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t="-43" b="-43"/>
          <a:stretch/>
        </p:blipFill>
        <p:spPr>
          <a:xfrm>
            <a:off x="11444630" y="1886407"/>
            <a:ext cx="133502" cy="152705"/>
          </a:xfrm>
          <a:prstGeom prst="rect">
            <a:avLst/>
          </a:prstGeom>
        </p:spPr>
      </p:pic>
      <p:sp>
        <p:nvSpPr>
          <p:cNvPr id="15" name="Shape 10"/>
          <p:cNvSpPr/>
          <p:nvPr/>
        </p:nvSpPr>
        <p:spPr>
          <a:xfrm>
            <a:off x="11358677" y="2476195"/>
            <a:ext cx="304495" cy="400507"/>
          </a:xfrm>
          <a:prstGeom prst="roundRect">
            <a:avLst>
              <a:gd name="adj" fmla="val 300300"/>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t="-43" b="-43"/>
          <a:stretch/>
        </p:blipFill>
        <p:spPr>
          <a:xfrm>
            <a:off x="11444630" y="2590495"/>
            <a:ext cx="133502" cy="152705"/>
          </a:xfrm>
          <a:prstGeom prst="rect">
            <a:avLst/>
          </a:prstGeom>
        </p:spPr>
      </p:pic>
      <p:sp>
        <p:nvSpPr>
          <p:cNvPr id="17" name="Shape 11"/>
          <p:cNvSpPr/>
          <p:nvPr/>
        </p:nvSpPr>
        <p:spPr>
          <a:xfrm>
            <a:off x="11339474" y="3181198"/>
            <a:ext cx="342900" cy="400507"/>
          </a:xfrm>
          <a:prstGeom prst="roundRect">
            <a:avLst>
              <a:gd name="adj" fmla="val 266667"/>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l="-33" r="-33"/>
          <a:stretch/>
        </p:blipFill>
        <p:spPr>
          <a:xfrm>
            <a:off x="11425428" y="3295498"/>
            <a:ext cx="171907"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5/25</a:t>
            </a:r>
            <a:endParaRPr lang="en-US" sz="1000" dirty="0"/>
          </a:p>
        </p:txBody>
      </p:sp>
      <p:sp>
        <p:nvSpPr>
          <p:cNvPr id="23" name="Text 16"/>
          <p:cNvSpPr txBox="1"/>
          <p:nvPr/>
        </p:nvSpPr>
        <p:spPr>
          <a:xfrm>
            <a:off x="381305" y="733349"/>
            <a:ext cx="7668158"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Waste Streams: What Needs to be Recycled?</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2095805"/>
          </a:xfrm>
          <a:prstGeom prst="rect">
            <a:avLst/>
          </a:prstGeom>
          <a:solidFill>
            <a:srgbClr val="141414">
              <a:alpha val="70000"/>
            </a:srgbClr>
          </a:solidFill>
          <a:ln/>
        </p:spPr>
      </p:sp>
      <p:sp>
        <p:nvSpPr>
          <p:cNvPr id="26" name="Shape 19"/>
          <p:cNvSpPr/>
          <p:nvPr/>
        </p:nvSpPr>
        <p:spPr>
          <a:xfrm>
            <a:off x="381305" y="1485900"/>
            <a:ext cx="28346" cy="2095805"/>
          </a:xfrm>
          <a:prstGeom prst="rect">
            <a:avLst/>
          </a:prstGeom>
          <a:solidFill>
            <a:srgbClr val="FF6832"/>
          </a:solidFill>
          <a:ln/>
        </p:spPr>
      </p:sp>
      <p:sp>
        <p:nvSpPr>
          <p:cNvPr id="27" name="Text 20"/>
          <p:cNvSpPr txBox="1"/>
          <p:nvPr/>
        </p:nvSpPr>
        <p:spPr>
          <a:xfrm>
            <a:off x="562356" y="1657807"/>
            <a:ext cx="2686507" cy="228600"/>
          </a:xfrm>
          <a:prstGeom prst="rect">
            <a:avLst/>
          </a:prstGeom>
          <a:noFill/>
          <a:ln/>
        </p:spPr>
        <p:txBody>
          <a:bodyPr wrap="square" lIns="0" tIns="0" rIns="0" bIns="0" rtlCol="0" anchor="ctr"/>
          <a:lstStyle/>
          <a:p>
            <a:pPr marL="0" indent="0" algn="l">
              <a:buNone/>
            </a:pPr>
            <a:r>
              <a:rPr lang="en-US" sz="1500" b="1" dirty="0">
                <a:solidFill>
                  <a:schemeClr val="bg1"/>
                </a:solidFill>
                <a:latin typeface="ui-sans-serif" pitchFamily="34" charset="0"/>
                <a:ea typeface="ui-sans-serif" pitchFamily="34" charset="-122"/>
                <a:cs typeface="ui-sans-serif" pitchFamily="34" charset="-120"/>
              </a:rPr>
              <a:t>Primary Waste Streams</a:t>
            </a:r>
            <a:endParaRPr lang="en-US" sz="1500" dirty="0">
              <a:solidFill>
                <a:schemeClr val="bg1"/>
              </a:solidFill>
            </a:endParaRPr>
          </a:p>
        </p:txBody>
      </p:sp>
      <p:sp>
        <p:nvSpPr>
          <p:cNvPr id="28" name="Text 21"/>
          <p:cNvSpPr txBox="1"/>
          <p:nvPr/>
        </p:nvSpPr>
        <p:spPr>
          <a:xfrm>
            <a:off x="562356" y="2000707"/>
            <a:ext cx="4572000"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Based on NASA mission data, a Mars mission accumulates six major categories of non-metabolic waste:</a:t>
            </a:r>
            <a:endParaRPr lang="en-US" sz="1200" dirty="0"/>
          </a:p>
        </p:txBody>
      </p:sp>
      <p:sp>
        <p:nvSpPr>
          <p:cNvPr id="29" name="Shape 22"/>
          <p:cNvSpPr/>
          <p:nvPr/>
        </p:nvSpPr>
        <p:spPr>
          <a:xfrm>
            <a:off x="562356" y="2572207"/>
            <a:ext cx="114300" cy="114300"/>
          </a:xfrm>
          <a:prstGeom prst="roundRect">
            <a:avLst>
              <a:gd name="adj" fmla="val 800000"/>
            </a:avLst>
          </a:prstGeom>
          <a:solidFill>
            <a:srgbClr val="FF6832"/>
          </a:solidFill>
          <a:ln/>
        </p:spPr>
      </p:sp>
      <p:sp>
        <p:nvSpPr>
          <p:cNvPr id="30" name="Text 23"/>
          <p:cNvSpPr txBox="1"/>
          <p:nvPr/>
        </p:nvSpPr>
        <p:spPr>
          <a:xfrm>
            <a:off x="752551" y="2533802"/>
            <a:ext cx="1362456" cy="181051"/>
          </a:xfrm>
          <a:prstGeom prst="rect">
            <a:avLst/>
          </a:prstGeom>
          <a:noFill/>
          <a:ln/>
        </p:spPr>
        <p:txBody>
          <a:bodyPr wrap="square" lIns="0" tIns="0" rIns="0" bIns="0" rtlCol="0" anchor="ctr"/>
          <a:lstStyle/>
          <a:p>
            <a:pPr marL="0" indent="0" algn="l">
              <a:buNone/>
            </a:pPr>
            <a:r>
              <a:rPr lang="en-US" sz="1200" dirty="0">
                <a:solidFill>
                  <a:srgbClr val="D1D5DB"/>
                </a:solidFill>
                <a:latin typeface="ui-sans-serif" pitchFamily="34" charset="0"/>
                <a:ea typeface="ui-sans-serif" pitchFamily="34" charset="-122"/>
                <a:cs typeface="ui-sans-serif" pitchFamily="34" charset="-120"/>
              </a:rPr>
              <a:t>Foam Packaging</a:t>
            </a:r>
            <a:endParaRPr lang="en-US" sz="1200" dirty="0"/>
          </a:p>
        </p:txBody>
      </p:sp>
      <p:sp>
        <p:nvSpPr>
          <p:cNvPr id="31" name="Shape 24"/>
          <p:cNvSpPr/>
          <p:nvPr/>
        </p:nvSpPr>
        <p:spPr>
          <a:xfrm>
            <a:off x="2852928" y="2572207"/>
            <a:ext cx="114300" cy="114300"/>
          </a:xfrm>
          <a:prstGeom prst="roundRect">
            <a:avLst>
              <a:gd name="adj" fmla="val 800000"/>
            </a:avLst>
          </a:prstGeom>
          <a:solidFill>
            <a:srgbClr val="4CAF50"/>
          </a:solidFill>
          <a:ln/>
        </p:spPr>
      </p:sp>
      <p:sp>
        <p:nvSpPr>
          <p:cNvPr id="32" name="Text 25"/>
          <p:cNvSpPr txBox="1"/>
          <p:nvPr/>
        </p:nvSpPr>
        <p:spPr>
          <a:xfrm>
            <a:off x="3043123" y="2533802"/>
            <a:ext cx="933602" cy="181051"/>
          </a:xfrm>
          <a:prstGeom prst="rect">
            <a:avLst/>
          </a:prstGeom>
          <a:noFill/>
          <a:ln/>
        </p:spPr>
        <p:txBody>
          <a:bodyPr wrap="square" lIns="0" tIns="0" rIns="0" bIns="0" rtlCol="0" anchor="ctr"/>
          <a:lstStyle/>
          <a:p>
            <a:pPr marL="0" indent="0" algn="l">
              <a:buNone/>
            </a:pPr>
            <a:r>
              <a:rPr lang="en-US" sz="1200" dirty="0">
                <a:solidFill>
                  <a:srgbClr val="D1D5DB"/>
                </a:solidFill>
                <a:latin typeface="ui-sans-serif" pitchFamily="34" charset="0"/>
                <a:ea typeface="ui-sans-serif" pitchFamily="34" charset="-122"/>
                <a:cs typeface="ui-sans-serif" pitchFamily="34" charset="-120"/>
              </a:rPr>
              <a:t>EVA Waste</a:t>
            </a:r>
            <a:endParaRPr lang="en-US" sz="1200" dirty="0"/>
          </a:p>
        </p:txBody>
      </p:sp>
      <p:sp>
        <p:nvSpPr>
          <p:cNvPr id="33" name="Shape 26"/>
          <p:cNvSpPr/>
          <p:nvPr/>
        </p:nvSpPr>
        <p:spPr>
          <a:xfrm>
            <a:off x="562356" y="2876702"/>
            <a:ext cx="114300" cy="114300"/>
          </a:xfrm>
          <a:prstGeom prst="roundRect">
            <a:avLst>
              <a:gd name="adj" fmla="val 800000"/>
            </a:avLst>
          </a:prstGeom>
          <a:solidFill>
            <a:srgbClr val="2196F3"/>
          </a:solidFill>
          <a:ln/>
        </p:spPr>
      </p:sp>
      <p:sp>
        <p:nvSpPr>
          <p:cNvPr id="34" name="Text 27"/>
          <p:cNvSpPr txBox="1"/>
          <p:nvPr/>
        </p:nvSpPr>
        <p:spPr>
          <a:xfrm>
            <a:off x="752551" y="2838298"/>
            <a:ext cx="648310" cy="181051"/>
          </a:xfrm>
          <a:prstGeom prst="rect">
            <a:avLst/>
          </a:prstGeom>
          <a:noFill/>
          <a:ln/>
        </p:spPr>
        <p:txBody>
          <a:bodyPr wrap="square" lIns="0" tIns="0" rIns="0" bIns="0" rtlCol="0" anchor="ctr"/>
          <a:lstStyle/>
          <a:p>
            <a:pPr marL="0" indent="0" algn="l">
              <a:buNone/>
            </a:pPr>
            <a:r>
              <a:rPr lang="en-US" sz="1200" dirty="0">
                <a:solidFill>
                  <a:srgbClr val="D1D5DB"/>
                </a:solidFill>
                <a:latin typeface="ui-sans-serif" pitchFamily="34" charset="0"/>
                <a:ea typeface="ui-sans-serif" pitchFamily="34" charset="-122"/>
                <a:cs typeface="ui-sans-serif" pitchFamily="34" charset="-120"/>
              </a:rPr>
              <a:t>Fabrics</a:t>
            </a:r>
            <a:endParaRPr lang="en-US" sz="1200" dirty="0"/>
          </a:p>
        </p:txBody>
      </p:sp>
      <p:sp>
        <p:nvSpPr>
          <p:cNvPr id="35" name="Shape 28"/>
          <p:cNvSpPr/>
          <p:nvPr/>
        </p:nvSpPr>
        <p:spPr>
          <a:xfrm>
            <a:off x="2852928" y="2876702"/>
            <a:ext cx="114300" cy="114300"/>
          </a:xfrm>
          <a:prstGeom prst="roundRect">
            <a:avLst>
              <a:gd name="adj" fmla="val 800000"/>
            </a:avLst>
          </a:prstGeom>
          <a:solidFill>
            <a:srgbClr val="9C27B0"/>
          </a:solidFill>
          <a:ln/>
        </p:spPr>
      </p:sp>
      <p:sp>
        <p:nvSpPr>
          <p:cNvPr id="36" name="Text 29"/>
          <p:cNvSpPr txBox="1"/>
          <p:nvPr/>
        </p:nvSpPr>
        <p:spPr>
          <a:xfrm>
            <a:off x="3043123" y="2838298"/>
            <a:ext cx="1305763" cy="181051"/>
          </a:xfrm>
          <a:prstGeom prst="rect">
            <a:avLst/>
          </a:prstGeom>
          <a:noFill/>
          <a:ln/>
        </p:spPr>
        <p:txBody>
          <a:bodyPr wrap="square" lIns="0" tIns="0" rIns="0" bIns="0" rtlCol="0" anchor="ctr"/>
          <a:lstStyle/>
          <a:p>
            <a:pPr marL="0" indent="0" algn="l">
              <a:buNone/>
            </a:pPr>
            <a:r>
              <a:rPr lang="en-US" sz="1200" dirty="0">
                <a:solidFill>
                  <a:srgbClr val="D1D5DB"/>
                </a:solidFill>
                <a:latin typeface="ui-sans-serif" pitchFamily="34" charset="0"/>
                <a:ea typeface="ui-sans-serif" pitchFamily="34" charset="-122"/>
                <a:cs typeface="ui-sans-serif" pitchFamily="34" charset="-120"/>
              </a:rPr>
              <a:t>Food Packaging</a:t>
            </a:r>
            <a:endParaRPr lang="en-US" sz="1200" dirty="0"/>
          </a:p>
        </p:txBody>
      </p:sp>
      <p:sp>
        <p:nvSpPr>
          <p:cNvPr id="37" name="Shape 30"/>
          <p:cNvSpPr/>
          <p:nvPr/>
        </p:nvSpPr>
        <p:spPr>
          <a:xfrm>
            <a:off x="562356" y="3181198"/>
            <a:ext cx="114300" cy="114300"/>
          </a:xfrm>
          <a:prstGeom prst="roundRect">
            <a:avLst>
              <a:gd name="adj" fmla="val 800000"/>
            </a:avLst>
          </a:prstGeom>
          <a:solidFill>
            <a:srgbClr val="FFC107"/>
          </a:solidFill>
          <a:ln/>
        </p:spPr>
      </p:sp>
      <p:sp>
        <p:nvSpPr>
          <p:cNvPr id="38" name="Text 31"/>
          <p:cNvSpPr txBox="1"/>
          <p:nvPr/>
        </p:nvSpPr>
        <p:spPr>
          <a:xfrm>
            <a:off x="752551" y="3143707"/>
            <a:ext cx="1629461" cy="181051"/>
          </a:xfrm>
          <a:prstGeom prst="rect">
            <a:avLst/>
          </a:prstGeom>
          <a:noFill/>
          <a:ln/>
        </p:spPr>
        <p:txBody>
          <a:bodyPr wrap="square" lIns="0" tIns="0" rIns="0" bIns="0" rtlCol="0" anchor="ctr"/>
          <a:lstStyle/>
          <a:p>
            <a:pPr marL="0" indent="0" algn="l">
              <a:buNone/>
            </a:pPr>
            <a:r>
              <a:rPr lang="en-US" sz="1200" dirty="0">
                <a:solidFill>
                  <a:srgbClr val="D1D5DB"/>
                </a:solidFill>
                <a:latin typeface="ui-sans-serif" pitchFamily="34" charset="0"/>
                <a:ea typeface="ui-sans-serif" pitchFamily="34" charset="-122"/>
                <a:cs typeface="ui-sans-serif" pitchFamily="34" charset="-120"/>
              </a:rPr>
              <a:t>Structural Elements</a:t>
            </a:r>
            <a:endParaRPr lang="en-US" sz="1200" dirty="0"/>
          </a:p>
        </p:txBody>
      </p:sp>
      <p:sp>
        <p:nvSpPr>
          <p:cNvPr id="39" name="Shape 32"/>
          <p:cNvSpPr/>
          <p:nvPr/>
        </p:nvSpPr>
        <p:spPr>
          <a:xfrm>
            <a:off x="2852928" y="3181198"/>
            <a:ext cx="114300" cy="114300"/>
          </a:xfrm>
          <a:prstGeom prst="roundRect">
            <a:avLst>
              <a:gd name="adj" fmla="val 800000"/>
            </a:avLst>
          </a:prstGeom>
          <a:solidFill>
            <a:srgbClr val="607D8B"/>
          </a:solidFill>
          <a:ln/>
        </p:spPr>
      </p:sp>
      <p:sp>
        <p:nvSpPr>
          <p:cNvPr id="40" name="Text 33"/>
          <p:cNvSpPr txBox="1"/>
          <p:nvPr/>
        </p:nvSpPr>
        <p:spPr>
          <a:xfrm>
            <a:off x="3043123" y="3143707"/>
            <a:ext cx="1943100" cy="181051"/>
          </a:xfrm>
          <a:prstGeom prst="rect">
            <a:avLst/>
          </a:prstGeom>
          <a:noFill/>
          <a:ln/>
        </p:spPr>
        <p:txBody>
          <a:bodyPr wrap="square" lIns="0" tIns="0" rIns="0" bIns="0" rtlCol="0" anchor="ctr"/>
          <a:lstStyle/>
          <a:p>
            <a:pPr marL="0" indent="0" algn="l">
              <a:buNone/>
            </a:pPr>
            <a:r>
              <a:rPr lang="en-US" sz="1200" dirty="0">
                <a:solidFill>
                  <a:srgbClr val="D1D5DB"/>
                </a:solidFill>
                <a:latin typeface="ui-sans-serif" pitchFamily="34" charset="0"/>
                <a:ea typeface="ui-sans-serif" pitchFamily="34" charset="-122"/>
                <a:cs typeface="ui-sans-serif" pitchFamily="34" charset="-120"/>
              </a:rPr>
              <a:t>Other Packaging/Gloves</a:t>
            </a:r>
            <a:endParaRPr lang="en-US" sz="1200" dirty="0"/>
          </a:p>
        </p:txBody>
      </p:sp>
      <p:sp>
        <p:nvSpPr>
          <p:cNvPr id="41" name="Shape 34"/>
          <p:cNvSpPr/>
          <p:nvPr/>
        </p:nvSpPr>
        <p:spPr>
          <a:xfrm>
            <a:off x="381305" y="3733495"/>
            <a:ext cx="2381098" cy="1371600"/>
          </a:xfrm>
          <a:prstGeom prst="rect">
            <a:avLst/>
          </a:prstGeom>
          <a:solidFill>
            <a:srgbClr val="141414">
              <a:alpha val="70000"/>
            </a:srgbClr>
          </a:solidFill>
          <a:ln/>
        </p:spPr>
      </p:sp>
      <p:sp>
        <p:nvSpPr>
          <p:cNvPr id="42" name="Shape 35"/>
          <p:cNvSpPr/>
          <p:nvPr/>
        </p:nvSpPr>
        <p:spPr>
          <a:xfrm>
            <a:off x="381305" y="3733495"/>
            <a:ext cx="28346" cy="1371600"/>
          </a:xfrm>
          <a:prstGeom prst="rect">
            <a:avLst/>
          </a:prstGeom>
          <a:solidFill>
            <a:srgbClr val="FF6832"/>
          </a:solidFill>
          <a:ln/>
        </p:spPr>
      </p:sp>
      <p:sp>
        <p:nvSpPr>
          <p:cNvPr id="43" name="Text 36"/>
          <p:cNvSpPr txBox="1"/>
          <p:nvPr/>
        </p:nvSpPr>
        <p:spPr>
          <a:xfrm>
            <a:off x="562356" y="3914546"/>
            <a:ext cx="1709928" cy="200254"/>
          </a:xfrm>
          <a:prstGeom prst="rect">
            <a:avLst/>
          </a:prstGeom>
          <a:noFill/>
          <a:ln/>
        </p:spPr>
        <p:txBody>
          <a:bodyPr wrap="square" lIns="0" tIns="0" rIns="0" bIns="0" rtlCol="0" anchor="ctr"/>
          <a:lstStyle/>
          <a:p>
            <a:pPr marL="0" indent="0" algn="l">
              <a:buNone/>
            </a:pPr>
            <a:r>
              <a:rPr lang="en-US" sz="1300" b="1" dirty="0">
                <a:solidFill>
                  <a:schemeClr val="bg1"/>
                </a:solidFill>
                <a:latin typeface="ui-sans-serif" pitchFamily="34" charset="0"/>
                <a:ea typeface="ui-sans-serif" pitchFamily="34" charset="-122"/>
                <a:cs typeface="ui-sans-serif" pitchFamily="34" charset="-120"/>
              </a:rPr>
              <a:t>Foam Packaging</a:t>
            </a:r>
            <a:endParaRPr lang="en-US" sz="1300" dirty="0">
              <a:solidFill>
                <a:schemeClr val="bg1"/>
              </a:solidFill>
            </a:endParaRPr>
          </a:p>
        </p:txBody>
      </p:sp>
      <p:sp>
        <p:nvSpPr>
          <p:cNvPr id="44" name="Text 37"/>
          <p:cNvSpPr txBox="1"/>
          <p:nvPr/>
        </p:nvSpPr>
        <p:spPr>
          <a:xfrm>
            <a:off x="562356" y="4200754"/>
            <a:ext cx="1124712"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Zotek F30 (100%)</a:t>
            </a:r>
            <a:endParaRPr lang="en-US" sz="900" dirty="0"/>
          </a:p>
        </p:txBody>
      </p:sp>
      <p:sp>
        <p:nvSpPr>
          <p:cNvPr id="45" name="Text 38"/>
          <p:cNvSpPr txBox="1"/>
          <p:nvPr/>
        </p:nvSpPr>
        <p:spPr>
          <a:xfrm>
            <a:off x="562356" y="4352544"/>
            <a:ext cx="1010412"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1000 kg / 10 m³</a:t>
            </a:r>
            <a:endParaRPr lang="en-US" sz="900" dirty="0"/>
          </a:p>
        </p:txBody>
      </p:sp>
      <p:sp>
        <p:nvSpPr>
          <p:cNvPr id="46" name="Text 39"/>
          <p:cNvSpPr txBox="1"/>
          <p:nvPr/>
        </p:nvSpPr>
        <p:spPr>
          <a:xfrm>
            <a:off x="562356" y="4505249"/>
            <a:ext cx="1819656" cy="286207"/>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High-volume material with excellent insulation properties</a:t>
            </a:r>
            <a:endParaRPr lang="en-US" sz="900" dirty="0"/>
          </a:p>
        </p:txBody>
      </p:sp>
      <p:sp>
        <p:nvSpPr>
          <p:cNvPr id="47" name="Shape 40"/>
          <p:cNvSpPr/>
          <p:nvPr/>
        </p:nvSpPr>
        <p:spPr>
          <a:xfrm>
            <a:off x="2915107" y="3733495"/>
            <a:ext cx="2381098" cy="1371600"/>
          </a:xfrm>
          <a:prstGeom prst="rect">
            <a:avLst/>
          </a:prstGeom>
          <a:solidFill>
            <a:srgbClr val="141414">
              <a:alpha val="70000"/>
            </a:srgbClr>
          </a:solidFill>
          <a:ln/>
        </p:spPr>
      </p:sp>
      <p:sp>
        <p:nvSpPr>
          <p:cNvPr id="48" name="Shape 41"/>
          <p:cNvSpPr/>
          <p:nvPr/>
        </p:nvSpPr>
        <p:spPr>
          <a:xfrm>
            <a:off x="2915107" y="3733495"/>
            <a:ext cx="28346" cy="1371600"/>
          </a:xfrm>
          <a:prstGeom prst="rect">
            <a:avLst/>
          </a:prstGeom>
          <a:solidFill>
            <a:srgbClr val="4CAF50"/>
          </a:solidFill>
          <a:ln/>
        </p:spPr>
      </p:sp>
      <p:sp>
        <p:nvSpPr>
          <p:cNvPr id="49" name="Text 42"/>
          <p:cNvSpPr txBox="1"/>
          <p:nvPr/>
        </p:nvSpPr>
        <p:spPr>
          <a:xfrm>
            <a:off x="3095244" y="3914546"/>
            <a:ext cx="1167689" cy="200254"/>
          </a:xfrm>
          <a:prstGeom prst="rect">
            <a:avLst/>
          </a:prstGeom>
          <a:noFill/>
          <a:ln/>
        </p:spPr>
        <p:txBody>
          <a:bodyPr wrap="square" lIns="0" tIns="0" rIns="0" bIns="0" rtlCol="0" anchor="ctr"/>
          <a:lstStyle/>
          <a:p>
            <a:pPr marL="0" indent="0" algn="l">
              <a:buNone/>
            </a:pPr>
            <a:r>
              <a:rPr lang="en-US" sz="1300" b="1" dirty="0">
                <a:solidFill>
                  <a:srgbClr val="34D399"/>
                </a:solidFill>
                <a:latin typeface="ui-sans-serif" pitchFamily="34" charset="0"/>
                <a:ea typeface="ui-sans-serif" pitchFamily="34" charset="-122"/>
                <a:cs typeface="ui-sans-serif" pitchFamily="34" charset="-120"/>
              </a:rPr>
              <a:t>EVA Waste</a:t>
            </a:r>
            <a:endParaRPr lang="en-US" sz="1300" dirty="0"/>
          </a:p>
        </p:txBody>
      </p:sp>
      <p:sp>
        <p:nvSpPr>
          <p:cNvPr id="50" name="Text 43"/>
          <p:cNvSpPr txBox="1"/>
          <p:nvPr/>
        </p:nvSpPr>
        <p:spPr>
          <a:xfrm>
            <a:off x="3095244" y="4200754"/>
            <a:ext cx="1619402" cy="286207"/>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Nomex (92%), Nylon (3%), Polyester (2%)</a:t>
            </a:r>
            <a:endParaRPr lang="en-US" sz="900" dirty="0"/>
          </a:p>
        </p:txBody>
      </p:sp>
      <p:sp>
        <p:nvSpPr>
          <p:cNvPr id="51" name="Text 44"/>
          <p:cNvSpPr txBox="1"/>
          <p:nvPr/>
        </p:nvSpPr>
        <p:spPr>
          <a:xfrm>
            <a:off x="3095244" y="4505249"/>
            <a:ext cx="857707"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100 kg / 1 m³</a:t>
            </a:r>
            <a:endParaRPr lang="en-US" sz="900" dirty="0"/>
          </a:p>
        </p:txBody>
      </p:sp>
      <p:sp>
        <p:nvSpPr>
          <p:cNvPr id="52" name="Text 45"/>
          <p:cNvSpPr txBox="1"/>
          <p:nvPr/>
        </p:nvSpPr>
        <p:spPr>
          <a:xfrm>
            <a:off x="3095244" y="4657954"/>
            <a:ext cx="2029054" cy="286207"/>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Cargo Transfer Bags with durable, flame-resistant materials</a:t>
            </a:r>
            <a:endParaRPr lang="en-US" sz="900" dirty="0"/>
          </a:p>
        </p:txBody>
      </p:sp>
      <p:sp>
        <p:nvSpPr>
          <p:cNvPr id="53" name="Shape 46"/>
          <p:cNvSpPr/>
          <p:nvPr/>
        </p:nvSpPr>
        <p:spPr>
          <a:xfrm>
            <a:off x="381305" y="5257800"/>
            <a:ext cx="2381098" cy="1133856"/>
          </a:xfrm>
          <a:prstGeom prst="rect">
            <a:avLst/>
          </a:prstGeom>
          <a:solidFill>
            <a:srgbClr val="141414">
              <a:alpha val="70000"/>
            </a:srgbClr>
          </a:solidFill>
          <a:ln/>
        </p:spPr>
      </p:sp>
      <p:sp>
        <p:nvSpPr>
          <p:cNvPr id="54" name="Shape 47"/>
          <p:cNvSpPr/>
          <p:nvPr/>
        </p:nvSpPr>
        <p:spPr>
          <a:xfrm>
            <a:off x="381304" y="5257800"/>
            <a:ext cx="45719" cy="1125626"/>
          </a:xfrm>
          <a:prstGeom prst="rect">
            <a:avLst/>
          </a:prstGeom>
          <a:solidFill>
            <a:srgbClr val="2196F3"/>
          </a:solidFill>
          <a:ln/>
        </p:spPr>
      </p:sp>
      <p:sp>
        <p:nvSpPr>
          <p:cNvPr id="55" name="Text 48"/>
          <p:cNvSpPr txBox="1"/>
          <p:nvPr/>
        </p:nvSpPr>
        <p:spPr>
          <a:xfrm>
            <a:off x="562356" y="5438851"/>
            <a:ext cx="824789" cy="200254"/>
          </a:xfrm>
          <a:prstGeom prst="rect">
            <a:avLst/>
          </a:prstGeom>
          <a:noFill/>
          <a:ln/>
        </p:spPr>
        <p:txBody>
          <a:bodyPr wrap="square" lIns="0" tIns="0" rIns="0" bIns="0" rtlCol="0" anchor="ctr"/>
          <a:lstStyle/>
          <a:p>
            <a:pPr marL="0" indent="0" algn="l">
              <a:buNone/>
            </a:pPr>
            <a:r>
              <a:rPr lang="en-US" sz="1300" b="1" dirty="0">
                <a:solidFill>
                  <a:srgbClr val="60A5FA"/>
                </a:solidFill>
                <a:latin typeface="ui-sans-serif" pitchFamily="34" charset="0"/>
                <a:ea typeface="ui-sans-serif" pitchFamily="34" charset="-122"/>
                <a:cs typeface="ui-sans-serif" pitchFamily="34" charset="-120"/>
              </a:rPr>
              <a:t>Fabrics</a:t>
            </a:r>
            <a:endParaRPr lang="en-US" sz="1300" dirty="0"/>
          </a:p>
        </p:txBody>
      </p:sp>
      <p:sp>
        <p:nvSpPr>
          <p:cNvPr id="56" name="Text 49"/>
          <p:cNvSpPr txBox="1"/>
          <p:nvPr/>
        </p:nvSpPr>
        <p:spPr>
          <a:xfrm>
            <a:off x="562356" y="5724144"/>
            <a:ext cx="2029054"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Cotton/Cellulose, Nylon, Polyester</a:t>
            </a:r>
            <a:endParaRPr lang="en-US" sz="900" dirty="0"/>
          </a:p>
        </p:txBody>
      </p:sp>
      <p:sp>
        <p:nvSpPr>
          <p:cNvPr id="57" name="Text 50"/>
          <p:cNvSpPr txBox="1"/>
          <p:nvPr/>
        </p:nvSpPr>
        <p:spPr>
          <a:xfrm>
            <a:off x="562356" y="5876849"/>
            <a:ext cx="1010412"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1000 kg / 10 m³</a:t>
            </a:r>
            <a:endParaRPr lang="en-US" sz="900" dirty="0"/>
          </a:p>
        </p:txBody>
      </p:sp>
      <p:sp>
        <p:nvSpPr>
          <p:cNvPr id="58" name="Text 51"/>
          <p:cNvSpPr txBox="1"/>
          <p:nvPr/>
        </p:nvSpPr>
        <p:spPr>
          <a:xfrm>
            <a:off x="562356" y="6029554"/>
            <a:ext cx="1810512" cy="286207"/>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Clothing (77%), Towels (21%), Cleaning Wipes (2%)</a:t>
            </a:r>
            <a:endParaRPr lang="en-US" sz="900" dirty="0"/>
          </a:p>
        </p:txBody>
      </p:sp>
      <p:sp>
        <p:nvSpPr>
          <p:cNvPr id="59" name="Shape 52"/>
          <p:cNvSpPr/>
          <p:nvPr/>
        </p:nvSpPr>
        <p:spPr>
          <a:xfrm>
            <a:off x="2915107" y="5257801"/>
            <a:ext cx="2381098" cy="1133856"/>
          </a:xfrm>
          <a:prstGeom prst="rect">
            <a:avLst/>
          </a:prstGeom>
          <a:solidFill>
            <a:srgbClr val="141414">
              <a:alpha val="70000"/>
            </a:srgbClr>
          </a:solidFill>
          <a:ln/>
        </p:spPr>
      </p:sp>
      <p:sp>
        <p:nvSpPr>
          <p:cNvPr id="60" name="Shape 53"/>
          <p:cNvSpPr/>
          <p:nvPr/>
        </p:nvSpPr>
        <p:spPr>
          <a:xfrm flipH="1">
            <a:off x="2869388" y="5257800"/>
            <a:ext cx="45719" cy="1066190"/>
          </a:xfrm>
          <a:prstGeom prst="rect">
            <a:avLst/>
          </a:prstGeom>
          <a:solidFill>
            <a:srgbClr val="9C27B0"/>
          </a:solidFill>
          <a:ln/>
        </p:spPr>
      </p:sp>
      <p:sp>
        <p:nvSpPr>
          <p:cNvPr id="61" name="Text 54"/>
          <p:cNvSpPr txBox="1"/>
          <p:nvPr/>
        </p:nvSpPr>
        <p:spPr>
          <a:xfrm>
            <a:off x="3095244" y="5438851"/>
            <a:ext cx="1653235" cy="200254"/>
          </a:xfrm>
          <a:prstGeom prst="rect">
            <a:avLst/>
          </a:prstGeom>
          <a:noFill/>
          <a:ln/>
        </p:spPr>
        <p:txBody>
          <a:bodyPr wrap="square" lIns="0" tIns="0" rIns="0" bIns="0" rtlCol="0" anchor="ctr"/>
          <a:lstStyle/>
          <a:p>
            <a:pPr marL="0" indent="0" algn="l">
              <a:buNone/>
            </a:pPr>
            <a:r>
              <a:rPr lang="en-US" sz="1300" b="1" dirty="0">
                <a:solidFill>
                  <a:srgbClr val="A78BFA"/>
                </a:solidFill>
                <a:latin typeface="ui-sans-serif" pitchFamily="34" charset="0"/>
                <a:ea typeface="ui-sans-serif" pitchFamily="34" charset="-122"/>
                <a:cs typeface="ui-sans-serif" pitchFamily="34" charset="-120"/>
              </a:rPr>
              <a:t>Food Packaging</a:t>
            </a:r>
            <a:endParaRPr lang="en-US" sz="1300" dirty="0"/>
          </a:p>
        </p:txBody>
      </p:sp>
      <p:sp>
        <p:nvSpPr>
          <p:cNvPr id="62" name="Text 55"/>
          <p:cNvSpPr txBox="1"/>
          <p:nvPr/>
        </p:nvSpPr>
        <p:spPr>
          <a:xfrm>
            <a:off x="3095244" y="5724144"/>
            <a:ext cx="2115007" cy="286207"/>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Polyester, Polyethylene, Aluminum, Nylon</a:t>
            </a:r>
            <a:endParaRPr lang="en-US" sz="900" dirty="0"/>
          </a:p>
        </p:txBody>
      </p:sp>
      <p:sp>
        <p:nvSpPr>
          <p:cNvPr id="63" name="Text 56"/>
          <p:cNvSpPr txBox="1"/>
          <p:nvPr/>
        </p:nvSpPr>
        <p:spPr>
          <a:xfrm>
            <a:off x="3095244" y="6029554"/>
            <a:ext cx="1010412"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1000 kg / 10 m³</a:t>
            </a:r>
            <a:endParaRPr lang="en-US" sz="900" dirty="0"/>
          </a:p>
        </p:txBody>
      </p:sp>
      <p:sp>
        <p:nvSpPr>
          <p:cNvPr id="64" name="Text 57"/>
          <p:cNvSpPr txBox="1"/>
          <p:nvPr/>
        </p:nvSpPr>
        <p:spPr>
          <a:xfrm>
            <a:off x="3095244" y="6181344"/>
            <a:ext cx="1991563" cy="286207"/>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Overwrap (29%), Pouches (47%), Drink Containers (8%)</a:t>
            </a:r>
            <a:endParaRPr lang="en-US" sz="900" dirty="0"/>
          </a:p>
        </p:txBody>
      </p:sp>
      <p:sp>
        <p:nvSpPr>
          <p:cNvPr id="65" name="Shape 58"/>
          <p:cNvSpPr/>
          <p:nvPr/>
        </p:nvSpPr>
        <p:spPr>
          <a:xfrm>
            <a:off x="5753405" y="1265530"/>
            <a:ext cx="4914900" cy="5220309"/>
          </a:xfrm>
          <a:prstGeom prst="rect">
            <a:avLst/>
          </a:prstGeom>
          <a:solidFill>
            <a:srgbClr val="141414">
              <a:alpha val="70000"/>
            </a:srgbClr>
          </a:solidFill>
          <a:ln w="12700">
            <a:solidFill>
              <a:srgbClr val="FF6432">
                <a:alpha val="40000"/>
              </a:srgbClr>
            </a:solidFill>
            <a:prstDash val="solid"/>
          </a:ln>
        </p:spPr>
      </p:sp>
      <p:sp>
        <p:nvSpPr>
          <p:cNvPr id="66" name="Text 59"/>
          <p:cNvSpPr txBox="1"/>
          <p:nvPr/>
        </p:nvSpPr>
        <p:spPr>
          <a:xfrm>
            <a:off x="5915254" y="1657807"/>
            <a:ext cx="1534363"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WASTE STREAM ANALYSIS</a:t>
            </a:r>
            <a:endParaRPr lang="en-US" sz="900" dirty="0"/>
          </a:p>
        </p:txBody>
      </p:sp>
      <p:pic>
        <p:nvPicPr>
          <p:cNvPr id="67" name="Image 5" descr="preencoded.png"/>
          <p:cNvPicPr>
            <a:picLocks noChangeAspect="1"/>
          </p:cNvPicPr>
          <p:nvPr/>
        </p:nvPicPr>
        <p:blipFill>
          <a:blip r:embed="rId8"/>
          <a:srcRect l="-2" r="-2"/>
          <a:stretch/>
        </p:blipFill>
        <p:spPr>
          <a:xfrm>
            <a:off x="5914797" y="1443381"/>
            <a:ext cx="4591202" cy="2857500"/>
          </a:xfrm>
          <a:prstGeom prst="rect">
            <a:avLst/>
          </a:prstGeom>
        </p:spPr>
      </p:pic>
      <p:sp>
        <p:nvSpPr>
          <p:cNvPr id="68" name="Shape 60"/>
          <p:cNvSpPr/>
          <p:nvPr/>
        </p:nvSpPr>
        <p:spPr>
          <a:xfrm>
            <a:off x="5915254" y="4657954"/>
            <a:ext cx="4591202" cy="952805"/>
          </a:xfrm>
          <a:prstGeom prst="rect">
            <a:avLst/>
          </a:prstGeom>
          <a:solidFill>
            <a:srgbClr val="141414">
              <a:alpha val="90000"/>
            </a:srgbClr>
          </a:solidFill>
          <a:ln/>
        </p:spPr>
      </p:sp>
      <p:sp>
        <p:nvSpPr>
          <p:cNvPr id="69" name="Text 61"/>
          <p:cNvSpPr txBox="1"/>
          <p:nvPr/>
        </p:nvSpPr>
        <p:spPr>
          <a:xfrm>
            <a:off x="6060644" y="4647893"/>
            <a:ext cx="2062886" cy="200254"/>
          </a:xfrm>
          <a:prstGeom prst="rect">
            <a:avLst/>
          </a:prstGeom>
          <a:noFill/>
          <a:ln/>
        </p:spPr>
        <p:txBody>
          <a:bodyPr wrap="square" lIns="0" tIns="0" rIns="0" bIns="0" rtlCol="0" anchor="ctr"/>
          <a:lstStyle/>
          <a:p>
            <a:pPr marL="0" indent="0" algn="l">
              <a:buNone/>
            </a:pPr>
            <a:r>
              <a:rPr lang="en-US" sz="1300" b="1" dirty="0">
                <a:solidFill>
                  <a:srgbClr val="FBBF24"/>
                </a:solidFill>
                <a:latin typeface="ui-sans-serif" pitchFamily="34" charset="0"/>
                <a:ea typeface="ui-sans-serif" pitchFamily="34" charset="-122"/>
                <a:cs typeface="ui-sans-serif" pitchFamily="34" charset="-120"/>
              </a:rPr>
              <a:t>Structural Elements</a:t>
            </a:r>
            <a:endParaRPr lang="en-US" sz="1300" dirty="0"/>
          </a:p>
        </p:txBody>
      </p:sp>
      <p:sp>
        <p:nvSpPr>
          <p:cNvPr id="70" name="Text 62"/>
          <p:cNvSpPr txBox="1"/>
          <p:nvPr/>
        </p:nvSpPr>
        <p:spPr>
          <a:xfrm>
            <a:off x="6075782" y="4919470"/>
            <a:ext cx="1677010"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Aluminum Structures (90%)</a:t>
            </a:r>
            <a:endParaRPr lang="en-US" sz="900" dirty="0"/>
          </a:p>
        </p:txBody>
      </p:sp>
      <p:sp>
        <p:nvSpPr>
          <p:cNvPr id="71" name="Text 63"/>
          <p:cNvSpPr txBox="1"/>
          <p:nvPr/>
        </p:nvSpPr>
        <p:spPr>
          <a:xfrm>
            <a:off x="6075782" y="5142613"/>
            <a:ext cx="1010412"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1000 kg / 10 m³</a:t>
            </a:r>
            <a:endParaRPr lang="en-US" sz="900" dirty="0"/>
          </a:p>
        </p:txBody>
      </p:sp>
      <p:sp>
        <p:nvSpPr>
          <p:cNvPr id="72" name="Text 64"/>
          <p:cNvSpPr txBox="1"/>
          <p:nvPr/>
        </p:nvSpPr>
        <p:spPr>
          <a:xfrm>
            <a:off x="8238744" y="4909746"/>
            <a:ext cx="2039112"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Polymer Matrix Composites (10%)</a:t>
            </a:r>
            <a:endParaRPr lang="en-US" sz="900" dirty="0"/>
          </a:p>
        </p:txBody>
      </p:sp>
      <p:sp>
        <p:nvSpPr>
          <p:cNvPr id="73" name="Text 65"/>
          <p:cNvSpPr txBox="1"/>
          <p:nvPr/>
        </p:nvSpPr>
        <p:spPr>
          <a:xfrm>
            <a:off x="8246974" y="5121911"/>
            <a:ext cx="1600200"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Carbon Fiber, Plastic Resin</a:t>
            </a:r>
            <a:endParaRPr lang="en-US" sz="900" dirty="0"/>
          </a:p>
        </p:txBody>
      </p:sp>
      <p:sp>
        <p:nvSpPr>
          <p:cNvPr id="74" name="Shape 66"/>
          <p:cNvSpPr/>
          <p:nvPr/>
        </p:nvSpPr>
        <p:spPr>
          <a:xfrm>
            <a:off x="5915254" y="5686655"/>
            <a:ext cx="4591202" cy="656540"/>
          </a:xfrm>
          <a:prstGeom prst="rect">
            <a:avLst/>
          </a:prstGeom>
          <a:solidFill>
            <a:srgbClr val="141414">
              <a:alpha val="90000"/>
            </a:srgbClr>
          </a:solidFill>
          <a:ln/>
        </p:spPr>
      </p:sp>
      <p:sp>
        <p:nvSpPr>
          <p:cNvPr id="75" name="Text 67"/>
          <p:cNvSpPr txBox="1"/>
          <p:nvPr/>
        </p:nvSpPr>
        <p:spPr>
          <a:xfrm>
            <a:off x="6079388" y="5367069"/>
            <a:ext cx="2453335" cy="200254"/>
          </a:xfrm>
          <a:prstGeom prst="rect">
            <a:avLst/>
          </a:prstGeom>
          <a:noFill/>
          <a:ln/>
        </p:spPr>
        <p:txBody>
          <a:bodyPr wrap="square" lIns="0" tIns="0" rIns="0" bIns="0" rtlCol="0" anchor="ctr"/>
          <a:lstStyle/>
          <a:p>
            <a:pPr marL="0" indent="0" algn="l">
              <a:buNone/>
            </a:pPr>
            <a:r>
              <a:rPr lang="en-US" sz="1300" b="1" dirty="0">
                <a:solidFill>
                  <a:srgbClr val="9CA3AF"/>
                </a:solidFill>
                <a:latin typeface="ui-sans-serif" pitchFamily="34" charset="0"/>
                <a:ea typeface="ui-sans-serif" pitchFamily="34" charset="-122"/>
                <a:cs typeface="ui-sans-serif" pitchFamily="34" charset="-120"/>
              </a:rPr>
              <a:t>Other Packaging/Gloves</a:t>
            </a:r>
            <a:endParaRPr lang="en-US" sz="1300" dirty="0"/>
          </a:p>
        </p:txBody>
      </p:sp>
      <p:sp>
        <p:nvSpPr>
          <p:cNvPr id="76" name="Text 68"/>
          <p:cNvSpPr txBox="1"/>
          <p:nvPr/>
        </p:nvSpPr>
        <p:spPr>
          <a:xfrm>
            <a:off x="6079388" y="5633160"/>
            <a:ext cx="1057961"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Plastazote (36%)</a:t>
            </a:r>
            <a:endParaRPr lang="en-US" sz="900" dirty="0"/>
          </a:p>
        </p:txBody>
      </p:sp>
      <p:sp>
        <p:nvSpPr>
          <p:cNvPr id="77" name="Text 69"/>
          <p:cNvSpPr txBox="1"/>
          <p:nvPr/>
        </p:nvSpPr>
        <p:spPr>
          <a:xfrm>
            <a:off x="6067044" y="5837529"/>
            <a:ext cx="1239012"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Nitrile Gloves (41%)</a:t>
            </a:r>
            <a:endParaRPr lang="en-US" sz="900" dirty="0"/>
          </a:p>
        </p:txBody>
      </p:sp>
      <p:sp>
        <p:nvSpPr>
          <p:cNvPr id="78" name="Text 70"/>
          <p:cNvSpPr txBox="1"/>
          <p:nvPr/>
        </p:nvSpPr>
        <p:spPr>
          <a:xfrm>
            <a:off x="8152790" y="5654930"/>
            <a:ext cx="1105510"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Air Cushions (4%)</a:t>
            </a:r>
            <a:endParaRPr lang="en-US" sz="900" dirty="0"/>
          </a:p>
        </p:txBody>
      </p:sp>
      <p:sp>
        <p:nvSpPr>
          <p:cNvPr id="79" name="Text 71"/>
          <p:cNvSpPr txBox="1"/>
          <p:nvPr/>
        </p:nvSpPr>
        <p:spPr>
          <a:xfrm>
            <a:off x="8148776" y="5846710"/>
            <a:ext cx="1552651"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Bubble Wrap, Bags (19%)</a:t>
            </a:r>
            <a:endParaRPr lang="en-US" sz="900" dirty="0"/>
          </a:p>
        </p:txBody>
      </p:sp>
      <p:sp>
        <p:nvSpPr>
          <p:cNvPr id="80" name="Text 72"/>
          <p:cNvSpPr txBox="1"/>
          <p:nvPr/>
        </p:nvSpPr>
        <p:spPr>
          <a:xfrm>
            <a:off x="6060644" y="6085432"/>
            <a:ext cx="3191256" cy="133502"/>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100 kg / 1 m³ - Lowest mass but critical for operations</a:t>
            </a:r>
            <a:endParaRPr lang="en-US" sz="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3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7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4253789"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SYSTEM ARCHITECTURE // MODULAR RECYCLING</a:t>
            </a:r>
            <a:endParaRPr lang="en-US" sz="1300" dirty="0"/>
          </a:p>
        </p:txBody>
      </p:sp>
      <p:sp>
        <p:nvSpPr>
          <p:cNvPr id="8" name="Text 5"/>
          <p:cNvSpPr txBox="1"/>
          <p:nvPr/>
        </p:nvSpPr>
        <p:spPr>
          <a:xfrm>
            <a:off x="8922715" y="181051"/>
            <a:ext cx="314827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TECHNICAL DIAGRAM · MODULE FLOW · MARS</a:t>
            </a:r>
            <a:endParaRPr lang="en-US" sz="1000" dirty="0"/>
          </a:p>
        </p:txBody>
      </p:sp>
      <p:sp>
        <p:nvSpPr>
          <p:cNvPr id="9" name="Shape 6"/>
          <p:cNvSpPr/>
          <p:nvPr/>
        </p:nvSpPr>
        <p:spPr>
          <a:xfrm>
            <a:off x="75895" y="1880006"/>
            <a:ext cx="38405" cy="761695"/>
          </a:xfrm>
          <a:prstGeom prst="rect">
            <a:avLst/>
          </a:prstGeom>
          <a:solidFill>
            <a:srgbClr val="FF6432">
              <a:alpha val="60000"/>
            </a:srgbClr>
          </a:solidFill>
          <a:ln/>
        </p:spPr>
      </p:sp>
      <p:sp>
        <p:nvSpPr>
          <p:cNvPr id="10" name="Shape 7"/>
          <p:cNvSpPr/>
          <p:nvPr/>
        </p:nvSpPr>
        <p:spPr>
          <a:xfrm>
            <a:off x="75895" y="3353105"/>
            <a:ext cx="38405" cy="761695"/>
          </a:xfrm>
          <a:prstGeom prst="rect">
            <a:avLst/>
          </a:prstGeom>
          <a:solidFill>
            <a:srgbClr val="FF6432">
              <a:alpha val="60000"/>
            </a:srgbClr>
          </a:solidFill>
          <a:ln/>
        </p:spPr>
      </p:sp>
      <p:sp>
        <p:nvSpPr>
          <p:cNvPr id="11" name="Shape 8"/>
          <p:cNvSpPr/>
          <p:nvPr/>
        </p:nvSpPr>
        <p:spPr>
          <a:xfrm>
            <a:off x="75895" y="4826203"/>
            <a:ext cx="38405" cy="761695"/>
          </a:xfrm>
          <a:prstGeom prst="rect">
            <a:avLst/>
          </a:prstGeom>
          <a:solidFill>
            <a:srgbClr val="FF6432">
              <a:alpha val="60000"/>
            </a:srgbClr>
          </a:solidFill>
          <a:ln/>
        </p:spPr>
      </p:sp>
      <p:sp>
        <p:nvSpPr>
          <p:cNvPr id="12" name="Shape 9"/>
          <p:cNvSpPr/>
          <p:nvPr/>
        </p:nvSpPr>
        <p:spPr>
          <a:xfrm>
            <a:off x="12077395" y="1880006"/>
            <a:ext cx="38405" cy="761695"/>
          </a:xfrm>
          <a:prstGeom prst="rect">
            <a:avLst/>
          </a:prstGeom>
          <a:solidFill>
            <a:srgbClr val="FF6432">
              <a:alpha val="60000"/>
            </a:srgbClr>
          </a:solidFill>
          <a:ln/>
        </p:spPr>
      </p:sp>
      <p:sp>
        <p:nvSpPr>
          <p:cNvPr id="13" name="Shape 10"/>
          <p:cNvSpPr/>
          <p:nvPr/>
        </p:nvSpPr>
        <p:spPr>
          <a:xfrm>
            <a:off x="12077395" y="3353105"/>
            <a:ext cx="38405" cy="761695"/>
          </a:xfrm>
          <a:prstGeom prst="rect">
            <a:avLst/>
          </a:prstGeom>
          <a:solidFill>
            <a:srgbClr val="FF6432">
              <a:alpha val="60000"/>
            </a:srgbClr>
          </a:solidFill>
          <a:ln/>
        </p:spPr>
      </p:sp>
      <p:sp>
        <p:nvSpPr>
          <p:cNvPr id="14" name="Shape 11"/>
          <p:cNvSpPr/>
          <p:nvPr/>
        </p:nvSpPr>
        <p:spPr>
          <a:xfrm>
            <a:off x="12077395" y="4826203"/>
            <a:ext cx="38405" cy="761695"/>
          </a:xfrm>
          <a:prstGeom prst="rect">
            <a:avLst/>
          </a:prstGeom>
          <a:solidFill>
            <a:srgbClr val="FF6432">
              <a:alpha val="60000"/>
            </a:srgbClr>
          </a:solidFill>
          <a:ln/>
        </p:spPr>
      </p:sp>
      <p:sp>
        <p:nvSpPr>
          <p:cNvPr id="15" name="Shape 12"/>
          <p:cNvSpPr/>
          <p:nvPr/>
        </p:nvSpPr>
        <p:spPr>
          <a:xfrm>
            <a:off x="0" y="6476695"/>
            <a:ext cx="12191695" cy="381305"/>
          </a:xfrm>
          <a:prstGeom prst="rect">
            <a:avLst/>
          </a:prstGeom>
          <a:solidFill>
            <a:srgbClr val="141414">
              <a:alpha val="80000"/>
            </a:srgbClr>
          </a:solidFill>
          <a:ln/>
        </p:spPr>
      </p:sp>
      <p:sp>
        <p:nvSpPr>
          <p:cNvPr id="16" name="Shape 13"/>
          <p:cNvSpPr/>
          <p:nvPr/>
        </p:nvSpPr>
        <p:spPr>
          <a:xfrm>
            <a:off x="0" y="6476695"/>
            <a:ext cx="12191695" cy="9144"/>
          </a:xfrm>
          <a:prstGeom prst="rect">
            <a:avLst/>
          </a:prstGeom>
          <a:solidFill>
            <a:srgbClr val="FF6432">
              <a:alpha val="60000"/>
            </a:srgbClr>
          </a:solidFill>
          <a:ln/>
        </p:spPr>
      </p:sp>
      <p:sp>
        <p:nvSpPr>
          <p:cNvPr id="17"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18" name="Text 15"/>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6/25</a:t>
            </a:r>
            <a:endParaRPr lang="en-US" sz="1000" dirty="0"/>
          </a:p>
        </p:txBody>
      </p:sp>
      <p:sp>
        <p:nvSpPr>
          <p:cNvPr id="19" name="Text 16"/>
          <p:cNvSpPr txBox="1"/>
          <p:nvPr/>
        </p:nvSpPr>
        <p:spPr>
          <a:xfrm>
            <a:off x="3670402" y="733349"/>
            <a:ext cx="5115154" cy="438912"/>
          </a:xfrm>
          <a:prstGeom prst="rect">
            <a:avLst/>
          </a:prstGeom>
          <a:noFill/>
          <a:ln/>
        </p:spPr>
        <p:txBody>
          <a:bodyPr wrap="square" lIns="0" tIns="0" rIns="0" bIns="0" rtlCol="0" anchor="ctr"/>
          <a:lstStyle/>
          <a:p>
            <a:pPr marL="0" indent="0" algn="ctr">
              <a:buNone/>
            </a:pPr>
            <a:r>
              <a:rPr lang="en-US" sz="2700" b="1" dirty="0">
                <a:solidFill>
                  <a:srgbClr val="FF6832"/>
                </a:solidFill>
                <a:latin typeface="Space Grotesk" pitchFamily="34" charset="0"/>
                <a:ea typeface="Space Grotesk" pitchFamily="34" charset="-122"/>
                <a:cs typeface="Space Grotesk" pitchFamily="34" charset="-120"/>
              </a:rPr>
              <a:t>System Architecture Diagram</a:t>
            </a:r>
            <a:endParaRPr lang="en-US" sz="2700" dirty="0"/>
          </a:p>
        </p:txBody>
      </p:sp>
      <p:sp>
        <p:nvSpPr>
          <p:cNvPr id="20" name="Shape 17"/>
          <p:cNvSpPr/>
          <p:nvPr/>
        </p:nvSpPr>
        <p:spPr>
          <a:xfrm>
            <a:off x="5486400" y="1218895"/>
            <a:ext cx="1218895" cy="38405"/>
          </a:xfrm>
          <a:prstGeom prst="rect">
            <a:avLst/>
          </a:prstGeom>
          <a:solidFill>
            <a:srgbClr val="FF6832"/>
          </a:solidFill>
          <a:ln/>
        </p:spPr>
      </p:sp>
      <p:sp>
        <p:nvSpPr>
          <p:cNvPr id="21" name="Shape 18"/>
          <p:cNvSpPr/>
          <p:nvPr/>
        </p:nvSpPr>
        <p:spPr>
          <a:xfrm>
            <a:off x="381305" y="1524305"/>
            <a:ext cx="11430000" cy="4419295"/>
          </a:xfrm>
          <a:prstGeom prst="rect">
            <a:avLst/>
          </a:prstGeom>
          <a:solidFill>
            <a:srgbClr val="141414">
              <a:alpha val="50000"/>
            </a:srgbClr>
          </a:solidFill>
          <a:ln w="12700">
            <a:solidFill>
              <a:srgbClr val="FF6432">
                <a:alpha val="40000"/>
              </a:srgbClr>
            </a:solidFill>
            <a:prstDash val="solid"/>
          </a:ln>
        </p:spPr>
      </p:sp>
      <p:sp>
        <p:nvSpPr>
          <p:cNvPr id="22" name="Text 19"/>
          <p:cNvSpPr txBox="1"/>
          <p:nvPr/>
        </p:nvSpPr>
        <p:spPr>
          <a:xfrm>
            <a:off x="504749" y="1657807"/>
            <a:ext cx="2352751"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INTEGRATED WASTE RECYCLING SYSTEM</a:t>
            </a:r>
            <a:endParaRPr lang="en-US" sz="900" dirty="0"/>
          </a:p>
        </p:txBody>
      </p:sp>
      <p:sp>
        <p:nvSpPr>
          <p:cNvPr id="23" name="Text 20"/>
          <p:cNvSpPr txBox="1"/>
          <p:nvPr/>
        </p:nvSpPr>
        <p:spPr>
          <a:xfrm>
            <a:off x="9972446" y="1657807"/>
            <a:ext cx="1810512"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MARS BASE · JEZERO CRATER</a:t>
            </a:r>
            <a:endParaRPr lang="en-US" sz="900" dirty="0"/>
          </a:p>
        </p:txBody>
      </p:sp>
      <p:pic>
        <p:nvPicPr>
          <p:cNvPr id="24" name="Image 1"/>
          <p:cNvPicPr>
            <a:picLocks noChangeAspect="1"/>
          </p:cNvPicPr>
          <p:nvPr/>
        </p:nvPicPr>
        <p:blipFill>
          <a:blip r:embed="rId4"/>
          <a:srcRect l="3956" r="3956"/>
          <a:stretch/>
        </p:blipFill>
        <p:spPr>
          <a:xfrm>
            <a:off x="3223717" y="1909267"/>
            <a:ext cx="5458054" cy="3333902"/>
          </a:xfrm>
          <a:prstGeom prst="rect">
            <a:avLst/>
          </a:prstGeom>
        </p:spPr>
      </p:pic>
      <p:sp>
        <p:nvSpPr>
          <p:cNvPr id="25" name="Shape 21"/>
          <p:cNvSpPr/>
          <p:nvPr/>
        </p:nvSpPr>
        <p:spPr>
          <a:xfrm>
            <a:off x="4239158" y="5286146"/>
            <a:ext cx="304495" cy="304495"/>
          </a:xfrm>
          <a:prstGeom prst="roundRect">
            <a:avLst>
              <a:gd name="adj" fmla="val 300300"/>
            </a:avLst>
          </a:prstGeom>
          <a:solidFill>
            <a:srgbClr val="FF6832">
              <a:alpha val="70000"/>
            </a:srgbClr>
          </a:solidFill>
          <a:ln/>
        </p:spPr>
      </p:sp>
      <p:sp>
        <p:nvSpPr>
          <p:cNvPr id="26" name="Shape 22"/>
          <p:cNvSpPr/>
          <p:nvPr/>
        </p:nvSpPr>
        <p:spPr>
          <a:xfrm>
            <a:off x="5190134" y="5286146"/>
            <a:ext cx="304495" cy="304495"/>
          </a:xfrm>
          <a:prstGeom prst="roundRect">
            <a:avLst>
              <a:gd name="adj" fmla="val 300300"/>
            </a:avLst>
          </a:prstGeom>
          <a:solidFill>
            <a:srgbClr val="FF6832">
              <a:alpha val="70000"/>
            </a:srgbClr>
          </a:solidFill>
          <a:ln/>
        </p:spPr>
      </p:sp>
      <p:sp>
        <p:nvSpPr>
          <p:cNvPr id="27" name="Shape 23"/>
          <p:cNvSpPr/>
          <p:nvPr/>
        </p:nvSpPr>
        <p:spPr>
          <a:xfrm>
            <a:off x="6345936" y="5286146"/>
            <a:ext cx="304495" cy="304495"/>
          </a:xfrm>
          <a:prstGeom prst="roundRect">
            <a:avLst>
              <a:gd name="adj" fmla="val 300300"/>
            </a:avLst>
          </a:prstGeom>
          <a:solidFill>
            <a:srgbClr val="FF6832">
              <a:alpha val="70000"/>
            </a:srgbClr>
          </a:solidFill>
          <a:ln/>
        </p:spPr>
      </p:sp>
      <p:sp>
        <p:nvSpPr>
          <p:cNvPr id="28" name="Shape 24"/>
          <p:cNvSpPr/>
          <p:nvPr/>
        </p:nvSpPr>
        <p:spPr>
          <a:xfrm>
            <a:off x="7592263" y="5286146"/>
            <a:ext cx="304495" cy="304495"/>
          </a:xfrm>
          <a:prstGeom prst="roundRect">
            <a:avLst>
              <a:gd name="adj" fmla="val 300300"/>
            </a:avLst>
          </a:prstGeom>
          <a:solidFill>
            <a:srgbClr val="FF6832">
              <a:alpha val="70000"/>
            </a:srgbClr>
          </a:solidFill>
          <a:ln/>
        </p:spPr>
      </p:sp>
      <p:sp>
        <p:nvSpPr>
          <p:cNvPr id="29" name="Text 25"/>
          <p:cNvSpPr txBox="1"/>
          <p:nvPr/>
        </p:nvSpPr>
        <p:spPr>
          <a:xfrm>
            <a:off x="4343400" y="5324551"/>
            <a:ext cx="219456" cy="228600"/>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1</a:t>
            </a:r>
            <a:endParaRPr lang="en-US" sz="1200" dirty="0"/>
          </a:p>
        </p:txBody>
      </p:sp>
      <p:sp>
        <p:nvSpPr>
          <p:cNvPr id="30" name="Text 26"/>
          <p:cNvSpPr txBox="1"/>
          <p:nvPr/>
        </p:nvSpPr>
        <p:spPr>
          <a:xfrm>
            <a:off x="5294376" y="5324551"/>
            <a:ext cx="219456" cy="228600"/>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2</a:t>
            </a:r>
            <a:endParaRPr lang="en-US" sz="1200" dirty="0"/>
          </a:p>
        </p:txBody>
      </p:sp>
      <p:sp>
        <p:nvSpPr>
          <p:cNvPr id="31" name="Text 27"/>
          <p:cNvSpPr txBox="1"/>
          <p:nvPr/>
        </p:nvSpPr>
        <p:spPr>
          <a:xfrm>
            <a:off x="6450178" y="5324551"/>
            <a:ext cx="219456" cy="228600"/>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3</a:t>
            </a:r>
            <a:endParaRPr lang="en-US" sz="1200" dirty="0"/>
          </a:p>
        </p:txBody>
      </p:sp>
      <p:sp>
        <p:nvSpPr>
          <p:cNvPr id="32" name="Text 28"/>
          <p:cNvSpPr txBox="1"/>
          <p:nvPr/>
        </p:nvSpPr>
        <p:spPr>
          <a:xfrm>
            <a:off x="7696505" y="5324551"/>
            <a:ext cx="219456" cy="228600"/>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4</a:t>
            </a:r>
            <a:endParaRPr lang="en-US" sz="1200" dirty="0"/>
          </a:p>
        </p:txBody>
      </p:sp>
      <p:sp>
        <p:nvSpPr>
          <p:cNvPr id="33" name="Text 29"/>
          <p:cNvSpPr txBox="1"/>
          <p:nvPr/>
        </p:nvSpPr>
        <p:spPr>
          <a:xfrm>
            <a:off x="4049878" y="5639105"/>
            <a:ext cx="771754"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Waste Input</a:t>
            </a:r>
            <a:endParaRPr lang="en-US" sz="900" dirty="0"/>
          </a:p>
        </p:txBody>
      </p:sp>
      <p:sp>
        <p:nvSpPr>
          <p:cNvPr id="34" name="Text 30"/>
          <p:cNvSpPr txBox="1"/>
          <p:nvPr/>
        </p:nvSpPr>
        <p:spPr>
          <a:xfrm>
            <a:off x="5037430" y="5639105"/>
            <a:ext cx="705002"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Processing</a:t>
            </a:r>
            <a:endParaRPr lang="en-US" sz="900" dirty="0"/>
          </a:p>
        </p:txBody>
      </p:sp>
      <p:sp>
        <p:nvSpPr>
          <p:cNvPr id="35" name="Text 31"/>
          <p:cNvSpPr txBox="1"/>
          <p:nvPr/>
        </p:nvSpPr>
        <p:spPr>
          <a:xfrm>
            <a:off x="5952744" y="5639105"/>
            <a:ext cx="1181405"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Resource Recovery</a:t>
            </a:r>
            <a:endParaRPr lang="en-US" sz="900" dirty="0"/>
          </a:p>
        </p:txBody>
      </p:sp>
      <p:sp>
        <p:nvSpPr>
          <p:cNvPr id="36" name="Text 32"/>
          <p:cNvSpPr txBox="1"/>
          <p:nvPr/>
        </p:nvSpPr>
        <p:spPr>
          <a:xfrm>
            <a:off x="7348118" y="5639105"/>
            <a:ext cx="886054"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Final Products</a:t>
            </a:r>
            <a:endParaRPr lang="en-US"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39474" y="1067105"/>
            <a:ext cx="342900" cy="400507"/>
          </a:xfrm>
          <a:prstGeom prst="roundRect">
            <a:avLst>
              <a:gd name="adj" fmla="val 266667"/>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l="-33" r="-33"/>
          <a:stretch/>
        </p:blipFill>
        <p:spPr>
          <a:xfrm>
            <a:off x="11425428" y="1181405"/>
            <a:ext cx="171907" cy="152705"/>
          </a:xfrm>
          <a:prstGeom prst="rect">
            <a:avLst/>
          </a:prstGeom>
        </p:spPr>
      </p:pic>
      <p:sp>
        <p:nvSpPr>
          <p:cNvPr id="13" name="Shape 9"/>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17" name="Shape 11"/>
          <p:cNvSpPr/>
          <p:nvPr/>
        </p:nvSpPr>
        <p:spPr>
          <a:xfrm>
            <a:off x="11330330" y="3181198"/>
            <a:ext cx="362102" cy="400507"/>
          </a:xfrm>
          <a:prstGeom prst="roundRect">
            <a:avLst>
              <a:gd name="adj" fmla="val 25252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t="-180" b="-180"/>
          <a:stretch/>
        </p:blipFill>
        <p:spPr>
          <a:xfrm>
            <a:off x="11415370" y="3295498"/>
            <a:ext cx="19019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7/25</a:t>
            </a:r>
            <a:endParaRPr lang="en-US" sz="1000" dirty="0"/>
          </a:p>
        </p:txBody>
      </p:sp>
      <p:sp>
        <p:nvSpPr>
          <p:cNvPr id="23" name="Text 16"/>
          <p:cNvSpPr txBox="1"/>
          <p:nvPr/>
        </p:nvSpPr>
        <p:spPr>
          <a:xfrm>
            <a:off x="381305" y="733349"/>
            <a:ext cx="5563210"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Sorting &amp; Preprocessing Module</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561795"/>
          </a:xfrm>
          <a:prstGeom prst="rect">
            <a:avLst/>
          </a:prstGeom>
          <a:solidFill>
            <a:srgbClr val="141414">
              <a:alpha val="70000"/>
            </a:srgbClr>
          </a:solidFill>
          <a:ln/>
        </p:spPr>
      </p:sp>
      <p:sp>
        <p:nvSpPr>
          <p:cNvPr id="26" name="Shape 19"/>
          <p:cNvSpPr/>
          <p:nvPr/>
        </p:nvSpPr>
        <p:spPr>
          <a:xfrm>
            <a:off x="381305" y="1485900"/>
            <a:ext cx="28346" cy="1561795"/>
          </a:xfrm>
          <a:prstGeom prst="rect">
            <a:avLst/>
          </a:prstGeom>
          <a:solidFill>
            <a:srgbClr val="FF6832"/>
          </a:solidFill>
          <a:ln/>
        </p:spPr>
      </p:sp>
      <p:sp>
        <p:nvSpPr>
          <p:cNvPr id="27" name="Text 20"/>
          <p:cNvSpPr txBox="1"/>
          <p:nvPr/>
        </p:nvSpPr>
        <p:spPr>
          <a:xfrm>
            <a:off x="562356" y="1657807"/>
            <a:ext cx="192481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Module Function</a:t>
            </a:r>
            <a:endParaRPr lang="en-US" sz="1500" dirty="0"/>
          </a:p>
        </p:txBody>
      </p:sp>
      <p:sp>
        <p:nvSpPr>
          <p:cNvPr id="28" name="Text 21"/>
          <p:cNvSpPr txBox="1"/>
          <p:nvPr/>
        </p:nvSpPr>
        <p:spPr>
          <a:xfrm>
            <a:off x="562356" y="2000707"/>
            <a:ext cx="4620463"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The first stage in our recycling process: separates mixed waste into distinct material streams for optimal downstream processing. Uses sensor-based identification and manual/robotic sorting to maximize resource recovery.</a:t>
            </a:r>
            <a:endParaRPr lang="en-US" sz="1200" dirty="0"/>
          </a:p>
        </p:txBody>
      </p:sp>
      <p:sp>
        <p:nvSpPr>
          <p:cNvPr id="29" name="Shape 22"/>
          <p:cNvSpPr/>
          <p:nvPr/>
        </p:nvSpPr>
        <p:spPr>
          <a:xfrm>
            <a:off x="381305" y="3276295"/>
            <a:ext cx="4914900" cy="1790395"/>
          </a:xfrm>
          <a:prstGeom prst="rect">
            <a:avLst/>
          </a:prstGeom>
          <a:solidFill>
            <a:srgbClr val="141414">
              <a:alpha val="70000"/>
            </a:srgbClr>
          </a:solidFill>
          <a:ln/>
        </p:spPr>
      </p:sp>
      <p:sp>
        <p:nvSpPr>
          <p:cNvPr id="30" name="Shape 23"/>
          <p:cNvSpPr/>
          <p:nvPr/>
        </p:nvSpPr>
        <p:spPr>
          <a:xfrm>
            <a:off x="381305" y="3276295"/>
            <a:ext cx="28346" cy="1790395"/>
          </a:xfrm>
          <a:prstGeom prst="rect">
            <a:avLst/>
          </a:prstGeom>
          <a:solidFill>
            <a:srgbClr val="FF6832"/>
          </a:solidFill>
          <a:ln/>
        </p:spPr>
      </p:sp>
      <p:sp>
        <p:nvSpPr>
          <p:cNvPr id="31" name="Text 24"/>
          <p:cNvSpPr txBox="1"/>
          <p:nvPr/>
        </p:nvSpPr>
        <p:spPr>
          <a:xfrm>
            <a:off x="562356" y="3448202"/>
            <a:ext cx="2115007"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Key Specifications</a:t>
            </a:r>
            <a:endParaRPr lang="en-US" sz="1500" dirty="0"/>
          </a:p>
        </p:txBody>
      </p:sp>
      <p:sp>
        <p:nvSpPr>
          <p:cNvPr id="32" name="Text 25"/>
          <p:cNvSpPr txBox="1"/>
          <p:nvPr/>
        </p:nvSpPr>
        <p:spPr>
          <a:xfrm>
            <a:off x="771754" y="3791102"/>
            <a:ext cx="241950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Processing capacity: 20kg/day</a:t>
            </a:r>
            <a:endParaRPr lang="en-US" sz="1200" dirty="0"/>
          </a:p>
        </p:txBody>
      </p:sp>
      <p:sp>
        <p:nvSpPr>
          <p:cNvPr id="33" name="Text 26"/>
          <p:cNvSpPr txBox="1"/>
          <p:nvPr/>
        </p:nvSpPr>
        <p:spPr>
          <a:xfrm>
            <a:off x="771754" y="4019702"/>
            <a:ext cx="249631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Power consumption: 0.2-0.5kW</a:t>
            </a:r>
            <a:endParaRPr lang="en-US" sz="1200" dirty="0"/>
          </a:p>
        </p:txBody>
      </p:sp>
      <p:sp>
        <p:nvSpPr>
          <p:cNvPr id="34" name="Text 27"/>
          <p:cNvSpPr txBox="1"/>
          <p:nvPr/>
        </p:nvSpPr>
        <p:spPr>
          <a:xfrm>
            <a:off x="771754" y="4248302"/>
            <a:ext cx="352501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Sorting accuracy: &gt;95% with machine vision</a:t>
            </a:r>
            <a:endParaRPr lang="en-US" sz="1200" dirty="0"/>
          </a:p>
        </p:txBody>
      </p:sp>
      <p:sp>
        <p:nvSpPr>
          <p:cNvPr id="35" name="Text 28"/>
          <p:cNvSpPr txBox="1"/>
          <p:nvPr/>
        </p:nvSpPr>
        <p:spPr>
          <a:xfrm>
            <a:off x="771754" y="4476902"/>
            <a:ext cx="3857854"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Materials sorted: Plastics, foams, textiles, metals</a:t>
            </a:r>
            <a:endParaRPr lang="en-US" sz="1200" dirty="0"/>
          </a:p>
        </p:txBody>
      </p:sp>
      <p:sp>
        <p:nvSpPr>
          <p:cNvPr id="36" name="Text 29"/>
          <p:cNvSpPr txBox="1"/>
          <p:nvPr/>
        </p:nvSpPr>
        <p:spPr>
          <a:xfrm>
            <a:off x="771754" y="4705502"/>
            <a:ext cx="34390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Dimensions: 1.2m x 0.8m x 1.0m (foldable)</a:t>
            </a:r>
            <a:endParaRPr lang="en-US" sz="1200" dirty="0"/>
          </a:p>
        </p:txBody>
      </p:sp>
      <p:sp>
        <p:nvSpPr>
          <p:cNvPr id="37" name="Shape 30"/>
          <p:cNvSpPr/>
          <p:nvPr/>
        </p:nvSpPr>
        <p:spPr>
          <a:xfrm>
            <a:off x="346179" y="5085315"/>
            <a:ext cx="4914900" cy="1306342"/>
          </a:xfrm>
          <a:prstGeom prst="rect">
            <a:avLst/>
          </a:prstGeom>
          <a:solidFill>
            <a:srgbClr val="141414">
              <a:alpha val="70000"/>
            </a:srgbClr>
          </a:solidFill>
          <a:ln/>
        </p:spPr>
      </p:sp>
      <p:sp>
        <p:nvSpPr>
          <p:cNvPr id="38" name="Shape 31"/>
          <p:cNvSpPr/>
          <p:nvPr/>
        </p:nvSpPr>
        <p:spPr>
          <a:xfrm>
            <a:off x="381304" y="5296205"/>
            <a:ext cx="45719" cy="1069847"/>
          </a:xfrm>
          <a:prstGeom prst="rect">
            <a:avLst/>
          </a:prstGeom>
          <a:solidFill>
            <a:srgbClr val="FF6832"/>
          </a:solidFill>
          <a:ln/>
        </p:spPr>
      </p:sp>
      <p:sp>
        <p:nvSpPr>
          <p:cNvPr id="39" name="Text 32"/>
          <p:cNvSpPr txBox="1"/>
          <p:nvPr/>
        </p:nvSpPr>
        <p:spPr>
          <a:xfrm>
            <a:off x="581558" y="5238140"/>
            <a:ext cx="2095805"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Integration Points</a:t>
            </a:r>
            <a:endParaRPr lang="en-US" sz="1500" dirty="0"/>
          </a:p>
        </p:txBody>
      </p:sp>
      <p:sp>
        <p:nvSpPr>
          <p:cNvPr id="40" name="Text 33"/>
          <p:cNvSpPr txBox="1"/>
          <p:nvPr/>
        </p:nvSpPr>
        <p:spPr>
          <a:xfrm>
            <a:off x="535154" y="5524806"/>
            <a:ext cx="4657954"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Outputs clean material fractions to the Shredding &amp; Drying module. Operates semi-automatically with one astronaut/robot operator per session. Collapsible design for transport and modular installation.</a:t>
            </a:r>
            <a:endParaRPr lang="en-US" sz="1200" dirty="0"/>
          </a:p>
        </p:txBody>
      </p:sp>
      <p:sp>
        <p:nvSpPr>
          <p:cNvPr id="41" name="Shape 34"/>
          <p:cNvSpPr/>
          <p:nvPr/>
        </p:nvSpPr>
        <p:spPr>
          <a:xfrm>
            <a:off x="5753405" y="1485900"/>
            <a:ext cx="4914900" cy="3590849"/>
          </a:xfrm>
          <a:prstGeom prst="rect">
            <a:avLst/>
          </a:prstGeom>
          <a:noFill/>
          <a:ln w="12700">
            <a:solidFill>
              <a:srgbClr val="FF6432">
                <a:alpha val="40000"/>
              </a:srgbClr>
            </a:solidFill>
            <a:prstDash val="solid"/>
          </a:ln>
        </p:spPr>
      </p:sp>
      <p:sp>
        <p:nvSpPr>
          <p:cNvPr id="42" name="Text 35"/>
          <p:cNvSpPr txBox="1"/>
          <p:nvPr/>
        </p:nvSpPr>
        <p:spPr>
          <a:xfrm>
            <a:off x="5915254" y="1657807"/>
            <a:ext cx="1467612"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MODULE VISUALIZATION</a:t>
            </a:r>
            <a:endParaRPr lang="en-US" sz="900" dirty="0"/>
          </a:p>
        </p:txBody>
      </p:sp>
      <p:sp>
        <p:nvSpPr>
          <p:cNvPr id="44" name="Shape 36"/>
          <p:cNvSpPr/>
          <p:nvPr/>
        </p:nvSpPr>
        <p:spPr>
          <a:xfrm>
            <a:off x="5762549" y="4685386"/>
            <a:ext cx="4895698" cy="381305"/>
          </a:xfrm>
          <a:prstGeom prst="rect">
            <a:avLst/>
          </a:prstGeom>
          <a:solidFill>
            <a:srgbClr val="000000">
              <a:alpha val="70000"/>
            </a:srgbClr>
          </a:solidFill>
          <a:ln/>
        </p:spPr>
      </p:sp>
      <p:sp>
        <p:nvSpPr>
          <p:cNvPr id="45" name="Text 37"/>
          <p:cNvSpPr txBox="1"/>
          <p:nvPr/>
        </p:nvSpPr>
        <p:spPr>
          <a:xfrm>
            <a:off x="6195974" y="4808830"/>
            <a:ext cx="4114800" cy="133502"/>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Sensor-equipped sorting conveyor with AI material recognition system</a:t>
            </a:r>
            <a:endParaRPr lang="en-US" sz="900" dirty="0"/>
          </a:p>
        </p:txBody>
      </p:sp>
      <p:sp>
        <p:nvSpPr>
          <p:cNvPr id="46" name="Shape 38"/>
          <p:cNvSpPr/>
          <p:nvPr/>
        </p:nvSpPr>
        <p:spPr>
          <a:xfrm>
            <a:off x="5753405" y="5228539"/>
            <a:ext cx="4914900" cy="1137513"/>
          </a:xfrm>
          <a:prstGeom prst="rect">
            <a:avLst/>
          </a:prstGeom>
          <a:noFill/>
          <a:ln w="12700">
            <a:solidFill>
              <a:srgbClr val="FF6432">
                <a:alpha val="40000"/>
              </a:srgbClr>
            </a:solidFill>
            <a:prstDash val="solid"/>
          </a:ln>
        </p:spPr>
      </p:sp>
      <p:sp>
        <p:nvSpPr>
          <p:cNvPr id="47" name="Text 39"/>
          <p:cNvSpPr txBox="1"/>
          <p:nvPr/>
        </p:nvSpPr>
        <p:spPr>
          <a:xfrm>
            <a:off x="5838444" y="5323637"/>
            <a:ext cx="981151"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MATERIAL FLOW</a:t>
            </a:r>
            <a:endParaRPr lang="en-US" sz="900" dirty="0">
              <a:solidFill>
                <a:schemeClr val="bg1"/>
              </a:solidFill>
            </a:endParaRPr>
          </a:p>
        </p:txBody>
      </p:sp>
      <p:sp>
        <p:nvSpPr>
          <p:cNvPr id="48" name="Text 40"/>
          <p:cNvSpPr txBox="1"/>
          <p:nvPr/>
        </p:nvSpPr>
        <p:spPr>
          <a:xfrm>
            <a:off x="6049849" y="5797295"/>
            <a:ext cx="523951"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Plastics</a:t>
            </a:r>
            <a:endParaRPr lang="en-US" sz="900" dirty="0"/>
          </a:p>
        </p:txBody>
      </p:sp>
      <p:sp>
        <p:nvSpPr>
          <p:cNvPr id="49" name="Text 41"/>
          <p:cNvSpPr txBox="1"/>
          <p:nvPr/>
        </p:nvSpPr>
        <p:spPr>
          <a:xfrm>
            <a:off x="6038263" y="6137114"/>
            <a:ext cx="553212"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1000 kg</a:t>
            </a:r>
            <a:endParaRPr lang="en-US" sz="900" dirty="0"/>
          </a:p>
        </p:txBody>
      </p:sp>
      <p:sp>
        <p:nvSpPr>
          <p:cNvPr id="50" name="Text 42"/>
          <p:cNvSpPr txBox="1"/>
          <p:nvPr/>
        </p:nvSpPr>
        <p:spPr>
          <a:xfrm>
            <a:off x="7058591" y="5800136"/>
            <a:ext cx="486461"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Fabrics</a:t>
            </a:r>
            <a:endParaRPr lang="en-US" sz="900" dirty="0"/>
          </a:p>
        </p:txBody>
      </p:sp>
      <p:sp>
        <p:nvSpPr>
          <p:cNvPr id="51" name="Text 43"/>
          <p:cNvSpPr txBox="1"/>
          <p:nvPr/>
        </p:nvSpPr>
        <p:spPr>
          <a:xfrm>
            <a:off x="7077456" y="6093563"/>
            <a:ext cx="486461"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600 kg</a:t>
            </a:r>
            <a:endParaRPr lang="en-US" sz="900" dirty="0"/>
          </a:p>
        </p:txBody>
      </p:sp>
      <p:sp>
        <p:nvSpPr>
          <p:cNvPr id="52" name="Text 44"/>
          <p:cNvSpPr txBox="1"/>
          <p:nvPr/>
        </p:nvSpPr>
        <p:spPr>
          <a:xfrm>
            <a:off x="7944307" y="5797295"/>
            <a:ext cx="467258"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Foams</a:t>
            </a:r>
            <a:endParaRPr lang="en-US" sz="900" dirty="0"/>
          </a:p>
        </p:txBody>
      </p:sp>
      <p:sp>
        <p:nvSpPr>
          <p:cNvPr id="53" name="Text 45"/>
          <p:cNvSpPr txBox="1"/>
          <p:nvPr/>
        </p:nvSpPr>
        <p:spPr>
          <a:xfrm>
            <a:off x="7944307" y="6093563"/>
            <a:ext cx="486461"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400 kg</a:t>
            </a:r>
            <a:endParaRPr lang="en-US" sz="900" dirty="0"/>
          </a:p>
        </p:txBody>
      </p:sp>
      <p:sp>
        <p:nvSpPr>
          <p:cNvPr id="54" name="Text 46"/>
          <p:cNvSpPr txBox="1"/>
          <p:nvPr/>
        </p:nvSpPr>
        <p:spPr>
          <a:xfrm>
            <a:off x="8908544" y="5779610"/>
            <a:ext cx="467258"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Metals</a:t>
            </a:r>
            <a:endParaRPr lang="en-US" sz="900" dirty="0"/>
          </a:p>
        </p:txBody>
      </p:sp>
      <p:sp>
        <p:nvSpPr>
          <p:cNvPr id="55" name="Text 47"/>
          <p:cNvSpPr txBox="1"/>
          <p:nvPr/>
        </p:nvSpPr>
        <p:spPr>
          <a:xfrm>
            <a:off x="8879304" y="6082637"/>
            <a:ext cx="486461"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300 kg</a:t>
            </a:r>
            <a:endParaRPr lang="en-US" sz="900" dirty="0"/>
          </a:p>
        </p:txBody>
      </p:sp>
      <p:sp>
        <p:nvSpPr>
          <p:cNvPr id="56" name="Text 48"/>
          <p:cNvSpPr txBox="1"/>
          <p:nvPr/>
        </p:nvSpPr>
        <p:spPr>
          <a:xfrm>
            <a:off x="9756192" y="5779610"/>
            <a:ext cx="705002"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Composite</a:t>
            </a:r>
            <a:endParaRPr lang="en-US" sz="900" dirty="0"/>
          </a:p>
        </p:txBody>
      </p:sp>
      <p:sp>
        <p:nvSpPr>
          <p:cNvPr id="57" name="Text 49"/>
          <p:cNvSpPr txBox="1"/>
          <p:nvPr/>
        </p:nvSpPr>
        <p:spPr>
          <a:xfrm>
            <a:off x="9884229" y="6072494"/>
            <a:ext cx="486461"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200 kg</a:t>
            </a:r>
            <a:endParaRPr lang="en-US" sz="900" dirty="0"/>
          </a:p>
        </p:txBody>
      </p:sp>
      <p:pic>
        <p:nvPicPr>
          <p:cNvPr id="59" name="Picture 58" descr="A video game of a video game&#10;&#10;AI-generated content may be incorrect.">
            <a:extLst>
              <a:ext uri="{FF2B5EF4-FFF2-40B4-BE49-F238E27FC236}">
                <a16:creationId xmlns:a16="http://schemas.microsoft.com/office/drawing/2014/main" id="{30651668-1ACF-C044-5484-B0771B212756}"/>
              </a:ext>
            </a:extLst>
          </p:cNvPr>
          <p:cNvPicPr>
            <a:picLocks noChangeAspect="1"/>
          </p:cNvPicPr>
          <p:nvPr/>
        </p:nvPicPr>
        <p:blipFill>
          <a:blip r:embed="rId8"/>
          <a:stretch>
            <a:fillRect/>
          </a:stretch>
        </p:blipFill>
        <p:spPr>
          <a:xfrm>
            <a:off x="5770255" y="1485900"/>
            <a:ext cx="4898050" cy="31528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13" name="Shape 9"/>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17" name="Shape 11"/>
          <p:cNvSpPr/>
          <p:nvPr/>
        </p:nvSpPr>
        <p:spPr>
          <a:xfrm>
            <a:off x="11330330" y="3181198"/>
            <a:ext cx="362102" cy="400507"/>
          </a:xfrm>
          <a:prstGeom prst="roundRect">
            <a:avLst>
              <a:gd name="adj" fmla="val 25252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t="-180" b="-180"/>
          <a:stretch/>
        </p:blipFill>
        <p:spPr>
          <a:xfrm>
            <a:off x="11415370" y="3295498"/>
            <a:ext cx="19019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8/25</a:t>
            </a:r>
            <a:endParaRPr lang="en-US" sz="1000" dirty="0"/>
          </a:p>
        </p:txBody>
      </p:sp>
      <p:sp>
        <p:nvSpPr>
          <p:cNvPr id="23" name="Text 16"/>
          <p:cNvSpPr txBox="1"/>
          <p:nvPr/>
        </p:nvSpPr>
        <p:spPr>
          <a:xfrm>
            <a:off x="381305" y="733349"/>
            <a:ext cx="4763110"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Shredding &amp; Drying Module</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333195"/>
          </a:xfrm>
          <a:prstGeom prst="rect">
            <a:avLst/>
          </a:prstGeom>
          <a:solidFill>
            <a:srgbClr val="141414">
              <a:alpha val="70000"/>
            </a:srgbClr>
          </a:solidFill>
          <a:ln/>
        </p:spPr>
      </p:sp>
      <p:sp>
        <p:nvSpPr>
          <p:cNvPr id="26" name="Shape 19"/>
          <p:cNvSpPr/>
          <p:nvPr/>
        </p:nvSpPr>
        <p:spPr>
          <a:xfrm>
            <a:off x="381305" y="1485900"/>
            <a:ext cx="28346" cy="1333195"/>
          </a:xfrm>
          <a:prstGeom prst="rect">
            <a:avLst/>
          </a:prstGeom>
          <a:solidFill>
            <a:srgbClr val="FF6832"/>
          </a:solidFill>
          <a:ln/>
        </p:spPr>
      </p:sp>
      <p:sp>
        <p:nvSpPr>
          <p:cNvPr id="27" name="Text 20"/>
          <p:cNvSpPr txBox="1"/>
          <p:nvPr/>
        </p:nvSpPr>
        <p:spPr>
          <a:xfrm>
            <a:off x="562356" y="1657807"/>
            <a:ext cx="1752905"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Core Functions</a:t>
            </a:r>
            <a:endParaRPr lang="en-US" sz="1500" dirty="0"/>
          </a:p>
        </p:txBody>
      </p:sp>
      <p:sp>
        <p:nvSpPr>
          <p:cNvPr id="28" name="Text 21"/>
          <p:cNvSpPr txBox="1"/>
          <p:nvPr/>
        </p:nvSpPr>
        <p:spPr>
          <a:xfrm>
            <a:off x="562356" y="2000707"/>
            <a:ext cx="4668012" cy="6382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Mechanical processing unit that reduces waste volume by 80-90% through precision shredding and moisture removal. Produces uniform feedstock for downstream processing.</a:t>
            </a:r>
            <a:endParaRPr lang="en-US" sz="1200" dirty="0"/>
          </a:p>
        </p:txBody>
      </p:sp>
      <p:sp>
        <p:nvSpPr>
          <p:cNvPr id="29" name="Shape 22"/>
          <p:cNvSpPr/>
          <p:nvPr/>
        </p:nvSpPr>
        <p:spPr>
          <a:xfrm>
            <a:off x="381305" y="3047695"/>
            <a:ext cx="4914900" cy="1790395"/>
          </a:xfrm>
          <a:prstGeom prst="rect">
            <a:avLst/>
          </a:prstGeom>
          <a:solidFill>
            <a:srgbClr val="141414">
              <a:alpha val="70000"/>
            </a:srgbClr>
          </a:solidFill>
          <a:ln/>
        </p:spPr>
      </p:sp>
      <p:sp>
        <p:nvSpPr>
          <p:cNvPr id="30" name="Shape 23"/>
          <p:cNvSpPr/>
          <p:nvPr/>
        </p:nvSpPr>
        <p:spPr>
          <a:xfrm>
            <a:off x="381305" y="3047695"/>
            <a:ext cx="28346" cy="1790395"/>
          </a:xfrm>
          <a:prstGeom prst="rect">
            <a:avLst/>
          </a:prstGeom>
          <a:solidFill>
            <a:srgbClr val="FF6832"/>
          </a:solidFill>
          <a:ln/>
        </p:spPr>
      </p:sp>
      <p:sp>
        <p:nvSpPr>
          <p:cNvPr id="31" name="Text 24"/>
          <p:cNvSpPr txBox="1"/>
          <p:nvPr/>
        </p:nvSpPr>
        <p:spPr>
          <a:xfrm>
            <a:off x="562356" y="3219602"/>
            <a:ext cx="270571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Technical Specifications</a:t>
            </a:r>
            <a:endParaRPr lang="en-US" sz="1500" dirty="0"/>
          </a:p>
        </p:txBody>
      </p:sp>
      <p:sp>
        <p:nvSpPr>
          <p:cNvPr id="32" name="Text 25"/>
          <p:cNvSpPr txBox="1"/>
          <p:nvPr/>
        </p:nvSpPr>
        <p:spPr>
          <a:xfrm>
            <a:off x="771754" y="3562502"/>
            <a:ext cx="25438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Processing capacity: 2-5kg/hour</a:t>
            </a:r>
            <a:endParaRPr lang="en-US" sz="1200" dirty="0"/>
          </a:p>
        </p:txBody>
      </p:sp>
      <p:sp>
        <p:nvSpPr>
          <p:cNvPr id="33" name="Text 26"/>
          <p:cNvSpPr txBox="1"/>
          <p:nvPr/>
        </p:nvSpPr>
        <p:spPr>
          <a:xfrm>
            <a:off x="771754" y="3791102"/>
            <a:ext cx="25054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Power usage: 0.4-0.7kW (peak)</a:t>
            </a:r>
            <a:endParaRPr lang="en-US" sz="1200" dirty="0"/>
          </a:p>
        </p:txBody>
      </p:sp>
      <p:sp>
        <p:nvSpPr>
          <p:cNvPr id="34" name="Text 27"/>
          <p:cNvSpPr txBox="1"/>
          <p:nvPr/>
        </p:nvSpPr>
        <p:spPr>
          <a:xfrm>
            <a:off x="771754" y="4019702"/>
            <a:ext cx="2600554"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Shred size: 3-5mm flakes/pellets</a:t>
            </a:r>
            <a:endParaRPr lang="en-US" sz="1200" dirty="0"/>
          </a:p>
        </p:txBody>
      </p:sp>
      <p:sp>
        <p:nvSpPr>
          <p:cNvPr id="35" name="Text 28"/>
          <p:cNvSpPr txBox="1"/>
          <p:nvPr/>
        </p:nvSpPr>
        <p:spPr>
          <a:xfrm>
            <a:off x="771754" y="4248302"/>
            <a:ext cx="24003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Heat recovery: 60% efficiency</a:t>
            </a:r>
            <a:endParaRPr lang="en-US" sz="1200" dirty="0"/>
          </a:p>
        </p:txBody>
      </p:sp>
      <p:sp>
        <p:nvSpPr>
          <p:cNvPr id="36" name="Text 29"/>
          <p:cNvSpPr txBox="1"/>
          <p:nvPr/>
        </p:nvSpPr>
        <p:spPr>
          <a:xfrm>
            <a:off x="771754" y="4476902"/>
            <a:ext cx="3020263"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Moisture removal: Up to 95% (fabrics)</a:t>
            </a:r>
            <a:endParaRPr lang="en-US" sz="1200" dirty="0"/>
          </a:p>
        </p:txBody>
      </p:sp>
      <p:sp>
        <p:nvSpPr>
          <p:cNvPr id="37" name="Shape 30"/>
          <p:cNvSpPr/>
          <p:nvPr/>
        </p:nvSpPr>
        <p:spPr>
          <a:xfrm>
            <a:off x="381305" y="5067605"/>
            <a:ext cx="4914900" cy="1371600"/>
          </a:xfrm>
          <a:prstGeom prst="rect">
            <a:avLst/>
          </a:prstGeom>
          <a:solidFill>
            <a:srgbClr val="141414">
              <a:alpha val="70000"/>
            </a:srgbClr>
          </a:solidFill>
          <a:ln/>
        </p:spPr>
      </p:sp>
      <p:sp>
        <p:nvSpPr>
          <p:cNvPr id="38" name="Shape 31"/>
          <p:cNvSpPr/>
          <p:nvPr/>
        </p:nvSpPr>
        <p:spPr>
          <a:xfrm>
            <a:off x="381305" y="5067605"/>
            <a:ext cx="28346" cy="1371600"/>
          </a:xfrm>
          <a:prstGeom prst="rect">
            <a:avLst/>
          </a:prstGeom>
          <a:solidFill>
            <a:srgbClr val="FF6832"/>
          </a:solidFill>
          <a:ln/>
        </p:spPr>
      </p:sp>
      <p:sp>
        <p:nvSpPr>
          <p:cNvPr id="39" name="Text 32"/>
          <p:cNvSpPr txBox="1"/>
          <p:nvPr/>
        </p:nvSpPr>
        <p:spPr>
          <a:xfrm>
            <a:off x="562356" y="5238598"/>
            <a:ext cx="254386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Material Compatibility</a:t>
            </a:r>
            <a:endParaRPr lang="en-US" sz="1500" dirty="0"/>
          </a:p>
        </p:txBody>
      </p:sp>
      <p:sp>
        <p:nvSpPr>
          <p:cNvPr id="40" name="Shape 33"/>
          <p:cNvSpPr/>
          <p:nvPr/>
        </p:nvSpPr>
        <p:spPr>
          <a:xfrm>
            <a:off x="562356" y="5600700"/>
            <a:ext cx="114300" cy="114300"/>
          </a:xfrm>
          <a:prstGeom prst="roundRect">
            <a:avLst>
              <a:gd name="adj" fmla="val 800000"/>
            </a:avLst>
          </a:prstGeom>
          <a:solidFill>
            <a:srgbClr val="10B981"/>
          </a:solidFill>
          <a:ln/>
        </p:spPr>
      </p:sp>
      <p:sp>
        <p:nvSpPr>
          <p:cNvPr id="41" name="Text 34"/>
          <p:cNvSpPr txBox="1"/>
          <p:nvPr/>
        </p:nvSpPr>
        <p:spPr>
          <a:xfrm>
            <a:off x="752551" y="5562295"/>
            <a:ext cx="1491386" cy="191110"/>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Plastics (PE, PP, PET)</a:t>
            </a:r>
            <a:endParaRPr lang="en-US" sz="1000" dirty="0"/>
          </a:p>
        </p:txBody>
      </p:sp>
      <p:sp>
        <p:nvSpPr>
          <p:cNvPr id="42" name="Shape 35"/>
          <p:cNvSpPr/>
          <p:nvPr/>
        </p:nvSpPr>
        <p:spPr>
          <a:xfrm>
            <a:off x="2890418" y="5600700"/>
            <a:ext cx="114300" cy="114300"/>
          </a:xfrm>
          <a:prstGeom prst="roundRect">
            <a:avLst>
              <a:gd name="adj" fmla="val 800000"/>
            </a:avLst>
          </a:prstGeom>
          <a:solidFill>
            <a:srgbClr val="10B981"/>
          </a:solidFill>
          <a:ln/>
        </p:spPr>
      </p:sp>
      <p:sp>
        <p:nvSpPr>
          <p:cNvPr id="43" name="Text 36"/>
          <p:cNvSpPr txBox="1"/>
          <p:nvPr/>
        </p:nvSpPr>
        <p:spPr>
          <a:xfrm>
            <a:off x="3081528" y="5562295"/>
            <a:ext cx="1110082" cy="191110"/>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Textiles/Fabrics</a:t>
            </a:r>
            <a:endParaRPr lang="en-US" sz="1000" dirty="0"/>
          </a:p>
        </p:txBody>
      </p:sp>
      <p:sp>
        <p:nvSpPr>
          <p:cNvPr id="44" name="Shape 37"/>
          <p:cNvSpPr/>
          <p:nvPr/>
        </p:nvSpPr>
        <p:spPr>
          <a:xfrm>
            <a:off x="562356" y="5867705"/>
            <a:ext cx="114300" cy="114300"/>
          </a:xfrm>
          <a:prstGeom prst="roundRect">
            <a:avLst>
              <a:gd name="adj" fmla="val 800000"/>
            </a:avLst>
          </a:prstGeom>
          <a:solidFill>
            <a:srgbClr val="F59E0B"/>
          </a:solidFill>
          <a:ln/>
        </p:spPr>
      </p:sp>
      <p:sp>
        <p:nvSpPr>
          <p:cNvPr id="45" name="Text 38"/>
          <p:cNvSpPr txBox="1"/>
          <p:nvPr/>
        </p:nvSpPr>
        <p:spPr>
          <a:xfrm>
            <a:off x="752551" y="5829300"/>
            <a:ext cx="1462126" cy="191110"/>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Composites (partial)</a:t>
            </a:r>
            <a:endParaRPr lang="en-US" sz="1000" dirty="0"/>
          </a:p>
        </p:txBody>
      </p:sp>
      <p:sp>
        <p:nvSpPr>
          <p:cNvPr id="46" name="Shape 39"/>
          <p:cNvSpPr/>
          <p:nvPr/>
        </p:nvSpPr>
        <p:spPr>
          <a:xfrm>
            <a:off x="2890418" y="5867705"/>
            <a:ext cx="114300" cy="114300"/>
          </a:xfrm>
          <a:prstGeom prst="roundRect">
            <a:avLst>
              <a:gd name="adj" fmla="val 800000"/>
            </a:avLst>
          </a:prstGeom>
          <a:solidFill>
            <a:srgbClr val="10B981"/>
          </a:solidFill>
          <a:ln/>
        </p:spPr>
      </p:sp>
      <p:sp>
        <p:nvSpPr>
          <p:cNvPr id="47" name="Text 40"/>
          <p:cNvSpPr txBox="1"/>
          <p:nvPr/>
        </p:nvSpPr>
        <p:spPr>
          <a:xfrm>
            <a:off x="3081528" y="5829300"/>
            <a:ext cx="872338" cy="191110"/>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Thin Foams</a:t>
            </a:r>
            <a:endParaRPr lang="en-US" sz="1000" dirty="0"/>
          </a:p>
        </p:txBody>
      </p:sp>
      <p:sp>
        <p:nvSpPr>
          <p:cNvPr id="48" name="Shape 41"/>
          <p:cNvSpPr/>
          <p:nvPr/>
        </p:nvSpPr>
        <p:spPr>
          <a:xfrm>
            <a:off x="562356" y="6133795"/>
            <a:ext cx="114300" cy="114300"/>
          </a:xfrm>
          <a:prstGeom prst="roundRect">
            <a:avLst>
              <a:gd name="adj" fmla="val 800000"/>
            </a:avLst>
          </a:prstGeom>
          <a:solidFill>
            <a:srgbClr val="EF4444"/>
          </a:solidFill>
          <a:ln/>
        </p:spPr>
      </p:sp>
      <p:sp>
        <p:nvSpPr>
          <p:cNvPr id="49" name="Text 42"/>
          <p:cNvSpPr txBox="1"/>
          <p:nvPr/>
        </p:nvSpPr>
        <p:spPr>
          <a:xfrm>
            <a:off x="752551" y="6096305"/>
            <a:ext cx="538582" cy="191110"/>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Metals</a:t>
            </a:r>
            <a:endParaRPr lang="en-US" sz="1000" dirty="0"/>
          </a:p>
        </p:txBody>
      </p:sp>
      <p:sp>
        <p:nvSpPr>
          <p:cNvPr id="50" name="Shape 43"/>
          <p:cNvSpPr/>
          <p:nvPr/>
        </p:nvSpPr>
        <p:spPr>
          <a:xfrm>
            <a:off x="2890418" y="6133795"/>
            <a:ext cx="114300" cy="114300"/>
          </a:xfrm>
          <a:prstGeom prst="roundRect">
            <a:avLst>
              <a:gd name="adj" fmla="val 800000"/>
            </a:avLst>
          </a:prstGeom>
          <a:solidFill>
            <a:srgbClr val="F59E0B"/>
          </a:solidFill>
          <a:ln/>
        </p:spPr>
      </p:sp>
      <p:sp>
        <p:nvSpPr>
          <p:cNvPr id="51" name="Text 44"/>
          <p:cNvSpPr txBox="1"/>
          <p:nvPr/>
        </p:nvSpPr>
        <p:spPr>
          <a:xfrm>
            <a:off x="3081528" y="6096305"/>
            <a:ext cx="1148486" cy="191110"/>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Mixed Materials</a:t>
            </a:r>
            <a:endParaRPr lang="en-US" sz="1000" dirty="0"/>
          </a:p>
        </p:txBody>
      </p:sp>
      <p:sp>
        <p:nvSpPr>
          <p:cNvPr id="52" name="Shape 45"/>
          <p:cNvSpPr/>
          <p:nvPr/>
        </p:nvSpPr>
        <p:spPr>
          <a:xfrm>
            <a:off x="5753405" y="1485900"/>
            <a:ext cx="4914900" cy="4953305"/>
          </a:xfrm>
          <a:prstGeom prst="rect">
            <a:avLst/>
          </a:prstGeom>
          <a:noFill/>
          <a:ln w="12700">
            <a:solidFill>
              <a:srgbClr val="FF6432">
                <a:alpha val="40000"/>
              </a:srgbClr>
            </a:solidFill>
            <a:prstDash val="solid"/>
          </a:ln>
        </p:spPr>
      </p:sp>
      <p:sp>
        <p:nvSpPr>
          <p:cNvPr id="53" name="Text 46"/>
          <p:cNvSpPr txBox="1"/>
          <p:nvPr/>
        </p:nvSpPr>
        <p:spPr>
          <a:xfrm>
            <a:off x="5829300" y="1299493"/>
            <a:ext cx="1733702"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SHREDDER/DRYER SCHEMATIC</a:t>
            </a:r>
            <a:endParaRPr lang="en-US" sz="900" dirty="0">
              <a:solidFill>
                <a:schemeClr val="bg1"/>
              </a:solidFill>
            </a:endParaRPr>
          </a:p>
        </p:txBody>
      </p:sp>
      <p:sp>
        <p:nvSpPr>
          <p:cNvPr id="54" name="Shape 47"/>
          <p:cNvSpPr/>
          <p:nvPr/>
        </p:nvSpPr>
        <p:spPr>
          <a:xfrm>
            <a:off x="5951830" y="1647749"/>
            <a:ext cx="609905" cy="609905"/>
          </a:xfrm>
          <a:prstGeom prst="roundRect">
            <a:avLst>
              <a:gd name="adj" fmla="val 18741"/>
            </a:avLst>
          </a:prstGeom>
          <a:solidFill>
            <a:srgbClr val="141414">
              <a:alpha val="70000"/>
            </a:srgbClr>
          </a:solidFill>
          <a:ln w="12700">
            <a:solidFill>
              <a:srgbClr val="FF6832"/>
            </a:solidFill>
            <a:prstDash val="solid"/>
          </a:ln>
        </p:spPr>
      </p:sp>
      <p:pic>
        <p:nvPicPr>
          <p:cNvPr id="55" name="Image 5" descr="preencoded.png"/>
          <p:cNvPicPr>
            <a:picLocks noChangeAspect="1"/>
          </p:cNvPicPr>
          <p:nvPr/>
        </p:nvPicPr>
        <p:blipFill>
          <a:blip r:embed="rId8">
            <a:lum bright="70000" contrast="-70000"/>
          </a:blip>
          <a:srcRect t="-530" b="-530"/>
          <a:stretch/>
        </p:blipFill>
        <p:spPr>
          <a:xfrm>
            <a:off x="6132881" y="1809598"/>
            <a:ext cx="247802" cy="286207"/>
          </a:xfrm>
          <a:prstGeom prst="rect">
            <a:avLst/>
          </a:prstGeom>
        </p:spPr>
      </p:pic>
      <p:sp>
        <p:nvSpPr>
          <p:cNvPr id="56" name="Text 48"/>
          <p:cNvSpPr txBox="1"/>
          <p:nvPr/>
        </p:nvSpPr>
        <p:spPr>
          <a:xfrm>
            <a:off x="5915254" y="2343607"/>
            <a:ext cx="771754" cy="133502"/>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Input Waste</a:t>
            </a:r>
            <a:endParaRPr lang="en-US" sz="900" dirty="0"/>
          </a:p>
        </p:txBody>
      </p:sp>
      <p:pic>
        <p:nvPicPr>
          <p:cNvPr id="57" name="Image 6" descr="preencoded.png"/>
          <p:cNvPicPr>
            <a:picLocks noChangeAspect="1"/>
          </p:cNvPicPr>
          <p:nvPr/>
        </p:nvPicPr>
        <p:blipFill>
          <a:blip r:embed="rId9"/>
          <a:srcRect/>
          <a:stretch/>
        </p:blipFill>
        <p:spPr>
          <a:xfrm>
            <a:off x="6868058" y="1990649"/>
            <a:ext cx="152705" cy="152705"/>
          </a:xfrm>
          <a:prstGeom prst="rect">
            <a:avLst/>
          </a:prstGeom>
        </p:spPr>
      </p:pic>
      <p:sp>
        <p:nvSpPr>
          <p:cNvPr id="58" name="Shape 49"/>
          <p:cNvSpPr/>
          <p:nvPr/>
        </p:nvSpPr>
        <p:spPr>
          <a:xfrm>
            <a:off x="7290511" y="1647749"/>
            <a:ext cx="609905" cy="609905"/>
          </a:xfrm>
          <a:prstGeom prst="roundRect">
            <a:avLst>
              <a:gd name="adj" fmla="val 18741"/>
            </a:avLst>
          </a:prstGeom>
          <a:solidFill>
            <a:srgbClr val="141414">
              <a:alpha val="70000"/>
            </a:srgbClr>
          </a:solidFill>
          <a:ln w="12700">
            <a:solidFill>
              <a:srgbClr val="FF6832"/>
            </a:solidFill>
            <a:prstDash val="solid"/>
          </a:ln>
        </p:spPr>
      </p:sp>
      <p:pic>
        <p:nvPicPr>
          <p:cNvPr id="59" name="Image 7" descr="preencoded.png"/>
          <p:cNvPicPr>
            <a:picLocks noChangeAspect="1"/>
          </p:cNvPicPr>
          <p:nvPr/>
        </p:nvPicPr>
        <p:blipFill>
          <a:blip r:embed="rId10">
            <a:lum bright="70000" contrast="-70000"/>
          </a:blip>
          <a:srcRect/>
          <a:stretch/>
        </p:blipFill>
        <p:spPr>
          <a:xfrm>
            <a:off x="7452360" y="1809598"/>
            <a:ext cx="286207" cy="286207"/>
          </a:xfrm>
          <a:prstGeom prst="rect">
            <a:avLst/>
          </a:prstGeom>
        </p:spPr>
      </p:pic>
      <p:sp>
        <p:nvSpPr>
          <p:cNvPr id="60" name="Text 50"/>
          <p:cNvSpPr txBox="1"/>
          <p:nvPr/>
        </p:nvSpPr>
        <p:spPr>
          <a:xfrm>
            <a:off x="7334402" y="2343607"/>
            <a:ext cx="609905" cy="133502"/>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Shredder</a:t>
            </a:r>
            <a:endParaRPr lang="en-US" sz="900" dirty="0"/>
          </a:p>
        </p:txBody>
      </p:sp>
      <p:pic>
        <p:nvPicPr>
          <p:cNvPr id="61" name="Image 8" descr="preencoded.png"/>
          <p:cNvPicPr>
            <a:picLocks noChangeAspect="1"/>
          </p:cNvPicPr>
          <p:nvPr/>
        </p:nvPicPr>
        <p:blipFill>
          <a:blip r:embed="rId9"/>
          <a:srcRect/>
          <a:stretch/>
        </p:blipFill>
        <p:spPr>
          <a:xfrm>
            <a:off x="8171078" y="1990649"/>
            <a:ext cx="152705" cy="152705"/>
          </a:xfrm>
          <a:prstGeom prst="rect">
            <a:avLst/>
          </a:prstGeom>
        </p:spPr>
      </p:pic>
      <p:sp>
        <p:nvSpPr>
          <p:cNvPr id="62" name="Shape 51"/>
          <p:cNvSpPr/>
          <p:nvPr/>
        </p:nvSpPr>
        <p:spPr>
          <a:xfrm>
            <a:off x="8593531" y="1647749"/>
            <a:ext cx="609905" cy="609905"/>
          </a:xfrm>
          <a:prstGeom prst="roundRect">
            <a:avLst>
              <a:gd name="adj" fmla="val 18741"/>
            </a:avLst>
          </a:prstGeom>
          <a:solidFill>
            <a:srgbClr val="141414">
              <a:alpha val="70000"/>
            </a:srgbClr>
          </a:solidFill>
          <a:ln w="12700">
            <a:solidFill>
              <a:srgbClr val="FF6832"/>
            </a:solidFill>
            <a:prstDash val="solid"/>
          </a:ln>
        </p:spPr>
      </p:sp>
      <p:pic>
        <p:nvPicPr>
          <p:cNvPr id="63" name="Image 9" descr="preencoded.png"/>
          <p:cNvPicPr>
            <a:picLocks noChangeAspect="1"/>
          </p:cNvPicPr>
          <p:nvPr/>
        </p:nvPicPr>
        <p:blipFill>
          <a:blip r:embed="rId11">
            <a:lum bright="70000" contrast="-70000"/>
          </a:blip>
          <a:srcRect/>
          <a:stretch/>
        </p:blipFill>
        <p:spPr>
          <a:xfrm>
            <a:off x="8755380" y="1809598"/>
            <a:ext cx="286207" cy="286207"/>
          </a:xfrm>
          <a:prstGeom prst="rect">
            <a:avLst/>
          </a:prstGeom>
        </p:spPr>
      </p:pic>
      <p:sp>
        <p:nvSpPr>
          <p:cNvPr id="64" name="Text 52"/>
          <p:cNvSpPr txBox="1"/>
          <p:nvPr/>
        </p:nvSpPr>
        <p:spPr>
          <a:xfrm>
            <a:off x="8738006" y="2343607"/>
            <a:ext cx="409651" cy="133502"/>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Dryer</a:t>
            </a:r>
            <a:endParaRPr lang="en-US" sz="900" dirty="0"/>
          </a:p>
        </p:txBody>
      </p:sp>
      <p:pic>
        <p:nvPicPr>
          <p:cNvPr id="65" name="Image 10" descr="preencoded.png"/>
          <p:cNvPicPr>
            <a:picLocks noChangeAspect="1"/>
          </p:cNvPicPr>
          <p:nvPr/>
        </p:nvPicPr>
        <p:blipFill>
          <a:blip r:embed="rId9"/>
          <a:srcRect/>
          <a:stretch/>
        </p:blipFill>
        <p:spPr>
          <a:xfrm>
            <a:off x="9473184" y="1990649"/>
            <a:ext cx="152705" cy="152705"/>
          </a:xfrm>
          <a:prstGeom prst="rect">
            <a:avLst/>
          </a:prstGeom>
        </p:spPr>
      </p:pic>
      <p:sp>
        <p:nvSpPr>
          <p:cNvPr id="66" name="Shape 53"/>
          <p:cNvSpPr/>
          <p:nvPr/>
        </p:nvSpPr>
        <p:spPr>
          <a:xfrm>
            <a:off x="9895637" y="1647749"/>
            <a:ext cx="609905" cy="609905"/>
          </a:xfrm>
          <a:prstGeom prst="roundRect">
            <a:avLst>
              <a:gd name="adj" fmla="val 18741"/>
            </a:avLst>
          </a:prstGeom>
          <a:solidFill>
            <a:srgbClr val="141414">
              <a:alpha val="70000"/>
            </a:srgbClr>
          </a:solidFill>
          <a:ln w="12700">
            <a:solidFill>
              <a:srgbClr val="FF6832"/>
            </a:solidFill>
            <a:prstDash val="solid"/>
          </a:ln>
        </p:spPr>
      </p:sp>
      <p:pic>
        <p:nvPicPr>
          <p:cNvPr id="67" name="Image 11" descr="preencoded.png"/>
          <p:cNvPicPr>
            <a:picLocks noChangeAspect="1"/>
          </p:cNvPicPr>
          <p:nvPr/>
        </p:nvPicPr>
        <p:blipFill>
          <a:blip r:embed="rId12">
            <a:lum bright="70000" contrast="-70000"/>
          </a:blip>
          <a:srcRect t="-530" b="-530"/>
          <a:stretch/>
        </p:blipFill>
        <p:spPr>
          <a:xfrm>
            <a:off x="10076688" y="1809598"/>
            <a:ext cx="247802" cy="286207"/>
          </a:xfrm>
          <a:prstGeom prst="rect">
            <a:avLst/>
          </a:prstGeom>
        </p:spPr>
      </p:pic>
      <p:sp>
        <p:nvSpPr>
          <p:cNvPr id="68" name="Text 54"/>
          <p:cNvSpPr txBox="1"/>
          <p:nvPr/>
        </p:nvSpPr>
        <p:spPr>
          <a:xfrm>
            <a:off x="9912096" y="2343607"/>
            <a:ext cx="667512" cy="133502"/>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Feedstock</a:t>
            </a:r>
            <a:endParaRPr lang="en-US" sz="900" dirty="0"/>
          </a:p>
        </p:txBody>
      </p:sp>
      <p:sp>
        <p:nvSpPr>
          <p:cNvPr id="69" name="Shape 55"/>
          <p:cNvSpPr/>
          <p:nvPr/>
        </p:nvSpPr>
        <p:spPr>
          <a:xfrm>
            <a:off x="5915254" y="2714854"/>
            <a:ext cx="4591202" cy="1276502"/>
          </a:xfrm>
          <a:prstGeom prst="rect">
            <a:avLst/>
          </a:prstGeom>
          <a:solidFill>
            <a:srgbClr val="000000">
              <a:alpha val="60000"/>
            </a:srgbClr>
          </a:solidFill>
          <a:ln w="12700">
            <a:solidFill>
              <a:srgbClr val="E5E7EB"/>
            </a:solidFill>
            <a:prstDash val="solid"/>
          </a:ln>
        </p:spPr>
      </p:sp>
      <p:sp>
        <p:nvSpPr>
          <p:cNvPr id="70" name="Text 56"/>
          <p:cNvSpPr txBox="1"/>
          <p:nvPr/>
        </p:nvSpPr>
        <p:spPr>
          <a:xfrm>
            <a:off x="6038698" y="2857500"/>
            <a:ext cx="1653235" cy="152705"/>
          </a:xfrm>
          <a:prstGeom prst="rect">
            <a:avLst/>
          </a:prstGeom>
          <a:noFill/>
          <a:ln/>
        </p:spPr>
        <p:txBody>
          <a:bodyPr wrap="square" lIns="0" tIns="0" rIns="0" bIns="0" rtlCol="0" anchor="ctr"/>
          <a:lstStyle/>
          <a:p>
            <a:pPr marL="0" indent="0" algn="l">
              <a:buNone/>
            </a:pPr>
            <a:r>
              <a:rPr lang="en-US" sz="1000" b="1" dirty="0">
                <a:solidFill>
                  <a:schemeClr val="bg1"/>
                </a:solidFill>
                <a:latin typeface="ui-sans-serif" pitchFamily="34" charset="0"/>
                <a:ea typeface="ui-sans-serif" pitchFamily="34" charset="-122"/>
                <a:cs typeface="ui-sans-serif" pitchFamily="34" charset="-120"/>
              </a:rPr>
              <a:t>Key Design Features</a:t>
            </a:r>
            <a:endParaRPr lang="en-US" sz="1000" dirty="0">
              <a:solidFill>
                <a:schemeClr val="bg1"/>
              </a:solidFill>
            </a:endParaRPr>
          </a:p>
        </p:txBody>
      </p:sp>
      <p:sp>
        <p:nvSpPr>
          <p:cNvPr id="71" name="Text 57"/>
          <p:cNvSpPr txBox="1"/>
          <p:nvPr/>
        </p:nvSpPr>
        <p:spPr>
          <a:xfrm>
            <a:off x="6200546" y="3114446"/>
            <a:ext cx="3152851" cy="133502"/>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Dual-rotary cutting mechanism with hardened blades</a:t>
            </a:r>
            <a:endParaRPr lang="en-US" sz="900" dirty="0"/>
          </a:p>
        </p:txBody>
      </p:sp>
      <p:sp>
        <p:nvSpPr>
          <p:cNvPr id="72" name="Text 58"/>
          <p:cNvSpPr txBox="1"/>
          <p:nvPr/>
        </p:nvSpPr>
        <p:spPr>
          <a:xfrm>
            <a:off x="6200546" y="3267151"/>
            <a:ext cx="2943454" cy="133502"/>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Variable speed control for different material types</a:t>
            </a:r>
            <a:endParaRPr lang="en-US" sz="900" dirty="0"/>
          </a:p>
        </p:txBody>
      </p:sp>
      <p:sp>
        <p:nvSpPr>
          <p:cNvPr id="73" name="Text 59"/>
          <p:cNvSpPr txBox="1"/>
          <p:nvPr/>
        </p:nvSpPr>
        <p:spPr>
          <a:xfrm>
            <a:off x="6200546" y="3419856"/>
            <a:ext cx="2667305" cy="133502"/>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Vacuum-assisted moisture extraction system</a:t>
            </a:r>
            <a:endParaRPr lang="en-US" sz="900" dirty="0"/>
          </a:p>
        </p:txBody>
      </p:sp>
      <p:sp>
        <p:nvSpPr>
          <p:cNvPr id="74" name="Text 60"/>
          <p:cNvSpPr txBox="1"/>
          <p:nvPr/>
        </p:nvSpPr>
        <p:spPr>
          <a:xfrm>
            <a:off x="6200546" y="3571646"/>
            <a:ext cx="2867558" cy="133502"/>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Heat recapture from motors for drying efficiency</a:t>
            </a:r>
            <a:endParaRPr lang="en-US" sz="900" dirty="0"/>
          </a:p>
        </p:txBody>
      </p:sp>
      <p:sp>
        <p:nvSpPr>
          <p:cNvPr id="75" name="Text 61"/>
          <p:cNvSpPr txBox="1"/>
          <p:nvPr/>
        </p:nvSpPr>
        <p:spPr>
          <a:xfrm>
            <a:off x="6200546" y="3724351"/>
            <a:ext cx="2724912" cy="133502"/>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Automatic sorting of metals/non-processables</a:t>
            </a:r>
            <a:endParaRPr lang="en-US" sz="900" dirty="0"/>
          </a:p>
        </p:txBody>
      </p:sp>
      <p:sp>
        <p:nvSpPr>
          <p:cNvPr id="76" name="Shape 62"/>
          <p:cNvSpPr/>
          <p:nvPr/>
        </p:nvSpPr>
        <p:spPr>
          <a:xfrm>
            <a:off x="5915254" y="4143146"/>
            <a:ext cx="4591202" cy="1123798"/>
          </a:xfrm>
          <a:prstGeom prst="rect">
            <a:avLst/>
          </a:prstGeom>
          <a:solidFill>
            <a:srgbClr val="000000">
              <a:alpha val="60000"/>
            </a:srgbClr>
          </a:solidFill>
          <a:ln w="12700">
            <a:solidFill>
              <a:srgbClr val="E5E7EB"/>
            </a:solidFill>
            <a:prstDash val="solid"/>
          </a:ln>
        </p:spPr>
      </p:sp>
      <p:sp>
        <p:nvSpPr>
          <p:cNvPr id="77" name="Text 63"/>
          <p:cNvSpPr txBox="1"/>
          <p:nvPr/>
        </p:nvSpPr>
        <p:spPr>
          <a:xfrm>
            <a:off x="6038698" y="4286707"/>
            <a:ext cx="1672438" cy="152705"/>
          </a:xfrm>
          <a:prstGeom prst="rect">
            <a:avLst/>
          </a:prstGeom>
          <a:noFill/>
          <a:ln/>
        </p:spPr>
        <p:txBody>
          <a:bodyPr wrap="square" lIns="0" tIns="0" rIns="0" bIns="0" rtlCol="0" anchor="ctr"/>
          <a:lstStyle/>
          <a:p>
            <a:pPr marL="0" indent="0" algn="l">
              <a:buNone/>
            </a:pPr>
            <a:r>
              <a:rPr lang="en-US" sz="1000" b="1" dirty="0">
                <a:solidFill>
                  <a:schemeClr val="bg1"/>
                </a:solidFill>
                <a:latin typeface="ui-sans-serif" pitchFamily="34" charset="0"/>
                <a:ea typeface="ui-sans-serif" pitchFamily="34" charset="-122"/>
                <a:cs typeface="ui-sans-serif" pitchFamily="34" charset="-120"/>
              </a:rPr>
              <a:t>Performance Metrics</a:t>
            </a:r>
            <a:endParaRPr lang="en-US" sz="1000" dirty="0">
              <a:solidFill>
                <a:schemeClr val="bg1"/>
              </a:solidFill>
            </a:endParaRPr>
          </a:p>
        </p:txBody>
      </p:sp>
      <p:sp>
        <p:nvSpPr>
          <p:cNvPr id="78" name="Text 64"/>
          <p:cNvSpPr txBox="1"/>
          <p:nvPr/>
        </p:nvSpPr>
        <p:spPr>
          <a:xfrm>
            <a:off x="6489497" y="4629607"/>
            <a:ext cx="724205" cy="267005"/>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ctr">
              <a:buNone/>
            </a:pPr>
            <a:r>
              <a:rPr lang="en-US" sz="1800" b="1" dirty="0">
                <a:solidFill>
                  <a:srgbClr val="000000"/>
                </a:solidFill>
                <a:latin typeface="ui-sans-serif" pitchFamily="34" charset="0"/>
                <a:ea typeface="ui-sans-serif" pitchFamily="34" charset="-122"/>
                <a:cs typeface="ui-sans-serif" pitchFamily="34" charset="-120"/>
              </a:rPr>
              <a:t>90%</a:t>
            </a:r>
            <a:endParaRPr lang="en-US" sz="1800" dirty="0"/>
          </a:p>
        </p:txBody>
      </p:sp>
      <p:sp>
        <p:nvSpPr>
          <p:cNvPr id="79" name="Text 65"/>
          <p:cNvSpPr txBox="1"/>
          <p:nvPr/>
        </p:nvSpPr>
        <p:spPr>
          <a:xfrm>
            <a:off x="6246266" y="4924044"/>
            <a:ext cx="1124712"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Volume Reduction</a:t>
            </a:r>
            <a:endParaRPr lang="en-US" sz="900" dirty="0"/>
          </a:p>
        </p:txBody>
      </p:sp>
      <p:sp>
        <p:nvSpPr>
          <p:cNvPr id="80" name="Text 66"/>
          <p:cNvSpPr txBox="1"/>
          <p:nvPr/>
        </p:nvSpPr>
        <p:spPr>
          <a:xfrm>
            <a:off x="7936992" y="4629607"/>
            <a:ext cx="724205" cy="267005"/>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ctr">
              <a:buNone/>
            </a:pPr>
            <a:r>
              <a:rPr lang="en-US" sz="1800" b="1" dirty="0">
                <a:solidFill>
                  <a:srgbClr val="000000"/>
                </a:solidFill>
                <a:latin typeface="ui-sans-serif" pitchFamily="34" charset="0"/>
                <a:ea typeface="ui-sans-serif" pitchFamily="34" charset="-122"/>
                <a:cs typeface="ui-sans-serif" pitchFamily="34" charset="-120"/>
              </a:rPr>
              <a:t>95%</a:t>
            </a:r>
            <a:endParaRPr lang="en-US" sz="1800" dirty="0"/>
          </a:p>
        </p:txBody>
      </p:sp>
      <p:sp>
        <p:nvSpPr>
          <p:cNvPr id="81" name="Text 67"/>
          <p:cNvSpPr txBox="1"/>
          <p:nvPr/>
        </p:nvSpPr>
        <p:spPr>
          <a:xfrm>
            <a:off x="7698334" y="4924044"/>
            <a:ext cx="1114654"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Moisture Removal</a:t>
            </a:r>
            <a:endParaRPr lang="en-US" sz="900" dirty="0"/>
          </a:p>
        </p:txBody>
      </p:sp>
      <p:sp>
        <p:nvSpPr>
          <p:cNvPr id="82" name="Text 68"/>
          <p:cNvSpPr txBox="1"/>
          <p:nvPr/>
        </p:nvSpPr>
        <p:spPr>
          <a:xfrm>
            <a:off x="9172346" y="4629607"/>
            <a:ext cx="1153058" cy="267005"/>
          </a:xfrm>
          <a:prstGeom prst="rect">
            <a:avLst/>
          </a:prstGeom>
          <a:noFill/>
          <a:ln/>
        </p:spPr>
        <p:txBody>
          <a:bodyPr wrap="square" lIns="0" tIns="0" rIns="0" bIns="0" rtlCol="0" anchor="ctr"/>
          <a:lstStyle/>
          <a:p>
            <a:pPr marL="0" indent="0" algn="ctr">
              <a:buNone/>
            </a:pPr>
            <a:r>
              <a:rPr lang="en-US" sz="1800" b="1" dirty="0">
                <a:solidFill>
                  <a:schemeClr val="bg1"/>
                </a:solidFill>
                <a:latin typeface="ui-sans-serif" pitchFamily="34" charset="0"/>
                <a:ea typeface="ui-sans-serif" pitchFamily="34" charset="-122"/>
                <a:cs typeface="ui-sans-serif" pitchFamily="34" charset="-120"/>
              </a:rPr>
              <a:t>0.2kWh</a:t>
            </a:r>
            <a:endParaRPr lang="en-US" sz="1800" dirty="0">
              <a:solidFill>
                <a:schemeClr val="bg1"/>
              </a:solidFill>
            </a:endParaRPr>
          </a:p>
        </p:txBody>
      </p:sp>
      <p:sp>
        <p:nvSpPr>
          <p:cNvPr id="83" name="Text 69"/>
          <p:cNvSpPr txBox="1"/>
          <p:nvPr/>
        </p:nvSpPr>
        <p:spPr>
          <a:xfrm>
            <a:off x="9173261" y="4924044"/>
            <a:ext cx="1057961"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Per kg Processed</a:t>
            </a:r>
            <a:endParaRPr lang="en-US" sz="900" dirty="0"/>
          </a:p>
        </p:txBody>
      </p:sp>
      <p:sp>
        <p:nvSpPr>
          <p:cNvPr id="84" name="Shape 70"/>
          <p:cNvSpPr/>
          <p:nvPr/>
        </p:nvSpPr>
        <p:spPr>
          <a:xfrm>
            <a:off x="5762549" y="6124651"/>
            <a:ext cx="4895698" cy="304495"/>
          </a:xfrm>
          <a:prstGeom prst="rect">
            <a:avLst/>
          </a:prstGeom>
          <a:solidFill>
            <a:srgbClr val="000000">
              <a:alpha val="70000"/>
            </a:srgbClr>
          </a:solidFill>
          <a:ln/>
        </p:spPr>
      </p:sp>
      <p:sp>
        <p:nvSpPr>
          <p:cNvPr id="85" name="Text 71"/>
          <p:cNvSpPr txBox="1"/>
          <p:nvPr/>
        </p:nvSpPr>
        <p:spPr>
          <a:xfrm>
            <a:off x="6196889" y="6210605"/>
            <a:ext cx="4114800" cy="133502"/>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Enhanced with vacuum-assisted drying system for water conservation</a:t>
            </a:r>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txBody>
          <a:bodyPr/>
          <a:lstStyle/>
          <a:p>
            <a:endParaRPr lang="en-US" dirty="0"/>
          </a:p>
        </p:txBody>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13" name="Shape 9"/>
          <p:cNvSpPr/>
          <p:nvPr/>
        </p:nvSpPr>
        <p:spPr>
          <a:xfrm>
            <a:off x="11339474" y="1772107"/>
            <a:ext cx="342900" cy="400507"/>
          </a:xfrm>
          <a:prstGeom prst="roundRect">
            <a:avLst>
              <a:gd name="adj" fmla="val 266667"/>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l="-33" r="-33"/>
          <a:stretch/>
        </p:blipFill>
        <p:spPr>
          <a:xfrm>
            <a:off x="11425428" y="1886407"/>
            <a:ext cx="171907"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17" name="Shape 11"/>
          <p:cNvSpPr/>
          <p:nvPr/>
        </p:nvSpPr>
        <p:spPr>
          <a:xfrm>
            <a:off x="11330330" y="3181198"/>
            <a:ext cx="362102" cy="400507"/>
          </a:xfrm>
          <a:prstGeom prst="roundRect">
            <a:avLst>
              <a:gd name="adj" fmla="val 25252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t="-180" b="-180"/>
          <a:stretch/>
        </p:blipFill>
        <p:spPr>
          <a:xfrm>
            <a:off x="11415370" y="3295498"/>
            <a:ext cx="190195" cy="152705"/>
          </a:xfrm>
          <a:prstGeom prst="rect">
            <a:avLst/>
          </a:prstGeom>
        </p:spPr>
      </p:pic>
      <p:sp>
        <p:nvSpPr>
          <p:cNvPr id="19" name="Shape 12"/>
          <p:cNvSpPr/>
          <p:nvPr/>
        </p:nvSpPr>
        <p:spPr>
          <a:xfrm>
            <a:off x="381305" y="5715000"/>
            <a:ext cx="10287000" cy="381305"/>
          </a:xfrm>
          <a:prstGeom prst="rect">
            <a:avLst/>
          </a:prstGeom>
          <a:solidFill>
            <a:srgbClr val="141414">
              <a:alpha val="80000"/>
            </a:srgbClr>
          </a:solidFill>
          <a:ln/>
        </p:spPr>
      </p:sp>
      <p:sp>
        <p:nvSpPr>
          <p:cNvPr id="20" name="Shape 13"/>
          <p:cNvSpPr/>
          <p:nvPr/>
        </p:nvSpPr>
        <p:spPr>
          <a:xfrm>
            <a:off x="381305" y="5715000"/>
            <a:ext cx="10287000" cy="9144"/>
          </a:xfrm>
          <a:prstGeom prst="rect">
            <a:avLst/>
          </a:prstGeom>
          <a:solidFill>
            <a:srgbClr val="FF6432">
              <a:alpha val="60000"/>
            </a:srgbClr>
          </a:solidFill>
          <a:ln/>
        </p:spPr>
      </p:sp>
      <p:sp>
        <p:nvSpPr>
          <p:cNvPr id="21" name="Text 14"/>
          <p:cNvSpPr txBox="1"/>
          <p:nvPr/>
        </p:nvSpPr>
        <p:spPr>
          <a:xfrm>
            <a:off x="609905" y="583387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0119665" y="583387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9/25</a:t>
            </a:r>
            <a:endParaRPr lang="en-US" sz="1000" dirty="0"/>
          </a:p>
        </p:txBody>
      </p:sp>
      <p:sp>
        <p:nvSpPr>
          <p:cNvPr id="23" name="Text 16"/>
          <p:cNvSpPr txBox="1"/>
          <p:nvPr/>
        </p:nvSpPr>
        <p:spPr>
          <a:xfrm>
            <a:off x="381305" y="733349"/>
            <a:ext cx="6887261"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Extrusion &amp; Filament Production Module</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561795"/>
          </a:xfrm>
          <a:prstGeom prst="rect">
            <a:avLst/>
          </a:prstGeom>
          <a:solidFill>
            <a:srgbClr val="141414">
              <a:alpha val="70000"/>
            </a:srgbClr>
          </a:solidFill>
          <a:ln/>
        </p:spPr>
      </p:sp>
      <p:sp>
        <p:nvSpPr>
          <p:cNvPr id="26" name="Shape 19"/>
          <p:cNvSpPr/>
          <p:nvPr/>
        </p:nvSpPr>
        <p:spPr>
          <a:xfrm>
            <a:off x="381304" y="1485901"/>
            <a:ext cx="45719" cy="1150604"/>
          </a:xfrm>
          <a:prstGeom prst="rect">
            <a:avLst/>
          </a:prstGeom>
          <a:solidFill>
            <a:srgbClr val="FF6832"/>
          </a:solidFill>
          <a:ln/>
        </p:spPr>
      </p:sp>
      <p:sp>
        <p:nvSpPr>
          <p:cNvPr id="27" name="Text 20"/>
          <p:cNvSpPr txBox="1"/>
          <p:nvPr/>
        </p:nvSpPr>
        <p:spPr>
          <a:xfrm>
            <a:off x="562356" y="1657807"/>
            <a:ext cx="192481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Module Function</a:t>
            </a:r>
            <a:endParaRPr lang="en-US" sz="1500" dirty="0"/>
          </a:p>
        </p:txBody>
      </p:sp>
      <p:sp>
        <p:nvSpPr>
          <p:cNvPr id="28" name="Text 21"/>
          <p:cNvSpPr txBox="1"/>
          <p:nvPr/>
        </p:nvSpPr>
        <p:spPr>
          <a:xfrm>
            <a:off x="562356" y="2000707"/>
            <a:ext cx="4553712"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Positrusion-inspired extruder that transforms clean plastic waste into high-quality 3D printing filament. Processes sorted polymer flakes from multiple waste categories into standardized filament spools ready for immediate use.</a:t>
            </a:r>
            <a:endParaRPr lang="en-US" sz="1200" dirty="0"/>
          </a:p>
        </p:txBody>
      </p:sp>
      <p:sp>
        <p:nvSpPr>
          <p:cNvPr id="29" name="Shape 22"/>
          <p:cNvSpPr/>
          <p:nvPr/>
        </p:nvSpPr>
        <p:spPr>
          <a:xfrm>
            <a:off x="432608" y="3036097"/>
            <a:ext cx="4914900" cy="1790395"/>
          </a:xfrm>
          <a:prstGeom prst="rect">
            <a:avLst/>
          </a:prstGeom>
          <a:solidFill>
            <a:srgbClr val="141414">
              <a:alpha val="70000"/>
            </a:srgbClr>
          </a:solidFill>
          <a:ln/>
        </p:spPr>
      </p:sp>
      <p:sp>
        <p:nvSpPr>
          <p:cNvPr id="30" name="Shape 23"/>
          <p:cNvSpPr/>
          <p:nvPr/>
        </p:nvSpPr>
        <p:spPr>
          <a:xfrm>
            <a:off x="381304" y="3276295"/>
            <a:ext cx="45719" cy="1034187"/>
          </a:xfrm>
          <a:prstGeom prst="rect">
            <a:avLst/>
          </a:prstGeom>
          <a:solidFill>
            <a:srgbClr val="FF6832"/>
          </a:solidFill>
          <a:ln/>
        </p:spPr>
      </p:sp>
      <p:sp>
        <p:nvSpPr>
          <p:cNvPr id="31" name="Text 24"/>
          <p:cNvSpPr txBox="1"/>
          <p:nvPr/>
        </p:nvSpPr>
        <p:spPr>
          <a:xfrm>
            <a:off x="599846" y="3076498"/>
            <a:ext cx="270571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Technical Specifications</a:t>
            </a:r>
            <a:endParaRPr lang="en-US" sz="1500" dirty="0"/>
          </a:p>
        </p:txBody>
      </p:sp>
      <p:sp>
        <p:nvSpPr>
          <p:cNvPr id="32" name="Text 25"/>
          <p:cNvSpPr txBox="1"/>
          <p:nvPr/>
        </p:nvSpPr>
        <p:spPr>
          <a:xfrm>
            <a:off x="599846" y="3367433"/>
            <a:ext cx="24103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Power Usage: 400-650W peak</a:t>
            </a:r>
            <a:endParaRPr lang="en-US" sz="1200" dirty="0"/>
          </a:p>
        </p:txBody>
      </p:sp>
      <p:sp>
        <p:nvSpPr>
          <p:cNvPr id="33" name="Text 26"/>
          <p:cNvSpPr txBox="1"/>
          <p:nvPr/>
        </p:nvSpPr>
        <p:spPr>
          <a:xfrm>
            <a:off x="599846" y="3576675"/>
            <a:ext cx="272491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Processing Capacity: 0.5-0.8 kg/hr</a:t>
            </a:r>
            <a:endParaRPr lang="en-US" sz="1200" dirty="0"/>
          </a:p>
        </p:txBody>
      </p:sp>
      <p:sp>
        <p:nvSpPr>
          <p:cNvPr id="34" name="Text 27"/>
          <p:cNvSpPr txBox="1"/>
          <p:nvPr/>
        </p:nvSpPr>
        <p:spPr>
          <a:xfrm>
            <a:off x="599630" y="3767327"/>
            <a:ext cx="253380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Temperature Range: 160-320°C</a:t>
            </a:r>
            <a:endParaRPr lang="en-US" sz="1200" dirty="0"/>
          </a:p>
        </p:txBody>
      </p:sp>
      <p:sp>
        <p:nvSpPr>
          <p:cNvPr id="35" name="Text 28"/>
          <p:cNvSpPr txBox="1"/>
          <p:nvPr/>
        </p:nvSpPr>
        <p:spPr>
          <a:xfrm>
            <a:off x="609905" y="3967123"/>
            <a:ext cx="32004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Filament Diameters: 1.75mm &amp; 2.85mm</a:t>
            </a:r>
            <a:endParaRPr lang="en-US" sz="1200" dirty="0"/>
          </a:p>
        </p:txBody>
      </p:sp>
      <p:sp>
        <p:nvSpPr>
          <p:cNvPr id="36" name="Text 29"/>
          <p:cNvSpPr txBox="1"/>
          <p:nvPr/>
        </p:nvSpPr>
        <p:spPr>
          <a:xfrm>
            <a:off x="599846" y="4194352"/>
            <a:ext cx="44677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Compatible Materials: HDPE, LDPE, PP, PET, Nylon, EVOH</a:t>
            </a:r>
            <a:endParaRPr lang="en-US" sz="1200" dirty="0"/>
          </a:p>
        </p:txBody>
      </p:sp>
      <p:sp>
        <p:nvSpPr>
          <p:cNvPr id="37" name="Shape 30"/>
          <p:cNvSpPr/>
          <p:nvPr/>
        </p:nvSpPr>
        <p:spPr>
          <a:xfrm>
            <a:off x="376275" y="4371746"/>
            <a:ext cx="4914900" cy="1291133"/>
          </a:xfrm>
          <a:prstGeom prst="rect">
            <a:avLst/>
          </a:prstGeom>
          <a:solidFill>
            <a:srgbClr val="141414">
              <a:alpha val="70000"/>
            </a:srgbClr>
          </a:solidFill>
          <a:ln/>
        </p:spPr>
      </p:sp>
      <p:sp>
        <p:nvSpPr>
          <p:cNvPr id="38" name="Shape 31"/>
          <p:cNvSpPr/>
          <p:nvPr/>
        </p:nvSpPr>
        <p:spPr>
          <a:xfrm>
            <a:off x="391097" y="4477528"/>
            <a:ext cx="45719" cy="761985"/>
          </a:xfrm>
          <a:prstGeom prst="rect">
            <a:avLst/>
          </a:prstGeom>
          <a:solidFill>
            <a:srgbClr val="FF6832"/>
          </a:solidFill>
          <a:ln/>
        </p:spPr>
      </p:sp>
      <p:sp>
        <p:nvSpPr>
          <p:cNvPr id="39" name="Text 32"/>
          <p:cNvSpPr txBox="1"/>
          <p:nvPr/>
        </p:nvSpPr>
        <p:spPr>
          <a:xfrm>
            <a:off x="573489" y="4417755"/>
            <a:ext cx="189555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System Benefits</a:t>
            </a:r>
            <a:endParaRPr lang="en-US" sz="1500" dirty="0"/>
          </a:p>
        </p:txBody>
      </p:sp>
      <p:sp>
        <p:nvSpPr>
          <p:cNvPr id="40" name="Text 33"/>
          <p:cNvSpPr txBox="1"/>
          <p:nvPr/>
        </p:nvSpPr>
        <p:spPr>
          <a:xfrm>
            <a:off x="571211" y="4645441"/>
            <a:ext cx="3020263"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Recycles food packaging &amp; containers</a:t>
            </a:r>
            <a:endParaRPr lang="en-US" sz="1200" dirty="0"/>
          </a:p>
        </p:txBody>
      </p:sp>
      <p:sp>
        <p:nvSpPr>
          <p:cNvPr id="41" name="Text 34"/>
          <p:cNvSpPr txBox="1"/>
          <p:nvPr/>
        </p:nvSpPr>
        <p:spPr>
          <a:xfrm>
            <a:off x="571211" y="4807218"/>
            <a:ext cx="36960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Integrates thermal recovery with pyrolysis unit</a:t>
            </a:r>
            <a:endParaRPr lang="en-US" sz="1200" dirty="0"/>
          </a:p>
        </p:txBody>
      </p:sp>
      <p:sp>
        <p:nvSpPr>
          <p:cNvPr id="42" name="Text 35"/>
          <p:cNvSpPr txBox="1"/>
          <p:nvPr/>
        </p:nvSpPr>
        <p:spPr>
          <a:xfrm>
            <a:off x="552009" y="4936990"/>
            <a:ext cx="38962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Automated diameter control &amp; quality monitoring</a:t>
            </a:r>
            <a:endParaRPr lang="en-US" sz="1200" dirty="0"/>
          </a:p>
        </p:txBody>
      </p:sp>
      <p:sp>
        <p:nvSpPr>
          <p:cNvPr id="43" name="Text 36"/>
          <p:cNvSpPr txBox="1"/>
          <p:nvPr/>
        </p:nvSpPr>
        <p:spPr>
          <a:xfrm>
            <a:off x="562356" y="5129327"/>
            <a:ext cx="37819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Variable color mixing for filament customization</a:t>
            </a:r>
            <a:endParaRPr lang="en-US" sz="1200" dirty="0"/>
          </a:p>
        </p:txBody>
      </p:sp>
      <p:sp>
        <p:nvSpPr>
          <p:cNvPr id="44" name="Shape 37"/>
          <p:cNvSpPr/>
          <p:nvPr/>
        </p:nvSpPr>
        <p:spPr>
          <a:xfrm>
            <a:off x="5753405" y="1372515"/>
            <a:ext cx="4914900" cy="5372100"/>
          </a:xfrm>
          <a:prstGeom prst="rect">
            <a:avLst/>
          </a:prstGeom>
          <a:noFill/>
          <a:ln w="12700">
            <a:solidFill>
              <a:srgbClr val="FF6432">
                <a:alpha val="40000"/>
              </a:srgbClr>
            </a:solidFill>
            <a:prstDash val="solid"/>
          </a:ln>
        </p:spPr>
      </p:sp>
      <p:sp>
        <p:nvSpPr>
          <p:cNvPr id="45" name="Text 38"/>
          <p:cNvSpPr txBox="1"/>
          <p:nvPr/>
        </p:nvSpPr>
        <p:spPr>
          <a:xfrm>
            <a:off x="5915254" y="1657807"/>
            <a:ext cx="1877263"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FILAMENT EXTRUSION PROCESS</a:t>
            </a:r>
            <a:endParaRPr lang="en-US" sz="900" dirty="0">
              <a:solidFill>
                <a:schemeClr val="bg1"/>
              </a:solidFill>
            </a:endParaRPr>
          </a:p>
        </p:txBody>
      </p:sp>
      <p:sp>
        <p:nvSpPr>
          <p:cNvPr id="57" name="Text 49"/>
          <p:cNvSpPr txBox="1"/>
          <p:nvPr/>
        </p:nvSpPr>
        <p:spPr>
          <a:xfrm>
            <a:off x="5762549" y="5788154"/>
            <a:ext cx="4629607" cy="133502"/>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Produces standardized filament from PET, HDPE, PP, and nylon waste materials</a:t>
            </a:r>
            <a:endParaRPr lang="en-US" sz="900" dirty="0"/>
          </a:p>
        </p:txBody>
      </p:sp>
      <p:pic>
        <p:nvPicPr>
          <p:cNvPr id="55" name="Picture 54" descr="A video game graphics of a train&#10;&#10;AI-generated content may be incorrect.">
            <a:extLst>
              <a:ext uri="{FF2B5EF4-FFF2-40B4-BE49-F238E27FC236}">
                <a16:creationId xmlns:a16="http://schemas.microsoft.com/office/drawing/2014/main" id="{A273F653-4689-86AD-17EF-20B022E03E05}"/>
              </a:ext>
            </a:extLst>
          </p:cNvPr>
          <p:cNvPicPr>
            <a:picLocks noChangeAspect="1"/>
          </p:cNvPicPr>
          <p:nvPr/>
        </p:nvPicPr>
        <p:blipFill>
          <a:blip r:embed="rId8"/>
          <a:stretch>
            <a:fillRect/>
          </a:stretch>
        </p:blipFill>
        <p:spPr>
          <a:xfrm>
            <a:off x="5753405" y="2098513"/>
            <a:ext cx="4937008" cy="277706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537</TotalTime>
  <Words>4075</Words>
  <Application>Microsoft Office PowerPoint</Application>
  <PresentationFormat>Widescreen</PresentationFormat>
  <Paragraphs>778</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Roboto</vt:lpstr>
      <vt:lpstr>Space Grotesk</vt:lpstr>
      <vt:lpstr>ui-monospace</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Generated by Gen-Spark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Multi-page HTML Content</dc:title>
  <dc:subject>PptxGenJS Presentation</dc:subject>
  <dc:creator>Visual Extract to PPTX Converter</dc:creator>
  <cp:lastModifiedBy>D KHION</cp:lastModifiedBy>
  <cp:revision>6</cp:revision>
  <dcterms:created xsi:type="dcterms:W3CDTF">2025-09-30T13:09:05Z</dcterms:created>
  <dcterms:modified xsi:type="dcterms:W3CDTF">2025-10-05T08:50:02Z</dcterms:modified>
</cp:coreProperties>
</file>