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ink/ink2.xml" ContentType="application/inkml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548" r:id="rId2"/>
    <p:sldId id="549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7" r:id="rId17"/>
    <p:sldId id="440" r:id="rId18"/>
    <p:sldId id="441" r:id="rId19"/>
    <p:sldId id="442" r:id="rId20"/>
    <p:sldId id="445" r:id="rId21"/>
    <p:sldId id="446" r:id="rId22"/>
    <p:sldId id="447" r:id="rId23"/>
    <p:sldId id="448" r:id="rId24"/>
    <p:sldId id="376" r:id="rId25"/>
    <p:sldId id="377" r:id="rId26"/>
    <p:sldId id="378" r:id="rId27"/>
    <p:sldId id="388" r:id="rId28"/>
    <p:sldId id="517" r:id="rId29"/>
    <p:sldId id="518" r:id="rId30"/>
    <p:sldId id="520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28" r:id="rId39"/>
    <p:sldId id="529" r:id="rId40"/>
    <p:sldId id="530" r:id="rId41"/>
    <p:sldId id="531" r:id="rId42"/>
    <p:sldId id="532" r:id="rId43"/>
    <p:sldId id="533" r:id="rId44"/>
    <p:sldId id="534" r:id="rId45"/>
    <p:sldId id="536" r:id="rId46"/>
    <p:sldId id="537" r:id="rId47"/>
    <p:sldId id="538" r:id="rId48"/>
    <p:sldId id="539" r:id="rId49"/>
    <p:sldId id="540" r:id="rId50"/>
    <p:sldId id="541" r:id="rId51"/>
    <p:sldId id="542" r:id="rId52"/>
    <p:sldId id="543" r:id="rId53"/>
    <p:sldId id="544" r:id="rId54"/>
    <p:sldId id="545" r:id="rId55"/>
    <p:sldId id="470" r:id="rId56"/>
    <p:sldId id="471" r:id="rId57"/>
    <p:sldId id="472" r:id="rId58"/>
    <p:sldId id="473" r:id="rId59"/>
    <p:sldId id="475" r:id="rId60"/>
    <p:sldId id="476" r:id="rId61"/>
    <p:sldId id="477" r:id="rId62"/>
    <p:sldId id="478" r:id="rId63"/>
    <p:sldId id="480" r:id="rId64"/>
    <p:sldId id="484" r:id="rId65"/>
    <p:sldId id="485" r:id="rId66"/>
    <p:sldId id="487" r:id="rId67"/>
    <p:sldId id="488" r:id="rId68"/>
    <p:sldId id="550" r:id="rId69"/>
    <p:sldId id="489" r:id="rId70"/>
    <p:sldId id="551" r:id="rId71"/>
    <p:sldId id="490" r:id="rId72"/>
    <p:sldId id="552" r:id="rId73"/>
    <p:sldId id="491" r:id="rId74"/>
    <p:sldId id="495" r:id="rId75"/>
    <p:sldId id="496" r:id="rId76"/>
    <p:sldId id="497" r:id="rId77"/>
    <p:sldId id="498" r:id="rId78"/>
    <p:sldId id="499" r:id="rId79"/>
    <p:sldId id="500" r:id="rId80"/>
    <p:sldId id="501" r:id="rId81"/>
    <p:sldId id="553" r:id="rId82"/>
    <p:sldId id="502" r:id="rId83"/>
    <p:sldId id="503" r:id="rId84"/>
    <p:sldId id="504" r:id="rId85"/>
    <p:sldId id="505" r:id="rId86"/>
    <p:sldId id="547" r:id="rId87"/>
    <p:sldId id="508" r:id="rId88"/>
    <p:sldId id="509" r:id="rId89"/>
    <p:sldId id="510" r:id="rId90"/>
    <p:sldId id="511" r:id="rId91"/>
    <p:sldId id="512" r:id="rId92"/>
    <p:sldId id="513" r:id="rId93"/>
    <p:sldId id="514" r:id="rId94"/>
    <p:sldId id="515" r:id="rId95"/>
    <p:sldId id="516" r:id="rId9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u="sng" kern="1200" baseline="-250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CC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75325" autoAdjust="0"/>
  </p:normalViewPr>
  <p:slideViewPr>
    <p:cSldViewPr snapToGrid="0">
      <p:cViewPr>
        <p:scale>
          <a:sx n="60" d="100"/>
          <a:sy n="60" d="100"/>
        </p:scale>
        <p:origin x="1686" y="-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39558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2.xml"/><Relationship Id="rId3" Type="http://schemas.openxmlformats.org/officeDocument/2006/relationships/slide" Target="slides/slide17.xml"/><Relationship Id="rId7" Type="http://schemas.openxmlformats.org/officeDocument/2006/relationships/slide" Target="slides/slide41.xml"/><Relationship Id="rId2" Type="http://schemas.openxmlformats.org/officeDocument/2006/relationships/slide" Target="slides/slide16.xml"/><Relationship Id="rId1" Type="http://schemas.openxmlformats.org/officeDocument/2006/relationships/slide" Target="slides/slide13.xml"/><Relationship Id="rId6" Type="http://schemas.openxmlformats.org/officeDocument/2006/relationships/slide" Target="slides/slide28.xml"/><Relationship Id="rId11" Type="http://schemas.openxmlformats.org/officeDocument/2006/relationships/slide" Target="slides/slide64.xml"/><Relationship Id="rId5" Type="http://schemas.openxmlformats.org/officeDocument/2006/relationships/slide" Target="slides/slide20.xml"/><Relationship Id="rId10" Type="http://schemas.openxmlformats.org/officeDocument/2006/relationships/slide" Target="slides/slide56.xml"/><Relationship Id="rId4" Type="http://schemas.openxmlformats.org/officeDocument/2006/relationships/slide" Target="slides/slide18.xml"/><Relationship Id="rId9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 u="none" baseline="0"/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u="none" baseline="0"/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 u="none" baseline="0"/>
            </a:lvl1pPr>
          </a:lstStyle>
          <a:p>
            <a:r>
              <a:rPr lang="en-US"/>
              <a:t>ssssssssssssssssssss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u="none" baseline="0"/>
            </a:lvl1pPr>
          </a:lstStyle>
          <a:p>
            <a:fld id="{7A9F72EF-70F3-4143-A2BC-E310F12D74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595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6T05:00:49.49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1563 0,'0'24'31,"-24"-24"-31,-1-24 78,25-1-47,0 0-15,0 0 0,25 0-16,-25 1 0,24-1 15,1 0-15,0 0 0,0 0 16,24 1-16,1 24 15,-25-25-15,24 0 0,1 0 16,0 0-16,-1 25 16,-24-24-16,25 24 0,-1 0 15,1 0-15,-25 0 16,24 0-16,-24 0 0,0 0 16,0 24-16,0 1 0,-1 0 15,-24 0-15,0 0 16,0 24-16,-24 1 0,-26-1 15,25-24-15,0 0 0,1 0 0,-1 0 16,0 24-16,0-24 0,-25 25 0,1-1 16,-1 1-16,25 0 0,-24-1 15,24 1-15,-25-25 16,26-1-16,-1 1 0,0 0 16,0 0-16,0 0 15,25-1 16,25-24 1,0 0-32,0 0 15,0-24-15,24-1 0,1 25 16,-25-25-16,49 25 0,-24-25 16,-1 0-16,26 1 15,-1-1-15,1 0 0,-1 0 16,0 0-16,1 1 15,-26-1-15,26 25 0,-26-25 16,1 0-16,0 25 0,-1-25 16,-24 25-16,0 0 15,0-24-15,-25-1 32,-25 0-17</inkml:trace>
  <inkml:trace contextRef="#ctx0" brushRef="#br0" timeOffset="1368.8">17711 695 0,'-25'0'31,"25"-25"-31,0 0 16,0 0 15,-25 25-15,75-25 15,0 1-15,-26 24-16,1-25 0,25 25 15,-25 0-15,-1 0 0,1 0 16,0 0-16,0 0 16,-25 25-16,0-1 15,-25 1 1,25 0-16,-50 0 15,26 0-15,24-1 0,-25 1 16,0 0-16,0 0 16,25 0-16,-25-1 15,75-24 17,-25-24-32,0-1 15,24 25-15,1-25 16,-25 0-16,24 0 0,1 25 15,-1-24-15,-24 24 0,0-25 16,0 25-16,0 0 16,-1-25-16,1 25 0,0 0 62,-50 0-62</inkml:trace>
  <inkml:trace contextRef="#ctx0" brushRef="#br0" timeOffset="6130.79">2927 3200 0,'0'0'0,"-25"0"16,1 0-16,-1-25 62,25 0-30,-25 25-17,25-25-15,0 1 16,0-1 15,-25 25-15,25-25-16,0 0 31,0 0-15,25 25-1,0 0-15,-25-24 16,25-1-16,-1 25 0,1-25 16,0 0-16,0 25 15,25-25-15,-26 25 0,1-24 16,25 24-16,-25 0 0,24-25 15,-24 25-15,0 0 16,0 0-16,-1 25 16,-24-1-1,0 1-15,-24 25 16,24-25-16,-25 24 0,0-24 16,0 25-16,0-26 15,1 26-15,-1-25 0,0 0 16,0-1-16,0 26 15,-24-25-15,24 0 0,0-1 16,0 1-16,0 0 16,25 0-16,-24-25 0,24 25 15,24-50 32,1 25-47,25-25 16,-25 0-16,24-24 0,1 24 15,0 25-15,-1-25 0,1 0 16,-25 0-16,24 1 16,-24-1-16,0 25 0,0-25 15,-1 25 1,-24-25 15,0 50-15</inkml:trace>
  <inkml:trace contextRef="#ctx0" brushRef="#br0" timeOffset="8078.68">15454 2257 0,'0'-25'47,"24"25"-31,1-24-16,0-1 0,0 25 15,0 0-15,-1-25 16,26 25-16,0-25 0,-25 25 16,24-25-16,26 25 15,-26-24-15,26 24 0,-26-25 16,26 25-16,-26-25 0,1 0 15,-1 25-15,-24 0 16,0 0-16,-25-25 0</inkml:trace>
  <inkml:trace contextRef="#ctx0" brushRef="#br0" timeOffset="8417">15156 2133 0,'0'0'0,"-25"0"0,50-25 31,25 25-15,-1-24-16,26-1 0,-1 25 15,0-25-15,1 0 16,-1 0-16,1 1 0,24-1 16,-49 0-16,24 0 0,0 0 15,-24 1-15,24-1 16,-24 25-16,0-25 0,-26 0 15,26 0-15,-25 25 16,0-24-16</inkml:trace>
  <inkml:trace contextRef="#ctx0" brushRef="#br0" timeOffset="9040.19">18753 1587 0,'0'0'16,"24"-24"0,26 24-16,-25-25 0,0 0 15,24 25-15,1-25 0,24 0 16,-24 25-16,24-24 16,1 24-16,-26-25 15,26 0-15,-26 0 0,26 25 16,-26-25-16,1 1 0,0 24 15,-26 0-15,1-25 16,0 25-16</inkml:trace>
  <inkml:trace contextRef="#ctx0" brushRef="#br0" timeOffset="9306.04">18852 1364 0,'0'0'0,"-25"0"0,-25 0 0,50-25 16,0 1-1,25-1 1,25 0 0,24 25-16,1-25 0,-1 0 15,1 1-15,-1 24 0,0-25 16,-24 0-16,24 25 15,-24-25-15,24 0 0,-24 25 16,-25-24-16,24-1 16,-24 25-16</inkml:trace>
  <inkml:trace contextRef="#ctx0" brushRef="#br0" timeOffset="12548.74">20043 446 0,'0'-24'16,"0"-1"-1,0 0-15,24 25 16,-24-25 0,0 0-1,25 25-15,-25-24 16,25 24 78,-25 24-94,0 1 0,0 0 15,0 25 1,-25-26-16,0 1 0,25 0 16,-24 25-16,24-25 15,-25-1-15,0 26 0,0-25 16,-24 0-16,24 24 0,25-24 15,-25 0-15,25 0 16,0-1-16,0 1 0,0 0 16,25 0-16,0-25 0,-1 0 15,26 0-15,0 0 16,-1-25-16,26 0 0,-1 0 16,0 1-16,1-1 15,-1 0-15,1 0 0,-26 0 16,26 25-16,-51-24 0,26 24 15,-25-25-15,-25 0 16</inkml:trace>
  <inkml:trace contextRef="#ctx0" brushRef="#br0" timeOffset="12851.27">20663 496 0,'-25'0'16,"25"-25"-1,0 50 1,0 0-16,0 0 16,0 24-16,0-24 0,0 0 15,0 25-15,0-1 16,0 1-16,0-25 0,0-1 0,0 26 0,0 0 15,25 24-15,-25-24 0,24-1 16,1-24-16,0 25 16,0-1-16,0-24 0,24 0 15,-24 24-15,0-24 0,-25 0 16,25 0-16</inkml:trace>
  <inkml:trace contextRef="#ctx0" brushRef="#br0" timeOffset="14281.63">17736 769 0,'25'0'16,"-25"-25"-1,24 25 1,-24-25-16,0 1 16,0-1-16,25 25 15,-25-25-15,25 25 16,-25-25-16,25 25 15,-25-25 1,25 25-16,-1 0 0,1-24 16,0 24-16,0 0 15,0 0-15,-1-25 0,1 25 16,0 0 0,0 0-16,0 0 0,-1 0 15,1 0-15,-25 25 16,25-25-16,-25 24 0,25 1 15,-25 0 1,25 0-16,-25 0 16,-25-1-16,25 1 0,-25 0 15,-25 0-15,26 0 0,-26-1 16,0 26-16,26-25 16,-26 0-16,25-1 15,0-24-15,50 0 31,0-24-15,0-1-16,24 0 16,1 0-16,0 0 0,24 1 15,-24-1-15,-1 0 16,1 25-16,-1 0 0,1 0 16,0 0-16,-1-25 0,1 25 15,-25 0-15,-1 25 16,1 0-16,0 0 15,-25-1-15,25 1 16,-25 0-16,0 0 0,-25 0 16,0-1-16,-24 1 0,24 0 15,-25-25-15,1 25 16,-1-25-16,0 25 0,1-25 16,24 0-16,-25 0 15,26 24-15,-1-24 0,0 0 16,0 0-16</inkml:trace>
  <inkml:trace contextRef="#ctx0" brushRef="#br0" timeOffset="15104.2">21208 1067 0,'-24'0'31,"48"-25"-15,1 25-16,-25-25 15,25 25-15,0 0 16,0-25-16,-1 25 16,1 0-16,0 0 0,0-25 15,0 25-15,24 0 0,-24 0 16,0 0-16,0 0 16,-1 0-16</inkml:trace>
  <inkml:trace contextRef="#ctx0" brushRef="#br0" timeOffset="15323.72">21208 943 0,'0'0'16,"0"-25"-16,-24 0 0,-1 25 15,25-25-15,25 0 31,24 25-15,-24-24-16,25 24 0,24 0 16,-24-25-16,-1 25 15,1 0-15</inkml:trace>
  <inkml:trace contextRef="#ctx0" brushRef="#br0" timeOffset="17458.66">20340 893 0,'0'0'16,"25"-25"-16,0 0 0,0 1 15,-1-1-15,1 25 16,-25-25-16,25 0 0,0 25 16,0-25-16,-1 25 15,-48 0 32,-1 25-31,-25 0-16,1 0 15,-1 0-15,0-1 0,1 1 16,-1 0-16,-24-25 16,24 25-16,1-25 0,-1 25 15,25-25-15,-24 0 0,-1 0 16,0 0-16,25-25 16,-24 0-16,24 0 0,0 0 15,0 1-15,25-1 16,-24 0-16,24 0 0,0 0 15,0 1-15,24-26 0,26 25 16,-25-24-16,0 49 16,-1-25-16,1 0 0,50 0 0,-50 0 15,-1 0-15,26 1 0,0-1 0,-26 0 16,26 0-16,0 25 0,-1-25 16,1 25-16,-1 0 0,1-24 15,0 24-15,-1 0 16,-24 0-16,25 0 0,-1 0 15,1 24-15,-25 1 16,24-25-16,-24 25 0,0-25 16,0 25-16,-1 0 0,1-1 15,-25 1-15,25-25 16,-25 25-16,0 0 0,0 25 16,0-26-16,0 1 15,-25 0-15,25 25 0,-25-26 16,1 26-16,-1 0 0,-25-1 15,25-24-15,1 0 0,-1 0 0,-25 49 16,-24-24-16,49-26 0,0-24 16,0 25-16,1 0 0,-26 0 0,25 0 15,-24-1-15,24 1 0,0 0 16,0 0-16,25 0 0,-25-25 16,25 24-16,0 1 15,25-25-15,25 25 16,-25-25-16,-1 25 15,26-25-15,-25 25 0,24-25 16,1 0-16,0 0 0,-26 0 16,1 0-16,0 0 0,0 0 0,24 0 15,1 0-15,0-25 0,-26 0 16,26 25-16,-25-25 16,0 0-16,-25 1 15,25-1-15,-25 0 0,0-25 16,-25 26-16,-25-26 15,0 25-15,26 0 0,-1 1 0,-25-1 0,25 25 16,-49-50-16,49 50 0,0-25 0,1 1 16,-26 24-16,0-25 0,26 0 0,-26 0 15,-24 0-15,-1 1 0,26-1 16,-26 0-16,1 25 16,24-25-16,1 0 0,24 1 15,-25-1-15,25 0 16,25 0-16,0 0 15,25 1-15,0-1 16,0 0-16,24 0 0,-24 0 16,25 25-16,-1-25 0,1 1 15,0 24-15,-26 0 16</inkml:trace>
  <inkml:trace contextRef="#ctx0" brushRef="#br0" timeOffset="33755.9">4068 7069 0,'0'-24'16,"25"24"-16,-25-25 31,25 25 266</inkml:trace>
  <inkml:trace contextRef="#ctx0" brushRef="#br0" timeOffset="35592.82">3969 6970 0,'0'0'16,"-25"0"0,25-25-16,-25 25 15,50 0 63,0 0-78,0 0 16,0 0-16,24-24 0,-24 24 16,25 0-16,-1-25 15,1 25-15,0 0 0,24-25 16,-24 25-16,-1-25 15,1 25-15,-1-25 0,1 25 16,0 0-16,24 0 0,-24-25 16,-1 25-16,26 0 15,-26 0-15,26 0 0,-26 0 16,-24 0-16,25 0 0,-25 0 0,-1 0 16,26 0-16,24 0 0,1 0 15,-50 0-15,74 0 0,-50 0 16,26-24-16,-1 24 0,1-25 15,-26 0-15,26 25 16,-26 0-16,1 0 0,-1 0 16,1 0-16,-25 0 0,25 0 15,-26 0-15,26 0 16,0 0-16,-1 0 0,-24 0 16,25 0-16,-1 0 0,1 0 15,-25 0-15,-1 0 0,26 0 16,-25 0-16,24-25 0,1 25 15,0 0-15,-26 0 0,26 0 16,0 0-16,-26-25 16,26 25-16,-25 0 15,0 0-15,24 0 0,-24 0 16,25-24-16,-25 24 0,24 0 16,1-25-16,-1 25 15,1 0-15,0-25 0,-1 25 16,1 0-16,-25 0 15,24 0-15,-24 0 0,25 0 16,-26 0-16,1 0 0,25 0 16,-25 0-16,-1 0 15,1 0-15,0 0 0,0 25 16,24-25-16,-24 0 0,0 0 16,0 25-1,0-25-15,-1 0 0,1 0 16,0 0-16,0 0 15,0 0-15,0 0 0,-1 0 16,26-25-16,-25 25 0,0 0 16,24 0-16,-24-25 15,25 25-15,-26 0 0,1 0 16</inkml:trace>
  <inkml:trace contextRef="#ctx0" brushRef="#br0" timeOffset="37902.44">6574 5531 0,'0'0'0,"0"-24"16,74-76 15,-74 76-15,25-1-16,0 25 0,-25-25 15,24 25-15,-24-25 63,-24 25-48,-1 0 1,0 0 0,0 0-16,-24 25 0,-1 0 15,25-25-15,-24 25 0,-1-1 16,0-24-16,1 25 15,24 0-15,-25 0 0,1 0 16,49-1 0,-25-24-16,0 25 15,50 0 1,0-25-16,0 0 16,-1 0-16,26 0 0,0 0 15,24 0-15,0-25 16,1 0-16,-26 25 0,26-24 15,-1-1-15,1 25 0,-1-25 16,0 25-16,1 0 16,-1-25-16,1 25 0,-1-25 15,1 25-15,-26 0 16,1 0-16,-1 25 0,-24-25 16,0 25-16,0 0 15,-25 0-15,0-1 16,-25 26-16,0-25 0,-24 0 15,-1 24-15,0-24 16,26 0-16,-1-25 0,-50 25 0,26-1 16,-1-24-16,0 25 15,1-25-15,-1 0 0,1 25 16,24-25-16,-25 0 16,25-25-16,25 0 0,-24 1 15,24-1-15,0 0 0,0 0 0,24-24 16,1-1-16,0 25 15,0-24-15,24-1 0,-24 0 16,0 26-16,0-1 0,0 0 16,-1 0-16,-24 0 15,0 1 1,-24 24-16,-1 0 16,-25 0-16,25 0 0,-24 0 15,24 24-15,-25 1 16,1 0-16,-1 0 0,1 0 15,-1-25-15</inkml:trace>
  <inkml:trace contextRef="#ctx0" brushRef="#br0" timeOffset="43685.31">15925 4936 0,'0'0'0,"0"-25"15,-25 25 1,25-24-16,0-1 31,0 0-15,0 0-1,25 25-15,-25-25 16,25 25-16,0-25 16,-1 1-16,26 24 15,-25 0-15,0-25 16,24 25-16,-24-25 0,0 25 15,24 0-15,-24-25 0,0 25 16,0 0-16,-25 25 16,25 0-16,-25 0 0,0-1 15,0 1 1,-25 0-16,0 0 0,25 0 16,-25 0-16,0-25 15,1 24-15,-1-24 0,25 25 16,-25-25-16,0 25 15,50-25 32,25-25-31,-26 25-16,26-25 0,0 25 16,-26 0-16,26-24 0,-25 24 15,24 0-15,-24 0 16,0 0-16,-25 24 15,25 1 1,-25 0 0,0 0-16,0 0 0,0-1 15,-25 1 1,0 0 0,0 0-16,1-25 15,24 25-15,-50-25 0,25 0 16,0 24-16,1-24 0,-1 25 15,-25-25-15,25 25 16,-24-25-16,24 25 0,-25-25 16</inkml:trace>
  <inkml:trace contextRef="#ctx0" brushRef="#br0" timeOffset="58657.73">17140 5035 0,'25'0'47,"0"0"-32,-25-24-15,25 24 16,0-25-1,-1 25 1,1 0-16,0 0 0,0-25 16,0 25-16,-1 0 0,26-25 15,-25 25-15,24 0 16,-24 0-16,25-25 0,-25 25 16,-1 0-16,1-24 15,0 24-15,0 0 16,0 0-16,0 0 15</inkml:trace>
  <inkml:trace contextRef="#ctx0" brushRef="#br0" timeOffset="58943.62">17264 4911 0,'0'0'16,"0"25"-16,0-50 0,-24 25 15,24-24 1,24-1 0,1 25-16,0-25 15,25 25-15,-26 0 0,26-25 16,-25 25-16,0 0 15,-1 0-15,1-25 0,0 25 16,0 0 0,0 0-16,-1 0 15</inkml:trace>
  <inkml:trace contextRef="#ctx0" brushRef="#br0" timeOffset="59294.13">18058 4663 0,'25'-49'31,"0"49"-16,-25-25 17,25 25-32,-25 25 15,0-1-15,24-24 16,-24 25-16,0 0 0,0 0 16,0 0-16,0 24 15,0-24-15,0 0 0,0 25 16,0-26-16,25 1 15,-25 0-15,0 0 0,25-25 16,-25 25-16</inkml:trace>
  <inkml:trace contextRef="#ctx0" brushRef="#br0" timeOffset="59607.23">18480 4589 0,'25'0'15,"-50"-25"-15,50 0 32,-1 50-1,-24 0-31,25 0 0,-25-1 15,0 1-15,0 25 0,0-25 16,0-1-16,0 1 16,25 0-16,-25 0 0,25 0 15,-25 0-15,0-1 16</inkml:trace>
  <inkml:trace contextRef="#ctx0" brushRef="#br0" timeOffset="59941.9">18877 4539 0,'0'0'0,"0"-25"0,0 1 15,25-1 1,-1 0 31,-24 50-47,0 0 0,0-1 16,0 1-16,0 0 15,0 25-15,-24-26 0,24 26 16,-25 0-16,25-1 15,0-24-15,0 25 0,-25-25 16,25-1-16,25 1 0,-25 0 16,0 0-1</inkml:trace>
  <inkml:trace contextRef="#ctx0" brushRef="#br0" timeOffset="60305.04">19522 4812 0,'0'-25'32,"24"25"-17,1 0-15,0 0 16,0 0-16,0 0 0,-1-25 15,1 25 1,0 0-16,0 0 0</inkml:trace>
  <inkml:trace contextRef="#ctx0" brushRef="#br0" timeOffset="60543.21">19348 4738 0,'-25'0'15,"50"0"-15,-75-25 16,75 0 0,0 25-16,25-25 15,-26 25-15,26-25 0,0 25 16,-26 0-16,26 0 15,0-24-15,-26 24 0,1 0 16,0 0-16</inkml:trace>
  <inkml:trace contextRef="#ctx0" brushRef="#br0" timeOffset="60941.54">19993 4490 0,'0'0'15,"-25"24"-15,25-48 32,50 24-32,-1 0 15,1-25-15,0 25 16,-1 0-16,1-25 0,-1 25 15,1 0-15,0 0 16,-26-25-16,26 25 0,-25 0 16,0 0-16,-1 0 31,-24 25-31,0 0 16,-24 0-16,-1-25 0,25 24 15,-25 1-15,0 25 16,25-25-16,-25-1 0,25 26 15,0 0-15,-24-26 16,24 26-16,0-25 0,0 0 16,0 24-16,0-24 15</inkml:trace>
  <inkml:trace contextRef="#ctx0" brushRef="#br0" timeOffset="62722.28">16744 5755 0,'0'0'0,"0"-25"15,0 0-15,0 0 0,-25 0 16,25 1-16,0-1 15,-25 25-15,25-25 0,-25 25 16,25-25-16,-25 0 16,0 25-1,1 0 1,-1 0-16,0 0 0,0 0 16,0 25-16,-24 0 0,24-25 15,0 25-15,0 0 16,25-1-16,-24-24 0,24 25 15,0 0-15,-25 0 16,74 0-16,-24-1 16,25-24-16,24 25 15,1-25-15,24 0 0,-25-25 16,1 1-16,24-1 0,-25 0 16,-24 0-16,0 0 15,-1 1-15,-24 24 0,0-25 16,-25 0-16,0 0 0,0 0 15,-50 1 1,25 24-16,-24 0 0,-1-25 16,1 25-16,-1 0 0,25 0 15,-24 0-15,-26 0 0,50 25 16,-24-25-16,24 24 0</inkml:trace>
  <inkml:trace contextRef="#ctx0" brushRef="#br0" timeOffset="63305.2">17934 5730 0,'0'0'16,"-25"-50"-1,50 50 32,0 0-47,0-25 16,0 25-16,24 0 15,-24 0-15,0 0 16,0 0-16</inkml:trace>
  <inkml:trace contextRef="#ctx0" brushRef="#br0" timeOffset="63528.58">17934 5631 0,'0'0'0,"0"-25"16,0 0-16,-25 25 0,50-25 31,0 0-31,0 25 0,0 0 16,-1-24-16,26 24 0,-25 0 15,0 0-15</inkml:trace>
  <inkml:trace contextRef="#ctx0" brushRef="#br0" timeOffset="64466.19">18554 5482 0,'0'-25'0,"0"0"31,0 0-31,-25 25 31,1 0-15,-1 0-1,0 25-15,0-25 16,25 25-16,-25-25 0,25 25 16,-24 0-16,24-1 15,0 1 1,0 0-16,24-25 0,1 25 15,0-25 1,0 0-16,0 0 0,-1 0 16,26-25-16,-25 25 0,0-25 15,-1 0-15,1 25 16,0-24-16,-25-1 0,25 25 16,-25-25-16,25 25 15,-25-25-15,0 0 0,-25 25 16,0-24-16,0 24 15,-24 0-15,24 0 16,-25 0-16,25 0 0,1 0 16,-1 0-16,25 24 31</inkml:trace>
  <inkml:trace contextRef="#ctx0" brushRef="#br0" timeOffset="64869.51">18852 5383 0,'0'0'0,"-25"0"63,25 24-63,-25 1 15,25 0-15,-25 0 0,25 0 16,0-1 0,25 1-1,0-25 1,0 0-16,0 0 0,0-25 16,-1 25-16,1-24 15,-25-1-15,25 0 16,0 0-16,-25 0 15,-25 25 1,0-24-16,0 24 0,-24-25 16,24 25-1,0 0-15,0 0 16,0 25-16</inkml:trace>
  <inkml:trace contextRef="#ctx0" brushRef="#br0" timeOffset="65271.26">19100 5383 0,'25'0'15,"-50"0"1,0 0-16,0 0 16,25 24-1,-24-24-15,24 25 16,0 0 0,24-25-16,-24 25 0,25-25 15,0 25-15,0-25 16,0 0-16,-1 0 15,1-25 1,-25 0 0,0 0-16,0 0 15,-25 25-15,1-24 0,-1 24 16,0-25 0,0 25-16,0 0 15</inkml:trace>
  <inkml:trace contextRef="#ctx0" brushRef="#br0" timeOffset="65490.12">19472 5407 0,'25'25'16,"-25"-50"-1,25 25 1,-1-24 0,1 24-1,0-25-15,0 25 0,0 0 16,-1 0-16,1 0 16,0 0-1</inkml:trace>
  <inkml:trace contextRef="#ctx0" brushRef="#br0" timeOffset="65684.06">19447 5358 0,'-25'0'15,"50"-25"-15,0 25 16,0 0-16,24-25 15,-24 25-15,0 0 0,0-25 16,24 25-16,-24 0 16,25 0-16</inkml:trace>
  <inkml:trace contextRef="#ctx0" brushRef="#br0" timeOffset="66156.07">20464 5184 0,'-49'-25'32,"24"1"-32,0 24 15,0 0-15,0 0 16,25 24-16,-24-24 0,-1 25 15,0-25 1,25 25-16,-25-25 0,25 25 16,0 0-16,-25-25 0,25 24 15,0 1-15,-24 0 16,24 0-16,0 0 0,0-1 16,0 1-16,24 0 15,1-25-15,0 0 16,0 0-16,24 0 0,1 0 15,-25 0-15,24-25 16,-24 25-16,25-25 0,-25 25 16,24-24-16,-24-1 15,0 0-15,-25 0 0,0 0 16,0 1-16,0-1 16,-25 0-16,0 0 0,0 25 15,1-25-15,-26 25 0,25 0 16,0-24-16,-24 24 15,-1 0-15,1 24 0</inkml:trace>
  <inkml:trace contextRef="#ctx0" brushRef="#br1" timeOffset="103404.02">7938 14784 0,'25'-25'0,"-25"0"16,0 0 0,24 0-1,1 1 1,-25-1 0,0 0 46,-25 0-46,1 25-1,-1 0-15,0 25 16,-25-25-16,26 0 16,-1 25-16,0 0 0,0-1 15,0 1-15,-24 0 0,24 25 16,0-26-16,0 1 15,25 25-15,0-25 0,0-1 16,0 26-16,0-25 16,25 0-16,0-25 0,25 24 15,-1-24-15,-24 0 0,25 0 16,-1 0-16,1-24 16,-1-1-16,1 0 0,-25-25 15,0 26-15,-1-1 16,26 0-16,-50-25 0,25 26 15,-25-1-15,0 0 0,0 0 16,0 0-16,-25 1 16,0-1-16,-24 25 0,-1-25 15,25 25-15,-24 0 0,-1 0 16,0 25-16,26-25 16,-26 25-16,25-25 0,0 24 15,1 1-15,-1-25 16,25 25-16,-25 0 0,25 24 15,0-24-15</inkml:trace>
  <inkml:trace contextRef="#ctx0" brushRef="#br1" timeOffset="103843.81">7987 15379 0,'0'0'0,"-24"25"0,-1-25 16,0 0-16,0-25 15,0 25-15,1 0 0,24 50 16,-25-26-16,25 1 16,0 0-16,0 0 0,0 0 15,0 24-15,0-24 0,0 25 16,25-1-16,-1-24 15,1 0-15,0-25 16,0 0-16,0 0 0,-1 0 16,1-25-16,0 0 15,0 0-15,0 1 0,-1-26 16,-24 25-16,0 0 16,0 1-16,0-26 0,-24 25 15,-1 0-15,25 1 16,-25-1-16,-25 0 0,26 0 15,-26 0-15,25 25 0,0 0 16,25-25-16,-24 25 16,-1 0-16,0 25 15,25 0 1,0 0-16</inkml:trace>
  <inkml:trace contextRef="#ctx0" brushRef="#br1" timeOffset="104335.67">8136 16222 0,'-25'-25'15,"1"25"1,-1-24-16,0 24 16,25 24-16,-25 1 15,25 0-15,-25 0 16,1 24-16,24-24 0,0 25 16,-25 0-16,25-1 15,0-24-15,0 0 0,0 0 0,0 24 16,25-24-16,-1 25 0,1-26 15,25 1-15,-1-25 16,1 0-16,0 0 0,-1 0 16,1-25-16,-25 1 0,24 24 15,-24-25-15,0 0 0,25-25 0,-1 1 16,-24 24-16,0-25 16,0 26-16,-25-26 0,0 25 15,0 0-15,-25 0 0,0-24 16,-25 49-16,26-25 15,-26 0-15,0 25 0,26-25 16,-26 25-16,25 25 0,-24-25 16,24 25-16,0-25 15,0 25-15,0 0 16</inkml:trace>
  <inkml:trace contextRef="#ctx0" brushRef="#br1" timeOffset="106815.67">18877 13271 0,'0'-75'16,"0"50"0,0 0-16,0 1 15,0-1-15,0 0 16,-25 25-16,0 0 16,25-25-1,-25 25-15,0 0 16,1 25-1,-1-25-15,0 25 0,0 0 16,-24-1-16,24 26 16,0-25-16,0 25 0,25-1 15,-25 1-15,25-25 0,0-1 16,-24 26-16,24-25 16,24-25-16,1 25 0,0-25 15,25 24-15,-26-24 16,1 0-16,25 25 0,-25-25 15,-1-25-15,26 25 0,0-24 16,-25 24-16,-25-25 16,24 25-16,1-25 0,-25 0 15,0 0-15,0 1 16,0-1-16,0 0 0,0 0 16,-25 0-16,1 1 0,-1-1 15,0 0-15,0 0 16,-25 0-16,26 25 0,-1-25 15,0 25-15,0-24 16,0 24-16,1 0 16,-1 24-16,0 1 0</inkml:trace>
  <inkml:trace contextRef="#ctx0" brushRef="#br1" timeOffset="108079.77">7020 15032 0,'0'0'0,"0"-25"16,0 0 0,0 0-1,0 0-15,0 1 16,0-1-16,0 0 15,25 0-15,-25 0 0,-25 25 47,0 25-47,-24 25 16,24-1-16,0 26 0,-25-1 16,50-24-16,-24 24 0,24-24 15,-25-1-15,25-24 16,0 0-16,25 0 0,-1-25 15,26 0-15,0 0 0,-26 0 16,26-25-16,0 0 16,-1 0-16,-24-24 0,0-1 15,25 25-15,-26-24 16,-24 24-16,0 0 0,0 0 16,-24 1-16,-1-1 15,0 25-15,0 0 16,-25 0-16,26 0 0,-26 25 15,25-25-15,0 24 16,-24-24-16,49 50 0,-25-25 16,0 24-16,25-24 15,0 25-15,0-1 0</inkml:trace>
  <inkml:trace contextRef="#ctx0" brushRef="#br1" timeOffset="108469.72">7491 15701 0,'0'0'0,"25"0"0,-99 0 15,24-24-15,-24 24 0,24 0 16,1 0-16,-1 24 16,25-24-16,-25 25 0,26 0 15,-26 0-15,25 24 0,0 1 16,25-25-16,-24 24 15,24 1-15,0-25 0,0 0 16,24-1-16,1-24 16,25 25-16,-25-25 0,24 0 15,-24 0-15,0-25 0,25 1 16,-26-26-16,-24 25 16,25 0-16,-25 1 15,0-1-15,-25 0 16,1 25-16,-1 0 0,-25-25 15,25 25-15,0 0 16,1 0-16,-1 0 0,0 0 16,0 25-16,25 0 0,-25 0 15,25 24-15,0-24 16,0 25-16,25-1 0</inkml:trace>
  <inkml:trace contextRef="#ctx0" brushRef="#br1" timeOffset="108680.01">7541 16594 0,'0'0'0,"0"25"0,-25 0 15,25 0 1,-25 24-16,25 1 0,0 0 16,0-26-16,0 1 0,25 25 15,0-1-15,0 26 0,0-26 16,-1 1-16,1 0 0,0-1 15,0-24-15,-25 25 16,25-26-16,-25 1 0,24-25 16</inkml:trace>
  <inkml:trace contextRef="#ctx0" brushRef="#br1" timeOffset="109948.67">19546 14784 0,'0'0'0,"0"-25"0,0 0 15,25 25-15,-25-25 16,25 25 15,-25 50-15,-25-25-16,25-1 0,0 1 15,-25-25-15,25 25 16,0 0-16,0 0 0,0-1 16,0 1-1,25-25-15,0 25 16,0-25-16,0 0 16,24-25-16,1 0 15,-1 1-15,1-1 0,0 0 16,-1 0-16,-24 25 0,25-25 15,24 1-15,-49-1 0,49 0 16,-49 0-16,0 25 0,0-25 0,49 1 16,-24-1-16,-25 0 0,24 0 15</inkml:trace>
  <inkml:trace contextRef="#ctx0" brushRef="#br1" timeOffset="110527.8">9277 16793 0,'-149'-99'31,"298"198"-31,-298-223 0,174 99 0</inkml:trace>
  <inkml:trace contextRef="#ctx0" brushRef="#br1" timeOffset="115936.91">15057 15925 0,'0'0'0,"-25"-25"0,0 0 31,25 0 16,25 25 31,0 0-78,0 0 16,-1 0-16,1 0 16,0 0-16,0 0 0,24 0 15,1 0-15,-25 0 0,24 0 16,1 0-16,-25 0 16,24-25-16,1 25 0,-25 0 15,0 0-15,24 0 0,-24 0 16,25 0-16,-25 0 15,-1 0-15,1 0 0,0 0 16,0 0-16,24 0 16,-24 0-16,0 0 0,0 0 15,0 0-15,24 0 0,-24 0 16,0 25-16,24-25 16,-24 0-16,0 0 0,0 0 15,0 0-15,-1 0 16,1 0-16,0 0 0,0 0 15,0 0 1,-1 0-16,1 0 16,0 0-1,0-25-15,0 25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6T05:03:13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16371 12725 0</inkml:trace>
  <inkml:trace contextRef="#ctx0" brushRef="#br0" timeOffset="2456.09">17909 14635 0</inkml:trace>
  <inkml:trace contextRef="#ctx0" brushRef="#br0" timeOffset="8081">16371 12700 0</inkml:trace>
  <inkml:trace contextRef="#ctx0" brushRef="#br0" timeOffset="10841.83">18058 15751 0</inkml:trace>
  <inkml:trace contextRef="#ctx0" brushRef="#br0" timeOffset="61663.14">18902 7218 0,'49'0'31,"-24"0"-31,25 0 16,49 0-16,-25 0 16,100-25-16,24 1 15,50-1-15,-24 0 16,73 0-16,26 0 15,-26 25-15,51 0 16,-1 0-16,-50 0 16,-24 0-16,-74 0 15,24 0-15,-25 0 16,26 0-16,-26 0 16,-24 0-16,-75 0 15,-49 0-15,24-24 16,-49 24-16,0 0 15,24 0-15,-24 0 16,0 0 0,0 0-16,-1 0 78,-73-50-31</inkml:trace>
  <inkml:trace contextRef="#ctx0" brushRef="#br0" timeOffset="63160.04">18232 3249 0,'25'25'16,"24"-25"-1,26 0-15,-26 0 16,50 0-16,75 0 16,25 0-16,-1-25 15,25 1-15,25 24 16,-25 0-16,-24 0 15,-1 0-15,26 0 16,48 0-16,-48 0 16,-51 0-16,-49 0 15,-49 0-15,-26 0 16,1 0-16,24 0 16,-24 0-1,0 0-15,-26 0 16,1 0-16,25 0 15,-25 0-15,99-25 16,24 25-16,-73 0 16,24 0-16,25 0 15,25 0-15,-50 0 16,0 0-16,-24 0 16,-1 0-16,25-25 15,1 25-15,-51 0 16,51-25-16,-76 25 15,26 0-15,24 0 16,-24 0-16,49 0 16,75 0-16,-25 0 15,49 0-15,-24 0 16,-75 0-16,-49 0 16,-26 0-16</inkml:trace>
  <inkml:trace contextRef="#ctx0" brushRef="#br0" timeOffset="80524.28">17388 2406 0,'25'-25'31,"0"25"-15,0 0-16,-25 25 16,25-25-16,-25 25 15,24 0 1,1-1-16,0-24 47,-25 25-47,25-25 15,74 0 1,0 0-16,-49 0 16,0-25-16,74-49 15,-50 49-15,25-24 16,50-26-16,0 1 16,-25 24-16,0 1 15,0-1-15,50-49 16,-1 24-16,1 26 15,-1-1-15,1 1 16,0-1-16,-50 25 16,-99 25-1,-1-25 1</inkml:trace>
  <inkml:trace contextRef="#ctx0" brushRef="#br0" timeOffset="86224.76">14536 8905 0,'25'0'0,"-50"0"31,25-25 78</inkml:trace>
  <inkml:trace contextRef="#ctx0" brushRef="#br0" timeOffset="88205.34">17215 3324 0,'0'0'0,"0"-25"31,0 0-15,25 25-16,-1 0 46,-24 25-30,25 0-16,-25 0 16,0-1-16,25 1 15,-25 0-15,0 0 16,25 0-16,0-25 31,24-25-31,-24 0 16,25 0-16,-26 0 0,26 1 15,-25-1-15,99-50 0,-25 26 16,-24 24-16,-26-25 0,75-24 0,-49 49 16,73-49-16,-24-25 15,25 24-15,-99 26 0,173-51 16,-99 26-16,-49 49 0,-26 0 16,75-49-16,-74 49 0,49-25 0,-25 26 15,1-1-15,-1 0 16,-24 0-16,-1 25 0,1-25 15,-25 25-15,0 0 16</inkml:trace>
  <inkml:trace contextRef="#ctx0" brushRef="#br0" timeOffset="96571.64">20191 2009 0,'-24'0'15,"24"25"17,0-50-17,0 0 16,0 50 16,0 25-47,0-25 16,0-1-16,0 26 16,0 0-16,0-26 0,0 1 0,0 0 15,0 0-15,0 0 0,0 24 16,0 1-16,0-25 0,24 24 15,-24-24-15,25 0 0,-25 0 16,25-1-16,-25 1 16,-25-25 15</inkml:trace>
  <inkml:trace contextRef="#ctx0" brushRef="#br0" timeOffset="96961.12">20117 1935 0,'0'0'0,"0"-25"0,0 0 16,25-24-16,-25 24 0,25 0 15,-1 0-15,1 25 16,0-25-16,0 25 0,0 0 16,24-24-16,-24 24 15,0 0-15,0 0 0,-1 0 16,1 0-16,0 0 0,0 24 16,0 1-1,-1 0-15,-24 0 0,25 0 16,-25 24-16,0-24 15,0 25-15,-25-26 16,1 1-16,-1 0 0,0 0 16,0 0-16,-24-1 15,24 1-15,0 0 0,0-25 16,0 25-16</inkml:trace>
  <inkml:trace contextRef="#ctx0" brushRef="#br0" timeOffset="97722.07">20762 1836 0,'25'0'31,"-50"24"-31,0 1 16,25 0 0,-25 0-16,25 24 0,-25 1 15,1-25-15,24 24 0,-25-24 16,0 25-16,25-1 16,0-24-16,-25 25 0,25-25 15,0-1-15,25-24 16,0 0-1,-25-24 1,0-1-16,25 0 16,-25 0-16,-25 0 15,0 1-15,0-1 16,0 25 0,25-25-16,-24 25 31,48 0-16,1 0-15,0 0 16,0-25-16,24 25 0,-24-25 16,25 25-16,-25-24 15,-1-1-15,1 25 0,25-25 16,-25 25-16,-25-25 16,25 25-16,-25-25 0,-25 25 31,0 0-16,25 25-15,-25-25 0,25 25 16,0 0-16,-25 0 16,25-1-16,0 1 0,0 0 15,25 0 1,0-25 0,0 0-16,0 0 0,-1-25 15,1 0-15,0 0 16,-25 1-1,0-1-15,0 0 16,-25 25 0,0 0-16,1-25 0,-1 25 15,0 0-15,0 25 16</inkml:trace>
  <inkml:trace contextRef="#ctx0" brushRef="#br0" timeOffset="98141.97">21159 1687 0,'0'0'16,"25"-25"-16,-25 0 15,-25 0 48,25 50-48,25 0-15,-25 0 0,24 0 16,-24-1-16,25 26 0,-25 0 16,25-1-16,0 1 15,-25-1-15,25 1 0,-1-25 16,-24 24-16,25 1 0,0-25 15,-25 0-15</inkml:trace>
  <inkml:trace contextRef="#ctx0" brushRef="#br0" timeOffset="99160.38">21283 2059 0,'-25'0'16,"0"0"0,75-25-1,-25 25-15,24-25 16,-24 0-16,25 1 0,-26-1 16,26 0-16,0 0 15,-26 25-15,1-25 0,0 1 16,0-1-16,-25 0 15,0 0-15,0 0 16,-25 25-16,0-24 16,-24 24-16,24 0 15,0 0-15,0 24 0,25 1 16,-25 0-16,25 0 0,0 0 16,-24-1-16,24 1 15,24 0-15,-24 0 0,25 0 16,0-25-16,0 0 0,0 0 15,-1 0 1,1 0-16,0 0 0,0-25 16,0 25-16,-1-25 15,-24 0-15,25 25 0,-25-49 16,0 24-16,25 0 0,-25 0 16,0 0-1,0 50 32,0 0-31,25 0-1,0 0 1,-1-25-16,1 0 16,0-25-1,0 25-15,-25-25 0,25 25 16,-25-25-16,24 0 15,-24 1-15,0-1 0,0 0 16,0 0 0,0 0-16,0 50 47,-24-25-32,24 25-15,0 0 16,24 0-1,1-25 1,0 0-16,0 0 16,0-25-16,0 0 0,-1 25 15,1-25-15,0 0 16,-25 0 0,25 1-16,-25-1 15,-25 25-15,25-25 16,0 50 46,25-25-62,0 25 16,-1-25-16,1 24 16,-25 1-1,25-25-15,-25 25 16,0 0-1,-25 0 1,0 0-16,1-25 0</inkml:trace>
  <inkml:trace contextRef="#ctx0" brushRef="#br0" timeOffset="99678.22">20911 2654 0,'0'0'15,"-25"0"-15,50 0 32,0-25-32,49 0 15,-24 1-15,-26-1 0,51 0 0,24-25 16,-49 26-16,-1-1 0,50-25 16,1 1-16,-76 24 0,51 0 0,49-49 15,-75 49-15,51-25 0,24-24 16,-75 74-16,75-50 15,-74 25-15,-25 1 16,0 24-16,-1-25 0</inkml:trace>
  <inkml:trace contextRef="#ctx0" brushRef="#br0" timeOffset="-107928.93">20340 3001 0,'25'0'78,"-25"25"1,0 0-79,0 0 0,0 0 15,0-1-15,0 1 0,0 0 16,0 0-16,0 0 0,25-1 15,0 1-15,-1-25 16,1 0-16,0 25 16,0-25-16,24-25 0,1 25 15,74-49-15,-50 24 16,100-50-16,-50 26 16,50-26-16,-25 26 15,99-26-15,-100 1 16,-48 49-16,-51 25 15,100-25-15,-99 25 16,-1-24-16,1 24 16,-25 0-16,-25 24 15,25 1-15</inkml:trace>
  <inkml:trace contextRef="#ctx0" brushRef="#br0" timeOffset="-102653.34">18753 3671 0,'0'-25'47,"24"50"31,-24 0-47,0 0-15,25 0-1,-25-1 1,0 1 0,0 0 31,25-25-47,0 0 15,0 0-15,0-25 0,-1 0 16,1 25-16,-25-24 0,25-1 15,0 0-15,0 25 16,-1-25-16,51 0 16,-50 0-16,-1 25 0,1-24 15,0 24-15,0-25 16,0 25-16,-1 0 16</inkml:trace>
  <inkml:trace contextRef="#ctx0" brushRef="#br0" timeOffset="-96389.2">19150 6598 0,'0'-25'15,"24"25"17,1 0 61,-25 25-77,0 0-16,-25 0 0,25-1 16,0 1-16,0 0 15,0 0 1,0 0-16,0-1 16,25-24-16,0 0 15,0 0 1,24 0-16,-24-24 15,25-1-15,-25 0 0,24 0 16,1 0-16,-1 1 0,1-1 16,0 0-16,-1 0 15,1 0-15,-1 1 0,-24-1 16,0 25-16,0 0 16,-25-25-16,25 25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6T05:09:15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2158 12923 0</inkml:trace>
  <inkml:trace contextRef="#ctx0" brushRef="#br0" timeOffset="725.82">18058 10889 0</inkml:trace>
  <inkml:trace contextRef="#ctx0" brushRef="#br0" timeOffset="68887.92">13420 12278 0,'0'25'47,"-50"50"-31,50-1-16,-74-24 15,-1 74-15,50 0 16,-49-25-16,49 0 16,-49 0-16,74-74 15,0 25-15,0-26 16,0 26-16,0 0 16,0 24-16,25 1 15,-1-51-15,26 51 16,-25-50-16,0-1 15,-1-24-15,1 25 16,-25 25 15,0-25-15,0 24 0,-25 26-16,25-51 15,-124 100-15,50-74 0,0 0 16,74-26-1,-25 1-15,-25 25 16,50-25 0,-25-1-1,25 26-15,0-25 32,25 24-32,0-24 15,-25 0-15,25 0 16,0 25-16,-1-1 15,1 1-15,-25-1 16,0 1-16,0 24 16,0 26-16,0-51 15,0 26-15,0-26 16,0 26-16,0 24 16,0-25-16,25 25 15,0-24-15,-25-25 16,0-1-16,0-24 15,0 0-15,0 0 16,0-1 0,25 51-16,-1-26 15,-24-24-15,25 50 16,0-51 0,0 1-16,-25 0 15,25-25 1,-1 0 31,76-50-32,-1 1-15,75-50 0</inkml:trace>
  <inkml:trace contextRef="#ctx0" brushRef="#br0" timeOffset="70170.1">21134 5135 0,'0'74'15,"25"25"1,24 25-16,-49-49 16,25-1-16,0-49 15,0 0 1,24-25 31,26-50-47,-26-99 15,51 0-15,-51 1 16,1 24-16,49 24 16,-74 51-16,24-26 15,-24 50-15,0-49 16,0 49-1,0 25 17,-25-25 15,24 25-47</inkml:trace>
  <inkml:trace contextRef="#ctx0" brushRef="#br0" timeOffset="88478.23">5507 6325 0,'25'0'31,"-25"25"-16,0 25 1,49-1-16,-24-24 16,-25 0-16,50 49 15,-25-49 1,-1-25 31,1 0-32,25 0-15,74-50 16,0-24-16,25-75 16,0 50-16,-25 25 15,-75 24-15,1-24 16,24-1-16,1-24 16,24-50-16,-50 75 15,1 24-15,0-24 16,-26 49-16,51-25 15,-50 1-15,24-26 16,1 26 0,24 24-16,-49 0 15,0 0-15,0 0 16</inkml:trace>
  <inkml:trace contextRef="#ctx0" brushRef="#br0" timeOffset="98919.25">4589 10616 0,'0'-24'15,"0"48"-15,-25-48 16,1-1 15,24 0 0,49 25-15,-24-25-16,0 25 16,24-25-16,1 25 0,0 0 15,-1-24-15,1 24 16,-1-25-16,51 0 0,-26 0 15,50-24-15,-74 24 16,49 0-16,-25 0 0,1 0 16,24 25-16,-49-24 15,49-1 1,25 25-16,-99 0 16,24 0-16,1 0 15,24 25-15,-49-25 16,0 0-1,0 0-15,0 0 0,-1 0 0,1 0 16,0 24-16,0-24 16,0 0-16,-1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6T05:16:30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20415 10294 0,'0'0'0,"-50"-50"31,25 26 1,0 24-32,1 0 15,24-25 48,24 50-32,1-25-31,0 0 0,25 24 16,-26-24-16,26 0 15,0 0-15,24 0 16,-49 0-16,24 0 0,26 0 0,-26 0 16,1 0-16,0 0 0,-25 0 0,74 0 0,-50 0 15,1 0-15,0 0 0,49 0 16,-25 0-16,1 0 0,-1 25 15,0-25-15,-24 0 0,24 25 16,-24-25-16,0 0 16,-1 0-16,1 25 0,-1-25 15,1 0-15,-25 25 0,25-25 16,-1 24-16,-24-24 16,25 25-16,-26 0 0,1-25 15,25 0-15,-25 25 16,-1-25-16,1 0 0,0 0 15,0 0 1,0 25 0</inkml:trace>
  <inkml:trace contextRef="#ctx0" brushRef="#br0" timeOffset="7911.79">13023 8706 0,'0'0'16,"0"-49"0,0 24 15,0 50 0,0 0-15,0-1-16,0 26 15,25-25-15,-25 0 0,0 24 16,24 1-16,-24-1 16,0-24-16,0 25 0,0 0 15,25-26-15,0 1 0,-25 0 16,0 0-16,25-25 16,-25 25 15,0-50-16,-25 0-15,25 0 0,-25 25 16,25-25-16,0 1 16,0-26-16,0 25 0,-25-25 15,25 26-15,0-26 16,0 25-16,-24 0 0,24-24 16,0 24-16,0 0 15,-25 0-15,25 1 16,0 48 46,0 1-62,0 25 16,0-25-16,-25 24 0,25-24 16,0 0-16,0 0 0,25 24 15,-25-24-15,0 0 0,0 0 16,0 0-1,0-50 32,0 0-47,0 0 0,0-25 16,0 1-16,0 24 16,0-25-16,0 26 0,-25-26 15,25 0-15,0 26 16,0-1-16,-25 50 31,25-1-15,-25 26-16,25 0 0,0-26 15,-24 26-15,24-25 0,0 0 16,24 24-16,-24-24 16,0 0-16,25 0 0,-25 0 31,25-25-31</inkml:trace>
  <inkml:trace contextRef="#ctx0" brushRef="#br0" timeOffset="9860.89">16545 9079 0,'0'-25'31,"0"0"1,0 0 46,25 50-63,-25 0 1,0 0 0,0-1-16,0 1 15,-25 0-15,25 0 16,0 0-16,0-1 16,0 1-16,0 0 15,0 0 1,0 0 46,0-50-62,0 0 16,0 0-16,0 0 16,0 1-16,0-1 0,0 0 15,0 0-15,0 0 16,25 1-16,-25-1 15,0 0-15,0 0 16,0 0-16,0 0 16,0 1 62,0 48-63,0 1-15,0 0 16,0 0 0,0 0-16,0 0 15,0-1 1,0-48 46,0-1-46,0 0 0,0 0-16,0 0 0,0 0 15,0 1-15,0-1 16,0 0-16,0 0 16,0 0-16,0 1 15,0-1 16,0 50 1,0-1-17,-25 1 1,25 0-16,0 0 0,0 0 16,0-1-16,0 1 15,-25-25-15,25 25 0,0 0 16,0 0-16,0 0 15</inkml:trace>
  <inkml:trace contextRef="#ctx0" brushRef="#br0" timeOffset="12393.07">11981 4341 0,'0'0'0,"0"-25"16,0 0-16,-25 25 0,0-49 31,25 24-31,0 0 16,0 0-16,0 0 15,0 1 17,0 48-17,0 1 1,0 0-16,0 25 0,0-1 15,25-24-15,-25 25 16,0-1-16,25 1 0,-25 24 16,0-24-16,25-1 0,-25 1 15,0 0-15,0-26 16,25 1-16,-25 0 0,0-75 47,0 26-32,0-26-15,-25 0 16,25 1-16,0 24 0,-25-49 16,25 24-16,-25 0 15,0 1-15,25-1 0,-24 1 16,24 24-16,0-25 0,0 25 16,-25 1-16,25-1 15,-25 0-15,0 0 31,25 50-31,0 0 16,0 0-16,-25-1 0,25 26 16,0-25-16,0 0 0,0-1 15,0 1-15,25 25 0,-25-1 16,25-24-16,0 25 16,-25-25-16,49 49 15,1-49-15</inkml:trace>
  <inkml:trace contextRef="#ctx0" brushRef="#br0" timeOffset="13669.94">15776 4118 0,'-25'0'0,"-49"-25"15,49 50 1,-25-25-16,26 0 16,-1 24-16,0 1 0,0-25 15,0 25-15,1 0 0,-1 0 16,25-1-16,-25 1 16,0 0-16,25 0 0,-25 24 15,25-24-15,0 0 16,0 0-16,0 0 0,0 24 15,25-24-15,0 0 0,0 0 16,0-25-16,-1 24 16,26-24-16,-25 0 0,24 0 0,-24 0 15,0 0-15,50 0 0,-26-24 16,1 24-16,-1-25 16,1 0-16,0 0 0,-26 0 15,26 25-15,-25-24 16,0-1-16,-1 0 0,-24-25 15,25 26-15,-25-1 0,0-25 16,0 25-16,0 1 0,0-1 16,0 0-16,-25-25 0,25 26 15,-24-1-15,-1 0 16,0 25-16,0-25 16,-24 25-16,24 0 0,-25 0 15,1 0-15,-1 0 0,25 0 16,-24 25-16,-1 0 15,0 0-15</inkml:trace>
  <inkml:trace contextRef="#ctx0" brushRef="#br0" timeOffset="19526.99">10939 6052 0,'0'0'0,"0"-24"31,0-1 47</inkml:trace>
  <inkml:trace contextRef="#ctx0" brushRef="#br0" timeOffset="20893.05">11014 5953 0,'0'0'15,"0"-49"1,0 24-16,0 0 16,0 0-1,0 0 1,0 0-16,-25 25 15,0-24 1,0 24 0,0 0-16,1 0 15,-1 24 1,-25-24-16,25 25 0,1-25 16,-1 25-16,-25 0 15,25-25-15,-24 25 0,24 0 16,-25-1-16,26-24 0,-1 25 15,25 0-15,-25 0 16,25 0-16,0-1 0,-25 1 16,25 0-16,-25-25 15,25 25-15,0 0 0,25-25 16,0 24-16,0 1 16,24-25-16,-24 25 15,25-25-15,-25 0 0,24 25 16,1-25-16,-1-25 0,1 25 15,0-25-15,-1 0 16,1 1-16,-1-1 0,1 25 16,0-25-16,-26 0 15,1 0-15,0 25 16,0-24-16,-25-1 16,25 0-16,-25 0 15,0 0-15,-25 1 16,0-1-1,0 0-15,0 0 16,-24 25-16,24 0 16,0 0-16,-24 0 0,24 0 15,-25 0-15,1 25 16,24-25-16,-25 25 0,1 0 16,24-25-16,0 24 0,0-24 15,0 25-15</inkml:trace>
  <inkml:trace contextRef="#ctx0" brushRef="#br0" timeOffset="22979.93">15354 6052 0,'-24'-24'15,"-1"-26"1,0 25-16,25 0 0,0 50 78,0 0-78,0 0 16,0 24-16,0-24 15,0 0-15,0 0 0,0 0 0,0-1 16,0 26-16,0-25 0,-25 24 16,25-24-16,0 0 15,0 0-15,-25-25 0,25 25 16,0-50 46,-24 25-62,24-25 0,0 0 16,0-24-16,0 24 16,0 0-16,0-25 15,0 26-15,0-1 0,0 0 0,0-25 16,0 26-16,0-1 16,0 0-16,-25 0 15,25 50 16,0 0-15,0 0-16,0-1 16,0 1-16,0 0 0,0 0 15,0 24-15,0-24 16,0 0-16,0 0 16,0-50 30,0 0-30,0 0-16,0 1 0,25-1 16,-25 0-16,0 0 15,0 0-15,0 1 0,0-1 16,0 0-16,-25 50 47,25 0-47,-25-25 0,25 24 15,0 1-15,-25 0 16,25 0-16,0 0 0,0-1 16,0 1-16,0 0 15,25 0-15,0 0 16</inkml:trace>
  <inkml:trace contextRef="#ctx0" brushRef="#br0" timeOffset="25187.69">15975 10220 0,'-25'0'0,"25"-25"31,0 0-16,0 0 48,0 50-32,0 0-31,0 0 0,0-1 16,0 1-16,0 25 15,0-25-15,0 24 0,0-24 16,0 0-16,0 24 0,-25 1 16,25-25-16,0 0 0,0-1 15,0 1-15,0 0 16,0-50 15,0 0-31,0 1 16,0-1-16,0 0 0,0 0 15,0-24-15,0 24 0,0-25 16,0 1-16,25 24 16,-25-25-16,0 25 15,25 1-15,-25-1 0,0 0 0,0 0 16,0 50 31,0 0-47,0 0 15,-25-1-15,25 1 0,0 25 16,0-25-16,0 24 0,0-24 16,0 0-16,0 0 0,0-1 0,0 1 15,0 0 1,-25-25 0,50 0-16,-25-25 15,25 0-15,-25 1 16,24-1-16,-24-25 0,25 25 15,0-24-15,-25 24 16,0 0-16,0 0 0,-25 50 47,0 0-47,25 0 0,-24 24 16,24 1-16,0-25 15,-25 24-15,25 1 0,0-25 16,0 0-16,0-1 15,25 26-15,-25-25 0,24-25 16,-24 25-16</inkml:trace>
  <inkml:trace contextRef="#ctx0" brushRef="#br0" timeOffset="26421.6">18753 9029 0,'0'0'0,"0"-25"16,0 0-1,0 0-15,-25 25 16,25-24-16,0-1 63,-25 74-48,25-24-15,0 25 16,0-25-16,-25 0 0,25 24 15,0-24-15,-25 25 16,25-26-16,0 26 0,0-25 16,-24 0-16,24-1 15,0-48 17,24-1-32,-24 0 15,0 0-15,0-24 16,25 24-16,-25-25 15,0 25-15,25-24 0,-25-1 16,0 0-16,25 1 0,-25 24 16,25-25-16,-25 26 15,0-26-15,24 25 16,-24 50 15,0 0-31,0 24 16,0-24-16,-24 0 15,24 25-15,0-26 0,-25 1 16,25 25-16,0-25 0,0 0 16,0-1-1,0-48 17,0-1-32,0 0 15,0 0-15,0 0 16,25-24-16,-25 24 15,24 0-15</inkml:trace>
  <inkml:trace contextRef="#ctx0" brushRef="#br0" timeOffset="29843.41">12229 9277 0,'0'-25'62,"-25"25"-46,0 0-1,1 25 1,24 0 0,-25-25-16,25 25 15,-25-25-15,0 24 16,25 1-16,-25 0 15,25 0 1,25 0 0,0-25-1,0 24 1,0-24-16,-25-24 16,24 24-16,1 0 15,0-25-15,-25 0 16,25 25-16,-25-25 0,25 0 15,-25 1 1,24-1 0,-48 25-16,24-25 15,-25 25-15,0-25 16,0 25-16,0 0 16,1 0-1,-1 0-15,0 0 16,0 25-16,0 0 15,25 0 1,0-1-16,0 1 16,0 0-16,0 0 15,0 0-15,25-1 16,0-24-16,0 0 16,-25-24-1,25-1 1,-25 0-16,24 0 15,-24 0 1</inkml:trace>
  <inkml:trace contextRef="#ctx0" brushRef="#br0" timeOffset="31037.8">11162 11807 0,'0'0'0,"25"-25"0,-25 0 31,0 1-16,-25 24 1,1 0 0,-1 0-1,25 24-15,-25-24 16,25 25 0,0 0-1,-25 0-15,25 0 16,0-1-16,25 1 31,0-50 0,-25 1-31,0-1 16,0 0 0,0 0-1,0 0-15,-25 25 16,25-24-16,-25 24 31,0 24-31,25 1 16,-24-25-16,24 25 15,0 0-15,0 0 16,24-1 0,1-24-16,0 0 0,0 0 15,24-24-15,-24-1 16,0 0-1,-25 0-15,25 25 16,-25-25-16,0 1 16,0-1-1,-25 25-15,0-25 0,0 25 16,1 0 0,-1 25-1,25 0 1</inkml:trace>
  <inkml:trace contextRef="#ctx0" brushRef="#br0" timeOffset="32337.54">15429 7838 0,'-25'0'0,"0"0"47,25 25-47,0 0 15,-25-25-15,25 25 16,-24-25-16,-1 0 16,25 24-16,-25-24 15,0 0-15,25-24 32,-25 24-17,1-25 1,-1 25 15,0 0-31,25 25 16,0-1-16,-25-24 15,25 25-15,0 0 0,0 0 16,-25 0-16,25 0 16,25-1-16,0-24 15,-25 25-15,25-25 16,0 0-16,-1 0 0,1 0 15,0-25-15,0 25 0,0-24 16,-1-1-16,1 0 16,0 0-16,-25 0 15,0 0 1,-25 1-16,0 24 16,1 0-16,-1 0 15,0 0-15,-25 0 16,26 0-16,-1 0 0,25 24 15,-25-24-15,25 25 16,25-25 0,0 0-1</inkml:trace>
  <inkml:trace contextRef="#ctx0" brushRef="#br0" timeOffset="32943.23">16223 7367 0,'0'0'0,"-50"74"31,50-49-31,25 0 15,0-25 1,-1 0-16,1 0 16,0 0-16,0-25 0,0 0 15,-1 25-15,1-24 16,0 24-16,-25-25 0,0 0 16,-25 0 15,0 25-31,1 0 15,-1 25-15,0-25 16,0 25-16,0-25 0</inkml:trace>
  <inkml:trace contextRef="#ctx0" brushRef="#br0" timeOffset="95878.3">2034 4415 0,'-24'0'0,"-1"0"16,0-25 0,25 1 15,-25 24 0,50 0-15,0-25-16,24 25 0,1 0 15,-25 0-15,49 0 0,-49-25 16,25 25-16,-1 0 16,-24 25-16,0-25 0,0 25 15,-1-1-15,-24 26 16,25 0-16,-25-26 0,0 26 16,-49 0-16,24-1 0,0 1 15,-25-25-15,26-1 16,-26 1-16,25 0 0,0 0 15,1-25 1,48 0 0,1 0-16,25-25 0,-1 0 15,26 0-15,-1 1 16,-24-1-16,24 25 0,-24-25 16,-25 25-16,-1 0 0,26 25 15,0 0-15,-26-1 0,-24 1 16,25 0-16,-25 0 0,0 25 15,-25-26-15,1 26 16,-1 0-16,-25-1 0,25-49 0,1 25 16,-26 0-16,25 0 0,0-1 15,-24 1-15,-1-25 0,25 25 0,1 0 16,-51 0-16,26-1 0,-1-24 16,0 0-16,1 25 0</inkml:trace>
  <inkml:trace contextRef="#ctx0" brushRef="#br0" timeOffset="96703.89">3547 4118 0,'0'24'0,"0"-48"16,25-1-16,-25-25 0,0 25 16,0 1-16,-25 24 47,50 49-47,-25-24 0,0 25 15,25-1-15,0 26 16,-25-1-16,25-24 0,-1 24 15,1 0-15,0-24 0,0 24 16,-25-24-16,25 0 16,-1-1-16</inkml:trace>
  <inkml:trace contextRef="#ctx0" brushRef="#br0" timeOffset="97149.73">3572 4539 0,'-25'-25'16,"50"50"-16,-50-74 0,25 24 0,0 0 16,0 0-1,25 25-15,0-25 0,0 1 16,24-1-16,-24 0 16,25 0-16,-1 0 0,1 1 15,0-1-15,-26 25 0,1 0 16,0 0-16,-25-25 15,0 75 1,-25-26-16,0 1 0,1 25 16,-1-25-16,0 24 15,25 1-15,0-25 0,0-1 16,0 1-16,25 0 16,0 0-16,-1-25 0,1 0 15,25-25-15,-25-25 0,24 26 16,-24-1-16,-25 0 15,25 0-15,-25 0 0,25 1 16,-25-1-16,-25 0 16,0 0-16,-24 25 0,24-25 15,-25 25-15,25-24 16,-24 24-16,24 0 0,0 0 16,0 0-16,25 24 15,25-24 1</inkml:trace>
  <inkml:trace contextRef="#ctx0" brushRef="#br0" timeOffset="97621.9">5259 3522 0,'0'-25'0,"0"50"0,25-74 16,-25 24-16,-50 25 15,25 0-15,-24 0 16,24 25-16,-49-1 16,49 1-16,-50 25 15,50-25-15,-24 24 0,24 1 16,-25 0-16,50-1 0,-24 1 16,24-25-16,24 24 15,26-24-15,-25 0 0,49 0 16,-49-1-16,0 1 0,49 0 15,1 0-15,-1 0 0,-24-1 16,-25-24-16,-1 25 0,26 0 0,-50 25 16,25-26-16,-25 1 15,0 0-15,-50 25 0,1-26 16,-1 1-16,0-25 0,-24 25 16,24-50-16,1 50 15,24-25-15,0-50 0,0 26 16,25-26-16,0 0 0,0 1 15,0 24-15,25-49 0,0-1 16,0-24-16,24 0 16,-24 0-16,25-1 0,-25 1 15,24 25-15,-24 24 16,0 0-16,0 26 0,-25-1 16,24 0-16</inkml:trace>
  <inkml:trace contextRef="#ctx0" brushRef="#br0" timeOffset="99518.8">2406 6424 0,'0'0'0,"0"-24"0,0-1 16,-24 25-16,24-25 0,0 0 15,0 0-15,24 1 16,-24-1-16,0 0 16,0 75 46,0-26-62,0 26 0,0 0 16,-24-1-16,24 1 15,0 24-15,0-24 0,0-25 0,0 24 16,0-24-16,24 25 16,-24-26-16,0 1 0,0 25 15,25-50-15,-25 25 0,0 0 16,0-1-16,25-24 0,-25 25 16,0 0-1,25-25 141,0 0-140,-1-25 0,1 0-16,0 25 15,0-24-15,24-1 16,-24 0-16,25-25 0,-25 50 16,-1-25-16,1 1 0,0 24 15,-25-25-15</inkml:trace>
  <inkml:trace contextRef="#ctx0" brushRef="#br0" timeOffset="99917.02">2704 6598 0,'0'0'16,"0"-25"30,0 75-46,25-1 16,-25 1-16,25 0 0,-25-1 16,24 26-16,-24-1 15,25-24-15,0 24 0,-25-24 16,25-1-16,0 1 16,-1 0-16,-24-1 0,0 1 15,25-1-15,-25 1 0,0-25 16,25 0-16,-25-1 15</inkml:trace>
  <inkml:trace contextRef="#ctx0" brushRef="#br0" timeOffset="100384.79">3399 6424 0,'0'0'0,"0"-24"0,0-1 16,0 0-16,0 0 0,0 0 16,0 50 30,0 0-46,24 25 16,-24 24-16,25-24 0,0 24 16,-25 0-16,25-24 15,0 24-15,-1-24 0,26 0 16,-25-1-16,0-24 16,-1 25-16,-24-25 0,25-1 15</inkml:trace>
  <inkml:trace contextRef="#ctx0" brushRef="#br0" timeOffset="100579.67">3498 6846 0,'0'0'0,"-25"-25"0,25 0 15,-25 25-15,25-74 31,25 49-31,25 0 16,-26 1-16,26-1 0,0-25 16</inkml:trace>
  <inkml:trace contextRef="#ctx0" brushRef="#br0" timeOffset="100885.99">3944 6350 0,'-49'25'0,"24"0"0,0-1 15,0 1-15,0 25 16,1-1-16,-1-24 0,25 25 16,0-1-16,0-24 15,25-25-15,-1 25 0,26 0 16,-25-25-16,49 0 0,-24 0 16,-25-25-16,0 25 0,-1-25 15,26 0-15,0-24 0,-26 24 16,1 0-16,-50 0 0,50-24 15,-25 24-15,-25 0 16,1 0-16,-26 25 0,0-24 16,26 24-16,-51 0 15,50 0-15,-24 0 0,24 24 16,-25-24-16,25 25 0,1 0 16,-1-25-16,25 25 15</inkml:trace>
  <inkml:trace contextRef="#ctx0" brushRef="#br0" timeOffset="102024.75">5061 6077 0,'-50'-25'31,"25"25"-15,0 0-1,0 0-15,1 0 16,-1 0-16,0 0 15,0 0 17,25-24-32,25-1 15,25 0-15,-26 0 16,26 0-16,0 1 0,-1 24 16,1-25-16,0 25 15,-26 0-15,1 0 0,0 25 16,0-1-16,-25 26 0,0-25 15,-25 24-15,0 26 16,-24-26-16,24 1 0,-25 0 16,25-1-16,25 1 0,-24-25 15,24-1-15,0 1 16,24-25-16,26 0 16,0 0-16,-1-25 15,26 1-15,-51-1 0,1 25 0</inkml:trace>
  <inkml:trace contextRef="#ctx0" brushRef="#br0" timeOffset="102364.05">5929 5705 0,'-25'0'16,"0"0"-16,0 0 15,0 25-15,1 0 0,-51 49 16,50-49-1,1 25-15,24-1 0,-25-24 16,25 0-16,0 24 0,25-24 16,-1 0-16,26-25 15,-25 0-15,24 0 16,1-25-16,0 0 0,-1 1 16,-24-26-16,25 25 0,-26-24 15,26-1-15,-25 0 16,-25 25-16,0-24 0,25-1 15,-25 25-15,0 1 0,0-1 0,-25 0 16,0 25-16,-25-25 16,26 25-16,-26 0 0,-24 50 15,49-25-15,-25 24 16,1-24-16,-1 25 0</inkml:trace>
  <inkml:trace contextRef="#ctx0" brushRef="#br0" timeOffset="109090.11">5135 6201 0,'50'-25'109,"-26"1"-93,26-1-16,0 0 0,24 0 16,-49 25-16,24-25 0,-24 1 0,25-1 0,-1 25 15,26-50-15,-50 25 0,24 25 0,-24-24 16,74-26-16,-74 25 0,0 0 0,24 0 16,1 1-16,-25-1 0,24 25 15,1-25-15,-50 0 0,-50 75 31,1-25-31,24-25 0,0 24 16,0 1-16,-24-25 0,24 25 0,-25 0 0,26 0 16,-26 0-16,25-1 0,-49 26 0,24-25 15,1-25-15,-51 49 0,51-24 0,-1 0 16,-49 25-16,49-26 0,-24 1 16,24 0-16,1 0 15,24 0-15,50-25 16,0 0-1,24-25-15,-24 25 0,25-25 0,-26 0 0,26 0 16,24 1-16,-24-1 0,-25 0 0,99-49 16,-99 74-16,24-50 0,-24 50 15,25-50-15,-1 26 16,-24 24-16,-25-25 0,-25 50 31,-24-1-31,-1 1 16,25 0-16,0-25 0,1 25 0,-26 0 0,-24-1 15,49 1-15,-50 0 0,26 0 16,-1 0-16,1-1 16,24 1-16</inkml:trace>
  <inkml:trace contextRef="#ctx0" brushRef="#br0" timeOffset="109468.19">6152 5407 0,'0'0'0,"0"-24"15,0-51 1,25 100 31,-25 25-47,0-26 0,0 51 16,0-26-16,25 51 15,-25-51-15,0 26 16,0-26-16,0 26 0,0-26 15,24 1-15,-24-25 0,0 24 16,0-24-16,0 0 16,25-25-16</inkml:trace>
  <inkml:trace contextRef="#ctx0" brushRef="#br0" timeOffset="109818.27">6648 5159 0,'0'-49'0,"0"98"0,0-123 0,25 49 16,-25 0-16,0 50 47,-25 0-47,0 49 0,0-24 15,1 24-15,24 1 16,-25-1-16,0 25 0,25-24 15,0-1-15,0-24 0,0-1 16,25 1-16,0 25 0,-1-51 16,26 26-16,-25-50 0,24 25 15,1-25-15,0 0 16,-1-25-16,-24-25 0,25 26 16,-26-26-16,1 25 15,-25-25-15,25 26 0,-25-26 16,0 25-16,-25 0 15,0-24-15,1 24 0,-26 0 16,0 50-16,1-50 0</inkml:trace>
  <inkml:trace contextRef="#ctx0" brushRef="#br0" timeOffset="112946.71">3200 8582 0,'0'-49'15,"0"98"-15,-25-123 0,25 49 0,0 0 16,0 1-16,0-1 0,0 0 16,0-25-16,0 26 0,25-1 15,-25-25-15,25 50 0,-25-25 16,25 1-1,-25 48 1,0 1-16,0 25 0,-25-1 0,0 75 16,0-24-16,1 24 15,-1-25-15,0 0 16,25-25-16,0 1 0,25-1 16,0-24-16,-1-25 0,1 24 15,0-49-15,25 25 16,-26-25-16,26 0 0,-25-49 15,24 24-15,1-25 0,0 1 16,-26-26-16,1 25 16</inkml:trace>
  <inkml:trace contextRef="#ctx0" brushRef="#br0" timeOffset="113125.12">3622 8434 0,'0'0'0,"-25"99"31,25-50-31,0 26 0,-25-1 15,25 1-15,0-51 0,0 51 16,0-50-16,0 49 0,25-24 16,0-1-16,0 26 15,-25-26-15,24-24 0,1 25 16,0-25-16,0-1 16</inkml:trace>
  <inkml:trace contextRef="#ctx0" brushRef="#br0" timeOffset="113336.28">4093 8161 0,'-25'0'31,"25"49"-31,0 1 0,0 0 16,-24 24-16,24 0 15,0 1-15,49-1 0,-49-24 16,50 24-16,-25-24 0,-1-1 16,26 1-16,-50 0 15</inkml:trace>
  <inkml:trace contextRef="#ctx0" brushRef="#br0" timeOffset="113668.97">4044 8756 0,'0'0'0,"-25"-25"0,0 0 0,0 1 32,25-1-32,25 0 15,0 0-15,24 0 0,-24 1 16,25-1-16,24-25 0,-24 25 16,24-24-16,1 24 15,-26 0-15,-24 0 16,0 1-16,0 24 0,-25-25 31,0 50-15,0-1-16,0 1 0,0 0 15,0 0-15,0 0 0,0-1 16,0 1-16,0 0 16,0 0-16,24-25 0,1 25 15,-25-1 1</inkml:trace>
  <inkml:trace contextRef="#ctx0" brushRef="#br0" timeOffset="114063.81">4812 8111 0,'0'-49'0,"0"98"0,0-123 16,0 49-16,-24 25 78,24 25 0</inkml:trace>
  <inkml:trace contextRef="#ctx0" brushRef="#br0" timeOffset="114331.89">5656 7367 0,'0'0'0,"0"50"31,0-26-31,0 26 0,0 0 16,0-26-16,0 51 0,0-50 15,0 49-15,0 0 0,25-24 16,-1 24-16,-24-24 15,25 0-15,-25-1 0,25 1 16,0 0-16,-25-26 0,0 1 16,25-25-16</inkml:trace>
  <inkml:trace contextRef="#ctx0" brushRef="#br0" timeOffset="114663.27">6102 7218 0,'0'0'15,"-49"-25"1,49 75-16,-25-25 16,0 0-16,25-1 0,-25 26 15,25 0-15,-25-1 0,25-24 16,0 0-16,50 49 0,-50 1 15,50-26-15,-26 1 16,26-25-16,25 24 0,-1-24 16,0-25-16,1 25 0,24-25 15,-25 0-15,-24 25 16,0-25-16,-26 0 0,1 24 16,0-24-16,-25 25 15,-50-25-15,1 0 16,-1 25-16,1-25 0</inkml:trace>
  <inkml:trace contextRef="#ctx0" brushRef="#br0" timeOffset="114867.05">6003 7193 0,'0'-24'16,"0"48"-16,0-98 0,25 24 0,0 26 15,-1-26-15,26 25 16,-25 0-16,0 1 0,24-1 0,-24 0 0,25-25 0,24 1 16,-24 24-16,-25 0 0,24 0 15,-24 0-15,25 25 0,-26-24 0,51-26 0,-50 50 16,24-25-16,1 0 0</inkml:trace>
  <inkml:trace contextRef="#ctx0" brushRef="#br0" timeOffset="118769.88">6722 4167 0,'0'25'31,"50"-25"-31,-25 0 16,0-25-16,-1 25 0,1-25 15,25 25-15,-25-24 0,24 24 16,-24-25-16,25 0 16,-26 25-16,1-25 0,0 25 15,0 0-15,0-25 16,0 25-16,-1 0 31,-24 25-15,0 0-16,0 25 0,-24-26 15,24 26-15,-25 0 16,25 24-16,0-49 0,0 0 0,0-1 16,25 26-16,-25 0 0,0-26 15,24 26-15</inkml:trace>
  <inkml:trace contextRef="#ctx0" brushRef="#br0" timeOffset="119244.72">6623 4440 0,'0'0'15,"0"-25"-15,0 0 0,-25 1 0,25-1 16,0 0-16,-24 0 16,24 0-16,0 1 15,-25 24-15,50 24 47,-25 1-47,24 0 16,1 25-16,0-26 0,-25 26 15,25 0-15,0-26 0,-25 26 16,0 0-16,24-1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3-26T05:27:02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11361 16272 0,'0'0'0,"-25"0"0,-25 25 31,100-50 16,-25 25-31,25-25-16,24 25 0,0-25 16,1 0-16,-1 1 15,25-1-15,1 0 0,-26 0 16,25 25-16,-24-25 0,24 25 15,0 0-15,25 0 16,-25 0-16,1 0 0,-1-24 16,0 24-16,-49 0 0,-26 0 15,76 0-15,-76 0 0,26 0 0,0 0 0,-26 0 16,26 0-16,-25 0 0,74 0 0,-25 24 16,1-24-16,-1 25 15,1-25-15,24 25 0,-25 0 16,1-25-16,-1 0 15,1 0-15,-1 25 0,-24-25 16,-26 0-16,26 0 0,0 0 0,-1-25 16,26 25-16,-26 0 15,26 0-15,-50 0 0,-1 0 0,26 0 16,0 0-16,-1 25 16,1-25-16,-25 0 0,24 24 15,-24-24-15,0 25 16,24-25-16,-24 0 0,0 0 15,0 0-15,0 0 0,-1 0 16,1 0-16,0 0 16,0 0-16,-25 25 15,25-25-15,-1 0 16,1 0 0,-25-25-16,25 25 0,0 0 15,-25 25 1</inkml:trace>
  <inkml:trace contextRef="#ctx0" brushRef="#br0" timeOffset="57130.83">9029 12799 0,'-74'-25'0,"148"50"0,-198-50 15,75 1-15,-1-1 16,0 0-16,1 0 0,24-24 15,0-1-15,0 0 0,25-24 16,0 24-16,-24-24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 u="none" baseline="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 u="none" baseline="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 u="none" baseline="0"/>
            </a:lvl1pPr>
          </a:lstStyle>
          <a:p>
            <a:r>
              <a:rPr lang="en-US"/>
              <a:t>ssssssssssssssssssss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 u="none" baseline="0"/>
            </a:lvl1pPr>
          </a:lstStyle>
          <a:p>
            <a:fld id="{7E978A37-EC32-4AED-BB20-E882152AD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065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93637-4C70-4701-94CA-EE1CE466A339}" type="slidenum">
              <a:rPr lang="en-US"/>
              <a:pPr/>
              <a:t>3</a:t>
            </a:fld>
            <a:endParaRPr lang="en-US"/>
          </a:p>
        </p:txBody>
      </p:sp>
      <p:sp>
        <p:nvSpPr>
          <p:cNvPr id="454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66" tIns="47582" rIns="95166" bIns="47582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0E7222-14D6-4746-AAE1-A00A3000F0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870974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ADEFD-E9FF-42E5-8F04-90C12CC213B2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08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0563"/>
            <a:ext cx="4800600" cy="3600450"/>
          </a:xfrm>
          <a:ln/>
        </p:spPr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D0=A1’A0’</a:t>
            </a:r>
          </a:p>
          <a:p>
            <a:r>
              <a:rPr lang="en-US"/>
              <a:t>D1=A1’A0</a:t>
            </a:r>
          </a:p>
          <a:p>
            <a:r>
              <a:rPr lang="en-US"/>
              <a:t>D2=A1A0’</a:t>
            </a:r>
          </a:p>
          <a:p>
            <a:r>
              <a:rPr lang="en-US"/>
              <a:t>D3-A1A0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79650" y="5688013"/>
            <a:ext cx="2451100" cy="1646237"/>
            <a:chOff x="630" y="2047"/>
            <a:chExt cx="1544" cy="1037"/>
          </a:xfrm>
        </p:grpSpPr>
        <p:sp>
          <p:nvSpPr>
            <p:cNvPr id="608261" name="Line 5"/>
            <p:cNvSpPr>
              <a:spLocks noChangeShapeType="1"/>
            </p:cNvSpPr>
            <p:nvPr/>
          </p:nvSpPr>
          <p:spPr bwMode="auto">
            <a:xfrm>
              <a:off x="630" y="2284"/>
              <a:ext cx="1544" cy="1"/>
            </a:xfrm>
            <a:prstGeom prst="line">
              <a:avLst/>
            </a:prstGeom>
            <a:noFill/>
            <a:ln w="11113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prstClr val="black"/>
                </a:solidFill>
              </a:endParaRPr>
            </a:p>
          </p:txBody>
        </p:sp>
        <p:sp>
          <p:nvSpPr>
            <p:cNvPr id="608262" name="Rectangle 6"/>
            <p:cNvSpPr>
              <a:spLocks noChangeArrowheads="1"/>
            </p:cNvSpPr>
            <p:nvPr/>
          </p:nvSpPr>
          <p:spPr bwMode="auto">
            <a:xfrm>
              <a:off x="663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TimesTen" pitchFamily="18" charset="0"/>
                </a:rPr>
                <a:t>A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63" name="Rectangle 7"/>
            <p:cNvSpPr>
              <a:spLocks noChangeArrowheads="1"/>
            </p:cNvSpPr>
            <p:nvPr/>
          </p:nvSpPr>
          <p:spPr bwMode="auto">
            <a:xfrm>
              <a:off x="763" y="211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64" name="Rectangle 8"/>
            <p:cNvSpPr>
              <a:spLocks noChangeArrowheads="1"/>
            </p:cNvSpPr>
            <p:nvPr/>
          </p:nvSpPr>
          <p:spPr bwMode="auto">
            <a:xfrm>
              <a:off x="704" y="235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65" name="Rectangle 9"/>
            <p:cNvSpPr>
              <a:spLocks noChangeArrowheads="1"/>
            </p:cNvSpPr>
            <p:nvPr/>
          </p:nvSpPr>
          <p:spPr bwMode="auto">
            <a:xfrm>
              <a:off x="704" y="2525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66" name="Rectangle 10"/>
            <p:cNvSpPr>
              <a:spLocks noChangeArrowheads="1"/>
            </p:cNvSpPr>
            <p:nvPr/>
          </p:nvSpPr>
          <p:spPr bwMode="auto">
            <a:xfrm>
              <a:off x="704" y="270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67" name="Rectangle 11"/>
            <p:cNvSpPr>
              <a:spLocks noChangeArrowheads="1"/>
            </p:cNvSpPr>
            <p:nvPr/>
          </p:nvSpPr>
          <p:spPr bwMode="auto">
            <a:xfrm>
              <a:off x="704" y="2877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68" name="Rectangle 12"/>
            <p:cNvSpPr>
              <a:spLocks noChangeArrowheads="1"/>
            </p:cNvSpPr>
            <p:nvPr/>
          </p:nvSpPr>
          <p:spPr bwMode="auto">
            <a:xfrm>
              <a:off x="888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TimesTen" pitchFamily="18" charset="0"/>
                </a:rPr>
                <a:t>A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69" name="Rectangle 13"/>
            <p:cNvSpPr>
              <a:spLocks noChangeArrowheads="1"/>
            </p:cNvSpPr>
            <p:nvPr/>
          </p:nvSpPr>
          <p:spPr bwMode="auto">
            <a:xfrm>
              <a:off x="988" y="211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70" name="Rectangle 14"/>
            <p:cNvSpPr>
              <a:spLocks noChangeArrowheads="1"/>
            </p:cNvSpPr>
            <p:nvPr/>
          </p:nvSpPr>
          <p:spPr bwMode="auto">
            <a:xfrm>
              <a:off x="929" y="235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71" name="Rectangle 15"/>
            <p:cNvSpPr>
              <a:spLocks noChangeArrowheads="1"/>
            </p:cNvSpPr>
            <p:nvPr/>
          </p:nvSpPr>
          <p:spPr bwMode="auto">
            <a:xfrm>
              <a:off x="929" y="2525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72" name="Rectangle 16"/>
            <p:cNvSpPr>
              <a:spLocks noChangeArrowheads="1"/>
            </p:cNvSpPr>
            <p:nvPr/>
          </p:nvSpPr>
          <p:spPr bwMode="auto">
            <a:xfrm>
              <a:off x="929" y="270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73" name="Rectangle 17"/>
            <p:cNvSpPr>
              <a:spLocks noChangeArrowheads="1"/>
            </p:cNvSpPr>
            <p:nvPr/>
          </p:nvSpPr>
          <p:spPr bwMode="auto">
            <a:xfrm>
              <a:off x="929" y="2877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74" name="Rectangle 18"/>
            <p:cNvSpPr>
              <a:spLocks noChangeArrowheads="1"/>
            </p:cNvSpPr>
            <p:nvPr/>
          </p:nvSpPr>
          <p:spPr bwMode="auto">
            <a:xfrm>
              <a:off x="1211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75" name="Rectangle 19"/>
            <p:cNvSpPr>
              <a:spLocks noChangeArrowheads="1"/>
            </p:cNvSpPr>
            <p:nvPr/>
          </p:nvSpPr>
          <p:spPr bwMode="auto">
            <a:xfrm>
              <a:off x="1311" y="211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76" name="Rectangle 20"/>
            <p:cNvSpPr>
              <a:spLocks noChangeArrowheads="1"/>
            </p:cNvSpPr>
            <p:nvPr/>
          </p:nvSpPr>
          <p:spPr bwMode="auto">
            <a:xfrm>
              <a:off x="1252" y="235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77" name="Rectangle 21"/>
            <p:cNvSpPr>
              <a:spLocks noChangeArrowheads="1"/>
            </p:cNvSpPr>
            <p:nvPr/>
          </p:nvSpPr>
          <p:spPr bwMode="auto">
            <a:xfrm>
              <a:off x="1252" y="2525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78" name="Rectangle 22"/>
            <p:cNvSpPr>
              <a:spLocks noChangeArrowheads="1"/>
            </p:cNvSpPr>
            <p:nvPr/>
          </p:nvSpPr>
          <p:spPr bwMode="auto">
            <a:xfrm>
              <a:off x="1252" y="270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79" name="Rectangle 23"/>
            <p:cNvSpPr>
              <a:spLocks noChangeArrowheads="1"/>
            </p:cNvSpPr>
            <p:nvPr/>
          </p:nvSpPr>
          <p:spPr bwMode="auto">
            <a:xfrm>
              <a:off x="1252" y="2877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80" name="Rectangle 24"/>
            <p:cNvSpPr>
              <a:spLocks noChangeArrowheads="1"/>
            </p:cNvSpPr>
            <p:nvPr/>
          </p:nvSpPr>
          <p:spPr bwMode="auto">
            <a:xfrm>
              <a:off x="1436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81" name="Rectangle 25"/>
            <p:cNvSpPr>
              <a:spLocks noChangeArrowheads="1"/>
            </p:cNvSpPr>
            <p:nvPr/>
          </p:nvSpPr>
          <p:spPr bwMode="auto">
            <a:xfrm>
              <a:off x="1537" y="211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82" name="Rectangle 26"/>
            <p:cNvSpPr>
              <a:spLocks noChangeArrowheads="1"/>
            </p:cNvSpPr>
            <p:nvPr/>
          </p:nvSpPr>
          <p:spPr bwMode="auto">
            <a:xfrm>
              <a:off x="1477" y="235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83" name="Rectangle 27"/>
            <p:cNvSpPr>
              <a:spLocks noChangeArrowheads="1"/>
            </p:cNvSpPr>
            <p:nvPr/>
          </p:nvSpPr>
          <p:spPr bwMode="auto">
            <a:xfrm>
              <a:off x="1477" y="2525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84" name="Rectangle 28"/>
            <p:cNvSpPr>
              <a:spLocks noChangeArrowheads="1"/>
            </p:cNvSpPr>
            <p:nvPr/>
          </p:nvSpPr>
          <p:spPr bwMode="auto">
            <a:xfrm>
              <a:off x="1477" y="270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85" name="Rectangle 29"/>
            <p:cNvSpPr>
              <a:spLocks noChangeArrowheads="1"/>
            </p:cNvSpPr>
            <p:nvPr/>
          </p:nvSpPr>
          <p:spPr bwMode="auto">
            <a:xfrm>
              <a:off x="1477" y="2877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86" name="Line 30"/>
            <p:cNvSpPr>
              <a:spLocks noChangeShapeType="1"/>
            </p:cNvSpPr>
            <p:nvPr/>
          </p:nvSpPr>
          <p:spPr bwMode="auto">
            <a:xfrm>
              <a:off x="1118" y="2076"/>
              <a:ext cx="1" cy="1007"/>
            </a:xfrm>
            <a:prstGeom prst="line">
              <a:avLst/>
            </a:prstGeom>
            <a:noFill/>
            <a:ln w="11113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prstClr val="black"/>
                </a:solidFill>
              </a:endParaRPr>
            </a:p>
          </p:txBody>
        </p:sp>
        <p:sp>
          <p:nvSpPr>
            <p:cNvPr id="608287" name="Rectangle 31"/>
            <p:cNvSpPr>
              <a:spLocks noChangeArrowheads="1"/>
            </p:cNvSpPr>
            <p:nvPr/>
          </p:nvSpPr>
          <p:spPr bwMode="auto">
            <a:xfrm>
              <a:off x="1668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88" name="Rectangle 32"/>
            <p:cNvSpPr>
              <a:spLocks noChangeArrowheads="1"/>
            </p:cNvSpPr>
            <p:nvPr/>
          </p:nvSpPr>
          <p:spPr bwMode="auto">
            <a:xfrm>
              <a:off x="1769" y="211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89" name="Rectangle 33"/>
            <p:cNvSpPr>
              <a:spLocks noChangeArrowheads="1"/>
            </p:cNvSpPr>
            <p:nvPr/>
          </p:nvSpPr>
          <p:spPr bwMode="auto">
            <a:xfrm>
              <a:off x="1710" y="235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90" name="Rectangle 34"/>
            <p:cNvSpPr>
              <a:spLocks noChangeArrowheads="1"/>
            </p:cNvSpPr>
            <p:nvPr/>
          </p:nvSpPr>
          <p:spPr bwMode="auto">
            <a:xfrm>
              <a:off x="1710" y="2525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91" name="Rectangle 35"/>
            <p:cNvSpPr>
              <a:spLocks noChangeArrowheads="1"/>
            </p:cNvSpPr>
            <p:nvPr/>
          </p:nvSpPr>
          <p:spPr bwMode="auto">
            <a:xfrm>
              <a:off x="1710" y="270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92" name="Rectangle 36"/>
            <p:cNvSpPr>
              <a:spLocks noChangeArrowheads="1"/>
            </p:cNvSpPr>
            <p:nvPr/>
          </p:nvSpPr>
          <p:spPr bwMode="auto">
            <a:xfrm>
              <a:off x="1710" y="2877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93" name="Rectangle 37"/>
            <p:cNvSpPr>
              <a:spLocks noChangeArrowheads="1"/>
            </p:cNvSpPr>
            <p:nvPr/>
          </p:nvSpPr>
          <p:spPr bwMode="auto">
            <a:xfrm>
              <a:off x="1894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94" name="Rectangle 38"/>
            <p:cNvSpPr>
              <a:spLocks noChangeArrowheads="1"/>
            </p:cNvSpPr>
            <p:nvPr/>
          </p:nvSpPr>
          <p:spPr bwMode="auto">
            <a:xfrm>
              <a:off x="1994" y="211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95" name="Rectangle 39"/>
            <p:cNvSpPr>
              <a:spLocks noChangeArrowheads="1"/>
            </p:cNvSpPr>
            <p:nvPr/>
          </p:nvSpPr>
          <p:spPr bwMode="auto">
            <a:xfrm>
              <a:off x="1935" y="2350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96" name="Rectangle 40"/>
            <p:cNvSpPr>
              <a:spLocks noChangeArrowheads="1"/>
            </p:cNvSpPr>
            <p:nvPr/>
          </p:nvSpPr>
          <p:spPr bwMode="auto">
            <a:xfrm>
              <a:off x="1935" y="2525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97" name="Rectangle 41"/>
            <p:cNvSpPr>
              <a:spLocks noChangeArrowheads="1"/>
            </p:cNvSpPr>
            <p:nvPr/>
          </p:nvSpPr>
          <p:spPr bwMode="auto">
            <a:xfrm>
              <a:off x="1935" y="2702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98" name="Rectangle 42"/>
            <p:cNvSpPr>
              <a:spLocks noChangeArrowheads="1"/>
            </p:cNvSpPr>
            <p:nvPr/>
          </p:nvSpPr>
          <p:spPr bwMode="auto">
            <a:xfrm>
              <a:off x="1935" y="2877"/>
              <a:ext cx="6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8299" name="Line 43"/>
            <p:cNvSpPr>
              <a:spLocks noChangeShapeType="1"/>
            </p:cNvSpPr>
            <p:nvPr/>
          </p:nvSpPr>
          <p:spPr bwMode="auto">
            <a:xfrm>
              <a:off x="630" y="3083"/>
              <a:ext cx="1544" cy="1"/>
            </a:xfrm>
            <a:prstGeom prst="line">
              <a:avLst/>
            </a:prstGeom>
            <a:noFill/>
            <a:ln w="11113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prstClr val="black"/>
                </a:solidFill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D9D14-FAD2-4356-A2ED-3E9C632EB6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748309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408D43-77C6-42CC-A22C-3E7BCE6D092F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43013" y="690563"/>
            <a:ext cx="4800600" cy="3600450"/>
          </a:xfrm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D0=A1’A0’</a:t>
            </a:r>
          </a:p>
          <a:p>
            <a:r>
              <a:rPr lang="en-US"/>
              <a:t>D1=A1’A0</a:t>
            </a:r>
          </a:p>
          <a:p>
            <a:r>
              <a:rPr lang="en-US"/>
              <a:t>D2=A1A0’</a:t>
            </a:r>
          </a:p>
          <a:p>
            <a:r>
              <a:rPr lang="en-US"/>
              <a:t>D3-A1A0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79650" y="5688013"/>
            <a:ext cx="2451100" cy="1646238"/>
            <a:chOff x="630" y="2047"/>
            <a:chExt cx="1544" cy="1037"/>
          </a:xfrm>
        </p:grpSpPr>
        <p:sp>
          <p:nvSpPr>
            <p:cNvPr id="612357" name="Line 5"/>
            <p:cNvSpPr>
              <a:spLocks noChangeShapeType="1"/>
            </p:cNvSpPr>
            <p:nvPr/>
          </p:nvSpPr>
          <p:spPr bwMode="auto">
            <a:xfrm>
              <a:off x="630" y="2284"/>
              <a:ext cx="1544" cy="1"/>
            </a:xfrm>
            <a:prstGeom prst="line">
              <a:avLst/>
            </a:prstGeom>
            <a:noFill/>
            <a:ln w="11113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prstClr val="black"/>
                </a:solidFill>
              </a:endParaRPr>
            </a:p>
          </p:txBody>
        </p:sp>
        <p:sp>
          <p:nvSpPr>
            <p:cNvPr id="612358" name="Rectangle 6"/>
            <p:cNvSpPr>
              <a:spLocks noChangeArrowheads="1"/>
            </p:cNvSpPr>
            <p:nvPr/>
          </p:nvSpPr>
          <p:spPr bwMode="auto">
            <a:xfrm>
              <a:off x="663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 dirty="0">
                  <a:solidFill>
                    <a:srgbClr val="000000"/>
                  </a:solidFill>
                  <a:latin typeface="TimesTen" pitchFamily="18" charset="0"/>
                </a:rPr>
                <a:t>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763" y="2112"/>
              <a:ext cx="4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 dirty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60" name="Rectangle 8"/>
            <p:cNvSpPr>
              <a:spLocks noChangeArrowheads="1"/>
            </p:cNvSpPr>
            <p:nvPr/>
          </p:nvSpPr>
          <p:spPr bwMode="auto">
            <a:xfrm>
              <a:off x="704" y="2350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61" name="Rectangle 9"/>
            <p:cNvSpPr>
              <a:spLocks noChangeArrowheads="1"/>
            </p:cNvSpPr>
            <p:nvPr/>
          </p:nvSpPr>
          <p:spPr bwMode="auto">
            <a:xfrm>
              <a:off x="704" y="252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704" y="270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63" name="Rectangle 11"/>
            <p:cNvSpPr>
              <a:spLocks noChangeArrowheads="1"/>
            </p:cNvSpPr>
            <p:nvPr/>
          </p:nvSpPr>
          <p:spPr bwMode="auto">
            <a:xfrm>
              <a:off x="704" y="2877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64" name="Rectangle 12"/>
            <p:cNvSpPr>
              <a:spLocks noChangeArrowheads="1"/>
            </p:cNvSpPr>
            <p:nvPr/>
          </p:nvSpPr>
          <p:spPr bwMode="auto">
            <a:xfrm>
              <a:off x="888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 dirty="0">
                  <a:solidFill>
                    <a:srgbClr val="000000"/>
                  </a:solidFill>
                  <a:latin typeface="TimesTen" pitchFamily="18" charset="0"/>
                </a:rPr>
                <a:t>A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65" name="Rectangle 13"/>
            <p:cNvSpPr>
              <a:spLocks noChangeArrowheads="1"/>
            </p:cNvSpPr>
            <p:nvPr/>
          </p:nvSpPr>
          <p:spPr bwMode="auto">
            <a:xfrm>
              <a:off x="988" y="2112"/>
              <a:ext cx="4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66" name="Rectangle 14"/>
            <p:cNvSpPr>
              <a:spLocks noChangeArrowheads="1"/>
            </p:cNvSpPr>
            <p:nvPr/>
          </p:nvSpPr>
          <p:spPr bwMode="auto">
            <a:xfrm>
              <a:off x="929" y="2350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67" name="Rectangle 15"/>
            <p:cNvSpPr>
              <a:spLocks noChangeArrowheads="1"/>
            </p:cNvSpPr>
            <p:nvPr/>
          </p:nvSpPr>
          <p:spPr bwMode="auto">
            <a:xfrm>
              <a:off x="929" y="252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929" y="270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69" name="Rectangle 17"/>
            <p:cNvSpPr>
              <a:spLocks noChangeArrowheads="1"/>
            </p:cNvSpPr>
            <p:nvPr/>
          </p:nvSpPr>
          <p:spPr bwMode="auto">
            <a:xfrm>
              <a:off x="929" y="2877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70" name="Rectangle 18"/>
            <p:cNvSpPr>
              <a:spLocks noChangeArrowheads="1"/>
            </p:cNvSpPr>
            <p:nvPr/>
          </p:nvSpPr>
          <p:spPr bwMode="auto">
            <a:xfrm>
              <a:off x="1211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 dirty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71" name="Rectangle 19"/>
            <p:cNvSpPr>
              <a:spLocks noChangeArrowheads="1"/>
            </p:cNvSpPr>
            <p:nvPr/>
          </p:nvSpPr>
          <p:spPr bwMode="auto">
            <a:xfrm>
              <a:off x="1311" y="2112"/>
              <a:ext cx="4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72" name="Rectangle 20"/>
            <p:cNvSpPr>
              <a:spLocks noChangeArrowheads="1"/>
            </p:cNvSpPr>
            <p:nvPr/>
          </p:nvSpPr>
          <p:spPr bwMode="auto">
            <a:xfrm>
              <a:off x="1252" y="2350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73" name="Rectangle 21"/>
            <p:cNvSpPr>
              <a:spLocks noChangeArrowheads="1"/>
            </p:cNvSpPr>
            <p:nvPr/>
          </p:nvSpPr>
          <p:spPr bwMode="auto">
            <a:xfrm>
              <a:off x="1252" y="252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1252" y="270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75" name="Rectangle 23"/>
            <p:cNvSpPr>
              <a:spLocks noChangeArrowheads="1"/>
            </p:cNvSpPr>
            <p:nvPr/>
          </p:nvSpPr>
          <p:spPr bwMode="auto">
            <a:xfrm>
              <a:off x="1252" y="2877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76" name="Rectangle 24"/>
            <p:cNvSpPr>
              <a:spLocks noChangeArrowheads="1"/>
            </p:cNvSpPr>
            <p:nvPr/>
          </p:nvSpPr>
          <p:spPr bwMode="auto">
            <a:xfrm>
              <a:off x="1436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 dirty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77" name="Rectangle 25"/>
            <p:cNvSpPr>
              <a:spLocks noChangeArrowheads="1"/>
            </p:cNvSpPr>
            <p:nvPr/>
          </p:nvSpPr>
          <p:spPr bwMode="auto">
            <a:xfrm>
              <a:off x="1537" y="2112"/>
              <a:ext cx="4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 dirty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78" name="Rectangle 26"/>
            <p:cNvSpPr>
              <a:spLocks noChangeArrowheads="1"/>
            </p:cNvSpPr>
            <p:nvPr/>
          </p:nvSpPr>
          <p:spPr bwMode="auto">
            <a:xfrm>
              <a:off x="1477" y="2350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79" name="Rectangle 27"/>
            <p:cNvSpPr>
              <a:spLocks noChangeArrowheads="1"/>
            </p:cNvSpPr>
            <p:nvPr/>
          </p:nvSpPr>
          <p:spPr bwMode="auto">
            <a:xfrm>
              <a:off x="1477" y="252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1477" y="270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81" name="Rectangle 29"/>
            <p:cNvSpPr>
              <a:spLocks noChangeArrowheads="1"/>
            </p:cNvSpPr>
            <p:nvPr/>
          </p:nvSpPr>
          <p:spPr bwMode="auto">
            <a:xfrm>
              <a:off x="1477" y="2877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82" name="Line 30"/>
            <p:cNvSpPr>
              <a:spLocks noChangeShapeType="1"/>
            </p:cNvSpPr>
            <p:nvPr/>
          </p:nvSpPr>
          <p:spPr bwMode="auto">
            <a:xfrm>
              <a:off x="1118" y="2076"/>
              <a:ext cx="1" cy="1007"/>
            </a:xfrm>
            <a:prstGeom prst="line">
              <a:avLst/>
            </a:prstGeom>
            <a:noFill/>
            <a:ln w="11113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prstClr val="black"/>
                </a:solidFill>
              </a:endParaRPr>
            </a:p>
          </p:txBody>
        </p:sp>
        <p:sp>
          <p:nvSpPr>
            <p:cNvPr id="612383" name="Rectangle 31"/>
            <p:cNvSpPr>
              <a:spLocks noChangeArrowheads="1"/>
            </p:cNvSpPr>
            <p:nvPr/>
          </p:nvSpPr>
          <p:spPr bwMode="auto">
            <a:xfrm>
              <a:off x="1668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 dirty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84" name="Rectangle 32"/>
            <p:cNvSpPr>
              <a:spLocks noChangeArrowheads="1"/>
            </p:cNvSpPr>
            <p:nvPr/>
          </p:nvSpPr>
          <p:spPr bwMode="auto">
            <a:xfrm>
              <a:off x="1769" y="2112"/>
              <a:ext cx="4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 dirty="0">
                  <a:solidFill>
                    <a:srgbClr val="000000"/>
                  </a:solidFill>
                  <a:latin typeface="TimesTen" pitchFamily="18" charset="0"/>
                </a:rPr>
                <a:t>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85" name="Rectangle 33"/>
            <p:cNvSpPr>
              <a:spLocks noChangeArrowheads="1"/>
            </p:cNvSpPr>
            <p:nvPr/>
          </p:nvSpPr>
          <p:spPr bwMode="auto">
            <a:xfrm>
              <a:off x="1710" y="2350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86" name="Rectangle 34"/>
            <p:cNvSpPr>
              <a:spLocks noChangeArrowheads="1"/>
            </p:cNvSpPr>
            <p:nvPr/>
          </p:nvSpPr>
          <p:spPr bwMode="auto">
            <a:xfrm>
              <a:off x="1710" y="252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87" name="Rectangle 35"/>
            <p:cNvSpPr>
              <a:spLocks noChangeArrowheads="1"/>
            </p:cNvSpPr>
            <p:nvPr/>
          </p:nvSpPr>
          <p:spPr bwMode="auto">
            <a:xfrm>
              <a:off x="1710" y="270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88" name="Rectangle 36"/>
            <p:cNvSpPr>
              <a:spLocks noChangeArrowheads="1"/>
            </p:cNvSpPr>
            <p:nvPr/>
          </p:nvSpPr>
          <p:spPr bwMode="auto">
            <a:xfrm>
              <a:off x="1710" y="2877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89" name="Rectangle 37"/>
            <p:cNvSpPr>
              <a:spLocks noChangeArrowheads="1"/>
            </p:cNvSpPr>
            <p:nvPr/>
          </p:nvSpPr>
          <p:spPr bwMode="auto">
            <a:xfrm>
              <a:off x="1894" y="2047"/>
              <a:ext cx="8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 u="none" baseline="0" dirty="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90" name="Rectangle 38"/>
            <p:cNvSpPr>
              <a:spLocks noChangeArrowheads="1"/>
            </p:cNvSpPr>
            <p:nvPr/>
          </p:nvSpPr>
          <p:spPr bwMode="auto">
            <a:xfrm>
              <a:off x="1994" y="2112"/>
              <a:ext cx="4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000" u="none" baseline="0" dirty="0">
                  <a:solidFill>
                    <a:srgbClr val="000000"/>
                  </a:solidFill>
                  <a:latin typeface="TimesTen" pitchFamily="18" charset="0"/>
                </a:rPr>
                <a:t>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91" name="Rectangle 39"/>
            <p:cNvSpPr>
              <a:spLocks noChangeArrowheads="1"/>
            </p:cNvSpPr>
            <p:nvPr/>
          </p:nvSpPr>
          <p:spPr bwMode="auto">
            <a:xfrm>
              <a:off x="1935" y="2350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92" name="Rectangle 40"/>
            <p:cNvSpPr>
              <a:spLocks noChangeArrowheads="1"/>
            </p:cNvSpPr>
            <p:nvPr/>
          </p:nvSpPr>
          <p:spPr bwMode="auto">
            <a:xfrm>
              <a:off x="1935" y="2525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93" name="Rectangle 41"/>
            <p:cNvSpPr>
              <a:spLocks noChangeArrowheads="1"/>
            </p:cNvSpPr>
            <p:nvPr/>
          </p:nvSpPr>
          <p:spPr bwMode="auto">
            <a:xfrm>
              <a:off x="1935" y="2702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0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94" name="Rectangle 42"/>
            <p:cNvSpPr>
              <a:spLocks noChangeArrowheads="1"/>
            </p:cNvSpPr>
            <p:nvPr/>
          </p:nvSpPr>
          <p:spPr bwMode="auto">
            <a:xfrm>
              <a:off x="1935" y="2877"/>
              <a:ext cx="72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 u="none" baseline="0" dirty="0">
                  <a:solidFill>
                    <a:srgbClr val="000000"/>
                  </a:solidFill>
                  <a:latin typeface="TimesTen" pitchFamily="18" charset="0"/>
                </a:rPr>
                <a:t>1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12395" name="Line 43"/>
            <p:cNvSpPr>
              <a:spLocks noChangeShapeType="1"/>
            </p:cNvSpPr>
            <p:nvPr/>
          </p:nvSpPr>
          <p:spPr bwMode="auto">
            <a:xfrm>
              <a:off x="630" y="3083"/>
              <a:ext cx="1544" cy="1"/>
            </a:xfrm>
            <a:prstGeom prst="line">
              <a:avLst/>
            </a:prstGeom>
            <a:noFill/>
            <a:ln w="11113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prstClr val="black"/>
                </a:solidFill>
              </a:endParaRP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46E79-98DF-4F5F-820E-FC0B328EFA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55754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F6D0E6-1403-491D-B5D2-30568E1FFE6C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33F8FC-CF66-4160-8F79-64DB0A826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378418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2DBDC-33C1-42EE-9FAF-5BDFE03843C8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D56132-1779-4F88-BDAB-2269A49764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36835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7330A4-856C-4777-8730-8C517F9EC3FA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15468-BCB8-4121-8A42-6BD67F4FA7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951722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480D9-47BF-49D3-9406-8B7B603176FA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679E922-A0FB-4636-9EE3-58A5225E8B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616801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02958-A2F8-4667-8B60-C02F15943D5C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4566B6-020B-473C-AD36-D13F462680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797052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A8825-2B31-4067-98C5-C10A0809D675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16 output AND gates</a:t>
            </a:r>
          </a:p>
          <a:p>
            <a:r>
              <a:rPr lang="en-US"/>
              <a:t>K=4 thus k/2=2: one can use two 2-to-4 decoders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89ABC2-F003-4446-96CA-ED5BF202FB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41374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FFEDE-D281-4B3C-A52F-B77FA9F7EF29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D85E0F-865C-4492-9EF6-8812DED86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630999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6BDCF-722A-4A32-BA28-54ACBA3EC08E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Output NANDs: 32</a:t>
            </a:r>
          </a:p>
          <a:p>
            <a:r>
              <a:rPr lang="en-US"/>
              <a:t>Inputs: 5</a:t>
            </a:r>
          </a:p>
          <a:p>
            <a:r>
              <a:rPr lang="en-US"/>
              <a:t>Which decoders to use to drive the NAND gates: 3-to-8 and a 2-to-4 decoder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0CFA0E-2555-4B2F-9578-88B5732297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21964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821AB-0A32-4C4A-B805-C6C8B32926F3}" type="slidenum">
              <a:rPr lang="en-US"/>
              <a:pPr/>
              <a:t>6</a:t>
            </a:fld>
            <a:endParaRPr lang="en-US"/>
          </a:p>
        </p:txBody>
      </p:sp>
      <p:sp>
        <p:nvSpPr>
          <p:cNvPr id="475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66" tIns="47582" rIns="95166" bIns="47582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C98687-3298-467F-9D14-E1B561660D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006705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DB4BFB-EC24-4CC4-9FED-B8ABC5BED6D2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5E5433-4855-430B-B061-40C7B8E2F4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655414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A234A9-6F44-4AB2-88C7-95E2B67650B2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2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2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" pitchFamily="34" charset="0"/>
              </a:rPr>
              <a:t>Number of output ANDs = 128</a:t>
            </a:r>
          </a:p>
          <a:p>
            <a:pPr lvl="0"/>
            <a:r>
              <a:rPr lang="en-US" dirty="0">
                <a:latin typeface="Arial" pitchFamily="34" charset="0"/>
              </a:rPr>
              <a:t>Number of inputs to decoders driving output ANDs = 7</a:t>
            </a:r>
          </a:p>
          <a:p>
            <a:pPr lvl="0"/>
            <a:r>
              <a:rPr lang="en-US" dirty="0">
                <a:latin typeface="Arial" pitchFamily="34" charset="0"/>
              </a:rPr>
              <a:t>Closest possible split to equal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4-to-16-line decoder</a:t>
            </a:r>
          </a:p>
          <a:p>
            <a:pPr lvl="1"/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3-to-8-line decoder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15F482-86E8-4AFD-BBD5-B6457CC2AA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929908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E9F95C-8740-4436-A0C0-4F46A719A0A3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A960F-5623-4757-87E8-DC34B4C28C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6299140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404A76-7B08-4696-B403-FD6DBC95218D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7198CE-A504-477A-B1E9-23EE21B90D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4260503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B1CAE-51F2-4491-833D-12A318B81284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Text by F. Vahid, page 71.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3C7600-94B2-4FA2-BFD7-FA276EBD83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179473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464E0-01EA-4370-B290-2A927DC2E877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D2AC3A0-DD51-4D1D-8E57-CD5EC3A678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9754555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2BD1D-5E08-47F5-87EC-FC38E85EB76E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035DF1-7ED8-4F65-927E-6CAC4E2FBA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716426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698078-2DAA-4D4A-90C7-91B4124A76C5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</a:t>
            </a:r>
            <a:r>
              <a:rPr lang="en-US"/>
              <a:t>m(3,5,6,7)</a:t>
            </a:r>
          </a:p>
          <a:p>
            <a:r>
              <a:rPr lang="en-US"/>
              <a:t>Thus use a 3-to-8 decoder with OR gate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2EF371-69DE-49B1-92C4-67BC9DE621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226670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E3DFC-CAC1-4A60-ACEA-BC133B70B3D8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 F2: implement F2’=m(1,4): OR and INV= NOR gate with as inputs m1 and m4</a:t>
            </a:r>
          </a:p>
          <a:p>
            <a:r>
              <a:rPr lang="en-US" dirty="0"/>
              <a:t>F3= AB’+BC = AB’(C+C’)+BC (A+A’) = m5 + m4 + m7 + m3</a:t>
            </a:r>
          </a:p>
          <a:p>
            <a:r>
              <a:rPr lang="en-US" dirty="0"/>
              <a:t>F4=A+B+C’:   now F4’=A’B’C=m1  Thus F4=m1’  (otherwise F4=m0+m2+m3+m4+m5+m6+m7)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0EE9B0-6496-49E7-AAEE-006965465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8757829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20C22-BFB3-4C82-B152-A8849BEFE74D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3327-FEC8-4975-B939-E03AB1A8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354058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4A9AA-CBD4-44E7-8485-7E9A4E7E4DF0}" type="slidenum">
              <a:rPr lang="en-US"/>
              <a:pPr/>
              <a:t>12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166" tIns="47582" rIns="95166" bIns="47582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C7AACE-1517-417C-8AB1-F39DA246BB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374988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CF081-2528-4961-9E5A-FE03C4422C08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E07269-85D6-426B-9994-FDA7208BDC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8872312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23728-AD85-4ECD-9C8B-1BAD532A8C84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A6AE3F-BA1F-428A-BF5E-EE5E7282FC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9191908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CF081-2528-4961-9E5A-FE03C4422C08}" type="slidenum">
              <a:rPr lang="en-US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C975C3-D1B6-4959-A9EF-39DD6A170A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2566086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23728-AD85-4ECD-9C8B-1BAD532A8C84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AEFE4B-0BE3-4FBB-80A6-CF2BFCB32E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40639491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CF081-2528-4961-9E5A-FE03C4422C08}" type="slidenum">
              <a:rPr lang="en-US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B4BFB5-E321-404B-9611-A4FD513BB8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918148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23728-AD85-4ECD-9C8B-1BAD532A8C84}" type="slidenum">
              <a:rPr lang="en-US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04948C-D200-48E8-A178-EE56BF9CFA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539679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160BC-B714-454E-A9F1-E1BB492BF5AF}" type="slidenum">
              <a:rPr lang="en-US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9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A495BD-6090-44C3-BB3A-97039AEAF3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8795323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020D32-69FA-4CA6-B053-B28FC57BDC12}" type="slidenum">
              <a:rPr lang="en-US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Examples: Hex-to-Binary encoder</a:t>
            </a:r>
          </a:p>
          <a:p>
            <a:r>
              <a:rPr lang="en-US"/>
              <a:t>Decimal to BCD encoder</a:t>
            </a:r>
          </a:p>
          <a:p>
            <a:r>
              <a:rPr lang="en-US"/>
              <a:t>Decimal to binary encoder</a:t>
            </a:r>
          </a:p>
          <a:p>
            <a:r>
              <a:rPr lang="en-US"/>
              <a:t>ASCI to binary</a:t>
            </a:r>
          </a:p>
          <a:p>
            <a:r>
              <a:rPr lang="en-US"/>
              <a:t>Grades (ABCDF) to binary: A, B, C, D, F to 3 bit binary code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F2822FE-B7CD-4524-816A-942AB26783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4098647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339024-A18A-40A4-ADC5-E27E6D278F54}" type="slidenum">
              <a:rPr lang="en-US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3168C2-C147-47BE-B596-4A306317FA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7853345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C02D5E-62FD-4DE7-AFBC-A2481B97BCD4}" type="slidenum">
              <a:rPr lang="en-US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is no button is pushed: the output will also be 0000! </a:t>
            </a:r>
            <a:r>
              <a:rPr lang="en-US" dirty="0" err="1"/>
              <a:t>Ths</a:t>
            </a:r>
            <a:r>
              <a:rPr lang="en-US" dirty="0"/>
              <a:t> would be the same as if D0 was pushed. One can add a valid signal V that is 1 if a button is pushed and 0 if none is pushed: add an </a:t>
            </a:r>
            <a:r>
              <a:rPr lang="en-US" dirty="0" err="1"/>
              <a:t>actra</a:t>
            </a:r>
            <a:r>
              <a:rPr lang="en-US" dirty="0"/>
              <a:t> row with all inputs 00000000 and V=0</a:t>
            </a:r>
          </a:p>
          <a:p>
            <a:r>
              <a:rPr lang="en-US" dirty="0"/>
              <a:t>V=D0+D1+D2+…D9</a:t>
            </a:r>
          </a:p>
          <a:p>
            <a:r>
              <a:rPr lang="en-US" dirty="0"/>
              <a:t>What happens when two buttons are pushed? E.g. D1 and D2 together: From the expression one notices that now A0=A1=1</a:t>
            </a:r>
            <a:r>
              <a:rPr lang="en-US" baseline="0" dirty="0"/>
              <a:t> and A2=A3=0 (0011) which is the same as if D3 were pushed!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C7D6F6-F8A0-4A7D-9BDC-53D1D4BE1D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44812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8EA13-FFA5-40E0-8D32-332EF7AACE58}" type="slidenum">
              <a:rPr lang="en-US"/>
              <a:pPr/>
              <a:t>14</a:t>
            </a:fld>
            <a:endParaRPr lang="en-US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166" tIns="47582" rIns="95166" bIns="47582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E09CD1-FF20-4F19-9295-DB80B45BBF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41484087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46C20-C69D-4D94-A951-DFD4C1BB5E72}" type="slidenum">
              <a:rPr lang="en-US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F70D8C-C5BD-46FA-8E86-125C107E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19697434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A9982E-721E-453B-AEDD-E53098723F60}" type="slidenum">
              <a:rPr lang="en-US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 over table explaining how entries were obtained, particularly those containing Xs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6B257E-9ADD-4345-B780-2D23C8994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837558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6006F-2FF1-4814-A76C-EFBA2D0B5AF2}" type="slidenum">
              <a:rPr lang="en-US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6B3B80-8F96-48DE-BAF8-54999C3B6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2584133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96006F-2FF1-4814-A76C-EFBA2D0B5AF2}" type="slidenum">
              <a:rPr lang="en-US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276EA4-6FB0-4410-A9E6-5797B863E6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716139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308CE0-86DE-4FBC-8BD1-015AB1703026}" type="slidenum">
              <a:rPr lang="en-US">
                <a:solidFill>
                  <a:prstClr val="black"/>
                </a:solidFill>
              </a:rPr>
              <a:pPr/>
              <a:t>63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571" indent="-228571"/>
            <a:r>
              <a:rPr lang="en-US" dirty="0"/>
              <a:t>Table:</a:t>
            </a:r>
          </a:p>
          <a:p>
            <a:pPr marL="228571" indent="-228571"/>
            <a:r>
              <a:rPr lang="en-US" dirty="0"/>
              <a:t>D3 D2 D1 D0    A1 A0  V</a:t>
            </a:r>
          </a:p>
          <a:p>
            <a:pPr marL="228571" indent="-228571"/>
            <a:r>
              <a:rPr lang="en-US" dirty="0"/>
              <a:t>0   x    </a:t>
            </a:r>
            <a:r>
              <a:rPr lang="en-US" dirty="0" err="1"/>
              <a:t>x</a:t>
            </a:r>
            <a:r>
              <a:rPr lang="en-US" dirty="0"/>
              <a:t>   </a:t>
            </a:r>
            <a:r>
              <a:rPr lang="en-US" dirty="0" err="1"/>
              <a:t>x</a:t>
            </a:r>
            <a:r>
              <a:rPr lang="en-US" dirty="0"/>
              <a:t>      1   1    1</a:t>
            </a:r>
          </a:p>
          <a:p>
            <a:pPr marL="228571" indent="-228571">
              <a:buFontTx/>
              <a:buAutoNum type="arabicPlain"/>
            </a:pPr>
            <a:r>
              <a:rPr lang="en-US" dirty="0"/>
              <a:t> 0    x   </a:t>
            </a:r>
            <a:r>
              <a:rPr lang="en-US" dirty="0" err="1"/>
              <a:t>x</a:t>
            </a:r>
            <a:r>
              <a:rPr lang="en-US" dirty="0"/>
              <a:t>      1   0    1</a:t>
            </a:r>
          </a:p>
          <a:p>
            <a:pPr marL="228571" indent="-228571">
              <a:buFontTx/>
              <a:buAutoNum type="arabicPlain"/>
            </a:pPr>
            <a:r>
              <a:rPr lang="en-US" dirty="0"/>
              <a:t>1   0   x       0   1    1</a:t>
            </a:r>
          </a:p>
          <a:p>
            <a:pPr marL="228571" indent="-228571">
              <a:buFontTx/>
              <a:buAutoNum type="arabicPlain"/>
            </a:pPr>
            <a:r>
              <a:rPr lang="en-US" dirty="0"/>
              <a:t>1   1   0      0    0    1</a:t>
            </a:r>
          </a:p>
          <a:p>
            <a:pPr marL="228571" indent="-228571"/>
            <a:r>
              <a:rPr lang="en-US" dirty="0"/>
              <a:t>0  0  0   0      x     </a:t>
            </a:r>
            <a:r>
              <a:rPr lang="en-US" dirty="0" err="1"/>
              <a:t>x</a:t>
            </a:r>
            <a:r>
              <a:rPr lang="en-US" dirty="0"/>
              <a:t>    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F761DD-6045-4014-BF38-76AA1FBC5C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41723278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73E1E6-AB70-4A25-B1B1-B45A9F4E7CD3}" type="slidenum">
              <a:rPr lang="en-US">
                <a:solidFill>
                  <a:prstClr val="black"/>
                </a:solidFill>
              </a:rPr>
              <a:pPr/>
              <a:t>64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C9559C-C195-472F-89E6-97C06DAA1B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2619820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AB1B9-4754-4EEB-9CEF-258BB8A6095E}" type="slidenum">
              <a:rPr lang="en-US">
                <a:solidFill>
                  <a:prstClr val="black"/>
                </a:solidFill>
              </a:rPr>
              <a:pPr/>
              <a:t>65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98FEA4-7C5C-4F70-BEDE-DF929492BF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6445603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4E042-7822-49BF-A0E7-E8AB0993C5D7}" type="slidenum">
              <a:rPr lang="en-US">
                <a:solidFill>
                  <a:prstClr val="black"/>
                </a:solidFill>
              </a:rPr>
              <a:pPr/>
              <a:t>66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4A77CE-C238-4B24-BED8-F1FBC3B68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277570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83D6F-9E92-4B2E-863C-35F0AF068792}" type="slidenum">
              <a:rPr lang="en-US">
                <a:solidFill>
                  <a:prstClr val="black"/>
                </a:solidFill>
              </a:rPr>
              <a:pPr/>
              <a:t>67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287037-36EC-4CF2-82AD-6C170AE777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8986409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A83D6F-9E92-4B2E-863C-35F0AF068792}" type="slidenum">
              <a:rPr lang="en-US">
                <a:solidFill>
                  <a:prstClr val="black"/>
                </a:solidFill>
              </a:rPr>
              <a:pPr/>
              <a:t>68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287037-36EC-4CF2-82AD-6C170AE777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26966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C48B9-3074-452D-A688-1FB9899CFF7C}" type="slidenum">
              <a:rPr lang="en-US"/>
              <a:pPr/>
              <a:t>15</a:t>
            </a:fld>
            <a:endParaRPr lang="en-US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799013" cy="3598863"/>
          </a:xfrm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</p:spPr>
        <p:txBody>
          <a:bodyPr lIns="95166" tIns="47582" rIns="95166" bIns="47582"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C88593-069B-4C27-87DB-1F0BB97984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1550627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B002B-79C6-4A60-8CEF-4A3918E25716}" type="slidenum">
              <a:rPr lang="en-US">
                <a:solidFill>
                  <a:prstClr val="black"/>
                </a:solidFill>
              </a:rPr>
              <a:pPr/>
              <a:t>69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C9A22C-7B40-4EF6-8636-50A4AF6FCE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41571551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B002B-79C6-4A60-8CEF-4A3918E25716}" type="slidenum">
              <a:rPr lang="en-US">
                <a:solidFill>
                  <a:prstClr val="black"/>
                </a:solidFill>
              </a:rPr>
              <a:pPr/>
              <a:t>70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C9A22C-7B40-4EF6-8636-50A4AF6FCE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1607020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E0460-0ED7-4536-9887-3B8252617BB0}" type="slidenum">
              <a:rPr lang="en-US">
                <a:solidFill>
                  <a:prstClr val="black"/>
                </a:solidFill>
              </a:rPr>
              <a:pPr/>
              <a:t>71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E66520-6C4E-462A-B44A-E1B264F9F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1032454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9E0460-0ED7-4536-9887-3B8252617BB0}" type="slidenum">
              <a:rPr lang="en-US">
                <a:solidFill>
                  <a:prstClr val="black"/>
                </a:solidFill>
              </a:rPr>
              <a:pPr/>
              <a:t>72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E66520-6C4E-462A-B44A-E1B264F9F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2685867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5A680-0D90-4EB3-9360-746C5AF5D894}" type="slidenum">
              <a:rPr lang="en-US">
                <a:solidFill>
                  <a:prstClr val="black"/>
                </a:solidFill>
              </a:rPr>
              <a:pPr/>
              <a:t>73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72F498-C5E7-4F21-9D0F-001E54B07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9841382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69B22-552D-4207-9782-9362CD223759}" type="slidenum">
              <a:rPr lang="en-US">
                <a:solidFill>
                  <a:prstClr val="black"/>
                </a:solidFill>
              </a:rPr>
              <a:pPr/>
              <a:t>74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need 3 select signals: S2,S1 and S0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2B8BA-3F4A-482B-8C54-79AB8B1CA4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7406433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69B22-552D-4207-9782-9362CD223759}" type="slidenum">
              <a:rPr lang="en-US">
                <a:solidFill>
                  <a:prstClr val="black"/>
                </a:solidFill>
              </a:rPr>
              <a:pPr/>
              <a:t>75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3 select signals: S2,S1 and S0</a:t>
            </a:r>
          </a:p>
          <a:p>
            <a:r>
              <a:rPr lang="en-US" dirty="0"/>
              <a:t>S2 should be connected to the 2-1</a:t>
            </a:r>
            <a:r>
              <a:rPr lang="en-US" baseline="0" dirty="0"/>
              <a:t> </a:t>
            </a:r>
            <a:r>
              <a:rPr lang="en-US" baseline="0" dirty="0" err="1"/>
              <a:t>Mux</a:t>
            </a:r>
            <a:r>
              <a:rPr lang="en-US" baseline="0" dirty="0"/>
              <a:t>, and S1 to the select “1” input of both 4-1 </a:t>
            </a:r>
            <a:r>
              <a:rPr lang="en-US" baseline="0" dirty="0" err="1"/>
              <a:t>Muxes</a:t>
            </a:r>
            <a:r>
              <a:rPr lang="en-US" baseline="0" dirty="0"/>
              <a:t>; and S0 to the </a:t>
            </a:r>
            <a:r>
              <a:rPr lang="en-US" baseline="0"/>
              <a:t>select “0” </a:t>
            </a:r>
            <a:r>
              <a:rPr lang="en-US" baseline="0" dirty="0"/>
              <a:t>input.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28E5C5-0998-488E-A1FF-E0B283ECB5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20710168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69B22-552D-4207-9782-9362CD223759}" type="slidenum">
              <a:rPr lang="en-US">
                <a:solidFill>
                  <a:prstClr val="black"/>
                </a:solidFill>
              </a:rPr>
              <a:pPr/>
              <a:t>76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3 select signals: S2,S1 and S0</a:t>
            </a:r>
          </a:p>
          <a:p>
            <a:r>
              <a:rPr lang="en-US" dirty="0"/>
              <a:t>S2 should be connected to the 2-1</a:t>
            </a:r>
            <a:r>
              <a:rPr lang="en-US" baseline="0" dirty="0"/>
              <a:t> </a:t>
            </a:r>
            <a:r>
              <a:rPr lang="en-US" baseline="0" dirty="0" err="1"/>
              <a:t>Mux</a:t>
            </a:r>
            <a:r>
              <a:rPr lang="en-US" baseline="0" dirty="0"/>
              <a:t>, and S1 to the select “1” input of both 4-1 </a:t>
            </a:r>
            <a:r>
              <a:rPr lang="en-US" baseline="0" dirty="0" err="1"/>
              <a:t>Muxes</a:t>
            </a:r>
            <a:r>
              <a:rPr lang="en-US" baseline="0" dirty="0"/>
              <a:t>; and S0 to the </a:t>
            </a:r>
            <a:r>
              <a:rPr lang="en-US" baseline="0"/>
              <a:t>select “0” </a:t>
            </a:r>
            <a:r>
              <a:rPr lang="en-US" baseline="0" dirty="0"/>
              <a:t>input.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66E323-3696-41E6-9C99-5F5B47977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6200668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80C60-CAE3-4EB6-A5A0-CE0B8D59B79A}" type="slidenum">
              <a:rPr lang="en-US">
                <a:solidFill>
                  <a:prstClr val="black"/>
                </a:solidFill>
              </a:rPr>
              <a:pPr/>
              <a:t>77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B4BC08-F3F5-4F23-9068-50C60C037E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9689130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E297F2-7552-461A-AB90-2DD41F0715B2}" type="slidenum">
              <a:rPr lang="en-US">
                <a:solidFill>
                  <a:prstClr val="black"/>
                </a:solidFill>
              </a:rPr>
              <a:pPr/>
              <a:t>78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28A649-3FE9-4EC4-833F-69C7FB205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31071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78A37-EC32-4AED-BB20-E882152AD4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25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FEB93-5626-4084-92EE-83FECE9CE268}" type="slidenum">
              <a:rPr lang="en-US">
                <a:solidFill>
                  <a:prstClr val="black"/>
                </a:solidFill>
              </a:rPr>
              <a:pPr/>
              <a:t>79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32F9D6-E2D4-44FE-998E-4AD32D4F68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50492513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41042-5B0B-4814-972F-03A83A26E385}" type="slidenum">
              <a:rPr lang="en-US">
                <a:solidFill>
                  <a:prstClr val="black"/>
                </a:solidFill>
              </a:rPr>
              <a:pPr/>
              <a:t>80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70FA5E-1E8F-4AFE-B961-093969A8D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0022007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941042-5B0B-4814-972F-03A83A26E385}" type="slidenum">
              <a:rPr lang="en-US">
                <a:solidFill>
                  <a:prstClr val="black"/>
                </a:solidFill>
              </a:rPr>
              <a:pPr/>
              <a:t>81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70FA5E-1E8F-4AFE-B961-093969A8DC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74341075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B03C0-8DFE-46C3-A0F3-8A4B724DFA94}" type="slidenum">
              <a:rPr lang="en-US">
                <a:solidFill>
                  <a:prstClr val="black"/>
                </a:solidFill>
              </a:rPr>
              <a:pPr/>
              <a:t>82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64709D-7C2C-4BEA-B968-833AB070E7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4580221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BF8D3E-C783-429E-B4DE-5F3DAE6CB230}" type="slidenum">
              <a:rPr lang="en-US">
                <a:solidFill>
                  <a:prstClr val="black"/>
                </a:solidFill>
              </a:rPr>
              <a:pPr/>
              <a:t>83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042800-219D-4B62-A200-F48961FD3F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40981069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89C0C-EF11-4518-A253-69A1F2068CDA}" type="slidenum">
              <a:rPr lang="en-US">
                <a:solidFill>
                  <a:prstClr val="black"/>
                </a:solidFill>
              </a:rPr>
              <a:pPr/>
              <a:t>84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C91CFC-424A-4788-ACC4-B4B12108DA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7796870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AF1EF-A021-4775-8AB0-C3225EDC2532}" type="slidenum">
              <a:rPr lang="en-US">
                <a:solidFill>
                  <a:prstClr val="black"/>
                </a:solidFill>
              </a:rPr>
              <a:pPr/>
              <a:t>85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E95ED3-5F8F-4A61-90DA-0A72EF15AE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1381471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1C4908-A0FB-409E-9AC3-0E050A93F8BD}" type="slidenum">
              <a:rPr lang="en-US">
                <a:solidFill>
                  <a:prstClr val="black"/>
                </a:solidFill>
              </a:rPr>
              <a:pPr/>
              <a:t>86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ED6EA9-28C8-4725-A2D8-A22EC28114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96876631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376E7-AB5A-4B1D-9FAF-343459777E5E}" type="slidenum">
              <a:rPr lang="en-US">
                <a:solidFill>
                  <a:prstClr val="black"/>
                </a:solidFill>
              </a:rPr>
              <a:pPr/>
              <a:t>87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DC0C58-DF55-40D8-8CE4-1E20840889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21469586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694B1-04CC-4A5C-BE3C-8029E5B207C5}" type="slidenum">
              <a:rPr lang="en-US">
                <a:solidFill>
                  <a:prstClr val="black"/>
                </a:solidFill>
              </a:rPr>
              <a:pPr/>
              <a:t>88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9F943-B2F1-45C0-BCEC-5B022252CF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084849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E5E27A-58BB-4A1F-8259-7CF61C166F7A}" type="slidenum">
              <a:rPr lang="en-US"/>
              <a:pPr/>
              <a:t>22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Yes, 0000 through 1001 are present.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9350CB-DCB0-451A-85D8-5CE6294B1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4375736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6A01E9-E5D9-4F9D-842E-CE7DAB799E6E}" type="slidenum">
              <a:rPr lang="en-US">
                <a:solidFill>
                  <a:prstClr val="black"/>
                </a:solidFill>
              </a:rPr>
              <a:pPr/>
              <a:t>89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8BE0BA-883A-4AE0-B61B-D45F60E6DB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82506312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1E6111-8595-4277-8AFA-727A6771E387}" type="slidenum">
              <a:rPr lang="en-US">
                <a:solidFill>
                  <a:prstClr val="black"/>
                </a:solidFill>
              </a:rPr>
              <a:pPr/>
              <a:t>90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3630A5-166B-4920-BC24-090C11195E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0980097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C94669-6866-4B1F-B95C-9F78ECEF687A}" type="slidenum">
              <a:rPr lang="en-US">
                <a:solidFill>
                  <a:prstClr val="black"/>
                </a:solidFill>
              </a:rPr>
              <a:pPr/>
              <a:t>91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41BC78-3F33-49AF-BA24-8DCDB0C627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6307654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777D0B-B6C1-474A-9244-E3A8F452E474}" type="slidenum">
              <a:rPr lang="en-US">
                <a:solidFill>
                  <a:prstClr val="black"/>
                </a:solidFill>
              </a:rPr>
              <a:pPr/>
              <a:t>92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61DB4CD-0DBC-4991-8208-D5C7312FAC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2875392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1A0D5-3058-47CB-B86E-D8816061A5B0}" type="slidenum">
              <a:rPr lang="en-US">
                <a:solidFill>
                  <a:prstClr val="black"/>
                </a:solidFill>
              </a:rPr>
              <a:pPr/>
              <a:t>93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8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41EB1C-7203-49EE-996E-ABD5BD40F1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41123990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6DB6F-F5A6-4691-B2B1-38E562FF6C87}" type="slidenum">
              <a:rPr lang="en-US">
                <a:solidFill>
                  <a:prstClr val="black"/>
                </a:solidFill>
              </a:rPr>
              <a:pPr/>
              <a:t>94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658B41-04B7-4758-8797-B23765457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3795978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89A757-3DDF-4ABD-8BD5-B815BE470C4C}" type="slidenum">
              <a:rPr lang="en-US">
                <a:solidFill>
                  <a:prstClr val="black"/>
                </a:solidFill>
              </a:rPr>
              <a:pPr/>
              <a:t>95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8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369387-1107-4001-AB52-AC0FC950D3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92554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D0369-3DC1-496F-8952-BA74BC86D3B5}" type="slidenum">
              <a:rPr lang="en-US"/>
              <a:pPr/>
              <a:t>23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Yes, the output combinations 0011 through 1100 occur in response to 0000 through 1001, respectively.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7A373F-F9CD-4894-A242-0BD446F1D0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2433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287CD-7A42-4104-B785-D82A9DC4FA2E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57017B-62C7-4CBD-9E92-31379877CC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ssssssssssssssssssss</a:t>
            </a:r>
          </a:p>
        </p:txBody>
      </p:sp>
    </p:spTree>
    <p:extLst>
      <p:ext uri="{BB962C8B-B14F-4D97-AF65-F5344CB8AC3E}">
        <p14:creationId xmlns:p14="http://schemas.microsoft.com/office/powerpoint/2010/main" val="166304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1" name="Text Box 1051"/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b="1" u="none" baseline="0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2200" u="none" baseline="0">
                <a:cs typeface="Times New Roman" pitchFamily="18" charset="0"/>
              </a:rPr>
              <a:t>© 2008 Pearson Education, Inc.</a:t>
            </a:r>
            <a:br>
              <a:rPr lang="en-US" sz="2200" u="none" baseline="0">
                <a:cs typeface="Times New Roman" pitchFamily="18" charset="0"/>
              </a:rPr>
            </a:br>
            <a:r>
              <a:rPr lang="en-US" sz="1800" u="none" baseline="0">
                <a:cs typeface="Times New Roman" pitchFamily="18" charset="0"/>
              </a:rPr>
              <a:t>(Hyperlinks are active in View Show mode)</a:t>
            </a:r>
          </a:p>
        </p:txBody>
      </p:sp>
      <p:sp>
        <p:nvSpPr>
          <p:cNvPr id="6172" name="Text Box 1052"/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sz="4000" b="1" u="none" baseline="0" dirty="0">
                <a:solidFill>
                  <a:schemeClr val="accent2"/>
                </a:solidFill>
                <a:latin typeface="Helvetica" pitchFamily="34" charset="0"/>
              </a:rPr>
              <a:t>Chapter 3 – Combinational</a:t>
            </a:r>
            <a:r>
              <a:rPr lang="en-US" sz="4000" b="1" u="none" baseline="0" dirty="0">
                <a:solidFill>
                  <a:schemeClr val="hlink"/>
                </a:solidFill>
                <a:latin typeface="Helvetica" pitchFamily="34" charset="0"/>
              </a:rPr>
              <a:t> </a:t>
            </a:r>
            <a:r>
              <a:rPr lang="en-US" sz="4000" b="1" u="none" baseline="0" dirty="0">
                <a:solidFill>
                  <a:schemeClr val="accent2"/>
                </a:solidFill>
                <a:latin typeface="Helvetica" pitchFamily="34" charset="0"/>
              </a:rPr>
              <a:t>Logic Design</a:t>
            </a:r>
          </a:p>
          <a:p>
            <a:pPr algn="ctr">
              <a:spcBef>
                <a:spcPct val="50000"/>
              </a:spcBef>
              <a:buFont typeface="Wingdings" pitchFamily="2" charset="2"/>
              <a:buNone/>
            </a:pPr>
            <a:endParaRPr lang="en-US" sz="4000" b="1" u="none" baseline="0" dirty="0">
              <a:solidFill>
                <a:schemeClr val="hlink"/>
              </a:solidFill>
              <a:latin typeface="Helvetica" pitchFamily="34" charset="0"/>
            </a:endParaRPr>
          </a:p>
        </p:txBody>
      </p:sp>
      <p:sp>
        <p:nvSpPr>
          <p:cNvPr id="6173" name="Text Box 1053"/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lang="en-US" b="1" u="none" baseline="0"/>
              <a:t>Logic and Computer Design Fundamentals</a:t>
            </a:r>
          </a:p>
        </p:txBody>
      </p:sp>
      <p:sp>
        <p:nvSpPr>
          <p:cNvPr id="6174" name="Line 1054"/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51713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014871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963" y="0"/>
            <a:ext cx="7772400" cy="10207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1351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851749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395066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61494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28013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14479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504113" y="6515100"/>
            <a:ext cx="1628775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24867171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9444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51703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Text Box 48"/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endParaRPr lang="en-US" sz="2800" b="1" u="none" baseline="0">
              <a:solidFill>
                <a:schemeClr val="accent2"/>
              </a:solidFill>
            </a:endParaRPr>
          </a:p>
        </p:txBody>
      </p:sp>
      <p:sp>
        <p:nvSpPr>
          <p:cNvPr id="1076" name="Rectangle 52"/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77" name="Rectangle 5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78" name="Picture 54" descr="watermark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6489700"/>
            <a:ext cx="1971675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Line 51"/>
          <p:cNvSpPr>
            <a:spLocks noChangeShapeType="1"/>
          </p:cNvSpPr>
          <p:nvPr userDrawn="1"/>
        </p:nvSpPr>
        <p:spPr bwMode="auto">
          <a:xfrm>
            <a:off x="631825" y="1147763"/>
            <a:ext cx="8015288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82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000" b="1">
          <a:solidFill>
            <a:schemeClr val="tx1"/>
          </a:solidFill>
          <a:latin typeface="+mn-lt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4638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9210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3782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835400" indent="-1778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://www.codinghorror.com/blog/images/deck_keyboard.jpg" TargetMode="External"/><Relationship Id="rId7" Type="http://schemas.openxmlformats.org/officeDocument/2006/relationships/hyperlink" Target="http://www.microsoft.com/library/media/1033/windowsxp/images/using/moviemaker/create/68859-insert-cd.jp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://www.global-b2b-network.com/direct/dbimage/50201191/Photo_Electrical_Mouse.jpg" TargetMode="External"/><Relationship Id="rId10" Type="http://schemas.openxmlformats.org/officeDocument/2006/relationships/image" Target="../media/image16.emf"/><Relationship Id="rId4" Type="http://schemas.openxmlformats.org/officeDocument/2006/relationships/image" Target="../media/image13.jpeg"/><Relationship Id="rId9" Type="http://schemas.openxmlformats.org/officeDocument/2006/relationships/customXml" Target="../ink/ink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hyperlink" Target="http://www.codinghorror.com/blog/images/deck_keyboard.jpg" TargetMode="External"/><Relationship Id="rId7" Type="http://schemas.openxmlformats.org/officeDocument/2006/relationships/hyperlink" Target="http://www.microsoft.com/library/media/1033/windowsxp/images/using/moviemaker/create/68859-insert-cd.jp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://www.global-b2b-network.com/direct/dbimage/50201191/Photo_Electrical_Mouse.jpg" TargetMode="Externa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 and 4 from Text</a:t>
            </a:r>
          </a:p>
        </p:txBody>
      </p:sp>
    </p:spTree>
    <p:extLst>
      <p:ext uri="{BB962C8B-B14F-4D97-AF65-F5344CB8AC3E}">
        <p14:creationId xmlns:p14="http://schemas.microsoft.com/office/powerpoint/2010/main" val="334506390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Example </a:t>
            </a:r>
            <a:r>
              <a:rPr lang="en-US" b="0"/>
              <a:t>(continued)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314450"/>
            <a:ext cx="8643937" cy="502761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3"/>
            </a:pPr>
            <a:r>
              <a:rPr lang="en-US" dirty="0">
                <a:cs typeface="Times New Roman" pitchFamily="18" charset="0"/>
              </a:rPr>
              <a:t>Optimization (continued)</a:t>
            </a:r>
          </a:p>
          <a:p>
            <a:pPr marL="990600" lvl="1" indent="-533400">
              <a:buFontTx/>
              <a:buAutoNum type="alphaLcPeriod" startAt="2"/>
            </a:pPr>
            <a:r>
              <a:rPr lang="en-US" sz="2400" dirty="0">
                <a:cs typeface="Times New Roman" pitchFamily="18" charset="0"/>
              </a:rPr>
              <a:t>Multiple-level using transformations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T</a:t>
            </a:r>
            <a:r>
              <a:rPr lang="en-US" sz="2400" baseline="-2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= C + D</a:t>
            </a:r>
            <a:br>
              <a:rPr lang="en-US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W = A + BT</a:t>
            </a:r>
            <a:r>
              <a:rPr lang="en-US" sz="2400" baseline="-2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</a:t>
            </a:r>
            <a:br>
              <a:rPr lang="en-US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X  =    T</a:t>
            </a:r>
            <a:r>
              <a:rPr lang="en-US" sz="2400" baseline="-2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+ B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Y  = CD +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Z  =						G = 19</a:t>
            </a:r>
          </a:p>
          <a:p>
            <a:pPr marL="990600" lvl="1" indent="-533400"/>
            <a:r>
              <a:rPr lang="en-US" sz="2400" dirty="0">
                <a:cs typeface="Times New Roman" pitchFamily="18" charset="0"/>
              </a:rPr>
              <a:t>An additional extraction not shown in the text since it uses a </a:t>
            </a:r>
            <a:r>
              <a:rPr lang="en-US" sz="2400" u="sng" dirty="0">
                <a:cs typeface="Times New Roman" pitchFamily="18" charset="0"/>
              </a:rPr>
              <a:t>Boolean transformation</a:t>
            </a:r>
            <a:r>
              <a:rPr lang="en-US" sz="2400" dirty="0">
                <a:cs typeface="Times New Roman" pitchFamily="18" charset="0"/>
              </a:rPr>
              <a:t>: (       = C + D =     ):</a:t>
            </a:r>
          </a:p>
          <a:p>
            <a:pPr marL="990600" lvl="1" indent="-533400">
              <a:buFontTx/>
              <a:buNone/>
            </a:pPr>
            <a:r>
              <a:rPr lang="en-US" sz="2400" dirty="0">
                <a:cs typeface="Times New Roman" pitchFamily="18" charset="0"/>
              </a:rPr>
              <a:t>       W = A + BT</a:t>
            </a:r>
            <a:r>
              <a:rPr lang="en-US" sz="2400" baseline="-20000" dirty="0">
                <a:cs typeface="Times New Roman" pitchFamily="18" charset="0"/>
              </a:rPr>
              <a:t>1</a:t>
            </a:r>
            <a:br>
              <a:rPr lang="en-US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X =     T</a:t>
            </a:r>
            <a:r>
              <a:rPr lang="en-US" sz="2400" baseline="-2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+ B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Y = CD + </a:t>
            </a:r>
            <a:br>
              <a:rPr lang="en-US" sz="2400" dirty="0">
                <a:cs typeface="Times New Roman" pitchFamily="18" charset="0"/>
              </a:rPr>
            </a:br>
            <a:r>
              <a:rPr lang="en-US" sz="2400" dirty="0">
                <a:cs typeface="Times New Roman" pitchFamily="18" charset="0"/>
              </a:rPr>
              <a:t>Z =			G = 2 +1 + 4 + 6 + 4 + 0 = 16!</a:t>
            </a:r>
          </a:p>
        </p:txBody>
      </p:sp>
      <p:grpSp>
        <p:nvGrpSpPr>
          <p:cNvPr id="489517" name="Group 45"/>
          <p:cNvGrpSpPr>
            <a:grpSpLocks/>
          </p:cNvGrpSpPr>
          <p:nvPr/>
        </p:nvGrpSpPr>
        <p:grpSpPr bwMode="auto">
          <a:xfrm>
            <a:off x="2112963" y="2971800"/>
            <a:ext cx="1712912" cy="1184275"/>
            <a:chOff x="1466" y="1917"/>
            <a:chExt cx="1079" cy="746"/>
          </a:xfrm>
        </p:grpSpPr>
        <p:grpSp>
          <p:nvGrpSpPr>
            <p:cNvPr id="489498" name="Group 26"/>
            <p:cNvGrpSpPr>
              <a:grpSpLocks/>
            </p:cNvGrpSpPr>
            <p:nvPr/>
          </p:nvGrpSpPr>
          <p:grpSpPr bwMode="auto">
            <a:xfrm>
              <a:off x="1466" y="1919"/>
              <a:ext cx="244" cy="288"/>
              <a:chOff x="1781" y="1667"/>
              <a:chExt cx="244" cy="288"/>
            </a:xfrm>
          </p:grpSpPr>
          <p:sp>
            <p:nvSpPr>
              <p:cNvPr id="489499" name="Line 27"/>
              <p:cNvSpPr>
                <a:spLocks noChangeShapeType="1"/>
              </p:cNvSpPr>
              <p:nvPr/>
            </p:nvSpPr>
            <p:spPr bwMode="auto">
              <a:xfrm>
                <a:off x="1844" y="1721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500" name="Text Box 28"/>
              <p:cNvSpPr txBox="1">
                <a:spLocks noChangeArrowheads="1"/>
              </p:cNvSpPr>
              <p:nvPr/>
            </p:nvSpPr>
            <p:spPr bwMode="auto">
              <a:xfrm>
                <a:off x="1781" y="166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B</a:t>
                </a:r>
              </a:p>
            </p:txBody>
          </p:sp>
        </p:grpSp>
        <p:grpSp>
          <p:nvGrpSpPr>
            <p:cNvPr id="489501" name="Group 29"/>
            <p:cNvGrpSpPr>
              <a:grpSpLocks/>
            </p:cNvGrpSpPr>
            <p:nvPr/>
          </p:nvGrpSpPr>
          <p:grpSpPr bwMode="auto">
            <a:xfrm>
              <a:off x="2138" y="1917"/>
              <a:ext cx="255" cy="288"/>
              <a:chOff x="2525" y="1689"/>
              <a:chExt cx="255" cy="288"/>
            </a:xfrm>
          </p:grpSpPr>
          <p:sp>
            <p:nvSpPr>
              <p:cNvPr id="489502" name="Line 30"/>
              <p:cNvSpPr>
                <a:spLocks noChangeShapeType="1"/>
              </p:cNvSpPr>
              <p:nvPr/>
            </p:nvSpPr>
            <p:spPr bwMode="auto">
              <a:xfrm>
                <a:off x="2588" y="174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503" name="Text Box 31"/>
              <p:cNvSpPr txBox="1">
                <a:spLocks noChangeArrowheads="1"/>
              </p:cNvSpPr>
              <p:nvPr/>
            </p:nvSpPr>
            <p:spPr bwMode="auto">
              <a:xfrm>
                <a:off x="2525" y="168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C</a:t>
                </a:r>
              </a:p>
            </p:txBody>
          </p:sp>
        </p:grpSp>
        <p:grpSp>
          <p:nvGrpSpPr>
            <p:cNvPr id="489504" name="Group 32"/>
            <p:cNvGrpSpPr>
              <a:grpSpLocks/>
            </p:cNvGrpSpPr>
            <p:nvPr/>
          </p:nvGrpSpPr>
          <p:grpSpPr bwMode="auto">
            <a:xfrm>
              <a:off x="2290" y="1919"/>
              <a:ext cx="255" cy="288"/>
              <a:chOff x="2047" y="2042"/>
              <a:chExt cx="255" cy="288"/>
            </a:xfrm>
          </p:grpSpPr>
          <p:sp>
            <p:nvSpPr>
              <p:cNvPr id="489505" name="Line 33"/>
              <p:cNvSpPr>
                <a:spLocks noChangeShapeType="1"/>
              </p:cNvSpPr>
              <p:nvPr/>
            </p:nvSpPr>
            <p:spPr bwMode="auto">
              <a:xfrm>
                <a:off x="2110" y="209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506" name="Text Box 34"/>
              <p:cNvSpPr txBox="1">
                <a:spLocks noChangeArrowheads="1"/>
              </p:cNvSpPr>
              <p:nvPr/>
            </p:nvSpPr>
            <p:spPr bwMode="auto">
              <a:xfrm>
                <a:off x="2047" y="204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  <p:grpSp>
          <p:nvGrpSpPr>
            <p:cNvPr id="489507" name="Group 35"/>
            <p:cNvGrpSpPr>
              <a:grpSpLocks/>
            </p:cNvGrpSpPr>
            <p:nvPr/>
          </p:nvGrpSpPr>
          <p:grpSpPr bwMode="auto">
            <a:xfrm>
              <a:off x="1928" y="2157"/>
              <a:ext cx="255" cy="288"/>
              <a:chOff x="655" y="3361"/>
              <a:chExt cx="255" cy="288"/>
            </a:xfrm>
          </p:grpSpPr>
          <p:sp>
            <p:nvSpPr>
              <p:cNvPr id="489508" name="Line 36"/>
              <p:cNvSpPr>
                <a:spLocks noChangeShapeType="1"/>
              </p:cNvSpPr>
              <p:nvPr/>
            </p:nvSpPr>
            <p:spPr bwMode="auto">
              <a:xfrm>
                <a:off x="718" y="34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509" name="Text Box 37"/>
              <p:cNvSpPr txBox="1">
                <a:spLocks noChangeArrowheads="1"/>
              </p:cNvSpPr>
              <p:nvPr/>
            </p:nvSpPr>
            <p:spPr bwMode="auto">
              <a:xfrm>
                <a:off x="655" y="336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C</a:t>
                </a:r>
              </a:p>
            </p:txBody>
          </p:sp>
        </p:grpSp>
        <p:grpSp>
          <p:nvGrpSpPr>
            <p:cNvPr id="489510" name="Group 38"/>
            <p:cNvGrpSpPr>
              <a:grpSpLocks/>
            </p:cNvGrpSpPr>
            <p:nvPr/>
          </p:nvGrpSpPr>
          <p:grpSpPr bwMode="auto">
            <a:xfrm>
              <a:off x="2080" y="2150"/>
              <a:ext cx="255" cy="288"/>
              <a:chOff x="2422" y="1895"/>
              <a:chExt cx="255" cy="288"/>
            </a:xfrm>
          </p:grpSpPr>
          <p:sp>
            <p:nvSpPr>
              <p:cNvPr id="489511" name="Line 39"/>
              <p:cNvSpPr>
                <a:spLocks noChangeShapeType="1"/>
              </p:cNvSpPr>
              <p:nvPr/>
            </p:nvSpPr>
            <p:spPr bwMode="auto">
              <a:xfrm>
                <a:off x="2485" y="1949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512" name="Text Box 40"/>
              <p:cNvSpPr txBox="1">
                <a:spLocks noChangeArrowheads="1"/>
              </p:cNvSpPr>
              <p:nvPr/>
            </p:nvSpPr>
            <p:spPr bwMode="auto">
              <a:xfrm>
                <a:off x="2422" y="189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  <p:grpSp>
          <p:nvGrpSpPr>
            <p:cNvPr id="489513" name="Group 41"/>
            <p:cNvGrpSpPr>
              <a:grpSpLocks/>
            </p:cNvGrpSpPr>
            <p:nvPr/>
          </p:nvGrpSpPr>
          <p:grpSpPr bwMode="auto">
            <a:xfrm>
              <a:off x="1468" y="2375"/>
              <a:ext cx="255" cy="288"/>
              <a:chOff x="2047" y="2042"/>
              <a:chExt cx="255" cy="288"/>
            </a:xfrm>
          </p:grpSpPr>
          <p:sp>
            <p:nvSpPr>
              <p:cNvPr id="489514" name="Line 42"/>
              <p:cNvSpPr>
                <a:spLocks noChangeShapeType="1"/>
              </p:cNvSpPr>
              <p:nvPr/>
            </p:nvSpPr>
            <p:spPr bwMode="auto">
              <a:xfrm>
                <a:off x="2110" y="209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515" name="Text Box 43"/>
              <p:cNvSpPr txBox="1">
                <a:spLocks noChangeArrowheads="1"/>
              </p:cNvSpPr>
              <p:nvPr/>
            </p:nvSpPr>
            <p:spPr bwMode="auto">
              <a:xfrm>
                <a:off x="2047" y="204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</p:grpSp>
      <p:grpSp>
        <p:nvGrpSpPr>
          <p:cNvPr id="489569" name="Group 97"/>
          <p:cNvGrpSpPr>
            <a:grpSpLocks/>
          </p:cNvGrpSpPr>
          <p:nvPr/>
        </p:nvGrpSpPr>
        <p:grpSpPr bwMode="auto">
          <a:xfrm>
            <a:off x="2071688" y="5310188"/>
            <a:ext cx="1651000" cy="1190625"/>
            <a:chOff x="1422" y="3345"/>
            <a:chExt cx="1040" cy="750"/>
          </a:xfrm>
        </p:grpSpPr>
        <p:grpSp>
          <p:nvGrpSpPr>
            <p:cNvPr id="489520" name="Group 48"/>
            <p:cNvGrpSpPr>
              <a:grpSpLocks/>
            </p:cNvGrpSpPr>
            <p:nvPr/>
          </p:nvGrpSpPr>
          <p:grpSpPr bwMode="auto">
            <a:xfrm>
              <a:off x="1443" y="3355"/>
              <a:ext cx="244" cy="288"/>
              <a:chOff x="1781" y="1667"/>
              <a:chExt cx="244" cy="288"/>
            </a:xfrm>
          </p:grpSpPr>
          <p:sp>
            <p:nvSpPr>
              <p:cNvPr id="489521" name="Line 49"/>
              <p:cNvSpPr>
                <a:spLocks noChangeShapeType="1"/>
              </p:cNvSpPr>
              <p:nvPr/>
            </p:nvSpPr>
            <p:spPr bwMode="auto">
              <a:xfrm>
                <a:off x="1844" y="1721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522" name="Text Box 50"/>
              <p:cNvSpPr txBox="1">
                <a:spLocks noChangeArrowheads="1"/>
              </p:cNvSpPr>
              <p:nvPr/>
            </p:nvSpPr>
            <p:spPr bwMode="auto">
              <a:xfrm>
                <a:off x="1781" y="166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B</a:t>
                </a:r>
              </a:p>
            </p:txBody>
          </p:sp>
        </p:grpSp>
        <p:grpSp>
          <p:nvGrpSpPr>
            <p:cNvPr id="489538" name="Group 66"/>
            <p:cNvGrpSpPr>
              <a:grpSpLocks/>
            </p:cNvGrpSpPr>
            <p:nvPr/>
          </p:nvGrpSpPr>
          <p:grpSpPr bwMode="auto">
            <a:xfrm>
              <a:off x="2154" y="3345"/>
              <a:ext cx="308" cy="288"/>
              <a:chOff x="3551" y="2955"/>
              <a:chExt cx="308" cy="288"/>
            </a:xfrm>
          </p:grpSpPr>
          <p:sp>
            <p:nvSpPr>
              <p:cNvPr id="489524" name="Line 52"/>
              <p:cNvSpPr>
                <a:spLocks noChangeShapeType="1"/>
              </p:cNvSpPr>
              <p:nvPr/>
            </p:nvSpPr>
            <p:spPr bwMode="auto">
              <a:xfrm>
                <a:off x="3604" y="30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525" name="Text Box 53"/>
              <p:cNvSpPr txBox="1">
                <a:spLocks noChangeArrowheads="1"/>
              </p:cNvSpPr>
              <p:nvPr/>
            </p:nvSpPr>
            <p:spPr bwMode="auto">
              <a:xfrm>
                <a:off x="3551" y="295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b="1" baseline="-20000" dirty="0"/>
                  <a:t>1</a:t>
                </a:r>
              </a:p>
            </p:txBody>
          </p:sp>
        </p:grpSp>
        <p:grpSp>
          <p:nvGrpSpPr>
            <p:cNvPr id="489535" name="Group 63"/>
            <p:cNvGrpSpPr>
              <a:grpSpLocks/>
            </p:cNvGrpSpPr>
            <p:nvPr/>
          </p:nvGrpSpPr>
          <p:grpSpPr bwMode="auto">
            <a:xfrm>
              <a:off x="1422" y="3807"/>
              <a:ext cx="255" cy="288"/>
              <a:chOff x="2047" y="2042"/>
              <a:chExt cx="255" cy="288"/>
            </a:xfrm>
          </p:grpSpPr>
          <p:sp>
            <p:nvSpPr>
              <p:cNvPr id="489536" name="Line 64"/>
              <p:cNvSpPr>
                <a:spLocks noChangeShapeType="1"/>
              </p:cNvSpPr>
              <p:nvPr/>
            </p:nvSpPr>
            <p:spPr bwMode="auto">
              <a:xfrm>
                <a:off x="2110" y="209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537" name="Text Box 65"/>
              <p:cNvSpPr txBox="1">
                <a:spLocks noChangeArrowheads="1"/>
              </p:cNvSpPr>
              <p:nvPr/>
            </p:nvSpPr>
            <p:spPr bwMode="auto">
              <a:xfrm>
                <a:off x="2047" y="204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  <p:grpSp>
          <p:nvGrpSpPr>
            <p:cNvPr id="489539" name="Group 67"/>
            <p:cNvGrpSpPr>
              <a:grpSpLocks/>
            </p:cNvGrpSpPr>
            <p:nvPr/>
          </p:nvGrpSpPr>
          <p:grpSpPr bwMode="auto">
            <a:xfrm>
              <a:off x="1872" y="3576"/>
              <a:ext cx="308" cy="288"/>
              <a:chOff x="3551" y="2955"/>
              <a:chExt cx="308" cy="288"/>
            </a:xfrm>
          </p:grpSpPr>
          <p:sp>
            <p:nvSpPr>
              <p:cNvPr id="489540" name="Line 68"/>
              <p:cNvSpPr>
                <a:spLocks noChangeShapeType="1"/>
              </p:cNvSpPr>
              <p:nvPr/>
            </p:nvSpPr>
            <p:spPr bwMode="auto">
              <a:xfrm>
                <a:off x="3604" y="30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541" name="Text Box 69"/>
              <p:cNvSpPr txBox="1">
                <a:spLocks noChangeArrowheads="1"/>
              </p:cNvSpPr>
              <p:nvPr/>
            </p:nvSpPr>
            <p:spPr bwMode="auto">
              <a:xfrm>
                <a:off x="3551" y="295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T</a:t>
                </a:r>
                <a:r>
                  <a:rPr lang="en-US" sz="2400" b="1" baseline="-20000" dirty="0"/>
                  <a:t>1</a:t>
                </a:r>
              </a:p>
            </p:txBody>
          </p:sp>
        </p:grpSp>
      </p:grpSp>
      <p:grpSp>
        <p:nvGrpSpPr>
          <p:cNvPr id="489571" name="Group 99"/>
          <p:cNvGrpSpPr>
            <a:grpSpLocks/>
          </p:cNvGrpSpPr>
          <p:nvPr/>
        </p:nvGrpSpPr>
        <p:grpSpPr bwMode="auto">
          <a:xfrm>
            <a:off x="5741988" y="4505325"/>
            <a:ext cx="2297112" cy="460375"/>
            <a:chOff x="3617" y="2838"/>
            <a:chExt cx="1447" cy="290"/>
          </a:xfrm>
        </p:grpSpPr>
        <p:grpSp>
          <p:nvGrpSpPr>
            <p:cNvPr id="489565" name="Group 93"/>
            <p:cNvGrpSpPr>
              <a:grpSpLocks/>
            </p:cNvGrpSpPr>
            <p:nvPr/>
          </p:nvGrpSpPr>
          <p:grpSpPr bwMode="auto">
            <a:xfrm>
              <a:off x="3617" y="2838"/>
              <a:ext cx="975" cy="290"/>
              <a:chOff x="3941" y="2838"/>
              <a:chExt cx="975" cy="290"/>
            </a:xfrm>
          </p:grpSpPr>
          <p:grpSp>
            <p:nvGrpSpPr>
              <p:cNvPr id="489563" name="Group 91"/>
              <p:cNvGrpSpPr>
                <a:grpSpLocks/>
              </p:cNvGrpSpPr>
              <p:nvPr/>
            </p:nvGrpSpPr>
            <p:grpSpPr bwMode="auto">
              <a:xfrm>
                <a:off x="3941" y="2838"/>
                <a:ext cx="407" cy="290"/>
                <a:chOff x="3032" y="2838"/>
                <a:chExt cx="407" cy="290"/>
              </a:xfrm>
            </p:grpSpPr>
            <p:sp>
              <p:nvSpPr>
                <p:cNvPr id="48955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3032" y="2838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C</a:t>
                  </a:r>
                </a:p>
              </p:txBody>
            </p:sp>
            <p:sp>
              <p:nvSpPr>
                <p:cNvPr id="489554" name="Line 82"/>
                <p:cNvSpPr>
                  <a:spLocks noChangeShapeType="1"/>
                </p:cNvSpPr>
                <p:nvPr/>
              </p:nvSpPr>
              <p:spPr bwMode="auto">
                <a:xfrm>
                  <a:off x="3095" y="2901"/>
                  <a:ext cx="12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89556" name="Group 84"/>
                <p:cNvGrpSpPr>
                  <a:grpSpLocks/>
                </p:cNvGrpSpPr>
                <p:nvPr/>
              </p:nvGrpSpPr>
              <p:grpSpPr bwMode="auto">
                <a:xfrm>
                  <a:off x="3184" y="2840"/>
                  <a:ext cx="255" cy="288"/>
                  <a:chOff x="2422" y="1895"/>
                  <a:chExt cx="255" cy="288"/>
                </a:xfrm>
              </p:grpSpPr>
              <p:sp>
                <p:nvSpPr>
                  <p:cNvPr id="489557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2485" y="1949"/>
                    <a:ext cx="12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9558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22" y="1895"/>
                    <a:ext cx="255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b="1"/>
                      <a:t>D</a:t>
                    </a:r>
                  </a:p>
                </p:txBody>
              </p:sp>
            </p:grpSp>
          </p:grpSp>
          <p:sp>
            <p:nvSpPr>
              <p:cNvPr id="489564" name="Line 92"/>
              <p:cNvSpPr>
                <a:spLocks noChangeShapeType="1"/>
              </p:cNvSpPr>
              <p:nvPr/>
            </p:nvSpPr>
            <p:spPr bwMode="auto">
              <a:xfrm>
                <a:off x="4496" y="2889"/>
                <a:ext cx="4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9566" name="Group 94"/>
            <p:cNvGrpSpPr>
              <a:grpSpLocks/>
            </p:cNvGrpSpPr>
            <p:nvPr/>
          </p:nvGrpSpPr>
          <p:grpSpPr bwMode="auto">
            <a:xfrm>
              <a:off x="4756" y="2838"/>
              <a:ext cx="308" cy="288"/>
              <a:chOff x="3551" y="2955"/>
              <a:chExt cx="308" cy="288"/>
            </a:xfrm>
          </p:grpSpPr>
          <p:sp>
            <p:nvSpPr>
              <p:cNvPr id="489567" name="Line 95"/>
              <p:cNvSpPr>
                <a:spLocks noChangeShapeType="1"/>
              </p:cNvSpPr>
              <p:nvPr/>
            </p:nvSpPr>
            <p:spPr bwMode="auto">
              <a:xfrm>
                <a:off x="3604" y="30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568" name="Text Box 96"/>
              <p:cNvSpPr txBox="1">
                <a:spLocks noChangeArrowheads="1"/>
              </p:cNvSpPr>
              <p:nvPr/>
            </p:nvSpPr>
            <p:spPr bwMode="auto">
              <a:xfrm>
                <a:off x="3551" y="295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T</a:t>
                </a:r>
                <a:r>
                  <a:rPr lang="en-US" sz="2400" b="1" baseline="-2000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83122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73" y="-15918"/>
            <a:ext cx="7772400" cy="1020763"/>
          </a:xfrm>
        </p:spPr>
        <p:txBody>
          <a:bodyPr/>
          <a:lstStyle/>
          <a:p>
            <a:r>
              <a:rPr lang="en-US" dirty="0"/>
              <a:t>Design Example </a:t>
            </a:r>
            <a:r>
              <a:rPr lang="en-US" b="0" dirty="0"/>
              <a:t>(continued)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425" y="1123950"/>
            <a:ext cx="7772400" cy="502761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4"/>
            </a:pPr>
            <a:r>
              <a:rPr lang="en-US" dirty="0">
                <a:cs typeface="Times New Roman" pitchFamily="18" charset="0"/>
              </a:rPr>
              <a:t>Technology Mapping </a:t>
            </a:r>
          </a:p>
          <a:p>
            <a:pPr marL="990600" lvl="1" indent="-533400"/>
            <a:r>
              <a:rPr lang="en-US" sz="2000" dirty="0">
                <a:cs typeface="Times New Roman" pitchFamily="18" charset="0"/>
              </a:rPr>
              <a:t>Mapping with a library containing  inverters and 2-input NAND, 2-input NOR, and 2-2 AOI gates </a:t>
            </a:r>
          </a:p>
        </p:txBody>
      </p:sp>
      <p:pic>
        <p:nvPicPr>
          <p:cNvPr id="490500" name="Picture 4" descr="fig_3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8" y="2244725"/>
            <a:ext cx="3498850" cy="429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0544" name="Group 48"/>
          <p:cNvGrpSpPr>
            <a:grpSpLocks/>
          </p:cNvGrpSpPr>
          <p:nvPr/>
        </p:nvGrpSpPr>
        <p:grpSpPr bwMode="auto">
          <a:xfrm>
            <a:off x="423863" y="2259013"/>
            <a:ext cx="5327650" cy="3878262"/>
            <a:chOff x="267" y="1423"/>
            <a:chExt cx="3356" cy="2443"/>
          </a:xfrm>
        </p:grpSpPr>
        <p:sp>
          <p:nvSpPr>
            <p:cNvPr id="490502" name="Freeform 6"/>
            <p:cNvSpPr>
              <a:spLocks noEditPoints="1"/>
            </p:cNvSpPr>
            <p:nvPr/>
          </p:nvSpPr>
          <p:spPr bwMode="auto">
            <a:xfrm>
              <a:off x="390" y="1493"/>
              <a:ext cx="3102" cy="2286"/>
            </a:xfrm>
            <a:custGeom>
              <a:avLst/>
              <a:gdLst>
                <a:gd name="T0" fmla="*/ 0 w 2214"/>
                <a:gd name="T1" fmla="*/ 0 h 1631"/>
                <a:gd name="T2" fmla="*/ 1634 w 2214"/>
                <a:gd name="T3" fmla="*/ 0 h 1631"/>
                <a:gd name="T4" fmla="*/ 1634 w 2214"/>
                <a:gd name="T5" fmla="*/ 85 h 1631"/>
                <a:gd name="T6" fmla="*/ 1856 w 2214"/>
                <a:gd name="T7" fmla="*/ 85 h 1631"/>
                <a:gd name="T8" fmla="*/ 1836 w 2214"/>
                <a:gd name="T9" fmla="*/ 176 h 1631"/>
                <a:gd name="T10" fmla="*/ 1634 w 2214"/>
                <a:gd name="T11" fmla="*/ 176 h 1631"/>
                <a:gd name="T12" fmla="*/ 1634 w 2214"/>
                <a:gd name="T13" fmla="*/ 307 h 1631"/>
                <a:gd name="T14" fmla="*/ 1408 w 2214"/>
                <a:gd name="T15" fmla="*/ 307 h 1631"/>
                <a:gd name="T16" fmla="*/ 1298 w 2214"/>
                <a:gd name="T17" fmla="*/ 263 h 1631"/>
                <a:gd name="T18" fmla="*/ 206 w 2214"/>
                <a:gd name="T19" fmla="*/ 263 h 1631"/>
                <a:gd name="T20" fmla="*/ 206 w 2214"/>
                <a:gd name="T21" fmla="*/ 720 h 1631"/>
                <a:gd name="T22" fmla="*/ 0 w 2214"/>
                <a:gd name="T23" fmla="*/ 721 h 1631"/>
                <a:gd name="T24" fmla="*/ 1105 w 2214"/>
                <a:gd name="T25" fmla="*/ 721 h 1631"/>
                <a:gd name="T26" fmla="*/ 1105 w 2214"/>
                <a:gd name="T27" fmla="*/ 851 h 1631"/>
                <a:gd name="T28" fmla="*/ 1267 w 2214"/>
                <a:gd name="T29" fmla="*/ 851 h 1631"/>
                <a:gd name="T30" fmla="*/ 1379 w 2214"/>
                <a:gd name="T31" fmla="*/ 607 h 1631"/>
                <a:gd name="T32" fmla="*/ 1634 w 2214"/>
                <a:gd name="T33" fmla="*/ 607 h 1631"/>
                <a:gd name="T34" fmla="*/ 1634 w 2214"/>
                <a:gd name="T35" fmla="*/ 701 h 1631"/>
                <a:gd name="T36" fmla="*/ 1833 w 2214"/>
                <a:gd name="T37" fmla="*/ 701 h 1631"/>
                <a:gd name="T38" fmla="*/ 209 w 2214"/>
                <a:gd name="T39" fmla="*/ 1400 h 1631"/>
                <a:gd name="T40" fmla="*/ 209 w 2214"/>
                <a:gd name="T41" fmla="*/ 896 h 1631"/>
                <a:gd name="T42" fmla="*/ 1634 w 2214"/>
                <a:gd name="T43" fmla="*/ 896 h 1631"/>
                <a:gd name="T44" fmla="*/ 1634 w 2214"/>
                <a:gd name="T45" fmla="*/ 788 h 1631"/>
                <a:gd name="T46" fmla="*/ 1833 w 2214"/>
                <a:gd name="T47" fmla="*/ 788 h 1631"/>
                <a:gd name="T48" fmla="*/ 1273 w 2214"/>
                <a:gd name="T49" fmla="*/ 353 h 1631"/>
                <a:gd name="T50" fmla="*/ 957 w 2214"/>
                <a:gd name="T51" fmla="*/ 353 h 1631"/>
                <a:gd name="T52" fmla="*/ 957 w 2214"/>
                <a:gd name="T53" fmla="*/ 1134 h 1631"/>
                <a:gd name="T54" fmla="*/ 687 w 2214"/>
                <a:gd name="T55" fmla="*/ 1134 h 1631"/>
                <a:gd name="T56" fmla="*/ 1277 w 2214"/>
                <a:gd name="T57" fmla="*/ 561 h 1631"/>
                <a:gd name="T58" fmla="*/ 206 w 2214"/>
                <a:gd name="T59" fmla="*/ 561 h 1631"/>
                <a:gd name="T60" fmla="*/ 1260 w 2214"/>
                <a:gd name="T61" fmla="*/ 651 h 1631"/>
                <a:gd name="T62" fmla="*/ 960 w 2214"/>
                <a:gd name="T63" fmla="*/ 651 h 1631"/>
                <a:gd name="T64" fmla="*/ 404 w 2214"/>
                <a:gd name="T65" fmla="*/ 1630 h 1631"/>
                <a:gd name="T66" fmla="*/ 2214 w 2214"/>
                <a:gd name="T67" fmla="*/ 1630 h 1631"/>
                <a:gd name="T68" fmla="*/ 270 w 2214"/>
                <a:gd name="T69" fmla="*/ 1473 h 1631"/>
                <a:gd name="T70" fmla="*/ 270 w 2214"/>
                <a:gd name="T71" fmla="*/ 1173 h 1631"/>
                <a:gd name="T72" fmla="*/ 644 w 2214"/>
                <a:gd name="T73" fmla="*/ 1173 h 1631"/>
                <a:gd name="T74" fmla="*/ 623 w 2214"/>
                <a:gd name="T75" fmla="*/ 1092 h 1631"/>
                <a:gd name="T76" fmla="*/ 209 w 2214"/>
                <a:gd name="T77" fmla="*/ 1092 h 1631"/>
                <a:gd name="T78" fmla="*/ 1105 w 2214"/>
                <a:gd name="T79" fmla="*/ 1631 h 1631"/>
                <a:gd name="T80" fmla="*/ 1105 w 2214"/>
                <a:gd name="T81" fmla="*/ 941 h 1631"/>
                <a:gd name="T82" fmla="*/ 1270 w 2214"/>
                <a:gd name="T83" fmla="*/ 941 h 1631"/>
                <a:gd name="T84" fmla="*/ 1981 w 2214"/>
                <a:gd name="T85" fmla="*/ 741 h 1631"/>
                <a:gd name="T86" fmla="*/ 2214 w 2214"/>
                <a:gd name="T87" fmla="*/ 741 h 1631"/>
                <a:gd name="T88" fmla="*/ 1981 w 2214"/>
                <a:gd name="T89" fmla="*/ 128 h 1631"/>
                <a:gd name="T90" fmla="*/ 2214 w 2214"/>
                <a:gd name="T91" fmla="*/ 128 h 1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14" h="1631">
                  <a:moveTo>
                    <a:pt x="0" y="0"/>
                  </a:moveTo>
                  <a:cubicBezTo>
                    <a:pt x="1634" y="0"/>
                    <a:pt x="1634" y="0"/>
                    <a:pt x="1634" y="0"/>
                  </a:cubicBezTo>
                  <a:cubicBezTo>
                    <a:pt x="1634" y="85"/>
                    <a:pt x="1634" y="85"/>
                    <a:pt x="1634" y="85"/>
                  </a:cubicBezTo>
                  <a:cubicBezTo>
                    <a:pt x="1856" y="85"/>
                    <a:pt x="1856" y="85"/>
                    <a:pt x="1856" y="85"/>
                  </a:cubicBezTo>
                  <a:moveTo>
                    <a:pt x="1836" y="176"/>
                  </a:moveTo>
                  <a:cubicBezTo>
                    <a:pt x="1634" y="176"/>
                    <a:pt x="1634" y="176"/>
                    <a:pt x="1634" y="176"/>
                  </a:cubicBezTo>
                  <a:cubicBezTo>
                    <a:pt x="1634" y="307"/>
                    <a:pt x="1634" y="307"/>
                    <a:pt x="1634" y="307"/>
                  </a:cubicBezTo>
                  <a:cubicBezTo>
                    <a:pt x="1408" y="307"/>
                    <a:pt x="1408" y="307"/>
                    <a:pt x="1408" y="307"/>
                  </a:cubicBezTo>
                  <a:moveTo>
                    <a:pt x="1298" y="263"/>
                  </a:moveTo>
                  <a:cubicBezTo>
                    <a:pt x="206" y="263"/>
                    <a:pt x="206" y="263"/>
                    <a:pt x="206" y="263"/>
                  </a:cubicBezTo>
                  <a:cubicBezTo>
                    <a:pt x="206" y="720"/>
                    <a:pt x="206" y="720"/>
                    <a:pt x="206" y="720"/>
                  </a:cubicBezTo>
                  <a:moveTo>
                    <a:pt x="0" y="721"/>
                  </a:moveTo>
                  <a:cubicBezTo>
                    <a:pt x="1105" y="721"/>
                    <a:pt x="1105" y="721"/>
                    <a:pt x="1105" y="721"/>
                  </a:cubicBezTo>
                  <a:cubicBezTo>
                    <a:pt x="1105" y="851"/>
                    <a:pt x="1105" y="851"/>
                    <a:pt x="1105" y="851"/>
                  </a:cubicBezTo>
                  <a:cubicBezTo>
                    <a:pt x="1267" y="851"/>
                    <a:pt x="1267" y="851"/>
                    <a:pt x="1267" y="851"/>
                  </a:cubicBezTo>
                  <a:moveTo>
                    <a:pt x="1379" y="607"/>
                  </a:moveTo>
                  <a:cubicBezTo>
                    <a:pt x="1634" y="607"/>
                    <a:pt x="1634" y="607"/>
                    <a:pt x="1634" y="607"/>
                  </a:cubicBezTo>
                  <a:cubicBezTo>
                    <a:pt x="1634" y="701"/>
                    <a:pt x="1634" y="701"/>
                    <a:pt x="1634" y="701"/>
                  </a:cubicBezTo>
                  <a:cubicBezTo>
                    <a:pt x="1833" y="701"/>
                    <a:pt x="1833" y="701"/>
                    <a:pt x="1833" y="701"/>
                  </a:cubicBezTo>
                  <a:moveTo>
                    <a:pt x="209" y="1400"/>
                  </a:moveTo>
                  <a:cubicBezTo>
                    <a:pt x="209" y="896"/>
                    <a:pt x="209" y="896"/>
                    <a:pt x="209" y="896"/>
                  </a:cubicBezTo>
                  <a:cubicBezTo>
                    <a:pt x="1634" y="896"/>
                    <a:pt x="1634" y="896"/>
                    <a:pt x="1634" y="896"/>
                  </a:cubicBezTo>
                  <a:cubicBezTo>
                    <a:pt x="1634" y="788"/>
                    <a:pt x="1634" y="788"/>
                    <a:pt x="1634" y="788"/>
                  </a:cubicBezTo>
                  <a:cubicBezTo>
                    <a:pt x="1833" y="788"/>
                    <a:pt x="1833" y="788"/>
                    <a:pt x="1833" y="788"/>
                  </a:cubicBezTo>
                  <a:moveTo>
                    <a:pt x="1273" y="353"/>
                  </a:moveTo>
                  <a:cubicBezTo>
                    <a:pt x="957" y="353"/>
                    <a:pt x="957" y="353"/>
                    <a:pt x="957" y="353"/>
                  </a:cubicBezTo>
                  <a:cubicBezTo>
                    <a:pt x="957" y="1134"/>
                    <a:pt x="957" y="1134"/>
                    <a:pt x="957" y="1134"/>
                  </a:cubicBezTo>
                  <a:cubicBezTo>
                    <a:pt x="687" y="1134"/>
                    <a:pt x="687" y="1134"/>
                    <a:pt x="687" y="1134"/>
                  </a:cubicBezTo>
                  <a:moveTo>
                    <a:pt x="1277" y="561"/>
                  </a:moveTo>
                  <a:cubicBezTo>
                    <a:pt x="206" y="561"/>
                    <a:pt x="206" y="561"/>
                    <a:pt x="206" y="561"/>
                  </a:cubicBezTo>
                  <a:moveTo>
                    <a:pt x="1260" y="651"/>
                  </a:moveTo>
                  <a:cubicBezTo>
                    <a:pt x="1260" y="651"/>
                    <a:pt x="964" y="651"/>
                    <a:pt x="960" y="651"/>
                  </a:cubicBezTo>
                  <a:moveTo>
                    <a:pt x="404" y="1630"/>
                  </a:moveTo>
                  <a:cubicBezTo>
                    <a:pt x="2214" y="1630"/>
                    <a:pt x="2214" y="1630"/>
                    <a:pt x="2214" y="1630"/>
                  </a:cubicBezTo>
                  <a:moveTo>
                    <a:pt x="270" y="1473"/>
                  </a:moveTo>
                  <a:cubicBezTo>
                    <a:pt x="270" y="1173"/>
                    <a:pt x="270" y="1173"/>
                    <a:pt x="270" y="1173"/>
                  </a:cubicBezTo>
                  <a:cubicBezTo>
                    <a:pt x="644" y="1173"/>
                    <a:pt x="644" y="1173"/>
                    <a:pt x="644" y="1173"/>
                  </a:cubicBezTo>
                  <a:moveTo>
                    <a:pt x="623" y="1092"/>
                  </a:moveTo>
                  <a:cubicBezTo>
                    <a:pt x="209" y="1092"/>
                    <a:pt x="209" y="1092"/>
                    <a:pt x="209" y="1092"/>
                  </a:cubicBezTo>
                  <a:moveTo>
                    <a:pt x="1105" y="1631"/>
                  </a:moveTo>
                  <a:cubicBezTo>
                    <a:pt x="1105" y="941"/>
                    <a:pt x="1105" y="941"/>
                    <a:pt x="1105" y="941"/>
                  </a:cubicBezTo>
                  <a:cubicBezTo>
                    <a:pt x="1270" y="941"/>
                    <a:pt x="1270" y="941"/>
                    <a:pt x="1270" y="941"/>
                  </a:cubicBezTo>
                  <a:moveTo>
                    <a:pt x="1981" y="741"/>
                  </a:moveTo>
                  <a:cubicBezTo>
                    <a:pt x="2214" y="741"/>
                    <a:pt x="2214" y="741"/>
                    <a:pt x="2214" y="741"/>
                  </a:cubicBezTo>
                  <a:moveTo>
                    <a:pt x="1981" y="128"/>
                  </a:moveTo>
                  <a:cubicBezTo>
                    <a:pt x="2214" y="128"/>
                    <a:pt x="2214" y="128"/>
                    <a:pt x="2214" y="128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03" name="Line 7"/>
            <p:cNvSpPr>
              <a:spLocks noChangeShapeType="1"/>
            </p:cNvSpPr>
            <p:nvPr/>
          </p:nvSpPr>
          <p:spPr bwMode="auto">
            <a:xfrm flipH="1">
              <a:off x="367" y="3581"/>
              <a:ext cx="185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04" name="Freeform 8"/>
            <p:cNvSpPr>
              <a:spLocks/>
            </p:cNvSpPr>
            <p:nvPr/>
          </p:nvSpPr>
          <p:spPr bwMode="auto">
            <a:xfrm>
              <a:off x="768" y="3557"/>
              <a:ext cx="84" cy="225"/>
            </a:xfrm>
            <a:custGeom>
              <a:avLst/>
              <a:gdLst>
                <a:gd name="T0" fmla="*/ 0 w 84"/>
                <a:gd name="T1" fmla="*/ 0 h 225"/>
                <a:gd name="T2" fmla="*/ 0 w 84"/>
                <a:gd name="T3" fmla="*/ 225 h 225"/>
                <a:gd name="T4" fmla="*/ 84 w 84"/>
                <a:gd name="T5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" h="225">
                  <a:moveTo>
                    <a:pt x="0" y="0"/>
                  </a:moveTo>
                  <a:lnTo>
                    <a:pt x="0" y="225"/>
                  </a:lnTo>
                  <a:lnTo>
                    <a:pt x="84" y="22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05" name="Rectangle 9"/>
            <p:cNvSpPr>
              <a:spLocks noChangeArrowheads="1"/>
            </p:cNvSpPr>
            <p:nvPr/>
          </p:nvSpPr>
          <p:spPr bwMode="auto">
            <a:xfrm>
              <a:off x="294" y="1423"/>
              <a:ext cx="9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A</a:t>
              </a:r>
              <a:endParaRPr lang="en-US" sz="1400"/>
            </a:p>
          </p:txBody>
        </p:sp>
        <p:sp>
          <p:nvSpPr>
            <p:cNvPr id="490506" name="Rectangle 10"/>
            <p:cNvSpPr>
              <a:spLocks noChangeArrowheads="1"/>
            </p:cNvSpPr>
            <p:nvPr/>
          </p:nvSpPr>
          <p:spPr bwMode="auto">
            <a:xfrm>
              <a:off x="300" y="2434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B</a:t>
              </a:r>
              <a:endParaRPr lang="en-US" sz="1400"/>
            </a:p>
          </p:txBody>
        </p:sp>
        <p:sp>
          <p:nvSpPr>
            <p:cNvPr id="490507" name="Rectangle 11"/>
            <p:cNvSpPr>
              <a:spLocks noChangeArrowheads="1"/>
            </p:cNvSpPr>
            <p:nvPr/>
          </p:nvSpPr>
          <p:spPr bwMode="auto">
            <a:xfrm>
              <a:off x="272" y="3392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C</a:t>
              </a:r>
              <a:endParaRPr lang="en-US" sz="1400"/>
            </a:p>
          </p:txBody>
        </p:sp>
        <p:sp>
          <p:nvSpPr>
            <p:cNvPr id="490508" name="Rectangle 12"/>
            <p:cNvSpPr>
              <a:spLocks noChangeArrowheads="1"/>
            </p:cNvSpPr>
            <p:nvPr/>
          </p:nvSpPr>
          <p:spPr bwMode="auto">
            <a:xfrm>
              <a:off x="267" y="3512"/>
              <a:ext cx="9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D</a:t>
              </a:r>
              <a:endParaRPr lang="en-US" sz="1400"/>
            </a:p>
          </p:txBody>
        </p:sp>
        <p:sp>
          <p:nvSpPr>
            <p:cNvPr id="490509" name="Rectangle 13"/>
            <p:cNvSpPr>
              <a:spLocks noChangeArrowheads="1"/>
            </p:cNvSpPr>
            <p:nvPr/>
          </p:nvSpPr>
          <p:spPr bwMode="auto">
            <a:xfrm>
              <a:off x="3511" y="1602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W</a:t>
              </a:r>
              <a:endParaRPr lang="en-US" sz="1400"/>
            </a:p>
          </p:txBody>
        </p:sp>
        <p:sp>
          <p:nvSpPr>
            <p:cNvPr id="490510" name="Rectangle 14"/>
            <p:cNvSpPr>
              <a:spLocks noChangeArrowheads="1"/>
            </p:cNvSpPr>
            <p:nvPr/>
          </p:nvSpPr>
          <p:spPr bwMode="auto">
            <a:xfrm>
              <a:off x="3521" y="2467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X</a:t>
              </a:r>
              <a:endParaRPr lang="en-US" sz="1400"/>
            </a:p>
          </p:txBody>
        </p:sp>
        <p:sp>
          <p:nvSpPr>
            <p:cNvPr id="490511" name="Rectangle 15"/>
            <p:cNvSpPr>
              <a:spLocks noChangeArrowheads="1"/>
            </p:cNvSpPr>
            <p:nvPr/>
          </p:nvSpPr>
          <p:spPr bwMode="auto">
            <a:xfrm>
              <a:off x="3509" y="3387"/>
              <a:ext cx="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Y</a:t>
              </a:r>
              <a:endParaRPr lang="en-US" sz="1400"/>
            </a:p>
          </p:txBody>
        </p:sp>
        <p:sp>
          <p:nvSpPr>
            <p:cNvPr id="490512" name="Rectangle 16"/>
            <p:cNvSpPr>
              <a:spLocks noChangeArrowheads="1"/>
            </p:cNvSpPr>
            <p:nvPr/>
          </p:nvSpPr>
          <p:spPr bwMode="auto">
            <a:xfrm>
              <a:off x="3512" y="3716"/>
              <a:ext cx="8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TimesTen" pitchFamily="18" charset="0"/>
                </a:rPr>
                <a:t>Z</a:t>
              </a:r>
              <a:endParaRPr lang="en-US" sz="1400"/>
            </a:p>
          </p:txBody>
        </p:sp>
        <p:sp>
          <p:nvSpPr>
            <p:cNvPr id="490513" name="Freeform 17"/>
            <p:cNvSpPr>
              <a:spLocks/>
            </p:cNvSpPr>
            <p:nvPr/>
          </p:nvSpPr>
          <p:spPr bwMode="auto">
            <a:xfrm>
              <a:off x="2376" y="3206"/>
              <a:ext cx="561" cy="186"/>
            </a:xfrm>
            <a:custGeom>
              <a:avLst/>
              <a:gdLst>
                <a:gd name="T0" fmla="*/ 0 w 561"/>
                <a:gd name="T1" fmla="*/ 0 h 186"/>
                <a:gd name="T2" fmla="*/ 292 w 561"/>
                <a:gd name="T3" fmla="*/ 0 h 186"/>
                <a:gd name="T4" fmla="*/ 292 w 561"/>
                <a:gd name="T5" fmla="*/ 186 h 186"/>
                <a:gd name="T6" fmla="*/ 561 w 561"/>
                <a:gd name="T7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61" h="186">
                  <a:moveTo>
                    <a:pt x="0" y="0"/>
                  </a:moveTo>
                  <a:lnTo>
                    <a:pt x="292" y="0"/>
                  </a:lnTo>
                  <a:lnTo>
                    <a:pt x="292" y="186"/>
                  </a:lnTo>
                  <a:lnTo>
                    <a:pt x="561" y="186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14" name="Line 18"/>
            <p:cNvSpPr>
              <a:spLocks noChangeShapeType="1"/>
            </p:cNvSpPr>
            <p:nvPr/>
          </p:nvSpPr>
          <p:spPr bwMode="auto">
            <a:xfrm>
              <a:off x="3139" y="3452"/>
              <a:ext cx="35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15" name="Freeform 19"/>
            <p:cNvSpPr>
              <a:spLocks/>
            </p:cNvSpPr>
            <p:nvPr/>
          </p:nvSpPr>
          <p:spPr bwMode="auto">
            <a:xfrm>
              <a:off x="1833" y="2750"/>
              <a:ext cx="375" cy="391"/>
            </a:xfrm>
            <a:custGeom>
              <a:avLst/>
              <a:gdLst>
                <a:gd name="T0" fmla="*/ 0 w 375"/>
                <a:gd name="T1" fmla="*/ 0 h 391"/>
                <a:gd name="T2" fmla="*/ 0 w 375"/>
                <a:gd name="T3" fmla="*/ 391 h 391"/>
                <a:gd name="T4" fmla="*/ 375 w 375"/>
                <a:gd name="T5" fmla="*/ 39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391">
                  <a:moveTo>
                    <a:pt x="0" y="0"/>
                  </a:moveTo>
                  <a:lnTo>
                    <a:pt x="0" y="391"/>
                  </a:lnTo>
                  <a:lnTo>
                    <a:pt x="375" y="391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16" name="Line 20"/>
            <p:cNvSpPr>
              <a:spLocks noChangeShapeType="1"/>
            </p:cNvSpPr>
            <p:nvPr/>
          </p:nvSpPr>
          <p:spPr bwMode="auto">
            <a:xfrm>
              <a:off x="1939" y="3267"/>
              <a:ext cx="26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17" name="Line 21"/>
            <p:cNvSpPr>
              <a:spLocks noChangeShapeType="1"/>
            </p:cNvSpPr>
            <p:nvPr/>
          </p:nvSpPr>
          <p:spPr bwMode="auto">
            <a:xfrm>
              <a:off x="2388" y="3520"/>
              <a:ext cx="52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18" name="Line 22"/>
            <p:cNvSpPr>
              <a:spLocks noChangeShapeType="1"/>
            </p:cNvSpPr>
            <p:nvPr/>
          </p:nvSpPr>
          <p:spPr bwMode="auto">
            <a:xfrm flipH="1">
              <a:off x="367" y="3455"/>
              <a:ext cx="182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519" name="Freeform 23"/>
            <p:cNvSpPr>
              <a:spLocks/>
            </p:cNvSpPr>
            <p:nvPr/>
          </p:nvSpPr>
          <p:spPr bwMode="auto">
            <a:xfrm>
              <a:off x="2138" y="1828"/>
              <a:ext cx="233" cy="194"/>
            </a:xfrm>
            <a:custGeom>
              <a:avLst/>
              <a:gdLst>
                <a:gd name="T0" fmla="*/ 1 w 166"/>
                <a:gd name="T1" fmla="*/ 0 h 138"/>
                <a:gd name="T2" fmla="*/ 0 w 166"/>
                <a:gd name="T3" fmla="*/ 138 h 138"/>
                <a:gd name="T4" fmla="*/ 96 w 166"/>
                <a:gd name="T5" fmla="*/ 137 h 138"/>
                <a:gd name="T6" fmla="*/ 166 w 166"/>
                <a:gd name="T7" fmla="*/ 69 h 138"/>
                <a:gd name="T8" fmla="*/ 98 w 166"/>
                <a:gd name="T9" fmla="*/ 0 h 138"/>
                <a:gd name="T10" fmla="*/ 1 w 166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20" name="Freeform 24"/>
            <p:cNvSpPr>
              <a:spLocks/>
            </p:cNvSpPr>
            <p:nvPr/>
          </p:nvSpPr>
          <p:spPr bwMode="auto">
            <a:xfrm>
              <a:off x="2138" y="2246"/>
              <a:ext cx="233" cy="193"/>
            </a:xfrm>
            <a:custGeom>
              <a:avLst/>
              <a:gdLst>
                <a:gd name="T0" fmla="*/ 1 w 166"/>
                <a:gd name="T1" fmla="*/ 0 h 138"/>
                <a:gd name="T2" fmla="*/ 0 w 166"/>
                <a:gd name="T3" fmla="*/ 138 h 138"/>
                <a:gd name="T4" fmla="*/ 96 w 166"/>
                <a:gd name="T5" fmla="*/ 138 h 138"/>
                <a:gd name="T6" fmla="*/ 166 w 166"/>
                <a:gd name="T7" fmla="*/ 70 h 138"/>
                <a:gd name="T8" fmla="*/ 98 w 166"/>
                <a:gd name="T9" fmla="*/ 0 h 138"/>
                <a:gd name="T10" fmla="*/ 1 w 166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34" y="138"/>
                    <a:pt x="166" y="107"/>
                    <a:pt x="166" y="70"/>
                  </a:cubicBezTo>
                  <a:cubicBezTo>
                    <a:pt x="166" y="32"/>
                    <a:pt x="135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21" name="Freeform 25"/>
            <p:cNvSpPr>
              <a:spLocks/>
            </p:cNvSpPr>
            <p:nvPr/>
          </p:nvSpPr>
          <p:spPr bwMode="auto">
            <a:xfrm>
              <a:off x="2138" y="2652"/>
              <a:ext cx="233" cy="194"/>
            </a:xfrm>
            <a:custGeom>
              <a:avLst/>
              <a:gdLst>
                <a:gd name="T0" fmla="*/ 1 w 166"/>
                <a:gd name="T1" fmla="*/ 0 h 138"/>
                <a:gd name="T2" fmla="*/ 0 w 166"/>
                <a:gd name="T3" fmla="*/ 138 h 138"/>
                <a:gd name="T4" fmla="*/ 96 w 166"/>
                <a:gd name="T5" fmla="*/ 137 h 138"/>
                <a:gd name="T6" fmla="*/ 166 w 166"/>
                <a:gd name="T7" fmla="*/ 69 h 138"/>
                <a:gd name="T8" fmla="*/ 98 w 166"/>
                <a:gd name="T9" fmla="*/ 0 h 138"/>
                <a:gd name="T10" fmla="*/ 1 w 166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22" name="Freeform 26"/>
            <p:cNvSpPr>
              <a:spLocks/>
            </p:cNvSpPr>
            <p:nvPr/>
          </p:nvSpPr>
          <p:spPr bwMode="auto">
            <a:xfrm>
              <a:off x="2144" y="3108"/>
              <a:ext cx="232" cy="193"/>
            </a:xfrm>
            <a:custGeom>
              <a:avLst/>
              <a:gdLst>
                <a:gd name="T0" fmla="*/ 1 w 166"/>
                <a:gd name="T1" fmla="*/ 0 h 138"/>
                <a:gd name="T2" fmla="*/ 0 w 166"/>
                <a:gd name="T3" fmla="*/ 138 h 138"/>
                <a:gd name="T4" fmla="*/ 96 w 166"/>
                <a:gd name="T5" fmla="*/ 138 h 138"/>
                <a:gd name="T6" fmla="*/ 166 w 166"/>
                <a:gd name="T7" fmla="*/ 70 h 138"/>
                <a:gd name="T8" fmla="*/ 98 w 166"/>
                <a:gd name="T9" fmla="*/ 0 h 138"/>
                <a:gd name="T10" fmla="*/ 1 w 166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34" y="138"/>
                    <a:pt x="166" y="107"/>
                    <a:pt x="166" y="70"/>
                  </a:cubicBezTo>
                  <a:cubicBezTo>
                    <a:pt x="166" y="32"/>
                    <a:pt x="135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23" name="Freeform 27"/>
            <p:cNvSpPr>
              <a:spLocks/>
            </p:cNvSpPr>
            <p:nvPr/>
          </p:nvSpPr>
          <p:spPr bwMode="auto">
            <a:xfrm>
              <a:off x="2155" y="3422"/>
              <a:ext cx="233" cy="193"/>
            </a:xfrm>
            <a:custGeom>
              <a:avLst/>
              <a:gdLst>
                <a:gd name="T0" fmla="*/ 1 w 166"/>
                <a:gd name="T1" fmla="*/ 0 h 138"/>
                <a:gd name="T2" fmla="*/ 0 w 166"/>
                <a:gd name="T3" fmla="*/ 138 h 138"/>
                <a:gd name="T4" fmla="*/ 96 w 166"/>
                <a:gd name="T5" fmla="*/ 138 h 138"/>
                <a:gd name="T6" fmla="*/ 166 w 166"/>
                <a:gd name="T7" fmla="*/ 70 h 138"/>
                <a:gd name="T8" fmla="*/ 98 w 166"/>
                <a:gd name="T9" fmla="*/ 0 h 138"/>
                <a:gd name="T10" fmla="*/ 1 w 166"/>
                <a:gd name="T1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134" y="138"/>
                    <a:pt x="166" y="107"/>
                    <a:pt x="166" y="70"/>
                  </a:cubicBezTo>
                  <a:cubicBezTo>
                    <a:pt x="166" y="32"/>
                    <a:pt x="135" y="1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24" name="Freeform 28"/>
            <p:cNvSpPr>
              <a:spLocks/>
            </p:cNvSpPr>
            <p:nvPr/>
          </p:nvSpPr>
          <p:spPr bwMode="auto">
            <a:xfrm>
              <a:off x="2916" y="1579"/>
              <a:ext cx="246" cy="195"/>
            </a:xfrm>
            <a:custGeom>
              <a:avLst/>
              <a:gdLst>
                <a:gd name="T0" fmla="*/ 2 w 176"/>
                <a:gd name="T1" fmla="*/ 135 h 139"/>
                <a:gd name="T2" fmla="*/ 20 w 176"/>
                <a:gd name="T3" fmla="*/ 67 h 139"/>
                <a:gd name="T4" fmla="*/ 3 w 176"/>
                <a:gd name="T5" fmla="*/ 3 h 139"/>
                <a:gd name="T6" fmla="*/ 1 w 176"/>
                <a:gd name="T7" fmla="*/ 0 h 139"/>
                <a:gd name="T8" fmla="*/ 58 w 176"/>
                <a:gd name="T9" fmla="*/ 0 h 139"/>
                <a:gd name="T10" fmla="*/ 176 w 176"/>
                <a:gd name="T11" fmla="*/ 67 h 139"/>
                <a:gd name="T12" fmla="*/ 175 w 176"/>
                <a:gd name="T13" fmla="*/ 72 h 139"/>
                <a:gd name="T14" fmla="*/ 58 w 176"/>
                <a:gd name="T15" fmla="*/ 139 h 139"/>
                <a:gd name="T16" fmla="*/ 0 w 176"/>
                <a:gd name="T17" fmla="*/ 139 h 139"/>
                <a:gd name="T18" fmla="*/ 2 w 176"/>
                <a:gd name="T19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39">
                  <a:moveTo>
                    <a:pt x="2" y="135"/>
                  </a:moveTo>
                  <a:cubicBezTo>
                    <a:pt x="14" y="114"/>
                    <a:pt x="20" y="91"/>
                    <a:pt x="20" y="67"/>
                  </a:cubicBezTo>
                  <a:cubicBezTo>
                    <a:pt x="20" y="45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6"/>
                    <a:pt x="176" y="67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50" y="113"/>
                    <a:pt x="106" y="139"/>
                    <a:pt x="58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" y="135"/>
                    <a:pt x="2" y="135"/>
                    <a:pt x="2" y="135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25" name="Freeform 29"/>
            <p:cNvSpPr>
              <a:spLocks/>
            </p:cNvSpPr>
            <p:nvPr/>
          </p:nvSpPr>
          <p:spPr bwMode="auto">
            <a:xfrm>
              <a:off x="2914" y="2438"/>
              <a:ext cx="247" cy="195"/>
            </a:xfrm>
            <a:custGeom>
              <a:avLst/>
              <a:gdLst>
                <a:gd name="T0" fmla="*/ 2 w 176"/>
                <a:gd name="T1" fmla="*/ 135 h 139"/>
                <a:gd name="T2" fmla="*/ 20 w 176"/>
                <a:gd name="T3" fmla="*/ 67 h 139"/>
                <a:gd name="T4" fmla="*/ 3 w 176"/>
                <a:gd name="T5" fmla="*/ 3 h 139"/>
                <a:gd name="T6" fmla="*/ 1 w 176"/>
                <a:gd name="T7" fmla="*/ 0 h 139"/>
                <a:gd name="T8" fmla="*/ 58 w 176"/>
                <a:gd name="T9" fmla="*/ 0 h 139"/>
                <a:gd name="T10" fmla="*/ 176 w 176"/>
                <a:gd name="T11" fmla="*/ 67 h 139"/>
                <a:gd name="T12" fmla="*/ 175 w 176"/>
                <a:gd name="T13" fmla="*/ 72 h 139"/>
                <a:gd name="T14" fmla="*/ 58 w 176"/>
                <a:gd name="T15" fmla="*/ 139 h 139"/>
                <a:gd name="T16" fmla="*/ 0 w 176"/>
                <a:gd name="T17" fmla="*/ 139 h 139"/>
                <a:gd name="T18" fmla="*/ 2 w 176"/>
                <a:gd name="T19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39">
                  <a:moveTo>
                    <a:pt x="2" y="135"/>
                  </a:moveTo>
                  <a:cubicBezTo>
                    <a:pt x="14" y="114"/>
                    <a:pt x="20" y="91"/>
                    <a:pt x="20" y="67"/>
                  </a:cubicBezTo>
                  <a:cubicBezTo>
                    <a:pt x="20" y="45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6"/>
                    <a:pt x="176" y="67"/>
                  </a:cubicBezTo>
                  <a:cubicBezTo>
                    <a:pt x="175" y="72"/>
                    <a:pt x="175" y="72"/>
                    <a:pt x="175" y="72"/>
                  </a:cubicBezTo>
                  <a:cubicBezTo>
                    <a:pt x="150" y="113"/>
                    <a:pt x="106" y="139"/>
                    <a:pt x="58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" y="135"/>
                    <a:pt x="2" y="135"/>
                    <a:pt x="2" y="135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26" name="Freeform 30"/>
            <p:cNvSpPr>
              <a:spLocks/>
            </p:cNvSpPr>
            <p:nvPr/>
          </p:nvSpPr>
          <p:spPr bwMode="auto">
            <a:xfrm>
              <a:off x="1211" y="2989"/>
              <a:ext cx="246" cy="193"/>
            </a:xfrm>
            <a:custGeom>
              <a:avLst/>
              <a:gdLst>
                <a:gd name="T0" fmla="*/ 2 w 176"/>
                <a:gd name="T1" fmla="*/ 134 h 138"/>
                <a:gd name="T2" fmla="*/ 20 w 176"/>
                <a:gd name="T3" fmla="*/ 67 h 138"/>
                <a:gd name="T4" fmla="*/ 3 w 176"/>
                <a:gd name="T5" fmla="*/ 3 h 138"/>
                <a:gd name="T6" fmla="*/ 1 w 176"/>
                <a:gd name="T7" fmla="*/ 0 h 138"/>
                <a:gd name="T8" fmla="*/ 58 w 176"/>
                <a:gd name="T9" fmla="*/ 0 h 138"/>
                <a:gd name="T10" fmla="*/ 176 w 176"/>
                <a:gd name="T11" fmla="*/ 67 h 138"/>
                <a:gd name="T12" fmla="*/ 175 w 176"/>
                <a:gd name="T13" fmla="*/ 71 h 138"/>
                <a:gd name="T14" fmla="*/ 58 w 176"/>
                <a:gd name="T15" fmla="*/ 138 h 138"/>
                <a:gd name="T16" fmla="*/ 0 w 176"/>
                <a:gd name="T17" fmla="*/ 138 h 138"/>
                <a:gd name="T18" fmla="*/ 2 w 176"/>
                <a:gd name="T19" fmla="*/ 13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38">
                  <a:moveTo>
                    <a:pt x="2" y="134"/>
                  </a:moveTo>
                  <a:cubicBezTo>
                    <a:pt x="14" y="114"/>
                    <a:pt x="20" y="90"/>
                    <a:pt x="20" y="67"/>
                  </a:cubicBezTo>
                  <a:cubicBezTo>
                    <a:pt x="20" y="44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5"/>
                    <a:pt x="176" y="67"/>
                  </a:cubicBezTo>
                  <a:cubicBezTo>
                    <a:pt x="175" y="71"/>
                    <a:pt x="175" y="71"/>
                    <a:pt x="175" y="71"/>
                  </a:cubicBezTo>
                  <a:cubicBezTo>
                    <a:pt x="150" y="113"/>
                    <a:pt x="106" y="138"/>
                    <a:pt x="58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2" y="134"/>
                    <a:pt x="2" y="134"/>
                    <a:pt x="2" y="134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27" name="Freeform 31"/>
            <p:cNvSpPr>
              <a:spLocks/>
            </p:cNvSpPr>
            <p:nvPr/>
          </p:nvSpPr>
          <p:spPr bwMode="auto">
            <a:xfrm>
              <a:off x="2892" y="3358"/>
              <a:ext cx="247" cy="195"/>
            </a:xfrm>
            <a:custGeom>
              <a:avLst/>
              <a:gdLst>
                <a:gd name="T0" fmla="*/ 2 w 176"/>
                <a:gd name="T1" fmla="*/ 135 h 139"/>
                <a:gd name="T2" fmla="*/ 20 w 176"/>
                <a:gd name="T3" fmla="*/ 67 h 139"/>
                <a:gd name="T4" fmla="*/ 3 w 176"/>
                <a:gd name="T5" fmla="*/ 3 h 139"/>
                <a:gd name="T6" fmla="*/ 1 w 176"/>
                <a:gd name="T7" fmla="*/ 0 h 139"/>
                <a:gd name="T8" fmla="*/ 58 w 176"/>
                <a:gd name="T9" fmla="*/ 0 h 139"/>
                <a:gd name="T10" fmla="*/ 176 w 176"/>
                <a:gd name="T11" fmla="*/ 67 h 139"/>
                <a:gd name="T12" fmla="*/ 175 w 176"/>
                <a:gd name="T13" fmla="*/ 71 h 139"/>
                <a:gd name="T14" fmla="*/ 58 w 176"/>
                <a:gd name="T15" fmla="*/ 139 h 139"/>
                <a:gd name="T16" fmla="*/ 0 w 176"/>
                <a:gd name="T17" fmla="*/ 139 h 139"/>
                <a:gd name="T18" fmla="*/ 2 w 176"/>
                <a:gd name="T19" fmla="*/ 135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6" h="139">
                  <a:moveTo>
                    <a:pt x="2" y="135"/>
                  </a:moveTo>
                  <a:cubicBezTo>
                    <a:pt x="14" y="114"/>
                    <a:pt x="20" y="90"/>
                    <a:pt x="20" y="67"/>
                  </a:cubicBezTo>
                  <a:cubicBezTo>
                    <a:pt x="20" y="45"/>
                    <a:pt x="14" y="23"/>
                    <a:pt x="3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106" y="0"/>
                    <a:pt x="151" y="26"/>
                    <a:pt x="176" y="67"/>
                  </a:cubicBezTo>
                  <a:cubicBezTo>
                    <a:pt x="175" y="71"/>
                    <a:pt x="175" y="71"/>
                    <a:pt x="175" y="71"/>
                  </a:cubicBezTo>
                  <a:cubicBezTo>
                    <a:pt x="150" y="113"/>
                    <a:pt x="106" y="139"/>
                    <a:pt x="58" y="139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2" y="135"/>
                    <a:pt x="2" y="135"/>
                    <a:pt x="2" y="135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28" name="Freeform 32"/>
            <p:cNvSpPr>
              <a:spLocks/>
            </p:cNvSpPr>
            <p:nvPr/>
          </p:nvSpPr>
          <p:spPr bwMode="auto">
            <a:xfrm>
              <a:off x="1243" y="2195"/>
              <a:ext cx="136" cy="173"/>
            </a:xfrm>
            <a:custGeom>
              <a:avLst/>
              <a:gdLst>
                <a:gd name="T0" fmla="*/ 0 w 136"/>
                <a:gd name="T1" fmla="*/ 0 h 173"/>
                <a:gd name="T2" fmla="*/ 0 w 136"/>
                <a:gd name="T3" fmla="*/ 173 h 173"/>
                <a:gd name="T4" fmla="*/ 136 w 136"/>
                <a:gd name="T5" fmla="*/ 85 h 173"/>
                <a:gd name="T6" fmla="*/ 0 w 136"/>
                <a:gd name="T7" fmla="*/ 0 h 173"/>
                <a:gd name="T8" fmla="*/ 0 w 136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73">
                  <a:moveTo>
                    <a:pt x="0" y="0"/>
                  </a:moveTo>
                  <a:lnTo>
                    <a:pt x="0" y="173"/>
                  </a:lnTo>
                  <a:lnTo>
                    <a:pt x="136" y="8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29" name="Oval 33"/>
            <p:cNvSpPr>
              <a:spLocks noChangeArrowheads="1"/>
            </p:cNvSpPr>
            <p:nvPr/>
          </p:nvSpPr>
          <p:spPr bwMode="auto">
            <a:xfrm>
              <a:off x="1379" y="2252"/>
              <a:ext cx="56" cy="5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30" name="Freeform 34"/>
            <p:cNvSpPr>
              <a:spLocks/>
            </p:cNvSpPr>
            <p:nvPr/>
          </p:nvSpPr>
          <p:spPr bwMode="auto">
            <a:xfrm>
              <a:off x="801" y="2665"/>
              <a:ext cx="136" cy="174"/>
            </a:xfrm>
            <a:custGeom>
              <a:avLst/>
              <a:gdLst>
                <a:gd name="T0" fmla="*/ 0 w 136"/>
                <a:gd name="T1" fmla="*/ 0 h 174"/>
                <a:gd name="T2" fmla="*/ 0 w 136"/>
                <a:gd name="T3" fmla="*/ 174 h 174"/>
                <a:gd name="T4" fmla="*/ 136 w 136"/>
                <a:gd name="T5" fmla="*/ 84 h 174"/>
                <a:gd name="T6" fmla="*/ 0 w 136"/>
                <a:gd name="T7" fmla="*/ 0 h 174"/>
                <a:gd name="T8" fmla="*/ 0 w 136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74">
                  <a:moveTo>
                    <a:pt x="0" y="0"/>
                  </a:moveTo>
                  <a:lnTo>
                    <a:pt x="0" y="174"/>
                  </a:lnTo>
                  <a:lnTo>
                    <a:pt x="136" y="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31" name="Freeform 35"/>
            <p:cNvSpPr>
              <a:spLocks/>
            </p:cNvSpPr>
            <p:nvPr/>
          </p:nvSpPr>
          <p:spPr bwMode="auto">
            <a:xfrm>
              <a:off x="937" y="2721"/>
              <a:ext cx="56" cy="56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8" y="40"/>
                    <a:pt x="0" y="32"/>
                    <a:pt x="0" y="20"/>
                  </a:cubicBezTo>
                  <a:cubicBezTo>
                    <a:pt x="0" y="9"/>
                    <a:pt x="8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32" name="Freeform 36"/>
            <p:cNvSpPr>
              <a:spLocks/>
            </p:cNvSpPr>
            <p:nvPr/>
          </p:nvSpPr>
          <p:spPr bwMode="auto">
            <a:xfrm>
              <a:off x="848" y="3692"/>
              <a:ext cx="136" cy="174"/>
            </a:xfrm>
            <a:custGeom>
              <a:avLst/>
              <a:gdLst>
                <a:gd name="T0" fmla="*/ 0 w 136"/>
                <a:gd name="T1" fmla="*/ 0 h 174"/>
                <a:gd name="T2" fmla="*/ 0 w 136"/>
                <a:gd name="T3" fmla="*/ 174 h 174"/>
                <a:gd name="T4" fmla="*/ 136 w 136"/>
                <a:gd name="T5" fmla="*/ 85 h 174"/>
                <a:gd name="T6" fmla="*/ 0 w 136"/>
                <a:gd name="T7" fmla="*/ 0 h 174"/>
                <a:gd name="T8" fmla="*/ 0 w 136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6" h="174">
                  <a:moveTo>
                    <a:pt x="0" y="0"/>
                  </a:moveTo>
                  <a:lnTo>
                    <a:pt x="0" y="174"/>
                  </a:lnTo>
                  <a:lnTo>
                    <a:pt x="136" y="8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33" name="Oval 37"/>
            <p:cNvSpPr>
              <a:spLocks noChangeArrowheads="1"/>
            </p:cNvSpPr>
            <p:nvPr/>
          </p:nvSpPr>
          <p:spPr bwMode="auto">
            <a:xfrm>
              <a:off x="984" y="3749"/>
              <a:ext cx="56" cy="5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34" name="Oval 38"/>
            <p:cNvSpPr>
              <a:spLocks noChangeArrowheads="1"/>
            </p:cNvSpPr>
            <p:nvPr/>
          </p:nvSpPr>
          <p:spPr bwMode="auto">
            <a:xfrm>
              <a:off x="661" y="2263"/>
              <a:ext cx="34" cy="33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35" name="Oval 39"/>
            <p:cNvSpPr>
              <a:spLocks noChangeArrowheads="1"/>
            </p:cNvSpPr>
            <p:nvPr/>
          </p:nvSpPr>
          <p:spPr bwMode="auto">
            <a:xfrm>
              <a:off x="661" y="2486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36" name="Oval 40"/>
            <p:cNvSpPr>
              <a:spLocks noChangeArrowheads="1"/>
            </p:cNvSpPr>
            <p:nvPr/>
          </p:nvSpPr>
          <p:spPr bwMode="auto">
            <a:xfrm>
              <a:off x="1714" y="2389"/>
              <a:ext cx="33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37" name="Oval 41"/>
            <p:cNvSpPr>
              <a:spLocks noChangeArrowheads="1"/>
            </p:cNvSpPr>
            <p:nvPr/>
          </p:nvSpPr>
          <p:spPr bwMode="auto">
            <a:xfrm>
              <a:off x="1816" y="2734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38" name="Oval 42"/>
            <p:cNvSpPr>
              <a:spLocks noChangeArrowheads="1"/>
            </p:cNvSpPr>
            <p:nvPr/>
          </p:nvSpPr>
          <p:spPr bwMode="auto">
            <a:xfrm>
              <a:off x="666" y="3007"/>
              <a:ext cx="33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39" name="Oval 43"/>
            <p:cNvSpPr>
              <a:spLocks noChangeArrowheads="1"/>
            </p:cNvSpPr>
            <p:nvPr/>
          </p:nvSpPr>
          <p:spPr bwMode="auto">
            <a:xfrm>
              <a:off x="666" y="3438"/>
              <a:ext cx="33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40" name="Oval 44"/>
            <p:cNvSpPr>
              <a:spLocks noChangeArrowheads="1"/>
            </p:cNvSpPr>
            <p:nvPr/>
          </p:nvSpPr>
          <p:spPr bwMode="auto">
            <a:xfrm>
              <a:off x="751" y="3564"/>
              <a:ext cx="34" cy="34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41" name="Oval 45"/>
            <p:cNvSpPr>
              <a:spLocks noChangeArrowheads="1"/>
            </p:cNvSpPr>
            <p:nvPr/>
          </p:nvSpPr>
          <p:spPr bwMode="auto">
            <a:xfrm>
              <a:off x="1922" y="3251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0542" name="Oval 46"/>
            <p:cNvSpPr>
              <a:spLocks noChangeArrowheads="1"/>
            </p:cNvSpPr>
            <p:nvPr/>
          </p:nvSpPr>
          <p:spPr bwMode="auto">
            <a:xfrm>
              <a:off x="1921" y="3761"/>
              <a:ext cx="34" cy="33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7" name="Group 97">
            <a:extLst>
              <a:ext uri="{FF2B5EF4-FFF2-40B4-BE49-F238E27FC236}">
                <a16:creationId xmlns:a16="http://schemas.microsoft.com/office/drawing/2014/main" id="{67D2498D-BBF6-4D81-89C6-5038B89D9290}"/>
              </a:ext>
            </a:extLst>
          </p:cNvPr>
          <p:cNvGrpSpPr>
            <a:grpSpLocks/>
          </p:cNvGrpSpPr>
          <p:nvPr/>
        </p:nvGrpSpPr>
        <p:grpSpPr bwMode="auto">
          <a:xfrm>
            <a:off x="7202690" y="790752"/>
            <a:ext cx="1671094" cy="1132725"/>
            <a:chOff x="1422" y="3345"/>
            <a:chExt cx="1040" cy="750"/>
          </a:xfrm>
        </p:grpSpPr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E125C689-D0F8-41C1-9166-38E016B9A9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3" y="3355"/>
              <a:ext cx="244" cy="288"/>
              <a:chOff x="1781" y="1667"/>
              <a:chExt cx="244" cy="288"/>
            </a:xfrm>
          </p:grpSpPr>
          <p:sp>
            <p:nvSpPr>
              <p:cNvPr id="58" name="Line 49">
                <a:extLst>
                  <a:ext uri="{FF2B5EF4-FFF2-40B4-BE49-F238E27FC236}">
                    <a16:creationId xmlns:a16="http://schemas.microsoft.com/office/drawing/2014/main" id="{6DFE6DA9-8195-4724-A819-BD6791C10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4" y="1721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Text Box 50">
                <a:extLst>
                  <a:ext uri="{FF2B5EF4-FFF2-40B4-BE49-F238E27FC236}">
                    <a16:creationId xmlns:a16="http://schemas.microsoft.com/office/drawing/2014/main" id="{33A1395B-DBA7-4A9F-8E8A-706EF6C455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1" y="166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B</a:t>
                </a:r>
              </a:p>
            </p:txBody>
          </p:sp>
        </p:grpSp>
        <p:grpSp>
          <p:nvGrpSpPr>
            <p:cNvPr id="49" name="Group 66">
              <a:extLst>
                <a:ext uri="{FF2B5EF4-FFF2-40B4-BE49-F238E27FC236}">
                  <a16:creationId xmlns:a16="http://schemas.microsoft.com/office/drawing/2014/main" id="{1D72771D-FE73-4B5E-917F-2CBBCBDD6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4" y="3345"/>
              <a:ext cx="308" cy="288"/>
              <a:chOff x="3551" y="2955"/>
              <a:chExt cx="308" cy="288"/>
            </a:xfrm>
          </p:grpSpPr>
          <p:sp>
            <p:nvSpPr>
              <p:cNvPr id="56" name="Line 52">
                <a:extLst>
                  <a:ext uri="{FF2B5EF4-FFF2-40B4-BE49-F238E27FC236}">
                    <a16:creationId xmlns:a16="http://schemas.microsoft.com/office/drawing/2014/main" id="{E7F04AF9-4D50-41E2-9C3F-A7EE0D2F2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4" y="30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53">
                <a:extLst>
                  <a:ext uri="{FF2B5EF4-FFF2-40B4-BE49-F238E27FC236}">
                    <a16:creationId xmlns:a16="http://schemas.microsoft.com/office/drawing/2014/main" id="{16B4A8C2-1B7A-4F29-8769-7A39401D7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" y="295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T</a:t>
                </a:r>
                <a:r>
                  <a:rPr lang="en-US" sz="2400" b="1" baseline="-20000"/>
                  <a:t>1</a:t>
                </a:r>
              </a:p>
            </p:txBody>
          </p:sp>
        </p:grpSp>
        <p:grpSp>
          <p:nvGrpSpPr>
            <p:cNvPr id="50" name="Group 63">
              <a:extLst>
                <a:ext uri="{FF2B5EF4-FFF2-40B4-BE49-F238E27FC236}">
                  <a16:creationId xmlns:a16="http://schemas.microsoft.com/office/drawing/2014/main" id="{3D4A1C94-CCA6-4146-81F6-BB2915E60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2" y="3807"/>
              <a:ext cx="255" cy="288"/>
              <a:chOff x="2047" y="2042"/>
              <a:chExt cx="255" cy="288"/>
            </a:xfrm>
          </p:grpSpPr>
          <p:sp>
            <p:nvSpPr>
              <p:cNvPr id="54" name="Line 64">
                <a:extLst>
                  <a:ext uri="{FF2B5EF4-FFF2-40B4-BE49-F238E27FC236}">
                    <a16:creationId xmlns:a16="http://schemas.microsoft.com/office/drawing/2014/main" id="{FD7B613A-E4A5-4ED4-92EC-A4AD708A29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0" y="209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Text Box 65">
                <a:extLst>
                  <a:ext uri="{FF2B5EF4-FFF2-40B4-BE49-F238E27FC236}">
                    <a16:creationId xmlns:a16="http://schemas.microsoft.com/office/drawing/2014/main" id="{47F7A350-2896-4907-B042-50606FC9F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7" y="204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D</a:t>
                </a:r>
              </a:p>
            </p:txBody>
          </p:sp>
        </p:grpSp>
        <p:grpSp>
          <p:nvGrpSpPr>
            <p:cNvPr id="51" name="Group 67">
              <a:extLst>
                <a:ext uri="{FF2B5EF4-FFF2-40B4-BE49-F238E27FC236}">
                  <a16:creationId xmlns:a16="http://schemas.microsoft.com/office/drawing/2014/main" id="{032EC7E1-1647-4454-B8BA-556DF780F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576"/>
              <a:ext cx="308" cy="288"/>
              <a:chOff x="3551" y="2955"/>
              <a:chExt cx="308" cy="288"/>
            </a:xfrm>
          </p:grpSpPr>
          <p:sp>
            <p:nvSpPr>
              <p:cNvPr id="52" name="Line 68">
                <a:extLst>
                  <a:ext uri="{FF2B5EF4-FFF2-40B4-BE49-F238E27FC236}">
                    <a16:creationId xmlns:a16="http://schemas.microsoft.com/office/drawing/2014/main" id="{E08B226D-5387-4C63-9C08-30583B4B3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4" y="30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 Box 69">
                <a:extLst>
                  <a:ext uri="{FF2B5EF4-FFF2-40B4-BE49-F238E27FC236}">
                    <a16:creationId xmlns:a16="http://schemas.microsoft.com/office/drawing/2014/main" id="{40731ABE-EF40-409E-9DE2-3A1287AE4E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" y="295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T</a:t>
                </a:r>
                <a:r>
                  <a:rPr lang="en-US" sz="2400" b="1" baseline="-20000"/>
                  <a:t>1</a:t>
                </a: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54B5BBA-342C-4890-B799-38EA38EA2B1E}"/>
              </a:ext>
            </a:extLst>
          </p:cNvPr>
          <p:cNvSpPr txBox="1"/>
          <p:nvPr/>
        </p:nvSpPr>
        <p:spPr>
          <a:xfrm>
            <a:off x="6732727" y="366775"/>
            <a:ext cx="4572000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W = A + BT</a:t>
            </a:r>
            <a:r>
              <a:rPr lang="en-US" sz="3200" baseline="-20000" dirty="0">
                <a:cs typeface="Times New Roman" pitchFamily="18" charset="0"/>
              </a:rPr>
              <a:t>1</a:t>
            </a:r>
            <a:br>
              <a:rPr lang="en-US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X =     T</a:t>
            </a:r>
            <a:r>
              <a:rPr lang="en-US" sz="3200" baseline="-20000" dirty="0">
                <a:cs typeface="Times New Roman" pitchFamily="18" charset="0"/>
              </a:rPr>
              <a:t>1</a:t>
            </a:r>
            <a:r>
              <a:rPr lang="en-US" sz="3200" dirty="0">
                <a:cs typeface="Times New Roman" pitchFamily="18" charset="0"/>
              </a:rPr>
              <a:t> + B </a:t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Y = CD + </a:t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Z =		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665609-1B6B-4E34-AAEA-0D47A96E5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75" y="808037"/>
            <a:ext cx="17240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05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Beginning Hierarchical Design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228725"/>
            <a:ext cx="8607425" cy="5027613"/>
          </a:xfrm>
        </p:spPr>
        <p:txBody>
          <a:bodyPr/>
          <a:lstStyle/>
          <a:p>
            <a:r>
              <a:rPr lang="en-US" sz="2400">
                <a:cs typeface="Times New Roman" pitchFamily="18" charset="0"/>
              </a:rPr>
              <a:t>To control the complexity of the function mapping inputs to outputs: </a:t>
            </a:r>
          </a:p>
          <a:p>
            <a:pPr lvl="1"/>
            <a:r>
              <a:rPr lang="en-US" sz="2000">
                <a:cs typeface="Times New Roman" pitchFamily="18" charset="0"/>
              </a:rPr>
              <a:t>Decompose the function into smaller pieces called </a:t>
            </a:r>
            <a:r>
              <a:rPr lang="en-US" sz="2000" i="1">
                <a:cs typeface="Times New Roman" pitchFamily="18" charset="0"/>
              </a:rPr>
              <a:t>blocks</a:t>
            </a:r>
          </a:p>
          <a:p>
            <a:pPr lvl="1"/>
            <a:r>
              <a:rPr lang="en-US" sz="2000">
                <a:cs typeface="Times New Roman" pitchFamily="18" charset="0"/>
              </a:rPr>
              <a:t>Decompose each block’s function into smaller blocks, repeating as necessary until all blocks are small enough</a:t>
            </a:r>
          </a:p>
          <a:p>
            <a:pPr lvl="1"/>
            <a:r>
              <a:rPr lang="en-US" sz="2000">
                <a:cs typeface="Times New Roman" pitchFamily="18" charset="0"/>
              </a:rPr>
              <a:t>Any block not decomposed is called  a </a:t>
            </a:r>
            <a:r>
              <a:rPr lang="en-US" sz="2000" i="1">
                <a:cs typeface="Times New Roman" pitchFamily="18" charset="0"/>
              </a:rPr>
              <a:t>primitive block</a:t>
            </a:r>
          </a:p>
          <a:p>
            <a:pPr lvl="1"/>
            <a:r>
              <a:rPr lang="en-US" sz="2000">
                <a:cs typeface="Times New Roman" pitchFamily="18" charset="0"/>
              </a:rPr>
              <a:t>The collection of all blocks including the decomposed ones is a </a:t>
            </a:r>
            <a:r>
              <a:rPr lang="en-US" sz="2000" i="1">
                <a:cs typeface="Times New Roman" pitchFamily="18" charset="0"/>
              </a:rPr>
              <a:t>hierarchy</a:t>
            </a:r>
          </a:p>
          <a:p>
            <a:r>
              <a:rPr lang="en-US" sz="2400">
                <a:cs typeface="Times New Roman" pitchFamily="18" charset="0"/>
              </a:rPr>
              <a:t>Example:  9-input parity tree (see next slide)</a:t>
            </a:r>
          </a:p>
          <a:p>
            <a:pPr lvl="1"/>
            <a:r>
              <a:rPr lang="en-US" sz="1800">
                <a:cs typeface="Times New Roman" pitchFamily="18" charset="0"/>
              </a:rPr>
              <a:t>Top Level:  9 inputs, one output</a:t>
            </a:r>
          </a:p>
          <a:p>
            <a:pPr lvl="1"/>
            <a:r>
              <a:rPr lang="en-US" sz="1800">
                <a:cs typeface="Times New Roman" pitchFamily="18" charset="0"/>
              </a:rPr>
              <a:t>2nd Level: Four 3-bit odd parity trees in two levels</a:t>
            </a:r>
          </a:p>
          <a:p>
            <a:pPr lvl="1"/>
            <a:r>
              <a:rPr lang="en-US" sz="1800">
                <a:cs typeface="Times New Roman" pitchFamily="18" charset="0"/>
              </a:rPr>
              <a:t>3rd Level:  Two 2-bit exclusive-OR functions</a:t>
            </a:r>
          </a:p>
          <a:p>
            <a:pPr lvl="1"/>
            <a:r>
              <a:rPr lang="en-US" sz="1800">
                <a:cs typeface="Times New Roman" pitchFamily="18" charset="0"/>
              </a:rPr>
              <a:t>Primitives:  Four 2-input NAND gates</a:t>
            </a:r>
          </a:p>
          <a:p>
            <a:pPr lvl="1"/>
            <a:r>
              <a:rPr lang="en-US" sz="1800">
                <a:cs typeface="Times New Roman" pitchFamily="18" charset="0"/>
              </a:rPr>
              <a:t>Design requires 4 X 2 X 4 = 32 2-input NAND gates</a:t>
            </a:r>
          </a:p>
        </p:txBody>
      </p:sp>
    </p:spTree>
    <p:extLst>
      <p:ext uri="{BB962C8B-B14F-4D97-AF65-F5344CB8AC3E}">
        <p14:creationId xmlns:p14="http://schemas.microsoft.com/office/powerpoint/2010/main" val="2019826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2413" y="0"/>
            <a:ext cx="8642350" cy="1020763"/>
          </a:xfrm>
        </p:spPr>
        <p:txBody>
          <a:bodyPr/>
          <a:lstStyle/>
          <a:p>
            <a:r>
              <a:rPr lang="en-US"/>
              <a:t>Hierarchy for Parity Tree Example</a:t>
            </a:r>
          </a:p>
        </p:txBody>
      </p:sp>
      <p:sp>
        <p:nvSpPr>
          <p:cNvPr id="538627" name="Freeform 3"/>
          <p:cNvSpPr>
            <a:spLocks/>
          </p:cNvSpPr>
          <p:nvPr/>
        </p:nvSpPr>
        <p:spPr bwMode="auto">
          <a:xfrm>
            <a:off x="3321050" y="1639888"/>
            <a:ext cx="3322638" cy="2760662"/>
          </a:xfrm>
          <a:custGeom>
            <a:avLst/>
            <a:gdLst>
              <a:gd name="T0" fmla="*/ 0 w 2093"/>
              <a:gd name="T1" fmla="*/ 0 h 1739"/>
              <a:gd name="T2" fmla="*/ 2093 w 2093"/>
              <a:gd name="T3" fmla="*/ 0 h 1739"/>
              <a:gd name="T4" fmla="*/ 2093 w 2093"/>
              <a:gd name="T5" fmla="*/ 1739 h 1739"/>
              <a:gd name="T6" fmla="*/ 0 w 2093"/>
              <a:gd name="T7" fmla="*/ 1739 h 1739"/>
              <a:gd name="T8" fmla="*/ 0 w 2093"/>
              <a:gd name="T9" fmla="*/ 0 h 1739"/>
              <a:gd name="T10" fmla="*/ 0 w 2093"/>
              <a:gd name="T11" fmla="*/ 0 h 1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3" h="1739">
                <a:moveTo>
                  <a:pt x="0" y="0"/>
                </a:moveTo>
                <a:lnTo>
                  <a:pt x="2093" y="0"/>
                </a:lnTo>
                <a:lnTo>
                  <a:pt x="2093" y="1739"/>
                </a:lnTo>
                <a:lnTo>
                  <a:pt x="0" y="173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28" name="Freeform 4"/>
          <p:cNvSpPr>
            <a:spLocks/>
          </p:cNvSpPr>
          <p:nvPr/>
        </p:nvSpPr>
        <p:spPr bwMode="auto">
          <a:xfrm>
            <a:off x="1604963" y="4776788"/>
            <a:ext cx="2671762" cy="641350"/>
          </a:xfrm>
          <a:custGeom>
            <a:avLst/>
            <a:gdLst>
              <a:gd name="T0" fmla="*/ 0 w 1683"/>
              <a:gd name="T1" fmla="*/ 0 h 404"/>
              <a:gd name="T2" fmla="*/ 1683 w 1683"/>
              <a:gd name="T3" fmla="*/ 0 h 404"/>
              <a:gd name="T4" fmla="*/ 1683 w 1683"/>
              <a:gd name="T5" fmla="*/ 404 h 404"/>
              <a:gd name="T6" fmla="*/ 0 w 1683"/>
              <a:gd name="T7" fmla="*/ 404 h 404"/>
              <a:gd name="T8" fmla="*/ 0 w 1683"/>
              <a:gd name="T9" fmla="*/ 0 h 404"/>
              <a:gd name="T10" fmla="*/ 0 w 1683"/>
              <a:gd name="T11" fmla="*/ 0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3" h="404">
                <a:moveTo>
                  <a:pt x="0" y="0"/>
                </a:moveTo>
                <a:lnTo>
                  <a:pt x="1683" y="0"/>
                </a:lnTo>
                <a:lnTo>
                  <a:pt x="1683" y="404"/>
                </a:lnTo>
                <a:lnTo>
                  <a:pt x="0" y="404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29" name="Freeform 5"/>
          <p:cNvSpPr>
            <a:spLocks/>
          </p:cNvSpPr>
          <p:nvPr/>
        </p:nvSpPr>
        <p:spPr bwMode="auto">
          <a:xfrm>
            <a:off x="4157663" y="5483225"/>
            <a:ext cx="2443162" cy="869950"/>
          </a:xfrm>
          <a:custGeom>
            <a:avLst/>
            <a:gdLst>
              <a:gd name="T0" fmla="*/ 0 w 1539"/>
              <a:gd name="T1" fmla="*/ 0 h 548"/>
              <a:gd name="T2" fmla="*/ 1539 w 1539"/>
              <a:gd name="T3" fmla="*/ 0 h 548"/>
              <a:gd name="T4" fmla="*/ 1539 w 1539"/>
              <a:gd name="T5" fmla="*/ 548 h 548"/>
              <a:gd name="T6" fmla="*/ 0 w 1539"/>
              <a:gd name="T7" fmla="*/ 548 h 548"/>
              <a:gd name="T8" fmla="*/ 0 w 1539"/>
              <a:gd name="T9" fmla="*/ 0 h 548"/>
              <a:gd name="T10" fmla="*/ 0 w 1539"/>
              <a:gd name="T11" fmla="*/ 0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9" h="548">
                <a:moveTo>
                  <a:pt x="0" y="0"/>
                </a:moveTo>
                <a:lnTo>
                  <a:pt x="1539" y="0"/>
                </a:lnTo>
                <a:lnTo>
                  <a:pt x="1539" y="548"/>
                </a:lnTo>
                <a:lnTo>
                  <a:pt x="0" y="54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0" name="Rectangle 6"/>
          <p:cNvSpPr>
            <a:spLocks noChangeArrowheads="1"/>
          </p:cNvSpPr>
          <p:nvPr/>
        </p:nvSpPr>
        <p:spPr bwMode="auto">
          <a:xfrm>
            <a:off x="4522788" y="3905250"/>
            <a:ext cx="1619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 sz="3200"/>
          </a:p>
        </p:txBody>
      </p:sp>
      <p:sp>
        <p:nvSpPr>
          <p:cNvPr id="538631" name="Rectangle 7"/>
          <p:cNvSpPr>
            <a:spLocks noChangeArrowheads="1"/>
          </p:cNvSpPr>
          <p:nvPr/>
        </p:nvSpPr>
        <p:spPr bwMode="auto">
          <a:xfrm>
            <a:off x="4610100" y="3959225"/>
            <a:ext cx="12382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 sz="3200"/>
          </a:p>
        </p:txBody>
      </p:sp>
      <p:sp>
        <p:nvSpPr>
          <p:cNvPr id="538632" name="Freeform 8"/>
          <p:cNvSpPr>
            <a:spLocks/>
          </p:cNvSpPr>
          <p:nvPr/>
        </p:nvSpPr>
        <p:spPr bwMode="auto">
          <a:xfrm>
            <a:off x="1919288" y="1296988"/>
            <a:ext cx="1068387" cy="1068387"/>
          </a:xfrm>
          <a:custGeom>
            <a:avLst/>
            <a:gdLst>
              <a:gd name="T0" fmla="*/ 0 w 673"/>
              <a:gd name="T1" fmla="*/ 0 h 673"/>
              <a:gd name="T2" fmla="*/ 673 w 673"/>
              <a:gd name="T3" fmla="*/ 0 h 673"/>
              <a:gd name="T4" fmla="*/ 673 w 673"/>
              <a:gd name="T5" fmla="*/ 673 h 673"/>
              <a:gd name="T6" fmla="*/ 0 w 673"/>
              <a:gd name="T7" fmla="*/ 673 h 673"/>
              <a:gd name="T8" fmla="*/ 0 w 673"/>
              <a:gd name="T9" fmla="*/ 0 h 673"/>
              <a:gd name="T10" fmla="*/ 0 w 673"/>
              <a:gd name="T11" fmla="*/ 0 h 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3" h="673">
                <a:moveTo>
                  <a:pt x="0" y="0"/>
                </a:moveTo>
                <a:lnTo>
                  <a:pt x="673" y="0"/>
                </a:lnTo>
                <a:lnTo>
                  <a:pt x="673" y="673"/>
                </a:lnTo>
                <a:lnTo>
                  <a:pt x="0" y="673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3" name="Line 9"/>
          <p:cNvSpPr>
            <a:spLocks noChangeShapeType="1"/>
          </p:cNvSpPr>
          <p:nvPr/>
        </p:nvSpPr>
        <p:spPr bwMode="auto">
          <a:xfrm>
            <a:off x="1703388" y="1401763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1703388" y="1509713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5" name="Line 11"/>
          <p:cNvSpPr>
            <a:spLocks noChangeShapeType="1"/>
          </p:cNvSpPr>
          <p:nvPr/>
        </p:nvSpPr>
        <p:spPr bwMode="auto">
          <a:xfrm>
            <a:off x="1703388" y="1617663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6" name="Line 12"/>
          <p:cNvSpPr>
            <a:spLocks noChangeShapeType="1"/>
          </p:cNvSpPr>
          <p:nvPr/>
        </p:nvSpPr>
        <p:spPr bwMode="auto">
          <a:xfrm>
            <a:off x="1703388" y="1722438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7" name="Line 13"/>
          <p:cNvSpPr>
            <a:spLocks noChangeShapeType="1"/>
          </p:cNvSpPr>
          <p:nvPr/>
        </p:nvSpPr>
        <p:spPr bwMode="auto">
          <a:xfrm>
            <a:off x="1703388" y="1830388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8" name="Line 14"/>
          <p:cNvSpPr>
            <a:spLocks noChangeShapeType="1"/>
          </p:cNvSpPr>
          <p:nvPr/>
        </p:nvSpPr>
        <p:spPr bwMode="auto">
          <a:xfrm>
            <a:off x="1703388" y="1939925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9" name="Line 15"/>
          <p:cNvSpPr>
            <a:spLocks noChangeShapeType="1"/>
          </p:cNvSpPr>
          <p:nvPr/>
        </p:nvSpPr>
        <p:spPr bwMode="auto">
          <a:xfrm>
            <a:off x="1703388" y="2044700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40" name="Line 16"/>
          <p:cNvSpPr>
            <a:spLocks noChangeShapeType="1"/>
          </p:cNvSpPr>
          <p:nvPr/>
        </p:nvSpPr>
        <p:spPr bwMode="auto">
          <a:xfrm>
            <a:off x="1703388" y="2152650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41" name="Line 17"/>
          <p:cNvSpPr>
            <a:spLocks noChangeShapeType="1"/>
          </p:cNvSpPr>
          <p:nvPr/>
        </p:nvSpPr>
        <p:spPr bwMode="auto">
          <a:xfrm>
            <a:off x="1703388" y="2260600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42" name="Line 18"/>
          <p:cNvSpPr>
            <a:spLocks noChangeShapeType="1"/>
          </p:cNvSpPr>
          <p:nvPr/>
        </p:nvSpPr>
        <p:spPr bwMode="auto">
          <a:xfrm>
            <a:off x="2987675" y="1830388"/>
            <a:ext cx="215900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43" name="Rectangle 19"/>
          <p:cNvSpPr>
            <a:spLocks noChangeArrowheads="1"/>
          </p:cNvSpPr>
          <p:nvPr/>
        </p:nvSpPr>
        <p:spPr bwMode="auto">
          <a:xfrm>
            <a:off x="1952625" y="1330325"/>
            <a:ext cx="1666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644" name="Rectangle 20"/>
          <p:cNvSpPr>
            <a:spLocks noChangeArrowheads="1"/>
          </p:cNvSpPr>
          <p:nvPr/>
        </p:nvSpPr>
        <p:spPr bwMode="auto">
          <a:xfrm>
            <a:off x="2046288" y="1389063"/>
            <a:ext cx="9207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/>
          </a:p>
        </p:txBody>
      </p:sp>
      <p:sp>
        <p:nvSpPr>
          <p:cNvPr id="538645" name="Rectangle 21"/>
          <p:cNvSpPr>
            <a:spLocks noChangeArrowheads="1"/>
          </p:cNvSpPr>
          <p:nvPr/>
        </p:nvSpPr>
        <p:spPr bwMode="auto">
          <a:xfrm>
            <a:off x="1952625" y="1436688"/>
            <a:ext cx="166688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646" name="Rectangle 22"/>
          <p:cNvSpPr>
            <a:spLocks noChangeArrowheads="1"/>
          </p:cNvSpPr>
          <p:nvPr/>
        </p:nvSpPr>
        <p:spPr bwMode="auto">
          <a:xfrm>
            <a:off x="2046288" y="1495425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/>
          </a:p>
        </p:txBody>
      </p:sp>
      <p:sp>
        <p:nvSpPr>
          <p:cNvPr id="538647" name="Rectangle 23"/>
          <p:cNvSpPr>
            <a:spLocks noChangeArrowheads="1"/>
          </p:cNvSpPr>
          <p:nvPr/>
        </p:nvSpPr>
        <p:spPr bwMode="auto">
          <a:xfrm>
            <a:off x="1951038" y="1546225"/>
            <a:ext cx="16668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648" name="Rectangle 24"/>
          <p:cNvSpPr>
            <a:spLocks noChangeArrowheads="1"/>
          </p:cNvSpPr>
          <p:nvPr/>
        </p:nvSpPr>
        <p:spPr bwMode="auto">
          <a:xfrm>
            <a:off x="2044700" y="1604963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sz="3200"/>
          </a:p>
        </p:txBody>
      </p:sp>
      <p:sp>
        <p:nvSpPr>
          <p:cNvPr id="538649" name="Rectangle 25"/>
          <p:cNvSpPr>
            <a:spLocks noChangeArrowheads="1"/>
          </p:cNvSpPr>
          <p:nvPr/>
        </p:nvSpPr>
        <p:spPr bwMode="auto">
          <a:xfrm>
            <a:off x="1952625" y="1655763"/>
            <a:ext cx="1666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650" name="Rectangle 26"/>
          <p:cNvSpPr>
            <a:spLocks noChangeArrowheads="1"/>
          </p:cNvSpPr>
          <p:nvPr/>
        </p:nvSpPr>
        <p:spPr bwMode="auto">
          <a:xfrm>
            <a:off x="2046288" y="1711325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sz="3200"/>
          </a:p>
        </p:txBody>
      </p:sp>
      <p:sp>
        <p:nvSpPr>
          <p:cNvPr id="538651" name="Rectangle 27"/>
          <p:cNvSpPr>
            <a:spLocks noChangeArrowheads="1"/>
          </p:cNvSpPr>
          <p:nvPr/>
        </p:nvSpPr>
        <p:spPr bwMode="auto">
          <a:xfrm>
            <a:off x="1952625" y="1760538"/>
            <a:ext cx="1666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652" name="Rectangle 28"/>
          <p:cNvSpPr>
            <a:spLocks noChangeArrowheads="1"/>
          </p:cNvSpPr>
          <p:nvPr/>
        </p:nvSpPr>
        <p:spPr bwMode="auto">
          <a:xfrm>
            <a:off x="2046288" y="1819275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4</a:t>
            </a:r>
            <a:endParaRPr lang="en-US" sz="3200"/>
          </a:p>
        </p:txBody>
      </p:sp>
      <p:sp>
        <p:nvSpPr>
          <p:cNvPr id="538653" name="Rectangle 29"/>
          <p:cNvSpPr>
            <a:spLocks noChangeArrowheads="1"/>
          </p:cNvSpPr>
          <p:nvPr/>
        </p:nvSpPr>
        <p:spPr bwMode="auto">
          <a:xfrm>
            <a:off x="1952625" y="1866900"/>
            <a:ext cx="16668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654" name="Rectangle 30"/>
          <p:cNvSpPr>
            <a:spLocks noChangeArrowheads="1"/>
          </p:cNvSpPr>
          <p:nvPr/>
        </p:nvSpPr>
        <p:spPr bwMode="auto">
          <a:xfrm>
            <a:off x="2046288" y="1925638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5</a:t>
            </a:r>
            <a:endParaRPr lang="en-US" sz="3200"/>
          </a:p>
        </p:txBody>
      </p:sp>
      <p:sp>
        <p:nvSpPr>
          <p:cNvPr id="538655" name="Rectangle 31"/>
          <p:cNvSpPr>
            <a:spLocks noChangeArrowheads="1"/>
          </p:cNvSpPr>
          <p:nvPr/>
        </p:nvSpPr>
        <p:spPr bwMode="auto">
          <a:xfrm>
            <a:off x="1951038" y="1974850"/>
            <a:ext cx="16668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656" name="Rectangle 32"/>
          <p:cNvSpPr>
            <a:spLocks noChangeArrowheads="1"/>
          </p:cNvSpPr>
          <p:nvPr/>
        </p:nvSpPr>
        <p:spPr bwMode="auto">
          <a:xfrm>
            <a:off x="2044700" y="2028825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6</a:t>
            </a:r>
            <a:endParaRPr lang="en-US" sz="3200"/>
          </a:p>
        </p:txBody>
      </p:sp>
      <p:sp>
        <p:nvSpPr>
          <p:cNvPr id="538657" name="Rectangle 33"/>
          <p:cNvSpPr>
            <a:spLocks noChangeArrowheads="1"/>
          </p:cNvSpPr>
          <p:nvPr/>
        </p:nvSpPr>
        <p:spPr bwMode="auto">
          <a:xfrm>
            <a:off x="1952625" y="2079625"/>
            <a:ext cx="166688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658" name="Rectangle 34"/>
          <p:cNvSpPr>
            <a:spLocks noChangeArrowheads="1"/>
          </p:cNvSpPr>
          <p:nvPr/>
        </p:nvSpPr>
        <p:spPr bwMode="auto">
          <a:xfrm>
            <a:off x="2046288" y="2138363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7</a:t>
            </a:r>
            <a:endParaRPr lang="en-US" sz="3200"/>
          </a:p>
        </p:txBody>
      </p:sp>
      <p:sp>
        <p:nvSpPr>
          <p:cNvPr id="538659" name="Rectangle 35"/>
          <p:cNvSpPr>
            <a:spLocks noChangeArrowheads="1"/>
          </p:cNvSpPr>
          <p:nvPr/>
        </p:nvSpPr>
        <p:spPr bwMode="auto">
          <a:xfrm>
            <a:off x="1952625" y="2189163"/>
            <a:ext cx="1666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660" name="Rectangle 36"/>
          <p:cNvSpPr>
            <a:spLocks noChangeArrowheads="1"/>
          </p:cNvSpPr>
          <p:nvPr/>
        </p:nvSpPr>
        <p:spPr bwMode="auto">
          <a:xfrm>
            <a:off x="2046288" y="2247900"/>
            <a:ext cx="9207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8</a:t>
            </a:r>
            <a:endParaRPr lang="en-US" sz="3200"/>
          </a:p>
        </p:txBody>
      </p:sp>
      <p:sp>
        <p:nvSpPr>
          <p:cNvPr id="538661" name="Rectangle 37"/>
          <p:cNvSpPr>
            <a:spLocks noChangeArrowheads="1"/>
          </p:cNvSpPr>
          <p:nvPr/>
        </p:nvSpPr>
        <p:spPr bwMode="auto">
          <a:xfrm>
            <a:off x="2781300" y="1762125"/>
            <a:ext cx="1619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Z</a:t>
            </a:r>
            <a:endParaRPr lang="en-US" sz="3200"/>
          </a:p>
        </p:txBody>
      </p:sp>
      <p:sp>
        <p:nvSpPr>
          <p:cNvPr id="538662" name="Rectangle 38"/>
          <p:cNvSpPr>
            <a:spLocks noChangeArrowheads="1"/>
          </p:cNvSpPr>
          <p:nvPr/>
        </p:nvSpPr>
        <p:spPr bwMode="auto">
          <a:xfrm>
            <a:off x="2868613" y="1816100"/>
            <a:ext cx="125412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 sz="3200"/>
          </a:p>
        </p:txBody>
      </p:sp>
      <p:sp>
        <p:nvSpPr>
          <p:cNvPr id="538663" name="Rectangle 39"/>
          <p:cNvSpPr>
            <a:spLocks noChangeArrowheads="1"/>
          </p:cNvSpPr>
          <p:nvPr/>
        </p:nvSpPr>
        <p:spPr bwMode="auto">
          <a:xfrm>
            <a:off x="2259013" y="1609725"/>
            <a:ext cx="4778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9-Input</a:t>
            </a:r>
            <a:endParaRPr lang="en-US" sz="3200"/>
          </a:p>
        </p:txBody>
      </p:sp>
      <p:sp>
        <p:nvSpPr>
          <p:cNvPr id="538664" name="Rectangle 40"/>
          <p:cNvSpPr>
            <a:spLocks noChangeArrowheads="1"/>
          </p:cNvSpPr>
          <p:nvPr/>
        </p:nvSpPr>
        <p:spPr bwMode="auto">
          <a:xfrm>
            <a:off x="2352675" y="1746250"/>
            <a:ext cx="2809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odd</a:t>
            </a:r>
            <a:endParaRPr lang="en-US" sz="3200"/>
          </a:p>
        </p:txBody>
      </p:sp>
      <p:sp>
        <p:nvSpPr>
          <p:cNvPr id="538665" name="Rectangle 41"/>
          <p:cNvSpPr>
            <a:spLocks noChangeArrowheads="1"/>
          </p:cNvSpPr>
          <p:nvPr/>
        </p:nvSpPr>
        <p:spPr bwMode="auto">
          <a:xfrm>
            <a:off x="2235200" y="1884363"/>
            <a:ext cx="5270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function</a:t>
            </a:r>
            <a:endParaRPr lang="en-US" sz="3200"/>
          </a:p>
        </p:txBody>
      </p:sp>
      <p:sp>
        <p:nvSpPr>
          <p:cNvPr id="538666" name="Rectangle 42"/>
          <p:cNvSpPr>
            <a:spLocks noChangeArrowheads="1"/>
          </p:cNvSpPr>
          <p:nvPr/>
        </p:nvSpPr>
        <p:spPr bwMode="auto">
          <a:xfrm>
            <a:off x="1890713" y="2433638"/>
            <a:ext cx="124936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(a) Symbol for circuit</a:t>
            </a:r>
            <a:endParaRPr lang="en-US" sz="3200"/>
          </a:p>
        </p:txBody>
      </p:sp>
      <p:sp>
        <p:nvSpPr>
          <p:cNvPr id="538667" name="Freeform 43"/>
          <p:cNvSpPr>
            <a:spLocks/>
          </p:cNvSpPr>
          <p:nvPr/>
        </p:nvSpPr>
        <p:spPr bwMode="auto">
          <a:xfrm>
            <a:off x="3846513" y="1939925"/>
            <a:ext cx="855662" cy="644525"/>
          </a:xfrm>
          <a:custGeom>
            <a:avLst/>
            <a:gdLst>
              <a:gd name="T0" fmla="*/ 0 w 539"/>
              <a:gd name="T1" fmla="*/ 0 h 406"/>
              <a:gd name="T2" fmla="*/ 539 w 539"/>
              <a:gd name="T3" fmla="*/ 0 h 406"/>
              <a:gd name="T4" fmla="*/ 539 w 539"/>
              <a:gd name="T5" fmla="*/ 406 h 406"/>
              <a:gd name="T6" fmla="*/ 0 w 539"/>
              <a:gd name="T7" fmla="*/ 406 h 406"/>
              <a:gd name="T8" fmla="*/ 0 w 539"/>
              <a:gd name="T9" fmla="*/ 0 h 406"/>
              <a:gd name="T10" fmla="*/ 0 w 539"/>
              <a:gd name="T11" fmla="*/ 0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9" h="406">
                <a:moveTo>
                  <a:pt x="0" y="0"/>
                </a:moveTo>
                <a:lnTo>
                  <a:pt x="539" y="0"/>
                </a:lnTo>
                <a:lnTo>
                  <a:pt x="539" y="406"/>
                </a:lnTo>
                <a:lnTo>
                  <a:pt x="0" y="40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68" name="Rectangle 44"/>
          <p:cNvSpPr>
            <a:spLocks noChangeArrowheads="1"/>
          </p:cNvSpPr>
          <p:nvPr/>
        </p:nvSpPr>
        <p:spPr bwMode="auto">
          <a:xfrm>
            <a:off x="4079875" y="2039938"/>
            <a:ext cx="4778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3-Input</a:t>
            </a:r>
            <a:endParaRPr lang="en-US" sz="3200"/>
          </a:p>
        </p:txBody>
      </p:sp>
      <p:sp>
        <p:nvSpPr>
          <p:cNvPr id="538669" name="Rectangle 45"/>
          <p:cNvSpPr>
            <a:spLocks noChangeArrowheads="1"/>
          </p:cNvSpPr>
          <p:nvPr/>
        </p:nvSpPr>
        <p:spPr bwMode="auto">
          <a:xfrm>
            <a:off x="4173538" y="2176463"/>
            <a:ext cx="28098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odd</a:t>
            </a:r>
            <a:endParaRPr lang="en-US" sz="3200"/>
          </a:p>
        </p:txBody>
      </p:sp>
      <p:sp>
        <p:nvSpPr>
          <p:cNvPr id="538670" name="Rectangle 46"/>
          <p:cNvSpPr>
            <a:spLocks noChangeArrowheads="1"/>
          </p:cNvSpPr>
          <p:nvPr/>
        </p:nvSpPr>
        <p:spPr bwMode="auto">
          <a:xfrm>
            <a:off x="4056063" y="2309813"/>
            <a:ext cx="5270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function</a:t>
            </a:r>
            <a:endParaRPr lang="en-US" sz="3200"/>
          </a:p>
        </p:txBody>
      </p:sp>
      <p:sp>
        <p:nvSpPr>
          <p:cNvPr id="538671" name="Rectangle 47"/>
          <p:cNvSpPr>
            <a:spLocks noChangeArrowheads="1"/>
          </p:cNvSpPr>
          <p:nvPr/>
        </p:nvSpPr>
        <p:spPr bwMode="auto">
          <a:xfrm>
            <a:off x="3881438" y="1976438"/>
            <a:ext cx="1762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672" name="Rectangle 48"/>
          <p:cNvSpPr>
            <a:spLocks noChangeArrowheads="1"/>
          </p:cNvSpPr>
          <p:nvPr/>
        </p:nvSpPr>
        <p:spPr bwMode="auto">
          <a:xfrm>
            <a:off x="3983038" y="2035175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/>
          </a:p>
        </p:txBody>
      </p:sp>
      <p:sp>
        <p:nvSpPr>
          <p:cNvPr id="538673" name="Rectangle 49"/>
          <p:cNvSpPr>
            <a:spLocks noChangeArrowheads="1"/>
          </p:cNvSpPr>
          <p:nvPr/>
        </p:nvSpPr>
        <p:spPr bwMode="auto">
          <a:xfrm>
            <a:off x="3881438" y="2182813"/>
            <a:ext cx="176212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674" name="Rectangle 50"/>
          <p:cNvSpPr>
            <a:spLocks noChangeArrowheads="1"/>
          </p:cNvSpPr>
          <p:nvPr/>
        </p:nvSpPr>
        <p:spPr bwMode="auto">
          <a:xfrm>
            <a:off x="3983038" y="2241550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/>
          </a:p>
        </p:txBody>
      </p:sp>
      <p:sp>
        <p:nvSpPr>
          <p:cNvPr id="538675" name="Rectangle 51"/>
          <p:cNvSpPr>
            <a:spLocks noChangeArrowheads="1"/>
          </p:cNvSpPr>
          <p:nvPr/>
        </p:nvSpPr>
        <p:spPr bwMode="auto">
          <a:xfrm>
            <a:off x="3881438" y="2395538"/>
            <a:ext cx="1762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676" name="Rectangle 52"/>
          <p:cNvSpPr>
            <a:spLocks noChangeArrowheads="1"/>
          </p:cNvSpPr>
          <p:nvPr/>
        </p:nvSpPr>
        <p:spPr bwMode="auto">
          <a:xfrm>
            <a:off x="3983038" y="2454275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sz="3200"/>
          </a:p>
        </p:txBody>
      </p:sp>
      <p:sp>
        <p:nvSpPr>
          <p:cNvPr id="538677" name="Line 53"/>
          <p:cNvSpPr>
            <a:spLocks noChangeShapeType="1"/>
          </p:cNvSpPr>
          <p:nvPr/>
        </p:nvSpPr>
        <p:spPr bwMode="auto">
          <a:xfrm>
            <a:off x="3633788" y="2263775"/>
            <a:ext cx="2127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78" name="Line 54"/>
          <p:cNvSpPr>
            <a:spLocks noChangeShapeType="1"/>
          </p:cNvSpPr>
          <p:nvPr/>
        </p:nvSpPr>
        <p:spPr bwMode="auto">
          <a:xfrm>
            <a:off x="3630613" y="2044700"/>
            <a:ext cx="2127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79" name="Line 55"/>
          <p:cNvSpPr>
            <a:spLocks noChangeShapeType="1"/>
          </p:cNvSpPr>
          <p:nvPr/>
        </p:nvSpPr>
        <p:spPr bwMode="auto">
          <a:xfrm flipV="1">
            <a:off x="3633788" y="2478088"/>
            <a:ext cx="212725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80" name="Line 56"/>
          <p:cNvSpPr>
            <a:spLocks noChangeShapeType="1"/>
          </p:cNvSpPr>
          <p:nvPr/>
        </p:nvSpPr>
        <p:spPr bwMode="auto">
          <a:xfrm>
            <a:off x="4702175" y="2263775"/>
            <a:ext cx="215900" cy="1588"/>
          </a:xfrm>
          <a:prstGeom prst="line">
            <a:avLst/>
          </a:prstGeom>
          <a:noFill/>
          <a:ln w="7938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81" name="Rectangle 57"/>
          <p:cNvSpPr>
            <a:spLocks noChangeArrowheads="1"/>
          </p:cNvSpPr>
          <p:nvPr/>
        </p:nvSpPr>
        <p:spPr bwMode="auto">
          <a:xfrm>
            <a:off x="4513263" y="2189163"/>
            <a:ext cx="1619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 sz="3200"/>
          </a:p>
        </p:txBody>
      </p:sp>
      <p:sp>
        <p:nvSpPr>
          <p:cNvPr id="538682" name="Rectangle 58"/>
          <p:cNvSpPr>
            <a:spLocks noChangeArrowheads="1"/>
          </p:cNvSpPr>
          <p:nvPr/>
        </p:nvSpPr>
        <p:spPr bwMode="auto">
          <a:xfrm>
            <a:off x="4600575" y="2247900"/>
            <a:ext cx="12541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 sz="3200"/>
          </a:p>
        </p:txBody>
      </p:sp>
      <p:sp>
        <p:nvSpPr>
          <p:cNvPr id="538683" name="Freeform 59"/>
          <p:cNvSpPr>
            <a:spLocks/>
          </p:cNvSpPr>
          <p:nvPr/>
        </p:nvSpPr>
        <p:spPr bwMode="auto">
          <a:xfrm>
            <a:off x="3846513" y="2797175"/>
            <a:ext cx="855662" cy="642938"/>
          </a:xfrm>
          <a:custGeom>
            <a:avLst/>
            <a:gdLst>
              <a:gd name="T0" fmla="*/ 0 w 539"/>
              <a:gd name="T1" fmla="*/ 0 h 405"/>
              <a:gd name="T2" fmla="*/ 539 w 539"/>
              <a:gd name="T3" fmla="*/ 0 h 405"/>
              <a:gd name="T4" fmla="*/ 539 w 539"/>
              <a:gd name="T5" fmla="*/ 405 h 405"/>
              <a:gd name="T6" fmla="*/ 0 w 539"/>
              <a:gd name="T7" fmla="*/ 405 h 405"/>
              <a:gd name="T8" fmla="*/ 0 w 539"/>
              <a:gd name="T9" fmla="*/ 0 h 405"/>
              <a:gd name="T10" fmla="*/ 0 w 539"/>
              <a:gd name="T11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9" h="405">
                <a:moveTo>
                  <a:pt x="0" y="0"/>
                </a:moveTo>
                <a:lnTo>
                  <a:pt x="539" y="0"/>
                </a:lnTo>
                <a:lnTo>
                  <a:pt x="539" y="405"/>
                </a:lnTo>
                <a:lnTo>
                  <a:pt x="0" y="40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84" name="Rectangle 60"/>
          <p:cNvSpPr>
            <a:spLocks noChangeArrowheads="1"/>
          </p:cNvSpPr>
          <p:nvPr/>
        </p:nvSpPr>
        <p:spPr bwMode="auto">
          <a:xfrm>
            <a:off x="4079875" y="2892425"/>
            <a:ext cx="4778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3-Input</a:t>
            </a:r>
            <a:endParaRPr lang="en-US" sz="3200"/>
          </a:p>
        </p:txBody>
      </p:sp>
      <p:sp>
        <p:nvSpPr>
          <p:cNvPr id="538685" name="Rectangle 61"/>
          <p:cNvSpPr>
            <a:spLocks noChangeArrowheads="1"/>
          </p:cNvSpPr>
          <p:nvPr/>
        </p:nvSpPr>
        <p:spPr bwMode="auto">
          <a:xfrm>
            <a:off x="4173538" y="3028950"/>
            <a:ext cx="28098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odd</a:t>
            </a:r>
            <a:endParaRPr lang="en-US" sz="3200"/>
          </a:p>
        </p:txBody>
      </p:sp>
      <p:sp>
        <p:nvSpPr>
          <p:cNvPr id="538686" name="Rectangle 62"/>
          <p:cNvSpPr>
            <a:spLocks noChangeArrowheads="1"/>
          </p:cNvSpPr>
          <p:nvPr/>
        </p:nvSpPr>
        <p:spPr bwMode="auto">
          <a:xfrm>
            <a:off x="4056063" y="3167063"/>
            <a:ext cx="5270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function</a:t>
            </a:r>
            <a:endParaRPr lang="en-US" sz="3200"/>
          </a:p>
        </p:txBody>
      </p:sp>
      <p:sp>
        <p:nvSpPr>
          <p:cNvPr id="538687" name="Rectangle 63"/>
          <p:cNvSpPr>
            <a:spLocks noChangeArrowheads="1"/>
          </p:cNvSpPr>
          <p:nvPr/>
        </p:nvSpPr>
        <p:spPr bwMode="auto">
          <a:xfrm>
            <a:off x="3881438" y="2832100"/>
            <a:ext cx="1762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688" name="Rectangle 64"/>
          <p:cNvSpPr>
            <a:spLocks noChangeArrowheads="1"/>
          </p:cNvSpPr>
          <p:nvPr/>
        </p:nvSpPr>
        <p:spPr bwMode="auto">
          <a:xfrm>
            <a:off x="3983038" y="2890838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/>
          </a:p>
        </p:txBody>
      </p:sp>
      <p:sp>
        <p:nvSpPr>
          <p:cNvPr id="538689" name="Rectangle 65"/>
          <p:cNvSpPr>
            <a:spLocks noChangeArrowheads="1"/>
          </p:cNvSpPr>
          <p:nvPr/>
        </p:nvSpPr>
        <p:spPr bwMode="auto">
          <a:xfrm>
            <a:off x="3881438" y="3041650"/>
            <a:ext cx="1762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690" name="Rectangle 66"/>
          <p:cNvSpPr>
            <a:spLocks noChangeArrowheads="1"/>
          </p:cNvSpPr>
          <p:nvPr/>
        </p:nvSpPr>
        <p:spPr bwMode="auto">
          <a:xfrm>
            <a:off x="3983038" y="3100388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/>
          </a:p>
        </p:txBody>
      </p:sp>
      <p:sp>
        <p:nvSpPr>
          <p:cNvPr id="538691" name="Rectangle 67"/>
          <p:cNvSpPr>
            <a:spLocks noChangeArrowheads="1"/>
          </p:cNvSpPr>
          <p:nvPr/>
        </p:nvSpPr>
        <p:spPr bwMode="auto">
          <a:xfrm>
            <a:off x="3881438" y="3257550"/>
            <a:ext cx="1762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692" name="Rectangle 68"/>
          <p:cNvSpPr>
            <a:spLocks noChangeArrowheads="1"/>
          </p:cNvSpPr>
          <p:nvPr/>
        </p:nvSpPr>
        <p:spPr bwMode="auto">
          <a:xfrm>
            <a:off x="3983038" y="3313113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sz="3200"/>
          </a:p>
        </p:txBody>
      </p:sp>
      <p:sp>
        <p:nvSpPr>
          <p:cNvPr id="538693" name="Line 69"/>
          <p:cNvSpPr>
            <a:spLocks noChangeShapeType="1"/>
          </p:cNvSpPr>
          <p:nvPr/>
        </p:nvSpPr>
        <p:spPr bwMode="auto">
          <a:xfrm flipV="1">
            <a:off x="3633788" y="3121025"/>
            <a:ext cx="21272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94" name="Line 70"/>
          <p:cNvSpPr>
            <a:spLocks noChangeShapeType="1"/>
          </p:cNvSpPr>
          <p:nvPr/>
        </p:nvSpPr>
        <p:spPr bwMode="auto">
          <a:xfrm>
            <a:off x="3630613" y="2905125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95" name="Line 71"/>
          <p:cNvSpPr>
            <a:spLocks noChangeShapeType="1"/>
          </p:cNvSpPr>
          <p:nvPr/>
        </p:nvSpPr>
        <p:spPr bwMode="auto">
          <a:xfrm flipV="1">
            <a:off x="3636963" y="3330575"/>
            <a:ext cx="20955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96" name="Line 72"/>
          <p:cNvSpPr>
            <a:spLocks noChangeShapeType="1"/>
          </p:cNvSpPr>
          <p:nvPr/>
        </p:nvSpPr>
        <p:spPr bwMode="auto">
          <a:xfrm>
            <a:off x="4713288" y="3119438"/>
            <a:ext cx="6286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97" name="Rectangle 73"/>
          <p:cNvSpPr>
            <a:spLocks noChangeArrowheads="1"/>
          </p:cNvSpPr>
          <p:nvPr/>
        </p:nvSpPr>
        <p:spPr bwMode="auto">
          <a:xfrm>
            <a:off x="4511675" y="3046413"/>
            <a:ext cx="1619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 sz="3200"/>
          </a:p>
        </p:txBody>
      </p:sp>
      <p:sp>
        <p:nvSpPr>
          <p:cNvPr id="538698" name="Rectangle 74"/>
          <p:cNvSpPr>
            <a:spLocks noChangeArrowheads="1"/>
          </p:cNvSpPr>
          <p:nvPr/>
        </p:nvSpPr>
        <p:spPr bwMode="auto">
          <a:xfrm>
            <a:off x="4598988" y="3105150"/>
            <a:ext cx="12382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 sz="3200"/>
          </a:p>
        </p:txBody>
      </p:sp>
      <p:sp>
        <p:nvSpPr>
          <p:cNvPr id="538699" name="Freeform 75"/>
          <p:cNvSpPr>
            <a:spLocks/>
          </p:cNvSpPr>
          <p:nvPr/>
        </p:nvSpPr>
        <p:spPr bwMode="auto">
          <a:xfrm>
            <a:off x="5345113" y="2797175"/>
            <a:ext cx="858837" cy="642938"/>
          </a:xfrm>
          <a:custGeom>
            <a:avLst/>
            <a:gdLst>
              <a:gd name="T0" fmla="*/ 0 w 541"/>
              <a:gd name="T1" fmla="*/ 0 h 405"/>
              <a:gd name="T2" fmla="*/ 541 w 541"/>
              <a:gd name="T3" fmla="*/ 0 h 405"/>
              <a:gd name="T4" fmla="*/ 541 w 541"/>
              <a:gd name="T5" fmla="*/ 405 h 405"/>
              <a:gd name="T6" fmla="*/ 0 w 541"/>
              <a:gd name="T7" fmla="*/ 405 h 405"/>
              <a:gd name="T8" fmla="*/ 0 w 541"/>
              <a:gd name="T9" fmla="*/ 0 h 405"/>
              <a:gd name="T10" fmla="*/ 0 w 541"/>
              <a:gd name="T11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1" h="405">
                <a:moveTo>
                  <a:pt x="0" y="0"/>
                </a:moveTo>
                <a:lnTo>
                  <a:pt x="541" y="0"/>
                </a:lnTo>
                <a:lnTo>
                  <a:pt x="541" y="405"/>
                </a:lnTo>
                <a:lnTo>
                  <a:pt x="0" y="40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00" name="Rectangle 76"/>
          <p:cNvSpPr>
            <a:spLocks noChangeArrowheads="1"/>
          </p:cNvSpPr>
          <p:nvPr/>
        </p:nvSpPr>
        <p:spPr bwMode="auto">
          <a:xfrm>
            <a:off x="5580063" y="2892425"/>
            <a:ext cx="4778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3-Input</a:t>
            </a:r>
            <a:endParaRPr lang="en-US" sz="3200"/>
          </a:p>
        </p:txBody>
      </p:sp>
      <p:sp>
        <p:nvSpPr>
          <p:cNvPr id="538701" name="Rectangle 77"/>
          <p:cNvSpPr>
            <a:spLocks noChangeArrowheads="1"/>
          </p:cNvSpPr>
          <p:nvPr/>
        </p:nvSpPr>
        <p:spPr bwMode="auto">
          <a:xfrm>
            <a:off x="5673725" y="3028950"/>
            <a:ext cx="2809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odd</a:t>
            </a:r>
            <a:endParaRPr lang="en-US" sz="3200"/>
          </a:p>
        </p:txBody>
      </p:sp>
      <p:sp>
        <p:nvSpPr>
          <p:cNvPr id="538702" name="Rectangle 78"/>
          <p:cNvSpPr>
            <a:spLocks noChangeArrowheads="1"/>
          </p:cNvSpPr>
          <p:nvPr/>
        </p:nvSpPr>
        <p:spPr bwMode="auto">
          <a:xfrm>
            <a:off x="5556250" y="3167063"/>
            <a:ext cx="5270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function</a:t>
            </a:r>
            <a:endParaRPr lang="en-US" sz="3200"/>
          </a:p>
        </p:txBody>
      </p:sp>
      <p:sp>
        <p:nvSpPr>
          <p:cNvPr id="538703" name="Rectangle 79"/>
          <p:cNvSpPr>
            <a:spLocks noChangeArrowheads="1"/>
          </p:cNvSpPr>
          <p:nvPr/>
        </p:nvSpPr>
        <p:spPr bwMode="auto">
          <a:xfrm>
            <a:off x="5383213" y="2832100"/>
            <a:ext cx="1762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704" name="Rectangle 80"/>
          <p:cNvSpPr>
            <a:spLocks noChangeArrowheads="1"/>
          </p:cNvSpPr>
          <p:nvPr/>
        </p:nvSpPr>
        <p:spPr bwMode="auto">
          <a:xfrm>
            <a:off x="5484813" y="2890838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/>
          </a:p>
        </p:txBody>
      </p:sp>
      <p:sp>
        <p:nvSpPr>
          <p:cNvPr id="538705" name="Rectangle 81"/>
          <p:cNvSpPr>
            <a:spLocks noChangeArrowheads="1"/>
          </p:cNvSpPr>
          <p:nvPr/>
        </p:nvSpPr>
        <p:spPr bwMode="auto">
          <a:xfrm>
            <a:off x="5383213" y="3041650"/>
            <a:ext cx="1762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706" name="Rectangle 82"/>
          <p:cNvSpPr>
            <a:spLocks noChangeArrowheads="1"/>
          </p:cNvSpPr>
          <p:nvPr/>
        </p:nvSpPr>
        <p:spPr bwMode="auto">
          <a:xfrm>
            <a:off x="5484813" y="3100388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/>
          </a:p>
        </p:txBody>
      </p:sp>
      <p:sp>
        <p:nvSpPr>
          <p:cNvPr id="538707" name="Rectangle 83"/>
          <p:cNvSpPr>
            <a:spLocks noChangeArrowheads="1"/>
          </p:cNvSpPr>
          <p:nvPr/>
        </p:nvSpPr>
        <p:spPr bwMode="auto">
          <a:xfrm>
            <a:off x="5383213" y="3254375"/>
            <a:ext cx="1762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708" name="Rectangle 84"/>
          <p:cNvSpPr>
            <a:spLocks noChangeArrowheads="1"/>
          </p:cNvSpPr>
          <p:nvPr/>
        </p:nvSpPr>
        <p:spPr bwMode="auto">
          <a:xfrm>
            <a:off x="5484813" y="3313113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sz="3200"/>
          </a:p>
        </p:txBody>
      </p:sp>
      <p:sp>
        <p:nvSpPr>
          <p:cNvPr id="538709" name="Line 85"/>
          <p:cNvSpPr>
            <a:spLocks noChangeShapeType="1"/>
          </p:cNvSpPr>
          <p:nvPr/>
        </p:nvSpPr>
        <p:spPr bwMode="auto">
          <a:xfrm>
            <a:off x="5138738" y="2908300"/>
            <a:ext cx="2032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10" name="Line 86"/>
          <p:cNvSpPr>
            <a:spLocks noChangeShapeType="1"/>
          </p:cNvSpPr>
          <p:nvPr/>
        </p:nvSpPr>
        <p:spPr bwMode="auto">
          <a:xfrm>
            <a:off x="5132388" y="3332163"/>
            <a:ext cx="209550" cy="0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11" name="Line 87"/>
          <p:cNvSpPr>
            <a:spLocks noChangeShapeType="1"/>
          </p:cNvSpPr>
          <p:nvPr/>
        </p:nvSpPr>
        <p:spPr bwMode="auto">
          <a:xfrm>
            <a:off x="6203950" y="3119438"/>
            <a:ext cx="212725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12" name="Rectangle 88"/>
          <p:cNvSpPr>
            <a:spLocks noChangeArrowheads="1"/>
          </p:cNvSpPr>
          <p:nvPr/>
        </p:nvSpPr>
        <p:spPr bwMode="auto">
          <a:xfrm>
            <a:off x="6013450" y="3059113"/>
            <a:ext cx="1619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 sz="3200"/>
          </a:p>
        </p:txBody>
      </p:sp>
      <p:sp>
        <p:nvSpPr>
          <p:cNvPr id="538713" name="Rectangle 89"/>
          <p:cNvSpPr>
            <a:spLocks noChangeArrowheads="1"/>
          </p:cNvSpPr>
          <p:nvPr/>
        </p:nvSpPr>
        <p:spPr bwMode="auto">
          <a:xfrm>
            <a:off x="6100763" y="3113088"/>
            <a:ext cx="12382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 sz="3200"/>
          </a:p>
        </p:txBody>
      </p:sp>
      <p:sp>
        <p:nvSpPr>
          <p:cNvPr id="538714" name="Line 90"/>
          <p:cNvSpPr>
            <a:spLocks noChangeShapeType="1"/>
          </p:cNvSpPr>
          <p:nvPr/>
        </p:nvSpPr>
        <p:spPr bwMode="auto">
          <a:xfrm>
            <a:off x="4918075" y="2263775"/>
            <a:ext cx="214313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15" name="Line 91"/>
          <p:cNvSpPr>
            <a:spLocks noChangeShapeType="1"/>
          </p:cNvSpPr>
          <p:nvPr/>
        </p:nvSpPr>
        <p:spPr bwMode="auto">
          <a:xfrm flipV="1">
            <a:off x="5133975" y="2263775"/>
            <a:ext cx="0" cy="64293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16" name="Freeform 92"/>
          <p:cNvSpPr>
            <a:spLocks/>
          </p:cNvSpPr>
          <p:nvPr/>
        </p:nvSpPr>
        <p:spPr bwMode="auto">
          <a:xfrm>
            <a:off x="3857625" y="3652838"/>
            <a:ext cx="855663" cy="646112"/>
          </a:xfrm>
          <a:custGeom>
            <a:avLst/>
            <a:gdLst>
              <a:gd name="T0" fmla="*/ 0 w 539"/>
              <a:gd name="T1" fmla="*/ 0 h 407"/>
              <a:gd name="T2" fmla="*/ 539 w 539"/>
              <a:gd name="T3" fmla="*/ 0 h 407"/>
              <a:gd name="T4" fmla="*/ 539 w 539"/>
              <a:gd name="T5" fmla="*/ 407 h 407"/>
              <a:gd name="T6" fmla="*/ 0 w 539"/>
              <a:gd name="T7" fmla="*/ 407 h 407"/>
              <a:gd name="T8" fmla="*/ 0 w 539"/>
              <a:gd name="T9" fmla="*/ 0 h 407"/>
              <a:gd name="T10" fmla="*/ 0 w 539"/>
              <a:gd name="T11" fmla="*/ 0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9" h="407">
                <a:moveTo>
                  <a:pt x="0" y="0"/>
                </a:moveTo>
                <a:lnTo>
                  <a:pt x="539" y="0"/>
                </a:lnTo>
                <a:lnTo>
                  <a:pt x="539" y="407"/>
                </a:lnTo>
                <a:lnTo>
                  <a:pt x="0" y="407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17" name="Rectangle 93"/>
          <p:cNvSpPr>
            <a:spLocks noChangeArrowheads="1"/>
          </p:cNvSpPr>
          <p:nvPr/>
        </p:nvSpPr>
        <p:spPr bwMode="auto">
          <a:xfrm>
            <a:off x="4090988" y="3751263"/>
            <a:ext cx="47783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3-Input</a:t>
            </a:r>
            <a:endParaRPr lang="en-US" sz="3200"/>
          </a:p>
        </p:txBody>
      </p:sp>
      <p:sp>
        <p:nvSpPr>
          <p:cNvPr id="538718" name="Rectangle 94"/>
          <p:cNvSpPr>
            <a:spLocks noChangeArrowheads="1"/>
          </p:cNvSpPr>
          <p:nvPr/>
        </p:nvSpPr>
        <p:spPr bwMode="auto">
          <a:xfrm>
            <a:off x="4184650" y="3887788"/>
            <a:ext cx="2809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odd</a:t>
            </a:r>
            <a:endParaRPr lang="en-US" sz="3200"/>
          </a:p>
        </p:txBody>
      </p:sp>
      <p:sp>
        <p:nvSpPr>
          <p:cNvPr id="538719" name="Rectangle 95"/>
          <p:cNvSpPr>
            <a:spLocks noChangeArrowheads="1"/>
          </p:cNvSpPr>
          <p:nvPr/>
        </p:nvSpPr>
        <p:spPr bwMode="auto">
          <a:xfrm>
            <a:off x="4067175" y="4021138"/>
            <a:ext cx="5270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function</a:t>
            </a:r>
            <a:endParaRPr lang="en-US" sz="3200"/>
          </a:p>
        </p:txBody>
      </p:sp>
      <p:sp>
        <p:nvSpPr>
          <p:cNvPr id="538720" name="Rectangle 96"/>
          <p:cNvSpPr>
            <a:spLocks noChangeArrowheads="1"/>
          </p:cNvSpPr>
          <p:nvPr/>
        </p:nvSpPr>
        <p:spPr bwMode="auto">
          <a:xfrm>
            <a:off x="3892550" y="3689350"/>
            <a:ext cx="176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721" name="Rectangle 97"/>
          <p:cNvSpPr>
            <a:spLocks noChangeArrowheads="1"/>
          </p:cNvSpPr>
          <p:nvPr/>
        </p:nvSpPr>
        <p:spPr bwMode="auto">
          <a:xfrm>
            <a:off x="3994150" y="3744913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/>
          </a:p>
        </p:txBody>
      </p:sp>
      <p:sp>
        <p:nvSpPr>
          <p:cNvPr id="538722" name="Rectangle 98"/>
          <p:cNvSpPr>
            <a:spLocks noChangeArrowheads="1"/>
          </p:cNvSpPr>
          <p:nvPr/>
        </p:nvSpPr>
        <p:spPr bwMode="auto">
          <a:xfrm>
            <a:off x="3892550" y="3898900"/>
            <a:ext cx="176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723" name="Rectangle 99"/>
          <p:cNvSpPr>
            <a:spLocks noChangeArrowheads="1"/>
          </p:cNvSpPr>
          <p:nvPr/>
        </p:nvSpPr>
        <p:spPr bwMode="auto">
          <a:xfrm>
            <a:off x="3994150" y="3954463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/>
          </a:p>
        </p:txBody>
      </p:sp>
      <p:sp>
        <p:nvSpPr>
          <p:cNvPr id="538724" name="Rectangle 100"/>
          <p:cNvSpPr>
            <a:spLocks noChangeArrowheads="1"/>
          </p:cNvSpPr>
          <p:nvPr/>
        </p:nvSpPr>
        <p:spPr bwMode="auto">
          <a:xfrm>
            <a:off x="3892550" y="4108450"/>
            <a:ext cx="176213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725" name="Rectangle 101"/>
          <p:cNvSpPr>
            <a:spLocks noChangeArrowheads="1"/>
          </p:cNvSpPr>
          <p:nvPr/>
        </p:nvSpPr>
        <p:spPr bwMode="auto">
          <a:xfrm>
            <a:off x="3994150" y="4164013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sz="3200"/>
          </a:p>
        </p:txBody>
      </p:sp>
      <p:sp>
        <p:nvSpPr>
          <p:cNvPr id="538726" name="Line 102"/>
          <p:cNvSpPr>
            <a:spLocks noChangeShapeType="1"/>
          </p:cNvSpPr>
          <p:nvPr/>
        </p:nvSpPr>
        <p:spPr bwMode="auto">
          <a:xfrm>
            <a:off x="3641725" y="3978275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27" name="Line 103"/>
          <p:cNvSpPr>
            <a:spLocks noChangeShapeType="1"/>
          </p:cNvSpPr>
          <p:nvPr/>
        </p:nvSpPr>
        <p:spPr bwMode="auto">
          <a:xfrm flipV="1">
            <a:off x="3636963" y="3759200"/>
            <a:ext cx="220662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28" name="Line 104"/>
          <p:cNvSpPr>
            <a:spLocks noChangeShapeType="1"/>
          </p:cNvSpPr>
          <p:nvPr/>
        </p:nvSpPr>
        <p:spPr bwMode="auto">
          <a:xfrm>
            <a:off x="3641725" y="4187825"/>
            <a:ext cx="215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29" name="Freeform 105"/>
          <p:cNvSpPr>
            <a:spLocks/>
          </p:cNvSpPr>
          <p:nvPr/>
        </p:nvSpPr>
        <p:spPr bwMode="auto">
          <a:xfrm>
            <a:off x="4716463" y="3332163"/>
            <a:ext cx="415925" cy="642937"/>
          </a:xfrm>
          <a:custGeom>
            <a:avLst/>
            <a:gdLst>
              <a:gd name="T0" fmla="*/ 0 w 135"/>
              <a:gd name="T1" fmla="*/ 405 h 405"/>
              <a:gd name="T2" fmla="*/ 135 w 135"/>
              <a:gd name="T3" fmla="*/ 405 h 405"/>
              <a:gd name="T4" fmla="*/ 135 w 135"/>
              <a:gd name="T5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405">
                <a:moveTo>
                  <a:pt x="0" y="405"/>
                </a:moveTo>
                <a:lnTo>
                  <a:pt x="135" y="405"/>
                </a:lnTo>
                <a:lnTo>
                  <a:pt x="135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30" name="Rectangle 106"/>
          <p:cNvSpPr>
            <a:spLocks noChangeArrowheads="1"/>
          </p:cNvSpPr>
          <p:nvPr/>
        </p:nvSpPr>
        <p:spPr bwMode="auto">
          <a:xfrm>
            <a:off x="3467100" y="1971675"/>
            <a:ext cx="168275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731" name="Rectangle 107"/>
          <p:cNvSpPr>
            <a:spLocks noChangeArrowheads="1"/>
          </p:cNvSpPr>
          <p:nvPr/>
        </p:nvSpPr>
        <p:spPr bwMode="auto">
          <a:xfrm>
            <a:off x="3560763" y="2030413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/>
          </a:p>
        </p:txBody>
      </p:sp>
      <p:sp>
        <p:nvSpPr>
          <p:cNvPr id="538732" name="Rectangle 108"/>
          <p:cNvSpPr>
            <a:spLocks noChangeArrowheads="1"/>
          </p:cNvSpPr>
          <p:nvPr/>
        </p:nvSpPr>
        <p:spPr bwMode="auto">
          <a:xfrm>
            <a:off x="3467100" y="2195513"/>
            <a:ext cx="1682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733" name="Rectangle 109"/>
          <p:cNvSpPr>
            <a:spLocks noChangeArrowheads="1"/>
          </p:cNvSpPr>
          <p:nvPr/>
        </p:nvSpPr>
        <p:spPr bwMode="auto">
          <a:xfrm>
            <a:off x="3560763" y="2254250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/>
          </a:p>
        </p:txBody>
      </p:sp>
      <p:sp>
        <p:nvSpPr>
          <p:cNvPr id="538734" name="Rectangle 110"/>
          <p:cNvSpPr>
            <a:spLocks noChangeArrowheads="1"/>
          </p:cNvSpPr>
          <p:nvPr/>
        </p:nvSpPr>
        <p:spPr bwMode="auto">
          <a:xfrm>
            <a:off x="3468688" y="2406650"/>
            <a:ext cx="889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735" name="Rectangle 111"/>
          <p:cNvSpPr>
            <a:spLocks noChangeArrowheads="1"/>
          </p:cNvSpPr>
          <p:nvPr/>
        </p:nvSpPr>
        <p:spPr bwMode="auto">
          <a:xfrm>
            <a:off x="3562350" y="2468563"/>
            <a:ext cx="9207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sz="3200"/>
          </a:p>
        </p:txBody>
      </p:sp>
      <p:sp>
        <p:nvSpPr>
          <p:cNvPr id="538736" name="Rectangle 112"/>
          <p:cNvSpPr>
            <a:spLocks noChangeArrowheads="1"/>
          </p:cNvSpPr>
          <p:nvPr/>
        </p:nvSpPr>
        <p:spPr bwMode="auto">
          <a:xfrm>
            <a:off x="3473450" y="2828925"/>
            <a:ext cx="889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737" name="Rectangle 113"/>
          <p:cNvSpPr>
            <a:spLocks noChangeArrowheads="1"/>
          </p:cNvSpPr>
          <p:nvPr/>
        </p:nvSpPr>
        <p:spPr bwMode="auto">
          <a:xfrm>
            <a:off x="3567113" y="2890838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sz="3200"/>
          </a:p>
        </p:txBody>
      </p:sp>
      <p:sp>
        <p:nvSpPr>
          <p:cNvPr id="538738" name="Rectangle 114"/>
          <p:cNvSpPr>
            <a:spLocks noChangeArrowheads="1"/>
          </p:cNvSpPr>
          <p:nvPr/>
        </p:nvSpPr>
        <p:spPr bwMode="auto">
          <a:xfrm>
            <a:off x="3473450" y="3046413"/>
            <a:ext cx="1666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739" name="Rectangle 115"/>
          <p:cNvSpPr>
            <a:spLocks noChangeArrowheads="1"/>
          </p:cNvSpPr>
          <p:nvPr/>
        </p:nvSpPr>
        <p:spPr bwMode="auto">
          <a:xfrm>
            <a:off x="3567113" y="3105150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4</a:t>
            </a:r>
            <a:endParaRPr lang="en-US" sz="3200"/>
          </a:p>
        </p:txBody>
      </p:sp>
      <p:sp>
        <p:nvSpPr>
          <p:cNvPr id="538740" name="Rectangle 116"/>
          <p:cNvSpPr>
            <a:spLocks noChangeArrowheads="1"/>
          </p:cNvSpPr>
          <p:nvPr/>
        </p:nvSpPr>
        <p:spPr bwMode="auto">
          <a:xfrm>
            <a:off x="3471863" y="3260725"/>
            <a:ext cx="16668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741" name="Rectangle 117"/>
          <p:cNvSpPr>
            <a:spLocks noChangeArrowheads="1"/>
          </p:cNvSpPr>
          <p:nvPr/>
        </p:nvSpPr>
        <p:spPr bwMode="auto">
          <a:xfrm>
            <a:off x="3565525" y="3319463"/>
            <a:ext cx="9207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5</a:t>
            </a:r>
            <a:endParaRPr lang="en-US" sz="3200"/>
          </a:p>
        </p:txBody>
      </p:sp>
      <p:sp>
        <p:nvSpPr>
          <p:cNvPr id="538742" name="Rectangle 118"/>
          <p:cNvSpPr>
            <a:spLocks noChangeArrowheads="1"/>
          </p:cNvSpPr>
          <p:nvPr/>
        </p:nvSpPr>
        <p:spPr bwMode="auto">
          <a:xfrm>
            <a:off x="3479800" y="3689350"/>
            <a:ext cx="1666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743" name="Rectangle 119"/>
          <p:cNvSpPr>
            <a:spLocks noChangeArrowheads="1"/>
          </p:cNvSpPr>
          <p:nvPr/>
        </p:nvSpPr>
        <p:spPr bwMode="auto">
          <a:xfrm>
            <a:off x="3573463" y="3744913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6</a:t>
            </a:r>
            <a:endParaRPr lang="en-US" sz="3200"/>
          </a:p>
        </p:txBody>
      </p:sp>
      <p:sp>
        <p:nvSpPr>
          <p:cNvPr id="538744" name="Rectangle 120"/>
          <p:cNvSpPr>
            <a:spLocks noChangeArrowheads="1"/>
          </p:cNvSpPr>
          <p:nvPr/>
        </p:nvSpPr>
        <p:spPr bwMode="auto">
          <a:xfrm>
            <a:off x="3479800" y="3905250"/>
            <a:ext cx="1666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745" name="Rectangle 121"/>
          <p:cNvSpPr>
            <a:spLocks noChangeArrowheads="1"/>
          </p:cNvSpPr>
          <p:nvPr/>
        </p:nvSpPr>
        <p:spPr bwMode="auto">
          <a:xfrm>
            <a:off x="3573463" y="3959225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7</a:t>
            </a:r>
            <a:endParaRPr lang="en-US" sz="3200"/>
          </a:p>
        </p:txBody>
      </p:sp>
      <p:sp>
        <p:nvSpPr>
          <p:cNvPr id="538746" name="Rectangle 122"/>
          <p:cNvSpPr>
            <a:spLocks noChangeArrowheads="1"/>
          </p:cNvSpPr>
          <p:nvPr/>
        </p:nvSpPr>
        <p:spPr bwMode="auto">
          <a:xfrm>
            <a:off x="3479800" y="4119563"/>
            <a:ext cx="1666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 sz="3200"/>
          </a:p>
        </p:txBody>
      </p:sp>
      <p:sp>
        <p:nvSpPr>
          <p:cNvPr id="538747" name="Rectangle 123"/>
          <p:cNvSpPr>
            <a:spLocks noChangeArrowheads="1"/>
          </p:cNvSpPr>
          <p:nvPr/>
        </p:nvSpPr>
        <p:spPr bwMode="auto">
          <a:xfrm>
            <a:off x="3573463" y="4173538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8</a:t>
            </a:r>
            <a:endParaRPr lang="en-US" sz="3200"/>
          </a:p>
        </p:txBody>
      </p:sp>
      <p:sp>
        <p:nvSpPr>
          <p:cNvPr id="538748" name="Rectangle 124"/>
          <p:cNvSpPr>
            <a:spLocks noChangeArrowheads="1"/>
          </p:cNvSpPr>
          <p:nvPr/>
        </p:nvSpPr>
        <p:spPr bwMode="auto">
          <a:xfrm>
            <a:off x="6438900" y="3051175"/>
            <a:ext cx="1619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Z</a:t>
            </a:r>
            <a:endParaRPr lang="en-US" sz="3200"/>
          </a:p>
        </p:txBody>
      </p:sp>
      <p:sp>
        <p:nvSpPr>
          <p:cNvPr id="538749" name="Rectangle 125"/>
          <p:cNvSpPr>
            <a:spLocks noChangeArrowheads="1"/>
          </p:cNvSpPr>
          <p:nvPr/>
        </p:nvSpPr>
        <p:spPr bwMode="auto">
          <a:xfrm>
            <a:off x="6526213" y="3109913"/>
            <a:ext cx="12382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 sz="3200"/>
          </a:p>
        </p:txBody>
      </p:sp>
      <p:sp>
        <p:nvSpPr>
          <p:cNvPr id="538750" name="Rectangle 126"/>
          <p:cNvSpPr>
            <a:spLocks noChangeArrowheads="1"/>
          </p:cNvSpPr>
          <p:nvPr/>
        </p:nvSpPr>
        <p:spPr bwMode="auto">
          <a:xfrm>
            <a:off x="3908425" y="4478338"/>
            <a:ext cx="231933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(b) Circuit as interconnected 3-input odd</a:t>
            </a:r>
            <a:endParaRPr lang="en-US" sz="3200"/>
          </a:p>
        </p:txBody>
      </p:sp>
      <p:sp>
        <p:nvSpPr>
          <p:cNvPr id="538751" name="Rectangle 127"/>
          <p:cNvSpPr>
            <a:spLocks noChangeArrowheads="1"/>
          </p:cNvSpPr>
          <p:nvPr/>
        </p:nvSpPr>
        <p:spPr bwMode="auto">
          <a:xfrm>
            <a:off x="3908425" y="4614863"/>
            <a:ext cx="1131888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       function blocks</a:t>
            </a:r>
            <a:endParaRPr lang="en-US" sz="3200"/>
          </a:p>
        </p:txBody>
      </p:sp>
      <p:sp>
        <p:nvSpPr>
          <p:cNvPr id="538752" name="Line 128"/>
          <p:cNvSpPr>
            <a:spLocks noChangeShapeType="1"/>
          </p:cNvSpPr>
          <p:nvPr/>
        </p:nvSpPr>
        <p:spPr bwMode="auto">
          <a:xfrm flipH="1">
            <a:off x="2513013" y="4975225"/>
            <a:ext cx="977900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53" name="Freeform 129"/>
          <p:cNvSpPr>
            <a:spLocks/>
          </p:cNvSpPr>
          <p:nvPr/>
        </p:nvSpPr>
        <p:spPr bwMode="auto">
          <a:xfrm>
            <a:off x="1908175" y="5146675"/>
            <a:ext cx="1560513" cy="166688"/>
          </a:xfrm>
          <a:custGeom>
            <a:avLst/>
            <a:gdLst>
              <a:gd name="T0" fmla="*/ 0 w 983"/>
              <a:gd name="T1" fmla="*/ 105 h 105"/>
              <a:gd name="T2" fmla="*/ 674 w 983"/>
              <a:gd name="T3" fmla="*/ 105 h 105"/>
              <a:gd name="T4" fmla="*/ 674 w 983"/>
              <a:gd name="T5" fmla="*/ 0 h 105"/>
              <a:gd name="T6" fmla="*/ 983 w 983"/>
              <a:gd name="T7" fmla="*/ 0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3" h="105">
                <a:moveTo>
                  <a:pt x="0" y="105"/>
                </a:moveTo>
                <a:lnTo>
                  <a:pt x="674" y="105"/>
                </a:lnTo>
                <a:lnTo>
                  <a:pt x="674" y="0"/>
                </a:lnTo>
                <a:lnTo>
                  <a:pt x="983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54" name="Line 130"/>
          <p:cNvSpPr>
            <a:spLocks noChangeShapeType="1"/>
          </p:cNvSpPr>
          <p:nvPr/>
        </p:nvSpPr>
        <p:spPr bwMode="auto">
          <a:xfrm>
            <a:off x="1908175" y="4892675"/>
            <a:ext cx="423863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55" name="Line 131"/>
          <p:cNvSpPr>
            <a:spLocks noChangeShapeType="1"/>
          </p:cNvSpPr>
          <p:nvPr/>
        </p:nvSpPr>
        <p:spPr bwMode="auto">
          <a:xfrm>
            <a:off x="1908175" y="5065713"/>
            <a:ext cx="40798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56" name="Line 132"/>
          <p:cNvSpPr>
            <a:spLocks noChangeShapeType="1"/>
          </p:cNvSpPr>
          <p:nvPr/>
        </p:nvSpPr>
        <p:spPr bwMode="auto">
          <a:xfrm flipH="1">
            <a:off x="3698875" y="5056188"/>
            <a:ext cx="350838" cy="1587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57" name="Rectangle 133"/>
          <p:cNvSpPr>
            <a:spLocks noChangeArrowheads="1"/>
          </p:cNvSpPr>
          <p:nvPr/>
        </p:nvSpPr>
        <p:spPr bwMode="auto">
          <a:xfrm>
            <a:off x="4078288" y="4984750"/>
            <a:ext cx="1619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 sz="3200"/>
          </a:p>
        </p:txBody>
      </p:sp>
      <p:sp>
        <p:nvSpPr>
          <p:cNvPr id="538758" name="Rectangle 134"/>
          <p:cNvSpPr>
            <a:spLocks noChangeArrowheads="1"/>
          </p:cNvSpPr>
          <p:nvPr/>
        </p:nvSpPr>
        <p:spPr bwMode="auto">
          <a:xfrm>
            <a:off x="4165600" y="5043488"/>
            <a:ext cx="12382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O</a:t>
            </a:r>
            <a:endParaRPr lang="en-US" sz="3200"/>
          </a:p>
        </p:txBody>
      </p:sp>
      <p:sp>
        <p:nvSpPr>
          <p:cNvPr id="538759" name="Rectangle 135"/>
          <p:cNvSpPr>
            <a:spLocks noChangeArrowheads="1"/>
          </p:cNvSpPr>
          <p:nvPr/>
        </p:nvSpPr>
        <p:spPr bwMode="auto">
          <a:xfrm>
            <a:off x="1735138" y="4799013"/>
            <a:ext cx="1746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760" name="Rectangle 136"/>
          <p:cNvSpPr>
            <a:spLocks noChangeArrowheads="1"/>
          </p:cNvSpPr>
          <p:nvPr/>
        </p:nvSpPr>
        <p:spPr bwMode="auto">
          <a:xfrm>
            <a:off x="1835150" y="4857750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200"/>
          </a:p>
        </p:txBody>
      </p:sp>
      <p:sp>
        <p:nvSpPr>
          <p:cNvPr id="538761" name="Rectangle 137"/>
          <p:cNvSpPr>
            <a:spLocks noChangeArrowheads="1"/>
          </p:cNvSpPr>
          <p:nvPr/>
        </p:nvSpPr>
        <p:spPr bwMode="auto">
          <a:xfrm>
            <a:off x="1735138" y="4983163"/>
            <a:ext cx="1746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762" name="Rectangle 138"/>
          <p:cNvSpPr>
            <a:spLocks noChangeArrowheads="1"/>
          </p:cNvSpPr>
          <p:nvPr/>
        </p:nvSpPr>
        <p:spPr bwMode="auto">
          <a:xfrm>
            <a:off x="1835150" y="5037138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200"/>
          </a:p>
        </p:txBody>
      </p:sp>
      <p:sp>
        <p:nvSpPr>
          <p:cNvPr id="538763" name="Rectangle 139"/>
          <p:cNvSpPr>
            <a:spLocks noChangeArrowheads="1"/>
          </p:cNvSpPr>
          <p:nvPr/>
        </p:nvSpPr>
        <p:spPr bwMode="auto">
          <a:xfrm>
            <a:off x="1735138" y="5230813"/>
            <a:ext cx="17462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3200"/>
          </a:p>
        </p:txBody>
      </p:sp>
      <p:sp>
        <p:nvSpPr>
          <p:cNvPr id="538764" name="Rectangle 140"/>
          <p:cNvSpPr>
            <a:spLocks noChangeArrowheads="1"/>
          </p:cNvSpPr>
          <p:nvPr/>
        </p:nvSpPr>
        <p:spPr bwMode="auto">
          <a:xfrm>
            <a:off x="1835150" y="5289550"/>
            <a:ext cx="92075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7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sz="3200"/>
          </a:p>
        </p:txBody>
      </p:sp>
      <p:sp>
        <p:nvSpPr>
          <p:cNvPr id="538765" name="Line 141"/>
          <p:cNvSpPr>
            <a:spLocks noChangeShapeType="1"/>
          </p:cNvSpPr>
          <p:nvPr/>
        </p:nvSpPr>
        <p:spPr bwMode="auto">
          <a:xfrm>
            <a:off x="6353175" y="5911850"/>
            <a:ext cx="155575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66" name="Freeform 142"/>
          <p:cNvSpPr>
            <a:spLocks/>
          </p:cNvSpPr>
          <p:nvPr/>
        </p:nvSpPr>
        <p:spPr bwMode="auto">
          <a:xfrm>
            <a:off x="5461000" y="5710238"/>
            <a:ext cx="593725" cy="115887"/>
          </a:xfrm>
          <a:custGeom>
            <a:avLst/>
            <a:gdLst>
              <a:gd name="T0" fmla="*/ 0 w 374"/>
              <a:gd name="T1" fmla="*/ 0 h 73"/>
              <a:gd name="T2" fmla="*/ 249 w 374"/>
              <a:gd name="T3" fmla="*/ 0 h 73"/>
              <a:gd name="T4" fmla="*/ 249 w 374"/>
              <a:gd name="T5" fmla="*/ 0 h 73"/>
              <a:gd name="T6" fmla="*/ 249 w 374"/>
              <a:gd name="T7" fmla="*/ 73 h 73"/>
              <a:gd name="T8" fmla="*/ 374 w 374"/>
              <a:gd name="T9" fmla="*/ 7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4" h="73">
                <a:moveTo>
                  <a:pt x="0" y="0"/>
                </a:moveTo>
                <a:lnTo>
                  <a:pt x="249" y="0"/>
                </a:lnTo>
                <a:lnTo>
                  <a:pt x="249" y="0"/>
                </a:lnTo>
                <a:lnTo>
                  <a:pt x="249" y="73"/>
                </a:lnTo>
                <a:lnTo>
                  <a:pt x="374" y="73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67" name="Freeform 143"/>
          <p:cNvSpPr>
            <a:spLocks/>
          </p:cNvSpPr>
          <p:nvPr/>
        </p:nvSpPr>
        <p:spPr bwMode="auto">
          <a:xfrm>
            <a:off x="5378450" y="5995988"/>
            <a:ext cx="676275" cy="142875"/>
          </a:xfrm>
          <a:custGeom>
            <a:avLst/>
            <a:gdLst>
              <a:gd name="T0" fmla="*/ 0 w 426"/>
              <a:gd name="T1" fmla="*/ 90 h 90"/>
              <a:gd name="T2" fmla="*/ 301 w 426"/>
              <a:gd name="T3" fmla="*/ 90 h 90"/>
              <a:gd name="T4" fmla="*/ 301 w 426"/>
              <a:gd name="T5" fmla="*/ 0 h 90"/>
              <a:gd name="T6" fmla="*/ 426 w 426"/>
              <a:gd name="T7" fmla="*/ 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6" h="90">
                <a:moveTo>
                  <a:pt x="0" y="90"/>
                </a:moveTo>
                <a:lnTo>
                  <a:pt x="301" y="90"/>
                </a:lnTo>
                <a:lnTo>
                  <a:pt x="301" y="0"/>
                </a:lnTo>
                <a:lnTo>
                  <a:pt x="426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68" name="Line 144"/>
          <p:cNvSpPr>
            <a:spLocks noChangeShapeType="1"/>
          </p:cNvSpPr>
          <p:nvPr/>
        </p:nvSpPr>
        <p:spPr bwMode="auto">
          <a:xfrm flipH="1">
            <a:off x="4891088" y="5926138"/>
            <a:ext cx="215900" cy="1587"/>
          </a:xfrm>
          <a:prstGeom prst="line">
            <a:avLst/>
          </a:prstGeom>
          <a:noFill/>
          <a:ln w="7938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69" name="Line 145"/>
          <p:cNvSpPr>
            <a:spLocks noChangeShapeType="1"/>
          </p:cNvSpPr>
          <p:nvPr/>
        </p:nvSpPr>
        <p:spPr bwMode="auto">
          <a:xfrm>
            <a:off x="4259263" y="5626100"/>
            <a:ext cx="1027112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70" name="Line 146"/>
          <p:cNvSpPr>
            <a:spLocks noChangeShapeType="1"/>
          </p:cNvSpPr>
          <p:nvPr/>
        </p:nvSpPr>
        <p:spPr bwMode="auto">
          <a:xfrm>
            <a:off x="4259263" y="6223000"/>
            <a:ext cx="1027112" cy="1588"/>
          </a:xfrm>
          <a:prstGeom prst="line">
            <a:avLst/>
          </a:prstGeom>
          <a:noFill/>
          <a:ln w="793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71" name="Freeform 147"/>
          <p:cNvSpPr>
            <a:spLocks/>
          </p:cNvSpPr>
          <p:nvPr/>
        </p:nvSpPr>
        <p:spPr bwMode="auto">
          <a:xfrm>
            <a:off x="4378325" y="5626100"/>
            <a:ext cx="214313" cy="214313"/>
          </a:xfrm>
          <a:custGeom>
            <a:avLst/>
            <a:gdLst>
              <a:gd name="T0" fmla="*/ 0 w 135"/>
              <a:gd name="T1" fmla="*/ 0 h 135"/>
              <a:gd name="T2" fmla="*/ 0 w 135"/>
              <a:gd name="T3" fmla="*/ 135 h 135"/>
              <a:gd name="T4" fmla="*/ 135 w 135"/>
              <a:gd name="T5" fmla="*/ 135 h 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135">
                <a:moveTo>
                  <a:pt x="0" y="0"/>
                </a:moveTo>
                <a:lnTo>
                  <a:pt x="0" y="135"/>
                </a:lnTo>
                <a:lnTo>
                  <a:pt x="135" y="135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72" name="Freeform 148"/>
          <p:cNvSpPr>
            <a:spLocks/>
          </p:cNvSpPr>
          <p:nvPr/>
        </p:nvSpPr>
        <p:spPr bwMode="auto">
          <a:xfrm>
            <a:off x="4378325" y="6010275"/>
            <a:ext cx="214313" cy="212725"/>
          </a:xfrm>
          <a:custGeom>
            <a:avLst/>
            <a:gdLst>
              <a:gd name="T0" fmla="*/ 0 w 135"/>
              <a:gd name="T1" fmla="*/ 134 h 134"/>
              <a:gd name="T2" fmla="*/ 0 w 135"/>
              <a:gd name="T3" fmla="*/ 0 h 134"/>
              <a:gd name="T4" fmla="*/ 135 w 135"/>
              <a:gd name="T5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134">
                <a:moveTo>
                  <a:pt x="0" y="134"/>
                </a:moveTo>
                <a:lnTo>
                  <a:pt x="0" y="0"/>
                </a:lnTo>
                <a:lnTo>
                  <a:pt x="135" y="0"/>
                </a:lnTo>
              </a:path>
            </a:pathLst>
          </a:custGeom>
          <a:noFill/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73" name="Rectangle 149"/>
          <p:cNvSpPr>
            <a:spLocks noChangeArrowheads="1"/>
          </p:cNvSpPr>
          <p:nvPr/>
        </p:nvSpPr>
        <p:spPr bwMode="auto">
          <a:xfrm>
            <a:off x="2068513" y="5494338"/>
            <a:ext cx="1903412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(c) 3-input odd function circuit as</a:t>
            </a:r>
            <a:endParaRPr lang="en-US" sz="3200"/>
          </a:p>
        </p:txBody>
      </p:sp>
      <p:sp>
        <p:nvSpPr>
          <p:cNvPr id="538774" name="Rectangle 150"/>
          <p:cNvSpPr>
            <a:spLocks noChangeArrowheads="1"/>
          </p:cNvSpPr>
          <p:nvPr/>
        </p:nvSpPr>
        <p:spPr bwMode="auto">
          <a:xfrm>
            <a:off x="2068513" y="5630863"/>
            <a:ext cx="186372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      interconnected exclusive-OR</a:t>
            </a:r>
            <a:endParaRPr lang="en-US" sz="3200"/>
          </a:p>
        </p:txBody>
      </p:sp>
      <p:sp>
        <p:nvSpPr>
          <p:cNvPr id="538775" name="Rectangle 151"/>
          <p:cNvSpPr>
            <a:spLocks noChangeArrowheads="1"/>
          </p:cNvSpPr>
          <p:nvPr/>
        </p:nvSpPr>
        <p:spPr bwMode="auto">
          <a:xfrm>
            <a:off x="2068513" y="5768975"/>
            <a:ext cx="611187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      blocks</a:t>
            </a:r>
            <a:endParaRPr lang="en-US" sz="3200"/>
          </a:p>
        </p:txBody>
      </p:sp>
      <p:sp>
        <p:nvSpPr>
          <p:cNvPr id="538776" name="Oval 152"/>
          <p:cNvSpPr>
            <a:spLocks noChangeArrowheads="1"/>
          </p:cNvSpPr>
          <p:nvPr/>
        </p:nvSpPr>
        <p:spPr bwMode="auto">
          <a:xfrm>
            <a:off x="5083175" y="5902325"/>
            <a:ext cx="46038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77" name="Oval 153"/>
          <p:cNvSpPr>
            <a:spLocks noChangeArrowheads="1"/>
          </p:cNvSpPr>
          <p:nvPr/>
        </p:nvSpPr>
        <p:spPr bwMode="auto">
          <a:xfrm>
            <a:off x="4354513" y="6200775"/>
            <a:ext cx="46037" cy="4603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78" name="Oval 154"/>
          <p:cNvSpPr>
            <a:spLocks noChangeArrowheads="1"/>
          </p:cNvSpPr>
          <p:nvPr/>
        </p:nvSpPr>
        <p:spPr bwMode="auto">
          <a:xfrm>
            <a:off x="4354513" y="5602288"/>
            <a:ext cx="46037" cy="46037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79" name="Rectangle 155"/>
          <p:cNvSpPr>
            <a:spLocks noChangeArrowheads="1"/>
          </p:cNvSpPr>
          <p:nvPr/>
        </p:nvSpPr>
        <p:spPr bwMode="auto">
          <a:xfrm>
            <a:off x="4281488" y="6427788"/>
            <a:ext cx="2378075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(d) Exclusive-OR block as interconnected</a:t>
            </a:r>
            <a:endParaRPr lang="en-US" sz="3200"/>
          </a:p>
        </p:txBody>
      </p:sp>
      <p:sp>
        <p:nvSpPr>
          <p:cNvPr id="538780" name="Rectangle 156"/>
          <p:cNvSpPr>
            <a:spLocks noChangeArrowheads="1"/>
          </p:cNvSpPr>
          <p:nvPr/>
        </p:nvSpPr>
        <p:spPr bwMode="auto">
          <a:xfrm>
            <a:off x="4281488" y="6564313"/>
            <a:ext cx="71755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Ten" pitchFamily="18" charset="0"/>
              </a:rPr>
              <a:t>      NANDs</a:t>
            </a:r>
            <a:endParaRPr lang="en-US" sz="3200"/>
          </a:p>
        </p:txBody>
      </p:sp>
      <p:sp>
        <p:nvSpPr>
          <p:cNvPr id="538781" name="Freeform 157"/>
          <p:cNvSpPr>
            <a:spLocks/>
          </p:cNvSpPr>
          <p:nvPr/>
        </p:nvSpPr>
        <p:spPr bwMode="auto">
          <a:xfrm>
            <a:off x="2235200" y="4849813"/>
            <a:ext cx="331788" cy="258762"/>
          </a:xfrm>
          <a:custGeom>
            <a:avLst/>
            <a:gdLst>
              <a:gd name="T0" fmla="*/ 1 w 123"/>
              <a:gd name="T1" fmla="*/ 94 h 96"/>
              <a:gd name="T2" fmla="*/ 13 w 123"/>
              <a:gd name="T3" fmla="*/ 46 h 96"/>
              <a:gd name="T4" fmla="*/ 2 w 123"/>
              <a:gd name="T5" fmla="*/ 2 h 96"/>
              <a:gd name="T6" fmla="*/ 0 w 123"/>
              <a:gd name="T7" fmla="*/ 0 h 96"/>
              <a:gd name="T8" fmla="*/ 40 w 123"/>
              <a:gd name="T9" fmla="*/ 0 h 96"/>
              <a:gd name="T10" fmla="*/ 123 w 123"/>
              <a:gd name="T11" fmla="*/ 47 h 96"/>
              <a:gd name="T12" fmla="*/ 122 w 123"/>
              <a:gd name="T13" fmla="*/ 49 h 96"/>
              <a:gd name="T14" fmla="*/ 40 w 123"/>
              <a:gd name="T15" fmla="*/ 96 h 96"/>
              <a:gd name="T16" fmla="*/ 0 w 123"/>
              <a:gd name="T17" fmla="*/ 96 h 96"/>
              <a:gd name="T18" fmla="*/ 1 w 123"/>
              <a:gd name="T19" fmla="*/ 94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96">
                <a:moveTo>
                  <a:pt x="1" y="94"/>
                </a:moveTo>
                <a:cubicBezTo>
                  <a:pt x="9" y="79"/>
                  <a:pt x="13" y="63"/>
                  <a:pt x="13" y="46"/>
                </a:cubicBezTo>
                <a:cubicBezTo>
                  <a:pt x="13" y="31"/>
                  <a:pt x="9" y="15"/>
                  <a:pt x="2" y="2"/>
                </a:cubicBezTo>
                <a:cubicBezTo>
                  <a:pt x="0" y="0"/>
                  <a:pt x="0" y="0"/>
                  <a:pt x="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74" y="0"/>
                  <a:pt x="105" y="17"/>
                  <a:pt x="123" y="47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05" y="79"/>
                  <a:pt x="74" y="96"/>
                  <a:pt x="40" y="96"/>
                </a:cubicBezTo>
                <a:cubicBezTo>
                  <a:pt x="0" y="96"/>
                  <a:pt x="0" y="96"/>
                  <a:pt x="0" y="96"/>
                </a:cubicBezTo>
                <a:cubicBezTo>
                  <a:pt x="1" y="94"/>
                  <a:pt x="1" y="94"/>
                  <a:pt x="1" y="94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8782" name="Freeform 158"/>
          <p:cNvSpPr>
            <a:spLocks/>
          </p:cNvSpPr>
          <p:nvPr/>
        </p:nvSpPr>
        <p:spPr bwMode="auto">
          <a:xfrm>
            <a:off x="2189163" y="4849813"/>
            <a:ext cx="38100" cy="258762"/>
          </a:xfrm>
          <a:custGeom>
            <a:avLst/>
            <a:gdLst>
              <a:gd name="T0" fmla="*/ 0 w 14"/>
              <a:gd name="T1" fmla="*/ 96 h 96"/>
              <a:gd name="T2" fmla="*/ 1 w 14"/>
              <a:gd name="T3" fmla="*/ 94 h 96"/>
              <a:gd name="T4" fmla="*/ 1 w 14"/>
              <a:gd name="T5" fmla="*/ 94 h 96"/>
              <a:gd name="T6" fmla="*/ 14 w 14"/>
              <a:gd name="T7" fmla="*/ 46 h 96"/>
              <a:gd name="T8" fmla="*/ 2 w 14"/>
              <a:gd name="T9" fmla="*/ 2 h 96"/>
              <a:gd name="T10" fmla="*/ 1 w 14"/>
              <a:gd name="T1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96">
                <a:moveTo>
                  <a:pt x="0" y="96"/>
                </a:moveTo>
                <a:cubicBezTo>
                  <a:pt x="1" y="94"/>
                  <a:pt x="1" y="94"/>
                  <a:pt x="1" y="94"/>
                </a:cubicBezTo>
                <a:cubicBezTo>
                  <a:pt x="1" y="94"/>
                  <a:pt x="1" y="94"/>
                  <a:pt x="1" y="94"/>
                </a:cubicBezTo>
                <a:cubicBezTo>
                  <a:pt x="9" y="79"/>
                  <a:pt x="14" y="63"/>
                  <a:pt x="14" y="46"/>
                </a:cubicBezTo>
                <a:cubicBezTo>
                  <a:pt x="14" y="31"/>
                  <a:pt x="10" y="15"/>
                  <a:pt x="2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83" name="Freeform 159"/>
          <p:cNvSpPr>
            <a:spLocks/>
          </p:cNvSpPr>
          <p:nvPr/>
        </p:nvSpPr>
        <p:spPr bwMode="auto">
          <a:xfrm>
            <a:off x="3365500" y="4930775"/>
            <a:ext cx="333375" cy="260350"/>
          </a:xfrm>
          <a:custGeom>
            <a:avLst/>
            <a:gdLst>
              <a:gd name="T0" fmla="*/ 2 w 123"/>
              <a:gd name="T1" fmla="*/ 94 h 97"/>
              <a:gd name="T2" fmla="*/ 14 w 123"/>
              <a:gd name="T3" fmla="*/ 46 h 97"/>
              <a:gd name="T4" fmla="*/ 2 w 123"/>
              <a:gd name="T5" fmla="*/ 2 h 97"/>
              <a:gd name="T6" fmla="*/ 1 w 123"/>
              <a:gd name="T7" fmla="*/ 0 h 97"/>
              <a:gd name="T8" fmla="*/ 41 w 123"/>
              <a:gd name="T9" fmla="*/ 0 h 97"/>
              <a:gd name="T10" fmla="*/ 123 w 123"/>
              <a:gd name="T11" fmla="*/ 47 h 97"/>
              <a:gd name="T12" fmla="*/ 123 w 123"/>
              <a:gd name="T13" fmla="*/ 50 h 97"/>
              <a:gd name="T14" fmla="*/ 41 w 123"/>
              <a:gd name="T15" fmla="*/ 97 h 97"/>
              <a:gd name="T16" fmla="*/ 0 w 123"/>
              <a:gd name="T17" fmla="*/ 97 h 97"/>
              <a:gd name="T18" fmla="*/ 2 w 123"/>
              <a:gd name="T19" fmla="*/ 94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3" h="97">
                <a:moveTo>
                  <a:pt x="2" y="94"/>
                </a:moveTo>
                <a:cubicBezTo>
                  <a:pt x="10" y="79"/>
                  <a:pt x="14" y="63"/>
                  <a:pt x="14" y="46"/>
                </a:cubicBezTo>
                <a:cubicBezTo>
                  <a:pt x="14" y="31"/>
                  <a:pt x="10" y="16"/>
                  <a:pt x="2" y="2"/>
                </a:cubicBezTo>
                <a:cubicBezTo>
                  <a:pt x="1" y="0"/>
                  <a:pt x="1" y="0"/>
                  <a:pt x="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74" y="0"/>
                  <a:pt x="106" y="18"/>
                  <a:pt x="123" y="47"/>
                </a:cubicBezTo>
                <a:cubicBezTo>
                  <a:pt x="123" y="50"/>
                  <a:pt x="123" y="50"/>
                  <a:pt x="123" y="50"/>
                </a:cubicBezTo>
                <a:cubicBezTo>
                  <a:pt x="105" y="79"/>
                  <a:pt x="74" y="97"/>
                  <a:pt x="41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2" y="94"/>
                  <a:pt x="2" y="94"/>
                  <a:pt x="2" y="94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8784" name="Freeform 160"/>
          <p:cNvSpPr>
            <a:spLocks/>
          </p:cNvSpPr>
          <p:nvPr/>
        </p:nvSpPr>
        <p:spPr bwMode="auto">
          <a:xfrm>
            <a:off x="3321050" y="4930775"/>
            <a:ext cx="36513" cy="260350"/>
          </a:xfrm>
          <a:custGeom>
            <a:avLst/>
            <a:gdLst>
              <a:gd name="T0" fmla="*/ 0 w 14"/>
              <a:gd name="T1" fmla="*/ 97 h 97"/>
              <a:gd name="T2" fmla="*/ 2 w 14"/>
              <a:gd name="T3" fmla="*/ 94 h 97"/>
              <a:gd name="T4" fmla="*/ 2 w 14"/>
              <a:gd name="T5" fmla="*/ 94 h 97"/>
              <a:gd name="T6" fmla="*/ 14 w 14"/>
              <a:gd name="T7" fmla="*/ 46 h 97"/>
              <a:gd name="T8" fmla="*/ 3 w 14"/>
              <a:gd name="T9" fmla="*/ 2 h 97"/>
              <a:gd name="T10" fmla="*/ 1 w 14"/>
              <a:gd name="T1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" h="97">
                <a:moveTo>
                  <a:pt x="0" y="97"/>
                </a:moveTo>
                <a:cubicBezTo>
                  <a:pt x="2" y="94"/>
                  <a:pt x="2" y="94"/>
                  <a:pt x="2" y="94"/>
                </a:cubicBezTo>
                <a:cubicBezTo>
                  <a:pt x="2" y="94"/>
                  <a:pt x="2" y="94"/>
                  <a:pt x="2" y="94"/>
                </a:cubicBezTo>
                <a:cubicBezTo>
                  <a:pt x="10" y="79"/>
                  <a:pt x="14" y="63"/>
                  <a:pt x="14" y="46"/>
                </a:cubicBezTo>
                <a:cubicBezTo>
                  <a:pt x="14" y="31"/>
                  <a:pt x="10" y="16"/>
                  <a:pt x="3" y="2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noFill/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85" name="Line 161"/>
          <p:cNvSpPr>
            <a:spLocks noChangeShapeType="1"/>
          </p:cNvSpPr>
          <p:nvPr/>
        </p:nvSpPr>
        <p:spPr bwMode="auto">
          <a:xfrm>
            <a:off x="2389188" y="5065713"/>
            <a:ext cx="2955925" cy="417512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86" name="Line 162"/>
          <p:cNvSpPr>
            <a:spLocks noChangeShapeType="1"/>
          </p:cNvSpPr>
          <p:nvPr/>
        </p:nvSpPr>
        <p:spPr bwMode="auto">
          <a:xfrm>
            <a:off x="3557588" y="5054600"/>
            <a:ext cx="1820862" cy="428625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87" name="Freeform 163"/>
          <p:cNvSpPr>
            <a:spLocks/>
          </p:cNvSpPr>
          <p:nvPr/>
        </p:nvSpPr>
        <p:spPr bwMode="auto">
          <a:xfrm>
            <a:off x="4502150" y="5794375"/>
            <a:ext cx="314325" cy="261938"/>
          </a:xfrm>
          <a:custGeom>
            <a:avLst/>
            <a:gdLst>
              <a:gd name="T0" fmla="*/ 0 w 116"/>
              <a:gd name="T1" fmla="*/ 0 h 97"/>
              <a:gd name="T2" fmla="*/ 0 w 116"/>
              <a:gd name="T3" fmla="*/ 97 h 97"/>
              <a:gd name="T4" fmla="*/ 67 w 116"/>
              <a:gd name="T5" fmla="*/ 96 h 97"/>
              <a:gd name="T6" fmla="*/ 116 w 116"/>
              <a:gd name="T7" fmla="*/ 49 h 97"/>
              <a:gd name="T8" fmla="*/ 68 w 116"/>
              <a:gd name="T9" fmla="*/ 0 h 97"/>
              <a:gd name="T10" fmla="*/ 0 w 116"/>
              <a:gd name="T1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97">
                <a:moveTo>
                  <a:pt x="0" y="0"/>
                </a:moveTo>
                <a:cubicBezTo>
                  <a:pt x="0" y="97"/>
                  <a:pt x="0" y="97"/>
                  <a:pt x="0" y="97"/>
                </a:cubicBezTo>
                <a:cubicBezTo>
                  <a:pt x="67" y="96"/>
                  <a:pt x="67" y="96"/>
                  <a:pt x="67" y="96"/>
                </a:cubicBezTo>
                <a:cubicBezTo>
                  <a:pt x="94" y="96"/>
                  <a:pt x="116" y="75"/>
                  <a:pt x="116" y="49"/>
                </a:cubicBezTo>
                <a:cubicBezTo>
                  <a:pt x="116" y="22"/>
                  <a:pt x="95" y="1"/>
                  <a:pt x="6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8788" name="Oval 164"/>
          <p:cNvSpPr>
            <a:spLocks noChangeArrowheads="1"/>
          </p:cNvSpPr>
          <p:nvPr/>
        </p:nvSpPr>
        <p:spPr bwMode="auto">
          <a:xfrm>
            <a:off x="4816475" y="5888038"/>
            <a:ext cx="74613" cy="762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8789" name="Freeform 165"/>
          <p:cNvSpPr>
            <a:spLocks/>
          </p:cNvSpPr>
          <p:nvPr/>
        </p:nvSpPr>
        <p:spPr bwMode="auto">
          <a:xfrm>
            <a:off x="5224463" y="5580063"/>
            <a:ext cx="312737" cy="260350"/>
          </a:xfrm>
          <a:custGeom>
            <a:avLst/>
            <a:gdLst>
              <a:gd name="T0" fmla="*/ 1 w 116"/>
              <a:gd name="T1" fmla="*/ 0 h 96"/>
              <a:gd name="T2" fmla="*/ 0 w 116"/>
              <a:gd name="T3" fmla="*/ 96 h 96"/>
              <a:gd name="T4" fmla="*/ 68 w 116"/>
              <a:gd name="T5" fmla="*/ 96 h 96"/>
              <a:gd name="T6" fmla="*/ 116 w 116"/>
              <a:gd name="T7" fmla="*/ 48 h 96"/>
              <a:gd name="T8" fmla="*/ 69 w 116"/>
              <a:gd name="T9" fmla="*/ 0 h 96"/>
              <a:gd name="T10" fmla="*/ 1 w 116"/>
              <a:gd name="T1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96">
                <a:moveTo>
                  <a:pt x="1" y="0"/>
                </a:moveTo>
                <a:cubicBezTo>
                  <a:pt x="0" y="96"/>
                  <a:pt x="0" y="96"/>
                  <a:pt x="0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94" y="96"/>
                  <a:pt x="116" y="75"/>
                  <a:pt x="116" y="48"/>
                </a:cubicBezTo>
                <a:cubicBezTo>
                  <a:pt x="116" y="22"/>
                  <a:pt x="95" y="0"/>
                  <a:pt x="6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8790" name="Oval 166"/>
          <p:cNvSpPr>
            <a:spLocks noChangeArrowheads="1"/>
          </p:cNvSpPr>
          <p:nvPr/>
        </p:nvSpPr>
        <p:spPr bwMode="auto">
          <a:xfrm>
            <a:off x="5537200" y="5672138"/>
            <a:ext cx="76200" cy="76200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8791" name="Freeform 167"/>
          <p:cNvSpPr>
            <a:spLocks/>
          </p:cNvSpPr>
          <p:nvPr/>
        </p:nvSpPr>
        <p:spPr bwMode="auto">
          <a:xfrm>
            <a:off x="5224463" y="6010275"/>
            <a:ext cx="312737" cy="258763"/>
          </a:xfrm>
          <a:custGeom>
            <a:avLst/>
            <a:gdLst>
              <a:gd name="T0" fmla="*/ 1 w 116"/>
              <a:gd name="T1" fmla="*/ 0 h 96"/>
              <a:gd name="T2" fmla="*/ 0 w 116"/>
              <a:gd name="T3" fmla="*/ 96 h 96"/>
              <a:gd name="T4" fmla="*/ 68 w 116"/>
              <a:gd name="T5" fmla="*/ 96 h 96"/>
              <a:gd name="T6" fmla="*/ 116 w 116"/>
              <a:gd name="T7" fmla="*/ 48 h 96"/>
              <a:gd name="T8" fmla="*/ 69 w 116"/>
              <a:gd name="T9" fmla="*/ 0 h 96"/>
              <a:gd name="T10" fmla="*/ 1 w 116"/>
              <a:gd name="T11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96">
                <a:moveTo>
                  <a:pt x="1" y="0"/>
                </a:moveTo>
                <a:cubicBezTo>
                  <a:pt x="0" y="96"/>
                  <a:pt x="0" y="96"/>
                  <a:pt x="0" y="96"/>
                </a:cubicBezTo>
                <a:cubicBezTo>
                  <a:pt x="68" y="96"/>
                  <a:pt x="68" y="96"/>
                  <a:pt x="68" y="96"/>
                </a:cubicBezTo>
                <a:cubicBezTo>
                  <a:pt x="94" y="96"/>
                  <a:pt x="116" y="75"/>
                  <a:pt x="116" y="48"/>
                </a:cubicBezTo>
                <a:cubicBezTo>
                  <a:pt x="116" y="22"/>
                  <a:pt x="95" y="0"/>
                  <a:pt x="69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8792" name="Oval 168"/>
          <p:cNvSpPr>
            <a:spLocks noChangeArrowheads="1"/>
          </p:cNvSpPr>
          <p:nvPr/>
        </p:nvSpPr>
        <p:spPr bwMode="auto">
          <a:xfrm>
            <a:off x="5537200" y="6102350"/>
            <a:ext cx="76200" cy="74613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8793" name="Freeform 169"/>
          <p:cNvSpPr>
            <a:spLocks/>
          </p:cNvSpPr>
          <p:nvPr/>
        </p:nvSpPr>
        <p:spPr bwMode="auto">
          <a:xfrm>
            <a:off x="5964238" y="5780088"/>
            <a:ext cx="312737" cy="261937"/>
          </a:xfrm>
          <a:custGeom>
            <a:avLst/>
            <a:gdLst>
              <a:gd name="T0" fmla="*/ 0 w 116"/>
              <a:gd name="T1" fmla="*/ 0 h 97"/>
              <a:gd name="T2" fmla="*/ 0 w 116"/>
              <a:gd name="T3" fmla="*/ 97 h 97"/>
              <a:gd name="T4" fmla="*/ 67 w 116"/>
              <a:gd name="T5" fmla="*/ 97 h 97"/>
              <a:gd name="T6" fmla="*/ 116 w 116"/>
              <a:gd name="T7" fmla="*/ 49 h 97"/>
              <a:gd name="T8" fmla="*/ 68 w 116"/>
              <a:gd name="T9" fmla="*/ 0 h 97"/>
              <a:gd name="T10" fmla="*/ 0 w 116"/>
              <a:gd name="T11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97">
                <a:moveTo>
                  <a:pt x="0" y="0"/>
                </a:moveTo>
                <a:cubicBezTo>
                  <a:pt x="0" y="97"/>
                  <a:pt x="0" y="97"/>
                  <a:pt x="0" y="97"/>
                </a:cubicBezTo>
                <a:cubicBezTo>
                  <a:pt x="67" y="97"/>
                  <a:pt x="67" y="97"/>
                  <a:pt x="67" y="97"/>
                </a:cubicBezTo>
                <a:cubicBezTo>
                  <a:pt x="93" y="97"/>
                  <a:pt x="116" y="75"/>
                  <a:pt x="116" y="49"/>
                </a:cubicBezTo>
                <a:cubicBezTo>
                  <a:pt x="116" y="22"/>
                  <a:pt x="94" y="1"/>
                  <a:pt x="68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1587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8794" name="Oval 170"/>
          <p:cNvSpPr>
            <a:spLocks noChangeArrowheads="1"/>
          </p:cNvSpPr>
          <p:nvPr/>
        </p:nvSpPr>
        <p:spPr bwMode="auto">
          <a:xfrm>
            <a:off x="6276975" y="5875338"/>
            <a:ext cx="76200" cy="74612"/>
          </a:xfrm>
          <a:prstGeom prst="ellipse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8795" name="Line 171"/>
          <p:cNvSpPr>
            <a:spLocks noChangeShapeType="1"/>
          </p:cNvSpPr>
          <p:nvPr/>
        </p:nvSpPr>
        <p:spPr bwMode="auto">
          <a:xfrm>
            <a:off x="2454275" y="1390650"/>
            <a:ext cx="2528888" cy="249238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96" name="Line 172"/>
          <p:cNvSpPr>
            <a:spLocks noChangeShapeType="1"/>
          </p:cNvSpPr>
          <p:nvPr/>
        </p:nvSpPr>
        <p:spPr bwMode="auto">
          <a:xfrm flipH="1">
            <a:off x="2959100" y="2487613"/>
            <a:ext cx="1327150" cy="2289175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97" name="Line 173"/>
          <p:cNvSpPr>
            <a:spLocks noChangeShapeType="1"/>
          </p:cNvSpPr>
          <p:nvPr/>
        </p:nvSpPr>
        <p:spPr bwMode="auto">
          <a:xfrm flipH="1">
            <a:off x="2959100" y="3343275"/>
            <a:ext cx="1327150" cy="1433513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98" name="Line 174"/>
          <p:cNvSpPr>
            <a:spLocks noChangeShapeType="1"/>
          </p:cNvSpPr>
          <p:nvPr/>
        </p:nvSpPr>
        <p:spPr bwMode="auto">
          <a:xfrm flipV="1">
            <a:off x="2978150" y="3362325"/>
            <a:ext cx="2786063" cy="1414463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799" name="Line 175"/>
          <p:cNvSpPr>
            <a:spLocks noChangeShapeType="1"/>
          </p:cNvSpPr>
          <p:nvPr/>
        </p:nvSpPr>
        <p:spPr bwMode="auto">
          <a:xfrm flipH="1">
            <a:off x="2959100" y="4200525"/>
            <a:ext cx="1338263" cy="576263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800" name="Line 176"/>
          <p:cNvSpPr>
            <a:spLocks noChangeShapeType="1"/>
          </p:cNvSpPr>
          <p:nvPr/>
        </p:nvSpPr>
        <p:spPr bwMode="auto">
          <a:xfrm flipH="1">
            <a:off x="5099050" y="5791200"/>
            <a:ext cx="120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801" name="Line 177"/>
          <p:cNvSpPr>
            <a:spLocks noChangeShapeType="1"/>
          </p:cNvSpPr>
          <p:nvPr/>
        </p:nvSpPr>
        <p:spPr bwMode="auto">
          <a:xfrm flipH="1">
            <a:off x="5102225" y="6054725"/>
            <a:ext cx="12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802" name="Line 178"/>
          <p:cNvSpPr>
            <a:spLocks noChangeShapeType="1"/>
          </p:cNvSpPr>
          <p:nvPr/>
        </p:nvSpPr>
        <p:spPr bwMode="auto">
          <a:xfrm>
            <a:off x="5095875" y="5788025"/>
            <a:ext cx="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06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79488" y="0"/>
            <a:ext cx="6886575" cy="102076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Reusable Functions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23963"/>
            <a:ext cx="7772400" cy="47244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Whenever possible, we try to decompose a complex design into common, </a:t>
            </a:r>
            <a:r>
              <a:rPr lang="en-US" i="1">
                <a:cs typeface="Times New Roman" pitchFamily="18" charset="0"/>
              </a:rPr>
              <a:t>reusable</a:t>
            </a:r>
            <a:r>
              <a:rPr lang="en-US">
                <a:cs typeface="Times New Roman" pitchFamily="18" charset="0"/>
              </a:rPr>
              <a:t> function blocks</a:t>
            </a:r>
          </a:p>
          <a:p>
            <a:r>
              <a:rPr lang="en-US">
                <a:cs typeface="Times New Roman" pitchFamily="18" charset="0"/>
              </a:rPr>
              <a:t>These blocks are</a:t>
            </a:r>
          </a:p>
          <a:p>
            <a:pPr lvl="1"/>
            <a:r>
              <a:rPr lang="en-US">
                <a:cs typeface="Times New Roman" pitchFamily="18" charset="0"/>
              </a:rPr>
              <a:t>verified and well-documented</a:t>
            </a:r>
          </a:p>
          <a:p>
            <a:pPr lvl="1"/>
            <a:r>
              <a:rPr lang="en-US">
                <a:cs typeface="Times New Roman" pitchFamily="18" charset="0"/>
              </a:rPr>
              <a:t>placed in libraries for future use</a:t>
            </a:r>
          </a:p>
        </p:txBody>
      </p:sp>
    </p:spTree>
    <p:extLst>
      <p:ext uri="{BB962C8B-B14F-4D97-AF65-F5344CB8AC3E}">
        <p14:creationId xmlns:p14="http://schemas.microsoft.com/office/powerpoint/2010/main" val="97665836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Top-Down versus Bottom-Up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r>
              <a:rPr lang="en-US" sz="2400">
                <a:cs typeface="Times New Roman" pitchFamily="18" charset="0"/>
              </a:rPr>
              <a:t>A </a:t>
            </a:r>
            <a:r>
              <a:rPr lang="en-US" sz="2400" i="1">
                <a:cs typeface="Times New Roman" pitchFamily="18" charset="0"/>
              </a:rPr>
              <a:t>top-down design</a:t>
            </a:r>
            <a:r>
              <a:rPr lang="en-US" sz="2400">
                <a:cs typeface="Times New Roman" pitchFamily="18" charset="0"/>
              </a:rPr>
              <a:t> proceeds from an abstract, high-level specification to a more and more detailed design by decomposition and successive refinement</a:t>
            </a:r>
            <a:r>
              <a:rPr lang="en-US" sz="2400"/>
              <a:t> </a:t>
            </a:r>
          </a:p>
          <a:p>
            <a:r>
              <a:rPr lang="en-US" sz="2400">
                <a:cs typeface="Times New Roman" pitchFamily="18" charset="0"/>
              </a:rPr>
              <a:t>A </a:t>
            </a:r>
            <a:r>
              <a:rPr lang="en-US" sz="2400" i="1">
                <a:cs typeface="Times New Roman" pitchFamily="18" charset="0"/>
              </a:rPr>
              <a:t>bottom-up design</a:t>
            </a:r>
            <a:r>
              <a:rPr lang="en-US" sz="2400">
                <a:cs typeface="Times New Roman" pitchFamily="18" charset="0"/>
              </a:rPr>
              <a:t> starts with detailed primitive blocks and combines them into larger and more complex functional blocks</a:t>
            </a:r>
            <a:endParaRPr lang="en-US" sz="2400"/>
          </a:p>
          <a:p>
            <a:r>
              <a:rPr lang="en-US" sz="2400">
                <a:cs typeface="Times New Roman" pitchFamily="18" charset="0"/>
              </a:rPr>
              <a:t>Design usually proceeds top-down to known building blocks ranging from complete CPUs to primitive logic gates or electronic components.</a:t>
            </a:r>
          </a:p>
          <a:p>
            <a:r>
              <a:rPr lang="en-US" sz="2400">
                <a:cs typeface="Times New Roman" pitchFamily="18" charset="0"/>
              </a:rPr>
              <a:t>Much of the material in this chapter is devoted to learning about combinational blocks used in top-down design. 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254150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93" name="Rectangle 9"/>
          <p:cNvSpPr>
            <a:spLocks noChangeArrowheads="1"/>
          </p:cNvSpPr>
          <p:nvPr/>
        </p:nvSpPr>
        <p:spPr bwMode="auto">
          <a:xfrm>
            <a:off x="7054850" y="1639888"/>
            <a:ext cx="1611313" cy="1727200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92" name="Rectangle 8"/>
          <p:cNvSpPr>
            <a:spLocks noChangeArrowheads="1"/>
          </p:cNvSpPr>
          <p:nvPr/>
        </p:nvSpPr>
        <p:spPr bwMode="auto">
          <a:xfrm>
            <a:off x="5618163" y="2638425"/>
            <a:ext cx="1190625" cy="509588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91" name="Rectangle 7"/>
          <p:cNvSpPr>
            <a:spLocks noChangeArrowheads="1"/>
          </p:cNvSpPr>
          <p:nvPr/>
        </p:nvSpPr>
        <p:spPr bwMode="auto">
          <a:xfrm>
            <a:off x="5610225" y="2097088"/>
            <a:ext cx="1190625" cy="508000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90" name="Rectangle 6"/>
          <p:cNvSpPr>
            <a:spLocks noChangeArrowheads="1"/>
          </p:cNvSpPr>
          <p:nvPr/>
        </p:nvSpPr>
        <p:spPr bwMode="auto">
          <a:xfrm>
            <a:off x="4905375" y="1233488"/>
            <a:ext cx="1163638" cy="566737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NAND Mapping Example</a:t>
            </a:r>
          </a:p>
        </p:txBody>
      </p:sp>
      <p:pic>
        <p:nvPicPr>
          <p:cNvPr id="502789" name="Picture 5" descr="fig_3-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1238250"/>
            <a:ext cx="8039100" cy="529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71748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41" name="Rectangle 5"/>
          <p:cNvSpPr>
            <a:spLocks noChangeArrowheads="1"/>
          </p:cNvSpPr>
          <p:nvPr/>
        </p:nvSpPr>
        <p:spPr bwMode="auto">
          <a:xfrm>
            <a:off x="4402138" y="1566863"/>
            <a:ext cx="1263650" cy="871537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44" name="Rectangle 8"/>
          <p:cNvSpPr>
            <a:spLocks noChangeArrowheads="1"/>
          </p:cNvSpPr>
          <p:nvPr/>
        </p:nvSpPr>
        <p:spPr bwMode="auto">
          <a:xfrm>
            <a:off x="5903913" y="2241550"/>
            <a:ext cx="1263650" cy="812800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45" name="Rectangle 9"/>
          <p:cNvSpPr>
            <a:spLocks noChangeArrowheads="1"/>
          </p:cNvSpPr>
          <p:nvPr/>
        </p:nvSpPr>
        <p:spPr bwMode="auto">
          <a:xfrm>
            <a:off x="7458075" y="2708275"/>
            <a:ext cx="1263650" cy="53657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46" name="Rectangle 10"/>
          <p:cNvSpPr>
            <a:spLocks noChangeArrowheads="1"/>
          </p:cNvSpPr>
          <p:nvPr/>
        </p:nvSpPr>
        <p:spPr bwMode="auto">
          <a:xfrm>
            <a:off x="5472113" y="2889250"/>
            <a:ext cx="449262" cy="841375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 Mapping Example</a:t>
            </a:r>
          </a:p>
        </p:txBody>
      </p:sp>
      <p:sp>
        <p:nvSpPr>
          <p:cNvPr id="500747" name="Rectangle 11"/>
          <p:cNvSpPr>
            <a:spLocks noChangeArrowheads="1"/>
          </p:cNvSpPr>
          <p:nvPr/>
        </p:nvSpPr>
        <p:spPr bwMode="auto">
          <a:xfrm>
            <a:off x="5791200" y="3032125"/>
            <a:ext cx="1379538" cy="525463"/>
          </a:xfrm>
          <a:prstGeom prst="rect">
            <a:avLst/>
          </a:prstGeom>
          <a:solidFill>
            <a:srgbClr val="00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48" name="AutoShape 12"/>
          <p:cNvSpPr>
            <a:spLocks noChangeAspect="1" noChangeArrowheads="1" noTextEdit="1"/>
          </p:cNvSpPr>
          <p:nvPr/>
        </p:nvSpPr>
        <p:spPr bwMode="auto">
          <a:xfrm>
            <a:off x="300038" y="1604963"/>
            <a:ext cx="8628062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0" name="Freeform 14"/>
          <p:cNvSpPr>
            <a:spLocks/>
          </p:cNvSpPr>
          <p:nvPr/>
        </p:nvSpPr>
        <p:spPr bwMode="auto">
          <a:xfrm>
            <a:off x="2708275" y="5106988"/>
            <a:ext cx="2714625" cy="501650"/>
          </a:xfrm>
          <a:custGeom>
            <a:avLst/>
            <a:gdLst>
              <a:gd name="T0" fmla="*/ 0 w 1710"/>
              <a:gd name="T1" fmla="*/ 316 h 316"/>
              <a:gd name="T2" fmla="*/ 1618 w 1710"/>
              <a:gd name="T3" fmla="*/ 316 h 316"/>
              <a:gd name="T4" fmla="*/ 1618 w 1710"/>
              <a:gd name="T5" fmla="*/ 0 h 316"/>
              <a:gd name="T6" fmla="*/ 1710 w 1710"/>
              <a:gd name="T7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10" h="316">
                <a:moveTo>
                  <a:pt x="0" y="316"/>
                </a:moveTo>
                <a:lnTo>
                  <a:pt x="1618" y="316"/>
                </a:lnTo>
                <a:lnTo>
                  <a:pt x="1618" y="0"/>
                </a:lnTo>
                <a:lnTo>
                  <a:pt x="171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1" name="Line 15"/>
          <p:cNvSpPr>
            <a:spLocks noChangeShapeType="1"/>
          </p:cNvSpPr>
          <p:nvPr/>
        </p:nvSpPr>
        <p:spPr bwMode="auto">
          <a:xfrm>
            <a:off x="2692400" y="4876800"/>
            <a:ext cx="1757363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2" name="Line 16"/>
          <p:cNvSpPr>
            <a:spLocks noChangeShapeType="1"/>
          </p:cNvSpPr>
          <p:nvPr/>
        </p:nvSpPr>
        <p:spPr bwMode="auto">
          <a:xfrm>
            <a:off x="2692400" y="5345113"/>
            <a:ext cx="1741488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3" name="Line 17"/>
          <p:cNvSpPr>
            <a:spLocks noChangeShapeType="1"/>
          </p:cNvSpPr>
          <p:nvPr/>
        </p:nvSpPr>
        <p:spPr bwMode="auto">
          <a:xfrm>
            <a:off x="4338638" y="4619625"/>
            <a:ext cx="111125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4" name="Freeform 18"/>
          <p:cNvSpPr>
            <a:spLocks/>
          </p:cNvSpPr>
          <p:nvPr/>
        </p:nvSpPr>
        <p:spPr bwMode="auto">
          <a:xfrm>
            <a:off x="5021263" y="4741863"/>
            <a:ext cx="431800" cy="184150"/>
          </a:xfrm>
          <a:custGeom>
            <a:avLst/>
            <a:gdLst>
              <a:gd name="T0" fmla="*/ 0 w 272"/>
              <a:gd name="T1" fmla="*/ 0 h 116"/>
              <a:gd name="T2" fmla="*/ 65 w 272"/>
              <a:gd name="T3" fmla="*/ 0 h 116"/>
              <a:gd name="T4" fmla="*/ 65 w 272"/>
              <a:gd name="T5" fmla="*/ 116 h 116"/>
              <a:gd name="T6" fmla="*/ 272 w 272"/>
              <a:gd name="T7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116">
                <a:moveTo>
                  <a:pt x="0" y="0"/>
                </a:moveTo>
                <a:lnTo>
                  <a:pt x="65" y="0"/>
                </a:lnTo>
                <a:lnTo>
                  <a:pt x="65" y="116"/>
                </a:lnTo>
                <a:lnTo>
                  <a:pt x="272" y="116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5" name="Freeform 19"/>
          <p:cNvSpPr>
            <a:spLocks/>
          </p:cNvSpPr>
          <p:nvPr/>
        </p:nvSpPr>
        <p:spPr bwMode="auto">
          <a:xfrm>
            <a:off x="5013325" y="5018088"/>
            <a:ext cx="455613" cy="196850"/>
          </a:xfrm>
          <a:custGeom>
            <a:avLst/>
            <a:gdLst>
              <a:gd name="T0" fmla="*/ 0 w 287"/>
              <a:gd name="T1" fmla="*/ 124 h 124"/>
              <a:gd name="T2" fmla="*/ 70 w 287"/>
              <a:gd name="T3" fmla="*/ 124 h 124"/>
              <a:gd name="T4" fmla="*/ 70 w 287"/>
              <a:gd name="T5" fmla="*/ 0 h 124"/>
              <a:gd name="T6" fmla="*/ 287 w 287"/>
              <a:gd name="T7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7" h="124">
                <a:moveTo>
                  <a:pt x="0" y="124"/>
                </a:moveTo>
                <a:lnTo>
                  <a:pt x="70" y="124"/>
                </a:lnTo>
                <a:lnTo>
                  <a:pt x="70" y="0"/>
                </a:lnTo>
                <a:lnTo>
                  <a:pt x="287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6" name="Freeform 20"/>
          <p:cNvSpPr>
            <a:spLocks/>
          </p:cNvSpPr>
          <p:nvPr/>
        </p:nvSpPr>
        <p:spPr bwMode="auto">
          <a:xfrm>
            <a:off x="4341813" y="4056063"/>
            <a:ext cx="95250" cy="1035050"/>
          </a:xfrm>
          <a:custGeom>
            <a:avLst/>
            <a:gdLst>
              <a:gd name="T0" fmla="*/ 60 w 60"/>
              <a:gd name="T1" fmla="*/ 652 h 652"/>
              <a:gd name="T2" fmla="*/ 0 w 60"/>
              <a:gd name="T3" fmla="*/ 652 h 652"/>
              <a:gd name="T4" fmla="*/ 0 w 60"/>
              <a:gd name="T5" fmla="*/ 0 h 6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" h="652">
                <a:moveTo>
                  <a:pt x="60" y="652"/>
                </a:moveTo>
                <a:lnTo>
                  <a:pt x="0" y="652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7" name="Freeform 21"/>
          <p:cNvSpPr>
            <a:spLocks/>
          </p:cNvSpPr>
          <p:nvPr/>
        </p:nvSpPr>
        <p:spPr bwMode="auto">
          <a:xfrm>
            <a:off x="4203700" y="4056063"/>
            <a:ext cx="1223963" cy="790575"/>
          </a:xfrm>
          <a:custGeom>
            <a:avLst/>
            <a:gdLst>
              <a:gd name="T0" fmla="*/ 0 w 771"/>
              <a:gd name="T1" fmla="*/ 0 h 498"/>
              <a:gd name="T2" fmla="*/ 350 w 771"/>
              <a:gd name="T3" fmla="*/ 0 h 498"/>
              <a:gd name="T4" fmla="*/ 350 w 771"/>
              <a:gd name="T5" fmla="*/ 241 h 498"/>
              <a:gd name="T6" fmla="*/ 674 w 771"/>
              <a:gd name="T7" fmla="*/ 241 h 498"/>
              <a:gd name="T8" fmla="*/ 674 w 771"/>
              <a:gd name="T9" fmla="*/ 498 h 498"/>
              <a:gd name="T10" fmla="*/ 771 w 771"/>
              <a:gd name="T11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1" h="498">
                <a:moveTo>
                  <a:pt x="0" y="0"/>
                </a:moveTo>
                <a:lnTo>
                  <a:pt x="350" y="0"/>
                </a:lnTo>
                <a:lnTo>
                  <a:pt x="350" y="241"/>
                </a:lnTo>
                <a:lnTo>
                  <a:pt x="674" y="241"/>
                </a:lnTo>
                <a:lnTo>
                  <a:pt x="674" y="498"/>
                </a:lnTo>
                <a:lnTo>
                  <a:pt x="771" y="498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8" name="Line 22"/>
          <p:cNvSpPr>
            <a:spLocks noChangeShapeType="1"/>
          </p:cNvSpPr>
          <p:nvPr/>
        </p:nvSpPr>
        <p:spPr bwMode="auto">
          <a:xfrm>
            <a:off x="2681288" y="4205288"/>
            <a:ext cx="935037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59" name="Freeform 23"/>
          <p:cNvSpPr>
            <a:spLocks/>
          </p:cNvSpPr>
          <p:nvPr/>
        </p:nvSpPr>
        <p:spPr bwMode="auto">
          <a:xfrm>
            <a:off x="2697163" y="3787775"/>
            <a:ext cx="958850" cy="168275"/>
          </a:xfrm>
          <a:custGeom>
            <a:avLst/>
            <a:gdLst>
              <a:gd name="T0" fmla="*/ 0 w 604"/>
              <a:gd name="T1" fmla="*/ 0 h 106"/>
              <a:gd name="T2" fmla="*/ 524 w 604"/>
              <a:gd name="T3" fmla="*/ 0 h 106"/>
              <a:gd name="T4" fmla="*/ 524 w 604"/>
              <a:gd name="T5" fmla="*/ 106 h 106"/>
              <a:gd name="T6" fmla="*/ 604 w 604"/>
              <a:gd name="T7" fmla="*/ 10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4" h="106">
                <a:moveTo>
                  <a:pt x="0" y="0"/>
                </a:moveTo>
                <a:lnTo>
                  <a:pt x="524" y="0"/>
                </a:lnTo>
                <a:lnTo>
                  <a:pt x="524" y="106"/>
                </a:lnTo>
                <a:lnTo>
                  <a:pt x="604" y="106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60" name="Freeform 24"/>
          <p:cNvSpPr>
            <a:spLocks/>
          </p:cNvSpPr>
          <p:nvPr/>
        </p:nvSpPr>
        <p:spPr bwMode="auto">
          <a:xfrm>
            <a:off x="5400675" y="4776788"/>
            <a:ext cx="504825" cy="398462"/>
          </a:xfrm>
          <a:custGeom>
            <a:avLst/>
            <a:gdLst>
              <a:gd name="T0" fmla="*/ 1 w 132"/>
              <a:gd name="T1" fmla="*/ 101 h 104"/>
              <a:gd name="T2" fmla="*/ 14 w 132"/>
              <a:gd name="T3" fmla="*/ 50 h 104"/>
              <a:gd name="T4" fmla="*/ 2 w 132"/>
              <a:gd name="T5" fmla="*/ 2 h 104"/>
              <a:gd name="T6" fmla="*/ 1 w 132"/>
              <a:gd name="T7" fmla="*/ 0 h 104"/>
              <a:gd name="T8" fmla="*/ 43 w 132"/>
              <a:gd name="T9" fmla="*/ 0 h 104"/>
              <a:gd name="T10" fmla="*/ 132 w 132"/>
              <a:gd name="T11" fmla="*/ 51 h 104"/>
              <a:gd name="T12" fmla="*/ 131 w 132"/>
              <a:gd name="T13" fmla="*/ 54 h 104"/>
              <a:gd name="T14" fmla="*/ 43 w 132"/>
              <a:gd name="T15" fmla="*/ 104 h 104"/>
              <a:gd name="T16" fmla="*/ 0 w 132"/>
              <a:gd name="T17" fmla="*/ 104 h 104"/>
              <a:gd name="T18" fmla="*/ 1 w 132"/>
              <a:gd name="T19" fmla="*/ 10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04">
                <a:moveTo>
                  <a:pt x="1" y="101"/>
                </a:moveTo>
                <a:cubicBezTo>
                  <a:pt x="10" y="86"/>
                  <a:pt x="14" y="68"/>
                  <a:pt x="14" y="50"/>
                </a:cubicBezTo>
                <a:cubicBezTo>
                  <a:pt x="14" y="34"/>
                  <a:pt x="10" y="17"/>
                  <a:pt x="2" y="2"/>
                </a:cubicBezTo>
                <a:cubicBezTo>
                  <a:pt x="1" y="0"/>
                  <a:pt x="1" y="0"/>
                  <a:pt x="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79" y="0"/>
                  <a:pt x="113" y="19"/>
                  <a:pt x="132" y="51"/>
                </a:cubicBezTo>
                <a:cubicBezTo>
                  <a:pt x="131" y="54"/>
                  <a:pt x="131" y="54"/>
                  <a:pt x="131" y="54"/>
                </a:cubicBezTo>
                <a:cubicBezTo>
                  <a:pt x="112" y="85"/>
                  <a:pt x="79" y="104"/>
                  <a:pt x="43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1" y="101"/>
                  <a:pt x="1" y="101"/>
                  <a:pt x="1" y="101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61" name="Oval 25"/>
          <p:cNvSpPr>
            <a:spLocks noChangeArrowheads="1"/>
          </p:cNvSpPr>
          <p:nvPr/>
        </p:nvSpPr>
        <p:spPr bwMode="auto">
          <a:xfrm>
            <a:off x="5905500" y="4914900"/>
            <a:ext cx="115888" cy="115888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62" name="Freeform 26"/>
          <p:cNvSpPr>
            <a:spLocks/>
          </p:cNvSpPr>
          <p:nvPr/>
        </p:nvSpPr>
        <p:spPr bwMode="auto">
          <a:xfrm>
            <a:off x="4398963" y="5022850"/>
            <a:ext cx="506412" cy="395288"/>
          </a:xfrm>
          <a:custGeom>
            <a:avLst/>
            <a:gdLst>
              <a:gd name="T0" fmla="*/ 2 w 132"/>
              <a:gd name="T1" fmla="*/ 100 h 103"/>
              <a:gd name="T2" fmla="*/ 15 w 132"/>
              <a:gd name="T3" fmla="*/ 49 h 103"/>
              <a:gd name="T4" fmla="*/ 3 w 132"/>
              <a:gd name="T5" fmla="*/ 2 h 103"/>
              <a:gd name="T6" fmla="*/ 1 w 132"/>
              <a:gd name="T7" fmla="*/ 0 h 103"/>
              <a:gd name="T8" fmla="*/ 44 w 132"/>
              <a:gd name="T9" fmla="*/ 0 h 103"/>
              <a:gd name="T10" fmla="*/ 132 w 132"/>
              <a:gd name="T11" fmla="*/ 50 h 103"/>
              <a:gd name="T12" fmla="*/ 131 w 132"/>
              <a:gd name="T13" fmla="*/ 53 h 103"/>
              <a:gd name="T14" fmla="*/ 44 w 132"/>
              <a:gd name="T15" fmla="*/ 103 h 103"/>
              <a:gd name="T16" fmla="*/ 0 w 132"/>
              <a:gd name="T17" fmla="*/ 103 h 103"/>
              <a:gd name="T18" fmla="*/ 2 w 132"/>
              <a:gd name="T19" fmla="*/ 10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03">
                <a:moveTo>
                  <a:pt x="2" y="100"/>
                </a:moveTo>
                <a:cubicBezTo>
                  <a:pt x="11" y="85"/>
                  <a:pt x="15" y="67"/>
                  <a:pt x="15" y="49"/>
                </a:cubicBezTo>
                <a:cubicBezTo>
                  <a:pt x="15" y="33"/>
                  <a:pt x="11" y="16"/>
                  <a:pt x="3" y="2"/>
                </a:cubicBezTo>
                <a:cubicBezTo>
                  <a:pt x="1" y="0"/>
                  <a:pt x="1" y="0"/>
                  <a:pt x="1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0" y="0"/>
                  <a:pt x="113" y="19"/>
                  <a:pt x="132" y="5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13" y="84"/>
                  <a:pt x="80" y="103"/>
                  <a:pt x="44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2" y="100"/>
                  <a:pt x="2" y="100"/>
                  <a:pt x="2" y="100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63" name="Oval 27"/>
          <p:cNvSpPr>
            <a:spLocks noChangeArrowheads="1"/>
          </p:cNvSpPr>
          <p:nvPr/>
        </p:nvSpPr>
        <p:spPr bwMode="auto">
          <a:xfrm>
            <a:off x="4905375" y="5156200"/>
            <a:ext cx="115888" cy="115888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64" name="Freeform 28"/>
          <p:cNvSpPr>
            <a:spLocks/>
          </p:cNvSpPr>
          <p:nvPr/>
        </p:nvSpPr>
        <p:spPr bwMode="auto">
          <a:xfrm>
            <a:off x="3586163" y="3867150"/>
            <a:ext cx="506412" cy="400050"/>
          </a:xfrm>
          <a:custGeom>
            <a:avLst/>
            <a:gdLst>
              <a:gd name="T0" fmla="*/ 2 w 132"/>
              <a:gd name="T1" fmla="*/ 101 h 104"/>
              <a:gd name="T2" fmla="*/ 15 w 132"/>
              <a:gd name="T3" fmla="*/ 50 h 104"/>
              <a:gd name="T4" fmla="*/ 3 w 132"/>
              <a:gd name="T5" fmla="*/ 3 h 104"/>
              <a:gd name="T6" fmla="*/ 1 w 132"/>
              <a:gd name="T7" fmla="*/ 0 h 104"/>
              <a:gd name="T8" fmla="*/ 44 w 132"/>
              <a:gd name="T9" fmla="*/ 0 h 104"/>
              <a:gd name="T10" fmla="*/ 132 w 132"/>
              <a:gd name="T11" fmla="*/ 51 h 104"/>
              <a:gd name="T12" fmla="*/ 132 w 132"/>
              <a:gd name="T13" fmla="*/ 54 h 104"/>
              <a:gd name="T14" fmla="*/ 44 w 132"/>
              <a:gd name="T15" fmla="*/ 104 h 104"/>
              <a:gd name="T16" fmla="*/ 0 w 132"/>
              <a:gd name="T17" fmla="*/ 104 h 104"/>
              <a:gd name="T18" fmla="*/ 2 w 132"/>
              <a:gd name="T19" fmla="*/ 10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04">
                <a:moveTo>
                  <a:pt x="2" y="101"/>
                </a:moveTo>
                <a:cubicBezTo>
                  <a:pt x="11" y="86"/>
                  <a:pt x="15" y="68"/>
                  <a:pt x="15" y="50"/>
                </a:cubicBezTo>
                <a:cubicBezTo>
                  <a:pt x="15" y="34"/>
                  <a:pt x="11" y="17"/>
                  <a:pt x="3" y="3"/>
                </a:cubicBezTo>
                <a:cubicBezTo>
                  <a:pt x="1" y="0"/>
                  <a:pt x="1" y="0"/>
                  <a:pt x="1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0" y="0"/>
                  <a:pt x="114" y="20"/>
                  <a:pt x="132" y="51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13" y="85"/>
                  <a:pt x="80" y="104"/>
                  <a:pt x="44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2" y="101"/>
                  <a:pt x="2" y="101"/>
                  <a:pt x="2" y="101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65" name="Oval 29"/>
          <p:cNvSpPr>
            <a:spLocks noChangeArrowheads="1"/>
          </p:cNvSpPr>
          <p:nvPr/>
        </p:nvSpPr>
        <p:spPr bwMode="auto">
          <a:xfrm>
            <a:off x="4092575" y="4005263"/>
            <a:ext cx="114300" cy="1158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66" name="Freeform 30"/>
          <p:cNvSpPr>
            <a:spLocks/>
          </p:cNvSpPr>
          <p:nvPr/>
        </p:nvSpPr>
        <p:spPr bwMode="auto">
          <a:xfrm>
            <a:off x="4398963" y="4551363"/>
            <a:ext cx="506412" cy="393700"/>
          </a:xfrm>
          <a:custGeom>
            <a:avLst/>
            <a:gdLst>
              <a:gd name="T0" fmla="*/ 2 w 132"/>
              <a:gd name="T1" fmla="*/ 101 h 103"/>
              <a:gd name="T2" fmla="*/ 15 w 132"/>
              <a:gd name="T3" fmla="*/ 50 h 103"/>
              <a:gd name="T4" fmla="*/ 3 w 132"/>
              <a:gd name="T5" fmla="*/ 2 h 103"/>
              <a:gd name="T6" fmla="*/ 1 w 132"/>
              <a:gd name="T7" fmla="*/ 0 h 103"/>
              <a:gd name="T8" fmla="*/ 44 w 132"/>
              <a:gd name="T9" fmla="*/ 0 h 103"/>
              <a:gd name="T10" fmla="*/ 132 w 132"/>
              <a:gd name="T11" fmla="*/ 50 h 103"/>
              <a:gd name="T12" fmla="*/ 131 w 132"/>
              <a:gd name="T13" fmla="*/ 53 h 103"/>
              <a:gd name="T14" fmla="*/ 44 w 132"/>
              <a:gd name="T15" fmla="*/ 103 h 103"/>
              <a:gd name="T16" fmla="*/ 0 w 132"/>
              <a:gd name="T17" fmla="*/ 103 h 103"/>
              <a:gd name="T18" fmla="*/ 2 w 132"/>
              <a:gd name="T19" fmla="*/ 10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03">
                <a:moveTo>
                  <a:pt x="2" y="101"/>
                </a:moveTo>
                <a:cubicBezTo>
                  <a:pt x="11" y="85"/>
                  <a:pt x="15" y="67"/>
                  <a:pt x="15" y="50"/>
                </a:cubicBezTo>
                <a:cubicBezTo>
                  <a:pt x="15" y="33"/>
                  <a:pt x="11" y="17"/>
                  <a:pt x="3" y="2"/>
                </a:cubicBezTo>
                <a:cubicBezTo>
                  <a:pt x="1" y="0"/>
                  <a:pt x="1" y="0"/>
                  <a:pt x="1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80" y="0"/>
                  <a:pt x="113" y="19"/>
                  <a:pt x="132" y="5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13" y="84"/>
                  <a:pt x="80" y="103"/>
                  <a:pt x="44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2" y="101"/>
                  <a:pt x="2" y="101"/>
                  <a:pt x="2" y="101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67" name="Oval 31"/>
          <p:cNvSpPr>
            <a:spLocks noChangeArrowheads="1"/>
          </p:cNvSpPr>
          <p:nvPr/>
        </p:nvSpPr>
        <p:spPr bwMode="auto">
          <a:xfrm>
            <a:off x="4905375" y="4684713"/>
            <a:ext cx="115888" cy="1158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68" name="Line 32"/>
          <p:cNvSpPr>
            <a:spLocks noChangeShapeType="1"/>
          </p:cNvSpPr>
          <p:nvPr/>
        </p:nvSpPr>
        <p:spPr bwMode="auto">
          <a:xfrm>
            <a:off x="6021388" y="4972050"/>
            <a:ext cx="666750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69" name="Freeform 33"/>
          <p:cNvSpPr>
            <a:spLocks/>
          </p:cNvSpPr>
          <p:nvPr/>
        </p:nvSpPr>
        <p:spPr bwMode="auto">
          <a:xfrm>
            <a:off x="6159500" y="4806950"/>
            <a:ext cx="279400" cy="354013"/>
          </a:xfrm>
          <a:custGeom>
            <a:avLst/>
            <a:gdLst>
              <a:gd name="T0" fmla="*/ 0 w 176"/>
              <a:gd name="T1" fmla="*/ 0 h 223"/>
              <a:gd name="T2" fmla="*/ 0 w 176"/>
              <a:gd name="T3" fmla="*/ 223 h 223"/>
              <a:gd name="T4" fmla="*/ 176 w 176"/>
              <a:gd name="T5" fmla="*/ 109 h 223"/>
              <a:gd name="T6" fmla="*/ 0 w 176"/>
              <a:gd name="T7" fmla="*/ 0 h 223"/>
              <a:gd name="T8" fmla="*/ 0 w 176"/>
              <a:gd name="T9" fmla="*/ 0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23">
                <a:moveTo>
                  <a:pt x="0" y="0"/>
                </a:moveTo>
                <a:lnTo>
                  <a:pt x="0" y="223"/>
                </a:lnTo>
                <a:lnTo>
                  <a:pt x="176" y="10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70" name="Oval 34"/>
          <p:cNvSpPr>
            <a:spLocks noChangeArrowheads="1"/>
          </p:cNvSpPr>
          <p:nvPr/>
        </p:nvSpPr>
        <p:spPr bwMode="auto">
          <a:xfrm>
            <a:off x="6438900" y="4922838"/>
            <a:ext cx="115888" cy="1143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71" name="Freeform 35"/>
          <p:cNvSpPr>
            <a:spLocks/>
          </p:cNvSpPr>
          <p:nvPr/>
        </p:nvSpPr>
        <p:spPr bwMode="auto">
          <a:xfrm>
            <a:off x="3870325" y="4700588"/>
            <a:ext cx="279400" cy="355600"/>
          </a:xfrm>
          <a:custGeom>
            <a:avLst/>
            <a:gdLst>
              <a:gd name="T0" fmla="*/ 0 w 176"/>
              <a:gd name="T1" fmla="*/ 0 h 224"/>
              <a:gd name="T2" fmla="*/ 0 w 176"/>
              <a:gd name="T3" fmla="*/ 224 h 224"/>
              <a:gd name="T4" fmla="*/ 176 w 176"/>
              <a:gd name="T5" fmla="*/ 108 h 224"/>
              <a:gd name="T6" fmla="*/ 0 w 176"/>
              <a:gd name="T7" fmla="*/ 0 h 224"/>
              <a:gd name="T8" fmla="*/ 0 w 176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24">
                <a:moveTo>
                  <a:pt x="0" y="0"/>
                </a:moveTo>
                <a:lnTo>
                  <a:pt x="0" y="224"/>
                </a:lnTo>
                <a:lnTo>
                  <a:pt x="176" y="10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72" name="Oval 36"/>
          <p:cNvSpPr>
            <a:spLocks noChangeArrowheads="1"/>
          </p:cNvSpPr>
          <p:nvPr/>
        </p:nvSpPr>
        <p:spPr bwMode="auto">
          <a:xfrm>
            <a:off x="4149725" y="4814888"/>
            <a:ext cx="115888" cy="1158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73" name="Freeform 37"/>
          <p:cNvSpPr>
            <a:spLocks/>
          </p:cNvSpPr>
          <p:nvPr/>
        </p:nvSpPr>
        <p:spPr bwMode="auto">
          <a:xfrm>
            <a:off x="3095625" y="4025900"/>
            <a:ext cx="279400" cy="355600"/>
          </a:xfrm>
          <a:custGeom>
            <a:avLst/>
            <a:gdLst>
              <a:gd name="T0" fmla="*/ 0 w 176"/>
              <a:gd name="T1" fmla="*/ 0 h 224"/>
              <a:gd name="T2" fmla="*/ 0 w 176"/>
              <a:gd name="T3" fmla="*/ 224 h 224"/>
              <a:gd name="T4" fmla="*/ 176 w 176"/>
              <a:gd name="T5" fmla="*/ 108 h 224"/>
              <a:gd name="T6" fmla="*/ 0 w 176"/>
              <a:gd name="T7" fmla="*/ 0 h 224"/>
              <a:gd name="T8" fmla="*/ 0 w 176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24">
                <a:moveTo>
                  <a:pt x="0" y="0"/>
                </a:moveTo>
                <a:lnTo>
                  <a:pt x="0" y="224"/>
                </a:lnTo>
                <a:lnTo>
                  <a:pt x="176" y="10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74" name="Oval 38"/>
          <p:cNvSpPr>
            <a:spLocks noChangeArrowheads="1"/>
          </p:cNvSpPr>
          <p:nvPr/>
        </p:nvSpPr>
        <p:spPr bwMode="auto">
          <a:xfrm>
            <a:off x="3371850" y="4140200"/>
            <a:ext cx="114300" cy="1143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75" name="Freeform 39"/>
          <p:cNvSpPr>
            <a:spLocks/>
          </p:cNvSpPr>
          <p:nvPr/>
        </p:nvSpPr>
        <p:spPr bwMode="auto">
          <a:xfrm>
            <a:off x="3095625" y="3611563"/>
            <a:ext cx="279400" cy="352425"/>
          </a:xfrm>
          <a:custGeom>
            <a:avLst/>
            <a:gdLst>
              <a:gd name="T0" fmla="*/ 0 w 176"/>
              <a:gd name="T1" fmla="*/ 0 h 222"/>
              <a:gd name="T2" fmla="*/ 0 w 176"/>
              <a:gd name="T3" fmla="*/ 222 h 222"/>
              <a:gd name="T4" fmla="*/ 176 w 176"/>
              <a:gd name="T5" fmla="*/ 108 h 222"/>
              <a:gd name="T6" fmla="*/ 0 w 176"/>
              <a:gd name="T7" fmla="*/ 0 h 222"/>
              <a:gd name="T8" fmla="*/ 0 w 176"/>
              <a:gd name="T9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22">
                <a:moveTo>
                  <a:pt x="0" y="0"/>
                </a:moveTo>
                <a:lnTo>
                  <a:pt x="0" y="222"/>
                </a:lnTo>
                <a:lnTo>
                  <a:pt x="176" y="10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76" name="Oval 40"/>
          <p:cNvSpPr>
            <a:spLocks noChangeArrowheads="1"/>
          </p:cNvSpPr>
          <p:nvPr/>
        </p:nvSpPr>
        <p:spPr bwMode="auto">
          <a:xfrm>
            <a:off x="3371850" y="3725863"/>
            <a:ext cx="114300" cy="1158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77" name="Rectangle 41"/>
          <p:cNvSpPr>
            <a:spLocks noChangeArrowheads="1"/>
          </p:cNvSpPr>
          <p:nvPr/>
        </p:nvSpPr>
        <p:spPr bwMode="auto">
          <a:xfrm>
            <a:off x="2497138" y="3681413"/>
            <a:ext cx="1492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500778" name="Rectangle 42"/>
          <p:cNvSpPr>
            <a:spLocks noChangeArrowheads="1"/>
          </p:cNvSpPr>
          <p:nvPr/>
        </p:nvSpPr>
        <p:spPr bwMode="auto">
          <a:xfrm>
            <a:off x="2517775" y="4094163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/>
          </a:p>
        </p:txBody>
      </p:sp>
      <p:sp>
        <p:nvSpPr>
          <p:cNvPr id="500779" name="Rectangle 43"/>
          <p:cNvSpPr>
            <a:spLocks noChangeArrowheads="1"/>
          </p:cNvSpPr>
          <p:nvPr/>
        </p:nvSpPr>
        <p:spPr bwMode="auto">
          <a:xfrm>
            <a:off x="2517775" y="4754563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/>
          </a:p>
        </p:txBody>
      </p:sp>
      <p:sp>
        <p:nvSpPr>
          <p:cNvPr id="500780" name="Rectangle 44"/>
          <p:cNvSpPr>
            <a:spLocks noChangeArrowheads="1"/>
          </p:cNvSpPr>
          <p:nvPr/>
        </p:nvSpPr>
        <p:spPr bwMode="auto">
          <a:xfrm>
            <a:off x="2497138" y="5233988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/>
          </a:p>
        </p:txBody>
      </p:sp>
      <p:sp>
        <p:nvSpPr>
          <p:cNvPr id="500781" name="Rectangle 45"/>
          <p:cNvSpPr>
            <a:spLocks noChangeArrowheads="1"/>
          </p:cNvSpPr>
          <p:nvPr/>
        </p:nvSpPr>
        <p:spPr bwMode="auto">
          <a:xfrm>
            <a:off x="2517775" y="5500688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E</a:t>
            </a:r>
            <a:endParaRPr lang="en-US"/>
          </a:p>
        </p:txBody>
      </p:sp>
      <p:sp>
        <p:nvSpPr>
          <p:cNvPr id="500782" name="Rectangle 46"/>
          <p:cNvSpPr>
            <a:spLocks noChangeArrowheads="1"/>
          </p:cNvSpPr>
          <p:nvPr/>
        </p:nvSpPr>
        <p:spPr bwMode="auto">
          <a:xfrm>
            <a:off x="6727825" y="4860925"/>
            <a:ext cx="1158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F</a:t>
            </a:r>
            <a:endParaRPr lang="en-US"/>
          </a:p>
        </p:txBody>
      </p:sp>
      <p:sp>
        <p:nvSpPr>
          <p:cNvPr id="500783" name="Rectangle 47"/>
          <p:cNvSpPr>
            <a:spLocks noChangeArrowheads="1"/>
          </p:cNvSpPr>
          <p:nvPr/>
        </p:nvSpPr>
        <p:spPr bwMode="auto">
          <a:xfrm>
            <a:off x="3938588" y="5773738"/>
            <a:ext cx="23336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(c)</a:t>
            </a:r>
            <a:endParaRPr lang="en-US"/>
          </a:p>
        </p:txBody>
      </p:sp>
      <p:sp>
        <p:nvSpPr>
          <p:cNvPr id="500784" name="Freeform 48"/>
          <p:cNvSpPr>
            <a:spLocks/>
          </p:cNvSpPr>
          <p:nvPr/>
        </p:nvSpPr>
        <p:spPr bwMode="auto">
          <a:xfrm>
            <a:off x="5595938" y="2049463"/>
            <a:ext cx="1943100" cy="790575"/>
          </a:xfrm>
          <a:custGeom>
            <a:avLst/>
            <a:gdLst>
              <a:gd name="T0" fmla="*/ 0 w 1224"/>
              <a:gd name="T1" fmla="*/ 0 h 498"/>
              <a:gd name="T2" fmla="*/ 681 w 1224"/>
              <a:gd name="T3" fmla="*/ 0 h 498"/>
              <a:gd name="T4" fmla="*/ 681 w 1224"/>
              <a:gd name="T5" fmla="*/ 244 h 498"/>
              <a:gd name="T6" fmla="*/ 1118 w 1224"/>
              <a:gd name="T7" fmla="*/ 244 h 498"/>
              <a:gd name="T8" fmla="*/ 1118 w 1224"/>
              <a:gd name="T9" fmla="*/ 498 h 498"/>
              <a:gd name="T10" fmla="*/ 1224 w 1224"/>
              <a:gd name="T11" fmla="*/ 49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4" h="498">
                <a:moveTo>
                  <a:pt x="0" y="0"/>
                </a:moveTo>
                <a:lnTo>
                  <a:pt x="681" y="0"/>
                </a:lnTo>
                <a:lnTo>
                  <a:pt x="681" y="244"/>
                </a:lnTo>
                <a:lnTo>
                  <a:pt x="1118" y="244"/>
                </a:lnTo>
                <a:lnTo>
                  <a:pt x="1118" y="498"/>
                </a:lnTo>
                <a:lnTo>
                  <a:pt x="1224" y="498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85" name="Freeform 49"/>
          <p:cNvSpPr>
            <a:spLocks/>
          </p:cNvSpPr>
          <p:nvPr/>
        </p:nvSpPr>
        <p:spPr bwMode="auto">
          <a:xfrm>
            <a:off x="4089400" y="3100388"/>
            <a:ext cx="3443288" cy="628650"/>
          </a:xfrm>
          <a:custGeom>
            <a:avLst/>
            <a:gdLst>
              <a:gd name="T0" fmla="*/ 0 w 2169"/>
              <a:gd name="T1" fmla="*/ 396 h 396"/>
              <a:gd name="T2" fmla="*/ 1635 w 2169"/>
              <a:gd name="T3" fmla="*/ 396 h 396"/>
              <a:gd name="T4" fmla="*/ 1635 w 2169"/>
              <a:gd name="T5" fmla="*/ 302 h 396"/>
              <a:gd name="T6" fmla="*/ 2077 w 2169"/>
              <a:gd name="T7" fmla="*/ 302 h 396"/>
              <a:gd name="T8" fmla="*/ 2077 w 2169"/>
              <a:gd name="T9" fmla="*/ 0 h 396"/>
              <a:gd name="T10" fmla="*/ 2169 w 2169"/>
              <a:gd name="T11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9" h="396">
                <a:moveTo>
                  <a:pt x="0" y="396"/>
                </a:moveTo>
                <a:lnTo>
                  <a:pt x="1635" y="396"/>
                </a:lnTo>
                <a:lnTo>
                  <a:pt x="1635" y="302"/>
                </a:lnTo>
                <a:lnTo>
                  <a:pt x="2077" y="302"/>
                </a:lnTo>
                <a:lnTo>
                  <a:pt x="2077" y="0"/>
                </a:lnTo>
                <a:lnTo>
                  <a:pt x="2169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86" name="Freeform 50"/>
          <p:cNvSpPr>
            <a:spLocks/>
          </p:cNvSpPr>
          <p:nvPr/>
        </p:nvSpPr>
        <p:spPr bwMode="auto">
          <a:xfrm>
            <a:off x="4092575" y="3335338"/>
            <a:ext cx="2443163" cy="168275"/>
          </a:xfrm>
          <a:custGeom>
            <a:avLst/>
            <a:gdLst>
              <a:gd name="T0" fmla="*/ 0 w 1539"/>
              <a:gd name="T1" fmla="*/ 106 h 106"/>
              <a:gd name="T2" fmla="*/ 1333 w 1539"/>
              <a:gd name="T3" fmla="*/ 106 h 106"/>
              <a:gd name="T4" fmla="*/ 1333 w 1539"/>
              <a:gd name="T5" fmla="*/ 0 h 106"/>
              <a:gd name="T6" fmla="*/ 1539 w 1539"/>
              <a:gd name="T7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39" h="106">
                <a:moveTo>
                  <a:pt x="0" y="106"/>
                </a:moveTo>
                <a:lnTo>
                  <a:pt x="1333" y="106"/>
                </a:lnTo>
                <a:lnTo>
                  <a:pt x="1333" y="0"/>
                </a:lnTo>
                <a:lnTo>
                  <a:pt x="1539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87" name="Freeform 51"/>
          <p:cNvSpPr>
            <a:spLocks/>
          </p:cNvSpPr>
          <p:nvPr/>
        </p:nvSpPr>
        <p:spPr bwMode="auto">
          <a:xfrm>
            <a:off x="4122738" y="2851150"/>
            <a:ext cx="2413000" cy="165100"/>
          </a:xfrm>
          <a:custGeom>
            <a:avLst/>
            <a:gdLst>
              <a:gd name="T0" fmla="*/ 0 w 1520"/>
              <a:gd name="T1" fmla="*/ 104 h 104"/>
              <a:gd name="T2" fmla="*/ 814 w 1520"/>
              <a:gd name="T3" fmla="*/ 104 h 104"/>
              <a:gd name="T4" fmla="*/ 814 w 1520"/>
              <a:gd name="T5" fmla="*/ 0 h 104"/>
              <a:gd name="T6" fmla="*/ 1520 w 1520"/>
              <a:gd name="T7" fmla="*/ 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20" h="104">
                <a:moveTo>
                  <a:pt x="0" y="104"/>
                </a:moveTo>
                <a:lnTo>
                  <a:pt x="814" y="104"/>
                </a:lnTo>
                <a:lnTo>
                  <a:pt x="814" y="0"/>
                </a:lnTo>
                <a:lnTo>
                  <a:pt x="152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88" name="Freeform 52"/>
          <p:cNvSpPr>
            <a:spLocks/>
          </p:cNvSpPr>
          <p:nvPr/>
        </p:nvSpPr>
        <p:spPr bwMode="auto">
          <a:xfrm>
            <a:off x="4452938" y="2049463"/>
            <a:ext cx="2085975" cy="679450"/>
          </a:xfrm>
          <a:custGeom>
            <a:avLst/>
            <a:gdLst>
              <a:gd name="T0" fmla="*/ 795 w 1314"/>
              <a:gd name="T1" fmla="*/ 0 h 428"/>
              <a:gd name="T2" fmla="*/ 795 w 1314"/>
              <a:gd name="T3" fmla="*/ 261 h 428"/>
              <a:gd name="T4" fmla="*/ 0 w 1314"/>
              <a:gd name="T5" fmla="*/ 261 h 428"/>
              <a:gd name="T6" fmla="*/ 0 w 1314"/>
              <a:gd name="T7" fmla="*/ 428 h 428"/>
              <a:gd name="T8" fmla="*/ 884 w 1314"/>
              <a:gd name="T9" fmla="*/ 428 h 428"/>
              <a:gd name="T10" fmla="*/ 884 w 1314"/>
              <a:gd name="T11" fmla="*/ 268 h 428"/>
              <a:gd name="T12" fmla="*/ 1232 w 1314"/>
              <a:gd name="T13" fmla="*/ 268 h 428"/>
              <a:gd name="T14" fmla="*/ 1232 w 1314"/>
              <a:gd name="T15" fmla="*/ 367 h 428"/>
              <a:gd name="T16" fmla="*/ 1314 w 1314"/>
              <a:gd name="T17" fmla="*/ 36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4" h="428">
                <a:moveTo>
                  <a:pt x="795" y="0"/>
                </a:moveTo>
                <a:lnTo>
                  <a:pt x="795" y="261"/>
                </a:lnTo>
                <a:lnTo>
                  <a:pt x="0" y="261"/>
                </a:lnTo>
                <a:lnTo>
                  <a:pt x="0" y="428"/>
                </a:lnTo>
                <a:lnTo>
                  <a:pt x="884" y="428"/>
                </a:lnTo>
                <a:lnTo>
                  <a:pt x="884" y="268"/>
                </a:lnTo>
                <a:lnTo>
                  <a:pt x="1232" y="268"/>
                </a:lnTo>
                <a:lnTo>
                  <a:pt x="1232" y="367"/>
                </a:lnTo>
                <a:lnTo>
                  <a:pt x="1314" y="367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89" name="Freeform 53"/>
          <p:cNvSpPr>
            <a:spLocks/>
          </p:cNvSpPr>
          <p:nvPr/>
        </p:nvSpPr>
        <p:spPr bwMode="auto">
          <a:xfrm>
            <a:off x="5300663" y="2728913"/>
            <a:ext cx="1238250" cy="344487"/>
          </a:xfrm>
          <a:custGeom>
            <a:avLst/>
            <a:gdLst>
              <a:gd name="T0" fmla="*/ 780 w 780"/>
              <a:gd name="T1" fmla="*/ 217 h 217"/>
              <a:gd name="T2" fmla="*/ 0 w 780"/>
              <a:gd name="T3" fmla="*/ 217 h 217"/>
              <a:gd name="T4" fmla="*/ 0 w 780"/>
              <a:gd name="T5" fmla="*/ 0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0" h="217">
                <a:moveTo>
                  <a:pt x="780" y="217"/>
                </a:moveTo>
                <a:lnTo>
                  <a:pt x="0" y="217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90" name="Freeform 54"/>
          <p:cNvSpPr>
            <a:spLocks/>
          </p:cNvSpPr>
          <p:nvPr/>
        </p:nvSpPr>
        <p:spPr bwMode="auto">
          <a:xfrm>
            <a:off x="7126288" y="2736850"/>
            <a:ext cx="433387" cy="187325"/>
          </a:xfrm>
          <a:custGeom>
            <a:avLst/>
            <a:gdLst>
              <a:gd name="T0" fmla="*/ 0 w 273"/>
              <a:gd name="T1" fmla="*/ 0 h 118"/>
              <a:gd name="T2" fmla="*/ 60 w 273"/>
              <a:gd name="T3" fmla="*/ 0 h 118"/>
              <a:gd name="T4" fmla="*/ 60 w 273"/>
              <a:gd name="T5" fmla="*/ 118 h 118"/>
              <a:gd name="T6" fmla="*/ 273 w 273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" h="118">
                <a:moveTo>
                  <a:pt x="0" y="0"/>
                </a:moveTo>
                <a:lnTo>
                  <a:pt x="60" y="0"/>
                </a:lnTo>
                <a:lnTo>
                  <a:pt x="60" y="118"/>
                </a:lnTo>
                <a:lnTo>
                  <a:pt x="273" y="118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91" name="Freeform 55"/>
          <p:cNvSpPr>
            <a:spLocks/>
          </p:cNvSpPr>
          <p:nvPr/>
        </p:nvSpPr>
        <p:spPr bwMode="auto">
          <a:xfrm>
            <a:off x="7126288" y="3013075"/>
            <a:ext cx="433387" cy="187325"/>
          </a:xfrm>
          <a:custGeom>
            <a:avLst/>
            <a:gdLst>
              <a:gd name="T0" fmla="*/ 0 w 273"/>
              <a:gd name="T1" fmla="*/ 118 h 118"/>
              <a:gd name="T2" fmla="*/ 60 w 273"/>
              <a:gd name="T3" fmla="*/ 118 h 118"/>
              <a:gd name="T4" fmla="*/ 60 w 273"/>
              <a:gd name="T5" fmla="*/ 0 h 118"/>
              <a:gd name="T6" fmla="*/ 273 w 273"/>
              <a:gd name="T7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" h="118">
                <a:moveTo>
                  <a:pt x="0" y="118"/>
                </a:moveTo>
                <a:lnTo>
                  <a:pt x="60" y="118"/>
                </a:lnTo>
                <a:lnTo>
                  <a:pt x="60" y="0"/>
                </a:lnTo>
                <a:lnTo>
                  <a:pt x="273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792" name="Freeform 56"/>
          <p:cNvSpPr>
            <a:spLocks/>
          </p:cNvSpPr>
          <p:nvPr/>
        </p:nvSpPr>
        <p:spPr bwMode="auto">
          <a:xfrm>
            <a:off x="7500938" y="2770188"/>
            <a:ext cx="506412" cy="400050"/>
          </a:xfrm>
          <a:custGeom>
            <a:avLst/>
            <a:gdLst>
              <a:gd name="T0" fmla="*/ 2 w 132"/>
              <a:gd name="T1" fmla="*/ 101 h 104"/>
              <a:gd name="T2" fmla="*/ 15 w 132"/>
              <a:gd name="T3" fmla="*/ 50 h 104"/>
              <a:gd name="T4" fmla="*/ 3 w 132"/>
              <a:gd name="T5" fmla="*/ 2 h 104"/>
              <a:gd name="T6" fmla="*/ 1 w 132"/>
              <a:gd name="T7" fmla="*/ 0 h 104"/>
              <a:gd name="T8" fmla="*/ 43 w 132"/>
              <a:gd name="T9" fmla="*/ 0 h 104"/>
              <a:gd name="T10" fmla="*/ 132 w 132"/>
              <a:gd name="T11" fmla="*/ 50 h 104"/>
              <a:gd name="T12" fmla="*/ 131 w 132"/>
              <a:gd name="T13" fmla="*/ 53 h 104"/>
              <a:gd name="T14" fmla="*/ 43 w 132"/>
              <a:gd name="T15" fmla="*/ 104 h 104"/>
              <a:gd name="T16" fmla="*/ 0 w 132"/>
              <a:gd name="T17" fmla="*/ 104 h 104"/>
              <a:gd name="T18" fmla="*/ 2 w 132"/>
              <a:gd name="T19" fmla="*/ 10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04">
                <a:moveTo>
                  <a:pt x="2" y="101"/>
                </a:moveTo>
                <a:cubicBezTo>
                  <a:pt x="10" y="85"/>
                  <a:pt x="15" y="68"/>
                  <a:pt x="15" y="50"/>
                </a:cubicBezTo>
                <a:cubicBezTo>
                  <a:pt x="15" y="33"/>
                  <a:pt x="11" y="17"/>
                  <a:pt x="3" y="2"/>
                </a:cubicBezTo>
                <a:cubicBezTo>
                  <a:pt x="1" y="0"/>
                  <a:pt x="1" y="0"/>
                  <a:pt x="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80" y="0"/>
                  <a:pt x="113" y="19"/>
                  <a:pt x="132" y="5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13" y="85"/>
                  <a:pt x="79" y="104"/>
                  <a:pt x="43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2" y="101"/>
                  <a:pt x="2" y="101"/>
                  <a:pt x="2" y="101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93" name="Oval 57"/>
          <p:cNvSpPr>
            <a:spLocks noChangeArrowheads="1"/>
          </p:cNvSpPr>
          <p:nvPr/>
        </p:nvSpPr>
        <p:spPr bwMode="auto">
          <a:xfrm>
            <a:off x="8007350" y="2905125"/>
            <a:ext cx="115888" cy="1143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94" name="Freeform 58"/>
          <p:cNvSpPr>
            <a:spLocks/>
          </p:cNvSpPr>
          <p:nvPr/>
        </p:nvSpPr>
        <p:spPr bwMode="auto">
          <a:xfrm>
            <a:off x="6503988" y="3005138"/>
            <a:ext cx="506412" cy="398462"/>
          </a:xfrm>
          <a:custGeom>
            <a:avLst/>
            <a:gdLst>
              <a:gd name="T0" fmla="*/ 1 w 132"/>
              <a:gd name="T1" fmla="*/ 101 h 104"/>
              <a:gd name="T2" fmla="*/ 14 w 132"/>
              <a:gd name="T3" fmla="*/ 50 h 104"/>
              <a:gd name="T4" fmla="*/ 2 w 132"/>
              <a:gd name="T5" fmla="*/ 2 h 104"/>
              <a:gd name="T6" fmla="*/ 1 w 132"/>
              <a:gd name="T7" fmla="*/ 0 h 104"/>
              <a:gd name="T8" fmla="*/ 43 w 132"/>
              <a:gd name="T9" fmla="*/ 0 h 104"/>
              <a:gd name="T10" fmla="*/ 132 w 132"/>
              <a:gd name="T11" fmla="*/ 51 h 104"/>
              <a:gd name="T12" fmla="*/ 131 w 132"/>
              <a:gd name="T13" fmla="*/ 54 h 104"/>
              <a:gd name="T14" fmla="*/ 43 w 132"/>
              <a:gd name="T15" fmla="*/ 104 h 104"/>
              <a:gd name="T16" fmla="*/ 0 w 132"/>
              <a:gd name="T17" fmla="*/ 104 h 104"/>
              <a:gd name="T18" fmla="*/ 1 w 132"/>
              <a:gd name="T19" fmla="*/ 10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04">
                <a:moveTo>
                  <a:pt x="1" y="101"/>
                </a:moveTo>
                <a:cubicBezTo>
                  <a:pt x="10" y="86"/>
                  <a:pt x="14" y="68"/>
                  <a:pt x="14" y="50"/>
                </a:cubicBezTo>
                <a:cubicBezTo>
                  <a:pt x="14" y="34"/>
                  <a:pt x="10" y="17"/>
                  <a:pt x="2" y="2"/>
                </a:cubicBezTo>
                <a:cubicBezTo>
                  <a:pt x="1" y="0"/>
                  <a:pt x="1" y="0"/>
                  <a:pt x="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79" y="0"/>
                  <a:pt x="113" y="19"/>
                  <a:pt x="132" y="51"/>
                </a:cubicBezTo>
                <a:cubicBezTo>
                  <a:pt x="131" y="54"/>
                  <a:pt x="131" y="54"/>
                  <a:pt x="131" y="54"/>
                </a:cubicBezTo>
                <a:cubicBezTo>
                  <a:pt x="112" y="85"/>
                  <a:pt x="79" y="104"/>
                  <a:pt x="43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1" y="101"/>
                  <a:pt x="1" y="101"/>
                  <a:pt x="1" y="101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95" name="Oval 59"/>
          <p:cNvSpPr>
            <a:spLocks noChangeArrowheads="1"/>
          </p:cNvSpPr>
          <p:nvPr/>
        </p:nvSpPr>
        <p:spPr bwMode="auto">
          <a:xfrm>
            <a:off x="7010400" y="3143250"/>
            <a:ext cx="115888" cy="1143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96" name="Freeform 60"/>
          <p:cNvSpPr>
            <a:spLocks/>
          </p:cNvSpPr>
          <p:nvPr/>
        </p:nvSpPr>
        <p:spPr bwMode="auto">
          <a:xfrm>
            <a:off x="4975225" y="1857375"/>
            <a:ext cx="504825" cy="395288"/>
          </a:xfrm>
          <a:custGeom>
            <a:avLst/>
            <a:gdLst>
              <a:gd name="T0" fmla="*/ 2 w 132"/>
              <a:gd name="T1" fmla="*/ 101 h 103"/>
              <a:gd name="T2" fmla="*/ 15 w 132"/>
              <a:gd name="T3" fmla="*/ 50 h 103"/>
              <a:gd name="T4" fmla="*/ 3 w 132"/>
              <a:gd name="T5" fmla="*/ 2 h 103"/>
              <a:gd name="T6" fmla="*/ 1 w 132"/>
              <a:gd name="T7" fmla="*/ 0 h 103"/>
              <a:gd name="T8" fmla="*/ 43 w 132"/>
              <a:gd name="T9" fmla="*/ 0 h 103"/>
              <a:gd name="T10" fmla="*/ 132 w 132"/>
              <a:gd name="T11" fmla="*/ 50 h 103"/>
              <a:gd name="T12" fmla="*/ 131 w 132"/>
              <a:gd name="T13" fmla="*/ 53 h 103"/>
              <a:gd name="T14" fmla="*/ 43 w 132"/>
              <a:gd name="T15" fmla="*/ 103 h 103"/>
              <a:gd name="T16" fmla="*/ 0 w 132"/>
              <a:gd name="T17" fmla="*/ 103 h 103"/>
              <a:gd name="T18" fmla="*/ 2 w 132"/>
              <a:gd name="T19" fmla="*/ 10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03">
                <a:moveTo>
                  <a:pt x="2" y="101"/>
                </a:moveTo>
                <a:cubicBezTo>
                  <a:pt x="10" y="85"/>
                  <a:pt x="15" y="67"/>
                  <a:pt x="15" y="50"/>
                </a:cubicBezTo>
                <a:cubicBezTo>
                  <a:pt x="15" y="33"/>
                  <a:pt x="11" y="17"/>
                  <a:pt x="3" y="2"/>
                </a:cubicBezTo>
                <a:cubicBezTo>
                  <a:pt x="1" y="0"/>
                  <a:pt x="1" y="0"/>
                  <a:pt x="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80" y="0"/>
                  <a:pt x="113" y="19"/>
                  <a:pt x="132" y="5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13" y="84"/>
                  <a:pt x="79" y="103"/>
                  <a:pt x="43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2" y="101"/>
                  <a:pt x="2" y="101"/>
                  <a:pt x="2" y="101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97" name="Oval 61"/>
          <p:cNvSpPr>
            <a:spLocks noChangeArrowheads="1"/>
          </p:cNvSpPr>
          <p:nvPr/>
        </p:nvSpPr>
        <p:spPr bwMode="auto">
          <a:xfrm>
            <a:off x="5480050" y="1992313"/>
            <a:ext cx="115888" cy="1143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98" name="Freeform 62"/>
          <p:cNvSpPr>
            <a:spLocks/>
          </p:cNvSpPr>
          <p:nvPr/>
        </p:nvSpPr>
        <p:spPr bwMode="auto">
          <a:xfrm>
            <a:off x="6503988" y="2544763"/>
            <a:ext cx="506412" cy="395287"/>
          </a:xfrm>
          <a:custGeom>
            <a:avLst/>
            <a:gdLst>
              <a:gd name="T0" fmla="*/ 1 w 132"/>
              <a:gd name="T1" fmla="*/ 101 h 103"/>
              <a:gd name="T2" fmla="*/ 14 w 132"/>
              <a:gd name="T3" fmla="*/ 50 h 103"/>
              <a:gd name="T4" fmla="*/ 2 w 132"/>
              <a:gd name="T5" fmla="*/ 2 h 103"/>
              <a:gd name="T6" fmla="*/ 1 w 132"/>
              <a:gd name="T7" fmla="*/ 0 h 103"/>
              <a:gd name="T8" fmla="*/ 43 w 132"/>
              <a:gd name="T9" fmla="*/ 0 h 103"/>
              <a:gd name="T10" fmla="*/ 132 w 132"/>
              <a:gd name="T11" fmla="*/ 50 h 103"/>
              <a:gd name="T12" fmla="*/ 131 w 132"/>
              <a:gd name="T13" fmla="*/ 53 h 103"/>
              <a:gd name="T14" fmla="*/ 43 w 132"/>
              <a:gd name="T15" fmla="*/ 103 h 103"/>
              <a:gd name="T16" fmla="*/ 0 w 132"/>
              <a:gd name="T17" fmla="*/ 103 h 103"/>
              <a:gd name="T18" fmla="*/ 1 w 132"/>
              <a:gd name="T19" fmla="*/ 10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03">
                <a:moveTo>
                  <a:pt x="1" y="101"/>
                </a:moveTo>
                <a:cubicBezTo>
                  <a:pt x="10" y="85"/>
                  <a:pt x="14" y="67"/>
                  <a:pt x="14" y="50"/>
                </a:cubicBezTo>
                <a:cubicBezTo>
                  <a:pt x="14" y="33"/>
                  <a:pt x="10" y="17"/>
                  <a:pt x="2" y="2"/>
                </a:cubicBezTo>
                <a:cubicBezTo>
                  <a:pt x="1" y="0"/>
                  <a:pt x="1" y="0"/>
                  <a:pt x="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79" y="0"/>
                  <a:pt x="113" y="19"/>
                  <a:pt x="132" y="50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112" y="84"/>
                  <a:pt x="79" y="103"/>
                  <a:pt x="43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1" y="101"/>
                  <a:pt x="1" y="101"/>
                  <a:pt x="1" y="101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799" name="Oval 63"/>
          <p:cNvSpPr>
            <a:spLocks noChangeArrowheads="1"/>
          </p:cNvSpPr>
          <p:nvPr/>
        </p:nvSpPr>
        <p:spPr bwMode="auto">
          <a:xfrm>
            <a:off x="7010400" y="2678113"/>
            <a:ext cx="115888" cy="1158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00" name="Freeform 64"/>
          <p:cNvSpPr>
            <a:spLocks/>
          </p:cNvSpPr>
          <p:nvPr/>
        </p:nvSpPr>
        <p:spPr bwMode="auto">
          <a:xfrm>
            <a:off x="4092575" y="1797050"/>
            <a:ext cx="920750" cy="130175"/>
          </a:xfrm>
          <a:custGeom>
            <a:avLst/>
            <a:gdLst>
              <a:gd name="T0" fmla="*/ 580 w 580"/>
              <a:gd name="T1" fmla="*/ 82 h 82"/>
              <a:gd name="T2" fmla="*/ 512 w 580"/>
              <a:gd name="T3" fmla="*/ 82 h 82"/>
              <a:gd name="T4" fmla="*/ 512 w 580"/>
              <a:gd name="T5" fmla="*/ 0 h 82"/>
              <a:gd name="T6" fmla="*/ 0 w 580"/>
              <a:gd name="T7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0" h="82">
                <a:moveTo>
                  <a:pt x="580" y="82"/>
                </a:moveTo>
                <a:lnTo>
                  <a:pt x="512" y="82"/>
                </a:lnTo>
                <a:lnTo>
                  <a:pt x="512" y="0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01" name="Line 65"/>
          <p:cNvSpPr>
            <a:spLocks noChangeShapeType="1"/>
          </p:cNvSpPr>
          <p:nvPr/>
        </p:nvSpPr>
        <p:spPr bwMode="auto">
          <a:xfrm>
            <a:off x="4122738" y="2184400"/>
            <a:ext cx="877887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02" name="Freeform 66"/>
          <p:cNvSpPr>
            <a:spLocks/>
          </p:cNvSpPr>
          <p:nvPr/>
        </p:nvSpPr>
        <p:spPr bwMode="auto">
          <a:xfrm>
            <a:off x="4471988" y="1620838"/>
            <a:ext cx="279400" cy="355600"/>
          </a:xfrm>
          <a:custGeom>
            <a:avLst/>
            <a:gdLst>
              <a:gd name="T0" fmla="*/ 0 w 176"/>
              <a:gd name="T1" fmla="*/ 0 h 224"/>
              <a:gd name="T2" fmla="*/ 0 w 176"/>
              <a:gd name="T3" fmla="*/ 224 h 224"/>
              <a:gd name="T4" fmla="*/ 176 w 176"/>
              <a:gd name="T5" fmla="*/ 108 h 224"/>
              <a:gd name="T6" fmla="*/ 0 w 176"/>
              <a:gd name="T7" fmla="*/ 0 h 224"/>
              <a:gd name="T8" fmla="*/ 0 w 176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24">
                <a:moveTo>
                  <a:pt x="0" y="0"/>
                </a:moveTo>
                <a:lnTo>
                  <a:pt x="0" y="224"/>
                </a:lnTo>
                <a:lnTo>
                  <a:pt x="176" y="10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03" name="Oval 67"/>
          <p:cNvSpPr>
            <a:spLocks noChangeArrowheads="1"/>
          </p:cNvSpPr>
          <p:nvPr/>
        </p:nvSpPr>
        <p:spPr bwMode="auto">
          <a:xfrm>
            <a:off x="4748213" y="1735138"/>
            <a:ext cx="114300" cy="1158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04" name="Freeform 68"/>
          <p:cNvSpPr>
            <a:spLocks/>
          </p:cNvSpPr>
          <p:nvPr/>
        </p:nvSpPr>
        <p:spPr bwMode="auto">
          <a:xfrm>
            <a:off x="4471988" y="2008188"/>
            <a:ext cx="279400" cy="355600"/>
          </a:xfrm>
          <a:custGeom>
            <a:avLst/>
            <a:gdLst>
              <a:gd name="T0" fmla="*/ 0 w 176"/>
              <a:gd name="T1" fmla="*/ 0 h 224"/>
              <a:gd name="T2" fmla="*/ 0 w 176"/>
              <a:gd name="T3" fmla="*/ 224 h 224"/>
              <a:gd name="T4" fmla="*/ 176 w 176"/>
              <a:gd name="T5" fmla="*/ 108 h 224"/>
              <a:gd name="T6" fmla="*/ 0 w 176"/>
              <a:gd name="T7" fmla="*/ 0 h 224"/>
              <a:gd name="T8" fmla="*/ 0 w 176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24">
                <a:moveTo>
                  <a:pt x="0" y="0"/>
                </a:moveTo>
                <a:lnTo>
                  <a:pt x="0" y="224"/>
                </a:lnTo>
                <a:lnTo>
                  <a:pt x="176" y="10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05" name="Oval 69"/>
          <p:cNvSpPr>
            <a:spLocks noChangeArrowheads="1"/>
          </p:cNvSpPr>
          <p:nvPr/>
        </p:nvSpPr>
        <p:spPr bwMode="auto">
          <a:xfrm>
            <a:off x="4748213" y="2122488"/>
            <a:ext cx="114300" cy="1158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06" name="Freeform 70"/>
          <p:cNvSpPr>
            <a:spLocks/>
          </p:cNvSpPr>
          <p:nvPr/>
        </p:nvSpPr>
        <p:spPr bwMode="auto">
          <a:xfrm>
            <a:off x="4791075" y="2547938"/>
            <a:ext cx="279400" cy="357187"/>
          </a:xfrm>
          <a:custGeom>
            <a:avLst/>
            <a:gdLst>
              <a:gd name="T0" fmla="*/ 0 w 176"/>
              <a:gd name="T1" fmla="*/ 0 h 225"/>
              <a:gd name="T2" fmla="*/ 0 w 176"/>
              <a:gd name="T3" fmla="*/ 225 h 225"/>
              <a:gd name="T4" fmla="*/ 176 w 176"/>
              <a:gd name="T5" fmla="*/ 111 h 225"/>
              <a:gd name="T6" fmla="*/ 0 w 176"/>
              <a:gd name="T7" fmla="*/ 0 h 225"/>
              <a:gd name="T8" fmla="*/ 0 w 176"/>
              <a:gd name="T9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25">
                <a:moveTo>
                  <a:pt x="0" y="0"/>
                </a:moveTo>
                <a:lnTo>
                  <a:pt x="0" y="225"/>
                </a:lnTo>
                <a:lnTo>
                  <a:pt x="176" y="11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07" name="Freeform 71"/>
          <p:cNvSpPr>
            <a:spLocks/>
          </p:cNvSpPr>
          <p:nvPr/>
        </p:nvSpPr>
        <p:spPr bwMode="auto">
          <a:xfrm>
            <a:off x="5065713" y="2663825"/>
            <a:ext cx="115887" cy="114300"/>
          </a:xfrm>
          <a:custGeom>
            <a:avLst/>
            <a:gdLst>
              <a:gd name="T0" fmla="*/ 15 w 30"/>
              <a:gd name="T1" fmla="*/ 30 h 30"/>
              <a:gd name="T2" fmla="*/ 0 w 30"/>
              <a:gd name="T3" fmla="*/ 15 h 30"/>
              <a:gd name="T4" fmla="*/ 15 w 30"/>
              <a:gd name="T5" fmla="*/ 0 h 30"/>
              <a:gd name="T6" fmla="*/ 30 w 30"/>
              <a:gd name="T7" fmla="*/ 15 h 30"/>
              <a:gd name="T8" fmla="*/ 15 w 30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5" y="30"/>
                </a:moveTo>
                <a:cubicBezTo>
                  <a:pt x="7" y="30"/>
                  <a:pt x="0" y="24"/>
                  <a:pt x="0" y="15"/>
                </a:cubicBezTo>
                <a:cubicBezTo>
                  <a:pt x="0" y="7"/>
                  <a:pt x="7" y="0"/>
                  <a:pt x="15" y="0"/>
                </a:cubicBezTo>
                <a:cubicBezTo>
                  <a:pt x="24" y="0"/>
                  <a:pt x="30" y="7"/>
                  <a:pt x="30" y="15"/>
                </a:cubicBezTo>
                <a:cubicBezTo>
                  <a:pt x="30" y="23"/>
                  <a:pt x="24" y="30"/>
                  <a:pt x="15" y="30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08" name="Freeform 72"/>
          <p:cNvSpPr>
            <a:spLocks/>
          </p:cNvSpPr>
          <p:nvPr/>
        </p:nvSpPr>
        <p:spPr bwMode="auto">
          <a:xfrm>
            <a:off x="5507038" y="3327400"/>
            <a:ext cx="280987" cy="352425"/>
          </a:xfrm>
          <a:custGeom>
            <a:avLst/>
            <a:gdLst>
              <a:gd name="T0" fmla="*/ 0 w 177"/>
              <a:gd name="T1" fmla="*/ 0 h 222"/>
              <a:gd name="T2" fmla="*/ 0 w 177"/>
              <a:gd name="T3" fmla="*/ 222 h 222"/>
              <a:gd name="T4" fmla="*/ 177 w 177"/>
              <a:gd name="T5" fmla="*/ 109 h 222"/>
              <a:gd name="T6" fmla="*/ 0 w 177"/>
              <a:gd name="T7" fmla="*/ 0 h 222"/>
              <a:gd name="T8" fmla="*/ 0 w 177"/>
              <a:gd name="T9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222">
                <a:moveTo>
                  <a:pt x="0" y="0"/>
                </a:moveTo>
                <a:lnTo>
                  <a:pt x="0" y="222"/>
                </a:lnTo>
                <a:lnTo>
                  <a:pt x="177" y="10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09" name="Oval 73"/>
          <p:cNvSpPr>
            <a:spLocks noChangeArrowheads="1"/>
          </p:cNvSpPr>
          <p:nvPr/>
        </p:nvSpPr>
        <p:spPr bwMode="auto">
          <a:xfrm>
            <a:off x="5783263" y="3438525"/>
            <a:ext cx="115887" cy="1143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10" name="Freeform 74"/>
          <p:cNvSpPr>
            <a:spLocks/>
          </p:cNvSpPr>
          <p:nvPr/>
        </p:nvSpPr>
        <p:spPr bwMode="auto">
          <a:xfrm>
            <a:off x="4502150" y="3327400"/>
            <a:ext cx="280988" cy="352425"/>
          </a:xfrm>
          <a:custGeom>
            <a:avLst/>
            <a:gdLst>
              <a:gd name="T0" fmla="*/ 0 w 177"/>
              <a:gd name="T1" fmla="*/ 0 h 222"/>
              <a:gd name="T2" fmla="*/ 0 w 177"/>
              <a:gd name="T3" fmla="*/ 222 h 222"/>
              <a:gd name="T4" fmla="*/ 177 w 177"/>
              <a:gd name="T5" fmla="*/ 109 h 222"/>
              <a:gd name="T6" fmla="*/ 0 w 177"/>
              <a:gd name="T7" fmla="*/ 0 h 222"/>
              <a:gd name="T8" fmla="*/ 0 w 177"/>
              <a:gd name="T9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222">
                <a:moveTo>
                  <a:pt x="0" y="0"/>
                </a:moveTo>
                <a:lnTo>
                  <a:pt x="0" y="222"/>
                </a:lnTo>
                <a:lnTo>
                  <a:pt x="177" y="10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11" name="Oval 75"/>
          <p:cNvSpPr>
            <a:spLocks noChangeArrowheads="1"/>
          </p:cNvSpPr>
          <p:nvPr/>
        </p:nvSpPr>
        <p:spPr bwMode="auto">
          <a:xfrm>
            <a:off x="4778375" y="3438525"/>
            <a:ext cx="115888" cy="1143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12" name="Freeform 76"/>
          <p:cNvSpPr>
            <a:spLocks/>
          </p:cNvSpPr>
          <p:nvPr/>
        </p:nvSpPr>
        <p:spPr bwMode="auto">
          <a:xfrm>
            <a:off x="5507038" y="2894013"/>
            <a:ext cx="280987" cy="355600"/>
          </a:xfrm>
          <a:custGeom>
            <a:avLst/>
            <a:gdLst>
              <a:gd name="T0" fmla="*/ 0 w 177"/>
              <a:gd name="T1" fmla="*/ 0 h 224"/>
              <a:gd name="T2" fmla="*/ 0 w 177"/>
              <a:gd name="T3" fmla="*/ 224 h 224"/>
              <a:gd name="T4" fmla="*/ 177 w 177"/>
              <a:gd name="T5" fmla="*/ 108 h 224"/>
              <a:gd name="T6" fmla="*/ 0 w 177"/>
              <a:gd name="T7" fmla="*/ 0 h 224"/>
              <a:gd name="T8" fmla="*/ 0 w 177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7" h="224">
                <a:moveTo>
                  <a:pt x="0" y="0"/>
                </a:moveTo>
                <a:lnTo>
                  <a:pt x="0" y="224"/>
                </a:lnTo>
                <a:lnTo>
                  <a:pt x="177" y="10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13" name="Oval 77"/>
          <p:cNvSpPr>
            <a:spLocks noChangeArrowheads="1"/>
          </p:cNvSpPr>
          <p:nvPr/>
        </p:nvSpPr>
        <p:spPr bwMode="auto">
          <a:xfrm>
            <a:off x="5783263" y="3008313"/>
            <a:ext cx="115887" cy="1158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14" name="Freeform 78"/>
          <p:cNvSpPr>
            <a:spLocks/>
          </p:cNvSpPr>
          <p:nvPr/>
        </p:nvSpPr>
        <p:spPr bwMode="auto">
          <a:xfrm>
            <a:off x="5972175" y="2298700"/>
            <a:ext cx="279400" cy="357188"/>
          </a:xfrm>
          <a:custGeom>
            <a:avLst/>
            <a:gdLst>
              <a:gd name="T0" fmla="*/ 0 w 176"/>
              <a:gd name="T1" fmla="*/ 0 h 225"/>
              <a:gd name="T2" fmla="*/ 0 w 176"/>
              <a:gd name="T3" fmla="*/ 225 h 225"/>
              <a:gd name="T4" fmla="*/ 176 w 176"/>
              <a:gd name="T5" fmla="*/ 109 h 225"/>
              <a:gd name="T6" fmla="*/ 0 w 176"/>
              <a:gd name="T7" fmla="*/ 0 h 225"/>
              <a:gd name="T8" fmla="*/ 0 w 176"/>
              <a:gd name="T9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25">
                <a:moveTo>
                  <a:pt x="0" y="0"/>
                </a:moveTo>
                <a:lnTo>
                  <a:pt x="0" y="225"/>
                </a:lnTo>
                <a:lnTo>
                  <a:pt x="176" y="10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15" name="Oval 79"/>
          <p:cNvSpPr>
            <a:spLocks noChangeArrowheads="1"/>
          </p:cNvSpPr>
          <p:nvPr/>
        </p:nvSpPr>
        <p:spPr bwMode="auto">
          <a:xfrm>
            <a:off x="6251575" y="2414588"/>
            <a:ext cx="114300" cy="11430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16" name="Freeform 80"/>
          <p:cNvSpPr>
            <a:spLocks/>
          </p:cNvSpPr>
          <p:nvPr/>
        </p:nvSpPr>
        <p:spPr bwMode="auto">
          <a:xfrm>
            <a:off x="5972175" y="2690813"/>
            <a:ext cx="279400" cy="355600"/>
          </a:xfrm>
          <a:custGeom>
            <a:avLst/>
            <a:gdLst>
              <a:gd name="T0" fmla="*/ 0 w 176"/>
              <a:gd name="T1" fmla="*/ 0 h 224"/>
              <a:gd name="T2" fmla="*/ 0 w 176"/>
              <a:gd name="T3" fmla="*/ 224 h 224"/>
              <a:gd name="T4" fmla="*/ 176 w 176"/>
              <a:gd name="T5" fmla="*/ 111 h 224"/>
              <a:gd name="T6" fmla="*/ 0 w 176"/>
              <a:gd name="T7" fmla="*/ 0 h 224"/>
              <a:gd name="T8" fmla="*/ 0 w 176"/>
              <a:gd name="T9" fmla="*/ 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24">
                <a:moveTo>
                  <a:pt x="0" y="0"/>
                </a:moveTo>
                <a:lnTo>
                  <a:pt x="0" y="224"/>
                </a:lnTo>
                <a:lnTo>
                  <a:pt x="176" y="11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17" name="Oval 81"/>
          <p:cNvSpPr>
            <a:spLocks noChangeArrowheads="1"/>
          </p:cNvSpPr>
          <p:nvPr/>
        </p:nvSpPr>
        <p:spPr bwMode="auto">
          <a:xfrm>
            <a:off x="6251575" y="2805113"/>
            <a:ext cx="114300" cy="115887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18" name="Oval 82"/>
          <p:cNvSpPr>
            <a:spLocks noChangeArrowheads="1"/>
          </p:cNvSpPr>
          <p:nvPr/>
        </p:nvSpPr>
        <p:spPr bwMode="auto">
          <a:xfrm>
            <a:off x="5680075" y="2014538"/>
            <a:ext cx="68263" cy="698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19" name="Oval 83"/>
          <p:cNvSpPr>
            <a:spLocks noChangeArrowheads="1"/>
          </p:cNvSpPr>
          <p:nvPr/>
        </p:nvSpPr>
        <p:spPr bwMode="auto">
          <a:xfrm>
            <a:off x="5265738" y="2693988"/>
            <a:ext cx="69850" cy="698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20" name="Freeform 84"/>
          <p:cNvSpPr>
            <a:spLocks/>
          </p:cNvSpPr>
          <p:nvPr/>
        </p:nvSpPr>
        <p:spPr bwMode="auto">
          <a:xfrm>
            <a:off x="8123238" y="2962275"/>
            <a:ext cx="655637" cy="1588"/>
          </a:xfrm>
          <a:custGeom>
            <a:avLst/>
            <a:gdLst>
              <a:gd name="T0" fmla="*/ 0 w 413"/>
              <a:gd name="T1" fmla="*/ 413 w 413"/>
              <a:gd name="T2" fmla="*/ 0 w 41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413">
                <a:moveTo>
                  <a:pt x="0" y="0"/>
                </a:moveTo>
                <a:lnTo>
                  <a:pt x="4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21" name="Line 85"/>
          <p:cNvSpPr>
            <a:spLocks noChangeShapeType="1"/>
          </p:cNvSpPr>
          <p:nvPr/>
        </p:nvSpPr>
        <p:spPr bwMode="auto">
          <a:xfrm>
            <a:off x="8123238" y="2962275"/>
            <a:ext cx="655637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22" name="Freeform 86"/>
          <p:cNvSpPr>
            <a:spLocks/>
          </p:cNvSpPr>
          <p:nvPr/>
        </p:nvSpPr>
        <p:spPr bwMode="auto">
          <a:xfrm>
            <a:off x="8272463" y="2786063"/>
            <a:ext cx="276225" cy="357187"/>
          </a:xfrm>
          <a:custGeom>
            <a:avLst/>
            <a:gdLst>
              <a:gd name="T0" fmla="*/ 0 w 174"/>
              <a:gd name="T1" fmla="*/ 0 h 225"/>
              <a:gd name="T2" fmla="*/ 0 w 174"/>
              <a:gd name="T3" fmla="*/ 225 h 225"/>
              <a:gd name="T4" fmla="*/ 174 w 174"/>
              <a:gd name="T5" fmla="*/ 109 h 225"/>
              <a:gd name="T6" fmla="*/ 0 w 174"/>
              <a:gd name="T7" fmla="*/ 0 h 225"/>
              <a:gd name="T8" fmla="*/ 0 w 174"/>
              <a:gd name="T9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225">
                <a:moveTo>
                  <a:pt x="0" y="0"/>
                </a:moveTo>
                <a:lnTo>
                  <a:pt x="0" y="225"/>
                </a:lnTo>
                <a:lnTo>
                  <a:pt x="174" y="109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23" name="Freeform 87"/>
          <p:cNvSpPr>
            <a:spLocks/>
          </p:cNvSpPr>
          <p:nvPr/>
        </p:nvSpPr>
        <p:spPr bwMode="auto">
          <a:xfrm>
            <a:off x="8548688" y="2901950"/>
            <a:ext cx="114300" cy="114300"/>
          </a:xfrm>
          <a:custGeom>
            <a:avLst/>
            <a:gdLst>
              <a:gd name="T0" fmla="*/ 15 w 30"/>
              <a:gd name="T1" fmla="*/ 30 h 30"/>
              <a:gd name="T2" fmla="*/ 0 w 30"/>
              <a:gd name="T3" fmla="*/ 15 h 30"/>
              <a:gd name="T4" fmla="*/ 15 w 30"/>
              <a:gd name="T5" fmla="*/ 0 h 30"/>
              <a:gd name="T6" fmla="*/ 30 w 30"/>
              <a:gd name="T7" fmla="*/ 15 h 30"/>
              <a:gd name="T8" fmla="*/ 15 w 30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5" y="30"/>
                </a:moveTo>
                <a:cubicBezTo>
                  <a:pt x="7" y="30"/>
                  <a:pt x="0" y="23"/>
                  <a:pt x="0" y="15"/>
                </a:cubicBezTo>
                <a:cubicBezTo>
                  <a:pt x="0" y="6"/>
                  <a:pt x="6" y="0"/>
                  <a:pt x="15" y="0"/>
                </a:cubicBezTo>
                <a:cubicBezTo>
                  <a:pt x="23" y="0"/>
                  <a:pt x="30" y="6"/>
                  <a:pt x="30" y="15"/>
                </a:cubicBezTo>
                <a:cubicBezTo>
                  <a:pt x="30" y="23"/>
                  <a:pt x="23" y="30"/>
                  <a:pt x="15" y="30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24" name="Rectangle 88"/>
          <p:cNvSpPr>
            <a:spLocks noChangeArrowheads="1"/>
          </p:cNvSpPr>
          <p:nvPr/>
        </p:nvSpPr>
        <p:spPr bwMode="auto">
          <a:xfrm>
            <a:off x="8821738" y="2854325"/>
            <a:ext cx="1158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F</a:t>
            </a:r>
            <a:endParaRPr lang="en-US"/>
          </a:p>
        </p:txBody>
      </p:sp>
      <p:sp>
        <p:nvSpPr>
          <p:cNvPr id="500825" name="Rectangle 89"/>
          <p:cNvSpPr>
            <a:spLocks noChangeArrowheads="1"/>
          </p:cNvSpPr>
          <p:nvPr/>
        </p:nvSpPr>
        <p:spPr bwMode="auto">
          <a:xfrm>
            <a:off x="3892550" y="1674813"/>
            <a:ext cx="1603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500826" name="Rectangle 90"/>
          <p:cNvSpPr>
            <a:spLocks noChangeArrowheads="1"/>
          </p:cNvSpPr>
          <p:nvPr/>
        </p:nvSpPr>
        <p:spPr bwMode="auto">
          <a:xfrm>
            <a:off x="3914775" y="2043113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/>
          </a:p>
        </p:txBody>
      </p:sp>
      <p:sp>
        <p:nvSpPr>
          <p:cNvPr id="500827" name="Rectangle 91"/>
          <p:cNvSpPr>
            <a:spLocks noChangeArrowheads="1"/>
          </p:cNvSpPr>
          <p:nvPr/>
        </p:nvSpPr>
        <p:spPr bwMode="auto">
          <a:xfrm>
            <a:off x="5240338" y="2495550"/>
            <a:ext cx="147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X</a:t>
            </a:r>
            <a:endParaRPr lang="en-US"/>
          </a:p>
        </p:txBody>
      </p:sp>
      <p:sp>
        <p:nvSpPr>
          <p:cNvPr id="500828" name="Rectangle 92"/>
          <p:cNvSpPr>
            <a:spLocks noChangeArrowheads="1"/>
          </p:cNvSpPr>
          <p:nvPr/>
        </p:nvSpPr>
        <p:spPr bwMode="auto">
          <a:xfrm>
            <a:off x="3914775" y="2862263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/>
          </a:p>
        </p:txBody>
      </p:sp>
      <p:sp>
        <p:nvSpPr>
          <p:cNvPr id="500829" name="Rectangle 93"/>
          <p:cNvSpPr>
            <a:spLocks noChangeArrowheads="1"/>
          </p:cNvSpPr>
          <p:nvPr/>
        </p:nvSpPr>
        <p:spPr bwMode="auto">
          <a:xfrm>
            <a:off x="3894138" y="3360738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/>
          </a:p>
        </p:txBody>
      </p:sp>
      <p:sp>
        <p:nvSpPr>
          <p:cNvPr id="500830" name="Rectangle 94"/>
          <p:cNvSpPr>
            <a:spLocks noChangeArrowheads="1"/>
          </p:cNvSpPr>
          <p:nvPr/>
        </p:nvSpPr>
        <p:spPr bwMode="auto">
          <a:xfrm>
            <a:off x="3914775" y="3622675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E</a:t>
            </a:r>
            <a:endParaRPr lang="en-US"/>
          </a:p>
        </p:txBody>
      </p:sp>
      <p:sp>
        <p:nvSpPr>
          <p:cNvPr id="500831" name="Rectangle 95"/>
          <p:cNvSpPr>
            <a:spLocks noChangeArrowheads="1"/>
          </p:cNvSpPr>
          <p:nvPr/>
        </p:nvSpPr>
        <p:spPr bwMode="auto">
          <a:xfrm>
            <a:off x="5340350" y="3841750"/>
            <a:ext cx="25558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(b)</a:t>
            </a:r>
            <a:endParaRPr lang="en-US"/>
          </a:p>
        </p:txBody>
      </p:sp>
      <p:sp>
        <p:nvSpPr>
          <p:cNvPr id="500832" name="Freeform 96"/>
          <p:cNvSpPr>
            <a:spLocks/>
          </p:cNvSpPr>
          <p:nvPr/>
        </p:nvSpPr>
        <p:spPr bwMode="auto">
          <a:xfrm>
            <a:off x="790575" y="1911350"/>
            <a:ext cx="1825625" cy="747713"/>
          </a:xfrm>
          <a:custGeom>
            <a:avLst/>
            <a:gdLst>
              <a:gd name="T0" fmla="*/ 1150 w 1150"/>
              <a:gd name="T1" fmla="*/ 471 h 471"/>
              <a:gd name="T2" fmla="*/ 957 w 1150"/>
              <a:gd name="T3" fmla="*/ 471 h 471"/>
              <a:gd name="T4" fmla="*/ 957 w 1150"/>
              <a:gd name="T5" fmla="*/ 0 h 471"/>
              <a:gd name="T6" fmla="*/ 498 w 1150"/>
              <a:gd name="T7" fmla="*/ 0 h 471"/>
              <a:gd name="T8" fmla="*/ 498 w 1150"/>
              <a:gd name="T9" fmla="*/ 264 h 471"/>
              <a:gd name="T10" fmla="*/ 0 w 1150"/>
              <a:gd name="T11" fmla="*/ 264 h 471"/>
              <a:gd name="T12" fmla="*/ 0 w 1150"/>
              <a:gd name="T13" fmla="*/ 445 h 471"/>
              <a:gd name="T14" fmla="*/ 551 w 1150"/>
              <a:gd name="T15" fmla="*/ 44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0" h="471">
                <a:moveTo>
                  <a:pt x="1150" y="471"/>
                </a:moveTo>
                <a:lnTo>
                  <a:pt x="957" y="471"/>
                </a:lnTo>
                <a:lnTo>
                  <a:pt x="957" y="0"/>
                </a:lnTo>
                <a:lnTo>
                  <a:pt x="498" y="0"/>
                </a:lnTo>
                <a:lnTo>
                  <a:pt x="498" y="264"/>
                </a:lnTo>
                <a:lnTo>
                  <a:pt x="0" y="264"/>
                </a:lnTo>
                <a:lnTo>
                  <a:pt x="0" y="445"/>
                </a:lnTo>
                <a:lnTo>
                  <a:pt x="551" y="445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33" name="Freeform 97"/>
          <p:cNvSpPr>
            <a:spLocks/>
          </p:cNvSpPr>
          <p:nvPr/>
        </p:nvSpPr>
        <p:spPr bwMode="auto">
          <a:xfrm>
            <a:off x="511175" y="2921000"/>
            <a:ext cx="2101850" cy="677863"/>
          </a:xfrm>
          <a:custGeom>
            <a:avLst/>
            <a:gdLst>
              <a:gd name="T0" fmla="*/ 0 w 1324"/>
              <a:gd name="T1" fmla="*/ 427 h 427"/>
              <a:gd name="T2" fmla="*/ 1181 w 1324"/>
              <a:gd name="T3" fmla="*/ 427 h 427"/>
              <a:gd name="T4" fmla="*/ 1181 w 1324"/>
              <a:gd name="T5" fmla="*/ 0 h 427"/>
              <a:gd name="T6" fmla="*/ 1324 w 1324"/>
              <a:gd name="T7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4" h="427">
                <a:moveTo>
                  <a:pt x="0" y="427"/>
                </a:moveTo>
                <a:lnTo>
                  <a:pt x="1181" y="427"/>
                </a:lnTo>
                <a:lnTo>
                  <a:pt x="1181" y="0"/>
                </a:lnTo>
                <a:lnTo>
                  <a:pt x="1324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34" name="Freeform 98"/>
          <p:cNvSpPr>
            <a:spLocks/>
          </p:cNvSpPr>
          <p:nvPr/>
        </p:nvSpPr>
        <p:spPr bwMode="auto">
          <a:xfrm>
            <a:off x="2155825" y="2832100"/>
            <a:ext cx="468313" cy="430213"/>
          </a:xfrm>
          <a:custGeom>
            <a:avLst/>
            <a:gdLst>
              <a:gd name="T0" fmla="*/ 0 w 295"/>
              <a:gd name="T1" fmla="*/ 271 h 271"/>
              <a:gd name="T2" fmla="*/ 65 w 295"/>
              <a:gd name="T3" fmla="*/ 271 h 271"/>
              <a:gd name="T4" fmla="*/ 65 w 295"/>
              <a:gd name="T5" fmla="*/ 0 h 271"/>
              <a:gd name="T6" fmla="*/ 295 w 295"/>
              <a:gd name="T7" fmla="*/ 0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5" h="271">
                <a:moveTo>
                  <a:pt x="0" y="271"/>
                </a:moveTo>
                <a:lnTo>
                  <a:pt x="65" y="271"/>
                </a:lnTo>
                <a:lnTo>
                  <a:pt x="65" y="0"/>
                </a:lnTo>
                <a:lnTo>
                  <a:pt x="295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35" name="Line 99"/>
          <p:cNvSpPr>
            <a:spLocks noChangeShapeType="1"/>
          </p:cNvSpPr>
          <p:nvPr/>
        </p:nvSpPr>
        <p:spPr bwMode="auto">
          <a:xfrm>
            <a:off x="503238" y="3373438"/>
            <a:ext cx="1177925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36" name="Line 100"/>
          <p:cNvSpPr>
            <a:spLocks noChangeShapeType="1"/>
          </p:cNvSpPr>
          <p:nvPr/>
        </p:nvSpPr>
        <p:spPr bwMode="auto">
          <a:xfrm>
            <a:off x="503238" y="2874963"/>
            <a:ext cx="1162050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37" name="Line 101"/>
          <p:cNvSpPr>
            <a:spLocks noChangeShapeType="1"/>
          </p:cNvSpPr>
          <p:nvPr/>
        </p:nvSpPr>
        <p:spPr bwMode="auto">
          <a:xfrm>
            <a:off x="2139950" y="2747963"/>
            <a:ext cx="495300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38" name="Line 102"/>
          <p:cNvSpPr>
            <a:spLocks noChangeShapeType="1"/>
          </p:cNvSpPr>
          <p:nvPr/>
        </p:nvSpPr>
        <p:spPr bwMode="auto">
          <a:xfrm flipH="1">
            <a:off x="3084513" y="2786063"/>
            <a:ext cx="122237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39" name="Line 103"/>
          <p:cNvSpPr>
            <a:spLocks noChangeShapeType="1"/>
          </p:cNvSpPr>
          <p:nvPr/>
        </p:nvSpPr>
        <p:spPr bwMode="auto">
          <a:xfrm>
            <a:off x="503238" y="1789113"/>
            <a:ext cx="506412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40" name="Line 104"/>
          <p:cNvSpPr>
            <a:spLocks noChangeShapeType="1"/>
          </p:cNvSpPr>
          <p:nvPr/>
        </p:nvSpPr>
        <p:spPr bwMode="auto">
          <a:xfrm>
            <a:off x="503238" y="2046288"/>
            <a:ext cx="501650" cy="1587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41" name="Freeform 105"/>
          <p:cNvSpPr>
            <a:spLocks/>
          </p:cNvSpPr>
          <p:nvPr/>
        </p:nvSpPr>
        <p:spPr bwMode="auto">
          <a:xfrm>
            <a:off x="1484313" y="2617788"/>
            <a:ext cx="192087" cy="498475"/>
          </a:xfrm>
          <a:custGeom>
            <a:avLst/>
            <a:gdLst>
              <a:gd name="T0" fmla="*/ 121 w 121"/>
              <a:gd name="T1" fmla="*/ 314 h 314"/>
              <a:gd name="T2" fmla="*/ 0 w 121"/>
              <a:gd name="T3" fmla="*/ 314 h 314"/>
              <a:gd name="T4" fmla="*/ 0 w 121"/>
              <a:gd name="T5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" h="314">
                <a:moveTo>
                  <a:pt x="121" y="314"/>
                </a:moveTo>
                <a:lnTo>
                  <a:pt x="0" y="314"/>
                </a:lnTo>
                <a:lnTo>
                  <a:pt x="0" y="0"/>
                </a:lnTo>
              </a:path>
            </a:pathLst>
          </a:custGeom>
          <a:noFill/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42" name="Freeform 106"/>
          <p:cNvSpPr>
            <a:spLocks/>
          </p:cNvSpPr>
          <p:nvPr/>
        </p:nvSpPr>
        <p:spPr bwMode="auto">
          <a:xfrm>
            <a:off x="1665288" y="2547938"/>
            <a:ext cx="474662" cy="395287"/>
          </a:xfrm>
          <a:custGeom>
            <a:avLst/>
            <a:gdLst>
              <a:gd name="T0" fmla="*/ 0 w 124"/>
              <a:gd name="T1" fmla="*/ 0 h 103"/>
              <a:gd name="T2" fmla="*/ 0 w 124"/>
              <a:gd name="T3" fmla="*/ 103 h 103"/>
              <a:gd name="T4" fmla="*/ 72 w 124"/>
              <a:gd name="T5" fmla="*/ 103 h 103"/>
              <a:gd name="T6" fmla="*/ 124 w 124"/>
              <a:gd name="T7" fmla="*/ 52 h 103"/>
              <a:gd name="T8" fmla="*/ 73 w 124"/>
              <a:gd name="T9" fmla="*/ 0 h 103"/>
              <a:gd name="T10" fmla="*/ 0 w 124"/>
              <a:gd name="T1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3">
                <a:moveTo>
                  <a:pt x="0" y="0"/>
                </a:moveTo>
                <a:cubicBezTo>
                  <a:pt x="0" y="103"/>
                  <a:pt x="0" y="103"/>
                  <a:pt x="0" y="103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100" y="103"/>
                  <a:pt x="124" y="81"/>
                  <a:pt x="124" y="52"/>
                </a:cubicBezTo>
                <a:cubicBezTo>
                  <a:pt x="124" y="24"/>
                  <a:pt x="101" y="1"/>
                  <a:pt x="73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43" name="Freeform 107"/>
          <p:cNvSpPr>
            <a:spLocks/>
          </p:cNvSpPr>
          <p:nvPr/>
        </p:nvSpPr>
        <p:spPr bwMode="auto">
          <a:xfrm>
            <a:off x="990600" y="1719263"/>
            <a:ext cx="474663" cy="395287"/>
          </a:xfrm>
          <a:custGeom>
            <a:avLst/>
            <a:gdLst>
              <a:gd name="T0" fmla="*/ 1 w 124"/>
              <a:gd name="T1" fmla="*/ 0 h 103"/>
              <a:gd name="T2" fmla="*/ 0 w 124"/>
              <a:gd name="T3" fmla="*/ 103 h 103"/>
              <a:gd name="T4" fmla="*/ 72 w 124"/>
              <a:gd name="T5" fmla="*/ 103 h 103"/>
              <a:gd name="T6" fmla="*/ 124 w 124"/>
              <a:gd name="T7" fmla="*/ 52 h 103"/>
              <a:gd name="T8" fmla="*/ 74 w 124"/>
              <a:gd name="T9" fmla="*/ 0 h 103"/>
              <a:gd name="T10" fmla="*/ 1 w 124"/>
              <a:gd name="T1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3">
                <a:moveTo>
                  <a:pt x="1" y="0"/>
                </a:moveTo>
                <a:cubicBezTo>
                  <a:pt x="0" y="103"/>
                  <a:pt x="0" y="103"/>
                  <a:pt x="0" y="103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101" y="103"/>
                  <a:pt x="124" y="80"/>
                  <a:pt x="124" y="52"/>
                </a:cubicBezTo>
                <a:cubicBezTo>
                  <a:pt x="124" y="23"/>
                  <a:pt x="102" y="0"/>
                  <a:pt x="74" y="0"/>
                </a:cubicBezTo>
                <a:cubicBezTo>
                  <a:pt x="1" y="0"/>
                  <a:pt x="1" y="0"/>
                  <a:pt x="1" y="0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44" name="Freeform 108"/>
          <p:cNvSpPr>
            <a:spLocks/>
          </p:cNvSpPr>
          <p:nvPr/>
        </p:nvSpPr>
        <p:spPr bwMode="auto">
          <a:xfrm>
            <a:off x="1665288" y="3046413"/>
            <a:ext cx="474662" cy="395287"/>
          </a:xfrm>
          <a:custGeom>
            <a:avLst/>
            <a:gdLst>
              <a:gd name="T0" fmla="*/ 0 w 124"/>
              <a:gd name="T1" fmla="*/ 0 h 103"/>
              <a:gd name="T2" fmla="*/ 0 w 124"/>
              <a:gd name="T3" fmla="*/ 103 h 103"/>
              <a:gd name="T4" fmla="*/ 72 w 124"/>
              <a:gd name="T5" fmla="*/ 103 h 103"/>
              <a:gd name="T6" fmla="*/ 124 w 124"/>
              <a:gd name="T7" fmla="*/ 52 h 103"/>
              <a:gd name="T8" fmla="*/ 73 w 124"/>
              <a:gd name="T9" fmla="*/ 0 h 103"/>
              <a:gd name="T10" fmla="*/ 0 w 124"/>
              <a:gd name="T11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03">
                <a:moveTo>
                  <a:pt x="0" y="0"/>
                </a:moveTo>
                <a:cubicBezTo>
                  <a:pt x="0" y="103"/>
                  <a:pt x="0" y="103"/>
                  <a:pt x="0" y="103"/>
                </a:cubicBezTo>
                <a:cubicBezTo>
                  <a:pt x="72" y="103"/>
                  <a:pt x="72" y="103"/>
                  <a:pt x="72" y="103"/>
                </a:cubicBezTo>
                <a:cubicBezTo>
                  <a:pt x="100" y="103"/>
                  <a:pt x="124" y="80"/>
                  <a:pt x="124" y="52"/>
                </a:cubicBezTo>
                <a:cubicBezTo>
                  <a:pt x="124" y="23"/>
                  <a:pt x="101" y="0"/>
                  <a:pt x="73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45" name="Freeform 109"/>
          <p:cNvSpPr>
            <a:spLocks/>
          </p:cNvSpPr>
          <p:nvPr/>
        </p:nvSpPr>
        <p:spPr bwMode="auto">
          <a:xfrm>
            <a:off x="2578100" y="2590800"/>
            <a:ext cx="506413" cy="398463"/>
          </a:xfrm>
          <a:custGeom>
            <a:avLst/>
            <a:gdLst>
              <a:gd name="T0" fmla="*/ 2 w 132"/>
              <a:gd name="T1" fmla="*/ 101 h 104"/>
              <a:gd name="T2" fmla="*/ 15 w 132"/>
              <a:gd name="T3" fmla="*/ 50 h 104"/>
              <a:gd name="T4" fmla="*/ 3 w 132"/>
              <a:gd name="T5" fmla="*/ 3 h 104"/>
              <a:gd name="T6" fmla="*/ 1 w 132"/>
              <a:gd name="T7" fmla="*/ 0 h 104"/>
              <a:gd name="T8" fmla="*/ 43 w 132"/>
              <a:gd name="T9" fmla="*/ 0 h 104"/>
              <a:gd name="T10" fmla="*/ 132 w 132"/>
              <a:gd name="T11" fmla="*/ 51 h 104"/>
              <a:gd name="T12" fmla="*/ 131 w 132"/>
              <a:gd name="T13" fmla="*/ 54 h 104"/>
              <a:gd name="T14" fmla="*/ 43 w 132"/>
              <a:gd name="T15" fmla="*/ 104 h 104"/>
              <a:gd name="T16" fmla="*/ 0 w 132"/>
              <a:gd name="T17" fmla="*/ 104 h 104"/>
              <a:gd name="T18" fmla="*/ 2 w 132"/>
              <a:gd name="T19" fmla="*/ 10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" h="104">
                <a:moveTo>
                  <a:pt x="2" y="101"/>
                </a:moveTo>
                <a:cubicBezTo>
                  <a:pt x="10" y="86"/>
                  <a:pt x="15" y="68"/>
                  <a:pt x="15" y="50"/>
                </a:cubicBezTo>
                <a:cubicBezTo>
                  <a:pt x="15" y="34"/>
                  <a:pt x="11" y="17"/>
                  <a:pt x="3" y="3"/>
                </a:cubicBezTo>
                <a:cubicBezTo>
                  <a:pt x="1" y="0"/>
                  <a:pt x="1" y="0"/>
                  <a:pt x="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80" y="0"/>
                  <a:pt x="113" y="20"/>
                  <a:pt x="132" y="51"/>
                </a:cubicBezTo>
                <a:cubicBezTo>
                  <a:pt x="131" y="54"/>
                  <a:pt x="131" y="54"/>
                  <a:pt x="131" y="54"/>
                </a:cubicBezTo>
                <a:cubicBezTo>
                  <a:pt x="113" y="85"/>
                  <a:pt x="79" y="104"/>
                  <a:pt x="43" y="104"/>
                </a:cubicBezTo>
                <a:cubicBezTo>
                  <a:pt x="0" y="104"/>
                  <a:pt x="0" y="104"/>
                  <a:pt x="0" y="104"/>
                </a:cubicBezTo>
                <a:cubicBezTo>
                  <a:pt x="2" y="101"/>
                  <a:pt x="2" y="101"/>
                  <a:pt x="2" y="101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46" name="Freeform 110"/>
          <p:cNvSpPr>
            <a:spLocks/>
          </p:cNvSpPr>
          <p:nvPr/>
        </p:nvSpPr>
        <p:spPr bwMode="auto">
          <a:xfrm>
            <a:off x="1001713" y="2441575"/>
            <a:ext cx="279400" cy="352425"/>
          </a:xfrm>
          <a:custGeom>
            <a:avLst/>
            <a:gdLst>
              <a:gd name="T0" fmla="*/ 0 w 176"/>
              <a:gd name="T1" fmla="*/ 0 h 222"/>
              <a:gd name="T2" fmla="*/ 0 w 176"/>
              <a:gd name="T3" fmla="*/ 222 h 222"/>
              <a:gd name="T4" fmla="*/ 176 w 176"/>
              <a:gd name="T5" fmla="*/ 108 h 222"/>
              <a:gd name="T6" fmla="*/ 0 w 176"/>
              <a:gd name="T7" fmla="*/ 0 h 222"/>
              <a:gd name="T8" fmla="*/ 0 w 176"/>
              <a:gd name="T9" fmla="*/ 0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22">
                <a:moveTo>
                  <a:pt x="0" y="0"/>
                </a:moveTo>
                <a:lnTo>
                  <a:pt x="0" y="222"/>
                </a:lnTo>
                <a:lnTo>
                  <a:pt x="176" y="108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47" name="Oval 111"/>
          <p:cNvSpPr>
            <a:spLocks noChangeArrowheads="1"/>
          </p:cNvSpPr>
          <p:nvPr/>
        </p:nvSpPr>
        <p:spPr bwMode="auto">
          <a:xfrm>
            <a:off x="1281113" y="2555875"/>
            <a:ext cx="115887" cy="115888"/>
          </a:xfrm>
          <a:prstGeom prst="ellipse">
            <a:avLst/>
          </a:prstGeom>
          <a:solidFill>
            <a:srgbClr val="FFFFFF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48" name="Freeform 112"/>
          <p:cNvSpPr>
            <a:spLocks/>
          </p:cNvSpPr>
          <p:nvPr/>
        </p:nvSpPr>
        <p:spPr bwMode="auto">
          <a:xfrm>
            <a:off x="1001713" y="3192463"/>
            <a:ext cx="279400" cy="357187"/>
          </a:xfrm>
          <a:custGeom>
            <a:avLst/>
            <a:gdLst>
              <a:gd name="T0" fmla="*/ 0 w 176"/>
              <a:gd name="T1" fmla="*/ 0 h 225"/>
              <a:gd name="T2" fmla="*/ 0 w 176"/>
              <a:gd name="T3" fmla="*/ 225 h 225"/>
              <a:gd name="T4" fmla="*/ 176 w 176"/>
              <a:gd name="T5" fmla="*/ 111 h 225"/>
              <a:gd name="T6" fmla="*/ 0 w 176"/>
              <a:gd name="T7" fmla="*/ 0 h 225"/>
              <a:gd name="T8" fmla="*/ 0 w 176"/>
              <a:gd name="T9" fmla="*/ 0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" h="225">
                <a:moveTo>
                  <a:pt x="0" y="0"/>
                </a:moveTo>
                <a:lnTo>
                  <a:pt x="0" y="225"/>
                </a:lnTo>
                <a:lnTo>
                  <a:pt x="176" y="111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49" name="Freeform 113"/>
          <p:cNvSpPr>
            <a:spLocks/>
          </p:cNvSpPr>
          <p:nvPr/>
        </p:nvSpPr>
        <p:spPr bwMode="auto">
          <a:xfrm>
            <a:off x="1281113" y="3308350"/>
            <a:ext cx="115887" cy="114300"/>
          </a:xfrm>
          <a:custGeom>
            <a:avLst/>
            <a:gdLst>
              <a:gd name="T0" fmla="*/ 14 w 30"/>
              <a:gd name="T1" fmla="*/ 30 h 30"/>
              <a:gd name="T2" fmla="*/ 0 w 30"/>
              <a:gd name="T3" fmla="*/ 15 h 30"/>
              <a:gd name="T4" fmla="*/ 14 w 30"/>
              <a:gd name="T5" fmla="*/ 0 h 30"/>
              <a:gd name="T6" fmla="*/ 30 w 30"/>
              <a:gd name="T7" fmla="*/ 15 h 30"/>
              <a:gd name="T8" fmla="*/ 14 w 30"/>
              <a:gd name="T9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30">
                <a:moveTo>
                  <a:pt x="14" y="30"/>
                </a:moveTo>
                <a:cubicBezTo>
                  <a:pt x="6" y="30"/>
                  <a:pt x="0" y="24"/>
                  <a:pt x="0" y="15"/>
                </a:cubicBezTo>
                <a:cubicBezTo>
                  <a:pt x="0" y="7"/>
                  <a:pt x="6" y="0"/>
                  <a:pt x="14" y="0"/>
                </a:cubicBezTo>
                <a:cubicBezTo>
                  <a:pt x="23" y="0"/>
                  <a:pt x="30" y="7"/>
                  <a:pt x="30" y="15"/>
                </a:cubicBezTo>
                <a:cubicBezTo>
                  <a:pt x="30" y="23"/>
                  <a:pt x="23" y="30"/>
                  <a:pt x="14" y="30"/>
                </a:cubicBezTo>
                <a:close/>
              </a:path>
            </a:pathLst>
          </a:custGeom>
          <a:solidFill>
            <a:srgbClr val="FFFFFF"/>
          </a:solidFill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0850" name="Freeform 114"/>
          <p:cNvSpPr>
            <a:spLocks/>
          </p:cNvSpPr>
          <p:nvPr/>
        </p:nvSpPr>
        <p:spPr bwMode="auto">
          <a:xfrm>
            <a:off x="1462088" y="1911350"/>
            <a:ext cx="119062" cy="1588"/>
          </a:xfrm>
          <a:custGeom>
            <a:avLst/>
            <a:gdLst>
              <a:gd name="T0" fmla="*/ 0 w 75"/>
              <a:gd name="T1" fmla="*/ 75 w 75"/>
              <a:gd name="T2" fmla="*/ 0 w 7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75">
                <a:moveTo>
                  <a:pt x="0" y="0"/>
                </a:moveTo>
                <a:lnTo>
                  <a:pt x="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51" name="Line 115"/>
          <p:cNvSpPr>
            <a:spLocks noChangeShapeType="1"/>
          </p:cNvSpPr>
          <p:nvPr/>
        </p:nvSpPr>
        <p:spPr bwMode="auto">
          <a:xfrm>
            <a:off x="1462088" y="1911350"/>
            <a:ext cx="119062" cy="1588"/>
          </a:xfrm>
          <a:prstGeom prst="line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52" name="Rectangle 116"/>
          <p:cNvSpPr>
            <a:spLocks noChangeArrowheads="1"/>
          </p:cNvSpPr>
          <p:nvPr/>
        </p:nvSpPr>
        <p:spPr bwMode="auto">
          <a:xfrm>
            <a:off x="303213" y="1674813"/>
            <a:ext cx="1603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500853" name="Rectangle 117"/>
          <p:cNvSpPr>
            <a:spLocks noChangeArrowheads="1"/>
          </p:cNvSpPr>
          <p:nvPr/>
        </p:nvSpPr>
        <p:spPr bwMode="auto">
          <a:xfrm>
            <a:off x="325438" y="1936750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/>
          </a:p>
        </p:txBody>
      </p:sp>
      <p:sp>
        <p:nvSpPr>
          <p:cNvPr id="500854" name="Rectangle 118"/>
          <p:cNvSpPr>
            <a:spLocks noChangeArrowheads="1"/>
          </p:cNvSpPr>
          <p:nvPr/>
        </p:nvSpPr>
        <p:spPr bwMode="auto">
          <a:xfrm>
            <a:off x="325438" y="2767013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C</a:t>
            </a:r>
            <a:endParaRPr lang="en-US"/>
          </a:p>
        </p:txBody>
      </p:sp>
      <p:sp>
        <p:nvSpPr>
          <p:cNvPr id="500855" name="Rectangle 119"/>
          <p:cNvSpPr>
            <a:spLocks noChangeArrowheads="1"/>
          </p:cNvSpPr>
          <p:nvPr/>
        </p:nvSpPr>
        <p:spPr bwMode="auto">
          <a:xfrm>
            <a:off x="304800" y="32623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D</a:t>
            </a:r>
            <a:endParaRPr lang="en-US"/>
          </a:p>
        </p:txBody>
      </p:sp>
      <p:sp>
        <p:nvSpPr>
          <p:cNvPr id="500856" name="Rectangle 120"/>
          <p:cNvSpPr>
            <a:spLocks noChangeArrowheads="1"/>
          </p:cNvSpPr>
          <p:nvPr/>
        </p:nvSpPr>
        <p:spPr bwMode="auto">
          <a:xfrm>
            <a:off x="325438" y="3489325"/>
            <a:ext cx="138112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E</a:t>
            </a:r>
            <a:endParaRPr lang="en-US"/>
          </a:p>
        </p:txBody>
      </p:sp>
      <p:sp>
        <p:nvSpPr>
          <p:cNvPr id="500857" name="Rectangle 121"/>
          <p:cNvSpPr>
            <a:spLocks noChangeArrowheads="1"/>
          </p:cNvSpPr>
          <p:nvPr/>
        </p:nvSpPr>
        <p:spPr bwMode="auto">
          <a:xfrm>
            <a:off x="3309938" y="2671763"/>
            <a:ext cx="11588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F</a:t>
            </a:r>
            <a:endParaRPr lang="en-US"/>
          </a:p>
        </p:txBody>
      </p:sp>
      <p:sp>
        <p:nvSpPr>
          <p:cNvPr id="500858" name="Rectangle 122"/>
          <p:cNvSpPr>
            <a:spLocks noChangeArrowheads="1"/>
          </p:cNvSpPr>
          <p:nvPr/>
        </p:nvSpPr>
        <p:spPr bwMode="auto">
          <a:xfrm>
            <a:off x="1751013" y="3694113"/>
            <a:ext cx="2444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(a)</a:t>
            </a:r>
            <a:endParaRPr lang="en-US"/>
          </a:p>
        </p:txBody>
      </p:sp>
      <p:sp>
        <p:nvSpPr>
          <p:cNvPr id="500859" name="Oval 123"/>
          <p:cNvSpPr>
            <a:spLocks noChangeArrowheads="1"/>
          </p:cNvSpPr>
          <p:nvPr/>
        </p:nvSpPr>
        <p:spPr bwMode="auto">
          <a:xfrm>
            <a:off x="1546225" y="1876425"/>
            <a:ext cx="69850" cy="698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60" name="Oval 124"/>
          <p:cNvSpPr>
            <a:spLocks noChangeArrowheads="1"/>
          </p:cNvSpPr>
          <p:nvPr/>
        </p:nvSpPr>
        <p:spPr bwMode="auto">
          <a:xfrm>
            <a:off x="1450975" y="2582863"/>
            <a:ext cx="68263" cy="698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61" name="Oval 125"/>
          <p:cNvSpPr>
            <a:spLocks noChangeArrowheads="1"/>
          </p:cNvSpPr>
          <p:nvPr/>
        </p:nvSpPr>
        <p:spPr bwMode="auto">
          <a:xfrm>
            <a:off x="4303713" y="4584700"/>
            <a:ext cx="68262" cy="698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62" name="Oval 126"/>
          <p:cNvSpPr>
            <a:spLocks noChangeArrowheads="1"/>
          </p:cNvSpPr>
          <p:nvPr/>
        </p:nvSpPr>
        <p:spPr bwMode="auto">
          <a:xfrm>
            <a:off x="4306888" y="4021138"/>
            <a:ext cx="69850" cy="6985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0863" name="Rectangle 127"/>
          <p:cNvSpPr>
            <a:spLocks noChangeArrowheads="1"/>
          </p:cNvSpPr>
          <p:nvPr/>
        </p:nvSpPr>
        <p:spPr bwMode="auto">
          <a:xfrm>
            <a:off x="6030913" y="235585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/>
          </a:p>
        </p:txBody>
      </p:sp>
      <p:sp>
        <p:nvSpPr>
          <p:cNvPr id="500864" name="Rectangle 128"/>
          <p:cNvSpPr>
            <a:spLocks noChangeArrowheads="1"/>
          </p:cNvSpPr>
          <p:nvPr/>
        </p:nvSpPr>
        <p:spPr bwMode="auto">
          <a:xfrm>
            <a:off x="5553075" y="2971800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/>
          </a:p>
        </p:txBody>
      </p:sp>
      <p:sp>
        <p:nvSpPr>
          <p:cNvPr id="500865" name="Rectangle 129"/>
          <p:cNvSpPr>
            <a:spLocks noChangeArrowheads="1"/>
          </p:cNvSpPr>
          <p:nvPr/>
        </p:nvSpPr>
        <p:spPr bwMode="auto">
          <a:xfrm>
            <a:off x="4822825" y="260667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572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Verification - show that the final circuit designed implements the original specification</a:t>
            </a:r>
          </a:p>
          <a:p>
            <a:r>
              <a:rPr lang="en-US" sz="2800"/>
              <a:t>Simple specifications are:</a:t>
            </a:r>
          </a:p>
          <a:p>
            <a:pPr lvl="1"/>
            <a:r>
              <a:rPr lang="en-US" sz="2400"/>
              <a:t>truth tables</a:t>
            </a:r>
          </a:p>
          <a:p>
            <a:pPr lvl="1"/>
            <a:r>
              <a:rPr lang="en-US" sz="2400"/>
              <a:t>Boolean equations</a:t>
            </a:r>
          </a:p>
          <a:p>
            <a:pPr lvl="1"/>
            <a:r>
              <a:rPr lang="en-US" sz="2400"/>
              <a:t>HDL code</a:t>
            </a:r>
          </a:p>
          <a:p>
            <a:r>
              <a:rPr lang="en-US" sz="2800"/>
              <a:t>If the above result from </a:t>
            </a:r>
            <a:r>
              <a:rPr lang="en-US" sz="2800" u="sng"/>
              <a:t>formulation</a:t>
            </a:r>
            <a:r>
              <a:rPr lang="en-US" sz="2800"/>
              <a:t> and are not the </a:t>
            </a:r>
            <a:r>
              <a:rPr lang="en-US" sz="2800" u="sng"/>
              <a:t>original specification</a:t>
            </a:r>
            <a:r>
              <a:rPr lang="en-US" sz="2800"/>
              <a:t>, it is critical that the formulation process be flawless for the verification to be valid!</a:t>
            </a:r>
          </a:p>
        </p:txBody>
      </p:sp>
      <p:sp>
        <p:nvSpPr>
          <p:cNvPr id="47104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Verification</a:t>
            </a:r>
          </a:p>
        </p:txBody>
      </p:sp>
    </p:spTree>
    <p:extLst>
      <p:ext uri="{BB962C8B-B14F-4D97-AF65-F5344CB8AC3E}">
        <p14:creationId xmlns:p14="http://schemas.microsoft.com/office/powerpoint/2010/main" val="12615460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Verification Methods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Manual Logic Analysis</a:t>
            </a:r>
          </a:p>
          <a:p>
            <a:pPr lvl="1"/>
            <a:r>
              <a:rPr lang="en-US" sz="2000"/>
              <a:t>Find the truth table or Boolean equations for the final circuit</a:t>
            </a:r>
          </a:p>
          <a:p>
            <a:pPr lvl="1"/>
            <a:r>
              <a:rPr lang="en-US" sz="2000"/>
              <a:t>Compare the final circuit truth table with the specified truth table, or</a:t>
            </a:r>
          </a:p>
          <a:p>
            <a:pPr lvl="1"/>
            <a:r>
              <a:rPr lang="en-US" sz="2000"/>
              <a:t>Show that the Boolean equations for the final circuit are equal to the specified Boolean equations</a:t>
            </a:r>
          </a:p>
          <a:p>
            <a:r>
              <a:rPr lang="en-US" sz="2400"/>
              <a:t>Simulation</a:t>
            </a:r>
          </a:p>
          <a:p>
            <a:pPr lvl="1"/>
            <a:r>
              <a:rPr lang="en-US" sz="2000"/>
              <a:t>Simulate the final circuit (or its netlist, possibly written as an HDL) and the specified truth table, equations, or HDL description using test input values that fully validate correctness. </a:t>
            </a:r>
          </a:p>
          <a:p>
            <a:pPr lvl="1"/>
            <a:r>
              <a:rPr lang="en-US" sz="2000"/>
              <a:t>The obvious test for a combinational circuit is application of all possible “care” input combinations from the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44110044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CCCD8-27D2-4E28-9E25-3716027D7441}"/>
              </a:ext>
            </a:extLst>
          </p:cNvPr>
          <p:cNvSpPr/>
          <p:nvPr/>
        </p:nvSpPr>
        <p:spPr>
          <a:xfrm>
            <a:off x="1622835" y="2609086"/>
            <a:ext cx="66829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00ACEE"/>
                </a:solidFill>
                <a:latin typeface="Segoe UI Semibold" panose="020B0702040204020203" pitchFamily="34" charset="0"/>
              </a:rPr>
              <a:t>Combinational Logic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7419102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6" name="Rectangle 4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47025" cy="1020763"/>
          </a:xfrm>
        </p:spPr>
        <p:txBody>
          <a:bodyPr/>
          <a:lstStyle/>
          <a:p>
            <a:r>
              <a:rPr lang="en-US" sz="4000"/>
              <a:t>Verification Example: Simulation</a:t>
            </a:r>
          </a:p>
        </p:txBody>
      </p:sp>
      <p:sp>
        <p:nvSpPr>
          <p:cNvPr id="5150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Simulation procedure:</a:t>
            </a:r>
          </a:p>
          <a:p>
            <a:pPr lvl="1"/>
            <a:r>
              <a:rPr lang="en-US"/>
              <a:t>Use a schematic editor or text editor to enter a gate level representation of the final circuit</a:t>
            </a:r>
          </a:p>
          <a:p>
            <a:pPr lvl="1"/>
            <a:r>
              <a:rPr lang="en-US"/>
              <a:t>Use a waveform editor or text editor to enter  a test consisting of a sequence of input combinations to be applied to the circuit</a:t>
            </a:r>
          </a:p>
          <a:p>
            <a:pPr lvl="2"/>
            <a:r>
              <a:rPr lang="en-US"/>
              <a:t>This test should guarantee the correctness of the circuit if the simulated responses to it are correct</a:t>
            </a:r>
          </a:p>
          <a:p>
            <a:pPr lvl="2"/>
            <a:r>
              <a:rPr lang="en-US"/>
              <a:t>Short of applying all possible “care” input combinations, generation of such a test can be difficult</a:t>
            </a:r>
          </a:p>
        </p:txBody>
      </p:sp>
    </p:spTree>
    <p:extLst>
      <p:ext uri="{BB962C8B-B14F-4D97-AF65-F5344CB8AC3E}">
        <p14:creationId xmlns:p14="http://schemas.microsoft.com/office/powerpoint/2010/main" val="40330340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47025" cy="1020763"/>
          </a:xfrm>
        </p:spPr>
        <p:txBody>
          <a:bodyPr/>
          <a:lstStyle/>
          <a:p>
            <a:r>
              <a:rPr lang="en-US" sz="4000"/>
              <a:t>Verification Example: Simulation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314450"/>
            <a:ext cx="8426450" cy="5027613"/>
          </a:xfrm>
        </p:spPr>
        <p:txBody>
          <a:bodyPr/>
          <a:lstStyle/>
          <a:p>
            <a:r>
              <a:rPr lang="en-US" sz="2400"/>
              <a:t>Enter BCD-to-Excess-3 Code Converter Circuit Schematic</a:t>
            </a:r>
          </a:p>
        </p:txBody>
      </p:sp>
      <p:pic>
        <p:nvPicPr>
          <p:cNvPr id="516100" name="Picture 4" descr="sim_schematic_3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690688"/>
            <a:ext cx="5394325" cy="490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6835775" y="4325938"/>
            <a:ext cx="185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AOI symbol</a:t>
            </a:r>
            <a:br>
              <a:rPr lang="en-US" sz="2400"/>
            </a:br>
            <a:r>
              <a:rPr lang="en-US" sz="2400"/>
              <a:t>not available</a:t>
            </a:r>
          </a:p>
        </p:txBody>
      </p:sp>
      <p:sp>
        <p:nvSpPr>
          <p:cNvPr id="516102" name="Line 6"/>
          <p:cNvSpPr>
            <a:spLocks noChangeShapeType="1"/>
          </p:cNvSpPr>
          <p:nvPr/>
        </p:nvSpPr>
        <p:spPr bwMode="auto">
          <a:xfrm flipH="1">
            <a:off x="5791200" y="4557713"/>
            <a:ext cx="1074738" cy="420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0343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47025" cy="1020763"/>
          </a:xfrm>
        </p:spPr>
        <p:txBody>
          <a:bodyPr/>
          <a:lstStyle/>
          <a:p>
            <a:r>
              <a:rPr lang="en-US" sz="4000"/>
              <a:t>Verification Example: Simulation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314450"/>
            <a:ext cx="8658225" cy="5027613"/>
          </a:xfrm>
        </p:spPr>
        <p:txBody>
          <a:bodyPr/>
          <a:lstStyle/>
          <a:p>
            <a:r>
              <a:rPr lang="en-US" sz="2400"/>
              <a:t>Enter waveform that applies all possible input combinations: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Are all BCD input combinations present? (Low is a 0 and high is a one)</a:t>
            </a:r>
          </a:p>
        </p:txBody>
      </p:sp>
      <p:pic>
        <p:nvPicPr>
          <p:cNvPr id="517127" name="Picture 7" descr="fig_3-21_inpu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2038350"/>
            <a:ext cx="87153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15104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47025" cy="1020763"/>
          </a:xfrm>
        </p:spPr>
        <p:txBody>
          <a:bodyPr/>
          <a:lstStyle/>
          <a:p>
            <a:r>
              <a:rPr lang="en-US" sz="4000"/>
              <a:t>Verification Example: Simulation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6725" y="1314450"/>
            <a:ext cx="8658225" cy="5027613"/>
          </a:xfrm>
        </p:spPr>
        <p:txBody>
          <a:bodyPr/>
          <a:lstStyle/>
          <a:p>
            <a:r>
              <a:rPr lang="en-US" sz="2400"/>
              <a:t>Run the simulation  of the circuit for 120 ns</a:t>
            </a:r>
          </a:p>
          <a:p>
            <a:endParaRPr lang="en-US" sz="2400"/>
          </a:p>
          <a:p>
            <a:pPr>
              <a:buFont typeface="Wingdings" pitchFamily="2" charset="2"/>
              <a:buNone/>
            </a:pPr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1600"/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Do the simulation output combinations match the original truth table?</a:t>
            </a:r>
          </a:p>
        </p:txBody>
      </p:sp>
      <p:pic>
        <p:nvPicPr>
          <p:cNvPr id="518149" name="Picture 5" descr="fig_3-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724025"/>
            <a:ext cx="89058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5254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Functions and Functional Blocks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238" y="1212850"/>
            <a:ext cx="8039100" cy="5027613"/>
          </a:xfrm>
        </p:spPr>
        <p:txBody>
          <a:bodyPr/>
          <a:lstStyle/>
          <a:p>
            <a:r>
              <a:rPr lang="en-US" sz="2800"/>
              <a:t>The functions considered are those found to be very useful  in design </a:t>
            </a:r>
          </a:p>
          <a:p>
            <a:r>
              <a:rPr lang="en-US" sz="2800"/>
              <a:t>Corresponding to each of the functions is a combinational circuit implementation called a </a:t>
            </a:r>
            <a:r>
              <a:rPr lang="en-US" sz="2800" i="1"/>
              <a:t>functional block</a:t>
            </a:r>
            <a:r>
              <a:rPr lang="en-US" sz="2800"/>
              <a:t>.</a:t>
            </a:r>
          </a:p>
          <a:p>
            <a:r>
              <a:rPr lang="en-US" sz="2800"/>
              <a:t>In the past, functional blocks were packaged as small-scale-integrated (SSI), medium-scale integrated (MSI), and large-scale-integrated (LSI) circuits. </a:t>
            </a:r>
          </a:p>
          <a:p>
            <a:r>
              <a:rPr lang="en-US" sz="2800"/>
              <a:t>Today, they are often simply implemented within a very-large-scale-integrated (VLSI) circuit.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Rudimentary Logic Functions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Functions of a single variable X</a:t>
            </a:r>
          </a:p>
          <a:p>
            <a:r>
              <a:rPr lang="en-US" sz="2800"/>
              <a:t>Can be used on the</a:t>
            </a:r>
            <a:br>
              <a:rPr lang="en-US" sz="2800"/>
            </a:br>
            <a:r>
              <a:rPr lang="en-US" sz="2800"/>
              <a:t>inputs to functional</a:t>
            </a:r>
            <a:br>
              <a:rPr lang="en-US" sz="2800"/>
            </a:br>
            <a:r>
              <a:rPr lang="en-US" sz="2800"/>
              <a:t>blocks to implement</a:t>
            </a:r>
            <a:br>
              <a:rPr lang="en-US" sz="2800"/>
            </a:br>
            <a:r>
              <a:rPr lang="en-US" sz="2800"/>
              <a:t>other than the block’s</a:t>
            </a:r>
            <a:br>
              <a:rPr lang="en-US" sz="2800"/>
            </a:br>
            <a:r>
              <a:rPr lang="en-US" sz="2800"/>
              <a:t>intended function</a:t>
            </a:r>
          </a:p>
        </p:txBody>
      </p:sp>
      <p:pic>
        <p:nvPicPr>
          <p:cNvPr id="552964" name="Picture 4" descr="Fig_4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4375150"/>
            <a:ext cx="6335713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006" name="AutoShape 46"/>
          <p:cNvSpPr>
            <a:spLocks noChangeAspect="1" noChangeArrowheads="1" noTextEdit="1"/>
          </p:cNvSpPr>
          <p:nvPr/>
        </p:nvSpPr>
        <p:spPr bwMode="auto">
          <a:xfrm>
            <a:off x="4716463" y="1841500"/>
            <a:ext cx="3844925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08" name="Rectangle 48"/>
          <p:cNvSpPr>
            <a:spLocks noChangeArrowheads="1"/>
          </p:cNvSpPr>
          <p:nvPr/>
        </p:nvSpPr>
        <p:spPr bwMode="auto">
          <a:xfrm>
            <a:off x="5078413" y="1793875"/>
            <a:ext cx="18732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 u="none" baseline="0">
                <a:solidFill>
                  <a:srgbClr val="000000"/>
                </a:solidFill>
                <a:latin typeface="TimesTen" pitchFamily="18" charset="0"/>
              </a:rPr>
              <a:t>T</a:t>
            </a:r>
            <a:endParaRPr lang="en-US"/>
          </a:p>
        </p:txBody>
      </p:sp>
      <p:sp>
        <p:nvSpPr>
          <p:cNvPr id="553009" name="Rectangle 49"/>
          <p:cNvSpPr>
            <a:spLocks noChangeArrowheads="1"/>
          </p:cNvSpPr>
          <p:nvPr/>
        </p:nvSpPr>
        <p:spPr bwMode="auto">
          <a:xfrm>
            <a:off x="5230813" y="1793875"/>
            <a:ext cx="2333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 u="none" baseline="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553010" name="Rectangle 50"/>
          <p:cNvSpPr>
            <a:spLocks noChangeArrowheads="1"/>
          </p:cNvSpPr>
          <p:nvPr/>
        </p:nvSpPr>
        <p:spPr bwMode="auto">
          <a:xfrm>
            <a:off x="5435600" y="1793875"/>
            <a:ext cx="10318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 u="none" baseline="0">
                <a:solidFill>
                  <a:srgbClr val="000000"/>
                </a:solidFill>
                <a:latin typeface="TimesTen" pitchFamily="18" charset="0"/>
              </a:rPr>
              <a:t>BLE 4-1</a:t>
            </a:r>
            <a:endParaRPr lang="en-US"/>
          </a:p>
        </p:txBody>
      </p:sp>
      <p:sp>
        <p:nvSpPr>
          <p:cNvPr id="553011" name="Rectangle 51"/>
          <p:cNvSpPr>
            <a:spLocks noChangeArrowheads="1"/>
          </p:cNvSpPr>
          <p:nvPr/>
        </p:nvSpPr>
        <p:spPr bwMode="auto">
          <a:xfrm>
            <a:off x="5078413" y="2124075"/>
            <a:ext cx="15160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 u="none" baseline="0">
                <a:solidFill>
                  <a:srgbClr val="000000"/>
                </a:solidFill>
                <a:latin typeface="TimesTen" pitchFamily="18" charset="0"/>
              </a:rPr>
              <a:t>Functions of</a:t>
            </a:r>
            <a:endParaRPr lang="en-US"/>
          </a:p>
        </p:txBody>
      </p:sp>
      <p:sp>
        <p:nvSpPr>
          <p:cNvPr id="553012" name="Rectangle 52"/>
          <p:cNvSpPr>
            <a:spLocks noChangeArrowheads="1"/>
          </p:cNvSpPr>
          <p:nvPr/>
        </p:nvSpPr>
        <p:spPr bwMode="auto">
          <a:xfrm>
            <a:off x="6780213" y="2124075"/>
            <a:ext cx="5270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 u="none" baseline="0">
                <a:solidFill>
                  <a:srgbClr val="000000"/>
                </a:solidFill>
                <a:latin typeface="TimesTen" pitchFamily="18" charset="0"/>
              </a:rPr>
              <a:t>One</a:t>
            </a:r>
            <a:endParaRPr lang="en-US"/>
          </a:p>
        </p:txBody>
      </p:sp>
      <p:sp>
        <p:nvSpPr>
          <p:cNvPr id="553013" name="Rectangle 53"/>
          <p:cNvSpPr>
            <a:spLocks noChangeArrowheads="1"/>
          </p:cNvSpPr>
          <p:nvPr/>
        </p:nvSpPr>
        <p:spPr bwMode="auto">
          <a:xfrm>
            <a:off x="7442200" y="2124075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 u="none" baseline="0">
                <a:solidFill>
                  <a:srgbClr val="000000"/>
                </a:solidFill>
                <a:latin typeface="TimesTen" pitchFamily="18" charset="0"/>
              </a:rPr>
              <a:t>V</a:t>
            </a:r>
            <a:endParaRPr lang="en-US"/>
          </a:p>
        </p:txBody>
      </p:sp>
      <p:sp>
        <p:nvSpPr>
          <p:cNvPr id="553014" name="Rectangle 54"/>
          <p:cNvSpPr>
            <a:spLocks noChangeArrowheads="1"/>
          </p:cNvSpPr>
          <p:nvPr/>
        </p:nvSpPr>
        <p:spPr bwMode="auto">
          <a:xfrm>
            <a:off x="7612063" y="2124075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 u="none" baseline="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/>
          </a:p>
        </p:txBody>
      </p:sp>
      <p:sp>
        <p:nvSpPr>
          <p:cNvPr id="553015" name="Rectangle 55"/>
          <p:cNvSpPr>
            <a:spLocks noChangeArrowheads="1"/>
          </p:cNvSpPr>
          <p:nvPr/>
        </p:nvSpPr>
        <p:spPr bwMode="auto">
          <a:xfrm>
            <a:off x="7743825" y="2124075"/>
            <a:ext cx="32543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 u="none" baseline="0">
                <a:solidFill>
                  <a:srgbClr val="000000"/>
                </a:solidFill>
                <a:latin typeface="TimesTen" pitchFamily="18" charset="0"/>
              </a:rPr>
              <a:t>ria</a:t>
            </a:r>
            <a:endParaRPr lang="en-US"/>
          </a:p>
        </p:txBody>
      </p:sp>
      <p:sp>
        <p:nvSpPr>
          <p:cNvPr id="553016" name="Rectangle 56"/>
          <p:cNvSpPr>
            <a:spLocks noChangeArrowheads="1"/>
          </p:cNvSpPr>
          <p:nvPr/>
        </p:nvSpPr>
        <p:spPr bwMode="auto">
          <a:xfrm>
            <a:off x="8094663" y="2124075"/>
            <a:ext cx="1555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 u="none" baseline="0">
                <a:solidFill>
                  <a:srgbClr val="000000"/>
                </a:solidFill>
                <a:latin typeface="TimesTen" pitchFamily="18" charset="0"/>
              </a:rPr>
              <a:t>b</a:t>
            </a:r>
            <a:endParaRPr lang="en-US"/>
          </a:p>
        </p:txBody>
      </p:sp>
      <p:sp>
        <p:nvSpPr>
          <p:cNvPr id="553017" name="Rectangle 57"/>
          <p:cNvSpPr>
            <a:spLocks noChangeArrowheads="1"/>
          </p:cNvSpPr>
          <p:nvPr/>
        </p:nvSpPr>
        <p:spPr bwMode="auto">
          <a:xfrm>
            <a:off x="8267700" y="2124075"/>
            <a:ext cx="2174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b="1" u="none" baseline="0">
                <a:solidFill>
                  <a:srgbClr val="000000"/>
                </a:solidFill>
                <a:latin typeface="TimesTen" pitchFamily="18" charset="0"/>
              </a:rPr>
              <a:t>le</a:t>
            </a:r>
            <a:endParaRPr lang="en-US"/>
          </a:p>
        </p:txBody>
      </p:sp>
      <p:sp>
        <p:nvSpPr>
          <p:cNvPr id="553018" name="Rectangle 58"/>
          <p:cNvSpPr>
            <a:spLocks noChangeArrowheads="1"/>
          </p:cNvSpPr>
          <p:nvPr/>
        </p:nvSpPr>
        <p:spPr bwMode="auto">
          <a:xfrm>
            <a:off x="5049838" y="2740025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Helvetica" pitchFamily="34" charset="0"/>
              </a:rPr>
              <a:t>X</a:t>
            </a:r>
            <a:endParaRPr lang="en-US"/>
          </a:p>
        </p:txBody>
      </p:sp>
      <p:sp>
        <p:nvSpPr>
          <p:cNvPr id="553019" name="Rectangle 59"/>
          <p:cNvSpPr>
            <a:spLocks noChangeArrowheads="1"/>
          </p:cNvSpPr>
          <p:nvPr/>
        </p:nvSpPr>
        <p:spPr bwMode="auto">
          <a:xfrm>
            <a:off x="5605463" y="27400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Helvetica" pitchFamily="34" charset="0"/>
              </a:rPr>
              <a:t>F</a:t>
            </a:r>
            <a:endParaRPr lang="en-US"/>
          </a:p>
        </p:txBody>
      </p:sp>
      <p:sp>
        <p:nvSpPr>
          <p:cNvPr id="553020" name="Rectangle 60"/>
          <p:cNvSpPr>
            <a:spLocks noChangeArrowheads="1"/>
          </p:cNvSpPr>
          <p:nvPr/>
        </p:nvSpPr>
        <p:spPr bwMode="auto">
          <a:xfrm>
            <a:off x="5761038" y="2740025"/>
            <a:ext cx="428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Helvetica" pitchFamily="34" charset="0"/>
              </a:rPr>
              <a:t> = 0</a:t>
            </a:r>
            <a:endParaRPr lang="en-US"/>
          </a:p>
        </p:txBody>
      </p:sp>
      <p:sp>
        <p:nvSpPr>
          <p:cNvPr id="553021" name="Rectangle 61"/>
          <p:cNvSpPr>
            <a:spLocks noChangeArrowheads="1"/>
          </p:cNvSpPr>
          <p:nvPr/>
        </p:nvSpPr>
        <p:spPr bwMode="auto">
          <a:xfrm>
            <a:off x="6332538" y="27400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Helvetica" pitchFamily="34" charset="0"/>
              </a:rPr>
              <a:t>F</a:t>
            </a:r>
            <a:endParaRPr lang="en-US"/>
          </a:p>
        </p:txBody>
      </p:sp>
      <p:sp>
        <p:nvSpPr>
          <p:cNvPr id="553022" name="Rectangle 62"/>
          <p:cNvSpPr>
            <a:spLocks noChangeArrowheads="1"/>
          </p:cNvSpPr>
          <p:nvPr/>
        </p:nvSpPr>
        <p:spPr bwMode="auto">
          <a:xfrm>
            <a:off x="6488113" y="2740025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Helvetica" pitchFamily="34" charset="0"/>
              </a:rPr>
              <a:t> = X</a:t>
            </a:r>
            <a:endParaRPr lang="en-US"/>
          </a:p>
        </p:txBody>
      </p:sp>
      <p:sp>
        <p:nvSpPr>
          <p:cNvPr id="553023" name="Rectangle 63"/>
          <p:cNvSpPr>
            <a:spLocks noChangeArrowheads="1"/>
          </p:cNvSpPr>
          <p:nvPr/>
        </p:nvSpPr>
        <p:spPr bwMode="auto">
          <a:xfrm>
            <a:off x="7035800" y="274002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Helvetica" pitchFamily="34" charset="0"/>
              </a:rPr>
              <a:t>F</a:t>
            </a:r>
            <a:endParaRPr lang="en-US"/>
          </a:p>
        </p:txBody>
      </p:sp>
      <p:sp>
        <p:nvSpPr>
          <p:cNvPr id="553024" name="Rectangle 64"/>
          <p:cNvSpPr>
            <a:spLocks noChangeArrowheads="1"/>
          </p:cNvSpPr>
          <p:nvPr/>
        </p:nvSpPr>
        <p:spPr bwMode="auto">
          <a:xfrm>
            <a:off x="7189788" y="2740025"/>
            <a:ext cx="217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Helvetica" pitchFamily="34" charset="0"/>
              </a:rPr>
              <a:t> =</a:t>
            </a:r>
            <a:endParaRPr lang="en-US"/>
          </a:p>
        </p:txBody>
      </p:sp>
      <p:sp>
        <p:nvSpPr>
          <p:cNvPr id="553025" name="Rectangle 65"/>
          <p:cNvSpPr>
            <a:spLocks noChangeArrowheads="1"/>
          </p:cNvSpPr>
          <p:nvPr/>
        </p:nvSpPr>
        <p:spPr bwMode="auto">
          <a:xfrm>
            <a:off x="7837488" y="2740025"/>
            <a:ext cx="584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Helvetica" pitchFamily="34" charset="0"/>
              </a:rPr>
              <a:t>F = 1</a:t>
            </a:r>
            <a:endParaRPr lang="en-US"/>
          </a:p>
        </p:txBody>
      </p:sp>
      <p:sp>
        <p:nvSpPr>
          <p:cNvPr id="553026" name="Rectangle 66"/>
          <p:cNvSpPr>
            <a:spLocks noChangeArrowheads="1"/>
          </p:cNvSpPr>
          <p:nvPr/>
        </p:nvSpPr>
        <p:spPr bwMode="auto">
          <a:xfrm>
            <a:off x="5067300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u="none" baseline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553027" name="Rectangle 67"/>
          <p:cNvSpPr>
            <a:spLocks noChangeArrowheads="1"/>
          </p:cNvSpPr>
          <p:nvPr/>
        </p:nvSpPr>
        <p:spPr bwMode="auto">
          <a:xfrm>
            <a:off x="5067300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u="none" baseline="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553028" name="Rectangle 68"/>
          <p:cNvSpPr>
            <a:spLocks noChangeArrowheads="1"/>
          </p:cNvSpPr>
          <p:nvPr/>
        </p:nvSpPr>
        <p:spPr bwMode="auto">
          <a:xfrm>
            <a:off x="5838825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u="none" baseline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553029" name="Rectangle 69"/>
          <p:cNvSpPr>
            <a:spLocks noChangeArrowheads="1"/>
          </p:cNvSpPr>
          <p:nvPr/>
        </p:nvSpPr>
        <p:spPr bwMode="auto">
          <a:xfrm>
            <a:off x="5838825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u="none" baseline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553030" name="Rectangle 70"/>
          <p:cNvSpPr>
            <a:spLocks noChangeArrowheads="1"/>
          </p:cNvSpPr>
          <p:nvPr/>
        </p:nvSpPr>
        <p:spPr bwMode="auto">
          <a:xfrm>
            <a:off x="6580188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u="none" baseline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553031" name="Rectangle 71"/>
          <p:cNvSpPr>
            <a:spLocks noChangeArrowheads="1"/>
          </p:cNvSpPr>
          <p:nvPr/>
        </p:nvSpPr>
        <p:spPr bwMode="auto">
          <a:xfrm>
            <a:off x="6580188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u="none" baseline="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553032" name="Rectangle 72"/>
          <p:cNvSpPr>
            <a:spLocks noChangeArrowheads="1"/>
          </p:cNvSpPr>
          <p:nvPr/>
        </p:nvSpPr>
        <p:spPr bwMode="auto">
          <a:xfrm>
            <a:off x="7366000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u="none" baseline="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553033" name="Rectangle 73"/>
          <p:cNvSpPr>
            <a:spLocks noChangeArrowheads="1"/>
          </p:cNvSpPr>
          <p:nvPr/>
        </p:nvSpPr>
        <p:spPr bwMode="auto">
          <a:xfrm>
            <a:off x="7366000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u="none" baseline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/>
          </a:p>
        </p:txBody>
      </p:sp>
      <p:sp>
        <p:nvSpPr>
          <p:cNvPr id="553034" name="Rectangle 74"/>
          <p:cNvSpPr>
            <a:spLocks noChangeArrowheads="1"/>
          </p:cNvSpPr>
          <p:nvPr/>
        </p:nvSpPr>
        <p:spPr bwMode="auto">
          <a:xfrm>
            <a:off x="8129588" y="33845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u="none" baseline="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553035" name="Rectangle 75"/>
          <p:cNvSpPr>
            <a:spLocks noChangeArrowheads="1"/>
          </p:cNvSpPr>
          <p:nvPr/>
        </p:nvSpPr>
        <p:spPr bwMode="auto">
          <a:xfrm>
            <a:off x="8129588" y="3714750"/>
            <a:ext cx="139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200" u="none" baseline="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/>
          </a:p>
        </p:txBody>
      </p:sp>
      <p:sp>
        <p:nvSpPr>
          <p:cNvPr id="553036" name="Rectangle 76"/>
          <p:cNvSpPr>
            <a:spLocks noChangeArrowheads="1"/>
          </p:cNvSpPr>
          <p:nvPr/>
        </p:nvSpPr>
        <p:spPr bwMode="auto">
          <a:xfrm>
            <a:off x="4718050" y="2593975"/>
            <a:ext cx="3836988" cy="30163"/>
          </a:xfrm>
          <a:prstGeom prst="rect">
            <a:avLst/>
          </a:prstGeom>
          <a:solidFill>
            <a:srgbClr val="2CB0C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37" name="Rectangle 77"/>
          <p:cNvSpPr>
            <a:spLocks noChangeArrowheads="1"/>
          </p:cNvSpPr>
          <p:nvPr/>
        </p:nvSpPr>
        <p:spPr bwMode="auto">
          <a:xfrm>
            <a:off x="4718050" y="3182938"/>
            <a:ext cx="3836988" cy="15875"/>
          </a:xfrm>
          <a:prstGeom prst="rect">
            <a:avLst/>
          </a:prstGeom>
          <a:solidFill>
            <a:srgbClr val="2CB0C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38" name="Rectangle 78"/>
          <p:cNvSpPr>
            <a:spLocks noChangeArrowheads="1"/>
          </p:cNvSpPr>
          <p:nvPr/>
        </p:nvSpPr>
        <p:spPr bwMode="auto">
          <a:xfrm>
            <a:off x="4718050" y="4222750"/>
            <a:ext cx="3836988" cy="33338"/>
          </a:xfrm>
          <a:prstGeom prst="rect">
            <a:avLst/>
          </a:prstGeom>
          <a:solidFill>
            <a:srgbClr val="2CB0C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039" name="Rectangle 79"/>
          <p:cNvSpPr>
            <a:spLocks noChangeArrowheads="1"/>
          </p:cNvSpPr>
          <p:nvPr/>
        </p:nvSpPr>
        <p:spPr bwMode="auto">
          <a:xfrm>
            <a:off x="4735513" y="1855788"/>
            <a:ext cx="193675" cy="30162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0" name="Rectangle 80"/>
          <p:cNvSpPr>
            <a:spLocks noChangeArrowheads="1"/>
          </p:cNvSpPr>
          <p:nvPr/>
        </p:nvSpPr>
        <p:spPr bwMode="auto">
          <a:xfrm>
            <a:off x="4900613" y="1870075"/>
            <a:ext cx="28575" cy="195263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1" name="Rectangle 81"/>
          <p:cNvSpPr>
            <a:spLocks noChangeArrowheads="1"/>
          </p:cNvSpPr>
          <p:nvPr/>
        </p:nvSpPr>
        <p:spPr bwMode="auto">
          <a:xfrm>
            <a:off x="4721225" y="2036763"/>
            <a:ext cx="193675" cy="28575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2" name="Rectangle 82"/>
          <p:cNvSpPr>
            <a:spLocks noChangeArrowheads="1"/>
          </p:cNvSpPr>
          <p:nvPr/>
        </p:nvSpPr>
        <p:spPr bwMode="auto">
          <a:xfrm>
            <a:off x="4721225" y="1855788"/>
            <a:ext cx="28575" cy="193675"/>
          </a:xfrm>
          <a:prstGeom prst="rect">
            <a:avLst/>
          </a:prstGeom>
          <a:solidFill>
            <a:srgbClr val="2CB0C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3" name="Rectangle 83"/>
          <p:cNvSpPr>
            <a:spLocks noChangeArrowheads="1"/>
          </p:cNvSpPr>
          <p:nvPr/>
        </p:nvSpPr>
        <p:spPr bwMode="auto">
          <a:xfrm>
            <a:off x="7562850" y="274002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Helvetica" pitchFamily="34" charset="0"/>
              </a:rPr>
              <a:t>X</a:t>
            </a:r>
            <a:endParaRPr lang="en-US"/>
          </a:p>
        </p:txBody>
      </p:sp>
      <p:sp>
        <p:nvSpPr>
          <p:cNvPr id="553044" name="Rectangle 84"/>
          <p:cNvSpPr>
            <a:spLocks noChangeArrowheads="1"/>
          </p:cNvSpPr>
          <p:nvPr/>
        </p:nvSpPr>
        <p:spPr bwMode="auto">
          <a:xfrm>
            <a:off x="7591425" y="2736850"/>
            <a:ext cx="7938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5" name="Rectangle 85"/>
          <p:cNvSpPr>
            <a:spLocks noChangeArrowheads="1"/>
          </p:cNvSpPr>
          <p:nvPr/>
        </p:nvSpPr>
        <p:spPr bwMode="auto">
          <a:xfrm>
            <a:off x="7599363" y="2736850"/>
            <a:ext cx="104775" cy="17463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0"/>
            <a:ext cx="8223250" cy="1020763"/>
          </a:xfrm>
        </p:spPr>
        <p:txBody>
          <a:bodyPr/>
          <a:lstStyle/>
          <a:p>
            <a:r>
              <a:rPr lang="en-US" sz="4000"/>
              <a:t>Multiple-bit Rudimentary Functions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316038"/>
            <a:ext cx="8178800" cy="5027612"/>
          </a:xfrm>
        </p:spPr>
        <p:txBody>
          <a:bodyPr/>
          <a:lstStyle/>
          <a:p>
            <a:r>
              <a:rPr lang="en-US"/>
              <a:t>Multi-bit Examples: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2000"/>
              <a:t>A wide line is used to represent</a:t>
            </a:r>
            <a:br>
              <a:rPr lang="en-US" sz="2000"/>
            </a:br>
            <a:r>
              <a:rPr lang="en-US" sz="2000"/>
              <a:t>a </a:t>
            </a:r>
            <a:r>
              <a:rPr lang="en-US" sz="2000" i="1"/>
              <a:t>bus</a:t>
            </a:r>
            <a:r>
              <a:rPr lang="en-US" sz="2000"/>
              <a:t> which is a vector signal</a:t>
            </a:r>
          </a:p>
          <a:p>
            <a:r>
              <a:rPr lang="en-US" sz="2000"/>
              <a:t> In (b) of the example, F = (F</a:t>
            </a:r>
            <a:r>
              <a:rPr lang="en-US" sz="2000" baseline="-20000"/>
              <a:t>3</a:t>
            </a:r>
            <a:r>
              <a:rPr lang="en-US" sz="2000"/>
              <a:t>, F</a:t>
            </a:r>
            <a:r>
              <a:rPr lang="en-US" sz="2000" baseline="-20000"/>
              <a:t>2</a:t>
            </a:r>
            <a:r>
              <a:rPr lang="en-US" sz="2000"/>
              <a:t>, F</a:t>
            </a:r>
            <a:r>
              <a:rPr lang="en-US" sz="2000" baseline="-20000"/>
              <a:t>1</a:t>
            </a:r>
            <a:r>
              <a:rPr lang="en-US" sz="2000"/>
              <a:t>, F</a:t>
            </a:r>
            <a:r>
              <a:rPr lang="en-US" sz="2000" baseline="-20000"/>
              <a:t>0</a:t>
            </a:r>
            <a:r>
              <a:rPr lang="en-US" sz="2000"/>
              <a:t>) is a bus.</a:t>
            </a:r>
          </a:p>
          <a:p>
            <a:r>
              <a:rPr lang="en-US" sz="2000"/>
              <a:t>The bus can be split into </a:t>
            </a:r>
            <a:r>
              <a:rPr lang="en-US" sz="2000" u="sng"/>
              <a:t>individual bits</a:t>
            </a:r>
            <a:r>
              <a:rPr lang="en-US" sz="2000"/>
              <a:t> as shown in (b)</a:t>
            </a:r>
          </a:p>
          <a:p>
            <a:r>
              <a:rPr lang="en-US" sz="2000" u="sng"/>
              <a:t>Sets of bits</a:t>
            </a:r>
            <a:r>
              <a:rPr lang="en-US" sz="2000"/>
              <a:t> can be split from the bus as shown in (c)</a:t>
            </a:r>
            <a:br>
              <a:rPr lang="en-US" sz="2000"/>
            </a:br>
            <a:r>
              <a:rPr lang="en-US" sz="2000"/>
              <a:t>for bits 2 and 1 of F. </a:t>
            </a:r>
          </a:p>
          <a:p>
            <a:r>
              <a:rPr lang="en-US" sz="2000"/>
              <a:t>The sets of bits need not be continuous as shown in (d) for bits 3, 1, and 0 of F.</a:t>
            </a:r>
            <a:endParaRPr lang="en-US" sz="2800"/>
          </a:p>
        </p:txBody>
      </p:sp>
      <p:sp>
        <p:nvSpPr>
          <p:cNvPr id="554011" name="Line 27"/>
          <p:cNvSpPr>
            <a:spLocks noChangeShapeType="1"/>
          </p:cNvSpPr>
          <p:nvPr/>
        </p:nvSpPr>
        <p:spPr bwMode="auto">
          <a:xfrm>
            <a:off x="2563813" y="3294063"/>
            <a:ext cx="165100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42" name="Rectangle 58"/>
          <p:cNvSpPr>
            <a:spLocks noChangeArrowheads="1"/>
          </p:cNvSpPr>
          <p:nvPr/>
        </p:nvSpPr>
        <p:spPr bwMode="auto">
          <a:xfrm>
            <a:off x="6677025" y="3719513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F</a:t>
            </a:r>
            <a:endParaRPr lang="en-US" sz="4000" b="1" u="none" baseline="0"/>
          </a:p>
        </p:txBody>
      </p:sp>
      <p:sp>
        <p:nvSpPr>
          <p:cNvPr id="554044" name="Rectangle 60"/>
          <p:cNvSpPr>
            <a:spLocks noChangeArrowheads="1"/>
          </p:cNvSpPr>
          <p:nvPr/>
        </p:nvSpPr>
        <p:spPr bwMode="auto">
          <a:xfrm>
            <a:off x="6819900" y="4016375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TimesTen" pitchFamily="18" charset="0"/>
              </a:rPr>
              <a:t>(d)</a:t>
            </a:r>
            <a:endParaRPr lang="en-US" sz="4000" u="none" baseline="0"/>
          </a:p>
        </p:txBody>
      </p:sp>
      <p:sp>
        <p:nvSpPr>
          <p:cNvPr id="553989" name="Line 5"/>
          <p:cNvSpPr>
            <a:spLocks noChangeShapeType="1"/>
          </p:cNvSpPr>
          <p:nvPr/>
        </p:nvSpPr>
        <p:spPr bwMode="auto">
          <a:xfrm>
            <a:off x="919163" y="2009775"/>
            <a:ext cx="1082675" cy="1588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90" name="Rectangle 6"/>
          <p:cNvSpPr>
            <a:spLocks noChangeArrowheads="1"/>
          </p:cNvSpPr>
          <p:nvPr/>
        </p:nvSpPr>
        <p:spPr bwMode="auto">
          <a:xfrm>
            <a:off x="730250" y="25717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4000" b="1" u="none" baseline="0"/>
          </a:p>
        </p:txBody>
      </p: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2066925" y="18827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F</a:t>
            </a:r>
            <a:endParaRPr lang="en-US" sz="4000" b="1" u="none" baseline="0"/>
          </a:p>
        </p:txBody>
      </p:sp>
      <p:sp>
        <p:nvSpPr>
          <p:cNvPr id="553992" name="Rectangle 8"/>
          <p:cNvSpPr>
            <a:spLocks noChangeArrowheads="1"/>
          </p:cNvSpPr>
          <p:nvPr/>
        </p:nvSpPr>
        <p:spPr bwMode="auto">
          <a:xfrm>
            <a:off x="2190750" y="1984375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b="1" u="none" baseline="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sz="4000" b="1" u="none" baseline="0"/>
          </a:p>
        </p:txBody>
      </p:sp>
      <p:sp>
        <p:nvSpPr>
          <p:cNvPr id="553993" name="Line 9"/>
          <p:cNvSpPr>
            <a:spLocks noChangeShapeType="1"/>
          </p:cNvSpPr>
          <p:nvPr/>
        </p:nvSpPr>
        <p:spPr bwMode="auto">
          <a:xfrm>
            <a:off x="919163" y="2379663"/>
            <a:ext cx="1082675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94" name="Rectangle 10"/>
          <p:cNvSpPr>
            <a:spLocks noChangeArrowheads="1"/>
          </p:cNvSpPr>
          <p:nvPr/>
        </p:nvSpPr>
        <p:spPr bwMode="auto">
          <a:xfrm>
            <a:off x="731838" y="220345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4000" b="1" u="none" baseline="0"/>
          </a:p>
        </p:txBody>
      </p:sp>
      <p:sp>
        <p:nvSpPr>
          <p:cNvPr id="553995" name="Rectangle 11"/>
          <p:cNvSpPr>
            <a:spLocks noChangeArrowheads="1"/>
          </p:cNvSpPr>
          <p:nvPr/>
        </p:nvSpPr>
        <p:spPr bwMode="auto">
          <a:xfrm>
            <a:off x="2066925" y="2239963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F</a:t>
            </a:r>
            <a:endParaRPr lang="en-US" sz="4000" b="1" u="none" baseline="0"/>
          </a:p>
        </p:txBody>
      </p:sp>
      <p:sp>
        <p:nvSpPr>
          <p:cNvPr id="553996" name="Rectangle 12"/>
          <p:cNvSpPr>
            <a:spLocks noChangeArrowheads="1"/>
          </p:cNvSpPr>
          <p:nvPr/>
        </p:nvSpPr>
        <p:spPr bwMode="auto">
          <a:xfrm>
            <a:off x="2190750" y="2341563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b="1" u="none" baseline="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sz="4000" b="1" u="none" baseline="0"/>
          </a:p>
        </p:txBody>
      </p:sp>
      <p:sp>
        <p:nvSpPr>
          <p:cNvPr id="553997" name="Line 13"/>
          <p:cNvSpPr>
            <a:spLocks noChangeShapeType="1"/>
          </p:cNvSpPr>
          <p:nvPr/>
        </p:nvSpPr>
        <p:spPr bwMode="auto">
          <a:xfrm>
            <a:off x="919163" y="2744788"/>
            <a:ext cx="1082675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999" name="Rectangle 15"/>
          <p:cNvSpPr>
            <a:spLocks noChangeArrowheads="1"/>
          </p:cNvSpPr>
          <p:nvPr/>
        </p:nvSpPr>
        <p:spPr bwMode="auto">
          <a:xfrm>
            <a:off x="2066925" y="26035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F</a:t>
            </a:r>
            <a:endParaRPr lang="en-US" sz="4000" b="1" u="none" baseline="0"/>
          </a:p>
        </p:txBody>
      </p:sp>
      <p:sp>
        <p:nvSpPr>
          <p:cNvPr id="554000" name="Rectangle 16"/>
          <p:cNvSpPr>
            <a:spLocks noChangeArrowheads="1"/>
          </p:cNvSpPr>
          <p:nvPr/>
        </p:nvSpPr>
        <p:spPr bwMode="auto">
          <a:xfrm>
            <a:off x="2190750" y="270668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b="1" u="none" baseline="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4000" b="1" u="none" baseline="0"/>
          </a:p>
        </p:txBody>
      </p:sp>
      <p:sp>
        <p:nvSpPr>
          <p:cNvPr id="554001" name="Line 17"/>
          <p:cNvSpPr>
            <a:spLocks noChangeShapeType="1"/>
          </p:cNvSpPr>
          <p:nvPr/>
        </p:nvSpPr>
        <p:spPr bwMode="auto">
          <a:xfrm>
            <a:off x="919163" y="3094038"/>
            <a:ext cx="1069975" cy="1587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02" name="Rectangle 18"/>
          <p:cNvSpPr>
            <a:spLocks noChangeArrowheads="1"/>
          </p:cNvSpPr>
          <p:nvPr/>
        </p:nvSpPr>
        <p:spPr bwMode="auto">
          <a:xfrm>
            <a:off x="688975" y="2917825"/>
            <a:ext cx="211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4000" b="1" u="none" baseline="0"/>
          </a:p>
        </p:txBody>
      </p:sp>
      <p:sp>
        <p:nvSpPr>
          <p:cNvPr id="554003" name="Line 19"/>
          <p:cNvSpPr>
            <a:spLocks noChangeShapeType="1"/>
          </p:cNvSpPr>
          <p:nvPr/>
        </p:nvSpPr>
        <p:spPr bwMode="auto">
          <a:xfrm>
            <a:off x="712788" y="2928938"/>
            <a:ext cx="161925" cy="1587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04" name="Rectangle 20"/>
          <p:cNvSpPr>
            <a:spLocks noChangeArrowheads="1"/>
          </p:cNvSpPr>
          <p:nvPr/>
        </p:nvSpPr>
        <p:spPr bwMode="auto">
          <a:xfrm>
            <a:off x="2066925" y="2954338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F</a:t>
            </a:r>
            <a:endParaRPr lang="en-US" sz="4000" b="1" u="none" baseline="0"/>
          </a:p>
        </p:txBody>
      </p:sp>
      <p:sp>
        <p:nvSpPr>
          <p:cNvPr id="554005" name="Rectangle 21"/>
          <p:cNvSpPr>
            <a:spLocks noChangeArrowheads="1"/>
          </p:cNvSpPr>
          <p:nvPr/>
        </p:nvSpPr>
        <p:spPr bwMode="auto">
          <a:xfrm>
            <a:off x="2190750" y="3055938"/>
            <a:ext cx="952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b="1" u="none" baseline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4000" b="1" u="none" baseline="0"/>
          </a:p>
        </p:txBody>
      </p:sp>
      <p:sp>
        <p:nvSpPr>
          <p:cNvPr id="554006" name="Rectangle 22"/>
          <p:cNvSpPr>
            <a:spLocks noChangeArrowheads="1"/>
          </p:cNvSpPr>
          <p:nvPr/>
        </p:nvSpPr>
        <p:spPr bwMode="auto">
          <a:xfrm>
            <a:off x="1352550" y="3300413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TimesTen" pitchFamily="18" charset="0"/>
              </a:rPr>
              <a:t>(a)</a:t>
            </a:r>
            <a:endParaRPr lang="en-US" sz="4000" u="none" baseline="0"/>
          </a:p>
        </p:txBody>
      </p:sp>
      <p:sp>
        <p:nvSpPr>
          <p:cNvPr id="554007" name="Rectangle 23"/>
          <p:cNvSpPr>
            <a:spLocks noChangeArrowheads="1"/>
          </p:cNvSpPr>
          <p:nvPr/>
        </p:nvSpPr>
        <p:spPr bwMode="auto">
          <a:xfrm>
            <a:off x="2582863" y="2578100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4000" b="1" u="none" baseline="0"/>
          </a:p>
        </p:txBody>
      </p:sp>
      <p:sp>
        <p:nvSpPr>
          <p:cNvPr id="554008" name="Rectangle 24"/>
          <p:cNvSpPr>
            <a:spLocks noChangeArrowheads="1"/>
          </p:cNvSpPr>
          <p:nvPr/>
        </p:nvSpPr>
        <p:spPr bwMode="auto">
          <a:xfrm>
            <a:off x="2582863" y="2244725"/>
            <a:ext cx="12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4000" b="1" u="none" baseline="0"/>
          </a:p>
        </p:txBody>
      </p:sp>
      <p:sp>
        <p:nvSpPr>
          <p:cNvPr id="554010" name="Rectangle 26"/>
          <p:cNvSpPr>
            <a:spLocks noChangeArrowheads="1"/>
          </p:cNvSpPr>
          <p:nvPr/>
        </p:nvSpPr>
        <p:spPr bwMode="auto">
          <a:xfrm>
            <a:off x="2540000" y="2941638"/>
            <a:ext cx="212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A</a:t>
            </a:r>
            <a:endParaRPr lang="en-US" sz="4000" b="1" u="none" baseline="0"/>
          </a:p>
        </p:txBody>
      </p:sp>
      <p:sp>
        <p:nvSpPr>
          <p:cNvPr id="554012" name="Freeform 28"/>
          <p:cNvSpPr>
            <a:spLocks/>
          </p:cNvSpPr>
          <p:nvPr/>
        </p:nvSpPr>
        <p:spPr bwMode="auto">
          <a:xfrm>
            <a:off x="2779713" y="2030413"/>
            <a:ext cx="1063625" cy="520700"/>
          </a:xfrm>
          <a:custGeom>
            <a:avLst/>
            <a:gdLst>
              <a:gd name="T0" fmla="*/ 0 w 670"/>
              <a:gd name="T1" fmla="*/ 0 h 328"/>
              <a:gd name="T2" fmla="*/ 452 w 670"/>
              <a:gd name="T3" fmla="*/ 0 h 328"/>
              <a:gd name="T4" fmla="*/ 670 w 670"/>
              <a:gd name="T5" fmla="*/ 328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0" h="328">
                <a:moveTo>
                  <a:pt x="0" y="0"/>
                </a:moveTo>
                <a:lnTo>
                  <a:pt x="452" y="0"/>
                </a:lnTo>
                <a:lnTo>
                  <a:pt x="670" y="32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13" name="Freeform 29"/>
          <p:cNvSpPr>
            <a:spLocks/>
          </p:cNvSpPr>
          <p:nvPr/>
        </p:nvSpPr>
        <p:spPr bwMode="auto">
          <a:xfrm>
            <a:off x="2779713" y="2395538"/>
            <a:ext cx="1057275" cy="142875"/>
          </a:xfrm>
          <a:custGeom>
            <a:avLst/>
            <a:gdLst>
              <a:gd name="T0" fmla="*/ 0 w 666"/>
              <a:gd name="T1" fmla="*/ 0 h 90"/>
              <a:gd name="T2" fmla="*/ 234 w 666"/>
              <a:gd name="T3" fmla="*/ 0 h 90"/>
              <a:gd name="T4" fmla="*/ 666 w 666"/>
              <a:gd name="T5" fmla="*/ 90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6" h="90">
                <a:moveTo>
                  <a:pt x="0" y="0"/>
                </a:moveTo>
                <a:lnTo>
                  <a:pt x="234" y="0"/>
                </a:lnTo>
                <a:lnTo>
                  <a:pt x="666" y="9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14" name="Freeform 30"/>
          <p:cNvSpPr>
            <a:spLocks/>
          </p:cNvSpPr>
          <p:nvPr/>
        </p:nvSpPr>
        <p:spPr bwMode="auto">
          <a:xfrm>
            <a:off x="2779713" y="2563813"/>
            <a:ext cx="1063625" cy="514350"/>
          </a:xfrm>
          <a:custGeom>
            <a:avLst/>
            <a:gdLst>
              <a:gd name="T0" fmla="*/ 0 w 670"/>
              <a:gd name="T1" fmla="*/ 324 h 324"/>
              <a:gd name="T2" fmla="*/ 452 w 670"/>
              <a:gd name="T3" fmla="*/ 324 h 324"/>
              <a:gd name="T4" fmla="*/ 670 w 670"/>
              <a:gd name="T5" fmla="*/ 0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0" h="324">
                <a:moveTo>
                  <a:pt x="0" y="324"/>
                </a:moveTo>
                <a:lnTo>
                  <a:pt x="452" y="324"/>
                </a:lnTo>
                <a:lnTo>
                  <a:pt x="670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15" name="Freeform 31"/>
          <p:cNvSpPr>
            <a:spLocks/>
          </p:cNvSpPr>
          <p:nvPr/>
        </p:nvSpPr>
        <p:spPr bwMode="auto">
          <a:xfrm>
            <a:off x="2779713" y="2566988"/>
            <a:ext cx="1060450" cy="146050"/>
          </a:xfrm>
          <a:custGeom>
            <a:avLst/>
            <a:gdLst>
              <a:gd name="T0" fmla="*/ 0 w 668"/>
              <a:gd name="T1" fmla="*/ 92 h 92"/>
              <a:gd name="T2" fmla="*/ 234 w 668"/>
              <a:gd name="T3" fmla="*/ 92 h 92"/>
              <a:gd name="T4" fmla="*/ 668 w 668"/>
              <a:gd name="T5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68" h="92">
                <a:moveTo>
                  <a:pt x="0" y="92"/>
                </a:moveTo>
                <a:lnTo>
                  <a:pt x="234" y="92"/>
                </a:lnTo>
                <a:lnTo>
                  <a:pt x="668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16" name="Rectangle 32"/>
          <p:cNvSpPr>
            <a:spLocks noChangeArrowheads="1"/>
          </p:cNvSpPr>
          <p:nvPr/>
        </p:nvSpPr>
        <p:spPr bwMode="auto">
          <a:xfrm>
            <a:off x="3824288" y="2522538"/>
            <a:ext cx="1162050" cy="69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17" name="Line 33"/>
          <p:cNvSpPr>
            <a:spLocks noChangeShapeType="1"/>
          </p:cNvSpPr>
          <p:nvPr/>
        </p:nvSpPr>
        <p:spPr bwMode="auto">
          <a:xfrm>
            <a:off x="4329113" y="2405063"/>
            <a:ext cx="152400" cy="3048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18" name="Rectangle 34"/>
          <p:cNvSpPr>
            <a:spLocks noChangeArrowheads="1"/>
          </p:cNvSpPr>
          <p:nvPr/>
        </p:nvSpPr>
        <p:spPr bwMode="auto">
          <a:xfrm>
            <a:off x="3475038" y="26416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TimesTen" pitchFamily="18" charset="0"/>
              </a:rPr>
              <a:t>1</a:t>
            </a:r>
            <a:endParaRPr lang="en-US" sz="3600" b="1" u="none" baseline="0"/>
          </a:p>
        </p:txBody>
      </p:sp>
      <p:sp>
        <p:nvSpPr>
          <p:cNvPr id="554019" name="Rectangle 35"/>
          <p:cNvSpPr>
            <a:spLocks noChangeArrowheads="1"/>
          </p:cNvSpPr>
          <p:nvPr/>
        </p:nvSpPr>
        <p:spPr bwMode="auto">
          <a:xfrm>
            <a:off x="3475038" y="22225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sz="3600" b="1" u="none" baseline="0"/>
          </a:p>
        </p:txBody>
      </p:sp>
      <p:sp>
        <p:nvSpPr>
          <p:cNvPr id="554020" name="Rectangle 36"/>
          <p:cNvSpPr>
            <a:spLocks noChangeArrowheads="1"/>
          </p:cNvSpPr>
          <p:nvPr/>
        </p:nvSpPr>
        <p:spPr bwMode="auto">
          <a:xfrm>
            <a:off x="3733800" y="21066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sz="3600" b="1" u="none" baseline="0"/>
          </a:p>
        </p:txBody>
      </p:sp>
      <p:sp>
        <p:nvSpPr>
          <p:cNvPr id="554021" name="Rectangle 37"/>
          <p:cNvSpPr>
            <a:spLocks noChangeArrowheads="1"/>
          </p:cNvSpPr>
          <p:nvPr/>
        </p:nvSpPr>
        <p:spPr bwMode="auto">
          <a:xfrm>
            <a:off x="4440238" y="22844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TimesTen" pitchFamily="18" charset="0"/>
              </a:rPr>
              <a:t>4</a:t>
            </a:r>
            <a:endParaRPr lang="en-US" sz="3600" b="1" u="none" baseline="0"/>
          </a:p>
        </p:txBody>
      </p:sp>
      <p:sp>
        <p:nvSpPr>
          <p:cNvPr id="554022" name="Rectangle 38"/>
          <p:cNvSpPr>
            <a:spLocks noChangeArrowheads="1"/>
          </p:cNvSpPr>
          <p:nvPr/>
        </p:nvSpPr>
        <p:spPr bwMode="auto">
          <a:xfrm>
            <a:off x="5035550" y="2438400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F</a:t>
            </a:r>
            <a:endParaRPr lang="en-US" sz="4000" b="1" u="none" baseline="0"/>
          </a:p>
        </p:txBody>
      </p:sp>
      <p:sp>
        <p:nvSpPr>
          <p:cNvPr id="554023" name="Rectangle 39"/>
          <p:cNvSpPr>
            <a:spLocks noChangeArrowheads="1"/>
          </p:cNvSpPr>
          <p:nvPr/>
        </p:nvSpPr>
        <p:spPr bwMode="auto">
          <a:xfrm>
            <a:off x="3733800" y="27924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TimesTen" pitchFamily="18" charset="0"/>
              </a:rPr>
              <a:t>0</a:t>
            </a:r>
            <a:endParaRPr lang="en-US" sz="3600" b="1" u="none" baseline="0"/>
          </a:p>
        </p:txBody>
      </p:sp>
      <p:sp>
        <p:nvSpPr>
          <p:cNvPr id="554024" name="Rectangle 40"/>
          <p:cNvSpPr>
            <a:spLocks noChangeArrowheads="1"/>
          </p:cNvSpPr>
          <p:nvPr/>
        </p:nvSpPr>
        <p:spPr bwMode="auto">
          <a:xfrm>
            <a:off x="3725863" y="3300413"/>
            <a:ext cx="338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TimesTen" pitchFamily="18" charset="0"/>
              </a:rPr>
              <a:t>(b)</a:t>
            </a:r>
            <a:endParaRPr lang="en-US" sz="4000" u="none" baseline="0"/>
          </a:p>
        </p:txBody>
      </p:sp>
      <p:sp>
        <p:nvSpPr>
          <p:cNvPr id="554025" name="Rectangle 41"/>
          <p:cNvSpPr>
            <a:spLocks noChangeArrowheads="1"/>
          </p:cNvSpPr>
          <p:nvPr/>
        </p:nvSpPr>
        <p:spPr bwMode="auto">
          <a:xfrm>
            <a:off x="5465763" y="2500313"/>
            <a:ext cx="1162050" cy="69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26" name="Line 42"/>
          <p:cNvSpPr>
            <a:spLocks noChangeShapeType="1"/>
          </p:cNvSpPr>
          <p:nvPr/>
        </p:nvSpPr>
        <p:spPr bwMode="auto">
          <a:xfrm>
            <a:off x="5932488" y="2382838"/>
            <a:ext cx="231775" cy="3048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27" name="Line 43"/>
          <p:cNvSpPr>
            <a:spLocks noChangeShapeType="1"/>
          </p:cNvSpPr>
          <p:nvPr/>
        </p:nvSpPr>
        <p:spPr bwMode="auto">
          <a:xfrm>
            <a:off x="7046913" y="2176463"/>
            <a:ext cx="228600" cy="30162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28" name="Rectangle 44"/>
          <p:cNvSpPr>
            <a:spLocks noChangeArrowheads="1"/>
          </p:cNvSpPr>
          <p:nvPr/>
        </p:nvSpPr>
        <p:spPr bwMode="auto">
          <a:xfrm>
            <a:off x="6051550" y="2262188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TimesTen" pitchFamily="18" charset="0"/>
              </a:rPr>
              <a:t>4</a:t>
            </a:r>
            <a:endParaRPr lang="en-US" sz="3600" b="1" u="none" baseline="0"/>
          </a:p>
        </p:txBody>
      </p:sp>
      <p:sp>
        <p:nvSpPr>
          <p:cNvPr id="554029" name="Rectangle 45"/>
          <p:cNvSpPr>
            <a:spLocks noChangeArrowheads="1"/>
          </p:cNvSpPr>
          <p:nvPr/>
        </p:nvSpPr>
        <p:spPr bwMode="auto">
          <a:xfrm>
            <a:off x="6513513" y="2203450"/>
            <a:ext cx="285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TimesTen" pitchFamily="18" charset="0"/>
              </a:rPr>
              <a:t>2:1</a:t>
            </a:r>
            <a:endParaRPr lang="en-US" sz="3600" b="1" u="none" baseline="0"/>
          </a:p>
        </p:txBody>
      </p:sp>
      <p:sp>
        <p:nvSpPr>
          <p:cNvPr id="554030" name="Rectangle 46"/>
          <p:cNvSpPr>
            <a:spLocks noChangeArrowheads="1"/>
          </p:cNvSpPr>
          <p:nvPr/>
        </p:nvSpPr>
        <p:spPr bwMode="auto">
          <a:xfrm>
            <a:off x="7434263" y="2211388"/>
            <a:ext cx="669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F(2:1)</a:t>
            </a:r>
            <a:endParaRPr lang="en-US" sz="4000" b="1" u="none" baseline="0"/>
          </a:p>
        </p:txBody>
      </p:sp>
      <p:sp>
        <p:nvSpPr>
          <p:cNvPr id="554031" name="Rectangle 47"/>
          <p:cNvSpPr>
            <a:spLocks noChangeArrowheads="1"/>
          </p:cNvSpPr>
          <p:nvPr/>
        </p:nvSpPr>
        <p:spPr bwMode="auto">
          <a:xfrm>
            <a:off x="7165975" y="2043113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000000"/>
                </a:solidFill>
                <a:latin typeface="TimesTen" pitchFamily="18" charset="0"/>
              </a:rPr>
              <a:t>2</a:t>
            </a:r>
            <a:endParaRPr lang="en-US" b="1" u="none" baseline="0"/>
          </a:p>
        </p:txBody>
      </p:sp>
      <p:sp>
        <p:nvSpPr>
          <p:cNvPr id="554032" name="Rectangle 48"/>
          <p:cNvSpPr>
            <a:spLocks noChangeArrowheads="1"/>
          </p:cNvSpPr>
          <p:nvPr/>
        </p:nvSpPr>
        <p:spPr bwMode="auto">
          <a:xfrm>
            <a:off x="6677025" y="2479675"/>
            <a:ext cx="155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F</a:t>
            </a:r>
            <a:endParaRPr lang="en-US" sz="4000" b="1" u="none" baseline="0"/>
          </a:p>
        </p:txBody>
      </p:sp>
      <p:sp>
        <p:nvSpPr>
          <p:cNvPr id="554033" name="Freeform 49"/>
          <p:cNvSpPr>
            <a:spLocks/>
          </p:cNvSpPr>
          <p:nvPr/>
        </p:nvSpPr>
        <p:spPr bwMode="auto">
          <a:xfrm>
            <a:off x="6627813" y="2332038"/>
            <a:ext cx="755650" cy="168275"/>
          </a:xfrm>
          <a:custGeom>
            <a:avLst/>
            <a:gdLst>
              <a:gd name="T0" fmla="*/ 0 w 476"/>
              <a:gd name="T1" fmla="*/ 106 h 106"/>
              <a:gd name="T2" fmla="*/ 206 w 476"/>
              <a:gd name="T3" fmla="*/ 0 h 106"/>
              <a:gd name="T4" fmla="*/ 476 w 476"/>
              <a:gd name="T5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6" h="106">
                <a:moveTo>
                  <a:pt x="0" y="106"/>
                </a:moveTo>
                <a:lnTo>
                  <a:pt x="206" y="0"/>
                </a:lnTo>
                <a:lnTo>
                  <a:pt x="4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34" name="Rectangle 50"/>
          <p:cNvSpPr>
            <a:spLocks noChangeArrowheads="1"/>
          </p:cNvSpPr>
          <p:nvPr/>
        </p:nvSpPr>
        <p:spPr bwMode="auto">
          <a:xfrm>
            <a:off x="6594475" y="2803525"/>
            <a:ext cx="309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TimesTen" pitchFamily="18" charset="0"/>
              </a:rPr>
              <a:t>(c)</a:t>
            </a:r>
            <a:endParaRPr lang="en-US" sz="4000" u="none" baseline="0"/>
          </a:p>
        </p:txBody>
      </p:sp>
      <p:sp>
        <p:nvSpPr>
          <p:cNvPr id="554035" name="Rectangle 51"/>
          <p:cNvSpPr>
            <a:spLocks noChangeArrowheads="1"/>
          </p:cNvSpPr>
          <p:nvPr/>
        </p:nvSpPr>
        <p:spPr bwMode="auto">
          <a:xfrm>
            <a:off x="5465763" y="3754438"/>
            <a:ext cx="1162050" cy="69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36" name="Line 52"/>
          <p:cNvSpPr>
            <a:spLocks noChangeShapeType="1"/>
          </p:cNvSpPr>
          <p:nvPr/>
        </p:nvSpPr>
        <p:spPr bwMode="auto">
          <a:xfrm>
            <a:off x="5932488" y="3636963"/>
            <a:ext cx="231775" cy="304800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37" name="Line 53"/>
          <p:cNvSpPr>
            <a:spLocks noChangeShapeType="1"/>
          </p:cNvSpPr>
          <p:nvPr/>
        </p:nvSpPr>
        <p:spPr bwMode="auto">
          <a:xfrm>
            <a:off x="7046913" y="3430588"/>
            <a:ext cx="228600" cy="301625"/>
          </a:xfrm>
          <a:prstGeom prst="line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4038" name="Rectangle 54"/>
          <p:cNvSpPr>
            <a:spLocks noChangeArrowheads="1"/>
          </p:cNvSpPr>
          <p:nvPr/>
        </p:nvSpPr>
        <p:spPr bwMode="auto">
          <a:xfrm>
            <a:off x="6051550" y="3516313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TimesTen" pitchFamily="18" charset="0"/>
              </a:rPr>
              <a:t>4</a:t>
            </a:r>
            <a:endParaRPr lang="en-US" sz="3600" b="1" u="none" baseline="0"/>
          </a:p>
        </p:txBody>
      </p:sp>
      <p:sp>
        <p:nvSpPr>
          <p:cNvPr id="554039" name="Rectangle 55"/>
          <p:cNvSpPr>
            <a:spLocks noChangeArrowheads="1"/>
          </p:cNvSpPr>
          <p:nvPr/>
        </p:nvSpPr>
        <p:spPr bwMode="auto">
          <a:xfrm>
            <a:off x="6351588" y="3457575"/>
            <a:ext cx="457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b="1" u="none" baseline="0">
                <a:solidFill>
                  <a:srgbClr val="000000"/>
                </a:solidFill>
                <a:latin typeface="TimesTen" pitchFamily="18" charset="0"/>
              </a:rPr>
              <a:t>3,1:0</a:t>
            </a:r>
            <a:endParaRPr lang="en-US" sz="3600" b="1" u="none" baseline="0"/>
          </a:p>
        </p:txBody>
      </p:sp>
      <p:sp>
        <p:nvSpPr>
          <p:cNvPr id="554040" name="Rectangle 56"/>
          <p:cNvSpPr>
            <a:spLocks noChangeArrowheads="1"/>
          </p:cNvSpPr>
          <p:nvPr/>
        </p:nvSpPr>
        <p:spPr bwMode="auto">
          <a:xfrm>
            <a:off x="7434263" y="3465513"/>
            <a:ext cx="1276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TimesTen" pitchFamily="18" charset="0"/>
              </a:rPr>
              <a:t>F(3), F(1:0)</a:t>
            </a:r>
            <a:endParaRPr lang="en-US" sz="4000" b="1" u="none" baseline="0"/>
          </a:p>
        </p:txBody>
      </p:sp>
      <p:sp>
        <p:nvSpPr>
          <p:cNvPr id="554041" name="Rectangle 57"/>
          <p:cNvSpPr>
            <a:spLocks noChangeArrowheads="1"/>
          </p:cNvSpPr>
          <p:nvPr/>
        </p:nvSpPr>
        <p:spPr bwMode="auto">
          <a:xfrm>
            <a:off x="7165975" y="3297238"/>
            <a:ext cx="101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 u="none" baseline="0">
                <a:solidFill>
                  <a:srgbClr val="000000"/>
                </a:solidFill>
                <a:latin typeface="TimesTen" pitchFamily="18" charset="0"/>
              </a:rPr>
              <a:t>3</a:t>
            </a:r>
            <a:endParaRPr lang="en-US" b="1" u="none" baseline="0"/>
          </a:p>
        </p:txBody>
      </p:sp>
      <p:sp>
        <p:nvSpPr>
          <p:cNvPr id="554043" name="Freeform 59"/>
          <p:cNvSpPr>
            <a:spLocks/>
          </p:cNvSpPr>
          <p:nvPr/>
        </p:nvSpPr>
        <p:spPr bwMode="auto">
          <a:xfrm>
            <a:off x="6627813" y="3586163"/>
            <a:ext cx="755650" cy="168275"/>
          </a:xfrm>
          <a:custGeom>
            <a:avLst/>
            <a:gdLst>
              <a:gd name="T0" fmla="*/ 0 w 476"/>
              <a:gd name="T1" fmla="*/ 106 h 106"/>
              <a:gd name="T2" fmla="*/ 206 w 476"/>
              <a:gd name="T3" fmla="*/ 0 h 106"/>
              <a:gd name="T4" fmla="*/ 476 w 476"/>
              <a:gd name="T5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76" h="106">
                <a:moveTo>
                  <a:pt x="0" y="106"/>
                </a:moveTo>
                <a:lnTo>
                  <a:pt x="206" y="0"/>
                </a:lnTo>
                <a:lnTo>
                  <a:pt x="4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54046" name="Group 62"/>
          <p:cNvGrpSpPr>
            <a:grpSpLocks/>
          </p:cNvGrpSpPr>
          <p:nvPr/>
        </p:nvGrpSpPr>
        <p:grpSpPr bwMode="auto">
          <a:xfrm>
            <a:off x="681038" y="1827213"/>
            <a:ext cx="219075" cy="304800"/>
            <a:chOff x="429" y="1349"/>
            <a:chExt cx="138" cy="192"/>
          </a:xfrm>
        </p:grpSpPr>
        <p:sp>
          <p:nvSpPr>
            <p:cNvPr id="553998" name="Rectangle 14"/>
            <p:cNvSpPr>
              <a:spLocks noChangeArrowheads="1"/>
            </p:cNvSpPr>
            <p:nvPr/>
          </p:nvSpPr>
          <p:spPr bwMode="auto">
            <a:xfrm>
              <a:off x="434" y="1349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u="none" baseline="0">
                  <a:solidFill>
                    <a:srgbClr val="000000"/>
                  </a:solidFill>
                  <a:latin typeface="TimesTen" pitchFamily="18" charset="0"/>
                </a:rPr>
                <a:t>A</a:t>
              </a:r>
              <a:endParaRPr lang="en-US" sz="4000" b="1" u="none" baseline="0"/>
            </a:p>
          </p:txBody>
        </p:sp>
        <p:sp>
          <p:nvSpPr>
            <p:cNvPr id="554045" name="Line 61"/>
            <p:cNvSpPr>
              <a:spLocks noChangeShapeType="1"/>
            </p:cNvSpPr>
            <p:nvPr/>
          </p:nvSpPr>
          <p:spPr bwMode="auto">
            <a:xfrm>
              <a:off x="429" y="1352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4047" name="Group 63"/>
          <p:cNvGrpSpPr>
            <a:grpSpLocks/>
          </p:cNvGrpSpPr>
          <p:nvPr/>
        </p:nvGrpSpPr>
        <p:grpSpPr bwMode="auto">
          <a:xfrm>
            <a:off x="2535238" y="1878013"/>
            <a:ext cx="219075" cy="304800"/>
            <a:chOff x="429" y="1349"/>
            <a:chExt cx="138" cy="192"/>
          </a:xfrm>
        </p:grpSpPr>
        <p:sp>
          <p:nvSpPr>
            <p:cNvPr id="554048" name="Rectangle 64"/>
            <p:cNvSpPr>
              <a:spLocks noChangeArrowheads="1"/>
            </p:cNvSpPr>
            <p:nvPr/>
          </p:nvSpPr>
          <p:spPr bwMode="auto">
            <a:xfrm>
              <a:off x="434" y="1349"/>
              <a:ext cx="1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1" u="none" baseline="0">
                  <a:solidFill>
                    <a:srgbClr val="000000"/>
                  </a:solidFill>
                  <a:latin typeface="TimesTen" pitchFamily="18" charset="0"/>
                </a:rPr>
                <a:t>A</a:t>
              </a:r>
              <a:endParaRPr lang="en-US" sz="4000" b="1" u="none" baseline="0"/>
            </a:p>
          </p:txBody>
        </p:sp>
        <p:sp>
          <p:nvSpPr>
            <p:cNvPr id="554049" name="Line 65"/>
            <p:cNvSpPr>
              <a:spLocks noChangeShapeType="1"/>
            </p:cNvSpPr>
            <p:nvPr/>
          </p:nvSpPr>
          <p:spPr bwMode="auto">
            <a:xfrm>
              <a:off x="429" y="1352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Enabling Function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i="1" dirty="0"/>
              <a:t>Enabling</a:t>
            </a:r>
            <a:r>
              <a:rPr lang="en-US" sz="2800" dirty="0"/>
              <a:t> permits an input signal to pass through to an output</a:t>
            </a:r>
          </a:p>
          <a:p>
            <a:r>
              <a:rPr lang="en-US" sz="2800" i="1" dirty="0"/>
              <a:t>Disabling</a:t>
            </a:r>
            <a:r>
              <a:rPr lang="en-US" sz="2800" dirty="0"/>
              <a:t> blocks an input signal from passing through to an output, replacing it with a fixed value</a:t>
            </a:r>
          </a:p>
          <a:p>
            <a:r>
              <a:rPr lang="en-US" sz="2800" dirty="0"/>
              <a:t>The value on the output when it is disable can be Hi-Z (as for three-state buffers and transmission gates), 0 , or 1</a:t>
            </a:r>
          </a:p>
          <a:p>
            <a:r>
              <a:rPr lang="en-US" sz="2400" dirty="0"/>
              <a:t>When disabled, 0 output</a:t>
            </a:r>
          </a:p>
          <a:p>
            <a:r>
              <a:rPr lang="en-US" sz="2400" dirty="0"/>
              <a:t>When disabled, </a:t>
            </a:r>
            <a:r>
              <a:rPr lang="en-US" sz="2400"/>
              <a:t>1 output</a:t>
            </a:r>
            <a:endParaRPr lang="en-US" sz="2400" dirty="0"/>
          </a:p>
        </p:txBody>
      </p:sp>
      <p:pic>
        <p:nvPicPr>
          <p:cNvPr id="564228" name="Picture 4" descr="Fig_4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163" y="4524375"/>
            <a:ext cx="3725862" cy="230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4229" name="Line 5"/>
          <p:cNvSpPr>
            <a:spLocks noChangeShapeType="1"/>
          </p:cNvSpPr>
          <p:nvPr/>
        </p:nvSpPr>
        <p:spPr bwMode="auto">
          <a:xfrm flipV="1">
            <a:off x="4413250" y="5035550"/>
            <a:ext cx="768350" cy="188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4230" name="Line 6"/>
          <p:cNvSpPr>
            <a:spLocks noChangeShapeType="1"/>
          </p:cNvSpPr>
          <p:nvPr/>
        </p:nvSpPr>
        <p:spPr bwMode="auto">
          <a:xfrm>
            <a:off x="4392613" y="5640388"/>
            <a:ext cx="695325" cy="20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Decoding </a:t>
            </a:r>
            <a:endParaRPr lang="en-US" b="0" dirty="0"/>
          </a:p>
        </p:txBody>
      </p:sp>
      <p:sp>
        <p:nvSpPr>
          <p:cNvPr id="605186" name="Rectangle 2"/>
          <p:cNvSpPr>
            <a:spLocks noGrp="1" noChangeArrowheads="1"/>
          </p:cNvSpPr>
          <p:nvPr>
            <p:ph idx="1"/>
          </p:nvPr>
        </p:nvSpPr>
        <p:spPr>
          <a:xfrm>
            <a:off x="236538" y="1146175"/>
            <a:ext cx="8907462" cy="502761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A 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</a:rPr>
              <a:t>n-bit</a:t>
            </a:r>
            <a:r>
              <a:rPr lang="en-US" sz="2800" dirty="0">
                <a:latin typeface="Arial" pitchFamily="34" charset="0"/>
              </a:rPr>
              <a:t> binary code can represent up to m=</a:t>
            </a:r>
            <a:r>
              <a:rPr lang="en-US" sz="2800" dirty="0">
                <a:solidFill>
                  <a:srgbClr val="0000FF"/>
                </a:solidFill>
                <a:latin typeface="Arial" pitchFamily="34" charset="0"/>
              </a:rPr>
              <a:t>2</a:t>
            </a:r>
            <a:r>
              <a:rPr lang="en-US" sz="2800" baseline="30000" dirty="0">
                <a:solidFill>
                  <a:srgbClr val="0000FF"/>
                </a:solidFill>
                <a:latin typeface="Arial" pitchFamily="34" charset="0"/>
              </a:rPr>
              <a:t>n</a:t>
            </a:r>
            <a:r>
              <a:rPr lang="en-US" sz="2800" dirty="0">
                <a:latin typeface="Arial" pitchFamily="34" charset="0"/>
              </a:rPr>
              <a:t> elements: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</a:rPr>
              <a:t>		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m elements</a:t>
            </a:r>
            <a:r>
              <a:rPr lang="en-US" sz="2800" dirty="0">
                <a:latin typeface="Arial" pitchFamily="34" charset="0"/>
              </a:rPr>
              <a:t>                        n-bit binary code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Arial" pitchFamily="34" charset="0"/>
              </a:rPr>
              <a:t>	</a:t>
            </a:r>
            <a:endParaRPr lang="en-US" sz="1800" dirty="0">
              <a:latin typeface="Arial" pitchFamily="34" charset="0"/>
            </a:endParaRPr>
          </a:p>
          <a:p>
            <a:r>
              <a:rPr lang="en-US" sz="2800" dirty="0">
                <a:latin typeface="Arial" pitchFamily="34" charset="0"/>
              </a:rPr>
              <a:t>Decoding -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the conversion of an </a:t>
            </a:r>
            <a:r>
              <a:rPr lang="en-US" sz="2800" i="1" dirty="0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-bit input code to an </a:t>
            </a:r>
            <a:r>
              <a:rPr lang="en-US" sz="2800" i="1" dirty="0">
                <a:solidFill>
                  <a:schemeClr val="accent2"/>
                </a:solidFill>
                <a:latin typeface="Arial" pitchFamily="34" charset="0"/>
              </a:rPr>
              <a:t>m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-bit output code</a:t>
            </a:r>
            <a:r>
              <a:rPr lang="en-US" sz="2800" dirty="0">
                <a:latin typeface="Arial" pitchFamily="34" charset="0"/>
              </a:rPr>
              <a:t> with</a:t>
            </a:r>
            <a:br>
              <a:rPr lang="en-US" sz="2800" dirty="0">
                <a:latin typeface="Arial" pitchFamily="34" charset="0"/>
              </a:rPr>
            </a:b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n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≤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 m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≤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  2</a:t>
            </a:r>
            <a:r>
              <a:rPr lang="en-US" sz="2800" i="1" baseline="30000" dirty="0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en-US" sz="2800" dirty="0">
                <a:latin typeface="Arial" pitchFamily="34" charset="0"/>
              </a:rPr>
              <a:t> such that each valid code word produces a unique output code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044825" y="4906963"/>
            <a:ext cx="5845176" cy="1741487"/>
            <a:chOff x="1918" y="3091"/>
            <a:chExt cx="3682" cy="1097"/>
          </a:xfrm>
        </p:grpSpPr>
        <p:sp>
          <p:nvSpPr>
            <p:cNvPr id="605192" name="Rectangle 8"/>
            <p:cNvSpPr>
              <a:spLocks noChangeArrowheads="1"/>
            </p:cNvSpPr>
            <p:nvPr/>
          </p:nvSpPr>
          <p:spPr bwMode="auto">
            <a:xfrm>
              <a:off x="3304" y="3116"/>
              <a:ext cx="600" cy="1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193" name="Line 9"/>
            <p:cNvSpPr>
              <a:spLocks noChangeShapeType="1"/>
            </p:cNvSpPr>
            <p:nvPr/>
          </p:nvSpPr>
          <p:spPr bwMode="auto">
            <a:xfrm>
              <a:off x="3040" y="3290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194" name="Line 10"/>
            <p:cNvSpPr>
              <a:spLocks noChangeShapeType="1"/>
            </p:cNvSpPr>
            <p:nvPr/>
          </p:nvSpPr>
          <p:spPr bwMode="auto">
            <a:xfrm>
              <a:off x="3040" y="3511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195" name="Line 11"/>
            <p:cNvSpPr>
              <a:spLocks noChangeShapeType="1"/>
            </p:cNvSpPr>
            <p:nvPr/>
          </p:nvSpPr>
          <p:spPr bwMode="auto">
            <a:xfrm>
              <a:off x="3904" y="32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196" name="Line 12"/>
            <p:cNvSpPr>
              <a:spLocks noChangeShapeType="1"/>
            </p:cNvSpPr>
            <p:nvPr/>
          </p:nvSpPr>
          <p:spPr bwMode="auto">
            <a:xfrm>
              <a:off x="3904" y="347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197" name="Line 13"/>
            <p:cNvSpPr>
              <a:spLocks noChangeShapeType="1"/>
            </p:cNvSpPr>
            <p:nvPr/>
          </p:nvSpPr>
          <p:spPr bwMode="auto">
            <a:xfrm>
              <a:off x="3904" y="3719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198" name="Line 14"/>
            <p:cNvSpPr>
              <a:spLocks noChangeShapeType="1"/>
            </p:cNvSpPr>
            <p:nvPr/>
          </p:nvSpPr>
          <p:spPr bwMode="auto">
            <a:xfrm>
              <a:off x="3904" y="39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199" name="Text Box 15"/>
            <p:cNvSpPr txBox="1">
              <a:spLocks noChangeArrowheads="1"/>
            </p:cNvSpPr>
            <p:nvPr/>
          </p:nvSpPr>
          <p:spPr bwMode="auto">
            <a:xfrm>
              <a:off x="2758" y="3180"/>
              <a:ext cx="374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endParaRPr lang="en-US" sz="20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: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: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 Unicode MS" pitchFamily="34" charset="-128"/>
                </a:rPr>
                <a:t>n-1</a:t>
              </a:r>
              <a:endParaRPr lang="en-US" sz="20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5200" name="Text Box 16"/>
            <p:cNvSpPr txBox="1">
              <a:spLocks noChangeArrowheads="1"/>
            </p:cNvSpPr>
            <p:nvPr/>
          </p:nvSpPr>
          <p:spPr bwMode="auto">
            <a:xfrm>
              <a:off x="4158" y="3091"/>
              <a:ext cx="385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D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800" u="none" baseline="0">
                <a:solidFill>
                  <a:srgbClr val="3333CC"/>
                </a:solidFill>
                <a:latin typeface="Arial Unicode MS" pitchFamily="34" charset="-128"/>
              </a:endParaRPr>
            </a:p>
            <a:p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D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endParaRPr lang="en-US" sz="1800" u="none" baseline="0">
                <a:solidFill>
                  <a:srgbClr val="3333CC"/>
                </a:solidFill>
                <a:latin typeface="Arial Unicode MS" pitchFamily="34" charset="-128"/>
              </a:endParaRPr>
            </a:p>
            <a:p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:</a:t>
              </a:r>
            </a:p>
            <a:p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:</a:t>
              </a:r>
            </a:p>
            <a:p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D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m-1</a:t>
              </a:r>
              <a:endParaRPr lang="en-US" sz="1800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605201" name="Text Box 17"/>
            <p:cNvSpPr txBox="1">
              <a:spLocks noChangeArrowheads="1"/>
            </p:cNvSpPr>
            <p:nvPr/>
          </p:nvSpPr>
          <p:spPr bwMode="auto">
            <a:xfrm>
              <a:off x="3277" y="3371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n-2</a:t>
              </a:r>
              <a:r>
                <a:rPr lang="en-US" sz="1800" u="none" baseline="30000" dirty="0">
                  <a:solidFill>
                    <a:srgbClr val="000000"/>
                  </a:solidFill>
                  <a:latin typeface="Arial Unicode MS" pitchFamily="34" charset="-128"/>
                </a:rPr>
                <a:t>n</a:t>
              </a:r>
              <a:r>
                <a:rPr lang="en-US" sz="18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</a:p>
            <a:p>
              <a:pPr algn="ctr"/>
              <a:r>
                <a:rPr lang="en-US" sz="18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decoder</a:t>
              </a:r>
            </a:p>
          </p:txBody>
        </p:sp>
        <p:sp>
          <p:nvSpPr>
            <p:cNvPr id="605202" name="Line 18"/>
            <p:cNvSpPr>
              <a:spLocks noChangeShapeType="1"/>
            </p:cNvSpPr>
            <p:nvPr/>
          </p:nvSpPr>
          <p:spPr bwMode="auto">
            <a:xfrm>
              <a:off x="3040" y="3732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203" name="Line 19"/>
            <p:cNvSpPr>
              <a:spLocks noChangeShapeType="1"/>
            </p:cNvSpPr>
            <p:nvPr/>
          </p:nvSpPr>
          <p:spPr bwMode="auto">
            <a:xfrm>
              <a:off x="3040" y="3954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204" name="Line 20"/>
            <p:cNvSpPr>
              <a:spLocks noChangeShapeType="1"/>
            </p:cNvSpPr>
            <p:nvPr/>
          </p:nvSpPr>
          <p:spPr bwMode="auto">
            <a:xfrm>
              <a:off x="3912" y="335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205" name="Line 21"/>
            <p:cNvSpPr>
              <a:spLocks noChangeShapeType="1"/>
            </p:cNvSpPr>
            <p:nvPr/>
          </p:nvSpPr>
          <p:spPr bwMode="auto">
            <a:xfrm>
              <a:off x="3912" y="359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206" name="Line 22"/>
            <p:cNvSpPr>
              <a:spLocks noChangeShapeType="1"/>
            </p:cNvSpPr>
            <p:nvPr/>
          </p:nvSpPr>
          <p:spPr bwMode="auto">
            <a:xfrm>
              <a:off x="3912" y="382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207" name="Text Box 23"/>
            <p:cNvSpPr txBox="1">
              <a:spLocks noChangeArrowheads="1"/>
            </p:cNvSpPr>
            <p:nvPr/>
          </p:nvSpPr>
          <p:spPr bwMode="auto">
            <a:xfrm>
              <a:off x="1918" y="3438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n bits</a:t>
              </a:r>
            </a:p>
          </p:txBody>
        </p:sp>
        <p:sp>
          <p:nvSpPr>
            <p:cNvPr id="605208" name="Text Box 24"/>
            <p:cNvSpPr txBox="1">
              <a:spLocks noChangeArrowheads="1"/>
            </p:cNvSpPr>
            <p:nvPr/>
          </p:nvSpPr>
          <p:spPr bwMode="auto">
            <a:xfrm>
              <a:off x="4640" y="3316"/>
              <a:ext cx="96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m-elements</a:t>
              </a:r>
            </a:p>
            <a:p>
              <a:r>
                <a:rPr lang="en-US" sz="2000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 </a:t>
              </a:r>
              <a:r>
                <a:rPr lang="en-US" sz="2000" u="none" baseline="0" dirty="0">
                  <a:solidFill>
                    <a:srgbClr val="3333CC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≤ </a:t>
              </a:r>
              <a:r>
                <a:rPr lang="en-US" sz="2000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2</a:t>
              </a:r>
              <a:r>
                <a:rPr lang="en-US" sz="2000" u="none" baseline="30000" dirty="0">
                  <a:solidFill>
                    <a:srgbClr val="3333CC"/>
                  </a:solidFill>
                  <a:latin typeface="Arial Unicode MS" pitchFamily="34" charset="-128"/>
                </a:rPr>
                <a:t>n</a:t>
              </a:r>
              <a:endParaRPr lang="en-US" sz="2000" u="none" baseline="0" dirty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605209" name="AutoShape 25"/>
            <p:cNvSpPr>
              <a:spLocks/>
            </p:cNvSpPr>
            <p:nvPr/>
          </p:nvSpPr>
          <p:spPr bwMode="auto">
            <a:xfrm>
              <a:off x="4498" y="3162"/>
              <a:ext cx="136" cy="792"/>
            </a:xfrm>
            <a:prstGeom prst="rightBrace">
              <a:avLst>
                <a:gd name="adj1" fmla="val 485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210" name="AutoShape 26"/>
            <p:cNvSpPr>
              <a:spLocks/>
            </p:cNvSpPr>
            <p:nvPr/>
          </p:nvSpPr>
          <p:spPr bwMode="auto">
            <a:xfrm>
              <a:off x="2488" y="3250"/>
              <a:ext cx="184" cy="664"/>
            </a:xfrm>
            <a:prstGeom prst="leftBrace">
              <a:avLst>
                <a:gd name="adj1" fmla="val 300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32"/>
          <p:cNvGrpSpPr/>
          <p:nvPr/>
        </p:nvGrpSpPr>
        <p:grpSpPr>
          <a:xfrm>
            <a:off x="3552825" y="1933575"/>
            <a:ext cx="1423987" cy="539750"/>
            <a:chOff x="3552825" y="1933575"/>
            <a:chExt cx="1423987" cy="539750"/>
          </a:xfrm>
        </p:grpSpPr>
        <p:sp>
          <p:nvSpPr>
            <p:cNvPr id="605188" name="Line 4"/>
            <p:cNvSpPr>
              <a:spLocks noChangeShapeType="1"/>
            </p:cNvSpPr>
            <p:nvPr/>
          </p:nvSpPr>
          <p:spPr bwMode="auto">
            <a:xfrm>
              <a:off x="3695700" y="2473325"/>
              <a:ext cx="9525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190" name="Text Box 6"/>
            <p:cNvSpPr txBox="1">
              <a:spLocks noChangeArrowheads="1"/>
            </p:cNvSpPr>
            <p:nvPr/>
          </p:nvSpPr>
          <p:spPr bwMode="auto">
            <a:xfrm>
              <a:off x="3552825" y="1933575"/>
              <a:ext cx="14239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encoding</a:t>
              </a: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3463925" y="2676525"/>
            <a:ext cx="1423987" cy="463550"/>
            <a:chOff x="3463925" y="2676525"/>
            <a:chExt cx="1423987" cy="463550"/>
          </a:xfrm>
        </p:grpSpPr>
        <p:sp>
          <p:nvSpPr>
            <p:cNvPr id="605189" name="Line 5"/>
            <p:cNvSpPr>
              <a:spLocks noChangeShapeType="1"/>
            </p:cNvSpPr>
            <p:nvPr/>
          </p:nvSpPr>
          <p:spPr bwMode="auto">
            <a:xfrm flipH="1">
              <a:off x="3619500" y="2676525"/>
              <a:ext cx="9779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5191" name="Text Box 7"/>
            <p:cNvSpPr txBox="1">
              <a:spLocks noChangeArrowheads="1"/>
            </p:cNvSpPr>
            <p:nvPr/>
          </p:nvSpPr>
          <p:spPr bwMode="auto">
            <a:xfrm>
              <a:off x="3463925" y="2682875"/>
              <a:ext cx="1423987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decoding</a:t>
              </a:r>
            </a:p>
          </p:txBody>
        </p:sp>
      </p:grpSp>
      <p:grpSp>
        <p:nvGrpSpPr>
          <p:cNvPr id="5" name="Group 34"/>
          <p:cNvGrpSpPr/>
          <p:nvPr/>
        </p:nvGrpSpPr>
        <p:grpSpPr>
          <a:xfrm>
            <a:off x="325438" y="2635250"/>
            <a:ext cx="7920037" cy="409575"/>
            <a:chOff x="325438" y="2635250"/>
            <a:chExt cx="7920037" cy="409575"/>
          </a:xfrm>
        </p:grpSpPr>
        <p:sp>
          <p:nvSpPr>
            <p:cNvPr id="605211" name="Text Box 27"/>
            <p:cNvSpPr txBox="1">
              <a:spLocks noChangeArrowheads="1"/>
            </p:cNvSpPr>
            <p:nvPr/>
          </p:nvSpPr>
          <p:spPr bwMode="auto">
            <a:xfrm>
              <a:off x="325438" y="2635250"/>
              <a:ext cx="3214687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(ex. 256 alpha-num. chars)</a:t>
              </a:r>
            </a:p>
          </p:txBody>
        </p:sp>
        <p:sp>
          <p:nvSpPr>
            <p:cNvPr id="605212" name="Text Box 28"/>
            <p:cNvSpPr txBox="1">
              <a:spLocks noChangeArrowheads="1"/>
            </p:cNvSpPr>
            <p:nvPr/>
          </p:nvSpPr>
          <p:spPr bwMode="auto">
            <a:xfrm>
              <a:off x="5637213" y="2647950"/>
              <a:ext cx="2608262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(ex. 8-bit ASCII code)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E1D50F-382D-4664-8F83-45106D1EFF64}"/>
                  </a:ext>
                </a:extLst>
              </p14:cNvPr>
              <p14:cNvContentPartPr/>
              <p14:nvPr/>
            </p14:nvContentPartPr>
            <p14:xfrm>
              <a:off x="1009080" y="107280"/>
              <a:ext cx="6760080" cy="6143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E1D50F-382D-4664-8F83-45106D1EFF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720" y="97920"/>
                <a:ext cx="6778800" cy="61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35465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7"/>
          <p:cNvGrpSpPr/>
          <p:nvPr/>
        </p:nvGrpSpPr>
        <p:grpSpPr>
          <a:xfrm>
            <a:off x="5587003" y="2924883"/>
            <a:ext cx="2939460" cy="2601715"/>
            <a:chOff x="5587003" y="2924883"/>
            <a:chExt cx="2939460" cy="2601715"/>
          </a:xfrm>
        </p:grpSpPr>
        <p:sp>
          <p:nvSpPr>
            <p:cNvPr id="607265" name="Rectangle 33"/>
            <p:cNvSpPr>
              <a:spLocks noChangeArrowheads="1"/>
            </p:cNvSpPr>
            <p:nvPr/>
          </p:nvSpPr>
          <p:spPr bwMode="auto">
            <a:xfrm>
              <a:off x="5971504" y="3012924"/>
              <a:ext cx="2545975" cy="2132760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66" name="Line 34"/>
            <p:cNvSpPr>
              <a:spLocks noChangeShapeType="1"/>
            </p:cNvSpPr>
            <p:nvPr/>
          </p:nvSpPr>
          <p:spPr bwMode="auto">
            <a:xfrm>
              <a:off x="5985878" y="3016518"/>
              <a:ext cx="25298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67" name="Freeform 35"/>
            <p:cNvSpPr>
              <a:spLocks/>
            </p:cNvSpPr>
            <p:nvPr/>
          </p:nvSpPr>
          <p:spPr bwMode="auto">
            <a:xfrm>
              <a:off x="5985878" y="3027299"/>
              <a:ext cx="2540585" cy="2125573"/>
            </a:xfrm>
            <a:custGeom>
              <a:avLst/>
              <a:gdLst/>
              <a:ahLst/>
              <a:cxnLst>
                <a:cxn ang="0">
                  <a:pos x="1413" y="0"/>
                </a:cxn>
                <a:cxn ang="0">
                  <a:pos x="1413" y="1182"/>
                </a:cxn>
                <a:cxn ang="0">
                  <a:pos x="0" y="1182"/>
                </a:cxn>
                <a:cxn ang="0">
                  <a:pos x="0" y="0"/>
                </a:cxn>
              </a:cxnLst>
              <a:rect l="0" t="0" r="r" b="b"/>
              <a:pathLst>
                <a:path w="1414" h="1183">
                  <a:moveTo>
                    <a:pt x="1413" y="0"/>
                  </a:moveTo>
                  <a:lnTo>
                    <a:pt x="1413" y="1182"/>
                  </a:lnTo>
                  <a:lnTo>
                    <a:pt x="0" y="1182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74" name="Rectangle 42"/>
            <p:cNvSpPr>
              <a:spLocks noChangeArrowheads="1"/>
            </p:cNvSpPr>
            <p:nvPr/>
          </p:nvSpPr>
          <p:spPr bwMode="auto">
            <a:xfrm>
              <a:off x="6767458" y="3280642"/>
              <a:ext cx="1227171" cy="318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Arial" pitchFamily="34" charset="0"/>
                </a:rPr>
                <a:t>MATRIX OF</a:t>
              </a:r>
            </a:p>
          </p:txBody>
        </p:sp>
        <p:sp>
          <p:nvSpPr>
            <p:cNvPr id="607275" name="Rectangle 43"/>
            <p:cNvSpPr>
              <a:spLocks noChangeArrowheads="1"/>
            </p:cNvSpPr>
            <p:nvPr/>
          </p:nvSpPr>
          <p:spPr bwMode="auto">
            <a:xfrm>
              <a:off x="7947914" y="3280642"/>
              <a:ext cx="233576" cy="546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Arial" pitchFamily="34" charset="0"/>
                </a:rPr>
                <a:t> </a:t>
              </a:r>
            </a:p>
            <a:p>
              <a:pPr latinLnBrk="1"/>
              <a:endParaRPr lang="en-US" sz="1500" b="1" u="none" baseline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07276" name="Rectangle 44"/>
            <p:cNvSpPr>
              <a:spLocks noChangeArrowheads="1"/>
            </p:cNvSpPr>
            <p:nvPr/>
          </p:nvSpPr>
          <p:spPr bwMode="auto">
            <a:xfrm>
              <a:off x="6875263" y="3659760"/>
              <a:ext cx="1038513" cy="316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Arial" pitchFamily="34" charset="0"/>
                </a:rPr>
                <a:t>MEMORY</a:t>
              </a:r>
            </a:p>
          </p:txBody>
        </p:sp>
        <p:sp>
          <p:nvSpPr>
            <p:cNvPr id="607277" name="Rectangle 45"/>
            <p:cNvSpPr>
              <a:spLocks noChangeArrowheads="1"/>
            </p:cNvSpPr>
            <p:nvPr/>
          </p:nvSpPr>
          <p:spPr bwMode="auto">
            <a:xfrm>
              <a:off x="7840110" y="3659760"/>
              <a:ext cx="233576" cy="316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607278" name="Rectangle 46"/>
            <p:cNvSpPr>
              <a:spLocks noChangeArrowheads="1"/>
            </p:cNvSpPr>
            <p:nvPr/>
          </p:nvSpPr>
          <p:spPr bwMode="auto">
            <a:xfrm>
              <a:off x="7006424" y="4037080"/>
              <a:ext cx="804938" cy="318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Arial" pitchFamily="34" charset="0"/>
                </a:rPr>
                <a:t>CELLS</a:t>
              </a:r>
            </a:p>
          </p:txBody>
        </p:sp>
        <p:sp>
          <p:nvSpPr>
            <p:cNvPr id="607310" name="Line 78"/>
            <p:cNvSpPr>
              <a:spLocks noChangeShapeType="1"/>
            </p:cNvSpPr>
            <p:nvPr/>
          </p:nvSpPr>
          <p:spPr bwMode="auto">
            <a:xfrm>
              <a:off x="5592393" y="3223146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11" name="Line 79"/>
            <p:cNvSpPr>
              <a:spLocks noChangeShapeType="1"/>
            </p:cNvSpPr>
            <p:nvPr/>
          </p:nvSpPr>
          <p:spPr bwMode="auto">
            <a:xfrm>
              <a:off x="5592393" y="3325562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12" name="Line 80"/>
            <p:cNvSpPr>
              <a:spLocks noChangeShapeType="1"/>
            </p:cNvSpPr>
            <p:nvPr/>
          </p:nvSpPr>
          <p:spPr bwMode="auto">
            <a:xfrm>
              <a:off x="5592393" y="3429774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13" name="Line 81"/>
            <p:cNvSpPr>
              <a:spLocks noChangeShapeType="1"/>
            </p:cNvSpPr>
            <p:nvPr/>
          </p:nvSpPr>
          <p:spPr bwMode="auto">
            <a:xfrm>
              <a:off x="5592393" y="3532189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14" name="Line 82"/>
            <p:cNvSpPr>
              <a:spLocks noChangeShapeType="1"/>
            </p:cNvSpPr>
            <p:nvPr/>
          </p:nvSpPr>
          <p:spPr bwMode="auto">
            <a:xfrm>
              <a:off x="5592393" y="3636402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15" name="Line 83"/>
            <p:cNvSpPr>
              <a:spLocks noChangeShapeType="1"/>
            </p:cNvSpPr>
            <p:nvPr/>
          </p:nvSpPr>
          <p:spPr bwMode="auto">
            <a:xfrm>
              <a:off x="5592393" y="3738817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16" name="Line 84"/>
            <p:cNvSpPr>
              <a:spLocks noChangeShapeType="1"/>
            </p:cNvSpPr>
            <p:nvPr/>
          </p:nvSpPr>
          <p:spPr bwMode="auto">
            <a:xfrm>
              <a:off x="5592393" y="3841233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17" name="Line 85"/>
            <p:cNvSpPr>
              <a:spLocks noChangeShapeType="1"/>
            </p:cNvSpPr>
            <p:nvPr/>
          </p:nvSpPr>
          <p:spPr bwMode="auto">
            <a:xfrm>
              <a:off x="5592393" y="3945445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18" name="Line 86"/>
            <p:cNvSpPr>
              <a:spLocks noChangeShapeType="1"/>
            </p:cNvSpPr>
            <p:nvPr/>
          </p:nvSpPr>
          <p:spPr bwMode="auto">
            <a:xfrm>
              <a:off x="5592393" y="4047861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19" name="Line 87"/>
            <p:cNvSpPr>
              <a:spLocks noChangeShapeType="1"/>
            </p:cNvSpPr>
            <p:nvPr/>
          </p:nvSpPr>
          <p:spPr bwMode="auto">
            <a:xfrm>
              <a:off x="5592393" y="4152073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20" name="Line 88"/>
            <p:cNvSpPr>
              <a:spLocks noChangeShapeType="1"/>
            </p:cNvSpPr>
            <p:nvPr/>
          </p:nvSpPr>
          <p:spPr bwMode="auto">
            <a:xfrm>
              <a:off x="5592393" y="4254489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21" name="Line 89"/>
            <p:cNvSpPr>
              <a:spLocks noChangeShapeType="1"/>
            </p:cNvSpPr>
            <p:nvPr/>
          </p:nvSpPr>
          <p:spPr bwMode="auto">
            <a:xfrm>
              <a:off x="5592393" y="4358701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22" name="Line 90"/>
            <p:cNvSpPr>
              <a:spLocks noChangeShapeType="1"/>
            </p:cNvSpPr>
            <p:nvPr/>
          </p:nvSpPr>
          <p:spPr bwMode="auto">
            <a:xfrm>
              <a:off x="5592393" y="4461117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23" name="Line 91"/>
            <p:cNvSpPr>
              <a:spLocks noChangeShapeType="1"/>
            </p:cNvSpPr>
            <p:nvPr/>
          </p:nvSpPr>
          <p:spPr bwMode="auto">
            <a:xfrm>
              <a:off x="5592393" y="4565329"/>
              <a:ext cx="384502" cy="0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24" name="Line 92"/>
            <p:cNvSpPr>
              <a:spLocks noChangeShapeType="1"/>
            </p:cNvSpPr>
            <p:nvPr/>
          </p:nvSpPr>
          <p:spPr bwMode="auto">
            <a:xfrm>
              <a:off x="5592393" y="4667745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25" name="Line 93"/>
            <p:cNvSpPr>
              <a:spLocks noChangeShapeType="1"/>
            </p:cNvSpPr>
            <p:nvPr/>
          </p:nvSpPr>
          <p:spPr bwMode="auto">
            <a:xfrm>
              <a:off x="5592393" y="4771957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26" name="Line 94"/>
            <p:cNvSpPr>
              <a:spLocks noChangeShapeType="1"/>
            </p:cNvSpPr>
            <p:nvPr/>
          </p:nvSpPr>
          <p:spPr bwMode="auto">
            <a:xfrm>
              <a:off x="5592393" y="4874373"/>
              <a:ext cx="38450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27" name="Line 95"/>
            <p:cNvSpPr>
              <a:spLocks noChangeShapeType="1"/>
            </p:cNvSpPr>
            <p:nvPr/>
          </p:nvSpPr>
          <p:spPr bwMode="auto">
            <a:xfrm>
              <a:off x="6235625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28" name="Line 96"/>
            <p:cNvSpPr>
              <a:spLocks noChangeShapeType="1"/>
            </p:cNvSpPr>
            <p:nvPr/>
          </p:nvSpPr>
          <p:spPr bwMode="auto">
            <a:xfrm>
              <a:off x="6343429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29" name="Line 97"/>
            <p:cNvSpPr>
              <a:spLocks noChangeShapeType="1"/>
            </p:cNvSpPr>
            <p:nvPr/>
          </p:nvSpPr>
          <p:spPr bwMode="auto">
            <a:xfrm>
              <a:off x="6449436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30" name="Line 98"/>
            <p:cNvSpPr>
              <a:spLocks noChangeShapeType="1"/>
            </p:cNvSpPr>
            <p:nvPr/>
          </p:nvSpPr>
          <p:spPr bwMode="auto">
            <a:xfrm>
              <a:off x="6557240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31" name="Line 99"/>
            <p:cNvSpPr>
              <a:spLocks noChangeShapeType="1"/>
            </p:cNvSpPr>
            <p:nvPr/>
          </p:nvSpPr>
          <p:spPr bwMode="auto">
            <a:xfrm>
              <a:off x="6665044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32" name="Line 100"/>
            <p:cNvSpPr>
              <a:spLocks noChangeShapeType="1"/>
            </p:cNvSpPr>
            <p:nvPr/>
          </p:nvSpPr>
          <p:spPr bwMode="auto">
            <a:xfrm>
              <a:off x="6772849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33" name="Line 101"/>
            <p:cNvSpPr>
              <a:spLocks noChangeShapeType="1"/>
            </p:cNvSpPr>
            <p:nvPr/>
          </p:nvSpPr>
          <p:spPr bwMode="auto">
            <a:xfrm>
              <a:off x="6878856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34" name="Line 102"/>
            <p:cNvSpPr>
              <a:spLocks noChangeShapeType="1"/>
            </p:cNvSpPr>
            <p:nvPr/>
          </p:nvSpPr>
          <p:spPr bwMode="auto">
            <a:xfrm>
              <a:off x="6986660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35" name="Line 103"/>
            <p:cNvSpPr>
              <a:spLocks noChangeShapeType="1"/>
            </p:cNvSpPr>
            <p:nvPr/>
          </p:nvSpPr>
          <p:spPr bwMode="auto">
            <a:xfrm>
              <a:off x="7094464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36" name="Line 104"/>
            <p:cNvSpPr>
              <a:spLocks noChangeShapeType="1"/>
            </p:cNvSpPr>
            <p:nvPr/>
          </p:nvSpPr>
          <p:spPr bwMode="auto">
            <a:xfrm>
              <a:off x="7200472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37" name="Line 105"/>
            <p:cNvSpPr>
              <a:spLocks noChangeShapeType="1"/>
            </p:cNvSpPr>
            <p:nvPr/>
          </p:nvSpPr>
          <p:spPr bwMode="auto">
            <a:xfrm>
              <a:off x="7308276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38" name="Line 106"/>
            <p:cNvSpPr>
              <a:spLocks noChangeShapeType="1"/>
            </p:cNvSpPr>
            <p:nvPr/>
          </p:nvSpPr>
          <p:spPr bwMode="auto">
            <a:xfrm>
              <a:off x="7416080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39" name="Line 107"/>
            <p:cNvSpPr>
              <a:spLocks noChangeShapeType="1"/>
            </p:cNvSpPr>
            <p:nvPr/>
          </p:nvSpPr>
          <p:spPr bwMode="auto">
            <a:xfrm>
              <a:off x="7522088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40" name="Line 108"/>
            <p:cNvSpPr>
              <a:spLocks noChangeShapeType="1"/>
            </p:cNvSpPr>
            <p:nvPr/>
          </p:nvSpPr>
          <p:spPr bwMode="auto">
            <a:xfrm>
              <a:off x="7629892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41" name="Line 109"/>
            <p:cNvSpPr>
              <a:spLocks noChangeShapeType="1"/>
            </p:cNvSpPr>
            <p:nvPr/>
          </p:nvSpPr>
          <p:spPr bwMode="auto">
            <a:xfrm>
              <a:off x="7737696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42" name="Line 110"/>
            <p:cNvSpPr>
              <a:spLocks noChangeShapeType="1"/>
            </p:cNvSpPr>
            <p:nvPr/>
          </p:nvSpPr>
          <p:spPr bwMode="auto">
            <a:xfrm>
              <a:off x="7843703" y="5151075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43" name="Line 111"/>
            <p:cNvSpPr>
              <a:spLocks noChangeShapeType="1"/>
            </p:cNvSpPr>
            <p:nvPr/>
          </p:nvSpPr>
          <p:spPr bwMode="auto">
            <a:xfrm>
              <a:off x="7951507" y="5140294"/>
              <a:ext cx="0" cy="3575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45" name="Rectangle 113"/>
            <p:cNvSpPr>
              <a:spLocks noChangeArrowheads="1"/>
            </p:cNvSpPr>
            <p:nvPr/>
          </p:nvSpPr>
          <p:spPr bwMode="auto">
            <a:xfrm>
              <a:off x="5599580" y="2924883"/>
              <a:ext cx="287478" cy="316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607346" name="Rectangle 114"/>
            <p:cNvSpPr>
              <a:spLocks noChangeArrowheads="1"/>
            </p:cNvSpPr>
            <p:nvPr/>
          </p:nvSpPr>
          <p:spPr bwMode="auto">
            <a:xfrm>
              <a:off x="5587003" y="5001943"/>
              <a:ext cx="287478" cy="318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607347" name="Rectangle 115"/>
            <p:cNvSpPr>
              <a:spLocks noChangeArrowheads="1"/>
            </p:cNvSpPr>
            <p:nvPr/>
          </p:nvSpPr>
          <p:spPr bwMode="auto">
            <a:xfrm>
              <a:off x="5694807" y="4840234"/>
              <a:ext cx="318022" cy="318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Arial" pitchFamily="34" charset="0"/>
                </a:rPr>
                <a:t>N</a:t>
              </a:r>
            </a:p>
          </p:txBody>
        </p:sp>
        <p:sp>
          <p:nvSpPr>
            <p:cNvPr id="607351" name="Rectangle 119"/>
            <p:cNvSpPr>
              <a:spLocks noChangeArrowheads="1"/>
            </p:cNvSpPr>
            <p:nvPr/>
          </p:nvSpPr>
          <p:spPr bwMode="auto">
            <a:xfrm>
              <a:off x="5967911" y="5208571"/>
              <a:ext cx="287478" cy="318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grpSp>
          <p:nvGrpSpPr>
            <p:cNvPr id="3" name="Group 140"/>
            <p:cNvGrpSpPr>
              <a:grpSpLocks/>
            </p:cNvGrpSpPr>
            <p:nvPr/>
          </p:nvGrpSpPr>
          <p:grpSpPr bwMode="auto">
            <a:xfrm>
              <a:off x="7982052" y="5152871"/>
              <a:ext cx="542614" cy="373727"/>
              <a:chOff x="3442" y="2543"/>
              <a:chExt cx="302" cy="208"/>
            </a:xfrm>
          </p:grpSpPr>
          <p:sp>
            <p:nvSpPr>
              <p:cNvPr id="607373" name="Rectangle 141"/>
              <p:cNvSpPr>
                <a:spLocks noChangeArrowheads="1"/>
              </p:cNvSpPr>
              <p:nvPr/>
            </p:nvSpPr>
            <p:spPr bwMode="auto">
              <a:xfrm>
                <a:off x="3442" y="2574"/>
                <a:ext cx="160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500" u="none" baseline="0">
                    <a:solidFill>
                      <a:srgbClr val="000000"/>
                    </a:solidFill>
                    <a:latin typeface="Arial" pitchFamily="34" charset="0"/>
                  </a:rPr>
                  <a:t>2</a:t>
                </a:r>
              </a:p>
            </p:txBody>
          </p:sp>
          <p:sp>
            <p:nvSpPr>
              <p:cNvPr id="607374" name="Rectangle 142"/>
              <p:cNvSpPr>
                <a:spLocks noChangeArrowheads="1"/>
              </p:cNvSpPr>
              <p:nvPr/>
            </p:nvSpPr>
            <p:spPr bwMode="auto">
              <a:xfrm>
                <a:off x="3555" y="2543"/>
                <a:ext cx="189" cy="17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500" u="none" baseline="0">
                    <a:solidFill>
                      <a:srgbClr val="000000"/>
                    </a:solidFill>
                    <a:latin typeface="Arial" pitchFamily="34" charset="0"/>
                  </a:rPr>
                  <a:t>M</a:t>
                </a:r>
              </a:p>
            </p:txBody>
          </p:sp>
        </p:grpSp>
      </p:grp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 examples</a:t>
            </a: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65113" y="1165225"/>
            <a:ext cx="5981700" cy="560388"/>
          </a:xfrm>
        </p:spPr>
        <p:txBody>
          <a:bodyPr/>
          <a:lstStyle/>
          <a:p>
            <a:r>
              <a:rPr lang="en-US" sz="2400">
                <a:latin typeface="Arial" pitchFamily="34" charset="0"/>
              </a:rPr>
              <a:t>BCD to 7-segment </a:t>
            </a:r>
            <a:r>
              <a:rPr lang="en-US" sz="2400">
                <a:solidFill>
                  <a:schemeClr val="accent2"/>
                </a:solidFill>
                <a:latin typeface="Arial" pitchFamily="34" charset="0"/>
              </a:rPr>
              <a:t>decoder</a:t>
            </a:r>
            <a:r>
              <a:rPr lang="en-US" sz="2400">
                <a:latin typeface="Arial" pitchFamily="34" charset="0"/>
              </a:rPr>
              <a:t>:</a:t>
            </a:r>
          </a:p>
          <a:p>
            <a:r>
              <a:rPr lang="en-US" sz="2400">
                <a:latin typeface="Arial" pitchFamily="34" charset="0"/>
              </a:rPr>
              <a:t>Binary to ASCII.</a:t>
            </a:r>
          </a:p>
        </p:txBody>
      </p:sp>
      <p:sp>
        <p:nvSpPr>
          <p:cNvPr id="607236" name="Text Box 4"/>
          <p:cNvSpPr txBox="1">
            <a:spLocks noChangeArrowheads="1"/>
          </p:cNvSpPr>
          <p:nvPr/>
        </p:nvSpPr>
        <p:spPr bwMode="auto">
          <a:xfrm>
            <a:off x="334963" y="2790825"/>
            <a:ext cx="3563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aseline="0" dirty="0">
                <a:solidFill>
                  <a:srgbClr val="000000"/>
                </a:solidFill>
                <a:latin typeface="Arial Unicode MS" pitchFamily="34" charset="-128"/>
              </a:rPr>
              <a:t>Example: 4Mbit DRAM</a:t>
            </a:r>
          </a:p>
          <a:p>
            <a:endParaRPr lang="en-US" sz="2000" u="none" baseline="0" dirty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No. of memory positions: </a:t>
            </a:r>
            <a:r>
              <a:rPr lang="en-US" sz="2000" b="1" u="none" baseline="0" dirty="0">
                <a:solidFill>
                  <a:srgbClr val="000000"/>
                </a:solidFill>
                <a:latin typeface="Arial Unicode MS" pitchFamily="34" charset="-128"/>
              </a:rPr>
              <a:t>2</a:t>
            </a:r>
            <a:r>
              <a:rPr lang="en-US" sz="2000" b="1" u="none" baseline="30000" dirty="0">
                <a:solidFill>
                  <a:srgbClr val="000000"/>
                </a:solidFill>
                <a:latin typeface="Arial Unicode MS" pitchFamily="34" charset="-128"/>
              </a:rPr>
              <a:t>22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This requires 22 address bits: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   N row address bits (ex. 11)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   M column </a:t>
            </a:r>
            <a:r>
              <a:rPr lang="en-US" sz="2000" u="none" baseline="0" dirty="0" err="1">
                <a:solidFill>
                  <a:srgbClr val="000000"/>
                </a:solidFill>
                <a:latin typeface="Arial Unicode MS" pitchFamily="34" charset="-128"/>
              </a:rPr>
              <a:t>addr</a:t>
            </a:r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bit (ex. 11)</a:t>
            </a:r>
          </a:p>
          <a:p>
            <a:endParaRPr lang="en-US" sz="2000" u="none" baseline="0" dirty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The address bits are decoded into actual memory locations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	</a:t>
            </a:r>
          </a:p>
        </p:txBody>
      </p:sp>
      <p:sp>
        <p:nvSpPr>
          <p:cNvPr id="607261" name="Rectangle 29"/>
          <p:cNvSpPr>
            <a:spLocks noChangeArrowheads="1"/>
          </p:cNvSpPr>
          <p:nvPr/>
        </p:nvSpPr>
        <p:spPr bwMode="auto">
          <a:xfrm>
            <a:off x="274638" y="1974850"/>
            <a:ext cx="5981700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</a:pPr>
            <a:r>
              <a:rPr lang="en-US" sz="2400" b="1" u="none" baseline="0">
                <a:solidFill>
                  <a:srgbClr val="000000"/>
                </a:solidFill>
                <a:latin typeface="Arial" pitchFamily="34" charset="0"/>
              </a:rPr>
              <a:t>Address decoder in a memory:</a:t>
            </a:r>
          </a:p>
        </p:txBody>
      </p:sp>
      <p:grpSp>
        <p:nvGrpSpPr>
          <p:cNvPr id="4" name="Group 144"/>
          <p:cNvGrpSpPr>
            <a:grpSpLocks/>
          </p:cNvGrpSpPr>
          <p:nvPr/>
        </p:nvGrpSpPr>
        <p:grpSpPr bwMode="auto">
          <a:xfrm>
            <a:off x="5765800" y="1243013"/>
            <a:ext cx="3087688" cy="1052512"/>
            <a:chOff x="3632" y="783"/>
            <a:chExt cx="1945" cy="663"/>
          </a:xfrm>
        </p:grpSpPr>
        <p:sp>
          <p:nvSpPr>
            <p:cNvPr id="607237" name="Rectangle 5"/>
            <p:cNvSpPr>
              <a:spLocks noChangeArrowheads="1"/>
            </p:cNvSpPr>
            <p:nvPr/>
          </p:nvSpPr>
          <p:spPr bwMode="auto">
            <a:xfrm>
              <a:off x="4164" y="822"/>
              <a:ext cx="402" cy="624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7238" name="Rectangle 6"/>
            <p:cNvSpPr>
              <a:spLocks noChangeArrowheads="1"/>
            </p:cNvSpPr>
            <p:nvPr/>
          </p:nvSpPr>
          <p:spPr bwMode="auto">
            <a:xfrm>
              <a:off x="5082" y="804"/>
              <a:ext cx="360" cy="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7239" name="Line 7"/>
            <p:cNvSpPr>
              <a:spLocks noChangeShapeType="1"/>
            </p:cNvSpPr>
            <p:nvPr/>
          </p:nvSpPr>
          <p:spPr bwMode="auto">
            <a:xfrm>
              <a:off x="5142" y="852"/>
              <a:ext cx="264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40" name="Line 8"/>
            <p:cNvSpPr>
              <a:spLocks noChangeShapeType="1"/>
            </p:cNvSpPr>
            <p:nvPr/>
          </p:nvSpPr>
          <p:spPr bwMode="auto">
            <a:xfrm>
              <a:off x="5142" y="1098"/>
              <a:ext cx="264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41" name="Line 9"/>
            <p:cNvSpPr>
              <a:spLocks noChangeShapeType="1"/>
            </p:cNvSpPr>
            <p:nvPr/>
          </p:nvSpPr>
          <p:spPr bwMode="auto">
            <a:xfrm>
              <a:off x="5130" y="1356"/>
              <a:ext cx="264" cy="0"/>
            </a:xfrm>
            <a:prstGeom prst="line">
              <a:avLst/>
            </a:prstGeom>
            <a:noFill/>
            <a:ln w="38100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42" name="Line 10"/>
            <p:cNvSpPr>
              <a:spLocks noChangeShapeType="1"/>
            </p:cNvSpPr>
            <p:nvPr/>
          </p:nvSpPr>
          <p:spPr bwMode="auto">
            <a:xfrm>
              <a:off x="5112" y="864"/>
              <a:ext cx="0" cy="222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43" name="Line 11"/>
            <p:cNvSpPr>
              <a:spLocks noChangeShapeType="1"/>
            </p:cNvSpPr>
            <p:nvPr/>
          </p:nvSpPr>
          <p:spPr bwMode="auto">
            <a:xfrm>
              <a:off x="5412" y="870"/>
              <a:ext cx="0" cy="222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44" name="Line 12"/>
            <p:cNvSpPr>
              <a:spLocks noChangeShapeType="1"/>
            </p:cNvSpPr>
            <p:nvPr/>
          </p:nvSpPr>
          <p:spPr bwMode="auto">
            <a:xfrm>
              <a:off x="5112" y="1116"/>
              <a:ext cx="0" cy="222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45" name="Line 13"/>
            <p:cNvSpPr>
              <a:spLocks noChangeShapeType="1"/>
            </p:cNvSpPr>
            <p:nvPr/>
          </p:nvSpPr>
          <p:spPr bwMode="auto">
            <a:xfrm>
              <a:off x="5406" y="1122"/>
              <a:ext cx="0" cy="222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46" name="Line 14"/>
            <p:cNvSpPr>
              <a:spLocks noChangeShapeType="1"/>
            </p:cNvSpPr>
            <p:nvPr/>
          </p:nvSpPr>
          <p:spPr bwMode="auto">
            <a:xfrm>
              <a:off x="4566" y="1131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47" name="Line 15"/>
            <p:cNvSpPr>
              <a:spLocks noChangeShapeType="1"/>
            </p:cNvSpPr>
            <p:nvPr/>
          </p:nvSpPr>
          <p:spPr bwMode="auto">
            <a:xfrm>
              <a:off x="4566" y="876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48" name="Line 16"/>
            <p:cNvSpPr>
              <a:spLocks noChangeShapeType="1"/>
            </p:cNvSpPr>
            <p:nvPr/>
          </p:nvSpPr>
          <p:spPr bwMode="auto">
            <a:xfrm>
              <a:off x="4566" y="961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49" name="Line 17"/>
            <p:cNvSpPr>
              <a:spLocks noChangeShapeType="1"/>
            </p:cNvSpPr>
            <p:nvPr/>
          </p:nvSpPr>
          <p:spPr bwMode="auto">
            <a:xfrm>
              <a:off x="4566" y="1216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50" name="Line 18"/>
            <p:cNvSpPr>
              <a:spLocks noChangeShapeType="1"/>
            </p:cNvSpPr>
            <p:nvPr/>
          </p:nvSpPr>
          <p:spPr bwMode="auto">
            <a:xfrm>
              <a:off x="4566" y="1301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51" name="Line 19"/>
            <p:cNvSpPr>
              <a:spLocks noChangeShapeType="1"/>
            </p:cNvSpPr>
            <p:nvPr/>
          </p:nvSpPr>
          <p:spPr bwMode="auto">
            <a:xfrm>
              <a:off x="4566" y="1386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52" name="Line 20"/>
            <p:cNvSpPr>
              <a:spLocks noChangeShapeType="1"/>
            </p:cNvSpPr>
            <p:nvPr/>
          </p:nvSpPr>
          <p:spPr bwMode="auto">
            <a:xfrm>
              <a:off x="4566" y="1046"/>
              <a:ext cx="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53" name="Line 21"/>
            <p:cNvSpPr>
              <a:spLocks noChangeShapeType="1"/>
            </p:cNvSpPr>
            <p:nvPr/>
          </p:nvSpPr>
          <p:spPr bwMode="auto">
            <a:xfrm>
              <a:off x="4032" y="972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54" name="Line 22"/>
            <p:cNvSpPr>
              <a:spLocks noChangeShapeType="1"/>
            </p:cNvSpPr>
            <p:nvPr/>
          </p:nvSpPr>
          <p:spPr bwMode="auto">
            <a:xfrm>
              <a:off x="4032" y="1074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55" name="Line 23"/>
            <p:cNvSpPr>
              <a:spLocks noChangeShapeType="1"/>
            </p:cNvSpPr>
            <p:nvPr/>
          </p:nvSpPr>
          <p:spPr bwMode="auto">
            <a:xfrm>
              <a:off x="4032" y="1176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56" name="Line 24"/>
            <p:cNvSpPr>
              <a:spLocks noChangeShapeType="1"/>
            </p:cNvSpPr>
            <p:nvPr/>
          </p:nvSpPr>
          <p:spPr bwMode="auto">
            <a:xfrm>
              <a:off x="4032" y="1278"/>
              <a:ext cx="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57" name="Text Box 25"/>
            <p:cNvSpPr txBox="1">
              <a:spLocks noChangeArrowheads="1"/>
            </p:cNvSpPr>
            <p:nvPr/>
          </p:nvSpPr>
          <p:spPr bwMode="auto">
            <a:xfrm>
              <a:off x="3632" y="913"/>
              <a:ext cx="428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BCD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code</a:t>
              </a:r>
            </a:p>
          </p:txBody>
        </p:sp>
        <p:sp>
          <p:nvSpPr>
            <p:cNvPr id="607258" name="Text Box 26"/>
            <p:cNvSpPr txBox="1">
              <a:spLocks noChangeArrowheads="1"/>
            </p:cNvSpPr>
            <p:nvPr/>
          </p:nvSpPr>
          <p:spPr bwMode="auto">
            <a:xfrm>
              <a:off x="4430" y="783"/>
              <a:ext cx="16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</a:p>
            <a:p>
              <a:r>
                <a:rPr lang="en-US" sz="1000" u="none" baseline="0">
                  <a:solidFill>
                    <a:srgbClr val="000000"/>
                  </a:solidFill>
                  <a:latin typeface="Arial Unicode MS" pitchFamily="34" charset="-128"/>
                </a:rPr>
                <a:t>b</a:t>
              </a:r>
            </a:p>
            <a:p>
              <a:r>
                <a:rPr lang="en-US" sz="1000" u="none" baseline="0">
                  <a:solidFill>
                    <a:srgbClr val="000000"/>
                  </a:solidFill>
                  <a:latin typeface="Arial Unicode MS" pitchFamily="34" charset="-128"/>
                </a:rPr>
                <a:t>c</a:t>
              </a:r>
            </a:p>
            <a:p>
              <a:r>
                <a:rPr lang="en-US" sz="1000" u="none" baseline="0">
                  <a:solidFill>
                    <a:srgbClr val="000000"/>
                  </a:solidFill>
                  <a:latin typeface="Arial Unicode MS" pitchFamily="34" charset="-128"/>
                </a:rPr>
                <a:t>:</a:t>
              </a:r>
            </a:p>
            <a:p>
              <a:r>
                <a:rPr lang="en-US" sz="1000" u="none" baseline="0">
                  <a:solidFill>
                    <a:srgbClr val="000000"/>
                  </a:solidFill>
                  <a:latin typeface="Arial Unicode MS" pitchFamily="34" charset="-128"/>
                </a:rPr>
                <a:t>:</a:t>
              </a:r>
            </a:p>
            <a:p>
              <a:r>
                <a:rPr lang="en-US" sz="1000" u="none" baseline="0">
                  <a:solidFill>
                    <a:srgbClr val="000000"/>
                  </a:solidFill>
                  <a:latin typeface="Arial Unicode MS" pitchFamily="34" charset="-128"/>
                </a:rPr>
                <a:t>g</a:t>
              </a:r>
            </a:p>
          </p:txBody>
        </p:sp>
        <p:sp>
          <p:nvSpPr>
            <p:cNvPr id="607259" name="Text Box 27"/>
            <p:cNvSpPr txBox="1">
              <a:spLocks noChangeArrowheads="1"/>
            </p:cNvSpPr>
            <p:nvPr/>
          </p:nvSpPr>
          <p:spPr bwMode="auto">
            <a:xfrm>
              <a:off x="5174" y="800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607260" name="Text Box 28"/>
            <p:cNvSpPr txBox="1">
              <a:spLocks noChangeArrowheads="1"/>
            </p:cNvSpPr>
            <p:nvPr/>
          </p:nvSpPr>
          <p:spPr bwMode="auto">
            <a:xfrm>
              <a:off x="5390" y="88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u="none" baseline="0">
                  <a:solidFill>
                    <a:srgbClr val="000000"/>
                  </a:solidFill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607262" name="Text Box 30"/>
            <p:cNvSpPr txBox="1">
              <a:spLocks noChangeArrowheads="1"/>
            </p:cNvSpPr>
            <p:nvPr/>
          </p:nvSpPr>
          <p:spPr bwMode="auto">
            <a:xfrm rot="-5400000">
              <a:off x="4065" y="1022"/>
              <a:ext cx="57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u="none" baseline="0">
                  <a:solidFill>
                    <a:srgbClr val="000000"/>
                  </a:solidFill>
                  <a:latin typeface="Arial Unicode MS" pitchFamily="34" charset="-128"/>
                </a:rPr>
                <a:t>decoder</a:t>
              </a:r>
            </a:p>
          </p:txBody>
        </p:sp>
      </p:grpSp>
      <p:sp>
        <p:nvSpPr>
          <p:cNvPr id="607353" name="Rectangle 121"/>
          <p:cNvSpPr>
            <a:spLocks noChangeArrowheads="1"/>
          </p:cNvSpPr>
          <p:nvPr/>
        </p:nvSpPr>
        <p:spPr bwMode="auto">
          <a:xfrm>
            <a:off x="3894477" y="3819672"/>
            <a:ext cx="233576" cy="3180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500" b="1" u="none" baseline="0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grpSp>
        <p:nvGrpSpPr>
          <p:cNvPr id="5" name="Group 165"/>
          <p:cNvGrpSpPr/>
          <p:nvPr/>
        </p:nvGrpSpPr>
        <p:grpSpPr>
          <a:xfrm>
            <a:off x="5971504" y="5503240"/>
            <a:ext cx="2542382" cy="1110726"/>
            <a:chOff x="5971504" y="5503240"/>
            <a:chExt cx="2542382" cy="1110726"/>
          </a:xfrm>
        </p:grpSpPr>
        <p:grpSp>
          <p:nvGrpSpPr>
            <p:cNvPr id="6" name="Group 150"/>
            <p:cNvGrpSpPr/>
            <p:nvPr/>
          </p:nvGrpSpPr>
          <p:grpSpPr>
            <a:xfrm>
              <a:off x="5971504" y="5503240"/>
              <a:ext cx="2542382" cy="844480"/>
              <a:chOff x="5971504" y="5503240"/>
              <a:chExt cx="2542382" cy="844480"/>
            </a:xfrm>
          </p:grpSpPr>
          <p:sp>
            <p:nvSpPr>
              <p:cNvPr id="607268" name="Rectangle 36"/>
              <p:cNvSpPr>
                <a:spLocks noChangeArrowheads="1"/>
              </p:cNvSpPr>
              <p:nvPr/>
            </p:nvSpPr>
            <p:spPr bwMode="auto">
              <a:xfrm>
                <a:off x="5971504" y="5503240"/>
                <a:ext cx="2535195" cy="479736"/>
              </a:xfrm>
              <a:prstGeom prst="rec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269" name="Freeform 37"/>
              <p:cNvSpPr>
                <a:spLocks/>
              </p:cNvSpPr>
              <p:nvPr/>
            </p:nvSpPr>
            <p:spPr bwMode="auto">
              <a:xfrm>
                <a:off x="5985878" y="5517615"/>
                <a:ext cx="2528008" cy="47434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06" y="0"/>
                  </a:cxn>
                  <a:cxn ang="0">
                    <a:pos x="1406" y="263"/>
                  </a:cxn>
                  <a:cxn ang="0">
                    <a:pos x="0" y="263"/>
                  </a:cxn>
                  <a:cxn ang="0">
                    <a:pos x="0" y="0"/>
                  </a:cxn>
                </a:cxnLst>
                <a:rect l="0" t="0" r="r" b="b"/>
                <a:pathLst>
                  <a:path w="1407" h="264">
                    <a:moveTo>
                      <a:pt x="0" y="0"/>
                    </a:moveTo>
                    <a:lnTo>
                      <a:pt x="1406" y="0"/>
                    </a:lnTo>
                    <a:lnTo>
                      <a:pt x="1406" y="263"/>
                    </a:lnTo>
                    <a:lnTo>
                      <a:pt x="0" y="263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288" name="Rectangle 56"/>
              <p:cNvSpPr>
                <a:spLocks noChangeArrowheads="1"/>
              </p:cNvSpPr>
              <p:nvPr/>
            </p:nvSpPr>
            <p:spPr bwMode="auto">
              <a:xfrm>
                <a:off x="6291323" y="5566127"/>
                <a:ext cx="1683542" cy="3180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500" b="1" u="none" baseline="0">
                    <a:solidFill>
                      <a:srgbClr val="000000"/>
                    </a:solidFill>
                    <a:latin typeface="Arial" pitchFamily="34" charset="0"/>
                  </a:rPr>
                  <a:t>Column decoder</a:t>
                </a:r>
              </a:p>
            </p:txBody>
          </p:sp>
          <p:sp>
            <p:nvSpPr>
              <p:cNvPr id="607301" name="Line 69"/>
              <p:cNvSpPr>
                <a:spLocks noChangeShapeType="1"/>
              </p:cNvSpPr>
              <p:nvPr/>
            </p:nvSpPr>
            <p:spPr bwMode="auto">
              <a:xfrm>
                <a:off x="6284136" y="5990164"/>
                <a:ext cx="0" cy="3575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302" name="Line 70"/>
              <p:cNvSpPr>
                <a:spLocks noChangeShapeType="1"/>
              </p:cNvSpPr>
              <p:nvPr/>
            </p:nvSpPr>
            <p:spPr bwMode="auto">
              <a:xfrm>
                <a:off x="6497948" y="5990164"/>
                <a:ext cx="0" cy="3575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303" name="Line 71"/>
              <p:cNvSpPr>
                <a:spLocks noChangeShapeType="1"/>
              </p:cNvSpPr>
              <p:nvPr/>
            </p:nvSpPr>
            <p:spPr bwMode="auto">
              <a:xfrm>
                <a:off x="6713556" y="5990164"/>
                <a:ext cx="0" cy="3575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304" name="Line 72"/>
              <p:cNvSpPr>
                <a:spLocks noChangeShapeType="1"/>
              </p:cNvSpPr>
              <p:nvPr/>
            </p:nvSpPr>
            <p:spPr bwMode="auto">
              <a:xfrm>
                <a:off x="6927368" y="5990164"/>
                <a:ext cx="0" cy="3575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305" name="Line 73"/>
              <p:cNvSpPr>
                <a:spLocks noChangeShapeType="1"/>
              </p:cNvSpPr>
              <p:nvPr/>
            </p:nvSpPr>
            <p:spPr bwMode="auto">
              <a:xfrm>
                <a:off x="7141180" y="5990164"/>
                <a:ext cx="0" cy="3575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306" name="Line 74"/>
              <p:cNvSpPr>
                <a:spLocks noChangeShapeType="1"/>
              </p:cNvSpPr>
              <p:nvPr/>
            </p:nvSpPr>
            <p:spPr bwMode="auto">
              <a:xfrm>
                <a:off x="7356788" y="5990164"/>
                <a:ext cx="0" cy="3575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307" name="Line 75"/>
              <p:cNvSpPr>
                <a:spLocks noChangeShapeType="1"/>
              </p:cNvSpPr>
              <p:nvPr/>
            </p:nvSpPr>
            <p:spPr bwMode="auto">
              <a:xfrm>
                <a:off x="7570599" y="5990164"/>
                <a:ext cx="0" cy="3575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308" name="Line 76"/>
              <p:cNvSpPr>
                <a:spLocks noChangeShapeType="1"/>
              </p:cNvSpPr>
              <p:nvPr/>
            </p:nvSpPr>
            <p:spPr bwMode="auto">
              <a:xfrm>
                <a:off x="7784411" y="5990164"/>
                <a:ext cx="0" cy="3575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7309" name="Line 77"/>
              <p:cNvSpPr>
                <a:spLocks noChangeShapeType="1"/>
              </p:cNvSpPr>
              <p:nvPr/>
            </p:nvSpPr>
            <p:spPr bwMode="auto">
              <a:xfrm>
                <a:off x="8000019" y="5990164"/>
                <a:ext cx="0" cy="3575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07348" name="Rectangle 116"/>
            <p:cNvSpPr>
              <a:spLocks noChangeArrowheads="1"/>
            </p:cNvSpPr>
            <p:nvPr/>
          </p:nvSpPr>
          <p:spPr bwMode="auto">
            <a:xfrm>
              <a:off x="5980488" y="6092579"/>
              <a:ext cx="287478" cy="318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607350" name="Rectangle 118"/>
            <p:cNvSpPr>
              <a:spLocks noChangeArrowheads="1"/>
            </p:cNvSpPr>
            <p:nvPr/>
          </p:nvSpPr>
          <p:spPr bwMode="auto">
            <a:xfrm>
              <a:off x="8030564" y="6069221"/>
              <a:ext cx="339583" cy="318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u="none" baseline="0">
                  <a:solidFill>
                    <a:srgbClr val="000000"/>
                  </a:solidFill>
                  <a:latin typeface="Arial" pitchFamily="34" charset="0"/>
                </a:rPr>
                <a:t>M</a:t>
              </a:r>
            </a:p>
          </p:txBody>
        </p:sp>
        <p:sp>
          <p:nvSpPr>
            <p:cNvPr id="607355" name="Rectangle 123"/>
            <p:cNvSpPr>
              <a:spLocks noChangeArrowheads="1"/>
            </p:cNvSpPr>
            <p:nvPr/>
          </p:nvSpPr>
          <p:spPr bwMode="auto">
            <a:xfrm>
              <a:off x="6397331" y="6295939"/>
              <a:ext cx="1672761" cy="318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 dirty="0">
                  <a:solidFill>
                    <a:srgbClr val="000000"/>
                  </a:solidFill>
                  <a:latin typeface="Arial" pitchFamily="34" charset="0"/>
                </a:rPr>
                <a:t>Column address</a:t>
              </a:r>
            </a:p>
          </p:txBody>
        </p:sp>
      </p:grpSp>
      <p:grpSp>
        <p:nvGrpSpPr>
          <p:cNvPr id="7" name="Group 151"/>
          <p:cNvGrpSpPr/>
          <p:nvPr/>
        </p:nvGrpSpPr>
        <p:grpSpPr>
          <a:xfrm>
            <a:off x="4133443" y="5122326"/>
            <a:ext cx="1870402" cy="1735675"/>
            <a:chOff x="4133443" y="5122326"/>
            <a:chExt cx="1870402" cy="1735675"/>
          </a:xfrm>
        </p:grpSpPr>
        <p:sp>
          <p:nvSpPr>
            <p:cNvPr id="607272" name="Rectangle 40"/>
            <p:cNvSpPr>
              <a:spLocks noChangeArrowheads="1"/>
            </p:cNvSpPr>
            <p:nvPr/>
          </p:nvSpPr>
          <p:spPr bwMode="auto">
            <a:xfrm>
              <a:off x="5017438" y="5526598"/>
              <a:ext cx="580346" cy="47973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273" name="Freeform 41"/>
            <p:cNvSpPr>
              <a:spLocks/>
            </p:cNvSpPr>
            <p:nvPr/>
          </p:nvSpPr>
          <p:spPr bwMode="auto">
            <a:xfrm>
              <a:off x="5031811" y="5540972"/>
              <a:ext cx="573159" cy="4725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0"/>
                </a:cxn>
                <a:cxn ang="0">
                  <a:pos x="318" y="262"/>
                </a:cxn>
                <a:cxn ang="0">
                  <a:pos x="0" y="262"/>
                </a:cxn>
                <a:cxn ang="0">
                  <a:pos x="0" y="0"/>
                </a:cxn>
              </a:cxnLst>
              <a:rect l="0" t="0" r="r" b="b"/>
              <a:pathLst>
                <a:path w="319" h="263">
                  <a:moveTo>
                    <a:pt x="0" y="0"/>
                  </a:moveTo>
                  <a:lnTo>
                    <a:pt x="318" y="0"/>
                  </a:lnTo>
                  <a:lnTo>
                    <a:pt x="318" y="262"/>
                  </a:lnTo>
                  <a:lnTo>
                    <a:pt x="0" y="262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56" name="Rectangle 124"/>
            <p:cNvSpPr>
              <a:spLocks noChangeArrowheads="1"/>
            </p:cNvSpPr>
            <p:nvPr/>
          </p:nvSpPr>
          <p:spPr bwMode="auto">
            <a:xfrm>
              <a:off x="4133443" y="5621827"/>
              <a:ext cx="648622" cy="316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Arial" pitchFamily="34" charset="0"/>
                </a:rPr>
                <a:t>Read</a:t>
              </a:r>
            </a:p>
          </p:txBody>
        </p:sp>
        <p:sp>
          <p:nvSpPr>
            <p:cNvPr id="607357" name="Rectangle 125"/>
            <p:cNvSpPr>
              <a:spLocks noChangeArrowheads="1"/>
            </p:cNvSpPr>
            <p:nvPr/>
          </p:nvSpPr>
          <p:spPr bwMode="auto">
            <a:xfrm>
              <a:off x="4658090" y="5621827"/>
              <a:ext cx="233576" cy="316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607358" name="Rectangle 126"/>
            <p:cNvSpPr>
              <a:spLocks noChangeArrowheads="1"/>
            </p:cNvSpPr>
            <p:nvPr/>
          </p:nvSpPr>
          <p:spPr bwMode="auto">
            <a:xfrm>
              <a:off x="4133443" y="5828455"/>
              <a:ext cx="657605" cy="316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Arial" pitchFamily="34" charset="0"/>
                </a:rPr>
                <a:t>Write</a:t>
              </a:r>
            </a:p>
          </p:txBody>
        </p:sp>
        <p:sp>
          <p:nvSpPr>
            <p:cNvPr id="607359" name="Rectangle 127"/>
            <p:cNvSpPr>
              <a:spLocks noChangeArrowheads="1"/>
            </p:cNvSpPr>
            <p:nvPr/>
          </p:nvSpPr>
          <p:spPr bwMode="auto">
            <a:xfrm>
              <a:off x="4668871" y="5828455"/>
              <a:ext cx="181470" cy="546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lang="en-US" sz="1500" b="1" u="none" baseline="0">
                <a:solidFill>
                  <a:srgbClr val="000000"/>
                </a:solidFill>
                <a:latin typeface="Arial" pitchFamily="34" charset="0"/>
              </a:endParaRPr>
            </a:p>
            <a:p>
              <a:pPr latinLnBrk="1"/>
              <a:endParaRPr lang="en-US" sz="1500" b="1" u="none" baseline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07360" name="Rectangle 128"/>
            <p:cNvSpPr>
              <a:spLocks noChangeArrowheads="1"/>
            </p:cNvSpPr>
            <p:nvPr/>
          </p:nvSpPr>
          <p:spPr bwMode="auto">
            <a:xfrm>
              <a:off x="4133443" y="6035083"/>
              <a:ext cx="857043" cy="318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Arial" pitchFamily="34" charset="0"/>
                </a:rPr>
                <a:t>Control</a:t>
              </a:r>
            </a:p>
          </p:txBody>
        </p:sp>
        <p:sp>
          <p:nvSpPr>
            <p:cNvPr id="607361" name="Rectangle 129"/>
            <p:cNvSpPr>
              <a:spLocks noChangeArrowheads="1"/>
            </p:cNvSpPr>
            <p:nvPr/>
          </p:nvSpPr>
          <p:spPr bwMode="auto">
            <a:xfrm>
              <a:off x="4133443" y="6241711"/>
              <a:ext cx="182808" cy="320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lang="en-US" sz="1500" b="1" u="none" baseline="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07362" name="Line 130"/>
            <p:cNvSpPr>
              <a:spLocks noChangeShapeType="1"/>
            </p:cNvSpPr>
            <p:nvPr/>
          </p:nvSpPr>
          <p:spPr bwMode="auto">
            <a:xfrm flipV="1">
              <a:off x="5603173" y="5122326"/>
              <a:ext cx="400672" cy="465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63" name="Line 131"/>
            <p:cNvSpPr>
              <a:spLocks noChangeShapeType="1"/>
            </p:cNvSpPr>
            <p:nvPr/>
          </p:nvSpPr>
          <p:spPr bwMode="auto">
            <a:xfrm flipV="1">
              <a:off x="5242030" y="5147481"/>
              <a:ext cx="0" cy="42044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64" name="Line 132"/>
            <p:cNvSpPr>
              <a:spLocks noChangeShapeType="1"/>
            </p:cNvSpPr>
            <p:nvPr/>
          </p:nvSpPr>
          <p:spPr bwMode="auto">
            <a:xfrm>
              <a:off x="5603173" y="5783536"/>
              <a:ext cx="37372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65" name="Freeform 133"/>
            <p:cNvSpPr>
              <a:spLocks/>
            </p:cNvSpPr>
            <p:nvPr/>
          </p:nvSpPr>
          <p:spPr bwMode="auto">
            <a:xfrm>
              <a:off x="5114461" y="6218353"/>
              <a:ext cx="120381" cy="127570"/>
            </a:xfrm>
            <a:custGeom>
              <a:avLst/>
              <a:gdLst/>
              <a:ahLst/>
              <a:cxnLst>
                <a:cxn ang="0">
                  <a:pos x="33" y="70"/>
                </a:cxn>
                <a:cxn ang="0">
                  <a:pos x="0" y="0"/>
                </a:cxn>
                <a:cxn ang="0">
                  <a:pos x="33" y="45"/>
                </a:cxn>
                <a:cxn ang="0">
                  <a:pos x="66" y="0"/>
                </a:cxn>
                <a:cxn ang="0">
                  <a:pos x="33" y="70"/>
                </a:cxn>
              </a:cxnLst>
              <a:rect l="0" t="0" r="r" b="b"/>
              <a:pathLst>
                <a:path w="67" h="71">
                  <a:moveTo>
                    <a:pt x="33" y="70"/>
                  </a:moveTo>
                  <a:lnTo>
                    <a:pt x="0" y="0"/>
                  </a:lnTo>
                  <a:lnTo>
                    <a:pt x="33" y="45"/>
                  </a:lnTo>
                  <a:lnTo>
                    <a:pt x="66" y="0"/>
                  </a:lnTo>
                  <a:lnTo>
                    <a:pt x="33" y="7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66" name="Line 134"/>
            <p:cNvSpPr>
              <a:spLocks noChangeShapeType="1"/>
            </p:cNvSpPr>
            <p:nvPr/>
          </p:nvSpPr>
          <p:spPr bwMode="auto">
            <a:xfrm>
              <a:off x="5173754" y="6011725"/>
              <a:ext cx="0" cy="2784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67" name="Freeform 135"/>
            <p:cNvSpPr>
              <a:spLocks/>
            </p:cNvSpPr>
            <p:nvPr/>
          </p:nvSpPr>
          <p:spPr bwMode="auto">
            <a:xfrm>
              <a:off x="5389362" y="6011725"/>
              <a:ext cx="122178" cy="127570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67" y="70"/>
                </a:cxn>
                <a:cxn ang="0">
                  <a:pos x="33" y="26"/>
                </a:cxn>
                <a:cxn ang="0">
                  <a:pos x="0" y="70"/>
                </a:cxn>
                <a:cxn ang="0">
                  <a:pos x="33" y="0"/>
                </a:cxn>
              </a:cxnLst>
              <a:rect l="0" t="0" r="r" b="b"/>
              <a:pathLst>
                <a:path w="68" h="71">
                  <a:moveTo>
                    <a:pt x="33" y="0"/>
                  </a:moveTo>
                  <a:lnTo>
                    <a:pt x="67" y="70"/>
                  </a:lnTo>
                  <a:lnTo>
                    <a:pt x="33" y="26"/>
                  </a:lnTo>
                  <a:lnTo>
                    <a:pt x="0" y="70"/>
                  </a:lnTo>
                  <a:lnTo>
                    <a:pt x="33" y="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68" name="Line 136"/>
            <p:cNvSpPr>
              <a:spLocks noChangeShapeType="1"/>
            </p:cNvSpPr>
            <p:nvPr/>
          </p:nvSpPr>
          <p:spPr bwMode="auto">
            <a:xfrm flipV="1">
              <a:off x="5432484" y="6042270"/>
              <a:ext cx="0" cy="316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07369" name="Rectangle 137"/>
            <p:cNvSpPr>
              <a:spLocks noChangeArrowheads="1"/>
            </p:cNvSpPr>
            <p:nvPr/>
          </p:nvSpPr>
          <p:spPr bwMode="auto">
            <a:xfrm>
              <a:off x="4897056" y="6311785"/>
              <a:ext cx="833686" cy="318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Arial" pitchFamily="34" charset="0"/>
                </a:rPr>
                <a:t>Out   In</a:t>
              </a:r>
            </a:p>
          </p:txBody>
        </p:sp>
        <p:sp>
          <p:nvSpPr>
            <p:cNvPr id="607370" name="Rectangle 138"/>
            <p:cNvSpPr>
              <a:spLocks noChangeArrowheads="1"/>
            </p:cNvSpPr>
            <p:nvPr/>
          </p:nvSpPr>
          <p:spPr bwMode="auto">
            <a:xfrm>
              <a:off x="5633718" y="6311785"/>
              <a:ext cx="181470" cy="5462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endParaRPr lang="en-US" sz="1500" b="1" u="none" baseline="0">
                <a:solidFill>
                  <a:srgbClr val="000000"/>
                </a:solidFill>
                <a:latin typeface="Arial" pitchFamily="34" charset="0"/>
              </a:endParaRPr>
            </a:p>
            <a:p>
              <a:pPr eaLnBrk="1"/>
              <a:endParaRPr lang="en-US" sz="1500" b="1" u="none" baseline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07371" name="Rectangle 139"/>
            <p:cNvSpPr>
              <a:spLocks noChangeArrowheads="1"/>
            </p:cNvSpPr>
            <p:nvPr/>
          </p:nvSpPr>
          <p:spPr bwMode="auto">
            <a:xfrm>
              <a:off x="5028218" y="6518412"/>
              <a:ext cx="594720" cy="3180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500" b="1" u="none" baseline="0">
                  <a:solidFill>
                    <a:srgbClr val="000000"/>
                  </a:solidFill>
                  <a:latin typeface="Arial" pitchFamily="34" charset="0"/>
                </a:rPr>
                <a:t>Data</a:t>
              </a:r>
            </a:p>
          </p:txBody>
        </p:sp>
      </p:grpSp>
      <p:grpSp>
        <p:nvGrpSpPr>
          <p:cNvPr id="8" name="Group 153"/>
          <p:cNvGrpSpPr/>
          <p:nvPr/>
        </p:nvGrpSpPr>
        <p:grpSpPr>
          <a:xfrm>
            <a:off x="2778125" y="2406650"/>
            <a:ext cx="2803487" cy="2769579"/>
            <a:chOff x="2778125" y="2406650"/>
            <a:chExt cx="2803487" cy="2769579"/>
          </a:xfrm>
        </p:grpSpPr>
        <p:grpSp>
          <p:nvGrpSpPr>
            <p:cNvPr id="9" name="Group 152"/>
            <p:cNvGrpSpPr/>
            <p:nvPr/>
          </p:nvGrpSpPr>
          <p:grpSpPr>
            <a:xfrm>
              <a:off x="3803650" y="2741613"/>
              <a:ext cx="1777962" cy="2434616"/>
              <a:chOff x="3803650" y="2741613"/>
              <a:chExt cx="1777962" cy="2434616"/>
            </a:xfrm>
          </p:grpSpPr>
          <p:grpSp>
            <p:nvGrpSpPr>
              <p:cNvPr id="10" name="Group 149"/>
              <p:cNvGrpSpPr/>
              <p:nvPr/>
            </p:nvGrpSpPr>
            <p:grpSpPr>
              <a:xfrm>
                <a:off x="4048997" y="2741613"/>
                <a:ext cx="1532615" cy="2434616"/>
                <a:chOff x="4048997" y="2741613"/>
                <a:chExt cx="1532615" cy="2434616"/>
              </a:xfrm>
            </p:grpSpPr>
            <p:sp>
              <p:nvSpPr>
                <p:cNvPr id="607270" name="Rectangle 38"/>
                <p:cNvSpPr>
                  <a:spLocks noChangeArrowheads="1"/>
                </p:cNvSpPr>
                <p:nvPr/>
              </p:nvSpPr>
              <p:spPr bwMode="auto">
                <a:xfrm>
                  <a:off x="5004860" y="3036282"/>
                  <a:ext cx="569565" cy="2132760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271" name="Freeform 39"/>
                <p:cNvSpPr>
                  <a:spLocks/>
                </p:cNvSpPr>
                <p:nvPr/>
              </p:nvSpPr>
              <p:spPr bwMode="auto">
                <a:xfrm>
                  <a:off x="5019234" y="3048860"/>
                  <a:ext cx="562378" cy="21273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12" y="0"/>
                    </a:cxn>
                    <a:cxn ang="0">
                      <a:pos x="312" y="1183"/>
                    </a:cxn>
                    <a:cxn ang="0">
                      <a:pos x="0" y="118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313" h="1184">
                      <a:moveTo>
                        <a:pt x="0" y="0"/>
                      </a:moveTo>
                      <a:lnTo>
                        <a:pt x="312" y="0"/>
                      </a:lnTo>
                      <a:lnTo>
                        <a:pt x="312" y="1183"/>
                      </a:lnTo>
                      <a:lnTo>
                        <a:pt x="0" y="1183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54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289" name="Rectangle 57"/>
                <p:cNvSpPr>
                  <a:spLocks noChangeArrowheads="1"/>
                </p:cNvSpPr>
                <p:nvPr/>
              </p:nvSpPr>
              <p:spPr bwMode="auto">
                <a:xfrm>
                  <a:off x="4048997" y="2741613"/>
                  <a:ext cx="583939" cy="3180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500" b="1" u="none" baseline="0">
                      <a:solidFill>
                        <a:srgbClr val="000000"/>
                      </a:solidFill>
                      <a:latin typeface="Arial" pitchFamily="34" charset="0"/>
                    </a:rPr>
                    <a:t>Row</a:t>
                  </a:r>
                </a:p>
              </p:txBody>
            </p:sp>
            <p:sp>
              <p:nvSpPr>
                <p:cNvPr id="607290" name="Rectangle 58"/>
                <p:cNvSpPr>
                  <a:spLocks noChangeArrowheads="1"/>
                </p:cNvSpPr>
                <p:nvPr/>
              </p:nvSpPr>
              <p:spPr bwMode="auto">
                <a:xfrm>
                  <a:off x="4501774" y="2741613"/>
                  <a:ext cx="233576" cy="3180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500" b="1" u="none" baseline="0">
                      <a:solidFill>
                        <a:srgbClr val="000000"/>
                      </a:solidFill>
                      <a:latin typeface="Arial" pitchFamily="34" charset="0"/>
                    </a:rPr>
                    <a:t> </a:t>
                  </a:r>
                </a:p>
              </p:txBody>
            </p:sp>
            <p:sp>
              <p:nvSpPr>
                <p:cNvPr id="607291" name="Rectangle 59"/>
                <p:cNvSpPr>
                  <a:spLocks noChangeArrowheads="1"/>
                </p:cNvSpPr>
                <p:nvPr/>
              </p:nvSpPr>
              <p:spPr bwMode="auto">
                <a:xfrm>
                  <a:off x="4048997" y="2982379"/>
                  <a:ext cx="945083" cy="3180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500" b="1" u="none" baseline="0">
                      <a:solidFill>
                        <a:srgbClr val="000000"/>
                      </a:solidFill>
                      <a:latin typeface="Arial" pitchFamily="34" charset="0"/>
                    </a:rPr>
                    <a:t>Decoder</a:t>
                  </a:r>
                </a:p>
              </p:txBody>
            </p:sp>
            <p:sp>
              <p:nvSpPr>
                <p:cNvPr id="607292" name="Line 60"/>
                <p:cNvSpPr>
                  <a:spLocks noChangeShapeType="1"/>
                </p:cNvSpPr>
                <p:nvPr/>
              </p:nvSpPr>
              <p:spPr bwMode="auto">
                <a:xfrm>
                  <a:off x="4613172" y="3302204"/>
                  <a:ext cx="37372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293" name="Line 61"/>
                <p:cNvSpPr>
                  <a:spLocks noChangeShapeType="1"/>
                </p:cNvSpPr>
                <p:nvPr/>
              </p:nvSpPr>
              <p:spPr bwMode="auto">
                <a:xfrm>
                  <a:off x="4613172" y="3508832"/>
                  <a:ext cx="37372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294" name="Line 62"/>
                <p:cNvSpPr>
                  <a:spLocks noChangeShapeType="1"/>
                </p:cNvSpPr>
                <p:nvPr/>
              </p:nvSpPr>
              <p:spPr bwMode="auto">
                <a:xfrm>
                  <a:off x="4613172" y="3715459"/>
                  <a:ext cx="37372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295" name="Line 63"/>
                <p:cNvSpPr>
                  <a:spLocks noChangeShapeType="1"/>
                </p:cNvSpPr>
                <p:nvPr/>
              </p:nvSpPr>
              <p:spPr bwMode="auto">
                <a:xfrm>
                  <a:off x="4613172" y="3922087"/>
                  <a:ext cx="37372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296" name="Line 64"/>
                <p:cNvSpPr>
                  <a:spLocks noChangeShapeType="1"/>
                </p:cNvSpPr>
                <p:nvPr/>
              </p:nvSpPr>
              <p:spPr bwMode="auto">
                <a:xfrm>
                  <a:off x="4613172" y="4128715"/>
                  <a:ext cx="37372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297" name="Line 65"/>
                <p:cNvSpPr>
                  <a:spLocks noChangeShapeType="1"/>
                </p:cNvSpPr>
                <p:nvPr/>
              </p:nvSpPr>
              <p:spPr bwMode="auto">
                <a:xfrm>
                  <a:off x="4613172" y="4335343"/>
                  <a:ext cx="37372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298" name="Line 66"/>
                <p:cNvSpPr>
                  <a:spLocks noChangeShapeType="1"/>
                </p:cNvSpPr>
                <p:nvPr/>
              </p:nvSpPr>
              <p:spPr bwMode="auto">
                <a:xfrm>
                  <a:off x="4613172" y="4541971"/>
                  <a:ext cx="37372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299" name="Line 67"/>
                <p:cNvSpPr>
                  <a:spLocks noChangeShapeType="1"/>
                </p:cNvSpPr>
                <p:nvPr/>
              </p:nvSpPr>
              <p:spPr bwMode="auto">
                <a:xfrm>
                  <a:off x="4613172" y="4748599"/>
                  <a:ext cx="37372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300" name="Line 68"/>
                <p:cNvSpPr>
                  <a:spLocks noChangeShapeType="1"/>
                </p:cNvSpPr>
                <p:nvPr/>
              </p:nvSpPr>
              <p:spPr bwMode="auto">
                <a:xfrm>
                  <a:off x="4613172" y="4955227"/>
                  <a:ext cx="373721" cy="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07344" name="Rectangle 112"/>
                <p:cNvSpPr>
                  <a:spLocks noChangeArrowheads="1"/>
                </p:cNvSpPr>
                <p:nvPr/>
              </p:nvSpPr>
              <p:spPr bwMode="auto">
                <a:xfrm>
                  <a:off x="4264605" y="3142292"/>
                  <a:ext cx="287478" cy="31623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500" u="none" baseline="0">
                      <a:solidFill>
                        <a:srgbClr val="000000"/>
                      </a:solidFill>
                      <a:latin typeface="Arial" pitchFamily="34" charset="0"/>
                    </a:rPr>
                    <a:t>1</a:t>
                  </a:r>
                </a:p>
              </p:txBody>
            </p:sp>
            <p:sp>
              <p:nvSpPr>
                <p:cNvPr id="607349" name="Rectangle 117"/>
                <p:cNvSpPr>
                  <a:spLocks noChangeArrowheads="1"/>
                </p:cNvSpPr>
                <p:nvPr/>
              </p:nvSpPr>
              <p:spPr bwMode="auto">
                <a:xfrm>
                  <a:off x="4275386" y="4795315"/>
                  <a:ext cx="318022" cy="31802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r>
                    <a:rPr lang="en-US" sz="1500" u="none" baseline="0">
                      <a:solidFill>
                        <a:srgbClr val="000000"/>
                      </a:solidFill>
                      <a:latin typeface="Arial" pitchFamily="34" charset="0"/>
                    </a:rPr>
                    <a:t>N</a:t>
                  </a:r>
                </a:p>
              </p:txBody>
            </p:sp>
          </p:grpSp>
          <p:sp>
            <p:nvSpPr>
              <p:cNvPr id="607352" name="Rectangle 120"/>
              <p:cNvSpPr>
                <a:spLocks noChangeArrowheads="1"/>
              </p:cNvSpPr>
              <p:nvPr/>
            </p:nvSpPr>
            <p:spPr bwMode="auto">
              <a:xfrm>
                <a:off x="3803650" y="3705372"/>
                <a:ext cx="582142" cy="3180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500" b="1" u="none" baseline="0">
                    <a:solidFill>
                      <a:srgbClr val="000000"/>
                    </a:solidFill>
                    <a:latin typeface="Arial" pitchFamily="34" charset="0"/>
                  </a:rPr>
                  <a:t>Row</a:t>
                </a:r>
              </a:p>
            </p:txBody>
          </p:sp>
          <p:sp>
            <p:nvSpPr>
              <p:cNvPr id="607354" name="Rectangle 122"/>
              <p:cNvSpPr>
                <a:spLocks noChangeArrowheads="1"/>
              </p:cNvSpPr>
              <p:nvPr/>
            </p:nvSpPr>
            <p:spPr bwMode="auto">
              <a:xfrm>
                <a:off x="3803650" y="3946138"/>
                <a:ext cx="912742" cy="3180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500" b="1" u="none" baseline="0" dirty="0">
                    <a:solidFill>
                      <a:srgbClr val="000000"/>
                    </a:solidFill>
                    <a:latin typeface="Arial" pitchFamily="34" charset="0"/>
                  </a:rPr>
                  <a:t>address</a:t>
                </a:r>
              </a:p>
            </p:txBody>
          </p:sp>
        </p:grpSp>
        <p:sp>
          <p:nvSpPr>
            <p:cNvPr id="607375" name="Line 143"/>
            <p:cNvSpPr>
              <a:spLocks noChangeShapeType="1"/>
            </p:cNvSpPr>
            <p:nvPr/>
          </p:nvSpPr>
          <p:spPr bwMode="auto">
            <a:xfrm>
              <a:off x="2778125" y="2406650"/>
              <a:ext cx="2317750" cy="777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64"/>
          <p:cNvGrpSpPr/>
          <p:nvPr/>
        </p:nvGrpSpPr>
        <p:grpSpPr>
          <a:xfrm>
            <a:off x="5957130" y="3002144"/>
            <a:ext cx="2558552" cy="2139947"/>
            <a:chOff x="5957130" y="3002144"/>
            <a:chExt cx="2558552" cy="2139947"/>
          </a:xfrm>
        </p:grpSpPr>
        <p:sp>
          <p:nvSpPr>
            <p:cNvPr id="155" name="Rectangle 47"/>
            <p:cNvSpPr>
              <a:spLocks noChangeArrowheads="1"/>
            </p:cNvSpPr>
            <p:nvPr/>
          </p:nvSpPr>
          <p:spPr bwMode="auto">
            <a:xfrm>
              <a:off x="6352412" y="4504239"/>
              <a:ext cx="186861" cy="181473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56" name="Line 50"/>
            <p:cNvSpPr>
              <a:spLocks noChangeShapeType="1"/>
            </p:cNvSpPr>
            <p:nvPr/>
          </p:nvSpPr>
          <p:spPr bwMode="auto">
            <a:xfrm>
              <a:off x="6462013" y="4691103"/>
              <a:ext cx="0" cy="4509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57" name="Freeform 53"/>
            <p:cNvSpPr>
              <a:spLocks/>
            </p:cNvSpPr>
            <p:nvPr/>
          </p:nvSpPr>
          <p:spPr bwMode="auto">
            <a:xfrm>
              <a:off x="6544663" y="4680322"/>
              <a:ext cx="132958" cy="12936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3" y="32"/>
                </a:cxn>
                <a:cxn ang="0">
                  <a:pos x="21" y="19"/>
                </a:cxn>
                <a:cxn ang="0">
                  <a:pos x="27" y="71"/>
                </a:cxn>
                <a:cxn ang="0">
                  <a:pos x="0" y="0"/>
                </a:cxn>
              </a:cxnLst>
              <a:rect l="0" t="0" r="r" b="b"/>
              <a:pathLst>
                <a:path w="74" h="72">
                  <a:moveTo>
                    <a:pt x="0" y="0"/>
                  </a:moveTo>
                  <a:lnTo>
                    <a:pt x="73" y="32"/>
                  </a:lnTo>
                  <a:lnTo>
                    <a:pt x="21" y="19"/>
                  </a:lnTo>
                  <a:lnTo>
                    <a:pt x="27" y="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grpSp>
          <p:nvGrpSpPr>
            <p:cNvPr id="12" name="Group 157"/>
            <p:cNvGrpSpPr/>
            <p:nvPr/>
          </p:nvGrpSpPr>
          <p:grpSpPr>
            <a:xfrm>
              <a:off x="5957130" y="3002144"/>
              <a:ext cx="2558552" cy="2042921"/>
              <a:chOff x="5957130" y="3002144"/>
              <a:chExt cx="2558552" cy="2042921"/>
            </a:xfrm>
          </p:grpSpPr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6366786" y="4518613"/>
                <a:ext cx="179674" cy="1742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9" y="0"/>
                  </a:cxn>
                  <a:cxn ang="0">
                    <a:pos x="99" y="96"/>
                  </a:cxn>
                  <a:cxn ang="0">
                    <a:pos x="0" y="96"/>
                  </a:cxn>
                  <a:cxn ang="0">
                    <a:pos x="0" y="0"/>
                  </a:cxn>
                </a:cxnLst>
                <a:rect l="0" t="0" r="r" b="b"/>
                <a:pathLst>
                  <a:path w="100" h="97">
                    <a:moveTo>
                      <a:pt x="0" y="0"/>
                    </a:moveTo>
                    <a:lnTo>
                      <a:pt x="99" y="0"/>
                    </a:lnTo>
                    <a:lnTo>
                      <a:pt x="99" y="96"/>
                    </a:ln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Line 49"/>
              <p:cNvSpPr>
                <a:spLocks noChangeShapeType="1"/>
              </p:cNvSpPr>
              <p:nvPr/>
            </p:nvSpPr>
            <p:spPr bwMode="auto">
              <a:xfrm flipV="1">
                <a:off x="6445843" y="3002144"/>
                <a:ext cx="0" cy="152006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Line 51"/>
              <p:cNvSpPr>
                <a:spLocks noChangeShapeType="1"/>
              </p:cNvSpPr>
              <p:nvPr/>
            </p:nvSpPr>
            <p:spPr bwMode="auto">
              <a:xfrm flipH="1">
                <a:off x="5957130" y="4565329"/>
                <a:ext cx="42942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Line 52"/>
              <p:cNvSpPr>
                <a:spLocks noChangeShapeType="1"/>
              </p:cNvSpPr>
              <p:nvPr/>
            </p:nvSpPr>
            <p:spPr bwMode="auto">
              <a:xfrm>
                <a:off x="6544663" y="4612045"/>
                <a:ext cx="1971019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Line 54"/>
              <p:cNvSpPr>
                <a:spLocks noChangeShapeType="1"/>
              </p:cNvSpPr>
              <p:nvPr/>
            </p:nvSpPr>
            <p:spPr bwMode="auto">
              <a:xfrm flipH="1" flipV="1">
                <a:off x="6551850" y="4685712"/>
                <a:ext cx="244356" cy="25873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Rectangle 55"/>
              <p:cNvSpPr>
                <a:spLocks noChangeArrowheads="1"/>
              </p:cNvSpPr>
              <p:nvPr/>
            </p:nvSpPr>
            <p:spPr bwMode="auto">
              <a:xfrm>
                <a:off x="6837531" y="4727038"/>
                <a:ext cx="839076" cy="31802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500" i="1" u="none" baseline="0">
                    <a:solidFill>
                      <a:srgbClr val="000000"/>
                    </a:solidFill>
                    <a:latin typeface="Arial" pitchFamily="34" charset="0"/>
                  </a:rPr>
                  <a:t>one cell</a:t>
                </a:r>
              </a:p>
            </p:txBody>
          </p:sp>
        </p:grp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EE455C2-CCFC-4ED6-A683-3DD73B04636C}"/>
                  </a:ext>
                </a:extLst>
              </p14:cNvPr>
              <p14:cNvContentPartPr/>
              <p14:nvPr/>
            </p14:nvContentPartPr>
            <p14:xfrm>
              <a:off x="5232960" y="544680"/>
              <a:ext cx="3500640" cy="5126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EE455C2-CCFC-4ED6-A683-3DD73B0463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3600" y="535320"/>
                <a:ext cx="3519360" cy="514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38979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Times New Roman" pitchFamily="18" charset="0"/>
              </a:rPr>
              <a:t>Combinational Circuits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214438"/>
            <a:ext cx="8264525" cy="5027612"/>
          </a:xfrm>
        </p:spPr>
        <p:txBody>
          <a:bodyPr/>
          <a:lstStyle/>
          <a:p>
            <a:r>
              <a:rPr lang="en-US" sz="2800">
                <a:cs typeface="Times New Roman" pitchFamily="18" charset="0"/>
              </a:rPr>
              <a:t>A combinational logic circuit has:</a:t>
            </a:r>
          </a:p>
          <a:p>
            <a:pPr lvl="1"/>
            <a:r>
              <a:rPr lang="en-US" sz="2400">
                <a:cs typeface="Times New Roman" pitchFamily="18" charset="0"/>
              </a:rPr>
              <a:t>A set of </a:t>
            </a:r>
            <a:r>
              <a:rPr lang="en-US" sz="2400" i="1">
                <a:cs typeface="Times New Roman" pitchFamily="18" charset="0"/>
              </a:rPr>
              <a:t>m</a:t>
            </a:r>
            <a:r>
              <a:rPr lang="en-US" sz="2400">
                <a:cs typeface="Times New Roman" pitchFamily="18" charset="0"/>
              </a:rPr>
              <a:t> Boolean inputs,</a:t>
            </a:r>
          </a:p>
          <a:p>
            <a:pPr lvl="1"/>
            <a:r>
              <a:rPr lang="en-US" sz="2400">
                <a:cs typeface="Times New Roman" pitchFamily="18" charset="0"/>
              </a:rPr>
              <a:t>A set of </a:t>
            </a:r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Boolean outputs, and</a:t>
            </a:r>
          </a:p>
          <a:p>
            <a:pPr lvl="1"/>
            <a:r>
              <a:rPr lang="en-US" sz="2400" i="1">
                <a:cs typeface="Times New Roman" pitchFamily="18" charset="0"/>
              </a:rPr>
              <a:t>n</a:t>
            </a:r>
            <a:r>
              <a:rPr lang="en-US" sz="2400">
                <a:cs typeface="Times New Roman" pitchFamily="18" charset="0"/>
              </a:rPr>
              <a:t> switching functions, each mapping the 2</a:t>
            </a:r>
            <a:r>
              <a:rPr lang="en-US" sz="2400" i="1" baseline="30000">
                <a:cs typeface="Times New Roman" pitchFamily="18" charset="0"/>
              </a:rPr>
              <a:t>m</a:t>
            </a:r>
            <a:r>
              <a:rPr lang="en-US" sz="2400">
                <a:cs typeface="Times New Roman" pitchFamily="18" charset="0"/>
              </a:rPr>
              <a:t> input combinations to an output such that the current output depends only on the current input values</a:t>
            </a:r>
          </a:p>
          <a:p>
            <a:r>
              <a:rPr lang="en-US" sz="2800">
                <a:cs typeface="Times New Roman" pitchFamily="18" charset="0"/>
              </a:rPr>
              <a:t>A block diagram:</a:t>
            </a:r>
          </a:p>
          <a:p>
            <a:endParaRPr lang="en-US" sz="2800"/>
          </a:p>
        </p:txBody>
      </p:sp>
      <p:grpSp>
        <p:nvGrpSpPr>
          <p:cNvPr id="453636" name="Group 4"/>
          <p:cNvGrpSpPr>
            <a:grpSpLocks noChangeAspect="1"/>
          </p:cNvGrpSpPr>
          <p:nvPr/>
        </p:nvGrpSpPr>
        <p:grpSpPr bwMode="auto">
          <a:xfrm>
            <a:off x="3217863" y="3822700"/>
            <a:ext cx="5767387" cy="2689225"/>
            <a:chOff x="2126" y="2669"/>
            <a:chExt cx="2635" cy="1229"/>
          </a:xfrm>
        </p:grpSpPr>
        <p:sp>
          <p:nvSpPr>
            <p:cNvPr id="453637" name="Rectangle 5"/>
            <p:cNvSpPr>
              <a:spLocks noChangeAspect="1" noChangeArrowheads="1"/>
            </p:cNvSpPr>
            <p:nvPr/>
          </p:nvSpPr>
          <p:spPr bwMode="auto">
            <a:xfrm>
              <a:off x="2768" y="2669"/>
              <a:ext cx="1363" cy="969"/>
            </a:xfrm>
            <a:prstGeom prst="rect">
              <a:avLst/>
            </a:prstGeom>
            <a:noFill/>
            <a:ln w="301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38" name="Line 6"/>
            <p:cNvSpPr>
              <a:spLocks noChangeAspect="1" noChangeShapeType="1"/>
            </p:cNvSpPr>
            <p:nvPr/>
          </p:nvSpPr>
          <p:spPr bwMode="auto">
            <a:xfrm>
              <a:off x="2330" y="2737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39" name="Line 7"/>
            <p:cNvSpPr>
              <a:spLocks noChangeAspect="1" noChangeShapeType="1"/>
            </p:cNvSpPr>
            <p:nvPr/>
          </p:nvSpPr>
          <p:spPr bwMode="auto">
            <a:xfrm flipH="1" flipV="1">
              <a:off x="2651" y="2703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40" name="Line 8"/>
            <p:cNvSpPr>
              <a:spLocks noChangeAspect="1" noChangeShapeType="1"/>
            </p:cNvSpPr>
            <p:nvPr/>
          </p:nvSpPr>
          <p:spPr bwMode="auto">
            <a:xfrm flipH="1">
              <a:off x="2651" y="2737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41" name="Line 9"/>
            <p:cNvSpPr>
              <a:spLocks noChangeAspect="1" noChangeShapeType="1"/>
            </p:cNvSpPr>
            <p:nvPr/>
          </p:nvSpPr>
          <p:spPr bwMode="auto">
            <a:xfrm>
              <a:off x="2330" y="2850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42" name="Line 10"/>
            <p:cNvSpPr>
              <a:spLocks noChangeAspect="1" noChangeShapeType="1"/>
            </p:cNvSpPr>
            <p:nvPr/>
          </p:nvSpPr>
          <p:spPr bwMode="auto">
            <a:xfrm flipH="1" flipV="1">
              <a:off x="2651" y="2816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43" name="Line 11"/>
            <p:cNvSpPr>
              <a:spLocks noChangeAspect="1" noChangeShapeType="1"/>
            </p:cNvSpPr>
            <p:nvPr/>
          </p:nvSpPr>
          <p:spPr bwMode="auto">
            <a:xfrm flipH="1">
              <a:off x="2651" y="2850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44" name="Line 12"/>
            <p:cNvSpPr>
              <a:spLocks noChangeAspect="1" noChangeShapeType="1"/>
            </p:cNvSpPr>
            <p:nvPr/>
          </p:nvSpPr>
          <p:spPr bwMode="auto">
            <a:xfrm>
              <a:off x="2330" y="3529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45" name="Line 13"/>
            <p:cNvSpPr>
              <a:spLocks noChangeAspect="1" noChangeShapeType="1"/>
            </p:cNvSpPr>
            <p:nvPr/>
          </p:nvSpPr>
          <p:spPr bwMode="auto">
            <a:xfrm flipH="1" flipV="1">
              <a:off x="2651" y="3495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46" name="Line 14"/>
            <p:cNvSpPr>
              <a:spLocks noChangeAspect="1" noChangeShapeType="1"/>
            </p:cNvSpPr>
            <p:nvPr/>
          </p:nvSpPr>
          <p:spPr bwMode="auto">
            <a:xfrm flipH="1">
              <a:off x="2651" y="3529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47" name="Line 15"/>
            <p:cNvSpPr>
              <a:spLocks noChangeAspect="1" noChangeShapeType="1"/>
            </p:cNvSpPr>
            <p:nvPr/>
          </p:nvSpPr>
          <p:spPr bwMode="auto">
            <a:xfrm>
              <a:off x="4150" y="2748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48" name="Line 16"/>
            <p:cNvSpPr>
              <a:spLocks noChangeAspect="1" noChangeShapeType="1"/>
            </p:cNvSpPr>
            <p:nvPr/>
          </p:nvSpPr>
          <p:spPr bwMode="auto">
            <a:xfrm flipH="1" flipV="1">
              <a:off x="4471" y="2714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49" name="Line 17"/>
            <p:cNvSpPr>
              <a:spLocks noChangeAspect="1" noChangeShapeType="1"/>
            </p:cNvSpPr>
            <p:nvPr/>
          </p:nvSpPr>
          <p:spPr bwMode="auto">
            <a:xfrm flipH="1">
              <a:off x="4471" y="2748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50" name="Line 18"/>
            <p:cNvSpPr>
              <a:spLocks noChangeAspect="1" noChangeShapeType="1"/>
            </p:cNvSpPr>
            <p:nvPr/>
          </p:nvSpPr>
          <p:spPr bwMode="auto">
            <a:xfrm>
              <a:off x="4150" y="2861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51" name="Line 19"/>
            <p:cNvSpPr>
              <a:spLocks noChangeAspect="1" noChangeShapeType="1"/>
            </p:cNvSpPr>
            <p:nvPr/>
          </p:nvSpPr>
          <p:spPr bwMode="auto">
            <a:xfrm flipH="1" flipV="1">
              <a:off x="4471" y="2827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52" name="Line 20"/>
            <p:cNvSpPr>
              <a:spLocks noChangeAspect="1" noChangeShapeType="1"/>
            </p:cNvSpPr>
            <p:nvPr/>
          </p:nvSpPr>
          <p:spPr bwMode="auto">
            <a:xfrm flipH="1">
              <a:off x="4471" y="2861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53" name="Line 21"/>
            <p:cNvSpPr>
              <a:spLocks noChangeAspect="1" noChangeShapeType="1"/>
            </p:cNvSpPr>
            <p:nvPr/>
          </p:nvSpPr>
          <p:spPr bwMode="auto">
            <a:xfrm>
              <a:off x="4150" y="3540"/>
              <a:ext cx="438" cy="1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54" name="Line 22"/>
            <p:cNvSpPr>
              <a:spLocks noChangeAspect="1" noChangeShapeType="1"/>
            </p:cNvSpPr>
            <p:nvPr/>
          </p:nvSpPr>
          <p:spPr bwMode="auto">
            <a:xfrm flipH="1" flipV="1">
              <a:off x="4471" y="3506"/>
              <a:ext cx="117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55" name="Line 23"/>
            <p:cNvSpPr>
              <a:spLocks noChangeAspect="1" noChangeShapeType="1"/>
            </p:cNvSpPr>
            <p:nvPr/>
          </p:nvSpPr>
          <p:spPr bwMode="auto">
            <a:xfrm flipH="1">
              <a:off x="4471" y="3540"/>
              <a:ext cx="88" cy="34"/>
            </a:xfrm>
            <a:prstGeom prst="line">
              <a:avLst/>
            </a:prstGeom>
            <a:noFill/>
            <a:ln w="301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3656" name="Rectangle 24"/>
            <p:cNvSpPr>
              <a:spLocks noChangeAspect="1" noChangeArrowheads="1"/>
            </p:cNvSpPr>
            <p:nvPr/>
          </p:nvSpPr>
          <p:spPr bwMode="auto">
            <a:xfrm>
              <a:off x="2126" y="3732"/>
              <a:ext cx="855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  <a:latin typeface="SWISS" charset="0"/>
                </a:rPr>
                <a:t>m</a:t>
              </a:r>
              <a:r>
                <a:rPr lang="en-US" sz="1900" b="1">
                  <a:solidFill>
                    <a:srgbClr val="000000"/>
                  </a:solidFill>
                  <a:latin typeface="SWISS" charset="0"/>
                </a:rPr>
                <a:t>  Boolean Inputs</a:t>
              </a:r>
              <a:endParaRPr lang="en-US" sz="2400" b="1"/>
            </a:p>
          </p:txBody>
        </p:sp>
        <p:sp>
          <p:nvSpPr>
            <p:cNvPr id="453657" name="Rectangle 25"/>
            <p:cNvSpPr>
              <a:spLocks noChangeAspect="1" noChangeArrowheads="1"/>
            </p:cNvSpPr>
            <p:nvPr/>
          </p:nvSpPr>
          <p:spPr bwMode="auto">
            <a:xfrm>
              <a:off x="3878" y="3766"/>
              <a:ext cx="883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i="1">
                  <a:solidFill>
                    <a:srgbClr val="000000"/>
                  </a:solidFill>
                  <a:latin typeface="SWISS" charset="0"/>
                </a:rPr>
                <a:t>n</a:t>
              </a:r>
              <a:r>
                <a:rPr lang="en-US" sz="1900" b="1">
                  <a:solidFill>
                    <a:srgbClr val="000000"/>
                  </a:solidFill>
                  <a:latin typeface="SWISS" charset="0"/>
                </a:rPr>
                <a:t> Boolean Outputs</a:t>
              </a:r>
              <a:endParaRPr lang="en-US" sz="2400" b="1"/>
            </a:p>
          </p:txBody>
        </p:sp>
        <p:sp>
          <p:nvSpPr>
            <p:cNvPr id="453658" name="Rectangle 26"/>
            <p:cNvSpPr>
              <a:spLocks noChangeAspect="1" noChangeArrowheads="1"/>
            </p:cNvSpPr>
            <p:nvPr/>
          </p:nvSpPr>
          <p:spPr bwMode="auto">
            <a:xfrm>
              <a:off x="3089" y="2816"/>
              <a:ext cx="765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" charset="0"/>
                </a:rPr>
                <a:t>Combinatorial</a:t>
              </a:r>
              <a:endParaRPr lang="en-US" b="1"/>
            </a:p>
          </p:txBody>
        </p:sp>
        <p:sp>
          <p:nvSpPr>
            <p:cNvPr id="453659" name="Rectangle 27"/>
            <p:cNvSpPr>
              <a:spLocks noChangeAspect="1" noChangeArrowheads="1"/>
            </p:cNvSpPr>
            <p:nvPr/>
          </p:nvSpPr>
          <p:spPr bwMode="auto">
            <a:xfrm>
              <a:off x="3089" y="2991"/>
              <a:ext cx="31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" charset="0"/>
                </a:rPr>
                <a:t>Logic</a:t>
              </a:r>
              <a:r>
                <a:rPr lang="en-US" sz="1900" b="1">
                  <a:solidFill>
                    <a:srgbClr val="000000"/>
                  </a:solidFill>
                  <a:latin typeface="SWISS" charset="0"/>
                </a:rPr>
                <a:t> </a:t>
              </a:r>
              <a:endParaRPr lang="en-US" sz="2400" b="1"/>
            </a:p>
          </p:txBody>
        </p:sp>
        <p:sp>
          <p:nvSpPr>
            <p:cNvPr id="453660" name="Rectangle 28"/>
            <p:cNvSpPr>
              <a:spLocks noChangeAspect="1" noChangeArrowheads="1"/>
            </p:cNvSpPr>
            <p:nvPr/>
          </p:nvSpPr>
          <p:spPr bwMode="auto">
            <a:xfrm>
              <a:off x="3089" y="3166"/>
              <a:ext cx="37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000000"/>
                  </a:solidFill>
                  <a:latin typeface="SWISS" charset="0"/>
                </a:rPr>
                <a:t>Circuit</a:t>
              </a:r>
              <a:endParaRPr lang="en-US" b="1"/>
            </a:p>
          </p:txBody>
        </p:sp>
        <p:sp>
          <p:nvSpPr>
            <p:cNvPr id="453661" name="Oval 29"/>
            <p:cNvSpPr>
              <a:spLocks noChangeAspect="1" noChangeArrowheads="1"/>
            </p:cNvSpPr>
            <p:nvPr/>
          </p:nvSpPr>
          <p:spPr bwMode="auto">
            <a:xfrm>
              <a:off x="4320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2" name="Oval 30"/>
            <p:cNvSpPr>
              <a:spLocks noChangeAspect="1" noChangeArrowheads="1"/>
            </p:cNvSpPr>
            <p:nvPr/>
          </p:nvSpPr>
          <p:spPr bwMode="auto">
            <a:xfrm>
              <a:off x="4320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3" name="Oval 31"/>
            <p:cNvSpPr>
              <a:spLocks noChangeAspect="1" noChangeArrowheads="1"/>
            </p:cNvSpPr>
            <p:nvPr/>
          </p:nvSpPr>
          <p:spPr bwMode="auto">
            <a:xfrm>
              <a:off x="4320" y="33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4" name="Oval 32"/>
            <p:cNvSpPr>
              <a:spLocks noChangeAspect="1" noChangeArrowheads="1"/>
            </p:cNvSpPr>
            <p:nvPr/>
          </p:nvSpPr>
          <p:spPr bwMode="auto">
            <a:xfrm>
              <a:off x="2496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5" name="Oval 33"/>
            <p:cNvSpPr>
              <a:spLocks noChangeAspect="1" noChangeArrowheads="1"/>
            </p:cNvSpPr>
            <p:nvPr/>
          </p:nvSpPr>
          <p:spPr bwMode="auto">
            <a:xfrm>
              <a:off x="2496" y="316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6" name="Oval 34"/>
            <p:cNvSpPr>
              <a:spLocks noChangeAspect="1" noChangeArrowheads="1"/>
            </p:cNvSpPr>
            <p:nvPr/>
          </p:nvSpPr>
          <p:spPr bwMode="auto">
            <a:xfrm>
              <a:off x="2496" y="33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003047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2-to-4 line decoder</a:t>
            </a:r>
            <a:endParaRPr lang="en-US" dirty="0"/>
          </a:p>
        </p:txBody>
      </p:sp>
      <p:sp>
        <p:nvSpPr>
          <p:cNvPr id="611331" name="Rectangle 3"/>
          <p:cNvSpPr>
            <a:spLocks noChangeArrowheads="1"/>
          </p:cNvSpPr>
          <p:nvPr/>
        </p:nvSpPr>
        <p:spPr bwMode="auto">
          <a:xfrm>
            <a:off x="1490890" y="2137229"/>
            <a:ext cx="952500" cy="1701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11332" name="Line 4"/>
          <p:cNvSpPr>
            <a:spLocks noChangeShapeType="1"/>
          </p:cNvSpPr>
          <p:nvPr/>
        </p:nvSpPr>
        <p:spPr bwMode="auto">
          <a:xfrm>
            <a:off x="1071790" y="2607129"/>
            <a:ext cx="40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11333" name="Line 5"/>
          <p:cNvSpPr>
            <a:spLocks noChangeShapeType="1"/>
          </p:cNvSpPr>
          <p:nvPr/>
        </p:nvSpPr>
        <p:spPr bwMode="auto">
          <a:xfrm>
            <a:off x="1084490" y="3331029"/>
            <a:ext cx="40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11334" name="Line 6"/>
          <p:cNvSpPr>
            <a:spLocks noChangeShapeType="1"/>
          </p:cNvSpPr>
          <p:nvPr/>
        </p:nvSpPr>
        <p:spPr bwMode="auto">
          <a:xfrm>
            <a:off x="2443390" y="2391229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11335" name="Line 7"/>
          <p:cNvSpPr>
            <a:spLocks noChangeShapeType="1"/>
          </p:cNvSpPr>
          <p:nvPr/>
        </p:nvSpPr>
        <p:spPr bwMode="auto">
          <a:xfrm>
            <a:off x="2443390" y="2775404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11336" name="Line 8"/>
          <p:cNvSpPr>
            <a:spLocks noChangeShapeType="1"/>
          </p:cNvSpPr>
          <p:nvPr/>
        </p:nvSpPr>
        <p:spPr bwMode="auto">
          <a:xfrm>
            <a:off x="2443390" y="3161167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11337" name="Line 9"/>
          <p:cNvSpPr>
            <a:spLocks noChangeShapeType="1"/>
          </p:cNvSpPr>
          <p:nvPr/>
        </p:nvSpPr>
        <p:spPr bwMode="auto">
          <a:xfrm>
            <a:off x="2443390" y="3546929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11338" name="Text Box 10"/>
          <p:cNvSpPr txBox="1">
            <a:spLocks noChangeArrowheads="1"/>
          </p:cNvSpPr>
          <p:nvPr/>
        </p:nvSpPr>
        <p:spPr bwMode="auto">
          <a:xfrm>
            <a:off x="624115" y="2346779"/>
            <a:ext cx="5000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A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0</a:t>
            </a:r>
            <a:endParaRPr lang="en-US" sz="2400" u="none" baseline="0">
              <a:solidFill>
                <a:srgbClr val="000000"/>
              </a:solidFill>
              <a:latin typeface="Arial Unicode MS" pitchFamily="34" charset="-128"/>
            </a:endParaRPr>
          </a:p>
          <a:p>
            <a:endParaRPr lang="en-US" sz="2400" u="none" baseline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A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1</a:t>
            </a:r>
            <a:endParaRPr lang="en-US" sz="2400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611339" name="Text Box 11"/>
          <p:cNvSpPr txBox="1">
            <a:spLocks noChangeArrowheads="1"/>
          </p:cNvSpPr>
          <p:nvPr/>
        </p:nvSpPr>
        <p:spPr bwMode="auto">
          <a:xfrm>
            <a:off x="2795815" y="2181679"/>
            <a:ext cx="5175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D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0</a:t>
            </a:r>
            <a:endParaRPr lang="en-US" sz="2400" u="none" baseline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D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1</a:t>
            </a:r>
            <a:endParaRPr lang="en-US" sz="2400" u="none" baseline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D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2</a:t>
            </a:r>
            <a:endParaRPr lang="en-US" sz="2400" u="none" baseline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D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3</a:t>
            </a:r>
            <a:endParaRPr lang="en-US" sz="2400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611340" name="Text Box 12"/>
          <p:cNvSpPr txBox="1">
            <a:spLocks noChangeArrowheads="1"/>
          </p:cNvSpPr>
          <p:nvPr/>
        </p:nvSpPr>
        <p:spPr bwMode="auto">
          <a:xfrm>
            <a:off x="1428978" y="2608717"/>
            <a:ext cx="1047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800" u="none" baseline="0">
                <a:solidFill>
                  <a:srgbClr val="000000"/>
                </a:solidFill>
                <a:latin typeface="Arial Unicode MS" pitchFamily="34" charset="-128"/>
              </a:rPr>
              <a:t>2-4 line </a:t>
            </a:r>
          </a:p>
          <a:p>
            <a:pPr algn="ctr"/>
            <a:r>
              <a:rPr lang="en-US" sz="1800" u="none" baseline="0">
                <a:solidFill>
                  <a:srgbClr val="000000"/>
                </a:solidFill>
                <a:latin typeface="Arial Unicode MS" pitchFamily="34" charset="-128"/>
              </a:rPr>
              <a:t>Decoder</a:t>
            </a:r>
          </a:p>
          <a:p>
            <a:pPr algn="ctr"/>
            <a:r>
              <a:rPr lang="en-US" sz="1800" u="none" baseline="0">
                <a:solidFill>
                  <a:srgbClr val="000000"/>
                </a:solidFill>
                <a:latin typeface="Arial Unicode MS" pitchFamily="34" charset="-128"/>
              </a:rPr>
              <a:t>?</a:t>
            </a:r>
          </a:p>
        </p:txBody>
      </p:sp>
      <p:sp>
        <p:nvSpPr>
          <p:cNvPr id="611341" name="Text Box 13"/>
          <p:cNvSpPr txBox="1">
            <a:spLocks noChangeArrowheads="1"/>
          </p:cNvSpPr>
          <p:nvPr/>
        </p:nvSpPr>
        <p:spPr bwMode="auto">
          <a:xfrm>
            <a:off x="5688240" y="1521279"/>
            <a:ext cx="111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Table: </a:t>
            </a:r>
          </a:p>
        </p:txBody>
      </p:sp>
      <p:sp>
        <p:nvSpPr>
          <p:cNvPr id="611351" name="Line 23"/>
          <p:cNvSpPr>
            <a:spLocks noChangeShapeType="1"/>
          </p:cNvSpPr>
          <p:nvPr/>
        </p:nvSpPr>
        <p:spPr bwMode="auto">
          <a:xfrm>
            <a:off x="6412140" y="2080079"/>
            <a:ext cx="1588" cy="1598613"/>
          </a:xfrm>
          <a:prstGeom prst="line">
            <a:avLst/>
          </a:prstGeom>
          <a:noFill/>
          <a:ln w="11113">
            <a:solidFill>
              <a:srgbClr val="00A0C6"/>
            </a:solidFill>
            <a:miter lim="800000"/>
            <a:headEnd/>
            <a:tailEnd/>
          </a:ln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grpSp>
        <p:nvGrpSpPr>
          <p:cNvPr id="2" name="Group 131"/>
          <p:cNvGrpSpPr>
            <a:grpSpLocks/>
          </p:cNvGrpSpPr>
          <p:nvPr/>
        </p:nvGrpSpPr>
        <p:grpSpPr bwMode="auto">
          <a:xfrm>
            <a:off x="5637440" y="2034042"/>
            <a:ext cx="2451100" cy="377825"/>
            <a:chOff x="3558" y="1727"/>
            <a:chExt cx="1544" cy="238"/>
          </a:xfrm>
        </p:grpSpPr>
        <p:sp>
          <p:nvSpPr>
            <p:cNvPr id="611342" name="Line 14"/>
            <p:cNvSpPr>
              <a:spLocks noChangeShapeType="1"/>
            </p:cNvSpPr>
            <p:nvPr/>
          </p:nvSpPr>
          <p:spPr bwMode="auto">
            <a:xfrm>
              <a:off x="3558" y="1964"/>
              <a:ext cx="1544" cy="1"/>
            </a:xfrm>
            <a:prstGeom prst="line">
              <a:avLst/>
            </a:prstGeom>
            <a:noFill/>
            <a:ln w="11113">
              <a:solidFill>
                <a:srgbClr val="00A0C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11343" name="Rectangle 15"/>
            <p:cNvSpPr>
              <a:spLocks noChangeArrowheads="1"/>
            </p:cNvSpPr>
            <p:nvPr/>
          </p:nvSpPr>
          <p:spPr bwMode="auto">
            <a:xfrm>
              <a:off x="3591" y="1727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sz="3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44" name="Rectangle 16"/>
            <p:cNvSpPr>
              <a:spLocks noChangeArrowheads="1"/>
            </p:cNvSpPr>
            <p:nvPr/>
          </p:nvSpPr>
          <p:spPr bwMode="auto">
            <a:xfrm>
              <a:off x="3691" y="1792"/>
              <a:ext cx="53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3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45" name="Rectangle 17"/>
            <p:cNvSpPr>
              <a:spLocks noChangeArrowheads="1"/>
            </p:cNvSpPr>
            <p:nvPr/>
          </p:nvSpPr>
          <p:spPr bwMode="auto">
            <a:xfrm>
              <a:off x="3816" y="1727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A</a:t>
              </a:r>
              <a:endParaRPr lang="en-US" sz="3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46" name="Rectangle 18"/>
            <p:cNvSpPr>
              <a:spLocks noChangeArrowheads="1"/>
            </p:cNvSpPr>
            <p:nvPr/>
          </p:nvSpPr>
          <p:spPr bwMode="auto">
            <a:xfrm>
              <a:off x="3916" y="179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40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47" name="Rectangle 19"/>
            <p:cNvSpPr>
              <a:spLocks noChangeArrowheads="1"/>
            </p:cNvSpPr>
            <p:nvPr/>
          </p:nvSpPr>
          <p:spPr bwMode="auto">
            <a:xfrm>
              <a:off x="4139" y="1727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endParaRPr lang="en-US" sz="3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48" name="Rectangle 20"/>
            <p:cNvSpPr>
              <a:spLocks noChangeArrowheads="1"/>
            </p:cNvSpPr>
            <p:nvPr/>
          </p:nvSpPr>
          <p:spPr bwMode="auto">
            <a:xfrm>
              <a:off x="4239" y="1792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40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49" name="Rectangle 21"/>
            <p:cNvSpPr>
              <a:spLocks noChangeArrowheads="1"/>
            </p:cNvSpPr>
            <p:nvPr/>
          </p:nvSpPr>
          <p:spPr bwMode="auto">
            <a:xfrm>
              <a:off x="4364" y="1727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 D</a:t>
              </a:r>
              <a:endParaRPr lang="en-US" sz="3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50" name="Rectangle 22"/>
            <p:cNvSpPr>
              <a:spLocks noChangeArrowheads="1"/>
            </p:cNvSpPr>
            <p:nvPr/>
          </p:nvSpPr>
          <p:spPr bwMode="auto">
            <a:xfrm>
              <a:off x="4481" y="1816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40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52" name="Rectangle 24"/>
            <p:cNvSpPr>
              <a:spLocks noChangeArrowheads="1"/>
            </p:cNvSpPr>
            <p:nvPr/>
          </p:nvSpPr>
          <p:spPr bwMode="auto">
            <a:xfrm>
              <a:off x="4596" y="1727"/>
              <a:ext cx="1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 D</a:t>
              </a:r>
              <a:endParaRPr lang="en-US" sz="3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53" name="Rectangle 25"/>
            <p:cNvSpPr>
              <a:spLocks noChangeArrowheads="1"/>
            </p:cNvSpPr>
            <p:nvPr/>
          </p:nvSpPr>
          <p:spPr bwMode="auto">
            <a:xfrm>
              <a:off x="4713" y="1784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  <a:latin typeface="Arial" pitchFamily="34" charset="0"/>
                </a:rPr>
                <a:t>2</a:t>
              </a:r>
              <a:endParaRPr lang="en-US" sz="40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54" name="Rectangle 26"/>
            <p:cNvSpPr>
              <a:spLocks noChangeArrowheads="1"/>
            </p:cNvSpPr>
            <p:nvPr/>
          </p:nvSpPr>
          <p:spPr bwMode="auto">
            <a:xfrm>
              <a:off x="4822" y="1727"/>
              <a:ext cx="17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  D</a:t>
              </a:r>
              <a:endParaRPr lang="en-US" sz="36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55" name="Rectangle 27"/>
            <p:cNvSpPr>
              <a:spLocks noChangeArrowheads="1"/>
            </p:cNvSpPr>
            <p:nvPr/>
          </p:nvSpPr>
          <p:spPr bwMode="auto">
            <a:xfrm>
              <a:off x="4977" y="1799"/>
              <a:ext cx="62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  <a:latin typeface="Arial" pitchFamily="34" charset="0"/>
                </a:rPr>
                <a:t>3</a:t>
              </a:r>
              <a:endParaRPr lang="en-US" sz="400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sp>
        <p:nvSpPr>
          <p:cNvPr id="611356" name="Line 28"/>
          <p:cNvSpPr>
            <a:spLocks noChangeShapeType="1"/>
          </p:cNvSpPr>
          <p:nvPr/>
        </p:nvSpPr>
        <p:spPr bwMode="auto">
          <a:xfrm>
            <a:off x="5637440" y="3678692"/>
            <a:ext cx="2451100" cy="1587"/>
          </a:xfrm>
          <a:prstGeom prst="line">
            <a:avLst/>
          </a:prstGeom>
          <a:noFill/>
          <a:ln w="11113">
            <a:solidFill>
              <a:srgbClr val="00A0C6"/>
            </a:solidFill>
            <a:miter lim="800000"/>
            <a:headEnd/>
            <a:tailEnd/>
          </a:ln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11357" name="Text Box 29"/>
          <p:cNvSpPr txBox="1">
            <a:spLocks noChangeArrowheads="1"/>
          </p:cNvSpPr>
          <p:nvPr/>
        </p:nvSpPr>
        <p:spPr bwMode="auto">
          <a:xfrm>
            <a:off x="2071915" y="4175579"/>
            <a:ext cx="24765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only one of the inputs is active</a:t>
            </a:r>
          </a:p>
        </p:txBody>
      </p:sp>
      <p:sp>
        <p:nvSpPr>
          <p:cNvPr id="611358" name="AutoShape 30"/>
          <p:cNvSpPr>
            <a:spLocks noChangeArrowheads="1"/>
          </p:cNvSpPr>
          <p:nvPr/>
        </p:nvSpPr>
        <p:spPr bwMode="auto">
          <a:xfrm>
            <a:off x="2011590" y="3877129"/>
            <a:ext cx="1930400" cy="977900"/>
          </a:xfrm>
          <a:prstGeom prst="upArrowCallout">
            <a:avLst>
              <a:gd name="adj1" fmla="val 49351"/>
              <a:gd name="adj2" fmla="val 49351"/>
              <a:gd name="adj3" fmla="val 16667"/>
              <a:gd name="adj4" fmla="val 6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grpSp>
        <p:nvGrpSpPr>
          <p:cNvPr id="3" name="Group 126"/>
          <p:cNvGrpSpPr>
            <a:grpSpLocks/>
          </p:cNvGrpSpPr>
          <p:nvPr/>
        </p:nvGrpSpPr>
        <p:grpSpPr bwMode="auto">
          <a:xfrm>
            <a:off x="5793015" y="2553154"/>
            <a:ext cx="477838" cy="1095375"/>
            <a:chOff x="3656" y="2054"/>
            <a:chExt cx="301" cy="690"/>
          </a:xfrm>
        </p:grpSpPr>
        <p:sp>
          <p:nvSpPr>
            <p:cNvPr id="611360" name="Rectangle 32"/>
            <p:cNvSpPr>
              <a:spLocks noChangeArrowheads="1"/>
            </p:cNvSpPr>
            <p:nvPr/>
          </p:nvSpPr>
          <p:spPr bwMode="auto">
            <a:xfrm>
              <a:off x="3656" y="205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61" name="Rectangle 33"/>
            <p:cNvSpPr>
              <a:spLocks noChangeArrowheads="1"/>
            </p:cNvSpPr>
            <p:nvPr/>
          </p:nvSpPr>
          <p:spPr bwMode="auto">
            <a:xfrm>
              <a:off x="3656" y="222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62" name="Rectangle 34"/>
            <p:cNvSpPr>
              <a:spLocks noChangeArrowheads="1"/>
            </p:cNvSpPr>
            <p:nvPr/>
          </p:nvSpPr>
          <p:spPr bwMode="auto">
            <a:xfrm>
              <a:off x="3656" y="240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63" name="Rectangle 35"/>
            <p:cNvSpPr>
              <a:spLocks noChangeArrowheads="1"/>
            </p:cNvSpPr>
            <p:nvPr/>
          </p:nvSpPr>
          <p:spPr bwMode="auto">
            <a:xfrm>
              <a:off x="3656" y="258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64" name="Rectangle 36"/>
            <p:cNvSpPr>
              <a:spLocks noChangeArrowheads="1"/>
            </p:cNvSpPr>
            <p:nvPr/>
          </p:nvSpPr>
          <p:spPr bwMode="auto">
            <a:xfrm>
              <a:off x="3881" y="205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65" name="Rectangle 37"/>
            <p:cNvSpPr>
              <a:spLocks noChangeArrowheads="1"/>
            </p:cNvSpPr>
            <p:nvPr/>
          </p:nvSpPr>
          <p:spPr bwMode="auto">
            <a:xfrm>
              <a:off x="3881" y="222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66" name="Rectangle 38"/>
            <p:cNvSpPr>
              <a:spLocks noChangeArrowheads="1"/>
            </p:cNvSpPr>
            <p:nvPr/>
          </p:nvSpPr>
          <p:spPr bwMode="auto">
            <a:xfrm>
              <a:off x="3881" y="240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367" name="Rectangle 39"/>
            <p:cNvSpPr>
              <a:spLocks noChangeArrowheads="1"/>
            </p:cNvSpPr>
            <p:nvPr/>
          </p:nvSpPr>
          <p:spPr bwMode="auto">
            <a:xfrm>
              <a:off x="3881" y="258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100740" y="3781879"/>
            <a:ext cx="2736850" cy="1928813"/>
            <a:chOff x="2590" y="2828"/>
            <a:chExt cx="1724" cy="1215"/>
          </a:xfrm>
        </p:grpSpPr>
        <p:sp>
          <p:nvSpPr>
            <p:cNvPr id="611385" name="Text Box 57"/>
            <p:cNvSpPr txBox="1">
              <a:spLocks noChangeArrowheads="1"/>
            </p:cNvSpPr>
            <p:nvPr/>
          </p:nvSpPr>
          <p:spPr bwMode="auto">
            <a:xfrm>
              <a:off x="2590" y="2828"/>
              <a:ext cx="172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Logic expressions:</a:t>
              </a:r>
            </a:p>
            <a:p>
              <a:endParaRPr lang="en-US" sz="2400" u="none" baseline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" name="Group 58"/>
            <p:cNvGrpSpPr>
              <a:grpSpLocks/>
            </p:cNvGrpSpPr>
            <p:nvPr/>
          </p:nvGrpSpPr>
          <p:grpSpPr bwMode="auto">
            <a:xfrm>
              <a:off x="3337" y="3129"/>
              <a:ext cx="641" cy="201"/>
              <a:chOff x="3617" y="3209"/>
              <a:chExt cx="641" cy="201"/>
            </a:xfrm>
          </p:grpSpPr>
          <p:sp>
            <p:nvSpPr>
              <p:cNvPr id="611387" name="Rectangle 59"/>
              <p:cNvSpPr>
                <a:spLocks noChangeArrowheads="1"/>
              </p:cNvSpPr>
              <p:nvPr/>
            </p:nvSpPr>
            <p:spPr bwMode="auto">
              <a:xfrm>
                <a:off x="3617" y="3209"/>
                <a:ext cx="11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D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388" name="Rectangle 60"/>
              <p:cNvSpPr>
                <a:spLocks noChangeArrowheads="1"/>
              </p:cNvSpPr>
              <p:nvPr/>
            </p:nvSpPr>
            <p:spPr bwMode="auto">
              <a:xfrm>
                <a:off x="3717" y="3268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0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389" name="Rectangle 61"/>
              <p:cNvSpPr>
                <a:spLocks noChangeArrowheads="1"/>
              </p:cNvSpPr>
              <p:nvPr/>
            </p:nvSpPr>
            <p:spPr bwMode="auto">
              <a:xfrm>
                <a:off x="3790" y="3226"/>
                <a:ext cx="90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=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390" name="Rectangle 62"/>
              <p:cNvSpPr>
                <a:spLocks noChangeArrowheads="1"/>
              </p:cNvSpPr>
              <p:nvPr/>
            </p:nvSpPr>
            <p:spPr bwMode="auto">
              <a:xfrm>
                <a:off x="3890" y="3209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 dirty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391" name="Rectangle 63"/>
              <p:cNvSpPr>
                <a:spLocks noChangeArrowheads="1"/>
              </p:cNvSpPr>
              <p:nvPr/>
            </p:nvSpPr>
            <p:spPr bwMode="auto">
              <a:xfrm>
                <a:off x="4022" y="3268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392" name="Rectangle 64"/>
              <p:cNvSpPr>
                <a:spLocks noChangeArrowheads="1"/>
              </p:cNvSpPr>
              <p:nvPr/>
            </p:nvSpPr>
            <p:spPr bwMode="auto">
              <a:xfrm>
                <a:off x="4064" y="3209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393" name="Rectangle 65"/>
              <p:cNvSpPr>
                <a:spLocks noChangeArrowheads="1"/>
              </p:cNvSpPr>
              <p:nvPr/>
            </p:nvSpPr>
            <p:spPr bwMode="auto">
              <a:xfrm>
                <a:off x="4195" y="3268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0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394" name="Freeform 66"/>
              <p:cNvSpPr>
                <a:spLocks/>
              </p:cNvSpPr>
              <p:nvPr/>
            </p:nvSpPr>
            <p:spPr bwMode="auto">
              <a:xfrm>
                <a:off x="3932" y="3210"/>
                <a:ext cx="7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0"/>
                  </a:cxn>
                  <a:cxn ang="0">
                    <a:pos x="0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395" name="Line 67"/>
              <p:cNvSpPr>
                <a:spLocks noChangeShapeType="1"/>
              </p:cNvSpPr>
              <p:nvPr/>
            </p:nvSpPr>
            <p:spPr bwMode="auto">
              <a:xfrm>
                <a:off x="3932" y="3210"/>
                <a:ext cx="7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396" name="Freeform 68"/>
              <p:cNvSpPr>
                <a:spLocks/>
              </p:cNvSpPr>
              <p:nvPr/>
            </p:nvSpPr>
            <p:spPr bwMode="auto">
              <a:xfrm>
                <a:off x="4106" y="3210"/>
                <a:ext cx="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0"/>
                  </a:cxn>
                  <a:cxn ang="0">
                    <a:pos x="0" y="0"/>
                  </a:cxn>
                </a:cxnLst>
                <a:rect l="0" t="0" r="r" b="b"/>
                <a:pathLst>
                  <a:path w="75">
                    <a:moveTo>
                      <a:pt x="0" y="0"/>
                    </a:moveTo>
                    <a:lnTo>
                      <a:pt x="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397" name="Line 69"/>
              <p:cNvSpPr>
                <a:spLocks noChangeShapeType="1"/>
              </p:cNvSpPr>
              <p:nvPr/>
            </p:nvSpPr>
            <p:spPr bwMode="auto">
              <a:xfrm>
                <a:off x="4106" y="3210"/>
                <a:ext cx="7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" name="Group 70"/>
            <p:cNvGrpSpPr>
              <a:grpSpLocks/>
            </p:cNvGrpSpPr>
            <p:nvPr/>
          </p:nvGrpSpPr>
          <p:grpSpPr bwMode="auto">
            <a:xfrm>
              <a:off x="3337" y="3357"/>
              <a:ext cx="641" cy="201"/>
              <a:chOff x="3617" y="3645"/>
              <a:chExt cx="641" cy="201"/>
            </a:xfrm>
          </p:grpSpPr>
          <p:sp>
            <p:nvSpPr>
              <p:cNvPr id="611399" name="Rectangle 71"/>
              <p:cNvSpPr>
                <a:spLocks noChangeArrowheads="1"/>
              </p:cNvSpPr>
              <p:nvPr/>
            </p:nvSpPr>
            <p:spPr bwMode="auto">
              <a:xfrm>
                <a:off x="3617" y="3645"/>
                <a:ext cx="11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D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00" name="Rectangle 72"/>
              <p:cNvSpPr>
                <a:spLocks noChangeArrowheads="1"/>
              </p:cNvSpPr>
              <p:nvPr/>
            </p:nvSpPr>
            <p:spPr bwMode="auto">
              <a:xfrm>
                <a:off x="3717" y="3706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01" name="Rectangle 73"/>
              <p:cNvSpPr>
                <a:spLocks noChangeArrowheads="1"/>
              </p:cNvSpPr>
              <p:nvPr/>
            </p:nvSpPr>
            <p:spPr bwMode="auto">
              <a:xfrm>
                <a:off x="3790" y="3662"/>
                <a:ext cx="90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=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02" name="Rectangle 74"/>
              <p:cNvSpPr>
                <a:spLocks noChangeArrowheads="1"/>
              </p:cNvSpPr>
              <p:nvPr/>
            </p:nvSpPr>
            <p:spPr bwMode="auto">
              <a:xfrm>
                <a:off x="3890" y="3645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03" name="Rectangle 75"/>
              <p:cNvSpPr>
                <a:spLocks noChangeArrowheads="1"/>
              </p:cNvSpPr>
              <p:nvPr/>
            </p:nvSpPr>
            <p:spPr bwMode="auto">
              <a:xfrm>
                <a:off x="4022" y="3706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04" name="Rectangle 76"/>
              <p:cNvSpPr>
                <a:spLocks noChangeArrowheads="1"/>
              </p:cNvSpPr>
              <p:nvPr/>
            </p:nvSpPr>
            <p:spPr bwMode="auto">
              <a:xfrm>
                <a:off x="4064" y="3645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05" name="Rectangle 77"/>
              <p:cNvSpPr>
                <a:spLocks noChangeArrowheads="1"/>
              </p:cNvSpPr>
              <p:nvPr/>
            </p:nvSpPr>
            <p:spPr bwMode="auto">
              <a:xfrm>
                <a:off x="4195" y="3706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0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06" name="Freeform 78"/>
              <p:cNvSpPr>
                <a:spLocks/>
              </p:cNvSpPr>
              <p:nvPr/>
            </p:nvSpPr>
            <p:spPr bwMode="auto">
              <a:xfrm>
                <a:off x="3932" y="3649"/>
                <a:ext cx="7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0"/>
                  </a:cxn>
                  <a:cxn ang="0">
                    <a:pos x="0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07" name="Line 79"/>
              <p:cNvSpPr>
                <a:spLocks noChangeShapeType="1"/>
              </p:cNvSpPr>
              <p:nvPr/>
            </p:nvSpPr>
            <p:spPr bwMode="auto">
              <a:xfrm>
                <a:off x="3932" y="3649"/>
                <a:ext cx="7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" name="Group 80"/>
            <p:cNvGrpSpPr>
              <a:grpSpLocks/>
            </p:cNvGrpSpPr>
            <p:nvPr/>
          </p:nvGrpSpPr>
          <p:grpSpPr bwMode="auto">
            <a:xfrm>
              <a:off x="3337" y="3620"/>
              <a:ext cx="641" cy="201"/>
              <a:chOff x="3617" y="4084"/>
              <a:chExt cx="641" cy="201"/>
            </a:xfrm>
          </p:grpSpPr>
          <p:sp>
            <p:nvSpPr>
              <p:cNvPr id="611409" name="Rectangle 81"/>
              <p:cNvSpPr>
                <a:spLocks noChangeArrowheads="1"/>
              </p:cNvSpPr>
              <p:nvPr/>
            </p:nvSpPr>
            <p:spPr bwMode="auto">
              <a:xfrm>
                <a:off x="3617" y="4084"/>
                <a:ext cx="11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D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10" name="Rectangle 82"/>
              <p:cNvSpPr>
                <a:spLocks noChangeArrowheads="1"/>
              </p:cNvSpPr>
              <p:nvPr/>
            </p:nvSpPr>
            <p:spPr bwMode="auto">
              <a:xfrm>
                <a:off x="3717" y="4145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2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11" name="Rectangle 83"/>
              <p:cNvSpPr>
                <a:spLocks noChangeArrowheads="1"/>
              </p:cNvSpPr>
              <p:nvPr/>
            </p:nvSpPr>
            <p:spPr bwMode="auto">
              <a:xfrm>
                <a:off x="3790" y="4101"/>
                <a:ext cx="90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=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12" name="Rectangle 84"/>
              <p:cNvSpPr>
                <a:spLocks noChangeArrowheads="1"/>
              </p:cNvSpPr>
              <p:nvPr/>
            </p:nvSpPr>
            <p:spPr bwMode="auto">
              <a:xfrm>
                <a:off x="3890" y="4084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13" name="Rectangle 85"/>
              <p:cNvSpPr>
                <a:spLocks noChangeArrowheads="1"/>
              </p:cNvSpPr>
              <p:nvPr/>
            </p:nvSpPr>
            <p:spPr bwMode="auto">
              <a:xfrm>
                <a:off x="4022" y="4145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14" name="Rectangle 86"/>
              <p:cNvSpPr>
                <a:spLocks noChangeArrowheads="1"/>
              </p:cNvSpPr>
              <p:nvPr/>
            </p:nvSpPr>
            <p:spPr bwMode="auto">
              <a:xfrm>
                <a:off x="4064" y="4084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15" name="Rectangle 87"/>
              <p:cNvSpPr>
                <a:spLocks noChangeArrowheads="1"/>
              </p:cNvSpPr>
              <p:nvPr/>
            </p:nvSpPr>
            <p:spPr bwMode="auto">
              <a:xfrm>
                <a:off x="4195" y="4145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0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16" name="Freeform 88"/>
              <p:cNvSpPr>
                <a:spLocks/>
              </p:cNvSpPr>
              <p:nvPr/>
            </p:nvSpPr>
            <p:spPr bwMode="auto">
              <a:xfrm>
                <a:off x="4106" y="4087"/>
                <a:ext cx="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0"/>
                  </a:cxn>
                  <a:cxn ang="0">
                    <a:pos x="0" y="0"/>
                  </a:cxn>
                </a:cxnLst>
                <a:rect l="0" t="0" r="r" b="b"/>
                <a:pathLst>
                  <a:path w="75">
                    <a:moveTo>
                      <a:pt x="0" y="0"/>
                    </a:moveTo>
                    <a:lnTo>
                      <a:pt x="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17" name="Line 89"/>
              <p:cNvSpPr>
                <a:spLocks noChangeShapeType="1"/>
              </p:cNvSpPr>
              <p:nvPr/>
            </p:nvSpPr>
            <p:spPr bwMode="auto">
              <a:xfrm>
                <a:off x="4106" y="4087"/>
                <a:ext cx="7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337" y="3842"/>
              <a:ext cx="641" cy="201"/>
              <a:chOff x="3617" y="4522"/>
              <a:chExt cx="641" cy="201"/>
            </a:xfrm>
          </p:grpSpPr>
          <p:sp>
            <p:nvSpPr>
              <p:cNvPr id="611419" name="Rectangle 91"/>
              <p:cNvSpPr>
                <a:spLocks noChangeArrowheads="1"/>
              </p:cNvSpPr>
              <p:nvPr/>
            </p:nvSpPr>
            <p:spPr bwMode="auto">
              <a:xfrm>
                <a:off x="3617" y="4522"/>
                <a:ext cx="11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D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20" name="Rectangle 92"/>
              <p:cNvSpPr>
                <a:spLocks noChangeArrowheads="1"/>
              </p:cNvSpPr>
              <p:nvPr/>
            </p:nvSpPr>
            <p:spPr bwMode="auto">
              <a:xfrm>
                <a:off x="3717" y="4583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3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21" name="Rectangle 93"/>
              <p:cNvSpPr>
                <a:spLocks noChangeArrowheads="1"/>
              </p:cNvSpPr>
              <p:nvPr/>
            </p:nvSpPr>
            <p:spPr bwMode="auto">
              <a:xfrm>
                <a:off x="3790" y="4539"/>
                <a:ext cx="90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=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22" name="Rectangle 94"/>
              <p:cNvSpPr>
                <a:spLocks noChangeArrowheads="1"/>
              </p:cNvSpPr>
              <p:nvPr/>
            </p:nvSpPr>
            <p:spPr bwMode="auto">
              <a:xfrm>
                <a:off x="3890" y="4522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23" name="Rectangle 95"/>
              <p:cNvSpPr>
                <a:spLocks noChangeArrowheads="1"/>
              </p:cNvSpPr>
              <p:nvPr/>
            </p:nvSpPr>
            <p:spPr bwMode="auto">
              <a:xfrm>
                <a:off x="4022" y="4583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24" name="Rectangle 96"/>
              <p:cNvSpPr>
                <a:spLocks noChangeArrowheads="1"/>
              </p:cNvSpPr>
              <p:nvPr/>
            </p:nvSpPr>
            <p:spPr bwMode="auto">
              <a:xfrm>
                <a:off x="4064" y="4522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425" name="Rectangle 97"/>
              <p:cNvSpPr>
                <a:spLocks noChangeArrowheads="1"/>
              </p:cNvSpPr>
              <p:nvPr/>
            </p:nvSpPr>
            <p:spPr bwMode="auto">
              <a:xfrm>
                <a:off x="4195" y="4583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0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611427" name="Text Box 99"/>
          <p:cNvSpPr txBox="1">
            <a:spLocks noChangeArrowheads="1"/>
          </p:cNvSpPr>
          <p:nvPr/>
        </p:nvSpPr>
        <p:spPr bwMode="auto">
          <a:xfrm>
            <a:off x="7021740" y="4721679"/>
            <a:ext cx="1438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minterms</a:t>
            </a:r>
          </a:p>
        </p:txBody>
      </p:sp>
      <p:sp>
        <p:nvSpPr>
          <p:cNvPr id="611428" name="AutoShape 100"/>
          <p:cNvSpPr>
            <a:spLocks/>
          </p:cNvSpPr>
          <p:nvPr/>
        </p:nvSpPr>
        <p:spPr bwMode="auto">
          <a:xfrm>
            <a:off x="6389915" y="4334329"/>
            <a:ext cx="571500" cy="1320800"/>
          </a:xfrm>
          <a:prstGeom prst="rightBrace">
            <a:avLst>
              <a:gd name="adj1" fmla="val 192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11435" name="Rectangle 107"/>
          <p:cNvSpPr>
            <a:spLocks noChangeArrowheads="1"/>
          </p:cNvSpPr>
          <p:nvPr/>
        </p:nvSpPr>
        <p:spPr bwMode="auto">
          <a:xfrm>
            <a:off x="6213703" y="2818267"/>
            <a:ext cx="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 sz="3600" b="1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9" name="Group 127"/>
          <p:cNvGrpSpPr>
            <a:grpSpLocks/>
          </p:cNvGrpSpPr>
          <p:nvPr/>
        </p:nvGrpSpPr>
        <p:grpSpPr bwMode="auto">
          <a:xfrm>
            <a:off x="6675665" y="2540454"/>
            <a:ext cx="1204913" cy="258763"/>
            <a:chOff x="4820" y="814"/>
            <a:chExt cx="759" cy="163"/>
          </a:xfrm>
        </p:grpSpPr>
        <p:sp>
          <p:nvSpPr>
            <p:cNvPr id="611438" name="Rectangle 110"/>
            <p:cNvSpPr>
              <a:spLocks noChangeArrowheads="1"/>
            </p:cNvSpPr>
            <p:nvPr/>
          </p:nvSpPr>
          <p:spPr bwMode="auto">
            <a:xfrm>
              <a:off x="4820" y="81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3333CC"/>
                  </a:solidFill>
                  <a:latin typeface="Arial" pitchFamily="34" charset="0"/>
                </a:rPr>
                <a:t>1</a:t>
              </a:r>
              <a:endParaRPr lang="en-US" sz="3600" b="1">
                <a:solidFill>
                  <a:srgbClr val="3333CC"/>
                </a:solidFill>
                <a:latin typeface="Arial" pitchFamily="34" charset="0"/>
              </a:endParaRPr>
            </a:p>
          </p:txBody>
        </p:sp>
        <p:sp>
          <p:nvSpPr>
            <p:cNvPr id="611442" name="Rectangle 114"/>
            <p:cNvSpPr>
              <a:spLocks noChangeArrowheads="1"/>
            </p:cNvSpPr>
            <p:nvPr/>
          </p:nvSpPr>
          <p:spPr bwMode="auto">
            <a:xfrm>
              <a:off x="5045" y="81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446" name="Rectangle 118"/>
            <p:cNvSpPr>
              <a:spLocks noChangeArrowheads="1"/>
            </p:cNvSpPr>
            <p:nvPr/>
          </p:nvSpPr>
          <p:spPr bwMode="auto">
            <a:xfrm>
              <a:off x="5278" y="81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450" name="Rectangle 122"/>
            <p:cNvSpPr>
              <a:spLocks noChangeArrowheads="1"/>
            </p:cNvSpPr>
            <p:nvPr/>
          </p:nvSpPr>
          <p:spPr bwMode="auto">
            <a:xfrm>
              <a:off x="5503" y="814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0" name="Group 128"/>
          <p:cNvGrpSpPr>
            <a:grpSpLocks/>
          </p:cNvGrpSpPr>
          <p:nvPr/>
        </p:nvGrpSpPr>
        <p:grpSpPr bwMode="auto">
          <a:xfrm>
            <a:off x="6675665" y="2818267"/>
            <a:ext cx="1204913" cy="258762"/>
            <a:chOff x="4820" y="989"/>
            <a:chExt cx="759" cy="163"/>
          </a:xfrm>
        </p:grpSpPr>
        <p:sp>
          <p:nvSpPr>
            <p:cNvPr id="611439" name="Rectangle 111"/>
            <p:cNvSpPr>
              <a:spLocks noChangeArrowheads="1"/>
            </p:cNvSpPr>
            <p:nvPr/>
          </p:nvSpPr>
          <p:spPr bwMode="auto">
            <a:xfrm>
              <a:off x="4820" y="98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443" name="Rectangle 115"/>
            <p:cNvSpPr>
              <a:spLocks noChangeArrowheads="1"/>
            </p:cNvSpPr>
            <p:nvPr/>
          </p:nvSpPr>
          <p:spPr bwMode="auto">
            <a:xfrm>
              <a:off x="5045" y="98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3333CC"/>
                  </a:solidFill>
                  <a:latin typeface="Arial" pitchFamily="34" charset="0"/>
                </a:rPr>
                <a:t>1</a:t>
              </a:r>
              <a:endParaRPr lang="en-US" sz="3600" b="1">
                <a:solidFill>
                  <a:srgbClr val="3333CC"/>
                </a:solidFill>
                <a:latin typeface="Arial" pitchFamily="34" charset="0"/>
              </a:endParaRPr>
            </a:p>
          </p:txBody>
        </p:sp>
        <p:sp>
          <p:nvSpPr>
            <p:cNvPr id="611447" name="Rectangle 119"/>
            <p:cNvSpPr>
              <a:spLocks noChangeArrowheads="1"/>
            </p:cNvSpPr>
            <p:nvPr/>
          </p:nvSpPr>
          <p:spPr bwMode="auto">
            <a:xfrm>
              <a:off x="5278" y="98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451" name="Rectangle 123"/>
            <p:cNvSpPr>
              <a:spLocks noChangeArrowheads="1"/>
            </p:cNvSpPr>
            <p:nvPr/>
          </p:nvSpPr>
          <p:spPr bwMode="auto">
            <a:xfrm>
              <a:off x="5503" y="989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1" name="Group 129"/>
          <p:cNvGrpSpPr>
            <a:grpSpLocks/>
          </p:cNvGrpSpPr>
          <p:nvPr/>
        </p:nvGrpSpPr>
        <p:grpSpPr bwMode="auto">
          <a:xfrm>
            <a:off x="6675665" y="3099254"/>
            <a:ext cx="1204913" cy="258763"/>
            <a:chOff x="4820" y="1166"/>
            <a:chExt cx="759" cy="163"/>
          </a:xfrm>
        </p:grpSpPr>
        <p:sp>
          <p:nvSpPr>
            <p:cNvPr id="611440" name="Rectangle 112"/>
            <p:cNvSpPr>
              <a:spLocks noChangeArrowheads="1"/>
            </p:cNvSpPr>
            <p:nvPr/>
          </p:nvSpPr>
          <p:spPr bwMode="auto">
            <a:xfrm>
              <a:off x="4820" y="116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444" name="Rectangle 116"/>
            <p:cNvSpPr>
              <a:spLocks noChangeArrowheads="1"/>
            </p:cNvSpPr>
            <p:nvPr/>
          </p:nvSpPr>
          <p:spPr bwMode="auto">
            <a:xfrm>
              <a:off x="5045" y="116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448" name="Rectangle 120"/>
            <p:cNvSpPr>
              <a:spLocks noChangeArrowheads="1"/>
            </p:cNvSpPr>
            <p:nvPr/>
          </p:nvSpPr>
          <p:spPr bwMode="auto">
            <a:xfrm>
              <a:off x="5278" y="116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3333CC"/>
                  </a:solidFill>
                  <a:latin typeface="Arial" pitchFamily="34" charset="0"/>
                </a:rPr>
                <a:t>1</a:t>
              </a:r>
              <a:endParaRPr lang="en-US" sz="3600" b="1">
                <a:solidFill>
                  <a:srgbClr val="3333CC"/>
                </a:solidFill>
                <a:latin typeface="Arial" pitchFamily="34" charset="0"/>
              </a:endParaRPr>
            </a:p>
          </p:txBody>
        </p:sp>
        <p:sp>
          <p:nvSpPr>
            <p:cNvPr id="611452" name="Rectangle 124"/>
            <p:cNvSpPr>
              <a:spLocks noChangeArrowheads="1"/>
            </p:cNvSpPr>
            <p:nvPr/>
          </p:nvSpPr>
          <p:spPr bwMode="auto">
            <a:xfrm>
              <a:off x="5503" y="116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  <p:grpSp>
        <p:nvGrpSpPr>
          <p:cNvPr id="12" name="Group 130"/>
          <p:cNvGrpSpPr>
            <a:grpSpLocks/>
          </p:cNvGrpSpPr>
          <p:nvPr/>
        </p:nvGrpSpPr>
        <p:grpSpPr bwMode="auto">
          <a:xfrm>
            <a:off x="6675665" y="3377067"/>
            <a:ext cx="1204913" cy="258762"/>
            <a:chOff x="4820" y="1341"/>
            <a:chExt cx="759" cy="163"/>
          </a:xfrm>
        </p:grpSpPr>
        <p:sp>
          <p:nvSpPr>
            <p:cNvPr id="611441" name="Rectangle 113"/>
            <p:cNvSpPr>
              <a:spLocks noChangeArrowheads="1"/>
            </p:cNvSpPr>
            <p:nvPr/>
          </p:nvSpPr>
          <p:spPr bwMode="auto">
            <a:xfrm>
              <a:off x="4820" y="134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445" name="Rectangle 117"/>
            <p:cNvSpPr>
              <a:spLocks noChangeArrowheads="1"/>
            </p:cNvSpPr>
            <p:nvPr/>
          </p:nvSpPr>
          <p:spPr bwMode="auto">
            <a:xfrm>
              <a:off x="5045" y="134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449" name="Rectangle 121"/>
            <p:cNvSpPr>
              <a:spLocks noChangeArrowheads="1"/>
            </p:cNvSpPr>
            <p:nvPr/>
          </p:nvSpPr>
          <p:spPr bwMode="auto">
            <a:xfrm>
              <a:off x="5278" y="134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endParaRPr lang="en-US" sz="3600" b="1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611453" name="Rectangle 125"/>
            <p:cNvSpPr>
              <a:spLocks noChangeArrowheads="1"/>
            </p:cNvSpPr>
            <p:nvPr/>
          </p:nvSpPr>
          <p:spPr bwMode="auto">
            <a:xfrm>
              <a:off x="5503" y="1341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 u="none" baseline="0">
                  <a:solidFill>
                    <a:srgbClr val="3333CC"/>
                  </a:solidFill>
                  <a:latin typeface="Arial" pitchFamily="34" charset="0"/>
                </a:rPr>
                <a:t>1</a:t>
              </a:r>
              <a:endParaRPr lang="en-US" sz="3600" b="1">
                <a:solidFill>
                  <a:srgbClr val="3333CC"/>
                </a:solidFill>
                <a:latin typeface="Arial" pitchFamily="34" charset="0"/>
              </a:endParaRP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1466492" y="2415397"/>
            <a:ext cx="2984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baseline="0" dirty="0">
                <a:solidFill>
                  <a:srgbClr val="0000FF"/>
                </a:solidFill>
                <a:latin typeface="Arial"/>
              </a:rPr>
              <a:t>0</a:t>
            </a:r>
          </a:p>
          <a:p>
            <a:endParaRPr lang="en-US" sz="1600" u="none" baseline="0" dirty="0">
              <a:solidFill>
                <a:srgbClr val="0000FF"/>
              </a:solidFill>
              <a:latin typeface="Arial"/>
            </a:endParaRPr>
          </a:p>
          <a:p>
            <a:endParaRPr lang="en-US" sz="1600" u="none" baseline="0" dirty="0">
              <a:solidFill>
                <a:srgbClr val="0000FF"/>
              </a:solidFill>
              <a:latin typeface="Arial"/>
            </a:endParaRPr>
          </a:p>
          <a:p>
            <a:r>
              <a:rPr lang="en-US" sz="1600" u="none" baseline="0" dirty="0">
                <a:solidFill>
                  <a:srgbClr val="0000FF"/>
                </a:solidFill>
                <a:latin typeface="Arial"/>
              </a:rPr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257243" y="2257243"/>
            <a:ext cx="2696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none" baseline="0" dirty="0">
                <a:solidFill>
                  <a:srgbClr val="0000FF"/>
                </a:solidFill>
                <a:latin typeface="Arial"/>
              </a:rPr>
              <a:t>0</a:t>
            </a:r>
          </a:p>
          <a:p>
            <a:endParaRPr lang="en-US" sz="1200" u="none" baseline="0" dirty="0">
              <a:solidFill>
                <a:srgbClr val="0000FF"/>
              </a:solidFill>
              <a:latin typeface="Arial"/>
            </a:endParaRPr>
          </a:p>
          <a:p>
            <a:r>
              <a:rPr lang="en-US" sz="1200" u="none" baseline="0" dirty="0">
                <a:solidFill>
                  <a:srgbClr val="0000FF"/>
                </a:solidFill>
                <a:latin typeface="Arial"/>
              </a:rPr>
              <a:t>1</a:t>
            </a:r>
          </a:p>
          <a:p>
            <a:endParaRPr lang="en-US" sz="1200" u="none" baseline="0" dirty="0">
              <a:solidFill>
                <a:srgbClr val="0000FF"/>
              </a:solidFill>
              <a:latin typeface="Arial"/>
            </a:endParaRPr>
          </a:p>
          <a:p>
            <a:r>
              <a:rPr lang="en-US" sz="1200" u="none" baseline="0" dirty="0">
                <a:solidFill>
                  <a:srgbClr val="0000FF"/>
                </a:solidFill>
                <a:latin typeface="Arial"/>
              </a:rPr>
              <a:t>2</a:t>
            </a:r>
          </a:p>
          <a:p>
            <a:endParaRPr lang="en-US" sz="1200" u="none" baseline="0" dirty="0">
              <a:solidFill>
                <a:srgbClr val="0000FF"/>
              </a:solidFill>
              <a:latin typeface="Arial"/>
            </a:endParaRPr>
          </a:p>
          <a:p>
            <a:r>
              <a:rPr lang="en-US" sz="1200" u="none" baseline="0" dirty="0">
                <a:solidFill>
                  <a:srgbClr val="0000FF"/>
                </a:solidFill>
                <a:latin typeface="Arial"/>
              </a:rPr>
              <a:t>3</a:t>
            </a:r>
          </a:p>
        </p:txBody>
      </p:sp>
      <p:grpSp>
        <p:nvGrpSpPr>
          <p:cNvPr id="13" name="Group 109"/>
          <p:cNvGrpSpPr/>
          <p:nvPr/>
        </p:nvGrpSpPr>
        <p:grpSpPr>
          <a:xfrm>
            <a:off x="3312543" y="2084268"/>
            <a:ext cx="704850" cy="1709737"/>
            <a:chOff x="2133600" y="4338638"/>
            <a:chExt cx="704850" cy="1709737"/>
          </a:xfrm>
        </p:grpSpPr>
        <p:pic>
          <p:nvPicPr>
            <p:cNvPr id="111" name="Picture 7" descr="deck_keyboard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225675" y="4843463"/>
              <a:ext cx="612775" cy="457200"/>
            </a:xfrm>
            <a:prstGeom prst="rect">
              <a:avLst/>
            </a:prstGeom>
            <a:noFill/>
          </p:spPr>
        </p:pic>
        <p:pic>
          <p:nvPicPr>
            <p:cNvPr id="112" name="Picture 22" descr="Photo_Electrical_Mouse">
              <a:hlinkClick r:id="rId5"/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181225" y="5295900"/>
              <a:ext cx="485775" cy="485775"/>
            </a:xfrm>
            <a:prstGeom prst="rect">
              <a:avLst/>
            </a:prstGeom>
            <a:noFill/>
          </p:spPr>
        </p:pic>
        <p:sp>
          <p:nvSpPr>
            <p:cNvPr id="113" name="AutoShape 23"/>
            <p:cNvSpPr>
              <a:spLocks noChangeArrowheads="1"/>
            </p:cNvSpPr>
            <p:nvPr/>
          </p:nvSpPr>
          <p:spPr bwMode="auto">
            <a:xfrm>
              <a:off x="2400300" y="5800725"/>
              <a:ext cx="381000" cy="24765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4" name="Picture 26" descr="68859-insert-cd">
              <a:hlinkClick r:id="rId7"/>
            </p:cNvPr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133600" y="4338638"/>
              <a:ext cx="704850" cy="500062"/>
            </a:xfrm>
            <a:prstGeom prst="rect">
              <a:avLst/>
            </a:prstGeom>
            <a:noFill/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6523CE4-4CB5-4D7A-9895-8365AB9A0B46}"/>
                  </a:ext>
                </a:extLst>
              </p14:cNvPr>
              <p14:cNvContentPartPr/>
              <p14:nvPr/>
            </p14:nvContentPartPr>
            <p14:xfrm>
              <a:off x="776880" y="1669680"/>
              <a:ext cx="7126200" cy="4045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6523CE4-4CB5-4D7A-9895-8365AB9A0B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7520" y="1660320"/>
                <a:ext cx="7144920" cy="40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853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427" grpId="0"/>
      <p:bldP spid="6114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AutoShape 2"/>
          <p:cNvSpPr>
            <a:spLocks noChangeAspect="1" noChangeArrowheads="1" noTextEdit="1"/>
          </p:cNvSpPr>
          <p:nvPr/>
        </p:nvSpPr>
        <p:spPr bwMode="auto">
          <a:xfrm>
            <a:off x="1371600" y="2863850"/>
            <a:ext cx="7248525" cy="375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2-to-4 Line Decoder circuit</a:t>
            </a:r>
          </a:p>
        </p:txBody>
      </p:sp>
      <p:grpSp>
        <p:nvGrpSpPr>
          <p:cNvPr id="2" name="Group 75"/>
          <p:cNvGrpSpPr/>
          <p:nvPr/>
        </p:nvGrpSpPr>
        <p:grpSpPr>
          <a:xfrm>
            <a:off x="3381375" y="1652588"/>
            <a:ext cx="4533904" cy="3381375"/>
            <a:chOff x="3381375" y="1652588"/>
            <a:chExt cx="4533904" cy="3381375"/>
          </a:xfrm>
        </p:grpSpPr>
        <p:sp>
          <p:nvSpPr>
            <p:cNvPr id="613380" name="Freeform 4"/>
            <p:cNvSpPr>
              <a:spLocks/>
            </p:cNvSpPr>
            <p:nvPr/>
          </p:nvSpPr>
          <p:spPr bwMode="auto">
            <a:xfrm>
              <a:off x="3656013" y="1831975"/>
              <a:ext cx="2362200" cy="2225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01" y="0"/>
                </a:cxn>
                <a:cxn ang="0">
                  <a:pos x="1399" y="1402"/>
                </a:cxn>
                <a:cxn ang="0">
                  <a:pos x="1488" y="1402"/>
                </a:cxn>
              </a:cxnLst>
              <a:rect l="0" t="0" r="r" b="b"/>
              <a:pathLst>
                <a:path w="1488" h="1402">
                  <a:moveTo>
                    <a:pt x="0" y="0"/>
                  </a:moveTo>
                  <a:lnTo>
                    <a:pt x="1401" y="0"/>
                  </a:lnTo>
                  <a:lnTo>
                    <a:pt x="1399" y="1402"/>
                  </a:lnTo>
                  <a:lnTo>
                    <a:pt x="1488" y="1402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81" name="Freeform 5"/>
            <p:cNvSpPr>
              <a:spLocks/>
            </p:cNvSpPr>
            <p:nvPr/>
          </p:nvSpPr>
          <p:spPr bwMode="auto">
            <a:xfrm>
              <a:off x="4365625" y="1831975"/>
              <a:ext cx="1652588" cy="2919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39"/>
                </a:cxn>
                <a:cxn ang="0">
                  <a:pos x="1041" y="1839"/>
                </a:cxn>
              </a:cxnLst>
              <a:rect l="0" t="0" r="r" b="b"/>
              <a:pathLst>
                <a:path w="1041" h="1839">
                  <a:moveTo>
                    <a:pt x="0" y="0"/>
                  </a:moveTo>
                  <a:lnTo>
                    <a:pt x="0" y="1839"/>
                  </a:lnTo>
                  <a:lnTo>
                    <a:pt x="1041" y="1839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82" name="Freeform 6"/>
            <p:cNvSpPr>
              <a:spLocks/>
            </p:cNvSpPr>
            <p:nvPr/>
          </p:nvSpPr>
          <p:spPr bwMode="auto">
            <a:xfrm>
              <a:off x="4006850" y="2401888"/>
              <a:ext cx="2011363" cy="254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01"/>
                </a:cxn>
                <a:cxn ang="0">
                  <a:pos x="1267" y="1601"/>
                </a:cxn>
              </a:cxnLst>
              <a:rect l="0" t="0" r="r" b="b"/>
              <a:pathLst>
                <a:path w="1267" h="1601">
                  <a:moveTo>
                    <a:pt x="0" y="0"/>
                  </a:moveTo>
                  <a:lnTo>
                    <a:pt x="0" y="1601"/>
                  </a:lnTo>
                  <a:lnTo>
                    <a:pt x="1267" y="1601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83" name="Line 7"/>
            <p:cNvSpPr>
              <a:spLocks noChangeShapeType="1"/>
            </p:cNvSpPr>
            <p:nvPr/>
          </p:nvSpPr>
          <p:spPr bwMode="auto">
            <a:xfrm flipH="1">
              <a:off x="4006850" y="4248150"/>
              <a:ext cx="20113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84" name="Line 8"/>
            <p:cNvSpPr>
              <a:spLocks noChangeShapeType="1"/>
            </p:cNvSpPr>
            <p:nvPr/>
          </p:nvSpPr>
          <p:spPr bwMode="auto">
            <a:xfrm flipH="1">
              <a:off x="4365625" y="3362325"/>
              <a:ext cx="16525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85" name="Line 9"/>
            <p:cNvSpPr>
              <a:spLocks noChangeShapeType="1"/>
            </p:cNvSpPr>
            <p:nvPr/>
          </p:nvSpPr>
          <p:spPr bwMode="auto">
            <a:xfrm flipH="1">
              <a:off x="5535613" y="2859088"/>
              <a:ext cx="482600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86" name="Line 10"/>
            <p:cNvSpPr>
              <a:spLocks noChangeShapeType="1"/>
            </p:cNvSpPr>
            <p:nvPr/>
          </p:nvSpPr>
          <p:spPr bwMode="auto">
            <a:xfrm flipH="1">
              <a:off x="5880100" y="2668588"/>
              <a:ext cx="138113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87" name="Freeform 11"/>
            <p:cNvSpPr>
              <a:spLocks/>
            </p:cNvSpPr>
            <p:nvPr/>
          </p:nvSpPr>
          <p:spPr bwMode="auto">
            <a:xfrm>
              <a:off x="4778375" y="1652588"/>
              <a:ext cx="290513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2"/>
                </a:cxn>
                <a:cxn ang="0">
                  <a:pos x="183" y="113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3" h="232">
                  <a:moveTo>
                    <a:pt x="0" y="0"/>
                  </a:moveTo>
                  <a:lnTo>
                    <a:pt x="0" y="232"/>
                  </a:lnTo>
                  <a:lnTo>
                    <a:pt x="183" y="1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88" name="Oval 12"/>
            <p:cNvSpPr>
              <a:spLocks noChangeArrowheads="1"/>
            </p:cNvSpPr>
            <p:nvPr/>
          </p:nvSpPr>
          <p:spPr bwMode="auto">
            <a:xfrm>
              <a:off x="5068888" y="1773238"/>
              <a:ext cx="120650" cy="119062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89" name="Freeform 13"/>
            <p:cNvSpPr>
              <a:spLocks/>
            </p:cNvSpPr>
            <p:nvPr/>
          </p:nvSpPr>
          <p:spPr bwMode="auto">
            <a:xfrm>
              <a:off x="6018213" y="2595563"/>
              <a:ext cx="401637" cy="33655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134" y="55"/>
                </a:cxn>
                <a:cxn ang="0">
                  <a:pos x="79" y="112"/>
                </a:cxn>
                <a:cxn ang="0">
                  <a:pos x="0" y="112"/>
                </a:cxn>
              </a:cxnLst>
              <a:rect l="0" t="0" r="r" b="b"/>
              <a:pathLst>
                <a:path w="134" h="112">
                  <a:moveTo>
                    <a:pt x="0" y="1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9" y="0"/>
                    <a:pt x="134" y="25"/>
                    <a:pt x="134" y="55"/>
                  </a:cubicBezTo>
                  <a:cubicBezTo>
                    <a:pt x="134" y="86"/>
                    <a:pt x="110" y="111"/>
                    <a:pt x="79" y="112"/>
                  </a:cubicBezTo>
                  <a:cubicBezTo>
                    <a:pt x="0" y="112"/>
                    <a:pt x="0" y="112"/>
                    <a:pt x="0" y="112"/>
                  </a:cubicBezTo>
                  <a:close/>
                </a:path>
              </a:pathLst>
            </a:custGeom>
            <a:solidFill>
              <a:srgbClr val="FFFFFF"/>
            </a:solidFill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90" name="Freeform 14"/>
            <p:cNvSpPr>
              <a:spLocks/>
            </p:cNvSpPr>
            <p:nvPr/>
          </p:nvSpPr>
          <p:spPr bwMode="auto">
            <a:xfrm>
              <a:off x="6018213" y="3984625"/>
              <a:ext cx="401637" cy="33655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134" y="55"/>
                </a:cxn>
                <a:cxn ang="0">
                  <a:pos x="79" y="112"/>
                </a:cxn>
                <a:cxn ang="0">
                  <a:pos x="0" y="112"/>
                </a:cxn>
              </a:cxnLst>
              <a:rect l="0" t="0" r="r" b="b"/>
              <a:pathLst>
                <a:path w="134" h="112">
                  <a:moveTo>
                    <a:pt x="0" y="1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8" y="0"/>
                    <a:pt x="134" y="25"/>
                    <a:pt x="134" y="55"/>
                  </a:cubicBezTo>
                  <a:cubicBezTo>
                    <a:pt x="134" y="86"/>
                    <a:pt x="109" y="111"/>
                    <a:pt x="79" y="112"/>
                  </a:cubicBezTo>
                  <a:cubicBezTo>
                    <a:pt x="0" y="112"/>
                    <a:pt x="0" y="112"/>
                    <a:pt x="0" y="112"/>
                  </a:cubicBezTo>
                  <a:close/>
                </a:path>
              </a:pathLst>
            </a:custGeom>
            <a:solidFill>
              <a:srgbClr val="FFFFFF"/>
            </a:solidFill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91" name="Freeform 15"/>
            <p:cNvSpPr>
              <a:spLocks/>
            </p:cNvSpPr>
            <p:nvPr/>
          </p:nvSpPr>
          <p:spPr bwMode="auto">
            <a:xfrm>
              <a:off x="6018213" y="4679950"/>
              <a:ext cx="401637" cy="334963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134" y="55"/>
                </a:cxn>
                <a:cxn ang="0">
                  <a:pos x="79" y="112"/>
                </a:cxn>
                <a:cxn ang="0">
                  <a:pos x="0" y="112"/>
                </a:cxn>
              </a:cxnLst>
              <a:rect l="0" t="0" r="r" b="b"/>
              <a:pathLst>
                <a:path w="134" h="112">
                  <a:moveTo>
                    <a:pt x="0" y="1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8" y="0"/>
                    <a:pt x="134" y="25"/>
                    <a:pt x="134" y="55"/>
                  </a:cubicBezTo>
                  <a:cubicBezTo>
                    <a:pt x="134" y="86"/>
                    <a:pt x="109" y="111"/>
                    <a:pt x="79" y="112"/>
                  </a:cubicBezTo>
                  <a:cubicBezTo>
                    <a:pt x="0" y="112"/>
                    <a:pt x="0" y="112"/>
                    <a:pt x="0" y="112"/>
                  </a:cubicBezTo>
                  <a:close/>
                </a:path>
              </a:pathLst>
            </a:custGeom>
            <a:solidFill>
              <a:srgbClr val="FFFFFF"/>
            </a:solidFill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92" name="Line 16"/>
            <p:cNvSpPr>
              <a:spLocks noChangeShapeType="1"/>
            </p:cNvSpPr>
            <p:nvPr/>
          </p:nvSpPr>
          <p:spPr bwMode="auto">
            <a:xfrm>
              <a:off x="6419850" y="2760663"/>
              <a:ext cx="433388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93" name="Line 17"/>
            <p:cNvSpPr>
              <a:spLocks noChangeShapeType="1"/>
            </p:cNvSpPr>
            <p:nvPr/>
          </p:nvSpPr>
          <p:spPr bwMode="auto">
            <a:xfrm>
              <a:off x="5856288" y="2859088"/>
              <a:ext cx="16192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94" name="Line 18"/>
            <p:cNvSpPr>
              <a:spLocks noChangeShapeType="1"/>
            </p:cNvSpPr>
            <p:nvPr/>
          </p:nvSpPr>
          <p:spPr bwMode="auto">
            <a:xfrm>
              <a:off x="6419850" y="3455988"/>
              <a:ext cx="433388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95" name="Line 19"/>
            <p:cNvSpPr>
              <a:spLocks noChangeShapeType="1"/>
            </p:cNvSpPr>
            <p:nvPr/>
          </p:nvSpPr>
          <p:spPr bwMode="auto">
            <a:xfrm>
              <a:off x="6419850" y="4149725"/>
              <a:ext cx="4333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396" name="Line 20"/>
            <p:cNvSpPr>
              <a:spLocks noChangeShapeType="1"/>
            </p:cNvSpPr>
            <p:nvPr/>
          </p:nvSpPr>
          <p:spPr bwMode="auto">
            <a:xfrm>
              <a:off x="6419850" y="4845050"/>
              <a:ext cx="4333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6897691" y="2630488"/>
              <a:ext cx="1017588" cy="2403475"/>
              <a:chOff x="4345" y="1657"/>
              <a:chExt cx="641" cy="1514"/>
            </a:xfrm>
          </p:grpSpPr>
          <p:sp>
            <p:nvSpPr>
              <p:cNvPr id="613398" name="Rectangle 22"/>
              <p:cNvSpPr>
                <a:spLocks noChangeArrowheads="1"/>
              </p:cNvSpPr>
              <p:nvPr/>
            </p:nvSpPr>
            <p:spPr bwMode="auto">
              <a:xfrm>
                <a:off x="4345" y="1657"/>
                <a:ext cx="11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D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399" name="Rectangle 23"/>
              <p:cNvSpPr>
                <a:spLocks noChangeArrowheads="1"/>
              </p:cNvSpPr>
              <p:nvPr/>
            </p:nvSpPr>
            <p:spPr bwMode="auto">
              <a:xfrm>
                <a:off x="4445" y="1716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0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00" name="Rectangle 24"/>
              <p:cNvSpPr>
                <a:spLocks noChangeArrowheads="1"/>
              </p:cNvSpPr>
              <p:nvPr/>
            </p:nvSpPr>
            <p:spPr bwMode="auto">
              <a:xfrm>
                <a:off x="4518" y="1674"/>
                <a:ext cx="90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=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01" name="Rectangle 25"/>
              <p:cNvSpPr>
                <a:spLocks noChangeArrowheads="1"/>
              </p:cNvSpPr>
              <p:nvPr/>
            </p:nvSpPr>
            <p:spPr bwMode="auto">
              <a:xfrm>
                <a:off x="4618" y="1657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02" name="Rectangle 26"/>
              <p:cNvSpPr>
                <a:spLocks noChangeArrowheads="1"/>
              </p:cNvSpPr>
              <p:nvPr/>
            </p:nvSpPr>
            <p:spPr bwMode="auto">
              <a:xfrm>
                <a:off x="4750" y="1716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03" name="Rectangle 27"/>
              <p:cNvSpPr>
                <a:spLocks noChangeArrowheads="1"/>
              </p:cNvSpPr>
              <p:nvPr/>
            </p:nvSpPr>
            <p:spPr bwMode="auto">
              <a:xfrm>
                <a:off x="4792" y="1657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04" name="Rectangle 28"/>
              <p:cNvSpPr>
                <a:spLocks noChangeArrowheads="1"/>
              </p:cNvSpPr>
              <p:nvPr/>
            </p:nvSpPr>
            <p:spPr bwMode="auto">
              <a:xfrm>
                <a:off x="4923" y="1716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0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05" name="Freeform 29"/>
              <p:cNvSpPr>
                <a:spLocks/>
              </p:cNvSpPr>
              <p:nvPr/>
            </p:nvSpPr>
            <p:spPr bwMode="auto">
              <a:xfrm>
                <a:off x="4660" y="1658"/>
                <a:ext cx="7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0"/>
                  </a:cxn>
                  <a:cxn ang="0">
                    <a:pos x="0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06" name="Line 30"/>
              <p:cNvSpPr>
                <a:spLocks noChangeShapeType="1"/>
              </p:cNvSpPr>
              <p:nvPr/>
            </p:nvSpPr>
            <p:spPr bwMode="auto">
              <a:xfrm>
                <a:off x="4660" y="1658"/>
                <a:ext cx="7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07" name="Freeform 31"/>
              <p:cNvSpPr>
                <a:spLocks/>
              </p:cNvSpPr>
              <p:nvPr/>
            </p:nvSpPr>
            <p:spPr bwMode="auto">
              <a:xfrm>
                <a:off x="4834" y="1658"/>
                <a:ext cx="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0"/>
                  </a:cxn>
                  <a:cxn ang="0">
                    <a:pos x="0" y="0"/>
                  </a:cxn>
                </a:cxnLst>
                <a:rect l="0" t="0" r="r" b="b"/>
                <a:pathLst>
                  <a:path w="75">
                    <a:moveTo>
                      <a:pt x="0" y="0"/>
                    </a:moveTo>
                    <a:lnTo>
                      <a:pt x="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08" name="Line 32"/>
              <p:cNvSpPr>
                <a:spLocks noChangeShapeType="1"/>
              </p:cNvSpPr>
              <p:nvPr/>
            </p:nvSpPr>
            <p:spPr bwMode="auto">
              <a:xfrm>
                <a:off x="4834" y="1658"/>
                <a:ext cx="7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09" name="Rectangle 33"/>
              <p:cNvSpPr>
                <a:spLocks noChangeArrowheads="1"/>
              </p:cNvSpPr>
              <p:nvPr/>
            </p:nvSpPr>
            <p:spPr bwMode="auto">
              <a:xfrm>
                <a:off x="4345" y="2093"/>
                <a:ext cx="11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D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10" name="Rectangle 34"/>
              <p:cNvSpPr>
                <a:spLocks noChangeArrowheads="1"/>
              </p:cNvSpPr>
              <p:nvPr/>
            </p:nvSpPr>
            <p:spPr bwMode="auto">
              <a:xfrm>
                <a:off x="4445" y="2154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11" name="Rectangle 35"/>
              <p:cNvSpPr>
                <a:spLocks noChangeArrowheads="1"/>
              </p:cNvSpPr>
              <p:nvPr/>
            </p:nvSpPr>
            <p:spPr bwMode="auto">
              <a:xfrm>
                <a:off x="4518" y="2110"/>
                <a:ext cx="90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=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12" name="Rectangle 36"/>
              <p:cNvSpPr>
                <a:spLocks noChangeArrowheads="1"/>
              </p:cNvSpPr>
              <p:nvPr/>
            </p:nvSpPr>
            <p:spPr bwMode="auto">
              <a:xfrm>
                <a:off x="4618" y="2093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13" name="Rectangle 37"/>
              <p:cNvSpPr>
                <a:spLocks noChangeArrowheads="1"/>
              </p:cNvSpPr>
              <p:nvPr/>
            </p:nvSpPr>
            <p:spPr bwMode="auto">
              <a:xfrm>
                <a:off x="4750" y="2154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14" name="Rectangle 38"/>
              <p:cNvSpPr>
                <a:spLocks noChangeArrowheads="1"/>
              </p:cNvSpPr>
              <p:nvPr/>
            </p:nvSpPr>
            <p:spPr bwMode="auto">
              <a:xfrm>
                <a:off x="4792" y="2093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15" name="Rectangle 39"/>
              <p:cNvSpPr>
                <a:spLocks noChangeArrowheads="1"/>
              </p:cNvSpPr>
              <p:nvPr/>
            </p:nvSpPr>
            <p:spPr bwMode="auto">
              <a:xfrm>
                <a:off x="4923" y="2154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0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16" name="Freeform 40"/>
              <p:cNvSpPr>
                <a:spLocks/>
              </p:cNvSpPr>
              <p:nvPr/>
            </p:nvSpPr>
            <p:spPr bwMode="auto">
              <a:xfrm>
                <a:off x="4660" y="2097"/>
                <a:ext cx="76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6" y="0"/>
                  </a:cxn>
                  <a:cxn ang="0">
                    <a:pos x="0" y="0"/>
                  </a:cxn>
                </a:cxnLst>
                <a:rect l="0" t="0" r="r" b="b"/>
                <a:pathLst>
                  <a:path w="76">
                    <a:moveTo>
                      <a:pt x="0" y="0"/>
                    </a:move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17" name="Line 41"/>
              <p:cNvSpPr>
                <a:spLocks noChangeShapeType="1"/>
              </p:cNvSpPr>
              <p:nvPr/>
            </p:nvSpPr>
            <p:spPr bwMode="auto">
              <a:xfrm>
                <a:off x="4660" y="2097"/>
                <a:ext cx="7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18" name="Rectangle 42"/>
              <p:cNvSpPr>
                <a:spLocks noChangeArrowheads="1"/>
              </p:cNvSpPr>
              <p:nvPr/>
            </p:nvSpPr>
            <p:spPr bwMode="auto">
              <a:xfrm>
                <a:off x="4345" y="2532"/>
                <a:ext cx="11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D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19" name="Rectangle 43"/>
              <p:cNvSpPr>
                <a:spLocks noChangeArrowheads="1"/>
              </p:cNvSpPr>
              <p:nvPr/>
            </p:nvSpPr>
            <p:spPr bwMode="auto">
              <a:xfrm>
                <a:off x="4445" y="2593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2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20" name="Rectangle 44"/>
              <p:cNvSpPr>
                <a:spLocks noChangeArrowheads="1"/>
              </p:cNvSpPr>
              <p:nvPr/>
            </p:nvSpPr>
            <p:spPr bwMode="auto">
              <a:xfrm>
                <a:off x="4518" y="2549"/>
                <a:ext cx="90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=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21" name="Rectangle 45"/>
              <p:cNvSpPr>
                <a:spLocks noChangeArrowheads="1"/>
              </p:cNvSpPr>
              <p:nvPr/>
            </p:nvSpPr>
            <p:spPr bwMode="auto">
              <a:xfrm>
                <a:off x="4618" y="2532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22" name="Rectangle 46"/>
              <p:cNvSpPr>
                <a:spLocks noChangeArrowheads="1"/>
              </p:cNvSpPr>
              <p:nvPr/>
            </p:nvSpPr>
            <p:spPr bwMode="auto">
              <a:xfrm>
                <a:off x="4750" y="2593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23" name="Rectangle 47"/>
              <p:cNvSpPr>
                <a:spLocks noChangeArrowheads="1"/>
              </p:cNvSpPr>
              <p:nvPr/>
            </p:nvSpPr>
            <p:spPr bwMode="auto">
              <a:xfrm>
                <a:off x="4792" y="2532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24" name="Rectangle 48"/>
              <p:cNvSpPr>
                <a:spLocks noChangeArrowheads="1"/>
              </p:cNvSpPr>
              <p:nvPr/>
            </p:nvSpPr>
            <p:spPr bwMode="auto">
              <a:xfrm>
                <a:off x="4923" y="2593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0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25" name="Freeform 49"/>
              <p:cNvSpPr>
                <a:spLocks/>
              </p:cNvSpPr>
              <p:nvPr/>
            </p:nvSpPr>
            <p:spPr bwMode="auto">
              <a:xfrm>
                <a:off x="4834" y="2535"/>
                <a:ext cx="75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5" y="0"/>
                  </a:cxn>
                  <a:cxn ang="0">
                    <a:pos x="0" y="0"/>
                  </a:cxn>
                </a:cxnLst>
                <a:rect l="0" t="0" r="r" b="b"/>
                <a:pathLst>
                  <a:path w="75">
                    <a:moveTo>
                      <a:pt x="0" y="0"/>
                    </a:moveTo>
                    <a:lnTo>
                      <a:pt x="7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26" name="Line 50"/>
              <p:cNvSpPr>
                <a:spLocks noChangeShapeType="1"/>
              </p:cNvSpPr>
              <p:nvPr/>
            </p:nvSpPr>
            <p:spPr bwMode="auto">
              <a:xfrm>
                <a:off x="4834" y="2535"/>
                <a:ext cx="7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27" name="Rectangle 51"/>
              <p:cNvSpPr>
                <a:spLocks noChangeArrowheads="1"/>
              </p:cNvSpPr>
              <p:nvPr/>
            </p:nvSpPr>
            <p:spPr bwMode="auto">
              <a:xfrm>
                <a:off x="4345" y="2970"/>
                <a:ext cx="111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D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28" name="Rectangle 52"/>
              <p:cNvSpPr>
                <a:spLocks noChangeArrowheads="1"/>
              </p:cNvSpPr>
              <p:nvPr/>
            </p:nvSpPr>
            <p:spPr bwMode="auto">
              <a:xfrm>
                <a:off x="4445" y="3031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3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29" name="Rectangle 53"/>
              <p:cNvSpPr>
                <a:spLocks noChangeArrowheads="1"/>
              </p:cNvSpPr>
              <p:nvPr/>
            </p:nvSpPr>
            <p:spPr bwMode="auto">
              <a:xfrm>
                <a:off x="4518" y="2987"/>
                <a:ext cx="90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=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30" name="Rectangle 54"/>
              <p:cNvSpPr>
                <a:spLocks noChangeArrowheads="1"/>
              </p:cNvSpPr>
              <p:nvPr/>
            </p:nvSpPr>
            <p:spPr bwMode="auto">
              <a:xfrm>
                <a:off x="4618" y="2970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31" name="Rectangle 55"/>
              <p:cNvSpPr>
                <a:spLocks noChangeArrowheads="1"/>
              </p:cNvSpPr>
              <p:nvPr/>
            </p:nvSpPr>
            <p:spPr bwMode="auto">
              <a:xfrm>
                <a:off x="4750" y="3031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1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32" name="Rectangle 56"/>
              <p:cNvSpPr>
                <a:spLocks noChangeArrowheads="1"/>
              </p:cNvSpPr>
              <p:nvPr/>
            </p:nvSpPr>
            <p:spPr bwMode="auto">
              <a:xfrm>
                <a:off x="4792" y="2970"/>
                <a:ext cx="148" cy="1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Arial"/>
                  </a:rPr>
                  <a:t> A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433" name="Rectangle 57"/>
              <p:cNvSpPr>
                <a:spLocks noChangeArrowheads="1"/>
              </p:cNvSpPr>
              <p:nvPr/>
            </p:nvSpPr>
            <p:spPr bwMode="auto">
              <a:xfrm>
                <a:off x="4923" y="3031"/>
                <a:ext cx="63" cy="1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"/>
                  </a:rPr>
                  <a:t>0</a:t>
                </a:r>
                <a:endParaRPr lang="en-US" sz="4000" b="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13434" name="Rectangle 58"/>
            <p:cNvSpPr>
              <a:spLocks noChangeArrowheads="1"/>
            </p:cNvSpPr>
            <p:nvPr/>
          </p:nvSpPr>
          <p:spPr bwMode="auto">
            <a:xfrm>
              <a:off x="3381375" y="2268538"/>
              <a:ext cx="17633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Arial"/>
                </a:rPr>
                <a:t>A</a:t>
              </a:r>
              <a:endParaRPr lang="en-US" sz="4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35" name="Rectangle 59"/>
            <p:cNvSpPr>
              <a:spLocks noChangeArrowheads="1"/>
            </p:cNvSpPr>
            <p:nvPr/>
          </p:nvSpPr>
          <p:spPr bwMode="auto">
            <a:xfrm>
              <a:off x="3541713" y="2365375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baseline="0">
                  <a:solidFill>
                    <a:srgbClr val="000000"/>
                  </a:solidFill>
                  <a:latin typeface="Arial"/>
                </a:rPr>
                <a:t>1</a:t>
              </a:r>
              <a:endParaRPr lang="en-US" sz="4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36" name="Rectangle 60"/>
            <p:cNvSpPr>
              <a:spLocks noChangeArrowheads="1"/>
            </p:cNvSpPr>
            <p:nvPr/>
          </p:nvSpPr>
          <p:spPr bwMode="auto">
            <a:xfrm>
              <a:off x="3381375" y="1700213"/>
              <a:ext cx="176330" cy="29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Arial"/>
                </a:rPr>
                <a:t>A</a:t>
              </a:r>
              <a:endParaRPr lang="en-US" sz="4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37" name="Rectangle 61"/>
            <p:cNvSpPr>
              <a:spLocks noChangeArrowheads="1"/>
            </p:cNvSpPr>
            <p:nvPr/>
          </p:nvSpPr>
          <p:spPr bwMode="auto">
            <a:xfrm>
              <a:off x="3541713" y="1793875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1" u="none" baseline="0">
                  <a:solidFill>
                    <a:srgbClr val="000000"/>
                  </a:solidFill>
                  <a:latin typeface="Arial"/>
                </a:rPr>
                <a:t>0</a:t>
              </a:r>
              <a:endParaRPr lang="en-US" sz="4000" b="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38" name="Oval 62"/>
            <p:cNvSpPr>
              <a:spLocks noChangeArrowheads="1"/>
            </p:cNvSpPr>
            <p:nvPr/>
          </p:nvSpPr>
          <p:spPr bwMode="auto">
            <a:xfrm>
              <a:off x="4329113" y="1797050"/>
              <a:ext cx="7302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39" name="Oval 63"/>
            <p:cNvSpPr>
              <a:spLocks noChangeArrowheads="1"/>
            </p:cNvSpPr>
            <p:nvPr/>
          </p:nvSpPr>
          <p:spPr bwMode="auto">
            <a:xfrm>
              <a:off x="3970338" y="2365375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40" name="Oval 64"/>
            <p:cNvSpPr>
              <a:spLocks noChangeArrowheads="1"/>
            </p:cNvSpPr>
            <p:nvPr/>
          </p:nvSpPr>
          <p:spPr bwMode="auto">
            <a:xfrm>
              <a:off x="4329113" y="3327400"/>
              <a:ext cx="73025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41" name="Oval 65"/>
            <p:cNvSpPr>
              <a:spLocks noChangeArrowheads="1"/>
            </p:cNvSpPr>
            <p:nvPr/>
          </p:nvSpPr>
          <p:spPr bwMode="auto">
            <a:xfrm>
              <a:off x="3970338" y="4213225"/>
              <a:ext cx="71437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42" name="Oval 66"/>
            <p:cNvSpPr>
              <a:spLocks noChangeArrowheads="1"/>
            </p:cNvSpPr>
            <p:nvPr/>
          </p:nvSpPr>
          <p:spPr bwMode="auto">
            <a:xfrm>
              <a:off x="5845175" y="2632075"/>
              <a:ext cx="71438" cy="7143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43" name="Oval 67"/>
            <p:cNvSpPr>
              <a:spLocks noChangeArrowheads="1"/>
            </p:cNvSpPr>
            <p:nvPr/>
          </p:nvSpPr>
          <p:spPr bwMode="auto">
            <a:xfrm>
              <a:off x="5503863" y="2827338"/>
              <a:ext cx="71437" cy="7143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44" name="Freeform 68"/>
            <p:cNvSpPr>
              <a:spLocks/>
            </p:cNvSpPr>
            <p:nvPr/>
          </p:nvSpPr>
          <p:spPr bwMode="auto">
            <a:xfrm>
              <a:off x="3656013" y="2401888"/>
              <a:ext cx="2362200" cy="1152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84" y="0"/>
                </a:cxn>
                <a:cxn ang="0">
                  <a:pos x="1184" y="726"/>
                </a:cxn>
                <a:cxn ang="0">
                  <a:pos x="1488" y="726"/>
                </a:cxn>
              </a:cxnLst>
              <a:rect l="0" t="0" r="r" b="b"/>
              <a:pathLst>
                <a:path w="1488" h="726">
                  <a:moveTo>
                    <a:pt x="0" y="0"/>
                  </a:moveTo>
                  <a:lnTo>
                    <a:pt x="1184" y="0"/>
                  </a:lnTo>
                  <a:lnTo>
                    <a:pt x="1184" y="726"/>
                  </a:lnTo>
                  <a:lnTo>
                    <a:pt x="1488" y="726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45" name="Freeform 69"/>
            <p:cNvSpPr>
              <a:spLocks/>
            </p:cNvSpPr>
            <p:nvPr/>
          </p:nvSpPr>
          <p:spPr bwMode="auto">
            <a:xfrm>
              <a:off x="6018213" y="3290888"/>
              <a:ext cx="401637" cy="334962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134" y="55"/>
                </a:cxn>
                <a:cxn ang="0">
                  <a:pos x="79" y="112"/>
                </a:cxn>
                <a:cxn ang="0">
                  <a:pos x="0" y="112"/>
                </a:cxn>
              </a:cxnLst>
              <a:rect l="0" t="0" r="r" b="b"/>
              <a:pathLst>
                <a:path w="134" h="112">
                  <a:moveTo>
                    <a:pt x="0" y="11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108" y="0"/>
                    <a:pt x="134" y="25"/>
                    <a:pt x="134" y="55"/>
                  </a:cubicBezTo>
                  <a:cubicBezTo>
                    <a:pt x="134" y="86"/>
                    <a:pt x="109" y="111"/>
                    <a:pt x="79" y="112"/>
                  </a:cubicBezTo>
                  <a:cubicBezTo>
                    <a:pt x="0" y="112"/>
                    <a:pt x="0" y="112"/>
                    <a:pt x="0" y="112"/>
                  </a:cubicBezTo>
                  <a:close/>
                </a:path>
              </a:pathLst>
            </a:custGeom>
            <a:solidFill>
              <a:srgbClr val="FFFFFF"/>
            </a:solidFill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46" name="Freeform 70"/>
            <p:cNvSpPr>
              <a:spLocks/>
            </p:cNvSpPr>
            <p:nvPr/>
          </p:nvSpPr>
          <p:spPr bwMode="auto">
            <a:xfrm>
              <a:off x="4778375" y="2219325"/>
              <a:ext cx="290513" cy="371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4"/>
                </a:cxn>
                <a:cxn ang="0">
                  <a:pos x="183" y="115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83" h="234">
                  <a:moveTo>
                    <a:pt x="0" y="0"/>
                  </a:moveTo>
                  <a:lnTo>
                    <a:pt x="0" y="234"/>
                  </a:lnTo>
                  <a:lnTo>
                    <a:pt x="183" y="1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38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3447" name="Oval 71"/>
            <p:cNvSpPr>
              <a:spLocks noChangeArrowheads="1"/>
            </p:cNvSpPr>
            <p:nvPr/>
          </p:nvSpPr>
          <p:spPr bwMode="auto">
            <a:xfrm>
              <a:off x="5068888" y="2341563"/>
              <a:ext cx="120650" cy="119062"/>
            </a:xfrm>
            <a:prstGeom prst="ellipse">
              <a:avLst/>
            </a:prstGeom>
            <a:solidFill>
              <a:srgbClr val="FFFFFF"/>
            </a:solidFill>
            <a:ln w="238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495425" y="5080000"/>
            <a:ext cx="6637338" cy="1171575"/>
            <a:chOff x="1495425" y="5080000"/>
            <a:chExt cx="6637338" cy="1171575"/>
          </a:xfrm>
        </p:grpSpPr>
        <p:sp>
          <p:nvSpPr>
            <p:cNvPr id="613448" name="Text Box 72"/>
            <p:cNvSpPr txBox="1">
              <a:spLocks noChangeArrowheads="1"/>
            </p:cNvSpPr>
            <p:nvPr/>
          </p:nvSpPr>
          <p:spPr bwMode="auto">
            <a:xfrm>
              <a:off x="1495425" y="5429250"/>
              <a:ext cx="6637338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Notice that the outputs of the decoder correspond to the </a:t>
              </a:r>
              <a:r>
                <a:rPr lang="en-US" sz="2400" u="none" baseline="0" dirty="0" err="1">
                  <a:solidFill>
                    <a:srgbClr val="000000"/>
                  </a:solidFill>
                  <a:latin typeface="Arial Unicode MS" pitchFamily="34" charset="-128"/>
                </a:rPr>
                <a:t>minterms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: </a:t>
              </a:r>
              <a:r>
                <a:rPr lang="en-US" sz="24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D</a:t>
              </a:r>
              <a:r>
                <a:rPr lang="en-US" sz="2400" b="1" u="none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r>
                <a:rPr lang="en-US" sz="24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=m</a:t>
              </a:r>
              <a:r>
                <a:rPr lang="en-US" sz="2400" b="1" u="none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endParaRPr lang="en-US" sz="2400" b="1" u="none" baseline="0" dirty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613449" name="Line 73"/>
            <p:cNvSpPr>
              <a:spLocks noChangeShapeType="1"/>
            </p:cNvSpPr>
            <p:nvPr/>
          </p:nvSpPr>
          <p:spPr bwMode="auto">
            <a:xfrm flipV="1">
              <a:off x="6477000" y="5080000"/>
              <a:ext cx="838200" cy="90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0B23E2-F6D4-4C63-84C3-CF9D3951244F}"/>
                  </a:ext>
                </a:extLst>
              </p14:cNvPr>
              <p14:cNvContentPartPr/>
              <p14:nvPr/>
            </p14:nvContentPartPr>
            <p14:xfrm>
              <a:off x="696600" y="1187640"/>
              <a:ext cx="7385400" cy="309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0B23E2-F6D4-4C63-84C3-CF9D395124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240" y="1178280"/>
                <a:ext cx="7404120" cy="31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46577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 Expansion</a:t>
            </a:r>
          </a:p>
        </p:txBody>
      </p:sp>
      <p:sp>
        <p:nvSpPr>
          <p:cNvPr id="615427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01750"/>
            <a:ext cx="7772400" cy="5265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</a:rPr>
              <a:t>Larger decoders can be realized by implementing each </a:t>
            </a:r>
            <a:r>
              <a:rPr lang="en-US" sz="2800" dirty="0" err="1">
                <a:latin typeface="Arial" pitchFamily="34" charset="0"/>
              </a:rPr>
              <a:t>minterm</a:t>
            </a:r>
            <a:r>
              <a:rPr lang="en-US" sz="2800" dirty="0">
                <a:latin typeface="Arial" pitchFamily="34" charset="0"/>
              </a:rPr>
              <a:t> using a single AND gate: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However for large  decoders this requires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multiple input AND</a:t>
            </a:r>
            <a:r>
              <a:rPr lang="en-US" sz="2400" dirty="0">
                <a:latin typeface="Arial" pitchFamily="34" charset="0"/>
              </a:rPr>
              <a:t> gates which is not always feasible.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Better to use a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hierarchical approach</a:t>
            </a:r>
            <a:r>
              <a:rPr lang="en-US" sz="2400" dirty="0">
                <a:latin typeface="Arial" pitchFamily="34" charset="0"/>
              </a:rPr>
              <a:t>: build larger ones from smaller decoders.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pitchFamily="34" charset="0"/>
              </a:rPr>
              <a:t>Approach: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Output AND gates have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only 2 inputs</a:t>
            </a:r>
            <a:r>
              <a:rPr lang="en-US" sz="2400" dirty="0">
                <a:latin typeface="Arial" pitchFamily="34" charset="0"/>
              </a:rPr>
              <a:t> and  implement the 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</a:rPr>
              <a:t>minterms</a:t>
            </a:r>
            <a:r>
              <a:rPr lang="en-US" sz="2400" dirty="0">
                <a:latin typeface="Arial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The output AND gates are driven by two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decoders</a:t>
            </a:r>
            <a:r>
              <a:rPr lang="en-US" sz="2400" dirty="0">
                <a:latin typeface="Arial" pitchFamily="34" charset="0"/>
              </a:rPr>
              <a:t> with their numbers of inputs either equal or differing by 1.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6903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0"/>
            <a:ext cx="8237538" cy="1020763"/>
          </a:xfrm>
        </p:spPr>
        <p:txBody>
          <a:bodyPr/>
          <a:lstStyle/>
          <a:p>
            <a:r>
              <a:rPr lang="en-US"/>
              <a:t>Decoder Expansion - Example  1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11250"/>
            <a:ext cx="8250238" cy="5027613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3-to-8-line decoder </a:t>
            </a:r>
          </a:p>
          <a:p>
            <a:pPr lvl="1"/>
            <a:r>
              <a:rPr lang="en-US" sz="2400">
                <a:latin typeface="Arial" pitchFamily="34" charset="0"/>
              </a:rPr>
              <a:t>Number of output ANDs = 8</a:t>
            </a:r>
          </a:p>
          <a:p>
            <a:pPr lvl="1"/>
            <a:r>
              <a:rPr lang="en-US" sz="2400">
                <a:latin typeface="Arial" pitchFamily="34" charset="0"/>
              </a:rPr>
              <a:t>Number of inputs: 3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327525" y="3930650"/>
            <a:ext cx="2378075" cy="831850"/>
            <a:chOff x="2726" y="2476"/>
            <a:chExt cx="1498" cy="524"/>
          </a:xfrm>
        </p:grpSpPr>
        <p:sp>
          <p:nvSpPr>
            <p:cNvPr id="617487" name="Text Box 15"/>
            <p:cNvSpPr txBox="1">
              <a:spLocks noChangeArrowheads="1"/>
            </p:cNvSpPr>
            <p:nvPr/>
          </p:nvSpPr>
          <p:spPr bwMode="auto">
            <a:xfrm>
              <a:off x="2726" y="2476"/>
              <a:ext cx="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592" y="2560"/>
              <a:ext cx="192" cy="173"/>
              <a:chOff x="1073" y="3247"/>
              <a:chExt cx="192" cy="173"/>
            </a:xfrm>
          </p:grpSpPr>
          <p:sp>
            <p:nvSpPr>
              <p:cNvPr id="617489" name="Freeform 17"/>
              <p:cNvSpPr>
                <a:spLocks/>
              </p:cNvSpPr>
              <p:nvPr/>
            </p:nvSpPr>
            <p:spPr bwMode="auto">
              <a:xfrm>
                <a:off x="1073" y="3247"/>
                <a:ext cx="136" cy="1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73"/>
                  </a:cxn>
                  <a:cxn ang="0">
                    <a:pos x="136" y="85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36" h="173">
                    <a:moveTo>
                      <a:pt x="0" y="0"/>
                    </a:moveTo>
                    <a:lnTo>
                      <a:pt x="0" y="173"/>
                    </a:lnTo>
                    <a:lnTo>
                      <a:pt x="136" y="8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490" name="Oval 18"/>
              <p:cNvSpPr>
                <a:spLocks noChangeArrowheads="1"/>
              </p:cNvSpPr>
              <p:nvPr/>
            </p:nvSpPr>
            <p:spPr bwMode="auto">
              <a:xfrm>
                <a:off x="1209" y="3304"/>
                <a:ext cx="56" cy="56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17491" name="Line 19"/>
            <p:cNvSpPr>
              <a:spLocks noChangeShapeType="1"/>
            </p:cNvSpPr>
            <p:nvPr/>
          </p:nvSpPr>
          <p:spPr bwMode="auto">
            <a:xfrm flipH="1">
              <a:off x="3776" y="2648"/>
              <a:ext cx="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17492" name="Line 20"/>
            <p:cNvSpPr>
              <a:spLocks noChangeShapeType="1"/>
            </p:cNvSpPr>
            <p:nvPr/>
          </p:nvSpPr>
          <p:spPr bwMode="auto">
            <a:xfrm flipH="1">
              <a:off x="3064" y="2656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17493" name="Line 21"/>
            <p:cNvSpPr>
              <a:spLocks noChangeShapeType="1"/>
            </p:cNvSpPr>
            <p:nvPr/>
          </p:nvSpPr>
          <p:spPr bwMode="auto">
            <a:xfrm flipH="1">
              <a:off x="3328" y="2808"/>
              <a:ext cx="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17494" name="Line 22"/>
            <p:cNvSpPr>
              <a:spLocks noChangeShapeType="1"/>
            </p:cNvSpPr>
            <p:nvPr/>
          </p:nvSpPr>
          <p:spPr bwMode="auto">
            <a:xfrm flipV="1">
              <a:off x="3320" y="2656"/>
              <a:ext cx="0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17495" name="Text Box 23"/>
            <p:cNvSpPr txBox="1">
              <a:spLocks noChangeArrowheads="1"/>
            </p:cNvSpPr>
            <p:nvPr/>
          </p:nvSpPr>
          <p:spPr bwMode="auto">
            <a:xfrm>
              <a:off x="3742" y="2769"/>
              <a:ext cx="26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7496" name="Text Box 24"/>
            <p:cNvSpPr txBox="1">
              <a:spLocks noChangeArrowheads="1"/>
            </p:cNvSpPr>
            <p:nvPr/>
          </p:nvSpPr>
          <p:spPr bwMode="auto">
            <a:xfrm>
              <a:off x="3758" y="2481"/>
              <a:ext cx="29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A’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7497" name="Rectangle 25"/>
            <p:cNvSpPr>
              <a:spLocks noChangeArrowheads="1"/>
            </p:cNvSpPr>
            <p:nvPr/>
          </p:nvSpPr>
          <p:spPr bwMode="auto">
            <a:xfrm>
              <a:off x="3296" y="2520"/>
              <a:ext cx="768" cy="4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617498" name="Line 26"/>
          <p:cNvSpPr>
            <a:spLocks noChangeShapeType="1"/>
          </p:cNvSpPr>
          <p:nvPr/>
        </p:nvSpPr>
        <p:spPr bwMode="auto">
          <a:xfrm flipV="1">
            <a:off x="5321300" y="4711700"/>
            <a:ext cx="1905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17499" name="Text Box 27"/>
          <p:cNvSpPr txBox="1">
            <a:spLocks noChangeArrowheads="1"/>
          </p:cNvSpPr>
          <p:nvPr/>
        </p:nvSpPr>
        <p:spPr bwMode="auto">
          <a:xfrm>
            <a:off x="5368925" y="4954588"/>
            <a:ext cx="1009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none" baseline="0">
                <a:solidFill>
                  <a:srgbClr val="000000"/>
                </a:solidFill>
                <a:latin typeface="Arial Unicode MS" pitchFamily="34" charset="-128"/>
              </a:rPr>
              <a:t>1-to-2</a:t>
            </a:r>
          </a:p>
          <a:p>
            <a:r>
              <a:rPr lang="en-US" sz="1800" u="none" baseline="0">
                <a:solidFill>
                  <a:srgbClr val="000000"/>
                </a:solidFill>
                <a:latin typeface="Arial Unicode MS" pitchFamily="34" charset="-128"/>
              </a:rPr>
              <a:t>decoder</a:t>
            </a:r>
          </a:p>
        </p:txBody>
      </p:sp>
      <p:pic>
        <p:nvPicPr>
          <p:cNvPr id="61750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6863" y="1287463"/>
            <a:ext cx="2098675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7506" name="Text Box 34"/>
          <p:cNvSpPr txBox="1">
            <a:spLocks noChangeArrowheads="1"/>
          </p:cNvSpPr>
          <p:nvPr/>
        </p:nvSpPr>
        <p:spPr bwMode="auto">
          <a:xfrm>
            <a:off x="6346825" y="1638300"/>
            <a:ext cx="7016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A’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1</a:t>
            </a:r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A’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0</a:t>
            </a:r>
            <a:endParaRPr lang="en-US" sz="1600" b="1" u="none" baseline="0">
              <a:solidFill>
                <a:srgbClr val="3333CC"/>
              </a:solidFill>
              <a:latin typeface="Arial Unicode MS" pitchFamily="34" charset="-128"/>
            </a:endParaRPr>
          </a:p>
        </p:txBody>
      </p:sp>
      <p:sp>
        <p:nvSpPr>
          <p:cNvPr id="617507" name="Text Box 35"/>
          <p:cNvSpPr txBox="1">
            <a:spLocks noChangeArrowheads="1"/>
          </p:cNvSpPr>
          <p:nvPr/>
        </p:nvSpPr>
        <p:spPr bwMode="auto">
          <a:xfrm>
            <a:off x="6308725" y="2197100"/>
            <a:ext cx="6556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A’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1</a:t>
            </a:r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A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0</a:t>
            </a:r>
            <a:endParaRPr lang="en-US" sz="1600" b="1" u="none" baseline="0">
              <a:solidFill>
                <a:srgbClr val="3333CC"/>
              </a:solidFill>
              <a:latin typeface="Arial Unicode MS" pitchFamily="34" charset="-128"/>
            </a:endParaRP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902200" y="1308100"/>
            <a:ext cx="1997075" cy="5143500"/>
            <a:chOff x="3096" y="824"/>
            <a:chExt cx="1258" cy="3240"/>
          </a:xfrm>
        </p:grpSpPr>
        <p:sp>
          <p:nvSpPr>
            <p:cNvPr id="617522" name="Rectangle 50"/>
            <p:cNvSpPr>
              <a:spLocks noChangeArrowheads="1"/>
            </p:cNvSpPr>
            <p:nvPr/>
          </p:nvSpPr>
          <p:spPr bwMode="auto">
            <a:xfrm>
              <a:off x="3096" y="824"/>
              <a:ext cx="1136" cy="3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17523" name="Text Box 51"/>
            <p:cNvSpPr txBox="1">
              <a:spLocks noChangeArrowheads="1"/>
            </p:cNvSpPr>
            <p:nvPr/>
          </p:nvSpPr>
          <p:spPr bwMode="auto">
            <a:xfrm>
              <a:off x="3118" y="3809"/>
              <a:ext cx="12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3-to-8 decoder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8097838" y="1589088"/>
            <a:ext cx="1046162" cy="4519612"/>
            <a:chOff x="5101" y="1001"/>
            <a:chExt cx="659" cy="2847"/>
          </a:xfrm>
        </p:grpSpPr>
        <p:sp>
          <p:nvSpPr>
            <p:cNvPr id="617502" name="Text Box 30"/>
            <p:cNvSpPr txBox="1">
              <a:spLocks noChangeArrowheads="1"/>
            </p:cNvSpPr>
            <p:nvPr/>
          </p:nvSpPr>
          <p:spPr bwMode="auto">
            <a:xfrm>
              <a:off x="5101" y="1001"/>
              <a:ext cx="6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’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’A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’</a:t>
              </a:r>
            </a:p>
          </p:txBody>
        </p:sp>
        <p:sp>
          <p:nvSpPr>
            <p:cNvPr id="617503" name="Text Box 31"/>
            <p:cNvSpPr txBox="1">
              <a:spLocks noChangeArrowheads="1"/>
            </p:cNvSpPr>
            <p:nvPr/>
          </p:nvSpPr>
          <p:spPr bwMode="auto">
            <a:xfrm>
              <a:off x="5133" y="1337"/>
              <a:ext cx="6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’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’A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7504" name="Text Box 32"/>
            <p:cNvSpPr txBox="1">
              <a:spLocks noChangeArrowheads="1"/>
            </p:cNvSpPr>
            <p:nvPr/>
          </p:nvSpPr>
          <p:spPr bwMode="auto">
            <a:xfrm>
              <a:off x="5197" y="3617"/>
              <a:ext cx="5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7505" name="Text Box 33"/>
            <p:cNvSpPr txBox="1">
              <a:spLocks noChangeArrowheads="1"/>
            </p:cNvSpPr>
            <p:nvPr/>
          </p:nvSpPr>
          <p:spPr bwMode="auto">
            <a:xfrm>
              <a:off x="5133" y="2569"/>
              <a:ext cx="6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’A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’</a:t>
              </a:r>
            </a:p>
          </p:txBody>
        </p:sp>
        <p:sp>
          <p:nvSpPr>
            <p:cNvPr id="617525" name="Text Box 53"/>
            <p:cNvSpPr txBox="1">
              <a:spLocks noChangeArrowheads="1"/>
            </p:cNvSpPr>
            <p:nvPr/>
          </p:nvSpPr>
          <p:spPr bwMode="auto">
            <a:xfrm>
              <a:off x="5101" y="1657"/>
              <a:ext cx="62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’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’</a:t>
              </a:r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7526" name="Text Box 54"/>
            <p:cNvSpPr txBox="1">
              <a:spLocks noChangeArrowheads="1"/>
            </p:cNvSpPr>
            <p:nvPr/>
          </p:nvSpPr>
          <p:spPr bwMode="auto">
            <a:xfrm>
              <a:off x="5133" y="1993"/>
              <a:ext cx="5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’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492125" y="3203575"/>
            <a:ext cx="3254375" cy="2371725"/>
            <a:chOff x="310" y="2018"/>
            <a:chExt cx="2050" cy="1494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310" y="2018"/>
              <a:ext cx="2050" cy="1494"/>
              <a:chOff x="310" y="2018"/>
              <a:chExt cx="2050" cy="1494"/>
            </a:xfrm>
          </p:grpSpPr>
          <p:sp>
            <p:nvSpPr>
              <p:cNvPr id="617509" name="Rectangle 37"/>
              <p:cNvSpPr>
                <a:spLocks noChangeArrowheads="1"/>
              </p:cNvSpPr>
              <p:nvPr/>
            </p:nvSpPr>
            <p:spPr bwMode="auto">
              <a:xfrm>
                <a:off x="856" y="2032"/>
                <a:ext cx="600" cy="1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510" name="Line 38"/>
              <p:cNvSpPr>
                <a:spLocks noChangeShapeType="1"/>
              </p:cNvSpPr>
              <p:nvPr/>
            </p:nvSpPr>
            <p:spPr bwMode="auto">
              <a:xfrm>
                <a:off x="592" y="2448"/>
                <a:ext cx="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511" name="Line 39"/>
              <p:cNvSpPr>
                <a:spLocks noChangeShapeType="1"/>
              </p:cNvSpPr>
              <p:nvPr/>
            </p:nvSpPr>
            <p:spPr bwMode="auto">
              <a:xfrm>
                <a:off x="600" y="2904"/>
                <a:ext cx="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512" name="Line 40"/>
              <p:cNvSpPr>
                <a:spLocks noChangeShapeType="1"/>
              </p:cNvSpPr>
              <p:nvPr/>
            </p:nvSpPr>
            <p:spPr bwMode="auto">
              <a:xfrm>
                <a:off x="1456" y="223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513" name="Line 41"/>
              <p:cNvSpPr>
                <a:spLocks noChangeShapeType="1"/>
              </p:cNvSpPr>
              <p:nvPr/>
            </p:nvSpPr>
            <p:spPr bwMode="auto">
              <a:xfrm>
                <a:off x="1456" y="255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514" name="Line 42"/>
              <p:cNvSpPr>
                <a:spLocks noChangeShapeType="1"/>
              </p:cNvSpPr>
              <p:nvPr/>
            </p:nvSpPr>
            <p:spPr bwMode="auto">
              <a:xfrm>
                <a:off x="1456" y="2909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515" name="Line 43"/>
              <p:cNvSpPr>
                <a:spLocks noChangeShapeType="1"/>
              </p:cNvSpPr>
              <p:nvPr/>
            </p:nvSpPr>
            <p:spPr bwMode="auto">
              <a:xfrm>
                <a:off x="1456" y="3256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516" name="Text Box 44"/>
              <p:cNvSpPr txBox="1">
                <a:spLocks noChangeArrowheads="1"/>
              </p:cNvSpPr>
              <p:nvPr/>
            </p:nvSpPr>
            <p:spPr bwMode="auto">
              <a:xfrm>
                <a:off x="310" y="2284"/>
                <a:ext cx="315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A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0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A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17517" name="Text Box 45"/>
              <p:cNvSpPr txBox="1">
                <a:spLocks noChangeArrowheads="1"/>
              </p:cNvSpPr>
              <p:nvPr/>
            </p:nvSpPr>
            <p:spPr bwMode="auto">
              <a:xfrm>
                <a:off x="1662" y="2018"/>
                <a:ext cx="290" cy="1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2000" u="none">
                    <a:solidFill>
                      <a:srgbClr val="000000"/>
                    </a:solidFill>
                    <a:latin typeface="Arial Unicode MS" pitchFamily="34" charset="-128"/>
                  </a:rPr>
                  <a:t>0</a:t>
                </a:r>
                <a:endParaRPr lang="en-US" sz="20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20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20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2000" u="none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  <a:endParaRPr lang="en-US" sz="20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20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20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2000" u="none">
                    <a:solidFill>
                      <a:srgbClr val="000000"/>
                    </a:solidFill>
                    <a:latin typeface="Arial Unicode MS" pitchFamily="34" charset="-128"/>
                  </a:rPr>
                  <a:t>2</a:t>
                </a:r>
                <a:endParaRPr lang="en-US" sz="20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20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20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2000" u="none">
                    <a:solidFill>
                      <a:srgbClr val="000000"/>
                    </a:solidFill>
                    <a:latin typeface="Arial Unicode MS" pitchFamily="34" charset="-128"/>
                  </a:rPr>
                  <a:t>3</a:t>
                </a:r>
                <a:endParaRPr lang="en-US" sz="20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17518" name="Text Box 46"/>
              <p:cNvSpPr txBox="1">
                <a:spLocks noChangeArrowheads="1"/>
              </p:cNvSpPr>
              <p:nvPr/>
            </p:nvSpPr>
            <p:spPr bwMode="auto">
              <a:xfrm>
                <a:off x="817" y="2449"/>
                <a:ext cx="660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2-4 </a:t>
                </a:r>
              </a:p>
              <a:p>
                <a:pPr algn="ctr"/>
                <a:r>
                  <a:rPr lang="en-US" sz="18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Decoder</a:t>
                </a:r>
              </a:p>
              <a:p>
                <a:pPr algn="ctr"/>
                <a:endParaRPr lang="en-US" sz="18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17519" name="Text Box 47"/>
              <p:cNvSpPr txBox="1">
                <a:spLocks noChangeArrowheads="1"/>
              </p:cNvSpPr>
              <p:nvPr/>
            </p:nvSpPr>
            <p:spPr bwMode="auto">
              <a:xfrm>
                <a:off x="1918" y="2040"/>
                <a:ext cx="44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u="none" baseline="0">
                    <a:solidFill>
                      <a:srgbClr val="3333CC"/>
                    </a:solidFill>
                    <a:latin typeface="Arial Unicode MS" pitchFamily="34" charset="-128"/>
                  </a:rPr>
                  <a:t>A’</a:t>
                </a:r>
                <a:r>
                  <a:rPr lang="en-US" sz="1600" b="1" u="none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  <a:r>
                  <a:rPr lang="en-US" sz="1600" b="1" u="none" baseline="0">
                    <a:solidFill>
                      <a:srgbClr val="3333CC"/>
                    </a:solidFill>
                    <a:latin typeface="Arial Unicode MS" pitchFamily="34" charset="-128"/>
                  </a:rPr>
                  <a:t>A’</a:t>
                </a:r>
                <a:r>
                  <a:rPr lang="en-US" sz="1600" b="1" u="none">
                    <a:solidFill>
                      <a:srgbClr val="3333CC"/>
                    </a:solidFill>
                    <a:latin typeface="Arial Unicode MS" pitchFamily="34" charset="-128"/>
                  </a:rPr>
                  <a:t>0</a:t>
                </a:r>
                <a:endParaRPr lang="en-US" sz="1600" b="1" u="none" baseline="0">
                  <a:solidFill>
                    <a:srgbClr val="3333CC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17520" name="Text Box 48"/>
              <p:cNvSpPr txBox="1">
                <a:spLocks noChangeArrowheads="1"/>
              </p:cNvSpPr>
              <p:nvPr/>
            </p:nvSpPr>
            <p:spPr bwMode="auto">
              <a:xfrm>
                <a:off x="1918" y="2424"/>
                <a:ext cx="4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u="none" baseline="0">
                    <a:solidFill>
                      <a:srgbClr val="3333CC"/>
                    </a:solidFill>
                    <a:latin typeface="Arial Unicode MS" pitchFamily="34" charset="-128"/>
                  </a:rPr>
                  <a:t>A’</a:t>
                </a:r>
                <a:r>
                  <a:rPr lang="en-US" sz="1600" b="1" u="none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  <a:r>
                  <a:rPr lang="en-US" sz="1600" b="1" u="none" baseline="0">
                    <a:solidFill>
                      <a:srgbClr val="3333CC"/>
                    </a:solidFill>
                    <a:latin typeface="Arial Unicode MS" pitchFamily="34" charset="-128"/>
                  </a:rPr>
                  <a:t>A</a:t>
                </a:r>
                <a:r>
                  <a:rPr lang="en-US" sz="1600" b="1" u="none">
                    <a:solidFill>
                      <a:srgbClr val="3333CC"/>
                    </a:solidFill>
                    <a:latin typeface="Arial Unicode MS" pitchFamily="34" charset="-128"/>
                  </a:rPr>
                  <a:t>0</a:t>
                </a:r>
                <a:endParaRPr lang="en-US" sz="1600" b="1" u="none" baseline="0">
                  <a:solidFill>
                    <a:srgbClr val="3333CC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617528" name="Text Box 56"/>
            <p:cNvSpPr txBox="1">
              <a:spLocks noChangeArrowheads="1"/>
            </p:cNvSpPr>
            <p:nvPr/>
          </p:nvSpPr>
          <p:spPr bwMode="auto">
            <a:xfrm>
              <a:off x="1877" y="2801"/>
              <a:ext cx="3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0’</a:t>
              </a:r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7529" name="Text Box 57"/>
            <p:cNvSpPr txBox="1">
              <a:spLocks noChangeArrowheads="1"/>
            </p:cNvSpPr>
            <p:nvPr/>
          </p:nvSpPr>
          <p:spPr bwMode="auto">
            <a:xfrm>
              <a:off x="1909" y="3137"/>
              <a:ext cx="41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4352925" y="1600200"/>
            <a:ext cx="2551113" cy="2374900"/>
            <a:chOff x="2742" y="1008"/>
            <a:chExt cx="1607" cy="1496"/>
          </a:xfrm>
        </p:grpSpPr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2742" y="1008"/>
              <a:ext cx="1506" cy="1496"/>
              <a:chOff x="2470" y="1256"/>
              <a:chExt cx="1362" cy="1176"/>
            </a:xfrm>
          </p:grpSpPr>
          <p:sp>
            <p:nvSpPr>
              <p:cNvPr id="617477" name="Rectangle 5"/>
              <p:cNvSpPr>
                <a:spLocks noChangeArrowheads="1"/>
              </p:cNvSpPr>
              <p:nvPr/>
            </p:nvSpPr>
            <p:spPr bwMode="auto">
              <a:xfrm>
                <a:off x="3016" y="1256"/>
                <a:ext cx="600" cy="11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478" name="Line 6"/>
              <p:cNvSpPr>
                <a:spLocks noChangeShapeType="1"/>
              </p:cNvSpPr>
              <p:nvPr/>
            </p:nvSpPr>
            <p:spPr bwMode="auto">
              <a:xfrm>
                <a:off x="2752" y="1581"/>
                <a:ext cx="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479" name="Line 7"/>
              <p:cNvSpPr>
                <a:spLocks noChangeShapeType="1"/>
              </p:cNvSpPr>
              <p:nvPr/>
            </p:nvSpPr>
            <p:spPr bwMode="auto">
              <a:xfrm>
                <a:off x="2760" y="2081"/>
                <a:ext cx="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480" name="Line 8"/>
              <p:cNvSpPr>
                <a:spLocks noChangeShapeType="1"/>
              </p:cNvSpPr>
              <p:nvPr/>
            </p:nvSpPr>
            <p:spPr bwMode="auto">
              <a:xfrm>
                <a:off x="3616" y="143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481" name="Line 9"/>
              <p:cNvSpPr>
                <a:spLocks noChangeShapeType="1"/>
              </p:cNvSpPr>
              <p:nvPr/>
            </p:nvSpPr>
            <p:spPr bwMode="auto">
              <a:xfrm>
                <a:off x="3616" y="1697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482" name="Line 10"/>
              <p:cNvSpPr>
                <a:spLocks noChangeShapeType="1"/>
              </p:cNvSpPr>
              <p:nvPr/>
            </p:nvSpPr>
            <p:spPr bwMode="auto">
              <a:xfrm>
                <a:off x="3616" y="196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483" name="Line 11"/>
              <p:cNvSpPr>
                <a:spLocks noChangeShapeType="1"/>
              </p:cNvSpPr>
              <p:nvPr/>
            </p:nvSpPr>
            <p:spPr bwMode="auto">
              <a:xfrm>
                <a:off x="3616" y="2230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7484" name="Text Box 12"/>
              <p:cNvSpPr txBox="1">
                <a:spLocks noChangeArrowheads="1"/>
              </p:cNvSpPr>
              <p:nvPr/>
            </p:nvSpPr>
            <p:spPr bwMode="auto">
              <a:xfrm>
                <a:off x="2470" y="1401"/>
                <a:ext cx="285" cy="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A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0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A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17485" name="Text Box 13"/>
              <p:cNvSpPr txBox="1">
                <a:spLocks noChangeArrowheads="1"/>
              </p:cNvSpPr>
              <p:nvPr/>
            </p:nvSpPr>
            <p:spPr bwMode="auto">
              <a:xfrm>
                <a:off x="3008" y="1582"/>
                <a:ext cx="597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2-4 </a:t>
                </a:r>
              </a:p>
              <a:p>
                <a:pPr algn="ctr"/>
                <a:r>
                  <a:rPr lang="en-US" sz="18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Decoder</a:t>
                </a:r>
              </a:p>
              <a:p>
                <a:pPr algn="ctr"/>
                <a:endParaRPr lang="en-US" sz="18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617530" name="Text Box 58"/>
            <p:cNvSpPr txBox="1">
              <a:spLocks noChangeArrowheads="1"/>
            </p:cNvSpPr>
            <p:nvPr/>
          </p:nvSpPr>
          <p:spPr bwMode="auto">
            <a:xfrm>
              <a:off x="3933" y="1720"/>
              <a:ext cx="4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’A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6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7531" name="Text Box 59"/>
            <p:cNvSpPr txBox="1">
              <a:spLocks noChangeArrowheads="1"/>
            </p:cNvSpPr>
            <p:nvPr/>
          </p:nvSpPr>
          <p:spPr bwMode="auto">
            <a:xfrm>
              <a:off x="3965" y="2056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6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1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98" grpId="0" animBg="1"/>
      <p:bldP spid="617499" grpId="0"/>
      <p:bldP spid="617506" grpId="0"/>
      <p:bldP spid="61750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47025" cy="1020763"/>
          </a:xfrm>
        </p:spPr>
        <p:txBody>
          <a:bodyPr/>
          <a:lstStyle/>
          <a:p>
            <a:r>
              <a:rPr lang="en-US" sz="3600"/>
              <a:t>Further Decoder Expansion  of  Example 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2259" y="1367656"/>
            <a:ext cx="6147084" cy="54903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CF6CDDA-EB77-492D-BF88-DD5366962D79}"/>
                  </a:ext>
                </a:extLst>
              </p14:cNvPr>
              <p14:cNvContentPartPr/>
              <p14:nvPr/>
            </p14:nvContentPartPr>
            <p14:xfrm>
              <a:off x="3098880" y="4438080"/>
              <a:ext cx="2411280" cy="142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CF6CDDA-EB77-492D-BF88-DD5366962D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9520" y="4428720"/>
                <a:ext cx="2430000" cy="14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433909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128000" cy="1020763"/>
          </a:xfrm>
        </p:spPr>
        <p:txBody>
          <a:bodyPr/>
          <a:lstStyle/>
          <a:p>
            <a:r>
              <a:rPr lang="en-US"/>
              <a:t>Rule for building large decoders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k-to-2</a:t>
            </a:r>
            <a:r>
              <a:rPr lang="en-US" baseline="30000" dirty="0">
                <a:latin typeface="Arial" pitchFamily="34" charset="0"/>
              </a:rPr>
              <a:t>k</a:t>
            </a:r>
            <a:r>
              <a:rPr lang="en-US" dirty="0">
                <a:latin typeface="Arial" pitchFamily="34" charset="0"/>
              </a:rPr>
              <a:t> decoder:</a:t>
            </a:r>
          </a:p>
          <a:p>
            <a:pPr lvl="1"/>
            <a:r>
              <a:rPr lang="en-US" dirty="0">
                <a:latin typeface="Arial" pitchFamily="34" charset="0"/>
              </a:rPr>
              <a:t>One needs 2</a:t>
            </a:r>
            <a:r>
              <a:rPr lang="en-US" baseline="30000" dirty="0">
                <a:latin typeface="Arial" pitchFamily="34" charset="0"/>
              </a:rPr>
              <a:t>k </a:t>
            </a:r>
            <a:r>
              <a:rPr lang="en-US" dirty="0">
                <a:latin typeface="Arial" pitchFamily="34" charset="0"/>
              </a:rPr>
              <a:t>output AND gates</a:t>
            </a:r>
          </a:p>
          <a:p>
            <a:pPr lvl="1"/>
            <a:r>
              <a:rPr lang="en-US" dirty="0">
                <a:latin typeface="Arial" pitchFamily="34" charset="0"/>
              </a:rPr>
              <a:t>If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k can be divided by 2</a:t>
            </a:r>
            <a:r>
              <a:rPr lang="en-US" dirty="0">
                <a:latin typeface="Arial" pitchFamily="34" charset="0"/>
              </a:rPr>
              <a:t>: </a:t>
            </a:r>
          </a:p>
          <a:p>
            <a:pPr lvl="2"/>
            <a:r>
              <a:rPr lang="en-US" dirty="0">
                <a:latin typeface="Arial" pitchFamily="34" charset="0"/>
              </a:rPr>
              <a:t>use two k/2-to-2</a:t>
            </a:r>
            <a:r>
              <a:rPr lang="en-US" baseline="30000" dirty="0">
                <a:latin typeface="Arial" pitchFamily="34" charset="0"/>
              </a:rPr>
              <a:t>k/2</a:t>
            </a:r>
            <a:r>
              <a:rPr lang="en-US" dirty="0">
                <a:latin typeface="Arial" pitchFamily="34" charset="0"/>
              </a:rPr>
              <a:t> decoders</a:t>
            </a:r>
          </a:p>
          <a:p>
            <a:pPr lvl="1"/>
            <a:r>
              <a:rPr lang="en-US" dirty="0">
                <a:latin typeface="Arial" pitchFamily="34" charset="0"/>
              </a:rPr>
              <a:t>If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k cannot divided by 2</a:t>
            </a:r>
            <a:r>
              <a:rPr lang="en-US" dirty="0">
                <a:latin typeface="Arial" pitchFamily="34" charset="0"/>
              </a:rPr>
              <a:t>: </a:t>
            </a:r>
          </a:p>
          <a:p>
            <a:pPr lvl="2"/>
            <a:r>
              <a:rPr lang="en-US" dirty="0">
                <a:latin typeface="Arial" pitchFamily="34" charset="0"/>
              </a:rPr>
              <a:t>use a (k+1)/2 and </a:t>
            </a:r>
          </a:p>
          <a:p>
            <a:pPr lvl="2"/>
            <a:r>
              <a:rPr lang="en-US" dirty="0">
                <a:latin typeface="Arial" pitchFamily="34" charset="0"/>
              </a:rPr>
              <a:t>use a (k-1)/2 decoder.</a:t>
            </a:r>
          </a:p>
          <a:p>
            <a:r>
              <a:rPr lang="en-US" dirty="0">
                <a:latin typeface="Arial" pitchFamily="34" charset="0"/>
              </a:rPr>
              <a:t>Previous example: 3-to-8 decoder (k=3):</a:t>
            </a:r>
          </a:p>
          <a:p>
            <a:pPr lvl="1"/>
            <a:r>
              <a:rPr lang="en-US" dirty="0">
                <a:latin typeface="Arial" pitchFamily="34" charset="0"/>
              </a:rPr>
              <a:t>Use a 2-to-4 and a 1-to-2 decoder</a:t>
            </a:r>
          </a:p>
          <a:p>
            <a:pPr lvl="1"/>
            <a:endParaRPr lang="en-US" dirty="0">
              <a:latin typeface="Arial" pitchFamily="34" charset="0"/>
            </a:endParaRPr>
          </a:p>
          <a:p>
            <a:pPr lvl="1"/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967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105775" cy="1020763"/>
          </a:xfrm>
        </p:spPr>
        <p:txBody>
          <a:bodyPr/>
          <a:lstStyle/>
          <a:p>
            <a:r>
              <a:rPr lang="en-US" sz="3600" dirty="0"/>
              <a:t>Example : build a 4-to-16 decoder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How many 2-input output AND gates?</a:t>
            </a:r>
          </a:p>
          <a:p>
            <a:r>
              <a:rPr lang="en-US">
                <a:latin typeface="Arial" pitchFamily="34" charset="0"/>
              </a:rPr>
              <a:t>Which smaller decoders to use?</a:t>
            </a:r>
          </a:p>
          <a:p>
            <a:r>
              <a:rPr lang="en-US">
                <a:latin typeface="Arial" pitchFamily="34" charset="0"/>
              </a:rPr>
              <a:t>Draw the circuit.</a:t>
            </a:r>
          </a:p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6674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4-to-16 decoder</a:t>
            </a:r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6556375" y="5187950"/>
            <a:ext cx="6302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D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14</a:t>
            </a:r>
            <a:endParaRPr lang="en-US" sz="2400" u="none" baseline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D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15</a:t>
            </a:r>
            <a:endParaRPr lang="en-US" sz="2400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625668" name="Group 4"/>
          <p:cNvGrpSpPr>
            <a:grpSpLocks/>
          </p:cNvGrpSpPr>
          <p:nvPr/>
        </p:nvGrpSpPr>
        <p:grpSpPr bwMode="auto">
          <a:xfrm>
            <a:off x="1165225" y="1701800"/>
            <a:ext cx="2530475" cy="1803400"/>
            <a:chOff x="734" y="1072"/>
            <a:chExt cx="1594" cy="1136"/>
          </a:xfrm>
        </p:grpSpPr>
        <p:sp>
          <p:nvSpPr>
            <p:cNvPr id="625669" name="Rectangle 5"/>
            <p:cNvSpPr>
              <a:spLocks noChangeArrowheads="1"/>
            </p:cNvSpPr>
            <p:nvPr/>
          </p:nvSpPr>
          <p:spPr bwMode="auto">
            <a:xfrm>
              <a:off x="1280" y="1136"/>
              <a:ext cx="600" cy="1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5670" name="Line 6"/>
            <p:cNvSpPr>
              <a:spLocks noChangeShapeType="1"/>
            </p:cNvSpPr>
            <p:nvPr/>
          </p:nvSpPr>
          <p:spPr bwMode="auto">
            <a:xfrm>
              <a:off x="1016" y="1432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5671" name="Line 7"/>
            <p:cNvSpPr>
              <a:spLocks noChangeShapeType="1"/>
            </p:cNvSpPr>
            <p:nvPr/>
          </p:nvSpPr>
          <p:spPr bwMode="auto">
            <a:xfrm>
              <a:off x="1024" y="1888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5672" name="Line 8"/>
            <p:cNvSpPr>
              <a:spLocks noChangeShapeType="1"/>
            </p:cNvSpPr>
            <p:nvPr/>
          </p:nvSpPr>
          <p:spPr bwMode="auto">
            <a:xfrm>
              <a:off x="1880" y="1296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5673" name="Line 9"/>
            <p:cNvSpPr>
              <a:spLocks noChangeShapeType="1"/>
            </p:cNvSpPr>
            <p:nvPr/>
          </p:nvSpPr>
          <p:spPr bwMode="auto">
            <a:xfrm>
              <a:off x="1880" y="1538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5674" name="Text Box 10"/>
            <p:cNvSpPr txBox="1">
              <a:spLocks noChangeArrowheads="1"/>
            </p:cNvSpPr>
            <p:nvPr/>
          </p:nvSpPr>
          <p:spPr bwMode="auto">
            <a:xfrm>
              <a:off x="734" y="1268"/>
              <a:ext cx="31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25675" name="Text Box 11"/>
            <p:cNvSpPr txBox="1">
              <a:spLocks noChangeArrowheads="1"/>
            </p:cNvSpPr>
            <p:nvPr/>
          </p:nvSpPr>
          <p:spPr bwMode="auto">
            <a:xfrm>
              <a:off x="1688" y="1180"/>
              <a:ext cx="237" cy="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25676" name="Text Box 12"/>
            <p:cNvSpPr txBox="1">
              <a:spLocks noChangeArrowheads="1"/>
            </p:cNvSpPr>
            <p:nvPr/>
          </p:nvSpPr>
          <p:spPr bwMode="auto">
            <a:xfrm>
              <a:off x="1301" y="1464"/>
              <a:ext cx="538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2-4 </a:t>
              </a:r>
            </a:p>
            <a:p>
              <a:pPr algn="ctr"/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Decoder</a:t>
              </a:r>
            </a:p>
            <a:p>
              <a:pPr algn="ctr"/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25677" name="Text Box 13"/>
            <p:cNvSpPr txBox="1">
              <a:spLocks noChangeArrowheads="1"/>
            </p:cNvSpPr>
            <p:nvPr/>
          </p:nvSpPr>
          <p:spPr bwMode="auto">
            <a:xfrm>
              <a:off x="1886" y="1072"/>
              <a:ext cx="4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’A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’</a:t>
              </a:r>
            </a:p>
          </p:txBody>
        </p:sp>
        <p:sp>
          <p:nvSpPr>
            <p:cNvPr id="625678" name="Text Box 14"/>
            <p:cNvSpPr txBox="1">
              <a:spLocks noChangeArrowheads="1"/>
            </p:cNvSpPr>
            <p:nvPr/>
          </p:nvSpPr>
          <p:spPr bwMode="auto">
            <a:xfrm>
              <a:off x="1856" y="1336"/>
              <a:ext cx="41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’A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600" b="1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625679" name="Text Box 15"/>
            <p:cNvSpPr txBox="1">
              <a:spLocks noChangeArrowheads="1"/>
            </p:cNvSpPr>
            <p:nvPr/>
          </p:nvSpPr>
          <p:spPr bwMode="auto">
            <a:xfrm>
              <a:off x="1880" y="1594"/>
              <a:ext cx="41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’</a:t>
              </a:r>
            </a:p>
          </p:txBody>
        </p:sp>
        <p:sp>
          <p:nvSpPr>
            <p:cNvPr id="625680" name="Text Box 16"/>
            <p:cNvSpPr txBox="1">
              <a:spLocks noChangeArrowheads="1"/>
            </p:cNvSpPr>
            <p:nvPr/>
          </p:nvSpPr>
          <p:spPr bwMode="auto">
            <a:xfrm>
              <a:off x="1874" y="1840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600" b="1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625702" name="Group 38"/>
          <p:cNvGrpSpPr>
            <a:grpSpLocks/>
          </p:cNvGrpSpPr>
          <p:nvPr/>
        </p:nvGrpSpPr>
        <p:grpSpPr bwMode="auto">
          <a:xfrm>
            <a:off x="6946900" y="1325563"/>
            <a:ext cx="1457325" cy="4719637"/>
            <a:chOff x="4376" y="835"/>
            <a:chExt cx="918" cy="2973"/>
          </a:xfrm>
        </p:grpSpPr>
        <p:sp>
          <p:nvSpPr>
            <p:cNvPr id="625703" name="Text Box 39"/>
            <p:cNvSpPr txBox="1">
              <a:spLocks noChangeArrowheads="1"/>
            </p:cNvSpPr>
            <p:nvPr/>
          </p:nvSpPr>
          <p:spPr bwMode="auto">
            <a:xfrm>
              <a:off x="4376" y="835"/>
              <a:ext cx="8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u="none" baseline="0" dirty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 dirty="0">
                  <a:solidFill>
                    <a:srgbClr val="CC6600"/>
                  </a:solidFill>
                  <a:latin typeface="Arial Unicode MS" pitchFamily="34" charset="-128"/>
                </a:rPr>
                <a:t>3</a:t>
              </a:r>
              <a:r>
                <a:rPr lang="en-US" sz="1800" b="1" u="none" baseline="0" dirty="0">
                  <a:solidFill>
                    <a:srgbClr val="CC6600"/>
                  </a:solidFill>
                  <a:latin typeface="Arial Unicode MS" pitchFamily="34" charset="-128"/>
                </a:rPr>
                <a:t>’A</a:t>
              </a:r>
              <a:r>
                <a:rPr lang="en-US" sz="1800" b="1" u="none" dirty="0">
                  <a:solidFill>
                    <a:srgbClr val="CC6600"/>
                  </a:solidFill>
                  <a:latin typeface="Arial Unicode MS" pitchFamily="34" charset="-128"/>
                </a:rPr>
                <a:t>2</a:t>
              </a:r>
              <a:r>
                <a:rPr lang="en-US" sz="1800" b="1" u="none" baseline="0" dirty="0">
                  <a:solidFill>
                    <a:srgbClr val="CC6600"/>
                  </a:solidFill>
                  <a:latin typeface="Arial Unicode MS" pitchFamily="34" charset="-128"/>
                </a:rPr>
                <a:t>’</a:t>
              </a:r>
              <a:r>
                <a:rPr lang="en-US" sz="18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 dirty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’A</a:t>
              </a:r>
              <a:r>
                <a:rPr lang="en-US" sz="1800" b="1" u="none" dirty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r>
                <a:rPr lang="en-US" sz="18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’</a:t>
              </a:r>
            </a:p>
          </p:txBody>
        </p:sp>
        <p:sp>
          <p:nvSpPr>
            <p:cNvPr id="625704" name="Text Box 40"/>
            <p:cNvSpPr txBox="1">
              <a:spLocks noChangeArrowheads="1"/>
            </p:cNvSpPr>
            <p:nvPr/>
          </p:nvSpPr>
          <p:spPr bwMode="auto">
            <a:xfrm>
              <a:off x="4388" y="1063"/>
              <a:ext cx="8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CC6600"/>
                  </a:solidFill>
                  <a:latin typeface="Arial Unicode MS" pitchFamily="34" charset="-128"/>
                </a:rPr>
                <a:t>3</a:t>
              </a:r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’A</a:t>
              </a:r>
              <a:r>
                <a:rPr lang="en-US" sz="1800" b="1" u="none">
                  <a:solidFill>
                    <a:srgbClr val="CC6600"/>
                  </a:solidFill>
                  <a:latin typeface="Arial Unicode MS" pitchFamily="34" charset="-128"/>
                </a:rPr>
                <a:t>2</a:t>
              </a:r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’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’A</a:t>
              </a:r>
              <a:r>
                <a:rPr lang="en-US" sz="18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800" b="1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625705" name="Text Box 41"/>
            <p:cNvSpPr txBox="1">
              <a:spLocks noChangeArrowheads="1"/>
            </p:cNvSpPr>
            <p:nvPr/>
          </p:nvSpPr>
          <p:spPr bwMode="auto">
            <a:xfrm>
              <a:off x="4520" y="3577"/>
              <a:ext cx="7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CC6600"/>
                  </a:solidFill>
                  <a:latin typeface="Arial Unicode MS" pitchFamily="34" charset="-128"/>
                </a:rPr>
                <a:t>3</a:t>
              </a:r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CC6600"/>
                  </a:solidFill>
                  <a:latin typeface="Arial Unicode MS" pitchFamily="34" charset="-128"/>
                </a:rPr>
                <a:t>2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800" b="1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625706" name="Text Box 42"/>
            <p:cNvSpPr txBox="1">
              <a:spLocks noChangeArrowheads="1"/>
            </p:cNvSpPr>
            <p:nvPr/>
          </p:nvSpPr>
          <p:spPr bwMode="auto">
            <a:xfrm>
              <a:off x="4412" y="1609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CC6600"/>
                  </a:solidFill>
                  <a:latin typeface="Arial Unicode MS" pitchFamily="34" charset="-128"/>
                </a:rPr>
                <a:t>3</a:t>
              </a:r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’A</a:t>
              </a:r>
              <a:r>
                <a:rPr lang="en-US" sz="1800" b="1" u="none">
                  <a:solidFill>
                    <a:srgbClr val="CC6600"/>
                  </a:solidFill>
                  <a:latin typeface="Arial Unicode MS" pitchFamily="34" charset="-128"/>
                </a:rPr>
                <a:t>2</a:t>
              </a:r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’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800" b="1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625707" name="Text Box 43"/>
            <p:cNvSpPr txBox="1">
              <a:spLocks noChangeArrowheads="1"/>
            </p:cNvSpPr>
            <p:nvPr/>
          </p:nvSpPr>
          <p:spPr bwMode="auto">
            <a:xfrm>
              <a:off x="4406" y="1831"/>
              <a:ext cx="8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CC6600"/>
                  </a:solidFill>
                  <a:latin typeface="Arial Unicode MS" pitchFamily="34" charset="-128"/>
                </a:rPr>
                <a:t>3</a:t>
              </a:r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’A</a:t>
              </a:r>
              <a:r>
                <a:rPr lang="en-US" sz="1800" b="1" u="none">
                  <a:solidFill>
                    <a:srgbClr val="CC6600"/>
                  </a:solidFill>
                  <a:latin typeface="Arial Unicode MS" pitchFamily="34" charset="-128"/>
                </a:rPr>
                <a:t>2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’A</a:t>
              </a:r>
              <a:r>
                <a:rPr lang="en-US" sz="18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’</a:t>
              </a:r>
            </a:p>
          </p:txBody>
        </p:sp>
        <p:sp>
          <p:nvSpPr>
            <p:cNvPr id="625708" name="Text Box 44"/>
            <p:cNvSpPr txBox="1">
              <a:spLocks noChangeArrowheads="1"/>
            </p:cNvSpPr>
            <p:nvPr/>
          </p:nvSpPr>
          <p:spPr bwMode="auto">
            <a:xfrm>
              <a:off x="4550" y="3349"/>
              <a:ext cx="7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CC6600"/>
                  </a:solidFill>
                  <a:latin typeface="Arial Unicode MS" pitchFamily="34" charset="-128"/>
                </a:rPr>
                <a:t>3</a:t>
              </a:r>
              <a:r>
                <a:rPr lang="en-US" sz="18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CC6600"/>
                  </a:solidFill>
                  <a:latin typeface="Arial Unicode MS" pitchFamily="34" charset="-128"/>
                </a:rPr>
                <a:t>2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A</a:t>
              </a:r>
              <a:r>
                <a:rPr lang="en-US" sz="18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’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955925" y="1638300"/>
            <a:ext cx="2854325" cy="4219575"/>
            <a:chOff x="2955925" y="1638300"/>
            <a:chExt cx="2854325" cy="4219575"/>
          </a:xfrm>
        </p:grpSpPr>
        <p:sp>
          <p:nvSpPr>
            <p:cNvPr id="625709" name="Oval 45"/>
            <p:cNvSpPr>
              <a:spLocks noChangeArrowheads="1"/>
            </p:cNvSpPr>
            <p:nvPr/>
          </p:nvSpPr>
          <p:spPr bwMode="auto">
            <a:xfrm>
              <a:off x="5495925" y="5410200"/>
              <a:ext cx="88900" cy="889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955925" y="1638300"/>
              <a:ext cx="2854325" cy="4219575"/>
              <a:chOff x="2955925" y="1638300"/>
              <a:chExt cx="2854325" cy="4219575"/>
            </a:xfrm>
          </p:grpSpPr>
          <p:sp>
            <p:nvSpPr>
              <p:cNvPr id="625681" name="Line 17"/>
              <p:cNvSpPr>
                <a:spLocks noChangeShapeType="1"/>
              </p:cNvSpPr>
              <p:nvPr/>
            </p:nvSpPr>
            <p:spPr bwMode="auto">
              <a:xfrm flipH="1">
                <a:off x="4876800" y="3257550"/>
                <a:ext cx="923925" cy="0"/>
              </a:xfrm>
              <a:prstGeom prst="line">
                <a:avLst/>
              </a:prstGeom>
              <a:noFill/>
              <a:ln w="19050">
                <a:solidFill>
                  <a:srgbClr val="CC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25710" name="Group 46"/>
              <p:cNvGrpSpPr>
                <a:grpSpLocks/>
              </p:cNvGrpSpPr>
              <p:nvPr/>
            </p:nvGrpSpPr>
            <p:grpSpPr bwMode="auto">
              <a:xfrm>
                <a:off x="2955925" y="1638300"/>
                <a:ext cx="2854325" cy="4219575"/>
                <a:chOff x="1862" y="1032"/>
                <a:chExt cx="1798" cy="2658"/>
              </a:xfrm>
            </p:grpSpPr>
            <p:sp>
              <p:nvSpPr>
                <p:cNvPr id="625711" name="Line 47"/>
                <p:cNvSpPr>
                  <a:spLocks noChangeShapeType="1"/>
                </p:cNvSpPr>
                <p:nvPr/>
              </p:nvSpPr>
              <p:spPr bwMode="auto">
                <a:xfrm>
                  <a:off x="1862" y="2712"/>
                  <a:ext cx="1104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12" name="Line 48"/>
                <p:cNvSpPr>
                  <a:spLocks noChangeShapeType="1"/>
                </p:cNvSpPr>
                <p:nvPr/>
              </p:nvSpPr>
              <p:spPr bwMode="auto">
                <a:xfrm>
                  <a:off x="1862" y="2954"/>
                  <a:ext cx="1212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13" name="Line 49"/>
                <p:cNvSpPr>
                  <a:spLocks noChangeShapeType="1"/>
                </p:cNvSpPr>
                <p:nvPr/>
              </p:nvSpPr>
              <p:spPr bwMode="auto">
                <a:xfrm>
                  <a:off x="1862" y="3197"/>
                  <a:ext cx="1296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14" name="Line 50"/>
                <p:cNvSpPr>
                  <a:spLocks noChangeShapeType="1"/>
                </p:cNvSpPr>
                <p:nvPr/>
              </p:nvSpPr>
              <p:spPr bwMode="auto">
                <a:xfrm>
                  <a:off x="1862" y="3440"/>
                  <a:ext cx="1626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15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2958" y="1032"/>
                  <a:ext cx="702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16" name="Line 52"/>
                <p:cNvSpPr>
                  <a:spLocks noChangeShapeType="1"/>
                </p:cNvSpPr>
                <p:nvPr/>
              </p:nvSpPr>
              <p:spPr bwMode="auto">
                <a:xfrm>
                  <a:off x="2958" y="1038"/>
                  <a:ext cx="0" cy="1668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17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2952" y="1290"/>
                  <a:ext cx="702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1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958" y="1542"/>
                  <a:ext cx="702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19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2952" y="1794"/>
                  <a:ext cx="702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20" name="Line 56"/>
                <p:cNvSpPr>
                  <a:spLocks noChangeShapeType="1"/>
                </p:cNvSpPr>
                <p:nvPr/>
              </p:nvSpPr>
              <p:spPr bwMode="auto">
                <a:xfrm>
                  <a:off x="3078" y="2058"/>
                  <a:ext cx="0" cy="90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21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486" y="3684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22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486" y="2880"/>
                  <a:ext cx="0" cy="81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2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486" y="3438"/>
                  <a:ext cx="174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2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474" y="3174"/>
                  <a:ext cx="174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25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474" y="2886"/>
                  <a:ext cx="174" cy="0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572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3162" y="2442"/>
                  <a:ext cx="0" cy="756"/>
                </a:xfrm>
                <a:prstGeom prst="line">
                  <a:avLst/>
                </a:prstGeom>
                <a:noFill/>
                <a:ln w="19050">
                  <a:solidFill>
                    <a:srgbClr val="CC6600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grpSp>
        <p:nvGrpSpPr>
          <p:cNvPr id="625748" name="Group 84"/>
          <p:cNvGrpSpPr>
            <a:grpSpLocks/>
          </p:cNvGrpSpPr>
          <p:nvPr/>
        </p:nvGrpSpPr>
        <p:grpSpPr bwMode="auto">
          <a:xfrm>
            <a:off x="1136650" y="4025900"/>
            <a:ext cx="2540000" cy="1727200"/>
            <a:chOff x="716" y="2536"/>
            <a:chExt cx="1600" cy="1088"/>
          </a:xfrm>
        </p:grpSpPr>
        <p:sp>
          <p:nvSpPr>
            <p:cNvPr id="625749" name="Rectangle 85"/>
            <p:cNvSpPr>
              <a:spLocks noChangeArrowheads="1"/>
            </p:cNvSpPr>
            <p:nvPr/>
          </p:nvSpPr>
          <p:spPr bwMode="auto">
            <a:xfrm>
              <a:off x="1262" y="2552"/>
              <a:ext cx="600" cy="1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5750" name="Line 86"/>
            <p:cNvSpPr>
              <a:spLocks noChangeShapeType="1"/>
            </p:cNvSpPr>
            <p:nvPr/>
          </p:nvSpPr>
          <p:spPr bwMode="auto">
            <a:xfrm>
              <a:off x="998" y="2848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5751" name="Line 87"/>
            <p:cNvSpPr>
              <a:spLocks noChangeShapeType="1"/>
            </p:cNvSpPr>
            <p:nvPr/>
          </p:nvSpPr>
          <p:spPr bwMode="auto">
            <a:xfrm>
              <a:off x="1006" y="3304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5752" name="Text Box 88"/>
            <p:cNvSpPr txBox="1">
              <a:spLocks noChangeArrowheads="1"/>
            </p:cNvSpPr>
            <p:nvPr/>
          </p:nvSpPr>
          <p:spPr bwMode="auto">
            <a:xfrm>
              <a:off x="716" y="2684"/>
              <a:ext cx="31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25753" name="Text Box 89"/>
            <p:cNvSpPr txBox="1">
              <a:spLocks noChangeArrowheads="1"/>
            </p:cNvSpPr>
            <p:nvPr/>
          </p:nvSpPr>
          <p:spPr bwMode="auto">
            <a:xfrm>
              <a:off x="1670" y="2596"/>
              <a:ext cx="237" cy="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25754" name="Text Box 90"/>
            <p:cNvSpPr txBox="1">
              <a:spLocks noChangeArrowheads="1"/>
            </p:cNvSpPr>
            <p:nvPr/>
          </p:nvSpPr>
          <p:spPr bwMode="auto">
            <a:xfrm>
              <a:off x="1283" y="2880"/>
              <a:ext cx="538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2-4 </a:t>
              </a:r>
            </a:p>
            <a:p>
              <a:pPr algn="ctr"/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Decoder</a:t>
              </a:r>
            </a:p>
            <a:p>
              <a:pPr algn="ctr"/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25755" name="Text Box 91"/>
            <p:cNvSpPr txBox="1">
              <a:spLocks noChangeArrowheads="1"/>
            </p:cNvSpPr>
            <p:nvPr/>
          </p:nvSpPr>
          <p:spPr bwMode="auto">
            <a:xfrm>
              <a:off x="1874" y="2536"/>
              <a:ext cx="4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3</a:t>
              </a:r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’A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2</a:t>
              </a:r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’</a:t>
              </a:r>
            </a:p>
          </p:txBody>
        </p:sp>
        <p:sp>
          <p:nvSpPr>
            <p:cNvPr id="625756" name="Text Box 92"/>
            <p:cNvSpPr txBox="1">
              <a:spLocks noChangeArrowheads="1"/>
            </p:cNvSpPr>
            <p:nvPr/>
          </p:nvSpPr>
          <p:spPr bwMode="auto">
            <a:xfrm>
              <a:off x="1856" y="2746"/>
              <a:ext cx="41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3</a:t>
              </a:r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’A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2</a:t>
              </a:r>
              <a:endParaRPr lang="en-US" sz="1600" b="1" u="none" baseline="0">
                <a:solidFill>
                  <a:srgbClr val="CC6600"/>
                </a:solidFill>
                <a:latin typeface="Arial Unicode MS" pitchFamily="34" charset="-128"/>
              </a:endParaRPr>
            </a:p>
          </p:txBody>
        </p:sp>
        <p:sp>
          <p:nvSpPr>
            <p:cNvPr id="625757" name="Rectangle 93"/>
            <p:cNvSpPr>
              <a:spLocks noChangeArrowheads="1"/>
            </p:cNvSpPr>
            <p:nvPr/>
          </p:nvSpPr>
          <p:spPr bwMode="auto">
            <a:xfrm>
              <a:off x="1861" y="325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3</a:t>
              </a:r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2</a:t>
              </a:r>
            </a:p>
          </p:txBody>
        </p:sp>
      </p:grpSp>
      <p:sp>
        <p:nvSpPr>
          <p:cNvPr id="625758" name="Line 94"/>
          <p:cNvSpPr>
            <a:spLocks noChangeShapeType="1"/>
          </p:cNvSpPr>
          <p:nvPr/>
        </p:nvSpPr>
        <p:spPr bwMode="auto">
          <a:xfrm>
            <a:off x="5695950" y="295275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25759" name="Line 95"/>
          <p:cNvSpPr>
            <a:spLocks noChangeShapeType="1"/>
          </p:cNvSpPr>
          <p:nvPr/>
        </p:nvSpPr>
        <p:spPr bwMode="auto">
          <a:xfrm>
            <a:off x="5715000" y="4267200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25761" name="Rectangle 97"/>
          <p:cNvSpPr>
            <a:spLocks noChangeArrowheads="1"/>
          </p:cNvSpPr>
          <p:nvPr/>
        </p:nvSpPr>
        <p:spPr bwMode="auto">
          <a:xfrm>
            <a:off x="3073400" y="1625600"/>
            <a:ext cx="558800" cy="19939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625765" name="Rectangle 101"/>
          <p:cNvSpPr>
            <a:spLocks noChangeArrowheads="1"/>
          </p:cNvSpPr>
          <p:nvPr/>
        </p:nvSpPr>
        <p:spPr bwMode="auto">
          <a:xfrm>
            <a:off x="3048000" y="3873500"/>
            <a:ext cx="558800" cy="19939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2984500" y="1504950"/>
            <a:ext cx="2835275" cy="4210050"/>
            <a:chOff x="2984500" y="1504950"/>
            <a:chExt cx="2835275" cy="4210050"/>
          </a:xfrm>
        </p:grpSpPr>
        <p:sp>
          <p:nvSpPr>
            <p:cNvPr id="102" name="Line 64"/>
            <p:cNvSpPr>
              <a:spLocks noChangeShapeType="1"/>
            </p:cNvSpPr>
            <p:nvPr/>
          </p:nvSpPr>
          <p:spPr bwMode="auto">
            <a:xfrm>
              <a:off x="3314700" y="2057400"/>
              <a:ext cx="4667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grpSp>
          <p:nvGrpSpPr>
            <p:cNvPr id="103" name="Group 65"/>
            <p:cNvGrpSpPr>
              <a:grpSpLocks/>
            </p:cNvGrpSpPr>
            <p:nvPr/>
          </p:nvGrpSpPr>
          <p:grpSpPr bwMode="auto">
            <a:xfrm>
              <a:off x="2984500" y="1504950"/>
              <a:ext cx="2835275" cy="4210050"/>
              <a:chOff x="1880" y="948"/>
              <a:chExt cx="1786" cy="2652"/>
            </a:xfrm>
          </p:grpSpPr>
          <p:sp>
            <p:nvSpPr>
              <p:cNvPr id="104" name="Line 66"/>
              <p:cNvSpPr>
                <a:spLocks noChangeShapeType="1"/>
              </p:cNvSpPr>
              <p:nvPr/>
            </p:nvSpPr>
            <p:spPr bwMode="auto">
              <a:xfrm flipH="1">
                <a:off x="2382" y="1962"/>
                <a:ext cx="1272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56" y="1194"/>
                <a:ext cx="0" cy="1908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Line 68"/>
              <p:cNvSpPr>
                <a:spLocks noChangeShapeType="1"/>
              </p:cNvSpPr>
              <p:nvPr/>
            </p:nvSpPr>
            <p:spPr bwMode="auto">
              <a:xfrm>
                <a:off x="2706" y="1446"/>
                <a:ext cx="0" cy="189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Line 69"/>
              <p:cNvSpPr>
                <a:spLocks noChangeShapeType="1"/>
              </p:cNvSpPr>
              <p:nvPr/>
            </p:nvSpPr>
            <p:spPr bwMode="auto">
              <a:xfrm flipH="1">
                <a:off x="2850" y="1692"/>
                <a:ext cx="810" cy="0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8" name="Group 70"/>
              <p:cNvGrpSpPr>
                <a:grpSpLocks/>
              </p:cNvGrpSpPr>
              <p:nvPr/>
            </p:nvGrpSpPr>
            <p:grpSpPr bwMode="auto">
              <a:xfrm>
                <a:off x="1880" y="948"/>
                <a:ext cx="1786" cy="2652"/>
                <a:chOff x="1880" y="948"/>
                <a:chExt cx="1786" cy="2652"/>
              </a:xfrm>
            </p:grpSpPr>
            <p:sp>
              <p:nvSpPr>
                <p:cNvPr id="110" name="Line 71"/>
                <p:cNvSpPr>
                  <a:spLocks noChangeShapeType="1"/>
                </p:cNvSpPr>
                <p:nvPr/>
              </p:nvSpPr>
              <p:spPr bwMode="auto">
                <a:xfrm>
                  <a:off x="1880" y="1781"/>
                  <a:ext cx="834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1" name="Line 72"/>
                <p:cNvSpPr>
                  <a:spLocks noChangeShapeType="1"/>
                </p:cNvSpPr>
                <p:nvPr/>
              </p:nvSpPr>
              <p:spPr bwMode="auto">
                <a:xfrm>
                  <a:off x="1880" y="2024"/>
                  <a:ext cx="96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2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394" y="948"/>
                  <a:ext cx="126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3" name="Line 74"/>
                <p:cNvSpPr>
                  <a:spLocks noChangeShapeType="1"/>
                </p:cNvSpPr>
                <p:nvPr/>
              </p:nvSpPr>
              <p:spPr bwMode="auto">
                <a:xfrm>
                  <a:off x="2388" y="948"/>
                  <a:ext cx="0" cy="1848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4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2550" y="1188"/>
                  <a:ext cx="111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5" name="Line 76"/>
                <p:cNvSpPr>
                  <a:spLocks noChangeShapeType="1"/>
                </p:cNvSpPr>
                <p:nvPr/>
              </p:nvSpPr>
              <p:spPr bwMode="auto">
                <a:xfrm>
                  <a:off x="2088" y="1536"/>
                  <a:ext cx="474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6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2706" y="1446"/>
                  <a:ext cx="948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7" name="Line 78"/>
                <p:cNvSpPr>
                  <a:spLocks noChangeShapeType="1"/>
                </p:cNvSpPr>
                <p:nvPr/>
              </p:nvSpPr>
              <p:spPr bwMode="auto">
                <a:xfrm>
                  <a:off x="2850" y="1692"/>
                  <a:ext cx="0" cy="1902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8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850" y="3600"/>
                  <a:ext cx="804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19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2382" y="2802"/>
                  <a:ext cx="126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0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2568" y="3096"/>
                  <a:ext cx="1080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1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2706" y="3354"/>
                  <a:ext cx="954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</p:grpSp>
        </p:grpSp>
      </p:grpSp>
      <p:sp>
        <p:nvSpPr>
          <p:cNvPr id="122" name="TextBox 121"/>
          <p:cNvSpPr txBox="1"/>
          <p:nvPr/>
        </p:nvSpPr>
        <p:spPr>
          <a:xfrm>
            <a:off x="152400" y="1239520"/>
            <a:ext cx="3756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Use two 2-to-2</a:t>
            </a:r>
            <a:r>
              <a:rPr lang="en-US" sz="2400" u="none" baseline="30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decoders</a:t>
            </a:r>
          </a:p>
        </p:txBody>
      </p:sp>
      <p:grpSp>
        <p:nvGrpSpPr>
          <p:cNvPr id="123" name="Group 18"/>
          <p:cNvGrpSpPr>
            <a:grpSpLocks/>
          </p:cNvGrpSpPr>
          <p:nvPr/>
        </p:nvGrpSpPr>
        <p:grpSpPr bwMode="auto">
          <a:xfrm>
            <a:off x="5794375" y="1387475"/>
            <a:ext cx="1184275" cy="4568825"/>
            <a:chOff x="3650" y="874"/>
            <a:chExt cx="746" cy="2878"/>
          </a:xfrm>
        </p:grpSpPr>
        <p:sp>
          <p:nvSpPr>
            <p:cNvPr id="124" name="Freeform 19"/>
            <p:cNvSpPr>
              <a:spLocks/>
            </p:cNvSpPr>
            <p:nvPr/>
          </p:nvSpPr>
          <p:spPr bwMode="auto">
            <a:xfrm>
              <a:off x="3668" y="888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25" name="Line 20"/>
            <p:cNvSpPr>
              <a:spLocks noChangeShapeType="1"/>
            </p:cNvSpPr>
            <p:nvPr/>
          </p:nvSpPr>
          <p:spPr bwMode="auto">
            <a:xfrm>
              <a:off x="3906" y="9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26" name="Freeform 21"/>
            <p:cNvSpPr>
              <a:spLocks/>
            </p:cNvSpPr>
            <p:nvPr/>
          </p:nvSpPr>
          <p:spPr bwMode="auto">
            <a:xfrm>
              <a:off x="3668" y="1134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27" name="Line 22"/>
            <p:cNvSpPr>
              <a:spLocks noChangeShapeType="1"/>
            </p:cNvSpPr>
            <p:nvPr/>
          </p:nvSpPr>
          <p:spPr bwMode="auto">
            <a:xfrm>
              <a:off x="3906" y="124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28" name="Freeform 23"/>
            <p:cNvSpPr>
              <a:spLocks/>
            </p:cNvSpPr>
            <p:nvPr/>
          </p:nvSpPr>
          <p:spPr bwMode="auto">
            <a:xfrm>
              <a:off x="3662" y="1386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29" name="Line 24"/>
            <p:cNvSpPr>
              <a:spLocks noChangeShapeType="1"/>
            </p:cNvSpPr>
            <p:nvPr/>
          </p:nvSpPr>
          <p:spPr bwMode="auto">
            <a:xfrm>
              <a:off x="3888" y="149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30" name="Freeform 25"/>
            <p:cNvSpPr>
              <a:spLocks/>
            </p:cNvSpPr>
            <p:nvPr/>
          </p:nvSpPr>
          <p:spPr bwMode="auto">
            <a:xfrm>
              <a:off x="3662" y="3306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31" name="Line 26"/>
            <p:cNvSpPr>
              <a:spLocks noChangeShapeType="1"/>
            </p:cNvSpPr>
            <p:nvPr/>
          </p:nvSpPr>
          <p:spPr bwMode="auto">
            <a:xfrm>
              <a:off x="3900" y="341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32" name="Freeform 27"/>
            <p:cNvSpPr>
              <a:spLocks/>
            </p:cNvSpPr>
            <p:nvPr/>
          </p:nvSpPr>
          <p:spPr bwMode="auto">
            <a:xfrm>
              <a:off x="3656" y="3558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33" name="Line 28"/>
            <p:cNvSpPr>
              <a:spLocks noChangeShapeType="1"/>
            </p:cNvSpPr>
            <p:nvPr/>
          </p:nvSpPr>
          <p:spPr bwMode="auto">
            <a:xfrm>
              <a:off x="3882" y="366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34" name="Text Box 29"/>
            <p:cNvSpPr txBox="1">
              <a:spLocks noChangeArrowheads="1"/>
            </p:cNvSpPr>
            <p:nvPr/>
          </p:nvSpPr>
          <p:spPr bwMode="auto">
            <a:xfrm>
              <a:off x="4070" y="874"/>
              <a:ext cx="326" cy="1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endParaRPr lang="en-US" sz="2400" u="none" baseline="3000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4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  :</a:t>
              </a:r>
            </a:p>
            <a:p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  :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35" name="Freeform 30"/>
            <p:cNvSpPr>
              <a:spLocks/>
            </p:cNvSpPr>
            <p:nvPr/>
          </p:nvSpPr>
          <p:spPr bwMode="auto">
            <a:xfrm>
              <a:off x="3662" y="1632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36" name="Line 31"/>
            <p:cNvSpPr>
              <a:spLocks noChangeShapeType="1"/>
            </p:cNvSpPr>
            <p:nvPr/>
          </p:nvSpPr>
          <p:spPr bwMode="auto">
            <a:xfrm>
              <a:off x="3888" y="174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37" name="Freeform 32"/>
            <p:cNvSpPr>
              <a:spLocks/>
            </p:cNvSpPr>
            <p:nvPr/>
          </p:nvSpPr>
          <p:spPr bwMode="auto">
            <a:xfrm>
              <a:off x="3656" y="1914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38" name="Line 33"/>
            <p:cNvSpPr>
              <a:spLocks noChangeShapeType="1"/>
            </p:cNvSpPr>
            <p:nvPr/>
          </p:nvSpPr>
          <p:spPr bwMode="auto">
            <a:xfrm>
              <a:off x="3882" y="202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39" name="Freeform 34"/>
            <p:cNvSpPr>
              <a:spLocks/>
            </p:cNvSpPr>
            <p:nvPr/>
          </p:nvSpPr>
          <p:spPr bwMode="auto">
            <a:xfrm>
              <a:off x="3650" y="3042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40" name="Line 35"/>
            <p:cNvSpPr>
              <a:spLocks noChangeShapeType="1"/>
            </p:cNvSpPr>
            <p:nvPr/>
          </p:nvSpPr>
          <p:spPr bwMode="auto">
            <a:xfrm>
              <a:off x="3888" y="315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41" name="Freeform 36"/>
            <p:cNvSpPr>
              <a:spLocks/>
            </p:cNvSpPr>
            <p:nvPr/>
          </p:nvSpPr>
          <p:spPr bwMode="auto">
            <a:xfrm>
              <a:off x="3650" y="2754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142" name="Line 37"/>
            <p:cNvSpPr>
              <a:spLocks noChangeShapeType="1"/>
            </p:cNvSpPr>
            <p:nvPr/>
          </p:nvSpPr>
          <p:spPr bwMode="auto">
            <a:xfrm>
              <a:off x="3888" y="286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3842727"/>
      </p:ext>
    </p:extLst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5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2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1.48148E-6 C 0.00659 -0.00926 0.01336 -0.01852 0.04305 -0.03333 C 0.07274 -0.04815 0.13454 -0.07755 0.17777 -0.08889 C 0.221 -0.10023 0.26232 -0.10162 0.30277 -0.10185 C 0.34322 -0.10208 0.39305 -0.0956 0.42083 -0.09074 C 0.4486 -0.08588 0.45624 -0.07986 0.46944 -0.07222 C 0.48263 -0.06458 0.49131 -0.05463 0.49999 -0.04445 " pathEditMode="relative" ptsTypes="aaaaaaA">
                                      <p:cBhvr>
                                        <p:cTn id="39" dur="2000" fill="hold"/>
                                        <p:tgtEl>
                                          <p:spTgt spid="625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51944 0.37407 " pathEditMode="relative" ptsTypes="AA">
                                      <p:cBhvr>
                                        <p:cTn id="43" dur="2000" fill="hold"/>
                                        <p:tgtEl>
                                          <p:spTgt spid="625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2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07407E-6 L 0.43889 -0.37222 " pathEditMode="relative" ptsTypes="AA">
                                      <p:cBhvr>
                                        <p:cTn id="57" dur="2000" fill="hold"/>
                                        <p:tgtEl>
                                          <p:spTgt spid="625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761" grpId="0" animBg="1"/>
      <p:bldP spid="625761" grpId="1" animBg="1"/>
      <p:bldP spid="625761" grpId="2" animBg="1"/>
      <p:bldP spid="625765" grpId="0" animBg="1"/>
      <p:bldP spid="625765" grpId="1" animBg="1"/>
      <p:bldP spid="1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32750" cy="1020763"/>
          </a:xfrm>
        </p:spPr>
        <p:txBody>
          <a:bodyPr/>
          <a:lstStyle/>
          <a:p>
            <a:r>
              <a:rPr lang="en-US"/>
              <a:t>Decoder Expansion - Exercise 2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200150"/>
            <a:ext cx="7772400" cy="5027613"/>
          </a:xfrm>
        </p:spPr>
        <p:txBody>
          <a:bodyPr/>
          <a:lstStyle/>
          <a:p>
            <a:r>
              <a:rPr lang="en-US" sz="2800">
                <a:latin typeface="Arial" pitchFamily="34" charset="0"/>
              </a:rPr>
              <a:t>5-to-32-line decoder </a:t>
            </a:r>
          </a:p>
          <a:p>
            <a:pPr lvl="1"/>
            <a:r>
              <a:rPr lang="en-US" sz="2400">
                <a:latin typeface="Arial" pitchFamily="34" charset="0"/>
              </a:rPr>
              <a:t>Number of output ANDs = ?</a:t>
            </a:r>
          </a:p>
          <a:p>
            <a:pPr lvl="1"/>
            <a:r>
              <a:rPr lang="en-US" sz="2400">
                <a:latin typeface="Arial" pitchFamily="34" charset="0"/>
              </a:rPr>
              <a:t>Number of inputs to decoders driving output ANDs = ?</a:t>
            </a:r>
          </a:p>
          <a:p>
            <a:pPr lvl="1"/>
            <a:r>
              <a:rPr lang="en-US" sz="2400">
                <a:latin typeface="Arial" pitchFamily="34" charset="0"/>
              </a:rPr>
              <a:t>Which decoders to use to drive the output ANDs?</a:t>
            </a:r>
          </a:p>
          <a:p>
            <a:pPr lvl="1"/>
            <a:r>
              <a:rPr lang="en-US" sz="2400">
                <a:latin typeface="Arial" pitchFamily="34" charset="0"/>
              </a:rPr>
              <a:t>Block diagram:</a:t>
            </a:r>
            <a:endParaRPr lang="en-US" sz="2400">
              <a:solidFill>
                <a:schemeClr val="accent2"/>
              </a:solidFill>
              <a:latin typeface="Arial" pitchFamily="34" charset="0"/>
            </a:endParaRPr>
          </a:p>
          <a:p>
            <a:pPr lvl="1"/>
            <a:endParaRPr lang="en-US" sz="24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14016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0"/>
            <a:ext cx="7772400" cy="1020763"/>
          </a:xfrm>
        </p:spPr>
        <p:txBody>
          <a:bodyPr/>
          <a:lstStyle/>
          <a:p>
            <a:r>
              <a:rPr lang="en-US"/>
              <a:t>5-to-32-line decoder</a:t>
            </a:r>
          </a:p>
        </p:txBody>
      </p:sp>
      <p:grpSp>
        <p:nvGrpSpPr>
          <p:cNvPr id="629763" name="Group 3"/>
          <p:cNvGrpSpPr>
            <a:grpSpLocks/>
          </p:cNvGrpSpPr>
          <p:nvPr/>
        </p:nvGrpSpPr>
        <p:grpSpPr bwMode="auto">
          <a:xfrm>
            <a:off x="1041400" y="4025900"/>
            <a:ext cx="2540000" cy="1727200"/>
            <a:chOff x="716" y="2536"/>
            <a:chExt cx="1600" cy="1088"/>
          </a:xfrm>
        </p:grpSpPr>
        <p:sp>
          <p:nvSpPr>
            <p:cNvPr id="629764" name="Rectangle 4"/>
            <p:cNvSpPr>
              <a:spLocks noChangeArrowheads="1"/>
            </p:cNvSpPr>
            <p:nvPr/>
          </p:nvSpPr>
          <p:spPr bwMode="auto">
            <a:xfrm>
              <a:off x="1262" y="2552"/>
              <a:ext cx="600" cy="1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765" name="Line 5"/>
            <p:cNvSpPr>
              <a:spLocks noChangeShapeType="1"/>
            </p:cNvSpPr>
            <p:nvPr/>
          </p:nvSpPr>
          <p:spPr bwMode="auto">
            <a:xfrm>
              <a:off x="998" y="2848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766" name="Line 6"/>
            <p:cNvSpPr>
              <a:spLocks noChangeShapeType="1"/>
            </p:cNvSpPr>
            <p:nvPr/>
          </p:nvSpPr>
          <p:spPr bwMode="auto">
            <a:xfrm>
              <a:off x="1006" y="3304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767" name="Text Box 7"/>
            <p:cNvSpPr txBox="1">
              <a:spLocks noChangeArrowheads="1"/>
            </p:cNvSpPr>
            <p:nvPr/>
          </p:nvSpPr>
          <p:spPr bwMode="auto">
            <a:xfrm>
              <a:off x="716" y="2714"/>
              <a:ext cx="28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  <a:endParaRPr lang="en-US" sz="20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20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 Unicode MS" pitchFamily="34" charset="-128"/>
                </a:rPr>
                <a:t>4</a:t>
              </a:r>
              <a:endParaRPr lang="en-US" sz="20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29768" name="Text Box 8"/>
            <p:cNvSpPr txBox="1">
              <a:spLocks noChangeArrowheads="1"/>
            </p:cNvSpPr>
            <p:nvPr/>
          </p:nvSpPr>
          <p:spPr bwMode="auto">
            <a:xfrm>
              <a:off x="1670" y="2596"/>
              <a:ext cx="237" cy="9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</a:t>
              </a:r>
              <a:r>
                <a:rPr lang="en-US" sz="1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29769" name="Text Box 9"/>
            <p:cNvSpPr txBox="1">
              <a:spLocks noChangeArrowheads="1"/>
            </p:cNvSpPr>
            <p:nvPr/>
          </p:nvSpPr>
          <p:spPr bwMode="auto">
            <a:xfrm>
              <a:off x="1283" y="2880"/>
              <a:ext cx="538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2-4 </a:t>
              </a:r>
            </a:p>
            <a:p>
              <a:pPr algn="ctr"/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Decoder</a:t>
              </a:r>
            </a:p>
            <a:p>
              <a:pPr algn="ctr"/>
              <a:endParaRPr lang="en-US" sz="1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29770" name="Text Box 10"/>
            <p:cNvSpPr txBox="1">
              <a:spLocks noChangeArrowheads="1"/>
            </p:cNvSpPr>
            <p:nvPr/>
          </p:nvSpPr>
          <p:spPr bwMode="auto">
            <a:xfrm>
              <a:off x="1874" y="2536"/>
              <a:ext cx="4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4</a:t>
              </a:r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’A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4</a:t>
              </a:r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’</a:t>
              </a:r>
            </a:p>
          </p:txBody>
        </p:sp>
        <p:sp>
          <p:nvSpPr>
            <p:cNvPr id="629771" name="Text Box 11"/>
            <p:cNvSpPr txBox="1">
              <a:spLocks noChangeArrowheads="1"/>
            </p:cNvSpPr>
            <p:nvPr/>
          </p:nvSpPr>
          <p:spPr bwMode="auto">
            <a:xfrm>
              <a:off x="1856" y="2746"/>
              <a:ext cx="413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3</a:t>
              </a:r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’A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2</a:t>
              </a:r>
            </a:p>
            <a:p>
              <a:endParaRPr lang="en-US" sz="1600" b="1" u="none" baseline="0">
                <a:solidFill>
                  <a:srgbClr val="CC6600"/>
                </a:solidFill>
                <a:latin typeface="Arial Unicode MS" pitchFamily="34" charset="-128"/>
              </a:endParaRPr>
            </a:p>
          </p:txBody>
        </p:sp>
        <p:sp>
          <p:nvSpPr>
            <p:cNvPr id="629772" name="Rectangle 12"/>
            <p:cNvSpPr>
              <a:spLocks noChangeArrowheads="1"/>
            </p:cNvSpPr>
            <p:nvPr/>
          </p:nvSpPr>
          <p:spPr bwMode="auto">
            <a:xfrm>
              <a:off x="1861" y="3258"/>
              <a:ext cx="38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4</a:t>
              </a:r>
              <a:r>
                <a:rPr lang="en-US" sz="1600" b="1" u="none" baseline="0">
                  <a:solidFill>
                    <a:srgbClr val="CC6600"/>
                  </a:solidFill>
                  <a:latin typeface="Arial Unicode MS" pitchFamily="34" charset="-128"/>
                </a:rPr>
                <a:t>A</a:t>
              </a:r>
              <a:r>
                <a:rPr lang="en-US" sz="1600" b="1" u="none">
                  <a:solidFill>
                    <a:srgbClr val="CC6600"/>
                  </a:solidFill>
                  <a:latin typeface="Arial Unicode MS" pitchFamily="34" charset="-128"/>
                </a:rPr>
                <a:t>3</a:t>
              </a:r>
            </a:p>
          </p:txBody>
        </p:sp>
      </p:grpSp>
      <p:grpSp>
        <p:nvGrpSpPr>
          <p:cNvPr id="629840" name="Group 80"/>
          <p:cNvGrpSpPr>
            <a:grpSpLocks/>
          </p:cNvGrpSpPr>
          <p:nvPr/>
        </p:nvGrpSpPr>
        <p:grpSpPr bwMode="auto">
          <a:xfrm>
            <a:off x="2828925" y="1485900"/>
            <a:ext cx="2990850" cy="4267200"/>
            <a:chOff x="1782" y="936"/>
            <a:chExt cx="1884" cy="2688"/>
          </a:xfrm>
        </p:grpSpPr>
        <p:sp>
          <p:nvSpPr>
            <p:cNvPr id="629807" name="Line 47"/>
            <p:cNvSpPr>
              <a:spLocks noChangeShapeType="1"/>
            </p:cNvSpPr>
            <p:nvPr/>
          </p:nvSpPr>
          <p:spPr bwMode="auto">
            <a:xfrm flipH="1">
              <a:off x="2610" y="942"/>
              <a:ext cx="105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08" name="Line 48"/>
            <p:cNvSpPr>
              <a:spLocks noChangeShapeType="1"/>
            </p:cNvSpPr>
            <p:nvPr/>
          </p:nvSpPr>
          <p:spPr bwMode="auto">
            <a:xfrm>
              <a:off x="2604" y="936"/>
              <a:ext cx="0" cy="15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09" name="Line 49"/>
            <p:cNvSpPr>
              <a:spLocks noChangeShapeType="1"/>
            </p:cNvSpPr>
            <p:nvPr/>
          </p:nvSpPr>
          <p:spPr bwMode="auto">
            <a:xfrm flipH="1">
              <a:off x="2730" y="1188"/>
              <a:ext cx="9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10" name="Line 50"/>
            <p:cNvSpPr>
              <a:spLocks noChangeShapeType="1"/>
            </p:cNvSpPr>
            <p:nvPr/>
          </p:nvSpPr>
          <p:spPr bwMode="auto">
            <a:xfrm>
              <a:off x="2724" y="1194"/>
              <a:ext cx="0" cy="18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11" name="Line 51"/>
            <p:cNvSpPr>
              <a:spLocks noChangeShapeType="1"/>
            </p:cNvSpPr>
            <p:nvPr/>
          </p:nvSpPr>
          <p:spPr bwMode="auto">
            <a:xfrm>
              <a:off x="1782" y="1140"/>
              <a:ext cx="82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12" name="Line 52"/>
            <p:cNvSpPr>
              <a:spLocks noChangeShapeType="1"/>
            </p:cNvSpPr>
            <p:nvPr/>
          </p:nvSpPr>
          <p:spPr bwMode="auto">
            <a:xfrm>
              <a:off x="1806" y="1272"/>
              <a:ext cx="91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13" name="Line 53"/>
            <p:cNvSpPr>
              <a:spLocks noChangeShapeType="1"/>
            </p:cNvSpPr>
            <p:nvPr/>
          </p:nvSpPr>
          <p:spPr bwMode="auto">
            <a:xfrm flipH="1">
              <a:off x="1794" y="1434"/>
              <a:ext cx="186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14" name="Line 54"/>
            <p:cNvSpPr>
              <a:spLocks noChangeShapeType="1"/>
            </p:cNvSpPr>
            <p:nvPr/>
          </p:nvSpPr>
          <p:spPr bwMode="auto">
            <a:xfrm>
              <a:off x="1782" y="1548"/>
              <a:ext cx="102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15" name="Line 55"/>
            <p:cNvSpPr>
              <a:spLocks noChangeShapeType="1"/>
            </p:cNvSpPr>
            <p:nvPr/>
          </p:nvSpPr>
          <p:spPr bwMode="auto">
            <a:xfrm>
              <a:off x="2808" y="1554"/>
              <a:ext cx="0" cy="97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16" name="Line 56"/>
            <p:cNvSpPr>
              <a:spLocks noChangeShapeType="1"/>
            </p:cNvSpPr>
            <p:nvPr/>
          </p:nvSpPr>
          <p:spPr bwMode="auto">
            <a:xfrm flipH="1">
              <a:off x="2808" y="1686"/>
              <a:ext cx="85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24" name="Line 64"/>
            <p:cNvSpPr>
              <a:spLocks noChangeShapeType="1"/>
            </p:cNvSpPr>
            <p:nvPr/>
          </p:nvSpPr>
          <p:spPr bwMode="auto">
            <a:xfrm flipH="1">
              <a:off x="2478" y="1974"/>
              <a:ext cx="116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25" name="Line 65"/>
            <p:cNvSpPr>
              <a:spLocks noChangeShapeType="1"/>
            </p:cNvSpPr>
            <p:nvPr/>
          </p:nvSpPr>
          <p:spPr bwMode="auto">
            <a:xfrm>
              <a:off x="1788" y="1656"/>
              <a:ext cx="70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26" name="Line 66"/>
            <p:cNvSpPr>
              <a:spLocks noChangeShapeType="1"/>
            </p:cNvSpPr>
            <p:nvPr/>
          </p:nvSpPr>
          <p:spPr bwMode="auto">
            <a:xfrm>
              <a:off x="2490" y="1656"/>
              <a:ext cx="0" cy="3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33" name="Line 73"/>
            <p:cNvSpPr>
              <a:spLocks noChangeShapeType="1"/>
            </p:cNvSpPr>
            <p:nvPr/>
          </p:nvSpPr>
          <p:spPr bwMode="auto">
            <a:xfrm flipH="1">
              <a:off x="2148" y="3618"/>
              <a:ext cx="150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34" name="Line 74"/>
            <p:cNvSpPr>
              <a:spLocks noChangeShapeType="1"/>
            </p:cNvSpPr>
            <p:nvPr/>
          </p:nvSpPr>
          <p:spPr bwMode="auto">
            <a:xfrm flipV="1">
              <a:off x="2166" y="2196"/>
              <a:ext cx="0" cy="14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35" name="Line 75"/>
            <p:cNvSpPr>
              <a:spLocks noChangeShapeType="1"/>
            </p:cNvSpPr>
            <p:nvPr/>
          </p:nvSpPr>
          <p:spPr bwMode="auto">
            <a:xfrm flipH="1">
              <a:off x="1800" y="2184"/>
              <a:ext cx="3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36" name="Line 76"/>
            <p:cNvSpPr>
              <a:spLocks noChangeShapeType="1"/>
            </p:cNvSpPr>
            <p:nvPr/>
          </p:nvSpPr>
          <p:spPr bwMode="auto">
            <a:xfrm flipH="1">
              <a:off x="2166" y="2328"/>
              <a:ext cx="149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629841" name="Group 81"/>
          <p:cNvGrpSpPr>
            <a:grpSpLocks/>
          </p:cNvGrpSpPr>
          <p:nvPr/>
        </p:nvGrpSpPr>
        <p:grpSpPr bwMode="auto">
          <a:xfrm>
            <a:off x="2857500" y="1638300"/>
            <a:ext cx="2990850" cy="4219575"/>
            <a:chOff x="1800" y="1032"/>
            <a:chExt cx="1884" cy="2658"/>
          </a:xfrm>
        </p:grpSpPr>
        <p:sp>
          <p:nvSpPr>
            <p:cNvPr id="629817" name="Line 57"/>
            <p:cNvSpPr>
              <a:spLocks noChangeShapeType="1"/>
            </p:cNvSpPr>
            <p:nvPr/>
          </p:nvSpPr>
          <p:spPr bwMode="auto">
            <a:xfrm>
              <a:off x="1800" y="2724"/>
              <a:ext cx="1644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18" name="Line 58"/>
            <p:cNvSpPr>
              <a:spLocks noChangeShapeType="1"/>
            </p:cNvSpPr>
            <p:nvPr/>
          </p:nvSpPr>
          <p:spPr bwMode="auto">
            <a:xfrm flipV="1">
              <a:off x="3450" y="1032"/>
              <a:ext cx="0" cy="1686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19" name="Line 59"/>
            <p:cNvSpPr>
              <a:spLocks noChangeShapeType="1"/>
            </p:cNvSpPr>
            <p:nvPr/>
          </p:nvSpPr>
          <p:spPr bwMode="auto">
            <a:xfrm>
              <a:off x="3450" y="1032"/>
              <a:ext cx="204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20" name="Line 60"/>
            <p:cNvSpPr>
              <a:spLocks noChangeShapeType="1"/>
            </p:cNvSpPr>
            <p:nvPr/>
          </p:nvSpPr>
          <p:spPr bwMode="auto">
            <a:xfrm>
              <a:off x="3462" y="1284"/>
              <a:ext cx="204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21" name="Line 61"/>
            <p:cNvSpPr>
              <a:spLocks noChangeShapeType="1"/>
            </p:cNvSpPr>
            <p:nvPr/>
          </p:nvSpPr>
          <p:spPr bwMode="auto">
            <a:xfrm>
              <a:off x="3462" y="1524"/>
              <a:ext cx="204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22" name="Line 62"/>
            <p:cNvSpPr>
              <a:spLocks noChangeShapeType="1"/>
            </p:cNvSpPr>
            <p:nvPr/>
          </p:nvSpPr>
          <p:spPr bwMode="auto">
            <a:xfrm>
              <a:off x="3450" y="1770"/>
              <a:ext cx="204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23" name="Line 63"/>
            <p:cNvSpPr>
              <a:spLocks noChangeShapeType="1"/>
            </p:cNvSpPr>
            <p:nvPr/>
          </p:nvSpPr>
          <p:spPr bwMode="auto">
            <a:xfrm>
              <a:off x="3450" y="2046"/>
              <a:ext cx="204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27" name="Line 67"/>
            <p:cNvSpPr>
              <a:spLocks noChangeShapeType="1"/>
            </p:cNvSpPr>
            <p:nvPr/>
          </p:nvSpPr>
          <p:spPr bwMode="auto">
            <a:xfrm>
              <a:off x="1818" y="3486"/>
              <a:ext cx="1636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28" name="Line 68"/>
            <p:cNvSpPr>
              <a:spLocks noChangeShapeType="1"/>
            </p:cNvSpPr>
            <p:nvPr/>
          </p:nvSpPr>
          <p:spPr bwMode="auto">
            <a:xfrm flipV="1">
              <a:off x="3450" y="2860"/>
              <a:ext cx="0" cy="83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29" name="Line 69"/>
            <p:cNvSpPr>
              <a:spLocks noChangeShapeType="1"/>
            </p:cNvSpPr>
            <p:nvPr/>
          </p:nvSpPr>
          <p:spPr bwMode="auto">
            <a:xfrm>
              <a:off x="3456" y="2874"/>
              <a:ext cx="192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30" name="Line 70"/>
            <p:cNvSpPr>
              <a:spLocks noChangeShapeType="1"/>
            </p:cNvSpPr>
            <p:nvPr/>
          </p:nvSpPr>
          <p:spPr bwMode="auto">
            <a:xfrm>
              <a:off x="3444" y="3174"/>
              <a:ext cx="192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31" name="Line 71"/>
            <p:cNvSpPr>
              <a:spLocks noChangeShapeType="1"/>
            </p:cNvSpPr>
            <p:nvPr/>
          </p:nvSpPr>
          <p:spPr bwMode="auto">
            <a:xfrm>
              <a:off x="3462" y="3420"/>
              <a:ext cx="192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32" name="Line 72"/>
            <p:cNvSpPr>
              <a:spLocks noChangeShapeType="1"/>
            </p:cNvSpPr>
            <p:nvPr/>
          </p:nvSpPr>
          <p:spPr bwMode="auto">
            <a:xfrm>
              <a:off x="3456" y="3690"/>
              <a:ext cx="192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29837" name="Line 77"/>
            <p:cNvSpPr>
              <a:spLocks noChangeShapeType="1"/>
            </p:cNvSpPr>
            <p:nvPr/>
          </p:nvSpPr>
          <p:spPr bwMode="auto">
            <a:xfrm>
              <a:off x="3444" y="2424"/>
              <a:ext cx="240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629839" name="Group 79"/>
          <p:cNvGrpSpPr>
            <a:grpSpLocks/>
          </p:cNvGrpSpPr>
          <p:nvPr/>
        </p:nvGrpSpPr>
        <p:grpSpPr bwMode="auto">
          <a:xfrm>
            <a:off x="5657850" y="1387475"/>
            <a:ext cx="1676400" cy="4622800"/>
            <a:chOff x="3564" y="874"/>
            <a:chExt cx="1056" cy="2912"/>
          </a:xfrm>
        </p:grpSpPr>
        <p:grpSp>
          <p:nvGrpSpPr>
            <p:cNvPr id="629782" name="Group 22"/>
            <p:cNvGrpSpPr>
              <a:grpSpLocks/>
            </p:cNvGrpSpPr>
            <p:nvPr/>
          </p:nvGrpSpPr>
          <p:grpSpPr bwMode="auto">
            <a:xfrm>
              <a:off x="3650" y="874"/>
              <a:ext cx="877" cy="2912"/>
              <a:chOff x="3650" y="874"/>
              <a:chExt cx="877" cy="2912"/>
            </a:xfrm>
          </p:grpSpPr>
          <p:grpSp>
            <p:nvGrpSpPr>
              <p:cNvPr id="629783" name="Group 23"/>
              <p:cNvGrpSpPr>
                <a:grpSpLocks/>
              </p:cNvGrpSpPr>
              <p:nvPr/>
            </p:nvGrpSpPr>
            <p:grpSpPr bwMode="auto">
              <a:xfrm>
                <a:off x="3650" y="874"/>
                <a:ext cx="746" cy="2878"/>
                <a:chOff x="3650" y="874"/>
                <a:chExt cx="746" cy="2878"/>
              </a:xfrm>
            </p:grpSpPr>
            <p:sp>
              <p:nvSpPr>
                <p:cNvPr id="629784" name="Freeform 24"/>
                <p:cNvSpPr>
                  <a:spLocks/>
                </p:cNvSpPr>
                <p:nvPr/>
              </p:nvSpPr>
              <p:spPr bwMode="auto">
                <a:xfrm>
                  <a:off x="3668" y="888"/>
                  <a:ext cx="233" cy="19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8"/>
                    </a:cxn>
                    <a:cxn ang="0">
                      <a:pos x="96" y="137"/>
                    </a:cxn>
                    <a:cxn ang="0">
                      <a:pos x="166" y="69"/>
                    </a:cxn>
                    <a:cxn ang="0">
                      <a:pos x="9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6" h="138">
                      <a:moveTo>
                        <a:pt x="1" y="0"/>
                      </a:move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96" y="137"/>
                        <a:pt x="96" y="137"/>
                        <a:pt x="96" y="137"/>
                      </a:cubicBezTo>
                      <a:cubicBezTo>
                        <a:pt x="134" y="137"/>
                        <a:pt x="166" y="107"/>
                        <a:pt x="166" y="69"/>
                      </a:cubicBezTo>
                      <a:cubicBezTo>
                        <a:pt x="166" y="31"/>
                        <a:pt x="136" y="0"/>
                        <a:pt x="9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85" name="Line 25"/>
                <p:cNvSpPr>
                  <a:spLocks noChangeShapeType="1"/>
                </p:cNvSpPr>
                <p:nvPr/>
              </p:nvSpPr>
              <p:spPr bwMode="auto">
                <a:xfrm>
                  <a:off x="3906" y="99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86" name="Freeform 26"/>
                <p:cNvSpPr>
                  <a:spLocks/>
                </p:cNvSpPr>
                <p:nvPr/>
              </p:nvSpPr>
              <p:spPr bwMode="auto">
                <a:xfrm>
                  <a:off x="3668" y="1134"/>
                  <a:ext cx="233" cy="19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8"/>
                    </a:cxn>
                    <a:cxn ang="0">
                      <a:pos x="96" y="137"/>
                    </a:cxn>
                    <a:cxn ang="0">
                      <a:pos x="166" y="69"/>
                    </a:cxn>
                    <a:cxn ang="0">
                      <a:pos x="9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6" h="138">
                      <a:moveTo>
                        <a:pt x="1" y="0"/>
                      </a:move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96" y="137"/>
                        <a:pt x="96" y="137"/>
                        <a:pt x="96" y="137"/>
                      </a:cubicBezTo>
                      <a:cubicBezTo>
                        <a:pt x="134" y="137"/>
                        <a:pt x="166" y="107"/>
                        <a:pt x="166" y="69"/>
                      </a:cubicBezTo>
                      <a:cubicBezTo>
                        <a:pt x="166" y="31"/>
                        <a:pt x="136" y="0"/>
                        <a:pt x="9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87" name="Line 27"/>
                <p:cNvSpPr>
                  <a:spLocks noChangeShapeType="1"/>
                </p:cNvSpPr>
                <p:nvPr/>
              </p:nvSpPr>
              <p:spPr bwMode="auto">
                <a:xfrm>
                  <a:off x="3906" y="124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88" name="Freeform 28"/>
                <p:cNvSpPr>
                  <a:spLocks/>
                </p:cNvSpPr>
                <p:nvPr/>
              </p:nvSpPr>
              <p:spPr bwMode="auto">
                <a:xfrm>
                  <a:off x="3662" y="1386"/>
                  <a:ext cx="233" cy="19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8"/>
                    </a:cxn>
                    <a:cxn ang="0">
                      <a:pos x="96" y="137"/>
                    </a:cxn>
                    <a:cxn ang="0">
                      <a:pos x="166" y="69"/>
                    </a:cxn>
                    <a:cxn ang="0">
                      <a:pos x="9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6" h="138">
                      <a:moveTo>
                        <a:pt x="1" y="0"/>
                      </a:move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96" y="137"/>
                        <a:pt x="96" y="137"/>
                        <a:pt x="96" y="137"/>
                      </a:cubicBezTo>
                      <a:cubicBezTo>
                        <a:pt x="134" y="137"/>
                        <a:pt x="166" y="107"/>
                        <a:pt x="166" y="69"/>
                      </a:cubicBezTo>
                      <a:cubicBezTo>
                        <a:pt x="166" y="31"/>
                        <a:pt x="136" y="0"/>
                        <a:pt x="9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89" name="Line 29"/>
                <p:cNvSpPr>
                  <a:spLocks noChangeShapeType="1"/>
                </p:cNvSpPr>
                <p:nvPr/>
              </p:nvSpPr>
              <p:spPr bwMode="auto">
                <a:xfrm>
                  <a:off x="3888" y="149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90" name="Freeform 30"/>
                <p:cNvSpPr>
                  <a:spLocks/>
                </p:cNvSpPr>
                <p:nvPr/>
              </p:nvSpPr>
              <p:spPr bwMode="auto">
                <a:xfrm>
                  <a:off x="3662" y="3306"/>
                  <a:ext cx="233" cy="19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8"/>
                    </a:cxn>
                    <a:cxn ang="0">
                      <a:pos x="96" y="137"/>
                    </a:cxn>
                    <a:cxn ang="0">
                      <a:pos x="166" y="69"/>
                    </a:cxn>
                    <a:cxn ang="0">
                      <a:pos x="9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6" h="138">
                      <a:moveTo>
                        <a:pt x="1" y="0"/>
                      </a:move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96" y="137"/>
                        <a:pt x="96" y="137"/>
                        <a:pt x="96" y="137"/>
                      </a:cubicBezTo>
                      <a:cubicBezTo>
                        <a:pt x="134" y="137"/>
                        <a:pt x="166" y="107"/>
                        <a:pt x="166" y="69"/>
                      </a:cubicBezTo>
                      <a:cubicBezTo>
                        <a:pt x="166" y="31"/>
                        <a:pt x="136" y="0"/>
                        <a:pt x="9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91" name="Line 31"/>
                <p:cNvSpPr>
                  <a:spLocks noChangeShapeType="1"/>
                </p:cNvSpPr>
                <p:nvPr/>
              </p:nvSpPr>
              <p:spPr bwMode="auto">
                <a:xfrm>
                  <a:off x="3900" y="341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92" name="Freeform 32"/>
                <p:cNvSpPr>
                  <a:spLocks/>
                </p:cNvSpPr>
                <p:nvPr/>
              </p:nvSpPr>
              <p:spPr bwMode="auto">
                <a:xfrm>
                  <a:off x="3656" y="3558"/>
                  <a:ext cx="233" cy="19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8"/>
                    </a:cxn>
                    <a:cxn ang="0">
                      <a:pos x="96" y="137"/>
                    </a:cxn>
                    <a:cxn ang="0">
                      <a:pos x="166" y="69"/>
                    </a:cxn>
                    <a:cxn ang="0">
                      <a:pos x="9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6" h="138">
                      <a:moveTo>
                        <a:pt x="1" y="0"/>
                      </a:move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96" y="137"/>
                        <a:pt x="96" y="137"/>
                        <a:pt x="96" y="137"/>
                      </a:cubicBezTo>
                      <a:cubicBezTo>
                        <a:pt x="134" y="137"/>
                        <a:pt x="166" y="107"/>
                        <a:pt x="166" y="69"/>
                      </a:cubicBezTo>
                      <a:cubicBezTo>
                        <a:pt x="166" y="31"/>
                        <a:pt x="136" y="0"/>
                        <a:pt x="9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93" name="Line 33"/>
                <p:cNvSpPr>
                  <a:spLocks noChangeShapeType="1"/>
                </p:cNvSpPr>
                <p:nvPr/>
              </p:nvSpPr>
              <p:spPr bwMode="auto">
                <a:xfrm>
                  <a:off x="3882" y="366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9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70" y="874"/>
                  <a:ext cx="326" cy="22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0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1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2</a:t>
                  </a:r>
                  <a:endParaRPr lang="en-US" sz="2400" u="none" baseline="3000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3</a:t>
                  </a: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4</a:t>
                  </a:r>
                </a:p>
                <a:p>
                  <a:endParaRPr lang="en-US" sz="2400" u="none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7</a:t>
                  </a:r>
                </a:p>
                <a:p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  :</a:t>
                  </a:r>
                </a:p>
                <a:p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  :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  <p:sp>
              <p:nvSpPr>
                <p:cNvPr id="629795" name="Freeform 35"/>
                <p:cNvSpPr>
                  <a:spLocks/>
                </p:cNvSpPr>
                <p:nvPr/>
              </p:nvSpPr>
              <p:spPr bwMode="auto">
                <a:xfrm>
                  <a:off x="3662" y="1632"/>
                  <a:ext cx="233" cy="19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8"/>
                    </a:cxn>
                    <a:cxn ang="0">
                      <a:pos x="96" y="137"/>
                    </a:cxn>
                    <a:cxn ang="0">
                      <a:pos x="166" y="69"/>
                    </a:cxn>
                    <a:cxn ang="0">
                      <a:pos x="9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6" h="138">
                      <a:moveTo>
                        <a:pt x="1" y="0"/>
                      </a:move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96" y="137"/>
                        <a:pt x="96" y="137"/>
                        <a:pt x="96" y="137"/>
                      </a:cubicBezTo>
                      <a:cubicBezTo>
                        <a:pt x="134" y="137"/>
                        <a:pt x="166" y="107"/>
                        <a:pt x="166" y="69"/>
                      </a:cubicBezTo>
                      <a:cubicBezTo>
                        <a:pt x="166" y="31"/>
                        <a:pt x="136" y="0"/>
                        <a:pt x="9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96" name="Line 36"/>
                <p:cNvSpPr>
                  <a:spLocks noChangeShapeType="1"/>
                </p:cNvSpPr>
                <p:nvPr/>
              </p:nvSpPr>
              <p:spPr bwMode="auto">
                <a:xfrm>
                  <a:off x="3888" y="174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97" name="Freeform 37"/>
                <p:cNvSpPr>
                  <a:spLocks/>
                </p:cNvSpPr>
                <p:nvPr/>
              </p:nvSpPr>
              <p:spPr bwMode="auto">
                <a:xfrm>
                  <a:off x="3656" y="1914"/>
                  <a:ext cx="233" cy="19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8"/>
                    </a:cxn>
                    <a:cxn ang="0">
                      <a:pos x="96" y="137"/>
                    </a:cxn>
                    <a:cxn ang="0">
                      <a:pos x="166" y="69"/>
                    </a:cxn>
                    <a:cxn ang="0">
                      <a:pos x="9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6" h="138">
                      <a:moveTo>
                        <a:pt x="1" y="0"/>
                      </a:move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96" y="137"/>
                        <a:pt x="96" y="137"/>
                        <a:pt x="96" y="137"/>
                      </a:cubicBezTo>
                      <a:cubicBezTo>
                        <a:pt x="134" y="137"/>
                        <a:pt x="166" y="107"/>
                        <a:pt x="166" y="69"/>
                      </a:cubicBezTo>
                      <a:cubicBezTo>
                        <a:pt x="166" y="31"/>
                        <a:pt x="136" y="0"/>
                        <a:pt x="9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98" name="Line 38"/>
                <p:cNvSpPr>
                  <a:spLocks noChangeShapeType="1"/>
                </p:cNvSpPr>
                <p:nvPr/>
              </p:nvSpPr>
              <p:spPr bwMode="auto">
                <a:xfrm>
                  <a:off x="3882" y="202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799" name="Freeform 39"/>
                <p:cNvSpPr>
                  <a:spLocks/>
                </p:cNvSpPr>
                <p:nvPr/>
              </p:nvSpPr>
              <p:spPr bwMode="auto">
                <a:xfrm>
                  <a:off x="3650" y="3042"/>
                  <a:ext cx="233" cy="19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8"/>
                    </a:cxn>
                    <a:cxn ang="0">
                      <a:pos x="96" y="137"/>
                    </a:cxn>
                    <a:cxn ang="0">
                      <a:pos x="166" y="69"/>
                    </a:cxn>
                    <a:cxn ang="0">
                      <a:pos x="9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6" h="138">
                      <a:moveTo>
                        <a:pt x="1" y="0"/>
                      </a:move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96" y="137"/>
                        <a:pt x="96" y="137"/>
                        <a:pt x="96" y="137"/>
                      </a:cubicBezTo>
                      <a:cubicBezTo>
                        <a:pt x="134" y="137"/>
                        <a:pt x="166" y="107"/>
                        <a:pt x="166" y="69"/>
                      </a:cubicBezTo>
                      <a:cubicBezTo>
                        <a:pt x="166" y="31"/>
                        <a:pt x="136" y="0"/>
                        <a:pt x="9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800" name="Line 40"/>
                <p:cNvSpPr>
                  <a:spLocks noChangeShapeType="1"/>
                </p:cNvSpPr>
                <p:nvPr/>
              </p:nvSpPr>
              <p:spPr bwMode="auto">
                <a:xfrm>
                  <a:off x="3888" y="3150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801" name="Freeform 41"/>
                <p:cNvSpPr>
                  <a:spLocks/>
                </p:cNvSpPr>
                <p:nvPr/>
              </p:nvSpPr>
              <p:spPr bwMode="auto">
                <a:xfrm>
                  <a:off x="3650" y="2754"/>
                  <a:ext cx="233" cy="194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0" y="138"/>
                    </a:cxn>
                    <a:cxn ang="0">
                      <a:pos x="96" y="137"/>
                    </a:cxn>
                    <a:cxn ang="0">
                      <a:pos x="166" y="69"/>
                    </a:cxn>
                    <a:cxn ang="0">
                      <a:pos x="98" y="0"/>
                    </a:cxn>
                    <a:cxn ang="0">
                      <a:pos x="1" y="0"/>
                    </a:cxn>
                  </a:cxnLst>
                  <a:rect l="0" t="0" r="r" b="b"/>
                  <a:pathLst>
                    <a:path w="166" h="138">
                      <a:moveTo>
                        <a:pt x="1" y="0"/>
                      </a:moveTo>
                      <a:cubicBezTo>
                        <a:pt x="0" y="138"/>
                        <a:pt x="0" y="138"/>
                        <a:pt x="0" y="138"/>
                      </a:cubicBezTo>
                      <a:cubicBezTo>
                        <a:pt x="96" y="137"/>
                        <a:pt x="96" y="137"/>
                        <a:pt x="96" y="137"/>
                      </a:cubicBezTo>
                      <a:cubicBezTo>
                        <a:pt x="134" y="137"/>
                        <a:pt x="166" y="107"/>
                        <a:pt x="166" y="69"/>
                      </a:cubicBezTo>
                      <a:cubicBezTo>
                        <a:pt x="166" y="31"/>
                        <a:pt x="136" y="0"/>
                        <a:pt x="9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28575" cap="flat" cmpd="sng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29802" name="Line 42"/>
                <p:cNvSpPr>
                  <a:spLocks noChangeShapeType="1"/>
                </p:cNvSpPr>
                <p:nvPr/>
              </p:nvSpPr>
              <p:spPr bwMode="auto">
                <a:xfrm>
                  <a:off x="3888" y="286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629803" name="Text Box 43"/>
              <p:cNvSpPr txBox="1">
                <a:spLocks noChangeArrowheads="1"/>
              </p:cNvSpPr>
              <p:nvPr/>
            </p:nvSpPr>
            <p:spPr bwMode="auto">
              <a:xfrm>
                <a:off x="4130" y="3268"/>
                <a:ext cx="397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30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31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29804" name="Freeform 44"/>
              <p:cNvSpPr>
                <a:spLocks/>
              </p:cNvSpPr>
              <p:nvPr/>
            </p:nvSpPr>
            <p:spPr bwMode="auto">
              <a:xfrm>
                <a:off x="3660" y="2280"/>
                <a:ext cx="233" cy="19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38"/>
                  </a:cxn>
                  <a:cxn ang="0">
                    <a:pos x="96" y="137"/>
                  </a:cxn>
                  <a:cxn ang="0">
                    <a:pos x="166" y="69"/>
                  </a:cxn>
                  <a:cxn ang="0">
                    <a:pos x="98" y="0"/>
                  </a:cxn>
                  <a:cxn ang="0">
                    <a:pos x="1" y="0"/>
                  </a:cxn>
                </a:cxnLst>
                <a:rect l="0" t="0" r="r" b="b"/>
                <a:pathLst>
                  <a:path w="166" h="138">
                    <a:moveTo>
                      <a:pt x="1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96" y="137"/>
                      <a:pt x="96" y="137"/>
                      <a:pt x="96" y="137"/>
                    </a:cubicBezTo>
                    <a:cubicBezTo>
                      <a:pt x="134" y="137"/>
                      <a:pt x="166" y="107"/>
                      <a:pt x="166" y="69"/>
                    </a:cubicBezTo>
                    <a:cubicBezTo>
                      <a:pt x="166" y="31"/>
                      <a:pt x="136" y="0"/>
                      <a:pt x="98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9805" name="Line 45"/>
              <p:cNvSpPr>
                <a:spLocks noChangeShapeType="1"/>
              </p:cNvSpPr>
              <p:nvPr/>
            </p:nvSpPr>
            <p:spPr bwMode="auto">
              <a:xfrm>
                <a:off x="3882" y="2382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29838" name="Line 78"/>
            <p:cNvSpPr>
              <a:spLocks noChangeShapeType="1"/>
            </p:cNvSpPr>
            <p:nvPr/>
          </p:nvSpPr>
          <p:spPr bwMode="auto">
            <a:xfrm>
              <a:off x="3564" y="2538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629849" name="Group 89"/>
          <p:cNvGrpSpPr>
            <a:grpSpLocks/>
          </p:cNvGrpSpPr>
          <p:nvPr/>
        </p:nvGrpSpPr>
        <p:grpSpPr bwMode="auto">
          <a:xfrm>
            <a:off x="1031875" y="1508125"/>
            <a:ext cx="2865438" cy="2263775"/>
            <a:chOff x="650" y="950"/>
            <a:chExt cx="1805" cy="1426"/>
          </a:xfrm>
        </p:grpSpPr>
        <p:grpSp>
          <p:nvGrpSpPr>
            <p:cNvPr id="629773" name="Group 13"/>
            <p:cNvGrpSpPr>
              <a:grpSpLocks/>
            </p:cNvGrpSpPr>
            <p:nvPr/>
          </p:nvGrpSpPr>
          <p:grpSpPr bwMode="auto">
            <a:xfrm>
              <a:off x="650" y="950"/>
              <a:ext cx="1805" cy="1426"/>
              <a:chOff x="650" y="950"/>
              <a:chExt cx="1805" cy="1426"/>
            </a:xfrm>
          </p:grpSpPr>
          <p:sp>
            <p:nvSpPr>
              <p:cNvPr id="629774" name="Rectangle 14"/>
              <p:cNvSpPr>
                <a:spLocks noChangeArrowheads="1"/>
              </p:cNvSpPr>
              <p:nvPr/>
            </p:nvSpPr>
            <p:spPr bwMode="auto">
              <a:xfrm>
                <a:off x="1196" y="968"/>
                <a:ext cx="600" cy="1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9775" name="Line 15"/>
              <p:cNvSpPr>
                <a:spLocks noChangeShapeType="1"/>
              </p:cNvSpPr>
              <p:nvPr/>
            </p:nvSpPr>
            <p:spPr bwMode="auto">
              <a:xfrm>
                <a:off x="932" y="1264"/>
                <a:ext cx="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9776" name="Line 16"/>
              <p:cNvSpPr>
                <a:spLocks noChangeShapeType="1"/>
              </p:cNvSpPr>
              <p:nvPr/>
            </p:nvSpPr>
            <p:spPr bwMode="auto">
              <a:xfrm>
                <a:off x="934" y="1600"/>
                <a:ext cx="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9777" name="Text Box 17"/>
              <p:cNvSpPr txBox="1">
                <a:spLocks noChangeArrowheads="1"/>
              </p:cNvSpPr>
              <p:nvPr/>
            </p:nvSpPr>
            <p:spPr bwMode="auto">
              <a:xfrm>
                <a:off x="650" y="1130"/>
                <a:ext cx="281" cy="10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A</a:t>
                </a:r>
                <a:r>
                  <a:rPr lang="en-US" sz="2000" u="none">
                    <a:solidFill>
                      <a:srgbClr val="000000"/>
                    </a:solidFill>
                    <a:latin typeface="Arial Unicode MS" pitchFamily="34" charset="-128"/>
                  </a:rPr>
                  <a:t>0</a:t>
                </a:r>
                <a:endParaRPr lang="en-US" sz="20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20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20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A</a:t>
                </a:r>
                <a:r>
                  <a:rPr lang="en-US" sz="2000" u="none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  <a:endParaRPr lang="en-US" sz="20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br>
                  <a:rPr lang="en-US" sz="2000" u="none" baseline="0">
                    <a:solidFill>
                      <a:srgbClr val="000000"/>
                    </a:solidFill>
                    <a:latin typeface="Arial Unicode MS" pitchFamily="34" charset="-128"/>
                  </a:rPr>
                </a:br>
                <a:r>
                  <a:rPr lang="en-US" sz="20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A</a:t>
                </a:r>
                <a:r>
                  <a:rPr lang="en-US" sz="2000" u="none">
                    <a:solidFill>
                      <a:srgbClr val="000000"/>
                    </a:solidFill>
                    <a:latin typeface="Arial Unicode MS" pitchFamily="34" charset="-128"/>
                  </a:rPr>
                  <a:t>2</a:t>
                </a:r>
                <a:endParaRPr lang="en-US" sz="20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29778" name="Text Box 18"/>
              <p:cNvSpPr txBox="1">
                <a:spLocks noChangeArrowheads="1"/>
              </p:cNvSpPr>
              <p:nvPr/>
            </p:nvSpPr>
            <p:spPr bwMode="auto">
              <a:xfrm>
                <a:off x="1580" y="1018"/>
                <a:ext cx="237" cy="12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1400" u="none">
                    <a:solidFill>
                      <a:srgbClr val="000000"/>
                    </a:solidFill>
                    <a:latin typeface="Arial Unicode MS" pitchFamily="34" charset="-128"/>
                  </a:rPr>
                  <a:t>0</a:t>
                </a:r>
                <a:endParaRPr lang="en-US" sz="1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1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1400" u="none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  <a:endParaRPr lang="en-US" sz="1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1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1400" u="none">
                    <a:solidFill>
                      <a:srgbClr val="000000"/>
                    </a:solidFill>
                    <a:latin typeface="Arial Unicode MS" pitchFamily="34" charset="-128"/>
                  </a:rPr>
                  <a:t>2</a:t>
                </a:r>
                <a:endParaRPr lang="en-US" sz="1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1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1400" u="none">
                    <a:solidFill>
                      <a:srgbClr val="000000"/>
                    </a:solidFill>
                    <a:latin typeface="Arial Unicode MS" pitchFamily="34" charset="-128"/>
                  </a:rPr>
                  <a:t>3</a:t>
                </a:r>
                <a:endParaRPr lang="en-US" sz="1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1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1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1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1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1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1400" u="none">
                    <a:solidFill>
                      <a:srgbClr val="000000"/>
                    </a:solidFill>
                    <a:latin typeface="Arial Unicode MS" pitchFamily="34" charset="-128"/>
                  </a:rPr>
                  <a:t>7</a:t>
                </a:r>
                <a:endParaRPr lang="en-US" sz="1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29779" name="Text Box 19"/>
              <p:cNvSpPr txBox="1">
                <a:spLocks noChangeArrowheads="1"/>
              </p:cNvSpPr>
              <p:nvPr/>
            </p:nvSpPr>
            <p:spPr bwMode="auto">
              <a:xfrm>
                <a:off x="1217" y="1548"/>
                <a:ext cx="538" cy="4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3-8 </a:t>
                </a:r>
              </a:p>
              <a:p>
                <a:pPr algn="ctr"/>
                <a:r>
                  <a:rPr lang="en-US" sz="1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Decoder</a:t>
                </a:r>
              </a:p>
              <a:p>
                <a:pPr algn="ctr"/>
                <a:endParaRPr lang="en-US" sz="1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29780" name="Text Box 20"/>
              <p:cNvSpPr txBox="1">
                <a:spLocks noChangeArrowheads="1"/>
              </p:cNvSpPr>
              <p:nvPr/>
            </p:nvSpPr>
            <p:spPr bwMode="auto">
              <a:xfrm>
                <a:off x="1808" y="950"/>
                <a:ext cx="64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b="1" u="none" baseline="0">
                    <a:solidFill>
                      <a:srgbClr val="3333CC"/>
                    </a:solidFill>
                    <a:latin typeface="Arial" pitchFamily="34" charset="0"/>
                  </a:rPr>
                  <a:t>A</a:t>
                </a:r>
                <a:r>
                  <a:rPr lang="en-US" sz="1600" b="1" u="none">
                    <a:solidFill>
                      <a:srgbClr val="3333CC"/>
                    </a:solidFill>
                    <a:latin typeface="Arial" pitchFamily="34" charset="0"/>
                  </a:rPr>
                  <a:t>2</a:t>
                </a:r>
                <a:r>
                  <a:rPr lang="en-US" sz="1600" b="1" u="none" baseline="0">
                    <a:solidFill>
                      <a:srgbClr val="3333CC"/>
                    </a:solidFill>
                    <a:latin typeface="Arial" pitchFamily="34" charset="0"/>
                  </a:rPr>
                  <a:t>’A</a:t>
                </a:r>
                <a:r>
                  <a:rPr lang="en-US" sz="1600" b="1" u="none">
                    <a:solidFill>
                      <a:srgbClr val="3333CC"/>
                    </a:solidFill>
                    <a:latin typeface="Arial" pitchFamily="34" charset="0"/>
                  </a:rPr>
                  <a:t>1</a:t>
                </a:r>
                <a:r>
                  <a:rPr lang="en-US" sz="1600" b="1" u="none" baseline="0">
                    <a:solidFill>
                      <a:srgbClr val="3333CC"/>
                    </a:solidFill>
                    <a:latin typeface="Arial" pitchFamily="34" charset="0"/>
                  </a:rPr>
                  <a:t>’A</a:t>
                </a:r>
                <a:r>
                  <a:rPr lang="en-US" sz="1600" b="1" u="none">
                    <a:solidFill>
                      <a:srgbClr val="3333CC"/>
                    </a:solidFill>
                    <a:latin typeface="Arial" pitchFamily="34" charset="0"/>
                  </a:rPr>
                  <a:t>0</a:t>
                </a:r>
                <a:r>
                  <a:rPr lang="en-US" sz="1600" b="1" u="none" baseline="0">
                    <a:solidFill>
                      <a:srgbClr val="3333CC"/>
                    </a:solidFill>
                    <a:latin typeface="Arial" pitchFamily="34" charset="0"/>
                  </a:rPr>
                  <a:t>’</a:t>
                </a:r>
              </a:p>
            </p:txBody>
          </p:sp>
          <p:sp>
            <p:nvSpPr>
              <p:cNvPr id="629781" name="Line 21"/>
              <p:cNvSpPr>
                <a:spLocks noChangeShapeType="1"/>
              </p:cNvSpPr>
              <p:nvPr/>
            </p:nvSpPr>
            <p:spPr bwMode="auto">
              <a:xfrm>
                <a:off x="940" y="2002"/>
                <a:ext cx="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29845" name="Rectangle 85"/>
            <p:cNvSpPr>
              <a:spLocks noChangeArrowheads="1"/>
            </p:cNvSpPr>
            <p:nvPr/>
          </p:nvSpPr>
          <p:spPr bwMode="auto">
            <a:xfrm>
              <a:off x="1779" y="1105"/>
              <a:ext cx="64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" pitchFamily="34" charset="0"/>
                </a:rPr>
                <a:t> A</a:t>
              </a:r>
              <a:r>
                <a:rPr lang="en-US" sz="1600" b="1" u="none">
                  <a:solidFill>
                    <a:srgbClr val="3333CC"/>
                  </a:solidFill>
                  <a:latin typeface="Arial" pitchFamily="34" charset="0"/>
                </a:rPr>
                <a:t>2</a:t>
              </a:r>
              <a:r>
                <a:rPr lang="en-US" sz="1600" b="1" u="none" baseline="0">
                  <a:solidFill>
                    <a:srgbClr val="3333CC"/>
                  </a:solidFill>
                  <a:latin typeface="Arial" pitchFamily="34" charset="0"/>
                </a:rPr>
                <a:t>’A</a:t>
              </a:r>
              <a:r>
                <a:rPr lang="en-US" sz="1600" b="1" u="none">
                  <a:solidFill>
                    <a:srgbClr val="3333CC"/>
                  </a:solidFill>
                  <a:latin typeface="Arial" pitchFamily="34" charset="0"/>
                </a:rPr>
                <a:t>1</a:t>
              </a:r>
              <a:r>
                <a:rPr lang="en-US" sz="1600" b="1" u="none" baseline="0">
                  <a:solidFill>
                    <a:srgbClr val="3333CC"/>
                  </a:solidFill>
                  <a:latin typeface="Arial" pitchFamily="34" charset="0"/>
                </a:rPr>
                <a:t>’A</a:t>
              </a:r>
              <a:r>
                <a:rPr lang="en-US" sz="1600" b="1" u="none">
                  <a:solidFill>
                    <a:srgbClr val="3333CC"/>
                  </a:solidFill>
                  <a:latin typeface="Arial" pitchFamily="34" charset="0"/>
                </a:rPr>
                <a:t>0</a:t>
              </a:r>
            </a:p>
          </p:txBody>
        </p:sp>
      </p:grpSp>
      <p:grpSp>
        <p:nvGrpSpPr>
          <p:cNvPr id="629850" name="Group 90"/>
          <p:cNvGrpSpPr>
            <a:grpSpLocks/>
          </p:cNvGrpSpPr>
          <p:nvPr/>
        </p:nvGrpSpPr>
        <p:grpSpPr bwMode="auto">
          <a:xfrm>
            <a:off x="7561263" y="1385888"/>
            <a:ext cx="1131887" cy="4540250"/>
            <a:chOff x="4763" y="873"/>
            <a:chExt cx="713" cy="2860"/>
          </a:xfrm>
        </p:grpSpPr>
        <p:sp>
          <p:nvSpPr>
            <p:cNvPr id="629842" name="Rectangle 82"/>
            <p:cNvSpPr>
              <a:spLocks noChangeArrowheads="1"/>
            </p:cNvSpPr>
            <p:nvPr/>
          </p:nvSpPr>
          <p:spPr bwMode="auto">
            <a:xfrm>
              <a:off x="4763" y="873"/>
              <a:ext cx="71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" pitchFamily="34" charset="0"/>
                </a:rPr>
                <a:t>A2’A1’A0’</a:t>
              </a:r>
            </a:p>
          </p:txBody>
        </p:sp>
        <p:sp>
          <p:nvSpPr>
            <p:cNvPr id="629844" name="Rectangle 84"/>
            <p:cNvSpPr>
              <a:spLocks noChangeArrowheads="1"/>
            </p:cNvSpPr>
            <p:nvPr/>
          </p:nvSpPr>
          <p:spPr bwMode="auto">
            <a:xfrm>
              <a:off x="4763" y="1097"/>
              <a:ext cx="67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" pitchFamily="34" charset="0"/>
                </a:rPr>
                <a:t>A2’A1’A0</a:t>
              </a:r>
            </a:p>
          </p:txBody>
        </p:sp>
        <p:sp>
          <p:nvSpPr>
            <p:cNvPr id="629847" name="Rectangle 87"/>
            <p:cNvSpPr>
              <a:spLocks noChangeArrowheads="1"/>
            </p:cNvSpPr>
            <p:nvPr/>
          </p:nvSpPr>
          <p:spPr bwMode="auto">
            <a:xfrm>
              <a:off x="4851" y="3521"/>
              <a:ext cx="6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" pitchFamily="34" charset="0"/>
                </a:rPr>
                <a:t>A2A1A0</a:t>
              </a:r>
            </a:p>
          </p:txBody>
        </p:sp>
      </p:grpSp>
      <p:grpSp>
        <p:nvGrpSpPr>
          <p:cNvPr id="629851" name="Group 91"/>
          <p:cNvGrpSpPr>
            <a:grpSpLocks/>
          </p:cNvGrpSpPr>
          <p:nvPr/>
        </p:nvGrpSpPr>
        <p:grpSpPr bwMode="auto">
          <a:xfrm>
            <a:off x="6935788" y="1385888"/>
            <a:ext cx="955675" cy="4552950"/>
            <a:chOff x="4369" y="873"/>
            <a:chExt cx="602" cy="2868"/>
          </a:xfrm>
        </p:grpSpPr>
        <p:sp>
          <p:nvSpPr>
            <p:cNvPr id="629843" name="Rectangle 83"/>
            <p:cNvSpPr>
              <a:spLocks noChangeArrowheads="1"/>
            </p:cNvSpPr>
            <p:nvPr/>
          </p:nvSpPr>
          <p:spPr bwMode="auto">
            <a:xfrm>
              <a:off x="4369" y="873"/>
              <a:ext cx="5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CC6600"/>
                  </a:solidFill>
                  <a:latin typeface="Arial" pitchFamily="34" charset="0"/>
                </a:rPr>
                <a:t>A4’A3’</a:t>
              </a:r>
            </a:p>
          </p:txBody>
        </p:sp>
        <p:sp>
          <p:nvSpPr>
            <p:cNvPr id="629846" name="Rectangle 86"/>
            <p:cNvSpPr>
              <a:spLocks noChangeArrowheads="1"/>
            </p:cNvSpPr>
            <p:nvPr/>
          </p:nvSpPr>
          <p:spPr bwMode="auto">
            <a:xfrm>
              <a:off x="4369" y="1089"/>
              <a:ext cx="51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CC6600"/>
                  </a:solidFill>
                  <a:latin typeface="Arial" pitchFamily="34" charset="0"/>
                </a:rPr>
                <a:t>A4’A3’</a:t>
              </a:r>
            </a:p>
          </p:txBody>
        </p:sp>
        <p:sp>
          <p:nvSpPr>
            <p:cNvPr id="629848" name="Rectangle 88"/>
            <p:cNvSpPr>
              <a:spLocks noChangeArrowheads="1"/>
            </p:cNvSpPr>
            <p:nvPr/>
          </p:nvSpPr>
          <p:spPr bwMode="auto">
            <a:xfrm>
              <a:off x="4529" y="3529"/>
              <a:ext cx="44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CC6600"/>
                  </a:solidFill>
                  <a:latin typeface="Arial" pitchFamily="34" charset="0"/>
                </a:rPr>
                <a:t>A4A3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766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2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29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29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9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29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9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9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2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29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29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29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9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Procedure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/>
              <a:t>Specification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Write a specification for the circuit if one is not already available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/>
              <a:t>Formulation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Derive a truth table or initial Boolean equations that define the required relationships between the inputs and outputs, if not in the specification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Apply hierarchical design if appropriate</a:t>
            </a:r>
          </a:p>
          <a:p>
            <a:pPr marL="609600" indent="-6096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sz="2800" dirty="0"/>
              <a:t>Optimization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Apply 2-level and multiple-level optimization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 dirty="0"/>
              <a:t>Draw a logic diagram or provide a netlist for the resulting circuit using ANDs, ORs, and inverters</a:t>
            </a:r>
          </a:p>
        </p:txBody>
      </p:sp>
    </p:spTree>
    <p:extLst>
      <p:ext uri="{BB962C8B-B14F-4D97-AF65-F5344CB8AC3E}">
        <p14:creationId xmlns:p14="http://schemas.microsoft.com/office/powerpoint/2010/main" val="236314006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32750" cy="1020763"/>
          </a:xfrm>
        </p:spPr>
        <p:txBody>
          <a:bodyPr/>
          <a:lstStyle/>
          <a:p>
            <a:r>
              <a:rPr lang="en-US"/>
              <a:t>Decoder Expansion - Example 2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200150"/>
            <a:ext cx="7772400" cy="5027613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7-to-128-line decoder </a:t>
            </a:r>
          </a:p>
          <a:p>
            <a:pPr lvl="1"/>
            <a:r>
              <a:rPr lang="en-US" dirty="0">
                <a:latin typeface="Arial" pitchFamily="34" charset="0"/>
              </a:rPr>
              <a:t>Number of output ANDs = ?</a:t>
            </a:r>
          </a:p>
          <a:p>
            <a:pPr lvl="1"/>
            <a:r>
              <a:rPr lang="en-US" dirty="0">
                <a:latin typeface="Arial" pitchFamily="34" charset="0"/>
              </a:rPr>
              <a:t>Number of inputs to decoders driving output ANDs = ?</a:t>
            </a:r>
          </a:p>
          <a:p>
            <a:pPr lvl="1"/>
            <a:r>
              <a:rPr lang="en-US" dirty="0">
                <a:latin typeface="Arial" pitchFamily="34" charset="0"/>
              </a:rPr>
              <a:t>Closest possible split to equal</a:t>
            </a:r>
          </a:p>
          <a:p>
            <a:pPr lvl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6545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Decoder with Enable</a:t>
            </a:r>
          </a:p>
        </p:txBody>
      </p:sp>
      <p:sp>
        <p:nvSpPr>
          <p:cNvPr id="633858" name="Rectangle 2"/>
          <p:cNvSpPr>
            <a:spLocks noGrp="1" noChangeArrowheads="1"/>
          </p:cNvSpPr>
          <p:nvPr>
            <p:ph idx="1"/>
          </p:nvPr>
        </p:nvSpPr>
        <p:spPr>
          <a:xfrm>
            <a:off x="450850" y="1244600"/>
            <a:ext cx="8524875" cy="502761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Extra input EN:</a:t>
            </a:r>
          </a:p>
          <a:p>
            <a:pPr lvl="2"/>
            <a:r>
              <a:rPr lang="en-US" sz="2000" dirty="0">
                <a:latin typeface="Arial" pitchFamily="34" charset="0"/>
              </a:rPr>
              <a:t>If EN = 1: act as a regular decoder</a:t>
            </a:r>
          </a:p>
          <a:p>
            <a:pPr lvl="2"/>
            <a:r>
              <a:rPr lang="en-US" sz="2000" dirty="0">
                <a:latin typeface="Arial" pitchFamily="34" charset="0"/>
              </a:rPr>
              <a:t>If EN=0, all outputs are 0</a:t>
            </a:r>
          </a:p>
          <a:p>
            <a:endParaRPr lang="en-US" sz="28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r>
              <a:rPr lang="en-US" sz="2800" dirty="0">
                <a:latin typeface="Arial" pitchFamily="34" charset="0"/>
              </a:rPr>
              <a:t>See truth table below for function</a:t>
            </a:r>
          </a:p>
          <a:p>
            <a:pPr lvl="1">
              <a:buFontTx/>
              <a:buNone/>
            </a:pPr>
            <a:endParaRPr lang="en-US" sz="24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</p:txBody>
      </p:sp>
      <p:grpSp>
        <p:nvGrpSpPr>
          <p:cNvPr id="633875" name="Group 19"/>
          <p:cNvGrpSpPr>
            <a:grpSpLocks/>
          </p:cNvGrpSpPr>
          <p:nvPr/>
        </p:nvGrpSpPr>
        <p:grpSpPr bwMode="auto">
          <a:xfrm>
            <a:off x="4271963" y="4067175"/>
            <a:ext cx="3495675" cy="2552700"/>
            <a:chOff x="2691" y="2562"/>
            <a:chExt cx="2202" cy="1608"/>
          </a:xfrm>
        </p:grpSpPr>
        <p:pic>
          <p:nvPicPr>
            <p:cNvPr id="633876" name="Picture 2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91" y="2562"/>
              <a:ext cx="2202" cy="16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33877" name="Rectangle 21"/>
            <p:cNvSpPr>
              <a:spLocks noChangeArrowheads="1"/>
            </p:cNvSpPr>
            <p:nvPr/>
          </p:nvSpPr>
          <p:spPr bwMode="auto">
            <a:xfrm>
              <a:off x="2752" y="2928"/>
              <a:ext cx="20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915025" y="1543050"/>
            <a:ext cx="2689225" cy="1968500"/>
            <a:chOff x="5915025" y="1543050"/>
            <a:chExt cx="2689225" cy="1968500"/>
          </a:xfrm>
        </p:grpSpPr>
        <p:grpSp>
          <p:nvGrpSpPr>
            <p:cNvPr id="633860" name="Group 4"/>
            <p:cNvGrpSpPr>
              <a:grpSpLocks/>
            </p:cNvGrpSpPr>
            <p:nvPr/>
          </p:nvGrpSpPr>
          <p:grpSpPr bwMode="auto">
            <a:xfrm>
              <a:off x="5915025" y="1543050"/>
              <a:ext cx="2689225" cy="1968500"/>
              <a:chOff x="2926" y="1288"/>
              <a:chExt cx="1694" cy="1240"/>
            </a:xfrm>
          </p:grpSpPr>
          <p:grpSp>
            <p:nvGrpSpPr>
              <p:cNvPr id="633861" name="Group 5"/>
              <p:cNvGrpSpPr>
                <a:grpSpLocks/>
              </p:cNvGrpSpPr>
              <p:nvPr/>
            </p:nvGrpSpPr>
            <p:grpSpPr bwMode="auto">
              <a:xfrm>
                <a:off x="2926" y="1288"/>
                <a:ext cx="1694" cy="1072"/>
                <a:chOff x="166" y="2504"/>
                <a:chExt cx="1694" cy="1072"/>
              </a:xfrm>
            </p:grpSpPr>
            <p:sp>
              <p:nvSpPr>
                <p:cNvPr id="633862" name="Rectangle 6"/>
                <p:cNvSpPr>
                  <a:spLocks noChangeArrowheads="1"/>
                </p:cNvSpPr>
                <p:nvPr/>
              </p:nvSpPr>
              <p:spPr bwMode="auto">
                <a:xfrm>
                  <a:off x="712" y="2504"/>
                  <a:ext cx="600" cy="10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3863" name="Line 7"/>
                <p:cNvSpPr>
                  <a:spLocks noChangeShapeType="1"/>
                </p:cNvSpPr>
                <p:nvPr/>
              </p:nvSpPr>
              <p:spPr bwMode="auto">
                <a:xfrm>
                  <a:off x="448" y="2800"/>
                  <a:ext cx="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3864" name="Line 8"/>
                <p:cNvSpPr>
                  <a:spLocks noChangeShapeType="1"/>
                </p:cNvSpPr>
                <p:nvPr/>
              </p:nvSpPr>
              <p:spPr bwMode="auto">
                <a:xfrm>
                  <a:off x="456" y="3256"/>
                  <a:ext cx="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3865" name="Line 9"/>
                <p:cNvSpPr>
                  <a:spLocks noChangeShapeType="1"/>
                </p:cNvSpPr>
                <p:nvPr/>
              </p:nvSpPr>
              <p:spPr bwMode="auto">
                <a:xfrm>
                  <a:off x="1312" y="2664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3866" name="Line 10"/>
                <p:cNvSpPr>
                  <a:spLocks noChangeShapeType="1"/>
                </p:cNvSpPr>
                <p:nvPr/>
              </p:nvSpPr>
              <p:spPr bwMode="auto">
                <a:xfrm>
                  <a:off x="1312" y="2906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3867" name="Line 11"/>
                <p:cNvSpPr>
                  <a:spLocks noChangeShapeType="1"/>
                </p:cNvSpPr>
                <p:nvPr/>
              </p:nvSpPr>
              <p:spPr bwMode="auto">
                <a:xfrm>
                  <a:off x="1312" y="3149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3868" name="Line 12"/>
                <p:cNvSpPr>
                  <a:spLocks noChangeShapeType="1"/>
                </p:cNvSpPr>
                <p:nvPr/>
              </p:nvSpPr>
              <p:spPr bwMode="auto">
                <a:xfrm>
                  <a:off x="1312" y="3392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386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66" y="2636"/>
                  <a:ext cx="315" cy="7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A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0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A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1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  <p:sp>
              <p:nvSpPr>
                <p:cNvPr id="6338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34" y="2532"/>
                  <a:ext cx="326" cy="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0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1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2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3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  <p:sp>
              <p:nvSpPr>
                <p:cNvPr id="63387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73" y="2801"/>
                  <a:ext cx="660" cy="5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 u="none" baseline="0" dirty="0">
                      <a:solidFill>
                        <a:srgbClr val="000000"/>
                      </a:solidFill>
                      <a:latin typeface="Arial Unicode MS" pitchFamily="34" charset="-128"/>
                    </a:rPr>
                    <a:t>2-4 </a:t>
                  </a:r>
                </a:p>
                <a:p>
                  <a:pPr algn="ctr"/>
                  <a:r>
                    <a:rPr lang="en-US" sz="1800" u="none" baseline="0" dirty="0">
                      <a:solidFill>
                        <a:srgbClr val="000000"/>
                      </a:solidFill>
                      <a:latin typeface="Arial Unicode MS" pitchFamily="34" charset="-128"/>
                    </a:rPr>
                    <a:t>Decoder</a:t>
                  </a:r>
                </a:p>
                <a:p>
                  <a:pPr algn="ctr"/>
                  <a:endParaRPr lang="en-US" sz="1800" u="none" baseline="0" dirty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</p:grpSp>
          <p:sp>
            <p:nvSpPr>
              <p:cNvPr id="633872" name="Line 16"/>
              <p:cNvSpPr>
                <a:spLocks noChangeShapeType="1"/>
              </p:cNvSpPr>
              <p:nvPr/>
            </p:nvSpPr>
            <p:spPr bwMode="auto">
              <a:xfrm>
                <a:off x="3810" y="2382"/>
                <a:ext cx="0" cy="12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3873" name="Line 17"/>
              <p:cNvSpPr>
                <a:spLocks noChangeShapeType="1"/>
              </p:cNvSpPr>
              <p:nvPr/>
            </p:nvSpPr>
            <p:spPr bwMode="auto">
              <a:xfrm flipH="1">
                <a:off x="3072" y="2514"/>
                <a:ext cx="73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3874" name="Text Box 18"/>
              <p:cNvSpPr txBox="1">
                <a:spLocks noChangeArrowheads="1"/>
              </p:cNvSpPr>
              <p:nvPr/>
            </p:nvSpPr>
            <p:spPr bwMode="auto">
              <a:xfrm>
                <a:off x="2930" y="2278"/>
                <a:ext cx="33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u="none" baseline="0">
                    <a:solidFill>
                      <a:srgbClr val="3333CC"/>
                    </a:solidFill>
                    <a:latin typeface="Arial Unicode MS" pitchFamily="34" charset="-128"/>
                  </a:rPr>
                  <a:t>EN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6757848" y="1759124"/>
              <a:ext cx="3129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none" baseline="0" dirty="0">
                  <a:solidFill>
                    <a:srgbClr val="000000"/>
                  </a:solidFill>
                  <a:latin typeface="Arial"/>
                </a:rPr>
                <a:t>0</a:t>
              </a:r>
            </a:p>
            <a:p>
              <a:endParaRPr lang="en-US" sz="1800" u="none" baseline="0" dirty="0">
                <a:solidFill>
                  <a:srgbClr val="000000"/>
                </a:solidFill>
                <a:latin typeface="Arial"/>
              </a:endParaRPr>
            </a:p>
            <a:p>
              <a:endParaRPr lang="en-US" sz="1800" u="none" baseline="0" dirty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800" u="none" baseline="0" dirty="0">
                  <a:solidFill>
                    <a:srgbClr val="000000"/>
                  </a:solidFill>
                  <a:latin typeface="Arial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1476630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3625743" y="1217815"/>
            <a:ext cx="4337157" cy="3163685"/>
            <a:chOff x="3625743" y="1217815"/>
            <a:chExt cx="4337157" cy="3163685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71900" y="1219200"/>
              <a:ext cx="4191000" cy="316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8" name="Rectangle 47"/>
            <p:cNvSpPr/>
            <p:nvPr/>
          </p:nvSpPr>
          <p:spPr>
            <a:xfrm>
              <a:off x="3625743" y="1217815"/>
              <a:ext cx="47000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sz="16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EN</a:t>
              </a:r>
            </a:p>
          </p:txBody>
        </p:sp>
      </p:grpSp>
      <p:sp>
        <p:nvSpPr>
          <p:cNvPr id="63590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Decoder with Enable: circuit</a:t>
            </a:r>
          </a:p>
        </p:txBody>
      </p:sp>
      <p:sp>
        <p:nvSpPr>
          <p:cNvPr id="635906" name="Rectangle 2"/>
          <p:cNvSpPr>
            <a:spLocks noGrp="1" noChangeArrowheads="1"/>
          </p:cNvSpPr>
          <p:nvPr>
            <p:ph idx="1"/>
          </p:nvPr>
        </p:nvSpPr>
        <p:spPr>
          <a:xfrm>
            <a:off x="450850" y="4362450"/>
            <a:ext cx="8524875" cy="21463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 dirty="0">
                <a:latin typeface="Arial" pitchFamily="34" charset="0"/>
              </a:rPr>
              <a:t>If one considers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</a:rPr>
              <a:t>EN</a:t>
            </a:r>
            <a:r>
              <a:rPr lang="en-US" sz="2000" dirty="0">
                <a:latin typeface="Arial" pitchFamily="34" charset="0"/>
              </a:rPr>
              <a:t> an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</a:rPr>
              <a:t>input</a:t>
            </a:r>
            <a:r>
              <a:rPr lang="en-US" sz="2000" dirty="0">
                <a:latin typeface="Arial" pitchFamily="34" charset="0"/>
              </a:rPr>
              <a:t>, in that case the circuit can be viewed as distributing value of signal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</a:rPr>
              <a:t>EN(=IN)  </a:t>
            </a:r>
            <a:r>
              <a:rPr lang="en-US" sz="2000" dirty="0">
                <a:latin typeface="Arial" pitchFamily="34" charset="0"/>
              </a:rPr>
              <a:t>to 1 of 4 outputs: called a </a:t>
            </a:r>
            <a:r>
              <a:rPr lang="en-US" sz="2000" i="1" dirty="0" err="1">
                <a:solidFill>
                  <a:schemeClr val="accent2"/>
                </a:solidFill>
                <a:latin typeface="Arial" pitchFamily="34" charset="0"/>
              </a:rPr>
              <a:t>demultiplexer</a:t>
            </a:r>
            <a:r>
              <a:rPr lang="en-US" sz="2000" i="1" dirty="0">
                <a:solidFill>
                  <a:schemeClr val="accent2"/>
                </a:solidFill>
                <a:latin typeface="Arial" pitchFamily="34" charset="0"/>
              </a:rPr>
              <a:t>:</a:t>
            </a:r>
            <a:r>
              <a:rPr lang="en-US" sz="2400" i="1" dirty="0">
                <a:solidFill>
                  <a:schemeClr val="accent2"/>
                </a:solidFill>
                <a:latin typeface="Arial" pitchFamily="34" charset="0"/>
              </a:rPr>
              <a:t> </a:t>
            </a:r>
          </a:p>
          <a:p>
            <a:endParaRPr lang="en-US" sz="2400" dirty="0">
              <a:latin typeface="Arial" pitchFamily="34" charset="0"/>
            </a:endParaRPr>
          </a:p>
        </p:txBody>
      </p:sp>
      <p:grpSp>
        <p:nvGrpSpPr>
          <p:cNvPr id="635909" name="Group 5"/>
          <p:cNvGrpSpPr>
            <a:grpSpLocks/>
          </p:cNvGrpSpPr>
          <p:nvPr/>
        </p:nvGrpSpPr>
        <p:grpSpPr bwMode="auto">
          <a:xfrm>
            <a:off x="815975" y="1635125"/>
            <a:ext cx="2689225" cy="1968500"/>
            <a:chOff x="2926" y="1288"/>
            <a:chExt cx="1694" cy="1240"/>
          </a:xfrm>
        </p:grpSpPr>
        <p:grpSp>
          <p:nvGrpSpPr>
            <p:cNvPr id="635910" name="Group 6"/>
            <p:cNvGrpSpPr>
              <a:grpSpLocks/>
            </p:cNvGrpSpPr>
            <p:nvPr/>
          </p:nvGrpSpPr>
          <p:grpSpPr bwMode="auto">
            <a:xfrm>
              <a:off x="2926" y="1288"/>
              <a:ext cx="1694" cy="1072"/>
              <a:chOff x="166" y="2504"/>
              <a:chExt cx="1694" cy="1072"/>
            </a:xfrm>
          </p:grpSpPr>
          <p:sp>
            <p:nvSpPr>
              <p:cNvPr id="635911" name="Rectangle 7"/>
              <p:cNvSpPr>
                <a:spLocks noChangeArrowheads="1"/>
              </p:cNvSpPr>
              <p:nvPr/>
            </p:nvSpPr>
            <p:spPr bwMode="auto">
              <a:xfrm>
                <a:off x="712" y="2504"/>
                <a:ext cx="600" cy="107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912" name="Line 8"/>
              <p:cNvSpPr>
                <a:spLocks noChangeShapeType="1"/>
              </p:cNvSpPr>
              <p:nvPr/>
            </p:nvSpPr>
            <p:spPr bwMode="auto">
              <a:xfrm>
                <a:off x="448" y="2800"/>
                <a:ext cx="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913" name="Line 9"/>
              <p:cNvSpPr>
                <a:spLocks noChangeShapeType="1"/>
              </p:cNvSpPr>
              <p:nvPr/>
            </p:nvSpPr>
            <p:spPr bwMode="auto">
              <a:xfrm>
                <a:off x="456" y="3256"/>
                <a:ext cx="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914" name="Line 10"/>
              <p:cNvSpPr>
                <a:spLocks noChangeShapeType="1"/>
              </p:cNvSpPr>
              <p:nvPr/>
            </p:nvSpPr>
            <p:spPr bwMode="auto">
              <a:xfrm>
                <a:off x="1312" y="266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915" name="Line 11"/>
              <p:cNvSpPr>
                <a:spLocks noChangeShapeType="1"/>
              </p:cNvSpPr>
              <p:nvPr/>
            </p:nvSpPr>
            <p:spPr bwMode="auto">
              <a:xfrm>
                <a:off x="1312" y="2906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916" name="Line 12"/>
              <p:cNvSpPr>
                <a:spLocks noChangeShapeType="1"/>
              </p:cNvSpPr>
              <p:nvPr/>
            </p:nvSpPr>
            <p:spPr bwMode="auto">
              <a:xfrm>
                <a:off x="1312" y="3149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917" name="Line 13"/>
              <p:cNvSpPr>
                <a:spLocks noChangeShapeType="1"/>
              </p:cNvSpPr>
              <p:nvPr/>
            </p:nvSpPr>
            <p:spPr bwMode="auto">
              <a:xfrm>
                <a:off x="1312" y="3392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5918" name="Text Box 14"/>
              <p:cNvSpPr txBox="1">
                <a:spLocks noChangeArrowheads="1"/>
              </p:cNvSpPr>
              <p:nvPr/>
            </p:nvSpPr>
            <p:spPr bwMode="auto">
              <a:xfrm>
                <a:off x="166" y="2636"/>
                <a:ext cx="315" cy="7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A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0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A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35919" name="Text Box 15"/>
              <p:cNvSpPr txBox="1">
                <a:spLocks noChangeArrowheads="1"/>
              </p:cNvSpPr>
              <p:nvPr/>
            </p:nvSpPr>
            <p:spPr bwMode="auto">
              <a:xfrm>
                <a:off x="1534" y="2532"/>
                <a:ext cx="326" cy="9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0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2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3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35920" name="Text Box 16"/>
              <p:cNvSpPr txBox="1">
                <a:spLocks noChangeArrowheads="1"/>
              </p:cNvSpPr>
              <p:nvPr/>
            </p:nvSpPr>
            <p:spPr bwMode="auto">
              <a:xfrm>
                <a:off x="673" y="2801"/>
                <a:ext cx="660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2-4 </a:t>
                </a:r>
              </a:p>
              <a:p>
                <a:pPr algn="ctr"/>
                <a:r>
                  <a:rPr lang="en-US" sz="18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Decoder</a:t>
                </a:r>
              </a:p>
              <a:p>
                <a:pPr algn="ctr"/>
                <a:endParaRPr lang="en-US" sz="18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635921" name="Line 17"/>
            <p:cNvSpPr>
              <a:spLocks noChangeShapeType="1"/>
            </p:cNvSpPr>
            <p:nvPr/>
          </p:nvSpPr>
          <p:spPr bwMode="auto">
            <a:xfrm>
              <a:off x="3810" y="2382"/>
              <a:ext cx="0" cy="126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35922" name="Line 18"/>
            <p:cNvSpPr>
              <a:spLocks noChangeShapeType="1"/>
            </p:cNvSpPr>
            <p:nvPr/>
          </p:nvSpPr>
          <p:spPr bwMode="auto">
            <a:xfrm flipH="1">
              <a:off x="3072" y="2514"/>
              <a:ext cx="73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35923" name="Text Box 19"/>
            <p:cNvSpPr txBox="1">
              <a:spLocks noChangeArrowheads="1"/>
            </p:cNvSpPr>
            <p:nvPr/>
          </p:nvSpPr>
          <p:spPr bwMode="auto">
            <a:xfrm>
              <a:off x="2930" y="2278"/>
              <a:ext cx="3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EN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03575" y="5057587"/>
            <a:ext cx="2825750" cy="1854200"/>
            <a:chOff x="3203575" y="5003800"/>
            <a:chExt cx="2825750" cy="1854200"/>
          </a:xfrm>
        </p:grpSpPr>
        <p:grpSp>
          <p:nvGrpSpPr>
            <p:cNvPr id="635924" name="Group 20"/>
            <p:cNvGrpSpPr>
              <a:grpSpLocks/>
            </p:cNvGrpSpPr>
            <p:nvPr/>
          </p:nvGrpSpPr>
          <p:grpSpPr bwMode="auto">
            <a:xfrm>
              <a:off x="3203575" y="5003800"/>
              <a:ext cx="2825750" cy="1854200"/>
              <a:chOff x="1676" y="1754"/>
              <a:chExt cx="1780" cy="1168"/>
            </a:xfrm>
          </p:grpSpPr>
          <p:sp>
            <p:nvSpPr>
              <p:cNvPr id="635925" name="Text Box 21"/>
              <p:cNvSpPr txBox="1">
                <a:spLocks noChangeArrowheads="1"/>
              </p:cNvSpPr>
              <p:nvPr/>
            </p:nvSpPr>
            <p:spPr bwMode="auto">
              <a:xfrm>
                <a:off x="1676" y="2014"/>
                <a:ext cx="6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2000" b="1" u="none" baseline="0">
                    <a:solidFill>
                      <a:srgbClr val="3333CC"/>
                    </a:solidFill>
                    <a:latin typeface="Arial Unicode MS" pitchFamily="34" charset="-128"/>
                  </a:rPr>
                  <a:t>EN=IN</a:t>
                </a:r>
              </a:p>
            </p:txBody>
          </p:sp>
          <p:grpSp>
            <p:nvGrpSpPr>
              <p:cNvPr id="635926" name="Group 22"/>
              <p:cNvGrpSpPr>
                <a:grpSpLocks/>
              </p:cNvGrpSpPr>
              <p:nvPr/>
            </p:nvGrpSpPr>
            <p:grpSpPr bwMode="auto">
              <a:xfrm>
                <a:off x="2074" y="1754"/>
                <a:ext cx="1382" cy="1168"/>
                <a:chOff x="2074" y="1754"/>
                <a:chExt cx="1382" cy="1168"/>
              </a:xfrm>
            </p:grpSpPr>
            <p:sp>
              <p:nvSpPr>
                <p:cNvPr id="635927" name="Rectangle 23"/>
                <p:cNvSpPr>
                  <a:spLocks noChangeArrowheads="1"/>
                </p:cNvSpPr>
                <p:nvPr/>
              </p:nvSpPr>
              <p:spPr bwMode="auto">
                <a:xfrm>
                  <a:off x="2320" y="1816"/>
                  <a:ext cx="600" cy="86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5928" name="Line 24"/>
                <p:cNvSpPr>
                  <a:spLocks noChangeShapeType="1"/>
                </p:cNvSpPr>
                <p:nvPr/>
              </p:nvSpPr>
              <p:spPr bwMode="auto">
                <a:xfrm>
                  <a:off x="2074" y="2256"/>
                  <a:ext cx="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5929" name="Line 25"/>
                <p:cNvSpPr>
                  <a:spLocks noChangeShapeType="1"/>
                </p:cNvSpPr>
                <p:nvPr/>
              </p:nvSpPr>
              <p:spPr bwMode="auto">
                <a:xfrm>
                  <a:off x="2908" y="1886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5930" name="Line 26"/>
                <p:cNvSpPr>
                  <a:spLocks noChangeShapeType="1"/>
                </p:cNvSpPr>
                <p:nvPr/>
              </p:nvSpPr>
              <p:spPr bwMode="auto">
                <a:xfrm>
                  <a:off x="2908" y="2128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5931" name="Line 27"/>
                <p:cNvSpPr>
                  <a:spLocks noChangeShapeType="1"/>
                </p:cNvSpPr>
                <p:nvPr/>
              </p:nvSpPr>
              <p:spPr bwMode="auto">
                <a:xfrm>
                  <a:off x="2908" y="2371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5932" name="Line 28"/>
                <p:cNvSpPr>
                  <a:spLocks noChangeShapeType="1"/>
                </p:cNvSpPr>
                <p:nvPr/>
              </p:nvSpPr>
              <p:spPr bwMode="auto">
                <a:xfrm>
                  <a:off x="2908" y="2614"/>
                  <a:ext cx="2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593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58" y="2710"/>
                  <a:ext cx="90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sz="1600" b="1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A</a:t>
                  </a:r>
                  <a:r>
                    <a:rPr lang="en-US" sz="1600" b="1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1</a:t>
                  </a:r>
                  <a:r>
                    <a:rPr lang="en-US" sz="1600" b="1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   A</a:t>
                  </a:r>
                  <a:r>
                    <a:rPr lang="en-US" sz="1600" b="1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0</a:t>
                  </a:r>
                  <a:endParaRPr lang="en-US" sz="1600" b="1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  <p:sp>
              <p:nvSpPr>
                <p:cNvPr id="63593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30" y="1754"/>
                  <a:ext cx="326" cy="9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0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1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2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  <a:p>
                  <a:r>
                    <a:rPr lang="en-US" sz="24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</a:t>
                  </a:r>
                  <a:r>
                    <a:rPr lang="en-US" sz="2400" u="none">
                      <a:solidFill>
                        <a:srgbClr val="000000"/>
                      </a:solidFill>
                      <a:latin typeface="Arial Unicode MS" pitchFamily="34" charset="-128"/>
                    </a:rPr>
                    <a:t>3</a:t>
                  </a:r>
                  <a:endPara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  <p:sp>
              <p:nvSpPr>
                <p:cNvPr id="63593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13" y="2023"/>
                  <a:ext cx="572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800" u="none" baseline="0">
                      <a:solidFill>
                        <a:srgbClr val="000000"/>
                      </a:solidFill>
                      <a:latin typeface="Arial Unicode MS" pitchFamily="34" charset="-128"/>
                    </a:rPr>
                    <a:t>Demux</a:t>
                  </a:r>
                </a:p>
                <a:p>
                  <a:pPr algn="ctr"/>
                  <a:endParaRPr lang="en-US" sz="1800" u="none" baseline="0">
                    <a:solidFill>
                      <a:srgbClr val="000000"/>
                    </a:solidFill>
                    <a:latin typeface="Arial Unicode MS" pitchFamily="34" charset="-128"/>
                  </a:endParaRPr>
                </a:p>
              </p:txBody>
            </p:sp>
            <p:sp>
              <p:nvSpPr>
                <p:cNvPr id="635936" name="Line 32"/>
                <p:cNvSpPr>
                  <a:spLocks noChangeShapeType="1"/>
                </p:cNvSpPr>
                <p:nvPr/>
              </p:nvSpPr>
              <p:spPr bwMode="auto">
                <a:xfrm>
                  <a:off x="2724" y="2694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635937" name="Line 33"/>
                <p:cNvSpPr>
                  <a:spLocks noChangeShapeType="1"/>
                </p:cNvSpPr>
                <p:nvPr/>
              </p:nvSpPr>
              <p:spPr bwMode="auto">
                <a:xfrm>
                  <a:off x="2490" y="2682"/>
                  <a:ext cx="0" cy="9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2800" u="none" baseline="0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40" name="TextBox 39"/>
            <p:cNvSpPr txBox="1"/>
            <p:nvPr/>
          </p:nvSpPr>
          <p:spPr>
            <a:xfrm>
              <a:off x="4408715" y="6096000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none" baseline="0" dirty="0">
                  <a:solidFill>
                    <a:srgbClr val="000000"/>
                  </a:solidFill>
                  <a:latin typeface="Arial"/>
                </a:rPr>
                <a:t>1   0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63886" y="5094517"/>
              <a:ext cx="2696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none" baseline="0" dirty="0">
                  <a:solidFill>
                    <a:srgbClr val="000000"/>
                  </a:solidFill>
                  <a:latin typeface="Arial"/>
                </a:rPr>
                <a:t>0</a:t>
              </a:r>
            </a:p>
            <a:p>
              <a:endParaRPr lang="en-US" sz="1200" u="none" baseline="0" dirty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 dirty="0">
                  <a:solidFill>
                    <a:srgbClr val="000000"/>
                  </a:solidFill>
                  <a:latin typeface="Arial"/>
                </a:rPr>
                <a:t>1</a:t>
              </a:r>
            </a:p>
            <a:p>
              <a:endParaRPr lang="en-US" sz="1200" u="none" baseline="0" dirty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 dirty="0">
                  <a:solidFill>
                    <a:srgbClr val="000000"/>
                  </a:solidFill>
                  <a:latin typeface="Arial"/>
                </a:rPr>
                <a:t>2</a:t>
              </a:r>
            </a:p>
            <a:p>
              <a:endParaRPr lang="en-US" sz="1200" u="none" baseline="0" dirty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 dirty="0">
                  <a:solidFill>
                    <a:srgbClr val="000000"/>
                  </a:solidFill>
                  <a:latin typeface="Arial"/>
                </a:rPr>
                <a:t>3</a:t>
              </a: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5101" y="1477735"/>
            <a:ext cx="2755185" cy="284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3" name="Group 52"/>
          <p:cNvGrpSpPr/>
          <p:nvPr/>
        </p:nvGrpSpPr>
        <p:grpSpPr>
          <a:xfrm>
            <a:off x="6667500" y="1238250"/>
            <a:ext cx="2487165" cy="3041650"/>
            <a:chOff x="6667500" y="1238250"/>
            <a:chExt cx="2487165" cy="3041650"/>
          </a:xfrm>
        </p:grpSpPr>
        <p:sp>
          <p:nvSpPr>
            <p:cNvPr id="635940" name="Line 36"/>
            <p:cNvSpPr>
              <a:spLocks noChangeShapeType="1"/>
            </p:cNvSpPr>
            <p:nvPr/>
          </p:nvSpPr>
          <p:spPr bwMode="auto">
            <a:xfrm flipH="1">
              <a:off x="7531100" y="1612900"/>
              <a:ext cx="368300" cy="40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7756525" y="1238250"/>
              <a:ext cx="1398140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 dirty="0">
                  <a:solidFill>
                    <a:srgbClr val="0000FF"/>
                  </a:solidFill>
                  <a:latin typeface="Arial Unicode MS" pitchFamily="34" charset="-128"/>
                </a:rPr>
                <a:t>Extra set</a:t>
              </a:r>
            </a:p>
            <a:p>
              <a:r>
                <a:rPr lang="en-US" sz="2400" u="none" baseline="0" dirty="0">
                  <a:solidFill>
                    <a:srgbClr val="0000FF"/>
                  </a:solidFill>
                  <a:latin typeface="Arial Unicode MS" pitchFamily="34" charset="-128"/>
                </a:rPr>
                <a:t>of ands</a:t>
              </a:r>
            </a:p>
          </p:txBody>
        </p:sp>
        <p:sp>
          <p:nvSpPr>
            <p:cNvPr id="52" name="Rectangle 34"/>
            <p:cNvSpPr>
              <a:spLocks noChangeArrowheads="1"/>
            </p:cNvSpPr>
            <p:nvPr/>
          </p:nvSpPr>
          <p:spPr bwMode="auto">
            <a:xfrm>
              <a:off x="6667500" y="1638300"/>
              <a:ext cx="939800" cy="2641600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18658" y="1458686"/>
            <a:ext cx="4256314" cy="2906485"/>
            <a:chOff x="2318658" y="1458686"/>
            <a:chExt cx="4256314" cy="2906485"/>
          </a:xfrm>
        </p:grpSpPr>
        <p:grpSp>
          <p:nvGrpSpPr>
            <p:cNvPr id="54" name="Group 53"/>
            <p:cNvGrpSpPr/>
            <p:nvPr/>
          </p:nvGrpSpPr>
          <p:grpSpPr>
            <a:xfrm>
              <a:off x="2318658" y="3473853"/>
              <a:ext cx="1890261" cy="554389"/>
              <a:chOff x="2471057" y="3537857"/>
              <a:chExt cx="1890261" cy="554389"/>
            </a:xfrm>
          </p:grpSpPr>
          <p:cxnSp>
            <p:nvCxnSpPr>
              <p:cNvPr id="55" name="Straight Arrow Connector 54"/>
              <p:cNvCxnSpPr/>
              <p:nvPr/>
            </p:nvCxnSpPr>
            <p:spPr bwMode="auto">
              <a:xfrm flipV="1">
                <a:off x="3853543" y="3537857"/>
                <a:ext cx="478971" cy="26125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56" name="TextBox 55"/>
              <p:cNvSpPr txBox="1"/>
              <p:nvPr/>
            </p:nvSpPr>
            <p:spPr>
              <a:xfrm>
                <a:off x="2471057" y="3722914"/>
                <a:ext cx="189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none" baseline="0" dirty="0">
                    <a:solidFill>
                      <a:srgbClr val="000000"/>
                    </a:solidFill>
                    <a:latin typeface="Arial"/>
                  </a:rPr>
                  <a:t>Regular decoder</a:t>
                </a:r>
              </a:p>
            </p:txBody>
          </p:sp>
        </p:grpSp>
        <p:sp>
          <p:nvSpPr>
            <p:cNvPr id="57" name="Rectangle 56"/>
            <p:cNvSpPr/>
            <p:nvPr/>
          </p:nvSpPr>
          <p:spPr bwMode="auto">
            <a:xfrm>
              <a:off x="4321630" y="1458686"/>
              <a:ext cx="2253342" cy="2906485"/>
            </a:xfrm>
            <a:prstGeom prst="rect">
              <a:avLst/>
            </a:prstGeom>
            <a:noFill/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637208" y="1898461"/>
            <a:ext cx="312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baseline="0" dirty="0">
                <a:solidFill>
                  <a:srgbClr val="000000"/>
                </a:solidFill>
                <a:latin typeface="Arial"/>
              </a:rPr>
              <a:t>0</a:t>
            </a:r>
          </a:p>
          <a:p>
            <a:endParaRPr lang="en-US" sz="1800" u="none" baseline="0" dirty="0">
              <a:solidFill>
                <a:srgbClr val="000000"/>
              </a:solidFill>
              <a:latin typeface="Arial"/>
            </a:endParaRPr>
          </a:p>
          <a:p>
            <a:endParaRPr lang="en-US" sz="1800" u="none" baseline="0" dirty="0">
              <a:solidFill>
                <a:srgbClr val="000000"/>
              </a:solidFill>
              <a:latin typeface="Arial"/>
            </a:endParaRPr>
          </a:p>
          <a:p>
            <a:r>
              <a:rPr lang="en-US" sz="1800" u="none" baseline="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66038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5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Sprinkler System</a:t>
            </a:r>
          </a:p>
        </p:txBody>
      </p:sp>
      <p:sp>
        <p:nvSpPr>
          <p:cNvPr id="65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01750"/>
            <a:ext cx="4953000" cy="5027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Design the sprinkler valve controller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pitchFamily="34" charset="0"/>
              </a:rPr>
              <a:t>Description: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</a:rPr>
              <a:t>The system has 8 different zones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</a:rPr>
              <a:t>Only one value is on at one time (to maintain the pressure)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itchFamily="34" charset="0"/>
              </a:rPr>
              <a:t>A microcontroller is used to control the valves: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pitchFamily="34" charset="0"/>
              </a:rPr>
              <a:t> </a:t>
            </a:r>
            <a:r>
              <a:rPr lang="en-US" sz="2000" dirty="0">
                <a:latin typeface="Arial" pitchFamily="34" charset="0"/>
              </a:rPr>
              <a:t>However the processor has only 4 outputs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pitchFamily="34" charset="0"/>
              </a:rPr>
              <a:t>Lets program the microcontroller to indicate which of the 8 valves should be opened, using a binary representation.</a:t>
            </a:r>
          </a:p>
        </p:txBody>
      </p:sp>
      <p:pic>
        <p:nvPicPr>
          <p:cNvPr id="650245" name="Picture 5" descr="lawn_sprinklers_426_x_28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7275" y="1247775"/>
            <a:ext cx="4057650" cy="2686050"/>
          </a:xfrm>
          <a:prstGeom prst="rect">
            <a:avLst/>
          </a:prstGeom>
          <a:noFill/>
        </p:spPr>
      </p:pic>
      <p:pic>
        <p:nvPicPr>
          <p:cNvPr id="650247" name="Picture 7" descr="sprinkler-head-48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4200" y="4233863"/>
            <a:ext cx="2967038" cy="1971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2959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5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5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5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5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5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5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5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Sprinkler System</a:t>
            </a:r>
          </a:p>
        </p:txBody>
      </p:sp>
      <p:sp>
        <p:nvSpPr>
          <p:cNvPr id="65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We can use a 3-to-8 decoder with enable input controlled by the microprocessor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1974850" y="2903538"/>
            <a:ext cx="1797050" cy="2747962"/>
            <a:chOff x="1974850" y="2903538"/>
            <a:chExt cx="1797050" cy="2747962"/>
          </a:xfrm>
        </p:grpSpPr>
        <p:sp>
          <p:nvSpPr>
            <p:cNvPr id="652296" name="Line 8"/>
            <p:cNvSpPr>
              <a:spLocks noChangeShapeType="1"/>
            </p:cNvSpPr>
            <p:nvPr/>
          </p:nvSpPr>
          <p:spPr bwMode="auto">
            <a:xfrm>
              <a:off x="2025650" y="3327400"/>
              <a:ext cx="1244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2297" name="Line 9"/>
            <p:cNvSpPr>
              <a:spLocks noChangeShapeType="1"/>
            </p:cNvSpPr>
            <p:nvPr/>
          </p:nvSpPr>
          <p:spPr bwMode="auto">
            <a:xfrm>
              <a:off x="1990725" y="3797300"/>
              <a:ext cx="13081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2298" name="Text Box 10"/>
            <p:cNvSpPr txBox="1">
              <a:spLocks noChangeArrowheads="1"/>
            </p:cNvSpPr>
            <p:nvPr/>
          </p:nvSpPr>
          <p:spPr bwMode="auto">
            <a:xfrm>
              <a:off x="2670175" y="2903538"/>
              <a:ext cx="420688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1800" u="none" dirty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endParaRPr lang="en-US" sz="1800" u="none" baseline="0" dirty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800" u="none" baseline="0" dirty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8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1800" u="none" dirty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endParaRPr lang="en-US" sz="1800" u="none" baseline="0" dirty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br>
                <a:rPr lang="en-US" sz="1800" u="none" baseline="0" dirty="0">
                  <a:solidFill>
                    <a:srgbClr val="000000"/>
                  </a:solidFill>
                  <a:latin typeface="Arial Unicode MS" pitchFamily="34" charset="-128"/>
                </a:rPr>
              </a:br>
              <a:r>
                <a:rPr lang="en-US" sz="18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  <a:r>
                <a:rPr lang="en-US" sz="1800" u="none" dirty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endParaRPr lang="en-US" sz="1800" u="none" baseline="0" dirty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52302" name="Line 14"/>
            <p:cNvSpPr>
              <a:spLocks noChangeShapeType="1"/>
            </p:cNvSpPr>
            <p:nvPr/>
          </p:nvSpPr>
          <p:spPr bwMode="auto">
            <a:xfrm>
              <a:off x="1974850" y="4283075"/>
              <a:ext cx="1295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2307" name="Line 19"/>
            <p:cNvSpPr>
              <a:spLocks noChangeShapeType="1"/>
            </p:cNvSpPr>
            <p:nvPr/>
          </p:nvSpPr>
          <p:spPr bwMode="auto">
            <a:xfrm flipH="1">
              <a:off x="2908300" y="5638800"/>
              <a:ext cx="86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2308" name="Line 20"/>
            <p:cNvSpPr>
              <a:spLocks noChangeShapeType="1"/>
            </p:cNvSpPr>
            <p:nvPr/>
          </p:nvSpPr>
          <p:spPr bwMode="auto">
            <a:xfrm flipV="1">
              <a:off x="2895600" y="4749800"/>
              <a:ext cx="0" cy="901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2309" name="Line 21"/>
            <p:cNvSpPr>
              <a:spLocks noChangeShapeType="1"/>
            </p:cNvSpPr>
            <p:nvPr/>
          </p:nvSpPr>
          <p:spPr bwMode="auto">
            <a:xfrm flipH="1">
              <a:off x="1993900" y="4762500"/>
              <a:ext cx="901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203701" y="2613025"/>
            <a:ext cx="4289731" cy="2508250"/>
            <a:chOff x="4203701" y="2613025"/>
            <a:chExt cx="4289731" cy="2508250"/>
          </a:xfrm>
        </p:grpSpPr>
        <p:sp>
          <p:nvSpPr>
            <p:cNvPr id="652304" name="Line 16"/>
            <p:cNvSpPr>
              <a:spLocks noChangeShapeType="1"/>
            </p:cNvSpPr>
            <p:nvPr/>
          </p:nvSpPr>
          <p:spPr bwMode="auto">
            <a:xfrm>
              <a:off x="4241801" y="3187700"/>
              <a:ext cx="8255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2305" name="Line 17"/>
            <p:cNvSpPr>
              <a:spLocks noChangeShapeType="1"/>
            </p:cNvSpPr>
            <p:nvPr/>
          </p:nvSpPr>
          <p:spPr bwMode="auto">
            <a:xfrm>
              <a:off x="4229101" y="3467100"/>
              <a:ext cx="1409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pic>
          <p:nvPicPr>
            <p:cNvPr id="652315" name="Picture 2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945063" y="2613025"/>
              <a:ext cx="447675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52316" name="Picture 2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54663" y="2867025"/>
              <a:ext cx="447675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2317" name="Line 29"/>
            <p:cNvSpPr>
              <a:spLocks noChangeShapeType="1"/>
            </p:cNvSpPr>
            <p:nvPr/>
          </p:nvSpPr>
          <p:spPr bwMode="auto">
            <a:xfrm flipV="1">
              <a:off x="5092701" y="31242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2318" name="Line 30"/>
            <p:cNvSpPr>
              <a:spLocks noChangeShapeType="1"/>
            </p:cNvSpPr>
            <p:nvPr/>
          </p:nvSpPr>
          <p:spPr bwMode="auto">
            <a:xfrm flipV="1">
              <a:off x="5664201" y="3378200"/>
              <a:ext cx="0" cy="10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pic>
          <p:nvPicPr>
            <p:cNvPr id="652319" name="Picture 3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13463" y="3209925"/>
              <a:ext cx="447675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2320" name="Line 32"/>
            <p:cNvSpPr>
              <a:spLocks noChangeShapeType="1"/>
            </p:cNvSpPr>
            <p:nvPr/>
          </p:nvSpPr>
          <p:spPr bwMode="auto">
            <a:xfrm>
              <a:off x="4203701" y="3657600"/>
              <a:ext cx="1905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2321" name="Line 33"/>
            <p:cNvSpPr>
              <a:spLocks noChangeShapeType="1"/>
            </p:cNvSpPr>
            <p:nvPr/>
          </p:nvSpPr>
          <p:spPr bwMode="auto">
            <a:xfrm>
              <a:off x="4229101" y="3886200"/>
              <a:ext cx="264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pic>
          <p:nvPicPr>
            <p:cNvPr id="652322" name="Picture 3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62763" y="3489325"/>
              <a:ext cx="447675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2323" name="Line 35"/>
            <p:cNvSpPr>
              <a:spLocks noChangeShapeType="1"/>
            </p:cNvSpPr>
            <p:nvPr/>
          </p:nvSpPr>
          <p:spPr bwMode="auto">
            <a:xfrm flipV="1">
              <a:off x="4241801" y="4974771"/>
              <a:ext cx="3791856" cy="36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pic>
          <p:nvPicPr>
            <p:cNvPr id="652324" name="Picture 3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45757" y="4606925"/>
              <a:ext cx="447675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52327" name="Text Box 39"/>
          <p:cNvSpPr txBox="1">
            <a:spLocks noChangeArrowheads="1"/>
          </p:cNvSpPr>
          <p:nvPr/>
        </p:nvSpPr>
        <p:spPr bwMode="auto">
          <a:xfrm>
            <a:off x="2667453" y="6003244"/>
            <a:ext cx="420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 pitchFamily="34" charset="0"/>
              </a:rPr>
              <a:t>When EN=0, all valves are off</a:t>
            </a:r>
          </a:p>
        </p:txBody>
      </p:sp>
      <p:grpSp>
        <p:nvGrpSpPr>
          <p:cNvPr id="42" name="Group 40"/>
          <p:cNvGrpSpPr>
            <a:grpSpLocks/>
          </p:cNvGrpSpPr>
          <p:nvPr/>
        </p:nvGrpSpPr>
        <p:grpSpPr bwMode="auto">
          <a:xfrm>
            <a:off x="279400" y="3032125"/>
            <a:ext cx="2057400" cy="1870075"/>
            <a:chOff x="176" y="1910"/>
            <a:chExt cx="1296" cy="1178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176" y="2024"/>
              <a:ext cx="1080" cy="10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222" y="2209"/>
              <a:ext cx="90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u="none" baseline="0" dirty="0">
                  <a:solidFill>
                    <a:srgbClr val="000000"/>
                  </a:solidFill>
                  <a:latin typeface="Arial" pitchFamily="34" charset="0"/>
                </a:rPr>
                <a:t>Micro-</a:t>
              </a:r>
            </a:p>
            <a:p>
              <a:pPr algn="ctr"/>
              <a:r>
                <a:rPr lang="en-US" sz="2400" u="none" baseline="0" dirty="0">
                  <a:solidFill>
                    <a:srgbClr val="000000"/>
                  </a:solidFill>
                  <a:latin typeface="Arial" pitchFamily="34" charset="0"/>
                </a:rPr>
                <a:t>controller</a:t>
              </a:r>
            </a:p>
          </p:txBody>
        </p:sp>
        <p:sp>
          <p:nvSpPr>
            <p:cNvPr id="45" name="Text Box 37"/>
            <p:cNvSpPr txBox="1">
              <a:spLocks noChangeArrowheads="1"/>
            </p:cNvSpPr>
            <p:nvPr/>
          </p:nvSpPr>
          <p:spPr bwMode="auto">
            <a:xfrm>
              <a:off x="1278" y="1910"/>
              <a:ext cx="194" cy="1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  <a:p>
              <a:endParaRPr lang="en-US" sz="1600" b="1" u="none" baseline="0">
                <a:solidFill>
                  <a:srgbClr val="000000"/>
                </a:solidFill>
                <a:latin typeface="Arial" pitchFamily="34" charset="0"/>
              </a:endParaRPr>
            </a:p>
            <a:p>
              <a:r>
                <a:rPr lang="en-US" sz="1600" b="1" u="none" baseline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  <a:p>
              <a:endParaRPr lang="en-US" sz="1600" b="1" u="none" baseline="0">
                <a:solidFill>
                  <a:srgbClr val="000000"/>
                </a:solidFill>
                <a:latin typeface="Arial" pitchFamily="34" charset="0"/>
              </a:endParaRPr>
            </a:p>
            <a:p>
              <a:r>
                <a:rPr lang="en-US" sz="1600" b="1" u="none" baseline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  <a:p>
              <a:endParaRPr lang="en-US" sz="1600" b="1" u="none" baseline="0">
                <a:solidFill>
                  <a:srgbClr val="000000"/>
                </a:solidFill>
                <a:latin typeface="Arial" pitchFamily="34" charset="0"/>
              </a:endParaRPr>
            </a:p>
            <a:p>
              <a:r>
                <a:rPr lang="en-US" sz="1600" b="1" u="none" baseline="0">
                  <a:solidFill>
                    <a:srgbClr val="000000"/>
                  </a:solidFill>
                  <a:latin typeface="Arial" pitchFamily="34" charset="0"/>
                </a:rPr>
                <a:t>d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656489" y="2373086"/>
            <a:ext cx="3120582" cy="3217695"/>
            <a:chOff x="5656489" y="2373086"/>
            <a:chExt cx="3120582" cy="3217695"/>
          </a:xfrm>
        </p:grpSpPr>
        <p:sp>
          <p:nvSpPr>
            <p:cNvPr id="652311" name="Text Box 23"/>
            <p:cNvSpPr txBox="1">
              <a:spLocks noChangeArrowheads="1"/>
            </p:cNvSpPr>
            <p:nvPr/>
          </p:nvSpPr>
          <p:spPr bwMode="auto">
            <a:xfrm>
              <a:off x="5656489" y="2373086"/>
              <a:ext cx="21367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r>
                <a:rPr lang="en-US" sz="2000" u="none" dirty="0">
                  <a:solidFill>
                    <a:srgbClr val="000000"/>
                  </a:solidFill>
                  <a:latin typeface="Arial" pitchFamily="34" charset="0"/>
                </a:rPr>
                <a:t>0</a:t>
              </a:r>
              <a:r>
                <a:rPr lang="en-US" sz="2000" u="none" baseline="0" dirty="0">
                  <a:solidFill>
                    <a:srgbClr val="000000"/>
                  </a:solidFill>
                  <a:latin typeface="Arial" pitchFamily="34" charset="0"/>
                </a:rPr>
                <a:t>=A2’A1’A0’.EN</a:t>
              </a:r>
            </a:p>
          </p:txBody>
        </p:sp>
        <p:sp>
          <p:nvSpPr>
            <p:cNvPr id="652312" name="Text Box 24"/>
            <p:cNvSpPr txBox="1">
              <a:spLocks noChangeArrowheads="1"/>
            </p:cNvSpPr>
            <p:nvPr/>
          </p:nvSpPr>
          <p:spPr bwMode="auto">
            <a:xfrm>
              <a:off x="6226175" y="2741386"/>
              <a:ext cx="20796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r>
                <a:rPr lang="en-US" sz="2000" u="none" dirty="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r>
                <a:rPr lang="en-US" sz="2000" u="none" baseline="0" dirty="0">
                  <a:solidFill>
                    <a:srgbClr val="000000"/>
                  </a:solidFill>
                  <a:latin typeface="Arial" pitchFamily="34" charset="0"/>
                </a:rPr>
                <a:t>=A2’A1’A0.EN</a:t>
              </a:r>
            </a:p>
          </p:txBody>
        </p:sp>
        <p:sp>
          <p:nvSpPr>
            <p:cNvPr id="48" name="Text Box 24"/>
            <p:cNvSpPr txBox="1">
              <a:spLocks noChangeArrowheads="1"/>
            </p:cNvSpPr>
            <p:nvPr/>
          </p:nvSpPr>
          <p:spPr bwMode="auto">
            <a:xfrm>
              <a:off x="6792232" y="5190671"/>
              <a:ext cx="198483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 dirty="0">
                  <a:solidFill>
                    <a:srgbClr val="000000"/>
                  </a:solidFill>
                  <a:latin typeface="Arial" pitchFamily="34" charset="0"/>
                </a:rPr>
                <a:t>D</a:t>
              </a:r>
              <a:r>
                <a:rPr lang="en-US" sz="2000" u="none" dirty="0">
                  <a:solidFill>
                    <a:srgbClr val="000000"/>
                  </a:solidFill>
                  <a:latin typeface="Arial" pitchFamily="34" charset="0"/>
                </a:rPr>
                <a:t>7</a:t>
              </a:r>
              <a:r>
                <a:rPr lang="en-US" sz="2000" u="none" baseline="0" dirty="0">
                  <a:solidFill>
                    <a:srgbClr val="000000"/>
                  </a:solidFill>
                  <a:latin typeface="Arial" pitchFamily="34" charset="0"/>
                </a:rPr>
                <a:t>=A2A1A0.EN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255963" y="3022600"/>
            <a:ext cx="1000126" cy="2603500"/>
            <a:chOff x="3255963" y="3022600"/>
            <a:chExt cx="1000126" cy="2603500"/>
          </a:xfrm>
        </p:grpSpPr>
        <p:sp>
          <p:nvSpPr>
            <p:cNvPr id="652306" name="Line 18"/>
            <p:cNvSpPr>
              <a:spLocks noChangeShapeType="1"/>
            </p:cNvSpPr>
            <p:nvPr/>
          </p:nvSpPr>
          <p:spPr bwMode="auto">
            <a:xfrm>
              <a:off x="3759200" y="5270500"/>
              <a:ext cx="0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51" name="Text Box 38"/>
            <p:cNvSpPr txBox="1">
              <a:spLocks noChangeArrowheads="1"/>
            </p:cNvSpPr>
            <p:nvPr/>
          </p:nvSpPr>
          <p:spPr bwMode="auto">
            <a:xfrm>
              <a:off x="3743325" y="5243513"/>
              <a:ext cx="501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 dirty="0">
                  <a:solidFill>
                    <a:srgbClr val="000000"/>
                  </a:solidFill>
                  <a:latin typeface="Arial" pitchFamily="34" charset="0"/>
                </a:rPr>
                <a:t>EN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55963" y="3022600"/>
              <a:ext cx="1000126" cy="2235200"/>
              <a:chOff x="3255963" y="3022600"/>
              <a:chExt cx="1000126" cy="2235200"/>
            </a:xfrm>
          </p:grpSpPr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3270251" y="3022600"/>
                <a:ext cx="952500" cy="22352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Text Box 11"/>
              <p:cNvSpPr txBox="1">
                <a:spLocks noChangeArrowheads="1"/>
              </p:cNvSpPr>
              <p:nvPr/>
            </p:nvSpPr>
            <p:spPr bwMode="auto">
              <a:xfrm>
                <a:off x="3879851" y="3051175"/>
                <a:ext cx="376238" cy="2006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1400" b="1" u="none">
                    <a:solidFill>
                      <a:srgbClr val="000000"/>
                    </a:solidFill>
                    <a:latin typeface="Arial Unicode MS" pitchFamily="34" charset="-128"/>
                  </a:rPr>
                  <a:t>0</a:t>
                </a:r>
                <a:endParaRPr lang="en-US" sz="14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1400" b="1" u="none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  <a:endParaRPr lang="en-US" sz="14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1400" b="1" u="none">
                    <a:solidFill>
                      <a:srgbClr val="000000"/>
                    </a:solidFill>
                    <a:latin typeface="Arial Unicode MS" pitchFamily="34" charset="-128"/>
                  </a:rPr>
                  <a:t>2</a:t>
                </a:r>
                <a:endParaRPr lang="en-US" sz="14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1400" b="1" u="none">
                    <a:solidFill>
                      <a:srgbClr val="000000"/>
                    </a:solidFill>
                    <a:latin typeface="Arial Unicode MS" pitchFamily="34" charset="-128"/>
                  </a:rPr>
                  <a:t>3</a:t>
                </a:r>
                <a:endParaRPr lang="en-US" sz="14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14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14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14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endParaRPr lang="en-US" sz="14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1400" b="1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D</a:t>
                </a:r>
                <a:r>
                  <a:rPr lang="en-US" sz="1400" b="1" u="none">
                    <a:solidFill>
                      <a:srgbClr val="000000"/>
                    </a:solidFill>
                    <a:latin typeface="Arial Unicode MS" pitchFamily="34" charset="-128"/>
                  </a:rPr>
                  <a:t>7</a:t>
                </a:r>
                <a:endParaRPr lang="en-US" sz="14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5" name="Text Box 12"/>
              <p:cNvSpPr txBox="1">
                <a:spLocks noChangeArrowheads="1"/>
              </p:cNvSpPr>
              <p:nvPr/>
            </p:nvSpPr>
            <p:spPr bwMode="auto">
              <a:xfrm>
                <a:off x="3255963" y="4331618"/>
                <a:ext cx="950913" cy="825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3-8 </a:t>
                </a:r>
              </a:p>
              <a:p>
                <a:pPr algn="ctr"/>
                <a:r>
                  <a:rPr lang="en-US" sz="1600" b="1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Decoder</a:t>
                </a:r>
              </a:p>
              <a:p>
                <a:pPr algn="ctr"/>
                <a:endParaRPr lang="en-US" sz="1600" b="1" u="none" baseline="0" dirty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65714" y="3091544"/>
                <a:ext cx="31290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u="none" baseline="0" dirty="0">
                    <a:solidFill>
                      <a:srgbClr val="000000"/>
                    </a:solidFill>
                    <a:latin typeface="Arial"/>
                  </a:rPr>
                  <a:t>0</a:t>
                </a:r>
              </a:p>
              <a:p>
                <a:r>
                  <a:rPr lang="en-US" sz="1800" u="none" baseline="0" dirty="0">
                    <a:solidFill>
                      <a:srgbClr val="000000"/>
                    </a:solidFill>
                    <a:latin typeface="Arial"/>
                  </a:rPr>
                  <a:t> </a:t>
                </a:r>
              </a:p>
              <a:p>
                <a:r>
                  <a:rPr lang="en-US" sz="1800" u="none" baseline="0" dirty="0">
                    <a:solidFill>
                      <a:srgbClr val="000000"/>
                    </a:solidFill>
                    <a:latin typeface="Arial"/>
                  </a:rPr>
                  <a:t>1</a:t>
                </a:r>
              </a:p>
              <a:p>
                <a:endParaRPr lang="en-US" sz="1800" u="none" baseline="0" dirty="0">
                  <a:solidFill>
                    <a:srgbClr val="000000"/>
                  </a:solidFill>
                  <a:latin typeface="Arial"/>
                </a:endParaRPr>
              </a:p>
              <a:p>
                <a:r>
                  <a:rPr lang="en-US" sz="1800" u="none" baseline="0" dirty="0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8792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3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Combinational Logic Implementation</a:t>
            </a:r>
            <a:br>
              <a:rPr lang="en-US" sz="2800"/>
            </a:br>
            <a:r>
              <a:rPr lang="en-US" sz="2800"/>
              <a:t>- Decoder and OR Gates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Implement </a:t>
            </a:r>
            <a:r>
              <a:rPr lang="en-US" i="1">
                <a:latin typeface="Arial" pitchFamily="34" charset="0"/>
              </a:rPr>
              <a:t>m</a:t>
            </a:r>
            <a:r>
              <a:rPr lang="en-US">
                <a:latin typeface="Arial" pitchFamily="34" charset="0"/>
              </a:rPr>
              <a:t> functions of </a:t>
            </a:r>
            <a:r>
              <a:rPr lang="en-US" i="1">
                <a:latin typeface="Arial" pitchFamily="34" charset="0"/>
              </a:rPr>
              <a:t>n </a:t>
            </a:r>
            <a:r>
              <a:rPr lang="en-US">
                <a:latin typeface="Arial" pitchFamily="34" charset="0"/>
              </a:rPr>
              <a:t>variables with:</a:t>
            </a:r>
          </a:p>
          <a:p>
            <a:pPr lvl="1"/>
            <a:r>
              <a:rPr lang="en-US">
                <a:solidFill>
                  <a:schemeClr val="accent2"/>
                </a:solidFill>
                <a:latin typeface="Arial" pitchFamily="34" charset="0"/>
              </a:rPr>
              <a:t>Sum-of-minterms expressions</a:t>
            </a:r>
          </a:p>
          <a:p>
            <a:pPr lvl="1"/>
            <a:r>
              <a:rPr lang="en-US">
                <a:latin typeface="Arial" pitchFamily="34" charset="0"/>
              </a:rPr>
              <a:t>One </a:t>
            </a:r>
            <a:r>
              <a:rPr lang="en-US" i="1">
                <a:latin typeface="Arial" pitchFamily="34" charset="0"/>
              </a:rPr>
              <a:t>n</a:t>
            </a:r>
            <a:r>
              <a:rPr lang="en-US">
                <a:latin typeface="Arial" pitchFamily="34" charset="0"/>
              </a:rPr>
              <a:t>-to-2</a:t>
            </a:r>
            <a:r>
              <a:rPr lang="en-US" sz="3200" i="1" baseline="30000">
                <a:latin typeface="Arial" pitchFamily="34" charset="0"/>
              </a:rPr>
              <a:t>n</a:t>
            </a:r>
            <a:r>
              <a:rPr lang="en-US">
                <a:latin typeface="Arial" pitchFamily="34" charset="0"/>
              </a:rPr>
              <a:t>-line decoder</a:t>
            </a:r>
          </a:p>
          <a:p>
            <a:pPr lvl="1"/>
            <a:r>
              <a:rPr lang="en-US" i="1">
                <a:latin typeface="Arial" pitchFamily="34" charset="0"/>
              </a:rPr>
              <a:t>m</a:t>
            </a:r>
            <a:r>
              <a:rPr lang="en-US" b="0" i="1">
                <a:latin typeface="Arial" pitchFamily="34" charset="0"/>
              </a:rPr>
              <a:t> </a:t>
            </a:r>
            <a:r>
              <a:rPr lang="en-US">
                <a:latin typeface="Arial" pitchFamily="34" charset="0"/>
              </a:rPr>
              <a:t>OR gates, one for each output</a:t>
            </a:r>
          </a:p>
        </p:txBody>
      </p:sp>
    </p:spTree>
    <p:extLst>
      <p:ext uri="{BB962C8B-B14F-4D97-AF65-F5344CB8AC3E}">
        <p14:creationId xmlns:p14="http://schemas.microsoft.com/office/powerpoint/2010/main" val="217308679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0"/>
            <a:ext cx="7772400" cy="52562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Design and implement a majority function F(ABC) using a 3-to-8 decoder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Truth table:</a:t>
            </a:r>
          </a:p>
          <a:p>
            <a:pPr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latin typeface="Arial" pitchFamily="34" charset="0"/>
              </a:rPr>
              <a:t>Minterms</a:t>
            </a:r>
            <a:r>
              <a:rPr lang="en-US" dirty="0">
                <a:latin typeface="Arial" pitchFamily="34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F=</a:t>
            </a:r>
            <a:r>
              <a:rPr lang="en-US" dirty="0">
                <a:latin typeface="Arial" pitchFamily="34" charset="0"/>
                <a:sym typeface="Symbol" pitchFamily="18" charset="2"/>
              </a:rPr>
              <a:t></a:t>
            </a:r>
            <a:r>
              <a:rPr lang="en-US" dirty="0">
                <a:latin typeface="Arial" pitchFamily="34" charset="0"/>
              </a:rPr>
              <a:t>m(3,5,6,7)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Implementation using decoder:</a:t>
            </a:r>
          </a:p>
        </p:txBody>
      </p:sp>
      <p:grpSp>
        <p:nvGrpSpPr>
          <p:cNvPr id="658436" name="Group 4"/>
          <p:cNvGrpSpPr>
            <a:grpSpLocks/>
          </p:cNvGrpSpPr>
          <p:nvPr/>
        </p:nvGrpSpPr>
        <p:grpSpPr bwMode="auto">
          <a:xfrm>
            <a:off x="4060825" y="2387600"/>
            <a:ext cx="1425575" cy="3378200"/>
            <a:chOff x="2900" y="1510"/>
            <a:chExt cx="898" cy="2128"/>
          </a:xfrm>
        </p:grpSpPr>
        <p:sp>
          <p:nvSpPr>
            <p:cNvPr id="658437" name="Text Box 5"/>
            <p:cNvSpPr txBox="1">
              <a:spLocks noChangeArrowheads="1"/>
            </p:cNvSpPr>
            <p:nvPr/>
          </p:nvSpPr>
          <p:spPr bwMode="auto">
            <a:xfrm>
              <a:off x="2900" y="1510"/>
              <a:ext cx="862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A B C  F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0 0 0    0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0 0 1    0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0 1 0    0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0 1 1    1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1 0 0    0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1 0 1    1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1 1 0    1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1 1 1    1</a:t>
              </a:r>
            </a:p>
          </p:txBody>
        </p:sp>
        <p:sp>
          <p:nvSpPr>
            <p:cNvPr id="658438" name="Line 6"/>
            <p:cNvSpPr>
              <a:spLocks noChangeShapeType="1"/>
            </p:cNvSpPr>
            <p:nvPr/>
          </p:nvSpPr>
          <p:spPr bwMode="auto">
            <a:xfrm>
              <a:off x="2904" y="1764"/>
              <a:ext cx="8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39" name="Line 7"/>
            <p:cNvSpPr>
              <a:spLocks noChangeShapeType="1"/>
            </p:cNvSpPr>
            <p:nvPr/>
          </p:nvSpPr>
          <p:spPr bwMode="auto">
            <a:xfrm>
              <a:off x="3516" y="1584"/>
              <a:ext cx="0" cy="20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658463" name="Group 31"/>
          <p:cNvGrpSpPr>
            <a:grpSpLocks/>
          </p:cNvGrpSpPr>
          <p:nvPr/>
        </p:nvGrpSpPr>
        <p:grpSpPr bwMode="auto">
          <a:xfrm>
            <a:off x="7670800" y="3811588"/>
            <a:ext cx="1371600" cy="1268412"/>
            <a:chOff x="4832" y="2401"/>
            <a:chExt cx="864" cy="799"/>
          </a:xfrm>
        </p:grpSpPr>
        <p:sp>
          <p:nvSpPr>
            <p:cNvPr id="658454" name="Freeform 22"/>
            <p:cNvSpPr>
              <a:spLocks/>
            </p:cNvSpPr>
            <p:nvPr/>
          </p:nvSpPr>
          <p:spPr bwMode="auto">
            <a:xfrm>
              <a:off x="4900" y="2624"/>
              <a:ext cx="70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55" name="Text Box 23"/>
            <p:cNvSpPr txBox="1">
              <a:spLocks noChangeArrowheads="1"/>
            </p:cNvSpPr>
            <p:nvPr/>
          </p:nvSpPr>
          <p:spPr bwMode="auto">
            <a:xfrm>
              <a:off x="5443" y="2401"/>
              <a:ext cx="2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u="none" baseline="0">
                  <a:solidFill>
                    <a:srgbClr val="000000"/>
                  </a:solidFill>
                  <a:latin typeface="Arial" pitchFamily="34" charset="0"/>
                </a:rPr>
                <a:t>F</a:t>
              </a:r>
              <a:endParaRPr lang="en-US" sz="2800" u="none">
                <a:solidFill>
                  <a:srgbClr val="000000"/>
                </a:solidFill>
                <a:latin typeface="Arial" pitchFamily="34" charset="0"/>
              </a:endParaRPr>
            </a:p>
          </p:txBody>
        </p:sp>
        <p:grpSp>
          <p:nvGrpSpPr>
            <p:cNvPr id="658456" name="Group 24"/>
            <p:cNvGrpSpPr>
              <a:grpSpLocks/>
            </p:cNvGrpSpPr>
            <p:nvPr/>
          </p:nvGrpSpPr>
          <p:grpSpPr bwMode="auto">
            <a:xfrm>
              <a:off x="5600" y="2760"/>
              <a:ext cx="88" cy="152"/>
              <a:chOff x="672" y="3696"/>
              <a:chExt cx="88" cy="152"/>
            </a:xfrm>
          </p:grpSpPr>
          <p:sp>
            <p:nvSpPr>
              <p:cNvPr id="658457" name="Line 25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8458" name="Line 26"/>
              <p:cNvSpPr>
                <a:spLocks noChangeShapeType="1"/>
              </p:cNvSpPr>
              <p:nvPr/>
            </p:nvSpPr>
            <p:spPr bwMode="auto">
              <a:xfrm flipV="1">
                <a:off x="760" y="3696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58459" name="Line 27"/>
            <p:cNvSpPr>
              <a:spLocks noChangeShapeType="1"/>
            </p:cNvSpPr>
            <p:nvPr/>
          </p:nvSpPr>
          <p:spPr bwMode="auto">
            <a:xfrm>
              <a:off x="4832" y="2472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61" name="Line 29"/>
            <p:cNvSpPr>
              <a:spLocks noChangeShapeType="1"/>
            </p:cNvSpPr>
            <p:nvPr/>
          </p:nvSpPr>
          <p:spPr bwMode="auto">
            <a:xfrm>
              <a:off x="4840" y="2688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  <p:grpSp>
        <p:nvGrpSpPr>
          <p:cNvPr id="658464" name="Group 32"/>
          <p:cNvGrpSpPr>
            <a:grpSpLocks/>
          </p:cNvGrpSpPr>
          <p:nvPr/>
        </p:nvGrpSpPr>
        <p:grpSpPr bwMode="auto">
          <a:xfrm>
            <a:off x="5940425" y="3022600"/>
            <a:ext cx="1920875" cy="2082800"/>
            <a:chOff x="3742" y="1904"/>
            <a:chExt cx="1210" cy="1312"/>
          </a:xfrm>
        </p:grpSpPr>
        <p:sp>
          <p:nvSpPr>
            <p:cNvPr id="658440" name="Rectangle 8"/>
            <p:cNvSpPr>
              <a:spLocks noChangeArrowheads="1"/>
            </p:cNvSpPr>
            <p:nvPr/>
          </p:nvSpPr>
          <p:spPr bwMode="auto">
            <a:xfrm>
              <a:off x="4072" y="1904"/>
              <a:ext cx="504" cy="1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41" name="Line 9"/>
            <p:cNvSpPr>
              <a:spLocks noChangeShapeType="1"/>
            </p:cNvSpPr>
            <p:nvPr/>
          </p:nvSpPr>
          <p:spPr bwMode="auto">
            <a:xfrm>
              <a:off x="3848" y="2224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42" name="Line 10"/>
            <p:cNvSpPr>
              <a:spLocks noChangeShapeType="1"/>
            </p:cNvSpPr>
            <p:nvPr/>
          </p:nvSpPr>
          <p:spPr bwMode="auto">
            <a:xfrm>
              <a:off x="3848" y="2552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43" name="Line 11"/>
            <p:cNvSpPr>
              <a:spLocks noChangeShapeType="1"/>
            </p:cNvSpPr>
            <p:nvPr/>
          </p:nvSpPr>
          <p:spPr bwMode="auto">
            <a:xfrm>
              <a:off x="3856" y="2888"/>
              <a:ext cx="2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44" name="Text Box 12"/>
            <p:cNvSpPr txBox="1">
              <a:spLocks noChangeArrowheads="1"/>
            </p:cNvSpPr>
            <p:nvPr/>
          </p:nvSpPr>
          <p:spPr bwMode="auto">
            <a:xfrm>
              <a:off x="4374" y="1926"/>
              <a:ext cx="187" cy="1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u="none" baseline="0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  <a:p>
              <a:r>
                <a:rPr lang="en-US" sz="1600" u="none" baseline="0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  <a:p>
              <a:r>
                <a:rPr lang="en-US" sz="1600" u="none" baseline="0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  <a:p>
              <a:r>
                <a:rPr lang="en-US" sz="1600" u="none" baseline="0">
                  <a:solidFill>
                    <a:srgbClr val="000000"/>
                  </a:solidFill>
                  <a:latin typeface="Arial" pitchFamily="34" charset="0"/>
                </a:rPr>
                <a:t>3</a:t>
              </a:r>
            </a:p>
            <a:p>
              <a:r>
                <a:rPr lang="en-US" sz="1600" u="none" baseline="0">
                  <a:solidFill>
                    <a:srgbClr val="000000"/>
                  </a:solidFill>
                  <a:latin typeface="Arial" pitchFamily="34" charset="0"/>
                </a:rPr>
                <a:t>4</a:t>
              </a:r>
            </a:p>
            <a:p>
              <a:r>
                <a:rPr lang="en-US" sz="1600" u="none" baseline="0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  <a:p>
              <a:r>
                <a:rPr lang="en-US" sz="1600" u="none" baseline="0">
                  <a:solidFill>
                    <a:srgbClr val="000000"/>
                  </a:solidFill>
                  <a:latin typeface="Arial" pitchFamily="34" charset="0"/>
                </a:rPr>
                <a:t>6</a:t>
              </a:r>
            </a:p>
            <a:p>
              <a:r>
                <a:rPr lang="en-US" sz="1600" u="none" baseline="0">
                  <a:solidFill>
                    <a:srgbClr val="000000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658445" name="Line 13"/>
            <p:cNvSpPr>
              <a:spLocks noChangeShapeType="1"/>
            </p:cNvSpPr>
            <p:nvPr/>
          </p:nvSpPr>
          <p:spPr bwMode="auto">
            <a:xfrm>
              <a:off x="4584" y="2472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46" name="Line 14"/>
            <p:cNvSpPr>
              <a:spLocks noChangeShapeType="1"/>
            </p:cNvSpPr>
            <p:nvPr/>
          </p:nvSpPr>
          <p:spPr bwMode="auto">
            <a:xfrm>
              <a:off x="4584" y="2792"/>
              <a:ext cx="3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47" name="Line 15"/>
            <p:cNvSpPr>
              <a:spLocks noChangeShapeType="1"/>
            </p:cNvSpPr>
            <p:nvPr/>
          </p:nvSpPr>
          <p:spPr bwMode="auto">
            <a:xfrm>
              <a:off x="4584" y="2944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48" name="Line 16"/>
            <p:cNvSpPr>
              <a:spLocks noChangeShapeType="1"/>
            </p:cNvSpPr>
            <p:nvPr/>
          </p:nvSpPr>
          <p:spPr bwMode="auto">
            <a:xfrm>
              <a:off x="4584" y="30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50" name="Line 18"/>
            <p:cNvSpPr>
              <a:spLocks noChangeShapeType="1"/>
            </p:cNvSpPr>
            <p:nvPr/>
          </p:nvSpPr>
          <p:spPr bwMode="auto">
            <a:xfrm>
              <a:off x="4584" y="2040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51" name="Line 19"/>
            <p:cNvSpPr>
              <a:spLocks noChangeShapeType="1"/>
            </p:cNvSpPr>
            <p:nvPr/>
          </p:nvSpPr>
          <p:spPr bwMode="auto">
            <a:xfrm>
              <a:off x="4584" y="21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52" name="Line 20"/>
            <p:cNvSpPr>
              <a:spLocks noChangeShapeType="1"/>
            </p:cNvSpPr>
            <p:nvPr/>
          </p:nvSpPr>
          <p:spPr bwMode="auto">
            <a:xfrm>
              <a:off x="4584" y="22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53" name="Line 21"/>
            <p:cNvSpPr>
              <a:spLocks noChangeShapeType="1"/>
            </p:cNvSpPr>
            <p:nvPr/>
          </p:nvSpPr>
          <p:spPr bwMode="auto">
            <a:xfrm>
              <a:off x="4584" y="25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658462" name="Text Box 30"/>
            <p:cNvSpPr txBox="1">
              <a:spLocks noChangeArrowheads="1"/>
            </p:cNvSpPr>
            <p:nvPr/>
          </p:nvSpPr>
          <p:spPr bwMode="auto">
            <a:xfrm>
              <a:off x="3742" y="1976"/>
              <a:ext cx="232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  <a:p>
              <a:endParaRPr lang="en-US" sz="2000" u="none" baseline="0">
                <a:solidFill>
                  <a:srgbClr val="000000"/>
                </a:solidFill>
                <a:latin typeface="Arial" pitchFamily="34" charset="0"/>
              </a:endParaRP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  <a:p>
              <a:br>
                <a:rPr lang="en-US" sz="2000" u="none" baseline="0">
                  <a:solidFill>
                    <a:srgbClr val="000000"/>
                  </a:solidFill>
                  <a:latin typeface="Arial" pitchFamily="34" charset="0"/>
                </a:rPr>
              </a:br>
              <a:r>
                <a:rPr lang="en-US" sz="2000" u="none" baseline="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478440" y="3355676"/>
            <a:ext cx="298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baseline="0" dirty="0">
                <a:solidFill>
                  <a:srgbClr val="0000FF"/>
                </a:solidFill>
                <a:latin typeface="Arial"/>
              </a:rPr>
              <a:t>2</a:t>
            </a:r>
          </a:p>
          <a:p>
            <a:endParaRPr lang="en-US" sz="1600" u="none" baseline="0" dirty="0">
              <a:solidFill>
                <a:srgbClr val="0000FF"/>
              </a:solidFill>
              <a:latin typeface="Arial"/>
            </a:endParaRPr>
          </a:p>
          <a:p>
            <a:r>
              <a:rPr lang="en-US" sz="1600" u="none" baseline="0" dirty="0">
                <a:solidFill>
                  <a:srgbClr val="0000FF"/>
                </a:solidFill>
                <a:latin typeface="Arial"/>
              </a:rPr>
              <a:t>1</a:t>
            </a:r>
          </a:p>
          <a:p>
            <a:endParaRPr lang="en-US" sz="1600" u="none" baseline="0" dirty="0">
              <a:solidFill>
                <a:srgbClr val="0000FF"/>
              </a:solidFill>
              <a:latin typeface="Arial"/>
            </a:endParaRPr>
          </a:p>
          <a:p>
            <a:r>
              <a:rPr lang="en-US" sz="1600" u="none" baseline="0" dirty="0">
                <a:solidFill>
                  <a:srgbClr val="0000FF"/>
                </a:solidFill>
                <a:latin typeface="Arial"/>
              </a:rPr>
              <a:t>0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719978" y="2429634"/>
            <a:ext cx="2424022" cy="1089943"/>
            <a:chOff x="6719978" y="2429634"/>
            <a:chExt cx="2424022" cy="1089943"/>
          </a:xfrm>
        </p:grpSpPr>
        <p:cxnSp>
          <p:nvCxnSpPr>
            <p:cNvPr id="36" name="Straight Arrow Connector 35"/>
            <p:cNvCxnSpPr/>
            <p:nvPr/>
          </p:nvCxnSpPr>
          <p:spPr bwMode="auto">
            <a:xfrm rot="10800000" flipV="1">
              <a:off x="6719978" y="2760453"/>
              <a:ext cx="1216325" cy="7591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7022907" y="2429634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u="none" baseline="0" dirty="0">
                  <a:solidFill>
                    <a:srgbClr val="0000FF"/>
                  </a:solidFill>
                  <a:latin typeface="Arial"/>
                </a:rPr>
                <a:t>Indicate MSB, LSB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67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8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8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8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58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58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58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5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idx="1"/>
          </p:nvPr>
        </p:nvSpPr>
        <p:spPr>
          <a:xfrm>
            <a:off x="327251" y="1279978"/>
            <a:ext cx="8490177" cy="5027613"/>
          </a:xfrm>
        </p:spPr>
        <p:txBody>
          <a:bodyPr/>
          <a:lstStyle/>
          <a:p>
            <a:r>
              <a:rPr lang="en-US" sz="2800" b="0" dirty="0">
                <a:latin typeface="Arial" pitchFamily="34" charset="0"/>
              </a:rPr>
              <a:t>Implement the functions using a 3-to-8  decoder:</a:t>
            </a:r>
          </a:p>
          <a:p>
            <a:endParaRPr lang="en-US" sz="2800" b="0" dirty="0">
              <a:latin typeface="Arial" pitchFamily="34" charset="0"/>
            </a:endParaRPr>
          </a:p>
          <a:p>
            <a:pPr lvl="1"/>
            <a:r>
              <a:rPr lang="en-US" sz="2400" b="0" dirty="0">
                <a:latin typeface="Arial" pitchFamily="34" charset="0"/>
              </a:rPr>
              <a:t>F</a:t>
            </a:r>
            <a:r>
              <a:rPr lang="en-US" sz="2400" b="0" baseline="-25000" dirty="0">
                <a:latin typeface="Arial" pitchFamily="34" charset="0"/>
              </a:rPr>
              <a:t>2</a:t>
            </a:r>
            <a:r>
              <a:rPr lang="en-US" sz="2400" b="0" dirty="0">
                <a:latin typeface="Arial" pitchFamily="34" charset="0"/>
              </a:rPr>
              <a:t>(ABC)=</a:t>
            </a:r>
            <a:r>
              <a:rPr lang="en-US" sz="2400" b="0" dirty="0">
                <a:latin typeface="Arial" pitchFamily="34" charset="0"/>
                <a:sym typeface="Symbol" pitchFamily="18" charset="2"/>
              </a:rPr>
              <a:t></a:t>
            </a:r>
            <a:r>
              <a:rPr lang="en-US" sz="2400" b="0" baseline="-25000" dirty="0">
                <a:latin typeface="Arial" pitchFamily="34" charset="0"/>
                <a:sym typeface="Symbol" pitchFamily="18" charset="2"/>
              </a:rPr>
              <a:t>m</a:t>
            </a:r>
            <a:r>
              <a:rPr lang="en-US" sz="2400" b="0" dirty="0">
                <a:latin typeface="Arial" pitchFamily="34" charset="0"/>
                <a:sym typeface="Symbol" pitchFamily="18" charset="2"/>
              </a:rPr>
              <a:t> </a:t>
            </a:r>
            <a:r>
              <a:rPr lang="en-US" sz="2400" b="0" dirty="0">
                <a:latin typeface="Arial" pitchFamily="34" charset="0"/>
              </a:rPr>
              <a:t>(0,2,3,5,6,7)</a:t>
            </a:r>
          </a:p>
          <a:p>
            <a:pPr lvl="1"/>
            <a:endParaRPr lang="en-US" sz="2400" b="0" dirty="0">
              <a:latin typeface="Arial" pitchFamily="34" charset="0"/>
            </a:endParaRPr>
          </a:p>
          <a:p>
            <a:pPr lvl="1"/>
            <a:endParaRPr lang="en-US" sz="2400" b="0" dirty="0">
              <a:latin typeface="Arial" pitchFamily="34" charset="0"/>
            </a:endParaRPr>
          </a:p>
          <a:p>
            <a:pPr lvl="1"/>
            <a:endParaRPr lang="en-US" sz="2400" b="0" dirty="0">
              <a:latin typeface="Arial" pitchFamily="34" charset="0"/>
            </a:endParaRPr>
          </a:p>
          <a:p>
            <a:pPr lvl="1"/>
            <a:r>
              <a:rPr lang="en-US" sz="2400" b="0" dirty="0">
                <a:latin typeface="Arial" pitchFamily="34" charset="0"/>
              </a:rPr>
              <a:t>F</a:t>
            </a:r>
            <a:r>
              <a:rPr lang="en-US" sz="2400" b="0" baseline="-25000" dirty="0">
                <a:latin typeface="Arial" pitchFamily="34" charset="0"/>
              </a:rPr>
              <a:t>3</a:t>
            </a:r>
            <a:r>
              <a:rPr lang="en-US" sz="2400" b="0" dirty="0">
                <a:latin typeface="Arial" pitchFamily="34" charset="0"/>
              </a:rPr>
              <a:t>=AB’ + BC</a:t>
            </a:r>
          </a:p>
          <a:p>
            <a:pPr lvl="1"/>
            <a:endParaRPr lang="en-US" sz="2400" b="0" dirty="0">
              <a:latin typeface="Arial" pitchFamily="34" charset="0"/>
            </a:endParaRPr>
          </a:p>
          <a:p>
            <a:pPr lvl="1"/>
            <a:endParaRPr lang="en-US" sz="2400" b="0" dirty="0">
              <a:latin typeface="Arial" pitchFamily="34" charset="0"/>
            </a:endParaRPr>
          </a:p>
          <a:p>
            <a:pPr lvl="1"/>
            <a:endParaRPr lang="en-US" sz="2400" b="0" dirty="0">
              <a:latin typeface="Arial" pitchFamily="34" charset="0"/>
            </a:endParaRPr>
          </a:p>
          <a:p>
            <a:pPr lvl="1"/>
            <a:r>
              <a:rPr lang="en-US" sz="2400" b="0" dirty="0">
                <a:latin typeface="Arial" pitchFamily="34" charset="0"/>
              </a:rPr>
              <a:t>F</a:t>
            </a:r>
            <a:r>
              <a:rPr lang="en-US" sz="2400" b="0" baseline="-25000" dirty="0">
                <a:latin typeface="Arial" pitchFamily="34" charset="0"/>
              </a:rPr>
              <a:t>4</a:t>
            </a:r>
            <a:r>
              <a:rPr lang="en-US" sz="2400" b="0" dirty="0">
                <a:latin typeface="Arial" pitchFamily="34" charset="0"/>
              </a:rPr>
              <a:t>(ABC)= A + B + C’</a:t>
            </a:r>
          </a:p>
        </p:txBody>
      </p:sp>
    </p:spTree>
    <p:extLst>
      <p:ext uri="{BB962C8B-B14F-4D97-AF65-F5344CB8AC3E}">
        <p14:creationId xmlns:p14="http://schemas.microsoft.com/office/powerpoint/2010/main" val="323248356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773" y="1341797"/>
            <a:ext cx="83166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 For F</a:t>
            </a:r>
            <a:r>
              <a:rPr lang="en-US" sz="2800" u="none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(ABC)=</a:t>
            </a:r>
            <a:r>
              <a:rPr lang="en-US" sz="2800" u="none" baseline="0" dirty="0">
                <a:solidFill>
                  <a:srgbClr val="000000"/>
                </a:solidFill>
                <a:latin typeface="Arial"/>
                <a:sym typeface="Symbol" pitchFamily="18" charset="2"/>
              </a:rPr>
              <a:t></a:t>
            </a:r>
            <a:r>
              <a:rPr lang="en-US" sz="2800" u="none" dirty="0">
                <a:solidFill>
                  <a:srgbClr val="000000"/>
                </a:solidFill>
                <a:latin typeface="Arial"/>
                <a:sym typeface="Symbol" pitchFamily="18" charset="2"/>
              </a:rPr>
              <a:t>m</a:t>
            </a:r>
            <a:r>
              <a:rPr lang="en-US" sz="2800" u="none" baseline="0" dirty="0">
                <a:solidFill>
                  <a:srgbClr val="000000"/>
                </a:solidFill>
                <a:latin typeface="Arial"/>
                <a:sym typeface="Symbol" pitchFamily="18" charset="2"/>
              </a:rPr>
              <a:t> </a:t>
            </a:r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(0,2,3,5,6,7) </a:t>
            </a:r>
            <a:r>
              <a:rPr lang="en-US" u="none" baseline="0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implement</a:t>
            </a:r>
          </a:p>
          <a:p>
            <a:pPr marL="0" lvl="1">
              <a:buFont typeface="Arial" pitchFamily="34" charset="0"/>
              <a:buChar char="•"/>
            </a:pPr>
            <a:endParaRPr lang="en-US" sz="2800" u="none" baseline="0" dirty="0">
              <a:solidFill>
                <a:srgbClr val="000000"/>
              </a:solidFill>
              <a:latin typeface="Arial"/>
            </a:endParaRPr>
          </a:p>
          <a:p>
            <a:pPr marL="0" lvl="1"/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	 F2’=m(1,4): OR and INV= NOR gate with 	m1 and m4 as inputs.</a:t>
            </a:r>
          </a:p>
          <a:p>
            <a:endParaRPr lang="en-US" sz="2800" u="none" baseline="0" dirty="0">
              <a:solidFill>
                <a:srgbClr val="000000"/>
              </a:solidFill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 F3= AB’+BC = AB’(C+C’)+BC (A+A’) </a:t>
            </a:r>
          </a:p>
          <a:p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       = m5 + m4 + m7 + m3</a:t>
            </a:r>
          </a:p>
          <a:p>
            <a:endParaRPr lang="en-US" sz="2800" u="none" baseline="0" dirty="0">
              <a:solidFill>
                <a:srgbClr val="000000"/>
              </a:solidFill>
              <a:latin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F4=A+B+C’:   </a:t>
            </a:r>
          </a:p>
          <a:p>
            <a:pPr lvl="1"/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now F4’=A’B’C=m1  Thus F4=m1’  (needs an inverter);otherwise: F4=m0+m2+m3+m4+m5+m6+m7</a:t>
            </a:r>
          </a:p>
        </p:txBody>
      </p:sp>
    </p:spTree>
    <p:extLst>
      <p:ext uri="{BB962C8B-B14F-4D97-AF65-F5344CB8AC3E}">
        <p14:creationId xmlns:p14="http://schemas.microsoft.com/office/powerpoint/2010/main" val="272509854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1309914" y="2356985"/>
            <a:ext cx="3181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600" u="none" baseline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F=C(AB+A’B’) </a:t>
            </a: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555625" y="1354138"/>
            <a:ext cx="7826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Implement the function F using a 2-to-4 decoder and  two tri-state buffers</a:t>
            </a:r>
          </a:p>
        </p:txBody>
      </p:sp>
    </p:spTree>
    <p:extLst>
      <p:ext uri="{BB962C8B-B14F-4D97-AF65-F5344CB8AC3E}">
        <p14:creationId xmlns:p14="http://schemas.microsoft.com/office/powerpoint/2010/main" val="40754973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Procedure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 startAt="4"/>
            </a:pPr>
            <a:r>
              <a:rPr lang="en-US"/>
              <a:t>Technology Mapping</a:t>
            </a:r>
          </a:p>
          <a:p>
            <a:pPr marL="990600" lvl="1" indent="-533400"/>
            <a:r>
              <a:rPr lang="en-US"/>
              <a:t>Map the logic diagram or netlist to the implementation technology selected</a:t>
            </a:r>
          </a:p>
          <a:p>
            <a:pPr marL="609600" indent="-609600">
              <a:buFont typeface="Wingdings" pitchFamily="2" charset="2"/>
              <a:buAutoNum type="arabicPeriod" startAt="4"/>
            </a:pPr>
            <a:r>
              <a:rPr lang="en-US"/>
              <a:t>Verification</a:t>
            </a:r>
          </a:p>
          <a:p>
            <a:pPr marL="990600" lvl="1" indent="-533400"/>
            <a:r>
              <a:rPr lang="en-US"/>
              <a:t>Verify the correctness of the final design manually or using simulation </a:t>
            </a:r>
          </a:p>
          <a:p>
            <a:pPr marL="609600" indent="-609600"/>
            <a:endParaRPr lang="en-US"/>
          </a:p>
          <a:p>
            <a:pPr marL="990600" lvl="1" indent="-533400"/>
            <a:endParaRPr lang="en-US"/>
          </a:p>
          <a:p>
            <a:pPr marL="990600" lvl="1" indent="-53340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51590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- solution</a:t>
            </a:r>
          </a:p>
        </p:txBody>
      </p:sp>
      <p:sp>
        <p:nvSpPr>
          <p:cNvPr id="874499" name="Rectangle 3"/>
          <p:cNvSpPr>
            <a:spLocks noChangeArrowheads="1"/>
          </p:cNvSpPr>
          <p:nvPr/>
        </p:nvSpPr>
        <p:spPr bwMode="auto">
          <a:xfrm>
            <a:off x="1625600" y="256381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600" u="none" baseline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F=C(AB+A’B’) = A</a:t>
            </a:r>
            <a:r>
              <a:rPr lang="en-US" altLang="zh-CN" sz="3600" u="none" baseline="0">
                <a:solidFill>
                  <a:srgbClr val="3333CC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BC</a:t>
            </a:r>
            <a:r>
              <a:rPr lang="en-US" altLang="zh-CN" sz="3600" u="none" baseline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 + A’</a:t>
            </a:r>
            <a:r>
              <a:rPr lang="en-US" altLang="zh-CN" sz="3600" u="none" baseline="0">
                <a:solidFill>
                  <a:srgbClr val="3333CC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B’C</a:t>
            </a:r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555625" y="1354138"/>
            <a:ext cx="7826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Implement the function F using a 2-to-4 decoder and  two tri-state buffers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266825" y="3835400"/>
            <a:ext cx="2860675" cy="1485900"/>
            <a:chOff x="798" y="2416"/>
            <a:chExt cx="1802" cy="936"/>
          </a:xfrm>
        </p:grpSpPr>
        <p:sp>
          <p:nvSpPr>
            <p:cNvPr id="874502" name="Rectangle 6"/>
            <p:cNvSpPr>
              <a:spLocks noChangeArrowheads="1"/>
            </p:cNvSpPr>
            <p:nvPr/>
          </p:nvSpPr>
          <p:spPr bwMode="auto">
            <a:xfrm>
              <a:off x="1232" y="2416"/>
              <a:ext cx="696" cy="9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874503" name="Line 7"/>
            <p:cNvSpPr>
              <a:spLocks noChangeShapeType="1"/>
            </p:cNvSpPr>
            <p:nvPr/>
          </p:nvSpPr>
          <p:spPr bwMode="auto">
            <a:xfrm>
              <a:off x="1040" y="2632"/>
              <a:ext cx="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874504" name="Line 8"/>
            <p:cNvSpPr>
              <a:spLocks noChangeShapeType="1"/>
            </p:cNvSpPr>
            <p:nvPr/>
          </p:nvSpPr>
          <p:spPr bwMode="auto">
            <a:xfrm>
              <a:off x="1048" y="3048"/>
              <a:ext cx="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874507" name="Line 11"/>
            <p:cNvSpPr>
              <a:spLocks noChangeShapeType="1"/>
            </p:cNvSpPr>
            <p:nvPr/>
          </p:nvSpPr>
          <p:spPr bwMode="auto">
            <a:xfrm>
              <a:off x="1920" y="2552"/>
              <a:ext cx="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874508" name="Line 12"/>
            <p:cNvSpPr>
              <a:spLocks noChangeShapeType="1"/>
            </p:cNvSpPr>
            <p:nvPr/>
          </p:nvSpPr>
          <p:spPr bwMode="auto">
            <a:xfrm>
              <a:off x="1928" y="2968"/>
              <a:ext cx="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874509" name="Line 13"/>
            <p:cNvSpPr>
              <a:spLocks noChangeShapeType="1"/>
            </p:cNvSpPr>
            <p:nvPr/>
          </p:nvSpPr>
          <p:spPr bwMode="auto">
            <a:xfrm>
              <a:off x="1928" y="2752"/>
              <a:ext cx="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874510" name="Line 14"/>
            <p:cNvSpPr>
              <a:spLocks noChangeShapeType="1"/>
            </p:cNvSpPr>
            <p:nvPr/>
          </p:nvSpPr>
          <p:spPr bwMode="auto">
            <a:xfrm>
              <a:off x="1936" y="3168"/>
              <a:ext cx="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874512" name="Text Box 16"/>
            <p:cNvSpPr txBox="1">
              <a:spLocks noChangeArrowheads="1"/>
            </p:cNvSpPr>
            <p:nvPr/>
          </p:nvSpPr>
          <p:spPr bwMode="auto">
            <a:xfrm>
              <a:off x="1246" y="2530"/>
              <a:ext cx="205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</a:rPr>
                <a:t>1</a:t>
              </a:r>
            </a:p>
            <a:p>
              <a:endParaRPr lang="en-US" sz="2000" u="none" baseline="0">
                <a:solidFill>
                  <a:srgbClr val="000000"/>
                </a:solidFill>
              </a:endParaRPr>
            </a:p>
            <a:p>
              <a:r>
                <a:rPr lang="en-US" sz="2000" u="none" baseline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874513" name="Text Box 17"/>
            <p:cNvSpPr txBox="1">
              <a:spLocks noChangeArrowheads="1"/>
            </p:cNvSpPr>
            <p:nvPr/>
          </p:nvSpPr>
          <p:spPr bwMode="auto">
            <a:xfrm>
              <a:off x="798" y="2452"/>
              <a:ext cx="25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</a:rPr>
                <a:t>B</a:t>
              </a:r>
            </a:p>
            <a:p>
              <a:endParaRPr lang="en-US" sz="2400" u="none" baseline="0">
                <a:solidFill>
                  <a:srgbClr val="000000"/>
                </a:solidFill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874514" name="Text Box 18"/>
            <p:cNvSpPr txBox="1">
              <a:spLocks noChangeArrowheads="1"/>
            </p:cNvSpPr>
            <p:nvPr/>
          </p:nvSpPr>
          <p:spPr bwMode="auto">
            <a:xfrm>
              <a:off x="1734" y="2481"/>
              <a:ext cx="196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</a:rPr>
                <a:t>0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</a:rPr>
                <a:t>1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</a:rPr>
                <a:t>2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874515" name="Text Box 19"/>
            <p:cNvSpPr txBox="1">
              <a:spLocks noChangeArrowheads="1"/>
            </p:cNvSpPr>
            <p:nvPr/>
          </p:nvSpPr>
          <p:spPr bwMode="auto">
            <a:xfrm>
              <a:off x="2174" y="2476"/>
              <a:ext cx="426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3333CC"/>
                  </a:solidFill>
                </a:rPr>
                <a:t>B’C</a:t>
              </a:r>
            </a:p>
            <a:p>
              <a:endParaRPr lang="en-US" sz="2400" u="none" baseline="0">
                <a:solidFill>
                  <a:srgbClr val="3333CC"/>
                </a:solidFill>
              </a:endParaRPr>
            </a:p>
            <a:p>
              <a:r>
                <a:rPr lang="en-US" sz="2400" u="none" baseline="0">
                  <a:solidFill>
                    <a:srgbClr val="3333CC"/>
                  </a:solidFill>
                </a:rPr>
                <a:t>BC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352800" y="3035300"/>
            <a:ext cx="3941763" cy="2181225"/>
            <a:chOff x="2112" y="1912"/>
            <a:chExt cx="2483" cy="1374"/>
          </a:xfrm>
        </p:grpSpPr>
        <p:grpSp>
          <p:nvGrpSpPr>
            <p:cNvPr id="4" name="Group 41"/>
            <p:cNvGrpSpPr>
              <a:grpSpLocks/>
            </p:cNvGrpSpPr>
            <p:nvPr/>
          </p:nvGrpSpPr>
          <p:grpSpPr bwMode="auto">
            <a:xfrm>
              <a:off x="2112" y="2392"/>
              <a:ext cx="2483" cy="894"/>
              <a:chOff x="2112" y="2392"/>
              <a:chExt cx="2483" cy="894"/>
            </a:xfrm>
          </p:grpSpPr>
          <p:sp>
            <p:nvSpPr>
              <p:cNvPr id="874516" name="Freeform 20"/>
              <p:cNvSpPr>
                <a:spLocks/>
              </p:cNvSpPr>
              <p:nvPr/>
            </p:nvSpPr>
            <p:spPr bwMode="auto">
              <a:xfrm>
                <a:off x="3241" y="2708"/>
                <a:ext cx="198" cy="2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4"/>
                  </a:cxn>
                  <a:cxn ang="0">
                    <a:pos x="198" y="12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8" h="254">
                    <a:moveTo>
                      <a:pt x="0" y="0"/>
                    </a:moveTo>
                    <a:lnTo>
                      <a:pt x="0" y="254"/>
                    </a:lnTo>
                    <a:lnTo>
                      <a:pt x="198" y="12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17" name="Freeform 21"/>
              <p:cNvSpPr>
                <a:spLocks/>
              </p:cNvSpPr>
              <p:nvPr/>
            </p:nvSpPr>
            <p:spPr bwMode="auto">
              <a:xfrm>
                <a:off x="2988" y="2836"/>
                <a:ext cx="1008" cy="45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565"/>
                  </a:cxn>
                  <a:cxn ang="0">
                    <a:pos x="1000" y="565"/>
                  </a:cxn>
                  <a:cxn ang="0">
                    <a:pos x="1000" y="388"/>
                  </a:cxn>
                </a:cxnLst>
                <a:rect l="0" t="0" r="r" b="b"/>
                <a:pathLst>
                  <a:path w="1000" h="565">
                    <a:moveTo>
                      <a:pt x="0" y="0"/>
                    </a:moveTo>
                    <a:lnTo>
                      <a:pt x="0" y="565"/>
                    </a:lnTo>
                    <a:lnTo>
                      <a:pt x="1000" y="565"/>
                    </a:lnTo>
                    <a:lnTo>
                      <a:pt x="1000" y="388"/>
                    </a:ln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18" name="Freeform 22"/>
              <p:cNvSpPr>
                <a:spLocks/>
              </p:cNvSpPr>
              <p:nvPr/>
            </p:nvSpPr>
            <p:spPr bwMode="auto">
              <a:xfrm>
                <a:off x="3905" y="2392"/>
                <a:ext cx="198" cy="2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2"/>
                  </a:cxn>
                  <a:cxn ang="0">
                    <a:pos x="198" y="12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8" h="252">
                    <a:moveTo>
                      <a:pt x="0" y="0"/>
                    </a:moveTo>
                    <a:lnTo>
                      <a:pt x="0" y="252"/>
                    </a:lnTo>
                    <a:lnTo>
                      <a:pt x="198" y="12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19" name="Freeform 23"/>
              <p:cNvSpPr>
                <a:spLocks/>
              </p:cNvSpPr>
              <p:nvPr/>
            </p:nvSpPr>
            <p:spPr bwMode="auto">
              <a:xfrm>
                <a:off x="3905" y="2917"/>
                <a:ext cx="198" cy="25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252"/>
                  </a:cxn>
                  <a:cxn ang="0">
                    <a:pos x="198" y="124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198" h="252">
                    <a:moveTo>
                      <a:pt x="0" y="0"/>
                    </a:moveTo>
                    <a:lnTo>
                      <a:pt x="0" y="252"/>
                    </a:lnTo>
                    <a:lnTo>
                      <a:pt x="198" y="12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69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20" name="Line 24"/>
              <p:cNvSpPr>
                <a:spLocks noChangeShapeType="1"/>
              </p:cNvSpPr>
              <p:nvPr/>
            </p:nvSpPr>
            <p:spPr bwMode="auto">
              <a:xfrm>
                <a:off x="4024" y="2584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21" name="Line 25"/>
              <p:cNvSpPr>
                <a:spLocks noChangeShapeType="1"/>
              </p:cNvSpPr>
              <p:nvPr/>
            </p:nvSpPr>
            <p:spPr bwMode="auto">
              <a:xfrm flipH="1">
                <a:off x="3432" y="2832"/>
                <a:ext cx="5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22" name="Line 26"/>
              <p:cNvSpPr>
                <a:spLocks noChangeShapeType="1"/>
              </p:cNvSpPr>
              <p:nvPr/>
            </p:nvSpPr>
            <p:spPr bwMode="auto">
              <a:xfrm flipH="1">
                <a:off x="2648" y="2504"/>
                <a:ext cx="1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23" name="Line 27"/>
              <p:cNvSpPr>
                <a:spLocks noChangeShapeType="1"/>
              </p:cNvSpPr>
              <p:nvPr/>
            </p:nvSpPr>
            <p:spPr bwMode="auto">
              <a:xfrm>
                <a:off x="2648" y="2512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24" name="Line 28"/>
              <p:cNvSpPr>
                <a:spLocks noChangeShapeType="1"/>
              </p:cNvSpPr>
              <p:nvPr/>
            </p:nvSpPr>
            <p:spPr bwMode="auto">
              <a:xfrm>
                <a:off x="2112" y="2752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25" name="Line 29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14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26" name="Line 30"/>
              <p:cNvSpPr>
                <a:spLocks noChangeShapeType="1"/>
              </p:cNvSpPr>
              <p:nvPr/>
            </p:nvSpPr>
            <p:spPr bwMode="auto">
              <a:xfrm flipH="1">
                <a:off x="3528" y="3024"/>
                <a:ext cx="3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27" name="Line 31"/>
              <p:cNvSpPr>
                <a:spLocks noChangeShapeType="1"/>
              </p:cNvSpPr>
              <p:nvPr/>
            </p:nvSpPr>
            <p:spPr bwMode="auto">
              <a:xfrm>
                <a:off x="3528" y="3024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28" name="Oval 32"/>
              <p:cNvSpPr>
                <a:spLocks noChangeArrowheads="1"/>
              </p:cNvSpPr>
              <p:nvPr/>
            </p:nvSpPr>
            <p:spPr bwMode="auto">
              <a:xfrm>
                <a:off x="3416" y="2792"/>
                <a:ext cx="88" cy="8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29" name="Line 33"/>
              <p:cNvSpPr>
                <a:spLocks noChangeShapeType="1"/>
              </p:cNvSpPr>
              <p:nvPr/>
            </p:nvSpPr>
            <p:spPr bwMode="auto">
              <a:xfrm flipH="1">
                <a:off x="2800" y="2832"/>
                <a:ext cx="4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30" name="Text Box 34"/>
              <p:cNvSpPr txBox="1">
                <a:spLocks noChangeArrowheads="1"/>
              </p:cNvSpPr>
              <p:nvPr/>
            </p:nvSpPr>
            <p:spPr bwMode="auto">
              <a:xfrm>
                <a:off x="2766" y="2586"/>
                <a:ext cx="22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u="none" baseline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874531" name="Line 35"/>
              <p:cNvSpPr>
                <a:spLocks noChangeShapeType="1"/>
              </p:cNvSpPr>
              <p:nvPr/>
            </p:nvSpPr>
            <p:spPr bwMode="auto">
              <a:xfrm>
                <a:off x="4088" y="2520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32" name="Line 36"/>
              <p:cNvSpPr>
                <a:spLocks noChangeShapeType="1"/>
              </p:cNvSpPr>
              <p:nvPr/>
            </p:nvSpPr>
            <p:spPr bwMode="auto">
              <a:xfrm>
                <a:off x="4096" y="3040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33" name="Line 37"/>
              <p:cNvSpPr>
                <a:spLocks noChangeShapeType="1"/>
              </p:cNvSpPr>
              <p:nvPr/>
            </p:nvSpPr>
            <p:spPr bwMode="auto">
              <a:xfrm>
                <a:off x="4304" y="2800"/>
                <a:ext cx="2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34" name="Line 38"/>
              <p:cNvSpPr>
                <a:spLocks noChangeShapeType="1"/>
              </p:cNvSpPr>
              <p:nvPr/>
            </p:nvSpPr>
            <p:spPr bwMode="auto">
              <a:xfrm>
                <a:off x="4296" y="252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535" name="Text Box 39"/>
              <p:cNvSpPr txBox="1">
                <a:spLocks noChangeArrowheads="1"/>
              </p:cNvSpPr>
              <p:nvPr/>
            </p:nvSpPr>
            <p:spPr bwMode="auto">
              <a:xfrm>
                <a:off x="4342" y="2461"/>
                <a:ext cx="25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800" u="none" baseline="0">
                    <a:solidFill>
                      <a:srgbClr val="000000"/>
                    </a:solidFill>
                  </a:rPr>
                  <a:t>F</a:t>
                </a:r>
              </a:p>
            </p:txBody>
          </p:sp>
        </p:grpSp>
        <p:sp>
          <p:nvSpPr>
            <p:cNvPr id="874538" name="Line 42"/>
            <p:cNvSpPr>
              <a:spLocks noChangeShapeType="1"/>
            </p:cNvSpPr>
            <p:nvPr/>
          </p:nvSpPr>
          <p:spPr bwMode="auto">
            <a:xfrm flipH="1">
              <a:off x="4192" y="195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  <p:sp>
          <p:nvSpPr>
            <p:cNvPr id="874539" name="Line 43"/>
            <p:cNvSpPr>
              <a:spLocks noChangeShapeType="1"/>
            </p:cNvSpPr>
            <p:nvPr/>
          </p:nvSpPr>
          <p:spPr bwMode="auto">
            <a:xfrm>
              <a:off x="3424" y="1912"/>
              <a:ext cx="720" cy="1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768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2846534" y="2534317"/>
            <a:ext cx="28472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u="none" baseline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F=C(AB+A’B’) 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196" y="1412294"/>
            <a:ext cx="82719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8463" indent="-398463"/>
            <a:r>
              <a:rPr lang="en-US" sz="28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Can you also implement F using a 2-to-4 decoder with enable input and an OR gate? </a:t>
            </a:r>
          </a:p>
        </p:txBody>
      </p:sp>
    </p:spTree>
    <p:extLst>
      <p:ext uri="{BB962C8B-B14F-4D97-AF65-F5344CB8AC3E}">
        <p14:creationId xmlns:p14="http://schemas.microsoft.com/office/powerpoint/2010/main" val="144622842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- solution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4294967295"/>
          </p:nvPr>
        </p:nvSpPr>
        <p:spPr>
          <a:xfrm>
            <a:off x="7504113" y="6515100"/>
            <a:ext cx="1628775" cy="34290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9- </a:t>
            </a:r>
            <a:fld id="{842814A3-EDC4-4910-8C13-D4E20C157B78}" type="slidenum">
              <a:rPr lang="en-US" b="1" smtClean="0">
                <a:solidFill>
                  <a:srgbClr val="000000"/>
                </a:solidFill>
              </a:rPr>
              <a:pPr/>
              <a:t>52</a:t>
            </a:fld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874499" name="Rectangle 3"/>
          <p:cNvSpPr>
            <a:spLocks noChangeArrowheads="1"/>
          </p:cNvSpPr>
          <p:nvPr/>
        </p:nvSpPr>
        <p:spPr bwMode="auto">
          <a:xfrm>
            <a:off x="1625600" y="2563813"/>
            <a:ext cx="617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600" u="none" baseline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F=C(AB+A’B’) = A</a:t>
            </a:r>
            <a:r>
              <a:rPr lang="en-US" altLang="zh-CN" sz="3600" u="none" baseline="0" dirty="0">
                <a:solidFill>
                  <a:srgbClr val="3333CC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BC</a:t>
            </a:r>
            <a:r>
              <a:rPr lang="en-US" altLang="zh-CN" sz="3600" u="none" baseline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 + A’</a:t>
            </a:r>
            <a:r>
              <a:rPr lang="en-US" altLang="zh-CN" sz="3600" u="none" baseline="0" dirty="0">
                <a:solidFill>
                  <a:srgbClr val="3333CC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B’C</a:t>
            </a:r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555625" y="1354138"/>
            <a:ext cx="78263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7663" indent="-347663"/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1. Using a 2-to-4 decoder with enable input and an OR gate:</a:t>
            </a:r>
          </a:p>
        </p:txBody>
      </p:sp>
      <p:sp>
        <p:nvSpPr>
          <p:cNvPr id="874502" name="Rectangle 6"/>
          <p:cNvSpPr>
            <a:spLocks noChangeArrowheads="1"/>
          </p:cNvSpPr>
          <p:nvPr/>
        </p:nvSpPr>
        <p:spPr bwMode="auto">
          <a:xfrm>
            <a:off x="1955800" y="3835400"/>
            <a:ext cx="1104900" cy="1485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03" name="Line 7"/>
          <p:cNvSpPr>
            <a:spLocks noChangeShapeType="1"/>
          </p:cNvSpPr>
          <p:nvPr/>
        </p:nvSpPr>
        <p:spPr bwMode="auto">
          <a:xfrm>
            <a:off x="1651000" y="41783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04" name="Line 8"/>
          <p:cNvSpPr>
            <a:spLocks noChangeShapeType="1"/>
          </p:cNvSpPr>
          <p:nvPr/>
        </p:nvSpPr>
        <p:spPr bwMode="auto">
          <a:xfrm>
            <a:off x="1663700" y="48387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07" name="Line 11"/>
          <p:cNvSpPr>
            <a:spLocks noChangeShapeType="1"/>
          </p:cNvSpPr>
          <p:nvPr/>
        </p:nvSpPr>
        <p:spPr bwMode="auto">
          <a:xfrm>
            <a:off x="3048000" y="4051300"/>
            <a:ext cx="93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08" name="Line 12"/>
          <p:cNvSpPr>
            <a:spLocks noChangeShapeType="1"/>
          </p:cNvSpPr>
          <p:nvPr/>
        </p:nvSpPr>
        <p:spPr bwMode="auto">
          <a:xfrm>
            <a:off x="3086100" y="5033433"/>
            <a:ext cx="9101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09" name="Line 13"/>
          <p:cNvSpPr>
            <a:spLocks noChangeShapeType="1"/>
          </p:cNvSpPr>
          <p:nvPr/>
        </p:nvSpPr>
        <p:spPr bwMode="auto">
          <a:xfrm>
            <a:off x="3060700" y="43688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10" name="Line 14"/>
          <p:cNvSpPr>
            <a:spLocks noChangeShapeType="1"/>
          </p:cNvSpPr>
          <p:nvPr/>
        </p:nvSpPr>
        <p:spPr bwMode="auto">
          <a:xfrm>
            <a:off x="3048000" y="4673600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12" name="Text Box 16"/>
          <p:cNvSpPr txBox="1">
            <a:spLocks noChangeArrowheads="1"/>
          </p:cNvSpPr>
          <p:nvPr/>
        </p:nvSpPr>
        <p:spPr bwMode="auto">
          <a:xfrm>
            <a:off x="1978025" y="4016375"/>
            <a:ext cx="3254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endParaRPr lang="en-US" sz="20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874513" name="Text Box 17"/>
          <p:cNvSpPr txBox="1">
            <a:spLocks noChangeArrowheads="1"/>
          </p:cNvSpPr>
          <p:nvPr/>
        </p:nvSpPr>
        <p:spPr bwMode="auto">
          <a:xfrm>
            <a:off x="1266825" y="3892550"/>
            <a:ext cx="3898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  <a:p>
            <a:endParaRPr lang="en-US" sz="2400" u="none" baseline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74514" name="Text Box 18"/>
          <p:cNvSpPr txBox="1">
            <a:spLocks noChangeArrowheads="1"/>
          </p:cNvSpPr>
          <p:nvPr/>
        </p:nvSpPr>
        <p:spPr bwMode="auto">
          <a:xfrm>
            <a:off x="2752725" y="3938588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r>
              <a:rPr lang="en-US" sz="1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sz="1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n-US" sz="1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74515" name="Text Box 19"/>
          <p:cNvSpPr txBox="1">
            <a:spLocks noChangeArrowheads="1"/>
          </p:cNvSpPr>
          <p:nvPr/>
        </p:nvSpPr>
        <p:spPr bwMode="auto">
          <a:xfrm>
            <a:off x="3315759" y="3744384"/>
            <a:ext cx="6431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A’B’</a:t>
            </a:r>
          </a:p>
          <a:p>
            <a:endParaRPr lang="en-US" sz="2000" u="none" baseline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u="none" baseline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u="none" baseline="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AB</a:t>
            </a:r>
          </a:p>
        </p:txBody>
      </p:sp>
      <p:sp>
        <p:nvSpPr>
          <p:cNvPr id="874523" name="Line 27"/>
          <p:cNvSpPr>
            <a:spLocks noChangeShapeType="1"/>
          </p:cNvSpPr>
          <p:nvPr/>
        </p:nvSpPr>
        <p:spPr bwMode="auto">
          <a:xfrm>
            <a:off x="3975101" y="404706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25" name="Line 29"/>
          <p:cNvSpPr>
            <a:spLocks noChangeShapeType="1"/>
          </p:cNvSpPr>
          <p:nvPr/>
        </p:nvSpPr>
        <p:spPr bwMode="auto">
          <a:xfrm>
            <a:off x="3962401" y="4444999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874502" idx="2"/>
          </p:cNvCxnSpPr>
          <p:nvPr/>
        </p:nvCxnSpPr>
        <p:spPr bwMode="auto">
          <a:xfrm rot="16200000" flipH="1">
            <a:off x="2339975" y="5489575"/>
            <a:ext cx="342900" cy="6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2082710" y="538565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52135" y="5020738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84401" y="3268138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2239433" y="3162301"/>
            <a:ext cx="203200" cy="931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216399" y="4055533"/>
            <a:ext cx="991070" cy="778933"/>
            <a:chOff x="4832" y="2401"/>
            <a:chExt cx="1032" cy="799"/>
          </a:xfrm>
        </p:grpSpPr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4900" y="2624"/>
              <a:ext cx="70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5443" y="2401"/>
              <a:ext cx="421" cy="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u="none" baseline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n-US" sz="2800" u="none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5600" y="2760"/>
              <a:ext cx="88" cy="152"/>
              <a:chOff x="672" y="3696"/>
              <a:chExt cx="88" cy="152"/>
            </a:xfrm>
          </p:grpSpPr>
          <p:sp>
            <p:nvSpPr>
              <p:cNvPr id="56" name="Line 12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V="1">
                <a:off x="760" y="3696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4832" y="2472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4840" y="2688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8" name="Line 27"/>
          <p:cNvSpPr>
            <a:spLocks noChangeShapeType="1"/>
          </p:cNvSpPr>
          <p:nvPr/>
        </p:nvSpPr>
        <p:spPr bwMode="auto">
          <a:xfrm>
            <a:off x="4000501" y="463973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Line 29"/>
          <p:cNvSpPr>
            <a:spLocks noChangeShapeType="1"/>
          </p:cNvSpPr>
          <p:nvPr/>
        </p:nvSpPr>
        <p:spPr bwMode="auto">
          <a:xfrm>
            <a:off x="3987801" y="4631266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09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sp>
        <p:nvSpPr>
          <p:cNvPr id="868356" name="Rectangle 4"/>
          <p:cNvSpPr>
            <a:spLocks noChangeArrowheads="1"/>
          </p:cNvSpPr>
          <p:nvPr/>
        </p:nvSpPr>
        <p:spPr bwMode="auto">
          <a:xfrm>
            <a:off x="2846534" y="2534317"/>
            <a:ext cx="28472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u="none" baseline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F=C(AB+A’B’) 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196" y="1412294"/>
            <a:ext cx="82719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8463" indent="-398463"/>
            <a:r>
              <a:rPr lang="en-US" sz="28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Can you also implement F using a 2-to-4 decoder with enable input and an </a:t>
            </a:r>
            <a:r>
              <a:rPr lang="en-US" sz="2800" u="none" baseline="0" dirty="0">
                <a:solidFill>
                  <a:srgbClr val="3333FF"/>
                </a:solidFill>
                <a:latin typeface="Arial" pitchFamily="34" charset="0"/>
                <a:cs typeface="Arial" pitchFamily="34" charset="0"/>
              </a:rPr>
              <a:t>NOR</a:t>
            </a:r>
            <a:r>
              <a:rPr lang="en-US" sz="28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gate? </a:t>
            </a:r>
          </a:p>
        </p:txBody>
      </p:sp>
    </p:spTree>
    <p:extLst>
      <p:ext uri="{BB962C8B-B14F-4D97-AF65-F5344CB8AC3E}">
        <p14:creationId xmlns:p14="http://schemas.microsoft.com/office/powerpoint/2010/main" val="312304395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- solution</a:t>
            </a:r>
          </a:p>
        </p:txBody>
      </p:sp>
      <p:sp>
        <p:nvSpPr>
          <p:cNvPr id="874499" name="Rectangle 3"/>
          <p:cNvSpPr>
            <a:spLocks noChangeArrowheads="1"/>
          </p:cNvSpPr>
          <p:nvPr/>
        </p:nvSpPr>
        <p:spPr bwMode="auto">
          <a:xfrm>
            <a:off x="1323675" y="2302530"/>
            <a:ext cx="504920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600" u="none" baseline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F=C(AB+A’B’)=C.(A</a:t>
            </a:r>
            <a:r>
              <a:rPr lang="en-US" altLang="zh-CN" sz="3600" u="none" baseline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  <a:sym typeface="Symbol"/>
              </a:rPr>
              <a:t></a:t>
            </a:r>
            <a:r>
              <a:rPr lang="en-US" altLang="zh-CN" sz="3600" u="none" baseline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B)</a:t>
            </a:r>
            <a:endParaRPr lang="en-US" altLang="zh-CN" sz="3600" u="none" baseline="0" dirty="0">
              <a:solidFill>
                <a:srgbClr val="3333CC"/>
              </a:solidFill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74500" name="Text Box 4"/>
          <p:cNvSpPr txBox="1">
            <a:spLocks noChangeArrowheads="1"/>
          </p:cNvSpPr>
          <p:nvPr/>
        </p:nvSpPr>
        <p:spPr bwMode="auto">
          <a:xfrm>
            <a:off x="555625" y="1354138"/>
            <a:ext cx="78263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7663" indent="-347663"/>
            <a:r>
              <a:rPr lang="en-US" sz="2800" u="none" baseline="0" dirty="0">
                <a:solidFill>
                  <a:srgbClr val="000000"/>
                </a:solidFill>
                <a:latin typeface="Arial"/>
              </a:rPr>
              <a:t>1. Using a 2-to-4 decoder with enable input and a NOR gate:</a:t>
            </a:r>
          </a:p>
        </p:txBody>
      </p:sp>
      <p:sp>
        <p:nvSpPr>
          <p:cNvPr id="874502" name="Rectangle 6"/>
          <p:cNvSpPr>
            <a:spLocks noChangeArrowheads="1"/>
          </p:cNvSpPr>
          <p:nvPr/>
        </p:nvSpPr>
        <p:spPr bwMode="auto">
          <a:xfrm>
            <a:off x="3508556" y="4189083"/>
            <a:ext cx="1104900" cy="14859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03" name="Line 7"/>
          <p:cNvSpPr>
            <a:spLocks noChangeShapeType="1"/>
          </p:cNvSpPr>
          <p:nvPr/>
        </p:nvSpPr>
        <p:spPr bwMode="auto">
          <a:xfrm>
            <a:off x="3203756" y="4531983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04" name="Line 8"/>
          <p:cNvSpPr>
            <a:spLocks noChangeShapeType="1"/>
          </p:cNvSpPr>
          <p:nvPr/>
        </p:nvSpPr>
        <p:spPr bwMode="auto">
          <a:xfrm>
            <a:off x="3216456" y="5192383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07" name="Line 11"/>
          <p:cNvSpPr>
            <a:spLocks noChangeShapeType="1"/>
          </p:cNvSpPr>
          <p:nvPr/>
        </p:nvSpPr>
        <p:spPr bwMode="auto">
          <a:xfrm>
            <a:off x="4635262" y="4741413"/>
            <a:ext cx="9115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08" name="Line 12"/>
          <p:cNvSpPr>
            <a:spLocks noChangeShapeType="1"/>
          </p:cNvSpPr>
          <p:nvPr/>
        </p:nvSpPr>
        <p:spPr bwMode="auto">
          <a:xfrm>
            <a:off x="4595724" y="5050686"/>
            <a:ext cx="91016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09" name="Line 13"/>
          <p:cNvSpPr>
            <a:spLocks noChangeShapeType="1"/>
          </p:cNvSpPr>
          <p:nvPr/>
        </p:nvSpPr>
        <p:spPr bwMode="auto">
          <a:xfrm>
            <a:off x="4604830" y="4480943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10" name="Line 14"/>
          <p:cNvSpPr>
            <a:spLocks noChangeShapeType="1"/>
          </p:cNvSpPr>
          <p:nvPr/>
        </p:nvSpPr>
        <p:spPr bwMode="auto">
          <a:xfrm>
            <a:off x="4618009" y="5311955"/>
            <a:ext cx="292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74512" name="Text Box 16"/>
          <p:cNvSpPr txBox="1">
            <a:spLocks noChangeArrowheads="1"/>
          </p:cNvSpPr>
          <p:nvPr/>
        </p:nvSpPr>
        <p:spPr bwMode="auto">
          <a:xfrm>
            <a:off x="3530781" y="4370058"/>
            <a:ext cx="32543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endParaRPr lang="en-US" sz="20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874513" name="Text Box 17"/>
          <p:cNvSpPr txBox="1">
            <a:spLocks noChangeArrowheads="1"/>
          </p:cNvSpPr>
          <p:nvPr/>
        </p:nvSpPr>
        <p:spPr bwMode="auto">
          <a:xfrm>
            <a:off x="2819581" y="4246233"/>
            <a:ext cx="3898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</a:t>
            </a:r>
          </a:p>
          <a:p>
            <a:endParaRPr lang="en-US" sz="2400" u="none" baseline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</a:t>
            </a:r>
          </a:p>
        </p:txBody>
      </p:sp>
      <p:sp>
        <p:nvSpPr>
          <p:cNvPr id="874514" name="Text Box 18"/>
          <p:cNvSpPr txBox="1">
            <a:spLocks noChangeArrowheads="1"/>
          </p:cNvSpPr>
          <p:nvPr/>
        </p:nvSpPr>
        <p:spPr bwMode="auto">
          <a:xfrm>
            <a:off x="4305481" y="4292271"/>
            <a:ext cx="311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r>
              <a:rPr lang="en-US" sz="1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1</a:t>
            </a:r>
          </a:p>
          <a:p>
            <a:r>
              <a:rPr lang="en-US" sz="1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2</a:t>
            </a:r>
          </a:p>
          <a:p>
            <a:r>
              <a:rPr lang="en-US" sz="1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74515" name="Text Box 19"/>
          <p:cNvSpPr txBox="1">
            <a:spLocks noChangeArrowheads="1"/>
          </p:cNvSpPr>
          <p:nvPr/>
        </p:nvSpPr>
        <p:spPr bwMode="auto">
          <a:xfrm>
            <a:off x="4799504" y="4425872"/>
            <a:ext cx="58541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A’B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AB’</a:t>
            </a:r>
          </a:p>
        </p:txBody>
      </p:sp>
      <p:cxnSp>
        <p:nvCxnSpPr>
          <p:cNvPr id="44" name="Straight Connector 43"/>
          <p:cNvCxnSpPr>
            <a:stCxn id="874502" idx="2"/>
          </p:cNvCxnSpPr>
          <p:nvPr/>
        </p:nvCxnSpPr>
        <p:spPr bwMode="auto">
          <a:xfrm rot="16200000" flipH="1">
            <a:off x="3892731" y="5843258"/>
            <a:ext cx="342900" cy="6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44"/>
          <p:cNvSpPr/>
          <p:nvPr/>
        </p:nvSpPr>
        <p:spPr>
          <a:xfrm>
            <a:off x="3635466" y="5739339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04891" y="5374421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0937" y="3768462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none" baseline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EN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1997893" y="3705758"/>
            <a:ext cx="203200" cy="9313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98219" y="4452791"/>
            <a:ext cx="1361761" cy="752611"/>
            <a:chOff x="4832" y="2428"/>
            <a:chExt cx="1418" cy="772"/>
          </a:xfrm>
        </p:grpSpPr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4900" y="2624"/>
              <a:ext cx="70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40"/>
                </a:cxn>
                <a:cxn ang="0">
                  <a:pos x="39" y="95"/>
                </a:cxn>
                <a:cxn ang="0">
                  <a:pos x="54" y="157"/>
                </a:cxn>
                <a:cxn ang="0">
                  <a:pos x="66" y="227"/>
                </a:cxn>
                <a:cxn ang="0">
                  <a:pos x="74" y="284"/>
                </a:cxn>
                <a:cxn ang="0">
                  <a:pos x="69" y="338"/>
                </a:cxn>
                <a:cxn ang="0">
                  <a:pos x="58" y="399"/>
                </a:cxn>
                <a:cxn ang="0">
                  <a:pos x="45" y="458"/>
                </a:cxn>
                <a:cxn ang="0">
                  <a:pos x="28" y="512"/>
                </a:cxn>
                <a:cxn ang="0">
                  <a:pos x="0" y="572"/>
                </a:cxn>
                <a:cxn ang="0">
                  <a:pos x="210" y="576"/>
                </a:cxn>
                <a:cxn ang="0">
                  <a:pos x="297" y="570"/>
                </a:cxn>
                <a:cxn ang="0">
                  <a:pos x="342" y="567"/>
                </a:cxn>
                <a:cxn ang="0">
                  <a:pos x="375" y="559"/>
                </a:cxn>
                <a:cxn ang="0">
                  <a:pos x="409" y="549"/>
                </a:cxn>
                <a:cxn ang="0">
                  <a:pos x="445" y="533"/>
                </a:cxn>
                <a:cxn ang="0">
                  <a:pos x="486" y="515"/>
                </a:cxn>
                <a:cxn ang="0">
                  <a:pos x="526" y="490"/>
                </a:cxn>
                <a:cxn ang="0">
                  <a:pos x="552" y="470"/>
                </a:cxn>
                <a:cxn ang="0">
                  <a:pos x="577" y="447"/>
                </a:cxn>
                <a:cxn ang="0">
                  <a:pos x="604" y="420"/>
                </a:cxn>
                <a:cxn ang="0">
                  <a:pos x="628" y="398"/>
                </a:cxn>
                <a:cxn ang="0">
                  <a:pos x="651" y="370"/>
                </a:cxn>
                <a:cxn ang="0">
                  <a:pos x="680" y="333"/>
                </a:cxn>
                <a:cxn ang="0">
                  <a:pos x="708" y="286"/>
                </a:cxn>
                <a:cxn ang="0">
                  <a:pos x="682" y="245"/>
                </a:cxn>
                <a:cxn ang="0">
                  <a:pos x="658" y="210"/>
                </a:cxn>
                <a:cxn ang="0">
                  <a:pos x="638" y="185"/>
                </a:cxn>
                <a:cxn ang="0">
                  <a:pos x="616" y="161"/>
                </a:cxn>
                <a:cxn ang="0">
                  <a:pos x="592" y="138"/>
                </a:cxn>
                <a:cxn ang="0">
                  <a:pos x="572" y="120"/>
                </a:cxn>
                <a:cxn ang="0">
                  <a:pos x="552" y="103"/>
                </a:cxn>
                <a:cxn ang="0">
                  <a:pos x="528" y="85"/>
                </a:cxn>
                <a:cxn ang="0">
                  <a:pos x="506" y="72"/>
                </a:cxn>
                <a:cxn ang="0">
                  <a:pos x="480" y="58"/>
                </a:cxn>
                <a:cxn ang="0">
                  <a:pos x="451" y="43"/>
                </a:cxn>
                <a:cxn ang="0">
                  <a:pos x="415" y="29"/>
                </a:cxn>
                <a:cxn ang="0">
                  <a:pos x="385" y="20"/>
                </a:cxn>
                <a:cxn ang="0">
                  <a:pos x="350" y="11"/>
                </a:cxn>
                <a:cxn ang="0">
                  <a:pos x="313" y="5"/>
                </a:cxn>
                <a:cxn ang="0">
                  <a:pos x="278" y="1"/>
                </a:cxn>
                <a:cxn ang="0">
                  <a:pos x="253" y="1"/>
                </a:cxn>
                <a:cxn ang="0">
                  <a:pos x="227" y="0"/>
                </a:cxn>
                <a:cxn ang="0">
                  <a:pos x="0" y="0"/>
                </a:cxn>
              </a:cxnLst>
              <a:rect l="0" t="0" r="r" b="b"/>
              <a:pathLst>
                <a:path w="708" h="576">
                  <a:moveTo>
                    <a:pt x="0" y="0"/>
                  </a:moveTo>
                  <a:lnTo>
                    <a:pt x="17" y="40"/>
                  </a:lnTo>
                  <a:lnTo>
                    <a:pt x="39" y="95"/>
                  </a:lnTo>
                  <a:lnTo>
                    <a:pt x="54" y="157"/>
                  </a:lnTo>
                  <a:lnTo>
                    <a:pt x="66" y="227"/>
                  </a:lnTo>
                  <a:lnTo>
                    <a:pt x="74" y="284"/>
                  </a:lnTo>
                  <a:lnTo>
                    <a:pt x="69" y="338"/>
                  </a:lnTo>
                  <a:lnTo>
                    <a:pt x="58" y="399"/>
                  </a:lnTo>
                  <a:lnTo>
                    <a:pt x="45" y="458"/>
                  </a:lnTo>
                  <a:lnTo>
                    <a:pt x="28" y="512"/>
                  </a:lnTo>
                  <a:lnTo>
                    <a:pt x="0" y="572"/>
                  </a:lnTo>
                  <a:lnTo>
                    <a:pt x="210" y="576"/>
                  </a:lnTo>
                  <a:lnTo>
                    <a:pt x="297" y="570"/>
                  </a:lnTo>
                  <a:lnTo>
                    <a:pt x="342" y="567"/>
                  </a:lnTo>
                  <a:lnTo>
                    <a:pt x="375" y="559"/>
                  </a:lnTo>
                  <a:lnTo>
                    <a:pt x="409" y="549"/>
                  </a:lnTo>
                  <a:lnTo>
                    <a:pt x="445" y="533"/>
                  </a:lnTo>
                  <a:lnTo>
                    <a:pt x="486" y="515"/>
                  </a:lnTo>
                  <a:lnTo>
                    <a:pt x="526" y="490"/>
                  </a:lnTo>
                  <a:lnTo>
                    <a:pt x="552" y="470"/>
                  </a:lnTo>
                  <a:lnTo>
                    <a:pt x="577" y="447"/>
                  </a:lnTo>
                  <a:lnTo>
                    <a:pt x="604" y="420"/>
                  </a:lnTo>
                  <a:lnTo>
                    <a:pt x="628" y="398"/>
                  </a:lnTo>
                  <a:lnTo>
                    <a:pt x="651" y="370"/>
                  </a:lnTo>
                  <a:lnTo>
                    <a:pt x="680" y="333"/>
                  </a:lnTo>
                  <a:lnTo>
                    <a:pt x="708" y="286"/>
                  </a:lnTo>
                  <a:lnTo>
                    <a:pt x="682" y="245"/>
                  </a:lnTo>
                  <a:lnTo>
                    <a:pt x="658" y="210"/>
                  </a:lnTo>
                  <a:lnTo>
                    <a:pt x="638" y="185"/>
                  </a:lnTo>
                  <a:lnTo>
                    <a:pt x="616" y="161"/>
                  </a:lnTo>
                  <a:lnTo>
                    <a:pt x="592" y="138"/>
                  </a:lnTo>
                  <a:lnTo>
                    <a:pt x="572" y="120"/>
                  </a:lnTo>
                  <a:lnTo>
                    <a:pt x="552" y="103"/>
                  </a:lnTo>
                  <a:lnTo>
                    <a:pt x="528" y="85"/>
                  </a:lnTo>
                  <a:lnTo>
                    <a:pt x="506" y="72"/>
                  </a:lnTo>
                  <a:lnTo>
                    <a:pt x="480" y="58"/>
                  </a:lnTo>
                  <a:lnTo>
                    <a:pt x="451" y="43"/>
                  </a:lnTo>
                  <a:lnTo>
                    <a:pt x="415" y="29"/>
                  </a:lnTo>
                  <a:lnTo>
                    <a:pt x="385" y="20"/>
                  </a:lnTo>
                  <a:lnTo>
                    <a:pt x="350" y="11"/>
                  </a:lnTo>
                  <a:lnTo>
                    <a:pt x="313" y="5"/>
                  </a:lnTo>
                  <a:lnTo>
                    <a:pt x="278" y="1"/>
                  </a:lnTo>
                  <a:lnTo>
                    <a:pt x="253" y="1"/>
                  </a:lnTo>
                  <a:lnTo>
                    <a:pt x="22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5829" y="2428"/>
              <a:ext cx="421" cy="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u="none" baseline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en-US" sz="28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5600" y="2760"/>
              <a:ext cx="88" cy="152"/>
              <a:chOff x="672" y="3696"/>
              <a:chExt cx="88" cy="152"/>
            </a:xfrm>
          </p:grpSpPr>
          <p:sp>
            <p:nvSpPr>
              <p:cNvPr id="56" name="Line 12"/>
              <p:cNvSpPr>
                <a:spLocks noChangeShapeType="1"/>
              </p:cNvSpPr>
              <p:nvPr/>
            </p:nvSpPr>
            <p:spPr bwMode="auto">
              <a:xfrm>
                <a:off x="672" y="3840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7" name="Line 13"/>
              <p:cNvSpPr>
                <a:spLocks noChangeShapeType="1"/>
              </p:cNvSpPr>
              <p:nvPr/>
            </p:nvSpPr>
            <p:spPr bwMode="auto">
              <a:xfrm flipV="1">
                <a:off x="760" y="3696"/>
                <a:ext cx="0" cy="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u="none" baseline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4832" y="2472"/>
              <a:ext cx="0" cy="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4840" y="2688"/>
              <a:ext cx="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u="none" baseline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9" name="Line 29"/>
          <p:cNvSpPr>
            <a:spLocks noChangeShapeType="1"/>
          </p:cNvSpPr>
          <p:nvPr/>
        </p:nvSpPr>
        <p:spPr bwMode="auto">
          <a:xfrm>
            <a:off x="6265176" y="4924565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u="none" baseline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334036" y="3152535"/>
            <a:ext cx="48397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u="none" baseline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F=C(AB’+A’B)=C</a:t>
            </a:r>
            <a:r>
              <a:rPr lang="en-US" altLang="zh-CN" u="none" baseline="0" dirty="0">
                <a:solidFill>
                  <a:srgbClr val="000000"/>
                </a:solidFill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zh-CN" u="none" baseline="0" dirty="0">
                <a:solidFill>
                  <a:srgbClr val="00000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.(A</a:t>
            </a:r>
            <a:r>
              <a:rPr lang="en-US" altLang="zh-CN" u="none" baseline="0" dirty="0">
                <a:solidFill>
                  <a:srgbClr val="000000"/>
                </a:solidFill>
                <a:latin typeface="Arial" pitchFamily="34" charset="0"/>
                <a:ea typeface="Arial Unicode MS" pitchFamily="34" charset="-128"/>
                <a:cs typeface="Arial" pitchFamily="34" charset="0"/>
                <a:sym typeface="Symbol"/>
              </a:rPr>
              <a:t></a:t>
            </a:r>
            <a:r>
              <a:rPr lang="en-US" altLang="zh-CN" u="none" baseline="0" dirty="0">
                <a:solidFill>
                  <a:srgbClr val="00000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B)</a:t>
            </a:r>
            <a:r>
              <a:rPr lang="en-US" altLang="zh-CN" u="none" baseline="0" dirty="0">
                <a:solidFill>
                  <a:srgbClr val="000000"/>
                </a:solidFill>
                <a:latin typeface="Arial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68814" y="361446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baseline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xor</a:t>
            </a:r>
            <a:endParaRPr lang="en-US" sz="2800" u="none" baseline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64345" y="2731698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none" baseline="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xnor</a:t>
            </a:r>
            <a:endParaRPr lang="en-US" sz="2800" u="none" baseline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142009" y="4848046"/>
            <a:ext cx="129396" cy="129396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5020574" y="2346385"/>
            <a:ext cx="122495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49291202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 Encoding </a:t>
            </a:r>
            <a:endParaRPr lang="en-US" b="0" dirty="0"/>
          </a:p>
        </p:txBody>
      </p:sp>
      <p:sp>
        <p:nvSpPr>
          <p:cNvPr id="697346" name="Rectangle 2"/>
          <p:cNvSpPr>
            <a:spLocks noGrp="1" noChangeArrowheads="1"/>
          </p:cNvSpPr>
          <p:nvPr>
            <p:ph idx="1"/>
          </p:nvPr>
        </p:nvSpPr>
        <p:spPr>
          <a:xfrm>
            <a:off x="376238" y="1314450"/>
            <a:ext cx="8535987" cy="50276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</a:rPr>
              <a:t>		</a:t>
            </a: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</a:rPr>
              <a:t>		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</a:rPr>
              <a:t>m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 elements</a:t>
            </a:r>
            <a:r>
              <a:rPr lang="en-US" sz="2400" dirty="0">
                <a:latin typeface="Arial" pitchFamily="34" charset="0"/>
              </a:rPr>
              <a:t>                       </a:t>
            </a:r>
            <a:r>
              <a:rPr lang="en-US" sz="2400" dirty="0" err="1">
                <a:latin typeface="Arial" pitchFamily="34" charset="0"/>
              </a:rPr>
              <a:t>n</a:t>
            </a:r>
            <a:r>
              <a:rPr lang="en-US" sz="2400" dirty="0">
                <a:latin typeface="Arial" pitchFamily="34" charset="0"/>
              </a:rPr>
              <a:t>-bit binary code</a:t>
            </a:r>
          </a:p>
          <a:p>
            <a:endParaRPr lang="en-US" sz="2400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565525" y="3260725"/>
            <a:ext cx="1423988" cy="539750"/>
            <a:chOff x="2246" y="2246"/>
            <a:chExt cx="897" cy="340"/>
          </a:xfrm>
        </p:grpSpPr>
        <p:sp>
          <p:nvSpPr>
            <p:cNvPr id="697348" name="Line 4"/>
            <p:cNvSpPr>
              <a:spLocks noChangeShapeType="1"/>
            </p:cNvSpPr>
            <p:nvPr/>
          </p:nvSpPr>
          <p:spPr bwMode="auto">
            <a:xfrm>
              <a:off x="2336" y="2586"/>
              <a:ext cx="6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50" name="Text Box 6"/>
            <p:cNvSpPr txBox="1">
              <a:spLocks noChangeArrowheads="1"/>
            </p:cNvSpPr>
            <p:nvPr/>
          </p:nvSpPr>
          <p:spPr bwMode="auto">
            <a:xfrm>
              <a:off x="2246" y="2246"/>
              <a:ext cx="8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 dirty="0">
                  <a:solidFill>
                    <a:srgbClr val="3333CC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encoding</a:t>
              </a:r>
            </a:p>
          </p:txBody>
        </p:sp>
      </p:grp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3540125" y="4092575"/>
            <a:ext cx="1423988" cy="457200"/>
            <a:chOff x="2230" y="2770"/>
            <a:chExt cx="897" cy="288"/>
          </a:xfrm>
        </p:grpSpPr>
        <p:sp>
          <p:nvSpPr>
            <p:cNvPr id="697349" name="Line 5"/>
            <p:cNvSpPr>
              <a:spLocks noChangeShapeType="1"/>
            </p:cNvSpPr>
            <p:nvPr/>
          </p:nvSpPr>
          <p:spPr bwMode="auto">
            <a:xfrm flipH="1">
              <a:off x="2328" y="2802"/>
              <a:ext cx="6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51" name="Text Box 7"/>
            <p:cNvSpPr txBox="1">
              <a:spLocks noChangeArrowheads="1"/>
            </p:cNvSpPr>
            <p:nvPr/>
          </p:nvSpPr>
          <p:spPr bwMode="auto">
            <a:xfrm>
              <a:off x="2230" y="2770"/>
              <a:ext cx="89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decoding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1219200" y="1511300"/>
            <a:ext cx="5738813" cy="1701800"/>
            <a:chOff x="1616" y="3016"/>
            <a:chExt cx="3615" cy="1072"/>
          </a:xfrm>
        </p:grpSpPr>
        <p:sp>
          <p:nvSpPr>
            <p:cNvPr id="697352" name="Rectangle 8"/>
            <p:cNvSpPr>
              <a:spLocks noChangeArrowheads="1"/>
            </p:cNvSpPr>
            <p:nvPr/>
          </p:nvSpPr>
          <p:spPr bwMode="auto">
            <a:xfrm>
              <a:off x="3304" y="3016"/>
              <a:ext cx="600" cy="10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53" name="Line 9"/>
            <p:cNvSpPr>
              <a:spLocks noChangeShapeType="1"/>
            </p:cNvSpPr>
            <p:nvPr/>
          </p:nvSpPr>
          <p:spPr bwMode="auto">
            <a:xfrm>
              <a:off x="3916" y="3202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54" name="Line 10"/>
            <p:cNvSpPr>
              <a:spLocks noChangeShapeType="1"/>
            </p:cNvSpPr>
            <p:nvPr/>
          </p:nvSpPr>
          <p:spPr bwMode="auto">
            <a:xfrm>
              <a:off x="3916" y="3423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59" name="Text Box 15"/>
            <p:cNvSpPr txBox="1">
              <a:spLocks noChangeArrowheads="1"/>
            </p:cNvSpPr>
            <p:nvPr/>
          </p:nvSpPr>
          <p:spPr bwMode="auto">
            <a:xfrm>
              <a:off x="4168" y="3128"/>
              <a:ext cx="380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3333CC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3333CC"/>
                  </a:solidFill>
                  <a:latin typeface="Arial"/>
                </a:rPr>
                <a:t>0</a:t>
              </a:r>
              <a:endParaRPr lang="en-US" sz="2000" u="none" baseline="0">
                <a:solidFill>
                  <a:srgbClr val="3333CC"/>
                </a:solidFill>
                <a:latin typeface="Arial"/>
              </a:endParaRP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"/>
                </a:rPr>
                <a:t> :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"/>
                </a:rPr>
                <a:t> :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3333CC"/>
                  </a:solidFill>
                  <a:latin typeface="Arial"/>
                </a:rPr>
                <a:t>n-1</a:t>
              </a:r>
              <a:endParaRPr lang="en-US" sz="2000" u="none" baseline="0">
                <a:solidFill>
                  <a:srgbClr val="3333CC"/>
                </a:solidFill>
                <a:latin typeface="Arial"/>
              </a:endParaRPr>
            </a:p>
          </p:txBody>
        </p:sp>
        <p:sp>
          <p:nvSpPr>
            <p:cNvPr id="697360" name="Text Box 16"/>
            <p:cNvSpPr txBox="1">
              <a:spLocks noChangeArrowheads="1"/>
            </p:cNvSpPr>
            <p:nvPr/>
          </p:nvSpPr>
          <p:spPr bwMode="auto">
            <a:xfrm>
              <a:off x="2790" y="3069"/>
              <a:ext cx="385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1800" u="none">
                  <a:solidFill>
                    <a:srgbClr val="000000"/>
                  </a:solidFill>
                  <a:latin typeface="Arial"/>
                </a:rPr>
                <a:t>0</a:t>
              </a:r>
              <a:endParaRPr lang="en-US" sz="18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1800" u="none">
                  <a:solidFill>
                    <a:srgbClr val="000000"/>
                  </a:solidFill>
                  <a:latin typeface="Arial"/>
                </a:rPr>
                <a:t>1</a:t>
              </a:r>
              <a:endParaRPr lang="en-US" sz="18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"/>
                </a:rPr>
                <a:t>: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"/>
                </a:rPr>
                <a:t>: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1800" u="none">
                  <a:solidFill>
                    <a:srgbClr val="000000"/>
                  </a:solidFill>
                  <a:latin typeface="Arial"/>
                </a:rPr>
                <a:t>m-1</a:t>
              </a:r>
              <a:endParaRPr lang="en-US" sz="1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61" name="Text Box 17"/>
            <p:cNvSpPr txBox="1">
              <a:spLocks noChangeArrowheads="1"/>
            </p:cNvSpPr>
            <p:nvPr/>
          </p:nvSpPr>
          <p:spPr bwMode="auto">
            <a:xfrm>
              <a:off x="3277" y="3313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u="none" baseline="0">
                  <a:solidFill>
                    <a:srgbClr val="3333CC"/>
                  </a:solidFill>
                  <a:latin typeface="Arial"/>
                </a:rPr>
                <a:t>encoder</a:t>
              </a:r>
            </a:p>
          </p:txBody>
        </p:sp>
        <p:sp>
          <p:nvSpPr>
            <p:cNvPr id="697362" name="Line 18"/>
            <p:cNvSpPr>
              <a:spLocks noChangeShapeType="1"/>
            </p:cNvSpPr>
            <p:nvPr/>
          </p:nvSpPr>
          <p:spPr bwMode="auto">
            <a:xfrm>
              <a:off x="3916" y="3644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63" name="Line 19"/>
            <p:cNvSpPr>
              <a:spLocks noChangeShapeType="1"/>
            </p:cNvSpPr>
            <p:nvPr/>
          </p:nvSpPr>
          <p:spPr bwMode="auto">
            <a:xfrm>
              <a:off x="3916" y="3866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3070" y="3164"/>
              <a:ext cx="224" cy="728"/>
              <a:chOff x="3904" y="3176"/>
              <a:chExt cx="224" cy="728"/>
            </a:xfrm>
          </p:grpSpPr>
          <p:sp>
            <p:nvSpPr>
              <p:cNvPr id="697355" name="Line 11"/>
              <p:cNvSpPr>
                <a:spLocks noChangeShapeType="1"/>
              </p:cNvSpPr>
              <p:nvPr/>
            </p:nvSpPr>
            <p:spPr bwMode="auto">
              <a:xfrm>
                <a:off x="3904" y="3176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7356" name="Line 12"/>
              <p:cNvSpPr>
                <a:spLocks noChangeShapeType="1"/>
              </p:cNvSpPr>
              <p:nvPr/>
            </p:nvSpPr>
            <p:spPr bwMode="auto">
              <a:xfrm>
                <a:off x="3904" y="3418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7357" name="Line 13"/>
              <p:cNvSpPr>
                <a:spLocks noChangeShapeType="1"/>
              </p:cNvSpPr>
              <p:nvPr/>
            </p:nvSpPr>
            <p:spPr bwMode="auto">
              <a:xfrm>
                <a:off x="3904" y="3661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7358" name="Line 14"/>
              <p:cNvSpPr>
                <a:spLocks noChangeShapeType="1"/>
              </p:cNvSpPr>
              <p:nvPr/>
            </p:nvSpPr>
            <p:spPr bwMode="auto">
              <a:xfrm>
                <a:off x="3904" y="390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7364" name="Line 20"/>
              <p:cNvSpPr>
                <a:spLocks noChangeShapeType="1"/>
              </p:cNvSpPr>
              <p:nvPr/>
            </p:nvSpPr>
            <p:spPr bwMode="auto">
              <a:xfrm>
                <a:off x="3912" y="3296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7365" name="Line 21"/>
              <p:cNvSpPr>
                <a:spLocks noChangeShapeType="1"/>
              </p:cNvSpPr>
              <p:nvPr/>
            </p:nvSpPr>
            <p:spPr bwMode="auto">
              <a:xfrm>
                <a:off x="3912" y="3536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7366" name="Line 22"/>
              <p:cNvSpPr>
                <a:spLocks noChangeShapeType="1"/>
              </p:cNvSpPr>
              <p:nvPr/>
            </p:nvSpPr>
            <p:spPr bwMode="auto">
              <a:xfrm>
                <a:off x="3912" y="3768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97367" name="Text Box 23"/>
            <p:cNvSpPr txBox="1">
              <a:spLocks noChangeArrowheads="1"/>
            </p:cNvSpPr>
            <p:nvPr/>
          </p:nvSpPr>
          <p:spPr bwMode="auto">
            <a:xfrm>
              <a:off x="4538" y="3308"/>
              <a:ext cx="69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n output</a:t>
              </a:r>
            </a:p>
            <a:p>
              <a:pPr algn="ctr"/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bits</a:t>
              </a:r>
            </a:p>
          </p:txBody>
        </p:sp>
        <p:sp>
          <p:nvSpPr>
            <p:cNvPr id="697368" name="Text Box 24"/>
            <p:cNvSpPr txBox="1">
              <a:spLocks noChangeArrowheads="1"/>
            </p:cNvSpPr>
            <p:nvPr/>
          </p:nvSpPr>
          <p:spPr bwMode="auto">
            <a:xfrm>
              <a:off x="1616" y="3300"/>
              <a:ext cx="95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 dirty="0">
                  <a:solidFill>
                    <a:srgbClr val="3333CC"/>
                  </a:solidFill>
                  <a:latin typeface="Arial"/>
                </a:rPr>
                <a:t>m-elements</a:t>
              </a:r>
            </a:p>
            <a:p>
              <a:r>
                <a:rPr lang="en-US" sz="2000" u="none" baseline="0" dirty="0">
                  <a:solidFill>
                    <a:srgbClr val="3333CC"/>
                  </a:solidFill>
                  <a:latin typeface="Arial"/>
                </a:rPr>
                <a:t> </a:t>
              </a:r>
              <a:r>
                <a:rPr lang="en-US" sz="2000" u="none" baseline="0" dirty="0">
                  <a:solidFill>
                    <a:srgbClr val="3333CC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≤ </a:t>
              </a:r>
              <a:r>
                <a:rPr lang="en-US" sz="2000" u="none" baseline="0" dirty="0">
                  <a:solidFill>
                    <a:srgbClr val="3333CC"/>
                  </a:solidFill>
                  <a:latin typeface="Arial"/>
                </a:rPr>
                <a:t>2</a:t>
              </a:r>
              <a:r>
                <a:rPr lang="en-US" sz="2000" u="none" baseline="30000" dirty="0">
                  <a:solidFill>
                    <a:srgbClr val="3333CC"/>
                  </a:solidFill>
                  <a:latin typeface="Arial"/>
                </a:rPr>
                <a:t>n</a:t>
              </a:r>
              <a:endParaRPr lang="en-US" sz="2000" u="none" baseline="0" dirty="0">
                <a:solidFill>
                  <a:srgbClr val="3333CC"/>
                </a:solidFill>
                <a:latin typeface="Arial"/>
              </a:endParaRPr>
            </a:p>
          </p:txBody>
        </p:sp>
        <p:sp>
          <p:nvSpPr>
            <p:cNvPr id="697369" name="AutoShape 25"/>
            <p:cNvSpPr>
              <a:spLocks/>
            </p:cNvSpPr>
            <p:nvPr/>
          </p:nvSpPr>
          <p:spPr bwMode="auto">
            <a:xfrm>
              <a:off x="4468" y="3122"/>
              <a:ext cx="136" cy="792"/>
            </a:xfrm>
            <a:prstGeom prst="rightBrace">
              <a:avLst>
                <a:gd name="adj1" fmla="val 485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70" name="AutoShape 26"/>
            <p:cNvSpPr>
              <a:spLocks/>
            </p:cNvSpPr>
            <p:nvPr/>
          </p:nvSpPr>
          <p:spPr bwMode="auto">
            <a:xfrm>
              <a:off x="2488" y="3192"/>
              <a:ext cx="184" cy="664"/>
            </a:xfrm>
            <a:prstGeom prst="leftBrace">
              <a:avLst>
                <a:gd name="adj1" fmla="val 300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1711325" y="4919663"/>
            <a:ext cx="5830888" cy="1741487"/>
            <a:chOff x="1078" y="3099"/>
            <a:chExt cx="3673" cy="1097"/>
          </a:xfrm>
        </p:grpSpPr>
        <p:sp>
          <p:nvSpPr>
            <p:cNvPr id="697392" name="Rectangle 48"/>
            <p:cNvSpPr>
              <a:spLocks noChangeArrowheads="1"/>
            </p:cNvSpPr>
            <p:nvPr/>
          </p:nvSpPr>
          <p:spPr bwMode="auto">
            <a:xfrm>
              <a:off x="2464" y="3124"/>
              <a:ext cx="600" cy="1072"/>
            </a:xfrm>
            <a:prstGeom prst="rect">
              <a:avLst/>
            </a:prstGeom>
            <a:noFill/>
            <a:ln w="2857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93" name="Line 49"/>
            <p:cNvSpPr>
              <a:spLocks noChangeShapeType="1"/>
            </p:cNvSpPr>
            <p:nvPr/>
          </p:nvSpPr>
          <p:spPr bwMode="auto">
            <a:xfrm>
              <a:off x="2200" y="3298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94" name="Line 50"/>
            <p:cNvSpPr>
              <a:spLocks noChangeShapeType="1"/>
            </p:cNvSpPr>
            <p:nvPr/>
          </p:nvSpPr>
          <p:spPr bwMode="auto">
            <a:xfrm>
              <a:off x="2200" y="3519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95" name="Line 51"/>
            <p:cNvSpPr>
              <a:spLocks noChangeShapeType="1"/>
            </p:cNvSpPr>
            <p:nvPr/>
          </p:nvSpPr>
          <p:spPr bwMode="auto">
            <a:xfrm>
              <a:off x="3064" y="324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96" name="Line 52"/>
            <p:cNvSpPr>
              <a:spLocks noChangeShapeType="1"/>
            </p:cNvSpPr>
            <p:nvPr/>
          </p:nvSpPr>
          <p:spPr bwMode="auto">
            <a:xfrm>
              <a:off x="3064" y="348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97" name="Line 53"/>
            <p:cNvSpPr>
              <a:spLocks noChangeShapeType="1"/>
            </p:cNvSpPr>
            <p:nvPr/>
          </p:nvSpPr>
          <p:spPr bwMode="auto">
            <a:xfrm>
              <a:off x="3064" y="3727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98" name="Line 54"/>
            <p:cNvSpPr>
              <a:spLocks noChangeShapeType="1"/>
            </p:cNvSpPr>
            <p:nvPr/>
          </p:nvSpPr>
          <p:spPr bwMode="auto">
            <a:xfrm>
              <a:off x="3064" y="3970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399" name="Text Box 55"/>
            <p:cNvSpPr txBox="1">
              <a:spLocks noChangeArrowheads="1"/>
            </p:cNvSpPr>
            <p:nvPr/>
          </p:nvSpPr>
          <p:spPr bwMode="auto">
            <a:xfrm>
              <a:off x="1918" y="3188"/>
              <a:ext cx="380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"/>
                </a:rPr>
                <a:t>0</a:t>
              </a:r>
              <a:endParaRPr lang="en-US" sz="20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 :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 :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"/>
                </a:rPr>
                <a:t>n-1</a:t>
              </a:r>
              <a:endParaRPr lang="en-US" sz="20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400" name="Text Box 56"/>
            <p:cNvSpPr txBox="1">
              <a:spLocks noChangeArrowheads="1"/>
            </p:cNvSpPr>
            <p:nvPr/>
          </p:nvSpPr>
          <p:spPr bwMode="auto">
            <a:xfrm>
              <a:off x="3318" y="3099"/>
              <a:ext cx="385" cy="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3333CC"/>
                  </a:solidFill>
                  <a:latin typeface="Arial"/>
                </a:rPr>
                <a:t>D</a:t>
              </a:r>
              <a:r>
                <a:rPr lang="en-US" sz="1800" u="none">
                  <a:solidFill>
                    <a:srgbClr val="3333CC"/>
                  </a:solidFill>
                  <a:latin typeface="Arial"/>
                </a:rPr>
                <a:t>0</a:t>
              </a:r>
              <a:endParaRPr lang="en-US" sz="1800" u="none" baseline="0">
                <a:solidFill>
                  <a:srgbClr val="3333CC"/>
                </a:solidFill>
                <a:latin typeface="Arial"/>
              </a:endParaRPr>
            </a:p>
            <a:p>
              <a:r>
                <a:rPr lang="en-US" sz="1800" u="none" baseline="0">
                  <a:solidFill>
                    <a:srgbClr val="3333CC"/>
                  </a:solidFill>
                  <a:latin typeface="Arial"/>
                </a:rPr>
                <a:t>D</a:t>
              </a:r>
              <a:r>
                <a:rPr lang="en-US" sz="1800" u="none">
                  <a:solidFill>
                    <a:srgbClr val="3333CC"/>
                  </a:solidFill>
                  <a:latin typeface="Arial"/>
                </a:rPr>
                <a:t>1</a:t>
              </a:r>
              <a:endParaRPr lang="en-US" sz="1800" u="none" baseline="0">
                <a:solidFill>
                  <a:srgbClr val="3333CC"/>
                </a:solidFill>
                <a:latin typeface="Arial"/>
              </a:endParaRPr>
            </a:p>
            <a:p>
              <a:r>
                <a:rPr lang="en-US" sz="1800" u="none" baseline="0">
                  <a:solidFill>
                    <a:srgbClr val="3333CC"/>
                  </a:solidFill>
                  <a:latin typeface="Arial"/>
                </a:rPr>
                <a:t>:</a:t>
              </a:r>
            </a:p>
            <a:p>
              <a:r>
                <a:rPr lang="en-US" sz="1800" u="none" baseline="0">
                  <a:solidFill>
                    <a:srgbClr val="3333CC"/>
                  </a:solidFill>
                  <a:latin typeface="Arial"/>
                </a:rPr>
                <a:t>:</a:t>
              </a:r>
            </a:p>
            <a:p>
              <a:r>
                <a:rPr lang="en-US" sz="1800" u="none" baseline="0">
                  <a:solidFill>
                    <a:srgbClr val="3333CC"/>
                  </a:solidFill>
                  <a:latin typeface="Arial"/>
                </a:rPr>
                <a:t>D</a:t>
              </a:r>
              <a:r>
                <a:rPr lang="en-US" sz="1800" u="none">
                  <a:solidFill>
                    <a:srgbClr val="3333CC"/>
                  </a:solidFill>
                  <a:latin typeface="Arial"/>
                </a:rPr>
                <a:t>m-1</a:t>
              </a:r>
              <a:endParaRPr lang="en-US" sz="1800" u="none" baseline="0">
                <a:solidFill>
                  <a:srgbClr val="3333CC"/>
                </a:solidFill>
                <a:latin typeface="Arial"/>
              </a:endParaRPr>
            </a:p>
          </p:txBody>
        </p:sp>
        <p:sp>
          <p:nvSpPr>
            <p:cNvPr id="697401" name="Text Box 57"/>
            <p:cNvSpPr txBox="1">
              <a:spLocks noChangeArrowheads="1"/>
            </p:cNvSpPr>
            <p:nvPr/>
          </p:nvSpPr>
          <p:spPr bwMode="auto">
            <a:xfrm>
              <a:off x="2437" y="3379"/>
              <a:ext cx="63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u="none" baseline="0" dirty="0">
                  <a:solidFill>
                    <a:srgbClr val="000000"/>
                  </a:solidFill>
                  <a:latin typeface="Arial"/>
                </a:rPr>
                <a:t>2-to-4 </a:t>
              </a:r>
            </a:p>
            <a:p>
              <a:pPr algn="ctr"/>
              <a:r>
                <a:rPr lang="en-US" sz="1800" u="none" baseline="0" dirty="0">
                  <a:solidFill>
                    <a:srgbClr val="000000"/>
                  </a:solidFill>
                  <a:latin typeface="Arial"/>
                </a:rPr>
                <a:t>decoder</a:t>
              </a:r>
            </a:p>
          </p:txBody>
        </p:sp>
        <p:sp>
          <p:nvSpPr>
            <p:cNvPr id="697402" name="Line 58"/>
            <p:cNvSpPr>
              <a:spLocks noChangeShapeType="1"/>
            </p:cNvSpPr>
            <p:nvPr/>
          </p:nvSpPr>
          <p:spPr bwMode="auto">
            <a:xfrm>
              <a:off x="2200" y="3740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403" name="Line 59"/>
            <p:cNvSpPr>
              <a:spLocks noChangeShapeType="1"/>
            </p:cNvSpPr>
            <p:nvPr/>
          </p:nvSpPr>
          <p:spPr bwMode="auto">
            <a:xfrm>
              <a:off x="2200" y="3962"/>
              <a:ext cx="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404" name="Line 60"/>
            <p:cNvSpPr>
              <a:spLocks noChangeShapeType="1"/>
            </p:cNvSpPr>
            <p:nvPr/>
          </p:nvSpPr>
          <p:spPr bwMode="auto">
            <a:xfrm>
              <a:off x="3072" y="336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405" name="Line 61"/>
            <p:cNvSpPr>
              <a:spLocks noChangeShapeType="1"/>
            </p:cNvSpPr>
            <p:nvPr/>
          </p:nvSpPr>
          <p:spPr bwMode="auto">
            <a:xfrm>
              <a:off x="3072" y="3602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406" name="Line 62"/>
            <p:cNvSpPr>
              <a:spLocks noChangeShapeType="1"/>
            </p:cNvSpPr>
            <p:nvPr/>
          </p:nvSpPr>
          <p:spPr bwMode="auto">
            <a:xfrm>
              <a:off x="3072" y="3834"/>
              <a:ext cx="2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407" name="Text Box 63"/>
            <p:cNvSpPr txBox="1">
              <a:spLocks noChangeArrowheads="1"/>
            </p:cNvSpPr>
            <p:nvPr/>
          </p:nvSpPr>
          <p:spPr bwMode="auto">
            <a:xfrm>
              <a:off x="1078" y="3446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n bits</a:t>
              </a:r>
            </a:p>
          </p:txBody>
        </p:sp>
        <p:sp>
          <p:nvSpPr>
            <p:cNvPr id="697408" name="Text Box 64"/>
            <p:cNvSpPr txBox="1">
              <a:spLocks noChangeArrowheads="1"/>
            </p:cNvSpPr>
            <p:nvPr/>
          </p:nvSpPr>
          <p:spPr bwMode="auto">
            <a:xfrm>
              <a:off x="3800" y="3324"/>
              <a:ext cx="95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3333CC"/>
                  </a:solidFill>
                  <a:latin typeface="Arial"/>
                </a:rPr>
                <a:t>m-elements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"/>
                </a:rPr>
                <a:t> </a:t>
              </a:r>
              <a:r>
                <a:rPr lang="en-US" sz="2000" u="none" baseline="0">
                  <a:solidFill>
                    <a:srgbClr val="3333CC"/>
                  </a:solidFill>
                  <a:latin typeface="Arial"/>
                  <a:ea typeface="Arial Unicode MS" pitchFamily="34" charset="-128"/>
                  <a:cs typeface="Arial Unicode MS" pitchFamily="34" charset="-128"/>
                </a:rPr>
                <a:t>≤ </a:t>
              </a:r>
              <a:r>
                <a:rPr lang="en-US" sz="2000" u="none" baseline="0">
                  <a:solidFill>
                    <a:srgbClr val="3333CC"/>
                  </a:solidFill>
                  <a:latin typeface="Arial"/>
                </a:rPr>
                <a:t>2</a:t>
              </a:r>
              <a:r>
                <a:rPr lang="en-US" sz="2000" u="none" baseline="30000">
                  <a:solidFill>
                    <a:srgbClr val="3333CC"/>
                  </a:solidFill>
                  <a:latin typeface="Arial"/>
                </a:rPr>
                <a:t>n</a:t>
              </a:r>
              <a:endParaRPr lang="en-US" sz="2000" u="none" baseline="0">
                <a:solidFill>
                  <a:srgbClr val="3333CC"/>
                </a:solidFill>
                <a:latin typeface="Arial"/>
              </a:endParaRPr>
            </a:p>
          </p:txBody>
        </p:sp>
        <p:sp>
          <p:nvSpPr>
            <p:cNvPr id="697409" name="AutoShape 65"/>
            <p:cNvSpPr>
              <a:spLocks/>
            </p:cNvSpPr>
            <p:nvPr/>
          </p:nvSpPr>
          <p:spPr bwMode="auto">
            <a:xfrm>
              <a:off x="3658" y="3170"/>
              <a:ext cx="136" cy="792"/>
            </a:xfrm>
            <a:prstGeom prst="rightBrace">
              <a:avLst>
                <a:gd name="adj1" fmla="val 4852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7410" name="AutoShape 66"/>
            <p:cNvSpPr>
              <a:spLocks/>
            </p:cNvSpPr>
            <p:nvPr/>
          </p:nvSpPr>
          <p:spPr bwMode="auto">
            <a:xfrm>
              <a:off x="1648" y="3258"/>
              <a:ext cx="184" cy="664"/>
            </a:xfrm>
            <a:prstGeom prst="leftBrace">
              <a:avLst>
                <a:gd name="adj1" fmla="val 300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2" name="Freeform 51"/>
          <p:cNvSpPr/>
          <p:nvPr/>
        </p:nvSpPr>
        <p:spPr bwMode="auto">
          <a:xfrm>
            <a:off x="731696" y="1302589"/>
            <a:ext cx="7325376" cy="3046012"/>
          </a:xfrm>
          <a:custGeom>
            <a:avLst/>
            <a:gdLst>
              <a:gd name="connsiteX0" fmla="*/ 3279587 w 7325376"/>
              <a:gd name="connsiteY0" fmla="*/ 34505 h 3046012"/>
              <a:gd name="connsiteX1" fmla="*/ 3236455 w 7325376"/>
              <a:gd name="connsiteY1" fmla="*/ 51758 h 3046012"/>
              <a:gd name="connsiteX2" fmla="*/ 2460078 w 7325376"/>
              <a:gd name="connsiteY2" fmla="*/ 77637 h 3046012"/>
              <a:gd name="connsiteX3" fmla="*/ 2201285 w 7325376"/>
              <a:gd name="connsiteY3" fmla="*/ 69011 h 3046012"/>
              <a:gd name="connsiteX4" fmla="*/ 1830349 w 7325376"/>
              <a:gd name="connsiteY4" fmla="*/ 51758 h 3046012"/>
              <a:gd name="connsiteX5" fmla="*/ 1744085 w 7325376"/>
              <a:gd name="connsiteY5" fmla="*/ 60385 h 3046012"/>
              <a:gd name="connsiteX6" fmla="*/ 1588810 w 7325376"/>
              <a:gd name="connsiteY6" fmla="*/ 69011 h 3046012"/>
              <a:gd name="connsiteX7" fmla="*/ 1485293 w 7325376"/>
              <a:gd name="connsiteY7" fmla="*/ 77637 h 3046012"/>
              <a:gd name="connsiteX8" fmla="*/ 1390402 w 7325376"/>
              <a:gd name="connsiteY8" fmla="*/ 112143 h 3046012"/>
              <a:gd name="connsiteX9" fmla="*/ 1261006 w 7325376"/>
              <a:gd name="connsiteY9" fmla="*/ 146649 h 3046012"/>
              <a:gd name="connsiteX10" fmla="*/ 1036719 w 7325376"/>
              <a:gd name="connsiteY10" fmla="*/ 198407 h 3046012"/>
              <a:gd name="connsiteX11" fmla="*/ 855564 w 7325376"/>
              <a:gd name="connsiteY11" fmla="*/ 250166 h 3046012"/>
              <a:gd name="connsiteX12" fmla="*/ 579519 w 7325376"/>
              <a:gd name="connsiteY12" fmla="*/ 310551 h 3046012"/>
              <a:gd name="connsiteX13" fmla="*/ 536387 w 7325376"/>
              <a:gd name="connsiteY13" fmla="*/ 327803 h 3046012"/>
              <a:gd name="connsiteX14" fmla="*/ 527761 w 7325376"/>
              <a:gd name="connsiteY14" fmla="*/ 370936 h 3046012"/>
              <a:gd name="connsiteX15" fmla="*/ 406991 w 7325376"/>
              <a:gd name="connsiteY15" fmla="*/ 483079 h 3046012"/>
              <a:gd name="connsiteX16" fmla="*/ 303474 w 7325376"/>
              <a:gd name="connsiteY16" fmla="*/ 577969 h 3046012"/>
              <a:gd name="connsiteX17" fmla="*/ 122319 w 7325376"/>
              <a:gd name="connsiteY17" fmla="*/ 681486 h 3046012"/>
              <a:gd name="connsiteX18" fmla="*/ 113693 w 7325376"/>
              <a:gd name="connsiteY18" fmla="*/ 862641 h 3046012"/>
              <a:gd name="connsiteX19" fmla="*/ 122319 w 7325376"/>
              <a:gd name="connsiteY19" fmla="*/ 948905 h 3046012"/>
              <a:gd name="connsiteX20" fmla="*/ 87813 w 7325376"/>
              <a:gd name="connsiteY20" fmla="*/ 1104181 h 3046012"/>
              <a:gd name="connsiteX21" fmla="*/ 70561 w 7325376"/>
              <a:gd name="connsiteY21" fmla="*/ 1362973 h 3046012"/>
              <a:gd name="connsiteX22" fmla="*/ 27429 w 7325376"/>
              <a:gd name="connsiteY22" fmla="*/ 1535502 h 3046012"/>
              <a:gd name="connsiteX23" fmla="*/ 18802 w 7325376"/>
              <a:gd name="connsiteY23" fmla="*/ 1561381 h 3046012"/>
              <a:gd name="connsiteX24" fmla="*/ 18802 w 7325376"/>
              <a:gd name="connsiteY24" fmla="*/ 1975449 h 3046012"/>
              <a:gd name="connsiteX25" fmla="*/ 27429 w 7325376"/>
              <a:gd name="connsiteY25" fmla="*/ 2191109 h 3046012"/>
              <a:gd name="connsiteX26" fmla="*/ 70561 w 7325376"/>
              <a:gd name="connsiteY26" fmla="*/ 2389517 h 3046012"/>
              <a:gd name="connsiteX27" fmla="*/ 113693 w 7325376"/>
              <a:gd name="connsiteY27" fmla="*/ 2527539 h 3046012"/>
              <a:gd name="connsiteX28" fmla="*/ 174078 w 7325376"/>
              <a:gd name="connsiteY28" fmla="*/ 2639683 h 3046012"/>
              <a:gd name="connsiteX29" fmla="*/ 225836 w 7325376"/>
              <a:gd name="connsiteY29" fmla="*/ 2700068 h 3046012"/>
              <a:gd name="connsiteX30" fmla="*/ 415617 w 7325376"/>
              <a:gd name="connsiteY30" fmla="*/ 2812211 h 3046012"/>
              <a:gd name="connsiteX31" fmla="*/ 665783 w 7325376"/>
              <a:gd name="connsiteY31" fmla="*/ 2872596 h 3046012"/>
              <a:gd name="connsiteX32" fmla="*/ 1071225 w 7325376"/>
              <a:gd name="connsiteY32" fmla="*/ 2967486 h 3046012"/>
              <a:gd name="connsiteX33" fmla="*/ 1252379 w 7325376"/>
              <a:gd name="connsiteY33" fmla="*/ 3001992 h 3046012"/>
              <a:gd name="connsiteX34" fmla="*/ 1718206 w 7325376"/>
              <a:gd name="connsiteY34" fmla="*/ 3019245 h 3046012"/>
              <a:gd name="connsiteX35" fmla="*/ 1821723 w 7325376"/>
              <a:gd name="connsiteY35" fmla="*/ 3027871 h 3046012"/>
              <a:gd name="connsiteX36" fmla="*/ 1959746 w 7325376"/>
              <a:gd name="connsiteY36" fmla="*/ 2976113 h 3046012"/>
              <a:gd name="connsiteX37" fmla="*/ 2270296 w 7325376"/>
              <a:gd name="connsiteY37" fmla="*/ 2889849 h 3046012"/>
              <a:gd name="connsiteX38" fmla="*/ 2287549 w 7325376"/>
              <a:gd name="connsiteY38" fmla="*/ 2855343 h 3046012"/>
              <a:gd name="connsiteX39" fmla="*/ 2606727 w 7325376"/>
              <a:gd name="connsiteY39" fmla="*/ 2820837 h 3046012"/>
              <a:gd name="connsiteX40" fmla="*/ 2848266 w 7325376"/>
              <a:gd name="connsiteY40" fmla="*/ 2812211 h 3046012"/>
              <a:gd name="connsiteX41" fmla="*/ 2856893 w 7325376"/>
              <a:gd name="connsiteY41" fmla="*/ 2786332 h 3046012"/>
              <a:gd name="connsiteX42" fmla="*/ 2900025 w 7325376"/>
              <a:gd name="connsiteY42" fmla="*/ 2769079 h 3046012"/>
              <a:gd name="connsiteX43" fmla="*/ 3089806 w 7325376"/>
              <a:gd name="connsiteY43" fmla="*/ 2734573 h 3046012"/>
              <a:gd name="connsiteX44" fmla="*/ 3210576 w 7325376"/>
              <a:gd name="connsiteY44" fmla="*/ 2743200 h 3046012"/>
              <a:gd name="connsiteX45" fmla="*/ 3236455 w 7325376"/>
              <a:gd name="connsiteY45" fmla="*/ 2760453 h 3046012"/>
              <a:gd name="connsiteX46" fmla="*/ 3348598 w 7325376"/>
              <a:gd name="connsiteY46" fmla="*/ 2751826 h 3046012"/>
              <a:gd name="connsiteX47" fmla="*/ 4297504 w 7325376"/>
              <a:gd name="connsiteY47" fmla="*/ 2760453 h 3046012"/>
              <a:gd name="connsiteX48" fmla="*/ 4754704 w 7325376"/>
              <a:gd name="connsiteY48" fmla="*/ 2760453 h 3046012"/>
              <a:gd name="connsiteX49" fmla="*/ 4840968 w 7325376"/>
              <a:gd name="connsiteY49" fmla="*/ 2769079 h 3046012"/>
              <a:gd name="connsiteX50" fmla="*/ 4970364 w 7325376"/>
              <a:gd name="connsiteY50" fmla="*/ 2786332 h 3046012"/>
              <a:gd name="connsiteX51" fmla="*/ 5004870 w 7325376"/>
              <a:gd name="connsiteY51" fmla="*/ 2794958 h 3046012"/>
              <a:gd name="connsiteX52" fmla="*/ 5393059 w 7325376"/>
              <a:gd name="connsiteY52" fmla="*/ 2786332 h 3046012"/>
              <a:gd name="connsiteX53" fmla="*/ 5884764 w 7325376"/>
              <a:gd name="connsiteY53" fmla="*/ 2777705 h 3046012"/>
              <a:gd name="connsiteX54" fmla="*/ 6117678 w 7325376"/>
              <a:gd name="connsiteY54" fmla="*/ 2769079 h 3046012"/>
              <a:gd name="connsiteX55" fmla="*/ 6350591 w 7325376"/>
              <a:gd name="connsiteY55" fmla="*/ 2743200 h 3046012"/>
              <a:gd name="connsiteX56" fmla="*/ 6695647 w 7325376"/>
              <a:gd name="connsiteY56" fmla="*/ 2682815 h 3046012"/>
              <a:gd name="connsiteX57" fmla="*/ 6876802 w 7325376"/>
              <a:gd name="connsiteY57" fmla="*/ 2613803 h 3046012"/>
              <a:gd name="connsiteX58" fmla="*/ 6971693 w 7325376"/>
              <a:gd name="connsiteY58" fmla="*/ 2553419 h 3046012"/>
              <a:gd name="connsiteX59" fmla="*/ 6988946 w 7325376"/>
              <a:gd name="connsiteY59" fmla="*/ 2458528 h 3046012"/>
              <a:gd name="connsiteX60" fmla="*/ 7126968 w 7325376"/>
              <a:gd name="connsiteY60" fmla="*/ 2346385 h 3046012"/>
              <a:gd name="connsiteX61" fmla="*/ 7195979 w 7325376"/>
              <a:gd name="connsiteY61" fmla="*/ 2277373 h 3046012"/>
              <a:gd name="connsiteX62" fmla="*/ 7256364 w 7325376"/>
              <a:gd name="connsiteY62" fmla="*/ 1802920 h 3046012"/>
              <a:gd name="connsiteX63" fmla="*/ 7308123 w 7325376"/>
              <a:gd name="connsiteY63" fmla="*/ 1690777 h 3046012"/>
              <a:gd name="connsiteX64" fmla="*/ 7325376 w 7325376"/>
              <a:gd name="connsiteY64" fmla="*/ 1526875 h 3046012"/>
              <a:gd name="connsiteX65" fmla="*/ 7308123 w 7325376"/>
              <a:gd name="connsiteY65" fmla="*/ 1362973 h 3046012"/>
              <a:gd name="connsiteX66" fmla="*/ 7256364 w 7325376"/>
              <a:gd name="connsiteY66" fmla="*/ 1259456 h 3046012"/>
              <a:gd name="connsiteX67" fmla="*/ 7126968 w 7325376"/>
              <a:gd name="connsiteY67" fmla="*/ 1173192 h 3046012"/>
              <a:gd name="connsiteX68" fmla="*/ 7109715 w 7325376"/>
              <a:gd name="connsiteY68" fmla="*/ 1130060 h 3046012"/>
              <a:gd name="connsiteX69" fmla="*/ 7083836 w 7325376"/>
              <a:gd name="connsiteY69" fmla="*/ 940279 h 3046012"/>
              <a:gd name="connsiteX70" fmla="*/ 6928561 w 7325376"/>
              <a:gd name="connsiteY70" fmla="*/ 785003 h 3046012"/>
              <a:gd name="connsiteX71" fmla="*/ 6566251 w 7325376"/>
              <a:gd name="connsiteY71" fmla="*/ 500332 h 3046012"/>
              <a:gd name="connsiteX72" fmla="*/ 6471361 w 7325376"/>
              <a:gd name="connsiteY72" fmla="*/ 422694 h 3046012"/>
              <a:gd name="connsiteX73" fmla="*/ 6436855 w 7325376"/>
              <a:gd name="connsiteY73" fmla="*/ 396815 h 3046012"/>
              <a:gd name="connsiteX74" fmla="*/ 6134930 w 7325376"/>
              <a:gd name="connsiteY74" fmla="*/ 362309 h 3046012"/>
              <a:gd name="connsiteX75" fmla="*/ 5694983 w 7325376"/>
              <a:gd name="connsiteY75" fmla="*/ 301924 h 3046012"/>
              <a:gd name="connsiteX76" fmla="*/ 5548334 w 7325376"/>
              <a:gd name="connsiteY76" fmla="*/ 276045 h 3046012"/>
              <a:gd name="connsiteX77" fmla="*/ 5505202 w 7325376"/>
              <a:gd name="connsiteY77" fmla="*/ 267419 h 3046012"/>
              <a:gd name="connsiteX78" fmla="*/ 5479323 w 7325376"/>
              <a:gd name="connsiteY78" fmla="*/ 258792 h 3046012"/>
              <a:gd name="connsiteX79" fmla="*/ 4927232 w 7325376"/>
              <a:gd name="connsiteY79" fmla="*/ 232913 h 3046012"/>
              <a:gd name="connsiteX80" fmla="*/ 4789210 w 7325376"/>
              <a:gd name="connsiteY80" fmla="*/ 198407 h 3046012"/>
              <a:gd name="connsiteX81" fmla="*/ 4771957 w 7325376"/>
              <a:gd name="connsiteY81" fmla="*/ 172528 h 3046012"/>
              <a:gd name="connsiteX82" fmla="*/ 4487285 w 7325376"/>
              <a:gd name="connsiteY82" fmla="*/ 138022 h 3046012"/>
              <a:gd name="connsiteX83" fmla="*/ 4254372 w 7325376"/>
              <a:gd name="connsiteY83" fmla="*/ 94890 h 3046012"/>
              <a:gd name="connsiteX84" fmla="*/ 3943821 w 7325376"/>
              <a:gd name="connsiteY84" fmla="*/ 17253 h 3046012"/>
              <a:gd name="connsiteX85" fmla="*/ 3710908 w 7325376"/>
              <a:gd name="connsiteY85" fmla="*/ 0 h 3046012"/>
              <a:gd name="connsiteX86" fmla="*/ 3529753 w 7325376"/>
              <a:gd name="connsiteY86" fmla="*/ 8626 h 3046012"/>
              <a:gd name="connsiteX87" fmla="*/ 3477995 w 7325376"/>
              <a:gd name="connsiteY87" fmla="*/ 17253 h 3046012"/>
              <a:gd name="connsiteX88" fmla="*/ 3357225 w 7325376"/>
              <a:gd name="connsiteY88" fmla="*/ 34505 h 3046012"/>
              <a:gd name="connsiteX89" fmla="*/ 3227829 w 7325376"/>
              <a:gd name="connsiteY89" fmla="*/ 43132 h 304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7325376" h="3046012">
                <a:moveTo>
                  <a:pt x="3279587" y="34505"/>
                </a:moveTo>
                <a:cubicBezTo>
                  <a:pt x="3265210" y="40256"/>
                  <a:pt x="3251827" y="49895"/>
                  <a:pt x="3236455" y="51758"/>
                </a:cubicBezTo>
                <a:cubicBezTo>
                  <a:pt x="3015752" y="78510"/>
                  <a:pt x="2636738" y="74788"/>
                  <a:pt x="2460078" y="77637"/>
                </a:cubicBezTo>
                <a:lnTo>
                  <a:pt x="2201285" y="69011"/>
                </a:lnTo>
                <a:lnTo>
                  <a:pt x="1830349" y="51758"/>
                </a:lnTo>
                <a:cubicBezTo>
                  <a:pt x="1801594" y="54634"/>
                  <a:pt x="1772910" y="58326"/>
                  <a:pt x="1744085" y="60385"/>
                </a:cubicBezTo>
                <a:cubicBezTo>
                  <a:pt x="1692379" y="64078"/>
                  <a:pt x="1640533" y="65563"/>
                  <a:pt x="1588810" y="69011"/>
                </a:cubicBezTo>
                <a:cubicBezTo>
                  <a:pt x="1554261" y="71314"/>
                  <a:pt x="1519799" y="74762"/>
                  <a:pt x="1485293" y="77637"/>
                </a:cubicBezTo>
                <a:cubicBezTo>
                  <a:pt x="1334300" y="102804"/>
                  <a:pt x="1527803" y="64052"/>
                  <a:pt x="1390402" y="112143"/>
                </a:cubicBezTo>
                <a:cubicBezTo>
                  <a:pt x="1348269" y="126890"/>
                  <a:pt x="1304374" y="136071"/>
                  <a:pt x="1261006" y="146649"/>
                </a:cubicBezTo>
                <a:cubicBezTo>
                  <a:pt x="1186464" y="164830"/>
                  <a:pt x="1111061" y="179426"/>
                  <a:pt x="1036719" y="198407"/>
                </a:cubicBezTo>
                <a:cubicBezTo>
                  <a:pt x="975870" y="213943"/>
                  <a:pt x="916577" y="235285"/>
                  <a:pt x="855564" y="250166"/>
                </a:cubicBezTo>
                <a:cubicBezTo>
                  <a:pt x="699165" y="288312"/>
                  <a:pt x="709000" y="272468"/>
                  <a:pt x="579519" y="310551"/>
                </a:cubicBezTo>
                <a:cubicBezTo>
                  <a:pt x="564663" y="314920"/>
                  <a:pt x="550764" y="322052"/>
                  <a:pt x="536387" y="327803"/>
                </a:cubicBezTo>
                <a:cubicBezTo>
                  <a:pt x="533512" y="342181"/>
                  <a:pt x="534318" y="357822"/>
                  <a:pt x="527761" y="370936"/>
                </a:cubicBezTo>
                <a:cubicBezTo>
                  <a:pt x="505391" y="415677"/>
                  <a:pt x="437353" y="456857"/>
                  <a:pt x="406991" y="483079"/>
                </a:cubicBezTo>
                <a:cubicBezTo>
                  <a:pt x="371565" y="513674"/>
                  <a:pt x="340742" y="549646"/>
                  <a:pt x="303474" y="577969"/>
                </a:cubicBezTo>
                <a:cubicBezTo>
                  <a:pt x="243982" y="623183"/>
                  <a:pt x="186903" y="649194"/>
                  <a:pt x="122319" y="681486"/>
                </a:cubicBezTo>
                <a:cubicBezTo>
                  <a:pt x="76787" y="749786"/>
                  <a:pt x="102117" y="700575"/>
                  <a:pt x="113693" y="862641"/>
                </a:cubicBezTo>
                <a:cubicBezTo>
                  <a:pt x="115752" y="891466"/>
                  <a:pt x="119444" y="920150"/>
                  <a:pt x="122319" y="948905"/>
                </a:cubicBezTo>
                <a:cubicBezTo>
                  <a:pt x="110817" y="1000664"/>
                  <a:pt x="95998" y="1051795"/>
                  <a:pt x="87813" y="1104181"/>
                </a:cubicBezTo>
                <a:cubicBezTo>
                  <a:pt x="84923" y="1122679"/>
                  <a:pt x="71402" y="1353999"/>
                  <a:pt x="70561" y="1362973"/>
                </a:cubicBezTo>
                <a:cubicBezTo>
                  <a:pt x="56964" y="1508010"/>
                  <a:pt x="79440" y="1466152"/>
                  <a:pt x="27429" y="1535502"/>
                </a:cubicBezTo>
                <a:cubicBezTo>
                  <a:pt x="24553" y="1544128"/>
                  <a:pt x="20004" y="1552368"/>
                  <a:pt x="18802" y="1561381"/>
                </a:cubicBezTo>
                <a:cubicBezTo>
                  <a:pt x="0" y="1702391"/>
                  <a:pt x="13928" y="1826800"/>
                  <a:pt x="18802" y="1975449"/>
                </a:cubicBezTo>
                <a:cubicBezTo>
                  <a:pt x="21160" y="2047355"/>
                  <a:pt x="18505" y="2119720"/>
                  <a:pt x="27429" y="2191109"/>
                </a:cubicBezTo>
                <a:cubicBezTo>
                  <a:pt x="35824" y="2258267"/>
                  <a:pt x="53751" y="2323957"/>
                  <a:pt x="70561" y="2389517"/>
                </a:cubicBezTo>
                <a:cubicBezTo>
                  <a:pt x="82533" y="2436208"/>
                  <a:pt x="95263" y="2483000"/>
                  <a:pt x="113693" y="2527539"/>
                </a:cubicBezTo>
                <a:cubicBezTo>
                  <a:pt x="129926" y="2566769"/>
                  <a:pt x="150940" y="2604086"/>
                  <a:pt x="174078" y="2639683"/>
                </a:cubicBezTo>
                <a:cubicBezTo>
                  <a:pt x="188526" y="2661911"/>
                  <a:pt x="204729" y="2684027"/>
                  <a:pt x="225836" y="2700068"/>
                </a:cubicBezTo>
                <a:cubicBezTo>
                  <a:pt x="345781" y="2791226"/>
                  <a:pt x="335703" y="2785574"/>
                  <a:pt x="415617" y="2812211"/>
                </a:cubicBezTo>
                <a:cubicBezTo>
                  <a:pt x="506759" y="2872973"/>
                  <a:pt x="417237" y="2818120"/>
                  <a:pt x="665783" y="2872596"/>
                </a:cubicBezTo>
                <a:cubicBezTo>
                  <a:pt x="801364" y="2902312"/>
                  <a:pt x="936176" y="2935440"/>
                  <a:pt x="1071225" y="2967486"/>
                </a:cubicBezTo>
                <a:cubicBezTo>
                  <a:pt x="1212983" y="3001124"/>
                  <a:pt x="1129889" y="2988383"/>
                  <a:pt x="1252379" y="3001992"/>
                </a:cubicBezTo>
                <a:cubicBezTo>
                  <a:pt x="1428450" y="3046012"/>
                  <a:pt x="1250085" y="3004145"/>
                  <a:pt x="1718206" y="3019245"/>
                </a:cubicBezTo>
                <a:cubicBezTo>
                  <a:pt x="1752813" y="3020361"/>
                  <a:pt x="1787217" y="3024996"/>
                  <a:pt x="1821723" y="3027871"/>
                </a:cubicBezTo>
                <a:cubicBezTo>
                  <a:pt x="1867731" y="3010618"/>
                  <a:pt x="1912783" y="2990563"/>
                  <a:pt x="1959746" y="2976113"/>
                </a:cubicBezTo>
                <a:cubicBezTo>
                  <a:pt x="2062431" y="2944518"/>
                  <a:pt x="2270296" y="2889849"/>
                  <a:pt x="2270296" y="2889849"/>
                </a:cubicBezTo>
                <a:cubicBezTo>
                  <a:pt x="2276047" y="2878347"/>
                  <a:pt x="2281169" y="2866508"/>
                  <a:pt x="2287549" y="2855343"/>
                </a:cubicBezTo>
                <a:cubicBezTo>
                  <a:pt x="2350074" y="2745925"/>
                  <a:pt x="2397159" y="2827490"/>
                  <a:pt x="2606727" y="2820837"/>
                </a:cubicBezTo>
                <a:lnTo>
                  <a:pt x="2848266" y="2812211"/>
                </a:lnTo>
                <a:cubicBezTo>
                  <a:pt x="2851142" y="2803585"/>
                  <a:pt x="2849908" y="2792153"/>
                  <a:pt x="2856893" y="2786332"/>
                </a:cubicBezTo>
                <a:cubicBezTo>
                  <a:pt x="2868789" y="2776419"/>
                  <a:pt x="2885136" y="2773333"/>
                  <a:pt x="2900025" y="2769079"/>
                </a:cubicBezTo>
                <a:cubicBezTo>
                  <a:pt x="2959426" y="2752107"/>
                  <a:pt x="3030149" y="2743751"/>
                  <a:pt x="3089806" y="2734573"/>
                </a:cubicBezTo>
                <a:cubicBezTo>
                  <a:pt x="3130063" y="2737449"/>
                  <a:pt x="3170831" y="2736186"/>
                  <a:pt x="3210576" y="2743200"/>
                </a:cubicBezTo>
                <a:cubicBezTo>
                  <a:pt x="3220786" y="2745002"/>
                  <a:pt x="3226108" y="2759806"/>
                  <a:pt x="3236455" y="2760453"/>
                </a:cubicBezTo>
                <a:cubicBezTo>
                  <a:pt x="3273873" y="2762792"/>
                  <a:pt x="3311217" y="2754702"/>
                  <a:pt x="3348598" y="2751826"/>
                </a:cubicBezTo>
                <a:lnTo>
                  <a:pt x="4297504" y="2760453"/>
                </a:lnTo>
                <a:cubicBezTo>
                  <a:pt x="4912957" y="2760453"/>
                  <a:pt x="4121452" y="2736998"/>
                  <a:pt x="4754704" y="2760453"/>
                </a:cubicBezTo>
                <a:lnTo>
                  <a:pt x="4840968" y="2769079"/>
                </a:lnTo>
                <a:cubicBezTo>
                  <a:pt x="4889577" y="2774195"/>
                  <a:pt x="4924098" y="2777079"/>
                  <a:pt x="4970364" y="2786332"/>
                </a:cubicBezTo>
                <a:cubicBezTo>
                  <a:pt x="4981990" y="2788657"/>
                  <a:pt x="4993368" y="2792083"/>
                  <a:pt x="5004870" y="2794958"/>
                </a:cubicBezTo>
                <a:lnTo>
                  <a:pt x="5393059" y="2786332"/>
                </a:lnTo>
                <a:lnTo>
                  <a:pt x="5884764" y="2777705"/>
                </a:lnTo>
                <a:cubicBezTo>
                  <a:pt x="5962433" y="2775856"/>
                  <a:pt x="6040040" y="2771954"/>
                  <a:pt x="6117678" y="2769079"/>
                </a:cubicBezTo>
                <a:cubicBezTo>
                  <a:pt x="6195316" y="2760453"/>
                  <a:pt x="6275048" y="2763080"/>
                  <a:pt x="6350591" y="2743200"/>
                </a:cubicBezTo>
                <a:cubicBezTo>
                  <a:pt x="6573154" y="2684631"/>
                  <a:pt x="6458253" y="2705424"/>
                  <a:pt x="6695647" y="2682815"/>
                </a:cubicBezTo>
                <a:cubicBezTo>
                  <a:pt x="6756660" y="2662477"/>
                  <a:pt x="6819941" y="2645076"/>
                  <a:pt x="6876802" y="2613803"/>
                </a:cubicBezTo>
                <a:cubicBezTo>
                  <a:pt x="6909653" y="2595735"/>
                  <a:pt x="6971693" y="2553419"/>
                  <a:pt x="6971693" y="2553419"/>
                </a:cubicBezTo>
                <a:cubicBezTo>
                  <a:pt x="6977444" y="2521789"/>
                  <a:pt x="6969657" y="2484247"/>
                  <a:pt x="6988946" y="2458528"/>
                </a:cubicBezTo>
                <a:cubicBezTo>
                  <a:pt x="7024513" y="2411105"/>
                  <a:pt x="7082356" y="2385421"/>
                  <a:pt x="7126968" y="2346385"/>
                </a:cubicBezTo>
                <a:cubicBezTo>
                  <a:pt x="7151451" y="2324962"/>
                  <a:pt x="7172975" y="2300377"/>
                  <a:pt x="7195979" y="2277373"/>
                </a:cubicBezTo>
                <a:cubicBezTo>
                  <a:pt x="7216107" y="2119222"/>
                  <a:pt x="7226427" y="1959511"/>
                  <a:pt x="7256364" y="1802920"/>
                </a:cubicBezTo>
                <a:cubicBezTo>
                  <a:pt x="7264095" y="1762482"/>
                  <a:pt x="7298138" y="1730718"/>
                  <a:pt x="7308123" y="1690777"/>
                </a:cubicBezTo>
                <a:cubicBezTo>
                  <a:pt x="7321447" y="1637481"/>
                  <a:pt x="7319625" y="1581509"/>
                  <a:pt x="7325376" y="1526875"/>
                </a:cubicBezTo>
                <a:cubicBezTo>
                  <a:pt x="7319625" y="1472241"/>
                  <a:pt x="7321850" y="1416166"/>
                  <a:pt x="7308123" y="1362973"/>
                </a:cubicBezTo>
                <a:cubicBezTo>
                  <a:pt x="7298483" y="1325618"/>
                  <a:pt x="7280269" y="1289736"/>
                  <a:pt x="7256364" y="1259456"/>
                </a:cubicBezTo>
                <a:cubicBezTo>
                  <a:pt x="7222716" y="1216836"/>
                  <a:pt x="7173211" y="1196313"/>
                  <a:pt x="7126968" y="1173192"/>
                </a:cubicBezTo>
                <a:cubicBezTo>
                  <a:pt x="7121217" y="1158815"/>
                  <a:pt x="7112535" y="1145286"/>
                  <a:pt x="7109715" y="1130060"/>
                </a:cubicBezTo>
                <a:cubicBezTo>
                  <a:pt x="7098089" y="1067282"/>
                  <a:pt x="7113514" y="996808"/>
                  <a:pt x="7083836" y="940279"/>
                </a:cubicBezTo>
                <a:cubicBezTo>
                  <a:pt x="7049811" y="875470"/>
                  <a:pt x="6984333" y="832409"/>
                  <a:pt x="6928561" y="785003"/>
                </a:cubicBezTo>
                <a:cubicBezTo>
                  <a:pt x="6811536" y="685531"/>
                  <a:pt x="6686626" y="595723"/>
                  <a:pt x="6566251" y="500332"/>
                </a:cubicBezTo>
                <a:cubicBezTo>
                  <a:pt x="6534221" y="474950"/>
                  <a:pt x="6503274" y="448224"/>
                  <a:pt x="6471361" y="422694"/>
                </a:cubicBezTo>
                <a:cubicBezTo>
                  <a:pt x="6460134" y="413712"/>
                  <a:pt x="6451183" y="398009"/>
                  <a:pt x="6436855" y="396815"/>
                </a:cubicBezTo>
                <a:cubicBezTo>
                  <a:pt x="6242201" y="380593"/>
                  <a:pt x="6415194" y="396627"/>
                  <a:pt x="6134930" y="362309"/>
                </a:cubicBezTo>
                <a:cubicBezTo>
                  <a:pt x="5836125" y="325721"/>
                  <a:pt x="5987083" y="350607"/>
                  <a:pt x="5694983" y="301924"/>
                </a:cubicBezTo>
                <a:lnTo>
                  <a:pt x="5548334" y="276045"/>
                </a:lnTo>
                <a:cubicBezTo>
                  <a:pt x="5533908" y="273422"/>
                  <a:pt x="5519426" y="270975"/>
                  <a:pt x="5505202" y="267419"/>
                </a:cubicBezTo>
                <a:cubicBezTo>
                  <a:pt x="5496380" y="265214"/>
                  <a:pt x="5488400" y="259334"/>
                  <a:pt x="5479323" y="258792"/>
                </a:cubicBezTo>
                <a:cubicBezTo>
                  <a:pt x="5295418" y="247812"/>
                  <a:pt x="4927232" y="232913"/>
                  <a:pt x="4927232" y="232913"/>
                </a:cubicBezTo>
                <a:cubicBezTo>
                  <a:pt x="4881225" y="221411"/>
                  <a:pt x="4815516" y="237865"/>
                  <a:pt x="4789210" y="198407"/>
                </a:cubicBezTo>
                <a:cubicBezTo>
                  <a:pt x="4783459" y="189781"/>
                  <a:pt x="4781527" y="176516"/>
                  <a:pt x="4771957" y="172528"/>
                </a:cubicBezTo>
                <a:cubicBezTo>
                  <a:pt x="4720061" y="150905"/>
                  <a:pt x="4489734" y="138235"/>
                  <a:pt x="4487285" y="138022"/>
                </a:cubicBezTo>
                <a:cubicBezTo>
                  <a:pt x="4409647" y="123645"/>
                  <a:pt x="4331528" y="111663"/>
                  <a:pt x="4254372" y="94890"/>
                </a:cubicBezTo>
                <a:cubicBezTo>
                  <a:pt x="4192751" y="81494"/>
                  <a:pt x="4011375" y="26904"/>
                  <a:pt x="3943821" y="17253"/>
                </a:cubicBezTo>
                <a:cubicBezTo>
                  <a:pt x="3826434" y="482"/>
                  <a:pt x="3903743" y="9641"/>
                  <a:pt x="3710908" y="0"/>
                </a:cubicBezTo>
                <a:cubicBezTo>
                  <a:pt x="3650523" y="2875"/>
                  <a:pt x="3590041" y="4160"/>
                  <a:pt x="3529753" y="8626"/>
                </a:cubicBezTo>
                <a:cubicBezTo>
                  <a:pt x="3512310" y="9918"/>
                  <a:pt x="3495292" y="14658"/>
                  <a:pt x="3477995" y="17253"/>
                </a:cubicBezTo>
                <a:cubicBezTo>
                  <a:pt x="3437780" y="23285"/>
                  <a:pt x="3397800" y="31800"/>
                  <a:pt x="3357225" y="34505"/>
                </a:cubicBezTo>
                <a:lnTo>
                  <a:pt x="3227829" y="43132"/>
                </a:lnTo>
              </a:path>
            </a:pathLst>
          </a:custGeom>
          <a:noFill/>
          <a:ln w="2857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  <p:sp>
        <p:nvSpPr>
          <p:cNvPr id="55" name="Freeform 54"/>
          <p:cNvSpPr/>
          <p:nvPr/>
        </p:nvSpPr>
        <p:spPr bwMode="auto">
          <a:xfrm>
            <a:off x="894072" y="4181383"/>
            <a:ext cx="7427342" cy="2529968"/>
          </a:xfrm>
          <a:custGeom>
            <a:avLst/>
            <a:gdLst>
              <a:gd name="connsiteX0" fmla="*/ 7148011 w 7427342"/>
              <a:gd name="connsiteY0" fmla="*/ 992038 h 3303917"/>
              <a:gd name="connsiteX1" fmla="*/ 7130758 w 7427342"/>
              <a:gd name="connsiteY1" fmla="*/ 819509 h 3303917"/>
              <a:gd name="connsiteX2" fmla="*/ 7122132 w 7427342"/>
              <a:gd name="connsiteY2" fmla="*/ 767751 h 3303917"/>
              <a:gd name="connsiteX3" fmla="*/ 7087626 w 7427342"/>
              <a:gd name="connsiteY3" fmla="*/ 715992 h 3303917"/>
              <a:gd name="connsiteX4" fmla="*/ 7079000 w 7427342"/>
              <a:gd name="connsiteY4" fmla="*/ 681487 h 3303917"/>
              <a:gd name="connsiteX5" fmla="*/ 7061747 w 7427342"/>
              <a:gd name="connsiteY5" fmla="*/ 526211 h 3303917"/>
              <a:gd name="connsiteX6" fmla="*/ 7044494 w 7427342"/>
              <a:gd name="connsiteY6" fmla="*/ 491706 h 3303917"/>
              <a:gd name="connsiteX7" fmla="*/ 6949604 w 7427342"/>
              <a:gd name="connsiteY7" fmla="*/ 439947 h 3303917"/>
              <a:gd name="connsiteX8" fmla="*/ 6880592 w 7427342"/>
              <a:gd name="connsiteY8" fmla="*/ 405441 h 3303917"/>
              <a:gd name="connsiteX9" fmla="*/ 6828834 w 7427342"/>
              <a:gd name="connsiteY9" fmla="*/ 379562 h 3303917"/>
              <a:gd name="connsiteX10" fmla="*/ 6837460 w 7427342"/>
              <a:gd name="connsiteY10" fmla="*/ 353683 h 3303917"/>
              <a:gd name="connsiteX11" fmla="*/ 6828834 w 7427342"/>
              <a:gd name="connsiteY11" fmla="*/ 293298 h 3303917"/>
              <a:gd name="connsiteX12" fmla="*/ 6777075 w 7427342"/>
              <a:gd name="connsiteY12" fmla="*/ 241540 h 3303917"/>
              <a:gd name="connsiteX13" fmla="*/ 6751196 w 7427342"/>
              <a:gd name="connsiteY13" fmla="*/ 224287 h 3303917"/>
              <a:gd name="connsiteX14" fmla="*/ 6725317 w 7427342"/>
              <a:gd name="connsiteY14" fmla="*/ 215660 h 3303917"/>
              <a:gd name="connsiteX15" fmla="*/ 6613173 w 7427342"/>
              <a:gd name="connsiteY15" fmla="*/ 155275 h 3303917"/>
              <a:gd name="connsiteX16" fmla="*/ 6570041 w 7427342"/>
              <a:gd name="connsiteY16" fmla="*/ 146649 h 3303917"/>
              <a:gd name="connsiteX17" fmla="*/ 6535536 w 7427342"/>
              <a:gd name="connsiteY17" fmla="*/ 129396 h 3303917"/>
              <a:gd name="connsiteX18" fmla="*/ 6457898 w 7427342"/>
              <a:gd name="connsiteY18" fmla="*/ 112143 h 3303917"/>
              <a:gd name="connsiteX19" fmla="*/ 6423392 w 7427342"/>
              <a:gd name="connsiteY19" fmla="*/ 94891 h 3303917"/>
              <a:gd name="connsiteX20" fmla="*/ 6397513 w 7427342"/>
              <a:gd name="connsiteY20" fmla="*/ 86264 h 3303917"/>
              <a:gd name="connsiteX21" fmla="*/ 6181853 w 7427342"/>
              <a:gd name="connsiteY21" fmla="*/ 51758 h 3303917"/>
              <a:gd name="connsiteX22" fmla="*/ 5655641 w 7427342"/>
              <a:gd name="connsiteY22" fmla="*/ 34506 h 3303917"/>
              <a:gd name="connsiteX23" fmla="*/ 5578004 w 7427342"/>
              <a:gd name="connsiteY23" fmla="*/ 25879 h 3303917"/>
              <a:gd name="connsiteX24" fmla="*/ 5552124 w 7427342"/>
              <a:gd name="connsiteY24" fmla="*/ 34506 h 3303917"/>
              <a:gd name="connsiteX25" fmla="*/ 5439981 w 7427342"/>
              <a:gd name="connsiteY25" fmla="*/ 25879 h 3303917"/>
              <a:gd name="connsiteX26" fmla="*/ 5284705 w 7427342"/>
              <a:gd name="connsiteY26" fmla="*/ 8626 h 3303917"/>
              <a:gd name="connsiteX27" fmla="*/ 5241573 w 7427342"/>
              <a:gd name="connsiteY27" fmla="*/ 0 h 3303917"/>
              <a:gd name="connsiteX28" fmla="*/ 4913770 w 7427342"/>
              <a:gd name="connsiteY28" fmla="*/ 8626 h 3303917"/>
              <a:gd name="connsiteX29" fmla="*/ 4827505 w 7427342"/>
              <a:gd name="connsiteY29" fmla="*/ 17253 h 3303917"/>
              <a:gd name="connsiteX30" fmla="*/ 4301294 w 7427342"/>
              <a:gd name="connsiteY30" fmla="*/ 25879 h 3303917"/>
              <a:gd name="connsiteX31" fmla="*/ 4232283 w 7427342"/>
              <a:gd name="connsiteY31" fmla="*/ 34506 h 3303917"/>
              <a:gd name="connsiteX32" fmla="*/ 4094260 w 7427342"/>
              <a:gd name="connsiteY32" fmla="*/ 43132 h 3303917"/>
              <a:gd name="connsiteX33" fmla="*/ 3990743 w 7427342"/>
              <a:gd name="connsiteY33" fmla="*/ 51758 h 3303917"/>
              <a:gd name="connsiteX34" fmla="*/ 3982117 w 7427342"/>
              <a:gd name="connsiteY34" fmla="*/ 250166 h 3303917"/>
              <a:gd name="connsiteX35" fmla="*/ 3947611 w 7427342"/>
              <a:gd name="connsiteY35" fmla="*/ 310551 h 3303917"/>
              <a:gd name="connsiteX36" fmla="*/ 3938985 w 7427342"/>
              <a:gd name="connsiteY36" fmla="*/ 457200 h 3303917"/>
              <a:gd name="connsiteX37" fmla="*/ 3921732 w 7427342"/>
              <a:gd name="connsiteY37" fmla="*/ 483079 h 3303917"/>
              <a:gd name="connsiteX38" fmla="*/ 3869973 w 7427342"/>
              <a:gd name="connsiteY38" fmla="*/ 500332 h 3303917"/>
              <a:gd name="connsiteX39" fmla="*/ 3757830 w 7427342"/>
              <a:gd name="connsiteY39" fmla="*/ 517585 h 3303917"/>
              <a:gd name="connsiteX40" fmla="*/ 3697445 w 7427342"/>
              <a:gd name="connsiteY40" fmla="*/ 526211 h 3303917"/>
              <a:gd name="connsiteX41" fmla="*/ 3602555 w 7427342"/>
              <a:gd name="connsiteY41" fmla="*/ 552091 h 3303917"/>
              <a:gd name="connsiteX42" fmla="*/ 3455905 w 7427342"/>
              <a:gd name="connsiteY42" fmla="*/ 560717 h 3303917"/>
              <a:gd name="connsiteX43" fmla="*/ 2696781 w 7427342"/>
              <a:gd name="connsiteY43" fmla="*/ 552091 h 3303917"/>
              <a:gd name="connsiteX44" fmla="*/ 2645022 w 7427342"/>
              <a:gd name="connsiteY44" fmla="*/ 543464 h 3303917"/>
              <a:gd name="connsiteX45" fmla="*/ 2498373 w 7427342"/>
              <a:gd name="connsiteY45" fmla="*/ 517585 h 3303917"/>
              <a:gd name="connsiteX46" fmla="*/ 2455241 w 7427342"/>
              <a:gd name="connsiteY46" fmla="*/ 500332 h 3303917"/>
              <a:gd name="connsiteX47" fmla="*/ 2343098 w 7427342"/>
              <a:gd name="connsiteY47" fmla="*/ 465826 h 3303917"/>
              <a:gd name="connsiteX48" fmla="*/ 2274087 w 7427342"/>
              <a:gd name="connsiteY48" fmla="*/ 431321 h 3303917"/>
              <a:gd name="connsiteX49" fmla="*/ 2248207 w 7427342"/>
              <a:gd name="connsiteY49" fmla="*/ 310551 h 3303917"/>
              <a:gd name="connsiteX50" fmla="*/ 2222328 w 7427342"/>
              <a:gd name="connsiteY50" fmla="*/ 293298 h 3303917"/>
              <a:gd name="connsiteX51" fmla="*/ 2187822 w 7427342"/>
              <a:gd name="connsiteY51" fmla="*/ 241540 h 3303917"/>
              <a:gd name="connsiteX52" fmla="*/ 2136064 w 7427342"/>
              <a:gd name="connsiteY52" fmla="*/ 198408 h 3303917"/>
              <a:gd name="connsiteX53" fmla="*/ 2006668 w 7427342"/>
              <a:gd name="connsiteY53" fmla="*/ 120770 h 3303917"/>
              <a:gd name="connsiteX54" fmla="*/ 1929030 w 7427342"/>
              <a:gd name="connsiteY54" fmla="*/ 103517 h 3303917"/>
              <a:gd name="connsiteX55" fmla="*/ 1652985 w 7427342"/>
              <a:gd name="connsiteY55" fmla="*/ 103517 h 3303917"/>
              <a:gd name="connsiteX56" fmla="*/ 1489083 w 7427342"/>
              <a:gd name="connsiteY56" fmla="*/ 112143 h 3303917"/>
              <a:gd name="connsiteX57" fmla="*/ 1273422 w 7427342"/>
              <a:gd name="connsiteY57" fmla="*/ 103517 h 3303917"/>
              <a:gd name="connsiteX58" fmla="*/ 1135400 w 7427342"/>
              <a:gd name="connsiteY58" fmla="*/ 86264 h 3303917"/>
              <a:gd name="connsiteX59" fmla="*/ 729958 w 7427342"/>
              <a:gd name="connsiteY59" fmla="*/ 94891 h 3303917"/>
              <a:gd name="connsiteX60" fmla="*/ 609188 w 7427342"/>
              <a:gd name="connsiteY60" fmla="*/ 103517 h 3303917"/>
              <a:gd name="connsiteX61" fmla="*/ 557430 w 7427342"/>
              <a:gd name="connsiteY61" fmla="*/ 129396 h 3303917"/>
              <a:gd name="connsiteX62" fmla="*/ 341770 w 7427342"/>
              <a:gd name="connsiteY62" fmla="*/ 181155 h 3303917"/>
              <a:gd name="connsiteX63" fmla="*/ 272758 w 7427342"/>
              <a:gd name="connsiteY63" fmla="*/ 207034 h 3303917"/>
              <a:gd name="connsiteX64" fmla="*/ 221000 w 7427342"/>
              <a:gd name="connsiteY64" fmla="*/ 224287 h 3303917"/>
              <a:gd name="connsiteX65" fmla="*/ 186494 w 7427342"/>
              <a:gd name="connsiteY65" fmla="*/ 241540 h 3303917"/>
              <a:gd name="connsiteX66" fmla="*/ 151988 w 7427342"/>
              <a:gd name="connsiteY66" fmla="*/ 474453 h 3303917"/>
              <a:gd name="connsiteX67" fmla="*/ 91604 w 7427342"/>
              <a:gd name="connsiteY67" fmla="*/ 690113 h 3303917"/>
              <a:gd name="connsiteX68" fmla="*/ 65724 w 7427342"/>
              <a:gd name="connsiteY68" fmla="*/ 741872 h 3303917"/>
              <a:gd name="connsiteX69" fmla="*/ 31219 w 7427342"/>
              <a:gd name="connsiteY69" fmla="*/ 1337094 h 3303917"/>
              <a:gd name="connsiteX70" fmla="*/ 13966 w 7427342"/>
              <a:gd name="connsiteY70" fmla="*/ 1552755 h 3303917"/>
              <a:gd name="connsiteX71" fmla="*/ 126109 w 7427342"/>
              <a:gd name="connsiteY71" fmla="*/ 2139351 h 3303917"/>
              <a:gd name="connsiteX72" fmla="*/ 151988 w 7427342"/>
              <a:gd name="connsiteY72" fmla="*/ 2242868 h 3303917"/>
              <a:gd name="connsiteX73" fmla="*/ 255505 w 7427342"/>
              <a:gd name="connsiteY73" fmla="*/ 2337758 h 3303917"/>
              <a:gd name="connsiteX74" fmla="*/ 298638 w 7427342"/>
              <a:gd name="connsiteY74" fmla="*/ 2372264 h 3303917"/>
              <a:gd name="connsiteX75" fmla="*/ 488419 w 7427342"/>
              <a:gd name="connsiteY75" fmla="*/ 2596551 h 3303917"/>
              <a:gd name="connsiteX76" fmla="*/ 531551 w 7427342"/>
              <a:gd name="connsiteY76" fmla="*/ 2631057 h 3303917"/>
              <a:gd name="connsiteX77" fmla="*/ 591936 w 7427342"/>
              <a:gd name="connsiteY77" fmla="*/ 2648309 h 3303917"/>
              <a:gd name="connsiteX78" fmla="*/ 652321 w 7427342"/>
              <a:gd name="connsiteY78" fmla="*/ 2691441 h 3303917"/>
              <a:gd name="connsiteX79" fmla="*/ 704079 w 7427342"/>
              <a:gd name="connsiteY79" fmla="*/ 2743200 h 3303917"/>
              <a:gd name="connsiteX80" fmla="*/ 928366 w 7427342"/>
              <a:gd name="connsiteY80" fmla="*/ 2863970 h 3303917"/>
              <a:gd name="connsiteX81" fmla="*/ 962872 w 7427342"/>
              <a:gd name="connsiteY81" fmla="*/ 2872596 h 3303917"/>
              <a:gd name="connsiteX82" fmla="*/ 1049136 w 7427342"/>
              <a:gd name="connsiteY82" fmla="*/ 2889849 h 3303917"/>
              <a:gd name="connsiteX83" fmla="*/ 1109521 w 7427342"/>
              <a:gd name="connsiteY83" fmla="*/ 2915728 h 3303917"/>
              <a:gd name="connsiteX84" fmla="*/ 1144026 w 7427342"/>
              <a:gd name="connsiteY84" fmla="*/ 2932981 h 3303917"/>
              <a:gd name="connsiteX85" fmla="*/ 1213038 w 7427342"/>
              <a:gd name="connsiteY85" fmla="*/ 2941608 h 3303917"/>
              <a:gd name="connsiteX86" fmla="*/ 1351060 w 7427342"/>
              <a:gd name="connsiteY86" fmla="*/ 2958860 h 3303917"/>
              <a:gd name="connsiteX87" fmla="*/ 1506336 w 7427342"/>
              <a:gd name="connsiteY87" fmla="*/ 3001992 h 3303917"/>
              <a:gd name="connsiteX88" fmla="*/ 1765128 w 7427342"/>
              <a:gd name="connsiteY88" fmla="*/ 3053751 h 3303917"/>
              <a:gd name="connsiteX89" fmla="*/ 1825513 w 7427342"/>
              <a:gd name="connsiteY89" fmla="*/ 3079630 h 3303917"/>
              <a:gd name="connsiteX90" fmla="*/ 1937656 w 7427342"/>
              <a:gd name="connsiteY90" fmla="*/ 3096883 h 3303917"/>
              <a:gd name="connsiteX91" fmla="*/ 2170570 w 7427342"/>
              <a:gd name="connsiteY91" fmla="*/ 3131389 h 3303917"/>
              <a:gd name="connsiteX92" fmla="*/ 2351724 w 7427342"/>
              <a:gd name="connsiteY92" fmla="*/ 3183147 h 3303917"/>
              <a:gd name="connsiteX93" fmla="*/ 2489747 w 7427342"/>
              <a:gd name="connsiteY93" fmla="*/ 3209026 h 3303917"/>
              <a:gd name="connsiteX94" fmla="*/ 2532879 w 7427342"/>
              <a:gd name="connsiteY94" fmla="*/ 3243532 h 3303917"/>
              <a:gd name="connsiteX95" fmla="*/ 2601890 w 7427342"/>
              <a:gd name="connsiteY95" fmla="*/ 3260785 h 3303917"/>
              <a:gd name="connsiteX96" fmla="*/ 2808924 w 7427342"/>
              <a:gd name="connsiteY96" fmla="*/ 3252158 h 3303917"/>
              <a:gd name="connsiteX97" fmla="*/ 3300630 w 7427342"/>
              <a:gd name="connsiteY97" fmla="*/ 3269411 h 3303917"/>
              <a:gd name="connsiteX98" fmla="*/ 3343762 w 7427342"/>
              <a:gd name="connsiteY98" fmla="*/ 3278038 h 3303917"/>
              <a:gd name="connsiteX99" fmla="*/ 3826841 w 7427342"/>
              <a:gd name="connsiteY99" fmla="*/ 3303917 h 3303917"/>
              <a:gd name="connsiteX100" fmla="*/ 4404811 w 7427342"/>
              <a:gd name="connsiteY100" fmla="*/ 3269411 h 3303917"/>
              <a:gd name="connsiteX101" fmla="*/ 4534207 w 7427342"/>
              <a:gd name="connsiteY101" fmla="*/ 3260785 h 3303917"/>
              <a:gd name="connsiteX102" fmla="*/ 4879264 w 7427342"/>
              <a:gd name="connsiteY102" fmla="*/ 3243532 h 3303917"/>
              <a:gd name="connsiteX103" fmla="*/ 5069045 w 7427342"/>
              <a:gd name="connsiteY103" fmla="*/ 3217653 h 3303917"/>
              <a:gd name="connsiteX104" fmla="*/ 5293332 w 7427342"/>
              <a:gd name="connsiteY104" fmla="*/ 3174521 h 3303917"/>
              <a:gd name="connsiteX105" fmla="*/ 5491739 w 7427342"/>
              <a:gd name="connsiteY105" fmla="*/ 3157268 h 3303917"/>
              <a:gd name="connsiteX106" fmla="*/ 5672894 w 7427342"/>
              <a:gd name="connsiteY106" fmla="*/ 3131389 h 3303917"/>
              <a:gd name="connsiteX107" fmla="*/ 5888555 w 7427342"/>
              <a:gd name="connsiteY107" fmla="*/ 3062377 h 3303917"/>
              <a:gd name="connsiteX108" fmla="*/ 6371634 w 7427342"/>
              <a:gd name="connsiteY108" fmla="*/ 3001992 h 3303917"/>
              <a:gd name="connsiteX109" fmla="*/ 6923724 w 7427342"/>
              <a:gd name="connsiteY109" fmla="*/ 2924355 h 3303917"/>
              <a:gd name="connsiteX110" fmla="*/ 7009988 w 7427342"/>
              <a:gd name="connsiteY110" fmla="*/ 2863970 h 3303917"/>
              <a:gd name="connsiteX111" fmla="*/ 7061747 w 7427342"/>
              <a:gd name="connsiteY111" fmla="*/ 2820838 h 3303917"/>
              <a:gd name="connsiteX112" fmla="*/ 7070373 w 7427342"/>
              <a:gd name="connsiteY112" fmla="*/ 2760453 h 3303917"/>
              <a:gd name="connsiteX113" fmla="*/ 7079000 w 7427342"/>
              <a:gd name="connsiteY113" fmla="*/ 2656936 h 3303917"/>
              <a:gd name="connsiteX114" fmla="*/ 7087626 w 7427342"/>
              <a:gd name="connsiteY114" fmla="*/ 2363638 h 3303917"/>
              <a:gd name="connsiteX115" fmla="*/ 7234275 w 7427342"/>
              <a:gd name="connsiteY115" fmla="*/ 2225615 h 3303917"/>
              <a:gd name="connsiteX116" fmla="*/ 7286034 w 7427342"/>
              <a:gd name="connsiteY116" fmla="*/ 2130724 h 3303917"/>
              <a:gd name="connsiteX117" fmla="*/ 7329166 w 7427342"/>
              <a:gd name="connsiteY117" fmla="*/ 1785668 h 3303917"/>
              <a:gd name="connsiteX118" fmla="*/ 7380924 w 7427342"/>
              <a:gd name="connsiteY118" fmla="*/ 1690777 h 3303917"/>
              <a:gd name="connsiteX119" fmla="*/ 7389551 w 7427342"/>
              <a:gd name="connsiteY119" fmla="*/ 1233577 h 3303917"/>
              <a:gd name="connsiteX120" fmla="*/ 7346419 w 7427342"/>
              <a:gd name="connsiteY120" fmla="*/ 1181819 h 3303917"/>
              <a:gd name="connsiteX121" fmla="*/ 7337792 w 7427342"/>
              <a:gd name="connsiteY121" fmla="*/ 1138687 h 3303917"/>
              <a:gd name="connsiteX122" fmla="*/ 7286034 w 7427342"/>
              <a:gd name="connsiteY122" fmla="*/ 1035170 h 3303917"/>
              <a:gd name="connsiteX123" fmla="*/ 7251528 w 7427342"/>
              <a:gd name="connsiteY123" fmla="*/ 1009291 h 3303917"/>
              <a:gd name="connsiteX124" fmla="*/ 7225649 w 7427342"/>
              <a:gd name="connsiteY124" fmla="*/ 974785 h 3303917"/>
              <a:gd name="connsiteX125" fmla="*/ 7208396 w 7427342"/>
              <a:gd name="connsiteY125" fmla="*/ 948906 h 3303917"/>
              <a:gd name="connsiteX126" fmla="*/ 7182517 w 7427342"/>
              <a:gd name="connsiteY126" fmla="*/ 931653 h 3303917"/>
              <a:gd name="connsiteX127" fmla="*/ 7173890 w 7427342"/>
              <a:gd name="connsiteY127" fmla="*/ 897147 h 3303917"/>
              <a:gd name="connsiteX128" fmla="*/ 7148011 w 7427342"/>
              <a:gd name="connsiteY128" fmla="*/ 888521 h 3303917"/>
              <a:gd name="connsiteX129" fmla="*/ 7139385 w 7427342"/>
              <a:gd name="connsiteY129" fmla="*/ 879894 h 330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7427342" h="3303917">
                <a:moveTo>
                  <a:pt x="7148011" y="992038"/>
                </a:moveTo>
                <a:cubicBezTo>
                  <a:pt x="7131643" y="730144"/>
                  <a:pt x="7152367" y="927552"/>
                  <a:pt x="7130758" y="819509"/>
                </a:cubicBezTo>
                <a:cubicBezTo>
                  <a:pt x="7127328" y="802358"/>
                  <a:pt x="7128859" y="783896"/>
                  <a:pt x="7122132" y="767751"/>
                </a:cubicBezTo>
                <a:cubicBezTo>
                  <a:pt x="7114157" y="748611"/>
                  <a:pt x="7087626" y="715992"/>
                  <a:pt x="7087626" y="715992"/>
                </a:cubicBezTo>
                <a:cubicBezTo>
                  <a:pt x="7084751" y="704490"/>
                  <a:pt x="7080602" y="693234"/>
                  <a:pt x="7079000" y="681487"/>
                </a:cubicBezTo>
                <a:cubicBezTo>
                  <a:pt x="7071964" y="629887"/>
                  <a:pt x="7085037" y="572790"/>
                  <a:pt x="7061747" y="526211"/>
                </a:cubicBezTo>
                <a:cubicBezTo>
                  <a:pt x="7055996" y="514709"/>
                  <a:pt x="7052863" y="501469"/>
                  <a:pt x="7044494" y="491706"/>
                </a:cubicBezTo>
                <a:cubicBezTo>
                  <a:pt x="7020805" y="464069"/>
                  <a:pt x="6980044" y="454152"/>
                  <a:pt x="6949604" y="439947"/>
                </a:cubicBezTo>
                <a:cubicBezTo>
                  <a:pt x="6926298" y="429071"/>
                  <a:pt x="6903171" y="417757"/>
                  <a:pt x="6880592" y="405441"/>
                </a:cubicBezTo>
                <a:cubicBezTo>
                  <a:pt x="6828036" y="376774"/>
                  <a:pt x="6881311" y="397056"/>
                  <a:pt x="6828834" y="379562"/>
                </a:cubicBezTo>
                <a:cubicBezTo>
                  <a:pt x="6831709" y="370936"/>
                  <a:pt x="6837460" y="362776"/>
                  <a:pt x="6837460" y="353683"/>
                </a:cubicBezTo>
                <a:cubicBezTo>
                  <a:pt x="6837460" y="333350"/>
                  <a:pt x="6834677" y="312773"/>
                  <a:pt x="6828834" y="293298"/>
                </a:cubicBezTo>
                <a:cubicBezTo>
                  <a:pt x="6821687" y="269473"/>
                  <a:pt x="6794801" y="254202"/>
                  <a:pt x="6777075" y="241540"/>
                </a:cubicBezTo>
                <a:cubicBezTo>
                  <a:pt x="6768639" y="235514"/>
                  <a:pt x="6760469" y="228924"/>
                  <a:pt x="6751196" y="224287"/>
                </a:cubicBezTo>
                <a:cubicBezTo>
                  <a:pt x="6743063" y="220220"/>
                  <a:pt x="6733450" y="219727"/>
                  <a:pt x="6725317" y="215660"/>
                </a:cubicBezTo>
                <a:cubicBezTo>
                  <a:pt x="6694919" y="200461"/>
                  <a:pt x="6646781" y="167496"/>
                  <a:pt x="6613173" y="155275"/>
                </a:cubicBezTo>
                <a:cubicBezTo>
                  <a:pt x="6599394" y="150264"/>
                  <a:pt x="6584418" y="149524"/>
                  <a:pt x="6570041" y="146649"/>
                </a:cubicBezTo>
                <a:cubicBezTo>
                  <a:pt x="6558539" y="140898"/>
                  <a:pt x="6547853" y="133091"/>
                  <a:pt x="6535536" y="129396"/>
                </a:cubicBezTo>
                <a:cubicBezTo>
                  <a:pt x="6472324" y="110433"/>
                  <a:pt x="6501661" y="130899"/>
                  <a:pt x="6457898" y="112143"/>
                </a:cubicBezTo>
                <a:cubicBezTo>
                  <a:pt x="6446078" y="107077"/>
                  <a:pt x="6435212" y="99957"/>
                  <a:pt x="6423392" y="94891"/>
                </a:cubicBezTo>
                <a:cubicBezTo>
                  <a:pt x="6415034" y="91309"/>
                  <a:pt x="6406364" y="88347"/>
                  <a:pt x="6397513" y="86264"/>
                </a:cubicBezTo>
                <a:cubicBezTo>
                  <a:pt x="6306968" y="64959"/>
                  <a:pt x="6270470" y="55450"/>
                  <a:pt x="6181853" y="51758"/>
                </a:cubicBezTo>
                <a:lnTo>
                  <a:pt x="5655641" y="34506"/>
                </a:lnTo>
                <a:cubicBezTo>
                  <a:pt x="5629762" y="31630"/>
                  <a:pt x="5604042" y="25879"/>
                  <a:pt x="5578004" y="25879"/>
                </a:cubicBezTo>
                <a:cubicBezTo>
                  <a:pt x="5568911" y="25879"/>
                  <a:pt x="5561217" y="34506"/>
                  <a:pt x="5552124" y="34506"/>
                </a:cubicBezTo>
                <a:cubicBezTo>
                  <a:pt x="5514633" y="34506"/>
                  <a:pt x="5477331" y="29127"/>
                  <a:pt x="5439981" y="25879"/>
                </a:cubicBezTo>
                <a:cubicBezTo>
                  <a:pt x="5404461" y="22790"/>
                  <a:pt x="5323178" y="14545"/>
                  <a:pt x="5284705" y="8626"/>
                </a:cubicBezTo>
                <a:cubicBezTo>
                  <a:pt x="5270213" y="6397"/>
                  <a:pt x="5255950" y="2875"/>
                  <a:pt x="5241573" y="0"/>
                </a:cubicBezTo>
                <a:lnTo>
                  <a:pt x="4913770" y="8626"/>
                </a:lnTo>
                <a:cubicBezTo>
                  <a:pt x="4884897" y="9829"/>
                  <a:pt x="4856392" y="16439"/>
                  <a:pt x="4827505" y="17253"/>
                </a:cubicBezTo>
                <a:cubicBezTo>
                  <a:pt x="4652147" y="22193"/>
                  <a:pt x="4476698" y="23004"/>
                  <a:pt x="4301294" y="25879"/>
                </a:cubicBezTo>
                <a:cubicBezTo>
                  <a:pt x="4278290" y="28755"/>
                  <a:pt x="4255386" y="32581"/>
                  <a:pt x="4232283" y="34506"/>
                </a:cubicBezTo>
                <a:cubicBezTo>
                  <a:pt x="4186345" y="38334"/>
                  <a:pt x="4140240" y="39848"/>
                  <a:pt x="4094260" y="43132"/>
                </a:cubicBezTo>
                <a:cubicBezTo>
                  <a:pt x="4059723" y="45599"/>
                  <a:pt x="4025249" y="48883"/>
                  <a:pt x="3990743" y="51758"/>
                </a:cubicBezTo>
                <a:cubicBezTo>
                  <a:pt x="3987868" y="117894"/>
                  <a:pt x="3996477" y="185544"/>
                  <a:pt x="3982117" y="250166"/>
                </a:cubicBezTo>
                <a:cubicBezTo>
                  <a:pt x="3956666" y="364698"/>
                  <a:pt x="3920925" y="230488"/>
                  <a:pt x="3947611" y="310551"/>
                </a:cubicBezTo>
                <a:cubicBezTo>
                  <a:pt x="3944736" y="359434"/>
                  <a:pt x="3946249" y="408774"/>
                  <a:pt x="3938985" y="457200"/>
                </a:cubicBezTo>
                <a:cubicBezTo>
                  <a:pt x="3937447" y="467453"/>
                  <a:pt x="3930524" y="477584"/>
                  <a:pt x="3921732" y="483079"/>
                </a:cubicBezTo>
                <a:cubicBezTo>
                  <a:pt x="3906310" y="492718"/>
                  <a:pt x="3887616" y="495921"/>
                  <a:pt x="3869973" y="500332"/>
                </a:cubicBezTo>
                <a:cubicBezTo>
                  <a:pt x="3805685" y="516404"/>
                  <a:pt x="3857183" y="505166"/>
                  <a:pt x="3757830" y="517585"/>
                </a:cubicBezTo>
                <a:cubicBezTo>
                  <a:pt x="3737654" y="520107"/>
                  <a:pt x="3717573" y="523336"/>
                  <a:pt x="3697445" y="526211"/>
                </a:cubicBezTo>
                <a:cubicBezTo>
                  <a:pt x="3667258" y="536274"/>
                  <a:pt x="3632963" y="548442"/>
                  <a:pt x="3602555" y="552091"/>
                </a:cubicBezTo>
                <a:cubicBezTo>
                  <a:pt x="3553936" y="557925"/>
                  <a:pt x="3504788" y="557842"/>
                  <a:pt x="3455905" y="560717"/>
                </a:cubicBezTo>
                <a:lnTo>
                  <a:pt x="2696781" y="552091"/>
                </a:lnTo>
                <a:cubicBezTo>
                  <a:pt x="2679294" y="551719"/>
                  <a:pt x="2662337" y="545938"/>
                  <a:pt x="2645022" y="543464"/>
                </a:cubicBezTo>
                <a:cubicBezTo>
                  <a:pt x="2576756" y="533712"/>
                  <a:pt x="2567707" y="537395"/>
                  <a:pt x="2498373" y="517585"/>
                </a:cubicBezTo>
                <a:cubicBezTo>
                  <a:pt x="2483484" y="513331"/>
                  <a:pt x="2470041" y="504886"/>
                  <a:pt x="2455241" y="500332"/>
                </a:cubicBezTo>
                <a:cubicBezTo>
                  <a:pt x="2397870" y="482679"/>
                  <a:pt x="2390834" y="489694"/>
                  <a:pt x="2343098" y="465826"/>
                </a:cubicBezTo>
                <a:cubicBezTo>
                  <a:pt x="2261615" y="425085"/>
                  <a:pt x="2332442" y="450772"/>
                  <a:pt x="2274087" y="431321"/>
                </a:cubicBezTo>
                <a:cubicBezTo>
                  <a:pt x="2225389" y="358272"/>
                  <a:pt x="2300133" y="479308"/>
                  <a:pt x="2248207" y="310551"/>
                </a:cubicBezTo>
                <a:cubicBezTo>
                  <a:pt x="2245158" y="300642"/>
                  <a:pt x="2230954" y="299049"/>
                  <a:pt x="2222328" y="293298"/>
                </a:cubicBezTo>
                <a:cubicBezTo>
                  <a:pt x="2210826" y="276045"/>
                  <a:pt x="2201770" y="256883"/>
                  <a:pt x="2187822" y="241540"/>
                </a:cubicBezTo>
                <a:cubicBezTo>
                  <a:pt x="2172715" y="224922"/>
                  <a:pt x="2152849" y="213328"/>
                  <a:pt x="2136064" y="198408"/>
                </a:cubicBezTo>
                <a:cubicBezTo>
                  <a:pt x="2091427" y="158730"/>
                  <a:pt x="2094152" y="135352"/>
                  <a:pt x="2006668" y="120770"/>
                </a:cubicBezTo>
                <a:cubicBezTo>
                  <a:pt x="1945940" y="110648"/>
                  <a:pt x="1971502" y="117674"/>
                  <a:pt x="1929030" y="103517"/>
                </a:cubicBezTo>
                <a:cubicBezTo>
                  <a:pt x="1821072" y="139502"/>
                  <a:pt x="1939058" y="103517"/>
                  <a:pt x="1652985" y="103517"/>
                </a:cubicBezTo>
                <a:cubicBezTo>
                  <a:pt x="1598275" y="103517"/>
                  <a:pt x="1543717" y="109268"/>
                  <a:pt x="1489083" y="112143"/>
                </a:cubicBezTo>
                <a:cubicBezTo>
                  <a:pt x="1417196" y="109268"/>
                  <a:pt x="1345175" y="108767"/>
                  <a:pt x="1273422" y="103517"/>
                </a:cubicBezTo>
                <a:cubicBezTo>
                  <a:pt x="1227180" y="100133"/>
                  <a:pt x="1181760" y="87000"/>
                  <a:pt x="1135400" y="86264"/>
                </a:cubicBezTo>
                <a:lnTo>
                  <a:pt x="729958" y="94891"/>
                </a:lnTo>
                <a:cubicBezTo>
                  <a:pt x="689701" y="97766"/>
                  <a:pt x="648763" y="95602"/>
                  <a:pt x="609188" y="103517"/>
                </a:cubicBezTo>
                <a:cubicBezTo>
                  <a:pt x="590274" y="107300"/>
                  <a:pt x="575530" y="122728"/>
                  <a:pt x="557430" y="129396"/>
                </a:cubicBezTo>
                <a:cubicBezTo>
                  <a:pt x="455670" y="166887"/>
                  <a:pt x="444673" y="164004"/>
                  <a:pt x="341770" y="181155"/>
                </a:cubicBezTo>
                <a:lnTo>
                  <a:pt x="272758" y="207034"/>
                </a:lnTo>
                <a:cubicBezTo>
                  <a:pt x="255632" y="213151"/>
                  <a:pt x="237885" y="217533"/>
                  <a:pt x="221000" y="224287"/>
                </a:cubicBezTo>
                <a:cubicBezTo>
                  <a:pt x="209060" y="229063"/>
                  <a:pt x="197996" y="235789"/>
                  <a:pt x="186494" y="241540"/>
                </a:cubicBezTo>
                <a:cubicBezTo>
                  <a:pt x="158319" y="354244"/>
                  <a:pt x="198379" y="188375"/>
                  <a:pt x="151988" y="474453"/>
                </a:cubicBezTo>
                <a:cubicBezTo>
                  <a:pt x="137381" y="564531"/>
                  <a:pt x="125199" y="608525"/>
                  <a:pt x="91604" y="690113"/>
                </a:cubicBezTo>
                <a:cubicBezTo>
                  <a:pt x="84260" y="707950"/>
                  <a:pt x="74351" y="724619"/>
                  <a:pt x="65724" y="741872"/>
                </a:cubicBezTo>
                <a:cubicBezTo>
                  <a:pt x="19337" y="1020210"/>
                  <a:pt x="59895" y="749251"/>
                  <a:pt x="31219" y="1337094"/>
                </a:cubicBezTo>
                <a:cubicBezTo>
                  <a:pt x="27705" y="1409125"/>
                  <a:pt x="19717" y="1480868"/>
                  <a:pt x="13966" y="1552755"/>
                </a:cubicBezTo>
                <a:cubicBezTo>
                  <a:pt x="59062" y="2078875"/>
                  <a:pt x="0" y="1634910"/>
                  <a:pt x="126109" y="2139351"/>
                </a:cubicBezTo>
                <a:cubicBezTo>
                  <a:pt x="134735" y="2173857"/>
                  <a:pt x="130647" y="2214414"/>
                  <a:pt x="151988" y="2242868"/>
                </a:cubicBezTo>
                <a:cubicBezTo>
                  <a:pt x="198105" y="2304356"/>
                  <a:pt x="165230" y="2266828"/>
                  <a:pt x="255505" y="2337758"/>
                </a:cubicBezTo>
                <a:cubicBezTo>
                  <a:pt x="269983" y="2349133"/>
                  <a:pt x="287936" y="2357281"/>
                  <a:pt x="298638" y="2372264"/>
                </a:cubicBezTo>
                <a:cubicBezTo>
                  <a:pt x="355239" y="2451506"/>
                  <a:pt x="411644" y="2535131"/>
                  <a:pt x="488419" y="2596551"/>
                </a:cubicBezTo>
                <a:cubicBezTo>
                  <a:pt x="502796" y="2608053"/>
                  <a:pt x="515083" y="2622823"/>
                  <a:pt x="531551" y="2631057"/>
                </a:cubicBezTo>
                <a:cubicBezTo>
                  <a:pt x="550275" y="2640419"/>
                  <a:pt x="571808" y="2642558"/>
                  <a:pt x="591936" y="2648309"/>
                </a:cubicBezTo>
                <a:cubicBezTo>
                  <a:pt x="612064" y="2662686"/>
                  <a:pt x="633438" y="2675463"/>
                  <a:pt x="652321" y="2691441"/>
                </a:cubicBezTo>
                <a:cubicBezTo>
                  <a:pt x="670947" y="2707202"/>
                  <a:pt x="683778" y="2729666"/>
                  <a:pt x="704079" y="2743200"/>
                </a:cubicBezTo>
                <a:cubicBezTo>
                  <a:pt x="746317" y="2771359"/>
                  <a:pt x="854583" y="2839376"/>
                  <a:pt x="928366" y="2863970"/>
                </a:cubicBezTo>
                <a:cubicBezTo>
                  <a:pt x="939614" y="2867719"/>
                  <a:pt x="951279" y="2870112"/>
                  <a:pt x="962872" y="2872596"/>
                </a:cubicBezTo>
                <a:cubicBezTo>
                  <a:pt x="991545" y="2878740"/>
                  <a:pt x="1020381" y="2884098"/>
                  <a:pt x="1049136" y="2889849"/>
                </a:cubicBezTo>
                <a:cubicBezTo>
                  <a:pt x="1069264" y="2898475"/>
                  <a:pt x="1089585" y="2906666"/>
                  <a:pt x="1109521" y="2915728"/>
                </a:cubicBezTo>
                <a:cubicBezTo>
                  <a:pt x="1121228" y="2921049"/>
                  <a:pt x="1131551" y="2929862"/>
                  <a:pt x="1144026" y="2932981"/>
                </a:cubicBezTo>
                <a:cubicBezTo>
                  <a:pt x="1166517" y="2938604"/>
                  <a:pt x="1190014" y="2938899"/>
                  <a:pt x="1213038" y="2941608"/>
                </a:cubicBezTo>
                <a:cubicBezTo>
                  <a:pt x="1336280" y="2956107"/>
                  <a:pt x="1245066" y="2943719"/>
                  <a:pt x="1351060" y="2958860"/>
                </a:cubicBezTo>
                <a:cubicBezTo>
                  <a:pt x="1447306" y="3000109"/>
                  <a:pt x="1380634" y="2976852"/>
                  <a:pt x="1506336" y="3001992"/>
                </a:cubicBezTo>
                <a:cubicBezTo>
                  <a:pt x="1814879" y="3063700"/>
                  <a:pt x="1550136" y="3014661"/>
                  <a:pt x="1765128" y="3053751"/>
                </a:cubicBezTo>
                <a:cubicBezTo>
                  <a:pt x="1785256" y="3062377"/>
                  <a:pt x="1804582" y="3073190"/>
                  <a:pt x="1825513" y="3079630"/>
                </a:cubicBezTo>
                <a:cubicBezTo>
                  <a:pt x="1835892" y="3082824"/>
                  <a:pt x="1931372" y="3095985"/>
                  <a:pt x="1937656" y="3096883"/>
                </a:cubicBezTo>
                <a:cubicBezTo>
                  <a:pt x="2045409" y="3132798"/>
                  <a:pt x="1832961" y="3063867"/>
                  <a:pt x="2170570" y="3131389"/>
                </a:cubicBezTo>
                <a:cubicBezTo>
                  <a:pt x="2232151" y="3143705"/>
                  <a:pt x="2290702" y="3168304"/>
                  <a:pt x="2351724" y="3183147"/>
                </a:cubicBezTo>
                <a:cubicBezTo>
                  <a:pt x="2397207" y="3194210"/>
                  <a:pt x="2489747" y="3209026"/>
                  <a:pt x="2489747" y="3209026"/>
                </a:cubicBezTo>
                <a:cubicBezTo>
                  <a:pt x="2504124" y="3220528"/>
                  <a:pt x="2516162" y="3235816"/>
                  <a:pt x="2532879" y="3243532"/>
                </a:cubicBezTo>
                <a:cubicBezTo>
                  <a:pt x="2554408" y="3253469"/>
                  <a:pt x="2601890" y="3260785"/>
                  <a:pt x="2601890" y="3260785"/>
                </a:cubicBezTo>
                <a:cubicBezTo>
                  <a:pt x="2670901" y="3257909"/>
                  <a:pt x="2739853" y="3252158"/>
                  <a:pt x="2808924" y="3252158"/>
                </a:cubicBezTo>
                <a:cubicBezTo>
                  <a:pt x="3052666" y="3252158"/>
                  <a:pt x="3105896" y="3257241"/>
                  <a:pt x="3300630" y="3269411"/>
                </a:cubicBezTo>
                <a:cubicBezTo>
                  <a:pt x="3315007" y="3272287"/>
                  <a:pt x="3329131" y="3277079"/>
                  <a:pt x="3343762" y="3278038"/>
                </a:cubicBezTo>
                <a:cubicBezTo>
                  <a:pt x="3504674" y="3288590"/>
                  <a:pt x="3826841" y="3303917"/>
                  <a:pt x="3826841" y="3303917"/>
                </a:cubicBezTo>
                <a:cubicBezTo>
                  <a:pt x="4138803" y="3269254"/>
                  <a:pt x="3885314" y="3293762"/>
                  <a:pt x="4404811" y="3269411"/>
                </a:cubicBezTo>
                <a:cubicBezTo>
                  <a:pt x="4447991" y="3267387"/>
                  <a:pt x="4491033" y="3262944"/>
                  <a:pt x="4534207" y="3260785"/>
                </a:cubicBezTo>
                <a:lnTo>
                  <a:pt x="4879264" y="3243532"/>
                </a:lnTo>
                <a:cubicBezTo>
                  <a:pt x="4942524" y="3234906"/>
                  <a:pt x="5006068" y="3228149"/>
                  <a:pt x="5069045" y="3217653"/>
                </a:cubicBezTo>
                <a:cubicBezTo>
                  <a:pt x="5144141" y="3205137"/>
                  <a:pt x="5217965" y="3185288"/>
                  <a:pt x="5293332" y="3174521"/>
                </a:cubicBezTo>
                <a:cubicBezTo>
                  <a:pt x="5359050" y="3165133"/>
                  <a:pt x="5425719" y="3164218"/>
                  <a:pt x="5491739" y="3157268"/>
                </a:cubicBezTo>
                <a:cubicBezTo>
                  <a:pt x="5571388" y="3148884"/>
                  <a:pt x="5605179" y="3142674"/>
                  <a:pt x="5672894" y="3131389"/>
                </a:cubicBezTo>
                <a:cubicBezTo>
                  <a:pt x="5746631" y="3082230"/>
                  <a:pt x="5731148" y="3088612"/>
                  <a:pt x="5888555" y="3062377"/>
                </a:cubicBezTo>
                <a:cubicBezTo>
                  <a:pt x="6048626" y="3035698"/>
                  <a:pt x="6211688" y="3029411"/>
                  <a:pt x="6371634" y="3001992"/>
                </a:cubicBezTo>
                <a:cubicBezTo>
                  <a:pt x="6756186" y="2936069"/>
                  <a:pt x="6571991" y="2960741"/>
                  <a:pt x="6923724" y="2924355"/>
                </a:cubicBezTo>
                <a:cubicBezTo>
                  <a:pt x="6952479" y="2904227"/>
                  <a:pt x="6981908" y="2885030"/>
                  <a:pt x="7009988" y="2863970"/>
                </a:cubicBezTo>
                <a:cubicBezTo>
                  <a:pt x="7027955" y="2850495"/>
                  <a:pt x="7050431" y="2840237"/>
                  <a:pt x="7061747" y="2820838"/>
                </a:cubicBezTo>
                <a:cubicBezTo>
                  <a:pt x="7071992" y="2803275"/>
                  <a:pt x="7068244" y="2780674"/>
                  <a:pt x="7070373" y="2760453"/>
                </a:cubicBezTo>
                <a:cubicBezTo>
                  <a:pt x="7073998" y="2726018"/>
                  <a:pt x="7076124" y="2691442"/>
                  <a:pt x="7079000" y="2656936"/>
                </a:cubicBezTo>
                <a:cubicBezTo>
                  <a:pt x="7078441" y="2644646"/>
                  <a:pt x="7054628" y="2412267"/>
                  <a:pt x="7087626" y="2363638"/>
                </a:cubicBezTo>
                <a:cubicBezTo>
                  <a:pt x="7125319" y="2308091"/>
                  <a:pt x="7185392" y="2271623"/>
                  <a:pt x="7234275" y="2225615"/>
                </a:cubicBezTo>
                <a:cubicBezTo>
                  <a:pt x="7260512" y="2200921"/>
                  <a:pt x="7268781" y="2162354"/>
                  <a:pt x="7286034" y="2130724"/>
                </a:cubicBezTo>
                <a:cubicBezTo>
                  <a:pt x="7292945" y="2006329"/>
                  <a:pt x="7291938" y="1908520"/>
                  <a:pt x="7329166" y="1785668"/>
                </a:cubicBezTo>
                <a:cubicBezTo>
                  <a:pt x="7339615" y="1751187"/>
                  <a:pt x="7363671" y="1722407"/>
                  <a:pt x="7380924" y="1690777"/>
                </a:cubicBezTo>
                <a:cubicBezTo>
                  <a:pt x="7401248" y="1514640"/>
                  <a:pt x="7427342" y="1411734"/>
                  <a:pt x="7389551" y="1233577"/>
                </a:cubicBezTo>
                <a:cubicBezTo>
                  <a:pt x="7384891" y="1211608"/>
                  <a:pt x="7360796" y="1199072"/>
                  <a:pt x="7346419" y="1181819"/>
                </a:cubicBezTo>
                <a:cubicBezTo>
                  <a:pt x="7343543" y="1167442"/>
                  <a:pt x="7342104" y="1152701"/>
                  <a:pt x="7337792" y="1138687"/>
                </a:cubicBezTo>
                <a:cubicBezTo>
                  <a:pt x="7325166" y="1097652"/>
                  <a:pt x="7315945" y="1065080"/>
                  <a:pt x="7286034" y="1035170"/>
                </a:cubicBezTo>
                <a:cubicBezTo>
                  <a:pt x="7275868" y="1025004"/>
                  <a:pt x="7261694" y="1019457"/>
                  <a:pt x="7251528" y="1009291"/>
                </a:cubicBezTo>
                <a:cubicBezTo>
                  <a:pt x="7241362" y="999125"/>
                  <a:pt x="7234006" y="986484"/>
                  <a:pt x="7225649" y="974785"/>
                </a:cubicBezTo>
                <a:cubicBezTo>
                  <a:pt x="7219623" y="966349"/>
                  <a:pt x="7215727" y="956237"/>
                  <a:pt x="7208396" y="948906"/>
                </a:cubicBezTo>
                <a:cubicBezTo>
                  <a:pt x="7201065" y="941575"/>
                  <a:pt x="7191143" y="937404"/>
                  <a:pt x="7182517" y="931653"/>
                </a:cubicBezTo>
                <a:cubicBezTo>
                  <a:pt x="7179641" y="920151"/>
                  <a:pt x="7181296" y="906405"/>
                  <a:pt x="7173890" y="897147"/>
                </a:cubicBezTo>
                <a:cubicBezTo>
                  <a:pt x="7168210" y="890047"/>
                  <a:pt x="7156144" y="892588"/>
                  <a:pt x="7148011" y="888521"/>
                </a:cubicBezTo>
                <a:cubicBezTo>
                  <a:pt x="7144374" y="886702"/>
                  <a:pt x="7142260" y="882770"/>
                  <a:pt x="7139385" y="879894"/>
                </a:cubicBezTo>
              </a:path>
            </a:pathLst>
          </a:cu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800" u="none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5621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4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6" grpId="0" build="p"/>
      <p:bldP spid="52" grpId="0" animBg="1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Encoding</a:t>
            </a:r>
          </a:p>
        </p:txBody>
      </p:sp>
      <p:sp>
        <p:nvSpPr>
          <p:cNvPr id="574470" name="Rectangle 6"/>
          <p:cNvSpPr>
            <a:spLocks noGrp="1" noChangeArrowheads="1"/>
          </p:cNvSpPr>
          <p:nvPr>
            <p:ph idx="1"/>
          </p:nvPr>
        </p:nvSpPr>
        <p:spPr>
          <a:xfrm>
            <a:off x="465138" y="1228725"/>
            <a:ext cx="8650287" cy="502761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Typically, an encoder converts a code containing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exactly one bit that is 1</a:t>
            </a:r>
            <a:r>
              <a:rPr lang="en-US" sz="2800" dirty="0">
                <a:latin typeface="Arial" pitchFamily="34" charset="0"/>
              </a:rPr>
              <a:t> to a binary code corresponding to the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position in which the 1 appears</a:t>
            </a:r>
            <a:r>
              <a:rPr lang="en-US" sz="2800" dirty="0">
                <a:latin typeface="Arial" pitchFamily="34" charset="0"/>
              </a:rPr>
              <a:t>: ex. D1=1 </a:t>
            </a:r>
            <a:r>
              <a:rPr lang="en-US" sz="2800" dirty="0">
                <a:latin typeface="Arial" pitchFamily="34" charset="0"/>
                <a:sym typeface="Wingdings" pitchFamily="2" charset="2"/>
              </a:rPr>
              <a:t> output 0001</a:t>
            </a:r>
          </a:p>
          <a:p>
            <a:endParaRPr lang="en-US" sz="2800" dirty="0">
              <a:latin typeface="Arial" pitchFamily="34" charset="0"/>
              <a:sym typeface="Wingdings" pitchFamily="2" charset="2"/>
            </a:endParaRPr>
          </a:p>
          <a:p>
            <a:endParaRPr lang="en-US" sz="2800" dirty="0">
              <a:latin typeface="Arial" pitchFamily="34" charset="0"/>
              <a:sym typeface="Wingdings" pitchFamily="2" charset="2"/>
            </a:endParaRPr>
          </a:p>
          <a:p>
            <a:endParaRPr lang="en-US" sz="2800" dirty="0">
              <a:latin typeface="Arial" pitchFamily="34" charset="0"/>
              <a:sym typeface="Wingdings" pitchFamily="2" charset="2"/>
            </a:endParaRPr>
          </a:p>
          <a:p>
            <a:endParaRPr lang="en-US" sz="2800" dirty="0">
              <a:latin typeface="Arial" pitchFamily="34" charset="0"/>
              <a:sym typeface="Wingdings" pitchFamily="2" charset="2"/>
            </a:endParaRPr>
          </a:p>
          <a:p>
            <a:r>
              <a:rPr lang="en-US" sz="2800" dirty="0">
                <a:latin typeface="Arial" pitchFamily="34" charset="0"/>
                <a:sym typeface="Wingdings" pitchFamily="2" charset="2"/>
              </a:rPr>
              <a:t>Examples: Octal-to-Binary encoder</a:t>
            </a:r>
          </a:p>
          <a:p>
            <a:r>
              <a:rPr lang="en-US" sz="2800" dirty="0">
                <a:latin typeface="Arial" pitchFamily="34" charset="0"/>
                <a:sym typeface="Wingdings" pitchFamily="2" charset="2"/>
              </a:rPr>
              <a:t>Other examples?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574488" name="Text Box 24"/>
          <p:cNvSpPr txBox="1">
            <a:spLocks noChangeArrowheads="1"/>
          </p:cNvSpPr>
          <p:nvPr/>
        </p:nvSpPr>
        <p:spPr bwMode="auto">
          <a:xfrm>
            <a:off x="1546225" y="3325813"/>
            <a:ext cx="3111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none" baseline="0">
                <a:solidFill>
                  <a:srgbClr val="000000"/>
                </a:solidFill>
                <a:latin typeface="Arial"/>
              </a:rPr>
              <a:t>0</a:t>
            </a:r>
          </a:p>
          <a:p>
            <a:r>
              <a:rPr lang="en-US" sz="1800" u="none" baseline="0">
                <a:solidFill>
                  <a:srgbClr val="000000"/>
                </a:solidFill>
                <a:latin typeface="Arial"/>
              </a:rPr>
              <a:t>1</a:t>
            </a:r>
          </a:p>
          <a:p>
            <a:r>
              <a:rPr lang="en-US" sz="1800" u="none" baseline="0">
                <a:solidFill>
                  <a:srgbClr val="000000"/>
                </a:solidFill>
                <a:latin typeface="Arial"/>
              </a:rPr>
              <a:t>0</a:t>
            </a:r>
          </a:p>
          <a:p>
            <a:r>
              <a:rPr lang="en-US" sz="1800" u="none" baseline="0">
                <a:solidFill>
                  <a:srgbClr val="000000"/>
                </a:solidFill>
                <a:latin typeface="Arial"/>
              </a:rPr>
              <a:t>0</a:t>
            </a:r>
          </a:p>
          <a:p>
            <a:r>
              <a:rPr lang="en-US" sz="1800" u="none" baseline="0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574489" name="Text Box 25"/>
          <p:cNvSpPr txBox="1">
            <a:spLocks noChangeArrowheads="1"/>
          </p:cNvSpPr>
          <p:nvPr/>
        </p:nvSpPr>
        <p:spPr bwMode="auto">
          <a:xfrm>
            <a:off x="4584700" y="3302000"/>
            <a:ext cx="3561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1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0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0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1866900" y="3244850"/>
            <a:ext cx="2790625" cy="1851164"/>
            <a:chOff x="1866900" y="3244850"/>
            <a:chExt cx="2790625" cy="1851164"/>
          </a:xfrm>
        </p:grpSpPr>
        <p:sp>
          <p:nvSpPr>
            <p:cNvPr id="574471" name="Rectangle 7"/>
            <p:cNvSpPr>
              <a:spLocks noChangeArrowheads="1"/>
            </p:cNvSpPr>
            <p:nvPr/>
          </p:nvSpPr>
          <p:spPr bwMode="auto">
            <a:xfrm>
              <a:off x="2682875" y="3244850"/>
              <a:ext cx="952500" cy="17018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4472" name="Line 8"/>
            <p:cNvSpPr>
              <a:spLocks noChangeShapeType="1"/>
            </p:cNvSpPr>
            <p:nvPr/>
          </p:nvSpPr>
          <p:spPr bwMode="auto">
            <a:xfrm>
              <a:off x="3654425" y="3540125"/>
              <a:ext cx="40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4473" name="Line 9"/>
            <p:cNvSpPr>
              <a:spLocks noChangeShapeType="1"/>
            </p:cNvSpPr>
            <p:nvPr/>
          </p:nvSpPr>
          <p:spPr bwMode="auto">
            <a:xfrm>
              <a:off x="3654425" y="3890963"/>
              <a:ext cx="40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4474" name="Text Box 10"/>
            <p:cNvSpPr txBox="1">
              <a:spLocks noChangeArrowheads="1"/>
            </p:cNvSpPr>
            <p:nvPr/>
          </p:nvSpPr>
          <p:spPr bwMode="auto">
            <a:xfrm>
              <a:off x="4054475" y="3422650"/>
              <a:ext cx="60305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3333CC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3333CC"/>
                  </a:solidFill>
                  <a:latin typeface="Arial"/>
                </a:rPr>
                <a:t>0</a:t>
              </a:r>
              <a:endParaRPr lang="en-US" sz="2000" u="none" baseline="0">
                <a:solidFill>
                  <a:srgbClr val="3333CC"/>
                </a:solidFill>
                <a:latin typeface="Arial"/>
              </a:endParaRP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"/>
                </a:rPr>
                <a:t> :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"/>
                </a:rPr>
                <a:t> :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3333CC"/>
                  </a:solidFill>
                  <a:latin typeface="Arial"/>
                </a:rPr>
                <a:t>n-1</a:t>
              </a:r>
              <a:endParaRPr lang="en-US" sz="2000" u="none" baseline="0">
                <a:solidFill>
                  <a:srgbClr val="3333CC"/>
                </a:solidFill>
                <a:latin typeface="Arial"/>
              </a:endParaRPr>
            </a:p>
          </p:txBody>
        </p:sp>
        <p:sp>
          <p:nvSpPr>
            <p:cNvPr id="574475" name="Text Box 11"/>
            <p:cNvSpPr txBox="1">
              <a:spLocks noChangeArrowheads="1"/>
            </p:cNvSpPr>
            <p:nvPr/>
          </p:nvSpPr>
          <p:spPr bwMode="auto">
            <a:xfrm>
              <a:off x="1866900" y="3328988"/>
              <a:ext cx="611188" cy="1465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1800" u="none">
                  <a:solidFill>
                    <a:srgbClr val="000000"/>
                  </a:solidFill>
                  <a:latin typeface="Arial"/>
                </a:rPr>
                <a:t>0</a:t>
              </a:r>
              <a:endParaRPr lang="en-US" sz="18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1800" u="none">
                  <a:solidFill>
                    <a:srgbClr val="000000"/>
                  </a:solidFill>
                  <a:latin typeface="Arial"/>
                </a:rPr>
                <a:t>1</a:t>
              </a:r>
              <a:endParaRPr lang="en-US" sz="18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"/>
                </a:rPr>
                <a:t>: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"/>
                </a:rPr>
                <a:t>: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1800" u="none">
                  <a:solidFill>
                    <a:srgbClr val="000000"/>
                  </a:solidFill>
                  <a:latin typeface="Arial"/>
                </a:rPr>
                <a:t>m-1</a:t>
              </a:r>
              <a:endParaRPr lang="en-US" sz="18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 rot="16200000">
              <a:off x="2648744" y="3945732"/>
              <a:ext cx="10096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1800" u="none" baseline="0" dirty="0">
                  <a:solidFill>
                    <a:srgbClr val="000000"/>
                  </a:solidFill>
                  <a:latin typeface="Arial"/>
                </a:rPr>
                <a:t>encoder</a:t>
              </a:r>
            </a:p>
          </p:txBody>
        </p:sp>
        <p:sp>
          <p:nvSpPr>
            <p:cNvPr id="574477" name="Line 13"/>
            <p:cNvSpPr>
              <a:spLocks noChangeShapeType="1"/>
            </p:cNvSpPr>
            <p:nvPr/>
          </p:nvSpPr>
          <p:spPr bwMode="auto">
            <a:xfrm>
              <a:off x="3654425" y="4241800"/>
              <a:ext cx="40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4478" name="Line 14"/>
            <p:cNvSpPr>
              <a:spLocks noChangeShapeType="1"/>
            </p:cNvSpPr>
            <p:nvPr/>
          </p:nvSpPr>
          <p:spPr bwMode="auto">
            <a:xfrm>
              <a:off x="3654425" y="4594225"/>
              <a:ext cx="40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311400" y="3479800"/>
              <a:ext cx="355600" cy="1155700"/>
              <a:chOff x="3904" y="3176"/>
              <a:chExt cx="224" cy="728"/>
            </a:xfrm>
          </p:grpSpPr>
          <p:sp>
            <p:nvSpPr>
              <p:cNvPr id="574480" name="Line 16"/>
              <p:cNvSpPr>
                <a:spLocks noChangeShapeType="1"/>
              </p:cNvSpPr>
              <p:nvPr/>
            </p:nvSpPr>
            <p:spPr bwMode="auto">
              <a:xfrm>
                <a:off x="3904" y="3176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4481" name="Line 17"/>
              <p:cNvSpPr>
                <a:spLocks noChangeShapeType="1"/>
              </p:cNvSpPr>
              <p:nvPr/>
            </p:nvSpPr>
            <p:spPr bwMode="auto">
              <a:xfrm>
                <a:off x="3904" y="3418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4482" name="Line 18"/>
              <p:cNvSpPr>
                <a:spLocks noChangeShapeType="1"/>
              </p:cNvSpPr>
              <p:nvPr/>
            </p:nvSpPr>
            <p:spPr bwMode="auto">
              <a:xfrm>
                <a:off x="3904" y="3661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4483" name="Line 19"/>
              <p:cNvSpPr>
                <a:spLocks noChangeShapeType="1"/>
              </p:cNvSpPr>
              <p:nvPr/>
            </p:nvSpPr>
            <p:spPr bwMode="auto">
              <a:xfrm>
                <a:off x="3904" y="3904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4484" name="Line 20"/>
              <p:cNvSpPr>
                <a:spLocks noChangeShapeType="1"/>
              </p:cNvSpPr>
              <p:nvPr/>
            </p:nvSpPr>
            <p:spPr bwMode="auto">
              <a:xfrm>
                <a:off x="3912" y="3296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4485" name="Line 21"/>
              <p:cNvSpPr>
                <a:spLocks noChangeShapeType="1"/>
              </p:cNvSpPr>
              <p:nvPr/>
            </p:nvSpPr>
            <p:spPr bwMode="auto">
              <a:xfrm>
                <a:off x="3912" y="3536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4486" name="Line 22"/>
              <p:cNvSpPr>
                <a:spLocks noChangeShapeType="1"/>
              </p:cNvSpPr>
              <p:nvPr/>
            </p:nvSpPr>
            <p:spPr bwMode="auto">
              <a:xfrm>
                <a:off x="3912" y="3768"/>
                <a:ext cx="2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74490" name="Text Box 26"/>
            <p:cNvSpPr txBox="1">
              <a:spLocks noChangeArrowheads="1"/>
            </p:cNvSpPr>
            <p:nvPr/>
          </p:nvSpPr>
          <p:spPr bwMode="auto">
            <a:xfrm>
              <a:off x="2660650" y="3341688"/>
              <a:ext cx="449162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0</a:t>
              </a:r>
            </a:p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1</a:t>
              </a:r>
            </a:p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2</a:t>
              </a:r>
            </a:p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3</a:t>
              </a: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m-1</a:t>
              </a: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4491" name="Text Box 27"/>
            <p:cNvSpPr txBox="1">
              <a:spLocks noChangeArrowheads="1"/>
            </p:cNvSpPr>
            <p:nvPr/>
          </p:nvSpPr>
          <p:spPr bwMode="auto">
            <a:xfrm>
              <a:off x="3327400" y="3408363"/>
              <a:ext cx="405880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u="none" baseline="0" dirty="0">
                  <a:solidFill>
                    <a:srgbClr val="000000"/>
                  </a:solidFill>
                  <a:latin typeface="Arial"/>
                </a:rPr>
                <a:t>0</a:t>
              </a:r>
            </a:p>
            <a:p>
              <a:endParaRPr lang="en-US" sz="1200" u="none" baseline="0" dirty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 dirty="0">
                  <a:solidFill>
                    <a:srgbClr val="000000"/>
                  </a:solidFill>
                  <a:latin typeface="Arial"/>
                </a:rPr>
                <a:t>1</a:t>
              </a:r>
            </a:p>
            <a:p>
              <a:endParaRPr lang="en-US" sz="1200" u="none" baseline="0" dirty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 dirty="0">
                  <a:solidFill>
                    <a:srgbClr val="000000"/>
                  </a:solidFill>
                  <a:latin typeface="Arial"/>
                </a:rPr>
                <a:t>2</a:t>
              </a:r>
            </a:p>
            <a:p>
              <a:endParaRPr lang="en-US" sz="1200" u="none" baseline="0" dirty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 dirty="0">
                  <a:solidFill>
                    <a:srgbClr val="000000"/>
                  </a:solidFill>
                  <a:latin typeface="Arial"/>
                </a:rPr>
                <a:t>n-1</a:t>
              </a:r>
            </a:p>
            <a:p>
              <a:endParaRPr lang="en-US" sz="1200" u="none" baseline="0" dirty="0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2392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4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4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44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44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70" grpId="0" build="p"/>
      <p:bldP spid="574488" grpId="0"/>
      <p:bldP spid="57448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261938" y="193675"/>
            <a:ext cx="8648700" cy="1020763"/>
          </a:xfrm>
        </p:spPr>
        <p:txBody>
          <a:bodyPr/>
          <a:lstStyle/>
          <a:p>
            <a:r>
              <a:rPr lang="en-US" sz="3600"/>
              <a:t>Example: A decimal-to-BCD encoder</a:t>
            </a:r>
            <a:br>
              <a:rPr lang="en-US" sz="3600"/>
            </a:br>
            <a:endParaRPr lang="en-US" sz="3600"/>
          </a:p>
        </p:txBody>
      </p:sp>
      <p:grpSp>
        <p:nvGrpSpPr>
          <p:cNvPr id="29" name="Group 28"/>
          <p:cNvGrpSpPr/>
          <p:nvPr/>
        </p:nvGrpSpPr>
        <p:grpSpPr>
          <a:xfrm>
            <a:off x="600075" y="1393825"/>
            <a:ext cx="2809875" cy="2254250"/>
            <a:chOff x="600075" y="1393825"/>
            <a:chExt cx="2809875" cy="2254250"/>
          </a:xfrm>
        </p:grpSpPr>
        <p:sp>
          <p:nvSpPr>
            <p:cNvPr id="699397" name="Rectangle 5"/>
            <p:cNvSpPr>
              <a:spLocks noChangeArrowheads="1"/>
            </p:cNvSpPr>
            <p:nvPr/>
          </p:nvSpPr>
          <p:spPr bwMode="auto">
            <a:xfrm>
              <a:off x="600075" y="1562100"/>
              <a:ext cx="1676400" cy="20859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398" name="Rectangle 6"/>
            <p:cNvSpPr>
              <a:spLocks noChangeArrowheads="1"/>
            </p:cNvSpPr>
            <p:nvPr/>
          </p:nvSpPr>
          <p:spPr bwMode="auto">
            <a:xfrm>
              <a:off x="752475" y="1752600"/>
              <a:ext cx="314325" cy="323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1</a:t>
              </a:r>
            </a:p>
          </p:txBody>
        </p:sp>
        <p:sp>
          <p:nvSpPr>
            <p:cNvPr id="699400" name="Rectangle 8"/>
            <p:cNvSpPr>
              <a:spLocks noChangeArrowheads="1"/>
            </p:cNvSpPr>
            <p:nvPr/>
          </p:nvSpPr>
          <p:spPr bwMode="auto">
            <a:xfrm>
              <a:off x="1262063" y="1752600"/>
              <a:ext cx="314325" cy="323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699401" name="Rectangle 9"/>
            <p:cNvSpPr>
              <a:spLocks noChangeArrowheads="1"/>
            </p:cNvSpPr>
            <p:nvPr/>
          </p:nvSpPr>
          <p:spPr bwMode="auto">
            <a:xfrm>
              <a:off x="1771650" y="1752600"/>
              <a:ext cx="314325" cy="323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699402" name="Rectangle 10"/>
            <p:cNvSpPr>
              <a:spLocks noChangeArrowheads="1"/>
            </p:cNvSpPr>
            <p:nvPr/>
          </p:nvSpPr>
          <p:spPr bwMode="auto">
            <a:xfrm>
              <a:off x="742950" y="2257425"/>
              <a:ext cx="314325" cy="323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699403" name="Rectangle 11"/>
            <p:cNvSpPr>
              <a:spLocks noChangeArrowheads="1"/>
            </p:cNvSpPr>
            <p:nvPr/>
          </p:nvSpPr>
          <p:spPr bwMode="auto">
            <a:xfrm>
              <a:off x="1252538" y="2257425"/>
              <a:ext cx="314325" cy="323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5</a:t>
              </a:r>
            </a:p>
          </p:txBody>
        </p:sp>
        <p:sp>
          <p:nvSpPr>
            <p:cNvPr id="699404" name="Rectangle 12"/>
            <p:cNvSpPr>
              <a:spLocks noChangeArrowheads="1"/>
            </p:cNvSpPr>
            <p:nvPr/>
          </p:nvSpPr>
          <p:spPr bwMode="auto">
            <a:xfrm>
              <a:off x="1762125" y="2257425"/>
              <a:ext cx="314325" cy="323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6</a:t>
              </a:r>
            </a:p>
          </p:txBody>
        </p:sp>
        <p:sp>
          <p:nvSpPr>
            <p:cNvPr id="699406" name="Rectangle 14"/>
            <p:cNvSpPr>
              <a:spLocks noChangeArrowheads="1"/>
            </p:cNvSpPr>
            <p:nvPr/>
          </p:nvSpPr>
          <p:spPr bwMode="auto">
            <a:xfrm>
              <a:off x="1262063" y="2762250"/>
              <a:ext cx="314325" cy="323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u="none" baseline="0" dirty="0">
                  <a:solidFill>
                    <a:srgbClr val="000000"/>
                  </a:solidFill>
                  <a:latin typeface="Arial"/>
                </a:rPr>
                <a:t>8</a:t>
              </a:r>
            </a:p>
          </p:txBody>
        </p:sp>
        <p:sp>
          <p:nvSpPr>
            <p:cNvPr id="699407" name="Rectangle 15"/>
            <p:cNvSpPr>
              <a:spLocks noChangeArrowheads="1"/>
            </p:cNvSpPr>
            <p:nvPr/>
          </p:nvSpPr>
          <p:spPr bwMode="auto">
            <a:xfrm>
              <a:off x="1771650" y="2762250"/>
              <a:ext cx="314325" cy="323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9</a:t>
              </a:r>
            </a:p>
          </p:txBody>
        </p:sp>
        <p:sp>
          <p:nvSpPr>
            <p:cNvPr id="699408" name="Rectangle 16"/>
            <p:cNvSpPr>
              <a:spLocks noChangeArrowheads="1"/>
            </p:cNvSpPr>
            <p:nvPr/>
          </p:nvSpPr>
          <p:spPr bwMode="auto">
            <a:xfrm>
              <a:off x="752475" y="2762250"/>
              <a:ext cx="314325" cy="323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7</a:t>
              </a:r>
            </a:p>
          </p:txBody>
        </p:sp>
        <p:sp>
          <p:nvSpPr>
            <p:cNvPr id="699409" name="Rectangle 17"/>
            <p:cNvSpPr>
              <a:spLocks noChangeArrowheads="1"/>
            </p:cNvSpPr>
            <p:nvPr/>
          </p:nvSpPr>
          <p:spPr bwMode="auto">
            <a:xfrm>
              <a:off x="1247775" y="3238500"/>
              <a:ext cx="314325" cy="3238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0</a:t>
              </a:r>
            </a:p>
          </p:txBody>
        </p:sp>
        <p:sp>
          <p:nvSpPr>
            <p:cNvPr id="699411" name="Line 19"/>
            <p:cNvSpPr>
              <a:spLocks noChangeShapeType="1"/>
            </p:cNvSpPr>
            <p:nvPr/>
          </p:nvSpPr>
          <p:spPr bwMode="auto">
            <a:xfrm>
              <a:off x="2276475" y="1638300"/>
              <a:ext cx="1114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412" name="Text Box 20"/>
            <p:cNvSpPr txBox="1">
              <a:spLocks noChangeArrowheads="1"/>
            </p:cNvSpPr>
            <p:nvPr/>
          </p:nvSpPr>
          <p:spPr bwMode="auto">
            <a:xfrm>
              <a:off x="2346325" y="1393825"/>
              <a:ext cx="413896" cy="2246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u="none" baseline="0" dirty="0">
                  <a:solidFill>
                    <a:srgbClr val="000000"/>
                  </a:solidFill>
                  <a:latin typeface="Arial"/>
                </a:rPr>
                <a:t>D9</a:t>
              </a:r>
            </a:p>
            <a:p>
              <a:r>
                <a:rPr lang="en-US" sz="1400" u="none" baseline="0" dirty="0">
                  <a:solidFill>
                    <a:srgbClr val="000000"/>
                  </a:solidFill>
                  <a:latin typeface="Arial"/>
                </a:rPr>
                <a:t>D8</a:t>
              </a:r>
            </a:p>
            <a:p>
              <a:r>
                <a:rPr lang="en-US" sz="1400" u="none" baseline="0" dirty="0">
                  <a:solidFill>
                    <a:srgbClr val="000000"/>
                  </a:solidFill>
                  <a:latin typeface="Arial"/>
                </a:rPr>
                <a:t>D7</a:t>
              </a:r>
            </a:p>
            <a:p>
              <a:endParaRPr lang="en-US" sz="1400" u="none" baseline="0" dirty="0">
                <a:solidFill>
                  <a:srgbClr val="000000"/>
                </a:solidFill>
                <a:latin typeface="Arial"/>
              </a:endParaRPr>
            </a:p>
            <a:p>
              <a:endParaRPr lang="en-US" sz="1400" u="none" baseline="0" dirty="0">
                <a:solidFill>
                  <a:srgbClr val="000000"/>
                </a:solidFill>
                <a:latin typeface="Arial"/>
              </a:endParaRPr>
            </a:p>
            <a:p>
              <a:endParaRPr lang="en-US" sz="1400" u="none" baseline="0" dirty="0">
                <a:solidFill>
                  <a:srgbClr val="000000"/>
                </a:solidFill>
                <a:latin typeface="Arial"/>
              </a:endParaRPr>
            </a:p>
            <a:p>
              <a:endParaRPr lang="en-US" sz="1400" u="none" baseline="0" dirty="0">
                <a:solidFill>
                  <a:srgbClr val="000000"/>
                </a:solidFill>
                <a:latin typeface="Arial"/>
              </a:endParaRPr>
            </a:p>
            <a:p>
              <a:endParaRPr lang="en-US" sz="1400" u="none" baseline="0" dirty="0">
                <a:solidFill>
                  <a:srgbClr val="000000"/>
                </a:solidFill>
                <a:latin typeface="Arial"/>
              </a:endParaRPr>
            </a:p>
            <a:p>
              <a:endParaRPr lang="en-US" sz="1400" u="none" baseline="0" dirty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400" u="none" baseline="0" dirty="0">
                  <a:solidFill>
                    <a:srgbClr val="000000"/>
                  </a:solidFill>
                  <a:latin typeface="Arial"/>
                </a:rPr>
                <a:t>D0</a:t>
              </a:r>
            </a:p>
          </p:txBody>
        </p:sp>
        <p:sp>
          <p:nvSpPr>
            <p:cNvPr id="699413" name="Line 21"/>
            <p:cNvSpPr>
              <a:spLocks noChangeShapeType="1"/>
            </p:cNvSpPr>
            <p:nvPr/>
          </p:nvSpPr>
          <p:spPr bwMode="auto">
            <a:xfrm>
              <a:off x="2266950" y="1876425"/>
              <a:ext cx="1123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414" name="Line 22"/>
            <p:cNvSpPr>
              <a:spLocks noChangeShapeType="1"/>
            </p:cNvSpPr>
            <p:nvPr/>
          </p:nvSpPr>
          <p:spPr bwMode="auto">
            <a:xfrm>
              <a:off x="2286000" y="2076450"/>
              <a:ext cx="1123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415" name="Line 23"/>
            <p:cNvSpPr>
              <a:spLocks noChangeShapeType="1"/>
            </p:cNvSpPr>
            <p:nvPr/>
          </p:nvSpPr>
          <p:spPr bwMode="auto">
            <a:xfrm>
              <a:off x="2266950" y="3533775"/>
              <a:ext cx="1123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99424" name="Rectangle 32"/>
          <p:cNvSpPr>
            <a:spLocks noChangeArrowheads="1"/>
          </p:cNvSpPr>
          <p:nvPr/>
        </p:nvSpPr>
        <p:spPr bwMode="auto">
          <a:xfrm>
            <a:off x="471488" y="3830638"/>
            <a:ext cx="7874000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8925" indent="-288925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</a:pPr>
            <a:r>
              <a:rPr lang="en-US" sz="2800" b="1" u="none" baseline="0" dirty="0">
                <a:solidFill>
                  <a:srgbClr val="000000"/>
                </a:solidFill>
                <a:latin typeface="Arial" pitchFamily="34" charset="0"/>
              </a:rPr>
              <a:t>A decimal-to-BCD encoder</a:t>
            </a:r>
          </a:p>
          <a:p>
            <a:pPr marL="692150" lvl="1" indent="-234950">
              <a:spcBef>
                <a:spcPct val="20000"/>
              </a:spcBef>
              <a:buClr>
                <a:srgbClr val="3333CC"/>
              </a:buClr>
              <a:buFontTx/>
              <a:buChar char="•"/>
            </a:pPr>
            <a:r>
              <a:rPr lang="en-US" sz="2400" b="1" u="none" baseline="0" dirty="0">
                <a:solidFill>
                  <a:srgbClr val="000000"/>
                </a:solidFill>
                <a:latin typeface="Arial" pitchFamily="34" charset="0"/>
              </a:rPr>
              <a:t>Inputs: 10 bits corresponding to decimal digits 0 through 9, (D</a:t>
            </a:r>
            <a:r>
              <a:rPr lang="en-US" sz="2400" b="1" u="none" baseline="-20000" dirty="0">
                <a:solidFill>
                  <a:srgbClr val="000000"/>
                </a:solidFill>
                <a:latin typeface="Arial" pitchFamily="34" charset="0"/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  <a:latin typeface="Arial" pitchFamily="34" charset="0"/>
              </a:rPr>
              <a:t>, …, D</a:t>
            </a:r>
            <a:r>
              <a:rPr lang="en-US" sz="2400" b="1" u="none" baseline="-20000" dirty="0">
                <a:solidFill>
                  <a:srgbClr val="000000"/>
                </a:solidFill>
                <a:latin typeface="Arial" pitchFamily="34" charset="0"/>
              </a:rPr>
              <a:t>9</a:t>
            </a:r>
            <a:r>
              <a:rPr lang="en-US" sz="2400" b="1" u="none" baseline="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  <a:p>
            <a:pPr marL="692150" lvl="1" indent="-234950">
              <a:spcBef>
                <a:spcPct val="20000"/>
              </a:spcBef>
              <a:buClr>
                <a:srgbClr val="3333CC"/>
              </a:buClr>
              <a:buFontTx/>
              <a:buChar char="•"/>
            </a:pPr>
            <a:r>
              <a:rPr lang="en-US" sz="2400" b="1" u="none" baseline="0" dirty="0">
                <a:solidFill>
                  <a:srgbClr val="000000"/>
                </a:solidFill>
                <a:latin typeface="Arial" pitchFamily="34" charset="0"/>
              </a:rPr>
              <a:t>Outputs: 4 bits with BCD codes</a:t>
            </a:r>
          </a:p>
          <a:p>
            <a:pPr marL="692150" lvl="1" indent="-234950">
              <a:spcBef>
                <a:spcPct val="20000"/>
              </a:spcBef>
              <a:buClr>
                <a:srgbClr val="3333CC"/>
              </a:buClr>
              <a:buFontTx/>
              <a:buChar char="•"/>
            </a:pPr>
            <a:r>
              <a:rPr lang="en-US" sz="2400" b="1" u="none" baseline="0" dirty="0">
                <a:solidFill>
                  <a:srgbClr val="000000"/>
                </a:solidFill>
                <a:latin typeface="Arial" pitchFamily="34" charset="0"/>
              </a:rPr>
              <a:t>Function: If input bit D</a:t>
            </a:r>
            <a:r>
              <a:rPr lang="en-US" sz="2400" b="1" u="none" dirty="0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2400" b="1" u="none" baseline="0" dirty="0">
                <a:solidFill>
                  <a:srgbClr val="000000"/>
                </a:solidFill>
                <a:latin typeface="Arial" pitchFamily="34" charset="0"/>
              </a:rPr>
              <a:t> is a 1, then the output (A</a:t>
            </a:r>
            <a:r>
              <a:rPr lang="en-US" sz="2400" b="1" u="none" baseline="-20000" dirty="0">
                <a:solidFill>
                  <a:srgbClr val="000000"/>
                </a:solidFill>
                <a:latin typeface="Arial" pitchFamily="34" charset="0"/>
              </a:rPr>
              <a:t>3</a:t>
            </a:r>
            <a:r>
              <a:rPr lang="en-US" sz="2400" b="1" u="none" baseline="0" dirty="0">
                <a:solidFill>
                  <a:srgbClr val="000000"/>
                </a:solidFill>
                <a:latin typeface="Arial" pitchFamily="34" charset="0"/>
              </a:rPr>
              <a:t>, A</a:t>
            </a:r>
            <a:r>
              <a:rPr lang="en-US" sz="2400" b="1" u="none" baseline="-20000" dirty="0">
                <a:solidFill>
                  <a:srgbClr val="000000"/>
                </a:solidFill>
                <a:latin typeface="Arial" pitchFamily="34" charset="0"/>
              </a:rPr>
              <a:t>2</a:t>
            </a:r>
            <a:r>
              <a:rPr lang="en-US" sz="2400" b="1" u="none" baseline="0" dirty="0">
                <a:solidFill>
                  <a:srgbClr val="000000"/>
                </a:solidFill>
                <a:latin typeface="Arial" pitchFamily="34" charset="0"/>
              </a:rPr>
              <a:t>, A</a:t>
            </a:r>
            <a:r>
              <a:rPr lang="en-US" sz="2400" b="1" u="none" baseline="-20000" dirty="0">
                <a:solidFill>
                  <a:srgbClr val="000000"/>
                </a:solidFill>
                <a:latin typeface="Arial" pitchFamily="34" charset="0"/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  <a:latin typeface="Arial" pitchFamily="34" charset="0"/>
              </a:rPr>
              <a:t>, A</a:t>
            </a:r>
            <a:r>
              <a:rPr lang="en-US" sz="2400" b="1" u="none" baseline="-20000" dirty="0">
                <a:solidFill>
                  <a:srgbClr val="000000"/>
                </a:solidFill>
                <a:latin typeface="Arial" pitchFamily="34" charset="0"/>
              </a:rPr>
              <a:t>0</a:t>
            </a:r>
            <a:r>
              <a:rPr lang="en-US" sz="2400" b="1" u="none" baseline="0" dirty="0">
                <a:solidFill>
                  <a:srgbClr val="000000"/>
                </a:solidFill>
                <a:latin typeface="Arial" pitchFamily="34" charset="0"/>
              </a:rPr>
              <a:t>) is the BCD code for </a:t>
            </a:r>
            <a:r>
              <a:rPr lang="en-US" sz="2400" b="1" u="none" baseline="0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sz="2400" b="1" i="1" u="none" baseline="0" dirty="0">
                <a:solidFill>
                  <a:srgbClr val="000000"/>
                </a:solidFill>
                <a:latin typeface="Arial" pitchFamily="34" charset="0"/>
              </a:rPr>
              <a:t>,</a:t>
            </a:r>
            <a:endParaRPr lang="en-US" sz="2400" b="1" u="none" baseline="0" dirty="0">
              <a:solidFill>
                <a:srgbClr val="000000"/>
              </a:solidFill>
              <a:latin typeface="Arial" pitchFamily="34" charset="0"/>
            </a:endParaRPr>
          </a:p>
          <a:p>
            <a:pPr marL="288925" indent="-288925">
              <a:spcBef>
                <a:spcPct val="20000"/>
              </a:spcBef>
              <a:buClr>
                <a:srgbClr val="3333CC"/>
              </a:buClr>
              <a:buFont typeface="Wingdings" pitchFamily="2" charset="2"/>
              <a:buNone/>
            </a:pPr>
            <a:endParaRPr lang="en-US" sz="2800" b="1" u="none" baseline="0" dirty="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375025" y="1276350"/>
            <a:ext cx="2082800" cy="2617788"/>
            <a:chOff x="3375025" y="1276350"/>
            <a:chExt cx="2082800" cy="2617788"/>
          </a:xfrm>
        </p:grpSpPr>
        <p:sp>
          <p:nvSpPr>
            <p:cNvPr id="699410" name="Rectangle 18"/>
            <p:cNvSpPr>
              <a:spLocks noChangeArrowheads="1"/>
            </p:cNvSpPr>
            <p:nvPr/>
          </p:nvSpPr>
          <p:spPr bwMode="auto">
            <a:xfrm>
              <a:off x="3390900" y="1276350"/>
              <a:ext cx="1400175" cy="25622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u="none" baseline="0" dirty="0">
                  <a:solidFill>
                    <a:srgbClr val="3333CC"/>
                  </a:solidFill>
                  <a:latin typeface="Arial"/>
                </a:rPr>
                <a:t>encoder</a:t>
              </a:r>
            </a:p>
          </p:txBody>
        </p:sp>
        <p:sp>
          <p:nvSpPr>
            <p:cNvPr id="699416" name="Line 24"/>
            <p:cNvSpPr>
              <a:spLocks noChangeShapeType="1"/>
            </p:cNvSpPr>
            <p:nvPr/>
          </p:nvSpPr>
          <p:spPr bwMode="auto">
            <a:xfrm>
              <a:off x="4800600" y="1638300"/>
              <a:ext cx="657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417" name="Line 25"/>
            <p:cNvSpPr>
              <a:spLocks noChangeShapeType="1"/>
            </p:cNvSpPr>
            <p:nvPr/>
          </p:nvSpPr>
          <p:spPr bwMode="auto">
            <a:xfrm>
              <a:off x="4781550" y="2200275"/>
              <a:ext cx="657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418" name="Line 26"/>
            <p:cNvSpPr>
              <a:spLocks noChangeShapeType="1"/>
            </p:cNvSpPr>
            <p:nvPr/>
          </p:nvSpPr>
          <p:spPr bwMode="auto">
            <a:xfrm>
              <a:off x="4791075" y="2781300"/>
              <a:ext cx="657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419" name="Line 27"/>
            <p:cNvSpPr>
              <a:spLocks noChangeShapeType="1"/>
            </p:cNvSpPr>
            <p:nvPr/>
          </p:nvSpPr>
          <p:spPr bwMode="auto">
            <a:xfrm>
              <a:off x="4800600" y="3448050"/>
              <a:ext cx="657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420" name="Text Box 28"/>
            <p:cNvSpPr txBox="1">
              <a:spLocks noChangeArrowheads="1"/>
            </p:cNvSpPr>
            <p:nvPr/>
          </p:nvSpPr>
          <p:spPr bwMode="auto">
            <a:xfrm>
              <a:off x="4946650" y="1282700"/>
              <a:ext cx="450764" cy="2144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"/>
                </a:rPr>
                <a:t>3</a:t>
              </a:r>
              <a:endParaRPr lang="en-US" sz="20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20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"/>
                </a:rPr>
                <a:t>2</a:t>
              </a:r>
            </a:p>
            <a:p>
              <a:endParaRPr lang="en-US" sz="2000" u="none">
                <a:solidFill>
                  <a:srgbClr val="000000"/>
                </a:solidFill>
                <a:latin typeface="Arial"/>
              </a:endParaRP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"/>
                </a:rPr>
                <a:t>1</a:t>
              </a:r>
              <a:endParaRPr lang="en-US" sz="20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20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"/>
                </a:rPr>
                <a:t>0</a:t>
              </a:r>
              <a:endParaRPr lang="en-US" sz="20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422" name="Text Box 30"/>
            <p:cNvSpPr txBox="1">
              <a:spLocks noChangeArrowheads="1"/>
            </p:cNvSpPr>
            <p:nvPr/>
          </p:nvSpPr>
          <p:spPr bwMode="auto">
            <a:xfrm>
              <a:off x="3375025" y="1522413"/>
              <a:ext cx="269626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 u="none" baseline="0">
                  <a:solidFill>
                    <a:srgbClr val="000000"/>
                  </a:solidFill>
                  <a:latin typeface="Arial"/>
                </a:rPr>
                <a:t>9</a:t>
              </a:r>
            </a:p>
            <a:p>
              <a:r>
                <a:rPr lang="en-US" sz="1200" b="1" u="none" baseline="0">
                  <a:solidFill>
                    <a:srgbClr val="000000"/>
                  </a:solidFill>
                  <a:latin typeface="Arial"/>
                </a:rPr>
                <a:t>8</a:t>
              </a:r>
            </a:p>
            <a:p>
              <a:r>
                <a:rPr lang="en-US" sz="1200" b="1" u="none" baseline="0">
                  <a:solidFill>
                    <a:srgbClr val="000000"/>
                  </a:solidFill>
                  <a:latin typeface="Arial"/>
                </a:rPr>
                <a:t>7</a:t>
              </a:r>
            </a:p>
            <a:p>
              <a:r>
                <a:rPr lang="en-US" sz="1200" b="1" u="none" baseline="0">
                  <a:solidFill>
                    <a:srgbClr val="000000"/>
                  </a:solidFill>
                  <a:latin typeface="Arial"/>
                </a:rPr>
                <a:t>6</a:t>
              </a:r>
            </a:p>
            <a:p>
              <a:endParaRPr lang="en-US" sz="1200" b="1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b="1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b="1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b="1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b="1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b="1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b="1" u="none" baseline="0">
                  <a:solidFill>
                    <a:srgbClr val="000000"/>
                  </a:solidFill>
                  <a:latin typeface="Arial"/>
                </a:rPr>
                <a:t>0</a:t>
              </a:r>
            </a:p>
            <a:p>
              <a:endParaRPr lang="en-US" sz="12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9426" name="Text Box 34"/>
            <p:cNvSpPr txBox="1">
              <a:spLocks noChangeArrowheads="1"/>
            </p:cNvSpPr>
            <p:nvPr/>
          </p:nvSpPr>
          <p:spPr bwMode="auto">
            <a:xfrm>
              <a:off x="4432300" y="1431925"/>
              <a:ext cx="284052" cy="2462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  <a:latin typeface="Arial"/>
                </a:rPr>
                <a:t>3</a:t>
              </a:r>
            </a:p>
            <a:p>
              <a:endParaRPr lang="en-US" sz="14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"/>
                </a:rPr>
                <a:t>2</a:t>
              </a:r>
            </a:p>
            <a:p>
              <a:endParaRPr lang="en-US" sz="14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"/>
                </a:rPr>
                <a:t>1</a:t>
              </a:r>
            </a:p>
            <a:p>
              <a:endParaRPr lang="en-US" sz="14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4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400" u="none" baseline="0">
                  <a:solidFill>
                    <a:srgbClr val="000000"/>
                  </a:solidFill>
                  <a:latin typeface="Arial"/>
                </a:rPr>
                <a:t>0</a:t>
              </a:r>
            </a:p>
            <a:p>
              <a:endParaRPr lang="en-US" sz="1400" u="none" baseline="0"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43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9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2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Truth table of the decimal-to-BCD encoder</a:t>
            </a:r>
          </a:p>
        </p:txBody>
      </p:sp>
      <p:sp>
        <p:nvSpPr>
          <p:cNvPr id="702469" name="Line 5"/>
          <p:cNvSpPr>
            <a:spLocks noChangeShapeType="1"/>
          </p:cNvSpPr>
          <p:nvPr/>
        </p:nvSpPr>
        <p:spPr bwMode="auto">
          <a:xfrm>
            <a:off x="876300" y="1647825"/>
            <a:ext cx="7629525" cy="0"/>
          </a:xfrm>
          <a:prstGeom prst="line">
            <a:avLst/>
          </a:prstGeom>
          <a:noFill/>
          <a:ln w="57150" cmpd="thickThin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02470" name="Line 6"/>
          <p:cNvSpPr>
            <a:spLocks noChangeShapeType="1"/>
          </p:cNvSpPr>
          <p:nvPr/>
        </p:nvSpPr>
        <p:spPr bwMode="auto">
          <a:xfrm>
            <a:off x="6410325" y="1362075"/>
            <a:ext cx="0" cy="3933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02471" name="Text Box 7"/>
          <p:cNvSpPr txBox="1">
            <a:spLocks noChangeArrowheads="1"/>
          </p:cNvSpPr>
          <p:nvPr/>
        </p:nvSpPr>
        <p:spPr bwMode="auto">
          <a:xfrm>
            <a:off x="6518275" y="1244600"/>
            <a:ext cx="189539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A3 A2 A1 A0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0    0    0    0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0    0    0    1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0    0    1    0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0    0    1    1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0    1    0    0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0    1    0    1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0    1    1    0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0    1    1    1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1    0    0    0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1    0    0    1</a:t>
            </a:r>
          </a:p>
          <a:p>
            <a:endParaRPr lang="en-US" sz="2400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2428875" y="5395913"/>
            <a:ext cx="4572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sz="2000" b="1" u="none" baseline="0" dirty="0">
                <a:solidFill>
                  <a:srgbClr val="000000"/>
                </a:solidFill>
                <a:latin typeface="Arial"/>
              </a:rPr>
              <a:t>A3 = D8 + D9</a:t>
            </a:r>
          </a:p>
          <a:p>
            <a:pPr lvl="1"/>
            <a:r>
              <a:rPr lang="en-US" sz="2000" b="1" u="none" baseline="0" dirty="0">
                <a:solidFill>
                  <a:srgbClr val="000000"/>
                </a:solidFill>
                <a:latin typeface="Arial"/>
              </a:rPr>
              <a:t>A2 = D4 + D5 + D6 + D7</a:t>
            </a:r>
          </a:p>
          <a:p>
            <a:pPr lvl="1"/>
            <a:r>
              <a:rPr lang="en-US" sz="2000" b="1" u="none" baseline="0" dirty="0">
                <a:solidFill>
                  <a:srgbClr val="000000"/>
                </a:solidFill>
                <a:latin typeface="Arial"/>
              </a:rPr>
              <a:t>A1 = D2 + D3 + D6 + D7</a:t>
            </a:r>
          </a:p>
          <a:p>
            <a:pPr lvl="1"/>
            <a:r>
              <a:rPr lang="en-US" sz="2000" b="1" u="none" baseline="0" dirty="0">
                <a:solidFill>
                  <a:srgbClr val="000000"/>
                </a:solidFill>
                <a:latin typeface="Arial"/>
              </a:rPr>
              <a:t>A0 = D1 + D3 + D5 + D7 + D9</a:t>
            </a:r>
          </a:p>
        </p:txBody>
      </p:sp>
      <p:sp>
        <p:nvSpPr>
          <p:cNvPr id="702474" name="Text Box 10"/>
          <p:cNvSpPr txBox="1">
            <a:spLocks noChangeArrowheads="1"/>
          </p:cNvSpPr>
          <p:nvPr/>
        </p:nvSpPr>
        <p:spPr bwMode="auto">
          <a:xfrm>
            <a:off x="517525" y="5473700"/>
            <a:ext cx="172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From table:</a:t>
            </a:r>
          </a:p>
        </p:txBody>
      </p:sp>
      <p:sp>
        <p:nvSpPr>
          <p:cNvPr id="702476" name="Text Box 12"/>
          <p:cNvSpPr txBox="1">
            <a:spLocks noChangeArrowheads="1"/>
          </p:cNvSpPr>
          <p:nvPr/>
        </p:nvSpPr>
        <p:spPr bwMode="auto">
          <a:xfrm>
            <a:off x="812800" y="1244600"/>
            <a:ext cx="5657318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D9  D8  D7  D6  D5  D4  D3  D2  D1  D0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0    0     0     0     0     0    0     0    0     </a:t>
            </a:r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1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0    0     0     0     0     0    0     0    </a:t>
            </a:r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0    0     0     0     0     0    0     </a:t>
            </a:r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0     0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0    0     0     0     0     0    </a:t>
            </a:r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0    0     0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0    0     0     0     0     </a:t>
            </a:r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0     0    0     0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0    0     0     0     </a:t>
            </a:r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0    0     0    0     0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0    0     0     </a:t>
            </a:r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0     0    0     0    0     0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 </a:t>
            </a:r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0     0     0    0     0    0     0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</a:t>
            </a:r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0     0     0     0    0     0    0     0</a:t>
            </a:r>
          </a:p>
          <a:p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1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0     0     0     0     0    0     0    0     0</a:t>
            </a:r>
          </a:p>
          <a:p>
            <a:endParaRPr lang="en-US" sz="2400" u="none" baseline="0" dirty="0">
              <a:solidFill>
                <a:srgbClr val="000000"/>
              </a:solidFill>
              <a:latin typeface="Arial"/>
            </a:endParaRPr>
          </a:p>
          <a:p>
            <a:endParaRPr lang="en-US" sz="2400" u="none" baseline="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375400" y="5445661"/>
            <a:ext cx="2667000" cy="1323439"/>
            <a:chOff x="6375400" y="5445661"/>
            <a:chExt cx="2667000" cy="1323439"/>
          </a:xfrm>
        </p:grpSpPr>
        <p:sp>
          <p:nvSpPr>
            <p:cNvPr id="10" name="TextBox 9"/>
            <p:cNvSpPr txBox="1"/>
            <p:nvPr/>
          </p:nvSpPr>
          <p:spPr>
            <a:xfrm>
              <a:off x="6629400" y="5445661"/>
              <a:ext cx="2413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We made use of the fact that only one input can be “1” at one time</a:t>
              </a:r>
            </a:p>
          </p:txBody>
        </p:sp>
        <p:sp>
          <p:nvSpPr>
            <p:cNvPr id="12" name="Right Brace 11"/>
            <p:cNvSpPr/>
            <p:nvPr/>
          </p:nvSpPr>
          <p:spPr bwMode="auto">
            <a:xfrm>
              <a:off x="6375400" y="5524500"/>
              <a:ext cx="368300" cy="10795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6909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0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71" grpId="0"/>
      <p:bldP spid="702473" grpId="0"/>
      <p:bldP spid="702474" grpId="0"/>
      <p:bldP spid="70247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Encoder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728663" y="1219200"/>
            <a:ext cx="7772400" cy="35321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If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more than one input value is 1</a:t>
            </a:r>
            <a:r>
              <a:rPr lang="en-US" sz="2400" dirty="0">
                <a:latin typeface="Arial" pitchFamily="34" charset="0"/>
              </a:rPr>
              <a:t>, then the encoder just designed does not work.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An encoder that can accept all possible combinations of input values and produce a meaningful result is a </a:t>
            </a:r>
            <a:r>
              <a:rPr lang="en-US" sz="2400" i="1" dirty="0">
                <a:solidFill>
                  <a:schemeClr val="accent2"/>
                </a:solidFill>
                <a:latin typeface="Arial" pitchFamily="34" charset="0"/>
              </a:rPr>
              <a:t>priority encoder</a:t>
            </a:r>
            <a:r>
              <a:rPr lang="en-US" sz="2400" dirty="0">
                <a:latin typeface="Arial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Among the 1s that appear, it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selects the most significant input position</a:t>
            </a:r>
            <a:r>
              <a:rPr lang="en-US" sz="2400" dirty="0">
                <a:latin typeface="Arial" pitchFamily="34" charset="0"/>
              </a:rPr>
              <a:t> (or the least significant input position) containing a 1 and responds with  the corresponding binary code for that position.</a:t>
            </a:r>
          </a:p>
        </p:txBody>
      </p:sp>
      <p:grpSp>
        <p:nvGrpSpPr>
          <p:cNvPr id="2" name="Group 32"/>
          <p:cNvGrpSpPr/>
          <p:nvPr/>
        </p:nvGrpSpPr>
        <p:grpSpPr>
          <a:xfrm>
            <a:off x="2133600" y="4338638"/>
            <a:ext cx="4284663" cy="1916112"/>
            <a:chOff x="2133600" y="4338638"/>
            <a:chExt cx="4284663" cy="1916112"/>
          </a:xfrm>
        </p:grpSpPr>
        <p:sp>
          <p:nvSpPr>
            <p:cNvPr id="580616" name="Rectangle 8"/>
            <p:cNvSpPr>
              <a:spLocks noChangeArrowheads="1"/>
            </p:cNvSpPr>
            <p:nvPr/>
          </p:nvSpPr>
          <p:spPr bwMode="auto">
            <a:xfrm>
              <a:off x="3625850" y="4438650"/>
              <a:ext cx="1219200" cy="18161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17" name="Line 9"/>
            <p:cNvSpPr>
              <a:spLocks noChangeShapeType="1"/>
            </p:cNvSpPr>
            <p:nvPr/>
          </p:nvSpPr>
          <p:spPr bwMode="auto">
            <a:xfrm>
              <a:off x="3079750" y="4775200"/>
              <a:ext cx="520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18" name="Line 10"/>
            <p:cNvSpPr>
              <a:spLocks noChangeShapeType="1"/>
            </p:cNvSpPr>
            <p:nvPr/>
          </p:nvSpPr>
          <p:spPr bwMode="auto">
            <a:xfrm>
              <a:off x="3079750" y="5118100"/>
              <a:ext cx="520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19" name="Line 11"/>
            <p:cNvSpPr>
              <a:spLocks noChangeShapeType="1"/>
            </p:cNvSpPr>
            <p:nvPr/>
          </p:nvSpPr>
          <p:spPr bwMode="auto">
            <a:xfrm>
              <a:off x="3067050" y="5448300"/>
              <a:ext cx="520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20" name="Line 12"/>
            <p:cNvSpPr>
              <a:spLocks noChangeShapeType="1"/>
            </p:cNvSpPr>
            <p:nvPr/>
          </p:nvSpPr>
          <p:spPr bwMode="auto">
            <a:xfrm>
              <a:off x="3079750" y="5816600"/>
              <a:ext cx="520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21" name="Line 13"/>
            <p:cNvSpPr>
              <a:spLocks noChangeShapeType="1"/>
            </p:cNvSpPr>
            <p:nvPr/>
          </p:nvSpPr>
          <p:spPr bwMode="auto">
            <a:xfrm>
              <a:off x="4845050" y="4946650"/>
              <a:ext cx="317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22" name="Line 14"/>
            <p:cNvSpPr>
              <a:spLocks noChangeShapeType="1"/>
            </p:cNvSpPr>
            <p:nvPr/>
          </p:nvSpPr>
          <p:spPr bwMode="auto">
            <a:xfrm>
              <a:off x="4838700" y="5683250"/>
              <a:ext cx="317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23" name="Text Box 15"/>
            <p:cNvSpPr txBox="1">
              <a:spLocks noChangeArrowheads="1"/>
            </p:cNvSpPr>
            <p:nvPr/>
          </p:nvSpPr>
          <p:spPr bwMode="auto">
            <a:xfrm>
              <a:off x="2784475" y="4608513"/>
              <a:ext cx="352425" cy="138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1200" u="none">
                  <a:solidFill>
                    <a:srgbClr val="000000"/>
                  </a:solidFill>
                  <a:latin typeface="Arial"/>
                </a:rPr>
                <a:t>0</a:t>
              </a:r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1200" u="none">
                  <a:solidFill>
                    <a:srgbClr val="000000"/>
                  </a:solidFill>
                  <a:latin typeface="Arial"/>
                </a:rPr>
                <a:t>1</a:t>
              </a:r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1200" u="none">
                  <a:solidFill>
                    <a:srgbClr val="000000"/>
                  </a:solidFill>
                  <a:latin typeface="Arial"/>
                </a:rPr>
                <a:t>2</a:t>
              </a:r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1200" u="none">
                  <a:solidFill>
                    <a:srgbClr val="000000"/>
                  </a:solidFill>
                  <a:latin typeface="Arial"/>
                </a:rPr>
                <a:t>3</a:t>
              </a:r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24" name="Text Box 16"/>
            <p:cNvSpPr txBox="1">
              <a:spLocks noChangeArrowheads="1"/>
            </p:cNvSpPr>
            <p:nvPr/>
          </p:nvSpPr>
          <p:spPr bwMode="auto">
            <a:xfrm>
              <a:off x="5156200" y="4806950"/>
              <a:ext cx="450850" cy="101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"/>
                </a:rPr>
                <a:t>1</a:t>
              </a:r>
              <a:endParaRPr lang="en-US" sz="20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20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A</a:t>
              </a:r>
              <a:r>
                <a:rPr lang="en-US" sz="2000" u="none">
                  <a:solidFill>
                    <a:srgbClr val="000000"/>
                  </a:solidFill>
                  <a:latin typeface="Arial"/>
                </a:rPr>
                <a:t>0</a:t>
              </a:r>
              <a:endParaRPr lang="en-US" sz="20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25" name="Text Box 17"/>
            <p:cNvSpPr txBox="1">
              <a:spLocks noChangeArrowheads="1"/>
            </p:cNvSpPr>
            <p:nvPr/>
          </p:nvSpPr>
          <p:spPr bwMode="auto">
            <a:xfrm>
              <a:off x="4022725" y="5083175"/>
              <a:ext cx="354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"/>
                </a:rPr>
                <a:t>?</a:t>
              </a:r>
            </a:p>
          </p:txBody>
        </p:sp>
        <p:sp>
          <p:nvSpPr>
            <p:cNvPr id="580626" name="Line 18"/>
            <p:cNvSpPr>
              <a:spLocks noChangeShapeType="1"/>
            </p:cNvSpPr>
            <p:nvPr/>
          </p:nvSpPr>
          <p:spPr bwMode="auto">
            <a:xfrm>
              <a:off x="4857750" y="6096000"/>
              <a:ext cx="342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27" name="Text Box 19"/>
            <p:cNvSpPr txBox="1">
              <a:spLocks noChangeArrowheads="1"/>
            </p:cNvSpPr>
            <p:nvPr/>
          </p:nvSpPr>
          <p:spPr bwMode="auto">
            <a:xfrm>
              <a:off x="5260975" y="5883275"/>
              <a:ext cx="3190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u="none" baseline="0">
                  <a:solidFill>
                    <a:srgbClr val="000000"/>
                  </a:solidFill>
                  <a:latin typeface="Arial"/>
                </a:rPr>
                <a:t>V</a:t>
              </a:r>
            </a:p>
          </p:txBody>
        </p:sp>
        <p:sp>
          <p:nvSpPr>
            <p:cNvPr id="580628" name="Text Box 20"/>
            <p:cNvSpPr txBox="1">
              <a:spLocks noChangeArrowheads="1"/>
            </p:cNvSpPr>
            <p:nvPr/>
          </p:nvSpPr>
          <p:spPr bwMode="auto">
            <a:xfrm>
              <a:off x="3651250" y="4646613"/>
              <a:ext cx="269875" cy="1570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0</a:t>
              </a: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1</a:t>
              </a: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2</a:t>
              </a: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3</a:t>
              </a: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29" name="Text Box 21"/>
            <p:cNvSpPr txBox="1">
              <a:spLocks noChangeArrowheads="1"/>
            </p:cNvSpPr>
            <p:nvPr/>
          </p:nvSpPr>
          <p:spPr bwMode="auto">
            <a:xfrm>
              <a:off x="4479925" y="4789488"/>
              <a:ext cx="269875" cy="1384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1</a:t>
              </a: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r>
                <a:rPr lang="en-US" sz="1200" u="none" baseline="0">
                  <a:solidFill>
                    <a:srgbClr val="000000"/>
                  </a:solidFill>
                  <a:latin typeface="Arial"/>
                </a:rPr>
                <a:t>0</a:t>
              </a: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  <a:p>
              <a:endParaRPr lang="en-US" sz="1200" u="none" baseline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0632" name="Text Box 24"/>
            <p:cNvSpPr txBox="1">
              <a:spLocks noChangeArrowheads="1"/>
            </p:cNvSpPr>
            <p:nvPr/>
          </p:nvSpPr>
          <p:spPr bwMode="auto">
            <a:xfrm rot="16200000">
              <a:off x="5345113" y="4991100"/>
              <a:ext cx="1444625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To </a:t>
              </a:r>
            </a:p>
            <a:p>
              <a:pPr algn="ctr"/>
              <a:r>
                <a:rPr lang="en-US" sz="2000" u="none" baseline="0">
                  <a:solidFill>
                    <a:srgbClr val="000000"/>
                  </a:solidFill>
                  <a:latin typeface="Arial"/>
                  <a:sym typeface="Symbol" pitchFamily="18" charset="2"/>
                </a:rPr>
                <a:t></a:t>
              </a:r>
              <a:r>
                <a:rPr lang="en-US" sz="2000" u="none" baseline="0">
                  <a:solidFill>
                    <a:srgbClr val="000000"/>
                  </a:solidFill>
                  <a:latin typeface="Arial"/>
                </a:rPr>
                <a:t>processor</a:t>
              </a:r>
            </a:p>
          </p:txBody>
        </p:sp>
        <p:sp>
          <p:nvSpPr>
            <p:cNvPr id="580633" name="AutoShape 25"/>
            <p:cNvSpPr>
              <a:spLocks/>
            </p:cNvSpPr>
            <p:nvPr/>
          </p:nvSpPr>
          <p:spPr bwMode="auto">
            <a:xfrm>
              <a:off x="5543550" y="4886325"/>
              <a:ext cx="257175" cy="85725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" name="Group 25"/>
            <p:cNvGrpSpPr/>
            <p:nvPr/>
          </p:nvGrpSpPr>
          <p:grpSpPr>
            <a:xfrm>
              <a:off x="2133600" y="4338638"/>
              <a:ext cx="704850" cy="1709737"/>
              <a:chOff x="2133600" y="4338638"/>
              <a:chExt cx="704850" cy="1709737"/>
            </a:xfrm>
          </p:grpSpPr>
          <p:pic>
            <p:nvPicPr>
              <p:cNvPr id="580615" name="Picture 7" descr="deck_keyboard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25675" y="4843463"/>
                <a:ext cx="612775" cy="457200"/>
              </a:xfrm>
              <a:prstGeom prst="rect">
                <a:avLst/>
              </a:prstGeom>
              <a:noFill/>
            </p:spPr>
          </p:pic>
          <p:pic>
            <p:nvPicPr>
              <p:cNvPr id="580630" name="Picture 22" descr="Photo_Electrical_Mouse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181225" y="5295900"/>
                <a:ext cx="485775" cy="485775"/>
              </a:xfrm>
              <a:prstGeom prst="rect">
                <a:avLst/>
              </a:prstGeom>
              <a:noFill/>
            </p:spPr>
          </p:pic>
          <p:sp>
            <p:nvSpPr>
              <p:cNvPr id="580631" name="AutoShape 23"/>
              <p:cNvSpPr>
                <a:spLocks noChangeArrowheads="1"/>
              </p:cNvSpPr>
              <p:nvPr/>
            </p:nvSpPr>
            <p:spPr bwMode="auto">
              <a:xfrm>
                <a:off x="2400300" y="5800725"/>
                <a:ext cx="381000" cy="247650"/>
              </a:xfrm>
              <a:prstGeom prst="can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580634" name="Picture 26" descr="68859-insert-cd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2133600" y="4338638"/>
                <a:ext cx="704850" cy="500062"/>
              </a:xfrm>
              <a:prstGeom prst="rect">
                <a:avLst/>
              </a:prstGeom>
              <a:noFill/>
            </p:spPr>
          </p:pic>
        </p:grpSp>
      </p:grpSp>
    </p:spTree>
    <p:extLst>
      <p:ext uri="{BB962C8B-B14F-4D97-AF65-F5344CB8AC3E}">
        <p14:creationId xmlns:p14="http://schemas.microsoft.com/office/powerpoint/2010/main" val="2667374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tx1"/>
                </a:solidFill>
              </a:rPr>
              <a:t>Design Example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263" y="1227138"/>
            <a:ext cx="8428037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>
                <a:cs typeface="Times New Roman" pitchFamily="18" charset="0"/>
              </a:rPr>
              <a:t>Specification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u="sng">
                <a:cs typeface="Times New Roman" pitchFamily="18" charset="0"/>
              </a:rPr>
              <a:t>BCD to Excess-3 code converter</a:t>
            </a:r>
          </a:p>
          <a:p>
            <a:pPr marL="914400" lvl="1" indent="-4572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Transforms BCD code  for the decimal digits to Excess-3 code for the decimal digits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BCD code words for digits 0 through 9: 4-bit patterns 0000 to 1001, respectively</a:t>
            </a:r>
          </a:p>
          <a:p>
            <a:pPr marL="914400" lvl="1" indent="-4572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Excess-3 code words for digits 0 through 9: 4-bit patterns consisting of 3 (binary 0011) added to each BCD code word</a:t>
            </a:r>
          </a:p>
          <a:p>
            <a:pPr marL="914400" lvl="1" indent="-4572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Implementation: 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multiple-level circuit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>
                <a:cs typeface="Times New Roman" pitchFamily="18" charset="0"/>
              </a:rPr>
              <a:t>NAND gates (including inverters)</a:t>
            </a:r>
          </a:p>
        </p:txBody>
      </p:sp>
    </p:spTree>
    <p:extLst>
      <p:ext uri="{BB962C8B-B14F-4D97-AF65-F5344CB8AC3E}">
        <p14:creationId xmlns:p14="http://schemas.microsoft.com/office/powerpoint/2010/main" val="8111667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Encoder Example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149350"/>
            <a:ext cx="8424862" cy="5027613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</a:rPr>
              <a:t>Priority encoder with 5 inputs (D</a:t>
            </a:r>
            <a:r>
              <a:rPr lang="en-US" sz="2000" baseline="-25000" dirty="0">
                <a:latin typeface="Arial" pitchFamily="34" charset="0"/>
              </a:rPr>
              <a:t>4</a:t>
            </a:r>
            <a:r>
              <a:rPr lang="en-US" sz="2000" dirty="0">
                <a:latin typeface="Arial" pitchFamily="34" charset="0"/>
              </a:rPr>
              <a:t>, D</a:t>
            </a:r>
            <a:r>
              <a:rPr lang="en-US" sz="2000" baseline="-25000" dirty="0">
                <a:latin typeface="Arial" pitchFamily="34" charset="0"/>
              </a:rPr>
              <a:t>3</a:t>
            </a:r>
            <a:r>
              <a:rPr lang="en-US" sz="2000" dirty="0">
                <a:latin typeface="Arial" pitchFamily="34" charset="0"/>
              </a:rPr>
              <a:t>, D</a:t>
            </a:r>
            <a:r>
              <a:rPr lang="en-US" sz="2000" baseline="-25000" dirty="0">
                <a:latin typeface="Arial" pitchFamily="34" charset="0"/>
              </a:rPr>
              <a:t>2</a:t>
            </a:r>
            <a:r>
              <a:rPr lang="en-US" sz="2000" dirty="0">
                <a:latin typeface="Arial" pitchFamily="34" charset="0"/>
              </a:rPr>
              <a:t>, D</a:t>
            </a:r>
            <a:r>
              <a:rPr lang="en-US" sz="2000" baseline="-25000" dirty="0">
                <a:latin typeface="Arial" pitchFamily="34" charset="0"/>
              </a:rPr>
              <a:t>1</a:t>
            </a:r>
            <a:r>
              <a:rPr lang="en-US" sz="2000" dirty="0">
                <a:latin typeface="Arial" pitchFamily="34" charset="0"/>
              </a:rPr>
              <a:t>, D</a:t>
            </a:r>
            <a:r>
              <a:rPr lang="en-US" sz="2000" baseline="-25000" dirty="0">
                <a:latin typeface="Arial" pitchFamily="34" charset="0"/>
              </a:rPr>
              <a:t>0</a:t>
            </a:r>
            <a:r>
              <a:rPr lang="en-US" sz="2000" dirty="0">
                <a:latin typeface="Arial" pitchFamily="34" charset="0"/>
              </a:rPr>
              <a:t>) - highest priority is given to most significant 1 present - Code outputs A2, A1, A0 and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V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where V indicates at least one 1 present.</a:t>
            </a:r>
          </a:p>
          <a:p>
            <a:endParaRPr lang="en-US" sz="2000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endParaRPr lang="en-US" sz="2800" dirty="0">
              <a:latin typeface="Arial" pitchFamily="34" charset="0"/>
            </a:endParaRPr>
          </a:p>
        </p:txBody>
      </p:sp>
      <p:sp>
        <p:nvSpPr>
          <p:cNvPr id="111" name="Slide Number Placeholder 110"/>
          <p:cNvSpPr>
            <a:spLocks noGrp="1"/>
          </p:cNvSpPr>
          <p:nvPr>
            <p:ph type="sldNum" sz="quarter" idx="4294967295"/>
          </p:nvPr>
        </p:nvSpPr>
        <p:spPr>
          <a:xfrm>
            <a:off x="8534400" y="6515100"/>
            <a:ext cx="609600" cy="342900"/>
          </a:xfrm>
          <a:prstGeom prst="rect">
            <a:avLst/>
          </a:prstGeom>
        </p:spPr>
        <p:txBody>
          <a:bodyPr/>
          <a:lstStyle/>
          <a:p>
            <a:fld id="{089B1077-A11C-4F6B-98ED-F415A3EEAA25}" type="slidenum">
              <a:rPr lang="en-US" b="1" smtClean="0">
                <a:solidFill>
                  <a:srgbClr val="000000"/>
                </a:solidFill>
              </a:rPr>
              <a:pPr/>
              <a:t>60</a:t>
            </a:fld>
            <a:endParaRPr lang="en-US" b="1" dirty="0">
              <a:solidFill>
                <a:srgbClr val="000000"/>
              </a:solidFill>
            </a:endParaRPr>
          </a:p>
        </p:txBody>
      </p:sp>
      <p:graphicFrame>
        <p:nvGraphicFramePr>
          <p:cNvPr id="581853" name="Group 221"/>
          <p:cNvGraphicFramePr>
            <a:graphicFrameLocks noGrp="1"/>
          </p:cNvGraphicFramePr>
          <p:nvPr/>
        </p:nvGraphicFramePr>
        <p:xfrm>
          <a:off x="901700" y="2427749"/>
          <a:ext cx="7100888" cy="3217228"/>
        </p:xfrm>
        <a:graphic>
          <a:graphicData uri="http://schemas.openxmlformats.org/drawingml/2006/table">
            <a:tbl>
              <a:tblPr/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4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No. of Min-terms/Row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Inputs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Outputs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D4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A2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34" charset="0"/>
                        </a:rPr>
                        <a:t>A0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Arial" pitchFamily="34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C66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1856" name="Text Box 224"/>
          <p:cNvSpPr txBox="1">
            <a:spLocks noChangeArrowheads="1"/>
          </p:cNvSpPr>
          <p:nvPr/>
        </p:nvSpPr>
        <p:spPr bwMode="auto">
          <a:xfrm>
            <a:off x="2663825" y="3197686"/>
            <a:ext cx="271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0    0     0     0     0 </a:t>
            </a:r>
          </a:p>
        </p:txBody>
      </p:sp>
      <p:sp>
        <p:nvSpPr>
          <p:cNvPr id="581857" name="Text Box 225"/>
          <p:cNvSpPr txBox="1">
            <a:spLocks noChangeArrowheads="1"/>
          </p:cNvSpPr>
          <p:nvPr/>
        </p:nvSpPr>
        <p:spPr bwMode="auto">
          <a:xfrm>
            <a:off x="2663825" y="3604086"/>
            <a:ext cx="2716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0    0     0     0     1 </a:t>
            </a:r>
          </a:p>
        </p:txBody>
      </p:sp>
      <p:sp>
        <p:nvSpPr>
          <p:cNvPr id="581858" name="Text Box 226"/>
          <p:cNvSpPr txBox="1">
            <a:spLocks noChangeArrowheads="1"/>
          </p:cNvSpPr>
          <p:nvPr/>
        </p:nvSpPr>
        <p:spPr bwMode="auto">
          <a:xfrm>
            <a:off x="2676525" y="3997786"/>
            <a:ext cx="20601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0    0     0     1</a:t>
            </a:r>
          </a:p>
        </p:txBody>
      </p:sp>
      <p:sp>
        <p:nvSpPr>
          <p:cNvPr id="581859" name="Text Box 227"/>
          <p:cNvSpPr txBox="1">
            <a:spLocks noChangeArrowheads="1"/>
          </p:cNvSpPr>
          <p:nvPr/>
        </p:nvSpPr>
        <p:spPr bwMode="auto">
          <a:xfrm>
            <a:off x="2638425" y="4442286"/>
            <a:ext cx="278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0    0     1     X     X </a:t>
            </a:r>
          </a:p>
        </p:txBody>
      </p:sp>
      <p:sp>
        <p:nvSpPr>
          <p:cNvPr id="581860" name="Text Box 228"/>
          <p:cNvSpPr txBox="1">
            <a:spLocks noChangeArrowheads="1"/>
          </p:cNvSpPr>
          <p:nvPr/>
        </p:nvSpPr>
        <p:spPr bwMode="auto">
          <a:xfrm>
            <a:off x="2638425" y="4835986"/>
            <a:ext cx="281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0    1     X     X     X </a:t>
            </a:r>
          </a:p>
        </p:txBody>
      </p:sp>
      <p:sp>
        <p:nvSpPr>
          <p:cNvPr id="581861" name="Text Box 229"/>
          <p:cNvSpPr txBox="1">
            <a:spLocks noChangeArrowheads="1"/>
          </p:cNvSpPr>
          <p:nvPr/>
        </p:nvSpPr>
        <p:spPr bwMode="auto">
          <a:xfrm>
            <a:off x="2613025" y="5216986"/>
            <a:ext cx="2849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1    X     X     X     X </a:t>
            </a:r>
          </a:p>
        </p:txBody>
      </p:sp>
      <p:sp>
        <p:nvSpPr>
          <p:cNvPr id="581862" name="Text Box 230"/>
          <p:cNvSpPr txBox="1">
            <a:spLocks noChangeArrowheads="1"/>
          </p:cNvSpPr>
          <p:nvPr/>
        </p:nvSpPr>
        <p:spPr bwMode="auto">
          <a:xfrm>
            <a:off x="5572125" y="3210386"/>
            <a:ext cx="24160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X     </a:t>
            </a:r>
            <a:r>
              <a:rPr lang="en-US" sz="2400" u="none" baseline="0" dirty="0" err="1">
                <a:solidFill>
                  <a:srgbClr val="3333CC"/>
                </a:solidFill>
                <a:latin typeface="Arial"/>
              </a:rPr>
              <a:t>X</a:t>
            </a:r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     </a:t>
            </a:r>
            <a:r>
              <a:rPr lang="en-US" sz="2400" u="none" baseline="0" dirty="0" err="1">
                <a:solidFill>
                  <a:srgbClr val="3333CC"/>
                </a:solidFill>
                <a:latin typeface="Arial"/>
              </a:rPr>
              <a:t>X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 b="1" u="none" baseline="0" dirty="0">
                <a:solidFill>
                  <a:srgbClr val="CC6600"/>
                </a:solidFill>
                <a:latin typeface="Arial"/>
              </a:rPr>
              <a:t>0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581863" name="Text Box 231"/>
          <p:cNvSpPr txBox="1">
            <a:spLocks noChangeArrowheads="1"/>
          </p:cNvSpPr>
          <p:nvPr/>
        </p:nvSpPr>
        <p:spPr bwMode="auto">
          <a:xfrm>
            <a:off x="5572125" y="3591386"/>
            <a:ext cx="24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0     0      0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 u="none" baseline="0" dirty="0">
                <a:solidFill>
                  <a:srgbClr val="CC6600"/>
                </a:solidFill>
                <a:latin typeface="Arial"/>
              </a:rPr>
              <a:t>1 </a:t>
            </a:r>
          </a:p>
        </p:txBody>
      </p:sp>
      <p:sp>
        <p:nvSpPr>
          <p:cNvPr id="581864" name="Text Box 232"/>
          <p:cNvSpPr txBox="1">
            <a:spLocks noChangeArrowheads="1"/>
          </p:cNvSpPr>
          <p:nvPr/>
        </p:nvSpPr>
        <p:spPr bwMode="auto">
          <a:xfrm>
            <a:off x="5572125" y="3985086"/>
            <a:ext cx="24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0     0      1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 u="none" baseline="0" dirty="0">
                <a:solidFill>
                  <a:srgbClr val="CC6600"/>
                </a:solidFill>
                <a:latin typeface="Arial"/>
              </a:rPr>
              <a:t>1 </a:t>
            </a:r>
          </a:p>
        </p:txBody>
      </p:sp>
      <p:sp>
        <p:nvSpPr>
          <p:cNvPr id="581865" name="Text Box 233"/>
          <p:cNvSpPr txBox="1">
            <a:spLocks noChangeArrowheads="1"/>
          </p:cNvSpPr>
          <p:nvPr/>
        </p:nvSpPr>
        <p:spPr bwMode="auto">
          <a:xfrm>
            <a:off x="5559425" y="4429586"/>
            <a:ext cx="24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0     1      0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 u="none" baseline="0" dirty="0">
                <a:solidFill>
                  <a:srgbClr val="CC6600"/>
                </a:solidFill>
                <a:latin typeface="Arial"/>
              </a:rPr>
              <a:t>1 </a:t>
            </a:r>
          </a:p>
        </p:txBody>
      </p:sp>
      <p:sp>
        <p:nvSpPr>
          <p:cNvPr id="581866" name="Text Box 234"/>
          <p:cNvSpPr txBox="1">
            <a:spLocks noChangeArrowheads="1"/>
          </p:cNvSpPr>
          <p:nvPr/>
        </p:nvSpPr>
        <p:spPr bwMode="auto">
          <a:xfrm>
            <a:off x="5546725" y="4810586"/>
            <a:ext cx="24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0     1      1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 u="none" baseline="0" dirty="0">
                <a:solidFill>
                  <a:srgbClr val="CC6600"/>
                </a:solidFill>
                <a:latin typeface="Arial"/>
              </a:rPr>
              <a:t>1 </a:t>
            </a:r>
          </a:p>
        </p:txBody>
      </p:sp>
      <p:sp>
        <p:nvSpPr>
          <p:cNvPr id="581867" name="Text Box 235"/>
          <p:cNvSpPr txBox="1">
            <a:spLocks noChangeArrowheads="1"/>
          </p:cNvSpPr>
          <p:nvPr/>
        </p:nvSpPr>
        <p:spPr bwMode="auto">
          <a:xfrm>
            <a:off x="5559425" y="5166186"/>
            <a:ext cx="24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3333CC"/>
                </a:solidFill>
                <a:latin typeface="Arial"/>
              </a:rPr>
              <a:t>1     0      0</a:t>
            </a:r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      </a:t>
            </a:r>
            <a:r>
              <a:rPr lang="en-US" sz="2400" u="none" baseline="0" dirty="0">
                <a:solidFill>
                  <a:srgbClr val="CC6600"/>
                </a:solidFill>
                <a:latin typeface="Arial"/>
              </a:rPr>
              <a:t>1 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rot="5400000">
            <a:off x="7493000" y="2133600"/>
            <a:ext cx="1257300" cy="469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4927600" y="40259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none" baseline="0" dirty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950979" y="406909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u="none" baseline="0" dirty="0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40300" y="3924300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none" baseline="0" dirty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1600" b="1" u="none" baseline="0" dirty="0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19043" y="4025901"/>
            <a:ext cx="38985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u="none" baseline="0" dirty="0">
                <a:solidFill>
                  <a:srgbClr val="0000FF"/>
                </a:solidFill>
                <a:latin typeface="Arial Unicode MS" pitchFamily="34" charset="-128"/>
              </a:rPr>
              <a:t>X</a:t>
            </a:r>
            <a:endParaRPr lang="en-US" sz="2000" b="1" u="none" baseline="0" dirty="0">
              <a:solidFill>
                <a:srgbClr val="0000FF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323898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81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1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1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1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1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1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1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8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8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8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8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8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8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8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8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8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8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8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  <p:bldP spid="581856" grpId="0"/>
      <p:bldP spid="581857" grpId="0"/>
      <p:bldP spid="581858" grpId="0"/>
      <p:bldP spid="581859" grpId="0"/>
      <p:bldP spid="581860" grpId="0"/>
      <p:bldP spid="581861" grpId="0"/>
      <p:bldP spid="581862" grpId="0"/>
      <p:bldP spid="581863" grpId="0"/>
      <p:bldP spid="581864" grpId="0"/>
      <p:bldP spid="581864" grpId="1"/>
      <p:bldP spid="581865" grpId="0"/>
      <p:bldP spid="581866" grpId="0"/>
      <p:bldP spid="581867" grpId="0"/>
      <p:bldP spid="20" grpId="0"/>
      <p:bldP spid="20" grpId="1"/>
      <p:bldP spid="21" grpId="0"/>
      <p:bldP spid="21" grpId="1"/>
      <p:bldP spid="23" grpId="0"/>
      <p:bldP spid="23" grpId="1"/>
      <p:bldP spid="2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609013" cy="1020763"/>
          </a:xfrm>
        </p:spPr>
        <p:txBody>
          <a:bodyPr/>
          <a:lstStyle/>
          <a:p>
            <a:r>
              <a:rPr lang="en-US" sz="3600"/>
              <a:t>Priority Encoder Example </a:t>
            </a:r>
            <a:r>
              <a:rPr lang="en-US" sz="3600" b="0"/>
              <a:t>(continued) 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5214258" y="1461633"/>
            <a:ext cx="3929742" cy="976767"/>
          </a:xfrm>
        </p:spPr>
        <p:txBody>
          <a:bodyPr/>
          <a:lstStyle/>
          <a:p>
            <a:pPr marL="53975" indent="-53975">
              <a:buNone/>
            </a:pPr>
            <a:r>
              <a:rPr lang="en-US" sz="2800" dirty="0">
                <a:latin typeface="Arial" pitchFamily="34" charset="0"/>
              </a:rPr>
              <a:t>One can use a K-map to get equations, but can be read directly from table and manually optimized if careful:</a:t>
            </a:r>
          </a:p>
          <a:p>
            <a:pPr>
              <a:buNone/>
            </a:pPr>
            <a:r>
              <a:rPr lang="en-US" sz="3600" dirty="0"/>
              <a:t>   </a:t>
            </a:r>
          </a:p>
          <a:p>
            <a:pPr>
              <a:buNone/>
            </a:pPr>
            <a:endParaRPr lang="en-US" sz="3600" dirty="0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4294967295"/>
          </p:nvPr>
        </p:nvSpPr>
        <p:spPr>
          <a:xfrm>
            <a:off x="8534400" y="6515100"/>
            <a:ext cx="609600" cy="342900"/>
          </a:xfrm>
          <a:prstGeom prst="rect">
            <a:avLst/>
          </a:prstGeom>
        </p:spPr>
        <p:txBody>
          <a:bodyPr/>
          <a:lstStyle/>
          <a:p>
            <a:fld id="{089B1077-A11C-4F6B-98ED-F415A3EEAA25}" type="slidenum">
              <a:rPr lang="en-US" b="1" smtClean="0">
                <a:solidFill>
                  <a:srgbClr val="000000"/>
                </a:solidFill>
              </a:rPr>
              <a:pPr/>
              <a:t>61</a:t>
            </a:fld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83808" name="Picture 1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49135"/>
            <a:ext cx="5210273" cy="2985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673708" y="4386591"/>
            <a:ext cx="1840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b="1" u="none" baseline="0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sz="2800" b="1" u="none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2800" b="1" u="none" baseline="0" dirty="0">
                <a:solidFill>
                  <a:srgbClr val="000000"/>
                </a:solidFill>
                <a:latin typeface="Arial"/>
              </a:rPr>
              <a:t> = D</a:t>
            </a:r>
            <a:r>
              <a:rPr lang="en-US" sz="2800" b="1" u="none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grpSp>
        <p:nvGrpSpPr>
          <p:cNvPr id="2" name="Group 44"/>
          <p:cNvGrpSpPr/>
          <p:nvPr/>
        </p:nvGrpSpPr>
        <p:grpSpPr>
          <a:xfrm>
            <a:off x="1115088" y="4961846"/>
            <a:ext cx="3451586" cy="536146"/>
            <a:chOff x="5257797" y="2610531"/>
            <a:chExt cx="3451586" cy="536146"/>
          </a:xfrm>
        </p:grpSpPr>
        <p:sp>
          <p:nvSpPr>
            <p:cNvPr id="38" name="TextBox 37"/>
            <p:cNvSpPr txBox="1"/>
            <p:nvPr/>
          </p:nvSpPr>
          <p:spPr>
            <a:xfrm>
              <a:off x="5257797" y="2623457"/>
              <a:ext cx="3451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A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=     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3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+          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2</a:t>
              </a:r>
              <a:endParaRPr lang="en-US" sz="2800" b="1" u="none" baseline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5939064" y="2610531"/>
              <a:ext cx="6540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4  </a:t>
              </a: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7615464" y="2610531"/>
              <a:ext cx="6540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7221764" y="2610531"/>
              <a:ext cx="6540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6095546" y="2684010"/>
              <a:ext cx="290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>
              <a:off x="7369175" y="2694896"/>
              <a:ext cx="290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7761060" y="2694896"/>
              <a:ext cx="290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51" name="Rectangle 50"/>
          <p:cNvSpPr/>
          <p:nvPr/>
        </p:nvSpPr>
        <p:spPr>
          <a:xfrm>
            <a:off x="1084951" y="5518704"/>
            <a:ext cx="8867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none" baseline="0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sz="2800" b="1" u="none" dirty="0">
                <a:solidFill>
                  <a:srgbClr val="000000"/>
                </a:solidFill>
                <a:latin typeface="Arial"/>
              </a:rPr>
              <a:t>0</a:t>
            </a:r>
            <a:r>
              <a:rPr lang="en-US" sz="2800" b="1" u="none" baseline="0" dirty="0">
                <a:solidFill>
                  <a:srgbClr val="000000"/>
                </a:solidFill>
                <a:latin typeface="Arial"/>
              </a:rPr>
              <a:t> =</a:t>
            </a:r>
          </a:p>
        </p:txBody>
      </p:sp>
      <p:grpSp>
        <p:nvGrpSpPr>
          <p:cNvPr id="3" name="Group 53"/>
          <p:cNvGrpSpPr/>
          <p:nvPr/>
        </p:nvGrpSpPr>
        <p:grpSpPr>
          <a:xfrm>
            <a:off x="4587633" y="4996544"/>
            <a:ext cx="3837910" cy="527957"/>
            <a:chOff x="4587633" y="4996544"/>
            <a:chExt cx="3837910" cy="527957"/>
          </a:xfrm>
        </p:grpSpPr>
        <p:sp>
          <p:nvSpPr>
            <p:cNvPr id="46" name="TextBox 45"/>
            <p:cNvSpPr txBox="1"/>
            <p:nvPr/>
          </p:nvSpPr>
          <p:spPr>
            <a:xfrm>
              <a:off x="4587633" y="4996544"/>
              <a:ext cx="3837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=      F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,  F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= (D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3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+ 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2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)</a:t>
              </a: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4899462" y="5005389"/>
              <a:ext cx="6540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5066150" y="5100639"/>
              <a:ext cx="290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43000" y="6085114"/>
            <a:ext cx="73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none" baseline="0" dirty="0">
                <a:solidFill>
                  <a:srgbClr val="000000"/>
                </a:solidFill>
                <a:latin typeface="Arial"/>
              </a:rPr>
              <a:t>V =</a:t>
            </a:r>
          </a:p>
        </p:txBody>
      </p:sp>
      <p:cxnSp>
        <p:nvCxnSpPr>
          <p:cNvPr id="22" name="Straight Arrow Connector 21"/>
          <p:cNvCxnSpPr/>
          <p:nvPr/>
        </p:nvCxnSpPr>
        <p:spPr bwMode="auto">
          <a:xfrm rot="5400000" flipH="1" flipV="1">
            <a:off x="2396971" y="3852910"/>
            <a:ext cx="1269507" cy="11097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rot="16200000" flipV="1">
            <a:off x="3129379" y="4097044"/>
            <a:ext cx="1562470" cy="97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81473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/>
      <p:bldP spid="36" grpId="0"/>
      <p:bldP spid="51" grpId="0"/>
      <p:bldP spid="5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0"/>
            <a:ext cx="8609013" cy="1020763"/>
          </a:xfrm>
        </p:spPr>
        <p:txBody>
          <a:bodyPr/>
          <a:lstStyle/>
          <a:p>
            <a:r>
              <a:rPr lang="en-US" sz="3600"/>
              <a:t>Priority Encoder Example </a:t>
            </a:r>
            <a:r>
              <a:rPr lang="en-US" sz="3600" b="0"/>
              <a:t>(continued) 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326572" y="3519033"/>
            <a:ext cx="8178800" cy="976767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</a:rPr>
              <a:t>Could use a K-map to get equations, but can be read directly from table and manually optimized if careful: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   </a:t>
            </a:r>
          </a:p>
          <a:p>
            <a:endParaRPr lang="en-US" dirty="0"/>
          </a:p>
        </p:txBody>
      </p:sp>
      <p:pic>
        <p:nvPicPr>
          <p:cNvPr id="583808" name="Picture 1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" y="857250"/>
            <a:ext cx="43719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Rectangle 35"/>
          <p:cNvSpPr/>
          <p:nvPr/>
        </p:nvSpPr>
        <p:spPr>
          <a:xfrm>
            <a:off x="673708" y="4386591"/>
            <a:ext cx="1840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b="1" u="none" baseline="0" dirty="0">
                <a:solidFill>
                  <a:srgbClr val="000000"/>
                </a:solidFill>
                <a:latin typeface="Arial"/>
              </a:rPr>
              <a:t>A</a:t>
            </a:r>
            <a:r>
              <a:rPr lang="en-US" sz="2800" b="1" u="none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2800" b="1" u="none" baseline="0" dirty="0">
                <a:solidFill>
                  <a:srgbClr val="000000"/>
                </a:solidFill>
                <a:latin typeface="Arial"/>
              </a:rPr>
              <a:t> = D</a:t>
            </a:r>
            <a:r>
              <a:rPr lang="en-US" sz="2800" b="1" u="none" dirty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grpSp>
        <p:nvGrpSpPr>
          <p:cNvPr id="2" name="Group 44"/>
          <p:cNvGrpSpPr/>
          <p:nvPr/>
        </p:nvGrpSpPr>
        <p:grpSpPr>
          <a:xfrm>
            <a:off x="1115088" y="4961846"/>
            <a:ext cx="3451586" cy="536146"/>
            <a:chOff x="5257797" y="2610531"/>
            <a:chExt cx="3451586" cy="536146"/>
          </a:xfrm>
        </p:grpSpPr>
        <p:sp>
          <p:nvSpPr>
            <p:cNvPr id="38" name="TextBox 37"/>
            <p:cNvSpPr txBox="1"/>
            <p:nvPr/>
          </p:nvSpPr>
          <p:spPr>
            <a:xfrm>
              <a:off x="5257797" y="2623457"/>
              <a:ext cx="3451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A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=     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3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+          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2</a:t>
              </a:r>
              <a:endParaRPr lang="en-US" sz="2800" b="1" u="none" baseline="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5939064" y="2610531"/>
              <a:ext cx="6540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4  </a:t>
              </a: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7615464" y="2610531"/>
              <a:ext cx="6540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3</a:t>
              </a:r>
            </a:p>
          </p:txBody>
        </p:sp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7221764" y="2610531"/>
              <a:ext cx="6540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>
              <a:off x="6095546" y="2684010"/>
              <a:ext cx="290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>
              <a:off x="7369175" y="2694896"/>
              <a:ext cx="290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7761060" y="2694896"/>
              <a:ext cx="290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3" name="Group 53"/>
          <p:cNvGrpSpPr/>
          <p:nvPr/>
        </p:nvGrpSpPr>
        <p:grpSpPr>
          <a:xfrm>
            <a:off x="4587633" y="4996544"/>
            <a:ext cx="3837910" cy="527957"/>
            <a:chOff x="4587633" y="4996544"/>
            <a:chExt cx="3837910" cy="527957"/>
          </a:xfrm>
        </p:grpSpPr>
        <p:sp>
          <p:nvSpPr>
            <p:cNvPr id="46" name="TextBox 45"/>
            <p:cNvSpPr txBox="1"/>
            <p:nvPr/>
          </p:nvSpPr>
          <p:spPr>
            <a:xfrm>
              <a:off x="4587633" y="4996544"/>
              <a:ext cx="38379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=      F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,  F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= (D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3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+ 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2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)</a:t>
              </a:r>
            </a:p>
          </p:txBody>
        </p:sp>
        <p:sp>
          <p:nvSpPr>
            <p:cNvPr id="52" name="Text Box 14"/>
            <p:cNvSpPr txBox="1">
              <a:spLocks noChangeArrowheads="1"/>
            </p:cNvSpPr>
            <p:nvPr/>
          </p:nvSpPr>
          <p:spPr bwMode="auto">
            <a:xfrm>
              <a:off x="4899462" y="5005389"/>
              <a:ext cx="654050" cy="519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5066150" y="5100639"/>
              <a:ext cx="2905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143000" y="6085114"/>
            <a:ext cx="358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none" baseline="0" dirty="0">
                <a:solidFill>
                  <a:srgbClr val="000000"/>
                </a:solidFill>
                <a:latin typeface="Arial"/>
              </a:rPr>
              <a:t>V = D</a:t>
            </a:r>
            <a:r>
              <a:rPr lang="en-US" sz="2800" b="1" u="none" dirty="0">
                <a:solidFill>
                  <a:srgbClr val="000000"/>
                </a:solidFill>
                <a:latin typeface="Arial"/>
              </a:rPr>
              <a:t>4</a:t>
            </a:r>
            <a:r>
              <a:rPr lang="en-US" sz="2800" b="1" u="none" baseline="0" dirty="0">
                <a:solidFill>
                  <a:srgbClr val="000000"/>
                </a:solidFill>
                <a:latin typeface="Arial"/>
              </a:rPr>
              <a:t> + F</a:t>
            </a:r>
            <a:r>
              <a:rPr lang="en-US" sz="2800" b="1" u="none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800" b="1" u="none" baseline="0" dirty="0">
                <a:solidFill>
                  <a:srgbClr val="000000"/>
                </a:solidFill>
                <a:latin typeface="Arial"/>
              </a:rPr>
              <a:t> + D</a:t>
            </a:r>
            <a:r>
              <a:rPr lang="en-US" sz="2800" b="1" u="none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800" b="1" u="none" baseline="0" dirty="0">
                <a:solidFill>
                  <a:srgbClr val="000000"/>
                </a:solidFill>
                <a:latin typeface="Arial"/>
              </a:rPr>
              <a:t> + D</a:t>
            </a:r>
            <a:r>
              <a:rPr lang="en-US" sz="2800" b="1" u="none" dirty="0">
                <a:solidFill>
                  <a:srgbClr val="000000"/>
                </a:solidFill>
                <a:latin typeface="Arial"/>
              </a:rPr>
              <a:t>0</a:t>
            </a:r>
            <a:endParaRPr lang="en-US" sz="2800" b="1" u="none" baseline="0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Group 60"/>
          <p:cNvGrpSpPr/>
          <p:nvPr/>
        </p:nvGrpSpPr>
        <p:grpSpPr>
          <a:xfrm>
            <a:off x="653143" y="5502502"/>
            <a:ext cx="7239000" cy="540889"/>
            <a:chOff x="653143" y="5502502"/>
            <a:chExt cx="7239000" cy="540889"/>
          </a:xfrm>
        </p:grpSpPr>
        <p:sp>
          <p:nvSpPr>
            <p:cNvPr id="22" name="Rectangle 21"/>
            <p:cNvSpPr/>
            <p:nvPr/>
          </p:nvSpPr>
          <p:spPr>
            <a:xfrm>
              <a:off x="653143" y="5510090"/>
              <a:ext cx="72390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A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0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=      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3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+             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1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=     (D</a:t>
              </a:r>
              <a:r>
                <a:rPr lang="en-US" sz="2800" b="1" u="none" dirty="0">
                  <a:solidFill>
                    <a:srgbClr val="000000"/>
                  </a:solidFill>
                  <a:latin typeface="Arial"/>
                </a:rPr>
                <a:t>3</a:t>
              </a:r>
              <a:r>
                <a:rPr lang="en-US" sz="2800" b="1" u="none" baseline="0" dirty="0">
                  <a:solidFill>
                    <a:srgbClr val="000000"/>
                  </a:solidFill>
                  <a:latin typeface="Arial"/>
                </a:rPr>
                <a:t> +     D1) </a:t>
              </a:r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896836" y="5502502"/>
              <a:ext cx="654050" cy="519112"/>
              <a:chOff x="1273" y="2463"/>
              <a:chExt cx="412" cy="327"/>
            </a:xfrm>
          </p:grpSpPr>
          <p:sp>
            <p:nvSpPr>
              <p:cNvPr id="24" name="Text Box 17"/>
              <p:cNvSpPr txBox="1">
                <a:spLocks noChangeArrowheads="1"/>
              </p:cNvSpPr>
              <p:nvPr/>
            </p:nvSpPr>
            <p:spPr bwMode="auto">
              <a:xfrm>
                <a:off x="1273" y="2463"/>
                <a:ext cx="4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800" b="1" u="none" baseline="0" dirty="0">
                    <a:solidFill>
                      <a:srgbClr val="000000"/>
                    </a:solidFill>
                    <a:latin typeface="Arial"/>
                  </a:rPr>
                  <a:t>D</a:t>
                </a:r>
                <a:r>
                  <a:rPr lang="en-US" sz="2800" b="1" u="none" dirty="0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1351" y="2523"/>
                <a:ext cx="1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" name="Group 19"/>
            <p:cNvGrpSpPr>
              <a:grpSpLocks/>
            </p:cNvGrpSpPr>
            <p:nvPr/>
          </p:nvGrpSpPr>
          <p:grpSpPr bwMode="auto">
            <a:xfrm>
              <a:off x="3449893" y="5502508"/>
              <a:ext cx="654050" cy="519112"/>
              <a:chOff x="1273" y="2463"/>
              <a:chExt cx="412" cy="327"/>
            </a:xfrm>
          </p:grpSpPr>
          <p:sp>
            <p:nvSpPr>
              <p:cNvPr id="33" name="Text Box 20"/>
              <p:cNvSpPr txBox="1">
                <a:spLocks noChangeArrowheads="1"/>
              </p:cNvSpPr>
              <p:nvPr/>
            </p:nvSpPr>
            <p:spPr bwMode="auto">
              <a:xfrm>
                <a:off x="1273" y="2463"/>
                <a:ext cx="4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800" b="1" u="none" baseline="0" dirty="0">
                    <a:solidFill>
                      <a:srgbClr val="000000"/>
                    </a:solidFill>
                    <a:latin typeface="Arial"/>
                  </a:rPr>
                  <a:t>D</a:t>
                </a:r>
                <a:r>
                  <a:rPr lang="en-US" sz="2800" b="1" u="none" dirty="0">
                    <a:solidFill>
                      <a:srgbClr val="000000"/>
                    </a:solidFill>
                    <a:latin typeface="Arial"/>
                  </a:rPr>
                  <a:t>3</a:t>
                </a:r>
              </a:p>
            </p:txBody>
          </p:sp>
          <p:sp>
            <p:nvSpPr>
              <p:cNvPr id="34" name="Line 21"/>
              <p:cNvSpPr>
                <a:spLocks noChangeShapeType="1"/>
              </p:cNvSpPr>
              <p:nvPr/>
            </p:nvSpPr>
            <p:spPr bwMode="auto">
              <a:xfrm>
                <a:off x="1351" y="2523"/>
                <a:ext cx="1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043493" y="5502508"/>
              <a:ext cx="654050" cy="519112"/>
              <a:chOff x="1273" y="2463"/>
              <a:chExt cx="412" cy="327"/>
            </a:xfrm>
          </p:grpSpPr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1273" y="2463"/>
                <a:ext cx="4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800" b="1" u="none" baseline="0">
                    <a:solidFill>
                      <a:srgbClr val="000000"/>
                    </a:solidFill>
                    <a:latin typeface="Arial"/>
                  </a:rPr>
                  <a:t>D</a:t>
                </a:r>
                <a:r>
                  <a:rPr lang="en-US" sz="2800" b="1" u="none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1351" y="2523"/>
                <a:ext cx="1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3843593" y="5502508"/>
              <a:ext cx="654050" cy="519112"/>
              <a:chOff x="1273" y="2463"/>
              <a:chExt cx="412" cy="327"/>
            </a:xfrm>
          </p:grpSpPr>
          <p:sp>
            <p:nvSpPr>
              <p:cNvPr id="49" name="Text Box 26"/>
              <p:cNvSpPr txBox="1">
                <a:spLocks noChangeArrowheads="1"/>
              </p:cNvSpPr>
              <p:nvPr/>
            </p:nvSpPr>
            <p:spPr bwMode="auto">
              <a:xfrm>
                <a:off x="1273" y="2463"/>
                <a:ext cx="4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800" b="1" u="none" baseline="0">
                    <a:solidFill>
                      <a:srgbClr val="000000"/>
                    </a:solidFill>
                    <a:latin typeface="Arial"/>
                  </a:rPr>
                  <a:t>D</a:t>
                </a:r>
                <a:r>
                  <a:rPr lang="en-US" sz="2800" b="1" u="none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50" name="Line 27"/>
              <p:cNvSpPr>
                <a:spLocks noChangeShapeType="1"/>
              </p:cNvSpPr>
              <p:nvPr/>
            </p:nvSpPr>
            <p:spPr bwMode="auto">
              <a:xfrm>
                <a:off x="1351" y="2523"/>
                <a:ext cx="1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5031947" y="5513394"/>
              <a:ext cx="654050" cy="519112"/>
              <a:chOff x="1273" y="2463"/>
              <a:chExt cx="412" cy="327"/>
            </a:xfrm>
          </p:grpSpPr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1273" y="2463"/>
                <a:ext cx="4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800" b="1" u="none" baseline="0" dirty="0">
                    <a:solidFill>
                      <a:srgbClr val="000000"/>
                    </a:solidFill>
                    <a:latin typeface="Arial"/>
                  </a:rPr>
                  <a:t>D</a:t>
                </a:r>
                <a:r>
                  <a:rPr lang="en-US" sz="2800" b="1" u="none" dirty="0">
                    <a:solidFill>
                      <a:srgbClr val="000000"/>
                    </a:solidFill>
                    <a:latin typeface="Arial"/>
                  </a:rPr>
                  <a:t>4</a:t>
                </a:r>
              </a:p>
            </p:txBody>
          </p:sp>
          <p:sp>
            <p:nvSpPr>
              <p:cNvPr id="57" name="Line 30"/>
              <p:cNvSpPr>
                <a:spLocks noChangeShapeType="1"/>
              </p:cNvSpPr>
              <p:nvPr/>
            </p:nvSpPr>
            <p:spPr bwMode="auto">
              <a:xfrm>
                <a:off x="1351" y="2523"/>
                <a:ext cx="1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6343671" y="5524279"/>
              <a:ext cx="654050" cy="519112"/>
              <a:chOff x="1273" y="2463"/>
              <a:chExt cx="412" cy="327"/>
            </a:xfrm>
          </p:grpSpPr>
          <p:sp>
            <p:nvSpPr>
              <p:cNvPr id="59" name="Text Box 32"/>
              <p:cNvSpPr txBox="1">
                <a:spLocks noChangeArrowheads="1"/>
              </p:cNvSpPr>
              <p:nvPr/>
            </p:nvSpPr>
            <p:spPr bwMode="auto">
              <a:xfrm>
                <a:off x="1273" y="2463"/>
                <a:ext cx="4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sz="2800" b="1" u="none" baseline="0" dirty="0">
                    <a:solidFill>
                      <a:srgbClr val="000000"/>
                    </a:solidFill>
                    <a:latin typeface="Arial"/>
                  </a:rPr>
                  <a:t>D</a:t>
                </a:r>
                <a:r>
                  <a:rPr lang="en-US" sz="2800" b="1" u="none" dirty="0">
                    <a:solidFill>
                      <a:srgbClr val="000000"/>
                    </a:solidFill>
                    <a:latin typeface="Arial"/>
                  </a:rPr>
                  <a:t>2</a:t>
                </a:r>
              </a:p>
            </p:txBody>
          </p:sp>
          <p:sp>
            <p:nvSpPr>
              <p:cNvPr id="60" name="Line 33"/>
              <p:cNvSpPr>
                <a:spLocks noChangeShapeType="1"/>
              </p:cNvSpPr>
              <p:nvPr/>
            </p:nvSpPr>
            <p:spPr bwMode="auto">
              <a:xfrm>
                <a:off x="1351" y="2523"/>
                <a:ext cx="18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108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/>
      <p:bldP spid="36" grpId="0"/>
      <p:bldP spid="5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Exercise: design a 4 input priority encoder with active low inputs</a:t>
            </a:r>
          </a:p>
        </p:txBody>
      </p:sp>
      <p:sp>
        <p:nvSpPr>
          <p:cNvPr id="826371" name="Rectangle 3"/>
          <p:cNvSpPr>
            <a:spLocks noChangeArrowheads="1"/>
          </p:cNvSpPr>
          <p:nvPr/>
        </p:nvSpPr>
        <p:spPr bwMode="auto">
          <a:xfrm>
            <a:off x="1625600" y="1790700"/>
            <a:ext cx="1219200" cy="18161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72" name="Line 4"/>
          <p:cNvSpPr>
            <a:spLocks noChangeShapeType="1"/>
          </p:cNvSpPr>
          <p:nvPr/>
        </p:nvSpPr>
        <p:spPr bwMode="auto">
          <a:xfrm>
            <a:off x="974725" y="2127250"/>
            <a:ext cx="52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73" name="Line 5"/>
          <p:cNvSpPr>
            <a:spLocks noChangeShapeType="1"/>
          </p:cNvSpPr>
          <p:nvPr/>
        </p:nvSpPr>
        <p:spPr bwMode="auto">
          <a:xfrm>
            <a:off x="974725" y="2470150"/>
            <a:ext cx="52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74" name="Line 6"/>
          <p:cNvSpPr>
            <a:spLocks noChangeShapeType="1"/>
          </p:cNvSpPr>
          <p:nvPr/>
        </p:nvSpPr>
        <p:spPr bwMode="auto">
          <a:xfrm>
            <a:off x="962025" y="2800350"/>
            <a:ext cx="52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75" name="Line 7"/>
          <p:cNvSpPr>
            <a:spLocks noChangeShapeType="1"/>
          </p:cNvSpPr>
          <p:nvPr/>
        </p:nvSpPr>
        <p:spPr bwMode="auto">
          <a:xfrm>
            <a:off x="974725" y="3168650"/>
            <a:ext cx="52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76" name="Line 8"/>
          <p:cNvSpPr>
            <a:spLocks noChangeShapeType="1"/>
          </p:cNvSpPr>
          <p:nvPr/>
        </p:nvSpPr>
        <p:spPr bwMode="auto">
          <a:xfrm>
            <a:off x="2844800" y="2298700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77" name="Line 9"/>
          <p:cNvSpPr>
            <a:spLocks noChangeShapeType="1"/>
          </p:cNvSpPr>
          <p:nvPr/>
        </p:nvSpPr>
        <p:spPr bwMode="auto">
          <a:xfrm>
            <a:off x="2838450" y="3035300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78" name="Oval 10"/>
          <p:cNvSpPr>
            <a:spLocks noChangeArrowheads="1"/>
          </p:cNvSpPr>
          <p:nvPr/>
        </p:nvSpPr>
        <p:spPr bwMode="auto">
          <a:xfrm>
            <a:off x="1524000" y="2066925"/>
            <a:ext cx="104775" cy="104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79" name="Oval 11"/>
          <p:cNvSpPr>
            <a:spLocks noChangeArrowheads="1"/>
          </p:cNvSpPr>
          <p:nvPr/>
        </p:nvSpPr>
        <p:spPr bwMode="auto">
          <a:xfrm>
            <a:off x="1514475" y="2428875"/>
            <a:ext cx="104775" cy="104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80" name="Oval 12"/>
          <p:cNvSpPr>
            <a:spLocks noChangeArrowheads="1"/>
          </p:cNvSpPr>
          <p:nvPr/>
        </p:nvSpPr>
        <p:spPr bwMode="auto">
          <a:xfrm>
            <a:off x="1514475" y="2752725"/>
            <a:ext cx="104775" cy="104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81" name="Oval 13"/>
          <p:cNvSpPr>
            <a:spLocks noChangeArrowheads="1"/>
          </p:cNvSpPr>
          <p:nvPr/>
        </p:nvSpPr>
        <p:spPr bwMode="auto">
          <a:xfrm>
            <a:off x="1504950" y="3114675"/>
            <a:ext cx="104775" cy="1047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82" name="Text Box 14"/>
          <p:cNvSpPr txBox="1">
            <a:spLocks noChangeArrowheads="1"/>
          </p:cNvSpPr>
          <p:nvPr/>
        </p:nvSpPr>
        <p:spPr bwMode="auto">
          <a:xfrm>
            <a:off x="679450" y="1960563"/>
            <a:ext cx="35298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u="none" baseline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200" b="1" u="none">
                <a:solidFill>
                  <a:srgbClr val="000000"/>
                </a:solidFill>
                <a:latin typeface="Arial"/>
              </a:rPr>
              <a:t>0</a:t>
            </a:r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r>
              <a:rPr lang="en-US" sz="1200" b="1" u="none" baseline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200" b="1" u="none">
                <a:solidFill>
                  <a:srgbClr val="000000"/>
                </a:solidFill>
                <a:latin typeface="Arial"/>
              </a:rPr>
              <a:t>1</a:t>
            </a:r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r>
              <a:rPr lang="en-US" sz="1200" b="1" u="none" baseline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200" b="1" u="none">
                <a:solidFill>
                  <a:srgbClr val="000000"/>
                </a:solidFill>
                <a:latin typeface="Arial"/>
              </a:rPr>
              <a:t>2</a:t>
            </a:r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r>
              <a:rPr lang="en-US" sz="1200" b="1" u="none" baseline="0">
                <a:solidFill>
                  <a:srgbClr val="000000"/>
                </a:solidFill>
                <a:latin typeface="Arial"/>
              </a:rPr>
              <a:t>D</a:t>
            </a:r>
            <a:r>
              <a:rPr lang="en-US" sz="1200" b="1" u="none">
                <a:solidFill>
                  <a:srgbClr val="000000"/>
                </a:solidFill>
                <a:latin typeface="Arial"/>
              </a:rPr>
              <a:t>3</a:t>
            </a:r>
            <a:endParaRPr lang="en-US" sz="12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83" name="Text Box 15"/>
          <p:cNvSpPr txBox="1">
            <a:spLocks noChangeArrowheads="1"/>
          </p:cNvSpPr>
          <p:nvPr/>
        </p:nvSpPr>
        <p:spPr bwMode="auto">
          <a:xfrm>
            <a:off x="3155950" y="2159000"/>
            <a:ext cx="4651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u="none" baseline="0">
                <a:solidFill>
                  <a:srgbClr val="000000"/>
                </a:solidFill>
                <a:latin typeface="Arial"/>
              </a:rPr>
              <a:t>A</a:t>
            </a:r>
            <a:r>
              <a:rPr lang="en-US" sz="2000" b="1" u="none">
                <a:solidFill>
                  <a:srgbClr val="000000"/>
                </a:solidFill>
                <a:latin typeface="Arial"/>
              </a:rPr>
              <a:t>1</a:t>
            </a:r>
            <a:endParaRPr lang="en-US" sz="2000" b="1" u="none" baseline="0">
              <a:solidFill>
                <a:srgbClr val="000000"/>
              </a:solidFill>
              <a:latin typeface="Arial"/>
            </a:endParaRPr>
          </a:p>
          <a:p>
            <a:endParaRPr lang="en-US" sz="2000" b="1" u="none" baseline="0">
              <a:solidFill>
                <a:srgbClr val="000000"/>
              </a:solidFill>
              <a:latin typeface="Arial"/>
            </a:endParaRPr>
          </a:p>
          <a:p>
            <a:r>
              <a:rPr lang="en-US" sz="2000" b="1" u="none" baseline="0">
                <a:solidFill>
                  <a:srgbClr val="000000"/>
                </a:solidFill>
                <a:latin typeface="Arial"/>
              </a:rPr>
              <a:t>A</a:t>
            </a:r>
            <a:r>
              <a:rPr lang="en-US" sz="2000" b="1" u="none">
                <a:solidFill>
                  <a:srgbClr val="000000"/>
                </a:solidFill>
                <a:latin typeface="Arial"/>
              </a:rPr>
              <a:t>0</a:t>
            </a:r>
            <a:endParaRPr lang="en-US" sz="20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84" name="Text Box 16"/>
          <p:cNvSpPr txBox="1">
            <a:spLocks noChangeArrowheads="1"/>
          </p:cNvSpPr>
          <p:nvPr/>
        </p:nvSpPr>
        <p:spPr bwMode="auto">
          <a:xfrm>
            <a:off x="4308475" y="1501775"/>
            <a:ext cx="103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Table:</a:t>
            </a:r>
          </a:p>
        </p:txBody>
      </p:sp>
      <p:sp>
        <p:nvSpPr>
          <p:cNvPr id="826385" name="Text Box 17"/>
          <p:cNvSpPr txBox="1">
            <a:spLocks noChangeArrowheads="1"/>
          </p:cNvSpPr>
          <p:nvPr/>
        </p:nvSpPr>
        <p:spPr bwMode="auto">
          <a:xfrm>
            <a:off x="1308100" y="4949825"/>
            <a:ext cx="193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Expressions:</a:t>
            </a:r>
          </a:p>
        </p:txBody>
      </p:sp>
      <p:sp>
        <p:nvSpPr>
          <p:cNvPr id="826386" name="Text Box 18"/>
          <p:cNvSpPr txBox="1">
            <a:spLocks noChangeArrowheads="1"/>
          </p:cNvSpPr>
          <p:nvPr/>
        </p:nvSpPr>
        <p:spPr bwMode="auto">
          <a:xfrm>
            <a:off x="2022475" y="2435225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none" baseline="0">
                <a:solidFill>
                  <a:srgbClr val="000000"/>
                </a:solidFill>
                <a:latin typeface="Arial"/>
              </a:rPr>
              <a:t>?</a:t>
            </a:r>
          </a:p>
        </p:txBody>
      </p:sp>
      <p:sp>
        <p:nvSpPr>
          <p:cNvPr id="826387" name="Line 19"/>
          <p:cNvSpPr>
            <a:spLocks noChangeShapeType="1"/>
          </p:cNvSpPr>
          <p:nvPr/>
        </p:nvSpPr>
        <p:spPr bwMode="auto">
          <a:xfrm>
            <a:off x="2857500" y="344805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88" name="Text Box 20"/>
          <p:cNvSpPr txBox="1">
            <a:spLocks noChangeArrowheads="1"/>
          </p:cNvSpPr>
          <p:nvPr/>
        </p:nvSpPr>
        <p:spPr bwMode="auto">
          <a:xfrm>
            <a:off x="3260725" y="32353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u="none" baseline="0">
                <a:solidFill>
                  <a:srgbClr val="000000"/>
                </a:solidFill>
                <a:latin typeface="Arial"/>
              </a:rPr>
              <a:t>V</a:t>
            </a:r>
          </a:p>
        </p:txBody>
      </p:sp>
      <p:sp>
        <p:nvSpPr>
          <p:cNvPr id="826389" name="Text Box 21"/>
          <p:cNvSpPr txBox="1">
            <a:spLocks noChangeArrowheads="1"/>
          </p:cNvSpPr>
          <p:nvPr/>
        </p:nvSpPr>
        <p:spPr bwMode="auto">
          <a:xfrm>
            <a:off x="4832350" y="2263775"/>
            <a:ext cx="3368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D3 D2 D1 D0  A1 A0  V</a:t>
            </a:r>
          </a:p>
        </p:txBody>
      </p:sp>
      <p:sp>
        <p:nvSpPr>
          <p:cNvPr id="826390" name="Line 22"/>
          <p:cNvSpPr>
            <a:spLocks noChangeShapeType="1"/>
          </p:cNvSpPr>
          <p:nvPr/>
        </p:nvSpPr>
        <p:spPr bwMode="auto">
          <a:xfrm>
            <a:off x="4867275" y="2724150"/>
            <a:ext cx="3295650" cy="0"/>
          </a:xfrm>
          <a:prstGeom prst="line">
            <a:avLst/>
          </a:prstGeom>
          <a:noFill/>
          <a:ln w="57150" cmpd="thinThick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91" name="Line 23"/>
          <p:cNvSpPr>
            <a:spLocks noChangeShapeType="1"/>
          </p:cNvSpPr>
          <p:nvPr/>
        </p:nvSpPr>
        <p:spPr bwMode="auto">
          <a:xfrm>
            <a:off x="6848475" y="2362200"/>
            <a:ext cx="0" cy="226695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392" name="Text Box 24"/>
          <p:cNvSpPr txBox="1">
            <a:spLocks noChangeArrowheads="1"/>
          </p:cNvSpPr>
          <p:nvPr/>
        </p:nvSpPr>
        <p:spPr bwMode="auto">
          <a:xfrm>
            <a:off x="4899025" y="2778125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1    1    1    1</a:t>
            </a:r>
          </a:p>
        </p:txBody>
      </p:sp>
      <p:sp>
        <p:nvSpPr>
          <p:cNvPr id="826393" name="Text Box 25"/>
          <p:cNvSpPr txBox="1">
            <a:spLocks noChangeArrowheads="1"/>
          </p:cNvSpPr>
          <p:nvPr/>
        </p:nvSpPr>
        <p:spPr bwMode="auto">
          <a:xfrm>
            <a:off x="4899025" y="3162300"/>
            <a:ext cx="1873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1    1    1    0</a:t>
            </a:r>
          </a:p>
        </p:txBody>
      </p:sp>
      <p:sp>
        <p:nvSpPr>
          <p:cNvPr id="826394" name="Text Box 26"/>
          <p:cNvSpPr txBox="1">
            <a:spLocks noChangeArrowheads="1"/>
          </p:cNvSpPr>
          <p:nvPr/>
        </p:nvSpPr>
        <p:spPr bwMode="auto">
          <a:xfrm>
            <a:off x="4899025" y="3544888"/>
            <a:ext cx="1855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1    1    0    x</a:t>
            </a:r>
          </a:p>
        </p:txBody>
      </p:sp>
      <p:sp>
        <p:nvSpPr>
          <p:cNvPr id="826395" name="Text Box 27"/>
          <p:cNvSpPr txBox="1">
            <a:spLocks noChangeArrowheads="1"/>
          </p:cNvSpPr>
          <p:nvPr/>
        </p:nvSpPr>
        <p:spPr bwMode="auto">
          <a:xfrm>
            <a:off x="4899025" y="3929063"/>
            <a:ext cx="1838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1    0    x    x</a:t>
            </a:r>
          </a:p>
        </p:txBody>
      </p:sp>
      <p:sp>
        <p:nvSpPr>
          <p:cNvPr id="826396" name="Text Box 28"/>
          <p:cNvSpPr txBox="1">
            <a:spLocks noChangeArrowheads="1"/>
          </p:cNvSpPr>
          <p:nvPr/>
        </p:nvSpPr>
        <p:spPr bwMode="auto">
          <a:xfrm>
            <a:off x="4899025" y="4311650"/>
            <a:ext cx="1820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0    x    x    x</a:t>
            </a:r>
          </a:p>
        </p:txBody>
      </p:sp>
      <p:sp>
        <p:nvSpPr>
          <p:cNvPr id="826397" name="Text Box 29"/>
          <p:cNvSpPr txBox="1">
            <a:spLocks noChangeArrowheads="1"/>
          </p:cNvSpPr>
          <p:nvPr/>
        </p:nvSpPr>
        <p:spPr bwMode="auto">
          <a:xfrm>
            <a:off x="6889750" y="2759075"/>
            <a:ext cx="1331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x    x    0</a:t>
            </a:r>
          </a:p>
        </p:txBody>
      </p:sp>
      <p:sp>
        <p:nvSpPr>
          <p:cNvPr id="826398" name="Text Box 30"/>
          <p:cNvSpPr txBox="1">
            <a:spLocks noChangeArrowheads="1"/>
          </p:cNvSpPr>
          <p:nvPr/>
        </p:nvSpPr>
        <p:spPr bwMode="auto">
          <a:xfrm>
            <a:off x="6889750" y="3149600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0    0    1</a:t>
            </a:r>
          </a:p>
        </p:txBody>
      </p:sp>
      <p:sp>
        <p:nvSpPr>
          <p:cNvPr id="826399" name="Text Box 31"/>
          <p:cNvSpPr txBox="1">
            <a:spLocks noChangeArrowheads="1"/>
          </p:cNvSpPr>
          <p:nvPr/>
        </p:nvSpPr>
        <p:spPr bwMode="auto">
          <a:xfrm>
            <a:off x="6889750" y="3549650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"/>
              </a:rPr>
              <a:t>0    1    1</a:t>
            </a:r>
          </a:p>
        </p:txBody>
      </p:sp>
      <p:sp>
        <p:nvSpPr>
          <p:cNvPr id="826400" name="Text Box 32"/>
          <p:cNvSpPr txBox="1">
            <a:spLocks noChangeArrowheads="1"/>
          </p:cNvSpPr>
          <p:nvPr/>
        </p:nvSpPr>
        <p:spPr bwMode="auto">
          <a:xfrm>
            <a:off x="6889750" y="3911600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1    0    1</a:t>
            </a:r>
          </a:p>
        </p:txBody>
      </p:sp>
      <p:sp>
        <p:nvSpPr>
          <p:cNvPr id="826401" name="Text Box 33"/>
          <p:cNvSpPr txBox="1">
            <a:spLocks noChangeArrowheads="1"/>
          </p:cNvSpPr>
          <p:nvPr/>
        </p:nvSpPr>
        <p:spPr bwMode="auto">
          <a:xfrm>
            <a:off x="6889750" y="4273550"/>
            <a:ext cx="1366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1    1    1</a:t>
            </a:r>
          </a:p>
        </p:txBody>
      </p:sp>
      <p:sp>
        <p:nvSpPr>
          <p:cNvPr id="826402" name="Text Box 34"/>
          <p:cNvSpPr txBox="1">
            <a:spLocks noChangeArrowheads="1"/>
          </p:cNvSpPr>
          <p:nvPr/>
        </p:nvSpPr>
        <p:spPr bwMode="auto">
          <a:xfrm>
            <a:off x="1851025" y="5397500"/>
            <a:ext cx="4251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A1 = D3.D2’ + D3’ = D2’ + D3’</a:t>
            </a:r>
          </a:p>
        </p:txBody>
      </p:sp>
      <p:sp>
        <p:nvSpPr>
          <p:cNvPr id="826403" name="Text Box 35"/>
          <p:cNvSpPr txBox="1">
            <a:spLocks noChangeArrowheads="1"/>
          </p:cNvSpPr>
          <p:nvPr/>
        </p:nvSpPr>
        <p:spPr bwMode="auto">
          <a:xfrm>
            <a:off x="1831975" y="5826125"/>
            <a:ext cx="503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A0 = D3D2D1’ + D3’ = D2.D1’ + D3’</a:t>
            </a:r>
          </a:p>
        </p:txBody>
      </p:sp>
      <p:sp>
        <p:nvSpPr>
          <p:cNvPr id="826404" name="Text Box 36"/>
          <p:cNvSpPr txBox="1">
            <a:spLocks noChangeArrowheads="1"/>
          </p:cNvSpPr>
          <p:nvPr/>
        </p:nvSpPr>
        <p:spPr bwMode="auto">
          <a:xfrm>
            <a:off x="1860550" y="6207125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"/>
              </a:rPr>
              <a:t>V = (D3.D2.D1.D0)’</a:t>
            </a:r>
          </a:p>
        </p:txBody>
      </p:sp>
      <p:sp>
        <p:nvSpPr>
          <p:cNvPr id="826405" name="Text Box 37"/>
          <p:cNvSpPr txBox="1">
            <a:spLocks noChangeArrowheads="1"/>
          </p:cNvSpPr>
          <p:nvPr/>
        </p:nvSpPr>
        <p:spPr bwMode="auto">
          <a:xfrm>
            <a:off x="1651000" y="1998663"/>
            <a:ext cx="26962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u="none" baseline="0">
                <a:solidFill>
                  <a:srgbClr val="000000"/>
                </a:solidFill>
                <a:latin typeface="Arial"/>
              </a:rPr>
              <a:t>0</a:t>
            </a: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r>
              <a:rPr lang="en-US" sz="1200" b="1" u="none" baseline="0">
                <a:solidFill>
                  <a:srgbClr val="000000"/>
                </a:solidFill>
                <a:latin typeface="Arial"/>
              </a:rPr>
              <a:t>1</a:t>
            </a: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r>
              <a:rPr lang="en-US" sz="1200" b="1" u="none" baseline="0">
                <a:solidFill>
                  <a:srgbClr val="000000"/>
                </a:solidFill>
                <a:latin typeface="Arial"/>
              </a:rPr>
              <a:t>2</a:t>
            </a: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r>
              <a:rPr lang="en-US" sz="1200" b="1" u="none" baseline="0">
                <a:solidFill>
                  <a:srgbClr val="000000"/>
                </a:solidFill>
                <a:latin typeface="Arial"/>
              </a:rPr>
              <a:t>3</a:t>
            </a: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406" name="Text Box 38"/>
          <p:cNvSpPr txBox="1">
            <a:spLocks noChangeArrowheads="1"/>
          </p:cNvSpPr>
          <p:nvPr/>
        </p:nvSpPr>
        <p:spPr bwMode="auto">
          <a:xfrm>
            <a:off x="2479675" y="2141538"/>
            <a:ext cx="26962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u="none" baseline="0">
                <a:solidFill>
                  <a:srgbClr val="000000"/>
                </a:solidFill>
                <a:latin typeface="Arial"/>
              </a:rPr>
              <a:t>1</a:t>
            </a: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r>
              <a:rPr lang="en-US" sz="1200" b="1" u="none" baseline="0">
                <a:solidFill>
                  <a:srgbClr val="000000"/>
                </a:solidFill>
                <a:latin typeface="Arial"/>
              </a:rPr>
              <a:t>0</a:t>
            </a: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  <a:p>
            <a:endParaRPr lang="en-US" sz="1200" b="1" u="none" baseline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48803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2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2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2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82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82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82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82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82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385" grpId="0"/>
      <p:bldP spid="826392" grpId="0"/>
      <p:bldP spid="826393" grpId="0"/>
      <p:bldP spid="826394" grpId="0"/>
      <p:bldP spid="826395" grpId="0"/>
      <p:bldP spid="826396" grpId="0"/>
      <p:bldP spid="826397" grpId="0"/>
      <p:bldP spid="826398" grpId="0"/>
      <p:bldP spid="826399" grpId="0"/>
      <p:bldP spid="826400" grpId="0"/>
      <p:bldP spid="826401" grpId="0"/>
      <p:bldP spid="826402" grpId="0"/>
      <p:bldP spid="826403" grpId="0"/>
      <p:bldP spid="82640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6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Selecting (</a:t>
            </a:r>
            <a:r>
              <a:rPr lang="en-US" i="1" dirty="0">
                <a:solidFill>
                  <a:schemeClr val="tx1"/>
                </a:solidFill>
              </a:rPr>
              <a:t>multiplexers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37604" name="Rectangle 4"/>
          <p:cNvSpPr>
            <a:spLocks noGrp="1" noChangeArrowheads="1"/>
          </p:cNvSpPr>
          <p:nvPr>
            <p:ph idx="1"/>
          </p:nvPr>
        </p:nvSpPr>
        <p:spPr>
          <a:xfrm>
            <a:off x="642938" y="1162050"/>
            <a:ext cx="7772400" cy="24495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Arial" pitchFamily="34" charset="0"/>
              </a:rPr>
              <a:t>Selecting of data or information is a critical function in digital systems and computers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" pitchFamily="34" charset="0"/>
              </a:rPr>
              <a:t>Circuits that perform selecting have: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pitchFamily="34" charset="0"/>
              </a:rPr>
              <a:t>A set of n information </a:t>
            </a:r>
            <a:r>
              <a:rPr lang="en-US" sz="2000">
                <a:solidFill>
                  <a:schemeClr val="accent2"/>
                </a:solidFill>
                <a:latin typeface="Arial" pitchFamily="34" charset="0"/>
              </a:rPr>
              <a:t>inputs</a:t>
            </a:r>
            <a:r>
              <a:rPr lang="en-US" sz="2000">
                <a:latin typeface="Arial" pitchFamily="34" charset="0"/>
              </a:rPr>
              <a:t> from which the selection is made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pitchFamily="34" charset="0"/>
              </a:rPr>
              <a:t>A </a:t>
            </a:r>
            <a:r>
              <a:rPr lang="en-US" sz="2000">
                <a:solidFill>
                  <a:schemeClr val="accent2"/>
                </a:solidFill>
                <a:latin typeface="Arial" pitchFamily="34" charset="0"/>
              </a:rPr>
              <a:t>set of k control (select) lines</a:t>
            </a:r>
            <a:r>
              <a:rPr lang="en-US" sz="2000">
                <a:latin typeface="Arial" pitchFamily="34" charset="0"/>
              </a:rPr>
              <a:t> for making the selection</a:t>
            </a:r>
          </a:p>
          <a:p>
            <a:pPr lvl="1">
              <a:lnSpc>
                <a:spcPct val="90000"/>
              </a:lnSpc>
            </a:pPr>
            <a:r>
              <a:rPr lang="en-US" sz="2000">
                <a:latin typeface="Arial" pitchFamily="34" charset="0"/>
              </a:rPr>
              <a:t>A </a:t>
            </a:r>
            <a:r>
              <a:rPr lang="en-US" sz="2000">
                <a:solidFill>
                  <a:schemeClr val="accent2"/>
                </a:solidFill>
                <a:latin typeface="Arial" pitchFamily="34" charset="0"/>
              </a:rPr>
              <a:t>single output</a:t>
            </a:r>
          </a:p>
          <a:p>
            <a:pPr lvl="1">
              <a:lnSpc>
                <a:spcPct val="90000"/>
              </a:lnSpc>
            </a:pPr>
            <a:endParaRPr lang="en-US" sz="2000">
              <a:latin typeface="Arial" pitchFamily="34" charset="0"/>
            </a:endParaRPr>
          </a:p>
        </p:txBody>
      </p:sp>
      <p:grpSp>
        <p:nvGrpSpPr>
          <p:cNvPr id="537626" name="Group 26"/>
          <p:cNvGrpSpPr>
            <a:grpSpLocks/>
          </p:cNvGrpSpPr>
          <p:nvPr/>
        </p:nvGrpSpPr>
        <p:grpSpPr bwMode="auto">
          <a:xfrm>
            <a:off x="4784725" y="3214688"/>
            <a:ext cx="2943225" cy="2513012"/>
            <a:chOff x="2758" y="1993"/>
            <a:chExt cx="1854" cy="1583"/>
          </a:xfrm>
        </p:grpSpPr>
        <p:sp>
          <p:nvSpPr>
            <p:cNvPr id="537607" name="Rectangle 7"/>
            <p:cNvSpPr>
              <a:spLocks noChangeArrowheads="1"/>
            </p:cNvSpPr>
            <p:nvPr/>
          </p:nvSpPr>
          <p:spPr bwMode="auto">
            <a:xfrm>
              <a:off x="3248" y="2048"/>
              <a:ext cx="848" cy="15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37609" name="Text Box 9"/>
            <p:cNvSpPr txBox="1">
              <a:spLocks noChangeArrowheads="1"/>
            </p:cNvSpPr>
            <p:nvPr/>
          </p:nvSpPr>
          <p:spPr bwMode="auto">
            <a:xfrm>
              <a:off x="3254" y="2033"/>
              <a:ext cx="324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: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:</a:t>
              </a:r>
            </a:p>
            <a:p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n-1</a:t>
              </a:r>
            </a:p>
          </p:txBody>
        </p:sp>
        <p:sp>
          <p:nvSpPr>
            <p:cNvPr id="537610" name="Line 10"/>
            <p:cNvSpPr>
              <a:spLocks noChangeShapeType="1"/>
            </p:cNvSpPr>
            <p:nvPr/>
          </p:nvSpPr>
          <p:spPr bwMode="auto">
            <a:xfrm>
              <a:off x="2952" y="2152"/>
              <a:ext cx="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37611" name="Line 11"/>
            <p:cNvSpPr>
              <a:spLocks noChangeShapeType="1"/>
            </p:cNvSpPr>
            <p:nvPr/>
          </p:nvSpPr>
          <p:spPr bwMode="auto">
            <a:xfrm>
              <a:off x="2952" y="2328"/>
              <a:ext cx="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37612" name="Line 12"/>
            <p:cNvSpPr>
              <a:spLocks noChangeShapeType="1"/>
            </p:cNvSpPr>
            <p:nvPr/>
          </p:nvSpPr>
          <p:spPr bwMode="auto">
            <a:xfrm>
              <a:off x="2952" y="2512"/>
              <a:ext cx="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37613" name="Line 13"/>
            <p:cNvSpPr>
              <a:spLocks noChangeShapeType="1"/>
            </p:cNvSpPr>
            <p:nvPr/>
          </p:nvSpPr>
          <p:spPr bwMode="auto">
            <a:xfrm>
              <a:off x="2952" y="2688"/>
              <a:ext cx="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37614" name="Line 14"/>
            <p:cNvSpPr>
              <a:spLocks noChangeShapeType="1"/>
            </p:cNvSpPr>
            <p:nvPr/>
          </p:nvSpPr>
          <p:spPr bwMode="auto">
            <a:xfrm>
              <a:off x="2952" y="3392"/>
              <a:ext cx="2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37615" name="Line 15"/>
            <p:cNvSpPr>
              <a:spLocks noChangeShapeType="1"/>
            </p:cNvSpPr>
            <p:nvPr/>
          </p:nvSpPr>
          <p:spPr bwMode="auto">
            <a:xfrm>
              <a:off x="4096" y="2808"/>
              <a:ext cx="4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37616" name="Text Box 16"/>
            <p:cNvSpPr txBox="1">
              <a:spLocks noChangeArrowheads="1"/>
            </p:cNvSpPr>
            <p:nvPr/>
          </p:nvSpPr>
          <p:spPr bwMode="auto">
            <a:xfrm>
              <a:off x="2758" y="1993"/>
              <a:ext cx="294" cy="1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  <a:p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1800" u="none">
                  <a:solidFill>
                    <a:srgbClr val="000000"/>
                  </a:solidFill>
                  <a:latin typeface="Arial Unicode MS" pitchFamily="34" charset="-128"/>
                </a:rPr>
                <a:t>n-1</a:t>
              </a:r>
            </a:p>
          </p:txBody>
        </p:sp>
        <p:sp>
          <p:nvSpPr>
            <p:cNvPr id="537617" name="Text Box 17"/>
            <p:cNvSpPr txBox="1">
              <a:spLocks noChangeArrowheads="1"/>
            </p:cNvSpPr>
            <p:nvPr/>
          </p:nvSpPr>
          <p:spPr bwMode="auto">
            <a:xfrm>
              <a:off x="4158" y="2562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OUT</a:t>
              </a:r>
            </a:p>
          </p:txBody>
        </p:sp>
      </p:grpSp>
      <p:sp>
        <p:nvSpPr>
          <p:cNvPr id="537618" name="Line 18"/>
          <p:cNvSpPr>
            <a:spLocks noChangeShapeType="1"/>
          </p:cNvSpPr>
          <p:nvPr/>
        </p:nvSpPr>
        <p:spPr bwMode="auto">
          <a:xfrm>
            <a:off x="5969000" y="5715000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537619" name="Line 19"/>
          <p:cNvSpPr>
            <a:spLocks noChangeShapeType="1"/>
          </p:cNvSpPr>
          <p:nvPr/>
        </p:nvSpPr>
        <p:spPr bwMode="auto">
          <a:xfrm>
            <a:off x="6261100" y="5727700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537620" name="Line 20"/>
          <p:cNvSpPr>
            <a:spLocks noChangeShapeType="1"/>
          </p:cNvSpPr>
          <p:nvPr/>
        </p:nvSpPr>
        <p:spPr bwMode="auto">
          <a:xfrm>
            <a:off x="6578600" y="5740400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537621" name="Text Box 21"/>
          <p:cNvSpPr txBox="1">
            <a:spLocks noChangeArrowheads="1"/>
          </p:cNvSpPr>
          <p:nvPr/>
        </p:nvSpPr>
        <p:spPr bwMode="auto">
          <a:xfrm>
            <a:off x="5749925" y="5994400"/>
            <a:ext cx="11096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S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k-1</a:t>
            </a:r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..S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1</a:t>
            </a:r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 S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0</a:t>
            </a:r>
            <a:endParaRPr lang="en-US" sz="1600" b="1" u="none" baseline="0">
              <a:solidFill>
                <a:srgbClr val="3333CC"/>
              </a:solidFill>
              <a:latin typeface="Arial Unicode MS" pitchFamily="34" charset="-128"/>
            </a:endParaRPr>
          </a:p>
        </p:txBody>
      </p:sp>
      <p:sp>
        <p:nvSpPr>
          <p:cNvPr id="537622" name="Text Box 22"/>
          <p:cNvSpPr txBox="1">
            <a:spLocks noChangeArrowheads="1"/>
          </p:cNvSpPr>
          <p:nvPr/>
        </p:nvSpPr>
        <p:spPr bwMode="auto">
          <a:xfrm>
            <a:off x="2460625" y="4070350"/>
            <a:ext cx="1870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n </a:t>
            </a:r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≤</a:t>
            </a:r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 2</a:t>
            </a:r>
            <a:r>
              <a:rPr lang="en-US" sz="2400" u="none" baseline="30000">
                <a:solidFill>
                  <a:srgbClr val="000000"/>
                </a:solidFill>
                <a:latin typeface="Arial Unicode MS" pitchFamily="34" charset="-128"/>
              </a:rPr>
              <a:t>k</a:t>
            </a:r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 inputs</a:t>
            </a:r>
          </a:p>
        </p:txBody>
      </p:sp>
      <p:sp>
        <p:nvSpPr>
          <p:cNvPr id="537623" name="Text Box 23"/>
          <p:cNvSpPr txBox="1">
            <a:spLocks noChangeArrowheads="1"/>
          </p:cNvSpPr>
          <p:nvPr/>
        </p:nvSpPr>
        <p:spPr bwMode="auto">
          <a:xfrm>
            <a:off x="5445125" y="6264275"/>
            <a:ext cx="163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3333CC"/>
                </a:solidFill>
                <a:latin typeface="Arial Unicode MS" pitchFamily="34" charset="-128"/>
              </a:rPr>
              <a:t>k select lines</a:t>
            </a:r>
          </a:p>
        </p:txBody>
      </p:sp>
      <p:sp>
        <p:nvSpPr>
          <p:cNvPr id="537624" name="Text Box 24"/>
          <p:cNvSpPr txBox="1">
            <a:spLocks noChangeArrowheads="1"/>
          </p:cNvSpPr>
          <p:nvPr/>
        </p:nvSpPr>
        <p:spPr bwMode="auto">
          <a:xfrm>
            <a:off x="5597525" y="5448300"/>
            <a:ext cx="109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k-1 .. 1   0</a:t>
            </a:r>
          </a:p>
        </p:txBody>
      </p:sp>
      <p:sp>
        <p:nvSpPr>
          <p:cNvPr id="537625" name="AutoShape 25"/>
          <p:cNvSpPr>
            <a:spLocks/>
          </p:cNvSpPr>
          <p:nvPr/>
        </p:nvSpPr>
        <p:spPr bwMode="auto">
          <a:xfrm>
            <a:off x="4356100" y="3390900"/>
            <a:ext cx="254000" cy="1917700"/>
          </a:xfrm>
          <a:prstGeom prst="leftBrace">
            <a:avLst>
              <a:gd name="adj1" fmla="val 629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9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3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3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3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8" grpId="0" animBg="1"/>
      <p:bldP spid="537619" grpId="0" animBg="1"/>
      <p:bldP spid="537620" grpId="0" animBg="1"/>
      <p:bldP spid="537621" grpId="0"/>
      <p:bldP spid="537622" grpId="0"/>
      <p:bldP spid="537623" grpId="0"/>
      <p:bldP spid="537624" grpId="0"/>
      <p:bldP spid="53762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Multiplexer equivalent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294967295"/>
          </p:nvPr>
        </p:nvSpPr>
        <p:spPr>
          <a:xfrm>
            <a:off x="7504113" y="6515100"/>
            <a:ext cx="1628775" cy="34290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9- </a:t>
            </a:r>
            <a:fld id="{842814A3-EDC4-4910-8C13-D4E20C157B78}" type="slidenum">
              <a:rPr lang="en-US" b="1" smtClean="0">
                <a:solidFill>
                  <a:srgbClr val="000000"/>
                </a:solidFill>
              </a:rPr>
              <a:pPr/>
              <a:t>65</a:t>
            </a:fld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73728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8425" y="1408113"/>
            <a:ext cx="69723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7287" name="Text Box 7"/>
          <p:cNvSpPr txBox="1">
            <a:spLocks noChangeArrowheads="1"/>
          </p:cNvSpPr>
          <p:nvPr/>
        </p:nvSpPr>
        <p:spPr bwMode="auto">
          <a:xfrm>
            <a:off x="4311650" y="5949950"/>
            <a:ext cx="44545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u="none" baseline="0">
                <a:solidFill>
                  <a:srgbClr val="000000"/>
                </a:solidFill>
                <a:latin typeface="Arial Unicode MS" pitchFamily="34" charset="-128"/>
              </a:rPr>
              <a:t>(Ref.: F. Vahid, “Digital Design”, J. Wiley, 2007)</a:t>
            </a:r>
          </a:p>
        </p:txBody>
      </p:sp>
      <p:grpSp>
        <p:nvGrpSpPr>
          <p:cNvPr id="737303" name="Group 23"/>
          <p:cNvGrpSpPr>
            <a:grpSpLocks/>
          </p:cNvGrpSpPr>
          <p:nvPr/>
        </p:nvGrpSpPr>
        <p:grpSpPr bwMode="auto">
          <a:xfrm>
            <a:off x="1228725" y="3644900"/>
            <a:ext cx="5197475" cy="2889250"/>
            <a:chOff x="774" y="2296"/>
            <a:chExt cx="3274" cy="1820"/>
          </a:xfrm>
        </p:grpSpPr>
        <p:sp>
          <p:nvSpPr>
            <p:cNvPr id="737289" name="Rectangle 9"/>
            <p:cNvSpPr>
              <a:spLocks noChangeArrowheads="1"/>
            </p:cNvSpPr>
            <p:nvPr/>
          </p:nvSpPr>
          <p:spPr bwMode="auto">
            <a:xfrm>
              <a:off x="1400" y="2768"/>
              <a:ext cx="728" cy="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b="1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737290" name="Line 10"/>
            <p:cNvSpPr>
              <a:spLocks noChangeShapeType="1"/>
            </p:cNvSpPr>
            <p:nvPr/>
          </p:nvSpPr>
          <p:spPr bwMode="auto">
            <a:xfrm>
              <a:off x="1016" y="2976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37291" name="Line 11"/>
            <p:cNvSpPr>
              <a:spLocks noChangeShapeType="1"/>
            </p:cNvSpPr>
            <p:nvPr/>
          </p:nvSpPr>
          <p:spPr bwMode="auto">
            <a:xfrm>
              <a:off x="1016" y="3184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37292" name="Line 12"/>
            <p:cNvSpPr>
              <a:spLocks noChangeShapeType="1"/>
            </p:cNvSpPr>
            <p:nvPr/>
          </p:nvSpPr>
          <p:spPr bwMode="auto">
            <a:xfrm>
              <a:off x="1016" y="3384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37293" name="Line 13"/>
            <p:cNvSpPr>
              <a:spLocks noChangeShapeType="1"/>
            </p:cNvSpPr>
            <p:nvPr/>
          </p:nvSpPr>
          <p:spPr bwMode="auto">
            <a:xfrm>
              <a:off x="1016" y="3608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37294" name="Line 14"/>
            <p:cNvSpPr>
              <a:spLocks noChangeShapeType="1"/>
            </p:cNvSpPr>
            <p:nvPr/>
          </p:nvSpPr>
          <p:spPr bwMode="auto">
            <a:xfrm>
              <a:off x="2120" y="3304"/>
              <a:ext cx="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37295" name="Line 15"/>
            <p:cNvSpPr>
              <a:spLocks noChangeShapeType="1"/>
            </p:cNvSpPr>
            <p:nvPr/>
          </p:nvSpPr>
          <p:spPr bwMode="auto">
            <a:xfrm>
              <a:off x="1632" y="3880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37296" name="Line 16"/>
            <p:cNvSpPr>
              <a:spLocks noChangeShapeType="1"/>
            </p:cNvSpPr>
            <p:nvPr/>
          </p:nvSpPr>
          <p:spPr bwMode="auto">
            <a:xfrm>
              <a:off x="1904" y="3872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37297" name="Text Box 17"/>
            <p:cNvSpPr txBox="1">
              <a:spLocks noChangeArrowheads="1"/>
            </p:cNvSpPr>
            <p:nvPr/>
          </p:nvSpPr>
          <p:spPr bwMode="auto">
            <a:xfrm>
              <a:off x="1390" y="2882"/>
              <a:ext cx="205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</p:txBody>
        </p:sp>
        <p:sp>
          <p:nvSpPr>
            <p:cNvPr id="737298" name="Text Box 18"/>
            <p:cNvSpPr txBox="1">
              <a:spLocks noChangeArrowheads="1"/>
            </p:cNvSpPr>
            <p:nvPr/>
          </p:nvSpPr>
          <p:spPr bwMode="auto">
            <a:xfrm>
              <a:off x="1558" y="3658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1   0</a:t>
              </a:r>
            </a:p>
          </p:txBody>
        </p:sp>
        <p:sp>
          <p:nvSpPr>
            <p:cNvPr id="737299" name="Text Box 19"/>
            <p:cNvSpPr txBox="1">
              <a:spLocks noChangeArrowheads="1"/>
            </p:cNvSpPr>
            <p:nvPr/>
          </p:nvSpPr>
          <p:spPr bwMode="auto">
            <a:xfrm>
              <a:off x="774" y="2740"/>
              <a:ext cx="240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</p:txBody>
        </p:sp>
        <p:sp>
          <p:nvSpPr>
            <p:cNvPr id="737300" name="Text Box 20"/>
            <p:cNvSpPr txBox="1">
              <a:spLocks noChangeArrowheads="1"/>
            </p:cNvSpPr>
            <p:nvPr/>
          </p:nvSpPr>
          <p:spPr bwMode="auto">
            <a:xfrm>
              <a:off x="2182" y="3068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Out</a:t>
              </a:r>
            </a:p>
          </p:txBody>
        </p:sp>
        <p:sp>
          <p:nvSpPr>
            <p:cNvPr id="737301" name="Text Box 21"/>
            <p:cNvSpPr txBox="1">
              <a:spLocks noChangeArrowheads="1"/>
            </p:cNvSpPr>
            <p:nvPr/>
          </p:nvSpPr>
          <p:spPr bwMode="auto">
            <a:xfrm>
              <a:off x="1598" y="3904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S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    S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600" b="1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737302" name="Line 22"/>
            <p:cNvSpPr>
              <a:spLocks noChangeShapeType="1"/>
            </p:cNvSpPr>
            <p:nvPr/>
          </p:nvSpPr>
          <p:spPr bwMode="auto">
            <a:xfrm flipH="1">
              <a:off x="2048" y="2296"/>
              <a:ext cx="200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352678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uses of multiplexers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idx="1"/>
          </p:nvPr>
        </p:nvSpPr>
        <p:spPr>
          <a:xfrm>
            <a:off x="204788" y="1238250"/>
            <a:ext cx="6538912" cy="5027613"/>
          </a:xfrm>
        </p:spPr>
        <p:txBody>
          <a:bodyPr/>
          <a:lstStyle/>
          <a:p>
            <a:r>
              <a:rPr lang="en-US" sz="2400">
                <a:latin typeface="Arial" pitchFamily="34" charset="0"/>
              </a:rPr>
              <a:t>In computers to select among signals</a:t>
            </a:r>
          </a:p>
          <a:p>
            <a:r>
              <a:rPr lang="en-US" sz="2400">
                <a:latin typeface="Arial" pitchFamily="34" charset="0"/>
              </a:rPr>
              <a:t>To implement command:</a:t>
            </a:r>
          </a:p>
          <a:p>
            <a:endParaRPr lang="en-US" sz="2400">
              <a:latin typeface="Arial" pitchFamily="34" charset="0"/>
            </a:endParaRPr>
          </a:p>
          <a:p>
            <a:endParaRPr lang="en-US" sz="2400">
              <a:latin typeface="Arial" pitchFamily="34" charset="0"/>
            </a:endParaRPr>
          </a:p>
          <a:p>
            <a:endParaRPr lang="en-US" sz="2400">
              <a:latin typeface="Arial" pitchFamily="34" charset="0"/>
            </a:endParaRPr>
          </a:p>
          <a:p>
            <a:r>
              <a:rPr lang="en-US" sz="2400">
                <a:latin typeface="Arial" pitchFamily="34" charset="0"/>
              </a:rPr>
              <a:t>Trip controller in a car to display mileage, time, speed, etc.</a:t>
            </a:r>
          </a:p>
        </p:txBody>
      </p:sp>
      <p:sp>
        <p:nvSpPr>
          <p:cNvPr id="790532" name="Text Box 4"/>
          <p:cNvSpPr txBox="1">
            <a:spLocks noChangeArrowheads="1"/>
          </p:cNvSpPr>
          <p:nvPr/>
        </p:nvSpPr>
        <p:spPr bwMode="auto">
          <a:xfrm>
            <a:off x="2157413" y="2286000"/>
            <a:ext cx="2897187" cy="14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3333CC"/>
              </a:buClr>
              <a:buFont typeface="Wingdings" pitchFamily="2" charset="2"/>
              <a:buNone/>
            </a:pPr>
            <a:r>
              <a:rPr lang="en-US" sz="2800" b="1" u="none" baseline="0">
                <a:solidFill>
                  <a:srgbClr val="000000"/>
                </a:solidFill>
                <a:latin typeface="Arial Unicode MS" pitchFamily="34" charset="-128"/>
              </a:rPr>
              <a:t>if A=0 then </a:t>
            </a:r>
            <a:r>
              <a:rPr lang="en-US" sz="2800" b="1" u="none" baseline="0">
                <a:solidFill>
                  <a:srgbClr val="3333CC"/>
                </a:solidFill>
                <a:latin typeface="Arial Unicode MS" pitchFamily="34" charset="-128"/>
              </a:rPr>
              <a:t>Z=XY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Font typeface="Wingdings" pitchFamily="2" charset="2"/>
              <a:buNone/>
            </a:pPr>
            <a:r>
              <a:rPr lang="en-US" sz="2800" b="1" u="none" baseline="0">
                <a:solidFill>
                  <a:srgbClr val="000000"/>
                </a:solidFill>
                <a:latin typeface="Arial Unicode MS" pitchFamily="34" charset="-128"/>
              </a:rPr>
              <a:t>  else </a:t>
            </a:r>
            <a:r>
              <a:rPr lang="en-US" sz="2800" b="1" u="none" baseline="0">
                <a:solidFill>
                  <a:srgbClr val="3333CC"/>
                </a:solidFill>
                <a:latin typeface="Arial Unicode MS" pitchFamily="34" charset="-128"/>
              </a:rPr>
              <a:t>Z=X</a:t>
            </a:r>
            <a:r>
              <a:rPr lang="en-US" sz="2800" b="1" u="none" baseline="0">
                <a:solidFill>
                  <a:srgbClr val="3333CC"/>
                </a:solidFill>
                <a:latin typeface="Arial Unicode MS" pitchFamily="34" charset="-128"/>
                <a:sym typeface="Symbol" pitchFamily="18" charset="2"/>
              </a:rPr>
              <a:t></a:t>
            </a:r>
            <a:r>
              <a:rPr lang="en-US" sz="2800" b="1" u="none" baseline="0">
                <a:solidFill>
                  <a:srgbClr val="3333CC"/>
                </a:solidFill>
                <a:latin typeface="Arial Unicode MS" pitchFamily="34" charset="-128"/>
              </a:rPr>
              <a:t>Y</a:t>
            </a:r>
          </a:p>
          <a:p>
            <a:endParaRPr lang="en-US" sz="2800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790556" name="Group 28"/>
          <p:cNvGrpSpPr>
            <a:grpSpLocks/>
          </p:cNvGrpSpPr>
          <p:nvPr/>
        </p:nvGrpSpPr>
        <p:grpSpPr bwMode="auto">
          <a:xfrm>
            <a:off x="5664200" y="1706563"/>
            <a:ext cx="3044825" cy="1806575"/>
            <a:chOff x="3485" y="1340"/>
            <a:chExt cx="1918" cy="1138"/>
          </a:xfrm>
        </p:grpSpPr>
        <p:sp>
          <p:nvSpPr>
            <p:cNvPr id="790534" name="Rectangle 6"/>
            <p:cNvSpPr>
              <a:spLocks noChangeArrowheads="1"/>
            </p:cNvSpPr>
            <p:nvPr/>
          </p:nvSpPr>
          <p:spPr bwMode="auto">
            <a:xfrm>
              <a:off x="4547" y="1443"/>
              <a:ext cx="536" cy="7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35" name="Line 7"/>
            <p:cNvSpPr>
              <a:spLocks noChangeShapeType="1"/>
            </p:cNvSpPr>
            <p:nvPr/>
          </p:nvSpPr>
          <p:spPr bwMode="auto">
            <a:xfrm>
              <a:off x="4307" y="1587"/>
              <a:ext cx="2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37" name="Text Box 9"/>
            <p:cNvSpPr txBox="1">
              <a:spLocks noChangeArrowheads="1"/>
            </p:cNvSpPr>
            <p:nvPr/>
          </p:nvSpPr>
          <p:spPr bwMode="auto">
            <a:xfrm>
              <a:off x="4529" y="1484"/>
              <a:ext cx="19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</p:txBody>
        </p:sp>
        <p:sp>
          <p:nvSpPr>
            <p:cNvPr id="790538" name="Line 10"/>
            <p:cNvSpPr>
              <a:spLocks noChangeShapeType="1"/>
            </p:cNvSpPr>
            <p:nvPr/>
          </p:nvSpPr>
          <p:spPr bwMode="auto">
            <a:xfrm>
              <a:off x="4811" y="2147"/>
              <a:ext cx="0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39" name="Line 11"/>
            <p:cNvSpPr>
              <a:spLocks noChangeShapeType="1"/>
            </p:cNvSpPr>
            <p:nvPr/>
          </p:nvSpPr>
          <p:spPr bwMode="auto">
            <a:xfrm>
              <a:off x="5091" y="1795"/>
              <a:ext cx="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40" name="Freeform 12"/>
            <p:cNvSpPr>
              <a:spLocks/>
            </p:cNvSpPr>
            <p:nvPr/>
          </p:nvSpPr>
          <p:spPr bwMode="auto">
            <a:xfrm>
              <a:off x="4062" y="1474"/>
              <a:ext cx="233" cy="19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138"/>
                </a:cxn>
                <a:cxn ang="0">
                  <a:pos x="96" y="137"/>
                </a:cxn>
                <a:cxn ang="0">
                  <a:pos x="166" y="69"/>
                </a:cxn>
                <a:cxn ang="0">
                  <a:pos x="98" y="0"/>
                </a:cxn>
                <a:cxn ang="0">
                  <a:pos x="1" y="0"/>
                </a:cxn>
              </a:cxnLst>
              <a:rect l="0" t="0" r="r" b="b"/>
              <a:pathLst>
                <a:path w="166" h="138">
                  <a:moveTo>
                    <a:pt x="1" y="0"/>
                  </a:moveTo>
                  <a:cubicBezTo>
                    <a:pt x="0" y="138"/>
                    <a:pt x="0" y="138"/>
                    <a:pt x="0" y="138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134" y="137"/>
                    <a:pt x="166" y="107"/>
                    <a:pt x="166" y="69"/>
                  </a:cubicBezTo>
                  <a:cubicBezTo>
                    <a:pt x="166" y="31"/>
                    <a:pt x="136" y="0"/>
                    <a:pt x="98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41" name="Line 13"/>
            <p:cNvSpPr>
              <a:spLocks noChangeShapeType="1"/>
            </p:cNvSpPr>
            <p:nvPr/>
          </p:nvSpPr>
          <p:spPr bwMode="auto">
            <a:xfrm>
              <a:off x="3718" y="1522"/>
              <a:ext cx="3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42" name="Line 14"/>
            <p:cNvSpPr>
              <a:spLocks noChangeShapeType="1"/>
            </p:cNvSpPr>
            <p:nvPr/>
          </p:nvSpPr>
          <p:spPr bwMode="auto">
            <a:xfrm>
              <a:off x="3741" y="1627"/>
              <a:ext cx="3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43" name="Text Box 15"/>
            <p:cNvSpPr txBox="1">
              <a:spLocks noChangeArrowheads="1"/>
            </p:cNvSpPr>
            <p:nvPr/>
          </p:nvSpPr>
          <p:spPr bwMode="auto">
            <a:xfrm>
              <a:off x="3485" y="1340"/>
              <a:ext cx="223" cy="44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X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Y</a:t>
              </a:r>
            </a:p>
          </p:txBody>
        </p:sp>
        <p:grpSp>
          <p:nvGrpSpPr>
            <p:cNvPr id="790544" name="Group 16"/>
            <p:cNvGrpSpPr>
              <a:grpSpLocks/>
            </p:cNvGrpSpPr>
            <p:nvPr/>
          </p:nvGrpSpPr>
          <p:grpSpPr bwMode="auto">
            <a:xfrm flipV="1">
              <a:off x="4039" y="1797"/>
              <a:ext cx="348" cy="259"/>
              <a:chOff x="3310" y="2739"/>
              <a:chExt cx="774" cy="576"/>
            </a:xfrm>
          </p:grpSpPr>
          <p:sp>
            <p:nvSpPr>
              <p:cNvPr id="790545" name="Freeform 17"/>
              <p:cNvSpPr>
                <a:spLocks/>
              </p:cNvSpPr>
              <p:nvPr/>
            </p:nvSpPr>
            <p:spPr bwMode="auto">
              <a:xfrm>
                <a:off x="3376" y="2739"/>
                <a:ext cx="708" cy="5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40"/>
                  </a:cxn>
                  <a:cxn ang="0">
                    <a:pos x="39" y="95"/>
                  </a:cxn>
                  <a:cxn ang="0">
                    <a:pos x="54" y="157"/>
                  </a:cxn>
                  <a:cxn ang="0">
                    <a:pos x="66" y="227"/>
                  </a:cxn>
                  <a:cxn ang="0">
                    <a:pos x="74" y="284"/>
                  </a:cxn>
                  <a:cxn ang="0">
                    <a:pos x="69" y="338"/>
                  </a:cxn>
                  <a:cxn ang="0">
                    <a:pos x="58" y="399"/>
                  </a:cxn>
                  <a:cxn ang="0">
                    <a:pos x="45" y="458"/>
                  </a:cxn>
                  <a:cxn ang="0">
                    <a:pos x="28" y="512"/>
                  </a:cxn>
                  <a:cxn ang="0">
                    <a:pos x="0" y="572"/>
                  </a:cxn>
                  <a:cxn ang="0">
                    <a:pos x="208" y="572"/>
                  </a:cxn>
                  <a:cxn ang="0">
                    <a:pos x="297" y="570"/>
                  </a:cxn>
                  <a:cxn ang="0">
                    <a:pos x="342" y="567"/>
                  </a:cxn>
                  <a:cxn ang="0">
                    <a:pos x="375" y="559"/>
                  </a:cxn>
                  <a:cxn ang="0">
                    <a:pos x="409" y="549"/>
                  </a:cxn>
                  <a:cxn ang="0">
                    <a:pos x="445" y="533"/>
                  </a:cxn>
                  <a:cxn ang="0">
                    <a:pos x="486" y="515"/>
                  </a:cxn>
                  <a:cxn ang="0">
                    <a:pos x="526" y="490"/>
                  </a:cxn>
                  <a:cxn ang="0">
                    <a:pos x="552" y="470"/>
                  </a:cxn>
                  <a:cxn ang="0">
                    <a:pos x="577" y="447"/>
                  </a:cxn>
                  <a:cxn ang="0">
                    <a:pos x="604" y="420"/>
                  </a:cxn>
                  <a:cxn ang="0">
                    <a:pos x="628" y="398"/>
                  </a:cxn>
                  <a:cxn ang="0">
                    <a:pos x="651" y="370"/>
                  </a:cxn>
                  <a:cxn ang="0">
                    <a:pos x="680" y="333"/>
                  </a:cxn>
                  <a:cxn ang="0">
                    <a:pos x="708" y="286"/>
                  </a:cxn>
                  <a:cxn ang="0">
                    <a:pos x="682" y="245"/>
                  </a:cxn>
                  <a:cxn ang="0">
                    <a:pos x="658" y="210"/>
                  </a:cxn>
                  <a:cxn ang="0">
                    <a:pos x="638" y="185"/>
                  </a:cxn>
                  <a:cxn ang="0">
                    <a:pos x="616" y="161"/>
                  </a:cxn>
                  <a:cxn ang="0">
                    <a:pos x="592" y="138"/>
                  </a:cxn>
                  <a:cxn ang="0">
                    <a:pos x="572" y="120"/>
                  </a:cxn>
                  <a:cxn ang="0">
                    <a:pos x="552" y="103"/>
                  </a:cxn>
                  <a:cxn ang="0">
                    <a:pos x="528" y="85"/>
                  </a:cxn>
                  <a:cxn ang="0">
                    <a:pos x="506" y="72"/>
                  </a:cxn>
                  <a:cxn ang="0">
                    <a:pos x="480" y="58"/>
                  </a:cxn>
                  <a:cxn ang="0">
                    <a:pos x="451" y="43"/>
                  </a:cxn>
                  <a:cxn ang="0">
                    <a:pos x="415" y="29"/>
                  </a:cxn>
                  <a:cxn ang="0">
                    <a:pos x="385" y="20"/>
                  </a:cxn>
                  <a:cxn ang="0">
                    <a:pos x="350" y="11"/>
                  </a:cxn>
                  <a:cxn ang="0">
                    <a:pos x="313" y="5"/>
                  </a:cxn>
                  <a:cxn ang="0">
                    <a:pos x="278" y="1"/>
                  </a:cxn>
                  <a:cxn ang="0">
                    <a:pos x="253" y="1"/>
                  </a:cxn>
                  <a:cxn ang="0">
                    <a:pos x="227" y="0"/>
                  </a:cxn>
                  <a:cxn ang="0">
                    <a:pos x="0" y="0"/>
                  </a:cxn>
                </a:cxnLst>
                <a:rect l="0" t="0" r="r" b="b"/>
                <a:pathLst>
                  <a:path w="708" h="572">
                    <a:moveTo>
                      <a:pt x="0" y="0"/>
                    </a:moveTo>
                    <a:lnTo>
                      <a:pt x="17" y="40"/>
                    </a:lnTo>
                    <a:lnTo>
                      <a:pt x="39" y="95"/>
                    </a:lnTo>
                    <a:lnTo>
                      <a:pt x="54" y="157"/>
                    </a:lnTo>
                    <a:lnTo>
                      <a:pt x="66" y="227"/>
                    </a:lnTo>
                    <a:lnTo>
                      <a:pt x="74" y="284"/>
                    </a:lnTo>
                    <a:lnTo>
                      <a:pt x="69" y="338"/>
                    </a:lnTo>
                    <a:lnTo>
                      <a:pt x="58" y="399"/>
                    </a:lnTo>
                    <a:lnTo>
                      <a:pt x="45" y="458"/>
                    </a:lnTo>
                    <a:lnTo>
                      <a:pt x="28" y="512"/>
                    </a:lnTo>
                    <a:lnTo>
                      <a:pt x="0" y="572"/>
                    </a:lnTo>
                    <a:lnTo>
                      <a:pt x="208" y="572"/>
                    </a:lnTo>
                    <a:lnTo>
                      <a:pt x="297" y="570"/>
                    </a:lnTo>
                    <a:lnTo>
                      <a:pt x="342" y="567"/>
                    </a:lnTo>
                    <a:lnTo>
                      <a:pt x="375" y="559"/>
                    </a:lnTo>
                    <a:lnTo>
                      <a:pt x="409" y="549"/>
                    </a:lnTo>
                    <a:lnTo>
                      <a:pt x="445" y="533"/>
                    </a:lnTo>
                    <a:lnTo>
                      <a:pt x="486" y="515"/>
                    </a:lnTo>
                    <a:lnTo>
                      <a:pt x="526" y="490"/>
                    </a:lnTo>
                    <a:lnTo>
                      <a:pt x="552" y="470"/>
                    </a:lnTo>
                    <a:lnTo>
                      <a:pt x="577" y="447"/>
                    </a:lnTo>
                    <a:lnTo>
                      <a:pt x="604" y="420"/>
                    </a:lnTo>
                    <a:lnTo>
                      <a:pt x="628" y="398"/>
                    </a:lnTo>
                    <a:lnTo>
                      <a:pt x="651" y="370"/>
                    </a:lnTo>
                    <a:lnTo>
                      <a:pt x="680" y="333"/>
                    </a:lnTo>
                    <a:lnTo>
                      <a:pt x="708" y="286"/>
                    </a:lnTo>
                    <a:lnTo>
                      <a:pt x="682" y="245"/>
                    </a:lnTo>
                    <a:lnTo>
                      <a:pt x="658" y="210"/>
                    </a:lnTo>
                    <a:lnTo>
                      <a:pt x="638" y="185"/>
                    </a:lnTo>
                    <a:lnTo>
                      <a:pt x="616" y="161"/>
                    </a:lnTo>
                    <a:lnTo>
                      <a:pt x="592" y="138"/>
                    </a:lnTo>
                    <a:lnTo>
                      <a:pt x="572" y="120"/>
                    </a:lnTo>
                    <a:lnTo>
                      <a:pt x="552" y="103"/>
                    </a:lnTo>
                    <a:lnTo>
                      <a:pt x="528" y="85"/>
                    </a:lnTo>
                    <a:lnTo>
                      <a:pt x="506" y="72"/>
                    </a:lnTo>
                    <a:lnTo>
                      <a:pt x="480" y="58"/>
                    </a:lnTo>
                    <a:lnTo>
                      <a:pt x="451" y="43"/>
                    </a:lnTo>
                    <a:lnTo>
                      <a:pt x="415" y="29"/>
                    </a:lnTo>
                    <a:lnTo>
                      <a:pt x="385" y="20"/>
                    </a:lnTo>
                    <a:lnTo>
                      <a:pt x="350" y="11"/>
                    </a:lnTo>
                    <a:lnTo>
                      <a:pt x="313" y="5"/>
                    </a:lnTo>
                    <a:lnTo>
                      <a:pt x="278" y="1"/>
                    </a:lnTo>
                    <a:lnTo>
                      <a:pt x="253" y="1"/>
                    </a:lnTo>
                    <a:lnTo>
                      <a:pt x="227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90546" name="Freeform 18"/>
              <p:cNvSpPr>
                <a:spLocks/>
              </p:cNvSpPr>
              <p:nvPr/>
            </p:nvSpPr>
            <p:spPr bwMode="auto">
              <a:xfrm>
                <a:off x="3310" y="2742"/>
                <a:ext cx="76" cy="57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30" y="71"/>
                  </a:cxn>
                  <a:cxn ang="0">
                    <a:pos x="48" y="135"/>
                  </a:cxn>
                  <a:cxn ang="0">
                    <a:pos x="62" y="194"/>
                  </a:cxn>
                  <a:cxn ang="0">
                    <a:pos x="75" y="279"/>
                  </a:cxn>
                  <a:cxn ang="0">
                    <a:pos x="66" y="354"/>
                  </a:cxn>
                  <a:cxn ang="0">
                    <a:pos x="54" y="411"/>
                  </a:cxn>
                  <a:cxn ang="0">
                    <a:pos x="35" y="488"/>
                  </a:cxn>
                  <a:cxn ang="0">
                    <a:pos x="0" y="573"/>
                  </a:cxn>
                </a:cxnLst>
                <a:rect l="0" t="0" r="r" b="b"/>
                <a:pathLst>
                  <a:path w="76" h="573">
                    <a:moveTo>
                      <a:pt x="3" y="0"/>
                    </a:moveTo>
                    <a:cubicBezTo>
                      <a:pt x="7" y="12"/>
                      <a:pt x="23" y="49"/>
                      <a:pt x="30" y="71"/>
                    </a:cubicBezTo>
                    <a:cubicBezTo>
                      <a:pt x="37" y="93"/>
                      <a:pt x="43" y="115"/>
                      <a:pt x="48" y="135"/>
                    </a:cubicBezTo>
                    <a:cubicBezTo>
                      <a:pt x="53" y="155"/>
                      <a:pt x="58" y="170"/>
                      <a:pt x="62" y="194"/>
                    </a:cubicBezTo>
                    <a:cubicBezTo>
                      <a:pt x="66" y="218"/>
                      <a:pt x="74" y="252"/>
                      <a:pt x="75" y="279"/>
                    </a:cubicBezTo>
                    <a:cubicBezTo>
                      <a:pt x="76" y="306"/>
                      <a:pt x="69" y="332"/>
                      <a:pt x="66" y="354"/>
                    </a:cubicBezTo>
                    <a:cubicBezTo>
                      <a:pt x="63" y="376"/>
                      <a:pt x="59" y="389"/>
                      <a:pt x="54" y="411"/>
                    </a:cubicBezTo>
                    <a:cubicBezTo>
                      <a:pt x="49" y="433"/>
                      <a:pt x="44" y="461"/>
                      <a:pt x="35" y="488"/>
                    </a:cubicBezTo>
                    <a:cubicBezTo>
                      <a:pt x="26" y="515"/>
                      <a:pt x="7" y="555"/>
                      <a:pt x="0" y="573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790547" name="Line 19"/>
            <p:cNvSpPr>
              <a:spLocks noChangeShapeType="1"/>
            </p:cNvSpPr>
            <p:nvPr/>
          </p:nvSpPr>
          <p:spPr bwMode="auto">
            <a:xfrm flipH="1" flipV="1">
              <a:off x="3918" y="1860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48" name="Line 20"/>
            <p:cNvSpPr>
              <a:spLocks noChangeShapeType="1"/>
            </p:cNvSpPr>
            <p:nvPr/>
          </p:nvSpPr>
          <p:spPr bwMode="auto">
            <a:xfrm flipH="1" flipV="1">
              <a:off x="3818" y="2001"/>
              <a:ext cx="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49" name="Line 21"/>
            <p:cNvSpPr>
              <a:spLocks noChangeShapeType="1"/>
            </p:cNvSpPr>
            <p:nvPr/>
          </p:nvSpPr>
          <p:spPr bwMode="auto">
            <a:xfrm flipH="1" flipV="1">
              <a:off x="4392" y="1925"/>
              <a:ext cx="1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51" name="Line 23"/>
            <p:cNvSpPr>
              <a:spLocks noChangeShapeType="1"/>
            </p:cNvSpPr>
            <p:nvPr/>
          </p:nvSpPr>
          <p:spPr bwMode="auto">
            <a:xfrm flipV="1">
              <a:off x="3904" y="1508"/>
              <a:ext cx="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52" name="Line 24"/>
            <p:cNvSpPr>
              <a:spLocks noChangeShapeType="1"/>
            </p:cNvSpPr>
            <p:nvPr/>
          </p:nvSpPr>
          <p:spPr bwMode="auto">
            <a:xfrm flipV="1">
              <a:off x="3822" y="1518"/>
              <a:ext cx="0" cy="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54" name="Text Box 26"/>
            <p:cNvSpPr txBox="1">
              <a:spLocks noChangeArrowheads="1"/>
            </p:cNvSpPr>
            <p:nvPr/>
          </p:nvSpPr>
          <p:spPr bwMode="auto">
            <a:xfrm>
              <a:off x="4806" y="2190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A</a:t>
              </a:r>
            </a:p>
          </p:txBody>
        </p:sp>
        <p:sp>
          <p:nvSpPr>
            <p:cNvPr id="790555" name="Text Box 27"/>
            <p:cNvSpPr txBox="1">
              <a:spLocks noChangeArrowheads="1"/>
            </p:cNvSpPr>
            <p:nvPr/>
          </p:nvSpPr>
          <p:spPr bwMode="auto">
            <a:xfrm>
              <a:off x="5121" y="1527"/>
              <a:ext cx="2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Z</a:t>
              </a:r>
            </a:p>
          </p:txBody>
        </p:sp>
      </p:grpSp>
      <p:grpSp>
        <p:nvGrpSpPr>
          <p:cNvPr id="790599" name="Group 71"/>
          <p:cNvGrpSpPr>
            <a:grpSpLocks/>
          </p:cNvGrpSpPr>
          <p:nvPr/>
        </p:nvGrpSpPr>
        <p:grpSpPr bwMode="auto">
          <a:xfrm>
            <a:off x="1804988" y="4394200"/>
            <a:ext cx="1493837" cy="2363788"/>
            <a:chOff x="1137" y="2768"/>
            <a:chExt cx="941" cy="1489"/>
          </a:xfrm>
        </p:grpSpPr>
        <p:sp>
          <p:nvSpPr>
            <p:cNvPr id="790557" name="Rectangle 29"/>
            <p:cNvSpPr>
              <a:spLocks noChangeArrowheads="1"/>
            </p:cNvSpPr>
            <p:nvPr/>
          </p:nvSpPr>
          <p:spPr bwMode="auto">
            <a:xfrm>
              <a:off x="1137" y="2770"/>
              <a:ext cx="932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58" name="Text Box 30"/>
            <p:cNvSpPr txBox="1">
              <a:spLocks noChangeArrowheads="1"/>
            </p:cNvSpPr>
            <p:nvPr/>
          </p:nvSpPr>
          <p:spPr bwMode="auto">
            <a:xfrm>
              <a:off x="1326" y="2768"/>
              <a:ext cx="5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clock</a:t>
              </a:r>
            </a:p>
          </p:txBody>
        </p:sp>
        <p:sp>
          <p:nvSpPr>
            <p:cNvPr id="790559" name="Rectangle 31"/>
            <p:cNvSpPr>
              <a:spLocks noChangeArrowheads="1"/>
            </p:cNvSpPr>
            <p:nvPr/>
          </p:nvSpPr>
          <p:spPr bwMode="auto">
            <a:xfrm>
              <a:off x="1137" y="3168"/>
              <a:ext cx="932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60" name="Text Box 32"/>
            <p:cNvSpPr txBox="1">
              <a:spLocks noChangeArrowheads="1"/>
            </p:cNvSpPr>
            <p:nvPr/>
          </p:nvSpPr>
          <p:spPr bwMode="auto">
            <a:xfrm>
              <a:off x="1139" y="3166"/>
              <a:ext cx="9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odometer</a:t>
              </a:r>
            </a:p>
          </p:txBody>
        </p:sp>
        <p:sp>
          <p:nvSpPr>
            <p:cNvPr id="790561" name="Rectangle 33"/>
            <p:cNvSpPr>
              <a:spLocks noChangeArrowheads="1"/>
            </p:cNvSpPr>
            <p:nvPr/>
          </p:nvSpPr>
          <p:spPr bwMode="auto">
            <a:xfrm>
              <a:off x="1137" y="3561"/>
              <a:ext cx="932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62" name="Text Box 34"/>
            <p:cNvSpPr txBox="1">
              <a:spLocks noChangeArrowheads="1"/>
            </p:cNvSpPr>
            <p:nvPr/>
          </p:nvSpPr>
          <p:spPr bwMode="auto">
            <a:xfrm>
              <a:off x="1283" y="3559"/>
              <a:ext cx="6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speed</a:t>
              </a:r>
            </a:p>
          </p:txBody>
        </p:sp>
        <p:sp>
          <p:nvSpPr>
            <p:cNvPr id="790563" name="Rectangle 35"/>
            <p:cNvSpPr>
              <a:spLocks noChangeArrowheads="1"/>
            </p:cNvSpPr>
            <p:nvPr/>
          </p:nvSpPr>
          <p:spPr bwMode="auto">
            <a:xfrm>
              <a:off x="1146" y="3964"/>
              <a:ext cx="932" cy="29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64" name="Text Box 36"/>
            <p:cNvSpPr txBox="1">
              <a:spLocks noChangeArrowheads="1"/>
            </p:cNvSpPr>
            <p:nvPr/>
          </p:nvSpPr>
          <p:spPr bwMode="auto">
            <a:xfrm>
              <a:off x="1217" y="3962"/>
              <a:ext cx="79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mileage</a:t>
              </a:r>
            </a:p>
          </p:txBody>
        </p:sp>
      </p:grpSp>
      <p:grpSp>
        <p:nvGrpSpPr>
          <p:cNvPr id="790600" name="Group 72"/>
          <p:cNvGrpSpPr>
            <a:grpSpLocks/>
          </p:cNvGrpSpPr>
          <p:nvPr/>
        </p:nvGrpSpPr>
        <p:grpSpPr bwMode="auto">
          <a:xfrm>
            <a:off x="6632575" y="4921250"/>
            <a:ext cx="2060575" cy="1179513"/>
            <a:chOff x="4178" y="3100"/>
            <a:chExt cx="1298" cy="743"/>
          </a:xfrm>
        </p:grpSpPr>
        <p:sp>
          <p:nvSpPr>
            <p:cNvPr id="790579" name="Rectangle 51"/>
            <p:cNvSpPr>
              <a:spLocks noChangeArrowheads="1"/>
            </p:cNvSpPr>
            <p:nvPr/>
          </p:nvSpPr>
          <p:spPr bwMode="auto">
            <a:xfrm>
              <a:off x="4178" y="3100"/>
              <a:ext cx="1298" cy="4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80" name="Text Box 52"/>
            <p:cNvSpPr txBox="1">
              <a:spLocks noChangeArrowheads="1"/>
            </p:cNvSpPr>
            <p:nvPr/>
          </p:nvSpPr>
          <p:spPr bwMode="auto">
            <a:xfrm>
              <a:off x="4340" y="3555"/>
              <a:ext cx="7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Display</a:t>
              </a:r>
            </a:p>
          </p:txBody>
        </p:sp>
        <p:sp>
          <p:nvSpPr>
            <p:cNvPr id="790581" name="Rectangle 53"/>
            <p:cNvSpPr>
              <a:spLocks noChangeArrowheads="1"/>
            </p:cNvSpPr>
            <p:nvPr/>
          </p:nvSpPr>
          <p:spPr bwMode="auto">
            <a:xfrm>
              <a:off x="4251" y="3163"/>
              <a:ext cx="229" cy="339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82" name="Line 54"/>
            <p:cNvSpPr>
              <a:spLocks noChangeShapeType="1"/>
            </p:cNvSpPr>
            <p:nvPr/>
          </p:nvSpPr>
          <p:spPr bwMode="auto">
            <a:xfrm>
              <a:off x="4261" y="3337"/>
              <a:ext cx="219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83" name="Rectangle 55"/>
            <p:cNvSpPr>
              <a:spLocks noChangeArrowheads="1"/>
            </p:cNvSpPr>
            <p:nvPr/>
          </p:nvSpPr>
          <p:spPr bwMode="auto">
            <a:xfrm>
              <a:off x="4557" y="3158"/>
              <a:ext cx="229" cy="339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84" name="Line 56"/>
            <p:cNvSpPr>
              <a:spLocks noChangeShapeType="1"/>
            </p:cNvSpPr>
            <p:nvPr/>
          </p:nvSpPr>
          <p:spPr bwMode="auto">
            <a:xfrm>
              <a:off x="4567" y="3332"/>
              <a:ext cx="219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85" name="Rectangle 57"/>
            <p:cNvSpPr>
              <a:spLocks noChangeArrowheads="1"/>
            </p:cNvSpPr>
            <p:nvPr/>
          </p:nvSpPr>
          <p:spPr bwMode="auto">
            <a:xfrm>
              <a:off x="4877" y="3158"/>
              <a:ext cx="229" cy="339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86" name="Line 58"/>
            <p:cNvSpPr>
              <a:spLocks noChangeShapeType="1"/>
            </p:cNvSpPr>
            <p:nvPr/>
          </p:nvSpPr>
          <p:spPr bwMode="auto">
            <a:xfrm>
              <a:off x="4887" y="3332"/>
              <a:ext cx="219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87" name="Rectangle 59"/>
            <p:cNvSpPr>
              <a:spLocks noChangeArrowheads="1"/>
            </p:cNvSpPr>
            <p:nvPr/>
          </p:nvSpPr>
          <p:spPr bwMode="auto">
            <a:xfrm>
              <a:off x="5187" y="3158"/>
              <a:ext cx="229" cy="339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88" name="Line 60"/>
            <p:cNvSpPr>
              <a:spLocks noChangeShapeType="1"/>
            </p:cNvSpPr>
            <p:nvPr/>
          </p:nvSpPr>
          <p:spPr bwMode="auto">
            <a:xfrm>
              <a:off x="5197" y="3332"/>
              <a:ext cx="219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790601" name="Group 73"/>
          <p:cNvGrpSpPr>
            <a:grpSpLocks/>
          </p:cNvGrpSpPr>
          <p:nvPr/>
        </p:nvGrpSpPr>
        <p:grpSpPr bwMode="auto">
          <a:xfrm>
            <a:off x="3270250" y="4572000"/>
            <a:ext cx="4702175" cy="2157413"/>
            <a:chOff x="2060" y="2880"/>
            <a:chExt cx="2962" cy="1359"/>
          </a:xfrm>
        </p:grpSpPr>
        <p:sp>
          <p:nvSpPr>
            <p:cNvPr id="790566" name="Rectangle 38"/>
            <p:cNvSpPr>
              <a:spLocks noChangeArrowheads="1"/>
            </p:cNvSpPr>
            <p:nvPr/>
          </p:nvSpPr>
          <p:spPr bwMode="auto">
            <a:xfrm>
              <a:off x="3118" y="2898"/>
              <a:ext cx="619" cy="9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u="none" baseline="0">
                  <a:solidFill>
                    <a:srgbClr val="3333CC"/>
                  </a:solidFill>
                  <a:latin typeface="Arial Unicode MS" pitchFamily="34" charset="-128"/>
                </a:rPr>
                <a:t>4:1</a:t>
              </a:r>
            </a:p>
          </p:txBody>
        </p:sp>
        <p:sp>
          <p:nvSpPr>
            <p:cNvPr id="790567" name="Line 39"/>
            <p:cNvSpPr>
              <a:spLocks noChangeShapeType="1"/>
            </p:cNvSpPr>
            <p:nvPr/>
          </p:nvSpPr>
          <p:spPr bwMode="auto">
            <a:xfrm>
              <a:off x="2764" y="3075"/>
              <a:ext cx="3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68" name="Line 40"/>
            <p:cNvSpPr>
              <a:spLocks noChangeShapeType="1"/>
            </p:cNvSpPr>
            <p:nvPr/>
          </p:nvSpPr>
          <p:spPr bwMode="auto">
            <a:xfrm>
              <a:off x="2060" y="3251"/>
              <a:ext cx="10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69" name="Line 41"/>
            <p:cNvSpPr>
              <a:spLocks noChangeShapeType="1"/>
            </p:cNvSpPr>
            <p:nvPr/>
          </p:nvSpPr>
          <p:spPr bwMode="auto">
            <a:xfrm>
              <a:off x="2573" y="3421"/>
              <a:ext cx="5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70" name="Line 42"/>
            <p:cNvSpPr>
              <a:spLocks noChangeShapeType="1"/>
            </p:cNvSpPr>
            <p:nvPr/>
          </p:nvSpPr>
          <p:spPr bwMode="auto">
            <a:xfrm>
              <a:off x="2792" y="3612"/>
              <a:ext cx="3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71" name="Line 43"/>
            <p:cNvSpPr>
              <a:spLocks noChangeShapeType="1"/>
            </p:cNvSpPr>
            <p:nvPr/>
          </p:nvSpPr>
          <p:spPr bwMode="auto">
            <a:xfrm>
              <a:off x="3730" y="3353"/>
              <a:ext cx="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72" name="Line 44"/>
            <p:cNvSpPr>
              <a:spLocks noChangeShapeType="1"/>
            </p:cNvSpPr>
            <p:nvPr/>
          </p:nvSpPr>
          <p:spPr bwMode="auto">
            <a:xfrm>
              <a:off x="3315" y="3843"/>
              <a:ext cx="0" cy="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73" name="Line 45"/>
            <p:cNvSpPr>
              <a:spLocks noChangeShapeType="1"/>
            </p:cNvSpPr>
            <p:nvPr/>
          </p:nvSpPr>
          <p:spPr bwMode="auto">
            <a:xfrm>
              <a:off x="3547" y="3836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74" name="Text Box 46"/>
            <p:cNvSpPr txBox="1">
              <a:spLocks noChangeArrowheads="1"/>
            </p:cNvSpPr>
            <p:nvPr/>
          </p:nvSpPr>
          <p:spPr bwMode="auto">
            <a:xfrm>
              <a:off x="3110" y="2995"/>
              <a:ext cx="205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</p:txBody>
        </p:sp>
        <p:sp>
          <p:nvSpPr>
            <p:cNvPr id="790575" name="Text Box 47"/>
            <p:cNvSpPr txBox="1">
              <a:spLocks noChangeArrowheads="1"/>
            </p:cNvSpPr>
            <p:nvPr/>
          </p:nvSpPr>
          <p:spPr bwMode="auto">
            <a:xfrm>
              <a:off x="3252" y="3654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1   0</a:t>
              </a:r>
            </a:p>
          </p:txBody>
        </p:sp>
        <p:sp>
          <p:nvSpPr>
            <p:cNvPr id="790578" name="Text Box 50"/>
            <p:cNvSpPr txBox="1">
              <a:spLocks noChangeArrowheads="1"/>
            </p:cNvSpPr>
            <p:nvPr/>
          </p:nvSpPr>
          <p:spPr bwMode="auto">
            <a:xfrm>
              <a:off x="3286" y="3807"/>
              <a:ext cx="52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S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    S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600" b="1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790589" name="Line 61"/>
            <p:cNvSpPr>
              <a:spLocks noChangeShapeType="1"/>
            </p:cNvSpPr>
            <p:nvPr/>
          </p:nvSpPr>
          <p:spPr bwMode="auto">
            <a:xfrm>
              <a:off x="2075" y="2889"/>
              <a:ext cx="7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90" name="Line 62"/>
            <p:cNvSpPr>
              <a:spLocks noChangeShapeType="1"/>
            </p:cNvSpPr>
            <p:nvPr/>
          </p:nvSpPr>
          <p:spPr bwMode="auto">
            <a:xfrm>
              <a:off x="2779" y="2880"/>
              <a:ext cx="0" cy="2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91" name="Line 63"/>
            <p:cNvSpPr>
              <a:spLocks noChangeShapeType="1"/>
            </p:cNvSpPr>
            <p:nvPr/>
          </p:nvSpPr>
          <p:spPr bwMode="auto">
            <a:xfrm>
              <a:off x="2798" y="3611"/>
              <a:ext cx="0" cy="5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92" name="Line 64"/>
            <p:cNvSpPr>
              <a:spLocks noChangeShapeType="1"/>
            </p:cNvSpPr>
            <p:nvPr/>
          </p:nvSpPr>
          <p:spPr bwMode="auto">
            <a:xfrm flipH="1">
              <a:off x="2075" y="4151"/>
              <a:ext cx="7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93" name="Line 65"/>
            <p:cNvSpPr>
              <a:spLocks noChangeShapeType="1"/>
            </p:cNvSpPr>
            <p:nvPr/>
          </p:nvSpPr>
          <p:spPr bwMode="auto">
            <a:xfrm>
              <a:off x="2085" y="3694"/>
              <a:ext cx="4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94" name="Line 66"/>
            <p:cNvSpPr>
              <a:spLocks noChangeShapeType="1"/>
            </p:cNvSpPr>
            <p:nvPr/>
          </p:nvSpPr>
          <p:spPr bwMode="auto">
            <a:xfrm>
              <a:off x="2587" y="3419"/>
              <a:ext cx="0" cy="2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95" name="Rectangle 67"/>
            <p:cNvSpPr>
              <a:spLocks noChangeArrowheads="1"/>
            </p:cNvSpPr>
            <p:nvPr/>
          </p:nvSpPr>
          <p:spPr bwMode="auto">
            <a:xfrm>
              <a:off x="3191" y="4028"/>
              <a:ext cx="585" cy="21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8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pPr algn="ctr"/>
              <a:endParaRPr lang="en-US" sz="2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96" name="Line 68"/>
            <p:cNvSpPr>
              <a:spLocks noChangeShapeType="1"/>
            </p:cNvSpPr>
            <p:nvPr/>
          </p:nvSpPr>
          <p:spPr bwMode="auto">
            <a:xfrm>
              <a:off x="3785" y="4114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97" name="Oval 69"/>
            <p:cNvSpPr>
              <a:spLocks noChangeArrowheads="1"/>
            </p:cNvSpPr>
            <p:nvPr/>
          </p:nvSpPr>
          <p:spPr bwMode="auto">
            <a:xfrm>
              <a:off x="3987" y="4005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90598" name="Text Box 70"/>
            <p:cNvSpPr txBox="1">
              <a:spLocks noChangeArrowheads="1"/>
            </p:cNvSpPr>
            <p:nvPr/>
          </p:nvSpPr>
          <p:spPr bwMode="auto">
            <a:xfrm>
              <a:off x="4138" y="3967"/>
              <a:ext cx="8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u="none" baseline="0">
                  <a:solidFill>
                    <a:srgbClr val="000000"/>
                  </a:solidFill>
                  <a:latin typeface="Arial Unicode MS" pitchFamily="34" charset="-128"/>
                </a:rPr>
                <a:t>Push button</a:t>
              </a:r>
            </a:p>
          </p:txBody>
        </p:sp>
      </p:grpSp>
      <p:grpSp>
        <p:nvGrpSpPr>
          <p:cNvPr id="790604" name="Group 76"/>
          <p:cNvGrpSpPr>
            <a:grpSpLocks/>
          </p:cNvGrpSpPr>
          <p:nvPr/>
        </p:nvGrpSpPr>
        <p:grpSpPr bwMode="auto">
          <a:xfrm>
            <a:off x="6645275" y="3259138"/>
            <a:ext cx="1806575" cy="1619250"/>
            <a:chOff x="4186" y="2053"/>
            <a:chExt cx="1138" cy="1020"/>
          </a:xfrm>
        </p:grpSpPr>
        <p:pic>
          <p:nvPicPr>
            <p:cNvPr id="790602" name="Picture 74"/>
            <p:cNvPicPr>
              <a:picLocks noChangeAspect="1" noChangeArrowheads="1"/>
            </p:cNvPicPr>
            <p:nvPr/>
          </p:nvPicPr>
          <p:blipFill>
            <a:blip r:embed="rId3" cstate="print">
              <a:lum bright="24000" contrast="30000"/>
            </a:blip>
            <a:srcRect/>
            <a:stretch>
              <a:fillRect/>
            </a:stretch>
          </p:blipFill>
          <p:spPr bwMode="auto">
            <a:xfrm>
              <a:off x="4186" y="2053"/>
              <a:ext cx="1138" cy="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90603" name="Text Box 75"/>
            <p:cNvSpPr txBox="1">
              <a:spLocks noChangeArrowheads="1"/>
            </p:cNvSpPr>
            <p:nvPr/>
          </p:nvSpPr>
          <p:spPr bwMode="auto">
            <a:xfrm>
              <a:off x="4687" y="2881"/>
              <a:ext cx="60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u="none" baseline="0">
                  <a:solidFill>
                    <a:srgbClr val="000000"/>
                  </a:solidFill>
                  <a:latin typeface="Arial Unicode MS" pitchFamily="34" charset="-128"/>
                </a:rPr>
                <a:t>(F. Vahid)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183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0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0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9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9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79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 build="p" bldLvl="2"/>
      <p:bldP spid="79053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4-input MUX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0"/>
            <a:ext cx="7772400" cy="823913"/>
          </a:xfrm>
        </p:spPr>
        <p:txBody>
          <a:bodyPr/>
          <a:lstStyle/>
          <a:p>
            <a:r>
              <a:rPr lang="en-US">
                <a:latin typeface="Arial" pitchFamily="34" charset="0"/>
              </a:rPr>
              <a:t>4 inputs mux requires </a:t>
            </a:r>
            <a:r>
              <a:rPr lang="en-US">
                <a:solidFill>
                  <a:schemeClr val="accent2"/>
                </a:solidFill>
                <a:latin typeface="Arial" pitchFamily="34" charset="0"/>
              </a:rPr>
              <a:t>2</a:t>
            </a:r>
            <a:r>
              <a:rPr lang="en-US">
                <a:latin typeface="Arial" pitchFamily="34" charset="0"/>
              </a:rPr>
              <a:t> select lines: </a:t>
            </a:r>
          </a:p>
        </p:txBody>
      </p:sp>
      <p:sp>
        <p:nvSpPr>
          <p:cNvPr id="710673" name="Line 17"/>
          <p:cNvSpPr>
            <a:spLocks noChangeShapeType="1"/>
          </p:cNvSpPr>
          <p:nvPr/>
        </p:nvSpPr>
        <p:spPr bwMode="auto">
          <a:xfrm>
            <a:off x="6705600" y="2349500"/>
            <a:ext cx="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4" name="Line 18"/>
          <p:cNvSpPr>
            <a:spLocks noChangeShapeType="1"/>
          </p:cNvSpPr>
          <p:nvPr/>
        </p:nvSpPr>
        <p:spPr bwMode="auto">
          <a:xfrm>
            <a:off x="6184900" y="2108200"/>
            <a:ext cx="0" cy="166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5" name="Line 19"/>
          <p:cNvSpPr>
            <a:spLocks noChangeShapeType="1"/>
          </p:cNvSpPr>
          <p:nvPr/>
        </p:nvSpPr>
        <p:spPr bwMode="auto">
          <a:xfrm>
            <a:off x="6184900" y="2120900"/>
            <a:ext cx="5207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6" name="Line 20"/>
          <p:cNvSpPr>
            <a:spLocks noChangeShapeType="1"/>
          </p:cNvSpPr>
          <p:nvPr/>
        </p:nvSpPr>
        <p:spPr bwMode="auto">
          <a:xfrm flipH="1">
            <a:off x="6210300" y="34544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7" name="Line 21"/>
          <p:cNvSpPr>
            <a:spLocks noChangeShapeType="1"/>
          </p:cNvSpPr>
          <p:nvPr/>
        </p:nvSpPr>
        <p:spPr bwMode="auto">
          <a:xfrm>
            <a:off x="5588000" y="24130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8" name="Line 22"/>
          <p:cNvSpPr>
            <a:spLocks noChangeShapeType="1"/>
          </p:cNvSpPr>
          <p:nvPr/>
        </p:nvSpPr>
        <p:spPr bwMode="auto">
          <a:xfrm>
            <a:off x="5588000" y="27432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9" name="Line 23"/>
          <p:cNvSpPr>
            <a:spLocks noChangeShapeType="1"/>
          </p:cNvSpPr>
          <p:nvPr/>
        </p:nvSpPr>
        <p:spPr bwMode="auto">
          <a:xfrm>
            <a:off x="5588000" y="30607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80" name="Line 24"/>
          <p:cNvSpPr>
            <a:spLocks noChangeShapeType="1"/>
          </p:cNvSpPr>
          <p:nvPr/>
        </p:nvSpPr>
        <p:spPr bwMode="auto">
          <a:xfrm>
            <a:off x="5588000" y="34163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81" name="Text Box 25"/>
          <p:cNvSpPr txBox="1">
            <a:spLocks noChangeArrowheads="1"/>
          </p:cNvSpPr>
          <p:nvPr/>
        </p:nvSpPr>
        <p:spPr bwMode="auto">
          <a:xfrm>
            <a:off x="6181725" y="2263775"/>
            <a:ext cx="325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3</a:t>
            </a:r>
          </a:p>
        </p:txBody>
      </p:sp>
      <p:sp>
        <p:nvSpPr>
          <p:cNvPr id="710682" name="Text Box 26"/>
          <p:cNvSpPr txBox="1">
            <a:spLocks noChangeArrowheads="1"/>
          </p:cNvSpPr>
          <p:nvPr/>
        </p:nvSpPr>
        <p:spPr bwMode="auto">
          <a:xfrm>
            <a:off x="5203825" y="2038350"/>
            <a:ext cx="38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3</a:t>
            </a:r>
          </a:p>
        </p:txBody>
      </p:sp>
      <p:sp>
        <p:nvSpPr>
          <p:cNvPr id="710683" name="Line 27"/>
          <p:cNvSpPr>
            <a:spLocks noChangeShapeType="1"/>
          </p:cNvSpPr>
          <p:nvPr/>
        </p:nvSpPr>
        <p:spPr bwMode="auto">
          <a:xfrm>
            <a:off x="6705600" y="28829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84" name="Line 28"/>
          <p:cNvSpPr>
            <a:spLocks noChangeShapeType="1"/>
          </p:cNvSpPr>
          <p:nvPr/>
        </p:nvSpPr>
        <p:spPr bwMode="auto">
          <a:xfrm>
            <a:off x="6337300" y="36576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85" name="Line 29"/>
          <p:cNvSpPr>
            <a:spLocks noChangeShapeType="1"/>
          </p:cNvSpPr>
          <p:nvPr/>
        </p:nvSpPr>
        <p:spPr bwMode="auto">
          <a:xfrm>
            <a:off x="6565900" y="35560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6118225" y="4013200"/>
            <a:ext cx="666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S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1</a:t>
            </a:r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 S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0</a:t>
            </a:r>
            <a:endParaRPr lang="en-US" sz="1600" b="1" u="none" baseline="0">
              <a:solidFill>
                <a:srgbClr val="3333CC"/>
              </a:solidFill>
              <a:latin typeface="Arial Unicode MS" pitchFamily="34" charset="-128"/>
            </a:endParaRPr>
          </a:p>
        </p:txBody>
      </p:sp>
      <p:sp>
        <p:nvSpPr>
          <p:cNvPr id="710688" name="Text Box 32"/>
          <p:cNvSpPr txBox="1">
            <a:spLocks noChangeArrowheads="1"/>
          </p:cNvSpPr>
          <p:nvPr/>
        </p:nvSpPr>
        <p:spPr bwMode="auto">
          <a:xfrm>
            <a:off x="6702425" y="241935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Out</a:t>
            </a:r>
          </a:p>
        </p:txBody>
      </p:sp>
      <p:sp>
        <p:nvSpPr>
          <p:cNvPr id="710689" name="Text Box 33"/>
          <p:cNvSpPr txBox="1">
            <a:spLocks noChangeArrowheads="1"/>
          </p:cNvSpPr>
          <p:nvPr/>
        </p:nvSpPr>
        <p:spPr bwMode="auto">
          <a:xfrm>
            <a:off x="365125" y="4248150"/>
            <a:ext cx="4252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Table (condensed truth table):</a:t>
            </a:r>
          </a:p>
        </p:txBody>
      </p:sp>
      <p:sp>
        <p:nvSpPr>
          <p:cNvPr id="710690" name="Text Box 34"/>
          <p:cNvSpPr txBox="1">
            <a:spLocks noChangeArrowheads="1"/>
          </p:cNvSpPr>
          <p:nvPr/>
        </p:nvSpPr>
        <p:spPr bwMode="auto">
          <a:xfrm>
            <a:off x="4797425" y="4552950"/>
            <a:ext cx="1768475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S</a:t>
            </a:r>
            <a:r>
              <a:rPr lang="en-US" sz="2400" u="none" dirty="0">
                <a:solidFill>
                  <a:srgbClr val="000000"/>
                </a:solidFill>
                <a:latin typeface="Arial Unicode MS" pitchFamily="34" charset="-128"/>
              </a:rPr>
              <a:t>1</a:t>
            </a:r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 S</a:t>
            </a:r>
            <a:r>
              <a:rPr lang="en-US" sz="2400" u="none" dirty="0">
                <a:solidFill>
                  <a:srgbClr val="000000"/>
                </a:solidFill>
                <a:latin typeface="Arial Unicode MS" pitchFamily="34" charset="-128"/>
              </a:rPr>
              <a:t>0 </a:t>
            </a:r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  OUT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 0  0      I</a:t>
            </a:r>
            <a:r>
              <a:rPr lang="en-US" sz="2400" u="none" dirty="0">
                <a:solidFill>
                  <a:srgbClr val="000000"/>
                </a:solidFill>
                <a:latin typeface="Arial Unicode MS" pitchFamily="34" charset="-128"/>
              </a:rPr>
              <a:t>0</a:t>
            </a:r>
            <a:endParaRPr lang="en-US" sz="2400" u="none" baseline="0" dirty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 0  1      I</a:t>
            </a:r>
            <a:r>
              <a:rPr lang="en-US" sz="2400" u="none" dirty="0">
                <a:solidFill>
                  <a:srgbClr val="000000"/>
                </a:solidFill>
                <a:latin typeface="Arial Unicode MS" pitchFamily="34" charset="-128"/>
              </a:rPr>
              <a:t>1</a:t>
            </a:r>
            <a:endParaRPr lang="en-US" sz="2400" u="none" baseline="0" dirty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 1  0      I</a:t>
            </a:r>
            <a:r>
              <a:rPr lang="en-US" sz="2400" u="none" dirty="0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400" u="none" dirty="0">
                <a:solidFill>
                  <a:srgbClr val="000000"/>
                </a:solidFill>
                <a:latin typeface="Arial Unicode MS" pitchFamily="34" charset="-128"/>
              </a:rPr>
              <a:t>  </a:t>
            </a:r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1  1      I</a:t>
            </a:r>
            <a:r>
              <a:rPr lang="en-US" sz="2400" u="none" dirty="0">
                <a:solidFill>
                  <a:srgbClr val="000000"/>
                </a:solidFill>
                <a:latin typeface="Arial Unicode MS" pitchFamily="34" charset="-128"/>
              </a:rPr>
              <a:t>3</a:t>
            </a:r>
            <a:endParaRPr lang="en-US" sz="24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91" name="Line 35"/>
          <p:cNvSpPr>
            <a:spLocks noChangeShapeType="1"/>
          </p:cNvSpPr>
          <p:nvPr/>
        </p:nvSpPr>
        <p:spPr bwMode="auto">
          <a:xfrm>
            <a:off x="4851400" y="5003800"/>
            <a:ext cx="1663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92" name="Line 36"/>
          <p:cNvSpPr>
            <a:spLocks noChangeShapeType="1"/>
          </p:cNvSpPr>
          <p:nvPr/>
        </p:nvSpPr>
        <p:spPr bwMode="auto">
          <a:xfrm>
            <a:off x="5715000" y="4673600"/>
            <a:ext cx="0" cy="173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93" name="Rectangle 37"/>
          <p:cNvSpPr>
            <a:spLocks noChangeArrowheads="1"/>
          </p:cNvSpPr>
          <p:nvPr/>
        </p:nvSpPr>
        <p:spPr bwMode="auto">
          <a:xfrm>
            <a:off x="4660900" y="4521200"/>
            <a:ext cx="2108200" cy="203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710695" name="Group 39"/>
          <p:cNvGrpSpPr>
            <a:grpSpLocks/>
          </p:cNvGrpSpPr>
          <p:nvPr/>
        </p:nvGrpSpPr>
        <p:grpSpPr bwMode="auto">
          <a:xfrm>
            <a:off x="898525" y="2051050"/>
            <a:ext cx="2909888" cy="2184400"/>
            <a:chOff x="566" y="1292"/>
            <a:chExt cx="1833" cy="1376"/>
          </a:xfrm>
        </p:grpSpPr>
        <p:sp>
          <p:nvSpPr>
            <p:cNvPr id="710660" name="Rectangle 4"/>
            <p:cNvSpPr>
              <a:spLocks noChangeArrowheads="1"/>
            </p:cNvSpPr>
            <p:nvPr/>
          </p:nvSpPr>
          <p:spPr bwMode="auto">
            <a:xfrm>
              <a:off x="1192" y="1320"/>
              <a:ext cx="728" cy="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u="none" baseline="0">
                  <a:solidFill>
                    <a:srgbClr val="3333CC"/>
                  </a:solidFill>
                  <a:latin typeface="Arial Unicode MS" pitchFamily="34" charset="-128"/>
                </a:rPr>
                <a:t>4:1</a:t>
              </a:r>
            </a:p>
          </p:txBody>
        </p:sp>
        <p:sp>
          <p:nvSpPr>
            <p:cNvPr id="710661" name="Line 5"/>
            <p:cNvSpPr>
              <a:spLocks noChangeShapeType="1"/>
            </p:cNvSpPr>
            <p:nvPr/>
          </p:nvSpPr>
          <p:spPr bwMode="auto">
            <a:xfrm>
              <a:off x="808" y="1528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808" y="1736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808" y="1936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4" name="Line 8"/>
            <p:cNvSpPr>
              <a:spLocks noChangeShapeType="1"/>
            </p:cNvSpPr>
            <p:nvPr/>
          </p:nvSpPr>
          <p:spPr bwMode="auto">
            <a:xfrm>
              <a:off x="808" y="2160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5" name="Line 9"/>
            <p:cNvSpPr>
              <a:spLocks noChangeShapeType="1"/>
            </p:cNvSpPr>
            <p:nvPr/>
          </p:nvSpPr>
          <p:spPr bwMode="auto">
            <a:xfrm>
              <a:off x="1912" y="1856"/>
              <a:ext cx="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6" name="Line 10"/>
            <p:cNvSpPr>
              <a:spLocks noChangeShapeType="1"/>
            </p:cNvSpPr>
            <p:nvPr/>
          </p:nvSpPr>
          <p:spPr bwMode="auto">
            <a:xfrm>
              <a:off x="1424" y="2432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7" name="Line 11"/>
            <p:cNvSpPr>
              <a:spLocks noChangeShapeType="1"/>
            </p:cNvSpPr>
            <p:nvPr/>
          </p:nvSpPr>
          <p:spPr bwMode="auto">
            <a:xfrm>
              <a:off x="1696" y="2424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1182" y="1434"/>
              <a:ext cx="205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1350" y="2210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1   0</a:t>
              </a:r>
            </a:p>
          </p:txBody>
        </p:sp>
        <p:sp>
          <p:nvSpPr>
            <p:cNvPr id="710671" name="Text Box 15"/>
            <p:cNvSpPr txBox="1">
              <a:spLocks noChangeArrowheads="1"/>
            </p:cNvSpPr>
            <p:nvPr/>
          </p:nvSpPr>
          <p:spPr bwMode="auto">
            <a:xfrm>
              <a:off x="566" y="1292"/>
              <a:ext cx="240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</p:txBody>
        </p:sp>
        <p:sp>
          <p:nvSpPr>
            <p:cNvPr id="710687" name="Text Box 31"/>
            <p:cNvSpPr txBox="1">
              <a:spLocks noChangeArrowheads="1"/>
            </p:cNvSpPr>
            <p:nvPr/>
          </p:nvSpPr>
          <p:spPr bwMode="auto">
            <a:xfrm>
              <a:off x="1974" y="1620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Out</a:t>
              </a:r>
            </a:p>
          </p:txBody>
        </p:sp>
        <p:sp>
          <p:nvSpPr>
            <p:cNvPr id="710694" name="Text Box 38"/>
            <p:cNvSpPr txBox="1">
              <a:spLocks noChangeArrowheads="1"/>
            </p:cNvSpPr>
            <p:nvPr/>
          </p:nvSpPr>
          <p:spPr bwMode="auto">
            <a:xfrm>
              <a:off x="1390" y="2456"/>
              <a:ext cx="5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S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    S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600" b="1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325324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4-input MUX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0"/>
            <a:ext cx="7772400" cy="823913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4 inputs mux requires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2</a:t>
            </a:r>
            <a:r>
              <a:rPr lang="en-US" dirty="0">
                <a:latin typeface="Arial" pitchFamily="34" charset="0"/>
              </a:rPr>
              <a:t> select lines with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E</a:t>
            </a:r>
            <a:r>
              <a:rPr lang="en-US" dirty="0">
                <a:latin typeface="Arial" pitchFamily="34" charset="0"/>
              </a:rPr>
              <a:t>nable: </a:t>
            </a:r>
          </a:p>
        </p:txBody>
      </p:sp>
      <p:sp>
        <p:nvSpPr>
          <p:cNvPr id="710673" name="Line 17"/>
          <p:cNvSpPr>
            <a:spLocks noChangeShapeType="1"/>
          </p:cNvSpPr>
          <p:nvPr/>
        </p:nvSpPr>
        <p:spPr bwMode="auto">
          <a:xfrm>
            <a:off x="6705600" y="2349500"/>
            <a:ext cx="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4" name="Line 18"/>
          <p:cNvSpPr>
            <a:spLocks noChangeShapeType="1"/>
          </p:cNvSpPr>
          <p:nvPr/>
        </p:nvSpPr>
        <p:spPr bwMode="auto">
          <a:xfrm>
            <a:off x="6184900" y="2108200"/>
            <a:ext cx="0" cy="166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5" name="Line 19"/>
          <p:cNvSpPr>
            <a:spLocks noChangeShapeType="1"/>
          </p:cNvSpPr>
          <p:nvPr/>
        </p:nvSpPr>
        <p:spPr bwMode="auto">
          <a:xfrm>
            <a:off x="6184900" y="2120900"/>
            <a:ext cx="5207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6" name="Line 20"/>
          <p:cNvSpPr>
            <a:spLocks noChangeShapeType="1"/>
          </p:cNvSpPr>
          <p:nvPr/>
        </p:nvSpPr>
        <p:spPr bwMode="auto">
          <a:xfrm flipH="1">
            <a:off x="6210300" y="3454400"/>
            <a:ext cx="508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7" name="Line 21"/>
          <p:cNvSpPr>
            <a:spLocks noChangeShapeType="1"/>
          </p:cNvSpPr>
          <p:nvPr/>
        </p:nvSpPr>
        <p:spPr bwMode="auto">
          <a:xfrm>
            <a:off x="5588000" y="24130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8" name="Line 22"/>
          <p:cNvSpPr>
            <a:spLocks noChangeShapeType="1"/>
          </p:cNvSpPr>
          <p:nvPr/>
        </p:nvSpPr>
        <p:spPr bwMode="auto">
          <a:xfrm>
            <a:off x="5588000" y="27432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79" name="Line 23"/>
          <p:cNvSpPr>
            <a:spLocks noChangeShapeType="1"/>
          </p:cNvSpPr>
          <p:nvPr/>
        </p:nvSpPr>
        <p:spPr bwMode="auto">
          <a:xfrm>
            <a:off x="5588000" y="30607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80" name="Line 24"/>
          <p:cNvSpPr>
            <a:spLocks noChangeShapeType="1"/>
          </p:cNvSpPr>
          <p:nvPr/>
        </p:nvSpPr>
        <p:spPr bwMode="auto">
          <a:xfrm>
            <a:off x="5588000" y="34163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81" name="Text Box 25"/>
          <p:cNvSpPr txBox="1">
            <a:spLocks noChangeArrowheads="1"/>
          </p:cNvSpPr>
          <p:nvPr/>
        </p:nvSpPr>
        <p:spPr bwMode="auto">
          <a:xfrm>
            <a:off x="6181725" y="2263775"/>
            <a:ext cx="325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3</a:t>
            </a:r>
          </a:p>
        </p:txBody>
      </p:sp>
      <p:sp>
        <p:nvSpPr>
          <p:cNvPr id="710682" name="Text Box 26"/>
          <p:cNvSpPr txBox="1">
            <a:spLocks noChangeArrowheads="1"/>
          </p:cNvSpPr>
          <p:nvPr/>
        </p:nvSpPr>
        <p:spPr bwMode="auto">
          <a:xfrm>
            <a:off x="5203825" y="2038350"/>
            <a:ext cx="38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3</a:t>
            </a:r>
          </a:p>
        </p:txBody>
      </p:sp>
      <p:sp>
        <p:nvSpPr>
          <p:cNvPr id="710683" name="Line 27"/>
          <p:cNvSpPr>
            <a:spLocks noChangeShapeType="1"/>
          </p:cNvSpPr>
          <p:nvPr/>
        </p:nvSpPr>
        <p:spPr bwMode="auto">
          <a:xfrm>
            <a:off x="6705600" y="28829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84" name="Line 28"/>
          <p:cNvSpPr>
            <a:spLocks noChangeShapeType="1"/>
          </p:cNvSpPr>
          <p:nvPr/>
        </p:nvSpPr>
        <p:spPr bwMode="auto">
          <a:xfrm>
            <a:off x="6337300" y="36576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85" name="Line 29"/>
          <p:cNvSpPr>
            <a:spLocks noChangeShapeType="1"/>
          </p:cNvSpPr>
          <p:nvPr/>
        </p:nvSpPr>
        <p:spPr bwMode="auto">
          <a:xfrm>
            <a:off x="6587566" y="351416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86" name="Text Box 30"/>
          <p:cNvSpPr txBox="1">
            <a:spLocks noChangeArrowheads="1"/>
          </p:cNvSpPr>
          <p:nvPr/>
        </p:nvSpPr>
        <p:spPr bwMode="auto">
          <a:xfrm>
            <a:off x="6118225" y="4013200"/>
            <a:ext cx="666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S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1</a:t>
            </a:r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 S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0</a:t>
            </a:r>
            <a:endParaRPr lang="en-US" sz="1600" b="1" u="none" baseline="0">
              <a:solidFill>
                <a:srgbClr val="3333CC"/>
              </a:solidFill>
              <a:latin typeface="Arial Unicode MS" pitchFamily="34" charset="-128"/>
            </a:endParaRPr>
          </a:p>
        </p:txBody>
      </p:sp>
      <p:sp>
        <p:nvSpPr>
          <p:cNvPr id="710688" name="Text Box 32"/>
          <p:cNvSpPr txBox="1">
            <a:spLocks noChangeArrowheads="1"/>
          </p:cNvSpPr>
          <p:nvPr/>
        </p:nvSpPr>
        <p:spPr bwMode="auto">
          <a:xfrm>
            <a:off x="6702425" y="2419350"/>
            <a:ext cx="67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Out</a:t>
            </a:r>
          </a:p>
        </p:txBody>
      </p:sp>
      <p:sp>
        <p:nvSpPr>
          <p:cNvPr id="710689" name="Text Box 33"/>
          <p:cNvSpPr txBox="1">
            <a:spLocks noChangeArrowheads="1"/>
          </p:cNvSpPr>
          <p:nvPr/>
        </p:nvSpPr>
        <p:spPr bwMode="auto">
          <a:xfrm>
            <a:off x="30161" y="5003800"/>
            <a:ext cx="369252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Table (condensed truth table):</a:t>
            </a:r>
          </a:p>
        </p:txBody>
      </p:sp>
      <p:sp>
        <p:nvSpPr>
          <p:cNvPr id="710690" name="Text Box 34"/>
          <p:cNvSpPr txBox="1">
            <a:spLocks noChangeArrowheads="1"/>
          </p:cNvSpPr>
          <p:nvPr/>
        </p:nvSpPr>
        <p:spPr bwMode="auto">
          <a:xfrm>
            <a:off x="4751295" y="4552950"/>
            <a:ext cx="181460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S</a:t>
            </a:r>
            <a:r>
              <a:rPr lang="en-US" sz="2400" b="1" u="none" dirty="0">
                <a:solidFill>
                  <a:srgbClr val="000000"/>
                </a:solidFill>
                <a:latin typeface="Arial Unicode MS" pitchFamily="34" charset="-128"/>
              </a:rPr>
              <a:t>1</a:t>
            </a:r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 S</a:t>
            </a:r>
            <a:r>
              <a:rPr lang="en-US" sz="2400" b="1" u="none" dirty="0">
                <a:solidFill>
                  <a:srgbClr val="000000"/>
                </a:solidFill>
                <a:latin typeface="Arial Unicode MS" pitchFamily="34" charset="-128"/>
              </a:rPr>
              <a:t>0 </a:t>
            </a:r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  OUT</a:t>
            </a:r>
          </a:p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 0  0      I</a:t>
            </a:r>
            <a:r>
              <a:rPr lang="en-US" sz="2400" b="1" u="none" dirty="0">
                <a:solidFill>
                  <a:srgbClr val="000000"/>
                </a:solidFill>
                <a:latin typeface="Arial Unicode MS" pitchFamily="34" charset="-128"/>
              </a:rPr>
              <a:t>0</a:t>
            </a:r>
            <a:endParaRPr lang="en-US" sz="2400" b="1" u="none" baseline="0" dirty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 0  1      I</a:t>
            </a:r>
            <a:r>
              <a:rPr lang="en-US" sz="2400" b="1" u="none" dirty="0">
                <a:solidFill>
                  <a:srgbClr val="000000"/>
                </a:solidFill>
                <a:latin typeface="Arial Unicode MS" pitchFamily="34" charset="-128"/>
              </a:rPr>
              <a:t>1</a:t>
            </a:r>
            <a:endParaRPr lang="en-US" sz="2400" b="1" u="none" baseline="0" dirty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 1  0      I</a:t>
            </a:r>
            <a:r>
              <a:rPr lang="en-US" sz="2400" b="1" u="none" dirty="0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400" b="1" u="none" dirty="0">
                <a:solidFill>
                  <a:srgbClr val="000000"/>
                </a:solidFill>
                <a:latin typeface="Arial Unicode MS" pitchFamily="34" charset="-128"/>
              </a:rPr>
              <a:t>  </a:t>
            </a:r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1  1      I</a:t>
            </a:r>
            <a:r>
              <a:rPr lang="en-US" sz="2400" b="1" u="none" dirty="0">
                <a:solidFill>
                  <a:srgbClr val="000000"/>
                </a:solidFill>
                <a:latin typeface="Arial Unicode MS" pitchFamily="34" charset="-128"/>
              </a:rPr>
              <a:t>3</a:t>
            </a:r>
          </a:p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  X  </a:t>
            </a:r>
            <a:r>
              <a:rPr lang="en-US" sz="2400" b="1" u="none" baseline="0" dirty="0" err="1">
                <a:solidFill>
                  <a:srgbClr val="000000"/>
                </a:solidFill>
                <a:latin typeface="Arial Unicode MS" pitchFamily="34" charset="-128"/>
              </a:rPr>
              <a:t>X</a:t>
            </a:r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     0</a:t>
            </a:r>
          </a:p>
        </p:txBody>
      </p:sp>
      <p:sp>
        <p:nvSpPr>
          <p:cNvPr id="710691" name="Line 35"/>
          <p:cNvSpPr>
            <a:spLocks noChangeShapeType="1"/>
          </p:cNvSpPr>
          <p:nvPr/>
        </p:nvSpPr>
        <p:spPr bwMode="auto">
          <a:xfrm>
            <a:off x="4087906" y="4978400"/>
            <a:ext cx="2427194" cy="2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92" name="Line 36"/>
          <p:cNvSpPr>
            <a:spLocks noChangeShapeType="1"/>
          </p:cNvSpPr>
          <p:nvPr/>
        </p:nvSpPr>
        <p:spPr bwMode="auto">
          <a:xfrm>
            <a:off x="5715000" y="4673599"/>
            <a:ext cx="22412" cy="2090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0693" name="Rectangle 37"/>
          <p:cNvSpPr>
            <a:spLocks noChangeArrowheads="1"/>
          </p:cNvSpPr>
          <p:nvPr/>
        </p:nvSpPr>
        <p:spPr bwMode="auto">
          <a:xfrm>
            <a:off x="3808413" y="4521200"/>
            <a:ext cx="2960687" cy="22203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710695" name="Group 39"/>
          <p:cNvGrpSpPr>
            <a:grpSpLocks/>
          </p:cNvGrpSpPr>
          <p:nvPr/>
        </p:nvGrpSpPr>
        <p:grpSpPr bwMode="auto">
          <a:xfrm>
            <a:off x="846410" y="2335212"/>
            <a:ext cx="2909888" cy="2185988"/>
            <a:chOff x="566" y="1292"/>
            <a:chExt cx="1833" cy="1377"/>
          </a:xfrm>
        </p:grpSpPr>
        <p:sp>
          <p:nvSpPr>
            <p:cNvPr id="710660" name="Rectangle 4"/>
            <p:cNvSpPr>
              <a:spLocks noChangeArrowheads="1"/>
            </p:cNvSpPr>
            <p:nvPr/>
          </p:nvSpPr>
          <p:spPr bwMode="auto">
            <a:xfrm>
              <a:off x="1192" y="1320"/>
              <a:ext cx="728" cy="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4:1</a:t>
              </a:r>
            </a:p>
          </p:txBody>
        </p:sp>
        <p:sp>
          <p:nvSpPr>
            <p:cNvPr id="710661" name="Line 5"/>
            <p:cNvSpPr>
              <a:spLocks noChangeShapeType="1"/>
            </p:cNvSpPr>
            <p:nvPr/>
          </p:nvSpPr>
          <p:spPr bwMode="auto">
            <a:xfrm>
              <a:off x="808" y="1528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2" name="Line 6"/>
            <p:cNvSpPr>
              <a:spLocks noChangeShapeType="1"/>
            </p:cNvSpPr>
            <p:nvPr/>
          </p:nvSpPr>
          <p:spPr bwMode="auto">
            <a:xfrm>
              <a:off x="808" y="1736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3" name="Line 7"/>
            <p:cNvSpPr>
              <a:spLocks noChangeShapeType="1"/>
            </p:cNvSpPr>
            <p:nvPr/>
          </p:nvSpPr>
          <p:spPr bwMode="auto">
            <a:xfrm>
              <a:off x="808" y="1936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4" name="Line 8"/>
            <p:cNvSpPr>
              <a:spLocks noChangeShapeType="1"/>
            </p:cNvSpPr>
            <p:nvPr/>
          </p:nvSpPr>
          <p:spPr bwMode="auto">
            <a:xfrm>
              <a:off x="808" y="2160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 dirty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5" name="Line 9"/>
            <p:cNvSpPr>
              <a:spLocks noChangeShapeType="1"/>
            </p:cNvSpPr>
            <p:nvPr/>
          </p:nvSpPr>
          <p:spPr bwMode="auto">
            <a:xfrm>
              <a:off x="1912" y="1856"/>
              <a:ext cx="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6" name="Line 10"/>
            <p:cNvSpPr>
              <a:spLocks noChangeShapeType="1"/>
            </p:cNvSpPr>
            <p:nvPr/>
          </p:nvSpPr>
          <p:spPr bwMode="auto">
            <a:xfrm>
              <a:off x="1424" y="2432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7" name="Line 11"/>
            <p:cNvSpPr>
              <a:spLocks noChangeShapeType="1"/>
            </p:cNvSpPr>
            <p:nvPr/>
          </p:nvSpPr>
          <p:spPr bwMode="auto">
            <a:xfrm>
              <a:off x="1696" y="2424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0668" name="Text Box 12"/>
            <p:cNvSpPr txBox="1">
              <a:spLocks noChangeArrowheads="1"/>
            </p:cNvSpPr>
            <p:nvPr/>
          </p:nvSpPr>
          <p:spPr bwMode="auto">
            <a:xfrm>
              <a:off x="1182" y="1434"/>
              <a:ext cx="205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</p:txBody>
        </p:sp>
        <p:sp>
          <p:nvSpPr>
            <p:cNvPr id="710670" name="Text Box 14"/>
            <p:cNvSpPr txBox="1">
              <a:spLocks noChangeArrowheads="1"/>
            </p:cNvSpPr>
            <p:nvPr/>
          </p:nvSpPr>
          <p:spPr bwMode="auto">
            <a:xfrm>
              <a:off x="1350" y="2210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1   0</a:t>
              </a:r>
            </a:p>
          </p:txBody>
        </p:sp>
        <p:sp>
          <p:nvSpPr>
            <p:cNvPr id="710671" name="Text Box 15"/>
            <p:cNvSpPr txBox="1">
              <a:spLocks noChangeArrowheads="1"/>
            </p:cNvSpPr>
            <p:nvPr/>
          </p:nvSpPr>
          <p:spPr bwMode="auto">
            <a:xfrm>
              <a:off x="566" y="1292"/>
              <a:ext cx="240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</p:txBody>
        </p:sp>
        <p:sp>
          <p:nvSpPr>
            <p:cNvPr id="710687" name="Text Box 31"/>
            <p:cNvSpPr txBox="1">
              <a:spLocks noChangeArrowheads="1"/>
            </p:cNvSpPr>
            <p:nvPr/>
          </p:nvSpPr>
          <p:spPr bwMode="auto">
            <a:xfrm>
              <a:off x="1974" y="1620"/>
              <a:ext cx="4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Out</a:t>
              </a:r>
            </a:p>
          </p:txBody>
        </p:sp>
        <p:sp>
          <p:nvSpPr>
            <p:cNvPr id="710694" name="Text Box 38"/>
            <p:cNvSpPr txBox="1">
              <a:spLocks noChangeArrowheads="1"/>
            </p:cNvSpPr>
            <p:nvPr/>
          </p:nvSpPr>
          <p:spPr bwMode="auto">
            <a:xfrm>
              <a:off x="1207" y="2456"/>
              <a:ext cx="723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 E  S</a:t>
              </a:r>
              <a:r>
                <a:rPr lang="en-US" sz="1600" b="1" u="none" dirty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    S</a:t>
              </a:r>
              <a:r>
                <a:rPr lang="en-US" sz="1600" b="1" u="none" dirty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600" b="1" u="none" baseline="0" dirty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38" name="Text Box 34">
            <a:extLst>
              <a:ext uri="{FF2B5EF4-FFF2-40B4-BE49-F238E27FC236}">
                <a16:creationId xmlns:a16="http://schemas.microsoft.com/office/drawing/2014/main" id="{9B534331-726C-4207-9CD1-988F10317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969" y="4530165"/>
            <a:ext cx="47139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E</a:t>
            </a:r>
          </a:p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 1</a:t>
            </a:r>
          </a:p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 1</a:t>
            </a:r>
          </a:p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 1</a:t>
            </a:r>
          </a:p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 1</a:t>
            </a:r>
            <a:endParaRPr lang="en-US" sz="2400" b="1" u="none" dirty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b="1" u="none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0      </a:t>
            </a:r>
          </a:p>
        </p:txBody>
      </p:sp>
      <p:sp>
        <p:nvSpPr>
          <p:cNvPr id="39" name="Line 8">
            <a:extLst>
              <a:ext uri="{FF2B5EF4-FFF2-40B4-BE49-F238E27FC236}">
                <a16:creationId xmlns:a16="http://schemas.microsoft.com/office/drawing/2014/main" id="{CB28E6FB-112F-46F8-A35F-CF5CC9097D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56921" y="3832226"/>
            <a:ext cx="1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40" name="Line 8">
            <a:extLst>
              <a:ext uri="{FF2B5EF4-FFF2-40B4-BE49-F238E27FC236}">
                <a16:creationId xmlns:a16="http://schemas.microsoft.com/office/drawing/2014/main" id="{199BCE48-D933-4658-983E-B4F301ADD0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6401" y="1850981"/>
            <a:ext cx="1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340145-2FDB-4AE1-A247-88800E572A2C}"/>
              </a:ext>
            </a:extLst>
          </p:cNvPr>
          <p:cNvSpPr/>
          <p:nvPr/>
        </p:nvSpPr>
        <p:spPr>
          <a:xfrm>
            <a:off x="6467997" y="1682175"/>
            <a:ext cx="2344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none" baseline="0" dirty="0">
                <a:solidFill>
                  <a:srgbClr val="3333CC"/>
                </a:solidFill>
                <a:latin typeface="Arial Unicode MS" pitchFamily="34" charset="-128"/>
              </a:rPr>
              <a:t>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61284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4:1 MUX realization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Expression for OUT</a:t>
            </a:r>
          </a:p>
          <a:p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Circuit implementation: SOP</a:t>
            </a:r>
          </a:p>
          <a:p>
            <a:pPr lvl="1"/>
            <a:r>
              <a:rPr lang="en-US" dirty="0">
                <a:latin typeface="Arial" pitchFamily="34" charset="0"/>
              </a:rPr>
              <a:t>4 AND gates (4 product terms)</a:t>
            </a:r>
          </a:p>
          <a:p>
            <a:pPr lvl="1"/>
            <a:r>
              <a:rPr lang="en-US" dirty="0">
                <a:latin typeface="Arial" pitchFamily="34" charset="0"/>
              </a:rPr>
              <a:t>2-to-4 line decoder (to generate the </a:t>
            </a:r>
            <a:r>
              <a:rPr lang="en-US" dirty="0" err="1">
                <a:latin typeface="Arial" pitchFamily="34" charset="0"/>
              </a:rPr>
              <a:t>minterms</a:t>
            </a:r>
            <a:r>
              <a:rPr lang="en-US" dirty="0">
                <a:latin typeface="Arial" pitchFamily="34" charset="0"/>
              </a:rPr>
              <a:t>)</a:t>
            </a:r>
          </a:p>
        </p:txBody>
      </p:sp>
      <p:grpSp>
        <p:nvGrpSpPr>
          <p:cNvPr id="712733" name="Group 29"/>
          <p:cNvGrpSpPr>
            <a:grpSpLocks/>
          </p:cNvGrpSpPr>
          <p:nvPr/>
        </p:nvGrpSpPr>
        <p:grpSpPr bwMode="auto">
          <a:xfrm>
            <a:off x="6057900" y="1460500"/>
            <a:ext cx="2108200" cy="2032000"/>
            <a:chOff x="3816" y="920"/>
            <a:chExt cx="1328" cy="1280"/>
          </a:xfrm>
        </p:grpSpPr>
        <p:sp>
          <p:nvSpPr>
            <p:cNvPr id="712708" name="Text Box 4"/>
            <p:cNvSpPr txBox="1">
              <a:spLocks noChangeArrowheads="1"/>
            </p:cNvSpPr>
            <p:nvPr/>
          </p:nvSpPr>
          <p:spPr bwMode="auto">
            <a:xfrm>
              <a:off x="3902" y="940"/>
              <a:ext cx="1114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S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S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0 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 OUT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0  0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0  1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1  0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  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1  1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09" name="Line 5"/>
            <p:cNvSpPr>
              <a:spLocks noChangeShapeType="1"/>
            </p:cNvSpPr>
            <p:nvPr/>
          </p:nvSpPr>
          <p:spPr bwMode="auto">
            <a:xfrm>
              <a:off x="3936" y="1224"/>
              <a:ext cx="1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10" name="Line 6"/>
            <p:cNvSpPr>
              <a:spLocks noChangeShapeType="1"/>
            </p:cNvSpPr>
            <p:nvPr/>
          </p:nvSpPr>
          <p:spPr bwMode="auto">
            <a:xfrm>
              <a:off x="4480" y="1016"/>
              <a:ext cx="0" cy="10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11" name="Rectangle 7"/>
            <p:cNvSpPr>
              <a:spLocks noChangeArrowheads="1"/>
            </p:cNvSpPr>
            <p:nvPr/>
          </p:nvSpPr>
          <p:spPr bwMode="auto">
            <a:xfrm>
              <a:off x="3816" y="920"/>
              <a:ext cx="1328" cy="1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712722" name="Group 18"/>
          <p:cNvGrpSpPr>
            <a:grpSpLocks/>
          </p:cNvGrpSpPr>
          <p:nvPr/>
        </p:nvGrpSpPr>
        <p:grpSpPr bwMode="auto">
          <a:xfrm>
            <a:off x="276225" y="2406650"/>
            <a:ext cx="5610225" cy="457200"/>
            <a:chOff x="174" y="1516"/>
            <a:chExt cx="3534" cy="288"/>
          </a:xfrm>
        </p:grpSpPr>
        <p:sp>
          <p:nvSpPr>
            <p:cNvPr id="712712" name="Text Box 8"/>
            <p:cNvSpPr txBox="1">
              <a:spLocks noChangeArrowheads="1"/>
            </p:cNvSpPr>
            <p:nvPr/>
          </p:nvSpPr>
          <p:spPr bwMode="auto">
            <a:xfrm>
              <a:off x="174" y="1516"/>
              <a:ext cx="35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OUT = 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  <a:r>
                <a:rPr lang="en-US" sz="2400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r>
                <a:rPr lang="en-US" sz="2400" u="none" dirty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+ 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  <a:r>
                <a:rPr lang="en-US" sz="2400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r>
                <a:rPr lang="en-US" sz="2400" u="none" dirty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+ 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  <a:r>
                <a:rPr lang="en-US" sz="2400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r>
                <a:rPr lang="en-US" sz="2400" u="none" dirty="0">
                  <a:solidFill>
                    <a:srgbClr val="3333CC"/>
                  </a:solidFill>
                  <a:latin typeface="Arial Unicode MS" pitchFamily="34" charset="-128"/>
                </a:rPr>
                <a:t>2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+ 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  <a:r>
                <a:rPr lang="en-US" sz="2400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r>
                <a:rPr lang="en-US" sz="2400" u="none" dirty="0">
                  <a:solidFill>
                    <a:srgbClr val="3333CC"/>
                  </a:solidFill>
                  <a:latin typeface="Arial Unicode MS" pitchFamily="34" charset="-128"/>
                </a:rPr>
                <a:t>3</a:t>
              </a:r>
              <a:endParaRPr lang="en-US" sz="2400" u="none" baseline="0" dirty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712713" name="Line 9"/>
            <p:cNvSpPr>
              <a:spLocks noChangeShapeType="1"/>
            </p:cNvSpPr>
            <p:nvPr/>
          </p:nvSpPr>
          <p:spPr bwMode="auto">
            <a:xfrm>
              <a:off x="856" y="1552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14" name="Line 10"/>
            <p:cNvSpPr>
              <a:spLocks noChangeShapeType="1"/>
            </p:cNvSpPr>
            <p:nvPr/>
          </p:nvSpPr>
          <p:spPr bwMode="auto">
            <a:xfrm>
              <a:off x="1056" y="155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15" name="Line 11"/>
            <p:cNvSpPr>
              <a:spLocks noChangeShapeType="1"/>
            </p:cNvSpPr>
            <p:nvPr/>
          </p:nvSpPr>
          <p:spPr bwMode="auto">
            <a:xfrm>
              <a:off x="1600" y="155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2536" y="15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712721" name="Group 17"/>
          <p:cNvGrpSpPr>
            <a:grpSpLocks/>
          </p:cNvGrpSpPr>
          <p:nvPr/>
        </p:nvGrpSpPr>
        <p:grpSpPr bwMode="auto">
          <a:xfrm>
            <a:off x="885825" y="3392488"/>
            <a:ext cx="2670175" cy="938212"/>
            <a:chOff x="326" y="1929"/>
            <a:chExt cx="1682" cy="591"/>
          </a:xfrm>
        </p:grpSpPr>
        <p:sp>
          <p:nvSpPr>
            <p:cNvPr id="712718" name="Text Box 14"/>
            <p:cNvSpPr txBox="1">
              <a:spLocks noChangeArrowheads="1"/>
            </p:cNvSpPr>
            <p:nvPr/>
          </p:nvSpPr>
          <p:spPr bwMode="auto">
            <a:xfrm>
              <a:off x="326" y="2029"/>
              <a:ext cx="16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u="none" baseline="0">
                  <a:solidFill>
                    <a:srgbClr val="000000"/>
                  </a:solidFill>
                  <a:latin typeface="Arial Unicode MS" pitchFamily="34" charset="-128"/>
                </a:rPr>
                <a:t>or OUT = </a:t>
              </a:r>
              <a:r>
                <a:rPr lang="el-GR" sz="2800" u="none" baseline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Σ</a:t>
              </a:r>
              <a:r>
                <a:rPr lang="en-US" sz="2800" u="none" baseline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sz="2800" u="none" baseline="0">
                  <a:solidFill>
                    <a:srgbClr val="000000"/>
                  </a:solidFill>
                  <a:latin typeface="Arial Unicode MS" pitchFamily="34" charset="-128"/>
                </a:rPr>
                <a:t>m</a:t>
              </a:r>
              <a:r>
                <a:rPr lang="en-US" sz="2800" u="none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800" u="none" baseline="0">
                  <a:solidFill>
                    <a:srgbClr val="3333CC"/>
                  </a:solidFill>
                  <a:latin typeface="Arial Unicode MS" pitchFamily="34" charset="-128"/>
                </a:rPr>
                <a:t> I</a:t>
              </a:r>
              <a:r>
                <a:rPr lang="en-US" sz="2800" u="none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endParaRPr lang="en-US" sz="2800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712719" name="Text Box 15"/>
            <p:cNvSpPr txBox="1">
              <a:spLocks noChangeArrowheads="1"/>
            </p:cNvSpPr>
            <p:nvPr/>
          </p:nvSpPr>
          <p:spPr bwMode="auto">
            <a:xfrm>
              <a:off x="1302" y="2289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i=0</a:t>
              </a:r>
            </a:p>
          </p:txBody>
        </p:sp>
        <p:sp>
          <p:nvSpPr>
            <p:cNvPr id="712720" name="Text Box 16"/>
            <p:cNvSpPr txBox="1">
              <a:spLocks noChangeArrowheads="1"/>
            </p:cNvSpPr>
            <p:nvPr/>
          </p:nvSpPr>
          <p:spPr bwMode="auto">
            <a:xfrm>
              <a:off x="1262" y="1929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r>
                <a:rPr lang="en-US" sz="1800" u="none" baseline="30000">
                  <a:solidFill>
                    <a:srgbClr val="000000"/>
                  </a:solidFill>
                  <a:latin typeface="Arial Unicode MS" pitchFamily="34" charset="-128"/>
                </a:rPr>
                <a:t>k</a:t>
              </a:r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-1</a:t>
              </a:r>
            </a:p>
          </p:txBody>
        </p:sp>
      </p:grpSp>
      <p:grpSp>
        <p:nvGrpSpPr>
          <p:cNvPr id="712732" name="Group 28"/>
          <p:cNvGrpSpPr>
            <a:grpSpLocks/>
          </p:cNvGrpSpPr>
          <p:nvPr/>
        </p:nvGrpSpPr>
        <p:grpSpPr bwMode="auto">
          <a:xfrm>
            <a:off x="1416050" y="2800350"/>
            <a:ext cx="4110038" cy="558800"/>
            <a:chOff x="892" y="1764"/>
            <a:chExt cx="2589" cy="352"/>
          </a:xfrm>
        </p:grpSpPr>
        <p:grpSp>
          <p:nvGrpSpPr>
            <p:cNvPr id="712731" name="Group 27"/>
            <p:cNvGrpSpPr>
              <a:grpSpLocks/>
            </p:cNvGrpSpPr>
            <p:nvPr/>
          </p:nvGrpSpPr>
          <p:grpSpPr bwMode="auto">
            <a:xfrm>
              <a:off x="918" y="1772"/>
              <a:ext cx="2563" cy="344"/>
              <a:chOff x="918" y="1772"/>
              <a:chExt cx="2563" cy="344"/>
            </a:xfrm>
          </p:grpSpPr>
          <p:sp>
            <p:nvSpPr>
              <p:cNvPr id="712723" name="Text Box 19"/>
              <p:cNvSpPr txBox="1">
                <a:spLocks noChangeArrowheads="1"/>
              </p:cNvSpPr>
              <p:nvPr/>
            </p:nvSpPr>
            <p:spPr bwMode="auto">
              <a:xfrm>
                <a:off x="3134" y="1828"/>
                <a:ext cx="3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m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3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4" name="AutoShape 20"/>
              <p:cNvSpPr>
                <a:spLocks/>
              </p:cNvSpPr>
              <p:nvPr/>
            </p:nvSpPr>
            <p:spPr bwMode="auto">
              <a:xfrm rot="5400000">
                <a:off x="3224" y="1680"/>
                <a:ext cx="96" cy="328"/>
              </a:xfrm>
              <a:prstGeom prst="rightBrace">
                <a:avLst>
                  <a:gd name="adj1" fmla="val 284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5" name="Text Box 21"/>
              <p:cNvSpPr txBox="1">
                <a:spLocks noChangeArrowheads="1"/>
              </p:cNvSpPr>
              <p:nvPr/>
            </p:nvSpPr>
            <p:spPr bwMode="auto">
              <a:xfrm>
                <a:off x="2366" y="1812"/>
                <a:ext cx="3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m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2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6" name="AutoShape 22"/>
              <p:cNvSpPr>
                <a:spLocks/>
              </p:cNvSpPr>
              <p:nvPr/>
            </p:nvSpPr>
            <p:spPr bwMode="auto">
              <a:xfrm rot="5400000">
                <a:off x="2456" y="1664"/>
                <a:ext cx="96" cy="328"/>
              </a:xfrm>
              <a:prstGeom prst="rightBrace">
                <a:avLst>
                  <a:gd name="adj1" fmla="val 284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7" name="Text Box 23"/>
              <p:cNvSpPr txBox="1">
                <a:spLocks noChangeArrowheads="1"/>
              </p:cNvSpPr>
              <p:nvPr/>
            </p:nvSpPr>
            <p:spPr bwMode="auto">
              <a:xfrm>
                <a:off x="1662" y="1804"/>
                <a:ext cx="3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m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8" name="AutoShape 24"/>
              <p:cNvSpPr>
                <a:spLocks/>
              </p:cNvSpPr>
              <p:nvPr/>
            </p:nvSpPr>
            <p:spPr bwMode="auto">
              <a:xfrm rot="5400000">
                <a:off x="1752" y="1656"/>
                <a:ext cx="96" cy="328"/>
              </a:xfrm>
              <a:prstGeom prst="rightBrace">
                <a:avLst>
                  <a:gd name="adj1" fmla="val 284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9" name="Text Box 25"/>
              <p:cNvSpPr txBox="1">
                <a:spLocks noChangeArrowheads="1"/>
              </p:cNvSpPr>
              <p:nvPr/>
            </p:nvSpPr>
            <p:spPr bwMode="auto">
              <a:xfrm>
                <a:off x="918" y="1796"/>
                <a:ext cx="3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m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0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712730" name="AutoShape 26"/>
            <p:cNvSpPr>
              <a:spLocks/>
            </p:cNvSpPr>
            <p:nvPr/>
          </p:nvSpPr>
          <p:spPr bwMode="auto">
            <a:xfrm rot="5400000">
              <a:off x="1008" y="1648"/>
              <a:ext cx="96" cy="328"/>
            </a:xfrm>
            <a:prstGeom prst="rightBrace">
              <a:avLst>
                <a:gd name="adj1" fmla="val 284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172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1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2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2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Example </a:t>
            </a:r>
            <a:r>
              <a:rPr lang="en-US" b="0"/>
              <a:t>(continued)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70000"/>
            <a:ext cx="7772400" cy="5027613"/>
          </a:xfrm>
        </p:spPr>
        <p:txBody>
          <a:bodyPr/>
          <a:lstStyle/>
          <a:p>
            <a:pPr marL="609600" indent="-609600">
              <a:buFont typeface="Wingdings" pitchFamily="2" charset="2"/>
              <a:buAutoNum type="arabicPeriod" startAt="2"/>
            </a:pPr>
            <a:r>
              <a:rPr lang="en-US">
                <a:cs typeface="Times New Roman" pitchFamily="18" charset="0"/>
              </a:rPr>
              <a:t> Formulation</a:t>
            </a:r>
            <a:endParaRPr lang="en-US"/>
          </a:p>
          <a:p>
            <a:pPr marL="990600" lvl="1" indent="-533400"/>
            <a:r>
              <a:rPr lang="en-US" sz="2400">
                <a:cs typeface="Times New Roman" pitchFamily="18" charset="0"/>
              </a:rPr>
              <a:t>Conversion of 4-bit codes can be most easily formulated by a truth table</a:t>
            </a:r>
          </a:p>
          <a:p>
            <a:pPr marL="990600" lvl="1" indent="-533400"/>
            <a:r>
              <a:rPr lang="en-US" sz="2400">
                <a:cs typeface="Times New Roman" pitchFamily="18" charset="0"/>
              </a:rPr>
              <a:t>Variables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- </a:t>
            </a:r>
            <a:r>
              <a:rPr lang="en-US" sz="2400" u="sng">
                <a:cs typeface="Times New Roman" pitchFamily="18" charset="0"/>
              </a:rPr>
              <a:t>BCD</a:t>
            </a:r>
            <a:r>
              <a:rPr lang="en-US" sz="2400">
                <a:cs typeface="Times New Roman" pitchFamily="18" charset="0"/>
              </a:rPr>
              <a:t>: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  A,B,C,D</a:t>
            </a:r>
          </a:p>
          <a:p>
            <a:pPr marL="990600" lvl="1" indent="-533400"/>
            <a:r>
              <a:rPr lang="en-US" sz="2400">
                <a:cs typeface="Times New Roman" pitchFamily="18" charset="0"/>
              </a:rPr>
              <a:t>Variables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- </a:t>
            </a:r>
            <a:r>
              <a:rPr lang="en-US" sz="2400" u="sng">
                <a:cs typeface="Times New Roman" pitchFamily="18" charset="0"/>
              </a:rPr>
              <a:t>Excess-3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  W,X,Y,Z</a:t>
            </a:r>
          </a:p>
          <a:p>
            <a:pPr marL="990600" lvl="1" indent="-533400"/>
            <a:r>
              <a:rPr lang="en-US" sz="2400">
                <a:cs typeface="Times New Roman" pitchFamily="18" charset="0"/>
              </a:rPr>
              <a:t>Don’t Cares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- BCD 1010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   to 1111</a:t>
            </a:r>
          </a:p>
          <a:p>
            <a:pPr marL="990600" lvl="1" indent="-533400">
              <a:buFontTx/>
              <a:buNone/>
            </a:pPr>
            <a:endParaRPr lang="en-US" sz="2400"/>
          </a:p>
        </p:txBody>
      </p:sp>
      <p:graphicFrame>
        <p:nvGraphicFramePr>
          <p:cNvPr id="485380" name="Object 4"/>
          <p:cNvGraphicFramePr>
            <a:graphicFrameLocks noChangeAspect="1"/>
          </p:cNvGraphicFramePr>
          <p:nvPr/>
        </p:nvGraphicFramePr>
        <p:xfrm>
          <a:off x="2597150" y="2757488"/>
          <a:ext cx="6276975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12240" imgH="3968640" progId="Word.Document.8">
                  <p:embed/>
                </p:oleObj>
              </mc:Choice>
              <mc:Fallback>
                <p:oleObj name="Document" r:id="rId2" imgW="6312240" imgH="39686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757488"/>
                        <a:ext cx="6276975" cy="396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44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4:1 MUX realization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Expression for OUT</a:t>
            </a:r>
          </a:p>
          <a:p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Circuit implementation: SOP</a:t>
            </a:r>
          </a:p>
          <a:p>
            <a:pPr lvl="1"/>
            <a:r>
              <a:rPr lang="en-US" dirty="0">
                <a:latin typeface="Arial" pitchFamily="34" charset="0"/>
              </a:rPr>
              <a:t>4 AND gates (4 product terms)</a:t>
            </a:r>
          </a:p>
          <a:p>
            <a:pPr lvl="1"/>
            <a:r>
              <a:rPr lang="en-US" dirty="0">
                <a:latin typeface="Arial" pitchFamily="34" charset="0"/>
              </a:rPr>
              <a:t>2-to-4 line decoder (to generate the </a:t>
            </a:r>
            <a:r>
              <a:rPr lang="en-US" dirty="0" err="1">
                <a:latin typeface="Arial" pitchFamily="34" charset="0"/>
              </a:rPr>
              <a:t>minterms</a:t>
            </a:r>
            <a:r>
              <a:rPr lang="en-US" dirty="0">
                <a:latin typeface="Arial" pitchFamily="34" charset="0"/>
              </a:rPr>
              <a:t>)</a:t>
            </a:r>
          </a:p>
        </p:txBody>
      </p:sp>
      <p:grpSp>
        <p:nvGrpSpPr>
          <p:cNvPr id="712733" name="Group 29"/>
          <p:cNvGrpSpPr>
            <a:grpSpLocks/>
          </p:cNvGrpSpPr>
          <p:nvPr/>
        </p:nvGrpSpPr>
        <p:grpSpPr bwMode="auto">
          <a:xfrm>
            <a:off x="7035800" y="4763"/>
            <a:ext cx="2108200" cy="2032000"/>
            <a:chOff x="3816" y="920"/>
            <a:chExt cx="1328" cy="1280"/>
          </a:xfrm>
        </p:grpSpPr>
        <p:sp>
          <p:nvSpPr>
            <p:cNvPr id="712708" name="Text Box 4"/>
            <p:cNvSpPr txBox="1">
              <a:spLocks noChangeArrowheads="1"/>
            </p:cNvSpPr>
            <p:nvPr/>
          </p:nvSpPr>
          <p:spPr bwMode="auto">
            <a:xfrm>
              <a:off x="3902" y="940"/>
              <a:ext cx="1114" cy="1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S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S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0 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 OUT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0  0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0  1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1  0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  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1  1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09" name="Line 5"/>
            <p:cNvSpPr>
              <a:spLocks noChangeShapeType="1"/>
            </p:cNvSpPr>
            <p:nvPr/>
          </p:nvSpPr>
          <p:spPr bwMode="auto">
            <a:xfrm>
              <a:off x="3936" y="1224"/>
              <a:ext cx="1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10" name="Line 6"/>
            <p:cNvSpPr>
              <a:spLocks noChangeShapeType="1"/>
            </p:cNvSpPr>
            <p:nvPr/>
          </p:nvSpPr>
          <p:spPr bwMode="auto">
            <a:xfrm>
              <a:off x="4480" y="1016"/>
              <a:ext cx="0" cy="10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11" name="Rectangle 7"/>
            <p:cNvSpPr>
              <a:spLocks noChangeArrowheads="1"/>
            </p:cNvSpPr>
            <p:nvPr/>
          </p:nvSpPr>
          <p:spPr bwMode="auto">
            <a:xfrm>
              <a:off x="3816" y="920"/>
              <a:ext cx="1328" cy="12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712722" name="Group 18"/>
          <p:cNvGrpSpPr>
            <a:grpSpLocks/>
          </p:cNvGrpSpPr>
          <p:nvPr/>
        </p:nvGrpSpPr>
        <p:grpSpPr bwMode="auto">
          <a:xfrm>
            <a:off x="276225" y="2406653"/>
            <a:ext cx="6302380" cy="461963"/>
            <a:chOff x="174" y="1516"/>
            <a:chExt cx="3970" cy="291"/>
          </a:xfrm>
        </p:grpSpPr>
        <p:sp>
          <p:nvSpPr>
            <p:cNvPr id="712712" name="Text Box 8"/>
            <p:cNvSpPr txBox="1">
              <a:spLocks noChangeArrowheads="1"/>
            </p:cNvSpPr>
            <p:nvPr/>
          </p:nvSpPr>
          <p:spPr bwMode="auto">
            <a:xfrm>
              <a:off x="174" y="1516"/>
              <a:ext cx="39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OUT =( 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0 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  <a:r>
                <a:rPr lang="en-US" sz="2400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r>
                <a:rPr lang="en-US" sz="2400" u="none" dirty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+ 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  <a:r>
                <a:rPr lang="en-US" sz="2400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r>
                <a:rPr lang="en-US" sz="2400" u="none" dirty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+ 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  <a:r>
                <a:rPr lang="en-US" sz="2400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r>
                <a:rPr lang="en-US" sz="2400" u="none" dirty="0">
                  <a:solidFill>
                    <a:srgbClr val="3333CC"/>
                  </a:solidFill>
                  <a:latin typeface="Arial Unicode MS" pitchFamily="34" charset="-128"/>
                </a:rPr>
                <a:t>2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+ 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S</a:t>
              </a:r>
              <a:r>
                <a:rPr lang="en-US" sz="2400" u="none" dirty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  <a:r>
                <a:rPr lang="en-US" sz="2400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r>
                <a:rPr lang="en-US" sz="2400" u="none" dirty="0">
                  <a:solidFill>
                    <a:srgbClr val="3333CC"/>
                  </a:solidFill>
                  <a:latin typeface="Arial Unicode MS" pitchFamily="34" charset="-128"/>
                </a:rPr>
                <a:t>3</a:t>
              </a:r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 ) E</a:t>
              </a:r>
              <a:endParaRPr lang="en-US" sz="2400" u="none" baseline="0" dirty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712713" name="Line 9"/>
            <p:cNvSpPr>
              <a:spLocks noChangeShapeType="1"/>
            </p:cNvSpPr>
            <p:nvPr/>
          </p:nvSpPr>
          <p:spPr bwMode="auto">
            <a:xfrm>
              <a:off x="856" y="1552"/>
              <a:ext cx="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14" name="Line 10"/>
            <p:cNvSpPr>
              <a:spLocks noChangeShapeType="1"/>
            </p:cNvSpPr>
            <p:nvPr/>
          </p:nvSpPr>
          <p:spPr bwMode="auto">
            <a:xfrm>
              <a:off x="1056" y="155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15" name="Line 11"/>
            <p:cNvSpPr>
              <a:spLocks noChangeShapeType="1"/>
            </p:cNvSpPr>
            <p:nvPr/>
          </p:nvSpPr>
          <p:spPr bwMode="auto">
            <a:xfrm>
              <a:off x="1600" y="1552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2716" name="Line 12"/>
            <p:cNvSpPr>
              <a:spLocks noChangeShapeType="1"/>
            </p:cNvSpPr>
            <p:nvPr/>
          </p:nvSpPr>
          <p:spPr bwMode="auto">
            <a:xfrm>
              <a:off x="2536" y="155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712721" name="Group 17"/>
          <p:cNvGrpSpPr>
            <a:grpSpLocks/>
          </p:cNvGrpSpPr>
          <p:nvPr/>
        </p:nvGrpSpPr>
        <p:grpSpPr bwMode="auto">
          <a:xfrm>
            <a:off x="885825" y="3392485"/>
            <a:ext cx="3140076" cy="938211"/>
            <a:chOff x="326" y="1929"/>
            <a:chExt cx="1978" cy="591"/>
          </a:xfrm>
        </p:grpSpPr>
        <p:sp>
          <p:nvSpPr>
            <p:cNvPr id="712718" name="Text Box 14"/>
            <p:cNvSpPr txBox="1">
              <a:spLocks noChangeArrowheads="1"/>
            </p:cNvSpPr>
            <p:nvPr/>
          </p:nvSpPr>
          <p:spPr bwMode="auto">
            <a:xfrm>
              <a:off x="326" y="2029"/>
              <a:ext cx="197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28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or OUT = </a:t>
              </a:r>
              <a:r>
                <a:rPr lang="el-GR" sz="2800" u="none" baseline="0" dirty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Σ</a:t>
              </a:r>
              <a:r>
                <a:rPr lang="en-US" sz="2800" u="none" baseline="0" dirty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sz="28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m</a:t>
              </a:r>
              <a:r>
                <a:rPr lang="en-US" sz="2800" u="none" dirty="0">
                  <a:solidFill>
                    <a:srgbClr val="000000"/>
                  </a:solidFill>
                  <a:latin typeface="Arial Unicode MS" pitchFamily="34" charset="-128"/>
                </a:rPr>
                <a:t>i </a:t>
              </a:r>
              <a:r>
                <a:rPr lang="en-US" sz="2800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 I</a:t>
              </a:r>
              <a:r>
                <a:rPr lang="en-US" sz="2800" u="none" dirty="0">
                  <a:solidFill>
                    <a:srgbClr val="3333CC"/>
                  </a:solidFill>
                  <a:latin typeface="Arial Unicode MS" pitchFamily="34" charset="-128"/>
                </a:rPr>
                <a:t>i  </a:t>
              </a:r>
              <a:r>
                <a:rPr lang="en-US" sz="28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E</a:t>
              </a:r>
              <a:endParaRPr lang="en-US" sz="2800" u="none" baseline="0" dirty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712719" name="Text Box 15"/>
            <p:cNvSpPr txBox="1">
              <a:spLocks noChangeArrowheads="1"/>
            </p:cNvSpPr>
            <p:nvPr/>
          </p:nvSpPr>
          <p:spPr bwMode="auto">
            <a:xfrm>
              <a:off x="1302" y="2289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i=0</a:t>
              </a:r>
            </a:p>
          </p:txBody>
        </p:sp>
        <p:sp>
          <p:nvSpPr>
            <p:cNvPr id="712720" name="Text Box 16"/>
            <p:cNvSpPr txBox="1">
              <a:spLocks noChangeArrowheads="1"/>
            </p:cNvSpPr>
            <p:nvPr/>
          </p:nvSpPr>
          <p:spPr bwMode="auto">
            <a:xfrm>
              <a:off x="1262" y="1929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r>
                <a:rPr lang="en-US" sz="1800" u="none" baseline="30000">
                  <a:solidFill>
                    <a:srgbClr val="000000"/>
                  </a:solidFill>
                  <a:latin typeface="Arial Unicode MS" pitchFamily="34" charset="-128"/>
                </a:rPr>
                <a:t>k</a:t>
              </a:r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-1</a:t>
              </a:r>
            </a:p>
          </p:txBody>
        </p:sp>
      </p:grpSp>
      <p:grpSp>
        <p:nvGrpSpPr>
          <p:cNvPr id="712732" name="Group 28"/>
          <p:cNvGrpSpPr>
            <a:grpSpLocks/>
          </p:cNvGrpSpPr>
          <p:nvPr/>
        </p:nvGrpSpPr>
        <p:grpSpPr bwMode="auto">
          <a:xfrm>
            <a:off x="1416050" y="2800350"/>
            <a:ext cx="4110038" cy="558800"/>
            <a:chOff x="892" y="1764"/>
            <a:chExt cx="2589" cy="352"/>
          </a:xfrm>
        </p:grpSpPr>
        <p:grpSp>
          <p:nvGrpSpPr>
            <p:cNvPr id="712731" name="Group 27"/>
            <p:cNvGrpSpPr>
              <a:grpSpLocks/>
            </p:cNvGrpSpPr>
            <p:nvPr/>
          </p:nvGrpSpPr>
          <p:grpSpPr bwMode="auto">
            <a:xfrm>
              <a:off x="918" y="1772"/>
              <a:ext cx="2563" cy="344"/>
              <a:chOff x="918" y="1772"/>
              <a:chExt cx="2563" cy="344"/>
            </a:xfrm>
          </p:grpSpPr>
          <p:sp>
            <p:nvSpPr>
              <p:cNvPr id="712723" name="Text Box 19"/>
              <p:cNvSpPr txBox="1">
                <a:spLocks noChangeArrowheads="1"/>
              </p:cNvSpPr>
              <p:nvPr/>
            </p:nvSpPr>
            <p:spPr bwMode="auto">
              <a:xfrm>
                <a:off x="3134" y="1828"/>
                <a:ext cx="3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m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3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4" name="AutoShape 20"/>
              <p:cNvSpPr>
                <a:spLocks/>
              </p:cNvSpPr>
              <p:nvPr/>
            </p:nvSpPr>
            <p:spPr bwMode="auto">
              <a:xfrm rot="5400000">
                <a:off x="3224" y="1680"/>
                <a:ext cx="96" cy="328"/>
              </a:xfrm>
              <a:prstGeom prst="rightBrace">
                <a:avLst>
                  <a:gd name="adj1" fmla="val 284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5" name="Text Box 21"/>
              <p:cNvSpPr txBox="1">
                <a:spLocks noChangeArrowheads="1"/>
              </p:cNvSpPr>
              <p:nvPr/>
            </p:nvSpPr>
            <p:spPr bwMode="auto">
              <a:xfrm>
                <a:off x="2366" y="1812"/>
                <a:ext cx="3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m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2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6" name="AutoShape 22"/>
              <p:cNvSpPr>
                <a:spLocks/>
              </p:cNvSpPr>
              <p:nvPr/>
            </p:nvSpPr>
            <p:spPr bwMode="auto">
              <a:xfrm rot="5400000">
                <a:off x="2456" y="1664"/>
                <a:ext cx="96" cy="328"/>
              </a:xfrm>
              <a:prstGeom prst="rightBrace">
                <a:avLst>
                  <a:gd name="adj1" fmla="val 284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7" name="Text Box 23"/>
              <p:cNvSpPr txBox="1">
                <a:spLocks noChangeArrowheads="1"/>
              </p:cNvSpPr>
              <p:nvPr/>
            </p:nvSpPr>
            <p:spPr bwMode="auto">
              <a:xfrm>
                <a:off x="1662" y="1804"/>
                <a:ext cx="3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m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8" name="AutoShape 24"/>
              <p:cNvSpPr>
                <a:spLocks/>
              </p:cNvSpPr>
              <p:nvPr/>
            </p:nvSpPr>
            <p:spPr bwMode="auto">
              <a:xfrm rot="5400000">
                <a:off x="1752" y="1656"/>
                <a:ext cx="96" cy="328"/>
              </a:xfrm>
              <a:prstGeom prst="rightBrace">
                <a:avLst>
                  <a:gd name="adj1" fmla="val 284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12729" name="Text Box 25"/>
              <p:cNvSpPr txBox="1">
                <a:spLocks noChangeArrowheads="1"/>
              </p:cNvSpPr>
              <p:nvPr/>
            </p:nvSpPr>
            <p:spPr bwMode="auto">
              <a:xfrm>
                <a:off x="918" y="1796"/>
                <a:ext cx="3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m</a:t>
                </a:r>
                <a:r>
                  <a:rPr lang="en-US" sz="2400" u="none">
                    <a:solidFill>
                      <a:srgbClr val="000000"/>
                    </a:solidFill>
                    <a:latin typeface="Arial Unicode MS" pitchFamily="34" charset="-128"/>
                  </a:rPr>
                  <a:t>0</a:t>
                </a:r>
                <a:endParaRPr lang="en-US" sz="24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712730" name="AutoShape 26"/>
            <p:cNvSpPr>
              <a:spLocks/>
            </p:cNvSpPr>
            <p:nvPr/>
          </p:nvSpPr>
          <p:spPr bwMode="auto">
            <a:xfrm rot="5400000">
              <a:off x="1008" y="1648"/>
              <a:ext cx="96" cy="328"/>
            </a:xfrm>
            <a:prstGeom prst="rightBrace">
              <a:avLst>
                <a:gd name="adj1" fmla="val 284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5925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1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2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2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1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0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0" name="Rectangle 6"/>
          <p:cNvSpPr>
            <a:spLocks noGrp="1" noChangeArrowheads="1"/>
          </p:cNvSpPr>
          <p:nvPr>
            <p:ph type="title"/>
          </p:nvPr>
        </p:nvSpPr>
        <p:spPr>
          <a:xfrm>
            <a:off x="588963" y="0"/>
            <a:ext cx="8255000" cy="1020763"/>
          </a:xfrm>
        </p:spPr>
        <p:txBody>
          <a:bodyPr/>
          <a:lstStyle/>
          <a:p>
            <a:r>
              <a:rPr lang="en-US"/>
              <a:t>Example: 4-to-1-line Multiplexer</a:t>
            </a:r>
          </a:p>
        </p:txBody>
      </p:sp>
      <p:sp>
        <p:nvSpPr>
          <p:cNvPr id="5386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2-to-2</a:t>
            </a:r>
            <a:r>
              <a:rPr lang="en-US" baseline="30000" dirty="0">
                <a:latin typeface="Arial" pitchFamily="34" charset="0"/>
              </a:rPr>
              <a:t>2</a:t>
            </a:r>
            <a:r>
              <a:rPr lang="en-US" dirty="0">
                <a:latin typeface="Arial" pitchFamily="34" charset="0"/>
              </a:rPr>
              <a:t>-line decoder</a:t>
            </a:r>
          </a:p>
          <a:p>
            <a:r>
              <a:rPr lang="en-US" sz="2800" dirty="0">
                <a:latin typeface="Arial" pitchFamily="34" charset="0"/>
              </a:rPr>
              <a:t>2</a:t>
            </a:r>
            <a:r>
              <a:rPr lang="en-US" sz="2800" baseline="30000" dirty="0">
                <a:latin typeface="Arial" pitchFamily="34" charset="0"/>
              </a:rPr>
              <a:t>2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x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800" dirty="0">
                <a:latin typeface="Arial" pitchFamily="34" charset="0"/>
              </a:rPr>
              <a:t> 2 AND-OR</a:t>
            </a:r>
          </a:p>
        </p:txBody>
      </p:sp>
      <p:sp>
        <p:nvSpPr>
          <p:cNvPr id="538639" name="Text Box 15"/>
          <p:cNvSpPr txBox="1">
            <a:spLocks noChangeArrowheads="1"/>
          </p:cNvSpPr>
          <p:nvPr/>
        </p:nvSpPr>
        <p:spPr bwMode="auto">
          <a:xfrm>
            <a:off x="2828925" y="6327648"/>
            <a:ext cx="2121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none" baseline="0" dirty="0">
                <a:solidFill>
                  <a:srgbClr val="000000"/>
                </a:solidFill>
                <a:latin typeface="Arial Unicode MS" pitchFamily="34" charset="-128"/>
              </a:rPr>
              <a:t>Gate input cost: 22</a:t>
            </a:r>
          </a:p>
        </p:txBody>
      </p:sp>
      <p:pic>
        <p:nvPicPr>
          <p:cNvPr id="16" name="Picture 8" descr="Fig_4-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2892" y="2407117"/>
            <a:ext cx="6846888" cy="3990975"/>
          </a:xfrm>
          <a:prstGeom prst="rect">
            <a:avLst/>
          </a:prstGeom>
          <a:noFill/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716336" y="3352800"/>
            <a:ext cx="55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m</a:t>
            </a:r>
            <a:r>
              <a:rPr lang="en-US" sz="2400" u="none">
                <a:solidFill>
                  <a:srgbClr val="3333CC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4741736" y="4076700"/>
            <a:ext cx="55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m</a:t>
            </a:r>
            <a:r>
              <a:rPr lang="en-US" sz="2400" u="none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741736" y="4813300"/>
            <a:ext cx="55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m</a:t>
            </a:r>
            <a:r>
              <a:rPr lang="en-US" sz="2400" u="none">
                <a:solidFill>
                  <a:srgbClr val="3333CC"/>
                </a:solidFill>
                <a:latin typeface="Arial Unicode MS" pitchFamily="34" charset="-128"/>
              </a:rPr>
              <a:t>2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767136" y="5511800"/>
            <a:ext cx="55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m</a:t>
            </a:r>
            <a:r>
              <a:rPr lang="en-US" sz="2400" u="none">
                <a:solidFill>
                  <a:srgbClr val="3333CC"/>
                </a:solidFill>
                <a:latin typeface="Arial Unicode MS" pitchFamily="34" charset="-128"/>
              </a:rPr>
              <a:t>3</a:t>
            </a:r>
          </a:p>
        </p:txBody>
      </p: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1518317" y="2433808"/>
            <a:ext cx="3524250" cy="3867150"/>
            <a:chOff x="1128" y="1530"/>
            <a:chExt cx="2220" cy="2436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1128" y="1530"/>
              <a:ext cx="2220" cy="24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25" name="Text Box 18"/>
            <p:cNvSpPr txBox="1">
              <a:spLocks noChangeArrowheads="1"/>
            </p:cNvSpPr>
            <p:nvPr/>
          </p:nvSpPr>
          <p:spPr bwMode="auto">
            <a:xfrm>
              <a:off x="2384" y="1612"/>
              <a:ext cx="8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Decoder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32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0" name="Rectangle 6"/>
          <p:cNvSpPr>
            <a:spLocks noGrp="1" noChangeArrowheads="1"/>
          </p:cNvSpPr>
          <p:nvPr>
            <p:ph type="title"/>
          </p:nvPr>
        </p:nvSpPr>
        <p:spPr>
          <a:xfrm>
            <a:off x="588963" y="0"/>
            <a:ext cx="8255000" cy="1020763"/>
          </a:xfrm>
        </p:spPr>
        <p:txBody>
          <a:bodyPr/>
          <a:lstStyle/>
          <a:p>
            <a:r>
              <a:rPr lang="en-US"/>
              <a:t>Example: 4-to-1-line Multiplexer</a:t>
            </a:r>
          </a:p>
        </p:txBody>
      </p:sp>
      <p:sp>
        <p:nvSpPr>
          <p:cNvPr id="5386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2-to-2</a:t>
            </a:r>
            <a:r>
              <a:rPr lang="en-US" baseline="30000" dirty="0">
                <a:latin typeface="Arial" pitchFamily="34" charset="0"/>
              </a:rPr>
              <a:t>2</a:t>
            </a:r>
            <a:r>
              <a:rPr lang="en-US" dirty="0">
                <a:latin typeface="Arial" pitchFamily="34" charset="0"/>
              </a:rPr>
              <a:t>-line decoder</a:t>
            </a:r>
          </a:p>
          <a:p>
            <a:r>
              <a:rPr lang="en-US" sz="2800" dirty="0">
                <a:latin typeface="Arial" pitchFamily="34" charset="0"/>
              </a:rPr>
              <a:t>2</a:t>
            </a:r>
            <a:r>
              <a:rPr lang="en-US" sz="2800" baseline="30000" dirty="0">
                <a:latin typeface="Arial" pitchFamily="34" charset="0"/>
              </a:rPr>
              <a:t>2</a:t>
            </a:r>
            <a:r>
              <a:rPr lang="en-US" sz="28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x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800" dirty="0">
                <a:latin typeface="Arial" pitchFamily="34" charset="0"/>
              </a:rPr>
              <a:t> 2 AND-OR</a:t>
            </a:r>
          </a:p>
        </p:txBody>
      </p:sp>
      <p:sp>
        <p:nvSpPr>
          <p:cNvPr id="538639" name="Text Box 15"/>
          <p:cNvSpPr txBox="1">
            <a:spLocks noChangeArrowheads="1"/>
          </p:cNvSpPr>
          <p:nvPr/>
        </p:nvSpPr>
        <p:spPr bwMode="auto">
          <a:xfrm>
            <a:off x="6370445" y="1433707"/>
            <a:ext cx="2121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none" baseline="0" dirty="0">
                <a:solidFill>
                  <a:srgbClr val="000000"/>
                </a:solidFill>
                <a:latin typeface="Arial Unicode MS" pitchFamily="34" charset="-128"/>
              </a:rPr>
              <a:t>Gate input cost: 22</a:t>
            </a:r>
          </a:p>
        </p:txBody>
      </p:sp>
      <p:pic>
        <p:nvPicPr>
          <p:cNvPr id="16" name="Picture 8" descr="Fig_4-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294" y="2497620"/>
            <a:ext cx="6846888" cy="3990975"/>
          </a:xfrm>
          <a:prstGeom prst="rect">
            <a:avLst/>
          </a:prstGeom>
          <a:noFill/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716336" y="3352800"/>
            <a:ext cx="55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m</a:t>
            </a:r>
            <a:r>
              <a:rPr lang="en-US" sz="2400" u="none">
                <a:solidFill>
                  <a:srgbClr val="3333CC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4741736" y="4076700"/>
            <a:ext cx="55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m</a:t>
            </a:r>
            <a:r>
              <a:rPr lang="en-US" sz="2400" u="none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4741736" y="4813300"/>
            <a:ext cx="55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m</a:t>
            </a:r>
            <a:r>
              <a:rPr lang="en-US" sz="2400" u="none">
                <a:solidFill>
                  <a:srgbClr val="3333CC"/>
                </a:solidFill>
                <a:latin typeface="Arial Unicode MS" pitchFamily="34" charset="-128"/>
              </a:rPr>
              <a:t>2</a:t>
            </a: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767136" y="5511800"/>
            <a:ext cx="5508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m</a:t>
            </a:r>
            <a:r>
              <a:rPr lang="en-US" sz="2400" u="none">
                <a:solidFill>
                  <a:srgbClr val="3333CC"/>
                </a:solidFill>
                <a:latin typeface="Arial Unicode MS" pitchFamily="34" charset="-128"/>
              </a:rPr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E17DC2-2B83-4CCF-BB25-3B877783D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587" y="4899025"/>
            <a:ext cx="22383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2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4:1 Quad Multiplexer</a:t>
            </a:r>
          </a:p>
        </p:txBody>
      </p:sp>
      <p:sp>
        <p:nvSpPr>
          <p:cNvPr id="714755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0"/>
            <a:ext cx="7772400" cy="4722813"/>
          </a:xfrm>
        </p:spPr>
        <p:txBody>
          <a:bodyPr/>
          <a:lstStyle/>
          <a:p>
            <a:r>
              <a:rPr lang="en-US">
                <a:latin typeface="Arial" pitchFamily="34" charset="0"/>
              </a:rPr>
              <a:t>Quad refers to the fact that each input consists of a 4-bit wide signal (vector)</a:t>
            </a:r>
          </a:p>
        </p:txBody>
      </p:sp>
      <p:sp>
        <p:nvSpPr>
          <p:cNvPr id="714757" name="Rectangle 5"/>
          <p:cNvSpPr>
            <a:spLocks noChangeArrowheads="1"/>
          </p:cNvSpPr>
          <p:nvPr/>
        </p:nvSpPr>
        <p:spPr bwMode="auto">
          <a:xfrm>
            <a:off x="2857500" y="3187700"/>
            <a:ext cx="1155700" cy="175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u="none" baseline="0">
                <a:solidFill>
                  <a:srgbClr val="3333CC"/>
                </a:solidFill>
                <a:latin typeface="Arial Unicode MS" pitchFamily="34" charset="-128"/>
              </a:rPr>
              <a:t>4:1</a:t>
            </a:r>
          </a:p>
        </p:txBody>
      </p:sp>
      <p:sp>
        <p:nvSpPr>
          <p:cNvPr id="714758" name="Line 6"/>
          <p:cNvSpPr>
            <a:spLocks noChangeShapeType="1"/>
          </p:cNvSpPr>
          <p:nvPr/>
        </p:nvSpPr>
        <p:spPr bwMode="auto">
          <a:xfrm>
            <a:off x="2247900" y="3517900"/>
            <a:ext cx="596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59" name="Line 7"/>
          <p:cNvSpPr>
            <a:spLocks noChangeShapeType="1"/>
          </p:cNvSpPr>
          <p:nvPr/>
        </p:nvSpPr>
        <p:spPr bwMode="auto">
          <a:xfrm>
            <a:off x="2247900" y="3848100"/>
            <a:ext cx="596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60" name="Line 8"/>
          <p:cNvSpPr>
            <a:spLocks noChangeShapeType="1"/>
          </p:cNvSpPr>
          <p:nvPr/>
        </p:nvSpPr>
        <p:spPr bwMode="auto">
          <a:xfrm>
            <a:off x="2247900" y="4165600"/>
            <a:ext cx="596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61" name="Line 9"/>
          <p:cNvSpPr>
            <a:spLocks noChangeShapeType="1"/>
          </p:cNvSpPr>
          <p:nvPr/>
        </p:nvSpPr>
        <p:spPr bwMode="auto">
          <a:xfrm>
            <a:off x="2247900" y="4521200"/>
            <a:ext cx="596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62" name="Line 10"/>
          <p:cNvSpPr>
            <a:spLocks noChangeShapeType="1"/>
          </p:cNvSpPr>
          <p:nvPr/>
        </p:nvSpPr>
        <p:spPr bwMode="auto">
          <a:xfrm>
            <a:off x="4000500" y="4038600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63" name="Line 11"/>
          <p:cNvSpPr>
            <a:spLocks noChangeShapeType="1"/>
          </p:cNvSpPr>
          <p:nvPr/>
        </p:nvSpPr>
        <p:spPr bwMode="auto">
          <a:xfrm>
            <a:off x="3225800" y="49530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64" name="Line 12"/>
          <p:cNvSpPr>
            <a:spLocks noChangeShapeType="1"/>
          </p:cNvSpPr>
          <p:nvPr/>
        </p:nvSpPr>
        <p:spPr bwMode="auto">
          <a:xfrm>
            <a:off x="3657600" y="4940300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65" name="Text Box 13"/>
          <p:cNvSpPr txBox="1">
            <a:spLocks noChangeArrowheads="1"/>
          </p:cNvSpPr>
          <p:nvPr/>
        </p:nvSpPr>
        <p:spPr bwMode="auto">
          <a:xfrm>
            <a:off x="2841625" y="3368675"/>
            <a:ext cx="325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3</a:t>
            </a:r>
          </a:p>
        </p:txBody>
      </p:sp>
      <p:sp>
        <p:nvSpPr>
          <p:cNvPr id="714766" name="Text Box 14"/>
          <p:cNvSpPr txBox="1">
            <a:spLocks noChangeArrowheads="1"/>
          </p:cNvSpPr>
          <p:nvPr/>
        </p:nvSpPr>
        <p:spPr bwMode="auto">
          <a:xfrm>
            <a:off x="3108325" y="4600575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1   0</a:t>
            </a:r>
          </a:p>
        </p:txBody>
      </p:sp>
      <p:sp>
        <p:nvSpPr>
          <p:cNvPr id="714767" name="Text Box 15"/>
          <p:cNvSpPr txBox="1">
            <a:spLocks noChangeArrowheads="1"/>
          </p:cNvSpPr>
          <p:nvPr/>
        </p:nvSpPr>
        <p:spPr bwMode="auto">
          <a:xfrm>
            <a:off x="1381125" y="3155950"/>
            <a:ext cx="8731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0</a:t>
            </a:r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[3:0]</a:t>
            </a:r>
            <a:endParaRPr lang="en-US" sz="2000" u="none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1</a:t>
            </a:r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[3:0]</a:t>
            </a:r>
            <a:endParaRPr lang="en-US" sz="2000" u="none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2</a:t>
            </a:r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[3:0]</a:t>
            </a:r>
            <a:endParaRPr lang="en-US" sz="2000" u="none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3</a:t>
            </a:r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[3:0]</a:t>
            </a:r>
          </a:p>
        </p:txBody>
      </p:sp>
      <p:sp>
        <p:nvSpPr>
          <p:cNvPr id="714768" name="Text Box 16"/>
          <p:cNvSpPr txBox="1">
            <a:spLocks noChangeArrowheads="1"/>
          </p:cNvSpPr>
          <p:nvPr/>
        </p:nvSpPr>
        <p:spPr bwMode="auto">
          <a:xfrm>
            <a:off x="4467225" y="3689350"/>
            <a:ext cx="1350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Out [3:0]</a:t>
            </a:r>
          </a:p>
        </p:txBody>
      </p:sp>
      <p:sp>
        <p:nvSpPr>
          <p:cNvPr id="714769" name="Text Box 17"/>
          <p:cNvSpPr txBox="1">
            <a:spLocks noChangeArrowheads="1"/>
          </p:cNvSpPr>
          <p:nvPr/>
        </p:nvSpPr>
        <p:spPr bwMode="auto">
          <a:xfrm>
            <a:off x="3171825" y="4991100"/>
            <a:ext cx="83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S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1</a:t>
            </a:r>
            <a:r>
              <a:rPr lang="en-US" sz="1600" b="1" u="none" baseline="0">
                <a:solidFill>
                  <a:srgbClr val="3333CC"/>
                </a:solidFill>
                <a:latin typeface="Arial Unicode MS" pitchFamily="34" charset="-128"/>
              </a:rPr>
              <a:t>    S</a:t>
            </a:r>
            <a:r>
              <a:rPr lang="en-US" sz="1600" b="1" u="none">
                <a:solidFill>
                  <a:srgbClr val="3333CC"/>
                </a:solidFill>
                <a:latin typeface="Arial Unicode MS" pitchFamily="34" charset="-128"/>
              </a:rPr>
              <a:t>0</a:t>
            </a:r>
            <a:endParaRPr lang="en-US" sz="1600" b="1" u="none" baseline="0">
              <a:solidFill>
                <a:srgbClr val="3333CC"/>
              </a:solidFill>
              <a:latin typeface="Arial Unicode MS" pitchFamily="34" charset="-128"/>
            </a:endParaRPr>
          </a:p>
        </p:txBody>
      </p:sp>
      <p:sp>
        <p:nvSpPr>
          <p:cNvPr id="714770" name="Line 18"/>
          <p:cNvSpPr>
            <a:spLocks noChangeShapeType="1"/>
          </p:cNvSpPr>
          <p:nvPr/>
        </p:nvSpPr>
        <p:spPr bwMode="auto">
          <a:xfrm flipH="1">
            <a:off x="2552700" y="3365500"/>
            <a:ext cx="1905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71" name="Line 19"/>
          <p:cNvSpPr>
            <a:spLocks noChangeShapeType="1"/>
          </p:cNvSpPr>
          <p:nvPr/>
        </p:nvSpPr>
        <p:spPr bwMode="auto">
          <a:xfrm flipH="1">
            <a:off x="2527300" y="3733800"/>
            <a:ext cx="1905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72" name="Line 20"/>
          <p:cNvSpPr>
            <a:spLocks noChangeShapeType="1"/>
          </p:cNvSpPr>
          <p:nvPr/>
        </p:nvSpPr>
        <p:spPr bwMode="auto">
          <a:xfrm flipH="1">
            <a:off x="2565400" y="4038600"/>
            <a:ext cx="1905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73" name="Line 21"/>
          <p:cNvSpPr>
            <a:spLocks noChangeShapeType="1"/>
          </p:cNvSpPr>
          <p:nvPr/>
        </p:nvSpPr>
        <p:spPr bwMode="auto">
          <a:xfrm flipH="1">
            <a:off x="2552700" y="4356100"/>
            <a:ext cx="1905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74" name="Text Box 22"/>
          <p:cNvSpPr txBox="1">
            <a:spLocks noChangeArrowheads="1"/>
          </p:cNvSpPr>
          <p:nvPr/>
        </p:nvSpPr>
        <p:spPr bwMode="auto">
          <a:xfrm>
            <a:off x="2447925" y="32258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u="none" baseline="0">
                <a:solidFill>
                  <a:srgbClr val="000000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714775" name="Text Box 23"/>
          <p:cNvSpPr txBox="1">
            <a:spLocks noChangeArrowheads="1"/>
          </p:cNvSpPr>
          <p:nvPr/>
        </p:nvSpPr>
        <p:spPr bwMode="auto">
          <a:xfrm>
            <a:off x="4073525" y="3657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u="none" baseline="0">
                <a:solidFill>
                  <a:srgbClr val="000000"/>
                </a:solidFill>
                <a:latin typeface="Arial Unicode MS" pitchFamily="34" charset="-128"/>
              </a:rPr>
              <a:t>4</a:t>
            </a:r>
          </a:p>
        </p:txBody>
      </p:sp>
      <p:sp>
        <p:nvSpPr>
          <p:cNvPr id="714776" name="Line 24"/>
          <p:cNvSpPr>
            <a:spLocks noChangeShapeType="1"/>
          </p:cNvSpPr>
          <p:nvPr/>
        </p:nvSpPr>
        <p:spPr bwMode="auto">
          <a:xfrm flipH="1">
            <a:off x="4140200" y="3924300"/>
            <a:ext cx="1524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77" name="Line 25"/>
          <p:cNvSpPr>
            <a:spLocks noChangeShapeType="1"/>
          </p:cNvSpPr>
          <p:nvPr/>
        </p:nvSpPr>
        <p:spPr bwMode="auto">
          <a:xfrm flipV="1">
            <a:off x="2463800" y="5384800"/>
            <a:ext cx="8128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78" name="Text Box 26"/>
          <p:cNvSpPr txBox="1">
            <a:spLocks noChangeArrowheads="1"/>
          </p:cNvSpPr>
          <p:nvPr/>
        </p:nvSpPr>
        <p:spPr bwMode="auto">
          <a:xfrm>
            <a:off x="1393825" y="5881688"/>
            <a:ext cx="3638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none" baseline="0">
                <a:solidFill>
                  <a:srgbClr val="000000"/>
                </a:solidFill>
                <a:latin typeface="Arial Unicode MS" pitchFamily="34" charset="-128"/>
              </a:rPr>
              <a:t>Single inputs for the select signals</a:t>
            </a:r>
          </a:p>
        </p:txBody>
      </p:sp>
      <p:sp>
        <p:nvSpPr>
          <p:cNvPr id="714779" name="Line 27"/>
          <p:cNvSpPr>
            <a:spLocks noChangeShapeType="1"/>
          </p:cNvSpPr>
          <p:nvPr/>
        </p:nvSpPr>
        <p:spPr bwMode="auto">
          <a:xfrm flipH="1">
            <a:off x="4362450" y="2343150"/>
            <a:ext cx="161925" cy="161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4780" name="Line 28"/>
          <p:cNvSpPr>
            <a:spLocks noChangeShapeType="1"/>
          </p:cNvSpPr>
          <p:nvPr/>
        </p:nvSpPr>
        <p:spPr bwMode="auto">
          <a:xfrm flipH="1">
            <a:off x="2667000" y="2343150"/>
            <a:ext cx="1581150" cy="1019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4207969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	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>
          <a:xfrm>
            <a:off x="515938" y="1162050"/>
            <a:ext cx="8293100" cy="1141413"/>
          </a:xfrm>
        </p:spPr>
        <p:txBody>
          <a:bodyPr/>
          <a:lstStyle/>
          <a:p>
            <a:r>
              <a:rPr lang="en-US" sz="2800"/>
              <a:t>Build a 8:1 MUX using two 4:1 and one 2:1 muxes</a:t>
            </a: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2552700" y="1790700"/>
            <a:ext cx="1155700" cy="175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u="none" baseline="0">
                <a:solidFill>
                  <a:srgbClr val="3333CC"/>
                </a:solidFill>
                <a:latin typeface="Arial Unicode MS" pitchFamily="34" charset="-128"/>
              </a:rPr>
              <a:t>4:1</a:t>
            </a:r>
          </a:p>
        </p:txBody>
      </p:sp>
      <p:sp>
        <p:nvSpPr>
          <p:cNvPr id="718853" name="Line 5"/>
          <p:cNvSpPr>
            <a:spLocks noChangeShapeType="1"/>
          </p:cNvSpPr>
          <p:nvPr/>
        </p:nvSpPr>
        <p:spPr bwMode="auto">
          <a:xfrm>
            <a:off x="1943100" y="21209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54" name="Line 6"/>
          <p:cNvSpPr>
            <a:spLocks noChangeShapeType="1"/>
          </p:cNvSpPr>
          <p:nvPr/>
        </p:nvSpPr>
        <p:spPr bwMode="auto">
          <a:xfrm>
            <a:off x="1943100" y="24511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55" name="Line 7"/>
          <p:cNvSpPr>
            <a:spLocks noChangeShapeType="1"/>
          </p:cNvSpPr>
          <p:nvPr/>
        </p:nvSpPr>
        <p:spPr bwMode="auto">
          <a:xfrm>
            <a:off x="1943100" y="27686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56" name="Line 8"/>
          <p:cNvSpPr>
            <a:spLocks noChangeShapeType="1"/>
          </p:cNvSpPr>
          <p:nvPr/>
        </p:nvSpPr>
        <p:spPr bwMode="auto">
          <a:xfrm>
            <a:off x="1943100" y="31242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58" name="Line 10"/>
          <p:cNvSpPr>
            <a:spLocks noChangeShapeType="1"/>
          </p:cNvSpPr>
          <p:nvPr/>
        </p:nvSpPr>
        <p:spPr bwMode="auto">
          <a:xfrm>
            <a:off x="2921000" y="35560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59" name="Line 11"/>
          <p:cNvSpPr>
            <a:spLocks noChangeShapeType="1"/>
          </p:cNvSpPr>
          <p:nvPr/>
        </p:nvSpPr>
        <p:spPr bwMode="auto">
          <a:xfrm>
            <a:off x="3352800" y="3543300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60" name="Text Box 12"/>
          <p:cNvSpPr txBox="1">
            <a:spLocks noChangeArrowheads="1"/>
          </p:cNvSpPr>
          <p:nvPr/>
        </p:nvSpPr>
        <p:spPr bwMode="auto">
          <a:xfrm>
            <a:off x="2536825" y="1971675"/>
            <a:ext cx="325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3</a:t>
            </a:r>
          </a:p>
        </p:txBody>
      </p:sp>
      <p:sp>
        <p:nvSpPr>
          <p:cNvPr id="718861" name="Text Box 13"/>
          <p:cNvSpPr txBox="1">
            <a:spLocks noChangeArrowheads="1"/>
          </p:cNvSpPr>
          <p:nvPr/>
        </p:nvSpPr>
        <p:spPr bwMode="auto">
          <a:xfrm>
            <a:off x="2803525" y="3203575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1   0</a:t>
            </a:r>
          </a:p>
        </p:txBody>
      </p:sp>
      <p:sp>
        <p:nvSpPr>
          <p:cNvPr id="718862" name="Text Box 14"/>
          <p:cNvSpPr txBox="1">
            <a:spLocks noChangeArrowheads="1"/>
          </p:cNvSpPr>
          <p:nvPr/>
        </p:nvSpPr>
        <p:spPr bwMode="auto">
          <a:xfrm>
            <a:off x="1584325" y="1885950"/>
            <a:ext cx="38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3</a:t>
            </a:r>
          </a:p>
        </p:txBody>
      </p:sp>
      <p:sp>
        <p:nvSpPr>
          <p:cNvPr id="718865" name="Rectangle 17"/>
          <p:cNvSpPr>
            <a:spLocks noChangeArrowheads="1"/>
          </p:cNvSpPr>
          <p:nvPr/>
        </p:nvSpPr>
        <p:spPr bwMode="auto">
          <a:xfrm>
            <a:off x="2514600" y="4318000"/>
            <a:ext cx="1155700" cy="175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 u="none" baseline="0">
                <a:solidFill>
                  <a:srgbClr val="3333CC"/>
                </a:solidFill>
                <a:latin typeface="Arial Unicode MS" pitchFamily="34" charset="-128"/>
              </a:rPr>
              <a:t>4:1</a:t>
            </a:r>
          </a:p>
        </p:txBody>
      </p:sp>
      <p:sp>
        <p:nvSpPr>
          <p:cNvPr id="718866" name="Line 18"/>
          <p:cNvSpPr>
            <a:spLocks noChangeShapeType="1"/>
          </p:cNvSpPr>
          <p:nvPr/>
        </p:nvSpPr>
        <p:spPr bwMode="auto">
          <a:xfrm>
            <a:off x="1905000" y="46482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67" name="Line 19"/>
          <p:cNvSpPr>
            <a:spLocks noChangeShapeType="1"/>
          </p:cNvSpPr>
          <p:nvPr/>
        </p:nvSpPr>
        <p:spPr bwMode="auto">
          <a:xfrm>
            <a:off x="1905000" y="49784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68" name="Line 20"/>
          <p:cNvSpPr>
            <a:spLocks noChangeShapeType="1"/>
          </p:cNvSpPr>
          <p:nvPr/>
        </p:nvSpPr>
        <p:spPr bwMode="auto">
          <a:xfrm>
            <a:off x="1905000" y="52959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69" name="Line 21"/>
          <p:cNvSpPr>
            <a:spLocks noChangeShapeType="1"/>
          </p:cNvSpPr>
          <p:nvPr/>
        </p:nvSpPr>
        <p:spPr bwMode="auto">
          <a:xfrm>
            <a:off x="1905000" y="5651500"/>
            <a:ext cx="596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71" name="Line 23"/>
          <p:cNvSpPr>
            <a:spLocks noChangeShapeType="1"/>
          </p:cNvSpPr>
          <p:nvPr/>
        </p:nvSpPr>
        <p:spPr bwMode="auto">
          <a:xfrm>
            <a:off x="2882900" y="60833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72" name="Line 24"/>
          <p:cNvSpPr>
            <a:spLocks noChangeShapeType="1"/>
          </p:cNvSpPr>
          <p:nvPr/>
        </p:nvSpPr>
        <p:spPr bwMode="auto">
          <a:xfrm>
            <a:off x="3314700" y="6070600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73" name="Text Box 25"/>
          <p:cNvSpPr txBox="1">
            <a:spLocks noChangeArrowheads="1"/>
          </p:cNvSpPr>
          <p:nvPr/>
        </p:nvSpPr>
        <p:spPr bwMode="auto">
          <a:xfrm>
            <a:off x="2498725" y="4498975"/>
            <a:ext cx="325438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3</a:t>
            </a:r>
          </a:p>
        </p:txBody>
      </p:sp>
      <p:sp>
        <p:nvSpPr>
          <p:cNvPr id="718874" name="Text Box 26"/>
          <p:cNvSpPr txBox="1">
            <a:spLocks noChangeArrowheads="1"/>
          </p:cNvSpPr>
          <p:nvPr/>
        </p:nvSpPr>
        <p:spPr bwMode="auto">
          <a:xfrm>
            <a:off x="2765425" y="5730875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1   0</a:t>
            </a:r>
          </a:p>
        </p:txBody>
      </p:sp>
      <p:sp>
        <p:nvSpPr>
          <p:cNvPr id="718875" name="Text Box 27"/>
          <p:cNvSpPr txBox="1">
            <a:spLocks noChangeArrowheads="1"/>
          </p:cNvSpPr>
          <p:nvPr/>
        </p:nvSpPr>
        <p:spPr bwMode="auto">
          <a:xfrm>
            <a:off x="1533525" y="4337050"/>
            <a:ext cx="381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4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5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6</a:t>
            </a: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Arial Unicode MS" pitchFamily="34" charset="-128"/>
              </a:rPr>
              <a:t>7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765425" y="3886200"/>
            <a:ext cx="876300" cy="2800350"/>
            <a:chOff x="2765425" y="3886200"/>
            <a:chExt cx="876300" cy="2800350"/>
          </a:xfrm>
        </p:grpSpPr>
        <p:sp>
          <p:nvSpPr>
            <p:cNvPr id="718864" name="Text Box 16"/>
            <p:cNvSpPr txBox="1">
              <a:spLocks noChangeArrowheads="1"/>
            </p:cNvSpPr>
            <p:nvPr/>
          </p:nvSpPr>
          <p:spPr bwMode="auto">
            <a:xfrm>
              <a:off x="2803525" y="6350000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S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>
                  <a:solidFill>
                    <a:srgbClr val="3333CC"/>
                  </a:solidFill>
                  <a:latin typeface="Arial Unicode MS" pitchFamily="34" charset="-128"/>
                </a:rPr>
                <a:t>    S</a:t>
              </a:r>
              <a:r>
                <a:rPr lang="en-US" sz="1600" b="1" u="none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600" b="1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718877" name="Text Box 29"/>
            <p:cNvSpPr txBox="1">
              <a:spLocks noChangeArrowheads="1"/>
            </p:cNvSpPr>
            <p:nvPr/>
          </p:nvSpPr>
          <p:spPr bwMode="auto">
            <a:xfrm>
              <a:off x="2765425" y="3886200"/>
              <a:ext cx="838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S</a:t>
              </a:r>
              <a:r>
                <a:rPr lang="en-US" sz="1600" b="1" u="none" dirty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r>
                <a:rPr lang="en-US" sz="1600" b="1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    S</a:t>
              </a:r>
              <a:r>
                <a:rPr lang="en-US" sz="1600" b="1" u="none" dirty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  <a:endParaRPr lang="en-US" sz="1600" b="1" u="none" baseline="0" dirty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718879" name="Rectangle 31"/>
          <p:cNvSpPr>
            <a:spLocks noChangeArrowheads="1"/>
          </p:cNvSpPr>
          <p:nvPr/>
        </p:nvSpPr>
        <p:spPr bwMode="auto">
          <a:xfrm>
            <a:off x="6362700" y="3263900"/>
            <a:ext cx="850900" cy="1130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82" name="Text Box 34"/>
          <p:cNvSpPr txBox="1">
            <a:spLocks noChangeArrowheads="1"/>
          </p:cNvSpPr>
          <p:nvPr/>
        </p:nvSpPr>
        <p:spPr bwMode="auto">
          <a:xfrm>
            <a:off x="6334125" y="3328988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none" baseline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  <a:p>
            <a:endParaRPr lang="en-US" sz="1800" u="none" baseline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1800" u="none" baseline="0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</p:txBody>
      </p:sp>
      <p:sp>
        <p:nvSpPr>
          <p:cNvPr id="718883" name="Line 35"/>
          <p:cNvSpPr>
            <a:spLocks noChangeShapeType="1"/>
          </p:cNvSpPr>
          <p:nvPr/>
        </p:nvSpPr>
        <p:spPr bwMode="auto">
          <a:xfrm>
            <a:off x="6781800" y="4381500"/>
            <a:ext cx="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18884" name="Line 36"/>
          <p:cNvSpPr>
            <a:spLocks noChangeShapeType="1"/>
          </p:cNvSpPr>
          <p:nvPr/>
        </p:nvSpPr>
        <p:spPr bwMode="auto">
          <a:xfrm>
            <a:off x="7226300" y="3822700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695700" y="2641600"/>
            <a:ext cx="2654300" cy="863600"/>
            <a:chOff x="3695700" y="2641600"/>
            <a:chExt cx="2654300" cy="863600"/>
          </a:xfrm>
        </p:grpSpPr>
        <p:sp>
          <p:nvSpPr>
            <p:cNvPr id="718857" name="Line 9"/>
            <p:cNvSpPr>
              <a:spLocks noChangeShapeType="1"/>
            </p:cNvSpPr>
            <p:nvPr/>
          </p:nvSpPr>
          <p:spPr bwMode="auto">
            <a:xfrm>
              <a:off x="3695700" y="2641600"/>
              <a:ext cx="1536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8880" name="Line 32"/>
            <p:cNvSpPr>
              <a:spLocks noChangeShapeType="1"/>
            </p:cNvSpPr>
            <p:nvPr/>
          </p:nvSpPr>
          <p:spPr bwMode="auto">
            <a:xfrm>
              <a:off x="5194300" y="3492500"/>
              <a:ext cx="1155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8886" name="Line 38"/>
            <p:cNvSpPr>
              <a:spLocks noChangeShapeType="1"/>
            </p:cNvSpPr>
            <p:nvPr/>
          </p:nvSpPr>
          <p:spPr bwMode="auto">
            <a:xfrm>
              <a:off x="5207000" y="2641600"/>
              <a:ext cx="0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708400" y="4127500"/>
            <a:ext cx="2641600" cy="1066800"/>
            <a:chOff x="3708400" y="4127500"/>
            <a:chExt cx="2641600" cy="1066800"/>
          </a:xfrm>
        </p:grpSpPr>
        <p:sp>
          <p:nvSpPr>
            <p:cNvPr id="718887" name="Line 39"/>
            <p:cNvSpPr>
              <a:spLocks noChangeShapeType="1"/>
            </p:cNvSpPr>
            <p:nvPr/>
          </p:nvSpPr>
          <p:spPr bwMode="auto">
            <a:xfrm>
              <a:off x="3708400" y="5194300"/>
              <a:ext cx="1536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8888" name="Line 40"/>
            <p:cNvSpPr>
              <a:spLocks noChangeShapeType="1"/>
            </p:cNvSpPr>
            <p:nvPr/>
          </p:nvSpPr>
          <p:spPr bwMode="auto">
            <a:xfrm>
              <a:off x="5232400" y="4127500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18889" name="Line 41"/>
            <p:cNvSpPr>
              <a:spLocks noChangeShapeType="1"/>
            </p:cNvSpPr>
            <p:nvPr/>
          </p:nvSpPr>
          <p:spPr bwMode="auto">
            <a:xfrm flipV="1">
              <a:off x="5232400" y="4152900"/>
              <a:ext cx="0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718890" name="Text Box 42"/>
          <p:cNvSpPr txBox="1">
            <a:spLocks noChangeArrowheads="1"/>
          </p:cNvSpPr>
          <p:nvPr/>
        </p:nvSpPr>
        <p:spPr bwMode="auto">
          <a:xfrm>
            <a:off x="7489825" y="3359150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OUT</a:t>
            </a:r>
          </a:p>
        </p:txBody>
      </p:sp>
      <p:sp>
        <p:nvSpPr>
          <p:cNvPr id="718891" name="Rectangle 43"/>
          <p:cNvSpPr>
            <a:spLocks noChangeArrowheads="1"/>
          </p:cNvSpPr>
          <p:nvPr/>
        </p:nvSpPr>
        <p:spPr bwMode="auto">
          <a:xfrm>
            <a:off x="6630988" y="478313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u="none" baseline="0" dirty="0">
                <a:solidFill>
                  <a:srgbClr val="3333CC"/>
                </a:solidFill>
                <a:latin typeface="Arial Unicode MS" pitchFamily="34" charset="-128"/>
              </a:rPr>
              <a:t>S</a:t>
            </a:r>
            <a:r>
              <a:rPr lang="en-US" sz="1800" b="1" u="none" dirty="0">
                <a:solidFill>
                  <a:srgbClr val="3333CC"/>
                </a:solidFill>
                <a:latin typeface="Arial Unicode MS" pitchFamily="34" charset="-128"/>
              </a:rPr>
              <a:t>2</a:t>
            </a:r>
          </a:p>
        </p:txBody>
      </p:sp>
      <p:sp>
        <p:nvSpPr>
          <p:cNvPr id="718892" name="Text Box 44"/>
          <p:cNvSpPr txBox="1">
            <a:spLocks noChangeArrowheads="1"/>
          </p:cNvSpPr>
          <p:nvPr/>
        </p:nvSpPr>
        <p:spPr bwMode="auto">
          <a:xfrm>
            <a:off x="4416425" y="5810250"/>
            <a:ext cx="3929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Ex: S2S1S0=110 :  select I</a:t>
            </a:r>
            <a:r>
              <a:rPr lang="en-US" sz="2400" u="none" dirty="0">
                <a:solidFill>
                  <a:srgbClr val="000000"/>
                </a:solidFill>
                <a:latin typeface="Arial Unicode MS" pitchFamily="34" charset="-128"/>
              </a:rPr>
              <a:t>6</a:t>
            </a:r>
            <a:endParaRPr lang="en-US" sz="24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06955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8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8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18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91" grpId="0"/>
      <p:bldP spid="71889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	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>
          <a:xfrm>
            <a:off x="223838" y="1174750"/>
            <a:ext cx="8678862" cy="1141413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A student was working late and get confused. He designed the following 8-to-1 MUX but did not label the inputs. Can you do so? 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723" y="2155793"/>
            <a:ext cx="4314168" cy="337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50"/>
          <p:cNvSpPr txBox="1"/>
          <p:nvPr/>
        </p:nvSpPr>
        <p:spPr>
          <a:xfrm>
            <a:off x="5255581" y="230819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>
                <a:solidFill>
                  <a:srgbClr val="000000"/>
                </a:solidFill>
                <a:latin typeface="Arial Unicode MS" pitchFamily="34" charset="-128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 Unicode MS" pitchFamily="34" charset="-128"/>
              </a:rPr>
              <a:t>2</a:t>
            </a:r>
            <a:r>
              <a:rPr lang="en-US" sz="1800" baseline="0" dirty="0">
                <a:solidFill>
                  <a:srgbClr val="000000"/>
                </a:solidFill>
                <a:latin typeface="Arial Unicode MS" pitchFamily="34" charset="-128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 Unicode MS" pitchFamily="34" charset="-128"/>
              </a:rPr>
              <a:t>1</a:t>
            </a:r>
            <a:r>
              <a:rPr lang="en-US" sz="1800" baseline="0" dirty="0">
                <a:solidFill>
                  <a:srgbClr val="000000"/>
                </a:solidFill>
                <a:latin typeface="Arial Unicode MS" pitchFamily="34" charset="-128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06501" y="268105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000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06501" y="305539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010</a:t>
            </a: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806050" y="3387633"/>
            <a:ext cx="6783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u="none" baseline="0" dirty="0">
                <a:solidFill>
                  <a:srgbClr val="3333CC"/>
                </a:solidFill>
                <a:latin typeface="Arial Unicode MS" pitchFamily="34" charset="-128"/>
              </a:rPr>
              <a:t>S</a:t>
            </a:r>
            <a:r>
              <a:rPr lang="en-US" sz="1200" b="1" u="none" dirty="0">
                <a:solidFill>
                  <a:srgbClr val="3333CC"/>
                </a:solidFill>
                <a:latin typeface="Arial Unicode MS" pitchFamily="34" charset="-128"/>
              </a:rPr>
              <a:t>1</a:t>
            </a:r>
            <a:r>
              <a:rPr lang="en-US" sz="1200" b="1" u="none" baseline="0" dirty="0">
                <a:solidFill>
                  <a:srgbClr val="3333CC"/>
                </a:solidFill>
                <a:latin typeface="Arial Unicode MS" pitchFamily="34" charset="-128"/>
              </a:rPr>
              <a:t>    S</a:t>
            </a:r>
            <a:r>
              <a:rPr lang="en-US" sz="1200" b="1" u="none" dirty="0">
                <a:solidFill>
                  <a:srgbClr val="3333CC"/>
                </a:solidFill>
                <a:latin typeface="Arial Unicode MS" pitchFamily="34" charset="-128"/>
              </a:rPr>
              <a:t>2</a:t>
            </a:r>
            <a:endParaRPr lang="en-US" sz="1200" b="1" u="none" baseline="0" dirty="0">
              <a:solidFill>
                <a:srgbClr val="3333CC"/>
              </a:solidFill>
              <a:latin typeface="Arial Unicode MS" pitchFamily="34" charset="-12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06501" y="343861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100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06501" y="382035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110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43491" y="428939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001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443491" y="466374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011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43491" y="504695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101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43491" y="54452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111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1523" y="5849956"/>
            <a:ext cx="760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Next, rewire the circuit so that we have a regular 8-1 MUX whose inputs corresponds to the selection code A2A1A0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14011" y="2264228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380400547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	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idx="1"/>
          </p:nvPr>
        </p:nvSpPr>
        <p:spPr>
          <a:xfrm>
            <a:off x="223838" y="1174750"/>
            <a:ext cx="8678862" cy="1141413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A student was working late and get confused. He designed the following 8-to-1 MUX but did not label the inputs. Can you do so? </a:t>
            </a: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723" y="2155793"/>
            <a:ext cx="4314168" cy="337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" name="TextBox 50"/>
          <p:cNvSpPr txBox="1"/>
          <p:nvPr/>
        </p:nvSpPr>
        <p:spPr>
          <a:xfrm>
            <a:off x="5255581" y="230819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aseline="0" dirty="0">
                <a:solidFill>
                  <a:srgbClr val="000000"/>
                </a:solidFill>
                <a:latin typeface="Arial Unicode MS" pitchFamily="34" charset="-128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 Unicode MS" pitchFamily="34" charset="-128"/>
              </a:rPr>
              <a:t>2</a:t>
            </a:r>
            <a:r>
              <a:rPr lang="en-US" sz="1800" baseline="0" dirty="0">
                <a:solidFill>
                  <a:srgbClr val="000000"/>
                </a:solidFill>
                <a:latin typeface="Arial Unicode MS" pitchFamily="34" charset="-128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 Unicode MS" pitchFamily="34" charset="-128"/>
              </a:rPr>
              <a:t>1</a:t>
            </a:r>
            <a:r>
              <a:rPr lang="en-US" sz="1800" baseline="0" dirty="0">
                <a:solidFill>
                  <a:srgbClr val="000000"/>
                </a:solidFill>
                <a:latin typeface="Arial Unicode MS" pitchFamily="34" charset="-128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406501" y="268105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000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613864" y="275207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baseline="0" dirty="0">
                <a:solidFill>
                  <a:srgbClr val="000000"/>
                </a:solidFill>
                <a:latin typeface="Arial Unicode MS" pitchFamily="34" charset="-128"/>
              </a:rPr>
              <a:t>Accesses I</a:t>
            </a:r>
            <a:r>
              <a:rPr lang="en-US" sz="1800" u="none" dirty="0">
                <a:solidFill>
                  <a:srgbClr val="000000"/>
                </a:solidFill>
                <a:latin typeface="Arial Unicode MS" pitchFamily="34" charset="-128"/>
              </a:rPr>
              <a:t>0</a:t>
            </a:r>
            <a:endParaRPr lang="en-US" sz="18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406501" y="305539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010</a:t>
            </a:r>
          </a:p>
        </p:txBody>
      </p:sp>
      <p:sp>
        <p:nvSpPr>
          <p:cNvPr id="57" name="Text Box 16"/>
          <p:cNvSpPr txBox="1">
            <a:spLocks noChangeArrowheads="1"/>
          </p:cNvSpPr>
          <p:nvPr/>
        </p:nvSpPr>
        <p:spPr bwMode="auto">
          <a:xfrm>
            <a:off x="806050" y="3387633"/>
            <a:ext cx="67839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u="none" baseline="0" dirty="0">
                <a:solidFill>
                  <a:srgbClr val="3333CC"/>
                </a:solidFill>
                <a:latin typeface="Arial Unicode MS" pitchFamily="34" charset="-128"/>
              </a:rPr>
              <a:t>S</a:t>
            </a:r>
            <a:r>
              <a:rPr lang="en-US" sz="1200" b="1" u="none" dirty="0">
                <a:solidFill>
                  <a:srgbClr val="3333CC"/>
                </a:solidFill>
                <a:latin typeface="Arial Unicode MS" pitchFamily="34" charset="-128"/>
              </a:rPr>
              <a:t>1</a:t>
            </a:r>
            <a:r>
              <a:rPr lang="en-US" sz="1200" b="1" u="none" baseline="0" dirty="0">
                <a:solidFill>
                  <a:srgbClr val="3333CC"/>
                </a:solidFill>
                <a:latin typeface="Arial Unicode MS" pitchFamily="34" charset="-128"/>
              </a:rPr>
              <a:t>    S</a:t>
            </a:r>
            <a:r>
              <a:rPr lang="en-US" sz="1200" b="1" u="none" dirty="0">
                <a:solidFill>
                  <a:srgbClr val="3333CC"/>
                </a:solidFill>
                <a:latin typeface="Arial Unicode MS" pitchFamily="34" charset="-128"/>
              </a:rPr>
              <a:t>2</a:t>
            </a:r>
            <a:endParaRPr lang="en-US" sz="1200" b="1" u="none" baseline="0" dirty="0">
              <a:solidFill>
                <a:srgbClr val="3333CC"/>
              </a:solidFill>
              <a:latin typeface="Arial Unicode MS" pitchFamily="34" charset="-128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613864" y="3117542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baseline="0" dirty="0">
                <a:solidFill>
                  <a:srgbClr val="000000"/>
                </a:solidFill>
                <a:latin typeface="Arial Unicode MS" pitchFamily="34" charset="-128"/>
              </a:rPr>
              <a:t>Accesses I</a:t>
            </a:r>
            <a:r>
              <a:rPr lang="en-US" sz="1800" u="none" dirty="0">
                <a:solidFill>
                  <a:srgbClr val="000000"/>
                </a:solidFill>
                <a:latin typeface="Arial Unicode MS" pitchFamily="34" charset="-128"/>
              </a:rPr>
              <a:t>2</a:t>
            </a:r>
            <a:endParaRPr lang="en-US" sz="18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406501" y="343861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100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06501" y="3820353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110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613864" y="360729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baseline="0" dirty="0">
                <a:solidFill>
                  <a:srgbClr val="000000"/>
                </a:solidFill>
                <a:latin typeface="Arial Unicode MS" pitchFamily="34" charset="-128"/>
              </a:rPr>
              <a:t>Accesses I</a:t>
            </a:r>
            <a:r>
              <a:rPr lang="en-US" sz="1800" u="none" dirty="0">
                <a:solidFill>
                  <a:srgbClr val="000000"/>
                </a:solidFill>
                <a:latin typeface="Arial Unicode MS" pitchFamily="34" charset="-128"/>
              </a:rPr>
              <a:t>1</a:t>
            </a:r>
            <a:endParaRPr lang="en-US" sz="18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13864" y="3926887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baseline="0" dirty="0">
                <a:solidFill>
                  <a:srgbClr val="000000"/>
                </a:solidFill>
                <a:latin typeface="Arial Unicode MS" pitchFamily="34" charset="-128"/>
              </a:rPr>
              <a:t>Accesses I</a:t>
            </a:r>
            <a:r>
              <a:rPr lang="en-US" sz="1800" u="none" dirty="0">
                <a:solidFill>
                  <a:srgbClr val="000000"/>
                </a:solidFill>
                <a:latin typeface="Arial Unicode MS" pitchFamily="34" charset="-128"/>
              </a:rPr>
              <a:t>3</a:t>
            </a:r>
            <a:endParaRPr lang="en-US" sz="18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17653" y="2210540"/>
            <a:ext cx="2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none" baseline="0" dirty="0">
                <a:solidFill>
                  <a:srgbClr val="000000"/>
                </a:solidFill>
                <a:latin typeface="Arial"/>
              </a:rPr>
              <a:t>0</a:t>
            </a:r>
          </a:p>
          <a:p>
            <a:endParaRPr lang="en-US" sz="1400" b="1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7653" y="2460595"/>
            <a:ext cx="2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none" baseline="0" dirty="0">
                <a:solidFill>
                  <a:srgbClr val="000000"/>
                </a:solidFill>
                <a:latin typeface="Arial"/>
              </a:rPr>
              <a:t>2</a:t>
            </a:r>
          </a:p>
          <a:p>
            <a:endParaRPr lang="en-US" sz="1400" b="1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7653" y="2682537"/>
            <a:ext cx="2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none" baseline="0" dirty="0">
                <a:solidFill>
                  <a:srgbClr val="000000"/>
                </a:solidFill>
                <a:latin typeface="Arial"/>
              </a:rPr>
              <a:t>4</a:t>
            </a:r>
          </a:p>
          <a:p>
            <a:endParaRPr lang="en-US" sz="1400" b="1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17653" y="2923712"/>
            <a:ext cx="284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none" baseline="0" dirty="0">
                <a:solidFill>
                  <a:srgbClr val="000000"/>
                </a:solidFill>
                <a:latin typeface="Arial"/>
              </a:rPr>
              <a:t>6</a:t>
            </a:r>
          </a:p>
          <a:p>
            <a:endParaRPr lang="en-US" sz="1400" b="1" u="none" baseline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43491" y="428939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001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50854" y="4360421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baseline="0" dirty="0">
                <a:solidFill>
                  <a:srgbClr val="000000"/>
                </a:solidFill>
                <a:latin typeface="Arial Unicode MS" pitchFamily="34" charset="-128"/>
              </a:rPr>
              <a:t>Accesses I</a:t>
            </a:r>
            <a:r>
              <a:rPr lang="en-US" sz="1800" u="none" dirty="0">
                <a:solidFill>
                  <a:srgbClr val="000000"/>
                </a:solidFill>
                <a:latin typeface="Arial Unicode MS" pitchFamily="34" charset="-128"/>
              </a:rPr>
              <a:t>0</a:t>
            </a:r>
            <a:endParaRPr lang="en-US" sz="18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43491" y="4663740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011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50854" y="4725885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baseline="0" dirty="0">
                <a:solidFill>
                  <a:srgbClr val="000000"/>
                </a:solidFill>
                <a:latin typeface="Arial Unicode MS" pitchFamily="34" charset="-128"/>
              </a:rPr>
              <a:t>Accesses I</a:t>
            </a:r>
            <a:r>
              <a:rPr lang="en-US" sz="1800" u="none" dirty="0">
                <a:solidFill>
                  <a:srgbClr val="000000"/>
                </a:solidFill>
                <a:latin typeface="Arial Unicode MS" pitchFamily="34" charset="-128"/>
              </a:rPr>
              <a:t>1</a:t>
            </a:r>
            <a:endParaRPr lang="en-US" sz="18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443491" y="504695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101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443491" y="5445227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111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650854" y="5100223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baseline="0" dirty="0">
                <a:solidFill>
                  <a:srgbClr val="000000"/>
                </a:solidFill>
                <a:latin typeface="Arial Unicode MS" pitchFamily="34" charset="-128"/>
              </a:rPr>
              <a:t>Accesses I</a:t>
            </a:r>
            <a:r>
              <a:rPr lang="en-US" sz="1800" u="none" dirty="0">
                <a:solidFill>
                  <a:srgbClr val="000000"/>
                </a:solidFill>
                <a:latin typeface="Arial Unicode MS" pitchFamily="34" charset="-128"/>
              </a:rPr>
              <a:t>2</a:t>
            </a:r>
            <a:endParaRPr lang="en-US" sz="18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50854" y="549971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none" baseline="0" dirty="0">
                <a:solidFill>
                  <a:srgbClr val="000000"/>
                </a:solidFill>
                <a:latin typeface="Arial Unicode MS" pitchFamily="34" charset="-128"/>
              </a:rPr>
              <a:t>Accesses I</a:t>
            </a:r>
            <a:r>
              <a:rPr lang="en-US" sz="1800" u="none" dirty="0">
                <a:solidFill>
                  <a:srgbClr val="000000"/>
                </a:solidFill>
                <a:latin typeface="Arial Unicode MS" pitchFamily="34" charset="-128"/>
              </a:rPr>
              <a:t>3</a:t>
            </a:r>
            <a:endParaRPr lang="en-US" sz="18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82" name="TextBox 81"/>
          <p:cNvSpPr txBox="1"/>
          <p:nvPr/>
        </p:nvSpPr>
        <p:spPr>
          <a:xfrm rot="5400000">
            <a:off x="7590144" y="3169504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Top 4-1 </a:t>
            </a:r>
            <a:r>
              <a:rPr lang="en-US" sz="2000" u="none" baseline="0" dirty="0" err="1">
                <a:solidFill>
                  <a:srgbClr val="000000"/>
                </a:solidFill>
                <a:latin typeface="Arial Unicode MS" pitchFamily="34" charset="-128"/>
              </a:rPr>
              <a:t>mux</a:t>
            </a:r>
            <a:endParaRPr lang="en-US" sz="20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 rot="5400000">
            <a:off x="7350918" y="5051118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Bottom  4-1 </a:t>
            </a:r>
            <a:r>
              <a:rPr lang="en-US" sz="2000" u="none" baseline="0" dirty="0" err="1">
                <a:solidFill>
                  <a:srgbClr val="000000"/>
                </a:solidFill>
                <a:latin typeface="Arial Unicode MS" pitchFamily="34" charset="-128"/>
              </a:rPr>
              <a:t>mux</a:t>
            </a:r>
            <a:endParaRPr lang="en-US" sz="20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228784" y="2670771"/>
            <a:ext cx="3561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u="none" baseline="0" dirty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600" b="1" u="none" baseline="0" dirty="0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600" b="1" u="none" baseline="0" dirty="0">
                <a:solidFill>
                  <a:srgbClr val="000000"/>
                </a:solidFill>
                <a:latin typeface="Arial Unicode MS" pitchFamily="34" charset="-128"/>
              </a:rPr>
              <a:t>4</a:t>
            </a:r>
          </a:p>
          <a:p>
            <a:r>
              <a:rPr lang="en-US" sz="2600" b="1" u="none" baseline="0" dirty="0">
                <a:solidFill>
                  <a:srgbClr val="000000"/>
                </a:solidFill>
                <a:latin typeface="Arial Unicode MS" pitchFamily="34" charset="-128"/>
              </a:rPr>
              <a:t>6</a:t>
            </a:r>
          </a:p>
          <a:p>
            <a:r>
              <a:rPr lang="en-US" sz="2600" b="1" u="none" baseline="0" dirty="0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600" b="1" u="none" baseline="0" dirty="0">
                <a:solidFill>
                  <a:srgbClr val="000000"/>
                </a:solidFill>
                <a:latin typeface="Arial Unicode MS" pitchFamily="34" charset="-128"/>
              </a:rPr>
              <a:t>3</a:t>
            </a:r>
          </a:p>
          <a:p>
            <a:r>
              <a:rPr lang="en-US" sz="2600" b="1" u="none" baseline="0" dirty="0">
                <a:solidFill>
                  <a:srgbClr val="000000"/>
                </a:solidFill>
                <a:latin typeface="Arial Unicode MS" pitchFamily="34" charset="-128"/>
              </a:rPr>
              <a:t>5</a:t>
            </a:r>
          </a:p>
          <a:p>
            <a:r>
              <a:rPr lang="en-US" sz="2600" b="1" u="none" baseline="0" dirty="0">
                <a:solidFill>
                  <a:srgbClr val="000000"/>
                </a:solidFill>
                <a:latin typeface="Arial Unicode MS" pitchFamily="34" charset="-128"/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7653" y="3596829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none" baseline="0" dirty="0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7653" y="3870414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none" baseline="0" dirty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7653" y="411278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none" baseline="0" dirty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17653" y="4341793"/>
            <a:ext cx="304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none" baseline="0" dirty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1523" y="5849956"/>
            <a:ext cx="7601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Next, rewire the circuit so that we have a regular 8-1 MUX whose inputs corresponds to the selection code A2A1A0</a:t>
            </a:r>
          </a:p>
        </p:txBody>
      </p:sp>
    </p:spTree>
    <p:extLst>
      <p:ext uri="{BB962C8B-B14F-4D97-AF65-F5344CB8AC3E}">
        <p14:creationId xmlns:p14="http://schemas.microsoft.com/office/powerpoint/2010/main" val="688747454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Multiplexer-based combinational circuits</a:t>
            </a:r>
            <a:br>
              <a:rPr lang="en-US" sz="2800"/>
            </a:br>
            <a:r>
              <a:rPr lang="en-US" sz="2800"/>
              <a:t>realization- </a:t>
            </a:r>
            <a:r>
              <a:rPr lang="en-US" sz="2800" i="1"/>
              <a:t>Approach 1</a:t>
            </a:r>
          </a:p>
        </p:txBody>
      </p:sp>
      <p:sp>
        <p:nvSpPr>
          <p:cNvPr id="599044" name="Rectangle 4"/>
          <p:cNvSpPr>
            <a:spLocks noGrp="1" noChangeArrowheads="1"/>
          </p:cNvSpPr>
          <p:nvPr>
            <p:ph idx="1"/>
          </p:nvPr>
        </p:nvSpPr>
        <p:spPr>
          <a:xfrm>
            <a:off x="350838" y="1098550"/>
            <a:ext cx="8636000" cy="2195513"/>
          </a:xfrm>
        </p:spPr>
        <p:txBody>
          <a:bodyPr/>
          <a:lstStyle/>
          <a:p>
            <a:r>
              <a:rPr lang="en-US" sz="2800" dirty="0">
                <a:latin typeface="Arial" pitchFamily="34" charset="0"/>
              </a:rPr>
              <a:t>A </a:t>
            </a:r>
            <a:r>
              <a:rPr lang="en-US" sz="2800" dirty="0" err="1">
                <a:latin typeface="Arial" pitchFamily="34" charset="0"/>
              </a:rPr>
              <a:t>mux</a:t>
            </a:r>
            <a:r>
              <a:rPr lang="en-US" sz="2800" dirty="0">
                <a:latin typeface="Arial" pitchFamily="34" charset="0"/>
              </a:rPr>
              <a:t> can be easily used to implement a function defined by a truth table (lookup table)</a:t>
            </a:r>
          </a:p>
          <a:p>
            <a:r>
              <a:rPr lang="en-US" sz="2800" dirty="0">
                <a:latin typeface="Arial" pitchFamily="34" charset="0"/>
              </a:rPr>
              <a:t>Indeed the output F of a </a:t>
            </a:r>
            <a:r>
              <a:rPr lang="en-US" sz="2800" dirty="0" err="1">
                <a:latin typeface="Arial" pitchFamily="34" charset="0"/>
              </a:rPr>
              <a:t>mux</a:t>
            </a:r>
            <a:r>
              <a:rPr lang="en-US" sz="2800" dirty="0">
                <a:latin typeface="Arial" pitchFamily="34" charset="0"/>
              </a:rPr>
              <a:t> is equal to:</a:t>
            </a:r>
          </a:p>
        </p:txBody>
      </p:sp>
      <p:grpSp>
        <p:nvGrpSpPr>
          <p:cNvPr id="599050" name="Group 10"/>
          <p:cNvGrpSpPr>
            <a:grpSpLocks/>
          </p:cNvGrpSpPr>
          <p:nvPr/>
        </p:nvGrpSpPr>
        <p:grpSpPr bwMode="auto">
          <a:xfrm>
            <a:off x="733425" y="2490788"/>
            <a:ext cx="2046288" cy="925512"/>
            <a:chOff x="1318" y="2729"/>
            <a:chExt cx="1289" cy="583"/>
          </a:xfrm>
        </p:grpSpPr>
        <p:sp>
          <p:nvSpPr>
            <p:cNvPr id="599047" name="Text Box 7"/>
            <p:cNvSpPr txBox="1">
              <a:spLocks noChangeArrowheads="1"/>
            </p:cNvSpPr>
            <p:nvPr/>
          </p:nvSpPr>
          <p:spPr bwMode="auto">
            <a:xfrm>
              <a:off x="1318" y="2822"/>
              <a:ext cx="128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F  = </a:t>
              </a:r>
              <a:r>
                <a:rPr lang="el-GR" u="none" baseline="0" dirty="0">
                  <a:solidFill>
                    <a:srgbClr val="3333CC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Σ</a:t>
              </a:r>
              <a:r>
                <a:rPr lang="en-US" u="none" baseline="0" dirty="0">
                  <a:solidFill>
                    <a:srgbClr val="3333CC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</a:t>
              </a:r>
              <a:r>
                <a:rPr lang="en-US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m</a:t>
              </a:r>
              <a:r>
                <a:rPr lang="en-US" u="none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r>
                <a:rPr lang="en-US" u="none" baseline="0" dirty="0">
                  <a:solidFill>
                    <a:srgbClr val="3333CC"/>
                  </a:solidFill>
                  <a:latin typeface="Arial Unicode MS" pitchFamily="34" charset="-128"/>
                </a:rPr>
                <a:t> I</a:t>
              </a:r>
              <a:r>
                <a:rPr lang="en-US" u="none" dirty="0">
                  <a:solidFill>
                    <a:srgbClr val="3333CC"/>
                  </a:solidFill>
                  <a:latin typeface="Arial Unicode MS" pitchFamily="34" charset="-128"/>
                </a:rPr>
                <a:t>i</a:t>
              </a:r>
              <a:endParaRPr lang="en-US" u="none" baseline="0" dirty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  <p:sp>
          <p:nvSpPr>
            <p:cNvPr id="599048" name="Text Box 8"/>
            <p:cNvSpPr txBox="1">
              <a:spLocks noChangeArrowheads="1"/>
            </p:cNvSpPr>
            <p:nvPr/>
          </p:nvSpPr>
          <p:spPr bwMode="auto">
            <a:xfrm>
              <a:off x="1854" y="3081"/>
              <a:ext cx="3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i=0</a:t>
              </a:r>
            </a:p>
          </p:txBody>
        </p:sp>
        <p:sp>
          <p:nvSpPr>
            <p:cNvPr id="599049" name="Text Box 9"/>
            <p:cNvSpPr txBox="1">
              <a:spLocks noChangeArrowheads="1"/>
            </p:cNvSpPr>
            <p:nvPr/>
          </p:nvSpPr>
          <p:spPr bwMode="auto">
            <a:xfrm>
              <a:off x="1846" y="2729"/>
              <a:ext cx="3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r>
                <a:rPr lang="en-US" sz="1800" u="none" baseline="30000">
                  <a:solidFill>
                    <a:srgbClr val="000000"/>
                  </a:solidFill>
                  <a:latin typeface="Arial Unicode MS" pitchFamily="34" charset="-128"/>
                </a:rPr>
                <a:t>k</a:t>
              </a:r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-1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177925" y="3203575"/>
            <a:ext cx="3144838" cy="1235075"/>
            <a:chOff x="1177925" y="3203575"/>
            <a:chExt cx="3144838" cy="1235075"/>
          </a:xfrm>
        </p:grpSpPr>
        <p:sp>
          <p:nvSpPr>
            <p:cNvPr id="599051" name="AutoShape 11"/>
            <p:cNvSpPr>
              <a:spLocks noChangeArrowheads="1"/>
            </p:cNvSpPr>
            <p:nvPr/>
          </p:nvSpPr>
          <p:spPr bwMode="auto">
            <a:xfrm>
              <a:off x="2540000" y="3203575"/>
              <a:ext cx="254000" cy="304800"/>
            </a:xfrm>
            <a:prstGeom prst="upArrow">
              <a:avLst>
                <a:gd name="adj1" fmla="val 50000"/>
                <a:gd name="adj2" fmla="val 3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52" name="Text Box 12"/>
            <p:cNvSpPr txBox="1">
              <a:spLocks noChangeArrowheads="1"/>
            </p:cNvSpPr>
            <p:nvPr/>
          </p:nvSpPr>
          <p:spPr bwMode="auto">
            <a:xfrm>
              <a:off x="1177925" y="3432175"/>
              <a:ext cx="3144838" cy="1006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Give the input I</a:t>
              </a:r>
              <a:r>
                <a:rPr lang="en-US" sz="2000" u="none" dirty="0">
                  <a:solidFill>
                    <a:srgbClr val="000000"/>
                  </a:solidFill>
                  <a:latin typeface="Arial Unicode MS" pitchFamily="34" charset="-128"/>
                </a:rPr>
                <a:t>i</a:t>
              </a:r>
              <a:r>
                <a:rPr lang="en-US" sz="20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 the </a:t>
              </a:r>
            </a:p>
            <a:p>
              <a:r>
                <a:rPr lang="en-US" sz="20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value of 0 or 1</a:t>
              </a:r>
            </a:p>
            <a:p>
              <a:r>
                <a:rPr lang="en-US" sz="20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as shown in the truth table</a:t>
              </a:r>
            </a:p>
          </p:txBody>
        </p:sp>
      </p:grpSp>
      <p:grpSp>
        <p:nvGrpSpPr>
          <p:cNvPr id="599062" name="Group 22"/>
          <p:cNvGrpSpPr>
            <a:grpSpLocks/>
          </p:cNvGrpSpPr>
          <p:nvPr/>
        </p:nvGrpSpPr>
        <p:grpSpPr bwMode="auto">
          <a:xfrm>
            <a:off x="3517900" y="4432300"/>
            <a:ext cx="2220913" cy="2120900"/>
            <a:chOff x="1224" y="1128"/>
            <a:chExt cx="1399" cy="1336"/>
          </a:xfrm>
        </p:grpSpPr>
        <p:sp>
          <p:nvSpPr>
            <p:cNvPr id="599063" name="Rectangle 23"/>
            <p:cNvSpPr>
              <a:spLocks noChangeArrowheads="1"/>
            </p:cNvSpPr>
            <p:nvPr/>
          </p:nvSpPr>
          <p:spPr bwMode="auto">
            <a:xfrm>
              <a:off x="1608" y="1128"/>
              <a:ext cx="728" cy="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u="none" baseline="0">
                  <a:solidFill>
                    <a:srgbClr val="3333CC"/>
                  </a:solidFill>
                  <a:latin typeface="Arial Unicode MS" pitchFamily="34" charset="-128"/>
                </a:rPr>
                <a:t>4:1</a:t>
              </a:r>
            </a:p>
          </p:txBody>
        </p:sp>
        <p:sp>
          <p:nvSpPr>
            <p:cNvPr id="599064" name="Line 24"/>
            <p:cNvSpPr>
              <a:spLocks noChangeShapeType="1"/>
            </p:cNvSpPr>
            <p:nvPr/>
          </p:nvSpPr>
          <p:spPr bwMode="auto">
            <a:xfrm>
              <a:off x="1224" y="1336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65" name="Line 25"/>
            <p:cNvSpPr>
              <a:spLocks noChangeShapeType="1"/>
            </p:cNvSpPr>
            <p:nvPr/>
          </p:nvSpPr>
          <p:spPr bwMode="auto">
            <a:xfrm>
              <a:off x="1224" y="1544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66" name="Line 26"/>
            <p:cNvSpPr>
              <a:spLocks noChangeShapeType="1"/>
            </p:cNvSpPr>
            <p:nvPr/>
          </p:nvSpPr>
          <p:spPr bwMode="auto">
            <a:xfrm>
              <a:off x="1224" y="1744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67" name="Line 27"/>
            <p:cNvSpPr>
              <a:spLocks noChangeShapeType="1"/>
            </p:cNvSpPr>
            <p:nvPr/>
          </p:nvSpPr>
          <p:spPr bwMode="auto">
            <a:xfrm>
              <a:off x="1224" y="1968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68" name="Line 28"/>
            <p:cNvSpPr>
              <a:spLocks noChangeShapeType="1"/>
            </p:cNvSpPr>
            <p:nvPr/>
          </p:nvSpPr>
          <p:spPr bwMode="auto">
            <a:xfrm>
              <a:off x="2328" y="1664"/>
              <a:ext cx="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69" name="Line 29"/>
            <p:cNvSpPr>
              <a:spLocks noChangeShapeType="1"/>
            </p:cNvSpPr>
            <p:nvPr/>
          </p:nvSpPr>
          <p:spPr bwMode="auto">
            <a:xfrm>
              <a:off x="1840" y="2240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70" name="Line 30"/>
            <p:cNvSpPr>
              <a:spLocks noChangeShapeType="1"/>
            </p:cNvSpPr>
            <p:nvPr/>
          </p:nvSpPr>
          <p:spPr bwMode="auto">
            <a:xfrm>
              <a:off x="2112" y="2232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71" name="Text Box 31"/>
            <p:cNvSpPr txBox="1">
              <a:spLocks noChangeArrowheads="1"/>
            </p:cNvSpPr>
            <p:nvPr/>
          </p:nvSpPr>
          <p:spPr bwMode="auto">
            <a:xfrm>
              <a:off x="1598" y="1242"/>
              <a:ext cx="205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</p:txBody>
        </p:sp>
        <p:sp>
          <p:nvSpPr>
            <p:cNvPr id="599072" name="Text Box 32"/>
            <p:cNvSpPr txBox="1">
              <a:spLocks noChangeArrowheads="1"/>
            </p:cNvSpPr>
            <p:nvPr/>
          </p:nvSpPr>
          <p:spPr bwMode="auto">
            <a:xfrm>
              <a:off x="1766" y="2018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1   0</a:t>
              </a:r>
            </a:p>
          </p:txBody>
        </p:sp>
        <p:sp>
          <p:nvSpPr>
            <p:cNvPr id="599073" name="Text Box 33"/>
            <p:cNvSpPr txBox="1">
              <a:spLocks noChangeArrowheads="1"/>
            </p:cNvSpPr>
            <p:nvPr/>
          </p:nvSpPr>
          <p:spPr bwMode="auto">
            <a:xfrm>
              <a:off x="2390" y="142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F</a:t>
              </a:r>
            </a:p>
          </p:txBody>
        </p:sp>
      </p:grpSp>
      <p:sp>
        <p:nvSpPr>
          <p:cNvPr id="599074" name="Text Box 34"/>
          <p:cNvSpPr txBox="1">
            <a:spLocks noChangeArrowheads="1"/>
          </p:cNvSpPr>
          <p:nvPr/>
        </p:nvSpPr>
        <p:spPr bwMode="auto">
          <a:xfrm>
            <a:off x="3121025" y="4476750"/>
            <a:ext cx="3540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400" u="none" baseline="0">
                <a:solidFill>
                  <a:srgbClr val="3333CC"/>
                </a:solidFill>
                <a:latin typeface="Arial Unicode MS" pitchFamily="34" charset="-128"/>
              </a:rPr>
              <a:t>0</a:t>
            </a:r>
          </a:p>
        </p:txBody>
      </p:sp>
      <p:sp>
        <p:nvSpPr>
          <p:cNvPr id="599075" name="Text Box 35"/>
          <p:cNvSpPr txBox="1">
            <a:spLocks noChangeArrowheads="1"/>
          </p:cNvSpPr>
          <p:nvPr/>
        </p:nvSpPr>
        <p:spPr bwMode="auto">
          <a:xfrm>
            <a:off x="4175125" y="6226175"/>
            <a:ext cx="1082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>
                <a:solidFill>
                  <a:srgbClr val="000000"/>
                </a:solidFill>
                <a:latin typeface="Arial Unicode MS" pitchFamily="34" charset="-128"/>
              </a:rPr>
              <a:t>A        B</a:t>
            </a:r>
          </a:p>
        </p:txBody>
      </p:sp>
      <p:grpSp>
        <p:nvGrpSpPr>
          <p:cNvPr id="599081" name="Group 41"/>
          <p:cNvGrpSpPr>
            <a:grpSpLocks/>
          </p:cNvGrpSpPr>
          <p:nvPr/>
        </p:nvGrpSpPr>
        <p:grpSpPr bwMode="auto">
          <a:xfrm>
            <a:off x="5216525" y="2743200"/>
            <a:ext cx="3636963" cy="3333750"/>
            <a:chOff x="3286" y="1728"/>
            <a:chExt cx="2291" cy="2100"/>
          </a:xfrm>
        </p:grpSpPr>
        <p:grpSp>
          <p:nvGrpSpPr>
            <p:cNvPr id="599061" name="Group 21"/>
            <p:cNvGrpSpPr>
              <a:grpSpLocks/>
            </p:cNvGrpSpPr>
            <p:nvPr/>
          </p:nvGrpSpPr>
          <p:grpSpPr bwMode="auto">
            <a:xfrm>
              <a:off x="3286" y="1728"/>
              <a:ext cx="1968" cy="1605"/>
              <a:chOff x="350" y="2276"/>
              <a:chExt cx="1968" cy="1605"/>
            </a:xfrm>
          </p:grpSpPr>
          <p:sp>
            <p:nvSpPr>
              <p:cNvPr id="599054" name="Text Box 14"/>
              <p:cNvSpPr txBox="1">
                <a:spLocks noChangeArrowheads="1"/>
              </p:cNvSpPr>
              <p:nvPr/>
            </p:nvSpPr>
            <p:spPr bwMode="auto">
              <a:xfrm>
                <a:off x="350" y="2276"/>
                <a:ext cx="86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Example</a:t>
                </a:r>
              </a:p>
            </p:txBody>
          </p:sp>
          <p:sp>
            <p:nvSpPr>
              <p:cNvPr id="599057" name="Text Box 17"/>
              <p:cNvSpPr txBox="1">
                <a:spLocks noChangeArrowheads="1"/>
              </p:cNvSpPr>
              <p:nvPr/>
            </p:nvSpPr>
            <p:spPr bwMode="auto">
              <a:xfrm>
                <a:off x="838" y="2660"/>
                <a:ext cx="1480" cy="1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A  B</a:t>
                </a:r>
                <a:r>
                  <a:rPr lang="en-US" sz="2400" u="none" dirty="0">
                    <a:solidFill>
                      <a:srgbClr val="000000"/>
                    </a:solidFill>
                    <a:latin typeface="Arial Unicode MS" pitchFamily="34" charset="-128"/>
                  </a:rPr>
                  <a:t> </a:t>
                </a:r>
                <a:r>
                  <a:rPr lang="en-US" sz="24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 OUT  =</a:t>
                </a:r>
                <a:r>
                  <a:rPr lang="en-US" sz="24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F</a:t>
                </a:r>
              </a:p>
              <a:p>
                <a:r>
                  <a:rPr lang="en-US" sz="24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0  0      I</a:t>
                </a:r>
                <a:r>
                  <a:rPr lang="en-US" sz="2400" u="none" dirty="0">
                    <a:solidFill>
                      <a:srgbClr val="000000"/>
                    </a:solidFill>
                    <a:latin typeface="Arial Unicode MS" pitchFamily="34" charset="-128"/>
                  </a:rPr>
                  <a:t>0         </a:t>
                </a:r>
                <a:r>
                  <a:rPr lang="en-US" sz="24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0</a:t>
                </a:r>
              </a:p>
              <a:p>
                <a:r>
                  <a:rPr lang="en-US" sz="24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0  1      I</a:t>
                </a:r>
                <a:r>
                  <a:rPr lang="en-US" sz="2400" u="none" dirty="0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  <a:r>
                  <a:rPr lang="en-US" sz="24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     </a:t>
                </a:r>
                <a:r>
                  <a:rPr lang="en-US" sz="24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</a:p>
              <a:p>
                <a:r>
                  <a:rPr lang="en-US" sz="24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1  0      I</a:t>
                </a:r>
                <a:r>
                  <a:rPr lang="en-US" sz="2400" u="none" dirty="0">
                    <a:solidFill>
                      <a:srgbClr val="000000"/>
                    </a:solidFill>
                    <a:latin typeface="Arial Unicode MS" pitchFamily="34" charset="-128"/>
                  </a:rPr>
                  <a:t>2</a:t>
                </a:r>
                <a:r>
                  <a:rPr lang="en-US" sz="24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     </a:t>
                </a:r>
                <a:r>
                  <a:rPr lang="en-US" sz="24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  <a:endParaRPr lang="en-US" sz="2400" u="none" dirty="0">
                  <a:solidFill>
                    <a:srgbClr val="3333CC"/>
                  </a:solidFill>
                  <a:latin typeface="Arial Unicode MS" pitchFamily="34" charset="-128"/>
                </a:endParaRPr>
              </a:p>
              <a:p>
                <a:r>
                  <a:rPr lang="en-US" sz="2400" u="none" dirty="0">
                    <a:solidFill>
                      <a:srgbClr val="000000"/>
                    </a:solidFill>
                    <a:latin typeface="Arial Unicode MS" pitchFamily="34" charset="-128"/>
                  </a:rPr>
                  <a:t>  </a:t>
                </a:r>
                <a:r>
                  <a:rPr lang="en-US" sz="24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1  1      I</a:t>
                </a:r>
                <a:r>
                  <a:rPr lang="en-US" sz="2400" u="none" dirty="0">
                    <a:solidFill>
                      <a:srgbClr val="000000"/>
                    </a:solidFill>
                    <a:latin typeface="Arial Unicode MS" pitchFamily="34" charset="-128"/>
                  </a:rPr>
                  <a:t>3</a:t>
                </a:r>
                <a:r>
                  <a:rPr lang="en-US" sz="24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     </a:t>
                </a:r>
                <a:r>
                  <a:rPr lang="en-US" sz="24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0</a:t>
                </a:r>
              </a:p>
            </p:txBody>
          </p:sp>
          <p:sp>
            <p:nvSpPr>
              <p:cNvPr id="599058" name="Line 18"/>
              <p:cNvSpPr>
                <a:spLocks noChangeShapeType="1"/>
              </p:cNvSpPr>
              <p:nvPr/>
            </p:nvSpPr>
            <p:spPr bwMode="auto">
              <a:xfrm>
                <a:off x="872" y="2944"/>
                <a:ext cx="13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599059" name="Line 19"/>
              <p:cNvSpPr>
                <a:spLocks noChangeShapeType="1"/>
              </p:cNvSpPr>
              <p:nvPr/>
            </p:nvSpPr>
            <p:spPr bwMode="auto">
              <a:xfrm>
                <a:off x="1416" y="2736"/>
                <a:ext cx="0" cy="10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599076" name="Text Box 36"/>
            <p:cNvSpPr txBox="1">
              <a:spLocks noChangeArrowheads="1"/>
            </p:cNvSpPr>
            <p:nvPr/>
          </p:nvSpPr>
          <p:spPr bwMode="auto">
            <a:xfrm>
              <a:off x="5198" y="2332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m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77" name="Text Box 37"/>
            <p:cNvSpPr txBox="1">
              <a:spLocks noChangeArrowheads="1"/>
            </p:cNvSpPr>
            <p:nvPr/>
          </p:nvSpPr>
          <p:spPr bwMode="auto">
            <a:xfrm>
              <a:off x="5206" y="2548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m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78" name="Text Box 38"/>
            <p:cNvSpPr txBox="1">
              <a:spLocks noChangeArrowheads="1"/>
            </p:cNvSpPr>
            <p:nvPr/>
          </p:nvSpPr>
          <p:spPr bwMode="auto">
            <a:xfrm>
              <a:off x="5222" y="2764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m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79" name="Text Box 39"/>
            <p:cNvSpPr txBox="1">
              <a:spLocks noChangeArrowheads="1"/>
            </p:cNvSpPr>
            <p:nvPr/>
          </p:nvSpPr>
          <p:spPr bwMode="auto">
            <a:xfrm>
              <a:off x="5230" y="2996"/>
              <a:ext cx="34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m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599080" name="Text Box 40"/>
            <p:cNvSpPr txBox="1">
              <a:spLocks noChangeArrowheads="1"/>
            </p:cNvSpPr>
            <p:nvPr/>
          </p:nvSpPr>
          <p:spPr bwMode="auto">
            <a:xfrm>
              <a:off x="4182" y="3540"/>
              <a:ext cx="10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F= </a:t>
              </a:r>
              <a:r>
                <a:rPr lang="el-GR" sz="2400" u="none" baseline="0">
                  <a:solidFill>
                    <a:srgbClr val="0000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Σ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m(1,2)</a:t>
              </a:r>
            </a:p>
          </p:txBody>
        </p:sp>
      </p:grpSp>
      <p:sp>
        <p:nvSpPr>
          <p:cNvPr id="599082" name="Oval 42"/>
          <p:cNvSpPr>
            <a:spLocks noChangeArrowheads="1"/>
          </p:cNvSpPr>
          <p:nvPr/>
        </p:nvSpPr>
        <p:spPr bwMode="auto">
          <a:xfrm>
            <a:off x="7721600" y="3695700"/>
            <a:ext cx="482600" cy="1727200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8540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9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9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9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99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9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9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96296E-6 L -0.50833 0.11296 " pathEditMode="relative" ptsTypes="AA">
                                      <p:cBhvr>
                                        <p:cTn id="46" dur="2000" fill="hold"/>
                                        <p:tgtEl>
                                          <p:spTgt spid="599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4" grpId="0" build="p"/>
      <p:bldP spid="599074" grpId="0"/>
      <p:bldP spid="599075" grpId="0"/>
      <p:bldP spid="599082" grpId="0" animBg="1"/>
      <p:bldP spid="599082" grpId="1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51800" cy="1020763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Example:  Gray to Binary Code</a:t>
            </a:r>
            <a:r>
              <a:rPr lang="en-US" b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00070" name="Rectangle 6"/>
          <p:cNvSpPr>
            <a:spLocks noGrp="1" noChangeArrowheads="1"/>
          </p:cNvSpPr>
          <p:nvPr>
            <p:ph idx="1"/>
          </p:nvPr>
        </p:nvSpPr>
        <p:spPr>
          <a:xfrm>
            <a:off x="376238" y="1314450"/>
            <a:ext cx="7772400" cy="5027613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Design a circuit to 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convert a 3-bit Gray 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code to a binary code</a:t>
            </a:r>
          </a:p>
          <a:p>
            <a:r>
              <a:rPr lang="en-US" dirty="0">
                <a:latin typeface="Arial" pitchFamily="34" charset="0"/>
              </a:rPr>
              <a:t>The formulation gives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the truth table on the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right</a:t>
            </a:r>
          </a:p>
          <a:p>
            <a:r>
              <a:rPr lang="en-US" dirty="0">
                <a:latin typeface="Arial" pitchFamily="34" charset="0"/>
              </a:rPr>
              <a:t>It is obvious from this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table that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X = C</a:t>
            </a:r>
            <a:r>
              <a:rPr lang="en-US" dirty="0">
                <a:latin typeface="Arial" pitchFamily="34" charset="0"/>
              </a:rPr>
              <a:t> and the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Y and Z are more complex</a:t>
            </a:r>
          </a:p>
        </p:txBody>
      </p:sp>
      <p:grpSp>
        <p:nvGrpSpPr>
          <p:cNvPr id="176" name="Group 175"/>
          <p:cNvGrpSpPr/>
          <p:nvPr/>
        </p:nvGrpSpPr>
        <p:grpSpPr>
          <a:xfrm>
            <a:off x="5459413" y="1371600"/>
            <a:ext cx="2889250" cy="3613150"/>
            <a:chOff x="5459413" y="1371600"/>
            <a:chExt cx="2889250" cy="3613150"/>
          </a:xfrm>
        </p:grpSpPr>
        <p:sp>
          <p:nvSpPr>
            <p:cNvPr id="600127" name="Rectangle 63"/>
            <p:cNvSpPr>
              <a:spLocks noChangeArrowheads="1"/>
            </p:cNvSpPr>
            <p:nvPr/>
          </p:nvSpPr>
          <p:spPr bwMode="auto">
            <a:xfrm>
              <a:off x="5459413" y="2446338"/>
              <a:ext cx="17462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0129" name="Rectangle 65"/>
            <p:cNvSpPr>
              <a:spLocks noChangeArrowheads="1"/>
            </p:cNvSpPr>
            <p:nvPr/>
          </p:nvSpPr>
          <p:spPr bwMode="auto">
            <a:xfrm>
              <a:off x="5476875" y="2446338"/>
              <a:ext cx="1349375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0131" name="Rectangle 67"/>
            <p:cNvSpPr>
              <a:spLocks noChangeArrowheads="1"/>
            </p:cNvSpPr>
            <p:nvPr/>
          </p:nvSpPr>
          <p:spPr bwMode="auto">
            <a:xfrm>
              <a:off x="6826250" y="2446338"/>
              <a:ext cx="793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0134" name="Rectangle 70"/>
            <p:cNvSpPr>
              <a:spLocks noChangeArrowheads="1"/>
            </p:cNvSpPr>
            <p:nvPr/>
          </p:nvSpPr>
          <p:spPr bwMode="auto">
            <a:xfrm>
              <a:off x="6834188" y="2446338"/>
              <a:ext cx="1497012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0136" name="Rectangle 72"/>
            <p:cNvSpPr>
              <a:spLocks noChangeArrowheads="1"/>
            </p:cNvSpPr>
            <p:nvPr/>
          </p:nvSpPr>
          <p:spPr bwMode="auto">
            <a:xfrm>
              <a:off x="8331200" y="2446338"/>
              <a:ext cx="17463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600294" name="Group 230"/>
            <p:cNvGrpSpPr>
              <a:grpSpLocks/>
            </p:cNvGrpSpPr>
            <p:nvPr/>
          </p:nvGrpSpPr>
          <p:grpSpPr bwMode="auto">
            <a:xfrm>
              <a:off x="5459413" y="1371600"/>
              <a:ext cx="2889250" cy="3613150"/>
              <a:chOff x="3439" y="864"/>
              <a:chExt cx="1820" cy="2276"/>
            </a:xfrm>
          </p:grpSpPr>
          <p:sp>
            <p:nvSpPr>
              <p:cNvPr id="600071" name="Rectangle 7"/>
              <p:cNvSpPr>
                <a:spLocks noChangeArrowheads="1"/>
              </p:cNvSpPr>
              <p:nvPr/>
            </p:nvSpPr>
            <p:spPr bwMode="auto">
              <a:xfrm>
                <a:off x="3659" y="885"/>
                <a:ext cx="42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 u="none" baseline="0">
                    <a:solidFill>
                      <a:srgbClr val="000000"/>
                    </a:solidFill>
                  </a:rPr>
                  <a:t>Gray</a:t>
                </a:r>
                <a:endParaRPr lang="en-US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00072" name="Rectangle 8"/>
              <p:cNvSpPr>
                <a:spLocks noChangeArrowheads="1"/>
              </p:cNvSpPr>
              <p:nvPr/>
            </p:nvSpPr>
            <p:spPr bwMode="auto">
              <a:xfrm>
                <a:off x="3622" y="1104"/>
                <a:ext cx="50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 u="none" baseline="0">
                    <a:solidFill>
                      <a:srgbClr val="000000"/>
                    </a:solidFill>
                  </a:rPr>
                  <a:t>A B C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073" name="Rectangle 9"/>
              <p:cNvSpPr>
                <a:spLocks noChangeArrowheads="1"/>
              </p:cNvSpPr>
              <p:nvPr/>
            </p:nvSpPr>
            <p:spPr bwMode="auto">
              <a:xfrm>
                <a:off x="4495" y="885"/>
                <a:ext cx="56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 u="none" baseline="0">
                    <a:solidFill>
                      <a:srgbClr val="000000"/>
                    </a:solidFill>
                  </a:rPr>
                  <a:t>Binary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074" name="Rectangle 10"/>
              <p:cNvSpPr>
                <a:spLocks noChangeArrowheads="1"/>
              </p:cNvSpPr>
              <p:nvPr/>
            </p:nvSpPr>
            <p:spPr bwMode="auto">
              <a:xfrm>
                <a:off x="4590" y="1104"/>
                <a:ext cx="373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b="1" u="none" baseline="0">
                    <a:solidFill>
                      <a:srgbClr val="000000"/>
                    </a:solidFill>
                  </a:rPr>
                  <a:t>x y z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075" name="Rectangle 11"/>
              <p:cNvSpPr>
                <a:spLocks noChangeArrowheads="1"/>
              </p:cNvSpPr>
              <p:nvPr/>
            </p:nvSpPr>
            <p:spPr bwMode="auto">
              <a:xfrm>
                <a:off x="3439" y="864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76" name="Line 12"/>
              <p:cNvSpPr>
                <a:spLocks noChangeShapeType="1"/>
              </p:cNvSpPr>
              <p:nvPr/>
            </p:nvSpPr>
            <p:spPr bwMode="auto">
              <a:xfrm>
                <a:off x="3439" y="86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77" name="Line 13"/>
              <p:cNvSpPr>
                <a:spLocks noChangeShapeType="1"/>
              </p:cNvSpPr>
              <p:nvPr/>
            </p:nvSpPr>
            <p:spPr bwMode="auto">
              <a:xfrm>
                <a:off x="3439" y="864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78" name="Rectangle 14"/>
              <p:cNvSpPr>
                <a:spLocks noChangeArrowheads="1"/>
              </p:cNvSpPr>
              <p:nvPr/>
            </p:nvSpPr>
            <p:spPr bwMode="auto">
              <a:xfrm>
                <a:off x="3439" y="864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79" name="Line 15"/>
              <p:cNvSpPr>
                <a:spLocks noChangeShapeType="1"/>
              </p:cNvSpPr>
              <p:nvPr/>
            </p:nvSpPr>
            <p:spPr bwMode="auto">
              <a:xfrm>
                <a:off x="3439" y="86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80" name="Line 16"/>
              <p:cNvSpPr>
                <a:spLocks noChangeShapeType="1"/>
              </p:cNvSpPr>
              <p:nvPr/>
            </p:nvSpPr>
            <p:spPr bwMode="auto">
              <a:xfrm>
                <a:off x="3439" y="864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81" name="Rectangle 17"/>
              <p:cNvSpPr>
                <a:spLocks noChangeArrowheads="1"/>
              </p:cNvSpPr>
              <p:nvPr/>
            </p:nvSpPr>
            <p:spPr bwMode="auto">
              <a:xfrm>
                <a:off x="3450" y="864"/>
                <a:ext cx="850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82" name="Line 18"/>
              <p:cNvSpPr>
                <a:spLocks noChangeShapeType="1"/>
              </p:cNvSpPr>
              <p:nvPr/>
            </p:nvSpPr>
            <p:spPr bwMode="auto">
              <a:xfrm>
                <a:off x="3450" y="864"/>
                <a:ext cx="85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86" name="Rectangle 22"/>
              <p:cNvSpPr>
                <a:spLocks noChangeArrowheads="1"/>
              </p:cNvSpPr>
              <p:nvPr/>
            </p:nvSpPr>
            <p:spPr bwMode="auto">
              <a:xfrm>
                <a:off x="4311" y="864"/>
                <a:ext cx="937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87" name="Line 23"/>
              <p:cNvSpPr>
                <a:spLocks noChangeShapeType="1"/>
              </p:cNvSpPr>
              <p:nvPr/>
            </p:nvSpPr>
            <p:spPr bwMode="auto">
              <a:xfrm>
                <a:off x="4311" y="864"/>
                <a:ext cx="93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88" name="Rectangle 24"/>
              <p:cNvSpPr>
                <a:spLocks noChangeArrowheads="1"/>
              </p:cNvSpPr>
              <p:nvPr/>
            </p:nvSpPr>
            <p:spPr bwMode="auto">
              <a:xfrm>
                <a:off x="5248" y="864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89" name="Line 25"/>
              <p:cNvSpPr>
                <a:spLocks noChangeShapeType="1"/>
              </p:cNvSpPr>
              <p:nvPr/>
            </p:nvSpPr>
            <p:spPr bwMode="auto">
              <a:xfrm>
                <a:off x="5248" y="86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90" name="Line 26"/>
              <p:cNvSpPr>
                <a:spLocks noChangeShapeType="1"/>
              </p:cNvSpPr>
              <p:nvPr/>
            </p:nvSpPr>
            <p:spPr bwMode="auto">
              <a:xfrm>
                <a:off x="5248" y="864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91" name="Rectangle 27"/>
              <p:cNvSpPr>
                <a:spLocks noChangeArrowheads="1"/>
              </p:cNvSpPr>
              <p:nvPr/>
            </p:nvSpPr>
            <p:spPr bwMode="auto">
              <a:xfrm>
                <a:off x="5248" y="864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92" name="Line 28"/>
              <p:cNvSpPr>
                <a:spLocks noChangeShapeType="1"/>
              </p:cNvSpPr>
              <p:nvPr/>
            </p:nvSpPr>
            <p:spPr bwMode="auto">
              <a:xfrm>
                <a:off x="5248" y="86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93" name="Line 29"/>
              <p:cNvSpPr>
                <a:spLocks noChangeShapeType="1"/>
              </p:cNvSpPr>
              <p:nvPr/>
            </p:nvSpPr>
            <p:spPr bwMode="auto">
              <a:xfrm>
                <a:off x="5248" y="864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94" name="Rectangle 30"/>
              <p:cNvSpPr>
                <a:spLocks noChangeArrowheads="1"/>
              </p:cNvSpPr>
              <p:nvPr/>
            </p:nvSpPr>
            <p:spPr bwMode="auto">
              <a:xfrm>
                <a:off x="3439" y="876"/>
                <a:ext cx="11" cy="43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95" name="Line 31"/>
              <p:cNvSpPr>
                <a:spLocks noChangeShapeType="1"/>
              </p:cNvSpPr>
              <p:nvPr/>
            </p:nvSpPr>
            <p:spPr bwMode="auto">
              <a:xfrm>
                <a:off x="3439" y="876"/>
                <a:ext cx="1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98" name="Rectangle 34"/>
              <p:cNvSpPr>
                <a:spLocks noChangeArrowheads="1"/>
              </p:cNvSpPr>
              <p:nvPr/>
            </p:nvSpPr>
            <p:spPr bwMode="auto">
              <a:xfrm>
                <a:off x="5248" y="876"/>
                <a:ext cx="11" cy="43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099" name="Line 35"/>
              <p:cNvSpPr>
                <a:spLocks noChangeShapeType="1"/>
              </p:cNvSpPr>
              <p:nvPr/>
            </p:nvSpPr>
            <p:spPr bwMode="auto">
              <a:xfrm>
                <a:off x="5248" y="876"/>
                <a:ext cx="1" cy="4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00" name="Rectangle 36"/>
              <p:cNvSpPr>
                <a:spLocks noChangeArrowheads="1"/>
              </p:cNvSpPr>
              <p:nvPr/>
            </p:nvSpPr>
            <p:spPr bwMode="auto">
              <a:xfrm>
                <a:off x="3682" y="1330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01" name="Rectangle 37"/>
              <p:cNvSpPr>
                <a:spLocks noChangeArrowheads="1"/>
              </p:cNvSpPr>
              <p:nvPr/>
            </p:nvSpPr>
            <p:spPr bwMode="auto">
              <a:xfrm>
                <a:off x="3826" y="1330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02" name="Rectangle 38"/>
              <p:cNvSpPr>
                <a:spLocks noChangeArrowheads="1"/>
              </p:cNvSpPr>
              <p:nvPr/>
            </p:nvSpPr>
            <p:spPr bwMode="auto">
              <a:xfrm>
                <a:off x="3970" y="1330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03" name="Rectangle 39"/>
              <p:cNvSpPr>
                <a:spLocks noChangeArrowheads="1"/>
              </p:cNvSpPr>
              <p:nvPr/>
            </p:nvSpPr>
            <p:spPr bwMode="auto">
              <a:xfrm>
                <a:off x="4588" y="1330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04" name="Rectangle 40"/>
              <p:cNvSpPr>
                <a:spLocks noChangeArrowheads="1"/>
              </p:cNvSpPr>
              <p:nvPr/>
            </p:nvSpPr>
            <p:spPr bwMode="auto">
              <a:xfrm>
                <a:off x="4732" y="1330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05" name="Rectangle 41"/>
              <p:cNvSpPr>
                <a:spLocks noChangeArrowheads="1"/>
              </p:cNvSpPr>
              <p:nvPr/>
            </p:nvSpPr>
            <p:spPr bwMode="auto">
              <a:xfrm>
                <a:off x="4875" y="1330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06" name="Rectangle 42"/>
              <p:cNvSpPr>
                <a:spLocks noChangeArrowheads="1"/>
              </p:cNvSpPr>
              <p:nvPr/>
            </p:nvSpPr>
            <p:spPr bwMode="auto">
              <a:xfrm>
                <a:off x="3439" y="1315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07" name="Line 43"/>
              <p:cNvSpPr>
                <a:spLocks noChangeShapeType="1"/>
              </p:cNvSpPr>
              <p:nvPr/>
            </p:nvSpPr>
            <p:spPr bwMode="auto">
              <a:xfrm>
                <a:off x="3439" y="131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08" name="Rectangle 44"/>
              <p:cNvSpPr>
                <a:spLocks noChangeArrowheads="1"/>
              </p:cNvSpPr>
              <p:nvPr/>
            </p:nvSpPr>
            <p:spPr bwMode="auto">
              <a:xfrm>
                <a:off x="3450" y="1315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09" name="Line 45"/>
              <p:cNvSpPr>
                <a:spLocks noChangeShapeType="1"/>
              </p:cNvSpPr>
              <p:nvPr/>
            </p:nvSpPr>
            <p:spPr bwMode="auto">
              <a:xfrm>
                <a:off x="3450" y="1315"/>
                <a:ext cx="85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13" name="Rectangle 49"/>
              <p:cNvSpPr>
                <a:spLocks noChangeArrowheads="1"/>
              </p:cNvSpPr>
              <p:nvPr/>
            </p:nvSpPr>
            <p:spPr bwMode="auto">
              <a:xfrm>
                <a:off x="4305" y="1315"/>
                <a:ext cx="94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14" name="Line 50"/>
              <p:cNvSpPr>
                <a:spLocks noChangeShapeType="1"/>
              </p:cNvSpPr>
              <p:nvPr/>
            </p:nvSpPr>
            <p:spPr bwMode="auto">
              <a:xfrm>
                <a:off x="4305" y="1315"/>
                <a:ext cx="94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15" name="Rectangle 51"/>
              <p:cNvSpPr>
                <a:spLocks noChangeArrowheads="1"/>
              </p:cNvSpPr>
              <p:nvPr/>
            </p:nvSpPr>
            <p:spPr bwMode="auto">
              <a:xfrm>
                <a:off x="5248" y="1315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16" name="Line 52"/>
              <p:cNvSpPr>
                <a:spLocks noChangeShapeType="1"/>
              </p:cNvSpPr>
              <p:nvPr/>
            </p:nvSpPr>
            <p:spPr bwMode="auto">
              <a:xfrm>
                <a:off x="5248" y="131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17" name="Rectangle 53"/>
              <p:cNvSpPr>
                <a:spLocks noChangeArrowheads="1"/>
              </p:cNvSpPr>
              <p:nvPr/>
            </p:nvSpPr>
            <p:spPr bwMode="auto">
              <a:xfrm>
                <a:off x="3439" y="1321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18" name="Line 54"/>
              <p:cNvSpPr>
                <a:spLocks noChangeShapeType="1"/>
              </p:cNvSpPr>
              <p:nvPr/>
            </p:nvSpPr>
            <p:spPr bwMode="auto">
              <a:xfrm>
                <a:off x="3439" y="1321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21" name="Rectangle 57"/>
              <p:cNvSpPr>
                <a:spLocks noChangeArrowheads="1"/>
              </p:cNvSpPr>
              <p:nvPr/>
            </p:nvSpPr>
            <p:spPr bwMode="auto">
              <a:xfrm>
                <a:off x="5248" y="1321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22" name="Line 58"/>
              <p:cNvSpPr>
                <a:spLocks noChangeShapeType="1"/>
              </p:cNvSpPr>
              <p:nvPr/>
            </p:nvSpPr>
            <p:spPr bwMode="auto">
              <a:xfrm>
                <a:off x="5248" y="1321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23" name="Rectangle 59"/>
              <p:cNvSpPr>
                <a:spLocks noChangeArrowheads="1"/>
              </p:cNvSpPr>
              <p:nvPr/>
            </p:nvSpPr>
            <p:spPr bwMode="auto">
              <a:xfrm>
                <a:off x="3682" y="155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1 0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24" name="Rectangle 60"/>
              <p:cNvSpPr>
                <a:spLocks noChangeArrowheads="1"/>
              </p:cNvSpPr>
              <p:nvPr/>
            </p:nvSpPr>
            <p:spPr bwMode="auto">
              <a:xfrm>
                <a:off x="3970" y="1556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25" name="Rectangle 61"/>
              <p:cNvSpPr>
                <a:spLocks noChangeArrowheads="1"/>
              </p:cNvSpPr>
              <p:nvPr/>
            </p:nvSpPr>
            <p:spPr bwMode="auto">
              <a:xfrm>
                <a:off x="4588" y="1556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26" name="Rectangle 62"/>
              <p:cNvSpPr>
                <a:spLocks noChangeArrowheads="1"/>
              </p:cNvSpPr>
              <p:nvPr/>
            </p:nvSpPr>
            <p:spPr bwMode="auto">
              <a:xfrm>
                <a:off x="4732" y="1556"/>
                <a:ext cx="24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0 1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28" name="Line 64"/>
              <p:cNvSpPr>
                <a:spLocks noChangeShapeType="1"/>
              </p:cNvSpPr>
              <p:nvPr/>
            </p:nvSpPr>
            <p:spPr bwMode="auto">
              <a:xfrm>
                <a:off x="3439" y="154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30" name="Line 66"/>
              <p:cNvSpPr>
                <a:spLocks noChangeShapeType="1"/>
              </p:cNvSpPr>
              <p:nvPr/>
            </p:nvSpPr>
            <p:spPr bwMode="auto">
              <a:xfrm>
                <a:off x="3450" y="1541"/>
                <a:ext cx="85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35" name="Line 71"/>
              <p:cNvSpPr>
                <a:spLocks noChangeShapeType="1"/>
              </p:cNvSpPr>
              <p:nvPr/>
            </p:nvSpPr>
            <p:spPr bwMode="auto">
              <a:xfrm>
                <a:off x="4305" y="1541"/>
                <a:ext cx="94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37" name="Line 73"/>
              <p:cNvSpPr>
                <a:spLocks noChangeShapeType="1"/>
              </p:cNvSpPr>
              <p:nvPr/>
            </p:nvSpPr>
            <p:spPr bwMode="auto">
              <a:xfrm>
                <a:off x="5248" y="154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38" name="Rectangle 74"/>
              <p:cNvSpPr>
                <a:spLocks noChangeArrowheads="1"/>
              </p:cNvSpPr>
              <p:nvPr/>
            </p:nvSpPr>
            <p:spPr bwMode="auto">
              <a:xfrm>
                <a:off x="3439" y="1547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39" name="Line 75"/>
              <p:cNvSpPr>
                <a:spLocks noChangeShapeType="1"/>
              </p:cNvSpPr>
              <p:nvPr/>
            </p:nvSpPr>
            <p:spPr bwMode="auto">
              <a:xfrm>
                <a:off x="3439" y="1547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42" name="Rectangle 78"/>
              <p:cNvSpPr>
                <a:spLocks noChangeArrowheads="1"/>
              </p:cNvSpPr>
              <p:nvPr/>
            </p:nvSpPr>
            <p:spPr bwMode="auto">
              <a:xfrm>
                <a:off x="5248" y="1547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43" name="Line 79"/>
              <p:cNvSpPr>
                <a:spLocks noChangeShapeType="1"/>
              </p:cNvSpPr>
              <p:nvPr/>
            </p:nvSpPr>
            <p:spPr bwMode="auto">
              <a:xfrm>
                <a:off x="5248" y="1547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44" name="Rectangle 80"/>
              <p:cNvSpPr>
                <a:spLocks noChangeArrowheads="1"/>
              </p:cNvSpPr>
              <p:nvPr/>
            </p:nvSpPr>
            <p:spPr bwMode="auto">
              <a:xfrm>
                <a:off x="3682" y="1782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45" name="Rectangle 81"/>
              <p:cNvSpPr>
                <a:spLocks noChangeArrowheads="1"/>
              </p:cNvSpPr>
              <p:nvPr/>
            </p:nvSpPr>
            <p:spPr bwMode="auto">
              <a:xfrm>
                <a:off x="3826" y="1782"/>
                <a:ext cx="24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1 0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46" name="Rectangle 82"/>
              <p:cNvSpPr>
                <a:spLocks noChangeArrowheads="1"/>
              </p:cNvSpPr>
              <p:nvPr/>
            </p:nvSpPr>
            <p:spPr bwMode="auto">
              <a:xfrm>
                <a:off x="4588" y="1782"/>
                <a:ext cx="38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0 1 0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47" name="Rectangle 83"/>
              <p:cNvSpPr>
                <a:spLocks noChangeArrowheads="1"/>
              </p:cNvSpPr>
              <p:nvPr/>
            </p:nvSpPr>
            <p:spPr bwMode="auto">
              <a:xfrm>
                <a:off x="3439" y="1767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48" name="Line 84"/>
              <p:cNvSpPr>
                <a:spLocks noChangeShapeType="1"/>
              </p:cNvSpPr>
              <p:nvPr/>
            </p:nvSpPr>
            <p:spPr bwMode="auto">
              <a:xfrm>
                <a:off x="3439" y="176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49" name="Rectangle 85"/>
              <p:cNvSpPr>
                <a:spLocks noChangeArrowheads="1"/>
              </p:cNvSpPr>
              <p:nvPr/>
            </p:nvSpPr>
            <p:spPr bwMode="auto">
              <a:xfrm>
                <a:off x="3450" y="1767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50" name="Line 86"/>
              <p:cNvSpPr>
                <a:spLocks noChangeShapeType="1"/>
              </p:cNvSpPr>
              <p:nvPr/>
            </p:nvSpPr>
            <p:spPr bwMode="auto">
              <a:xfrm>
                <a:off x="3450" y="1767"/>
                <a:ext cx="85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54" name="Rectangle 90"/>
              <p:cNvSpPr>
                <a:spLocks noChangeArrowheads="1"/>
              </p:cNvSpPr>
              <p:nvPr/>
            </p:nvSpPr>
            <p:spPr bwMode="auto">
              <a:xfrm>
                <a:off x="4305" y="1767"/>
                <a:ext cx="94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55" name="Line 91"/>
              <p:cNvSpPr>
                <a:spLocks noChangeShapeType="1"/>
              </p:cNvSpPr>
              <p:nvPr/>
            </p:nvSpPr>
            <p:spPr bwMode="auto">
              <a:xfrm>
                <a:off x="4305" y="1767"/>
                <a:ext cx="94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56" name="Rectangle 92"/>
              <p:cNvSpPr>
                <a:spLocks noChangeArrowheads="1"/>
              </p:cNvSpPr>
              <p:nvPr/>
            </p:nvSpPr>
            <p:spPr bwMode="auto">
              <a:xfrm>
                <a:off x="5248" y="1767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57" name="Line 93"/>
              <p:cNvSpPr>
                <a:spLocks noChangeShapeType="1"/>
              </p:cNvSpPr>
              <p:nvPr/>
            </p:nvSpPr>
            <p:spPr bwMode="auto">
              <a:xfrm>
                <a:off x="5248" y="1767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58" name="Rectangle 94"/>
              <p:cNvSpPr>
                <a:spLocks noChangeArrowheads="1"/>
              </p:cNvSpPr>
              <p:nvPr/>
            </p:nvSpPr>
            <p:spPr bwMode="auto">
              <a:xfrm>
                <a:off x="3439" y="1773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59" name="Line 95"/>
              <p:cNvSpPr>
                <a:spLocks noChangeShapeType="1"/>
              </p:cNvSpPr>
              <p:nvPr/>
            </p:nvSpPr>
            <p:spPr bwMode="auto">
              <a:xfrm>
                <a:off x="3439" y="1773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62" name="Rectangle 98"/>
              <p:cNvSpPr>
                <a:spLocks noChangeArrowheads="1"/>
              </p:cNvSpPr>
              <p:nvPr/>
            </p:nvSpPr>
            <p:spPr bwMode="auto">
              <a:xfrm>
                <a:off x="5248" y="1773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63" name="Line 99"/>
              <p:cNvSpPr>
                <a:spLocks noChangeShapeType="1"/>
              </p:cNvSpPr>
              <p:nvPr/>
            </p:nvSpPr>
            <p:spPr bwMode="auto">
              <a:xfrm>
                <a:off x="5248" y="1773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64" name="Rectangle 100"/>
              <p:cNvSpPr>
                <a:spLocks noChangeArrowheads="1"/>
              </p:cNvSpPr>
              <p:nvPr/>
            </p:nvSpPr>
            <p:spPr bwMode="auto">
              <a:xfrm>
                <a:off x="3682" y="2007"/>
                <a:ext cx="38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0 1 0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65" name="Rectangle 101"/>
              <p:cNvSpPr>
                <a:spLocks noChangeArrowheads="1"/>
              </p:cNvSpPr>
              <p:nvPr/>
            </p:nvSpPr>
            <p:spPr bwMode="auto">
              <a:xfrm>
                <a:off x="4588" y="2007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0 1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66" name="Rectangle 102"/>
              <p:cNvSpPr>
                <a:spLocks noChangeArrowheads="1"/>
              </p:cNvSpPr>
              <p:nvPr/>
            </p:nvSpPr>
            <p:spPr bwMode="auto">
              <a:xfrm>
                <a:off x="4875" y="2007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67" name="Rectangle 103"/>
              <p:cNvSpPr>
                <a:spLocks noChangeArrowheads="1"/>
              </p:cNvSpPr>
              <p:nvPr/>
            </p:nvSpPr>
            <p:spPr bwMode="auto">
              <a:xfrm>
                <a:off x="3439" y="1993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68" name="Line 104"/>
              <p:cNvSpPr>
                <a:spLocks noChangeShapeType="1"/>
              </p:cNvSpPr>
              <p:nvPr/>
            </p:nvSpPr>
            <p:spPr bwMode="auto">
              <a:xfrm>
                <a:off x="3439" y="199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69" name="Rectangle 105"/>
              <p:cNvSpPr>
                <a:spLocks noChangeArrowheads="1"/>
              </p:cNvSpPr>
              <p:nvPr/>
            </p:nvSpPr>
            <p:spPr bwMode="auto">
              <a:xfrm>
                <a:off x="3450" y="1993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70" name="Line 106"/>
              <p:cNvSpPr>
                <a:spLocks noChangeShapeType="1"/>
              </p:cNvSpPr>
              <p:nvPr/>
            </p:nvSpPr>
            <p:spPr bwMode="auto">
              <a:xfrm>
                <a:off x="3450" y="1993"/>
                <a:ext cx="85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74" name="Rectangle 110"/>
              <p:cNvSpPr>
                <a:spLocks noChangeArrowheads="1"/>
              </p:cNvSpPr>
              <p:nvPr/>
            </p:nvSpPr>
            <p:spPr bwMode="auto">
              <a:xfrm>
                <a:off x="4305" y="1993"/>
                <a:ext cx="94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75" name="Line 111"/>
              <p:cNvSpPr>
                <a:spLocks noChangeShapeType="1"/>
              </p:cNvSpPr>
              <p:nvPr/>
            </p:nvSpPr>
            <p:spPr bwMode="auto">
              <a:xfrm>
                <a:off x="4305" y="1993"/>
                <a:ext cx="94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76" name="Rectangle 112"/>
              <p:cNvSpPr>
                <a:spLocks noChangeArrowheads="1"/>
              </p:cNvSpPr>
              <p:nvPr/>
            </p:nvSpPr>
            <p:spPr bwMode="auto">
              <a:xfrm>
                <a:off x="5248" y="1993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77" name="Line 113"/>
              <p:cNvSpPr>
                <a:spLocks noChangeShapeType="1"/>
              </p:cNvSpPr>
              <p:nvPr/>
            </p:nvSpPr>
            <p:spPr bwMode="auto">
              <a:xfrm>
                <a:off x="5248" y="1993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78" name="Rectangle 114"/>
              <p:cNvSpPr>
                <a:spLocks noChangeArrowheads="1"/>
              </p:cNvSpPr>
              <p:nvPr/>
            </p:nvSpPr>
            <p:spPr bwMode="auto">
              <a:xfrm>
                <a:off x="3439" y="1999"/>
                <a:ext cx="11" cy="2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79" name="Line 115"/>
              <p:cNvSpPr>
                <a:spLocks noChangeShapeType="1"/>
              </p:cNvSpPr>
              <p:nvPr/>
            </p:nvSpPr>
            <p:spPr bwMode="auto">
              <a:xfrm>
                <a:off x="3439" y="1999"/>
                <a:ext cx="1" cy="2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82" name="Rectangle 118"/>
              <p:cNvSpPr>
                <a:spLocks noChangeArrowheads="1"/>
              </p:cNvSpPr>
              <p:nvPr/>
            </p:nvSpPr>
            <p:spPr bwMode="auto">
              <a:xfrm>
                <a:off x="5248" y="1999"/>
                <a:ext cx="11" cy="2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83" name="Line 119"/>
              <p:cNvSpPr>
                <a:spLocks noChangeShapeType="1"/>
              </p:cNvSpPr>
              <p:nvPr/>
            </p:nvSpPr>
            <p:spPr bwMode="auto">
              <a:xfrm>
                <a:off x="5248" y="1999"/>
                <a:ext cx="1" cy="2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84" name="Rectangle 120"/>
              <p:cNvSpPr>
                <a:spLocks noChangeArrowheads="1"/>
              </p:cNvSpPr>
              <p:nvPr/>
            </p:nvSpPr>
            <p:spPr bwMode="auto">
              <a:xfrm>
                <a:off x="3682" y="2233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0 1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85" name="Rectangle 121"/>
              <p:cNvSpPr>
                <a:spLocks noChangeArrowheads="1"/>
              </p:cNvSpPr>
              <p:nvPr/>
            </p:nvSpPr>
            <p:spPr bwMode="auto">
              <a:xfrm>
                <a:off x="3970" y="2233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86" name="Rectangle 122"/>
              <p:cNvSpPr>
                <a:spLocks noChangeArrowheads="1"/>
              </p:cNvSpPr>
              <p:nvPr/>
            </p:nvSpPr>
            <p:spPr bwMode="auto">
              <a:xfrm>
                <a:off x="4588" y="2233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1 0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87" name="Rectangle 123"/>
              <p:cNvSpPr>
                <a:spLocks noChangeArrowheads="1"/>
              </p:cNvSpPr>
              <p:nvPr/>
            </p:nvSpPr>
            <p:spPr bwMode="auto">
              <a:xfrm>
                <a:off x="4875" y="2233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188" name="Rectangle 124"/>
              <p:cNvSpPr>
                <a:spLocks noChangeArrowheads="1"/>
              </p:cNvSpPr>
              <p:nvPr/>
            </p:nvSpPr>
            <p:spPr bwMode="auto">
              <a:xfrm>
                <a:off x="3439" y="2218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89" name="Line 125"/>
              <p:cNvSpPr>
                <a:spLocks noChangeShapeType="1"/>
              </p:cNvSpPr>
              <p:nvPr/>
            </p:nvSpPr>
            <p:spPr bwMode="auto">
              <a:xfrm>
                <a:off x="3439" y="2218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90" name="Rectangle 126"/>
              <p:cNvSpPr>
                <a:spLocks noChangeArrowheads="1"/>
              </p:cNvSpPr>
              <p:nvPr/>
            </p:nvSpPr>
            <p:spPr bwMode="auto">
              <a:xfrm>
                <a:off x="3450" y="2218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91" name="Line 127"/>
              <p:cNvSpPr>
                <a:spLocks noChangeShapeType="1"/>
              </p:cNvSpPr>
              <p:nvPr/>
            </p:nvSpPr>
            <p:spPr bwMode="auto">
              <a:xfrm>
                <a:off x="3450" y="2218"/>
                <a:ext cx="85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95" name="Rectangle 131"/>
              <p:cNvSpPr>
                <a:spLocks noChangeArrowheads="1"/>
              </p:cNvSpPr>
              <p:nvPr/>
            </p:nvSpPr>
            <p:spPr bwMode="auto">
              <a:xfrm>
                <a:off x="4305" y="2218"/>
                <a:ext cx="94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96" name="Line 132"/>
              <p:cNvSpPr>
                <a:spLocks noChangeShapeType="1"/>
              </p:cNvSpPr>
              <p:nvPr/>
            </p:nvSpPr>
            <p:spPr bwMode="auto">
              <a:xfrm>
                <a:off x="4305" y="2218"/>
                <a:ext cx="94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97" name="Rectangle 133"/>
              <p:cNvSpPr>
                <a:spLocks noChangeArrowheads="1"/>
              </p:cNvSpPr>
              <p:nvPr/>
            </p:nvSpPr>
            <p:spPr bwMode="auto">
              <a:xfrm>
                <a:off x="5248" y="2218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98" name="Line 134"/>
              <p:cNvSpPr>
                <a:spLocks noChangeShapeType="1"/>
              </p:cNvSpPr>
              <p:nvPr/>
            </p:nvSpPr>
            <p:spPr bwMode="auto">
              <a:xfrm>
                <a:off x="5248" y="2218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199" name="Rectangle 135"/>
              <p:cNvSpPr>
                <a:spLocks noChangeArrowheads="1"/>
              </p:cNvSpPr>
              <p:nvPr/>
            </p:nvSpPr>
            <p:spPr bwMode="auto">
              <a:xfrm>
                <a:off x="3439" y="2224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00" name="Line 136"/>
              <p:cNvSpPr>
                <a:spLocks noChangeShapeType="1"/>
              </p:cNvSpPr>
              <p:nvPr/>
            </p:nvSpPr>
            <p:spPr bwMode="auto">
              <a:xfrm>
                <a:off x="3439" y="2224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03" name="Rectangle 139"/>
              <p:cNvSpPr>
                <a:spLocks noChangeArrowheads="1"/>
              </p:cNvSpPr>
              <p:nvPr/>
            </p:nvSpPr>
            <p:spPr bwMode="auto">
              <a:xfrm>
                <a:off x="5248" y="2224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04" name="Line 140"/>
              <p:cNvSpPr>
                <a:spLocks noChangeShapeType="1"/>
              </p:cNvSpPr>
              <p:nvPr/>
            </p:nvSpPr>
            <p:spPr bwMode="auto">
              <a:xfrm>
                <a:off x="5248" y="2224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05" name="Rectangle 141"/>
              <p:cNvSpPr>
                <a:spLocks noChangeArrowheads="1"/>
              </p:cNvSpPr>
              <p:nvPr/>
            </p:nvSpPr>
            <p:spPr bwMode="auto">
              <a:xfrm>
                <a:off x="3682" y="2459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06" name="Rectangle 142"/>
              <p:cNvSpPr>
                <a:spLocks noChangeArrowheads="1"/>
              </p:cNvSpPr>
              <p:nvPr/>
            </p:nvSpPr>
            <p:spPr bwMode="auto">
              <a:xfrm>
                <a:off x="3826" y="2459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07" name="Rectangle 143"/>
              <p:cNvSpPr>
                <a:spLocks noChangeArrowheads="1"/>
              </p:cNvSpPr>
              <p:nvPr/>
            </p:nvSpPr>
            <p:spPr bwMode="auto">
              <a:xfrm>
                <a:off x="3970" y="2459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08" name="Rectangle 144"/>
              <p:cNvSpPr>
                <a:spLocks noChangeArrowheads="1"/>
              </p:cNvSpPr>
              <p:nvPr/>
            </p:nvSpPr>
            <p:spPr bwMode="auto">
              <a:xfrm>
                <a:off x="4588" y="2459"/>
                <a:ext cx="38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1 0 1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09" name="Rectangle 145"/>
              <p:cNvSpPr>
                <a:spLocks noChangeArrowheads="1"/>
              </p:cNvSpPr>
              <p:nvPr/>
            </p:nvSpPr>
            <p:spPr bwMode="auto">
              <a:xfrm>
                <a:off x="3439" y="2444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10" name="Line 146"/>
              <p:cNvSpPr>
                <a:spLocks noChangeShapeType="1"/>
              </p:cNvSpPr>
              <p:nvPr/>
            </p:nvSpPr>
            <p:spPr bwMode="auto">
              <a:xfrm>
                <a:off x="3439" y="244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11" name="Rectangle 147"/>
              <p:cNvSpPr>
                <a:spLocks noChangeArrowheads="1"/>
              </p:cNvSpPr>
              <p:nvPr/>
            </p:nvSpPr>
            <p:spPr bwMode="auto">
              <a:xfrm>
                <a:off x="3450" y="2444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12" name="Line 148"/>
              <p:cNvSpPr>
                <a:spLocks noChangeShapeType="1"/>
              </p:cNvSpPr>
              <p:nvPr/>
            </p:nvSpPr>
            <p:spPr bwMode="auto">
              <a:xfrm>
                <a:off x="3450" y="2444"/>
                <a:ext cx="85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16" name="Rectangle 152"/>
              <p:cNvSpPr>
                <a:spLocks noChangeArrowheads="1"/>
              </p:cNvSpPr>
              <p:nvPr/>
            </p:nvSpPr>
            <p:spPr bwMode="auto">
              <a:xfrm>
                <a:off x="4305" y="2444"/>
                <a:ext cx="94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17" name="Line 153"/>
              <p:cNvSpPr>
                <a:spLocks noChangeShapeType="1"/>
              </p:cNvSpPr>
              <p:nvPr/>
            </p:nvSpPr>
            <p:spPr bwMode="auto">
              <a:xfrm>
                <a:off x="4305" y="2444"/>
                <a:ext cx="94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18" name="Rectangle 154"/>
              <p:cNvSpPr>
                <a:spLocks noChangeArrowheads="1"/>
              </p:cNvSpPr>
              <p:nvPr/>
            </p:nvSpPr>
            <p:spPr bwMode="auto">
              <a:xfrm>
                <a:off x="5248" y="2444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19" name="Line 155"/>
              <p:cNvSpPr>
                <a:spLocks noChangeShapeType="1"/>
              </p:cNvSpPr>
              <p:nvPr/>
            </p:nvSpPr>
            <p:spPr bwMode="auto">
              <a:xfrm>
                <a:off x="5248" y="244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20" name="Rectangle 156"/>
              <p:cNvSpPr>
                <a:spLocks noChangeArrowheads="1"/>
              </p:cNvSpPr>
              <p:nvPr/>
            </p:nvSpPr>
            <p:spPr bwMode="auto">
              <a:xfrm>
                <a:off x="3439" y="2450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21" name="Line 157"/>
              <p:cNvSpPr>
                <a:spLocks noChangeShapeType="1"/>
              </p:cNvSpPr>
              <p:nvPr/>
            </p:nvSpPr>
            <p:spPr bwMode="auto">
              <a:xfrm>
                <a:off x="3439" y="2450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24" name="Rectangle 160"/>
              <p:cNvSpPr>
                <a:spLocks noChangeArrowheads="1"/>
              </p:cNvSpPr>
              <p:nvPr/>
            </p:nvSpPr>
            <p:spPr bwMode="auto">
              <a:xfrm>
                <a:off x="5248" y="2450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25" name="Line 161"/>
              <p:cNvSpPr>
                <a:spLocks noChangeShapeType="1"/>
              </p:cNvSpPr>
              <p:nvPr/>
            </p:nvSpPr>
            <p:spPr bwMode="auto">
              <a:xfrm>
                <a:off x="5248" y="2450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26" name="Rectangle 162"/>
              <p:cNvSpPr>
                <a:spLocks noChangeArrowheads="1"/>
              </p:cNvSpPr>
              <p:nvPr/>
            </p:nvSpPr>
            <p:spPr bwMode="auto">
              <a:xfrm>
                <a:off x="3682" y="2685"/>
                <a:ext cx="38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1 0 1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27" name="Rectangle 163"/>
              <p:cNvSpPr>
                <a:spLocks noChangeArrowheads="1"/>
              </p:cNvSpPr>
              <p:nvPr/>
            </p:nvSpPr>
            <p:spPr bwMode="auto">
              <a:xfrm>
                <a:off x="4588" y="2685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28" name="Rectangle 164"/>
              <p:cNvSpPr>
                <a:spLocks noChangeArrowheads="1"/>
              </p:cNvSpPr>
              <p:nvPr/>
            </p:nvSpPr>
            <p:spPr bwMode="auto">
              <a:xfrm>
                <a:off x="4732" y="2685"/>
                <a:ext cx="24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1 0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29" name="Rectangle 165"/>
              <p:cNvSpPr>
                <a:spLocks noChangeArrowheads="1"/>
              </p:cNvSpPr>
              <p:nvPr/>
            </p:nvSpPr>
            <p:spPr bwMode="auto">
              <a:xfrm>
                <a:off x="3439" y="2670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30" name="Line 166"/>
              <p:cNvSpPr>
                <a:spLocks noChangeShapeType="1"/>
              </p:cNvSpPr>
              <p:nvPr/>
            </p:nvSpPr>
            <p:spPr bwMode="auto">
              <a:xfrm>
                <a:off x="3439" y="267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31" name="Rectangle 167"/>
              <p:cNvSpPr>
                <a:spLocks noChangeArrowheads="1"/>
              </p:cNvSpPr>
              <p:nvPr/>
            </p:nvSpPr>
            <p:spPr bwMode="auto">
              <a:xfrm>
                <a:off x="3450" y="2670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32" name="Line 168"/>
              <p:cNvSpPr>
                <a:spLocks noChangeShapeType="1"/>
              </p:cNvSpPr>
              <p:nvPr/>
            </p:nvSpPr>
            <p:spPr bwMode="auto">
              <a:xfrm>
                <a:off x="3450" y="2670"/>
                <a:ext cx="85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36" name="Rectangle 172"/>
              <p:cNvSpPr>
                <a:spLocks noChangeArrowheads="1"/>
              </p:cNvSpPr>
              <p:nvPr/>
            </p:nvSpPr>
            <p:spPr bwMode="auto">
              <a:xfrm>
                <a:off x="4305" y="2670"/>
                <a:ext cx="94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37" name="Line 173"/>
              <p:cNvSpPr>
                <a:spLocks noChangeShapeType="1"/>
              </p:cNvSpPr>
              <p:nvPr/>
            </p:nvSpPr>
            <p:spPr bwMode="auto">
              <a:xfrm>
                <a:off x="4305" y="2670"/>
                <a:ext cx="94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38" name="Rectangle 174"/>
              <p:cNvSpPr>
                <a:spLocks noChangeArrowheads="1"/>
              </p:cNvSpPr>
              <p:nvPr/>
            </p:nvSpPr>
            <p:spPr bwMode="auto">
              <a:xfrm>
                <a:off x="5248" y="2670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39" name="Line 175"/>
              <p:cNvSpPr>
                <a:spLocks noChangeShapeType="1"/>
              </p:cNvSpPr>
              <p:nvPr/>
            </p:nvSpPr>
            <p:spPr bwMode="auto">
              <a:xfrm>
                <a:off x="5248" y="267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40" name="Rectangle 176"/>
              <p:cNvSpPr>
                <a:spLocks noChangeArrowheads="1"/>
              </p:cNvSpPr>
              <p:nvPr/>
            </p:nvSpPr>
            <p:spPr bwMode="auto">
              <a:xfrm>
                <a:off x="3439" y="2676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41" name="Line 177"/>
              <p:cNvSpPr>
                <a:spLocks noChangeShapeType="1"/>
              </p:cNvSpPr>
              <p:nvPr/>
            </p:nvSpPr>
            <p:spPr bwMode="auto">
              <a:xfrm>
                <a:off x="3439" y="2676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44" name="Rectangle 180"/>
              <p:cNvSpPr>
                <a:spLocks noChangeArrowheads="1"/>
              </p:cNvSpPr>
              <p:nvPr/>
            </p:nvSpPr>
            <p:spPr bwMode="auto">
              <a:xfrm>
                <a:off x="5248" y="2676"/>
                <a:ext cx="11" cy="22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45" name="Line 181"/>
              <p:cNvSpPr>
                <a:spLocks noChangeShapeType="1"/>
              </p:cNvSpPr>
              <p:nvPr/>
            </p:nvSpPr>
            <p:spPr bwMode="auto">
              <a:xfrm>
                <a:off x="5248" y="2676"/>
                <a:ext cx="1" cy="2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46" name="Rectangle 182"/>
              <p:cNvSpPr>
                <a:spLocks noChangeArrowheads="1"/>
              </p:cNvSpPr>
              <p:nvPr/>
            </p:nvSpPr>
            <p:spPr bwMode="auto">
              <a:xfrm>
                <a:off x="3682" y="2910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47" name="Rectangle 183"/>
              <p:cNvSpPr>
                <a:spLocks noChangeArrowheads="1"/>
              </p:cNvSpPr>
              <p:nvPr/>
            </p:nvSpPr>
            <p:spPr bwMode="auto">
              <a:xfrm>
                <a:off x="3826" y="2910"/>
                <a:ext cx="240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0 1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48" name="Rectangle 184"/>
              <p:cNvSpPr>
                <a:spLocks noChangeArrowheads="1"/>
              </p:cNvSpPr>
              <p:nvPr/>
            </p:nvSpPr>
            <p:spPr bwMode="auto">
              <a:xfrm>
                <a:off x="4588" y="2910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49" name="Rectangle 185"/>
              <p:cNvSpPr>
                <a:spLocks noChangeArrowheads="1"/>
              </p:cNvSpPr>
              <p:nvPr/>
            </p:nvSpPr>
            <p:spPr bwMode="auto">
              <a:xfrm>
                <a:off x="4732" y="2910"/>
                <a:ext cx="14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 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50" name="Rectangle 186"/>
              <p:cNvSpPr>
                <a:spLocks noChangeArrowheads="1"/>
              </p:cNvSpPr>
              <p:nvPr/>
            </p:nvSpPr>
            <p:spPr bwMode="auto">
              <a:xfrm>
                <a:off x="4875" y="2910"/>
                <a:ext cx="9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u="none" baseline="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600251" name="Rectangle 187"/>
              <p:cNvSpPr>
                <a:spLocks noChangeArrowheads="1"/>
              </p:cNvSpPr>
              <p:nvPr/>
            </p:nvSpPr>
            <p:spPr bwMode="auto">
              <a:xfrm>
                <a:off x="3439" y="2896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52" name="Line 188"/>
              <p:cNvSpPr>
                <a:spLocks noChangeShapeType="1"/>
              </p:cNvSpPr>
              <p:nvPr/>
            </p:nvSpPr>
            <p:spPr bwMode="auto">
              <a:xfrm>
                <a:off x="3439" y="289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53" name="Rectangle 189"/>
              <p:cNvSpPr>
                <a:spLocks noChangeArrowheads="1"/>
              </p:cNvSpPr>
              <p:nvPr/>
            </p:nvSpPr>
            <p:spPr bwMode="auto">
              <a:xfrm>
                <a:off x="3450" y="2896"/>
                <a:ext cx="850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54" name="Line 190"/>
              <p:cNvSpPr>
                <a:spLocks noChangeShapeType="1"/>
              </p:cNvSpPr>
              <p:nvPr/>
            </p:nvSpPr>
            <p:spPr bwMode="auto">
              <a:xfrm>
                <a:off x="3450" y="2896"/>
                <a:ext cx="85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58" name="Rectangle 194"/>
              <p:cNvSpPr>
                <a:spLocks noChangeArrowheads="1"/>
              </p:cNvSpPr>
              <p:nvPr/>
            </p:nvSpPr>
            <p:spPr bwMode="auto">
              <a:xfrm>
                <a:off x="4305" y="2896"/>
                <a:ext cx="943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59" name="Line 195"/>
              <p:cNvSpPr>
                <a:spLocks noChangeShapeType="1"/>
              </p:cNvSpPr>
              <p:nvPr/>
            </p:nvSpPr>
            <p:spPr bwMode="auto">
              <a:xfrm>
                <a:off x="4305" y="2896"/>
                <a:ext cx="94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60" name="Rectangle 196"/>
              <p:cNvSpPr>
                <a:spLocks noChangeArrowheads="1"/>
              </p:cNvSpPr>
              <p:nvPr/>
            </p:nvSpPr>
            <p:spPr bwMode="auto">
              <a:xfrm>
                <a:off x="5248" y="2896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61" name="Line 197"/>
              <p:cNvSpPr>
                <a:spLocks noChangeShapeType="1"/>
              </p:cNvSpPr>
              <p:nvPr/>
            </p:nvSpPr>
            <p:spPr bwMode="auto">
              <a:xfrm>
                <a:off x="5248" y="2896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62" name="Rectangle 198"/>
              <p:cNvSpPr>
                <a:spLocks noChangeArrowheads="1"/>
              </p:cNvSpPr>
              <p:nvPr/>
            </p:nvSpPr>
            <p:spPr bwMode="auto">
              <a:xfrm>
                <a:off x="3439" y="2902"/>
                <a:ext cx="11" cy="2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63" name="Line 199"/>
              <p:cNvSpPr>
                <a:spLocks noChangeShapeType="1"/>
              </p:cNvSpPr>
              <p:nvPr/>
            </p:nvSpPr>
            <p:spPr bwMode="auto">
              <a:xfrm>
                <a:off x="3439" y="2902"/>
                <a:ext cx="1" cy="2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64" name="Rectangle 200"/>
              <p:cNvSpPr>
                <a:spLocks noChangeArrowheads="1"/>
              </p:cNvSpPr>
              <p:nvPr/>
            </p:nvSpPr>
            <p:spPr bwMode="auto">
              <a:xfrm>
                <a:off x="3439" y="3121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65" name="Line 201"/>
              <p:cNvSpPr>
                <a:spLocks noChangeShapeType="1"/>
              </p:cNvSpPr>
              <p:nvPr/>
            </p:nvSpPr>
            <p:spPr bwMode="auto">
              <a:xfrm>
                <a:off x="3439" y="312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66" name="Line 202"/>
              <p:cNvSpPr>
                <a:spLocks noChangeShapeType="1"/>
              </p:cNvSpPr>
              <p:nvPr/>
            </p:nvSpPr>
            <p:spPr bwMode="auto">
              <a:xfrm>
                <a:off x="3439" y="3121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67" name="Rectangle 203"/>
              <p:cNvSpPr>
                <a:spLocks noChangeArrowheads="1"/>
              </p:cNvSpPr>
              <p:nvPr/>
            </p:nvSpPr>
            <p:spPr bwMode="auto">
              <a:xfrm>
                <a:off x="3439" y="3121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68" name="Line 204"/>
              <p:cNvSpPr>
                <a:spLocks noChangeShapeType="1"/>
              </p:cNvSpPr>
              <p:nvPr/>
            </p:nvSpPr>
            <p:spPr bwMode="auto">
              <a:xfrm>
                <a:off x="3439" y="312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69" name="Line 205"/>
              <p:cNvSpPr>
                <a:spLocks noChangeShapeType="1"/>
              </p:cNvSpPr>
              <p:nvPr/>
            </p:nvSpPr>
            <p:spPr bwMode="auto">
              <a:xfrm>
                <a:off x="3439" y="3121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70" name="Rectangle 206"/>
              <p:cNvSpPr>
                <a:spLocks noChangeArrowheads="1"/>
              </p:cNvSpPr>
              <p:nvPr/>
            </p:nvSpPr>
            <p:spPr bwMode="auto">
              <a:xfrm>
                <a:off x="3450" y="3121"/>
                <a:ext cx="850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72" name="Line 208"/>
              <p:cNvSpPr>
                <a:spLocks noChangeShapeType="1"/>
              </p:cNvSpPr>
              <p:nvPr/>
            </p:nvSpPr>
            <p:spPr bwMode="auto">
              <a:xfrm>
                <a:off x="3450" y="3121"/>
                <a:ext cx="85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78" name="Rectangle 214"/>
              <p:cNvSpPr>
                <a:spLocks noChangeArrowheads="1"/>
              </p:cNvSpPr>
              <p:nvPr/>
            </p:nvSpPr>
            <p:spPr bwMode="auto">
              <a:xfrm>
                <a:off x="4311" y="3121"/>
                <a:ext cx="937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79" name="Line 215"/>
              <p:cNvSpPr>
                <a:spLocks noChangeShapeType="1"/>
              </p:cNvSpPr>
              <p:nvPr/>
            </p:nvSpPr>
            <p:spPr bwMode="auto">
              <a:xfrm>
                <a:off x="4311" y="3121"/>
                <a:ext cx="937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80" name="Rectangle 216"/>
              <p:cNvSpPr>
                <a:spLocks noChangeArrowheads="1"/>
              </p:cNvSpPr>
              <p:nvPr/>
            </p:nvSpPr>
            <p:spPr bwMode="auto">
              <a:xfrm>
                <a:off x="5248" y="2902"/>
                <a:ext cx="11" cy="21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81" name="Line 217"/>
              <p:cNvSpPr>
                <a:spLocks noChangeShapeType="1"/>
              </p:cNvSpPr>
              <p:nvPr/>
            </p:nvSpPr>
            <p:spPr bwMode="auto">
              <a:xfrm>
                <a:off x="5248" y="2902"/>
                <a:ext cx="1" cy="21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82" name="Rectangle 218"/>
              <p:cNvSpPr>
                <a:spLocks noChangeArrowheads="1"/>
              </p:cNvSpPr>
              <p:nvPr/>
            </p:nvSpPr>
            <p:spPr bwMode="auto">
              <a:xfrm>
                <a:off x="5248" y="3121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83" name="Line 219"/>
              <p:cNvSpPr>
                <a:spLocks noChangeShapeType="1"/>
              </p:cNvSpPr>
              <p:nvPr/>
            </p:nvSpPr>
            <p:spPr bwMode="auto">
              <a:xfrm>
                <a:off x="5248" y="312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84" name="Line 220"/>
              <p:cNvSpPr>
                <a:spLocks noChangeShapeType="1"/>
              </p:cNvSpPr>
              <p:nvPr/>
            </p:nvSpPr>
            <p:spPr bwMode="auto">
              <a:xfrm>
                <a:off x="5248" y="3121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85" name="Rectangle 221"/>
              <p:cNvSpPr>
                <a:spLocks noChangeArrowheads="1"/>
              </p:cNvSpPr>
              <p:nvPr/>
            </p:nvSpPr>
            <p:spPr bwMode="auto">
              <a:xfrm>
                <a:off x="5248" y="3121"/>
                <a:ext cx="11" cy="1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86" name="Line 222"/>
              <p:cNvSpPr>
                <a:spLocks noChangeShapeType="1"/>
              </p:cNvSpPr>
              <p:nvPr/>
            </p:nvSpPr>
            <p:spPr bwMode="auto">
              <a:xfrm>
                <a:off x="5248" y="3121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87" name="Line 223"/>
              <p:cNvSpPr>
                <a:spLocks noChangeShapeType="1"/>
              </p:cNvSpPr>
              <p:nvPr/>
            </p:nvSpPr>
            <p:spPr bwMode="auto">
              <a:xfrm>
                <a:off x="5248" y="3121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00292" name="Line 228"/>
              <p:cNvSpPr>
                <a:spLocks noChangeShapeType="1"/>
              </p:cNvSpPr>
              <p:nvPr/>
            </p:nvSpPr>
            <p:spPr bwMode="auto">
              <a:xfrm>
                <a:off x="4328" y="880"/>
                <a:ext cx="0" cy="2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3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70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Gray to Binary</a:t>
            </a:r>
            <a:r>
              <a:rPr lang="en-US" b="0">
                <a:solidFill>
                  <a:schemeClr val="tx1"/>
                </a:solidFill>
              </a:rPr>
              <a:t> (continued)</a:t>
            </a:r>
          </a:p>
        </p:txBody>
      </p:sp>
      <p:sp>
        <p:nvSpPr>
          <p:cNvPr id="601094" name="Rectangle 6"/>
          <p:cNvSpPr>
            <a:spLocks noGrp="1" noChangeArrowheads="1"/>
          </p:cNvSpPr>
          <p:nvPr>
            <p:ph idx="1"/>
          </p:nvPr>
        </p:nvSpPr>
        <p:spPr>
          <a:xfrm>
            <a:off x="190500" y="1231900"/>
            <a:ext cx="8440738" cy="5262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Rearrange the table so</a:t>
            </a:r>
            <a:br>
              <a:rPr lang="en-US" sz="2400" dirty="0">
                <a:latin typeface="Arial" pitchFamily="34" charset="0"/>
              </a:rPr>
            </a:br>
            <a:r>
              <a:rPr lang="en-US" sz="2400" dirty="0">
                <a:latin typeface="Arial" pitchFamily="34" charset="0"/>
              </a:rPr>
              <a:t>that the input combinations</a:t>
            </a:r>
            <a:br>
              <a:rPr lang="en-US" sz="2400" dirty="0">
                <a:latin typeface="Arial" pitchFamily="34" charset="0"/>
              </a:rPr>
            </a:br>
            <a:r>
              <a:rPr lang="en-US" sz="2400" dirty="0">
                <a:latin typeface="Arial" pitchFamily="34" charset="0"/>
              </a:rPr>
              <a:t>are in counting order</a:t>
            </a:r>
          </a:p>
          <a:p>
            <a:pPr>
              <a:lnSpc>
                <a:spcPct val="8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Functions y and z can </a:t>
            </a:r>
            <a:br>
              <a:rPr lang="en-US" sz="2400" dirty="0">
                <a:latin typeface="Arial" pitchFamily="34" charset="0"/>
              </a:rPr>
            </a:br>
            <a:r>
              <a:rPr lang="en-US" sz="2400" dirty="0">
                <a:latin typeface="Arial" pitchFamily="34" charset="0"/>
              </a:rPr>
              <a:t>be implemented using</a:t>
            </a:r>
            <a:br>
              <a:rPr lang="en-US" sz="2400" dirty="0">
                <a:latin typeface="Arial" pitchFamily="34" charset="0"/>
              </a:rPr>
            </a:br>
            <a:r>
              <a:rPr lang="en-US" sz="2400" dirty="0">
                <a:latin typeface="Arial" pitchFamily="34" charset="0"/>
              </a:rPr>
              <a:t>a dual 8-to-1-line </a:t>
            </a:r>
            <a:br>
              <a:rPr lang="en-US" sz="2400" dirty="0">
                <a:latin typeface="Arial" pitchFamily="34" charset="0"/>
              </a:rPr>
            </a:br>
            <a:r>
              <a:rPr lang="en-US" sz="2400" dirty="0">
                <a:latin typeface="Arial" pitchFamily="34" charset="0"/>
              </a:rPr>
              <a:t>multiplexer by: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</a:rPr>
              <a:t>connecting A, B, and C to the multiplexer select inputs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</a:rPr>
              <a:t>placing y and z on the two multiplexer outputs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Arial" pitchFamily="34" charset="0"/>
              </a:rPr>
              <a:t>connecting their respective truth table values to the inputs</a:t>
            </a:r>
          </a:p>
        </p:txBody>
      </p:sp>
      <p:graphicFrame>
        <p:nvGraphicFramePr>
          <p:cNvPr id="601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460577"/>
              </p:ext>
            </p:extLst>
          </p:nvPr>
        </p:nvGraphicFramePr>
        <p:xfrm>
          <a:off x="5181600" y="1397000"/>
          <a:ext cx="3305175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01111" imgH="3821471" progId="Word.Document.8">
                  <p:embed/>
                </p:oleObj>
              </mc:Choice>
              <mc:Fallback>
                <p:oleObj name="Document" r:id="rId3" imgW="3301111" imgH="38214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397000"/>
                        <a:ext cx="3305175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10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62089" y="2149475"/>
            <a:ext cx="185524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 bwMode="auto">
          <a:xfrm>
            <a:off x="3810000" y="2755900"/>
            <a:ext cx="1181100" cy="10033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57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0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1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010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4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Example </a:t>
            </a:r>
            <a:r>
              <a:rPr lang="en-US" b="0"/>
              <a:t>(continued)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 startAt="3"/>
            </a:pPr>
            <a:r>
              <a:rPr lang="en-US">
                <a:cs typeface="Times New Roman" pitchFamily="18" charset="0"/>
              </a:rPr>
              <a:t>Optimization</a:t>
            </a:r>
          </a:p>
          <a:p>
            <a:pPr marL="990600" lvl="1" indent="-533400">
              <a:buFontTx/>
              <a:buAutoNum type="alphaLcPeriod"/>
            </a:pPr>
            <a:r>
              <a:rPr lang="en-US">
                <a:cs typeface="Times New Roman" pitchFamily="18" charset="0"/>
              </a:rPr>
              <a:t>2-level using</a:t>
            </a:r>
            <a:br>
              <a:rPr lang="en-US">
                <a:cs typeface="Times New Roman" pitchFamily="18" charset="0"/>
              </a:rPr>
            </a:br>
            <a:r>
              <a:rPr lang="en-US">
                <a:cs typeface="Times New Roman" pitchFamily="18" charset="0"/>
              </a:rPr>
              <a:t>K-maps</a:t>
            </a:r>
          </a:p>
          <a:p>
            <a:pPr marL="609600" indent="-609600">
              <a:buFontTx/>
              <a:buNone/>
            </a:pPr>
            <a:r>
              <a:rPr lang="en-US" sz="2400">
                <a:cs typeface="Times New Roman" pitchFamily="18" charset="0"/>
              </a:rPr>
              <a:t>W = A + BC + BD</a:t>
            </a:r>
          </a:p>
          <a:p>
            <a:pPr marL="609600" indent="-609600">
              <a:buFontTx/>
              <a:buNone/>
            </a:pPr>
            <a:r>
              <a:rPr lang="en-US" sz="2400">
                <a:cs typeface="Times New Roman" pitchFamily="18" charset="0"/>
              </a:rPr>
              <a:t>X =    C +    D + B</a:t>
            </a:r>
          </a:p>
          <a:p>
            <a:pPr marL="609600" indent="-609600">
              <a:buFontTx/>
              <a:buNone/>
            </a:pPr>
            <a:r>
              <a:rPr lang="en-US" sz="2400">
                <a:cs typeface="Times New Roman" pitchFamily="18" charset="0"/>
              </a:rPr>
              <a:t>Y = CD + </a:t>
            </a:r>
          </a:p>
          <a:p>
            <a:pPr marL="609600" indent="-609600">
              <a:buFontTx/>
              <a:buNone/>
            </a:pPr>
            <a:r>
              <a:rPr lang="en-US" sz="2400">
                <a:cs typeface="Times New Roman" pitchFamily="18" charset="0"/>
              </a:rPr>
              <a:t>Z =  </a:t>
            </a:r>
            <a:br>
              <a:rPr lang="en-US" sz="2400">
                <a:cs typeface="Times New Roman" pitchFamily="18" charset="0"/>
              </a:rPr>
            </a:br>
            <a:endParaRPr lang="en-US" sz="2400">
              <a:cs typeface="Times New Roman" pitchFamily="18" charset="0"/>
            </a:endParaRPr>
          </a:p>
        </p:txBody>
      </p:sp>
      <p:grpSp>
        <p:nvGrpSpPr>
          <p:cNvPr id="486405" name="Group 5"/>
          <p:cNvGrpSpPr>
            <a:grpSpLocks noChangeAspect="1"/>
          </p:cNvGrpSpPr>
          <p:nvPr/>
        </p:nvGrpSpPr>
        <p:grpSpPr bwMode="auto">
          <a:xfrm>
            <a:off x="3751263" y="1279525"/>
            <a:ext cx="5349875" cy="5484813"/>
            <a:chOff x="2676" y="951"/>
            <a:chExt cx="2630" cy="2696"/>
          </a:xfrm>
        </p:grpSpPr>
        <p:sp>
          <p:nvSpPr>
            <p:cNvPr id="486406" name="Rectangle 6"/>
            <p:cNvSpPr>
              <a:spLocks noChangeAspect="1" noChangeArrowheads="1"/>
            </p:cNvSpPr>
            <p:nvPr/>
          </p:nvSpPr>
          <p:spPr bwMode="auto">
            <a:xfrm>
              <a:off x="2809" y="1124"/>
              <a:ext cx="853" cy="8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07" name="Rectangle 7"/>
            <p:cNvSpPr>
              <a:spLocks noChangeAspect="1" noChangeArrowheads="1"/>
            </p:cNvSpPr>
            <p:nvPr/>
          </p:nvSpPr>
          <p:spPr bwMode="auto">
            <a:xfrm>
              <a:off x="3769" y="1470"/>
              <a:ext cx="1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2400" b="1"/>
            </a:p>
          </p:txBody>
        </p:sp>
        <p:sp>
          <p:nvSpPr>
            <p:cNvPr id="486408" name="Rectangle 8"/>
            <p:cNvSpPr>
              <a:spLocks noChangeAspect="1" noChangeArrowheads="1"/>
            </p:cNvSpPr>
            <p:nvPr/>
          </p:nvSpPr>
          <p:spPr bwMode="auto">
            <a:xfrm>
              <a:off x="3422" y="951"/>
              <a:ext cx="1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2400" b="1"/>
            </a:p>
          </p:txBody>
        </p:sp>
        <p:sp>
          <p:nvSpPr>
            <p:cNvPr id="486409" name="Rectangle 9"/>
            <p:cNvSpPr>
              <a:spLocks noChangeAspect="1" noChangeArrowheads="1"/>
            </p:cNvSpPr>
            <p:nvPr/>
          </p:nvSpPr>
          <p:spPr bwMode="auto">
            <a:xfrm>
              <a:off x="3209" y="2015"/>
              <a:ext cx="1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sz="2400" b="1"/>
            </a:p>
          </p:txBody>
        </p:sp>
        <p:sp>
          <p:nvSpPr>
            <p:cNvPr id="486410" name="Rectangle 10"/>
            <p:cNvSpPr>
              <a:spLocks noChangeAspect="1" noChangeArrowheads="1"/>
            </p:cNvSpPr>
            <p:nvPr/>
          </p:nvSpPr>
          <p:spPr bwMode="auto">
            <a:xfrm>
              <a:off x="2676" y="1703"/>
              <a:ext cx="10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2400" b="1"/>
            </a:p>
          </p:txBody>
        </p:sp>
        <p:sp>
          <p:nvSpPr>
            <p:cNvPr id="486411" name="Line 11"/>
            <p:cNvSpPr>
              <a:spLocks noChangeAspect="1" noChangeShapeType="1"/>
            </p:cNvSpPr>
            <p:nvPr/>
          </p:nvSpPr>
          <p:spPr bwMode="auto">
            <a:xfrm>
              <a:off x="2676" y="1539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12" name="Line 12"/>
            <p:cNvSpPr>
              <a:spLocks noChangeAspect="1" noChangeShapeType="1"/>
            </p:cNvSpPr>
            <p:nvPr/>
          </p:nvSpPr>
          <p:spPr bwMode="auto">
            <a:xfrm>
              <a:off x="3236" y="1020"/>
              <a:ext cx="1" cy="93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13" name="Line 13"/>
            <p:cNvSpPr>
              <a:spLocks noChangeAspect="1" noChangeShapeType="1"/>
            </p:cNvSpPr>
            <p:nvPr/>
          </p:nvSpPr>
          <p:spPr bwMode="auto">
            <a:xfrm>
              <a:off x="3022" y="1124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14" name="Line 14"/>
            <p:cNvSpPr>
              <a:spLocks noChangeAspect="1" noChangeShapeType="1"/>
            </p:cNvSpPr>
            <p:nvPr/>
          </p:nvSpPr>
          <p:spPr bwMode="auto">
            <a:xfrm>
              <a:off x="3449" y="1124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15" name="Line 15"/>
            <p:cNvSpPr>
              <a:spLocks noChangeAspect="1" noChangeShapeType="1"/>
            </p:cNvSpPr>
            <p:nvPr/>
          </p:nvSpPr>
          <p:spPr bwMode="auto">
            <a:xfrm>
              <a:off x="2809" y="1747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16" name="Line 16"/>
            <p:cNvSpPr>
              <a:spLocks noChangeAspect="1" noChangeShapeType="1"/>
            </p:cNvSpPr>
            <p:nvPr/>
          </p:nvSpPr>
          <p:spPr bwMode="auto">
            <a:xfrm>
              <a:off x="2809" y="1332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17" name="Rectangle 17"/>
            <p:cNvSpPr>
              <a:spLocks noChangeAspect="1" noChangeArrowheads="1"/>
            </p:cNvSpPr>
            <p:nvPr/>
          </p:nvSpPr>
          <p:spPr bwMode="auto">
            <a:xfrm>
              <a:off x="2969" y="1250"/>
              <a:ext cx="2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 sz="3200" b="1"/>
            </a:p>
          </p:txBody>
        </p:sp>
        <p:sp>
          <p:nvSpPr>
            <p:cNvPr id="486418" name="Rectangle 18"/>
            <p:cNvSpPr>
              <a:spLocks noChangeAspect="1" noChangeArrowheads="1"/>
            </p:cNvSpPr>
            <p:nvPr/>
          </p:nvSpPr>
          <p:spPr bwMode="auto">
            <a:xfrm>
              <a:off x="3182" y="1250"/>
              <a:ext cx="2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19" name="Rectangle 19"/>
            <p:cNvSpPr>
              <a:spLocks noChangeAspect="1" noChangeArrowheads="1"/>
            </p:cNvSpPr>
            <p:nvPr/>
          </p:nvSpPr>
          <p:spPr bwMode="auto">
            <a:xfrm>
              <a:off x="3396" y="1250"/>
              <a:ext cx="2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 sz="3200" b="1"/>
            </a:p>
          </p:txBody>
        </p:sp>
        <p:sp>
          <p:nvSpPr>
            <p:cNvPr id="486420" name="Rectangle 20"/>
            <p:cNvSpPr>
              <a:spLocks noChangeAspect="1" noChangeArrowheads="1"/>
            </p:cNvSpPr>
            <p:nvPr/>
          </p:nvSpPr>
          <p:spPr bwMode="auto">
            <a:xfrm>
              <a:off x="3609" y="1250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sz="3200" b="1"/>
            </a:p>
          </p:txBody>
        </p:sp>
        <p:sp>
          <p:nvSpPr>
            <p:cNvPr id="486421" name="Rectangle 21"/>
            <p:cNvSpPr>
              <a:spLocks noChangeAspect="1" noChangeArrowheads="1"/>
            </p:cNvSpPr>
            <p:nvPr/>
          </p:nvSpPr>
          <p:spPr bwMode="auto">
            <a:xfrm>
              <a:off x="2969" y="1458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 sz="3200" b="1"/>
            </a:p>
          </p:txBody>
        </p:sp>
        <p:sp>
          <p:nvSpPr>
            <p:cNvPr id="486422" name="Rectangle 22"/>
            <p:cNvSpPr>
              <a:spLocks noChangeAspect="1" noChangeArrowheads="1"/>
            </p:cNvSpPr>
            <p:nvPr/>
          </p:nvSpPr>
          <p:spPr bwMode="auto">
            <a:xfrm>
              <a:off x="3182" y="1458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 sz="3200" b="1"/>
            </a:p>
          </p:txBody>
        </p:sp>
        <p:sp>
          <p:nvSpPr>
            <p:cNvPr id="486423" name="Rectangle 23"/>
            <p:cNvSpPr>
              <a:spLocks noChangeAspect="1" noChangeArrowheads="1"/>
            </p:cNvSpPr>
            <p:nvPr/>
          </p:nvSpPr>
          <p:spPr bwMode="auto">
            <a:xfrm>
              <a:off x="3396" y="1458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 sz="3200" b="1"/>
            </a:p>
          </p:txBody>
        </p:sp>
        <p:sp>
          <p:nvSpPr>
            <p:cNvPr id="486424" name="Rectangle 24"/>
            <p:cNvSpPr>
              <a:spLocks noChangeAspect="1" noChangeArrowheads="1"/>
            </p:cNvSpPr>
            <p:nvPr/>
          </p:nvSpPr>
          <p:spPr bwMode="auto">
            <a:xfrm>
              <a:off x="3609" y="1458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 sz="3200" b="1"/>
            </a:p>
          </p:txBody>
        </p:sp>
        <p:sp>
          <p:nvSpPr>
            <p:cNvPr id="486425" name="Rectangle 25"/>
            <p:cNvSpPr>
              <a:spLocks noChangeAspect="1" noChangeArrowheads="1"/>
            </p:cNvSpPr>
            <p:nvPr/>
          </p:nvSpPr>
          <p:spPr bwMode="auto">
            <a:xfrm>
              <a:off x="2942" y="1666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 sz="3200" b="1"/>
            </a:p>
          </p:txBody>
        </p:sp>
        <p:sp>
          <p:nvSpPr>
            <p:cNvPr id="486426" name="Rectangle 26"/>
            <p:cNvSpPr>
              <a:spLocks noChangeAspect="1" noChangeArrowheads="1"/>
            </p:cNvSpPr>
            <p:nvPr/>
          </p:nvSpPr>
          <p:spPr bwMode="auto">
            <a:xfrm>
              <a:off x="3156" y="1666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 sz="3200" b="1"/>
            </a:p>
          </p:txBody>
        </p:sp>
        <p:sp>
          <p:nvSpPr>
            <p:cNvPr id="486427" name="Rectangle 27"/>
            <p:cNvSpPr>
              <a:spLocks noChangeAspect="1" noChangeArrowheads="1"/>
            </p:cNvSpPr>
            <p:nvPr/>
          </p:nvSpPr>
          <p:spPr bwMode="auto">
            <a:xfrm>
              <a:off x="3369" y="1666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 sz="3200" b="1"/>
            </a:p>
          </p:txBody>
        </p:sp>
        <p:sp>
          <p:nvSpPr>
            <p:cNvPr id="486428" name="Rectangle 28"/>
            <p:cNvSpPr>
              <a:spLocks noChangeAspect="1" noChangeArrowheads="1"/>
            </p:cNvSpPr>
            <p:nvPr/>
          </p:nvSpPr>
          <p:spPr bwMode="auto">
            <a:xfrm>
              <a:off x="3582" y="1666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 sz="3200" b="1"/>
            </a:p>
          </p:txBody>
        </p:sp>
        <p:sp>
          <p:nvSpPr>
            <p:cNvPr id="486429" name="Rectangle 29"/>
            <p:cNvSpPr>
              <a:spLocks noChangeAspect="1" noChangeArrowheads="1"/>
            </p:cNvSpPr>
            <p:nvPr/>
          </p:nvSpPr>
          <p:spPr bwMode="auto">
            <a:xfrm>
              <a:off x="2969" y="1873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 sz="3200" b="1"/>
            </a:p>
          </p:txBody>
        </p:sp>
        <p:sp>
          <p:nvSpPr>
            <p:cNvPr id="486430" name="Rectangle 30"/>
            <p:cNvSpPr>
              <a:spLocks noChangeAspect="1" noChangeArrowheads="1"/>
            </p:cNvSpPr>
            <p:nvPr/>
          </p:nvSpPr>
          <p:spPr bwMode="auto">
            <a:xfrm>
              <a:off x="3182" y="1873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 sz="3200" b="1"/>
            </a:p>
          </p:txBody>
        </p:sp>
        <p:sp>
          <p:nvSpPr>
            <p:cNvPr id="486431" name="Rectangle 31"/>
            <p:cNvSpPr>
              <a:spLocks noChangeAspect="1" noChangeArrowheads="1"/>
            </p:cNvSpPr>
            <p:nvPr/>
          </p:nvSpPr>
          <p:spPr bwMode="auto">
            <a:xfrm>
              <a:off x="3369" y="1873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 sz="3200" b="1"/>
            </a:p>
          </p:txBody>
        </p:sp>
        <p:sp>
          <p:nvSpPr>
            <p:cNvPr id="486432" name="Rectangle 32"/>
            <p:cNvSpPr>
              <a:spLocks noChangeAspect="1" noChangeArrowheads="1"/>
            </p:cNvSpPr>
            <p:nvPr/>
          </p:nvSpPr>
          <p:spPr bwMode="auto">
            <a:xfrm>
              <a:off x="3582" y="1873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 sz="3200" b="1"/>
            </a:p>
          </p:txBody>
        </p:sp>
        <p:sp>
          <p:nvSpPr>
            <p:cNvPr id="486433" name="Rectangle 33"/>
            <p:cNvSpPr>
              <a:spLocks noChangeAspect="1" noChangeArrowheads="1"/>
            </p:cNvSpPr>
            <p:nvPr/>
          </p:nvSpPr>
          <p:spPr bwMode="auto">
            <a:xfrm>
              <a:off x="2889" y="1141"/>
              <a:ext cx="4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34" name="Rectangle 34"/>
            <p:cNvSpPr>
              <a:spLocks noChangeAspect="1" noChangeArrowheads="1"/>
            </p:cNvSpPr>
            <p:nvPr/>
          </p:nvSpPr>
          <p:spPr bwMode="auto">
            <a:xfrm>
              <a:off x="3529" y="1349"/>
              <a:ext cx="4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35" name="Rectangle 35"/>
            <p:cNvSpPr>
              <a:spLocks noChangeAspect="1" noChangeArrowheads="1"/>
            </p:cNvSpPr>
            <p:nvPr/>
          </p:nvSpPr>
          <p:spPr bwMode="auto">
            <a:xfrm>
              <a:off x="2889" y="1349"/>
              <a:ext cx="4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36" name="Rectangle 36"/>
            <p:cNvSpPr>
              <a:spLocks noChangeAspect="1" noChangeArrowheads="1"/>
            </p:cNvSpPr>
            <p:nvPr/>
          </p:nvSpPr>
          <p:spPr bwMode="auto">
            <a:xfrm>
              <a:off x="2889" y="1764"/>
              <a:ext cx="4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37" name="Rectangle 37"/>
            <p:cNvSpPr>
              <a:spLocks noChangeAspect="1" noChangeArrowheads="1"/>
            </p:cNvSpPr>
            <p:nvPr/>
          </p:nvSpPr>
          <p:spPr bwMode="auto">
            <a:xfrm>
              <a:off x="2889" y="1557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38" name="Rectangle 38"/>
            <p:cNvSpPr>
              <a:spLocks noChangeAspect="1" noChangeArrowheads="1"/>
            </p:cNvSpPr>
            <p:nvPr/>
          </p:nvSpPr>
          <p:spPr bwMode="auto">
            <a:xfrm>
              <a:off x="3076" y="1557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39" name="Rectangle 39"/>
            <p:cNvSpPr>
              <a:spLocks noChangeAspect="1" noChangeArrowheads="1"/>
            </p:cNvSpPr>
            <p:nvPr/>
          </p:nvSpPr>
          <p:spPr bwMode="auto">
            <a:xfrm>
              <a:off x="3316" y="1557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40" name="Rectangle 40"/>
            <p:cNvSpPr>
              <a:spLocks noChangeAspect="1" noChangeArrowheads="1"/>
            </p:cNvSpPr>
            <p:nvPr/>
          </p:nvSpPr>
          <p:spPr bwMode="auto">
            <a:xfrm>
              <a:off x="3316" y="1764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41" name="Rectangle 41"/>
            <p:cNvSpPr>
              <a:spLocks noChangeAspect="1" noChangeArrowheads="1"/>
            </p:cNvSpPr>
            <p:nvPr/>
          </p:nvSpPr>
          <p:spPr bwMode="auto">
            <a:xfrm>
              <a:off x="3502" y="1764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42" name="Rectangle 42"/>
            <p:cNvSpPr>
              <a:spLocks noChangeAspect="1" noChangeArrowheads="1"/>
            </p:cNvSpPr>
            <p:nvPr/>
          </p:nvSpPr>
          <p:spPr bwMode="auto">
            <a:xfrm>
              <a:off x="3529" y="1557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43" name="Rectangle 43"/>
            <p:cNvSpPr>
              <a:spLocks noChangeAspect="1" noChangeArrowheads="1"/>
            </p:cNvSpPr>
            <p:nvPr/>
          </p:nvSpPr>
          <p:spPr bwMode="auto">
            <a:xfrm>
              <a:off x="3529" y="1141"/>
              <a:ext cx="4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44" name="Rectangle 44"/>
            <p:cNvSpPr>
              <a:spLocks noChangeAspect="1" noChangeArrowheads="1"/>
            </p:cNvSpPr>
            <p:nvPr/>
          </p:nvSpPr>
          <p:spPr bwMode="auto">
            <a:xfrm>
              <a:off x="4227" y="1124"/>
              <a:ext cx="853" cy="8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45" name="Rectangle 45"/>
            <p:cNvSpPr>
              <a:spLocks noChangeAspect="1" noChangeArrowheads="1"/>
            </p:cNvSpPr>
            <p:nvPr/>
          </p:nvSpPr>
          <p:spPr bwMode="auto">
            <a:xfrm>
              <a:off x="5187" y="1470"/>
              <a:ext cx="1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2400" b="1"/>
            </a:p>
          </p:txBody>
        </p:sp>
        <p:sp>
          <p:nvSpPr>
            <p:cNvPr id="486446" name="Rectangle 46"/>
            <p:cNvSpPr>
              <a:spLocks noChangeAspect="1" noChangeArrowheads="1"/>
            </p:cNvSpPr>
            <p:nvPr/>
          </p:nvSpPr>
          <p:spPr bwMode="auto">
            <a:xfrm>
              <a:off x="4840" y="951"/>
              <a:ext cx="1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2400" b="1"/>
            </a:p>
          </p:txBody>
        </p:sp>
        <p:sp>
          <p:nvSpPr>
            <p:cNvPr id="486447" name="Rectangle 47"/>
            <p:cNvSpPr>
              <a:spLocks noChangeAspect="1" noChangeArrowheads="1"/>
            </p:cNvSpPr>
            <p:nvPr/>
          </p:nvSpPr>
          <p:spPr bwMode="auto">
            <a:xfrm>
              <a:off x="4627" y="2015"/>
              <a:ext cx="1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sz="2400" b="1"/>
            </a:p>
          </p:txBody>
        </p:sp>
        <p:sp>
          <p:nvSpPr>
            <p:cNvPr id="486448" name="Rectangle 48"/>
            <p:cNvSpPr>
              <a:spLocks noChangeAspect="1" noChangeArrowheads="1"/>
            </p:cNvSpPr>
            <p:nvPr/>
          </p:nvSpPr>
          <p:spPr bwMode="auto">
            <a:xfrm>
              <a:off x="4094" y="1703"/>
              <a:ext cx="10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2400" b="1"/>
            </a:p>
          </p:txBody>
        </p:sp>
        <p:sp>
          <p:nvSpPr>
            <p:cNvPr id="486449" name="Line 49"/>
            <p:cNvSpPr>
              <a:spLocks noChangeAspect="1" noChangeShapeType="1"/>
            </p:cNvSpPr>
            <p:nvPr/>
          </p:nvSpPr>
          <p:spPr bwMode="auto">
            <a:xfrm>
              <a:off x="4094" y="1539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50" name="Line 50"/>
            <p:cNvSpPr>
              <a:spLocks noChangeAspect="1" noChangeShapeType="1"/>
            </p:cNvSpPr>
            <p:nvPr/>
          </p:nvSpPr>
          <p:spPr bwMode="auto">
            <a:xfrm>
              <a:off x="4654" y="1020"/>
              <a:ext cx="1" cy="93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51" name="Line 51"/>
            <p:cNvSpPr>
              <a:spLocks noChangeAspect="1" noChangeShapeType="1"/>
            </p:cNvSpPr>
            <p:nvPr/>
          </p:nvSpPr>
          <p:spPr bwMode="auto">
            <a:xfrm>
              <a:off x="4440" y="1124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52" name="Line 52"/>
            <p:cNvSpPr>
              <a:spLocks noChangeAspect="1" noChangeShapeType="1"/>
            </p:cNvSpPr>
            <p:nvPr/>
          </p:nvSpPr>
          <p:spPr bwMode="auto">
            <a:xfrm>
              <a:off x="4867" y="1124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53" name="Line 53"/>
            <p:cNvSpPr>
              <a:spLocks noChangeAspect="1" noChangeShapeType="1"/>
            </p:cNvSpPr>
            <p:nvPr/>
          </p:nvSpPr>
          <p:spPr bwMode="auto">
            <a:xfrm>
              <a:off x="4227" y="1747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54" name="Line 54"/>
            <p:cNvSpPr>
              <a:spLocks noChangeAspect="1" noChangeShapeType="1"/>
            </p:cNvSpPr>
            <p:nvPr/>
          </p:nvSpPr>
          <p:spPr bwMode="auto">
            <a:xfrm>
              <a:off x="4227" y="1332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55" name="Rectangle 55"/>
            <p:cNvSpPr>
              <a:spLocks noChangeAspect="1" noChangeArrowheads="1"/>
            </p:cNvSpPr>
            <p:nvPr/>
          </p:nvSpPr>
          <p:spPr bwMode="auto">
            <a:xfrm>
              <a:off x="4387" y="1250"/>
              <a:ext cx="2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 sz="3200" b="1"/>
            </a:p>
          </p:txBody>
        </p:sp>
        <p:sp>
          <p:nvSpPr>
            <p:cNvPr id="486456" name="Rectangle 56"/>
            <p:cNvSpPr>
              <a:spLocks noChangeAspect="1" noChangeArrowheads="1"/>
            </p:cNvSpPr>
            <p:nvPr/>
          </p:nvSpPr>
          <p:spPr bwMode="auto">
            <a:xfrm>
              <a:off x="4600" y="1250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57" name="Rectangle 57"/>
            <p:cNvSpPr>
              <a:spLocks noChangeAspect="1" noChangeArrowheads="1"/>
            </p:cNvSpPr>
            <p:nvPr/>
          </p:nvSpPr>
          <p:spPr bwMode="auto">
            <a:xfrm>
              <a:off x="4814" y="1250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 sz="3200" b="1"/>
            </a:p>
          </p:txBody>
        </p:sp>
        <p:sp>
          <p:nvSpPr>
            <p:cNvPr id="486458" name="Rectangle 58"/>
            <p:cNvSpPr>
              <a:spLocks noChangeAspect="1" noChangeArrowheads="1"/>
            </p:cNvSpPr>
            <p:nvPr/>
          </p:nvSpPr>
          <p:spPr bwMode="auto">
            <a:xfrm>
              <a:off x="5027" y="1250"/>
              <a:ext cx="25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sz="3200" b="1"/>
            </a:p>
          </p:txBody>
        </p:sp>
        <p:sp>
          <p:nvSpPr>
            <p:cNvPr id="486459" name="Rectangle 59"/>
            <p:cNvSpPr>
              <a:spLocks noChangeAspect="1" noChangeArrowheads="1"/>
            </p:cNvSpPr>
            <p:nvPr/>
          </p:nvSpPr>
          <p:spPr bwMode="auto">
            <a:xfrm>
              <a:off x="4387" y="1458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 sz="3200" b="1"/>
            </a:p>
          </p:txBody>
        </p:sp>
        <p:sp>
          <p:nvSpPr>
            <p:cNvPr id="486460" name="Rectangle 60"/>
            <p:cNvSpPr>
              <a:spLocks noChangeAspect="1" noChangeArrowheads="1"/>
            </p:cNvSpPr>
            <p:nvPr/>
          </p:nvSpPr>
          <p:spPr bwMode="auto">
            <a:xfrm>
              <a:off x="4600" y="1458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 sz="3200" b="1"/>
            </a:p>
          </p:txBody>
        </p:sp>
        <p:sp>
          <p:nvSpPr>
            <p:cNvPr id="486461" name="Rectangle 61"/>
            <p:cNvSpPr>
              <a:spLocks noChangeAspect="1" noChangeArrowheads="1"/>
            </p:cNvSpPr>
            <p:nvPr/>
          </p:nvSpPr>
          <p:spPr bwMode="auto">
            <a:xfrm>
              <a:off x="4814" y="1458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 sz="3200" b="1"/>
            </a:p>
          </p:txBody>
        </p:sp>
        <p:sp>
          <p:nvSpPr>
            <p:cNvPr id="486462" name="Rectangle 62"/>
            <p:cNvSpPr>
              <a:spLocks noChangeAspect="1" noChangeArrowheads="1"/>
            </p:cNvSpPr>
            <p:nvPr/>
          </p:nvSpPr>
          <p:spPr bwMode="auto">
            <a:xfrm>
              <a:off x="5027" y="1458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 sz="3200" b="1"/>
            </a:p>
          </p:txBody>
        </p:sp>
        <p:sp>
          <p:nvSpPr>
            <p:cNvPr id="486463" name="Rectangle 63"/>
            <p:cNvSpPr>
              <a:spLocks noChangeAspect="1" noChangeArrowheads="1"/>
            </p:cNvSpPr>
            <p:nvPr/>
          </p:nvSpPr>
          <p:spPr bwMode="auto">
            <a:xfrm>
              <a:off x="4360" y="1666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 sz="3200" b="1"/>
            </a:p>
          </p:txBody>
        </p:sp>
        <p:sp>
          <p:nvSpPr>
            <p:cNvPr id="486464" name="Rectangle 64"/>
            <p:cNvSpPr>
              <a:spLocks noChangeAspect="1" noChangeArrowheads="1"/>
            </p:cNvSpPr>
            <p:nvPr/>
          </p:nvSpPr>
          <p:spPr bwMode="auto">
            <a:xfrm>
              <a:off x="4574" y="1666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 sz="3200" b="1"/>
            </a:p>
          </p:txBody>
        </p:sp>
        <p:sp>
          <p:nvSpPr>
            <p:cNvPr id="486465" name="Rectangle 65"/>
            <p:cNvSpPr>
              <a:spLocks noChangeAspect="1" noChangeArrowheads="1"/>
            </p:cNvSpPr>
            <p:nvPr/>
          </p:nvSpPr>
          <p:spPr bwMode="auto">
            <a:xfrm>
              <a:off x="4787" y="1666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 sz="3200" b="1"/>
            </a:p>
          </p:txBody>
        </p:sp>
        <p:sp>
          <p:nvSpPr>
            <p:cNvPr id="486466" name="Rectangle 66"/>
            <p:cNvSpPr>
              <a:spLocks noChangeAspect="1" noChangeArrowheads="1"/>
            </p:cNvSpPr>
            <p:nvPr/>
          </p:nvSpPr>
          <p:spPr bwMode="auto">
            <a:xfrm>
              <a:off x="5000" y="1666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 sz="3200" b="1"/>
            </a:p>
          </p:txBody>
        </p:sp>
        <p:sp>
          <p:nvSpPr>
            <p:cNvPr id="486467" name="Rectangle 67"/>
            <p:cNvSpPr>
              <a:spLocks noChangeAspect="1" noChangeArrowheads="1"/>
            </p:cNvSpPr>
            <p:nvPr/>
          </p:nvSpPr>
          <p:spPr bwMode="auto">
            <a:xfrm>
              <a:off x="4387" y="1873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 sz="3200" b="1"/>
            </a:p>
          </p:txBody>
        </p:sp>
        <p:sp>
          <p:nvSpPr>
            <p:cNvPr id="486468" name="Rectangle 68"/>
            <p:cNvSpPr>
              <a:spLocks noChangeAspect="1" noChangeArrowheads="1"/>
            </p:cNvSpPr>
            <p:nvPr/>
          </p:nvSpPr>
          <p:spPr bwMode="auto">
            <a:xfrm>
              <a:off x="4600" y="1873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 sz="3200" b="1"/>
            </a:p>
          </p:txBody>
        </p:sp>
        <p:sp>
          <p:nvSpPr>
            <p:cNvPr id="486469" name="Rectangle 69"/>
            <p:cNvSpPr>
              <a:spLocks noChangeAspect="1" noChangeArrowheads="1"/>
            </p:cNvSpPr>
            <p:nvPr/>
          </p:nvSpPr>
          <p:spPr bwMode="auto">
            <a:xfrm>
              <a:off x="4787" y="1873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 sz="3200" b="1"/>
            </a:p>
          </p:txBody>
        </p:sp>
        <p:sp>
          <p:nvSpPr>
            <p:cNvPr id="486470" name="Rectangle 70"/>
            <p:cNvSpPr>
              <a:spLocks noChangeAspect="1" noChangeArrowheads="1"/>
            </p:cNvSpPr>
            <p:nvPr/>
          </p:nvSpPr>
          <p:spPr bwMode="auto">
            <a:xfrm>
              <a:off x="5000" y="1873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 sz="3200" b="1"/>
            </a:p>
          </p:txBody>
        </p:sp>
        <p:sp>
          <p:nvSpPr>
            <p:cNvPr id="486471" name="Rectangle 71"/>
            <p:cNvSpPr>
              <a:spLocks noChangeAspect="1" noChangeArrowheads="1"/>
            </p:cNvSpPr>
            <p:nvPr/>
          </p:nvSpPr>
          <p:spPr bwMode="auto">
            <a:xfrm>
              <a:off x="4307" y="1141"/>
              <a:ext cx="4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72" name="Rectangle 72"/>
            <p:cNvSpPr>
              <a:spLocks noChangeAspect="1" noChangeArrowheads="1"/>
            </p:cNvSpPr>
            <p:nvPr/>
          </p:nvSpPr>
          <p:spPr bwMode="auto">
            <a:xfrm>
              <a:off x="4734" y="1349"/>
              <a:ext cx="4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73" name="Rectangle 73"/>
            <p:cNvSpPr>
              <a:spLocks noChangeAspect="1" noChangeArrowheads="1"/>
            </p:cNvSpPr>
            <p:nvPr/>
          </p:nvSpPr>
          <p:spPr bwMode="auto">
            <a:xfrm>
              <a:off x="4307" y="1349"/>
              <a:ext cx="4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74" name="Rectangle 74"/>
            <p:cNvSpPr>
              <a:spLocks noChangeAspect="1" noChangeArrowheads="1"/>
            </p:cNvSpPr>
            <p:nvPr/>
          </p:nvSpPr>
          <p:spPr bwMode="auto">
            <a:xfrm>
              <a:off x="4307" y="1764"/>
              <a:ext cx="4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75" name="Rectangle 75"/>
            <p:cNvSpPr>
              <a:spLocks noChangeAspect="1" noChangeArrowheads="1"/>
            </p:cNvSpPr>
            <p:nvPr/>
          </p:nvSpPr>
          <p:spPr bwMode="auto">
            <a:xfrm>
              <a:off x="4307" y="1557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76" name="Rectangle 76"/>
            <p:cNvSpPr>
              <a:spLocks noChangeAspect="1" noChangeArrowheads="1"/>
            </p:cNvSpPr>
            <p:nvPr/>
          </p:nvSpPr>
          <p:spPr bwMode="auto">
            <a:xfrm>
              <a:off x="4494" y="1557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77" name="Rectangle 77"/>
            <p:cNvSpPr>
              <a:spLocks noChangeAspect="1" noChangeArrowheads="1"/>
            </p:cNvSpPr>
            <p:nvPr/>
          </p:nvSpPr>
          <p:spPr bwMode="auto">
            <a:xfrm>
              <a:off x="4734" y="1557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78" name="Rectangle 78"/>
            <p:cNvSpPr>
              <a:spLocks noChangeAspect="1" noChangeArrowheads="1"/>
            </p:cNvSpPr>
            <p:nvPr/>
          </p:nvSpPr>
          <p:spPr bwMode="auto">
            <a:xfrm>
              <a:off x="4734" y="1764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79" name="Rectangle 79"/>
            <p:cNvSpPr>
              <a:spLocks noChangeAspect="1" noChangeArrowheads="1"/>
            </p:cNvSpPr>
            <p:nvPr/>
          </p:nvSpPr>
          <p:spPr bwMode="auto">
            <a:xfrm>
              <a:off x="4920" y="1764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80" name="Rectangle 80"/>
            <p:cNvSpPr>
              <a:spLocks noChangeAspect="1" noChangeArrowheads="1"/>
            </p:cNvSpPr>
            <p:nvPr/>
          </p:nvSpPr>
          <p:spPr bwMode="auto">
            <a:xfrm>
              <a:off x="4947" y="1557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481" name="Rectangle 81"/>
            <p:cNvSpPr>
              <a:spLocks noChangeAspect="1" noChangeArrowheads="1"/>
            </p:cNvSpPr>
            <p:nvPr/>
          </p:nvSpPr>
          <p:spPr bwMode="auto">
            <a:xfrm>
              <a:off x="4734" y="1141"/>
              <a:ext cx="46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82" name="Rectangle 82"/>
            <p:cNvSpPr>
              <a:spLocks noChangeAspect="1" noChangeArrowheads="1"/>
            </p:cNvSpPr>
            <p:nvPr/>
          </p:nvSpPr>
          <p:spPr bwMode="auto">
            <a:xfrm>
              <a:off x="2828" y="2577"/>
              <a:ext cx="853" cy="8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83" name="Rectangle 83"/>
            <p:cNvSpPr>
              <a:spLocks noChangeAspect="1" noChangeArrowheads="1"/>
            </p:cNvSpPr>
            <p:nvPr/>
          </p:nvSpPr>
          <p:spPr bwMode="auto">
            <a:xfrm>
              <a:off x="3788" y="2923"/>
              <a:ext cx="1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2400" b="1"/>
            </a:p>
          </p:txBody>
        </p:sp>
        <p:sp>
          <p:nvSpPr>
            <p:cNvPr id="486484" name="Rectangle 84"/>
            <p:cNvSpPr>
              <a:spLocks noChangeAspect="1" noChangeArrowheads="1"/>
            </p:cNvSpPr>
            <p:nvPr/>
          </p:nvSpPr>
          <p:spPr bwMode="auto">
            <a:xfrm>
              <a:off x="3441" y="2404"/>
              <a:ext cx="10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2400" b="1"/>
            </a:p>
          </p:txBody>
        </p:sp>
        <p:sp>
          <p:nvSpPr>
            <p:cNvPr id="486485" name="Rectangle 85"/>
            <p:cNvSpPr>
              <a:spLocks noChangeAspect="1" noChangeArrowheads="1"/>
            </p:cNvSpPr>
            <p:nvPr/>
          </p:nvSpPr>
          <p:spPr bwMode="auto">
            <a:xfrm>
              <a:off x="3228" y="3468"/>
              <a:ext cx="1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sz="2400" b="1"/>
            </a:p>
          </p:txBody>
        </p:sp>
        <p:sp>
          <p:nvSpPr>
            <p:cNvPr id="486486" name="Rectangle 86"/>
            <p:cNvSpPr>
              <a:spLocks noChangeAspect="1" noChangeArrowheads="1"/>
            </p:cNvSpPr>
            <p:nvPr/>
          </p:nvSpPr>
          <p:spPr bwMode="auto">
            <a:xfrm>
              <a:off x="2694" y="3157"/>
              <a:ext cx="1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2400" b="1"/>
            </a:p>
          </p:txBody>
        </p:sp>
        <p:sp>
          <p:nvSpPr>
            <p:cNvPr id="486487" name="Line 87"/>
            <p:cNvSpPr>
              <a:spLocks noChangeAspect="1" noChangeShapeType="1"/>
            </p:cNvSpPr>
            <p:nvPr/>
          </p:nvSpPr>
          <p:spPr bwMode="auto">
            <a:xfrm>
              <a:off x="2694" y="2992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88" name="Line 88"/>
            <p:cNvSpPr>
              <a:spLocks noChangeAspect="1" noChangeShapeType="1"/>
            </p:cNvSpPr>
            <p:nvPr/>
          </p:nvSpPr>
          <p:spPr bwMode="auto">
            <a:xfrm>
              <a:off x="3254" y="2473"/>
              <a:ext cx="1" cy="93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89" name="Line 89"/>
            <p:cNvSpPr>
              <a:spLocks noChangeAspect="1" noChangeShapeType="1"/>
            </p:cNvSpPr>
            <p:nvPr/>
          </p:nvSpPr>
          <p:spPr bwMode="auto">
            <a:xfrm>
              <a:off x="3041" y="2577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90" name="Line 90"/>
            <p:cNvSpPr>
              <a:spLocks noChangeAspect="1" noChangeShapeType="1"/>
            </p:cNvSpPr>
            <p:nvPr/>
          </p:nvSpPr>
          <p:spPr bwMode="auto">
            <a:xfrm>
              <a:off x="3468" y="2577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91" name="Line 91"/>
            <p:cNvSpPr>
              <a:spLocks noChangeAspect="1" noChangeShapeType="1"/>
            </p:cNvSpPr>
            <p:nvPr/>
          </p:nvSpPr>
          <p:spPr bwMode="auto">
            <a:xfrm>
              <a:off x="2828" y="3200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92" name="Line 92"/>
            <p:cNvSpPr>
              <a:spLocks noChangeAspect="1" noChangeShapeType="1"/>
            </p:cNvSpPr>
            <p:nvPr/>
          </p:nvSpPr>
          <p:spPr bwMode="auto">
            <a:xfrm>
              <a:off x="2828" y="2785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493" name="Rectangle 93"/>
            <p:cNvSpPr>
              <a:spLocks noChangeAspect="1" noChangeArrowheads="1"/>
            </p:cNvSpPr>
            <p:nvPr/>
          </p:nvSpPr>
          <p:spPr bwMode="auto">
            <a:xfrm>
              <a:off x="2988" y="2704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 sz="3200" b="1"/>
            </a:p>
          </p:txBody>
        </p:sp>
        <p:sp>
          <p:nvSpPr>
            <p:cNvPr id="486494" name="Rectangle 94"/>
            <p:cNvSpPr>
              <a:spLocks noChangeAspect="1" noChangeArrowheads="1"/>
            </p:cNvSpPr>
            <p:nvPr/>
          </p:nvSpPr>
          <p:spPr bwMode="auto">
            <a:xfrm>
              <a:off x="3201" y="2704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495" name="Rectangle 95"/>
            <p:cNvSpPr>
              <a:spLocks noChangeAspect="1" noChangeArrowheads="1"/>
            </p:cNvSpPr>
            <p:nvPr/>
          </p:nvSpPr>
          <p:spPr bwMode="auto">
            <a:xfrm>
              <a:off x="3414" y="2704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 sz="3200" b="1"/>
            </a:p>
          </p:txBody>
        </p:sp>
        <p:sp>
          <p:nvSpPr>
            <p:cNvPr id="486496" name="Rectangle 96"/>
            <p:cNvSpPr>
              <a:spLocks noChangeAspect="1" noChangeArrowheads="1"/>
            </p:cNvSpPr>
            <p:nvPr/>
          </p:nvSpPr>
          <p:spPr bwMode="auto">
            <a:xfrm>
              <a:off x="3628" y="2704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sz="3200" b="1"/>
            </a:p>
          </p:txBody>
        </p:sp>
        <p:sp>
          <p:nvSpPr>
            <p:cNvPr id="486497" name="Rectangle 97"/>
            <p:cNvSpPr>
              <a:spLocks noChangeAspect="1" noChangeArrowheads="1"/>
            </p:cNvSpPr>
            <p:nvPr/>
          </p:nvSpPr>
          <p:spPr bwMode="auto">
            <a:xfrm>
              <a:off x="2988" y="2911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 sz="3200" b="1"/>
            </a:p>
          </p:txBody>
        </p:sp>
        <p:sp>
          <p:nvSpPr>
            <p:cNvPr id="486498" name="Rectangle 98"/>
            <p:cNvSpPr>
              <a:spLocks noChangeAspect="1" noChangeArrowheads="1"/>
            </p:cNvSpPr>
            <p:nvPr/>
          </p:nvSpPr>
          <p:spPr bwMode="auto">
            <a:xfrm>
              <a:off x="3201" y="2911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 sz="3200" b="1"/>
            </a:p>
          </p:txBody>
        </p:sp>
        <p:sp>
          <p:nvSpPr>
            <p:cNvPr id="486499" name="Rectangle 99"/>
            <p:cNvSpPr>
              <a:spLocks noChangeAspect="1" noChangeArrowheads="1"/>
            </p:cNvSpPr>
            <p:nvPr/>
          </p:nvSpPr>
          <p:spPr bwMode="auto">
            <a:xfrm>
              <a:off x="3414" y="2911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 sz="3200" b="1"/>
            </a:p>
          </p:txBody>
        </p:sp>
        <p:sp>
          <p:nvSpPr>
            <p:cNvPr id="486500" name="Rectangle 100"/>
            <p:cNvSpPr>
              <a:spLocks noChangeAspect="1" noChangeArrowheads="1"/>
            </p:cNvSpPr>
            <p:nvPr/>
          </p:nvSpPr>
          <p:spPr bwMode="auto">
            <a:xfrm>
              <a:off x="3628" y="2911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 sz="3200" b="1"/>
            </a:p>
          </p:txBody>
        </p:sp>
        <p:sp>
          <p:nvSpPr>
            <p:cNvPr id="486501" name="Rectangle 101"/>
            <p:cNvSpPr>
              <a:spLocks noChangeAspect="1" noChangeArrowheads="1"/>
            </p:cNvSpPr>
            <p:nvPr/>
          </p:nvSpPr>
          <p:spPr bwMode="auto">
            <a:xfrm>
              <a:off x="2961" y="3119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 sz="3200" b="1"/>
            </a:p>
          </p:txBody>
        </p:sp>
        <p:sp>
          <p:nvSpPr>
            <p:cNvPr id="486502" name="Rectangle 102"/>
            <p:cNvSpPr>
              <a:spLocks noChangeAspect="1" noChangeArrowheads="1"/>
            </p:cNvSpPr>
            <p:nvPr/>
          </p:nvSpPr>
          <p:spPr bwMode="auto">
            <a:xfrm>
              <a:off x="3174" y="3119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 sz="3200" b="1"/>
            </a:p>
          </p:txBody>
        </p:sp>
        <p:sp>
          <p:nvSpPr>
            <p:cNvPr id="486503" name="Rectangle 103"/>
            <p:cNvSpPr>
              <a:spLocks noChangeAspect="1" noChangeArrowheads="1"/>
            </p:cNvSpPr>
            <p:nvPr/>
          </p:nvSpPr>
          <p:spPr bwMode="auto">
            <a:xfrm>
              <a:off x="3388" y="3119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 sz="3200" b="1"/>
            </a:p>
          </p:txBody>
        </p:sp>
        <p:sp>
          <p:nvSpPr>
            <p:cNvPr id="486504" name="Rectangle 104"/>
            <p:cNvSpPr>
              <a:spLocks noChangeAspect="1" noChangeArrowheads="1"/>
            </p:cNvSpPr>
            <p:nvPr/>
          </p:nvSpPr>
          <p:spPr bwMode="auto">
            <a:xfrm>
              <a:off x="3601" y="3119"/>
              <a:ext cx="49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 sz="3200" b="1"/>
            </a:p>
          </p:txBody>
        </p:sp>
        <p:sp>
          <p:nvSpPr>
            <p:cNvPr id="486505" name="Rectangle 105"/>
            <p:cNvSpPr>
              <a:spLocks noChangeAspect="1" noChangeArrowheads="1"/>
            </p:cNvSpPr>
            <p:nvPr/>
          </p:nvSpPr>
          <p:spPr bwMode="auto">
            <a:xfrm>
              <a:off x="2988" y="3327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 sz="3200" b="1"/>
            </a:p>
          </p:txBody>
        </p:sp>
        <p:sp>
          <p:nvSpPr>
            <p:cNvPr id="486506" name="Rectangle 106"/>
            <p:cNvSpPr>
              <a:spLocks noChangeAspect="1" noChangeArrowheads="1"/>
            </p:cNvSpPr>
            <p:nvPr/>
          </p:nvSpPr>
          <p:spPr bwMode="auto">
            <a:xfrm>
              <a:off x="3201" y="3327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 sz="3200" b="1"/>
            </a:p>
          </p:txBody>
        </p:sp>
        <p:sp>
          <p:nvSpPr>
            <p:cNvPr id="486507" name="Rectangle 107"/>
            <p:cNvSpPr>
              <a:spLocks noChangeAspect="1" noChangeArrowheads="1"/>
            </p:cNvSpPr>
            <p:nvPr/>
          </p:nvSpPr>
          <p:spPr bwMode="auto">
            <a:xfrm>
              <a:off x="3388" y="3327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 sz="3200" b="1"/>
            </a:p>
          </p:txBody>
        </p:sp>
        <p:sp>
          <p:nvSpPr>
            <p:cNvPr id="486508" name="Rectangle 108"/>
            <p:cNvSpPr>
              <a:spLocks noChangeAspect="1" noChangeArrowheads="1"/>
            </p:cNvSpPr>
            <p:nvPr/>
          </p:nvSpPr>
          <p:spPr bwMode="auto">
            <a:xfrm>
              <a:off x="3601" y="3327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 sz="3200" b="1"/>
            </a:p>
          </p:txBody>
        </p:sp>
        <p:sp>
          <p:nvSpPr>
            <p:cNvPr id="486509" name="Rectangle 109"/>
            <p:cNvSpPr>
              <a:spLocks noChangeAspect="1" noChangeArrowheads="1"/>
            </p:cNvSpPr>
            <p:nvPr/>
          </p:nvSpPr>
          <p:spPr bwMode="auto">
            <a:xfrm>
              <a:off x="3148" y="2595"/>
              <a:ext cx="4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510" name="Rectangle 110"/>
            <p:cNvSpPr>
              <a:spLocks noChangeAspect="1" noChangeArrowheads="1"/>
            </p:cNvSpPr>
            <p:nvPr/>
          </p:nvSpPr>
          <p:spPr bwMode="auto">
            <a:xfrm>
              <a:off x="3334" y="2595"/>
              <a:ext cx="4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511" name="Rectangle 111"/>
            <p:cNvSpPr>
              <a:spLocks noChangeAspect="1" noChangeArrowheads="1"/>
            </p:cNvSpPr>
            <p:nvPr/>
          </p:nvSpPr>
          <p:spPr bwMode="auto">
            <a:xfrm>
              <a:off x="2908" y="2802"/>
              <a:ext cx="4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512" name="Rectangle 112"/>
            <p:cNvSpPr>
              <a:spLocks noChangeAspect="1" noChangeArrowheads="1"/>
            </p:cNvSpPr>
            <p:nvPr/>
          </p:nvSpPr>
          <p:spPr bwMode="auto">
            <a:xfrm>
              <a:off x="3121" y="3218"/>
              <a:ext cx="4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513" name="Rectangle 113"/>
            <p:cNvSpPr>
              <a:spLocks noChangeAspect="1" noChangeArrowheads="1"/>
            </p:cNvSpPr>
            <p:nvPr/>
          </p:nvSpPr>
          <p:spPr bwMode="auto">
            <a:xfrm>
              <a:off x="2908" y="3010"/>
              <a:ext cx="6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14" name="Rectangle 114"/>
            <p:cNvSpPr>
              <a:spLocks noChangeAspect="1" noChangeArrowheads="1"/>
            </p:cNvSpPr>
            <p:nvPr/>
          </p:nvSpPr>
          <p:spPr bwMode="auto">
            <a:xfrm>
              <a:off x="3094" y="3010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15" name="Rectangle 115"/>
            <p:cNvSpPr>
              <a:spLocks noChangeAspect="1" noChangeArrowheads="1"/>
            </p:cNvSpPr>
            <p:nvPr/>
          </p:nvSpPr>
          <p:spPr bwMode="auto">
            <a:xfrm>
              <a:off x="3334" y="3010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16" name="Rectangle 116"/>
            <p:cNvSpPr>
              <a:spLocks noChangeAspect="1" noChangeArrowheads="1"/>
            </p:cNvSpPr>
            <p:nvPr/>
          </p:nvSpPr>
          <p:spPr bwMode="auto">
            <a:xfrm>
              <a:off x="3334" y="3218"/>
              <a:ext cx="6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17" name="Rectangle 117"/>
            <p:cNvSpPr>
              <a:spLocks noChangeAspect="1" noChangeArrowheads="1"/>
            </p:cNvSpPr>
            <p:nvPr/>
          </p:nvSpPr>
          <p:spPr bwMode="auto">
            <a:xfrm>
              <a:off x="3521" y="3218"/>
              <a:ext cx="6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18" name="Rectangle 118"/>
            <p:cNvSpPr>
              <a:spLocks noChangeAspect="1" noChangeArrowheads="1"/>
            </p:cNvSpPr>
            <p:nvPr/>
          </p:nvSpPr>
          <p:spPr bwMode="auto">
            <a:xfrm>
              <a:off x="3548" y="3010"/>
              <a:ext cx="6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19" name="Rectangle 119"/>
            <p:cNvSpPr>
              <a:spLocks noChangeAspect="1" noChangeArrowheads="1"/>
            </p:cNvSpPr>
            <p:nvPr/>
          </p:nvSpPr>
          <p:spPr bwMode="auto">
            <a:xfrm>
              <a:off x="3548" y="2595"/>
              <a:ext cx="46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520" name="Rectangle 120"/>
            <p:cNvSpPr>
              <a:spLocks noChangeAspect="1" noChangeArrowheads="1"/>
            </p:cNvSpPr>
            <p:nvPr/>
          </p:nvSpPr>
          <p:spPr bwMode="auto">
            <a:xfrm>
              <a:off x="4246" y="2577"/>
              <a:ext cx="853" cy="8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21" name="Rectangle 121"/>
            <p:cNvSpPr>
              <a:spLocks noChangeAspect="1" noChangeArrowheads="1"/>
            </p:cNvSpPr>
            <p:nvPr/>
          </p:nvSpPr>
          <p:spPr bwMode="auto">
            <a:xfrm>
              <a:off x="5206" y="2923"/>
              <a:ext cx="10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2400" b="1"/>
            </a:p>
          </p:txBody>
        </p:sp>
        <p:sp>
          <p:nvSpPr>
            <p:cNvPr id="486522" name="Rectangle 122"/>
            <p:cNvSpPr>
              <a:spLocks noChangeAspect="1" noChangeArrowheads="1"/>
            </p:cNvSpPr>
            <p:nvPr/>
          </p:nvSpPr>
          <p:spPr bwMode="auto">
            <a:xfrm>
              <a:off x="4859" y="2404"/>
              <a:ext cx="10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2400" b="1"/>
            </a:p>
          </p:txBody>
        </p:sp>
        <p:sp>
          <p:nvSpPr>
            <p:cNvPr id="486523" name="Rectangle 123"/>
            <p:cNvSpPr>
              <a:spLocks noChangeAspect="1" noChangeArrowheads="1"/>
            </p:cNvSpPr>
            <p:nvPr/>
          </p:nvSpPr>
          <p:spPr bwMode="auto">
            <a:xfrm>
              <a:off x="4646" y="3468"/>
              <a:ext cx="109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D</a:t>
              </a:r>
              <a:endParaRPr lang="en-US" sz="2400" b="1"/>
            </a:p>
          </p:txBody>
        </p:sp>
        <p:sp>
          <p:nvSpPr>
            <p:cNvPr id="486524" name="Rectangle 124"/>
            <p:cNvSpPr>
              <a:spLocks noChangeAspect="1" noChangeArrowheads="1"/>
            </p:cNvSpPr>
            <p:nvPr/>
          </p:nvSpPr>
          <p:spPr bwMode="auto">
            <a:xfrm>
              <a:off x="4112" y="3157"/>
              <a:ext cx="108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2400" b="1"/>
            </a:p>
          </p:txBody>
        </p:sp>
        <p:sp>
          <p:nvSpPr>
            <p:cNvPr id="486525" name="Line 125"/>
            <p:cNvSpPr>
              <a:spLocks noChangeAspect="1" noChangeShapeType="1"/>
            </p:cNvSpPr>
            <p:nvPr/>
          </p:nvSpPr>
          <p:spPr bwMode="auto">
            <a:xfrm>
              <a:off x="4112" y="2992"/>
              <a:ext cx="98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26" name="Line 126"/>
            <p:cNvSpPr>
              <a:spLocks noChangeAspect="1" noChangeShapeType="1"/>
            </p:cNvSpPr>
            <p:nvPr/>
          </p:nvSpPr>
          <p:spPr bwMode="auto">
            <a:xfrm>
              <a:off x="4672" y="2473"/>
              <a:ext cx="1" cy="93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27" name="Line 127"/>
            <p:cNvSpPr>
              <a:spLocks noChangeAspect="1" noChangeShapeType="1"/>
            </p:cNvSpPr>
            <p:nvPr/>
          </p:nvSpPr>
          <p:spPr bwMode="auto">
            <a:xfrm>
              <a:off x="4459" y="2577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28" name="Line 128"/>
            <p:cNvSpPr>
              <a:spLocks noChangeAspect="1" noChangeShapeType="1"/>
            </p:cNvSpPr>
            <p:nvPr/>
          </p:nvSpPr>
          <p:spPr bwMode="auto">
            <a:xfrm>
              <a:off x="4886" y="2577"/>
              <a:ext cx="1" cy="986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29" name="Line 129"/>
            <p:cNvSpPr>
              <a:spLocks noChangeAspect="1" noChangeShapeType="1"/>
            </p:cNvSpPr>
            <p:nvPr/>
          </p:nvSpPr>
          <p:spPr bwMode="auto">
            <a:xfrm>
              <a:off x="4246" y="3200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30" name="Line 130"/>
            <p:cNvSpPr>
              <a:spLocks noChangeAspect="1" noChangeShapeType="1"/>
            </p:cNvSpPr>
            <p:nvPr/>
          </p:nvSpPr>
          <p:spPr bwMode="auto">
            <a:xfrm>
              <a:off x="4246" y="2785"/>
              <a:ext cx="98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31" name="Rectangle 131"/>
            <p:cNvSpPr>
              <a:spLocks noChangeAspect="1" noChangeArrowheads="1"/>
            </p:cNvSpPr>
            <p:nvPr/>
          </p:nvSpPr>
          <p:spPr bwMode="auto">
            <a:xfrm>
              <a:off x="4406" y="2704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0</a:t>
              </a:r>
              <a:endParaRPr lang="en-US" sz="3200" b="1"/>
            </a:p>
          </p:txBody>
        </p:sp>
        <p:sp>
          <p:nvSpPr>
            <p:cNvPr id="486532" name="Rectangle 132"/>
            <p:cNvSpPr>
              <a:spLocks noChangeAspect="1" noChangeArrowheads="1"/>
            </p:cNvSpPr>
            <p:nvPr/>
          </p:nvSpPr>
          <p:spPr bwMode="auto">
            <a:xfrm>
              <a:off x="4619" y="2704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533" name="Rectangle 133"/>
            <p:cNvSpPr>
              <a:spLocks noChangeAspect="1" noChangeArrowheads="1"/>
            </p:cNvSpPr>
            <p:nvPr/>
          </p:nvSpPr>
          <p:spPr bwMode="auto">
            <a:xfrm>
              <a:off x="4832" y="2704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3</a:t>
              </a:r>
              <a:endParaRPr lang="en-US" sz="3200" b="1"/>
            </a:p>
          </p:txBody>
        </p:sp>
        <p:sp>
          <p:nvSpPr>
            <p:cNvPr id="486534" name="Rectangle 134"/>
            <p:cNvSpPr>
              <a:spLocks noChangeAspect="1" noChangeArrowheads="1"/>
            </p:cNvSpPr>
            <p:nvPr/>
          </p:nvSpPr>
          <p:spPr bwMode="auto">
            <a:xfrm>
              <a:off x="5046" y="2704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2</a:t>
              </a:r>
              <a:endParaRPr lang="en-US" sz="3200" b="1"/>
            </a:p>
          </p:txBody>
        </p:sp>
        <p:sp>
          <p:nvSpPr>
            <p:cNvPr id="486535" name="Rectangle 135"/>
            <p:cNvSpPr>
              <a:spLocks noChangeAspect="1" noChangeArrowheads="1"/>
            </p:cNvSpPr>
            <p:nvPr/>
          </p:nvSpPr>
          <p:spPr bwMode="auto">
            <a:xfrm>
              <a:off x="4406" y="2911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4</a:t>
              </a:r>
              <a:endParaRPr lang="en-US" sz="3200" b="1"/>
            </a:p>
          </p:txBody>
        </p:sp>
        <p:sp>
          <p:nvSpPr>
            <p:cNvPr id="486536" name="Rectangle 136"/>
            <p:cNvSpPr>
              <a:spLocks noChangeAspect="1" noChangeArrowheads="1"/>
            </p:cNvSpPr>
            <p:nvPr/>
          </p:nvSpPr>
          <p:spPr bwMode="auto">
            <a:xfrm>
              <a:off x="4619" y="2911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5</a:t>
              </a:r>
              <a:endParaRPr lang="en-US" sz="3200" b="1"/>
            </a:p>
          </p:txBody>
        </p:sp>
        <p:sp>
          <p:nvSpPr>
            <p:cNvPr id="486537" name="Rectangle 137"/>
            <p:cNvSpPr>
              <a:spLocks noChangeAspect="1" noChangeArrowheads="1"/>
            </p:cNvSpPr>
            <p:nvPr/>
          </p:nvSpPr>
          <p:spPr bwMode="auto">
            <a:xfrm>
              <a:off x="4832" y="2911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7</a:t>
              </a:r>
              <a:endParaRPr lang="en-US" sz="3200" b="1"/>
            </a:p>
          </p:txBody>
        </p:sp>
        <p:sp>
          <p:nvSpPr>
            <p:cNvPr id="486538" name="Rectangle 138"/>
            <p:cNvSpPr>
              <a:spLocks noChangeAspect="1" noChangeArrowheads="1"/>
            </p:cNvSpPr>
            <p:nvPr/>
          </p:nvSpPr>
          <p:spPr bwMode="auto">
            <a:xfrm>
              <a:off x="5046" y="2911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6</a:t>
              </a:r>
              <a:endParaRPr lang="en-US" sz="3200" b="1"/>
            </a:p>
          </p:txBody>
        </p:sp>
        <p:sp>
          <p:nvSpPr>
            <p:cNvPr id="486539" name="Rectangle 139"/>
            <p:cNvSpPr>
              <a:spLocks noChangeAspect="1" noChangeArrowheads="1"/>
            </p:cNvSpPr>
            <p:nvPr/>
          </p:nvSpPr>
          <p:spPr bwMode="auto">
            <a:xfrm>
              <a:off x="4379" y="3119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12</a:t>
              </a:r>
              <a:endParaRPr lang="en-US" sz="3200" b="1"/>
            </a:p>
          </p:txBody>
        </p:sp>
        <p:sp>
          <p:nvSpPr>
            <p:cNvPr id="486540" name="Rectangle 140"/>
            <p:cNvSpPr>
              <a:spLocks noChangeAspect="1" noChangeArrowheads="1"/>
            </p:cNvSpPr>
            <p:nvPr/>
          </p:nvSpPr>
          <p:spPr bwMode="auto">
            <a:xfrm>
              <a:off x="4592" y="3119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13</a:t>
              </a:r>
              <a:endParaRPr lang="en-US" sz="3200" b="1"/>
            </a:p>
          </p:txBody>
        </p:sp>
        <p:sp>
          <p:nvSpPr>
            <p:cNvPr id="486541" name="Rectangle 141"/>
            <p:cNvSpPr>
              <a:spLocks noChangeAspect="1" noChangeArrowheads="1"/>
            </p:cNvSpPr>
            <p:nvPr/>
          </p:nvSpPr>
          <p:spPr bwMode="auto">
            <a:xfrm>
              <a:off x="4806" y="3119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15</a:t>
              </a:r>
              <a:endParaRPr lang="en-US" sz="3200" b="1"/>
            </a:p>
          </p:txBody>
        </p:sp>
        <p:sp>
          <p:nvSpPr>
            <p:cNvPr id="486542" name="Rectangle 142"/>
            <p:cNvSpPr>
              <a:spLocks noChangeAspect="1" noChangeArrowheads="1"/>
            </p:cNvSpPr>
            <p:nvPr/>
          </p:nvSpPr>
          <p:spPr bwMode="auto">
            <a:xfrm>
              <a:off x="5019" y="3119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14</a:t>
              </a:r>
              <a:endParaRPr lang="en-US" sz="3200" b="1"/>
            </a:p>
          </p:txBody>
        </p:sp>
        <p:sp>
          <p:nvSpPr>
            <p:cNvPr id="486543" name="Rectangle 143"/>
            <p:cNvSpPr>
              <a:spLocks noChangeAspect="1" noChangeArrowheads="1"/>
            </p:cNvSpPr>
            <p:nvPr/>
          </p:nvSpPr>
          <p:spPr bwMode="auto">
            <a:xfrm>
              <a:off x="4406" y="3327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8</a:t>
              </a:r>
              <a:endParaRPr lang="en-US" sz="3200" b="1"/>
            </a:p>
          </p:txBody>
        </p:sp>
        <p:sp>
          <p:nvSpPr>
            <p:cNvPr id="486544" name="Rectangle 144"/>
            <p:cNvSpPr>
              <a:spLocks noChangeAspect="1" noChangeArrowheads="1"/>
            </p:cNvSpPr>
            <p:nvPr/>
          </p:nvSpPr>
          <p:spPr bwMode="auto">
            <a:xfrm>
              <a:off x="4619" y="3327"/>
              <a:ext cx="25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9</a:t>
              </a:r>
              <a:endParaRPr lang="en-US" sz="3200" b="1"/>
            </a:p>
          </p:txBody>
        </p:sp>
        <p:sp>
          <p:nvSpPr>
            <p:cNvPr id="486545" name="Rectangle 145"/>
            <p:cNvSpPr>
              <a:spLocks noChangeAspect="1" noChangeArrowheads="1"/>
            </p:cNvSpPr>
            <p:nvPr/>
          </p:nvSpPr>
          <p:spPr bwMode="auto">
            <a:xfrm>
              <a:off x="4806" y="3327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11</a:t>
              </a:r>
              <a:endParaRPr lang="en-US" sz="3200" b="1"/>
            </a:p>
          </p:txBody>
        </p:sp>
        <p:sp>
          <p:nvSpPr>
            <p:cNvPr id="486546" name="Rectangle 146"/>
            <p:cNvSpPr>
              <a:spLocks noChangeAspect="1" noChangeArrowheads="1"/>
            </p:cNvSpPr>
            <p:nvPr/>
          </p:nvSpPr>
          <p:spPr bwMode="auto">
            <a:xfrm>
              <a:off x="5019" y="3327"/>
              <a:ext cx="50" cy="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800" b="1">
                  <a:solidFill>
                    <a:srgbClr val="000000"/>
                  </a:solidFill>
                </a:rPr>
                <a:t>10</a:t>
              </a:r>
              <a:endParaRPr lang="en-US" sz="3200" b="1"/>
            </a:p>
          </p:txBody>
        </p:sp>
        <p:sp>
          <p:nvSpPr>
            <p:cNvPr id="486547" name="Rectangle 147"/>
            <p:cNvSpPr>
              <a:spLocks noChangeAspect="1" noChangeArrowheads="1"/>
            </p:cNvSpPr>
            <p:nvPr/>
          </p:nvSpPr>
          <p:spPr bwMode="auto">
            <a:xfrm>
              <a:off x="4566" y="2802"/>
              <a:ext cx="4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548" name="Rectangle 148"/>
            <p:cNvSpPr>
              <a:spLocks noChangeAspect="1" noChangeArrowheads="1"/>
            </p:cNvSpPr>
            <p:nvPr/>
          </p:nvSpPr>
          <p:spPr bwMode="auto">
            <a:xfrm>
              <a:off x="4966" y="2802"/>
              <a:ext cx="4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549" name="Rectangle 149"/>
            <p:cNvSpPr>
              <a:spLocks noChangeAspect="1" noChangeArrowheads="1"/>
            </p:cNvSpPr>
            <p:nvPr/>
          </p:nvSpPr>
          <p:spPr bwMode="auto">
            <a:xfrm>
              <a:off x="4326" y="3218"/>
              <a:ext cx="47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550" name="Rectangle 150"/>
            <p:cNvSpPr>
              <a:spLocks noChangeAspect="1" noChangeArrowheads="1"/>
            </p:cNvSpPr>
            <p:nvPr/>
          </p:nvSpPr>
          <p:spPr bwMode="auto">
            <a:xfrm>
              <a:off x="4326" y="3010"/>
              <a:ext cx="6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51" name="Rectangle 151"/>
            <p:cNvSpPr>
              <a:spLocks noChangeAspect="1" noChangeArrowheads="1"/>
            </p:cNvSpPr>
            <p:nvPr/>
          </p:nvSpPr>
          <p:spPr bwMode="auto">
            <a:xfrm>
              <a:off x="4512" y="3010"/>
              <a:ext cx="6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52" name="Rectangle 152"/>
            <p:cNvSpPr>
              <a:spLocks noChangeAspect="1" noChangeArrowheads="1"/>
            </p:cNvSpPr>
            <p:nvPr/>
          </p:nvSpPr>
          <p:spPr bwMode="auto">
            <a:xfrm>
              <a:off x="4752" y="3010"/>
              <a:ext cx="6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53" name="Rectangle 153"/>
            <p:cNvSpPr>
              <a:spLocks noChangeAspect="1" noChangeArrowheads="1"/>
            </p:cNvSpPr>
            <p:nvPr/>
          </p:nvSpPr>
          <p:spPr bwMode="auto">
            <a:xfrm>
              <a:off x="4752" y="3218"/>
              <a:ext cx="6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54" name="Rectangle 154"/>
            <p:cNvSpPr>
              <a:spLocks noChangeAspect="1" noChangeArrowheads="1"/>
            </p:cNvSpPr>
            <p:nvPr/>
          </p:nvSpPr>
          <p:spPr bwMode="auto">
            <a:xfrm>
              <a:off x="4939" y="3218"/>
              <a:ext cx="6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55" name="Rectangle 155"/>
            <p:cNvSpPr>
              <a:spLocks noChangeAspect="1" noChangeArrowheads="1"/>
            </p:cNvSpPr>
            <p:nvPr/>
          </p:nvSpPr>
          <p:spPr bwMode="auto">
            <a:xfrm>
              <a:off x="4966" y="3010"/>
              <a:ext cx="68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X</a:t>
              </a:r>
              <a:endParaRPr lang="en-US" sz="3200" b="1"/>
            </a:p>
          </p:txBody>
        </p:sp>
        <p:sp>
          <p:nvSpPr>
            <p:cNvPr id="486556" name="Rectangle 156"/>
            <p:cNvSpPr>
              <a:spLocks noChangeAspect="1" noChangeArrowheads="1"/>
            </p:cNvSpPr>
            <p:nvPr/>
          </p:nvSpPr>
          <p:spPr bwMode="auto">
            <a:xfrm>
              <a:off x="4539" y="3218"/>
              <a:ext cx="46" cy="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557" name="Rectangle 157"/>
            <p:cNvSpPr>
              <a:spLocks noChangeAspect="1" noChangeArrowheads="1"/>
            </p:cNvSpPr>
            <p:nvPr/>
          </p:nvSpPr>
          <p:spPr bwMode="auto">
            <a:xfrm>
              <a:off x="4756" y="2802"/>
              <a:ext cx="47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 b="1">
                  <a:solidFill>
                    <a:srgbClr val="000000"/>
                  </a:solidFill>
                </a:rPr>
                <a:t>1</a:t>
              </a:r>
              <a:endParaRPr lang="en-US" sz="3200" b="1"/>
            </a:p>
          </p:txBody>
        </p:sp>
        <p:sp>
          <p:nvSpPr>
            <p:cNvPr id="486558" name="Rectangle 158"/>
            <p:cNvSpPr>
              <a:spLocks noChangeAspect="1" noChangeArrowheads="1"/>
            </p:cNvSpPr>
            <p:nvPr/>
          </p:nvSpPr>
          <p:spPr bwMode="auto">
            <a:xfrm>
              <a:off x="4089" y="2430"/>
              <a:ext cx="1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SWISS" charset="0"/>
                </a:rPr>
                <a:t>w</a:t>
              </a:r>
              <a:endParaRPr lang="en-US" b="1"/>
            </a:p>
          </p:txBody>
        </p:sp>
        <p:sp>
          <p:nvSpPr>
            <p:cNvPr id="486559" name="Rectangle 159"/>
            <p:cNvSpPr>
              <a:spLocks noChangeAspect="1" noChangeArrowheads="1"/>
            </p:cNvSpPr>
            <p:nvPr/>
          </p:nvSpPr>
          <p:spPr bwMode="auto">
            <a:xfrm>
              <a:off x="2676" y="977"/>
              <a:ext cx="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SWISS" charset="0"/>
                </a:rPr>
                <a:t>z</a:t>
              </a:r>
              <a:endParaRPr lang="en-US" b="1"/>
            </a:p>
          </p:txBody>
        </p:sp>
        <p:sp>
          <p:nvSpPr>
            <p:cNvPr id="486560" name="Rectangle 160"/>
            <p:cNvSpPr>
              <a:spLocks noChangeAspect="1" noChangeArrowheads="1"/>
            </p:cNvSpPr>
            <p:nvPr/>
          </p:nvSpPr>
          <p:spPr bwMode="auto">
            <a:xfrm>
              <a:off x="4089" y="977"/>
              <a:ext cx="8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b="1"/>
            </a:p>
          </p:txBody>
        </p:sp>
        <p:sp>
          <p:nvSpPr>
            <p:cNvPr id="486561" name="Rectangle 161"/>
            <p:cNvSpPr>
              <a:spLocks noChangeAspect="1" noChangeArrowheads="1"/>
            </p:cNvSpPr>
            <p:nvPr/>
          </p:nvSpPr>
          <p:spPr bwMode="auto">
            <a:xfrm>
              <a:off x="2702" y="2404"/>
              <a:ext cx="8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rgbClr val="000000"/>
                  </a:solidFill>
                  <a:latin typeface="SWISS" charset="0"/>
                </a:rPr>
                <a:t>x</a:t>
              </a:r>
              <a:endParaRPr lang="en-US" b="1"/>
            </a:p>
          </p:txBody>
        </p:sp>
      </p:grpSp>
      <p:grpSp>
        <p:nvGrpSpPr>
          <p:cNvPr id="486575" name="Group 175"/>
          <p:cNvGrpSpPr>
            <a:grpSpLocks/>
          </p:cNvGrpSpPr>
          <p:nvPr/>
        </p:nvGrpSpPr>
        <p:grpSpPr bwMode="auto">
          <a:xfrm>
            <a:off x="1270000" y="3246438"/>
            <a:ext cx="387350" cy="457200"/>
            <a:chOff x="655" y="3361"/>
            <a:chExt cx="244" cy="288"/>
          </a:xfrm>
        </p:grpSpPr>
        <p:sp>
          <p:nvSpPr>
            <p:cNvPr id="486568" name="Line 168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74" name="Text Box 174"/>
            <p:cNvSpPr txBox="1">
              <a:spLocks noChangeArrowheads="1"/>
            </p:cNvSpPr>
            <p:nvPr/>
          </p:nvSpPr>
          <p:spPr bwMode="auto">
            <a:xfrm>
              <a:off x="655" y="336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B</a:t>
              </a:r>
            </a:p>
          </p:txBody>
        </p:sp>
      </p:grpSp>
      <p:grpSp>
        <p:nvGrpSpPr>
          <p:cNvPr id="486576" name="Group 176"/>
          <p:cNvGrpSpPr>
            <a:grpSpLocks/>
          </p:cNvGrpSpPr>
          <p:nvPr/>
        </p:nvGrpSpPr>
        <p:grpSpPr bwMode="auto">
          <a:xfrm>
            <a:off x="3008313" y="3252788"/>
            <a:ext cx="404812" cy="457200"/>
            <a:chOff x="655" y="3361"/>
            <a:chExt cx="255" cy="288"/>
          </a:xfrm>
        </p:grpSpPr>
        <p:sp>
          <p:nvSpPr>
            <p:cNvPr id="486577" name="Line 177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78" name="Text Box 178"/>
            <p:cNvSpPr txBox="1">
              <a:spLocks noChangeArrowheads="1"/>
            </p:cNvSpPr>
            <p:nvPr/>
          </p:nvSpPr>
          <p:spPr bwMode="auto">
            <a:xfrm>
              <a:off x="655" y="336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C</a:t>
              </a:r>
            </a:p>
          </p:txBody>
        </p:sp>
      </p:grpSp>
      <p:grpSp>
        <p:nvGrpSpPr>
          <p:cNvPr id="486591" name="Group 191"/>
          <p:cNvGrpSpPr>
            <a:grpSpLocks/>
          </p:cNvGrpSpPr>
          <p:nvPr/>
        </p:nvGrpSpPr>
        <p:grpSpPr bwMode="auto">
          <a:xfrm>
            <a:off x="3249613" y="3241675"/>
            <a:ext cx="404812" cy="457200"/>
            <a:chOff x="2047" y="2042"/>
            <a:chExt cx="255" cy="288"/>
          </a:xfrm>
        </p:grpSpPr>
        <p:sp>
          <p:nvSpPr>
            <p:cNvPr id="486580" name="Line 180"/>
            <p:cNvSpPr>
              <a:spLocks noChangeShapeType="1"/>
            </p:cNvSpPr>
            <p:nvPr/>
          </p:nvSpPr>
          <p:spPr bwMode="auto">
            <a:xfrm>
              <a:off x="2110" y="20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81" name="Text Box 181"/>
            <p:cNvSpPr txBox="1">
              <a:spLocks noChangeArrowheads="1"/>
            </p:cNvSpPr>
            <p:nvPr/>
          </p:nvSpPr>
          <p:spPr bwMode="auto">
            <a:xfrm>
              <a:off x="2047" y="204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  <p:grpSp>
        <p:nvGrpSpPr>
          <p:cNvPr id="486582" name="Group 182"/>
          <p:cNvGrpSpPr>
            <a:grpSpLocks/>
          </p:cNvGrpSpPr>
          <p:nvPr/>
        </p:nvGrpSpPr>
        <p:grpSpPr bwMode="auto">
          <a:xfrm>
            <a:off x="2036763" y="3241675"/>
            <a:ext cx="387350" cy="457200"/>
            <a:chOff x="655" y="3361"/>
            <a:chExt cx="244" cy="288"/>
          </a:xfrm>
        </p:grpSpPr>
        <p:sp>
          <p:nvSpPr>
            <p:cNvPr id="486583" name="Line 183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84" name="Text Box 184"/>
            <p:cNvSpPr txBox="1">
              <a:spLocks noChangeArrowheads="1"/>
            </p:cNvSpPr>
            <p:nvPr/>
          </p:nvSpPr>
          <p:spPr bwMode="auto">
            <a:xfrm>
              <a:off x="655" y="3361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B</a:t>
              </a:r>
            </a:p>
          </p:txBody>
        </p:sp>
      </p:grpSp>
      <p:grpSp>
        <p:nvGrpSpPr>
          <p:cNvPr id="486585" name="Group 185"/>
          <p:cNvGrpSpPr>
            <a:grpSpLocks/>
          </p:cNvGrpSpPr>
          <p:nvPr/>
        </p:nvGrpSpPr>
        <p:grpSpPr bwMode="auto">
          <a:xfrm>
            <a:off x="2017713" y="3690938"/>
            <a:ext cx="404812" cy="457200"/>
            <a:chOff x="655" y="3361"/>
            <a:chExt cx="255" cy="288"/>
          </a:xfrm>
        </p:grpSpPr>
        <p:sp>
          <p:nvSpPr>
            <p:cNvPr id="486586" name="Line 186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87" name="Text Box 187"/>
            <p:cNvSpPr txBox="1">
              <a:spLocks noChangeArrowheads="1"/>
            </p:cNvSpPr>
            <p:nvPr/>
          </p:nvSpPr>
          <p:spPr bwMode="auto">
            <a:xfrm>
              <a:off x="655" y="336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C</a:t>
              </a:r>
            </a:p>
          </p:txBody>
        </p:sp>
      </p:grpSp>
      <p:grpSp>
        <p:nvGrpSpPr>
          <p:cNvPr id="486588" name="Group 188"/>
          <p:cNvGrpSpPr>
            <a:grpSpLocks/>
          </p:cNvGrpSpPr>
          <p:nvPr/>
        </p:nvGrpSpPr>
        <p:grpSpPr bwMode="auto">
          <a:xfrm>
            <a:off x="2259013" y="3694113"/>
            <a:ext cx="404812" cy="457200"/>
            <a:chOff x="655" y="3361"/>
            <a:chExt cx="255" cy="288"/>
          </a:xfrm>
        </p:grpSpPr>
        <p:sp>
          <p:nvSpPr>
            <p:cNvPr id="486589" name="Line 189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590" name="Text Box 190"/>
            <p:cNvSpPr txBox="1">
              <a:spLocks noChangeArrowheads="1"/>
            </p:cNvSpPr>
            <p:nvPr/>
          </p:nvSpPr>
          <p:spPr bwMode="auto">
            <a:xfrm>
              <a:off x="655" y="336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  <p:sp>
        <p:nvSpPr>
          <p:cNvPr id="486592" name="AutoShape 192"/>
          <p:cNvSpPr>
            <a:spLocks noChangeArrowheads="1"/>
          </p:cNvSpPr>
          <p:nvPr/>
        </p:nvSpPr>
        <p:spPr bwMode="auto">
          <a:xfrm>
            <a:off x="7415213" y="5035550"/>
            <a:ext cx="771525" cy="784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593" name="AutoShape 193"/>
          <p:cNvSpPr>
            <a:spLocks noChangeArrowheads="1"/>
          </p:cNvSpPr>
          <p:nvPr/>
        </p:nvSpPr>
        <p:spPr bwMode="auto">
          <a:xfrm>
            <a:off x="7886700" y="5075238"/>
            <a:ext cx="714375" cy="70961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594" name="AutoShape 194"/>
          <p:cNvSpPr>
            <a:spLocks noChangeArrowheads="1"/>
          </p:cNvSpPr>
          <p:nvPr/>
        </p:nvSpPr>
        <p:spPr bwMode="auto">
          <a:xfrm>
            <a:off x="7008813" y="5487988"/>
            <a:ext cx="1628775" cy="75565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3200" b="1"/>
          </a:p>
        </p:txBody>
      </p:sp>
      <p:sp>
        <p:nvSpPr>
          <p:cNvPr id="486595" name="AutoShape 195"/>
          <p:cNvSpPr>
            <a:spLocks noChangeArrowheads="1"/>
          </p:cNvSpPr>
          <p:nvPr/>
        </p:nvSpPr>
        <p:spPr bwMode="auto">
          <a:xfrm>
            <a:off x="6967538" y="1676400"/>
            <a:ext cx="323850" cy="15668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6648" name="Group 248"/>
          <p:cNvGrpSpPr>
            <a:grpSpLocks/>
          </p:cNvGrpSpPr>
          <p:nvPr/>
        </p:nvGrpSpPr>
        <p:grpSpPr bwMode="auto">
          <a:xfrm>
            <a:off x="4533900" y="4537075"/>
            <a:ext cx="796925" cy="1825625"/>
            <a:chOff x="2856" y="2858"/>
            <a:chExt cx="502" cy="1150"/>
          </a:xfrm>
        </p:grpSpPr>
        <p:grpSp>
          <p:nvGrpSpPr>
            <p:cNvPr id="486605" name="Group 205"/>
            <p:cNvGrpSpPr>
              <a:grpSpLocks/>
            </p:cNvGrpSpPr>
            <p:nvPr/>
          </p:nvGrpSpPr>
          <p:grpSpPr bwMode="auto">
            <a:xfrm>
              <a:off x="2862" y="3737"/>
              <a:ext cx="496" cy="271"/>
              <a:chOff x="2862" y="3713"/>
              <a:chExt cx="496" cy="271"/>
            </a:xfrm>
          </p:grpSpPr>
          <p:sp>
            <p:nvSpPr>
              <p:cNvPr id="486596" name="Arc 196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597" name="Line 197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598" name="Line 198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599" name="Arc 199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601" name="Line 201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6606" name="Group 206"/>
            <p:cNvGrpSpPr>
              <a:grpSpLocks/>
            </p:cNvGrpSpPr>
            <p:nvPr/>
          </p:nvGrpSpPr>
          <p:grpSpPr bwMode="auto">
            <a:xfrm flipV="1">
              <a:off x="2856" y="2858"/>
              <a:ext cx="496" cy="271"/>
              <a:chOff x="2862" y="3713"/>
              <a:chExt cx="496" cy="271"/>
            </a:xfrm>
          </p:grpSpPr>
          <p:sp>
            <p:nvSpPr>
              <p:cNvPr id="486607" name="Arc 207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608" name="Line 208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609" name="Line 209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610" name="Arc 210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611" name="Line 211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86649" name="Group 249"/>
          <p:cNvGrpSpPr>
            <a:grpSpLocks/>
          </p:cNvGrpSpPr>
          <p:nvPr/>
        </p:nvGrpSpPr>
        <p:grpSpPr bwMode="auto">
          <a:xfrm>
            <a:off x="4967288" y="4503738"/>
            <a:ext cx="796925" cy="1820862"/>
            <a:chOff x="3129" y="2837"/>
            <a:chExt cx="502" cy="1147"/>
          </a:xfrm>
        </p:grpSpPr>
        <p:grpSp>
          <p:nvGrpSpPr>
            <p:cNvPr id="486612" name="Group 212"/>
            <p:cNvGrpSpPr>
              <a:grpSpLocks/>
            </p:cNvGrpSpPr>
            <p:nvPr/>
          </p:nvGrpSpPr>
          <p:grpSpPr bwMode="auto">
            <a:xfrm flipV="1">
              <a:off x="3129" y="2837"/>
              <a:ext cx="496" cy="271"/>
              <a:chOff x="2862" y="3713"/>
              <a:chExt cx="496" cy="271"/>
            </a:xfrm>
          </p:grpSpPr>
          <p:sp>
            <p:nvSpPr>
              <p:cNvPr id="486613" name="Arc 213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614" name="Line 214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615" name="Line 215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616" name="Arc 216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617" name="Line 217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6618" name="Group 218"/>
            <p:cNvGrpSpPr>
              <a:grpSpLocks/>
            </p:cNvGrpSpPr>
            <p:nvPr/>
          </p:nvGrpSpPr>
          <p:grpSpPr bwMode="auto">
            <a:xfrm>
              <a:off x="3135" y="3713"/>
              <a:ext cx="496" cy="271"/>
              <a:chOff x="2862" y="3713"/>
              <a:chExt cx="496" cy="271"/>
            </a:xfrm>
          </p:grpSpPr>
          <p:sp>
            <p:nvSpPr>
              <p:cNvPr id="486619" name="Arc 219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620" name="Line 220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621" name="Line 221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622" name="Arc 222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623" name="Line 223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86647" name="Group 247"/>
          <p:cNvGrpSpPr>
            <a:grpSpLocks/>
          </p:cNvGrpSpPr>
          <p:nvPr/>
        </p:nvGrpSpPr>
        <p:grpSpPr bwMode="auto">
          <a:xfrm>
            <a:off x="3905250" y="1668463"/>
            <a:ext cx="1946275" cy="1593850"/>
            <a:chOff x="2460" y="1051"/>
            <a:chExt cx="1226" cy="1004"/>
          </a:xfrm>
        </p:grpSpPr>
        <p:grpSp>
          <p:nvGrpSpPr>
            <p:cNvPr id="486630" name="Group 230"/>
            <p:cNvGrpSpPr>
              <a:grpSpLocks/>
            </p:cNvGrpSpPr>
            <p:nvPr/>
          </p:nvGrpSpPr>
          <p:grpSpPr bwMode="auto">
            <a:xfrm rot="5400000" flipH="1" flipV="1">
              <a:off x="3033" y="1397"/>
              <a:ext cx="999" cy="307"/>
              <a:chOff x="2862" y="3713"/>
              <a:chExt cx="496" cy="271"/>
            </a:xfrm>
          </p:grpSpPr>
          <p:sp>
            <p:nvSpPr>
              <p:cNvPr id="486631" name="Arc 231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632" name="Line 232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633" name="Line 233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634" name="Arc 234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635" name="Line 235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6636" name="Group 236"/>
            <p:cNvGrpSpPr>
              <a:grpSpLocks/>
            </p:cNvGrpSpPr>
            <p:nvPr/>
          </p:nvGrpSpPr>
          <p:grpSpPr bwMode="auto">
            <a:xfrm rot="16200000" flipV="1">
              <a:off x="2114" y="1402"/>
              <a:ext cx="999" cy="307"/>
              <a:chOff x="2862" y="3713"/>
              <a:chExt cx="496" cy="271"/>
            </a:xfrm>
          </p:grpSpPr>
          <p:sp>
            <p:nvSpPr>
              <p:cNvPr id="486637" name="Arc 237"/>
              <p:cNvSpPr>
                <a:spLocks/>
              </p:cNvSpPr>
              <p:nvPr/>
            </p:nvSpPr>
            <p:spPr bwMode="auto">
              <a:xfrm>
                <a:off x="3300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638" name="Line 238"/>
              <p:cNvSpPr>
                <a:spLocks noChangeShapeType="1"/>
              </p:cNvSpPr>
              <p:nvPr/>
            </p:nvSpPr>
            <p:spPr bwMode="auto">
              <a:xfrm>
                <a:off x="3358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639" name="Line 239"/>
              <p:cNvSpPr>
                <a:spLocks noChangeShapeType="1"/>
              </p:cNvSpPr>
              <p:nvPr/>
            </p:nvSpPr>
            <p:spPr bwMode="auto">
              <a:xfrm flipH="1">
                <a:off x="2916" y="3713"/>
                <a:ext cx="3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6640" name="Arc 240"/>
              <p:cNvSpPr>
                <a:spLocks/>
              </p:cNvSpPr>
              <p:nvPr/>
            </p:nvSpPr>
            <p:spPr bwMode="auto">
              <a:xfrm flipH="1">
                <a:off x="2862" y="3713"/>
                <a:ext cx="56" cy="5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6641" name="Line 241"/>
              <p:cNvSpPr>
                <a:spLocks noChangeShapeType="1"/>
              </p:cNvSpPr>
              <p:nvPr/>
            </p:nvSpPr>
            <p:spPr bwMode="auto">
              <a:xfrm>
                <a:off x="2863" y="3765"/>
                <a:ext cx="0" cy="21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86642" name="AutoShape 242"/>
          <p:cNvSpPr>
            <a:spLocks noChangeArrowheads="1"/>
          </p:cNvSpPr>
          <p:nvPr/>
        </p:nvSpPr>
        <p:spPr bwMode="auto">
          <a:xfrm>
            <a:off x="4133850" y="5053013"/>
            <a:ext cx="307975" cy="78422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6643" name="AutoShape 243"/>
          <p:cNvSpPr>
            <a:spLocks noChangeArrowheads="1"/>
          </p:cNvSpPr>
          <p:nvPr/>
        </p:nvSpPr>
        <p:spPr bwMode="auto">
          <a:xfrm>
            <a:off x="7834313" y="1671638"/>
            <a:ext cx="323850" cy="15668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6644" name="Group 244"/>
          <p:cNvGrpSpPr>
            <a:grpSpLocks/>
          </p:cNvGrpSpPr>
          <p:nvPr/>
        </p:nvGrpSpPr>
        <p:grpSpPr bwMode="auto">
          <a:xfrm>
            <a:off x="1244600" y="4137025"/>
            <a:ext cx="404813" cy="457200"/>
            <a:chOff x="2047" y="2042"/>
            <a:chExt cx="255" cy="288"/>
          </a:xfrm>
        </p:grpSpPr>
        <p:sp>
          <p:nvSpPr>
            <p:cNvPr id="486645" name="Line 245"/>
            <p:cNvSpPr>
              <a:spLocks noChangeShapeType="1"/>
            </p:cNvSpPr>
            <p:nvPr/>
          </p:nvSpPr>
          <p:spPr bwMode="auto">
            <a:xfrm>
              <a:off x="2110" y="20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6646" name="Text Box 246"/>
            <p:cNvSpPr txBox="1">
              <a:spLocks noChangeArrowheads="1"/>
            </p:cNvSpPr>
            <p:nvPr/>
          </p:nvSpPr>
          <p:spPr bwMode="auto">
            <a:xfrm>
              <a:off x="2047" y="204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866674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Gray to Binary </a:t>
            </a:r>
            <a:r>
              <a:rPr lang="en-US" b="0">
                <a:solidFill>
                  <a:schemeClr val="tx1"/>
                </a:solidFill>
              </a:rPr>
              <a:t>(continued)</a:t>
            </a:r>
          </a:p>
        </p:txBody>
      </p:sp>
      <p:sp>
        <p:nvSpPr>
          <p:cNvPr id="604247" name="Rectangle 87"/>
          <p:cNvSpPr>
            <a:spLocks noGrp="1" noChangeArrowheads="1"/>
          </p:cNvSpPr>
          <p:nvPr>
            <p:ph type="body" sz="half" idx="1"/>
          </p:nvPr>
        </p:nvSpPr>
        <p:spPr>
          <a:xfrm>
            <a:off x="719138" y="1479550"/>
            <a:ext cx="7670800" cy="519271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Note that the multiplexer with fixed inputs is identical to a ROM with 3-bit addresses and 2-bit data!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graphicFrame>
        <p:nvGraphicFramePr>
          <p:cNvPr id="604250" name="Object 90"/>
          <p:cNvGraphicFramePr>
            <a:graphicFrameLocks noGrp="1" noChangeAspect="1"/>
          </p:cNvGraphicFramePr>
          <p:nvPr>
            <p:ph sz="half" idx="2"/>
          </p:nvPr>
        </p:nvGraphicFramePr>
        <p:xfrm>
          <a:off x="290513" y="1325563"/>
          <a:ext cx="2714625" cy="309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299040" imgH="3755520" progId="Word.Document.8">
                  <p:embed/>
                </p:oleObj>
              </mc:Choice>
              <mc:Fallback>
                <p:oleObj name="Document" r:id="rId3" imgW="3299040" imgH="3755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1325563"/>
                        <a:ext cx="2714625" cy="309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2914650" y="4348163"/>
            <a:ext cx="180975" cy="885825"/>
            <a:chOff x="2914650" y="4348163"/>
            <a:chExt cx="180975" cy="885825"/>
          </a:xfrm>
        </p:grpSpPr>
        <p:sp>
          <p:nvSpPr>
            <p:cNvPr id="604177" name="Rectangle 17"/>
            <p:cNvSpPr>
              <a:spLocks noChangeArrowheads="1"/>
            </p:cNvSpPr>
            <p:nvPr/>
          </p:nvSpPr>
          <p:spPr bwMode="auto">
            <a:xfrm>
              <a:off x="2914650" y="434816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 dirty="0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4000" b="1" dirty="0">
                <a:solidFill>
                  <a:srgbClr val="000000"/>
                </a:solidFill>
              </a:endParaRPr>
            </a:p>
          </p:txBody>
        </p:sp>
        <p:sp>
          <p:nvSpPr>
            <p:cNvPr id="604178" name="Rectangle 18"/>
            <p:cNvSpPr>
              <a:spLocks noChangeArrowheads="1"/>
            </p:cNvSpPr>
            <p:nvPr/>
          </p:nvSpPr>
          <p:spPr bwMode="auto">
            <a:xfrm>
              <a:off x="2914650" y="4660900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86" name="Rectangle 26"/>
            <p:cNvSpPr>
              <a:spLocks noChangeArrowheads="1"/>
            </p:cNvSpPr>
            <p:nvPr/>
          </p:nvSpPr>
          <p:spPr bwMode="auto">
            <a:xfrm>
              <a:off x="2921000" y="494506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604260" name="Group 100"/>
          <p:cNvGrpSpPr>
            <a:grpSpLocks/>
          </p:cNvGrpSpPr>
          <p:nvPr/>
        </p:nvGrpSpPr>
        <p:grpSpPr bwMode="auto">
          <a:xfrm>
            <a:off x="3109913" y="1658938"/>
            <a:ext cx="142875" cy="2635250"/>
            <a:chOff x="1959" y="1045"/>
            <a:chExt cx="90" cy="1660"/>
          </a:xfrm>
        </p:grpSpPr>
        <p:sp>
          <p:nvSpPr>
            <p:cNvPr id="604223" name="Rectangle 63"/>
            <p:cNvSpPr>
              <a:spLocks noChangeArrowheads="1"/>
            </p:cNvSpPr>
            <p:nvPr/>
          </p:nvSpPr>
          <p:spPr bwMode="auto">
            <a:xfrm>
              <a:off x="1959" y="1507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24" name="Rectangle 64"/>
            <p:cNvSpPr>
              <a:spLocks noChangeArrowheads="1"/>
            </p:cNvSpPr>
            <p:nvPr/>
          </p:nvSpPr>
          <p:spPr bwMode="auto">
            <a:xfrm>
              <a:off x="1959" y="1285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27" name="Rectangle 67"/>
            <p:cNvSpPr>
              <a:spLocks noChangeArrowheads="1"/>
            </p:cNvSpPr>
            <p:nvPr/>
          </p:nvSpPr>
          <p:spPr bwMode="auto">
            <a:xfrm>
              <a:off x="1964" y="2303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28" name="Rectangle 68"/>
            <p:cNvSpPr>
              <a:spLocks noChangeArrowheads="1"/>
            </p:cNvSpPr>
            <p:nvPr/>
          </p:nvSpPr>
          <p:spPr bwMode="auto">
            <a:xfrm>
              <a:off x="1964" y="2119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3" name="Rectangle 73"/>
            <p:cNvSpPr>
              <a:spLocks noChangeArrowheads="1"/>
            </p:cNvSpPr>
            <p:nvPr/>
          </p:nvSpPr>
          <p:spPr bwMode="auto">
            <a:xfrm>
              <a:off x="1959" y="1045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4" name="Rectangle 74"/>
            <p:cNvSpPr>
              <a:spLocks noChangeArrowheads="1"/>
            </p:cNvSpPr>
            <p:nvPr/>
          </p:nvSpPr>
          <p:spPr bwMode="auto">
            <a:xfrm>
              <a:off x="1959" y="173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7" name="Rectangle 77"/>
            <p:cNvSpPr>
              <a:spLocks noChangeArrowheads="1"/>
            </p:cNvSpPr>
            <p:nvPr/>
          </p:nvSpPr>
          <p:spPr bwMode="auto">
            <a:xfrm>
              <a:off x="1964" y="1937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8" name="Rectangle 78"/>
            <p:cNvSpPr>
              <a:spLocks noChangeArrowheads="1"/>
            </p:cNvSpPr>
            <p:nvPr/>
          </p:nvSpPr>
          <p:spPr bwMode="auto">
            <a:xfrm>
              <a:off x="1964" y="2523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542088" y="1543050"/>
            <a:ext cx="2576512" cy="3624263"/>
            <a:chOff x="6542088" y="1543050"/>
            <a:chExt cx="2576512" cy="3624263"/>
          </a:xfrm>
        </p:grpSpPr>
        <p:sp>
          <p:nvSpPr>
            <p:cNvPr id="604187" name="Rectangle 27"/>
            <p:cNvSpPr>
              <a:spLocks noChangeArrowheads="1"/>
            </p:cNvSpPr>
            <p:nvPr/>
          </p:nvSpPr>
          <p:spPr bwMode="auto">
            <a:xfrm>
              <a:off x="7023100" y="1543050"/>
              <a:ext cx="1422400" cy="36242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188" name="Line 28"/>
            <p:cNvSpPr>
              <a:spLocks noChangeShapeType="1"/>
            </p:cNvSpPr>
            <p:nvPr/>
          </p:nvSpPr>
          <p:spPr bwMode="auto">
            <a:xfrm flipV="1">
              <a:off x="6545263" y="4768850"/>
              <a:ext cx="476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189" name="Line 29"/>
            <p:cNvSpPr>
              <a:spLocks noChangeShapeType="1"/>
            </p:cNvSpPr>
            <p:nvPr/>
          </p:nvSpPr>
          <p:spPr bwMode="auto">
            <a:xfrm flipV="1">
              <a:off x="6546850" y="5000625"/>
              <a:ext cx="47466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190" name="Rectangle 30"/>
            <p:cNvSpPr>
              <a:spLocks noChangeArrowheads="1"/>
            </p:cNvSpPr>
            <p:nvPr/>
          </p:nvSpPr>
          <p:spPr bwMode="auto">
            <a:xfrm>
              <a:off x="7081838" y="304800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D14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1" name="Rectangle 31"/>
            <p:cNvSpPr>
              <a:spLocks noChangeArrowheads="1"/>
            </p:cNvSpPr>
            <p:nvPr/>
          </p:nvSpPr>
          <p:spPr bwMode="auto">
            <a:xfrm>
              <a:off x="7081838" y="339725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D15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2" name="Rectangle 32"/>
            <p:cNvSpPr>
              <a:spLocks noChangeArrowheads="1"/>
            </p:cNvSpPr>
            <p:nvPr/>
          </p:nvSpPr>
          <p:spPr bwMode="auto">
            <a:xfrm>
              <a:off x="7081838" y="368935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D16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3" name="Rectangle 33"/>
            <p:cNvSpPr>
              <a:spLocks noChangeArrowheads="1"/>
            </p:cNvSpPr>
            <p:nvPr/>
          </p:nvSpPr>
          <p:spPr bwMode="auto">
            <a:xfrm>
              <a:off x="7081838" y="3978275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D17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4" name="Rectangle 34"/>
            <p:cNvSpPr>
              <a:spLocks noChangeArrowheads="1"/>
            </p:cNvSpPr>
            <p:nvPr/>
          </p:nvSpPr>
          <p:spPr bwMode="auto">
            <a:xfrm>
              <a:off x="7081838" y="4619625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5" name="Rectangle 35"/>
            <p:cNvSpPr>
              <a:spLocks noChangeArrowheads="1"/>
            </p:cNvSpPr>
            <p:nvPr/>
          </p:nvSpPr>
          <p:spPr bwMode="auto">
            <a:xfrm>
              <a:off x="7081838" y="4851400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8" name="Line 38"/>
            <p:cNvSpPr>
              <a:spLocks noChangeShapeType="1"/>
            </p:cNvSpPr>
            <p:nvPr/>
          </p:nvSpPr>
          <p:spPr bwMode="auto">
            <a:xfrm flipV="1">
              <a:off x="6561138" y="4505325"/>
              <a:ext cx="47466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199" name="Rectangle 39"/>
            <p:cNvSpPr>
              <a:spLocks noChangeArrowheads="1"/>
            </p:cNvSpPr>
            <p:nvPr/>
          </p:nvSpPr>
          <p:spPr bwMode="auto">
            <a:xfrm>
              <a:off x="7077075" y="4337050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S2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0" name="Rectangle 40"/>
            <p:cNvSpPr>
              <a:spLocks noChangeArrowheads="1"/>
            </p:cNvSpPr>
            <p:nvPr/>
          </p:nvSpPr>
          <p:spPr bwMode="auto">
            <a:xfrm>
              <a:off x="7077075" y="2708275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D13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1" name="Rectangle 41"/>
            <p:cNvSpPr>
              <a:spLocks noChangeArrowheads="1"/>
            </p:cNvSpPr>
            <p:nvPr/>
          </p:nvSpPr>
          <p:spPr bwMode="auto">
            <a:xfrm>
              <a:off x="7077075" y="2360613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D12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2" name="Rectangle 42"/>
            <p:cNvSpPr>
              <a:spLocks noChangeArrowheads="1"/>
            </p:cNvSpPr>
            <p:nvPr/>
          </p:nvSpPr>
          <p:spPr bwMode="auto">
            <a:xfrm>
              <a:off x="7077075" y="2011363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3" name="Rectangle 43"/>
            <p:cNvSpPr>
              <a:spLocks noChangeArrowheads="1"/>
            </p:cNvSpPr>
            <p:nvPr/>
          </p:nvSpPr>
          <p:spPr bwMode="auto">
            <a:xfrm>
              <a:off x="7077075" y="1662113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4" name="Rectangle 44"/>
            <p:cNvSpPr>
              <a:spLocks noChangeArrowheads="1"/>
            </p:cNvSpPr>
            <p:nvPr/>
          </p:nvSpPr>
          <p:spPr bwMode="auto">
            <a:xfrm>
              <a:off x="7905750" y="3232150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Out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7" name="Line 47"/>
            <p:cNvSpPr>
              <a:spLocks noChangeShapeType="1"/>
            </p:cNvSpPr>
            <p:nvPr/>
          </p:nvSpPr>
          <p:spPr bwMode="auto">
            <a:xfrm>
              <a:off x="8458200" y="3373438"/>
              <a:ext cx="474663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15" name="Line 55"/>
            <p:cNvSpPr>
              <a:spLocks noChangeShapeType="1"/>
            </p:cNvSpPr>
            <p:nvPr/>
          </p:nvSpPr>
          <p:spPr bwMode="auto">
            <a:xfrm flipV="1">
              <a:off x="6561138" y="4065588"/>
              <a:ext cx="4635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16" name="Line 56"/>
            <p:cNvSpPr>
              <a:spLocks noChangeShapeType="1"/>
            </p:cNvSpPr>
            <p:nvPr/>
          </p:nvSpPr>
          <p:spPr bwMode="auto">
            <a:xfrm flipV="1">
              <a:off x="6559550" y="3778250"/>
              <a:ext cx="4651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17" name="Line 57"/>
            <p:cNvSpPr>
              <a:spLocks noChangeShapeType="1"/>
            </p:cNvSpPr>
            <p:nvPr/>
          </p:nvSpPr>
          <p:spPr bwMode="auto">
            <a:xfrm flipV="1">
              <a:off x="6561138" y="3486150"/>
              <a:ext cx="46196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18" name="Line 58"/>
            <p:cNvSpPr>
              <a:spLocks noChangeShapeType="1"/>
            </p:cNvSpPr>
            <p:nvPr/>
          </p:nvSpPr>
          <p:spPr bwMode="auto">
            <a:xfrm>
              <a:off x="6561138" y="3198813"/>
              <a:ext cx="47625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19" name="Line 59"/>
            <p:cNvSpPr>
              <a:spLocks noChangeShapeType="1"/>
            </p:cNvSpPr>
            <p:nvPr/>
          </p:nvSpPr>
          <p:spPr bwMode="auto">
            <a:xfrm>
              <a:off x="6561138" y="2849563"/>
              <a:ext cx="47625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20" name="Line 60"/>
            <p:cNvSpPr>
              <a:spLocks noChangeShapeType="1"/>
            </p:cNvSpPr>
            <p:nvPr/>
          </p:nvSpPr>
          <p:spPr bwMode="auto">
            <a:xfrm>
              <a:off x="6554788" y="2500313"/>
              <a:ext cx="473075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21" name="Line 61"/>
            <p:cNvSpPr>
              <a:spLocks noChangeShapeType="1"/>
            </p:cNvSpPr>
            <p:nvPr/>
          </p:nvSpPr>
          <p:spPr bwMode="auto">
            <a:xfrm>
              <a:off x="6561138" y="2151063"/>
              <a:ext cx="47625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22" name="Line 62"/>
            <p:cNvSpPr>
              <a:spLocks noChangeShapeType="1"/>
            </p:cNvSpPr>
            <p:nvPr/>
          </p:nvSpPr>
          <p:spPr bwMode="auto">
            <a:xfrm>
              <a:off x="6542088" y="1744663"/>
              <a:ext cx="473075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41" name="Rectangle 81"/>
            <p:cNvSpPr>
              <a:spLocks noChangeArrowheads="1"/>
            </p:cNvSpPr>
            <p:nvPr/>
          </p:nvSpPr>
          <p:spPr bwMode="auto">
            <a:xfrm>
              <a:off x="8970963" y="3238500"/>
              <a:ext cx="14763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Z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44" name="Rectangle 84"/>
            <p:cNvSpPr>
              <a:spLocks noChangeArrowheads="1"/>
            </p:cNvSpPr>
            <p:nvPr/>
          </p:nvSpPr>
          <p:spPr bwMode="auto">
            <a:xfrm>
              <a:off x="7666038" y="4454525"/>
              <a:ext cx="6604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8-to-1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45" name="Rectangle 85"/>
            <p:cNvSpPr>
              <a:spLocks noChangeArrowheads="1"/>
            </p:cNvSpPr>
            <p:nvPr/>
          </p:nvSpPr>
          <p:spPr bwMode="auto">
            <a:xfrm>
              <a:off x="7691438" y="4748213"/>
              <a:ext cx="5365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MUX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604261" name="Group 101"/>
          <p:cNvGrpSpPr>
            <a:grpSpLocks/>
          </p:cNvGrpSpPr>
          <p:nvPr/>
        </p:nvGrpSpPr>
        <p:grpSpPr bwMode="auto">
          <a:xfrm>
            <a:off x="2082800" y="1625600"/>
            <a:ext cx="1244600" cy="2654300"/>
            <a:chOff x="1312" y="1024"/>
            <a:chExt cx="784" cy="1672"/>
          </a:xfrm>
        </p:grpSpPr>
        <p:sp>
          <p:nvSpPr>
            <p:cNvPr id="604252" name="Rectangle 92"/>
            <p:cNvSpPr>
              <a:spLocks noChangeArrowheads="1"/>
            </p:cNvSpPr>
            <p:nvPr/>
          </p:nvSpPr>
          <p:spPr bwMode="auto">
            <a:xfrm>
              <a:off x="1312" y="1208"/>
              <a:ext cx="112" cy="14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53" name="Line 93"/>
            <p:cNvSpPr>
              <a:spLocks noChangeShapeType="1"/>
            </p:cNvSpPr>
            <p:nvPr/>
          </p:nvSpPr>
          <p:spPr bwMode="auto">
            <a:xfrm>
              <a:off x="1416" y="1408"/>
              <a:ext cx="480" cy="1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56" name="Rectangle 96"/>
            <p:cNvSpPr>
              <a:spLocks noChangeArrowheads="1"/>
            </p:cNvSpPr>
            <p:nvPr/>
          </p:nvSpPr>
          <p:spPr bwMode="auto">
            <a:xfrm>
              <a:off x="1928" y="1024"/>
              <a:ext cx="168" cy="167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604262" name="Group 102"/>
          <p:cNvGrpSpPr>
            <a:grpSpLocks/>
          </p:cNvGrpSpPr>
          <p:nvPr/>
        </p:nvGrpSpPr>
        <p:grpSpPr bwMode="auto">
          <a:xfrm>
            <a:off x="2286000" y="1524000"/>
            <a:ext cx="4305300" cy="2755900"/>
            <a:chOff x="1440" y="960"/>
            <a:chExt cx="2712" cy="1736"/>
          </a:xfrm>
        </p:grpSpPr>
        <p:sp>
          <p:nvSpPr>
            <p:cNvPr id="604255" name="Line 95"/>
            <p:cNvSpPr>
              <a:spLocks noChangeShapeType="1"/>
            </p:cNvSpPr>
            <p:nvPr/>
          </p:nvSpPr>
          <p:spPr bwMode="auto">
            <a:xfrm>
              <a:off x="1592" y="1832"/>
              <a:ext cx="2344" cy="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25" name="Rectangle 65"/>
            <p:cNvSpPr>
              <a:spLocks noChangeArrowheads="1"/>
            </p:cNvSpPr>
            <p:nvPr/>
          </p:nvSpPr>
          <p:spPr bwMode="auto">
            <a:xfrm>
              <a:off x="4023" y="248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26" name="Rectangle 66"/>
            <p:cNvSpPr>
              <a:spLocks noChangeArrowheads="1"/>
            </p:cNvSpPr>
            <p:nvPr/>
          </p:nvSpPr>
          <p:spPr bwMode="auto">
            <a:xfrm>
              <a:off x="4023" y="1922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29" name="Rectangle 69"/>
            <p:cNvSpPr>
              <a:spLocks noChangeArrowheads="1"/>
            </p:cNvSpPr>
            <p:nvPr/>
          </p:nvSpPr>
          <p:spPr bwMode="auto">
            <a:xfrm>
              <a:off x="4020" y="1465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0" name="Rectangle 70"/>
            <p:cNvSpPr>
              <a:spLocks noChangeArrowheads="1"/>
            </p:cNvSpPr>
            <p:nvPr/>
          </p:nvSpPr>
          <p:spPr bwMode="auto">
            <a:xfrm>
              <a:off x="4020" y="1246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1" name="Rectangle 71"/>
            <p:cNvSpPr>
              <a:spLocks noChangeArrowheads="1"/>
            </p:cNvSpPr>
            <p:nvPr/>
          </p:nvSpPr>
          <p:spPr bwMode="auto">
            <a:xfrm>
              <a:off x="4023" y="2114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2" name="Rectangle 72"/>
            <p:cNvSpPr>
              <a:spLocks noChangeArrowheads="1"/>
            </p:cNvSpPr>
            <p:nvPr/>
          </p:nvSpPr>
          <p:spPr bwMode="auto">
            <a:xfrm>
              <a:off x="4031" y="2302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5" name="Rectangle 75"/>
            <p:cNvSpPr>
              <a:spLocks noChangeArrowheads="1"/>
            </p:cNvSpPr>
            <p:nvPr/>
          </p:nvSpPr>
          <p:spPr bwMode="auto">
            <a:xfrm>
              <a:off x="4020" y="990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6" name="Rectangle 76"/>
            <p:cNvSpPr>
              <a:spLocks noChangeArrowheads="1"/>
            </p:cNvSpPr>
            <p:nvPr/>
          </p:nvSpPr>
          <p:spPr bwMode="auto">
            <a:xfrm>
              <a:off x="4020" y="1685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57" name="Rectangle 97"/>
            <p:cNvSpPr>
              <a:spLocks noChangeArrowheads="1"/>
            </p:cNvSpPr>
            <p:nvPr/>
          </p:nvSpPr>
          <p:spPr bwMode="auto">
            <a:xfrm>
              <a:off x="1440" y="1200"/>
              <a:ext cx="136" cy="1496"/>
            </a:xfrm>
            <a:prstGeom prst="rect">
              <a:avLst/>
            </a:prstGeom>
            <a:noFill/>
            <a:ln w="9525">
              <a:solidFill>
                <a:srgbClr val="CC6600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58" name="Rectangle 98"/>
            <p:cNvSpPr>
              <a:spLocks noChangeArrowheads="1"/>
            </p:cNvSpPr>
            <p:nvPr/>
          </p:nvSpPr>
          <p:spPr bwMode="auto">
            <a:xfrm>
              <a:off x="3968" y="960"/>
              <a:ext cx="184" cy="1712"/>
            </a:xfrm>
            <a:prstGeom prst="rect">
              <a:avLst/>
            </a:prstGeom>
            <a:noFill/>
            <a:ln w="9525">
              <a:solidFill>
                <a:srgbClr val="CC6600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184900" y="4330700"/>
            <a:ext cx="200025" cy="876300"/>
            <a:chOff x="6184900" y="4330700"/>
            <a:chExt cx="200025" cy="876300"/>
          </a:xfrm>
        </p:grpSpPr>
        <p:sp>
          <p:nvSpPr>
            <p:cNvPr id="114" name="Rectangle 36"/>
            <p:cNvSpPr>
              <a:spLocks noChangeArrowheads="1"/>
            </p:cNvSpPr>
            <p:nvPr/>
          </p:nvSpPr>
          <p:spPr bwMode="auto">
            <a:xfrm>
              <a:off x="6184900" y="4330700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 dirty="0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4000" b="1" dirty="0">
                <a:solidFill>
                  <a:srgbClr val="000000"/>
                </a:solidFill>
              </a:endParaRPr>
            </a:p>
          </p:txBody>
        </p:sp>
        <p:sp>
          <p:nvSpPr>
            <p:cNvPr id="115" name="Rectangle 37"/>
            <p:cNvSpPr>
              <a:spLocks noChangeArrowheads="1"/>
            </p:cNvSpPr>
            <p:nvPr/>
          </p:nvSpPr>
          <p:spPr bwMode="auto">
            <a:xfrm>
              <a:off x="6210300" y="462121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6192838" y="4918075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230563" y="1570038"/>
            <a:ext cx="2608262" cy="3624262"/>
            <a:chOff x="3230563" y="1570038"/>
            <a:chExt cx="2608262" cy="3624262"/>
          </a:xfrm>
        </p:grpSpPr>
        <p:sp>
          <p:nvSpPr>
            <p:cNvPr id="98" name="Rectangle 8"/>
            <p:cNvSpPr>
              <a:spLocks noChangeArrowheads="1"/>
            </p:cNvSpPr>
            <p:nvPr/>
          </p:nvSpPr>
          <p:spPr bwMode="auto">
            <a:xfrm>
              <a:off x="3705225" y="1570038"/>
              <a:ext cx="1425575" cy="362426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99" name="Line 9"/>
            <p:cNvSpPr>
              <a:spLocks noChangeShapeType="1"/>
            </p:cNvSpPr>
            <p:nvPr/>
          </p:nvSpPr>
          <p:spPr bwMode="auto">
            <a:xfrm>
              <a:off x="3230563" y="4797425"/>
              <a:ext cx="4746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>
              <a:off x="3230563" y="5030788"/>
              <a:ext cx="4746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3765550" y="3076575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D04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2" name="Rectangle 12"/>
            <p:cNvSpPr>
              <a:spLocks noChangeArrowheads="1"/>
            </p:cNvSpPr>
            <p:nvPr/>
          </p:nvSpPr>
          <p:spPr bwMode="auto">
            <a:xfrm>
              <a:off x="3765550" y="3425825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D05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3" name="Rectangle 13"/>
            <p:cNvSpPr>
              <a:spLocks noChangeArrowheads="1"/>
            </p:cNvSpPr>
            <p:nvPr/>
          </p:nvSpPr>
          <p:spPr bwMode="auto">
            <a:xfrm>
              <a:off x="3765550" y="3717925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D06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4" name="Rectangle 14"/>
            <p:cNvSpPr>
              <a:spLocks noChangeArrowheads="1"/>
            </p:cNvSpPr>
            <p:nvPr/>
          </p:nvSpPr>
          <p:spPr bwMode="auto">
            <a:xfrm>
              <a:off x="3765550" y="400685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D07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5" name="Rectangle 15"/>
            <p:cNvSpPr>
              <a:spLocks noChangeArrowheads="1"/>
            </p:cNvSpPr>
            <p:nvPr/>
          </p:nvSpPr>
          <p:spPr bwMode="auto">
            <a:xfrm>
              <a:off x="3765550" y="4646613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6" name="Rectangle 16"/>
            <p:cNvSpPr>
              <a:spLocks noChangeArrowheads="1"/>
            </p:cNvSpPr>
            <p:nvPr/>
          </p:nvSpPr>
          <p:spPr bwMode="auto">
            <a:xfrm>
              <a:off x="3765550" y="4878388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7" name="Line 19"/>
            <p:cNvSpPr>
              <a:spLocks noChangeShapeType="1"/>
            </p:cNvSpPr>
            <p:nvPr/>
          </p:nvSpPr>
          <p:spPr bwMode="auto">
            <a:xfrm>
              <a:off x="3244850" y="4533900"/>
              <a:ext cx="471488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3757613" y="4364038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S2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757613" y="273685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D03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757613" y="238760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D02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757613" y="203835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3757613" y="168910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87875" y="3257550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Out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7" name="Line 46"/>
            <p:cNvSpPr>
              <a:spLocks noChangeShapeType="1"/>
            </p:cNvSpPr>
            <p:nvPr/>
          </p:nvSpPr>
          <p:spPr bwMode="auto">
            <a:xfrm>
              <a:off x="5140325" y="3373438"/>
              <a:ext cx="474663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18" name="Line 48"/>
            <p:cNvSpPr>
              <a:spLocks noChangeShapeType="1"/>
            </p:cNvSpPr>
            <p:nvPr/>
          </p:nvSpPr>
          <p:spPr bwMode="auto">
            <a:xfrm flipV="1">
              <a:off x="3244850" y="4129088"/>
              <a:ext cx="45878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19" name="Line 49"/>
            <p:cNvSpPr>
              <a:spLocks noChangeShapeType="1"/>
            </p:cNvSpPr>
            <p:nvPr/>
          </p:nvSpPr>
          <p:spPr bwMode="auto">
            <a:xfrm flipV="1">
              <a:off x="3244850" y="3838575"/>
              <a:ext cx="46196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0" name="Line 50"/>
            <p:cNvSpPr>
              <a:spLocks noChangeShapeType="1"/>
            </p:cNvSpPr>
            <p:nvPr/>
          </p:nvSpPr>
          <p:spPr bwMode="auto">
            <a:xfrm>
              <a:off x="3244850" y="3544888"/>
              <a:ext cx="47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1" name="Line 51"/>
            <p:cNvSpPr>
              <a:spLocks noChangeShapeType="1"/>
            </p:cNvSpPr>
            <p:nvPr/>
          </p:nvSpPr>
          <p:spPr bwMode="auto">
            <a:xfrm>
              <a:off x="3249613" y="3252788"/>
              <a:ext cx="4445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2" name="Line 52"/>
            <p:cNvSpPr>
              <a:spLocks noChangeShapeType="1"/>
            </p:cNvSpPr>
            <p:nvPr/>
          </p:nvSpPr>
          <p:spPr bwMode="auto">
            <a:xfrm flipV="1">
              <a:off x="3244850" y="2905125"/>
              <a:ext cx="47307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3" name="Line 53"/>
            <p:cNvSpPr>
              <a:spLocks noChangeShapeType="1"/>
            </p:cNvSpPr>
            <p:nvPr/>
          </p:nvSpPr>
          <p:spPr bwMode="auto">
            <a:xfrm>
              <a:off x="3244850" y="2557463"/>
              <a:ext cx="458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4" name="Line 54"/>
            <p:cNvSpPr>
              <a:spLocks noChangeShapeType="1"/>
            </p:cNvSpPr>
            <p:nvPr/>
          </p:nvSpPr>
          <p:spPr bwMode="auto">
            <a:xfrm>
              <a:off x="3233738" y="1808163"/>
              <a:ext cx="4699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5" name="Line 79"/>
            <p:cNvSpPr>
              <a:spLocks noChangeShapeType="1"/>
            </p:cNvSpPr>
            <p:nvPr/>
          </p:nvSpPr>
          <p:spPr bwMode="auto">
            <a:xfrm>
              <a:off x="3243263" y="2197100"/>
              <a:ext cx="4556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6" name="Rectangle 80"/>
            <p:cNvSpPr>
              <a:spLocks noChangeArrowheads="1"/>
            </p:cNvSpPr>
            <p:nvPr/>
          </p:nvSpPr>
          <p:spPr bwMode="auto">
            <a:xfrm>
              <a:off x="5678488" y="3246438"/>
              <a:ext cx="16033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27" name="Rectangle 82"/>
            <p:cNvSpPr>
              <a:spLocks noChangeArrowheads="1"/>
            </p:cNvSpPr>
            <p:nvPr/>
          </p:nvSpPr>
          <p:spPr bwMode="auto">
            <a:xfrm>
              <a:off x="4354513" y="4497388"/>
              <a:ext cx="6604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8-to-1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28" name="Rectangle 83"/>
            <p:cNvSpPr>
              <a:spLocks noChangeArrowheads="1"/>
            </p:cNvSpPr>
            <p:nvPr/>
          </p:nvSpPr>
          <p:spPr bwMode="auto">
            <a:xfrm>
              <a:off x="4378325" y="4792663"/>
              <a:ext cx="5365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MUX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63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0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4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Gray to Binary </a:t>
            </a:r>
            <a:r>
              <a:rPr lang="en-US" b="0">
                <a:solidFill>
                  <a:schemeClr val="tx1"/>
                </a:solidFill>
              </a:rPr>
              <a:t>(continued)</a:t>
            </a:r>
          </a:p>
        </p:txBody>
      </p:sp>
      <p:sp>
        <p:nvSpPr>
          <p:cNvPr id="604247" name="Rectangle 87"/>
          <p:cNvSpPr>
            <a:spLocks noGrp="1" noChangeArrowheads="1"/>
          </p:cNvSpPr>
          <p:nvPr>
            <p:ph type="body" sz="half" idx="1"/>
          </p:nvPr>
        </p:nvSpPr>
        <p:spPr>
          <a:xfrm>
            <a:off x="719138" y="1479550"/>
            <a:ext cx="7670800" cy="519271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</a:rPr>
              <a:t>Note that the multiplexer with fixed inputs is identical to a ROM with 3-bit addresses and 2-bit data!</a:t>
            </a:r>
            <a:r>
              <a:rPr lang="en-US" sz="24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2914650" y="4348163"/>
            <a:ext cx="180975" cy="885825"/>
            <a:chOff x="2914650" y="4348163"/>
            <a:chExt cx="180975" cy="885825"/>
          </a:xfrm>
        </p:grpSpPr>
        <p:sp>
          <p:nvSpPr>
            <p:cNvPr id="604177" name="Rectangle 17"/>
            <p:cNvSpPr>
              <a:spLocks noChangeArrowheads="1"/>
            </p:cNvSpPr>
            <p:nvPr/>
          </p:nvSpPr>
          <p:spPr bwMode="auto">
            <a:xfrm>
              <a:off x="2914650" y="434816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 dirty="0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4000" b="1" dirty="0">
                <a:solidFill>
                  <a:srgbClr val="000000"/>
                </a:solidFill>
              </a:endParaRPr>
            </a:p>
          </p:txBody>
        </p:sp>
        <p:sp>
          <p:nvSpPr>
            <p:cNvPr id="604178" name="Rectangle 18"/>
            <p:cNvSpPr>
              <a:spLocks noChangeArrowheads="1"/>
            </p:cNvSpPr>
            <p:nvPr/>
          </p:nvSpPr>
          <p:spPr bwMode="auto">
            <a:xfrm>
              <a:off x="2914650" y="4660900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86" name="Rectangle 26"/>
            <p:cNvSpPr>
              <a:spLocks noChangeArrowheads="1"/>
            </p:cNvSpPr>
            <p:nvPr/>
          </p:nvSpPr>
          <p:spPr bwMode="auto">
            <a:xfrm>
              <a:off x="2921000" y="494506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604260" name="Group 100"/>
          <p:cNvGrpSpPr>
            <a:grpSpLocks/>
          </p:cNvGrpSpPr>
          <p:nvPr/>
        </p:nvGrpSpPr>
        <p:grpSpPr bwMode="auto">
          <a:xfrm>
            <a:off x="3109913" y="1658938"/>
            <a:ext cx="142875" cy="2635250"/>
            <a:chOff x="1959" y="1045"/>
            <a:chExt cx="90" cy="1660"/>
          </a:xfrm>
        </p:grpSpPr>
        <p:sp>
          <p:nvSpPr>
            <p:cNvPr id="604223" name="Rectangle 63"/>
            <p:cNvSpPr>
              <a:spLocks noChangeArrowheads="1"/>
            </p:cNvSpPr>
            <p:nvPr/>
          </p:nvSpPr>
          <p:spPr bwMode="auto">
            <a:xfrm>
              <a:off x="1959" y="1507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24" name="Rectangle 64"/>
            <p:cNvSpPr>
              <a:spLocks noChangeArrowheads="1"/>
            </p:cNvSpPr>
            <p:nvPr/>
          </p:nvSpPr>
          <p:spPr bwMode="auto">
            <a:xfrm>
              <a:off x="1959" y="1285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27" name="Rectangle 67"/>
            <p:cNvSpPr>
              <a:spLocks noChangeArrowheads="1"/>
            </p:cNvSpPr>
            <p:nvPr/>
          </p:nvSpPr>
          <p:spPr bwMode="auto">
            <a:xfrm>
              <a:off x="1964" y="2303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28" name="Rectangle 68"/>
            <p:cNvSpPr>
              <a:spLocks noChangeArrowheads="1"/>
            </p:cNvSpPr>
            <p:nvPr/>
          </p:nvSpPr>
          <p:spPr bwMode="auto">
            <a:xfrm>
              <a:off x="1964" y="2119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3" name="Rectangle 73"/>
            <p:cNvSpPr>
              <a:spLocks noChangeArrowheads="1"/>
            </p:cNvSpPr>
            <p:nvPr/>
          </p:nvSpPr>
          <p:spPr bwMode="auto">
            <a:xfrm>
              <a:off x="1959" y="1045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4" name="Rectangle 74"/>
            <p:cNvSpPr>
              <a:spLocks noChangeArrowheads="1"/>
            </p:cNvSpPr>
            <p:nvPr/>
          </p:nvSpPr>
          <p:spPr bwMode="auto">
            <a:xfrm>
              <a:off x="1959" y="173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7" name="Rectangle 77"/>
            <p:cNvSpPr>
              <a:spLocks noChangeArrowheads="1"/>
            </p:cNvSpPr>
            <p:nvPr/>
          </p:nvSpPr>
          <p:spPr bwMode="auto">
            <a:xfrm>
              <a:off x="1964" y="1937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8" name="Rectangle 78"/>
            <p:cNvSpPr>
              <a:spLocks noChangeArrowheads="1"/>
            </p:cNvSpPr>
            <p:nvPr/>
          </p:nvSpPr>
          <p:spPr bwMode="auto">
            <a:xfrm>
              <a:off x="1964" y="2523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542088" y="1543050"/>
            <a:ext cx="2576512" cy="3624263"/>
            <a:chOff x="6542088" y="1543050"/>
            <a:chExt cx="2576512" cy="3624263"/>
          </a:xfrm>
        </p:grpSpPr>
        <p:sp>
          <p:nvSpPr>
            <p:cNvPr id="604187" name="Rectangle 27"/>
            <p:cNvSpPr>
              <a:spLocks noChangeArrowheads="1"/>
            </p:cNvSpPr>
            <p:nvPr/>
          </p:nvSpPr>
          <p:spPr bwMode="auto">
            <a:xfrm>
              <a:off x="7023100" y="1543050"/>
              <a:ext cx="1422400" cy="36242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 dirty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188" name="Line 28"/>
            <p:cNvSpPr>
              <a:spLocks noChangeShapeType="1"/>
            </p:cNvSpPr>
            <p:nvPr/>
          </p:nvSpPr>
          <p:spPr bwMode="auto">
            <a:xfrm flipV="1">
              <a:off x="6545263" y="4768850"/>
              <a:ext cx="4762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189" name="Line 29"/>
            <p:cNvSpPr>
              <a:spLocks noChangeShapeType="1"/>
            </p:cNvSpPr>
            <p:nvPr/>
          </p:nvSpPr>
          <p:spPr bwMode="auto">
            <a:xfrm flipV="1">
              <a:off x="6546850" y="5000625"/>
              <a:ext cx="47466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190" name="Rectangle 30"/>
            <p:cNvSpPr>
              <a:spLocks noChangeArrowheads="1"/>
            </p:cNvSpPr>
            <p:nvPr/>
          </p:nvSpPr>
          <p:spPr bwMode="auto">
            <a:xfrm>
              <a:off x="7081838" y="304800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D14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1" name="Rectangle 31"/>
            <p:cNvSpPr>
              <a:spLocks noChangeArrowheads="1"/>
            </p:cNvSpPr>
            <p:nvPr/>
          </p:nvSpPr>
          <p:spPr bwMode="auto">
            <a:xfrm>
              <a:off x="7081838" y="339725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D15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2" name="Rectangle 32"/>
            <p:cNvSpPr>
              <a:spLocks noChangeArrowheads="1"/>
            </p:cNvSpPr>
            <p:nvPr/>
          </p:nvSpPr>
          <p:spPr bwMode="auto">
            <a:xfrm>
              <a:off x="7081838" y="368935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D16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3" name="Rectangle 33"/>
            <p:cNvSpPr>
              <a:spLocks noChangeArrowheads="1"/>
            </p:cNvSpPr>
            <p:nvPr/>
          </p:nvSpPr>
          <p:spPr bwMode="auto">
            <a:xfrm>
              <a:off x="7081838" y="3978275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D17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4" name="Rectangle 34"/>
            <p:cNvSpPr>
              <a:spLocks noChangeArrowheads="1"/>
            </p:cNvSpPr>
            <p:nvPr/>
          </p:nvSpPr>
          <p:spPr bwMode="auto">
            <a:xfrm>
              <a:off x="7081838" y="4619625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5" name="Rectangle 35"/>
            <p:cNvSpPr>
              <a:spLocks noChangeArrowheads="1"/>
            </p:cNvSpPr>
            <p:nvPr/>
          </p:nvSpPr>
          <p:spPr bwMode="auto">
            <a:xfrm>
              <a:off x="7081838" y="4851400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198" name="Line 38"/>
            <p:cNvSpPr>
              <a:spLocks noChangeShapeType="1"/>
            </p:cNvSpPr>
            <p:nvPr/>
          </p:nvSpPr>
          <p:spPr bwMode="auto">
            <a:xfrm flipV="1">
              <a:off x="6561138" y="4505325"/>
              <a:ext cx="47466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199" name="Rectangle 39"/>
            <p:cNvSpPr>
              <a:spLocks noChangeArrowheads="1"/>
            </p:cNvSpPr>
            <p:nvPr/>
          </p:nvSpPr>
          <p:spPr bwMode="auto">
            <a:xfrm>
              <a:off x="7077075" y="4337050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S2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0" name="Rectangle 40"/>
            <p:cNvSpPr>
              <a:spLocks noChangeArrowheads="1"/>
            </p:cNvSpPr>
            <p:nvPr/>
          </p:nvSpPr>
          <p:spPr bwMode="auto">
            <a:xfrm>
              <a:off x="7077075" y="2708275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D13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1" name="Rectangle 41"/>
            <p:cNvSpPr>
              <a:spLocks noChangeArrowheads="1"/>
            </p:cNvSpPr>
            <p:nvPr/>
          </p:nvSpPr>
          <p:spPr bwMode="auto">
            <a:xfrm>
              <a:off x="7077075" y="2360613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D12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2" name="Rectangle 42"/>
            <p:cNvSpPr>
              <a:spLocks noChangeArrowheads="1"/>
            </p:cNvSpPr>
            <p:nvPr/>
          </p:nvSpPr>
          <p:spPr bwMode="auto">
            <a:xfrm>
              <a:off x="7077075" y="2011363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3" name="Rectangle 43"/>
            <p:cNvSpPr>
              <a:spLocks noChangeArrowheads="1"/>
            </p:cNvSpPr>
            <p:nvPr/>
          </p:nvSpPr>
          <p:spPr bwMode="auto">
            <a:xfrm>
              <a:off x="7077075" y="1662113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4" name="Rectangle 44"/>
            <p:cNvSpPr>
              <a:spLocks noChangeArrowheads="1"/>
            </p:cNvSpPr>
            <p:nvPr/>
          </p:nvSpPr>
          <p:spPr bwMode="auto">
            <a:xfrm>
              <a:off x="7905750" y="3232150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Out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07" name="Line 47"/>
            <p:cNvSpPr>
              <a:spLocks noChangeShapeType="1"/>
            </p:cNvSpPr>
            <p:nvPr/>
          </p:nvSpPr>
          <p:spPr bwMode="auto">
            <a:xfrm>
              <a:off x="8458200" y="3373438"/>
              <a:ext cx="474663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15" name="Line 55"/>
            <p:cNvSpPr>
              <a:spLocks noChangeShapeType="1"/>
            </p:cNvSpPr>
            <p:nvPr/>
          </p:nvSpPr>
          <p:spPr bwMode="auto">
            <a:xfrm flipV="1">
              <a:off x="6561138" y="4065588"/>
              <a:ext cx="4635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16" name="Line 56"/>
            <p:cNvSpPr>
              <a:spLocks noChangeShapeType="1"/>
            </p:cNvSpPr>
            <p:nvPr/>
          </p:nvSpPr>
          <p:spPr bwMode="auto">
            <a:xfrm flipV="1">
              <a:off x="6559550" y="3778250"/>
              <a:ext cx="4651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17" name="Line 57"/>
            <p:cNvSpPr>
              <a:spLocks noChangeShapeType="1"/>
            </p:cNvSpPr>
            <p:nvPr/>
          </p:nvSpPr>
          <p:spPr bwMode="auto">
            <a:xfrm flipV="1">
              <a:off x="6561138" y="3486150"/>
              <a:ext cx="461962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18" name="Line 58"/>
            <p:cNvSpPr>
              <a:spLocks noChangeShapeType="1"/>
            </p:cNvSpPr>
            <p:nvPr/>
          </p:nvSpPr>
          <p:spPr bwMode="auto">
            <a:xfrm>
              <a:off x="6561138" y="3198813"/>
              <a:ext cx="47625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19" name="Line 59"/>
            <p:cNvSpPr>
              <a:spLocks noChangeShapeType="1"/>
            </p:cNvSpPr>
            <p:nvPr/>
          </p:nvSpPr>
          <p:spPr bwMode="auto">
            <a:xfrm>
              <a:off x="6561138" y="2849563"/>
              <a:ext cx="47625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20" name="Line 60"/>
            <p:cNvSpPr>
              <a:spLocks noChangeShapeType="1"/>
            </p:cNvSpPr>
            <p:nvPr/>
          </p:nvSpPr>
          <p:spPr bwMode="auto">
            <a:xfrm>
              <a:off x="6554788" y="2500313"/>
              <a:ext cx="473075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21" name="Line 61"/>
            <p:cNvSpPr>
              <a:spLocks noChangeShapeType="1"/>
            </p:cNvSpPr>
            <p:nvPr/>
          </p:nvSpPr>
          <p:spPr bwMode="auto">
            <a:xfrm>
              <a:off x="6561138" y="2151063"/>
              <a:ext cx="47625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22" name="Line 62"/>
            <p:cNvSpPr>
              <a:spLocks noChangeShapeType="1"/>
            </p:cNvSpPr>
            <p:nvPr/>
          </p:nvSpPr>
          <p:spPr bwMode="auto">
            <a:xfrm>
              <a:off x="6542088" y="1744663"/>
              <a:ext cx="473075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41" name="Rectangle 81"/>
            <p:cNvSpPr>
              <a:spLocks noChangeArrowheads="1"/>
            </p:cNvSpPr>
            <p:nvPr/>
          </p:nvSpPr>
          <p:spPr bwMode="auto">
            <a:xfrm>
              <a:off x="8970963" y="3238500"/>
              <a:ext cx="14763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Z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44" name="Rectangle 84"/>
            <p:cNvSpPr>
              <a:spLocks noChangeArrowheads="1"/>
            </p:cNvSpPr>
            <p:nvPr/>
          </p:nvSpPr>
          <p:spPr bwMode="auto">
            <a:xfrm>
              <a:off x="7666038" y="4454525"/>
              <a:ext cx="6604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8-to-1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45" name="Rectangle 85"/>
            <p:cNvSpPr>
              <a:spLocks noChangeArrowheads="1"/>
            </p:cNvSpPr>
            <p:nvPr/>
          </p:nvSpPr>
          <p:spPr bwMode="auto">
            <a:xfrm>
              <a:off x="7691438" y="4748213"/>
              <a:ext cx="5365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MUX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604261" name="Group 101"/>
          <p:cNvGrpSpPr>
            <a:grpSpLocks/>
          </p:cNvGrpSpPr>
          <p:nvPr/>
        </p:nvGrpSpPr>
        <p:grpSpPr bwMode="auto">
          <a:xfrm>
            <a:off x="2082800" y="1625600"/>
            <a:ext cx="1244600" cy="2654300"/>
            <a:chOff x="1312" y="1024"/>
            <a:chExt cx="784" cy="1672"/>
          </a:xfrm>
        </p:grpSpPr>
        <p:sp>
          <p:nvSpPr>
            <p:cNvPr id="604252" name="Rectangle 92"/>
            <p:cNvSpPr>
              <a:spLocks noChangeArrowheads="1"/>
            </p:cNvSpPr>
            <p:nvPr/>
          </p:nvSpPr>
          <p:spPr bwMode="auto">
            <a:xfrm>
              <a:off x="1312" y="1208"/>
              <a:ext cx="112" cy="14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53" name="Line 93"/>
            <p:cNvSpPr>
              <a:spLocks noChangeShapeType="1"/>
            </p:cNvSpPr>
            <p:nvPr/>
          </p:nvSpPr>
          <p:spPr bwMode="auto">
            <a:xfrm>
              <a:off x="1416" y="1408"/>
              <a:ext cx="480" cy="1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56" name="Rectangle 96"/>
            <p:cNvSpPr>
              <a:spLocks noChangeArrowheads="1"/>
            </p:cNvSpPr>
            <p:nvPr/>
          </p:nvSpPr>
          <p:spPr bwMode="auto">
            <a:xfrm>
              <a:off x="1928" y="1024"/>
              <a:ext cx="168" cy="167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604262" name="Group 102"/>
          <p:cNvGrpSpPr>
            <a:grpSpLocks/>
          </p:cNvGrpSpPr>
          <p:nvPr/>
        </p:nvGrpSpPr>
        <p:grpSpPr bwMode="auto">
          <a:xfrm>
            <a:off x="2286000" y="1524000"/>
            <a:ext cx="4305300" cy="2755900"/>
            <a:chOff x="1440" y="960"/>
            <a:chExt cx="2712" cy="1736"/>
          </a:xfrm>
        </p:grpSpPr>
        <p:sp>
          <p:nvSpPr>
            <p:cNvPr id="604255" name="Line 95"/>
            <p:cNvSpPr>
              <a:spLocks noChangeShapeType="1"/>
            </p:cNvSpPr>
            <p:nvPr/>
          </p:nvSpPr>
          <p:spPr bwMode="auto">
            <a:xfrm>
              <a:off x="1592" y="1832"/>
              <a:ext cx="2344" cy="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25" name="Rectangle 65"/>
            <p:cNvSpPr>
              <a:spLocks noChangeArrowheads="1"/>
            </p:cNvSpPr>
            <p:nvPr/>
          </p:nvSpPr>
          <p:spPr bwMode="auto">
            <a:xfrm>
              <a:off x="4023" y="2481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26" name="Rectangle 66"/>
            <p:cNvSpPr>
              <a:spLocks noChangeArrowheads="1"/>
            </p:cNvSpPr>
            <p:nvPr/>
          </p:nvSpPr>
          <p:spPr bwMode="auto">
            <a:xfrm>
              <a:off x="4023" y="1922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29" name="Rectangle 69"/>
            <p:cNvSpPr>
              <a:spLocks noChangeArrowheads="1"/>
            </p:cNvSpPr>
            <p:nvPr/>
          </p:nvSpPr>
          <p:spPr bwMode="auto">
            <a:xfrm>
              <a:off x="4020" y="1465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0" name="Rectangle 70"/>
            <p:cNvSpPr>
              <a:spLocks noChangeArrowheads="1"/>
            </p:cNvSpPr>
            <p:nvPr/>
          </p:nvSpPr>
          <p:spPr bwMode="auto">
            <a:xfrm>
              <a:off x="4020" y="1246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1" name="Rectangle 71"/>
            <p:cNvSpPr>
              <a:spLocks noChangeArrowheads="1"/>
            </p:cNvSpPr>
            <p:nvPr/>
          </p:nvSpPr>
          <p:spPr bwMode="auto">
            <a:xfrm>
              <a:off x="4023" y="2114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2" name="Rectangle 72"/>
            <p:cNvSpPr>
              <a:spLocks noChangeArrowheads="1"/>
            </p:cNvSpPr>
            <p:nvPr/>
          </p:nvSpPr>
          <p:spPr bwMode="auto">
            <a:xfrm>
              <a:off x="4031" y="2302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5" name="Rectangle 75"/>
            <p:cNvSpPr>
              <a:spLocks noChangeArrowheads="1"/>
            </p:cNvSpPr>
            <p:nvPr/>
          </p:nvSpPr>
          <p:spPr bwMode="auto">
            <a:xfrm>
              <a:off x="4020" y="990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36" name="Rectangle 76"/>
            <p:cNvSpPr>
              <a:spLocks noChangeArrowheads="1"/>
            </p:cNvSpPr>
            <p:nvPr/>
          </p:nvSpPr>
          <p:spPr bwMode="auto">
            <a:xfrm>
              <a:off x="4020" y="1685"/>
              <a:ext cx="8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04257" name="Rectangle 97"/>
            <p:cNvSpPr>
              <a:spLocks noChangeArrowheads="1"/>
            </p:cNvSpPr>
            <p:nvPr/>
          </p:nvSpPr>
          <p:spPr bwMode="auto">
            <a:xfrm>
              <a:off x="1440" y="1200"/>
              <a:ext cx="136" cy="1496"/>
            </a:xfrm>
            <a:prstGeom prst="rect">
              <a:avLst/>
            </a:prstGeom>
            <a:noFill/>
            <a:ln w="9525">
              <a:solidFill>
                <a:srgbClr val="CC6600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04258" name="Rectangle 98"/>
            <p:cNvSpPr>
              <a:spLocks noChangeArrowheads="1"/>
            </p:cNvSpPr>
            <p:nvPr/>
          </p:nvSpPr>
          <p:spPr bwMode="auto">
            <a:xfrm>
              <a:off x="3968" y="960"/>
              <a:ext cx="184" cy="1712"/>
            </a:xfrm>
            <a:prstGeom prst="rect">
              <a:avLst/>
            </a:prstGeom>
            <a:noFill/>
            <a:ln w="9525">
              <a:solidFill>
                <a:srgbClr val="CC6600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184900" y="4330700"/>
            <a:ext cx="200025" cy="876300"/>
            <a:chOff x="6184900" y="4330700"/>
            <a:chExt cx="200025" cy="876300"/>
          </a:xfrm>
        </p:grpSpPr>
        <p:sp>
          <p:nvSpPr>
            <p:cNvPr id="114" name="Rectangle 36"/>
            <p:cNvSpPr>
              <a:spLocks noChangeArrowheads="1"/>
            </p:cNvSpPr>
            <p:nvPr/>
          </p:nvSpPr>
          <p:spPr bwMode="auto">
            <a:xfrm>
              <a:off x="6184900" y="4330700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 dirty="0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4000" b="1" dirty="0">
                <a:solidFill>
                  <a:srgbClr val="000000"/>
                </a:solidFill>
              </a:endParaRPr>
            </a:p>
          </p:txBody>
        </p:sp>
        <p:sp>
          <p:nvSpPr>
            <p:cNvPr id="115" name="Rectangle 37"/>
            <p:cNvSpPr>
              <a:spLocks noChangeArrowheads="1"/>
            </p:cNvSpPr>
            <p:nvPr/>
          </p:nvSpPr>
          <p:spPr bwMode="auto">
            <a:xfrm>
              <a:off x="6210300" y="462121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6" name="Rectangle 45"/>
            <p:cNvSpPr>
              <a:spLocks noChangeArrowheads="1"/>
            </p:cNvSpPr>
            <p:nvPr/>
          </p:nvSpPr>
          <p:spPr bwMode="auto">
            <a:xfrm>
              <a:off x="6192838" y="4918075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3087128" y="1716087"/>
            <a:ext cx="2608262" cy="3624262"/>
            <a:chOff x="3230563" y="1570038"/>
            <a:chExt cx="2608262" cy="3624262"/>
          </a:xfrm>
        </p:grpSpPr>
        <p:sp>
          <p:nvSpPr>
            <p:cNvPr id="98" name="Rectangle 8"/>
            <p:cNvSpPr>
              <a:spLocks noChangeArrowheads="1"/>
            </p:cNvSpPr>
            <p:nvPr/>
          </p:nvSpPr>
          <p:spPr bwMode="auto">
            <a:xfrm>
              <a:off x="3705225" y="1570038"/>
              <a:ext cx="1425575" cy="362426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99" name="Line 9"/>
            <p:cNvSpPr>
              <a:spLocks noChangeShapeType="1"/>
            </p:cNvSpPr>
            <p:nvPr/>
          </p:nvSpPr>
          <p:spPr bwMode="auto">
            <a:xfrm>
              <a:off x="3230563" y="4797425"/>
              <a:ext cx="4746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00" name="Line 10"/>
            <p:cNvSpPr>
              <a:spLocks noChangeShapeType="1"/>
            </p:cNvSpPr>
            <p:nvPr/>
          </p:nvSpPr>
          <p:spPr bwMode="auto">
            <a:xfrm>
              <a:off x="3230563" y="5030788"/>
              <a:ext cx="4746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01" name="Rectangle 11"/>
            <p:cNvSpPr>
              <a:spLocks noChangeArrowheads="1"/>
            </p:cNvSpPr>
            <p:nvPr/>
          </p:nvSpPr>
          <p:spPr bwMode="auto">
            <a:xfrm>
              <a:off x="3765550" y="3076575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D04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2" name="Rectangle 12"/>
            <p:cNvSpPr>
              <a:spLocks noChangeArrowheads="1"/>
            </p:cNvSpPr>
            <p:nvPr/>
          </p:nvSpPr>
          <p:spPr bwMode="auto">
            <a:xfrm>
              <a:off x="3765550" y="3425825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D05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3" name="Rectangle 13"/>
            <p:cNvSpPr>
              <a:spLocks noChangeArrowheads="1"/>
            </p:cNvSpPr>
            <p:nvPr/>
          </p:nvSpPr>
          <p:spPr bwMode="auto">
            <a:xfrm>
              <a:off x="3765550" y="3717925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D06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4" name="Rectangle 14"/>
            <p:cNvSpPr>
              <a:spLocks noChangeArrowheads="1"/>
            </p:cNvSpPr>
            <p:nvPr/>
          </p:nvSpPr>
          <p:spPr bwMode="auto">
            <a:xfrm>
              <a:off x="3765550" y="400685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D07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5" name="Rectangle 15"/>
            <p:cNvSpPr>
              <a:spLocks noChangeArrowheads="1"/>
            </p:cNvSpPr>
            <p:nvPr/>
          </p:nvSpPr>
          <p:spPr bwMode="auto">
            <a:xfrm>
              <a:off x="3765550" y="4646613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6" name="Rectangle 16"/>
            <p:cNvSpPr>
              <a:spLocks noChangeArrowheads="1"/>
            </p:cNvSpPr>
            <p:nvPr/>
          </p:nvSpPr>
          <p:spPr bwMode="auto">
            <a:xfrm>
              <a:off x="3765550" y="4878388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7" name="Line 19"/>
            <p:cNvSpPr>
              <a:spLocks noChangeShapeType="1"/>
            </p:cNvSpPr>
            <p:nvPr/>
          </p:nvSpPr>
          <p:spPr bwMode="auto">
            <a:xfrm>
              <a:off x="3244850" y="4533900"/>
              <a:ext cx="471488" cy="1588"/>
            </a:xfrm>
            <a:prstGeom prst="line">
              <a:avLst/>
            </a:prstGeom>
            <a:noFill/>
            <a:ln w="269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08" name="Rectangle 20"/>
            <p:cNvSpPr>
              <a:spLocks noChangeArrowheads="1"/>
            </p:cNvSpPr>
            <p:nvPr/>
          </p:nvSpPr>
          <p:spPr bwMode="auto">
            <a:xfrm>
              <a:off x="3757613" y="4364038"/>
              <a:ext cx="2952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S2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3757613" y="273685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D03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0" name="Rectangle 22"/>
            <p:cNvSpPr>
              <a:spLocks noChangeArrowheads="1"/>
            </p:cNvSpPr>
            <p:nvPr/>
          </p:nvSpPr>
          <p:spPr bwMode="auto">
            <a:xfrm>
              <a:off x="3757613" y="238760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D02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1" name="Rectangle 23"/>
            <p:cNvSpPr>
              <a:spLocks noChangeArrowheads="1"/>
            </p:cNvSpPr>
            <p:nvPr/>
          </p:nvSpPr>
          <p:spPr bwMode="auto">
            <a:xfrm>
              <a:off x="3757613" y="203835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2" name="Rectangle 24"/>
            <p:cNvSpPr>
              <a:spLocks noChangeArrowheads="1"/>
            </p:cNvSpPr>
            <p:nvPr/>
          </p:nvSpPr>
          <p:spPr bwMode="auto">
            <a:xfrm>
              <a:off x="3757613" y="1689100"/>
              <a:ext cx="4445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3" name="Rectangle 25"/>
            <p:cNvSpPr>
              <a:spLocks noChangeArrowheads="1"/>
            </p:cNvSpPr>
            <p:nvPr/>
          </p:nvSpPr>
          <p:spPr bwMode="auto">
            <a:xfrm>
              <a:off x="4587875" y="3257550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Out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17" name="Line 46"/>
            <p:cNvSpPr>
              <a:spLocks noChangeShapeType="1"/>
            </p:cNvSpPr>
            <p:nvPr/>
          </p:nvSpPr>
          <p:spPr bwMode="auto">
            <a:xfrm>
              <a:off x="5140325" y="3373438"/>
              <a:ext cx="474663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18" name="Line 48"/>
            <p:cNvSpPr>
              <a:spLocks noChangeShapeType="1"/>
            </p:cNvSpPr>
            <p:nvPr/>
          </p:nvSpPr>
          <p:spPr bwMode="auto">
            <a:xfrm flipV="1">
              <a:off x="3244850" y="4129088"/>
              <a:ext cx="458788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19" name="Line 49"/>
            <p:cNvSpPr>
              <a:spLocks noChangeShapeType="1"/>
            </p:cNvSpPr>
            <p:nvPr/>
          </p:nvSpPr>
          <p:spPr bwMode="auto">
            <a:xfrm flipV="1">
              <a:off x="3244850" y="3838575"/>
              <a:ext cx="46196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0" name="Line 50"/>
            <p:cNvSpPr>
              <a:spLocks noChangeShapeType="1"/>
            </p:cNvSpPr>
            <p:nvPr/>
          </p:nvSpPr>
          <p:spPr bwMode="auto">
            <a:xfrm>
              <a:off x="3244850" y="3544888"/>
              <a:ext cx="47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1" name="Line 51"/>
            <p:cNvSpPr>
              <a:spLocks noChangeShapeType="1"/>
            </p:cNvSpPr>
            <p:nvPr/>
          </p:nvSpPr>
          <p:spPr bwMode="auto">
            <a:xfrm>
              <a:off x="3249613" y="3252788"/>
              <a:ext cx="4445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2" name="Line 52"/>
            <p:cNvSpPr>
              <a:spLocks noChangeShapeType="1"/>
            </p:cNvSpPr>
            <p:nvPr/>
          </p:nvSpPr>
          <p:spPr bwMode="auto">
            <a:xfrm flipV="1">
              <a:off x="3244850" y="2905125"/>
              <a:ext cx="47307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3" name="Line 53"/>
            <p:cNvSpPr>
              <a:spLocks noChangeShapeType="1"/>
            </p:cNvSpPr>
            <p:nvPr/>
          </p:nvSpPr>
          <p:spPr bwMode="auto">
            <a:xfrm>
              <a:off x="3244850" y="2557463"/>
              <a:ext cx="4587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4" name="Line 54"/>
            <p:cNvSpPr>
              <a:spLocks noChangeShapeType="1"/>
            </p:cNvSpPr>
            <p:nvPr/>
          </p:nvSpPr>
          <p:spPr bwMode="auto">
            <a:xfrm>
              <a:off x="3233738" y="1808163"/>
              <a:ext cx="469900" cy="15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5" name="Line 79"/>
            <p:cNvSpPr>
              <a:spLocks noChangeShapeType="1"/>
            </p:cNvSpPr>
            <p:nvPr/>
          </p:nvSpPr>
          <p:spPr bwMode="auto">
            <a:xfrm>
              <a:off x="3243263" y="2197100"/>
              <a:ext cx="4556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126" name="Rectangle 80"/>
            <p:cNvSpPr>
              <a:spLocks noChangeArrowheads="1"/>
            </p:cNvSpPr>
            <p:nvPr/>
          </p:nvSpPr>
          <p:spPr bwMode="auto">
            <a:xfrm>
              <a:off x="5678488" y="3246438"/>
              <a:ext cx="160337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27" name="Rectangle 82"/>
            <p:cNvSpPr>
              <a:spLocks noChangeArrowheads="1"/>
            </p:cNvSpPr>
            <p:nvPr/>
          </p:nvSpPr>
          <p:spPr bwMode="auto">
            <a:xfrm>
              <a:off x="4354513" y="4497388"/>
              <a:ext cx="660400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8-to-1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128" name="Rectangle 83"/>
            <p:cNvSpPr>
              <a:spLocks noChangeArrowheads="1"/>
            </p:cNvSpPr>
            <p:nvPr/>
          </p:nvSpPr>
          <p:spPr bwMode="auto">
            <a:xfrm>
              <a:off x="4378325" y="4792663"/>
              <a:ext cx="53657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MUX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102F4B-FC43-43E7-98F6-F1BDF96B2C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1775199"/>
              </p:ext>
            </p:extLst>
          </p:nvPr>
        </p:nvGraphicFramePr>
        <p:xfrm>
          <a:off x="53975" y="1116510"/>
          <a:ext cx="3219448" cy="4117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173">
                  <a:extLst>
                    <a:ext uri="{9D8B030D-6E8A-4147-A177-3AD203B41FA5}">
                      <a16:colId xmlns:a16="http://schemas.microsoft.com/office/drawing/2014/main" val="3670074713"/>
                    </a:ext>
                  </a:extLst>
                </a:gridCol>
                <a:gridCol w="402173">
                  <a:extLst>
                    <a:ext uri="{9D8B030D-6E8A-4147-A177-3AD203B41FA5}">
                      <a16:colId xmlns:a16="http://schemas.microsoft.com/office/drawing/2014/main" val="4265947141"/>
                    </a:ext>
                  </a:extLst>
                </a:gridCol>
                <a:gridCol w="402517">
                  <a:extLst>
                    <a:ext uri="{9D8B030D-6E8A-4147-A177-3AD203B41FA5}">
                      <a16:colId xmlns:a16="http://schemas.microsoft.com/office/drawing/2014/main" val="2606334024"/>
                    </a:ext>
                  </a:extLst>
                </a:gridCol>
                <a:gridCol w="402517">
                  <a:extLst>
                    <a:ext uri="{9D8B030D-6E8A-4147-A177-3AD203B41FA5}">
                      <a16:colId xmlns:a16="http://schemas.microsoft.com/office/drawing/2014/main" val="3979798542"/>
                    </a:ext>
                  </a:extLst>
                </a:gridCol>
                <a:gridCol w="402517">
                  <a:extLst>
                    <a:ext uri="{9D8B030D-6E8A-4147-A177-3AD203B41FA5}">
                      <a16:colId xmlns:a16="http://schemas.microsoft.com/office/drawing/2014/main" val="3269080562"/>
                    </a:ext>
                  </a:extLst>
                </a:gridCol>
                <a:gridCol w="402517">
                  <a:extLst>
                    <a:ext uri="{9D8B030D-6E8A-4147-A177-3AD203B41FA5}">
                      <a16:colId xmlns:a16="http://schemas.microsoft.com/office/drawing/2014/main" val="2881843040"/>
                    </a:ext>
                  </a:extLst>
                </a:gridCol>
                <a:gridCol w="402517">
                  <a:extLst>
                    <a:ext uri="{9D8B030D-6E8A-4147-A177-3AD203B41FA5}">
                      <a16:colId xmlns:a16="http://schemas.microsoft.com/office/drawing/2014/main" val="183092234"/>
                    </a:ext>
                  </a:extLst>
                </a:gridCol>
                <a:gridCol w="402517">
                  <a:extLst>
                    <a:ext uri="{9D8B030D-6E8A-4147-A177-3AD203B41FA5}">
                      <a16:colId xmlns:a16="http://schemas.microsoft.com/office/drawing/2014/main" val="3872815049"/>
                    </a:ext>
                  </a:extLst>
                </a:gridCol>
              </a:tblGrid>
              <a:tr h="27453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Inputs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Outputs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28943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w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x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y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z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a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b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c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d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extLst>
                  <a:ext uri="{0D108BD9-81ED-4DB2-BD59-A6C34878D82A}">
                    <a16:rowId xmlns:a16="http://schemas.microsoft.com/office/drawing/2014/main" val="342616637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Z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extLst>
                  <a:ext uri="{0D108BD9-81ED-4DB2-BD59-A6C34878D82A}">
                    <a16:rowId xmlns:a16="http://schemas.microsoft.com/office/drawing/2014/main" val="2353097480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914555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600">
                          <a:effectLst/>
                        </a:rPr>
                        <a:t>Z’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extLst>
                  <a:ext uri="{0D108BD9-81ED-4DB2-BD59-A6C34878D82A}">
                    <a16:rowId xmlns:a16="http://schemas.microsoft.com/office/drawing/2014/main" val="1779911864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344373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600">
                          <a:effectLst/>
                        </a:rPr>
                        <a:t>Z’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extLst>
                  <a:ext uri="{0D108BD9-81ED-4DB2-BD59-A6C34878D82A}">
                    <a16:rowId xmlns:a16="http://schemas.microsoft.com/office/drawing/2014/main" val="1718453863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57444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600">
                          <a:effectLst/>
                        </a:rPr>
                        <a:t>Z’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extLst>
                  <a:ext uri="{0D108BD9-81ED-4DB2-BD59-A6C34878D82A}">
                    <a16:rowId xmlns:a16="http://schemas.microsoft.com/office/drawing/2014/main" val="239220990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602845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0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1000">
                          <a:effectLst/>
                        </a:rPr>
                        <a:t>Z’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extLst>
                  <a:ext uri="{0D108BD9-81ED-4DB2-BD59-A6C34878D82A}">
                    <a16:rowId xmlns:a16="http://schemas.microsoft.com/office/drawing/2014/main" val="1280539122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971800" algn="ctr"/>
                        </a:tabLst>
                      </a:pPr>
                      <a:r>
                        <a:rPr lang="en-US" sz="700" dirty="0">
                          <a:effectLst/>
                        </a:rPr>
                        <a:t>0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009" marR="44009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476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0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04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7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Multiplexer-based combinational circuits</a:t>
            </a:r>
            <a:br>
              <a:rPr lang="en-US" sz="2800"/>
            </a:br>
            <a:r>
              <a:rPr lang="en-US" sz="2800"/>
              <a:t>- Approach 2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One can further simplify the implementation:</a:t>
            </a:r>
          </a:p>
          <a:p>
            <a:r>
              <a:rPr lang="en-US">
                <a:latin typeface="Arial" pitchFamily="34" charset="0"/>
              </a:rPr>
              <a:t>Previous example:</a:t>
            </a:r>
          </a:p>
        </p:txBody>
      </p:sp>
      <p:grpSp>
        <p:nvGrpSpPr>
          <p:cNvPr id="723973" name="Group 5"/>
          <p:cNvGrpSpPr>
            <a:grpSpLocks/>
          </p:cNvGrpSpPr>
          <p:nvPr/>
        </p:nvGrpSpPr>
        <p:grpSpPr bwMode="auto">
          <a:xfrm>
            <a:off x="1381125" y="3022600"/>
            <a:ext cx="2967038" cy="2536825"/>
            <a:chOff x="350" y="2276"/>
            <a:chExt cx="1869" cy="1598"/>
          </a:xfrm>
        </p:grpSpPr>
        <p:sp>
          <p:nvSpPr>
            <p:cNvPr id="723974" name="Text Box 6"/>
            <p:cNvSpPr txBox="1">
              <a:spLocks noChangeArrowheads="1"/>
            </p:cNvSpPr>
            <p:nvPr/>
          </p:nvSpPr>
          <p:spPr bwMode="auto">
            <a:xfrm>
              <a:off x="350" y="2276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Example</a:t>
              </a:r>
            </a:p>
          </p:txBody>
        </p:sp>
        <p:sp>
          <p:nvSpPr>
            <p:cNvPr id="723975" name="Text Box 7"/>
            <p:cNvSpPr txBox="1">
              <a:spLocks noChangeArrowheads="1"/>
            </p:cNvSpPr>
            <p:nvPr/>
          </p:nvSpPr>
          <p:spPr bwMode="auto">
            <a:xfrm>
              <a:off x="838" y="2660"/>
              <a:ext cx="1381" cy="1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A  B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 OUT   </a:t>
              </a:r>
              <a:r>
                <a:rPr lang="en-US" sz="2400" u="none" baseline="0">
                  <a:solidFill>
                    <a:srgbClr val="3333CC"/>
                  </a:solidFill>
                  <a:latin typeface="Arial Unicode MS" pitchFamily="34" charset="-128"/>
                </a:rPr>
                <a:t>F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0  0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0         </a:t>
              </a:r>
              <a:r>
                <a:rPr lang="en-US" sz="24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0  1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     </a:t>
              </a:r>
              <a:r>
                <a:rPr lang="en-US" sz="24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1  0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     </a:t>
              </a:r>
              <a:r>
                <a:rPr lang="en-US" sz="24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  <a:endParaRPr lang="en-US" sz="2400" u="none">
                <a:solidFill>
                  <a:srgbClr val="3333CC"/>
                </a:solidFill>
                <a:latin typeface="Arial Unicode MS" pitchFamily="34" charset="-128"/>
              </a:endParaRPr>
            </a:p>
            <a:p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  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1  1      I</a:t>
              </a:r>
              <a:r>
                <a:rPr lang="en-US" sz="2400" u="none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      </a:t>
              </a:r>
              <a:r>
                <a:rPr lang="en-US" sz="24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</p:txBody>
        </p:sp>
        <p:sp>
          <p:nvSpPr>
            <p:cNvPr id="723976" name="Line 8"/>
            <p:cNvSpPr>
              <a:spLocks noChangeShapeType="1"/>
            </p:cNvSpPr>
            <p:nvPr/>
          </p:nvSpPr>
          <p:spPr bwMode="auto">
            <a:xfrm>
              <a:off x="872" y="2944"/>
              <a:ext cx="13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23977" name="Line 9"/>
            <p:cNvSpPr>
              <a:spLocks noChangeShapeType="1"/>
            </p:cNvSpPr>
            <p:nvPr/>
          </p:nvSpPr>
          <p:spPr bwMode="auto">
            <a:xfrm>
              <a:off x="1416" y="2736"/>
              <a:ext cx="0" cy="10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723983" name="Line 15"/>
          <p:cNvSpPr>
            <a:spLocks noChangeShapeType="1"/>
          </p:cNvSpPr>
          <p:nvPr/>
        </p:nvSpPr>
        <p:spPr bwMode="auto">
          <a:xfrm>
            <a:off x="2603500" y="4749800"/>
            <a:ext cx="1739900" cy="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723988" name="Group 20"/>
          <p:cNvGrpSpPr>
            <a:grpSpLocks/>
          </p:cNvGrpSpPr>
          <p:nvPr/>
        </p:nvGrpSpPr>
        <p:grpSpPr bwMode="auto">
          <a:xfrm>
            <a:off x="4419600" y="4095750"/>
            <a:ext cx="460375" cy="1314450"/>
            <a:chOff x="2784" y="2580"/>
            <a:chExt cx="290" cy="828"/>
          </a:xfrm>
        </p:grpSpPr>
        <p:sp>
          <p:nvSpPr>
            <p:cNvPr id="723984" name="Text Box 16"/>
            <p:cNvSpPr txBox="1">
              <a:spLocks noChangeArrowheads="1"/>
            </p:cNvSpPr>
            <p:nvPr/>
          </p:nvSpPr>
          <p:spPr bwMode="auto">
            <a:xfrm>
              <a:off x="2830" y="2580"/>
              <a:ext cx="24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B</a:t>
              </a:r>
            </a:p>
            <a:p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B</a:t>
              </a:r>
            </a:p>
          </p:txBody>
        </p:sp>
        <p:sp>
          <p:nvSpPr>
            <p:cNvPr id="723985" name="Line 17"/>
            <p:cNvSpPr>
              <a:spLocks noChangeShapeType="1"/>
            </p:cNvSpPr>
            <p:nvPr/>
          </p:nvSpPr>
          <p:spPr bwMode="auto">
            <a:xfrm>
              <a:off x="2864" y="3080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23986" name="AutoShape 18"/>
            <p:cNvSpPr>
              <a:spLocks/>
            </p:cNvSpPr>
            <p:nvPr/>
          </p:nvSpPr>
          <p:spPr bwMode="auto">
            <a:xfrm>
              <a:off x="2792" y="2608"/>
              <a:ext cx="56" cy="352"/>
            </a:xfrm>
            <a:prstGeom prst="rightBrace">
              <a:avLst>
                <a:gd name="adj1" fmla="val 523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23987" name="AutoShape 19"/>
            <p:cNvSpPr>
              <a:spLocks/>
            </p:cNvSpPr>
            <p:nvPr/>
          </p:nvSpPr>
          <p:spPr bwMode="auto">
            <a:xfrm>
              <a:off x="2784" y="3056"/>
              <a:ext cx="56" cy="352"/>
            </a:xfrm>
            <a:prstGeom prst="rightBrace">
              <a:avLst>
                <a:gd name="adj1" fmla="val 5238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723998" name="Group 30"/>
          <p:cNvGrpSpPr>
            <a:grpSpLocks/>
          </p:cNvGrpSpPr>
          <p:nvPr/>
        </p:nvGrpSpPr>
        <p:grpSpPr bwMode="auto">
          <a:xfrm>
            <a:off x="6210300" y="3949700"/>
            <a:ext cx="1827213" cy="1536700"/>
            <a:chOff x="3912" y="2488"/>
            <a:chExt cx="1151" cy="968"/>
          </a:xfrm>
        </p:grpSpPr>
        <p:grpSp>
          <p:nvGrpSpPr>
            <p:cNvPr id="723990" name="Group 22"/>
            <p:cNvGrpSpPr>
              <a:grpSpLocks/>
            </p:cNvGrpSpPr>
            <p:nvPr/>
          </p:nvGrpSpPr>
          <p:grpSpPr bwMode="auto">
            <a:xfrm>
              <a:off x="3912" y="2488"/>
              <a:ext cx="1096" cy="968"/>
              <a:chOff x="3576" y="2088"/>
              <a:chExt cx="1096" cy="968"/>
            </a:xfrm>
          </p:grpSpPr>
          <p:sp>
            <p:nvSpPr>
              <p:cNvPr id="723991" name="Rectangle 23"/>
              <p:cNvSpPr>
                <a:spLocks noChangeArrowheads="1"/>
              </p:cNvSpPr>
              <p:nvPr/>
            </p:nvSpPr>
            <p:spPr bwMode="auto">
              <a:xfrm>
                <a:off x="3816" y="2088"/>
                <a:ext cx="536" cy="7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23992" name="Line 24"/>
              <p:cNvSpPr>
                <a:spLocks noChangeShapeType="1"/>
              </p:cNvSpPr>
              <p:nvPr/>
            </p:nvSpPr>
            <p:spPr bwMode="auto">
              <a:xfrm>
                <a:off x="3576" y="2232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23993" name="Line 25"/>
              <p:cNvSpPr>
                <a:spLocks noChangeShapeType="1"/>
              </p:cNvSpPr>
              <p:nvPr/>
            </p:nvSpPr>
            <p:spPr bwMode="auto">
              <a:xfrm>
                <a:off x="3592" y="2608"/>
                <a:ext cx="2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23994" name="Text Box 26"/>
              <p:cNvSpPr txBox="1">
                <a:spLocks noChangeArrowheads="1"/>
              </p:cNvSpPr>
              <p:nvPr/>
            </p:nvSpPr>
            <p:spPr bwMode="auto">
              <a:xfrm>
                <a:off x="3798" y="2129"/>
                <a:ext cx="196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8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0</a:t>
                </a:r>
              </a:p>
              <a:p>
                <a:endParaRPr lang="en-US" sz="1800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  <a:p>
                <a:r>
                  <a:rPr lang="en-US" sz="1800" u="none" baseline="0">
                    <a:solidFill>
                      <a:srgbClr val="000000"/>
                    </a:solidFill>
                    <a:latin typeface="Arial Unicode MS" pitchFamily="34" charset="-128"/>
                  </a:rPr>
                  <a:t>1</a:t>
                </a:r>
              </a:p>
            </p:txBody>
          </p:sp>
          <p:sp>
            <p:nvSpPr>
              <p:cNvPr id="723995" name="Line 27"/>
              <p:cNvSpPr>
                <a:spLocks noChangeShapeType="1"/>
              </p:cNvSpPr>
              <p:nvPr/>
            </p:nvSpPr>
            <p:spPr bwMode="auto">
              <a:xfrm>
                <a:off x="4080" y="2792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23996" name="Line 28"/>
              <p:cNvSpPr>
                <a:spLocks noChangeShapeType="1"/>
              </p:cNvSpPr>
              <p:nvPr/>
            </p:nvSpPr>
            <p:spPr bwMode="auto">
              <a:xfrm>
                <a:off x="4360" y="2440"/>
                <a:ext cx="3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723997" name="Text Box 29"/>
            <p:cNvSpPr txBox="1">
              <a:spLocks noChangeArrowheads="1"/>
            </p:cNvSpPr>
            <p:nvPr/>
          </p:nvSpPr>
          <p:spPr bwMode="auto">
            <a:xfrm>
              <a:off x="4830" y="25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F</a:t>
              </a:r>
            </a:p>
          </p:txBody>
        </p:sp>
      </p:grpSp>
      <p:sp>
        <p:nvSpPr>
          <p:cNvPr id="723999" name="Text Box 31"/>
          <p:cNvSpPr txBox="1">
            <a:spLocks noChangeArrowheads="1"/>
          </p:cNvSpPr>
          <p:nvPr/>
        </p:nvSpPr>
        <p:spPr bwMode="auto">
          <a:xfrm>
            <a:off x="6880225" y="540385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A</a:t>
            </a:r>
          </a:p>
        </p:txBody>
      </p:sp>
      <p:sp>
        <p:nvSpPr>
          <p:cNvPr id="724000" name="Text Box 32"/>
          <p:cNvSpPr txBox="1">
            <a:spLocks noChangeArrowheads="1"/>
          </p:cNvSpPr>
          <p:nvPr/>
        </p:nvSpPr>
        <p:spPr bwMode="auto">
          <a:xfrm>
            <a:off x="5724525" y="3854450"/>
            <a:ext cx="38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B</a:t>
            </a:r>
          </a:p>
          <a:p>
            <a:endParaRPr lang="en-US" sz="2400" u="none" baseline="0">
              <a:solidFill>
                <a:srgbClr val="000000"/>
              </a:solidFill>
              <a:latin typeface="Arial Unicode MS" pitchFamily="34" charset="-128"/>
            </a:endParaRPr>
          </a:p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B</a:t>
            </a:r>
          </a:p>
        </p:txBody>
      </p:sp>
      <p:sp>
        <p:nvSpPr>
          <p:cNvPr id="724001" name="Line 33"/>
          <p:cNvSpPr>
            <a:spLocks noChangeShapeType="1"/>
          </p:cNvSpPr>
          <p:nvPr/>
        </p:nvSpPr>
        <p:spPr bwMode="auto">
          <a:xfrm>
            <a:off x="5778500" y="46355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24002" name="Oval 34"/>
          <p:cNvSpPr>
            <a:spLocks noChangeArrowheads="1"/>
          </p:cNvSpPr>
          <p:nvPr/>
        </p:nvSpPr>
        <p:spPr bwMode="auto">
          <a:xfrm>
            <a:off x="4508500" y="3898900"/>
            <a:ext cx="317500" cy="15113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1052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2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3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3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2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093 L 0.1368 -0.0324 " pathEditMode="relative" ptsTypes="AA">
                                      <p:cBhvr>
                                        <p:cTn id="33" dur="2000" fill="hold"/>
                                        <p:tgtEl>
                                          <p:spTgt spid="7240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4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4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3" grpId="0" animBg="1"/>
      <p:bldP spid="723999" grpId="0"/>
      <p:bldP spid="724000" grpId="0"/>
      <p:bldP spid="724001" grpId="0" animBg="1"/>
      <p:bldP spid="724002" grpId="0" animBg="1"/>
      <p:bldP spid="724002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Combinational Logic Implementation</a:t>
            </a:r>
            <a:br>
              <a:rPr lang="en-US" sz="2800"/>
            </a:br>
            <a:r>
              <a:rPr lang="en-US" sz="2800"/>
              <a:t>- Multiplexer Approach 2</a:t>
            </a:r>
          </a:p>
        </p:txBody>
      </p:sp>
      <p:sp>
        <p:nvSpPr>
          <p:cNvPr id="6072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pitchFamily="34" charset="0"/>
              </a:rPr>
              <a:t>Implement any </a:t>
            </a:r>
            <a:r>
              <a:rPr lang="en-US" sz="2800" i="1">
                <a:latin typeface="Arial" pitchFamily="34" charset="0"/>
              </a:rPr>
              <a:t>m</a:t>
            </a:r>
            <a:r>
              <a:rPr lang="en-US" sz="2800">
                <a:latin typeface="Arial" pitchFamily="34" charset="0"/>
              </a:rPr>
              <a:t> functions of </a:t>
            </a:r>
            <a:r>
              <a:rPr lang="en-US" sz="2800" i="1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en-US" sz="2800">
                <a:solidFill>
                  <a:schemeClr val="accent2"/>
                </a:solidFill>
                <a:latin typeface="Arial" pitchFamily="34" charset="0"/>
              </a:rPr>
              <a:t> + 1</a:t>
            </a:r>
            <a:r>
              <a:rPr lang="en-US" sz="2800">
                <a:latin typeface="Arial" pitchFamily="34" charset="0"/>
              </a:rPr>
              <a:t> variables by using:</a:t>
            </a:r>
          </a:p>
          <a:p>
            <a:pPr lvl="1"/>
            <a:r>
              <a:rPr lang="en-US" sz="2400">
                <a:latin typeface="Arial" pitchFamily="34" charset="0"/>
              </a:rPr>
              <a:t>An m-wide </a:t>
            </a:r>
            <a:r>
              <a:rPr lang="en-US" sz="2400">
                <a:solidFill>
                  <a:schemeClr val="accent2"/>
                </a:solidFill>
                <a:latin typeface="Arial" pitchFamily="34" charset="0"/>
              </a:rPr>
              <a:t>2</a:t>
            </a:r>
            <a:r>
              <a:rPr lang="en-US" i="1" baseline="30000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en-US" sz="2400">
                <a:solidFill>
                  <a:schemeClr val="accent2"/>
                </a:solidFill>
                <a:latin typeface="Arial" pitchFamily="34" charset="0"/>
              </a:rPr>
              <a:t>-to-1</a:t>
            </a:r>
            <a:r>
              <a:rPr lang="en-US" sz="2400">
                <a:latin typeface="Arial" pitchFamily="34" charset="0"/>
              </a:rPr>
              <a:t>-line multiplexer</a:t>
            </a:r>
          </a:p>
          <a:p>
            <a:pPr lvl="1"/>
            <a:endParaRPr lang="en-US" sz="2400">
              <a:latin typeface="Arial" pitchFamily="34" charset="0"/>
            </a:endParaRPr>
          </a:p>
          <a:p>
            <a:r>
              <a:rPr lang="en-US" sz="2800">
                <a:latin typeface="Arial" pitchFamily="34" charset="0"/>
              </a:rPr>
              <a:t>Design:</a:t>
            </a:r>
          </a:p>
          <a:p>
            <a:pPr lvl="1"/>
            <a:r>
              <a:rPr lang="en-US" sz="2400">
                <a:latin typeface="Arial" pitchFamily="34" charset="0"/>
              </a:rPr>
              <a:t>Find the truth table for the functions.</a:t>
            </a:r>
          </a:p>
          <a:p>
            <a:pPr lvl="1"/>
            <a:r>
              <a:rPr lang="en-US" sz="2400">
                <a:latin typeface="Arial" pitchFamily="34" charset="0"/>
              </a:rPr>
              <a:t>Based on the values of the </a:t>
            </a:r>
            <a:r>
              <a:rPr lang="en-US" sz="2400">
                <a:solidFill>
                  <a:schemeClr val="accent2"/>
                </a:solidFill>
                <a:latin typeface="Arial" pitchFamily="34" charset="0"/>
              </a:rPr>
              <a:t>first </a:t>
            </a:r>
            <a:r>
              <a:rPr lang="en-US" sz="2400" i="1">
                <a:solidFill>
                  <a:schemeClr val="accent2"/>
                </a:solidFill>
                <a:latin typeface="Arial" pitchFamily="34" charset="0"/>
              </a:rPr>
              <a:t>n</a:t>
            </a:r>
            <a:r>
              <a:rPr lang="en-US" sz="2400">
                <a:latin typeface="Arial" pitchFamily="34" charset="0"/>
              </a:rPr>
              <a:t> variables, </a:t>
            </a:r>
            <a:r>
              <a:rPr lang="en-US" sz="2400">
                <a:solidFill>
                  <a:schemeClr val="accent2"/>
                </a:solidFill>
                <a:latin typeface="Arial" pitchFamily="34" charset="0"/>
              </a:rPr>
              <a:t>separate the truth table rows into pairs</a:t>
            </a:r>
          </a:p>
          <a:p>
            <a:pPr lvl="1"/>
            <a:r>
              <a:rPr lang="en-US" sz="2400">
                <a:latin typeface="Arial" pitchFamily="34" charset="0"/>
              </a:rPr>
              <a:t>For each pair and output, define a rudimentary function of the final variable (0, 1, X,    )</a:t>
            </a:r>
          </a:p>
          <a:p>
            <a:pPr lvl="1"/>
            <a:endParaRPr lang="en-US" sz="2400">
              <a:latin typeface="Arial" pitchFamily="34" charset="0"/>
            </a:endParaRPr>
          </a:p>
        </p:txBody>
      </p:sp>
      <p:grpSp>
        <p:nvGrpSpPr>
          <p:cNvPr id="607245" name="Group 13"/>
          <p:cNvGrpSpPr>
            <a:grpSpLocks/>
          </p:cNvGrpSpPr>
          <p:nvPr/>
        </p:nvGrpSpPr>
        <p:grpSpPr bwMode="auto">
          <a:xfrm>
            <a:off x="6715125" y="5233988"/>
            <a:ext cx="355600" cy="457200"/>
            <a:chOff x="3088" y="3584"/>
            <a:chExt cx="224" cy="288"/>
          </a:xfrm>
        </p:grpSpPr>
        <p:sp>
          <p:nvSpPr>
            <p:cNvPr id="607246" name="Text Box 14"/>
            <p:cNvSpPr txBox="1">
              <a:spLocks noChangeArrowheads="1"/>
            </p:cNvSpPr>
            <p:nvPr/>
          </p:nvSpPr>
          <p:spPr bwMode="auto">
            <a:xfrm>
              <a:off x="3088" y="358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 u="none" baseline="0">
                  <a:solidFill>
                    <a:srgbClr val="000000"/>
                  </a:solidFill>
                  <a:latin typeface="Arial" pitchFamily="34" charset="0"/>
                </a:rPr>
                <a:t>X</a:t>
              </a:r>
            </a:p>
          </p:txBody>
        </p:sp>
        <p:sp>
          <p:nvSpPr>
            <p:cNvPr id="607247" name="Line 15"/>
            <p:cNvSpPr>
              <a:spLocks noChangeShapeType="1"/>
            </p:cNvSpPr>
            <p:nvPr/>
          </p:nvSpPr>
          <p:spPr bwMode="auto">
            <a:xfrm>
              <a:off x="3144" y="3632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767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7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07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07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07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07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07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Gray to Binary</a:t>
            </a:r>
            <a:r>
              <a:rPr lang="en-US" b="0">
                <a:solidFill>
                  <a:schemeClr val="tx1"/>
                </a:solidFill>
              </a:rPr>
              <a:t> - </a:t>
            </a:r>
            <a:r>
              <a:rPr lang="en-US" sz="3200"/>
              <a:t>Approach 2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085850"/>
            <a:ext cx="8650288" cy="5027613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</a:rPr>
              <a:t>Rearranged the table so that the input combinations are in counting order.</a:t>
            </a:r>
          </a:p>
          <a:p>
            <a:endParaRPr lang="en-US" sz="2400" dirty="0">
              <a:latin typeface="Arial" pitchFamily="34" charset="0"/>
            </a:endParaRPr>
          </a:p>
        </p:txBody>
      </p:sp>
      <p:graphicFrame>
        <p:nvGraphicFramePr>
          <p:cNvPr id="612509" name="Group 157"/>
          <p:cNvGraphicFramePr>
            <a:graphicFrameLocks noGrp="1"/>
          </p:cNvGraphicFramePr>
          <p:nvPr/>
        </p:nvGraphicFramePr>
        <p:xfrm>
          <a:off x="1104900" y="2009775"/>
          <a:ext cx="7061200" cy="4236720"/>
        </p:xfrm>
        <a:graphic>
          <a:graphicData uri="http://schemas.openxmlformats.org/drawingml/2006/table">
            <a:tbl>
              <a:tblPr/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Gray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 B 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Binary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Rudimentary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Functions of C for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Rudimentary Functions of C for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0 1 0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1 1 1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1 0 1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12540" name="Group 188"/>
          <p:cNvGrpSpPr>
            <a:grpSpLocks/>
          </p:cNvGrpSpPr>
          <p:nvPr/>
        </p:nvGrpSpPr>
        <p:grpSpPr bwMode="auto">
          <a:xfrm>
            <a:off x="3619500" y="3101975"/>
            <a:ext cx="2336800" cy="749300"/>
            <a:chOff x="2280" y="2000"/>
            <a:chExt cx="1472" cy="472"/>
          </a:xfrm>
        </p:grpSpPr>
        <p:sp>
          <p:nvSpPr>
            <p:cNvPr id="612515" name="AutoShape 163"/>
            <p:cNvSpPr>
              <a:spLocks noChangeArrowheads="1"/>
            </p:cNvSpPr>
            <p:nvPr/>
          </p:nvSpPr>
          <p:spPr bwMode="auto">
            <a:xfrm>
              <a:off x="2280" y="2000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2523" name="Text Box 171"/>
            <p:cNvSpPr txBox="1">
              <a:spLocks noChangeArrowheads="1"/>
            </p:cNvSpPr>
            <p:nvPr/>
          </p:nvSpPr>
          <p:spPr bwMode="auto">
            <a:xfrm>
              <a:off x="3232" y="2112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u="none" baseline="0">
                  <a:solidFill>
                    <a:srgbClr val="000000"/>
                  </a:solidFill>
                </a:rPr>
                <a:t>F = C</a:t>
              </a:r>
            </a:p>
          </p:txBody>
        </p:sp>
      </p:grpSp>
      <p:grpSp>
        <p:nvGrpSpPr>
          <p:cNvPr id="612542" name="Group 190"/>
          <p:cNvGrpSpPr>
            <a:grpSpLocks/>
          </p:cNvGrpSpPr>
          <p:nvPr/>
        </p:nvGrpSpPr>
        <p:grpSpPr bwMode="auto">
          <a:xfrm>
            <a:off x="3619500" y="3889375"/>
            <a:ext cx="2324100" cy="749300"/>
            <a:chOff x="2280" y="2496"/>
            <a:chExt cx="1464" cy="472"/>
          </a:xfrm>
        </p:grpSpPr>
        <p:sp>
          <p:nvSpPr>
            <p:cNvPr id="612517" name="AutoShape 165"/>
            <p:cNvSpPr>
              <a:spLocks noChangeArrowheads="1"/>
            </p:cNvSpPr>
            <p:nvPr/>
          </p:nvSpPr>
          <p:spPr bwMode="auto">
            <a:xfrm>
              <a:off x="2280" y="2496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612527" name="Group 175"/>
            <p:cNvGrpSpPr>
              <a:grpSpLocks/>
            </p:cNvGrpSpPr>
            <p:nvPr/>
          </p:nvGrpSpPr>
          <p:grpSpPr bwMode="auto">
            <a:xfrm>
              <a:off x="3224" y="2600"/>
              <a:ext cx="520" cy="250"/>
              <a:chOff x="200" y="2696"/>
              <a:chExt cx="520" cy="250"/>
            </a:xfrm>
          </p:grpSpPr>
          <p:sp>
            <p:nvSpPr>
              <p:cNvPr id="612525" name="Text Box 173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u="none" baseline="0">
                    <a:solidFill>
                      <a:srgbClr val="000000"/>
                    </a:solidFill>
                  </a:rPr>
                  <a:t>F = C</a:t>
                </a:r>
              </a:p>
            </p:txBody>
          </p:sp>
          <p:sp>
            <p:nvSpPr>
              <p:cNvPr id="612526" name="Line 174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</p:grpSp>
      <p:grpSp>
        <p:nvGrpSpPr>
          <p:cNvPr id="612541" name="Group 189"/>
          <p:cNvGrpSpPr>
            <a:grpSpLocks/>
          </p:cNvGrpSpPr>
          <p:nvPr/>
        </p:nvGrpSpPr>
        <p:grpSpPr bwMode="auto">
          <a:xfrm>
            <a:off x="3835400" y="3101975"/>
            <a:ext cx="3835400" cy="749300"/>
            <a:chOff x="2416" y="2000"/>
            <a:chExt cx="2416" cy="472"/>
          </a:xfrm>
        </p:grpSpPr>
        <p:sp>
          <p:nvSpPr>
            <p:cNvPr id="612516" name="AutoShape 164"/>
            <p:cNvSpPr>
              <a:spLocks noChangeArrowheads="1"/>
            </p:cNvSpPr>
            <p:nvPr/>
          </p:nvSpPr>
          <p:spPr bwMode="auto">
            <a:xfrm>
              <a:off x="2416" y="2000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2528" name="Text Box 176"/>
            <p:cNvSpPr txBox="1">
              <a:spLocks noChangeArrowheads="1"/>
            </p:cNvSpPr>
            <p:nvPr/>
          </p:nvSpPr>
          <p:spPr bwMode="auto">
            <a:xfrm>
              <a:off x="4312" y="2112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u="none" baseline="0">
                  <a:solidFill>
                    <a:srgbClr val="000000"/>
                  </a:solidFill>
                </a:rPr>
                <a:t>F = C</a:t>
              </a:r>
            </a:p>
          </p:txBody>
        </p:sp>
      </p:grpSp>
      <p:grpSp>
        <p:nvGrpSpPr>
          <p:cNvPr id="612543" name="Group 191"/>
          <p:cNvGrpSpPr>
            <a:grpSpLocks/>
          </p:cNvGrpSpPr>
          <p:nvPr/>
        </p:nvGrpSpPr>
        <p:grpSpPr bwMode="auto">
          <a:xfrm>
            <a:off x="3835400" y="3889375"/>
            <a:ext cx="3835400" cy="749300"/>
            <a:chOff x="2416" y="2496"/>
            <a:chExt cx="2416" cy="472"/>
          </a:xfrm>
        </p:grpSpPr>
        <p:sp>
          <p:nvSpPr>
            <p:cNvPr id="612518" name="AutoShape 166"/>
            <p:cNvSpPr>
              <a:spLocks noChangeArrowheads="1"/>
            </p:cNvSpPr>
            <p:nvPr/>
          </p:nvSpPr>
          <p:spPr bwMode="auto">
            <a:xfrm>
              <a:off x="2416" y="2496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612529" name="Group 177"/>
            <p:cNvGrpSpPr>
              <a:grpSpLocks/>
            </p:cNvGrpSpPr>
            <p:nvPr/>
          </p:nvGrpSpPr>
          <p:grpSpPr bwMode="auto">
            <a:xfrm>
              <a:off x="4312" y="2600"/>
              <a:ext cx="520" cy="250"/>
              <a:chOff x="200" y="2696"/>
              <a:chExt cx="520" cy="250"/>
            </a:xfrm>
          </p:grpSpPr>
          <p:sp>
            <p:nvSpPr>
              <p:cNvPr id="612530" name="Text Box 178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u="none" baseline="0">
                    <a:solidFill>
                      <a:srgbClr val="000000"/>
                    </a:solidFill>
                  </a:rPr>
                  <a:t>F = C</a:t>
                </a:r>
              </a:p>
            </p:txBody>
          </p:sp>
          <p:sp>
            <p:nvSpPr>
              <p:cNvPr id="612531" name="Line 179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</p:grpSp>
      <p:grpSp>
        <p:nvGrpSpPr>
          <p:cNvPr id="612544" name="Group 192"/>
          <p:cNvGrpSpPr>
            <a:grpSpLocks/>
          </p:cNvGrpSpPr>
          <p:nvPr/>
        </p:nvGrpSpPr>
        <p:grpSpPr bwMode="auto">
          <a:xfrm>
            <a:off x="3619500" y="4676775"/>
            <a:ext cx="2324100" cy="749300"/>
            <a:chOff x="2280" y="2992"/>
            <a:chExt cx="1464" cy="472"/>
          </a:xfrm>
        </p:grpSpPr>
        <p:sp>
          <p:nvSpPr>
            <p:cNvPr id="612519" name="AutoShape 167"/>
            <p:cNvSpPr>
              <a:spLocks noChangeArrowheads="1"/>
            </p:cNvSpPr>
            <p:nvPr/>
          </p:nvSpPr>
          <p:spPr bwMode="auto">
            <a:xfrm>
              <a:off x="2280" y="299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2532" name="Text Box 180"/>
            <p:cNvSpPr txBox="1">
              <a:spLocks noChangeArrowheads="1"/>
            </p:cNvSpPr>
            <p:nvPr/>
          </p:nvSpPr>
          <p:spPr bwMode="auto">
            <a:xfrm>
              <a:off x="3224" y="3096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u="none" baseline="0">
                  <a:solidFill>
                    <a:srgbClr val="000000"/>
                  </a:solidFill>
                </a:rPr>
                <a:t>F = C</a:t>
              </a:r>
            </a:p>
          </p:txBody>
        </p:sp>
      </p:grpSp>
      <p:grpSp>
        <p:nvGrpSpPr>
          <p:cNvPr id="612547" name="Group 195"/>
          <p:cNvGrpSpPr>
            <a:grpSpLocks/>
          </p:cNvGrpSpPr>
          <p:nvPr/>
        </p:nvGrpSpPr>
        <p:grpSpPr bwMode="auto">
          <a:xfrm>
            <a:off x="3835400" y="5438775"/>
            <a:ext cx="3848100" cy="749300"/>
            <a:chOff x="2416" y="3472"/>
            <a:chExt cx="2424" cy="472"/>
          </a:xfrm>
        </p:grpSpPr>
        <p:sp>
          <p:nvSpPr>
            <p:cNvPr id="612522" name="AutoShape 170"/>
            <p:cNvSpPr>
              <a:spLocks noChangeArrowheads="1"/>
            </p:cNvSpPr>
            <p:nvPr/>
          </p:nvSpPr>
          <p:spPr bwMode="auto">
            <a:xfrm>
              <a:off x="2416" y="347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2533" name="Text Box 181"/>
            <p:cNvSpPr txBox="1">
              <a:spLocks noChangeArrowheads="1"/>
            </p:cNvSpPr>
            <p:nvPr/>
          </p:nvSpPr>
          <p:spPr bwMode="auto">
            <a:xfrm>
              <a:off x="4320" y="3600"/>
              <a:ext cx="5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u="none" baseline="0">
                  <a:solidFill>
                    <a:srgbClr val="000000"/>
                  </a:solidFill>
                </a:rPr>
                <a:t>F = C</a:t>
              </a:r>
            </a:p>
          </p:txBody>
        </p:sp>
      </p:grpSp>
      <p:grpSp>
        <p:nvGrpSpPr>
          <p:cNvPr id="612546" name="Group 194"/>
          <p:cNvGrpSpPr>
            <a:grpSpLocks/>
          </p:cNvGrpSpPr>
          <p:nvPr/>
        </p:nvGrpSpPr>
        <p:grpSpPr bwMode="auto">
          <a:xfrm>
            <a:off x="3619500" y="5438775"/>
            <a:ext cx="2311400" cy="749300"/>
            <a:chOff x="2280" y="3472"/>
            <a:chExt cx="1456" cy="472"/>
          </a:xfrm>
        </p:grpSpPr>
        <p:sp>
          <p:nvSpPr>
            <p:cNvPr id="612521" name="AutoShape 169"/>
            <p:cNvSpPr>
              <a:spLocks noChangeArrowheads="1"/>
            </p:cNvSpPr>
            <p:nvPr/>
          </p:nvSpPr>
          <p:spPr bwMode="auto">
            <a:xfrm>
              <a:off x="2280" y="347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612534" name="Group 182"/>
            <p:cNvGrpSpPr>
              <a:grpSpLocks/>
            </p:cNvGrpSpPr>
            <p:nvPr/>
          </p:nvGrpSpPr>
          <p:grpSpPr bwMode="auto">
            <a:xfrm>
              <a:off x="3216" y="3600"/>
              <a:ext cx="520" cy="250"/>
              <a:chOff x="200" y="2696"/>
              <a:chExt cx="520" cy="250"/>
            </a:xfrm>
          </p:grpSpPr>
          <p:sp>
            <p:nvSpPr>
              <p:cNvPr id="612535" name="Text Box 183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u="none" baseline="0">
                    <a:solidFill>
                      <a:srgbClr val="000000"/>
                    </a:solidFill>
                  </a:rPr>
                  <a:t>F = C</a:t>
                </a:r>
              </a:p>
            </p:txBody>
          </p:sp>
          <p:sp>
            <p:nvSpPr>
              <p:cNvPr id="612536" name="Line 184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</p:grpSp>
      <p:grpSp>
        <p:nvGrpSpPr>
          <p:cNvPr id="612545" name="Group 193"/>
          <p:cNvGrpSpPr>
            <a:grpSpLocks/>
          </p:cNvGrpSpPr>
          <p:nvPr/>
        </p:nvGrpSpPr>
        <p:grpSpPr bwMode="auto">
          <a:xfrm>
            <a:off x="3835400" y="4676775"/>
            <a:ext cx="3822700" cy="749300"/>
            <a:chOff x="2416" y="2992"/>
            <a:chExt cx="2408" cy="472"/>
          </a:xfrm>
        </p:grpSpPr>
        <p:sp>
          <p:nvSpPr>
            <p:cNvPr id="612520" name="AutoShape 168"/>
            <p:cNvSpPr>
              <a:spLocks noChangeArrowheads="1"/>
            </p:cNvSpPr>
            <p:nvPr/>
          </p:nvSpPr>
          <p:spPr bwMode="auto">
            <a:xfrm>
              <a:off x="2416" y="2992"/>
              <a:ext cx="136" cy="472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612537" name="Group 185"/>
            <p:cNvGrpSpPr>
              <a:grpSpLocks/>
            </p:cNvGrpSpPr>
            <p:nvPr/>
          </p:nvGrpSpPr>
          <p:grpSpPr bwMode="auto">
            <a:xfrm>
              <a:off x="4304" y="3096"/>
              <a:ext cx="520" cy="250"/>
              <a:chOff x="200" y="2696"/>
              <a:chExt cx="520" cy="250"/>
            </a:xfrm>
          </p:grpSpPr>
          <p:sp>
            <p:nvSpPr>
              <p:cNvPr id="612538" name="Text Box 186"/>
              <p:cNvSpPr txBox="1">
                <a:spLocks noChangeArrowheads="1"/>
              </p:cNvSpPr>
              <p:nvPr/>
            </p:nvSpPr>
            <p:spPr bwMode="auto">
              <a:xfrm>
                <a:off x="200" y="2696"/>
                <a:ext cx="5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1" u="none" baseline="0">
                    <a:solidFill>
                      <a:srgbClr val="000000"/>
                    </a:solidFill>
                  </a:rPr>
                  <a:t>F = C</a:t>
                </a:r>
              </a:p>
            </p:txBody>
          </p:sp>
          <p:sp>
            <p:nvSpPr>
              <p:cNvPr id="612539" name="Line 187"/>
              <p:cNvSpPr>
                <a:spLocks noChangeShapeType="1"/>
              </p:cNvSpPr>
              <p:nvPr/>
            </p:nvSpPr>
            <p:spPr bwMode="auto">
              <a:xfrm>
                <a:off x="536" y="2744"/>
                <a:ext cx="1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10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Gray to Binary (continued)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>
          <a:xfrm>
            <a:off x="477838" y="1200150"/>
            <a:ext cx="8666162" cy="5027613"/>
          </a:xfrm>
        </p:spPr>
        <p:txBody>
          <a:bodyPr/>
          <a:lstStyle/>
          <a:p>
            <a:r>
              <a:rPr lang="en-US" sz="2000" dirty="0">
                <a:latin typeface="Arial" pitchFamily="34" charset="0"/>
              </a:rPr>
              <a:t>Assign the variables and functions to the multiplexer inputs:</a:t>
            </a: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4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Note that this approach (Approach 2) reduces the cost by almost half compared to Approach 1.</a:t>
            </a:r>
          </a:p>
          <a:p>
            <a:endParaRPr lang="en-US" sz="2000" dirty="0">
              <a:latin typeface="Arial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30438" y="3382963"/>
            <a:ext cx="174625" cy="538162"/>
            <a:chOff x="2230438" y="3382963"/>
            <a:chExt cx="174625" cy="538162"/>
          </a:xfrm>
        </p:grpSpPr>
        <p:sp>
          <p:nvSpPr>
            <p:cNvPr id="613390" name="Rectangle 14"/>
            <p:cNvSpPr>
              <a:spLocks noChangeArrowheads="1"/>
            </p:cNvSpPr>
            <p:nvPr/>
          </p:nvSpPr>
          <p:spPr bwMode="auto">
            <a:xfrm>
              <a:off x="2230438" y="338296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391" name="Rectangle 15"/>
            <p:cNvSpPr>
              <a:spLocks noChangeArrowheads="1"/>
            </p:cNvSpPr>
            <p:nvPr/>
          </p:nvSpPr>
          <p:spPr bwMode="auto">
            <a:xfrm>
              <a:off x="2230438" y="3632200"/>
              <a:ext cx="1603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432051" y="1671638"/>
            <a:ext cx="2613025" cy="2303463"/>
            <a:chOff x="2432051" y="1671638"/>
            <a:chExt cx="2613025" cy="2303463"/>
          </a:xfrm>
        </p:grpSpPr>
        <p:sp>
          <p:nvSpPr>
            <p:cNvPr id="613381" name="Rectangle 5"/>
            <p:cNvSpPr>
              <a:spLocks noChangeArrowheads="1"/>
            </p:cNvSpPr>
            <p:nvPr/>
          </p:nvSpPr>
          <p:spPr bwMode="auto">
            <a:xfrm>
              <a:off x="2906713" y="1671638"/>
              <a:ext cx="1425575" cy="23034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382" name="Line 6"/>
            <p:cNvSpPr>
              <a:spLocks noChangeShapeType="1"/>
            </p:cNvSpPr>
            <p:nvPr/>
          </p:nvSpPr>
          <p:spPr bwMode="auto">
            <a:xfrm>
              <a:off x="2432051" y="3541713"/>
              <a:ext cx="47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383" name="Line 7"/>
            <p:cNvSpPr>
              <a:spLocks noChangeShapeType="1"/>
            </p:cNvSpPr>
            <p:nvPr/>
          </p:nvSpPr>
          <p:spPr bwMode="auto">
            <a:xfrm>
              <a:off x="2432051" y="3773488"/>
              <a:ext cx="47466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388" name="Rectangle 12"/>
            <p:cNvSpPr>
              <a:spLocks noChangeArrowheads="1"/>
            </p:cNvSpPr>
            <p:nvPr/>
          </p:nvSpPr>
          <p:spPr bwMode="auto">
            <a:xfrm>
              <a:off x="2967038" y="3389313"/>
              <a:ext cx="2555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389" name="Rectangle 13"/>
            <p:cNvSpPr>
              <a:spLocks noChangeArrowheads="1"/>
            </p:cNvSpPr>
            <p:nvPr/>
          </p:nvSpPr>
          <p:spPr bwMode="auto">
            <a:xfrm>
              <a:off x="2967038" y="3621088"/>
              <a:ext cx="2555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394" name="Rectangle 18"/>
            <p:cNvSpPr>
              <a:spLocks noChangeArrowheads="1"/>
            </p:cNvSpPr>
            <p:nvPr/>
          </p:nvSpPr>
          <p:spPr bwMode="auto">
            <a:xfrm>
              <a:off x="2959101" y="2838450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D03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395" name="Rectangle 19"/>
            <p:cNvSpPr>
              <a:spLocks noChangeArrowheads="1"/>
            </p:cNvSpPr>
            <p:nvPr/>
          </p:nvSpPr>
          <p:spPr bwMode="auto">
            <a:xfrm>
              <a:off x="2959101" y="2489200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D02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396" name="Rectangle 20"/>
            <p:cNvSpPr>
              <a:spLocks noChangeArrowheads="1"/>
            </p:cNvSpPr>
            <p:nvPr/>
          </p:nvSpPr>
          <p:spPr bwMode="auto">
            <a:xfrm>
              <a:off x="2959101" y="2139950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397" name="Rectangle 21"/>
            <p:cNvSpPr>
              <a:spLocks noChangeArrowheads="1"/>
            </p:cNvSpPr>
            <p:nvPr/>
          </p:nvSpPr>
          <p:spPr bwMode="auto">
            <a:xfrm>
              <a:off x="2959101" y="1790700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D00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398" name="Rectangle 22"/>
            <p:cNvSpPr>
              <a:spLocks noChangeArrowheads="1"/>
            </p:cNvSpPr>
            <p:nvPr/>
          </p:nvSpPr>
          <p:spPr bwMode="auto">
            <a:xfrm>
              <a:off x="3789363" y="2495550"/>
              <a:ext cx="4032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Out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19" name="Line 43"/>
            <p:cNvSpPr>
              <a:spLocks noChangeShapeType="1"/>
            </p:cNvSpPr>
            <p:nvPr/>
          </p:nvSpPr>
          <p:spPr bwMode="auto">
            <a:xfrm>
              <a:off x="4341813" y="2611438"/>
              <a:ext cx="47466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25" name="Line 49"/>
            <p:cNvSpPr>
              <a:spLocks noChangeShapeType="1"/>
            </p:cNvSpPr>
            <p:nvPr/>
          </p:nvSpPr>
          <p:spPr bwMode="auto">
            <a:xfrm>
              <a:off x="2446338" y="3008313"/>
              <a:ext cx="4714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26" name="Line 50"/>
            <p:cNvSpPr>
              <a:spLocks noChangeShapeType="1"/>
            </p:cNvSpPr>
            <p:nvPr/>
          </p:nvSpPr>
          <p:spPr bwMode="auto">
            <a:xfrm>
              <a:off x="2446338" y="2659063"/>
              <a:ext cx="47307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27" name="Line 51"/>
            <p:cNvSpPr>
              <a:spLocks noChangeShapeType="1"/>
            </p:cNvSpPr>
            <p:nvPr/>
          </p:nvSpPr>
          <p:spPr bwMode="auto">
            <a:xfrm>
              <a:off x="2446338" y="1905000"/>
              <a:ext cx="4540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52" name="Line 76"/>
            <p:cNvSpPr>
              <a:spLocks noChangeShapeType="1"/>
            </p:cNvSpPr>
            <p:nvPr/>
          </p:nvSpPr>
          <p:spPr bwMode="auto">
            <a:xfrm flipV="1">
              <a:off x="2444751" y="2297113"/>
              <a:ext cx="446088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54" name="Rectangle 78"/>
            <p:cNvSpPr>
              <a:spLocks noChangeArrowheads="1"/>
            </p:cNvSpPr>
            <p:nvPr/>
          </p:nvSpPr>
          <p:spPr bwMode="auto">
            <a:xfrm>
              <a:off x="4870451" y="2463800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Y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57" name="Rectangle 81"/>
            <p:cNvSpPr>
              <a:spLocks noChangeArrowheads="1"/>
            </p:cNvSpPr>
            <p:nvPr/>
          </p:nvSpPr>
          <p:spPr bwMode="auto">
            <a:xfrm>
              <a:off x="3616326" y="3298825"/>
              <a:ext cx="6048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8-to-1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58" name="Rectangle 82"/>
            <p:cNvSpPr>
              <a:spLocks noChangeArrowheads="1"/>
            </p:cNvSpPr>
            <p:nvPr/>
          </p:nvSpPr>
          <p:spPr bwMode="auto">
            <a:xfrm>
              <a:off x="3641726" y="3592513"/>
              <a:ext cx="5762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MUX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743576" y="1644650"/>
            <a:ext cx="2611438" cy="2341563"/>
            <a:chOff x="5743576" y="1644650"/>
            <a:chExt cx="2611438" cy="2341563"/>
          </a:xfrm>
        </p:grpSpPr>
        <p:sp>
          <p:nvSpPr>
            <p:cNvPr id="613400" name="Rectangle 24"/>
            <p:cNvSpPr>
              <a:spLocks noChangeArrowheads="1"/>
            </p:cNvSpPr>
            <p:nvPr/>
          </p:nvSpPr>
          <p:spPr bwMode="auto">
            <a:xfrm>
              <a:off x="6224588" y="1644650"/>
              <a:ext cx="1422400" cy="234156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13" name="Rectangle 37"/>
            <p:cNvSpPr>
              <a:spLocks noChangeArrowheads="1"/>
            </p:cNvSpPr>
            <p:nvPr/>
          </p:nvSpPr>
          <p:spPr bwMode="auto">
            <a:xfrm>
              <a:off x="6278563" y="2809875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D13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14" name="Rectangle 38"/>
            <p:cNvSpPr>
              <a:spLocks noChangeArrowheads="1"/>
            </p:cNvSpPr>
            <p:nvPr/>
          </p:nvSpPr>
          <p:spPr bwMode="auto">
            <a:xfrm>
              <a:off x="6278563" y="2462213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D12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15" name="Rectangle 39"/>
            <p:cNvSpPr>
              <a:spLocks noChangeArrowheads="1"/>
            </p:cNvSpPr>
            <p:nvPr/>
          </p:nvSpPr>
          <p:spPr bwMode="auto">
            <a:xfrm>
              <a:off x="6278563" y="2112963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16" name="Rectangle 40"/>
            <p:cNvSpPr>
              <a:spLocks noChangeArrowheads="1"/>
            </p:cNvSpPr>
            <p:nvPr/>
          </p:nvSpPr>
          <p:spPr bwMode="auto">
            <a:xfrm>
              <a:off x="6278563" y="1763713"/>
              <a:ext cx="4159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D10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17" name="Rectangle 41"/>
            <p:cNvSpPr>
              <a:spLocks noChangeArrowheads="1"/>
            </p:cNvSpPr>
            <p:nvPr/>
          </p:nvSpPr>
          <p:spPr bwMode="auto">
            <a:xfrm>
              <a:off x="7107238" y="2470150"/>
              <a:ext cx="4032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Out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20" name="Line 44"/>
            <p:cNvSpPr>
              <a:spLocks noChangeShapeType="1"/>
            </p:cNvSpPr>
            <p:nvPr/>
          </p:nvSpPr>
          <p:spPr bwMode="auto">
            <a:xfrm>
              <a:off x="7659688" y="2611438"/>
              <a:ext cx="47466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32" name="Line 56"/>
            <p:cNvSpPr>
              <a:spLocks noChangeShapeType="1"/>
            </p:cNvSpPr>
            <p:nvPr/>
          </p:nvSpPr>
          <p:spPr bwMode="auto">
            <a:xfrm>
              <a:off x="5762626" y="2951163"/>
              <a:ext cx="4556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33" name="Line 57"/>
            <p:cNvSpPr>
              <a:spLocks noChangeShapeType="1"/>
            </p:cNvSpPr>
            <p:nvPr/>
          </p:nvSpPr>
          <p:spPr bwMode="auto">
            <a:xfrm>
              <a:off x="5756276" y="2601913"/>
              <a:ext cx="4699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34" name="Line 58"/>
            <p:cNvSpPr>
              <a:spLocks noChangeShapeType="1"/>
            </p:cNvSpPr>
            <p:nvPr/>
          </p:nvSpPr>
          <p:spPr bwMode="auto">
            <a:xfrm>
              <a:off x="5762626" y="2252663"/>
              <a:ext cx="4730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35" name="Line 59"/>
            <p:cNvSpPr>
              <a:spLocks noChangeShapeType="1"/>
            </p:cNvSpPr>
            <p:nvPr/>
          </p:nvSpPr>
          <p:spPr bwMode="auto">
            <a:xfrm>
              <a:off x="5743576" y="1846263"/>
              <a:ext cx="466725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53" name="Rectangle 77"/>
            <p:cNvSpPr>
              <a:spLocks noChangeArrowheads="1"/>
            </p:cNvSpPr>
            <p:nvPr/>
          </p:nvSpPr>
          <p:spPr bwMode="auto">
            <a:xfrm>
              <a:off x="8194676" y="2471738"/>
              <a:ext cx="1603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Z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59" name="Rectangle 83"/>
            <p:cNvSpPr>
              <a:spLocks noChangeArrowheads="1"/>
            </p:cNvSpPr>
            <p:nvPr/>
          </p:nvSpPr>
          <p:spPr bwMode="auto">
            <a:xfrm>
              <a:off x="6918326" y="3298825"/>
              <a:ext cx="6048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8-to-1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60" name="Rectangle 84"/>
            <p:cNvSpPr>
              <a:spLocks noChangeArrowheads="1"/>
            </p:cNvSpPr>
            <p:nvPr/>
          </p:nvSpPr>
          <p:spPr bwMode="auto">
            <a:xfrm>
              <a:off x="6943726" y="3592513"/>
              <a:ext cx="576263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MUX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62" name="Line 86"/>
            <p:cNvSpPr>
              <a:spLocks noChangeShapeType="1"/>
            </p:cNvSpPr>
            <p:nvPr/>
          </p:nvSpPr>
          <p:spPr bwMode="auto">
            <a:xfrm>
              <a:off x="5746751" y="3541713"/>
              <a:ext cx="47466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63" name="Line 87"/>
            <p:cNvSpPr>
              <a:spLocks noChangeShapeType="1"/>
            </p:cNvSpPr>
            <p:nvPr/>
          </p:nvSpPr>
          <p:spPr bwMode="auto">
            <a:xfrm>
              <a:off x="5746751" y="3773488"/>
              <a:ext cx="474663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613464" name="Rectangle 88"/>
            <p:cNvSpPr>
              <a:spLocks noChangeArrowheads="1"/>
            </p:cNvSpPr>
            <p:nvPr/>
          </p:nvSpPr>
          <p:spPr bwMode="auto">
            <a:xfrm>
              <a:off x="6281738" y="3389313"/>
              <a:ext cx="2555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S1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65" name="Rectangle 89"/>
            <p:cNvSpPr>
              <a:spLocks noChangeArrowheads="1"/>
            </p:cNvSpPr>
            <p:nvPr/>
          </p:nvSpPr>
          <p:spPr bwMode="auto">
            <a:xfrm>
              <a:off x="6281738" y="3621088"/>
              <a:ext cx="25558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S0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545138" y="3382963"/>
            <a:ext cx="174625" cy="538162"/>
            <a:chOff x="5545138" y="3382963"/>
            <a:chExt cx="174625" cy="538162"/>
          </a:xfrm>
        </p:grpSpPr>
        <p:sp>
          <p:nvSpPr>
            <p:cNvPr id="613466" name="Rectangle 90"/>
            <p:cNvSpPr>
              <a:spLocks noChangeArrowheads="1"/>
            </p:cNvSpPr>
            <p:nvPr/>
          </p:nvSpPr>
          <p:spPr bwMode="auto">
            <a:xfrm>
              <a:off x="5545138" y="338296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A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67" name="Rectangle 91"/>
            <p:cNvSpPr>
              <a:spLocks noChangeArrowheads="1"/>
            </p:cNvSpPr>
            <p:nvPr/>
          </p:nvSpPr>
          <p:spPr bwMode="auto">
            <a:xfrm>
              <a:off x="5545138" y="3632200"/>
              <a:ext cx="160338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B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551488" y="1693863"/>
            <a:ext cx="187325" cy="1393825"/>
            <a:chOff x="5551488" y="1693863"/>
            <a:chExt cx="187325" cy="1393825"/>
          </a:xfrm>
        </p:grpSpPr>
        <p:sp>
          <p:nvSpPr>
            <p:cNvPr id="613473" name="Rectangle 97"/>
            <p:cNvSpPr>
              <a:spLocks noChangeArrowheads="1"/>
            </p:cNvSpPr>
            <p:nvPr/>
          </p:nvSpPr>
          <p:spPr bwMode="auto">
            <a:xfrm>
              <a:off x="5551488" y="169386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74" name="Rectangle 98"/>
            <p:cNvSpPr>
              <a:spLocks noChangeArrowheads="1"/>
            </p:cNvSpPr>
            <p:nvPr/>
          </p:nvSpPr>
          <p:spPr bwMode="auto">
            <a:xfrm>
              <a:off x="5564188" y="279876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grpSp>
          <p:nvGrpSpPr>
            <p:cNvPr id="613479" name="Group 103"/>
            <p:cNvGrpSpPr>
              <a:grpSpLocks/>
            </p:cNvGrpSpPr>
            <p:nvPr/>
          </p:nvGrpSpPr>
          <p:grpSpPr bwMode="auto">
            <a:xfrm>
              <a:off x="5551488" y="2087563"/>
              <a:ext cx="176213" cy="288925"/>
              <a:chOff x="353" y="1347"/>
              <a:chExt cx="111" cy="182"/>
            </a:xfrm>
          </p:grpSpPr>
          <p:sp>
            <p:nvSpPr>
              <p:cNvPr id="613480" name="Rectangle 104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SWISS" charset="0"/>
                  </a:rPr>
                  <a:t>C</a:t>
                </a:r>
                <a:endParaRPr lang="en-US" sz="4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3481" name="Line 105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grpSp>
          <p:nvGrpSpPr>
            <p:cNvPr id="613482" name="Group 106"/>
            <p:cNvGrpSpPr>
              <a:grpSpLocks/>
            </p:cNvGrpSpPr>
            <p:nvPr/>
          </p:nvGrpSpPr>
          <p:grpSpPr bwMode="auto">
            <a:xfrm>
              <a:off x="5551488" y="2455863"/>
              <a:ext cx="176213" cy="288925"/>
              <a:chOff x="353" y="1347"/>
              <a:chExt cx="111" cy="182"/>
            </a:xfrm>
          </p:grpSpPr>
          <p:sp>
            <p:nvSpPr>
              <p:cNvPr id="613483" name="Rectangle 107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SWISS" charset="0"/>
                  </a:rPr>
                  <a:t>C</a:t>
                </a:r>
                <a:endParaRPr lang="en-US" sz="4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3484" name="Line 108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</p:grpSp>
      <p:grpSp>
        <p:nvGrpSpPr>
          <p:cNvPr id="75" name="Group 74"/>
          <p:cNvGrpSpPr/>
          <p:nvPr/>
        </p:nvGrpSpPr>
        <p:grpSpPr>
          <a:xfrm>
            <a:off x="534988" y="2197100"/>
            <a:ext cx="1509713" cy="530225"/>
            <a:chOff x="534988" y="2197100"/>
            <a:chExt cx="1509713" cy="530225"/>
          </a:xfrm>
        </p:grpSpPr>
        <p:sp>
          <p:nvSpPr>
            <p:cNvPr id="613492" name="Line 116"/>
            <p:cNvSpPr>
              <a:spLocks noChangeShapeType="1"/>
            </p:cNvSpPr>
            <p:nvPr/>
          </p:nvSpPr>
          <p:spPr bwMode="auto">
            <a:xfrm flipV="1">
              <a:off x="749301" y="2463800"/>
              <a:ext cx="26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grpSp>
          <p:nvGrpSpPr>
            <p:cNvPr id="613485" name="Group 109"/>
            <p:cNvGrpSpPr>
              <a:grpSpLocks noChangeAspect="1"/>
            </p:cNvGrpSpPr>
            <p:nvPr/>
          </p:nvGrpSpPr>
          <p:grpSpPr bwMode="auto">
            <a:xfrm>
              <a:off x="1016001" y="2197100"/>
              <a:ext cx="530225" cy="530225"/>
              <a:chOff x="1968" y="1507"/>
              <a:chExt cx="480" cy="480"/>
            </a:xfrm>
          </p:grpSpPr>
          <p:sp>
            <p:nvSpPr>
              <p:cNvPr id="613486" name="AutoShape 110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613487" name="Oval 111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613488" name="Rectangle 112"/>
            <p:cNvSpPr>
              <a:spLocks noChangeArrowheads="1"/>
            </p:cNvSpPr>
            <p:nvPr/>
          </p:nvSpPr>
          <p:spPr bwMode="auto">
            <a:xfrm>
              <a:off x="534988" y="231616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grpSp>
          <p:nvGrpSpPr>
            <p:cNvPr id="613489" name="Group 113"/>
            <p:cNvGrpSpPr>
              <a:grpSpLocks/>
            </p:cNvGrpSpPr>
            <p:nvPr/>
          </p:nvGrpSpPr>
          <p:grpSpPr bwMode="auto">
            <a:xfrm>
              <a:off x="1868488" y="2328863"/>
              <a:ext cx="176213" cy="288925"/>
              <a:chOff x="353" y="1347"/>
              <a:chExt cx="111" cy="182"/>
            </a:xfrm>
          </p:grpSpPr>
          <p:sp>
            <p:nvSpPr>
              <p:cNvPr id="613490" name="Rectangle 114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SWISS" charset="0"/>
                  </a:rPr>
                  <a:t>C</a:t>
                </a:r>
                <a:endParaRPr lang="en-US" sz="4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3491" name="Line 115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</p:grpSp>
      <p:grpSp>
        <p:nvGrpSpPr>
          <p:cNvPr id="74" name="Group 73"/>
          <p:cNvGrpSpPr/>
          <p:nvPr/>
        </p:nvGrpSpPr>
        <p:grpSpPr>
          <a:xfrm>
            <a:off x="1562101" y="1757363"/>
            <a:ext cx="876300" cy="1381125"/>
            <a:chOff x="1562101" y="1757363"/>
            <a:chExt cx="876300" cy="1381125"/>
          </a:xfrm>
        </p:grpSpPr>
        <p:grpSp>
          <p:nvGrpSpPr>
            <p:cNvPr id="613469" name="Group 93"/>
            <p:cNvGrpSpPr>
              <a:grpSpLocks/>
            </p:cNvGrpSpPr>
            <p:nvPr/>
          </p:nvGrpSpPr>
          <p:grpSpPr bwMode="auto">
            <a:xfrm>
              <a:off x="2249488" y="2151063"/>
              <a:ext cx="176213" cy="288925"/>
              <a:chOff x="353" y="1347"/>
              <a:chExt cx="111" cy="182"/>
            </a:xfrm>
          </p:grpSpPr>
          <p:sp>
            <p:nvSpPr>
              <p:cNvPr id="613399" name="Rectangle 23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SWISS" charset="0"/>
                  </a:rPr>
                  <a:t>C</a:t>
                </a:r>
                <a:endParaRPr lang="en-US" sz="4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3468" name="Line 92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613471" name="Rectangle 95"/>
            <p:cNvSpPr>
              <a:spLocks noChangeArrowheads="1"/>
            </p:cNvSpPr>
            <p:nvPr/>
          </p:nvSpPr>
          <p:spPr bwMode="auto">
            <a:xfrm>
              <a:off x="2262188" y="250666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sp>
          <p:nvSpPr>
            <p:cNvPr id="613475" name="Rectangle 99"/>
            <p:cNvSpPr>
              <a:spLocks noChangeArrowheads="1"/>
            </p:cNvSpPr>
            <p:nvPr/>
          </p:nvSpPr>
          <p:spPr bwMode="auto">
            <a:xfrm>
              <a:off x="2249488" y="1757363"/>
              <a:ext cx="1746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b="1" u="none" baseline="0">
                  <a:solidFill>
                    <a:srgbClr val="000000"/>
                  </a:solidFill>
                  <a:latin typeface="SWISS" charset="0"/>
                </a:rPr>
                <a:t>C</a:t>
              </a:r>
              <a:endParaRPr lang="en-US" sz="4000" b="1">
                <a:solidFill>
                  <a:srgbClr val="000000"/>
                </a:solidFill>
              </a:endParaRPr>
            </a:p>
          </p:txBody>
        </p:sp>
        <p:grpSp>
          <p:nvGrpSpPr>
            <p:cNvPr id="613476" name="Group 100"/>
            <p:cNvGrpSpPr>
              <a:grpSpLocks/>
            </p:cNvGrpSpPr>
            <p:nvPr/>
          </p:nvGrpSpPr>
          <p:grpSpPr bwMode="auto">
            <a:xfrm>
              <a:off x="2262188" y="2849563"/>
              <a:ext cx="176213" cy="288925"/>
              <a:chOff x="353" y="1347"/>
              <a:chExt cx="111" cy="182"/>
            </a:xfrm>
          </p:grpSpPr>
          <p:sp>
            <p:nvSpPr>
              <p:cNvPr id="613477" name="Rectangle 101"/>
              <p:cNvSpPr>
                <a:spLocks noChangeArrowheads="1"/>
              </p:cNvSpPr>
              <p:nvPr/>
            </p:nvSpPr>
            <p:spPr bwMode="auto">
              <a:xfrm>
                <a:off x="353" y="1347"/>
                <a:ext cx="110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b="1" u="none" baseline="0">
                    <a:solidFill>
                      <a:srgbClr val="000000"/>
                    </a:solidFill>
                    <a:latin typeface="SWISS" charset="0"/>
                  </a:rPr>
                  <a:t>C</a:t>
                </a:r>
                <a:endParaRPr lang="en-US" sz="4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613478" name="Line 102"/>
              <p:cNvSpPr>
                <a:spLocks noChangeShapeType="1"/>
              </p:cNvSpPr>
              <p:nvPr/>
            </p:nvSpPr>
            <p:spPr bwMode="auto">
              <a:xfrm>
                <a:off x="368" y="13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613493" name="Line 117"/>
            <p:cNvSpPr>
              <a:spLocks noChangeShapeType="1"/>
            </p:cNvSpPr>
            <p:nvPr/>
          </p:nvSpPr>
          <p:spPr bwMode="auto">
            <a:xfrm flipV="1">
              <a:off x="1562101" y="2463800"/>
              <a:ext cx="26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519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613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 (cont)</a:t>
            </a:r>
          </a:p>
        </p:txBody>
      </p:sp>
      <p:sp>
        <p:nvSpPr>
          <p:cNvPr id="72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Implement the function F(A,B,C)=</a:t>
            </a:r>
            <a:r>
              <a:rPr lang="el-GR" dirty="0">
                <a:latin typeface="Arial" pitchFamily="34" charset="0"/>
                <a:cs typeface="Times New Roman" pitchFamily="18" charset="0"/>
              </a:rPr>
              <a:t>Σ</a:t>
            </a:r>
            <a:r>
              <a:rPr lang="en-US" dirty="0">
                <a:latin typeface="Arial" pitchFamily="34" charset="0"/>
              </a:rPr>
              <a:t>m(0,1,2,5) using a 4:1 mux</a:t>
            </a:r>
          </a:p>
        </p:txBody>
      </p:sp>
      <p:grpSp>
        <p:nvGrpSpPr>
          <p:cNvPr id="728076" name="Group 12"/>
          <p:cNvGrpSpPr>
            <a:grpSpLocks/>
          </p:cNvGrpSpPr>
          <p:nvPr/>
        </p:nvGrpSpPr>
        <p:grpSpPr bwMode="auto">
          <a:xfrm>
            <a:off x="1241425" y="2254250"/>
            <a:ext cx="1585913" cy="3378200"/>
            <a:chOff x="782" y="1420"/>
            <a:chExt cx="999" cy="2128"/>
          </a:xfrm>
        </p:grpSpPr>
        <p:sp>
          <p:nvSpPr>
            <p:cNvPr id="728068" name="Text Box 4"/>
            <p:cNvSpPr txBox="1">
              <a:spLocks noChangeArrowheads="1"/>
            </p:cNvSpPr>
            <p:nvPr/>
          </p:nvSpPr>
          <p:spPr bwMode="auto">
            <a:xfrm>
              <a:off x="782" y="1420"/>
              <a:ext cx="999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A  B  C   F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0  0  0    1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0  0  1    1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0  1  0    1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0  1  1    0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1  0  0    0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1  0  1    1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1  1  0    0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0  1  1    0</a:t>
              </a:r>
            </a:p>
          </p:txBody>
        </p:sp>
        <p:sp>
          <p:nvSpPr>
            <p:cNvPr id="728069" name="Line 5"/>
            <p:cNvSpPr>
              <a:spLocks noChangeShapeType="1"/>
            </p:cNvSpPr>
            <p:nvPr/>
          </p:nvSpPr>
          <p:spPr bwMode="auto">
            <a:xfrm>
              <a:off x="808" y="1664"/>
              <a:ext cx="96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28070" name="Line 6"/>
            <p:cNvSpPr>
              <a:spLocks noChangeShapeType="1"/>
            </p:cNvSpPr>
            <p:nvPr/>
          </p:nvSpPr>
          <p:spPr bwMode="auto">
            <a:xfrm>
              <a:off x="1504" y="1496"/>
              <a:ext cx="0" cy="19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728071" name="Rectangle 7"/>
          <p:cNvSpPr>
            <a:spLocks noChangeArrowheads="1"/>
          </p:cNvSpPr>
          <p:nvPr/>
        </p:nvSpPr>
        <p:spPr bwMode="auto">
          <a:xfrm>
            <a:off x="1295400" y="2705100"/>
            <a:ext cx="1473200" cy="6604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>
            <a:off x="1346200" y="4102100"/>
            <a:ext cx="142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1371600" y="4864100"/>
            <a:ext cx="1422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728096" name="Group 32"/>
          <p:cNvGrpSpPr>
            <a:grpSpLocks/>
          </p:cNvGrpSpPr>
          <p:nvPr/>
        </p:nvGrpSpPr>
        <p:grpSpPr bwMode="auto">
          <a:xfrm>
            <a:off x="2943225" y="2681288"/>
            <a:ext cx="404813" cy="2647950"/>
            <a:chOff x="1854" y="1689"/>
            <a:chExt cx="255" cy="1668"/>
          </a:xfrm>
        </p:grpSpPr>
        <p:sp>
          <p:nvSpPr>
            <p:cNvPr id="728074" name="Text Box 10"/>
            <p:cNvSpPr txBox="1">
              <a:spLocks noChangeArrowheads="1"/>
            </p:cNvSpPr>
            <p:nvPr/>
          </p:nvSpPr>
          <p:spPr bwMode="auto">
            <a:xfrm>
              <a:off x="1854" y="1689"/>
              <a:ext cx="255" cy="1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C</a:t>
              </a:r>
            </a:p>
            <a:p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C</a:t>
              </a:r>
            </a:p>
            <a:p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</p:txBody>
        </p:sp>
        <p:sp>
          <p:nvSpPr>
            <p:cNvPr id="728075" name="Line 11"/>
            <p:cNvSpPr>
              <a:spLocks noChangeShapeType="1"/>
            </p:cNvSpPr>
            <p:nvPr/>
          </p:nvSpPr>
          <p:spPr bwMode="auto">
            <a:xfrm>
              <a:off x="1870" y="2173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grpSp>
        <p:nvGrpSpPr>
          <p:cNvPr id="728077" name="Group 13"/>
          <p:cNvGrpSpPr>
            <a:grpSpLocks/>
          </p:cNvGrpSpPr>
          <p:nvPr/>
        </p:nvGrpSpPr>
        <p:grpSpPr bwMode="auto">
          <a:xfrm>
            <a:off x="4533900" y="3009900"/>
            <a:ext cx="2220913" cy="2120900"/>
            <a:chOff x="1224" y="1128"/>
            <a:chExt cx="1399" cy="1336"/>
          </a:xfrm>
        </p:grpSpPr>
        <p:sp>
          <p:nvSpPr>
            <p:cNvPr id="728078" name="Rectangle 14"/>
            <p:cNvSpPr>
              <a:spLocks noChangeArrowheads="1"/>
            </p:cNvSpPr>
            <p:nvPr/>
          </p:nvSpPr>
          <p:spPr bwMode="auto">
            <a:xfrm>
              <a:off x="1608" y="1128"/>
              <a:ext cx="728" cy="11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 u="none" baseline="0">
                  <a:solidFill>
                    <a:srgbClr val="3333CC"/>
                  </a:solidFill>
                  <a:latin typeface="Arial Unicode MS" pitchFamily="34" charset="-128"/>
                </a:rPr>
                <a:t>4:1</a:t>
              </a:r>
            </a:p>
          </p:txBody>
        </p:sp>
        <p:sp>
          <p:nvSpPr>
            <p:cNvPr id="728079" name="Line 15"/>
            <p:cNvSpPr>
              <a:spLocks noChangeShapeType="1"/>
            </p:cNvSpPr>
            <p:nvPr/>
          </p:nvSpPr>
          <p:spPr bwMode="auto">
            <a:xfrm>
              <a:off x="1224" y="1336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28080" name="Line 16"/>
            <p:cNvSpPr>
              <a:spLocks noChangeShapeType="1"/>
            </p:cNvSpPr>
            <p:nvPr/>
          </p:nvSpPr>
          <p:spPr bwMode="auto">
            <a:xfrm>
              <a:off x="1224" y="1544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28081" name="Line 17"/>
            <p:cNvSpPr>
              <a:spLocks noChangeShapeType="1"/>
            </p:cNvSpPr>
            <p:nvPr/>
          </p:nvSpPr>
          <p:spPr bwMode="auto">
            <a:xfrm>
              <a:off x="1224" y="1744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28082" name="Line 18"/>
            <p:cNvSpPr>
              <a:spLocks noChangeShapeType="1"/>
            </p:cNvSpPr>
            <p:nvPr/>
          </p:nvSpPr>
          <p:spPr bwMode="auto">
            <a:xfrm>
              <a:off x="1224" y="1968"/>
              <a:ext cx="3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28083" name="Line 19"/>
            <p:cNvSpPr>
              <a:spLocks noChangeShapeType="1"/>
            </p:cNvSpPr>
            <p:nvPr/>
          </p:nvSpPr>
          <p:spPr bwMode="auto">
            <a:xfrm>
              <a:off x="2328" y="1664"/>
              <a:ext cx="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28084" name="Line 20"/>
            <p:cNvSpPr>
              <a:spLocks noChangeShapeType="1"/>
            </p:cNvSpPr>
            <p:nvPr/>
          </p:nvSpPr>
          <p:spPr bwMode="auto">
            <a:xfrm>
              <a:off x="1840" y="2240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28085" name="Line 21"/>
            <p:cNvSpPr>
              <a:spLocks noChangeShapeType="1"/>
            </p:cNvSpPr>
            <p:nvPr/>
          </p:nvSpPr>
          <p:spPr bwMode="auto">
            <a:xfrm>
              <a:off x="2112" y="2232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28086" name="Text Box 22"/>
            <p:cNvSpPr txBox="1">
              <a:spLocks noChangeArrowheads="1"/>
            </p:cNvSpPr>
            <p:nvPr/>
          </p:nvSpPr>
          <p:spPr bwMode="auto">
            <a:xfrm>
              <a:off x="1598" y="1242"/>
              <a:ext cx="205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</p:txBody>
        </p:sp>
        <p:sp>
          <p:nvSpPr>
            <p:cNvPr id="728087" name="Text Box 23"/>
            <p:cNvSpPr txBox="1">
              <a:spLocks noChangeArrowheads="1"/>
            </p:cNvSpPr>
            <p:nvPr/>
          </p:nvSpPr>
          <p:spPr bwMode="auto">
            <a:xfrm>
              <a:off x="1766" y="2018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1   0</a:t>
              </a:r>
            </a:p>
          </p:txBody>
        </p:sp>
        <p:sp>
          <p:nvSpPr>
            <p:cNvPr id="728088" name="Text Box 24"/>
            <p:cNvSpPr txBox="1">
              <a:spLocks noChangeArrowheads="1"/>
            </p:cNvSpPr>
            <p:nvPr/>
          </p:nvSpPr>
          <p:spPr bwMode="auto">
            <a:xfrm>
              <a:off x="2390" y="142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F</a:t>
              </a:r>
            </a:p>
          </p:txBody>
        </p:sp>
      </p:grpSp>
      <p:sp>
        <p:nvSpPr>
          <p:cNvPr id="728089" name="Text Box 25"/>
          <p:cNvSpPr txBox="1">
            <a:spLocks noChangeArrowheads="1"/>
          </p:cNvSpPr>
          <p:nvPr/>
        </p:nvSpPr>
        <p:spPr bwMode="auto">
          <a:xfrm>
            <a:off x="5356225" y="5035550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A  B</a:t>
            </a:r>
          </a:p>
        </p:txBody>
      </p:sp>
      <p:grpSp>
        <p:nvGrpSpPr>
          <p:cNvPr id="728097" name="Group 33"/>
          <p:cNvGrpSpPr>
            <a:grpSpLocks/>
          </p:cNvGrpSpPr>
          <p:nvPr/>
        </p:nvGrpSpPr>
        <p:grpSpPr bwMode="auto">
          <a:xfrm>
            <a:off x="4137025" y="3228975"/>
            <a:ext cx="368300" cy="1311275"/>
            <a:chOff x="2606" y="2034"/>
            <a:chExt cx="232" cy="826"/>
          </a:xfrm>
        </p:grpSpPr>
        <p:sp>
          <p:nvSpPr>
            <p:cNvPr id="728090" name="Text Box 26"/>
            <p:cNvSpPr txBox="1">
              <a:spLocks noChangeArrowheads="1"/>
            </p:cNvSpPr>
            <p:nvPr/>
          </p:nvSpPr>
          <p:spPr bwMode="auto">
            <a:xfrm>
              <a:off x="2606" y="2034"/>
              <a:ext cx="23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C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C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</p:txBody>
        </p:sp>
        <p:sp>
          <p:nvSpPr>
            <p:cNvPr id="728091" name="Line 27"/>
            <p:cNvSpPr>
              <a:spLocks noChangeShapeType="1"/>
            </p:cNvSpPr>
            <p:nvPr/>
          </p:nvSpPr>
          <p:spPr bwMode="auto">
            <a:xfrm>
              <a:off x="2675" y="2264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50832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2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2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28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2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2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71" grpId="0" animBg="1"/>
      <p:bldP spid="728072" grpId="0" animBg="1"/>
      <p:bldP spid="728073" grpId="0" animBg="1"/>
      <p:bldP spid="72808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034337" cy="1020763"/>
          </a:xfrm>
        </p:spPr>
        <p:txBody>
          <a:bodyPr/>
          <a:lstStyle/>
          <a:p>
            <a:r>
              <a:rPr lang="en-US" sz="3600" dirty="0"/>
              <a:t>Exercise: Controller for rear lights of  a car</a:t>
            </a:r>
          </a:p>
        </p:txBody>
      </p:sp>
      <p:sp>
        <p:nvSpPr>
          <p:cNvPr id="77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solidFill>
                  <a:schemeClr val="accent2"/>
                </a:solidFill>
                <a:latin typeface="Arial" pitchFamily="34" charset="0"/>
              </a:rPr>
              <a:t>Word description of the problem</a:t>
            </a:r>
            <a:r>
              <a:rPr lang="en-US" sz="2800" dirty="0">
                <a:latin typeface="Arial" pitchFamily="34" charset="0"/>
              </a:rPr>
              <a:t>: Design a circuit that controls the rear lights of a car: Left and Right rear lights.</a:t>
            </a:r>
          </a:p>
          <a:p>
            <a:r>
              <a:rPr lang="en-US" sz="2800" dirty="0">
                <a:latin typeface="Arial" pitchFamily="34" charset="0"/>
              </a:rPr>
              <a:t>Assume that is a 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single lamp</a:t>
            </a:r>
            <a:r>
              <a:rPr lang="en-US" sz="2800" dirty="0">
                <a:latin typeface="Arial" pitchFamily="34" charset="0"/>
              </a:rPr>
              <a:t> in each of the rear lights.</a:t>
            </a:r>
          </a:p>
        </p:txBody>
      </p:sp>
      <p:pic>
        <p:nvPicPr>
          <p:cNvPr id="770059" name="imgobjPreview" descr="0644_02"/>
          <p:cNvPicPr>
            <a:picLocks noChangeAspect="1" noChangeArrowheads="1"/>
          </p:cNvPicPr>
          <p:nvPr/>
        </p:nvPicPr>
        <p:blipFill>
          <a:blip r:embed="rId3" cstate="print"/>
          <a:srcRect l="22758" r="23448"/>
          <a:stretch>
            <a:fillRect/>
          </a:stretch>
        </p:blipFill>
        <p:spPr bwMode="auto">
          <a:xfrm>
            <a:off x="3236913" y="3976688"/>
            <a:ext cx="2971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3547802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164512" cy="1020763"/>
          </a:xfrm>
        </p:spPr>
        <p:txBody>
          <a:bodyPr/>
          <a:lstStyle/>
          <a:p>
            <a:r>
              <a:rPr lang="en-US" sz="3600" dirty="0"/>
              <a:t>Example (continued): </a:t>
            </a:r>
            <a:r>
              <a:rPr lang="en-US" sz="3600" i="1" dirty="0"/>
              <a:t>Specification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0"/>
            <a:ext cx="8034337" cy="5202238"/>
          </a:xfrm>
        </p:spPr>
        <p:txBody>
          <a:bodyPr/>
          <a:lstStyle/>
          <a:p>
            <a:r>
              <a:rPr lang="en-US" dirty="0">
                <a:latin typeface="Arial" pitchFamily="34" charset="0"/>
              </a:rPr>
              <a:t>The inputs to the controller are:</a:t>
            </a:r>
          </a:p>
          <a:p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endParaRPr lang="en-US" dirty="0">
              <a:latin typeface="Arial" pitchFamily="34" charset="0"/>
            </a:endParaRPr>
          </a:p>
          <a:p>
            <a:r>
              <a:rPr lang="en-US" dirty="0">
                <a:latin typeface="Arial" pitchFamily="34" charset="0"/>
              </a:rPr>
              <a:t>Outputs signals:</a:t>
            </a:r>
          </a:p>
        </p:txBody>
      </p:sp>
      <p:grpSp>
        <p:nvGrpSpPr>
          <p:cNvPr id="772106" name="Group 10"/>
          <p:cNvGrpSpPr>
            <a:grpSpLocks/>
          </p:cNvGrpSpPr>
          <p:nvPr/>
        </p:nvGrpSpPr>
        <p:grpSpPr bwMode="auto">
          <a:xfrm>
            <a:off x="430213" y="1928813"/>
            <a:ext cx="8386762" cy="2282825"/>
            <a:chOff x="271" y="1215"/>
            <a:chExt cx="5283" cy="1438"/>
          </a:xfrm>
        </p:grpSpPr>
        <p:sp>
          <p:nvSpPr>
            <p:cNvPr id="772100" name="Text Box 4"/>
            <p:cNvSpPr txBox="1">
              <a:spLocks noChangeArrowheads="1"/>
            </p:cNvSpPr>
            <p:nvPr/>
          </p:nvSpPr>
          <p:spPr bwMode="auto">
            <a:xfrm>
              <a:off x="271" y="1215"/>
              <a:ext cx="5283" cy="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Name		Description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LT		Left turn signal: causes blinking of left side light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RT		Right turn signal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EM		Emergency flasher: both lights blink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BR 		Break is applied: both lights are on</a:t>
              </a:r>
            </a:p>
            <a:p>
              <a:r>
                <a:rPr lang="en-US" sz="2400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BL		Internal signal of 1Hz frequency</a:t>
              </a:r>
            </a:p>
          </p:txBody>
        </p:sp>
        <p:sp>
          <p:nvSpPr>
            <p:cNvPr id="772101" name="Line 5"/>
            <p:cNvSpPr>
              <a:spLocks noChangeShapeType="1"/>
            </p:cNvSpPr>
            <p:nvPr/>
          </p:nvSpPr>
          <p:spPr bwMode="auto">
            <a:xfrm>
              <a:off x="320" y="1463"/>
              <a:ext cx="510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 dirty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72102" name="Line 6"/>
            <p:cNvSpPr>
              <a:spLocks noChangeShapeType="1"/>
            </p:cNvSpPr>
            <p:nvPr/>
          </p:nvSpPr>
          <p:spPr bwMode="auto">
            <a:xfrm>
              <a:off x="1362" y="1307"/>
              <a:ext cx="0" cy="127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 dirty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772103" name="Text Box 7"/>
          <p:cNvSpPr txBox="1">
            <a:spLocks noChangeArrowheads="1"/>
          </p:cNvSpPr>
          <p:nvPr/>
        </p:nvSpPr>
        <p:spPr bwMode="auto">
          <a:xfrm>
            <a:off x="430213" y="4743450"/>
            <a:ext cx="6775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Name		Description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Left		Power control for the left rear light</a:t>
            </a:r>
          </a:p>
          <a:p>
            <a:r>
              <a:rPr lang="en-US" sz="2400" u="none" baseline="0" dirty="0">
                <a:solidFill>
                  <a:srgbClr val="000000"/>
                </a:solidFill>
                <a:latin typeface="Arial Unicode MS" pitchFamily="34" charset="-128"/>
              </a:rPr>
              <a:t>Right		Power control for the right rear light</a:t>
            </a:r>
          </a:p>
        </p:txBody>
      </p:sp>
      <p:sp>
        <p:nvSpPr>
          <p:cNvPr id="772104" name="Line 8"/>
          <p:cNvSpPr>
            <a:spLocks noChangeShapeType="1"/>
          </p:cNvSpPr>
          <p:nvPr/>
        </p:nvSpPr>
        <p:spPr bwMode="auto">
          <a:xfrm>
            <a:off x="522288" y="5167313"/>
            <a:ext cx="6589712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72105" name="Line 9"/>
          <p:cNvSpPr>
            <a:spLocks noChangeShapeType="1"/>
          </p:cNvSpPr>
          <p:nvPr/>
        </p:nvSpPr>
        <p:spPr bwMode="auto">
          <a:xfrm>
            <a:off x="2176463" y="4833938"/>
            <a:ext cx="0" cy="1016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3718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7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7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3" grpId="0"/>
      <p:bldP spid="772104" grpId="0" animBg="1"/>
      <p:bldP spid="77210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8" name="Rectangle 4"/>
          <p:cNvSpPr>
            <a:spLocks noGrp="1" noChangeArrowheads="1"/>
          </p:cNvSpPr>
          <p:nvPr>
            <p:ph type="title"/>
          </p:nvPr>
        </p:nvSpPr>
        <p:spPr>
          <a:xfrm>
            <a:off x="482600" y="0"/>
            <a:ext cx="8397875" cy="1020763"/>
          </a:xfrm>
          <a:noFill/>
          <a:ln/>
        </p:spPr>
        <p:txBody>
          <a:bodyPr/>
          <a:lstStyle/>
          <a:p>
            <a:r>
              <a:rPr lang="en-US" sz="3600" dirty="0"/>
              <a:t>Example (continued): </a:t>
            </a:r>
            <a:r>
              <a:rPr lang="en-US" sz="3600" i="1" dirty="0"/>
              <a:t>Specification 2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The break BR overrides the emergency EM signal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The Left turn LR and Right turn RT overrides the break signals BR.</a:t>
            </a:r>
          </a:p>
          <a:p>
            <a:pPr>
              <a:lnSpc>
                <a:spcPct val="90000"/>
              </a:lnSpc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Implement the two power control signals as: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Minimized SOP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Decoder with NOR gates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pitchFamily="34" charset="0"/>
              </a:rPr>
              <a:t>Multiplexer</a:t>
            </a:r>
          </a:p>
        </p:txBody>
      </p:sp>
    </p:spTree>
    <p:extLst>
      <p:ext uri="{BB962C8B-B14F-4D97-AF65-F5344CB8AC3E}">
        <p14:creationId xmlns:p14="http://schemas.microsoft.com/office/powerpoint/2010/main" val="2268550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Example </a:t>
            </a:r>
            <a:r>
              <a:rPr lang="en-US" b="0"/>
              <a:t>(continued)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 startAt="3"/>
            </a:pPr>
            <a:r>
              <a:rPr lang="en-US">
                <a:cs typeface="Times New Roman" pitchFamily="18" charset="0"/>
              </a:rPr>
              <a:t>Optimization (continued)</a:t>
            </a:r>
          </a:p>
          <a:p>
            <a:pPr marL="990600" lvl="1" indent="-533400">
              <a:buFontTx/>
              <a:buAutoNum type="alphaLcPeriod" startAt="2"/>
            </a:pPr>
            <a:r>
              <a:rPr lang="en-US">
                <a:cs typeface="Times New Roman" pitchFamily="18" charset="0"/>
              </a:rPr>
              <a:t>Multiple-level using transformations</a:t>
            </a:r>
            <a:br>
              <a:rPr lang="en-US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W = A + BC + BD		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X =    C +    D + B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Y = CD + 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Z =             			G = 7 + 10 + 6 + 0 = 23</a:t>
            </a:r>
          </a:p>
          <a:p>
            <a:pPr marL="990600" lvl="1" indent="-533400"/>
            <a:r>
              <a:rPr lang="en-US">
                <a:cs typeface="Times New Roman" pitchFamily="18" charset="0"/>
              </a:rPr>
              <a:t>Perform extraction, finding factor:</a:t>
            </a:r>
          </a:p>
          <a:p>
            <a:pPr marL="990600" lvl="1" indent="-533400">
              <a:buFontTx/>
              <a:buNone/>
            </a:pPr>
            <a:r>
              <a:rPr lang="en-US" sz="2400">
                <a:cs typeface="Times New Roman" pitchFamily="18" charset="0"/>
              </a:rPr>
              <a:t>       T</a:t>
            </a:r>
            <a:r>
              <a:rPr lang="en-US" sz="2400" baseline="-20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= C + D</a:t>
            </a:r>
            <a:br>
              <a:rPr lang="en-US" sz="32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W = A + BT</a:t>
            </a:r>
            <a:r>
              <a:rPr lang="en-US" sz="2400" baseline="-20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</a:t>
            </a:r>
            <a:br>
              <a:rPr lang="en-US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X =     T</a:t>
            </a:r>
            <a:r>
              <a:rPr lang="en-US" sz="2400" baseline="-20000">
                <a:cs typeface="Times New Roman" pitchFamily="18" charset="0"/>
              </a:rPr>
              <a:t>1</a:t>
            </a:r>
            <a:r>
              <a:rPr lang="en-US" sz="2400">
                <a:cs typeface="Times New Roman" pitchFamily="18" charset="0"/>
              </a:rPr>
              <a:t> + B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Y = CD + 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Z =			 G = 2 + 1 + 4 + 7 + 6 + 0 = 19</a:t>
            </a:r>
          </a:p>
        </p:txBody>
      </p:sp>
      <p:grpSp>
        <p:nvGrpSpPr>
          <p:cNvPr id="487611" name="Group 187"/>
          <p:cNvGrpSpPr>
            <a:grpSpLocks/>
          </p:cNvGrpSpPr>
          <p:nvPr/>
        </p:nvGrpSpPr>
        <p:grpSpPr bwMode="auto">
          <a:xfrm>
            <a:off x="2255838" y="2674938"/>
            <a:ext cx="2398712" cy="1190625"/>
            <a:chOff x="1421" y="1685"/>
            <a:chExt cx="1511" cy="750"/>
          </a:xfrm>
        </p:grpSpPr>
        <p:grpSp>
          <p:nvGrpSpPr>
            <p:cNvPr id="487607" name="Group 183"/>
            <p:cNvGrpSpPr>
              <a:grpSpLocks/>
            </p:cNvGrpSpPr>
            <p:nvPr/>
          </p:nvGrpSpPr>
          <p:grpSpPr bwMode="auto">
            <a:xfrm>
              <a:off x="1421" y="1685"/>
              <a:ext cx="244" cy="288"/>
              <a:chOff x="1781" y="1667"/>
              <a:chExt cx="244" cy="288"/>
            </a:xfrm>
          </p:grpSpPr>
          <p:sp>
            <p:nvSpPr>
              <p:cNvPr id="487586" name="Line 162"/>
              <p:cNvSpPr>
                <a:spLocks noChangeShapeType="1"/>
              </p:cNvSpPr>
              <p:nvPr/>
            </p:nvSpPr>
            <p:spPr bwMode="auto">
              <a:xfrm>
                <a:off x="1844" y="1721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587" name="Text Box 163"/>
              <p:cNvSpPr txBox="1">
                <a:spLocks noChangeArrowheads="1"/>
              </p:cNvSpPr>
              <p:nvPr/>
            </p:nvSpPr>
            <p:spPr bwMode="auto">
              <a:xfrm>
                <a:off x="1781" y="1667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B</a:t>
                </a:r>
              </a:p>
            </p:txBody>
          </p:sp>
        </p:grpSp>
        <p:grpSp>
          <p:nvGrpSpPr>
            <p:cNvPr id="487609" name="Group 185"/>
            <p:cNvGrpSpPr>
              <a:grpSpLocks/>
            </p:cNvGrpSpPr>
            <p:nvPr/>
          </p:nvGrpSpPr>
          <p:grpSpPr bwMode="auto">
            <a:xfrm>
              <a:off x="2525" y="1689"/>
              <a:ext cx="255" cy="288"/>
              <a:chOff x="2525" y="1689"/>
              <a:chExt cx="255" cy="288"/>
            </a:xfrm>
          </p:grpSpPr>
          <p:sp>
            <p:nvSpPr>
              <p:cNvPr id="487589" name="Line 165"/>
              <p:cNvSpPr>
                <a:spLocks noChangeShapeType="1"/>
              </p:cNvSpPr>
              <p:nvPr/>
            </p:nvSpPr>
            <p:spPr bwMode="auto">
              <a:xfrm>
                <a:off x="2588" y="174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590" name="Text Box 166"/>
              <p:cNvSpPr txBox="1">
                <a:spLocks noChangeArrowheads="1"/>
              </p:cNvSpPr>
              <p:nvPr/>
            </p:nvSpPr>
            <p:spPr bwMode="auto">
              <a:xfrm>
                <a:off x="2525" y="168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C</a:t>
                </a:r>
              </a:p>
            </p:txBody>
          </p:sp>
        </p:grpSp>
        <p:grpSp>
          <p:nvGrpSpPr>
            <p:cNvPr id="487591" name="Group 167"/>
            <p:cNvGrpSpPr>
              <a:grpSpLocks/>
            </p:cNvGrpSpPr>
            <p:nvPr/>
          </p:nvGrpSpPr>
          <p:grpSpPr bwMode="auto">
            <a:xfrm>
              <a:off x="2677" y="1691"/>
              <a:ext cx="255" cy="288"/>
              <a:chOff x="2047" y="2042"/>
              <a:chExt cx="255" cy="288"/>
            </a:xfrm>
          </p:grpSpPr>
          <p:sp>
            <p:nvSpPr>
              <p:cNvPr id="487592" name="Line 168"/>
              <p:cNvSpPr>
                <a:spLocks noChangeShapeType="1"/>
              </p:cNvSpPr>
              <p:nvPr/>
            </p:nvSpPr>
            <p:spPr bwMode="auto">
              <a:xfrm>
                <a:off x="2110" y="209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593" name="Text Box 169"/>
              <p:cNvSpPr txBox="1">
                <a:spLocks noChangeArrowheads="1"/>
              </p:cNvSpPr>
              <p:nvPr/>
            </p:nvSpPr>
            <p:spPr bwMode="auto">
              <a:xfrm>
                <a:off x="2047" y="204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  <p:grpSp>
          <p:nvGrpSpPr>
            <p:cNvPr id="487594" name="Group 170"/>
            <p:cNvGrpSpPr>
              <a:grpSpLocks/>
            </p:cNvGrpSpPr>
            <p:nvPr/>
          </p:nvGrpSpPr>
          <p:grpSpPr bwMode="auto">
            <a:xfrm>
              <a:off x="1913" y="1691"/>
              <a:ext cx="244" cy="288"/>
              <a:chOff x="655" y="3361"/>
              <a:chExt cx="244" cy="288"/>
            </a:xfrm>
          </p:grpSpPr>
          <p:sp>
            <p:nvSpPr>
              <p:cNvPr id="487595" name="Line 171"/>
              <p:cNvSpPr>
                <a:spLocks noChangeShapeType="1"/>
              </p:cNvSpPr>
              <p:nvPr/>
            </p:nvSpPr>
            <p:spPr bwMode="auto">
              <a:xfrm>
                <a:off x="718" y="34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596" name="Text Box 172"/>
              <p:cNvSpPr txBox="1">
                <a:spLocks noChangeArrowheads="1"/>
              </p:cNvSpPr>
              <p:nvPr/>
            </p:nvSpPr>
            <p:spPr bwMode="auto">
              <a:xfrm>
                <a:off x="655" y="3361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B</a:t>
                </a:r>
              </a:p>
            </p:txBody>
          </p:sp>
        </p:grpSp>
        <p:grpSp>
          <p:nvGrpSpPr>
            <p:cNvPr id="487597" name="Group 173"/>
            <p:cNvGrpSpPr>
              <a:grpSpLocks/>
            </p:cNvGrpSpPr>
            <p:nvPr/>
          </p:nvGrpSpPr>
          <p:grpSpPr bwMode="auto">
            <a:xfrm>
              <a:off x="1910" y="1920"/>
              <a:ext cx="255" cy="288"/>
              <a:chOff x="655" y="3361"/>
              <a:chExt cx="255" cy="288"/>
            </a:xfrm>
          </p:grpSpPr>
          <p:sp>
            <p:nvSpPr>
              <p:cNvPr id="487598" name="Line 174"/>
              <p:cNvSpPr>
                <a:spLocks noChangeShapeType="1"/>
              </p:cNvSpPr>
              <p:nvPr/>
            </p:nvSpPr>
            <p:spPr bwMode="auto">
              <a:xfrm>
                <a:off x="718" y="340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599" name="Text Box 175"/>
              <p:cNvSpPr txBox="1">
                <a:spLocks noChangeArrowheads="1"/>
              </p:cNvSpPr>
              <p:nvPr/>
            </p:nvSpPr>
            <p:spPr bwMode="auto">
              <a:xfrm>
                <a:off x="655" y="336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C</a:t>
                </a:r>
              </a:p>
            </p:txBody>
          </p:sp>
        </p:grpSp>
        <p:grpSp>
          <p:nvGrpSpPr>
            <p:cNvPr id="487608" name="Group 184"/>
            <p:cNvGrpSpPr>
              <a:grpSpLocks/>
            </p:cNvGrpSpPr>
            <p:nvPr/>
          </p:nvGrpSpPr>
          <p:grpSpPr bwMode="auto">
            <a:xfrm>
              <a:off x="2062" y="1913"/>
              <a:ext cx="255" cy="288"/>
              <a:chOff x="2422" y="1895"/>
              <a:chExt cx="255" cy="288"/>
            </a:xfrm>
          </p:grpSpPr>
          <p:sp>
            <p:nvSpPr>
              <p:cNvPr id="487601" name="Line 177"/>
              <p:cNvSpPr>
                <a:spLocks noChangeShapeType="1"/>
              </p:cNvSpPr>
              <p:nvPr/>
            </p:nvSpPr>
            <p:spPr bwMode="auto">
              <a:xfrm>
                <a:off x="2485" y="1949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602" name="Text Box 178"/>
              <p:cNvSpPr txBox="1">
                <a:spLocks noChangeArrowheads="1"/>
              </p:cNvSpPr>
              <p:nvPr/>
            </p:nvSpPr>
            <p:spPr bwMode="auto">
              <a:xfrm>
                <a:off x="2422" y="1895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  <p:grpSp>
          <p:nvGrpSpPr>
            <p:cNvPr id="487603" name="Group 179"/>
            <p:cNvGrpSpPr>
              <a:grpSpLocks/>
            </p:cNvGrpSpPr>
            <p:nvPr/>
          </p:nvGrpSpPr>
          <p:grpSpPr bwMode="auto">
            <a:xfrm>
              <a:off x="1423" y="2147"/>
              <a:ext cx="255" cy="288"/>
              <a:chOff x="2047" y="2042"/>
              <a:chExt cx="255" cy="288"/>
            </a:xfrm>
          </p:grpSpPr>
          <p:sp>
            <p:nvSpPr>
              <p:cNvPr id="487604" name="Line 180"/>
              <p:cNvSpPr>
                <a:spLocks noChangeShapeType="1"/>
              </p:cNvSpPr>
              <p:nvPr/>
            </p:nvSpPr>
            <p:spPr bwMode="auto">
              <a:xfrm>
                <a:off x="2110" y="209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605" name="Text Box 181"/>
              <p:cNvSpPr txBox="1">
                <a:spLocks noChangeArrowheads="1"/>
              </p:cNvSpPr>
              <p:nvPr/>
            </p:nvSpPr>
            <p:spPr bwMode="auto">
              <a:xfrm>
                <a:off x="2047" y="204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400" b="1"/>
                  <a:t>D</a:t>
                </a:r>
              </a:p>
            </p:txBody>
          </p:sp>
        </p:grpSp>
      </p:grpSp>
      <p:grpSp>
        <p:nvGrpSpPr>
          <p:cNvPr id="487613" name="Group 189"/>
          <p:cNvGrpSpPr>
            <a:grpSpLocks/>
          </p:cNvGrpSpPr>
          <p:nvPr/>
        </p:nvGrpSpPr>
        <p:grpSpPr bwMode="auto">
          <a:xfrm>
            <a:off x="2327275" y="5089525"/>
            <a:ext cx="387350" cy="457200"/>
            <a:chOff x="1781" y="1667"/>
            <a:chExt cx="244" cy="288"/>
          </a:xfrm>
        </p:grpSpPr>
        <p:sp>
          <p:nvSpPr>
            <p:cNvPr id="487614" name="Line 190"/>
            <p:cNvSpPr>
              <a:spLocks noChangeShapeType="1"/>
            </p:cNvSpPr>
            <p:nvPr/>
          </p:nvSpPr>
          <p:spPr bwMode="auto">
            <a:xfrm>
              <a:off x="1844" y="1721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615" name="Text Box 191"/>
            <p:cNvSpPr txBox="1">
              <a:spLocks noChangeArrowheads="1"/>
            </p:cNvSpPr>
            <p:nvPr/>
          </p:nvSpPr>
          <p:spPr bwMode="auto">
            <a:xfrm>
              <a:off x="1781" y="166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B</a:t>
              </a:r>
            </a:p>
          </p:txBody>
        </p:sp>
      </p:grpSp>
      <p:grpSp>
        <p:nvGrpSpPr>
          <p:cNvPr id="487616" name="Group 192"/>
          <p:cNvGrpSpPr>
            <a:grpSpLocks/>
          </p:cNvGrpSpPr>
          <p:nvPr/>
        </p:nvGrpSpPr>
        <p:grpSpPr bwMode="auto">
          <a:xfrm>
            <a:off x="3394075" y="5086350"/>
            <a:ext cx="404813" cy="457200"/>
            <a:chOff x="2525" y="1689"/>
            <a:chExt cx="255" cy="288"/>
          </a:xfrm>
        </p:grpSpPr>
        <p:sp>
          <p:nvSpPr>
            <p:cNvPr id="487617" name="Line 193"/>
            <p:cNvSpPr>
              <a:spLocks noChangeShapeType="1"/>
            </p:cNvSpPr>
            <p:nvPr/>
          </p:nvSpPr>
          <p:spPr bwMode="auto">
            <a:xfrm>
              <a:off x="2588" y="174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618" name="Text Box 194"/>
            <p:cNvSpPr txBox="1">
              <a:spLocks noChangeArrowheads="1"/>
            </p:cNvSpPr>
            <p:nvPr/>
          </p:nvSpPr>
          <p:spPr bwMode="auto">
            <a:xfrm>
              <a:off x="2525" y="1689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C</a:t>
              </a:r>
            </a:p>
          </p:txBody>
        </p:sp>
      </p:grpSp>
      <p:grpSp>
        <p:nvGrpSpPr>
          <p:cNvPr id="487619" name="Group 195"/>
          <p:cNvGrpSpPr>
            <a:grpSpLocks/>
          </p:cNvGrpSpPr>
          <p:nvPr/>
        </p:nvGrpSpPr>
        <p:grpSpPr bwMode="auto">
          <a:xfrm>
            <a:off x="3635375" y="5089525"/>
            <a:ext cx="404813" cy="457200"/>
            <a:chOff x="2047" y="2042"/>
            <a:chExt cx="255" cy="288"/>
          </a:xfrm>
        </p:grpSpPr>
        <p:sp>
          <p:nvSpPr>
            <p:cNvPr id="487620" name="Line 196"/>
            <p:cNvSpPr>
              <a:spLocks noChangeShapeType="1"/>
            </p:cNvSpPr>
            <p:nvPr/>
          </p:nvSpPr>
          <p:spPr bwMode="auto">
            <a:xfrm>
              <a:off x="2110" y="20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621" name="Text Box 197"/>
            <p:cNvSpPr txBox="1">
              <a:spLocks noChangeArrowheads="1"/>
            </p:cNvSpPr>
            <p:nvPr/>
          </p:nvSpPr>
          <p:spPr bwMode="auto">
            <a:xfrm>
              <a:off x="2047" y="204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  <p:grpSp>
        <p:nvGrpSpPr>
          <p:cNvPr id="487625" name="Group 201"/>
          <p:cNvGrpSpPr>
            <a:grpSpLocks/>
          </p:cNvGrpSpPr>
          <p:nvPr/>
        </p:nvGrpSpPr>
        <p:grpSpPr bwMode="auto">
          <a:xfrm>
            <a:off x="3060700" y="5467350"/>
            <a:ext cx="404813" cy="457200"/>
            <a:chOff x="655" y="3361"/>
            <a:chExt cx="255" cy="288"/>
          </a:xfrm>
        </p:grpSpPr>
        <p:sp>
          <p:nvSpPr>
            <p:cNvPr id="487626" name="Line 202"/>
            <p:cNvSpPr>
              <a:spLocks noChangeShapeType="1"/>
            </p:cNvSpPr>
            <p:nvPr/>
          </p:nvSpPr>
          <p:spPr bwMode="auto">
            <a:xfrm>
              <a:off x="718" y="340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627" name="Text Box 203"/>
            <p:cNvSpPr txBox="1">
              <a:spLocks noChangeArrowheads="1"/>
            </p:cNvSpPr>
            <p:nvPr/>
          </p:nvSpPr>
          <p:spPr bwMode="auto">
            <a:xfrm>
              <a:off x="655" y="3361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C</a:t>
              </a:r>
            </a:p>
          </p:txBody>
        </p:sp>
      </p:grpSp>
      <p:grpSp>
        <p:nvGrpSpPr>
          <p:cNvPr id="487628" name="Group 204"/>
          <p:cNvGrpSpPr>
            <a:grpSpLocks/>
          </p:cNvGrpSpPr>
          <p:nvPr/>
        </p:nvGrpSpPr>
        <p:grpSpPr bwMode="auto">
          <a:xfrm>
            <a:off x="3302000" y="5456238"/>
            <a:ext cx="404813" cy="457200"/>
            <a:chOff x="2422" y="1895"/>
            <a:chExt cx="255" cy="288"/>
          </a:xfrm>
        </p:grpSpPr>
        <p:sp>
          <p:nvSpPr>
            <p:cNvPr id="487629" name="Line 205"/>
            <p:cNvSpPr>
              <a:spLocks noChangeShapeType="1"/>
            </p:cNvSpPr>
            <p:nvPr/>
          </p:nvSpPr>
          <p:spPr bwMode="auto">
            <a:xfrm>
              <a:off x="2485" y="1949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630" name="Text Box 206"/>
            <p:cNvSpPr txBox="1">
              <a:spLocks noChangeArrowheads="1"/>
            </p:cNvSpPr>
            <p:nvPr/>
          </p:nvSpPr>
          <p:spPr bwMode="auto">
            <a:xfrm>
              <a:off x="2422" y="189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  <p:grpSp>
        <p:nvGrpSpPr>
          <p:cNvPr id="487631" name="Group 207"/>
          <p:cNvGrpSpPr>
            <a:grpSpLocks/>
          </p:cNvGrpSpPr>
          <p:nvPr/>
        </p:nvGrpSpPr>
        <p:grpSpPr bwMode="auto">
          <a:xfrm>
            <a:off x="2273300" y="5813425"/>
            <a:ext cx="404813" cy="457200"/>
            <a:chOff x="2047" y="2042"/>
            <a:chExt cx="255" cy="288"/>
          </a:xfrm>
        </p:grpSpPr>
        <p:sp>
          <p:nvSpPr>
            <p:cNvPr id="487632" name="Line 208"/>
            <p:cNvSpPr>
              <a:spLocks noChangeShapeType="1"/>
            </p:cNvSpPr>
            <p:nvPr/>
          </p:nvSpPr>
          <p:spPr bwMode="auto">
            <a:xfrm>
              <a:off x="2110" y="2096"/>
              <a:ext cx="1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7633" name="Text Box 209"/>
            <p:cNvSpPr txBox="1">
              <a:spLocks noChangeArrowheads="1"/>
            </p:cNvSpPr>
            <p:nvPr/>
          </p:nvSpPr>
          <p:spPr bwMode="auto">
            <a:xfrm>
              <a:off x="2047" y="204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790601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(cont): Formulation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1028700" y="1266825"/>
            <a:ext cx="2717800" cy="554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LT  BR  EM  BL     Left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0     0     0     0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0     0     0     1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0     0     1     0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0     0     1     1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0     1     0     0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0     1     0     1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0     1     1     0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0     1     1     1 	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1     0     0     0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1     0     0     1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1     0     1     0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1     0     1     1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1     1     0     0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1     1     0     1	 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1     1     1     0</a:t>
            </a:r>
          </a:p>
          <a:p>
            <a:r>
              <a:rPr lang="en-US" sz="2000" u="none" baseline="0" dirty="0">
                <a:solidFill>
                  <a:srgbClr val="000000"/>
                </a:solidFill>
                <a:latin typeface="Arial Unicode MS" pitchFamily="34" charset="-128"/>
              </a:rPr>
              <a:t> 1     1     1     1</a:t>
            </a:r>
            <a:r>
              <a:rPr lang="en-US" sz="1800" u="none" baseline="0" dirty="0">
                <a:solidFill>
                  <a:srgbClr val="000000"/>
                </a:solidFill>
                <a:latin typeface="Arial Unicode MS" pitchFamily="34" charset="-128"/>
              </a:rPr>
              <a:t> </a:t>
            </a:r>
          </a:p>
          <a:p>
            <a:endParaRPr lang="en-US" sz="1800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>
            <a:off x="1090613" y="1612900"/>
            <a:ext cx="259715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78248" name="Line 8"/>
          <p:cNvSpPr>
            <a:spLocks noChangeShapeType="1"/>
          </p:cNvSpPr>
          <p:nvPr/>
        </p:nvSpPr>
        <p:spPr bwMode="auto">
          <a:xfrm>
            <a:off x="3078163" y="1350963"/>
            <a:ext cx="0" cy="5122862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 dirty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175000" y="1584325"/>
            <a:ext cx="325438" cy="527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0</a:t>
            </a:r>
          </a:p>
          <a:p>
            <a:r>
              <a:rPr lang="en-US" sz="2000" u="none" baseline="0" dirty="0">
                <a:solidFill>
                  <a:srgbClr val="3333CC"/>
                </a:solidFill>
                <a:latin typeface="Arial Unicode MS" pitchFamily="34" charset="-128"/>
              </a:rPr>
              <a:t>1</a:t>
            </a:r>
          </a:p>
          <a:p>
            <a:endParaRPr lang="en-US" sz="2000" u="none" baseline="0" dirty="0">
              <a:solidFill>
                <a:srgbClr val="3333CC"/>
              </a:solidFill>
              <a:latin typeface="Arial Unicode MS" pitchFamily="34" charset="-128"/>
            </a:endParaRPr>
          </a:p>
        </p:txBody>
      </p:sp>
      <p:sp>
        <p:nvSpPr>
          <p:cNvPr id="778255" name="Text Box 15"/>
          <p:cNvSpPr txBox="1">
            <a:spLocks noChangeArrowheads="1"/>
          </p:cNvSpPr>
          <p:nvPr/>
        </p:nvSpPr>
        <p:spPr bwMode="auto">
          <a:xfrm>
            <a:off x="82550" y="1260475"/>
            <a:ext cx="8461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Left</a:t>
            </a:r>
          </a:p>
          <a:p>
            <a:r>
              <a:rPr lang="en-US" sz="2400" b="1" u="none" baseline="0" dirty="0">
                <a:solidFill>
                  <a:srgbClr val="000000"/>
                </a:solidFill>
                <a:latin typeface="Arial Unicode MS" pitchFamily="34" charset="-128"/>
              </a:rPr>
              <a:t>Light</a:t>
            </a:r>
          </a:p>
        </p:txBody>
      </p:sp>
      <p:grpSp>
        <p:nvGrpSpPr>
          <p:cNvPr id="778257" name="Group 17"/>
          <p:cNvGrpSpPr>
            <a:grpSpLocks/>
          </p:cNvGrpSpPr>
          <p:nvPr/>
        </p:nvGrpSpPr>
        <p:grpSpPr bwMode="auto">
          <a:xfrm>
            <a:off x="4502150" y="1266825"/>
            <a:ext cx="3979863" cy="5591175"/>
            <a:chOff x="2836" y="798"/>
            <a:chExt cx="2507" cy="3522"/>
          </a:xfrm>
        </p:grpSpPr>
        <p:grpSp>
          <p:nvGrpSpPr>
            <p:cNvPr id="778254" name="Group 14"/>
            <p:cNvGrpSpPr>
              <a:grpSpLocks/>
            </p:cNvGrpSpPr>
            <p:nvPr/>
          </p:nvGrpSpPr>
          <p:grpSpPr bwMode="auto">
            <a:xfrm>
              <a:off x="3496" y="798"/>
              <a:ext cx="1847" cy="3522"/>
              <a:chOff x="3085" y="798"/>
              <a:chExt cx="1847" cy="3522"/>
            </a:xfrm>
          </p:grpSpPr>
          <p:sp>
            <p:nvSpPr>
              <p:cNvPr id="778250" name="Text Box 10"/>
              <p:cNvSpPr txBox="1">
                <a:spLocks noChangeArrowheads="1"/>
              </p:cNvSpPr>
              <p:nvPr/>
            </p:nvSpPr>
            <p:spPr bwMode="auto">
              <a:xfrm>
                <a:off x="3085" y="798"/>
                <a:ext cx="1847" cy="3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RT  BR  EM  BL     Right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0     0     0     0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0     0     0     1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0     0     1     0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0     0     1     1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0     1     0     0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0     1     0     1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0     1     1     0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0     1     1     1 	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1     0     0     0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1     0     0     1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1     0     1     0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1     0     1     1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1     1     0     0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1     1     0     1	 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1     1     1     0</a:t>
                </a:r>
              </a:p>
              <a:p>
                <a:r>
                  <a:rPr lang="en-US" sz="20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1     1     1     1</a:t>
                </a:r>
                <a:r>
                  <a:rPr lang="en-US" sz="1800" u="none" baseline="0" dirty="0">
                    <a:solidFill>
                      <a:srgbClr val="000000"/>
                    </a:solidFill>
                    <a:latin typeface="Arial Unicode MS" pitchFamily="34" charset="-128"/>
                  </a:rPr>
                  <a:t> </a:t>
                </a:r>
              </a:p>
              <a:p>
                <a:endParaRPr lang="en-US" sz="1800" u="none" baseline="0" dirty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8251" name="Line 11"/>
              <p:cNvSpPr>
                <a:spLocks noChangeShapeType="1"/>
              </p:cNvSpPr>
              <p:nvPr/>
            </p:nvSpPr>
            <p:spPr bwMode="auto">
              <a:xfrm>
                <a:off x="3124" y="1016"/>
                <a:ext cx="1636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 dirty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8252" name="Line 12"/>
              <p:cNvSpPr>
                <a:spLocks noChangeShapeType="1"/>
              </p:cNvSpPr>
              <p:nvPr/>
            </p:nvSpPr>
            <p:spPr bwMode="auto">
              <a:xfrm>
                <a:off x="4376" y="851"/>
                <a:ext cx="0" cy="3227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 dirty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8253" name="Text Box 13"/>
              <p:cNvSpPr txBox="1">
                <a:spLocks noChangeArrowheads="1"/>
              </p:cNvSpPr>
              <p:nvPr/>
            </p:nvSpPr>
            <p:spPr bwMode="auto">
              <a:xfrm>
                <a:off x="4437" y="998"/>
                <a:ext cx="205" cy="33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0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0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0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0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0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0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0</a:t>
                </a:r>
              </a:p>
              <a:p>
                <a:r>
                  <a:rPr lang="en-US" sz="2000" u="none" baseline="0" dirty="0">
                    <a:solidFill>
                      <a:srgbClr val="3333CC"/>
                    </a:solidFill>
                    <a:latin typeface="Arial Unicode MS" pitchFamily="34" charset="-128"/>
                  </a:rPr>
                  <a:t>1</a:t>
                </a:r>
              </a:p>
              <a:p>
                <a:endParaRPr lang="en-US" sz="2000" u="none" baseline="0" dirty="0">
                  <a:solidFill>
                    <a:srgbClr val="3333CC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778256" name="Text Box 16"/>
            <p:cNvSpPr txBox="1">
              <a:spLocks noChangeArrowheads="1"/>
            </p:cNvSpPr>
            <p:nvPr/>
          </p:nvSpPr>
          <p:spPr bwMode="auto">
            <a:xfrm>
              <a:off x="2836" y="862"/>
              <a:ext cx="57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Right</a:t>
              </a:r>
            </a:p>
            <a:p>
              <a:r>
                <a:rPr lang="en-US" sz="2400" b="1" u="none" baseline="0" dirty="0">
                  <a:solidFill>
                    <a:srgbClr val="000000"/>
                  </a:solidFill>
                  <a:latin typeface="Arial Unicode MS" pitchFamily="34" charset="-128"/>
                </a:rPr>
                <a:t>Light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4425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8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78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8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8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78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78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78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78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78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782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782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782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7824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7824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7824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77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9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234" name="Group 42"/>
          <p:cNvGrpSpPr>
            <a:grpSpLocks/>
          </p:cNvGrpSpPr>
          <p:nvPr/>
        </p:nvGrpSpPr>
        <p:grpSpPr bwMode="auto">
          <a:xfrm>
            <a:off x="3390900" y="1652588"/>
            <a:ext cx="3686175" cy="3265487"/>
            <a:chOff x="2136" y="1041"/>
            <a:chExt cx="2322" cy="2057"/>
          </a:xfrm>
        </p:grpSpPr>
        <p:grpSp>
          <p:nvGrpSpPr>
            <p:cNvPr id="776203" name="Group 11"/>
            <p:cNvGrpSpPr>
              <a:grpSpLocks/>
            </p:cNvGrpSpPr>
            <p:nvPr/>
          </p:nvGrpSpPr>
          <p:grpSpPr bwMode="auto">
            <a:xfrm>
              <a:off x="2816" y="1576"/>
              <a:ext cx="1280" cy="1296"/>
              <a:chOff x="2960" y="1896"/>
              <a:chExt cx="1280" cy="1296"/>
            </a:xfrm>
          </p:grpSpPr>
          <p:sp>
            <p:nvSpPr>
              <p:cNvPr id="776204" name="Rectangle 12"/>
              <p:cNvSpPr>
                <a:spLocks noChangeArrowheads="1"/>
              </p:cNvSpPr>
              <p:nvPr/>
            </p:nvSpPr>
            <p:spPr bwMode="auto">
              <a:xfrm>
                <a:off x="3024" y="1968"/>
                <a:ext cx="1152" cy="11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6205" name="Line 13"/>
              <p:cNvSpPr>
                <a:spLocks noChangeShapeType="1"/>
              </p:cNvSpPr>
              <p:nvPr/>
            </p:nvSpPr>
            <p:spPr bwMode="auto">
              <a:xfrm>
                <a:off x="3024" y="2544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6206" name="Line 14"/>
              <p:cNvSpPr>
                <a:spLocks noChangeShapeType="1"/>
              </p:cNvSpPr>
              <p:nvPr/>
            </p:nvSpPr>
            <p:spPr bwMode="auto">
              <a:xfrm>
                <a:off x="3024" y="2256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6207" name="Line 15"/>
              <p:cNvSpPr>
                <a:spLocks noChangeShapeType="1"/>
              </p:cNvSpPr>
              <p:nvPr/>
            </p:nvSpPr>
            <p:spPr bwMode="auto">
              <a:xfrm>
                <a:off x="3024" y="2832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6208" name="Line 16"/>
              <p:cNvSpPr>
                <a:spLocks noChangeShapeType="1"/>
              </p:cNvSpPr>
              <p:nvPr/>
            </p:nvSpPr>
            <p:spPr bwMode="auto">
              <a:xfrm>
                <a:off x="3600" y="1968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6209" name="Line 17"/>
              <p:cNvSpPr>
                <a:spLocks noChangeShapeType="1"/>
              </p:cNvSpPr>
              <p:nvPr/>
            </p:nvSpPr>
            <p:spPr bwMode="auto">
              <a:xfrm>
                <a:off x="3888" y="1968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6210" name="Line 18"/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6211" name="Line 19"/>
              <p:cNvSpPr>
                <a:spLocks noChangeShapeType="1"/>
              </p:cNvSpPr>
              <p:nvPr/>
            </p:nvSpPr>
            <p:spPr bwMode="auto">
              <a:xfrm>
                <a:off x="3616" y="1896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6212" name="Line 20"/>
              <p:cNvSpPr>
                <a:spLocks noChangeShapeType="1"/>
              </p:cNvSpPr>
              <p:nvPr/>
            </p:nvSpPr>
            <p:spPr bwMode="auto">
              <a:xfrm>
                <a:off x="3352" y="319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6213" name="Line 21"/>
              <p:cNvSpPr>
                <a:spLocks noChangeShapeType="1"/>
              </p:cNvSpPr>
              <p:nvPr/>
            </p:nvSpPr>
            <p:spPr bwMode="auto">
              <a:xfrm>
                <a:off x="2960" y="254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  <p:sp>
            <p:nvSpPr>
              <p:cNvPr id="776214" name="Line 22"/>
              <p:cNvSpPr>
                <a:spLocks noChangeShapeType="1"/>
              </p:cNvSpPr>
              <p:nvPr/>
            </p:nvSpPr>
            <p:spPr bwMode="auto">
              <a:xfrm>
                <a:off x="4240" y="2264"/>
                <a:ext cx="0" cy="57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2800" b="1" u="none" baseline="0">
                  <a:solidFill>
                    <a:srgbClr val="000000"/>
                  </a:solidFill>
                  <a:latin typeface="Arial Unicode MS" pitchFamily="34" charset="-128"/>
                </a:endParaRPr>
              </a:p>
            </p:txBody>
          </p:sp>
        </p:grpSp>
        <p:sp>
          <p:nvSpPr>
            <p:cNvPr id="776215" name="Text Box 23"/>
            <p:cNvSpPr txBox="1">
              <a:spLocks noChangeArrowheads="1"/>
            </p:cNvSpPr>
            <p:nvPr/>
          </p:nvSpPr>
          <p:spPr bwMode="auto">
            <a:xfrm>
              <a:off x="2526" y="2416"/>
              <a:ext cx="31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u="none" baseline="0">
                  <a:solidFill>
                    <a:srgbClr val="000000"/>
                  </a:solidFill>
                  <a:latin typeface="Arial" pitchFamily="34" charset="0"/>
                </a:rPr>
                <a:t>LT</a:t>
              </a:r>
            </a:p>
          </p:txBody>
        </p:sp>
        <p:sp>
          <p:nvSpPr>
            <p:cNvPr id="776216" name="Text Box 24"/>
            <p:cNvSpPr txBox="1">
              <a:spLocks noChangeArrowheads="1"/>
            </p:cNvSpPr>
            <p:nvPr/>
          </p:nvSpPr>
          <p:spPr bwMode="auto">
            <a:xfrm>
              <a:off x="4110" y="2128"/>
              <a:ext cx="348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u="none" baseline="0">
                  <a:solidFill>
                    <a:srgbClr val="000000"/>
                  </a:solidFill>
                  <a:latin typeface="Arial" pitchFamily="34" charset="0"/>
                </a:rPr>
                <a:t>BR</a:t>
              </a:r>
            </a:p>
          </p:txBody>
        </p:sp>
        <p:sp>
          <p:nvSpPr>
            <p:cNvPr id="776217" name="Text Box 25"/>
            <p:cNvSpPr txBox="1">
              <a:spLocks noChangeArrowheads="1"/>
            </p:cNvSpPr>
            <p:nvPr/>
          </p:nvSpPr>
          <p:spPr bwMode="auto">
            <a:xfrm>
              <a:off x="3534" y="1360"/>
              <a:ext cx="35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u="none" baseline="0">
                  <a:solidFill>
                    <a:srgbClr val="000000"/>
                  </a:solidFill>
                  <a:latin typeface="Arial" pitchFamily="34" charset="0"/>
                </a:rPr>
                <a:t>EM</a:t>
              </a:r>
            </a:p>
          </p:txBody>
        </p:sp>
        <p:sp>
          <p:nvSpPr>
            <p:cNvPr id="776218" name="Text Box 26"/>
            <p:cNvSpPr txBox="1">
              <a:spLocks noChangeArrowheads="1"/>
            </p:cNvSpPr>
            <p:nvPr/>
          </p:nvSpPr>
          <p:spPr bwMode="auto">
            <a:xfrm>
              <a:off x="3342" y="2848"/>
              <a:ext cx="33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u="none" baseline="0">
                  <a:solidFill>
                    <a:srgbClr val="000000"/>
                  </a:solidFill>
                  <a:latin typeface="Arial" pitchFamily="34" charset="0"/>
                </a:rPr>
                <a:t>BL</a:t>
              </a:r>
            </a:p>
          </p:txBody>
        </p:sp>
        <p:sp>
          <p:nvSpPr>
            <p:cNvPr id="776223" name="Line 31"/>
            <p:cNvSpPr>
              <a:spLocks noChangeShapeType="1"/>
            </p:cNvSpPr>
            <p:nvPr/>
          </p:nvSpPr>
          <p:spPr bwMode="auto">
            <a:xfrm flipH="1" flipV="1">
              <a:off x="2766" y="155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76224" name="Text Box 32"/>
            <p:cNvSpPr txBox="1">
              <a:spLocks noChangeArrowheads="1"/>
            </p:cNvSpPr>
            <p:nvPr/>
          </p:nvSpPr>
          <p:spPr bwMode="auto">
            <a:xfrm>
              <a:off x="2455" y="1299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b="1" u="none" baseline="0">
                  <a:solidFill>
                    <a:srgbClr val="000000"/>
                  </a:solidFill>
                  <a:latin typeface="Arial" pitchFamily="34" charset="0"/>
                </a:rPr>
                <a:t>Left</a:t>
              </a:r>
            </a:p>
          </p:txBody>
        </p:sp>
        <p:sp>
          <p:nvSpPr>
            <p:cNvPr id="776233" name="Text Box 41"/>
            <p:cNvSpPr txBox="1">
              <a:spLocks noChangeArrowheads="1"/>
            </p:cNvSpPr>
            <p:nvPr/>
          </p:nvSpPr>
          <p:spPr bwMode="auto">
            <a:xfrm>
              <a:off x="2136" y="1041"/>
              <a:ext cx="7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K-map:</a:t>
              </a:r>
            </a:p>
          </p:txBody>
        </p:sp>
      </p:grpSp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(cont): Mapping (SOP)</a:t>
            </a:r>
          </a:p>
        </p:txBody>
      </p:sp>
      <p:grpSp>
        <p:nvGrpSpPr>
          <p:cNvPr id="776235" name="Group 43"/>
          <p:cNvGrpSpPr>
            <a:grpSpLocks/>
          </p:cNvGrpSpPr>
          <p:nvPr/>
        </p:nvGrpSpPr>
        <p:grpSpPr bwMode="auto">
          <a:xfrm>
            <a:off x="200025" y="1135063"/>
            <a:ext cx="2717800" cy="5591175"/>
            <a:chOff x="126" y="715"/>
            <a:chExt cx="1712" cy="3522"/>
          </a:xfrm>
        </p:grpSpPr>
        <p:sp>
          <p:nvSpPr>
            <p:cNvPr id="776196" name="Text Box 4"/>
            <p:cNvSpPr txBox="1">
              <a:spLocks noChangeArrowheads="1"/>
            </p:cNvSpPr>
            <p:nvPr/>
          </p:nvSpPr>
          <p:spPr bwMode="auto">
            <a:xfrm>
              <a:off x="126" y="715"/>
              <a:ext cx="1712" cy="3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LT  BR  EM  BL     Left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0     0     0     0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0     0     0     1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0     0     1     0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0     0     1     1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0     1     0     0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0     1     0     1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0     1     1     0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0     1     1     1 	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1     0     0     0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1     0     0     1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1     0     1     0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1     0     1     1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1     1     0     0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1     1     0     1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1     1     1     0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1     1     1     1</a:t>
              </a:r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</a:p>
            <a:p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76199" name="Line 7"/>
            <p:cNvSpPr>
              <a:spLocks noChangeShapeType="1"/>
            </p:cNvSpPr>
            <p:nvPr/>
          </p:nvSpPr>
          <p:spPr bwMode="auto">
            <a:xfrm>
              <a:off x="165" y="933"/>
              <a:ext cx="16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76200" name="Line 8"/>
            <p:cNvSpPr>
              <a:spLocks noChangeShapeType="1"/>
            </p:cNvSpPr>
            <p:nvPr/>
          </p:nvSpPr>
          <p:spPr bwMode="auto">
            <a:xfrm>
              <a:off x="1417" y="768"/>
              <a:ext cx="0" cy="3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76201" name="Text Box 9"/>
            <p:cNvSpPr txBox="1">
              <a:spLocks noChangeArrowheads="1"/>
            </p:cNvSpPr>
            <p:nvPr/>
          </p:nvSpPr>
          <p:spPr bwMode="auto">
            <a:xfrm>
              <a:off x="1478" y="915"/>
              <a:ext cx="205" cy="3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endParaRPr lang="en-US" sz="2000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776219" name="Text Box 27"/>
          <p:cNvSpPr txBox="1">
            <a:spLocks noChangeArrowheads="1"/>
          </p:cNvSpPr>
          <p:nvPr/>
        </p:nvSpPr>
        <p:spPr bwMode="auto">
          <a:xfrm>
            <a:off x="4659313" y="2616200"/>
            <a:ext cx="17891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none" baseline="0">
                <a:solidFill>
                  <a:srgbClr val="5271FB"/>
                </a:solidFill>
                <a:latin typeface="Arial" pitchFamily="34" charset="0"/>
              </a:rPr>
              <a:t>0   0    1   0</a:t>
            </a:r>
          </a:p>
        </p:txBody>
      </p:sp>
      <p:sp>
        <p:nvSpPr>
          <p:cNvPr id="776220" name="Text Box 28"/>
          <p:cNvSpPr txBox="1">
            <a:spLocks noChangeArrowheads="1"/>
          </p:cNvSpPr>
          <p:nvPr/>
        </p:nvSpPr>
        <p:spPr bwMode="auto">
          <a:xfrm>
            <a:off x="4659313" y="3073400"/>
            <a:ext cx="17891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none" baseline="0">
                <a:solidFill>
                  <a:srgbClr val="5271FB"/>
                </a:solidFill>
                <a:latin typeface="Arial" pitchFamily="34" charset="0"/>
              </a:rPr>
              <a:t>1   1    1   1</a:t>
            </a:r>
          </a:p>
        </p:txBody>
      </p:sp>
      <p:sp>
        <p:nvSpPr>
          <p:cNvPr id="776221" name="Text Box 29"/>
          <p:cNvSpPr txBox="1">
            <a:spLocks noChangeArrowheads="1"/>
          </p:cNvSpPr>
          <p:nvPr/>
        </p:nvSpPr>
        <p:spPr bwMode="auto">
          <a:xfrm>
            <a:off x="4645025" y="3556000"/>
            <a:ext cx="17891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none" baseline="0">
                <a:solidFill>
                  <a:srgbClr val="5271FB"/>
                </a:solidFill>
                <a:latin typeface="Arial" pitchFamily="34" charset="0"/>
              </a:rPr>
              <a:t>0   1    1   0</a:t>
            </a:r>
          </a:p>
        </p:txBody>
      </p:sp>
      <p:sp>
        <p:nvSpPr>
          <p:cNvPr id="776222" name="Text Box 30"/>
          <p:cNvSpPr txBox="1">
            <a:spLocks noChangeArrowheads="1"/>
          </p:cNvSpPr>
          <p:nvPr/>
        </p:nvSpPr>
        <p:spPr bwMode="auto">
          <a:xfrm>
            <a:off x="4645025" y="4013200"/>
            <a:ext cx="178911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u="none" baseline="0">
                <a:solidFill>
                  <a:srgbClr val="5271FB"/>
                </a:solidFill>
                <a:latin typeface="Arial" pitchFamily="34" charset="0"/>
              </a:rPr>
              <a:t>0   1    1   0</a:t>
            </a:r>
          </a:p>
        </p:txBody>
      </p:sp>
      <p:sp>
        <p:nvSpPr>
          <p:cNvPr id="776225" name="Text Box 33"/>
          <p:cNvSpPr txBox="1">
            <a:spLocks noChangeArrowheads="1"/>
          </p:cNvSpPr>
          <p:nvPr/>
        </p:nvSpPr>
        <p:spPr bwMode="auto">
          <a:xfrm>
            <a:off x="3768725" y="5060950"/>
            <a:ext cx="4305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Left= LT.BL + LT’.BR + EM.BL</a:t>
            </a:r>
          </a:p>
        </p:txBody>
      </p:sp>
      <p:sp>
        <p:nvSpPr>
          <p:cNvPr id="776226" name="AutoShape 34"/>
          <p:cNvSpPr>
            <a:spLocks noChangeArrowheads="1"/>
          </p:cNvSpPr>
          <p:nvPr/>
        </p:nvSpPr>
        <p:spPr bwMode="auto">
          <a:xfrm>
            <a:off x="5062538" y="3594100"/>
            <a:ext cx="804862" cy="82073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76227" name="AutoShape 35"/>
          <p:cNvSpPr>
            <a:spLocks noChangeArrowheads="1"/>
          </p:cNvSpPr>
          <p:nvPr/>
        </p:nvSpPr>
        <p:spPr bwMode="auto">
          <a:xfrm>
            <a:off x="5548313" y="2659063"/>
            <a:ext cx="352425" cy="1752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76228" name="AutoShape 36"/>
          <p:cNvSpPr>
            <a:spLocks noChangeArrowheads="1"/>
          </p:cNvSpPr>
          <p:nvPr/>
        </p:nvSpPr>
        <p:spPr bwMode="auto">
          <a:xfrm>
            <a:off x="4654550" y="3146425"/>
            <a:ext cx="1719263" cy="325438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76236" name="Text Box 44"/>
          <p:cNvSpPr txBox="1">
            <a:spLocks noChangeArrowheads="1"/>
          </p:cNvSpPr>
          <p:nvPr/>
        </p:nvSpPr>
        <p:spPr bwMode="auto">
          <a:xfrm>
            <a:off x="3100388" y="5426075"/>
            <a:ext cx="5526087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Same for Right:</a:t>
            </a:r>
            <a:b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	Right= RT.BL + RT’.BR + EM.BL</a:t>
            </a:r>
          </a:p>
          <a:p>
            <a:endParaRPr lang="en-US" sz="2400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2667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7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7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7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7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7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7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7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7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7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7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219" grpId="0"/>
      <p:bldP spid="776220" grpId="0"/>
      <p:bldP spid="776221" grpId="0"/>
      <p:bldP spid="776222" grpId="0"/>
      <p:bldP spid="776225" grpId="0"/>
      <p:bldP spid="776226" grpId="0" animBg="1"/>
      <p:bldP spid="776227" grpId="0" animBg="1"/>
      <p:bldP spid="776228" grpId="0" animBg="1"/>
      <p:bldP spid="77623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Example (cont): Mapping (SOP)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idx="1"/>
          </p:nvPr>
        </p:nvSpPr>
        <p:spPr>
          <a:xfrm>
            <a:off x="719138" y="1314450"/>
            <a:ext cx="7772400" cy="1589088"/>
          </a:xfrm>
        </p:spPr>
        <p:txBody>
          <a:bodyPr/>
          <a:lstStyle/>
          <a:p>
            <a:r>
              <a:rPr lang="en-US">
                <a:latin typeface="Arial" pitchFamily="34" charset="0"/>
              </a:rPr>
              <a:t>One could have written the logic expression directly without the truth table:</a:t>
            </a:r>
          </a:p>
        </p:txBody>
      </p:sp>
      <p:sp>
        <p:nvSpPr>
          <p:cNvPr id="780292" name="Text Box 4"/>
          <p:cNvSpPr txBox="1">
            <a:spLocks noChangeArrowheads="1"/>
          </p:cNvSpPr>
          <p:nvPr/>
        </p:nvSpPr>
        <p:spPr bwMode="auto">
          <a:xfrm>
            <a:off x="1114425" y="2879725"/>
            <a:ext cx="6361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</a:rPr>
              <a:t>Left = LT.BL + LT’.BR + LT’.BR’.EM.BL</a:t>
            </a:r>
          </a:p>
        </p:txBody>
      </p:sp>
      <p:sp>
        <p:nvSpPr>
          <p:cNvPr id="780293" name="Text Box 5"/>
          <p:cNvSpPr txBox="1">
            <a:spLocks noChangeArrowheads="1"/>
          </p:cNvSpPr>
          <p:nvPr/>
        </p:nvSpPr>
        <p:spPr bwMode="auto">
          <a:xfrm>
            <a:off x="1228725" y="3957638"/>
            <a:ext cx="5710238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</a:rPr>
              <a:t>Left = LT.BL+ LT’(BR+ BR’.EM.BL)</a:t>
            </a:r>
          </a:p>
          <a:p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</a:rPr>
              <a:t>       = LT.BL+ LT’(BR+ EM.BL)</a:t>
            </a:r>
          </a:p>
          <a:p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</a:rPr>
              <a:t>       = LT.BL + LT’.BR + LT’.EM.BL</a:t>
            </a:r>
          </a:p>
          <a:p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</a:rPr>
              <a:t>       = (LT + LT’.EM)BL + LT’.BR</a:t>
            </a:r>
          </a:p>
          <a:p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</a:rPr>
              <a:t>       = (LT + EM)BL + LT’.BR</a:t>
            </a:r>
          </a:p>
          <a:p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</a:rPr>
              <a:t>       </a:t>
            </a:r>
            <a:r>
              <a:rPr lang="en-US" sz="2800" u="none" baseline="0">
                <a:solidFill>
                  <a:srgbClr val="3333CC"/>
                </a:solidFill>
                <a:latin typeface="Arial Unicode MS" pitchFamily="34" charset="-128"/>
              </a:rPr>
              <a:t>= LT.BL + EM.BL + LT’.BR</a:t>
            </a:r>
          </a:p>
          <a:p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</a:rPr>
              <a:t>       </a:t>
            </a:r>
          </a:p>
        </p:txBody>
      </p:sp>
      <p:sp>
        <p:nvSpPr>
          <p:cNvPr id="780294" name="Text Box 6"/>
          <p:cNvSpPr txBox="1">
            <a:spLocks noChangeArrowheads="1"/>
          </p:cNvSpPr>
          <p:nvPr/>
        </p:nvSpPr>
        <p:spPr bwMode="auto">
          <a:xfrm>
            <a:off x="1054100" y="3517900"/>
            <a:ext cx="1528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</a:rPr>
              <a:t>Simplify:</a:t>
            </a:r>
          </a:p>
        </p:txBody>
      </p:sp>
    </p:spTree>
    <p:extLst>
      <p:ext uri="{BB962C8B-B14F-4D97-AF65-F5344CB8AC3E}">
        <p14:creationId xmlns:p14="http://schemas.microsoft.com/office/powerpoint/2010/main" val="1429988191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8121650" cy="1020763"/>
          </a:xfrm>
        </p:spPr>
        <p:txBody>
          <a:bodyPr/>
          <a:lstStyle/>
          <a:p>
            <a:r>
              <a:rPr lang="en-US" sz="3600"/>
              <a:t>Example (cont): Encoder with NOR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Arial" pitchFamily="34" charset="0"/>
              </a:rPr>
              <a:t>Left signal: implement the complement</a:t>
            </a:r>
          </a:p>
        </p:txBody>
      </p:sp>
      <p:grpSp>
        <p:nvGrpSpPr>
          <p:cNvPr id="782377" name="Group 41"/>
          <p:cNvGrpSpPr>
            <a:grpSpLocks/>
          </p:cNvGrpSpPr>
          <p:nvPr/>
        </p:nvGrpSpPr>
        <p:grpSpPr bwMode="auto">
          <a:xfrm>
            <a:off x="1001713" y="2222500"/>
            <a:ext cx="1916112" cy="4343400"/>
            <a:chOff x="631" y="1400"/>
            <a:chExt cx="1207" cy="2736"/>
          </a:xfrm>
        </p:grpSpPr>
        <p:sp>
          <p:nvSpPr>
            <p:cNvPr id="782340" name="Rectangle 4"/>
            <p:cNvSpPr>
              <a:spLocks noChangeArrowheads="1"/>
            </p:cNvSpPr>
            <p:nvPr/>
          </p:nvSpPr>
          <p:spPr bwMode="auto">
            <a:xfrm>
              <a:off x="1108" y="1400"/>
              <a:ext cx="720" cy="273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2341" name="Text Box 5"/>
            <p:cNvSpPr txBox="1">
              <a:spLocks noChangeArrowheads="1"/>
            </p:cNvSpPr>
            <p:nvPr/>
          </p:nvSpPr>
          <p:spPr bwMode="auto">
            <a:xfrm>
              <a:off x="1594" y="1433"/>
              <a:ext cx="244" cy="25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</a:rPr>
                <a:t> </a:t>
              </a:r>
              <a:r>
                <a:rPr lang="en-US" sz="1600" b="1" u="none" baseline="0">
                  <a:solidFill>
                    <a:srgbClr val="000000"/>
                  </a:solidFill>
                </a:rPr>
                <a:t>0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 1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 2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 3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 4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 5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 6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 7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 8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 9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10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11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12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13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14</a:t>
              </a:r>
            </a:p>
            <a:p>
              <a:r>
                <a:rPr lang="en-US" sz="1600" b="1" u="none" baseline="0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782342" name="Text Box 6"/>
            <p:cNvSpPr txBox="1">
              <a:spLocks noChangeArrowheads="1"/>
            </p:cNvSpPr>
            <p:nvPr/>
          </p:nvSpPr>
          <p:spPr bwMode="auto">
            <a:xfrm>
              <a:off x="631" y="2082"/>
              <a:ext cx="425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u="none" baseline="0">
                  <a:solidFill>
                    <a:srgbClr val="000000"/>
                  </a:solidFill>
                </a:rPr>
                <a:t>LT</a:t>
              </a:r>
              <a:endParaRPr lang="en-US" sz="2400" b="1" u="none">
                <a:solidFill>
                  <a:srgbClr val="000000"/>
                </a:solidFill>
              </a:endParaRPr>
            </a:p>
            <a:p>
              <a:r>
                <a:rPr lang="en-US" sz="2400" b="1" u="none" baseline="0">
                  <a:solidFill>
                    <a:srgbClr val="000000"/>
                  </a:solidFill>
                </a:rPr>
                <a:t>BR</a:t>
              </a:r>
              <a:endParaRPr lang="en-US" sz="2400" b="1" u="none">
                <a:solidFill>
                  <a:srgbClr val="000000"/>
                </a:solidFill>
              </a:endParaRPr>
            </a:p>
            <a:p>
              <a:r>
                <a:rPr lang="en-US" sz="2400" b="1" u="none" baseline="0">
                  <a:solidFill>
                    <a:srgbClr val="000000"/>
                  </a:solidFill>
                </a:rPr>
                <a:t>EM</a:t>
              </a:r>
              <a:endParaRPr lang="en-US" sz="2400" b="1" u="none">
                <a:solidFill>
                  <a:srgbClr val="000000"/>
                </a:solidFill>
              </a:endParaRPr>
            </a:p>
            <a:p>
              <a:r>
                <a:rPr lang="en-US" sz="2400" b="1" u="none" baseline="0">
                  <a:solidFill>
                    <a:srgbClr val="000000"/>
                  </a:solidFill>
                </a:rPr>
                <a:t>BL</a:t>
              </a:r>
              <a:endParaRPr lang="en-US" sz="2400" b="1" u="none">
                <a:solidFill>
                  <a:srgbClr val="000000"/>
                </a:solidFill>
              </a:endParaRPr>
            </a:p>
          </p:txBody>
        </p:sp>
        <p:sp>
          <p:nvSpPr>
            <p:cNvPr id="782343" name="Line 7"/>
            <p:cNvSpPr>
              <a:spLocks noChangeShapeType="1"/>
            </p:cNvSpPr>
            <p:nvPr/>
          </p:nvSpPr>
          <p:spPr bwMode="auto">
            <a:xfrm>
              <a:off x="1012" y="2224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2344" name="Line 8"/>
            <p:cNvSpPr>
              <a:spLocks noChangeShapeType="1"/>
            </p:cNvSpPr>
            <p:nvPr/>
          </p:nvSpPr>
          <p:spPr bwMode="auto">
            <a:xfrm>
              <a:off x="1020" y="2464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2345" name="Line 9"/>
            <p:cNvSpPr>
              <a:spLocks noChangeShapeType="1"/>
            </p:cNvSpPr>
            <p:nvPr/>
          </p:nvSpPr>
          <p:spPr bwMode="auto">
            <a:xfrm>
              <a:off x="1020" y="2696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2346" name="Line 10"/>
            <p:cNvSpPr>
              <a:spLocks noChangeShapeType="1"/>
            </p:cNvSpPr>
            <p:nvPr/>
          </p:nvSpPr>
          <p:spPr bwMode="auto">
            <a:xfrm>
              <a:off x="1028" y="2944"/>
              <a:ext cx="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782347" name="Text Box 11"/>
          <p:cNvSpPr txBox="1">
            <a:spLocks noChangeArrowheads="1"/>
          </p:cNvSpPr>
          <p:nvPr/>
        </p:nvSpPr>
        <p:spPr bwMode="auto">
          <a:xfrm>
            <a:off x="3113088" y="1795463"/>
            <a:ext cx="4484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</a:rPr>
              <a:t>Left’= </a:t>
            </a:r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  <a:sym typeface="Symbol" pitchFamily="18" charset="2"/>
              </a:rPr>
              <a:t></a:t>
            </a:r>
            <a:r>
              <a:rPr lang="en-US" sz="2800" u="none" baseline="0">
                <a:solidFill>
                  <a:srgbClr val="000000"/>
                </a:solidFill>
                <a:latin typeface="Arial Unicode MS" pitchFamily="34" charset="-128"/>
              </a:rPr>
              <a:t>m(0,1,2,8,10,12,14)</a:t>
            </a:r>
          </a:p>
        </p:txBody>
      </p:sp>
      <p:sp>
        <p:nvSpPr>
          <p:cNvPr id="782348" name="Freeform 12"/>
          <p:cNvSpPr>
            <a:spLocks/>
          </p:cNvSpPr>
          <p:nvPr/>
        </p:nvSpPr>
        <p:spPr bwMode="auto">
          <a:xfrm>
            <a:off x="5073650" y="2438400"/>
            <a:ext cx="112395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7" y="40"/>
              </a:cxn>
              <a:cxn ang="0">
                <a:pos x="39" y="95"/>
              </a:cxn>
              <a:cxn ang="0">
                <a:pos x="54" y="157"/>
              </a:cxn>
              <a:cxn ang="0">
                <a:pos x="66" y="227"/>
              </a:cxn>
              <a:cxn ang="0">
                <a:pos x="74" y="284"/>
              </a:cxn>
              <a:cxn ang="0">
                <a:pos x="69" y="338"/>
              </a:cxn>
              <a:cxn ang="0">
                <a:pos x="58" y="399"/>
              </a:cxn>
              <a:cxn ang="0">
                <a:pos x="45" y="458"/>
              </a:cxn>
              <a:cxn ang="0">
                <a:pos x="28" y="512"/>
              </a:cxn>
              <a:cxn ang="0">
                <a:pos x="0" y="572"/>
              </a:cxn>
              <a:cxn ang="0">
                <a:pos x="210" y="576"/>
              </a:cxn>
              <a:cxn ang="0">
                <a:pos x="297" y="570"/>
              </a:cxn>
              <a:cxn ang="0">
                <a:pos x="342" y="567"/>
              </a:cxn>
              <a:cxn ang="0">
                <a:pos x="375" y="559"/>
              </a:cxn>
              <a:cxn ang="0">
                <a:pos x="409" y="549"/>
              </a:cxn>
              <a:cxn ang="0">
                <a:pos x="445" y="533"/>
              </a:cxn>
              <a:cxn ang="0">
                <a:pos x="486" y="515"/>
              </a:cxn>
              <a:cxn ang="0">
                <a:pos x="526" y="490"/>
              </a:cxn>
              <a:cxn ang="0">
                <a:pos x="552" y="470"/>
              </a:cxn>
              <a:cxn ang="0">
                <a:pos x="577" y="447"/>
              </a:cxn>
              <a:cxn ang="0">
                <a:pos x="604" y="420"/>
              </a:cxn>
              <a:cxn ang="0">
                <a:pos x="628" y="398"/>
              </a:cxn>
              <a:cxn ang="0">
                <a:pos x="651" y="370"/>
              </a:cxn>
              <a:cxn ang="0">
                <a:pos x="680" y="333"/>
              </a:cxn>
              <a:cxn ang="0">
                <a:pos x="708" y="286"/>
              </a:cxn>
              <a:cxn ang="0">
                <a:pos x="682" y="245"/>
              </a:cxn>
              <a:cxn ang="0">
                <a:pos x="658" y="210"/>
              </a:cxn>
              <a:cxn ang="0">
                <a:pos x="638" y="185"/>
              </a:cxn>
              <a:cxn ang="0">
                <a:pos x="616" y="161"/>
              </a:cxn>
              <a:cxn ang="0">
                <a:pos x="592" y="138"/>
              </a:cxn>
              <a:cxn ang="0">
                <a:pos x="572" y="120"/>
              </a:cxn>
              <a:cxn ang="0">
                <a:pos x="552" y="103"/>
              </a:cxn>
              <a:cxn ang="0">
                <a:pos x="528" y="85"/>
              </a:cxn>
              <a:cxn ang="0">
                <a:pos x="506" y="72"/>
              </a:cxn>
              <a:cxn ang="0">
                <a:pos x="480" y="58"/>
              </a:cxn>
              <a:cxn ang="0">
                <a:pos x="451" y="43"/>
              </a:cxn>
              <a:cxn ang="0">
                <a:pos x="415" y="29"/>
              </a:cxn>
              <a:cxn ang="0">
                <a:pos x="385" y="20"/>
              </a:cxn>
              <a:cxn ang="0">
                <a:pos x="350" y="11"/>
              </a:cxn>
              <a:cxn ang="0">
                <a:pos x="313" y="5"/>
              </a:cxn>
              <a:cxn ang="0">
                <a:pos x="278" y="1"/>
              </a:cxn>
              <a:cxn ang="0">
                <a:pos x="253" y="1"/>
              </a:cxn>
              <a:cxn ang="0">
                <a:pos x="227" y="0"/>
              </a:cxn>
              <a:cxn ang="0">
                <a:pos x="0" y="0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782349" name="Group 13"/>
          <p:cNvGrpSpPr>
            <a:grpSpLocks/>
          </p:cNvGrpSpPr>
          <p:nvPr/>
        </p:nvGrpSpPr>
        <p:grpSpPr bwMode="auto">
          <a:xfrm>
            <a:off x="6384925" y="2654300"/>
            <a:ext cx="139700" cy="241300"/>
            <a:chOff x="672" y="3696"/>
            <a:chExt cx="88" cy="152"/>
          </a:xfrm>
        </p:grpSpPr>
        <p:sp>
          <p:nvSpPr>
            <p:cNvPr id="782350" name="Line 14"/>
            <p:cNvSpPr>
              <a:spLocks noChangeShapeType="1"/>
            </p:cNvSpPr>
            <p:nvPr/>
          </p:nvSpPr>
          <p:spPr bwMode="auto">
            <a:xfrm>
              <a:off x="672" y="3840"/>
              <a:ext cx="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2351" name="Line 15"/>
            <p:cNvSpPr>
              <a:spLocks noChangeShapeType="1"/>
            </p:cNvSpPr>
            <p:nvPr/>
          </p:nvSpPr>
          <p:spPr bwMode="auto">
            <a:xfrm flipV="1">
              <a:off x="760" y="3696"/>
              <a:ext cx="0" cy="15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782353" name="Line 17"/>
          <p:cNvSpPr>
            <a:spLocks noChangeShapeType="1"/>
          </p:cNvSpPr>
          <p:nvPr/>
        </p:nvSpPr>
        <p:spPr bwMode="auto">
          <a:xfrm flipV="1">
            <a:off x="4383088" y="3062288"/>
            <a:ext cx="0" cy="188753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54" name="Line 18"/>
          <p:cNvSpPr>
            <a:spLocks noChangeShapeType="1"/>
          </p:cNvSpPr>
          <p:nvPr/>
        </p:nvSpPr>
        <p:spPr bwMode="auto">
          <a:xfrm>
            <a:off x="4629150" y="3192463"/>
            <a:ext cx="0" cy="227965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55" name="Line 19"/>
          <p:cNvSpPr>
            <a:spLocks noChangeShapeType="1"/>
          </p:cNvSpPr>
          <p:nvPr/>
        </p:nvSpPr>
        <p:spPr bwMode="auto">
          <a:xfrm flipV="1">
            <a:off x="4862513" y="3279775"/>
            <a:ext cx="0" cy="26844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56" name="Line 20"/>
          <p:cNvSpPr>
            <a:spLocks noChangeShapeType="1"/>
          </p:cNvSpPr>
          <p:nvPr/>
        </p:nvSpPr>
        <p:spPr bwMode="auto">
          <a:xfrm>
            <a:off x="3175000" y="2578100"/>
            <a:ext cx="0" cy="15716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57" name="Line 21"/>
          <p:cNvSpPr>
            <a:spLocks noChangeShapeType="1"/>
          </p:cNvSpPr>
          <p:nvPr/>
        </p:nvSpPr>
        <p:spPr bwMode="auto">
          <a:xfrm>
            <a:off x="3632200" y="2794000"/>
            <a:ext cx="0" cy="1649413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59" name="Line 23"/>
          <p:cNvSpPr>
            <a:spLocks noChangeShapeType="1"/>
          </p:cNvSpPr>
          <p:nvPr/>
        </p:nvSpPr>
        <p:spPr bwMode="auto">
          <a:xfrm>
            <a:off x="2832100" y="2730500"/>
            <a:ext cx="3381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60" name="Line 24"/>
          <p:cNvSpPr>
            <a:spLocks noChangeShapeType="1"/>
          </p:cNvSpPr>
          <p:nvPr/>
        </p:nvSpPr>
        <p:spPr bwMode="auto">
          <a:xfrm>
            <a:off x="2832100" y="2959100"/>
            <a:ext cx="5318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61" name="Line 25"/>
          <p:cNvSpPr>
            <a:spLocks noChangeShapeType="1"/>
          </p:cNvSpPr>
          <p:nvPr/>
        </p:nvSpPr>
        <p:spPr bwMode="auto">
          <a:xfrm>
            <a:off x="2933700" y="4443413"/>
            <a:ext cx="684213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63" name="Line 27"/>
          <p:cNvSpPr>
            <a:spLocks noChangeShapeType="1"/>
          </p:cNvSpPr>
          <p:nvPr/>
        </p:nvSpPr>
        <p:spPr bwMode="auto">
          <a:xfrm>
            <a:off x="2890838" y="4938713"/>
            <a:ext cx="14811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64" name="Line 28"/>
          <p:cNvSpPr>
            <a:spLocks noChangeShapeType="1"/>
          </p:cNvSpPr>
          <p:nvPr/>
        </p:nvSpPr>
        <p:spPr bwMode="auto">
          <a:xfrm>
            <a:off x="2924175" y="5443538"/>
            <a:ext cx="17224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65" name="Line 29"/>
          <p:cNvSpPr>
            <a:spLocks noChangeShapeType="1"/>
          </p:cNvSpPr>
          <p:nvPr/>
        </p:nvSpPr>
        <p:spPr bwMode="auto">
          <a:xfrm>
            <a:off x="3175000" y="2590800"/>
            <a:ext cx="19685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66" name="Line 30"/>
          <p:cNvSpPr>
            <a:spLocks noChangeShapeType="1"/>
          </p:cNvSpPr>
          <p:nvPr/>
        </p:nvSpPr>
        <p:spPr bwMode="auto">
          <a:xfrm flipH="1">
            <a:off x="3384550" y="2667000"/>
            <a:ext cx="177165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67" name="Line 31"/>
          <p:cNvSpPr>
            <a:spLocks noChangeShapeType="1"/>
          </p:cNvSpPr>
          <p:nvPr/>
        </p:nvSpPr>
        <p:spPr bwMode="auto">
          <a:xfrm>
            <a:off x="3643313" y="2794000"/>
            <a:ext cx="155098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69" name="Line 33"/>
          <p:cNvSpPr>
            <a:spLocks noChangeShapeType="1"/>
          </p:cNvSpPr>
          <p:nvPr/>
        </p:nvSpPr>
        <p:spPr bwMode="auto">
          <a:xfrm>
            <a:off x="4368800" y="3048000"/>
            <a:ext cx="812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70" name="Line 34"/>
          <p:cNvSpPr>
            <a:spLocks noChangeShapeType="1"/>
          </p:cNvSpPr>
          <p:nvPr/>
        </p:nvSpPr>
        <p:spPr bwMode="auto">
          <a:xfrm>
            <a:off x="4619625" y="3187700"/>
            <a:ext cx="5111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71" name="Line 35"/>
          <p:cNvSpPr>
            <a:spLocks noChangeShapeType="1"/>
          </p:cNvSpPr>
          <p:nvPr/>
        </p:nvSpPr>
        <p:spPr bwMode="auto">
          <a:xfrm>
            <a:off x="4872038" y="3289300"/>
            <a:ext cx="24606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72" name="Line 36"/>
          <p:cNvSpPr>
            <a:spLocks noChangeShapeType="1"/>
          </p:cNvSpPr>
          <p:nvPr/>
        </p:nvSpPr>
        <p:spPr bwMode="auto">
          <a:xfrm flipH="1">
            <a:off x="2859088" y="2517775"/>
            <a:ext cx="2268537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73" name="Line 37"/>
          <p:cNvSpPr>
            <a:spLocks noChangeShapeType="1"/>
          </p:cNvSpPr>
          <p:nvPr/>
        </p:nvSpPr>
        <p:spPr bwMode="auto">
          <a:xfrm>
            <a:off x="2932113" y="5935663"/>
            <a:ext cx="190182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74" name="Line 38"/>
          <p:cNvSpPr>
            <a:spLocks noChangeShapeType="1"/>
          </p:cNvSpPr>
          <p:nvPr/>
        </p:nvSpPr>
        <p:spPr bwMode="auto">
          <a:xfrm>
            <a:off x="3367088" y="2641600"/>
            <a:ext cx="0" cy="3190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75" name="Oval 39"/>
          <p:cNvSpPr>
            <a:spLocks noChangeArrowheads="1"/>
          </p:cNvSpPr>
          <p:nvPr/>
        </p:nvSpPr>
        <p:spPr bwMode="auto">
          <a:xfrm>
            <a:off x="6213475" y="2800350"/>
            <a:ext cx="174625" cy="174625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2376" name="Text Box 40"/>
          <p:cNvSpPr txBox="1">
            <a:spLocks noChangeArrowheads="1"/>
          </p:cNvSpPr>
          <p:nvPr/>
        </p:nvSpPr>
        <p:spPr bwMode="auto">
          <a:xfrm>
            <a:off x="6513513" y="2581275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u="none" baseline="0">
                <a:solidFill>
                  <a:srgbClr val="000000"/>
                </a:solidFill>
                <a:latin typeface="Arial Unicode MS" pitchFamily="34" charset="-128"/>
              </a:rPr>
              <a:t>Left</a:t>
            </a:r>
          </a:p>
        </p:txBody>
      </p:sp>
      <p:sp>
        <p:nvSpPr>
          <p:cNvPr id="782379" name="Text Box 43"/>
          <p:cNvSpPr txBox="1">
            <a:spLocks noChangeArrowheads="1"/>
          </p:cNvSpPr>
          <p:nvPr/>
        </p:nvSpPr>
        <p:spPr bwMode="auto">
          <a:xfrm>
            <a:off x="1838325" y="3359150"/>
            <a:ext cx="3540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u="none" baseline="0">
                <a:solidFill>
                  <a:srgbClr val="000000"/>
                </a:solidFill>
                <a:latin typeface="Arial Unicode MS" pitchFamily="34" charset="-128"/>
              </a:rPr>
              <a:t>3</a:t>
            </a:r>
          </a:p>
          <a:p>
            <a:r>
              <a:rPr lang="en-US" sz="2400" b="1" u="none" baseline="0">
                <a:solidFill>
                  <a:srgbClr val="000000"/>
                </a:solidFill>
                <a:latin typeface="Arial Unicode MS" pitchFamily="34" charset="-128"/>
              </a:rPr>
              <a:t>2</a:t>
            </a:r>
          </a:p>
          <a:p>
            <a:r>
              <a:rPr lang="en-US" sz="2400" b="1" u="none" baseline="0">
                <a:solidFill>
                  <a:srgbClr val="000000"/>
                </a:solidFill>
                <a:latin typeface="Arial Unicode MS" pitchFamily="34" charset="-128"/>
              </a:rPr>
              <a:t>1</a:t>
            </a:r>
          </a:p>
          <a:p>
            <a:r>
              <a:rPr lang="en-US" sz="2400" b="1" u="none" baseline="0">
                <a:solidFill>
                  <a:srgbClr val="000000"/>
                </a:solidFill>
                <a:latin typeface="Arial Unicode MS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331672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8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8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8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48" grpId="0" animBg="1"/>
      <p:bldP spid="782375" grpId="0" animBg="1"/>
      <p:bldP spid="78237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(cont) 8:1 Multiplexer</a:t>
            </a:r>
          </a:p>
        </p:txBody>
      </p:sp>
      <p:sp>
        <p:nvSpPr>
          <p:cNvPr id="784394" name="Line 10"/>
          <p:cNvSpPr>
            <a:spLocks noChangeShapeType="1"/>
          </p:cNvSpPr>
          <p:nvPr/>
        </p:nvSpPr>
        <p:spPr bwMode="auto">
          <a:xfrm>
            <a:off x="4040188" y="2689225"/>
            <a:ext cx="63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784445" name="Group 61"/>
          <p:cNvGrpSpPr>
            <a:grpSpLocks/>
          </p:cNvGrpSpPr>
          <p:nvPr/>
        </p:nvGrpSpPr>
        <p:grpSpPr bwMode="auto">
          <a:xfrm>
            <a:off x="4098925" y="1684338"/>
            <a:ext cx="2470150" cy="4179887"/>
            <a:chOff x="2699" y="1061"/>
            <a:chExt cx="1556" cy="2633"/>
          </a:xfrm>
        </p:grpSpPr>
        <p:sp>
          <p:nvSpPr>
            <p:cNvPr id="784389" name="Text Box 5"/>
            <p:cNvSpPr txBox="1">
              <a:spLocks noChangeArrowheads="1"/>
            </p:cNvSpPr>
            <p:nvPr/>
          </p:nvSpPr>
          <p:spPr bwMode="auto">
            <a:xfrm>
              <a:off x="3893" y="1781"/>
              <a:ext cx="3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LR</a:t>
              </a:r>
            </a:p>
          </p:txBody>
        </p:sp>
        <p:sp>
          <p:nvSpPr>
            <p:cNvPr id="784391" name="Rectangle 7"/>
            <p:cNvSpPr>
              <a:spLocks noChangeArrowheads="1"/>
            </p:cNvSpPr>
            <p:nvPr/>
          </p:nvSpPr>
          <p:spPr bwMode="auto">
            <a:xfrm>
              <a:off x="3065" y="1061"/>
              <a:ext cx="676" cy="2103"/>
            </a:xfrm>
            <a:prstGeom prst="rect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392" name="Line 8"/>
            <p:cNvSpPr>
              <a:spLocks noChangeShapeType="1"/>
            </p:cNvSpPr>
            <p:nvPr/>
          </p:nvSpPr>
          <p:spPr bwMode="auto">
            <a:xfrm>
              <a:off x="2726" y="1198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393" name="Line 9"/>
            <p:cNvSpPr>
              <a:spLocks noChangeShapeType="1"/>
            </p:cNvSpPr>
            <p:nvPr/>
          </p:nvSpPr>
          <p:spPr bwMode="auto">
            <a:xfrm>
              <a:off x="2699" y="1446"/>
              <a:ext cx="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395" name="Line 11"/>
            <p:cNvSpPr>
              <a:spLocks noChangeShapeType="1"/>
            </p:cNvSpPr>
            <p:nvPr/>
          </p:nvSpPr>
          <p:spPr bwMode="auto">
            <a:xfrm>
              <a:off x="2928" y="19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396" name="Line 12"/>
            <p:cNvSpPr>
              <a:spLocks noChangeShapeType="1"/>
            </p:cNvSpPr>
            <p:nvPr/>
          </p:nvSpPr>
          <p:spPr bwMode="auto">
            <a:xfrm>
              <a:off x="2836" y="2191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397" name="Line 13"/>
            <p:cNvSpPr>
              <a:spLocks noChangeShapeType="1"/>
            </p:cNvSpPr>
            <p:nvPr/>
          </p:nvSpPr>
          <p:spPr bwMode="auto">
            <a:xfrm>
              <a:off x="2836" y="2439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398" name="Line 14"/>
            <p:cNvSpPr>
              <a:spLocks noChangeShapeType="1"/>
            </p:cNvSpPr>
            <p:nvPr/>
          </p:nvSpPr>
          <p:spPr bwMode="auto">
            <a:xfrm>
              <a:off x="2836" y="2687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399" name="Line 15"/>
            <p:cNvSpPr>
              <a:spLocks noChangeShapeType="1"/>
            </p:cNvSpPr>
            <p:nvPr/>
          </p:nvSpPr>
          <p:spPr bwMode="auto">
            <a:xfrm>
              <a:off x="2836" y="2936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00" name="Line 16"/>
            <p:cNvSpPr>
              <a:spLocks noChangeShapeType="1"/>
            </p:cNvSpPr>
            <p:nvPr/>
          </p:nvSpPr>
          <p:spPr bwMode="auto">
            <a:xfrm>
              <a:off x="3750" y="2112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01" name="Line 17"/>
            <p:cNvSpPr>
              <a:spLocks noChangeShapeType="1"/>
            </p:cNvSpPr>
            <p:nvPr/>
          </p:nvSpPr>
          <p:spPr bwMode="auto">
            <a:xfrm>
              <a:off x="3183" y="3164"/>
              <a:ext cx="0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02" name="Line 18"/>
            <p:cNvSpPr>
              <a:spLocks noChangeShapeType="1"/>
            </p:cNvSpPr>
            <p:nvPr/>
          </p:nvSpPr>
          <p:spPr bwMode="auto">
            <a:xfrm>
              <a:off x="3379" y="3169"/>
              <a:ext cx="0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03" name="Line 19"/>
            <p:cNvSpPr>
              <a:spLocks noChangeShapeType="1"/>
            </p:cNvSpPr>
            <p:nvPr/>
          </p:nvSpPr>
          <p:spPr bwMode="auto">
            <a:xfrm>
              <a:off x="3590" y="3177"/>
              <a:ext cx="0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04" name="Text Box 20"/>
            <p:cNvSpPr txBox="1">
              <a:spLocks noChangeArrowheads="1"/>
            </p:cNvSpPr>
            <p:nvPr/>
          </p:nvSpPr>
          <p:spPr bwMode="auto">
            <a:xfrm>
              <a:off x="3107" y="2963"/>
              <a:ext cx="6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2  1   0</a:t>
              </a:r>
            </a:p>
          </p:txBody>
        </p:sp>
        <p:sp>
          <p:nvSpPr>
            <p:cNvPr id="784405" name="Text Box 21"/>
            <p:cNvSpPr txBox="1">
              <a:spLocks noChangeArrowheads="1"/>
            </p:cNvSpPr>
            <p:nvPr/>
          </p:nvSpPr>
          <p:spPr bwMode="auto">
            <a:xfrm>
              <a:off x="2962" y="3463"/>
              <a:ext cx="8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u="none" baseline="0">
                  <a:solidFill>
                    <a:srgbClr val="000000"/>
                  </a:solidFill>
                  <a:latin typeface="Arial Unicode MS" pitchFamily="34" charset="-128"/>
                </a:rPr>
                <a:t>LT  BR  EM</a:t>
              </a:r>
            </a:p>
          </p:txBody>
        </p:sp>
        <p:sp>
          <p:nvSpPr>
            <p:cNvPr id="784406" name="Text Box 22"/>
            <p:cNvSpPr txBox="1">
              <a:spLocks noChangeArrowheads="1"/>
            </p:cNvSpPr>
            <p:nvPr/>
          </p:nvSpPr>
          <p:spPr bwMode="auto">
            <a:xfrm>
              <a:off x="3089" y="1124"/>
              <a:ext cx="223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4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5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6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7</a:t>
              </a:r>
            </a:p>
          </p:txBody>
        </p:sp>
      </p:grpSp>
      <p:grpSp>
        <p:nvGrpSpPr>
          <p:cNvPr id="784407" name="Group 23"/>
          <p:cNvGrpSpPr>
            <a:grpSpLocks/>
          </p:cNvGrpSpPr>
          <p:nvPr/>
        </p:nvGrpSpPr>
        <p:grpSpPr bwMode="auto">
          <a:xfrm>
            <a:off x="200025" y="1135063"/>
            <a:ext cx="2717800" cy="5591175"/>
            <a:chOff x="126" y="715"/>
            <a:chExt cx="1712" cy="3522"/>
          </a:xfrm>
        </p:grpSpPr>
        <p:sp>
          <p:nvSpPr>
            <p:cNvPr id="784408" name="Text Box 24"/>
            <p:cNvSpPr txBox="1">
              <a:spLocks noChangeArrowheads="1"/>
            </p:cNvSpPr>
            <p:nvPr/>
          </p:nvSpPr>
          <p:spPr bwMode="auto">
            <a:xfrm>
              <a:off x="126" y="715"/>
              <a:ext cx="1712" cy="3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LT  BR  EM  BL     Left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0     0     0     0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0     0     0     1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0     0     1     0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0     0     1     1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0     1     0     0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0     1     0     1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0     1     1     0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0     1     1     1 	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1     0     0     0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1     0     0     1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1     0     1     0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1     0     1     1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1     1     0     0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1     1     0     1	 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1     1     1     0</a:t>
              </a:r>
            </a:p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 1     1     1     1</a:t>
              </a:r>
              <a:r>
                <a:rPr lang="en-US" sz="1800" u="none" baseline="0">
                  <a:solidFill>
                    <a:srgbClr val="000000"/>
                  </a:solidFill>
                  <a:latin typeface="Arial Unicode MS" pitchFamily="34" charset="-128"/>
                </a:rPr>
                <a:t> </a:t>
              </a:r>
            </a:p>
            <a:p>
              <a:endParaRPr lang="en-US" sz="18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09" name="Line 25"/>
            <p:cNvSpPr>
              <a:spLocks noChangeShapeType="1"/>
            </p:cNvSpPr>
            <p:nvPr/>
          </p:nvSpPr>
          <p:spPr bwMode="auto">
            <a:xfrm>
              <a:off x="165" y="933"/>
              <a:ext cx="16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10" name="Line 26"/>
            <p:cNvSpPr>
              <a:spLocks noChangeShapeType="1"/>
            </p:cNvSpPr>
            <p:nvPr/>
          </p:nvSpPr>
          <p:spPr bwMode="auto">
            <a:xfrm>
              <a:off x="1417" y="768"/>
              <a:ext cx="0" cy="322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11" name="Text Box 27"/>
            <p:cNvSpPr txBox="1">
              <a:spLocks noChangeArrowheads="1"/>
            </p:cNvSpPr>
            <p:nvPr/>
          </p:nvSpPr>
          <p:spPr bwMode="auto">
            <a:xfrm>
              <a:off x="1478" y="915"/>
              <a:ext cx="205" cy="3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000" u="none" baseline="0">
                  <a:solidFill>
                    <a:srgbClr val="3333CC"/>
                  </a:solidFill>
                  <a:latin typeface="Arial Unicode MS" pitchFamily="34" charset="-128"/>
                </a:rPr>
                <a:t>1</a:t>
              </a:r>
            </a:p>
            <a:p>
              <a:endParaRPr lang="en-US" sz="2000" u="none" baseline="0">
                <a:solidFill>
                  <a:srgbClr val="3333CC"/>
                </a:solidFill>
                <a:latin typeface="Arial Unicode MS" pitchFamily="34" charset="-128"/>
              </a:endParaRPr>
            </a:p>
          </p:txBody>
        </p:sp>
      </p:grpSp>
      <p:sp>
        <p:nvSpPr>
          <p:cNvPr id="784412" name="Line 28"/>
          <p:cNvSpPr>
            <a:spLocks noChangeShapeType="1"/>
          </p:cNvSpPr>
          <p:nvPr/>
        </p:nvSpPr>
        <p:spPr bwMode="auto">
          <a:xfrm>
            <a:off x="1538288" y="2117725"/>
            <a:ext cx="1190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4413" name="Line 29"/>
          <p:cNvSpPr>
            <a:spLocks noChangeShapeType="1"/>
          </p:cNvSpPr>
          <p:nvPr/>
        </p:nvSpPr>
        <p:spPr bwMode="auto">
          <a:xfrm>
            <a:off x="1546225" y="2705100"/>
            <a:ext cx="1190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4414" name="Line 30"/>
          <p:cNvSpPr>
            <a:spLocks noChangeShapeType="1"/>
          </p:cNvSpPr>
          <p:nvPr/>
        </p:nvSpPr>
        <p:spPr bwMode="auto">
          <a:xfrm>
            <a:off x="1430338" y="3302000"/>
            <a:ext cx="1190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4415" name="Line 31"/>
          <p:cNvSpPr>
            <a:spLocks noChangeShapeType="1"/>
          </p:cNvSpPr>
          <p:nvPr/>
        </p:nvSpPr>
        <p:spPr bwMode="auto">
          <a:xfrm>
            <a:off x="1401763" y="3911600"/>
            <a:ext cx="1190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4416" name="Line 32"/>
          <p:cNvSpPr>
            <a:spLocks noChangeShapeType="1"/>
          </p:cNvSpPr>
          <p:nvPr/>
        </p:nvSpPr>
        <p:spPr bwMode="auto">
          <a:xfrm>
            <a:off x="1416050" y="4533900"/>
            <a:ext cx="1190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4417" name="Line 33"/>
          <p:cNvSpPr>
            <a:spLocks noChangeShapeType="1"/>
          </p:cNvSpPr>
          <p:nvPr/>
        </p:nvSpPr>
        <p:spPr bwMode="auto">
          <a:xfrm>
            <a:off x="1457325" y="5145088"/>
            <a:ext cx="1190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sp>
        <p:nvSpPr>
          <p:cNvPr id="784418" name="Line 34"/>
          <p:cNvSpPr>
            <a:spLocks noChangeShapeType="1"/>
          </p:cNvSpPr>
          <p:nvPr/>
        </p:nvSpPr>
        <p:spPr bwMode="auto">
          <a:xfrm>
            <a:off x="1385888" y="5768975"/>
            <a:ext cx="11906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784444" name="Group 60"/>
          <p:cNvGrpSpPr>
            <a:grpSpLocks/>
          </p:cNvGrpSpPr>
          <p:nvPr/>
        </p:nvGrpSpPr>
        <p:grpSpPr bwMode="auto">
          <a:xfrm>
            <a:off x="2857500" y="1552575"/>
            <a:ext cx="711200" cy="4752975"/>
            <a:chOff x="1800" y="978"/>
            <a:chExt cx="448" cy="2994"/>
          </a:xfrm>
        </p:grpSpPr>
        <p:sp>
          <p:nvSpPr>
            <p:cNvPr id="784420" name="AutoShape 36"/>
            <p:cNvSpPr>
              <a:spLocks/>
            </p:cNvSpPr>
            <p:nvPr/>
          </p:nvSpPr>
          <p:spPr bwMode="auto">
            <a:xfrm>
              <a:off x="1800" y="978"/>
              <a:ext cx="56" cy="275"/>
            </a:xfrm>
            <a:prstGeom prst="rightBrace">
              <a:avLst>
                <a:gd name="adj1" fmla="val 409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22" name="Text Box 38"/>
            <p:cNvSpPr txBox="1">
              <a:spLocks noChangeArrowheads="1"/>
            </p:cNvSpPr>
            <p:nvPr/>
          </p:nvSpPr>
          <p:spPr bwMode="auto">
            <a:xfrm>
              <a:off x="1954" y="1017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</p:txBody>
        </p:sp>
        <p:sp>
          <p:nvSpPr>
            <p:cNvPr id="784423" name="AutoShape 39"/>
            <p:cNvSpPr>
              <a:spLocks/>
            </p:cNvSpPr>
            <p:nvPr/>
          </p:nvSpPr>
          <p:spPr bwMode="auto">
            <a:xfrm>
              <a:off x="1805" y="1385"/>
              <a:ext cx="56" cy="275"/>
            </a:xfrm>
            <a:prstGeom prst="rightBrace">
              <a:avLst>
                <a:gd name="adj1" fmla="val 409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24" name="Text Box 40"/>
            <p:cNvSpPr txBox="1">
              <a:spLocks noChangeArrowheads="1"/>
            </p:cNvSpPr>
            <p:nvPr/>
          </p:nvSpPr>
          <p:spPr bwMode="auto">
            <a:xfrm>
              <a:off x="1901" y="1442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BL</a:t>
              </a:r>
            </a:p>
          </p:txBody>
        </p:sp>
        <p:sp>
          <p:nvSpPr>
            <p:cNvPr id="784425" name="AutoShape 41"/>
            <p:cNvSpPr>
              <a:spLocks/>
            </p:cNvSpPr>
            <p:nvPr/>
          </p:nvSpPr>
          <p:spPr bwMode="auto">
            <a:xfrm>
              <a:off x="1800" y="1750"/>
              <a:ext cx="56" cy="275"/>
            </a:xfrm>
            <a:prstGeom prst="rightBrace">
              <a:avLst>
                <a:gd name="adj1" fmla="val 409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26" name="Text Box 42"/>
            <p:cNvSpPr txBox="1">
              <a:spLocks noChangeArrowheads="1"/>
            </p:cNvSpPr>
            <p:nvPr/>
          </p:nvSpPr>
          <p:spPr bwMode="auto">
            <a:xfrm>
              <a:off x="1954" y="1789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</p:txBody>
        </p:sp>
        <p:sp>
          <p:nvSpPr>
            <p:cNvPr id="784427" name="AutoShape 43"/>
            <p:cNvSpPr>
              <a:spLocks/>
            </p:cNvSpPr>
            <p:nvPr/>
          </p:nvSpPr>
          <p:spPr bwMode="auto">
            <a:xfrm>
              <a:off x="1800" y="2144"/>
              <a:ext cx="56" cy="275"/>
            </a:xfrm>
            <a:prstGeom prst="rightBrace">
              <a:avLst>
                <a:gd name="adj1" fmla="val 409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28" name="Text Box 44"/>
            <p:cNvSpPr txBox="1">
              <a:spLocks noChangeArrowheads="1"/>
            </p:cNvSpPr>
            <p:nvPr/>
          </p:nvSpPr>
          <p:spPr bwMode="auto">
            <a:xfrm>
              <a:off x="1954" y="2183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</p:txBody>
        </p:sp>
        <p:sp>
          <p:nvSpPr>
            <p:cNvPr id="784429" name="AutoShape 45"/>
            <p:cNvSpPr>
              <a:spLocks/>
            </p:cNvSpPr>
            <p:nvPr/>
          </p:nvSpPr>
          <p:spPr bwMode="auto">
            <a:xfrm>
              <a:off x="1800" y="2518"/>
              <a:ext cx="56" cy="275"/>
            </a:xfrm>
            <a:prstGeom prst="rightBrace">
              <a:avLst>
                <a:gd name="adj1" fmla="val 409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30" name="Text Box 46"/>
            <p:cNvSpPr txBox="1">
              <a:spLocks noChangeArrowheads="1"/>
            </p:cNvSpPr>
            <p:nvPr/>
          </p:nvSpPr>
          <p:spPr bwMode="auto">
            <a:xfrm>
              <a:off x="1936" y="2557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BL</a:t>
              </a:r>
            </a:p>
          </p:txBody>
        </p:sp>
        <p:sp>
          <p:nvSpPr>
            <p:cNvPr id="784431" name="AutoShape 47"/>
            <p:cNvSpPr>
              <a:spLocks/>
            </p:cNvSpPr>
            <p:nvPr/>
          </p:nvSpPr>
          <p:spPr bwMode="auto">
            <a:xfrm>
              <a:off x="1800" y="2916"/>
              <a:ext cx="56" cy="275"/>
            </a:xfrm>
            <a:prstGeom prst="rightBrace">
              <a:avLst>
                <a:gd name="adj1" fmla="val 409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32" name="Text Box 48"/>
            <p:cNvSpPr txBox="1">
              <a:spLocks noChangeArrowheads="1"/>
            </p:cNvSpPr>
            <p:nvPr/>
          </p:nvSpPr>
          <p:spPr bwMode="auto">
            <a:xfrm>
              <a:off x="1936" y="2955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BL</a:t>
              </a:r>
            </a:p>
          </p:txBody>
        </p:sp>
        <p:sp>
          <p:nvSpPr>
            <p:cNvPr id="784433" name="AutoShape 49"/>
            <p:cNvSpPr>
              <a:spLocks/>
            </p:cNvSpPr>
            <p:nvPr/>
          </p:nvSpPr>
          <p:spPr bwMode="auto">
            <a:xfrm>
              <a:off x="1800" y="3281"/>
              <a:ext cx="56" cy="275"/>
            </a:xfrm>
            <a:prstGeom prst="rightBrace">
              <a:avLst>
                <a:gd name="adj1" fmla="val 409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34" name="Text Box 50"/>
            <p:cNvSpPr txBox="1">
              <a:spLocks noChangeArrowheads="1"/>
            </p:cNvSpPr>
            <p:nvPr/>
          </p:nvSpPr>
          <p:spPr bwMode="auto">
            <a:xfrm>
              <a:off x="1936" y="3320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BL</a:t>
              </a:r>
            </a:p>
          </p:txBody>
        </p:sp>
        <p:sp>
          <p:nvSpPr>
            <p:cNvPr id="784435" name="AutoShape 51"/>
            <p:cNvSpPr>
              <a:spLocks/>
            </p:cNvSpPr>
            <p:nvPr/>
          </p:nvSpPr>
          <p:spPr bwMode="auto">
            <a:xfrm>
              <a:off x="1800" y="3683"/>
              <a:ext cx="56" cy="275"/>
            </a:xfrm>
            <a:prstGeom prst="rightBrace">
              <a:avLst>
                <a:gd name="adj1" fmla="val 4092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36" name="Text Box 52"/>
            <p:cNvSpPr txBox="1">
              <a:spLocks noChangeArrowheads="1"/>
            </p:cNvSpPr>
            <p:nvPr/>
          </p:nvSpPr>
          <p:spPr bwMode="auto">
            <a:xfrm>
              <a:off x="1936" y="3722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BL</a:t>
              </a:r>
            </a:p>
          </p:txBody>
        </p:sp>
      </p:grpSp>
      <p:grpSp>
        <p:nvGrpSpPr>
          <p:cNvPr id="784446" name="Group 62"/>
          <p:cNvGrpSpPr>
            <a:grpSpLocks/>
          </p:cNvGrpSpPr>
          <p:nvPr/>
        </p:nvGrpSpPr>
        <p:grpSpPr bwMode="auto">
          <a:xfrm>
            <a:off x="3665538" y="1684338"/>
            <a:ext cx="793750" cy="2974975"/>
            <a:chOff x="2426" y="1061"/>
            <a:chExt cx="500" cy="1874"/>
          </a:xfrm>
        </p:grpSpPr>
        <p:sp>
          <p:nvSpPr>
            <p:cNvPr id="784439" name="Text Box 55"/>
            <p:cNvSpPr txBox="1">
              <a:spLocks noChangeArrowheads="1"/>
            </p:cNvSpPr>
            <p:nvPr/>
          </p:nvSpPr>
          <p:spPr bwMode="auto">
            <a:xfrm>
              <a:off x="2511" y="106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</p:txBody>
        </p:sp>
        <p:sp>
          <p:nvSpPr>
            <p:cNvPr id="784440" name="Text Box 56"/>
            <p:cNvSpPr txBox="1">
              <a:spLocks noChangeArrowheads="1"/>
            </p:cNvSpPr>
            <p:nvPr/>
          </p:nvSpPr>
          <p:spPr bwMode="auto">
            <a:xfrm>
              <a:off x="2426" y="1327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BL</a:t>
              </a:r>
            </a:p>
          </p:txBody>
        </p:sp>
        <p:sp>
          <p:nvSpPr>
            <p:cNvPr id="784441" name="Text Box 57"/>
            <p:cNvSpPr txBox="1">
              <a:spLocks noChangeArrowheads="1"/>
            </p:cNvSpPr>
            <p:nvPr/>
          </p:nvSpPr>
          <p:spPr bwMode="auto">
            <a:xfrm>
              <a:off x="2470" y="15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</p:txBody>
        </p:sp>
        <p:sp>
          <p:nvSpPr>
            <p:cNvPr id="784442" name="Line 58"/>
            <p:cNvSpPr>
              <a:spLocks noChangeShapeType="1"/>
            </p:cNvSpPr>
            <p:nvPr/>
          </p:nvSpPr>
          <p:spPr bwMode="auto">
            <a:xfrm>
              <a:off x="2926" y="1692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4443" name="Line 59"/>
            <p:cNvSpPr>
              <a:spLocks noChangeShapeType="1"/>
            </p:cNvSpPr>
            <p:nvPr/>
          </p:nvSpPr>
          <p:spPr bwMode="auto">
            <a:xfrm flipV="1">
              <a:off x="2835" y="1445"/>
              <a:ext cx="0" cy="1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4807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8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 for Right Signal</a:t>
            </a:r>
          </a:p>
        </p:txBody>
      </p:sp>
      <p:sp>
        <p:nvSpPr>
          <p:cNvPr id="786437" name="Line 5"/>
          <p:cNvSpPr>
            <a:spLocks noChangeShapeType="1"/>
          </p:cNvSpPr>
          <p:nvPr/>
        </p:nvSpPr>
        <p:spPr bwMode="auto">
          <a:xfrm>
            <a:off x="3740150" y="2660650"/>
            <a:ext cx="638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800" b="1" u="none" baseline="0">
              <a:solidFill>
                <a:srgbClr val="000000"/>
              </a:solidFill>
              <a:latin typeface="Arial Unicode MS" pitchFamily="34" charset="-128"/>
            </a:endParaRPr>
          </a:p>
        </p:txBody>
      </p:sp>
      <p:grpSp>
        <p:nvGrpSpPr>
          <p:cNvPr id="786438" name="Group 6"/>
          <p:cNvGrpSpPr>
            <a:grpSpLocks/>
          </p:cNvGrpSpPr>
          <p:nvPr/>
        </p:nvGrpSpPr>
        <p:grpSpPr bwMode="auto">
          <a:xfrm>
            <a:off x="3798888" y="1655763"/>
            <a:ext cx="2792412" cy="4179887"/>
            <a:chOff x="2699" y="1061"/>
            <a:chExt cx="1759" cy="2633"/>
          </a:xfrm>
        </p:grpSpPr>
        <p:sp>
          <p:nvSpPr>
            <p:cNvPr id="786439" name="Text Box 7"/>
            <p:cNvSpPr txBox="1">
              <a:spLocks noChangeArrowheads="1"/>
            </p:cNvSpPr>
            <p:nvPr/>
          </p:nvSpPr>
          <p:spPr bwMode="auto">
            <a:xfrm>
              <a:off x="3893" y="1781"/>
              <a:ext cx="56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Right</a:t>
              </a:r>
            </a:p>
          </p:txBody>
        </p:sp>
        <p:sp>
          <p:nvSpPr>
            <p:cNvPr id="786440" name="Rectangle 8"/>
            <p:cNvSpPr>
              <a:spLocks noChangeArrowheads="1"/>
            </p:cNvSpPr>
            <p:nvPr/>
          </p:nvSpPr>
          <p:spPr bwMode="auto">
            <a:xfrm>
              <a:off x="3065" y="1061"/>
              <a:ext cx="676" cy="2103"/>
            </a:xfrm>
            <a:prstGeom prst="rect">
              <a:avLst/>
            </a:prstGeom>
            <a:solidFill>
              <a:srgbClr val="00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41" name="Line 9"/>
            <p:cNvSpPr>
              <a:spLocks noChangeShapeType="1"/>
            </p:cNvSpPr>
            <p:nvPr/>
          </p:nvSpPr>
          <p:spPr bwMode="auto">
            <a:xfrm>
              <a:off x="2726" y="1198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42" name="Line 10"/>
            <p:cNvSpPr>
              <a:spLocks noChangeShapeType="1"/>
            </p:cNvSpPr>
            <p:nvPr/>
          </p:nvSpPr>
          <p:spPr bwMode="auto">
            <a:xfrm>
              <a:off x="2699" y="1446"/>
              <a:ext cx="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43" name="Line 11"/>
            <p:cNvSpPr>
              <a:spLocks noChangeShapeType="1"/>
            </p:cNvSpPr>
            <p:nvPr/>
          </p:nvSpPr>
          <p:spPr bwMode="auto">
            <a:xfrm>
              <a:off x="2928" y="19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44" name="Line 12"/>
            <p:cNvSpPr>
              <a:spLocks noChangeShapeType="1"/>
            </p:cNvSpPr>
            <p:nvPr/>
          </p:nvSpPr>
          <p:spPr bwMode="auto">
            <a:xfrm>
              <a:off x="2836" y="2191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45" name="Line 13"/>
            <p:cNvSpPr>
              <a:spLocks noChangeShapeType="1"/>
            </p:cNvSpPr>
            <p:nvPr/>
          </p:nvSpPr>
          <p:spPr bwMode="auto">
            <a:xfrm>
              <a:off x="2836" y="2439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46" name="Line 14"/>
            <p:cNvSpPr>
              <a:spLocks noChangeShapeType="1"/>
            </p:cNvSpPr>
            <p:nvPr/>
          </p:nvSpPr>
          <p:spPr bwMode="auto">
            <a:xfrm>
              <a:off x="2836" y="2687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47" name="Line 15"/>
            <p:cNvSpPr>
              <a:spLocks noChangeShapeType="1"/>
            </p:cNvSpPr>
            <p:nvPr/>
          </p:nvSpPr>
          <p:spPr bwMode="auto">
            <a:xfrm>
              <a:off x="2836" y="2936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48" name="Line 16"/>
            <p:cNvSpPr>
              <a:spLocks noChangeShapeType="1"/>
            </p:cNvSpPr>
            <p:nvPr/>
          </p:nvSpPr>
          <p:spPr bwMode="auto">
            <a:xfrm>
              <a:off x="3750" y="2112"/>
              <a:ext cx="4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49" name="Line 17"/>
            <p:cNvSpPr>
              <a:spLocks noChangeShapeType="1"/>
            </p:cNvSpPr>
            <p:nvPr/>
          </p:nvSpPr>
          <p:spPr bwMode="auto">
            <a:xfrm>
              <a:off x="3183" y="3164"/>
              <a:ext cx="0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50" name="Line 18"/>
            <p:cNvSpPr>
              <a:spLocks noChangeShapeType="1"/>
            </p:cNvSpPr>
            <p:nvPr/>
          </p:nvSpPr>
          <p:spPr bwMode="auto">
            <a:xfrm>
              <a:off x="3379" y="3169"/>
              <a:ext cx="0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51" name="Line 19"/>
            <p:cNvSpPr>
              <a:spLocks noChangeShapeType="1"/>
            </p:cNvSpPr>
            <p:nvPr/>
          </p:nvSpPr>
          <p:spPr bwMode="auto">
            <a:xfrm>
              <a:off x="3590" y="3177"/>
              <a:ext cx="0" cy="2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52" name="Text Box 20"/>
            <p:cNvSpPr txBox="1">
              <a:spLocks noChangeArrowheads="1"/>
            </p:cNvSpPr>
            <p:nvPr/>
          </p:nvSpPr>
          <p:spPr bwMode="auto">
            <a:xfrm>
              <a:off x="3107" y="2963"/>
              <a:ext cx="60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2  1   0</a:t>
              </a:r>
            </a:p>
          </p:txBody>
        </p:sp>
        <p:sp>
          <p:nvSpPr>
            <p:cNvPr id="786453" name="Text Box 21"/>
            <p:cNvSpPr txBox="1">
              <a:spLocks noChangeArrowheads="1"/>
            </p:cNvSpPr>
            <p:nvPr/>
          </p:nvSpPr>
          <p:spPr bwMode="auto">
            <a:xfrm>
              <a:off x="2962" y="3463"/>
              <a:ext cx="8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 u="none" baseline="0">
                  <a:solidFill>
                    <a:srgbClr val="3333CC"/>
                  </a:solidFill>
                  <a:latin typeface="Arial Unicode MS" pitchFamily="34" charset="-128"/>
                </a:rPr>
                <a:t>RT  </a:t>
              </a:r>
              <a:r>
                <a:rPr lang="en-US" sz="1800" b="1" u="none" baseline="0">
                  <a:solidFill>
                    <a:srgbClr val="000000"/>
                  </a:solidFill>
                  <a:latin typeface="Arial Unicode MS" pitchFamily="34" charset="-128"/>
                </a:rPr>
                <a:t>BR  EM</a:t>
              </a:r>
            </a:p>
          </p:txBody>
        </p:sp>
        <p:sp>
          <p:nvSpPr>
            <p:cNvPr id="786454" name="Text Box 22"/>
            <p:cNvSpPr txBox="1">
              <a:spLocks noChangeArrowheads="1"/>
            </p:cNvSpPr>
            <p:nvPr/>
          </p:nvSpPr>
          <p:spPr bwMode="auto">
            <a:xfrm>
              <a:off x="3089" y="1124"/>
              <a:ext cx="223" cy="1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2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3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4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5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6</a:t>
              </a:r>
            </a:p>
            <a:p>
              <a:r>
                <a:rPr lang="en-US" sz="2400" u="none" baseline="0">
                  <a:solidFill>
                    <a:srgbClr val="000000"/>
                  </a:solidFill>
                  <a:latin typeface="Arial Unicode MS" pitchFamily="34" charset="-128"/>
                </a:rPr>
                <a:t>7</a:t>
              </a:r>
            </a:p>
          </p:txBody>
        </p:sp>
      </p:grpSp>
      <p:grpSp>
        <p:nvGrpSpPr>
          <p:cNvPr id="786455" name="Group 23"/>
          <p:cNvGrpSpPr>
            <a:grpSpLocks/>
          </p:cNvGrpSpPr>
          <p:nvPr/>
        </p:nvGrpSpPr>
        <p:grpSpPr bwMode="auto">
          <a:xfrm>
            <a:off x="3365500" y="1655763"/>
            <a:ext cx="793750" cy="2974975"/>
            <a:chOff x="2426" y="1061"/>
            <a:chExt cx="500" cy="1874"/>
          </a:xfrm>
        </p:grpSpPr>
        <p:sp>
          <p:nvSpPr>
            <p:cNvPr id="786456" name="Text Box 24"/>
            <p:cNvSpPr txBox="1">
              <a:spLocks noChangeArrowheads="1"/>
            </p:cNvSpPr>
            <p:nvPr/>
          </p:nvSpPr>
          <p:spPr bwMode="auto">
            <a:xfrm>
              <a:off x="2511" y="1061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0</a:t>
              </a:r>
            </a:p>
          </p:txBody>
        </p:sp>
        <p:sp>
          <p:nvSpPr>
            <p:cNvPr id="786457" name="Text Box 25"/>
            <p:cNvSpPr txBox="1">
              <a:spLocks noChangeArrowheads="1"/>
            </p:cNvSpPr>
            <p:nvPr/>
          </p:nvSpPr>
          <p:spPr bwMode="auto">
            <a:xfrm>
              <a:off x="2426" y="1327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BL</a:t>
              </a:r>
            </a:p>
          </p:txBody>
        </p:sp>
        <p:sp>
          <p:nvSpPr>
            <p:cNvPr id="786458" name="Text Box 26"/>
            <p:cNvSpPr txBox="1">
              <a:spLocks noChangeArrowheads="1"/>
            </p:cNvSpPr>
            <p:nvPr/>
          </p:nvSpPr>
          <p:spPr bwMode="auto">
            <a:xfrm>
              <a:off x="2470" y="157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u="none" baseline="0">
                  <a:solidFill>
                    <a:srgbClr val="000000"/>
                  </a:solidFill>
                  <a:latin typeface="Arial Unicode MS" pitchFamily="34" charset="-128"/>
                </a:rPr>
                <a:t>1</a:t>
              </a:r>
            </a:p>
          </p:txBody>
        </p:sp>
        <p:sp>
          <p:nvSpPr>
            <p:cNvPr id="786459" name="Line 27"/>
            <p:cNvSpPr>
              <a:spLocks noChangeShapeType="1"/>
            </p:cNvSpPr>
            <p:nvPr/>
          </p:nvSpPr>
          <p:spPr bwMode="auto">
            <a:xfrm>
              <a:off x="2926" y="1692"/>
              <a:ext cx="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  <p:sp>
          <p:nvSpPr>
            <p:cNvPr id="786460" name="Line 28"/>
            <p:cNvSpPr>
              <a:spLocks noChangeShapeType="1"/>
            </p:cNvSpPr>
            <p:nvPr/>
          </p:nvSpPr>
          <p:spPr bwMode="auto">
            <a:xfrm flipV="1">
              <a:off x="2835" y="1445"/>
              <a:ext cx="0" cy="14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2800" b="1" u="none" baseline="0">
                <a:solidFill>
                  <a:srgbClr val="000000"/>
                </a:solidFill>
                <a:latin typeface="Arial Unicode MS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479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sng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25791</TotalTime>
  <Words>7639</Words>
  <Application>Microsoft Office PowerPoint</Application>
  <PresentationFormat>On-screen Show (4:3)</PresentationFormat>
  <Paragraphs>2684</Paragraphs>
  <Slides>95</Slides>
  <Notes>76</Notes>
  <HiddenSlides>3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6" baseType="lpstr">
      <vt:lpstr>Arial Unicode MS</vt:lpstr>
      <vt:lpstr>Arial</vt:lpstr>
      <vt:lpstr>Calibri</vt:lpstr>
      <vt:lpstr>Helvetica</vt:lpstr>
      <vt:lpstr>Segoe UI Semibold</vt:lpstr>
      <vt:lpstr>SWISS</vt:lpstr>
      <vt:lpstr>Times New Roman</vt:lpstr>
      <vt:lpstr>TimesTen</vt:lpstr>
      <vt:lpstr>Wingdings</vt:lpstr>
      <vt:lpstr>Default Design</vt:lpstr>
      <vt:lpstr>Document</vt:lpstr>
      <vt:lpstr>Instrutions</vt:lpstr>
      <vt:lpstr>PowerPoint Presentation</vt:lpstr>
      <vt:lpstr>Combinational Circuits</vt:lpstr>
      <vt:lpstr>Design Procedure</vt:lpstr>
      <vt:lpstr>Design Procedure</vt:lpstr>
      <vt:lpstr>Design Example</vt:lpstr>
      <vt:lpstr>Design Example (continued)</vt:lpstr>
      <vt:lpstr>Design Example (continued)</vt:lpstr>
      <vt:lpstr>Design Example (continued)</vt:lpstr>
      <vt:lpstr>Design Example (continued)</vt:lpstr>
      <vt:lpstr>Design Example (continued)</vt:lpstr>
      <vt:lpstr>Beginning Hierarchical Design</vt:lpstr>
      <vt:lpstr>Hierarchy for Parity Tree Example</vt:lpstr>
      <vt:lpstr>Reusable Functions</vt:lpstr>
      <vt:lpstr>Top-Down versus Bottom-Up</vt:lpstr>
      <vt:lpstr>NAND Mapping Example</vt:lpstr>
      <vt:lpstr>NOR Mapping Example</vt:lpstr>
      <vt:lpstr>Verification</vt:lpstr>
      <vt:lpstr>Basic Verification Methods</vt:lpstr>
      <vt:lpstr>Verification Example: Simulation</vt:lpstr>
      <vt:lpstr>Verification Example: Simulation</vt:lpstr>
      <vt:lpstr>Verification Example: Simulation</vt:lpstr>
      <vt:lpstr>Verification Example: Simulation</vt:lpstr>
      <vt:lpstr>Functions and Functional Blocks</vt:lpstr>
      <vt:lpstr>Rudimentary Logic Functions</vt:lpstr>
      <vt:lpstr>Multiple-bit Rudimentary Functions</vt:lpstr>
      <vt:lpstr>Enabling Function</vt:lpstr>
      <vt:lpstr>Decoding </vt:lpstr>
      <vt:lpstr>Decoder examples</vt:lpstr>
      <vt:lpstr>2-to-4 line decoder</vt:lpstr>
      <vt:lpstr>2-to-4 Line Decoder circuit</vt:lpstr>
      <vt:lpstr>Decoder Expansion</vt:lpstr>
      <vt:lpstr>Decoder Expansion - Example  1</vt:lpstr>
      <vt:lpstr>Further Decoder Expansion  of  Example 1</vt:lpstr>
      <vt:lpstr>Rule for building large decoders</vt:lpstr>
      <vt:lpstr>Example : build a 4-to-16 decoder</vt:lpstr>
      <vt:lpstr>4-to-16 decoder</vt:lpstr>
      <vt:lpstr>Decoder Expansion - Exercise 2</vt:lpstr>
      <vt:lpstr>5-to-32-line decoder</vt:lpstr>
      <vt:lpstr>Decoder Expansion - Example 2</vt:lpstr>
      <vt:lpstr>Decoder with Enable</vt:lpstr>
      <vt:lpstr>Decoder with Enable: circuit</vt:lpstr>
      <vt:lpstr>Example: Sprinkler System</vt:lpstr>
      <vt:lpstr>Sprinkler System</vt:lpstr>
      <vt:lpstr>Combinational Logic Implementation - Decoder and OR Gates</vt:lpstr>
      <vt:lpstr>Example</vt:lpstr>
      <vt:lpstr>Exercise</vt:lpstr>
      <vt:lpstr>Answer</vt:lpstr>
      <vt:lpstr>Exercise</vt:lpstr>
      <vt:lpstr>Exercise - solution</vt:lpstr>
      <vt:lpstr>Exercise</vt:lpstr>
      <vt:lpstr>Exercise - solution</vt:lpstr>
      <vt:lpstr>Exercise</vt:lpstr>
      <vt:lpstr>Exercise - solution</vt:lpstr>
      <vt:lpstr> Encoding </vt:lpstr>
      <vt:lpstr>Encoding</vt:lpstr>
      <vt:lpstr>Example: A decimal-to-BCD encoder </vt:lpstr>
      <vt:lpstr>Truth table of the decimal-to-BCD encoder</vt:lpstr>
      <vt:lpstr>Priority Encoder</vt:lpstr>
      <vt:lpstr>Priority Encoder Example</vt:lpstr>
      <vt:lpstr>Priority Encoder Example (continued) </vt:lpstr>
      <vt:lpstr>Priority Encoder Example (continued) </vt:lpstr>
      <vt:lpstr>Exercise: design a 4 input priority encoder with active low inputs</vt:lpstr>
      <vt:lpstr> Selecting (multiplexers)</vt:lpstr>
      <vt:lpstr>Multiplexer equivalent</vt:lpstr>
      <vt:lpstr>Many uses of multiplexers</vt:lpstr>
      <vt:lpstr>Example of a 4-input MUX</vt:lpstr>
      <vt:lpstr>Example of a 4-input MUX</vt:lpstr>
      <vt:lpstr>4:1 MUX realization</vt:lpstr>
      <vt:lpstr>4:1 MUX realization</vt:lpstr>
      <vt:lpstr>Example: 4-to-1-line Multiplexer</vt:lpstr>
      <vt:lpstr>Example: 4-to-1-line Multiplexer</vt:lpstr>
      <vt:lpstr>4:1 Quad Multiplexer</vt:lpstr>
      <vt:lpstr>Exercise </vt:lpstr>
      <vt:lpstr>Exercise </vt:lpstr>
      <vt:lpstr>Exercise </vt:lpstr>
      <vt:lpstr>Multiplexer-based combinational circuits realization- Approach 1</vt:lpstr>
      <vt:lpstr>Example:  Gray to Binary Code </vt:lpstr>
      <vt:lpstr>Gray to Binary (continued)</vt:lpstr>
      <vt:lpstr>Gray to Binary (continued)</vt:lpstr>
      <vt:lpstr>Gray to Binary (continued)</vt:lpstr>
      <vt:lpstr>Multiplexer-based combinational circuits - Approach 2</vt:lpstr>
      <vt:lpstr>Combinational Logic Implementation - Multiplexer Approach 2</vt:lpstr>
      <vt:lpstr>Gray to Binary - Approach 2</vt:lpstr>
      <vt:lpstr>Gray to Binary (continued)</vt:lpstr>
      <vt:lpstr>Exercise 1 (cont)</vt:lpstr>
      <vt:lpstr>Exercise: Controller for rear lights of  a car</vt:lpstr>
      <vt:lpstr>Example (continued): Specification</vt:lpstr>
      <vt:lpstr>Example (continued): Specification 2</vt:lpstr>
      <vt:lpstr>Example (cont): Formulation</vt:lpstr>
      <vt:lpstr>Example (cont): Mapping (SOP)</vt:lpstr>
      <vt:lpstr>Example (cont): Mapping (SOP)</vt:lpstr>
      <vt:lpstr>Example (cont): Encoder with NOR</vt:lpstr>
      <vt:lpstr>Example (cont) 8:1 Multiplexer</vt:lpstr>
      <vt:lpstr>Same for Right 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Kaminski &amp; Kime</dc:creator>
  <dc:description>Fall 2001 Draft</dc:description>
  <cp:lastModifiedBy>Umer Farooq</cp:lastModifiedBy>
  <cp:revision>416</cp:revision>
  <cp:lastPrinted>1999-06-21T13:11:14Z</cp:lastPrinted>
  <dcterms:created xsi:type="dcterms:W3CDTF">1999-02-14T20:48:18Z</dcterms:created>
  <dcterms:modified xsi:type="dcterms:W3CDTF">2021-03-26T09:25:47Z</dcterms:modified>
</cp:coreProperties>
</file>