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3512CB9-2ECE-4B4C-A220-E57D87F27E2B}">
  <a:tblStyle styleId="{03512CB9-2ECE-4B4C-A220-E57D87F27E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916b495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916b495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df85736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df85736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0f427b32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0f427b32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0f427b32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0f427b32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0f427b32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0f427b32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0f427b32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0f427b32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0f427b32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0f427b32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0f427b32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0f427b32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0f427b3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0f427b3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035eace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035eace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47108ba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47108ba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dbae21d8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dbae21d8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dbae21d8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dbae21d8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911d58fc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911d58fc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234894a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234894a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e0e68c652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e0e68c652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e0e68c652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e0e68c652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e0e68c652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e0e68c652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0f427b32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60f427b32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60f427b32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60f427b32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911d58fc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911d58fc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47108ba8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47108ba8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e0e68c652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5e0e68c652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234894a4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4234894a4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e0e68c652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5e0e68c652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e0e68c652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5e0e68c652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c6f80d1ff_0_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c6f80d1f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47108ba8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47108ba8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e0e68c65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e0e68c65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e0e68c65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e0e68c65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e0e68c65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e0e68c65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e0e68c65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e0e68c65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e0e68c65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e0e68c65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tiny.cc/aa_day2" TargetMode="External"/><Relationship Id="rId4" Type="http://schemas.openxmlformats.org/officeDocument/2006/relationships/hyperlink" Target="http://tiny.cc/nota_ionic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877625"/>
            <a:ext cx="8222100" cy="17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Zero To App Mobile Dev Course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17764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Razman</a:t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801000" y="2209325"/>
            <a:ext cx="7542000" cy="15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SLIDES: </a:t>
            </a:r>
            <a:r>
              <a:rPr lang="en" sz="4800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http://tiny.cc/aa_day2</a:t>
            </a:r>
            <a:endParaRPr sz="4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NOTES: </a:t>
            </a:r>
            <a:r>
              <a:rPr lang="en" sz="48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/>
              </a:rPr>
              <a:t>http://tiny.cc/nota_ionic</a:t>
            </a:r>
            <a:r>
              <a:rPr lang="en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/>
          <p:nvPr/>
        </p:nvSpPr>
        <p:spPr>
          <a:xfrm>
            <a:off x="4189975" y="2878900"/>
            <a:ext cx="3942300" cy="11370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2"/>
          <p:cNvSpPr txBox="1"/>
          <p:nvPr/>
        </p:nvSpPr>
        <p:spPr>
          <a:xfrm>
            <a:off x="443300" y="2658746"/>
            <a:ext cx="2259900" cy="696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MODEL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-service</a:t>
            </a:r>
            <a:r>
              <a:rPr lang="en"/>
              <a:t> </a:t>
            </a:r>
            <a:r>
              <a:rPr b="1" lang="en"/>
              <a:t>files</a:t>
            </a:r>
            <a:endParaRPr/>
          </a:p>
        </p:txBody>
      </p:sp>
      <p:sp>
        <p:nvSpPr>
          <p:cNvPr id="126" name="Google Shape;126;p22"/>
          <p:cNvSpPr txBox="1"/>
          <p:nvPr/>
        </p:nvSpPr>
        <p:spPr>
          <a:xfrm>
            <a:off x="3615000" y="1265250"/>
            <a:ext cx="1567800" cy="1545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VIEW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-HTML files in the pages folder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-2 already pre built</a:t>
            </a:r>
            <a:endParaRPr/>
          </a:p>
        </p:txBody>
      </p:sp>
      <p:sp>
        <p:nvSpPr>
          <p:cNvPr id="127" name="Google Shape;127;p22"/>
          <p:cNvSpPr txBox="1"/>
          <p:nvPr/>
        </p:nvSpPr>
        <p:spPr>
          <a:xfrm>
            <a:off x="6316225" y="1265250"/>
            <a:ext cx="1914000" cy="146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CONTROLLER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-TS files in the pages folder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-2 already pre built</a:t>
            </a:r>
            <a:endParaRPr/>
          </a:p>
        </p:txBody>
      </p:sp>
      <p:sp>
        <p:nvSpPr>
          <p:cNvPr id="128" name="Google Shape;128;p22"/>
          <p:cNvSpPr txBox="1"/>
          <p:nvPr/>
        </p:nvSpPr>
        <p:spPr>
          <a:xfrm>
            <a:off x="221550" y="0"/>
            <a:ext cx="8700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WHAT YOU JUST DID?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938250" y="4240375"/>
            <a:ext cx="69213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This depends on each other, if one is broken, your app will not work</a:t>
            </a:r>
            <a:endParaRPr sz="1600"/>
          </a:p>
        </p:txBody>
      </p:sp>
      <p:cxnSp>
        <p:nvCxnSpPr>
          <p:cNvPr id="130" name="Google Shape;130;p22"/>
          <p:cNvCxnSpPr>
            <a:stCxn id="127" idx="0"/>
            <a:endCxn id="131" idx="0"/>
          </p:cNvCxnSpPr>
          <p:nvPr/>
        </p:nvCxnSpPr>
        <p:spPr>
          <a:xfrm rot="5400000">
            <a:off x="4347475" y="-1509000"/>
            <a:ext cx="151500" cy="5700000"/>
          </a:xfrm>
          <a:prstGeom prst="bentConnector3">
            <a:avLst>
              <a:gd fmla="val -15717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32" name="Google Shape;132;p22"/>
          <p:cNvCxnSpPr>
            <a:stCxn id="131" idx="3"/>
            <a:endCxn id="126" idx="1"/>
          </p:cNvCxnSpPr>
          <p:nvPr/>
        </p:nvCxnSpPr>
        <p:spPr>
          <a:xfrm>
            <a:off x="2888150" y="2037750"/>
            <a:ext cx="726900" cy="6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p22"/>
          <p:cNvSpPr/>
          <p:nvPr/>
        </p:nvSpPr>
        <p:spPr>
          <a:xfrm>
            <a:off x="5440613" y="2901675"/>
            <a:ext cx="761100" cy="696900"/>
          </a:xfrm>
          <a:prstGeom prst="smileyFace">
            <a:avLst>
              <a:gd fmla="val 4653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2"/>
          <p:cNvSpPr txBox="1"/>
          <p:nvPr/>
        </p:nvSpPr>
        <p:spPr>
          <a:xfrm>
            <a:off x="5484700" y="3520425"/>
            <a:ext cx="7701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</p:txBody>
      </p:sp>
      <p:cxnSp>
        <p:nvCxnSpPr>
          <p:cNvPr id="135" name="Google Shape;135;p22"/>
          <p:cNvCxnSpPr>
            <a:stCxn id="126" idx="2"/>
            <a:endCxn id="133" idx="2"/>
          </p:cNvCxnSpPr>
          <p:nvPr/>
        </p:nvCxnSpPr>
        <p:spPr>
          <a:xfrm flipH="1" rot="-5400000">
            <a:off x="4699800" y="2509350"/>
            <a:ext cx="439800" cy="10416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6" name="Google Shape;136;p22"/>
          <p:cNvCxnSpPr>
            <a:stCxn id="133" idx="6"/>
            <a:endCxn id="127" idx="2"/>
          </p:cNvCxnSpPr>
          <p:nvPr/>
        </p:nvCxnSpPr>
        <p:spPr>
          <a:xfrm flipH="1" rot="10800000">
            <a:off x="6201713" y="2732325"/>
            <a:ext cx="1071600" cy="5178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7" name="Google Shape;137;p22"/>
          <p:cNvCxnSpPr>
            <a:stCxn id="126" idx="0"/>
            <a:endCxn id="131" idx="0"/>
          </p:cNvCxnSpPr>
          <p:nvPr/>
        </p:nvCxnSpPr>
        <p:spPr>
          <a:xfrm rot="5400000">
            <a:off x="2910300" y="-71850"/>
            <a:ext cx="151500" cy="2825700"/>
          </a:xfrm>
          <a:prstGeom prst="bentConnector3">
            <a:avLst>
              <a:gd fmla="val -15717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38" name="Google Shape;138;p22"/>
          <p:cNvSpPr txBox="1"/>
          <p:nvPr/>
        </p:nvSpPr>
        <p:spPr>
          <a:xfrm>
            <a:off x="4398900" y="3250050"/>
            <a:ext cx="8526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SEES: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6753625" y="3250200"/>
            <a:ext cx="16173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helloWorld()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258350" y="1416750"/>
            <a:ext cx="2629800" cy="1242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 FOLDER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app.module.ts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app.component.ts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Whatever we do, this 2 files VIP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490250" y="488250"/>
            <a:ext cx="837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Angular Commands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(click)</a:t>
            </a:r>
            <a:endParaRPr/>
          </a:p>
        </p:txBody>
      </p:sp>
      <p:sp>
        <p:nvSpPr>
          <p:cNvPr id="150" name="Google Shape;150;p24"/>
          <p:cNvSpPr txBox="1"/>
          <p:nvPr/>
        </p:nvSpPr>
        <p:spPr>
          <a:xfrm>
            <a:off x="3542175" y="919050"/>
            <a:ext cx="50271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Used to execute a function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Example: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IN TYPESCRIPT:</a:t>
            </a:r>
            <a:endParaRPr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fireAlert()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{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alert(“FIRE”);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}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IN HTML:</a:t>
            </a:r>
            <a:endParaRPr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&lt;ion-button (click)=”fireAlert()”&gt;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FIRE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&lt;/ion-button&gt;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1" name="Google Shape;151;p24"/>
          <p:cNvSpPr txBox="1"/>
          <p:nvPr/>
        </p:nvSpPr>
        <p:spPr>
          <a:xfrm>
            <a:off x="98250" y="2050350"/>
            <a:ext cx="3248400" cy="10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Roboto"/>
                <a:ea typeface="Roboto"/>
                <a:cs typeface="Roboto"/>
                <a:sym typeface="Roboto"/>
              </a:rPr>
              <a:t>(click)</a:t>
            </a:r>
            <a:r>
              <a:rPr b="1" lang="en" sz="3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USED IN</a:t>
            </a:r>
            <a:r>
              <a:rPr lang="en" sz="3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3000">
                <a:latin typeface="Roboto"/>
                <a:ea typeface="Roboto"/>
                <a:cs typeface="Roboto"/>
                <a:sym typeface="Roboto"/>
              </a:rPr>
              <a:t>HTML to execute functions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[(ngModel)]</a:t>
            </a:r>
            <a:endParaRPr/>
          </a:p>
        </p:txBody>
      </p:sp>
      <p:sp>
        <p:nvSpPr>
          <p:cNvPr id="157" name="Google Shape;157;p25"/>
          <p:cNvSpPr txBox="1"/>
          <p:nvPr/>
        </p:nvSpPr>
        <p:spPr>
          <a:xfrm>
            <a:off x="3542175" y="919050"/>
            <a:ext cx="50271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Example: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IN TYPESCRIPT:</a:t>
            </a:r>
            <a:endParaRPr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user_xyz:any;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IN HTML:</a:t>
            </a:r>
            <a:endParaRPr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&lt;ion-input [(ngModel)]= “user_xyz”&gt;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&lt;/ion-input&gt;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Anything typed into input box, will be ‘captured’ in the TypeScript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8" name="Google Shape;158;p25"/>
          <p:cNvSpPr txBox="1"/>
          <p:nvPr/>
        </p:nvSpPr>
        <p:spPr>
          <a:xfrm>
            <a:off x="98250" y="1633050"/>
            <a:ext cx="3511200" cy="27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Roboto"/>
                <a:ea typeface="Roboto"/>
                <a:cs typeface="Roboto"/>
                <a:sym typeface="Roboto"/>
              </a:rPr>
              <a:t>[(ngModel)] 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USED IN</a:t>
            </a:r>
            <a:r>
              <a:rPr lang="en" sz="3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3000">
                <a:latin typeface="Roboto"/>
                <a:ea typeface="Roboto"/>
                <a:cs typeface="Roboto"/>
                <a:sym typeface="Roboto"/>
              </a:rPr>
              <a:t>HTML 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to capture what is typed into input to </a:t>
            </a:r>
            <a:r>
              <a:rPr b="1" lang="en" sz="3000">
                <a:latin typeface="Roboto"/>
                <a:ea typeface="Roboto"/>
                <a:cs typeface="Roboto"/>
                <a:sym typeface="Roboto"/>
              </a:rPr>
              <a:t>TypeScript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 and *ngFor</a:t>
            </a:r>
            <a:endParaRPr/>
          </a:p>
        </p:txBody>
      </p:sp>
      <p:sp>
        <p:nvSpPr>
          <p:cNvPr id="164" name="Google Shape;164;p26"/>
          <p:cNvSpPr txBox="1"/>
          <p:nvPr/>
        </p:nvSpPr>
        <p:spPr>
          <a:xfrm>
            <a:off x="3542175" y="919050"/>
            <a:ext cx="5027100" cy="3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Usually used for array iterations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Example: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the_array[0]= “ayam”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the_array[1]= “lembu”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the_array[2]= “kerbau”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for(var x=0;x&lt;the_array.length;x++)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{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console.log(the_array[x]);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}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will output in the console all the animals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5" name="Google Shape;165;p26"/>
          <p:cNvSpPr txBox="1"/>
          <p:nvPr/>
        </p:nvSpPr>
        <p:spPr>
          <a:xfrm>
            <a:off x="210550" y="1503900"/>
            <a:ext cx="3248400" cy="21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Roboto"/>
                <a:ea typeface="Roboto"/>
                <a:cs typeface="Roboto"/>
                <a:sym typeface="Roboto"/>
              </a:rPr>
              <a:t>FOR LOOP 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USED IN</a:t>
            </a:r>
            <a:r>
              <a:rPr lang="en" sz="3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3000">
                <a:latin typeface="Roboto"/>
                <a:ea typeface="Roboto"/>
                <a:cs typeface="Roboto"/>
                <a:sym typeface="Roboto"/>
              </a:rPr>
              <a:t>TYPESCRIPT 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IS EXACTLY THE SAME AS </a:t>
            </a:r>
            <a:r>
              <a:rPr b="1" lang="en" sz="3000">
                <a:latin typeface="Roboto"/>
                <a:ea typeface="Roboto"/>
                <a:cs typeface="Roboto"/>
                <a:sym typeface="Roboto"/>
              </a:rPr>
              <a:t>JAVASCRIPT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 and *ngFor</a:t>
            </a:r>
            <a:endParaRPr/>
          </a:p>
        </p:txBody>
      </p:sp>
      <p:sp>
        <p:nvSpPr>
          <p:cNvPr id="171" name="Google Shape;171;p27"/>
          <p:cNvSpPr txBox="1"/>
          <p:nvPr/>
        </p:nvSpPr>
        <p:spPr>
          <a:xfrm>
            <a:off x="3542175" y="919050"/>
            <a:ext cx="50271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Usually used for array iterations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Example: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 TYPESCRIPT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the_array[0]= “ayam”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the_array[1]= “lembu”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the_array[2]= “kerbau”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 HTML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&lt;div *ngFor= “let item of the_array”&gt;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{{item}}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&lt;/div&gt;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will output all the animals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2" name="Google Shape;172;p27"/>
          <p:cNvSpPr txBox="1"/>
          <p:nvPr/>
        </p:nvSpPr>
        <p:spPr>
          <a:xfrm>
            <a:off x="98250" y="2050350"/>
            <a:ext cx="3248400" cy="10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Roboto"/>
                <a:ea typeface="Roboto"/>
                <a:cs typeface="Roboto"/>
                <a:sym typeface="Roboto"/>
              </a:rPr>
              <a:t>*ng</a:t>
            </a:r>
            <a:r>
              <a:rPr b="1" lang="en" sz="3000">
                <a:latin typeface="Roboto"/>
                <a:ea typeface="Roboto"/>
                <a:cs typeface="Roboto"/>
                <a:sym typeface="Roboto"/>
              </a:rPr>
              <a:t>For LOOP 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USED IN</a:t>
            </a:r>
            <a:r>
              <a:rPr lang="en" sz="3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3000">
                <a:latin typeface="Roboto"/>
                <a:ea typeface="Roboto"/>
                <a:cs typeface="Roboto"/>
                <a:sym typeface="Roboto"/>
              </a:rPr>
              <a:t>HTML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IF...ELSE IF...ELSE  AND *ngIFStatements</a:t>
            </a:r>
            <a:endParaRPr/>
          </a:p>
        </p:txBody>
      </p:sp>
      <p:sp>
        <p:nvSpPr>
          <p:cNvPr id="178" name="Google Shape;178;p28"/>
          <p:cNvSpPr txBox="1"/>
          <p:nvPr/>
        </p:nvSpPr>
        <p:spPr>
          <a:xfrm>
            <a:off x="3595475" y="736525"/>
            <a:ext cx="50271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Usually used for selection and/or filtering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Example: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if(word_x== “duck”)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{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console.log(“quack”);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}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else if(word_x== “cow”)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{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console.log(“moo”);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}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</a:t>
            </a:r>
            <a:r>
              <a:rPr lang="en" sz="1800"/>
              <a:t>lse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{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console.log(“NO ANIMALS”);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}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9" name="Google Shape;179;p28"/>
          <p:cNvSpPr txBox="1"/>
          <p:nvPr/>
        </p:nvSpPr>
        <p:spPr>
          <a:xfrm>
            <a:off x="210550" y="1503900"/>
            <a:ext cx="3248400" cy="24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Roboto"/>
                <a:ea typeface="Roboto"/>
                <a:cs typeface="Roboto"/>
                <a:sym typeface="Roboto"/>
              </a:rPr>
              <a:t>IF...ELSE IF..ELSE</a:t>
            </a:r>
            <a:r>
              <a:rPr b="1" lang="en" sz="3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USED IN</a:t>
            </a:r>
            <a:r>
              <a:rPr lang="en" sz="3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3000">
                <a:latin typeface="Roboto"/>
                <a:ea typeface="Roboto"/>
                <a:cs typeface="Roboto"/>
                <a:sym typeface="Roboto"/>
              </a:rPr>
              <a:t>TYPESCRIPT 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IS EXACTLY THE SAME AS </a:t>
            </a:r>
            <a:r>
              <a:rPr b="1" lang="en" sz="3000">
                <a:latin typeface="Roboto"/>
                <a:ea typeface="Roboto"/>
                <a:cs typeface="Roboto"/>
                <a:sym typeface="Roboto"/>
              </a:rPr>
              <a:t>JAVASCRIPT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 and *ngFor</a:t>
            </a:r>
            <a:endParaRPr/>
          </a:p>
        </p:txBody>
      </p:sp>
      <p:sp>
        <p:nvSpPr>
          <p:cNvPr id="185" name="Google Shape;185;p29"/>
          <p:cNvSpPr txBox="1"/>
          <p:nvPr/>
        </p:nvSpPr>
        <p:spPr>
          <a:xfrm>
            <a:off x="3542175" y="919050"/>
            <a:ext cx="50271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Usually used for array iterations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Example: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 HTML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&lt;div *ngIf= “ word_x==’cow’ ”&gt;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MOO!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&lt;/div&gt;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&lt;div *ngIf= “ word_x==’duck’ ”&gt;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QUACK!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&lt;/div&gt;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&lt;div *ngIf= “ word_x==null ”&gt;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NO ANIMALS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&lt;/div&gt;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6" name="Google Shape;186;p29"/>
          <p:cNvSpPr txBox="1"/>
          <p:nvPr/>
        </p:nvSpPr>
        <p:spPr>
          <a:xfrm>
            <a:off x="98250" y="2050350"/>
            <a:ext cx="3248400" cy="10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Roboto"/>
                <a:ea typeface="Roboto"/>
                <a:cs typeface="Roboto"/>
                <a:sym typeface="Roboto"/>
              </a:rPr>
              <a:t>*ngIf 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USED IN</a:t>
            </a:r>
            <a:r>
              <a:rPr lang="en" sz="3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3000">
                <a:latin typeface="Roboto"/>
                <a:ea typeface="Roboto"/>
                <a:cs typeface="Roboto"/>
                <a:sym typeface="Roboto"/>
              </a:rPr>
              <a:t>HTML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490250" y="488250"/>
            <a:ext cx="837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Services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/>
          <p:nvPr/>
        </p:nvSpPr>
        <p:spPr>
          <a:xfrm>
            <a:off x="1974650" y="1868125"/>
            <a:ext cx="2045400" cy="166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SERVICES: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Calculate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addition(numA,numB)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return numA+numB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197" name="Google Shape;197;p31"/>
          <p:cNvSpPr/>
          <p:nvPr/>
        </p:nvSpPr>
        <p:spPr>
          <a:xfrm>
            <a:off x="5637550" y="310500"/>
            <a:ext cx="1531800" cy="950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PAGE 1</a:t>
            </a:r>
            <a:endParaRPr b="1" sz="2400"/>
          </a:p>
        </p:txBody>
      </p:sp>
      <p:sp>
        <p:nvSpPr>
          <p:cNvPr id="198" name="Google Shape;198;p31"/>
          <p:cNvSpPr/>
          <p:nvPr/>
        </p:nvSpPr>
        <p:spPr>
          <a:xfrm>
            <a:off x="5637550" y="1489875"/>
            <a:ext cx="1531800" cy="950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PAGE 2</a:t>
            </a:r>
            <a:endParaRPr b="1" sz="2400"/>
          </a:p>
        </p:txBody>
      </p:sp>
      <p:sp>
        <p:nvSpPr>
          <p:cNvPr id="199" name="Google Shape;199;p31"/>
          <p:cNvSpPr/>
          <p:nvPr/>
        </p:nvSpPr>
        <p:spPr>
          <a:xfrm>
            <a:off x="5637550" y="2669250"/>
            <a:ext cx="1531800" cy="950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PAGE 3</a:t>
            </a:r>
            <a:endParaRPr b="1" sz="2400"/>
          </a:p>
        </p:txBody>
      </p:sp>
      <p:sp>
        <p:nvSpPr>
          <p:cNvPr id="200" name="Google Shape;200;p31"/>
          <p:cNvSpPr/>
          <p:nvPr/>
        </p:nvSpPr>
        <p:spPr>
          <a:xfrm>
            <a:off x="5637550" y="3882900"/>
            <a:ext cx="1531800" cy="950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OTHER SERVICES</a:t>
            </a:r>
            <a:endParaRPr b="1" sz="1800"/>
          </a:p>
        </p:txBody>
      </p:sp>
      <p:cxnSp>
        <p:nvCxnSpPr>
          <p:cNvPr id="201" name="Google Shape;201;p31"/>
          <p:cNvCxnSpPr>
            <a:stCxn id="196" idx="3"/>
            <a:endCxn id="197" idx="1"/>
          </p:cNvCxnSpPr>
          <p:nvPr/>
        </p:nvCxnSpPr>
        <p:spPr>
          <a:xfrm flipH="1" rot="10800000">
            <a:off x="4020050" y="785575"/>
            <a:ext cx="1617600" cy="191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31"/>
          <p:cNvCxnSpPr>
            <a:stCxn id="196" idx="3"/>
            <a:endCxn id="198" idx="1"/>
          </p:cNvCxnSpPr>
          <p:nvPr/>
        </p:nvCxnSpPr>
        <p:spPr>
          <a:xfrm flipH="1" rot="10800000">
            <a:off x="4020050" y="1964875"/>
            <a:ext cx="16176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31"/>
          <p:cNvCxnSpPr>
            <a:stCxn id="196" idx="3"/>
            <a:endCxn id="199" idx="1"/>
          </p:cNvCxnSpPr>
          <p:nvPr/>
        </p:nvCxnSpPr>
        <p:spPr>
          <a:xfrm>
            <a:off x="4020050" y="2702575"/>
            <a:ext cx="1617600" cy="44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31"/>
          <p:cNvCxnSpPr>
            <a:stCxn id="196" idx="3"/>
            <a:endCxn id="200" idx="1"/>
          </p:cNvCxnSpPr>
          <p:nvPr/>
        </p:nvCxnSpPr>
        <p:spPr>
          <a:xfrm>
            <a:off x="4020050" y="2702575"/>
            <a:ext cx="1617600" cy="165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p31"/>
          <p:cNvSpPr txBox="1"/>
          <p:nvPr/>
        </p:nvSpPr>
        <p:spPr>
          <a:xfrm>
            <a:off x="231075" y="128375"/>
            <a:ext cx="3789000" cy="13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USING SERVICES</a:t>
            </a:r>
            <a:endParaRPr b="1"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" name="Google Shape;74;p14"/>
          <p:cNvGraphicFramePr/>
          <p:nvPr/>
        </p:nvGraphicFramePr>
        <p:xfrm>
          <a:off x="791963" y="196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{03512CB9-2ECE-4B4C-A220-E57D87F27E2B}</a:tableStyleId>
              </a:tblPr>
              <a:tblGrid>
                <a:gridCol w="7822125"/>
              </a:tblGrid>
              <a:tr h="116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DAY 1: </a:t>
                      </a:r>
                      <a:endParaRPr b="1" sz="24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Introduction to Ionic Framework</a:t>
                      </a:r>
                      <a:endParaRPr b="1" sz="2400"/>
                    </a:p>
                  </a:txBody>
                  <a:tcPr marT="63500" marB="63500" marR="63500" marL="63500"/>
                </a:tc>
              </a:tr>
              <a:tr h="110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DAY 1:</a:t>
                      </a:r>
                      <a:endParaRPr b="1" sz="24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Installing Ionic Framework &amp; its tools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110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DAY 1:</a:t>
                      </a:r>
                      <a:endParaRPr b="1" sz="24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HTML, Angular, TypeScript &amp; CSS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110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DAY 1:</a:t>
                      </a:r>
                      <a:endParaRPr b="1" sz="24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Start A Project, Generating Pages &amp; Navigating to it, Run A Project</a:t>
                      </a:r>
                      <a:endParaRPr sz="24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SERVICES</a:t>
            </a:r>
            <a:endParaRPr/>
          </a:p>
        </p:txBody>
      </p:sp>
      <p:sp>
        <p:nvSpPr>
          <p:cNvPr id="211" name="Google Shape;211;p32"/>
          <p:cNvSpPr txBox="1"/>
          <p:nvPr/>
        </p:nvSpPr>
        <p:spPr>
          <a:xfrm>
            <a:off x="940350" y="1899700"/>
            <a:ext cx="7285200" cy="22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Services</a:t>
            </a:r>
            <a:r>
              <a:rPr lang="en" sz="2400"/>
              <a:t> can be used globally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Can be used repeatedly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 different pages/other services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idx="4294967295" type="body"/>
          </p:nvPr>
        </p:nvSpPr>
        <p:spPr>
          <a:xfrm>
            <a:off x="393250" y="367400"/>
            <a:ext cx="8178300" cy="23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600"/>
              <a:t>G</a:t>
            </a:r>
            <a:r>
              <a:rPr lang="en" sz="3600"/>
              <a:t>enerate a service</a:t>
            </a:r>
            <a:endParaRPr sz="3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600">
                <a:latin typeface="Courier New"/>
                <a:ea typeface="Courier New"/>
                <a:cs typeface="Courier New"/>
                <a:sym typeface="Courier New"/>
              </a:rPr>
              <a:t>ionic g service service/calc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7" name="Google Shape;217;p33"/>
          <p:cNvSpPr txBox="1"/>
          <p:nvPr>
            <p:ph idx="4294967295" type="body"/>
          </p:nvPr>
        </p:nvSpPr>
        <p:spPr>
          <a:xfrm>
            <a:off x="393250" y="2410325"/>
            <a:ext cx="8178300" cy="16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600"/>
              <a:t>Import Service and call from page ts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490250" y="488250"/>
            <a:ext cx="837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Components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/>
        </p:nvSpPr>
        <p:spPr>
          <a:xfrm>
            <a:off x="367400" y="0"/>
            <a:ext cx="59589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Component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228" name="Google Shape;228;p35"/>
          <p:cNvSpPr txBox="1"/>
          <p:nvPr/>
        </p:nvSpPr>
        <p:spPr>
          <a:xfrm>
            <a:off x="969750" y="1865550"/>
            <a:ext cx="7204500" cy="14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component is an independent construct which encapsulates the controller code, the view and styles,and has inputs and outputs.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/>
          <p:nvPr/>
        </p:nvSpPr>
        <p:spPr>
          <a:xfrm>
            <a:off x="101475" y="909575"/>
            <a:ext cx="8451000" cy="22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Courier New"/>
                <a:ea typeface="Courier New"/>
                <a:cs typeface="Courier New"/>
                <a:sym typeface="Courier New"/>
              </a:rPr>
              <a:t>ionic g component components/title</a:t>
            </a:r>
            <a:endParaRPr sz="4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34" name="Google Shape;234;p36"/>
          <p:cNvSpPr txBox="1"/>
          <p:nvPr/>
        </p:nvSpPr>
        <p:spPr>
          <a:xfrm>
            <a:off x="367400" y="0"/>
            <a:ext cx="59589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Component</a:t>
            </a:r>
            <a:endParaRPr b="1"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/>
          <p:nvPr/>
        </p:nvSpPr>
        <p:spPr>
          <a:xfrm>
            <a:off x="367400" y="0"/>
            <a:ext cx="59589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Component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240" name="Google Shape;240;p37"/>
          <p:cNvSpPr txBox="1"/>
          <p:nvPr/>
        </p:nvSpPr>
        <p:spPr>
          <a:xfrm>
            <a:off x="925325" y="879500"/>
            <a:ext cx="72045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Add component to </a:t>
            </a:r>
            <a:r>
              <a:rPr b="1" lang="en" sz="2400"/>
              <a:t>home.module.ts</a:t>
            </a:r>
            <a:endParaRPr b="1" sz="2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-import TitleComponent</a:t>
            </a:r>
            <a:endParaRPr sz="30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-Add  to declarations, next to HomePage</a:t>
            </a:r>
            <a:endParaRPr sz="3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8"/>
          <p:cNvSpPr txBox="1"/>
          <p:nvPr/>
        </p:nvSpPr>
        <p:spPr>
          <a:xfrm>
            <a:off x="367400" y="0"/>
            <a:ext cx="59589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Component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246" name="Google Shape;246;p38"/>
          <p:cNvSpPr txBox="1"/>
          <p:nvPr/>
        </p:nvSpPr>
        <p:spPr>
          <a:xfrm>
            <a:off x="925325" y="879500"/>
            <a:ext cx="7204500" cy="28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Use the component</a:t>
            </a:r>
            <a:endParaRPr sz="2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&lt;app-title&gt;&lt;/app-title&gt;</a:t>
            </a:r>
            <a:endParaRPr sz="3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/>
          <p:nvPr>
            <p:ph type="title"/>
          </p:nvPr>
        </p:nvSpPr>
        <p:spPr>
          <a:xfrm>
            <a:off x="615700" y="526350"/>
            <a:ext cx="837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Using LocalStorage</a:t>
            </a:r>
            <a:endParaRPr sz="5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LocalStorage</a:t>
            </a:r>
            <a:endParaRPr/>
          </a:p>
        </p:txBody>
      </p:sp>
      <p:sp>
        <p:nvSpPr>
          <p:cNvPr id="257" name="Google Shape;257;p40"/>
          <p:cNvSpPr txBox="1"/>
          <p:nvPr>
            <p:ph idx="2" type="body"/>
          </p:nvPr>
        </p:nvSpPr>
        <p:spPr>
          <a:xfrm>
            <a:off x="471900" y="1668175"/>
            <a:ext cx="6786300" cy="4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/>
              <a:t>https://ionicframework.com/docs/storage/</a:t>
            </a:r>
            <a:endParaRPr sz="2400"/>
          </a:p>
        </p:txBody>
      </p:sp>
      <p:sp>
        <p:nvSpPr>
          <p:cNvPr id="258" name="Google Shape;258;p40"/>
          <p:cNvSpPr txBox="1"/>
          <p:nvPr/>
        </p:nvSpPr>
        <p:spPr>
          <a:xfrm>
            <a:off x="609325" y="2482150"/>
            <a:ext cx="7285200" cy="22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1. Install cordova-sqlite-storage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2. Add cordova-sqlite-storage inside app.module.ts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3. Use storage in your local ts files, set and get</a:t>
            </a:r>
            <a:endParaRPr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1"/>
          <p:cNvSpPr txBox="1"/>
          <p:nvPr>
            <p:ph type="title"/>
          </p:nvPr>
        </p:nvSpPr>
        <p:spPr>
          <a:xfrm>
            <a:off x="490250" y="488250"/>
            <a:ext cx="837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Pipes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" name="Google Shape;79;p15"/>
          <p:cNvGraphicFramePr/>
          <p:nvPr/>
        </p:nvGraphicFramePr>
        <p:xfrm>
          <a:off x="791963" y="6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{03512CB9-2ECE-4B4C-A220-E57D87F27E2B}</a:tableStyleId>
              </a:tblPr>
              <a:tblGrid>
                <a:gridCol w="7822125"/>
              </a:tblGrid>
              <a:tr h="101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DAY 2:</a:t>
                      </a:r>
                      <a:endParaRPr b="1"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Executing Functions in TypeScript Programming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Navigation in Ionic</a:t>
                      </a:r>
                      <a:endParaRPr sz="1800"/>
                    </a:p>
                  </a:txBody>
                  <a:tcPr marT="63500" marB="63500" marR="63500" marL="63500"/>
                </a:tc>
              </a:tr>
              <a:tr h="19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DAY 2:</a:t>
                      </a:r>
                      <a:endParaRPr b="1"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Using Angular Commands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" sz="1800"/>
                        <a:t>Using For Loop and *ngFor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" sz="1800"/>
                        <a:t>Using If Else and *ngIF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" sz="1800"/>
                        <a:t>Using (click)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" sz="1800"/>
                        <a:t>Using [(ngModel)]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63500" marB="63500" marR="63500" marL="63500"/>
                </a:tc>
              </a:tr>
              <a:tr h="10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DAY 2:</a:t>
                      </a:r>
                      <a:endParaRPr b="1"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Using Services, Components &amp; LocalStorage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71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DAY 2:</a:t>
                      </a:r>
                      <a:endParaRPr b="1"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Using Ionic Native Plugins &amp; Firebase</a:t>
                      </a:r>
                      <a:endParaRPr b="1" sz="18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2"/>
          <p:cNvSpPr txBox="1"/>
          <p:nvPr/>
        </p:nvSpPr>
        <p:spPr>
          <a:xfrm>
            <a:off x="367400" y="0"/>
            <a:ext cx="59589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Pipes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269" name="Google Shape;269;p42"/>
          <p:cNvSpPr txBox="1"/>
          <p:nvPr/>
        </p:nvSpPr>
        <p:spPr>
          <a:xfrm>
            <a:off x="969750" y="1865550"/>
            <a:ext cx="7204500" cy="14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Similar to components, pipes is an independent construct to filter variables when it is presented inside the app's html files using the curly braces.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3"/>
          <p:cNvSpPr txBox="1"/>
          <p:nvPr/>
        </p:nvSpPr>
        <p:spPr>
          <a:xfrm>
            <a:off x="938400" y="1685725"/>
            <a:ext cx="7267200" cy="28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Courier New"/>
                <a:ea typeface="Courier New"/>
                <a:cs typeface="Courier New"/>
                <a:sym typeface="Courier New"/>
              </a:rPr>
              <a:t>ionic g pipe pipes/salute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5" name="Google Shape;275;p43"/>
          <p:cNvSpPr txBox="1"/>
          <p:nvPr/>
        </p:nvSpPr>
        <p:spPr>
          <a:xfrm>
            <a:off x="367400" y="0"/>
            <a:ext cx="59589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Pipes</a:t>
            </a:r>
            <a:endParaRPr b="1"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4"/>
          <p:cNvSpPr txBox="1"/>
          <p:nvPr/>
        </p:nvSpPr>
        <p:spPr>
          <a:xfrm>
            <a:off x="367400" y="0"/>
            <a:ext cx="59589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Component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281" name="Google Shape;281;p44"/>
          <p:cNvSpPr txBox="1"/>
          <p:nvPr/>
        </p:nvSpPr>
        <p:spPr>
          <a:xfrm>
            <a:off x="925325" y="879500"/>
            <a:ext cx="72045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Add pipe to </a:t>
            </a:r>
            <a:r>
              <a:rPr b="1" lang="en" sz="2400"/>
              <a:t>home.module.ts</a:t>
            </a:r>
            <a:endParaRPr b="1" sz="2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-import SalutePipe</a:t>
            </a:r>
            <a:endParaRPr sz="30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-Add  to declarations</a:t>
            </a:r>
            <a:endParaRPr sz="3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5"/>
          <p:cNvSpPr txBox="1"/>
          <p:nvPr/>
        </p:nvSpPr>
        <p:spPr>
          <a:xfrm>
            <a:off x="367400" y="0"/>
            <a:ext cx="59589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Component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287" name="Google Shape;287;p45"/>
          <p:cNvSpPr txBox="1"/>
          <p:nvPr/>
        </p:nvSpPr>
        <p:spPr>
          <a:xfrm>
            <a:off x="925325" y="879500"/>
            <a:ext cx="7204500" cy="28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Use the pipe</a:t>
            </a:r>
            <a:endParaRPr sz="2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{{ abc | salute  }}</a:t>
            </a:r>
            <a:endParaRPr sz="36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</a:t>
            </a:r>
            <a:endParaRPr/>
          </a:p>
        </p:txBody>
      </p:sp>
      <p:sp>
        <p:nvSpPr>
          <p:cNvPr id="293" name="Google Shape;293;p46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Razman Sarit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razman@atasawan.net</a:t>
            </a:r>
            <a:endParaRPr sz="1400"/>
          </a:p>
        </p:txBody>
      </p:sp>
      <p:pic>
        <p:nvPicPr>
          <p:cNvPr descr="Upward shot of Golden Gate Bridge against blue sky" id="294" name="Google Shape;294;p46"/>
          <p:cNvPicPr preferRelativeResize="0"/>
          <p:nvPr/>
        </p:nvPicPr>
        <p:blipFill rotWithShape="1">
          <a:blip r:embed="rId3">
            <a:alphaModFix/>
          </a:blip>
          <a:srcRect b="0" l="19071" r="4853" t="9"/>
          <a:stretch/>
        </p:blipFill>
        <p:spPr>
          <a:xfrm>
            <a:off x="3274676" y="0"/>
            <a:ext cx="5869325" cy="514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6"/>
          <p:cNvGraphicFramePr/>
          <p:nvPr/>
        </p:nvGraphicFramePr>
        <p:xfrm>
          <a:off x="791963" y="6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{03512CB9-2ECE-4B4C-A220-E57D87F27E2B}</a:tableStyleId>
              </a:tblPr>
              <a:tblGrid>
                <a:gridCol w="7822125"/>
              </a:tblGrid>
              <a:tr h="199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DAY 3:</a:t>
                      </a:r>
                      <a:endParaRPr b="1"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Resources and Asset preparation for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-Progressive Web App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-Android Application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-iOS Application (for Mac)</a:t>
                      </a:r>
                      <a:endParaRPr sz="1800"/>
                    </a:p>
                  </a:txBody>
                  <a:tcPr marT="63500" marB="63500" marR="63500" marL="63500"/>
                </a:tc>
              </a:tr>
              <a:tr h="168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DAY 3:</a:t>
                      </a:r>
                      <a:endParaRPr b="1"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Installing &amp; Setting Up Android SDK for PC &amp; Mac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Installing &amp; Setting Up iOS for Mac</a:t>
                      </a:r>
                      <a:endParaRPr sz="1800"/>
                    </a:p>
                  </a:txBody>
                  <a:tcPr marT="63500" marB="63500" marR="63500" marL="63500"/>
                </a:tc>
              </a:tr>
              <a:tr h="128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DAY 3:</a:t>
                      </a:r>
                      <a:endParaRPr b="1"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Publishing you mobile application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490250" y="488250"/>
            <a:ext cx="8390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-HTML?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-CSS or SCSS?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-TypeScript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284750" y="809800"/>
            <a:ext cx="7483800" cy="4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-Hyper Text Mark Up Language (HTML)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-Used to display the interface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-Write in tags,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-Example-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&lt;strong&gt;Hello&lt;/strong&gt;</a:t>
            </a:r>
            <a:r>
              <a:rPr lang="en"/>
              <a:t> → </a:t>
            </a:r>
            <a:r>
              <a:rPr b="1" lang="en"/>
              <a:t>Hello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-Ionic has its own built in tags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&lt;ion-list&gt;&lt;/ion-list&gt;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&lt;ion-item&gt;&lt;/ion-item&gt;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&lt;ion-grid&gt;&lt;/ion-grid&gt;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-HTML in Ionic is “AngularJS Flavoured”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-Have to use Angular Syntax for data and clicks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-Example- (click), *ngFor etc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b="0" l="0" r="75970" t="0"/>
          <a:stretch/>
        </p:blipFill>
        <p:spPr>
          <a:xfrm>
            <a:off x="6214200" y="1737075"/>
            <a:ext cx="1554351" cy="221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or SCSS</a:t>
            </a:r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275850" y="818700"/>
            <a:ext cx="4761000" cy="42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-Cascading Style Sheets (CSS)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-Used for styling, very straightforward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-Each generated Ionic page comes with built in own CSS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-Can assist in ‘theming’ the app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-Ionic has standard built in colours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Primary, Secondary, Danger, Light &amp; Dark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Screen Shot 2017-05-20 at 12.40.45 AM.png"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2450" y="1492250"/>
            <a:ext cx="2629500" cy="253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5925550" y="4022250"/>
            <a:ext cx="28833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Built in colours that can be added/edited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 rotWithShape="1">
          <a:blip r:embed="rId4">
            <a:alphaModFix/>
          </a:blip>
          <a:srcRect b="0" l="23342" r="54273" t="0"/>
          <a:stretch/>
        </p:blipFill>
        <p:spPr>
          <a:xfrm>
            <a:off x="4675062" y="2330925"/>
            <a:ext cx="1250489" cy="191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TypeScript</a:t>
            </a:r>
            <a:endParaRPr/>
          </a:p>
        </p:txBody>
      </p:sp>
      <p:sp>
        <p:nvSpPr>
          <p:cNvPr id="111" name="Google Shape;111;p20"/>
          <p:cNvSpPr txBox="1"/>
          <p:nvPr/>
        </p:nvSpPr>
        <p:spPr>
          <a:xfrm>
            <a:off x="302550" y="845400"/>
            <a:ext cx="4761000" cy="42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-A subset of Javascript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-Part of ECMA6 standard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-The ‘brains’ behind your app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-Used for processing &amp; handling data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Example- calculation, accessing DB etc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-At first glance, looks very complicated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It will be simpler with practice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-Ionic has standard built in to its TS: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NavController, ViewControllers etc</a:t>
            </a:r>
            <a:endParaRPr sz="1800"/>
          </a:p>
        </p:txBody>
      </p:sp>
      <p:pic>
        <p:nvPicPr>
          <p:cNvPr id="112" name="Google Shape;112;p20"/>
          <p:cNvPicPr preferRelativeResize="0"/>
          <p:nvPr/>
        </p:nvPicPr>
        <p:blipFill rotWithShape="1">
          <a:blip r:embed="rId3">
            <a:alphaModFix/>
          </a:blip>
          <a:srcRect b="0" l="70721" r="0" t="0"/>
          <a:stretch/>
        </p:blipFill>
        <p:spPr>
          <a:xfrm>
            <a:off x="6022975" y="1465625"/>
            <a:ext cx="1893900" cy="221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TypeScript</a:t>
            </a:r>
            <a:endParaRPr/>
          </a:p>
        </p:txBody>
      </p:sp>
      <p:sp>
        <p:nvSpPr>
          <p:cNvPr id="118" name="Google Shape;118;p21"/>
          <p:cNvSpPr txBox="1"/>
          <p:nvPr/>
        </p:nvSpPr>
        <p:spPr>
          <a:xfrm>
            <a:off x="293650" y="1408800"/>
            <a:ext cx="5027100" cy="3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What is a </a:t>
            </a:r>
            <a:r>
              <a:rPr b="1" lang="en" sz="2400"/>
              <a:t>variable</a:t>
            </a:r>
            <a:r>
              <a:rPr lang="en" sz="2400"/>
              <a:t>?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</a:t>
            </a:r>
            <a:r>
              <a:rPr b="1" lang="en" sz="2400"/>
              <a:t>variable</a:t>
            </a:r>
            <a:r>
              <a:rPr lang="en" sz="2400"/>
              <a:t>, by definition, is “a named space in the memory” that stores values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 other words, it acts as a container for values in a program</a:t>
            </a:r>
            <a:endParaRPr sz="2400"/>
          </a:p>
        </p:txBody>
      </p:sp>
      <p:sp>
        <p:nvSpPr>
          <p:cNvPr id="119" name="Google Shape;119;p21"/>
          <p:cNvSpPr txBox="1"/>
          <p:nvPr/>
        </p:nvSpPr>
        <p:spPr>
          <a:xfrm>
            <a:off x="5810250" y="894375"/>
            <a:ext cx="3114600" cy="411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Data types:</a:t>
            </a:r>
            <a:endParaRPr b="1"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Var</a:t>
            </a:r>
            <a:endParaRPr b="1"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can be numbers or words</a:t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String</a:t>
            </a:r>
            <a:r>
              <a:rPr lang="en" sz="1800"/>
              <a:t> </a:t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can only be words</a:t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Objects</a:t>
            </a:r>
            <a:endParaRPr b="1"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{name: “Mickey”}</a:t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Array</a:t>
            </a:r>
            <a:endParaRPr b="1"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can be a collection of Var, Strings or Objects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