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56" r:id="rId5"/>
    <p:sldId id="265" r:id="rId6"/>
    <p:sldId id="266" r:id="rId7"/>
    <p:sldId id="268" r:id="rId8"/>
    <p:sldId id="270" r:id="rId9"/>
    <p:sldId id="271" r:id="rId10"/>
    <p:sldId id="272" r:id="rId11"/>
    <p:sldId id="274" r:id="rId12"/>
    <p:sldId id="273" r:id="rId1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8"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62" autoAdjust="0"/>
    <p:restoredTop sz="94706" autoAdjust="0"/>
  </p:normalViewPr>
  <p:slideViewPr>
    <p:cSldViewPr showGuides="1">
      <p:cViewPr varScale="1">
        <p:scale>
          <a:sx n="125" d="100"/>
          <a:sy n="125" d="100"/>
        </p:scale>
        <p:origin x="192" y="216"/>
      </p:cViewPr>
      <p:guideLst>
        <p:guide orient="horz" pos="2160"/>
        <p:guide pos="3839"/>
      </p:guideLst>
    </p:cSldViewPr>
  </p:slideViewPr>
  <p:notesTextViewPr>
    <p:cViewPr>
      <p:scale>
        <a:sx n="1" d="1"/>
        <a:sy n="1" d="1"/>
      </p:scale>
      <p:origin x="0" y="0"/>
    </p:cViewPr>
  </p:notesTextViewPr>
  <p:notesViewPr>
    <p:cSldViewPr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6/12/25</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6/12/25</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6/12/25</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66475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6/12/25</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668093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6/12/25</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18824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6/12/25</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429153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E0FA9E5-6744-4841-888F-9E7CC0C2B7EC}" type="datetimeFigureOut">
              <a:rPr lang="en-US"/>
              <a:t>6/12/25</a:t>
            </a:fld>
            <a:endParaRPr dirty="0"/>
          </a:p>
        </p:txBody>
      </p:sp>
      <p:sp>
        <p:nvSpPr>
          <p:cNvPr id="6" name="Slide Number Placeholder 5"/>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370133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3E0FA9E5-6744-4841-888F-9E7CC0C2B7EC}" type="datetimeFigureOut">
              <a:rPr lang="en-US"/>
              <a:t>6/12/25</a:t>
            </a:fld>
            <a:endParaRPr dirty="0"/>
          </a:p>
        </p:txBody>
      </p:sp>
      <p:sp>
        <p:nvSpPr>
          <p:cNvPr id="7" name="Slide Number Placeholder 6"/>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341370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3E0FA9E5-6744-4841-888F-9E7CC0C2B7EC}" type="datetimeFigureOut">
              <a:rPr lang="en-US"/>
              <a:t>6/12/25</a:t>
            </a:fld>
            <a:endParaRPr dirty="0"/>
          </a:p>
        </p:txBody>
      </p:sp>
      <p:sp>
        <p:nvSpPr>
          <p:cNvPr id="9" name="Slide Number Placeholder 8"/>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00078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3E0FA9E5-6744-4841-888F-9E7CC0C2B7EC}" type="datetimeFigureOut">
              <a:rPr lang="en-US"/>
              <a:t>6/12/25</a:t>
            </a:fld>
            <a:endParaRPr dirty="0"/>
          </a:p>
        </p:txBody>
      </p:sp>
      <p:sp>
        <p:nvSpPr>
          <p:cNvPr id="5" name="Slide Number Placeholder 4"/>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907158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3E0FA9E5-6744-4841-888F-9E7CC0C2B7EC}" type="datetimeFigureOut">
              <a:rPr lang="en-US"/>
              <a:t>6/12/25</a:t>
            </a:fld>
            <a:endParaRPr dirty="0"/>
          </a:p>
        </p:txBody>
      </p:sp>
      <p:sp>
        <p:nvSpPr>
          <p:cNvPr id="4" name="Slide Number Placeholder 3"/>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4415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3E0FA9E5-6744-4841-888F-9E7CC0C2B7EC}" type="datetimeFigureOut">
              <a:rPr lang="en-US"/>
              <a:t>6/12/25</a:t>
            </a:fld>
            <a:endParaRPr dirty="0"/>
          </a:p>
        </p:txBody>
      </p:sp>
      <p:sp>
        <p:nvSpPr>
          <p:cNvPr id="7" name="Slide Number Placeholder 6"/>
          <p:cNvSpPr>
            <a:spLocks noGrp="1"/>
          </p:cNvSpPr>
          <p:nvPr>
            <p:ph type="sldNum" sz="quarter" idx="12"/>
          </p:nvPr>
        </p:nvSpPr>
        <p:spPr/>
        <p:txBody>
          <a:bodyPr/>
          <a:lstStyle/>
          <a:p>
            <a:fld id="{AAEAE4A8-A6E5-453E-B946-FB774B73F48C}" type="slidenum">
              <a:rPr/>
              <a:t>‹#›</a:t>
            </a:fld>
            <a:endParaRPr dirty="0"/>
          </a:p>
        </p:txBody>
      </p:sp>
    </p:spTree>
    <p:extLst>
      <p:ext uri="{BB962C8B-B14F-4D97-AF65-F5344CB8AC3E}">
        <p14:creationId xmlns:p14="http://schemas.microsoft.com/office/powerpoint/2010/main" val="210171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1960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E0FA9E5-6744-4841-888F-9E7CC0C2B7EC}" type="datetimeFigureOut">
              <a:rPr lang="en-US" smtClean="0"/>
              <a:pPr/>
              <a:t>6/12/25</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59705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65000"/>
              <a:lumOff val="3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65000"/>
              <a:lumOff val="3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65000"/>
              <a:lumOff val="3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65000"/>
              <a:lumOff val="3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6705598" cy="2514601"/>
          </a:xfrm>
        </p:spPr>
        <p:txBody>
          <a:bodyPr/>
          <a:lstStyle/>
          <a:p>
            <a:r>
              <a:rPr lang="mn-MN" dirty="0"/>
              <a:t>Бараа Удирдлагын Систем</a:t>
            </a:r>
            <a:endParaRPr lang="en-US" dirty="0"/>
          </a:p>
        </p:txBody>
      </p:sp>
      <p:sp>
        <p:nvSpPr>
          <p:cNvPr id="3" name="Subtitle 2"/>
          <p:cNvSpPr>
            <a:spLocks noGrp="1"/>
          </p:cNvSpPr>
          <p:nvPr>
            <p:ph type="subTitle" idx="1"/>
          </p:nvPr>
        </p:nvSpPr>
        <p:spPr>
          <a:xfrm>
            <a:off x="1065214" y="3657600"/>
            <a:ext cx="6324600" cy="1397000"/>
          </a:xfrm>
        </p:spPr>
        <p:txBody>
          <a:bodyPr>
            <a:normAutofit/>
          </a:bodyPr>
          <a:lstStyle/>
          <a:p>
            <a:r>
              <a:rPr lang="mn-MN" dirty="0"/>
              <a:t>Багийн гишүүд :</a:t>
            </a:r>
          </a:p>
          <a:p>
            <a:r>
              <a:rPr lang="mn-MN" dirty="0"/>
              <a:t>          С. Хишигтогтох /</a:t>
            </a:r>
            <a:r>
              <a:rPr lang="en-US" dirty="0"/>
              <a:t>B232270806/</a:t>
            </a:r>
          </a:p>
          <a:p>
            <a:r>
              <a:rPr lang="en-US" dirty="0"/>
              <a:t>          </a:t>
            </a:r>
            <a:r>
              <a:rPr lang="mn-MN" dirty="0"/>
              <a:t>Г. Тэргэл/</a:t>
            </a:r>
            <a:r>
              <a:rPr lang="en-US" dirty="0"/>
              <a:t>B242270048/</a:t>
            </a:r>
          </a:p>
          <a:p>
            <a:endParaRPr lang="en-US" dirty="0"/>
          </a:p>
        </p:txBody>
      </p:sp>
    </p:spTree>
    <p:extLst>
      <p:ext uri="{BB962C8B-B14F-4D97-AF65-F5344CB8AC3E}">
        <p14:creationId xmlns:p14="http://schemas.microsoft.com/office/powerpoint/2010/main" val="149325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mn-MN" sz="3800" dirty="0"/>
              <a:t>Төслийн танилцуулга</a:t>
            </a:r>
            <a:endParaRPr lang="en-US" sz="3800" dirty="0"/>
          </a:p>
        </p:txBody>
      </p:sp>
      <p:sp>
        <p:nvSpPr>
          <p:cNvPr id="14" name="Content Placeholder 13"/>
          <p:cNvSpPr>
            <a:spLocks noGrp="1"/>
          </p:cNvSpPr>
          <p:nvPr>
            <p:ph idx="1"/>
          </p:nvPr>
        </p:nvSpPr>
        <p:spPr/>
        <p:txBody>
          <a:bodyPr/>
          <a:lstStyle/>
          <a:p>
            <a:pPr marL="45720" indent="0">
              <a:buNone/>
            </a:pPr>
            <a:r>
              <a:rPr lang="mn-MN" sz="2400" dirty="0"/>
              <a:t>Зорилго:</a:t>
            </a:r>
          </a:p>
          <a:p>
            <a:pPr marL="342900" indent="-342900"/>
            <a:r>
              <a:rPr lang="en-US" dirty="0"/>
              <a:t>    </a:t>
            </a:r>
            <a:r>
              <a:rPr lang="mn-MN" dirty="0"/>
              <a:t>Жижиг, дунд хэмжээний дэлгүүр, байгууллагын бараа, нөөцийн бүртгэлийг автоматжуулах.</a:t>
            </a:r>
          </a:p>
          <a:p>
            <a:pPr marL="45720" indent="0">
              <a:buNone/>
            </a:pPr>
            <a:r>
              <a:rPr lang="mn-MN" sz="2400" dirty="0"/>
              <a:t>Онцлог:</a:t>
            </a:r>
          </a:p>
          <a:p>
            <a:pPr marL="342900" indent="-342900"/>
            <a:r>
              <a:rPr lang="mn-MN" dirty="0"/>
              <a:t>   </a:t>
            </a:r>
            <a:r>
              <a:rPr lang="en-US" dirty="0"/>
              <a:t> </a:t>
            </a:r>
            <a:r>
              <a:rPr lang="mn-MN" dirty="0"/>
              <a:t>Бараа бүртгэх, хасах, нэмэх боломж</a:t>
            </a:r>
          </a:p>
          <a:p>
            <a:pPr marL="342900" indent="-342900"/>
            <a:r>
              <a:rPr lang="mn-MN" dirty="0"/>
              <a:t>    Хэрэглэгчийн үйлдлийн түүх хадгалах</a:t>
            </a:r>
          </a:p>
          <a:p>
            <a:pPr marL="342900" indent="-342900"/>
            <a:r>
              <a:rPr lang="mn-MN" dirty="0"/>
              <a:t>    </a:t>
            </a:r>
            <a:r>
              <a:rPr lang="en-US" dirty="0"/>
              <a:t>Exception </a:t>
            </a:r>
            <a:r>
              <a:rPr lang="mn-MN" dirty="0"/>
              <a:t>болон хүчингүй оролтын хамгаалалттай</a:t>
            </a:r>
          </a:p>
          <a:p>
            <a:pPr marL="342900" indent="-342900"/>
            <a:r>
              <a:rPr lang="mn-MN" dirty="0"/>
              <a:t>    </a:t>
            </a:r>
            <a:r>
              <a:rPr lang="en-US" dirty="0"/>
              <a:t>Unit Test-</a:t>
            </a:r>
            <a:r>
              <a:rPr lang="mn-MN" dirty="0"/>
              <a:t>ээр баталгаажсан</a:t>
            </a:r>
          </a:p>
          <a:p>
            <a:pPr marL="45720" indent="0">
              <a:buNone/>
            </a:pPr>
            <a:endParaRPr lang="en-US" dirty="0"/>
          </a:p>
        </p:txBody>
      </p:sp>
    </p:spTree>
    <p:extLst>
      <p:ext uri="{BB962C8B-B14F-4D97-AF65-F5344CB8AC3E}">
        <p14:creationId xmlns:p14="http://schemas.microsoft.com/office/powerpoint/2010/main" val="143723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152400"/>
            <a:ext cx="8686801" cy="1066800"/>
          </a:xfrm>
        </p:spPr>
        <p:txBody>
          <a:bodyPr>
            <a:normAutofit/>
          </a:bodyPr>
          <a:lstStyle/>
          <a:p>
            <a:r>
              <a:rPr lang="en-US" sz="4000" dirty="0"/>
              <a:t>                </a:t>
            </a:r>
            <a:r>
              <a:rPr lang="mn-MN" sz="4000" dirty="0"/>
              <a:t>Классын загвар (</a:t>
            </a:r>
            <a:r>
              <a:rPr lang="en-US" sz="4000" dirty="0"/>
              <a:t>UML)</a:t>
            </a:r>
          </a:p>
        </p:txBody>
      </p:sp>
      <p:pic>
        <p:nvPicPr>
          <p:cNvPr id="6" name="Content Placeholder 5">
            <a:extLst>
              <a:ext uri="{FF2B5EF4-FFF2-40B4-BE49-F238E27FC236}">
                <a16:creationId xmlns:a16="http://schemas.microsoft.com/office/drawing/2014/main" id="{A15C5DCD-7A5F-FD43-AFAF-BC609489B7CC}"/>
              </a:ext>
            </a:extLst>
          </p:cNvPr>
          <p:cNvPicPr>
            <a:picLocks noGrp="1" noChangeAspect="1"/>
          </p:cNvPicPr>
          <p:nvPr>
            <p:ph idx="1"/>
          </p:nvPr>
        </p:nvPicPr>
        <p:blipFill>
          <a:blip r:embed="rId2"/>
          <a:stretch>
            <a:fillRect/>
          </a:stretch>
        </p:blipFill>
        <p:spPr>
          <a:xfrm>
            <a:off x="2322512" y="1676400"/>
            <a:ext cx="7543800" cy="4191000"/>
          </a:xfrm>
        </p:spPr>
      </p:pic>
    </p:spTree>
    <p:extLst>
      <p:ext uri="{BB962C8B-B14F-4D97-AF65-F5344CB8AC3E}">
        <p14:creationId xmlns:p14="http://schemas.microsoft.com/office/powerpoint/2010/main" val="143171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n-MN" sz="4000" dirty="0"/>
              <a:t>Классуудын тайлбар</a:t>
            </a:r>
            <a:br>
              <a:rPr lang="mn-MN" dirty="0"/>
            </a:br>
            <a:endParaRPr lang="en-US" dirty="0"/>
          </a:p>
        </p:txBody>
      </p:sp>
      <p:sp>
        <p:nvSpPr>
          <p:cNvPr id="3" name="Content Placeholder 2"/>
          <p:cNvSpPr>
            <a:spLocks noGrp="1"/>
          </p:cNvSpPr>
          <p:nvPr>
            <p:ph sz="half" idx="1"/>
          </p:nvPr>
        </p:nvSpPr>
        <p:spPr>
          <a:xfrm>
            <a:off x="473074" y="1600200"/>
            <a:ext cx="10668001" cy="4191000"/>
          </a:xfrm>
        </p:spPr>
        <p:txBody>
          <a:bodyPr>
            <a:normAutofit/>
          </a:bodyPr>
          <a:lstStyle/>
          <a:p>
            <a:pPr lvl="1"/>
            <a:r>
              <a:rPr lang="en-US" sz="3000" dirty="0"/>
              <a:t> Product: </a:t>
            </a:r>
            <a:r>
              <a:rPr lang="mn-MN" sz="3000" dirty="0"/>
              <a:t>Бүтээгдэхүүний мэдээллийг хадгалдаг үндсэн класс.</a:t>
            </a:r>
          </a:p>
          <a:p>
            <a:pPr lvl="1"/>
            <a:r>
              <a:rPr lang="en-US" sz="3000" dirty="0"/>
              <a:t> Inventory: </a:t>
            </a:r>
            <a:r>
              <a:rPr lang="mn-MN" sz="3000" dirty="0"/>
              <a:t>Бүх бүтээгдэхүүнийг хадгалах, удирдах үүрэгтэй.</a:t>
            </a:r>
          </a:p>
          <a:p>
            <a:pPr lvl="1"/>
            <a:r>
              <a:rPr lang="en-US" sz="3000" dirty="0"/>
              <a:t> </a:t>
            </a:r>
            <a:r>
              <a:rPr lang="en-US" sz="3000" dirty="0" err="1"/>
              <a:t>HistoryRecord</a:t>
            </a:r>
            <a:r>
              <a:rPr lang="en-US" sz="3000" dirty="0"/>
              <a:t>: </a:t>
            </a:r>
            <a:r>
              <a:rPr lang="mn-MN" sz="3000" dirty="0"/>
              <a:t>Бараа нэмэх авах зэрэг</a:t>
            </a:r>
            <a:r>
              <a:rPr lang="en-US" sz="3000" dirty="0"/>
              <a:t> </a:t>
            </a:r>
            <a:r>
              <a:rPr lang="mn-MN" sz="3000" dirty="0"/>
              <a:t>үйлдлийн түүх     хадгалах.</a:t>
            </a:r>
          </a:p>
          <a:p>
            <a:pPr lvl="1"/>
            <a:r>
              <a:rPr lang="mn-MN" sz="3000" dirty="0"/>
              <a:t> </a:t>
            </a:r>
            <a:r>
              <a:rPr lang="en-US" sz="3000" dirty="0" err="1"/>
              <a:t>AddProduct</a:t>
            </a:r>
            <a:r>
              <a:rPr lang="en-US" sz="3000" dirty="0"/>
              <a:t>: </a:t>
            </a:r>
            <a:r>
              <a:rPr lang="mn-MN" sz="3000" dirty="0"/>
              <a:t>Системд шинэ бараа нэмэх.</a:t>
            </a:r>
          </a:p>
          <a:p>
            <a:pPr lvl="1"/>
            <a:r>
              <a:rPr lang="mn-MN" sz="3000" dirty="0"/>
              <a:t> </a:t>
            </a:r>
            <a:r>
              <a:rPr lang="en-US" sz="3000" dirty="0" err="1"/>
              <a:t>GetProduct</a:t>
            </a:r>
            <a:r>
              <a:rPr lang="en-US" sz="3000" dirty="0"/>
              <a:t>: </a:t>
            </a:r>
            <a:r>
              <a:rPr lang="mn-MN" sz="3000" dirty="0"/>
              <a:t>Бараа авах.</a:t>
            </a:r>
          </a:p>
          <a:p>
            <a:endParaRPr lang="en-US" dirty="0"/>
          </a:p>
        </p:txBody>
      </p:sp>
    </p:spTree>
    <p:extLst>
      <p:ext uri="{BB962C8B-B14F-4D97-AF65-F5344CB8AC3E}">
        <p14:creationId xmlns:p14="http://schemas.microsoft.com/office/powerpoint/2010/main" val="522267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n-MN" dirty="0"/>
              <a:t>Бэрхшээл ба шийдэл</a:t>
            </a:r>
            <a:endParaRPr lang="en-US" dirty="0"/>
          </a:p>
        </p:txBody>
      </p:sp>
      <p:sp>
        <p:nvSpPr>
          <p:cNvPr id="3" name="Text Placeholder 2"/>
          <p:cNvSpPr>
            <a:spLocks noGrp="1"/>
          </p:cNvSpPr>
          <p:nvPr>
            <p:ph type="body" idx="1"/>
          </p:nvPr>
        </p:nvSpPr>
        <p:spPr>
          <a:xfrm>
            <a:off x="1301433" y="1847848"/>
            <a:ext cx="4251960" cy="685801"/>
          </a:xfrm>
        </p:spPr>
        <p:txBody>
          <a:bodyPr/>
          <a:lstStyle/>
          <a:p>
            <a:r>
              <a:rPr lang="mn-MN" dirty="0"/>
              <a:t>Бэрхшээл</a:t>
            </a:r>
            <a:endParaRPr lang="en-US" dirty="0"/>
          </a:p>
        </p:txBody>
      </p:sp>
      <p:sp>
        <p:nvSpPr>
          <p:cNvPr id="4" name="Content Placeholder 3"/>
          <p:cNvSpPr>
            <a:spLocks noGrp="1"/>
          </p:cNvSpPr>
          <p:nvPr>
            <p:ph sz="half" idx="2"/>
          </p:nvPr>
        </p:nvSpPr>
        <p:spPr>
          <a:xfrm>
            <a:off x="1065213" y="2590800"/>
            <a:ext cx="4687888" cy="3429000"/>
          </a:xfrm>
        </p:spPr>
        <p:txBody>
          <a:bodyPr>
            <a:normAutofit fontScale="92500"/>
          </a:bodyPr>
          <a:lstStyle/>
          <a:p>
            <a:r>
              <a:rPr lang="mn-MN" dirty="0"/>
              <a:t>Төслийн ерөнхий загварыг зөв гаргах</a:t>
            </a:r>
          </a:p>
          <a:p>
            <a:r>
              <a:rPr lang="en-US" dirty="0"/>
              <a:t>exception </a:t>
            </a:r>
            <a:r>
              <a:rPr lang="en-US" dirty="0" err="1"/>
              <a:t>тохируулах</a:t>
            </a:r>
            <a:endParaRPr lang="mn-MN" dirty="0"/>
          </a:p>
          <a:p>
            <a:r>
              <a:rPr lang="mn-MN" dirty="0"/>
              <a:t>системийн хэвийн ажиллах байдлыг шалгах  автомат тест</a:t>
            </a:r>
            <a:r>
              <a:rPr lang="en-US" dirty="0"/>
              <a:t> case</a:t>
            </a:r>
            <a:r>
              <a:rPr lang="mn-MN" dirty="0"/>
              <a:t> дутмаг байсан</a:t>
            </a:r>
            <a:endParaRPr lang="en-US" dirty="0"/>
          </a:p>
          <a:p>
            <a:r>
              <a:rPr lang="mn-MN" dirty="0"/>
              <a:t>Хэрэглэгчийн үйлдлийн түүхийг хадгалах механизм дутмаг байсан</a:t>
            </a:r>
          </a:p>
        </p:txBody>
      </p:sp>
      <p:sp>
        <p:nvSpPr>
          <p:cNvPr id="5" name="Text Placeholder 4"/>
          <p:cNvSpPr>
            <a:spLocks noGrp="1"/>
          </p:cNvSpPr>
          <p:nvPr>
            <p:ph type="body" sz="quarter" idx="3"/>
          </p:nvPr>
        </p:nvSpPr>
        <p:spPr>
          <a:xfrm>
            <a:off x="6246812" y="1847848"/>
            <a:ext cx="4251960" cy="685801"/>
          </a:xfrm>
        </p:spPr>
        <p:txBody>
          <a:bodyPr/>
          <a:lstStyle/>
          <a:p>
            <a:r>
              <a:rPr lang="mn-MN" dirty="0"/>
              <a:t>Шийдэл</a:t>
            </a:r>
            <a:endParaRPr lang="en-US" dirty="0"/>
          </a:p>
        </p:txBody>
      </p:sp>
      <p:sp>
        <p:nvSpPr>
          <p:cNvPr id="6" name="Content Placeholder 5"/>
          <p:cNvSpPr>
            <a:spLocks noGrp="1"/>
          </p:cNvSpPr>
          <p:nvPr>
            <p:ph sz="quarter" idx="4"/>
          </p:nvPr>
        </p:nvSpPr>
        <p:spPr>
          <a:xfrm>
            <a:off x="6435724" y="2590800"/>
            <a:ext cx="4916487" cy="3429000"/>
          </a:xfrm>
        </p:spPr>
        <p:txBody>
          <a:bodyPr>
            <a:normAutofit fontScale="92500"/>
          </a:bodyPr>
          <a:lstStyle/>
          <a:p>
            <a:r>
              <a:rPr lang="en-US" dirty="0"/>
              <a:t>UML </a:t>
            </a:r>
            <a:r>
              <a:rPr lang="mn-MN" dirty="0"/>
              <a:t>диаграм ашиглаж, классуудын үүрэг, харилцан уялдааг тодорхой гаргасан.</a:t>
            </a:r>
          </a:p>
          <a:p>
            <a:r>
              <a:rPr lang="mn-MN" dirty="0"/>
              <a:t>класуудад хүчингүй утгуудыг шалгаж, </a:t>
            </a:r>
            <a:r>
              <a:rPr lang="en-US" dirty="0" err="1"/>
              <a:t>IllegalArgu,emtException</a:t>
            </a:r>
            <a:r>
              <a:rPr lang="mn-MN" dirty="0"/>
              <a:t> ашиглан алдааг хяналттай илрүүлсэн. </a:t>
            </a:r>
          </a:p>
          <a:p>
            <a:r>
              <a:rPr lang="en-US" dirty="0" err="1"/>
              <a:t>Juint</a:t>
            </a:r>
            <a:r>
              <a:rPr lang="en-US" dirty="0"/>
              <a:t> 5 </a:t>
            </a:r>
            <a:r>
              <a:rPr lang="mn-MN" dirty="0"/>
              <a:t>ашиглан тус бүрийн класст зориулан </a:t>
            </a:r>
            <a:r>
              <a:rPr lang="en-US" dirty="0"/>
              <a:t>unit test </a:t>
            </a:r>
            <a:r>
              <a:rPr lang="mn-MN" dirty="0"/>
              <a:t>бичсэн</a:t>
            </a:r>
          </a:p>
          <a:p>
            <a:r>
              <a:rPr lang="en-US" dirty="0" err="1"/>
              <a:t>HistoryRecord</a:t>
            </a:r>
            <a:r>
              <a:rPr lang="en-US" dirty="0"/>
              <a:t> </a:t>
            </a:r>
            <a:r>
              <a:rPr lang="mn-MN" dirty="0"/>
              <a:t>классыг шинээр нэмж, хэзээ ямар бараа нэмсэн/авсныг бүртгэдэг болсон</a:t>
            </a:r>
            <a:endParaRPr lang="en-US" dirty="0"/>
          </a:p>
        </p:txBody>
      </p:sp>
    </p:spTree>
    <p:extLst>
      <p:ext uri="{BB962C8B-B14F-4D97-AF65-F5344CB8AC3E}">
        <p14:creationId xmlns:p14="http://schemas.microsoft.com/office/powerpoint/2010/main" val="83189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409956"/>
            <a:ext cx="8686801" cy="1066800"/>
          </a:xfrm>
        </p:spPr>
        <p:txBody>
          <a:bodyPr/>
          <a:lstStyle/>
          <a:p>
            <a:r>
              <a:rPr lang="en-US" b="0" dirty="0"/>
              <a:t>Unit Test </a:t>
            </a:r>
            <a:r>
              <a:rPr lang="mn-MN" b="0" dirty="0"/>
              <a:t>үр дүн: </a:t>
            </a:r>
            <a:endParaRPr lang="en-US" b="0" dirty="0"/>
          </a:p>
        </p:txBody>
      </p:sp>
      <p:pic>
        <p:nvPicPr>
          <p:cNvPr id="3" name="Picture 2" descr="Uploaded image">
            <a:extLst>
              <a:ext uri="{FF2B5EF4-FFF2-40B4-BE49-F238E27FC236}">
                <a16:creationId xmlns:a16="http://schemas.microsoft.com/office/drawing/2014/main" id="{679E3AD7-11BC-7F95-8801-25E2BFAECA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7211" y="1905000"/>
            <a:ext cx="7697780" cy="4009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06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1568E54-D981-6B14-BD88-29B84C1DB900}"/>
              </a:ext>
            </a:extLst>
          </p:cNvPr>
          <p:cNvSpPr txBox="1">
            <a:spLocks/>
          </p:cNvSpPr>
          <p:nvPr/>
        </p:nvSpPr>
        <p:spPr>
          <a:xfrm>
            <a:off x="1751011" y="457200"/>
            <a:ext cx="8686801" cy="1066800"/>
          </a:xfrm>
          <a:prstGeom prst="rect">
            <a:avLst/>
          </a:prstGeom>
        </p:spPr>
        <p:txBody>
          <a:bodyPr/>
          <a:lst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a:lstStyle>
          <a:p>
            <a:pPr algn="ctr"/>
            <a:r>
              <a:rPr lang="mn-MN" sz="4400" b="0" dirty="0"/>
              <a:t>Демо </a:t>
            </a:r>
            <a:endParaRPr lang="en-US" sz="4400" b="0" dirty="0"/>
          </a:p>
        </p:txBody>
      </p:sp>
      <p:sp>
        <p:nvSpPr>
          <p:cNvPr id="4" name="TextBox 3">
            <a:extLst>
              <a:ext uri="{FF2B5EF4-FFF2-40B4-BE49-F238E27FC236}">
                <a16:creationId xmlns:a16="http://schemas.microsoft.com/office/drawing/2014/main" id="{F29B2C1D-E85D-DEEC-8DB3-BE173BB15423}"/>
              </a:ext>
            </a:extLst>
          </p:cNvPr>
          <p:cNvSpPr txBox="1"/>
          <p:nvPr/>
        </p:nvSpPr>
        <p:spPr>
          <a:xfrm>
            <a:off x="912812" y="1295400"/>
            <a:ext cx="8386011" cy="4801314"/>
          </a:xfrm>
          <a:prstGeom prst="rect">
            <a:avLst/>
          </a:prstGeom>
          <a:noFill/>
        </p:spPr>
        <p:txBody>
          <a:bodyPr wrap="square" rtlCol="0">
            <a:spAutoFit/>
          </a:bodyPr>
          <a:lstStyle/>
          <a:p>
            <a:r>
              <a:rPr lang="en-US" dirty="0" err="1"/>
              <a:t>InventoryTest</a:t>
            </a:r>
            <a:r>
              <a:rPr lang="en-US" dirty="0"/>
              <a:t> – Unit Test </a:t>
            </a:r>
            <a:r>
              <a:rPr lang="mn-MN" dirty="0"/>
              <a:t>Танилцуулга </a:t>
            </a:r>
          </a:p>
          <a:p>
            <a:r>
              <a:rPr lang="mn-MN" dirty="0"/>
              <a:t> </a:t>
            </a:r>
          </a:p>
          <a:p>
            <a:r>
              <a:rPr lang="mn-MN" dirty="0"/>
              <a:t> Тестийн зорилго: </a:t>
            </a:r>
          </a:p>
          <a:p>
            <a:pPr marL="285750" indent="-285750">
              <a:buFont typeface="Arial" panose="020B0604020202020204" pitchFamily="34" charset="0"/>
              <a:buChar char="•"/>
            </a:pPr>
            <a:r>
              <a:rPr lang="mn-MN" dirty="0"/>
              <a:t>Бараа нэмэх, устгах, тоо ширхэг шинэчлэх </a:t>
            </a:r>
          </a:p>
          <a:p>
            <a:pPr marL="285750" indent="-285750">
              <a:buFont typeface="Arial" panose="020B0604020202020204" pitchFamily="34" charset="0"/>
              <a:buChar char="•"/>
            </a:pPr>
            <a:r>
              <a:rPr lang="en-US" dirty="0"/>
              <a:t>ID</a:t>
            </a:r>
            <a:r>
              <a:rPr lang="mn-MN" dirty="0"/>
              <a:t>, төрөл, нэрээр хайх</a:t>
            </a:r>
          </a:p>
          <a:p>
            <a:pPr marL="285750" indent="-285750">
              <a:buFont typeface="Arial" panose="020B0604020202020204" pitchFamily="34" charset="0"/>
              <a:buChar char="•"/>
            </a:pPr>
            <a:r>
              <a:rPr lang="mn-MN" dirty="0"/>
              <a:t>Архивлах болон шүүх функцуудийг баталгаажуулах </a:t>
            </a:r>
          </a:p>
          <a:p>
            <a:pPr marL="285750" indent="-285750">
              <a:buFont typeface="Arial" panose="020B0604020202020204" pitchFamily="34" charset="0"/>
              <a:buChar char="•"/>
            </a:pPr>
            <a:endParaRPr lang="mn-MN" dirty="0"/>
          </a:p>
          <a:p>
            <a:r>
              <a:rPr lang="mn-MN" dirty="0"/>
              <a:t>Тестийн орчин: </a:t>
            </a:r>
          </a:p>
          <a:p>
            <a:pPr marL="285750" indent="-285750">
              <a:buFont typeface="Arial" panose="020B0604020202020204" pitchFamily="34" charset="0"/>
              <a:buChar char="•"/>
            </a:pPr>
            <a:r>
              <a:rPr lang="mn-MN" dirty="0"/>
              <a:t>тестийн төрөл – </a:t>
            </a:r>
            <a:r>
              <a:rPr lang="en-US" dirty="0" err="1"/>
              <a:t>JUint</a:t>
            </a:r>
            <a:r>
              <a:rPr lang="en-US" dirty="0"/>
              <a:t> 5 frame work </a:t>
            </a:r>
            <a:r>
              <a:rPr lang="mn-MN" dirty="0"/>
              <a:t>ашигласан</a:t>
            </a:r>
            <a:endParaRPr lang="en-US" dirty="0"/>
          </a:p>
          <a:p>
            <a:pPr marL="285750" indent="-285750">
              <a:buFont typeface="Arial" panose="020B0604020202020204" pitchFamily="34" charset="0"/>
              <a:buChar char="•"/>
            </a:pPr>
            <a:r>
              <a:rPr lang="mn-MN" dirty="0"/>
              <a:t>Билд систем  -  </a:t>
            </a:r>
            <a:r>
              <a:rPr lang="en-US" dirty="0"/>
              <a:t>maven</a:t>
            </a:r>
          </a:p>
          <a:p>
            <a:pPr marL="285750" indent="-285750">
              <a:buFont typeface="Arial" panose="020B0604020202020204" pitchFamily="34" charset="0"/>
              <a:buChar char="•"/>
            </a:pPr>
            <a:r>
              <a:rPr lang="en-US" dirty="0"/>
              <a:t>Test class – Inventory.Test.java</a:t>
            </a:r>
          </a:p>
          <a:p>
            <a:r>
              <a:rPr lang="mn-MN" dirty="0"/>
              <a:t>Гүйцэтгэл: </a:t>
            </a:r>
          </a:p>
          <a:p>
            <a:pPr marL="285750" indent="-285750">
              <a:buFont typeface="Arial" panose="020B0604020202020204" pitchFamily="34" charset="0"/>
              <a:buChar char="•"/>
            </a:pPr>
            <a:r>
              <a:rPr lang="mn-MN" dirty="0"/>
              <a:t>Нийт тест – 10 </a:t>
            </a:r>
          </a:p>
          <a:p>
            <a:pPr marL="285750" indent="-285750">
              <a:buFont typeface="Arial" panose="020B0604020202020204" pitchFamily="34" charset="0"/>
              <a:buChar char="•"/>
            </a:pPr>
            <a:r>
              <a:rPr lang="mn-MN" dirty="0"/>
              <a:t> алдаа – 0 </a:t>
            </a:r>
          </a:p>
          <a:p>
            <a:pPr marL="285750" indent="-285750">
              <a:buFont typeface="Arial" panose="020B0604020202020204" pitchFamily="34" charset="0"/>
              <a:buChar char="•"/>
            </a:pPr>
            <a:r>
              <a:rPr lang="en-US" dirty="0"/>
              <a:t>Failure – 0</a:t>
            </a:r>
          </a:p>
          <a:p>
            <a:pPr marL="285750" indent="-285750">
              <a:buFont typeface="Arial" panose="020B0604020202020204" pitchFamily="34" charset="0"/>
              <a:buChar char="•"/>
            </a:pPr>
            <a:r>
              <a:rPr lang="mn-MN" dirty="0"/>
              <a:t>Алгассан – 0 </a:t>
            </a:r>
          </a:p>
          <a:p>
            <a:pPr marL="285750" indent="-285750">
              <a:buFont typeface="Arial" panose="020B0604020202020204" pitchFamily="34" charset="0"/>
              <a:buChar char="•"/>
            </a:pPr>
            <a:r>
              <a:rPr lang="en-US" dirty="0"/>
              <a:t>BUILD SUCCESS</a:t>
            </a:r>
          </a:p>
        </p:txBody>
      </p:sp>
    </p:spTree>
    <p:extLst>
      <p:ext uri="{BB962C8B-B14F-4D97-AF65-F5344CB8AC3E}">
        <p14:creationId xmlns:p14="http://schemas.microsoft.com/office/powerpoint/2010/main" val="1641407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15869-BB48-EC3E-1D5B-D1E72B4D37F0}"/>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A47F4017-EC43-AF30-4DF3-74E62D87B21E}"/>
              </a:ext>
            </a:extLst>
          </p:cNvPr>
          <p:cNvSpPr txBox="1">
            <a:spLocks/>
          </p:cNvSpPr>
          <p:nvPr/>
        </p:nvSpPr>
        <p:spPr>
          <a:xfrm>
            <a:off x="1751011" y="457200"/>
            <a:ext cx="8686801" cy="1066800"/>
          </a:xfrm>
          <a:prstGeom prst="rect">
            <a:avLst/>
          </a:prstGeom>
        </p:spPr>
        <p:txBody>
          <a:bodyPr/>
          <a:lstStyle>
            <a:lvl1pPr algn="l" defTabSz="914400" rtl="0" eaLnBrk="1" latinLnBrk="0" hangingPunct="1">
              <a:lnSpc>
                <a:spcPct val="80000"/>
              </a:lnSpc>
              <a:spcBef>
                <a:spcPct val="0"/>
              </a:spcBef>
              <a:buNone/>
              <a:defRPr sz="3600" b="1" kern="1200">
                <a:solidFill>
                  <a:schemeClr val="accent1">
                    <a:lumMod val="75000"/>
                  </a:schemeClr>
                </a:solidFill>
                <a:latin typeface="+mj-lt"/>
                <a:ea typeface="+mj-ea"/>
                <a:cs typeface="+mj-cs"/>
              </a:defRPr>
            </a:lvl1pPr>
          </a:lstStyle>
          <a:p>
            <a:pPr algn="ctr"/>
            <a:r>
              <a:rPr lang="mn-MN" sz="4400" b="0" dirty="0"/>
              <a:t>Дүгнэлт</a:t>
            </a:r>
            <a:endParaRPr lang="en-US" sz="4400" b="0" dirty="0"/>
          </a:p>
        </p:txBody>
      </p:sp>
      <p:sp>
        <p:nvSpPr>
          <p:cNvPr id="4" name="TextBox 3">
            <a:extLst>
              <a:ext uri="{FF2B5EF4-FFF2-40B4-BE49-F238E27FC236}">
                <a16:creationId xmlns:a16="http://schemas.microsoft.com/office/drawing/2014/main" id="{7B98FA81-8C04-A278-55C0-249028342870}"/>
              </a:ext>
            </a:extLst>
          </p:cNvPr>
          <p:cNvSpPr txBox="1"/>
          <p:nvPr/>
        </p:nvSpPr>
        <p:spPr>
          <a:xfrm>
            <a:off x="912812" y="1295400"/>
            <a:ext cx="10439400" cy="3416320"/>
          </a:xfrm>
          <a:prstGeom prst="rect">
            <a:avLst/>
          </a:prstGeom>
          <a:noFill/>
        </p:spPr>
        <p:txBody>
          <a:bodyPr wrap="square" rtlCol="0">
            <a:spAutoFit/>
          </a:bodyPr>
          <a:lstStyle/>
          <a:p>
            <a:r>
              <a:rPr lang="mn-MN" dirty="0"/>
              <a:t>"Бараа удирдлагын систем" төслөөр дамжуулан жижиг, дунд байгууллагын бараа, нөөцийн бүртгэлийг автоматжуулах шийдлийг боловсруулсан. Төслийн явцад бид </a:t>
            </a:r>
            <a:r>
              <a:rPr lang="en-US" dirty="0"/>
              <a:t>UML </a:t>
            </a:r>
            <a:r>
              <a:rPr lang="mn-MN" dirty="0"/>
              <a:t>диаграм ашиглан системийн бүтцийг оновчтой төлөвлөж, бүтээгдэхүүн бүрийг удирдах </a:t>
            </a:r>
            <a:r>
              <a:rPr lang="en-US" dirty="0"/>
              <a:t>Inventory, </a:t>
            </a:r>
            <a:r>
              <a:rPr lang="mn-MN" dirty="0"/>
              <a:t>мэдээлэл хадгалах </a:t>
            </a:r>
            <a:r>
              <a:rPr lang="en-US" dirty="0"/>
              <a:t>Product, </a:t>
            </a:r>
            <a:r>
              <a:rPr lang="mn-MN" dirty="0"/>
              <a:t>болон хэрэглэгчийн үйлдлийн түүхийг бүртгэх </a:t>
            </a:r>
            <a:r>
              <a:rPr lang="en-US" dirty="0" err="1"/>
              <a:t>HistoryRecord</a:t>
            </a:r>
            <a:r>
              <a:rPr lang="en-US" dirty="0"/>
              <a:t> </a:t>
            </a:r>
            <a:r>
              <a:rPr lang="mn-MN" dirty="0"/>
              <a:t>зэрэг ангиудыг бүтээсэн.</a:t>
            </a:r>
            <a:endParaRPr lang="en-US" dirty="0"/>
          </a:p>
          <a:p>
            <a:endParaRPr lang="mn-MN" dirty="0"/>
          </a:p>
          <a:p>
            <a:r>
              <a:rPr lang="mn-MN" dirty="0"/>
              <a:t>Системийн найдвартай ажиллагааг хангах үүднээс алдааны хамгаалалтыг (</a:t>
            </a:r>
            <a:r>
              <a:rPr lang="en-US" dirty="0"/>
              <a:t>exception handling) </a:t>
            </a:r>
            <a:r>
              <a:rPr lang="mn-MN" dirty="0"/>
              <a:t>хэрэгжүүлж, </a:t>
            </a:r>
            <a:r>
              <a:rPr lang="en-US" dirty="0"/>
              <a:t>JUnit 5 </a:t>
            </a:r>
            <a:r>
              <a:rPr lang="mn-MN" dirty="0"/>
              <a:t>ашиглан </a:t>
            </a:r>
            <a:r>
              <a:rPr lang="en-US" dirty="0"/>
              <a:t>unit test </a:t>
            </a:r>
            <a:r>
              <a:rPr lang="mn-MN" dirty="0"/>
              <a:t>бичиж, нийт 10 тестийг амжилттай гүйцэтгэснээр системийн үндсэн үйлдлүүдийг баталгаажуулсан.</a:t>
            </a:r>
          </a:p>
          <a:p>
            <a:endParaRPr lang="mn-MN" dirty="0"/>
          </a:p>
          <a:p>
            <a:r>
              <a:rPr lang="mn-MN" dirty="0"/>
              <a:t>Төслийн явцад тулгарсан техникийн болон зохион байгуулалтын бэрхшээлүүдийг багаар хамтран ажиллаж, үр дүнтэй шийдвэрлэсэн. Энэ хугацаанд бие даан судлах чадвар, багаар ажиллах арга барил, кодын чанарт анхаарах мэдрэмж зэрэг мэргэжлийн олон чухал чадварыг эзэмшсэн.</a:t>
            </a:r>
          </a:p>
        </p:txBody>
      </p:sp>
    </p:spTree>
    <p:extLst>
      <p:ext uri="{BB962C8B-B14F-4D97-AF65-F5344CB8AC3E}">
        <p14:creationId xmlns:p14="http://schemas.microsoft.com/office/powerpoint/2010/main" val="3391431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8437EA2-EAC0-7190-B696-0AFB0FB9A2DB}"/>
              </a:ext>
            </a:extLst>
          </p:cNvPr>
          <p:cNvSpPr>
            <a:spLocks noGrp="1"/>
          </p:cNvSpPr>
          <p:nvPr>
            <p:ph type="title"/>
          </p:nvPr>
        </p:nvSpPr>
        <p:spPr>
          <a:xfrm>
            <a:off x="2817812" y="1905000"/>
            <a:ext cx="7124700" cy="1524000"/>
          </a:xfrm>
        </p:spPr>
        <p:txBody>
          <a:bodyPr>
            <a:normAutofit/>
          </a:bodyPr>
          <a:lstStyle/>
          <a:p>
            <a:r>
              <a:rPr lang="mn-MN" sz="4000" dirty="0"/>
              <a:t>Анхаарал тавьсанд баярлалаа</a:t>
            </a:r>
            <a:endParaRPr lang="en-US" sz="4000" dirty="0"/>
          </a:p>
        </p:txBody>
      </p:sp>
    </p:spTree>
    <p:extLst>
      <p:ext uri="{BB962C8B-B14F-4D97-AF65-F5344CB8AC3E}">
        <p14:creationId xmlns:p14="http://schemas.microsoft.com/office/powerpoint/2010/main" val="4224210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Contrast 16x9">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E3B9166-2E01-44C0-B213-4E36B4FF9306}" vid="{9FB243D3-233B-4EB4-BE37-C505132985D4}"/>
    </a:ext>
  </a:extLst>
</a:theme>
</file>

<file path=ppt/theme/theme2.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usinessContrast">
      <a:dk1>
        <a:srgbClr val="000000"/>
      </a:dk1>
      <a:lt1>
        <a:sysClr val="window" lastClr="FFFFFF"/>
      </a:lt1>
      <a:dk2>
        <a:srgbClr val="000000"/>
      </a:dk2>
      <a:lt2>
        <a:srgbClr val="E5E8E8"/>
      </a:lt2>
      <a:accent1>
        <a:srgbClr val="00AEEF"/>
      </a:accent1>
      <a:accent2>
        <a:srgbClr val="EA428A"/>
      </a:accent2>
      <a:accent3>
        <a:srgbClr val="EED500"/>
      </a:accent3>
      <a:accent4>
        <a:srgbClr val="F5A70D"/>
      </a:accent4>
      <a:accent5>
        <a:srgbClr val="8BCB30"/>
      </a:accent5>
      <a:accent6>
        <a:srgbClr val="9962C1"/>
      </a:accent6>
      <a:hlink>
        <a:srgbClr val="00AEEF"/>
      </a:hlink>
      <a:folHlink>
        <a:srgbClr val="9962C1"/>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7567CE-A543-444C-8597-EB2278491126}">
  <ds:schemaRefs>
    <ds:schemaRef ds:uri="http://schemas.microsoft.com/sharepoint/v3/contenttype/forms"/>
  </ds:schemaRefs>
</ds:datastoreItem>
</file>

<file path=customXml/itemProps2.xml><?xml version="1.0" encoding="utf-8"?>
<ds:datastoreItem xmlns:ds="http://schemas.openxmlformats.org/officeDocument/2006/customXml" ds:itemID="{8A32D51B-405E-4F81-B5A9-F253CD7FC48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4CEB76F-5C52-4F69-A3C1-2DBEA8CF74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Business contrast presentation (widescreen)</Template>
  <TotalTime>73</TotalTime>
  <Words>392</Words>
  <Application>Microsoft Macintosh PowerPoint</Application>
  <PresentationFormat>Custom</PresentationFormat>
  <Paragraphs>56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Franklin Gothic Medium</vt:lpstr>
      <vt:lpstr>Business Contrast 16x9</vt:lpstr>
      <vt:lpstr>Бараа Удирдлагын Систем</vt:lpstr>
      <vt:lpstr>Төслийн танилцуулга</vt:lpstr>
      <vt:lpstr>                Классын загвар (UML)</vt:lpstr>
      <vt:lpstr>Классуудын тайлбар </vt:lpstr>
      <vt:lpstr>Бэрхшээл ба шийдэл</vt:lpstr>
      <vt:lpstr>Unit Test үр дүн: </vt:lpstr>
      <vt:lpstr>PowerPoint Presentation</vt:lpstr>
      <vt:lpstr>PowerPoint Presentation</vt:lpstr>
      <vt:lpstr>Анхаарал тавьсанд баярлалаа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khishigtogtokh sodnom</dc:creator>
  <cp:lastModifiedBy>TERGEL GANZORIG</cp:lastModifiedBy>
  <cp:revision>2</cp:revision>
  <dcterms:created xsi:type="dcterms:W3CDTF">2025-06-11T21:24:46Z</dcterms:created>
  <dcterms:modified xsi:type="dcterms:W3CDTF">2025-06-12T02:41:43Z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