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385" r:id="rId2"/>
    <p:sldId id="368" r:id="rId3"/>
    <p:sldId id="369" r:id="rId4"/>
    <p:sldId id="370" r:id="rId5"/>
    <p:sldId id="358" r:id="rId6"/>
    <p:sldId id="371" r:id="rId7"/>
    <p:sldId id="360" r:id="rId8"/>
    <p:sldId id="374" r:id="rId9"/>
    <p:sldId id="372" r:id="rId10"/>
    <p:sldId id="366" r:id="rId11"/>
    <p:sldId id="386" r:id="rId12"/>
    <p:sldId id="384" r:id="rId13"/>
    <p:sldId id="373" r:id="rId14"/>
    <p:sldId id="363" r:id="rId15"/>
    <p:sldId id="364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>
          <p15:clr>
            <a:srgbClr val="A4A3A4"/>
          </p15:clr>
        </p15:guide>
        <p15:guide id="2" orient="horz" pos="2069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orient="horz" pos="2795">
          <p15:clr>
            <a:srgbClr val="A4A3A4"/>
          </p15:clr>
        </p15:guide>
        <p15:guide id="5" orient="horz" pos="2886">
          <p15:clr>
            <a:srgbClr val="A4A3A4"/>
          </p15:clr>
        </p15:guide>
        <p15:guide id="6" orient="horz" pos="3022">
          <p15:clr>
            <a:srgbClr val="A4A3A4"/>
          </p15:clr>
        </p15:guide>
        <p15:guide id="7" pos="1565">
          <p15:clr>
            <a:srgbClr val="A4A3A4"/>
          </p15:clr>
        </p15:guide>
        <p15:guide id="8" pos="3878">
          <p15:clr>
            <a:srgbClr val="A4A3A4"/>
          </p15:clr>
        </p15:guide>
        <p15:guide id="9" pos="3969">
          <p15:clr>
            <a:srgbClr val="A4A3A4"/>
          </p15:clr>
        </p15:guide>
        <p15:guide id="10" pos="27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CC6600"/>
    <a:srgbClr val="FF9900"/>
    <a:srgbClr val="9900FF"/>
    <a:srgbClr val="99CC00"/>
    <a:srgbClr val="33CCFF"/>
    <a:srgbClr val="FD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525C7E-8C21-4D26-A82B-9F39DEBD79A3}" v="295" dt="2018-05-17T03:09:21.9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368" y="114"/>
      </p:cViewPr>
      <p:guideLst>
        <p:guide orient="horz" pos="1026"/>
        <p:guide orient="horz" pos="2069"/>
        <p:guide orient="horz" pos="2160"/>
        <p:guide orient="horz" pos="2795"/>
        <p:guide orient="horz" pos="2886"/>
        <p:guide orient="horz" pos="3022"/>
        <p:guide pos="1565"/>
        <p:guide pos="3878"/>
        <p:guide pos="3969"/>
        <p:guide pos="2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연수" userId="add142bc-ea56-4b44-ac0d-0129dc27d7b2" providerId="ADAL" clId="{64525C7E-8C21-4D26-A82B-9F39DEBD79A3}"/>
    <pc:docChg chg="modSld">
      <pc:chgData name="김연수" userId="add142bc-ea56-4b44-ac0d-0129dc27d7b2" providerId="ADAL" clId="{64525C7E-8C21-4D26-A82B-9F39DEBD79A3}" dt="2018-05-17T03:09:21.986" v="294" actId="20577"/>
      <pc:docMkLst>
        <pc:docMk/>
      </pc:docMkLst>
      <pc:sldChg chg="modSp">
        <pc:chgData name="김연수" userId="add142bc-ea56-4b44-ac0d-0129dc27d7b2" providerId="ADAL" clId="{64525C7E-8C21-4D26-A82B-9F39DEBD79A3}" dt="2018-05-17T03:09:21.986" v="294" actId="20577"/>
        <pc:sldMkLst>
          <pc:docMk/>
          <pc:sldMk cId="0" sldId="369"/>
        </pc:sldMkLst>
        <pc:spChg chg="mod">
          <ac:chgData name="김연수" userId="add142bc-ea56-4b44-ac0d-0129dc27d7b2" providerId="ADAL" clId="{64525C7E-8C21-4D26-A82B-9F39DEBD79A3}" dt="2018-05-17T03:09:21.986" v="294" actId="20577"/>
          <ac:spMkLst>
            <pc:docMk/>
            <pc:sldMk cId="0" sldId="369"/>
            <ac:spMk id="6147" creationId="{050CFD4D-DED6-4249-A3FB-58254D555909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88034488-ABD6-4A1F-AD73-09C6B74F6E7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0" hangingPunct="1">
              <a:defRPr kumimoji="0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937D0776-CA16-4D67-86D1-147DB479457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664FABC9-B768-4494-A9D9-84F77F95555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8117" name="Rectangle 5">
            <a:extLst>
              <a:ext uri="{FF2B5EF4-FFF2-40B4-BE49-F238E27FC236}">
                <a16:creationId xmlns:a16="http://schemas.microsoft.com/office/drawing/2014/main" id="{FF599139-95C2-4EB4-8C06-745F8D81AFB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18118" name="Rectangle 6">
            <a:extLst>
              <a:ext uri="{FF2B5EF4-FFF2-40B4-BE49-F238E27FC236}">
                <a16:creationId xmlns:a16="http://schemas.microsoft.com/office/drawing/2014/main" id="{9FD78EDE-4BAF-487D-A835-719F7541EDB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0" hangingPunct="1">
              <a:defRPr kumimoji="0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8119" name="Rectangle 7">
            <a:extLst>
              <a:ext uri="{FF2B5EF4-FFF2-40B4-BE49-F238E27FC236}">
                <a16:creationId xmlns:a16="http://schemas.microsoft.com/office/drawing/2014/main" id="{21226406-B4FF-41FC-B53F-77696492E9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05045678-9399-4A1A-86B1-E29D7D7CD85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CB3AD0D3-0717-4504-88C9-CCB870D820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7A99764-41EE-41CB-B9E4-7D476B10C9FC}" type="slidenum">
              <a:rPr lang="ko-KR" altLang="en-US" smtClean="0">
                <a:ea typeface="굴림" panose="020B0600000101010101" pitchFamily="34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FC7B72F4-1908-4EEE-8A5E-81C3EDD29D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6159C71-F092-4CB4-8F40-3DAAB049E7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1E4FD0E3-652C-4CFA-99CC-EFB2E57DE5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E71BC8-0321-4DA5-BBD4-3F9953779EE3}" type="slidenum">
              <a:rPr lang="ko-KR" altLang="en-US" smtClean="0">
                <a:ea typeface="굴림" panose="020B0600000101010101" pitchFamily="34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C4F6A5B8-C4F2-4204-A534-B5CAB30906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849CE489-75E0-455C-9AAA-D0B3165D8B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>
            <a:extLst>
              <a:ext uri="{FF2B5EF4-FFF2-40B4-BE49-F238E27FC236}">
                <a16:creationId xmlns:a16="http://schemas.microsoft.com/office/drawing/2014/main" id="{E30E7AB4-6688-4BCD-92EA-7D15DA692C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슬라이드 노트 개체 틀 2">
            <a:extLst>
              <a:ext uri="{FF2B5EF4-FFF2-40B4-BE49-F238E27FC236}">
                <a16:creationId xmlns:a16="http://schemas.microsoft.com/office/drawing/2014/main" id="{2AE566EB-D3C7-4F19-9C98-57E79242E0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13316" name="슬라이드 번호 개체 틀 3">
            <a:extLst>
              <a:ext uri="{FF2B5EF4-FFF2-40B4-BE49-F238E27FC236}">
                <a16:creationId xmlns:a16="http://schemas.microsoft.com/office/drawing/2014/main" id="{C72B5924-3850-407F-ACA3-C083A67AC0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fld id="{C3E89587-AD8C-4CD8-9D80-955AE0BCAABD}" type="slidenum">
              <a:rPr kumimoji="0" lang="ko-KR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pPr/>
              <a:t>6</a:t>
            </a:fld>
            <a:endParaRPr kumimoji="0" lang="en-US" altLang="ko-KR" sz="1200">
              <a:solidFill>
                <a:schemeClr val="tx1"/>
              </a:solidFill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7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5">
            <a:extLst>
              <a:ext uri="{FF2B5EF4-FFF2-40B4-BE49-F238E27FC236}">
                <a16:creationId xmlns:a16="http://schemas.microsoft.com/office/drawing/2014/main" id="{B55E3A35-3899-4860-A336-6E6E6F96EA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075" y="457200"/>
          <a:ext cx="8416925" cy="489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Image" r:id="rId3" imgW="13003175" imgH="7555556" progId="Photoshop.Image.7">
                  <p:embed/>
                </p:oleObj>
              </mc:Choice>
              <mc:Fallback>
                <p:oleObj name="Image" r:id="rId3" imgW="13003175" imgH="7555556" progId="Photoshop.Image.7">
                  <p:embed/>
                  <p:pic>
                    <p:nvPicPr>
                      <p:cNvPr id="4" name="Object 35">
                        <a:extLst>
                          <a:ext uri="{FF2B5EF4-FFF2-40B4-BE49-F238E27FC236}">
                            <a16:creationId xmlns:a16="http://schemas.microsoft.com/office/drawing/2014/main" id="{B55E3A35-3899-4860-A336-6E6E6F96EA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" y="457200"/>
                        <a:ext cx="8416925" cy="489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4">
            <a:extLst>
              <a:ext uri="{FF2B5EF4-FFF2-40B4-BE49-F238E27FC236}">
                <a16:creationId xmlns:a16="http://schemas.microsoft.com/office/drawing/2014/main" id="{D8D838DF-3457-4736-9F17-B42EE75D6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57200"/>
            <a:ext cx="8405812" cy="5943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pic>
        <p:nvPicPr>
          <p:cNvPr id="6" name="Picture 31" descr="03_icon">
            <a:extLst>
              <a:ext uri="{FF2B5EF4-FFF2-40B4-BE49-F238E27FC236}">
                <a16:creationId xmlns:a16="http://schemas.microsoft.com/office/drawing/2014/main" id="{239AEB4F-EC67-49D1-94F3-F400FD365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949825"/>
            <a:ext cx="7493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32">
            <a:extLst>
              <a:ext uri="{FF2B5EF4-FFF2-40B4-BE49-F238E27FC236}">
                <a16:creationId xmlns:a16="http://schemas.microsoft.com/office/drawing/2014/main" id="{7E3E4D22-03C7-42D6-B025-4A47E52A8E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8788" y="5283200"/>
            <a:ext cx="673100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8" name="그림 14">
            <a:extLst>
              <a:ext uri="{FF2B5EF4-FFF2-40B4-BE49-F238E27FC236}">
                <a16:creationId xmlns:a16="http://schemas.microsoft.com/office/drawing/2014/main" id="{8D914D69-4FDE-4BB9-B2E8-0178B477078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66738"/>
            <a:ext cx="1450975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4759325"/>
            <a:ext cx="5791200" cy="381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5359400"/>
            <a:ext cx="5791200" cy="3048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144AFB4-FEA4-48F4-8416-952AEBBEE2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381000" y="6477000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0" hangingPunct="1">
              <a:defRPr kumimoji="0" sz="1000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CF38E2F-3872-4703-BB0E-45F393B7D8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477000"/>
            <a:ext cx="2895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0" hangingPunct="1">
              <a:defRPr kumimoji="0" sz="1000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2C88905-266F-4833-8DA4-7415575EC5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6553200" y="6477000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A8E76BA5-959F-4C73-A628-92985B3F3CF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09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32483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31788"/>
            <a:ext cx="2057400" cy="58324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31788"/>
            <a:ext cx="6019800" cy="58324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97144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31788"/>
            <a:ext cx="4648200" cy="5635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716463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23705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3">
            <a:extLst>
              <a:ext uri="{FF2B5EF4-FFF2-40B4-BE49-F238E27FC236}">
                <a16:creationId xmlns:a16="http://schemas.microsoft.com/office/drawing/2014/main" id="{6B502B69-1A16-441C-994A-B7ED22B2B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90550"/>
            <a:ext cx="8686800" cy="5943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5" name="Rectangle 75">
            <a:extLst>
              <a:ext uri="{FF2B5EF4-FFF2-40B4-BE49-F238E27FC236}">
                <a16:creationId xmlns:a16="http://schemas.microsoft.com/office/drawing/2014/main" id="{CCF79F49-7A49-4F8D-90E2-ABECBFAAEB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443663" y="404813"/>
            <a:ext cx="288925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graphicFrame>
        <p:nvGraphicFramePr>
          <p:cNvPr id="6" name="Object 73">
            <a:extLst>
              <a:ext uri="{FF2B5EF4-FFF2-40B4-BE49-F238E27FC236}">
                <a16:creationId xmlns:a16="http://schemas.microsoft.com/office/drawing/2014/main" id="{11E647C1-B9A3-4467-B1DD-92F5A1C4DF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650" y="3719513"/>
          <a:ext cx="3124200" cy="278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Image" r:id="rId3" imgW="6361905" imgH="5663492" progId="Photoshop.Image.7">
                  <p:embed/>
                </p:oleObj>
              </mc:Choice>
              <mc:Fallback>
                <p:oleObj name="Image" r:id="rId3" imgW="6361905" imgH="5663492" progId="Photoshop.Image.7">
                  <p:embed/>
                  <p:pic>
                    <p:nvPicPr>
                      <p:cNvPr id="6" name="Object 73">
                        <a:extLst>
                          <a:ext uri="{FF2B5EF4-FFF2-40B4-BE49-F238E27FC236}">
                            <a16:creationId xmlns:a16="http://schemas.microsoft.com/office/drawing/2014/main" id="{11E647C1-B9A3-4467-B1DD-92F5A1C4DF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3719513"/>
                        <a:ext cx="3124200" cy="278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58" descr="03_back_b">
            <a:extLst>
              <a:ext uri="{FF2B5EF4-FFF2-40B4-BE49-F238E27FC236}">
                <a16:creationId xmlns:a16="http://schemas.microsoft.com/office/drawing/2014/main" id="{A6D9C724-A35E-4143-BC98-010AD3E1E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609600"/>
            <a:ext cx="2630487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4">
            <a:extLst>
              <a:ext uri="{FF2B5EF4-FFF2-40B4-BE49-F238E27FC236}">
                <a16:creationId xmlns:a16="http://schemas.microsoft.com/office/drawing/2014/main" id="{4EC44AD7-994D-4898-BD8A-144CBF9FFE5D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9600" y="190500"/>
            <a:ext cx="5562600" cy="1085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pic>
        <p:nvPicPr>
          <p:cNvPr id="9" name="Picture 59" descr="03_icon">
            <a:extLst>
              <a:ext uri="{FF2B5EF4-FFF2-40B4-BE49-F238E27FC236}">
                <a16:creationId xmlns:a16="http://schemas.microsoft.com/office/drawing/2014/main" id="{1BA520DB-8E1D-4ABF-89B3-4B59B6837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38" y="166688"/>
            <a:ext cx="7493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16">
            <a:extLst>
              <a:ext uri="{FF2B5EF4-FFF2-40B4-BE49-F238E27FC236}">
                <a16:creationId xmlns:a16="http://schemas.microsoft.com/office/drawing/2014/main" id="{B60ABA14-69A8-4519-ABA4-6CBEB3026E0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138" y="6243638"/>
            <a:ext cx="205898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1428736"/>
            <a:ext cx="8229600" cy="4716463"/>
          </a:xfrm>
        </p:spPr>
        <p:txBody>
          <a:bodyPr/>
          <a:lstStyle>
            <a:lvl1pPr>
              <a:buClr>
                <a:srgbClr val="CC6600"/>
              </a:buClr>
              <a:defRPr sz="2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6FE5F222-129D-41C3-A42B-3897CF93761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gray">
          <a:xfrm>
            <a:off x="6804025" y="260350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CFF815F5-4187-4D59-ACA5-CDEB5979374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276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7910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0758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2225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2901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559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752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5191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3">
            <a:extLst>
              <a:ext uri="{FF2B5EF4-FFF2-40B4-BE49-F238E27FC236}">
                <a16:creationId xmlns:a16="http://schemas.microsoft.com/office/drawing/2014/main" id="{6EA53ACA-576C-4168-A85A-DDE264D49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90550"/>
            <a:ext cx="8686800" cy="5943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27" name="Rectangle 75">
            <a:extLst>
              <a:ext uri="{FF2B5EF4-FFF2-40B4-BE49-F238E27FC236}">
                <a16:creationId xmlns:a16="http://schemas.microsoft.com/office/drawing/2014/main" id="{631D1380-BE0E-4C31-B15F-F7B93B7254C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443663" y="404813"/>
            <a:ext cx="288925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graphicFrame>
        <p:nvGraphicFramePr>
          <p:cNvPr id="1028" name="Object 73">
            <a:extLst>
              <a:ext uri="{FF2B5EF4-FFF2-40B4-BE49-F238E27FC236}">
                <a16:creationId xmlns:a16="http://schemas.microsoft.com/office/drawing/2014/main" id="{EE6F2FE2-12AC-46BF-B88F-8A3FF1BF2D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650" y="3719513"/>
          <a:ext cx="3124200" cy="278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" r:id="rId15" imgW="6361905" imgH="5663492" progId="Photoshop.Image.7">
                  <p:embed/>
                </p:oleObj>
              </mc:Choice>
              <mc:Fallback>
                <p:oleObj name="Image" r:id="rId15" imgW="6361905" imgH="5663492" progId="Photoshop.Image.7">
                  <p:embed/>
                  <p:pic>
                    <p:nvPicPr>
                      <p:cNvPr id="1028" name="Object 73">
                        <a:extLst>
                          <a:ext uri="{FF2B5EF4-FFF2-40B4-BE49-F238E27FC236}">
                            <a16:creationId xmlns:a16="http://schemas.microsoft.com/office/drawing/2014/main" id="{EE6F2FE2-12AC-46BF-B88F-8A3FF1BF2D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3719513"/>
                        <a:ext cx="3124200" cy="278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58" descr="03_back_b">
            <a:extLst>
              <a:ext uri="{FF2B5EF4-FFF2-40B4-BE49-F238E27FC236}">
                <a16:creationId xmlns:a16="http://schemas.microsoft.com/office/drawing/2014/main" id="{FE5883C4-EE8B-4765-A274-5B42F31C9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609600"/>
            <a:ext cx="2630487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54">
            <a:extLst>
              <a:ext uri="{FF2B5EF4-FFF2-40B4-BE49-F238E27FC236}">
                <a16:creationId xmlns:a16="http://schemas.microsoft.com/office/drawing/2014/main" id="{38FDDA9C-70F2-44EC-935B-0291C6C87CBE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9600" y="190500"/>
            <a:ext cx="5562600" cy="1085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1" name="Rectangle 3">
            <a:extLst>
              <a:ext uri="{FF2B5EF4-FFF2-40B4-BE49-F238E27FC236}">
                <a16:creationId xmlns:a16="http://schemas.microsoft.com/office/drawing/2014/main" id="{DAF1ABF4-1E8A-47DC-B77F-0E85C73A4D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2296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2" name="Rectangle 2">
            <a:extLst>
              <a:ext uri="{FF2B5EF4-FFF2-40B4-BE49-F238E27FC236}">
                <a16:creationId xmlns:a16="http://schemas.microsoft.com/office/drawing/2014/main" id="{C3D00C06-B9E9-44D5-A056-9CB08C84F3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685800" y="331788"/>
            <a:ext cx="4648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pic>
        <p:nvPicPr>
          <p:cNvPr id="1033" name="Picture 59" descr="03_icon">
            <a:extLst>
              <a:ext uri="{FF2B5EF4-FFF2-40B4-BE49-F238E27FC236}">
                <a16:creationId xmlns:a16="http://schemas.microsoft.com/office/drawing/2014/main" id="{26E7E570-6F94-40D3-A216-F82F16F2B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38" y="166688"/>
            <a:ext cx="7493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그림 11" descr="학과name.jpg">
            <a:extLst>
              <a:ext uri="{FF2B5EF4-FFF2-40B4-BE49-F238E27FC236}">
                <a16:creationId xmlns:a16="http://schemas.microsoft.com/office/drawing/2014/main" id="{F0FCEE63-1440-4218-BFE3-639BC782BAF7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6286500"/>
            <a:ext cx="238601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stn9401/team33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clipse/californium" TargetMode="External"/><Relationship Id="rId3" Type="http://schemas.openxmlformats.org/officeDocument/2006/relationships/image" Target="../media/image22.png"/><Relationship Id="rId7" Type="http://schemas.openxmlformats.org/officeDocument/2006/relationships/hyperlink" Target="https://eclipse.org/californium/" TargetMode="External"/><Relationship Id="rId2" Type="http://schemas.openxmlformats.org/officeDocument/2006/relationships/hyperlink" Target="https://tools.ietf.org.html/rtc725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oyi.co/tech-blog/2015/11/03/Bluetoot-Low-Energy-BLE" TargetMode="External"/><Relationship Id="rId5" Type="http://schemas.openxmlformats.org/officeDocument/2006/relationships/image" Target="../media/image24.png"/><Relationship Id="rId10" Type="http://schemas.openxmlformats.org/officeDocument/2006/relationships/image" Target="../media/image25.png"/><Relationship Id="rId4" Type="http://schemas.openxmlformats.org/officeDocument/2006/relationships/image" Target="../media/image23.png"/><Relationship Id="rId9" Type="http://schemas.openxmlformats.org/officeDocument/2006/relationships/hyperlink" Target="https://libcoap.ne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6473C54B-D652-4E32-A258-BAEC8BB054A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16013" y="2852738"/>
            <a:ext cx="7467600" cy="1800225"/>
          </a:xfrm>
        </p:spPr>
        <p:txBody>
          <a:bodyPr/>
          <a:lstStyle/>
          <a:p>
            <a:pPr algn="ctr" eaLnBrk="1" hangingPunct="1"/>
            <a:br>
              <a:rPr lang="en-US" altLang="ko-KR" sz="280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br>
              <a:rPr lang="en-US" altLang="ko-KR" sz="280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2800">
                <a:latin typeface="HY견고딕" panose="02030600000101010101" pitchFamily="18" charset="-127"/>
                <a:ea typeface="HY견고딕" panose="02030600000101010101" pitchFamily="18" charset="-127"/>
              </a:rPr>
              <a:t>Dtls </a:t>
            </a:r>
            <a:r>
              <a:rPr lang="ko-KR" altLang="en-US" sz="2800">
                <a:latin typeface="HY견고딕" panose="02030600000101010101" pitchFamily="18" charset="-127"/>
                <a:ea typeface="HY견고딕" panose="02030600000101010101" pitchFamily="18" charset="-127"/>
              </a:rPr>
              <a:t>보안 기능을 추가한 </a:t>
            </a:r>
            <a:r>
              <a:rPr lang="en-US" altLang="ko-KR" sz="2800">
                <a:latin typeface="HY견고딕" panose="02030600000101010101" pitchFamily="18" charset="-127"/>
                <a:ea typeface="HY견고딕" panose="02030600000101010101" pitchFamily="18" charset="-127"/>
              </a:rPr>
              <a:t>CoAP/6LowPan </a:t>
            </a:r>
            <a:r>
              <a:rPr lang="ko-KR" altLang="en-US" sz="2800">
                <a:latin typeface="HY견고딕" panose="02030600000101010101" pitchFamily="18" charset="-127"/>
                <a:ea typeface="HY견고딕" panose="02030600000101010101" pitchFamily="18" charset="-127"/>
              </a:rPr>
              <a:t>기반 홈 네트워크 시스템</a:t>
            </a:r>
            <a:br>
              <a:rPr lang="en-US" altLang="ko-KR" sz="2800" b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2800" b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800">
                <a:latin typeface="HY견고딕" panose="02030600000101010101" pitchFamily="18" charset="-127"/>
                <a:ea typeface="HY견고딕" panose="02030600000101010101" pitchFamily="18" charset="-127"/>
              </a:rPr>
              <a:t>CoAP / 6LowPan-based home network with dtls security)</a:t>
            </a:r>
            <a:br>
              <a:rPr lang="en-US" altLang="ko-KR" sz="4000">
                <a:ea typeface="굴림" panose="020B0600000101010101" pitchFamily="34" charset="-127"/>
              </a:rPr>
            </a:br>
            <a:endParaRPr lang="ko-KR" altLang="en-US" sz="5400" b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55A72-027E-43D4-8D81-C1F915C72AB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716463" y="5300663"/>
            <a:ext cx="38671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kumimoji="0" lang="ko-KR" altLang="en-US" sz="1200" kern="0" err="1">
                <a:solidFill>
                  <a:srgbClr val="000000"/>
                </a:solidFill>
              </a:rPr>
              <a:t>팀명</a:t>
            </a:r>
            <a:r>
              <a:rPr kumimoji="0" lang="ko-KR" altLang="en-US" sz="1200" kern="0">
                <a:solidFill>
                  <a:srgbClr val="000000"/>
                </a:solidFill>
              </a:rPr>
              <a:t> </a:t>
            </a:r>
            <a:r>
              <a:rPr kumimoji="0" lang="en-US" altLang="ko-KR" sz="1200" kern="0">
                <a:solidFill>
                  <a:srgbClr val="000000"/>
                </a:solidFill>
              </a:rPr>
              <a:t>: IOT_IZOA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kumimoji="0" lang="ko-KR" altLang="en-US" sz="1200" kern="0">
                <a:solidFill>
                  <a:srgbClr val="000000"/>
                </a:solidFill>
              </a:rPr>
              <a:t>학번</a:t>
            </a:r>
            <a:r>
              <a:rPr kumimoji="0" lang="en-US" altLang="ko-KR" sz="1200" kern="0">
                <a:solidFill>
                  <a:srgbClr val="000000"/>
                </a:solidFill>
              </a:rPr>
              <a:t>:</a:t>
            </a:r>
            <a:r>
              <a:rPr kumimoji="0" lang="ko-KR" altLang="en-US" sz="1200" kern="0">
                <a:solidFill>
                  <a:srgbClr val="000000"/>
                </a:solidFill>
              </a:rPr>
              <a:t> </a:t>
            </a:r>
            <a:r>
              <a:rPr kumimoji="0" lang="en-US" altLang="ko-KR" sz="1200" kern="0">
                <a:solidFill>
                  <a:srgbClr val="000000"/>
                </a:solidFill>
              </a:rPr>
              <a:t>2012150004  </a:t>
            </a:r>
            <a:r>
              <a:rPr kumimoji="0" lang="ko-KR" altLang="en-US" sz="1200" kern="0">
                <a:solidFill>
                  <a:srgbClr val="000000"/>
                </a:solidFill>
              </a:rPr>
              <a:t>이름</a:t>
            </a:r>
            <a:r>
              <a:rPr kumimoji="0" lang="en-US" altLang="ko-KR" sz="1200" kern="0">
                <a:solidFill>
                  <a:srgbClr val="000000"/>
                </a:solidFill>
              </a:rPr>
              <a:t>:</a:t>
            </a:r>
            <a:r>
              <a:rPr kumimoji="0" lang="ko-KR" altLang="en-US" sz="1200" kern="0">
                <a:solidFill>
                  <a:srgbClr val="000000"/>
                </a:solidFill>
              </a:rPr>
              <a:t> 김기태</a:t>
            </a:r>
            <a:r>
              <a:rPr kumimoji="0" lang="en-US" altLang="ko-KR" sz="1200" kern="0">
                <a:solidFill>
                  <a:srgbClr val="000000"/>
                </a:solidFill>
              </a:rPr>
              <a:t>  </a:t>
            </a:r>
            <a:r>
              <a:rPr kumimoji="0" lang="ko-KR" altLang="en-US" sz="1200" kern="0">
                <a:solidFill>
                  <a:srgbClr val="000000"/>
                </a:solidFill>
              </a:rPr>
              <a:t>지도교수</a:t>
            </a:r>
            <a:r>
              <a:rPr kumimoji="0" lang="en-US" altLang="ko-KR" sz="1200" kern="0">
                <a:solidFill>
                  <a:srgbClr val="000000"/>
                </a:solidFill>
              </a:rPr>
              <a:t>:</a:t>
            </a:r>
            <a:r>
              <a:rPr kumimoji="0" lang="ko-KR" altLang="en-US" sz="1200" kern="0">
                <a:solidFill>
                  <a:srgbClr val="000000"/>
                </a:solidFill>
              </a:rPr>
              <a:t> </a:t>
            </a:r>
            <a:r>
              <a:rPr kumimoji="0" lang="ko-KR" altLang="en-US" sz="1200" kern="0" err="1">
                <a:solidFill>
                  <a:srgbClr val="000000"/>
                </a:solidFill>
              </a:rPr>
              <a:t>이보경</a:t>
            </a:r>
            <a:endParaRPr kumimoji="0" lang="en-US" altLang="ko-KR" sz="1200" kern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kumimoji="0" lang="ko-KR" altLang="en-US" sz="1200" kern="0">
                <a:solidFill>
                  <a:srgbClr val="000000"/>
                </a:solidFill>
              </a:rPr>
              <a:t>학번</a:t>
            </a:r>
            <a:r>
              <a:rPr kumimoji="0" lang="en-US" altLang="ko-KR" sz="1200" kern="0">
                <a:solidFill>
                  <a:srgbClr val="000000"/>
                </a:solidFill>
              </a:rPr>
              <a:t>:</a:t>
            </a:r>
            <a:r>
              <a:rPr kumimoji="0" lang="ko-KR" altLang="en-US" sz="1200" kern="0">
                <a:solidFill>
                  <a:srgbClr val="000000"/>
                </a:solidFill>
              </a:rPr>
              <a:t> </a:t>
            </a:r>
            <a:r>
              <a:rPr kumimoji="0" lang="en-US" altLang="ko-KR" sz="1200" kern="0">
                <a:solidFill>
                  <a:srgbClr val="000000"/>
                </a:solidFill>
              </a:rPr>
              <a:t>2012150012  </a:t>
            </a:r>
            <a:r>
              <a:rPr kumimoji="0" lang="ko-KR" altLang="en-US" sz="1200" kern="0">
                <a:solidFill>
                  <a:srgbClr val="000000"/>
                </a:solidFill>
              </a:rPr>
              <a:t>이름</a:t>
            </a:r>
            <a:r>
              <a:rPr kumimoji="0" lang="en-US" altLang="ko-KR" sz="1200" kern="0">
                <a:solidFill>
                  <a:srgbClr val="000000"/>
                </a:solidFill>
              </a:rPr>
              <a:t>:</a:t>
            </a:r>
            <a:r>
              <a:rPr kumimoji="0" lang="ko-KR" altLang="en-US" sz="1200" kern="0">
                <a:solidFill>
                  <a:srgbClr val="000000"/>
                </a:solidFill>
              </a:rPr>
              <a:t> 김연수</a:t>
            </a:r>
            <a:r>
              <a:rPr kumimoji="0" lang="en-US" altLang="ko-KR" sz="1200" kern="0">
                <a:solidFill>
                  <a:srgbClr val="000000"/>
                </a:solidFill>
              </a:rPr>
              <a:t>  </a:t>
            </a:r>
            <a:r>
              <a:rPr kumimoji="0" lang="ko-KR" altLang="en-US" sz="1200" kern="0">
                <a:solidFill>
                  <a:srgbClr val="000000"/>
                </a:solidFill>
              </a:rPr>
              <a:t>지도교수</a:t>
            </a:r>
            <a:r>
              <a:rPr kumimoji="0" lang="en-US" altLang="ko-KR" sz="1200" kern="0">
                <a:solidFill>
                  <a:srgbClr val="000000"/>
                </a:solidFill>
              </a:rPr>
              <a:t>:</a:t>
            </a:r>
            <a:r>
              <a:rPr kumimoji="0" lang="ko-KR" altLang="en-US" sz="1200" kern="0">
                <a:solidFill>
                  <a:srgbClr val="000000"/>
                </a:solidFill>
              </a:rPr>
              <a:t> </a:t>
            </a:r>
            <a:r>
              <a:rPr kumimoji="0" lang="ko-KR" altLang="en-US" sz="1200" kern="0" err="1">
                <a:solidFill>
                  <a:srgbClr val="000000"/>
                </a:solidFill>
              </a:rPr>
              <a:t>이보경</a:t>
            </a:r>
            <a:endParaRPr kumimoji="0" lang="en-US" altLang="ko-KR" sz="1200" kern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kumimoji="0" lang="ko-KR" altLang="en-US" sz="1200" kern="0">
                <a:solidFill>
                  <a:srgbClr val="000000"/>
                </a:solidFill>
              </a:rPr>
              <a:t>학번</a:t>
            </a:r>
            <a:r>
              <a:rPr kumimoji="0" lang="en-US" altLang="ko-KR" sz="1200" kern="0">
                <a:solidFill>
                  <a:srgbClr val="000000"/>
                </a:solidFill>
              </a:rPr>
              <a:t>: 2012150042  </a:t>
            </a:r>
            <a:r>
              <a:rPr kumimoji="0" lang="ko-KR" altLang="en-US" sz="1200" kern="0">
                <a:solidFill>
                  <a:srgbClr val="000000"/>
                </a:solidFill>
              </a:rPr>
              <a:t>이름</a:t>
            </a:r>
            <a:r>
              <a:rPr kumimoji="0" lang="en-US" altLang="ko-KR" sz="1200" kern="0">
                <a:solidFill>
                  <a:srgbClr val="000000"/>
                </a:solidFill>
              </a:rPr>
              <a:t>:</a:t>
            </a:r>
            <a:r>
              <a:rPr kumimoji="0" lang="ko-KR" altLang="en-US" sz="1200" kern="0">
                <a:solidFill>
                  <a:srgbClr val="000000"/>
                </a:solidFill>
              </a:rPr>
              <a:t> </a:t>
            </a:r>
            <a:r>
              <a:rPr kumimoji="0" lang="ko-KR" altLang="en-US" sz="1200" kern="0" err="1">
                <a:solidFill>
                  <a:srgbClr val="000000"/>
                </a:solidFill>
              </a:rPr>
              <a:t>최강혁</a:t>
            </a:r>
            <a:r>
              <a:rPr kumimoji="0" lang="en-US" altLang="ko-KR" sz="1200" kern="0">
                <a:solidFill>
                  <a:srgbClr val="000000"/>
                </a:solidFill>
              </a:rPr>
              <a:t>  </a:t>
            </a:r>
            <a:r>
              <a:rPr kumimoji="0" lang="ko-KR" altLang="en-US" sz="1200" kern="0">
                <a:solidFill>
                  <a:srgbClr val="000000"/>
                </a:solidFill>
              </a:rPr>
              <a:t>지도교수</a:t>
            </a:r>
            <a:r>
              <a:rPr kumimoji="0" lang="en-US" altLang="ko-KR" sz="1200" kern="0">
                <a:solidFill>
                  <a:srgbClr val="000000"/>
                </a:solidFill>
              </a:rPr>
              <a:t>:</a:t>
            </a:r>
            <a:r>
              <a:rPr kumimoji="0" lang="ko-KR" altLang="en-US" sz="1200" kern="0">
                <a:solidFill>
                  <a:srgbClr val="000000"/>
                </a:solidFill>
              </a:rPr>
              <a:t> </a:t>
            </a:r>
            <a:r>
              <a:rPr kumimoji="0" lang="ko-KR" altLang="en-US" sz="1200" kern="0" err="1">
                <a:solidFill>
                  <a:srgbClr val="000000"/>
                </a:solidFill>
              </a:rPr>
              <a:t>이보경</a:t>
            </a:r>
            <a:endParaRPr kumimoji="0" lang="en-US" altLang="ko-KR" sz="1200" kern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endParaRPr kumimoji="0" lang="en-US" altLang="ko-KR" sz="1200" kern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en-US" altLang="ko-KR" sz="1200" kern="0">
              <a:solidFill>
                <a:srgbClr val="000066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en-US" altLang="ko-KR" sz="1200" b="1" kern="0">
              <a:solidFill>
                <a:srgbClr val="000066"/>
              </a:solidFill>
              <a:latin typeface="새굴림" pitchFamily="18" charset="-127"/>
              <a:ea typeface="새굴림" pitchFamily="18" charset="-127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ko-KR" altLang="en-US" sz="1200" b="1" kern="0">
              <a:solidFill>
                <a:srgbClr val="000066"/>
              </a:solidFill>
              <a:latin typeface="새굴림" pitchFamily="18" charset="-127"/>
              <a:ea typeface="새굴림" pitchFamily="18" charset="-127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en-US" altLang="ko-KR" sz="1200" b="1" kern="0">
              <a:solidFill>
                <a:srgbClr val="000066"/>
              </a:solidFill>
              <a:latin typeface="새굴림" pitchFamily="18" charset="-127"/>
              <a:ea typeface="새굴림" pitchFamily="18" charset="-127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ko-KR" altLang="en-US" sz="1200" b="1" kern="0">
              <a:solidFill>
                <a:srgbClr val="000066"/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9A1FE5E4-B033-48BA-B25B-1D748D359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949950"/>
            <a:ext cx="1693863" cy="3381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종합설계 설계서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>
            <a:extLst>
              <a:ext uri="{FF2B5EF4-FFF2-40B4-BE49-F238E27FC236}">
                <a16:creationId xmlns:a16="http://schemas.microsoft.com/office/drawing/2014/main" id="{B8F20AF5-8B29-48FE-B06F-5913B872F3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01628-FA15-40B8-B9CF-59F9C8B2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895350"/>
            <a:ext cx="8229600" cy="524986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sz="1800"/>
          </a:p>
          <a:p>
            <a:pPr marL="457200" indent="-457200">
              <a:buFont typeface="+mj-lt"/>
              <a:buAutoNum type="arabicPeriod" startAt="5"/>
              <a:defRPr/>
            </a:pPr>
            <a:r>
              <a:rPr lang="en-US" altLang="ko-KR" sz="1800"/>
              <a:t>Web Server</a:t>
            </a:r>
            <a:endParaRPr lang="en-US" altLang="ko-KR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/>
              <a:t>개발언어 </a:t>
            </a:r>
            <a:r>
              <a:rPr lang="en-US" altLang="ko-KR" sz="1600"/>
              <a:t>: Java(Servlet, JSP) &amp; HTML &amp; CSS &amp; JavaScript (jQuery)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/>
              <a:t>Server</a:t>
            </a:r>
            <a:r>
              <a:rPr lang="ko-KR" altLang="en-US" sz="1600"/>
              <a:t> </a:t>
            </a:r>
            <a:r>
              <a:rPr lang="en-US" altLang="ko-KR" sz="1600"/>
              <a:t>: Apache Tomcat 8.0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/>
              <a:t>Hardware : Raspberry pi 3 model B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/>
              <a:t>Framework : Californium Framework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/>
              <a:t>개발환경 </a:t>
            </a:r>
            <a:r>
              <a:rPr lang="en-US" altLang="ko-KR" sz="1600"/>
              <a:t>: Windows OS / Eclipse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endParaRPr lang="en-US" altLang="ko-KR" sz="1600"/>
          </a:p>
          <a:p>
            <a:pPr marL="457200" indent="-457200">
              <a:buFont typeface="+mj-lt"/>
              <a:buAutoNum type="arabicPeriod" startAt="5"/>
              <a:defRPr/>
            </a:pPr>
            <a:r>
              <a:rPr lang="en-US" altLang="ko-KR" sz="1800"/>
              <a:t>DTLS</a:t>
            </a:r>
            <a:endParaRPr lang="en-US" altLang="ko-KR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/>
              <a:t>개발언어 </a:t>
            </a:r>
            <a:r>
              <a:rPr lang="en-US" altLang="ko-KR" sz="1600"/>
              <a:t>: Java(Servlet, JSP) &amp; HTML &amp; CSS &amp; JavaScript (jQuery) &amp; C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/>
              <a:t>Framework : Scandium Framework / OpenSSL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/>
              <a:t>Hardware : Raspberry pi 3 model B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/>
              <a:t>개발환경 </a:t>
            </a:r>
            <a:r>
              <a:rPr lang="en-US" altLang="ko-KR" sz="1600"/>
              <a:t>: Raspbian OS</a:t>
            </a:r>
          </a:p>
          <a:p>
            <a:pPr marL="400050" lvl="1" indent="0">
              <a:buFont typeface="Wingdings" pitchFamily="2" charset="2"/>
              <a:buNone/>
              <a:defRPr/>
            </a:pPr>
            <a:endParaRPr lang="en-US" altLang="ko-KR" sz="1600"/>
          </a:p>
          <a:p>
            <a:pPr marL="400050" lvl="1" indent="0">
              <a:buFont typeface="Wingdings" pitchFamily="2" charset="2"/>
              <a:buNone/>
              <a:defRPr/>
            </a:pPr>
            <a:endParaRPr lang="en-US" altLang="ko-KR" sz="1600"/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17412" name="슬라이드 번호 개체 틀 3">
            <a:extLst>
              <a:ext uri="{FF2B5EF4-FFF2-40B4-BE49-F238E27FC236}">
                <a16:creationId xmlns:a16="http://schemas.microsoft.com/office/drawing/2014/main" id="{CF77C92F-8819-4D06-8ABA-006E0155C4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7FA8B51-9829-4CBF-BD63-D99D3513EEED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>
            <a:extLst>
              <a:ext uri="{FF2B5EF4-FFF2-40B4-BE49-F238E27FC236}">
                <a16:creationId xmlns:a16="http://schemas.microsoft.com/office/drawing/2014/main" id="{C440D847-A0F7-4B1D-B517-5EB686EA29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현황</a:t>
            </a:r>
          </a:p>
        </p:txBody>
      </p:sp>
      <p:sp>
        <p:nvSpPr>
          <p:cNvPr id="18435" name="슬라이드 번호 개체 틀 6">
            <a:extLst>
              <a:ext uri="{FF2B5EF4-FFF2-40B4-BE49-F238E27FC236}">
                <a16:creationId xmlns:a16="http://schemas.microsoft.com/office/drawing/2014/main" id="{4157C2CF-0230-4C39-B025-0E0301A32E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F8AAAF4-3DCC-46DF-B9B2-8D3762F0E4F7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8436" name="내용 개체 틀 2">
            <a:extLst>
              <a:ext uri="{FF2B5EF4-FFF2-40B4-BE49-F238E27FC236}">
                <a16:creationId xmlns:a16="http://schemas.microsoft.com/office/drawing/2014/main" id="{94C6A263-660F-4F6E-BDC0-7A9424897F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r>
              <a:rPr lang="ko-KR" altLang="en-US" sz="1800">
                <a:latin typeface="맑은 고딕" panose="020B0503020000020004" pitchFamily="34" charset="-127"/>
                <a:ea typeface="맑은 고딕" panose="020B0503020000020004" pitchFamily="34" charset="-127"/>
              </a:rPr>
              <a:t>개발 완료한 기능</a:t>
            </a:r>
            <a:endParaRPr lang="en-US" altLang="ko-KR" sz="180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/>
            <a:r>
              <a:rPr lang="ko-KR" altLang="en-US" sz="1600" err="1">
                <a:latin typeface="맑은 고딕" panose="020B0503020000020004" pitchFamily="34" charset="-127"/>
                <a:ea typeface="맑은 고딕" panose="020B0503020000020004" pitchFamily="34" charset="-127"/>
              </a:rPr>
              <a:t>라즈베리파이</a:t>
            </a:r>
            <a:r>
              <a:rPr lang="ko-KR" altLang="en-US" sz="1600"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en-US" altLang="ko-KR" sz="1600" err="1">
                <a:latin typeface="맑은 고딕" panose="020B0503020000020004" pitchFamily="34" charset="-127"/>
                <a:ea typeface="맑은 고딕" panose="020B0503020000020004" pitchFamily="34" charset="-127"/>
              </a:rPr>
              <a:t>Coap</a:t>
            </a:r>
            <a:r>
              <a:rPr lang="ko-KR" altLang="en-US" sz="1600">
                <a:latin typeface="맑은 고딕" panose="020B0503020000020004" pitchFamily="34" charset="-127"/>
                <a:ea typeface="맑은 고딕" panose="020B0503020000020004" pitchFamily="34" charset="-127"/>
              </a:rPr>
              <a:t>서버</a:t>
            </a:r>
            <a:r>
              <a:rPr lang="en-US" altLang="ko-KR" sz="1600">
                <a:latin typeface="맑은 고딕" panose="020B0503020000020004" pitchFamily="34" charset="-127"/>
                <a:ea typeface="맑은 고딕" panose="020B0503020000020004" pitchFamily="34" charset="-127"/>
              </a:rPr>
              <a:t>(IPv6)</a:t>
            </a:r>
          </a:p>
          <a:p>
            <a:pPr lvl="1"/>
            <a:r>
              <a:rPr lang="ko-KR" altLang="en-US" sz="1600" err="1">
                <a:latin typeface="맑은 고딕" panose="020B0503020000020004" pitchFamily="34" charset="-127"/>
                <a:ea typeface="맑은 고딕" panose="020B0503020000020004" pitchFamily="34" charset="-127"/>
              </a:rPr>
              <a:t>라즈베리파이</a:t>
            </a:r>
            <a:r>
              <a:rPr lang="ko-KR" altLang="en-US" sz="1600"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en-US" altLang="ko-KR" sz="1600">
                <a:latin typeface="맑은 고딕" panose="020B0503020000020004" pitchFamily="34" charset="-127"/>
                <a:ea typeface="맑은 고딕" panose="020B0503020000020004" pitchFamily="34" charset="-127"/>
              </a:rPr>
              <a:t>Gateway(IPv6)</a:t>
            </a:r>
          </a:p>
          <a:p>
            <a:pPr lvl="1"/>
            <a:r>
              <a:rPr lang="en-US" altLang="ko-KR" sz="1600" err="1">
                <a:latin typeface="맑은 고딕" panose="020B0503020000020004" pitchFamily="34" charset="-127"/>
                <a:ea typeface="맑은 고딕" panose="020B0503020000020004" pitchFamily="34" charset="-127"/>
              </a:rPr>
              <a:t>Android를</a:t>
            </a:r>
            <a:r>
              <a:rPr lang="ko-KR" altLang="en-US" sz="1600">
                <a:latin typeface="맑은 고딕" panose="020B0503020000020004" pitchFamily="34" charset="-127"/>
                <a:ea typeface="맑은 고딕" panose="020B0503020000020004" pitchFamily="34" charset="-127"/>
              </a:rPr>
              <a:t> 통한 임시 클라이언트</a:t>
            </a:r>
            <a:endParaRPr lang="en-US" altLang="ko-KR" sz="160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/>
            <a:r>
              <a:rPr lang="ko-KR" altLang="en-US" sz="1600" err="1">
                <a:latin typeface="맑은 고딕" panose="020B0503020000020004" pitchFamily="34" charset="-127"/>
                <a:ea typeface="맑은 고딕" panose="020B0503020000020004" pitchFamily="34" charset="-127"/>
              </a:rPr>
              <a:t>아두이노</a:t>
            </a:r>
            <a:r>
              <a:rPr lang="ko-KR" altLang="en-US" sz="1600"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en-US" altLang="ko-KR" sz="1600">
                <a:latin typeface="맑은 고딕" panose="020B0503020000020004" pitchFamily="34" charset="-127"/>
                <a:ea typeface="맑은 고딕" panose="020B0503020000020004" pitchFamily="34" charset="-127"/>
              </a:rPr>
              <a:t>LED </a:t>
            </a:r>
            <a:r>
              <a:rPr lang="ko-KR" altLang="en-US" sz="1600">
                <a:latin typeface="맑은 고딕" panose="020B0503020000020004" pitchFamily="34" charset="-127"/>
                <a:ea typeface="맑은 고딕" panose="020B0503020000020004" pitchFamily="34" charset="-127"/>
              </a:rPr>
              <a:t>센서</a:t>
            </a:r>
            <a:r>
              <a:rPr lang="en-US" altLang="ko-KR" sz="1600"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600">
                <a:latin typeface="맑은 고딕" panose="020B0503020000020004" pitchFamily="34" charset="-127"/>
                <a:ea typeface="맑은 고딕" panose="020B0503020000020004" pitchFamily="34" charset="-127"/>
              </a:rPr>
              <a:t>온도 센서</a:t>
            </a:r>
            <a:endParaRPr lang="en-US" altLang="ko-KR" sz="160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/>
            <a:r>
              <a:rPr lang="ko-KR" altLang="en-US" sz="1600">
                <a:latin typeface="맑은 고딕" panose="020B0503020000020004" pitchFamily="34" charset="-127"/>
                <a:ea typeface="맑은 고딕" panose="020B0503020000020004" pitchFamily="34" charset="-127"/>
              </a:rPr>
              <a:t>임시 클라이언트에서 </a:t>
            </a:r>
            <a:r>
              <a:rPr lang="en-US" altLang="ko-KR" sz="1600">
                <a:latin typeface="맑은 고딕" panose="020B0503020000020004" pitchFamily="34" charset="-127"/>
                <a:ea typeface="맑은 고딕" panose="020B0503020000020004" pitchFamily="34" charset="-127"/>
              </a:rPr>
              <a:t>Gateway</a:t>
            </a:r>
            <a:r>
              <a:rPr lang="ko-KR" altLang="en-US" sz="1600" err="1">
                <a:latin typeface="맑은 고딕" panose="020B0503020000020004" pitchFamily="34" charset="-127"/>
                <a:ea typeface="맑은 고딕" panose="020B0503020000020004" pitchFamily="34" charset="-127"/>
              </a:rPr>
              <a:t>를</a:t>
            </a:r>
            <a:r>
              <a:rPr lang="ko-KR" altLang="en-US" sz="1600">
                <a:latin typeface="맑은 고딕" panose="020B0503020000020004" pitchFamily="34" charset="-127"/>
                <a:ea typeface="맑은 고딕" panose="020B0503020000020004" pitchFamily="34" charset="-127"/>
              </a:rPr>
              <a:t> 거쳐서 </a:t>
            </a:r>
            <a:r>
              <a:rPr lang="en-US" altLang="ko-KR" sz="1600" err="1">
                <a:latin typeface="맑은 고딕" panose="020B0503020000020004" pitchFamily="34" charset="-127"/>
                <a:ea typeface="맑은 고딕" panose="020B0503020000020004" pitchFamily="34" charset="-127"/>
              </a:rPr>
              <a:t>Coap</a:t>
            </a:r>
            <a:r>
              <a:rPr lang="ko-KR" altLang="en-US" sz="1600">
                <a:latin typeface="맑은 고딕" panose="020B0503020000020004" pitchFamily="34" charset="-127"/>
                <a:ea typeface="맑은 고딕" panose="020B0503020000020004" pitchFamily="34" charset="-127"/>
              </a:rPr>
              <a:t>서버에 데이터를 보내면 </a:t>
            </a:r>
            <a:r>
              <a:rPr lang="en-US" altLang="ko-KR" sz="1600" err="1">
                <a:latin typeface="맑은 고딕" panose="020B0503020000020004" pitchFamily="34" charset="-127"/>
                <a:ea typeface="맑은 고딕" panose="020B0503020000020004" pitchFamily="34" charset="-127"/>
              </a:rPr>
              <a:t>Coap</a:t>
            </a:r>
            <a:r>
              <a:rPr lang="ko-KR" altLang="en-US" sz="1600">
                <a:latin typeface="맑은 고딕" panose="020B0503020000020004" pitchFamily="34" charset="-127"/>
                <a:ea typeface="맑은 고딕" panose="020B0503020000020004" pitchFamily="34" charset="-127"/>
              </a:rPr>
              <a:t>서버에서 </a:t>
            </a:r>
            <a:r>
              <a:rPr lang="ko-KR" altLang="en-US" sz="1600" err="1">
                <a:latin typeface="맑은 고딕" panose="020B0503020000020004" pitchFamily="34" charset="-127"/>
                <a:ea typeface="맑은 고딕" panose="020B0503020000020004" pitchFamily="34" charset="-127"/>
              </a:rPr>
              <a:t>아두이노</a:t>
            </a:r>
            <a:r>
              <a:rPr lang="ko-KR" altLang="en-US" sz="1600"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en-US" altLang="ko-KR" sz="1600">
                <a:latin typeface="맑은 고딕" panose="020B0503020000020004" pitchFamily="34" charset="-127"/>
                <a:ea typeface="맑은 고딕" panose="020B0503020000020004" pitchFamily="34" charset="-127"/>
              </a:rPr>
              <a:t>LED</a:t>
            </a:r>
            <a:r>
              <a:rPr lang="ko-KR" altLang="en-US" sz="1600">
                <a:latin typeface="맑은 고딕" panose="020B0503020000020004" pitchFamily="34" charset="-127"/>
                <a:ea typeface="맑은 고딕" panose="020B0503020000020004" pitchFamily="34" charset="-127"/>
              </a:rPr>
              <a:t>센서 </a:t>
            </a:r>
            <a:r>
              <a:rPr lang="en-US" altLang="ko-KR" sz="1600">
                <a:latin typeface="맑은 고딕" panose="020B0503020000020004" pitchFamily="34" charset="-127"/>
                <a:ea typeface="맑은 고딕" panose="020B0503020000020004" pitchFamily="34" charset="-127"/>
              </a:rPr>
              <a:t>ON/OFF, </a:t>
            </a:r>
            <a:r>
              <a:rPr lang="ko-KR" altLang="en-US" sz="1600">
                <a:latin typeface="맑은 고딕" panose="020B0503020000020004" pitchFamily="34" charset="-127"/>
                <a:ea typeface="맑은 고딕" panose="020B0503020000020004" pitchFamily="34" charset="-127"/>
              </a:rPr>
              <a:t>온도 센서 데이터 출력</a:t>
            </a:r>
            <a:endParaRPr lang="en-US" altLang="ko-KR" sz="160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endParaRPr lang="en-US" altLang="ko-KR" sz="180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r>
              <a:rPr lang="ko-KR" altLang="en-US" sz="1800">
                <a:latin typeface="맑은 고딕" panose="020B0503020000020004" pitchFamily="34" charset="-127"/>
                <a:ea typeface="맑은 고딕" panose="020B0503020000020004" pitchFamily="34" charset="-127"/>
              </a:rPr>
              <a:t>개발할 기능</a:t>
            </a:r>
            <a:endParaRPr lang="en-US" altLang="ko-KR" sz="180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/>
            <a:r>
              <a:rPr lang="ko-KR" altLang="en-US" sz="1600">
                <a:latin typeface="맑은 고딕" panose="020B0503020000020004" pitchFamily="34" charset="-127"/>
                <a:ea typeface="맑은 고딕" panose="020B0503020000020004" pitchFamily="34" charset="-127"/>
              </a:rPr>
              <a:t>안드로이드 앱과 연동 보완</a:t>
            </a:r>
          </a:p>
          <a:p>
            <a:pPr lvl="1"/>
            <a:r>
              <a:rPr lang="ko-KR" altLang="en-US" sz="1600" err="1">
                <a:latin typeface="맑은 고딕" panose="020B0503020000020004" pitchFamily="34" charset="-127"/>
                <a:ea typeface="맑은 고딕" panose="020B0503020000020004" pitchFamily="34" charset="-127"/>
              </a:rPr>
              <a:t>아두이노의</a:t>
            </a:r>
            <a:r>
              <a:rPr lang="ko-KR" altLang="en-US" sz="1600">
                <a:latin typeface="맑은 고딕" panose="020B0503020000020004" pitchFamily="34" charset="-127"/>
                <a:ea typeface="맑은 고딕" panose="020B0503020000020004" pitchFamily="34" charset="-127"/>
              </a:rPr>
              <a:t> 다양한 센서 데이터 송 수신</a:t>
            </a:r>
            <a:endParaRPr lang="en-US" altLang="ko-KR" sz="160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/>
            <a:r>
              <a:rPr lang="en-US" altLang="ko-KR" sz="1600" err="1">
                <a:latin typeface="맑은 고딕" panose="020B0503020000020004" pitchFamily="34" charset="-127"/>
                <a:ea typeface="맑은 고딕" panose="020B0503020000020004" pitchFamily="34" charset="-127"/>
              </a:rPr>
              <a:t>Dtls</a:t>
            </a:r>
            <a:r>
              <a:rPr lang="ko-KR" altLang="en-US" sz="1600" err="1">
                <a:latin typeface="맑은 고딕" panose="020B0503020000020004" pitchFamily="34" charset="-127"/>
                <a:ea typeface="맑은 고딕" panose="020B0503020000020004" pitchFamily="34" charset="-127"/>
              </a:rPr>
              <a:t>를</a:t>
            </a:r>
            <a:r>
              <a:rPr lang="ko-KR" altLang="en-US" sz="1600">
                <a:latin typeface="맑은 고딕" panose="020B0503020000020004" pitchFamily="34" charset="-127"/>
                <a:ea typeface="맑은 고딕" panose="020B0503020000020004" pitchFamily="34" charset="-127"/>
              </a:rPr>
              <a:t> 통한 데이터 송 </a:t>
            </a:r>
            <a:r>
              <a:rPr lang="ko-KR" altLang="en-US" sz="1600" err="1">
                <a:latin typeface="맑은 고딕" panose="020B0503020000020004" pitchFamily="34" charset="-127"/>
                <a:ea typeface="맑은 고딕" panose="020B0503020000020004" pitchFamily="34" charset="-127"/>
              </a:rPr>
              <a:t>수신간의</a:t>
            </a:r>
            <a:r>
              <a:rPr lang="ko-KR" altLang="en-US" sz="1600">
                <a:latin typeface="맑은 고딕" panose="020B0503020000020004" pitchFamily="34" charset="-127"/>
                <a:ea typeface="맑은 고딕" panose="020B0503020000020004" pitchFamily="34" charset="-127"/>
              </a:rPr>
              <a:t> 보안</a:t>
            </a:r>
            <a:endParaRPr lang="en-US" altLang="ko-KR" sz="160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>
            <a:extLst>
              <a:ext uri="{FF2B5EF4-FFF2-40B4-BE49-F238E27FC236}">
                <a16:creationId xmlns:a16="http://schemas.microsoft.com/office/drawing/2014/main" id="{B5A51ED5-E1DE-4DCC-91ED-914CEBC2D9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현황 </a:t>
            </a:r>
            <a:r>
              <a:rPr lang="en-US" altLang="ko-KR"/>
              <a:t>(2)</a:t>
            </a:r>
            <a:endParaRPr lang="ko-KR" altLang="en-US"/>
          </a:p>
        </p:txBody>
      </p:sp>
      <p:sp>
        <p:nvSpPr>
          <p:cNvPr id="19459" name="내용 개체 틀 2">
            <a:extLst>
              <a:ext uri="{FF2B5EF4-FFF2-40B4-BE49-F238E27FC236}">
                <a16:creationId xmlns:a16="http://schemas.microsoft.com/office/drawing/2014/main" id="{BE6D5570-1B2B-4B98-8C2C-5C976C99FD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t>졸업작품 </a:t>
            </a:r>
            <a:r>
              <a:rPr lang="en-US" altLang="ko-KR">
                <a:latin typeface="맑은 고딕" panose="020B0503020000020004" pitchFamily="34" charset="-127"/>
                <a:ea typeface="맑은 고딕" panose="020B0503020000020004" pitchFamily="34" charset="-127"/>
              </a:rPr>
              <a:t>GitHub </a:t>
            </a:r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t>주소</a:t>
            </a:r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/>
            <a:r>
              <a:rPr lang="en-US" altLang="ko-KR" i="1">
                <a:solidFill>
                  <a:srgbClr val="0000FF"/>
                </a:solidFill>
                <a:latin typeface="맑은 고딕" panose="020B0503020000020004" pitchFamily="34" charset="-127"/>
                <a:ea typeface="맑은 고딕" panose="020B0503020000020004" pitchFamily="34" charset="-127"/>
                <a:hlinkClick r:id="rId2"/>
              </a:rPr>
              <a:t>https://github.com/dustn9401/team333</a:t>
            </a:r>
            <a:endParaRPr lang="en-US" altLang="ko-KR" i="1">
              <a:solidFill>
                <a:srgbClr val="0000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/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t>팀원 별 </a:t>
            </a:r>
            <a:r>
              <a:rPr lang="en-US" altLang="ko-KR">
                <a:latin typeface="맑은 고딕" panose="020B0503020000020004" pitchFamily="34" charset="-127"/>
                <a:ea typeface="맑은 고딕" panose="020B0503020000020004" pitchFamily="34" charset="-127"/>
              </a:rPr>
              <a:t>GitHub ID</a:t>
            </a:r>
          </a:p>
          <a:p>
            <a:pPr lvl="1"/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t>팀장</a:t>
            </a:r>
            <a:r>
              <a:rPr lang="en-US" altLang="ko-KR">
                <a:latin typeface="맑은 고딕" panose="020B0503020000020004" pitchFamily="34" charset="-127"/>
                <a:ea typeface="맑은 고딕" panose="020B0503020000020004" pitchFamily="34" charset="-127"/>
              </a:rPr>
              <a:t>: </a:t>
            </a:r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t>김연수</a:t>
            </a:r>
            <a:endParaRPr lang="en-US" altLang="ko-KR" i="1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2"/>
            <a:r>
              <a:rPr lang="en-US" altLang="ko-KR">
                <a:latin typeface="맑은 고딕" panose="020B0503020000020004" pitchFamily="34" charset="-127"/>
                <a:ea typeface="맑은 고딕" panose="020B0503020000020004" pitchFamily="34" charset="-127"/>
              </a:rPr>
              <a:t>ID: dustn9401</a:t>
            </a:r>
            <a:endParaRPr lang="en-US" altLang="ko-KR" i="1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/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t>팀원</a:t>
            </a:r>
            <a:r>
              <a:rPr lang="en-US" altLang="ko-KR">
                <a:latin typeface="맑은 고딕" panose="020B0503020000020004" pitchFamily="34" charset="-127"/>
                <a:ea typeface="맑은 고딕" panose="020B0503020000020004" pitchFamily="34" charset="-127"/>
              </a:rPr>
              <a:t>: </a:t>
            </a:r>
            <a:r>
              <a:rPr lang="ko-KR" altLang="en-US" i="1">
                <a:latin typeface="맑은 고딕" panose="020B0503020000020004" pitchFamily="34" charset="-127"/>
                <a:ea typeface="맑은 고딕" panose="020B0503020000020004" pitchFamily="34" charset="-127"/>
              </a:rPr>
              <a:t>김기태</a:t>
            </a:r>
            <a:endParaRPr lang="en-US" altLang="ko-KR" i="1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2"/>
            <a:r>
              <a:rPr lang="en-US" altLang="ko-KR">
                <a:latin typeface="맑은 고딕" panose="020B0503020000020004" pitchFamily="34" charset="-127"/>
                <a:ea typeface="맑은 고딕" panose="020B0503020000020004" pitchFamily="34" charset="-127"/>
              </a:rPr>
              <a:t>ID: lushiris</a:t>
            </a:r>
            <a:endParaRPr lang="en-US" altLang="ko-KR" i="1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/>
            <a:r>
              <a:rPr lang="ko-KR" altLang="en-US" i="1">
                <a:latin typeface="맑은 고딕" panose="020B0503020000020004" pitchFamily="34" charset="-127"/>
                <a:ea typeface="맑은 고딕" panose="020B0503020000020004" pitchFamily="34" charset="-127"/>
              </a:rPr>
              <a:t>팀원</a:t>
            </a:r>
            <a:r>
              <a:rPr lang="en-US" altLang="ko-KR" i="1">
                <a:latin typeface="맑은 고딕" panose="020B0503020000020004" pitchFamily="34" charset="-127"/>
                <a:ea typeface="맑은 고딕" panose="020B0503020000020004" pitchFamily="34" charset="-127"/>
              </a:rPr>
              <a:t>: </a:t>
            </a:r>
            <a:r>
              <a:rPr lang="ko-KR" altLang="en-US" i="1">
                <a:latin typeface="맑은 고딕" panose="020B0503020000020004" pitchFamily="34" charset="-127"/>
                <a:ea typeface="맑은 고딕" panose="020B0503020000020004" pitchFamily="34" charset="-127"/>
              </a:rPr>
              <a:t>최강혁</a:t>
            </a:r>
            <a:endParaRPr lang="en-US" altLang="ko-KR" i="1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2"/>
            <a:r>
              <a:rPr lang="en-US" altLang="ko-KR">
                <a:latin typeface="맑은 고딕" panose="020B0503020000020004" pitchFamily="34" charset="-127"/>
                <a:ea typeface="맑은 고딕" panose="020B0503020000020004" pitchFamily="34" charset="-127"/>
              </a:rPr>
              <a:t>ID: khissup</a:t>
            </a:r>
            <a:endParaRPr lang="ko-KR" altLang="en-US" i="1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9460" name="슬라이드 번호 개체 틀 6">
            <a:extLst>
              <a:ext uri="{FF2B5EF4-FFF2-40B4-BE49-F238E27FC236}">
                <a16:creationId xmlns:a16="http://schemas.microsoft.com/office/drawing/2014/main" id="{4A07BFEB-85CE-43DA-B032-4253A15A80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F091D91-C244-4FAC-922E-3FDC9B0A4048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>
            <a:extLst>
              <a:ext uri="{FF2B5EF4-FFF2-40B4-BE49-F238E27FC236}">
                <a16:creationId xmlns:a16="http://schemas.microsoft.com/office/drawing/2014/main" id="{6FA82083-81FF-472A-866E-7F55A27C8A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업무 분담</a:t>
            </a:r>
          </a:p>
        </p:txBody>
      </p:sp>
      <p:graphicFrame>
        <p:nvGraphicFramePr>
          <p:cNvPr id="4" name="Group 37">
            <a:extLst>
              <a:ext uri="{FF2B5EF4-FFF2-40B4-BE49-F238E27FC236}">
                <a16:creationId xmlns:a16="http://schemas.microsoft.com/office/drawing/2014/main" id="{8CD4244A-A369-4ABF-8407-41DB20D93C59}"/>
              </a:ext>
            </a:extLst>
          </p:cNvPr>
          <p:cNvGraphicFramePr>
            <a:graphicFrameLocks/>
          </p:cNvGraphicFramePr>
          <p:nvPr/>
        </p:nvGraphicFramePr>
        <p:xfrm>
          <a:off x="684213" y="1052513"/>
          <a:ext cx="7343775" cy="5116513"/>
        </p:xfrm>
        <a:graphic>
          <a:graphicData uri="http://schemas.openxmlformats.org/drawingml/2006/table">
            <a:tbl>
              <a:tblPr/>
              <a:tblGrid>
                <a:gridCol w="1003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3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3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3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5781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69" marR="94269" marT="49028" marB="4902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김기태</a:t>
                      </a:r>
                    </a:p>
                  </a:txBody>
                  <a:tcPr marL="94269" marR="94269" marT="49028" marB="4902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김연수</a:t>
                      </a:r>
                    </a:p>
                  </a:txBody>
                  <a:tcPr marL="94269" marR="94269" marT="49028" marB="4902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최강혁</a:t>
                      </a:r>
                    </a:p>
                  </a:txBody>
                  <a:tcPr marL="94269" marR="94269" marT="49028" marB="4902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33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자료수집</a:t>
                      </a:r>
                    </a:p>
                  </a:txBody>
                  <a:tcPr marL="94269" marR="94269" marT="49028" marB="4902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Arduino , </a:t>
                      </a:r>
                      <a:r>
                        <a:rPr kumimoji="1" lang="ko-KR" altLang="en-US" sz="13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라즈베리파이</a:t>
                      </a: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운영체제 </a:t>
                      </a:r>
                      <a:r>
                        <a:rPr kumimoji="1" lang="ko-KR" altLang="en-US" sz="13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커널</a:t>
                      </a: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정보</a:t>
                      </a:r>
                    </a:p>
                  </a:txBody>
                  <a:tcPr marL="94269" marR="94269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Dtls</a:t>
                      </a:r>
                      <a:r>
                        <a:rPr kumimoji="1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프로토콜</a:t>
                      </a:r>
                      <a:r>
                        <a:rPr kumimoji="1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en-US" altLang="ko-KR" sz="13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CoAP</a:t>
                      </a:r>
                      <a:r>
                        <a:rPr kumimoji="1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library, Bluetooth le</a:t>
                      </a:r>
                      <a:endParaRPr kumimoji="1" lang="ko-KR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69" marR="94269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Califonium</a:t>
                      </a:r>
                      <a:r>
                        <a:rPr kumimoji="1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3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</a:t>
                      </a: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API</a:t>
                      </a:r>
                      <a:endParaRPr kumimoji="1" lang="ko-KR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69" marR="94269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249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      계</a:t>
                      </a:r>
                    </a:p>
                  </a:txBody>
                  <a:tcPr marL="94269" marR="94269" marT="49028" marB="4902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en-US" altLang="ko-KR" sz="1300" b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IPv6</a:t>
                      </a:r>
                      <a:r>
                        <a:rPr lang="ko-KR" altLang="en-US" sz="1300" b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300" b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6LoWAN</a:t>
                      </a:r>
                      <a:r>
                        <a:rPr lang="ko-KR" altLang="en-US" sz="1300" b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으로 변환하기 위한 </a:t>
                      </a:r>
                      <a:r>
                        <a:rPr lang="en-US" altLang="ko-KR" sz="1300" b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gateway</a:t>
                      </a:r>
                      <a:r>
                        <a:rPr lang="ko-KR" altLang="en-US" sz="1300" b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및</a:t>
                      </a:r>
                      <a:r>
                        <a:rPr lang="en-US" altLang="ko-KR" sz="1300" b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300" b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외부 원격 클라이언트</a:t>
                      </a:r>
                      <a:r>
                        <a:rPr lang="en-US" altLang="ko-KR" sz="1300" b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300" b="1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아두이노</a:t>
                      </a:r>
                      <a:r>
                        <a:rPr lang="ko-KR" altLang="en-US" sz="1300" b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센서 구현 </a:t>
                      </a:r>
                      <a:endParaRPr kumimoji="1" lang="ko-KR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69" marR="94269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lang="en-US" altLang="ko-KR" sz="1300" b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300" b="1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Libcoap</a:t>
                      </a:r>
                      <a:r>
                        <a:rPr lang="ko-KR" altLang="en-US" sz="1300" b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를 통한 </a:t>
                      </a:r>
                      <a:r>
                        <a:rPr lang="en-US" altLang="ko-KR" sz="1300" b="1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CoAP</a:t>
                      </a:r>
                      <a:r>
                        <a:rPr lang="ko-KR" altLang="en-US" sz="1300" b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300" b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Server</a:t>
                      </a:r>
                      <a:r>
                        <a:rPr lang="ko-KR" altLang="en-US" sz="1300" b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구현 및 내부 단말기와 블루투스 통신</a:t>
                      </a:r>
                      <a:r>
                        <a:rPr lang="en-US" altLang="ko-KR" sz="1300" b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en-US" altLang="ko-KR" sz="1300" b="1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dtls</a:t>
                      </a:r>
                      <a:r>
                        <a:rPr lang="ko-KR" altLang="en-US" sz="1300" b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보안 모듈 설계</a:t>
                      </a:r>
                    </a:p>
                  </a:txBody>
                  <a:tcPr marL="94269" marR="94269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lang="en-US" altLang="ko-KR" sz="1300" b="1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Califonium</a:t>
                      </a:r>
                      <a:r>
                        <a:rPr lang="en-US" altLang="ko-KR" sz="1300" b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300" b="1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framwork</a:t>
                      </a:r>
                      <a:r>
                        <a:rPr lang="ko-KR" altLang="en-US" sz="1300" b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를 통한 웹 서버 및 안드로이드</a:t>
                      </a:r>
                      <a:r>
                        <a:rPr lang="ko-KR" altLang="en-US" sz="1300" b="1" baseline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어플리케이션 제작</a:t>
                      </a:r>
                      <a:endParaRPr kumimoji="1" lang="en-US" altLang="ko-KR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69" marR="94269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442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      현</a:t>
                      </a:r>
                    </a:p>
                  </a:txBody>
                  <a:tcPr marL="94269" marR="94269" marT="49028" marB="4902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6LoWPAN gateway </a:t>
                      </a: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및 </a:t>
                      </a:r>
                      <a:r>
                        <a:rPr kumimoji="1" lang="en-US" altLang="ko-KR" sz="13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CoAP</a:t>
                      </a:r>
                      <a:r>
                        <a:rPr kumimoji="1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Server </a:t>
                      </a: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와 </a:t>
                      </a:r>
                      <a:r>
                        <a:rPr kumimoji="1" lang="ko-KR" altLang="en-US" sz="13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블루투스</a:t>
                      </a: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통신 구현</a:t>
                      </a:r>
                      <a:endParaRPr kumimoji="1" lang="en-US" altLang="ko-KR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CoAP</a:t>
                      </a:r>
                      <a:r>
                        <a:rPr kumimoji="1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Server  </a:t>
                      </a: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구현 및 </a:t>
                      </a:r>
                      <a:r>
                        <a:rPr kumimoji="1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Arduino </a:t>
                      </a: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단말기와 </a:t>
                      </a:r>
                      <a:r>
                        <a:rPr kumimoji="1" lang="ko-KR" altLang="en-US" sz="13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블루투스</a:t>
                      </a: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통신</a:t>
                      </a:r>
                      <a:endParaRPr kumimoji="1" lang="en-US" altLang="ko-KR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클라이언트 </a:t>
                      </a:r>
                      <a:r>
                        <a:rPr kumimoji="1" lang="ko-KR" altLang="en-US" sz="13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</a:t>
                      </a: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어플리케이션 구현</a:t>
                      </a:r>
                      <a:endParaRPr kumimoji="1" lang="en-US" altLang="ko-KR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Dtls</a:t>
                      </a: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이용한 통신 보안 모듈 적용</a:t>
                      </a:r>
                    </a:p>
                  </a:txBody>
                  <a:tcPr marL="94269" marR="94269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672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테스트</a:t>
                      </a:r>
                    </a:p>
                  </a:txBody>
                  <a:tcPr marL="94269" marR="94269" marT="49028" marB="4902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CoAP</a:t>
                      </a:r>
                      <a:r>
                        <a:rPr kumimoji="1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Server </a:t>
                      </a: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테스트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6LoWPAN gateway</a:t>
                      </a:r>
                      <a:endParaRPr kumimoji="1" lang="ko-KR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각 </a:t>
                      </a:r>
                      <a:r>
                        <a:rPr kumimoji="1" lang="en-US" altLang="ko-KR" sz="13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IoT</a:t>
                      </a:r>
                      <a:r>
                        <a:rPr kumimoji="1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단말 모듈과 통신</a:t>
                      </a:r>
                      <a:endParaRPr kumimoji="1" lang="en-US" altLang="ko-KR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Dtls</a:t>
                      </a:r>
                      <a:r>
                        <a:rPr kumimoji="1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통신 보안 확인</a:t>
                      </a:r>
                    </a:p>
                  </a:txBody>
                  <a:tcPr marL="94269" marR="94269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511" name="슬라이드 번호 개체 틀 4">
            <a:extLst>
              <a:ext uri="{FF2B5EF4-FFF2-40B4-BE49-F238E27FC236}">
                <a16:creationId xmlns:a16="http://schemas.microsoft.com/office/drawing/2014/main" id="{BB6114F6-51D4-4EF5-BBE8-4CBA59F899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35CA23E-73C5-40CC-82D2-E8C6EE2BE7D7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>
            <a:extLst>
              <a:ext uri="{FF2B5EF4-FFF2-40B4-BE49-F238E27FC236}">
                <a16:creationId xmlns:a16="http://schemas.microsoft.com/office/drawing/2014/main" id="{054C043A-2212-4725-A2C9-C106F98785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종합설계 수행일정</a:t>
            </a:r>
          </a:p>
        </p:txBody>
      </p:sp>
      <p:graphicFrame>
        <p:nvGraphicFramePr>
          <p:cNvPr id="2" name="내용 개체 틀 1">
            <a:extLst>
              <a:ext uri="{FF2B5EF4-FFF2-40B4-BE49-F238E27FC236}">
                <a16:creationId xmlns:a16="http://schemas.microsoft.com/office/drawing/2014/main" id="{49C8861C-42D6-4CAF-8359-D13B5D161B87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755650" y="1628775"/>
          <a:ext cx="7848601" cy="4103689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868714">
                  <a:extLst>
                    <a:ext uri="{9D8B030D-6E8A-4147-A177-3AD203B41FA5}">
                      <a16:colId xmlns:a16="http://schemas.microsoft.com/office/drawing/2014/main" val="1179150498"/>
                    </a:ext>
                  </a:extLst>
                </a:gridCol>
                <a:gridCol w="1868714">
                  <a:extLst>
                    <a:ext uri="{9D8B030D-6E8A-4147-A177-3AD203B41FA5}">
                      <a16:colId xmlns:a16="http://schemas.microsoft.com/office/drawing/2014/main" val="2990971000"/>
                    </a:ext>
                  </a:extLst>
                </a:gridCol>
                <a:gridCol w="373743">
                  <a:extLst>
                    <a:ext uri="{9D8B030D-6E8A-4147-A177-3AD203B41FA5}">
                      <a16:colId xmlns:a16="http://schemas.microsoft.com/office/drawing/2014/main" val="3079384542"/>
                    </a:ext>
                  </a:extLst>
                </a:gridCol>
                <a:gridCol w="373743">
                  <a:extLst>
                    <a:ext uri="{9D8B030D-6E8A-4147-A177-3AD203B41FA5}">
                      <a16:colId xmlns:a16="http://schemas.microsoft.com/office/drawing/2014/main" val="3335843181"/>
                    </a:ext>
                  </a:extLst>
                </a:gridCol>
                <a:gridCol w="373743">
                  <a:extLst>
                    <a:ext uri="{9D8B030D-6E8A-4147-A177-3AD203B41FA5}">
                      <a16:colId xmlns:a16="http://schemas.microsoft.com/office/drawing/2014/main" val="158740846"/>
                    </a:ext>
                  </a:extLst>
                </a:gridCol>
                <a:gridCol w="373743">
                  <a:extLst>
                    <a:ext uri="{9D8B030D-6E8A-4147-A177-3AD203B41FA5}">
                      <a16:colId xmlns:a16="http://schemas.microsoft.com/office/drawing/2014/main" val="301672788"/>
                    </a:ext>
                  </a:extLst>
                </a:gridCol>
                <a:gridCol w="373743">
                  <a:extLst>
                    <a:ext uri="{9D8B030D-6E8A-4147-A177-3AD203B41FA5}">
                      <a16:colId xmlns:a16="http://schemas.microsoft.com/office/drawing/2014/main" val="2533648732"/>
                    </a:ext>
                  </a:extLst>
                </a:gridCol>
                <a:gridCol w="373743">
                  <a:extLst>
                    <a:ext uri="{9D8B030D-6E8A-4147-A177-3AD203B41FA5}">
                      <a16:colId xmlns:a16="http://schemas.microsoft.com/office/drawing/2014/main" val="392990253"/>
                    </a:ext>
                  </a:extLst>
                </a:gridCol>
                <a:gridCol w="373743">
                  <a:extLst>
                    <a:ext uri="{9D8B030D-6E8A-4147-A177-3AD203B41FA5}">
                      <a16:colId xmlns:a16="http://schemas.microsoft.com/office/drawing/2014/main" val="1099064034"/>
                    </a:ext>
                  </a:extLst>
                </a:gridCol>
                <a:gridCol w="373743">
                  <a:extLst>
                    <a:ext uri="{9D8B030D-6E8A-4147-A177-3AD203B41FA5}">
                      <a16:colId xmlns:a16="http://schemas.microsoft.com/office/drawing/2014/main" val="1894171022"/>
                    </a:ext>
                  </a:extLst>
                </a:gridCol>
                <a:gridCol w="373743">
                  <a:extLst>
                    <a:ext uri="{9D8B030D-6E8A-4147-A177-3AD203B41FA5}">
                      <a16:colId xmlns:a16="http://schemas.microsoft.com/office/drawing/2014/main" val="3259453867"/>
                    </a:ext>
                  </a:extLst>
                </a:gridCol>
                <a:gridCol w="373743">
                  <a:extLst>
                    <a:ext uri="{9D8B030D-6E8A-4147-A177-3AD203B41FA5}">
                      <a16:colId xmlns:a16="http://schemas.microsoft.com/office/drawing/2014/main" val="4139737823"/>
                    </a:ext>
                  </a:extLst>
                </a:gridCol>
                <a:gridCol w="373743">
                  <a:extLst>
                    <a:ext uri="{9D8B030D-6E8A-4147-A177-3AD203B41FA5}">
                      <a16:colId xmlns:a16="http://schemas.microsoft.com/office/drawing/2014/main" val="3895789513"/>
                    </a:ext>
                  </a:extLst>
                </a:gridCol>
              </a:tblGrid>
              <a:tr h="4233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항목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추진사항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12</a:t>
                      </a:r>
                      <a:r>
                        <a:rPr lang="ko-KR" altLang="en-US" sz="1000"/>
                        <a:t>월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1</a:t>
                      </a:r>
                      <a:r>
                        <a:rPr lang="ko-KR" altLang="en-US" sz="1000"/>
                        <a:t>월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2</a:t>
                      </a:r>
                      <a:r>
                        <a:rPr lang="ko-KR" altLang="en-US" sz="1000"/>
                        <a:t>월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3</a:t>
                      </a:r>
                      <a:r>
                        <a:rPr lang="ko-KR" altLang="en-US" sz="1000"/>
                        <a:t>월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4</a:t>
                      </a:r>
                      <a:r>
                        <a:rPr lang="ko-KR" altLang="en-US" sz="1000"/>
                        <a:t>월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5</a:t>
                      </a:r>
                      <a:r>
                        <a:rPr lang="ko-KR" altLang="en-US" sz="1000"/>
                        <a:t>월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6</a:t>
                      </a:r>
                      <a:r>
                        <a:rPr lang="ko-KR" altLang="en-US" sz="1000"/>
                        <a:t>월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7</a:t>
                      </a:r>
                      <a:r>
                        <a:rPr lang="ko-KR" altLang="en-US" sz="1000"/>
                        <a:t>월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8</a:t>
                      </a:r>
                      <a:r>
                        <a:rPr lang="ko-KR" altLang="en-US" sz="1000"/>
                        <a:t>월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9</a:t>
                      </a:r>
                      <a:r>
                        <a:rPr lang="ko-KR" altLang="en-US" sz="1000"/>
                        <a:t>월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10</a:t>
                      </a:r>
                      <a:r>
                        <a:rPr lang="ko-KR" altLang="en-US" sz="1000"/>
                        <a:t>월</a:t>
                      </a:r>
                    </a:p>
                  </a:txBody>
                  <a:tcPr marL="91437" marR="91437" marT="45711" marB="45711"/>
                </a:tc>
                <a:extLst>
                  <a:ext uri="{0D108BD9-81ED-4DB2-BD59-A6C34878D82A}">
                    <a16:rowId xmlns:a16="http://schemas.microsoft.com/office/drawing/2014/main" val="9320709"/>
                  </a:ext>
                </a:extLst>
              </a:tr>
              <a:tr h="488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요구사항 정의 및 분석 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요구사항 정의 및 분석</a:t>
                      </a:r>
                      <a:endParaRPr lang="en-US" altLang="ko-KR" sz="1200"/>
                    </a:p>
                    <a:p>
                      <a:pPr latinLnBrk="1"/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요구사항 명세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extLst>
                  <a:ext uri="{0D108BD9-81ED-4DB2-BD59-A6C34878D82A}">
                    <a16:rowId xmlns:a16="http://schemas.microsoft.com/office/drawing/2014/main" val="3353443058"/>
                  </a:ext>
                </a:extLst>
              </a:tr>
              <a:tr h="488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시스템설계 및 상세설계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시스템 설계</a:t>
                      </a:r>
                      <a:endParaRPr lang="en-US" altLang="ko-KR" sz="1200"/>
                    </a:p>
                    <a:p>
                      <a:pPr latinLnBrk="1"/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상세 설계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extLst>
                  <a:ext uri="{0D108BD9-81ED-4DB2-BD59-A6C34878D82A}">
                    <a16:rowId xmlns:a16="http://schemas.microsoft.com/office/drawing/2014/main" val="970450858"/>
                  </a:ext>
                </a:extLst>
              </a:tr>
              <a:tr h="3256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구현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코딩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extLst>
                  <a:ext uri="{0D108BD9-81ED-4DB2-BD59-A6C34878D82A}">
                    <a16:rowId xmlns:a16="http://schemas.microsoft.com/office/drawing/2014/main" val="4044027323"/>
                  </a:ext>
                </a:extLst>
              </a:tr>
              <a:tr h="683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시험 및 데모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-</a:t>
                      </a:r>
                      <a:r>
                        <a:rPr lang="ko-KR" altLang="en-US" sz="1200" err="1"/>
                        <a:t>유니트</a:t>
                      </a:r>
                      <a:r>
                        <a:rPr lang="ko-KR" altLang="en-US" sz="1200"/>
                        <a:t> 시험</a:t>
                      </a:r>
                      <a:endParaRPr lang="en-US" altLang="ko-KR" sz="1200"/>
                    </a:p>
                    <a:p>
                      <a:pPr latinLnBrk="1"/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시스템 통합시험</a:t>
                      </a:r>
                      <a:endParaRPr lang="en-US" altLang="ko-KR" sz="1200"/>
                    </a:p>
                    <a:p>
                      <a:pPr latinLnBrk="1"/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졸업작품 완전성 보강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extLst>
                  <a:ext uri="{0D108BD9-81ED-4DB2-BD59-A6C34878D82A}">
                    <a16:rowId xmlns:a16="http://schemas.microsoft.com/office/drawing/2014/main" val="3338883621"/>
                  </a:ext>
                </a:extLst>
              </a:tr>
              <a:tr h="683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문서화 및 발표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졸업작품 중간 보고서 작성</a:t>
                      </a:r>
                      <a:endParaRPr lang="en-US" altLang="ko-KR" sz="1200"/>
                    </a:p>
                    <a:p>
                      <a:pPr latinLnBrk="1"/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발표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>
                    <a:solidFill>
                      <a:srgbClr val="EAF1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>
                    <a:solidFill>
                      <a:srgbClr val="EA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458254"/>
                  </a:ext>
                </a:extLst>
              </a:tr>
              <a:tr h="3256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산업기술대전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산업 기술대전 참가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>
                    <a:solidFill>
                      <a:srgbClr val="EAF1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>
                    <a:solidFill>
                      <a:srgbClr val="EA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246292"/>
                  </a:ext>
                </a:extLst>
              </a:tr>
              <a:tr h="683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졸업작품 최종 보고서 작성 및 패키징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졸업작품 최종보고서 작성</a:t>
                      </a:r>
                      <a:endParaRPr lang="en-US" altLang="ko-KR" sz="1200"/>
                    </a:p>
                    <a:p>
                      <a:pPr latinLnBrk="1"/>
                      <a:r>
                        <a:rPr lang="en-US" altLang="ko-KR" sz="1200"/>
                        <a:t>-CD </a:t>
                      </a:r>
                      <a:r>
                        <a:rPr lang="ko-KR" altLang="en-US" sz="1200"/>
                        <a:t>패키징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8226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>
            <a:extLst>
              <a:ext uri="{FF2B5EF4-FFF2-40B4-BE49-F238E27FC236}">
                <a16:creationId xmlns:a16="http://schemas.microsoft.com/office/drawing/2014/main" id="{1BEC678E-3CCD-4BE5-9916-0EB2260467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필요기술 및 참고 문헌</a:t>
            </a:r>
          </a:p>
        </p:txBody>
      </p:sp>
      <p:sp>
        <p:nvSpPr>
          <p:cNvPr id="22531" name="내용 개체 틀 2">
            <a:extLst>
              <a:ext uri="{FF2B5EF4-FFF2-40B4-BE49-F238E27FC236}">
                <a16:creationId xmlns:a16="http://schemas.microsoft.com/office/drawing/2014/main" id="{005E5C98-DAD3-49D0-8DF4-F1C81C13CD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endParaRPr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22532" name="슬라이드 번호 개체 틀 4">
            <a:extLst>
              <a:ext uri="{FF2B5EF4-FFF2-40B4-BE49-F238E27FC236}">
                <a16:creationId xmlns:a16="http://schemas.microsoft.com/office/drawing/2014/main" id="{AA580FBC-44C9-4785-9D66-2092FB2053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AC5C7B5-1BF5-46AB-8C4D-23757FE0189A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E12494F8-DFDE-468D-94BB-C39B801DAF26}"/>
              </a:ext>
            </a:extLst>
          </p:cNvPr>
          <p:cNvSpPr txBox="1"/>
          <p:nvPr/>
        </p:nvSpPr>
        <p:spPr>
          <a:xfrm>
            <a:off x="2320925" y="1119188"/>
            <a:ext cx="5699125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 lang="ko-KR" altLang="en-US"/>
            </a:pP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 </a:t>
            </a:r>
            <a:r>
              <a:rPr lang="en-US" altLang="ko-KR" sz="2000" b="1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CoAP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규격 및 정보 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hlinkClick r:id="rId2"/>
              </a:rPr>
              <a:t>https://tools.ietf.org.html/rtc7252</a:t>
            </a: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>
              <a:defRPr lang="ko-KR" altLang="en-US"/>
            </a:pP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http://coap.technology/</a:t>
            </a:r>
          </a:p>
        </p:txBody>
      </p:sp>
      <p:pic>
        <p:nvPicPr>
          <p:cNvPr id="22534" name="그림 15">
            <a:extLst>
              <a:ext uri="{FF2B5EF4-FFF2-40B4-BE49-F238E27FC236}">
                <a16:creationId xmlns:a16="http://schemas.microsoft.com/office/drawing/2014/main" id="{5FEA06AC-0EBB-4C5E-805C-09A8D67A3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49363"/>
            <a:ext cx="1443038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그림 16">
            <a:extLst>
              <a:ext uri="{FF2B5EF4-FFF2-40B4-BE49-F238E27FC236}">
                <a16:creationId xmlns:a16="http://schemas.microsoft.com/office/drawing/2014/main" id="{8E71B972-6C7B-4519-85B1-38575D74B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2379663"/>
            <a:ext cx="912813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CC812228-5C28-45E8-9CBF-F4E3A9252995}"/>
              </a:ext>
            </a:extLst>
          </p:cNvPr>
          <p:cNvSpPr txBox="1"/>
          <p:nvPr/>
        </p:nvSpPr>
        <p:spPr>
          <a:xfrm>
            <a:off x="2312988" y="2387600"/>
            <a:ext cx="6016625" cy="1092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 lang="ko-KR" altLang="en-US"/>
            </a:pPr>
            <a:r>
              <a:rPr lang="en-US" altLang="ko-KR" sz="2000" b="1">
                <a:solidFill>
                  <a:schemeClr val="tx1"/>
                </a:solidFill>
                <a:latin typeface="넥슨 풋볼고딕 B"/>
                <a:ea typeface="넥슨 풋볼고딕 B"/>
                <a:cs typeface="+mj-cs"/>
              </a:rPr>
              <a:t>o </a:t>
            </a:r>
            <a:r>
              <a:rPr lang="en-US" altLang="ko-KR" sz="2000" b="1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Rasberry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pi GPIO</a:t>
            </a:r>
          </a:p>
          <a:p>
            <a:pPr>
              <a:defRPr lang="ko-KR" altLang="en-US"/>
            </a:pP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http://www.rasplay.org/</a:t>
            </a:r>
          </a:p>
          <a:p>
            <a:pPr>
              <a:defRPr lang="ko-KR" altLang="en-US"/>
            </a:pPr>
            <a:endParaRPr lang="ko-KR" altLang="en-US" sz="2500" b="1">
              <a:latin typeface="넥슨 풋볼고딕 B"/>
              <a:ea typeface="넥슨 풋볼고딕 B"/>
              <a:cs typeface="+mj-cs"/>
            </a:endParaRPr>
          </a:p>
        </p:txBody>
      </p:sp>
      <p:pic>
        <p:nvPicPr>
          <p:cNvPr id="22537" name="그림 11">
            <a:extLst>
              <a:ext uri="{FF2B5EF4-FFF2-40B4-BE49-F238E27FC236}">
                <a16:creationId xmlns:a16="http://schemas.microsoft.com/office/drawing/2014/main" id="{66316050-0C7F-4857-88B4-E26ABF3F1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3490913"/>
            <a:ext cx="18288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id="{9965F004-82FE-422A-A415-BA826FC6F3CC}"/>
              </a:ext>
            </a:extLst>
          </p:cNvPr>
          <p:cNvSpPr txBox="1"/>
          <p:nvPr/>
        </p:nvSpPr>
        <p:spPr>
          <a:xfrm>
            <a:off x="2320925" y="3663950"/>
            <a:ext cx="7883525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 lang="ko-KR" altLang="en-US"/>
            </a:pP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Bluetooth le</a:t>
            </a:r>
            <a:endParaRPr lang="en-US" altLang="ko-KR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>
              <a:defRPr lang="ko-KR" altLang="en-US"/>
            </a:pPr>
            <a:r>
              <a:rPr lang="en-US" altLang="ko-KR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hlinkClick r:id="rId6"/>
              </a:rPr>
              <a:t>https://zoyi.co/tech-blog/2015/11/03/Bluetoot-Low-Energy-BLE</a:t>
            </a:r>
            <a:endParaRPr lang="en-US" altLang="ko-KR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>
              <a:defRPr lang="ko-KR" altLang="en-US"/>
            </a:pPr>
            <a:endParaRPr lang="en-US" altLang="ko-KR" sz="2000" b="1">
              <a:latin typeface="넥슨 풋볼고딕 B"/>
              <a:ea typeface="넥슨 풋볼고딕 B"/>
              <a:cs typeface="+mj-cs"/>
            </a:endParaRP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23183651-CD14-45FE-817A-5D982F3036C6}"/>
              </a:ext>
            </a:extLst>
          </p:cNvPr>
          <p:cNvSpPr txBox="1"/>
          <p:nvPr/>
        </p:nvSpPr>
        <p:spPr>
          <a:xfrm>
            <a:off x="2320925" y="4795838"/>
            <a:ext cx="6397625" cy="1938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 lang="ko-KR" altLang="en-US"/>
            </a:pP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 Californium </a:t>
            </a:r>
            <a:r>
              <a:rPr lang="en-US" altLang="ko-KR" sz="2000" b="1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CoAP</a:t>
            </a: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>
              <a:defRPr lang="ko-KR" altLang="en-US"/>
            </a:pP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hlinkClick r:id="rId7"/>
              </a:rPr>
              <a:t>https://eclipse.org/californium/</a:t>
            </a: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>
              <a:defRPr lang="ko-KR" altLang="en-US"/>
            </a:pP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hlinkClick r:id="rId8"/>
              </a:rPr>
              <a:t>https://github.com/eclipse/californium</a:t>
            </a: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>
              <a:defRPr lang="ko-KR" altLang="en-US"/>
            </a:pP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hlinkClick r:id="rId9"/>
              </a:rPr>
              <a:t>https://libcoap.net/</a:t>
            </a: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>
              <a:defRPr lang="ko-KR" altLang="en-US"/>
            </a:pP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https://github.com/obgm/libcoap</a:t>
            </a:r>
          </a:p>
          <a:p>
            <a:pPr>
              <a:defRPr lang="ko-KR" altLang="en-US"/>
            </a:pPr>
            <a:endParaRPr lang="ko-KR" altLang="en-US" sz="2000">
              <a:latin typeface="넥슨 풋볼고딕 B"/>
              <a:ea typeface="넥슨 풋볼고딕 B"/>
              <a:cs typeface="+mj-cs"/>
            </a:endParaRPr>
          </a:p>
        </p:txBody>
      </p:sp>
      <p:pic>
        <p:nvPicPr>
          <p:cNvPr id="22540" name="그림 15">
            <a:extLst>
              <a:ext uri="{FF2B5EF4-FFF2-40B4-BE49-F238E27FC236}">
                <a16:creationId xmlns:a16="http://schemas.microsoft.com/office/drawing/2014/main" id="{4EC378CB-BB50-4EF3-9A2A-5F3308CBD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5003800"/>
            <a:ext cx="911225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C262389-6174-4597-987D-9D2EBCB66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31788"/>
            <a:ext cx="5181600" cy="563562"/>
          </a:xfrm>
        </p:spPr>
        <p:txBody>
          <a:bodyPr/>
          <a:lstStyle/>
          <a:p>
            <a:pPr eaLnBrk="1" hangingPunct="1"/>
            <a:r>
              <a:rPr lang="ko-KR" altLang="en-US" sz="3000">
                <a:latin typeface="맑은 고딕" panose="020B0503020000020004" pitchFamily="34" charset="-127"/>
                <a:ea typeface="맑은 고딕" panose="020B0503020000020004" pitchFamily="34" charset="-127"/>
              </a:rPr>
              <a:t>차        례</a:t>
            </a:r>
            <a:endParaRPr lang="ko-KR" altLang="en-US" sz="3000">
              <a:solidFill>
                <a:schemeClr val="accent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A3367D1F-1A14-4E3B-A26A-1748C283A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ko-KR" altLang="en-US" sz="1800" b="0">
              <a:solidFill>
                <a:schemeClr val="tx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18789" name="AutoShape 5">
            <a:extLst>
              <a:ext uri="{FF2B5EF4-FFF2-40B4-BE49-F238E27FC236}">
                <a16:creationId xmlns:a16="http://schemas.microsoft.com/office/drawing/2014/main" id="{067351F9-D190-4032-874E-74DF7ACF1C6A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1417638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21176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3" name="AutoShape 6">
            <a:extLst>
              <a:ext uri="{FF2B5EF4-FFF2-40B4-BE49-F238E27FC236}">
                <a16:creationId xmlns:a16="http://schemas.microsoft.com/office/drawing/2014/main" id="{77F63CBE-AF7B-42E1-8452-7C7F778A598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1298575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7174" name="Text Box 7">
            <a:extLst>
              <a:ext uri="{FF2B5EF4-FFF2-40B4-BE49-F238E27FC236}">
                <a16:creationId xmlns:a16="http://schemas.microsoft.com/office/drawing/2014/main" id="{1E78D6B6-8D8F-4014-B1BB-A146A9515A1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1463675"/>
            <a:ext cx="355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0033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종합 설계 개 요</a:t>
            </a:r>
          </a:p>
        </p:txBody>
      </p:sp>
      <p:sp>
        <p:nvSpPr>
          <p:cNvPr id="118799" name="AutoShape 15">
            <a:extLst>
              <a:ext uri="{FF2B5EF4-FFF2-40B4-BE49-F238E27FC236}">
                <a16:creationId xmlns:a16="http://schemas.microsoft.com/office/drawing/2014/main" id="{287F7F2B-5B63-4722-80FA-2F55A0B78145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2432050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6" name="AutoShape 16">
            <a:extLst>
              <a:ext uri="{FF2B5EF4-FFF2-40B4-BE49-F238E27FC236}">
                <a16:creationId xmlns:a16="http://schemas.microsoft.com/office/drawing/2014/main" id="{591AE210-E887-40CE-A0B2-22B0F042654C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2363788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7177" name="Text Box 17">
            <a:extLst>
              <a:ext uri="{FF2B5EF4-FFF2-40B4-BE49-F238E27FC236}">
                <a16:creationId xmlns:a16="http://schemas.microsoft.com/office/drawing/2014/main" id="{51F355FD-D142-445D-BD27-C04CE7B0066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2478088"/>
            <a:ext cx="355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CC33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118804" name="AutoShape 20">
            <a:extLst>
              <a:ext uri="{FF2B5EF4-FFF2-40B4-BE49-F238E27FC236}">
                <a16:creationId xmlns:a16="http://schemas.microsoft.com/office/drawing/2014/main" id="{B3D3150A-F6D5-4628-A552-278D62A71D99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1924050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9" name="AutoShape 21">
            <a:extLst>
              <a:ext uri="{FF2B5EF4-FFF2-40B4-BE49-F238E27FC236}">
                <a16:creationId xmlns:a16="http://schemas.microsoft.com/office/drawing/2014/main" id="{C5A589F8-816D-4F58-AE04-B35FC0A1268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1806575"/>
            <a:ext cx="685800" cy="685800"/>
          </a:xfrm>
          <a:prstGeom prst="diamond">
            <a:avLst/>
          </a:prstGeom>
          <a:solidFill>
            <a:schemeClr val="fol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7180" name="Text Box 22">
            <a:extLst>
              <a:ext uri="{FF2B5EF4-FFF2-40B4-BE49-F238E27FC236}">
                <a16:creationId xmlns:a16="http://schemas.microsoft.com/office/drawing/2014/main" id="{EF12F9B7-181E-4059-B06C-24317339F5B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1970088"/>
            <a:ext cx="355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333333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구성도</a:t>
            </a:r>
          </a:p>
        </p:txBody>
      </p:sp>
      <p:sp>
        <p:nvSpPr>
          <p:cNvPr id="7181" name="AutoShape 43">
            <a:extLst>
              <a:ext uri="{FF2B5EF4-FFF2-40B4-BE49-F238E27FC236}">
                <a16:creationId xmlns:a16="http://schemas.microsoft.com/office/drawing/2014/main" id="{66015BBD-3846-40EE-9A50-A032C2EFF65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3448050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C215"/>
              </a:gs>
              <a:gs pos="50000">
                <a:srgbClr val="F7F2CD"/>
              </a:gs>
              <a:gs pos="100000">
                <a:srgbClr val="D9C215"/>
              </a:gs>
            </a:gsLst>
            <a:lin ang="5400000" scaled="1"/>
          </a:gradFill>
          <a:ln w="1270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7182" name="AutoShape 44">
            <a:extLst>
              <a:ext uri="{FF2B5EF4-FFF2-40B4-BE49-F238E27FC236}">
                <a16:creationId xmlns:a16="http://schemas.microsoft.com/office/drawing/2014/main" id="{66AC4ADF-5981-4A1D-82AF-5D297FB6BE4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3328988"/>
            <a:ext cx="685800" cy="685800"/>
          </a:xfrm>
          <a:prstGeom prst="diamond">
            <a:avLst/>
          </a:prstGeom>
          <a:solidFill>
            <a:srgbClr val="D9C215"/>
          </a:solidFill>
          <a:ln w="25400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7183" name="Text Box 45">
            <a:extLst>
              <a:ext uri="{FF2B5EF4-FFF2-40B4-BE49-F238E27FC236}">
                <a16:creationId xmlns:a16="http://schemas.microsoft.com/office/drawing/2014/main" id="{C9DBD236-E20E-4F57-A7E7-42CE412F3C0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87675" y="3503613"/>
            <a:ext cx="35290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333333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개발  현황</a:t>
            </a:r>
          </a:p>
        </p:txBody>
      </p:sp>
      <p:sp>
        <p:nvSpPr>
          <p:cNvPr id="24" name="AutoShape 5">
            <a:extLst>
              <a:ext uri="{FF2B5EF4-FFF2-40B4-BE49-F238E27FC236}">
                <a16:creationId xmlns:a16="http://schemas.microsoft.com/office/drawing/2014/main" id="{900A4470-8C56-4CE7-BE58-A0F4C73E404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29384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21176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85" name="AutoShape 6">
            <a:extLst>
              <a:ext uri="{FF2B5EF4-FFF2-40B4-BE49-F238E27FC236}">
                <a16:creationId xmlns:a16="http://schemas.microsoft.com/office/drawing/2014/main" id="{135E2518-A7C3-4BBA-B800-9337DCFBEE4C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2819400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7186" name="Text Box 7">
            <a:extLst>
              <a:ext uri="{FF2B5EF4-FFF2-40B4-BE49-F238E27FC236}">
                <a16:creationId xmlns:a16="http://schemas.microsoft.com/office/drawing/2014/main" id="{D8CB1B11-BD8E-4015-A3C0-96637075D07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2984500"/>
            <a:ext cx="355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0033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개발 환경 및 개발 방법</a:t>
            </a:r>
          </a:p>
        </p:txBody>
      </p:sp>
      <p:sp>
        <p:nvSpPr>
          <p:cNvPr id="7187" name="Text Box 12">
            <a:extLst>
              <a:ext uri="{FF2B5EF4-FFF2-40B4-BE49-F238E27FC236}">
                <a16:creationId xmlns:a16="http://schemas.microsoft.com/office/drawing/2014/main" id="{D6E05F5A-B250-45DD-9BF2-56C8D44D0DA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4483100"/>
            <a:ext cx="355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solidFill>
                <a:srgbClr val="000099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2" name="AutoShape 15">
            <a:extLst>
              <a:ext uri="{FF2B5EF4-FFF2-40B4-BE49-F238E27FC236}">
                <a16:creationId xmlns:a16="http://schemas.microsoft.com/office/drawing/2014/main" id="{C9E795EE-C80B-4B97-8749-8E6CD4A7B74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3952875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89" name="AutoShape 16">
            <a:extLst>
              <a:ext uri="{FF2B5EF4-FFF2-40B4-BE49-F238E27FC236}">
                <a16:creationId xmlns:a16="http://schemas.microsoft.com/office/drawing/2014/main" id="{0AE2B0F3-6450-4601-9BC2-B82D9F87378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38862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7190" name="Text Box 17">
            <a:extLst>
              <a:ext uri="{FF2B5EF4-FFF2-40B4-BE49-F238E27FC236}">
                <a16:creationId xmlns:a16="http://schemas.microsoft.com/office/drawing/2014/main" id="{E26549DE-4637-4027-82AB-BE57D104A0D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3998913"/>
            <a:ext cx="355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CC33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업무 분담</a:t>
            </a:r>
          </a:p>
        </p:txBody>
      </p:sp>
      <p:sp>
        <p:nvSpPr>
          <p:cNvPr id="36" name="AutoShape 20">
            <a:extLst>
              <a:ext uri="{FF2B5EF4-FFF2-40B4-BE49-F238E27FC236}">
                <a16:creationId xmlns:a16="http://schemas.microsoft.com/office/drawing/2014/main" id="{94239334-A1B1-47D5-8356-1F77FD07FFA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446881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92" name="AutoShape 21">
            <a:extLst>
              <a:ext uri="{FF2B5EF4-FFF2-40B4-BE49-F238E27FC236}">
                <a16:creationId xmlns:a16="http://schemas.microsoft.com/office/drawing/2014/main" id="{71722C51-3848-45AF-843A-77520E25DAB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4351338"/>
            <a:ext cx="685800" cy="685800"/>
          </a:xfrm>
          <a:prstGeom prst="diamond">
            <a:avLst/>
          </a:prstGeom>
          <a:solidFill>
            <a:schemeClr val="fol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7193" name="Text Box 22">
            <a:extLst>
              <a:ext uri="{FF2B5EF4-FFF2-40B4-BE49-F238E27FC236}">
                <a16:creationId xmlns:a16="http://schemas.microsoft.com/office/drawing/2014/main" id="{BCB27D8F-6885-412D-9384-08E66B8D120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4514850"/>
            <a:ext cx="355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333333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종합 설계 수행 일정</a:t>
            </a:r>
          </a:p>
        </p:txBody>
      </p:sp>
      <p:sp>
        <p:nvSpPr>
          <p:cNvPr id="7194" name="AutoShape 43">
            <a:extLst>
              <a:ext uri="{FF2B5EF4-FFF2-40B4-BE49-F238E27FC236}">
                <a16:creationId xmlns:a16="http://schemas.microsoft.com/office/drawing/2014/main" id="{DF236130-8B93-4063-BE99-7F919A61F4B5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49704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C215"/>
              </a:gs>
              <a:gs pos="50000">
                <a:srgbClr val="F7F2CD"/>
              </a:gs>
              <a:gs pos="100000">
                <a:srgbClr val="D9C215"/>
              </a:gs>
            </a:gsLst>
            <a:lin ang="5400000" scaled="1"/>
          </a:gradFill>
          <a:ln w="1270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7195" name="AutoShape 44">
            <a:extLst>
              <a:ext uri="{FF2B5EF4-FFF2-40B4-BE49-F238E27FC236}">
                <a16:creationId xmlns:a16="http://schemas.microsoft.com/office/drawing/2014/main" id="{12A1D300-EF5B-411D-B235-44DBD89B129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4851400"/>
            <a:ext cx="685800" cy="685800"/>
          </a:xfrm>
          <a:prstGeom prst="diamond">
            <a:avLst/>
          </a:prstGeom>
          <a:solidFill>
            <a:srgbClr val="D9C215"/>
          </a:solidFill>
          <a:ln w="25400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7196" name="Text Box 45">
            <a:extLst>
              <a:ext uri="{FF2B5EF4-FFF2-40B4-BE49-F238E27FC236}">
                <a16:creationId xmlns:a16="http://schemas.microsoft.com/office/drawing/2014/main" id="{28102AF2-FC4C-4C37-9F17-399640253A9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87675" y="5026025"/>
            <a:ext cx="3529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333333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필요기술 및 참고문헌</a:t>
            </a:r>
          </a:p>
        </p:txBody>
      </p:sp>
      <p:sp>
        <p:nvSpPr>
          <p:cNvPr id="7197" name="슬라이드 번호 개체 틀 34">
            <a:extLst>
              <a:ext uri="{FF2B5EF4-FFF2-40B4-BE49-F238E27FC236}">
                <a16:creationId xmlns:a16="http://schemas.microsoft.com/office/drawing/2014/main" id="{38047D58-8A8F-4A54-BB2E-A5BC5E92FB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B846643-EC81-44B3-9F49-8ABF23727D4F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F578E727-7A1E-4010-876C-C27DEC0583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종합 설계 개요</a:t>
            </a:r>
          </a:p>
        </p:txBody>
      </p:sp>
      <p:sp>
        <p:nvSpPr>
          <p:cNvPr id="6147" name="내용 개체 틀 2">
            <a:extLst>
              <a:ext uri="{FF2B5EF4-FFF2-40B4-BE49-F238E27FC236}">
                <a16:creationId xmlns:a16="http://schemas.microsoft.com/office/drawing/2014/main" id="{050CFD4D-DED6-4249-A3FB-58254D555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지난 발표에서의 지적 사항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다양한 시나리오의 데모 필요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지적 사항에 대한 답변</a:t>
            </a:r>
            <a:endParaRPr lang="en-US" altLang="ko-KR" dirty="0"/>
          </a:p>
          <a:p>
            <a:pPr lvl="1" latinLnBrk="1">
              <a:defRPr/>
            </a:pPr>
            <a:r>
              <a:rPr lang="ko-KR" altLang="en-US" dirty="0"/>
              <a:t>방이 여러 개 있는 집 모형에 다양한 센서를 부착하여 스마트폰으로 조작 </a:t>
            </a:r>
            <a:r>
              <a:rPr lang="ko-KR" altLang="en-US"/>
              <a:t>할 예정</a:t>
            </a:r>
            <a:endParaRPr lang="en-US" altLang="ko-KR" dirty="0"/>
          </a:p>
          <a:p>
            <a:pPr lvl="1" latinLnBrk="1">
              <a:defRPr/>
            </a:pPr>
            <a:r>
              <a:rPr lang="en-US" altLang="ko-KR" dirty="0"/>
              <a:t>DTLS</a:t>
            </a:r>
            <a:r>
              <a:rPr lang="ko-KR" altLang="en-US" dirty="0"/>
              <a:t>를 적용 한 경우와 아닌 경우를 나누어 시나리오 작성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53BCA857-DDE3-4A72-B5EA-5182897965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A312581-475A-48CD-8C7B-8D0F90C123A5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0844CDB2-E12B-4B32-8E78-9BA990688F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종합 설계 개요</a:t>
            </a:r>
          </a:p>
        </p:txBody>
      </p:sp>
      <p:sp>
        <p:nvSpPr>
          <p:cNvPr id="10243" name="내용 개체 틀 2">
            <a:extLst>
              <a:ext uri="{FF2B5EF4-FFF2-40B4-BE49-F238E27FC236}">
                <a16:creationId xmlns:a16="http://schemas.microsoft.com/office/drawing/2014/main" id="{778C55DF-CE8F-445A-AFB7-151E287140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t>연구 개발 배경</a:t>
            </a:r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/>
            <a:r>
              <a:rPr lang="en-US" altLang="ko-KR">
                <a:latin typeface="맑은 고딕" panose="020B0503020000020004" pitchFamily="34" charset="-127"/>
                <a:ea typeface="맑은 고딕" panose="020B0503020000020004" pitchFamily="34" charset="-127"/>
              </a:rPr>
              <a:t>IoT</a:t>
            </a:r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t>혁명으로 인한 홈 네트워크의 발전</a:t>
            </a:r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/>
            <a:r>
              <a:rPr lang="en-US" altLang="ko-KR">
                <a:latin typeface="맑은 고딕" panose="020B0503020000020004" pitchFamily="34" charset="-127"/>
                <a:ea typeface="맑은 고딕" panose="020B0503020000020004" pitchFamily="34" charset="-127"/>
              </a:rPr>
              <a:t>IoT</a:t>
            </a:r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t>의 보안 문제성 및 </a:t>
            </a:r>
            <a:r>
              <a:rPr lang="en-US" altLang="ko-KR">
                <a:latin typeface="맑은 고딕" panose="020B0503020000020004" pitchFamily="34" charset="-127"/>
                <a:ea typeface="맑은 고딕" panose="020B0503020000020004" pitchFamily="34" charset="-127"/>
              </a:rPr>
              <a:t>IPv4</a:t>
            </a:r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t>의 한계</a:t>
            </a:r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t>연구 개발 목표</a:t>
            </a:r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/>
            <a:r>
              <a:rPr lang="en-US" altLang="ko-KR">
                <a:latin typeface="맑은 고딕" panose="020B0503020000020004" pitchFamily="34" charset="-127"/>
                <a:ea typeface="맑은 고딕" panose="020B0503020000020004" pitchFamily="34" charset="-127"/>
              </a:rPr>
              <a:t>IPv4 -&gt; IPv6</a:t>
            </a:r>
          </a:p>
          <a:p>
            <a:pPr lvl="1"/>
            <a:r>
              <a:rPr lang="en-US" altLang="ko-KR">
                <a:latin typeface="맑은 고딕" panose="020B0503020000020004" pitchFamily="34" charset="-127"/>
                <a:ea typeface="맑은 고딕" panose="020B0503020000020004" pitchFamily="34" charset="-127"/>
              </a:rPr>
              <a:t>IoT</a:t>
            </a:r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t>환경에 적합한 </a:t>
            </a:r>
            <a:r>
              <a:rPr lang="en-US" altLang="ko-KR">
                <a:latin typeface="맑은 고딕" panose="020B0503020000020004" pitchFamily="34" charset="-127"/>
                <a:ea typeface="맑은 고딕" panose="020B0503020000020004" pitchFamily="34" charset="-127"/>
              </a:rPr>
              <a:t>CoAP </a:t>
            </a:r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t>프로토콜의 이해</a:t>
            </a:r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/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t>보안 모듈</a:t>
            </a:r>
            <a:r>
              <a:rPr lang="en-US" altLang="ko-KR">
                <a:latin typeface="맑은 고딕" panose="020B0503020000020004" pitchFamily="34" charset="-127"/>
                <a:ea typeface="맑은 고딕" panose="020B0503020000020004" pitchFamily="34" charset="-127"/>
              </a:rPr>
              <a:t>(DTLS) </a:t>
            </a:r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t>연구 및</a:t>
            </a:r>
            <a:r>
              <a:rPr lang="en-US" altLang="ko-KR"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t>적용</a:t>
            </a:r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t>연구 개발 효과</a:t>
            </a:r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/>
            <a:r>
              <a:rPr lang="en-US" altLang="ko-KR">
                <a:latin typeface="맑은 고딕" panose="020B0503020000020004" pitchFamily="34" charset="-127"/>
                <a:ea typeface="맑은 고딕" panose="020B0503020000020004" pitchFamily="34" charset="-127"/>
              </a:rPr>
              <a:t>IPv6</a:t>
            </a:r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t>을 사용하므로 무제한에 가까운 기기 등록가능</a:t>
            </a:r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/>
            <a:r>
              <a:rPr lang="en-US" altLang="ko-KR">
                <a:latin typeface="맑은 고딕" panose="020B0503020000020004" pitchFamily="34" charset="-127"/>
                <a:ea typeface="맑은 고딕" panose="020B0503020000020004" pitchFamily="34" charset="-127"/>
              </a:rPr>
              <a:t>IoT</a:t>
            </a:r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t> 보안 문제 해결</a:t>
            </a:r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244" name="슬라이드 번호 개체 틀 3">
            <a:extLst>
              <a:ext uri="{FF2B5EF4-FFF2-40B4-BE49-F238E27FC236}">
                <a16:creationId xmlns:a16="http://schemas.microsoft.com/office/drawing/2014/main" id="{4CED91A0-6980-40E8-946E-A656D7196A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C516C67-315C-446D-A7E2-EAAED9DFADC5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F9155987-DB67-438A-9DF7-8300E90E72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시스템 수행 시나리오</a:t>
            </a:r>
          </a:p>
        </p:txBody>
      </p:sp>
      <p:sp>
        <p:nvSpPr>
          <p:cNvPr id="11267" name="슬라이드 번호 개체 틀 37">
            <a:extLst>
              <a:ext uri="{FF2B5EF4-FFF2-40B4-BE49-F238E27FC236}">
                <a16:creationId xmlns:a16="http://schemas.microsoft.com/office/drawing/2014/main" id="{C12D9CC2-5505-4157-8B6D-FB660AFAF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44507F7-9745-49C1-B9A8-A73E9542B265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pic>
        <p:nvPicPr>
          <p:cNvPr id="11268" name="그래픽 31" descr="남자">
            <a:extLst>
              <a:ext uri="{FF2B5EF4-FFF2-40B4-BE49-F238E27FC236}">
                <a16:creationId xmlns:a16="http://schemas.microsoft.com/office/drawing/2014/main" id="{B2746277-3922-48B3-8BFB-4D0501167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241617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그래픽 32" descr="자물쇠">
            <a:extLst>
              <a:ext uri="{FF2B5EF4-FFF2-40B4-BE49-F238E27FC236}">
                <a16:creationId xmlns:a16="http://schemas.microsoft.com/office/drawing/2014/main" id="{4E7B0835-F8AB-4318-9DCA-4991BF1F0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450" y="2994025"/>
            <a:ext cx="66516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그래픽 33" descr="스마트폰">
            <a:extLst>
              <a:ext uri="{FF2B5EF4-FFF2-40B4-BE49-F238E27FC236}">
                <a16:creationId xmlns:a16="http://schemas.microsoft.com/office/drawing/2014/main" id="{259531B7-5F53-4DCC-9839-AC5707D39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20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그래픽 34" descr="무선 라우터">
            <a:extLst>
              <a:ext uri="{FF2B5EF4-FFF2-40B4-BE49-F238E27FC236}">
                <a16:creationId xmlns:a16="http://schemas.microsoft.com/office/drawing/2014/main" id="{7F36225D-6639-48B9-BF31-4EE581A38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313" y="2328863"/>
            <a:ext cx="109855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그래픽 35" descr="데이터베이스">
            <a:extLst>
              <a:ext uri="{FF2B5EF4-FFF2-40B4-BE49-F238E27FC236}">
                <a16:creationId xmlns:a16="http://schemas.microsoft.com/office/drawing/2014/main" id="{78F6848B-4ACC-4AE4-AFE0-F60BECB5A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0" y="4300538"/>
            <a:ext cx="1100138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그래픽 37" descr="덮인 책">
            <a:extLst>
              <a:ext uri="{FF2B5EF4-FFF2-40B4-BE49-F238E27FC236}">
                <a16:creationId xmlns:a16="http://schemas.microsoft.com/office/drawing/2014/main" id="{FE01B7AE-C0E9-41C6-8E3D-907A8F71A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988" y="2349500"/>
            <a:ext cx="107632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4" name="그룹 38">
            <a:extLst>
              <a:ext uri="{FF2B5EF4-FFF2-40B4-BE49-F238E27FC236}">
                <a16:creationId xmlns:a16="http://schemas.microsoft.com/office/drawing/2014/main" id="{6FD4327B-AB99-4D24-B15F-60ED957BBBBF}"/>
              </a:ext>
            </a:extLst>
          </p:cNvPr>
          <p:cNvGrpSpPr>
            <a:grpSpLocks/>
          </p:cNvGrpSpPr>
          <p:nvPr/>
        </p:nvGrpSpPr>
        <p:grpSpPr bwMode="auto">
          <a:xfrm>
            <a:off x="633413" y="1131888"/>
            <a:ext cx="1512887" cy="687387"/>
            <a:chOff x="360000" y="2160000"/>
            <a:chExt cx="1259672" cy="980968"/>
          </a:xfrm>
        </p:grpSpPr>
        <p:pic>
          <p:nvPicPr>
            <p:cNvPr id="11295" name="그래픽 39" descr="온도계">
              <a:extLst>
                <a:ext uri="{FF2B5EF4-FFF2-40B4-BE49-F238E27FC236}">
                  <a16:creationId xmlns:a16="http://schemas.microsoft.com/office/drawing/2014/main" id="{F0EB8BE1-0BF6-4F1F-9F9A-BCED8A8D0F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00" y="2160000"/>
              <a:ext cx="457342" cy="457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96" name="그래픽 40" descr="카메라">
              <a:extLst>
                <a:ext uri="{FF2B5EF4-FFF2-40B4-BE49-F238E27FC236}">
                  <a16:creationId xmlns:a16="http://schemas.microsoft.com/office/drawing/2014/main" id="{1E914A4B-2177-4CA0-9FB5-0BF28AB006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2330" y="2610837"/>
              <a:ext cx="457342" cy="457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97" name="그래픽 43" descr="무선 마이크">
              <a:extLst>
                <a:ext uri="{FF2B5EF4-FFF2-40B4-BE49-F238E27FC236}">
                  <a16:creationId xmlns:a16="http://schemas.microsoft.com/office/drawing/2014/main" id="{6193087A-4D66-4FDC-8A54-245194B3E3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217" y="2683334"/>
              <a:ext cx="457342" cy="457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98" name="그래픽 44" descr="음량">
              <a:extLst>
                <a:ext uri="{FF2B5EF4-FFF2-40B4-BE49-F238E27FC236}">
                  <a16:creationId xmlns:a16="http://schemas.microsoft.com/office/drawing/2014/main" id="{7F64C950-ECFC-401F-A833-AE210F62A2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688" y="2683334"/>
              <a:ext cx="457342" cy="457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99" name="그래픽 47" descr="WiFi">
              <a:extLst>
                <a:ext uri="{FF2B5EF4-FFF2-40B4-BE49-F238E27FC236}">
                  <a16:creationId xmlns:a16="http://schemas.microsoft.com/office/drawing/2014/main" id="{517716CD-F66E-4D11-B4A4-3E116B83D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2330" y="2160000"/>
              <a:ext cx="457342" cy="457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00" name="그래픽 52" descr="자명종 시계">
              <a:extLst>
                <a:ext uri="{FF2B5EF4-FFF2-40B4-BE49-F238E27FC236}">
                  <a16:creationId xmlns:a16="http://schemas.microsoft.com/office/drawing/2014/main" id="{16137F3E-57DB-41B2-AE24-CA478741F7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217" y="2160000"/>
              <a:ext cx="457342" cy="457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275" name="그래픽 54" descr="덮인 책">
            <a:extLst>
              <a:ext uri="{FF2B5EF4-FFF2-40B4-BE49-F238E27FC236}">
                <a16:creationId xmlns:a16="http://schemas.microsoft.com/office/drawing/2014/main" id="{D0FAE029-C786-4250-AC85-046170F6D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775" y="2349500"/>
            <a:ext cx="10795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6" name="그룹 7">
            <a:extLst>
              <a:ext uri="{FF2B5EF4-FFF2-40B4-BE49-F238E27FC236}">
                <a16:creationId xmlns:a16="http://schemas.microsoft.com/office/drawing/2014/main" id="{658E20C7-DF19-4648-93A9-14685D971C4D}"/>
              </a:ext>
            </a:extLst>
          </p:cNvPr>
          <p:cNvGrpSpPr>
            <a:grpSpLocks/>
          </p:cNvGrpSpPr>
          <p:nvPr/>
        </p:nvGrpSpPr>
        <p:grpSpPr bwMode="auto">
          <a:xfrm>
            <a:off x="1912938" y="4311650"/>
            <a:ext cx="1096962" cy="1527175"/>
            <a:chOff x="2163198" y="3038341"/>
            <a:chExt cx="1097702" cy="1527343"/>
          </a:xfrm>
        </p:grpSpPr>
        <p:pic>
          <p:nvPicPr>
            <p:cNvPr id="11293" name="그래픽 53" descr="덮인 책">
              <a:extLst>
                <a:ext uri="{FF2B5EF4-FFF2-40B4-BE49-F238E27FC236}">
                  <a16:creationId xmlns:a16="http://schemas.microsoft.com/office/drawing/2014/main" id="{88332713-EC5D-4DCE-830C-178E3DE55D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198" y="3038341"/>
              <a:ext cx="1077051" cy="1076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8B44617-86C0-4AF8-874B-B0DEF9CB5B0D}"/>
                </a:ext>
              </a:extLst>
            </p:cNvPr>
            <p:cNvSpPr txBox="1"/>
            <p:nvPr/>
          </p:nvSpPr>
          <p:spPr>
            <a:xfrm>
              <a:off x="2277575" y="3981420"/>
              <a:ext cx="983325" cy="5842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chemeClr val="accent2">
                      <a:lumMod val="75000"/>
                    </a:schemeClr>
                  </a:solidFill>
                </a:rPr>
                <a:t>Proxy Server</a:t>
              </a:r>
              <a:endParaRPr lang="ko-KR" altLang="en-US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9163D419-2DA3-41F7-8E3D-A6B41BDEB445}"/>
              </a:ext>
            </a:extLst>
          </p:cNvPr>
          <p:cNvSpPr txBox="1"/>
          <p:nvPr/>
        </p:nvSpPr>
        <p:spPr>
          <a:xfrm>
            <a:off x="5811838" y="3321050"/>
            <a:ext cx="936625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err="1">
                <a:solidFill>
                  <a:schemeClr val="accent2">
                    <a:lumMod val="75000"/>
                  </a:schemeClr>
                </a:solidFill>
              </a:rPr>
              <a:t>CoAP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 Server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CC28BA0-31A1-4E70-AA7B-8838DD0482DD}"/>
              </a:ext>
            </a:extLst>
          </p:cNvPr>
          <p:cNvSpPr txBox="1"/>
          <p:nvPr/>
        </p:nvSpPr>
        <p:spPr>
          <a:xfrm>
            <a:off x="3886200" y="3365500"/>
            <a:ext cx="144145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6LoWPAN gateway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C009F8-D513-4328-88DA-AC69F05D5B96}"/>
              </a:ext>
            </a:extLst>
          </p:cNvPr>
          <p:cNvSpPr txBox="1"/>
          <p:nvPr/>
        </p:nvSpPr>
        <p:spPr>
          <a:xfrm>
            <a:off x="7650163" y="3405188"/>
            <a:ext cx="1169987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Arduino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60CC518-1148-4853-8D0E-BF1C8A901EED}"/>
              </a:ext>
            </a:extLst>
          </p:cNvPr>
          <p:cNvSpPr txBox="1"/>
          <p:nvPr/>
        </p:nvSpPr>
        <p:spPr>
          <a:xfrm>
            <a:off x="622300" y="3384550"/>
            <a:ext cx="831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Host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9DF5E3-0CD6-4D4F-9978-D6BB782D7FD1}"/>
              </a:ext>
            </a:extLst>
          </p:cNvPr>
          <p:cNvSpPr txBox="1"/>
          <p:nvPr/>
        </p:nvSpPr>
        <p:spPr>
          <a:xfrm>
            <a:off x="2339975" y="3516313"/>
            <a:ext cx="7239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err="1">
                <a:solidFill>
                  <a:schemeClr val="accent2">
                    <a:lumMod val="75000"/>
                  </a:schemeClr>
                </a:solidFill>
              </a:rPr>
              <a:t>Dtls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25AA4DA-34DC-492A-8A20-1A25C93EE30C}"/>
              </a:ext>
            </a:extLst>
          </p:cNvPr>
          <p:cNvSpPr txBox="1"/>
          <p:nvPr/>
        </p:nvSpPr>
        <p:spPr>
          <a:xfrm>
            <a:off x="428625" y="1895475"/>
            <a:ext cx="2359025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050">
                <a:solidFill>
                  <a:schemeClr val="accent2">
                    <a:lumMod val="75000"/>
                  </a:schemeClr>
                </a:solidFill>
              </a:rPr>
              <a:t>웹 페이지를 통해서 원격 제어 요청</a:t>
            </a:r>
          </a:p>
        </p:txBody>
      </p:sp>
      <p:pic>
        <p:nvPicPr>
          <p:cNvPr id="11283" name="그래픽 32" descr="자물쇠">
            <a:extLst>
              <a:ext uri="{FF2B5EF4-FFF2-40B4-BE49-F238E27FC236}">
                <a16:creationId xmlns:a16="http://schemas.microsoft.com/office/drawing/2014/main" id="{CFD92CDE-E232-43B0-809A-A92775775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63" y="4849813"/>
            <a:ext cx="665162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FA9DF5E3-0CD6-4D4F-9978-D6BB782D7FD1}"/>
              </a:ext>
            </a:extLst>
          </p:cNvPr>
          <p:cNvSpPr txBox="1"/>
          <p:nvPr/>
        </p:nvSpPr>
        <p:spPr>
          <a:xfrm>
            <a:off x="4043363" y="5381625"/>
            <a:ext cx="7239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err="1">
                <a:solidFill>
                  <a:schemeClr val="accent2">
                    <a:lumMod val="75000"/>
                  </a:schemeClr>
                </a:solidFill>
              </a:rPr>
              <a:t>Dtls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285" name="연결선: 꺾임 5">
            <a:extLst>
              <a:ext uri="{FF2B5EF4-FFF2-40B4-BE49-F238E27FC236}">
                <a16:creationId xmlns:a16="http://schemas.microsoft.com/office/drawing/2014/main" id="{180BC168-37A6-4E9D-8647-8892CA2FE2CE}"/>
              </a:ext>
            </a:extLst>
          </p:cNvPr>
          <p:cNvCxnSpPr>
            <a:cxnSpLocks/>
            <a:stCxn id="61" idx="2"/>
            <a:endCxn id="11293" idx="1"/>
          </p:cNvCxnSpPr>
          <p:nvPr/>
        </p:nvCxnSpPr>
        <p:spPr bwMode="auto">
          <a:xfrm rot="16200000" flipH="1">
            <a:off x="912019" y="3848894"/>
            <a:ext cx="1127125" cy="874713"/>
          </a:xfrm>
          <a:prstGeom prst="bentConnector2">
            <a:avLst/>
          </a:prstGeom>
          <a:noFill/>
          <a:ln w="6350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6" name="연결선: 꺾임 62">
            <a:extLst>
              <a:ext uri="{FF2B5EF4-FFF2-40B4-BE49-F238E27FC236}">
                <a16:creationId xmlns:a16="http://schemas.microsoft.com/office/drawing/2014/main" id="{79104097-B965-4FB3-8A5A-7EBA1E339DEE}"/>
              </a:ext>
            </a:extLst>
          </p:cNvPr>
          <p:cNvCxnSpPr>
            <a:cxnSpLocks/>
            <a:stCxn id="11272" idx="3"/>
            <a:endCxn id="58" idx="2"/>
          </p:cNvCxnSpPr>
          <p:nvPr/>
        </p:nvCxnSpPr>
        <p:spPr bwMode="auto">
          <a:xfrm flipV="1">
            <a:off x="3735388" y="3951288"/>
            <a:ext cx="871537" cy="898525"/>
          </a:xfrm>
          <a:prstGeom prst="bentConnector2">
            <a:avLst/>
          </a:prstGeom>
          <a:noFill/>
          <a:ln w="6350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7" name="직선 화살표 연결선 14">
            <a:extLst>
              <a:ext uri="{FF2B5EF4-FFF2-40B4-BE49-F238E27FC236}">
                <a16:creationId xmlns:a16="http://schemas.microsoft.com/office/drawing/2014/main" id="{62BFBF0D-CBE0-4088-9427-DA9789E02B76}"/>
              </a:ext>
            </a:extLst>
          </p:cNvPr>
          <p:cNvCxnSpPr>
            <a:cxnSpLocks noChangeShapeType="1"/>
            <a:stCxn id="11270" idx="3"/>
            <a:endCxn id="11273" idx="1"/>
          </p:cNvCxnSpPr>
          <p:nvPr/>
        </p:nvCxnSpPr>
        <p:spPr bwMode="auto">
          <a:xfrm>
            <a:off x="1676400" y="2889250"/>
            <a:ext cx="2287588" cy="0"/>
          </a:xfrm>
          <a:prstGeom prst="straightConnector1">
            <a:avLst/>
          </a:prstGeom>
          <a:noFill/>
          <a:ln w="6350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8" name="직선 화살표 연결선 16">
            <a:extLst>
              <a:ext uri="{FF2B5EF4-FFF2-40B4-BE49-F238E27FC236}">
                <a16:creationId xmlns:a16="http://schemas.microsoft.com/office/drawing/2014/main" id="{4557399C-FE7E-4BB1-8CD1-28E270745227}"/>
              </a:ext>
            </a:extLst>
          </p:cNvPr>
          <p:cNvCxnSpPr>
            <a:cxnSpLocks noChangeShapeType="1"/>
            <a:stCxn id="11273" idx="3"/>
            <a:endCxn id="11275" idx="1"/>
          </p:cNvCxnSpPr>
          <p:nvPr/>
        </p:nvCxnSpPr>
        <p:spPr bwMode="auto">
          <a:xfrm>
            <a:off x="5040313" y="2889250"/>
            <a:ext cx="652462" cy="1588"/>
          </a:xfrm>
          <a:prstGeom prst="straightConnector1">
            <a:avLst/>
          </a:prstGeom>
          <a:noFill/>
          <a:ln w="6350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9" name="직선 화살표 연결선 18">
            <a:extLst>
              <a:ext uri="{FF2B5EF4-FFF2-40B4-BE49-F238E27FC236}">
                <a16:creationId xmlns:a16="http://schemas.microsoft.com/office/drawing/2014/main" id="{8E7F1F33-03CB-428C-B340-C753C20C4393}"/>
              </a:ext>
            </a:extLst>
          </p:cNvPr>
          <p:cNvCxnSpPr>
            <a:cxnSpLocks noChangeShapeType="1"/>
            <a:stCxn id="11275" idx="3"/>
            <a:endCxn id="11271" idx="1"/>
          </p:cNvCxnSpPr>
          <p:nvPr/>
        </p:nvCxnSpPr>
        <p:spPr bwMode="auto">
          <a:xfrm flipV="1">
            <a:off x="6772275" y="2878138"/>
            <a:ext cx="935038" cy="12700"/>
          </a:xfrm>
          <a:prstGeom prst="straightConnector1">
            <a:avLst/>
          </a:prstGeom>
          <a:noFill/>
          <a:ln w="6350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90" name="TextBox 71">
            <a:extLst>
              <a:ext uri="{FF2B5EF4-FFF2-40B4-BE49-F238E27FC236}">
                <a16:creationId xmlns:a16="http://schemas.microsoft.com/office/drawing/2014/main" id="{3A736D31-10FE-45CC-BB02-D513E3400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3313" y="2576513"/>
            <a:ext cx="8302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600" b="0">
                <a:latin typeface="HY견고딕" panose="02030600000101010101" pitchFamily="18" charset="-127"/>
              </a:rPr>
              <a:t>IPv6</a:t>
            </a:r>
            <a:endParaRPr lang="ko-KR" altLang="en-US" sz="1600" b="0">
              <a:latin typeface="HY견고딕" panose="02030600000101010101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3E19BC4-D6DD-4FBE-BAE0-46302F1E846E}"/>
              </a:ext>
            </a:extLst>
          </p:cNvPr>
          <p:cNvSpPr txBox="1"/>
          <p:nvPr/>
        </p:nvSpPr>
        <p:spPr>
          <a:xfrm>
            <a:off x="989013" y="4522788"/>
            <a:ext cx="830262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IPv4</a:t>
            </a:r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292" name="TextBox 76">
            <a:extLst>
              <a:ext uri="{FF2B5EF4-FFF2-40B4-BE49-F238E27FC236}">
                <a16:creationId xmlns:a16="http://schemas.microsoft.com/office/drawing/2014/main" id="{B2F2BC0C-464F-4150-9E26-7AEA91562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1925" y="4524375"/>
            <a:ext cx="8302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600" b="0">
                <a:latin typeface="HY견고딕" panose="02030600000101010101" pitchFamily="18" charset="-127"/>
              </a:rPr>
              <a:t>IPv6</a:t>
            </a:r>
            <a:endParaRPr lang="ko-KR" altLang="en-US" sz="1600" b="0">
              <a:latin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FACE39D8-E8C0-4027-B951-645D7B227C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시스템 구성도</a:t>
            </a:r>
          </a:p>
        </p:txBody>
      </p:sp>
      <p:sp>
        <p:nvSpPr>
          <p:cNvPr id="12291" name="슬라이드 번호 개체 틀 26">
            <a:extLst>
              <a:ext uri="{FF2B5EF4-FFF2-40B4-BE49-F238E27FC236}">
                <a16:creationId xmlns:a16="http://schemas.microsoft.com/office/drawing/2014/main" id="{38025901-529A-47C2-B599-CE7823A647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0C0832B-F2C4-420F-9893-5EFC863E3D83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pic>
        <p:nvPicPr>
          <p:cNvPr id="12292" name="그래픽 8" descr="덮인 책">
            <a:extLst>
              <a:ext uri="{FF2B5EF4-FFF2-40B4-BE49-F238E27FC236}">
                <a16:creationId xmlns:a16="http://schemas.microsoft.com/office/drawing/2014/main" id="{E0751A84-96A4-48F9-A1B3-3C0FB7687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205038"/>
            <a:ext cx="13462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그래픽 9" descr="덮인 책">
            <a:extLst>
              <a:ext uri="{FF2B5EF4-FFF2-40B4-BE49-F238E27FC236}">
                <a16:creationId xmlns:a16="http://schemas.microsoft.com/office/drawing/2014/main" id="{282205E0-5FFE-49C5-AF40-196420DE5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2205038"/>
            <a:ext cx="13462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그래픽 12" descr="무선 라우터">
            <a:extLst>
              <a:ext uri="{FF2B5EF4-FFF2-40B4-BE49-F238E27FC236}">
                <a16:creationId xmlns:a16="http://schemas.microsoft.com/office/drawing/2014/main" id="{E411C79A-E243-4D83-B4D7-2BFC33A51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2133600"/>
            <a:ext cx="1419225" cy="141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TextBox 7">
            <a:extLst>
              <a:ext uri="{FF2B5EF4-FFF2-40B4-BE49-F238E27FC236}">
                <a16:creationId xmlns:a16="http://schemas.microsoft.com/office/drawing/2014/main" id="{1F6CD518-94B4-4F10-943D-B2A9DFE64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3" y="2492375"/>
            <a:ext cx="99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2400" b="0">
                <a:latin typeface="HY견고딕" panose="02030600000101010101" pitchFamily="18" charset="-127"/>
              </a:rPr>
              <a:t>IPv6</a:t>
            </a:r>
            <a:endParaRPr lang="ko-KR" altLang="en-US" sz="2400" b="0">
              <a:latin typeface="HY견고딕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35FB09-B481-49A4-B345-190FB763DAB8}"/>
              </a:ext>
            </a:extLst>
          </p:cNvPr>
          <p:cNvSpPr txBox="1"/>
          <p:nvPr/>
        </p:nvSpPr>
        <p:spPr>
          <a:xfrm>
            <a:off x="539750" y="3494088"/>
            <a:ext cx="2376488" cy="1014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accent2">
                    <a:lumMod val="75000"/>
                  </a:schemeClr>
                </a:solidFill>
              </a:rPr>
              <a:t>6LoWPAN</a:t>
            </a:r>
          </a:p>
          <a:p>
            <a:pPr algn="ctr">
              <a:defRPr/>
            </a:pPr>
            <a:r>
              <a:rPr lang="en-US" altLang="ko-KR" sz="2000">
                <a:solidFill>
                  <a:schemeClr val="accent2">
                    <a:lumMod val="75000"/>
                  </a:schemeClr>
                </a:solidFill>
              </a:rPr>
              <a:t>Gateway</a:t>
            </a:r>
          </a:p>
          <a:p>
            <a:pPr algn="ctr">
              <a:defRPr/>
            </a:pPr>
            <a:r>
              <a:rPr lang="en-US" altLang="ko-KR" sz="200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ko-KR" sz="2000" err="1">
                <a:solidFill>
                  <a:schemeClr val="accent2">
                    <a:lumMod val="75000"/>
                  </a:schemeClr>
                </a:solidFill>
              </a:rPr>
              <a:t>Rasberry</a:t>
            </a:r>
            <a:r>
              <a:rPr lang="en-US" altLang="ko-KR" sz="2000">
                <a:solidFill>
                  <a:schemeClr val="accent2">
                    <a:lumMod val="75000"/>
                  </a:schemeClr>
                </a:solidFill>
              </a:rPr>
              <a:t> pi)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458CFC-B26E-443F-B7EF-C0FF212E1B8C}"/>
              </a:ext>
            </a:extLst>
          </p:cNvPr>
          <p:cNvSpPr txBox="1"/>
          <p:nvPr/>
        </p:nvSpPr>
        <p:spPr>
          <a:xfrm>
            <a:off x="6948488" y="3429000"/>
            <a:ext cx="1439862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800">
                <a:solidFill>
                  <a:schemeClr val="accent2">
                    <a:lumMod val="75000"/>
                  </a:schemeClr>
                </a:solidFill>
              </a:rPr>
              <a:t>Arduino</a:t>
            </a:r>
          </a:p>
          <a:p>
            <a:pPr>
              <a:defRPr/>
            </a:pPr>
            <a:r>
              <a:rPr lang="en-US" altLang="ko-KR" sz="180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1800">
                <a:solidFill>
                  <a:schemeClr val="accent2">
                    <a:lumMod val="75000"/>
                  </a:schemeClr>
                </a:solidFill>
              </a:rPr>
              <a:t>센서 조절</a:t>
            </a:r>
            <a:r>
              <a:rPr lang="en-US" altLang="ko-KR" sz="180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ko-KR" sz="18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4EEC30-9928-41AB-B683-552821A7695A}"/>
              </a:ext>
            </a:extLst>
          </p:cNvPr>
          <p:cNvSpPr/>
          <p:nvPr/>
        </p:nvSpPr>
        <p:spPr bwMode="auto">
          <a:xfrm>
            <a:off x="6804025" y="4076700"/>
            <a:ext cx="1512888" cy="431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800" b="1" err="1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BlueTooth</a:t>
            </a:r>
            <a:endParaRPr lang="ko-KR" altLang="en-US" sz="1800" b="1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C1EA36-56E9-49B6-B28D-EA366FE6C780}"/>
              </a:ext>
            </a:extLst>
          </p:cNvPr>
          <p:cNvSpPr txBox="1"/>
          <p:nvPr/>
        </p:nvSpPr>
        <p:spPr>
          <a:xfrm>
            <a:off x="3419475" y="3525838"/>
            <a:ext cx="20891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err="1">
                <a:solidFill>
                  <a:schemeClr val="accent2">
                    <a:lumMod val="75000"/>
                  </a:schemeClr>
                </a:solidFill>
              </a:rPr>
              <a:t>CoAP</a:t>
            </a:r>
            <a:r>
              <a:rPr lang="en-US" altLang="ko-KR" sz="2000">
                <a:solidFill>
                  <a:schemeClr val="accent2">
                    <a:lumMod val="75000"/>
                  </a:schemeClr>
                </a:solidFill>
              </a:rPr>
              <a:t> Server</a:t>
            </a:r>
          </a:p>
          <a:p>
            <a:pPr algn="ctr">
              <a:defRPr/>
            </a:pPr>
            <a:r>
              <a:rPr lang="en-US" altLang="ko-KR" sz="200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ko-KR" sz="2000" err="1">
                <a:solidFill>
                  <a:schemeClr val="accent2">
                    <a:lumMod val="75000"/>
                  </a:schemeClr>
                </a:solidFill>
              </a:rPr>
              <a:t>Rasberry</a:t>
            </a:r>
            <a:r>
              <a:rPr lang="en-US" altLang="ko-KR" sz="2000">
                <a:solidFill>
                  <a:schemeClr val="accent2">
                    <a:lumMod val="75000"/>
                  </a:schemeClr>
                </a:solidFill>
              </a:rPr>
              <a:t> pi)</a:t>
            </a:r>
            <a:endParaRPr lang="ko-KR" altLang="en-US" sz="20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300" name="직선 화살표 연결선 24">
            <a:extLst>
              <a:ext uri="{FF2B5EF4-FFF2-40B4-BE49-F238E27FC236}">
                <a16:creationId xmlns:a16="http://schemas.microsoft.com/office/drawing/2014/main" id="{4E23454D-42D9-4CC0-BFD1-F7A7333C84AF}"/>
              </a:ext>
            </a:extLst>
          </p:cNvPr>
          <p:cNvCxnSpPr>
            <a:cxnSpLocks/>
          </p:cNvCxnSpPr>
          <p:nvPr/>
        </p:nvCxnSpPr>
        <p:spPr bwMode="auto">
          <a:xfrm>
            <a:off x="2051050" y="3068638"/>
            <a:ext cx="1873250" cy="0"/>
          </a:xfrm>
          <a:prstGeom prst="straightConnector1">
            <a:avLst/>
          </a:prstGeom>
          <a:noFill/>
          <a:ln w="13017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1" name="직선 화살표 연결선 31">
            <a:extLst>
              <a:ext uri="{FF2B5EF4-FFF2-40B4-BE49-F238E27FC236}">
                <a16:creationId xmlns:a16="http://schemas.microsoft.com/office/drawing/2014/main" id="{19E65D9C-2575-4134-8E21-5D490352038B}"/>
              </a:ext>
            </a:extLst>
          </p:cNvPr>
          <p:cNvCxnSpPr>
            <a:cxnSpLocks/>
          </p:cNvCxnSpPr>
          <p:nvPr/>
        </p:nvCxnSpPr>
        <p:spPr bwMode="auto">
          <a:xfrm>
            <a:off x="5197475" y="3141663"/>
            <a:ext cx="1606550" cy="0"/>
          </a:xfrm>
          <a:prstGeom prst="straightConnector1">
            <a:avLst/>
          </a:prstGeom>
          <a:noFill/>
          <a:ln w="13017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3F6D5BB-8C7A-4E48-ADD7-CA85520ED724}"/>
              </a:ext>
            </a:extLst>
          </p:cNvPr>
          <p:cNvSpPr/>
          <p:nvPr/>
        </p:nvSpPr>
        <p:spPr bwMode="auto">
          <a:xfrm>
            <a:off x="3708400" y="4508500"/>
            <a:ext cx="1511300" cy="4333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800" b="1" err="1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BlueTooth</a:t>
            </a:r>
            <a:endParaRPr lang="ko-KR" altLang="en-US" sz="1800" b="1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95BBAEB-EDC6-4BE0-B205-818310DAC4B1}"/>
              </a:ext>
            </a:extLst>
          </p:cNvPr>
          <p:cNvSpPr/>
          <p:nvPr/>
        </p:nvSpPr>
        <p:spPr bwMode="auto">
          <a:xfrm>
            <a:off x="971550" y="4502150"/>
            <a:ext cx="1512888" cy="431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800" b="1" err="1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BlueTooth</a:t>
            </a:r>
            <a:endParaRPr lang="ko-KR" altLang="en-US" sz="1800" b="1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304" name="TextBox 16">
            <a:extLst>
              <a:ext uri="{FF2B5EF4-FFF2-40B4-BE49-F238E27FC236}">
                <a16:creationId xmlns:a16="http://schemas.microsoft.com/office/drawing/2014/main" id="{B1F2B2A9-03F7-4F07-BE82-153E626A5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450" y="2500313"/>
            <a:ext cx="990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2400" b="0">
                <a:latin typeface="HY견고딕" panose="02030600000101010101" pitchFamily="18" charset="-127"/>
              </a:rPr>
              <a:t>IPv6</a:t>
            </a:r>
            <a:endParaRPr lang="ko-KR" altLang="en-US" sz="2400" b="0">
              <a:latin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5A16F536-9690-4960-9297-D3051F74C7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환경 및 개발 방법</a:t>
            </a:r>
          </a:p>
        </p:txBody>
      </p:sp>
      <p:sp>
        <p:nvSpPr>
          <p:cNvPr id="14339" name="슬라이드 번호 개체 틀 6">
            <a:extLst>
              <a:ext uri="{FF2B5EF4-FFF2-40B4-BE49-F238E27FC236}">
                <a16:creationId xmlns:a16="http://schemas.microsoft.com/office/drawing/2014/main" id="{8EF111B8-CA66-4B4F-B0C6-BCA6C93CF2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9A86D6B-B0C8-4D90-83F0-0AFF7A2CA8AE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B1D36DC-389C-4864-95F6-661946D6B6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8313" y="2662238"/>
          <a:ext cx="8229600" cy="3376626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983705">
                  <a:extLst>
                    <a:ext uri="{9D8B030D-6E8A-4147-A177-3AD203B41FA5}">
                      <a16:colId xmlns:a16="http://schemas.microsoft.com/office/drawing/2014/main" val="284617731"/>
                    </a:ext>
                  </a:extLst>
                </a:gridCol>
                <a:gridCol w="6245895">
                  <a:extLst>
                    <a:ext uri="{9D8B030D-6E8A-4147-A177-3AD203B41FA5}">
                      <a16:colId xmlns:a16="http://schemas.microsoft.com/office/drawing/2014/main" val="1444197427"/>
                    </a:ext>
                  </a:extLst>
                </a:gridCol>
              </a:tblGrid>
              <a:tr h="9503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운영체제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Raspbian OS, Windows 10 64bit, Android 7.1 </a:t>
                      </a:r>
                      <a:r>
                        <a:rPr lang="en-US" altLang="ko-KR" sz="1800" err="1"/>
                        <a:t>Nouget</a:t>
                      </a:r>
                      <a:r>
                        <a:rPr lang="en-US" altLang="ko-KR" sz="1800"/>
                        <a:t>, Ubuntu 16.04.1 LTS</a:t>
                      </a:r>
                      <a:endParaRPr lang="ko-KR" altLang="en-US" sz="180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4049557506"/>
                  </a:ext>
                </a:extLst>
              </a:tr>
              <a:tr h="5505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프로그램 언어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JAVA, HTML, C, CSS, </a:t>
                      </a:r>
                      <a:r>
                        <a:rPr lang="en-US" altLang="ko-KR" sz="1800" err="1"/>
                        <a:t>Javascript</a:t>
                      </a:r>
                      <a:r>
                        <a:rPr lang="en-US" altLang="ko-KR" sz="1800"/>
                        <a:t>, SQL,</a:t>
                      </a:r>
                      <a:endParaRPr lang="ko-KR" altLang="en-US" sz="180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902237100"/>
                  </a:ext>
                </a:extLst>
              </a:tr>
              <a:tr h="6400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라이브러리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Californium </a:t>
                      </a:r>
                      <a:r>
                        <a:rPr lang="en-US" altLang="ko-KR" sz="1800" err="1"/>
                        <a:t>CoAP</a:t>
                      </a:r>
                      <a:r>
                        <a:rPr lang="en-US" altLang="ko-KR" sz="1800"/>
                        <a:t>, </a:t>
                      </a:r>
                      <a:r>
                        <a:rPr lang="en-US" altLang="ko-KR" sz="1800" err="1"/>
                        <a:t>Libcoap</a:t>
                      </a:r>
                      <a:r>
                        <a:rPr lang="en-US" altLang="ko-KR" sz="1800"/>
                        <a:t>, Spring MVC</a:t>
                      </a:r>
                    </a:p>
                    <a:p>
                      <a:pPr latinLnBrk="1"/>
                      <a:r>
                        <a:rPr lang="en-US" altLang="ko-KR" sz="1800"/>
                        <a:t>Scandium Framework, nRF5 IoT SDK </a:t>
                      </a:r>
                      <a:endParaRPr lang="ko-KR" altLang="en-US" sz="180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2456091739"/>
                  </a:ext>
                </a:extLst>
              </a:tr>
              <a:tr h="685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DBMS</a:t>
                      </a:r>
                      <a:endParaRPr lang="ko-KR" altLang="en-US" sz="180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SQL Server 2014</a:t>
                      </a:r>
                      <a:endParaRPr lang="ko-KR" altLang="en-US" sz="180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3744183083"/>
                  </a:ext>
                </a:extLst>
              </a:tr>
              <a:tr h="5505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IoT </a:t>
                      </a:r>
                      <a:r>
                        <a:rPr lang="ko-KR" altLang="en-US" sz="1800"/>
                        <a:t>노드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Raspberry Pi 3, Arduino UNO, HM-10</a:t>
                      </a:r>
                      <a:endParaRPr lang="ko-KR" altLang="en-US" sz="180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559530945"/>
                  </a:ext>
                </a:extLst>
              </a:tr>
            </a:tbl>
          </a:graphicData>
        </a:graphic>
      </p:graphicFrame>
      <p:pic>
        <p:nvPicPr>
          <p:cNvPr id="14360" name="Picture 2" descr="라즈베리 파이3에 대한 이미지 검색결과">
            <a:extLst>
              <a:ext uri="{FF2B5EF4-FFF2-40B4-BE49-F238E27FC236}">
                <a16:creationId xmlns:a16="http://schemas.microsoft.com/office/drawing/2014/main" id="{34633884-5934-480E-8957-9DFF4EF75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981075"/>
            <a:ext cx="1898650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1" name="Picture 4" descr="아두이노 우노에 대한 이미지 검색결과">
            <a:extLst>
              <a:ext uri="{FF2B5EF4-FFF2-40B4-BE49-F238E27FC236}">
                <a16:creationId xmlns:a16="http://schemas.microsoft.com/office/drawing/2014/main" id="{BCB36A45-ACEC-4498-AB99-00E5BB270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836613"/>
            <a:ext cx="1828800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03D15E4E-36B4-4802-9074-FA85B489B1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01628-FA15-40B8-B9CF-59F9C8B2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895350"/>
            <a:ext cx="8229600" cy="524986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sz="180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ko-KR" sz="1800" err="1"/>
              <a:t>CoAP</a:t>
            </a:r>
            <a:r>
              <a:rPr lang="en-US" altLang="ko-KR" sz="1800"/>
              <a:t> Server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/>
              <a:t>개발언어</a:t>
            </a:r>
            <a:r>
              <a:rPr lang="en-US" altLang="ko-KR" sz="1600"/>
              <a:t>: C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err="1"/>
              <a:t>Hardward</a:t>
            </a:r>
            <a:r>
              <a:rPr lang="en-US" altLang="ko-KR" sz="1600"/>
              <a:t>: Raspberry Pi 3 Model B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/>
              <a:t>라이브러리</a:t>
            </a:r>
            <a:r>
              <a:rPr lang="en-US" altLang="ko-KR" sz="1600"/>
              <a:t>: </a:t>
            </a:r>
            <a:r>
              <a:rPr lang="en-US" altLang="ko-KR" sz="1600" err="1"/>
              <a:t>LibCoAP</a:t>
            </a:r>
            <a:endParaRPr lang="en-US" altLang="ko-KR" sz="160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/>
              <a:t>개발 환경</a:t>
            </a:r>
            <a:r>
              <a:rPr lang="en-US" altLang="ko-KR" sz="1600"/>
              <a:t>: Raspbian OS, Linux 4.4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/>
              <a:t>통신 환경</a:t>
            </a:r>
            <a:r>
              <a:rPr lang="en-US" altLang="ko-KR" sz="1600"/>
              <a:t>: Bluetooth Low Energy (BLE) 4.1</a:t>
            </a:r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endParaRPr lang="en-US" altLang="ko-KR" sz="180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ko-KR" sz="1800"/>
              <a:t>Arduino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/>
              <a:t>개발언어</a:t>
            </a:r>
            <a:r>
              <a:rPr lang="en-US" altLang="ko-KR" sz="1600"/>
              <a:t>: C/C++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err="1"/>
              <a:t>Hardward</a:t>
            </a:r>
            <a:r>
              <a:rPr lang="en-US" altLang="ko-KR" sz="1600"/>
              <a:t>: Arduino Uno r3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/>
              <a:t>개발 환경</a:t>
            </a:r>
            <a:r>
              <a:rPr lang="en-US" altLang="ko-KR" sz="1600"/>
              <a:t>: Window OS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/>
              <a:t>통신 환경</a:t>
            </a:r>
            <a:r>
              <a:rPr lang="en-US" altLang="ko-KR" sz="1600"/>
              <a:t>: Bluetooth Low Energy (BLE) 4.0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/>
              <a:t>플랫폼</a:t>
            </a:r>
            <a:r>
              <a:rPr lang="en-US" altLang="ko-KR" sz="1600"/>
              <a:t>: Arduino 1.8.1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/>
              <a:t>Sensor: Motor(DC Motor), LED, Switch, Temperature Sensor, Dust Sensor, Humidity Sensor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endParaRPr lang="en-US" altLang="ko-KR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147F249E-A551-435F-A68F-6121A82C1E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8BF6860-92F2-43BF-A1EB-C43D336AB0B7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>
            <a:extLst>
              <a:ext uri="{FF2B5EF4-FFF2-40B4-BE49-F238E27FC236}">
                <a16:creationId xmlns:a16="http://schemas.microsoft.com/office/drawing/2014/main" id="{8487F2C4-76B2-4F03-9D01-35A73461B1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485E8-8CAF-43BA-9268-0D6A7AD60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pPr>
              <a:defRPr/>
            </a:pPr>
            <a:endParaRPr lang="en-US" altLang="ko-KR" sz="1800"/>
          </a:p>
          <a:p>
            <a:pPr marL="457200" indent="-457200">
              <a:buFont typeface="+mj-lt"/>
              <a:buAutoNum type="arabicPeriod" startAt="3"/>
              <a:defRPr/>
            </a:pPr>
            <a:r>
              <a:rPr lang="en-US" altLang="ko-KR" sz="1800"/>
              <a:t>6LoWPAN Gateway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ko-KR" altLang="en-US" sz="1600"/>
              <a:t>개발언어 </a:t>
            </a:r>
            <a:r>
              <a:rPr lang="en-US" altLang="ko-KR" sz="1600"/>
              <a:t>: Shell &amp; C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600"/>
              <a:t>Hardware : Raspberry Pi 3 Model B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600"/>
              <a:t>Module : Bluetooth 6LoWPAN Module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ko-KR" altLang="en-US" sz="1600"/>
              <a:t>개발 환경 </a:t>
            </a:r>
            <a:r>
              <a:rPr lang="en-US" altLang="ko-KR" sz="1600"/>
              <a:t>: Raspbian OS, Linux 4.4, Bash, VI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ko-KR" altLang="en-US" sz="1600"/>
              <a:t>통신 환경</a:t>
            </a:r>
            <a:r>
              <a:rPr lang="en-US" altLang="ko-KR" sz="1600"/>
              <a:t> : Bluetooth Low Energy(BLE) 4.1, Wi-Fi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600"/>
          </a:p>
          <a:p>
            <a:pPr marL="457200" indent="-457200">
              <a:buFont typeface="Wingdings" panose="05000000000000000000" pitchFamily="2" charset="2"/>
              <a:buAutoNum type="arabicPeriod" startAt="3"/>
              <a:defRPr/>
            </a:pPr>
            <a:r>
              <a:rPr lang="en-US" altLang="ko-KR" sz="1800"/>
              <a:t>Android Application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/>
              <a:t>개발언어 </a:t>
            </a:r>
            <a:r>
              <a:rPr lang="en-US" altLang="ko-KR" sz="1600"/>
              <a:t>: Java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/>
              <a:t>OS : Android 8.0 Oreo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/>
              <a:t>개발환경 </a:t>
            </a:r>
            <a:r>
              <a:rPr lang="en-US" altLang="ko-KR" sz="1600"/>
              <a:t>: Windows OS, Android Studio 3.1, Eclipse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7FE0C346-7361-4269-B180-675258C09F8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11CAF3B-EB7B-4524-A295-88214CD25914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28TGp_well-being_light">
  <a:themeElements>
    <a:clrScheme name="228TGp_well-being_light 3">
      <a:dk1>
        <a:srgbClr val="4D4D4D"/>
      </a:dk1>
      <a:lt1>
        <a:srgbClr val="FFFFFF"/>
      </a:lt1>
      <a:dk2>
        <a:srgbClr val="47C3B7"/>
      </a:dk2>
      <a:lt2>
        <a:srgbClr val="DDDDDD"/>
      </a:lt2>
      <a:accent1>
        <a:srgbClr val="2990E5"/>
      </a:accent1>
      <a:accent2>
        <a:srgbClr val="57AD27"/>
      </a:accent2>
      <a:accent3>
        <a:srgbClr val="FFFFFF"/>
      </a:accent3>
      <a:accent4>
        <a:srgbClr val="404040"/>
      </a:accent4>
      <a:accent5>
        <a:srgbClr val="ACC6F0"/>
      </a:accent5>
      <a:accent6>
        <a:srgbClr val="4E9C22"/>
      </a:accent6>
      <a:hlink>
        <a:srgbClr val="E1882F"/>
      </a:hlink>
      <a:folHlink>
        <a:srgbClr val="90A8B0"/>
      </a:folHlink>
    </a:clrScheme>
    <a:fontScheme name="228TGp_well-being_ligh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lnDef>
  </a:objectDefaults>
  <a:extraClrSchemeLst>
    <a:extraClrScheme>
      <a:clrScheme name="228TGp_well-being_light 1">
        <a:dk1>
          <a:srgbClr val="4D4D4D"/>
        </a:dk1>
        <a:lt1>
          <a:srgbClr val="FFFFFF"/>
        </a:lt1>
        <a:dk2>
          <a:srgbClr val="0D8797"/>
        </a:dk2>
        <a:lt2>
          <a:srgbClr val="C0C0C0"/>
        </a:lt2>
        <a:accent1>
          <a:srgbClr val="8BB44E"/>
        </a:accent1>
        <a:accent2>
          <a:srgbClr val="4CB06D"/>
        </a:accent2>
        <a:accent3>
          <a:srgbClr val="FFFFFF"/>
        </a:accent3>
        <a:accent4>
          <a:srgbClr val="404040"/>
        </a:accent4>
        <a:accent5>
          <a:srgbClr val="C4D6B2"/>
        </a:accent5>
        <a:accent6>
          <a:srgbClr val="449F62"/>
        </a:accent6>
        <a:hlink>
          <a:srgbClr val="7B9CB5"/>
        </a:hlink>
        <a:folHlink>
          <a:srgbClr val="B3C1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8TGp_well-being_light 2">
        <a:dk1>
          <a:srgbClr val="000066"/>
        </a:dk1>
        <a:lt1>
          <a:srgbClr val="FFFFFF"/>
        </a:lt1>
        <a:dk2>
          <a:srgbClr val="3491C4"/>
        </a:dk2>
        <a:lt2>
          <a:srgbClr val="DDDDDD"/>
        </a:lt2>
        <a:accent1>
          <a:srgbClr val="32B66E"/>
        </a:accent1>
        <a:accent2>
          <a:srgbClr val="36623F"/>
        </a:accent2>
        <a:accent3>
          <a:srgbClr val="FFFFFF"/>
        </a:accent3>
        <a:accent4>
          <a:srgbClr val="000056"/>
        </a:accent4>
        <a:accent5>
          <a:srgbClr val="ADD7BA"/>
        </a:accent5>
        <a:accent6>
          <a:srgbClr val="305838"/>
        </a:accent6>
        <a:hlink>
          <a:srgbClr val="4C9BBA"/>
        </a:hlink>
        <a:folHlink>
          <a:srgbClr val="A4D0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8TGp_well-being_light 3">
        <a:dk1>
          <a:srgbClr val="4D4D4D"/>
        </a:dk1>
        <a:lt1>
          <a:srgbClr val="FFFFFF"/>
        </a:lt1>
        <a:dk2>
          <a:srgbClr val="47C3B7"/>
        </a:dk2>
        <a:lt2>
          <a:srgbClr val="DDDDDD"/>
        </a:lt2>
        <a:accent1>
          <a:srgbClr val="2990E5"/>
        </a:accent1>
        <a:accent2>
          <a:srgbClr val="57AD27"/>
        </a:accent2>
        <a:accent3>
          <a:srgbClr val="FFFFFF"/>
        </a:accent3>
        <a:accent4>
          <a:srgbClr val="404040"/>
        </a:accent4>
        <a:accent5>
          <a:srgbClr val="ACC6F0"/>
        </a:accent5>
        <a:accent6>
          <a:srgbClr val="4E9C22"/>
        </a:accent6>
        <a:hlink>
          <a:srgbClr val="E1882F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912</Words>
  <Application>Microsoft Office PowerPoint</Application>
  <PresentationFormat>화면 슬라이드 쇼(4:3)</PresentationFormat>
  <Paragraphs>227</Paragraphs>
  <Slides>15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HY견고딕</vt:lpstr>
      <vt:lpstr>굴림</vt:lpstr>
      <vt:lpstr>넥슨 풋볼고딕 B</vt:lpstr>
      <vt:lpstr>맑은 고딕</vt:lpstr>
      <vt:lpstr>새굴림</vt:lpstr>
      <vt:lpstr>Arial</vt:lpstr>
      <vt:lpstr>Verdana</vt:lpstr>
      <vt:lpstr>Wingdings</vt:lpstr>
      <vt:lpstr>228TGp_well-being_light</vt:lpstr>
      <vt:lpstr>Image</vt:lpstr>
      <vt:lpstr>  Dtls 보안 기능을 추가한 CoAP/6LowPan 기반 홈 네트워크 시스템 (CoAP / 6LowPan-based home network with dtls security) </vt:lpstr>
      <vt:lpstr>차        례</vt:lpstr>
      <vt:lpstr>종합 설계 개요</vt:lpstr>
      <vt:lpstr>종합 설계 개요</vt:lpstr>
      <vt:lpstr>시스템 수행 시나리오</vt:lpstr>
      <vt:lpstr>시스템 구성도</vt:lpstr>
      <vt:lpstr>개발 환경 및 개발 방법</vt:lpstr>
      <vt:lpstr>개발 방법</vt:lpstr>
      <vt:lpstr>개발 방법</vt:lpstr>
      <vt:lpstr>개발 방법</vt:lpstr>
      <vt:lpstr>개발 현황</vt:lpstr>
      <vt:lpstr>개발 현황 (2)</vt:lpstr>
      <vt:lpstr>업무 분담</vt:lpstr>
      <vt:lpstr>종합설계 수행일정</vt:lpstr>
      <vt:lpstr>필요기술 및 참고 문헌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Dtls 보안 기능을 추가한 CoAP/6LowPan 기반 홈 네트워크 시스템 (CoAP / 6LowPan-based home network with dtls security) </dc:title>
  <cp:lastModifiedBy>김연수</cp:lastModifiedBy>
  <cp:revision>1</cp:revision>
  <dcterms:modified xsi:type="dcterms:W3CDTF">2018-05-17T03:09:26Z</dcterms:modified>
</cp:coreProperties>
</file>