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0A2C1A-873F-4E81-80F1-4F36A6E91D3F}" v="1726" dt="2023-10-18T21:49:52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c/d0d/tutorial_py_features_harris.html" TargetMode="External"/><Relationship Id="rId2" Type="http://schemas.openxmlformats.org/officeDocument/2006/relationships/hyperlink" Target="https://en.wikipedia.org/wiki/Harris_corner_detec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a/df5/tutorial_py_sift_intro.html" TargetMode="External"/><Relationship Id="rId2" Type="http://schemas.openxmlformats.org/officeDocument/2006/relationships/hyperlink" Target="https://www.cs.ubc.ca/~lowe/papers/ijcv04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Lab 07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SIFT and Harris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uilding with many colorful circles&#10;&#10;Description automatically generated">
            <a:extLst>
              <a:ext uri="{FF2B5EF4-FFF2-40B4-BE49-F238E27FC236}">
                <a16:creationId xmlns:a16="http://schemas.microsoft.com/office/drawing/2014/main" id="{9B104439-28E4-5A7B-F78B-370E805F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59" y="467340"/>
            <a:ext cx="7629217" cy="573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2495-688F-9912-819F-3342897D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8439" cy="1341950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is this used for?</a:t>
            </a:r>
          </a:p>
        </p:txBody>
      </p:sp>
      <p:pic>
        <p:nvPicPr>
          <p:cNvPr id="4" name="Content Placeholder 3" descr="A collage of a building with a totem pole&#10;&#10;Description automatically generated">
            <a:extLst>
              <a:ext uri="{FF2B5EF4-FFF2-40B4-BE49-F238E27FC236}">
                <a16:creationId xmlns:a16="http://schemas.microsoft.com/office/drawing/2014/main" id="{1D1C9C6C-3871-A075-E439-804694DC4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660" y="141315"/>
            <a:ext cx="7808226" cy="6179573"/>
          </a:xfrm>
        </p:spPr>
      </p:pic>
    </p:spTree>
    <p:extLst>
      <p:ext uri="{BB962C8B-B14F-4D97-AF65-F5344CB8AC3E}">
        <p14:creationId xmlns:p14="http://schemas.microsoft.com/office/powerpoint/2010/main" val="122411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B02E-0306-5E68-30A3-28748B9D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How to use SIFT in Matlab?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62C5-C3C2-9A9C-A456-E22902F66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OpenCV should reference the linked OpenCV sites earlier in the slides. 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Detect SIFT features in Matlab: </a:t>
            </a:r>
            <a:br>
              <a:rPr lang="en-US" sz="4400" dirty="0">
                <a:ea typeface="Calibri"/>
                <a:cs typeface="Calibri"/>
              </a:rPr>
            </a:b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ea typeface="+mn-lt"/>
                <a:cs typeface="+mn-lt"/>
              </a:rPr>
              <a:t>points = 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detectSIFTFeatures</a:t>
            </a:r>
            <a:r>
              <a:rPr lang="en-US" sz="2400" dirty="0">
                <a:solidFill>
                  <a:schemeClr val="accent1"/>
                </a:solidFill>
                <a:ea typeface="+mn-lt"/>
                <a:cs typeface="+mn-lt"/>
              </a:rPr>
              <a:t>(I)</a:t>
            </a: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Select the top n points: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ea typeface="+mn-lt"/>
                <a:cs typeface="+mn-lt"/>
              </a:rPr>
              <a:t>strongest = 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points.selectStrongest</a:t>
            </a:r>
            <a:r>
              <a:rPr lang="en-US" sz="2400" dirty="0">
                <a:solidFill>
                  <a:schemeClr val="accent1"/>
                </a:solidFill>
                <a:ea typeface="+mn-lt"/>
                <a:cs typeface="+mn-lt"/>
              </a:rPr>
              <a:t>(n);</a:t>
            </a:r>
            <a:br>
              <a:rPr lang="en-US" sz="1400" dirty="0">
                <a:ea typeface="+mn-lt"/>
                <a:cs typeface="+mn-lt"/>
              </a:rPr>
            </a:br>
            <a:endParaRPr lang="en-US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28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EDAF-DA88-666B-EA61-65340148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How to use Harris in Matlab?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D978-221F-9FC5-88D8-DC6C8869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OpenCV should reference the linked OpenCV sites earlier in the slides. 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Detect Harris corners in Matlab: </a:t>
            </a:r>
            <a:br>
              <a:rPr lang="en-US" dirty="0">
                <a:ea typeface="Calibri"/>
                <a:cs typeface="Calibri"/>
              </a:rPr>
            </a:b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points = </a:t>
            </a:r>
            <a:r>
              <a:rPr lang="en-US" sz="2400" err="1">
                <a:solidFill>
                  <a:schemeClr val="accent1"/>
                </a:solidFill>
                <a:ea typeface="Calibri"/>
                <a:cs typeface="Calibri"/>
              </a:rPr>
              <a:t>detectHarrisFeatures</a:t>
            </a:r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(I)</a:t>
            </a: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These points can just be plotted... </a:t>
            </a:r>
          </a:p>
          <a:p>
            <a:pPr marL="0" indent="0">
              <a:buNone/>
            </a:pPr>
            <a:r>
              <a:rPr lang="en-US" sz="2400" dirty="0">
                <a:ea typeface="Calibri"/>
                <a:cs typeface="Calibri"/>
              </a:rPr>
              <a:t>I recommend plotting the top 10, 50, 100 matched points to see which corners matches best.  </a:t>
            </a:r>
            <a:br>
              <a:rPr lang="en-US" sz="2000" dirty="0">
                <a:ea typeface="Calibri"/>
                <a:cs typeface="Calibri"/>
              </a:rPr>
            </a:b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91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a camera on a tripod&#10;&#10;Description automatically generated">
            <a:extLst>
              <a:ext uri="{FF2B5EF4-FFF2-40B4-BE49-F238E27FC236}">
                <a16:creationId xmlns:a16="http://schemas.microsoft.com/office/drawing/2014/main" id="{7759CB18-628B-B5C7-E63E-1F11C016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8" y="904568"/>
            <a:ext cx="4909954" cy="5040670"/>
          </a:xfrm>
          <a:prstGeom prst="rect">
            <a:avLst/>
          </a:prstGeom>
        </p:spPr>
      </p:pic>
      <p:pic>
        <p:nvPicPr>
          <p:cNvPr id="5" name="Picture 4" descr="A person standing next to a camera&#10;&#10;Description automatically generated">
            <a:extLst>
              <a:ext uri="{FF2B5EF4-FFF2-40B4-BE49-F238E27FC236}">
                <a16:creationId xmlns:a16="http://schemas.microsoft.com/office/drawing/2014/main" id="{6D7B1555-70DD-AF2F-963D-47F48451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91" y="888180"/>
            <a:ext cx="4875423" cy="49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2B51-DF09-8D86-05C4-97B87240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Harris (1988)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06E5-A54C-E12E-E1B0-381851C2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64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Finds corners.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Checks for two edges together.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Edge can be seen as a sudden change in value (high derivative).</a:t>
            </a:r>
          </a:p>
          <a:p>
            <a:r>
              <a:rPr lang="en-US" dirty="0">
                <a:ea typeface="+mn-lt"/>
                <a:cs typeface="+mn-lt"/>
              </a:rPr>
              <a:t>Derivatives can be estimated using a Taylor expansion.</a:t>
            </a:r>
          </a:p>
          <a:p>
            <a:r>
              <a:rPr lang="en-US" dirty="0">
                <a:ea typeface="+mn-lt"/>
                <a:cs typeface="+mn-lt"/>
              </a:rPr>
              <a:t>Doesn’t care about orientation of corner (rotation invariant). 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5" name="Picture 4" descr="A collage of different images of different shapes&#10;&#10;Description automatically generated">
            <a:extLst>
              <a:ext uri="{FF2B5EF4-FFF2-40B4-BE49-F238E27FC236}">
                <a16:creationId xmlns:a16="http://schemas.microsoft.com/office/drawing/2014/main" id="{D9A2589E-B3EC-7CD7-B527-C3FA8E23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69" y="817708"/>
            <a:ext cx="5084534" cy="511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6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DEF4-4941-7615-320F-5E632F4D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Harris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9437-19F6-12A4-78CA-98D0D020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Don’t take my word for it! Look at these resources: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https://en.wikipedia.org/wiki/Harris_corner_detector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https://docs.opencv.org/3.4/dc/d0d/tutorial_py_features_harris.html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OpenCV resource I found to be particularly useful, goes into the math much better than the Wikipedia one (~10-minute read). Highly recommend. </a:t>
            </a:r>
          </a:p>
        </p:txBody>
      </p:sp>
    </p:spTree>
    <p:extLst>
      <p:ext uri="{BB962C8B-B14F-4D97-AF65-F5344CB8AC3E}">
        <p14:creationId xmlns:p14="http://schemas.microsoft.com/office/powerpoint/2010/main" val="189440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E3AB-7FF6-7AFD-A130-A63D9329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Downside of Harris?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3125-C222-1466-C73E-EEA51585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Works well for boxy things. What about a curved thing? What if the object we are looking for is much bigger than the convolutional frames? 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A green arrow pointing to a curved line&#10;&#10;Description automatically generated">
            <a:extLst>
              <a:ext uri="{FF2B5EF4-FFF2-40B4-BE49-F238E27FC236}">
                <a16:creationId xmlns:a16="http://schemas.microsoft.com/office/drawing/2014/main" id="{8A258E40-8CA6-681E-E9F2-75D2F27CC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23" y="4316102"/>
            <a:ext cx="6096000" cy="211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6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D7FE-3C5C-5D8C-4A5D-06FC8C29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Scale Invariant Feature Transformation (SIFT)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6B53-F98F-2C01-A1D3-2FC186FA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Calibri"/>
                <a:cs typeface="Calibri"/>
              </a:rPr>
              <a:t>First paper published on the SIFT in 2004: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https://www.cs.ubc.ca/~lowe/papers/ijcv04.pdf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About ~25 pages, a relatively easy read that takes ~1 hour. </a:t>
            </a:r>
          </a:p>
          <a:p>
            <a:pPr lvl="1"/>
            <a:r>
              <a:rPr lang="en-US" dirty="0">
                <a:ea typeface="Calibri"/>
                <a:cs typeface="Calibri"/>
              </a:rPr>
              <a:t>Highly recommend. Inquiry/curiosity driven over stress driven. </a:t>
            </a:r>
          </a:p>
          <a:p>
            <a:r>
              <a:rPr lang="en-US" dirty="0">
                <a:ea typeface="Calibri"/>
                <a:cs typeface="Calibri"/>
              </a:rPr>
              <a:t>SIFT is another algorithm to find key features. </a:t>
            </a:r>
          </a:p>
          <a:p>
            <a:pPr lvl="1"/>
            <a:r>
              <a:rPr lang="en-US" dirty="0">
                <a:ea typeface="Calibri"/>
                <a:cs typeface="Calibri"/>
              </a:rPr>
              <a:t>Invariant to scale, rotation, partially invariant to illumination and 3D camera viewpoint. </a:t>
            </a:r>
          </a:p>
          <a:p>
            <a:r>
              <a:rPr lang="en-US" dirty="0">
                <a:ea typeface="Calibri"/>
                <a:cs typeface="Calibri"/>
              </a:rPr>
              <a:t>SIFT finds location, scale, orientation to each feature.  </a:t>
            </a:r>
          </a:p>
          <a:p>
            <a:r>
              <a:rPr lang="en-US" dirty="0">
                <a:ea typeface="Calibri"/>
                <a:cs typeface="Calibri"/>
              </a:rPr>
              <a:t>Another good resource: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3"/>
              </a:rPr>
              <a:t>https://docs.opencv.org/4.x/da/df5/tutorial_py_sift_intro.html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~10 minute read, good alternative to the original published paper.</a:t>
            </a:r>
          </a:p>
        </p:txBody>
      </p:sp>
    </p:spTree>
    <p:extLst>
      <p:ext uri="{BB962C8B-B14F-4D97-AF65-F5344CB8AC3E}">
        <p14:creationId xmlns:p14="http://schemas.microsoft.com/office/powerpoint/2010/main" val="341389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B97D-32E3-FAA0-DD23-5936F7AD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SIFT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F158-8552-267D-22E6-9022DEE3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SIFT uses a difference-of-Gaussian (DOG) function. 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An example DOG application: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58D35-B8CB-0917-E27E-1A264B3C4C9B}"/>
              </a:ext>
            </a:extLst>
          </p:cNvPr>
          <p:cNvSpPr txBox="1"/>
          <p:nvPr/>
        </p:nvSpPr>
        <p:spPr>
          <a:xfrm>
            <a:off x="922617" y="3163793"/>
            <a:ext cx="893855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I = </a:t>
            </a:r>
            <a:r>
              <a:rPr lang="en-US" sz="2800" err="1"/>
              <a:t>imread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A709F5"/>
                </a:solidFill>
              </a:rPr>
              <a:t>'</a:t>
            </a:r>
            <a:r>
              <a:rPr lang="en-US" sz="2800" err="1">
                <a:solidFill>
                  <a:srgbClr val="A709F5"/>
                </a:solidFill>
              </a:rPr>
              <a:t>cameraman.tif</a:t>
            </a:r>
            <a:r>
              <a:rPr lang="en-US" sz="2800" dirty="0">
                <a:solidFill>
                  <a:srgbClr val="A709F5"/>
                </a:solidFill>
              </a:rPr>
              <a:t>'</a:t>
            </a:r>
            <a:r>
              <a:rPr lang="en-US" sz="2800" dirty="0"/>
              <a:t>);</a:t>
            </a:r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2800" err="1"/>
              <a:t>blurredImage</a:t>
            </a:r>
            <a:r>
              <a:rPr lang="en-US" sz="2800" dirty="0"/>
              <a:t> = </a:t>
            </a:r>
            <a:r>
              <a:rPr lang="en-US" sz="2800" err="1"/>
              <a:t>imgaussfilt</a:t>
            </a:r>
            <a:r>
              <a:rPr lang="en-US" sz="2800" dirty="0"/>
              <a:t>(I, 2);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err="1"/>
              <a:t>extraBlurredImage</a:t>
            </a:r>
            <a:r>
              <a:rPr lang="en-US" sz="2800" dirty="0"/>
              <a:t> = </a:t>
            </a:r>
            <a:r>
              <a:rPr lang="en-US" sz="2800" err="1"/>
              <a:t>imgaussfilt</a:t>
            </a:r>
            <a:r>
              <a:rPr lang="en-US" sz="2800" dirty="0"/>
              <a:t>(I, 10);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err="1"/>
              <a:t>differenceOfGaussian</a:t>
            </a:r>
            <a:r>
              <a:rPr lang="en-US" sz="2800" dirty="0"/>
              <a:t> = </a:t>
            </a:r>
            <a:r>
              <a:rPr lang="en-US" sz="2800" err="1"/>
              <a:t>blurredImage</a:t>
            </a:r>
            <a:r>
              <a:rPr lang="en-US" sz="2800" dirty="0"/>
              <a:t> - </a:t>
            </a:r>
            <a:r>
              <a:rPr lang="en-US" sz="2800" err="1"/>
              <a:t>extraBlurredImage</a:t>
            </a:r>
            <a:r>
              <a:rPr lang="en-US" sz="2800" dirty="0"/>
              <a:t>;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/>
              <a:t>subplot(1,2, 1), </a:t>
            </a:r>
            <a:r>
              <a:rPr lang="en-US" sz="2800" err="1"/>
              <a:t>imshow</a:t>
            </a:r>
            <a:r>
              <a:rPr lang="en-US" sz="2800" dirty="0"/>
              <a:t>(I)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/>
              <a:t>subplot(1,2, 2), </a:t>
            </a:r>
            <a:r>
              <a:rPr lang="en-US" sz="2800" err="1"/>
              <a:t>imshow</a:t>
            </a:r>
            <a:r>
              <a:rPr lang="en-US" sz="2800" dirty="0"/>
              <a:t>(</a:t>
            </a:r>
            <a:r>
              <a:rPr lang="en-US" sz="2800" err="1"/>
              <a:t>differenceOfGaussian</a:t>
            </a:r>
            <a:r>
              <a:rPr lang="en-US" sz="2800" dirty="0"/>
              <a:t>)</a:t>
            </a:r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08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erson using a camera&#10;&#10;Description automatically generated">
            <a:extLst>
              <a:ext uri="{FF2B5EF4-FFF2-40B4-BE49-F238E27FC236}">
                <a16:creationId xmlns:a16="http://schemas.microsoft.com/office/drawing/2014/main" id="{97C9BBED-CC12-607B-68F0-0141506D1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43407" y="-191433"/>
            <a:ext cx="14204754" cy="7884925"/>
          </a:xfrm>
        </p:spPr>
      </p:pic>
    </p:spTree>
    <p:extLst>
      <p:ext uri="{BB962C8B-B14F-4D97-AF65-F5344CB8AC3E}">
        <p14:creationId xmlns:p14="http://schemas.microsoft.com/office/powerpoint/2010/main" val="84384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9CCD-25AB-1A8E-6109-A18A9AA8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Scale invariant?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C449-1C7A-8953-28FA-27DB38E1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75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Uses the DOG function for different sizes of Gaussian filters. This finds key features of various sizes, or scales. Also used for feature matching. </a:t>
            </a:r>
          </a:p>
          <a:p>
            <a:r>
              <a:rPr lang="en-US" dirty="0">
                <a:ea typeface="Calibri"/>
                <a:cs typeface="Calibri"/>
              </a:rPr>
              <a:t>Finds features by taking the local extrema (max, min of the DOG results).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39BA-AFFF-1E0F-6CF8-F9D21DB3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34" y="855407"/>
            <a:ext cx="6424084" cy="48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5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C9ED-0C81-0B17-F72B-F963D1DB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 panose="020F0302020204030204"/>
                <a:cs typeface="Calibri Light" panose="020F0302020204030204"/>
              </a:rPr>
              <a:t>Direction?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DA7B-7BFC-B0BB-1C5E-1FD13677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Calibri"/>
                <a:cs typeface="Calibri"/>
              </a:rPr>
              <a:t>Uses an orientation histogram of 36 bins for 360 degrees. </a:t>
            </a:r>
          </a:p>
          <a:p>
            <a:pPr lvl="1"/>
            <a:r>
              <a:rPr lang="en-US" dirty="0">
                <a:ea typeface="Calibri"/>
                <a:cs typeface="Calibri"/>
              </a:rPr>
              <a:t>Good balance between computational efficiency and precision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Bins are filled with gradient orientations of sample points around the feature we are interested in.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Samples added to histogram are weighted by magnitude of gradient and direction (larger magnitude means more we care about it and higher weight)</a:t>
            </a:r>
          </a:p>
          <a:p>
            <a:pPr lvl="1"/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A 3 point quadratic interpolation is used on the histogram maximums to find direction.</a:t>
            </a:r>
          </a:p>
          <a:p>
            <a:pPr lvl="1"/>
            <a:r>
              <a:rPr lang="en-US" dirty="0">
                <a:ea typeface="Calibri"/>
                <a:cs typeface="Calibri"/>
              </a:rPr>
              <a:t>In the case with Multiple points can be found at this stage with same location and magnitude but different direction.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42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Lab 07 Overview</vt:lpstr>
      <vt:lpstr>Harris (1988)</vt:lpstr>
      <vt:lpstr>Harris</vt:lpstr>
      <vt:lpstr>Downside of Harris?</vt:lpstr>
      <vt:lpstr>Scale Invariant Feature Transformation (SIFT)</vt:lpstr>
      <vt:lpstr>SIFT Overview</vt:lpstr>
      <vt:lpstr>PowerPoint Presentation</vt:lpstr>
      <vt:lpstr>Scale invariant?</vt:lpstr>
      <vt:lpstr>Direction? </vt:lpstr>
      <vt:lpstr>PowerPoint Presentation</vt:lpstr>
      <vt:lpstr>What is this used for?</vt:lpstr>
      <vt:lpstr>How to use SIFT in Matlab?</vt:lpstr>
      <vt:lpstr>How to use Harris in Matlab?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</dc:title>
  <dc:creator/>
  <cp:lastModifiedBy/>
  <cp:revision>323</cp:revision>
  <dcterms:created xsi:type="dcterms:W3CDTF">2023-10-18T19:06:17Z</dcterms:created>
  <dcterms:modified xsi:type="dcterms:W3CDTF">2023-10-18T21:55:43Z</dcterms:modified>
</cp:coreProperties>
</file>