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256" r:id="rId3"/>
    <p:sldId id="262" r:id="rId4"/>
    <p:sldId id="263" r:id="rId5"/>
    <p:sldId id="260" r:id="rId6"/>
    <p:sldId id="264" r:id="rId7"/>
    <p:sldId id="265" r:id="rId8"/>
    <p:sldId id="266" r:id="rId9"/>
    <p:sldId id="325" r:id="rId10"/>
    <p:sldId id="267" r:id="rId11"/>
    <p:sldId id="32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400E9-EAFA-3F77-96EB-942060405968}" v="40" dt="2023-10-04T22:27:44.118"/>
    <p1510:client id="{B4A2BF84-ADA1-4C8B-BC88-61338027ECAF}" v="850" dt="2023-10-02T20:39:01.778"/>
    <p1510:client id="{E33D3E3C-2F49-8668-DFA1-0F6BFC3EFB1E}" v="151" dt="2023-10-04T20:40:47.402"/>
    <p1510:client id="{F6182A00-5321-A196-D3E3-EC880CE1428E}" v="5" dt="2023-10-04T22:28:20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6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20:41:03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17141 8048 16383 0 0,'-4'0'0'0'0,"-8"0"0"0"0,-11 0 0 0 0,-7 0 0 0 0,-8 0 0 0 0,-4 4 0 0 0,-2 1 0 0 0,-2 0 0 0 0,-3 2 0 0 0,-2 1 0 0 0,1 2 0 0 0,-7 4 0 0 0,0 2 0 0 0,1 3 0 0 0,0 2 0 0 0,1-3 0 0 0,3 0 0 0 0,2-1 0 0 0,-1 6 0 0 0,1 2 0 0 0,0 0 0 0 0,6-3 0 0 0,3-3 0 0 0,0-3 0 0 0,5-6 0 0 0,-1-3 0 0 0,0-4 0 0 0,1 2 0 0 0,4-1 0 0 0,0 4 0 0 0,1 0 0 0 0,3 2 0 0 0,1 0 0 0 0,-1 2 0 0 0,0 2 0 0 0,1 0 0 0 0,1 0 0 0 0,6 2 0 0 0,1-2 0 0 0,1-3 0 0 0,4 0 0 0 0,4 2 0 0 0,-1 3 0 0 0,3 2 0 0 0,1 1 0 0 0,3 2 0 0 0,2 1 0 0 0,5 5 0 0 0,6 0 0 0 0,5 0 0 0 0,7 0 0 0 0,5 1 0 0 0,0 1 0 0 0,1-5 0 0 0,-1-2 0 0 0,-1-2 0 0 0,-1-4 0 0 0,2-1 0 0 0,2 0 0 0 0,-1-1 0 0 0,-2 0 0 0 0,0 1 0 0 0,-1 2 0 0 0,-2 2 0 0 0,1 1 0 0 0,2-2 0 0 0,2-5 0 0 0,0 0 0 0 0,-2-3 0 0 0,0 1 0 0 0,-1-2 0 0 0,-5 2 0 0 0,-2-1 0 0 0,0-3 0 0 0,-2 2 0 0 0,-1-1 0 0 0,1 2 0 0 0,2 0 0 0 0,-1 1 0 0 0,-1-1 0 0 0,1-2 0 0 0,2-3 0 0 0,2-2 0 0 0,1-1 0 0 0,0-1 0 0 0,1-1 0 0 0,0-1 0 0 0,1 1 0 0 0,-1-1 0 0 0,0 1 0 0 0,1 0 0 0 0,-1 0 0 0 0,0-1 0 0 0,0 1 0 0 0,0 0 0 0 0,0 0 0 0 0,0 0 0 0 0,0 1 0 0 0,0-1 0 0 0,0 0 0 0 0,0 0 0 0 0,0 3 0 0 0,0 2 0 0 0,4 0 0 0 0,5 3 0 0 0,4-1 0 0 0,1 0 0 0 0,-3-2 0 0 0,-2-2 0 0 0,-4-2 0 0 0,-2 0 0 0 0,2 3 0 0 0,0 1 0 0 0,0 3 0 0 0,2 0 0 0 0,0 0 0 0 0,-1 1 0 0 0,-2-1 0 0 0,-1-1 0 0 0,-1 1 0 0 0,-1 0 0 0 0,-1-2 0 0 0,0-1 0 0 0,-1-2 0 0 0,1-2 0 0 0,0-1 0 0 0,0 0 0 0 0,0 0 0 0 0,0 0 0 0 0,0-1 0 0 0,0 1 0 0 0,4 0 0 0 0,1 0 0 0 0,-1 0 0 0 0,0 0 0 0 0,-1 0 0 0 0,3 0 0 0 0,0 0 0 0 0,-1 0 0 0 0,-1 0 0 0 0,-2 0 0 0 0,0 0 0 0 0,-1 0 0 0 0,-1 0 0 0 0,0 0 0 0 0,0 0 0 0 0,-1 0 0 0 0,1 0 0 0 0,0-4 0 0 0,0-1 0 0 0,0 0 0 0 0,0 2 0 0 0,-4-4 0 0 0,-1 0 0 0 0,1-2 0 0 0,4-4 0 0 0,2 1 0 0 0,1 1 0 0 0,0 4 0 0 0,-1-1 0 0 0,0 0 0 0 0,-1 3 0 0 0,0 1 0 0 0,-1-2 0 0 0,4-4 0 0 0,-3-4 0 0 0,-1 1 0 0 0,3-2 0 0 0,0-2 0 0 0,1-1 0 0 0,-1-2 0 0 0,-1-5 0 0 0,-4-2 0 0 0,-2 0 0 0 0,-4 1 0 0 0,-1 1 0 0 0,-2 0 0 0 0,-4 2 0 0 0,2 1 0 0 0,-2 0 0 0 0,-1 0 0 0 0,2 0 0 0 0,-1 0 0 0 0,3 4 0 0 0,-1-3 0 0 0,-2-1 0 0 0,-2-1 0 0 0,-2 0 0 0 0,-1 0 0 0 0,-1 0 0 0 0,-1 0 0 0 0,0 1 0 0 0,-1 0 0 0 0,1 0 0 0 0,-1 0 0 0 0,1 0 0 0 0,0 0 0 0 0,0 0 0 0 0,0 0 0 0 0,0 0 0 0 0,-4 0 0 0 0,-4 0 0 0 0,-6-1 0 0 0,-3 1 0 0 0,-3 0 0 0 0,-2 0 0 0 0,3 0 0 0 0,-3-4 0 0 0,-1-1 0 0 0,-1 1 0 0 0,-3 0 0 0 0,-2 5 0 0 0,2 2 0 0 0,-4 1 0 0 0,-3-1 0 0 0,1 0 0 0 0,1-1 0 0 0,3 2 0 0 0,3 2 0 0 0,-2-1 0 0 0,3-1 0 0 0,4 2 0 0 0,0 4 0 0 0,0 4 0 0 0,1 4 0 0 0,3-2 0 0 0,1 0 0 0 0,3-2 0 0 0,0 0 0 0 0,-2 2 0 0 0,-1 1 0 0 0,-3 2 0 0 0,-1 1 0 0 0,-1 1 0 0 0,-1 1 0 0 0,0 0 0 0 0,-1 1 0 0 0,1-1 0 0 0,-1 0 0 0 0,1 1 0 0 0,0-1 0 0 0,0 0 0 0 0,0 0 0 0 0,0 0 0 0 0,0 0 0 0 0,0 0 0 0 0,-1 0 0 0 0,1 0 0 0 0,0 0 0 0 0,-3 0 0 0 0,-2 0 0 0 0,0 0 0 0 0,1 3 0 0 0,1 2 0 0 0,1 0 0 0 0,1-1 0 0 0,1-1 0 0 0,0-2 0 0 0,0 0 0 0 0,0 0 0 0 0,4 2 0 0 0,1 6 0 0 0,0 1 0 0 0,-1-2 0 0 0,-5 2 0 0 0,-6-1 0 0 0,-2-1 0 0 0,1-3 0 0 0,1-2 0 0 0,-1-2 0 0 0,0 0 0 0 0,2-1 0 0 0,1 3 0 0 0,2 6 0 0 0,2 0 0 0 0,0-1 0 0 0,1 2 0 0 0,1 3 0 0 0,-1-1 0 0 0,-4-2 0 0 0,0-3 0 0 0,3-2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20:41:03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6245 8000 16383 0 0,'-8'0'0'0'0,"-5"0"0"0"0,-9 0 0 0 0,-8 0 0 0 0,-7 0 0 0 0,-3 0 0 0 0,-4 0 0 0 0,-1 0 0 0 0,-4 0 0 0 0,-2 3 0 0 0,1 2 0 0 0,1 4 0 0 0,1 0 0 0 0,2-2 0 0 0,5 2 0 0 0,1 0 0 0 0,1 2 0 0 0,-1-2 0 0 0,3 3 0 0 0,3-2 0 0 0,1 2 0 0 0,2-2 0 0 0,2 2 0 0 0,3-1 0 0 0,1-3 0 0 0,2 1 0 0 0,-3-1 0 0 0,0-2 0 0 0,-1-1 0 0 0,2 1 0 0 0,1 0 0 0 0,0-1 0 0 0,5 3 0 0 0,2-1 0 0 0,0 3 0 0 0,-2-1 0 0 0,0 3 0 0 0,-1-2 0 0 0,3 2 0 0 0,4 2 0 0 0,1-1 0 0 0,-2-2 0 0 0,-1-1 0 0 0,0 4 0 0 0,1 1 0 0 0,1 3 0 0 0,4 2 0 0 0,3 2 0 0 0,3 0 0 0 0,1 0 0 0 0,2 1 0 0 0,0-1 0 0 0,1 0 0 0 0,3 1 0 0 0,2-1 0 0 0,3 0 0 0 0,4 0 0 0 0,3 0 0 0 0,3 0 0 0 0,6 0 0 0 0,2 0 0 0 0,0-3 0 0 0,4-2 0 0 0,-1 0 0 0 0,-1 1 0 0 0,-2-2 0 0 0,-1-1 0 0 0,-2-2 0 0 0,-2 0 0 0 0,1 1 0 0 0,-2 3 0 0 0,1 2 0 0 0,0 1 0 0 0,0 1 0 0 0,-4 1 0 0 0,-1-3 0 0 0,-4-2 0 0 0,-4 1 0 0 0,-3 0 0 0 0,1-2 0 0 0,-1 0 0 0 0,3-4 0 0 0,3-2 0 0 0,-1-1 0 0 0,3-1 0 0 0,1-2 0 0 0,3-2 0 0 0,-2 2 0 0 0,0 0 0 0 0,1-1 0 0 0,1-1 0 0 0,2-2 0 0 0,1 0 0 0 0,1-2 0 0 0,0 0 0 0 0,0 0 0 0 0,0 0 0 0 0,0 0 0 0 0,1-1 0 0 0,-1 1 0 0 0,0 0 0 0 0,0 0 0 0 0,0 0 0 0 0,0 0 0 0 0,0 0 0 0 0,0 0 0 0 0,0-4 0 0 0,0-1 0 0 0,0 1 0 0 0,1-4 0 0 0,-1 0 0 0 0,0 2 0 0 0,0 1 0 0 0,0 2 0 0 0,0 1 0 0 0,0 1 0 0 0,0 1 0 0 0,0 1 0 0 0,0-1 0 0 0,0 0 0 0 0,0 1 0 0 0,0-1 0 0 0,0 0 0 0 0,0 0 0 0 0,0 0 0 0 0,0 0 0 0 0,0 0 0 0 0,0 0 0 0 0,0 0 0 0 0,0 0 0 0 0,1 0 0 0 0,-1 0 0 0 0,0 0 0 0 0,0 0 0 0 0,0 0 0 0 0,0 0 0 0 0,0 0 0 0 0,0 0 0 0 0,0 0 0 0 0,0 0 0 0 0,0 0 0 0 0,0 0 0 0 0,0 0 0 0 0,0 0 0 0 0,0-4 0 0 0,0-5 0 0 0,0 0 0 0 0,-3-4 0 0 0,-2 2 0 0 0,0 2 0 0 0,-3-2 0 0 0,1 2 0 0 0,-3-1 0 0 0,0-3 0 0 0,2 0 0 0 0,-1-4 0 0 0,-3-4 0 0 0,-4-1 0 0 0,-1-2 0 0 0,-4 1 0 0 0,0-4 0 0 0,-1-5 0 0 0,-1-1 0 0 0,1 2 0 0 0,-1-1 0 0 0,1 0 0 0 0,0 3 0 0 0,-1 2 0 0 0,1 1 0 0 0,0 3 0 0 0,0 0 0 0 0,0 1 0 0 0,0 1 0 0 0,0-1 0 0 0,0 1 0 0 0,0-1 0 0 0,0 0 0 0 0,0 0 0 0 0,0 0 0 0 0,0 0 0 0 0,0 0 0 0 0,-3 0 0 0 0,-2 0 0 0 0,0 0 0 0 0,-3 0 0 0 0,-3 3 0 0 0,-4 2 0 0 0,0-4 0 0 0,4-2 0 0 0,2-1 0 0 0,4 0 0 0 0,-1 4 0 0 0,0 1 0 0 0,-3 5 0 0 0,1-4 0 0 0,1-1 0 0 0,-2 1 0 0 0,-3 5 0 0 0,1 0 0 0 0,2-1 0 0 0,-2-3 0 0 0,2-1 0 0 0,2-1 0 0 0,-1-2 0 0 0,-4 2 0 0 0,-3 6 0 0 0,-2 0 0 0 0,-7-1 0 0 0,-2-1 0 0 0,-1-3 0 0 0,0-2 0 0 0,2 3 0 0 0,0 4 0 0 0,2 0 0 0 0,0 3 0 0 0,5 0 0 0 0,1 0 0 0 0,0 3 0 0 0,-1-2 0 0 0,-5 2 0 0 0,-2 1 0 0 0,-1 1 0 0 0,0 3 0 0 0,2 1 0 0 0,0 0 0 0 0,1 1 0 0 0,0 1 0 0 0,1-1 0 0 0,0 0 0 0 0,0 0 0 0 0,0 1 0 0 0,0-1 0 0 0,0 0 0 0 0,0 0 0 0 0,0 0 0 0 0,-4 0 0 0 0,-1 4 0 0 0,1 1 0 0 0,0-1 0 0 0,1 0 0 0 0,1 3 0 0 0,1-1 0 0 0,-3 7 0 0 0,-5 2 0 0 0,-8 1 0 0 0,-1 2 0 0 0,-6 1 0 0 0,-1 6 0 0 0,-2 1 0 0 0,5 1 0 0 0,2 3 0 0 0,5 0 0 0 0,0-4 0 0 0,4-4 0 0 0,3-2 0 0 0,7 0 0 0 0,-1 0 0 0 0,1-3 0 0 0,4-5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>
            <a:extLst>
              <a:ext uri="{FF2B5EF4-FFF2-40B4-BE49-F238E27FC236}">
                <a16:creationId xmlns:a16="http://schemas.microsoft.com/office/drawing/2014/main" id="{C1589948-66C6-4382-BD5A-570E8E0FB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Slide Number Placeholder 3">
            <a:extLst>
              <a:ext uri="{FF2B5EF4-FFF2-40B4-BE49-F238E27FC236}">
                <a16:creationId xmlns:a16="http://schemas.microsoft.com/office/drawing/2014/main" id="{6C986323-077B-45C9-9C36-8FD7BF3B1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214D1-2E2B-406E-A828-1B907088E84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CF2E7D-326C-4F7C-A030-609C69969948}"/>
              </a:ext>
            </a:extLst>
          </p:cNvPr>
          <p:cNvSpPr txBox="1">
            <a:spLocks/>
          </p:cNvSpPr>
          <p:nvPr/>
        </p:nvSpPr>
        <p:spPr>
          <a:xfrm>
            <a:off x="3810000" y="155576"/>
            <a:ext cx="7124700" cy="3651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Colorado School of Mines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5AF7D7-A687-49A3-B620-06A9D664597F}"/>
              </a:ext>
            </a:extLst>
          </p:cNvPr>
          <p:cNvSpPr/>
          <p:nvPr/>
        </p:nvSpPr>
        <p:spPr>
          <a:xfrm>
            <a:off x="6096000" y="576263"/>
            <a:ext cx="3384550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Computer Vision</a:t>
            </a:r>
          </a:p>
        </p:txBody>
      </p:sp>
      <p:sp>
        <p:nvSpPr>
          <p:cNvPr id="3079" name="Rectangle 13">
            <a:extLst>
              <a:ext uri="{FF2B5EF4-FFF2-40B4-BE49-F238E27FC236}">
                <a16:creationId xmlns:a16="http://schemas.microsoft.com/office/drawing/2014/main" id="{0D337FD7-AF17-47EF-A9CF-1716BCCE9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366" y="1395823"/>
            <a:ext cx="1225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Lab06</a:t>
            </a:r>
          </a:p>
        </p:txBody>
      </p:sp>
    </p:spTree>
    <p:extLst>
      <p:ext uri="{BB962C8B-B14F-4D97-AF65-F5344CB8AC3E}">
        <p14:creationId xmlns:p14="http://schemas.microsoft.com/office/powerpoint/2010/main" val="381682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82DE-A8E2-033A-251C-A60E0602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We have warped image and mask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7366-ECCB-2317-318B-A2A3CDB4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Now what?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We use the masks to overlay the warped image onto the background.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Something like the following:</a:t>
            </a:r>
          </a:p>
          <a:p>
            <a:pPr marL="0" indent="0">
              <a:buNone/>
            </a:pPr>
            <a:r>
              <a:rPr lang="en-US" sz="1800" dirty="0" err="1">
                <a:ea typeface="Calibri"/>
                <a:cs typeface="Calibri"/>
              </a:rPr>
              <a:t>finalImage</a:t>
            </a:r>
            <a:r>
              <a:rPr lang="en-US" sz="1800" dirty="0">
                <a:ea typeface="Calibri"/>
                <a:cs typeface="Calibri"/>
              </a:rPr>
              <a:t> = stadium * </a:t>
            </a:r>
            <a:r>
              <a:rPr lang="en-US" sz="1800" dirty="0" err="1">
                <a:ea typeface="Calibri"/>
                <a:cs typeface="Calibri"/>
              </a:rPr>
              <a:t>backgroundMask</a:t>
            </a:r>
            <a:r>
              <a:rPr lang="en-US" sz="1800" dirty="0">
                <a:ea typeface="Calibri"/>
                <a:cs typeface="Calibri"/>
              </a:rPr>
              <a:t> + </a:t>
            </a:r>
            <a:r>
              <a:rPr lang="en-US" sz="1800" dirty="0" err="1">
                <a:ea typeface="Calibri"/>
                <a:cs typeface="Calibri"/>
              </a:rPr>
              <a:t>facebook</a:t>
            </a:r>
            <a:r>
              <a:rPr lang="en-US" sz="1800" dirty="0">
                <a:ea typeface="Calibri"/>
                <a:cs typeface="Calibri"/>
              </a:rPr>
              <a:t> * </a:t>
            </a:r>
            <a:r>
              <a:rPr lang="en-US" sz="1800" dirty="0" err="1">
                <a:ea typeface="Calibri"/>
                <a:cs typeface="Calibri"/>
              </a:rPr>
              <a:t>facebookMask</a:t>
            </a: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*Note you will want to do element operations for the images.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*</a:t>
            </a:r>
            <a:r>
              <a:rPr lang="en-US" dirty="0" err="1">
                <a:ea typeface="Calibri"/>
                <a:cs typeface="Calibri"/>
              </a:rPr>
              <a:t>Numpy</a:t>
            </a:r>
            <a:r>
              <a:rPr lang="en-US" dirty="0">
                <a:ea typeface="Calibri"/>
                <a:cs typeface="Calibri"/>
              </a:rPr>
              <a:t> does element operations automatically (MATLAB is .*)</a:t>
            </a:r>
          </a:p>
        </p:txBody>
      </p:sp>
    </p:spTree>
    <p:extLst>
      <p:ext uri="{BB962C8B-B14F-4D97-AF65-F5344CB8AC3E}">
        <p14:creationId xmlns:p14="http://schemas.microsoft.com/office/powerpoint/2010/main" val="41801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aseball stadium with people watching&#10;&#10;Description automatically generated">
            <a:extLst>
              <a:ext uri="{FF2B5EF4-FFF2-40B4-BE49-F238E27FC236}">
                <a16:creationId xmlns:a16="http://schemas.microsoft.com/office/drawing/2014/main" id="{C7F9761A-5138-E909-45B9-46C9D1B8E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98" y="-2214"/>
            <a:ext cx="7693853" cy="3030540"/>
          </a:xfrm>
        </p:spPr>
      </p:pic>
      <p:pic>
        <p:nvPicPr>
          <p:cNvPr id="6" name="Content Placeholder 3" descr="A black and white image&#10;&#10;Description automatically generated">
            <a:extLst>
              <a:ext uri="{FF2B5EF4-FFF2-40B4-BE49-F238E27FC236}">
                <a16:creationId xmlns:a16="http://schemas.microsoft.com/office/drawing/2014/main" id="{EE256F42-47B1-6C3D-E701-BDB45BB1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96" y="3023455"/>
            <a:ext cx="7692786" cy="3026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517D3-1737-07EA-FEA9-ADE61A30D4F5}"/>
              </a:ext>
            </a:extLst>
          </p:cNvPr>
          <p:cNvSpPr txBox="1"/>
          <p:nvPr/>
        </p:nvSpPr>
        <p:spPr>
          <a:xfrm>
            <a:off x="608319" y="6195251"/>
            <a:ext cx="1101378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ea typeface="Calibri"/>
                <a:cs typeface="Calibri"/>
              </a:rPr>
              <a:t>finalImage</a:t>
            </a:r>
            <a:r>
              <a:rPr lang="en-US" sz="2800" dirty="0">
                <a:ea typeface="Calibri"/>
                <a:cs typeface="Calibri"/>
              </a:rPr>
              <a:t> = </a:t>
            </a:r>
            <a:r>
              <a:rPr lang="en-US" sz="2800" dirty="0" err="1">
                <a:ea typeface="Calibri"/>
                <a:cs typeface="Calibri"/>
              </a:rPr>
              <a:t>facebook</a:t>
            </a:r>
            <a:r>
              <a:rPr lang="en-US" sz="2800" dirty="0">
                <a:ea typeface="Calibri"/>
                <a:cs typeface="Calibri"/>
              </a:rPr>
              <a:t> * </a:t>
            </a:r>
            <a:r>
              <a:rPr lang="en-US" sz="2800" dirty="0" err="1">
                <a:ea typeface="Calibri"/>
                <a:cs typeface="Calibri"/>
              </a:rPr>
              <a:t>facebookMask</a:t>
            </a:r>
            <a:r>
              <a:rPr lang="en-US" sz="2800" dirty="0">
                <a:ea typeface="Calibri"/>
                <a:cs typeface="Calibri"/>
              </a:rPr>
              <a:t> + stadium * </a:t>
            </a:r>
            <a:r>
              <a:rPr lang="en-US" sz="2800" dirty="0" err="1">
                <a:ea typeface="Calibri"/>
                <a:cs typeface="Calibri"/>
              </a:rPr>
              <a:t>backgroundMask</a:t>
            </a:r>
            <a:r>
              <a:rPr lang="en-US" sz="2800" dirty="0">
                <a:ea typeface="Calibri"/>
                <a:cs typeface="Calibri"/>
              </a:rPr>
              <a:t> 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3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A baseball stadium with people watching with Guaranteed Rate Field in the background&#10;&#10;Description automatically generated">
            <a:extLst>
              <a:ext uri="{FF2B5EF4-FFF2-40B4-BE49-F238E27FC236}">
                <a16:creationId xmlns:a16="http://schemas.microsoft.com/office/drawing/2014/main" id="{2298D51C-C117-1BED-298B-E1C695A4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32386"/>
            <a:ext cx="11999912" cy="47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2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4BF6-AF60-EE89-A1E7-86EE062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Display points and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4E92-6485-7CD3-E5B8-5B46F758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Draw images (</a:t>
            </a:r>
            <a:r>
              <a:rPr lang="en-US" dirty="0" err="1">
                <a:ea typeface="Calibri"/>
                <a:cs typeface="Calibri"/>
              </a:rPr>
              <a:t>imshow</a:t>
            </a:r>
            <a:r>
              <a:rPr lang="en-US" dirty="0">
                <a:ea typeface="Calibri"/>
                <a:cs typeface="Calibri"/>
              </a:rPr>
              <a:t> for OpenCV and MATLAB.)</a:t>
            </a:r>
          </a:p>
          <a:p>
            <a:r>
              <a:rPr lang="en-US" dirty="0">
                <a:ea typeface="Calibri"/>
                <a:cs typeface="Calibri"/>
              </a:rPr>
              <a:t>Draw the points onto the corner of the image.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You should have done this before if you have used MATLAB.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If you are using OpenCV, here is code to draw a point: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cv2.circle(</a:t>
            </a:r>
            <a:r>
              <a:rPr lang="en-US" dirty="0" err="1">
                <a:ea typeface="+mn-lt"/>
                <a:cs typeface="+mn-lt"/>
              </a:rPr>
              <a:t>finalImage</a:t>
            </a:r>
            <a:r>
              <a:rPr lang="en-US" dirty="0">
                <a:ea typeface="+mn-lt"/>
                <a:cs typeface="+mn-lt"/>
              </a:rPr>
              <a:t>, point, 10, (0,255,0), -1) 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0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02EE6E-D72B-B1DC-ACA0-F7E8088E3695}"/>
              </a:ext>
            </a:extLst>
          </p:cNvPr>
          <p:cNvSpPr txBox="1">
            <a:spLocks/>
          </p:cNvSpPr>
          <p:nvPr/>
        </p:nvSpPr>
        <p:spPr>
          <a:xfrm>
            <a:off x="692865" y="10807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Prepare for the lab:</a:t>
            </a:r>
          </a:p>
          <a:p>
            <a:pPr algn="l"/>
            <a:endParaRPr lang="en-US" sz="2800" dirty="0">
              <a:solidFill>
                <a:srgbClr val="0033CC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should reference</a:t>
            </a:r>
          </a:p>
          <a:p>
            <a:pPr algn="l"/>
            <a:endParaRPr lang="en-US" sz="2800" dirty="0">
              <a:solidFill>
                <a:srgbClr val="0033CC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 13: </a:t>
            </a: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 Tutorial</a:t>
            </a:r>
            <a:endParaRPr lang="en-US" sz="2800" b="0" i="0" dirty="0">
              <a:solidFill>
                <a:srgbClr val="0033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 14: </a:t>
            </a: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and </a:t>
            </a:r>
            <a:r>
              <a:rPr lang="en-US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Tutorial</a:t>
            </a:r>
            <a:endParaRPr lang="en-US" sz="2800" b="0" i="0" dirty="0">
              <a:solidFill>
                <a:srgbClr val="0033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 15: </a:t>
            </a: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 Tutorial</a:t>
            </a:r>
            <a:endParaRPr lang="en-US" sz="2800" dirty="0">
              <a:solidFill>
                <a:srgbClr val="0033CC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1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1AD5-1CB1-92B8-A27C-4266B12A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we are trying to do</a:t>
            </a:r>
            <a:endParaRPr lang="en-US" dirty="0"/>
          </a:p>
        </p:txBody>
      </p:sp>
      <p:pic>
        <p:nvPicPr>
          <p:cNvPr id="4" name="Content Placeholder 3" descr="A baseball stadium with people watching with Guaranteed Rate Field in the background&#10;&#10;Description automatically generated">
            <a:extLst>
              <a:ext uri="{FF2B5EF4-FFF2-40B4-BE49-F238E27FC236}">
                <a16:creationId xmlns:a16="http://schemas.microsoft.com/office/drawing/2014/main" id="{F1CA1E78-DF36-19E8-D2EF-0D2675AFC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323"/>
            <a:ext cx="9864725" cy="390400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77A83D-7EFA-0EE4-86A9-1906234219A6}"/>
                  </a:ext>
                </a:extLst>
              </p14:cNvPr>
              <p14:cNvContentPartPr/>
              <p14:nvPr/>
            </p14:nvContentPartPr>
            <p14:xfrm>
              <a:off x="6675065" y="2658480"/>
              <a:ext cx="1096412" cy="50916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77A83D-7EFA-0EE4-86A9-1906234219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7073" y="2640488"/>
                <a:ext cx="1132035" cy="544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BA488C-14BD-082D-798E-E91BED2AF647}"/>
                  </a:ext>
                </a:extLst>
              </p14:cNvPr>
              <p14:cNvContentPartPr/>
              <p14:nvPr/>
            </p14:nvContentPartPr>
            <p14:xfrm>
              <a:off x="1880141" y="2547343"/>
              <a:ext cx="740230" cy="52490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BA488C-14BD-082D-798E-E91BED2AF6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2508" y="2529355"/>
                <a:ext cx="775856" cy="5605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53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9932-06DE-0ED3-F14B-4B5DA31D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High level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E81-D064-ED4D-A831-ED882827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Read in points.</a:t>
            </a:r>
          </a:p>
          <a:p>
            <a:r>
              <a:rPr lang="en-US" dirty="0">
                <a:ea typeface="Calibri"/>
                <a:cs typeface="Calibri"/>
              </a:rPr>
              <a:t>Transform image using a built in transformation (e.g. perspective).</a:t>
            </a:r>
          </a:p>
          <a:p>
            <a:r>
              <a:rPr lang="en-US" dirty="0">
                <a:ea typeface="Calibri"/>
                <a:cs typeface="Calibri"/>
              </a:rPr>
              <a:t>Create a mask for background and sign.</a:t>
            </a:r>
          </a:p>
          <a:p>
            <a:r>
              <a:rPr lang="en-US" dirty="0">
                <a:ea typeface="Calibri"/>
                <a:cs typeface="Calibri"/>
              </a:rPr>
              <a:t>Multiply stadium by background, logo by sign, add together. </a:t>
            </a:r>
          </a:p>
          <a:p>
            <a:r>
              <a:rPr lang="en-US" dirty="0">
                <a:ea typeface="Calibri"/>
                <a:cs typeface="Calibri"/>
              </a:rPr>
              <a:t>Display images.</a:t>
            </a:r>
          </a:p>
          <a:p>
            <a:r>
              <a:rPr lang="en-US" dirty="0">
                <a:ea typeface="Calibri"/>
                <a:cs typeface="Calibri"/>
              </a:rPr>
              <a:t>Draw circles on the points.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5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EC42-8349-43D7-C036-4B0D8783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48788" cy="46037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Read in points (you are given points)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EC19-BE02-3060-71EC-62866CB9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11163"/>
            <a:ext cx="5157787" cy="823912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Matlab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52DDA-39FE-7B4B-598A-1579C1842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449388"/>
            <a:ext cx="5999162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8013"/>
                </a:solidFill>
                <a:ea typeface="Calibri"/>
                <a:cs typeface="Calibri"/>
              </a:rPr>
              <a:t>% Load points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load(</a:t>
            </a:r>
            <a:r>
              <a:rPr lang="en-US" dirty="0">
                <a:solidFill>
                  <a:srgbClr val="A709F5"/>
                </a:solidFill>
                <a:ea typeface="+mn-lt"/>
                <a:cs typeface="+mn-lt"/>
              </a:rPr>
              <a:t>'</a:t>
            </a:r>
            <a:r>
              <a:rPr lang="en-US" dirty="0" err="1">
                <a:solidFill>
                  <a:srgbClr val="A709F5"/>
                </a:solidFill>
                <a:ea typeface="+mn-lt"/>
                <a:cs typeface="+mn-lt"/>
              </a:rPr>
              <a:t>pts.mat</a:t>
            </a:r>
            <a:r>
              <a:rPr lang="en-US" dirty="0">
                <a:solidFill>
                  <a:srgbClr val="A709F5"/>
                </a:solidFill>
                <a:ea typeface="+mn-lt"/>
                <a:cs typeface="+mn-lt"/>
              </a:rPr>
              <a:t>'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008013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5326A-6393-216E-23BF-B3DCB0A79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7138" y="411163"/>
            <a:ext cx="5183188" cy="823912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E5232-A4D3-3F9A-2AD7-2023E7403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2825" y="1401763"/>
            <a:ext cx="5873750" cy="5422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import cv2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import </a:t>
            </a:r>
            <a:r>
              <a:rPr lang="en-US" sz="1800" err="1">
                <a:ea typeface="+mn-lt"/>
                <a:cs typeface="+mn-lt"/>
              </a:rPr>
              <a:t>numpy</a:t>
            </a:r>
            <a:r>
              <a:rPr lang="en-US" sz="1800" dirty="0">
                <a:ea typeface="+mn-lt"/>
                <a:cs typeface="+mn-lt"/>
              </a:rPr>
              <a:t> as np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# Read in the points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points = []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with open('pts.dat', 'r') as file: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# Iterate through each line in the file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for line in file: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   # Process each line into a point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   </a:t>
            </a:r>
            <a:r>
              <a:rPr lang="en-US" sz="1800" err="1">
                <a:ea typeface="+mn-lt"/>
                <a:cs typeface="+mn-lt"/>
              </a:rPr>
              <a:t>points.append</a:t>
            </a:r>
            <a:r>
              <a:rPr lang="en-US" sz="1800" dirty="0">
                <a:ea typeface="+mn-lt"/>
                <a:cs typeface="+mn-lt"/>
              </a:rPr>
              <a:t>(list(map(float,(</a:t>
            </a:r>
            <a:r>
              <a:rPr lang="en-US" sz="1800" err="1">
                <a:ea typeface="+mn-lt"/>
                <a:cs typeface="+mn-lt"/>
              </a:rPr>
              <a:t>line.strip</a:t>
            </a:r>
            <a:r>
              <a:rPr lang="en-US" sz="1800" dirty="0">
                <a:ea typeface="+mn-lt"/>
                <a:cs typeface="+mn-lt"/>
              </a:rPr>
              <a:t>().split())))) 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# Process point inputs to floats (You might need </a:t>
            </a:r>
            <a:r>
              <a:rPr lang="en-US" sz="1800" dirty="0" err="1">
                <a:ea typeface="+mn-lt"/>
                <a:cs typeface="+mn-lt"/>
              </a:rPr>
              <a:t>ints</a:t>
            </a:r>
            <a:r>
              <a:rPr lang="en-US" sz="1800" dirty="0">
                <a:ea typeface="+mn-lt"/>
                <a:cs typeface="+mn-lt"/>
              </a:rPr>
              <a:t>, not floats)</a:t>
            </a:r>
            <a:endParaRPr lang="en-US" sz="18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points = np.float32(points)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endParaRPr lang="en-US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61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1542-9857-4DDC-9517-09910FA9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Do transformation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6EC8-CD51-2EA7-0656-B5FBF4F0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Matlab: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T21 = </a:t>
            </a:r>
            <a:r>
              <a:rPr lang="en-US" sz="1600" err="1">
                <a:ea typeface="+mn-lt"/>
                <a:cs typeface="+mn-lt"/>
              </a:rPr>
              <a:t>fitgeotrans</a:t>
            </a:r>
            <a:r>
              <a:rPr lang="en-US" sz="1600" dirty="0">
                <a:ea typeface="+mn-lt"/>
                <a:cs typeface="+mn-lt"/>
              </a:rPr>
              <a:t>(Pts2, Pts1, 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'transformation type'</a:t>
            </a:r>
            <a:r>
              <a:rPr lang="en-US" sz="1600" dirty="0">
                <a:ea typeface="+mn-lt"/>
                <a:cs typeface="+mn-lt"/>
              </a:rPr>
              <a:t>);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I2warp = </a:t>
            </a:r>
            <a:r>
              <a:rPr lang="en-US" sz="1600" err="1">
                <a:ea typeface="+mn-lt"/>
                <a:cs typeface="+mn-lt"/>
              </a:rPr>
              <a:t>imwarp</a:t>
            </a:r>
            <a:r>
              <a:rPr lang="en-US" sz="1600" dirty="0">
                <a:ea typeface="+mn-lt"/>
                <a:cs typeface="+mn-lt"/>
              </a:rPr>
              <a:t>(I2, T21, </a:t>
            </a:r>
            <a:r>
              <a:rPr lang="en-US" sz="1600" dirty="0">
                <a:solidFill>
                  <a:srgbClr val="A709F5"/>
                </a:solidFill>
                <a:ea typeface="+mn-lt"/>
                <a:cs typeface="+mn-lt"/>
              </a:rPr>
              <a:t>'</a:t>
            </a:r>
            <a:r>
              <a:rPr lang="en-US" sz="1600" err="1">
                <a:solidFill>
                  <a:srgbClr val="A709F5"/>
                </a:solidFill>
                <a:ea typeface="+mn-lt"/>
                <a:cs typeface="+mn-lt"/>
              </a:rPr>
              <a:t>OutputView</a:t>
            </a:r>
            <a:r>
              <a:rPr lang="en-US" sz="1600" dirty="0">
                <a:solidFill>
                  <a:srgbClr val="A709F5"/>
                </a:solidFill>
                <a:ea typeface="+mn-lt"/>
                <a:cs typeface="+mn-lt"/>
              </a:rPr>
              <a:t>'</a:t>
            </a:r>
            <a:r>
              <a:rPr lang="en-US" sz="1600" dirty="0">
                <a:ea typeface="+mn-lt"/>
                <a:cs typeface="+mn-lt"/>
              </a:rPr>
              <a:t>, imref2d(size(I1), [1 size(I1,2)], </a:t>
            </a:r>
            <a:r>
              <a:rPr lang="en-US" sz="1600" dirty="0">
                <a:solidFill>
                  <a:srgbClr val="0E00FF"/>
                </a:solidFill>
                <a:ea typeface="+mn-lt"/>
                <a:cs typeface="+mn-lt"/>
              </a:rPr>
              <a:t>...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[1 size(I1,1)]), </a:t>
            </a:r>
            <a:r>
              <a:rPr lang="en-US" sz="1600" dirty="0">
                <a:solidFill>
                  <a:srgbClr val="A709F5"/>
                </a:solidFill>
                <a:ea typeface="+mn-lt"/>
                <a:cs typeface="+mn-lt"/>
              </a:rPr>
              <a:t>'</a:t>
            </a:r>
            <a:r>
              <a:rPr lang="en-US" sz="1600" err="1">
                <a:solidFill>
                  <a:srgbClr val="A709F5"/>
                </a:solidFill>
                <a:ea typeface="+mn-lt"/>
                <a:cs typeface="+mn-lt"/>
              </a:rPr>
              <a:t>Interp</a:t>
            </a:r>
            <a:r>
              <a:rPr lang="en-US" sz="1600" dirty="0">
                <a:solidFill>
                  <a:srgbClr val="A709F5"/>
                </a:solidFill>
                <a:ea typeface="+mn-lt"/>
                <a:cs typeface="+mn-lt"/>
              </a:rPr>
              <a:t>'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A709F5"/>
                </a:solidFill>
                <a:ea typeface="+mn-lt"/>
                <a:cs typeface="+mn-lt"/>
              </a:rPr>
              <a:t>'cubic'</a:t>
            </a:r>
            <a:r>
              <a:rPr lang="en-US" sz="1600" dirty="0">
                <a:ea typeface="+mn-lt"/>
                <a:cs typeface="+mn-lt"/>
              </a:rPr>
              <a:t>);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OpenCV Python: </a:t>
            </a:r>
          </a:p>
          <a:p>
            <a:pPr>
              <a:buNone/>
            </a:pPr>
            <a:r>
              <a:rPr lang="en-US" sz="2000" err="1">
                <a:ea typeface="+mn-lt"/>
                <a:cs typeface="+mn-lt"/>
              </a:rPr>
              <a:t>transformationMatrix</a:t>
            </a:r>
            <a:r>
              <a:rPr lang="en-US" sz="2000" dirty="0">
                <a:ea typeface="+mn-lt"/>
                <a:cs typeface="+mn-lt"/>
              </a:rPr>
              <a:t> = cv2.getPerspectiveTransform(</a:t>
            </a:r>
            <a:r>
              <a:rPr lang="en-US" sz="2000" err="1">
                <a:ea typeface="+mn-lt"/>
                <a:cs typeface="+mn-lt"/>
              </a:rPr>
              <a:t>facebookPoints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stadiumPoints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warpedFacebook</a:t>
            </a:r>
            <a:r>
              <a:rPr lang="en-US" sz="2000" dirty="0">
                <a:ea typeface="+mn-lt"/>
                <a:cs typeface="+mn-lt"/>
              </a:rPr>
              <a:t> = cv2.warpPerspective(</a:t>
            </a:r>
            <a:r>
              <a:rPr lang="en-US" sz="2000" dirty="0" err="1">
                <a:ea typeface="+mn-lt"/>
                <a:cs typeface="+mn-lt"/>
              </a:rPr>
              <a:t>facebook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transformationMatrix</a:t>
            </a:r>
            <a:r>
              <a:rPr lang="en-US" sz="2000" dirty="0">
                <a:ea typeface="+mn-lt"/>
                <a:cs typeface="+mn-lt"/>
              </a:rPr>
              <a:t>, (</a:t>
            </a:r>
            <a:r>
              <a:rPr lang="en-US" sz="2000" dirty="0" err="1">
                <a:ea typeface="+mn-lt"/>
                <a:cs typeface="+mn-lt"/>
              </a:rPr>
              <a:t>stadium.shape</a:t>
            </a:r>
            <a:r>
              <a:rPr lang="en-US" sz="2000" dirty="0">
                <a:ea typeface="+mn-lt"/>
                <a:cs typeface="+mn-lt"/>
              </a:rPr>
              <a:t>[1],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…</a:t>
            </a:r>
          </a:p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stadium.shape</a:t>
            </a:r>
            <a:r>
              <a:rPr lang="en-US" sz="2000" dirty="0">
                <a:ea typeface="+mn-lt"/>
                <a:cs typeface="+mn-lt"/>
              </a:rPr>
              <a:t>[0]))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57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6200-4C61-25FD-80CB-8206E3E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 Light"/>
                <a:cs typeface="Calibri Light"/>
              </a:rPr>
              <a:t>What is a mask</a:t>
            </a:r>
            <a:r>
              <a:rPr lang="en-US" sz="4000">
                <a:ea typeface="Calibri Light"/>
                <a:cs typeface="Calibri Light"/>
              </a:rPr>
              <a:t>? </a:t>
            </a:r>
            <a:endParaRPr lang="en-US" sz="4000" dirty="0"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26EEA-0F2F-DF24-6512-D437D8DF348B}"/>
              </a:ext>
            </a:extLst>
          </p:cNvPr>
          <p:cNvSpPr txBox="1"/>
          <p:nvPr/>
        </p:nvSpPr>
        <p:spPr>
          <a:xfrm>
            <a:off x="1781431" y="5955270"/>
            <a:ext cx="10122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FinalImage</a:t>
            </a:r>
            <a:r>
              <a:rPr lang="en-US" dirty="0">
                <a:ea typeface="Calibri"/>
                <a:cs typeface="Calibri"/>
              </a:rPr>
              <a:t> = stadium * </a:t>
            </a:r>
            <a:r>
              <a:rPr lang="en-US" dirty="0" err="1">
                <a:ea typeface="Calibri"/>
                <a:cs typeface="Calibri"/>
              </a:rPr>
              <a:t>backgroundMask</a:t>
            </a:r>
            <a:r>
              <a:rPr lang="en-US" dirty="0">
                <a:ea typeface="Calibri"/>
                <a:cs typeface="Calibri"/>
              </a:rPr>
              <a:t> + </a:t>
            </a:r>
            <a:r>
              <a:rPr lang="en-US" dirty="0" err="1">
                <a:ea typeface="Calibri"/>
                <a:cs typeface="Calibri"/>
              </a:rPr>
              <a:t>facebook</a:t>
            </a:r>
            <a:r>
              <a:rPr lang="en-US" dirty="0">
                <a:ea typeface="Calibri"/>
                <a:cs typeface="Calibri"/>
              </a:rPr>
              <a:t> * </a:t>
            </a:r>
            <a:r>
              <a:rPr lang="en-US" dirty="0" err="1">
                <a:ea typeface="Calibri"/>
                <a:cs typeface="Calibri"/>
              </a:rPr>
              <a:t>facebookMask</a:t>
            </a:r>
            <a:endParaRPr lang="en-US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8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C168-BCBE-B735-8E9D-E02A1D0E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Get Mask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F8A8-24FF-4933-BF03-73FD3488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4" y="1127126"/>
            <a:ext cx="11444286" cy="58197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Matlab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facebookMask</a:t>
            </a:r>
            <a:r>
              <a:rPr lang="en-US" dirty="0">
                <a:ea typeface="+mn-lt"/>
                <a:cs typeface="+mn-lt"/>
              </a:rPr>
              <a:t>= poly2mask(Pts1(:,1), Pts1(:,2), size(I1,1), size(I1,2));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backgroundMask</a:t>
            </a:r>
            <a:r>
              <a:rPr lang="en-US" dirty="0">
                <a:ea typeface="+mn-lt"/>
                <a:cs typeface="+mn-lt"/>
              </a:rPr>
              <a:t>= ~</a:t>
            </a:r>
            <a:r>
              <a:rPr lang="en-US" dirty="0" err="1">
                <a:ea typeface="+mn-lt"/>
                <a:cs typeface="+mn-lt"/>
              </a:rPr>
              <a:t>facebookMask</a:t>
            </a:r>
            <a:r>
              <a:rPr lang="en-US" dirty="0">
                <a:ea typeface="+mn-lt"/>
                <a:cs typeface="+mn-lt"/>
              </a:rPr>
              <a:t>; 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Python</a:t>
            </a:r>
          </a:p>
          <a:p>
            <a:pPr>
              <a:buNone/>
            </a:pPr>
            <a:r>
              <a:rPr lang="en-US" sz="2300" dirty="0">
                <a:ea typeface="+mn-lt"/>
                <a:cs typeface="+mn-lt"/>
              </a:rPr>
              <a:t># Get the mask </a:t>
            </a:r>
          </a:p>
          <a:p>
            <a:pPr>
              <a:buNone/>
            </a:pPr>
            <a:r>
              <a:rPr lang="en-US" sz="2300" dirty="0" err="1">
                <a:ea typeface="+mn-lt"/>
                <a:cs typeface="+mn-lt"/>
              </a:rPr>
              <a:t>facebookMask</a:t>
            </a:r>
            <a:r>
              <a:rPr lang="en-US" sz="2300" dirty="0">
                <a:ea typeface="+mn-lt"/>
                <a:cs typeface="+mn-lt"/>
              </a:rPr>
              <a:t>= </a:t>
            </a:r>
            <a:r>
              <a:rPr lang="en-US" sz="2300" dirty="0" err="1">
                <a:ea typeface="+mn-lt"/>
                <a:cs typeface="+mn-lt"/>
              </a:rPr>
              <a:t>np.zeros_like</a:t>
            </a:r>
            <a:r>
              <a:rPr lang="en-US" sz="2300" dirty="0">
                <a:ea typeface="+mn-lt"/>
                <a:cs typeface="+mn-lt"/>
              </a:rPr>
              <a:t>(stadium)</a:t>
            </a:r>
          </a:p>
          <a:p>
            <a:pPr>
              <a:buNone/>
            </a:pPr>
            <a:r>
              <a:rPr lang="en-US" sz="2300" dirty="0" err="1">
                <a:ea typeface="+mn-lt"/>
                <a:cs typeface="+mn-lt"/>
              </a:rPr>
              <a:t>stadiumPoints</a:t>
            </a:r>
            <a:r>
              <a:rPr lang="en-US" sz="2300" dirty="0">
                <a:ea typeface="+mn-lt"/>
                <a:cs typeface="+mn-lt"/>
              </a:rPr>
              <a:t>=</a:t>
            </a:r>
            <a:r>
              <a:rPr lang="en-US" sz="2300" dirty="0" err="1">
                <a:ea typeface="+mn-lt"/>
                <a:cs typeface="+mn-lt"/>
              </a:rPr>
              <a:t>stadiumPoints.astype</a:t>
            </a:r>
            <a:r>
              <a:rPr lang="en-US" sz="2300" dirty="0">
                <a:ea typeface="+mn-lt"/>
                <a:cs typeface="+mn-lt"/>
              </a:rPr>
              <a:t>(np.int32)</a:t>
            </a:r>
          </a:p>
          <a:p>
            <a:pPr>
              <a:buNone/>
            </a:pPr>
            <a:endParaRPr lang="en-US" sz="2300">
              <a:ea typeface="+mn-lt"/>
              <a:cs typeface="+mn-lt"/>
            </a:endParaRPr>
          </a:p>
          <a:p>
            <a:pPr>
              <a:buNone/>
            </a:pPr>
            <a:r>
              <a:rPr lang="en-US" sz="2300" dirty="0">
                <a:ea typeface="+mn-lt"/>
                <a:cs typeface="+mn-lt"/>
              </a:rPr>
              <a:t># Fill the region defined by the points we will multiply by</a:t>
            </a:r>
          </a:p>
          <a:p>
            <a:pPr>
              <a:buNone/>
            </a:pPr>
            <a:r>
              <a:rPr lang="en-US" sz="2300" dirty="0">
                <a:ea typeface="+mn-lt"/>
                <a:cs typeface="+mn-lt"/>
              </a:rPr>
              <a:t>cv2.fillPoly(mask, pts=[</a:t>
            </a:r>
            <a:r>
              <a:rPr lang="en-US" sz="2300" dirty="0" err="1">
                <a:ea typeface="+mn-lt"/>
                <a:cs typeface="+mn-lt"/>
              </a:rPr>
              <a:t>stadiumPoints</a:t>
            </a:r>
            <a:r>
              <a:rPr lang="en-US" sz="2300" dirty="0">
                <a:ea typeface="+mn-lt"/>
                <a:cs typeface="+mn-lt"/>
              </a:rPr>
              <a:t>], color=(255, 255, 255)) # Threshold to get these to 1 or 0</a:t>
            </a:r>
          </a:p>
          <a:p>
            <a:pPr>
              <a:buNone/>
            </a:pPr>
            <a:endParaRPr lang="en-US" sz="2300">
              <a:ea typeface="+mn-lt"/>
              <a:cs typeface="+mn-lt"/>
            </a:endParaRPr>
          </a:p>
          <a:p>
            <a:pPr>
              <a:buNone/>
            </a:pPr>
            <a:r>
              <a:rPr lang="en-US" sz="2300" dirty="0">
                <a:ea typeface="+mn-lt"/>
                <a:cs typeface="+mn-lt"/>
              </a:rPr>
              <a:t># Invert the mask (background becomes white, foreground becomes black)</a:t>
            </a:r>
          </a:p>
          <a:p>
            <a:pPr marL="0" indent="0">
              <a:buNone/>
            </a:pPr>
            <a:r>
              <a:rPr lang="en-US" sz="2300" dirty="0" err="1">
                <a:ea typeface="+mn-lt"/>
                <a:cs typeface="+mn-lt"/>
              </a:rPr>
              <a:t>backgroundMask</a:t>
            </a:r>
            <a:r>
              <a:rPr lang="en-US" sz="2300" dirty="0">
                <a:ea typeface="+mn-lt"/>
                <a:cs typeface="+mn-lt"/>
              </a:rPr>
              <a:t> = cv2.bitwise_not(mask)</a:t>
            </a:r>
          </a:p>
        </p:txBody>
      </p:sp>
    </p:spTree>
    <p:extLst>
      <p:ext uri="{BB962C8B-B14F-4D97-AF65-F5344CB8AC3E}">
        <p14:creationId xmlns:p14="http://schemas.microsoft.com/office/powerpoint/2010/main" val="17465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B9EE-4B73-1531-E45F-F01B1B3B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Both Masks</a:t>
            </a:r>
            <a:endParaRPr lang="en-US" dirty="0"/>
          </a:p>
        </p:txBody>
      </p:sp>
      <p:pic>
        <p:nvPicPr>
          <p:cNvPr id="4" name="Content Placeholder 3" descr="A black and white image&#10;&#10;Description automatically generated">
            <a:extLst>
              <a:ext uri="{FF2B5EF4-FFF2-40B4-BE49-F238E27FC236}">
                <a16:creationId xmlns:a16="http://schemas.microsoft.com/office/drawing/2014/main" id="{7943D14F-67BB-4989-C17F-01DF1AB9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548"/>
            <a:ext cx="10515600" cy="4143493"/>
          </a:xfrm>
        </p:spPr>
      </p:pic>
    </p:spTree>
    <p:extLst>
      <p:ext uri="{BB962C8B-B14F-4D97-AF65-F5344CB8AC3E}">
        <p14:creationId xmlns:p14="http://schemas.microsoft.com/office/powerpoint/2010/main" val="359762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536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What we are trying to do</vt:lpstr>
      <vt:lpstr>High level overview</vt:lpstr>
      <vt:lpstr>Read in points (you are given points)</vt:lpstr>
      <vt:lpstr>Do transformation</vt:lpstr>
      <vt:lpstr>What is a mask? </vt:lpstr>
      <vt:lpstr>Get Mask</vt:lpstr>
      <vt:lpstr>Both Masks</vt:lpstr>
      <vt:lpstr>We have warped image and mask</vt:lpstr>
      <vt:lpstr>PowerPoint Presentation</vt:lpstr>
      <vt:lpstr>PowerPoint Presentation</vt:lpstr>
      <vt:lpstr>Display points and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Hisham Sager</cp:lastModifiedBy>
  <cp:revision>262</cp:revision>
  <dcterms:created xsi:type="dcterms:W3CDTF">2013-07-15T20:26:40Z</dcterms:created>
  <dcterms:modified xsi:type="dcterms:W3CDTF">2023-10-04T22:28:28Z</dcterms:modified>
</cp:coreProperties>
</file>