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17"/>
    <p:restoredTop sz="94615"/>
  </p:normalViewPr>
  <p:slideViewPr>
    <p:cSldViewPr snapToGrid="0" snapToObjects="1">
      <p:cViewPr varScale="1">
        <p:scale>
          <a:sx n="106" d="100"/>
          <a:sy n="106"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2F14-47B1-C644-86A2-A933ADF44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6955B3-C9EE-4E44-BD01-D1046215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B0A779-8D03-3D42-B6FD-DF6D0CAD69A6}"/>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5" name="Footer Placeholder 4">
            <a:extLst>
              <a:ext uri="{FF2B5EF4-FFF2-40B4-BE49-F238E27FC236}">
                <a16:creationId xmlns:a16="http://schemas.microsoft.com/office/drawing/2014/main" id="{2D66AB7D-744A-904F-8E47-07484BF06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24E22-3D35-994F-B2F7-A86A80421526}"/>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30254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3D72-7A8C-B246-B810-6E75565F1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CEFA3D-1793-8447-BDB9-530273C71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C174B-EA83-1C48-A680-42B6F6CE2690}"/>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5" name="Footer Placeholder 4">
            <a:extLst>
              <a:ext uri="{FF2B5EF4-FFF2-40B4-BE49-F238E27FC236}">
                <a16:creationId xmlns:a16="http://schemas.microsoft.com/office/drawing/2014/main" id="{0A4DE805-B16E-864B-9B95-DD47E740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0FC8-555E-F142-8207-E302BA13B025}"/>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1571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31730-7B6C-174C-A8AA-C2ABCCE3D5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052BD-86A2-FB41-A66C-542A8FF08B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8DFD4-0D4F-9C49-AD5C-5F62C706305B}"/>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5" name="Footer Placeholder 4">
            <a:extLst>
              <a:ext uri="{FF2B5EF4-FFF2-40B4-BE49-F238E27FC236}">
                <a16:creationId xmlns:a16="http://schemas.microsoft.com/office/drawing/2014/main" id="{F9F392ED-FBC6-8E4A-8CA9-F7CB63868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8253D-7F8F-5A4C-9EC9-DA069E3DD52F}"/>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229509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60CB-E5A7-4E4F-9A05-B53763E1C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F8928-7DB6-6843-BA0A-A50A5B244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F24D2-1C7B-6348-AB89-A49948CCF0CF}"/>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5" name="Footer Placeholder 4">
            <a:extLst>
              <a:ext uri="{FF2B5EF4-FFF2-40B4-BE49-F238E27FC236}">
                <a16:creationId xmlns:a16="http://schemas.microsoft.com/office/drawing/2014/main" id="{22C7732C-7C38-5542-88C4-77602965B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4B37B-0250-4449-BB55-5B3FBA636E7B}"/>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123424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6F51-65F2-754E-BA10-56B19D32C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BEC687-74DD-2643-95F8-A115F9630E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28004-A546-C84D-83D9-70C2BF77906B}"/>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5" name="Footer Placeholder 4">
            <a:extLst>
              <a:ext uri="{FF2B5EF4-FFF2-40B4-BE49-F238E27FC236}">
                <a16:creationId xmlns:a16="http://schemas.microsoft.com/office/drawing/2014/main" id="{178F6132-6B32-F94D-B147-F32C8EDD9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08985-8365-4247-80B9-E9EE53DD561C}"/>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168067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DEB7-E25C-DA4D-A3CC-253F538A0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E1DB8-7663-E844-8575-DE7D66D97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EED34F-E83F-D142-9DD9-6BE2D3659F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B7186-F372-8F42-8398-66002A081886}"/>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6" name="Footer Placeholder 5">
            <a:extLst>
              <a:ext uri="{FF2B5EF4-FFF2-40B4-BE49-F238E27FC236}">
                <a16:creationId xmlns:a16="http://schemas.microsoft.com/office/drawing/2014/main" id="{72849E81-2855-A740-97BD-5764CFE97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B86BD-F8B1-DA49-88BE-DEDADE5CF351}"/>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169006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77EF-5818-6A4D-B981-8680337C20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76675-B0B6-644B-A053-818FB6DAF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1F114-8D44-9843-B00B-E83582899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2BA07-AFA0-544F-AD9F-C80BA4E83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99670-76F5-3249-A21E-6035FA6508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41D4E6-C4A1-5642-A1D5-48310392301D}"/>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8" name="Footer Placeholder 7">
            <a:extLst>
              <a:ext uri="{FF2B5EF4-FFF2-40B4-BE49-F238E27FC236}">
                <a16:creationId xmlns:a16="http://schemas.microsoft.com/office/drawing/2014/main" id="{D5D00614-9D39-724F-86C5-5CA6894676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64AEE4-AF9F-4044-9C8A-B55C4E0BDAF6}"/>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371171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121C-155B-2047-B3C7-A5E502A999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87EB35-301F-2A4C-99C9-343C2C3964EA}"/>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4" name="Footer Placeholder 3">
            <a:extLst>
              <a:ext uri="{FF2B5EF4-FFF2-40B4-BE49-F238E27FC236}">
                <a16:creationId xmlns:a16="http://schemas.microsoft.com/office/drawing/2014/main" id="{C806F522-8232-F047-99CA-717FEC1682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744A9-100C-C24B-B301-CF432EFEF802}"/>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54577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7D085-7524-7B44-9962-268680C51A63}"/>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3" name="Footer Placeholder 2">
            <a:extLst>
              <a:ext uri="{FF2B5EF4-FFF2-40B4-BE49-F238E27FC236}">
                <a16:creationId xmlns:a16="http://schemas.microsoft.com/office/drawing/2014/main" id="{CCD74D47-7A01-664A-9E1F-8FD383B5A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D20C9-33F5-D94A-B137-FB3266ED9140}"/>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232962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6F37-CCE6-FF4B-8C68-EC8A0A5DC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9D364F-5EF2-1641-9F6F-D4338154F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51BE0E-6E7A-8142-B869-FE8B56F1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D70FE-2879-0741-87A5-E9D457AE697D}"/>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6" name="Footer Placeholder 5">
            <a:extLst>
              <a:ext uri="{FF2B5EF4-FFF2-40B4-BE49-F238E27FC236}">
                <a16:creationId xmlns:a16="http://schemas.microsoft.com/office/drawing/2014/main" id="{2708010C-5F12-2047-9A5C-99CAD8AD7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59E80-0E0B-3842-82C1-819A980BBA7F}"/>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167268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1E82-E3F4-BF47-B962-4B2D934A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A24DA6-F1A5-5A4A-AAB7-0DEF2D60E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C53D1-3A72-9542-9014-F1AC3FB3B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6791-749C-834C-897A-893D76A1D849}"/>
              </a:ext>
            </a:extLst>
          </p:cNvPr>
          <p:cNvSpPr>
            <a:spLocks noGrp="1"/>
          </p:cNvSpPr>
          <p:nvPr>
            <p:ph type="dt" sz="half" idx="10"/>
          </p:nvPr>
        </p:nvSpPr>
        <p:spPr/>
        <p:txBody>
          <a:bodyPr/>
          <a:lstStyle/>
          <a:p>
            <a:fld id="{BA83F003-ABAA-E946-8E16-A5C62F9FC618}" type="datetimeFigureOut">
              <a:rPr lang="en-US" smtClean="0"/>
              <a:t>1/23/22</a:t>
            </a:fld>
            <a:endParaRPr lang="en-US"/>
          </a:p>
        </p:txBody>
      </p:sp>
      <p:sp>
        <p:nvSpPr>
          <p:cNvPr id="6" name="Footer Placeholder 5">
            <a:extLst>
              <a:ext uri="{FF2B5EF4-FFF2-40B4-BE49-F238E27FC236}">
                <a16:creationId xmlns:a16="http://schemas.microsoft.com/office/drawing/2014/main" id="{EECB74A5-B6F8-634A-9F98-DA2852432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D7939-FA16-CA4F-BEF9-EF705B47F395}"/>
              </a:ext>
            </a:extLst>
          </p:cNvPr>
          <p:cNvSpPr>
            <a:spLocks noGrp="1"/>
          </p:cNvSpPr>
          <p:nvPr>
            <p:ph type="sldNum" sz="quarter" idx="12"/>
          </p:nvPr>
        </p:nvSpPr>
        <p:spPr/>
        <p:txBody>
          <a:bodyPr/>
          <a:lstStyle/>
          <a:p>
            <a:fld id="{9927413E-3A85-2346-A320-B1483EF0F278}" type="slidenum">
              <a:rPr lang="en-US" smtClean="0"/>
              <a:t>‹#›</a:t>
            </a:fld>
            <a:endParaRPr lang="en-US"/>
          </a:p>
        </p:txBody>
      </p:sp>
    </p:spTree>
    <p:extLst>
      <p:ext uri="{BB962C8B-B14F-4D97-AF65-F5344CB8AC3E}">
        <p14:creationId xmlns:p14="http://schemas.microsoft.com/office/powerpoint/2010/main" val="407298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19B40-4D48-9244-92C2-1A64EEF34E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B9A5E8-79A0-5049-A824-28BD6E884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BC64E-ADF4-8344-89C0-5CEDF21DA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3F003-ABAA-E946-8E16-A5C62F9FC618}" type="datetimeFigureOut">
              <a:rPr lang="en-US" smtClean="0"/>
              <a:t>1/23/22</a:t>
            </a:fld>
            <a:endParaRPr lang="en-US"/>
          </a:p>
        </p:txBody>
      </p:sp>
      <p:sp>
        <p:nvSpPr>
          <p:cNvPr id="5" name="Footer Placeholder 4">
            <a:extLst>
              <a:ext uri="{FF2B5EF4-FFF2-40B4-BE49-F238E27FC236}">
                <a16:creationId xmlns:a16="http://schemas.microsoft.com/office/drawing/2014/main" id="{3C410DA6-A293-F842-A969-E16CA06E7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2ECC2-5EC5-1343-8392-C148C28CA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7413E-3A85-2346-A320-B1483EF0F278}" type="slidenum">
              <a:rPr lang="en-US" smtClean="0"/>
              <a:t>‹#›</a:t>
            </a:fld>
            <a:endParaRPr lang="en-US"/>
          </a:p>
        </p:txBody>
      </p:sp>
    </p:spTree>
    <p:extLst>
      <p:ext uri="{BB962C8B-B14F-4D97-AF65-F5344CB8AC3E}">
        <p14:creationId xmlns:p14="http://schemas.microsoft.com/office/powerpoint/2010/main" val="321694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F6CF72-56F6-7C4C-B463-DD58F3188255}"/>
              </a:ext>
            </a:extLst>
          </p:cNvPr>
          <p:cNvSpPr txBox="1"/>
          <p:nvPr/>
        </p:nvSpPr>
        <p:spPr>
          <a:xfrm>
            <a:off x="3092806" y="2550897"/>
            <a:ext cx="6006388" cy="584775"/>
          </a:xfrm>
          <a:prstGeom prst="rect">
            <a:avLst/>
          </a:prstGeom>
          <a:noFill/>
        </p:spPr>
        <p:txBody>
          <a:bodyPr wrap="none" rtlCol="0">
            <a:spAutoFit/>
          </a:bodyPr>
          <a:lstStyle/>
          <a:p>
            <a:r>
              <a:rPr lang="en-US" sz="3200" dirty="0"/>
              <a:t>Food Sales Insights and Predictions</a:t>
            </a:r>
          </a:p>
        </p:txBody>
      </p:sp>
      <p:sp>
        <p:nvSpPr>
          <p:cNvPr id="5" name="TextBox 4">
            <a:extLst>
              <a:ext uri="{FF2B5EF4-FFF2-40B4-BE49-F238E27FC236}">
                <a16:creationId xmlns:a16="http://schemas.microsoft.com/office/drawing/2014/main" id="{4A6B37FE-9B31-B447-A6F4-06382708DB72}"/>
              </a:ext>
            </a:extLst>
          </p:cNvPr>
          <p:cNvSpPr txBox="1"/>
          <p:nvPr/>
        </p:nvSpPr>
        <p:spPr>
          <a:xfrm>
            <a:off x="5360011" y="3429000"/>
            <a:ext cx="1223668" cy="369332"/>
          </a:xfrm>
          <a:prstGeom prst="rect">
            <a:avLst/>
          </a:prstGeom>
          <a:noFill/>
        </p:spPr>
        <p:txBody>
          <a:bodyPr wrap="none" rtlCol="0">
            <a:spAutoFit/>
          </a:bodyPr>
          <a:lstStyle/>
          <a:p>
            <a:r>
              <a:rPr lang="en-US" dirty="0"/>
              <a:t>Kim Hixson</a:t>
            </a:r>
          </a:p>
        </p:txBody>
      </p:sp>
    </p:spTree>
    <p:extLst>
      <p:ext uri="{BB962C8B-B14F-4D97-AF65-F5344CB8AC3E}">
        <p14:creationId xmlns:p14="http://schemas.microsoft.com/office/powerpoint/2010/main" val="129282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1FF8-2C97-8E44-B9C8-D7F0670E266D}"/>
              </a:ext>
            </a:extLst>
          </p:cNvPr>
          <p:cNvSpPr>
            <a:spLocks noGrp="1"/>
          </p:cNvSpPr>
          <p:nvPr>
            <p:ph type="title"/>
          </p:nvPr>
        </p:nvSpPr>
        <p:spPr/>
        <p:txBody>
          <a:bodyPr/>
          <a:lstStyle/>
          <a:p>
            <a:r>
              <a:rPr lang="en-US" dirty="0"/>
              <a:t>Data Origin, Analysis, and Modeling</a:t>
            </a:r>
          </a:p>
        </p:txBody>
      </p:sp>
      <p:sp>
        <p:nvSpPr>
          <p:cNvPr id="3" name="Content Placeholder 2">
            <a:extLst>
              <a:ext uri="{FF2B5EF4-FFF2-40B4-BE49-F238E27FC236}">
                <a16:creationId xmlns:a16="http://schemas.microsoft.com/office/drawing/2014/main" id="{613331B5-AAD2-B145-8803-BD694654B5B5}"/>
              </a:ext>
            </a:extLst>
          </p:cNvPr>
          <p:cNvSpPr>
            <a:spLocks noGrp="1"/>
          </p:cNvSpPr>
          <p:nvPr>
            <p:ph idx="1"/>
          </p:nvPr>
        </p:nvSpPr>
        <p:spPr/>
        <p:txBody>
          <a:bodyPr>
            <a:normAutofit/>
          </a:bodyPr>
          <a:lstStyle/>
          <a:p>
            <a:r>
              <a:rPr lang="en-US" dirty="0"/>
              <a:t>Dataset was obtained from food sales data that included data on Item Weight, Fat Content, Visibility, Type, Manufacturer Retail Price (MRP), Outlet Establishment Year, Outlet Size, Outlet Location, Outlet Type, and Item Outlet Sales.</a:t>
            </a:r>
          </a:p>
          <a:p>
            <a:r>
              <a:rPr lang="en-US" dirty="0"/>
              <a:t>The first goal of this analysis was to find trends or correlations between MRP and other categories.</a:t>
            </a:r>
          </a:p>
          <a:p>
            <a:r>
              <a:rPr lang="en-US" dirty="0"/>
              <a:t>The second goal was to determine if a linear regression or simple decision tree regression model was best to model the data for future sales predictions</a:t>
            </a:r>
          </a:p>
        </p:txBody>
      </p:sp>
    </p:spTree>
    <p:extLst>
      <p:ext uri="{BB962C8B-B14F-4D97-AF65-F5344CB8AC3E}">
        <p14:creationId xmlns:p14="http://schemas.microsoft.com/office/powerpoint/2010/main" val="259770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AC0C-926A-4E43-BC43-DBAC60D516DA}"/>
              </a:ext>
            </a:extLst>
          </p:cNvPr>
          <p:cNvSpPr>
            <a:spLocks noGrp="1"/>
          </p:cNvSpPr>
          <p:nvPr>
            <p:ph type="title"/>
          </p:nvPr>
        </p:nvSpPr>
        <p:spPr>
          <a:xfrm>
            <a:off x="262128" y="15241"/>
            <a:ext cx="11667744" cy="1325563"/>
          </a:xfrm>
        </p:spPr>
        <p:txBody>
          <a:bodyPr/>
          <a:lstStyle/>
          <a:p>
            <a:r>
              <a:rPr lang="en-US" dirty="0"/>
              <a:t>MRP of Refrigerated Items Versus Outlet Type</a:t>
            </a:r>
          </a:p>
        </p:txBody>
      </p:sp>
      <p:pic>
        <p:nvPicPr>
          <p:cNvPr id="4" name="Picture 3" descr="Chart, scatter chart&#10;&#10;Description automatically generated">
            <a:extLst>
              <a:ext uri="{FF2B5EF4-FFF2-40B4-BE49-F238E27FC236}">
                <a16:creationId xmlns:a16="http://schemas.microsoft.com/office/drawing/2014/main" id="{E817DC84-B397-B045-8BAD-FE77557D8C8B}"/>
              </a:ext>
            </a:extLst>
          </p:cNvPr>
          <p:cNvPicPr>
            <a:picLocks noChangeAspect="1"/>
          </p:cNvPicPr>
          <p:nvPr/>
        </p:nvPicPr>
        <p:blipFill>
          <a:blip r:embed="rId2"/>
          <a:stretch>
            <a:fillRect/>
          </a:stretch>
        </p:blipFill>
        <p:spPr>
          <a:xfrm>
            <a:off x="412750" y="1449100"/>
            <a:ext cx="7268210" cy="5210779"/>
          </a:xfrm>
          <a:prstGeom prst="rect">
            <a:avLst/>
          </a:prstGeom>
        </p:spPr>
      </p:pic>
      <p:sp>
        <p:nvSpPr>
          <p:cNvPr id="6" name="TextBox 5">
            <a:extLst>
              <a:ext uri="{FF2B5EF4-FFF2-40B4-BE49-F238E27FC236}">
                <a16:creationId xmlns:a16="http://schemas.microsoft.com/office/drawing/2014/main" id="{0E9D5B88-0D2D-1C42-AE20-95FC805253C0}"/>
              </a:ext>
            </a:extLst>
          </p:cNvPr>
          <p:cNvSpPr txBox="1"/>
          <p:nvPr/>
        </p:nvSpPr>
        <p:spPr>
          <a:xfrm>
            <a:off x="7985760" y="1464024"/>
            <a:ext cx="348996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shows that Supermarkets of Type1 sale the most refrigerated items compared to other outlet types.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positive correlation between the MRP of refrigerated items and overall outlet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Grocery Store MRP of Refrigerated Items have the highest correlation to overall outlet sales</a:t>
            </a:r>
          </a:p>
        </p:txBody>
      </p:sp>
    </p:spTree>
    <p:extLst>
      <p:ext uri="{BB962C8B-B14F-4D97-AF65-F5344CB8AC3E}">
        <p14:creationId xmlns:p14="http://schemas.microsoft.com/office/powerpoint/2010/main" val="154661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2D3-203E-7F44-858E-551781BCA7C8}"/>
              </a:ext>
            </a:extLst>
          </p:cNvPr>
          <p:cNvSpPr>
            <a:spLocks noGrp="1"/>
          </p:cNvSpPr>
          <p:nvPr>
            <p:ph type="title"/>
          </p:nvPr>
        </p:nvSpPr>
        <p:spPr>
          <a:xfrm>
            <a:off x="219456" y="114804"/>
            <a:ext cx="11753088" cy="1325563"/>
          </a:xfrm>
        </p:spPr>
        <p:txBody>
          <a:bodyPr/>
          <a:lstStyle/>
          <a:p>
            <a:r>
              <a:rPr lang="en-US" dirty="0"/>
              <a:t>MRP is Affected by Food Item and Outlet Type</a:t>
            </a:r>
          </a:p>
        </p:txBody>
      </p:sp>
      <p:grpSp>
        <p:nvGrpSpPr>
          <p:cNvPr id="15" name="Group 14">
            <a:extLst>
              <a:ext uri="{FF2B5EF4-FFF2-40B4-BE49-F238E27FC236}">
                <a16:creationId xmlns:a16="http://schemas.microsoft.com/office/drawing/2014/main" id="{30EAA08E-9DBE-2346-A14E-8A0C2EEBCFFE}"/>
              </a:ext>
            </a:extLst>
          </p:cNvPr>
          <p:cNvGrpSpPr/>
          <p:nvPr/>
        </p:nvGrpSpPr>
        <p:grpSpPr>
          <a:xfrm>
            <a:off x="1093470" y="1446544"/>
            <a:ext cx="4865370" cy="5411456"/>
            <a:chOff x="1901190" y="1548289"/>
            <a:chExt cx="4865370" cy="5411456"/>
          </a:xfrm>
        </p:grpSpPr>
        <p:pic>
          <p:nvPicPr>
            <p:cNvPr id="4" name="Picture 3" descr="Chart&#10;&#10;Description automatically generated">
              <a:extLst>
                <a:ext uri="{FF2B5EF4-FFF2-40B4-BE49-F238E27FC236}">
                  <a16:creationId xmlns:a16="http://schemas.microsoft.com/office/drawing/2014/main" id="{6662C96A-C8ED-5341-8995-BF90D4C067C7}"/>
                </a:ext>
              </a:extLst>
            </p:cNvPr>
            <p:cNvPicPr>
              <a:picLocks noChangeAspect="1"/>
            </p:cNvPicPr>
            <p:nvPr/>
          </p:nvPicPr>
          <p:blipFill>
            <a:blip r:embed="rId2"/>
            <a:stretch>
              <a:fillRect/>
            </a:stretch>
          </p:blipFill>
          <p:spPr>
            <a:xfrm>
              <a:off x="2286000" y="1548289"/>
              <a:ext cx="4368800" cy="2184400"/>
            </a:xfrm>
            <a:prstGeom prst="rect">
              <a:avLst/>
            </a:prstGeom>
          </p:spPr>
        </p:pic>
        <p:pic>
          <p:nvPicPr>
            <p:cNvPr id="9" name="Picture 8" descr="Chart&#10;&#10;Description automatically generated with low confidence">
              <a:extLst>
                <a:ext uri="{FF2B5EF4-FFF2-40B4-BE49-F238E27FC236}">
                  <a16:creationId xmlns:a16="http://schemas.microsoft.com/office/drawing/2014/main" id="{35BEE8DB-1C9F-BE42-9E35-E2916979E5D2}"/>
                </a:ext>
              </a:extLst>
            </p:cNvPr>
            <p:cNvPicPr>
              <a:picLocks noChangeAspect="1"/>
            </p:cNvPicPr>
            <p:nvPr/>
          </p:nvPicPr>
          <p:blipFill>
            <a:blip r:embed="rId3"/>
            <a:stretch>
              <a:fillRect/>
            </a:stretch>
          </p:blipFill>
          <p:spPr>
            <a:xfrm>
              <a:off x="2286000" y="3732689"/>
              <a:ext cx="4480560" cy="2138785"/>
            </a:xfrm>
            <a:prstGeom prst="rect">
              <a:avLst/>
            </a:prstGeom>
          </p:spPr>
        </p:pic>
        <p:pic>
          <p:nvPicPr>
            <p:cNvPr id="7" name="Picture 6">
              <a:extLst>
                <a:ext uri="{FF2B5EF4-FFF2-40B4-BE49-F238E27FC236}">
                  <a16:creationId xmlns:a16="http://schemas.microsoft.com/office/drawing/2014/main" id="{97050303-B20C-334F-982C-B3AC208A581D}"/>
                </a:ext>
              </a:extLst>
            </p:cNvPr>
            <p:cNvPicPr>
              <a:picLocks noChangeAspect="1"/>
            </p:cNvPicPr>
            <p:nvPr/>
          </p:nvPicPr>
          <p:blipFill>
            <a:blip r:embed="rId4"/>
            <a:stretch>
              <a:fillRect/>
            </a:stretch>
          </p:blipFill>
          <p:spPr>
            <a:xfrm>
              <a:off x="1901190" y="1690688"/>
              <a:ext cx="546100" cy="4457700"/>
            </a:xfrm>
            <a:prstGeom prst="rect">
              <a:avLst/>
            </a:prstGeom>
          </p:spPr>
        </p:pic>
        <p:pic>
          <p:nvPicPr>
            <p:cNvPr id="11" name="Picture 10" descr="Chart, radar chart&#10;&#10;Description automatically generated">
              <a:extLst>
                <a:ext uri="{FF2B5EF4-FFF2-40B4-BE49-F238E27FC236}">
                  <a16:creationId xmlns:a16="http://schemas.microsoft.com/office/drawing/2014/main" id="{8CBEE106-6CE2-734B-8F35-103A15B5B143}"/>
                </a:ext>
              </a:extLst>
            </p:cNvPr>
            <p:cNvPicPr>
              <a:picLocks noChangeAspect="1"/>
            </p:cNvPicPr>
            <p:nvPr/>
          </p:nvPicPr>
          <p:blipFill>
            <a:blip r:embed="rId5"/>
            <a:stretch>
              <a:fillRect/>
            </a:stretch>
          </p:blipFill>
          <p:spPr>
            <a:xfrm>
              <a:off x="4351020" y="5817182"/>
              <a:ext cx="2303780" cy="1088271"/>
            </a:xfrm>
            <a:prstGeom prst="rect">
              <a:avLst/>
            </a:prstGeom>
          </p:spPr>
        </p:pic>
        <p:pic>
          <p:nvPicPr>
            <p:cNvPr id="14" name="Picture 13" descr="Chart, radar chart&#10;&#10;Description automatically generated">
              <a:extLst>
                <a:ext uri="{FF2B5EF4-FFF2-40B4-BE49-F238E27FC236}">
                  <a16:creationId xmlns:a16="http://schemas.microsoft.com/office/drawing/2014/main" id="{8B2F3525-1AB5-8F45-928A-93CC9FF96AB5}"/>
                </a:ext>
              </a:extLst>
            </p:cNvPr>
            <p:cNvPicPr>
              <a:picLocks noChangeAspect="1"/>
            </p:cNvPicPr>
            <p:nvPr/>
          </p:nvPicPr>
          <p:blipFill>
            <a:blip r:embed="rId5"/>
            <a:stretch>
              <a:fillRect/>
            </a:stretch>
          </p:blipFill>
          <p:spPr>
            <a:xfrm>
              <a:off x="2047240" y="5871474"/>
              <a:ext cx="2303780" cy="1088271"/>
            </a:xfrm>
            <a:prstGeom prst="rect">
              <a:avLst/>
            </a:prstGeom>
          </p:spPr>
        </p:pic>
      </p:grpSp>
      <p:sp>
        <p:nvSpPr>
          <p:cNvPr id="16" name="TextBox 15">
            <a:extLst>
              <a:ext uri="{FF2B5EF4-FFF2-40B4-BE49-F238E27FC236}">
                <a16:creationId xmlns:a16="http://schemas.microsoft.com/office/drawing/2014/main" id="{279C0EED-C946-A44C-AEE2-C9C5B9B7AD09}"/>
              </a:ext>
            </a:extLst>
          </p:cNvPr>
          <p:cNvSpPr txBox="1"/>
          <p:nvPr/>
        </p:nvSpPr>
        <p:spPr>
          <a:xfrm>
            <a:off x="6812280" y="1767840"/>
            <a:ext cx="4922519" cy="830997"/>
          </a:xfrm>
          <a:prstGeom prst="rect">
            <a:avLst/>
          </a:prstGeom>
          <a:noFill/>
        </p:spPr>
        <p:txBody>
          <a:bodyPr wrap="square" rtlCol="0">
            <a:spAutoFit/>
          </a:bodyPr>
          <a:lstStyle/>
          <a:p>
            <a:r>
              <a:rPr lang="en-US" sz="2400" dirty="0"/>
              <a:t>Breads and Breakfast items are cheapest at Super Markets of Type 2 </a:t>
            </a:r>
          </a:p>
        </p:txBody>
      </p:sp>
      <p:sp>
        <p:nvSpPr>
          <p:cNvPr id="17" name="TextBox 16">
            <a:extLst>
              <a:ext uri="{FF2B5EF4-FFF2-40B4-BE49-F238E27FC236}">
                <a16:creationId xmlns:a16="http://schemas.microsoft.com/office/drawing/2014/main" id="{20D17681-0C59-8C49-8923-2095F99CF94D}"/>
              </a:ext>
            </a:extLst>
          </p:cNvPr>
          <p:cNvSpPr txBox="1"/>
          <p:nvPr/>
        </p:nvSpPr>
        <p:spPr>
          <a:xfrm>
            <a:off x="6812281" y="3797499"/>
            <a:ext cx="4922518" cy="830997"/>
          </a:xfrm>
          <a:prstGeom prst="rect">
            <a:avLst/>
          </a:prstGeom>
          <a:noFill/>
        </p:spPr>
        <p:txBody>
          <a:bodyPr wrap="square" rtlCol="0">
            <a:spAutoFit/>
          </a:bodyPr>
          <a:lstStyle/>
          <a:p>
            <a:r>
              <a:rPr lang="en-US" sz="2400" dirty="0"/>
              <a:t>Hard Drinks and Seafood are most expensive at Super Markets of Type 2 </a:t>
            </a:r>
          </a:p>
        </p:txBody>
      </p:sp>
    </p:spTree>
    <p:extLst>
      <p:ext uri="{BB962C8B-B14F-4D97-AF65-F5344CB8AC3E}">
        <p14:creationId xmlns:p14="http://schemas.microsoft.com/office/powerpoint/2010/main" val="199667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FF75-C829-D241-BD86-C2B4A3132AD9}"/>
              </a:ext>
            </a:extLst>
          </p:cNvPr>
          <p:cNvSpPr txBox="1">
            <a:spLocks/>
          </p:cNvSpPr>
          <p:nvPr/>
        </p:nvSpPr>
        <p:spPr>
          <a:xfrm>
            <a:off x="219456" y="114804"/>
            <a:ext cx="1186586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Recommendation in Predicting MRP of Items</a:t>
            </a:r>
          </a:p>
        </p:txBody>
      </p:sp>
      <p:sp>
        <p:nvSpPr>
          <p:cNvPr id="3" name="TextBox 2">
            <a:extLst>
              <a:ext uri="{FF2B5EF4-FFF2-40B4-BE49-F238E27FC236}">
                <a16:creationId xmlns:a16="http://schemas.microsoft.com/office/drawing/2014/main" id="{1E883C1B-571B-4142-8E50-A6FBC03020D8}"/>
              </a:ext>
            </a:extLst>
          </p:cNvPr>
          <p:cNvSpPr txBox="1"/>
          <p:nvPr/>
        </p:nvSpPr>
        <p:spPr>
          <a:xfrm>
            <a:off x="655320" y="1950720"/>
            <a:ext cx="10159571" cy="1754326"/>
          </a:xfrm>
          <a:prstGeom prst="rect">
            <a:avLst/>
          </a:prstGeom>
          <a:noFill/>
        </p:spPr>
        <p:txBody>
          <a:bodyPr wrap="square" rtlCol="0">
            <a:spAutoFit/>
          </a:bodyPr>
          <a:lstStyle/>
          <a:p>
            <a:r>
              <a:rPr lang="en-US" sz="3600" dirty="0"/>
              <a:t>Linear Regression (LR) Models perform better than Simple Decision Tree Regression (DTR) Models on these data as (DTR) Modeling overfits the data</a:t>
            </a:r>
          </a:p>
        </p:txBody>
      </p:sp>
    </p:spTree>
    <p:extLst>
      <p:ext uri="{BB962C8B-B14F-4D97-AF65-F5344CB8AC3E}">
        <p14:creationId xmlns:p14="http://schemas.microsoft.com/office/powerpoint/2010/main" val="2548564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225</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Data Origin, Analysis, and Modeling</vt:lpstr>
      <vt:lpstr>MRP of Refrigerated Items Versus Outlet Type</vt:lpstr>
      <vt:lpstr>MRP is Affected by Food Item and Outlet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Hixson</dc:creator>
  <cp:lastModifiedBy>Kim Hixson</cp:lastModifiedBy>
  <cp:revision>4</cp:revision>
  <dcterms:created xsi:type="dcterms:W3CDTF">2021-12-24T18:37:21Z</dcterms:created>
  <dcterms:modified xsi:type="dcterms:W3CDTF">2022-01-24T06:21:44Z</dcterms:modified>
</cp:coreProperties>
</file>