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5"/>
  </p:notesMasterIdLst>
  <p:sldIdLst>
    <p:sldId id="256" r:id="rId4"/>
    <p:sldId id="264" r:id="rId5"/>
    <p:sldId id="310" r:id="rId6"/>
    <p:sldId id="282" r:id="rId7"/>
    <p:sldId id="320" r:id="rId8"/>
    <p:sldId id="326" r:id="rId9"/>
    <p:sldId id="277" r:id="rId10"/>
    <p:sldId id="271" r:id="rId11"/>
    <p:sldId id="311" r:id="rId12"/>
    <p:sldId id="333" r:id="rId13"/>
    <p:sldId id="322" r:id="rId14"/>
    <p:sldId id="323" r:id="rId15"/>
    <p:sldId id="324" r:id="rId16"/>
    <p:sldId id="330" r:id="rId17"/>
    <p:sldId id="325" r:id="rId18"/>
    <p:sldId id="286" r:id="rId19"/>
    <p:sldId id="332" r:id="rId20"/>
    <p:sldId id="331" r:id="rId21"/>
    <p:sldId id="273" r:id="rId22"/>
    <p:sldId id="302" r:id="rId23"/>
    <p:sldId id="262" r:id="rId2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A8A8"/>
    <a:srgbClr val="A7A7A7"/>
    <a:srgbClr val="F6F6F6"/>
    <a:srgbClr val="477DC7"/>
    <a:srgbClr val="47A3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374" autoAdjust="0"/>
  </p:normalViewPr>
  <p:slideViewPr>
    <p:cSldViewPr>
      <p:cViewPr varScale="1">
        <p:scale>
          <a:sx n="92" d="100"/>
          <a:sy n="92" d="100"/>
        </p:scale>
        <p:origin x="576" y="30"/>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550E23-97AC-4AE4-9B2C-2E934FA1B394}" type="datetimeFigureOut">
              <a:rPr lang="en-IN" smtClean="0"/>
              <a:t>19-05-2022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D4CFE4-3D47-4F0E-AC03-5D9A16A6FD0B}" type="slidenum">
              <a:rPr lang="en-IN" smtClean="0"/>
              <a:t>‹#›</a:t>
            </a:fld>
            <a:endParaRPr lang="en-IN" dirty="0"/>
          </a:p>
        </p:txBody>
      </p:sp>
    </p:spTree>
    <p:extLst>
      <p:ext uri="{BB962C8B-B14F-4D97-AF65-F5344CB8AC3E}">
        <p14:creationId xmlns:p14="http://schemas.microsoft.com/office/powerpoint/2010/main" val="3139972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3939902"/>
            <a:ext cx="9144000" cy="1203598"/>
          </a:xfrm>
          <a:prstGeom prst="rect">
            <a:avLst/>
          </a:prstGeom>
          <a:gradFill flip="none" rotWithShape="1">
            <a:gsLst>
              <a:gs pos="11000">
                <a:schemeClr val="bg1">
                  <a:alpha val="0"/>
                </a:schemeClr>
              </a:gs>
              <a:gs pos="50000">
                <a:schemeClr val="bg1">
                  <a:alpha val="88000"/>
                </a:schemeClr>
              </a:gs>
              <a:gs pos="89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4155926"/>
            <a:ext cx="9144000" cy="504057"/>
          </a:xfrm>
          <a:prstGeom prst="rect">
            <a:avLst/>
          </a:prstGeom>
        </p:spPr>
        <p:txBody>
          <a:bodyPr anchor="ctr"/>
          <a:lstStyle>
            <a:lvl1pPr marL="0" indent="0" algn="ctr">
              <a:lnSpc>
                <a:spcPct val="80000"/>
              </a:lnSpc>
              <a:buNone/>
              <a:defRPr sz="3600" b="0" baseline="0">
                <a:solidFill>
                  <a:schemeClr val="tx1">
                    <a:lumMod val="75000"/>
                    <a:lumOff val="25000"/>
                  </a:schemeClr>
                </a:solidFill>
                <a:latin typeface="+mj-lt"/>
                <a:cs typeface="Arial" pitchFamily="34" charset="0"/>
              </a:defRPr>
            </a:lvl1pPr>
          </a:lstStyle>
          <a:p>
            <a:pPr>
              <a:lnSpc>
                <a:spcPct val="100000"/>
              </a:lnSpc>
            </a:pPr>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148" y="465998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a:spcBef>
                <a:spcPts val="0"/>
              </a:spcBef>
              <a:defRPr/>
            </a:pPr>
            <a:r>
              <a:rPr lang="en-US" altLang="ko-KR" b="1" dirty="0"/>
              <a:t>INSERT THE TITLE OF YOUR PRESENTATION HERE</a:t>
            </a:r>
            <a:endParaRPr lang="en-US" altLang="ko-KR"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2322"/>
            <a:ext cx="7128792" cy="576064"/>
          </a:xfrm>
          <a:prstGeom prst="rect">
            <a:avLst/>
          </a:prstGeom>
        </p:spPr>
        <p:txBody>
          <a:bodyPr anchor="ctr"/>
          <a:lstStyle>
            <a:lvl1pPr marL="0" indent="0" algn="l">
              <a:buNone/>
              <a:defRPr sz="3600" b="0" baseline="0">
                <a:solidFill>
                  <a:schemeClr val="accent2"/>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9512" y="578386"/>
            <a:ext cx="7128792" cy="288032"/>
          </a:xfrm>
          <a:prstGeom prst="rect">
            <a:avLst/>
          </a:prstGeom>
        </p:spPr>
        <p:txBody>
          <a:bodyPr anchor="ctr"/>
          <a:lstStyle>
            <a:lvl1pPr marL="0" indent="0" algn="l">
              <a:buNone/>
              <a:defRPr sz="1400" b="0" baseline="0">
                <a:solidFill>
                  <a:schemeClr val="accent2"/>
                </a:solidFill>
                <a:latin typeface="+mn-lt"/>
                <a:cs typeface="Arial" pitchFamily="34" charset="0"/>
              </a:defRPr>
            </a:lvl1pPr>
          </a:lstStyle>
          <a:p>
            <a:pPr lvl="0"/>
            <a:r>
              <a:rPr lang="en-US" altLang="ko-KR" dirty="0"/>
              <a:t>Insert the title of your subtitle Here</a:t>
            </a:r>
          </a:p>
        </p:txBody>
      </p:sp>
      <p:sp>
        <p:nvSpPr>
          <p:cNvPr id="4" name="Picture Placeholder 2"/>
          <p:cNvSpPr>
            <a:spLocks noGrp="1"/>
          </p:cNvSpPr>
          <p:nvPr>
            <p:ph type="pic" idx="1" hasCustomPrompt="1"/>
          </p:nvPr>
        </p:nvSpPr>
        <p:spPr>
          <a:xfrm>
            <a:off x="463352" y="1491630"/>
            <a:ext cx="2546536"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3297920" y="1491630"/>
            <a:ext cx="2546536"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6132488" y="1491630"/>
            <a:ext cx="2546536"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31948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pic>
        <p:nvPicPr>
          <p:cNvPr id="3"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8600" y="987574"/>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userDrawn="1"/>
        </p:nvSpPr>
        <p:spPr>
          <a:xfrm>
            <a:off x="233772" y="4262137"/>
            <a:ext cx="8676456" cy="5418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 name="Picture Placeholder 2"/>
          <p:cNvSpPr>
            <a:spLocks noGrp="1"/>
          </p:cNvSpPr>
          <p:nvPr>
            <p:ph type="pic" idx="1" hasCustomPrompt="1"/>
          </p:nvPr>
        </p:nvSpPr>
        <p:spPr>
          <a:xfrm>
            <a:off x="910339" y="1404993"/>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85000"/>
                    <a:lumOff val="1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Text Placeholder 9"/>
          <p:cNvSpPr>
            <a:spLocks noGrp="1"/>
          </p:cNvSpPr>
          <p:nvPr>
            <p:ph type="body" sz="quarter" idx="11" hasCustomPrompt="1"/>
          </p:nvPr>
        </p:nvSpPr>
        <p:spPr>
          <a:xfrm>
            <a:off x="0" y="181632"/>
            <a:ext cx="9144000" cy="576064"/>
          </a:xfrm>
          <a:prstGeom prst="rect">
            <a:avLst/>
          </a:prstGeom>
        </p:spPr>
        <p:txBody>
          <a:bodyPr anchor="ctr"/>
          <a:lstStyle>
            <a:lvl1pPr marL="0" indent="0" algn="ctr">
              <a:buNone/>
              <a:defRPr sz="3600" b="0" baseline="0">
                <a:solidFill>
                  <a:schemeClr val="accent2"/>
                </a:solidFill>
                <a:latin typeface="+mj-lt"/>
                <a:cs typeface="Arial" pitchFamily="34" charset="0"/>
              </a:defRPr>
            </a:lvl1pPr>
          </a:lstStyle>
          <a:p>
            <a:pPr lvl="0"/>
            <a:r>
              <a:rPr lang="en-US" altLang="ko-KR" dirty="0"/>
              <a:t>IMAGES &amp; CONTENTS</a:t>
            </a:r>
          </a:p>
        </p:txBody>
      </p:sp>
      <p:sp>
        <p:nvSpPr>
          <p:cNvPr id="8" name="Text Placeholder 9"/>
          <p:cNvSpPr>
            <a:spLocks noGrp="1"/>
          </p:cNvSpPr>
          <p:nvPr>
            <p:ph type="body" sz="quarter" idx="12" hasCustomPrompt="1"/>
          </p:nvPr>
        </p:nvSpPr>
        <p:spPr>
          <a:xfrm>
            <a:off x="0" y="757696"/>
            <a:ext cx="9144000" cy="288032"/>
          </a:xfrm>
          <a:prstGeom prst="rect">
            <a:avLst/>
          </a:prstGeom>
        </p:spPr>
        <p:txBody>
          <a:bodyPr anchor="ctr"/>
          <a:lstStyle>
            <a:lvl1pPr marL="0" indent="0" algn="ctr">
              <a:buNone/>
              <a:defRPr sz="1400" b="0" baseline="0">
                <a:solidFill>
                  <a:schemeClr val="accent2"/>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596554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a:extLst>
              <a:ext uri="{FF2B5EF4-FFF2-40B4-BE49-F238E27FC236}">
                <a16:creationId xmlns:a16="http://schemas.microsoft.com/office/drawing/2014/main" id="{81DDBA6E-7B38-4B62-B835-4B886BAD4446}"/>
              </a:ext>
            </a:extLst>
          </p:cNvPr>
          <p:cNvSpPr/>
          <p:nvPr userDrawn="1"/>
        </p:nvSpPr>
        <p:spPr>
          <a:xfrm flipH="1">
            <a:off x="0" y="2283717"/>
            <a:ext cx="9144000" cy="12649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 name="Picture 2" descr="D:\Fullppt\PNG이미지\핸드폰2.png">
            <a:extLst>
              <a:ext uri="{FF2B5EF4-FFF2-40B4-BE49-F238E27FC236}">
                <a16:creationId xmlns:a16="http://schemas.microsoft.com/office/drawing/2014/main" id="{40E17F4A-BF79-43E6-BAA8-31A909BF2FE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70880" y="1347614"/>
            <a:ext cx="2808312" cy="3400810"/>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a:extLst>
              <a:ext uri="{FF2B5EF4-FFF2-40B4-BE49-F238E27FC236}">
                <a16:creationId xmlns:a16="http://schemas.microsoft.com/office/drawing/2014/main" id="{5D7503B6-0FBE-4B65-A51F-9EAD18B8D87D}"/>
              </a:ext>
            </a:extLst>
          </p:cNvPr>
          <p:cNvSpPr>
            <a:spLocks noGrp="1"/>
          </p:cNvSpPr>
          <p:nvPr>
            <p:ph type="pic" idx="1" hasCustomPrompt="1"/>
          </p:nvPr>
        </p:nvSpPr>
        <p:spPr>
          <a:xfrm>
            <a:off x="3755527" y="1485762"/>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89159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65889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2"/>
                </a:solidFill>
                <a:latin typeface="+mn-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716016" y="2196470"/>
            <a:ext cx="4427984" cy="530344"/>
          </a:xfrm>
          <a:prstGeom prst="rect">
            <a:avLst/>
          </a:prstGeom>
        </p:spPr>
        <p:txBody>
          <a:bodyPr anchor="ctr"/>
          <a:lstStyle>
            <a:lvl1pPr marL="0" indent="0" algn="l">
              <a:buNone/>
              <a:defRPr sz="3600" b="0" baseline="0">
                <a:solidFill>
                  <a:schemeClr val="accent2"/>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716016" y="2726814"/>
            <a:ext cx="4427984" cy="288032"/>
          </a:xfrm>
          <a:prstGeom prst="rect">
            <a:avLst/>
          </a:prstGeom>
        </p:spPr>
        <p:txBody>
          <a:bodyPr anchor="ctr"/>
          <a:lstStyle>
            <a:lvl1pPr marL="0" indent="0" algn="l">
              <a:buNone/>
              <a:defRPr sz="1400" b="0" baseline="0">
                <a:solidFill>
                  <a:schemeClr val="accent2"/>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011910"/>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565114"/>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Picture Placeholder 3"/>
          <p:cNvSpPr>
            <a:spLocks noGrp="1"/>
          </p:cNvSpPr>
          <p:nvPr>
            <p:ph type="pic" sz="quarter" idx="12"/>
          </p:nvPr>
        </p:nvSpPr>
        <p:spPr>
          <a:xfrm>
            <a:off x="0" y="402"/>
            <a:ext cx="9144000" cy="4011508"/>
          </a:xfrm>
          <a:prstGeom prst="flowChartMerge">
            <a:avLst/>
          </a:prstGeom>
        </p:spPr>
        <p:txBody>
          <a:bodyPr anchor="ctr"/>
          <a:lstStyle>
            <a:lvl1pPr marL="0" marR="0" indent="0" algn="ctr" defTabSz="914400" rtl="0" eaLnBrk="1" fontAlgn="auto" latinLnBrk="1" hangingPunct="1">
              <a:lnSpc>
                <a:spcPct val="100000"/>
              </a:lnSpc>
              <a:spcBef>
                <a:spcPct val="20000"/>
              </a:spcBef>
              <a:spcAft>
                <a:spcPts val="0"/>
              </a:spcAft>
              <a:buClrTx/>
              <a:buSzTx/>
              <a:buFontTx/>
              <a:buNone/>
              <a:tabLst/>
              <a:defRPr sz="1200">
                <a:solidFill>
                  <a:schemeClr val="tx1">
                    <a:lumMod val="75000"/>
                    <a:lumOff val="25000"/>
                  </a:schemeClr>
                </a:solidFill>
              </a:defRPr>
            </a:lvl1p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lang="en-US" altLang="ko-KR" dirty="0"/>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lang="en-US" altLang="ko-KR" dirty="0"/>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lang="en-US" altLang="ko-KR" dirty="0"/>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lang="en-US" altLang="ko-KR" dirty="0"/>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lang="en-US" altLang="ko-KR" dirty="0"/>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lang="en-US" altLang="ko-KR" dirty="0"/>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lang="en-US" altLang="ko-KR" dirty="0"/>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lang="en-US" altLang="ko-KR" dirty="0"/>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lang="en-US" altLang="ko-KR" dirty="0"/>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lang="en-US" altLang="ko-KR" dirty="0"/>
              <a:t>Your Picture Here</a:t>
            </a:r>
            <a:endParaRPr lang="ko-KR" altLang="en-US" dirty="0"/>
          </a:p>
        </p:txBody>
      </p:sp>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61091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701687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843558"/>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131840" y="1419622"/>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971600" y="1827287"/>
            <a:ext cx="7272808" cy="2304256"/>
          </a:xfrm>
          <a:prstGeom prst="rect">
            <a:avLst/>
          </a:prstGeom>
          <a:noFill/>
          <a:ln w="381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Oval 4"/>
          <p:cNvSpPr/>
          <p:nvPr userDrawn="1"/>
        </p:nvSpPr>
        <p:spPr>
          <a:xfrm>
            <a:off x="1403648" y="1044724"/>
            <a:ext cx="1584176" cy="1584176"/>
          </a:xfrm>
          <a:prstGeom prst="ellipse">
            <a:avLst/>
          </a:prstGeom>
          <a:solidFill>
            <a:schemeClr val="accent2"/>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22793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483768" y="123478"/>
            <a:ext cx="6660232"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483768" y="699542"/>
            <a:ext cx="6660232"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54042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2322"/>
            <a:ext cx="7128792" cy="576064"/>
          </a:xfrm>
          <a:prstGeom prst="rect">
            <a:avLst/>
          </a:prstGeom>
        </p:spPr>
        <p:txBody>
          <a:bodyPr anchor="ctr"/>
          <a:lstStyle>
            <a:lvl1pPr marL="0" indent="0" algn="l">
              <a:buNone/>
              <a:defRPr sz="3600" b="0" baseline="0">
                <a:solidFill>
                  <a:schemeClr val="accent2"/>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9512" y="578386"/>
            <a:ext cx="7128792" cy="288032"/>
          </a:xfrm>
          <a:prstGeom prst="rect">
            <a:avLst/>
          </a:prstGeom>
        </p:spPr>
        <p:txBody>
          <a:bodyPr anchor="ctr"/>
          <a:lstStyle>
            <a:lvl1pPr marL="0" indent="0" algn="l">
              <a:buNone/>
              <a:defRPr sz="1400" b="0" baseline="0">
                <a:solidFill>
                  <a:schemeClr val="accent2"/>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634988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73" r:id="rId3"/>
    <p:sldLayoutId id="2147483662" r:id="rId4"/>
    <p:sldLayoutId id="2147483663" r:id="rId5"/>
    <p:sldLayoutId id="2147483661" r:id="rId6"/>
    <p:sldLayoutId id="2147483660" r:id="rId7"/>
    <p:sldLayoutId id="2147483665" r:id="rId8"/>
    <p:sldLayoutId id="2147483672" r:id="rId9"/>
    <p:sldLayoutId id="2147483675" r:id="rId10"/>
    <p:sldLayoutId id="2147483674" r:id="rId11"/>
    <p:sldLayoutId id="2147483656" r:id="rId1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7284" y="4083918"/>
            <a:ext cx="9144000" cy="504057"/>
          </a:xfrm>
        </p:spPr>
        <p:txBody>
          <a:bodyPr/>
          <a:lstStyle/>
          <a:p>
            <a:r>
              <a:rPr lang="en-US" altLang="ko-KR" sz="3200" dirty="0" smtClean="0"/>
              <a:t>Voice Based E-Mail </a:t>
            </a:r>
            <a:r>
              <a:rPr lang="en-US" altLang="ko-KR" sz="3200" dirty="0"/>
              <a:t>S</a:t>
            </a:r>
            <a:r>
              <a:rPr lang="en-US" altLang="ko-KR" sz="3200" dirty="0" smtClean="0"/>
              <a:t>ystem For Blind People</a:t>
            </a:r>
            <a:endParaRPr lang="ko-KR" altLang="en-US" sz="3200" dirty="0"/>
          </a:p>
        </p:txBody>
      </p:sp>
      <p:sp>
        <p:nvSpPr>
          <p:cNvPr id="4" name="Text Placeholder 1"/>
          <p:cNvSpPr>
            <a:spLocks noGrp="1"/>
          </p:cNvSpPr>
          <p:nvPr>
            <p:ph type="body" sz="quarter" idx="10"/>
          </p:nvPr>
        </p:nvSpPr>
        <p:spPr>
          <a:xfrm>
            <a:off x="-1404664" y="1419622"/>
            <a:ext cx="4536504" cy="1584176"/>
          </a:xfrm>
        </p:spPr>
        <p:txBody>
          <a:bodyPr/>
          <a:lstStyle/>
          <a:p>
            <a:r>
              <a:rPr lang="en-US" altLang="ko-KR" sz="1800" b="1" dirty="0" smtClean="0"/>
              <a:t>Presented by:</a:t>
            </a:r>
          </a:p>
          <a:p>
            <a:r>
              <a:rPr lang="en-IN" altLang="ko-KR" sz="1800" dirty="0" smtClean="0"/>
              <a:t>       Bagban Khizar</a:t>
            </a:r>
          </a:p>
          <a:p>
            <a:r>
              <a:rPr lang="en-IN" altLang="ko-KR" sz="1800" dirty="0" smtClean="0"/>
              <a:t>Bali Aniket</a:t>
            </a:r>
          </a:p>
          <a:p>
            <a:r>
              <a:rPr lang="en-IN" altLang="ko-KR" sz="1800" dirty="0" smtClean="0"/>
              <a:t>        Shendge Akash </a:t>
            </a:r>
            <a:endParaRPr lang="ko-KR" altLang="en-US" sz="1800" dirty="0"/>
          </a:p>
        </p:txBody>
      </p:sp>
      <p:sp>
        <p:nvSpPr>
          <p:cNvPr id="2" name="TextBox 1"/>
          <p:cNvSpPr txBox="1"/>
          <p:nvPr/>
        </p:nvSpPr>
        <p:spPr>
          <a:xfrm>
            <a:off x="97961" y="3291830"/>
            <a:ext cx="2108334" cy="646331"/>
          </a:xfrm>
          <a:prstGeom prst="rect">
            <a:avLst/>
          </a:prstGeom>
          <a:noFill/>
        </p:spPr>
        <p:txBody>
          <a:bodyPr wrap="none" rtlCol="0">
            <a:spAutoFit/>
          </a:bodyPr>
          <a:lstStyle/>
          <a:p>
            <a:r>
              <a:rPr lang="en-IN" b="1" dirty="0" smtClean="0"/>
              <a:t>Prof  Guide</a:t>
            </a:r>
            <a:r>
              <a:rPr lang="en-IN" dirty="0" smtClean="0"/>
              <a:t>:</a:t>
            </a:r>
          </a:p>
          <a:p>
            <a:r>
              <a:rPr lang="en-IN" dirty="0" smtClean="0"/>
              <a:t>Savita </a:t>
            </a:r>
            <a:r>
              <a:rPr lang="en-IN" dirty="0" err="1" smtClean="0"/>
              <a:t>Adhav</a:t>
            </a:r>
            <a:r>
              <a:rPr lang="en-IN" dirty="0" smtClean="0"/>
              <a:t> Mam</a:t>
            </a:r>
            <a:endParaRPr lang="en-IN" dirty="0"/>
          </a:p>
        </p:txBody>
      </p:sp>
      <p:sp>
        <p:nvSpPr>
          <p:cNvPr id="5" name="Rectangle 4"/>
          <p:cNvSpPr/>
          <p:nvPr/>
        </p:nvSpPr>
        <p:spPr>
          <a:xfrm>
            <a:off x="1410932" y="30490"/>
            <a:ext cx="6336704" cy="830997"/>
          </a:xfrm>
          <a:prstGeom prst="rect">
            <a:avLst/>
          </a:prstGeom>
        </p:spPr>
        <p:txBody>
          <a:bodyPr wrap="square">
            <a:spAutoFit/>
          </a:bodyPr>
          <a:lstStyle/>
          <a:p>
            <a:pPr algn="ctr"/>
            <a:r>
              <a:rPr lang="en-US" altLang="ko-KR" sz="2400" dirty="0" smtClean="0"/>
              <a:t>G.H. Raisoni College of Engineering and Management ,Ahmednagar</a:t>
            </a:r>
            <a:endParaRPr lang="ko-KR" alt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6336" y="36445"/>
            <a:ext cx="1397695" cy="1104110"/>
          </a:xfrm>
          <a:prstGeom prst="rect">
            <a:avLst/>
          </a:prstGeom>
        </p:spPr>
      </p:pic>
    </p:spTree>
    <p:extLst>
      <p:ext uri="{BB962C8B-B14F-4D97-AF65-F5344CB8AC3E}">
        <p14:creationId xmlns:p14="http://schemas.microsoft.com/office/powerpoint/2010/main" val="2971841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0" y="2787774"/>
            <a:ext cx="184731" cy="369332"/>
          </a:xfrm>
          <a:prstGeom prst="rect">
            <a:avLst/>
          </a:prstGeom>
          <a:noFill/>
        </p:spPr>
        <p:txBody>
          <a:bodyPr wrap="none" rtlCol="0">
            <a:spAutoFit/>
          </a:bodyPr>
          <a:lstStyle/>
          <a:p>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956871"/>
            <a:ext cx="7538417" cy="4031138"/>
          </a:xfrm>
          <a:prstGeom prst="rect">
            <a:avLst/>
          </a:prstGeom>
        </p:spPr>
      </p:pic>
      <p:sp>
        <p:nvSpPr>
          <p:cNvPr id="3" name="Rectangle 2"/>
          <p:cNvSpPr/>
          <p:nvPr/>
        </p:nvSpPr>
        <p:spPr>
          <a:xfrm>
            <a:off x="755576" y="123478"/>
            <a:ext cx="8136904" cy="646331"/>
          </a:xfrm>
          <a:prstGeom prst="rect">
            <a:avLst/>
          </a:prstGeom>
        </p:spPr>
        <p:txBody>
          <a:bodyPr wrap="square">
            <a:spAutoFit/>
          </a:bodyPr>
          <a:lstStyle/>
          <a:p>
            <a:r>
              <a:rPr lang="en-IN" altLang="ko-KR" sz="3600" dirty="0" smtClean="0">
                <a:solidFill>
                  <a:schemeClr val="accent1"/>
                </a:solidFill>
              </a:rPr>
              <a:t>Proposed Architecture of our System</a:t>
            </a:r>
            <a:endParaRPr lang="ko-KR" altLang="en-US" sz="3600" dirty="0">
              <a:solidFill>
                <a:schemeClr val="accent1"/>
              </a:solidFill>
            </a:endParaRPr>
          </a:p>
        </p:txBody>
      </p:sp>
    </p:spTree>
    <p:extLst>
      <p:ext uri="{BB962C8B-B14F-4D97-AF65-F5344CB8AC3E}">
        <p14:creationId xmlns:p14="http://schemas.microsoft.com/office/powerpoint/2010/main" val="22282439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p:cNvSpPr>
            <a:spLocks noGrp="1"/>
          </p:cNvSpPr>
          <p:nvPr>
            <p:ph type="body" sz="quarter" idx="10"/>
          </p:nvPr>
        </p:nvSpPr>
        <p:spPr>
          <a:xfrm>
            <a:off x="2267744" y="195486"/>
            <a:ext cx="7128792" cy="576064"/>
          </a:xfrm>
        </p:spPr>
        <p:txBody>
          <a:bodyPr/>
          <a:lstStyle/>
          <a:p>
            <a:r>
              <a:rPr lang="en-IN" altLang="ko-KR" dirty="0" smtClean="0">
                <a:solidFill>
                  <a:schemeClr val="accent1"/>
                </a:solidFill>
              </a:rPr>
              <a:t>Data Flow Diagram : Level - 0</a:t>
            </a:r>
            <a:endParaRPr lang="ko-KR" altLang="en-US" dirty="0">
              <a:solidFill>
                <a:schemeClr val="accent1"/>
              </a:solidFill>
            </a:endParaRPr>
          </a:p>
        </p:txBody>
      </p:sp>
      <p:pic>
        <p:nvPicPr>
          <p:cNvPr id="6" name="Picture 5" descr="D:\Projects\WhatsApp Unknown 2022-05-07 at 3.20.48 PM\WhatsApp Image 2022-05-07 at 3.18.09 PM.jpeg"/>
          <p:cNvPicPr/>
          <p:nvPr/>
        </p:nvPicPr>
        <p:blipFill>
          <a:blip r:embed="rId2">
            <a:extLst>
              <a:ext uri="{28A0092B-C50C-407E-A947-70E740481C1C}">
                <a14:useLocalDpi xmlns:a14="http://schemas.microsoft.com/office/drawing/2010/main" val="0"/>
              </a:ext>
            </a:extLst>
          </a:blip>
          <a:srcRect/>
          <a:stretch>
            <a:fillRect/>
          </a:stretch>
        </p:blipFill>
        <p:spPr bwMode="auto">
          <a:xfrm>
            <a:off x="2483768" y="1059582"/>
            <a:ext cx="6192688" cy="3816424"/>
          </a:xfrm>
          <a:prstGeom prst="rect">
            <a:avLst/>
          </a:prstGeom>
          <a:noFill/>
          <a:ln>
            <a:noFill/>
          </a:ln>
        </p:spPr>
      </p:pic>
    </p:spTree>
    <p:extLst>
      <p:ext uri="{BB962C8B-B14F-4D97-AF65-F5344CB8AC3E}">
        <p14:creationId xmlns:p14="http://schemas.microsoft.com/office/powerpoint/2010/main" val="16526797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0"/>
          </p:nvPr>
        </p:nvSpPr>
        <p:spPr>
          <a:xfrm>
            <a:off x="2267744" y="8450"/>
            <a:ext cx="7128792" cy="576064"/>
          </a:xfrm>
        </p:spPr>
        <p:txBody>
          <a:bodyPr/>
          <a:lstStyle/>
          <a:p>
            <a:r>
              <a:rPr lang="en-IN" altLang="ko-KR" dirty="0" smtClean="0">
                <a:solidFill>
                  <a:schemeClr val="accent1"/>
                </a:solidFill>
              </a:rPr>
              <a:t>Data Flow Diagram : Level - 1</a:t>
            </a:r>
            <a:endParaRPr lang="ko-KR" altLang="en-US" dirty="0">
              <a:solidFill>
                <a:schemeClr val="accent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987574"/>
            <a:ext cx="6257925" cy="3977258"/>
          </a:xfrm>
          <a:prstGeom prst="rect">
            <a:avLst/>
          </a:prstGeom>
        </p:spPr>
      </p:pic>
    </p:spTree>
    <p:extLst>
      <p:ext uri="{BB962C8B-B14F-4D97-AF65-F5344CB8AC3E}">
        <p14:creationId xmlns:p14="http://schemas.microsoft.com/office/powerpoint/2010/main" val="9661958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0"/>
          </p:nvPr>
        </p:nvSpPr>
        <p:spPr/>
        <p:txBody>
          <a:bodyPr/>
          <a:lstStyle/>
          <a:p>
            <a:r>
              <a:rPr lang="en-US" altLang="ko-KR" dirty="0" smtClean="0">
                <a:solidFill>
                  <a:schemeClr val="accent1"/>
                </a:solidFill>
              </a:rPr>
              <a:t>Use Case Diagram</a:t>
            </a:r>
            <a:endParaRPr lang="ko-KR" altLang="en-US" dirty="0">
              <a:solidFill>
                <a:schemeClr val="accent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987574"/>
            <a:ext cx="6696075" cy="4083918"/>
          </a:xfrm>
          <a:prstGeom prst="rect">
            <a:avLst/>
          </a:prstGeom>
        </p:spPr>
      </p:pic>
    </p:spTree>
    <p:extLst>
      <p:ext uri="{BB962C8B-B14F-4D97-AF65-F5344CB8AC3E}">
        <p14:creationId xmlns:p14="http://schemas.microsoft.com/office/powerpoint/2010/main" val="22267167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0"/>
          </p:nvPr>
        </p:nvSpPr>
        <p:spPr/>
        <p:txBody>
          <a:bodyPr/>
          <a:lstStyle/>
          <a:p>
            <a:r>
              <a:rPr lang="en-US" altLang="ko-KR" dirty="0" smtClean="0">
                <a:solidFill>
                  <a:schemeClr val="accent1"/>
                </a:solidFill>
              </a:rPr>
              <a:t>Mathematical Model</a:t>
            </a:r>
            <a:endParaRPr lang="ko-KR" altLang="en-US" dirty="0">
              <a:solidFill>
                <a:schemeClr val="accent1"/>
              </a:solidFill>
            </a:endParaRPr>
          </a:p>
        </p:txBody>
      </p:sp>
      <p:sp>
        <p:nvSpPr>
          <p:cNvPr id="2" name="TextBox 1"/>
          <p:cNvSpPr txBox="1"/>
          <p:nvPr/>
        </p:nvSpPr>
        <p:spPr>
          <a:xfrm>
            <a:off x="2195736" y="771550"/>
            <a:ext cx="6192688" cy="4401205"/>
          </a:xfrm>
          <a:prstGeom prst="rect">
            <a:avLst/>
          </a:prstGeom>
          <a:noFill/>
        </p:spPr>
        <p:txBody>
          <a:bodyPr wrap="square" rtlCol="0">
            <a:spAutoFit/>
          </a:bodyPr>
          <a:lstStyle/>
          <a:p>
            <a:r>
              <a:rPr lang="en-IN" sz="2000" i="1" dirty="0" smtClean="0">
                <a:latin typeface="Adobe Devanagari" panose="02040503050201020203" pitchFamily="18" charset="0"/>
                <a:cs typeface="Adobe Devanagari" panose="02040503050201020203" pitchFamily="18" charset="0"/>
              </a:rPr>
              <a:t>Let v be the whole system </a:t>
            </a:r>
            <a:r>
              <a:rPr lang="en-IN" sz="2000" i="1" dirty="0">
                <a:latin typeface="Adobe Devanagari" panose="02040503050201020203" pitchFamily="18" charset="0"/>
                <a:cs typeface="Adobe Devanagari" panose="02040503050201020203" pitchFamily="18" charset="0"/>
              </a:rPr>
              <a:t>c</a:t>
            </a:r>
            <a:r>
              <a:rPr lang="en-IN" sz="2000" i="1" dirty="0" smtClean="0">
                <a:latin typeface="Adobe Devanagari" panose="02040503050201020203" pitchFamily="18" charset="0"/>
                <a:cs typeface="Adobe Devanagari" panose="02040503050201020203" pitchFamily="18" charset="0"/>
              </a:rPr>
              <a:t>onsist of</a:t>
            </a:r>
          </a:p>
          <a:p>
            <a:r>
              <a:rPr lang="en-IN" sz="2000" i="1" dirty="0" smtClean="0">
                <a:latin typeface="Adobe Devanagari" panose="02040503050201020203" pitchFamily="18" charset="0"/>
                <a:cs typeface="Adobe Devanagari" panose="02040503050201020203" pitchFamily="18" charset="0"/>
              </a:rPr>
              <a:t>V = {I/input , P/process , O/output}</a:t>
            </a:r>
          </a:p>
          <a:p>
            <a:r>
              <a:rPr lang="en-IN" sz="2000" i="1" dirty="0" smtClean="0">
                <a:latin typeface="Adobe Devanagari" panose="02040503050201020203" pitchFamily="18" charset="0"/>
                <a:cs typeface="Adobe Devanagari" panose="02040503050201020203" pitchFamily="18" charset="0"/>
              </a:rPr>
              <a:t>Where ,</a:t>
            </a:r>
          </a:p>
          <a:p>
            <a:r>
              <a:rPr lang="en-IN" sz="2000" i="1" dirty="0" smtClean="0">
                <a:latin typeface="Adobe Devanagari" panose="02040503050201020203" pitchFamily="18" charset="0"/>
                <a:cs typeface="Adobe Devanagari" panose="02040503050201020203" pitchFamily="18" charset="0"/>
              </a:rPr>
              <a:t>I = { Speech Commands like username &amp; password ,Start,</a:t>
            </a:r>
          </a:p>
          <a:p>
            <a:r>
              <a:rPr lang="en-IN" sz="2000" i="1" dirty="0">
                <a:latin typeface="Adobe Devanagari" panose="02040503050201020203" pitchFamily="18" charset="0"/>
                <a:cs typeface="Adobe Devanagari" panose="02040503050201020203" pitchFamily="18" charset="0"/>
              </a:rPr>
              <a:t>	</a:t>
            </a:r>
            <a:r>
              <a:rPr lang="en-IN" sz="2000" i="1" dirty="0" smtClean="0">
                <a:latin typeface="Adobe Devanagari" panose="02040503050201020203" pitchFamily="18" charset="0"/>
                <a:cs typeface="Adobe Devanagari" panose="02040503050201020203" pitchFamily="18" charset="0"/>
              </a:rPr>
              <a:t>Logout ,Yes or No}</a:t>
            </a:r>
          </a:p>
          <a:p>
            <a:r>
              <a:rPr lang="en-IN" sz="2000" i="1" dirty="0">
                <a:latin typeface="Adobe Devanagari" panose="02040503050201020203" pitchFamily="18" charset="0"/>
                <a:cs typeface="Adobe Devanagari" panose="02040503050201020203" pitchFamily="18" charset="0"/>
              </a:rPr>
              <a:t>P</a:t>
            </a:r>
            <a:r>
              <a:rPr lang="en-IN" sz="2000" i="1" dirty="0" smtClean="0">
                <a:latin typeface="Adobe Devanagari" panose="02040503050201020203" pitchFamily="18" charset="0"/>
                <a:cs typeface="Adobe Devanagari" panose="02040503050201020203" pitchFamily="18" charset="0"/>
              </a:rPr>
              <a:t>  = { Text to </a:t>
            </a:r>
            <a:r>
              <a:rPr lang="en-IN" sz="2000" i="1" dirty="0">
                <a:latin typeface="Adobe Devanagari" panose="02040503050201020203" pitchFamily="18" charset="0"/>
                <a:cs typeface="Adobe Devanagari" panose="02040503050201020203" pitchFamily="18" charset="0"/>
              </a:rPr>
              <a:t>S</a:t>
            </a:r>
            <a:r>
              <a:rPr lang="en-IN" sz="2000" i="1" dirty="0" smtClean="0">
                <a:latin typeface="Adobe Devanagari" panose="02040503050201020203" pitchFamily="18" charset="0"/>
                <a:cs typeface="Adobe Devanagari" panose="02040503050201020203" pitchFamily="18" charset="0"/>
              </a:rPr>
              <a:t>peech Converter, Speech to Text Converter</a:t>
            </a:r>
          </a:p>
          <a:p>
            <a:r>
              <a:rPr lang="en-IN" sz="2000" i="1" dirty="0">
                <a:latin typeface="Adobe Devanagari" panose="02040503050201020203" pitchFamily="18" charset="0"/>
                <a:cs typeface="Adobe Devanagari" panose="02040503050201020203" pitchFamily="18" charset="0"/>
              </a:rPr>
              <a:t>	</a:t>
            </a:r>
            <a:r>
              <a:rPr lang="en-IN" sz="2000" i="1" dirty="0" smtClean="0">
                <a:latin typeface="Adobe Devanagari" panose="02040503050201020203" pitchFamily="18" charset="0"/>
                <a:cs typeface="Adobe Devanagari" panose="02040503050201020203" pitchFamily="18" charset="0"/>
              </a:rPr>
              <a:t>Server Encryption ,Server Linking}</a:t>
            </a:r>
          </a:p>
          <a:p>
            <a:r>
              <a:rPr lang="en-IN" sz="2000" i="1" dirty="0" smtClean="0">
                <a:latin typeface="Adobe Devanagari" panose="02040503050201020203" pitchFamily="18" charset="0"/>
                <a:cs typeface="Adobe Devanagari" panose="02040503050201020203" pitchFamily="18" charset="0"/>
              </a:rPr>
              <a:t>O = {Compose Email , Send Email ,  Delete Email  etc.}</a:t>
            </a:r>
          </a:p>
          <a:p>
            <a:endParaRPr lang="en-IN" sz="2000" i="1" dirty="0">
              <a:latin typeface="Adobe Devanagari" panose="02040503050201020203" pitchFamily="18" charset="0"/>
              <a:cs typeface="Adobe Devanagari" panose="02040503050201020203" pitchFamily="18" charset="0"/>
            </a:endParaRPr>
          </a:p>
          <a:p>
            <a:r>
              <a:rPr lang="en-IN" sz="2000" i="1" dirty="0" smtClean="0">
                <a:latin typeface="Adobe Devanagari" panose="02040503050201020203" pitchFamily="18" charset="0"/>
                <a:cs typeface="Adobe Devanagari" panose="02040503050201020203" pitchFamily="18" charset="0"/>
              </a:rPr>
              <a:t>Steps 1:User login</a:t>
            </a:r>
          </a:p>
          <a:p>
            <a:r>
              <a:rPr lang="en-IN" sz="2000" i="1" dirty="0" smtClean="0">
                <a:latin typeface="Adobe Devanagari" panose="02040503050201020203" pitchFamily="18" charset="0"/>
                <a:cs typeface="Adobe Devanagari" panose="02040503050201020203" pitchFamily="18" charset="0"/>
              </a:rPr>
              <a:t>Steps 2:User have to select particular task </a:t>
            </a:r>
            <a:r>
              <a:rPr lang="en-IN" sz="2000" i="1" dirty="0" err="1" smtClean="0">
                <a:latin typeface="Adobe Devanagari" panose="02040503050201020203" pitchFamily="18" charset="0"/>
                <a:cs typeface="Adobe Devanagari" panose="02040503050201020203" pitchFamily="18" charset="0"/>
              </a:rPr>
              <a:t>eg</a:t>
            </a:r>
            <a:r>
              <a:rPr lang="en-IN" sz="2000" i="1" dirty="0" smtClean="0">
                <a:latin typeface="Adobe Devanagari" panose="02040503050201020203" pitchFamily="18" charset="0"/>
                <a:cs typeface="Adobe Devanagari" panose="02040503050201020203" pitchFamily="18" charset="0"/>
              </a:rPr>
              <a:t>: compose, logout</a:t>
            </a:r>
          </a:p>
          <a:p>
            <a:r>
              <a:rPr lang="en-IN" sz="2000" i="1" dirty="0" smtClean="0">
                <a:latin typeface="Adobe Devanagari" panose="02040503050201020203" pitchFamily="18" charset="0"/>
                <a:cs typeface="Adobe Devanagari" panose="02040503050201020203" pitchFamily="18" charset="0"/>
              </a:rPr>
              <a:t>Steps 3: Give user input using IVR</a:t>
            </a:r>
          </a:p>
          <a:p>
            <a:r>
              <a:rPr lang="en-IN" sz="2000" i="1" dirty="0" smtClean="0">
                <a:latin typeface="Adobe Devanagari" panose="02040503050201020203" pitchFamily="18" charset="0"/>
                <a:cs typeface="Adobe Devanagari" panose="02040503050201020203" pitchFamily="18" charset="0"/>
              </a:rPr>
              <a:t>Steps 4:Process the I/O data and perform operations using IVR</a:t>
            </a:r>
          </a:p>
          <a:p>
            <a:r>
              <a:rPr lang="en-IN" sz="2000" i="1" dirty="0" smtClean="0">
                <a:latin typeface="Adobe Devanagari" panose="02040503050201020203" pitchFamily="18" charset="0"/>
                <a:cs typeface="Adobe Devanagari" panose="02040503050201020203" pitchFamily="18" charset="0"/>
              </a:rPr>
              <a:t>Step 5: Logout</a:t>
            </a:r>
          </a:p>
        </p:txBody>
      </p:sp>
    </p:spTree>
    <p:extLst>
      <p:ext uri="{BB962C8B-B14F-4D97-AF65-F5344CB8AC3E}">
        <p14:creationId xmlns:p14="http://schemas.microsoft.com/office/powerpoint/2010/main" val="16067090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0"/>
          </p:nvPr>
        </p:nvSpPr>
        <p:spPr/>
        <p:txBody>
          <a:bodyPr/>
          <a:lstStyle/>
          <a:p>
            <a:r>
              <a:rPr lang="en-US" altLang="ko-KR" dirty="0" smtClean="0">
                <a:solidFill>
                  <a:schemeClr val="accent1"/>
                </a:solidFill>
              </a:rPr>
              <a:t>Class Diagram</a:t>
            </a:r>
            <a:endParaRPr lang="ko-KR" altLang="en-US" dirty="0">
              <a:solidFill>
                <a:schemeClr val="accent1"/>
              </a:solidFill>
            </a:endParaRPr>
          </a:p>
        </p:txBody>
      </p:sp>
      <p:pic>
        <p:nvPicPr>
          <p:cNvPr id="4" name="Picture 3" descr="D:\Projects\flowchart\Class Diagram.jpeg"/>
          <p:cNvPicPr/>
          <p:nvPr/>
        </p:nvPicPr>
        <p:blipFill>
          <a:blip r:embed="rId2">
            <a:extLst>
              <a:ext uri="{28A0092B-C50C-407E-A947-70E740481C1C}">
                <a14:useLocalDpi xmlns:a14="http://schemas.microsoft.com/office/drawing/2010/main" val="0"/>
              </a:ext>
            </a:extLst>
          </a:blip>
          <a:srcRect/>
          <a:stretch>
            <a:fillRect/>
          </a:stretch>
        </p:blipFill>
        <p:spPr bwMode="auto">
          <a:xfrm>
            <a:off x="2267744" y="874395"/>
            <a:ext cx="6876256" cy="4269105"/>
          </a:xfrm>
          <a:prstGeom prst="rect">
            <a:avLst/>
          </a:prstGeom>
          <a:noFill/>
          <a:ln>
            <a:noFill/>
          </a:ln>
        </p:spPr>
      </p:pic>
    </p:spTree>
    <p:extLst>
      <p:ext uri="{BB962C8B-B14F-4D97-AF65-F5344CB8AC3E}">
        <p14:creationId xmlns:p14="http://schemas.microsoft.com/office/powerpoint/2010/main" val="13329630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solidFill>
                  <a:schemeClr val="accent1"/>
                </a:solidFill>
              </a:rPr>
              <a:t>Advantages</a:t>
            </a:r>
            <a:endParaRPr lang="ko-KR" altLang="en-US" dirty="0">
              <a:solidFill>
                <a:schemeClr val="accent1"/>
              </a:solidFill>
            </a:endParaRPr>
          </a:p>
        </p:txBody>
      </p:sp>
      <p:sp>
        <p:nvSpPr>
          <p:cNvPr id="22" name="TextBox 21"/>
          <p:cNvSpPr txBox="1"/>
          <p:nvPr/>
        </p:nvSpPr>
        <p:spPr>
          <a:xfrm flipH="1">
            <a:off x="4646196" y="3286576"/>
            <a:ext cx="1437972" cy="276999"/>
          </a:xfrm>
          <a:prstGeom prst="rect">
            <a:avLst/>
          </a:prstGeom>
          <a:noFill/>
        </p:spPr>
        <p:txBody>
          <a:bodyPr wrap="square" rtlCol="0">
            <a:spAutoFit/>
          </a:bodyPr>
          <a:lstStyle/>
          <a:p>
            <a:pPr algn="r"/>
            <a:endParaRPr lang="ko-KR" altLang="en-US" sz="1200" b="1" dirty="0">
              <a:solidFill>
                <a:schemeClr val="tx1">
                  <a:lumMod val="75000"/>
                  <a:lumOff val="25000"/>
                </a:schemeClr>
              </a:solidFill>
              <a:cs typeface="Arial" pitchFamily="34" charset="0"/>
            </a:endParaRPr>
          </a:p>
        </p:txBody>
      </p:sp>
      <p:sp>
        <p:nvSpPr>
          <p:cNvPr id="23" name="TextBox 22"/>
          <p:cNvSpPr txBox="1"/>
          <p:nvPr/>
        </p:nvSpPr>
        <p:spPr>
          <a:xfrm flipH="1">
            <a:off x="2946538" y="4319975"/>
            <a:ext cx="1437972" cy="276999"/>
          </a:xfrm>
          <a:prstGeom prst="rect">
            <a:avLst/>
          </a:prstGeom>
          <a:noFill/>
        </p:spPr>
        <p:txBody>
          <a:bodyPr wrap="square" rtlCol="0">
            <a:spAutoFit/>
          </a:bodyPr>
          <a:lstStyle/>
          <a:p>
            <a:pPr algn="r"/>
            <a:endParaRPr lang="ko-KR" altLang="en-US" sz="1200" b="1" dirty="0">
              <a:solidFill>
                <a:schemeClr val="tx1">
                  <a:lumMod val="75000"/>
                  <a:lumOff val="25000"/>
                </a:schemeClr>
              </a:solidFill>
              <a:cs typeface="Arial" pitchFamily="34" charset="0"/>
            </a:endParaRPr>
          </a:p>
        </p:txBody>
      </p:sp>
      <p:grpSp>
        <p:nvGrpSpPr>
          <p:cNvPr id="35" name="Group 34"/>
          <p:cNvGrpSpPr/>
          <p:nvPr/>
        </p:nvGrpSpPr>
        <p:grpSpPr>
          <a:xfrm>
            <a:off x="2157816" y="1236117"/>
            <a:ext cx="5222496" cy="3402413"/>
            <a:chOff x="2157816" y="1243151"/>
            <a:chExt cx="5222496" cy="3402413"/>
          </a:xfrm>
        </p:grpSpPr>
        <p:sp>
          <p:nvSpPr>
            <p:cNvPr id="4" name="Oval 3"/>
            <p:cNvSpPr/>
            <p:nvPr/>
          </p:nvSpPr>
          <p:spPr>
            <a:xfrm flipH="1">
              <a:off x="4777812" y="1243151"/>
              <a:ext cx="720080" cy="7200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 name="Oval 4"/>
            <p:cNvSpPr/>
            <p:nvPr/>
          </p:nvSpPr>
          <p:spPr>
            <a:xfrm flipH="1">
              <a:off x="6361988" y="1913734"/>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Oval 5"/>
            <p:cNvSpPr/>
            <p:nvPr/>
          </p:nvSpPr>
          <p:spPr>
            <a:xfrm flipH="1">
              <a:off x="5641908" y="2566496"/>
              <a:ext cx="720080" cy="7200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 name="Oval 6"/>
            <p:cNvSpPr/>
            <p:nvPr/>
          </p:nvSpPr>
          <p:spPr>
            <a:xfrm flipH="1">
              <a:off x="6660232" y="3254900"/>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 name="Oval 7"/>
            <p:cNvSpPr/>
            <p:nvPr/>
          </p:nvSpPr>
          <p:spPr>
            <a:xfrm flipH="1">
              <a:off x="4416313" y="3925484"/>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cxnSp>
          <p:nvCxnSpPr>
            <p:cNvPr id="9" name="Elbow Connector 8"/>
            <p:cNvCxnSpPr/>
            <p:nvPr/>
          </p:nvCxnSpPr>
          <p:spPr>
            <a:xfrm rot="10800000" flipH="1">
              <a:off x="2165768" y="1597906"/>
              <a:ext cx="2612044" cy="956481"/>
            </a:xfrm>
            <a:prstGeom prst="bentConnector3">
              <a:avLst/>
            </a:prstGeom>
            <a:ln w="63500">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10" name="Elbow Connector 9"/>
            <p:cNvCxnSpPr>
              <a:endCxn id="5" idx="6"/>
            </p:cNvCxnSpPr>
            <p:nvPr/>
          </p:nvCxnSpPr>
          <p:spPr>
            <a:xfrm rot="10800000" flipH="1">
              <a:off x="2157816" y="2273775"/>
              <a:ext cx="4204171" cy="476729"/>
            </a:xfrm>
            <a:prstGeom prst="bentConnector3">
              <a:avLst>
                <a:gd name="adj1" fmla="val 50000"/>
              </a:avLst>
            </a:prstGeom>
            <a:ln w="635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a:endCxn id="6" idx="6"/>
            </p:cNvCxnSpPr>
            <p:nvPr/>
          </p:nvCxnSpPr>
          <p:spPr>
            <a:xfrm flipV="1">
              <a:off x="2173719" y="2926536"/>
              <a:ext cx="3468189" cy="17577"/>
            </a:xfrm>
            <a:prstGeom prst="straightConnector1">
              <a:avLst/>
            </a:prstGeom>
            <a:ln w="63500">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12" name="Elbow Connector 11"/>
            <p:cNvCxnSpPr>
              <a:endCxn id="7" idx="6"/>
            </p:cNvCxnSpPr>
            <p:nvPr/>
          </p:nvCxnSpPr>
          <p:spPr>
            <a:xfrm>
              <a:off x="2173719" y="3132166"/>
              <a:ext cx="4486513" cy="482774"/>
            </a:xfrm>
            <a:prstGeom prst="bentConnector3">
              <a:avLst>
                <a:gd name="adj1" fmla="val 55191"/>
              </a:avLst>
            </a:prstGeom>
            <a:ln w="635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rot="10800000" flipH="1" flipV="1">
              <a:off x="2176909" y="3336112"/>
              <a:ext cx="2239404" cy="981127"/>
            </a:xfrm>
            <a:prstGeom prst="bentConnector3">
              <a:avLst/>
            </a:prstGeom>
            <a:ln w="63500">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2171338" y="2522293"/>
              <a:ext cx="5571" cy="848838"/>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9" name="Donut 22"/>
          <p:cNvSpPr>
            <a:spLocks noChangeAspect="1"/>
          </p:cNvSpPr>
          <p:nvPr/>
        </p:nvSpPr>
        <p:spPr>
          <a:xfrm>
            <a:off x="6493682" y="2156816"/>
            <a:ext cx="456692" cy="233918"/>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1" name="TextBox 40"/>
          <p:cNvSpPr txBox="1"/>
          <p:nvPr/>
        </p:nvSpPr>
        <p:spPr>
          <a:xfrm>
            <a:off x="5562180" y="1252375"/>
            <a:ext cx="2592288" cy="461665"/>
          </a:xfrm>
          <a:prstGeom prst="rect">
            <a:avLst/>
          </a:prstGeom>
          <a:noFill/>
        </p:spPr>
        <p:txBody>
          <a:bodyPr wrap="square" rtlCol="0">
            <a:spAutoFit/>
          </a:bodyPr>
          <a:lstStyle/>
          <a:p>
            <a:r>
              <a:rPr lang="en-IN" sz="1200" dirty="0"/>
              <a:t>This system makes the </a:t>
            </a:r>
            <a:r>
              <a:rPr lang="en-IN" sz="1200" dirty="0" smtClean="0"/>
              <a:t>disabled</a:t>
            </a:r>
          </a:p>
          <a:p>
            <a:r>
              <a:rPr lang="en-IN" sz="1200" dirty="0" smtClean="0"/>
              <a:t>people </a:t>
            </a:r>
            <a:r>
              <a:rPr lang="en-IN" sz="1200" dirty="0"/>
              <a:t>feel like a normal user. </a:t>
            </a:r>
            <a:endParaRPr lang="ko-KR" altLang="en-US" sz="1000" dirty="0">
              <a:solidFill>
                <a:schemeClr val="tx1">
                  <a:lumMod val="75000"/>
                  <a:lumOff val="25000"/>
                </a:schemeClr>
              </a:solidFill>
              <a:cs typeface="Arial" pitchFamily="34" charset="0"/>
            </a:endParaRPr>
          </a:p>
        </p:txBody>
      </p:sp>
      <p:sp>
        <p:nvSpPr>
          <p:cNvPr id="42" name="TextBox 41"/>
          <p:cNvSpPr txBox="1"/>
          <p:nvPr/>
        </p:nvSpPr>
        <p:spPr>
          <a:xfrm>
            <a:off x="7171153" y="1955034"/>
            <a:ext cx="1783123" cy="646331"/>
          </a:xfrm>
          <a:prstGeom prst="rect">
            <a:avLst/>
          </a:prstGeom>
          <a:noFill/>
        </p:spPr>
        <p:txBody>
          <a:bodyPr wrap="square" rtlCol="0">
            <a:spAutoFit/>
          </a:bodyPr>
          <a:lstStyle/>
          <a:p>
            <a:r>
              <a:rPr lang="en-IN" sz="1200" dirty="0"/>
              <a:t>They can hear the </a:t>
            </a:r>
            <a:endParaRPr lang="en-IN" sz="1200" dirty="0" smtClean="0"/>
          </a:p>
          <a:p>
            <a:r>
              <a:rPr lang="en-IN" sz="1200" dirty="0" smtClean="0"/>
              <a:t>recently </a:t>
            </a:r>
            <a:r>
              <a:rPr lang="en-IN" sz="1200" dirty="0"/>
              <a:t>received </a:t>
            </a:r>
            <a:endParaRPr lang="en-IN" sz="1200" dirty="0" smtClean="0"/>
          </a:p>
          <a:p>
            <a:r>
              <a:rPr lang="en-IN" sz="1200" dirty="0" smtClean="0"/>
              <a:t>mails </a:t>
            </a:r>
            <a:endParaRPr lang="ko-KR" altLang="en-US" sz="1000" dirty="0">
              <a:solidFill>
                <a:schemeClr val="tx1">
                  <a:lumMod val="75000"/>
                  <a:lumOff val="25000"/>
                </a:schemeClr>
              </a:solidFill>
              <a:cs typeface="Arial" pitchFamily="34" charset="0"/>
            </a:endParaRPr>
          </a:p>
        </p:txBody>
      </p:sp>
      <p:sp>
        <p:nvSpPr>
          <p:cNvPr id="43" name="TextBox 42"/>
          <p:cNvSpPr txBox="1"/>
          <p:nvPr/>
        </p:nvSpPr>
        <p:spPr>
          <a:xfrm>
            <a:off x="6493682" y="2656327"/>
            <a:ext cx="1721327" cy="646331"/>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The user will have to respond through voice and muse clicks  </a:t>
            </a:r>
            <a:endParaRPr lang="ko-KR" altLang="en-US" sz="1200" dirty="0">
              <a:solidFill>
                <a:schemeClr val="tx1">
                  <a:lumMod val="75000"/>
                  <a:lumOff val="25000"/>
                </a:schemeClr>
              </a:solidFill>
              <a:cs typeface="Arial" pitchFamily="34" charset="0"/>
            </a:endParaRPr>
          </a:p>
        </p:txBody>
      </p:sp>
      <p:sp>
        <p:nvSpPr>
          <p:cNvPr id="47" name="TextBox 46"/>
          <p:cNvSpPr txBox="1"/>
          <p:nvPr/>
        </p:nvSpPr>
        <p:spPr>
          <a:xfrm>
            <a:off x="7380313" y="3469406"/>
            <a:ext cx="1872208" cy="584775"/>
          </a:xfrm>
          <a:prstGeom prst="rect">
            <a:avLst/>
          </a:prstGeom>
          <a:noFill/>
        </p:spPr>
        <p:txBody>
          <a:bodyPr wrap="square" rtlCol="0">
            <a:spAutoFit/>
          </a:bodyPr>
          <a:lstStyle/>
          <a:p>
            <a:r>
              <a:rPr lang="en-IN" sz="1100" dirty="0" smtClean="0"/>
              <a:t>Use of keyboard is</a:t>
            </a:r>
          </a:p>
          <a:p>
            <a:r>
              <a:rPr lang="en-IN" sz="1100" dirty="0" smtClean="0"/>
              <a:t> completely eliminated</a:t>
            </a:r>
          </a:p>
          <a:p>
            <a:endParaRPr lang="ko-KR" altLang="en-US" sz="1000" dirty="0">
              <a:solidFill>
                <a:schemeClr val="tx1">
                  <a:lumMod val="75000"/>
                  <a:lumOff val="25000"/>
                </a:schemeClr>
              </a:solidFill>
              <a:cs typeface="Arial" pitchFamily="34" charset="0"/>
            </a:endParaRPr>
          </a:p>
        </p:txBody>
      </p:sp>
      <p:sp>
        <p:nvSpPr>
          <p:cNvPr id="48" name="TextBox 47"/>
          <p:cNvSpPr txBox="1"/>
          <p:nvPr/>
        </p:nvSpPr>
        <p:spPr>
          <a:xfrm>
            <a:off x="5164882" y="4005488"/>
            <a:ext cx="1721327" cy="1015663"/>
          </a:xfrm>
          <a:prstGeom prst="rect">
            <a:avLst/>
          </a:prstGeom>
          <a:noFill/>
        </p:spPr>
        <p:txBody>
          <a:bodyPr wrap="square" rtlCol="0">
            <a:spAutoFit/>
          </a:bodyPr>
          <a:lstStyle/>
          <a:p>
            <a:r>
              <a:rPr lang="en-IN" sz="1200" dirty="0"/>
              <a:t>The visually impaired people can advance </a:t>
            </a:r>
            <a:endParaRPr lang="en-IN" sz="1200" dirty="0" smtClean="0"/>
          </a:p>
          <a:p>
            <a:r>
              <a:rPr lang="en-IN" sz="1200" dirty="0" smtClean="0"/>
              <a:t>from </a:t>
            </a:r>
            <a:r>
              <a:rPr lang="en-IN" sz="1200" dirty="0"/>
              <a:t>Desktop </a:t>
            </a:r>
            <a:endParaRPr lang="en-IN" sz="1200" dirty="0" smtClean="0"/>
          </a:p>
          <a:p>
            <a:r>
              <a:rPr lang="en-IN" sz="1200" dirty="0" smtClean="0"/>
              <a:t>application </a:t>
            </a:r>
            <a:r>
              <a:rPr lang="en-IN" sz="1200" dirty="0"/>
              <a:t>to the web based application.</a:t>
            </a:r>
            <a:endParaRPr lang="ko-KR" altLang="en-US" sz="1000" dirty="0">
              <a:solidFill>
                <a:schemeClr val="tx1">
                  <a:lumMod val="75000"/>
                  <a:lumOff val="25000"/>
                </a:schemeClr>
              </a:solidFill>
              <a:cs typeface="Arial" pitchFamily="34" charset="0"/>
            </a:endParaRPr>
          </a:p>
        </p:txBody>
      </p:sp>
      <p:grpSp>
        <p:nvGrpSpPr>
          <p:cNvPr id="32" name="그룹 31">
            <a:extLst>
              <a:ext uri="{FF2B5EF4-FFF2-40B4-BE49-F238E27FC236}">
                <a16:creationId xmlns:a16="http://schemas.microsoft.com/office/drawing/2014/main" id="{5D9F9B03-BA8E-458D-A19F-7A062006A1B0}"/>
              </a:ext>
            </a:extLst>
          </p:cNvPr>
          <p:cNvGrpSpPr/>
          <p:nvPr/>
        </p:nvGrpSpPr>
        <p:grpSpPr>
          <a:xfrm>
            <a:off x="683568" y="2056954"/>
            <a:ext cx="1804186" cy="1763238"/>
            <a:chOff x="683568" y="2065093"/>
            <a:chExt cx="1804186" cy="1763238"/>
          </a:xfrm>
        </p:grpSpPr>
        <p:grpSp>
          <p:nvGrpSpPr>
            <p:cNvPr id="25" name="Group 24"/>
            <p:cNvGrpSpPr/>
            <p:nvPr/>
          </p:nvGrpSpPr>
          <p:grpSpPr>
            <a:xfrm>
              <a:off x="683568" y="2458764"/>
              <a:ext cx="1060484" cy="914400"/>
              <a:chOff x="1227899" y="2469336"/>
              <a:chExt cx="1060484" cy="914400"/>
            </a:xfrm>
            <a:solidFill>
              <a:schemeClr val="accent2"/>
            </a:solidFill>
          </p:grpSpPr>
          <p:sp>
            <p:nvSpPr>
              <p:cNvPr id="30" name="Block Arc 29"/>
              <p:cNvSpPr/>
              <p:nvPr/>
            </p:nvSpPr>
            <p:spPr>
              <a:xfrm rot="5400000">
                <a:off x="1373983" y="2469336"/>
                <a:ext cx="914400" cy="914400"/>
              </a:xfrm>
              <a:prstGeom prst="blockArc">
                <a:avLst>
                  <a:gd name="adj1" fmla="val 6474722"/>
                  <a:gd name="adj2" fmla="val 4193157"/>
                  <a:gd name="adj3" fmla="val 754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Oval 13"/>
              <p:cNvSpPr/>
              <p:nvPr/>
            </p:nvSpPr>
            <p:spPr>
              <a:xfrm>
                <a:off x="1507664" y="2603017"/>
                <a:ext cx="647038" cy="64703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Round Same Side Corner Rectangle 15"/>
              <p:cNvSpPr/>
              <p:nvPr/>
            </p:nvSpPr>
            <p:spPr>
              <a:xfrm rot="5400000">
                <a:off x="1369935" y="2857287"/>
                <a:ext cx="275456" cy="138499"/>
              </a:xfrm>
              <a:prstGeom prst="round2SameRect">
                <a:avLst>
                  <a:gd name="adj1" fmla="val 35748"/>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Block Arc 16"/>
              <p:cNvSpPr/>
              <p:nvPr/>
            </p:nvSpPr>
            <p:spPr>
              <a:xfrm rot="16200000">
                <a:off x="1227899" y="2608029"/>
                <a:ext cx="618823" cy="618823"/>
              </a:xfrm>
              <a:prstGeom prst="blockArc">
                <a:avLst>
                  <a:gd name="adj1" fmla="val 11567405"/>
                  <a:gd name="adj2" fmla="val 21143927"/>
                  <a:gd name="adj3" fmla="val 1241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8" name="Block Arc 17"/>
            <p:cNvSpPr/>
            <p:nvPr/>
          </p:nvSpPr>
          <p:spPr>
            <a:xfrm>
              <a:off x="1573354" y="2065093"/>
              <a:ext cx="914400" cy="914400"/>
            </a:xfrm>
            <a:prstGeom prst="blockArc">
              <a:avLst>
                <a:gd name="adj1" fmla="val 5374151"/>
                <a:gd name="adj2" fmla="val 8746665"/>
                <a:gd name="adj3" fmla="val 683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8" name="Block Arc 27"/>
            <p:cNvSpPr/>
            <p:nvPr/>
          </p:nvSpPr>
          <p:spPr>
            <a:xfrm flipV="1">
              <a:off x="1539105" y="2913931"/>
              <a:ext cx="914400" cy="914400"/>
            </a:xfrm>
            <a:prstGeom prst="blockArc">
              <a:avLst>
                <a:gd name="adj1" fmla="val 5374151"/>
                <a:gd name="adj2" fmla="val 8888301"/>
                <a:gd name="adj3" fmla="val 729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1" name="직사각형 30">
              <a:extLst>
                <a:ext uri="{FF2B5EF4-FFF2-40B4-BE49-F238E27FC236}">
                  <a16:creationId xmlns:a16="http://schemas.microsoft.com/office/drawing/2014/main" id="{A84F7DB7-84F4-48DA-817A-710F3FEB3289}"/>
                </a:ext>
              </a:extLst>
            </p:cNvPr>
            <p:cNvSpPr/>
            <p:nvPr/>
          </p:nvSpPr>
          <p:spPr>
            <a:xfrm>
              <a:off x="1995707" y="2917875"/>
              <a:ext cx="180000" cy="64331"/>
            </a:xfrm>
            <a:prstGeom prst="rect">
              <a:avLst/>
            </a:prstGeom>
            <a:solidFill>
              <a:srgbClr val="477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4" name="Donut 22"/>
          <p:cNvSpPr>
            <a:spLocks noChangeAspect="1"/>
          </p:cNvSpPr>
          <p:nvPr/>
        </p:nvSpPr>
        <p:spPr>
          <a:xfrm>
            <a:off x="4918685" y="1446843"/>
            <a:ext cx="456692" cy="233918"/>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5" name="Donut 22"/>
          <p:cNvSpPr>
            <a:spLocks noChangeAspect="1"/>
          </p:cNvSpPr>
          <p:nvPr/>
        </p:nvSpPr>
        <p:spPr>
          <a:xfrm>
            <a:off x="4530319" y="4161531"/>
            <a:ext cx="456692" cy="233918"/>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6" name="Donut 22"/>
          <p:cNvSpPr>
            <a:spLocks noChangeAspect="1"/>
          </p:cNvSpPr>
          <p:nvPr/>
        </p:nvSpPr>
        <p:spPr>
          <a:xfrm>
            <a:off x="6787572" y="3490947"/>
            <a:ext cx="456692" cy="233918"/>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9" name="Donut 22"/>
          <p:cNvSpPr>
            <a:spLocks noChangeAspect="1"/>
          </p:cNvSpPr>
          <p:nvPr/>
        </p:nvSpPr>
        <p:spPr>
          <a:xfrm>
            <a:off x="5784229" y="2802274"/>
            <a:ext cx="456692" cy="233918"/>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4" name="Rectangle 33"/>
          <p:cNvSpPr/>
          <p:nvPr/>
        </p:nvSpPr>
        <p:spPr>
          <a:xfrm>
            <a:off x="6660232" y="2322"/>
            <a:ext cx="2483768" cy="84123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3060265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solidFill>
                  <a:schemeClr val="accent1"/>
                </a:solidFill>
              </a:rPr>
              <a:t>Disadvantages or Drawbacks</a:t>
            </a:r>
            <a:endParaRPr lang="ko-KR" altLang="en-US" dirty="0">
              <a:solidFill>
                <a:schemeClr val="accent1"/>
              </a:solidFill>
            </a:endParaRPr>
          </a:p>
        </p:txBody>
      </p:sp>
      <p:sp>
        <p:nvSpPr>
          <p:cNvPr id="34" name="Rectangle 33"/>
          <p:cNvSpPr/>
          <p:nvPr/>
        </p:nvSpPr>
        <p:spPr>
          <a:xfrm>
            <a:off x="6660232" y="2322"/>
            <a:ext cx="2483768" cy="84123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p:cNvSpPr txBox="1"/>
          <p:nvPr/>
        </p:nvSpPr>
        <p:spPr>
          <a:xfrm>
            <a:off x="323528" y="1635646"/>
            <a:ext cx="8259762" cy="1477328"/>
          </a:xfrm>
          <a:prstGeom prst="rect">
            <a:avLst/>
          </a:prstGeom>
          <a:noFill/>
        </p:spPr>
        <p:txBody>
          <a:bodyPr wrap="none" rtlCol="0">
            <a:spAutoFit/>
          </a:bodyPr>
          <a:lstStyle/>
          <a:p>
            <a:pPr marL="342900" indent="-342900">
              <a:buFont typeface="+mj-lt"/>
              <a:buAutoNum type="arabicPeriod"/>
            </a:pPr>
            <a:r>
              <a:rPr lang="en-IN" dirty="0" smtClean="0"/>
              <a:t>User have to take help of third person to give protocol permissions to our</a:t>
            </a:r>
          </a:p>
          <a:p>
            <a:r>
              <a:rPr lang="en-IN" dirty="0" smtClean="0"/>
              <a:t> web application only once</a:t>
            </a:r>
          </a:p>
          <a:p>
            <a:r>
              <a:rPr lang="en-IN" dirty="0" smtClean="0"/>
              <a:t>2.   To Increase Accuracy of Speech or Command Recognition user must need </a:t>
            </a:r>
          </a:p>
          <a:p>
            <a:r>
              <a:rPr lang="en-IN" dirty="0" smtClean="0"/>
              <a:t>Headphones</a:t>
            </a:r>
          </a:p>
          <a:p>
            <a:r>
              <a:rPr lang="en-IN" dirty="0" smtClean="0"/>
              <a:t> </a:t>
            </a:r>
            <a:endParaRPr lang="en-IN" dirty="0"/>
          </a:p>
        </p:txBody>
      </p:sp>
    </p:spTree>
    <p:extLst>
      <p:ext uri="{BB962C8B-B14F-4D97-AF65-F5344CB8AC3E}">
        <p14:creationId xmlns:p14="http://schemas.microsoft.com/office/powerpoint/2010/main" val="12790563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a:spLocks noGrp="1"/>
          </p:cNvSpPr>
          <p:nvPr>
            <p:ph type="body" sz="quarter" idx="10"/>
          </p:nvPr>
        </p:nvSpPr>
        <p:spPr>
          <a:xfrm>
            <a:off x="2267744" y="123478"/>
            <a:ext cx="7128792" cy="576064"/>
          </a:xfrm>
        </p:spPr>
        <p:txBody>
          <a:bodyPr/>
          <a:lstStyle/>
          <a:p>
            <a:r>
              <a:rPr lang="en-IN" dirty="0" smtClean="0">
                <a:solidFill>
                  <a:schemeClr val="accent1"/>
                </a:solidFill>
              </a:rPr>
              <a:t>Conclusion </a:t>
            </a:r>
            <a:endParaRPr lang="en-IN" dirty="0">
              <a:solidFill>
                <a:schemeClr val="accent1"/>
              </a:solidFill>
            </a:endParaRPr>
          </a:p>
        </p:txBody>
      </p:sp>
      <p:sp>
        <p:nvSpPr>
          <p:cNvPr id="5" name="TextBox 4"/>
          <p:cNvSpPr txBox="1"/>
          <p:nvPr/>
        </p:nvSpPr>
        <p:spPr>
          <a:xfrm>
            <a:off x="2267744" y="1059582"/>
            <a:ext cx="6624736" cy="2585323"/>
          </a:xfrm>
          <a:prstGeom prst="rect">
            <a:avLst/>
          </a:prstGeom>
          <a:noFill/>
        </p:spPr>
        <p:txBody>
          <a:bodyPr wrap="square" rtlCol="0">
            <a:spAutoFit/>
          </a:bodyPr>
          <a:lstStyle/>
          <a:p>
            <a:r>
              <a:rPr lang="en-IN" dirty="0"/>
              <a:t> </a:t>
            </a:r>
            <a:r>
              <a:rPr lang="en-US" dirty="0"/>
              <a:t>The project that we have projected is a system which will </a:t>
            </a:r>
            <a:r>
              <a:rPr lang="en-US" dirty="0" smtClean="0"/>
              <a:t>help</a:t>
            </a:r>
          </a:p>
          <a:p>
            <a:r>
              <a:rPr lang="en-US" dirty="0" smtClean="0"/>
              <a:t> </a:t>
            </a:r>
            <a:r>
              <a:rPr lang="en-US" dirty="0"/>
              <a:t>the visually impaired people to access email services efficiently. </a:t>
            </a:r>
            <a:r>
              <a:rPr lang="en-US" dirty="0" smtClean="0"/>
              <a:t>This </a:t>
            </a:r>
            <a:r>
              <a:rPr lang="en-US" dirty="0"/>
              <a:t>system will help in overcoming some drawbacks that </a:t>
            </a:r>
            <a:endParaRPr lang="en-US" dirty="0" smtClean="0"/>
          </a:p>
          <a:p>
            <a:r>
              <a:rPr lang="en-US" dirty="0" smtClean="0"/>
              <a:t>were </a:t>
            </a:r>
            <a:r>
              <a:rPr lang="en-US" dirty="0"/>
              <a:t>earlier faced by the blind people in accessing emails. We have eliminated the concept of using keyboard shortcuts along with screen readers which will help reducing the cognitive load of remembering keyboard shortcuts. Also any non-sophisticated user who does not know the position of keys on the keyboard </a:t>
            </a:r>
            <a:endParaRPr lang="en-US" dirty="0" smtClean="0"/>
          </a:p>
          <a:p>
            <a:r>
              <a:rPr lang="en-US" dirty="0" smtClean="0"/>
              <a:t>need </a:t>
            </a:r>
            <a:r>
              <a:rPr lang="en-US" dirty="0"/>
              <a:t>not bother as keyboard usage is eliminated. </a:t>
            </a:r>
            <a:endParaRPr lang="en-US" dirty="0" smtClean="0"/>
          </a:p>
        </p:txBody>
      </p:sp>
    </p:spTree>
    <p:extLst>
      <p:ext uri="{BB962C8B-B14F-4D97-AF65-F5344CB8AC3E}">
        <p14:creationId xmlns:p14="http://schemas.microsoft.com/office/powerpoint/2010/main" val="21073883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altLang="ko-KR" dirty="0" smtClean="0">
                <a:solidFill>
                  <a:schemeClr val="accent1"/>
                </a:solidFill>
              </a:rPr>
              <a:t>Future Scope</a:t>
            </a:r>
            <a:endParaRPr lang="ko-KR" altLang="en-US" dirty="0">
              <a:solidFill>
                <a:schemeClr val="accent1"/>
              </a:solidFill>
            </a:endParaRPr>
          </a:p>
        </p:txBody>
      </p:sp>
      <p:grpSp>
        <p:nvGrpSpPr>
          <p:cNvPr id="4" name="Group 3"/>
          <p:cNvGrpSpPr/>
          <p:nvPr/>
        </p:nvGrpSpPr>
        <p:grpSpPr>
          <a:xfrm>
            <a:off x="978758" y="1412659"/>
            <a:ext cx="1182045" cy="1323439"/>
            <a:chOff x="1619672" y="1166760"/>
            <a:chExt cx="1182045" cy="1323439"/>
          </a:xfrm>
        </p:grpSpPr>
        <p:sp>
          <p:nvSpPr>
            <p:cNvPr id="5" name="Rectangle 4"/>
            <p:cNvSpPr/>
            <p:nvPr/>
          </p:nvSpPr>
          <p:spPr>
            <a:xfrm>
              <a:off x="1619672" y="1491630"/>
              <a:ext cx="936104" cy="72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TextBox 5"/>
            <p:cNvSpPr txBox="1"/>
            <p:nvPr/>
          </p:nvSpPr>
          <p:spPr>
            <a:xfrm>
              <a:off x="2082091" y="1166760"/>
              <a:ext cx="719626" cy="1323439"/>
            </a:xfrm>
            <a:prstGeom prst="rect">
              <a:avLst/>
            </a:prstGeom>
            <a:noFill/>
          </p:spPr>
          <p:txBody>
            <a:bodyPr wrap="square" rtlCol="0" anchor="ctr">
              <a:spAutoFit/>
            </a:bodyPr>
            <a:lstStyle/>
            <a:p>
              <a:pPr algn="ctr"/>
              <a:r>
                <a:rPr lang="en-US" altLang="ko-KR" sz="8000" b="1" dirty="0">
                  <a:solidFill>
                    <a:schemeClr val="bg1"/>
                  </a:solidFill>
                  <a:cs typeface="Arial" pitchFamily="34" charset="0"/>
                </a:rPr>
                <a:t>1</a:t>
              </a:r>
              <a:endParaRPr lang="ko-KR" altLang="en-US" sz="8000" b="1" dirty="0">
                <a:solidFill>
                  <a:schemeClr val="bg1"/>
                </a:solidFill>
                <a:cs typeface="Arial" pitchFamily="34" charset="0"/>
              </a:endParaRPr>
            </a:p>
          </p:txBody>
        </p:sp>
      </p:grpSp>
      <p:grpSp>
        <p:nvGrpSpPr>
          <p:cNvPr id="7" name="Group 6"/>
          <p:cNvGrpSpPr/>
          <p:nvPr/>
        </p:nvGrpSpPr>
        <p:grpSpPr>
          <a:xfrm>
            <a:off x="4908231" y="1455709"/>
            <a:ext cx="1162333" cy="1323439"/>
            <a:chOff x="3371720" y="1465190"/>
            <a:chExt cx="1162333" cy="1323439"/>
          </a:xfrm>
        </p:grpSpPr>
        <p:sp>
          <p:nvSpPr>
            <p:cNvPr id="8" name="Rectangle 7"/>
            <p:cNvSpPr/>
            <p:nvPr/>
          </p:nvSpPr>
          <p:spPr>
            <a:xfrm>
              <a:off x="3371720" y="1792540"/>
              <a:ext cx="936625" cy="720080"/>
            </a:xfrm>
            <a:custGeom>
              <a:avLst/>
              <a:gdLst>
                <a:gd name="connsiteX0" fmla="*/ 0 w 936000"/>
                <a:gd name="connsiteY0" fmla="*/ 0 h 720080"/>
                <a:gd name="connsiteX1" fmla="*/ 936000 w 936000"/>
                <a:gd name="connsiteY1" fmla="*/ 0 h 720080"/>
                <a:gd name="connsiteX2" fmla="*/ 936000 w 936000"/>
                <a:gd name="connsiteY2" fmla="*/ 720080 h 720080"/>
                <a:gd name="connsiteX3" fmla="*/ 0 w 936000"/>
                <a:gd name="connsiteY3" fmla="*/ 720080 h 720080"/>
                <a:gd name="connsiteX4" fmla="*/ 0 w 936000"/>
                <a:gd name="connsiteY4" fmla="*/ 0 h 720080"/>
                <a:gd name="connsiteX0" fmla="*/ 0 w 936000"/>
                <a:gd name="connsiteY0" fmla="*/ 0 h 720080"/>
                <a:gd name="connsiteX1" fmla="*/ 936000 w 936000"/>
                <a:gd name="connsiteY1" fmla="*/ 0 h 720080"/>
                <a:gd name="connsiteX2" fmla="*/ 880094 w 936000"/>
                <a:gd name="connsiteY2" fmla="*/ 339039 h 720080"/>
                <a:gd name="connsiteX3" fmla="*/ 936000 w 936000"/>
                <a:gd name="connsiteY3" fmla="*/ 720080 h 720080"/>
                <a:gd name="connsiteX4" fmla="*/ 0 w 936000"/>
                <a:gd name="connsiteY4" fmla="*/ 720080 h 720080"/>
                <a:gd name="connsiteX5" fmla="*/ 0 w 936000"/>
                <a:gd name="connsiteY5" fmla="*/ 0 h 720080"/>
                <a:gd name="connsiteX0" fmla="*/ 0 w 936000"/>
                <a:gd name="connsiteY0" fmla="*/ 0 h 720080"/>
                <a:gd name="connsiteX1" fmla="*/ 936000 w 936000"/>
                <a:gd name="connsiteY1" fmla="*/ 0 h 720080"/>
                <a:gd name="connsiteX2" fmla="*/ 880094 w 936000"/>
                <a:gd name="connsiteY2" fmla="*/ 339039 h 720080"/>
                <a:gd name="connsiteX3" fmla="*/ 742071 w 936000"/>
                <a:gd name="connsiteY3" fmla="*/ 589205 h 720080"/>
                <a:gd name="connsiteX4" fmla="*/ 936000 w 936000"/>
                <a:gd name="connsiteY4" fmla="*/ 720080 h 720080"/>
                <a:gd name="connsiteX5" fmla="*/ 0 w 936000"/>
                <a:gd name="connsiteY5" fmla="*/ 720080 h 720080"/>
                <a:gd name="connsiteX6" fmla="*/ 0 w 936000"/>
                <a:gd name="connsiteY6" fmla="*/ 0 h 720080"/>
                <a:gd name="connsiteX0" fmla="*/ 0 w 936625"/>
                <a:gd name="connsiteY0" fmla="*/ 0 h 720080"/>
                <a:gd name="connsiteX1" fmla="*/ 936000 w 936625"/>
                <a:gd name="connsiteY1" fmla="*/ 0 h 720080"/>
                <a:gd name="connsiteX2" fmla="*/ 880094 w 936625"/>
                <a:gd name="connsiteY2" fmla="*/ 339039 h 720080"/>
                <a:gd name="connsiteX3" fmla="*/ 742071 w 936625"/>
                <a:gd name="connsiteY3" fmla="*/ 589205 h 720080"/>
                <a:gd name="connsiteX4" fmla="*/ 936000 w 936625"/>
                <a:gd name="connsiteY4" fmla="*/ 720080 h 720080"/>
                <a:gd name="connsiteX5" fmla="*/ 0 w 936625"/>
                <a:gd name="connsiteY5" fmla="*/ 720080 h 720080"/>
                <a:gd name="connsiteX6" fmla="*/ 0 w 936625"/>
                <a:gd name="connsiteY6" fmla="*/ 0 h 720080"/>
                <a:gd name="connsiteX0" fmla="*/ 0 w 936625"/>
                <a:gd name="connsiteY0" fmla="*/ 0 h 720080"/>
                <a:gd name="connsiteX1" fmla="*/ 936000 w 936625"/>
                <a:gd name="connsiteY1" fmla="*/ 0 h 720080"/>
                <a:gd name="connsiteX2" fmla="*/ 880094 w 936625"/>
                <a:gd name="connsiteY2" fmla="*/ 339039 h 720080"/>
                <a:gd name="connsiteX3" fmla="*/ 742071 w 936625"/>
                <a:gd name="connsiteY3" fmla="*/ 589205 h 720080"/>
                <a:gd name="connsiteX4" fmla="*/ 936000 w 936625"/>
                <a:gd name="connsiteY4" fmla="*/ 720080 h 720080"/>
                <a:gd name="connsiteX5" fmla="*/ 0 w 936625"/>
                <a:gd name="connsiteY5" fmla="*/ 720080 h 720080"/>
                <a:gd name="connsiteX6" fmla="*/ 0 w 936625"/>
                <a:gd name="connsiteY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6625" h="720080">
                  <a:moveTo>
                    <a:pt x="0" y="0"/>
                  </a:moveTo>
                  <a:lnTo>
                    <a:pt x="936000" y="0"/>
                  </a:lnTo>
                  <a:cubicBezTo>
                    <a:pt x="934617" y="113013"/>
                    <a:pt x="950489" y="243279"/>
                    <a:pt x="880094" y="339039"/>
                  </a:cubicBezTo>
                  <a:cubicBezTo>
                    <a:pt x="839837" y="422428"/>
                    <a:pt x="730569" y="523069"/>
                    <a:pt x="742071" y="589205"/>
                  </a:cubicBezTo>
                  <a:lnTo>
                    <a:pt x="936000" y="720080"/>
                  </a:lnTo>
                  <a:lnTo>
                    <a:pt x="0" y="72008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TextBox 8"/>
            <p:cNvSpPr txBox="1"/>
            <p:nvPr/>
          </p:nvSpPr>
          <p:spPr>
            <a:xfrm>
              <a:off x="3814427" y="1465190"/>
              <a:ext cx="719626" cy="1323439"/>
            </a:xfrm>
            <a:prstGeom prst="rect">
              <a:avLst/>
            </a:prstGeom>
            <a:noFill/>
          </p:spPr>
          <p:txBody>
            <a:bodyPr wrap="square" rtlCol="0" anchor="ctr">
              <a:spAutoFit/>
            </a:bodyPr>
            <a:lstStyle/>
            <a:p>
              <a:pPr algn="ctr"/>
              <a:r>
                <a:rPr lang="en-US" altLang="ko-KR" sz="8000" b="1" dirty="0">
                  <a:solidFill>
                    <a:schemeClr val="bg1"/>
                  </a:solidFill>
                  <a:cs typeface="Arial" pitchFamily="34" charset="0"/>
                </a:rPr>
                <a:t>2</a:t>
              </a:r>
              <a:endParaRPr lang="ko-KR" altLang="en-US" sz="8000" b="1" dirty="0">
                <a:solidFill>
                  <a:schemeClr val="bg1"/>
                </a:solidFill>
                <a:cs typeface="Arial" pitchFamily="34" charset="0"/>
              </a:endParaRPr>
            </a:p>
          </p:txBody>
        </p:sp>
      </p:grpSp>
      <p:sp>
        <p:nvSpPr>
          <p:cNvPr id="11" name="Rectangle 10"/>
          <p:cNvSpPr/>
          <p:nvPr/>
        </p:nvSpPr>
        <p:spPr>
          <a:xfrm>
            <a:off x="1014348" y="3321129"/>
            <a:ext cx="994153" cy="720080"/>
          </a:xfrm>
          <a:custGeom>
            <a:avLst/>
            <a:gdLst>
              <a:gd name="connsiteX0" fmla="*/ 0 w 936000"/>
              <a:gd name="connsiteY0" fmla="*/ 0 h 720080"/>
              <a:gd name="connsiteX1" fmla="*/ 936000 w 936000"/>
              <a:gd name="connsiteY1" fmla="*/ 0 h 720080"/>
              <a:gd name="connsiteX2" fmla="*/ 936000 w 936000"/>
              <a:gd name="connsiteY2" fmla="*/ 720080 h 720080"/>
              <a:gd name="connsiteX3" fmla="*/ 0 w 936000"/>
              <a:gd name="connsiteY3" fmla="*/ 720080 h 720080"/>
              <a:gd name="connsiteX4" fmla="*/ 0 w 936000"/>
              <a:gd name="connsiteY4" fmla="*/ 0 h 720080"/>
              <a:gd name="connsiteX0" fmla="*/ 0 w 936000"/>
              <a:gd name="connsiteY0" fmla="*/ 0 h 720080"/>
              <a:gd name="connsiteX1" fmla="*/ 936000 w 936000"/>
              <a:gd name="connsiteY1" fmla="*/ 0 h 720080"/>
              <a:gd name="connsiteX2" fmla="*/ 883463 w 936000"/>
              <a:gd name="connsiteY2" fmla="*/ 336471 h 720080"/>
              <a:gd name="connsiteX3" fmla="*/ 936000 w 936000"/>
              <a:gd name="connsiteY3" fmla="*/ 720080 h 720080"/>
              <a:gd name="connsiteX4" fmla="*/ 0 w 936000"/>
              <a:gd name="connsiteY4" fmla="*/ 720080 h 720080"/>
              <a:gd name="connsiteX5" fmla="*/ 0 w 936000"/>
              <a:gd name="connsiteY5" fmla="*/ 0 h 720080"/>
              <a:gd name="connsiteX0" fmla="*/ 0 w 994153"/>
              <a:gd name="connsiteY0" fmla="*/ 0 h 720080"/>
              <a:gd name="connsiteX1" fmla="*/ 936000 w 994153"/>
              <a:gd name="connsiteY1" fmla="*/ 0 h 720080"/>
              <a:gd name="connsiteX2" fmla="*/ 883463 w 994153"/>
              <a:gd name="connsiteY2" fmla="*/ 336471 h 720080"/>
              <a:gd name="connsiteX3" fmla="*/ 936000 w 994153"/>
              <a:gd name="connsiteY3" fmla="*/ 720080 h 720080"/>
              <a:gd name="connsiteX4" fmla="*/ 0 w 994153"/>
              <a:gd name="connsiteY4" fmla="*/ 720080 h 720080"/>
              <a:gd name="connsiteX5" fmla="*/ 0 w 994153"/>
              <a:gd name="connsiteY5" fmla="*/ 0 h 720080"/>
              <a:gd name="connsiteX0" fmla="*/ 0 w 994153"/>
              <a:gd name="connsiteY0" fmla="*/ 0 h 720080"/>
              <a:gd name="connsiteX1" fmla="*/ 936000 w 994153"/>
              <a:gd name="connsiteY1" fmla="*/ 0 h 720080"/>
              <a:gd name="connsiteX2" fmla="*/ 883463 w 994153"/>
              <a:gd name="connsiteY2" fmla="*/ 336471 h 720080"/>
              <a:gd name="connsiteX3" fmla="*/ 936000 w 994153"/>
              <a:gd name="connsiteY3" fmla="*/ 720080 h 720080"/>
              <a:gd name="connsiteX4" fmla="*/ 0 w 994153"/>
              <a:gd name="connsiteY4" fmla="*/ 720080 h 720080"/>
              <a:gd name="connsiteX5" fmla="*/ 0 w 994153"/>
              <a:gd name="connsiteY5"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4153" h="720080">
                <a:moveTo>
                  <a:pt x="0" y="0"/>
                </a:moveTo>
                <a:lnTo>
                  <a:pt x="936000" y="0"/>
                </a:lnTo>
                <a:cubicBezTo>
                  <a:pt x="935741" y="120783"/>
                  <a:pt x="1021744" y="267446"/>
                  <a:pt x="883463" y="336471"/>
                </a:cubicBezTo>
                <a:cubicBezTo>
                  <a:pt x="1108009" y="490220"/>
                  <a:pt x="918488" y="592210"/>
                  <a:pt x="936000" y="720080"/>
                </a:cubicBezTo>
                <a:lnTo>
                  <a:pt x="0" y="72008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TextBox 11"/>
          <p:cNvSpPr txBox="1"/>
          <p:nvPr/>
        </p:nvSpPr>
        <p:spPr>
          <a:xfrm>
            <a:off x="1505776" y="3003798"/>
            <a:ext cx="719626" cy="1323439"/>
          </a:xfrm>
          <a:prstGeom prst="rect">
            <a:avLst/>
          </a:prstGeom>
          <a:noFill/>
        </p:spPr>
        <p:txBody>
          <a:bodyPr wrap="square" rtlCol="0" anchor="ctr">
            <a:spAutoFit/>
          </a:bodyPr>
          <a:lstStyle/>
          <a:p>
            <a:pPr algn="ctr"/>
            <a:r>
              <a:rPr lang="en-US" altLang="ko-KR" sz="8000" b="1" dirty="0">
                <a:solidFill>
                  <a:schemeClr val="bg1"/>
                </a:solidFill>
                <a:cs typeface="Arial" pitchFamily="34" charset="0"/>
              </a:rPr>
              <a:t>3</a:t>
            </a:r>
            <a:endParaRPr lang="ko-KR" altLang="en-US" sz="8000" b="1" dirty="0">
              <a:solidFill>
                <a:schemeClr val="bg1"/>
              </a:solidFill>
              <a:cs typeface="Arial" pitchFamily="34" charset="0"/>
            </a:endParaRPr>
          </a:p>
        </p:txBody>
      </p:sp>
      <p:grpSp>
        <p:nvGrpSpPr>
          <p:cNvPr id="13" name="Group 12"/>
          <p:cNvGrpSpPr/>
          <p:nvPr/>
        </p:nvGrpSpPr>
        <p:grpSpPr>
          <a:xfrm>
            <a:off x="4915546" y="3003798"/>
            <a:ext cx="1151674" cy="1323439"/>
            <a:chOff x="6876256" y="2079570"/>
            <a:chExt cx="1151674" cy="1323439"/>
          </a:xfrm>
        </p:grpSpPr>
        <p:sp>
          <p:nvSpPr>
            <p:cNvPr id="14" name="Rectangle 13"/>
            <p:cNvSpPr/>
            <p:nvPr/>
          </p:nvSpPr>
          <p:spPr>
            <a:xfrm>
              <a:off x="6876256" y="2394360"/>
              <a:ext cx="936000" cy="7200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5" name="TextBox 14"/>
            <p:cNvSpPr txBox="1"/>
            <p:nvPr/>
          </p:nvSpPr>
          <p:spPr>
            <a:xfrm>
              <a:off x="7308304" y="2079570"/>
              <a:ext cx="719626" cy="1323439"/>
            </a:xfrm>
            <a:prstGeom prst="rect">
              <a:avLst/>
            </a:prstGeom>
            <a:noFill/>
          </p:spPr>
          <p:txBody>
            <a:bodyPr wrap="square" rtlCol="0" anchor="ctr">
              <a:spAutoFit/>
            </a:bodyPr>
            <a:lstStyle/>
            <a:p>
              <a:pPr algn="ctr"/>
              <a:r>
                <a:rPr lang="en-US" altLang="ko-KR" sz="8000" b="1" dirty="0">
                  <a:solidFill>
                    <a:schemeClr val="bg1"/>
                  </a:solidFill>
                  <a:cs typeface="Arial" pitchFamily="34" charset="0"/>
                </a:rPr>
                <a:t>4</a:t>
              </a:r>
              <a:endParaRPr lang="ko-KR" altLang="en-US" sz="8000" b="1" dirty="0">
                <a:solidFill>
                  <a:schemeClr val="bg1"/>
                </a:solidFill>
                <a:cs typeface="Arial" pitchFamily="34" charset="0"/>
              </a:endParaRPr>
            </a:p>
          </p:txBody>
        </p:sp>
      </p:grpSp>
      <p:sp>
        <p:nvSpPr>
          <p:cNvPr id="16" name="TextBox 15"/>
          <p:cNvSpPr txBox="1"/>
          <p:nvPr/>
        </p:nvSpPr>
        <p:spPr>
          <a:xfrm>
            <a:off x="1865589" y="1753246"/>
            <a:ext cx="1986331" cy="830997"/>
          </a:xfrm>
          <a:prstGeom prst="rect">
            <a:avLst/>
          </a:prstGeom>
          <a:noFill/>
        </p:spPr>
        <p:txBody>
          <a:bodyPr wrap="square" rtlCol="0">
            <a:spAutoFit/>
          </a:bodyPr>
          <a:lstStyle/>
          <a:p>
            <a:r>
              <a:rPr lang="en-IN" sz="1200" dirty="0"/>
              <a:t>Voice could be extended </a:t>
            </a:r>
            <a:endParaRPr lang="en-IN" sz="1200" dirty="0" smtClean="0"/>
          </a:p>
          <a:p>
            <a:r>
              <a:rPr lang="en-IN" sz="1200" dirty="0" smtClean="0"/>
              <a:t>To Buy Product from</a:t>
            </a:r>
          </a:p>
          <a:p>
            <a:r>
              <a:rPr lang="en-IN" sz="1200" dirty="0" smtClean="0"/>
              <a:t> Particular Website</a:t>
            </a:r>
          </a:p>
          <a:p>
            <a:r>
              <a:rPr lang="en-IN" sz="1200" dirty="0" smtClean="0"/>
              <a:t> </a:t>
            </a:r>
            <a:endParaRPr lang="en-IN" sz="1200" dirty="0"/>
          </a:p>
        </p:txBody>
      </p:sp>
      <p:sp>
        <p:nvSpPr>
          <p:cNvPr id="37" name="TextBox 36"/>
          <p:cNvSpPr txBox="1"/>
          <p:nvPr/>
        </p:nvSpPr>
        <p:spPr>
          <a:xfrm>
            <a:off x="6048889" y="1846193"/>
            <a:ext cx="1986331" cy="830997"/>
          </a:xfrm>
          <a:prstGeom prst="rect">
            <a:avLst/>
          </a:prstGeom>
          <a:noFill/>
        </p:spPr>
        <p:txBody>
          <a:bodyPr wrap="square" rtlCol="0">
            <a:spAutoFit/>
          </a:bodyPr>
          <a:lstStyle/>
          <a:p>
            <a:r>
              <a:rPr lang="en-IN" sz="1200" dirty="0"/>
              <a:t>Voice could be extended </a:t>
            </a:r>
            <a:endParaRPr lang="en-IN" sz="1200" dirty="0" smtClean="0"/>
          </a:p>
          <a:p>
            <a:r>
              <a:rPr lang="en-IN" sz="1200" dirty="0" smtClean="0"/>
              <a:t>To book transportation</a:t>
            </a:r>
          </a:p>
          <a:p>
            <a:r>
              <a:rPr lang="en-IN" sz="1200" dirty="0" smtClean="0"/>
              <a:t> tickets</a:t>
            </a:r>
          </a:p>
          <a:p>
            <a:r>
              <a:rPr lang="en-IN" sz="1200" dirty="0" smtClean="0"/>
              <a:t> </a:t>
            </a:r>
            <a:endParaRPr lang="en-IN" sz="1200" dirty="0"/>
          </a:p>
        </p:txBody>
      </p:sp>
      <p:sp>
        <p:nvSpPr>
          <p:cNvPr id="38" name="TextBox 37"/>
          <p:cNvSpPr txBox="1"/>
          <p:nvPr/>
        </p:nvSpPr>
        <p:spPr>
          <a:xfrm>
            <a:off x="2152074" y="3447795"/>
            <a:ext cx="1986331" cy="646331"/>
          </a:xfrm>
          <a:prstGeom prst="rect">
            <a:avLst/>
          </a:prstGeom>
          <a:noFill/>
        </p:spPr>
        <p:txBody>
          <a:bodyPr wrap="square" rtlCol="0">
            <a:spAutoFit/>
          </a:bodyPr>
          <a:lstStyle/>
          <a:p>
            <a:r>
              <a:rPr lang="en-IN" sz="1200" dirty="0" smtClean="0"/>
              <a:t>Security Enhancement</a:t>
            </a:r>
          </a:p>
          <a:p>
            <a:r>
              <a:rPr lang="en-IN" sz="1200" dirty="0" smtClean="0"/>
              <a:t>Face lock</a:t>
            </a:r>
          </a:p>
          <a:p>
            <a:endParaRPr lang="en-IN" sz="1200" dirty="0"/>
          </a:p>
        </p:txBody>
      </p:sp>
      <p:sp>
        <p:nvSpPr>
          <p:cNvPr id="39" name="TextBox 38"/>
          <p:cNvSpPr txBox="1"/>
          <p:nvPr/>
        </p:nvSpPr>
        <p:spPr>
          <a:xfrm>
            <a:off x="5898037" y="3406229"/>
            <a:ext cx="2346371" cy="646331"/>
          </a:xfrm>
          <a:prstGeom prst="rect">
            <a:avLst/>
          </a:prstGeom>
          <a:noFill/>
        </p:spPr>
        <p:txBody>
          <a:bodyPr wrap="square" rtlCol="0">
            <a:spAutoFit/>
          </a:bodyPr>
          <a:lstStyle/>
          <a:p>
            <a:r>
              <a:rPr lang="en-IN" sz="1200" dirty="0" smtClean="0"/>
              <a:t>Using AI &amp; Machine learning</a:t>
            </a:r>
          </a:p>
          <a:p>
            <a:r>
              <a:rPr lang="en-IN" sz="1200" dirty="0" smtClean="0"/>
              <a:t>To gain more efficiency</a:t>
            </a:r>
          </a:p>
          <a:p>
            <a:endParaRPr lang="en-IN" sz="1200" dirty="0"/>
          </a:p>
        </p:txBody>
      </p:sp>
    </p:spTree>
    <p:extLst>
      <p:ext uri="{BB962C8B-B14F-4D97-AF65-F5344CB8AC3E}">
        <p14:creationId xmlns:p14="http://schemas.microsoft.com/office/powerpoint/2010/main" val="7102870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69665" y="166256"/>
            <a:ext cx="4427984" cy="530344"/>
          </a:xfrm>
        </p:spPr>
        <p:txBody>
          <a:bodyPr/>
          <a:lstStyle/>
          <a:p>
            <a:r>
              <a:rPr lang="en-US" altLang="ko-KR" b="1" dirty="0" smtClean="0"/>
              <a:t>Content</a:t>
            </a:r>
            <a:endParaRPr lang="ko-KR" altLang="en-US" b="1" dirty="0"/>
          </a:p>
        </p:txBody>
      </p:sp>
      <p:sp>
        <p:nvSpPr>
          <p:cNvPr id="3" name="Text Placeholder 2"/>
          <p:cNvSpPr>
            <a:spLocks noGrp="1"/>
          </p:cNvSpPr>
          <p:nvPr>
            <p:ph type="body" sz="quarter" idx="11"/>
          </p:nvPr>
        </p:nvSpPr>
        <p:spPr>
          <a:xfrm>
            <a:off x="4152345" y="773688"/>
            <a:ext cx="5557372" cy="4392488"/>
          </a:xfrm>
        </p:spPr>
        <p:txBody>
          <a:bodyPr/>
          <a:lstStyle/>
          <a:p>
            <a:pPr lvl="1">
              <a:buFont typeface="Arial" pitchFamily="34" charset="0"/>
              <a:buChar char="•"/>
              <a:defRPr/>
            </a:pPr>
            <a:r>
              <a:rPr lang="en-US" sz="1400" dirty="0" smtClean="0">
                <a:solidFill>
                  <a:schemeClr val="accent2"/>
                </a:solidFill>
                <a:cs typeface="Times New Roman" pitchFamily="18" charset="0"/>
              </a:rPr>
              <a:t>Introduction</a:t>
            </a:r>
          </a:p>
          <a:p>
            <a:pPr lvl="1">
              <a:buFont typeface="Arial" pitchFamily="34" charset="0"/>
              <a:buChar char="•"/>
              <a:defRPr/>
            </a:pPr>
            <a:r>
              <a:rPr lang="en-US" sz="1400" dirty="0">
                <a:solidFill>
                  <a:schemeClr val="accent2"/>
                </a:solidFill>
                <a:cs typeface="Times New Roman" pitchFamily="18" charset="0"/>
              </a:rPr>
              <a:t>Problem </a:t>
            </a:r>
            <a:r>
              <a:rPr lang="en-US" sz="1400" dirty="0" smtClean="0">
                <a:solidFill>
                  <a:schemeClr val="accent2"/>
                </a:solidFill>
                <a:cs typeface="Times New Roman" pitchFamily="18" charset="0"/>
              </a:rPr>
              <a:t>Statement</a:t>
            </a:r>
            <a:endParaRPr lang="en-US" sz="1400" dirty="0">
              <a:solidFill>
                <a:schemeClr val="accent2"/>
              </a:solidFill>
              <a:cs typeface="Times New Roman" pitchFamily="18" charset="0"/>
            </a:endParaRPr>
          </a:p>
          <a:p>
            <a:pPr lvl="1">
              <a:buFont typeface="Arial" pitchFamily="34" charset="0"/>
              <a:buChar char="•"/>
              <a:defRPr/>
            </a:pPr>
            <a:r>
              <a:rPr lang="en-US" sz="1400" dirty="0" smtClean="0">
                <a:solidFill>
                  <a:schemeClr val="accent2"/>
                </a:solidFill>
                <a:cs typeface="Times New Roman" pitchFamily="18" charset="0"/>
              </a:rPr>
              <a:t>Literature Survey</a:t>
            </a:r>
          </a:p>
          <a:p>
            <a:pPr lvl="1">
              <a:buFont typeface="Arial" pitchFamily="34" charset="0"/>
              <a:buChar char="•"/>
              <a:defRPr/>
            </a:pPr>
            <a:r>
              <a:rPr lang="en-US" sz="1400" dirty="0" smtClean="0">
                <a:solidFill>
                  <a:schemeClr val="accent2"/>
                </a:solidFill>
                <a:cs typeface="Times New Roman" pitchFamily="18" charset="0"/>
              </a:rPr>
              <a:t>Motivation</a:t>
            </a:r>
          </a:p>
          <a:p>
            <a:pPr lvl="1">
              <a:buFont typeface="Arial" pitchFamily="34" charset="0"/>
              <a:buChar char="•"/>
              <a:defRPr/>
            </a:pPr>
            <a:r>
              <a:rPr lang="en-US" sz="1400" dirty="0">
                <a:solidFill>
                  <a:schemeClr val="accent2"/>
                </a:solidFill>
                <a:cs typeface="Times New Roman" pitchFamily="18" charset="0"/>
              </a:rPr>
              <a:t>System </a:t>
            </a:r>
            <a:r>
              <a:rPr lang="en-US" sz="1400" dirty="0" smtClean="0">
                <a:solidFill>
                  <a:schemeClr val="accent2"/>
                </a:solidFill>
                <a:cs typeface="Times New Roman" pitchFamily="18" charset="0"/>
              </a:rPr>
              <a:t>Requirements &amp; used language</a:t>
            </a:r>
            <a:endParaRPr lang="en-US" sz="1400" dirty="0">
              <a:solidFill>
                <a:schemeClr val="accent2"/>
              </a:solidFill>
              <a:cs typeface="Times New Roman" pitchFamily="18" charset="0"/>
            </a:endParaRPr>
          </a:p>
          <a:p>
            <a:pPr lvl="1">
              <a:buFont typeface="Arial" pitchFamily="34" charset="0"/>
              <a:buChar char="•"/>
              <a:defRPr/>
            </a:pPr>
            <a:r>
              <a:rPr lang="en-US" sz="1400" dirty="0" smtClean="0">
                <a:solidFill>
                  <a:schemeClr val="accent2"/>
                </a:solidFill>
                <a:cs typeface="Times New Roman" pitchFamily="18" charset="0"/>
              </a:rPr>
              <a:t>Basic of </a:t>
            </a:r>
            <a:r>
              <a:rPr lang="en-US" sz="1400" dirty="0" err="1" smtClean="0">
                <a:solidFill>
                  <a:schemeClr val="accent2"/>
                </a:solidFill>
                <a:cs typeface="Times New Roman" pitchFamily="18" charset="0"/>
              </a:rPr>
              <a:t>smtp</a:t>
            </a:r>
            <a:r>
              <a:rPr lang="en-US" sz="1400" dirty="0" smtClean="0">
                <a:solidFill>
                  <a:schemeClr val="accent2"/>
                </a:solidFill>
                <a:cs typeface="Times New Roman" pitchFamily="18" charset="0"/>
              </a:rPr>
              <a:t> &amp; </a:t>
            </a:r>
            <a:r>
              <a:rPr lang="en-US" sz="1400" dirty="0" err="1" smtClean="0">
                <a:solidFill>
                  <a:schemeClr val="accent2"/>
                </a:solidFill>
                <a:cs typeface="Times New Roman" pitchFamily="18" charset="0"/>
              </a:rPr>
              <a:t>imap</a:t>
            </a:r>
            <a:endParaRPr lang="en-US" sz="1400" dirty="0">
              <a:solidFill>
                <a:schemeClr val="accent2"/>
              </a:solidFill>
              <a:cs typeface="Times New Roman" pitchFamily="18" charset="0"/>
            </a:endParaRPr>
          </a:p>
          <a:p>
            <a:pPr lvl="1">
              <a:buFont typeface="Arial" pitchFamily="34" charset="0"/>
              <a:buChar char="•"/>
              <a:defRPr/>
            </a:pPr>
            <a:r>
              <a:rPr lang="en-US" sz="1400" dirty="0" smtClean="0">
                <a:solidFill>
                  <a:schemeClr val="accent2"/>
                </a:solidFill>
                <a:cs typeface="Times New Roman" pitchFamily="18" charset="0"/>
              </a:rPr>
              <a:t>Proposed System</a:t>
            </a:r>
          </a:p>
          <a:p>
            <a:pPr lvl="1">
              <a:buFont typeface="Arial" pitchFamily="34" charset="0"/>
              <a:buChar char="•"/>
              <a:defRPr/>
            </a:pPr>
            <a:r>
              <a:rPr lang="en-US" sz="1400" dirty="0" smtClean="0">
                <a:solidFill>
                  <a:schemeClr val="accent2"/>
                </a:solidFill>
                <a:cs typeface="Times New Roman" pitchFamily="18" charset="0"/>
              </a:rPr>
              <a:t>System Architecture</a:t>
            </a:r>
          </a:p>
          <a:p>
            <a:pPr lvl="1">
              <a:buFont typeface="Arial" pitchFamily="34" charset="0"/>
              <a:buChar char="•"/>
              <a:defRPr/>
            </a:pPr>
            <a:r>
              <a:rPr lang="en-US" sz="1400" dirty="0" smtClean="0">
                <a:solidFill>
                  <a:schemeClr val="accent2"/>
                </a:solidFill>
                <a:cs typeface="Times New Roman" pitchFamily="18" charset="0"/>
              </a:rPr>
              <a:t>DFD </a:t>
            </a:r>
            <a:r>
              <a:rPr lang="en-US" sz="1400" dirty="0" smtClean="0">
                <a:solidFill>
                  <a:schemeClr val="accent2"/>
                </a:solidFill>
                <a:cs typeface="Times New Roman" pitchFamily="18" charset="0"/>
              </a:rPr>
              <a:t>LVL : 0</a:t>
            </a:r>
          </a:p>
          <a:p>
            <a:pPr lvl="1">
              <a:buFont typeface="Arial" pitchFamily="34" charset="0"/>
              <a:buChar char="•"/>
              <a:defRPr/>
            </a:pPr>
            <a:r>
              <a:rPr lang="en-US" sz="1400" dirty="0" smtClean="0">
                <a:solidFill>
                  <a:schemeClr val="accent2"/>
                </a:solidFill>
                <a:cs typeface="Times New Roman" pitchFamily="18" charset="0"/>
              </a:rPr>
              <a:t>DFD LVL : 1</a:t>
            </a:r>
          </a:p>
          <a:p>
            <a:pPr lvl="1">
              <a:buFont typeface="Arial" pitchFamily="34" charset="0"/>
              <a:buChar char="•"/>
              <a:defRPr/>
            </a:pPr>
            <a:r>
              <a:rPr lang="en-US" sz="1400" dirty="0" smtClean="0">
                <a:solidFill>
                  <a:schemeClr val="accent2"/>
                </a:solidFill>
                <a:cs typeface="Times New Roman" pitchFamily="18" charset="0"/>
              </a:rPr>
              <a:t>Use Case </a:t>
            </a:r>
            <a:r>
              <a:rPr lang="en-US" sz="1400" dirty="0" smtClean="0">
                <a:solidFill>
                  <a:schemeClr val="accent2"/>
                </a:solidFill>
                <a:cs typeface="Times New Roman" pitchFamily="18" charset="0"/>
              </a:rPr>
              <a:t>Diagram</a:t>
            </a:r>
          </a:p>
          <a:p>
            <a:pPr lvl="1">
              <a:buFont typeface="Arial" pitchFamily="34" charset="0"/>
              <a:buChar char="•"/>
              <a:defRPr/>
            </a:pPr>
            <a:r>
              <a:rPr lang="en-US" sz="1400" dirty="0" smtClean="0">
                <a:solidFill>
                  <a:schemeClr val="accent2"/>
                </a:solidFill>
                <a:cs typeface="Times New Roman" pitchFamily="18" charset="0"/>
              </a:rPr>
              <a:t>Mathematical Model</a:t>
            </a:r>
            <a:endParaRPr lang="en-US" sz="1400" dirty="0" smtClean="0">
              <a:solidFill>
                <a:schemeClr val="accent2"/>
              </a:solidFill>
              <a:cs typeface="Times New Roman" pitchFamily="18" charset="0"/>
            </a:endParaRPr>
          </a:p>
          <a:p>
            <a:pPr lvl="1">
              <a:buFont typeface="Arial" pitchFamily="34" charset="0"/>
              <a:buChar char="•"/>
              <a:defRPr/>
            </a:pPr>
            <a:r>
              <a:rPr lang="en-US" sz="1400" dirty="0" smtClean="0">
                <a:solidFill>
                  <a:schemeClr val="accent2"/>
                </a:solidFill>
                <a:cs typeface="Times New Roman" pitchFamily="18" charset="0"/>
              </a:rPr>
              <a:t>Class Diagram  </a:t>
            </a:r>
          </a:p>
          <a:p>
            <a:pPr lvl="1">
              <a:buFont typeface="Arial" pitchFamily="34" charset="0"/>
              <a:buChar char="•"/>
              <a:defRPr/>
            </a:pPr>
            <a:r>
              <a:rPr lang="en-US" sz="1400" dirty="0" smtClean="0">
                <a:solidFill>
                  <a:schemeClr val="accent2"/>
                </a:solidFill>
                <a:cs typeface="Times New Roman" pitchFamily="18" charset="0"/>
              </a:rPr>
              <a:t>Advantages &amp; Disadvantage</a:t>
            </a:r>
          </a:p>
          <a:p>
            <a:pPr lvl="1">
              <a:buFont typeface="Arial" pitchFamily="34" charset="0"/>
              <a:buChar char="•"/>
              <a:defRPr/>
            </a:pPr>
            <a:r>
              <a:rPr lang="en-US" sz="1400" dirty="0" smtClean="0">
                <a:solidFill>
                  <a:schemeClr val="accent2"/>
                </a:solidFill>
                <a:cs typeface="Times New Roman" pitchFamily="18" charset="0"/>
              </a:rPr>
              <a:t>Conclusion</a:t>
            </a:r>
          </a:p>
          <a:p>
            <a:pPr lvl="1">
              <a:buFont typeface="Arial" pitchFamily="34" charset="0"/>
              <a:buChar char="•"/>
              <a:defRPr/>
            </a:pPr>
            <a:r>
              <a:rPr lang="en-US" sz="1400" dirty="0" smtClean="0">
                <a:solidFill>
                  <a:schemeClr val="accent2"/>
                </a:solidFill>
                <a:cs typeface="Times New Roman" pitchFamily="18" charset="0"/>
              </a:rPr>
              <a:t>Future Scope</a:t>
            </a:r>
            <a:endParaRPr lang="en-US" sz="1400" dirty="0">
              <a:solidFill>
                <a:schemeClr val="accent2"/>
              </a:solidFill>
              <a:cs typeface="Times New Roman" pitchFamily="18" charset="0"/>
            </a:endParaRPr>
          </a:p>
          <a:p>
            <a:pPr lvl="1">
              <a:buFont typeface="Arial" pitchFamily="34" charset="0"/>
              <a:buChar char="•"/>
              <a:defRPr/>
            </a:pPr>
            <a:r>
              <a:rPr lang="en-US" sz="1400" dirty="0" smtClean="0">
                <a:solidFill>
                  <a:schemeClr val="accent2"/>
                </a:solidFill>
                <a:cs typeface="Times New Roman" pitchFamily="18" charset="0"/>
              </a:rPr>
              <a:t>Reference</a:t>
            </a:r>
            <a:endParaRPr lang="en-US" altLang="ko-KR" sz="2400" dirty="0">
              <a:solidFill>
                <a:schemeClr val="accent2"/>
              </a:solidFill>
            </a:endParaRPr>
          </a:p>
        </p:txBody>
      </p:sp>
      <p:grpSp>
        <p:nvGrpSpPr>
          <p:cNvPr id="9" name="Group 8"/>
          <p:cNvGrpSpPr/>
          <p:nvPr/>
        </p:nvGrpSpPr>
        <p:grpSpPr>
          <a:xfrm>
            <a:off x="4067944" y="0"/>
            <a:ext cx="241736" cy="972298"/>
            <a:chOff x="3787690" y="1935211"/>
            <a:chExt cx="241736" cy="972298"/>
          </a:xfrm>
        </p:grpSpPr>
        <p:sp>
          <p:nvSpPr>
            <p:cNvPr id="5" name="Rectangle 4"/>
            <p:cNvSpPr/>
            <p:nvPr/>
          </p:nvSpPr>
          <p:spPr>
            <a:xfrm rot="1411581">
              <a:off x="3787690" y="1935211"/>
              <a:ext cx="168803" cy="625807"/>
            </a:xfrm>
            <a:custGeom>
              <a:avLst/>
              <a:gdLst/>
              <a:ahLst/>
              <a:cxnLst/>
              <a:rect l="l" t="t" r="r" b="b"/>
              <a:pathLst>
                <a:path w="360041" h="1334788">
                  <a:moveTo>
                    <a:pt x="0" y="156747"/>
                  </a:moveTo>
                  <a:lnTo>
                    <a:pt x="360041" y="0"/>
                  </a:lnTo>
                  <a:lnTo>
                    <a:pt x="360041" y="1178041"/>
                  </a:lnTo>
                  <a:lnTo>
                    <a:pt x="0" y="13347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4"/>
            <p:cNvSpPr/>
            <p:nvPr/>
          </p:nvSpPr>
          <p:spPr>
            <a:xfrm rot="1411581">
              <a:off x="3860623" y="2281702"/>
              <a:ext cx="168803" cy="625807"/>
            </a:xfrm>
            <a:custGeom>
              <a:avLst/>
              <a:gdLst/>
              <a:ahLst/>
              <a:cxnLst/>
              <a:rect l="l" t="t" r="r" b="b"/>
              <a:pathLst>
                <a:path w="360041" h="1334788">
                  <a:moveTo>
                    <a:pt x="0" y="156747"/>
                  </a:moveTo>
                  <a:lnTo>
                    <a:pt x="360041" y="0"/>
                  </a:lnTo>
                  <a:lnTo>
                    <a:pt x="360041" y="1178041"/>
                  </a:lnTo>
                  <a:lnTo>
                    <a:pt x="0" y="13347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Tree>
    <p:extLst>
      <p:ext uri="{BB962C8B-B14F-4D97-AF65-F5344CB8AC3E}">
        <p14:creationId xmlns:p14="http://schemas.microsoft.com/office/powerpoint/2010/main" val="31012342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0951" y="339502"/>
            <a:ext cx="9144000" cy="576064"/>
          </a:xfrm>
        </p:spPr>
        <p:txBody>
          <a:bodyPr/>
          <a:lstStyle/>
          <a:p>
            <a:r>
              <a:rPr lang="en-US" altLang="ko-KR" dirty="0" smtClean="0">
                <a:solidFill>
                  <a:schemeClr val="accent1"/>
                </a:solidFill>
                <a:latin typeface="Fira sans" panose="020B0604020202020204" charset="0"/>
              </a:rPr>
              <a:t>Reference </a:t>
            </a:r>
            <a:endParaRPr lang="ko-KR" altLang="en-US" dirty="0">
              <a:solidFill>
                <a:schemeClr val="accent1"/>
              </a:solidFill>
              <a:latin typeface="Fira sans" panose="020B0604020202020204" charset="0"/>
            </a:endParaRPr>
          </a:p>
          <a:p>
            <a:endParaRPr lang="en-IN" dirty="0"/>
          </a:p>
        </p:txBody>
      </p:sp>
      <p:sp>
        <p:nvSpPr>
          <p:cNvPr id="9" name="TextBox 8"/>
          <p:cNvSpPr txBox="1"/>
          <p:nvPr/>
        </p:nvSpPr>
        <p:spPr>
          <a:xfrm>
            <a:off x="80951" y="919645"/>
            <a:ext cx="9035131" cy="3000821"/>
          </a:xfrm>
          <a:prstGeom prst="rect">
            <a:avLst/>
          </a:prstGeom>
          <a:noFill/>
        </p:spPr>
        <p:txBody>
          <a:bodyPr wrap="square" rtlCol="0">
            <a:spAutoFit/>
          </a:bodyPr>
          <a:lstStyle/>
          <a:p>
            <a:pPr>
              <a:lnSpc>
                <a:spcPct val="150000"/>
              </a:lnSpc>
            </a:pPr>
            <a:r>
              <a:rPr lang="en-IN" sz="1400" dirty="0">
                <a:latin typeface="Fira sans" panose="020B0604020202020204" charset="0"/>
              </a:rPr>
              <a:t>• Jagtap Nilesh, Pawan Alai, Chavhan Swapnil and Bendre M.R.. “Voice Based System </a:t>
            </a:r>
            <a:r>
              <a:rPr lang="en-IN" sz="1400" dirty="0" smtClean="0">
                <a:latin typeface="Fira sans" panose="020B0604020202020204" charset="0"/>
              </a:rPr>
              <a:t>in Mobile</a:t>
            </a:r>
          </a:p>
          <a:p>
            <a:pPr>
              <a:lnSpc>
                <a:spcPct val="150000"/>
              </a:lnSpc>
            </a:pPr>
            <a:r>
              <a:rPr lang="en-IN" sz="1400" dirty="0" smtClean="0">
                <a:latin typeface="Fira sans" panose="020B0604020202020204" charset="0"/>
              </a:rPr>
              <a:t> </a:t>
            </a:r>
            <a:r>
              <a:rPr lang="en-IN" sz="1400" dirty="0">
                <a:latin typeface="Fira sans" panose="020B0604020202020204" charset="0"/>
              </a:rPr>
              <a:t>Devices for Blind People</a:t>
            </a:r>
            <a:r>
              <a:rPr lang="en-IN" sz="1400" dirty="0" smtClean="0">
                <a:latin typeface="Fira sans" panose="020B0604020202020204" charset="0"/>
              </a:rPr>
              <a:t>”.</a:t>
            </a:r>
          </a:p>
          <a:p>
            <a:pPr>
              <a:lnSpc>
                <a:spcPct val="150000"/>
              </a:lnSpc>
            </a:pPr>
            <a:r>
              <a:rPr lang="en-IN" sz="1400" dirty="0" smtClean="0">
                <a:latin typeface="Fira sans" panose="020B0604020202020204" charset="0"/>
              </a:rPr>
              <a:t> </a:t>
            </a:r>
            <a:r>
              <a:rPr lang="en-IN" sz="1400" dirty="0">
                <a:latin typeface="Fira sans" panose="020B0604020202020204" charset="0"/>
              </a:rPr>
              <a:t>In International Journal of Emerging Technology and Advanced Engineering (IJETAE), 2014 on Pages 404-407 </a:t>
            </a:r>
            <a:endParaRPr lang="en-IN" sz="1400" dirty="0" smtClean="0">
              <a:latin typeface="Fira sans" panose="020B0604020202020204" charset="0"/>
            </a:endParaRPr>
          </a:p>
          <a:p>
            <a:pPr>
              <a:lnSpc>
                <a:spcPct val="150000"/>
              </a:lnSpc>
            </a:pPr>
            <a:r>
              <a:rPr lang="en-IN" sz="1400" dirty="0" smtClean="0">
                <a:latin typeface="Fira sans" panose="020B0604020202020204" charset="0"/>
              </a:rPr>
              <a:t>(</a:t>
            </a:r>
            <a:r>
              <a:rPr lang="en-IN" sz="1400" dirty="0">
                <a:latin typeface="Fira sans" panose="020B0604020202020204" charset="0"/>
              </a:rPr>
              <a:t>Volume 4, issue 2</a:t>
            </a:r>
            <a:r>
              <a:rPr lang="en-IN" sz="1400" dirty="0" smtClean="0">
                <a:latin typeface="Fira sans" panose="020B0604020202020204" charset="0"/>
              </a:rPr>
              <a:t>).</a:t>
            </a:r>
          </a:p>
          <a:p>
            <a:pPr>
              <a:lnSpc>
                <a:spcPct val="150000"/>
              </a:lnSpc>
            </a:pPr>
            <a:r>
              <a:rPr lang="en-IN" sz="1400" dirty="0" smtClean="0">
                <a:latin typeface="Fira sans" panose="020B0604020202020204" charset="0"/>
              </a:rPr>
              <a:t> </a:t>
            </a:r>
            <a:r>
              <a:rPr lang="en-IN" sz="1400" dirty="0">
                <a:latin typeface="Fira sans" panose="020B0604020202020204" charset="0"/>
              </a:rPr>
              <a:t>• Ummuhanysifa U.,Nizar Banu P K , “Voice Based Search Engine and Web page Reader”. In </a:t>
            </a:r>
            <a:r>
              <a:rPr lang="en-IN" sz="1400" dirty="0" smtClean="0">
                <a:latin typeface="Fira sans" panose="020B0604020202020204" charset="0"/>
              </a:rPr>
              <a:t>International </a:t>
            </a:r>
          </a:p>
          <a:p>
            <a:pPr>
              <a:lnSpc>
                <a:spcPct val="150000"/>
              </a:lnSpc>
            </a:pPr>
            <a:r>
              <a:rPr lang="en-IN" sz="1400" dirty="0" smtClean="0">
                <a:latin typeface="Fira sans" panose="020B0604020202020204" charset="0"/>
              </a:rPr>
              <a:t>Journal </a:t>
            </a:r>
            <a:r>
              <a:rPr lang="en-IN" sz="1400" dirty="0">
                <a:latin typeface="Fira sans" panose="020B0604020202020204" charset="0"/>
              </a:rPr>
              <a:t>of Computational Engineering Research (IJCER). </a:t>
            </a:r>
            <a:r>
              <a:rPr lang="en-IN" sz="1400" dirty="0" smtClean="0">
                <a:latin typeface="Fira sans" panose="020B0604020202020204" charset="0"/>
              </a:rPr>
              <a:t>Pg 1-5</a:t>
            </a:r>
          </a:p>
          <a:p>
            <a:pPr>
              <a:lnSpc>
                <a:spcPct val="150000"/>
              </a:lnSpc>
            </a:pPr>
            <a:r>
              <a:rPr lang="en-IN" sz="1400" dirty="0" smtClean="0">
                <a:latin typeface="Fira sans" panose="020B0604020202020204" charset="0"/>
              </a:rPr>
              <a:t>• </a:t>
            </a:r>
            <a:r>
              <a:rPr lang="en-IN" sz="1400" dirty="0">
                <a:latin typeface="Fira sans" panose="020B0604020202020204" charset="0"/>
              </a:rPr>
              <a:t>The Radicati website. [Online]. Available: http://www.radicati.com/wp/wpcontent/uploads/2014/01/EmailStatistics-Report-2014-2018-Executive-Summary.pdf. </a:t>
            </a:r>
            <a:endParaRPr lang="en-IN" sz="1400" dirty="0" smtClean="0">
              <a:latin typeface="Fira sans" panose="020B0604020202020204" charset="0"/>
            </a:endParaRPr>
          </a:p>
          <a:p>
            <a:pPr marL="285750" indent="-285750">
              <a:lnSpc>
                <a:spcPct val="150000"/>
              </a:lnSpc>
              <a:buFont typeface="Arial" panose="020B0604020202020204" pitchFamily="34" charset="0"/>
              <a:buChar char="•"/>
            </a:pPr>
            <a:r>
              <a:rPr lang="en-IN" sz="1400" dirty="0" smtClean="0">
                <a:latin typeface="Fira sans" panose="020B0604020202020204" charset="0"/>
              </a:rPr>
              <a:t>Geeks for geeks</a:t>
            </a:r>
            <a:endParaRPr lang="en-IN" sz="1400" dirty="0">
              <a:latin typeface="Fira sans" panose="020B0604020202020204" charset="0"/>
            </a:endParaRPr>
          </a:p>
        </p:txBody>
      </p:sp>
    </p:spTree>
    <p:extLst>
      <p:ext uri="{BB962C8B-B14F-4D97-AF65-F5344CB8AC3E}">
        <p14:creationId xmlns:p14="http://schemas.microsoft.com/office/powerpoint/2010/main" val="11374359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sosceles Triangle 5"/>
          <p:cNvSpPr/>
          <p:nvPr/>
        </p:nvSpPr>
        <p:spPr>
          <a:xfrm>
            <a:off x="0" y="0"/>
            <a:ext cx="9144000" cy="5143500"/>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Placeholder 4"/>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l="176" t="19060" r="6001" b="11309"/>
          <a:stretch/>
        </p:blipFill>
        <p:spPr/>
      </p:pic>
      <p:sp>
        <p:nvSpPr>
          <p:cNvPr id="2" name="Text Placeholder 1"/>
          <p:cNvSpPr>
            <a:spLocks noGrp="1"/>
          </p:cNvSpPr>
          <p:nvPr>
            <p:ph type="body" sz="quarter" idx="10"/>
          </p:nvPr>
        </p:nvSpPr>
        <p:spPr/>
        <p:txBody>
          <a:bodyPr/>
          <a:lstStyle/>
          <a:p>
            <a:r>
              <a:rPr lang="en-US" altLang="ko-KR" dirty="0">
                <a:solidFill>
                  <a:schemeClr val="accent1"/>
                </a:solidFill>
              </a:rPr>
              <a:t>Thank you</a:t>
            </a:r>
            <a:endParaRPr lang="ko-KR" altLang="en-US" dirty="0">
              <a:solidFill>
                <a:schemeClr val="accent1"/>
              </a:solidFill>
            </a:endParaRPr>
          </a:p>
        </p:txBody>
      </p:sp>
      <p:sp>
        <p:nvSpPr>
          <p:cNvPr id="3" name="Text Placeholder 2"/>
          <p:cNvSpPr>
            <a:spLocks noGrp="1"/>
          </p:cNvSpPr>
          <p:nvPr>
            <p:ph type="body" sz="quarter" idx="11"/>
          </p:nvPr>
        </p:nvSpPr>
        <p:spPr/>
        <p:txBody>
          <a:bodyPr/>
          <a:lstStyle/>
          <a:p>
            <a:pPr lvl="0"/>
            <a:r>
              <a:rPr lang="en-US" altLang="ko-KR" dirty="0" smtClean="0">
                <a:solidFill>
                  <a:schemeClr val="accent1"/>
                </a:solidFill>
              </a:rPr>
              <a:t>Voice Based System For Blind People</a:t>
            </a:r>
            <a:endParaRPr lang="en-US" altLang="ko-KR" dirty="0">
              <a:solidFill>
                <a:schemeClr val="accent1"/>
              </a:solidFill>
            </a:endParaRPr>
          </a:p>
        </p:txBody>
      </p:sp>
    </p:spTree>
    <p:extLst>
      <p:ext uri="{BB962C8B-B14F-4D97-AF65-F5344CB8AC3E}">
        <p14:creationId xmlns:p14="http://schemas.microsoft.com/office/powerpoint/2010/main" val="61455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altLang="ko-KR" b="1" dirty="0">
                <a:solidFill>
                  <a:schemeClr val="accent2"/>
                </a:solidFill>
                <a:latin typeface="Fira sans" panose="020B0604020202020204" charset="0"/>
              </a:rPr>
              <a:t>Introduction</a:t>
            </a:r>
            <a:endParaRPr lang="ko-KR" altLang="en-US" b="1" dirty="0">
              <a:solidFill>
                <a:schemeClr val="accent2"/>
              </a:solidFill>
              <a:latin typeface="Fira sans" panose="020B0604020202020204" charset="0"/>
            </a:endParaRPr>
          </a:p>
        </p:txBody>
      </p:sp>
      <p:grpSp>
        <p:nvGrpSpPr>
          <p:cNvPr id="6" name="Group 5"/>
          <p:cNvGrpSpPr/>
          <p:nvPr/>
        </p:nvGrpSpPr>
        <p:grpSpPr>
          <a:xfrm>
            <a:off x="2699792" y="15276"/>
            <a:ext cx="241736" cy="972298"/>
            <a:chOff x="3787690" y="1935211"/>
            <a:chExt cx="241736" cy="972298"/>
          </a:xfrm>
        </p:grpSpPr>
        <p:sp>
          <p:nvSpPr>
            <p:cNvPr id="7" name="Rectangle 4"/>
            <p:cNvSpPr/>
            <p:nvPr/>
          </p:nvSpPr>
          <p:spPr>
            <a:xfrm rot="1411581">
              <a:off x="3787690" y="1935211"/>
              <a:ext cx="168803" cy="625807"/>
            </a:xfrm>
            <a:custGeom>
              <a:avLst/>
              <a:gdLst/>
              <a:ahLst/>
              <a:cxnLst/>
              <a:rect l="l" t="t" r="r" b="b"/>
              <a:pathLst>
                <a:path w="360041" h="1334788">
                  <a:moveTo>
                    <a:pt x="0" y="156747"/>
                  </a:moveTo>
                  <a:lnTo>
                    <a:pt x="360041" y="0"/>
                  </a:lnTo>
                  <a:lnTo>
                    <a:pt x="360041" y="1178041"/>
                  </a:lnTo>
                  <a:lnTo>
                    <a:pt x="0" y="13347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4"/>
            <p:cNvSpPr/>
            <p:nvPr/>
          </p:nvSpPr>
          <p:spPr>
            <a:xfrm rot="1411581">
              <a:off x="3860623" y="2281702"/>
              <a:ext cx="168803" cy="625807"/>
            </a:xfrm>
            <a:custGeom>
              <a:avLst/>
              <a:gdLst/>
              <a:ahLst/>
              <a:cxnLst/>
              <a:rect l="l" t="t" r="r" b="b"/>
              <a:pathLst>
                <a:path w="360041" h="1334788">
                  <a:moveTo>
                    <a:pt x="0" y="156747"/>
                  </a:moveTo>
                  <a:lnTo>
                    <a:pt x="360041" y="0"/>
                  </a:lnTo>
                  <a:lnTo>
                    <a:pt x="360041" y="1178041"/>
                  </a:lnTo>
                  <a:lnTo>
                    <a:pt x="0" y="13347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2" name="Rectangle 11"/>
          <p:cNvSpPr/>
          <p:nvPr/>
        </p:nvSpPr>
        <p:spPr>
          <a:xfrm>
            <a:off x="971600" y="1131590"/>
            <a:ext cx="7416824" cy="3539430"/>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Fira sans" panose="020B0604020202020204" charset="0"/>
              </a:rPr>
              <a:t>In world of technology and Internet everything is evolving in</a:t>
            </a:r>
          </a:p>
          <a:p>
            <a:r>
              <a:rPr lang="en-IN" sz="1600" dirty="0" smtClean="0">
                <a:latin typeface="Fira sans" panose="020B0604020202020204" charset="0"/>
              </a:rPr>
              <a:t>     many fields. Internet has made life of people so easy that people </a:t>
            </a:r>
          </a:p>
          <a:p>
            <a:r>
              <a:rPr lang="en-IN" sz="1600" dirty="0" smtClean="0">
                <a:latin typeface="Fira sans" panose="020B0604020202020204" charset="0"/>
              </a:rPr>
              <a:t>     today </a:t>
            </a:r>
            <a:r>
              <a:rPr lang="en-IN" sz="1600" dirty="0">
                <a:latin typeface="Fira sans" panose="020B0604020202020204" charset="0"/>
              </a:rPr>
              <a:t>have access to any information they want </a:t>
            </a:r>
            <a:r>
              <a:rPr lang="en-IN" sz="1600" dirty="0" smtClean="0">
                <a:latin typeface="Fira sans" panose="020B0604020202020204" charset="0"/>
              </a:rPr>
              <a:t>easily.</a:t>
            </a:r>
          </a:p>
          <a:p>
            <a:r>
              <a:rPr lang="en-IN" sz="1600" dirty="0" smtClean="0">
                <a:latin typeface="Fira sans" panose="020B0604020202020204" charset="0"/>
              </a:rPr>
              <a:t>     Communication </a:t>
            </a:r>
            <a:r>
              <a:rPr lang="en-IN" sz="1600" smtClean="0">
                <a:latin typeface="Fira sans" panose="020B0604020202020204" charset="0"/>
              </a:rPr>
              <a:t>is the one </a:t>
            </a:r>
            <a:r>
              <a:rPr lang="en-IN" sz="1600" dirty="0" smtClean="0">
                <a:latin typeface="Fira sans" panose="020B0604020202020204" charset="0"/>
              </a:rPr>
              <a:t>of the main fields highly changed by Internet.</a:t>
            </a:r>
          </a:p>
          <a:p>
            <a:r>
              <a:rPr lang="en-IN" sz="1600" dirty="0" smtClean="0">
                <a:latin typeface="Fira sans" panose="020B0604020202020204" charset="0"/>
              </a:rPr>
              <a:t> </a:t>
            </a:r>
          </a:p>
          <a:p>
            <a:pPr marL="285750" indent="-285750">
              <a:buFont typeface="Arial" panose="020B0604020202020204" pitchFamily="34" charset="0"/>
              <a:buChar char="•"/>
            </a:pPr>
            <a:r>
              <a:rPr lang="en-IN" sz="1600" dirty="0" smtClean="0">
                <a:latin typeface="Fira sans" panose="020B0604020202020204" charset="0"/>
              </a:rPr>
              <a:t> </a:t>
            </a:r>
            <a:r>
              <a:rPr lang="en-IN" sz="1600" dirty="0">
                <a:latin typeface="Fira sans" panose="020B0604020202020204" charset="0"/>
              </a:rPr>
              <a:t>E-mails are the most dependable way of communication </a:t>
            </a:r>
            <a:r>
              <a:rPr lang="en-IN" sz="1600" dirty="0" smtClean="0">
                <a:latin typeface="Fira sans" panose="020B0604020202020204" charset="0"/>
              </a:rPr>
              <a:t>over</a:t>
            </a:r>
          </a:p>
          <a:p>
            <a:r>
              <a:rPr lang="en-IN" sz="1600" dirty="0">
                <a:latin typeface="Fira sans" panose="020B0604020202020204" charset="0"/>
              </a:rPr>
              <a:t> </a:t>
            </a:r>
            <a:r>
              <a:rPr lang="en-IN" sz="1600" dirty="0" smtClean="0">
                <a:latin typeface="Fira sans" panose="020B0604020202020204" charset="0"/>
              </a:rPr>
              <a:t>     </a:t>
            </a:r>
            <a:r>
              <a:rPr lang="en-IN" sz="1600" dirty="0">
                <a:latin typeface="Fira sans" panose="020B0604020202020204" charset="0"/>
              </a:rPr>
              <a:t>Internet, for sending and receiving some important information. </a:t>
            </a:r>
            <a:endParaRPr lang="en-IN" sz="1600" dirty="0" smtClean="0">
              <a:latin typeface="Fira sans" panose="020B0604020202020204" charset="0"/>
            </a:endParaRPr>
          </a:p>
          <a:p>
            <a:r>
              <a:rPr lang="en-IN" sz="1600" dirty="0">
                <a:latin typeface="Fira sans" panose="020B0604020202020204" charset="0"/>
              </a:rPr>
              <a:t> </a:t>
            </a:r>
            <a:r>
              <a:rPr lang="en-IN" sz="1600" dirty="0" smtClean="0">
                <a:latin typeface="Fira sans" panose="020B0604020202020204" charset="0"/>
              </a:rPr>
              <a:t>   But there are </a:t>
            </a:r>
            <a:r>
              <a:rPr lang="en-IN" sz="1600" dirty="0">
                <a:latin typeface="Fira sans" panose="020B0604020202020204" charset="0"/>
              </a:rPr>
              <a:t>certain norm for humans to access the </a:t>
            </a:r>
            <a:r>
              <a:rPr lang="en-IN" sz="1600" dirty="0" smtClean="0">
                <a:latin typeface="Fira sans" panose="020B0604020202020204" charset="0"/>
              </a:rPr>
              <a:t>Internet , </a:t>
            </a:r>
            <a:r>
              <a:rPr lang="en-IN" sz="1600" dirty="0">
                <a:latin typeface="Fira sans" panose="020B0604020202020204" charset="0"/>
              </a:rPr>
              <a:t>A</a:t>
            </a:r>
            <a:r>
              <a:rPr lang="en-IN" sz="1600" dirty="0" smtClean="0">
                <a:latin typeface="Fira sans" panose="020B0604020202020204" charset="0"/>
              </a:rPr>
              <a:t>nd</a:t>
            </a:r>
          </a:p>
          <a:p>
            <a:r>
              <a:rPr lang="en-IN" sz="1600" dirty="0" smtClean="0">
                <a:latin typeface="Fira sans" panose="020B0604020202020204" charset="0"/>
              </a:rPr>
              <a:t>    the norm </a:t>
            </a:r>
            <a:r>
              <a:rPr lang="en-IN" sz="1600" dirty="0">
                <a:latin typeface="Fira sans" panose="020B0604020202020204" charset="0"/>
              </a:rPr>
              <a:t>is you must be able to see. </a:t>
            </a:r>
            <a:endParaRPr lang="en-IN" sz="1600" dirty="0" smtClean="0">
              <a:latin typeface="Fira sans" panose="020B0604020202020204" charset="0"/>
            </a:endParaRPr>
          </a:p>
          <a:p>
            <a:endParaRPr lang="en-IN" sz="1600" dirty="0">
              <a:latin typeface="Fira sans" panose="020B0604020202020204" charset="0"/>
            </a:endParaRPr>
          </a:p>
          <a:p>
            <a:pPr marL="285750" indent="-285750">
              <a:buFont typeface="Arial" panose="020B0604020202020204" pitchFamily="34" charset="0"/>
              <a:buChar char="•"/>
            </a:pPr>
            <a:r>
              <a:rPr lang="en-IN" sz="1600" dirty="0">
                <a:latin typeface="Fira sans" panose="020B0604020202020204" charset="0"/>
              </a:rPr>
              <a:t>But there are also differently abled people in our society who are not gifted </a:t>
            </a:r>
            <a:endParaRPr lang="en-IN" sz="1600" dirty="0" smtClean="0">
              <a:latin typeface="Fira sans" panose="020B0604020202020204" charset="0"/>
            </a:endParaRPr>
          </a:p>
          <a:p>
            <a:r>
              <a:rPr lang="en-IN" sz="1600" dirty="0">
                <a:latin typeface="Fira sans" panose="020B0604020202020204" charset="0"/>
              </a:rPr>
              <a:t> </a:t>
            </a:r>
            <a:r>
              <a:rPr lang="en-IN" sz="1600" dirty="0" smtClean="0">
                <a:latin typeface="Fira sans" panose="020B0604020202020204" charset="0"/>
              </a:rPr>
              <a:t>    with </a:t>
            </a:r>
            <a:r>
              <a:rPr lang="en-IN" sz="1600" dirty="0">
                <a:latin typeface="Fira sans" panose="020B0604020202020204" charset="0"/>
              </a:rPr>
              <a:t>what you have. There are some visually impaired people or </a:t>
            </a:r>
            <a:r>
              <a:rPr lang="en-IN" sz="1600" dirty="0" smtClean="0">
                <a:latin typeface="Fira sans" panose="020B0604020202020204" charset="0"/>
              </a:rPr>
              <a:t>blind</a:t>
            </a:r>
          </a:p>
          <a:p>
            <a:r>
              <a:rPr lang="en-IN" sz="1600" dirty="0" smtClean="0">
                <a:latin typeface="Fira sans" panose="020B0604020202020204" charset="0"/>
              </a:rPr>
              <a:t>     people who </a:t>
            </a:r>
            <a:r>
              <a:rPr lang="en-IN" sz="1600" dirty="0">
                <a:latin typeface="Fira sans" panose="020B0604020202020204" charset="0"/>
              </a:rPr>
              <a:t>can’t see things and thus can’t see the computer screen </a:t>
            </a:r>
            <a:r>
              <a:rPr lang="en-IN" sz="1600" dirty="0" smtClean="0">
                <a:latin typeface="Fira sans" panose="020B0604020202020204" charset="0"/>
              </a:rPr>
              <a:t>or</a:t>
            </a:r>
          </a:p>
          <a:p>
            <a:r>
              <a:rPr lang="en-IN" sz="1600" dirty="0">
                <a:latin typeface="Fira sans" panose="020B0604020202020204" charset="0"/>
              </a:rPr>
              <a:t> </a:t>
            </a:r>
            <a:r>
              <a:rPr lang="en-IN" sz="1600" dirty="0" smtClean="0">
                <a:latin typeface="Fira sans" panose="020B0604020202020204" charset="0"/>
              </a:rPr>
              <a:t>    keyboard</a:t>
            </a:r>
            <a:endParaRPr lang="en-IN" sz="1600" dirty="0">
              <a:latin typeface="Fira sans" panose="020B0604020202020204" charset="0"/>
            </a:endParaRPr>
          </a:p>
        </p:txBody>
      </p:sp>
    </p:spTree>
    <p:extLst>
      <p:ext uri="{BB962C8B-B14F-4D97-AF65-F5344CB8AC3E}">
        <p14:creationId xmlns:p14="http://schemas.microsoft.com/office/powerpoint/2010/main" val="37337291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39552" y="1275606"/>
            <a:ext cx="7632848" cy="2862322"/>
          </a:xfrm>
          <a:prstGeom prst="rect">
            <a:avLst/>
          </a:prstGeom>
          <a:noFill/>
        </p:spPr>
        <p:txBody>
          <a:bodyPr wrap="square" rtlCol="0">
            <a:spAutoFit/>
          </a:bodyPr>
          <a:lstStyle/>
          <a:p>
            <a:pPr lvl="1" algn="ctr"/>
            <a:r>
              <a:rPr lang="en-IN" altLang="ko-KR" dirty="0">
                <a:solidFill>
                  <a:schemeClr val="tx1">
                    <a:lumMod val="75000"/>
                    <a:lumOff val="25000"/>
                  </a:schemeClr>
                </a:solidFill>
                <a:cs typeface="Arial" pitchFamily="34" charset="0"/>
              </a:rPr>
              <a:t>A survey has shown that there are more than 240 million visually impaired people around the globe. That is, around 240 million people are unaware of how to use Internet or E-mail. The only way by which a visually challenged person </a:t>
            </a:r>
            <a:r>
              <a:rPr lang="en-IN" altLang="ko-KR" dirty="0" smtClean="0">
                <a:solidFill>
                  <a:schemeClr val="tx1">
                    <a:lumMod val="75000"/>
                    <a:lumOff val="25000"/>
                  </a:schemeClr>
                </a:solidFill>
                <a:cs typeface="Arial" pitchFamily="34" charset="0"/>
              </a:rPr>
              <a:t>or handicapped person can </a:t>
            </a:r>
            <a:r>
              <a:rPr lang="en-IN" altLang="ko-KR" dirty="0">
                <a:solidFill>
                  <a:schemeClr val="tx1">
                    <a:lumMod val="75000"/>
                    <a:lumOff val="25000"/>
                  </a:schemeClr>
                </a:solidFill>
                <a:cs typeface="Arial" pitchFamily="34" charset="0"/>
              </a:rPr>
              <a:t>send </a:t>
            </a:r>
            <a:r>
              <a:rPr lang="en-IN" altLang="ko-KR" dirty="0" smtClean="0">
                <a:solidFill>
                  <a:schemeClr val="tx1">
                    <a:lumMod val="75000"/>
                    <a:lumOff val="25000"/>
                  </a:schemeClr>
                </a:solidFill>
                <a:cs typeface="Arial" pitchFamily="34" charset="0"/>
              </a:rPr>
              <a:t>an</a:t>
            </a:r>
          </a:p>
          <a:p>
            <a:pPr lvl="1" algn="ctr"/>
            <a:r>
              <a:rPr lang="en-IN" altLang="ko-KR" dirty="0" smtClean="0">
                <a:solidFill>
                  <a:schemeClr val="tx1">
                    <a:lumMod val="75000"/>
                    <a:lumOff val="25000"/>
                  </a:schemeClr>
                </a:solidFill>
                <a:cs typeface="Arial" pitchFamily="34" charset="0"/>
              </a:rPr>
              <a:t> </a:t>
            </a:r>
            <a:r>
              <a:rPr lang="en-IN" altLang="ko-KR" dirty="0">
                <a:solidFill>
                  <a:schemeClr val="tx1">
                    <a:lumMod val="75000"/>
                    <a:lumOff val="25000"/>
                  </a:schemeClr>
                </a:solidFill>
                <a:cs typeface="Arial" pitchFamily="34" charset="0"/>
              </a:rPr>
              <a:t>E-mail is, </a:t>
            </a:r>
            <a:r>
              <a:rPr lang="en-IN" altLang="ko-KR" dirty="0" smtClean="0">
                <a:solidFill>
                  <a:schemeClr val="tx1">
                    <a:lumMod val="75000"/>
                    <a:lumOff val="25000"/>
                  </a:schemeClr>
                </a:solidFill>
                <a:cs typeface="Arial" pitchFamily="34" charset="0"/>
              </a:rPr>
              <a:t>They </a:t>
            </a:r>
            <a:r>
              <a:rPr lang="en-IN" altLang="ko-KR" dirty="0">
                <a:solidFill>
                  <a:schemeClr val="tx1">
                    <a:lumMod val="75000"/>
                    <a:lumOff val="25000"/>
                  </a:schemeClr>
                </a:solidFill>
                <a:cs typeface="Arial" pitchFamily="34" charset="0"/>
              </a:rPr>
              <a:t>have to speak the entire content of the mail to another person( not visually challenged ) and then that third person will compose the mail and send on the behalf of the visually challenged person. But this is not a right way to deal with the problem. It is very unlikely that every time a visually impaired person can find someone for </a:t>
            </a:r>
            <a:r>
              <a:rPr lang="en-IN" altLang="ko-KR" dirty="0" smtClean="0">
                <a:solidFill>
                  <a:schemeClr val="tx1">
                    <a:lumMod val="75000"/>
                    <a:lumOff val="25000"/>
                  </a:schemeClr>
                </a:solidFill>
                <a:cs typeface="Arial" pitchFamily="34" charset="0"/>
              </a:rPr>
              <a:t>help  . </a:t>
            </a:r>
            <a:endParaRPr lang="ko-KR" altLang="en-US" dirty="0">
              <a:solidFill>
                <a:schemeClr val="tx1">
                  <a:lumMod val="75000"/>
                  <a:lumOff val="25000"/>
                </a:schemeClr>
              </a:solidFill>
              <a:cs typeface="Arial" pitchFamily="34" charset="0"/>
            </a:endParaRPr>
          </a:p>
        </p:txBody>
      </p:sp>
      <p:sp>
        <p:nvSpPr>
          <p:cNvPr id="11" name="Text Placeholder 3"/>
          <p:cNvSpPr>
            <a:spLocks noGrp="1"/>
          </p:cNvSpPr>
          <p:nvPr>
            <p:ph type="body" sz="quarter" idx="10"/>
          </p:nvPr>
        </p:nvSpPr>
        <p:spPr>
          <a:xfrm>
            <a:off x="0" y="267494"/>
            <a:ext cx="9144000" cy="432048"/>
          </a:xfrm>
        </p:spPr>
        <p:txBody>
          <a:bodyPr/>
          <a:lstStyle/>
          <a:p>
            <a:r>
              <a:rPr lang="en-US" altLang="ko-KR" dirty="0" smtClean="0">
                <a:solidFill>
                  <a:schemeClr val="accent2"/>
                </a:solidFill>
                <a:latin typeface="Fira sans" panose="020B0604020202020204" charset="0"/>
              </a:rPr>
              <a:t>Problem to be solved</a:t>
            </a:r>
            <a:endParaRPr lang="ko-KR" altLang="en-US" dirty="0">
              <a:solidFill>
                <a:schemeClr val="accent2"/>
              </a:solidFill>
              <a:latin typeface="Fira sans" panose="020B0604020202020204" charset="0"/>
            </a:endParaRPr>
          </a:p>
        </p:txBody>
      </p:sp>
    </p:spTree>
    <p:extLst>
      <p:ext uri="{BB962C8B-B14F-4D97-AF65-F5344CB8AC3E}">
        <p14:creationId xmlns:p14="http://schemas.microsoft.com/office/powerpoint/2010/main" val="23564216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smtClean="0"/>
              <a:t> </a:t>
            </a:r>
            <a:endParaRPr lang="en-IN" dirty="0"/>
          </a:p>
        </p:txBody>
      </p:sp>
      <p:sp>
        <p:nvSpPr>
          <p:cNvPr id="3" name="Text Placeholder 2"/>
          <p:cNvSpPr>
            <a:spLocks noGrp="1"/>
          </p:cNvSpPr>
          <p:nvPr>
            <p:ph type="body" sz="quarter" idx="11"/>
          </p:nvPr>
        </p:nvSpPr>
        <p:spPr/>
        <p:txBody>
          <a:bodyPr/>
          <a:lstStyle/>
          <a:p>
            <a:r>
              <a:rPr lang="en-IN" dirty="0" smtClean="0"/>
              <a:t> </a:t>
            </a:r>
            <a:endParaRPr lang="en-IN" dirty="0"/>
          </a:p>
        </p:txBody>
      </p:sp>
      <p:sp>
        <p:nvSpPr>
          <p:cNvPr id="5" name="TextBox 4">
            <a:extLst>
              <a:ext uri="{FF2B5EF4-FFF2-40B4-BE49-F238E27FC236}">
                <a16:creationId xmlns:a16="http://schemas.microsoft.com/office/drawing/2014/main" id="{51865731-0B8F-4529-9DF9-18C8BD858D7D}"/>
              </a:ext>
            </a:extLst>
          </p:cNvPr>
          <p:cNvSpPr txBox="1"/>
          <p:nvPr/>
        </p:nvSpPr>
        <p:spPr>
          <a:xfrm>
            <a:off x="467544" y="230633"/>
            <a:ext cx="7920880" cy="646331"/>
          </a:xfrm>
          <a:prstGeom prst="rect">
            <a:avLst/>
          </a:prstGeom>
          <a:noFill/>
        </p:spPr>
        <p:txBody>
          <a:bodyPr wrap="square" rtlCol="0">
            <a:spAutoFit/>
          </a:bodyPr>
          <a:lstStyle/>
          <a:p>
            <a:pPr algn="ctr"/>
            <a:r>
              <a:rPr lang="en-US" altLang="ko-KR" sz="3600" dirty="0" smtClean="0">
                <a:solidFill>
                  <a:schemeClr val="accent2"/>
                </a:solidFill>
                <a:latin typeface="Fira sans" panose="020B0604020202020204" charset="0"/>
              </a:rPr>
              <a:t>Motivation</a:t>
            </a:r>
            <a:endParaRPr lang="ko-KR" altLang="en-US" sz="3600" b="1" dirty="0">
              <a:solidFill>
                <a:schemeClr val="accent2"/>
              </a:solidFill>
              <a:latin typeface="Fira sans" panose="020B0604020202020204" charset="0"/>
            </a:endParaRPr>
          </a:p>
        </p:txBody>
      </p:sp>
      <p:sp>
        <p:nvSpPr>
          <p:cNvPr id="6" name="TextBox 5"/>
          <p:cNvSpPr txBox="1"/>
          <p:nvPr/>
        </p:nvSpPr>
        <p:spPr>
          <a:xfrm>
            <a:off x="1763688" y="1453028"/>
            <a:ext cx="5976664" cy="2308324"/>
          </a:xfrm>
          <a:prstGeom prst="rect">
            <a:avLst/>
          </a:prstGeom>
          <a:noFill/>
        </p:spPr>
        <p:txBody>
          <a:bodyPr wrap="square" rtlCol="0">
            <a:spAutoFit/>
          </a:bodyPr>
          <a:lstStyle/>
          <a:p>
            <a:r>
              <a:rPr lang="en-GB" dirty="0"/>
              <a:t>Voice based E-mail system </a:t>
            </a:r>
            <a:r>
              <a:rPr lang="en-GB" dirty="0" smtClean="0"/>
              <a:t>which is a web application </a:t>
            </a:r>
            <a:endParaRPr lang="en-GB" dirty="0"/>
          </a:p>
          <a:p>
            <a:r>
              <a:rPr lang="en-GB" dirty="0" smtClean="0"/>
              <a:t>which </a:t>
            </a:r>
            <a:r>
              <a:rPr lang="en-GB" dirty="0"/>
              <a:t>can </a:t>
            </a:r>
            <a:r>
              <a:rPr lang="en-GB" dirty="0" smtClean="0"/>
              <a:t>be used </a:t>
            </a:r>
            <a:r>
              <a:rPr lang="en-GB" dirty="0"/>
              <a:t>by a Blind person </a:t>
            </a:r>
            <a:r>
              <a:rPr lang="en-GB" dirty="0" smtClean="0"/>
              <a:t>or visually impaired to </a:t>
            </a:r>
            <a:r>
              <a:rPr lang="en-GB" dirty="0"/>
              <a:t>access E-mails </a:t>
            </a:r>
            <a:r>
              <a:rPr lang="en-GB" dirty="0" smtClean="0"/>
              <a:t>easily and efficiently</a:t>
            </a:r>
            <a:r>
              <a:rPr lang="en-GB" dirty="0"/>
              <a:t>. The contribution made by </a:t>
            </a:r>
            <a:r>
              <a:rPr lang="en-GB" dirty="0" smtClean="0"/>
              <a:t>this </a:t>
            </a:r>
            <a:r>
              <a:rPr lang="en-GB" dirty="0"/>
              <a:t>research </a:t>
            </a:r>
            <a:r>
              <a:rPr lang="en-GB" dirty="0" smtClean="0"/>
              <a:t>will help enabled </a:t>
            </a:r>
            <a:r>
              <a:rPr lang="en-GB" dirty="0"/>
              <a:t>the Blind people </a:t>
            </a:r>
            <a:r>
              <a:rPr lang="en-GB" dirty="0" smtClean="0"/>
              <a:t>as well as Visually impaired peoples , or handicapped </a:t>
            </a:r>
          </a:p>
          <a:p>
            <a:r>
              <a:rPr lang="en-GB" dirty="0" smtClean="0"/>
              <a:t>person to send </a:t>
            </a:r>
            <a:r>
              <a:rPr lang="en-GB" dirty="0"/>
              <a:t>and receive </a:t>
            </a:r>
            <a:r>
              <a:rPr lang="en-GB" dirty="0" smtClean="0"/>
              <a:t>Emails through our </a:t>
            </a:r>
            <a:r>
              <a:rPr lang="en-GB" dirty="0" err="1" smtClean="0"/>
              <a:t>webapp</a:t>
            </a:r>
            <a:endParaRPr lang="en-GB" dirty="0" smtClean="0"/>
          </a:p>
          <a:p>
            <a:r>
              <a:rPr lang="en-GB" dirty="0" smtClean="0"/>
              <a:t>Without even touching a keyboard through IVR </a:t>
            </a:r>
          </a:p>
          <a:p>
            <a:r>
              <a:rPr lang="en-GB" dirty="0" smtClean="0"/>
              <a:t>Operations and mouse click</a:t>
            </a:r>
            <a:endParaRPr lang="en-IN" dirty="0"/>
          </a:p>
        </p:txBody>
      </p:sp>
    </p:spTree>
    <p:extLst>
      <p:ext uri="{BB962C8B-B14F-4D97-AF65-F5344CB8AC3E}">
        <p14:creationId xmlns:p14="http://schemas.microsoft.com/office/powerpoint/2010/main" val="1981143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555776" y="262460"/>
            <a:ext cx="6660232" cy="576064"/>
          </a:xfrm>
        </p:spPr>
        <p:txBody>
          <a:bodyPr/>
          <a:lstStyle/>
          <a:p>
            <a:r>
              <a:rPr lang="en-US" altLang="ko-KR" dirty="0">
                <a:solidFill>
                  <a:schemeClr val="accent1"/>
                </a:solidFill>
                <a:latin typeface="Fira sans" panose="020B0604020202020204" charset="0"/>
              </a:rPr>
              <a:t>Literature </a:t>
            </a:r>
            <a:r>
              <a:rPr lang="en-US" altLang="ko-KR" dirty="0" smtClean="0">
                <a:solidFill>
                  <a:schemeClr val="accent1"/>
                </a:solidFill>
                <a:latin typeface="Fira sans" panose="020B0604020202020204" charset="0"/>
              </a:rPr>
              <a:t>Survey</a:t>
            </a:r>
            <a:endParaRPr lang="ko-KR" altLang="en-US" dirty="0">
              <a:solidFill>
                <a:schemeClr val="accent1"/>
              </a:solidFill>
              <a:latin typeface="Fira sans" panose="020B0604020202020204" charset="0"/>
            </a:endParaRPr>
          </a:p>
        </p:txBody>
      </p:sp>
      <p:sp>
        <p:nvSpPr>
          <p:cNvPr id="4" name="Frame 3"/>
          <p:cNvSpPr/>
          <p:nvPr/>
        </p:nvSpPr>
        <p:spPr>
          <a:xfrm>
            <a:off x="2411760" y="987574"/>
            <a:ext cx="6624736" cy="4155926"/>
          </a:xfrm>
          <a:prstGeom prst="frame">
            <a:avLst>
              <a:gd name="adj1" fmla="val 18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Rectangle 4"/>
          <p:cNvSpPr/>
          <p:nvPr/>
        </p:nvSpPr>
        <p:spPr>
          <a:xfrm>
            <a:off x="2555776" y="1275606"/>
            <a:ext cx="6336704" cy="36724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0" name="Table 9"/>
          <p:cNvGraphicFramePr>
            <a:graphicFrameLocks noGrp="1"/>
          </p:cNvGraphicFramePr>
          <p:nvPr>
            <p:extLst>
              <p:ext uri="{D42A27DB-BD31-4B8C-83A1-F6EECF244321}">
                <p14:modId xmlns:p14="http://schemas.microsoft.com/office/powerpoint/2010/main" val="532757498"/>
              </p:ext>
            </p:extLst>
          </p:nvPr>
        </p:nvGraphicFramePr>
        <p:xfrm>
          <a:off x="2555775" y="1074675"/>
          <a:ext cx="6336705" cy="3983451"/>
        </p:xfrm>
        <a:graphic>
          <a:graphicData uri="http://schemas.openxmlformats.org/drawingml/2006/table">
            <a:tbl>
              <a:tblPr firstRow="1" bandRow="1">
                <a:tableStyleId>{5C22544A-7EE6-4342-B048-85BDC9FD1C3A}</a:tableStyleId>
              </a:tblPr>
              <a:tblGrid>
                <a:gridCol w="864097">
                  <a:extLst>
                    <a:ext uri="{9D8B030D-6E8A-4147-A177-3AD203B41FA5}">
                      <a16:colId xmlns:a16="http://schemas.microsoft.com/office/drawing/2014/main" val="1716337375"/>
                    </a:ext>
                  </a:extLst>
                </a:gridCol>
                <a:gridCol w="1276160">
                  <a:extLst>
                    <a:ext uri="{9D8B030D-6E8A-4147-A177-3AD203B41FA5}">
                      <a16:colId xmlns:a16="http://schemas.microsoft.com/office/drawing/2014/main" val="818771886"/>
                    </a:ext>
                  </a:extLst>
                </a:gridCol>
                <a:gridCol w="1368152">
                  <a:extLst>
                    <a:ext uri="{9D8B030D-6E8A-4147-A177-3AD203B41FA5}">
                      <a16:colId xmlns:a16="http://schemas.microsoft.com/office/drawing/2014/main" val="2926188004"/>
                    </a:ext>
                  </a:extLst>
                </a:gridCol>
                <a:gridCol w="1224136">
                  <a:extLst>
                    <a:ext uri="{9D8B030D-6E8A-4147-A177-3AD203B41FA5}">
                      <a16:colId xmlns:a16="http://schemas.microsoft.com/office/drawing/2014/main" val="781275081"/>
                    </a:ext>
                  </a:extLst>
                </a:gridCol>
                <a:gridCol w="1604160">
                  <a:extLst>
                    <a:ext uri="{9D8B030D-6E8A-4147-A177-3AD203B41FA5}">
                      <a16:colId xmlns:a16="http://schemas.microsoft.com/office/drawing/2014/main" val="2071358310"/>
                    </a:ext>
                  </a:extLst>
                </a:gridCol>
              </a:tblGrid>
              <a:tr h="569838">
                <a:tc>
                  <a:txBody>
                    <a:bodyPr/>
                    <a:lstStyle/>
                    <a:p>
                      <a:r>
                        <a:rPr lang="en-IN" sz="1600" dirty="0" smtClean="0"/>
                        <a:t>SR</a:t>
                      </a:r>
                      <a:r>
                        <a:rPr lang="en-IN" sz="1600" baseline="0" dirty="0" smtClean="0"/>
                        <a:t> NO</a:t>
                      </a:r>
                      <a:endParaRPr lang="en-IN" sz="1400" dirty="0"/>
                    </a:p>
                  </a:txBody>
                  <a:tcPr/>
                </a:tc>
                <a:tc>
                  <a:txBody>
                    <a:bodyPr/>
                    <a:lstStyle/>
                    <a:p>
                      <a:r>
                        <a:rPr lang="en-IN" sz="1600" dirty="0" smtClean="0"/>
                        <a:t>Paper Title</a:t>
                      </a:r>
                      <a:endParaRPr lang="en-IN" sz="1600" dirty="0"/>
                    </a:p>
                  </a:txBody>
                  <a:tcPr/>
                </a:tc>
                <a:tc>
                  <a:txBody>
                    <a:bodyPr/>
                    <a:lstStyle/>
                    <a:p>
                      <a:r>
                        <a:rPr lang="en-IN" sz="1600" dirty="0" smtClean="0"/>
                        <a:t>Publication</a:t>
                      </a:r>
                      <a:r>
                        <a:rPr lang="en-IN" sz="1600" baseline="0" dirty="0" smtClean="0"/>
                        <a:t> year</a:t>
                      </a:r>
                      <a:endParaRPr lang="en-IN" sz="1600" dirty="0"/>
                    </a:p>
                  </a:txBody>
                  <a:tcPr/>
                </a:tc>
                <a:tc>
                  <a:txBody>
                    <a:bodyPr/>
                    <a:lstStyle/>
                    <a:p>
                      <a:r>
                        <a:rPr lang="en-IN" sz="1600" dirty="0" smtClean="0"/>
                        <a:t>Advantage</a:t>
                      </a:r>
                      <a:endParaRPr lang="en-IN" sz="1600" dirty="0"/>
                    </a:p>
                  </a:txBody>
                  <a:tcPr/>
                </a:tc>
                <a:tc>
                  <a:txBody>
                    <a:bodyPr/>
                    <a:lstStyle/>
                    <a:p>
                      <a:r>
                        <a:rPr lang="en-IN" sz="1600" dirty="0" smtClean="0"/>
                        <a:t>Disadvantage</a:t>
                      </a:r>
                      <a:endParaRPr lang="en-IN" sz="1600" dirty="0"/>
                    </a:p>
                  </a:txBody>
                  <a:tcPr/>
                </a:tc>
                <a:extLst>
                  <a:ext uri="{0D108BD9-81ED-4DB2-BD59-A6C34878D82A}">
                    <a16:rowId xmlns:a16="http://schemas.microsoft.com/office/drawing/2014/main" val="2295110201"/>
                  </a:ext>
                </a:extLst>
              </a:tr>
              <a:tr h="1769498">
                <a:tc>
                  <a:txBody>
                    <a:bodyPr/>
                    <a:lstStyle/>
                    <a:p>
                      <a:r>
                        <a:rPr lang="en-IN" dirty="0" smtClean="0"/>
                        <a:t>1</a:t>
                      </a:r>
                      <a:endParaRPr lang="en-IN" dirty="0"/>
                    </a:p>
                  </a:txBody>
                  <a:tcPr/>
                </a:tc>
                <a:tc>
                  <a:txBody>
                    <a:bodyPr/>
                    <a:lstStyle/>
                    <a:p>
                      <a:r>
                        <a:rPr lang="en-IN" altLang="ko-KR" sz="1200" b="1" dirty="0" smtClean="0">
                          <a:solidFill>
                            <a:schemeClr val="tx1"/>
                          </a:solidFill>
                          <a:cs typeface="Arial" pitchFamily="34" charset="0"/>
                        </a:rPr>
                        <a:t>“Voice Based System in Mobile Devices for Blind People”. </a:t>
                      </a:r>
                      <a:endParaRPr lang="en-IN" sz="1200" dirty="0">
                        <a:solidFill>
                          <a:schemeClr val="tx1"/>
                        </a:solidFill>
                      </a:endParaRPr>
                    </a:p>
                  </a:txBody>
                  <a:tcPr/>
                </a:tc>
                <a:tc>
                  <a:txBody>
                    <a:bodyPr/>
                    <a:lstStyle/>
                    <a:p>
                      <a:r>
                        <a:rPr lang="en-IN" sz="1400" dirty="0" smtClean="0"/>
                        <a:t>IEEE 2014</a:t>
                      </a:r>
                      <a:endParaRPr lang="en-IN" dirty="0"/>
                    </a:p>
                  </a:txBody>
                  <a:tcPr/>
                </a:tc>
                <a:tc>
                  <a:txBody>
                    <a:bodyPr/>
                    <a:lstStyle/>
                    <a:p>
                      <a:pPr marL="285750" indent="-285750">
                        <a:buFont typeface="Arial" panose="020B0604020202020204" pitchFamily="34" charset="0"/>
                        <a:buChar char="•"/>
                      </a:pPr>
                      <a:r>
                        <a:rPr lang="en-IN" sz="1400" dirty="0" smtClean="0"/>
                        <a:t>Easy</a:t>
                      </a:r>
                      <a:r>
                        <a:rPr lang="en-IN" sz="1400" baseline="0" dirty="0" smtClean="0"/>
                        <a:t> to </a:t>
                      </a:r>
                    </a:p>
                    <a:p>
                      <a:pPr marL="0" indent="0">
                        <a:buFont typeface="Arial" panose="020B0604020202020204" pitchFamily="34" charset="0"/>
                        <a:buNone/>
                      </a:pPr>
                      <a:r>
                        <a:rPr lang="en-IN" sz="1400" baseline="0" dirty="0" smtClean="0"/>
                        <a:t>  use and</a:t>
                      </a:r>
                    </a:p>
                    <a:p>
                      <a:pPr marL="0" indent="0">
                        <a:buFont typeface="Arial" panose="020B0604020202020204" pitchFamily="34" charset="0"/>
                        <a:buNone/>
                      </a:pPr>
                      <a:r>
                        <a:rPr lang="en-IN" sz="1400" baseline="0" dirty="0" smtClean="0"/>
                        <a:t> send Emails</a:t>
                      </a:r>
                      <a:endParaRPr lang="en-IN" dirty="0"/>
                    </a:p>
                  </a:txBody>
                  <a:tcPr/>
                </a:tc>
                <a:tc>
                  <a:txBody>
                    <a:bodyPr/>
                    <a:lstStyle/>
                    <a:p>
                      <a:pPr marL="285750" indent="-285750">
                        <a:buFont typeface="Arial" panose="020B0604020202020204" pitchFamily="34" charset="0"/>
                        <a:buChar char="•"/>
                      </a:pPr>
                      <a:r>
                        <a:rPr lang="en-IN" altLang="ko-KR" sz="1400" dirty="0" smtClean="0">
                          <a:solidFill>
                            <a:schemeClr val="tx1"/>
                          </a:solidFill>
                          <a:cs typeface="Arial" pitchFamily="34" charset="0"/>
                        </a:rPr>
                        <a:t>It was only made for Mobile Devices </a:t>
                      </a:r>
                    </a:p>
                    <a:p>
                      <a:pPr marL="285750" indent="-285750">
                        <a:buFont typeface="Arial" panose="020B0604020202020204" pitchFamily="34" charset="0"/>
                        <a:buChar char="•"/>
                      </a:pPr>
                      <a:r>
                        <a:rPr lang="en-IN" altLang="ko-KR" sz="1400" dirty="0" smtClean="0">
                          <a:solidFill>
                            <a:schemeClr val="tx1"/>
                          </a:solidFill>
                          <a:cs typeface="Arial" pitchFamily="34" charset="0"/>
                        </a:rPr>
                        <a:t> It can only send and </a:t>
                      </a:r>
                      <a:r>
                        <a:rPr lang="en-IN" altLang="ko-KR" sz="1400" dirty="0" err="1" smtClean="0">
                          <a:solidFill>
                            <a:schemeClr val="tx1"/>
                          </a:solidFill>
                          <a:cs typeface="Arial" pitchFamily="34" charset="0"/>
                        </a:rPr>
                        <a:t>recieve</a:t>
                      </a:r>
                      <a:r>
                        <a:rPr lang="en-IN" altLang="ko-KR" sz="1400" dirty="0" smtClean="0">
                          <a:solidFill>
                            <a:schemeClr val="tx1"/>
                          </a:solidFill>
                          <a:cs typeface="Arial" pitchFamily="34" charset="0"/>
                        </a:rPr>
                        <a:t> emails</a:t>
                      </a:r>
                    </a:p>
                    <a:p>
                      <a:pPr marL="285750" indent="-285750">
                        <a:buFont typeface="Arial" panose="020B0604020202020204" pitchFamily="34" charset="0"/>
                        <a:buChar char="•"/>
                      </a:pPr>
                      <a:endParaRPr lang="en-IN" sz="1400" dirty="0">
                        <a:solidFill>
                          <a:schemeClr val="tx1"/>
                        </a:solidFill>
                      </a:endParaRPr>
                    </a:p>
                  </a:txBody>
                  <a:tcPr/>
                </a:tc>
                <a:extLst>
                  <a:ext uri="{0D108BD9-81ED-4DB2-BD59-A6C34878D82A}">
                    <a16:rowId xmlns:a16="http://schemas.microsoft.com/office/drawing/2014/main" val="4143038631"/>
                  </a:ext>
                </a:extLst>
              </a:tr>
              <a:tr h="1606011">
                <a:tc>
                  <a:txBody>
                    <a:bodyPr/>
                    <a:lstStyle/>
                    <a:p>
                      <a:r>
                        <a:rPr lang="en-IN" dirty="0" smtClean="0"/>
                        <a:t>2</a:t>
                      </a:r>
                      <a:endParaRPr lang="en-IN" dirty="0"/>
                    </a:p>
                  </a:txBody>
                  <a:tcPr/>
                </a:tc>
                <a:tc>
                  <a:txBody>
                    <a:bodyPr/>
                    <a:lstStyle/>
                    <a:p>
                      <a:r>
                        <a:rPr lang="en-IN" altLang="ko-KR" sz="1200" b="1" dirty="0" smtClean="0">
                          <a:solidFill>
                            <a:schemeClr val="tx1"/>
                          </a:solidFill>
                          <a:cs typeface="Arial" pitchFamily="34" charset="0"/>
                        </a:rPr>
                        <a:t>“Voice Based Email Reader and Web page Reader</a:t>
                      </a:r>
                      <a:endParaRPr lang="en-IN" sz="1200" dirty="0">
                        <a:solidFill>
                          <a:schemeClr val="tx1"/>
                        </a:solidFill>
                      </a:endParaRPr>
                    </a:p>
                  </a:txBody>
                  <a:tcPr/>
                </a:tc>
                <a:tc>
                  <a:txBody>
                    <a:bodyPr/>
                    <a:lstStyle/>
                    <a:p>
                      <a:r>
                        <a:rPr lang="en-IN" sz="1400" dirty="0" smtClean="0"/>
                        <a:t>IEEE</a:t>
                      </a:r>
                      <a:r>
                        <a:rPr lang="en-IN" sz="1400" baseline="0" dirty="0" smtClean="0"/>
                        <a:t> 2014</a:t>
                      </a:r>
                      <a:endParaRPr lang="en-IN" sz="1400" dirty="0"/>
                    </a:p>
                  </a:txBody>
                  <a:tcPr/>
                </a:tc>
                <a:tc>
                  <a:txBody>
                    <a:bodyPr/>
                    <a:lstStyle/>
                    <a:p>
                      <a:pPr marL="285750" indent="-285750">
                        <a:buFont typeface="Arial" panose="020B0604020202020204" pitchFamily="34" charset="0"/>
                        <a:buChar char="•"/>
                      </a:pPr>
                      <a:r>
                        <a:rPr lang="en-IN" sz="1400" dirty="0" smtClean="0"/>
                        <a:t>Used</a:t>
                      </a:r>
                      <a:r>
                        <a:rPr lang="en-IN" sz="1400" baseline="0" dirty="0" smtClean="0"/>
                        <a:t> to</a:t>
                      </a:r>
                    </a:p>
                    <a:p>
                      <a:pPr marL="0" indent="0">
                        <a:buFont typeface="Arial" panose="020B0604020202020204" pitchFamily="34" charset="0"/>
                        <a:buNone/>
                      </a:pPr>
                      <a:r>
                        <a:rPr lang="en-IN" sz="1400" baseline="0" dirty="0" smtClean="0"/>
                        <a:t> read email</a:t>
                      </a:r>
                    </a:p>
                    <a:p>
                      <a:pPr marL="0" indent="0">
                        <a:buFont typeface="Arial" panose="020B0604020202020204" pitchFamily="34" charset="0"/>
                        <a:buNone/>
                      </a:pPr>
                      <a:r>
                        <a:rPr lang="en-IN" sz="1400" baseline="0" dirty="0" smtClean="0"/>
                        <a:t>through IVR</a:t>
                      </a:r>
                      <a:endParaRPr lang="en-IN" sz="1400" dirty="0"/>
                    </a:p>
                  </a:txBody>
                  <a:tcPr/>
                </a:tc>
                <a:tc>
                  <a:txBody>
                    <a:bodyPr/>
                    <a:lstStyle/>
                    <a:p>
                      <a:pPr marL="171450" indent="-171450">
                        <a:buFont typeface="Arial" panose="020B0604020202020204" pitchFamily="34" charset="0"/>
                        <a:buChar char="•"/>
                      </a:pPr>
                      <a:r>
                        <a:rPr lang="en-US" altLang="ko-KR" sz="1400" dirty="0" smtClean="0">
                          <a:solidFill>
                            <a:schemeClr val="tx1"/>
                          </a:solidFill>
                          <a:cs typeface="Arial" pitchFamily="34" charset="0"/>
                        </a:rPr>
                        <a:t>It was window’s based </a:t>
                      </a:r>
                      <a:r>
                        <a:rPr lang="en-US" altLang="ko-KR" sz="1400" dirty="0" err="1" smtClean="0">
                          <a:solidFill>
                            <a:schemeClr val="tx1"/>
                          </a:solidFill>
                          <a:cs typeface="Arial" pitchFamily="34" charset="0"/>
                        </a:rPr>
                        <a:t>App’n</a:t>
                      </a:r>
                      <a:r>
                        <a:rPr lang="en-US" altLang="ko-KR" sz="1400" dirty="0" smtClean="0">
                          <a:solidFill>
                            <a:schemeClr val="tx1"/>
                          </a:solidFill>
                          <a:cs typeface="Arial" pitchFamily="34" charset="0"/>
                        </a:rPr>
                        <a:t> on which is used only to read  email and web page</a:t>
                      </a:r>
                    </a:p>
                  </a:txBody>
                  <a:tcPr/>
                </a:tc>
                <a:extLst>
                  <a:ext uri="{0D108BD9-81ED-4DB2-BD59-A6C34878D82A}">
                    <a16:rowId xmlns:a16="http://schemas.microsoft.com/office/drawing/2014/main" val="693976090"/>
                  </a:ext>
                </a:extLst>
              </a:tr>
            </a:tbl>
          </a:graphicData>
        </a:graphic>
      </p:graphicFrame>
    </p:spTree>
    <p:extLst>
      <p:ext uri="{BB962C8B-B14F-4D97-AF65-F5344CB8AC3E}">
        <p14:creationId xmlns:p14="http://schemas.microsoft.com/office/powerpoint/2010/main" val="1714181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1865731-0B8F-4529-9DF9-18C8BD858D7D}"/>
              </a:ext>
            </a:extLst>
          </p:cNvPr>
          <p:cNvSpPr txBox="1"/>
          <p:nvPr/>
        </p:nvSpPr>
        <p:spPr>
          <a:xfrm>
            <a:off x="1822569" y="230634"/>
            <a:ext cx="6001305" cy="646331"/>
          </a:xfrm>
          <a:prstGeom prst="rect">
            <a:avLst/>
          </a:prstGeom>
          <a:noFill/>
        </p:spPr>
        <p:txBody>
          <a:bodyPr wrap="square" rtlCol="0">
            <a:spAutoFit/>
          </a:bodyPr>
          <a:lstStyle/>
          <a:p>
            <a:r>
              <a:rPr lang="en-US" altLang="ko-KR" sz="3600" b="1" dirty="0" smtClean="0">
                <a:solidFill>
                  <a:schemeClr val="accent2"/>
                </a:solidFill>
                <a:latin typeface="Fira sans" panose="020B0604020202020204" charset="0"/>
              </a:rPr>
              <a:t>System Requirement</a:t>
            </a:r>
          </a:p>
        </p:txBody>
      </p:sp>
      <p:sp>
        <p:nvSpPr>
          <p:cNvPr id="15" name="TextBox 14">
            <a:extLst>
              <a:ext uri="{FF2B5EF4-FFF2-40B4-BE49-F238E27FC236}">
                <a16:creationId xmlns:a16="http://schemas.microsoft.com/office/drawing/2014/main" id="{4532DEE4-58C7-414E-AEEA-A26A06D7C906}"/>
              </a:ext>
            </a:extLst>
          </p:cNvPr>
          <p:cNvSpPr txBox="1"/>
          <p:nvPr/>
        </p:nvSpPr>
        <p:spPr>
          <a:xfrm>
            <a:off x="852456" y="1206778"/>
            <a:ext cx="8513685" cy="1754326"/>
          </a:xfrm>
          <a:prstGeom prst="rect">
            <a:avLst/>
          </a:prstGeom>
          <a:noFill/>
        </p:spPr>
        <p:txBody>
          <a:bodyPr wrap="square" rtlCol="0">
            <a:spAutoFit/>
          </a:bodyPr>
          <a:lstStyle/>
          <a:p>
            <a:pPr algn="l" rtl="0">
              <a:buClr>
                <a:schemeClr val="accent3"/>
              </a:buClr>
              <a:buSzPct val="120000"/>
              <a:buFont typeface="Arial" panose="020B0604020202020204" pitchFamily="34" charset="0"/>
              <a:buChar char="•"/>
            </a:pPr>
            <a:r>
              <a:rPr lang="en-IN" b="0" i="0" dirty="0">
                <a:effectLst/>
                <a:latin typeface="-apple-system"/>
              </a:rPr>
              <a:t>Processors: </a:t>
            </a:r>
            <a:r>
              <a:rPr lang="en-IN" b="0" i="0" dirty="0" smtClean="0">
                <a:effectLst/>
                <a:latin typeface="-apple-system"/>
              </a:rPr>
              <a:t>Intel® </a:t>
            </a:r>
            <a:r>
              <a:rPr lang="en-IN" b="0" i="0" dirty="0">
                <a:effectLst/>
                <a:latin typeface="-apple-system"/>
              </a:rPr>
              <a:t>processor </a:t>
            </a:r>
            <a:r>
              <a:rPr lang="en-IN" b="0" i="0" dirty="0" smtClean="0">
                <a:effectLst/>
                <a:latin typeface="-apple-system"/>
              </a:rPr>
              <a:t>i3,i5 </a:t>
            </a:r>
            <a:r>
              <a:rPr lang="en-IN" b="0" i="0" dirty="0" err="1" smtClean="0">
                <a:effectLst/>
                <a:latin typeface="-apple-system"/>
              </a:rPr>
              <a:t>etc</a:t>
            </a:r>
            <a:endParaRPr lang="en-IN" b="0" i="0" dirty="0">
              <a:effectLst/>
              <a:latin typeface="-apple-system"/>
            </a:endParaRPr>
          </a:p>
          <a:p>
            <a:pPr algn="l" rtl="0">
              <a:buClr>
                <a:schemeClr val="accent3"/>
              </a:buClr>
              <a:buSzPct val="120000"/>
              <a:buFont typeface="Arial" panose="020B0604020202020204" pitchFamily="34" charset="0"/>
              <a:buChar char="•"/>
            </a:pPr>
            <a:r>
              <a:rPr lang="en-IN" b="0" i="0" dirty="0">
                <a:effectLst/>
                <a:latin typeface="-apple-system"/>
              </a:rPr>
              <a:t>Disk space: </a:t>
            </a:r>
            <a:r>
              <a:rPr lang="en-IN" b="0" i="0" dirty="0" smtClean="0">
                <a:effectLst/>
                <a:latin typeface="-apple-system"/>
              </a:rPr>
              <a:t>2 </a:t>
            </a:r>
            <a:r>
              <a:rPr lang="en-IN" b="0" i="0" dirty="0">
                <a:effectLst/>
                <a:latin typeface="-apple-system"/>
              </a:rPr>
              <a:t>GB</a:t>
            </a:r>
          </a:p>
          <a:p>
            <a:pPr algn="l" rtl="0">
              <a:buClr>
                <a:schemeClr val="accent3"/>
              </a:buClr>
              <a:buSzPct val="120000"/>
              <a:buFont typeface="Arial" panose="020B0604020202020204" pitchFamily="34" charset="0"/>
              <a:buChar char="•"/>
            </a:pPr>
            <a:r>
              <a:rPr lang="en-IN" b="0" i="0" dirty="0">
                <a:effectLst/>
                <a:latin typeface="-apple-system"/>
              </a:rPr>
              <a:t>Operating systems: Windows* 7 </a:t>
            </a:r>
            <a:r>
              <a:rPr lang="en-IN" b="0" i="0" dirty="0" smtClean="0">
                <a:effectLst/>
                <a:latin typeface="-apple-system"/>
              </a:rPr>
              <a:t>,8 and later</a:t>
            </a:r>
            <a:endParaRPr lang="en-IN" b="0" i="0" dirty="0">
              <a:effectLst/>
              <a:latin typeface="-apple-system"/>
            </a:endParaRPr>
          </a:p>
          <a:p>
            <a:pPr algn="l" rtl="0">
              <a:buClr>
                <a:schemeClr val="accent3"/>
              </a:buClr>
              <a:buSzPct val="120000"/>
              <a:buFont typeface="Arial" panose="020B0604020202020204" pitchFamily="34" charset="0"/>
              <a:buChar char="•"/>
            </a:pPr>
            <a:r>
              <a:rPr lang="en-IN" b="0" i="0" dirty="0">
                <a:effectLst/>
                <a:latin typeface="-apple-system"/>
              </a:rPr>
              <a:t>Python* versions: </a:t>
            </a:r>
            <a:r>
              <a:rPr lang="en-IN" b="0" i="0" dirty="0" smtClean="0">
                <a:effectLst/>
                <a:latin typeface="-apple-system"/>
              </a:rPr>
              <a:t> 3.7.X</a:t>
            </a:r>
            <a:endParaRPr lang="en-IN" b="0" i="0" dirty="0">
              <a:effectLst/>
              <a:latin typeface="-apple-system"/>
            </a:endParaRPr>
          </a:p>
          <a:p>
            <a:pPr algn="l" rtl="0">
              <a:buClr>
                <a:schemeClr val="accent3"/>
              </a:buClr>
              <a:buSzPct val="120000"/>
              <a:buFont typeface="Arial" panose="020B0604020202020204" pitchFamily="34" charset="0"/>
              <a:buChar char="•"/>
            </a:pPr>
            <a:r>
              <a:rPr lang="en-IN" dirty="0">
                <a:latin typeface="-apple-system"/>
              </a:rPr>
              <a:t>Python IDE: Pycharm Edu from JetBrains Commutative </a:t>
            </a:r>
            <a:r>
              <a:rPr lang="en-IN" dirty="0" smtClean="0">
                <a:latin typeface="-apple-system"/>
              </a:rPr>
              <a:t>version</a:t>
            </a:r>
          </a:p>
          <a:p>
            <a:pPr algn="l" rtl="0">
              <a:buClr>
                <a:schemeClr val="accent3"/>
              </a:buClr>
              <a:buSzPct val="120000"/>
              <a:buFont typeface="Arial" panose="020B0604020202020204" pitchFamily="34" charset="0"/>
              <a:buChar char="•"/>
            </a:pPr>
            <a:endParaRPr lang="en-IN" dirty="0">
              <a:latin typeface="-apple-system"/>
            </a:endParaRPr>
          </a:p>
        </p:txBody>
      </p:sp>
      <p:pic>
        <p:nvPicPr>
          <p:cNvPr id="16" name="Picture 15">
            <a:extLst>
              <a:ext uri="{FF2B5EF4-FFF2-40B4-BE49-F238E27FC236}">
                <a16:creationId xmlns:a16="http://schemas.microsoft.com/office/drawing/2014/main" id="{C54ADD6B-6A23-42EC-A51E-711021D391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4909" y="6477110"/>
            <a:ext cx="719091" cy="343574"/>
          </a:xfrm>
          <a:prstGeom prst="rect">
            <a:avLst/>
          </a:prstGeom>
        </p:spPr>
      </p:pic>
      <p:sp>
        <p:nvSpPr>
          <p:cNvPr id="2" name="Rectangle 1"/>
          <p:cNvSpPr/>
          <p:nvPr/>
        </p:nvSpPr>
        <p:spPr>
          <a:xfrm>
            <a:off x="2123728" y="2950408"/>
            <a:ext cx="3437159" cy="646331"/>
          </a:xfrm>
          <a:prstGeom prst="rect">
            <a:avLst/>
          </a:prstGeom>
        </p:spPr>
        <p:txBody>
          <a:bodyPr wrap="none">
            <a:spAutoFit/>
          </a:bodyPr>
          <a:lstStyle/>
          <a:p>
            <a:r>
              <a:rPr lang="en-US" altLang="ko-KR" sz="3600" b="1" dirty="0" smtClean="0">
                <a:solidFill>
                  <a:schemeClr val="accent2"/>
                </a:solidFill>
                <a:latin typeface="Fira sans" panose="020B0604020202020204" charset="0"/>
              </a:rPr>
              <a:t>Language Used</a:t>
            </a:r>
            <a:endParaRPr lang="en-US" altLang="ko-KR" sz="3600" b="1" dirty="0">
              <a:solidFill>
                <a:schemeClr val="accent2"/>
              </a:solidFill>
              <a:latin typeface="Fira sans" panose="020B0604020202020204" charset="0"/>
            </a:endParaRPr>
          </a:p>
        </p:txBody>
      </p:sp>
      <p:sp>
        <p:nvSpPr>
          <p:cNvPr id="3" name="Rectangle 2"/>
          <p:cNvSpPr/>
          <p:nvPr/>
        </p:nvSpPr>
        <p:spPr>
          <a:xfrm>
            <a:off x="852456" y="3781404"/>
            <a:ext cx="4572000" cy="923330"/>
          </a:xfrm>
          <a:prstGeom prst="rect">
            <a:avLst/>
          </a:prstGeom>
        </p:spPr>
        <p:txBody>
          <a:bodyPr>
            <a:spAutoFit/>
          </a:bodyPr>
          <a:lstStyle/>
          <a:p>
            <a:pPr>
              <a:buClr>
                <a:schemeClr val="accent3"/>
              </a:buClr>
              <a:buSzPct val="120000"/>
              <a:buFont typeface="Arial" panose="020B0604020202020204" pitchFamily="34" charset="0"/>
              <a:buChar char="•"/>
            </a:pPr>
            <a:r>
              <a:rPr lang="en-IN" dirty="0" smtClean="0">
                <a:latin typeface="-apple-system"/>
              </a:rPr>
              <a:t>Fronted End : Html ,CSS ,Java script</a:t>
            </a:r>
          </a:p>
          <a:p>
            <a:pPr>
              <a:buClr>
                <a:schemeClr val="accent3"/>
              </a:buClr>
              <a:buSzPct val="120000"/>
              <a:buFont typeface="Arial" panose="020B0604020202020204" pitchFamily="34" charset="0"/>
              <a:buChar char="•"/>
            </a:pPr>
            <a:r>
              <a:rPr lang="en-IN" dirty="0" smtClean="0">
                <a:latin typeface="-apple-system"/>
              </a:rPr>
              <a:t>Back End : Django, Ajax</a:t>
            </a:r>
          </a:p>
          <a:p>
            <a:pPr>
              <a:buClr>
                <a:schemeClr val="accent3"/>
              </a:buClr>
              <a:buSzPct val="120000"/>
              <a:buFont typeface="Arial" panose="020B0604020202020204" pitchFamily="34" charset="0"/>
              <a:buChar char="•"/>
            </a:pPr>
            <a:r>
              <a:rPr lang="en-IN" dirty="0" smtClean="0">
                <a:latin typeface="-apple-system"/>
              </a:rPr>
              <a:t>Language Used : Python</a:t>
            </a:r>
            <a:endParaRPr lang="en-IN" dirty="0">
              <a:latin typeface="-apple-system"/>
            </a:endParaRPr>
          </a:p>
        </p:txBody>
      </p:sp>
    </p:spTree>
    <p:extLst>
      <p:ext uri="{BB962C8B-B14F-4D97-AF65-F5344CB8AC3E}">
        <p14:creationId xmlns:p14="http://schemas.microsoft.com/office/powerpoint/2010/main" val="18317412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0" y="2787774"/>
            <a:ext cx="184731" cy="369332"/>
          </a:xfrm>
          <a:prstGeom prst="rect">
            <a:avLst/>
          </a:prstGeom>
          <a:noFill/>
        </p:spPr>
        <p:txBody>
          <a:bodyPr wrap="none" rtlCol="0">
            <a:spAutoFit/>
          </a:bodyPr>
          <a:lstStyle/>
          <a:p>
            <a:endParaRPr lang="en-IN" dirty="0"/>
          </a:p>
        </p:txBody>
      </p:sp>
      <p:sp>
        <p:nvSpPr>
          <p:cNvPr id="3" name="Rectangle 2"/>
          <p:cNvSpPr/>
          <p:nvPr/>
        </p:nvSpPr>
        <p:spPr>
          <a:xfrm>
            <a:off x="1187624" y="123478"/>
            <a:ext cx="8136904" cy="646331"/>
          </a:xfrm>
          <a:prstGeom prst="rect">
            <a:avLst/>
          </a:prstGeom>
        </p:spPr>
        <p:txBody>
          <a:bodyPr wrap="square">
            <a:spAutoFit/>
          </a:bodyPr>
          <a:lstStyle/>
          <a:p>
            <a:r>
              <a:rPr lang="en-IN" altLang="ko-KR" sz="3600" dirty="0" smtClean="0">
                <a:solidFill>
                  <a:schemeClr val="accent1"/>
                </a:solidFill>
              </a:rPr>
              <a:t>Basic of SMTP &amp; IMAP protocols</a:t>
            </a:r>
            <a:endParaRPr lang="ko-KR" altLang="en-US" sz="3600" dirty="0">
              <a:solidFill>
                <a:schemeClr val="accent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059582"/>
            <a:ext cx="5832648" cy="3581400"/>
          </a:xfrm>
          <a:prstGeom prst="rect">
            <a:avLst/>
          </a:prstGeom>
        </p:spPr>
      </p:pic>
    </p:spTree>
    <p:extLst>
      <p:ext uri="{BB962C8B-B14F-4D97-AF65-F5344CB8AC3E}">
        <p14:creationId xmlns:p14="http://schemas.microsoft.com/office/powerpoint/2010/main" val="23875490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IN" altLang="ko-KR" dirty="0" smtClean="0">
                <a:solidFill>
                  <a:schemeClr val="accent1"/>
                </a:solidFill>
              </a:rPr>
              <a:t>Proposed System</a:t>
            </a:r>
            <a:endParaRPr lang="ko-KR" altLang="en-US" dirty="0">
              <a:solidFill>
                <a:schemeClr val="accent1"/>
              </a:solidFill>
            </a:endParaRPr>
          </a:p>
        </p:txBody>
      </p:sp>
      <p:sp>
        <p:nvSpPr>
          <p:cNvPr id="6" name="TextBox 5"/>
          <p:cNvSpPr txBox="1"/>
          <p:nvPr/>
        </p:nvSpPr>
        <p:spPr>
          <a:xfrm>
            <a:off x="4572000" y="2787774"/>
            <a:ext cx="184731" cy="369332"/>
          </a:xfrm>
          <a:prstGeom prst="rect">
            <a:avLst/>
          </a:prstGeom>
          <a:noFill/>
        </p:spPr>
        <p:txBody>
          <a:bodyPr wrap="none" rtlCol="0">
            <a:spAutoFit/>
          </a:bodyPr>
          <a:lstStyle/>
          <a:p>
            <a:endParaRPr lang="en-IN" dirty="0"/>
          </a:p>
        </p:txBody>
      </p:sp>
      <p:sp>
        <p:nvSpPr>
          <p:cNvPr id="2" name="TextBox 1"/>
          <p:cNvSpPr txBox="1"/>
          <p:nvPr/>
        </p:nvSpPr>
        <p:spPr>
          <a:xfrm>
            <a:off x="395536" y="699837"/>
            <a:ext cx="7323468" cy="42473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t>The entire structure is based on IVR- interactive voice response</a:t>
            </a:r>
            <a:r>
              <a:rPr lang="en-IN" dirty="0" smtClean="0"/>
              <a:t>.</a:t>
            </a:r>
          </a:p>
          <a:p>
            <a:pPr marL="285750" indent="-285750">
              <a:lnSpc>
                <a:spcPct val="150000"/>
              </a:lnSpc>
              <a:buFont typeface="Arial" panose="020B0604020202020204" pitchFamily="34" charset="0"/>
              <a:buChar char="•"/>
            </a:pPr>
            <a:r>
              <a:rPr lang="en-IN" dirty="0" smtClean="0"/>
              <a:t> </a:t>
            </a:r>
            <a:r>
              <a:rPr lang="en-IN" dirty="0"/>
              <a:t>When using this system the computer will prompt the client </a:t>
            </a:r>
            <a:r>
              <a:rPr lang="en-IN" dirty="0" smtClean="0"/>
              <a:t>to</a:t>
            </a:r>
          </a:p>
          <a:p>
            <a:pPr>
              <a:lnSpc>
                <a:spcPct val="150000"/>
              </a:lnSpc>
            </a:pPr>
            <a:r>
              <a:rPr lang="en-IN" dirty="0"/>
              <a:t> </a:t>
            </a:r>
            <a:r>
              <a:rPr lang="en-IN" dirty="0" smtClean="0"/>
              <a:t>    </a:t>
            </a:r>
            <a:r>
              <a:rPr lang="en-IN" dirty="0"/>
              <a:t>perform precise operations to gain relevant services </a:t>
            </a:r>
            <a:endParaRPr lang="en-IN" dirty="0" smtClean="0"/>
          </a:p>
          <a:p>
            <a:pPr>
              <a:lnSpc>
                <a:spcPct val="150000"/>
              </a:lnSpc>
            </a:pPr>
            <a:r>
              <a:rPr lang="en-IN" dirty="0" smtClean="0"/>
              <a:t>     and </a:t>
            </a:r>
            <a:r>
              <a:rPr lang="en-IN" dirty="0"/>
              <a:t>if the client needs to way in the relevant services then they </a:t>
            </a:r>
            <a:endParaRPr lang="en-IN" dirty="0" smtClean="0"/>
          </a:p>
          <a:p>
            <a:pPr>
              <a:lnSpc>
                <a:spcPct val="150000"/>
              </a:lnSpc>
            </a:pPr>
            <a:r>
              <a:rPr lang="en-IN" dirty="0"/>
              <a:t> </a:t>
            </a:r>
            <a:r>
              <a:rPr lang="en-IN" dirty="0" smtClean="0"/>
              <a:t>    need </a:t>
            </a:r>
            <a:r>
              <a:rPr lang="en-IN" dirty="0"/>
              <a:t>to perform that particular operation.  </a:t>
            </a:r>
          </a:p>
          <a:p>
            <a:pPr marL="285750" indent="-285750">
              <a:lnSpc>
                <a:spcPct val="150000"/>
              </a:lnSpc>
              <a:buFont typeface="Arial" panose="020B0604020202020204" pitchFamily="34" charset="0"/>
              <a:buChar char="•"/>
            </a:pPr>
            <a:r>
              <a:rPr lang="en-IN" dirty="0"/>
              <a:t>One of the most important recompense of this system is that user </a:t>
            </a:r>
            <a:endParaRPr lang="en-IN" dirty="0" smtClean="0"/>
          </a:p>
          <a:p>
            <a:pPr>
              <a:lnSpc>
                <a:spcPct val="150000"/>
              </a:lnSpc>
            </a:pPr>
            <a:r>
              <a:rPr lang="en-IN" dirty="0" smtClean="0"/>
              <a:t>     will </a:t>
            </a:r>
            <a:r>
              <a:rPr lang="en-IN" dirty="0"/>
              <a:t>not need to use the keyboard</a:t>
            </a:r>
            <a:r>
              <a:rPr lang="en-IN" dirty="0" smtClean="0"/>
              <a:t>.</a:t>
            </a:r>
          </a:p>
          <a:p>
            <a:pPr marL="285750" indent="-285750">
              <a:lnSpc>
                <a:spcPct val="150000"/>
              </a:lnSpc>
              <a:buFont typeface="Arial" panose="020B0604020202020204" pitchFamily="34" charset="0"/>
              <a:buChar char="•"/>
            </a:pPr>
            <a:r>
              <a:rPr lang="en-IN" dirty="0" smtClean="0"/>
              <a:t> </a:t>
            </a:r>
            <a:r>
              <a:rPr lang="en-IN" dirty="0"/>
              <a:t>All operations </a:t>
            </a:r>
            <a:r>
              <a:rPr lang="en-IN" dirty="0" smtClean="0"/>
              <a:t>in the System will </a:t>
            </a:r>
            <a:r>
              <a:rPr lang="en-IN" dirty="0"/>
              <a:t>be based </a:t>
            </a:r>
            <a:r>
              <a:rPr lang="en-IN" dirty="0" smtClean="0"/>
              <a:t>on voice </a:t>
            </a:r>
            <a:r>
              <a:rPr lang="en-IN" dirty="0"/>
              <a:t>proceedings</a:t>
            </a:r>
            <a:r>
              <a:rPr lang="en-IN" dirty="0" smtClean="0"/>
              <a:t>.</a:t>
            </a:r>
          </a:p>
          <a:p>
            <a:pPr marL="285750" indent="-285750">
              <a:lnSpc>
                <a:spcPct val="150000"/>
              </a:lnSpc>
              <a:buFont typeface="Arial" panose="020B0604020202020204" pitchFamily="34" charset="0"/>
              <a:buChar char="•"/>
            </a:pPr>
            <a:r>
              <a:rPr lang="en-IN" dirty="0" smtClean="0"/>
              <a:t>Sending Email </a:t>
            </a:r>
          </a:p>
          <a:p>
            <a:pPr marL="285750" indent="-285750">
              <a:lnSpc>
                <a:spcPct val="150000"/>
              </a:lnSpc>
              <a:buFont typeface="Arial" panose="020B0604020202020204" pitchFamily="34" charset="0"/>
              <a:buChar char="•"/>
            </a:pPr>
            <a:r>
              <a:rPr lang="en-IN" dirty="0" smtClean="0"/>
              <a:t>Reading Email etc</a:t>
            </a:r>
          </a:p>
        </p:txBody>
      </p:sp>
    </p:spTree>
    <p:extLst>
      <p:ext uri="{BB962C8B-B14F-4D97-AF65-F5344CB8AC3E}">
        <p14:creationId xmlns:p14="http://schemas.microsoft.com/office/powerpoint/2010/main" val="161387281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21">
      <a:dk1>
        <a:sysClr val="windowText" lastClr="000000"/>
      </a:dk1>
      <a:lt1>
        <a:sysClr val="window" lastClr="FFFFFF"/>
      </a:lt1>
      <a:dk2>
        <a:srgbClr val="1F497D"/>
      </a:dk2>
      <a:lt2>
        <a:srgbClr val="EEECE1"/>
      </a:lt2>
      <a:accent1>
        <a:srgbClr val="47A3DE"/>
      </a:accent1>
      <a:accent2>
        <a:srgbClr val="477DC7"/>
      </a:accent2>
      <a:accent3>
        <a:srgbClr val="47A3DE"/>
      </a:accent3>
      <a:accent4>
        <a:srgbClr val="477DC7"/>
      </a:accent4>
      <a:accent5>
        <a:srgbClr val="47A3DE"/>
      </a:accent5>
      <a:accent6>
        <a:srgbClr val="477DC7"/>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1">
      <a:dk1>
        <a:sysClr val="windowText" lastClr="000000"/>
      </a:dk1>
      <a:lt1>
        <a:sysClr val="window" lastClr="FFFFFF"/>
      </a:lt1>
      <a:dk2>
        <a:srgbClr val="1F497D"/>
      </a:dk2>
      <a:lt2>
        <a:srgbClr val="EEECE1"/>
      </a:lt2>
      <a:accent1>
        <a:srgbClr val="47A3DE"/>
      </a:accent1>
      <a:accent2>
        <a:srgbClr val="477DC7"/>
      </a:accent2>
      <a:accent3>
        <a:srgbClr val="47A3DE"/>
      </a:accent3>
      <a:accent4>
        <a:srgbClr val="477DC7"/>
      </a:accent4>
      <a:accent5>
        <a:srgbClr val="47A3DE"/>
      </a:accent5>
      <a:accent6>
        <a:srgbClr val="477DC7"/>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77DC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1">
      <a:dk1>
        <a:sysClr val="windowText" lastClr="000000"/>
      </a:dk1>
      <a:lt1>
        <a:sysClr val="window" lastClr="FFFFFF"/>
      </a:lt1>
      <a:dk2>
        <a:srgbClr val="1F497D"/>
      </a:dk2>
      <a:lt2>
        <a:srgbClr val="EEECE1"/>
      </a:lt2>
      <a:accent1>
        <a:srgbClr val="47A3DE"/>
      </a:accent1>
      <a:accent2>
        <a:srgbClr val="477DC7"/>
      </a:accent2>
      <a:accent3>
        <a:srgbClr val="47A3DE"/>
      </a:accent3>
      <a:accent4>
        <a:srgbClr val="477DC7"/>
      </a:accent4>
      <a:accent5>
        <a:srgbClr val="47A3DE"/>
      </a:accent5>
      <a:accent6>
        <a:srgbClr val="477DC7"/>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2082</TotalTime>
  <Words>1036</Words>
  <Application>Microsoft Office PowerPoint</Application>
  <PresentationFormat>On-screen Show (16:9)</PresentationFormat>
  <Paragraphs>166</Paragraphs>
  <Slides>21</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21</vt:i4>
      </vt:variant>
    </vt:vector>
  </HeadingPairs>
  <TitlesOfParts>
    <vt:vector size="32" baseType="lpstr">
      <vt:lpstr>맑은 고딕</vt:lpstr>
      <vt:lpstr>Adobe Devanagari</vt:lpstr>
      <vt:lpstr>-apple-system</vt:lpstr>
      <vt:lpstr>Arial</vt:lpstr>
      <vt:lpstr>Arial Unicode MS</vt:lpstr>
      <vt:lpstr>Calibri</vt:lpstr>
      <vt:lpstr>Fira sans</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Shaibaz</cp:lastModifiedBy>
  <cp:revision>154</cp:revision>
  <dcterms:created xsi:type="dcterms:W3CDTF">2016-12-05T23:26:54Z</dcterms:created>
  <dcterms:modified xsi:type="dcterms:W3CDTF">2022-05-19T06:00:20Z</dcterms:modified>
</cp:coreProperties>
</file>