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4" r:id="rId3"/>
    <p:sldId id="263" r:id="rId4"/>
    <p:sldId id="260" r:id="rId5"/>
    <p:sldId id="259" r:id="rId6"/>
    <p:sldId id="258" r:id="rId7"/>
    <p:sldId id="257" r:id="rId8"/>
    <p:sldId id="265" r:id="rId9"/>
    <p:sldId id="261" r:id="rId10"/>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4"/>
    <p:restoredTop sz="83618"/>
  </p:normalViewPr>
  <p:slideViewPr>
    <p:cSldViewPr snapToGrid="0">
      <p:cViewPr>
        <p:scale>
          <a:sx n="127" d="100"/>
          <a:sy n="127" d="100"/>
        </p:scale>
        <p:origin x="848"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C68042-889D-4A26-95C5-617CC8C08DD4}" type="doc">
      <dgm:prSet loTypeId="urn:microsoft.com/office/officeart/2005/8/layout/default" loCatId="list" qsTypeId="urn:microsoft.com/office/officeart/2005/8/quickstyle/simple2" qsCatId="simple" csTypeId="urn:microsoft.com/office/officeart/2005/8/colors/colorful2" csCatId="colorful"/>
      <dgm:spPr/>
      <dgm:t>
        <a:bodyPr/>
        <a:lstStyle/>
        <a:p>
          <a:endParaRPr lang="en-US"/>
        </a:p>
      </dgm:t>
    </dgm:pt>
    <dgm:pt modelId="{8C77BFFB-D681-4607-87B8-406B903C3D7E}">
      <dgm:prSet/>
      <dgm:spPr/>
      <dgm:t>
        <a:bodyPr/>
        <a:lstStyle/>
        <a:p>
          <a:r>
            <a:rPr lang="en-US"/>
            <a:t>Learn CNN</a:t>
          </a:r>
        </a:p>
      </dgm:t>
    </dgm:pt>
    <dgm:pt modelId="{D48CBB88-E235-44C0-B12D-752B68C06D46}" type="parTrans" cxnId="{931E534F-EB08-45B1-A3B1-CDEB467CE919}">
      <dgm:prSet/>
      <dgm:spPr/>
      <dgm:t>
        <a:bodyPr/>
        <a:lstStyle/>
        <a:p>
          <a:endParaRPr lang="en-US"/>
        </a:p>
      </dgm:t>
    </dgm:pt>
    <dgm:pt modelId="{C2BB1011-6EEF-4407-AACF-96E3DE0AB7DF}" type="sibTrans" cxnId="{931E534F-EB08-45B1-A3B1-CDEB467CE919}">
      <dgm:prSet/>
      <dgm:spPr/>
      <dgm:t>
        <a:bodyPr/>
        <a:lstStyle/>
        <a:p>
          <a:endParaRPr lang="en-US"/>
        </a:p>
      </dgm:t>
    </dgm:pt>
    <dgm:pt modelId="{006D5F64-EB23-46D8-B7C6-6D22C897740F}">
      <dgm:prSet/>
      <dgm:spPr/>
      <dgm:t>
        <a:bodyPr/>
        <a:lstStyle/>
        <a:p>
          <a:r>
            <a:rPr lang="en-US"/>
            <a:t>Verilog</a:t>
          </a:r>
        </a:p>
      </dgm:t>
    </dgm:pt>
    <dgm:pt modelId="{B4E07A06-B648-4E38-8A55-3E81D0F13C71}" type="parTrans" cxnId="{E288B556-82D2-49D8-8A5B-4E1484FA5489}">
      <dgm:prSet/>
      <dgm:spPr/>
      <dgm:t>
        <a:bodyPr/>
        <a:lstStyle/>
        <a:p>
          <a:endParaRPr lang="en-US"/>
        </a:p>
      </dgm:t>
    </dgm:pt>
    <dgm:pt modelId="{90E6C968-2A28-4A3B-8B28-1D9AB3219856}" type="sibTrans" cxnId="{E288B556-82D2-49D8-8A5B-4E1484FA5489}">
      <dgm:prSet/>
      <dgm:spPr/>
      <dgm:t>
        <a:bodyPr/>
        <a:lstStyle/>
        <a:p>
          <a:endParaRPr lang="en-US"/>
        </a:p>
      </dgm:t>
    </dgm:pt>
    <dgm:pt modelId="{686745C3-0A2C-4265-95C8-864CB4B00EB3}">
      <dgm:prSet/>
      <dgm:spPr/>
      <dgm:t>
        <a:bodyPr/>
        <a:lstStyle/>
        <a:p>
          <a:r>
            <a:rPr lang="en-US"/>
            <a:t>Explore some CNN Achitectures</a:t>
          </a:r>
        </a:p>
      </dgm:t>
    </dgm:pt>
    <dgm:pt modelId="{551A0901-8A3C-4A48-95B0-3BDCD9B3A306}" type="parTrans" cxnId="{38553677-E359-4AA0-B016-2C68765673B1}">
      <dgm:prSet/>
      <dgm:spPr/>
      <dgm:t>
        <a:bodyPr/>
        <a:lstStyle/>
        <a:p>
          <a:endParaRPr lang="en-US"/>
        </a:p>
      </dgm:t>
    </dgm:pt>
    <dgm:pt modelId="{0F3C8805-DF8A-4EF3-A87B-FC9E2A6824BE}" type="sibTrans" cxnId="{38553677-E359-4AA0-B016-2C68765673B1}">
      <dgm:prSet/>
      <dgm:spPr/>
      <dgm:t>
        <a:bodyPr/>
        <a:lstStyle/>
        <a:p>
          <a:endParaRPr lang="en-US"/>
        </a:p>
      </dgm:t>
    </dgm:pt>
    <dgm:pt modelId="{EDC1B34A-13D0-49B9-AA2C-C4C4BB97C1C9}">
      <dgm:prSet/>
      <dgm:spPr/>
      <dgm:t>
        <a:bodyPr/>
        <a:lstStyle/>
        <a:p>
          <a:r>
            <a:rPr lang="en-US"/>
            <a:t>FPGA Tools</a:t>
          </a:r>
        </a:p>
      </dgm:t>
    </dgm:pt>
    <dgm:pt modelId="{4871D93A-E07C-450C-83D1-DD7685C25B10}" type="parTrans" cxnId="{60AD5155-191F-462C-AF99-A52F5846E8F5}">
      <dgm:prSet/>
      <dgm:spPr/>
      <dgm:t>
        <a:bodyPr/>
        <a:lstStyle/>
        <a:p>
          <a:endParaRPr lang="en-US"/>
        </a:p>
      </dgm:t>
    </dgm:pt>
    <dgm:pt modelId="{09577F35-2ADC-45E8-86D5-65515913327A}" type="sibTrans" cxnId="{60AD5155-191F-462C-AF99-A52F5846E8F5}">
      <dgm:prSet/>
      <dgm:spPr/>
      <dgm:t>
        <a:bodyPr/>
        <a:lstStyle/>
        <a:p>
          <a:endParaRPr lang="en-US"/>
        </a:p>
      </dgm:t>
    </dgm:pt>
    <dgm:pt modelId="{2807902B-E326-418C-964F-2EDD91E12F0F}">
      <dgm:prSet/>
      <dgm:spPr/>
      <dgm:t>
        <a:bodyPr/>
        <a:lstStyle/>
        <a:p>
          <a:r>
            <a:rPr lang="en-US"/>
            <a:t>FPGA Design Flow</a:t>
          </a:r>
        </a:p>
      </dgm:t>
    </dgm:pt>
    <dgm:pt modelId="{CBE9F325-F74C-4CFF-AB29-038F7174BE05}" type="parTrans" cxnId="{1D36A508-0F46-4429-8926-16997C35784D}">
      <dgm:prSet/>
      <dgm:spPr/>
      <dgm:t>
        <a:bodyPr/>
        <a:lstStyle/>
        <a:p>
          <a:endParaRPr lang="en-US"/>
        </a:p>
      </dgm:t>
    </dgm:pt>
    <dgm:pt modelId="{4344DB6A-922A-4EC9-92FB-F2B421027F16}" type="sibTrans" cxnId="{1D36A508-0F46-4429-8926-16997C35784D}">
      <dgm:prSet/>
      <dgm:spPr/>
      <dgm:t>
        <a:bodyPr/>
        <a:lstStyle/>
        <a:p>
          <a:endParaRPr lang="en-US"/>
        </a:p>
      </dgm:t>
    </dgm:pt>
    <dgm:pt modelId="{075F9008-03BD-42A3-962C-CDB05BFBC4B4}">
      <dgm:prSet/>
      <dgm:spPr/>
      <dgm:t>
        <a:bodyPr/>
        <a:lstStyle/>
        <a:p>
          <a:r>
            <a:rPr lang="en-US"/>
            <a:t>Verilog -&gt; Simulation -&gt; RTL Schematic -&gt; Burn</a:t>
          </a:r>
        </a:p>
      </dgm:t>
    </dgm:pt>
    <dgm:pt modelId="{84A9FBEC-41F6-4D8A-BD63-723922DCADBD}" type="parTrans" cxnId="{832AC6BB-67EA-4843-BC7C-7093F3286F9A}">
      <dgm:prSet/>
      <dgm:spPr/>
      <dgm:t>
        <a:bodyPr/>
        <a:lstStyle/>
        <a:p>
          <a:endParaRPr lang="en-US"/>
        </a:p>
      </dgm:t>
    </dgm:pt>
    <dgm:pt modelId="{0A9D2FDE-BA0D-4951-A896-E513A269D338}" type="sibTrans" cxnId="{832AC6BB-67EA-4843-BC7C-7093F3286F9A}">
      <dgm:prSet/>
      <dgm:spPr/>
      <dgm:t>
        <a:bodyPr/>
        <a:lstStyle/>
        <a:p>
          <a:endParaRPr lang="en-US"/>
        </a:p>
      </dgm:t>
    </dgm:pt>
    <dgm:pt modelId="{4357B84B-C54C-431A-A5D0-B56BC8FD4D53}">
      <dgm:prSet/>
      <dgm:spPr/>
      <dgm:t>
        <a:bodyPr/>
        <a:lstStyle/>
        <a:p>
          <a:r>
            <a:rPr lang="en-US"/>
            <a:t>Understanding CNN Working:</a:t>
          </a:r>
        </a:p>
      </dgm:t>
    </dgm:pt>
    <dgm:pt modelId="{E2FDA33B-960D-44B4-B372-ED18A912DA5D}" type="parTrans" cxnId="{8C34EEDF-2FBC-4D71-B349-6E6281EA943D}">
      <dgm:prSet/>
      <dgm:spPr/>
      <dgm:t>
        <a:bodyPr/>
        <a:lstStyle/>
        <a:p>
          <a:endParaRPr lang="en-US"/>
        </a:p>
      </dgm:t>
    </dgm:pt>
    <dgm:pt modelId="{975DC4CC-02E5-47D2-B58A-6BE78B0FD13B}" type="sibTrans" cxnId="{8C34EEDF-2FBC-4D71-B349-6E6281EA943D}">
      <dgm:prSet/>
      <dgm:spPr/>
      <dgm:t>
        <a:bodyPr/>
        <a:lstStyle/>
        <a:p>
          <a:endParaRPr lang="en-US"/>
        </a:p>
      </dgm:t>
    </dgm:pt>
    <dgm:pt modelId="{A14AD586-91CF-4013-888E-DF5E37385CA7}">
      <dgm:prSet/>
      <dgm:spPr/>
      <dgm:t>
        <a:bodyPr/>
        <a:lstStyle/>
        <a:p>
          <a:r>
            <a:rPr lang="en-US"/>
            <a:t>ML/DL -&gt; Python -&gt; C -&gt; RISC-V</a:t>
          </a:r>
        </a:p>
      </dgm:t>
    </dgm:pt>
    <dgm:pt modelId="{563776CB-9C82-48B7-8D3B-D9655EA77382}" type="parTrans" cxnId="{44D86F05-59CB-4074-8B0C-DC39714ED80F}">
      <dgm:prSet/>
      <dgm:spPr/>
      <dgm:t>
        <a:bodyPr/>
        <a:lstStyle/>
        <a:p>
          <a:endParaRPr lang="en-US"/>
        </a:p>
      </dgm:t>
    </dgm:pt>
    <dgm:pt modelId="{0CE446BE-9655-4BEA-8928-65A5CCB0D2FE}" type="sibTrans" cxnId="{44D86F05-59CB-4074-8B0C-DC39714ED80F}">
      <dgm:prSet/>
      <dgm:spPr/>
      <dgm:t>
        <a:bodyPr/>
        <a:lstStyle/>
        <a:p>
          <a:endParaRPr lang="en-US"/>
        </a:p>
      </dgm:t>
    </dgm:pt>
    <dgm:pt modelId="{0B8CED4C-D6FF-4D05-ACD0-FEC8E9B38462}">
      <dgm:prSet custT="1"/>
      <dgm:spPr/>
      <dgm:t>
        <a:bodyPr/>
        <a:lstStyle/>
        <a:p>
          <a:r>
            <a:rPr lang="en-US" sz="1200" dirty="0"/>
            <a:t>Measurement: Keep comparing it with software models and ‘repeat’</a:t>
          </a:r>
        </a:p>
      </dgm:t>
    </dgm:pt>
    <dgm:pt modelId="{45ED858A-8BC1-4128-AF34-19B954CAA918}" type="parTrans" cxnId="{9B311623-6FEC-4DF5-94DA-E9496DF4B867}">
      <dgm:prSet/>
      <dgm:spPr/>
      <dgm:t>
        <a:bodyPr/>
        <a:lstStyle/>
        <a:p>
          <a:endParaRPr lang="en-US"/>
        </a:p>
      </dgm:t>
    </dgm:pt>
    <dgm:pt modelId="{C2C3C71A-BFFA-4C63-8984-9403C55BD742}" type="sibTrans" cxnId="{9B311623-6FEC-4DF5-94DA-E9496DF4B867}">
      <dgm:prSet/>
      <dgm:spPr/>
      <dgm:t>
        <a:bodyPr/>
        <a:lstStyle/>
        <a:p>
          <a:endParaRPr lang="en-US"/>
        </a:p>
      </dgm:t>
    </dgm:pt>
    <dgm:pt modelId="{AB691357-37F9-554A-ADB5-CBB65ADFAD3F}" type="pres">
      <dgm:prSet presAssocID="{66C68042-889D-4A26-95C5-617CC8C08DD4}" presName="diagram" presStyleCnt="0">
        <dgm:presLayoutVars>
          <dgm:dir/>
          <dgm:resizeHandles val="exact"/>
        </dgm:presLayoutVars>
      </dgm:prSet>
      <dgm:spPr/>
    </dgm:pt>
    <dgm:pt modelId="{7607A010-4CB5-214D-B24E-DA0ED1B60C1F}" type="pres">
      <dgm:prSet presAssocID="{8C77BFFB-D681-4607-87B8-406B903C3D7E}" presName="node" presStyleLbl="node1" presStyleIdx="0" presStyleCnt="7">
        <dgm:presLayoutVars>
          <dgm:bulletEnabled val="1"/>
        </dgm:presLayoutVars>
      </dgm:prSet>
      <dgm:spPr/>
    </dgm:pt>
    <dgm:pt modelId="{446E444E-6745-D24A-B5C7-FF394DCF2460}" type="pres">
      <dgm:prSet presAssocID="{C2BB1011-6EEF-4407-AACF-96E3DE0AB7DF}" presName="sibTrans" presStyleCnt="0"/>
      <dgm:spPr/>
    </dgm:pt>
    <dgm:pt modelId="{3BA3312F-56A2-2844-9FC1-E3D6B8F4918D}" type="pres">
      <dgm:prSet presAssocID="{006D5F64-EB23-46D8-B7C6-6D22C897740F}" presName="node" presStyleLbl="node1" presStyleIdx="1" presStyleCnt="7">
        <dgm:presLayoutVars>
          <dgm:bulletEnabled val="1"/>
        </dgm:presLayoutVars>
      </dgm:prSet>
      <dgm:spPr/>
    </dgm:pt>
    <dgm:pt modelId="{FDCF6992-C7D3-0B4C-A90C-BE2D45F950CD}" type="pres">
      <dgm:prSet presAssocID="{90E6C968-2A28-4A3B-8B28-1D9AB3219856}" presName="sibTrans" presStyleCnt="0"/>
      <dgm:spPr/>
    </dgm:pt>
    <dgm:pt modelId="{CB6F872B-13EF-1343-A031-0B096AD57C32}" type="pres">
      <dgm:prSet presAssocID="{686745C3-0A2C-4265-95C8-864CB4B00EB3}" presName="node" presStyleLbl="node1" presStyleIdx="2" presStyleCnt="7">
        <dgm:presLayoutVars>
          <dgm:bulletEnabled val="1"/>
        </dgm:presLayoutVars>
      </dgm:prSet>
      <dgm:spPr/>
    </dgm:pt>
    <dgm:pt modelId="{4AEB987C-EED7-914F-B058-914F25FDD53C}" type="pres">
      <dgm:prSet presAssocID="{0F3C8805-DF8A-4EF3-A87B-FC9E2A6824BE}" presName="sibTrans" presStyleCnt="0"/>
      <dgm:spPr/>
    </dgm:pt>
    <dgm:pt modelId="{D158CD53-AE78-8D47-8AFE-8FB834B65389}" type="pres">
      <dgm:prSet presAssocID="{EDC1B34A-13D0-49B9-AA2C-C4C4BB97C1C9}" presName="node" presStyleLbl="node1" presStyleIdx="3" presStyleCnt="7">
        <dgm:presLayoutVars>
          <dgm:bulletEnabled val="1"/>
        </dgm:presLayoutVars>
      </dgm:prSet>
      <dgm:spPr/>
    </dgm:pt>
    <dgm:pt modelId="{76026D19-1AB0-D340-B0D8-ADAB38239BB4}" type="pres">
      <dgm:prSet presAssocID="{09577F35-2ADC-45E8-86D5-65515913327A}" presName="sibTrans" presStyleCnt="0"/>
      <dgm:spPr/>
    </dgm:pt>
    <dgm:pt modelId="{17248B72-99DA-FD4C-BEA1-441A383BE3D1}" type="pres">
      <dgm:prSet presAssocID="{2807902B-E326-418C-964F-2EDD91E12F0F}" presName="node" presStyleLbl="node1" presStyleIdx="4" presStyleCnt="7">
        <dgm:presLayoutVars>
          <dgm:bulletEnabled val="1"/>
        </dgm:presLayoutVars>
      </dgm:prSet>
      <dgm:spPr/>
    </dgm:pt>
    <dgm:pt modelId="{C7FA1C7B-DF3A-C241-A2B4-4AADAB55AF44}" type="pres">
      <dgm:prSet presAssocID="{4344DB6A-922A-4EC9-92FB-F2B421027F16}" presName="sibTrans" presStyleCnt="0"/>
      <dgm:spPr/>
    </dgm:pt>
    <dgm:pt modelId="{A0FDD00A-7E39-BA44-82A1-6823CFA633CE}" type="pres">
      <dgm:prSet presAssocID="{4357B84B-C54C-431A-A5D0-B56BC8FD4D53}" presName="node" presStyleLbl="node1" presStyleIdx="5" presStyleCnt="7">
        <dgm:presLayoutVars>
          <dgm:bulletEnabled val="1"/>
        </dgm:presLayoutVars>
      </dgm:prSet>
      <dgm:spPr/>
    </dgm:pt>
    <dgm:pt modelId="{6F8A025F-7DC8-6547-91A9-B7817ACD521B}" type="pres">
      <dgm:prSet presAssocID="{975DC4CC-02E5-47D2-B58A-6BE78B0FD13B}" presName="sibTrans" presStyleCnt="0"/>
      <dgm:spPr/>
    </dgm:pt>
    <dgm:pt modelId="{69B3F2FF-EE4A-694B-926E-1D4AFC547B9F}" type="pres">
      <dgm:prSet presAssocID="{0B8CED4C-D6FF-4D05-ACD0-FEC8E9B38462}" presName="node" presStyleLbl="node1" presStyleIdx="6" presStyleCnt="7">
        <dgm:presLayoutVars>
          <dgm:bulletEnabled val="1"/>
        </dgm:presLayoutVars>
      </dgm:prSet>
      <dgm:spPr/>
    </dgm:pt>
  </dgm:ptLst>
  <dgm:cxnLst>
    <dgm:cxn modelId="{44D86F05-59CB-4074-8B0C-DC39714ED80F}" srcId="{4357B84B-C54C-431A-A5D0-B56BC8FD4D53}" destId="{A14AD586-91CF-4013-888E-DF5E37385CA7}" srcOrd="0" destOrd="0" parTransId="{563776CB-9C82-48B7-8D3B-D9655EA77382}" sibTransId="{0CE446BE-9655-4BEA-8928-65A5CCB0D2FE}"/>
    <dgm:cxn modelId="{1D36A508-0F46-4429-8926-16997C35784D}" srcId="{66C68042-889D-4A26-95C5-617CC8C08DD4}" destId="{2807902B-E326-418C-964F-2EDD91E12F0F}" srcOrd="4" destOrd="0" parTransId="{CBE9F325-F74C-4CFF-AB29-038F7174BE05}" sibTransId="{4344DB6A-922A-4EC9-92FB-F2B421027F16}"/>
    <dgm:cxn modelId="{8F660F0F-F0B2-204A-A90B-B2459EDE817B}" type="presOf" srcId="{2807902B-E326-418C-964F-2EDD91E12F0F}" destId="{17248B72-99DA-FD4C-BEA1-441A383BE3D1}" srcOrd="0" destOrd="0" presId="urn:microsoft.com/office/officeart/2005/8/layout/default"/>
    <dgm:cxn modelId="{9B311623-6FEC-4DF5-94DA-E9496DF4B867}" srcId="{66C68042-889D-4A26-95C5-617CC8C08DD4}" destId="{0B8CED4C-D6FF-4D05-ACD0-FEC8E9B38462}" srcOrd="6" destOrd="0" parTransId="{45ED858A-8BC1-4128-AF34-19B954CAA918}" sibTransId="{C2C3C71A-BFFA-4C63-8984-9403C55BD742}"/>
    <dgm:cxn modelId="{B19B6C3B-A3D8-D740-8245-C73750D39177}" type="presOf" srcId="{075F9008-03BD-42A3-962C-CDB05BFBC4B4}" destId="{17248B72-99DA-FD4C-BEA1-441A383BE3D1}" srcOrd="0" destOrd="1" presId="urn:microsoft.com/office/officeart/2005/8/layout/default"/>
    <dgm:cxn modelId="{782CC242-82C0-3D49-95DA-F003E9BA15D3}" type="presOf" srcId="{686745C3-0A2C-4265-95C8-864CB4B00EB3}" destId="{CB6F872B-13EF-1343-A031-0B096AD57C32}" srcOrd="0" destOrd="0" presId="urn:microsoft.com/office/officeart/2005/8/layout/default"/>
    <dgm:cxn modelId="{931E534F-EB08-45B1-A3B1-CDEB467CE919}" srcId="{66C68042-889D-4A26-95C5-617CC8C08DD4}" destId="{8C77BFFB-D681-4607-87B8-406B903C3D7E}" srcOrd="0" destOrd="0" parTransId="{D48CBB88-E235-44C0-B12D-752B68C06D46}" sibTransId="{C2BB1011-6EEF-4407-AACF-96E3DE0AB7DF}"/>
    <dgm:cxn modelId="{44C89652-2F63-0546-9726-5558FD422A8D}" type="presOf" srcId="{0B8CED4C-D6FF-4D05-ACD0-FEC8E9B38462}" destId="{69B3F2FF-EE4A-694B-926E-1D4AFC547B9F}" srcOrd="0" destOrd="0" presId="urn:microsoft.com/office/officeart/2005/8/layout/default"/>
    <dgm:cxn modelId="{60AD5155-191F-462C-AF99-A52F5846E8F5}" srcId="{66C68042-889D-4A26-95C5-617CC8C08DD4}" destId="{EDC1B34A-13D0-49B9-AA2C-C4C4BB97C1C9}" srcOrd="3" destOrd="0" parTransId="{4871D93A-E07C-450C-83D1-DD7685C25B10}" sibTransId="{09577F35-2ADC-45E8-86D5-65515913327A}"/>
    <dgm:cxn modelId="{E288B556-82D2-49D8-8A5B-4E1484FA5489}" srcId="{66C68042-889D-4A26-95C5-617CC8C08DD4}" destId="{006D5F64-EB23-46D8-B7C6-6D22C897740F}" srcOrd="1" destOrd="0" parTransId="{B4E07A06-B648-4E38-8A55-3E81D0F13C71}" sibTransId="{90E6C968-2A28-4A3B-8B28-1D9AB3219856}"/>
    <dgm:cxn modelId="{98C7EC59-C687-8D4E-A863-1C6EB6C00C9F}" type="presOf" srcId="{8C77BFFB-D681-4607-87B8-406B903C3D7E}" destId="{7607A010-4CB5-214D-B24E-DA0ED1B60C1F}" srcOrd="0" destOrd="0" presId="urn:microsoft.com/office/officeart/2005/8/layout/default"/>
    <dgm:cxn modelId="{38553677-E359-4AA0-B016-2C68765673B1}" srcId="{66C68042-889D-4A26-95C5-617CC8C08DD4}" destId="{686745C3-0A2C-4265-95C8-864CB4B00EB3}" srcOrd="2" destOrd="0" parTransId="{551A0901-8A3C-4A48-95B0-3BDCD9B3A306}" sibTransId="{0F3C8805-DF8A-4EF3-A87B-FC9E2A6824BE}"/>
    <dgm:cxn modelId="{BCEFBE82-6654-244B-8430-2F84419D652A}" type="presOf" srcId="{006D5F64-EB23-46D8-B7C6-6D22C897740F}" destId="{3BA3312F-56A2-2844-9FC1-E3D6B8F4918D}" srcOrd="0" destOrd="0" presId="urn:microsoft.com/office/officeart/2005/8/layout/default"/>
    <dgm:cxn modelId="{257940A1-8D0A-AC45-9E21-A8AE4BD016A9}" type="presOf" srcId="{66C68042-889D-4A26-95C5-617CC8C08DD4}" destId="{AB691357-37F9-554A-ADB5-CBB65ADFAD3F}" srcOrd="0" destOrd="0" presId="urn:microsoft.com/office/officeart/2005/8/layout/default"/>
    <dgm:cxn modelId="{85A3CBB0-1137-D547-B7DC-0D341AE23481}" type="presOf" srcId="{A14AD586-91CF-4013-888E-DF5E37385CA7}" destId="{A0FDD00A-7E39-BA44-82A1-6823CFA633CE}" srcOrd="0" destOrd="1" presId="urn:microsoft.com/office/officeart/2005/8/layout/default"/>
    <dgm:cxn modelId="{832AC6BB-67EA-4843-BC7C-7093F3286F9A}" srcId="{2807902B-E326-418C-964F-2EDD91E12F0F}" destId="{075F9008-03BD-42A3-962C-CDB05BFBC4B4}" srcOrd="0" destOrd="0" parTransId="{84A9FBEC-41F6-4D8A-BD63-723922DCADBD}" sibTransId="{0A9D2FDE-BA0D-4951-A896-E513A269D338}"/>
    <dgm:cxn modelId="{8D3CAAD3-39DF-AE43-A5BB-1A3B1743B70B}" type="presOf" srcId="{EDC1B34A-13D0-49B9-AA2C-C4C4BB97C1C9}" destId="{D158CD53-AE78-8D47-8AFE-8FB834B65389}" srcOrd="0" destOrd="0" presId="urn:microsoft.com/office/officeart/2005/8/layout/default"/>
    <dgm:cxn modelId="{8C34EEDF-2FBC-4D71-B349-6E6281EA943D}" srcId="{66C68042-889D-4A26-95C5-617CC8C08DD4}" destId="{4357B84B-C54C-431A-A5D0-B56BC8FD4D53}" srcOrd="5" destOrd="0" parTransId="{E2FDA33B-960D-44B4-B372-ED18A912DA5D}" sibTransId="{975DC4CC-02E5-47D2-B58A-6BE78B0FD13B}"/>
    <dgm:cxn modelId="{7E03C9F7-B357-BC40-A64D-C0E1FCBBE896}" type="presOf" srcId="{4357B84B-C54C-431A-A5D0-B56BC8FD4D53}" destId="{A0FDD00A-7E39-BA44-82A1-6823CFA633CE}" srcOrd="0" destOrd="0" presId="urn:microsoft.com/office/officeart/2005/8/layout/default"/>
    <dgm:cxn modelId="{9FC69525-2077-DA4E-9F7C-D6976EF86AE4}" type="presParOf" srcId="{AB691357-37F9-554A-ADB5-CBB65ADFAD3F}" destId="{7607A010-4CB5-214D-B24E-DA0ED1B60C1F}" srcOrd="0" destOrd="0" presId="urn:microsoft.com/office/officeart/2005/8/layout/default"/>
    <dgm:cxn modelId="{14F269D6-6F13-914D-846B-926FFBF3566C}" type="presParOf" srcId="{AB691357-37F9-554A-ADB5-CBB65ADFAD3F}" destId="{446E444E-6745-D24A-B5C7-FF394DCF2460}" srcOrd="1" destOrd="0" presId="urn:microsoft.com/office/officeart/2005/8/layout/default"/>
    <dgm:cxn modelId="{CA50B89D-610B-B841-BC6F-071A47118905}" type="presParOf" srcId="{AB691357-37F9-554A-ADB5-CBB65ADFAD3F}" destId="{3BA3312F-56A2-2844-9FC1-E3D6B8F4918D}" srcOrd="2" destOrd="0" presId="urn:microsoft.com/office/officeart/2005/8/layout/default"/>
    <dgm:cxn modelId="{0C92AC4B-1484-FC41-A227-960ECB4A8408}" type="presParOf" srcId="{AB691357-37F9-554A-ADB5-CBB65ADFAD3F}" destId="{FDCF6992-C7D3-0B4C-A90C-BE2D45F950CD}" srcOrd="3" destOrd="0" presId="urn:microsoft.com/office/officeart/2005/8/layout/default"/>
    <dgm:cxn modelId="{2F5A76F8-FEBC-684C-8B62-12B95B0DEC75}" type="presParOf" srcId="{AB691357-37F9-554A-ADB5-CBB65ADFAD3F}" destId="{CB6F872B-13EF-1343-A031-0B096AD57C32}" srcOrd="4" destOrd="0" presId="urn:microsoft.com/office/officeart/2005/8/layout/default"/>
    <dgm:cxn modelId="{F8CB1583-6699-0D47-9E9F-C6EA31FC0552}" type="presParOf" srcId="{AB691357-37F9-554A-ADB5-CBB65ADFAD3F}" destId="{4AEB987C-EED7-914F-B058-914F25FDD53C}" srcOrd="5" destOrd="0" presId="urn:microsoft.com/office/officeart/2005/8/layout/default"/>
    <dgm:cxn modelId="{B2CCCAA9-215E-194F-880A-F35F262F891F}" type="presParOf" srcId="{AB691357-37F9-554A-ADB5-CBB65ADFAD3F}" destId="{D158CD53-AE78-8D47-8AFE-8FB834B65389}" srcOrd="6" destOrd="0" presId="urn:microsoft.com/office/officeart/2005/8/layout/default"/>
    <dgm:cxn modelId="{10E92CE5-6EEB-DD44-B09C-8475BAAD9714}" type="presParOf" srcId="{AB691357-37F9-554A-ADB5-CBB65ADFAD3F}" destId="{76026D19-1AB0-D340-B0D8-ADAB38239BB4}" srcOrd="7" destOrd="0" presId="urn:microsoft.com/office/officeart/2005/8/layout/default"/>
    <dgm:cxn modelId="{1FEAECDC-57BE-E845-9BA7-A5058C20373A}" type="presParOf" srcId="{AB691357-37F9-554A-ADB5-CBB65ADFAD3F}" destId="{17248B72-99DA-FD4C-BEA1-441A383BE3D1}" srcOrd="8" destOrd="0" presId="urn:microsoft.com/office/officeart/2005/8/layout/default"/>
    <dgm:cxn modelId="{BD7B756D-2795-6B4C-8076-CB0C0AC6D767}" type="presParOf" srcId="{AB691357-37F9-554A-ADB5-CBB65ADFAD3F}" destId="{C7FA1C7B-DF3A-C241-A2B4-4AADAB55AF44}" srcOrd="9" destOrd="0" presId="urn:microsoft.com/office/officeart/2005/8/layout/default"/>
    <dgm:cxn modelId="{3A041583-3711-B94E-A4C9-7FB2BABBF4C6}" type="presParOf" srcId="{AB691357-37F9-554A-ADB5-CBB65ADFAD3F}" destId="{A0FDD00A-7E39-BA44-82A1-6823CFA633CE}" srcOrd="10" destOrd="0" presId="urn:microsoft.com/office/officeart/2005/8/layout/default"/>
    <dgm:cxn modelId="{9732420C-65C2-754D-BE68-5243F64A63C0}" type="presParOf" srcId="{AB691357-37F9-554A-ADB5-CBB65ADFAD3F}" destId="{6F8A025F-7DC8-6547-91A9-B7817ACD521B}" srcOrd="11" destOrd="0" presId="urn:microsoft.com/office/officeart/2005/8/layout/default"/>
    <dgm:cxn modelId="{D4CC4D03-F276-8C48-BA00-D45C678FB184}" type="presParOf" srcId="{AB691357-37F9-554A-ADB5-CBB65ADFAD3F}" destId="{69B3F2FF-EE4A-694B-926E-1D4AFC547B9F}" srcOrd="1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07A010-4CB5-214D-B24E-DA0ED1B60C1F}">
      <dsp:nvSpPr>
        <dsp:cNvPr id="0" name=""/>
        <dsp:cNvSpPr/>
      </dsp:nvSpPr>
      <dsp:spPr>
        <a:xfrm>
          <a:off x="3080" y="587032"/>
          <a:ext cx="2444055" cy="146643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Learn CNN</a:t>
          </a:r>
        </a:p>
      </dsp:txBody>
      <dsp:txXfrm>
        <a:off x="3080" y="587032"/>
        <a:ext cx="2444055" cy="1466433"/>
      </dsp:txXfrm>
    </dsp:sp>
    <dsp:sp modelId="{3BA3312F-56A2-2844-9FC1-E3D6B8F4918D}">
      <dsp:nvSpPr>
        <dsp:cNvPr id="0" name=""/>
        <dsp:cNvSpPr/>
      </dsp:nvSpPr>
      <dsp:spPr>
        <a:xfrm>
          <a:off x="2691541" y="587032"/>
          <a:ext cx="2444055" cy="1466433"/>
        </a:xfrm>
        <a:prstGeom prst="rect">
          <a:avLst/>
        </a:prstGeom>
        <a:solidFill>
          <a:schemeClr val="accent2">
            <a:hueOff val="-242561"/>
            <a:satOff val="-13988"/>
            <a:lumOff val="143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Verilog</a:t>
          </a:r>
        </a:p>
      </dsp:txBody>
      <dsp:txXfrm>
        <a:off x="2691541" y="587032"/>
        <a:ext cx="2444055" cy="1466433"/>
      </dsp:txXfrm>
    </dsp:sp>
    <dsp:sp modelId="{CB6F872B-13EF-1343-A031-0B096AD57C32}">
      <dsp:nvSpPr>
        <dsp:cNvPr id="0" name=""/>
        <dsp:cNvSpPr/>
      </dsp:nvSpPr>
      <dsp:spPr>
        <a:xfrm>
          <a:off x="5380002" y="587032"/>
          <a:ext cx="2444055" cy="1466433"/>
        </a:xfrm>
        <a:prstGeom prst="rect">
          <a:avLst/>
        </a:prstGeom>
        <a:solidFill>
          <a:schemeClr val="accent2">
            <a:hueOff val="-485121"/>
            <a:satOff val="-27976"/>
            <a:lumOff val="287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Explore some CNN Achitectures</a:t>
          </a:r>
        </a:p>
      </dsp:txBody>
      <dsp:txXfrm>
        <a:off x="5380002" y="587032"/>
        <a:ext cx="2444055" cy="1466433"/>
      </dsp:txXfrm>
    </dsp:sp>
    <dsp:sp modelId="{D158CD53-AE78-8D47-8AFE-8FB834B65389}">
      <dsp:nvSpPr>
        <dsp:cNvPr id="0" name=""/>
        <dsp:cNvSpPr/>
      </dsp:nvSpPr>
      <dsp:spPr>
        <a:xfrm>
          <a:off x="8068463" y="587032"/>
          <a:ext cx="2444055" cy="1466433"/>
        </a:xfrm>
        <a:prstGeom prst="rect">
          <a:avLst/>
        </a:prstGeom>
        <a:solidFill>
          <a:schemeClr val="accent2">
            <a:hueOff val="-727682"/>
            <a:satOff val="-41964"/>
            <a:lumOff val="431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FPGA Tools</a:t>
          </a:r>
        </a:p>
      </dsp:txBody>
      <dsp:txXfrm>
        <a:off x="8068463" y="587032"/>
        <a:ext cx="2444055" cy="1466433"/>
      </dsp:txXfrm>
    </dsp:sp>
    <dsp:sp modelId="{17248B72-99DA-FD4C-BEA1-441A383BE3D1}">
      <dsp:nvSpPr>
        <dsp:cNvPr id="0" name=""/>
        <dsp:cNvSpPr/>
      </dsp:nvSpPr>
      <dsp:spPr>
        <a:xfrm>
          <a:off x="1347311" y="2297871"/>
          <a:ext cx="2444055" cy="1466433"/>
        </a:xfrm>
        <a:prstGeom prst="rect">
          <a:avLst/>
        </a:prstGeom>
        <a:solidFill>
          <a:schemeClr val="accent2">
            <a:hueOff val="-970242"/>
            <a:satOff val="-55952"/>
            <a:lumOff val="575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FPGA Design Flow</a:t>
          </a:r>
        </a:p>
        <a:p>
          <a:pPr marL="171450" lvl="1" indent="-171450" algn="l" defTabSz="800100">
            <a:lnSpc>
              <a:spcPct val="90000"/>
            </a:lnSpc>
            <a:spcBef>
              <a:spcPct val="0"/>
            </a:spcBef>
            <a:spcAft>
              <a:spcPct val="15000"/>
            </a:spcAft>
            <a:buChar char="•"/>
          </a:pPr>
          <a:r>
            <a:rPr lang="en-US" sz="1800" kern="1200"/>
            <a:t>Verilog -&gt; Simulation -&gt; RTL Schematic -&gt; Burn</a:t>
          </a:r>
        </a:p>
      </dsp:txBody>
      <dsp:txXfrm>
        <a:off x="1347311" y="2297871"/>
        <a:ext cx="2444055" cy="1466433"/>
      </dsp:txXfrm>
    </dsp:sp>
    <dsp:sp modelId="{A0FDD00A-7E39-BA44-82A1-6823CFA633CE}">
      <dsp:nvSpPr>
        <dsp:cNvPr id="0" name=""/>
        <dsp:cNvSpPr/>
      </dsp:nvSpPr>
      <dsp:spPr>
        <a:xfrm>
          <a:off x="4035772" y="2297871"/>
          <a:ext cx="2444055" cy="1466433"/>
        </a:xfrm>
        <a:prstGeom prst="rect">
          <a:avLst/>
        </a:prstGeom>
        <a:solidFill>
          <a:schemeClr val="accent2">
            <a:hueOff val="-1212803"/>
            <a:satOff val="-69940"/>
            <a:lumOff val="719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Understanding CNN Working:</a:t>
          </a:r>
        </a:p>
        <a:p>
          <a:pPr marL="171450" lvl="1" indent="-171450" algn="l" defTabSz="800100">
            <a:lnSpc>
              <a:spcPct val="90000"/>
            </a:lnSpc>
            <a:spcBef>
              <a:spcPct val="0"/>
            </a:spcBef>
            <a:spcAft>
              <a:spcPct val="15000"/>
            </a:spcAft>
            <a:buChar char="•"/>
          </a:pPr>
          <a:r>
            <a:rPr lang="en-US" sz="1800" kern="1200"/>
            <a:t>ML/DL -&gt; Python -&gt; C -&gt; RISC-V</a:t>
          </a:r>
        </a:p>
      </dsp:txBody>
      <dsp:txXfrm>
        <a:off x="4035772" y="2297871"/>
        <a:ext cx="2444055" cy="1466433"/>
      </dsp:txXfrm>
    </dsp:sp>
    <dsp:sp modelId="{69B3F2FF-EE4A-694B-926E-1D4AFC547B9F}">
      <dsp:nvSpPr>
        <dsp:cNvPr id="0" name=""/>
        <dsp:cNvSpPr/>
      </dsp:nvSpPr>
      <dsp:spPr>
        <a:xfrm>
          <a:off x="6724233" y="2297871"/>
          <a:ext cx="2444055" cy="1466433"/>
        </a:xfrm>
        <a:prstGeom prst="rect">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Measurement: Keep comparing it with software models and ‘repeat’</a:t>
          </a:r>
        </a:p>
      </dsp:txBody>
      <dsp:txXfrm>
        <a:off x="6724233" y="2297871"/>
        <a:ext cx="2444055" cy="146643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4BAF14-B0E0-234F-B0DD-03B54C73093A}" type="datetimeFigureOut">
              <a:rPr lang="en-PK" smtClean="0"/>
              <a:t>30/05/2023</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BADFC4-C70B-FC4F-B5B7-BBE498F10536}" type="slidenum">
              <a:rPr lang="en-PK" smtClean="0"/>
              <a:t>‹#›</a:t>
            </a:fld>
            <a:endParaRPr lang="en-PK"/>
          </a:p>
        </p:txBody>
      </p:sp>
    </p:spTree>
    <p:extLst>
      <p:ext uri="{BB962C8B-B14F-4D97-AF65-F5344CB8AC3E}">
        <p14:creationId xmlns:p14="http://schemas.microsoft.com/office/powerpoint/2010/main" val="3046277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F0BADFC4-C70B-FC4F-B5B7-BBE498F10536}" type="slidenum">
              <a:rPr lang="en-PK" smtClean="0"/>
              <a:t>1</a:t>
            </a:fld>
            <a:endParaRPr lang="en-PK"/>
          </a:p>
        </p:txBody>
      </p:sp>
    </p:spTree>
    <p:extLst>
      <p:ext uri="{BB962C8B-B14F-4D97-AF65-F5344CB8AC3E}">
        <p14:creationId xmlns:p14="http://schemas.microsoft.com/office/powerpoint/2010/main" val="3240651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F0BADFC4-C70B-FC4F-B5B7-BBE498F10536}" type="slidenum">
              <a:rPr lang="en-PK" smtClean="0"/>
              <a:t>2</a:t>
            </a:fld>
            <a:endParaRPr lang="en-PK"/>
          </a:p>
        </p:txBody>
      </p:sp>
    </p:spTree>
    <p:extLst>
      <p:ext uri="{BB962C8B-B14F-4D97-AF65-F5344CB8AC3E}">
        <p14:creationId xmlns:p14="http://schemas.microsoft.com/office/powerpoint/2010/main" val="3504677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K" dirty="0"/>
              <a:t>What. Where. Why. Who. When.</a:t>
            </a:r>
          </a:p>
          <a:p>
            <a:r>
              <a:rPr lang="en-PK" dirty="0"/>
              <a:t>Surveillance Systems. Autonomous Vehicles. Robotics. VR. UAV.</a:t>
            </a:r>
          </a:p>
        </p:txBody>
      </p:sp>
      <p:sp>
        <p:nvSpPr>
          <p:cNvPr id="4" name="Slide Number Placeholder 3"/>
          <p:cNvSpPr>
            <a:spLocks noGrp="1"/>
          </p:cNvSpPr>
          <p:nvPr>
            <p:ph type="sldNum" sz="quarter" idx="5"/>
          </p:nvPr>
        </p:nvSpPr>
        <p:spPr/>
        <p:txBody>
          <a:bodyPr/>
          <a:lstStyle/>
          <a:p>
            <a:fld id="{F0BADFC4-C70B-FC4F-B5B7-BBE498F10536}" type="slidenum">
              <a:rPr lang="en-PK" smtClean="0"/>
              <a:t>3</a:t>
            </a:fld>
            <a:endParaRPr lang="en-PK"/>
          </a:p>
        </p:txBody>
      </p:sp>
    </p:spTree>
    <p:extLst>
      <p:ext uri="{BB962C8B-B14F-4D97-AF65-F5344CB8AC3E}">
        <p14:creationId xmlns:p14="http://schemas.microsoft.com/office/powerpoint/2010/main" val="1148485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374151"/>
                </a:solidFill>
                <a:effectLst/>
                <a:latin typeface="Söhne"/>
              </a:rPr>
              <a:t>Energy Efficient: FPGAs can achieve high energy efficiency for CNN computations. By implementing onl</a:t>
            </a:r>
            <a:r>
              <a:rPr lang="en-US" dirty="0">
                <a:solidFill>
                  <a:srgbClr val="374151"/>
                </a:solidFill>
                <a:latin typeface="Söhne"/>
              </a:rPr>
              <a:t>y</a:t>
            </a:r>
            <a:r>
              <a:rPr lang="en-US" b="0" i="0" u="none" strike="noStrike" dirty="0">
                <a:solidFill>
                  <a:srgbClr val="374151"/>
                </a:solidFill>
                <a:effectLst/>
                <a:latin typeface="Söhne"/>
              </a:rPr>
              <a:t> the necessary operations in hardware and eliminating redundant computations, FPGAs can reduce power consumption compared to general-purpose processors or GPUs.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374151"/>
                </a:solidFill>
                <a:effectLst/>
                <a:latin typeface="Söhne"/>
              </a:rPr>
              <a:t>On-chip memory: FPGAs typically provide large on-chip memory resources that can be utilized for storing CNN parameters, intermediate feature maps, and other data. This on-chip memory reduces the need for external memory accesses, which can be a significant bottleneck in terms of latency and power consumption.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374151"/>
                </a:solidFill>
                <a:effectLst/>
                <a:latin typeface="Söhne"/>
              </a:rPr>
              <a:t>Limited parallelism: CPUs are designed for general-purpose computing and lack specialized hardware for efficient parallel processing of CNN operations. Although modern CPUs have multiple cores, the level of parallelism they provide may not be sufficient to fully exploit the inherent parallelism present in CNNs. This can result in suboptimal performance for CNN workloads.</a:t>
            </a:r>
            <a:r>
              <a:rPr lang="en-US" b="0" i="0" u="none" strike="noStrike" dirty="0">
                <a:solidFill>
                  <a:srgbClr val="111111"/>
                </a:solidFill>
                <a:effectLst/>
                <a:latin typeface="Inter Var"/>
              </a:rPr>
              <a:t> </a:t>
            </a:r>
            <a:endParaRPr lang="en-PK" dirty="0">
              <a:solidFill>
                <a:srgbClr val="111111"/>
              </a:solidFill>
              <a:latin typeface="Inter Va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strike="noStrike"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374151"/>
              </a:solidFill>
              <a:latin typeface="Söhne"/>
            </a:endParaRPr>
          </a:p>
          <a:p>
            <a:endParaRPr lang="en-PK" dirty="0"/>
          </a:p>
        </p:txBody>
      </p:sp>
      <p:sp>
        <p:nvSpPr>
          <p:cNvPr id="4" name="Slide Number Placeholder 3"/>
          <p:cNvSpPr>
            <a:spLocks noGrp="1"/>
          </p:cNvSpPr>
          <p:nvPr>
            <p:ph type="sldNum" sz="quarter" idx="5"/>
          </p:nvPr>
        </p:nvSpPr>
        <p:spPr/>
        <p:txBody>
          <a:bodyPr/>
          <a:lstStyle/>
          <a:p>
            <a:fld id="{F0BADFC4-C70B-FC4F-B5B7-BBE498F10536}" type="slidenum">
              <a:rPr lang="en-PK" smtClean="0"/>
              <a:t>5</a:t>
            </a:fld>
            <a:endParaRPr lang="en-PK"/>
          </a:p>
        </p:txBody>
      </p:sp>
    </p:spTree>
    <p:extLst>
      <p:ext uri="{BB962C8B-B14F-4D97-AF65-F5344CB8AC3E}">
        <p14:creationId xmlns:p14="http://schemas.microsoft.com/office/powerpoint/2010/main" val="3548309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K" dirty="0"/>
              <a:t>Novelty: Reduce Memory Footprint. Achieve better optimization in a custom way to get better results. Since there’s no magic formula, we’ll try different architectures and methods and see. </a:t>
            </a:r>
          </a:p>
        </p:txBody>
      </p:sp>
      <p:sp>
        <p:nvSpPr>
          <p:cNvPr id="4" name="Slide Number Placeholder 3"/>
          <p:cNvSpPr>
            <a:spLocks noGrp="1"/>
          </p:cNvSpPr>
          <p:nvPr>
            <p:ph type="sldNum" sz="quarter" idx="5"/>
          </p:nvPr>
        </p:nvSpPr>
        <p:spPr/>
        <p:txBody>
          <a:bodyPr/>
          <a:lstStyle/>
          <a:p>
            <a:fld id="{F0BADFC4-C70B-FC4F-B5B7-BBE498F10536}" type="slidenum">
              <a:rPr lang="en-PK" smtClean="0"/>
              <a:t>6</a:t>
            </a:fld>
            <a:endParaRPr lang="en-PK"/>
          </a:p>
        </p:txBody>
      </p:sp>
    </p:spTree>
    <p:extLst>
      <p:ext uri="{BB962C8B-B14F-4D97-AF65-F5344CB8AC3E}">
        <p14:creationId xmlns:p14="http://schemas.microsoft.com/office/powerpoint/2010/main" val="1503601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F0BADFC4-C70B-FC4F-B5B7-BBE498F10536}" type="slidenum">
              <a:rPr lang="en-PK" smtClean="0"/>
              <a:t>7</a:t>
            </a:fld>
            <a:endParaRPr lang="en-PK"/>
          </a:p>
        </p:txBody>
      </p:sp>
    </p:spTree>
    <p:extLst>
      <p:ext uri="{BB962C8B-B14F-4D97-AF65-F5344CB8AC3E}">
        <p14:creationId xmlns:p14="http://schemas.microsoft.com/office/powerpoint/2010/main" val="1869066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F0BADFC4-C70B-FC4F-B5B7-BBE498F10536}" type="slidenum">
              <a:rPr lang="en-PK" smtClean="0"/>
              <a:t>8</a:t>
            </a:fld>
            <a:endParaRPr lang="en-PK"/>
          </a:p>
        </p:txBody>
      </p:sp>
    </p:spTree>
    <p:extLst>
      <p:ext uri="{BB962C8B-B14F-4D97-AF65-F5344CB8AC3E}">
        <p14:creationId xmlns:p14="http://schemas.microsoft.com/office/powerpoint/2010/main" val="1141658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F0BADFC4-C70B-FC4F-B5B7-BBE498F10536}" type="slidenum">
              <a:rPr lang="en-PK" smtClean="0"/>
              <a:t>9</a:t>
            </a:fld>
            <a:endParaRPr lang="en-PK"/>
          </a:p>
        </p:txBody>
      </p:sp>
    </p:spTree>
    <p:extLst>
      <p:ext uri="{BB962C8B-B14F-4D97-AF65-F5344CB8AC3E}">
        <p14:creationId xmlns:p14="http://schemas.microsoft.com/office/powerpoint/2010/main" val="2152050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C260-5B88-7A1F-9734-34B3BF4CC7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196F53B3-2E18-34E6-4542-2C4A86A973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700CE39D-BFC4-4EF0-B4AB-DC5A1C64F2F1}"/>
              </a:ext>
            </a:extLst>
          </p:cNvPr>
          <p:cNvSpPr>
            <a:spLocks noGrp="1"/>
          </p:cNvSpPr>
          <p:nvPr>
            <p:ph type="dt" sz="half" idx="10"/>
          </p:nvPr>
        </p:nvSpPr>
        <p:spPr/>
        <p:txBody>
          <a:bodyPr/>
          <a:lstStyle/>
          <a:p>
            <a:fld id="{E831AF07-CAFF-614D-ACD0-98798816A753}" type="datetimeFigureOut">
              <a:rPr lang="en-PK" smtClean="0"/>
              <a:t>30/05/2023</a:t>
            </a:fld>
            <a:endParaRPr lang="en-PK"/>
          </a:p>
        </p:txBody>
      </p:sp>
      <p:sp>
        <p:nvSpPr>
          <p:cNvPr id="5" name="Footer Placeholder 4">
            <a:extLst>
              <a:ext uri="{FF2B5EF4-FFF2-40B4-BE49-F238E27FC236}">
                <a16:creationId xmlns:a16="http://schemas.microsoft.com/office/drawing/2014/main" id="{BEE10F6B-5A2C-F8E3-E747-2836D357577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B6394F1-C07B-A045-345D-67333B0A0B5B}"/>
              </a:ext>
            </a:extLst>
          </p:cNvPr>
          <p:cNvSpPr>
            <a:spLocks noGrp="1"/>
          </p:cNvSpPr>
          <p:nvPr>
            <p:ph type="sldNum" sz="quarter" idx="12"/>
          </p:nvPr>
        </p:nvSpPr>
        <p:spPr/>
        <p:txBody>
          <a:bodyPr/>
          <a:lstStyle/>
          <a:p>
            <a:fld id="{665EB19C-2751-994D-B692-65C3586D0252}" type="slidenum">
              <a:rPr lang="en-PK" smtClean="0"/>
              <a:t>‹#›</a:t>
            </a:fld>
            <a:endParaRPr lang="en-PK"/>
          </a:p>
        </p:txBody>
      </p:sp>
    </p:spTree>
    <p:extLst>
      <p:ext uri="{BB962C8B-B14F-4D97-AF65-F5344CB8AC3E}">
        <p14:creationId xmlns:p14="http://schemas.microsoft.com/office/powerpoint/2010/main" val="2219671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5FE9D-D1BE-6D58-7940-0BE2E1D22F55}"/>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EA0EB62F-BE75-6745-1BD9-D20B84B194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B9F0ABE-773D-9675-554B-E131F5B44F04}"/>
              </a:ext>
            </a:extLst>
          </p:cNvPr>
          <p:cNvSpPr>
            <a:spLocks noGrp="1"/>
          </p:cNvSpPr>
          <p:nvPr>
            <p:ph type="dt" sz="half" idx="10"/>
          </p:nvPr>
        </p:nvSpPr>
        <p:spPr/>
        <p:txBody>
          <a:bodyPr/>
          <a:lstStyle/>
          <a:p>
            <a:fld id="{E831AF07-CAFF-614D-ACD0-98798816A753}" type="datetimeFigureOut">
              <a:rPr lang="en-PK" smtClean="0"/>
              <a:t>30/05/2023</a:t>
            </a:fld>
            <a:endParaRPr lang="en-PK"/>
          </a:p>
        </p:txBody>
      </p:sp>
      <p:sp>
        <p:nvSpPr>
          <p:cNvPr id="5" name="Footer Placeholder 4">
            <a:extLst>
              <a:ext uri="{FF2B5EF4-FFF2-40B4-BE49-F238E27FC236}">
                <a16:creationId xmlns:a16="http://schemas.microsoft.com/office/drawing/2014/main" id="{C3A6B114-55DF-1547-85E4-1345738D9A0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A95C9A0-DF5F-1567-97D3-F8A72FA0E6DB}"/>
              </a:ext>
            </a:extLst>
          </p:cNvPr>
          <p:cNvSpPr>
            <a:spLocks noGrp="1"/>
          </p:cNvSpPr>
          <p:nvPr>
            <p:ph type="sldNum" sz="quarter" idx="12"/>
          </p:nvPr>
        </p:nvSpPr>
        <p:spPr/>
        <p:txBody>
          <a:bodyPr/>
          <a:lstStyle/>
          <a:p>
            <a:fld id="{665EB19C-2751-994D-B692-65C3586D0252}" type="slidenum">
              <a:rPr lang="en-PK" smtClean="0"/>
              <a:t>‹#›</a:t>
            </a:fld>
            <a:endParaRPr lang="en-PK"/>
          </a:p>
        </p:txBody>
      </p:sp>
    </p:spTree>
    <p:extLst>
      <p:ext uri="{BB962C8B-B14F-4D97-AF65-F5344CB8AC3E}">
        <p14:creationId xmlns:p14="http://schemas.microsoft.com/office/powerpoint/2010/main" val="4112157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D03481-DD11-BFB2-E5B4-C6C8705B55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0FCB6D83-E4E1-0941-8E36-6B501066AE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5120FE7-1FB7-B354-E931-79C5B36A2AA8}"/>
              </a:ext>
            </a:extLst>
          </p:cNvPr>
          <p:cNvSpPr>
            <a:spLocks noGrp="1"/>
          </p:cNvSpPr>
          <p:nvPr>
            <p:ph type="dt" sz="half" idx="10"/>
          </p:nvPr>
        </p:nvSpPr>
        <p:spPr/>
        <p:txBody>
          <a:bodyPr/>
          <a:lstStyle/>
          <a:p>
            <a:fld id="{E831AF07-CAFF-614D-ACD0-98798816A753}" type="datetimeFigureOut">
              <a:rPr lang="en-PK" smtClean="0"/>
              <a:t>30/05/2023</a:t>
            </a:fld>
            <a:endParaRPr lang="en-PK"/>
          </a:p>
        </p:txBody>
      </p:sp>
      <p:sp>
        <p:nvSpPr>
          <p:cNvPr id="5" name="Footer Placeholder 4">
            <a:extLst>
              <a:ext uri="{FF2B5EF4-FFF2-40B4-BE49-F238E27FC236}">
                <a16:creationId xmlns:a16="http://schemas.microsoft.com/office/drawing/2014/main" id="{C05F4ED8-34B4-528C-247F-6D3B3D3E885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064AE10-A472-8C69-76DC-99B5770EAC6C}"/>
              </a:ext>
            </a:extLst>
          </p:cNvPr>
          <p:cNvSpPr>
            <a:spLocks noGrp="1"/>
          </p:cNvSpPr>
          <p:nvPr>
            <p:ph type="sldNum" sz="quarter" idx="12"/>
          </p:nvPr>
        </p:nvSpPr>
        <p:spPr/>
        <p:txBody>
          <a:bodyPr/>
          <a:lstStyle/>
          <a:p>
            <a:fld id="{665EB19C-2751-994D-B692-65C3586D0252}" type="slidenum">
              <a:rPr lang="en-PK" smtClean="0"/>
              <a:t>‹#›</a:t>
            </a:fld>
            <a:endParaRPr lang="en-PK"/>
          </a:p>
        </p:txBody>
      </p:sp>
    </p:spTree>
    <p:extLst>
      <p:ext uri="{BB962C8B-B14F-4D97-AF65-F5344CB8AC3E}">
        <p14:creationId xmlns:p14="http://schemas.microsoft.com/office/powerpoint/2010/main" val="2909455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F1AA9-A49C-0F6E-B090-D54C43D71458}"/>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C1C53394-EB90-D1E1-B998-1A9985A9C9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2EB14389-F4F8-EAA2-7718-3BA6DF397B84}"/>
              </a:ext>
            </a:extLst>
          </p:cNvPr>
          <p:cNvSpPr>
            <a:spLocks noGrp="1"/>
          </p:cNvSpPr>
          <p:nvPr>
            <p:ph type="dt" sz="half" idx="10"/>
          </p:nvPr>
        </p:nvSpPr>
        <p:spPr/>
        <p:txBody>
          <a:bodyPr/>
          <a:lstStyle/>
          <a:p>
            <a:fld id="{E831AF07-CAFF-614D-ACD0-98798816A753}" type="datetimeFigureOut">
              <a:rPr lang="en-PK" smtClean="0"/>
              <a:t>30/05/2023</a:t>
            </a:fld>
            <a:endParaRPr lang="en-PK"/>
          </a:p>
        </p:txBody>
      </p:sp>
      <p:sp>
        <p:nvSpPr>
          <p:cNvPr id="5" name="Footer Placeholder 4">
            <a:extLst>
              <a:ext uri="{FF2B5EF4-FFF2-40B4-BE49-F238E27FC236}">
                <a16:creationId xmlns:a16="http://schemas.microsoft.com/office/drawing/2014/main" id="{7CBB7746-D58E-8CEF-CFB2-FADB0985ACFB}"/>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E257F12-4E6C-FAF2-771B-64F3170B0913}"/>
              </a:ext>
            </a:extLst>
          </p:cNvPr>
          <p:cNvSpPr>
            <a:spLocks noGrp="1"/>
          </p:cNvSpPr>
          <p:nvPr>
            <p:ph type="sldNum" sz="quarter" idx="12"/>
          </p:nvPr>
        </p:nvSpPr>
        <p:spPr/>
        <p:txBody>
          <a:bodyPr/>
          <a:lstStyle/>
          <a:p>
            <a:fld id="{665EB19C-2751-994D-B692-65C3586D0252}" type="slidenum">
              <a:rPr lang="en-PK" smtClean="0"/>
              <a:t>‹#›</a:t>
            </a:fld>
            <a:endParaRPr lang="en-PK"/>
          </a:p>
        </p:txBody>
      </p:sp>
    </p:spTree>
    <p:extLst>
      <p:ext uri="{BB962C8B-B14F-4D97-AF65-F5344CB8AC3E}">
        <p14:creationId xmlns:p14="http://schemas.microsoft.com/office/powerpoint/2010/main" val="4207895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58380-6D77-0F8E-EFB7-3BDAF81CEB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6FA45D1B-0C54-7216-DA89-E8F5585335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CE70AD-D610-82F1-6BAC-8BF9D21A7057}"/>
              </a:ext>
            </a:extLst>
          </p:cNvPr>
          <p:cNvSpPr>
            <a:spLocks noGrp="1"/>
          </p:cNvSpPr>
          <p:nvPr>
            <p:ph type="dt" sz="half" idx="10"/>
          </p:nvPr>
        </p:nvSpPr>
        <p:spPr/>
        <p:txBody>
          <a:bodyPr/>
          <a:lstStyle/>
          <a:p>
            <a:fld id="{E831AF07-CAFF-614D-ACD0-98798816A753}" type="datetimeFigureOut">
              <a:rPr lang="en-PK" smtClean="0"/>
              <a:t>30/05/2023</a:t>
            </a:fld>
            <a:endParaRPr lang="en-PK"/>
          </a:p>
        </p:txBody>
      </p:sp>
      <p:sp>
        <p:nvSpPr>
          <p:cNvPr id="5" name="Footer Placeholder 4">
            <a:extLst>
              <a:ext uri="{FF2B5EF4-FFF2-40B4-BE49-F238E27FC236}">
                <a16:creationId xmlns:a16="http://schemas.microsoft.com/office/drawing/2014/main" id="{2D2F66DB-AE85-8868-3B94-02273E8E63D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2CC762E-F1AA-C9F5-DC2E-E91D5D2C0271}"/>
              </a:ext>
            </a:extLst>
          </p:cNvPr>
          <p:cNvSpPr>
            <a:spLocks noGrp="1"/>
          </p:cNvSpPr>
          <p:nvPr>
            <p:ph type="sldNum" sz="quarter" idx="12"/>
          </p:nvPr>
        </p:nvSpPr>
        <p:spPr/>
        <p:txBody>
          <a:bodyPr/>
          <a:lstStyle/>
          <a:p>
            <a:fld id="{665EB19C-2751-994D-B692-65C3586D0252}" type="slidenum">
              <a:rPr lang="en-PK" smtClean="0"/>
              <a:t>‹#›</a:t>
            </a:fld>
            <a:endParaRPr lang="en-PK"/>
          </a:p>
        </p:txBody>
      </p:sp>
    </p:spTree>
    <p:extLst>
      <p:ext uri="{BB962C8B-B14F-4D97-AF65-F5344CB8AC3E}">
        <p14:creationId xmlns:p14="http://schemas.microsoft.com/office/powerpoint/2010/main" val="2538035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95E2-3ECF-5CC5-5317-545BA8888235}"/>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59E0D817-E50A-88BC-831F-8F2EE5E643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EC02CC4A-A39B-CDE2-DB0B-9ACA4934BB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B620D2F8-FDA9-5B4C-402E-BD0314DD24FD}"/>
              </a:ext>
            </a:extLst>
          </p:cNvPr>
          <p:cNvSpPr>
            <a:spLocks noGrp="1"/>
          </p:cNvSpPr>
          <p:nvPr>
            <p:ph type="dt" sz="half" idx="10"/>
          </p:nvPr>
        </p:nvSpPr>
        <p:spPr/>
        <p:txBody>
          <a:bodyPr/>
          <a:lstStyle/>
          <a:p>
            <a:fld id="{E831AF07-CAFF-614D-ACD0-98798816A753}" type="datetimeFigureOut">
              <a:rPr lang="en-PK" smtClean="0"/>
              <a:t>30/05/2023</a:t>
            </a:fld>
            <a:endParaRPr lang="en-PK"/>
          </a:p>
        </p:txBody>
      </p:sp>
      <p:sp>
        <p:nvSpPr>
          <p:cNvPr id="6" name="Footer Placeholder 5">
            <a:extLst>
              <a:ext uri="{FF2B5EF4-FFF2-40B4-BE49-F238E27FC236}">
                <a16:creationId xmlns:a16="http://schemas.microsoft.com/office/drawing/2014/main" id="{9EC62B7E-F96D-4381-7083-C3B5A1E11BAC}"/>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14D414AD-748D-F542-BF03-D9DEA2332B5F}"/>
              </a:ext>
            </a:extLst>
          </p:cNvPr>
          <p:cNvSpPr>
            <a:spLocks noGrp="1"/>
          </p:cNvSpPr>
          <p:nvPr>
            <p:ph type="sldNum" sz="quarter" idx="12"/>
          </p:nvPr>
        </p:nvSpPr>
        <p:spPr/>
        <p:txBody>
          <a:bodyPr/>
          <a:lstStyle/>
          <a:p>
            <a:fld id="{665EB19C-2751-994D-B692-65C3586D0252}" type="slidenum">
              <a:rPr lang="en-PK" smtClean="0"/>
              <a:t>‹#›</a:t>
            </a:fld>
            <a:endParaRPr lang="en-PK"/>
          </a:p>
        </p:txBody>
      </p:sp>
    </p:spTree>
    <p:extLst>
      <p:ext uri="{BB962C8B-B14F-4D97-AF65-F5344CB8AC3E}">
        <p14:creationId xmlns:p14="http://schemas.microsoft.com/office/powerpoint/2010/main" val="1546663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8A0C-7316-7FDB-0784-AE75FC84C2EA}"/>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032629D3-2553-59F3-74A2-029F99F199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10131F-5D46-72AC-FF7E-9375E6D52D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0C04DA72-C2B8-C7D2-EFD1-BC144CC7BE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120B0D-851A-EF67-6879-8D3B19B946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6C456D0F-BAB3-D6C8-4C31-99FF0345ED29}"/>
              </a:ext>
            </a:extLst>
          </p:cNvPr>
          <p:cNvSpPr>
            <a:spLocks noGrp="1"/>
          </p:cNvSpPr>
          <p:nvPr>
            <p:ph type="dt" sz="half" idx="10"/>
          </p:nvPr>
        </p:nvSpPr>
        <p:spPr/>
        <p:txBody>
          <a:bodyPr/>
          <a:lstStyle/>
          <a:p>
            <a:fld id="{E831AF07-CAFF-614D-ACD0-98798816A753}" type="datetimeFigureOut">
              <a:rPr lang="en-PK" smtClean="0"/>
              <a:t>30/05/2023</a:t>
            </a:fld>
            <a:endParaRPr lang="en-PK"/>
          </a:p>
        </p:txBody>
      </p:sp>
      <p:sp>
        <p:nvSpPr>
          <p:cNvPr id="8" name="Footer Placeholder 7">
            <a:extLst>
              <a:ext uri="{FF2B5EF4-FFF2-40B4-BE49-F238E27FC236}">
                <a16:creationId xmlns:a16="http://schemas.microsoft.com/office/drawing/2014/main" id="{9D7BA350-ACEC-E2AB-BFC3-AA1041554AA8}"/>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6E3494AD-DA58-7885-308C-1BBE0DEE357E}"/>
              </a:ext>
            </a:extLst>
          </p:cNvPr>
          <p:cNvSpPr>
            <a:spLocks noGrp="1"/>
          </p:cNvSpPr>
          <p:nvPr>
            <p:ph type="sldNum" sz="quarter" idx="12"/>
          </p:nvPr>
        </p:nvSpPr>
        <p:spPr/>
        <p:txBody>
          <a:bodyPr/>
          <a:lstStyle/>
          <a:p>
            <a:fld id="{665EB19C-2751-994D-B692-65C3586D0252}" type="slidenum">
              <a:rPr lang="en-PK" smtClean="0"/>
              <a:t>‹#›</a:t>
            </a:fld>
            <a:endParaRPr lang="en-PK"/>
          </a:p>
        </p:txBody>
      </p:sp>
    </p:spTree>
    <p:extLst>
      <p:ext uri="{BB962C8B-B14F-4D97-AF65-F5344CB8AC3E}">
        <p14:creationId xmlns:p14="http://schemas.microsoft.com/office/powerpoint/2010/main" val="219722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71335-96B2-C6E4-4CD2-58538E55F874}"/>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A963C020-4DF5-78BB-08DA-F99504A7EF27}"/>
              </a:ext>
            </a:extLst>
          </p:cNvPr>
          <p:cNvSpPr>
            <a:spLocks noGrp="1"/>
          </p:cNvSpPr>
          <p:nvPr>
            <p:ph type="dt" sz="half" idx="10"/>
          </p:nvPr>
        </p:nvSpPr>
        <p:spPr/>
        <p:txBody>
          <a:bodyPr/>
          <a:lstStyle/>
          <a:p>
            <a:fld id="{E831AF07-CAFF-614D-ACD0-98798816A753}" type="datetimeFigureOut">
              <a:rPr lang="en-PK" smtClean="0"/>
              <a:t>30/05/2023</a:t>
            </a:fld>
            <a:endParaRPr lang="en-PK"/>
          </a:p>
        </p:txBody>
      </p:sp>
      <p:sp>
        <p:nvSpPr>
          <p:cNvPr id="4" name="Footer Placeholder 3">
            <a:extLst>
              <a:ext uri="{FF2B5EF4-FFF2-40B4-BE49-F238E27FC236}">
                <a16:creationId xmlns:a16="http://schemas.microsoft.com/office/drawing/2014/main" id="{413491BF-8D2F-C0AD-7BA6-55A3F9540E17}"/>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57BCDB8E-818F-7272-0867-3A3794C6468A}"/>
              </a:ext>
            </a:extLst>
          </p:cNvPr>
          <p:cNvSpPr>
            <a:spLocks noGrp="1"/>
          </p:cNvSpPr>
          <p:nvPr>
            <p:ph type="sldNum" sz="quarter" idx="12"/>
          </p:nvPr>
        </p:nvSpPr>
        <p:spPr/>
        <p:txBody>
          <a:bodyPr/>
          <a:lstStyle/>
          <a:p>
            <a:fld id="{665EB19C-2751-994D-B692-65C3586D0252}" type="slidenum">
              <a:rPr lang="en-PK" smtClean="0"/>
              <a:t>‹#›</a:t>
            </a:fld>
            <a:endParaRPr lang="en-PK"/>
          </a:p>
        </p:txBody>
      </p:sp>
    </p:spTree>
    <p:extLst>
      <p:ext uri="{BB962C8B-B14F-4D97-AF65-F5344CB8AC3E}">
        <p14:creationId xmlns:p14="http://schemas.microsoft.com/office/powerpoint/2010/main" val="2827741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ADB27B-1ECB-0441-4FC7-15FF446D8E29}"/>
              </a:ext>
            </a:extLst>
          </p:cNvPr>
          <p:cNvSpPr>
            <a:spLocks noGrp="1"/>
          </p:cNvSpPr>
          <p:nvPr>
            <p:ph type="dt" sz="half" idx="10"/>
          </p:nvPr>
        </p:nvSpPr>
        <p:spPr/>
        <p:txBody>
          <a:bodyPr/>
          <a:lstStyle/>
          <a:p>
            <a:fld id="{E831AF07-CAFF-614D-ACD0-98798816A753}" type="datetimeFigureOut">
              <a:rPr lang="en-PK" smtClean="0"/>
              <a:t>30/05/2023</a:t>
            </a:fld>
            <a:endParaRPr lang="en-PK"/>
          </a:p>
        </p:txBody>
      </p:sp>
      <p:sp>
        <p:nvSpPr>
          <p:cNvPr id="3" name="Footer Placeholder 2">
            <a:extLst>
              <a:ext uri="{FF2B5EF4-FFF2-40B4-BE49-F238E27FC236}">
                <a16:creationId xmlns:a16="http://schemas.microsoft.com/office/drawing/2014/main" id="{300021EC-3B70-4DF2-234A-CC456DDA75AD}"/>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AB995E34-5198-F4FE-ADC1-80A8155687D9}"/>
              </a:ext>
            </a:extLst>
          </p:cNvPr>
          <p:cNvSpPr>
            <a:spLocks noGrp="1"/>
          </p:cNvSpPr>
          <p:nvPr>
            <p:ph type="sldNum" sz="quarter" idx="12"/>
          </p:nvPr>
        </p:nvSpPr>
        <p:spPr/>
        <p:txBody>
          <a:bodyPr/>
          <a:lstStyle/>
          <a:p>
            <a:fld id="{665EB19C-2751-994D-B692-65C3586D0252}" type="slidenum">
              <a:rPr lang="en-PK" smtClean="0"/>
              <a:t>‹#›</a:t>
            </a:fld>
            <a:endParaRPr lang="en-PK"/>
          </a:p>
        </p:txBody>
      </p:sp>
    </p:spTree>
    <p:extLst>
      <p:ext uri="{BB962C8B-B14F-4D97-AF65-F5344CB8AC3E}">
        <p14:creationId xmlns:p14="http://schemas.microsoft.com/office/powerpoint/2010/main" val="1195872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3BEEB-B9CE-95B7-2201-FA877B0AC8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9C6C8B42-A123-5329-D32A-BC4AD09B32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96E934B2-C2C1-C797-665D-28DF97FF26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A398C-BCCD-4732-2287-09BB540DBDF6}"/>
              </a:ext>
            </a:extLst>
          </p:cNvPr>
          <p:cNvSpPr>
            <a:spLocks noGrp="1"/>
          </p:cNvSpPr>
          <p:nvPr>
            <p:ph type="dt" sz="half" idx="10"/>
          </p:nvPr>
        </p:nvSpPr>
        <p:spPr/>
        <p:txBody>
          <a:bodyPr/>
          <a:lstStyle/>
          <a:p>
            <a:fld id="{E831AF07-CAFF-614D-ACD0-98798816A753}" type="datetimeFigureOut">
              <a:rPr lang="en-PK" smtClean="0"/>
              <a:t>30/05/2023</a:t>
            </a:fld>
            <a:endParaRPr lang="en-PK"/>
          </a:p>
        </p:txBody>
      </p:sp>
      <p:sp>
        <p:nvSpPr>
          <p:cNvPr id="6" name="Footer Placeholder 5">
            <a:extLst>
              <a:ext uri="{FF2B5EF4-FFF2-40B4-BE49-F238E27FC236}">
                <a16:creationId xmlns:a16="http://schemas.microsoft.com/office/drawing/2014/main" id="{DF66B5D5-A8EF-72C5-1DC1-A78AF6470A8B}"/>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6157B89B-93D2-9B55-E541-C2AB4ABB1EEA}"/>
              </a:ext>
            </a:extLst>
          </p:cNvPr>
          <p:cNvSpPr>
            <a:spLocks noGrp="1"/>
          </p:cNvSpPr>
          <p:nvPr>
            <p:ph type="sldNum" sz="quarter" idx="12"/>
          </p:nvPr>
        </p:nvSpPr>
        <p:spPr/>
        <p:txBody>
          <a:bodyPr/>
          <a:lstStyle/>
          <a:p>
            <a:fld id="{665EB19C-2751-994D-B692-65C3586D0252}" type="slidenum">
              <a:rPr lang="en-PK" smtClean="0"/>
              <a:t>‹#›</a:t>
            </a:fld>
            <a:endParaRPr lang="en-PK"/>
          </a:p>
        </p:txBody>
      </p:sp>
    </p:spTree>
    <p:extLst>
      <p:ext uri="{BB962C8B-B14F-4D97-AF65-F5344CB8AC3E}">
        <p14:creationId xmlns:p14="http://schemas.microsoft.com/office/powerpoint/2010/main" val="2370433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F1769-3ED9-9584-240A-74D61EC871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CB7B48F5-C6D7-636E-8833-435B4A943A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36C85BE8-3E93-7FFE-F02A-F62EDFE202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9AFFBC-FB74-F74F-124C-388B49F76A9A}"/>
              </a:ext>
            </a:extLst>
          </p:cNvPr>
          <p:cNvSpPr>
            <a:spLocks noGrp="1"/>
          </p:cNvSpPr>
          <p:nvPr>
            <p:ph type="dt" sz="half" idx="10"/>
          </p:nvPr>
        </p:nvSpPr>
        <p:spPr/>
        <p:txBody>
          <a:bodyPr/>
          <a:lstStyle/>
          <a:p>
            <a:fld id="{E831AF07-CAFF-614D-ACD0-98798816A753}" type="datetimeFigureOut">
              <a:rPr lang="en-PK" smtClean="0"/>
              <a:t>30/05/2023</a:t>
            </a:fld>
            <a:endParaRPr lang="en-PK"/>
          </a:p>
        </p:txBody>
      </p:sp>
      <p:sp>
        <p:nvSpPr>
          <p:cNvPr id="6" name="Footer Placeholder 5">
            <a:extLst>
              <a:ext uri="{FF2B5EF4-FFF2-40B4-BE49-F238E27FC236}">
                <a16:creationId xmlns:a16="http://schemas.microsoft.com/office/drawing/2014/main" id="{B69FEB1E-EF53-EC12-5123-15D4BD4020AA}"/>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99C9CC8A-16B0-2A2C-9E40-66FA29CE5555}"/>
              </a:ext>
            </a:extLst>
          </p:cNvPr>
          <p:cNvSpPr>
            <a:spLocks noGrp="1"/>
          </p:cNvSpPr>
          <p:nvPr>
            <p:ph type="sldNum" sz="quarter" idx="12"/>
          </p:nvPr>
        </p:nvSpPr>
        <p:spPr/>
        <p:txBody>
          <a:bodyPr/>
          <a:lstStyle/>
          <a:p>
            <a:fld id="{665EB19C-2751-994D-B692-65C3586D0252}" type="slidenum">
              <a:rPr lang="en-PK" smtClean="0"/>
              <a:t>‹#›</a:t>
            </a:fld>
            <a:endParaRPr lang="en-PK"/>
          </a:p>
        </p:txBody>
      </p:sp>
    </p:spTree>
    <p:extLst>
      <p:ext uri="{BB962C8B-B14F-4D97-AF65-F5344CB8AC3E}">
        <p14:creationId xmlns:p14="http://schemas.microsoft.com/office/powerpoint/2010/main" val="2403298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4D0BCB-860D-9E5A-2FD7-9C4C97C567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21D38B37-0BF5-6EF5-A32B-57D368055C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6C4D11F-B83C-1D27-6729-CA350FC667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31AF07-CAFF-614D-ACD0-98798816A753}" type="datetimeFigureOut">
              <a:rPr lang="en-PK" smtClean="0"/>
              <a:t>30/05/2023</a:t>
            </a:fld>
            <a:endParaRPr lang="en-PK"/>
          </a:p>
        </p:txBody>
      </p:sp>
      <p:sp>
        <p:nvSpPr>
          <p:cNvPr id="5" name="Footer Placeholder 4">
            <a:extLst>
              <a:ext uri="{FF2B5EF4-FFF2-40B4-BE49-F238E27FC236}">
                <a16:creationId xmlns:a16="http://schemas.microsoft.com/office/drawing/2014/main" id="{BC403FC1-14F4-E900-B516-1EE9B91F38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92091EAF-1C91-4D76-5F79-4C947EC549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5EB19C-2751-994D-B692-65C3586D0252}" type="slidenum">
              <a:rPr lang="en-PK" smtClean="0"/>
              <a:t>‹#›</a:t>
            </a:fld>
            <a:endParaRPr lang="en-PK"/>
          </a:p>
        </p:txBody>
      </p:sp>
    </p:spTree>
    <p:extLst>
      <p:ext uri="{BB962C8B-B14F-4D97-AF65-F5344CB8AC3E}">
        <p14:creationId xmlns:p14="http://schemas.microsoft.com/office/powerpoint/2010/main" val="777078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jpe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27BDFED6-6E33-4606-AFE2-886ADB1C0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picture containing electronics, electronic component, circuit, circuit component&#10;&#10;Description automatically generated">
            <a:extLst>
              <a:ext uri="{FF2B5EF4-FFF2-40B4-BE49-F238E27FC236}">
                <a16:creationId xmlns:a16="http://schemas.microsoft.com/office/drawing/2014/main" id="{CDE8D898-4590-FC92-EEFC-035279521236}"/>
              </a:ext>
            </a:extLst>
          </p:cNvPr>
          <p:cNvPicPr>
            <a:picLocks noChangeAspect="1"/>
          </p:cNvPicPr>
          <p:nvPr/>
        </p:nvPicPr>
        <p:blipFill rotWithShape="1">
          <a:blip r:embed="rId3">
            <a:alphaModFix/>
          </a:blip>
          <a:srcRect r="-1" b="16605"/>
          <a:stretch/>
        </p:blipFill>
        <p:spPr>
          <a:xfrm>
            <a:off x="4547937" y="-5"/>
            <a:ext cx="7644062" cy="3681406"/>
          </a:xfrm>
          <a:prstGeom prst="rect">
            <a:avLst/>
          </a:prstGeom>
        </p:spPr>
      </p:pic>
      <p:pic>
        <p:nvPicPr>
          <p:cNvPr id="7" name="Picture 6" descr="A picture containing light, colorfulness, art, laser&#10;&#10;Description automatically generated">
            <a:extLst>
              <a:ext uri="{FF2B5EF4-FFF2-40B4-BE49-F238E27FC236}">
                <a16:creationId xmlns:a16="http://schemas.microsoft.com/office/drawing/2014/main" id="{B8C2E914-C326-8857-37FB-E85FD247D042}"/>
              </a:ext>
            </a:extLst>
          </p:cNvPr>
          <p:cNvPicPr>
            <a:picLocks noChangeAspect="1"/>
          </p:cNvPicPr>
          <p:nvPr/>
        </p:nvPicPr>
        <p:blipFill rotWithShape="1">
          <a:blip r:embed="rId4"/>
          <a:srcRect t="42459" r="-1" b="2132"/>
          <a:stretch/>
        </p:blipFill>
        <p:spPr>
          <a:xfrm>
            <a:off x="4547938" y="3681409"/>
            <a:ext cx="7644062" cy="3176595"/>
          </a:xfrm>
          <a:prstGeom prst="rect">
            <a:avLst/>
          </a:prstGeom>
        </p:spPr>
      </p:pic>
      <p:sp>
        <p:nvSpPr>
          <p:cNvPr id="64" name="Rectangle 63">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F01424-A1D7-7D1D-D288-D815ECAB39E8}"/>
              </a:ext>
            </a:extLst>
          </p:cNvPr>
          <p:cNvSpPr>
            <a:spLocks noGrp="1"/>
          </p:cNvSpPr>
          <p:nvPr>
            <p:ph type="ctrTitle"/>
          </p:nvPr>
        </p:nvSpPr>
        <p:spPr>
          <a:xfrm>
            <a:off x="838200" y="1115219"/>
            <a:ext cx="7231380" cy="2387600"/>
          </a:xfrm>
        </p:spPr>
        <p:txBody>
          <a:bodyPr>
            <a:normAutofit/>
          </a:bodyPr>
          <a:lstStyle/>
          <a:p>
            <a:pPr algn="l"/>
            <a:r>
              <a:rPr lang="en-US" sz="4300" b="1" i="0" u="none" strike="noStrike" dirty="0">
                <a:solidFill>
                  <a:schemeClr val="bg1"/>
                </a:solidFill>
                <a:effectLst/>
                <a:latin typeface="Inter Var"/>
              </a:rPr>
              <a:t>FPGA-based CNN Accelerator</a:t>
            </a:r>
            <a:endParaRPr lang="en-PK" sz="4300" b="1" dirty="0">
              <a:solidFill>
                <a:schemeClr val="bg1"/>
              </a:solidFill>
            </a:endParaRPr>
          </a:p>
        </p:txBody>
      </p:sp>
      <p:cxnSp>
        <p:nvCxnSpPr>
          <p:cNvPr id="66" name="Straight Connector 65">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 name="Picture 7" descr="A picture containing emblem, symbol, trademark, logo&#10;&#10;Description automatically generated">
            <a:extLst>
              <a:ext uri="{FF2B5EF4-FFF2-40B4-BE49-F238E27FC236}">
                <a16:creationId xmlns:a16="http://schemas.microsoft.com/office/drawing/2014/main" id="{3DBDCD94-67CF-DCA2-F6F3-9B30B250B426}"/>
              </a:ext>
            </a:extLst>
          </p:cNvPr>
          <p:cNvPicPr>
            <a:picLocks noChangeAspect="1"/>
          </p:cNvPicPr>
          <p:nvPr/>
        </p:nvPicPr>
        <p:blipFill>
          <a:blip r:embed="rId5"/>
          <a:stretch>
            <a:fillRect/>
          </a:stretch>
        </p:blipFill>
        <p:spPr>
          <a:xfrm>
            <a:off x="175418" y="662132"/>
            <a:ext cx="1113395" cy="1113395"/>
          </a:xfrm>
          <a:prstGeom prst="rect">
            <a:avLst/>
          </a:prstGeom>
        </p:spPr>
      </p:pic>
    </p:spTree>
    <p:extLst>
      <p:ext uri="{BB962C8B-B14F-4D97-AF65-F5344CB8AC3E}">
        <p14:creationId xmlns:p14="http://schemas.microsoft.com/office/powerpoint/2010/main" val="58120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75B19E4-0108-41C4-8DB1-11BAE0B49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7C0D5F50-0408-4C82-0BEF-80CC123DA0E1}"/>
              </a:ext>
            </a:extLst>
          </p:cNvPr>
          <p:cNvSpPr>
            <a:spLocks noGrp="1"/>
          </p:cNvSpPr>
          <p:nvPr>
            <p:ph type="title"/>
          </p:nvPr>
        </p:nvSpPr>
        <p:spPr>
          <a:xfrm>
            <a:off x="1295398" y="669925"/>
            <a:ext cx="4686295" cy="1325563"/>
          </a:xfrm>
        </p:spPr>
        <p:txBody>
          <a:bodyPr vert="horz" lIns="91440" tIns="45720" rIns="91440" bIns="45720" rtlCol="0" anchor="b">
            <a:normAutofit/>
          </a:bodyPr>
          <a:lstStyle/>
          <a:p>
            <a:r>
              <a:rPr lang="en-US" sz="3800" kern="1200" dirty="0">
                <a:solidFill>
                  <a:schemeClr val="bg1"/>
                </a:solidFill>
                <a:latin typeface="+mj-lt"/>
                <a:ea typeface="+mj-ea"/>
                <a:cs typeface="+mj-cs"/>
              </a:rPr>
              <a:t>Group Members</a:t>
            </a:r>
          </a:p>
        </p:txBody>
      </p:sp>
      <p:sp>
        <p:nvSpPr>
          <p:cNvPr id="9" name="TextBox 8">
            <a:extLst>
              <a:ext uri="{FF2B5EF4-FFF2-40B4-BE49-F238E27FC236}">
                <a16:creationId xmlns:a16="http://schemas.microsoft.com/office/drawing/2014/main" id="{A5832262-F7FD-CF45-129C-E425FAB403A0}"/>
              </a:ext>
            </a:extLst>
          </p:cNvPr>
          <p:cNvSpPr txBox="1"/>
          <p:nvPr/>
        </p:nvSpPr>
        <p:spPr>
          <a:xfrm>
            <a:off x="1295397" y="2400304"/>
            <a:ext cx="8106051" cy="344169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800" dirty="0">
                <a:solidFill>
                  <a:schemeClr val="bg1"/>
                </a:solidFill>
              </a:rPr>
              <a:t>Syed Muhammad </a:t>
            </a:r>
            <a:r>
              <a:rPr lang="en-US" sz="2800" dirty="0" err="1">
                <a:solidFill>
                  <a:schemeClr val="bg1"/>
                </a:solidFill>
              </a:rPr>
              <a:t>Ashhar</a:t>
            </a:r>
            <a:r>
              <a:rPr lang="en-US" sz="2800" dirty="0">
                <a:solidFill>
                  <a:schemeClr val="bg1"/>
                </a:solidFill>
              </a:rPr>
              <a:t> Shah	2020478</a:t>
            </a:r>
          </a:p>
          <a:p>
            <a:pPr indent="-228600">
              <a:lnSpc>
                <a:spcPct val="90000"/>
              </a:lnSpc>
              <a:spcAft>
                <a:spcPts val="600"/>
              </a:spcAft>
              <a:buFont typeface="Arial" panose="020B0604020202020204" pitchFamily="34" charset="0"/>
              <a:buChar char="•"/>
            </a:pPr>
            <a:r>
              <a:rPr lang="en-US" sz="2800" dirty="0" err="1">
                <a:solidFill>
                  <a:schemeClr val="bg1"/>
                </a:solidFill>
              </a:rPr>
              <a:t>Hasaan</a:t>
            </a:r>
            <a:r>
              <a:rPr lang="en-US" sz="2800" dirty="0">
                <a:solidFill>
                  <a:schemeClr val="bg1"/>
                </a:solidFill>
              </a:rPr>
              <a:t> Noor 			    	2020546</a:t>
            </a:r>
          </a:p>
          <a:p>
            <a:pPr indent="-228600">
              <a:lnSpc>
                <a:spcPct val="90000"/>
              </a:lnSpc>
              <a:spcAft>
                <a:spcPts val="600"/>
              </a:spcAft>
              <a:buFont typeface="Arial" panose="020B0604020202020204" pitchFamily="34" charset="0"/>
              <a:buChar char="•"/>
            </a:pPr>
            <a:r>
              <a:rPr lang="en-US" sz="2800" dirty="0" err="1">
                <a:solidFill>
                  <a:schemeClr val="bg1"/>
                </a:solidFill>
              </a:rPr>
              <a:t>Khizar</a:t>
            </a:r>
            <a:r>
              <a:rPr lang="en-US" sz="2800" dirty="0">
                <a:solidFill>
                  <a:schemeClr val="bg1"/>
                </a:solidFill>
              </a:rPr>
              <a:t> Ali Shah 				2020196</a:t>
            </a:r>
          </a:p>
          <a:p>
            <a:pPr indent="-228600">
              <a:lnSpc>
                <a:spcPct val="90000"/>
              </a:lnSpc>
              <a:spcAft>
                <a:spcPts val="600"/>
              </a:spcAft>
              <a:buFont typeface="Arial" panose="020B0604020202020204" pitchFamily="34" charset="0"/>
              <a:buChar char="•"/>
            </a:pPr>
            <a:endParaRPr lang="en-US" sz="2000" dirty="0">
              <a:solidFill>
                <a:schemeClr val="bg1"/>
              </a:solidFill>
            </a:endParaRPr>
          </a:p>
        </p:txBody>
      </p:sp>
      <p:cxnSp>
        <p:nvCxnSpPr>
          <p:cNvPr id="20" name="Straight Connector 19">
            <a:extLst>
              <a:ext uri="{FF2B5EF4-FFF2-40B4-BE49-F238E27FC236}">
                <a16:creationId xmlns:a16="http://schemas.microsoft.com/office/drawing/2014/main" id="{C727A21A-62F5-405C-B7A5-439FD39932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641577A-888F-4E56-B9E4-CC57AC7B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95399" y="2026340"/>
            <a:ext cx="1089660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61C41E59-05B1-9B8D-7695-97F362D4464F}"/>
              </a:ext>
            </a:extLst>
          </p:cNvPr>
          <p:cNvSpPr txBox="1">
            <a:spLocks/>
          </p:cNvSpPr>
          <p:nvPr/>
        </p:nvSpPr>
        <p:spPr>
          <a:xfrm>
            <a:off x="1295398" y="4781765"/>
            <a:ext cx="6419294"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800" dirty="0">
                <a:solidFill>
                  <a:schemeClr val="bg1"/>
                </a:solidFill>
              </a:rPr>
              <a:t>Supervisor: Dr. Muhammad Taj</a:t>
            </a:r>
          </a:p>
        </p:txBody>
      </p:sp>
    </p:spTree>
    <p:extLst>
      <p:ext uri="{BB962C8B-B14F-4D97-AF65-F5344CB8AC3E}">
        <p14:creationId xmlns:p14="http://schemas.microsoft.com/office/powerpoint/2010/main" val="1398924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electronics, electronic engineering, electrical wiring, electrical supply&#10;&#10;Description automatically generated">
            <a:extLst>
              <a:ext uri="{FF2B5EF4-FFF2-40B4-BE49-F238E27FC236}">
                <a16:creationId xmlns:a16="http://schemas.microsoft.com/office/drawing/2014/main" id="{141089F4-5748-16DC-DBE6-99E74A454F6C}"/>
              </a:ext>
            </a:extLst>
          </p:cNvPr>
          <p:cNvPicPr>
            <a:picLocks noChangeAspect="1"/>
          </p:cNvPicPr>
          <p:nvPr/>
        </p:nvPicPr>
        <p:blipFill rotWithShape="1">
          <a:blip r:embed="rId3"/>
          <a:srcRect t="405" r="17345" b="2007"/>
          <a:stretch/>
        </p:blipFill>
        <p:spPr>
          <a:xfrm>
            <a:off x="6766560" y="10"/>
            <a:ext cx="5425440" cy="6857990"/>
          </a:xfrm>
          <a:prstGeom prst="rect">
            <a:avLst/>
          </a:prstGeom>
        </p:spPr>
      </p:pic>
      <p:sp>
        <p:nvSpPr>
          <p:cNvPr id="21" name="Rectangle 2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5BC705-78D4-0754-970C-D7D685EED57F}"/>
              </a:ext>
            </a:extLst>
          </p:cNvPr>
          <p:cNvSpPr>
            <a:spLocks noGrp="1"/>
          </p:cNvSpPr>
          <p:nvPr>
            <p:ph type="title"/>
          </p:nvPr>
        </p:nvSpPr>
        <p:spPr>
          <a:xfrm>
            <a:off x="359664" y="1117727"/>
            <a:ext cx="3438144" cy="1124712"/>
          </a:xfrm>
        </p:spPr>
        <p:txBody>
          <a:bodyPr anchor="b">
            <a:normAutofit/>
          </a:bodyPr>
          <a:lstStyle/>
          <a:p>
            <a:r>
              <a:rPr lang="en-PK" sz="2800"/>
              <a:t>Problem Statement</a:t>
            </a:r>
          </a:p>
        </p:txBody>
      </p:sp>
      <p:sp>
        <p:nvSpPr>
          <p:cNvPr id="23" name="Rectangle 2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E0976C7-4BE1-338C-6BBA-4250DD4E0A56}"/>
              </a:ext>
            </a:extLst>
          </p:cNvPr>
          <p:cNvSpPr>
            <a:spLocks noGrp="1"/>
          </p:cNvSpPr>
          <p:nvPr>
            <p:ph idx="1"/>
          </p:nvPr>
        </p:nvSpPr>
        <p:spPr>
          <a:xfrm>
            <a:off x="371093" y="2718054"/>
            <a:ext cx="6395467" cy="3207258"/>
          </a:xfrm>
        </p:spPr>
        <p:txBody>
          <a:bodyPr anchor="t">
            <a:normAutofit/>
          </a:bodyPr>
          <a:lstStyle/>
          <a:p>
            <a:pPr algn="just"/>
            <a:r>
              <a:rPr lang="en-US" sz="1200" b="0" i="0" u="none" strike="noStrike" dirty="0">
                <a:effectLst/>
              </a:rPr>
              <a:t>Convolutional Neural Networks (CNNs) have become a fundamental tool in the field of computer vision and deep learning. However, their computational requirements can be demanding, especially for large-scale models or real-time applications. To achieve high detection accuracy, the large and complex CNN models are used, but this leads to expensive computational cost, which is hard to process in real time in resource-constrained devices with strict latency and energy requirements.</a:t>
            </a:r>
          </a:p>
          <a:p>
            <a:pPr algn="just"/>
            <a:r>
              <a:rPr lang="en-US" sz="1200" b="0" i="0" u="none" strike="noStrike" dirty="0">
                <a:effectLst/>
              </a:rPr>
              <a:t>CPUs, and GPUs may not provide the necessary real-</a:t>
            </a:r>
            <a:r>
              <a:rPr lang="en-US" sz="1200" dirty="0"/>
              <a:t>time</a:t>
            </a:r>
            <a:r>
              <a:rPr lang="en-US" sz="1200" b="0" i="0" u="none" strike="noStrike" dirty="0">
                <a:effectLst/>
              </a:rPr>
              <a:t> or energy efficiency required for these tasks. Secondly, the physical size and energy efficiency of GPUs is</a:t>
            </a:r>
            <a:r>
              <a:rPr lang="en-US" sz="1200" dirty="0"/>
              <a:t> not feasible </a:t>
            </a:r>
            <a:r>
              <a:rPr lang="en-US" sz="1200" b="0" i="0" u="none" strike="noStrike" dirty="0">
                <a:effectLst/>
              </a:rPr>
              <a:t>to be implemented in many such scenarios.</a:t>
            </a:r>
            <a:endParaRPr lang="en-US" sz="1200" dirty="0"/>
          </a:p>
          <a:p>
            <a:pPr algn="just"/>
            <a:r>
              <a:rPr lang="en-US" sz="1200" dirty="0"/>
              <a:t>Problem: High computation, physical size, energy efficiency, and other constraints cause to CPU and GPU based CNNs be unusable or not being fully utilized in real-time applications involving resource-constraint devices.</a:t>
            </a:r>
            <a:endParaRPr lang="en-PK" sz="1200" dirty="0"/>
          </a:p>
        </p:txBody>
      </p:sp>
    </p:spTree>
    <p:extLst>
      <p:ext uri="{BB962C8B-B14F-4D97-AF65-F5344CB8AC3E}">
        <p14:creationId xmlns:p14="http://schemas.microsoft.com/office/powerpoint/2010/main" val="86892948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Electronic circuit board">
            <a:extLst>
              <a:ext uri="{FF2B5EF4-FFF2-40B4-BE49-F238E27FC236}">
                <a16:creationId xmlns:a16="http://schemas.microsoft.com/office/drawing/2014/main" id="{8C9C2D12-4BD2-24AA-AE5F-5392723FF88A}"/>
              </a:ext>
            </a:extLst>
          </p:cNvPr>
          <p:cNvPicPr>
            <a:picLocks noChangeAspect="1"/>
          </p:cNvPicPr>
          <p:nvPr/>
        </p:nvPicPr>
        <p:blipFill rotWithShape="1">
          <a:blip r:embed="rId2"/>
          <a:srcRect l="11147" r="4469" b="-1"/>
          <a:stretch/>
        </p:blipFill>
        <p:spPr>
          <a:xfrm>
            <a:off x="3522468" y="10"/>
            <a:ext cx="8669532" cy="6857990"/>
          </a:xfrm>
          <a:prstGeom prst="rect">
            <a:avLst/>
          </a:prstGeom>
        </p:spPr>
      </p:pic>
      <p:sp>
        <p:nvSpPr>
          <p:cNvPr id="25" name="Rectangle 24">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36F01CF-7A6A-3F64-B2E8-615322014CB3}"/>
              </a:ext>
            </a:extLst>
          </p:cNvPr>
          <p:cNvSpPr>
            <a:spLocks noGrp="1"/>
          </p:cNvSpPr>
          <p:nvPr>
            <p:ph type="title"/>
          </p:nvPr>
        </p:nvSpPr>
        <p:spPr>
          <a:xfrm>
            <a:off x="371094" y="1161288"/>
            <a:ext cx="3438144" cy="1124712"/>
          </a:xfrm>
        </p:spPr>
        <p:txBody>
          <a:bodyPr anchor="b">
            <a:normAutofit/>
          </a:bodyPr>
          <a:lstStyle/>
          <a:p>
            <a:r>
              <a:rPr lang="en-PK" sz="2800"/>
              <a:t>Motivation</a:t>
            </a:r>
          </a:p>
        </p:txBody>
      </p:sp>
      <p:sp>
        <p:nvSpPr>
          <p:cNvPr id="27" name="Rectangle 2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C67A77B-7122-BEA2-F369-66061A6ADBB5}"/>
              </a:ext>
            </a:extLst>
          </p:cNvPr>
          <p:cNvSpPr>
            <a:spLocks noGrp="1"/>
          </p:cNvSpPr>
          <p:nvPr>
            <p:ph idx="1"/>
          </p:nvPr>
        </p:nvSpPr>
        <p:spPr>
          <a:xfrm>
            <a:off x="371093" y="2718054"/>
            <a:ext cx="6358181" cy="3207258"/>
          </a:xfrm>
        </p:spPr>
        <p:txBody>
          <a:bodyPr anchor="t">
            <a:normAutofit fontScale="92500"/>
          </a:bodyPr>
          <a:lstStyle/>
          <a:p>
            <a:pPr algn="just"/>
            <a:r>
              <a:rPr lang="en-US" sz="1400" b="0" i="0" u="none" strike="noStrike" dirty="0">
                <a:effectLst/>
                <a:latin typeface="Calibri" panose="020F0502020204030204" pitchFamily="34" charset="0"/>
                <a:cs typeface="Calibri" panose="020F0502020204030204" pitchFamily="34" charset="0"/>
              </a:rPr>
              <a:t>In recent years, convolutional neural networks (CNNs) have demonstrated their ability to solve problems in many fields and with accuracy that was not possible before. However, this comes with extensive computational requirements, which made general central processing units (CPUs) unable to deliver the desired real-time performance. At the same time, field-programmable gate arrays (FPGAs) have seen a surge in interest for accelerating CNN. </a:t>
            </a:r>
          </a:p>
          <a:p>
            <a:pPr algn="just"/>
            <a:endParaRPr lang="en-US" sz="1400" dirty="0">
              <a:latin typeface="Calibri" panose="020F0502020204030204" pitchFamily="34" charset="0"/>
              <a:cs typeface="Calibri" panose="020F0502020204030204" pitchFamily="34" charset="0"/>
            </a:endParaRPr>
          </a:p>
          <a:p>
            <a:pPr algn="just"/>
            <a:r>
              <a:rPr lang="en-US" sz="1400" dirty="0">
                <a:latin typeface="Calibri" panose="020F0502020204030204" pitchFamily="34" charset="0"/>
                <a:cs typeface="Calibri" panose="020F0502020204030204" pitchFamily="34" charset="0"/>
              </a:rPr>
              <a:t>Motivated by Power Efficiency, Low Latency, and High Computational Performance. This is the best combination of technology for something like CNN. Usable in real-time systems like Surveillance (specially in Satellites) and Autonomous Vehicles.</a:t>
            </a:r>
          </a:p>
          <a:p>
            <a:pPr algn="just"/>
            <a:endParaRPr lang="en-US" sz="1400" dirty="0">
              <a:latin typeface="Calibri" panose="020F0502020204030204" pitchFamily="34" charset="0"/>
              <a:cs typeface="Calibri" panose="020F0502020204030204" pitchFamily="34" charset="0"/>
            </a:endParaRPr>
          </a:p>
          <a:p>
            <a:pPr algn="just"/>
            <a:r>
              <a:rPr lang="en-US" sz="1400" dirty="0">
                <a:latin typeface="Calibri" panose="020F0502020204030204" pitchFamily="34" charset="0"/>
                <a:cs typeface="Calibri" panose="020F0502020204030204" pitchFamily="34" charset="0"/>
              </a:rPr>
              <a:t>An amazing combination of Hardware, Software, and Mathematics. From the lowest levels of Computer Science’s hierarchy to the abstract highest levels of Neural Networks.</a:t>
            </a:r>
            <a:br>
              <a:rPr lang="en-US" sz="1400" dirty="0">
                <a:latin typeface="Calibri" panose="020F0502020204030204" pitchFamily="34" charset="0"/>
                <a:cs typeface="Calibri" panose="020F0502020204030204" pitchFamily="34" charset="0"/>
              </a:rPr>
            </a:br>
            <a:endParaRPr lang="en-PK"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1979061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EADC15BE-2B16-8429-B188-73BAF91DBE81}"/>
              </a:ext>
            </a:extLst>
          </p:cNvPr>
          <p:cNvSpPr>
            <a:spLocks noGrp="1"/>
          </p:cNvSpPr>
          <p:nvPr>
            <p:ph type="title"/>
          </p:nvPr>
        </p:nvSpPr>
        <p:spPr>
          <a:xfrm>
            <a:off x="838200" y="669925"/>
            <a:ext cx="4508946" cy="1325563"/>
          </a:xfrm>
        </p:spPr>
        <p:txBody>
          <a:bodyPr anchor="b">
            <a:normAutofit/>
          </a:bodyPr>
          <a:lstStyle/>
          <a:p>
            <a:pPr algn="r"/>
            <a:r>
              <a:rPr lang="en-PK" dirty="0">
                <a:solidFill>
                  <a:schemeClr val="bg1"/>
                </a:solidFill>
              </a:rPr>
              <a:t>Justification</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B690D17-D403-497F-5D41-3CA17DE136B2}"/>
              </a:ext>
            </a:extLst>
          </p:cNvPr>
          <p:cNvSpPr>
            <a:spLocks noGrp="1"/>
          </p:cNvSpPr>
          <p:nvPr>
            <p:ph idx="1"/>
          </p:nvPr>
        </p:nvSpPr>
        <p:spPr>
          <a:xfrm>
            <a:off x="1392667" y="2398957"/>
            <a:ext cx="9406666" cy="3526144"/>
          </a:xfrm>
        </p:spPr>
        <p:txBody>
          <a:bodyPr>
            <a:normAutofit/>
          </a:bodyPr>
          <a:lstStyle/>
          <a:p>
            <a:r>
              <a:rPr lang="en-US" sz="2000" dirty="0">
                <a:solidFill>
                  <a:schemeClr val="bg1"/>
                </a:solidFill>
                <a:latin typeface="Söhne"/>
              </a:rPr>
              <a:t>Limitation of CPU and GPU architectures</a:t>
            </a:r>
            <a:endParaRPr lang="en-PK" sz="2000" dirty="0">
              <a:solidFill>
                <a:schemeClr val="bg1"/>
              </a:solidFill>
            </a:endParaRPr>
          </a:p>
          <a:p>
            <a:r>
              <a:rPr lang="en-PK" sz="2000" dirty="0">
                <a:solidFill>
                  <a:schemeClr val="bg1"/>
                </a:solidFill>
              </a:rPr>
              <a:t>Better performance per watt than GPU</a:t>
            </a:r>
          </a:p>
          <a:p>
            <a:r>
              <a:rPr lang="en-US" sz="2000" b="0" i="0" u="none" strike="noStrike" dirty="0">
                <a:solidFill>
                  <a:schemeClr val="bg1"/>
                </a:solidFill>
                <a:effectLst/>
                <a:latin typeface="Söhne"/>
              </a:rPr>
              <a:t>Low latency</a:t>
            </a:r>
            <a:endParaRPr lang="en-PK" sz="2000" dirty="0">
              <a:solidFill>
                <a:schemeClr val="bg1"/>
              </a:solidFill>
            </a:endParaRPr>
          </a:p>
          <a:p>
            <a:r>
              <a:rPr lang="en-US" sz="2000" b="0" i="0" u="none" strike="noStrike" dirty="0">
                <a:solidFill>
                  <a:schemeClr val="bg1"/>
                </a:solidFill>
                <a:effectLst/>
                <a:latin typeface="Söhne"/>
              </a:rPr>
              <a:t>Energy efficiency</a:t>
            </a:r>
          </a:p>
          <a:p>
            <a:r>
              <a:rPr lang="en-US" sz="2000" b="0" i="0" u="none" strike="noStrike" dirty="0">
                <a:solidFill>
                  <a:schemeClr val="bg1"/>
                </a:solidFill>
                <a:effectLst/>
                <a:latin typeface="Söhne"/>
              </a:rPr>
              <a:t>On-chip memory</a:t>
            </a:r>
          </a:p>
          <a:p>
            <a:r>
              <a:rPr lang="en-US" sz="2000" dirty="0">
                <a:solidFill>
                  <a:schemeClr val="bg1"/>
                </a:solidFill>
              </a:rPr>
              <a:t>Physical S</a:t>
            </a:r>
            <a:r>
              <a:rPr lang="en-PK" sz="2000" dirty="0">
                <a:solidFill>
                  <a:schemeClr val="bg1"/>
                </a:solidFill>
              </a:rPr>
              <a:t>ize</a:t>
            </a:r>
          </a:p>
          <a:p>
            <a:r>
              <a:rPr lang="en-US" sz="2000" b="0" i="0" u="none" strike="noStrike" dirty="0">
                <a:solidFill>
                  <a:schemeClr val="bg1"/>
                </a:solidFill>
                <a:effectLst/>
                <a:latin typeface="Söhne"/>
              </a:rPr>
              <a:t>Parallelism</a:t>
            </a:r>
            <a:endParaRPr lang="en-PK" sz="2000" dirty="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DD45152-63D2-0110-D4A2-BFC05D0A1FC4}"/>
              </a:ext>
            </a:extLst>
          </p:cNvPr>
          <p:cNvSpPr txBox="1">
            <a:spLocks/>
          </p:cNvSpPr>
          <p:nvPr/>
        </p:nvSpPr>
        <p:spPr>
          <a:xfrm>
            <a:off x="1835464" y="5055964"/>
            <a:ext cx="7023364"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PK" dirty="0">
                <a:solidFill>
                  <a:schemeClr val="bg1"/>
                </a:solidFill>
              </a:rPr>
              <a:t>Look at the combined effect</a:t>
            </a:r>
          </a:p>
        </p:txBody>
      </p:sp>
    </p:spTree>
    <p:extLst>
      <p:ext uri="{BB962C8B-B14F-4D97-AF65-F5344CB8AC3E}">
        <p14:creationId xmlns:p14="http://schemas.microsoft.com/office/powerpoint/2010/main" val="434611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CD9C8C1E-4EBF-CAE1-9459-C5AC54E78E21}"/>
              </a:ext>
            </a:extLst>
          </p:cNvPr>
          <p:cNvSpPr>
            <a:spLocks noGrp="1"/>
          </p:cNvSpPr>
          <p:nvPr>
            <p:ph type="title"/>
          </p:nvPr>
        </p:nvSpPr>
        <p:spPr>
          <a:xfrm>
            <a:off x="838200" y="669925"/>
            <a:ext cx="4508946" cy="1325563"/>
          </a:xfrm>
        </p:spPr>
        <p:txBody>
          <a:bodyPr vert="horz" lIns="91440" tIns="45720" rIns="91440" bIns="45720" rtlCol="0" anchor="b">
            <a:normAutofit/>
          </a:bodyPr>
          <a:lstStyle/>
          <a:p>
            <a:pPr algn="r"/>
            <a:r>
              <a:rPr lang="en-US" kern="1200">
                <a:solidFill>
                  <a:schemeClr val="bg1"/>
                </a:solidFill>
                <a:latin typeface="+mj-lt"/>
                <a:ea typeface="+mj-ea"/>
                <a:cs typeface="+mj-cs"/>
              </a:rPr>
              <a:t>Literature Review</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6CE5DA2-398D-B119-1926-EC4174F53EF1}"/>
              </a:ext>
            </a:extLst>
          </p:cNvPr>
          <p:cNvSpPr txBox="1"/>
          <p:nvPr/>
        </p:nvSpPr>
        <p:spPr>
          <a:xfrm>
            <a:off x="1392667" y="2398957"/>
            <a:ext cx="9406666" cy="352614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solidFill>
                  <a:schemeClr val="bg1"/>
                </a:solidFill>
              </a:rPr>
              <a:t>Real-time Object Tracking:</a:t>
            </a:r>
          </a:p>
          <a:p>
            <a:pPr indent="-228600">
              <a:lnSpc>
                <a:spcPct val="90000"/>
              </a:lnSpc>
              <a:spcAft>
                <a:spcPts val="600"/>
              </a:spcAft>
              <a:buFont typeface="Arial" panose="020B0604020202020204" pitchFamily="34" charset="0"/>
              <a:buChar char="•"/>
            </a:pPr>
            <a:r>
              <a:rPr lang="en-US" sz="2000" dirty="0">
                <a:solidFill>
                  <a:schemeClr val="bg1"/>
                </a:solidFill>
                <a:sym typeface="Wingdings" pitchFamily="2" charset="2"/>
              </a:rPr>
              <a:t>https://</a:t>
            </a:r>
            <a:r>
              <a:rPr lang="en-US" sz="2000" dirty="0" err="1">
                <a:solidFill>
                  <a:schemeClr val="bg1"/>
                </a:solidFill>
                <a:sym typeface="Wingdings" pitchFamily="2" charset="2"/>
              </a:rPr>
              <a:t>www.researchgate.net</a:t>
            </a:r>
            <a:r>
              <a:rPr lang="en-US" sz="2000" dirty="0">
                <a:solidFill>
                  <a:schemeClr val="bg1"/>
                </a:solidFill>
                <a:sym typeface="Wingdings" pitchFamily="2" charset="2"/>
              </a:rPr>
              <a:t>/publication/359411914_AlgorithmHardware_Co-Design_for_Real-Time_On-Satellite_CNN_based_Ship_Detection_in_SAR_Imagery</a:t>
            </a:r>
          </a:p>
          <a:p>
            <a:pPr marL="285750" indent="-228600">
              <a:lnSpc>
                <a:spcPct val="90000"/>
              </a:lnSpc>
              <a:spcAft>
                <a:spcPts val="600"/>
              </a:spcAft>
              <a:buFont typeface="Arial" panose="020B0604020202020204" pitchFamily="34" charset="0"/>
              <a:buChar char="•"/>
            </a:pPr>
            <a:endParaRPr lang="en-US" sz="2000" dirty="0">
              <a:solidFill>
                <a:schemeClr val="bg1"/>
              </a:solidFill>
            </a:endParaRPr>
          </a:p>
          <a:p>
            <a:pPr indent="-228600">
              <a:lnSpc>
                <a:spcPct val="90000"/>
              </a:lnSpc>
              <a:spcAft>
                <a:spcPts val="600"/>
              </a:spcAft>
              <a:buFont typeface="Arial" panose="020B0604020202020204" pitchFamily="34" charset="0"/>
              <a:buChar char="•"/>
            </a:pPr>
            <a:r>
              <a:rPr lang="en-US" sz="2000" dirty="0">
                <a:solidFill>
                  <a:schemeClr val="bg1"/>
                </a:solidFill>
              </a:rPr>
              <a:t>Achieving Parallelism:</a:t>
            </a:r>
          </a:p>
          <a:p>
            <a:pPr indent="-228600">
              <a:lnSpc>
                <a:spcPct val="90000"/>
              </a:lnSpc>
              <a:spcAft>
                <a:spcPts val="600"/>
              </a:spcAft>
              <a:buFont typeface="Arial" panose="020B0604020202020204" pitchFamily="34" charset="0"/>
              <a:buChar char="•"/>
            </a:pPr>
            <a:r>
              <a:rPr lang="en-US" sz="2000" dirty="0">
                <a:solidFill>
                  <a:schemeClr val="bg1"/>
                </a:solidFill>
              </a:rPr>
              <a:t>https://</a:t>
            </a:r>
            <a:r>
              <a:rPr lang="en-US" sz="2000" dirty="0" err="1">
                <a:solidFill>
                  <a:schemeClr val="bg1"/>
                </a:solidFill>
              </a:rPr>
              <a:t>www.researchgate.net</a:t>
            </a:r>
            <a:r>
              <a:rPr lang="en-US" sz="2000" dirty="0">
                <a:solidFill>
                  <a:schemeClr val="bg1"/>
                </a:solidFill>
              </a:rPr>
              <a:t>/publication/368529697_Model_Parallelism_Optimization_for_CNN_FPGA_Accelerator</a:t>
            </a: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515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27407988-BB30-F793-7B9C-C05692B06CEC}"/>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lang="en-US" sz="3800" kern="1200">
                <a:solidFill>
                  <a:schemeClr val="bg1"/>
                </a:solidFill>
                <a:latin typeface="+mj-lt"/>
                <a:ea typeface="+mj-ea"/>
                <a:cs typeface="+mj-cs"/>
              </a:rPr>
              <a:t>Engineering Challenges</a:t>
            </a:r>
          </a:p>
        </p:txBody>
      </p:sp>
      <p:cxnSp>
        <p:nvCxnSpPr>
          <p:cNvPr id="41" name="Straight Connector 4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16588A5-7CB2-B2CB-35A0-4530D32584A5}"/>
              </a:ext>
            </a:extLst>
          </p:cNvPr>
          <p:cNvSpPr txBox="1"/>
          <p:nvPr/>
        </p:nvSpPr>
        <p:spPr>
          <a:xfrm>
            <a:off x="897769" y="1909192"/>
            <a:ext cx="4586513" cy="364771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900" dirty="0">
                <a:solidFill>
                  <a:schemeClr val="bg1"/>
                </a:solidFill>
              </a:rPr>
              <a:t>O</a:t>
            </a:r>
            <a:r>
              <a:rPr lang="en-US" sz="1900" b="0" i="0" u="none" strike="noStrike" dirty="0">
                <a:solidFill>
                  <a:schemeClr val="bg1"/>
                </a:solidFill>
                <a:effectLst/>
              </a:rPr>
              <a:t>ptimizing the resources available on the target FPGA device to deliver the optimal performance</a:t>
            </a:r>
          </a:p>
          <a:p>
            <a:pPr indent="-228600">
              <a:lnSpc>
                <a:spcPct val="90000"/>
              </a:lnSpc>
              <a:spcAft>
                <a:spcPts val="600"/>
              </a:spcAft>
              <a:buFont typeface="Arial" panose="020B0604020202020204" pitchFamily="34" charset="0"/>
              <a:buChar char="•"/>
            </a:pPr>
            <a:endParaRPr lang="en-US" sz="1900" dirty="0">
              <a:solidFill>
                <a:schemeClr val="bg1"/>
              </a:solidFill>
            </a:endParaRPr>
          </a:p>
          <a:p>
            <a:pPr indent="-228600">
              <a:lnSpc>
                <a:spcPct val="90000"/>
              </a:lnSpc>
              <a:spcAft>
                <a:spcPts val="600"/>
              </a:spcAft>
              <a:buFont typeface="Arial" panose="020B0604020202020204" pitchFamily="34" charset="0"/>
              <a:buChar char="•"/>
            </a:pPr>
            <a:r>
              <a:rPr lang="en-US" sz="1900" dirty="0">
                <a:solidFill>
                  <a:schemeClr val="bg1"/>
                </a:solidFill>
              </a:rPr>
              <a:t>Writing RISC-V Assembly Language Code of CNN</a:t>
            </a:r>
          </a:p>
          <a:p>
            <a:pPr indent="-228600">
              <a:lnSpc>
                <a:spcPct val="90000"/>
              </a:lnSpc>
              <a:spcAft>
                <a:spcPts val="600"/>
              </a:spcAft>
              <a:buFont typeface="Arial" panose="020B0604020202020204" pitchFamily="34" charset="0"/>
              <a:buChar char="•"/>
            </a:pPr>
            <a:endParaRPr lang="en-US" sz="1900" dirty="0">
              <a:solidFill>
                <a:schemeClr val="bg1"/>
              </a:solidFill>
            </a:endParaRPr>
          </a:p>
          <a:p>
            <a:pPr indent="-228600" algn="just">
              <a:lnSpc>
                <a:spcPct val="90000"/>
              </a:lnSpc>
              <a:spcAft>
                <a:spcPts val="600"/>
              </a:spcAft>
              <a:buFont typeface="Arial" panose="020B0604020202020204" pitchFamily="34" charset="0"/>
              <a:buChar char="•"/>
            </a:pPr>
            <a:r>
              <a:rPr lang="en-US" sz="1900" dirty="0">
                <a:solidFill>
                  <a:schemeClr val="bg1"/>
                </a:solidFill>
              </a:rPr>
              <a:t>Due to growing complexity of CNN architectures, it is hard to m</a:t>
            </a:r>
            <a:r>
              <a:rPr lang="en-US" sz="1900" b="0" i="0" u="none" strike="noStrike" dirty="0">
                <a:solidFill>
                  <a:schemeClr val="bg1"/>
                </a:solidFill>
                <a:effectLst/>
              </a:rPr>
              <a:t>eet performance metrics such as latency and throughput while optimizing power</a:t>
            </a:r>
          </a:p>
        </p:txBody>
      </p:sp>
      <p:cxnSp>
        <p:nvCxnSpPr>
          <p:cNvPr id="43" name="Straight Connector 4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9" name="Picture 8" descr="A picture containing electronics, electronic engineering, electrical wiring, electrical supply&#10;&#10;Description automatically generated">
            <a:extLst>
              <a:ext uri="{FF2B5EF4-FFF2-40B4-BE49-F238E27FC236}">
                <a16:creationId xmlns:a16="http://schemas.microsoft.com/office/drawing/2014/main" id="{7CA693C1-3AC4-3733-63CF-1E12AB87227D}"/>
              </a:ext>
            </a:extLst>
          </p:cNvPr>
          <p:cNvPicPr>
            <a:picLocks noChangeAspect="1"/>
          </p:cNvPicPr>
          <p:nvPr/>
        </p:nvPicPr>
        <p:blipFill>
          <a:blip r:embed="rId3"/>
          <a:stretch>
            <a:fillRect/>
          </a:stretch>
        </p:blipFill>
        <p:spPr>
          <a:xfrm>
            <a:off x="6525453" y="1530707"/>
            <a:ext cx="5666547" cy="3796586"/>
          </a:xfrm>
          <a:prstGeom prst="rect">
            <a:avLst/>
          </a:prstGeom>
        </p:spPr>
      </p:pic>
      <p:sp>
        <p:nvSpPr>
          <p:cNvPr id="3" name="TextBox 2">
            <a:extLst>
              <a:ext uri="{FF2B5EF4-FFF2-40B4-BE49-F238E27FC236}">
                <a16:creationId xmlns:a16="http://schemas.microsoft.com/office/drawing/2014/main" id="{4EDDF08D-7B5D-23D7-F163-90855E18058C}"/>
              </a:ext>
            </a:extLst>
          </p:cNvPr>
          <p:cNvSpPr txBox="1"/>
          <p:nvPr/>
        </p:nvSpPr>
        <p:spPr>
          <a:xfrm>
            <a:off x="1120886" y="4332303"/>
            <a:ext cx="184731" cy="369332"/>
          </a:xfrm>
          <a:prstGeom prst="rect">
            <a:avLst/>
          </a:prstGeom>
          <a:noFill/>
        </p:spPr>
        <p:txBody>
          <a:bodyPr wrap="none" rtlCol="0">
            <a:spAutoFit/>
          </a:bodyPr>
          <a:lstStyle/>
          <a:p>
            <a:endParaRPr lang="en-PK" dirty="0"/>
          </a:p>
        </p:txBody>
      </p:sp>
      <p:sp>
        <p:nvSpPr>
          <p:cNvPr id="6" name="TextBox 5">
            <a:extLst>
              <a:ext uri="{FF2B5EF4-FFF2-40B4-BE49-F238E27FC236}">
                <a16:creationId xmlns:a16="http://schemas.microsoft.com/office/drawing/2014/main" id="{E2C12CA3-0636-64DB-1A79-739F91CCE713}"/>
              </a:ext>
            </a:extLst>
          </p:cNvPr>
          <p:cNvSpPr txBox="1"/>
          <p:nvPr/>
        </p:nvSpPr>
        <p:spPr>
          <a:xfrm>
            <a:off x="1120886" y="3508285"/>
            <a:ext cx="184731" cy="369332"/>
          </a:xfrm>
          <a:prstGeom prst="rect">
            <a:avLst/>
          </a:prstGeom>
          <a:noFill/>
        </p:spPr>
        <p:txBody>
          <a:bodyPr wrap="none" rtlCol="0">
            <a:spAutoFit/>
          </a:bodyPr>
          <a:lstStyle/>
          <a:p>
            <a:endParaRPr lang="en-PK" dirty="0"/>
          </a:p>
        </p:txBody>
      </p:sp>
    </p:spTree>
    <p:extLst>
      <p:ext uri="{BB962C8B-B14F-4D97-AF65-F5344CB8AC3E}">
        <p14:creationId xmlns:p14="http://schemas.microsoft.com/office/powerpoint/2010/main" val="2057222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9DB2C403-DFCE-4A0A-1D43-99561FB6EBFE}"/>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Attributes Included</a:t>
            </a:r>
            <a:endParaRPr lang="en-PK">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F2DE666-FBB2-1780-D1BB-155DB9E1DA23}"/>
              </a:ext>
            </a:extLst>
          </p:cNvPr>
          <p:cNvSpPr>
            <a:spLocks noGrp="1"/>
          </p:cNvSpPr>
          <p:nvPr>
            <p:ph idx="1"/>
          </p:nvPr>
        </p:nvSpPr>
        <p:spPr>
          <a:xfrm>
            <a:off x="1392667" y="2398957"/>
            <a:ext cx="9406666" cy="3526144"/>
          </a:xfrm>
        </p:spPr>
        <p:txBody>
          <a:bodyPr>
            <a:normAutofit/>
          </a:bodyPr>
          <a:lstStyle/>
          <a:p>
            <a:r>
              <a:rPr lang="en-US" sz="1600">
                <a:solidFill>
                  <a:schemeClr val="bg1"/>
                </a:solidFill>
              </a:rPr>
              <a:t>W</a:t>
            </a:r>
            <a:r>
              <a:rPr lang="en-US" sz="1600" u="none" strike="noStrike">
                <a:solidFill>
                  <a:schemeClr val="bg1"/>
                </a:solidFill>
                <a:effectLst/>
              </a:rPr>
              <a:t>ide-ranging/conﬂicting technical issues</a:t>
            </a:r>
          </a:p>
          <a:p>
            <a:pPr lvl="1"/>
            <a:r>
              <a:rPr lang="en-US" sz="1600" b="0" i="0" u="none" strike="noStrike">
                <a:solidFill>
                  <a:schemeClr val="bg1"/>
                </a:solidFill>
                <a:effectLst/>
                <a:latin typeface="Söhne"/>
              </a:rPr>
              <a:t>FPGAs have finite resources and the CNNs, especially deep and complex models, require significant computational resources and memory to operate efficiently. Conflicts can arise when trying to strike a balance between performance and power consumption. </a:t>
            </a:r>
            <a:endParaRPr lang="en-US" sz="1600">
              <a:solidFill>
                <a:schemeClr val="bg1"/>
              </a:solidFill>
            </a:endParaRPr>
          </a:p>
          <a:p>
            <a:r>
              <a:rPr lang="en-PK" sz="1600">
                <a:solidFill>
                  <a:schemeClr val="bg1"/>
                </a:solidFill>
              </a:rPr>
              <a:t>Component Parts / Sub Problems</a:t>
            </a:r>
          </a:p>
          <a:p>
            <a:pPr lvl="1"/>
            <a:r>
              <a:rPr lang="en-US" sz="1600" b="0" i="0" u="none" strike="noStrike">
                <a:solidFill>
                  <a:schemeClr val="bg1"/>
                </a:solidFill>
                <a:effectLst/>
                <a:latin typeface="Söhne"/>
              </a:rPr>
              <a:t>When implementing a design on an FPGA (Field-Programmable Gate Array), several component parts or subproblems need to be considered. </a:t>
            </a:r>
            <a:r>
              <a:rPr lang="en-US" sz="1600">
                <a:solidFill>
                  <a:schemeClr val="bg1"/>
                </a:solidFill>
                <a:latin typeface="Söhne"/>
              </a:rPr>
              <a:t>This includes but not limited to </a:t>
            </a:r>
            <a:r>
              <a:rPr lang="en-US" sz="1600" b="0" i="0" u="none" strike="noStrike">
                <a:solidFill>
                  <a:schemeClr val="bg1"/>
                </a:solidFill>
                <a:effectLst/>
                <a:latin typeface="Söhne"/>
              </a:rPr>
              <a:t>FPGA Fabric, Clocking, Memory, Arithmetic Units, etc.</a:t>
            </a:r>
          </a:p>
          <a:p>
            <a:pPr marL="457200" lvl="1" indent="0">
              <a:buNone/>
            </a:pPr>
            <a:endParaRPr lang="en-US" sz="1600">
              <a:solidFill>
                <a:schemeClr val="bg1"/>
              </a:solidFill>
              <a:latin typeface="Söhne"/>
            </a:endParaRPr>
          </a:p>
          <a:p>
            <a:r>
              <a:rPr lang="en-US" sz="1600">
                <a:solidFill>
                  <a:schemeClr val="bg1"/>
                </a:solidFill>
                <a:latin typeface="Söhne"/>
              </a:rPr>
              <a:t>Diverse Group of Stakeholders</a:t>
            </a:r>
          </a:p>
          <a:p>
            <a:pPr lvl="1"/>
            <a:r>
              <a:rPr lang="en-US" sz="1600" b="0" i="0" u="none" strike="noStrike">
                <a:solidFill>
                  <a:schemeClr val="bg1"/>
                </a:solidFill>
                <a:effectLst/>
                <a:latin typeface="Söhne"/>
              </a:rPr>
              <a:t>In this project there are diverse groups of stakeholders involved, each with their own interests, roles, and responsibilities such as Hardware Engineers, Software Engineers, Data Scientists and Artificial Intelligence Engineers. </a:t>
            </a:r>
            <a:endParaRPr lang="en-PK" sz="16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9507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3473705-350A-CB8B-F8A2-763844D4BF1C}"/>
              </a:ext>
            </a:extLst>
          </p:cNvPr>
          <p:cNvPicPr>
            <a:picLocks noChangeAspect="1"/>
          </p:cNvPicPr>
          <p:nvPr/>
        </p:nvPicPr>
        <p:blipFill rotWithShape="1">
          <a:blip r:embed="rId3">
            <a:duotone>
              <a:schemeClr val="bg2">
                <a:shade val="45000"/>
                <a:satMod val="135000"/>
              </a:schemeClr>
              <a:prstClr val="white"/>
            </a:duotone>
          </a:blip>
          <a:srcRect t="25325" b="9457"/>
          <a:stretch/>
        </p:blipFill>
        <p:spPr>
          <a:xfrm>
            <a:off x="87780" y="241171"/>
            <a:ext cx="12191998" cy="6858000"/>
          </a:xfrm>
          <a:prstGeom prst="rect">
            <a:avLst/>
          </a:prstGeom>
        </p:spPr>
      </p:pic>
      <p:sp>
        <p:nvSpPr>
          <p:cNvPr id="18" name="Rectangle 17">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BD2B3C-5AB7-1AF4-2242-8A535A5CBE6B}"/>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kern="1200" dirty="0">
                <a:latin typeface="+mj-lt"/>
                <a:ea typeface="+mj-ea"/>
                <a:cs typeface="+mj-cs"/>
              </a:rPr>
              <a:t>Work Plan</a:t>
            </a:r>
          </a:p>
        </p:txBody>
      </p:sp>
      <p:graphicFrame>
        <p:nvGraphicFramePr>
          <p:cNvPr id="13" name="Content Placeholder 2">
            <a:extLst>
              <a:ext uri="{FF2B5EF4-FFF2-40B4-BE49-F238E27FC236}">
                <a16:creationId xmlns:a16="http://schemas.microsoft.com/office/drawing/2014/main" id="{D24A6DBF-38A6-03BB-7EF4-D596ADBF5A32}"/>
              </a:ext>
            </a:extLst>
          </p:cNvPr>
          <p:cNvGraphicFramePr>
            <a:graphicFrameLocks noGrp="1"/>
          </p:cNvGraphicFramePr>
          <p:nvPr>
            <p:ph idx="1"/>
            <p:extLst>
              <p:ext uri="{D42A27DB-BD31-4B8C-83A1-F6EECF244321}">
                <p14:modId xmlns:p14="http://schemas.microsoft.com/office/powerpoint/2010/main" val="3475955720"/>
              </p:ext>
            </p:extLst>
          </p:nvPr>
        </p:nvGraphicFramePr>
        <p:xfrm>
          <a:off x="838199" y="1494502"/>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TextBox 4">
            <a:extLst>
              <a:ext uri="{FF2B5EF4-FFF2-40B4-BE49-F238E27FC236}">
                <a16:creationId xmlns:a16="http://schemas.microsoft.com/office/drawing/2014/main" id="{68B7C6A7-9C74-C7F9-B11A-0A584CB87DB6}"/>
              </a:ext>
            </a:extLst>
          </p:cNvPr>
          <p:cNvSpPr txBox="1"/>
          <p:nvPr/>
        </p:nvSpPr>
        <p:spPr>
          <a:xfrm>
            <a:off x="3012976" y="6332254"/>
            <a:ext cx="6166047" cy="646331"/>
          </a:xfrm>
          <a:prstGeom prst="rect">
            <a:avLst/>
          </a:prstGeom>
          <a:noFill/>
        </p:spPr>
        <p:txBody>
          <a:bodyPr wrap="none" rtlCol="0">
            <a:spAutoFit/>
          </a:bodyPr>
          <a:lstStyle/>
          <a:p>
            <a:pPr marL="285750" indent="-285750">
              <a:buFont typeface="Arial" panose="020B0604020202020204" pitchFamily="34" charset="0"/>
              <a:buChar char="•"/>
            </a:pPr>
            <a:r>
              <a:rPr lang="en-PK" dirty="0"/>
              <a:t>Workable first design by the 3rd week of 7th semester</a:t>
            </a:r>
          </a:p>
          <a:p>
            <a:pPr marL="285750" indent="-285750">
              <a:buFont typeface="Arial" panose="020B0604020202020204" pitchFamily="34" charset="0"/>
              <a:buChar char="•"/>
            </a:pPr>
            <a:r>
              <a:rPr lang="en-PK" dirty="0"/>
              <a:t>Debugged and Optimizeed design by the end of 7th semester</a:t>
            </a:r>
          </a:p>
        </p:txBody>
      </p:sp>
      <p:sp>
        <p:nvSpPr>
          <p:cNvPr id="7" name="Title 1">
            <a:extLst>
              <a:ext uri="{FF2B5EF4-FFF2-40B4-BE49-F238E27FC236}">
                <a16:creationId xmlns:a16="http://schemas.microsoft.com/office/drawing/2014/main" id="{339A1131-B726-F12B-4287-6D7FA334E8F8}"/>
              </a:ext>
            </a:extLst>
          </p:cNvPr>
          <p:cNvSpPr txBox="1">
            <a:spLocks/>
          </p:cNvSpPr>
          <p:nvPr/>
        </p:nvSpPr>
        <p:spPr>
          <a:xfrm>
            <a:off x="3100754" y="542422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Deliverables (Tentative)</a:t>
            </a:r>
          </a:p>
        </p:txBody>
      </p:sp>
    </p:spTree>
    <p:extLst>
      <p:ext uri="{BB962C8B-B14F-4D97-AF65-F5344CB8AC3E}">
        <p14:creationId xmlns:p14="http://schemas.microsoft.com/office/powerpoint/2010/main" val="2081083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574</TotalTime>
  <Words>890</Words>
  <Application>Microsoft Macintosh PowerPoint</Application>
  <PresentationFormat>Widescreen</PresentationFormat>
  <Paragraphs>73</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Inter Var</vt:lpstr>
      <vt:lpstr>Söhne</vt:lpstr>
      <vt:lpstr>Office Theme</vt:lpstr>
      <vt:lpstr>FPGA-based CNN Accelerator</vt:lpstr>
      <vt:lpstr>Group Members</vt:lpstr>
      <vt:lpstr>Problem Statement</vt:lpstr>
      <vt:lpstr>Motivation</vt:lpstr>
      <vt:lpstr>Justification</vt:lpstr>
      <vt:lpstr>Literature Review</vt:lpstr>
      <vt:lpstr>Engineering Challenges</vt:lpstr>
      <vt:lpstr>Attributes Included</vt:lpstr>
      <vt:lpstr>Work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FPGA-based CNN accelerators</dc:title>
  <dc:creator>u2020196</dc:creator>
  <cp:lastModifiedBy>u2020196</cp:lastModifiedBy>
  <cp:revision>42</cp:revision>
  <dcterms:created xsi:type="dcterms:W3CDTF">2023-05-29T14:59:28Z</dcterms:created>
  <dcterms:modified xsi:type="dcterms:W3CDTF">2023-05-30T06:13:47Z</dcterms:modified>
</cp:coreProperties>
</file>