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avi"/>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7" r:id="rId3"/>
    <p:sldId id="271" r:id="rId4"/>
    <p:sldId id="279" r:id="rId5"/>
    <p:sldId id="265" r:id="rId6"/>
    <p:sldId id="266" r:id="rId7"/>
    <p:sldId id="272" r:id="rId8"/>
    <p:sldId id="273" r:id="rId9"/>
    <p:sldId id="274" r:id="rId10"/>
    <p:sldId id="276" r:id="rId11"/>
    <p:sldId id="280" r:id="rId12"/>
    <p:sldId id="282" r:id="rId13"/>
    <p:sldId id="284" r:id="rId14"/>
    <p:sldId id="281" r:id="rId15"/>
    <p:sldId id="286" r:id="rId16"/>
    <p:sldId id="283" r:id="rId17"/>
    <p:sldId id="278" r:id="rId18"/>
    <p:sldId id="270" r:id="rId19"/>
    <p:sldId id="28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8865" autoAdjust="0"/>
  </p:normalViewPr>
  <p:slideViewPr>
    <p:cSldViewPr snapToGrid="0">
      <p:cViewPr>
        <p:scale>
          <a:sx n="66" d="100"/>
          <a:sy n="66" d="100"/>
        </p:scale>
        <p:origin x="-1086"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9738F-8139-45D5-AF12-55C890A92163}" type="datetimeFigureOut">
              <a:rPr lang="de-DE" smtClean="0"/>
              <a:t>13.02.2018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77DC-3E58-4962-ABF1-2880B0889897}" type="slidenum">
              <a:rPr lang="de-DE" smtClean="0"/>
              <a:t>‹#›</a:t>
            </a:fld>
            <a:endParaRPr lang="de-DE"/>
          </a:p>
        </p:txBody>
      </p:sp>
    </p:spTree>
    <p:extLst>
      <p:ext uri="{BB962C8B-B14F-4D97-AF65-F5344CB8AC3E}">
        <p14:creationId xmlns:p14="http://schemas.microsoft.com/office/powerpoint/2010/main" val="35494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a:t>
            </a:r>
            <a:r>
              <a:rPr lang="en-US" baseline="0" dirty="0" err="1" smtClean="0"/>
              <a:t>Khizer</a:t>
            </a:r>
            <a:r>
              <a:rPr lang="en-US" baseline="0" dirty="0" smtClean="0"/>
              <a:t> Amin.  </a:t>
            </a:r>
            <a:r>
              <a:rPr lang="en-US" baseline="0" dirty="0" err="1" smtClean="0"/>
              <a:t>Rightnow</a:t>
            </a:r>
            <a:r>
              <a:rPr lang="en-US" baseline="0" dirty="0" smtClean="0"/>
              <a:t> </a:t>
            </a:r>
            <a:r>
              <a:rPr lang="en-US" baseline="0" dirty="0" err="1" smtClean="0"/>
              <a:t>I‘’m</a:t>
            </a:r>
            <a:r>
              <a:rPr lang="en-US" baseline="0" dirty="0" smtClean="0"/>
              <a:t> doing my masters thesis at OSRAM for my Masters in AI degree.</a:t>
            </a:r>
          </a:p>
          <a:p>
            <a:r>
              <a:rPr lang="en-US" dirty="0" smtClean="0"/>
              <a:t>My thesis</a:t>
            </a:r>
            <a:r>
              <a:rPr lang="en-US" baseline="0" dirty="0" smtClean="0"/>
              <a:t> title is MO3D position tracking using RNN. The focus of the thesis is on Tracking: which means objects ,i.e. </a:t>
            </a:r>
            <a:r>
              <a:rPr lang="en-US" baseline="0" dirty="0" err="1" smtClean="0"/>
              <a:t>obj</a:t>
            </a:r>
            <a:r>
              <a:rPr lang="en-US" baseline="0" dirty="0" smtClean="0"/>
              <a:t> association which is basically connecting 2 objects BB’s over time so that we can get smooth trajectories. Object tracking has 3 main advantages: speed/direction and id’s of the objects, other advantage is that tracking is </a:t>
            </a:r>
            <a:r>
              <a:rPr lang="en-US" baseline="0" dirty="0" err="1" smtClean="0"/>
              <a:t>computationaly</a:t>
            </a:r>
            <a:r>
              <a:rPr lang="en-US" baseline="0" dirty="0" smtClean="0"/>
              <a:t> inexpensive compared to normal detection where we try to find and detect the object in the full image. </a:t>
            </a:r>
          </a:p>
        </p:txBody>
      </p:sp>
      <p:sp>
        <p:nvSpPr>
          <p:cNvPr id="4" name="Slide Number Placeholder 3"/>
          <p:cNvSpPr>
            <a:spLocks noGrp="1"/>
          </p:cNvSpPr>
          <p:nvPr>
            <p:ph type="sldNum" sz="quarter" idx="10"/>
          </p:nvPr>
        </p:nvSpPr>
        <p:spPr/>
        <p:txBody>
          <a:bodyPr/>
          <a:lstStyle/>
          <a:p>
            <a:fld id="{949977DC-3E58-4962-ABF1-2880B0889897}" type="slidenum">
              <a:rPr lang="de-DE" smtClean="0"/>
              <a:t>2</a:t>
            </a:fld>
            <a:endParaRPr lang="de-DE"/>
          </a:p>
        </p:txBody>
      </p:sp>
    </p:spTree>
    <p:extLst>
      <p:ext uri="{BB962C8B-B14F-4D97-AF65-F5344CB8AC3E}">
        <p14:creationId xmlns:p14="http://schemas.microsoft.com/office/powerpoint/2010/main" val="2177264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are the</a:t>
            </a:r>
            <a:r>
              <a:rPr lang="en-US" baseline="0" dirty="0" smtClean="0"/>
              <a:t> evaluation metrics used for object tracking. They determine the tracker’s performance.</a:t>
            </a:r>
          </a:p>
          <a:p>
            <a:endParaRPr lang="en-US" dirty="0" smtClean="0"/>
          </a:p>
          <a:p>
            <a:r>
              <a:rPr lang="en-US" dirty="0" smtClean="0"/>
              <a:t>The </a:t>
            </a:r>
            <a:r>
              <a:rPr lang="en-US" dirty="0" smtClean="0"/>
              <a:t>MOTA for a perfect system is 1.</a:t>
            </a:r>
          </a:p>
          <a:p>
            <a:r>
              <a:rPr lang="en-US" dirty="0" err="1" smtClean="0"/>
              <a:t>mt</a:t>
            </a:r>
            <a:r>
              <a:rPr lang="en-US" dirty="0" smtClean="0"/>
              <a:t> = </a:t>
            </a:r>
            <a:r>
              <a:rPr lang="en-US" dirty="0" err="1" smtClean="0"/>
              <a:t>nr</a:t>
            </a:r>
            <a:r>
              <a:rPr lang="en-US" dirty="0" smtClean="0"/>
              <a:t> of misses</a:t>
            </a:r>
            <a:r>
              <a:rPr lang="en-US" baseline="0" dirty="0" smtClean="0"/>
              <a:t> </a:t>
            </a:r>
            <a:r>
              <a:rPr lang="en-US" baseline="0" dirty="0" smtClean="0"/>
              <a:t>are we have a </a:t>
            </a:r>
            <a:r>
              <a:rPr lang="en-US" baseline="0" dirty="0" smtClean="0"/>
              <a:t>person(object) </a:t>
            </a:r>
            <a:r>
              <a:rPr lang="en-US" baseline="0" dirty="0" smtClean="0"/>
              <a:t>but </a:t>
            </a:r>
            <a:r>
              <a:rPr lang="en-US" baseline="0" dirty="0" smtClean="0"/>
              <a:t>without </a:t>
            </a:r>
            <a:r>
              <a:rPr lang="en-US" baseline="0" dirty="0" smtClean="0"/>
              <a:t>a BB.</a:t>
            </a:r>
          </a:p>
          <a:p>
            <a:r>
              <a:rPr lang="en-US" baseline="0" dirty="0" smtClean="0"/>
              <a:t>FP =  </a:t>
            </a:r>
            <a:r>
              <a:rPr lang="en-US" baseline="0" dirty="0" smtClean="0"/>
              <a:t>BB </a:t>
            </a:r>
            <a:r>
              <a:rPr lang="en-US" baseline="0" dirty="0" err="1" smtClean="0"/>
              <a:t>hai</a:t>
            </a:r>
            <a:r>
              <a:rPr lang="en-US" baseline="0" dirty="0" smtClean="0"/>
              <a:t> </a:t>
            </a:r>
            <a:r>
              <a:rPr lang="en-US" baseline="0" dirty="0" smtClean="0"/>
              <a:t>but person(object) </a:t>
            </a:r>
            <a:r>
              <a:rPr lang="en-US" baseline="0" dirty="0" err="1" smtClean="0"/>
              <a:t>nahi</a:t>
            </a:r>
            <a:r>
              <a:rPr lang="en-US" baseline="0" dirty="0" smtClean="0"/>
              <a:t> </a:t>
            </a:r>
            <a:endParaRPr lang="en-US" baseline="0" dirty="0" smtClean="0"/>
          </a:p>
          <a:p>
            <a:r>
              <a:rPr lang="en-US" baseline="0" dirty="0" err="1" smtClean="0"/>
              <a:t>mmet</a:t>
            </a:r>
            <a:r>
              <a:rPr lang="en-US" baseline="0" dirty="0" smtClean="0"/>
              <a:t>= Mismatch </a:t>
            </a:r>
            <a:r>
              <a:rPr lang="en-US" baseline="0" dirty="0" smtClean="0"/>
              <a:t>is the error </a:t>
            </a:r>
            <a:r>
              <a:rPr lang="en-US" baseline="0" dirty="0" smtClean="0"/>
              <a:t>in </a:t>
            </a:r>
            <a:r>
              <a:rPr lang="en-US" baseline="0" dirty="0" smtClean="0"/>
              <a:t>association.</a:t>
            </a:r>
          </a:p>
          <a:p>
            <a:endParaRPr lang="en-US" baseline="0" dirty="0" smtClean="0"/>
          </a:p>
          <a:p>
            <a:endParaRPr lang="en-US" baseline="0" dirty="0" smtClean="0"/>
          </a:p>
          <a:p>
            <a:r>
              <a:rPr lang="en-US" dirty="0" smtClean="0"/>
              <a:t>We have to associate prediction with the detection</a:t>
            </a:r>
          </a:p>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15</a:t>
            </a:fld>
            <a:endParaRPr lang="de-DE"/>
          </a:p>
        </p:txBody>
      </p:sp>
    </p:spTree>
    <p:extLst>
      <p:ext uri="{BB962C8B-B14F-4D97-AF65-F5344CB8AC3E}">
        <p14:creationId xmlns:p14="http://schemas.microsoft.com/office/powerpoint/2010/main" val="270048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16</a:t>
            </a:fld>
            <a:endParaRPr lang="de-DE"/>
          </a:p>
        </p:txBody>
      </p:sp>
    </p:spTree>
    <p:extLst>
      <p:ext uri="{BB962C8B-B14F-4D97-AF65-F5344CB8AC3E}">
        <p14:creationId xmlns:p14="http://schemas.microsoft.com/office/powerpoint/2010/main" val="416471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17</a:t>
            </a:fld>
            <a:endParaRPr lang="de-DE"/>
          </a:p>
        </p:txBody>
      </p:sp>
    </p:spTree>
    <p:extLst>
      <p:ext uri="{BB962C8B-B14F-4D97-AF65-F5344CB8AC3E}">
        <p14:creationId xmlns:p14="http://schemas.microsoft.com/office/powerpoint/2010/main" val="22111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Occlusion is the classic</a:t>
            </a:r>
            <a:r>
              <a:rPr lang="de-DE" baseline="0" dirty="0" smtClean="0"/>
              <a:t> CV problem. It can cause serious problems in object detection and tracking.</a:t>
            </a:r>
          </a:p>
          <a:p>
            <a:endParaRPr lang="de-DE" baseline="0" dirty="0" smtClean="0"/>
          </a:p>
          <a:p>
            <a:r>
              <a:rPr lang="de-DE" baseline="0" dirty="0" smtClean="0"/>
              <a:t>View point invariance can further improve the tracking accuracy. As the quality of the image is improved.</a:t>
            </a:r>
          </a:p>
          <a:p>
            <a:r>
              <a:rPr lang="de-DE" baseline="0" dirty="0" smtClean="0"/>
              <a:t> </a:t>
            </a:r>
          </a:p>
          <a:p>
            <a:r>
              <a:rPr lang="de-DE" baseline="0" dirty="0" smtClean="0"/>
              <a:t>  </a:t>
            </a:r>
            <a:endParaRPr lang="de-DE" dirty="0"/>
          </a:p>
        </p:txBody>
      </p:sp>
      <p:sp>
        <p:nvSpPr>
          <p:cNvPr id="4" name="Foliennummernplatzhalter 3"/>
          <p:cNvSpPr>
            <a:spLocks noGrp="1"/>
          </p:cNvSpPr>
          <p:nvPr>
            <p:ph type="sldNum" sz="quarter" idx="10"/>
          </p:nvPr>
        </p:nvSpPr>
        <p:spPr/>
        <p:txBody>
          <a:bodyPr/>
          <a:lstStyle/>
          <a:p>
            <a:fld id="{949977DC-3E58-4962-ABF1-2880B0889897}" type="slidenum">
              <a:rPr lang="de-DE" smtClean="0"/>
              <a:t>3</a:t>
            </a:fld>
            <a:endParaRPr lang="de-DE"/>
          </a:p>
        </p:txBody>
      </p:sp>
    </p:spTree>
    <p:extLst>
      <p:ext uri="{BB962C8B-B14F-4D97-AF65-F5344CB8AC3E}">
        <p14:creationId xmlns:p14="http://schemas.microsoft.com/office/powerpoint/2010/main" val="359340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 Maintaining </a:t>
            </a:r>
            <a:r>
              <a:rPr lang="de-DE" dirty="0" smtClean="0"/>
              <a:t>target‘s identity over time is challenging due </a:t>
            </a:r>
            <a:r>
              <a:rPr lang="de-DE" dirty="0" smtClean="0"/>
              <a:t>to</a:t>
            </a:r>
            <a:r>
              <a:rPr lang="de-DE" baseline="0" dirty="0" smtClean="0"/>
              <a:t> varying nr of targets in the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smtClean="0"/>
              <a:t>Green</a:t>
            </a:r>
            <a:r>
              <a:rPr lang="de-DE" baseline="0" dirty="0" smtClean="0"/>
              <a:t> tick shows the initiation of object in the scene and red cross shows the termination of objects from the scenes. The tracker‘s job is to correctly recognize the target as it re-enters the frame.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Data Association is one of the most important problem faced by trackers today. Assocation of 2 objects bounding boxes overtime.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smtClean="0"/>
          </a:p>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4</a:t>
            </a:fld>
            <a:endParaRPr lang="de-DE"/>
          </a:p>
        </p:txBody>
      </p:sp>
    </p:spTree>
    <p:extLst>
      <p:ext uri="{BB962C8B-B14F-4D97-AF65-F5344CB8AC3E}">
        <p14:creationId xmlns:p14="http://schemas.microsoft.com/office/powerpoint/2010/main" val="222604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demonstrate </a:t>
            </a:r>
          </a:p>
          <a:p>
            <a:r>
              <a:rPr lang="en-US" dirty="0" err="1" smtClean="0"/>
              <a:t>Referrence</a:t>
            </a:r>
            <a:r>
              <a:rPr lang="en-US" dirty="0" smtClean="0"/>
              <a:t> of the authors here</a:t>
            </a:r>
            <a:r>
              <a:rPr lang="en-US" baseline="0" dirty="0" smtClean="0"/>
              <a:t>. </a:t>
            </a:r>
            <a:endParaRPr lang="en-US" dirty="0" smtClean="0"/>
          </a:p>
          <a:p>
            <a:r>
              <a:rPr lang="en-US" dirty="0" smtClean="0"/>
              <a:t>… this is the baseline arch that </a:t>
            </a:r>
            <a:r>
              <a:rPr lang="en-US" dirty="0" err="1" smtClean="0"/>
              <a:t>im</a:t>
            </a:r>
            <a:r>
              <a:rPr lang="en-US" dirty="0" smtClean="0"/>
              <a:t> </a:t>
            </a:r>
            <a:r>
              <a:rPr lang="en-US" dirty="0" err="1" smtClean="0"/>
              <a:t>reimplementing</a:t>
            </a:r>
            <a:r>
              <a:rPr lang="en-US" dirty="0" smtClean="0"/>
              <a:t>.. In TF</a:t>
            </a:r>
          </a:p>
          <a:p>
            <a:r>
              <a:rPr lang="en-US" dirty="0" smtClean="0"/>
              <a:t>This is the baseline architecture for</a:t>
            </a:r>
            <a:r>
              <a:rPr lang="en-US" baseline="0" dirty="0" smtClean="0"/>
              <a:t> the work that I am doing … </a:t>
            </a:r>
          </a:p>
          <a:p>
            <a:r>
              <a:rPr lang="en-US" baseline="0" dirty="0" smtClean="0"/>
              <a:t>As you can see there it’s a 2 stage process. We have here 3 RNN states and an LSTM state. Lets look at the RNN state, there we have prediction state which take the </a:t>
            </a:r>
            <a:r>
              <a:rPr lang="en-US" baseline="0" dirty="0" err="1" smtClean="0"/>
              <a:t>gt</a:t>
            </a:r>
            <a:r>
              <a:rPr lang="en-US" baseline="0" dirty="0" smtClean="0"/>
              <a:t> BBs and it outputs the predicted BBs we need to pass these prediction to the update state next BUT first we need to run Our LSTM memory cell so that we can get an association matrix. After as a 3</a:t>
            </a:r>
            <a:r>
              <a:rPr lang="en-US" baseline="30000" dirty="0" smtClean="0"/>
              <a:t>rd</a:t>
            </a:r>
            <a:r>
              <a:rPr lang="en-US" baseline="0" dirty="0" smtClean="0"/>
              <a:t> step we need to pass or </a:t>
            </a:r>
            <a:r>
              <a:rPr lang="en-US" baseline="0" dirty="0" err="1" smtClean="0"/>
              <a:t>predited</a:t>
            </a:r>
            <a:r>
              <a:rPr lang="en-US" baseline="0" dirty="0" smtClean="0"/>
              <a:t> BBs to the update state where we will match our predicted BBs with the  detections(measurements) we need to pass this association matrix to update state so that we can the updated target </a:t>
            </a:r>
            <a:r>
              <a:rPr lang="en-US" baseline="0" dirty="0" err="1" smtClean="0"/>
              <a:t>Obj</a:t>
            </a:r>
            <a:r>
              <a:rPr lang="en-US" baseline="0" dirty="0" smtClean="0"/>
              <a:t> with Updated BBs </a:t>
            </a:r>
          </a:p>
        </p:txBody>
      </p:sp>
      <p:sp>
        <p:nvSpPr>
          <p:cNvPr id="4" name="Slide Number Placeholder 3"/>
          <p:cNvSpPr>
            <a:spLocks noGrp="1"/>
          </p:cNvSpPr>
          <p:nvPr>
            <p:ph type="sldNum" sz="quarter" idx="10"/>
          </p:nvPr>
        </p:nvSpPr>
        <p:spPr/>
        <p:txBody>
          <a:bodyPr/>
          <a:lstStyle/>
          <a:p>
            <a:fld id="{949977DC-3E58-4962-ABF1-2880B0889897}" type="slidenum">
              <a:rPr lang="de-DE" smtClean="0"/>
              <a:t>6</a:t>
            </a:fld>
            <a:endParaRPr lang="de-DE"/>
          </a:p>
        </p:txBody>
      </p:sp>
    </p:spTree>
    <p:extLst>
      <p:ext uri="{BB962C8B-B14F-4D97-AF65-F5344CB8AC3E}">
        <p14:creationId xmlns:p14="http://schemas.microsoft.com/office/powerpoint/2010/main" val="243911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prediction stage,</a:t>
            </a:r>
            <a:r>
              <a:rPr lang="en-US" baseline="0" dirty="0" smtClean="0"/>
              <a:t> the layer predicts BB in the 2</a:t>
            </a:r>
            <a:r>
              <a:rPr lang="en-US" baseline="30000" dirty="0" smtClean="0"/>
              <a:t>nd</a:t>
            </a:r>
            <a:r>
              <a:rPr lang="en-US" baseline="0" dirty="0" smtClean="0"/>
              <a:t> frame for all the BB in the 1</a:t>
            </a:r>
            <a:r>
              <a:rPr lang="en-US" baseline="30000" dirty="0" smtClean="0"/>
              <a:t>st</a:t>
            </a:r>
            <a:r>
              <a:rPr lang="en-US" baseline="0" dirty="0" smtClean="0"/>
              <a:t> frame.</a:t>
            </a:r>
          </a:p>
          <a:p>
            <a:r>
              <a:rPr lang="en-US" baseline="0" dirty="0" smtClean="0"/>
              <a:t>The predicted bounding boxes have ids assigned to them. </a:t>
            </a:r>
          </a:p>
          <a:p>
            <a:r>
              <a:rPr lang="en-US" baseline="0" dirty="0" smtClean="0"/>
              <a:t>In the next steps the model will associate predictions with detections (measurements).</a:t>
            </a:r>
          </a:p>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7</a:t>
            </a:fld>
            <a:endParaRPr lang="de-DE"/>
          </a:p>
        </p:txBody>
      </p:sp>
    </p:spTree>
    <p:extLst>
      <p:ext uri="{BB962C8B-B14F-4D97-AF65-F5344CB8AC3E}">
        <p14:creationId xmlns:p14="http://schemas.microsoft.com/office/powerpoint/2010/main" val="191333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layer requires</a:t>
            </a:r>
            <a:r>
              <a:rPr lang="en-US" baseline="0" dirty="0" smtClean="0"/>
              <a:t> the association matrix between detections and predictions. To update the state of the network.</a:t>
            </a:r>
          </a:p>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8</a:t>
            </a:fld>
            <a:endParaRPr lang="de-DE"/>
          </a:p>
        </p:txBody>
      </p:sp>
    </p:spTree>
    <p:extLst>
      <p:ext uri="{BB962C8B-B14F-4D97-AF65-F5344CB8AC3E}">
        <p14:creationId xmlns:p14="http://schemas.microsoft.com/office/powerpoint/2010/main" val="336739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a:t>
            </a:r>
            <a:r>
              <a:rPr lang="en-US" baseline="0" dirty="0" smtClean="0"/>
              <a:t> matrix tells which boxes need to be added and which boxes needs to be terminated.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9</a:t>
            </a:fld>
            <a:endParaRPr lang="de-DE"/>
          </a:p>
        </p:txBody>
      </p:sp>
    </p:spTree>
    <p:extLst>
      <p:ext uri="{BB962C8B-B14F-4D97-AF65-F5344CB8AC3E}">
        <p14:creationId xmlns:p14="http://schemas.microsoft.com/office/powerpoint/2010/main" val="236256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10</a:t>
            </a:fld>
            <a:endParaRPr lang="de-DE"/>
          </a:p>
        </p:txBody>
      </p:sp>
    </p:spTree>
    <p:extLst>
      <p:ext uri="{BB962C8B-B14F-4D97-AF65-F5344CB8AC3E}">
        <p14:creationId xmlns:p14="http://schemas.microsoft.com/office/powerpoint/2010/main" val="351486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Checking</a:t>
            </a:r>
            <a:r>
              <a:rPr lang="en-US" baseline="0" dirty="0" smtClean="0"/>
              <a:t> the similarities of the 2 bounding boxes by overlapping them, a full overlap is perfect match.</a:t>
            </a:r>
          </a:p>
          <a:p>
            <a:r>
              <a:rPr lang="en-US" baseline="0" dirty="0" smtClean="0"/>
              <a:t>Higher the IOU value means more similar the 2 BBs are to each other.</a:t>
            </a:r>
            <a:endParaRPr lang="en-US" dirty="0"/>
          </a:p>
        </p:txBody>
      </p:sp>
      <p:sp>
        <p:nvSpPr>
          <p:cNvPr id="4" name="Slide Number Placeholder 3"/>
          <p:cNvSpPr>
            <a:spLocks noGrp="1"/>
          </p:cNvSpPr>
          <p:nvPr>
            <p:ph type="sldNum" sz="quarter" idx="10"/>
          </p:nvPr>
        </p:nvSpPr>
        <p:spPr/>
        <p:txBody>
          <a:bodyPr/>
          <a:lstStyle/>
          <a:p>
            <a:fld id="{949977DC-3E58-4962-ABF1-2880B0889897}" type="slidenum">
              <a:rPr lang="de-DE" smtClean="0"/>
              <a:t>13</a:t>
            </a:fld>
            <a:endParaRPr lang="de-DE"/>
          </a:p>
        </p:txBody>
      </p:sp>
    </p:spTree>
    <p:extLst>
      <p:ext uri="{BB962C8B-B14F-4D97-AF65-F5344CB8AC3E}">
        <p14:creationId xmlns:p14="http://schemas.microsoft.com/office/powerpoint/2010/main" val="377199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54920B4-DA48-43CA-9DE0-0207F28AC2EF}" type="datetimeFigureOut">
              <a:rPr lang="de-DE" smtClean="0"/>
              <a:t>13.02.2018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241990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4920B4-DA48-43CA-9DE0-0207F28AC2EF}" type="datetimeFigureOut">
              <a:rPr lang="de-DE" smtClean="0"/>
              <a:t>13.02.2018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392384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4920B4-DA48-43CA-9DE0-0207F28AC2EF}" type="datetimeFigureOut">
              <a:rPr lang="de-DE" smtClean="0"/>
              <a:t>13.02.2018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87938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54920B4-DA48-43CA-9DE0-0207F28AC2EF}" type="datetimeFigureOut">
              <a:rPr lang="de-DE" smtClean="0"/>
              <a:t>13.02.2018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875E92E-E66E-45D6-9925-86981BC4BE37}" type="slidenum">
              <a:rPr lang="de-DE" smtClean="0"/>
              <a:t>‹#›</a:t>
            </a:fld>
            <a:endParaRPr lang="de-DE"/>
          </a:p>
        </p:txBody>
      </p:sp>
      <p:cxnSp>
        <p:nvCxnSpPr>
          <p:cNvPr id="7" name="Gerader Verbinder 6"/>
          <p:cNvCxnSpPr/>
          <p:nvPr userDrawn="1"/>
        </p:nvCxnSpPr>
        <p:spPr>
          <a:xfrm>
            <a:off x="101600" y="972457"/>
            <a:ext cx="1197428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970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54920B4-DA48-43CA-9DE0-0207F28AC2EF}" type="datetimeFigureOut">
              <a:rPr lang="de-DE" smtClean="0"/>
              <a:t>13.02.2018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76406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54920B4-DA48-43CA-9DE0-0207F28AC2EF}" type="datetimeFigureOut">
              <a:rPr lang="de-DE" smtClean="0"/>
              <a:t>13.02.2018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875E92E-E66E-45D6-9925-86981BC4BE37}" type="slidenum">
              <a:rPr lang="de-DE" smtClean="0"/>
              <a:t>‹#›</a:t>
            </a:fld>
            <a:endParaRPr lang="de-DE"/>
          </a:p>
        </p:txBody>
      </p:sp>
      <p:cxnSp>
        <p:nvCxnSpPr>
          <p:cNvPr id="8" name="Gerader Verbinder 7"/>
          <p:cNvCxnSpPr/>
          <p:nvPr userDrawn="1"/>
        </p:nvCxnSpPr>
        <p:spPr>
          <a:xfrm>
            <a:off x="101600" y="972457"/>
            <a:ext cx="1197428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1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54920B4-DA48-43CA-9DE0-0207F28AC2EF}" type="datetimeFigureOut">
              <a:rPr lang="de-DE" smtClean="0"/>
              <a:t>13.02.2018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875E92E-E66E-45D6-9925-86981BC4BE37}" type="slidenum">
              <a:rPr lang="de-DE" smtClean="0"/>
              <a:t>‹#›</a:t>
            </a:fld>
            <a:endParaRPr lang="de-DE"/>
          </a:p>
        </p:txBody>
      </p:sp>
      <p:cxnSp>
        <p:nvCxnSpPr>
          <p:cNvPr id="10" name="Gerader Verbinder 9"/>
          <p:cNvCxnSpPr/>
          <p:nvPr userDrawn="1"/>
        </p:nvCxnSpPr>
        <p:spPr>
          <a:xfrm>
            <a:off x="101600" y="972457"/>
            <a:ext cx="1197428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282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54920B4-DA48-43CA-9DE0-0207F28AC2EF}" type="datetimeFigureOut">
              <a:rPr lang="de-DE" smtClean="0"/>
              <a:t>13.02.2018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177345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54920B4-DA48-43CA-9DE0-0207F28AC2EF}" type="datetimeFigureOut">
              <a:rPr lang="de-DE" smtClean="0"/>
              <a:t>13.02.2018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104375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54920B4-DA48-43CA-9DE0-0207F28AC2EF}" type="datetimeFigureOut">
              <a:rPr lang="de-DE" smtClean="0"/>
              <a:t>13.02.2018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112643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54920B4-DA48-43CA-9DE0-0207F28AC2EF}" type="datetimeFigureOut">
              <a:rPr lang="de-DE" smtClean="0"/>
              <a:t>13.02.2018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875E92E-E66E-45D6-9925-86981BC4BE37}" type="slidenum">
              <a:rPr lang="de-DE" smtClean="0"/>
              <a:t>‹#›</a:t>
            </a:fld>
            <a:endParaRPr lang="de-DE"/>
          </a:p>
        </p:txBody>
      </p:sp>
    </p:spTree>
    <p:extLst>
      <p:ext uri="{BB962C8B-B14F-4D97-AF65-F5344CB8AC3E}">
        <p14:creationId xmlns:p14="http://schemas.microsoft.com/office/powerpoint/2010/main" val="18474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5600" y="0"/>
            <a:ext cx="114681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55600" y="1325562"/>
            <a:ext cx="11468100" cy="4884737"/>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920B4-DA48-43CA-9DE0-0207F28AC2EF}" type="datetimeFigureOut">
              <a:rPr lang="de-DE" smtClean="0"/>
              <a:t>13.02.2018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5E92E-E66E-45D6-9925-86981BC4BE37}" type="slidenum">
              <a:rPr lang="de-DE" smtClean="0"/>
              <a:t>‹#›</a:t>
            </a:fld>
            <a:endParaRPr lang="de-DE"/>
          </a:p>
        </p:txBody>
      </p:sp>
    </p:spTree>
    <p:extLst>
      <p:ext uri="{BB962C8B-B14F-4D97-AF65-F5344CB8AC3E}">
        <p14:creationId xmlns:p14="http://schemas.microsoft.com/office/powerpoint/2010/main" val="310685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4800" dirty="0" err="1" smtClean="0"/>
              <a:t>Muiltple</a:t>
            </a:r>
            <a:r>
              <a:rPr lang="en-US" sz="4800" dirty="0" smtClean="0"/>
              <a:t> Object Tracking using RNNs</a:t>
            </a:r>
            <a:endParaRPr lang="de-DE" sz="4800" dirty="0"/>
          </a:p>
        </p:txBody>
      </p:sp>
      <p:sp>
        <p:nvSpPr>
          <p:cNvPr id="3" name="Untertitel 2"/>
          <p:cNvSpPr>
            <a:spLocks noGrp="1"/>
          </p:cNvSpPr>
          <p:nvPr>
            <p:ph type="subTitle" idx="1"/>
          </p:nvPr>
        </p:nvSpPr>
        <p:spPr/>
        <p:txBody>
          <a:bodyPr>
            <a:normAutofit/>
          </a:bodyPr>
          <a:lstStyle/>
          <a:p>
            <a:endParaRPr lang="de-DE" sz="2800" dirty="0" smtClean="0"/>
          </a:p>
          <a:p>
            <a:r>
              <a:rPr lang="de-DE" sz="2800" dirty="0" smtClean="0"/>
              <a:t>Khizer Amin</a:t>
            </a:r>
            <a:endParaRPr lang="de-DE" sz="2800" dirty="0"/>
          </a:p>
        </p:txBody>
      </p:sp>
    </p:spTree>
    <p:extLst>
      <p:ext uri="{BB962C8B-B14F-4D97-AF65-F5344CB8AC3E}">
        <p14:creationId xmlns:p14="http://schemas.microsoft.com/office/powerpoint/2010/main" val="967501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LSTM Stage</a:t>
            </a:r>
            <a:endParaRPr lang="de-DE" dirty="0"/>
          </a:p>
        </p:txBody>
      </p:sp>
      <p:pic>
        <p:nvPicPr>
          <p:cNvPr id="4" name="Inhaltsplatzhalt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46399"/>
            <a:ext cx="7082971" cy="4838191"/>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45938193"/>
              </p:ext>
            </p:extLst>
          </p:nvPr>
        </p:nvGraphicFramePr>
        <p:xfrm>
          <a:off x="4180113" y="1246399"/>
          <a:ext cx="2772229" cy="4180504"/>
        </p:xfrm>
        <a:graphic>
          <a:graphicData uri="http://schemas.openxmlformats.org/drawingml/2006/table">
            <a:tbl>
              <a:tblPr/>
              <a:tblGrid>
                <a:gridCol w="2772229"/>
              </a:tblGrid>
              <a:tr h="4180504">
                <a:tc>
                  <a:txBody>
                    <a:bodyPr/>
                    <a:lstStyle/>
                    <a:p>
                      <a:endParaRPr lang="de-DE"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23703291"/>
              </p:ext>
            </p:extLst>
          </p:nvPr>
        </p:nvGraphicFramePr>
        <p:xfrm>
          <a:off x="7271657" y="1306286"/>
          <a:ext cx="4484914" cy="5297714"/>
        </p:xfrm>
        <a:graphic>
          <a:graphicData uri="http://schemas.openxmlformats.org/drawingml/2006/table">
            <a:tbl>
              <a:tblPr/>
              <a:tblGrid>
                <a:gridCol w="4484914"/>
              </a:tblGrid>
              <a:tr h="5297714">
                <a:tc>
                  <a:txBody>
                    <a:bodyPr/>
                    <a:lstStyle/>
                    <a:p>
                      <a:pPr marL="457200" indent="-457200">
                        <a:buFont typeface="Arial" panose="020B0604020202020204" pitchFamily="34" charset="0"/>
                        <a:buChar char="•"/>
                      </a:pPr>
                      <a:r>
                        <a:rPr lang="en-US" sz="2800" dirty="0" smtClean="0"/>
                        <a:t>Performing data</a:t>
                      </a:r>
                      <a:r>
                        <a:rPr lang="en-US" sz="2800" baseline="0" dirty="0" smtClean="0"/>
                        <a:t> association.</a:t>
                      </a:r>
                    </a:p>
                    <a:p>
                      <a:pPr marL="457200" indent="-457200">
                        <a:buFont typeface="Arial" panose="020B0604020202020204" pitchFamily="34" charset="0"/>
                        <a:buChar char="•"/>
                      </a:pPr>
                      <a:endParaRPr lang="en-US" sz="2800" baseline="0" dirty="0" smtClean="0"/>
                    </a:p>
                    <a:p>
                      <a:pPr marL="457200" indent="-457200">
                        <a:buFont typeface="Arial" panose="020B0604020202020204" pitchFamily="34" charset="0"/>
                        <a:buChar char="•"/>
                      </a:pPr>
                      <a:r>
                        <a:rPr lang="en-US" sz="2800" baseline="0" dirty="0" smtClean="0"/>
                        <a:t>Creating the </a:t>
                      </a:r>
                      <a:r>
                        <a:rPr lang="en-US" sz="2800" baseline="0" dirty="0" err="1" smtClean="0"/>
                        <a:t>asscociation</a:t>
                      </a:r>
                      <a:r>
                        <a:rPr lang="en-US" sz="2800" baseline="0" dirty="0" smtClean="0"/>
                        <a:t> matrix ‘A’ using the LSTM cell.</a:t>
                      </a:r>
                    </a:p>
                    <a:p>
                      <a:pPr marL="457200" indent="-457200">
                        <a:buFont typeface="Arial" panose="020B0604020202020204" pitchFamily="34" charset="0"/>
                        <a:buChar char="•"/>
                      </a:pPr>
                      <a:endParaRPr lang="en-US" sz="2800" baseline="0" dirty="0" smtClean="0"/>
                    </a:p>
                    <a:p>
                      <a:pPr marL="457200" indent="-457200">
                        <a:buFont typeface="Arial" panose="020B0604020202020204" pitchFamily="34" charset="0"/>
                        <a:buChar char="•"/>
                      </a:pPr>
                      <a:r>
                        <a:rPr lang="en-US" sz="2800" baseline="0" dirty="0" smtClean="0"/>
                        <a:t>Using to ‘A’ matrix to preserve the context and identity of a target over time.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80736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Association using LSTM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LSTM has a strong memory unit.</a:t>
                </a:r>
              </a:p>
              <a:p>
                <a:endParaRPr lang="en-US" dirty="0" smtClean="0"/>
              </a:p>
              <a:p>
                <a:r>
                  <a:rPr lang="en-US" dirty="0" smtClean="0"/>
                  <a:t>LSTM cell outputs the association vector between predicted targets and detected measurements.</a:t>
                </a:r>
                <a:endParaRPr lang="en-US" dirty="0"/>
              </a:p>
              <a:p>
                <a:pPr marL="0" indent="0">
                  <a:buNone/>
                </a:pPr>
                <a:r>
                  <a:rPr lang="en-US" b="0" dirty="0" smtClean="0"/>
                  <a:t>                                              </a:t>
                </a:r>
                <a14:m>
                  <m:oMath xmlns:m="http://schemas.openxmlformats.org/officeDocument/2006/math">
                    <m:r>
                      <a:rPr lang="en-US" b="0" i="1" smtClean="0">
                        <a:latin typeface="Cambria Math"/>
                      </a:rPr>
                      <m:t>𝐶</m:t>
                    </m:r>
                    <m:r>
                      <a:rPr lang="en-US" b="0" i="1" smtClean="0">
                        <a:latin typeface="Cambria Math"/>
                      </a:rPr>
                      <m:t>=</m:t>
                    </m:r>
                  </m:oMath>
                </a14:m>
                <a:r>
                  <a:rPr lang="en-US" dirty="0" smtClean="0"/>
                  <a:t> </a:t>
                </a:r>
                <a14:m>
                  <m:oMath xmlns:m="http://schemas.openxmlformats.org/officeDocument/2006/math">
                    <m:sSub>
                      <m:sSubPr>
                        <m:ctrlPr>
                          <a:rPr lang="en-US" i="1" dirty="0" smtClean="0">
                            <a:latin typeface="Cambria Math"/>
                          </a:rPr>
                        </m:ctrlPr>
                      </m:sSubPr>
                      <m:e>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𝑖</m:t>
                            </m:r>
                          </m:sup>
                        </m:sSup>
                        <m:r>
                          <a:rPr lang="en-US" i="1">
                            <a:latin typeface="Cambria Math"/>
                          </a:rPr>
                          <m:t>−</m:t>
                        </m:r>
                        <m:sSup>
                          <m:sSupPr>
                            <m:ctrlPr>
                              <a:rPr lang="en-US" i="1">
                                <a:latin typeface="Cambria Math"/>
                              </a:rPr>
                            </m:ctrlPr>
                          </m:sSupPr>
                          <m:e>
                            <m:r>
                              <a:rPr lang="en-US" i="1">
                                <a:latin typeface="Cambria Math"/>
                              </a:rPr>
                              <m:t>𝑧</m:t>
                            </m:r>
                          </m:e>
                          <m:sup>
                            <m:r>
                              <a:rPr lang="en-US" i="1">
                                <a:latin typeface="Cambria Math"/>
                              </a:rPr>
                              <m:t>𝑗</m:t>
                            </m:r>
                          </m:sup>
                        </m:sSup>
                        <m:r>
                          <a:rPr lang="en-US" i="1">
                            <a:latin typeface="Cambria Math"/>
                          </a:rPr>
                          <m:t>||</m:t>
                        </m:r>
                      </m:e>
                      <m:sub>
                        <m:r>
                          <a:rPr lang="en-US" b="0" i="1" dirty="0" smtClean="0">
                            <a:latin typeface="Cambria Math"/>
                          </a:rPr>
                          <m:t>2</m:t>
                        </m:r>
                      </m:sub>
                    </m:sSub>
                  </m:oMath>
                </a14:m>
                <a:endParaRPr lang="en-US" dirty="0" smtClean="0"/>
              </a:p>
              <a:p>
                <a:r>
                  <a:rPr lang="en-US" dirty="0" smtClean="0"/>
                  <a:t>The association vector then passed to the RNN update layer to estimate the state of the target ‘</a:t>
                </a:r>
                <a14:m>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oMath>
                </a14:m>
                <a:r>
                  <a:rPr lang="en-US" dirty="0" smtClean="0"/>
                  <a:t>’.</a:t>
                </a:r>
                <a:endParaRPr lang="en-US" dirty="0" smtClean="0"/>
              </a:p>
              <a:p>
                <a:endParaRPr lang="en-US" dirty="0"/>
              </a:p>
              <a:p>
                <a:r>
                  <a:rPr lang="en-US" b="1" dirty="0" smtClean="0">
                    <a:solidFill>
                      <a:srgbClr val="FF0000"/>
                    </a:solidFill>
                  </a:rPr>
                  <a:t>The process to train LSTM for data association is complex. Model can be simplified by removing LSTM based data association.</a:t>
                </a:r>
                <a:endParaRPr lang="en-US" b="1" dirty="0" smtClean="0">
                  <a:solidFill>
                    <a:srgbClr val="FF0000"/>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03" t="-1995" r="-425"/>
                </a:stretch>
              </a:blipFill>
            </p:spPr>
            <p:txBody>
              <a:bodyPr/>
              <a:lstStyle/>
              <a:p>
                <a:r>
                  <a:rPr lang="en-US">
                    <a:noFill/>
                  </a:rPr>
                  <a:t> </a:t>
                </a:r>
              </a:p>
            </p:txBody>
          </p:sp>
        </mc:Fallback>
      </mc:AlternateContent>
    </p:spTree>
    <p:extLst>
      <p:ext uri="{BB962C8B-B14F-4D97-AF65-F5344CB8AC3E}">
        <p14:creationId xmlns:p14="http://schemas.microsoft.com/office/powerpoint/2010/main" val="277380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Association - </a:t>
            </a:r>
            <a:r>
              <a:rPr lang="en-US" sz="3600" dirty="0" smtClean="0"/>
              <a:t>Alternative approach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1086" y="1456190"/>
                <a:ext cx="11468100" cy="4884737"/>
              </a:xfrm>
            </p:spPr>
            <p:txBody>
              <a:bodyPr/>
              <a:lstStyle/>
              <a:p>
                <a:r>
                  <a:rPr lang="en-US" b="1" dirty="0" smtClean="0"/>
                  <a:t>Intersection over Union (</a:t>
                </a:r>
                <a:r>
                  <a:rPr lang="en-US" b="1" dirty="0" err="1" smtClean="0"/>
                  <a:t>IoU</a:t>
                </a:r>
                <a:r>
                  <a:rPr lang="en-US" b="1" dirty="0" smtClean="0"/>
                  <a:t>)</a:t>
                </a:r>
              </a:p>
              <a:p>
                <a:pPr marL="0" indent="0">
                  <a:buNone/>
                </a:pPr>
                <a:r>
                  <a:rPr lang="en-US" b="1" dirty="0"/>
                  <a:t> </a:t>
                </a:r>
                <a:r>
                  <a:rPr lang="en-US" b="1" dirty="0" smtClean="0"/>
                  <a:t>  </a:t>
                </a:r>
                <a:endParaRPr lang="en-US" b="1" dirty="0" smtClean="0"/>
              </a:p>
              <a:p>
                <a:pPr marL="0" indent="0">
                  <a:buNone/>
                </a:pPr>
                <a:endParaRPr lang="en-US" dirty="0"/>
              </a:p>
              <a:p>
                <a:r>
                  <a:rPr lang="en-US" b="1" dirty="0" smtClean="0"/>
                  <a:t>Overlap of predicted targets and detected measurements:</a:t>
                </a:r>
              </a:p>
              <a:p>
                <a:endParaRPr lang="en-US" b="1" dirty="0" smtClean="0"/>
              </a:p>
              <a:p>
                <a:pPr marL="0" indent="0">
                  <a:buNone/>
                </a:pPr>
                <a:r>
                  <a:rPr lang="en-US" b="1" i="1" dirty="0" smtClean="0"/>
                  <a:t>   </a:t>
                </a:r>
                <a:r>
                  <a:rPr lang="en-US" b="1" i="1" dirty="0" smtClean="0"/>
                  <a:t>                          </a:t>
                </a:r>
              </a:p>
              <a:p>
                <a:pPr marL="0" indent="0">
                  <a:buNone/>
                </a:pPr>
                <a:r>
                  <a:rPr lang="en-US" b="1" i="1" dirty="0"/>
                  <a:t> </a:t>
                </a:r>
                <a:r>
                  <a:rPr lang="en-US" b="1" i="1" dirty="0" smtClean="0"/>
                  <a:t>                             </a:t>
                </a:r>
                <a:r>
                  <a:rPr lang="en-US" i="1" dirty="0" err="1" smtClean="0"/>
                  <a:t>IoU</a:t>
                </a:r>
                <a:r>
                  <a:rPr lang="en-US" dirty="0" smtClean="0"/>
                  <a:t>  </a:t>
                </a:r>
                <a:r>
                  <a:rPr lang="en-US" dirty="0" smtClean="0"/>
                  <a:t>=</a:t>
                </a:r>
                <a14:m>
                  <m:oMath xmlns:m="http://schemas.openxmlformats.org/officeDocument/2006/math">
                    <m:r>
                      <a:rPr lang="en-US" b="0" i="0" smtClean="0">
                        <a:latin typeface="Cambria Math"/>
                      </a:rPr>
                      <m:t> </m:t>
                    </m:r>
                    <m:f>
                      <m:fPr>
                        <m:ctrlPr>
                          <a:rPr lang="en-US" i="1" smtClean="0">
                            <a:latin typeface="Cambria Math"/>
                          </a:rPr>
                        </m:ctrlPr>
                      </m:fPr>
                      <m:num>
                        <m:r>
                          <a:rPr lang="en-US" b="0" i="1" smtClean="0">
                            <a:latin typeface="Cambria Math"/>
                          </a:rPr>
                          <m:t> </m:t>
                        </m:r>
                        <m:r>
                          <a:rPr lang="en-US" b="0" i="1" smtClean="0">
                            <a:latin typeface="Cambria Math"/>
                          </a:rPr>
                          <m:t>𝐼𝑛𝑡𝑒𝑟𝑠𝑒𝑐𝑡𝑖𝑜𝑛</m:t>
                        </m:r>
                        <m:r>
                          <a:rPr lang="en-US" b="0" i="1" smtClean="0">
                            <a:latin typeface="Cambria Math"/>
                          </a:rPr>
                          <m:t> </m:t>
                        </m:r>
                        <m:r>
                          <a:rPr lang="en-US" b="0" i="1" smtClean="0">
                            <a:latin typeface="Cambria Math"/>
                          </a:rPr>
                          <m:t>𝑎𝑟𝑒𝑎</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𝑡𝑤𝑜</m:t>
                        </m:r>
                        <m:r>
                          <a:rPr lang="en-US" b="0" i="1" smtClean="0">
                            <a:latin typeface="Cambria Math"/>
                          </a:rPr>
                          <m:t> </m:t>
                        </m:r>
                        <m:r>
                          <a:rPr lang="en-US" b="0" i="1" smtClean="0">
                            <a:latin typeface="Cambria Math"/>
                          </a:rPr>
                          <m:t>𝑏𝑜𝑢𝑛𝑑𝑖𝑛𝑔</m:t>
                        </m:r>
                        <m:r>
                          <a:rPr lang="en-US" b="0" i="1" smtClean="0">
                            <a:latin typeface="Cambria Math"/>
                          </a:rPr>
                          <m:t> </m:t>
                        </m:r>
                        <m:r>
                          <a:rPr lang="en-US" b="0" i="1" smtClean="0">
                            <a:latin typeface="Cambria Math"/>
                          </a:rPr>
                          <m:t>𝑏𝑜𝑥𝑒𝑠</m:t>
                        </m:r>
                        <m:r>
                          <a:rPr lang="en-US" b="0" i="1" smtClean="0">
                            <a:latin typeface="Cambria Math"/>
                          </a:rPr>
                          <m:t> </m:t>
                        </m:r>
                      </m:num>
                      <m:den>
                        <m:r>
                          <a:rPr lang="en-US" b="0" i="1" smtClean="0">
                            <a:latin typeface="Cambria Math"/>
                          </a:rPr>
                          <m:t>𝑈𝑛𝑖𝑜𝑛</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𝑎𝑟𝑒𝑎𝑠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𝑏𝑜𝑡h</m:t>
                        </m:r>
                        <m:r>
                          <a:rPr lang="en-US" b="0" i="1" smtClean="0">
                            <a:latin typeface="Cambria Math"/>
                          </a:rPr>
                          <m:t> </m:t>
                        </m:r>
                        <m:r>
                          <a:rPr lang="en-US" b="0" i="1" smtClean="0">
                            <a:latin typeface="Cambria Math"/>
                          </a:rPr>
                          <m:t>𝑏𝑜𝑢𝑛𝑑𝑖𝑛𝑔</m:t>
                        </m:r>
                        <m:r>
                          <a:rPr lang="en-US" b="0" i="1" smtClean="0">
                            <a:latin typeface="Cambria Math"/>
                          </a:rPr>
                          <m:t> </m:t>
                        </m:r>
                        <m:r>
                          <a:rPr lang="en-US" b="0" i="1" smtClean="0">
                            <a:latin typeface="Cambria Math"/>
                          </a:rPr>
                          <m:t>𝑏𝑜𝑥𝑒𝑠</m:t>
                        </m:r>
                      </m:den>
                    </m:f>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1086" y="1456190"/>
                <a:ext cx="11468100" cy="4884737"/>
              </a:xfrm>
              <a:blipFill rotWithShape="1">
                <a:blip r:embed="rId2"/>
                <a:stretch>
                  <a:fillRect l="-957" t="-1998"/>
                </a:stretch>
              </a:blipFill>
            </p:spPr>
            <p:txBody>
              <a:bodyPr/>
              <a:lstStyle/>
              <a:p>
                <a:r>
                  <a:rPr lang="en-US">
                    <a:noFill/>
                  </a:rPr>
                  <a:t> </a:t>
                </a:r>
              </a:p>
            </p:txBody>
          </p:sp>
        </mc:Fallback>
      </mc:AlternateContent>
    </p:spTree>
    <p:extLst>
      <p:ext uri="{BB962C8B-B14F-4D97-AF65-F5344CB8AC3E}">
        <p14:creationId xmlns:p14="http://schemas.microsoft.com/office/powerpoint/2010/main" val="343585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Association - </a:t>
            </a:r>
            <a:r>
              <a:rPr lang="en-US" sz="3600" dirty="0"/>
              <a:t>Alternative approach</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Finding </a:t>
            </a:r>
            <a:r>
              <a:rPr lang="en-US" dirty="0"/>
              <a:t>similarities between </a:t>
            </a:r>
          </a:p>
          <a:p>
            <a:pPr marL="0" indent="0">
              <a:buNone/>
            </a:pPr>
            <a:r>
              <a:rPr lang="en-US" dirty="0" smtClean="0"/>
              <a:t>   Bounding </a:t>
            </a:r>
            <a:r>
              <a:rPr lang="en-US" dirty="0"/>
              <a:t>boxes</a:t>
            </a:r>
            <a:r>
              <a:rPr lang="en-US" b="1" dirty="0"/>
              <a: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028" y="1760765"/>
            <a:ext cx="6226628" cy="3116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315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b="1" dirty="0" smtClean="0"/>
              <a:t>Training Data</a:t>
            </a:r>
          </a:p>
          <a:p>
            <a:pPr marL="0" indent="0">
              <a:buNone/>
            </a:pPr>
            <a:r>
              <a:rPr lang="en-US" dirty="0" smtClean="0"/>
              <a:t>   </a:t>
            </a:r>
            <a:r>
              <a:rPr lang="en-US" sz="2400" dirty="0" smtClean="0"/>
              <a:t>- Data with sequence of images is hard to get.</a:t>
            </a:r>
          </a:p>
          <a:p>
            <a:pPr marL="0" indent="0">
              <a:buNone/>
            </a:pPr>
            <a:r>
              <a:rPr lang="en-US" sz="2400" dirty="0" smtClean="0"/>
              <a:t>   - </a:t>
            </a:r>
            <a:r>
              <a:rPr lang="en-US" sz="2400" dirty="0" err="1" smtClean="0"/>
              <a:t>MOTChallenge</a:t>
            </a:r>
            <a:r>
              <a:rPr lang="en-US" sz="2400" dirty="0" smtClean="0"/>
              <a:t> 2015 is used with 22 video sequences.</a:t>
            </a:r>
          </a:p>
          <a:p>
            <a:pPr marL="0" indent="0">
              <a:buNone/>
            </a:pPr>
            <a:endParaRPr lang="en-US" dirty="0"/>
          </a:p>
          <a:p>
            <a:r>
              <a:rPr lang="en-US" b="1" dirty="0" smtClean="0"/>
              <a:t>Implementation:</a:t>
            </a:r>
          </a:p>
          <a:p>
            <a:pPr marL="0" indent="0">
              <a:buNone/>
            </a:pPr>
            <a:r>
              <a:rPr lang="en-US" dirty="0" smtClean="0"/>
              <a:t>    </a:t>
            </a:r>
            <a:r>
              <a:rPr lang="en-US" sz="2400" dirty="0" smtClean="0"/>
              <a:t>- </a:t>
            </a:r>
            <a:r>
              <a:rPr lang="en-US" sz="2400" dirty="0" err="1" smtClean="0"/>
              <a:t>Keras-Tensorflow</a:t>
            </a:r>
            <a:endParaRPr lang="en-US" sz="2400" dirty="0"/>
          </a:p>
          <a:p>
            <a:pPr marL="0" indent="0">
              <a:buNone/>
            </a:pPr>
            <a:r>
              <a:rPr lang="en-US" sz="2400" dirty="0" smtClean="0"/>
              <a:t>    - The </a:t>
            </a:r>
            <a:r>
              <a:rPr lang="en-US" sz="2400" dirty="0" err="1" smtClean="0"/>
              <a:t>orignal</a:t>
            </a:r>
            <a:r>
              <a:rPr lang="en-US" sz="2400" dirty="0" smtClean="0"/>
              <a:t> paper </a:t>
            </a:r>
            <a:r>
              <a:rPr lang="en-US" sz="2400" dirty="0" err="1" smtClean="0"/>
              <a:t>paper</a:t>
            </a:r>
            <a:r>
              <a:rPr lang="en-US" sz="2400" dirty="0" smtClean="0"/>
              <a:t> was inspired by Andrea </a:t>
            </a:r>
            <a:r>
              <a:rPr lang="en-US" sz="2400" dirty="0" err="1" smtClean="0"/>
              <a:t>Karpathy</a:t>
            </a:r>
            <a:r>
              <a:rPr lang="en-US" sz="2400" dirty="0" smtClean="0"/>
              <a:t> RNN algorithm for textual data.</a:t>
            </a:r>
          </a:p>
          <a:p>
            <a:pPr marL="0" indent="0">
              <a:buNone/>
            </a:pPr>
            <a:endParaRPr lang="en-US" dirty="0" smtClean="0"/>
          </a:p>
        </p:txBody>
      </p:sp>
    </p:spTree>
    <p:extLst>
      <p:ext uri="{BB962C8B-B14F-4D97-AF65-F5344CB8AC3E}">
        <p14:creationId xmlns:p14="http://schemas.microsoft.com/office/powerpoint/2010/main" val="1721114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Two standard metrics:</a:t>
                </a:r>
              </a:p>
              <a:p>
                <a:endParaRPr lang="en-US" dirty="0" smtClean="0"/>
              </a:p>
              <a:p>
                <a:r>
                  <a:rPr lang="en-US" sz="2400" b="1" dirty="0" smtClean="0"/>
                  <a:t>MOTA</a:t>
                </a:r>
                <a:endParaRPr lang="en-US" b="1"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1 −</m:t>
                      </m:r>
                      <m:f>
                        <m:fPr>
                          <m:ctrlPr>
                            <a:rPr lang="en-US" b="0" i="1" smtClean="0">
                              <a:latin typeface="Cambria Math"/>
                            </a:rPr>
                          </m:ctrlPr>
                        </m:fPr>
                        <m:num>
                          <m:nary>
                            <m:naryPr>
                              <m:chr m:val="∑"/>
                              <m:limLoc m:val="subSup"/>
                              <m:supHide m:val="on"/>
                              <m:ctrlPr>
                                <a:rPr lang="en-US" i="1">
                                  <a:latin typeface="Cambria Math"/>
                                </a:rPr>
                              </m:ctrlPr>
                            </m:naryPr>
                            <m:sub>
                              <m:r>
                                <m:rPr>
                                  <m:brk m:alnAt="9"/>
                                </m:rPr>
                                <a:rPr lang="en-US" i="1">
                                  <a:latin typeface="Cambria Math"/>
                                </a:rPr>
                                <m:t>𝑡</m:t>
                              </m:r>
                            </m:sub>
                            <m:sup/>
                            <m:e>
                              <m:r>
                                <a:rPr lang="en-US" i="1">
                                  <a:latin typeface="Cambria Math"/>
                                </a:rPr>
                                <m:t>(</m:t>
                              </m:r>
                              <m:sSub>
                                <m:sSubPr>
                                  <m:ctrlPr>
                                    <a:rPr lang="en-US" i="1">
                                      <a:latin typeface="Cambria Math"/>
                                    </a:rPr>
                                  </m:ctrlPr>
                                </m:sSubPr>
                                <m:e>
                                  <m:r>
                                    <a:rPr lang="en-US" i="1">
                                      <a:latin typeface="Cambria Math"/>
                                    </a:rPr>
                                    <m:t>𝑚</m:t>
                                  </m:r>
                                </m:e>
                                <m:sub>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𝑓</m:t>
                                  </m:r>
                                </m:e>
                                <m:sub>
                                  <m:r>
                                    <a:rPr lang="en-US" i="1">
                                      <a:latin typeface="Cambria Math"/>
                                    </a:rPr>
                                    <m:t>𝑝𝑡</m:t>
                                  </m:r>
                                </m:sub>
                              </m:sSub>
                              <m:r>
                                <a:rPr lang="en-US" i="1">
                                  <a:latin typeface="Cambria Math"/>
                                </a:rPr>
                                <m:t>+</m:t>
                              </m:r>
                              <m:r>
                                <a:rPr lang="en-US" i="1">
                                  <a:latin typeface="Cambria Math"/>
                                </a:rPr>
                                <m:t>𝑚𝑚</m:t>
                              </m:r>
                              <m:sSub>
                                <m:sSubPr>
                                  <m:ctrlPr>
                                    <a:rPr lang="en-US" i="1">
                                      <a:latin typeface="Cambria Math"/>
                                    </a:rPr>
                                  </m:ctrlPr>
                                </m:sSubPr>
                                <m:e>
                                  <m:r>
                                    <a:rPr lang="en-US" i="1">
                                      <a:latin typeface="Cambria Math"/>
                                    </a:rPr>
                                    <m:t>𝑒</m:t>
                                  </m:r>
                                </m:e>
                                <m:sub>
                                  <m:r>
                                    <a:rPr lang="en-US" i="1">
                                      <a:latin typeface="Cambria Math"/>
                                    </a:rPr>
                                    <m:t>𝑡</m:t>
                                  </m:r>
                                </m:sub>
                              </m:sSub>
                              <m:r>
                                <a:rPr lang="en-US" i="1">
                                  <a:latin typeface="Cambria Math"/>
                                </a:rPr>
                                <m:t>)</m:t>
                              </m:r>
                              <m:r>
                                <a:rPr lang="en-US" i="1" smtClean="0">
                                  <a:latin typeface="Cambria Math"/>
                                </a:rPr>
                                <m:t> </m:t>
                              </m:r>
                            </m:e>
                          </m:nary>
                        </m:num>
                        <m:den>
                          <m:nary>
                            <m:naryPr>
                              <m:chr m:val="∑"/>
                              <m:limLoc m:val="subSup"/>
                              <m:supHide m:val="on"/>
                              <m:ctrlPr>
                                <a:rPr lang="en-US" b="0" i="1" smtClean="0">
                                  <a:latin typeface="Cambria Math"/>
                                </a:rPr>
                              </m:ctrlPr>
                            </m:naryPr>
                            <m:sub>
                              <m:r>
                                <m:rPr>
                                  <m:brk m:alnAt="9"/>
                                </m:rPr>
                                <a:rPr lang="en-US" b="0" i="1" smtClean="0">
                                  <a:latin typeface="Cambria Math"/>
                                </a:rPr>
                                <m:t>𝑡</m:t>
                              </m:r>
                            </m:sub>
                            <m:sup/>
                            <m:e>
                              <m:sSub>
                                <m:sSubPr>
                                  <m:ctrlPr>
                                    <a:rPr lang="en-US" b="0" i="1" smtClean="0">
                                      <a:latin typeface="Cambria Math"/>
                                    </a:rPr>
                                  </m:ctrlPr>
                                </m:sSubPr>
                                <m:e>
                                  <m:r>
                                    <a:rPr lang="en-US" b="0" i="1" smtClean="0">
                                      <a:latin typeface="Cambria Math"/>
                                    </a:rPr>
                                    <m:t>𝑔</m:t>
                                  </m:r>
                                </m:e>
                                <m:sub>
                                  <m:r>
                                    <a:rPr lang="en-US" b="0" i="1" smtClean="0">
                                      <a:latin typeface="Cambria Math"/>
                                    </a:rPr>
                                    <m:t>𝑡</m:t>
                                  </m:r>
                                </m:sub>
                              </m:sSub>
                            </m:e>
                          </m:nary>
                        </m:den>
                      </m:f>
                    </m:oMath>
                  </m:oMathPara>
                </a14:m>
                <a:endParaRPr lang="en-US" dirty="0" smtClean="0"/>
              </a:p>
              <a:p>
                <a:pPr marL="0" indent="0">
                  <a:buNone/>
                </a:pPr>
                <a:endParaRPr lang="en-US" dirty="0" smtClean="0"/>
              </a:p>
              <a:p>
                <a:r>
                  <a:rPr lang="en-US" sz="2400" b="1" dirty="0" smtClean="0"/>
                  <a:t>MOTP</a:t>
                </a:r>
                <a:endParaRPr lang="en-US" b="1"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nary>
                            <m:naryPr>
                              <m:chr m:val="∑"/>
                              <m:limLoc m:val="subSup"/>
                              <m:supHide m:val="on"/>
                              <m:ctrlPr>
                                <a:rPr lang="en-US" i="1">
                                  <a:latin typeface="Cambria Math"/>
                                </a:rPr>
                              </m:ctrlPr>
                            </m:naryPr>
                            <m:sub>
                              <m:r>
                                <m:rPr>
                                  <m:brk m:alnAt="9"/>
                                </m:rPr>
                                <a:rPr lang="en-US" b="0" i="1" smtClean="0">
                                  <a:latin typeface="Cambria Math"/>
                                </a:rPr>
                                <m:t>𝑖</m:t>
                              </m:r>
                              <m:r>
                                <a:rPr lang="en-US" b="0" i="1" smtClean="0">
                                  <a:latin typeface="Cambria Math"/>
                                </a:rPr>
                                <m:t>,</m:t>
                              </m:r>
                              <m:r>
                                <a:rPr lang="en-US" b="0" i="1" smtClean="0">
                                  <a:latin typeface="Cambria Math"/>
                                </a:rPr>
                                <m:t>𝑡</m:t>
                              </m:r>
                            </m:sub>
                            <m:sup/>
                            <m:e>
                              <m:sSub>
                                <m:sSubPr>
                                  <m:ctrlPr>
                                    <a:rPr lang="en-US" i="1" smtClean="0">
                                      <a:latin typeface="Cambria Math"/>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𝑡</m:t>
                                  </m:r>
                                </m:sub>
                              </m:sSub>
                            </m:e>
                          </m:nary>
                        </m:num>
                        <m:den>
                          <m:nary>
                            <m:naryPr>
                              <m:chr m:val="∑"/>
                              <m:limLoc m:val="subSup"/>
                              <m:supHide m:val="on"/>
                              <m:ctrlPr>
                                <a:rPr lang="en-US" i="1">
                                  <a:latin typeface="Cambria Math"/>
                                </a:rPr>
                              </m:ctrlPr>
                            </m:naryPr>
                            <m:sub>
                              <m:r>
                                <m:rPr>
                                  <m:brk m:alnAt="9"/>
                                </m:rPr>
                                <a:rPr lang="en-US" b="0" i="1" smtClean="0">
                                  <a:latin typeface="Cambria Math"/>
                                </a:rPr>
                                <m:t>𝑡</m:t>
                              </m:r>
                            </m:sub>
                            <m:sup/>
                            <m:e>
                              <m:sSub>
                                <m:sSubPr>
                                  <m:ctrlPr>
                                    <a:rPr lang="en-US" b="0" i="1" smtClean="0">
                                      <a:latin typeface="Cambria Math"/>
                                    </a:rPr>
                                  </m:ctrlPr>
                                </m:sSubPr>
                                <m:e>
                                  <m:r>
                                    <a:rPr lang="en-US" b="0" i="1" smtClean="0">
                                      <a:latin typeface="Cambria Math"/>
                                    </a:rPr>
                                    <m:t>𝑐</m:t>
                                  </m:r>
                                </m:e>
                                <m:sub>
                                  <m:r>
                                    <a:rPr lang="en-US" b="0" i="1" smtClean="0">
                                      <a:latin typeface="Cambria Math"/>
                                    </a:rPr>
                                    <m:t>𝑡</m:t>
                                  </m:r>
                                </m:sub>
                              </m:sSub>
                            </m:e>
                          </m:nary>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03" t="-1995"/>
                </a:stretch>
              </a:blipFill>
            </p:spPr>
            <p:txBody>
              <a:bodyPr/>
              <a:lstStyle/>
              <a:p>
                <a:r>
                  <a:rPr lang="en-US">
                    <a:noFill/>
                  </a:rPr>
                  <a:t> </a:t>
                </a:r>
              </a:p>
            </p:txBody>
          </p:sp>
        </mc:Fallback>
      </mc:AlternateContent>
    </p:spTree>
    <p:extLst>
      <p:ext uri="{BB962C8B-B14F-4D97-AF65-F5344CB8AC3E}">
        <p14:creationId xmlns:p14="http://schemas.microsoft.com/office/powerpoint/2010/main" val="156860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64" y="1632276"/>
            <a:ext cx="9540065" cy="4260524"/>
          </a:xfrm>
          <a:prstGeom prst="rect">
            <a:avLst/>
          </a:prstGeom>
        </p:spPr>
      </p:pic>
    </p:spTree>
    <p:extLst>
      <p:ext uri="{BB962C8B-B14F-4D97-AF65-F5344CB8AC3E}">
        <p14:creationId xmlns:p14="http://schemas.microsoft.com/office/powerpoint/2010/main" val="221944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Demonstration</a:t>
            </a:r>
            <a:br>
              <a:rPr lang="en-US" dirty="0" smtClean="0"/>
            </a:br>
            <a:r>
              <a:rPr lang="en-US" dirty="0" smtClean="0"/>
              <a:t/>
            </a:r>
            <a:br>
              <a:rPr lang="en-US" dirty="0" smtClean="0"/>
            </a:br>
            <a:endParaRPr lang="en-US" dirty="0"/>
          </a:p>
        </p:txBody>
      </p:sp>
      <p:pic>
        <p:nvPicPr>
          <p:cNvPr id="4" name="result_images_10fps_new.avi">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833688" y="1383620"/>
            <a:ext cx="6513512" cy="4884737"/>
          </a:xfrm>
        </p:spPr>
      </p:pic>
    </p:spTree>
    <p:extLst>
      <p:ext uri="{BB962C8B-B14F-4D97-AF65-F5344CB8AC3E}">
        <p14:creationId xmlns:p14="http://schemas.microsoft.com/office/powerpoint/2010/main" val="775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normAutofit fontScale="90000"/>
          </a:bodyPr>
          <a:lstStyle/>
          <a:p>
            <a:r>
              <a:rPr lang="de-DE" b="1" dirty="0" smtClean="0"/>
              <a:t/>
            </a:r>
            <a:br>
              <a:rPr lang="de-DE" b="1" dirty="0" smtClean="0"/>
            </a:br>
            <a:r>
              <a:rPr lang="de-DE" b="1" dirty="0" smtClean="0"/>
              <a:t>Next </a:t>
            </a:r>
            <a:r>
              <a:rPr lang="de-DE" b="1" dirty="0" err="1" smtClean="0"/>
              <a:t>steps</a:t>
            </a:r>
            <a:r>
              <a:rPr lang="de-DE" b="1" dirty="0" smtClean="0"/>
              <a:t/>
            </a:r>
            <a:br>
              <a:rPr lang="de-DE" b="1" dirty="0" smtClean="0"/>
            </a:br>
            <a:r>
              <a:rPr lang="de-DE" b="1" dirty="0" smtClean="0"/>
              <a:t>				</a:t>
            </a:r>
            <a:r>
              <a:rPr lang="de-DE" sz="3200" b="1" dirty="0" err="1" smtClean="0"/>
              <a:t>Conversion</a:t>
            </a:r>
            <a:r>
              <a:rPr lang="de-DE" sz="3200" b="1" dirty="0" smtClean="0"/>
              <a:t> (2D -&gt; 3D)</a:t>
            </a:r>
            <a:endParaRPr lang="de-DE" sz="3200" b="1" dirty="0"/>
          </a:p>
        </p:txBody>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916959"/>
            <a:ext cx="5040648" cy="4213385"/>
          </a:xfrm>
          <a:prstGeom prst="rect">
            <a:avLst/>
          </a:prstGeom>
        </p:spPr>
      </p:pic>
      <p:graphicFrame>
        <p:nvGraphicFramePr>
          <p:cNvPr id="12" name="Tabelle 11"/>
          <p:cNvGraphicFramePr>
            <a:graphicFrameLocks noGrp="1"/>
          </p:cNvGraphicFramePr>
          <p:nvPr>
            <p:extLst>
              <p:ext uri="{D42A27DB-BD31-4B8C-83A1-F6EECF244321}">
                <p14:modId xmlns:p14="http://schemas.microsoft.com/office/powerpoint/2010/main" val="995655679"/>
              </p:ext>
            </p:extLst>
          </p:nvPr>
        </p:nvGraphicFramePr>
        <p:xfrm>
          <a:off x="355599" y="1916959"/>
          <a:ext cx="9971110" cy="4213385"/>
        </p:xfrm>
        <a:graphic>
          <a:graphicData uri="http://schemas.openxmlformats.org/drawingml/2006/table">
            <a:tbl>
              <a:tblPr firstRow="1" bandRow="1">
                <a:tableStyleId>{5C22544A-7EE6-4342-B048-85BDC9FD1C3A}</a:tableStyleId>
              </a:tblPr>
              <a:tblGrid>
                <a:gridCol w="4985555"/>
                <a:gridCol w="4985555"/>
              </a:tblGrid>
              <a:tr h="4213385">
                <a:tc>
                  <a:txBody>
                    <a:bodyPr/>
                    <a:lstStyle/>
                    <a:p>
                      <a:endParaRPr lang="de-DE" dirty="0">
                        <a:ln>
                          <a:solidFill>
                            <a:schemeClr val="bg1"/>
                          </a:solidFill>
                        </a:ln>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endParaRPr lang="de-DE" dirty="0" smtClean="0">
                        <a:ln>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464" y="1916959"/>
            <a:ext cx="5789065" cy="4213385"/>
          </a:xfrm>
          <a:prstGeom prst="rect">
            <a:avLst/>
          </a:prstGeom>
        </p:spPr>
      </p:pic>
    </p:spTree>
    <p:extLst>
      <p:ext uri="{BB962C8B-B14F-4D97-AF65-F5344CB8AC3E}">
        <p14:creationId xmlns:p14="http://schemas.microsoft.com/office/powerpoint/2010/main" val="428130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sz="4800" dirty="0" smtClean="0"/>
              <a:t> Thank you for the attention</a:t>
            </a:r>
            <a:endParaRPr lang="en-US" sz="4800" dirty="0"/>
          </a:p>
        </p:txBody>
      </p:sp>
    </p:spTree>
    <p:extLst>
      <p:ext uri="{BB962C8B-B14F-4D97-AF65-F5344CB8AC3E}">
        <p14:creationId xmlns:p14="http://schemas.microsoft.com/office/powerpoint/2010/main" val="132037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de-DE" dirty="0"/>
          </a:p>
        </p:txBody>
      </p:sp>
      <p:sp>
        <p:nvSpPr>
          <p:cNvPr id="3" name="Inhaltsplatzhalter 2"/>
          <p:cNvSpPr>
            <a:spLocks noGrp="1"/>
          </p:cNvSpPr>
          <p:nvPr>
            <p:ph idx="1"/>
          </p:nvPr>
        </p:nvSpPr>
        <p:spPr>
          <a:xfrm>
            <a:off x="355600" y="1325562"/>
            <a:ext cx="11468100" cy="4884737"/>
          </a:xfrm>
        </p:spPr>
        <p:txBody>
          <a:bodyPr>
            <a:normAutofit lnSpcReduction="10000"/>
          </a:bodyPr>
          <a:lstStyle/>
          <a:p>
            <a:r>
              <a:rPr lang="de-DE" sz="2400" dirty="0" err="1" smtClean="0"/>
              <a:t>Why</a:t>
            </a:r>
            <a:r>
              <a:rPr lang="de-DE" sz="2400" dirty="0" smtClean="0"/>
              <a:t> </a:t>
            </a:r>
            <a:r>
              <a:rPr lang="de-DE" sz="2400" dirty="0" err="1" smtClean="0"/>
              <a:t>tracking</a:t>
            </a:r>
            <a:r>
              <a:rPr lang="de-DE" sz="2400" dirty="0" smtClean="0"/>
              <a:t>?</a:t>
            </a:r>
          </a:p>
          <a:p>
            <a:pPr lvl="1">
              <a:buFont typeface="Symbol" panose="05050102010706020507" pitchFamily="18" charset="2"/>
              <a:buChar char="-"/>
            </a:pPr>
            <a:r>
              <a:rPr lang="de-DE" sz="2000" dirty="0" err="1" smtClean="0"/>
              <a:t>Association</a:t>
            </a:r>
            <a:r>
              <a:rPr lang="de-DE" sz="2000" dirty="0" smtClean="0"/>
              <a:t>: </a:t>
            </a:r>
            <a:r>
              <a:rPr lang="de-DE" sz="2000" dirty="0" err="1" smtClean="0"/>
              <a:t>keep</a:t>
            </a:r>
            <a:r>
              <a:rPr lang="de-DE" sz="2000" dirty="0" smtClean="0"/>
              <a:t> </a:t>
            </a:r>
            <a:r>
              <a:rPr lang="de-DE" sz="2000" dirty="0" err="1" smtClean="0"/>
              <a:t>the</a:t>
            </a:r>
            <a:r>
              <a:rPr lang="de-DE" sz="2000" dirty="0" smtClean="0"/>
              <a:t> </a:t>
            </a:r>
            <a:r>
              <a:rPr lang="de-DE" sz="2000" dirty="0" err="1" smtClean="0"/>
              <a:t>object</a:t>
            </a:r>
            <a:r>
              <a:rPr lang="de-DE" sz="2000" dirty="0" smtClean="0"/>
              <a:t> </a:t>
            </a:r>
            <a:r>
              <a:rPr lang="de-DE" sz="2000" dirty="0" err="1" smtClean="0"/>
              <a:t>identity</a:t>
            </a:r>
            <a:r>
              <a:rPr lang="de-DE" sz="2000" dirty="0" smtClean="0"/>
              <a:t> </a:t>
            </a:r>
            <a:r>
              <a:rPr lang="de-DE" sz="2000" dirty="0" err="1" smtClean="0"/>
              <a:t>across</a:t>
            </a:r>
            <a:r>
              <a:rPr lang="de-DE" sz="2000" dirty="0" smtClean="0"/>
              <a:t> </a:t>
            </a:r>
            <a:r>
              <a:rPr lang="de-DE" sz="2000" dirty="0" err="1" smtClean="0"/>
              <a:t>frames</a:t>
            </a:r>
            <a:endParaRPr lang="de-DE" sz="2000" dirty="0" smtClean="0"/>
          </a:p>
          <a:p>
            <a:pPr lvl="1">
              <a:buFont typeface="Symbol" panose="05050102010706020507" pitchFamily="18" charset="2"/>
              <a:buChar char="-"/>
            </a:pPr>
            <a:r>
              <a:rPr lang="en-US" sz="2000" dirty="0" err="1" smtClean="0"/>
              <a:t>SpeedUp</a:t>
            </a:r>
            <a:r>
              <a:rPr lang="en-US" sz="2000" dirty="0" smtClean="0"/>
              <a:t>: Local prediction (fast for intermediate frames)</a:t>
            </a:r>
            <a:endParaRPr lang="de-DE" sz="2000" dirty="0" smtClean="0"/>
          </a:p>
          <a:p>
            <a:pPr marL="0" indent="0">
              <a:buNone/>
            </a:pPr>
            <a:endParaRPr lang="de-DE" sz="2400" dirty="0" smtClean="0"/>
          </a:p>
          <a:p>
            <a:r>
              <a:rPr lang="de-DE" sz="2400" dirty="0" err="1" smtClean="0"/>
              <a:t>Why</a:t>
            </a:r>
            <a:r>
              <a:rPr lang="de-DE" sz="2400" dirty="0" smtClean="0"/>
              <a:t> RNN/LSTMs</a:t>
            </a:r>
          </a:p>
          <a:p>
            <a:pPr lvl="1">
              <a:buFont typeface="Symbol" panose="05050102010706020507" pitchFamily="18" charset="2"/>
              <a:buChar char="-"/>
            </a:pPr>
            <a:r>
              <a:rPr lang="de-DE" sz="2000" dirty="0"/>
              <a:t> </a:t>
            </a:r>
            <a:r>
              <a:rPr lang="de-DE" sz="2000" dirty="0" smtClean="0"/>
              <a:t>   Natural </a:t>
            </a:r>
            <a:r>
              <a:rPr lang="de-DE" sz="2000" dirty="0" err="1"/>
              <a:t>language</a:t>
            </a:r>
            <a:r>
              <a:rPr lang="de-DE" sz="2000" dirty="0"/>
              <a:t> </a:t>
            </a:r>
            <a:r>
              <a:rPr lang="de-DE" sz="2000" dirty="0" err="1" smtClean="0"/>
              <a:t>processing</a:t>
            </a:r>
            <a:endParaRPr lang="de-DE" sz="2000" dirty="0" smtClean="0"/>
          </a:p>
          <a:p>
            <a:pPr lvl="1">
              <a:buFont typeface="Symbol" panose="05050102010706020507" pitchFamily="18" charset="2"/>
              <a:buChar char="-"/>
            </a:pPr>
            <a:r>
              <a:rPr lang="de-DE" sz="2000" dirty="0" smtClean="0"/>
              <a:t>    ANNs </a:t>
            </a:r>
            <a:r>
              <a:rPr lang="de-DE" sz="2000" dirty="0" err="1" smtClean="0"/>
              <a:t>can‘t</a:t>
            </a:r>
            <a:r>
              <a:rPr lang="de-DE" sz="2000" dirty="0" smtClean="0"/>
              <a:t> deal </a:t>
            </a:r>
            <a:r>
              <a:rPr lang="de-DE" sz="2000" dirty="0" err="1" smtClean="0"/>
              <a:t>with</a:t>
            </a:r>
            <a:r>
              <a:rPr lang="de-DE" sz="2000" dirty="0" smtClean="0"/>
              <a:t> </a:t>
            </a:r>
            <a:r>
              <a:rPr lang="de-DE" sz="2000" dirty="0" err="1" smtClean="0"/>
              <a:t>the</a:t>
            </a:r>
            <a:r>
              <a:rPr lang="de-DE" sz="2000" dirty="0" smtClean="0"/>
              <a:t> temporal </a:t>
            </a:r>
            <a:r>
              <a:rPr lang="de-DE" sz="2000" dirty="0" err="1" smtClean="0"/>
              <a:t>or</a:t>
            </a:r>
            <a:r>
              <a:rPr lang="de-DE" sz="2000" dirty="0" smtClean="0"/>
              <a:t> </a:t>
            </a:r>
            <a:r>
              <a:rPr lang="de-DE" sz="2000" dirty="0" err="1" smtClean="0"/>
              <a:t>sequential</a:t>
            </a:r>
            <a:r>
              <a:rPr lang="de-DE" sz="2000" dirty="0" smtClean="0"/>
              <a:t> </a:t>
            </a:r>
            <a:r>
              <a:rPr lang="de-DE" sz="2000" dirty="0" err="1" smtClean="0"/>
              <a:t>data</a:t>
            </a:r>
            <a:r>
              <a:rPr lang="de-DE" sz="2000" dirty="0" smtClean="0"/>
              <a:t>.</a:t>
            </a:r>
          </a:p>
          <a:p>
            <a:pPr lvl="1">
              <a:buFont typeface="Symbol" panose="05050102010706020507" pitchFamily="18" charset="2"/>
              <a:buChar char="-"/>
            </a:pPr>
            <a:r>
              <a:rPr lang="de-DE" sz="2000" dirty="0" smtClean="0"/>
              <a:t>    Memory (</a:t>
            </a:r>
            <a:r>
              <a:rPr lang="de-DE" sz="2000" dirty="0" err="1" smtClean="0"/>
              <a:t>They</a:t>
            </a:r>
            <a:r>
              <a:rPr lang="de-DE" sz="2000" dirty="0" smtClean="0"/>
              <a:t> </a:t>
            </a:r>
            <a:r>
              <a:rPr lang="de-DE" sz="2000" dirty="0" err="1" smtClean="0"/>
              <a:t>retain</a:t>
            </a:r>
            <a:r>
              <a:rPr lang="de-DE" sz="2000" dirty="0" smtClean="0"/>
              <a:t> </a:t>
            </a:r>
            <a:r>
              <a:rPr lang="de-DE" sz="2000" dirty="0" err="1" smtClean="0"/>
              <a:t>context</a:t>
            </a:r>
            <a:r>
              <a:rPr lang="de-DE" sz="2000" dirty="0"/>
              <a:t> </a:t>
            </a:r>
            <a:r>
              <a:rPr lang="de-DE" sz="2000" dirty="0" err="1" smtClean="0"/>
              <a:t>by</a:t>
            </a:r>
            <a:r>
              <a:rPr lang="de-DE" sz="2000" dirty="0" smtClean="0"/>
              <a:t> </a:t>
            </a:r>
            <a:r>
              <a:rPr lang="de-DE" sz="2000" dirty="0" err="1" smtClean="0"/>
              <a:t>having</a:t>
            </a:r>
            <a:r>
              <a:rPr lang="de-DE" sz="2000" dirty="0" smtClean="0"/>
              <a:t> </a:t>
            </a:r>
            <a:r>
              <a:rPr lang="de-DE" sz="2000" dirty="0" err="1" smtClean="0"/>
              <a:t>memory</a:t>
            </a:r>
            <a:r>
              <a:rPr lang="de-DE" sz="2000" dirty="0" smtClean="0"/>
              <a:t>)</a:t>
            </a:r>
            <a:endParaRPr lang="de-DE" sz="2000" dirty="0"/>
          </a:p>
          <a:p>
            <a:endParaRPr lang="en-US" sz="2400" dirty="0" smtClean="0"/>
          </a:p>
          <a:p>
            <a:r>
              <a:rPr lang="de-DE" sz="2400" dirty="0" err="1" smtClean="0"/>
              <a:t>Applications</a:t>
            </a:r>
            <a:endParaRPr lang="de-DE" sz="2400" dirty="0"/>
          </a:p>
          <a:p>
            <a:pPr lvl="1">
              <a:buFont typeface="Symbol" panose="05050102010706020507" pitchFamily="18" charset="2"/>
              <a:buChar char="-"/>
            </a:pPr>
            <a:r>
              <a:rPr lang="de-DE" sz="2000" dirty="0"/>
              <a:t>Video </a:t>
            </a:r>
            <a:r>
              <a:rPr lang="de-DE" sz="2000" dirty="0" err="1"/>
              <a:t>surveillance</a:t>
            </a:r>
            <a:endParaRPr lang="de-DE" sz="2000" dirty="0"/>
          </a:p>
          <a:p>
            <a:pPr lvl="1">
              <a:buFont typeface="Symbol" panose="05050102010706020507" pitchFamily="18" charset="2"/>
              <a:buChar char="-"/>
            </a:pPr>
            <a:r>
              <a:rPr lang="de-DE" sz="2000" dirty="0"/>
              <a:t>Traffic </a:t>
            </a:r>
            <a:r>
              <a:rPr lang="de-DE" sz="2000" dirty="0" err="1"/>
              <a:t>management</a:t>
            </a:r>
            <a:endParaRPr lang="de-DE" sz="2000" dirty="0"/>
          </a:p>
          <a:p>
            <a:pPr lvl="1">
              <a:buFont typeface="Symbol" panose="05050102010706020507" pitchFamily="18" charset="2"/>
              <a:buChar char="-"/>
            </a:pPr>
            <a:r>
              <a:rPr lang="de-DE" sz="2000" dirty="0"/>
              <a:t>Medical </a:t>
            </a:r>
            <a:r>
              <a:rPr lang="de-DE" sz="2000" dirty="0" err="1" smtClean="0"/>
              <a:t>imaging</a:t>
            </a:r>
            <a:endParaRPr lang="de-DE"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970" y="2656114"/>
            <a:ext cx="4876801" cy="3765550"/>
          </a:xfrm>
          <a:prstGeom prst="rect">
            <a:avLst/>
          </a:prstGeom>
        </p:spPr>
      </p:pic>
    </p:spTree>
    <p:extLst>
      <p:ext uri="{BB962C8B-B14F-4D97-AF65-F5344CB8AC3E}">
        <p14:creationId xmlns:p14="http://schemas.microsoft.com/office/powerpoint/2010/main" val="336047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Challenges</a:t>
            </a:r>
            <a:r>
              <a:rPr lang="de-DE" dirty="0" smtClean="0"/>
              <a:t> </a:t>
            </a:r>
            <a:r>
              <a:rPr lang="de-DE" dirty="0" err="1" smtClean="0"/>
              <a:t>for</a:t>
            </a:r>
            <a:r>
              <a:rPr lang="de-DE" dirty="0" smtClean="0"/>
              <a:t> Tracking</a:t>
            </a:r>
            <a:endParaRPr lang="de-DE" dirty="0"/>
          </a:p>
        </p:txBody>
      </p:sp>
      <p:sp>
        <p:nvSpPr>
          <p:cNvPr id="3" name="Inhaltsplatzhalter 2"/>
          <p:cNvSpPr>
            <a:spLocks noGrp="1"/>
          </p:cNvSpPr>
          <p:nvPr>
            <p:ph idx="1"/>
          </p:nvPr>
        </p:nvSpPr>
        <p:spPr>
          <a:xfrm>
            <a:off x="268515" y="1659392"/>
            <a:ext cx="11468100" cy="4884737"/>
          </a:xfrm>
        </p:spPr>
        <p:txBody>
          <a:bodyPr/>
          <a:lstStyle/>
          <a:p>
            <a:r>
              <a:rPr lang="de-DE" dirty="0" smtClean="0"/>
              <a:t>Occlusion </a:t>
            </a:r>
            <a:endParaRPr lang="de-DE" dirty="0" smtClean="0"/>
          </a:p>
          <a:p>
            <a:pPr marL="0" indent="0">
              <a:buNone/>
            </a:pPr>
            <a:r>
              <a:rPr lang="de-DE" sz="2400" dirty="0" smtClean="0"/>
              <a:t>    - It is a classic reseach problem in computer vision.</a:t>
            </a:r>
          </a:p>
          <a:p>
            <a:pPr marL="0" indent="0">
              <a:buNone/>
            </a:pPr>
            <a:endParaRPr lang="en-US" dirty="0"/>
          </a:p>
          <a:p>
            <a:endParaRPr lang="de-DE" dirty="0" smtClean="0"/>
          </a:p>
          <a:p>
            <a:pPr marL="0" indent="0">
              <a:buNone/>
            </a:pPr>
            <a:endParaRPr lang="de-DE" dirty="0"/>
          </a:p>
          <a:p>
            <a:r>
              <a:rPr lang="de-DE" dirty="0"/>
              <a:t>Different view points </a:t>
            </a:r>
          </a:p>
          <a:p>
            <a:pPr marL="0" indent="0">
              <a:buNone/>
            </a:pPr>
            <a:r>
              <a:rPr lang="de-DE" dirty="0"/>
              <a:t>   (camera motion</a:t>
            </a:r>
            <a:r>
              <a:rPr lang="de-DE" dirty="0" smtClean="0"/>
              <a:t>)</a:t>
            </a:r>
            <a:endParaRPr lang="de-DE" dirty="0"/>
          </a:p>
          <a:p>
            <a:pPr marL="0" indent="0">
              <a:buNone/>
            </a:pPr>
            <a:endParaRPr lang="de-DE" dirty="0" smtClean="0"/>
          </a:p>
          <a:p>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343" y="251957"/>
            <a:ext cx="4194628" cy="331855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000" y="3897313"/>
            <a:ext cx="41513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96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Tracking</a:t>
            </a:r>
            <a:endParaRPr lang="en-US" dirty="0"/>
          </a:p>
        </p:txBody>
      </p:sp>
      <p:sp>
        <p:nvSpPr>
          <p:cNvPr id="3" name="Content Placeholder 2"/>
          <p:cNvSpPr>
            <a:spLocks noGrp="1"/>
          </p:cNvSpPr>
          <p:nvPr>
            <p:ph idx="1"/>
          </p:nvPr>
        </p:nvSpPr>
        <p:spPr>
          <a:xfrm>
            <a:off x="370114" y="1369105"/>
            <a:ext cx="11468100" cy="4884737"/>
          </a:xfrm>
        </p:spPr>
        <p:txBody>
          <a:bodyPr/>
          <a:lstStyle/>
          <a:p>
            <a:pPr marL="0" indent="0">
              <a:buNone/>
            </a:pPr>
            <a:r>
              <a:rPr lang="de-DE" dirty="0" smtClean="0"/>
              <a:t>   </a:t>
            </a:r>
            <a:endParaRPr lang="de-DE" dirty="0" smtClean="0"/>
          </a:p>
          <a:p>
            <a:r>
              <a:rPr lang="de-DE" dirty="0" smtClean="0"/>
              <a:t>A </a:t>
            </a:r>
            <a:r>
              <a:rPr lang="de-DE" dirty="0"/>
              <a:t>varying number of </a:t>
            </a:r>
            <a:r>
              <a:rPr lang="de-DE" dirty="0" smtClean="0"/>
              <a:t>targets</a:t>
            </a:r>
          </a:p>
          <a:p>
            <a:pPr marL="0" indent="0">
              <a:buNone/>
            </a:pPr>
            <a:r>
              <a:rPr lang="de-DE" dirty="0" smtClean="0"/>
              <a:t>  (</a:t>
            </a:r>
            <a:r>
              <a:rPr lang="de-DE" dirty="0"/>
              <a:t>birth/death of targets</a:t>
            </a:r>
            <a:r>
              <a:rPr lang="de-DE" dirty="0" smtClean="0"/>
              <a:t>)</a:t>
            </a:r>
            <a:endParaRPr lang="de-DE" dirty="0" smtClean="0"/>
          </a:p>
          <a:p>
            <a:pPr marL="0" indent="0">
              <a:buNone/>
            </a:pPr>
            <a:r>
              <a:rPr lang="de-DE" dirty="0"/>
              <a:t> </a:t>
            </a:r>
            <a:r>
              <a:rPr lang="de-DE" dirty="0" smtClean="0"/>
              <a:t>  </a:t>
            </a:r>
            <a:endParaRPr lang="en-US" dirty="0"/>
          </a:p>
          <a:p>
            <a:pPr marL="0" indent="0">
              <a:buNone/>
            </a:pPr>
            <a:endParaRPr lang="de-DE" dirty="0" smtClean="0"/>
          </a:p>
          <a:p>
            <a:pPr marL="0" indent="0">
              <a:buNone/>
            </a:pPr>
            <a:endParaRPr lang="de-DE" dirty="0"/>
          </a:p>
          <a:p>
            <a:r>
              <a:rPr lang="de-DE" dirty="0" smtClean="0"/>
              <a:t>Data Association</a:t>
            </a:r>
          </a:p>
          <a:p>
            <a:pPr marL="0" indent="0">
              <a:buNone/>
            </a:pPr>
            <a:endParaRPr lang="de-DE" dirty="0" smtClean="0"/>
          </a:p>
          <a:p>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028" y="4030980"/>
            <a:ext cx="5631543" cy="28270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9656" y="1122724"/>
            <a:ext cx="2917371" cy="282629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171" y="1156878"/>
            <a:ext cx="3178628" cy="2757987"/>
          </a:xfrm>
          <a:prstGeom prst="rect">
            <a:avLst/>
          </a:prstGeom>
        </p:spPr>
      </p:pic>
    </p:spTree>
    <p:extLst>
      <p:ext uri="{BB962C8B-B14F-4D97-AF65-F5344CB8AC3E}">
        <p14:creationId xmlns:p14="http://schemas.microsoft.com/office/powerpoint/2010/main" val="336853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e 3"/>
              <p:cNvGraphicFramePr>
                <a:graphicFrameLocks noGrp="1"/>
              </p:cNvGraphicFramePr>
              <p:nvPr>
                <p:extLst>
                  <p:ext uri="{D42A27DB-BD31-4B8C-83A1-F6EECF244321}">
                    <p14:modId xmlns:p14="http://schemas.microsoft.com/office/powerpoint/2010/main" val="3528415630"/>
                  </p:ext>
                </p:extLst>
              </p:nvPr>
            </p:nvGraphicFramePr>
            <p:xfrm>
              <a:off x="107734" y="246738"/>
              <a:ext cx="11968151" cy="6082658"/>
            </p:xfrm>
            <a:graphic>
              <a:graphicData uri="http://schemas.openxmlformats.org/drawingml/2006/table">
                <a:tbl>
                  <a:tblPr firstRow="1" bandRow="1">
                    <a:tableStyleId>{5C22544A-7EE6-4342-B048-85BDC9FD1C3A}</a:tableStyleId>
                  </a:tblPr>
                  <a:tblGrid>
                    <a:gridCol w="7898115"/>
                    <a:gridCol w="1399885"/>
                    <a:gridCol w="2670151"/>
                  </a:tblGrid>
                  <a:tr h="321972">
                    <a:tc>
                      <a:txBody>
                        <a:bodyPr/>
                        <a:lstStyle/>
                        <a:p>
                          <a:pPr algn="ctr"/>
                          <a:r>
                            <a:rPr lang="de-DE" sz="2000" dirty="0" err="1" smtClean="0">
                              <a:solidFill>
                                <a:schemeClr val="tx1"/>
                              </a:solidFill>
                            </a:rPr>
                            <a:t>Related</a:t>
                          </a:r>
                          <a:r>
                            <a:rPr lang="de-DE" sz="2000" dirty="0" smtClean="0">
                              <a:solidFill>
                                <a:schemeClr val="tx1"/>
                              </a:solidFill>
                            </a:rPr>
                            <a:t> Work</a:t>
                          </a:r>
                          <a:endParaRPr lang="de-DE"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sz="2000" i="1" smtClean="0">
                                        <a:solidFill>
                                          <a:schemeClr val="tx1"/>
                                        </a:solidFill>
                                        <a:latin typeface="Cambria Math"/>
                                      </a:rPr>
                                    </m:ctrlPr>
                                  </m:sSupPr>
                                  <m:e>
                                    <m:r>
                                      <a:rPr lang="de-DE" sz="2000" b="1" i="0" smtClean="0">
                                        <a:solidFill>
                                          <a:schemeClr val="tx1"/>
                                        </a:solidFill>
                                        <a:latin typeface="Cambria Math" panose="02040503050406030204" pitchFamily="18" charset="0"/>
                                      </a:rPr>
                                      <m:t>𝐌𝐎𝐓𝐀</m:t>
                                    </m:r>
                                  </m:e>
                                  <m:sup>
                                    <m:r>
                                      <a:rPr lang="de-DE" sz="2000" b="1" i="1" smtClean="0">
                                        <a:solidFill>
                                          <a:schemeClr val="tx1"/>
                                        </a:solidFill>
                                        <a:latin typeface="Cambria Math" panose="02040503050406030204" pitchFamily="18" charset="0"/>
                                      </a:rPr>
                                      <m:t>𝟏</m:t>
                                    </m:r>
                                  </m:sup>
                                </m:sSup>
                              </m:oMath>
                            </m:oMathPara>
                          </a14:m>
                          <a:endParaRPr lang="de-DE"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err="1" smtClean="0">
                              <a:solidFill>
                                <a:schemeClr val="tx1"/>
                              </a:solidFill>
                            </a:rPr>
                            <a:t>Differences</a:t>
                          </a:r>
                          <a:endParaRPr lang="de-DE"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70067">
                    <a:tc>
                      <a:txBody>
                        <a:bodyPr/>
                        <a:lstStyle/>
                        <a:p>
                          <a:r>
                            <a:rPr lang="en-US" sz="1600" b="0" i="0" kern="1200" dirty="0" smtClean="0">
                              <a:solidFill>
                                <a:schemeClr val="dk1"/>
                              </a:solidFill>
                              <a:effectLst/>
                              <a:latin typeface="+mn-lt"/>
                              <a:ea typeface="+mn-ea"/>
                              <a:cs typeface="+mn-cs"/>
                            </a:rPr>
                            <a:t>Online Deep Tracking Metric learning</a:t>
                          </a:r>
                        </a:p>
                        <a:p>
                          <a:r>
                            <a:rPr lang="en-US" sz="1600" b="0" i="0" kern="1200" dirty="0" smtClean="0">
                              <a:solidFill>
                                <a:schemeClr val="dk1"/>
                              </a:solidFill>
                              <a:effectLst/>
                              <a:latin typeface="+mn-lt"/>
                              <a:ea typeface="+mn-ea"/>
                              <a:cs typeface="+mn-cs"/>
                            </a:rPr>
                            <a:t>(</a:t>
                          </a:r>
                          <a:r>
                            <a:rPr lang="de-DE" sz="1600" b="0" i="0" kern="1200" dirty="0" smtClean="0">
                              <a:solidFill>
                                <a:schemeClr val="dk1"/>
                              </a:solidFill>
                              <a:effectLst/>
                              <a:latin typeface="+mn-lt"/>
                              <a:ea typeface="+mn-ea"/>
                              <a:cs typeface="+mn-cs"/>
                            </a:rPr>
                            <a:t>A. </a:t>
                          </a:r>
                          <a:r>
                            <a:rPr lang="de-DE" sz="1600" b="0" i="0" kern="1200" dirty="0" err="1" smtClean="0">
                              <a:solidFill>
                                <a:schemeClr val="dk1"/>
                              </a:solidFill>
                              <a:effectLst/>
                              <a:latin typeface="+mn-lt"/>
                              <a:ea typeface="+mn-ea"/>
                              <a:cs typeface="+mn-cs"/>
                            </a:rPr>
                            <a:t>Sadeghian</a:t>
                          </a:r>
                          <a:r>
                            <a:rPr lang="de-DE" sz="1600" b="0" i="0" kern="1200" dirty="0" smtClean="0">
                              <a:solidFill>
                                <a:schemeClr val="dk1"/>
                              </a:solidFill>
                              <a:effectLst/>
                              <a:latin typeface="+mn-lt"/>
                              <a:ea typeface="+mn-ea"/>
                              <a:cs typeface="+mn-cs"/>
                            </a:rPr>
                            <a:t>, A. </a:t>
                          </a:r>
                          <a:r>
                            <a:rPr lang="de-DE" sz="1600" b="0" i="0" kern="1200" dirty="0" err="1" smtClean="0">
                              <a:solidFill>
                                <a:schemeClr val="dk1"/>
                              </a:solidFill>
                              <a:effectLst/>
                              <a:latin typeface="+mn-lt"/>
                              <a:ea typeface="+mn-ea"/>
                              <a:cs typeface="+mn-cs"/>
                            </a:rPr>
                            <a:t>Alahi</a:t>
                          </a:r>
                          <a:r>
                            <a:rPr lang="de-DE" sz="1600" b="0" i="0" kern="1200" dirty="0" smtClean="0">
                              <a:solidFill>
                                <a:schemeClr val="dk1"/>
                              </a:solidFill>
                              <a:effectLst/>
                              <a:latin typeface="+mn-lt"/>
                              <a:ea typeface="+mn-ea"/>
                              <a:cs typeface="+mn-cs"/>
                            </a:rPr>
                            <a:t>, S. </a:t>
                          </a:r>
                          <a:r>
                            <a:rPr lang="de-DE" sz="1600" b="0" i="0" kern="1200" dirty="0" err="1" smtClean="0">
                              <a:solidFill>
                                <a:schemeClr val="dk1"/>
                              </a:solidFill>
                              <a:effectLst/>
                              <a:latin typeface="+mn-lt"/>
                              <a:ea typeface="+mn-ea"/>
                              <a:cs typeface="+mn-cs"/>
                            </a:rPr>
                            <a:t>Savarese</a:t>
                          </a:r>
                          <a:r>
                            <a:rPr lang="de-DE" sz="1600" b="0" i="0" kern="1200" dirty="0" smtClean="0">
                              <a:solidFill>
                                <a:schemeClr val="dk1"/>
                              </a:solidFill>
                              <a:effectLst/>
                              <a:latin typeface="+mn-lt"/>
                              <a:ea typeface="+mn-ea"/>
                              <a:cs typeface="+mn-cs"/>
                            </a:rPr>
                            <a:t> - 2016</a:t>
                          </a:r>
                          <a:r>
                            <a:rPr lang="en-US" sz="1600" b="0" i="0" kern="1200" dirty="0" smtClean="0">
                              <a:solidFill>
                                <a:schemeClr val="dk1"/>
                              </a:solidFill>
                              <a:effectLst/>
                              <a:latin typeface="+mn-lt"/>
                              <a:ea typeface="+mn-ea"/>
                              <a:cs typeface="+mn-cs"/>
                            </a:rPr>
                            <a:t>)</a:t>
                          </a:r>
                        </a:p>
                        <a:p>
                          <a:r>
                            <a:rPr lang="en-US" sz="1600" b="1" i="0" kern="1200" dirty="0" smtClean="0">
                              <a:solidFill>
                                <a:schemeClr val="dk1"/>
                              </a:solidFill>
                              <a:effectLst/>
                              <a:latin typeface="+mn-lt"/>
                              <a:ea typeface="+mn-ea"/>
                              <a:cs typeface="+mn-cs"/>
                            </a:rPr>
                            <a:t>(RNN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Tracking multiple </a:t>
                          </a:r>
                          <a:r>
                            <a:rPr lang="de-DE" sz="1600" dirty="0" err="1" smtClean="0"/>
                            <a:t>target</a:t>
                          </a:r>
                          <a:r>
                            <a:rPr lang="de-DE" sz="1600" dirty="0" smtClean="0"/>
                            <a:t> </a:t>
                          </a:r>
                          <a:r>
                            <a:rPr lang="de-DE" sz="1600" dirty="0" err="1" smtClean="0"/>
                            <a:t>using</a:t>
                          </a:r>
                          <a:r>
                            <a:rPr lang="de-DE" sz="1600" dirty="0" smtClean="0"/>
                            <a:t> </a:t>
                          </a:r>
                          <a:r>
                            <a:rPr lang="de-DE" sz="1600" dirty="0" err="1" smtClean="0"/>
                            <a:t>cues</a:t>
                          </a:r>
                          <a:r>
                            <a:rPr lang="de-DE" sz="1600" dirty="0" smtClean="0"/>
                            <a:t>(</a:t>
                          </a:r>
                          <a:r>
                            <a:rPr lang="de-DE" sz="1600" dirty="0" err="1" smtClean="0"/>
                            <a:t>their</a:t>
                          </a:r>
                          <a:r>
                            <a:rPr lang="de-DE" sz="1600" dirty="0" smtClean="0"/>
                            <a:t> </a:t>
                          </a:r>
                          <a:r>
                            <a:rPr lang="de-DE" sz="1600" dirty="0" err="1" smtClean="0"/>
                            <a:t>appearance</a:t>
                          </a:r>
                          <a:r>
                            <a:rPr lang="de-DE" sz="1600" dirty="0" smtClean="0"/>
                            <a:t>, </a:t>
                          </a:r>
                          <a:r>
                            <a:rPr lang="de-DE" sz="1600" dirty="0" err="1" smtClean="0"/>
                            <a:t>motion</a:t>
                          </a:r>
                          <a:r>
                            <a:rPr lang="de-DE" sz="1600" dirty="0" smtClean="0"/>
                            <a:t> </a:t>
                          </a:r>
                          <a:r>
                            <a:rPr lang="de-DE" sz="1600" dirty="0" err="1" smtClean="0"/>
                            <a:t>and</a:t>
                          </a:r>
                          <a:r>
                            <a:rPr lang="de-DE" sz="1600" dirty="0" smtClean="0"/>
                            <a:t> inter-relations)</a:t>
                          </a:r>
                          <a:endParaRPr lang="de-DE" sz="16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dirty="0" smtClean="0"/>
                            <a:t>37.6%</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600" baseline="0" dirty="0" err="1" smtClean="0"/>
                            <a:t>Using</a:t>
                          </a:r>
                          <a:r>
                            <a:rPr lang="de-DE" sz="1600" baseline="0" dirty="0" smtClean="0"/>
                            <a:t> 3 RNNs </a:t>
                          </a:r>
                          <a:r>
                            <a:rPr lang="de-DE" sz="1600" baseline="0" dirty="0" err="1" smtClean="0"/>
                            <a:t>as</a:t>
                          </a:r>
                          <a:r>
                            <a:rPr lang="de-DE" sz="1600" baseline="0" dirty="0" smtClean="0"/>
                            <a:t> LSTMs </a:t>
                          </a:r>
                          <a:r>
                            <a:rPr lang="de-DE" sz="1600" baseline="0" dirty="0" err="1" smtClean="0"/>
                            <a:t>for</a:t>
                          </a:r>
                          <a:r>
                            <a:rPr lang="de-DE" sz="1600" baseline="0" dirty="0" smtClean="0"/>
                            <a:t> </a:t>
                          </a:r>
                          <a:r>
                            <a:rPr lang="de-DE" sz="1600" baseline="0" dirty="0" err="1" smtClean="0"/>
                            <a:t>each</a:t>
                          </a:r>
                          <a:r>
                            <a:rPr lang="de-DE" sz="1600" baseline="0" dirty="0" smtClean="0"/>
                            <a:t> </a:t>
                          </a:r>
                          <a:r>
                            <a:rPr lang="de-DE" sz="1600" baseline="0" dirty="0" err="1" smtClean="0"/>
                            <a:t>cue</a:t>
                          </a:r>
                          <a:r>
                            <a:rPr lang="de-DE" sz="1600" baseline="0" dirty="0" smtClean="0"/>
                            <a:t>.</a:t>
                          </a:r>
                        </a:p>
                        <a:p>
                          <a:pPr marL="285750" marR="0" lvl="0" indent="-2857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600" baseline="0" dirty="0" err="1" smtClean="0"/>
                            <a:t>Matching</a:t>
                          </a:r>
                          <a:r>
                            <a:rPr lang="de-DE" sz="1600" baseline="0" dirty="0" smtClean="0"/>
                            <a:t> </a:t>
                          </a:r>
                          <a:r>
                            <a:rPr lang="de-DE" sz="1600" baseline="0" dirty="0" err="1" smtClean="0"/>
                            <a:t>targets</a:t>
                          </a:r>
                          <a:r>
                            <a:rPr lang="de-DE" sz="1600" baseline="0" dirty="0" smtClean="0"/>
                            <a:t> in </a:t>
                          </a:r>
                          <a:r>
                            <a:rPr lang="de-DE" sz="1600" baseline="0" dirty="0" err="1" smtClean="0"/>
                            <a:t>each</a:t>
                          </a:r>
                          <a:r>
                            <a:rPr lang="de-DE" sz="1600" baseline="0" dirty="0" smtClean="0"/>
                            <a:t> </a:t>
                          </a:r>
                          <a:r>
                            <a:rPr lang="de-DE" sz="1600" baseline="0" dirty="0" err="1" smtClean="0"/>
                            <a:t>frame</a:t>
                          </a:r>
                          <a:r>
                            <a:rPr lang="de-DE" sz="1600" baseline="0" dirty="0" smtClean="0"/>
                            <a:t>. </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0225">
                    <a:tc>
                      <a:txBody>
                        <a:bodyPr/>
                        <a:lstStyle/>
                        <a:p>
                          <a:r>
                            <a:rPr lang="en-US" sz="1600" b="0" i="0" kern="1200" dirty="0" smtClean="0">
                              <a:solidFill>
                                <a:schemeClr val="dk1"/>
                              </a:solidFill>
                              <a:effectLst/>
                              <a:latin typeface="+mn-lt"/>
                              <a:ea typeface="+mn-ea"/>
                              <a:cs typeface="+mn-cs"/>
                            </a:rPr>
                            <a:t>Learning to Track: Online Multi-Object Tracking by Decision Making.</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a:t>
                          </a:r>
                          <a:r>
                            <a:rPr lang="de-DE" sz="1600" b="0" i="0" kern="1200" dirty="0" smtClean="0">
                              <a:solidFill>
                                <a:schemeClr val="dk1"/>
                              </a:solidFill>
                              <a:effectLst/>
                              <a:latin typeface="+mn-lt"/>
                              <a:ea typeface="+mn-ea"/>
                              <a:cs typeface="+mn-cs"/>
                            </a:rPr>
                            <a:t>Y. </a:t>
                          </a:r>
                          <a:r>
                            <a:rPr lang="de-DE" sz="1600" b="0" i="0" kern="1200" dirty="0" err="1" smtClean="0">
                              <a:solidFill>
                                <a:schemeClr val="dk1"/>
                              </a:solidFill>
                              <a:effectLst/>
                              <a:latin typeface="+mn-lt"/>
                              <a:ea typeface="+mn-ea"/>
                              <a:cs typeface="+mn-cs"/>
                            </a:rPr>
                            <a:t>Xiang</a:t>
                          </a:r>
                          <a:r>
                            <a:rPr lang="de-DE" sz="1600" b="0" i="0" kern="1200" dirty="0" smtClean="0">
                              <a:solidFill>
                                <a:schemeClr val="dk1"/>
                              </a:solidFill>
                              <a:effectLst/>
                              <a:latin typeface="+mn-lt"/>
                              <a:ea typeface="+mn-ea"/>
                              <a:cs typeface="+mn-cs"/>
                            </a:rPr>
                            <a:t>, A. </a:t>
                          </a:r>
                          <a:r>
                            <a:rPr lang="de-DE" sz="1600" b="0" i="0" kern="1200" dirty="0" err="1" smtClean="0">
                              <a:solidFill>
                                <a:schemeClr val="dk1"/>
                              </a:solidFill>
                              <a:effectLst/>
                              <a:latin typeface="+mn-lt"/>
                              <a:ea typeface="+mn-ea"/>
                              <a:cs typeface="+mn-cs"/>
                            </a:rPr>
                            <a:t>Alahi</a:t>
                          </a:r>
                          <a:r>
                            <a:rPr lang="de-DE" sz="1600" b="0" i="0" kern="1200" dirty="0" smtClean="0">
                              <a:solidFill>
                                <a:schemeClr val="dk1"/>
                              </a:solidFill>
                              <a:effectLst/>
                              <a:latin typeface="+mn-lt"/>
                              <a:ea typeface="+mn-ea"/>
                              <a:cs typeface="+mn-cs"/>
                            </a:rPr>
                            <a:t>, S. </a:t>
                          </a:r>
                          <a:r>
                            <a:rPr lang="de-DE" sz="1600" b="0" i="0" kern="1200" dirty="0" err="1" smtClean="0">
                              <a:solidFill>
                                <a:schemeClr val="dk1"/>
                              </a:solidFill>
                              <a:effectLst/>
                              <a:latin typeface="+mn-lt"/>
                              <a:ea typeface="+mn-ea"/>
                              <a:cs typeface="+mn-cs"/>
                            </a:rPr>
                            <a:t>Savarese</a:t>
                          </a:r>
                          <a:r>
                            <a:rPr lang="de-DE" sz="1600" b="0" i="0" kern="1200" baseline="0" dirty="0" smtClean="0">
                              <a:solidFill>
                                <a:schemeClr val="dk1"/>
                              </a:solidFill>
                              <a:effectLst/>
                              <a:latin typeface="+mn-lt"/>
                              <a:ea typeface="+mn-ea"/>
                              <a:cs typeface="+mn-cs"/>
                            </a:rPr>
                            <a:t> - 2015</a:t>
                          </a:r>
                          <a:r>
                            <a:rPr lang="en-US" sz="1600" b="0" i="0" kern="1200" dirty="0" smtClean="0">
                              <a:solidFill>
                                <a:schemeClr val="dk1"/>
                              </a:solidFill>
                              <a:effectLst/>
                              <a:latin typeface="+mn-lt"/>
                              <a:ea typeface="+mn-ea"/>
                              <a:cs typeface="+mn-cs"/>
                            </a:rPr>
                            <a:t>)</a:t>
                          </a:r>
                        </a:p>
                        <a:p>
                          <a:endParaRPr lang="de-DE"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Tracking </a:t>
                          </a:r>
                          <a:r>
                            <a:rPr lang="de-DE" sz="1600" dirty="0" err="1" smtClean="0"/>
                            <a:t>using</a:t>
                          </a:r>
                          <a:r>
                            <a:rPr lang="de-DE" sz="1600" baseline="0" dirty="0" smtClean="0"/>
                            <a:t> </a:t>
                          </a:r>
                          <a:r>
                            <a:rPr lang="de-DE" sz="1600" baseline="0" dirty="0" err="1" smtClean="0"/>
                            <a:t>Markov</a:t>
                          </a:r>
                          <a:r>
                            <a:rPr lang="de-DE" sz="1600" dirty="0" smtClean="0"/>
                            <a:t> </a:t>
                          </a:r>
                          <a:r>
                            <a:rPr lang="de-DE" sz="1600" dirty="0" err="1" smtClean="0"/>
                            <a:t>decision</a:t>
                          </a:r>
                          <a:r>
                            <a:rPr lang="de-DE" sz="1600" dirty="0" smtClean="0"/>
                            <a:t> </a:t>
                          </a:r>
                          <a:r>
                            <a:rPr lang="de-DE" sz="1600" dirty="0" err="1" smtClean="0"/>
                            <a:t>process</a:t>
                          </a:r>
                          <a:r>
                            <a:rPr lang="de-DE" sz="1600" dirty="0" smtClean="0"/>
                            <a:t>, </a:t>
                          </a:r>
                          <a:r>
                            <a:rPr lang="de-DE" sz="1600" dirty="0" err="1" smtClean="0"/>
                            <a:t>where</a:t>
                          </a:r>
                          <a:r>
                            <a:rPr lang="de-DE" sz="1600" dirty="0" smtClean="0"/>
                            <a:t> </a:t>
                          </a:r>
                          <a:r>
                            <a:rPr lang="de-DE" sz="1600" dirty="0" err="1" smtClean="0"/>
                            <a:t>each</a:t>
                          </a:r>
                          <a:r>
                            <a:rPr lang="de-DE" sz="1600" dirty="0" smtClean="0"/>
                            <a:t> </a:t>
                          </a:r>
                          <a:r>
                            <a:rPr lang="de-DE" sz="1600" dirty="0" err="1" smtClean="0"/>
                            <a:t>object‘s</a:t>
                          </a:r>
                          <a:r>
                            <a:rPr lang="de-DE" sz="1600" dirty="0" smtClean="0"/>
                            <a:t> </a:t>
                          </a:r>
                          <a:r>
                            <a:rPr lang="de-DE" sz="1600" dirty="0" err="1" smtClean="0"/>
                            <a:t>lifetime</a:t>
                          </a:r>
                          <a:r>
                            <a:rPr lang="de-DE" sz="1600" baseline="0" dirty="0" smtClean="0"/>
                            <a:t> </a:t>
                          </a:r>
                          <a:r>
                            <a:rPr lang="de-DE" sz="1600" baseline="0" dirty="0" err="1" smtClean="0"/>
                            <a:t>is</a:t>
                          </a:r>
                          <a:r>
                            <a:rPr lang="de-DE" sz="1600" baseline="0" dirty="0" smtClean="0"/>
                            <a:t> </a:t>
                          </a:r>
                          <a:r>
                            <a:rPr lang="de-DE" sz="1600" baseline="0" dirty="0" err="1" smtClean="0"/>
                            <a:t>modeled</a:t>
                          </a:r>
                          <a:r>
                            <a:rPr lang="de-DE" sz="1600" baseline="0" dirty="0" smtClean="0"/>
                            <a:t> </a:t>
                          </a:r>
                          <a:r>
                            <a:rPr lang="de-DE" sz="1600" baseline="0" dirty="0" err="1" smtClean="0"/>
                            <a:t>by</a:t>
                          </a:r>
                          <a:r>
                            <a:rPr lang="de-DE" sz="1600" baseline="0" dirty="0" smtClean="0"/>
                            <a:t> an MDP. </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0" i="0" kern="1200" dirty="0" smtClean="0">
                              <a:solidFill>
                                <a:schemeClr val="dk1"/>
                              </a:solidFill>
                              <a:effectLst/>
                              <a:latin typeface="+mn-lt"/>
                              <a:ea typeface="+mn-ea"/>
                              <a:cs typeface="+mn-cs"/>
                            </a:rPr>
                            <a:t>30.3%</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buFont typeface="Symbol" panose="05050102010706020507" pitchFamily="18" charset="2"/>
                            <a:buChar char="-"/>
                          </a:pPr>
                          <a:r>
                            <a:rPr lang="en-US" sz="1600" dirty="0" smtClean="0"/>
                            <a:t>MDP handle the birth/death and appearance/disappearance of objects in tracking. </a:t>
                          </a:r>
                        </a:p>
                        <a:p>
                          <a:pPr marL="285750" lvl="0" indent="-285750">
                            <a:buFont typeface="Symbol" panose="05050102010706020507" pitchFamily="18" charset="2"/>
                            <a:buChar char="-"/>
                          </a:pPr>
                          <a:r>
                            <a:rPr lang="en-US" sz="1600" dirty="0" smtClean="0"/>
                            <a:t>Data</a:t>
                          </a:r>
                          <a:r>
                            <a:rPr lang="en-US" sz="1600" baseline="0" dirty="0" smtClean="0"/>
                            <a:t> Association using Reinforcement learning.</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6928">
                    <a:tc>
                      <a:txBody>
                        <a:bodyPr/>
                        <a:lstStyle/>
                        <a:p>
                          <a:pPr>
                            <a:spcBef>
                              <a:spcPts val="100"/>
                            </a:spcBef>
                            <a:spcAft>
                              <a:spcPts val="0"/>
                            </a:spcAft>
                          </a:pPr>
                          <a:r>
                            <a:rPr lang="de-DE" sz="1600" dirty="0" smtClean="0"/>
                            <a:t>Joint </a:t>
                          </a:r>
                          <a:r>
                            <a:rPr lang="de-DE" sz="1600" dirty="0" err="1" smtClean="0"/>
                            <a:t>Probabilistic</a:t>
                          </a:r>
                          <a:r>
                            <a:rPr lang="de-DE" sz="1600" dirty="0" smtClean="0"/>
                            <a:t> Data </a:t>
                          </a:r>
                          <a:r>
                            <a:rPr lang="de-DE" sz="1600" dirty="0" err="1" smtClean="0"/>
                            <a:t>Association</a:t>
                          </a:r>
                          <a:r>
                            <a:rPr lang="de-DE" sz="1600" dirty="0" smtClean="0"/>
                            <a:t> </a:t>
                          </a:r>
                          <a:r>
                            <a:rPr lang="de-DE" sz="1600" dirty="0" err="1" smtClean="0"/>
                            <a:t>Revisited</a:t>
                          </a:r>
                          <a:r>
                            <a:rPr lang="de-DE" sz="1600" dirty="0" smtClean="0"/>
                            <a:t> (JPDA)</a:t>
                          </a:r>
                        </a:p>
                        <a:p>
                          <a:pPr>
                            <a:spcBef>
                              <a:spcPts val="100"/>
                            </a:spcBef>
                            <a:spcAft>
                              <a:spcPts val="0"/>
                            </a:spcAft>
                          </a:pPr>
                          <a:r>
                            <a:rPr lang="de-DE" sz="1600" dirty="0" smtClean="0"/>
                            <a:t>(</a:t>
                          </a:r>
                          <a:r>
                            <a:rPr lang="de-DE" sz="1600" dirty="0" err="1" smtClean="0"/>
                            <a:t>Rezatofighi</a:t>
                          </a:r>
                          <a:r>
                            <a:rPr lang="de-DE" sz="1600" baseline="0" dirty="0" smtClean="0"/>
                            <a:t> et al. 2015</a:t>
                          </a:r>
                          <a:r>
                            <a:rPr lang="de-DE" sz="1600"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600" dirty="0" smtClean="0"/>
                            <a:t>Associating the detected measurements in each time frame with existing targets using a joint probabilistic score</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0" i="0" kern="1200" dirty="0" smtClean="0">
                              <a:solidFill>
                                <a:schemeClr val="dk1"/>
                              </a:solidFill>
                              <a:effectLst/>
                              <a:latin typeface="+mn-lt"/>
                              <a:ea typeface="+mn-ea"/>
                              <a:cs typeface="+mn-cs"/>
                            </a:rPr>
                            <a:t>23.8%</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buFont typeface="Symbol" panose="05050102010706020507" pitchFamily="18" charset="2"/>
                            <a:buChar char="-"/>
                          </a:pPr>
                          <a:r>
                            <a:rPr lang="de-DE" sz="1600" dirty="0" err="1" smtClean="0"/>
                            <a:t>Reformulate</a:t>
                          </a:r>
                          <a:r>
                            <a:rPr lang="de-DE" sz="1600" baseline="0" dirty="0" smtClean="0"/>
                            <a:t> </a:t>
                          </a:r>
                          <a:r>
                            <a:rPr lang="de-DE" sz="1600" baseline="0" dirty="0" err="1" smtClean="0"/>
                            <a:t>the</a:t>
                          </a:r>
                          <a:r>
                            <a:rPr lang="de-DE" sz="1600" baseline="0" dirty="0" smtClean="0"/>
                            <a:t> DA </a:t>
                          </a:r>
                          <a:r>
                            <a:rPr lang="de-DE" sz="1600" baseline="0" dirty="0" err="1" smtClean="0"/>
                            <a:t>assignment</a:t>
                          </a:r>
                          <a:r>
                            <a:rPr lang="de-DE" sz="1600" baseline="0" dirty="0" smtClean="0"/>
                            <a:t> score </a:t>
                          </a:r>
                          <a:r>
                            <a:rPr lang="de-DE" sz="1600" baseline="0" dirty="0" err="1" smtClean="0"/>
                            <a:t>as</a:t>
                          </a:r>
                          <a:r>
                            <a:rPr lang="de-DE" sz="1600" baseline="0" dirty="0" smtClean="0"/>
                            <a:t> a integer linear </a:t>
                          </a:r>
                          <a:r>
                            <a:rPr lang="de-DE" sz="1600" baseline="0" dirty="0" err="1" smtClean="0"/>
                            <a:t>problem</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2276">
                    <a:tc>
                      <a:txBody>
                        <a:bodyPr/>
                        <a:lstStyle/>
                        <a:p>
                          <a:pPr>
                            <a:spcBef>
                              <a:spcPts val="100"/>
                            </a:spcBef>
                            <a:spcAft>
                              <a:spcPts val="0"/>
                            </a:spcAft>
                          </a:pPr>
                          <a:r>
                            <a:rPr lang="en-US" sz="1600" dirty="0" err="1" smtClean="0"/>
                            <a:t>Muiltple</a:t>
                          </a:r>
                          <a:r>
                            <a:rPr lang="en-US" sz="1600" dirty="0" smtClean="0"/>
                            <a:t> Object 3D Position Tracking using RNNs</a:t>
                          </a:r>
                        </a:p>
                        <a:p>
                          <a:pPr>
                            <a:spcBef>
                              <a:spcPts val="100"/>
                            </a:spcBef>
                            <a:spcAft>
                              <a:spcPts val="0"/>
                            </a:spcAft>
                          </a:pPr>
                          <a:r>
                            <a:rPr lang="en-US" sz="1600" b="1" dirty="0" smtClean="0"/>
                            <a:t>(</a:t>
                          </a:r>
                          <a:r>
                            <a:rPr lang="de-DE" sz="1600" b="1" dirty="0" err="1" smtClean="0"/>
                            <a:t>Our</a:t>
                          </a:r>
                          <a:r>
                            <a:rPr lang="de-DE" sz="1600" b="1" dirty="0" smtClean="0"/>
                            <a:t> </a:t>
                          </a:r>
                          <a:r>
                            <a:rPr lang="de-DE" sz="1600" b="1" dirty="0" err="1" smtClean="0"/>
                            <a:t>approach</a:t>
                          </a:r>
                          <a:r>
                            <a:rPr lang="de-DE" sz="1600" b="1"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de-DE" sz="1600" dirty="0" smtClean="0"/>
                            <a:t>Tracking </a:t>
                          </a:r>
                          <a:r>
                            <a:rPr lang="de-DE" sz="1600" dirty="0" err="1" smtClean="0"/>
                            <a:t>based</a:t>
                          </a:r>
                          <a:r>
                            <a:rPr lang="de-DE" sz="1600" dirty="0" smtClean="0"/>
                            <a:t> on RNN(</a:t>
                          </a:r>
                          <a:r>
                            <a:rPr lang="de-DE" sz="1600" dirty="0" err="1" smtClean="0"/>
                            <a:t>motion</a:t>
                          </a:r>
                          <a:r>
                            <a:rPr lang="de-DE" sz="1600" dirty="0" smtClean="0"/>
                            <a:t>,</a:t>
                          </a:r>
                          <a:r>
                            <a:rPr lang="de-DE" sz="1600" baseline="0" dirty="0" smtClean="0"/>
                            <a:t> </a:t>
                          </a:r>
                          <a:r>
                            <a:rPr lang="de-DE" sz="1600" baseline="0" dirty="0" err="1" smtClean="0"/>
                            <a:t>prediction</a:t>
                          </a:r>
                          <a:r>
                            <a:rPr lang="de-DE" sz="1600" baseline="0" dirty="0" smtClean="0"/>
                            <a:t> </a:t>
                          </a:r>
                          <a:r>
                            <a:rPr lang="de-DE" sz="1600" baseline="0" dirty="0" err="1" smtClean="0"/>
                            <a:t>and</a:t>
                          </a:r>
                          <a:r>
                            <a:rPr lang="de-DE" sz="1600" baseline="0" dirty="0" smtClean="0"/>
                            <a:t> update</a:t>
                          </a:r>
                          <a:r>
                            <a:rPr lang="de-DE" sz="1600" dirty="0" smtClean="0"/>
                            <a:t>) </a:t>
                          </a:r>
                          <a:r>
                            <a:rPr lang="de-DE" sz="1600" dirty="0" err="1" smtClean="0"/>
                            <a:t>and</a:t>
                          </a:r>
                          <a:r>
                            <a:rPr lang="de-DE" sz="1600" dirty="0" smtClean="0"/>
                            <a:t> LSTM(</a:t>
                          </a:r>
                          <a:r>
                            <a:rPr lang="de-DE" sz="1600" dirty="0" err="1" smtClean="0"/>
                            <a:t>data</a:t>
                          </a:r>
                          <a:r>
                            <a:rPr lang="de-DE" sz="1600" dirty="0" smtClean="0"/>
                            <a:t> </a:t>
                          </a:r>
                          <a:r>
                            <a:rPr lang="de-DE" sz="1600" dirty="0" err="1" smtClean="0"/>
                            <a:t>association</a:t>
                          </a:r>
                          <a:r>
                            <a:rPr lang="de-DE" sz="1600"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de-DE" sz="1600" b="1" dirty="0" smtClean="0"/>
                            <a:t>(This</a:t>
                          </a:r>
                          <a:r>
                            <a:rPr lang="de-DE" sz="1600" b="1" baseline="0" dirty="0" smtClean="0"/>
                            <a:t> was </a:t>
                          </a:r>
                          <a:r>
                            <a:rPr lang="de-DE" sz="1600" b="1" baseline="0" dirty="0" err="1" smtClean="0"/>
                            <a:t>the</a:t>
                          </a:r>
                          <a:r>
                            <a:rPr lang="de-DE" sz="1600" b="1" baseline="0" dirty="0" smtClean="0"/>
                            <a:t> </a:t>
                          </a:r>
                          <a:r>
                            <a:rPr lang="de-DE" sz="1600" b="1" baseline="0" dirty="0" err="1" smtClean="0"/>
                            <a:t>first</a:t>
                          </a:r>
                          <a:r>
                            <a:rPr lang="de-DE" sz="1600" b="1" baseline="0" dirty="0" smtClean="0"/>
                            <a:t> </a:t>
                          </a:r>
                          <a:r>
                            <a:rPr lang="de-DE" sz="1600" b="1" baseline="0" dirty="0" err="1" smtClean="0"/>
                            <a:t>approach</a:t>
                          </a:r>
                          <a:r>
                            <a:rPr lang="de-DE" sz="1600" b="1" baseline="0" dirty="0" smtClean="0"/>
                            <a:t> </a:t>
                          </a:r>
                          <a:r>
                            <a:rPr lang="de-DE" sz="1600" b="1" baseline="0" dirty="0" err="1" smtClean="0"/>
                            <a:t>of</a:t>
                          </a:r>
                          <a:r>
                            <a:rPr lang="de-DE" sz="1600" b="1" baseline="0" dirty="0" smtClean="0"/>
                            <a:t> </a:t>
                          </a:r>
                          <a:r>
                            <a:rPr lang="de-DE" sz="1600" b="1" baseline="0" dirty="0" err="1" smtClean="0"/>
                            <a:t>the</a:t>
                          </a:r>
                          <a:r>
                            <a:rPr lang="de-DE" sz="1600" b="1" baseline="0" dirty="0" smtClean="0"/>
                            <a:t> time </a:t>
                          </a:r>
                          <a:r>
                            <a:rPr lang="de-DE" sz="1600" b="1" baseline="0" dirty="0" err="1" smtClean="0"/>
                            <a:t>which</a:t>
                          </a:r>
                          <a:r>
                            <a:rPr lang="de-DE" sz="1600" b="1" baseline="0" dirty="0" smtClean="0"/>
                            <a:t> </a:t>
                          </a:r>
                          <a:r>
                            <a:rPr lang="de-DE" sz="1600" b="1" baseline="0" dirty="0" err="1" smtClean="0"/>
                            <a:t>employs</a:t>
                          </a:r>
                          <a:r>
                            <a:rPr lang="de-DE" sz="1600" b="1" baseline="0" dirty="0" smtClean="0"/>
                            <a:t> RNNs/LSTMs </a:t>
                          </a:r>
                          <a:r>
                            <a:rPr lang="de-DE" sz="1600" b="1" baseline="0" dirty="0" err="1" smtClean="0"/>
                            <a:t>for</a:t>
                          </a:r>
                          <a:r>
                            <a:rPr lang="de-DE" sz="1600" b="1" baseline="0" dirty="0" smtClean="0"/>
                            <a:t> online MOT, </a:t>
                          </a:r>
                          <a:r>
                            <a:rPr lang="de-DE" sz="1600" b="1" baseline="0" dirty="0" err="1" smtClean="0"/>
                            <a:t>and</a:t>
                          </a:r>
                          <a:r>
                            <a:rPr lang="de-DE" sz="1600" b="1" baseline="0" dirty="0" smtClean="0"/>
                            <a:t> also non trivial </a:t>
                          </a:r>
                          <a:r>
                            <a:rPr lang="de-DE" sz="1600" b="1" baseline="0" dirty="0" err="1" smtClean="0"/>
                            <a:t>for</a:t>
                          </a:r>
                          <a:r>
                            <a:rPr lang="de-DE" sz="1600" b="1" baseline="0" dirty="0" smtClean="0"/>
                            <a:t> DL </a:t>
                          </a:r>
                          <a:r>
                            <a:rPr lang="de-DE" sz="1600" b="1" baseline="0" dirty="0" err="1" smtClean="0"/>
                            <a:t>approaches</a:t>
                          </a:r>
                          <a:r>
                            <a:rPr lang="de-DE" sz="1600" b="1" baseline="0" dirty="0" smtClean="0"/>
                            <a:t> at </a:t>
                          </a:r>
                          <a:r>
                            <a:rPr lang="de-DE" sz="1600" b="1" baseline="0" dirty="0" err="1" smtClean="0"/>
                            <a:t>that</a:t>
                          </a:r>
                          <a:r>
                            <a:rPr lang="de-DE" sz="1600" b="1" baseline="0" dirty="0" smtClean="0"/>
                            <a:t> time)</a:t>
                          </a:r>
                          <a:endParaRPr lang="de-DE"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1" dirty="0" smtClean="0"/>
                            <a:t>19.0%</a:t>
                          </a:r>
                          <a:endParaRPr lang="de-DE"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00050" lvl="0" indent="-400050">
                            <a:buFont typeface="Symbol" panose="05050102010706020507" pitchFamily="18" charset="2"/>
                            <a:buChar char="-"/>
                          </a:pPr>
                          <a:r>
                            <a:rPr lang="de-DE" sz="1600" baseline="0" dirty="0" smtClean="0"/>
                            <a:t>Time </a:t>
                          </a:r>
                          <a:r>
                            <a:rPr lang="de-DE" sz="1600" baseline="0" dirty="0" err="1" smtClean="0"/>
                            <a:t>varying</a:t>
                          </a:r>
                          <a:r>
                            <a:rPr lang="de-DE" sz="1600" baseline="0" dirty="0" smtClean="0"/>
                            <a:t> </a:t>
                          </a:r>
                          <a:r>
                            <a:rPr lang="de-DE" sz="1600" baseline="0" dirty="0" err="1" smtClean="0"/>
                            <a:t>nr.</a:t>
                          </a:r>
                          <a:r>
                            <a:rPr lang="de-DE" sz="1600" baseline="0" dirty="0" smtClean="0"/>
                            <a:t> </a:t>
                          </a:r>
                          <a:r>
                            <a:rPr lang="de-DE" sz="1600" baseline="0" dirty="0" err="1" smtClean="0"/>
                            <a:t>of</a:t>
                          </a:r>
                          <a:r>
                            <a:rPr lang="de-DE" sz="1600" baseline="0" dirty="0" smtClean="0"/>
                            <a:t> </a:t>
                          </a:r>
                          <a:r>
                            <a:rPr lang="de-DE" sz="1600" baseline="0" dirty="0" err="1" smtClean="0"/>
                            <a:t>targets</a:t>
                          </a:r>
                          <a:r>
                            <a:rPr lang="de-DE" sz="1600" baseline="0" dirty="0" smtClean="0"/>
                            <a:t>.</a:t>
                          </a:r>
                        </a:p>
                        <a:p>
                          <a:pPr marL="400050" lvl="0" indent="-400050">
                            <a:buFont typeface="Symbol" panose="05050102010706020507" pitchFamily="18" charset="2"/>
                            <a:buChar char="-"/>
                          </a:pPr>
                          <a:r>
                            <a:rPr lang="de-DE" sz="1600" dirty="0" smtClean="0"/>
                            <a:t>State </a:t>
                          </a:r>
                          <a:r>
                            <a:rPr lang="de-DE" sz="1600" dirty="0" err="1" smtClean="0"/>
                            <a:t>estimation</a:t>
                          </a:r>
                          <a:r>
                            <a:rPr lang="de-DE" sz="1600" dirty="0" smtClean="0"/>
                            <a:t> </a:t>
                          </a:r>
                          <a:r>
                            <a:rPr lang="de-DE" sz="1600" dirty="0" err="1" smtClean="0"/>
                            <a:t>of</a:t>
                          </a:r>
                          <a:r>
                            <a:rPr lang="de-DE" sz="1600" dirty="0" smtClean="0"/>
                            <a:t> </a:t>
                          </a:r>
                          <a:r>
                            <a:rPr lang="de-DE" sz="1600" dirty="0" err="1" smtClean="0"/>
                            <a:t>targets</a:t>
                          </a:r>
                          <a:r>
                            <a:rPr lang="de-DE" sz="1600" dirty="0" smtClean="0"/>
                            <a:t>.</a:t>
                          </a:r>
                        </a:p>
                        <a:p>
                          <a:pPr marL="400050" lvl="0" indent="-400050">
                            <a:buFont typeface="Symbol" panose="05050102010706020507" pitchFamily="18" charset="2"/>
                            <a:buChar char="-"/>
                          </a:pPr>
                          <a:r>
                            <a:rPr lang="de-DE" sz="1600" dirty="0" smtClean="0"/>
                            <a:t>Data</a:t>
                          </a:r>
                          <a:r>
                            <a:rPr lang="de-DE" sz="1600" baseline="0" dirty="0" smtClean="0"/>
                            <a:t> </a:t>
                          </a:r>
                          <a:r>
                            <a:rPr lang="de-DE" sz="1600" baseline="0" dirty="0" err="1" smtClean="0"/>
                            <a:t>association</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4" name="Tabelle 3"/>
              <p:cNvGraphicFramePr>
                <a:graphicFrameLocks noGrp="1"/>
              </p:cNvGraphicFramePr>
              <p:nvPr>
                <p:extLst>
                  <p:ext uri="{D42A27DB-BD31-4B8C-83A1-F6EECF244321}">
                    <p14:modId xmlns:p14="http://schemas.microsoft.com/office/powerpoint/2010/main" val="3528415630"/>
                  </p:ext>
                </p:extLst>
              </p:nvPr>
            </p:nvGraphicFramePr>
            <p:xfrm>
              <a:off x="107734" y="246738"/>
              <a:ext cx="11968151" cy="6082658"/>
            </p:xfrm>
            <a:graphic>
              <a:graphicData uri="http://schemas.openxmlformats.org/drawingml/2006/table">
                <a:tbl>
                  <a:tblPr firstRow="1" bandRow="1">
                    <a:tableStyleId>{5C22544A-7EE6-4342-B048-85BDC9FD1C3A}</a:tableStyleId>
                  </a:tblPr>
                  <a:tblGrid>
                    <a:gridCol w="7898115"/>
                    <a:gridCol w="1399885"/>
                    <a:gridCol w="2670151"/>
                  </a:tblGrid>
                  <a:tr h="403162">
                    <a:tc>
                      <a:txBody>
                        <a:bodyPr/>
                        <a:lstStyle/>
                        <a:p>
                          <a:pPr algn="ctr"/>
                          <a:r>
                            <a:rPr lang="de-DE" sz="2000" dirty="0" err="1" smtClean="0">
                              <a:solidFill>
                                <a:schemeClr val="tx1"/>
                              </a:solidFill>
                            </a:rPr>
                            <a:t>Related</a:t>
                          </a:r>
                          <a:r>
                            <a:rPr lang="de-DE" sz="2000" dirty="0" smtClean="0">
                              <a:solidFill>
                                <a:schemeClr val="tx1"/>
                              </a:solidFill>
                            </a:rPr>
                            <a:t> Work</a:t>
                          </a:r>
                          <a:endParaRPr lang="de-DE"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de-DE"/>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63913" t="-6061" r="-191739" b="-1416667"/>
                          </a:stretch>
                        </a:blipFill>
                      </a:tcPr>
                    </a:tc>
                    <a:tc>
                      <a:txBody>
                        <a:bodyPr/>
                        <a:lstStyle/>
                        <a:p>
                          <a:pPr algn="ctr"/>
                          <a:r>
                            <a:rPr lang="de-DE" sz="2000" dirty="0" err="1" smtClean="0">
                              <a:solidFill>
                                <a:schemeClr val="tx1"/>
                              </a:solidFill>
                            </a:rPr>
                            <a:t>Differences</a:t>
                          </a:r>
                          <a:endParaRPr lang="de-DE"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70067">
                    <a:tc>
                      <a:txBody>
                        <a:bodyPr/>
                        <a:lstStyle/>
                        <a:p>
                          <a:r>
                            <a:rPr lang="en-US" sz="1600" b="0" i="0" kern="1200" dirty="0" smtClean="0">
                              <a:solidFill>
                                <a:schemeClr val="dk1"/>
                              </a:solidFill>
                              <a:effectLst/>
                              <a:latin typeface="+mn-lt"/>
                              <a:ea typeface="+mn-ea"/>
                              <a:cs typeface="+mn-cs"/>
                            </a:rPr>
                            <a:t>Online Deep Tracking Metric learning</a:t>
                          </a:r>
                        </a:p>
                        <a:p>
                          <a:r>
                            <a:rPr lang="en-US" sz="1600" b="0" i="0" kern="1200" dirty="0" smtClean="0">
                              <a:solidFill>
                                <a:schemeClr val="dk1"/>
                              </a:solidFill>
                              <a:effectLst/>
                              <a:latin typeface="+mn-lt"/>
                              <a:ea typeface="+mn-ea"/>
                              <a:cs typeface="+mn-cs"/>
                            </a:rPr>
                            <a:t>(</a:t>
                          </a:r>
                          <a:r>
                            <a:rPr lang="de-DE" sz="1600" b="0" i="0" kern="1200" dirty="0" smtClean="0">
                              <a:solidFill>
                                <a:schemeClr val="dk1"/>
                              </a:solidFill>
                              <a:effectLst/>
                              <a:latin typeface="+mn-lt"/>
                              <a:ea typeface="+mn-ea"/>
                              <a:cs typeface="+mn-cs"/>
                            </a:rPr>
                            <a:t>A. </a:t>
                          </a:r>
                          <a:r>
                            <a:rPr lang="de-DE" sz="1600" b="0" i="0" kern="1200" dirty="0" err="1" smtClean="0">
                              <a:solidFill>
                                <a:schemeClr val="dk1"/>
                              </a:solidFill>
                              <a:effectLst/>
                              <a:latin typeface="+mn-lt"/>
                              <a:ea typeface="+mn-ea"/>
                              <a:cs typeface="+mn-cs"/>
                            </a:rPr>
                            <a:t>Sadeghian</a:t>
                          </a:r>
                          <a:r>
                            <a:rPr lang="de-DE" sz="1600" b="0" i="0" kern="1200" dirty="0" smtClean="0">
                              <a:solidFill>
                                <a:schemeClr val="dk1"/>
                              </a:solidFill>
                              <a:effectLst/>
                              <a:latin typeface="+mn-lt"/>
                              <a:ea typeface="+mn-ea"/>
                              <a:cs typeface="+mn-cs"/>
                            </a:rPr>
                            <a:t>, A. </a:t>
                          </a:r>
                          <a:r>
                            <a:rPr lang="de-DE" sz="1600" b="0" i="0" kern="1200" dirty="0" err="1" smtClean="0">
                              <a:solidFill>
                                <a:schemeClr val="dk1"/>
                              </a:solidFill>
                              <a:effectLst/>
                              <a:latin typeface="+mn-lt"/>
                              <a:ea typeface="+mn-ea"/>
                              <a:cs typeface="+mn-cs"/>
                            </a:rPr>
                            <a:t>Alahi</a:t>
                          </a:r>
                          <a:r>
                            <a:rPr lang="de-DE" sz="1600" b="0" i="0" kern="1200" dirty="0" smtClean="0">
                              <a:solidFill>
                                <a:schemeClr val="dk1"/>
                              </a:solidFill>
                              <a:effectLst/>
                              <a:latin typeface="+mn-lt"/>
                              <a:ea typeface="+mn-ea"/>
                              <a:cs typeface="+mn-cs"/>
                            </a:rPr>
                            <a:t>, S. </a:t>
                          </a:r>
                          <a:r>
                            <a:rPr lang="de-DE" sz="1600" b="0" i="0" kern="1200" dirty="0" err="1" smtClean="0">
                              <a:solidFill>
                                <a:schemeClr val="dk1"/>
                              </a:solidFill>
                              <a:effectLst/>
                              <a:latin typeface="+mn-lt"/>
                              <a:ea typeface="+mn-ea"/>
                              <a:cs typeface="+mn-cs"/>
                            </a:rPr>
                            <a:t>Savarese</a:t>
                          </a:r>
                          <a:r>
                            <a:rPr lang="de-DE" sz="1600" b="0" i="0" kern="1200" dirty="0" smtClean="0">
                              <a:solidFill>
                                <a:schemeClr val="dk1"/>
                              </a:solidFill>
                              <a:effectLst/>
                              <a:latin typeface="+mn-lt"/>
                              <a:ea typeface="+mn-ea"/>
                              <a:cs typeface="+mn-cs"/>
                            </a:rPr>
                            <a:t> - 2016</a:t>
                          </a:r>
                          <a:r>
                            <a:rPr lang="en-US" sz="1600" b="0" i="0" kern="1200" dirty="0" smtClean="0">
                              <a:solidFill>
                                <a:schemeClr val="dk1"/>
                              </a:solidFill>
                              <a:effectLst/>
                              <a:latin typeface="+mn-lt"/>
                              <a:ea typeface="+mn-ea"/>
                              <a:cs typeface="+mn-cs"/>
                            </a:rPr>
                            <a:t>)</a:t>
                          </a:r>
                        </a:p>
                        <a:p>
                          <a:r>
                            <a:rPr lang="en-US" sz="1600" b="1" i="0" kern="1200" dirty="0" smtClean="0">
                              <a:solidFill>
                                <a:schemeClr val="dk1"/>
                              </a:solidFill>
                              <a:effectLst/>
                              <a:latin typeface="+mn-lt"/>
                              <a:ea typeface="+mn-ea"/>
                              <a:cs typeface="+mn-cs"/>
                            </a:rPr>
                            <a:t>(RNN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Tracking multiple </a:t>
                          </a:r>
                          <a:r>
                            <a:rPr lang="de-DE" sz="1600" dirty="0" err="1" smtClean="0"/>
                            <a:t>target</a:t>
                          </a:r>
                          <a:r>
                            <a:rPr lang="de-DE" sz="1600" dirty="0" smtClean="0"/>
                            <a:t> </a:t>
                          </a:r>
                          <a:r>
                            <a:rPr lang="de-DE" sz="1600" dirty="0" err="1" smtClean="0"/>
                            <a:t>using</a:t>
                          </a:r>
                          <a:r>
                            <a:rPr lang="de-DE" sz="1600" dirty="0" smtClean="0"/>
                            <a:t> </a:t>
                          </a:r>
                          <a:r>
                            <a:rPr lang="de-DE" sz="1600" dirty="0" err="1" smtClean="0"/>
                            <a:t>cues</a:t>
                          </a:r>
                          <a:r>
                            <a:rPr lang="de-DE" sz="1600" dirty="0" smtClean="0"/>
                            <a:t>(</a:t>
                          </a:r>
                          <a:r>
                            <a:rPr lang="de-DE" sz="1600" dirty="0" err="1" smtClean="0"/>
                            <a:t>their</a:t>
                          </a:r>
                          <a:r>
                            <a:rPr lang="de-DE" sz="1600" dirty="0" smtClean="0"/>
                            <a:t> </a:t>
                          </a:r>
                          <a:r>
                            <a:rPr lang="de-DE" sz="1600" dirty="0" err="1" smtClean="0"/>
                            <a:t>appearance</a:t>
                          </a:r>
                          <a:r>
                            <a:rPr lang="de-DE" sz="1600" dirty="0" smtClean="0"/>
                            <a:t>, </a:t>
                          </a:r>
                          <a:r>
                            <a:rPr lang="de-DE" sz="1600" dirty="0" err="1" smtClean="0"/>
                            <a:t>motion</a:t>
                          </a:r>
                          <a:r>
                            <a:rPr lang="de-DE" sz="1600" dirty="0" smtClean="0"/>
                            <a:t> </a:t>
                          </a:r>
                          <a:r>
                            <a:rPr lang="de-DE" sz="1600" dirty="0" err="1" smtClean="0"/>
                            <a:t>and</a:t>
                          </a:r>
                          <a:r>
                            <a:rPr lang="de-DE" sz="1600" dirty="0" smtClean="0"/>
                            <a:t> inter-relations)</a:t>
                          </a:r>
                          <a:endParaRPr lang="de-DE" sz="16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dirty="0" smtClean="0"/>
                            <a:t>37.6%</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600" baseline="0" dirty="0" err="1" smtClean="0"/>
                            <a:t>Using</a:t>
                          </a:r>
                          <a:r>
                            <a:rPr lang="de-DE" sz="1600" baseline="0" dirty="0" smtClean="0"/>
                            <a:t> 3 RNNs </a:t>
                          </a:r>
                          <a:r>
                            <a:rPr lang="de-DE" sz="1600" baseline="0" dirty="0" err="1" smtClean="0"/>
                            <a:t>as</a:t>
                          </a:r>
                          <a:r>
                            <a:rPr lang="de-DE" sz="1600" baseline="0" dirty="0" smtClean="0"/>
                            <a:t> LSTMs </a:t>
                          </a:r>
                          <a:r>
                            <a:rPr lang="de-DE" sz="1600" baseline="0" dirty="0" err="1" smtClean="0"/>
                            <a:t>for</a:t>
                          </a:r>
                          <a:r>
                            <a:rPr lang="de-DE" sz="1600" baseline="0" dirty="0" smtClean="0"/>
                            <a:t> </a:t>
                          </a:r>
                          <a:r>
                            <a:rPr lang="de-DE" sz="1600" baseline="0" dirty="0" err="1" smtClean="0"/>
                            <a:t>each</a:t>
                          </a:r>
                          <a:r>
                            <a:rPr lang="de-DE" sz="1600" baseline="0" dirty="0" smtClean="0"/>
                            <a:t> </a:t>
                          </a:r>
                          <a:r>
                            <a:rPr lang="de-DE" sz="1600" baseline="0" dirty="0" err="1" smtClean="0"/>
                            <a:t>cue</a:t>
                          </a:r>
                          <a:r>
                            <a:rPr lang="de-DE" sz="1600" baseline="0" dirty="0" smtClean="0"/>
                            <a:t>.</a:t>
                          </a:r>
                        </a:p>
                        <a:p>
                          <a:pPr marL="285750" marR="0" lvl="0" indent="-28575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de-DE" sz="1600" baseline="0" dirty="0" err="1" smtClean="0"/>
                            <a:t>Matching</a:t>
                          </a:r>
                          <a:r>
                            <a:rPr lang="de-DE" sz="1600" baseline="0" dirty="0" smtClean="0"/>
                            <a:t> </a:t>
                          </a:r>
                          <a:r>
                            <a:rPr lang="de-DE" sz="1600" baseline="0" dirty="0" err="1" smtClean="0"/>
                            <a:t>targets</a:t>
                          </a:r>
                          <a:r>
                            <a:rPr lang="de-DE" sz="1600" baseline="0" dirty="0" smtClean="0"/>
                            <a:t> in </a:t>
                          </a:r>
                          <a:r>
                            <a:rPr lang="de-DE" sz="1600" baseline="0" dirty="0" err="1" smtClean="0"/>
                            <a:t>each</a:t>
                          </a:r>
                          <a:r>
                            <a:rPr lang="de-DE" sz="1600" baseline="0" dirty="0" smtClean="0"/>
                            <a:t> </a:t>
                          </a:r>
                          <a:r>
                            <a:rPr lang="de-DE" sz="1600" baseline="0" dirty="0" err="1" smtClean="0"/>
                            <a:t>frame</a:t>
                          </a:r>
                          <a:r>
                            <a:rPr lang="de-DE" sz="1600" baseline="0" dirty="0" smtClean="0"/>
                            <a:t>. </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0225">
                    <a:tc>
                      <a:txBody>
                        <a:bodyPr/>
                        <a:lstStyle/>
                        <a:p>
                          <a:r>
                            <a:rPr lang="en-US" sz="1600" b="0" i="0" kern="1200" dirty="0" smtClean="0">
                              <a:solidFill>
                                <a:schemeClr val="dk1"/>
                              </a:solidFill>
                              <a:effectLst/>
                              <a:latin typeface="+mn-lt"/>
                              <a:ea typeface="+mn-ea"/>
                              <a:cs typeface="+mn-cs"/>
                            </a:rPr>
                            <a:t>Learning to Track: Online Multi-Object Tracking by Decision Making.</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a:t>
                          </a:r>
                          <a:r>
                            <a:rPr lang="de-DE" sz="1600" b="0" i="0" kern="1200" dirty="0" smtClean="0">
                              <a:solidFill>
                                <a:schemeClr val="dk1"/>
                              </a:solidFill>
                              <a:effectLst/>
                              <a:latin typeface="+mn-lt"/>
                              <a:ea typeface="+mn-ea"/>
                              <a:cs typeface="+mn-cs"/>
                            </a:rPr>
                            <a:t>Y. </a:t>
                          </a:r>
                          <a:r>
                            <a:rPr lang="de-DE" sz="1600" b="0" i="0" kern="1200" dirty="0" err="1" smtClean="0">
                              <a:solidFill>
                                <a:schemeClr val="dk1"/>
                              </a:solidFill>
                              <a:effectLst/>
                              <a:latin typeface="+mn-lt"/>
                              <a:ea typeface="+mn-ea"/>
                              <a:cs typeface="+mn-cs"/>
                            </a:rPr>
                            <a:t>Xiang</a:t>
                          </a:r>
                          <a:r>
                            <a:rPr lang="de-DE" sz="1600" b="0" i="0" kern="1200" dirty="0" smtClean="0">
                              <a:solidFill>
                                <a:schemeClr val="dk1"/>
                              </a:solidFill>
                              <a:effectLst/>
                              <a:latin typeface="+mn-lt"/>
                              <a:ea typeface="+mn-ea"/>
                              <a:cs typeface="+mn-cs"/>
                            </a:rPr>
                            <a:t>, A. </a:t>
                          </a:r>
                          <a:r>
                            <a:rPr lang="de-DE" sz="1600" b="0" i="0" kern="1200" dirty="0" err="1" smtClean="0">
                              <a:solidFill>
                                <a:schemeClr val="dk1"/>
                              </a:solidFill>
                              <a:effectLst/>
                              <a:latin typeface="+mn-lt"/>
                              <a:ea typeface="+mn-ea"/>
                              <a:cs typeface="+mn-cs"/>
                            </a:rPr>
                            <a:t>Alahi</a:t>
                          </a:r>
                          <a:r>
                            <a:rPr lang="de-DE" sz="1600" b="0" i="0" kern="1200" dirty="0" smtClean="0">
                              <a:solidFill>
                                <a:schemeClr val="dk1"/>
                              </a:solidFill>
                              <a:effectLst/>
                              <a:latin typeface="+mn-lt"/>
                              <a:ea typeface="+mn-ea"/>
                              <a:cs typeface="+mn-cs"/>
                            </a:rPr>
                            <a:t>, S. </a:t>
                          </a:r>
                          <a:r>
                            <a:rPr lang="de-DE" sz="1600" b="0" i="0" kern="1200" dirty="0" err="1" smtClean="0">
                              <a:solidFill>
                                <a:schemeClr val="dk1"/>
                              </a:solidFill>
                              <a:effectLst/>
                              <a:latin typeface="+mn-lt"/>
                              <a:ea typeface="+mn-ea"/>
                              <a:cs typeface="+mn-cs"/>
                            </a:rPr>
                            <a:t>Savarese</a:t>
                          </a:r>
                          <a:r>
                            <a:rPr lang="de-DE" sz="1600" b="0" i="0" kern="1200" baseline="0" dirty="0" smtClean="0">
                              <a:solidFill>
                                <a:schemeClr val="dk1"/>
                              </a:solidFill>
                              <a:effectLst/>
                              <a:latin typeface="+mn-lt"/>
                              <a:ea typeface="+mn-ea"/>
                              <a:cs typeface="+mn-cs"/>
                            </a:rPr>
                            <a:t> - 2015</a:t>
                          </a:r>
                          <a:r>
                            <a:rPr lang="en-US" sz="1600" b="0" i="0" kern="1200" dirty="0" smtClean="0">
                              <a:solidFill>
                                <a:schemeClr val="dk1"/>
                              </a:solidFill>
                              <a:effectLst/>
                              <a:latin typeface="+mn-lt"/>
                              <a:ea typeface="+mn-ea"/>
                              <a:cs typeface="+mn-cs"/>
                            </a:rPr>
                            <a:t>)</a:t>
                          </a:r>
                        </a:p>
                        <a:p>
                          <a:endParaRPr lang="de-DE"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Tracking </a:t>
                          </a:r>
                          <a:r>
                            <a:rPr lang="de-DE" sz="1600" dirty="0" err="1" smtClean="0"/>
                            <a:t>using</a:t>
                          </a:r>
                          <a:r>
                            <a:rPr lang="de-DE" sz="1600" baseline="0" dirty="0" smtClean="0"/>
                            <a:t> </a:t>
                          </a:r>
                          <a:r>
                            <a:rPr lang="de-DE" sz="1600" baseline="0" dirty="0" err="1" smtClean="0"/>
                            <a:t>Markov</a:t>
                          </a:r>
                          <a:r>
                            <a:rPr lang="de-DE" sz="1600" dirty="0" smtClean="0"/>
                            <a:t> </a:t>
                          </a:r>
                          <a:r>
                            <a:rPr lang="de-DE" sz="1600" dirty="0" err="1" smtClean="0"/>
                            <a:t>decision</a:t>
                          </a:r>
                          <a:r>
                            <a:rPr lang="de-DE" sz="1600" dirty="0" smtClean="0"/>
                            <a:t> </a:t>
                          </a:r>
                          <a:r>
                            <a:rPr lang="de-DE" sz="1600" dirty="0" err="1" smtClean="0"/>
                            <a:t>process</a:t>
                          </a:r>
                          <a:r>
                            <a:rPr lang="de-DE" sz="1600" dirty="0" smtClean="0"/>
                            <a:t>, </a:t>
                          </a:r>
                          <a:r>
                            <a:rPr lang="de-DE" sz="1600" dirty="0" err="1" smtClean="0"/>
                            <a:t>where</a:t>
                          </a:r>
                          <a:r>
                            <a:rPr lang="de-DE" sz="1600" dirty="0" smtClean="0"/>
                            <a:t> </a:t>
                          </a:r>
                          <a:r>
                            <a:rPr lang="de-DE" sz="1600" dirty="0" err="1" smtClean="0"/>
                            <a:t>each</a:t>
                          </a:r>
                          <a:r>
                            <a:rPr lang="de-DE" sz="1600" dirty="0" smtClean="0"/>
                            <a:t> </a:t>
                          </a:r>
                          <a:r>
                            <a:rPr lang="de-DE" sz="1600" dirty="0" err="1" smtClean="0"/>
                            <a:t>object‘s</a:t>
                          </a:r>
                          <a:r>
                            <a:rPr lang="de-DE" sz="1600" dirty="0" smtClean="0"/>
                            <a:t> </a:t>
                          </a:r>
                          <a:r>
                            <a:rPr lang="de-DE" sz="1600" dirty="0" err="1" smtClean="0"/>
                            <a:t>lifetime</a:t>
                          </a:r>
                          <a:r>
                            <a:rPr lang="de-DE" sz="1600" baseline="0" dirty="0" smtClean="0"/>
                            <a:t> </a:t>
                          </a:r>
                          <a:r>
                            <a:rPr lang="de-DE" sz="1600" baseline="0" dirty="0" err="1" smtClean="0"/>
                            <a:t>is</a:t>
                          </a:r>
                          <a:r>
                            <a:rPr lang="de-DE" sz="1600" baseline="0" dirty="0" smtClean="0"/>
                            <a:t> </a:t>
                          </a:r>
                          <a:r>
                            <a:rPr lang="de-DE" sz="1600" baseline="0" dirty="0" err="1" smtClean="0"/>
                            <a:t>modeled</a:t>
                          </a:r>
                          <a:r>
                            <a:rPr lang="de-DE" sz="1600" baseline="0" dirty="0" smtClean="0"/>
                            <a:t> </a:t>
                          </a:r>
                          <a:r>
                            <a:rPr lang="de-DE" sz="1600" baseline="0" dirty="0" err="1" smtClean="0"/>
                            <a:t>by</a:t>
                          </a:r>
                          <a:r>
                            <a:rPr lang="de-DE" sz="1600" baseline="0" dirty="0" smtClean="0"/>
                            <a:t> an MDP. </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0" i="0" kern="1200" dirty="0" smtClean="0">
                              <a:solidFill>
                                <a:schemeClr val="dk1"/>
                              </a:solidFill>
                              <a:effectLst/>
                              <a:latin typeface="+mn-lt"/>
                              <a:ea typeface="+mn-ea"/>
                              <a:cs typeface="+mn-cs"/>
                            </a:rPr>
                            <a:t>30.3%</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buFont typeface="Symbol" panose="05050102010706020507" pitchFamily="18" charset="2"/>
                            <a:buChar char="-"/>
                          </a:pPr>
                          <a:r>
                            <a:rPr lang="en-US" sz="1600" dirty="0" smtClean="0"/>
                            <a:t>MDP handle the birth/death and appearance/disappearance of objects in tracking. </a:t>
                          </a:r>
                        </a:p>
                        <a:p>
                          <a:pPr marL="285750" lvl="0" indent="-285750">
                            <a:buFont typeface="Symbol" panose="05050102010706020507" pitchFamily="18" charset="2"/>
                            <a:buChar char="-"/>
                          </a:pPr>
                          <a:r>
                            <a:rPr lang="en-US" sz="1600" dirty="0" smtClean="0"/>
                            <a:t>Data</a:t>
                          </a:r>
                          <a:r>
                            <a:rPr lang="en-US" sz="1600" baseline="0" dirty="0" smtClean="0"/>
                            <a:t> Association using Reinforcement learning.</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6928">
                    <a:tc>
                      <a:txBody>
                        <a:bodyPr/>
                        <a:lstStyle/>
                        <a:p>
                          <a:pPr>
                            <a:spcBef>
                              <a:spcPts val="100"/>
                            </a:spcBef>
                            <a:spcAft>
                              <a:spcPts val="0"/>
                            </a:spcAft>
                          </a:pPr>
                          <a:r>
                            <a:rPr lang="de-DE" sz="1600" dirty="0" smtClean="0"/>
                            <a:t>Joint </a:t>
                          </a:r>
                          <a:r>
                            <a:rPr lang="de-DE" sz="1600" dirty="0" err="1" smtClean="0"/>
                            <a:t>Probabilistic</a:t>
                          </a:r>
                          <a:r>
                            <a:rPr lang="de-DE" sz="1600" dirty="0" smtClean="0"/>
                            <a:t> Data </a:t>
                          </a:r>
                          <a:r>
                            <a:rPr lang="de-DE" sz="1600" dirty="0" err="1" smtClean="0"/>
                            <a:t>Association</a:t>
                          </a:r>
                          <a:r>
                            <a:rPr lang="de-DE" sz="1600" dirty="0" smtClean="0"/>
                            <a:t> </a:t>
                          </a:r>
                          <a:r>
                            <a:rPr lang="de-DE" sz="1600" dirty="0" err="1" smtClean="0"/>
                            <a:t>Revisited</a:t>
                          </a:r>
                          <a:r>
                            <a:rPr lang="de-DE" sz="1600" dirty="0" smtClean="0"/>
                            <a:t> (JPDA)</a:t>
                          </a:r>
                        </a:p>
                        <a:p>
                          <a:pPr>
                            <a:spcBef>
                              <a:spcPts val="100"/>
                            </a:spcBef>
                            <a:spcAft>
                              <a:spcPts val="0"/>
                            </a:spcAft>
                          </a:pPr>
                          <a:r>
                            <a:rPr lang="de-DE" sz="1600" dirty="0" smtClean="0"/>
                            <a:t>(</a:t>
                          </a:r>
                          <a:r>
                            <a:rPr lang="de-DE" sz="1600" dirty="0" err="1" smtClean="0"/>
                            <a:t>Rezatofighi</a:t>
                          </a:r>
                          <a:r>
                            <a:rPr lang="de-DE" sz="1600" baseline="0" dirty="0" smtClean="0"/>
                            <a:t> et al. 2015</a:t>
                          </a:r>
                          <a:r>
                            <a:rPr lang="de-DE" sz="1600"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600" dirty="0" smtClean="0"/>
                            <a:t>Associating the detected measurements in each time frame with existing targets using a joint probabilistic score</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0" i="0" kern="1200" dirty="0" smtClean="0">
                              <a:solidFill>
                                <a:schemeClr val="dk1"/>
                              </a:solidFill>
                              <a:effectLst/>
                              <a:latin typeface="+mn-lt"/>
                              <a:ea typeface="+mn-ea"/>
                              <a:cs typeface="+mn-cs"/>
                            </a:rPr>
                            <a:t>23.8%</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buFont typeface="Symbol" panose="05050102010706020507" pitchFamily="18" charset="2"/>
                            <a:buChar char="-"/>
                          </a:pPr>
                          <a:r>
                            <a:rPr lang="de-DE" sz="1600" dirty="0" err="1" smtClean="0"/>
                            <a:t>Reformulate</a:t>
                          </a:r>
                          <a:r>
                            <a:rPr lang="de-DE" sz="1600" baseline="0" dirty="0" smtClean="0"/>
                            <a:t> </a:t>
                          </a:r>
                          <a:r>
                            <a:rPr lang="de-DE" sz="1600" baseline="0" dirty="0" err="1" smtClean="0"/>
                            <a:t>the</a:t>
                          </a:r>
                          <a:r>
                            <a:rPr lang="de-DE" sz="1600" baseline="0" dirty="0" smtClean="0"/>
                            <a:t> DA </a:t>
                          </a:r>
                          <a:r>
                            <a:rPr lang="de-DE" sz="1600" baseline="0" dirty="0" err="1" smtClean="0"/>
                            <a:t>assignment</a:t>
                          </a:r>
                          <a:r>
                            <a:rPr lang="de-DE" sz="1600" baseline="0" dirty="0" smtClean="0"/>
                            <a:t> score </a:t>
                          </a:r>
                          <a:r>
                            <a:rPr lang="de-DE" sz="1600" baseline="0" dirty="0" err="1" smtClean="0"/>
                            <a:t>as</a:t>
                          </a:r>
                          <a:r>
                            <a:rPr lang="de-DE" sz="1600" baseline="0" dirty="0" smtClean="0"/>
                            <a:t> a integer linear </a:t>
                          </a:r>
                          <a:r>
                            <a:rPr lang="de-DE" sz="1600" baseline="0" dirty="0" err="1" smtClean="0"/>
                            <a:t>problem</a:t>
                          </a:r>
                          <a:endParaRPr lang="de-DE"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2276">
                    <a:tc>
                      <a:txBody>
                        <a:bodyPr/>
                        <a:lstStyle/>
                        <a:p>
                          <a:pPr>
                            <a:spcBef>
                              <a:spcPts val="100"/>
                            </a:spcBef>
                            <a:spcAft>
                              <a:spcPts val="0"/>
                            </a:spcAft>
                          </a:pPr>
                          <a:r>
                            <a:rPr lang="en-US" sz="1600" dirty="0" err="1" smtClean="0"/>
                            <a:t>Muiltple</a:t>
                          </a:r>
                          <a:r>
                            <a:rPr lang="en-US" sz="1600" dirty="0" smtClean="0"/>
                            <a:t> Object 3D Position Tracking using RNNs</a:t>
                          </a:r>
                        </a:p>
                        <a:p>
                          <a:pPr>
                            <a:spcBef>
                              <a:spcPts val="100"/>
                            </a:spcBef>
                            <a:spcAft>
                              <a:spcPts val="0"/>
                            </a:spcAft>
                          </a:pPr>
                          <a:r>
                            <a:rPr lang="en-US" sz="1600" b="1" dirty="0" smtClean="0"/>
                            <a:t>(</a:t>
                          </a:r>
                          <a:r>
                            <a:rPr lang="de-DE" sz="1600" b="1" dirty="0" err="1" smtClean="0"/>
                            <a:t>Our</a:t>
                          </a:r>
                          <a:r>
                            <a:rPr lang="de-DE" sz="1600" b="1" dirty="0" smtClean="0"/>
                            <a:t> </a:t>
                          </a:r>
                          <a:r>
                            <a:rPr lang="de-DE" sz="1600" b="1" dirty="0" err="1" smtClean="0"/>
                            <a:t>approach</a:t>
                          </a:r>
                          <a:r>
                            <a:rPr lang="de-DE" sz="1600" b="1"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de-DE" sz="1600" dirty="0" smtClean="0"/>
                            <a:t>Tracking </a:t>
                          </a:r>
                          <a:r>
                            <a:rPr lang="de-DE" sz="1600" dirty="0" err="1" smtClean="0"/>
                            <a:t>based</a:t>
                          </a:r>
                          <a:r>
                            <a:rPr lang="de-DE" sz="1600" dirty="0" smtClean="0"/>
                            <a:t> on RNN(</a:t>
                          </a:r>
                          <a:r>
                            <a:rPr lang="de-DE" sz="1600" dirty="0" err="1" smtClean="0"/>
                            <a:t>motion</a:t>
                          </a:r>
                          <a:r>
                            <a:rPr lang="de-DE" sz="1600" dirty="0" smtClean="0"/>
                            <a:t>,</a:t>
                          </a:r>
                          <a:r>
                            <a:rPr lang="de-DE" sz="1600" baseline="0" dirty="0" smtClean="0"/>
                            <a:t> </a:t>
                          </a:r>
                          <a:r>
                            <a:rPr lang="de-DE" sz="1600" baseline="0" dirty="0" err="1" smtClean="0"/>
                            <a:t>prediction</a:t>
                          </a:r>
                          <a:r>
                            <a:rPr lang="de-DE" sz="1600" baseline="0" dirty="0" smtClean="0"/>
                            <a:t> </a:t>
                          </a:r>
                          <a:r>
                            <a:rPr lang="de-DE" sz="1600" baseline="0" dirty="0" err="1" smtClean="0"/>
                            <a:t>and</a:t>
                          </a:r>
                          <a:r>
                            <a:rPr lang="de-DE" sz="1600" baseline="0" dirty="0" smtClean="0"/>
                            <a:t> update</a:t>
                          </a:r>
                          <a:r>
                            <a:rPr lang="de-DE" sz="1600" dirty="0" smtClean="0"/>
                            <a:t>) </a:t>
                          </a:r>
                          <a:r>
                            <a:rPr lang="de-DE" sz="1600" dirty="0" err="1" smtClean="0"/>
                            <a:t>and</a:t>
                          </a:r>
                          <a:r>
                            <a:rPr lang="de-DE" sz="1600" dirty="0" smtClean="0"/>
                            <a:t> LSTM(</a:t>
                          </a:r>
                          <a:r>
                            <a:rPr lang="de-DE" sz="1600" dirty="0" err="1" smtClean="0"/>
                            <a:t>data</a:t>
                          </a:r>
                          <a:r>
                            <a:rPr lang="de-DE" sz="1600" dirty="0" smtClean="0"/>
                            <a:t> </a:t>
                          </a:r>
                          <a:r>
                            <a:rPr lang="de-DE" sz="1600" dirty="0" err="1" smtClean="0"/>
                            <a:t>association</a:t>
                          </a:r>
                          <a:r>
                            <a:rPr lang="de-DE" sz="1600" dirty="0" smtClean="0"/>
                            <a:t>)</a:t>
                          </a:r>
                        </a:p>
                        <a:p>
                          <a:pPr marL="0" marR="0" lvl="0" indent="0" algn="l" defTabSz="914400" rtl="0" eaLnBrk="1" fontAlgn="auto" latinLnBrk="0" hangingPunct="1">
                            <a:lnSpc>
                              <a:spcPct val="100000"/>
                            </a:lnSpc>
                            <a:spcBef>
                              <a:spcPts val="100"/>
                            </a:spcBef>
                            <a:spcAft>
                              <a:spcPts val="0"/>
                            </a:spcAft>
                            <a:buClrTx/>
                            <a:buSzTx/>
                            <a:buFontTx/>
                            <a:buNone/>
                            <a:tabLst/>
                            <a:defRPr/>
                          </a:pPr>
                          <a:r>
                            <a:rPr lang="de-DE" sz="1600" b="1" dirty="0" smtClean="0"/>
                            <a:t>(This</a:t>
                          </a:r>
                          <a:r>
                            <a:rPr lang="de-DE" sz="1600" b="1" baseline="0" dirty="0" smtClean="0"/>
                            <a:t> was </a:t>
                          </a:r>
                          <a:r>
                            <a:rPr lang="de-DE" sz="1600" b="1" baseline="0" dirty="0" err="1" smtClean="0"/>
                            <a:t>the</a:t>
                          </a:r>
                          <a:r>
                            <a:rPr lang="de-DE" sz="1600" b="1" baseline="0" dirty="0" smtClean="0"/>
                            <a:t> </a:t>
                          </a:r>
                          <a:r>
                            <a:rPr lang="de-DE" sz="1600" b="1" baseline="0" dirty="0" err="1" smtClean="0"/>
                            <a:t>first</a:t>
                          </a:r>
                          <a:r>
                            <a:rPr lang="de-DE" sz="1600" b="1" baseline="0" dirty="0" smtClean="0"/>
                            <a:t> </a:t>
                          </a:r>
                          <a:r>
                            <a:rPr lang="de-DE" sz="1600" b="1" baseline="0" dirty="0" err="1" smtClean="0"/>
                            <a:t>approach</a:t>
                          </a:r>
                          <a:r>
                            <a:rPr lang="de-DE" sz="1600" b="1" baseline="0" dirty="0" smtClean="0"/>
                            <a:t> </a:t>
                          </a:r>
                          <a:r>
                            <a:rPr lang="de-DE" sz="1600" b="1" baseline="0" dirty="0" err="1" smtClean="0"/>
                            <a:t>of</a:t>
                          </a:r>
                          <a:r>
                            <a:rPr lang="de-DE" sz="1600" b="1" baseline="0" dirty="0" smtClean="0"/>
                            <a:t> </a:t>
                          </a:r>
                          <a:r>
                            <a:rPr lang="de-DE" sz="1600" b="1" baseline="0" dirty="0" err="1" smtClean="0"/>
                            <a:t>the</a:t>
                          </a:r>
                          <a:r>
                            <a:rPr lang="de-DE" sz="1600" b="1" baseline="0" dirty="0" smtClean="0"/>
                            <a:t> time </a:t>
                          </a:r>
                          <a:r>
                            <a:rPr lang="de-DE" sz="1600" b="1" baseline="0" dirty="0" err="1" smtClean="0"/>
                            <a:t>which</a:t>
                          </a:r>
                          <a:r>
                            <a:rPr lang="de-DE" sz="1600" b="1" baseline="0" dirty="0" smtClean="0"/>
                            <a:t> </a:t>
                          </a:r>
                          <a:r>
                            <a:rPr lang="de-DE" sz="1600" b="1" baseline="0" dirty="0" err="1" smtClean="0"/>
                            <a:t>employs</a:t>
                          </a:r>
                          <a:r>
                            <a:rPr lang="de-DE" sz="1600" b="1" baseline="0" dirty="0" smtClean="0"/>
                            <a:t> RNNs/LSTMs </a:t>
                          </a:r>
                          <a:r>
                            <a:rPr lang="de-DE" sz="1600" b="1" baseline="0" dirty="0" err="1" smtClean="0"/>
                            <a:t>for</a:t>
                          </a:r>
                          <a:r>
                            <a:rPr lang="de-DE" sz="1600" b="1" baseline="0" dirty="0" smtClean="0"/>
                            <a:t> online MOT, </a:t>
                          </a:r>
                          <a:r>
                            <a:rPr lang="de-DE" sz="1600" b="1" baseline="0" dirty="0" err="1" smtClean="0"/>
                            <a:t>and</a:t>
                          </a:r>
                          <a:r>
                            <a:rPr lang="de-DE" sz="1600" b="1" baseline="0" dirty="0" smtClean="0"/>
                            <a:t> also non trivial </a:t>
                          </a:r>
                          <a:r>
                            <a:rPr lang="de-DE" sz="1600" b="1" baseline="0" dirty="0" err="1" smtClean="0"/>
                            <a:t>for</a:t>
                          </a:r>
                          <a:r>
                            <a:rPr lang="de-DE" sz="1600" b="1" baseline="0" dirty="0" smtClean="0"/>
                            <a:t> DL </a:t>
                          </a:r>
                          <a:r>
                            <a:rPr lang="de-DE" sz="1600" b="1" baseline="0" dirty="0" err="1" smtClean="0"/>
                            <a:t>approaches</a:t>
                          </a:r>
                          <a:r>
                            <a:rPr lang="de-DE" sz="1600" b="1" baseline="0" dirty="0" smtClean="0"/>
                            <a:t> at </a:t>
                          </a:r>
                          <a:r>
                            <a:rPr lang="de-DE" sz="1600" b="1" baseline="0" dirty="0" err="1" smtClean="0"/>
                            <a:t>that</a:t>
                          </a:r>
                          <a:r>
                            <a:rPr lang="de-DE" sz="1600" b="1" baseline="0" dirty="0" smtClean="0"/>
                            <a:t> time)</a:t>
                          </a:r>
                          <a:endParaRPr lang="de-DE"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1600" b="1" dirty="0" smtClean="0"/>
                            <a:t>19.0%</a:t>
                          </a:r>
                          <a:endParaRPr lang="de-DE"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00050" lvl="0" indent="-400050">
                            <a:buFont typeface="Symbol" panose="05050102010706020507" pitchFamily="18" charset="2"/>
                            <a:buChar char="-"/>
                          </a:pPr>
                          <a:r>
                            <a:rPr lang="de-DE" sz="1600" baseline="0" dirty="0" smtClean="0"/>
                            <a:t>Time </a:t>
                          </a:r>
                          <a:r>
                            <a:rPr lang="de-DE" sz="1600" baseline="0" dirty="0" err="1" smtClean="0"/>
                            <a:t>varying</a:t>
                          </a:r>
                          <a:r>
                            <a:rPr lang="de-DE" sz="1600" baseline="0" dirty="0" smtClean="0"/>
                            <a:t> </a:t>
                          </a:r>
                          <a:r>
                            <a:rPr lang="de-DE" sz="1600" baseline="0" dirty="0" err="1" smtClean="0"/>
                            <a:t>nr.</a:t>
                          </a:r>
                          <a:r>
                            <a:rPr lang="de-DE" sz="1600" baseline="0" dirty="0" smtClean="0"/>
                            <a:t> </a:t>
                          </a:r>
                          <a:r>
                            <a:rPr lang="de-DE" sz="1600" baseline="0" dirty="0" err="1" smtClean="0"/>
                            <a:t>of</a:t>
                          </a:r>
                          <a:r>
                            <a:rPr lang="de-DE" sz="1600" baseline="0" dirty="0" smtClean="0"/>
                            <a:t> </a:t>
                          </a:r>
                          <a:r>
                            <a:rPr lang="de-DE" sz="1600" baseline="0" dirty="0" err="1" smtClean="0"/>
                            <a:t>targets</a:t>
                          </a:r>
                          <a:r>
                            <a:rPr lang="de-DE" sz="1600" baseline="0" dirty="0" smtClean="0"/>
                            <a:t>.</a:t>
                          </a:r>
                        </a:p>
                        <a:p>
                          <a:pPr marL="400050" lvl="0" indent="-400050">
                            <a:buFont typeface="Symbol" panose="05050102010706020507" pitchFamily="18" charset="2"/>
                            <a:buChar char="-"/>
                          </a:pPr>
                          <a:r>
                            <a:rPr lang="de-DE" sz="1600" dirty="0" smtClean="0"/>
                            <a:t>State </a:t>
                          </a:r>
                          <a:r>
                            <a:rPr lang="de-DE" sz="1600" dirty="0" err="1" smtClean="0"/>
                            <a:t>estimation</a:t>
                          </a:r>
                          <a:r>
                            <a:rPr lang="de-DE" sz="1600" dirty="0" smtClean="0"/>
                            <a:t> </a:t>
                          </a:r>
                          <a:r>
                            <a:rPr lang="de-DE" sz="1600" dirty="0" err="1" smtClean="0"/>
                            <a:t>of</a:t>
                          </a:r>
                          <a:r>
                            <a:rPr lang="de-DE" sz="1600" dirty="0" smtClean="0"/>
                            <a:t> </a:t>
                          </a:r>
                          <a:r>
                            <a:rPr lang="de-DE" sz="1600" dirty="0" err="1" smtClean="0"/>
                            <a:t>targets</a:t>
                          </a:r>
                          <a:r>
                            <a:rPr lang="de-DE" sz="1600" dirty="0" smtClean="0"/>
                            <a:t>.</a:t>
                          </a:r>
                        </a:p>
                        <a:p>
                          <a:pPr marL="400050" lvl="0" indent="-400050">
                            <a:buFont typeface="Symbol" panose="05050102010706020507" pitchFamily="18" charset="2"/>
                            <a:buChar char="-"/>
                          </a:pPr>
                          <a:r>
                            <a:rPr lang="de-DE" sz="1600" dirty="0" smtClean="0"/>
                            <a:t>Data</a:t>
                          </a:r>
                          <a:r>
                            <a:rPr lang="de-DE" sz="1600" baseline="0" dirty="0" smtClean="0"/>
                            <a:t> </a:t>
                          </a:r>
                          <a:r>
                            <a:rPr lang="de-DE" sz="1600" baseline="0" dirty="0" err="1" smtClean="0"/>
                            <a:t>association</a:t>
                          </a:r>
                          <a:endParaRPr lang="de-DE"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p:sp>
        <p:nvSpPr>
          <p:cNvPr id="5" name="Rechteck 4"/>
          <p:cNvSpPr/>
          <p:nvPr/>
        </p:nvSpPr>
        <p:spPr>
          <a:xfrm>
            <a:off x="180304" y="6471635"/>
            <a:ext cx="7212169" cy="386365"/>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de-DE" sz="1400" dirty="0" smtClean="0"/>
              <a:t>1. Multiple-</a:t>
            </a:r>
            <a:r>
              <a:rPr lang="de-DE" sz="1400" dirty="0" err="1" smtClean="0"/>
              <a:t>Object</a:t>
            </a:r>
            <a:r>
              <a:rPr lang="de-DE" sz="1400" dirty="0" smtClean="0"/>
              <a:t> </a:t>
            </a:r>
            <a:r>
              <a:rPr lang="de-DE" sz="1400" dirty="0" err="1" smtClean="0"/>
              <a:t>tracking</a:t>
            </a:r>
            <a:r>
              <a:rPr lang="de-DE" sz="1400" dirty="0" smtClean="0"/>
              <a:t> </a:t>
            </a:r>
            <a:r>
              <a:rPr lang="de-DE" sz="1400" dirty="0" err="1" smtClean="0"/>
              <a:t>Accuracy</a:t>
            </a:r>
            <a:endParaRPr lang="de-DE" sz="1400" dirty="0"/>
          </a:p>
        </p:txBody>
      </p:sp>
    </p:spTree>
    <p:extLst>
      <p:ext uri="{BB962C8B-B14F-4D97-AF65-F5344CB8AC3E}">
        <p14:creationId xmlns:p14="http://schemas.microsoft.com/office/powerpoint/2010/main" val="41057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Architecture</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9251" y="1567348"/>
            <a:ext cx="9556123" cy="4838191"/>
          </a:xfrm>
        </p:spPr>
      </p:pic>
    </p:spTree>
    <p:extLst>
      <p:ext uri="{BB962C8B-B14F-4D97-AF65-F5344CB8AC3E}">
        <p14:creationId xmlns:p14="http://schemas.microsoft.com/office/powerpoint/2010/main" val="182548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
            </a:r>
            <a:br>
              <a:rPr lang="de-DE" dirty="0" smtClean="0"/>
            </a:br>
            <a:r>
              <a:rPr lang="de-DE" dirty="0" smtClean="0"/>
              <a:t>RNN Stage - </a:t>
            </a:r>
            <a:r>
              <a:rPr lang="de-DE" sz="3200" b="1" dirty="0" err="1"/>
              <a:t>Prediction</a:t>
            </a:r>
            <a:r>
              <a:rPr lang="de-DE" sz="3200" b="1" dirty="0"/>
              <a:t> Layer</a:t>
            </a:r>
            <a:r>
              <a:rPr lang="de-DE" b="1" dirty="0"/>
              <a:t/>
            </a:r>
            <a:br>
              <a:rPr lang="de-DE" b="1" dirty="0"/>
            </a:br>
            <a:endParaRPr lang="de-DE" dirty="0"/>
          </a:p>
        </p:txBody>
      </p:sp>
      <p:pic>
        <p:nvPicPr>
          <p:cNvPr id="4" name="Inhaltsplatzhalt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14" y="1425680"/>
            <a:ext cx="7402286" cy="4838191"/>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3668353497"/>
              </p:ext>
            </p:extLst>
          </p:nvPr>
        </p:nvGraphicFramePr>
        <p:xfrm>
          <a:off x="4601028" y="1425680"/>
          <a:ext cx="2331076" cy="4056845"/>
        </p:xfrm>
        <a:graphic>
          <a:graphicData uri="http://schemas.openxmlformats.org/drawingml/2006/table">
            <a:tbl>
              <a:tblPr/>
              <a:tblGrid>
                <a:gridCol w="2331076"/>
              </a:tblGrid>
              <a:tr h="4056845">
                <a:tc>
                  <a:txBody>
                    <a:bodyPr/>
                    <a:lstStyle/>
                    <a:p>
                      <a:endParaRPr lang="de-DE" dirty="0"/>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26779096"/>
              </p:ext>
            </p:extLst>
          </p:nvPr>
        </p:nvGraphicFramePr>
        <p:xfrm>
          <a:off x="348343" y="1436914"/>
          <a:ext cx="3976914" cy="4760686"/>
        </p:xfrm>
        <a:graphic>
          <a:graphicData uri="http://schemas.openxmlformats.org/drawingml/2006/table">
            <a:tbl>
              <a:tblPr/>
              <a:tblGrid>
                <a:gridCol w="3976914"/>
              </a:tblGrid>
              <a:tr h="4760686">
                <a:tc>
                  <a:txBody>
                    <a:bodyPr/>
                    <a:lstStyle/>
                    <a:p>
                      <a:pPr marL="457200" indent="-457200">
                        <a:buFont typeface="Arial" panose="020B0604020202020204" pitchFamily="34" charset="0"/>
                        <a:buChar char="•"/>
                      </a:pPr>
                      <a:r>
                        <a:rPr lang="en-US" sz="2800" baseline="0" dirty="0" smtClean="0"/>
                        <a:t>Using available ground truth </a:t>
                      </a:r>
                      <a:r>
                        <a:rPr lang="en-US" sz="2800" baseline="0" dirty="0" err="1" smtClean="0"/>
                        <a:t>Bboxes</a:t>
                      </a:r>
                      <a:r>
                        <a:rPr lang="en-US" sz="2800" baseline="0" dirty="0" smtClean="0"/>
                        <a:t> from current and the previous state.</a:t>
                      </a:r>
                    </a:p>
                    <a:p>
                      <a:pPr marL="457200" indent="-457200">
                        <a:buFont typeface="Arial" panose="020B0604020202020204" pitchFamily="34" charset="0"/>
                        <a:buChar char="•"/>
                      </a:pPr>
                      <a:endParaRPr lang="en-US" sz="2800" baseline="0" dirty="0" smtClean="0"/>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smtClean="0"/>
                        <a:t>Predicting the</a:t>
                      </a:r>
                      <a:r>
                        <a:rPr lang="en-US" sz="2800" baseline="0" dirty="0" smtClean="0"/>
                        <a:t> target motion in the absence of the measurements.</a:t>
                      </a:r>
                    </a:p>
                    <a:p>
                      <a:pPr marL="457200" indent="-457200">
                        <a:buFont typeface="Arial" panose="020B0604020202020204" pitchFamily="34" charset="0"/>
                        <a:buChar char="•"/>
                      </a:pPr>
                      <a:endParaRPr lang="en-US" sz="2800" baseline="0" dirty="0" smtClean="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4110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
            </a:r>
            <a:br>
              <a:rPr lang="de-DE" dirty="0"/>
            </a:br>
            <a:r>
              <a:rPr lang="de-DE" dirty="0"/>
              <a:t>RNN Stage </a:t>
            </a:r>
            <a:r>
              <a:rPr lang="de-DE" dirty="0" smtClean="0"/>
              <a:t>– </a:t>
            </a:r>
            <a:r>
              <a:rPr lang="de-DE" sz="3200" b="1" dirty="0" smtClean="0"/>
              <a:t>Update Layer</a:t>
            </a:r>
            <a:r>
              <a:rPr lang="de-DE" sz="3200" b="1" dirty="0"/>
              <a:t/>
            </a:r>
            <a:br>
              <a:rPr lang="de-DE" sz="3200" b="1" dirty="0"/>
            </a:br>
            <a:endParaRPr lang="de-DE" sz="3200" dirty="0"/>
          </a:p>
        </p:txBody>
      </p:sp>
      <p:pic>
        <p:nvPicPr>
          <p:cNvPr id="5" name="Inhaltsplatzhalt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86" y="1325563"/>
            <a:ext cx="7837714" cy="4838191"/>
          </a:xfrm>
          <a:prstGeom prst="rect">
            <a:avLst/>
          </a:prstGeom>
        </p:spPr>
      </p:pic>
      <p:graphicFrame>
        <p:nvGraphicFramePr>
          <p:cNvPr id="6" name="Tabelle 5"/>
          <p:cNvGraphicFramePr>
            <a:graphicFrameLocks noGrp="1"/>
          </p:cNvGraphicFramePr>
          <p:nvPr>
            <p:extLst>
              <p:ext uri="{D42A27DB-BD31-4B8C-83A1-F6EECF244321}">
                <p14:modId xmlns:p14="http://schemas.microsoft.com/office/powerpoint/2010/main" val="302349986"/>
              </p:ext>
            </p:extLst>
          </p:nvPr>
        </p:nvGraphicFramePr>
        <p:xfrm>
          <a:off x="5428344" y="1325563"/>
          <a:ext cx="2438400" cy="4065207"/>
        </p:xfrm>
        <a:graphic>
          <a:graphicData uri="http://schemas.openxmlformats.org/drawingml/2006/table">
            <a:tbl>
              <a:tblPr/>
              <a:tblGrid>
                <a:gridCol w="2438400"/>
              </a:tblGrid>
              <a:tr h="4065207">
                <a:tc>
                  <a:txBody>
                    <a:bodyPr/>
                    <a:lstStyle/>
                    <a:p>
                      <a:endParaRPr lang="de-DE"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56686812"/>
              </p:ext>
            </p:extLst>
          </p:nvPr>
        </p:nvGraphicFramePr>
        <p:xfrm>
          <a:off x="464457" y="1228726"/>
          <a:ext cx="3614057" cy="5212080"/>
        </p:xfrm>
        <a:graphic>
          <a:graphicData uri="http://schemas.openxmlformats.org/drawingml/2006/table">
            <a:tbl>
              <a:tblPr/>
              <a:tblGrid>
                <a:gridCol w="3614057"/>
              </a:tblGrid>
              <a:tr h="4601029">
                <a:tc>
                  <a:txBody>
                    <a:bodyPr/>
                    <a:lstStyle/>
                    <a:p>
                      <a:pPr marL="285750" indent="-285750">
                        <a:buFont typeface="Arial" panose="020B0604020202020204" pitchFamily="34" charset="0"/>
                        <a:buChar char="•"/>
                      </a:pPr>
                      <a:r>
                        <a:rPr lang="en-US" sz="2800" dirty="0" smtClean="0"/>
                        <a:t>Updating</a:t>
                      </a:r>
                      <a:r>
                        <a:rPr lang="en-US" sz="2800" baseline="0" dirty="0" smtClean="0"/>
                        <a:t> the state for the target ‘x’ by updating the current status of the targets </a:t>
                      </a:r>
                      <a:r>
                        <a:rPr lang="en-US" sz="2800" baseline="0" dirty="0" err="1" smtClean="0"/>
                        <a:t>Bbox</a:t>
                      </a:r>
                      <a:r>
                        <a:rPr lang="en-US" sz="2800" baseline="0" dirty="0" smtClean="0"/>
                        <a:t> coordinates by introducing the measurements data ‘z’.</a:t>
                      </a:r>
                    </a:p>
                    <a:p>
                      <a:pPr marL="285750" indent="-285750">
                        <a:buFont typeface="Arial" panose="020B0604020202020204" pitchFamily="34" charset="0"/>
                        <a:buChar char="•"/>
                      </a:pPr>
                      <a:r>
                        <a:rPr lang="en-US" sz="2800" baseline="0" dirty="0" smtClean="0"/>
                        <a:t>Comparison between the measurement and target coordinates.</a:t>
                      </a:r>
                      <a:endParaRPr lang="en-US" sz="28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322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
            </a:r>
            <a:br>
              <a:rPr lang="de-DE" dirty="0"/>
            </a:br>
            <a:r>
              <a:rPr lang="de-DE" dirty="0"/>
              <a:t>RNN Stage </a:t>
            </a:r>
            <a:r>
              <a:rPr lang="de-DE" dirty="0" smtClean="0"/>
              <a:t>– </a:t>
            </a:r>
            <a:r>
              <a:rPr lang="de-DE" sz="3200" b="1" dirty="0" err="1" smtClean="0"/>
              <a:t>Birth</a:t>
            </a:r>
            <a:r>
              <a:rPr lang="de-DE" sz="3200" b="1" dirty="0" smtClean="0"/>
              <a:t>/Death Layer</a:t>
            </a:r>
            <a:r>
              <a:rPr lang="de-DE" sz="3200" b="1" dirty="0"/>
              <a:t/>
            </a:r>
            <a:br>
              <a:rPr lang="de-DE" sz="3200" b="1" dirty="0"/>
            </a:br>
            <a:endParaRPr lang="de-DE" sz="3200" dirty="0"/>
          </a:p>
        </p:txBody>
      </p:sp>
      <p:pic>
        <p:nvPicPr>
          <p:cNvPr id="4" name="Inhaltsplatzhalt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228" y="1580227"/>
            <a:ext cx="7387771" cy="4838191"/>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1415617768"/>
              </p:ext>
            </p:extLst>
          </p:nvPr>
        </p:nvGraphicFramePr>
        <p:xfrm>
          <a:off x="7242629" y="1580227"/>
          <a:ext cx="1741714" cy="4065207"/>
        </p:xfrm>
        <a:graphic>
          <a:graphicData uri="http://schemas.openxmlformats.org/drawingml/2006/table">
            <a:tbl>
              <a:tblPr/>
              <a:tblGrid>
                <a:gridCol w="1741714"/>
              </a:tblGrid>
              <a:tr h="4065207">
                <a:tc>
                  <a:txBody>
                    <a:bodyPr/>
                    <a:lstStyle/>
                    <a:p>
                      <a:endParaRPr lang="de-DE"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43961598"/>
              </p:ext>
            </p:extLst>
          </p:nvPr>
        </p:nvGraphicFramePr>
        <p:xfrm>
          <a:off x="740229" y="1465943"/>
          <a:ext cx="3904342" cy="5059680"/>
        </p:xfrm>
        <a:graphic>
          <a:graphicData uri="http://schemas.openxmlformats.org/drawingml/2006/table">
            <a:tbl>
              <a:tblPr/>
              <a:tblGrid>
                <a:gridCol w="3904342"/>
              </a:tblGrid>
              <a:tr h="4847771">
                <a:tc>
                  <a:txBody>
                    <a:bodyPr/>
                    <a:lstStyle/>
                    <a:p>
                      <a:pPr marL="285750" indent="-285750">
                        <a:buFont typeface="Arial" panose="020B0604020202020204" pitchFamily="34" charset="0"/>
                        <a:buChar char="•"/>
                      </a:pPr>
                      <a:r>
                        <a:rPr lang="en-US" sz="2800" dirty="0" smtClean="0"/>
                        <a:t>Targets</a:t>
                      </a:r>
                      <a:r>
                        <a:rPr lang="en-US" sz="2800" baseline="0" dirty="0" smtClean="0"/>
                        <a:t> can appear or disappear from a frame.</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Preserving target’s identity and association</a:t>
                      </a:r>
                      <a:r>
                        <a:rPr lang="en-US" sz="2800" baseline="0" dirty="0" smtClean="0"/>
                        <a:t>.</a:t>
                      </a:r>
                    </a:p>
                    <a:p>
                      <a:pPr marL="285750" indent="-285750">
                        <a:buFont typeface="Arial" panose="020B0604020202020204" pitchFamily="34" charset="0"/>
                        <a:buChar char="•"/>
                      </a:pPr>
                      <a:endParaRPr lang="en-US" sz="2800" baseline="0" dirty="0" smtClean="0"/>
                    </a:p>
                    <a:p>
                      <a:pPr marL="285750" indent="-285750">
                        <a:buFont typeface="Arial" panose="020B0604020202020204" pitchFamily="34" charset="0"/>
                        <a:buChar char="•"/>
                      </a:pPr>
                      <a:r>
                        <a:rPr lang="en-US" sz="2800" baseline="0" dirty="0" smtClean="0"/>
                        <a:t>Identifying target’s track initiation and termination.</a:t>
                      </a:r>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17245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8910</TotalTime>
  <Words>1280</Words>
  <Application>Microsoft Office PowerPoint</Application>
  <PresentationFormat>Custom</PresentationFormat>
  <Paragraphs>171</Paragraphs>
  <Slides>19</Slides>
  <Notes>12</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Muiltple Object Tracking using RNNs</vt:lpstr>
      <vt:lpstr>Introduction</vt:lpstr>
      <vt:lpstr>Challenges for Tracking</vt:lpstr>
      <vt:lpstr>Challenges for Tracking</vt:lpstr>
      <vt:lpstr>PowerPoint Presentation</vt:lpstr>
      <vt:lpstr>Architecture</vt:lpstr>
      <vt:lpstr> RNN Stage - Prediction Layer </vt:lpstr>
      <vt:lpstr> RNN Stage – Update Layer </vt:lpstr>
      <vt:lpstr> RNN Stage – Birth/Death Layer </vt:lpstr>
      <vt:lpstr>LSTM Stage</vt:lpstr>
      <vt:lpstr>Data Association using LSTM </vt:lpstr>
      <vt:lpstr>Data Association - Alternative approach</vt:lpstr>
      <vt:lpstr>Data Association - Alternative approach</vt:lpstr>
      <vt:lpstr>Experiment</vt:lpstr>
      <vt:lpstr>Evaluation Metrics</vt:lpstr>
      <vt:lpstr>Results</vt:lpstr>
      <vt:lpstr>  Demonstration  </vt:lpstr>
      <vt:lpstr> Next steps     Conversion (2D -&gt; 3D)</vt:lpstr>
      <vt:lpstr>PowerPoint Presentation</vt:lpstr>
    </vt:vector>
  </TitlesOfParts>
  <Company>OSRAM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Timeline</dc:title>
  <dc:creator>Amin, Khizer</dc:creator>
  <cp:lastModifiedBy>khiz3r</cp:lastModifiedBy>
  <cp:revision>219</cp:revision>
  <dcterms:created xsi:type="dcterms:W3CDTF">2017-07-04T16:18:30Z</dcterms:created>
  <dcterms:modified xsi:type="dcterms:W3CDTF">2018-02-13T18:34:21Z</dcterms:modified>
</cp:coreProperties>
</file>