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0" r:id="rId1"/>
  </p:sldMasterIdLst>
  <p:notesMasterIdLst>
    <p:notesMasterId r:id="rId21"/>
  </p:notesMasterIdLst>
  <p:sldIdLst>
    <p:sldId id="256" r:id="rId2"/>
    <p:sldId id="276" r:id="rId3"/>
    <p:sldId id="277" r:id="rId4"/>
    <p:sldId id="278" r:id="rId5"/>
    <p:sldId id="271" r:id="rId6"/>
    <p:sldId id="272" r:id="rId7"/>
    <p:sldId id="273" r:id="rId8"/>
    <p:sldId id="262" r:id="rId9"/>
    <p:sldId id="263" r:id="rId10"/>
    <p:sldId id="264" r:id="rId11"/>
    <p:sldId id="274" r:id="rId12"/>
    <p:sldId id="275" r:id="rId13"/>
    <p:sldId id="279" r:id="rId14"/>
    <p:sldId id="280" r:id="rId15"/>
    <p:sldId id="281" r:id="rId16"/>
    <p:sldId id="282" r:id="rId17"/>
    <p:sldId id="283" r:id="rId18"/>
    <p:sldId id="284" r:id="rId19"/>
    <p:sldId id="285" r:id="rId20"/>
  </p:sldIdLst>
  <p:sldSz cx="18288000" cy="10287000"/>
  <p:notesSz cx="6858000" cy="9144000"/>
  <p:embeddedFontLst>
    <p:embeddedFont>
      <p:font typeface="Aileron Heavy" panose="020B0604020202020204" charset="0"/>
      <p:regular r:id="rId22"/>
    </p:embeddedFont>
    <p:embeddedFont>
      <p:font typeface="Aileron Heavy Bold" panose="020B0604020202020204" charset="0"/>
      <p:regular r:id="rId23"/>
    </p:embeddedFont>
    <p:embeddedFont>
      <p:font typeface="Aileron Regular" panose="020B0604020202020204" charset="0"/>
      <p:regular r:id="rId24"/>
    </p:embeddedFont>
    <p:embeddedFont>
      <p:font typeface="Aileron Regular Bold" panose="020B0604020202020204" charset="0"/>
      <p:regular r:id="rId25"/>
    </p:embeddedFont>
    <p:embeddedFont>
      <p:font typeface="Calibri" panose="020F0502020204030204" pitchFamily="34" charset="0"/>
      <p:regular r:id="rId26"/>
      <p:bold r:id="rId27"/>
      <p:italic r:id="rId28"/>
      <p:boldItalic r:id="rId29"/>
    </p:embeddedFont>
    <p:embeddedFont>
      <p:font typeface="Cambria Math" panose="02040503050406030204" pitchFamily="18" charset="0"/>
      <p:regular r:id="rId30"/>
    </p:embeddedFont>
    <p:embeddedFont>
      <p:font typeface="Century Gothic" panose="020B0502020202020204" pitchFamily="34" charset="0"/>
      <p:regular r:id="rId31"/>
      <p:bold r:id="rId32"/>
      <p:italic r:id="rId33"/>
      <p:boldItalic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MAD UMAIR AMIR - 14614" initials="MUA1" lastIdx="1" clrIdx="0">
    <p:extLst>
      <p:ext uri="{19B8F6BF-5375-455C-9EA6-DF929625EA0E}">
        <p15:presenceInfo xmlns:p15="http://schemas.microsoft.com/office/powerpoint/2012/main" userId="MUHAMMAD UMAIR AMIR - 14614"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1" d="100"/>
          <a:sy n="51" d="100"/>
        </p:scale>
        <p:origin x="254" y="3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CEA3E-6CF6-497B-A2DD-80F89326556B}" type="datetimeFigureOut">
              <a:rPr lang="en-US" smtClean="0"/>
              <a:t>9/27/2021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A035D-EC47-4A22-BEFF-460EBF220777}" type="slidenum">
              <a:rPr lang="en-US" smtClean="0"/>
              <a:t>‹#›</a:t>
            </a:fld>
            <a:endParaRPr lang="en-US"/>
          </a:p>
        </p:txBody>
      </p:sp>
    </p:spTree>
    <p:extLst>
      <p:ext uri="{BB962C8B-B14F-4D97-AF65-F5344CB8AC3E}">
        <p14:creationId xmlns:p14="http://schemas.microsoft.com/office/powerpoint/2010/main" val="4075321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26518" y="914402"/>
            <a:ext cx="13014333" cy="4800600"/>
          </a:xfrm>
        </p:spPr>
        <p:txBody>
          <a:bodyPr anchor="b">
            <a:normAutofit/>
          </a:bodyPr>
          <a:lstStyle>
            <a:lvl1pPr algn="ctr">
              <a:defRPr sz="72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2626518" y="5829300"/>
            <a:ext cx="13014333" cy="2857500"/>
          </a:xfrm>
        </p:spPr>
        <p:txBody>
          <a:bodyPr anchor="t">
            <a:normAutofit/>
          </a:bodyPr>
          <a:lstStyle>
            <a:lvl1pPr marL="0" indent="0" algn="ctr">
              <a:buNone/>
              <a:defRPr sz="3150">
                <a:gradFill flip="none" rotWithShape="1">
                  <a:gsLst>
                    <a:gs pos="0">
                      <a:schemeClr val="tx1"/>
                    </a:gs>
                    <a:gs pos="100000">
                      <a:schemeClr val="tx1">
                        <a:lumMod val="75000"/>
                      </a:schemeClr>
                    </a:gs>
                  </a:gsLst>
                  <a:lin ang="5400000" scaled="0"/>
                  <a:tileRect/>
                </a:gra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9831ED-3B94-412B-A633-2132DA676356}"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2628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20" y="7099298"/>
            <a:ext cx="14859000"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69418" y="1398168"/>
            <a:ext cx="12338916" cy="474746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12120" y="7949405"/>
            <a:ext cx="14859000" cy="740568"/>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01825CF1-728E-4B57-95DC-CF30546773F8}" type="datetime1">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263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9" y="914402"/>
            <a:ext cx="14858999" cy="4686299"/>
          </a:xfrm>
        </p:spPr>
        <p:txBody>
          <a:bodyPr anchor="ctr">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712117" y="6515100"/>
            <a:ext cx="14859000" cy="2171700"/>
          </a:xfrm>
        </p:spPr>
        <p:txBody>
          <a:bodyPr anchor="ctr">
            <a:normAutofit/>
          </a:bodyPr>
          <a:lstStyle>
            <a:lvl1pPr marL="0" indent="0" algn="l">
              <a:buNone/>
              <a:defRPr sz="30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6CFEE-D018-4C70-806D-51E419F953D3}"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2190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254918" y="1180236"/>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accent1"/>
                </a:solidFill>
              </a:rPr>
              <a:t>“</a:t>
            </a:r>
          </a:p>
        </p:txBody>
      </p:sp>
      <p:sp>
        <p:nvSpPr>
          <p:cNvPr id="15" name="TextBox 14"/>
          <p:cNvSpPr txBox="1"/>
          <p:nvPr/>
        </p:nvSpPr>
        <p:spPr>
          <a:xfrm>
            <a:off x="15656718" y="411480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accent1"/>
                </a:solidFill>
              </a:rPr>
              <a:t>”</a:t>
            </a:r>
          </a:p>
        </p:txBody>
      </p:sp>
      <p:sp>
        <p:nvSpPr>
          <p:cNvPr id="2" name="Title 1"/>
          <p:cNvSpPr>
            <a:spLocks noGrp="1"/>
          </p:cNvSpPr>
          <p:nvPr>
            <p:ph type="title"/>
          </p:nvPr>
        </p:nvSpPr>
        <p:spPr>
          <a:xfrm>
            <a:off x="2169320" y="914402"/>
            <a:ext cx="13944597" cy="4114799"/>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512218" y="5029200"/>
            <a:ext cx="13258803"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712117" y="6515100"/>
            <a:ext cx="14859000" cy="2171700"/>
          </a:xfrm>
        </p:spPr>
        <p:txBody>
          <a:bodyPr vert="horz" lIns="91440" tIns="45720" rIns="91440" bIns="45720" rtlCol="0" anchor="ctr">
            <a:normAutofit/>
          </a:bodyPr>
          <a:lstStyle>
            <a:lvl1pPr>
              <a:buNone/>
              <a:defRPr lang="en-US" sz="3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5C9771E0-7669-448C-994A-898F5CD1E06B}"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49016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18" y="4962872"/>
            <a:ext cx="14859000" cy="2203200"/>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712116" y="7166072"/>
            <a:ext cx="14859002" cy="1290600"/>
          </a:xfrm>
        </p:spPr>
        <p:txBody>
          <a:bodyPr vert="horz" lIns="91440" tIns="45720" rIns="91440" bIns="45720" rtlCol="0" anchor="t">
            <a:normAutofit/>
          </a:bodyPr>
          <a:lstStyle>
            <a:lvl1pPr>
              <a:defRPr lang="en-US" sz="3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E614B51-14F3-4B0F-8D7D-D76B610B74A2}"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065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254918" y="1180236"/>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accent1"/>
                </a:solidFill>
              </a:rPr>
              <a:t>“</a:t>
            </a:r>
          </a:p>
        </p:txBody>
      </p:sp>
      <p:sp>
        <p:nvSpPr>
          <p:cNvPr id="15" name="TextBox 14"/>
          <p:cNvSpPr txBox="1"/>
          <p:nvPr/>
        </p:nvSpPr>
        <p:spPr>
          <a:xfrm>
            <a:off x="15656718" y="411480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accent1"/>
                </a:solidFill>
              </a:rPr>
              <a:t>”</a:t>
            </a:r>
          </a:p>
        </p:txBody>
      </p:sp>
      <p:sp>
        <p:nvSpPr>
          <p:cNvPr id="2" name="Title 1"/>
          <p:cNvSpPr>
            <a:spLocks noGrp="1"/>
          </p:cNvSpPr>
          <p:nvPr>
            <p:ph type="title"/>
          </p:nvPr>
        </p:nvSpPr>
        <p:spPr>
          <a:xfrm>
            <a:off x="2169320" y="914402"/>
            <a:ext cx="13944597" cy="4114799"/>
          </a:xfrm>
        </p:spPr>
        <p:txBody>
          <a:bodyPr anchor="ctr">
            <a:normAutofit/>
          </a:bodyPr>
          <a:lstStyle>
            <a:lvl1pPr algn="l">
              <a:defRPr sz="48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12118" y="5829300"/>
            <a:ext cx="14859000" cy="1333500"/>
          </a:xfrm>
        </p:spPr>
        <p:txBody>
          <a:bodyPr vert="horz" lIns="91440" tIns="45720" rIns="91440" bIns="45720" rtlCol="0" anchor="b">
            <a:normAutofit/>
          </a:bodyPr>
          <a:lstStyle>
            <a:lvl1pPr>
              <a:buNone/>
              <a:defRPr lang="en-US" sz="36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12117" y="7162800"/>
            <a:ext cx="14859000" cy="1524000"/>
          </a:xfrm>
        </p:spPr>
        <p:txBody>
          <a:bodyPr anchor="t">
            <a:normAutofit/>
          </a:bodyPr>
          <a:lstStyle>
            <a:lvl1pPr marL="0" indent="0" algn="l">
              <a:buNone/>
              <a:defRPr sz="27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9963FB-8D9C-49DB-8240-7BAAF34BCFA5}"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21941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712119" y="914402"/>
            <a:ext cx="14858999" cy="41147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712118" y="5257800"/>
            <a:ext cx="14859000" cy="1257300"/>
          </a:xfrm>
        </p:spPr>
        <p:txBody>
          <a:bodyPr vert="horz" lIns="91440" tIns="45720" rIns="91440" bIns="45720" rtlCol="0" anchor="b">
            <a:normAutofit/>
          </a:bodyPr>
          <a:lstStyle>
            <a:lvl1pPr>
              <a:buNone/>
              <a:defRPr lang="en-US" sz="42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12117" y="6515100"/>
            <a:ext cx="14859000" cy="2171700"/>
          </a:xfrm>
        </p:spPr>
        <p:txBody>
          <a:bodyPr anchor="t">
            <a:normAutofit/>
          </a:bodyPr>
          <a:lstStyle>
            <a:lvl1pPr marL="0" indent="0" algn="l">
              <a:buNone/>
              <a:defRPr sz="27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9CFF46-FEDD-4384-A20E-323B8BE71607}"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76978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712120" y="914400"/>
            <a:ext cx="14858997" cy="28575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BDEA52-B922-4B4C-B3C1-CB500737C38D}"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90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5347" y="914399"/>
            <a:ext cx="3315771" cy="777240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12118" y="914400"/>
            <a:ext cx="11315700" cy="7772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449987-6EC1-4AB5-8C7E-D969F3D1F2F4}"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9451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CC9EAA-C4BC-4598-8D92-810CE092126F}"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0989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6520" y="4962872"/>
            <a:ext cx="13030200" cy="2203200"/>
          </a:xfrm>
        </p:spPr>
        <p:txBody>
          <a:bodyPr anchor="b"/>
          <a:lstStyle>
            <a:lvl1pPr algn="r">
              <a:defRPr sz="6000" b="0" cap="all"/>
            </a:lvl1pPr>
          </a:lstStyle>
          <a:p>
            <a:r>
              <a:rPr lang="en-US"/>
              <a:t>Click to edit Master title style</a:t>
            </a:r>
            <a:endParaRPr lang="en-US" dirty="0"/>
          </a:p>
        </p:txBody>
      </p:sp>
      <p:sp>
        <p:nvSpPr>
          <p:cNvPr id="3" name="Text Placeholder 2"/>
          <p:cNvSpPr>
            <a:spLocks noGrp="1"/>
          </p:cNvSpPr>
          <p:nvPr>
            <p:ph type="body" idx="1"/>
          </p:nvPr>
        </p:nvSpPr>
        <p:spPr>
          <a:xfrm>
            <a:off x="2626517" y="7166072"/>
            <a:ext cx="13030202" cy="1290600"/>
          </a:xfrm>
        </p:spPr>
        <p:txBody>
          <a:bodyPr anchor="t">
            <a:normAutofit/>
          </a:bodyPr>
          <a:lstStyle>
            <a:lvl1pPr marL="0" indent="0" algn="r">
              <a:buNone/>
              <a:defRPr sz="30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0F587F-D4FE-4BF3-AAD2-DAA4188649ED}"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8506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12118" y="4000499"/>
            <a:ext cx="7315200" cy="4686302"/>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5918" y="4000500"/>
            <a:ext cx="7315200" cy="4686300"/>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3EBD76-416A-40FC-9329-DAE2870E744C}" type="datetime1">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4278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143921" y="3987800"/>
            <a:ext cx="6883397" cy="864393"/>
          </a:xfrm>
        </p:spPr>
        <p:txBody>
          <a:bodyPr anchor="b">
            <a:noAutofit/>
          </a:bodyPr>
          <a:lstStyle>
            <a:lvl1pPr marL="0" indent="0">
              <a:buNone/>
              <a:defRPr sz="42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712118" y="4864894"/>
            <a:ext cx="7315200" cy="3821906"/>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64700" y="4000500"/>
            <a:ext cx="6906420" cy="864393"/>
          </a:xfrm>
        </p:spPr>
        <p:txBody>
          <a:bodyPr anchor="b">
            <a:noAutofit/>
          </a:bodyPr>
          <a:lstStyle>
            <a:lvl1pPr marL="0" indent="0">
              <a:buNone/>
              <a:defRPr sz="42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5919" y="4864894"/>
            <a:ext cx="7315202" cy="3821906"/>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C5110F-DBC3-4F97-AB6F-D075859D9304}" type="datetime1">
              <a:rPr lang="en-US" smtClean="0"/>
              <a:t>9/27/2021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3593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C040C1-3346-4799-AE45-92D5E6907769}" type="datetime1">
              <a:rPr lang="en-US" smtClean="0"/>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747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CDDA45-412E-49C9-83BC-F9F8CD6A91C2}" type="datetime1">
              <a:rPr lang="en-US" smtClean="0"/>
              <a:t>9/27/2021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93682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2400300"/>
            <a:ext cx="5323682" cy="2057400"/>
          </a:xfrm>
        </p:spPr>
        <p:txBody>
          <a:bodyPr anchor="b">
            <a:normAutofit/>
          </a:bodyPr>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655719" y="914402"/>
            <a:ext cx="8915402" cy="77724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12117" y="4457700"/>
            <a:ext cx="5323682" cy="2743200"/>
          </a:xfrm>
        </p:spPr>
        <p:txBody>
          <a:bodyPr>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02D5AA4B-172B-4FF8-9176-2D30F4221752}" type="datetime1">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98818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2400300"/>
            <a:ext cx="8001002" cy="2057400"/>
          </a:xfrm>
        </p:spPr>
        <p:txBody>
          <a:bodyPr anchor="b">
            <a:normAutofit/>
          </a:bodyPr>
          <a:lstStyle>
            <a:lvl1pPr algn="l">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1150600" y="-27432"/>
            <a:ext cx="4914899" cy="1035558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12117" y="4457700"/>
            <a:ext cx="8001002" cy="2743200"/>
          </a:xfrm>
        </p:spPr>
        <p:txBody>
          <a:bodyP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9598818" y="8824913"/>
            <a:ext cx="1371600" cy="547688"/>
          </a:xfrm>
        </p:spPr>
        <p:txBody>
          <a:bodyPr/>
          <a:lstStyle/>
          <a:p>
            <a:fld id="{A7746464-FA96-4ECC-A081-DD82BCC0C650}" type="datetime1">
              <a:rPr lang="en-US" smtClean="0"/>
              <a:t>9/27/2021</a:t>
            </a:fld>
            <a:endParaRPr lang="en-US"/>
          </a:p>
        </p:txBody>
      </p:sp>
      <p:sp>
        <p:nvSpPr>
          <p:cNvPr id="6" name="Footer Placeholder 5"/>
          <p:cNvSpPr>
            <a:spLocks noGrp="1"/>
          </p:cNvSpPr>
          <p:nvPr>
            <p:ph type="ftr" sz="quarter" idx="11"/>
          </p:nvPr>
        </p:nvSpPr>
        <p:spPr>
          <a:xfrm>
            <a:off x="1712118" y="8824913"/>
            <a:ext cx="7658100" cy="547688"/>
          </a:xfrm>
        </p:spPr>
        <p:txBody>
          <a:bodyPr/>
          <a:lstStyle/>
          <a:p>
            <a:endParaRPr lang="en-US"/>
          </a:p>
        </p:txBody>
      </p:sp>
      <p:sp>
        <p:nvSpPr>
          <p:cNvPr id="7" name="Slide Number Placeholder 6"/>
          <p:cNvSpPr>
            <a:spLocks noGrp="1"/>
          </p:cNvSpPr>
          <p:nvPr>
            <p:ph type="sldNum" sz="quarter" idx="12"/>
          </p:nvPr>
        </p:nvSpPr>
        <p:spPr>
          <a:xfrm>
            <a:off x="16113919" y="8824913"/>
            <a:ext cx="4838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07385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12120" y="914400"/>
            <a:ext cx="14858997" cy="28575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12120" y="4000499"/>
            <a:ext cx="14858997" cy="468630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256418" y="8824913"/>
            <a:ext cx="2400300" cy="547688"/>
          </a:xfrm>
          <a:prstGeom prst="rect">
            <a:avLst/>
          </a:prstGeom>
        </p:spPr>
        <p:txBody>
          <a:bodyPr vert="horz" lIns="91440" tIns="45720" rIns="91440" bIns="45720" rtlCol="0" anchor="ctr"/>
          <a:lstStyle>
            <a:lvl1pPr algn="r">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fld id="{D22432D7-64F3-4992-A4CD-82CD2B9137FE}" type="datetime1">
              <a:rPr lang="en-US" smtClean="0"/>
              <a:t>9/27/2021</a:t>
            </a:fld>
            <a:endParaRPr lang="en-US"/>
          </a:p>
        </p:txBody>
      </p:sp>
      <p:sp>
        <p:nvSpPr>
          <p:cNvPr id="5" name="Footer Placeholder 4"/>
          <p:cNvSpPr>
            <a:spLocks noGrp="1"/>
          </p:cNvSpPr>
          <p:nvPr>
            <p:ph type="ftr" sz="quarter" idx="3"/>
          </p:nvPr>
        </p:nvSpPr>
        <p:spPr>
          <a:xfrm>
            <a:off x="1712118" y="8824913"/>
            <a:ext cx="11315700" cy="547688"/>
          </a:xfrm>
          <a:prstGeom prst="rect">
            <a:avLst/>
          </a:prstGeom>
        </p:spPr>
        <p:txBody>
          <a:bodyPr vert="horz" lIns="91440" tIns="45720" rIns="91440" bIns="45720" rtlCol="0" anchor="ctr"/>
          <a:lstStyle>
            <a:lvl1pPr algn="l">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5771019" y="8824913"/>
            <a:ext cx="826751" cy="547688"/>
          </a:xfrm>
          <a:prstGeom prst="rect">
            <a:avLst/>
          </a:prstGeom>
        </p:spPr>
        <p:txBody>
          <a:bodyPr vert="horz" lIns="91440" tIns="45720" rIns="91440" bIns="45720" rtlCol="0" anchor="ctr"/>
          <a:lstStyle>
            <a:lvl1pPr algn="r">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2818715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hdr="0" ftr="0" dt="0"/>
  <p:txStyles>
    <p:titleStyle>
      <a:lvl1pPr algn="l" defTabSz="6858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tx1"/>
        </a:buClr>
        <a:buSzPct val="100000"/>
        <a:buFont typeface="Arial"/>
        <a:buChar char="•"/>
        <a:defRPr sz="3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1114425" indent="-428625" algn="l" defTabSz="685800" rtl="0" eaLnBrk="1" latinLnBrk="0" hangingPunct="1">
        <a:spcBef>
          <a:spcPct val="20000"/>
        </a:spcBef>
        <a:spcAft>
          <a:spcPts val="900"/>
        </a:spcAft>
        <a:buClr>
          <a:schemeClr val="tx1"/>
        </a:buClr>
        <a:buSzPct val="100000"/>
        <a:buFont typeface="Arial"/>
        <a:buChar char="•"/>
        <a:defRPr sz="27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800225" indent="-428625" algn="l" defTabSz="685800" rtl="0" eaLnBrk="1" latinLnBrk="0" hangingPunct="1">
        <a:spcBef>
          <a:spcPct val="20000"/>
        </a:spcBef>
        <a:spcAft>
          <a:spcPts val="900"/>
        </a:spcAft>
        <a:buClr>
          <a:schemeClr val="tx1"/>
        </a:buClr>
        <a:buSzPct val="100000"/>
        <a:buFont typeface="Arial"/>
        <a:buChar char="•"/>
        <a:defRPr sz="2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2314575" indent="-257175" algn="l" defTabSz="685800" rtl="0" eaLnBrk="1" latinLnBrk="0" hangingPunct="1">
        <a:spcBef>
          <a:spcPct val="20000"/>
        </a:spcBef>
        <a:spcAft>
          <a:spcPts val="900"/>
        </a:spcAft>
        <a:buClr>
          <a:schemeClr val="tx1"/>
        </a:buClr>
        <a:buSzPct val="100000"/>
        <a:buFont typeface="Arial"/>
        <a:buChar char="•"/>
        <a:defRPr sz="21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3000375" indent="-257175" algn="l" defTabSz="685800" rtl="0" eaLnBrk="1" latinLnBrk="0" hangingPunct="1">
        <a:spcBef>
          <a:spcPct val="20000"/>
        </a:spcBef>
        <a:spcAft>
          <a:spcPts val="900"/>
        </a:spcAft>
        <a:buClr>
          <a:schemeClr val="tx1"/>
        </a:buClr>
        <a:buSzPct val="100000"/>
        <a:buFont typeface="Arial"/>
        <a:buChar char="•"/>
        <a:defRPr sz="21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37719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44577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51435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58293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256851" y="419100"/>
            <a:ext cx="17145000" cy="9385275"/>
            <a:chOff x="-1052883" y="139129"/>
            <a:chExt cx="22141585" cy="12204823"/>
          </a:xfrm>
        </p:grpSpPr>
        <p:sp>
          <p:nvSpPr>
            <p:cNvPr id="6" name="TextBox 6"/>
            <p:cNvSpPr txBox="1"/>
            <p:nvPr/>
          </p:nvSpPr>
          <p:spPr>
            <a:xfrm>
              <a:off x="-1052883" y="139129"/>
              <a:ext cx="22141585" cy="4189842"/>
            </a:xfrm>
            <a:prstGeom prst="rect">
              <a:avLst/>
            </a:prstGeom>
          </p:spPr>
          <p:txBody>
            <a:bodyPr wrap="square" lIns="0" tIns="0" rIns="0" bIns="0" rtlCol="0" anchor="t">
              <a:spAutoFit/>
            </a:bodyPr>
            <a:lstStyle/>
            <a:p>
              <a:pPr algn="ctr">
                <a:lnSpc>
                  <a:spcPts val="13200"/>
                </a:lnSpc>
              </a:pPr>
              <a:r>
                <a:rPr lang="en-US" sz="8800" u="sng" dirty="0">
                  <a:latin typeface="Aileron Heavy"/>
                </a:rPr>
                <a:t>Optimize ROP in drilling with Machine Learning</a:t>
              </a:r>
            </a:p>
          </p:txBody>
        </p:sp>
        <p:sp>
          <p:nvSpPr>
            <p:cNvPr id="7" name="TextBox 7"/>
            <p:cNvSpPr txBox="1"/>
            <p:nvPr/>
          </p:nvSpPr>
          <p:spPr>
            <a:xfrm>
              <a:off x="2729713" y="11543512"/>
              <a:ext cx="14576394" cy="800440"/>
            </a:xfrm>
            <a:prstGeom prst="rect">
              <a:avLst/>
            </a:prstGeom>
          </p:spPr>
          <p:txBody>
            <a:bodyPr lIns="0" tIns="0" rIns="0" bIns="0" rtlCol="0" anchor="t">
              <a:spAutoFit/>
            </a:bodyPr>
            <a:lstStyle/>
            <a:p>
              <a:pPr algn="ctr">
                <a:lnSpc>
                  <a:spcPts val="5040"/>
                </a:lnSpc>
                <a:spcBef>
                  <a:spcPct val="0"/>
                </a:spcBef>
              </a:pPr>
              <a:endParaRPr/>
            </a:p>
          </p:txBody>
        </p:sp>
      </p:grpSp>
      <p:pic>
        <p:nvPicPr>
          <p:cNvPr id="13" name="Picture 12" descr="A close-up of a cigarette&#10;&#10;Description automatically generated with low confidence">
            <a:extLst>
              <a:ext uri="{FF2B5EF4-FFF2-40B4-BE49-F238E27FC236}">
                <a16:creationId xmlns:a16="http://schemas.microsoft.com/office/drawing/2014/main" id="{47E59556-21C2-4B63-9A47-5F1BEFC377B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58200" y="3336395"/>
            <a:ext cx="9829800" cy="6826593"/>
          </a:xfrm>
          <a:prstGeom prst="rect">
            <a:avLst/>
          </a:prstGeom>
        </p:spPr>
      </p:pic>
      <p:sp>
        <p:nvSpPr>
          <p:cNvPr id="14" name="TextBox 4">
            <a:extLst>
              <a:ext uri="{FF2B5EF4-FFF2-40B4-BE49-F238E27FC236}">
                <a16:creationId xmlns:a16="http://schemas.microsoft.com/office/drawing/2014/main" id="{5EE0DC2B-4B8E-49F2-9AA9-D780440658F0}"/>
              </a:ext>
            </a:extLst>
          </p:cNvPr>
          <p:cNvSpPr txBox="1"/>
          <p:nvPr/>
        </p:nvSpPr>
        <p:spPr>
          <a:xfrm>
            <a:off x="-152400" y="8943788"/>
            <a:ext cx="6978396" cy="1219200"/>
          </a:xfrm>
        </p:spPr>
        <p:txBody>
          <a:bodyPr vert="horz" lIns="91440" tIns="45720" rIns="91440" bIns="45720" rtlCol="0" anchor="t">
            <a:normAutofit/>
          </a:bodyPr>
          <a:lstStyle/>
          <a:p>
            <a:pPr marL="604372" marR="0" lvl="1" fontAlgn="auto">
              <a:lnSpc>
                <a:spcPct val="90000"/>
              </a:lnSpc>
              <a:spcBef>
                <a:spcPts val="0"/>
              </a:spcBef>
              <a:spcAft>
                <a:spcPts val="600"/>
              </a:spcAft>
              <a:buClrTx/>
              <a:buSzTx/>
              <a:tabLst/>
              <a:defRPr/>
            </a:pPr>
            <a:r>
              <a:rPr lang="en-US" sz="3600" b="1" dirty="0">
                <a:solidFill>
                  <a:schemeClr val="bg2">
                    <a:lumMod val="40000"/>
                    <a:lumOff val="60000"/>
                  </a:schemeClr>
                </a:solidFill>
              </a:rPr>
              <a:t>CREATED BY KHIZR AMIR</a:t>
            </a:r>
          </a:p>
        </p:txBody>
      </p:sp>
      <p:sp>
        <p:nvSpPr>
          <p:cNvPr id="2" name="Slide Number Placeholder 1">
            <a:extLst>
              <a:ext uri="{FF2B5EF4-FFF2-40B4-BE49-F238E27FC236}">
                <a16:creationId xmlns:a16="http://schemas.microsoft.com/office/drawing/2014/main" id="{1F09AAF5-D667-4A46-9CD0-08B45770E50E}"/>
              </a:ext>
            </a:extLst>
          </p:cNvPr>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FEAF6B-E6EF-447B-9A1D-BCB57A3D6D46}"/>
              </a:ext>
            </a:extLst>
          </p:cNvPr>
          <p:cNvPicPr>
            <a:picLocks noChangeAspect="1"/>
          </p:cNvPicPr>
          <p:nvPr/>
        </p:nvPicPr>
        <p:blipFill>
          <a:blip r:embed="rId2"/>
          <a:stretch>
            <a:fillRect/>
          </a:stretch>
        </p:blipFill>
        <p:spPr>
          <a:xfrm>
            <a:off x="7467600" y="2781300"/>
            <a:ext cx="10098024" cy="6109792"/>
          </a:xfrm>
          <a:prstGeom prst="rect">
            <a:avLst/>
          </a:prstGeom>
        </p:spPr>
      </p:pic>
      <p:sp>
        <p:nvSpPr>
          <p:cNvPr id="5" name="TextBox 3">
            <a:extLst>
              <a:ext uri="{FF2B5EF4-FFF2-40B4-BE49-F238E27FC236}">
                <a16:creationId xmlns:a16="http://schemas.microsoft.com/office/drawing/2014/main" id="{18FFB184-5CFB-47F9-A9E2-291AA80F080E}"/>
              </a:ext>
            </a:extLst>
          </p:cNvPr>
          <p:cNvSpPr txBox="1"/>
          <p:nvPr/>
        </p:nvSpPr>
        <p:spPr>
          <a:xfrm>
            <a:off x="389661" y="908284"/>
            <a:ext cx="17508678" cy="1526059"/>
          </a:xfrm>
          <a:prstGeom prst="rect">
            <a:avLst/>
          </a:prstGeom>
        </p:spPr>
        <p:txBody>
          <a:bodyPr wrap="square"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10000" dirty="0">
                <a:solidFill>
                  <a:srgbClr val="F3F3F3"/>
                </a:solidFill>
                <a:latin typeface="Aileron Heavy Bold"/>
              </a:rPr>
              <a:t>DATA ANALYSIS</a:t>
            </a:r>
            <a:endParaRPr kumimoji="0" lang="en-US" sz="10000" b="0" i="0" u="none" strike="noStrike" kern="1200" cap="none" spc="0" normalizeH="0" baseline="0" noProof="0" dirty="0">
              <a:ln>
                <a:noFill/>
              </a:ln>
              <a:solidFill>
                <a:srgbClr val="F3F3F3"/>
              </a:solidFill>
              <a:effectLst/>
              <a:uLnTx/>
              <a:uFillTx/>
              <a:latin typeface="Aileron Heavy Bold"/>
              <a:ea typeface="+mn-ea"/>
              <a:cs typeface="+mn-cs"/>
            </a:endParaRPr>
          </a:p>
        </p:txBody>
      </p:sp>
      <p:sp>
        <p:nvSpPr>
          <p:cNvPr id="6" name="TextBox 4">
            <a:extLst>
              <a:ext uri="{FF2B5EF4-FFF2-40B4-BE49-F238E27FC236}">
                <a16:creationId xmlns:a16="http://schemas.microsoft.com/office/drawing/2014/main" id="{A2C8ABDC-73F6-4517-A72D-D421CAE4951E}"/>
              </a:ext>
            </a:extLst>
          </p:cNvPr>
          <p:cNvSpPr txBox="1"/>
          <p:nvPr/>
        </p:nvSpPr>
        <p:spPr>
          <a:xfrm>
            <a:off x="76200" y="2781300"/>
            <a:ext cx="7239000" cy="3068532"/>
          </a:xfrm>
          <a:prstGeom prst="rect">
            <a:avLst/>
          </a:prstGeom>
        </p:spPr>
        <p:txBody>
          <a:bodyPr wrap="square" lIns="0" tIns="0" rIns="0" bIns="0" rtlCol="0" anchor="t">
            <a:spAutoFit/>
          </a:bodyPr>
          <a:lstStyle/>
          <a:p>
            <a:pPr marL="832972" marR="0" lvl="1" indent="-228600" algn="just" fontAlgn="auto">
              <a:lnSpc>
                <a:spcPct val="90000"/>
              </a:lnSpc>
              <a:spcBef>
                <a:spcPts val="0"/>
              </a:spcBef>
              <a:spcAft>
                <a:spcPts val="600"/>
              </a:spcAft>
              <a:buClrTx/>
              <a:buSzTx/>
              <a:buFont typeface="Arial" panose="020B0604020202020204" pitchFamily="34" charset="0"/>
              <a:buChar char="•"/>
              <a:tabLst/>
              <a:defRPr/>
            </a:pPr>
            <a:r>
              <a:rPr lang="en-US" sz="3600" dirty="0">
                <a:solidFill>
                  <a:schemeClr val="bg2">
                    <a:lumMod val="40000"/>
                    <a:lumOff val="60000"/>
                  </a:schemeClr>
                </a:solidFill>
              </a:rPr>
              <a:t>Seaborn library is used to see the correlation between the parameters.</a:t>
            </a:r>
          </a:p>
          <a:p>
            <a:pPr marL="832972" marR="0" lvl="1" indent="-228600" algn="just" fontAlgn="auto">
              <a:lnSpc>
                <a:spcPct val="90000"/>
              </a:lnSpc>
              <a:spcBef>
                <a:spcPts val="0"/>
              </a:spcBef>
              <a:spcAft>
                <a:spcPts val="600"/>
              </a:spcAft>
              <a:buClrTx/>
              <a:buSzTx/>
              <a:buFont typeface="Arial" panose="020B0604020202020204" pitchFamily="34" charset="0"/>
              <a:buChar char="•"/>
              <a:tabLst/>
              <a:defRPr/>
            </a:pPr>
            <a:r>
              <a:rPr lang="en-US" sz="3600" dirty="0">
                <a:solidFill>
                  <a:schemeClr val="bg2">
                    <a:lumMod val="40000"/>
                    <a:lumOff val="60000"/>
                  </a:schemeClr>
                </a:solidFill>
              </a:rPr>
              <a:t>ROP seem to have a correlation with VSH (volume of shale).</a:t>
            </a:r>
          </a:p>
        </p:txBody>
      </p:sp>
      <p:sp>
        <p:nvSpPr>
          <p:cNvPr id="2" name="Slide Number Placeholder 1">
            <a:extLst>
              <a:ext uri="{FF2B5EF4-FFF2-40B4-BE49-F238E27FC236}">
                <a16:creationId xmlns:a16="http://schemas.microsoft.com/office/drawing/2014/main" id="{0548E083-3143-45AE-A820-3612732C2DE8}"/>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3DBE09-61DE-4B71-966A-BEA07F16FC0B}"/>
              </a:ext>
            </a:extLst>
          </p:cNvPr>
          <p:cNvPicPr>
            <a:picLocks noChangeAspect="1"/>
          </p:cNvPicPr>
          <p:nvPr/>
        </p:nvPicPr>
        <p:blipFill>
          <a:blip r:embed="rId2"/>
          <a:stretch>
            <a:fillRect/>
          </a:stretch>
        </p:blipFill>
        <p:spPr>
          <a:xfrm>
            <a:off x="9906000" y="2781300"/>
            <a:ext cx="7086600" cy="7048500"/>
          </a:xfrm>
          <a:prstGeom prst="rect">
            <a:avLst/>
          </a:prstGeom>
        </p:spPr>
      </p:pic>
      <p:sp>
        <p:nvSpPr>
          <p:cNvPr id="6" name="TextBox 4">
            <a:extLst>
              <a:ext uri="{FF2B5EF4-FFF2-40B4-BE49-F238E27FC236}">
                <a16:creationId xmlns:a16="http://schemas.microsoft.com/office/drawing/2014/main" id="{4A9EC0BF-76F2-4F7A-BD31-2675FA4E994E}"/>
              </a:ext>
            </a:extLst>
          </p:cNvPr>
          <p:cNvSpPr txBox="1"/>
          <p:nvPr/>
        </p:nvSpPr>
        <p:spPr>
          <a:xfrm>
            <a:off x="389661" y="3162300"/>
            <a:ext cx="6978396" cy="5116068"/>
          </a:xfrm>
        </p:spPr>
        <p:txBody>
          <a:bodyPr vert="horz" lIns="91440" tIns="45720" rIns="91440" bIns="45720" rtlCol="0" anchor="t">
            <a:normAutofit/>
          </a:bodyPr>
          <a:lstStyle/>
          <a:p>
            <a:pPr marL="832972" marR="0" lvl="1" indent="-228600" algn="just" fontAlgn="auto">
              <a:lnSpc>
                <a:spcPct val="90000"/>
              </a:lnSpc>
              <a:spcBef>
                <a:spcPts val="0"/>
              </a:spcBef>
              <a:spcAft>
                <a:spcPts val="600"/>
              </a:spcAft>
              <a:buClrTx/>
              <a:buSzTx/>
              <a:buFont typeface="Arial" panose="020B0604020202020204" pitchFamily="34" charset="0"/>
              <a:buChar char="•"/>
              <a:tabLst/>
              <a:defRPr/>
            </a:pPr>
            <a:r>
              <a:rPr lang="en-US" sz="3600" dirty="0">
                <a:solidFill>
                  <a:schemeClr val="bg2">
                    <a:lumMod val="40000"/>
                    <a:lumOff val="60000"/>
                  </a:schemeClr>
                </a:solidFill>
              </a:rPr>
              <a:t>Looked for Multicollinearity and co relation between the variables </a:t>
            </a:r>
          </a:p>
        </p:txBody>
      </p:sp>
      <p:sp>
        <p:nvSpPr>
          <p:cNvPr id="7" name="TextBox 3">
            <a:extLst>
              <a:ext uri="{FF2B5EF4-FFF2-40B4-BE49-F238E27FC236}">
                <a16:creationId xmlns:a16="http://schemas.microsoft.com/office/drawing/2014/main" id="{1B91BF00-F79D-4CA9-9F4A-283ABFD549CA}"/>
              </a:ext>
            </a:extLst>
          </p:cNvPr>
          <p:cNvSpPr txBox="1"/>
          <p:nvPr/>
        </p:nvSpPr>
        <p:spPr>
          <a:xfrm>
            <a:off x="389661" y="908284"/>
            <a:ext cx="17508678" cy="1526059"/>
          </a:xfrm>
          <a:prstGeom prst="rect">
            <a:avLst/>
          </a:prstGeom>
        </p:spPr>
        <p:txBody>
          <a:bodyPr wrap="square"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10000" dirty="0">
                <a:solidFill>
                  <a:srgbClr val="F3F3F3"/>
                </a:solidFill>
                <a:latin typeface="Aileron Heavy Bold"/>
              </a:rPr>
              <a:t>DATA ANALYSIS</a:t>
            </a:r>
            <a:endParaRPr kumimoji="0" lang="en-US" sz="10000" b="0" i="0" u="none" strike="noStrike" kern="1200" cap="none" spc="0" normalizeH="0" baseline="0" noProof="0" dirty="0">
              <a:ln>
                <a:noFill/>
              </a:ln>
              <a:solidFill>
                <a:srgbClr val="F3F3F3"/>
              </a:solidFill>
              <a:effectLst/>
              <a:uLnTx/>
              <a:uFillTx/>
              <a:latin typeface="Aileron Heavy Bold"/>
              <a:ea typeface="+mn-ea"/>
              <a:cs typeface="+mn-cs"/>
            </a:endParaRPr>
          </a:p>
        </p:txBody>
      </p:sp>
      <p:sp>
        <p:nvSpPr>
          <p:cNvPr id="2" name="Slide Number Placeholder 1">
            <a:extLst>
              <a:ext uri="{FF2B5EF4-FFF2-40B4-BE49-F238E27FC236}">
                <a16:creationId xmlns:a16="http://schemas.microsoft.com/office/drawing/2014/main" id="{58AA52C0-3C08-41CD-AB90-44EC612CAE23}"/>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642734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03DBBE8-63BF-467A-AAF0-3BE359316016}"/>
              </a:ext>
            </a:extLst>
          </p:cNvPr>
          <p:cNvSpPr txBox="1"/>
          <p:nvPr/>
        </p:nvSpPr>
        <p:spPr>
          <a:xfrm>
            <a:off x="389661" y="908284"/>
            <a:ext cx="17508678" cy="1526059"/>
          </a:xfrm>
          <a:prstGeom prst="rect">
            <a:avLst/>
          </a:prstGeom>
        </p:spPr>
        <p:txBody>
          <a:bodyPr wrap="square"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8800" dirty="0">
                <a:solidFill>
                  <a:srgbClr val="F3F3F3"/>
                </a:solidFill>
                <a:latin typeface="Aileron Heavy Bold"/>
              </a:rPr>
              <a:t>PREDICTIVE ANALYSIS</a:t>
            </a:r>
            <a:endParaRPr kumimoji="0" lang="en-US" sz="8800" b="0" i="0" u="none" strike="noStrike" kern="1200" cap="none" spc="0" normalizeH="0" baseline="0" noProof="0" dirty="0">
              <a:ln>
                <a:noFill/>
              </a:ln>
              <a:solidFill>
                <a:srgbClr val="F3F3F3"/>
              </a:solidFill>
              <a:effectLst/>
              <a:uLnTx/>
              <a:uFillTx/>
              <a:latin typeface="Aileron Heavy Bold"/>
              <a:ea typeface="+mn-ea"/>
              <a:cs typeface="+mn-cs"/>
            </a:endParaRPr>
          </a:p>
        </p:txBody>
      </p:sp>
      <p:sp>
        <p:nvSpPr>
          <p:cNvPr id="4" name="TextBox 4">
            <a:extLst>
              <a:ext uri="{FF2B5EF4-FFF2-40B4-BE49-F238E27FC236}">
                <a16:creationId xmlns:a16="http://schemas.microsoft.com/office/drawing/2014/main" id="{3E06F2D1-355C-4216-8813-4B42266C979F}"/>
              </a:ext>
            </a:extLst>
          </p:cNvPr>
          <p:cNvSpPr txBox="1"/>
          <p:nvPr/>
        </p:nvSpPr>
        <p:spPr>
          <a:xfrm>
            <a:off x="0" y="2247900"/>
            <a:ext cx="12268200" cy="8239243"/>
          </a:xfrm>
          <a:prstGeom prst="rect">
            <a:avLst/>
          </a:prstGeom>
        </p:spPr>
        <p:txBody>
          <a:bodyPr wrap="square" lIns="0" tIns="0" rIns="0" bIns="0" rtlCol="0" anchor="t">
            <a:spAutoFit/>
          </a:bodyPr>
          <a:lstStyle/>
          <a:p>
            <a:pPr marL="416486" lvl="1" defTabSz="914400">
              <a:lnSpc>
                <a:spcPts val="5401"/>
              </a:lnSpc>
              <a:defRPr/>
            </a:pPr>
            <a:r>
              <a:rPr lang="en-US" sz="3600" b="1" dirty="0"/>
              <a:t>Gradient Boosting Machine</a:t>
            </a:r>
            <a:endParaRPr lang="en-US" sz="3600" dirty="0">
              <a:solidFill>
                <a:schemeClr val="bg2">
                  <a:lumMod val="40000"/>
                  <a:lumOff val="60000"/>
                </a:schemeClr>
              </a:solidFill>
            </a:endParaRPr>
          </a:p>
          <a:p>
            <a:pPr marL="987986" lvl="1" indent="-571500" algn="just" defTabSz="914400">
              <a:lnSpc>
                <a:spcPts val="5401"/>
              </a:lnSpc>
              <a:buFont typeface="Arial" panose="020B0604020202020204" pitchFamily="34" charset="0"/>
              <a:buChar char="•"/>
              <a:defRPr/>
            </a:pPr>
            <a:r>
              <a:rPr lang="en-US" sz="3600" dirty="0">
                <a:solidFill>
                  <a:schemeClr val="bg2">
                    <a:lumMod val="40000"/>
                    <a:lumOff val="60000"/>
                  </a:schemeClr>
                </a:solidFill>
              </a:rPr>
              <a:t>It combines the predictions from multiple decision trees to generate the final predictions. </a:t>
            </a:r>
          </a:p>
          <a:p>
            <a:pPr marL="987986" lvl="1" indent="-571500" algn="just" defTabSz="914400">
              <a:lnSpc>
                <a:spcPts val="5401"/>
              </a:lnSpc>
              <a:buFont typeface="Arial" panose="020B0604020202020204" pitchFamily="34" charset="0"/>
              <a:buChar char="•"/>
              <a:defRPr/>
            </a:pPr>
            <a:r>
              <a:rPr lang="en-US" sz="3600" dirty="0">
                <a:solidFill>
                  <a:schemeClr val="bg2">
                    <a:lumMod val="40000"/>
                    <a:lumOff val="60000"/>
                  </a:schemeClr>
                </a:solidFill>
              </a:rPr>
              <a:t>It works by summing trees one-by-one; the 2nd tree is added to the 1st one as an ensemble (call it D1). We have a target function, call it f.</a:t>
            </a:r>
          </a:p>
          <a:p>
            <a:pPr marL="987986" lvl="1" indent="-571500" algn="just" defTabSz="914400">
              <a:lnSpc>
                <a:spcPts val="5401"/>
              </a:lnSpc>
              <a:buFont typeface="Arial" panose="020B0604020202020204" pitchFamily="34" charset="0"/>
              <a:buChar char="•"/>
              <a:defRPr/>
            </a:pPr>
            <a:r>
              <a:rPr lang="en-US" sz="3600" dirty="0">
                <a:solidFill>
                  <a:schemeClr val="bg2">
                    <a:lumMod val="40000"/>
                    <a:lumOff val="60000"/>
                  </a:schemeClr>
                </a:solidFill>
              </a:rPr>
              <a:t>The difference (or residual) between f and D1 is the residual that will be minimized by the next 3rd tree. </a:t>
            </a:r>
          </a:p>
          <a:p>
            <a:pPr marL="987986" lvl="1" indent="-571500" algn="just" defTabSz="914400">
              <a:lnSpc>
                <a:spcPts val="5401"/>
              </a:lnSpc>
              <a:buFont typeface="Arial" panose="020B0604020202020204" pitchFamily="34" charset="0"/>
              <a:buChar char="•"/>
              <a:defRPr/>
            </a:pPr>
            <a:r>
              <a:rPr lang="en-US" sz="3600" dirty="0">
                <a:solidFill>
                  <a:schemeClr val="bg2">
                    <a:lumMod val="40000"/>
                    <a:lumOff val="60000"/>
                  </a:schemeClr>
                </a:solidFill>
              </a:rPr>
              <a:t>It creates a new ensemble D2. Then this residual is calculated between f and D2, a new ensemble is born, and the process is repeated.</a:t>
            </a:r>
          </a:p>
        </p:txBody>
      </p:sp>
      <p:sp>
        <p:nvSpPr>
          <p:cNvPr id="2" name="Slide Number Placeholder 1">
            <a:extLst>
              <a:ext uri="{FF2B5EF4-FFF2-40B4-BE49-F238E27FC236}">
                <a16:creationId xmlns:a16="http://schemas.microsoft.com/office/drawing/2014/main" id="{DE9F8736-BD5B-44F8-8CFE-FEBA2BE24935}"/>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68760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03DBBE8-63BF-467A-AAF0-3BE359316016}"/>
              </a:ext>
            </a:extLst>
          </p:cNvPr>
          <p:cNvSpPr txBox="1"/>
          <p:nvPr/>
        </p:nvSpPr>
        <p:spPr>
          <a:xfrm>
            <a:off x="389661" y="908284"/>
            <a:ext cx="17508678" cy="1526059"/>
          </a:xfrm>
          <a:prstGeom prst="rect">
            <a:avLst/>
          </a:prstGeom>
        </p:spPr>
        <p:txBody>
          <a:bodyPr wrap="square"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8800" dirty="0">
                <a:solidFill>
                  <a:srgbClr val="F3F3F3"/>
                </a:solidFill>
                <a:latin typeface="Aileron Heavy Bold"/>
              </a:rPr>
              <a:t>PREDICTIVE ANALYSIS</a:t>
            </a:r>
            <a:endParaRPr kumimoji="0" lang="en-US" sz="8800" b="0" i="0" u="none" strike="noStrike" kern="1200" cap="none" spc="0" normalizeH="0" baseline="0" noProof="0" dirty="0">
              <a:ln>
                <a:noFill/>
              </a:ln>
              <a:solidFill>
                <a:srgbClr val="F3F3F3"/>
              </a:solidFill>
              <a:effectLst/>
              <a:uLnTx/>
              <a:uFillTx/>
              <a:latin typeface="Aileron Heavy Bold"/>
              <a:ea typeface="+mn-ea"/>
              <a:cs typeface="+mn-cs"/>
            </a:endParaRPr>
          </a:p>
        </p:txBody>
      </p:sp>
      <p:sp>
        <p:nvSpPr>
          <p:cNvPr id="4" name="TextBox 4">
            <a:extLst>
              <a:ext uri="{FF2B5EF4-FFF2-40B4-BE49-F238E27FC236}">
                <a16:creationId xmlns:a16="http://schemas.microsoft.com/office/drawing/2014/main" id="{3E06F2D1-355C-4216-8813-4B42266C979F}"/>
              </a:ext>
            </a:extLst>
          </p:cNvPr>
          <p:cNvSpPr txBox="1"/>
          <p:nvPr/>
        </p:nvSpPr>
        <p:spPr>
          <a:xfrm>
            <a:off x="0" y="2434343"/>
            <a:ext cx="17526000" cy="4796249"/>
          </a:xfrm>
          <a:prstGeom prst="rect">
            <a:avLst/>
          </a:prstGeom>
        </p:spPr>
        <p:txBody>
          <a:bodyPr wrap="square" lIns="0" tIns="0" rIns="0" bIns="0" rtlCol="0" anchor="t">
            <a:spAutoFit/>
          </a:bodyPr>
          <a:lstStyle/>
          <a:p>
            <a:pPr marL="416486" lvl="1" algn="just" defTabSz="914400">
              <a:lnSpc>
                <a:spcPts val="5401"/>
              </a:lnSpc>
              <a:defRPr/>
            </a:pPr>
            <a:r>
              <a:rPr lang="en-US" sz="3600" b="1" dirty="0"/>
              <a:t>Gradient Boosting Machine for ROP prediction</a:t>
            </a:r>
          </a:p>
          <a:p>
            <a:pPr marL="832972" marR="0" lvl="1" indent="-416486" algn="just" defTabSz="914400" rtl="0" eaLnBrk="1" fontAlgn="auto" latinLnBrk="0" hangingPunct="1">
              <a:lnSpc>
                <a:spcPts val="5401"/>
              </a:lnSpc>
              <a:spcBef>
                <a:spcPts val="0"/>
              </a:spcBef>
              <a:spcAft>
                <a:spcPts val="0"/>
              </a:spcAft>
              <a:buClrTx/>
              <a:buSzTx/>
              <a:buFont typeface="Arial"/>
              <a:buChar char="•"/>
              <a:tabLst/>
              <a:defRPr/>
            </a:pPr>
            <a:r>
              <a:rPr lang="en-US" sz="3600" b="0" i="0" dirty="0">
                <a:solidFill>
                  <a:schemeClr val="bg2">
                    <a:lumMod val="40000"/>
                    <a:lumOff val="60000"/>
                  </a:schemeClr>
                </a:solidFill>
                <a:effectLst/>
                <a:latin typeface="charter"/>
              </a:rPr>
              <a:t>ROP_AVG is separated from the remaining columns as the prediction target</a:t>
            </a:r>
          </a:p>
          <a:p>
            <a:pPr marL="832972" marR="0" lvl="1" indent="-416486" algn="just" defTabSz="914400" rtl="0" eaLnBrk="1" fontAlgn="auto" latinLnBrk="0" hangingPunct="1">
              <a:lnSpc>
                <a:spcPts val="5401"/>
              </a:lnSpc>
              <a:spcBef>
                <a:spcPts val="0"/>
              </a:spcBef>
              <a:spcAft>
                <a:spcPts val="0"/>
              </a:spcAft>
              <a:buClrTx/>
              <a:buSzTx/>
              <a:buFont typeface="Arial"/>
              <a:buChar char="•"/>
              <a:tabLst/>
              <a:defRPr/>
            </a:pPr>
            <a:r>
              <a:rPr lang="en-US" sz="3600" b="0" i="0" dirty="0">
                <a:solidFill>
                  <a:schemeClr val="bg2">
                    <a:lumMod val="40000"/>
                    <a:lumOff val="60000"/>
                  </a:schemeClr>
                </a:solidFill>
                <a:effectLst/>
                <a:latin typeface="charter"/>
              </a:rPr>
              <a:t>the dataset was split into train and test set with a 20% test size.</a:t>
            </a:r>
          </a:p>
          <a:p>
            <a:pPr marL="832972" marR="0" lvl="1" indent="-416486" algn="just" defTabSz="914400" rtl="0" eaLnBrk="1" fontAlgn="auto" latinLnBrk="0" hangingPunct="1">
              <a:lnSpc>
                <a:spcPts val="5401"/>
              </a:lnSpc>
              <a:spcBef>
                <a:spcPts val="0"/>
              </a:spcBef>
              <a:spcAft>
                <a:spcPts val="0"/>
              </a:spcAft>
              <a:buClrTx/>
              <a:buSzTx/>
              <a:buFont typeface="Arial"/>
              <a:buChar char="•"/>
              <a:tabLst/>
              <a:defRPr/>
            </a:pPr>
            <a:r>
              <a:rPr lang="en-US" sz="3600" b="0" i="0" dirty="0">
                <a:solidFill>
                  <a:schemeClr val="bg2">
                    <a:lumMod val="40000"/>
                    <a:lumOff val="60000"/>
                  </a:schemeClr>
                </a:solidFill>
                <a:effectLst/>
                <a:latin typeface="charter"/>
              </a:rPr>
              <a:t> A pipeline that consists of a standard scaler and Gradient Boosting was made.</a:t>
            </a:r>
          </a:p>
          <a:p>
            <a:pPr marL="832972" marR="0" lvl="1" indent="-416486" algn="just" defTabSz="914400" rtl="0" eaLnBrk="1" fontAlgn="auto" latinLnBrk="0" hangingPunct="1">
              <a:lnSpc>
                <a:spcPts val="5401"/>
              </a:lnSpc>
              <a:spcBef>
                <a:spcPts val="0"/>
              </a:spcBef>
              <a:spcAft>
                <a:spcPts val="0"/>
              </a:spcAft>
              <a:buClrTx/>
              <a:buSzTx/>
              <a:buFont typeface="Arial"/>
              <a:buChar char="•"/>
              <a:tabLst/>
              <a:defRPr/>
            </a:pPr>
            <a:r>
              <a:rPr lang="en-US" sz="3600" dirty="0">
                <a:solidFill>
                  <a:schemeClr val="bg2">
                    <a:lumMod val="40000"/>
                    <a:lumOff val="60000"/>
                  </a:schemeClr>
                </a:solidFill>
                <a:latin typeface="charter"/>
              </a:rPr>
              <a:t>Two Hyperparameter were set for our model; </a:t>
            </a:r>
            <a:r>
              <a:rPr lang="en-US" sz="3600" dirty="0" err="1">
                <a:solidFill>
                  <a:schemeClr val="bg2">
                    <a:lumMod val="40000"/>
                    <a:lumOff val="60000"/>
                  </a:schemeClr>
                </a:solidFill>
                <a:latin typeface="charter"/>
              </a:rPr>
              <a:t>min_samples_leaf</a:t>
            </a:r>
            <a:r>
              <a:rPr lang="en-US" sz="3600" dirty="0">
                <a:solidFill>
                  <a:schemeClr val="bg2">
                    <a:lumMod val="40000"/>
                    <a:lumOff val="60000"/>
                  </a:schemeClr>
                </a:solidFill>
                <a:latin typeface="charter"/>
              </a:rPr>
              <a:t> = 6 &amp; </a:t>
            </a:r>
            <a:r>
              <a:rPr lang="en-US" sz="3600" dirty="0" err="1">
                <a:solidFill>
                  <a:schemeClr val="bg2">
                    <a:lumMod val="40000"/>
                    <a:lumOff val="60000"/>
                  </a:schemeClr>
                </a:solidFill>
                <a:latin typeface="charter"/>
              </a:rPr>
              <a:t>max_depth</a:t>
            </a:r>
            <a:r>
              <a:rPr lang="en-US" sz="3600" dirty="0">
                <a:solidFill>
                  <a:schemeClr val="bg2">
                    <a:lumMod val="40000"/>
                    <a:lumOff val="60000"/>
                  </a:schemeClr>
                </a:solidFill>
                <a:latin typeface="charter"/>
              </a:rPr>
              <a:t>=20</a:t>
            </a:r>
          </a:p>
          <a:p>
            <a:pPr marL="832972" marR="0" lvl="1" indent="-416486" algn="just" defTabSz="914400" rtl="0" eaLnBrk="1" fontAlgn="auto" latinLnBrk="0" hangingPunct="1">
              <a:lnSpc>
                <a:spcPts val="5401"/>
              </a:lnSpc>
              <a:spcBef>
                <a:spcPts val="0"/>
              </a:spcBef>
              <a:spcAft>
                <a:spcPts val="0"/>
              </a:spcAft>
              <a:buClrTx/>
              <a:buSzTx/>
              <a:buFont typeface="Arial"/>
              <a:buChar char="•"/>
              <a:tabLst/>
              <a:defRPr/>
            </a:pPr>
            <a:r>
              <a:rPr lang="en-US" sz="3600" b="0" i="0" dirty="0">
                <a:solidFill>
                  <a:schemeClr val="bg2">
                    <a:lumMod val="40000"/>
                    <a:lumOff val="60000"/>
                  </a:schemeClr>
                </a:solidFill>
                <a:effectLst/>
                <a:latin typeface="charter"/>
              </a:rPr>
              <a:t>The training R-squared score was 98% and the test R-squared score was 77%.</a:t>
            </a:r>
          </a:p>
          <a:p>
            <a:pPr marL="832972" marR="0" lvl="1" indent="-416486" algn="just" defTabSz="914400" rtl="0" eaLnBrk="1" fontAlgn="auto" latinLnBrk="0" hangingPunct="1">
              <a:lnSpc>
                <a:spcPts val="5401"/>
              </a:lnSpc>
              <a:spcBef>
                <a:spcPts val="0"/>
              </a:spcBef>
              <a:spcAft>
                <a:spcPts val="0"/>
              </a:spcAft>
              <a:buClrTx/>
              <a:buSzTx/>
              <a:buFont typeface="Arial"/>
              <a:buChar char="•"/>
              <a:tabLst/>
              <a:defRPr/>
            </a:pPr>
            <a:r>
              <a:rPr lang="en-US" sz="3600" dirty="0">
                <a:solidFill>
                  <a:schemeClr val="bg2">
                    <a:lumMod val="40000"/>
                    <a:lumOff val="60000"/>
                  </a:schemeClr>
                </a:solidFill>
                <a:latin typeface="charter"/>
              </a:rPr>
              <a:t>Prediction was performed by using the model, the model predicts the ROP of 0.0051 m/s.</a:t>
            </a:r>
            <a:endParaRPr lang="en-US" sz="3600" b="0" i="0" dirty="0">
              <a:solidFill>
                <a:schemeClr val="bg2">
                  <a:lumMod val="40000"/>
                  <a:lumOff val="60000"/>
                </a:schemeClr>
              </a:solidFill>
              <a:effectLst/>
              <a:latin typeface="charter"/>
            </a:endParaRPr>
          </a:p>
        </p:txBody>
      </p:sp>
      <p:sp>
        <p:nvSpPr>
          <p:cNvPr id="2" name="Slide Number Placeholder 1">
            <a:extLst>
              <a:ext uri="{FF2B5EF4-FFF2-40B4-BE49-F238E27FC236}">
                <a16:creationId xmlns:a16="http://schemas.microsoft.com/office/drawing/2014/main" id="{42D524E6-FB7E-4CF0-A4BC-35DFFFBEF4D9}"/>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842547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03DBBE8-63BF-467A-AAF0-3BE359316016}"/>
              </a:ext>
            </a:extLst>
          </p:cNvPr>
          <p:cNvSpPr txBox="1"/>
          <p:nvPr/>
        </p:nvSpPr>
        <p:spPr>
          <a:xfrm>
            <a:off x="389661" y="908284"/>
            <a:ext cx="17508678" cy="1526059"/>
          </a:xfrm>
          <a:prstGeom prst="rect">
            <a:avLst/>
          </a:prstGeom>
        </p:spPr>
        <p:txBody>
          <a:bodyPr wrap="square"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8800" dirty="0">
                <a:solidFill>
                  <a:srgbClr val="F3F3F3"/>
                </a:solidFill>
                <a:latin typeface="Aileron Heavy Bold"/>
              </a:rPr>
              <a:t>PREDICTIVE ANALYSIS</a:t>
            </a:r>
            <a:endParaRPr kumimoji="0" lang="en-US" sz="8800" b="0" i="0" u="none" strike="noStrike" kern="1200" cap="none" spc="0" normalizeH="0" baseline="0" noProof="0" dirty="0">
              <a:ln>
                <a:noFill/>
              </a:ln>
              <a:solidFill>
                <a:srgbClr val="F3F3F3"/>
              </a:solidFill>
              <a:effectLst/>
              <a:uLnTx/>
              <a:uFillTx/>
              <a:latin typeface="Aileron Heavy Bold"/>
              <a:ea typeface="+mn-ea"/>
              <a:cs typeface="+mn-cs"/>
            </a:endParaRPr>
          </a:p>
        </p:txBody>
      </p:sp>
      <p:sp>
        <p:nvSpPr>
          <p:cNvPr id="4" name="TextBox 4">
            <a:extLst>
              <a:ext uri="{FF2B5EF4-FFF2-40B4-BE49-F238E27FC236}">
                <a16:creationId xmlns:a16="http://schemas.microsoft.com/office/drawing/2014/main" id="{3E06F2D1-355C-4216-8813-4B42266C979F}"/>
              </a:ext>
            </a:extLst>
          </p:cNvPr>
          <p:cNvSpPr txBox="1"/>
          <p:nvPr/>
        </p:nvSpPr>
        <p:spPr>
          <a:xfrm>
            <a:off x="0" y="2434343"/>
            <a:ext cx="17526000" cy="4792081"/>
          </a:xfrm>
          <a:prstGeom prst="rect">
            <a:avLst/>
          </a:prstGeom>
        </p:spPr>
        <p:txBody>
          <a:bodyPr wrap="square" lIns="0" tIns="0" rIns="0" bIns="0" rtlCol="0" anchor="t">
            <a:spAutoFit/>
          </a:bodyPr>
          <a:lstStyle/>
          <a:p>
            <a:pPr marL="416486" lvl="1" defTabSz="914400">
              <a:lnSpc>
                <a:spcPts val="5401"/>
              </a:lnSpc>
              <a:defRPr/>
            </a:pPr>
            <a:r>
              <a:rPr lang="en-US" sz="3600" b="1" dirty="0"/>
              <a:t>K-FOLD CROSS VALIDATION</a:t>
            </a:r>
          </a:p>
          <a:p>
            <a:pPr marL="987986" marR="0" lvl="1" indent="-571500" algn="l"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ML model performance on training data is not a good indicator of its effectiveness as a predictor.</a:t>
            </a:r>
          </a:p>
          <a:p>
            <a:pPr marL="987986" marR="0" lvl="1" indent="-571500" algn="l"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It's very easy to increase accuracy on a training dataset by overfitting a model, which can result in poorer performance on unseen data.</a:t>
            </a:r>
          </a:p>
          <a:p>
            <a:pPr marL="987986" marR="0" lvl="1" indent="-571500" algn="l"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Using only one training/ test split to compare models can introduce bias towards certain models and lead to overfitting. </a:t>
            </a:r>
            <a:endParaRPr lang="en-US" sz="3600" b="0" i="0" dirty="0">
              <a:solidFill>
                <a:schemeClr val="bg2">
                  <a:lumMod val="40000"/>
                  <a:lumOff val="60000"/>
                </a:schemeClr>
              </a:solidFill>
              <a:effectLst/>
              <a:latin typeface="charter"/>
            </a:endParaRPr>
          </a:p>
        </p:txBody>
      </p:sp>
      <p:sp>
        <p:nvSpPr>
          <p:cNvPr id="2" name="Slide Number Placeholder 1">
            <a:extLst>
              <a:ext uri="{FF2B5EF4-FFF2-40B4-BE49-F238E27FC236}">
                <a16:creationId xmlns:a16="http://schemas.microsoft.com/office/drawing/2014/main" id="{268641E5-582C-4E1B-982A-8DE88DC29271}"/>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045706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03DBBE8-63BF-467A-AAF0-3BE359316016}"/>
              </a:ext>
            </a:extLst>
          </p:cNvPr>
          <p:cNvSpPr txBox="1"/>
          <p:nvPr/>
        </p:nvSpPr>
        <p:spPr>
          <a:xfrm>
            <a:off x="389661" y="908284"/>
            <a:ext cx="17508678" cy="1526059"/>
          </a:xfrm>
          <a:prstGeom prst="rect">
            <a:avLst/>
          </a:prstGeom>
        </p:spPr>
        <p:txBody>
          <a:bodyPr wrap="square"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8800" dirty="0">
                <a:solidFill>
                  <a:srgbClr val="F3F3F3"/>
                </a:solidFill>
                <a:latin typeface="Aileron Heavy Bold"/>
              </a:rPr>
              <a:t>PREDICTIVE ANALYSIS</a:t>
            </a:r>
            <a:endParaRPr kumimoji="0" lang="en-US" sz="8800" b="0" i="0" u="none" strike="noStrike" kern="1200" cap="none" spc="0" normalizeH="0" baseline="0" noProof="0" dirty="0">
              <a:ln>
                <a:noFill/>
              </a:ln>
              <a:solidFill>
                <a:srgbClr val="F3F3F3"/>
              </a:solidFill>
              <a:effectLst/>
              <a:uLnTx/>
              <a:uFillTx/>
              <a:latin typeface="Aileron Heavy Bold"/>
              <a:ea typeface="+mn-ea"/>
              <a:cs typeface="+mn-cs"/>
            </a:endParaRPr>
          </a:p>
        </p:txBody>
      </p:sp>
      <p:sp>
        <p:nvSpPr>
          <p:cNvPr id="4" name="TextBox 4">
            <a:extLst>
              <a:ext uri="{FF2B5EF4-FFF2-40B4-BE49-F238E27FC236}">
                <a16:creationId xmlns:a16="http://schemas.microsoft.com/office/drawing/2014/main" id="{3E06F2D1-355C-4216-8813-4B42266C979F}"/>
              </a:ext>
            </a:extLst>
          </p:cNvPr>
          <p:cNvSpPr txBox="1"/>
          <p:nvPr/>
        </p:nvSpPr>
        <p:spPr>
          <a:xfrm>
            <a:off x="0" y="2434343"/>
            <a:ext cx="10896600" cy="6869573"/>
          </a:xfrm>
          <a:prstGeom prst="rect">
            <a:avLst/>
          </a:prstGeom>
        </p:spPr>
        <p:txBody>
          <a:bodyPr wrap="square" lIns="0" tIns="0" rIns="0" bIns="0" rtlCol="0" anchor="t">
            <a:spAutoFit/>
          </a:bodyPr>
          <a:lstStyle/>
          <a:p>
            <a:pPr marL="416486" lvl="1" algn="just" defTabSz="914400">
              <a:lnSpc>
                <a:spcPts val="5401"/>
              </a:lnSpc>
              <a:defRPr/>
            </a:pPr>
            <a:r>
              <a:rPr lang="en-US" sz="3600" b="1" dirty="0"/>
              <a:t>K-FOLD CROSS VALIDATION ALGORITHM</a:t>
            </a:r>
          </a:p>
          <a:p>
            <a:pPr marL="987986" marR="0" lvl="1" indent="-571500" algn="just"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Split data into k "folds" of near-equal size. </a:t>
            </a:r>
          </a:p>
          <a:p>
            <a:pPr marL="987986" marR="0" lvl="1" indent="-571500" algn="just"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Test and train k models on different fold combinations. Each model will include k - 1 folds of training data and the left-out fold is used for testing. </a:t>
            </a:r>
          </a:p>
          <a:p>
            <a:pPr marL="987986" marR="0" lvl="1" indent="-571500" algn="just"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Calculate the model accuracy by taking the mean of the k values. The standard deviation is also calculated to provide error bars on the value.</a:t>
            </a:r>
            <a:endParaRPr lang="en-US" sz="3600" b="0" i="0" dirty="0">
              <a:solidFill>
                <a:schemeClr val="bg2">
                  <a:lumMod val="40000"/>
                  <a:lumOff val="60000"/>
                </a:schemeClr>
              </a:solidFill>
              <a:effectLst/>
              <a:latin typeface="charter"/>
            </a:endParaRPr>
          </a:p>
        </p:txBody>
      </p:sp>
      <p:pic>
        <p:nvPicPr>
          <p:cNvPr id="5" name="Picture 4">
            <a:extLst>
              <a:ext uri="{FF2B5EF4-FFF2-40B4-BE49-F238E27FC236}">
                <a16:creationId xmlns:a16="http://schemas.microsoft.com/office/drawing/2014/main" id="{4180D048-2616-4A74-9CC2-4FB4CAADF79C}"/>
              </a:ext>
            </a:extLst>
          </p:cNvPr>
          <p:cNvPicPr>
            <a:picLocks noChangeAspect="1"/>
          </p:cNvPicPr>
          <p:nvPr/>
        </p:nvPicPr>
        <p:blipFill>
          <a:blip r:embed="rId2"/>
          <a:stretch>
            <a:fillRect/>
          </a:stretch>
        </p:blipFill>
        <p:spPr>
          <a:xfrm>
            <a:off x="11049000" y="3771900"/>
            <a:ext cx="7001738" cy="5725859"/>
          </a:xfrm>
          <a:prstGeom prst="rect">
            <a:avLst/>
          </a:prstGeom>
        </p:spPr>
      </p:pic>
      <p:sp>
        <p:nvSpPr>
          <p:cNvPr id="2" name="Slide Number Placeholder 1">
            <a:extLst>
              <a:ext uri="{FF2B5EF4-FFF2-40B4-BE49-F238E27FC236}">
                <a16:creationId xmlns:a16="http://schemas.microsoft.com/office/drawing/2014/main" id="{D3B55837-FF4E-4C34-A31C-C93A3CDA213B}"/>
              </a:ext>
            </a:extLst>
          </p:cNvPr>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2402178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03DBBE8-63BF-467A-AAF0-3BE359316016}"/>
              </a:ext>
            </a:extLst>
          </p:cNvPr>
          <p:cNvSpPr txBox="1"/>
          <p:nvPr/>
        </p:nvSpPr>
        <p:spPr>
          <a:xfrm>
            <a:off x="389661" y="908284"/>
            <a:ext cx="17508678" cy="1526059"/>
          </a:xfrm>
          <a:prstGeom prst="rect">
            <a:avLst/>
          </a:prstGeom>
        </p:spPr>
        <p:txBody>
          <a:bodyPr wrap="square"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8800" dirty="0">
                <a:solidFill>
                  <a:srgbClr val="F3F3F3"/>
                </a:solidFill>
                <a:latin typeface="Aileron Heavy Bold"/>
              </a:rPr>
              <a:t>PREDICTIVE ANALYSIS</a:t>
            </a:r>
            <a:endParaRPr kumimoji="0" lang="en-US" sz="8800" b="0" i="0" u="none" strike="noStrike" kern="1200" cap="none" spc="0" normalizeH="0" baseline="0" noProof="0" dirty="0">
              <a:ln>
                <a:noFill/>
              </a:ln>
              <a:solidFill>
                <a:srgbClr val="F3F3F3"/>
              </a:solidFill>
              <a:effectLst/>
              <a:uLnTx/>
              <a:uFillTx/>
              <a:latin typeface="Aileron Heavy Bold"/>
              <a:ea typeface="+mn-ea"/>
              <a:cs typeface="+mn-cs"/>
            </a:endParaRPr>
          </a:p>
        </p:txBody>
      </p:sp>
      <p:sp>
        <p:nvSpPr>
          <p:cNvPr id="4" name="TextBox 4">
            <a:extLst>
              <a:ext uri="{FF2B5EF4-FFF2-40B4-BE49-F238E27FC236}">
                <a16:creationId xmlns:a16="http://schemas.microsoft.com/office/drawing/2014/main" id="{3E06F2D1-355C-4216-8813-4B42266C979F}"/>
              </a:ext>
            </a:extLst>
          </p:cNvPr>
          <p:cNvSpPr txBox="1"/>
          <p:nvPr/>
        </p:nvSpPr>
        <p:spPr>
          <a:xfrm>
            <a:off x="-1" y="2434343"/>
            <a:ext cx="17898339" cy="2710678"/>
          </a:xfrm>
          <a:prstGeom prst="rect">
            <a:avLst/>
          </a:prstGeom>
        </p:spPr>
        <p:txBody>
          <a:bodyPr wrap="square" lIns="0" tIns="0" rIns="0" bIns="0" rtlCol="0" anchor="t">
            <a:spAutoFit/>
          </a:bodyPr>
          <a:lstStyle/>
          <a:p>
            <a:pPr marL="416486" lvl="1" defTabSz="914400">
              <a:lnSpc>
                <a:spcPts val="5401"/>
              </a:lnSpc>
              <a:defRPr/>
            </a:pPr>
            <a:r>
              <a:rPr lang="en-US" sz="3600" b="1" dirty="0"/>
              <a:t>K-FOLD CROSS VALIDATION ALGORITHM</a:t>
            </a:r>
          </a:p>
          <a:p>
            <a:pPr marL="987986" marR="0" lvl="1" indent="-571500" algn="l"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K-Fold was performed with the 10 splits &amp; and the shuffled dataset</a:t>
            </a:r>
          </a:p>
          <a:p>
            <a:pPr marL="987986" marR="0" lvl="1" indent="-571500" algn="l"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Root Mean Squared value was recorded was 0.000209</a:t>
            </a:r>
          </a:p>
          <a:p>
            <a:pPr marL="987986" marR="0" lvl="1" indent="-571500" algn="l"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endParaRPr lang="en-US" sz="4000" dirty="0"/>
          </a:p>
        </p:txBody>
      </p:sp>
      <p:sp>
        <p:nvSpPr>
          <p:cNvPr id="2" name="Slide Number Placeholder 1">
            <a:extLst>
              <a:ext uri="{FF2B5EF4-FFF2-40B4-BE49-F238E27FC236}">
                <a16:creationId xmlns:a16="http://schemas.microsoft.com/office/drawing/2014/main" id="{1EB4CE85-3CB5-4EA4-8363-9A7D4E5FD061}"/>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203953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03DBBE8-63BF-467A-AAF0-3BE359316016}"/>
              </a:ext>
            </a:extLst>
          </p:cNvPr>
          <p:cNvSpPr txBox="1"/>
          <p:nvPr/>
        </p:nvSpPr>
        <p:spPr>
          <a:xfrm>
            <a:off x="389661" y="908284"/>
            <a:ext cx="17508678" cy="1526059"/>
          </a:xfrm>
          <a:prstGeom prst="rect">
            <a:avLst/>
          </a:prstGeom>
        </p:spPr>
        <p:txBody>
          <a:bodyPr wrap="square"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8800" dirty="0">
                <a:solidFill>
                  <a:srgbClr val="F3F3F3"/>
                </a:solidFill>
                <a:latin typeface="Aileron Heavy Bold"/>
              </a:rPr>
              <a:t>PREDICTIVE ANALYSIS</a:t>
            </a:r>
            <a:endParaRPr kumimoji="0" lang="en-US" sz="8800" b="0" i="0" u="none" strike="noStrike" kern="1200" cap="none" spc="0" normalizeH="0" baseline="0" noProof="0" dirty="0">
              <a:ln>
                <a:noFill/>
              </a:ln>
              <a:solidFill>
                <a:srgbClr val="F3F3F3"/>
              </a:solidFill>
              <a:effectLst/>
              <a:uLnTx/>
              <a:uFillTx/>
              <a:latin typeface="Aileron Heavy Bold"/>
              <a:ea typeface="+mn-ea"/>
              <a:cs typeface="+mn-cs"/>
            </a:endParaRPr>
          </a:p>
        </p:txBody>
      </p:sp>
      <p:sp>
        <p:nvSpPr>
          <p:cNvPr id="4" name="TextBox 4">
            <a:extLst>
              <a:ext uri="{FF2B5EF4-FFF2-40B4-BE49-F238E27FC236}">
                <a16:creationId xmlns:a16="http://schemas.microsoft.com/office/drawing/2014/main" id="{3E06F2D1-355C-4216-8813-4B42266C979F}"/>
              </a:ext>
            </a:extLst>
          </p:cNvPr>
          <p:cNvSpPr txBox="1"/>
          <p:nvPr/>
        </p:nvSpPr>
        <p:spPr>
          <a:xfrm>
            <a:off x="-1" y="2434343"/>
            <a:ext cx="10363201" cy="7558159"/>
          </a:xfrm>
          <a:prstGeom prst="rect">
            <a:avLst/>
          </a:prstGeom>
        </p:spPr>
        <p:txBody>
          <a:bodyPr wrap="square" lIns="0" tIns="0" rIns="0" bIns="0" rtlCol="0" anchor="t">
            <a:spAutoFit/>
          </a:bodyPr>
          <a:lstStyle/>
          <a:p>
            <a:pPr marL="416486" lvl="1" algn="just" defTabSz="914400">
              <a:lnSpc>
                <a:spcPts val="5401"/>
              </a:lnSpc>
              <a:defRPr/>
            </a:pPr>
            <a:r>
              <a:rPr lang="en-US" sz="3600" b="1" dirty="0"/>
              <a:t>OPTIMIZATION WITH PARTICLE SWARM</a:t>
            </a:r>
          </a:p>
          <a:p>
            <a:pPr marL="987986" marR="0" lvl="1" indent="-571500" algn="just"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ROP @ 3,480 m was optimized.</a:t>
            </a:r>
          </a:p>
          <a:p>
            <a:pPr marL="987986" marR="0" lvl="1" indent="-571500" algn="just"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ROP was predicted as a function of WOB and RPM while other variables were kept constant.</a:t>
            </a:r>
          </a:p>
          <a:p>
            <a:pPr marL="987986" marR="0" lvl="1" indent="-571500" algn="just"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Figure shows that at depth 3,480 m, high ROP achieved at 42,000 N when RPM is in range between 1.8-2.</a:t>
            </a:r>
          </a:p>
          <a:p>
            <a:pPr marL="987986" marR="0" lvl="1" indent="-571500" algn="just"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Therefore, ROP was low because the WOB at that depth was only 31,000 N.</a:t>
            </a:r>
          </a:p>
          <a:p>
            <a:pPr marL="987986" marR="0" lvl="1" indent="-571500" algn="l"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endParaRPr lang="en-US" sz="4000" dirty="0"/>
          </a:p>
        </p:txBody>
      </p:sp>
      <p:pic>
        <p:nvPicPr>
          <p:cNvPr id="5" name="Picture 4">
            <a:extLst>
              <a:ext uri="{FF2B5EF4-FFF2-40B4-BE49-F238E27FC236}">
                <a16:creationId xmlns:a16="http://schemas.microsoft.com/office/drawing/2014/main" id="{1A92E9EC-3AD4-4954-AA44-AEE1A13A304F}"/>
              </a:ext>
            </a:extLst>
          </p:cNvPr>
          <p:cNvPicPr>
            <a:picLocks noChangeAspect="1"/>
          </p:cNvPicPr>
          <p:nvPr/>
        </p:nvPicPr>
        <p:blipFill>
          <a:blip r:embed="rId2"/>
          <a:stretch>
            <a:fillRect/>
          </a:stretch>
        </p:blipFill>
        <p:spPr>
          <a:xfrm>
            <a:off x="10568852" y="3196991"/>
            <a:ext cx="7329487" cy="6181725"/>
          </a:xfrm>
          <a:prstGeom prst="rect">
            <a:avLst/>
          </a:prstGeom>
        </p:spPr>
      </p:pic>
      <p:sp>
        <p:nvSpPr>
          <p:cNvPr id="6" name="Slide Number Placeholder 5">
            <a:extLst>
              <a:ext uri="{FF2B5EF4-FFF2-40B4-BE49-F238E27FC236}">
                <a16:creationId xmlns:a16="http://schemas.microsoft.com/office/drawing/2014/main" id="{EF639670-C98E-4D35-8702-7EC76C9F8118}"/>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529959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03DBBE8-63BF-467A-AAF0-3BE359316016}"/>
              </a:ext>
            </a:extLst>
          </p:cNvPr>
          <p:cNvSpPr txBox="1"/>
          <p:nvPr/>
        </p:nvSpPr>
        <p:spPr>
          <a:xfrm>
            <a:off x="389661" y="908284"/>
            <a:ext cx="17508678" cy="1526059"/>
          </a:xfrm>
          <a:prstGeom prst="rect">
            <a:avLst/>
          </a:prstGeom>
        </p:spPr>
        <p:txBody>
          <a:bodyPr wrap="square"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8800" dirty="0">
                <a:solidFill>
                  <a:srgbClr val="F3F3F3"/>
                </a:solidFill>
                <a:latin typeface="Aileron Heavy Bold"/>
              </a:rPr>
              <a:t>PREDICTIVE ANALYSIS</a:t>
            </a:r>
            <a:endParaRPr kumimoji="0" lang="en-US" sz="8800" b="0" i="0" u="none" strike="noStrike" kern="1200" cap="none" spc="0" normalizeH="0" baseline="0" noProof="0" dirty="0">
              <a:ln>
                <a:noFill/>
              </a:ln>
              <a:solidFill>
                <a:srgbClr val="F3F3F3"/>
              </a:solidFill>
              <a:effectLst/>
              <a:uLnTx/>
              <a:uFillTx/>
              <a:latin typeface="Aileron Heavy Bold"/>
              <a:ea typeface="+mn-ea"/>
              <a:cs typeface="+mn-cs"/>
            </a:endParaRPr>
          </a:p>
        </p:txBody>
      </p:sp>
      <p:sp>
        <p:nvSpPr>
          <p:cNvPr id="4" name="TextBox 4">
            <a:extLst>
              <a:ext uri="{FF2B5EF4-FFF2-40B4-BE49-F238E27FC236}">
                <a16:creationId xmlns:a16="http://schemas.microsoft.com/office/drawing/2014/main" id="{3E06F2D1-355C-4216-8813-4B42266C979F}"/>
              </a:ext>
            </a:extLst>
          </p:cNvPr>
          <p:cNvSpPr txBox="1"/>
          <p:nvPr/>
        </p:nvSpPr>
        <p:spPr>
          <a:xfrm>
            <a:off x="-1" y="2434342"/>
            <a:ext cx="9372601" cy="5480668"/>
          </a:xfrm>
          <a:prstGeom prst="rect">
            <a:avLst/>
          </a:prstGeom>
        </p:spPr>
        <p:txBody>
          <a:bodyPr wrap="square" lIns="0" tIns="0" rIns="0" bIns="0" rtlCol="0" anchor="t">
            <a:spAutoFit/>
          </a:bodyPr>
          <a:lstStyle/>
          <a:p>
            <a:pPr marL="416486" lvl="1" algn="just" defTabSz="914400">
              <a:lnSpc>
                <a:spcPts val="5401"/>
              </a:lnSpc>
              <a:defRPr/>
            </a:pPr>
            <a:r>
              <a:rPr lang="en-US" sz="3600" b="1" dirty="0"/>
              <a:t>PARTICLE SWARM OPTIMIZATION (PSO)</a:t>
            </a:r>
          </a:p>
          <a:p>
            <a:pPr marL="987986" marR="0" lvl="1" indent="-571500" algn="just"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An optimization algorithm based on the behavior of animal flocks.</a:t>
            </a:r>
          </a:p>
          <a:p>
            <a:pPr marL="987986" marR="0" lvl="1" indent="-571500" algn="just"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PSO arranges several particles (swarms) in random positions that aligns to find a global solution after many iterations. </a:t>
            </a:r>
          </a:p>
          <a:p>
            <a:pPr marL="987986" marR="0" lvl="1" indent="-571500" algn="l"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endParaRPr lang="en-US" sz="4000" dirty="0"/>
          </a:p>
        </p:txBody>
      </p:sp>
      <p:pic>
        <p:nvPicPr>
          <p:cNvPr id="6" name="Picture 5">
            <a:extLst>
              <a:ext uri="{FF2B5EF4-FFF2-40B4-BE49-F238E27FC236}">
                <a16:creationId xmlns:a16="http://schemas.microsoft.com/office/drawing/2014/main" id="{85B41977-D900-4AF6-9B99-B579AA790634}"/>
              </a:ext>
            </a:extLst>
          </p:cNvPr>
          <p:cNvPicPr>
            <a:picLocks noChangeAspect="1"/>
          </p:cNvPicPr>
          <p:nvPr/>
        </p:nvPicPr>
        <p:blipFill>
          <a:blip r:embed="rId2"/>
          <a:stretch>
            <a:fillRect/>
          </a:stretch>
        </p:blipFill>
        <p:spPr>
          <a:xfrm>
            <a:off x="11658599" y="2705101"/>
            <a:ext cx="5172075" cy="3124200"/>
          </a:xfrm>
          <a:prstGeom prst="rect">
            <a:avLst/>
          </a:prstGeom>
        </p:spPr>
      </p:pic>
      <p:pic>
        <p:nvPicPr>
          <p:cNvPr id="8" name="Picture 7">
            <a:extLst>
              <a:ext uri="{FF2B5EF4-FFF2-40B4-BE49-F238E27FC236}">
                <a16:creationId xmlns:a16="http://schemas.microsoft.com/office/drawing/2014/main" id="{86B36072-A045-42E2-A846-1E14EED63033}"/>
              </a:ext>
            </a:extLst>
          </p:cNvPr>
          <p:cNvPicPr>
            <a:picLocks noChangeAspect="1"/>
          </p:cNvPicPr>
          <p:nvPr/>
        </p:nvPicPr>
        <p:blipFill>
          <a:blip r:embed="rId3"/>
          <a:stretch>
            <a:fillRect/>
          </a:stretch>
        </p:blipFill>
        <p:spPr>
          <a:xfrm>
            <a:off x="11658599" y="7353299"/>
            <a:ext cx="5172075" cy="2835357"/>
          </a:xfrm>
          <a:prstGeom prst="rect">
            <a:avLst/>
          </a:prstGeom>
        </p:spPr>
      </p:pic>
      <p:sp>
        <p:nvSpPr>
          <p:cNvPr id="9" name="Arrow: Down 8">
            <a:extLst>
              <a:ext uri="{FF2B5EF4-FFF2-40B4-BE49-F238E27FC236}">
                <a16:creationId xmlns:a16="http://schemas.microsoft.com/office/drawing/2014/main" id="{360C6EDB-8365-4578-89C8-4216E3ED2A00}"/>
              </a:ext>
            </a:extLst>
          </p:cNvPr>
          <p:cNvSpPr/>
          <p:nvPr/>
        </p:nvSpPr>
        <p:spPr>
          <a:xfrm>
            <a:off x="13863636" y="6014884"/>
            <a:ext cx="762000" cy="1219200"/>
          </a:xfrm>
          <a:prstGeom prst="downArrow">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772E3B5E-7059-4B6C-AF20-6234F14F8F37}"/>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838288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03DBBE8-63BF-467A-AAF0-3BE359316016}"/>
              </a:ext>
            </a:extLst>
          </p:cNvPr>
          <p:cNvSpPr txBox="1"/>
          <p:nvPr/>
        </p:nvSpPr>
        <p:spPr>
          <a:xfrm>
            <a:off x="389661" y="908284"/>
            <a:ext cx="17508678" cy="1526059"/>
          </a:xfrm>
          <a:prstGeom prst="rect">
            <a:avLst/>
          </a:prstGeom>
        </p:spPr>
        <p:txBody>
          <a:bodyPr wrap="square"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8800" dirty="0">
                <a:solidFill>
                  <a:srgbClr val="F3F3F3"/>
                </a:solidFill>
                <a:latin typeface="Aileron Heavy Bold"/>
              </a:rPr>
              <a:t>PREDICTIVE ANALYSIS</a:t>
            </a:r>
            <a:endParaRPr kumimoji="0" lang="en-US" sz="8800" b="0" i="0" u="none" strike="noStrike" kern="1200" cap="none" spc="0" normalizeH="0" baseline="0" noProof="0" dirty="0">
              <a:ln>
                <a:noFill/>
              </a:ln>
              <a:solidFill>
                <a:srgbClr val="F3F3F3"/>
              </a:solidFill>
              <a:effectLst/>
              <a:uLnTx/>
              <a:uFillTx/>
              <a:latin typeface="Aileron Heavy Bold"/>
              <a:ea typeface="+mn-ea"/>
              <a:cs typeface="+mn-cs"/>
            </a:endParaRPr>
          </a:p>
        </p:txBody>
      </p:sp>
      <p:sp>
        <p:nvSpPr>
          <p:cNvPr id="4" name="TextBox 4">
            <a:extLst>
              <a:ext uri="{FF2B5EF4-FFF2-40B4-BE49-F238E27FC236}">
                <a16:creationId xmlns:a16="http://schemas.microsoft.com/office/drawing/2014/main" id="{3E06F2D1-355C-4216-8813-4B42266C979F}"/>
              </a:ext>
            </a:extLst>
          </p:cNvPr>
          <p:cNvSpPr txBox="1"/>
          <p:nvPr/>
        </p:nvSpPr>
        <p:spPr>
          <a:xfrm>
            <a:off x="-1" y="2434342"/>
            <a:ext cx="17898340" cy="3403176"/>
          </a:xfrm>
          <a:prstGeom prst="rect">
            <a:avLst/>
          </a:prstGeom>
        </p:spPr>
        <p:txBody>
          <a:bodyPr wrap="square" lIns="0" tIns="0" rIns="0" bIns="0" rtlCol="0" anchor="t">
            <a:spAutoFit/>
          </a:bodyPr>
          <a:lstStyle/>
          <a:p>
            <a:pPr marL="416486" lvl="1" algn="just" defTabSz="914400">
              <a:lnSpc>
                <a:spcPts val="5401"/>
              </a:lnSpc>
              <a:defRPr/>
            </a:pPr>
            <a:r>
              <a:rPr lang="en-US" sz="3600" b="1" dirty="0"/>
              <a:t>PARTICLE SWARM OPTIMIZATION (PSO)</a:t>
            </a:r>
          </a:p>
          <a:p>
            <a:pPr marL="987986" marR="0" lvl="1" indent="-571500" algn="just"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err="1">
                <a:solidFill>
                  <a:schemeClr val="bg2">
                    <a:lumMod val="40000"/>
                    <a:lumOff val="60000"/>
                  </a:schemeClr>
                </a:solidFill>
              </a:rPr>
              <a:t>PySwarm</a:t>
            </a:r>
            <a:r>
              <a:rPr lang="en-US" sz="3600" dirty="0">
                <a:solidFill>
                  <a:schemeClr val="bg2">
                    <a:lumMod val="40000"/>
                    <a:lumOff val="60000"/>
                  </a:schemeClr>
                </a:solidFill>
              </a:rPr>
              <a:t> package was used to solve PSO optimization problem.</a:t>
            </a:r>
          </a:p>
          <a:p>
            <a:pPr marL="987986" marR="0" lvl="1" indent="-571500" algn="just"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We searched for the values of WOB and RPM for this optimization.</a:t>
            </a:r>
          </a:p>
          <a:p>
            <a:pPr marL="987986" marR="0" lvl="1" indent="-571500" algn="just"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PSO ran a maximum iteration of 1000.</a:t>
            </a:r>
          </a:p>
          <a:p>
            <a:pPr marL="987986" marR="0" lvl="1" indent="-571500" algn="just" defTabSz="914400" rtl="0" eaLnBrk="1" fontAlgn="auto" latinLnBrk="0" hangingPunct="1">
              <a:lnSpc>
                <a:spcPts val="5401"/>
              </a:lnSpc>
              <a:spcBef>
                <a:spcPts val="0"/>
              </a:spcBef>
              <a:spcAft>
                <a:spcPts val="0"/>
              </a:spcAft>
              <a:buClrTx/>
              <a:buSzTx/>
              <a:buFont typeface="Arial" panose="020B0604020202020204" pitchFamily="34" charset="0"/>
              <a:buChar char="•"/>
              <a:tabLst/>
              <a:defRPr/>
            </a:pPr>
            <a:r>
              <a:rPr lang="en-US" sz="3600" dirty="0">
                <a:solidFill>
                  <a:schemeClr val="bg2">
                    <a:lumMod val="40000"/>
                    <a:lumOff val="60000"/>
                  </a:schemeClr>
                </a:solidFill>
              </a:rPr>
              <a:t>Optimum ROP achieved was 0.0057 with 63,106 WOB.</a:t>
            </a:r>
          </a:p>
        </p:txBody>
      </p:sp>
      <p:graphicFrame>
        <p:nvGraphicFramePr>
          <p:cNvPr id="18" name="Object 17">
            <a:extLst>
              <a:ext uri="{FF2B5EF4-FFF2-40B4-BE49-F238E27FC236}">
                <a16:creationId xmlns:a16="http://schemas.microsoft.com/office/drawing/2014/main" id="{E089960B-BF0F-4C9F-A265-E81FA7B43B61}"/>
              </a:ext>
            </a:extLst>
          </p:cNvPr>
          <p:cNvGraphicFramePr>
            <a:graphicFrameLocks noChangeAspect="1"/>
          </p:cNvGraphicFramePr>
          <p:nvPr>
            <p:extLst>
              <p:ext uri="{D42A27DB-BD31-4B8C-83A1-F6EECF244321}">
                <p14:modId xmlns:p14="http://schemas.microsoft.com/office/powerpoint/2010/main" val="511357239"/>
              </p:ext>
            </p:extLst>
          </p:nvPr>
        </p:nvGraphicFramePr>
        <p:xfrm>
          <a:off x="4650581" y="6134100"/>
          <a:ext cx="8986837" cy="2616200"/>
        </p:xfrm>
        <a:graphic>
          <a:graphicData uri="http://schemas.openxmlformats.org/presentationml/2006/ole">
            <mc:AlternateContent xmlns:mc="http://schemas.openxmlformats.org/markup-compatibility/2006">
              <mc:Choice xmlns:v="urn:schemas-microsoft-com:vml" Requires="v">
                <p:oleObj name="Worksheet" r:id="rId2" imgW="3036389" imgH="735261" progId="Excel.Sheet.12">
                  <p:embed/>
                </p:oleObj>
              </mc:Choice>
              <mc:Fallback>
                <p:oleObj name="Worksheet" r:id="rId2" imgW="3036389" imgH="735261" progId="Excel.Sheet.12">
                  <p:embed/>
                  <p:pic>
                    <p:nvPicPr>
                      <p:cNvPr id="0" name=""/>
                      <p:cNvPicPr/>
                      <p:nvPr/>
                    </p:nvPicPr>
                    <p:blipFill>
                      <a:blip r:embed="rId3"/>
                      <a:stretch>
                        <a:fillRect/>
                      </a:stretch>
                    </p:blipFill>
                    <p:spPr>
                      <a:xfrm>
                        <a:off x="4650581" y="6134100"/>
                        <a:ext cx="8986837" cy="2616200"/>
                      </a:xfrm>
                      <a:prstGeom prst="rect">
                        <a:avLst/>
                      </a:prstGeom>
                    </p:spPr>
                  </p:pic>
                </p:oleObj>
              </mc:Fallback>
            </mc:AlternateContent>
          </a:graphicData>
        </a:graphic>
      </p:graphicFrame>
      <p:sp>
        <p:nvSpPr>
          <p:cNvPr id="19" name="Slide Number Placeholder 18">
            <a:extLst>
              <a:ext uri="{FF2B5EF4-FFF2-40B4-BE49-F238E27FC236}">
                <a16:creationId xmlns:a16="http://schemas.microsoft.com/office/drawing/2014/main" id="{F078009E-3B7C-4D49-859E-88814C46BD63}"/>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763574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51108DB3-A212-4D50-96B7-EDF7E5752940}"/>
              </a:ext>
            </a:extLst>
          </p:cNvPr>
          <p:cNvSpPr txBox="1"/>
          <p:nvPr/>
        </p:nvSpPr>
        <p:spPr>
          <a:xfrm>
            <a:off x="152399" y="2734692"/>
            <a:ext cx="17748397" cy="4788170"/>
          </a:xfrm>
          <a:prstGeom prst="rect">
            <a:avLst/>
          </a:prstGeom>
        </p:spPr>
        <p:txBody>
          <a:bodyPr wrap="square" lIns="0" tIns="0" rIns="0" bIns="0" rtlCol="0" anchor="t">
            <a:spAutoFit/>
          </a:bodyPr>
          <a:lstStyle/>
          <a:p>
            <a:pPr marL="1159436" lvl="1" indent="-742950">
              <a:lnSpc>
                <a:spcPts val="5401"/>
              </a:lnSpc>
              <a:buFont typeface="+mj-lt"/>
              <a:buAutoNum type="arabicPeriod"/>
            </a:pPr>
            <a:r>
              <a:rPr lang="en-US" sz="3600" spc="50" dirty="0">
                <a:solidFill>
                  <a:schemeClr val="bg2">
                    <a:lumMod val="40000"/>
                    <a:lumOff val="60000"/>
                  </a:schemeClr>
                </a:solidFill>
                <a:latin typeface="Aileron Regular Bold"/>
              </a:rPr>
              <a:t>Project Background</a:t>
            </a:r>
          </a:p>
          <a:p>
            <a:pPr marL="1159436" lvl="1" indent="-742950">
              <a:lnSpc>
                <a:spcPts val="5401"/>
              </a:lnSpc>
              <a:buFont typeface="+mj-lt"/>
              <a:buAutoNum type="arabicPeriod"/>
            </a:pPr>
            <a:r>
              <a:rPr lang="en-US" sz="3600" spc="50" dirty="0">
                <a:solidFill>
                  <a:schemeClr val="bg2">
                    <a:lumMod val="40000"/>
                    <a:lumOff val="60000"/>
                  </a:schemeClr>
                </a:solidFill>
                <a:latin typeface="Aileron Regular Bold"/>
              </a:rPr>
              <a:t>Aim</a:t>
            </a:r>
          </a:p>
          <a:p>
            <a:pPr marL="1159436" lvl="1" indent="-742950">
              <a:lnSpc>
                <a:spcPts val="5401"/>
              </a:lnSpc>
              <a:buFont typeface="+mj-lt"/>
              <a:buAutoNum type="arabicPeriod"/>
            </a:pPr>
            <a:r>
              <a:rPr lang="en-US" sz="3600" spc="50" dirty="0">
                <a:solidFill>
                  <a:schemeClr val="bg2">
                    <a:lumMod val="40000"/>
                    <a:lumOff val="60000"/>
                  </a:schemeClr>
                </a:solidFill>
                <a:latin typeface="Aileron Regular Bold"/>
              </a:rPr>
              <a:t>Methodology</a:t>
            </a:r>
            <a:endParaRPr lang="en-US" sz="3600" spc="50" dirty="0">
              <a:solidFill>
                <a:schemeClr val="bg2">
                  <a:lumMod val="40000"/>
                  <a:lumOff val="60000"/>
                </a:schemeClr>
              </a:solidFill>
              <a:latin typeface="Aileron Regular"/>
            </a:endParaRPr>
          </a:p>
          <a:p>
            <a:pPr marL="1159436" lvl="1" indent="-742950">
              <a:lnSpc>
                <a:spcPts val="5401"/>
              </a:lnSpc>
              <a:buFont typeface="+mj-lt"/>
              <a:buAutoNum type="arabicPeriod"/>
            </a:pPr>
            <a:r>
              <a:rPr lang="en-US" sz="3600" b="1" spc="50" dirty="0">
                <a:solidFill>
                  <a:schemeClr val="bg2">
                    <a:lumMod val="40000"/>
                    <a:lumOff val="60000"/>
                  </a:schemeClr>
                </a:solidFill>
                <a:latin typeface="Aileron Regular"/>
              </a:rPr>
              <a:t>Data Analysis</a:t>
            </a:r>
          </a:p>
          <a:p>
            <a:pPr marL="1159436" lvl="1" indent="-742950">
              <a:lnSpc>
                <a:spcPts val="5401"/>
              </a:lnSpc>
              <a:buFont typeface="+mj-lt"/>
              <a:buAutoNum type="arabicPeriod"/>
            </a:pPr>
            <a:r>
              <a:rPr lang="en-US" sz="3600" b="1" spc="50" dirty="0">
                <a:solidFill>
                  <a:schemeClr val="bg2">
                    <a:lumMod val="40000"/>
                    <a:lumOff val="60000"/>
                  </a:schemeClr>
                </a:solidFill>
                <a:latin typeface="Aileron Regular"/>
              </a:rPr>
              <a:t>Predictive Analysis</a:t>
            </a:r>
          </a:p>
          <a:p>
            <a:pPr marL="1159436" lvl="1" indent="-742950">
              <a:lnSpc>
                <a:spcPts val="5401"/>
              </a:lnSpc>
              <a:buFont typeface="+mj-lt"/>
              <a:buAutoNum type="arabicPeriod"/>
            </a:pPr>
            <a:r>
              <a:rPr lang="en-US" sz="3600" b="1" spc="50" dirty="0">
                <a:solidFill>
                  <a:schemeClr val="bg2">
                    <a:lumMod val="40000"/>
                    <a:lumOff val="60000"/>
                  </a:schemeClr>
                </a:solidFill>
                <a:latin typeface="Aileron Regular"/>
              </a:rPr>
              <a:t>Limitations &amp; Recommendations </a:t>
            </a:r>
          </a:p>
          <a:p>
            <a:pPr marL="1159436" lvl="1" indent="-742950">
              <a:lnSpc>
                <a:spcPts val="5401"/>
              </a:lnSpc>
              <a:buFont typeface="+mj-lt"/>
              <a:buAutoNum type="arabicPeriod"/>
            </a:pPr>
            <a:r>
              <a:rPr lang="en-US" sz="3600" b="1" spc="50" dirty="0">
                <a:solidFill>
                  <a:schemeClr val="bg2">
                    <a:lumMod val="40000"/>
                    <a:lumOff val="60000"/>
                  </a:schemeClr>
                </a:solidFill>
                <a:latin typeface="Aileron Regular"/>
              </a:rPr>
              <a:t>Conclusion</a:t>
            </a:r>
            <a:endParaRPr lang="en-US" sz="3600" b="1" spc="50" dirty="0">
              <a:solidFill>
                <a:schemeClr val="bg2">
                  <a:lumMod val="40000"/>
                  <a:lumOff val="60000"/>
                </a:schemeClr>
              </a:solidFill>
              <a:latin typeface="Aileron Regular Bold"/>
            </a:endParaRPr>
          </a:p>
        </p:txBody>
      </p:sp>
      <p:sp>
        <p:nvSpPr>
          <p:cNvPr id="3" name="TextBox 3">
            <a:extLst>
              <a:ext uri="{FF2B5EF4-FFF2-40B4-BE49-F238E27FC236}">
                <a16:creationId xmlns:a16="http://schemas.microsoft.com/office/drawing/2014/main" id="{CC879C58-F462-42EC-A26D-DF6A12B96680}"/>
              </a:ext>
            </a:extLst>
          </p:cNvPr>
          <p:cNvSpPr txBox="1"/>
          <p:nvPr/>
        </p:nvSpPr>
        <p:spPr>
          <a:xfrm>
            <a:off x="541179" y="876300"/>
            <a:ext cx="17359617" cy="1537087"/>
          </a:xfrm>
          <a:prstGeom prst="rect">
            <a:avLst/>
          </a:prstGeom>
        </p:spPr>
        <p:txBody>
          <a:bodyPr lIns="0" tIns="0" rIns="0" bIns="0" rtlCol="0" anchor="t">
            <a:spAutoFit/>
          </a:bodyPr>
          <a:lstStyle/>
          <a:p>
            <a:pPr>
              <a:lnSpc>
                <a:spcPts val="12759"/>
              </a:lnSpc>
              <a:spcBef>
                <a:spcPct val="0"/>
              </a:spcBef>
            </a:pPr>
            <a:r>
              <a:rPr lang="en-US" sz="8800" dirty="0">
                <a:solidFill>
                  <a:srgbClr val="F3F3F3"/>
                </a:solidFill>
                <a:latin typeface="Aileron Heavy Bold"/>
              </a:rPr>
              <a:t>CONTENTS</a:t>
            </a:r>
          </a:p>
        </p:txBody>
      </p:sp>
      <p:sp>
        <p:nvSpPr>
          <p:cNvPr id="4" name="Slide Number Placeholder 3">
            <a:extLst>
              <a:ext uri="{FF2B5EF4-FFF2-40B4-BE49-F238E27FC236}">
                <a16:creationId xmlns:a16="http://schemas.microsoft.com/office/drawing/2014/main" id="{B856013C-2EB9-4A9A-B586-DC3143D3E532}"/>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13665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51DC58A9-6E91-4EC6-B460-44CF4118F658}"/>
              </a:ext>
            </a:extLst>
          </p:cNvPr>
          <p:cNvGrpSpPr/>
          <p:nvPr/>
        </p:nvGrpSpPr>
        <p:grpSpPr>
          <a:xfrm>
            <a:off x="269801" y="876300"/>
            <a:ext cx="17748397" cy="2491579"/>
            <a:chOff x="-522826" y="-38100"/>
            <a:chExt cx="23867730" cy="2871386"/>
          </a:xfrm>
        </p:grpSpPr>
        <p:sp>
          <p:nvSpPr>
            <p:cNvPr id="3" name="TextBox 3">
              <a:extLst>
                <a:ext uri="{FF2B5EF4-FFF2-40B4-BE49-F238E27FC236}">
                  <a16:creationId xmlns:a16="http://schemas.microsoft.com/office/drawing/2014/main" id="{04020F3D-6E1A-4827-919B-F6CC0A8BFA1D}"/>
                </a:ext>
              </a:extLst>
            </p:cNvPr>
            <p:cNvSpPr txBox="1"/>
            <p:nvPr/>
          </p:nvSpPr>
          <p:spPr>
            <a:xfrm>
              <a:off x="-2" y="-38100"/>
              <a:ext cx="23344905" cy="1771395"/>
            </a:xfrm>
            <a:prstGeom prst="rect">
              <a:avLst/>
            </a:prstGeom>
          </p:spPr>
          <p:txBody>
            <a:bodyPr lIns="0" tIns="0" rIns="0" bIns="0" rtlCol="0" anchor="t">
              <a:spAutoFit/>
            </a:bodyPr>
            <a:lstStyle/>
            <a:p>
              <a:pPr>
                <a:lnSpc>
                  <a:spcPts val="12759"/>
                </a:lnSpc>
                <a:spcBef>
                  <a:spcPct val="0"/>
                </a:spcBef>
              </a:pPr>
              <a:r>
                <a:rPr lang="en-US" sz="8800" dirty="0">
                  <a:solidFill>
                    <a:srgbClr val="F3F3F3"/>
                  </a:solidFill>
                  <a:latin typeface="Aileron Heavy Bold"/>
                </a:rPr>
                <a:t>PROJECT BACKGROUND</a:t>
              </a:r>
            </a:p>
          </p:txBody>
        </p:sp>
        <p:sp>
          <p:nvSpPr>
            <p:cNvPr id="4" name="TextBox 4">
              <a:extLst>
                <a:ext uri="{FF2B5EF4-FFF2-40B4-BE49-F238E27FC236}">
                  <a16:creationId xmlns:a16="http://schemas.microsoft.com/office/drawing/2014/main" id="{E22A7D71-9DE4-4F57-9672-3B3DB3AB9E23}"/>
                </a:ext>
              </a:extLst>
            </p:cNvPr>
            <p:cNvSpPr txBox="1"/>
            <p:nvPr/>
          </p:nvSpPr>
          <p:spPr>
            <a:xfrm>
              <a:off x="-522826" y="2103578"/>
              <a:ext cx="23867730" cy="729708"/>
            </a:xfrm>
            <a:prstGeom prst="rect">
              <a:avLst/>
            </a:prstGeom>
          </p:spPr>
          <p:txBody>
            <a:bodyPr wrap="square" lIns="0" tIns="0" rIns="0" bIns="0" rtlCol="0" anchor="t">
              <a:spAutoFit/>
            </a:bodyPr>
            <a:lstStyle/>
            <a:p>
              <a:pPr marL="832972" lvl="1" indent="-416486">
                <a:lnSpc>
                  <a:spcPts val="5401"/>
                </a:lnSpc>
                <a:buFont typeface="Arial"/>
                <a:buChar char="•"/>
              </a:pPr>
              <a:endParaRPr lang="en-US" sz="3858" spc="50" dirty="0">
                <a:solidFill>
                  <a:schemeClr val="bg2">
                    <a:lumMod val="40000"/>
                    <a:lumOff val="60000"/>
                  </a:schemeClr>
                </a:solidFill>
                <a:latin typeface="Aileron Regular"/>
              </a:endParaRPr>
            </a:p>
          </p:txBody>
        </p:sp>
      </p:grpSp>
      <mc:AlternateContent xmlns:mc="http://schemas.openxmlformats.org/markup-compatibility/2006">
        <mc:Choice xmlns:a14="http://schemas.microsoft.com/office/drawing/2010/main" Requires="a14">
          <p:sp>
            <p:nvSpPr>
              <p:cNvPr id="7" name="TextBox 4">
                <a:extLst>
                  <a:ext uri="{FF2B5EF4-FFF2-40B4-BE49-F238E27FC236}">
                    <a16:creationId xmlns:a16="http://schemas.microsoft.com/office/drawing/2014/main" id="{EC2048B6-2901-4C10-BA2F-4C1A6CD3D88D}"/>
                  </a:ext>
                </a:extLst>
              </p:cNvPr>
              <p:cNvSpPr txBox="1"/>
              <p:nvPr/>
            </p:nvSpPr>
            <p:spPr>
              <a:xfrm>
                <a:off x="658581" y="2734692"/>
                <a:ext cx="17242215" cy="5878532"/>
              </a:xfrm>
              <a:prstGeom prst="rect">
                <a:avLst/>
              </a:prstGeom>
            </p:spPr>
            <p:txBody>
              <a:bodyPr wrap="square" lIns="0" tIns="0" rIns="0" bIns="0" rtlCol="0" anchor="t">
                <a:spAutoFit/>
              </a:bodyPr>
              <a:lstStyle/>
              <a:p>
                <a:pPr algn="just"/>
                <a:r>
                  <a:rPr lang="en-US" sz="3600" b="0" i="0" dirty="0">
                    <a:solidFill>
                      <a:schemeClr val="bg2">
                        <a:lumMod val="40000"/>
                        <a:lumOff val="60000"/>
                      </a:schemeClr>
                    </a:solidFill>
                    <a:effectLst/>
                    <a:latin typeface="charter"/>
                  </a:rPr>
                  <a:t>Optimization is at the heart of every engineering design. In the oil and gas industry, optimization is used in many aspects, such as drilling. This project shows the application of Machine Learning in the optimization of ROP in drilling. </a:t>
                </a:r>
              </a:p>
              <a:p>
                <a:pPr algn="just"/>
                <a:r>
                  <a:rPr lang="en-US" sz="3600" spc="50" dirty="0">
                    <a:solidFill>
                      <a:schemeClr val="bg2">
                        <a:lumMod val="40000"/>
                        <a:lumOff val="60000"/>
                      </a:schemeClr>
                    </a:solidFill>
                    <a:latin typeface="Aileron Regular Bold"/>
                  </a:rPr>
                  <a:t>Rate of penetration or ROP</a:t>
                </a:r>
                <a:r>
                  <a:rPr lang="en-US" sz="3600" spc="50" dirty="0">
                    <a:solidFill>
                      <a:schemeClr val="bg2">
                        <a:lumMod val="40000"/>
                        <a:lumOff val="60000"/>
                      </a:schemeClr>
                    </a:solidFill>
                    <a:latin typeface="Aileron Regular"/>
                  </a:rPr>
                  <a:t> is defined as the unit of depth distance drilled per unit of time. The ROP is measured in real-time by Measurement-While-Drilling (MWD) instruments. If 1 foot of distance can be achieved in 1 minute, we can calculate the ROP as follows</a:t>
                </a:r>
              </a:p>
              <a:p>
                <a:pPr marL="416486" lvl="1">
                  <a:lnSpc>
                    <a:spcPts val="5401"/>
                  </a:lnSpc>
                </a:pPr>
                <a:endParaRPr lang="en-US" sz="3600" spc="50" dirty="0">
                  <a:solidFill>
                    <a:schemeClr val="bg2">
                      <a:lumMod val="40000"/>
                      <a:lumOff val="60000"/>
                    </a:schemeClr>
                  </a:solidFill>
                  <a:latin typeface="Aileron Regular"/>
                </a:endParaRPr>
              </a:p>
              <a:p>
                <a:pPr>
                  <a:lnSpc>
                    <a:spcPts val="5401"/>
                  </a:lnSpc>
                </a:pPr>
                <a14:m>
                  <m:oMathPara xmlns:m="http://schemas.openxmlformats.org/officeDocument/2006/math">
                    <m:oMathParaPr>
                      <m:jc m:val="centerGroup"/>
                    </m:oMathParaPr>
                    <m:oMath xmlns:m="http://schemas.openxmlformats.org/officeDocument/2006/math">
                      <m:r>
                        <a:rPr lang="en-US" sz="3600" b="0" i="1" spc="50" smtClean="0">
                          <a:solidFill>
                            <a:schemeClr val="bg2">
                              <a:lumMod val="40000"/>
                              <a:lumOff val="60000"/>
                            </a:schemeClr>
                          </a:solidFill>
                          <a:latin typeface="Cambria Math" panose="02040503050406030204" pitchFamily="18" charset="0"/>
                        </a:rPr>
                        <m:t>𝑅𝑂𝑃</m:t>
                      </m:r>
                      <m:r>
                        <a:rPr lang="en-US" sz="3600" b="0" i="1" spc="50" smtClean="0">
                          <a:solidFill>
                            <a:schemeClr val="bg2">
                              <a:lumMod val="40000"/>
                              <a:lumOff val="60000"/>
                            </a:schemeClr>
                          </a:solidFill>
                          <a:latin typeface="Cambria Math" panose="02040503050406030204" pitchFamily="18" charset="0"/>
                        </a:rPr>
                        <m:t>=</m:t>
                      </m:r>
                      <m:f>
                        <m:fPr>
                          <m:ctrlPr>
                            <a:rPr lang="en-US" sz="3600" b="0" i="1" spc="50" smtClean="0">
                              <a:solidFill>
                                <a:schemeClr val="bg2">
                                  <a:lumMod val="40000"/>
                                  <a:lumOff val="60000"/>
                                </a:schemeClr>
                              </a:solidFill>
                              <a:latin typeface="Cambria Math" panose="02040503050406030204" pitchFamily="18" charset="0"/>
                            </a:rPr>
                          </m:ctrlPr>
                        </m:fPr>
                        <m:num>
                          <m:r>
                            <a:rPr lang="en-US" sz="3600" b="0" i="1" spc="50" smtClean="0">
                              <a:solidFill>
                                <a:schemeClr val="bg2">
                                  <a:lumMod val="40000"/>
                                  <a:lumOff val="60000"/>
                                </a:schemeClr>
                              </a:solidFill>
                              <a:latin typeface="Cambria Math" panose="02040503050406030204" pitchFamily="18" charset="0"/>
                            </a:rPr>
                            <m:t>1 </m:t>
                          </m:r>
                          <m:r>
                            <a:rPr lang="en-US" sz="3600" b="0" i="1" spc="50" smtClean="0">
                              <a:solidFill>
                                <a:schemeClr val="bg2">
                                  <a:lumMod val="40000"/>
                                  <a:lumOff val="60000"/>
                                </a:schemeClr>
                              </a:solidFill>
                              <a:latin typeface="Cambria Math" panose="02040503050406030204" pitchFamily="18" charset="0"/>
                            </a:rPr>
                            <m:t>𝑓𝑡</m:t>
                          </m:r>
                          <m:r>
                            <a:rPr lang="en-US" sz="3600" b="0" i="1" spc="50" smtClean="0">
                              <a:solidFill>
                                <a:schemeClr val="bg2">
                                  <a:lumMod val="40000"/>
                                  <a:lumOff val="60000"/>
                                </a:schemeClr>
                              </a:solidFill>
                              <a:latin typeface="Cambria Math" panose="02040503050406030204" pitchFamily="18" charset="0"/>
                            </a:rPr>
                            <m:t> . 0.3048 </m:t>
                          </m:r>
                          <m:r>
                            <a:rPr lang="en-US" sz="3600" b="0" i="1" spc="50" smtClean="0">
                              <a:solidFill>
                                <a:schemeClr val="bg2">
                                  <a:lumMod val="40000"/>
                                  <a:lumOff val="60000"/>
                                </a:schemeClr>
                              </a:solidFill>
                              <a:latin typeface="Cambria Math" panose="02040503050406030204" pitchFamily="18" charset="0"/>
                            </a:rPr>
                            <m:t>𝑚</m:t>
                          </m:r>
                        </m:num>
                        <m:den>
                          <m:r>
                            <a:rPr lang="en-US" sz="3600" b="0" i="1" spc="50" smtClean="0">
                              <a:solidFill>
                                <a:schemeClr val="bg2">
                                  <a:lumMod val="40000"/>
                                  <a:lumOff val="60000"/>
                                </a:schemeClr>
                              </a:solidFill>
                              <a:latin typeface="Cambria Math" panose="02040503050406030204" pitchFamily="18" charset="0"/>
                            </a:rPr>
                            <m:t>1</m:t>
                          </m:r>
                          <m:func>
                            <m:funcPr>
                              <m:ctrlPr>
                                <a:rPr lang="en-US" sz="3600" b="0" i="1" spc="50" smtClean="0">
                                  <a:solidFill>
                                    <a:schemeClr val="bg2">
                                      <a:lumMod val="40000"/>
                                      <a:lumOff val="60000"/>
                                    </a:schemeClr>
                                  </a:solidFill>
                                  <a:latin typeface="Cambria Math" panose="02040503050406030204" pitchFamily="18" charset="0"/>
                                </a:rPr>
                              </m:ctrlPr>
                            </m:funcPr>
                            <m:fName>
                              <m:r>
                                <m:rPr>
                                  <m:sty m:val="p"/>
                                </m:rPr>
                                <a:rPr lang="en-US" sz="3600" b="0" i="0" spc="50" smtClean="0">
                                  <a:solidFill>
                                    <a:schemeClr val="bg2">
                                      <a:lumMod val="40000"/>
                                      <a:lumOff val="60000"/>
                                    </a:schemeClr>
                                  </a:solidFill>
                                  <a:latin typeface="Cambria Math" panose="02040503050406030204" pitchFamily="18" charset="0"/>
                                </a:rPr>
                                <m:t>min</m:t>
                              </m:r>
                            </m:fName>
                            <m:e>
                              <m:r>
                                <a:rPr lang="en-US" sz="3600" b="0" i="1" spc="50" smtClean="0">
                                  <a:solidFill>
                                    <a:schemeClr val="bg2">
                                      <a:lumMod val="40000"/>
                                      <a:lumOff val="60000"/>
                                    </a:schemeClr>
                                  </a:solidFill>
                                  <a:latin typeface="Cambria Math" panose="02040503050406030204" pitchFamily="18" charset="0"/>
                                </a:rPr>
                                <m:t>. 60</m:t>
                              </m:r>
                              <m:r>
                                <a:rPr lang="en-US" sz="3600" b="0" i="1" spc="50" smtClean="0">
                                  <a:solidFill>
                                    <a:schemeClr val="bg2">
                                      <a:lumMod val="40000"/>
                                      <a:lumOff val="60000"/>
                                    </a:schemeClr>
                                  </a:solidFill>
                                  <a:latin typeface="Cambria Math" panose="02040503050406030204" pitchFamily="18" charset="0"/>
                                </a:rPr>
                                <m:t>𝑠</m:t>
                              </m:r>
                            </m:e>
                          </m:func>
                        </m:den>
                      </m:f>
                      <m:r>
                        <a:rPr lang="en-US" sz="3600" b="0" i="1" spc="50" smtClean="0">
                          <a:solidFill>
                            <a:schemeClr val="bg2">
                              <a:lumMod val="40000"/>
                              <a:lumOff val="60000"/>
                            </a:schemeClr>
                          </a:solidFill>
                          <a:latin typeface="Cambria Math" panose="02040503050406030204" pitchFamily="18" charset="0"/>
                        </a:rPr>
                        <m:t>=0.00508 </m:t>
                      </m:r>
                      <m:r>
                        <a:rPr lang="en-US" sz="3600" b="0" i="1" spc="50" smtClean="0">
                          <a:solidFill>
                            <a:schemeClr val="bg2">
                              <a:lumMod val="40000"/>
                              <a:lumOff val="60000"/>
                            </a:schemeClr>
                          </a:solidFill>
                          <a:latin typeface="Cambria Math" panose="02040503050406030204" pitchFamily="18" charset="0"/>
                        </a:rPr>
                        <m:t>𝑚</m:t>
                      </m:r>
                      <m:r>
                        <a:rPr lang="en-US" sz="3600" b="0" i="1" spc="50" smtClean="0">
                          <a:solidFill>
                            <a:schemeClr val="bg2">
                              <a:lumMod val="40000"/>
                              <a:lumOff val="60000"/>
                            </a:schemeClr>
                          </a:solidFill>
                          <a:latin typeface="Cambria Math" panose="02040503050406030204" pitchFamily="18" charset="0"/>
                        </a:rPr>
                        <m:t>/</m:t>
                      </m:r>
                      <m:r>
                        <a:rPr lang="en-US" sz="3600" b="0" i="1" spc="50" smtClean="0">
                          <a:solidFill>
                            <a:schemeClr val="bg2">
                              <a:lumMod val="40000"/>
                              <a:lumOff val="60000"/>
                            </a:schemeClr>
                          </a:solidFill>
                          <a:latin typeface="Cambria Math" panose="02040503050406030204" pitchFamily="18" charset="0"/>
                        </a:rPr>
                        <m:t>𝑠</m:t>
                      </m:r>
                    </m:oMath>
                  </m:oMathPara>
                </a14:m>
                <a:endParaRPr lang="en-US" sz="3600" spc="50" dirty="0">
                  <a:solidFill>
                    <a:schemeClr val="bg2">
                      <a:lumMod val="40000"/>
                      <a:lumOff val="60000"/>
                    </a:schemeClr>
                  </a:solidFill>
                  <a:latin typeface="Aileron Regular"/>
                </a:endParaRPr>
              </a:p>
              <a:p>
                <a:pPr algn="l"/>
                <a:endParaRPr lang="en-US" sz="4000" b="0" i="0" dirty="0">
                  <a:solidFill>
                    <a:schemeClr val="bg2">
                      <a:lumMod val="40000"/>
                      <a:lumOff val="60000"/>
                    </a:schemeClr>
                  </a:solidFill>
                  <a:effectLst/>
                  <a:latin typeface="charter"/>
                </a:endParaRPr>
              </a:p>
            </p:txBody>
          </p:sp>
        </mc:Choice>
        <mc:Fallback>
          <p:sp>
            <p:nvSpPr>
              <p:cNvPr id="7" name="TextBox 4">
                <a:extLst>
                  <a:ext uri="{FF2B5EF4-FFF2-40B4-BE49-F238E27FC236}">
                    <a16:creationId xmlns:a16="http://schemas.microsoft.com/office/drawing/2014/main" id="{EC2048B6-2901-4C10-BA2F-4C1A6CD3D88D}"/>
                  </a:ext>
                </a:extLst>
              </p:cNvPr>
              <p:cNvSpPr txBox="1">
                <a:spLocks noRot="1" noChangeAspect="1" noMove="1" noResize="1" noEditPoints="1" noAdjustHandles="1" noChangeArrowheads="1" noChangeShapeType="1" noTextEdit="1"/>
              </p:cNvSpPr>
              <p:nvPr/>
            </p:nvSpPr>
            <p:spPr>
              <a:xfrm>
                <a:off x="658581" y="2734692"/>
                <a:ext cx="17242215" cy="5878532"/>
              </a:xfrm>
              <a:prstGeom prst="rect">
                <a:avLst/>
              </a:prstGeom>
              <a:blipFill>
                <a:blip r:embed="rId2"/>
                <a:stretch>
                  <a:fillRect l="-1591" t="-2386" r="-1627"/>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EEAB9603-134B-4238-A91A-ED77ADF0B9F9}"/>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859110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51DC58A9-6E91-4EC6-B460-44CF4118F658}"/>
              </a:ext>
            </a:extLst>
          </p:cNvPr>
          <p:cNvGrpSpPr/>
          <p:nvPr/>
        </p:nvGrpSpPr>
        <p:grpSpPr>
          <a:xfrm>
            <a:off x="269801" y="876300"/>
            <a:ext cx="17748397" cy="2491579"/>
            <a:chOff x="-522826" y="-38100"/>
            <a:chExt cx="23867730" cy="2871386"/>
          </a:xfrm>
        </p:grpSpPr>
        <p:sp>
          <p:nvSpPr>
            <p:cNvPr id="3" name="TextBox 3">
              <a:extLst>
                <a:ext uri="{FF2B5EF4-FFF2-40B4-BE49-F238E27FC236}">
                  <a16:creationId xmlns:a16="http://schemas.microsoft.com/office/drawing/2014/main" id="{04020F3D-6E1A-4827-919B-F6CC0A8BFA1D}"/>
                </a:ext>
              </a:extLst>
            </p:cNvPr>
            <p:cNvSpPr txBox="1"/>
            <p:nvPr/>
          </p:nvSpPr>
          <p:spPr>
            <a:xfrm>
              <a:off x="-2" y="-38100"/>
              <a:ext cx="23344905" cy="1771395"/>
            </a:xfrm>
            <a:prstGeom prst="rect">
              <a:avLst/>
            </a:prstGeom>
          </p:spPr>
          <p:txBody>
            <a:bodyPr lIns="0" tIns="0" rIns="0" bIns="0" rtlCol="0" anchor="t">
              <a:spAutoFit/>
            </a:bodyPr>
            <a:lstStyle/>
            <a:p>
              <a:pPr>
                <a:lnSpc>
                  <a:spcPts val="12759"/>
                </a:lnSpc>
                <a:spcBef>
                  <a:spcPct val="0"/>
                </a:spcBef>
              </a:pPr>
              <a:r>
                <a:rPr lang="en-US" sz="8800" dirty="0">
                  <a:solidFill>
                    <a:srgbClr val="F3F3F3"/>
                  </a:solidFill>
                  <a:latin typeface="Aileron Heavy Bold"/>
                </a:rPr>
                <a:t>PROJECT BACKGROUND</a:t>
              </a:r>
            </a:p>
          </p:txBody>
        </p:sp>
        <p:sp>
          <p:nvSpPr>
            <p:cNvPr id="4" name="TextBox 4">
              <a:extLst>
                <a:ext uri="{FF2B5EF4-FFF2-40B4-BE49-F238E27FC236}">
                  <a16:creationId xmlns:a16="http://schemas.microsoft.com/office/drawing/2014/main" id="{E22A7D71-9DE4-4F57-9672-3B3DB3AB9E23}"/>
                </a:ext>
              </a:extLst>
            </p:cNvPr>
            <p:cNvSpPr txBox="1"/>
            <p:nvPr/>
          </p:nvSpPr>
          <p:spPr>
            <a:xfrm>
              <a:off x="-522826" y="2103578"/>
              <a:ext cx="23867730" cy="729708"/>
            </a:xfrm>
            <a:prstGeom prst="rect">
              <a:avLst/>
            </a:prstGeom>
          </p:spPr>
          <p:txBody>
            <a:bodyPr wrap="square" lIns="0" tIns="0" rIns="0" bIns="0" rtlCol="0" anchor="t">
              <a:spAutoFit/>
            </a:bodyPr>
            <a:lstStyle/>
            <a:p>
              <a:pPr marL="832972" lvl="1" indent="-416486">
                <a:lnSpc>
                  <a:spcPts val="5401"/>
                </a:lnSpc>
                <a:buFont typeface="Arial"/>
                <a:buChar char="•"/>
              </a:pPr>
              <a:endParaRPr lang="en-US" sz="3858" spc="50" dirty="0">
                <a:solidFill>
                  <a:schemeClr val="bg2">
                    <a:lumMod val="40000"/>
                    <a:lumOff val="60000"/>
                  </a:schemeClr>
                </a:solidFill>
                <a:latin typeface="Aileron Regular"/>
              </a:endParaRPr>
            </a:p>
          </p:txBody>
        </p:sp>
      </p:grpSp>
      <p:sp>
        <p:nvSpPr>
          <p:cNvPr id="7" name="TextBox 4">
            <a:extLst>
              <a:ext uri="{FF2B5EF4-FFF2-40B4-BE49-F238E27FC236}">
                <a16:creationId xmlns:a16="http://schemas.microsoft.com/office/drawing/2014/main" id="{EC2048B6-2901-4C10-BA2F-4C1A6CD3D88D}"/>
              </a:ext>
            </a:extLst>
          </p:cNvPr>
          <p:cNvSpPr txBox="1"/>
          <p:nvPr/>
        </p:nvSpPr>
        <p:spPr>
          <a:xfrm>
            <a:off x="304800" y="2705100"/>
            <a:ext cx="17207216" cy="6194773"/>
          </a:xfrm>
          <a:prstGeom prst="rect">
            <a:avLst/>
          </a:prstGeom>
        </p:spPr>
        <p:txBody>
          <a:bodyPr wrap="square" lIns="0" tIns="0" rIns="0" bIns="0" rtlCol="0" anchor="t">
            <a:spAutoFit/>
          </a:bodyPr>
          <a:lstStyle/>
          <a:p>
            <a:pPr marL="416486" lvl="1" algn="just">
              <a:lnSpc>
                <a:spcPts val="5401"/>
              </a:lnSpc>
            </a:pPr>
            <a:r>
              <a:rPr lang="en-US" sz="3600" spc="50" dirty="0">
                <a:solidFill>
                  <a:schemeClr val="bg2">
                    <a:lumMod val="40000"/>
                    <a:lumOff val="60000"/>
                  </a:schemeClr>
                </a:solidFill>
                <a:latin typeface="Aileron Regular"/>
              </a:rPr>
              <a:t>The higher the ROP, the faster a distance could be achieved</a:t>
            </a:r>
          </a:p>
          <a:p>
            <a:pPr marL="416486" lvl="1" algn="just">
              <a:lnSpc>
                <a:spcPts val="5401"/>
              </a:lnSpc>
            </a:pPr>
            <a:r>
              <a:rPr lang="en-US" sz="3600" spc="50" dirty="0">
                <a:solidFill>
                  <a:schemeClr val="bg2">
                    <a:lumMod val="40000"/>
                    <a:lumOff val="60000"/>
                  </a:schemeClr>
                </a:solidFill>
                <a:latin typeface="Aileron Regular"/>
              </a:rPr>
              <a:t>Companies always want to drill as fast as they can to save time. The variables (PHIF, VSH, SW, and KLOGH) are constant variables because they represent the formation. The only variables that a driller can control from the surface are WOB and RPM. </a:t>
            </a:r>
          </a:p>
          <a:p>
            <a:pPr marL="416486" lvl="1" algn="just">
              <a:lnSpc>
                <a:spcPts val="5401"/>
              </a:lnSpc>
            </a:pPr>
            <a:r>
              <a:rPr lang="en-US" sz="3600" b="0" i="0" dirty="0">
                <a:solidFill>
                  <a:schemeClr val="bg2">
                    <a:lumMod val="40000"/>
                    <a:lumOff val="60000"/>
                  </a:schemeClr>
                </a:solidFill>
                <a:effectLst/>
                <a:latin typeface="charter"/>
              </a:rPr>
              <a:t>ROP does not always proportionally increasing with increasing WOB and RPM. ROP increases until a point (</a:t>
            </a:r>
            <a:r>
              <a:rPr lang="en-US" sz="3600" b="1" i="0" dirty="0">
                <a:solidFill>
                  <a:schemeClr val="bg2">
                    <a:lumMod val="40000"/>
                    <a:lumOff val="60000"/>
                  </a:schemeClr>
                </a:solidFill>
                <a:effectLst/>
                <a:latin typeface="charter"/>
              </a:rPr>
              <a:t>founder point</a:t>
            </a:r>
            <a:r>
              <a:rPr lang="en-US" sz="3600" b="0" i="0" dirty="0">
                <a:solidFill>
                  <a:schemeClr val="bg2">
                    <a:lumMod val="40000"/>
                    <a:lumOff val="60000"/>
                  </a:schemeClr>
                </a:solidFill>
                <a:effectLst/>
                <a:latin typeface="charter"/>
              </a:rPr>
              <a:t>) where it starts to decrease with a keeping increasing WOB and RPM.</a:t>
            </a:r>
            <a:endParaRPr lang="en-US" sz="3600" spc="50" dirty="0">
              <a:solidFill>
                <a:schemeClr val="bg2">
                  <a:lumMod val="40000"/>
                  <a:lumOff val="60000"/>
                </a:schemeClr>
              </a:solidFill>
              <a:latin typeface="Aileron Regular"/>
            </a:endParaRPr>
          </a:p>
          <a:p>
            <a:pPr marL="416486" lvl="1">
              <a:lnSpc>
                <a:spcPts val="5401"/>
              </a:lnSpc>
            </a:pPr>
            <a:endParaRPr lang="en-US" sz="4000" b="0" i="0" dirty="0">
              <a:solidFill>
                <a:schemeClr val="bg2">
                  <a:lumMod val="40000"/>
                  <a:lumOff val="60000"/>
                </a:schemeClr>
              </a:solidFill>
              <a:effectLst/>
              <a:latin typeface="charter"/>
            </a:endParaRPr>
          </a:p>
        </p:txBody>
      </p:sp>
      <p:sp>
        <p:nvSpPr>
          <p:cNvPr id="5" name="Slide Number Placeholder 4">
            <a:extLst>
              <a:ext uri="{FF2B5EF4-FFF2-40B4-BE49-F238E27FC236}">
                <a16:creationId xmlns:a16="http://schemas.microsoft.com/office/drawing/2014/main" id="{03A76536-3159-45CD-B41B-E34C20F47027}"/>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93119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DD313D-6AC2-41A5-A9BC-135EF9040DFB}"/>
              </a:ext>
            </a:extLst>
          </p:cNvPr>
          <p:cNvGrpSpPr/>
          <p:nvPr/>
        </p:nvGrpSpPr>
        <p:grpSpPr>
          <a:xfrm>
            <a:off x="247650" y="876300"/>
            <a:ext cx="17653145" cy="9234559"/>
            <a:chOff x="-394734" y="-38100"/>
            <a:chExt cx="23739637" cy="10642241"/>
          </a:xfrm>
        </p:grpSpPr>
        <p:sp>
          <p:nvSpPr>
            <p:cNvPr id="4" name="TextBox 3">
              <a:extLst>
                <a:ext uri="{FF2B5EF4-FFF2-40B4-BE49-F238E27FC236}">
                  <a16:creationId xmlns:a16="http://schemas.microsoft.com/office/drawing/2014/main" id="{8A204E80-10C3-418C-A78F-DD7761D45FE7}"/>
                </a:ext>
              </a:extLst>
            </p:cNvPr>
            <p:cNvSpPr txBox="1"/>
            <p:nvPr/>
          </p:nvSpPr>
          <p:spPr>
            <a:xfrm>
              <a:off x="-2" y="-38100"/>
              <a:ext cx="23344905" cy="1771395"/>
            </a:xfrm>
            <a:prstGeom prst="rect">
              <a:avLst/>
            </a:prstGeom>
          </p:spPr>
          <p:txBody>
            <a:bodyPr lIns="0" tIns="0" rIns="0" bIns="0" rtlCol="0" anchor="t">
              <a:spAutoFit/>
            </a:bodyPr>
            <a:lstStyle/>
            <a:p>
              <a:pPr>
                <a:lnSpc>
                  <a:spcPts val="12759"/>
                </a:lnSpc>
                <a:spcBef>
                  <a:spcPct val="0"/>
                </a:spcBef>
              </a:pPr>
              <a:r>
                <a:rPr lang="en-US" sz="8800" dirty="0">
                  <a:solidFill>
                    <a:srgbClr val="F3F3F3"/>
                  </a:solidFill>
                  <a:latin typeface="Aileron Heavy Bold"/>
                </a:rPr>
                <a:t>AIM</a:t>
              </a:r>
            </a:p>
          </p:txBody>
        </p:sp>
        <p:sp>
          <p:nvSpPr>
            <p:cNvPr id="5" name="TextBox 4">
              <a:extLst>
                <a:ext uri="{FF2B5EF4-FFF2-40B4-BE49-F238E27FC236}">
                  <a16:creationId xmlns:a16="http://schemas.microsoft.com/office/drawing/2014/main" id="{C67EA9CD-E757-4E1F-9F34-4BE442B5A59B}"/>
                </a:ext>
              </a:extLst>
            </p:cNvPr>
            <p:cNvSpPr txBox="1"/>
            <p:nvPr/>
          </p:nvSpPr>
          <p:spPr>
            <a:xfrm>
              <a:off x="-394734" y="1893844"/>
              <a:ext cx="17292219" cy="8710297"/>
            </a:xfrm>
            <a:prstGeom prst="rect">
              <a:avLst/>
            </a:prstGeom>
          </p:spPr>
          <p:txBody>
            <a:bodyPr wrap="square" lIns="0" tIns="0" rIns="0" bIns="0" rtlCol="0" anchor="t">
              <a:spAutoFit/>
            </a:bodyPr>
            <a:lstStyle/>
            <a:p>
              <a:pPr marL="416486" lvl="1">
                <a:lnSpc>
                  <a:spcPts val="5401"/>
                </a:lnSpc>
              </a:pPr>
              <a:r>
                <a:rPr lang="en-US" sz="3600" spc="50" dirty="0">
                  <a:solidFill>
                    <a:schemeClr val="bg2">
                      <a:lumMod val="40000"/>
                      <a:lumOff val="60000"/>
                    </a:schemeClr>
                  </a:solidFill>
                  <a:latin typeface="Aileron Regular"/>
                </a:rPr>
                <a:t>Our aim in this project is to highlight the application of machine learning in drilling engineering field and drilling analytics. To familiarize ourselves with the components of drilling. A drill string assembly consists of components shown in the schematic below. The weight provided by the drill collar (thick-walled tubular pieces made of steel bars) is in direct interface with the drill bit. This weight is called the Weight On Bit or WOB, defined as the downward force exerted to the drill bit needed to break the rock. Since the drill bit is rotating, the Rotation Per Minute or RPM is measured.</a:t>
              </a:r>
            </a:p>
          </p:txBody>
        </p:sp>
      </p:grpSp>
      <p:pic>
        <p:nvPicPr>
          <p:cNvPr id="7" name="Picture 6" descr="Diagram&#10;&#10;Description automatically generated">
            <a:extLst>
              <a:ext uri="{FF2B5EF4-FFF2-40B4-BE49-F238E27FC236}">
                <a16:creationId xmlns:a16="http://schemas.microsoft.com/office/drawing/2014/main" id="{542D3C2C-17A8-44AB-8E19-3FB69020435D}"/>
              </a:ext>
            </a:extLst>
          </p:cNvPr>
          <p:cNvPicPr>
            <a:picLocks noChangeAspect="1"/>
          </p:cNvPicPr>
          <p:nvPr/>
        </p:nvPicPr>
        <p:blipFill>
          <a:blip r:embed="rId2"/>
          <a:stretch>
            <a:fillRect/>
          </a:stretch>
        </p:blipFill>
        <p:spPr>
          <a:xfrm>
            <a:off x="13335000" y="2799409"/>
            <a:ext cx="4705350" cy="7064739"/>
          </a:xfrm>
          <a:prstGeom prst="rect">
            <a:avLst/>
          </a:prstGeom>
        </p:spPr>
      </p:pic>
      <p:sp>
        <p:nvSpPr>
          <p:cNvPr id="2" name="Slide Number Placeholder 1">
            <a:extLst>
              <a:ext uri="{FF2B5EF4-FFF2-40B4-BE49-F238E27FC236}">
                <a16:creationId xmlns:a16="http://schemas.microsoft.com/office/drawing/2014/main" id="{48348C29-6688-4021-977F-35D93A06625F}"/>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29024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1236" y="876300"/>
            <a:ext cx="17879561" cy="5308176"/>
            <a:chOff x="-699212" y="-38100"/>
            <a:chExt cx="24044117" cy="6117335"/>
          </a:xfrm>
        </p:grpSpPr>
        <p:sp>
          <p:nvSpPr>
            <p:cNvPr id="3" name="TextBox 3"/>
            <p:cNvSpPr txBox="1"/>
            <p:nvPr/>
          </p:nvSpPr>
          <p:spPr>
            <a:xfrm>
              <a:off x="0" y="-38100"/>
              <a:ext cx="23344905" cy="1771395"/>
            </a:xfrm>
            <a:prstGeom prst="rect">
              <a:avLst/>
            </a:prstGeom>
          </p:spPr>
          <p:txBody>
            <a:bodyPr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8800" dirty="0">
                  <a:solidFill>
                    <a:srgbClr val="F3F3F3"/>
                  </a:solidFill>
                  <a:latin typeface="Aileron Heavy Bold"/>
                </a:rPr>
                <a:t>DATA ANALYSIS</a:t>
              </a:r>
              <a:endParaRPr kumimoji="0" lang="en-US" sz="8800" b="0" i="0" u="none" strike="noStrike" kern="1200" cap="none" spc="0" normalizeH="0" baseline="0" noProof="0" dirty="0">
                <a:ln>
                  <a:noFill/>
                </a:ln>
                <a:solidFill>
                  <a:srgbClr val="F3F3F3"/>
                </a:solidFill>
                <a:effectLst/>
                <a:uLnTx/>
                <a:uFillTx/>
                <a:latin typeface="Aileron Heavy Bold"/>
                <a:ea typeface="+mn-ea"/>
                <a:cs typeface="+mn-cs"/>
              </a:endParaRPr>
            </a:p>
          </p:txBody>
        </p:sp>
        <p:sp>
          <p:nvSpPr>
            <p:cNvPr id="4" name="TextBox 4"/>
            <p:cNvSpPr txBox="1"/>
            <p:nvPr/>
          </p:nvSpPr>
          <p:spPr>
            <a:xfrm>
              <a:off x="-699212" y="2157291"/>
              <a:ext cx="23568654" cy="3921944"/>
            </a:xfrm>
            <a:prstGeom prst="rect">
              <a:avLst/>
            </a:prstGeom>
          </p:spPr>
          <p:txBody>
            <a:bodyPr wrap="square" lIns="0" tIns="0" rIns="0" bIns="0" rtlCol="0" anchor="t">
              <a:spAutoFit/>
            </a:bodyPr>
            <a:lstStyle/>
            <a:p>
              <a:pPr marL="832972" marR="0" lvl="1" indent="-416486" algn="just" defTabSz="914400" rtl="0" eaLnBrk="1" fontAlgn="auto" latinLnBrk="0" hangingPunct="1">
                <a:lnSpc>
                  <a:spcPts val="5401"/>
                </a:lnSpc>
                <a:spcBef>
                  <a:spcPts val="0"/>
                </a:spcBef>
                <a:spcAft>
                  <a:spcPts val="0"/>
                </a:spcAft>
                <a:buClrTx/>
                <a:buSzTx/>
                <a:buFont typeface="Arial"/>
                <a:buChar char="•"/>
                <a:tabLst/>
                <a:defRPr/>
              </a:pPr>
              <a:r>
                <a:rPr lang="en-US" sz="3600" b="0" i="0" dirty="0">
                  <a:solidFill>
                    <a:schemeClr val="bg2">
                      <a:lumMod val="40000"/>
                      <a:lumOff val="60000"/>
                    </a:schemeClr>
                  </a:solidFill>
                  <a:effectLst/>
                  <a:latin typeface="charter"/>
                </a:rPr>
                <a:t>The dataset that we are going to use is arranged from two original data; real-time drilling data and a Computed Petrophysical Output (CPO) log data from well number 15/9-F-15 in the Volve Oil Field in the North Sea.</a:t>
              </a:r>
            </a:p>
            <a:p>
              <a:pPr marL="832972" marR="0" lvl="1" indent="-416486" algn="just" defTabSz="914400" rtl="0" eaLnBrk="1" fontAlgn="auto" latinLnBrk="0" hangingPunct="1">
                <a:lnSpc>
                  <a:spcPts val="5401"/>
                </a:lnSpc>
                <a:spcBef>
                  <a:spcPts val="0"/>
                </a:spcBef>
                <a:spcAft>
                  <a:spcPts val="0"/>
                </a:spcAft>
                <a:buClrTx/>
                <a:buSzTx/>
                <a:buFont typeface="Arial"/>
                <a:buChar char="•"/>
                <a:tabLst/>
                <a:defRPr/>
              </a:pPr>
              <a:r>
                <a:rPr kumimoji="0" lang="en-US" sz="3600" b="0" i="0" u="none" strike="noStrike" kern="1200" cap="none" spc="50" normalizeH="0" baseline="0" noProof="0" dirty="0">
                  <a:ln>
                    <a:noFill/>
                  </a:ln>
                  <a:solidFill>
                    <a:schemeClr val="bg2">
                      <a:lumMod val="40000"/>
                      <a:lumOff val="60000"/>
                    </a:schemeClr>
                  </a:solidFill>
                  <a:effectLst/>
                  <a:uLnTx/>
                  <a:uFillTx/>
                  <a:latin typeface="Aileron Regular"/>
                  <a:ea typeface="+mn-ea"/>
                  <a:cs typeface="+mn-cs"/>
                </a:rPr>
                <a:t>The dataset consists of 8 columns, the WOB, SURF_RPM, and ROP_AVG are drilling parameters, while the remaining is petrophysical parameters</a:t>
              </a:r>
              <a:r>
                <a:rPr kumimoji="0" lang="en-US" sz="3858" b="0" i="0" u="none" strike="noStrike" kern="1200" cap="none" spc="50" normalizeH="0" baseline="0" noProof="0" dirty="0">
                  <a:ln>
                    <a:noFill/>
                  </a:ln>
                  <a:solidFill>
                    <a:schemeClr val="bg2">
                      <a:lumMod val="40000"/>
                      <a:lumOff val="60000"/>
                    </a:schemeClr>
                  </a:solidFill>
                  <a:effectLst/>
                  <a:uLnTx/>
                  <a:uFillTx/>
                  <a:latin typeface="Aileron Regular"/>
                  <a:ea typeface="+mn-ea"/>
                  <a:cs typeface="+mn-cs"/>
                </a:rPr>
                <a:t>.</a:t>
              </a:r>
            </a:p>
          </p:txBody>
        </p:sp>
      </p:grpSp>
      <p:pic>
        <p:nvPicPr>
          <p:cNvPr id="6" name="Picture 5">
            <a:extLst>
              <a:ext uri="{FF2B5EF4-FFF2-40B4-BE49-F238E27FC236}">
                <a16:creationId xmlns:a16="http://schemas.microsoft.com/office/drawing/2014/main" id="{59554701-78D9-48A8-8B5D-01F44EE08642}"/>
              </a:ext>
            </a:extLst>
          </p:cNvPr>
          <p:cNvPicPr>
            <a:picLocks noChangeAspect="1"/>
          </p:cNvPicPr>
          <p:nvPr/>
        </p:nvPicPr>
        <p:blipFill>
          <a:blip r:embed="rId2"/>
          <a:stretch>
            <a:fillRect/>
          </a:stretch>
        </p:blipFill>
        <p:spPr>
          <a:xfrm>
            <a:off x="3238500" y="6362700"/>
            <a:ext cx="11811000" cy="3819525"/>
          </a:xfrm>
          <a:prstGeom prst="rect">
            <a:avLst/>
          </a:prstGeom>
        </p:spPr>
      </p:pic>
      <p:sp>
        <p:nvSpPr>
          <p:cNvPr id="5" name="Slide Number Placeholder 4">
            <a:extLst>
              <a:ext uri="{FF2B5EF4-FFF2-40B4-BE49-F238E27FC236}">
                <a16:creationId xmlns:a16="http://schemas.microsoft.com/office/drawing/2014/main" id="{BFC4A430-598B-48F6-9869-01A75935BC8C}"/>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048351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a:extLst>
              <a:ext uri="{FF2B5EF4-FFF2-40B4-BE49-F238E27FC236}">
                <a16:creationId xmlns:a16="http://schemas.microsoft.com/office/drawing/2014/main" id="{06035282-F3AE-4B1D-AB14-BDA1A2786082}"/>
              </a:ext>
            </a:extLst>
          </p:cNvPr>
          <p:cNvSpPr txBox="1"/>
          <p:nvPr/>
        </p:nvSpPr>
        <p:spPr>
          <a:xfrm>
            <a:off x="389661" y="908284"/>
            <a:ext cx="17508678" cy="1526059"/>
          </a:xfrm>
          <a:prstGeom prst="rect">
            <a:avLst/>
          </a:prstGeom>
        </p:spPr>
        <p:txBody>
          <a:bodyPr wrap="square"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8800" dirty="0">
                <a:solidFill>
                  <a:srgbClr val="F3F3F3"/>
                </a:solidFill>
                <a:latin typeface="Aileron Heavy Bold"/>
              </a:rPr>
              <a:t>DATA ANALYSIS</a:t>
            </a:r>
            <a:endParaRPr kumimoji="0" lang="en-US" sz="8800" b="0" i="0" u="none" strike="noStrike" kern="1200" cap="none" spc="0" normalizeH="0" baseline="0" noProof="0" dirty="0">
              <a:ln>
                <a:noFill/>
              </a:ln>
              <a:solidFill>
                <a:srgbClr val="F3F3F3"/>
              </a:solidFill>
              <a:effectLst/>
              <a:uLnTx/>
              <a:uFillTx/>
              <a:latin typeface="Aileron Heavy Bold"/>
              <a:ea typeface="+mn-ea"/>
              <a:cs typeface="+mn-cs"/>
            </a:endParaRPr>
          </a:p>
        </p:txBody>
      </p:sp>
      <p:pic>
        <p:nvPicPr>
          <p:cNvPr id="4" name="Picture 3">
            <a:extLst>
              <a:ext uri="{FF2B5EF4-FFF2-40B4-BE49-F238E27FC236}">
                <a16:creationId xmlns:a16="http://schemas.microsoft.com/office/drawing/2014/main" id="{1524ACC5-6B0D-4C20-A844-71EC5F722535}"/>
              </a:ext>
            </a:extLst>
          </p:cNvPr>
          <p:cNvPicPr>
            <a:picLocks noChangeAspect="1"/>
          </p:cNvPicPr>
          <p:nvPr/>
        </p:nvPicPr>
        <p:blipFill>
          <a:blip r:embed="rId2"/>
          <a:stretch>
            <a:fillRect/>
          </a:stretch>
        </p:blipFill>
        <p:spPr>
          <a:xfrm>
            <a:off x="1023937" y="3390900"/>
            <a:ext cx="16240125" cy="6172200"/>
          </a:xfrm>
          <a:prstGeom prst="rect">
            <a:avLst/>
          </a:prstGeom>
        </p:spPr>
      </p:pic>
      <p:sp>
        <p:nvSpPr>
          <p:cNvPr id="2" name="Slide Number Placeholder 1">
            <a:extLst>
              <a:ext uri="{FF2B5EF4-FFF2-40B4-BE49-F238E27FC236}">
                <a16:creationId xmlns:a16="http://schemas.microsoft.com/office/drawing/2014/main" id="{2BE12439-2A68-43B5-8F60-1C7D91E53E66}"/>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58050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0AA97F8-1878-4C4E-A8B0-A2CB85A97C52}"/>
              </a:ext>
            </a:extLst>
          </p:cNvPr>
          <p:cNvPicPr>
            <a:picLocks noChangeAspect="1"/>
          </p:cNvPicPr>
          <p:nvPr/>
        </p:nvPicPr>
        <p:blipFill>
          <a:blip r:embed="rId2"/>
          <a:stretch>
            <a:fillRect/>
          </a:stretch>
        </p:blipFill>
        <p:spPr>
          <a:xfrm>
            <a:off x="1095375" y="4305300"/>
            <a:ext cx="16097250" cy="5705475"/>
          </a:xfrm>
          <a:prstGeom prst="rect">
            <a:avLst/>
          </a:prstGeom>
        </p:spPr>
      </p:pic>
      <p:sp>
        <p:nvSpPr>
          <p:cNvPr id="9" name="TextBox 3">
            <a:extLst>
              <a:ext uri="{FF2B5EF4-FFF2-40B4-BE49-F238E27FC236}">
                <a16:creationId xmlns:a16="http://schemas.microsoft.com/office/drawing/2014/main" id="{85322A60-CF4A-479D-BF44-0CFAAEC9F27F}"/>
              </a:ext>
            </a:extLst>
          </p:cNvPr>
          <p:cNvSpPr txBox="1"/>
          <p:nvPr/>
        </p:nvSpPr>
        <p:spPr>
          <a:xfrm>
            <a:off x="389661" y="908284"/>
            <a:ext cx="17508678" cy="1526059"/>
          </a:xfrm>
          <a:prstGeom prst="rect">
            <a:avLst/>
          </a:prstGeom>
        </p:spPr>
        <p:txBody>
          <a:bodyPr wrap="square"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8800" dirty="0">
                <a:solidFill>
                  <a:srgbClr val="F3F3F3"/>
                </a:solidFill>
                <a:latin typeface="Aileron Heavy Bold"/>
              </a:rPr>
              <a:t>DATA ANALYSIS</a:t>
            </a:r>
            <a:endParaRPr kumimoji="0" lang="en-US" sz="8800" b="0" i="0" u="none" strike="noStrike" kern="1200" cap="none" spc="0" normalizeH="0" baseline="0" noProof="0" dirty="0">
              <a:ln>
                <a:noFill/>
              </a:ln>
              <a:solidFill>
                <a:srgbClr val="F3F3F3"/>
              </a:solidFill>
              <a:effectLst/>
              <a:uLnTx/>
              <a:uFillTx/>
              <a:latin typeface="Aileron Heavy Bold"/>
              <a:ea typeface="+mn-ea"/>
              <a:cs typeface="+mn-cs"/>
            </a:endParaRPr>
          </a:p>
        </p:txBody>
      </p:sp>
      <p:sp>
        <p:nvSpPr>
          <p:cNvPr id="10" name="Rectangle 9">
            <a:extLst>
              <a:ext uri="{FF2B5EF4-FFF2-40B4-BE49-F238E27FC236}">
                <a16:creationId xmlns:a16="http://schemas.microsoft.com/office/drawing/2014/main" id="{5E8E235C-BC67-4800-976A-A4BE074FBDC8}"/>
              </a:ext>
            </a:extLst>
          </p:cNvPr>
          <p:cNvSpPr/>
          <p:nvPr/>
        </p:nvSpPr>
        <p:spPr>
          <a:xfrm>
            <a:off x="5867400" y="5631960"/>
            <a:ext cx="2057400" cy="457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08CAF00-3242-42FB-9103-B21C99A0EC9D}"/>
              </a:ext>
            </a:extLst>
          </p:cNvPr>
          <p:cNvSpPr txBox="1"/>
          <p:nvPr/>
        </p:nvSpPr>
        <p:spPr>
          <a:xfrm>
            <a:off x="5715000" y="5298230"/>
            <a:ext cx="1752600" cy="369332"/>
          </a:xfrm>
          <a:prstGeom prst="rect">
            <a:avLst/>
          </a:prstGeom>
          <a:noFill/>
        </p:spPr>
        <p:txBody>
          <a:bodyPr wrap="square" rtlCol="0">
            <a:spAutoFit/>
          </a:bodyPr>
          <a:lstStyle/>
          <a:p>
            <a:r>
              <a:rPr lang="en-US" b="1" dirty="0">
                <a:solidFill>
                  <a:srgbClr val="FF0000"/>
                </a:solidFill>
              </a:rPr>
              <a:t>Drilling Break</a:t>
            </a:r>
          </a:p>
        </p:txBody>
      </p:sp>
      <p:sp>
        <p:nvSpPr>
          <p:cNvPr id="12" name="TextBox 4">
            <a:extLst>
              <a:ext uri="{FF2B5EF4-FFF2-40B4-BE49-F238E27FC236}">
                <a16:creationId xmlns:a16="http://schemas.microsoft.com/office/drawing/2014/main" id="{8ABE054B-A667-4789-A503-F60F17E39D9D}"/>
              </a:ext>
            </a:extLst>
          </p:cNvPr>
          <p:cNvSpPr txBox="1"/>
          <p:nvPr/>
        </p:nvSpPr>
        <p:spPr>
          <a:xfrm>
            <a:off x="62988" y="2797005"/>
            <a:ext cx="17526000" cy="1384995"/>
          </a:xfrm>
          <a:prstGeom prst="rect">
            <a:avLst/>
          </a:prstGeom>
        </p:spPr>
        <p:txBody>
          <a:bodyPr wrap="square" lIns="0" tIns="0" rIns="0" bIns="0" rtlCol="0" anchor="t">
            <a:spAutoFit/>
          </a:bodyPr>
          <a:lstStyle/>
          <a:p>
            <a:pPr marL="832972" marR="0" lvl="1" indent="-416486" algn="l" defTabSz="914400" rtl="0" eaLnBrk="1" fontAlgn="auto" latinLnBrk="0" hangingPunct="1">
              <a:lnSpc>
                <a:spcPts val="5401"/>
              </a:lnSpc>
              <a:spcBef>
                <a:spcPts val="0"/>
              </a:spcBef>
              <a:spcAft>
                <a:spcPts val="0"/>
              </a:spcAft>
              <a:buClrTx/>
              <a:buSzTx/>
              <a:buFont typeface="Arial"/>
              <a:buChar char="•"/>
              <a:tabLst/>
              <a:defRPr/>
            </a:pPr>
            <a:r>
              <a:rPr lang="en-US" sz="3600" dirty="0">
                <a:latin typeface="charter"/>
              </a:rPr>
              <a:t>Data is represented into a log to observe drilling parameters and petrophysical properties over depth.</a:t>
            </a:r>
            <a:endParaRPr lang="en-US" sz="3600" b="0" i="0" dirty="0">
              <a:effectLst/>
              <a:latin typeface="charter"/>
            </a:endParaRPr>
          </a:p>
        </p:txBody>
      </p:sp>
      <p:sp>
        <p:nvSpPr>
          <p:cNvPr id="2" name="Slide Number Placeholder 1">
            <a:extLst>
              <a:ext uri="{FF2B5EF4-FFF2-40B4-BE49-F238E27FC236}">
                <a16:creationId xmlns:a16="http://schemas.microsoft.com/office/drawing/2014/main" id="{A7E3F176-1F77-4DC3-BB5A-E5EA3186F816}"/>
              </a:ext>
            </a:extLst>
          </p:cNvPr>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a:extLst>
              <a:ext uri="{FF2B5EF4-FFF2-40B4-BE49-F238E27FC236}">
                <a16:creationId xmlns:a16="http://schemas.microsoft.com/office/drawing/2014/main" id="{6AA2E628-7A8D-4B25-B754-0509B5F0FB49}"/>
              </a:ext>
            </a:extLst>
          </p:cNvPr>
          <p:cNvSpPr txBox="1"/>
          <p:nvPr/>
        </p:nvSpPr>
        <p:spPr>
          <a:xfrm>
            <a:off x="389661" y="908284"/>
            <a:ext cx="17508678" cy="1526059"/>
          </a:xfrm>
          <a:prstGeom prst="rect">
            <a:avLst/>
          </a:prstGeom>
        </p:spPr>
        <p:txBody>
          <a:bodyPr wrap="square" lIns="0" tIns="0" rIns="0" bIns="0" rtlCol="0" anchor="t">
            <a:spAutoFit/>
          </a:bodyPr>
          <a:lstStyle/>
          <a:p>
            <a:pPr marL="0" marR="0" lvl="0" indent="0" algn="l" defTabSz="914400" rtl="0" eaLnBrk="1" fontAlgn="auto" latinLnBrk="0" hangingPunct="1">
              <a:lnSpc>
                <a:spcPts val="12759"/>
              </a:lnSpc>
              <a:spcBef>
                <a:spcPct val="0"/>
              </a:spcBef>
              <a:spcAft>
                <a:spcPts val="0"/>
              </a:spcAft>
              <a:buClrTx/>
              <a:buSzTx/>
              <a:buFontTx/>
              <a:buNone/>
              <a:tabLst/>
              <a:defRPr/>
            </a:pPr>
            <a:r>
              <a:rPr lang="en-US" sz="8800" dirty="0">
                <a:solidFill>
                  <a:srgbClr val="F3F3F3"/>
                </a:solidFill>
                <a:latin typeface="Aileron Heavy Bold"/>
              </a:rPr>
              <a:t>DATA ANALYSIS</a:t>
            </a:r>
            <a:endParaRPr kumimoji="0" lang="en-US" sz="8800" b="0" i="0" u="none" strike="noStrike" kern="1200" cap="none" spc="0" normalizeH="0" baseline="0" noProof="0" dirty="0">
              <a:ln>
                <a:noFill/>
              </a:ln>
              <a:solidFill>
                <a:srgbClr val="F3F3F3"/>
              </a:solidFill>
              <a:effectLst/>
              <a:uLnTx/>
              <a:uFillTx/>
              <a:latin typeface="Aileron Heavy Bold"/>
              <a:ea typeface="+mn-ea"/>
              <a:cs typeface="+mn-cs"/>
            </a:endParaRPr>
          </a:p>
        </p:txBody>
      </p:sp>
      <p:sp>
        <p:nvSpPr>
          <p:cNvPr id="8" name="TextBox 4">
            <a:extLst>
              <a:ext uri="{FF2B5EF4-FFF2-40B4-BE49-F238E27FC236}">
                <a16:creationId xmlns:a16="http://schemas.microsoft.com/office/drawing/2014/main" id="{E6E4C023-2073-4FE0-BA2A-9AAED73567F0}"/>
              </a:ext>
            </a:extLst>
          </p:cNvPr>
          <p:cNvSpPr txBox="1"/>
          <p:nvPr/>
        </p:nvSpPr>
        <p:spPr>
          <a:xfrm>
            <a:off x="76200" y="2781300"/>
            <a:ext cx="17526000" cy="2718758"/>
          </a:xfrm>
          <a:prstGeom prst="rect">
            <a:avLst/>
          </a:prstGeom>
        </p:spPr>
        <p:txBody>
          <a:bodyPr wrap="square" lIns="0" tIns="0" rIns="0" bIns="0" rtlCol="0" anchor="t">
            <a:spAutoFit/>
          </a:bodyPr>
          <a:lstStyle/>
          <a:p>
            <a:pPr marL="832972" marR="0" lvl="1" indent="-416486" algn="just" defTabSz="914400" rtl="0" eaLnBrk="1" fontAlgn="auto" latinLnBrk="0" hangingPunct="1">
              <a:lnSpc>
                <a:spcPts val="5401"/>
              </a:lnSpc>
              <a:spcBef>
                <a:spcPts val="0"/>
              </a:spcBef>
              <a:spcAft>
                <a:spcPts val="0"/>
              </a:spcAft>
              <a:buClrTx/>
              <a:buSzTx/>
              <a:buFont typeface="Arial"/>
              <a:buChar char="•"/>
              <a:tabLst/>
              <a:defRPr/>
            </a:pPr>
            <a:r>
              <a:rPr lang="en-US" sz="3600" b="0" i="0" dirty="0">
                <a:solidFill>
                  <a:schemeClr val="bg2">
                    <a:lumMod val="40000"/>
                    <a:lumOff val="60000"/>
                  </a:schemeClr>
                </a:solidFill>
                <a:effectLst/>
                <a:latin typeface="charter"/>
              </a:rPr>
              <a:t>At depth 3,480 – 3,500 m  where the ROP drops to 0.002 m/s. </a:t>
            </a:r>
          </a:p>
          <a:p>
            <a:pPr marL="832972" marR="0" lvl="1" indent="-416486" algn="just" defTabSz="914400" rtl="0" eaLnBrk="1" fontAlgn="auto" latinLnBrk="0" hangingPunct="1">
              <a:lnSpc>
                <a:spcPts val="5401"/>
              </a:lnSpc>
              <a:spcBef>
                <a:spcPts val="0"/>
              </a:spcBef>
              <a:spcAft>
                <a:spcPts val="0"/>
              </a:spcAft>
              <a:buClrTx/>
              <a:buSzTx/>
              <a:buFont typeface="Arial"/>
              <a:buChar char="•"/>
              <a:tabLst/>
              <a:defRPr/>
            </a:pPr>
            <a:r>
              <a:rPr lang="en-US" sz="3600" b="0" i="0" dirty="0">
                <a:solidFill>
                  <a:schemeClr val="bg2">
                    <a:lumMod val="40000"/>
                    <a:lumOff val="60000"/>
                  </a:schemeClr>
                </a:solidFill>
                <a:effectLst/>
                <a:latin typeface="charter"/>
              </a:rPr>
              <a:t>This could be either due to high formation pressure or insufficient WOB and RPM.</a:t>
            </a:r>
          </a:p>
          <a:p>
            <a:pPr marL="832972" marR="0" lvl="1" indent="-416486" algn="just" defTabSz="914400" rtl="0" eaLnBrk="1" fontAlgn="auto" latinLnBrk="0" hangingPunct="1">
              <a:lnSpc>
                <a:spcPts val="5401"/>
              </a:lnSpc>
              <a:spcBef>
                <a:spcPts val="0"/>
              </a:spcBef>
              <a:spcAft>
                <a:spcPts val="0"/>
              </a:spcAft>
              <a:buClrTx/>
              <a:buSzTx/>
              <a:buFont typeface="Arial"/>
              <a:buChar char="•"/>
              <a:tabLst/>
              <a:defRPr/>
            </a:pPr>
            <a:r>
              <a:rPr lang="en-US" sz="3600" b="0" i="0" dirty="0">
                <a:solidFill>
                  <a:schemeClr val="bg2">
                    <a:lumMod val="40000"/>
                    <a:lumOff val="60000"/>
                  </a:schemeClr>
                </a:solidFill>
                <a:effectLst/>
                <a:latin typeface="charter"/>
              </a:rPr>
              <a:t>Since we do not have formation pressure, therefore we assume thi</a:t>
            </a:r>
            <a:r>
              <a:rPr lang="en-US" sz="3600" dirty="0">
                <a:solidFill>
                  <a:schemeClr val="bg2">
                    <a:lumMod val="40000"/>
                    <a:lumOff val="60000"/>
                  </a:schemeClr>
                </a:solidFill>
                <a:latin typeface="charter"/>
              </a:rPr>
              <a:t>s is due to insufficient WOB and RPM.</a:t>
            </a:r>
          </a:p>
        </p:txBody>
      </p:sp>
      <p:sp>
        <p:nvSpPr>
          <p:cNvPr id="2" name="Slide Number Placeholder 1">
            <a:extLst>
              <a:ext uri="{FF2B5EF4-FFF2-40B4-BE49-F238E27FC236}">
                <a16:creationId xmlns:a16="http://schemas.microsoft.com/office/drawing/2014/main" id="{97FA8045-F3E7-42B9-82BD-38D24275E6CC}"/>
              </a:ext>
            </a:extLst>
          </p:cNvPr>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689</TotalTime>
  <Words>1082</Words>
  <Application>Microsoft Office PowerPoint</Application>
  <PresentationFormat>Custom</PresentationFormat>
  <Paragraphs>100</Paragraphs>
  <Slides>19</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30" baseType="lpstr">
      <vt:lpstr>Aileron Heavy</vt:lpstr>
      <vt:lpstr>Calibri</vt:lpstr>
      <vt:lpstr>Aileron Regular Bold</vt:lpstr>
      <vt:lpstr>Arial</vt:lpstr>
      <vt:lpstr>Century Gothic</vt:lpstr>
      <vt:lpstr>Aileron Heavy Bold</vt:lpstr>
      <vt:lpstr>Cambria Math</vt:lpstr>
      <vt:lpstr>charter</vt:lpstr>
      <vt:lpstr>Aileron Regular</vt:lpstr>
      <vt:lpstr>Mesh</vt:lpstr>
      <vt:lpstr>Microsoft Excel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Modern Technology Keynote Presentation</dc:title>
  <dc:creator>Dell</dc:creator>
  <cp:lastModifiedBy>MUHAMMAD UMAIR AMIR - 14614</cp:lastModifiedBy>
  <cp:revision>6</cp:revision>
  <dcterms:created xsi:type="dcterms:W3CDTF">2006-08-16T00:00:00Z</dcterms:created>
  <dcterms:modified xsi:type="dcterms:W3CDTF">2021-09-27T08:15:14Z</dcterms:modified>
  <dc:identifier>DAErA8oRCRE</dc:identifier>
</cp:coreProperties>
</file>