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4" r:id="rId2"/>
    <p:sldId id="283" r:id="rId3"/>
    <p:sldId id="285" r:id="rId4"/>
    <p:sldId id="286" r:id="rId5"/>
    <p:sldId id="294" r:id="rId6"/>
    <p:sldId id="296" r:id="rId7"/>
    <p:sldId id="289" r:id="rId8"/>
    <p:sldId id="290" r:id="rId9"/>
    <p:sldId id="295" r:id="rId10"/>
    <p:sldId id="291" r:id="rId11"/>
    <p:sldId id="297" r:id="rId12"/>
    <p:sldId id="292" r:id="rId13"/>
    <p:sldId id="298" r:id="rId14"/>
    <p:sldId id="299" r:id="rId15"/>
    <p:sldId id="300" r:id="rId16"/>
  </p:sldIdLst>
  <p:sldSz cx="9144000" cy="6858000" type="screen4x3"/>
  <p:notesSz cx="6858000" cy="9144000"/>
  <p:defaultTextStyle>
    <a:lvl1pPr marL="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0A0"/>
  </p:clrMru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582" autoAdjust="0"/>
    <p:restoredTop sz="88034" autoAdjust="0"/>
  </p:normalViewPr>
  <p:slideViewPr>
    <p:cSldViewPr>
      <p:cViewPr varScale="1">
        <p:scale>
          <a:sx n="99" d="100"/>
          <a:sy n="99" d="100"/>
        </p:scale>
        <p:origin x="-12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31555DB1-8736-42A3-B48D-2B08FB93332A}" type="datetimeFigureOut">
              <a:rPr lang="en-US" altLang="ko-KR" smtClean="0"/>
              <a:pPr/>
              <a:t>2/23/2009</a:t>
            </a:fld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5400D380-E0D7-4EB1-B91E-BFCC7DA7F29D}" type="slidenum">
              <a:rPr lang="ko-KR" smtClean="0"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0BDB199F-A56C-4049-BA04-1447030960FF}" type="datetimeFigureOut">
              <a:rPr/>
              <a:pPr/>
              <a:t>2006/6/28</a:t>
            </a:fld>
            <a:endParaRPr lang="ko-KR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>
            <a:extLst/>
          </a:lstStyle>
          <a:p>
            <a:endParaRPr lang="ko-KR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latinLnBrk="1"/>
            <a:r>
              <a:rPr lang="ko-KR"/>
              <a:t>마스터 텍스트 스타일을 편집합니다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endParaRPr lang="ko-KR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extLst/>
          </a:lstStyle>
          <a:p>
            <a:fld id="{B3A019F3-8596-4028-9847-CBD3A185B07A}" type="slidenum">
              <a:rPr/>
              <a:pPr/>
              <a:t>‹#›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2</a:t>
            </a:fld>
            <a:endParaRPr 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11</a:t>
            </a:fld>
            <a:endParaRPr 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12</a:t>
            </a:fld>
            <a:endParaRPr 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13</a:t>
            </a:fld>
            <a:endParaRPr 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14</a:t>
            </a:fld>
            <a:endParaRPr 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15</a:t>
            </a:fld>
            <a:endParaRPr 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3</a:t>
            </a:fld>
            <a:endParaRPr 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4</a:t>
            </a:fld>
            <a:endParaRPr 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5</a:t>
            </a:fld>
            <a:endParaRPr 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6</a:t>
            </a:fld>
            <a:endParaRPr 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7</a:t>
            </a:fld>
            <a:endParaRPr 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8</a:t>
            </a:fld>
            <a:endParaRPr 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9</a:t>
            </a:fld>
            <a:endParaRPr 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ko-KR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B3A019F3-8596-4028-9847-CBD3A185B07A}" type="slidenum">
              <a:rPr lang="en-US" altLang="ko-KR" smtClean="0"/>
              <a:pPr/>
              <a:t>10</a:t>
            </a:fld>
            <a:endParaRPr 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3개(위 1개, 아래 2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>
          <a:xfrm>
            <a:off x="6504432" y="6473952"/>
            <a:ext cx="990600" cy="304800"/>
          </a:xfrm>
          <a:prstGeom prst="rect">
            <a:avLst/>
          </a:prstGeom>
        </p:spPr>
        <p:txBody>
          <a:bodyPr/>
          <a:lstStyle>
            <a:extLst/>
          </a:lstStyle>
          <a:p>
            <a:pPr algn="r" latinLnBrk="1"/>
            <a:fld id="{256D3EEF-DE4E-429D-8EC4-DDC531AFF587}" type="slidenum">
              <a:rPr kumimoji="1" lang="ko-KR" sz="1000"/>
              <a:pPr algn="r" latinLnBrk="1"/>
              <a:t>‹#›</a:t>
            </a:fld>
            <a:endParaRPr kumimoji="1" lang="ko-KR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>
          <a:xfrm>
            <a:off x="2705100" y="6477000"/>
            <a:ext cx="3733800" cy="304800"/>
          </a:xfrm>
          <a:prstGeom prst="rect">
            <a:avLst/>
          </a:prstGeom>
        </p:spPr>
        <p:txBody>
          <a:bodyPr/>
          <a:lstStyle>
            <a:extLst/>
          </a:lstStyle>
          <a:p>
            <a:endParaRPr kumimoji="1"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57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0" descr="제안서_속지하단_infobank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927975" y="6524625"/>
            <a:ext cx="1181100" cy="201613"/>
          </a:xfrm>
          <a:prstGeom prst="rect">
            <a:avLst/>
          </a:prstGeom>
          <a:noFill/>
        </p:spPr>
      </p:pic>
      <p:sp>
        <p:nvSpPr>
          <p:cNvPr id="15" name="Text Box 15"/>
          <p:cNvSpPr txBox="1">
            <a:spLocks noChangeArrowheads="1"/>
          </p:cNvSpPr>
          <p:nvPr userDrawn="1"/>
        </p:nvSpPr>
        <p:spPr bwMode="auto">
          <a:xfrm>
            <a:off x="4208463" y="6453188"/>
            <a:ext cx="795337" cy="2905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300" b="1" dirty="0" smtClean="0">
                <a:latin typeface="Trebuchet MS" pitchFamily="34" charset="0"/>
                <a:ea typeface="굴림체" pitchFamily="49" charset="-127"/>
              </a:rPr>
              <a:t>-</a:t>
            </a:r>
            <a:fld id="{C82808D1-F8ED-40F1-960C-668B4B92EE05}" type="slidenum">
              <a:rPr lang="en-US" altLang="ko-KR" sz="1300" b="1" smtClean="0">
                <a:latin typeface="Trebuchet MS" pitchFamily="34" charset="0"/>
                <a:ea typeface="굴림체" pitchFamily="49" charset="-127"/>
              </a:rPr>
              <a:pPr algn="ctr"/>
              <a:t>‹#›</a:t>
            </a:fld>
            <a:r>
              <a:rPr lang="en-US" altLang="ko-KR" sz="1300" b="1" dirty="0" smtClean="0">
                <a:latin typeface="Trebuchet MS" pitchFamily="34" charset="0"/>
                <a:ea typeface="굴림체" pitchFamily="49" charset="-127"/>
              </a:rPr>
              <a:t>-</a:t>
            </a:r>
            <a:endParaRPr lang="en-US" altLang="ko-KR" sz="1300" b="1" dirty="0">
              <a:latin typeface="Trebuchet MS" pitchFamily="34" charset="0"/>
              <a:ea typeface="굴림체" pitchFamily="49" charset="-127"/>
            </a:endParaRPr>
          </a:p>
        </p:txBody>
      </p:sp>
      <p:pic>
        <p:nvPicPr>
          <p:cNvPr id="16" name="Picture 23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6912036" y="6553088"/>
            <a:ext cx="1000132" cy="128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3" r:id="rId2"/>
  </p:sldLayoutIdLst>
  <p:hf sldNum="0" hdr="0" ftr="0" dt="0"/>
  <p:txStyles>
    <p:titleStyle>
      <a:lvl1pPr algn="l" rtl="0" eaLnBrk="1" latinLnBrk="1" hangingPunct="1">
        <a:spcBef>
          <a:spcPct val="0"/>
        </a:spcBef>
        <a:buNone/>
        <a:defRPr kumimoji="1" lang="ko-KR"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FontTx/>
        <a:buNone/>
        <a:defRPr kumimoji="1" lang="ko-KR"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har char="•"/>
        <a:defRPr kumimoji="1" lang="ko-KR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1" lang="ko-KR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8610600" y="381000"/>
            <a:ext cx="533400" cy="586740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pic>
        <p:nvPicPr>
          <p:cNvPr id="3" name="Picture 48" descr="con2_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7418"/>
            <a:ext cx="9144000" cy="6875418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08400" y="3357562"/>
            <a:ext cx="5435600" cy="15113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08513" y="3357562"/>
            <a:ext cx="4319587" cy="151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1"/>
            </a:outerShdw>
          </a:effectLst>
        </p:spPr>
        <p:txBody>
          <a:bodyPr wrap="none" anchor="ctr"/>
          <a:lstStyle/>
          <a:p>
            <a:pPr>
              <a:buFontTx/>
              <a:buNone/>
            </a:pPr>
            <a:r>
              <a:rPr lang="en-US" altLang="ko-KR" sz="3200" b="1" dirty="0" smtClean="0">
                <a:latin typeface="Georgia" pitchFamily="18" charset="0"/>
                <a:ea typeface="HY헤드라인M" pitchFamily="18" charset="-127"/>
              </a:rPr>
              <a:t>New EMMA </a:t>
            </a:r>
            <a:r>
              <a:rPr lang="ko-KR" altLang="en-US" sz="3200" dirty="0" smtClean="0">
                <a:latin typeface="HY헤드라인M" pitchFamily="18" charset="-127"/>
                <a:ea typeface="HY헤드라인M" pitchFamily="18" charset="-127"/>
              </a:rPr>
              <a:t>특장</a:t>
            </a:r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점</a:t>
            </a:r>
            <a:endParaRPr lang="ko-KR" altLang="en-US" sz="3200" dirty="0">
              <a:solidFill>
                <a:schemeClr val="tx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성능개선 </a:t>
            </a:r>
            <a:r>
              <a:rPr lang="en-US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-1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분산 프로세스</a:t>
            </a:r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170021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altLang="en-US" smtClean="0"/>
              <a:t>고객사 서버 성능</a:t>
            </a:r>
            <a:r>
              <a:rPr lang="en-US" altLang="en-US" dirty="0" smtClean="0"/>
              <a:t>,  </a:t>
            </a:r>
            <a:r>
              <a:rPr altLang="en-US" smtClean="0"/>
              <a:t>네트워크 속도 등에 따라 송수신 프로세스를 </a:t>
            </a:r>
            <a:r>
              <a:rPr lang="en-US" altLang="en-US" dirty="0" smtClean="0"/>
              <a:t>N</a:t>
            </a:r>
            <a:r>
              <a:rPr altLang="en-US" smtClean="0"/>
              <a:t>개로 분산하여 전송할 수 있다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lang="en-US" altLang="ko-KR" dirty="0" err="1" smtClean="0"/>
              <a:t>Infobank</a:t>
            </a:r>
            <a:r>
              <a:rPr lang="en-US" altLang="ko-KR" dirty="0" smtClean="0"/>
              <a:t> G/W Load Balancing</a:t>
            </a:r>
            <a:r>
              <a:rPr altLang="en-US" smtClean="0"/>
              <a:t>을 통하여 트래픽을 분산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메시지 큐를 각 </a:t>
            </a:r>
            <a:r>
              <a:rPr lang="en-US" altLang="en-US" dirty="0" smtClean="0"/>
              <a:t>Sender</a:t>
            </a:r>
            <a:r>
              <a:rPr altLang="en-US" smtClean="0"/>
              <a:t>가 경쟁하면서 균등하게 분산 전송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lang="en-US" altLang="en-US" dirty="0" smtClean="0"/>
              <a:t>Sender </a:t>
            </a:r>
            <a:r>
              <a:rPr altLang="en-US" smtClean="0"/>
              <a:t>개수 조절에 따라 분당 전송량 </a:t>
            </a:r>
            <a:r>
              <a:rPr lang="en-US" altLang="en-US" dirty="0" smtClean="0"/>
              <a:t>150% </a:t>
            </a:r>
            <a:r>
              <a:rPr altLang="en-US" smtClean="0"/>
              <a:t>이상 증대 효과</a:t>
            </a:r>
            <a:endParaRPr lang="en-US" altLang="en-US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424561"/>
            <a:ext cx="5000660" cy="371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성능개선 </a:t>
            </a:r>
            <a:r>
              <a:rPr lang="en-US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동보 기능 개선</a:t>
            </a:r>
          </a:p>
          <a:p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170021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altLang="en-US" smtClean="0"/>
              <a:t>동일 메시지를 다수 고객에게 전달하고자 할 경우 동보 기능을 이용 트래픽을 대폭 줄일수 있다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동보 메시지는 대량의 비슷한 내용의 메시지를  서로 다른 고객에게 전송할 때 유리하다</a:t>
            </a:r>
            <a:r>
              <a:rPr lang="en-US" altLang="ko-KR" dirty="0" smtClean="0"/>
              <a:t>.</a:t>
            </a:r>
            <a:endParaRPr altLang="en-US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동보 메시지는 한 패킷에 </a:t>
            </a:r>
            <a:r>
              <a:rPr lang="en-US" altLang="ko-KR" dirty="0" smtClean="0"/>
              <a:t>N</a:t>
            </a:r>
            <a:r>
              <a:rPr altLang="en-US" smtClean="0"/>
              <a:t>개의 고객정보를 그룹으로 전송하는 형태로 기존의 일반 단일 메시지 전송에 비해 분당 </a:t>
            </a:r>
            <a:r>
              <a:rPr lang="en-US" altLang="ko-KR" dirty="0" smtClean="0"/>
              <a:t>20</a:t>
            </a:r>
            <a:r>
              <a:rPr altLang="en-US" smtClean="0"/>
              <a:t>배 이상의 전송량을 처리할 수 있다</a:t>
            </a:r>
            <a:r>
              <a:rPr lang="en-US" altLang="ko-KR" dirty="0" smtClean="0"/>
              <a:t>.</a:t>
            </a:r>
            <a:endParaRPr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643182"/>
            <a:ext cx="68008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3"/>
          <p:cNvSpPr txBox="1">
            <a:spLocks/>
          </p:cNvSpPr>
          <p:nvPr/>
        </p:nvSpPr>
        <p:spPr>
          <a:xfrm>
            <a:off x="285720" y="4643446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메시지 우선순위 기능 강화</a:t>
            </a:r>
            <a:endParaRPr kumimoji="1" lang="ko-KR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Rectangle 4"/>
          <p:cNvSpPr txBox="1">
            <a:spLocks/>
          </p:cNvSpPr>
          <p:nvPr/>
        </p:nvSpPr>
        <p:spPr>
          <a:xfrm>
            <a:off x="285720" y="5014938"/>
            <a:ext cx="8074152" cy="1000132"/>
          </a:xfrm>
          <a:prstGeom prst="rect">
            <a:avLst/>
          </a:prstGeom>
        </p:spPr>
        <p:txBody>
          <a:bodyPr/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메시지 우선순위 </a:t>
            </a:r>
            <a:r>
              <a:rPr kumimoji="1" lang="en-US" alt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(Slow/Fast/Very Fast) </a:t>
            </a:r>
            <a:r>
              <a:rPr kumimoji="1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를 확대하여</a:t>
            </a:r>
            <a:r>
              <a:rPr kumimoji="1" lang="en-US" alt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ko-KR" alt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다양한 우선순위에 따라 메시지가 전송 가능하도록 기능을 개선</a:t>
            </a:r>
            <a:endParaRPr kumimoji="1" lang="ko-KR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9. SPAM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처리 개선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인증서버 </a:t>
            </a:r>
            <a:r>
              <a:rPr lang="en-US" altLang="en-US" sz="1200" dirty="0" smtClean="0">
                <a:latin typeface="맑은 고딕" pitchFamily="50" charset="-127"/>
                <a:ea typeface="맑은 고딕" pitchFamily="50" charset="-127"/>
              </a:rPr>
              <a:t>SPAM </a:t>
            </a:r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파일 체크</a:t>
            </a:r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105726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인증서버 인증시 인증서버에서 업데이트 된 스팸 정보를  자동으로 다운로드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lang="en-US" altLang="en-US" dirty="0" smtClean="0"/>
              <a:t>SMS, URL, MMS </a:t>
            </a:r>
            <a:r>
              <a:rPr altLang="en-US" smtClean="0"/>
              <a:t>수신번호 스팸 체크</a:t>
            </a:r>
            <a:r>
              <a:rPr lang="en-US" altLang="en-US" dirty="0" smtClean="0"/>
              <a:t> </a:t>
            </a:r>
            <a:r>
              <a:rPr altLang="en-US" smtClean="0"/>
              <a:t>기능 제공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lang="en-US" altLang="en-US" dirty="0" smtClean="0"/>
              <a:t>Callback Number  </a:t>
            </a:r>
            <a:r>
              <a:rPr altLang="en-US" smtClean="0"/>
              <a:t>정규식 스팸 체크 기능제공 </a:t>
            </a:r>
            <a:r>
              <a:rPr lang="en-US" altLang="en-US" dirty="0" smtClean="0"/>
              <a:t>(ex</a:t>
            </a:r>
            <a:r>
              <a:rPr altLang="en-US" smtClean="0"/>
              <a:t> </a:t>
            </a:r>
            <a:r>
              <a:rPr lang="en-US" altLang="en-US" dirty="0" smtClean="0"/>
              <a:t>: </a:t>
            </a:r>
            <a:r>
              <a:rPr lang="en-US" altLang="en-US" dirty="0" err="1" smtClean="0"/>
              <a:t>cb</a:t>
            </a:r>
            <a:r>
              <a:rPr lang="en-US" altLang="en-US" dirty="0" smtClean="0"/>
              <a:t>:</a:t>
            </a:r>
            <a:r>
              <a:rPr lang="en-US" dirty="0" smtClean="0"/>
              <a:t> ^060.*606.* )</a:t>
            </a:r>
            <a:endParaRPr altLang="en-US" smtClean="0"/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285720" y="264318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altLang="en-US" sz="1200" kern="0" smtClean="0">
                <a:latin typeface="맑은 고딕" pitchFamily="50" charset="-127"/>
                <a:ea typeface="맑은 고딕" pitchFamily="50" charset="-127"/>
              </a:rPr>
              <a:t>고객사 </a:t>
            </a:r>
            <a:r>
              <a:rPr kumimoji="1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SPAM DB </a:t>
            </a:r>
            <a:r>
              <a:rPr kumimoji="1" lang="en-US" altLang="en-US" sz="1200" kern="0" dirty="0" smtClean="0">
                <a:latin typeface="맑은 고딕" pitchFamily="50" charset="-127"/>
                <a:ea typeface="맑은 고딕" pitchFamily="50" charset="-127"/>
              </a:rPr>
              <a:t>Table</a:t>
            </a:r>
            <a:r>
              <a:rPr kumimoji="1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alt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체크</a:t>
            </a:r>
            <a:endParaRPr kumimoji="1" lang="ko-KR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Rectangle 4"/>
          <p:cNvSpPr txBox="1">
            <a:spLocks/>
          </p:cNvSpPr>
          <p:nvPr/>
        </p:nvSpPr>
        <p:spPr>
          <a:xfrm>
            <a:off x="285720" y="3014674"/>
            <a:ext cx="8074152" cy="1771648"/>
          </a:xfrm>
          <a:prstGeom prst="rect">
            <a:avLst/>
          </a:prstGeom>
        </p:spPr>
        <p:txBody>
          <a:bodyPr/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SMS, URL, MMS </a:t>
            </a: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수신번호 </a:t>
            </a: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SPAM </a:t>
            </a: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체크</a:t>
            </a:r>
            <a:r>
              <a:rPr kumimoji="1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기능 제공</a:t>
            </a:r>
            <a:endParaRPr kumimoji="1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lvl="0" indent="-228600">
              <a:spcBef>
                <a:spcPct val="20000"/>
              </a:spcBef>
              <a:buFont typeface="+mj-lt"/>
              <a:buAutoNum type="arabicPeriod"/>
            </a:pPr>
            <a:r>
              <a:rPr lang="en-US" altLang="ko-KR" sz="1100" dirty="0" smtClean="0"/>
              <a:t>DB  </a:t>
            </a:r>
            <a:r>
              <a:rPr altLang="en-US" sz="1100" smtClean="0"/>
              <a:t>차단 수신번호의 경우 기존과는 달리 실시간으로  수신번호 차단이 가능하다</a:t>
            </a:r>
            <a:r>
              <a:rPr lang="en-US" altLang="en-US" sz="1100" dirty="0" smtClean="0"/>
              <a:t>.</a:t>
            </a:r>
            <a:endParaRPr kumimoji="1" lang="en-US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Callback Number  </a:t>
            </a: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정규식 </a:t>
            </a:r>
            <a:r>
              <a:rPr kumimoji="1" lang="en-US" altLang="ko-KR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SPAM </a:t>
            </a:r>
            <a:r>
              <a:rPr kumimoji="1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체크 기능제공</a:t>
            </a:r>
            <a:endParaRPr kumimoji="1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indent="-228600">
              <a:spcBef>
                <a:spcPct val="20000"/>
              </a:spcBef>
              <a:buFont typeface="+mj-lt"/>
              <a:buAutoNum type="arabicPeriod"/>
            </a:pPr>
            <a:r>
              <a:rPr lang="en-US" altLang="ko-KR" sz="1100" dirty="0" smtClean="0"/>
              <a:t>Message </a:t>
            </a:r>
            <a:r>
              <a:rPr altLang="en-US" sz="1100" smtClean="0"/>
              <a:t>정규식 스팸 체크 기능 제공 </a:t>
            </a:r>
            <a:r>
              <a:rPr lang="en-US" altLang="en-US" sz="1100" dirty="0" smtClean="0"/>
              <a:t>(ex : </a:t>
            </a:r>
            <a:r>
              <a:rPr lang="en-US" sz="1100" dirty="0" err="1" smtClean="0"/>
              <a:t>spam.data</a:t>
            </a:r>
            <a:r>
              <a:rPr lang="en-US" sz="1100" dirty="0" smtClean="0"/>
              <a:t> = </a:t>
            </a:r>
            <a:r>
              <a:rPr altLang="en-US" sz="1100" smtClean="0"/>
              <a:t>캐피탈</a:t>
            </a:r>
            <a:r>
              <a:rPr lang="en-US" sz="1100" dirty="0" smtClean="0"/>
              <a:t>.*</a:t>
            </a:r>
            <a:r>
              <a:rPr altLang="en-US" sz="1100" smtClean="0"/>
              <a:t>금리</a:t>
            </a:r>
            <a:r>
              <a:rPr lang="en-US" sz="1100" dirty="0" smtClean="0"/>
              <a:t>.*</a:t>
            </a:r>
            <a:r>
              <a:rPr altLang="en-US" sz="1100" smtClean="0"/>
              <a:t>수수료</a:t>
            </a:r>
            <a:r>
              <a:rPr lang="en-US" sz="1100" dirty="0" smtClean="0"/>
              <a:t>.*</a:t>
            </a:r>
            <a:r>
              <a:rPr altLang="en-US" sz="1100" smtClean="0"/>
              <a:t>연최저</a:t>
            </a:r>
            <a:r>
              <a:rPr kumimoji="1" altLang="en-US" sz="1100" kern="0" smtClean="0"/>
              <a:t> </a:t>
            </a:r>
            <a:r>
              <a:rPr kumimoji="1" lang="en-US" altLang="en-US" sz="1100" kern="0" dirty="0" smtClean="0"/>
              <a:t>)</a:t>
            </a:r>
            <a:endParaRPr altLang="en-US" sz="1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10. User Library Callback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User Library Callback </a:t>
            </a:r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기능 추가</a:t>
            </a: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914392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altLang="en-US" smtClean="0"/>
              <a:t>신규 </a:t>
            </a:r>
            <a:r>
              <a:rPr lang="en-US" altLang="en-US" dirty="0" smtClean="0"/>
              <a:t>EMMA</a:t>
            </a:r>
            <a:r>
              <a:rPr lang="ko-KR" altLang="en-US" dirty="0" smtClean="0"/>
              <a:t>는</a:t>
            </a:r>
            <a:r>
              <a:rPr lang="en-US" altLang="en-US" dirty="0" smtClean="0"/>
              <a:t> </a:t>
            </a:r>
            <a:r>
              <a:rPr altLang="en-US" smtClean="0"/>
              <a:t>특정  프로세스 수행 후 고객사의 </a:t>
            </a:r>
            <a:r>
              <a:rPr lang="en-US" altLang="ko-KR" dirty="0" smtClean="0"/>
              <a:t>User Library</a:t>
            </a:r>
            <a:r>
              <a:rPr altLang="en-US" smtClean="0"/>
              <a:t>를 </a:t>
            </a:r>
            <a:r>
              <a:rPr lang="en-US" altLang="ko-KR" dirty="0" smtClean="0"/>
              <a:t>Call </a:t>
            </a:r>
            <a:r>
              <a:rPr altLang="en-US" smtClean="0"/>
              <a:t>하는 기능을 제공한다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고객사는 메시지 송수신 후 실시간으로 고객사의 특정 업무를 수행할 수 있다</a:t>
            </a:r>
            <a:r>
              <a:rPr lang="en-US" altLang="en-US" dirty="0" smtClean="0"/>
              <a:t>.</a:t>
            </a:r>
            <a:r>
              <a:rPr altLang="en-US" smtClean="0"/>
              <a:t> 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특정 처리를 위해 해당 </a:t>
            </a:r>
            <a:r>
              <a:rPr lang="en-US" altLang="ko-KR" dirty="0" smtClean="0"/>
              <a:t>DBMS</a:t>
            </a:r>
            <a:r>
              <a:rPr altLang="en-US" smtClean="0"/>
              <a:t>를 주기적으로 </a:t>
            </a:r>
            <a:r>
              <a:rPr lang="en-US" altLang="ko-KR" dirty="0" smtClean="0"/>
              <a:t>polling </a:t>
            </a:r>
            <a:r>
              <a:rPr altLang="en-US" smtClean="0"/>
              <a:t>할 필요가 없다 </a:t>
            </a:r>
            <a:r>
              <a:rPr lang="en-US" altLang="ko-KR" dirty="0" smtClean="0"/>
              <a:t>.</a:t>
            </a:r>
            <a:endParaRPr lang="en-US" altLang="en-US" dirty="0" smtClean="0"/>
          </a:p>
          <a:p>
            <a:endParaRPr altLang="en-US" smtClean="0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57158" y="2357430"/>
          <a:ext cx="8072494" cy="3504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5950"/>
                <a:gridCol w="3143272"/>
                <a:gridCol w="3143272"/>
              </a:tblGrid>
              <a:tr h="28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Interface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 </a:t>
                      </a:r>
                      <a:endParaRPr lang="ko-KR" altLang="en-US" sz="1100" dirty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Method</a:t>
                      </a:r>
                      <a:endParaRPr lang="ko-KR" altLang="en-US" sz="1100" dirty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Parameter</a:t>
                      </a:r>
                      <a:endParaRPr lang="ko-KR" altLang="en-US" sz="1100" dirty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</a:tr>
              <a:tr h="3544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SMS MT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 </a:t>
                      </a:r>
                      <a:endParaRPr lang="ko-KR" altLang="en-US" sz="1100" dirty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+mj-lt"/>
                          <a:ea typeface="+mn-ea"/>
                        </a:rPr>
                        <a:t> 메시지를 큐에 저장하고 호출되는 </a:t>
                      </a:r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Method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  </a:t>
                      </a:r>
                      <a:r>
                        <a:rPr lang="ko-KR" altLang="en-US" sz="1100" dirty="0" smtClean="0">
                          <a:latin typeface="+mj-lt"/>
                          <a:ea typeface="+mn-ea"/>
                        </a:rPr>
                        <a:t>메시지를 전송</a:t>
                      </a:r>
                      <a:r>
                        <a:rPr lang="ko-KR" altLang="en-US" sz="1100" baseline="0" dirty="0" smtClean="0">
                          <a:latin typeface="+mj-lt"/>
                          <a:ea typeface="+mn-ea"/>
                        </a:rPr>
                        <a:t> 후 호출되는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Method</a:t>
                      </a:r>
                      <a:endParaRPr lang="en-US" altLang="ko-KR" sz="1100" baseline="0" dirty="0">
                        <a:latin typeface="+mj-lt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baseline="0" dirty="0">
                          <a:latin typeface="+mj-lt"/>
                          <a:ea typeface="+mn-ea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j-lt"/>
                          <a:ea typeface="+mn-ea"/>
                        </a:rPr>
                        <a:t>메시지 송신 결과 수신 후 호출되는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Method</a:t>
                      </a:r>
                      <a:endParaRPr lang="en-US" altLang="ko-KR" sz="1100" dirty="0" smtClean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Phone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 number</a:t>
                      </a:r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Callback,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Message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 key,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Message</a:t>
                      </a:r>
                    </a:p>
                  </a:txBody>
                  <a:tcPr anchor="ctr"/>
                </a:tc>
              </a:tr>
              <a:tr h="28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MMS MT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 </a:t>
                      </a:r>
                      <a:endParaRPr lang="ko-KR" altLang="en-US" sz="1100" dirty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dirty="0" smtClean="0">
                          <a:latin typeface="+mj-lt"/>
                          <a:ea typeface="+mn-ea"/>
                        </a:rPr>
                        <a:t> 메시지를 큐에 저장하고 호출되는 </a:t>
                      </a:r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Method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  </a:t>
                      </a:r>
                      <a:r>
                        <a:rPr lang="ko-KR" altLang="en-US" sz="1100" dirty="0" smtClean="0">
                          <a:latin typeface="+mj-lt"/>
                          <a:ea typeface="+mn-ea"/>
                        </a:rPr>
                        <a:t>메시지를 전송</a:t>
                      </a:r>
                      <a:r>
                        <a:rPr lang="ko-KR" altLang="en-US" sz="1100" baseline="0" dirty="0" smtClean="0">
                          <a:latin typeface="+mj-lt"/>
                          <a:ea typeface="+mn-ea"/>
                        </a:rPr>
                        <a:t> 후 호출되는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Method</a:t>
                      </a:r>
                      <a:endParaRPr lang="en-US" altLang="ko-KR" sz="1100" baseline="0" dirty="0">
                        <a:latin typeface="+mj-lt"/>
                        <a:ea typeface="+mn-ea"/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100" baseline="0" dirty="0">
                          <a:latin typeface="+mj-lt"/>
                          <a:ea typeface="+mn-ea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+mj-lt"/>
                          <a:ea typeface="+mn-ea"/>
                        </a:rPr>
                        <a:t>메시지 송신 결과 수신 후 호출되는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Method</a:t>
                      </a:r>
                      <a:endParaRPr lang="en-US" altLang="ko-KR" sz="1100" dirty="0" smtClean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r>
                        <a:rPr kumimoji="1" lang="en-US" altLang="ko-KR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number</a:t>
                      </a: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Callback,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  <a:r>
                        <a:rPr kumimoji="1" lang="en-US" altLang="ko-KR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key,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</a:t>
                      </a:r>
                    </a:p>
                  </a:txBody>
                  <a:tcPr anchor="ctr"/>
                </a:tc>
              </a:tr>
              <a:tr h="28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SMS MO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 </a:t>
                      </a:r>
                      <a:endParaRPr lang="ko-KR" altLang="en-US" sz="1100" dirty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latin typeface="+mj-lt"/>
                          <a:ea typeface="+mn-ea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MO </a:t>
                      </a:r>
                      <a:r>
                        <a:rPr lang="ko-KR" altLang="en-US" sz="1100" baseline="0" dirty="0" smtClean="0">
                          <a:latin typeface="+mj-lt"/>
                          <a:ea typeface="+mn-ea"/>
                        </a:rPr>
                        <a:t>메시지 수신 후 호출되는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Method</a:t>
                      </a:r>
                      <a:endParaRPr lang="en-US" altLang="ko-KR" sz="1100" dirty="0" smtClean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r>
                        <a:rPr kumimoji="1" lang="en-US" altLang="ko-KR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number</a:t>
                      </a: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Callback,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  <a:p>
                      <a:pPr latinLnBrk="1">
                        <a:buFontTx/>
                        <a:buChar char="-"/>
                      </a:pPr>
                      <a:endParaRPr lang="en-US" altLang="ko-KR" sz="1100" dirty="0" smtClean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</a:tr>
              <a:tr h="2885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  <a:ea typeface="+mn-ea"/>
                        </a:rPr>
                        <a:t>MMS MO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 </a:t>
                      </a:r>
                      <a:endParaRPr lang="ko-KR" altLang="en-US" sz="1100" dirty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100" baseline="0" dirty="0" smtClean="0">
                          <a:latin typeface="+mj-lt"/>
                          <a:ea typeface="+mn-ea"/>
                        </a:rPr>
                        <a:t>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MO </a:t>
                      </a:r>
                      <a:r>
                        <a:rPr lang="ko-KR" altLang="en-US" sz="1100" baseline="0" dirty="0" smtClean="0">
                          <a:latin typeface="+mj-lt"/>
                          <a:ea typeface="+mn-ea"/>
                        </a:rPr>
                        <a:t>메시지 수신 후 호출되는 </a:t>
                      </a:r>
                      <a:r>
                        <a:rPr lang="en-US" altLang="ko-KR" sz="1100" baseline="0" dirty="0" smtClean="0">
                          <a:latin typeface="+mj-lt"/>
                          <a:ea typeface="+mn-ea"/>
                        </a:rPr>
                        <a:t>Method</a:t>
                      </a:r>
                      <a:endParaRPr lang="en-US" altLang="ko-KR" sz="1100" dirty="0" smtClean="0">
                        <a:latin typeface="+mj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r>
                        <a:rPr kumimoji="1" lang="en-US" altLang="ko-KR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number</a:t>
                      </a: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Callback,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Message,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kumimoji="1" lang="en-US" altLang="ko-KR" sz="11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2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기타 기능 개선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통신프로토콜 개선</a:t>
            </a:r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105726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텍스트에서  바이너리기반의 통신 프로토콜로 변경하여 전송데이터의  최적화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첨부파일이 바이너리 기반 통신 프로토콜을 통해 안정적으로 송수신</a:t>
            </a:r>
            <a:r>
              <a:rPr lang="en-US" altLang="en-US" dirty="0" smtClean="0"/>
              <a:t> </a:t>
            </a:r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285720" y="2414566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alt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첨부파일 송수신 기능 개선</a:t>
            </a:r>
            <a:endParaRPr kumimoji="1" lang="ko-KR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285720" y="2786058"/>
            <a:ext cx="8074152" cy="1057268"/>
          </a:xfrm>
          <a:prstGeom prst="rect">
            <a:avLst/>
          </a:prstGeom>
        </p:spPr>
        <p:txBody>
          <a:bodyPr/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alt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이통사별로 전송할 첨부파일을 다르게 지정할 수 있다</a:t>
            </a:r>
            <a:r>
              <a:rPr kumimoji="1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4572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altLang="en-US" sz="1100" kern="0" noProof="0" smtClean="0"/>
              <a:t>같은 첨부파일일 경우 중복으로 전송하지 않아</a:t>
            </a:r>
            <a:r>
              <a:rPr kumimoji="1" lang="en-US" altLang="en-US" sz="1100" kern="0" noProof="0" dirty="0" smtClean="0"/>
              <a:t>, </a:t>
            </a:r>
            <a:r>
              <a:rPr kumimoji="1" altLang="en-US" sz="1100" kern="0" noProof="0" smtClean="0"/>
              <a:t>처리 속도가 개선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/>
          </p:cNvSpPr>
          <p:nvPr/>
        </p:nvSpPr>
        <p:spPr>
          <a:xfrm>
            <a:off x="285720" y="3786190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alt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부서별</a:t>
            </a:r>
            <a:r>
              <a:rPr kumimoji="1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alt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지점별</a:t>
            </a:r>
            <a:r>
              <a:rPr kumimoji="1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 </a:t>
            </a:r>
            <a:r>
              <a:rPr kumimoji="1" altLang="en-US" sz="1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정산 기능 제공</a:t>
            </a:r>
            <a:endParaRPr kumimoji="1" lang="ko-KR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" name="Rectangle 4"/>
          <p:cNvSpPr txBox="1">
            <a:spLocks/>
          </p:cNvSpPr>
          <p:nvPr/>
        </p:nvSpPr>
        <p:spPr>
          <a:xfrm>
            <a:off x="285720" y="4157682"/>
            <a:ext cx="8074152" cy="557202"/>
          </a:xfrm>
          <a:prstGeom prst="rect">
            <a:avLst/>
          </a:prstGeom>
        </p:spPr>
        <p:txBody>
          <a:bodyPr/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alt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하나의 </a:t>
            </a:r>
            <a:r>
              <a:rPr kumimoji="1" lang="en-US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EMMA </a:t>
            </a:r>
            <a:r>
              <a:rPr kumimoji="1" altLang="en-US" sz="11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계정에 대해 부서별 또는 지점별 정산이 가능하도록 기능 제공</a:t>
            </a:r>
            <a:endParaRPr kumimoji="1" lang="en-US" altLang="ko-KR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2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기타 기능 개선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중복발송방지</a:t>
            </a:r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1057268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수신번호</a:t>
            </a:r>
            <a:r>
              <a:rPr lang="en-US" altLang="en-US" dirty="0" smtClean="0"/>
              <a:t>, </a:t>
            </a:r>
            <a:r>
              <a:rPr altLang="en-US" smtClean="0"/>
              <a:t>메시지 내용이 같은 메시지를 중복 발송 하지 않는 기능</a:t>
            </a:r>
            <a:endParaRPr lang="en-US" altLang="en-US" dirty="0" smtClean="0"/>
          </a:p>
        </p:txBody>
      </p:sp>
      <p:sp>
        <p:nvSpPr>
          <p:cNvPr id="9" name="Rectangle 3"/>
          <p:cNvSpPr txBox="1">
            <a:spLocks/>
          </p:cNvSpPr>
          <p:nvPr/>
        </p:nvSpPr>
        <p:spPr>
          <a:xfrm>
            <a:off x="285720" y="2143116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Job Scheduler &amp; User Scheduler</a:t>
            </a:r>
            <a:endParaRPr kumimoji="1" lang="ko-KR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0" name="Rectangle 4"/>
          <p:cNvSpPr txBox="1">
            <a:spLocks/>
          </p:cNvSpPr>
          <p:nvPr/>
        </p:nvSpPr>
        <p:spPr>
          <a:xfrm>
            <a:off x="285720" y="2514608"/>
            <a:ext cx="8074152" cy="1057268"/>
          </a:xfrm>
          <a:prstGeom prst="rect">
            <a:avLst/>
          </a:prstGeom>
        </p:spPr>
        <p:txBody>
          <a:bodyPr/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en-US" sz="1100" kern="0" dirty="0" err="1" smtClean="0"/>
              <a:t>Crontab</a:t>
            </a:r>
            <a:r>
              <a:rPr kumimoji="1" lang="en-US" altLang="en-US" sz="1100" kern="0" dirty="0" smtClean="0"/>
              <a:t> </a:t>
            </a:r>
            <a:r>
              <a:rPr kumimoji="1" altLang="en-US" sz="1100" kern="0" smtClean="0"/>
              <a:t>처럼 주기적으로 특정 </a:t>
            </a:r>
            <a:r>
              <a:rPr kumimoji="1" lang="en-US" altLang="en-US" sz="1100" kern="0" dirty="0" smtClean="0"/>
              <a:t>job</a:t>
            </a:r>
            <a:r>
              <a:rPr kumimoji="1" altLang="en-US" sz="1100" kern="0" smtClean="0"/>
              <a:t>을 수행하는 스케줄러 </a:t>
            </a:r>
            <a:r>
              <a:rPr kumimoji="1" lang="en-US" altLang="en-US" sz="1100" kern="0" dirty="0" smtClean="0"/>
              <a:t>Thread</a:t>
            </a:r>
            <a:endParaRPr kumimoji="1" lang="en-US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100" kern="0" dirty="0" smtClean="0"/>
              <a:t>MT</a:t>
            </a:r>
            <a:r>
              <a:rPr kumimoji="1" altLang="en-US" sz="1100" kern="0" smtClean="0"/>
              <a:t>전송 테이블 지난 데이터 삭제</a:t>
            </a:r>
            <a:r>
              <a:rPr kumimoji="1" lang="en-US" altLang="en-US" sz="1100" kern="0" dirty="0" smtClean="0"/>
              <a:t>, </a:t>
            </a:r>
            <a:r>
              <a:rPr kumimoji="1" altLang="en-US" sz="1100" kern="0" smtClean="0"/>
              <a:t>로그파일 삭제</a:t>
            </a:r>
            <a:r>
              <a:rPr kumimoji="1" lang="en-US" altLang="en-US" sz="1100" kern="0" dirty="0" smtClean="0"/>
              <a:t>, </a:t>
            </a:r>
            <a:r>
              <a:rPr kumimoji="1" altLang="en-US" sz="1100" kern="0" smtClean="0"/>
              <a:t>사용자 특정 배치 수행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3"/>
          <p:cNvSpPr txBox="1">
            <a:spLocks/>
          </p:cNvSpPr>
          <p:nvPr/>
        </p:nvSpPr>
        <p:spPr>
          <a:xfrm>
            <a:off x="285720" y="362901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0" dirty="0" smtClean="0">
                <a:latin typeface="맑은 고딕" pitchFamily="50" charset="-127"/>
                <a:ea typeface="맑은 고딕" pitchFamily="50" charset="-127"/>
              </a:rPr>
              <a:t>MMSMO Tag</a:t>
            </a:r>
            <a:r>
              <a:rPr kumimoji="1" altLang="en-US" sz="1200" kern="0" smtClean="0">
                <a:latin typeface="맑은 고딕" pitchFamily="50" charset="-127"/>
                <a:ea typeface="맑은 고딕" pitchFamily="50" charset="-127"/>
              </a:rPr>
              <a:t>삭제 기능</a:t>
            </a:r>
            <a:endParaRPr kumimoji="1" lang="ko-KR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4" name="Rectangle 4"/>
          <p:cNvSpPr txBox="1">
            <a:spLocks/>
          </p:cNvSpPr>
          <p:nvPr/>
        </p:nvSpPr>
        <p:spPr>
          <a:xfrm>
            <a:off x="285720" y="4000504"/>
            <a:ext cx="8074152" cy="1057268"/>
          </a:xfrm>
          <a:prstGeom prst="rect">
            <a:avLst/>
          </a:prstGeom>
        </p:spPr>
        <p:txBody>
          <a:bodyPr/>
          <a:lstStyle>
            <a:extLst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2286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ko-KR" sz="1100" kern="0" dirty="0" smtClean="0"/>
              <a:t>MMS MO  Content</a:t>
            </a:r>
            <a:r>
              <a:rPr kumimoji="1" altLang="en-US" sz="1100" kern="0" smtClean="0"/>
              <a:t>에서 </a:t>
            </a:r>
            <a:r>
              <a:rPr kumimoji="1" lang="en-US" altLang="en-US" sz="1100" kern="0" dirty="0" smtClean="0"/>
              <a:t>Html, XML </a:t>
            </a:r>
            <a:r>
              <a:rPr kumimoji="1" altLang="en-US" sz="1100" kern="0" smtClean="0"/>
              <a:t>태그를 삭제하여 저장하는 기능</a:t>
            </a:r>
            <a:endParaRPr kumimoji="1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2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전체 시스템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71547"/>
            <a:ext cx="780971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2. New EMMA </a:t>
            </a:r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구성도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4"/>
          <p:cNvSpPr>
            <a:spLocks noGrp="1"/>
          </p:cNvSpPr>
          <p:nvPr>
            <p:ph sz="quarter" idx="4294967295"/>
          </p:nvPr>
        </p:nvSpPr>
        <p:spPr>
          <a:xfrm>
            <a:off x="6643702" y="1000108"/>
            <a:ext cx="2450058" cy="3000396"/>
          </a:xfrm>
          <a:prstGeom prst="rect">
            <a:avLst/>
          </a:prstGeom>
        </p:spPr>
        <p:txBody>
          <a:bodyPr lIns="0" rIns="0"/>
          <a:lstStyle>
            <a:extLst/>
          </a:lstStyle>
          <a:p>
            <a:pPr marL="457200" indent="-228600"/>
            <a:r>
              <a:rPr altLang="en-US" sz="1200" b="1" smtClean="0">
                <a:latin typeface="맑은 고딕" pitchFamily="50" charset="-127"/>
                <a:ea typeface="맑은 고딕" pitchFamily="50" charset="-127"/>
              </a:rPr>
              <a:t>메시지 전송 절차</a:t>
            </a:r>
            <a:endParaRPr lang="en-US" altLang="en-US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457200" indent="-228600"/>
            <a:endParaRPr lang="en-US" altLang="en-US" sz="900" dirty="0" smtClean="0"/>
          </a:p>
          <a:p>
            <a:pPr marL="457200" indent="-228600"/>
            <a:r>
              <a:rPr lang="en-US" altLang="en-US" sz="900" dirty="0" smtClean="0"/>
              <a:t>1.1 </a:t>
            </a:r>
            <a:r>
              <a:rPr altLang="en-US" sz="900" smtClean="0"/>
              <a:t>전송메시지 검색</a:t>
            </a:r>
            <a:endParaRPr lang="en-US" altLang="en-US" sz="900" dirty="0" smtClean="0"/>
          </a:p>
          <a:p>
            <a:pPr marL="457200" indent="-228600"/>
            <a:r>
              <a:rPr lang="en-US" altLang="en-US" sz="900" dirty="0" smtClean="0"/>
              <a:t>2.1 </a:t>
            </a:r>
            <a:r>
              <a:rPr altLang="en-US" sz="900" smtClean="0"/>
              <a:t>전송메시지 큐에 저장</a:t>
            </a:r>
            <a:endParaRPr lang="en-US" altLang="en-US" sz="900" dirty="0" smtClean="0"/>
          </a:p>
          <a:p>
            <a:pPr marL="457200" indent="-228600"/>
            <a:r>
              <a:rPr lang="en-US" altLang="en-US" sz="900" dirty="0" smtClean="0"/>
              <a:t>3.1 </a:t>
            </a:r>
            <a:r>
              <a:rPr altLang="en-US" sz="900" smtClean="0"/>
              <a:t>전송메시지 큐 조회</a:t>
            </a:r>
            <a:endParaRPr lang="en-US" altLang="en-US" sz="900" dirty="0" smtClean="0"/>
          </a:p>
          <a:p>
            <a:pPr marL="457200" indent="-228600"/>
            <a:r>
              <a:rPr lang="en-US" altLang="en-US" sz="900" dirty="0" smtClean="0"/>
              <a:t>4.1 </a:t>
            </a:r>
            <a:r>
              <a:rPr altLang="en-US" sz="900" smtClean="0"/>
              <a:t>전송메시지 전송</a:t>
            </a:r>
            <a:endParaRPr lang="en-US" altLang="en-US" sz="900" dirty="0" smtClean="0"/>
          </a:p>
          <a:p>
            <a:pPr marL="457200" indent="-228600"/>
            <a:r>
              <a:rPr lang="en-US" altLang="en-US" sz="900" dirty="0" smtClean="0"/>
              <a:t>5.1 </a:t>
            </a:r>
            <a:r>
              <a:rPr altLang="en-US" sz="900" smtClean="0"/>
              <a:t>전송 결과 수신</a:t>
            </a:r>
            <a:endParaRPr lang="en-US" altLang="en-US" sz="900" dirty="0" smtClean="0"/>
          </a:p>
          <a:p>
            <a:pPr marL="457200" indent="-228600"/>
            <a:r>
              <a:rPr lang="en-US" altLang="en-US" sz="900" dirty="0" smtClean="0"/>
              <a:t>6.1 </a:t>
            </a:r>
            <a:r>
              <a:rPr altLang="en-US" sz="900" smtClean="0"/>
              <a:t>전송 결과 큐에 저장</a:t>
            </a:r>
            <a:endParaRPr lang="en-US" altLang="en-US" sz="900" dirty="0" smtClean="0"/>
          </a:p>
          <a:p>
            <a:pPr marL="457200" indent="-228600"/>
            <a:r>
              <a:rPr lang="en-US" altLang="en-US" sz="900" dirty="0" smtClean="0"/>
              <a:t>7.1 </a:t>
            </a:r>
            <a:r>
              <a:rPr altLang="en-US" sz="900" smtClean="0"/>
              <a:t>전송 결과 큐 조회</a:t>
            </a:r>
            <a:endParaRPr lang="en-US" altLang="en-US" sz="900" dirty="0" smtClean="0"/>
          </a:p>
          <a:p>
            <a:pPr marL="457200" indent="-228600"/>
            <a:r>
              <a:rPr lang="en-US" altLang="en-US" sz="900" dirty="0" smtClean="0"/>
              <a:t>8.1 </a:t>
            </a:r>
            <a:r>
              <a:rPr altLang="en-US" sz="900" smtClean="0"/>
              <a:t>전송 결과 </a:t>
            </a:r>
            <a:r>
              <a:rPr lang="en-US" altLang="en-US" sz="900" dirty="0" smtClean="0"/>
              <a:t>DB</a:t>
            </a:r>
            <a:r>
              <a:rPr altLang="en-US" sz="900" smtClean="0"/>
              <a:t>에 업데이트</a:t>
            </a:r>
            <a:endParaRPr lang="en-US" altLang="en-US" sz="9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486" y="895023"/>
            <a:ext cx="6624654" cy="453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시스템안정성 </a:t>
            </a:r>
            <a:r>
              <a:rPr lang="en-US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- 1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5145338" y="857232"/>
            <a:ext cx="3217582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EMMA </a:t>
            </a:r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이중화</a:t>
            </a:r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5143504" y="1214422"/>
            <a:ext cx="3216368" cy="1183200"/>
          </a:xfrm>
          <a:prstGeom prst="rect">
            <a:avLst/>
          </a:prstGeom>
        </p:spPr>
        <p:txBody>
          <a:bodyPr/>
          <a:lstStyle>
            <a:extLst/>
          </a:lstStyle>
          <a:p>
            <a:pPr marL="457200" indent="-228600" latinLnBrk="1">
              <a:buFont typeface="+mj-lt"/>
              <a:buAutoNum type="arabicPeriod"/>
            </a:pPr>
            <a:r>
              <a:rPr altLang="en-US" smtClean="0"/>
              <a:t>장애대비를 위한 </a:t>
            </a:r>
            <a:r>
              <a:rPr lang="en-US" altLang="en-US" dirty="0" smtClean="0"/>
              <a:t>EMMA </a:t>
            </a:r>
            <a:r>
              <a:rPr altLang="en-US" smtClean="0"/>
              <a:t>이중화 설치 가능</a:t>
            </a:r>
            <a:endParaRPr lang="ko-KR" dirty="0" smtClean="0"/>
          </a:p>
          <a:p>
            <a:pPr marL="457200" indent="-228600" latinLnBrk="1">
              <a:buFont typeface="+mj-lt"/>
              <a:buAutoNum type="arabicPeriod"/>
            </a:pPr>
            <a:r>
              <a:rPr lang="en-US" altLang="ko-KR" dirty="0" err="1" smtClean="0"/>
              <a:t>Infobank</a:t>
            </a:r>
            <a:r>
              <a:rPr lang="en-US" altLang="ko-KR" dirty="0" smtClean="0"/>
              <a:t> G/W </a:t>
            </a:r>
            <a:r>
              <a:rPr altLang="en-US" smtClean="0"/>
              <a:t>연결 세션이 </a:t>
            </a:r>
            <a:r>
              <a:rPr lang="en-US" altLang="en-US" dirty="0" smtClean="0"/>
              <a:t>2</a:t>
            </a:r>
            <a:r>
              <a:rPr altLang="en-US" smtClean="0"/>
              <a:t>개 이상 으로 한쪽 </a:t>
            </a:r>
            <a:r>
              <a:rPr lang="en-US" altLang="en-US" dirty="0" smtClean="0"/>
              <a:t>G/W </a:t>
            </a:r>
            <a:r>
              <a:rPr altLang="en-US" smtClean="0"/>
              <a:t>장애시에도 정상적으로  메시지 송수신이 가능</a:t>
            </a:r>
            <a:endParaRPr lang="ko-KR" dirty="0" smtClean="0"/>
          </a:p>
          <a:p>
            <a:pPr marL="457200" indent="-228600" latinLnBrk="1">
              <a:buFont typeface="+mj-lt"/>
              <a:buAutoNum type="arabicPeriod"/>
            </a:pPr>
            <a:r>
              <a:rPr altLang="en-US" smtClean="0"/>
              <a:t>이중화 구조에 의해 </a:t>
            </a:r>
            <a:r>
              <a:rPr lang="en-US" altLang="en-US" dirty="0" smtClean="0"/>
              <a:t>EMMA</a:t>
            </a:r>
            <a:r>
              <a:rPr altLang="en-US" smtClean="0"/>
              <a:t>서버 내부 특정 장애상황에서도 정상적인 </a:t>
            </a:r>
            <a:r>
              <a:rPr lang="en-US" altLang="en-US" dirty="0" smtClean="0"/>
              <a:t>EMMA</a:t>
            </a:r>
            <a:r>
              <a:rPr altLang="en-US" smtClean="0"/>
              <a:t>서버에 의해  정상적인 서비스 제공</a:t>
            </a:r>
            <a:r>
              <a:rPr smtClean="0"/>
              <a:t/>
            </a:r>
            <a:br>
              <a:rPr smtClean="0"/>
            </a:br>
            <a:endParaRPr lang="ko-KR" dirty="0" smtClean="0"/>
          </a:p>
        </p:txBody>
      </p:sp>
      <p:sp>
        <p:nvSpPr>
          <p:cNvPr id="5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5145338" y="2722464"/>
            <a:ext cx="3217582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Infobank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인증서버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이중화</a:t>
            </a:r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4"/>
          <p:cNvSpPr>
            <a:spLocks noGrp="1"/>
          </p:cNvSpPr>
          <p:nvPr>
            <p:ph sz="quarter" idx="4294967295"/>
          </p:nvPr>
        </p:nvSpPr>
        <p:spPr>
          <a:xfrm>
            <a:off x="5143504" y="3070708"/>
            <a:ext cx="3216368" cy="928694"/>
          </a:xfrm>
          <a:prstGeom prst="rect">
            <a:avLst/>
          </a:prstGeom>
        </p:spPr>
        <p:txBody>
          <a:bodyPr/>
          <a:lstStyle>
            <a:extLst/>
          </a:lstStyle>
          <a:p>
            <a:pPr marL="457200" indent="-228600">
              <a:buFont typeface="+mj-lt"/>
              <a:buAutoNum type="arabicPeriod"/>
            </a:pPr>
            <a:r>
              <a:rPr lang="en-US" altLang="ko-KR" dirty="0" smtClean="0"/>
              <a:t>Active-Active </a:t>
            </a:r>
            <a:r>
              <a:rPr altLang="en-US" smtClean="0"/>
              <a:t>이중화를 통해 </a:t>
            </a:r>
            <a:r>
              <a:rPr lang="en-US" altLang="ko-KR" dirty="0" smtClean="0"/>
              <a:t>1</a:t>
            </a:r>
            <a:r>
              <a:rPr altLang="en-US" smtClean="0"/>
              <a:t>대 장애 시에도 정상적으로 서비스 제공 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공개키 암호화를 이용한 인증 서비스 제공 </a:t>
            </a:r>
            <a:r>
              <a:rPr lang="en-US" altLang="ko-KR" dirty="0" smtClean="0"/>
              <a:t>-&gt; </a:t>
            </a:r>
            <a:r>
              <a:rPr altLang="en-US" smtClean="0"/>
              <a:t>보안 강화 </a:t>
            </a:r>
            <a:r>
              <a:rPr smtClean="0"/>
              <a:t/>
            </a:r>
            <a:br>
              <a:rPr smtClean="0"/>
            </a:br>
            <a:endParaRPr lang="ko-KR" dirty="0" smtClean="0"/>
          </a:p>
        </p:txBody>
      </p:sp>
      <p:sp>
        <p:nvSpPr>
          <p:cNvPr id="11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5145338" y="4152326"/>
            <a:ext cx="3217582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lang="en-US" altLang="ko-KR" sz="1200" dirty="0" err="1" smtClean="0">
                <a:latin typeface="맑은 고딕" pitchFamily="50" charset="-127"/>
                <a:ea typeface="맑은 고딕" pitchFamily="50" charset="-127"/>
              </a:rPr>
              <a:t>Infobank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200" dirty="0" smtClean="0">
                <a:latin typeface="맑은 고딕" pitchFamily="50" charset="-127"/>
                <a:ea typeface="맑은 고딕" pitchFamily="50" charset="-127"/>
              </a:rPr>
              <a:t>G/W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이중화</a:t>
            </a:r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4"/>
          <p:cNvSpPr>
            <a:spLocks noGrp="1"/>
          </p:cNvSpPr>
          <p:nvPr>
            <p:ph sz="quarter" idx="4294967295"/>
          </p:nvPr>
        </p:nvSpPr>
        <p:spPr>
          <a:xfrm>
            <a:off x="5143504" y="4500570"/>
            <a:ext cx="3216368" cy="1500198"/>
          </a:xfrm>
          <a:prstGeom prst="rect">
            <a:avLst/>
          </a:prstGeom>
        </p:spPr>
        <p:txBody>
          <a:bodyPr/>
          <a:lstStyle>
            <a:extLst/>
          </a:lstStyle>
          <a:p>
            <a:pPr marL="457200" indent="-228600">
              <a:buFont typeface="+mj-lt"/>
              <a:buAutoNum type="arabicPeriod"/>
            </a:pPr>
            <a:r>
              <a:rPr lang="en-US" altLang="ko-KR" dirty="0" smtClean="0"/>
              <a:t>EMMA</a:t>
            </a:r>
            <a:r>
              <a:rPr altLang="en-US" smtClean="0"/>
              <a:t>가 </a:t>
            </a:r>
            <a:r>
              <a:rPr lang="en-US" altLang="ko-KR" dirty="0" smtClean="0"/>
              <a:t>N</a:t>
            </a:r>
            <a:r>
              <a:rPr altLang="en-US" smtClean="0"/>
              <a:t>개의 </a:t>
            </a:r>
            <a:r>
              <a:rPr lang="en-US" altLang="ko-KR" dirty="0" smtClean="0"/>
              <a:t>RS</a:t>
            </a:r>
            <a:r>
              <a:rPr altLang="en-US" smtClean="0"/>
              <a:t>에 접속하여 </a:t>
            </a:r>
            <a:r>
              <a:rPr lang="en-US" altLang="ko-KR" dirty="0" smtClean="0"/>
              <a:t>All Active </a:t>
            </a:r>
            <a:r>
              <a:rPr altLang="en-US" smtClean="0"/>
              <a:t>상태로 메시지 송</a:t>
            </a:r>
            <a:r>
              <a:rPr lang="en-US" altLang="ko-KR" dirty="0" smtClean="0"/>
              <a:t>/</a:t>
            </a:r>
            <a:r>
              <a:rPr altLang="en-US" smtClean="0"/>
              <a:t>수신을 할 수 있도록 하여 실질적인 </a:t>
            </a:r>
            <a:r>
              <a:rPr lang="en-US" altLang="ko-KR" dirty="0" smtClean="0"/>
              <a:t>G/W </a:t>
            </a:r>
            <a:r>
              <a:rPr altLang="en-US" smtClean="0"/>
              <a:t>다중화 지원 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다중화 구조에 의해 </a:t>
            </a:r>
            <a:r>
              <a:rPr lang="en-US" altLang="ko-KR" dirty="0" smtClean="0"/>
              <a:t>G/W </a:t>
            </a:r>
            <a:r>
              <a:rPr altLang="en-US" smtClean="0"/>
              <a:t>내부 특정 부분의 장애 상황에서도 정상적인 서비스 제공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다중화 구조에 의해 정기 </a:t>
            </a:r>
            <a:r>
              <a:rPr lang="en-US" altLang="ko-KR" dirty="0" smtClean="0"/>
              <a:t>PM </a:t>
            </a:r>
            <a:r>
              <a:rPr altLang="en-US" smtClean="0"/>
              <a:t>시에도 중단 없는 서비스 제공 가능 </a:t>
            </a:r>
            <a:r>
              <a:rPr smtClean="0"/>
              <a:t/>
            </a:r>
            <a:br>
              <a:rPr smtClean="0"/>
            </a:br>
            <a:endParaRPr lang="ko-KR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08"/>
            <a:ext cx="45910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시스템안정성 </a:t>
            </a: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- 2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pPr lvl="0"/>
            <a:r>
              <a:rPr lang="en-US" sz="1200" dirty="0" smtClean="0"/>
              <a:t>G/W  </a:t>
            </a:r>
            <a:r>
              <a:rPr altLang="en-US" sz="1200" smtClean="0"/>
              <a:t>기능 및 안정성 강화</a:t>
            </a:r>
            <a:endParaRPr altLang="en-US" sz="1200"/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3629036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ko-KR" dirty="0"/>
          </a:p>
          <a:p>
            <a:pPr marL="457200" lvl="0" indent="-228600">
              <a:buFont typeface="+mj-lt"/>
              <a:buAutoNum type="arabicPeriod"/>
            </a:pPr>
            <a:r>
              <a:rPr lang="en-US" dirty="0" smtClean="0"/>
              <a:t>EMMA</a:t>
            </a:r>
            <a:r>
              <a:rPr altLang="en-US" smtClean="0"/>
              <a:t>가</a:t>
            </a:r>
            <a:r>
              <a:rPr lang="en-US" dirty="0" smtClean="0"/>
              <a:t> N</a:t>
            </a:r>
            <a:r>
              <a:rPr altLang="en-US" smtClean="0"/>
              <a:t>개의</a:t>
            </a:r>
            <a:r>
              <a:rPr lang="en-US" dirty="0" smtClean="0"/>
              <a:t> RS</a:t>
            </a:r>
            <a:r>
              <a:rPr altLang="en-US" smtClean="0"/>
              <a:t>에 접속하여</a:t>
            </a:r>
            <a:r>
              <a:rPr lang="en-US" dirty="0" smtClean="0"/>
              <a:t> All Active </a:t>
            </a:r>
            <a:r>
              <a:rPr altLang="en-US" smtClean="0"/>
              <a:t>상태로 메시지 송</a:t>
            </a:r>
            <a:r>
              <a:rPr lang="en-US" dirty="0" smtClean="0"/>
              <a:t>/</a:t>
            </a:r>
            <a:r>
              <a:rPr altLang="en-US" smtClean="0"/>
              <a:t>수신</a:t>
            </a:r>
          </a:p>
          <a:p>
            <a:pPr marL="457200" lvl="0" indent="-228600">
              <a:buFont typeface="+mj-lt"/>
              <a:buAutoNum type="arabicPeriod"/>
            </a:pPr>
            <a:r>
              <a:rPr altLang="en-US" smtClean="0"/>
              <a:t>다중화 및</a:t>
            </a:r>
            <a:r>
              <a:rPr lang="en-US" dirty="0" smtClean="0"/>
              <a:t> N</a:t>
            </a:r>
            <a:r>
              <a:rPr altLang="en-US" smtClean="0"/>
              <a:t>개의 세션에 의한 </a:t>
            </a:r>
            <a:r>
              <a:rPr lang="en-US" dirty="0" smtClean="0"/>
              <a:t>Fault-tolerant &amp; Load-balancing -&gt; EMMA</a:t>
            </a:r>
            <a:r>
              <a:rPr altLang="en-US" smtClean="0"/>
              <a:t>가 세션을 유지하고 있는</a:t>
            </a:r>
            <a:r>
              <a:rPr lang="en-US" dirty="0" smtClean="0"/>
              <a:t> RS</a:t>
            </a:r>
            <a:r>
              <a:rPr altLang="en-US" smtClean="0"/>
              <a:t>의 장애 시에도 최소</a:t>
            </a:r>
            <a:r>
              <a:rPr lang="en-US" dirty="0" smtClean="0"/>
              <a:t> 1</a:t>
            </a:r>
            <a:r>
              <a:rPr altLang="en-US" smtClean="0"/>
              <a:t>개 이상의</a:t>
            </a:r>
            <a:r>
              <a:rPr lang="en-US" dirty="0" smtClean="0"/>
              <a:t> RS</a:t>
            </a:r>
            <a:r>
              <a:rPr altLang="en-US" smtClean="0"/>
              <a:t>가 정상이면 서비스 가능</a:t>
            </a:r>
          </a:p>
          <a:p>
            <a:pPr marL="457200" lvl="0" indent="-228600">
              <a:buFont typeface="+mj-lt"/>
              <a:buAutoNum type="arabicPeriod"/>
            </a:pPr>
            <a:r>
              <a:rPr altLang="en-US" smtClean="0"/>
              <a:t>이동 통신사 서버로 전송 시</a:t>
            </a:r>
            <a:r>
              <a:rPr lang="en-US" dirty="0" smtClean="0"/>
              <a:t> Round-robin load-balancing </a:t>
            </a:r>
            <a:r>
              <a:rPr altLang="en-US" smtClean="0"/>
              <a:t>에 의한 전송 능력 극대화</a:t>
            </a:r>
            <a:r>
              <a:rPr lang="en-US" dirty="0" smtClean="0"/>
              <a:t> -&gt; </a:t>
            </a:r>
            <a:r>
              <a:rPr altLang="en-US" smtClean="0"/>
              <a:t>보유한</a:t>
            </a:r>
            <a:r>
              <a:rPr lang="en-US" dirty="0" smtClean="0"/>
              <a:t> CID</a:t>
            </a:r>
            <a:r>
              <a:rPr altLang="en-US" smtClean="0"/>
              <a:t>의 전송 능력을</a:t>
            </a:r>
            <a:r>
              <a:rPr lang="en-US" dirty="0" smtClean="0"/>
              <a:t> 100% </a:t>
            </a:r>
            <a:r>
              <a:rPr altLang="en-US" smtClean="0"/>
              <a:t>사용할 수 있음</a:t>
            </a:r>
          </a:p>
          <a:p>
            <a:pPr marL="457200" lvl="0" indent="-228600">
              <a:buFont typeface="+mj-lt"/>
              <a:buAutoNum type="arabicPeriod"/>
            </a:pPr>
            <a:r>
              <a:rPr altLang="en-US" smtClean="0"/>
              <a:t>이동 통신사 서버로의 전송 상태에 따라 균등한 전송 상태를 유지하도록</a:t>
            </a:r>
            <a:r>
              <a:rPr lang="en-US" dirty="0" smtClean="0"/>
              <a:t> Load-balancing -&gt; </a:t>
            </a:r>
            <a:r>
              <a:rPr altLang="en-US" smtClean="0"/>
              <a:t>이동 통신사와의 통신 속도에 문제가 있거나 이동 통신사 특정</a:t>
            </a:r>
            <a:r>
              <a:rPr lang="en-US" dirty="0" smtClean="0"/>
              <a:t> CID</a:t>
            </a:r>
            <a:r>
              <a:rPr altLang="en-US" smtClean="0"/>
              <a:t>의 장애 시 해당</a:t>
            </a:r>
            <a:r>
              <a:rPr lang="en-US" dirty="0" smtClean="0"/>
              <a:t> CID</a:t>
            </a:r>
            <a:r>
              <a:rPr altLang="en-US" smtClean="0"/>
              <a:t>를 제외하고</a:t>
            </a:r>
            <a:r>
              <a:rPr lang="en-US" dirty="0" smtClean="0"/>
              <a:t> Load-balancing -&gt; </a:t>
            </a:r>
            <a:r>
              <a:rPr altLang="en-US" smtClean="0"/>
              <a:t>전송 능력 극대화</a:t>
            </a:r>
          </a:p>
          <a:p>
            <a:pPr marL="457200" lvl="0" indent="-228600">
              <a:buFont typeface="+mj-lt"/>
              <a:buAutoNum type="arabicPeriod"/>
            </a:pPr>
            <a:r>
              <a:rPr lang="en-US" dirty="0" smtClean="0"/>
              <a:t>G/W </a:t>
            </a:r>
            <a:r>
              <a:rPr altLang="en-US" smtClean="0"/>
              <a:t>특정</a:t>
            </a:r>
            <a:r>
              <a:rPr lang="en-US" dirty="0" smtClean="0"/>
              <a:t> RS/TS </a:t>
            </a:r>
            <a:r>
              <a:rPr altLang="en-US" smtClean="0"/>
              <a:t>의 장애 시 자동으로 해당 부분은 메시지 처리 과정에서 제외</a:t>
            </a:r>
            <a:r>
              <a:rPr lang="en-US" dirty="0" smtClean="0"/>
              <a:t> -&gt; RS/TS </a:t>
            </a:r>
            <a:r>
              <a:rPr altLang="en-US" smtClean="0"/>
              <a:t>다중화에 의해 정상 동작 중인</a:t>
            </a:r>
            <a:r>
              <a:rPr lang="en-US" dirty="0" smtClean="0"/>
              <a:t> RS/TS</a:t>
            </a:r>
            <a:r>
              <a:rPr altLang="en-US" smtClean="0"/>
              <a:t>에 의해 서비스는 정상적으로 지속</a:t>
            </a:r>
          </a:p>
          <a:p>
            <a:pPr marL="457200" lvl="0" indent="-228600">
              <a:buFont typeface="+mj-lt"/>
              <a:buAutoNum type="arabicPeriod"/>
            </a:pPr>
            <a:r>
              <a:rPr altLang="en-US" smtClean="0"/>
              <a:t>장애 복구 시 복구된 시스템은 자동으로 메시지 처리 과정에 참여</a:t>
            </a:r>
            <a:r>
              <a:rPr lang="en-US" dirty="0" smtClean="0"/>
              <a:t> -&gt; </a:t>
            </a:r>
            <a:r>
              <a:rPr altLang="en-US" smtClean="0"/>
              <a:t>이동통신사 서버의 장애 등 외부 요인에 의한 장애는 내부 운영자의 조치 없이 시스템이 자동으로 복구</a:t>
            </a:r>
            <a:r>
              <a:rPr lang="en-US" dirty="0" smtClean="0"/>
              <a:t> -&gt; </a:t>
            </a:r>
            <a:r>
              <a:rPr altLang="en-US" smtClean="0"/>
              <a:t>시스템 안정성 향상 및 장애 복구 시간 최소화</a:t>
            </a:r>
          </a:p>
          <a:p>
            <a:pPr marL="457200" lvl="0" indent="-228600">
              <a:buFont typeface="+mj-lt"/>
              <a:buAutoNum type="arabicPeriod"/>
            </a:pPr>
            <a:r>
              <a:rPr altLang="en-US" smtClean="0"/>
              <a:t>다중화 구조에 의해 정기</a:t>
            </a:r>
            <a:r>
              <a:rPr lang="en-US" dirty="0" smtClean="0"/>
              <a:t> PM </a:t>
            </a:r>
            <a:r>
              <a:rPr altLang="en-US" smtClean="0"/>
              <a:t>시에도 중단 없는 서비스 제공 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보안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보안기능 강화</a:t>
            </a:r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20574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altLang="ko-KR" dirty="0" smtClean="0"/>
              <a:t>EMMA</a:t>
            </a:r>
            <a:r>
              <a:rPr altLang="en-US" smtClean="0"/>
              <a:t>는 공개키 기반의 </a:t>
            </a:r>
            <a:r>
              <a:rPr lang="en-US" altLang="en-US" dirty="0" smtClean="0"/>
              <a:t>RSA </a:t>
            </a:r>
            <a:r>
              <a:rPr altLang="en-US" smtClean="0"/>
              <a:t>비대칭키 암호화 알고리즘으로 인증서버로 부터 인증을 받는다</a:t>
            </a:r>
            <a:r>
              <a:rPr lang="en-US" altLang="en-US" dirty="0" smtClean="0"/>
              <a:t>. </a:t>
            </a:r>
          </a:p>
          <a:p>
            <a:endParaRPr lang="ko-KR" dirty="0"/>
          </a:p>
          <a:p>
            <a:pPr marL="457200" indent="-228600" latinLnBrk="1">
              <a:buFont typeface="+mj-lt"/>
              <a:buAutoNum type="arabicPeriod"/>
            </a:pPr>
            <a:r>
              <a:rPr lang="en-US" altLang="en-US" dirty="0" smtClean="0"/>
              <a:t>EMMA</a:t>
            </a:r>
            <a:r>
              <a:rPr altLang="en-US" smtClean="0"/>
              <a:t>와 </a:t>
            </a:r>
            <a:r>
              <a:rPr lang="en-US" altLang="en-US" dirty="0" smtClean="0"/>
              <a:t>G/W</a:t>
            </a:r>
            <a:r>
              <a:rPr altLang="en-US" smtClean="0"/>
              <a:t>간에 사용하는대칭키는 인증시 </a:t>
            </a:r>
            <a:r>
              <a:rPr lang="en-US" altLang="en-US" dirty="0" smtClean="0"/>
              <a:t>RSA </a:t>
            </a:r>
            <a:r>
              <a:rPr altLang="en-US" smtClean="0"/>
              <a:t>암호화 알고리즘으로 </a:t>
            </a:r>
            <a:r>
              <a:rPr lang="en-US" altLang="en-US" dirty="0" smtClean="0"/>
              <a:t>Encrypt</a:t>
            </a:r>
            <a:endParaRPr lang="ko-KR" dirty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네트워크 세션 생성시마다 매번 다른 대칭키 교환으로 보안 강화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암호화 여부에 따라 평문 또는 </a:t>
            </a:r>
            <a:r>
              <a:rPr lang="en-US" altLang="en-US" dirty="0" smtClean="0"/>
              <a:t>AES, SEED </a:t>
            </a:r>
            <a:r>
              <a:rPr altLang="en-US" smtClean="0"/>
              <a:t>암호화 알고리즘 으로 메시지 </a:t>
            </a:r>
            <a:r>
              <a:rPr lang="en-US" altLang="en-US" dirty="0" smtClean="0"/>
              <a:t>Encrypt</a:t>
            </a:r>
            <a:r>
              <a:rPr altLang="en-US" smtClean="0"/>
              <a:t>하여 송수신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각 메시지 레코드 단위로 암호화가 가능</a:t>
            </a:r>
            <a:endParaRPr lang="en-US" altLang="en-US" dirty="0" smtClean="0"/>
          </a:p>
          <a:p>
            <a:pPr marL="457200" lvl="0" indent="-228600">
              <a:buFont typeface="+mj-lt"/>
              <a:buAutoNum type="arabicPeriod"/>
            </a:pPr>
            <a:r>
              <a:rPr altLang="en-US" smtClean="0"/>
              <a:t>인증 서버</a:t>
            </a:r>
            <a:r>
              <a:rPr lang="en-US" dirty="0" smtClean="0"/>
              <a:t> Active-Active </a:t>
            </a:r>
            <a:r>
              <a:rPr altLang="en-US" smtClean="0"/>
              <a:t>이중화를 통한</a:t>
            </a:r>
            <a:r>
              <a:rPr lang="en-US" dirty="0" smtClean="0"/>
              <a:t> Fault-tolerant &amp; Load-balancing</a:t>
            </a:r>
            <a:endParaRPr altLang="en-US" smtClean="0"/>
          </a:p>
          <a:p>
            <a:pPr marL="457200" indent="-228600" latinLnBrk="1">
              <a:buFont typeface="+mj-lt"/>
              <a:buAutoNum type="arabicPeriod"/>
            </a:pPr>
            <a:endParaRPr 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2857496"/>
            <a:ext cx="4219540" cy="328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장애알람 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EMMA </a:t>
            </a:r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장애알람 기능</a:t>
            </a:r>
          </a:p>
          <a:p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1557334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altLang="ko-KR" dirty="0" smtClean="0"/>
              <a:t>EMMA</a:t>
            </a:r>
            <a:r>
              <a:rPr altLang="en-US" smtClean="0"/>
              <a:t>가 설치된 서버에 아래와 같은 장애 발생시  설정에 따라 </a:t>
            </a:r>
            <a:r>
              <a:rPr lang="en-US" altLang="ko-KR" dirty="0" smtClean="0"/>
              <a:t>EMMA </a:t>
            </a:r>
            <a:r>
              <a:rPr altLang="en-US" smtClean="0"/>
              <a:t>서버 관리자에게 장애 메시지를 전송하는 기능을 제공한다</a:t>
            </a:r>
            <a:r>
              <a:rPr lang="en-US" altLang="ko-KR" dirty="0" smtClean="0"/>
              <a:t>.</a:t>
            </a:r>
            <a:endParaRPr altLang="en-US" smtClean="0"/>
          </a:p>
          <a:p>
            <a:endParaRPr altLang="en-US" smtClean="0"/>
          </a:p>
          <a:p>
            <a:pPr marL="457200" indent="-228600">
              <a:buFont typeface="+mj-lt"/>
              <a:buAutoNum type="arabicPeriod"/>
            </a:pPr>
            <a:r>
              <a:rPr lang="en-US" altLang="ko-KR" dirty="0" smtClean="0"/>
              <a:t>EMMA</a:t>
            </a:r>
            <a:r>
              <a:rPr altLang="en-US" smtClean="0"/>
              <a:t>의 모든 네트웍 세션이 종료되었을 경우</a:t>
            </a:r>
          </a:p>
          <a:p>
            <a:pPr marL="457200" indent="-228600">
              <a:buFont typeface="+mj-lt"/>
              <a:buAutoNum type="arabicPeriod"/>
            </a:pPr>
            <a:r>
              <a:rPr lang="en-US" altLang="ko-KR" dirty="0" smtClean="0"/>
              <a:t>EMMA</a:t>
            </a:r>
            <a:r>
              <a:rPr altLang="en-US" smtClean="0"/>
              <a:t>와 연결된 데이터베이스의 장애가 발생했을경우</a:t>
            </a:r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파일 시스템</a:t>
            </a:r>
            <a:r>
              <a:rPr lang="en-US" altLang="ko-KR" dirty="0" smtClean="0"/>
              <a:t>(File Queue)</a:t>
            </a:r>
            <a:r>
              <a:rPr altLang="en-US" smtClean="0"/>
              <a:t>의 오류가 발생했을 경우</a:t>
            </a:r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기타 엠마가 비정상정으로 종료되었을 경우</a:t>
            </a:r>
          </a:p>
          <a:p>
            <a:pPr marL="457200" indent="-228600" latinLnBrk="1">
              <a:buFont typeface="+mj-lt"/>
              <a:buAutoNum type="arabicPeriod"/>
            </a:pPr>
            <a:endParaRPr 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2643182"/>
            <a:ext cx="4572032" cy="366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2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6. Cross Platform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배포 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lang="en-US" altLang="en-US" sz="1200" dirty="0" smtClean="0">
                <a:latin typeface="맑은 고딕" pitchFamily="50" charset="-127"/>
                <a:ea typeface="맑은 고딕" pitchFamily="50" charset="-127"/>
              </a:rPr>
              <a:t>Cross Platform </a:t>
            </a:r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배포</a:t>
            </a:r>
            <a:endParaRPr 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20574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altLang="en-US" smtClean="0"/>
              <a:t>신규 </a:t>
            </a:r>
            <a:r>
              <a:rPr lang="en-US" altLang="en-US" dirty="0" smtClean="0"/>
              <a:t>EMMA</a:t>
            </a:r>
            <a:r>
              <a:rPr altLang="en-US" smtClean="0"/>
              <a:t>는 크게 </a:t>
            </a:r>
            <a:r>
              <a:rPr lang="en-US" altLang="en-US" dirty="0" smtClean="0"/>
              <a:t>Linux </a:t>
            </a:r>
            <a:r>
              <a:rPr altLang="en-US" smtClean="0"/>
              <a:t>기반의 </a:t>
            </a:r>
            <a:r>
              <a:rPr lang="en-US" altLang="en-US" dirty="0" smtClean="0"/>
              <a:t>C++</a:t>
            </a:r>
            <a:r>
              <a:rPr altLang="en-US" smtClean="0"/>
              <a:t>버전</a:t>
            </a:r>
            <a:r>
              <a:rPr lang="en-US" altLang="en-US" dirty="0" smtClean="0"/>
              <a:t>, Java </a:t>
            </a:r>
            <a:r>
              <a:rPr altLang="en-US" smtClean="0"/>
              <a:t>버전</a:t>
            </a:r>
            <a:r>
              <a:rPr lang="en-US" altLang="en-US" dirty="0" smtClean="0"/>
              <a:t>, Microsoft </a:t>
            </a:r>
            <a:r>
              <a:rPr lang="en-US" altLang="en-US" dirty="0" err="1" smtClean="0"/>
              <a:t>Winodws</a:t>
            </a:r>
            <a:r>
              <a:rPr altLang="en-US" smtClean="0"/>
              <a:t>기반의 </a:t>
            </a:r>
            <a:r>
              <a:rPr lang="en-US" altLang="en-US" dirty="0" smtClean="0"/>
              <a:t>Windows </a:t>
            </a:r>
            <a:r>
              <a:rPr altLang="en-US" smtClean="0"/>
              <a:t>버전 세가지를 제공한다</a:t>
            </a:r>
            <a:r>
              <a:rPr lang="en-US" altLang="en-US" dirty="0" smtClean="0"/>
              <a:t>.  </a:t>
            </a:r>
            <a:r>
              <a:rPr altLang="en-US" smtClean="0"/>
              <a:t>신규 엠마는 모든 </a:t>
            </a:r>
            <a:r>
              <a:rPr lang="en-US" altLang="en-US" dirty="0" smtClean="0"/>
              <a:t>OS</a:t>
            </a:r>
            <a:r>
              <a:rPr altLang="en-US" smtClean="0"/>
              <a:t>와 </a:t>
            </a:r>
            <a:r>
              <a:rPr lang="en-US" altLang="en-US" dirty="0" smtClean="0"/>
              <a:t>Major</a:t>
            </a:r>
            <a:r>
              <a:rPr altLang="en-US" smtClean="0"/>
              <a:t>  </a:t>
            </a:r>
            <a:r>
              <a:rPr lang="en-US" altLang="en-US" dirty="0" smtClean="0"/>
              <a:t>DBMS(Oracle, MSSQL, </a:t>
            </a:r>
            <a:r>
              <a:rPr lang="en-US" altLang="en-US" dirty="0" err="1" smtClean="0"/>
              <a:t>MySQL</a:t>
            </a:r>
            <a:r>
              <a:rPr lang="en-US" altLang="en-US" dirty="0" smtClean="0"/>
              <a:t>)</a:t>
            </a:r>
            <a:r>
              <a:rPr altLang="en-US" smtClean="0"/>
              <a:t>을 지원하며</a:t>
            </a:r>
            <a:r>
              <a:rPr lang="en-US" altLang="en-US" dirty="0" smtClean="0"/>
              <a:t>,  </a:t>
            </a:r>
            <a:r>
              <a:rPr altLang="en-US" smtClean="0"/>
              <a:t>고객사에서 원하는 </a:t>
            </a:r>
            <a:r>
              <a:rPr lang="en-US" altLang="en-US" dirty="0" smtClean="0"/>
              <a:t>OS</a:t>
            </a:r>
            <a:r>
              <a:rPr altLang="en-US" smtClean="0"/>
              <a:t>와 </a:t>
            </a:r>
            <a:r>
              <a:rPr lang="en-US" altLang="en-US" dirty="0" smtClean="0"/>
              <a:t>DBMS</a:t>
            </a:r>
            <a:r>
              <a:rPr altLang="en-US" smtClean="0"/>
              <a:t>에 따라 배포 할 수 있다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lang="en-US" altLang="ko-KR" dirty="0" smtClean="0"/>
              <a:t>C++/Java/Windows </a:t>
            </a:r>
            <a:r>
              <a:rPr altLang="en-US" smtClean="0"/>
              <a:t>세가지 버전 으로 다양한 플래폼을 지원한다</a:t>
            </a:r>
            <a:r>
              <a:rPr lang="en-US" altLang="ko-KR" dirty="0" smtClean="0"/>
              <a:t>.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별도의 컴파일이 필요 없이 바로 배포 가능</a:t>
            </a:r>
            <a:endParaRPr lang="en-US" altLang="en-US" dirty="0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엠마 설치를 위한 사전 작업의 간소화</a:t>
            </a:r>
            <a:endParaRPr lang="en-US" altLang="en-US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928934"/>
            <a:ext cx="62388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40830" y="43303"/>
            <a:ext cx="5195887" cy="423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80000"/>
              </a:spcBef>
            </a:pPr>
            <a:r>
              <a:rPr lang="en-US" altLang="ko-KR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7. DBMS </a:t>
            </a:r>
            <a:r>
              <a:rPr altLang="en-US" b="1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확장성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Rectangle 3"/>
          <p:cNvSpPr>
            <a:spLocks noGrp="1"/>
          </p:cNvSpPr>
          <p:nvPr>
            <p:ph type="body" sz="quarter" idx="4294967295"/>
          </p:nvPr>
        </p:nvSpPr>
        <p:spPr>
          <a:xfrm>
            <a:off x="285720" y="857232"/>
            <a:ext cx="8077200" cy="2857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noAutofit/>
          </a:bodyPr>
          <a:lstStyle>
            <a:extLst/>
          </a:lstStyle>
          <a:p>
            <a:r>
              <a:rPr lang="en-US" altLang="en-US" sz="1200" dirty="0" smtClean="0">
                <a:latin typeface="맑은 고딕" pitchFamily="50" charset="-127"/>
                <a:ea typeface="맑은 고딕" pitchFamily="50" charset="-127"/>
              </a:rPr>
              <a:t>DBMS </a:t>
            </a:r>
            <a:r>
              <a:rPr altLang="en-US" sz="1200" smtClean="0">
                <a:latin typeface="맑은 고딕" pitchFamily="50" charset="-127"/>
                <a:ea typeface="맑은 고딕" pitchFamily="50" charset="-127"/>
              </a:rPr>
              <a:t>확장성</a:t>
            </a:r>
            <a:endParaRPr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4"/>
          <p:cNvSpPr>
            <a:spLocks noGrp="1"/>
          </p:cNvSpPr>
          <p:nvPr>
            <p:ph sz="quarter" idx="4294967295"/>
          </p:nvPr>
        </p:nvSpPr>
        <p:spPr>
          <a:xfrm>
            <a:off x="285720" y="1228724"/>
            <a:ext cx="8074152" cy="205740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altLang="en-US" smtClean="0"/>
              <a:t>신규 </a:t>
            </a:r>
            <a:r>
              <a:rPr lang="en-US" altLang="ko-KR" dirty="0" smtClean="0"/>
              <a:t>EMMA</a:t>
            </a:r>
            <a:r>
              <a:rPr altLang="en-US" smtClean="0"/>
              <a:t>는 직접적으로 </a:t>
            </a:r>
            <a:r>
              <a:rPr lang="en-US" altLang="ko-KR" dirty="0" smtClean="0"/>
              <a:t>SQL</a:t>
            </a:r>
            <a:r>
              <a:rPr altLang="en-US" smtClean="0"/>
              <a:t>을 사용하지 않으며</a:t>
            </a:r>
            <a:r>
              <a:rPr lang="en-US" altLang="ko-KR" dirty="0" smtClean="0"/>
              <a:t>,  </a:t>
            </a:r>
            <a:r>
              <a:rPr altLang="en-US" smtClean="0"/>
              <a:t>서버에 저장된 </a:t>
            </a:r>
            <a:r>
              <a:rPr lang="en-US" altLang="ko-KR" dirty="0" smtClean="0"/>
              <a:t>Stored Procedure </a:t>
            </a:r>
            <a:r>
              <a:rPr altLang="en-US" smtClean="0"/>
              <a:t>을 </a:t>
            </a:r>
            <a:r>
              <a:rPr lang="en-US" altLang="ko-KR" dirty="0" smtClean="0"/>
              <a:t>Call</a:t>
            </a:r>
            <a:r>
              <a:rPr altLang="en-US" smtClean="0"/>
              <a:t>하여 </a:t>
            </a:r>
            <a:r>
              <a:rPr lang="en-US" altLang="ko-KR" dirty="0" smtClean="0"/>
              <a:t>DBMS</a:t>
            </a:r>
            <a:r>
              <a:rPr altLang="en-US" smtClean="0"/>
              <a:t>와 인터페이스한다</a:t>
            </a:r>
            <a:r>
              <a:rPr lang="en-US" altLang="ko-KR" dirty="0" smtClean="0"/>
              <a:t>. </a:t>
            </a:r>
            <a:r>
              <a:rPr altLang="en-US" smtClean="0"/>
              <a:t>테이블의 생성</a:t>
            </a:r>
            <a:r>
              <a:rPr lang="en-US" altLang="ko-KR" dirty="0" smtClean="0"/>
              <a:t>, </a:t>
            </a:r>
            <a:r>
              <a:rPr altLang="en-US" smtClean="0"/>
              <a:t>관리 모두 </a:t>
            </a:r>
            <a:r>
              <a:rPr lang="en-US" altLang="ko-KR" dirty="0" smtClean="0"/>
              <a:t>Stored Procedure</a:t>
            </a:r>
            <a:r>
              <a:rPr altLang="en-US" smtClean="0"/>
              <a:t>로 이루어져 있으며</a:t>
            </a:r>
            <a:r>
              <a:rPr lang="en-US" altLang="ko-KR" dirty="0" smtClean="0"/>
              <a:t>,  </a:t>
            </a:r>
            <a:r>
              <a:rPr altLang="en-US" smtClean="0"/>
              <a:t>테이블의 확장이나 변경이 용이하다</a:t>
            </a:r>
            <a:r>
              <a:rPr lang="en-US" altLang="ko-KR" dirty="0" smtClean="0"/>
              <a:t>. </a:t>
            </a:r>
            <a:r>
              <a:rPr altLang="en-US" smtClean="0"/>
              <a:t>고객사의 요청이 있을 경우 쉽게 </a:t>
            </a:r>
            <a:r>
              <a:rPr lang="en-US" altLang="ko-KR" dirty="0" smtClean="0"/>
              <a:t>Customizing</a:t>
            </a:r>
            <a:r>
              <a:rPr altLang="en-US" smtClean="0"/>
              <a:t>이 가능하다</a:t>
            </a:r>
            <a:r>
              <a:rPr lang="en-US" altLang="ko-KR" dirty="0" smtClean="0"/>
              <a:t>.</a:t>
            </a:r>
            <a:endParaRPr altLang="en-US" smtClean="0"/>
          </a:p>
          <a:p>
            <a:endParaRPr altLang="en-US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기간계 시스템의 테이블의 변경을 축소할 수 있다</a:t>
            </a:r>
            <a:r>
              <a:rPr lang="en-US" altLang="ko-KR" dirty="0" smtClean="0"/>
              <a:t>.</a:t>
            </a:r>
            <a:endParaRPr altLang="en-US" smtClean="0"/>
          </a:p>
          <a:p>
            <a:pPr marL="457200" indent="-228600">
              <a:buFont typeface="+mj-lt"/>
              <a:buAutoNum type="arabicPeriod"/>
            </a:pPr>
            <a:r>
              <a:rPr altLang="en-US" smtClean="0"/>
              <a:t>테이블에  필드 추가를 고객사 마음대로 처리할 수 있다</a:t>
            </a:r>
            <a:r>
              <a:rPr lang="en-US" altLang="ko-KR" dirty="0" smtClean="0"/>
              <a:t>.</a:t>
            </a:r>
            <a:endParaRPr altLang="en-US" smtClean="0"/>
          </a:p>
          <a:p>
            <a:pPr marL="457200" indent="-228600">
              <a:buFont typeface="+mj-lt"/>
              <a:buAutoNum type="arabicPeriod"/>
            </a:pPr>
            <a:r>
              <a:rPr lang="en-US" altLang="ko-KR" dirty="0" smtClean="0"/>
              <a:t>Stored Procedure</a:t>
            </a:r>
            <a:r>
              <a:rPr altLang="en-US" smtClean="0"/>
              <a:t>에사용된 모든 구문이 미리 분석되어 최적화된 후 처음 수행시 메모리에 올려져 이후에 사용 될때는 메모리에 올려진 내용이 수행되므로 속도가 월등히 빠르다</a:t>
            </a:r>
            <a:r>
              <a:rPr lang="en-US" altLang="ko-KR" dirty="0" smtClean="0"/>
              <a:t>.</a:t>
            </a:r>
            <a:endParaRPr alt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071810"/>
            <a:ext cx="55245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tchbook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1149</Words>
  <PresentationFormat>화면 슬라이드 쇼(4:3)</PresentationFormat>
  <Paragraphs>167</Paragraphs>
  <Slides>15</Slides>
  <Notes>14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Pitchbook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2008-06-12T02:19:45Z</dcterms:created>
  <dcterms:modified xsi:type="dcterms:W3CDTF">2009-02-23T04:27:47Z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1042</vt:i4>
  </property>
  <property fmtid="{D5CDD505-2E9C-101B-9397-08002B2CF9AE}" pid="3" name="_Version">
    <vt:lpwstr>12.0.4518</vt:lpwstr>
  </property>
</Properties>
</file>