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3a00d43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83a00d43b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83a00d43b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a00d43b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83a00d43b0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83a00d43b0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a00d43b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83a00d43b0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83a00d43b0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6886" y="-3945"/>
            <a:ext cx="8229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61723" y="37079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L="457200" marR="0" lvl="0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457200" y="476727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124200" y="4767271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7" Type="http://schemas.openxmlformats.org/officeDocument/2006/relationships/hyperlink" Target="https://www.peoplenjo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jobdb.com/" TargetMode="External"/><Relationship Id="rId5" Type="http://schemas.openxmlformats.org/officeDocument/2006/relationships/hyperlink" Target="https://www.glassdoor.com/index.htm" TargetMode="External"/><Relationship Id="rId4" Type="http://schemas.openxmlformats.org/officeDocument/2006/relationships/hyperlink" Target="https://global.recruit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2015바탕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826698" y="-657140"/>
            <a:ext cx="3560878" cy="64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756700" y="2951463"/>
            <a:ext cx="4147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13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165900" y="1295662"/>
            <a:ext cx="5174700" cy="143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1" dirty="0">
                <a:solidFill>
                  <a:srgbClr val="3F3F3F"/>
                </a:solidFill>
              </a:rPr>
              <a:t>취업동향분석</a:t>
            </a:r>
            <a:endParaRPr sz="18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244857" y="3172128"/>
            <a:ext cx="4692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243793" y="3718660"/>
            <a:ext cx="25365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?</a:t>
            </a:r>
            <a:endParaRPr sz="1400" b="1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과제 목표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4381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해외 빅데이터 분석가 채용공고 국가별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고용형태별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모집형태별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언어별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통계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4381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연도별 변화 확인  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381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선택 이유</a:t>
            </a:r>
          </a:p>
          <a:p>
            <a:pPr marL="69850">
              <a:buClr>
                <a:srgbClr val="374252"/>
              </a:buClr>
              <a:buSzPts val="1700"/>
            </a:pPr>
            <a:r>
              <a:rPr lang="en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국내 경력직 위주의 채용이 이루어지고 있는데 해외  영어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일본어 사용 신규 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job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offer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사정이 국내보다 나은지 알아보기 위해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69850">
              <a:buClr>
                <a:srgbClr val="374252"/>
              </a:buClr>
              <a:buSzPts val="1700"/>
            </a:pP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8300" indent="-298450"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ko-KR" altLang="en-US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수행 계획</a:t>
            </a:r>
            <a:r>
              <a:rPr lang="en" altLang="ko-KR" sz="1700" b="0" i="0" u="none" strike="noStrike" cap="none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1.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데이터 수집 페이지의 </a:t>
            </a:r>
            <a:r>
              <a:rPr lang="en-US" altLang="ko-KR" sz="1700" dirty="0" err="1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url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페이지별 </a:t>
            </a:r>
            <a:r>
              <a:rPr lang="ko-KR" altLang="en-US" sz="1700" dirty="0" err="1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웹크롤링을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통해 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big data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또는 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analyst as keyword &gt;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신규 또는 경력 별로 분류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&gt;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각각 사용언어별로 영어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일본어 분류 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2.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국가별 건수 및 연도별 동향 분석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3.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국가를 아시아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유럽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미주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태평양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아프리카로 그룹화해 고용형태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모집형태별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언어별 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job offer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통계를 낸다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>
              <a:buClr>
                <a:srgbClr val="374252"/>
              </a:buClr>
              <a:buSzPts val="1700"/>
            </a:pP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4. 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추가적으로 인문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사회 계열 또는 특정 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field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의 지식을 갖고 있는 분석가에 대한 우대를 명시하고 채용을 하고 있는지 키워드 </a:t>
            </a:r>
            <a:r>
              <a:rPr lang="ko-KR" altLang="en-US" sz="1700" dirty="0" err="1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크롤링을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통해 알아보고자 한다</a:t>
            </a:r>
            <a:r>
              <a:rPr lang="en-US" altLang="ko-KR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ko-KR" altLang="en-US" sz="1700" dirty="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lang="en-US" altLang="ko-KR" sz="1700" b="0" i="0" u="none" strike="noStrike" cap="none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</a:pPr>
            <a:endParaRPr lang="en-US" altLang="ko-KR" sz="1700" dirty="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94AE9-D9F5-44F6-B02E-C50480FE0416}"/>
              </a:ext>
            </a:extLst>
          </p:cNvPr>
          <p:cNvSpPr txBox="1"/>
          <p:nvPr/>
        </p:nvSpPr>
        <p:spPr>
          <a:xfrm>
            <a:off x="715094" y="718834"/>
            <a:ext cx="171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웹크롤링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4E124A-9912-4BE6-A9AE-F089DA914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88872"/>
              </p:ext>
            </p:extLst>
          </p:nvPr>
        </p:nvGraphicFramePr>
        <p:xfrm>
          <a:off x="820616" y="1153874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827316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6454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수집된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5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3"/>
                        </a:rPr>
                        <a:t>https://www.linkedin.com/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1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4"/>
                        </a:rPr>
                        <a:t>https://global.recruit.net/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6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5"/>
                        </a:rPr>
                        <a:t>https://www.glassdoor.com/index.htm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6"/>
                        </a:rPr>
                        <a:t>http://www.jobdb.com/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5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7"/>
                        </a:rPr>
                        <a:t>https://www.peoplenjob.com/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09762"/>
                  </a:ext>
                </a:extLst>
              </a:tr>
            </a:tbl>
          </a:graphicData>
        </a:graphic>
      </p:graphicFrame>
      <p:sp>
        <p:nvSpPr>
          <p:cNvPr id="7" name="Google Shape;84;p17">
            <a:extLst>
              <a:ext uri="{FF2B5EF4-FFF2-40B4-BE49-F238E27FC236}">
                <a16:creationId xmlns:a16="http://schemas.microsoft.com/office/drawing/2014/main" id="{01082DA0-1D47-4615-9551-B7497A5555F8}"/>
              </a:ext>
            </a:extLst>
          </p:cNvPr>
          <p:cNvSpPr/>
          <p:nvPr/>
        </p:nvSpPr>
        <p:spPr>
          <a:xfrm>
            <a:off x="292500" y="218504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 방식</a:t>
            </a:r>
            <a:endParaRPr sz="19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61791" y="421109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방법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결과 관련 원인 컬럼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주요 원인(독립변수)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➢"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주변 원인(통제변수)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lang="en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선택 이유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595959"/>
                </a:solidFill>
              </a:rPr>
              <a:t>분석 결과</a:t>
            </a:r>
            <a:endParaRPr sz="1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72850" rIns="72850" bIns="72850" anchor="t" anchorCtr="0">
            <a:noAutofit/>
          </a:bodyPr>
          <a:lstStyle/>
          <a:p>
            <a:pPr marL="3683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endParaRPr sz="1700" b="0" i="0" u="none" strike="noStrike" cap="non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00" tIns="41550" rIns="83100" bIns="415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5199"/>
            <a:ext cx="9144000" cy="337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화면 슬라이드 쇼(16:9)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Trebuchet MS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sundooedu</cp:lastModifiedBy>
  <cp:revision>5</cp:revision>
  <dcterms:modified xsi:type="dcterms:W3CDTF">2020-04-23T03:03:05Z</dcterms:modified>
</cp:coreProperties>
</file>