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oxURehlaKrzZEeTcb3miqmoXF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B3C3A0C-F5E7-4240-BCEB-BE8493C83248}">
  <a:tblStyle styleId="{BB3C3A0C-F5E7-4240-BCEB-BE8493C832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685082" y="1143000"/>
            <a:ext cx="5487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4c2dede29_0_89:notes"/>
          <p:cNvSpPr/>
          <p:nvPr>
            <p:ph idx="2" type="sldImg"/>
          </p:nvPr>
        </p:nvSpPr>
        <p:spPr>
          <a:xfrm>
            <a:off x="685082" y="1143000"/>
            <a:ext cx="5487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74c2dede29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74c2dede29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4c2dede29_0_33:notes"/>
          <p:cNvSpPr/>
          <p:nvPr>
            <p:ph idx="2" type="sldImg"/>
          </p:nvPr>
        </p:nvSpPr>
        <p:spPr>
          <a:xfrm>
            <a:off x="685082" y="1143000"/>
            <a:ext cx="5487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74c2dede29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74c2dede29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685082" y="1143000"/>
            <a:ext cx="5487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4c2dede29_0_0:notes"/>
          <p:cNvSpPr/>
          <p:nvPr>
            <p:ph idx="2" type="sldImg"/>
          </p:nvPr>
        </p:nvSpPr>
        <p:spPr>
          <a:xfrm>
            <a:off x="685082" y="1143000"/>
            <a:ext cx="5487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74c2dede2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74c2dede2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c2dede29_0_11:notes"/>
          <p:cNvSpPr/>
          <p:nvPr>
            <p:ph idx="2" type="sldImg"/>
          </p:nvPr>
        </p:nvSpPr>
        <p:spPr>
          <a:xfrm>
            <a:off x="685082" y="1143000"/>
            <a:ext cx="5487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4c2dede29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74c2dede29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685082" y="1143000"/>
            <a:ext cx="5487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685082" y="1143000"/>
            <a:ext cx="5487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/>
          <p:nvPr>
            <p:ph idx="2" type="sldImg"/>
          </p:nvPr>
        </p:nvSpPr>
        <p:spPr>
          <a:xfrm>
            <a:off x="685082" y="1143000"/>
            <a:ext cx="5487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4c2dede29_0_56:notes"/>
          <p:cNvSpPr/>
          <p:nvPr>
            <p:ph idx="2" type="sldImg"/>
          </p:nvPr>
        </p:nvSpPr>
        <p:spPr>
          <a:xfrm>
            <a:off x="685082" y="1143000"/>
            <a:ext cx="5487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74c2dede29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74c2dede29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c2dede29_0_67:notes"/>
          <p:cNvSpPr/>
          <p:nvPr>
            <p:ph idx="2" type="sldImg"/>
          </p:nvPr>
        </p:nvSpPr>
        <p:spPr>
          <a:xfrm>
            <a:off x="685082" y="1143000"/>
            <a:ext cx="5487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74c2dede29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74c2dede29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4c2dede29_0_80:notes"/>
          <p:cNvSpPr/>
          <p:nvPr>
            <p:ph idx="2" type="sldImg"/>
          </p:nvPr>
        </p:nvSpPr>
        <p:spPr>
          <a:xfrm>
            <a:off x="685082" y="1143000"/>
            <a:ext cx="5487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74c2dede29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74c2dede29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26886" y="-3945"/>
            <a:ext cx="8229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261723" y="37079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>
            <a:lvl1pPr indent="-41275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0" type="dt"/>
          </p:nvPr>
        </p:nvSpPr>
        <p:spPr>
          <a:xfrm>
            <a:off x="457200" y="476727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3124200" y="4767271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3463658" y="484502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ho.int/data/gho" TargetMode="External"/><Relationship Id="rId4" Type="http://schemas.openxmlformats.org/officeDocument/2006/relationships/hyperlink" Target="https://stats.oecd.org/#" TargetMode="External"/><Relationship Id="rId5" Type="http://schemas.openxmlformats.org/officeDocument/2006/relationships/hyperlink" Target="https://data.humdata.org/dataset/green-area-per-capita-square-meters-per-capita" TargetMode="External"/><Relationship Id="rId6" Type="http://schemas.openxmlformats.org/officeDocument/2006/relationships/hyperlink" Target="https://stats.oecd.org/#" TargetMode="External"/><Relationship Id="rId7" Type="http://schemas.openxmlformats.org/officeDocument/2006/relationships/hyperlink" Target="https://stats.oecd.org/Index.aspx?DataSetCode=BLI#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바탕.jpg"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826698" y="-657140"/>
            <a:ext cx="3560878" cy="646563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/>
        </p:nvSpPr>
        <p:spPr>
          <a:xfrm>
            <a:off x="2756700" y="2951463"/>
            <a:ext cx="4147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425" lIns="72850" spcFirstLastPara="1" rIns="72850" wrap="square" tIns="36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김소영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165900" y="1295662"/>
            <a:ext cx="5174700" cy="1437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6425" lIns="72850" spcFirstLastPara="1" rIns="72850" wrap="square" tIns="36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살기 좋은 국가</a:t>
            </a:r>
            <a:endParaRPr b="1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>
            <p:ph idx="12" type="sldNum"/>
          </p:nvPr>
        </p:nvSpPr>
        <p:spPr>
          <a:xfrm>
            <a:off x="7244857" y="3172128"/>
            <a:ext cx="4692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"/>
          <p:cNvSpPr txBox="1"/>
          <p:nvPr/>
        </p:nvSpPr>
        <p:spPr>
          <a:xfrm>
            <a:off x="5243793" y="3718660"/>
            <a:ext cx="2536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?</a:t>
            </a:r>
            <a:endParaRPr b="1" i="0" sz="1400" u="none" cap="none" strike="noStrik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4c2dede29_0_89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425" lIns="72850" spcFirstLastPara="1" rIns="72850" wrap="square" tIns="3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분석 결과</a:t>
            </a:r>
            <a:endParaRPr b="0" i="0" sz="19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74c2dede29_0_89"/>
          <p:cNvSpPr/>
          <p:nvPr/>
        </p:nvSpPr>
        <p:spPr>
          <a:xfrm>
            <a:off x="377550" y="487375"/>
            <a:ext cx="8192400" cy="208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도출된 사실: 연평균 일조시간과 자살률은 음의 인과관계를 가질 수 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4c2dede29_0_33"/>
          <p:cNvSpPr/>
          <p:nvPr/>
        </p:nvSpPr>
        <p:spPr>
          <a:xfrm>
            <a:off x="167203" y="111372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425" lIns="72850" spcFirstLastPara="1" rIns="72850" wrap="square" tIns="3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solidFill>
                  <a:srgbClr val="595959"/>
                </a:solidFill>
              </a:rPr>
              <a:t>어려웠던 점 </a:t>
            </a:r>
            <a:endParaRPr b="0" i="0" sz="19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74c2dede29_0_33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-298450" lvl="0" marL="3683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" sz="17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데이터 전처리: ex) 1인당 녹지비율 데이터는 각 국가 주요도시 별로 제시되어 있고 주요도시의 개수도 동일하지 않아 도시별 평균을 내 해당국가의 1인당 녹지비율을 계산하는 과정을 수작업</a:t>
            </a:r>
            <a:endParaRPr sz="170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0" marL="3683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" sz="17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여러 데이터를 하나로 취합하는 문제: ‘Country’를 column명으로 해 국가이름 기준으로 데이터를 정렬했으나 정렬 과정에서 누락되는 국가 많이 발생</a:t>
            </a:r>
            <a:endParaRPr sz="170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-&gt; 이러한 누락으로 인해 표본이 작아졌고 유의미한 통계결과를 얻을 수 없었음</a:t>
            </a:r>
            <a:endParaRPr sz="170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최종 각각 18, 14개  </a:t>
            </a:r>
            <a:endParaRPr sz="170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7" name="Google Shape;167;g74c2dede29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00" y="1900109"/>
            <a:ext cx="51816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idx="12" type="sldNum"/>
          </p:nvPr>
        </p:nvSpPr>
        <p:spPr>
          <a:xfrm>
            <a:off x="3463658" y="484502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75199"/>
            <a:ext cx="9144000" cy="337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c2dede29_0_0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425" lIns="72850" spcFirstLastPara="1" rIns="72850" wrap="square" tIns="3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solidFill>
                  <a:srgbClr val="595959"/>
                </a:solidFill>
              </a:rPr>
              <a:t>가설 설정의 배경 </a:t>
            </a:r>
            <a:endParaRPr b="0" i="0" sz="19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74c2dede29_0_0"/>
          <p:cNvSpPr txBox="1"/>
          <p:nvPr/>
        </p:nvSpPr>
        <p:spPr>
          <a:xfrm>
            <a:off x="3343800" y="1620450"/>
            <a:ext cx="3639600" cy="1041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74c2dede29_0_0"/>
          <p:cNvSpPr/>
          <p:nvPr/>
        </p:nvSpPr>
        <p:spPr>
          <a:xfrm>
            <a:off x="643025" y="1138975"/>
            <a:ext cx="3150900" cy="8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주관적인 의미: </a:t>
            </a:r>
            <a:endParaRPr sz="170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-&gt; life satisfaction index</a:t>
            </a:r>
            <a:endParaRPr/>
          </a:p>
        </p:txBody>
      </p:sp>
      <p:sp>
        <p:nvSpPr>
          <p:cNvPr id="73" name="Google Shape;73;g74c2dede29_0_0"/>
          <p:cNvSpPr/>
          <p:nvPr/>
        </p:nvSpPr>
        <p:spPr>
          <a:xfrm>
            <a:off x="4488400" y="1138975"/>
            <a:ext cx="3150900" cy="8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객관적인 의미: </a:t>
            </a:r>
            <a:r>
              <a:rPr lang="en" sz="17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70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-&gt;</a:t>
            </a:r>
            <a:r>
              <a:rPr lang="en" sz="17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인구 10만명당 자살률</a:t>
            </a:r>
            <a:endParaRPr/>
          </a:p>
        </p:txBody>
      </p:sp>
      <p:sp>
        <p:nvSpPr>
          <p:cNvPr id="74" name="Google Shape;74;g74c2dede29_0_0"/>
          <p:cNvSpPr txBox="1"/>
          <p:nvPr/>
        </p:nvSpPr>
        <p:spPr>
          <a:xfrm>
            <a:off x="668675" y="643050"/>
            <a:ext cx="3099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살기 좋은 국가란? </a:t>
            </a:r>
            <a:endParaRPr/>
          </a:p>
        </p:txBody>
      </p:sp>
      <p:sp>
        <p:nvSpPr>
          <p:cNvPr id="75" name="Google Shape;75;g74c2dede29_0_0"/>
          <p:cNvSpPr txBox="1"/>
          <p:nvPr/>
        </p:nvSpPr>
        <p:spPr>
          <a:xfrm>
            <a:off x="643025" y="2391750"/>
            <a:ext cx="4953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살기 좋다고 느끼는 데 영향을 줄 수 있는 요인들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74252"/>
              </a:buClr>
              <a:buSzPts val="1400"/>
              <a:buFont typeface="Trebuchet MS"/>
              <a:buChar char="➢"/>
            </a:pPr>
            <a:r>
              <a:rPr lang="en">
                <a:solidFill>
                  <a:schemeClr val="dk1"/>
                </a:solidFill>
              </a:rPr>
              <a:t>가구별 소득, cost of living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집값 안정성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일조시간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1인당 녹지 크기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6" name="Google Shape;76;g74c2dede29_0_0"/>
          <p:cNvGrpSpPr/>
          <p:nvPr/>
        </p:nvGrpSpPr>
        <p:grpSpPr>
          <a:xfrm>
            <a:off x="4514125" y="3145250"/>
            <a:ext cx="1427525" cy="326475"/>
            <a:chOff x="4514125" y="3145250"/>
            <a:chExt cx="1427525" cy="326475"/>
          </a:xfrm>
        </p:grpSpPr>
        <p:cxnSp>
          <p:nvCxnSpPr>
            <p:cNvPr id="77" name="Google Shape;77;g74c2dede29_0_0"/>
            <p:cNvCxnSpPr/>
            <p:nvPr/>
          </p:nvCxnSpPr>
          <p:spPr>
            <a:xfrm>
              <a:off x="4514125" y="3145250"/>
              <a:ext cx="244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g74c2dede29_0_0"/>
            <p:cNvCxnSpPr/>
            <p:nvPr/>
          </p:nvCxnSpPr>
          <p:spPr>
            <a:xfrm>
              <a:off x="4758475" y="3145250"/>
              <a:ext cx="0" cy="32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g74c2dede29_0_0"/>
            <p:cNvCxnSpPr/>
            <p:nvPr/>
          </p:nvCxnSpPr>
          <p:spPr>
            <a:xfrm>
              <a:off x="4514125" y="3471725"/>
              <a:ext cx="244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g74c2dede29_0_0"/>
            <p:cNvCxnSpPr/>
            <p:nvPr/>
          </p:nvCxnSpPr>
          <p:spPr>
            <a:xfrm>
              <a:off x="4771350" y="3299600"/>
              <a:ext cx="117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1" name="Google Shape;81;g74c2dede29_0_0"/>
          <p:cNvGrpSpPr/>
          <p:nvPr/>
        </p:nvGrpSpPr>
        <p:grpSpPr>
          <a:xfrm>
            <a:off x="4514113" y="3580575"/>
            <a:ext cx="1427525" cy="326475"/>
            <a:chOff x="4514125" y="3145250"/>
            <a:chExt cx="1427525" cy="326475"/>
          </a:xfrm>
        </p:grpSpPr>
        <p:cxnSp>
          <p:nvCxnSpPr>
            <p:cNvPr id="82" name="Google Shape;82;g74c2dede29_0_0"/>
            <p:cNvCxnSpPr/>
            <p:nvPr/>
          </p:nvCxnSpPr>
          <p:spPr>
            <a:xfrm>
              <a:off x="4514125" y="3145250"/>
              <a:ext cx="244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g74c2dede29_0_0"/>
            <p:cNvCxnSpPr/>
            <p:nvPr/>
          </p:nvCxnSpPr>
          <p:spPr>
            <a:xfrm>
              <a:off x="4758475" y="3145250"/>
              <a:ext cx="0" cy="32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g74c2dede29_0_0"/>
            <p:cNvCxnSpPr/>
            <p:nvPr/>
          </p:nvCxnSpPr>
          <p:spPr>
            <a:xfrm>
              <a:off x="4514125" y="3471725"/>
              <a:ext cx="244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g74c2dede29_0_0"/>
            <p:cNvCxnSpPr/>
            <p:nvPr/>
          </p:nvCxnSpPr>
          <p:spPr>
            <a:xfrm>
              <a:off x="4771350" y="3299600"/>
              <a:ext cx="117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6" name="Google Shape;86;g74c2dede29_0_0"/>
          <p:cNvSpPr txBox="1"/>
          <p:nvPr/>
        </p:nvSpPr>
        <p:spPr>
          <a:xfrm>
            <a:off x="6005975" y="3119550"/>
            <a:ext cx="1787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경제적 요인</a:t>
            </a:r>
            <a:endParaRPr/>
          </a:p>
        </p:txBody>
      </p:sp>
      <p:sp>
        <p:nvSpPr>
          <p:cNvPr id="87" name="Google Shape;87;g74c2dede29_0_0"/>
          <p:cNvSpPr txBox="1"/>
          <p:nvPr/>
        </p:nvSpPr>
        <p:spPr>
          <a:xfrm>
            <a:off x="5941650" y="3563813"/>
            <a:ext cx="1787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생활환경적 요인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4c2dede29_0_11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425" lIns="72850" spcFirstLastPara="1" rIns="72850" wrap="square" tIns="3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solidFill>
                  <a:srgbClr val="595959"/>
                </a:solidFill>
              </a:rPr>
              <a:t>변수 선정과 가설 수립</a:t>
            </a:r>
            <a:endParaRPr b="0" i="0" sz="19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74c2dede29_0_11"/>
          <p:cNvSpPr txBox="1"/>
          <p:nvPr/>
        </p:nvSpPr>
        <p:spPr>
          <a:xfrm>
            <a:off x="246725" y="217975"/>
            <a:ext cx="8805000" cy="3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74252"/>
              </a:buClr>
              <a:buSzPts val="1400"/>
              <a:buFont typeface="Trebuchet MS"/>
              <a:buChar char="❖"/>
            </a:pPr>
            <a:r>
              <a:rPr lang="en">
                <a:solidFill>
                  <a:schemeClr val="dk1"/>
                </a:solidFill>
              </a:rPr>
              <a:t>연관 있다고 예상되나 제외한 factors: 가구별 소득, cost of living은 해당 국가 물가와 함께 비교되어야 하며 국가별 단순 수치비교는 의미가 없다고 판단해 제외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400"/>
              <a:buFont typeface="Trebuchet MS"/>
              <a:buChar char="❖"/>
            </a:pPr>
            <a:r>
              <a:rPr lang="en">
                <a:solidFill>
                  <a:schemeClr val="dk1"/>
                </a:solidFill>
              </a:rPr>
              <a:t>home price: 2004-2019 국가별 home price level index (2015=100) -&gt;</a:t>
            </a:r>
            <a:r>
              <a:rPr lang="en" sz="17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해당 국가의 국민들의 안정된 주거공간의 확보는 삶의 질의 중요 요소이다. Home price level index의 변동성이 크다면, 특히 양(+)의 방향으로 크다면 살기 좋은 국가라고 하기 어려울 것이다.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400"/>
              <a:buFont typeface="Trebuchet MS"/>
              <a:buChar char="❖"/>
            </a:pPr>
            <a:r>
              <a:rPr lang="en">
                <a:solidFill>
                  <a:schemeClr val="dk1"/>
                </a:solidFill>
              </a:rPr>
              <a:t>1인당 녹지 크기: 국가별, 도시별 2000-2014 인구 1인당 녹지의 크기. 국가별로 제시된 도시들의 평균을 구해 해당 국가 대표값으로 사용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400"/>
              <a:buFont typeface="Trebuchet MS"/>
              <a:buChar char="❖"/>
            </a:pPr>
            <a:r>
              <a:rPr lang="en">
                <a:solidFill>
                  <a:schemeClr val="dk1"/>
                </a:solidFill>
              </a:rPr>
              <a:t>월별 평균 일조시간: 1961-1990(일부 데이터 제외) 각 국가의 월별, annual 평균 일조시간. </a:t>
            </a:r>
            <a:r>
              <a:rPr lang="en" sz="17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70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-&gt; 1인당 녹지크기가 크고 월별 평균 일조시간이 길수록 사람들이 살기 좋은 국가로 느낄 가능성이 높다고 판단하였다. </a:t>
            </a:r>
            <a:endParaRPr sz="170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g74c2dede29_0_11"/>
          <p:cNvSpPr/>
          <p:nvPr/>
        </p:nvSpPr>
        <p:spPr>
          <a:xfrm>
            <a:off x="553025" y="3788275"/>
            <a:ext cx="8192400" cy="46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가설1: </a:t>
            </a:r>
            <a:r>
              <a:rPr lang="en" sz="17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주관적 의미에서 살기 좋은 국가와 객관적인 의미에서 살기 좋은 국가가 일치할 것이다. </a:t>
            </a:r>
            <a:endParaRPr/>
          </a:p>
        </p:txBody>
      </p:sp>
      <p:sp>
        <p:nvSpPr>
          <p:cNvPr id="96" name="Google Shape;96;g74c2dede29_0_11"/>
          <p:cNvSpPr/>
          <p:nvPr/>
        </p:nvSpPr>
        <p:spPr>
          <a:xfrm>
            <a:off x="553025" y="4495550"/>
            <a:ext cx="8192400" cy="46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가설2: home price 변동성이 적고, 1인당 녹지크기가 크며, 월별 평균 일조시간이 길수록 살기 좋은 국가일 것이다.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425" lIns="72850" spcFirstLastPara="1" rIns="72850" wrap="square" tIns="3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solidFill>
                  <a:srgbClr val="595959"/>
                </a:solidFill>
              </a:rPr>
              <a:t>데이터셋 특성 파악및  도출가능한  range 예상</a:t>
            </a:r>
            <a:endParaRPr b="0" i="0" sz="19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-298450" lvl="0" marL="3683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t/>
            </a:r>
            <a:endParaRPr b="0" i="0" sz="1700" u="none" cap="none" strike="noStrik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261800" y="421086"/>
            <a:ext cx="8559000" cy="17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05" name="Google Shape;105;p6"/>
          <p:cNvGraphicFramePr/>
          <p:nvPr/>
        </p:nvGraphicFramePr>
        <p:xfrm>
          <a:off x="866350" y="89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{BB3C3A0C-F5E7-4240-BCEB-BE8493C83248}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삶의 만족도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2010 단일수치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인구 10만명당 자살률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/>
                        <a:t>2000, 2010, 2015, 2016 제시.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Home price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/>
                        <a:t>2004-2019 . inde가 아니라 전년대비 변화율 column 사용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1인당 녹지 크기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/>
                        <a:t>2000-2014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월별 평균 일조시간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1961-1990(일부 데이터 제외) 각 국가의 연간 평균 일조시간.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6"/>
          <p:cNvSpPr/>
          <p:nvPr/>
        </p:nvSpPr>
        <p:spPr>
          <a:xfrm>
            <a:off x="1144600" y="3948250"/>
            <a:ext cx="6250200" cy="92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2010 기준, 데이터 머지하는 과정에서 남는 국가 수는 적을 것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425" lIns="72850" spcFirstLastPara="1" rIns="72850" wrap="square" tIns="3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 수집 방식</a:t>
            </a:r>
            <a:endParaRPr b="0" i="0" sz="19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261800" y="421086"/>
            <a:ext cx="8559000" cy="17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14" name="Google Shape;114;p5"/>
          <p:cNvGraphicFramePr/>
          <p:nvPr/>
        </p:nvGraphicFramePr>
        <p:xfrm>
          <a:off x="866350" y="118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{BB3C3A0C-F5E7-4240-BCEB-BE8493C83248}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인구 10만명당 자살률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sng" cap="none" strike="noStrike">
                          <a:solidFill>
                            <a:schemeClr val="accent5"/>
                          </a:solidFill>
                          <a:hlinkClick r:id="rId3"/>
                        </a:rPr>
                        <a:t>https://www.who.int/data/gho</a:t>
                      </a:r>
                      <a:endParaRPr sz="14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(csv)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Home price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https://stats.oecd.org/#</a:t>
                      </a:r>
                      <a:r>
                        <a:rPr lang="en" sz="1400" u="none" cap="none" strike="noStrike"/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(csv)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1인당 녹지 크기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https://data.humdata.org/dataset/green-area-per-capita-square-meters-per-capita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(xlsx)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월별 평균 일조시간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https://stats.oecd.org/#</a:t>
                      </a:r>
                      <a:r>
                        <a:rPr lang="en" sz="1400" u="none" cap="none" strike="noStrike"/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Sunshine data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삶의 만족도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Better life index의 life satisfaction 항목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7"/>
                        </a:rPr>
                        <a:t>https://stats.oecd.org/Index.aspx?DataSetCode=BLI#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425" lIns="72850" spcFirstLastPara="1" rIns="72850" wrap="square" tIns="3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분석 결과</a:t>
            </a:r>
            <a:endParaRPr b="0" i="0" sz="19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475800" y="487375"/>
            <a:ext cx="8192400" cy="46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가설1: 주관적 의미에서 살기 좋은 국가와 객관적인 의미에서 살기 좋은 국가가 일치할 것이다. </a:t>
            </a:r>
            <a:endParaRPr/>
          </a:p>
        </p:txBody>
      </p:sp>
      <p:sp>
        <p:nvSpPr>
          <p:cNvPr id="123" name="Google Shape;123;p7"/>
          <p:cNvSpPr txBox="1"/>
          <p:nvPr/>
        </p:nvSpPr>
        <p:spPr>
          <a:xfrm>
            <a:off x="5488150" y="2968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#피어슨 상관계수로 상관관계의 크기를 나타내고자 함.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#상관관계가 없다고 볼 수 있는 정도.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그런데 유의수준 5%에서 p value가 0.05보다 큼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-&gt; p value로 판단하기 어려운게 data의 수가 작아서 #p&lt;0.05가 무엇이 참이라는 보증이 될 수는 없습니다.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4" name="Google Shape;12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50" y="1244199"/>
            <a:ext cx="4894100" cy="3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200" y="1244188"/>
            <a:ext cx="34480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4c2dede29_0_56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425" lIns="72850" spcFirstLastPara="1" rIns="72850" wrap="square" tIns="3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분석 결과</a:t>
            </a:r>
            <a:endParaRPr b="0" i="0" sz="19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74c2dede29_0_56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g74c2dede29_0_56"/>
          <p:cNvSpPr/>
          <p:nvPr/>
        </p:nvSpPr>
        <p:spPr>
          <a:xfrm>
            <a:off x="475800" y="487375"/>
            <a:ext cx="8192400" cy="46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가설1: 주관적 의미에서 살기 좋은 국가와 객관적인 의미에서 살기 좋은 국가가 일치할 것이다. </a:t>
            </a:r>
            <a:endParaRPr/>
          </a:p>
        </p:txBody>
      </p:sp>
      <p:sp>
        <p:nvSpPr>
          <p:cNvPr id="134" name="Google Shape;134;g74c2dede29_0_56"/>
          <p:cNvSpPr txBox="1"/>
          <p:nvPr/>
        </p:nvSpPr>
        <p:spPr>
          <a:xfrm>
            <a:off x="261800" y="1119150"/>
            <a:ext cx="6494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-일치하지 않는다.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Life satisfaction index 선정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c2dede29_0_67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425" lIns="72850" spcFirstLastPara="1" rIns="72850" wrap="square" tIns="3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분석 결과</a:t>
            </a:r>
            <a:endParaRPr b="0" i="0" sz="19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74c2dede29_0_67"/>
          <p:cNvSpPr/>
          <p:nvPr/>
        </p:nvSpPr>
        <p:spPr>
          <a:xfrm>
            <a:off x="377550" y="487375"/>
            <a:ext cx="8192400" cy="46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가설2: home price 변동성이 적고, 1인당 녹지크기가 크며, 월별 평균 일조시간이 길수록 살기 좋은 국가일 것이다. </a:t>
            </a:r>
            <a:endParaRPr/>
          </a:p>
        </p:txBody>
      </p:sp>
      <p:pic>
        <p:nvPicPr>
          <p:cNvPr id="142" name="Google Shape;142;g74c2dede29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00" y="1119150"/>
            <a:ext cx="4861225" cy="37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74c2dede29_0_67"/>
          <p:cNvSpPr txBox="1"/>
          <p:nvPr/>
        </p:nvSpPr>
        <p:spPr>
          <a:xfrm>
            <a:off x="5452950" y="11191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#Adj.R^2가 0보다 작은 음수를 내는 경우는, 편차^2보다 오차^2이 더 큰 상황이다. 이는 regression model이 그냥 mean value로 예측하는 모델보다 예측성능이 더 낮은 비정상적인 경우를 의미한다.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#유의수준 10%로 해도 유의확률이 기준치를 초과하므로 어떤 변수도 설명해주지 못하는 상태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4c2dede29_0_80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425" lIns="72850" spcFirstLastPara="1" rIns="72850" wrap="square" tIns="3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분석 결과</a:t>
            </a:r>
            <a:endParaRPr b="0" i="0" sz="19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74c2dede29_0_80"/>
          <p:cNvSpPr/>
          <p:nvPr/>
        </p:nvSpPr>
        <p:spPr>
          <a:xfrm>
            <a:off x="377550" y="487375"/>
            <a:ext cx="8192400" cy="46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가설2: home price 변동성이 적고, 1인당 녹지크기가 크며, 월별 평균 일조시간이 길수록 살기 좋은 국가일 것이다. </a:t>
            </a:r>
            <a:endParaRPr/>
          </a:p>
        </p:txBody>
      </p:sp>
      <p:sp>
        <p:nvSpPr>
          <p:cNvPr id="151" name="Google Shape;151;g74c2dede29_0_80"/>
          <p:cNvSpPr txBox="1"/>
          <p:nvPr/>
        </p:nvSpPr>
        <p:spPr>
          <a:xfrm>
            <a:off x="6198875" y="1119138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#Adj. R-squared 로 볼 때 모형이 33.9% 데이터를 설명해줄 수 있다. 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#유의수준 5%에서 Annual 변수만 의미가 있었음 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2" name="Google Shape;152;g74c2dede29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25" y="1029125"/>
            <a:ext cx="5893375" cy="39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