
<file path=[Content_Types].xml><?xml version="1.0" encoding="utf-8"?>
<Types xmlns="http://schemas.openxmlformats.org/package/2006/content-types">
  <Default Extension="bin" ContentType="application/vnd.openxmlformats-officedocument.presentationml.printerSettings"/>
  <Override PartName="/ppt/notesSlides/notesSlide24.xml" ContentType="application/vnd.openxmlformats-officedocument.presentationml.notesSlide+xml"/>
  <Override PartName="/ppt/slides/slide14.xml" ContentType="application/vnd.openxmlformats-officedocument.presentationml.slide+xml"/>
  <Default Extension="rels" ContentType="application/vnd.openxmlformats-package.relationships+xml"/>
  <Override PartName="/ppt/notesSlides/notesSlide16.xml" ContentType="application/vnd.openxmlformats-officedocument.presentationml.notes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67" r:id="rId1"/>
  </p:sldMasterIdLst>
  <p:notesMasterIdLst>
    <p:notesMasterId r:id="rId48"/>
  </p:notesMasterIdLst>
  <p:handoutMasterIdLst>
    <p:handoutMasterId r:id="rId49"/>
  </p:handoutMasterIdLst>
  <p:sldIdLst>
    <p:sldId id="260" r:id="rId2"/>
    <p:sldId id="303" r:id="rId3"/>
    <p:sldId id="270" r:id="rId4"/>
    <p:sldId id="297" r:id="rId5"/>
    <p:sldId id="305" r:id="rId6"/>
    <p:sldId id="307" r:id="rId7"/>
    <p:sldId id="315" r:id="rId8"/>
    <p:sldId id="301" r:id="rId9"/>
    <p:sldId id="316" r:id="rId10"/>
    <p:sldId id="272" r:id="rId11"/>
    <p:sldId id="290" r:id="rId12"/>
    <p:sldId id="317" r:id="rId13"/>
    <p:sldId id="324" r:id="rId14"/>
    <p:sldId id="318" r:id="rId15"/>
    <p:sldId id="291" r:id="rId16"/>
    <p:sldId id="308" r:id="rId17"/>
    <p:sldId id="264" r:id="rId18"/>
    <p:sldId id="274" r:id="rId19"/>
    <p:sldId id="275" r:id="rId20"/>
    <p:sldId id="282" r:id="rId21"/>
    <p:sldId id="319" r:id="rId22"/>
    <p:sldId id="325" r:id="rId23"/>
    <p:sldId id="259" r:id="rId24"/>
    <p:sldId id="323" r:id="rId25"/>
    <p:sldId id="309" r:id="rId26"/>
    <p:sldId id="277" r:id="rId27"/>
    <p:sldId id="310" r:id="rId28"/>
    <p:sldId id="311" r:id="rId29"/>
    <p:sldId id="287" r:id="rId30"/>
    <p:sldId id="278" r:id="rId31"/>
    <p:sldId id="283" r:id="rId32"/>
    <p:sldId id="265" r:id="rId33"/>
    <p:sldId id="268" r:id="rId34"/>
    <p:sldId id="269" r:id="rId35"/>
    <p:sldId id="312" r:id="rId36"/>
    <p:sldId id="284" r:id="rId37"/>
    <p:sldId id="285" r:id="rId38"/>
    <p:sldId id="320" r:id="rId39"/>
    <p:sldId id="286" r:id="rId40"/>
    <p:sldId id="293" r:id="rId41"/>
    <p:sldId id="313" r:id="rId42"/>
    <p:sldId id="314" r:id="rId43"/>
    <p:sldId id="321" r:id="rId44"/>
    <p:sldId id="281" r:id="rId45"/>
    <p:sldId id="280" r:id="rId46"/>
    <p:sldId id="288" r:id="rId47"/>
  </p:sldIdLst>
  <p:sldSz cx="9144000" cy="6858000" type="screen4x3"/>
  <p:notesSz cx="6642100" cy="97790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Helvetica" charset="0"/>
        <a:ea typeface="+mn-ea"/>
        <a:cs typeface="+mn-cs"/>
      </a:defRPr>
    </a:lvl1pPr>
    <a:lvl2pPr marL="457200" algn="l" rtl="0" eaLnBrk="0" fontAlgn="base" hangingPunct="0">
      <a:spcBef>
        <a:spcPct val="0"/>
      </a:spcBef>
      <a:spcAft>
        <a:spcPct val="0"/>
      </a:spcAft>
      <a:defRPr sz="1400" kern="1200">
        <a:solidFill>
          <a:schemeClr val="tx1"/>
        </a:solidFill>
        <a:latin typeface="Helvetica" charset="0"/>
        <a:ea typeface="+mn-ea"/>
        <a:cs typeface="+mn-cs"/>
      </a:defRPr>
    </a:lvl2pPr>
    <a:lvl3pPr marL="914400" algn="l" rtl="0" eaLnBrk="0" fontAlgn="base" hangingPunct="0">
      <a:spcBef>
        <a:spcPct val="0"/>
      </a:spcBef>
      <a:spcAft>
        <a:spcPct val="0"/>
      </a:spcAft>
      <a:defRPr sz="1400" kern="1200">
        <a:solidFill>
          <a:schemeClr val="tx1"/>
        </a:solidFill>
        <a:latin typeface="Helvetica" charset="0"/>
        <a:ea typeface="+mn-ea"/>
        <a:cs typeface="+mn-cs"/>
      </a:defRPr>
    </a:lvl3pPr>
    <a:lvl4pPr marL="1371600" algn="l" rtl="0" eaLnBrk="0" fontAlgn="base" hangingPunct="0">
      <a:spcBef>
        <a:spcPct val="0"/>
      </a:spcBef>
      <a:spcAft>
        <a:spcPct val="0"/>
      </a:spcAft>
      <a:defRPr sz="1400" kern="1200">
        <a:solidFill>
          <a:schemeClr val="tx1"/>
        </a:solidFill>
        <a:latin typeface="Helvetica" charset="0"/>
        <a:ea typeface="+mn-ea"/>
        <a:cs typeface="+mn-cs"/>
      </a:defRPr>
    </a:lvl4pPr>
    <a:lvl5pPr marL="1828800" algn="l" rtl="0" eaLnBrk="0" fontAlgn="base" hangingPunct="0">
      <a:spcBef>
        <a:spcPct val="0"/>
      </a:spcBef>
      <a:spcAft>
        <a:spcPct val="0"/>
      </a:spcAft>
      <a:defRPr sz="1400" kern="1200">
        <a:solidFill>
          <a:schemeClr val="tx1"/>
        </a:solidFill>
        <a:latin typeface="Helvetica" charset="0"/>
        <a:ea typeface="+mn-ea"/>
        <a:cs typeface="+mn-cs"/>
      </a:defRPr>
    </a:lvl5pPr>
    <a:lvl6pPr marL="2286000" algn="l" defTabSz="457200" rtl="0" eaLnBrk="1" latinLnBrk="0" hangingPunct="1">
      <a:defRPr sz="1400" kern="1200">
        <a:solidFill>
          <a:schemeClr val="tx1"/>
        </a:solidFill>
        <a:latin typeface="Helvetica" charset="0"/>
        <a:ea typeface="+mn-ea"/>
        <a:cs typeface="+mn-cs"/>
      </a:defRPr>
    </a:lvl6pPr>
    <a:lvl7pPr marL="2743200" algn="l" defTabSz="457200" rtl="0" eaLnBrk="1" latinLnBrk="0" hangingPunct="1">
      <a:defRPr sz="1400" kern="1200">
        <a:solidFill>
          <a:schemeClr val="tx1"/>
        </a:solidFill>
        <a:latin typeface="Helvetica" charset="0"/>
        <a:ea typeface="+mn-ea"/>
        <a:cs typeface="+mn-cs"/>
      </a:defRPr>
    </a:lvl7pPr>
    <a:lvl8pPr marL="3200400" algn="l" defTabSz="457200" rtl="0" eaLnBrk="1" latinLnBrk="0" hangingPunct="1">
      <a:defRPr sz="1400" kern="1200">
        <a:solidFill>
          <a:schemeClr val="tx1"/>
        </a:solidFill>
        <a:latin typeface="Helvetica" charset="0"/>
        <a:ea typeface="+mn-ea"/>
        <a:cs typeface="+mn-cs"/>
      </a:defRPr>
    </a:lvl8pPr>
    <a:lvl9pPr marL="3657600" algn="l" defTabSz="457200" rtl="0" eaLnBrk="1" latinLnBrk="0" hangingPunct="1">
      <a:defRPr sz="14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frameSlides="1"/>
  <p:showPr showNarration="1" useTimings="0">
    <p:present/>
    <p:sldAll/>
    <p:penClr>
      <a:schemeClr val="tx1"/>
    </p:penClr>
  </p:showPr>
  <p:clrMru>
    <a:srgbClr val="E0FFFF"/>
    <a:srgbClr val="8FAB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32787"/>
    <p:restoredTop sz="90929"/>
  </p:normalViewPr>
  <p:slideViewPr>
    <p:cSldViewPr>
      <p:cViewPr>
        <p:scale>
          <a:sx n="100" d="100"/>
          <a:sy n="100" d="100"/>
        </p:scale>
        <p:origin x="-128"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104"/>
    </p:cViewPr>
  </p:sorterViewPr>
  <p:notesViewPr>
    <p:cSldViewPr>
      <p:cViewPr varScale="1">
        <p:scale>
          <a:sx n="72" d="100"/>
          <a:sy n="72" d="100"/>
        </p:scale>
        <p:origin x="-1744" y="-104"/>
      </p:cViewPr>
      <p:guideLst>
        <p:guide orient="horz" pos="3080"/>
        <p:guide pos="209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6450" y="46482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035050" y="850900"/>
            <a:ext cx="4572000" cy="34290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885825" y="4648200"/>
            <a:ext cx="4870450" cy="4119563"/>
          </a:xfrm>
          <a:ln/>
        </p:spPr>
        <p:txBody>
          <a:bodyPr/>
          <a:lstStyle/>
          <a:p>
            <a:endParaRPr lang="en-US"/>
          </a:p>
        </p:txBody>
      </p:sp>
      <p:sp>
        <p:nvSpPr>
          <p:cNvPr id="17411"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85825" y="4648200"/>
            <a:ext cx="4870450" cy="4119563"/>
          </a:xfrm>
          <a:ln/>
        </p:spPr>
        <p:txBody>
          <a:bodyPr/>
          <a:lstStyle/>
          <a:p>
            <a:endParaRPr lang="en-US"/>
          </a:p>
        </p:txBody>
      </p:sp>
      <p:sp>
        <p:nvSpPr>
          <p:cNvPr id="23555"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885825" y="4648200"/>
            <a:ext cx="4870450" cy="4119563"/>
          </a:xfrm>
          <a:ln/>
        </p:spPr>
        <p:txBody>
          <a:bodyPr/>
          <a:lstStyle/>
          <a:p>
            <a:endParaRPr lang="en-US"/>
          </a:p>
        </p:txBody>
      </p:sp>
      <p:sp>
        <p:nvSpPr>
          <p:cNvPr id="25603" name="Rectangle 3"/>
          <p:cNvSpPr>
            <a:spLocks noGrp="1" noRot="1" noChangeAspect="1" noChangeArrowheads="1" noTextEdit="1"/>
          </p:cNvSpPr>
          <p:nvPr>
            <p:ph type="sldImg"/>
          </p:nvPr>
        </p:nvSpPr>
        <p:spPr>
          <a:xfrm>
            <a:off x="1031875" y="849313"/>
            <a:ext cx="4578350" cy="3433762"/>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a:ln/>
        </p:spPr>
      </p:sp>
      <p:sp>
        <p:nvSpPr>
          <p:cNvPr id="6451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1026"/>
          <p:cNvSpPr>
            <a:spLocks noGrp="1" noRot="1" noChangeAspect="1" noChangeArrowheads="1" noTextEdit="1"/>
          </p:cNvSpPr>
          <p:nvPr>
            <p:ph type="sldImg"/>
          </p:nvPr>
        </p:nvSpPr>
        <p:spPr>
          <a:ln/>
        </p:spPr>
      </p:sp>
      <p:sp>
        <p:nvSpPr>
          <p:cNvPr id="788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6BF9A5E-1B06-D14A-B01D-2A7EC97C51EE}"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ABEEA9C-3483-DE47-8631-D3484BC8C413}"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0985E0D-D279-3E4E-8C80-04C4EF6ABD93}"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925" y="306388"/>
            <a:ext cx="7804150" cy="917575"/>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990600"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968875" y="1676400"/>
            <a:ext cx="3825875" cy="4130675"/>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DB70E9F-F000-3C4E-AFFA-A9684F18FAEA}"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B89A70FC-8C27-FC44-8B4B-93A7A453F4E9}" type="datetime1">
              <a:rPr lang="en-US" smtClean="0"/>
              <a:pPr/>
              <a:t>12/28/09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D8E37D9-DE92-DE4F-8D23-10AC64B0A9B6}" type="datetime1">
              <a:rPr lang="en-US" smtClean="0"/>
              <a:pPr/>
              <a:t>12/28/09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5F6BC228-3E99-D843-A3B3-0CC37C1F43A2}" type="datetime1">
              <a:rPr lang="en-US" smtClean="0"/>
              <a:pPr/>
              <a:t>12/28/09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CA6F9AF-2D3A-AF43-BEF1-53A77E89E0F8}" type="datetime1">
              <a:rPr lang="en-US" smtClean="0"/>
              <a:pPr/>
              <a:t>12/28/09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3EB2294-3F03-C24E-8A4E-CE3A722BE6A4}" type="datetime1">
              <a:rPr lang="en-US" smtClean="0"/>
              <a:pPr/>
              <a:t>12/28/09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8ED5EF48-39C0-6246-A6CA-45814BA9EEA1}" type="datetime1">
              <a:rPr lang="en-US" smtClean="0"/>
              <a:pPr/>
              <a:t>12/28/09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BBD4191-8EAE-8C4C-B189-6675869F4D53}" type="datetime1">
              <a:rPr lang="en-US" smtClean="0"/>
              <a:pPr/>
              <a:t>12/28/09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11 Security and Dependability</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D0C14B33-C5E2-2E43-8F51-E0A8EEA44724}" type="datetime1">
              <a:rPr lang="en-US" smtClean="0"/>
              <a:pPr/>
              <a:t>12/28/09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11 Security and Dependability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119188" lvl="1" indent="-455613" algn="l"/>
            <a:r>
              <a:rPr lang="en-GB" dirty="0" smtClean="0">
                <a:latin typeface="Arial"/>
                <a:cs typeface="Arial"/>
              </a:rPr>
              <a:t>Chapter 11 – Security and Dependability</a:t>
            </a:r>
            <a:endParaRPr lang="en-GB" dirty="0">
              <a:latin typeface="Arial"/>
              <a:cs typeface="Arial"/>
            </a:endParaRPr>
          </a:p>
        </p:txBody>
      </p:sp>
      <p:sp>
        <p:nvSpPr>
          <p:cNvPr id="8195" name="Rectangle 3"/>
          <p:cNvSpPr>
            <a:spLocks noGrp="1" noChangeArrowheads="1"/>
          </p:cNvSpPr>
          <p:nvPr>
            <p:ph type="subTitle" idx="1"/>
          </p:nvPr>
        </p:nvSpPr>
        <p:spPr/>
        <p:txBody>
          <a:bodyPr/>
          <a:lstStyle/>
          <a:p>
            <a:pPr marL="0" lvl="1" algn="ctr">
              <a:buFontTx/>
              <a:buNone/>
            </a:pPr>
            <a:r>
              <a:rPr lang="en-GB" sz="3200" dirty="0" smtClean="0"/>
              <a:t>Lecture 1</a:t>
            </a:r>
            <a:endParaRPr lang="en-GB" sz="3200"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chor="ctr"/>
          <a:lstStyle/>
          <a:p>
            <a:r>
              <a:rPr lang="en-GB"/>
              <a:t>Maintainability</a:t>
            </a:r>
          </a:p>
        </p:txBody>
      </p:sp>
      <p:sp>
        <p:nvSpPr>
          <p:cNvPr id="28675" name="Rectangle 3"/>
          <p:cNvSpPr>
            <a:spLocks noGrp="1" noChangeArrowheads="1"/>
          </p:cNvSpPr>
          <p:nvPr>
            <p:ph idx="1"/>
          </p:nvPr>
        </p:nvSpPr>
        <p:spPr/>
        <p:txBody>
          <a:bodyPr/>
          <a:lstStyle/>
          <a:p>
            <a:pPr>
              <a:lnSpc>
                <a:spcPct val="90000"/>
              </a:lnSpc>
            </a:pPr>
            <a:r>
              <a:rPr lang="en-GB" sz="2400" dirty="0"/>
              <a:t>A system attribute that is concerned with the ease of repairing the system after a failure has been discovered or changing the system to include new </a:t>
            </a:r>
            <a:r>
              <a:rPr lang="en-GB" sz="2400" dirty="0" smtClean="0"/>
              <a:t>features.</a:t>
            </a:r>
          </a:p>
          <a:p>
            <a:pPr>
              <a:lnSpc>
                <a:spcPct val="90000"/>
              </a:lnSpc>
            </a:pPr>
            <a:r>
              <a:rPr lang="en-GB" dirty="0" err="1" smtClean="0"/>
              <a:t>Repairability</a:t>
            </a:r>
            <a:r>
              <a:rPr lang="en-GB" dirty="0" smtClean="0"/>
              <a:t> – short-term perspective to get the system back into service; Maintainability – long-term perspective.</a:t>
            </a:r>
            <a:endParaRPr lang="en-GB" sz="2400" dirty="0" smtClean="0"/>
          </a:p>
          <a:p>
            <a:pPr>
              <a:lnSpc>
                <a:spcPct val="90000"/>
              </a:lnSpc>
            </a:pPr>
            <a:r>
              <a:rPr lang="en-GB" sz="2400" dirty="0"/>
              <a:t>Very important for critical systems as faults are often introduced into a system because of maintenance </a:t>
            </a:r>
            <a:r>
              <a:rPr lang="en-GB" sz="2400" dirty="0" smtClean="0"/>
              <a:t>problems. If a system is maintainable, there is a lower probability that these faults will be introduced or undetected.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dirty="0" smtClean="0"/>
              <a:t>Survivability</a:t>
            </a:r>
            <a:endParaRPr lang="en-GB" dirty="0"/>
          </a:p>
        </p:txBody>
      </p:sp>
      <p:sp>
        <p:nvSpPr>
          <p:cNvPr id="71683" name="Rectangle 3"/>
          <p:cNvSpPr>
            <a:spLocks noGrp="1" noChangeArrowheads="1"/>
          </p:cNvSpPr>
          <p:nvPr>
            <p:ph idx="1"/>
          </p:nvPr>
        </p:nvSpPr>
        <p:spPr/>
        <p:txBody>
          <a:bodyPr/>
          <a:lstStyle/>
          <a:p>
            <a:r>
              <a:rPr lang="en-GB"/>
              <a:t>The ability of a system to continue to deliver its services to users in the face of deliberate or accidental attack</a:t>
            </a:r>
          </a:p>
          <a:p>
            <a:r>
              <a:rPr lang="en-GB"/>
              <a:t>This is an increasingly important attribute for distributed systems whose security can be compromised</a:t>
            </a:r>
          </a:p>
          <a:p>
            <a:r>
              <a:rPr lang="en-GB"/>
              <a:t>Survivability subsumes the notion of resilience - the ability of a system to continue in operation in spite of component failures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tolerance</a:t>
            </a:r>
            <a:endParaRPr lang="en-US" dirty="0"/>
          </a:p>
        </p:txBody>
      </p:sp>
      <p:sp>
        <p:nvSpPr>
          <p:cNvPr id="3" name="Content Placeholder 2"/>
          <p:cNvSpPr>
            <a:spLocks noGrp="1"/>
          </p:cNvSpPr>
          <p:nvPr>
            <p:ph idx="1"/>
          </p:nvPr>
        </p:nvSpPr>
        <p:spPr/>
        <p:txBody>
          <a:bodyPr/>
          <a:lstStyle/>
          <a:p>
            <a:r>
              <a:rPr lang="en-US" dirty="0" smtClean="0"/>
              <a:t>Part of a more general usability property and reflects the extent to which user errors are avoided, detected or tolerated.</a:t>
            </a:r>
          </a:p>
          <a:p>
            <a:r>
              <a:rPr lang="en-US" dirty="0" smtClean="0"/>
              <a:t>User errors should, as far as possible, be detected and corrected automatically and should not be passed on to the system and cause failures.</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t>Safe system operation depends on the system being available and operating reliably.</a:t>
            </a:r>
          </a:p>
          <a:p>
            <a:r>
              <a:rPr lang="en-US" dirty="0" smtClean="0"/>
              <a:t>A system may be unreliable because its data has been corrupted by an external attack.</a:t>
            </a:r>
          </a:p>
          <a:p>
            <a:r>
              <a:rPr lang="en-US" dirty="0" smtClean="0"/>
              <a:t>Denial of service attacks on a system are intended to make it unavailable.</a:t>
            </a:r>
          </a:p>
          <a:p>
            <a:r>
              <a:rPr lang="en-US" dirty="0" smtClean="0"/>
              <a:t>If a system is infected with a virus, you cannot be confident in its reliability or safety.</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smtClean="0"/>
              <a:t>Avoid the introduction of accidental errors when developing the system.</a:t>
            </a:r>
          </a:p>
          <a:p>
            <a:r>
              <a:rPr lang="en-US" dirty="0" smtClean="0"/>
              <a:t>Design V &amp; V processes that are effective in discovering residual errors in the system.</a:t>
            </a:r>
          </a:p>
          <a:p>
            <a:r>
              <a:rPr lang="en-US" dirty="0" smtClean="0"/>
              <a:t>Design protection mechanisms that guard against external attacks.</a:t>
            </a:r>
          </a:p>
          <a:p>
            <a:r>
              <a:rPr lang="en-US" dirty="0" smtClean="0"/>
              <a:t>Configure the system correctly for its operating environment.</a:t>
            </a:r>
          </a:p>
          <a:p>
            <a:r>
              <a:rPr lang="en-US" dirty="0" smtClean="0"/>
              <a:t>Include recovery mechanisms to help restore normal system service after a failure.</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a:t>
            </a:r>
            <a:r>
              <a:rPr lang="en-GB" sz="2400" dirty="0" smtClean="0"/>
              <a:t>required.</a:t>
            </a:r>
          </a:p>
          <a:p>
            <a:r>
              <a:rPr lang="en-GB" sz="2400" dirty="0"/>
              <a:t>There are two reasons for this</a:t>
            </a:r>
          </a:p>
          <a:p>
            <a:pPr lvl="1"/>
            <a:r>
              <a:rPr lang="en-GB" sz="2000" dirty="0"/>
              <a:t>The use of more expensive development techniques and hardware that are required to achieve the higher levels of </a:t>
            </a:r>
            <a:r>
              <a:rPr lang="en-GB" sz="2000" dirty="0" smtClean="0"/>
              <a:t>dependability.</a:t>
            </a:r>
          </a:p>
          <a:p>
            <a:pPr lvl="1"/>
            <a:r>
              <a:rPr lang="en-GB" sz="2000" dirty="0"/>
              <a:t>The increased testing and system validation 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r>
              <a:rPr lang="en-US" dirty="0"/>
              <a:t>/dependability curve</a:t>
            </a:r>
            <a:r>
              <a:rPr lang="en-GB" dirty="0" smtClean="0"/>
              <a:t> </a:t>
            </a:r>
            <a:endParaRPr lang="en-US" dirty="0"/>
          </a:p>
        </p:txBody>
      </p:sp>
      <p:pic>
        <p:nvPicPr>
          <p:cNvPr id="4" name="Content Placeholder 3" descr="11.2 CostDependabilityCurve.eps"/>
          <p:cNvPicPr>
            <a:picLocks noGrp="1" noChangeAspect="1"/>
          </p:cNvPicPr>
          <p:nvPr>
            <p:ph idx="1"/>
          </p:nvPr>
        </p:nvPicPr>
        <mc:AlternateContent>
          <mc:Choice xmlns:ma="http://schemas.microsoft.com/office/mac/drawingml/2008/main" Requires="ma">
            <p:blipFill>
              <a:blip r:embed="rId2"/>
              <a:srcRect l="-27570" r="-27570"/>
              <a:stretch>
                <a:fillRect/>
              </a:stretch>
            </p:blipFill>
          </mc:Choice>
          <mc:Fallback>
            <p:blipFill>
              <a:blip r:embed="rId3"/>
              <a:srcRect l="-27570" r="-27570"/>
              <a:stretch>
                <a:fillRect/>
              </a:stretch>
            </p:blipFill>
          </mc:Fallback>
        </mc:AlternateContent>
        <p:spPr>
          <a:xfrm>
            <a:off x="1063559" y="1989225"/>
            <a:ext cx="6972690" cy="3834711"/>
          </a:xfrm>
        </p:spPr>
      </p:pic>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a:t>Because of very high costs of dependability achievement, it may be more cost effective to accept untrustworthy systems and pay for failure costs</a:t>
            </a:r>
          </a:p>
          <a:p>
            <a:pPr>
              <a:lnSpc>
                <a:spcPct val="90000"/>
              </a:lnSpc>
            </a:pPr>
            <a:r>
              <a:rPr lang="en-GB"/>
              <a:t>However, this depends on social and political factors. A reputation for products  that can’t be trusted may lose future business</a:t>
            </a:r>
          </a:p>
          <a:p>
            <a:pPr>
              <a:lnSpc>
                <a:spcPct val="90000"/>
              </a:lnSpc>
            </a:pPr>
            <a:r>
              <a:rPr lang="en-GB"/>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t>Reliability</a:t>
            </a:r>
            <a:endParaRPr lang="en-GB" dirty="0"/>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a:t>
            </a:r>
            <a:r>
              <a:rPr lang="en-GB" dirty="0" smtClean="0"/>
              <a:t>quantitatively e.g. availability of 0.999 means that the system is up and running for 99.9% of the time. </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Availability and reliability</a:t>
            </a:r>
          </a:p>
        </p:txBody>
      </p:sp>
      <p:sp>
        <p:nvSpPr>
          <p:cNvPr id="31747" name="Rectangle 3"/>
          <p:cNvSpPr>
            <a:spLocks noGrp="1" noChangeArrowheads="1"/>
          </p:cNvSpPr>
          <p:nvPr>
            <p:ph idx="1"/>
          </p:nvPr>
        </p:nvSpPr>
        <p:spPr>
          <a:xfrm>
            <a:off x="457200" y="1600200"/>
            <a:ext cx="8382000" cy="4525963"/>
          </a:xfrm>
        </p:spPr>
        <p:txBody>
          <a:bodyPr/>
          <a:lstStyle/>
          <a:p>
            <a:pPr>
              <a:lnSpc>
                <a:spcPct val="90000"/>
              </a:lnSpc>
            </a:pPr>
            <a:r>
              <a:rPr lang="en-GB" dirty="0"/>
              <a:t>It is sometimes possible to subsume system availability under system reliability</a:t>
            </a:r>
          </a:p>
          <a:p>
            <a:pPr lvl="1">
              <a:lnSpc>
                <a:spcPct val="90000"/>
              </a:lnSpc>
            </a:pPr>
            <a:r>
              <a:rPr lang="en-GB" dirty="0"/>
              <a:t>Obviously if a system is unavailable it is not delivering the specified system </a:t>
            </a:r>
            <a:r>
              <a:rPr lang="en-GB" dirty="0" smtClean="0"/>
              <a:t>services.</a:t>
            </a:r>
          </a:p>
          <a:p>
            <a:pPr>
              <a:lnSpc>
                <a:spcPct val="90000"/>
              </a:lnSpc>
            </a:pPr>
            <a:r>
              <a:rPr lang="en-GB" dirty="0"/>
              <a:t>However, it is possible to have systems with low reliability that must be available.</a:t>
            </a:r>
            <a:r>
              <a:rPr lang="en-GB" dirty="0" smtClean="0"/>
              <a:t> </a:t>
            </a:r>
          </a:p>
          <a:p>
            <a:pPr lvl="1">
              <a:lnSpc>
                <a:spcPct val="90000"/>
              </a:lnSpc>
            </a:pPr>
            <a:r>
              <a:rPr lang="en-GB" dirty="0" smtClean="0"/>
              <a:t>So </a:t>
            </a:r>
            <a:r>
              <a:rPr lang="en-GB" dirty="0"/>
              <a:t>long as system failures can be repaired quickly and </a:t>
            </a:r>
            <a:r>
              <a:rPr lang="en-GB" dirty="0" smtClean="0"/>
              <a:t>does </a:t>
            </a:r>
            <a:r>
              <a:rPr lang="en-GB" dirty="0"/>
              <a:t>not damage data,</a:t>
            </a:r>
            <a:r>
              <a:rPr lang="en-GB" dirty="0" smtClean="0"/>
              <a:t> some system failures may </a:t>
            </a:r>
            <a:r>
              <a:rPr lang="en-GB" dirty="0"/>
              <a:t>not be a </a:t>
            </a:r>
            <a:r>
              <a:rPr lang="en-GB" dirty="0" smtClean="0"/>
              <a:t>problem.</a:t>
            </a:r>
          </a:p>
          <a:p>
            <a:pPr>
              <a:lnSpc>
                <a:spcPct val="90000"/>
              </a:lnSpc>
            </a:pPr>
            <a:r>
              <a:rPr lang="en-GB" dirty="0" smtClean="0"/>
              <a:t>Availability is therefore best considered as a separate attribute reflecting whether or not the system can deliver its services.</a:t>
            </a:r>
          </a:p>
          <a:p>
            <a:pPr>
              <a:lnSpc>
                <a:spcPct val="90000"/>
              </a:lnSpc>
            </a:pPr>
            <a:r>
              <a:rPr lang="en-GB" dirty="0"/>
              <a:t>Availability takes repair time into </a:t>
            </a:r>
            <a:r>
              <a:rPr lang="en-GB" dirty="0" smtClean="0"/>
              <a:t>account, if the system has to be taken out of service to repair faults. </a:t>
            </a:r>
          </a:p>
          <a:p>
            <a:pPr lvl="1">
              <a:lnSpc>
                <a:spcPct val="90000"/>
              </a:lnSpc>
            </a:pP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r>
              <a:rPr lang="en-US" dirty="0"/>
              <a:t>Topics covered</a:t>
            </a:r>
          </a:p>
        </p:txBody>
      </p:sp>
      <p:sp>
        <p:nvSpPr>
          <p:cNvPr id="97283" name="Rectangle 1027"/>
          <p:cNvSpPr>
            <a:spLocks noGrp="1" noChangeArrowheads="1"/>
          </p:cNvSpPr>
          <p:nvPr>
            <p:ph idx="1"/>
          </p:nvPr>
        </p:nvSpPr>
        <p:spPr/>
        <p:txBody>
          <a:bodyPr/>
          <a:lstStyle/>
          <a:p>
            <a:r>
              <a:rPr lang="en-US" sz="2400" dirty="0" smtClean="0"/>
              <a:t>Dependability properties</a:t>
            </a:r>
          </a:p>
          <a:p>
            <a:pPr lvl="1"/>
            <a:r>
              <a:rPr lang="en-US" sz="2000" dirty="0" smtClean="0"/>
              <a:t>The system attributes that lead to dependability.</a:t>
            </a:r>
          </a:p>
          <a:p>
            <a:r>
              <a:rPr lang="en-US" sz="2400" dirty="0"/>
              <a:t>Availability and </a:t>
            </a:r>
            <a:r>
              <a:rPr lang="en-US" sz="2400" dirty="0" smtClean="0"/>
              <a:t>reliability</a:t>
            </a:r>
          </a:p>
          <a:p>
            <a:pPr lvl="1"/>
            <a:r>
              <a:rPr lang="en-US" sz="2000" dirty="0" smtClean="0"/>
              <a:t>Systems should be available to deliver service and perform as expected.</a:t>
            </a:r>
          </a:p>
          <a:p>
            <a:r>
              <a:rPr lang="en-US" sz="2400" dirty="0" smtClean="0"/>
              <a:t>Safety</a:t>
            </a:r>
          </a:p>
          <a:p>
            <a:pPr lvl="1"/>
            <a:r>
              <a:rPr lang="en-US" sz="2000" dirty="0" smtClean="0"/>
              <a:t>Systems should not behave in an unsafe way. </a:t>
            </a:r>
          </a:p>
          <a:p>
            <a:r>
              <a:rPr lang="en-US" sz="2400" dirty="0" smtClean="0"/>
              <a:t>Security</a:t>
            </a:r>
          </a:p>
          <a:p>
            <a:pPr lvl="1"/>
            <a:r>
              <a:rPr lang="en-US" sz="2000" dirty="0" smtClean="0"/>
              <a:t>Systems should protect themselves and their data from external interference.</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Perceptions of reliability</a:t>
            </a:r>
          </a:p>
        </p:txBody>
      </p:sp>
      <p:sp>
        <p:nvSpPr>
          <p:cNvPr id="38915" name="Rectangle 3"/>
          <p:cNvSpPr>
            <a:spLocks noGrp="1" noChangeArrowheads="1"/>
          </p:cNvSpPr>
          <p:nvPr>
            <p:ph idx="1"/>
          </p:nvPr>
        </p:nvSpPr>
        <p:spPr/>
        <p:txBody>
          <a:bodyPr/>
          <a:lstStyle/>
          <a:p>
            <a:pPr>
              <a:lnSpc>
                <a:spcPct val="90000"/>
              </a:lnSpc>
            </a:pPr>
            <a:r>
              <a:rPr lang="en-GB" sz="2400"/>
              <a:t>The formal definition of reliability does not always reflect the user’s perception of a system’s reliability</a:t>
            </a:r>
          </a:p>
          <a:p>
            <a:pPr lvl="1">
              <a:lnSpc>
                <a:spcPct val="90000"/>
              </a:lnSpc>
            </a:pPr>
            <a:r>
              <a:rPr lang="en-GB" sz="2000"/>
              <a:t>The assumptions that are made about the environment where a system will be used may be incorrect</a:t>
            </a:r>
          </a:p>
          <a:p>
            <a:pPr lvl="2">
              <a:lnSpc>
                <a:spcPct val="90000"/>
              </a:lnSpc>
            </a:pPr>
            <a:r>
              <a:rPr lang="en-GB" sz="1800"/>
              <a:t>Usage of a system in an office environment is likely to be quite different from usage of the same system in a university environment</a:t>
            </a:r>
          </a:p>
          <a:p>
            <a:pPr lvl="1">
              <a:lnSpc>
                <a:spcPct val="90000"/>
              </a:lnSpc>
            </a:pPr>
            <a:r>
              <a:rPr lang="en-GB" sz="2000"/>
              <a:t>The consequences of system failures affects the perception of reliability</a:t>
            </a:r>
          </a:p>
          <a:p>
            <a:pPr lvl="2">
              <a:lnSpc>
                <a:spcPct val="90000"/>
              </a:lnSpc>
            </a:pPr>
            <a:r>
              <a:rPr lang="en-GB" sz="1800"/>
              <a:t>Unreliable windscreen wipers in a car may be irrelevant in a dry climate</a:t>
            </a:r>
          </a:p>
          <a:p>
            <a:pPr lvl="2">
              <a:lnSpc>
                <a:spcPct val="90000"/>
              </a:lnSpc>
            </a:pPr>
            <a:r>
              <a:rPr lang="en-GB" sz="180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specifications</a:t>
            </a:r>
            <a:endParaRPr lang="en-US" dirty="0"/>
          </a:p>
        </p:txBody>
      </p:sp>
      <p:sp>
        <p:nvSpPr>
          <p:cNvPr id="3" name="Content Placeholder 2"/>
          <p:cNvSpPr>
            <a:spLocks noGrp="1"/>
          </p:cNvSpPr>
          <p:nvPr>
            <p:ph idx="1"/>
          </p:nvPr>
        </p:nvSpPr>
        <p:spPr/>
        <p:txBody>
          <a:bodyPr/>
          <a:lstStyle/>
          <a:p>
            <a:r>
              <a:rPr lang="en-US" dirty="0" smtClean="0"/>
              <a:t>Reliability can only be defined formally with respect to a system specification i.e. a failure is a deviation from a specification.</a:t>
            </a:r>
          </a:p>
          <a:p>
            <a:r>
              <a:rPr lang="en-US" dirty="0" smtClean="0"/>
              <a:t>However, many specifications are incomplete or incorrect – hence, a system that conforms to its specification may ‘fail’ from the perspective of system users.</a:t>
            </a:r>
          </a:p>
          <a:p>
            <a:r>
              <a:rPr lang="en-US" dirty="0" smtClean="0"/>
              <a:t>Furthermore, users don’t read specifications so don’t know how the system is supposed to behave.</a:t>
            </a:r>
          </a:p>
          <a:p>
            <a:r>
              <a:rPr lang="en-US" dirty="0" smtClean="0"/>
              <a:t>Therefore perceived reliability is more important in practice.</a:t>
            </a:r>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p:txBody>
          <a:bodyPr/>
          <a:lstStyle/>
          <a:p>
            <a:r>
              <a:rPr lang="en-US" dirty="0" smtClean="0"/>
              <a:t>Availability is usually expressed as a percentage of the time that the system is available to deliver services e.g. 99.95%.</a:t>
            </a:r>
          </a:p>
          <a:p>
            <a:r>
              <a:rPr lang="en-US" dirty="0" smtClean="0"/>
              <a:t>However, this does not take into account two factors:</a:t>
            </a:r>
          </a:p>
          <a:p>
            <a:pPr lvl="1"/>
            <a:r>
              <a:rPr lang="en-US" dirty="0" smtClean="0"/>
              <a:t>The number of users affected by the service outage. Loss of service in the middle of the night is less important for many systems than loss of service during peak usage periods.</a:t>
            </a:r>
          </a:p>
          <a:p>
            <a:pPr lvl="1"/>
            <a:r>
              <a:rPr lang="en-US" dirty="0" smtClean="0"/>
              <a:t>The length of the outage. The longer the outage, the more the disruption. Several short outages are less likely to be disruptive than 1 long outage. Long repair times are a particular problem.</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Key points</a:t>
            </a:r>
          </a:p>
        </p:txBody>
      </p:sp>
      <p:sp>
        <p:nvSpPr>
          <p:cNvPr id="7171" name="Rectangle 3"/>
          <p:cNvSpPr>
            <a:spLocks noGrp="1" noChangeArrowheads="1"/>
          </p:cNvSpPr>
          <p:nvPr>
            <p:ph idx="1"/>
          </p:nvPr>
        </p:nvSpPr>
        <p:spPr>
          <a:noFill/>
          <a:ln/>
        </p:spPr>
        <p:txBody>
          <a:bodyPr lIns="90487" tIns="44450" rIns="90487" bIns="44450"/>
          <a:lstStyle/>
          <a:p>
            <a:pPr>
              <a:lnSpc>
                <a:spcPct val="90000"/>
              </a:lnSpc>
            </a:pPr>
            <a:r>
              <a:rPr lang="en-GB" sz="2400" dirty="0" smtClean="0"/>
              <a:t>The </a:t>
            </a:r>
            <a:r>
              <a:rPr lang="en-GB" sz="2400" dirty="0"/>
              <a:t>dependability in a system reflects the user’s trust in that </a:t>
            </a:r>
            <a:r>
              <a:rPr lang="en-GB" sz="2400" dirty="0" smtClean="0"/>
              <a:t>system.</a:t>
            </a:r>
          </a:p>
          <a:p>
            <a:pPr>
              <a:lnSpc>
                <a:spcPct val="90000"/>
              </a:lnSpc>
            </a:pPr>
            <a:r>
              <a:rPr lang="en-GB" dirty="0" smtClean="0"/>
              <a:t>Dependability is a term used to describe a set of related ‘non-functional’ system attributes – availability, reliability, safety and security.</a:t>
            </a:r>
            <a:endParaRPr lang="en-GB" sz="2400" dirty="0" smtClean="0"/>
          </a:p>
          <a:p>
            <a:pPr>
              <a:lnSpc>
                <a:spcPct val="90000"/>
              </a:lnSpc>
            </a:pPr>
            <a:r>
              <a:rPr lang="en-GB" sz="2400" dirty="0"/>
              <a:t>The availability of a system is the probability that it will be available to deliver services when </a:t>
            </a:r>
            <a:r>
              <a:rPr lang="en-GB" sz="2400" dirty="0" smtClean="0"/>
              <a:t>requested.</a:t>
            </a:r>
          </a:p>
          <a:p>
            <a:pPr>
              <a:lnSpc>
                <a:spcPct val="90000"/>
              </a:lnSpc>
            </a:pPr>
            <a:r>
              <a:rPr lang="en-GB" sz="2400" dirty="0"/>
              <a:t>The reliability of a system is the probability that system services will be delivered as </a:t>
            </a:r>
            <a:r>
              <a:rPr lang="en-GB" sz="2400" dirty="0" smtClean="0"/>
              <a:t>specified.</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marL="1119188" lvl="1" indent="-455613" algn="l"/>
            <a:r>
              <a:rPr lang="en-GB" dirty="0" smtClean="0">
                <a:latin typeface="Arial"/>
                <a:cs typeface="Arial"/>
              </a:rPr>
              <a:t>Chapter 11 – Security and Dependability</a:t>
            </a:r>
            <a:endParaRPr lang="en-GB" dirty="0">
              <a:latin typeface="Arial"/>
              <a:cs typeface="Arial"/>
            </a:endParaRPr>
          </a:p>
        </p:txBody>
      </p:sp>
      <p:sp>
        <p:nvSpPr>
          <p:cNvPr id="8195" name="Rectangle 3"/>
          <p:cNvSpPr>
            <a:spLocks noGrp="1" noChangeArrowheads="1"/>
          </p:cNvSpPr>
          <p:nvPr>
            <p:ph type="subTitle" idx="1"/>
          </p:nvPr>
        </p:nvSpPr>
        <p:spPr/>
        <p:txBody>
          <a:bodyPr/>
          <a:lstStyle/>
          <a:p>
            <a:pPr marL="0" lvl="1" algn="ctr">
              <a:buFontTx/>
              <a:buNone/>
            </a:pPr>
            <a:r>
              <a:rPr lang="en-GB" sz="3200" dirty="0" smtClean="0"/>
              <a:t>Lecture 2</a:t>
            </a:r>
            <a:endParaRPr lang="en-GB" sz="3200"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80921"/>
          <a:ext cx="8229600" cy="335787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spcAft>
                          <a:spcPts val="0"/>
                        </a:spcAft>
                      </a:pPr>
                      <a:r>
                        <a:rPr lang="en-US" sz="1400" b="1" dirty="0" smtClean="0">
                          <a:latin typeface="Arial"/>
                          <a:ea typeface="Calibri"/>
                          <a:cs typeface="Arial"/>
                        </a:rPr>
                        <a:t>Term</a:t>
                      </a:r>
                      <a:endParaRPr lang="en-GB" sz="1400" dirty="0">
                        <a:latin typeface="Arial"/>
                        <a:ea typeface="Calibri"/>
                        <a:cs typeface="Arial"/>
                      </a:endParaRPr>
                    </a:p>
                  </a:txBody>
                  <a:tcPr marL="68580" marR="68580" marT="0" marB="0"/>
                </a:tc>
                <a:tc>
                  <a:txBody>
                    <a:bodyPr/>
                    <a:lstStyle/>
                    <a:p>
                      <a:pPr>
                        <a:spcAft>
                          <a:spcPts val="0"/>
                        </a:spcAft>
                      </a:pPr>
                      <a:r>
                        <a:rPr lang="en-US" sz="1400" b="1" dirty="0" smtClean="0">
                          <a:latin typeface="Arial"/>
                          <a:ea typeface="Calibri"/>
                          <a:cs typeface="Arial"/>
                        </a:rPr>
                        <a:t>Description</a:t>
                      </a:r>
                      <a:endParaRPr lang="en-GB" sz="1400" dirty="0">
                        <a:latin typeface="Arial"/>
                        <a:ea typeface="Calibri"/>
                        <a:cs typeface="Arial"/>
                      </a:endParaRPr>
                    </a:p>
                  </a:txBody>
                  <a:tcPr marL="68580" marR="68580" marT="0" marB="0"/>
                </a:tc>
              </a:tr>
              <a:tr h="370840">
                <a:tc>
                  <a:txBody>
                    <a:bodyPr/>
                    <a:lstStyle/>
                    <a:p>
                      <a:pPr>
                        <a:spcAft>
                          <a:spcPts val="400"/>
                        </a:spcAft>
                      </a:pPr>
                      <a:r>
                        <a:rPr lang="en-US" sz="1400" dirty="0" smtClean="0">
                          <a:latin typeface="Arial"/>
                          <a:ea typeface="Calibri"/>
                          <a:cs typeface="Arial"/>
                        </a:rPr>
                        <a:t>Human </a:t>
                      </a:r>
                      <a:r>
                        <a:rPr lang="en-US" sz="1400" dirty="0">
                          <a:latin typeface="Arial"/>
                          <a:ea typeface="Calibri"/>
                          <a:cs typeface="Arial"/>
                        </a:rPr>
                        <a:t>error or</a:t>
                      </a:r>
                      <a:endParaRPr lang="en-GB" sz="1400" dirty="0">
                        <a:latin typeface="Arial"/>
                        <a:ea typeface="Calibri"/>
                        <a:cs typeface="Arial"/>
                      </a:endParaRPr>
                    </a:p>
                    <a:p>
                      <a:pPr>
                        <a:spcAft>
                          <a:spcPts val="400"/>
                        </a:spcAft>
                      </a:pPr>
                      <a:r>
                        <a:rPr lang="en-US" sz="1400" dirty="0">
                          <a:latin typeface="Arial"/>
                          <a:ea typeface="Calibri"/>
                          <a:cs typeface="Arial"/>
                        </a:rPr>
                        <a:t>mistake</a:t>
                      </a:r>
                      <a:endParaRPr lang="en-GB" sz="1400" dirty="0">
                        <a:latin typeface="Arial"/>
                        <a:ea typeface="Calibri"/>
                        <a:cs typeface="Arial"/>
                      </a:endParaRPr>
                    </a:p>
                  </a:txBody>
                  <a:tcPr marL="68580" marR="68580" marT="0" marB="0"/>
                </a:tc>
                <a:tc>
                  <a:txBody>
                    <a:bodyPr/>
                    <a:lstStyle/>
                    <a:p>
                      <a:pPr>
                        <a:spcAft>
                          <a:spcPts val="0"/>
                        </a:spcAft>
                      </a:pPr>
                      <a:r>
                        <a:rPr lang="en-US" sz="14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latin typeface="Arial"/>
                        <a:ea typeface="Calibri"/>
                        <a:cs typeface="Arial"/>
                      </a:endParaRPr>
                    </a:p>
                  </a:txBody>
                  <a:tcPr marL="68580" marR="68580" marT="0" marB="0"/>
                </a:tc>
              </a:tr>
              <a:tr h="370840">
                <a:tc>
                  <a:txBody>
                    <a:bodyPr/>
                    <a:lstStyle/>
                    <a:p>
                      <a:pPr>
                        <a:spcAft>
                          <a:spcPts val="400"/>
                        </a:spcAft>
                      </a:pPr>
                      <a:r>
                        <a:rPr lang="en-US" sz="1400">
                          <a:latin typeface="Arial"/>
                          <a:ea typeface="Calibri"/>
                          <a:cs typeface="Arial"/>
                        </a:rPr>
                        <a:t>System fault</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latin typeface="Arial"/>
                        <a:ea typeface="Calibri"/>
                        <a:cs typeface="Arial"/>
                      </a:endParaRPr>
                    </a:p>
                  </a:txBody>
                  <a:tcPr marL="68580" marR="68580" marT="0" marB="0"/>
                </a:tc>
              </a:tr>
              <a:tr h="370840">
                <a:tc>
                  <a:txBody>
                    <a:bodyPr/>
                    <a:lstStyle/>
                    <a:p>
                      <a:pPr>
                        <a:spcAft>
                          <a:spcPts val="400"/>
                        </a:spcAft>
                      </a:pPr>
                      <a:r>
                        <a:rPr lang="en-US" sz="1400">
                          <a:latin typeface="Arial"/>
                          <a:ea typeface="Calibri"/>
                          <a:cs typeface="Arial"/>
                        </a:rPr>
                        <a:t>System error</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latin typeface="Arial"/>
                        <a:ea typeface="Calibri"/>
                        <a:cs typeface="Arial"/>
                      </a:endParaRPr>
                    </a:p>
                  </a:txBody>
                  <a:tcPr marL="68580" marR="68580" marT="0" marB="0"/>
                </a:tc>
              </a:tr>
              <a:tr h="370840">
                <a:tc>
                  <a:txBody>
                    <a:bodyPr/>
                    <a:lstStyle/>
                    <a:p>
                      <a:pPr>
                        <a:spcAft>
                          <a:spcPts val="400"/>
                        </a:spcAft>
                      </a:pPr>
                      <a:r>
                        <a:rPr lang="en-US" sz="1400">
                          <a:latin typeface="Arial"/>
                          <a:ea typeface="Calibri"/>
                          <a:cs typeface="Arial"/>
                        </a:rPr>
                        <a:t>System failure</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event that occurs at some point in time when the system does not deliver a service as expected by its users. No weather data is transmitted because the time is invalid</a:t>
                      </a:r>
                      <a:r>
                        <a:rPr lang="en-US" sz="1400" dirty="0" smtClean="0">
                          <a:latin typeface="Arial"/>
                          <a:ea typeface="Calibri"/>
                          <a:cs typeface="Arial"/>
                        </a:rPr>
                        <a:t>.</a:t>
                      </a:r>
                      <a:endParaRPr lang="en-GB" sz="1400" dirty="0">
                        <a:latin typeface="Arial"/>
                        <a:ea typeface="Calibri"/>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p:txBody>
          <a:bodyPr/>
          <a:lstStyle/>
          <a:p>
            <a:pPr>
              <a:lnSpc>
                <a:spcPct val="90000"/>
              </a:lnSpc>
            </a:pPr>
            <a:r>
              <a:rPr lang="en-GB" sz="2400" dirty="0"/>
              <a:t>Failures are a usually 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a:t>
            </a:r>
            <a:r>
              <a:rPr lang="en-GB" sz="2000" dirty="0" smtClean="0"/>
              <a:t> erroneous system </a:t>
            </a:r>
            <a:r>
              <a:rPr lang="en-GB" sz="2000" dirty="0"/>
              <a:t>state</a:t>
            </a:r>
            <a:r>
              <a:rPr lang="en-GB" sz="2000" dirty="0" smtClean="0"/>
              <a:t> resulting from the fault may </a:t>
            </a:r>
            <a:r>
              <a:rPr lang="en-GB" sz="2000" dirty="0"/>
              <a:t>be transient and ‘corrected’ before an error </a:t>
            </a:r>
            <a:r>
              <a:rPr lang="en-GB" sz="2000" dirty="0" smtClean="0"/>
              <a:t>arises.</a:t>
            </a:r>
          </a:p>
          <a:p>
            <a:pPr lvl="1">
              <a:lnSpc>
                <a:spcPct val="90000"/>
              </a:lnSpc>
            </a:pPr>
            <a:r>
              <a:rPr lang="en-GB" dirty="0" smtClean="0"/>
              <a:t>The faulty code may never be executed.</a:t>
            </a:r>
            <a:endParaRPr lang="en-GB" sz="2000" dirty="0" smtClean="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system as an input/output mapping</a:t>
            </a:r>
            <a:r>
              <a:rPr lang="en-GB" dirty="0" smtClean="0"/>
              <a:t> </a:t>
            </a:r>
            <a:endParaRPr lang="en-US" dirty="0"/>
          </a:p>
        </p:txBody>
      </p:sp>
      <p:pic>
        <p:nvPicPr>
          <p:cNvPr id="4" name="Content Placeholder 3" descr="11.4 IOMapping.eps"/>
          <p:cNvPicPr>
            <a:picLocks noGrp="1" noChangeAspect="1"/>
          </p:cNvPicPr>
          <p:nvPr>
            <p:ph idx="1"/>
          </p:nvPr>
        </p:nvPicPr>
        <mc:AlternateContent>
          <mc:Choice xmlns:ma="http://schemas.microsoft.com/office/mac/drawingml/2008/main" Requires="ma">
            <p:blipFill>
              <a:blip r:embed="rId2"/>
              <a:srcRect l="-18446" r="-18446"/>
              <a:stretch>
                <a:fillRect/>
              </a:stretch>
            </p:blipFill>
          </mc:Choice>
          <mc:Fallback>
            <p:blipFill>
              <a:blip r:embed="rId3"/>
              <a:srcRect l="-18446" r="-18446"/>
              <a:stretch>
                <a:fillRect/>
              </a:stretch>
            </p:blipFill>
          </mc:Fallback>
        </mc:AlternateContent>
        <p:spPr>
          <a:xfrm>
            <a:off x="1326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usage </a:t>
            </a:r>
            <a:r>
              <a:rPr lang="en-US" dirty="0" smtClean="0"/>
              <a:t>patterns</a:t>
            </a:r>
            <a:r>
              <a:rPr lang="en-GB" dirty="0" smtClean="0"/>
              <a:t> </a:t>
            </a:r>
            <a:endParaRPr lang="en-US" dirty="0"/>
          </a:p>
        </p:txBody>
      </p:sp>
      <p:pic>
        <p:nvPicPr>
          <p:cNvPr id="4" name="Content Placeholder 3" descr="11.5 UsagePatterns.eps"/>
          <p:cNvPicPr>
            <a:picLocks noGrp="1" noChangeAspect="1"/>
          </p:cNvPicPr>
          <p:nvPr>
            <p:ph idx="1"/>
          </p:nvPr>
        </p:nvPicPr>
        <mc:AlternateContent>
          <mc:Choice xmlns:ma="http://schemas.microsoft.com/office/mac/drawingml/2008/main" Requires="ma">
            <p:blipFill>
              <a:blip r:embed="rId2"/>
              <a:srcRect l="-21853" r="-21853"/>
              <a:stretch>
                <a:fillRect/>
              </a:stretch>
            </p:blipFill>
          </mc:Choice>
          <mc:Fallback>
            <p:blipFill>
              <a:blip r:embed="rId3"/>
              <a:srcRect l="-21853" r="-21853"/>
              <a:stretch>
                <a:fillRect/>
              </a:stretch>
            </p:blipFill>
          </mc:Fallback>
        </mc:AlternateContent>
        <p:spPr>
          <a:xfrm>
            <a:off x="1315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a:t>
            </a:r>
            <a:r>
              <a:rPr lang="en-GB" dirty="0" smtClean="0"/>
              <a:t> in use</a:t>
            </a:r>
            <a:endParaRPr lang="en-GB" dirty="0"/>
          </a:p>
        </p:txBody>
      </p:sp>
      <p:sp>
        <p:nvSpPr>
          <p:cNvPr id="46083" name="Rectangle 3"/>
          <p:cNvSpPr>
            <a:spLocks noGrp="1" noChangeArrowheads="1"/>
          </p:cNvSpPr>
          <p:nvPr>
            <p:ph idx="1"/>
          </p:nvPr>
        </p:nvSpPr>
        <p:spPr/>
        <p:txBody>
          <a:bodyPr/>
          <a:lstStyle/>
          <a:p>
            <a:r>
              <a:rPr lang="en-GB" sz="2400" dirty="0"/>
              <a:t>Removing X% of the faults in a system will not necessarily improve the reliability by X%.  A study at IBM showed that removing 60% of product defects resulted in a 3% improvement in </a:t>
            </a:r>
            <a:r>
              <a:rPr lang="en-GB" sz="2400" dirty="0" smtClean="0"/>
              <a:t>reliability.</a:t>
            </a:r>
          </a:p>
          <a:p>
            <a:r>
              <a:rPr lang="en-GB" sz="2400" dirty="0"/>
              <a:t>Program defects may be in rarely executed sections of the code so may never be encountered by users. Removing these does not affect the perceived </a:t>
            </a:r>
            <a:r>
              <a:rPr lang="en-GB" sz="2400" dirty="0" smtClean="0"/>
              <a:t>reliability.</a:t>
            </a:r>
          </a:p>
          <a:p>
            <a:r>
              <a:rPr lang="en-GB" dirty="0" smtClean="0"/>
              <a:t>Users adapt their behaviour to avoid system features that may fail for them.</a:t>
            </a:r>
            <a:endParaRPr lang="en-GB" sz="2400" dirty="0" smtClean="0"/>
          </a:p>
          <a:p>
            <a:r>
              <a:rPr lang="en-GB" sz="2400" dirty="0"/>
              <a:t>A program with known faults may therefore still be</a:t>
            </a:r>
            <a:r>
              <a:rPr lang="en-GB" sz="2400" dirty="0" smtClean="0"/>
              <a:t> perceived as </a:t>
            </a:r>
            <a:r>
              <a:rPr lang="en-GB" sz="2400" dirty="0"/>
              <a:t>reliable by its </a:t>
            </a:r>
            <a:r>
              <a:rPr lang="en-GB" sz="2400" dirty="0" smtClean="0"/>
              <a:t>users.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the </a:t>
            </a:r>
            <a:r>
              <a:rPr lang="en-GB" sz="2400" dirty="0"/>
              <a:t>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endParaRPr lang="en-GB" sz="2400" dirty="0" smtClean="0"/>
          </a:p>
          <a:p>
            <a:r>
              <a:rPr lang="en-GB" sz="2400" dirty="0" smtClean="0"/>
              <a:t>Dependability covers the related systems attributes of reliability, availability and security.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smtClean="0"/>
              <a:t>faults.</a:t>
            </a:r>
          </a:p>
          <a:p>
            <a:pPr>
              <a:lnSpc>
                <a:spcPct val="90000"/>
              </a:lnSpc>
            </a:pPr>
            <a:r>
              <a:rPr lang="en-GB" sz="2400" dirty="0"/>
              <a:t>Fault detection and removal</a:t>
            </a:r>
          </a:p>
          <a:p>
            <a:pPr lvl="1">
              <a:lnSpc>
                <a:spcPct val="90000"/>
              </a:lnSpc>
            </a:pPr>
            <a:r>
              <a:rPr lang="en-GB" sz="2000" dirty="0"/>
              <a:t>Verification and validation techniques that increase the probability of detecting and correcting errors before the system goes into service are </a:t>
            </a:r>
            <a:r>
              <a:rPr lang="en-GB" sz="2000" dirty="0" smtClean="0"/>
              <a:t>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smtClean="0"/>
              <a:t>failures.</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normally or abnormally, without danger of causing human injury or death and without damage to the system’s </a:t>
            </a:r>
            <a:r>
              <a:rPr lang="en-GB" sz="2400" dirty="0" smtClean="0"/>
              <a:t>environment.</a:t>
            </a:r>
          </a:p>
          <a:p>
            <a:r>
              <a:rPr lang="en-GB" sz="2400" dirty="0"/>
              <a:t>It is</a:t>
            </a:r>
            <a:r>
              <a:rPr lang="en-GB" sz="2400" dirty="0" smtClean="0"/>
              <a:t> important </a:t>
            </a:r>
            <a:r>
              <a:rPr lang="en-GB" sz="2400" dirty="0"/>
              <a:t>to consider software safety as</a:t>
            </a:r>
            <a:r>
              <a:rPr lang="en-GB" sz="2400" dirty="0" smtClean="0"/>
              <a:t> most </a:t>
            </a:r>
            <a:r>
              <a:rPr lang="en-GB" sz="2400" dirty="0"/>
              <a:t>devices</a:t>
            </a:r>
            <a:r>
              <a:rPr lang="en-GB" sz="2400" dirty="0" smtClean="0"/>
              <a:t> whose failure is critical now incorporate </a:t>
            </a:r>
            <a:r>
              <a:rPr lang="en-GB" sz="2400" dirty="0"/>
              <a:t>software-based control </a:t>
            </a:r>
            <a:r>
              <a:rPr lang="en-GB" sz="2400" dirty="0" smtClean="0"/>
              <a:t>systems. </a:t>
            </a:r>
            <a:endParaRPr lang="en-GB" sz="2400" dirty="0"/>
          </a:p>
          <a:p>
            <a:r>
              <a:rPr lang="en-GB" sz="2400" dirty="0"/>
              <a:t>Safety requirements are</a:t>
            </a:r>
            <a:r>
              <a:rPr lang="en-GB" sz="2400" dirty="0" smtClean="0"/>
              <a:t> often exclusive </a:t>
            </a:r>
            <a:r>
              <a:rPr lang="en-GB" sz="2400" dirty="0"/>
              <a:t>requirements i.e. they exclude undesirable situations rather than specify required system </a:t>
            </a:r>
            <a:r>
              <a:rPr lang="en-GB" sz="2400" dirty="0" smtClean="0"/>
              <a:t>services. These generate functional safety requirements.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Safety criticality</a:t>
            </a:r>
          </a:p>
        </p:txBody>
      </p:sp>
      <p:sp>
        <p:nvSpPr>
          <p:cNvPr id="16386" name="Rectangle 2"/>
          <p:cNvSpPr>
            <a:spLocks noGrp="1" noChangeArrowheads="1"/>
          </p:cNvSpPr>
          <p:nvPr>
            <p:ph idx="1"/>
          </p:nvPr>
        </p:nvSpPr>
        <p:spPr>
          <a:noFill/>
          <a:ln/>
        </p:spPr>
        <p:txBody>
          <a:bodyPr lIns="90487" tIns="44450" rIns="90487" bIns="44450"/>
          <a:lstStyle/>
          <a:p>
            <a:r>
              <a:rPr lang="en-GB" sz="2400" dirty="0"/>
              <a:t>Primary safety-critical systems</a:t>
            </a:r>
          </a:p>
          <a:p>
            <a:pPr lvl="1"/>
            <a:r>
              <a:rPr lang="en-GB" sz="2000" dirty="0"/>
              <a:t>Embedded software systems whose failure can cause the associated hardware to fail and directly threaten </a:t>
            </a:r>
            <a:r>
              <a:rPr lang="en-GB" sz="2000" dirty="0" smtClean="0"/>
              <a:t>people. </a:t>
            </a:r>
            <a:r>
              <a:rPr lang="en-GB" sz="1800" dirty="0" smtClean="0"/>
              <a:t>Example </a:t>
            </a:r>
            <a:r>
              <a:rPr lang="en-GB" dirty="0" smtClean="0"/>
              <a:t>is the insulin pump control system.</a:t>
            </a:r>
            <a:endParaRPr lang="en-GB" sz="1800" dirty="0" smtClean="0"/>
          </a:p>
          <a:p>
            <a:r>
              <a:rPr lang="en-GB" sz="2400" dirty="0"/>
              <a:t>Secondary safety-critical systems</a:t>
            </a:r>
          </a:p>
          <a:p>
            <a:pPr lvl="1"/>
            <a:r>
              <a:rPr lang="en-GB" sz="2000" dirty="0"/>
              <a:t>Systems whose failure results in faults in other</a:t>
            </a:r>
            <a:r>
              <a:rPr lang="en-GB" sz="2000" dirty="0" smtClean="0"/>
              <a:t> (socio-</a:t>
            </a:r>
            <a:r>
              <a:rPr lang="en-GB" sz="2000" dirty="0" err="1" smtClean="0"/>
              <a:t>technical)systems</a:t>
            </a:r>
            <a:r>
              <a:rPr lang="en-GB" sz="2000" dirty="0" smtClean="0"/>
              <a:t>, </a:t>
            </a:r>
            <a:r>
              <a:rPr lang="en-GB" sz="2000" dirty="0"/>
              <a:t>which can</a:t>
            </a:r>
            <a:r>
              <a:rPr lang="en-GB" sz="2000" dirty="0" smtClean="0"/>
              <a:t> then have safety consequences. For example, the MHC-PMS is safety-critical as failure may lead to inappropriate treatment being prescribed.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Safety and reliability</a:t>
            </a:r>
          </a:p>
        </p:txBody>
      </p:sp>
      <p:sp>
        <p:nvSpPr>
          <p:cNvPr id="22530" name="Rectangle 2"/>
          <p:cNvSpPr>
            <a:spLocks noGrp="1" noChangeArrowheads="1"/>
          </p:cNvSpPr>
          <p:nvPr>
            <p:ph idx="1"/>
          </p:nvPr>
        </p:nvSpPr>
        <p:spPr>
          <a:noFill/>
          <a:ln/>
        </p:spPr>
        <p:txBody>
          <a:bodyPr lIns="90487" tIns="44450" rIns="90487" bIns="44450"/>
          <a:lstStyle/>
          <a:p>
            <a:pPr>
              <a:lnSpc>
                <a:spcPct val="90000"/>
              </a:lnSpc>
            </a:pPr>
            <a:r>
              <a:rPr lang="en-GB"/>
              <a:t>Safety and reliability are related but distinct</a:t>
            </a:r>
          </a:p>
          <a:p>
            <a:pPr lvl="1">
              <a:lnSpc>
                <a:spcPct val="90000"/>
              </a:lnSpc>
            </a:pPr>
            <a:r>
              <a:rPr lang="en-GB"/>
              <a:t>In general, reliability and availability are necessary but not sufficient conditions for system safety </a:t>
            </a:r>
          </a:p>
          <a:p>
            <a:pPr>
              <a:lnSpc>
                <a:spcPct val="90000"/>
              </a:lnSpc>
            </a:pPr>
            <a:r>
              <a:rPr lang="en-GB"/>
              <a:t>Reliability is concerned with conformance to a given specification and delivery of service</a:t>
            </a:r>
          </a:p>
          <a:p>
            <a:pPr>
              <a:lnSpc>
                <a:spcPct val="90000"/>
              </a:lnSpc>
            </a:pPr>
            <a:r>
              <a:rPr lang="en-GB"/>
              <a:t>Safety is concerned with ensuring system cannot cause damage irrespective of whether </a:t>
            </a:r>
            <a:br>
              <a:rPr lang="en-GB"/>
            </a:br>
            <a:r>
              <a:rPr lang="en-GB"/>
              <a:t>or not it conforms to its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lstStyle/>
          <a:p>
            <a:r>
              <a:rPr lang="en-GB"/>
              <a:t>Unsafe reliable systems</a:t>
            </a:r>
          </a:p>
        </p:txBody>
      </p:sp>
      <p:sp>
        <p:nvSpPr>
          <p:cNvPr id="24578" name="Rectangle 2"/>
          <p:cNvSpPr>
            <a:spLocks noGrp="1" noChangeArrowheads="1"/>
          </p:cNvSpPr>
          <p:nvPr>
            <p:ph idx="1"/>
          </p:nvPr>
        </p:nvSpPr>
        <p:spPr>
          <a:noFill/>
          <a:ln/>
        </p:spPr>
        <p:txBody>
          <a:bodyPr lIns="90487" tIns="44450" rIns="90487" bIns="44450"/>
          <a:lstStyle/>
          <a:p>
            <a:r>
              <a:rPr lang="en-GB" dirty="0" smtClean="0"/>
              <a:t>There may be dormant faults in a system that are undetected for many years and only rarely arise.</a:t>
            </a:r>
          </a:p>
          <a:p>
            <a:r>
              <a:rPr lang="en-GB" dirty="0" smtClean="0"/>
              <a:t>Specification </a:t>
            </a:r>
            <a:r>
              <a:rPr lang="en-GB" dirty="0"/>
              <a:t>errors</a:t>
            </a:r>
          </a:p>
          <a:p>
            <a:pPr lvl="1"/>
            <a:r>
              <a:rPr lang="en-GB" dirty="0"/>
              <a:t>If the system specification is incorrect then the system can behave as specified but still cause an </a:t>
            </a:r>
            <a:r>
              <a:rPr lang="en-GB" dirty="0" smtClean="0"/>
              <a:t>accident.</a:t>
            </a:r>
          </a:p>
          <a:p>
            <a:r>
              <a:rPr lang="en-GB" dirty="0"/>
              <a:t>Hardware failures generating spurious inputs</a:t>
            </a:r>
          </a:p>
          <a:p>
            <a:pPr lvl="1"/>
            <a:r>
              <a:rPr lang="en-GB" dirty="0"/>
              <a:t>Hard to anticipate in the </a:t>
            </a:r>
            <a:r>
              <a:rPr lang="en-GB" dirty="0" smtClean="0"/>
              <a:t>specification.</a:t>
            </a:r>
          </a:p>
          <a:p>
            <a:r>
              <a:rPr lang="en-GB" dirty="0"/>
              <a:t>Context-sensitive commands i.e. issuing the right command at the wrong time</a:t>
            </a:r>
          </a:p>
          <a:p>
            <a:pPr lvl="1"/>
            <a:r>
              <a:rPr lang="en-GB" dirty="0"/>
              <a:t>Often the result of operator </a:t>
            </a:r>
            <a:r>
              <a:rPr lang="en-GB" dirty="0" smtClean="0"/>
              <a:t>error.</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5034280"/>
        </p:xfrm>
        <a:graphic>
          <a:graphicData uri="http://schemas.openxmlformats.org/drawingml/2006/table">
            <a:tbl>
              <a:tblPr firstRow="1" bandRow="1">
                <a:tableStyleId>{5C22544A-7EE6-4342-B048-85BDC9FD1C3A}</a:tableStyleId>
              </a:tblPr>
              <a:tblGrid>
                <a:gridCol w="2164057"/>
                <a:gridCol w="6065543"/>
              </a:tblGrid>
              <a:tr h="370840">
                <a:tc>
                  <a:txBody>
                    <a:bodyPr/>
                    <a:lstStyle/>
                    <a:p>
                      <a:pPr algn="just">
                        <a:spcAft>
                          <a:spcPts val="0"/>
                        </a:spcAft>
                      </a:pPr>
                      <a:r>
                        <a:rPr lang="en-GB" sz="1200" b="1" dirty="0" smtClean="0">
                          <a:solidFill>
                            <a:srgbClr val="000000"/>
                          </a:solidFill>
                          <a:latin typeface="Arial"/>
                          <a:ea typeface="Times New Roman"/>
                          <a:cs typeface="Arial"/>
                        </a:rPr>
                        <a:t>Term</a:t>
                      </a:r>
                      <a:endParaRPr lang="en-GB" sz="12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200" b="1" dirty="0" smtClean="0">
                          <a:solidFill>
                            <a:srgbClr val="000000"/>
                          </a:solidFill>
                          <a:latin typeface="Arial"/>
                          <a:ea typeface="Times New Roman"/>
                          <a:cs typeface="Arial"/>
                        </a:rPr>
                        <a:t>Definition</a:t>
                      </a:r>
                      <a:endParaRPr lang="en-GB" sz="1200" b="1" dirty="0">
                        <a:solidFill>
                          <a:srgbClr val="000000"/>
                        </a:solidFill>
                        <a:latin typeface="Arial"/>
                        <a:ea typeface="Times New Roman"/>
                        <a:cs typeface="Arial"/>
                      </a:endParaRPr>
                    </a:p>
                  </a:txBody>
                  <a:tcPr marL="73025" marR="73025" marT="91440" marB="0"/>
                </a:tc>
              </a:tr>
              <a:tr h="370840">
                <a:tc>
                  <a:txBody>
                    <a:bodyPr/>
                    <a:lstStyle/>
                    <a:p>
                      <a:pPr algn="l">
                        <a:spcAft>
                          <a:spcPts val="0"/>
                        </a:spcAft>
                      </a:pPr>
                      <a:r>
                        <a:rPr lang="en-GB" sz="1200" dirty="0" smtClean="0">
                          <a:solidFill>
                            <a:srgbClr val="000000"/>
                          </a:solidFill>
                          <a:latin typeface="Arial"/>
                          <a:ea typeface="Times New Roman"/>
                          <a:cs typeface="Arial"/>
                        </a:rPr>
                        <a:t>Accident </a:t>
                      </a:r>
                      <a:r>
                        <a:rPr lang="en-GB" sz="12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2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tr>
              <a:tr h="370840">
                <a:tc>
                  <a:txBody>
                    <a:bodyPr/>
                    <a:lstStyle/>
                    <a:p>
                      <a:pPr algn="just">
                        <a:spcAft>
                          <a:spcPts val="0"/>
                        </a:spcAft>
                      </a:pPr>
                      <a:r>
                        <a:rPr lang="en-GB" sz="120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tr>
              <a:tr h="370840">
                <a:tc>
                  <a:txBody>
                    <a:bodyPr/>
                    <a:lstStyle/>
                    <a:p>
                      <a:pPr algn="just">
                        <a:spcAft>
                          <a:spcPts val="0"/>
                        </a:spcAft>
                      </a:pPr>
                      <a:r>
                        <a:rPr lang="en-GB" sz="12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The probability of the events occurring which create a hazard. Probability values tend to be arbitrary but range from ‘probable’</a:t>
                      </a:r>
                      <a:r>
                        <a:rPr lang="en-GB" sz="1200" i="1" dirty="0">
                          <a:solidFill>
                            <a:srgbClr val="000000"/>
                          </a:solidFill>
                          <a:latin typeface="Arial"/>
                          <a:ea typeface="Times New Roman"/>
                          <a:cs typeface="Arial"/>
                        </a:rPr>
                        <a:t> </a:t>
                      </a:r>
                      <a:r>
                        <a:rPr lang="en-GB" sz="12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lstStyle/>
          <a:p>
            <a:r>
              <a:rPr lang="en-GB" sz="2400" dirty="0"/>
              <a:t>Hazard avoidance</a:t>
            </a:r>
          </a:p>
          <a:p>
            <a:pPr lvl="1"/>
            <a:r>
              <a:rPr lang="en-GB" sz="2000" dirty="0"/>
              <a:t>The system is designed so that some classes of hazard simply cannot arise.     </a:t>
            </a:r>
          </a:p>
          <a:p>
            <a:r>
              <a:rPr lang="en-GB" sz="2400" dirty="0"/>
              <a:t>Hazard detection and removal</a:t>
            </a:r>
          </a:p>
          <a:p>
            <a:pPr lvl="1"/>
            <a:r>
              <a:rPr lang="en-GB" sz="2000" dirty="0"/>
              <a:t>The system is designed so that hazards are detected and removed before they result in an </a:t>
            </a:r>
            <a:r>
              <a:rPr lang="en-GB" sz="2000" dirty="0" smtClean="0"/>
              <a:t>accident.</a:t>
            </a:r>
          </a:p>
          <a:p>
            <a:r>
              <a:rPr lang="en-GB" sz="2400" dirty="0"/>
              <a:t>Damage limitation</a:t>
            </a:r>
          </a:p>
          <a:p>
            <a:pPr lvl="1"/>
            <a:r>
              <a:rPr lang="en-GB" sz="2000" dirty="0"/>
              <a:t>The system includes protection features that minimise the damage that may result from an </a:t>
            </a:r>
            <a:r>
              <a:rPr lang="en-GB" sz="2000" dirty="0" smtClean="0"/>
              <a:t>accident.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lstStyle/>
          <a:p>
            <a:pPr>
              <a:lnSpc>
                <a:spcPct val="90000"/>
              </a:lnSpc>
            </a:pPr>
            <a:r>
              <a:rPr lang="en-GB" sz="2400" dirty="0"/>
              <a:t>Accidents in complex systems rarely have a single cause as these systems are designed to be resilient to a single point of failure</a:t>
            </a:r>
          </a:p>
          <a:p>
            <a:pPr lvl="1">
              <a:lnSpc>
                <a:spcPct val="90000"/>
              </a:lnSpc>
            </a:pPr>
            <a:r>
              <a:rPr lang="en-GB" sz="2000" dirty="0"/>
              <a:t>Designing systems so that a single point of failure does not cause an accident is a fundamental principle of safe systems </a:t>
            </a:r>
            <a:r>
              <a:rPr lang="en-GB" sz="2000" dirty="0" smtClean="0"/>
              <a:t>design.</a:t>
            </a:r>
          </a:p>
          <a:p>
            <a:pPr>
              <a:lnSpc>
                <a:spcPct val="90000"/>
              </a:lnSpc>
            </a:pPr>
            <a:r>
              <a:rPr lang="en-GB" sz="2400" dirty="0"/>
              <a:t>Almost all accidents are a result of combinations of </a:t>
            </a:r>
            <a:r>
              <a:rPr lang="en-GB" sz="2400" dirty="0" smtClean="0"/>
              <a:t>malfunctions rather than single failures.</a:t>
            </a:r>
          </a:p>
          <a:p>
            <a:pPr>
              <a:lnSpc>
                <a:spcPct val="90000"/>
              </a:lnSpc>
            </a:pPr>
            <a:r>
              <a:rPr lang="en-GB" sz="2400" dirty="0"/>
              <a:t>It is probably the case that anticipating all problem combinations, especially, in software controlled systems is impossible so achieving complete safety is </a:t>
            </a:r>
            <a:r>
              <a:rPr lang="en-GB" sz="2400" dirty="0" smtClean="0"/>
              <a:t>impossible. Accidents are inevitable.</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 benefits</a:t>
            </a:r>
            <a:endParaRPr lang="en-US" dirty="0"/>
          </a:p>
        </p:txBody>
      </p:sp>
      <p:sp>
        <p:nvSpPr>
          <p:cNvPr id="3" name="Content Placeholder 2"/>
          <p:cNvSpPr>
            <a:spLocks noGrp="1"/>
          </p:cNvSpPr>
          <p:nvPr>
            <p:ph idx="1"/>
          </p:nvPr>
        </p:nvSpPr>
        <p:spPr/>
        <p:txBody>
          <a:bodyPr/>
          <a:lstStyle/>
          <a:p>
            <a:r>
              <a:rPr lang="en-US" dirty="0" smtClean="0"/>
              <a:t>Although software failures can be safety-critical, the use of software control systems contributes to increased system safety</a:t>
            </a:r>
          </a:p>
          <a:p>
            <a:pPr lvl="1"/>
            <a:r>
              <a:rPr lang="en-US" dirty="0" smtClean="0"/>
              <a:t>Software monitoring and control allows a wider range of conditions to be monitored and controlled than is possible using electro-mechanical safety systems.</a:t>
            </a:r>
          </a:p>
          <a:p>
            <a:pPr lvl="1"/>
            <a:r>
              <a:rPr lang="en-US" dirty="0" smtClean="0"/>
              <a:t>Software control allows safety strategies to be adopted that reduce the amount of time people spend in hazardous environments.</a:t>
            </a:r>
          </a:p>
          <a:p>
            <a:pPr lvl="1"/>
            <a:r>
              <a:rPr lang="en-US" dirty="0" smtClean="0"/>
              <a:t>Software can detect and correct safety-critical operator errors.</a:t>
            </a:r>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protect itself from accidental or deliberate external </a:t>
            </a:r>
            <a:r>
              <a:rPr lang="en-GB" dirty="0" smtClean="0"/>
              <a:t>attack.</a:t>
            </a:r>
          </a:p>
          <a:p>
            <a:pPr>
              <a:lnSpc>
                <a:spcPct val="90000"/>
              </a:lnSpc>
            </a:pPr>
            <a:r>
              <a:rPr lang="en-GB" dirty="0"/>
              <a:t>Security is</a:t>
            </a:r>
            <a:r>
              <a:rPr lang="en-GB" dirty="0" smtClean="0"/>
              <a:t> essential as most systems </a:t>
            </a:r>
            <a:r>
              <a:rPr lang="en-GB" dirty="0"/>
              <a:t>are networked so that external access to the system through the Internet is </a:t>
            </a:r>
            <a:r>
              <a:rPr lang="en-GB" dirty="0" smtClean="0"/>
              <a:t>possible.</a:t>
            </a:r>
          </a:p>
          <a:p>
            <a:pPr>
              <a:lnSpc>
                <a:spcPct val="90000"/>
              </a:lnSpc>
            </a:pPr>
            <a:r>
              <a:rPr lang="en-GB" dirty="0"/>
              <a:t>Security is an essential pre-requisite for availability, reliability and </a:t>
            </a:r>
            <a:r>
              <a:rPr lang="en-GB" dirty="0" smtClean="0"/>
              <a:t>safety.</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smtClean="0"/>
              <a:t>System failures may have widespread effects with large numbers of people affected by the failure.</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dirty="0" smtClean="0"/>
              <a:t>high if the failure leads to economic losses or physical damage.</a:t>
            </a:r>
          </a:p>
          <a:p>
            <a:r>
              <a:rPr lang="en-US" dirty="0"/>
              <a:t>Undependable systems may cause information loss with a high consequent recovery cost.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is insecure then statements about its reliability and its safety are </a:t>
            </a:r>
            <a:r>
              <a:rPr lang="en-GB" dirty="0" smtClean="0"/>
              <a:t>unreliable.</a:t>
            </a:r>
          </a:p>
          <a:p>
            <a:r>
              <a:rPr lang="en-GB" dirty="0"/>
              <a:t>These statements depend on the executing system and the developed system being the same. However, intrusion can change the executing system and/or its </a:t>
            </a:r>
            <a:r>
              <a:rPr lang="en-GB" dirty="0" smtClean="0"/>
              <a:t>data.</a:t>
            </a:r>
          </a:p>
          <a:p>
            <a:r>
              <a:rPr lang="en-GB" dirty="0"/>
              <a:t>Therefore, the reliability and safety assurance is no longer </a:t>
            </a:r>
            <a:r>
              <a:rPr lang="en-GB" dirty="0" smtClean="0"/>
              <a:t>valid.</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30401"/>
          <a:ext cx="8229600" cy="408939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Definition</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weakness in a computer-based system that may be exploited to cause loss or harm.</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Threats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400" dirty="0" smtClean="0">
                          <a:solidFill>
                            <a:srgbClr val="000000"/>
                          </a:solidFill>
                          <a:latin typeface="Arial"/>
                          <a:ea typeface="Times New Roman"/>
                          <a:cs typeface="Arial"/>
                        </a:rPr>
                        <a:t>system</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security </a:t>
            </a:r>
            <a:r>
              <a:rPr lang="en-US" dirty="0" smtClean="0"/>
              <a:t>terminology (MHC-PMS)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199641"/>
          <a:ext cx="8229600" cy="3515359"/>
        </p:xfrm>
        <a:graphic>
          <a:graphicData uri="http://schemas.openxmlformats.org/drawingml/2006/table">
            <a:tbl>
              <a:tblPr firstRow="1" bandRow="1">
                <a:tableStyleId>{5C22544A-7EE6-4342-B048-85BDC9FD1C3A}</a:tableStyleId>
              </a:tblPr>
              <a:tblGrid>
                <a:gridCol w="2434290"/>
                <a:gridCol w="5795310"/>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Example</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The records of each patient that is receiving or has received treatment.</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impersonation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classes</a:t>
            </a:r>
            <a:endParaRPr lang="en-US" dirty="0"/>
          </a:p>
        </p:txBody>
      </p:sp>
      <p:sp>
        <p:nvSpPr>
          <p:cNvPr id="3" name="Content Placeholder 2"/>
          <p:cNvSpPr>
            <a:spLocks noGrp="1"/>
          </p:cNvSpPr>
          <p:nvPr>
            <p:ph idx="1"/>
          </p:nvPr>
        </p:nvSpPr>
        <p:spPr/>
        <p:txBody>
          <a:bodyPr/>
          <a:lstStyle/>
          <a:p>
            <a:r>
              <a:rPr lang="en-US" dirty="0" smtClean="0"/>
              <a:t>Threats to the confidentiality of the system and its data</a:t>
            </a:r>
          </a:p>
          <a:p>
            <a:pPr lvl="1"/>
            <a:r>
              <a:rPr lang="en-US" dirty="0" smtClean="0"/>
              <a:t>Can disclose information to people or programs that do not have authorization to access that information.</a:t>
            </a:r>
          </a:p>
          <a:p>
            <a:r>
              <a:rPr lang="en-US" dirty="0" smtClean="0"/>
              <a:t>Threats to the integrity of the system and its data</a:t>
            </a:r>
          </a:p>
          <a:p>
            <a:pPr lvl="1"/>
            <a:r>
              <a:rPr lang="en-US" dirty="0" smtClean="0"/>
              <a:t>Can damage or corrupt the software or its data.</a:t>
            </a:r>
          </a:p>
          <a:p>
            <a:r>
              <a:rPr lang="en-US" dirty="0" smtClean="0"/>
              <a:t>Threats to the availability of the system and its data</a:t>
            </a:r>
          </a:p>
          <a:p>
            <a:pPr lvl="1"/>
            <a:r>
              <a:rPr lang="en-US" dirty="0" smtClean="0"/>
              <a:t>Can restrict access to the system and data for authorized users.</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Damage from insecurity</a:t>
            </a:r>
          </a:p>
        </p:txBody>
      </p:sp>
      <p:sp>
        <p:nvSpPr>
          <p:cNvPr id="37891" name="Rectangle 3"/>
          <p:cNvSpPr>
            <a:spLocks noGrp="1" noChangeArrowheads="1"/>
          </p:cNvSpPr>
          <p:nvPr>
            <p:ph idx="1"/>
          </p:nvPr>
        </p:nvSpPr>
        <p:spPr/>
        <p:txBody>
          <a:bodyPr/>
          <a:lstStyle/>
          <a:p>
            <a:r>
              <a:rPr lang="en-GB" sz="2400"/>
              <a:t>Denial of service</a:t>
            </a:r>
          </a:p>
          <a:p>
            <a:pPr lvl="1"/>
            <a:r>
              <a:rPr lang="en-GB" sz="2000"/>
              <a:t>The system is forced into a state where normal services are unavailable or where service provision is significantly degraded</a:t>
            </a:r>
          </a:p>
          <a:p>
            <a:r>
              <a:rPr lang="en-GB" sz="2400"/>
              <a:t>Corruption of programs or data</a:t>
            </a:r>
          </a:p>
          <a:p>
            <a:pPr lvl="1"/>
            <a:r>
              <a:rPr lang="en-GB" sz="2000"/>
              <a:t>The programs or data in the system may be modified in an unauthorised way</a:t>
            </a:r>
          </a:p>
          <a:p>
            <a:r>
              <a:rPr lang="en-GB" sz="2400"/>
              <a:t>Disclosure of confidential information</a:t>
            </a:r>
          </a:p>
          <a:p>
            <a:pPr lvl="1"/>
            <a:r>
              <a:rPr lang="en-GB" sz="2000"/>
              <a:t>Information that is managed by the system may be exposed to people who are not authorised to read or use that information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t>Exposure </a:t>
            </a:r>
            <a:r>
              <a:rPr lang="en-GB" sz="2400" dirty="0" smtClean="0"/>
              <a:t>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Key points</a:t>
            </a:r>
          </a:p>
        </p:txBody>
      </p:sp>
      <p:sp>
        <p:nvSpPr>
          <p:cNvPr id="47107" name="Rectangle 3"/>
          <p:cNvSpPr>
            <a:spLocks noGrp="1" noChangeArrowheads="1"/>
          </p:cNvSpPr>
          <p:nvPr>
            <p:ph idx="1"/>
          </p:nvPr>
        </p:nvSpPr>
        <p:spPr/>
        <p:txBody>
          <a:bodyPr/>
          <a:lstStyle/>
          <a:p>
            <a:pPr>
              <a:lnSpc>
                <a:spcPct val="90000"/>
              </a:lnSpc>
            </a:pPr>
            <a:r>
              <a:rPr lang="en-GB" sz="2400" dirty="0"/>
              <a:t>Reliability is related to the probability of an error occurring in operational use. A system with known faults may be </a:t>
            </a:r>
            <a:r>
              <a:rPr lang="en-GB" sz="2400" dirty="0" smtClean="0"/>
              <a:t>reliable.</a:t>
            </a:r>
          </a:p>
          <a:p>
            <a:pPr>
              <a:lnSpc>
                <a:spcPct val="90000"/>
              </a:lnSpc>
            </a:pPr>
            <a:r>
              <a:rPr lang="en-GB" sz="2400" dirty="0"/>
              <a:t>Safety is a system attribute that reflects the system’s ability to operate without threatening people or the </a:t>
            </a:r>
            <a:r>
              <a:rPr lang="en-GB" sz="2400" dirty="0" smtClean="0"/>
              <a:t>environment.</a:t>
            </a:r>
          </a:p>
          <a:p>
            <a:pPr>
              <a:lnSpc>
                <a:spcPct val="90000"/>
              </a:lnSpc>
            </a:pPr>
            <a:r>
              <a:rPr lang="en-GB" sz="2400" dirty="0"/>
              <a:t>Security is a system attribute that reflects the system’s ability to protect itself from external </a:t>
            </a:r>
            <a:r>
              <a:rPr lang="en-GB" sz="2400" dirty="0" smtClean="0"/>
              <a:t>attack.</a:t>
            </a:r>
          </a:p>
          <a:p>
            <a:pPr>
              <a:lnSpc>
                <a:spcPct val="90000"/>
              </a:lnSpc>
            </a:pPr>
            <a:r>
              <a:rPr lang="en-GB" dirty="0" smtClean="0"/>
              <a:t>Dependability is compromised if</a:t>
            </a:r>
            <a:r>
              <a:rPr lang="en-GB" dirty="0" smtClean="0"/>
              <a:t> a system </a:t>
            </a:r>
            <a:r>
              <a:rPr lang="en-GB" dirty="0" smtClean="0"/>
              <a:t>is </a:t>
            </a:r>
            <a:r>
              <a:rPr lang="en-GB" dirty="0" smtClean="0"/>
              <a:t>insecure as the code or data may be corrupted.</a:t>
            </a:r>
            <a:endParaRPr lang="en-GB" sz="2400"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t>Hardware failure</a:t>
            </a:r>
          </a:p>
          <a:p>
            <a:pPr lvl="1">
              <a:lnSpc>
                <a:spcPct val="90000"/>
              </a:lnSpc>
            </a:pPr>
            <a:r>
              <a:rPr lang="en-US" dirty="0"/>
              <a:t>Hardware fails because of design and manufacturing errors or because components have reached the end of their natural life.</a:t>
            </a:r>
          </a:p>
          <a:p>
            <a:pPr>
              <a:lnSpc>
                <a:spcPct val="90000"/>
              </a:lnSpc>
            </a:pPr>
            <a:r>
              <a:rPr lang="en-US" dirty="0"/>
              <a:t>Software failure</a:t>
            </a:r>
          </a:p>
          <a:p>
            <a:pPr lvl="1">
              <a:lnSpc>
                <a:spcPct val="90000"/>
              </a:lnSpc>
            </a:pPr>
            <a:r>
              <a:rPr lang="en-US" dirty="0"/>
              <a:t>Software fails due to errors in its specification, design or implementation.</a:t>
            </a:r>
          </a:p>
          <a:p>
            <a:pPr>
              <a:lnSpc>
                <a:spcPct val="90000"/>
              </a:lnSpc>
            </a:pPr>
            <a:r>
              <a:rPr lang="en-US" dirty="0"/>
              <a:t>Operational failure</a:t>
            </a:r>
          </a:p>
          <a:p>
            <a:pPr lvl="1">
              <a:lnSpc>
                <a:spcPct val="90000"/>
              </a:lnSpc>
            </a:pPr>
            <a:r>
              <a:rPr lang="en-US" dirty="0"/>
              <a:t>Human operators make mistakes.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a:t>
            </a:r>
            <a:r>
              <a:rPr lang="en-US" dirty="0"/>
              <a:t>dependability properties </a:t>
            </a:r>
          </a:p>
        </p:txBody>
      </p:sp>
      <p:pic>
        <p:nvPicPr>
          <p:cNvPr id="4" name="Content Placeholder 3" descr="11.1 DependabilityProps.eps"/>
          <p:cNvPicPr>
            <a:picLocks noGrp="1" noChangeAspect="1"/>
          </p:cNvPicPr>
          <p:nvPr>
            <p:ph idx="1"/>
          </p:nvPr>
        </p:nvPicPr>
        <mc:AlternateContent>
          <mc:Choice xmlns:ma="http://schemas.microsoft.com/office/mac/drawingml/2008/main" Requires="ma">
            <p:blipFill>
              <a:blip r:embed="rId2"/>
              <a:srcRect t="-17015" b="-17015"/>
              <a:stretch>
                <a:fillRect/>
              </a:stretch>
            </p:blipFill>
          </mc:Choice>
          <mc:Fallback>
            <p:blipFill>
              <a:blip r:embed="rId3"/>
              <a:srcRect t="-17015" b="-17015"/>
              <a:stretch>
                <a:fillRect/>
              </a:stretch>
            </p:blipFill>
          </mc:Fallback>
        </mc:AlternateContent>
        <p:spPr>
          <a:xfrm>
            <a:off x="304800" y="1447800"/>
            <a:ext cx="8451865" cy="4648200"/>
          </a:xfrm>
        </p:spPr>
      </p:pic>
      <p:sp>
        <p:nvSpPr>
          <p:cNvPr id="5" name="Slide Number Placeholder 4"/>
          <p:cNvSpPr>
            <a:spLocks noGrp="1"/>
          </p:cNvSpPr>
          <p:nvPr>
            <p:ph type="sldNum" sz="quarter" idx="12"/>
          </p:nvPr>
        </p:nvSpPr>
        <p:spPr/>
        <p:txBody>
          <a:bodyPr/>
          <a:lstStyle/>
          <a:p>
            <a:fld id="{745CE82A-87C3-2841-AAF3-37DF1E34DC62}"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p:txBody>
          <a:bodyPr/>
          <a:lstStyle/>
          <a:p>
            <a:r>
              <a:rPr lang="en-US" dirty="0" smtClean="0"/>
              <a:t>Availability</a:t>
            </a:r>
          </a:p>
          <a:p>
            <a:pPr lvl="1"/>
            <a:r>
              <a:rPr lang="en-US" dirty="0" smtClean="0"/>
              <a:t>The probability that the system will be up and running and able to deliver useful services to users.</a:t>
            </a:r>
          </a:p>
          <a:p>
            <a:r>
              <a:rPr lang="en-US" dirty="0" smtClean="0"/>
              <a:t>Reliability</a:t>
            </a:r>
          </a:p>
          <a:p>
            <a:pPr lvl="1"/>
            <a:r>
              <a:rPr lang="en-US" dirty="0" smtClean="0"/>
              <a:t>The probability that the system will correctly deliver services as expected by users.</a:t>
            </a:r>
          </a:p>
          <a:p>
            <a:r>
              <a:rPr lang="en-US" dirty="0" smtClean="0"/>
              <a:t>Safety</a:t>
            </a:r>
          </a:p>
          <a:p>
            <a:pPr lvl="1"/>
            <a:r>
              <a:rPr lang="en-US" dirty="0" smtClean="0"/>
              <a:t>A judgment of how likely it is that the system will cause damage to people or its environment.</a:t>
            </a:r>
          </a:p>
          <a:p>
            <a:r>
              <a:rPr lang="en-US" dirty="0" smtClean="0"/>
              <a:t>Security</a:t>
            </a:r>
          </a:p>
          <a:p>
            <a:pPr lvl="1"/>
            <a:r>
              <a:rPr lang="en-US" dirty="0" smtClean="0"/>
              <a:t>A judgment of how likely it is that the system can resist accidental or deliberate intrusions.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a:t>Repairability</a:t>
            </a:r>
          </a:p>
          <a:p>
            <a:pPr lvl="1">
              <a:lnSpc>
                <a:spcPct val="90000"/>
              </a:lnSpc>
            </a:pPr>
            <a:r>
              <a:rPr lang="en-US" sz="2000"/>
              <a:t>Reflects the extent to which the system can be repaired in the event of a failure</a:t>
            </a:r>
          </a:p>
          <a:p>
            <a:pPr>
              <a:lnSpc>
                <a:spcPct val="90000"/>
              </a:lnSpc>
            </a:pPr>
            <a:r>
              <a:rPr lang="en-US" sz="2400"/>
              <a:t>Maintainability</a:t>
            </a:r>
          </a:p>
          <a:p>
            <a:pPr lvl="1">
              <a:lnSpc>
                <a:spcPct val="90000"/>
              </a:lnSpc>
            </a:pPr>
            <a:r>
              <a:rPr lang="en-US" sz="2000"/>
              <a:t>Reflects the extent to which the system can be adapted to new requirements;</a:t>
            </a:r>
          </a:p>
          <a:p>
            <a:pPr>
              <a:lnSpc>
                <a:spcPct val="90000"/>
              </a:lnSpc>
            </a:pPr>
            <a:r>
              <a:rPr lang="en-US" sz="2400"/>
              <a:t>Survivability</a:t>
            </a:r>
          </a:p>
          <a:p>
            <a:pPr lvl="1">
              <a:lnSpc>
                <a:spcPct val="90000"/>
              </a:lnSpc>
            </a:pPr>
            <a:r>
              <a:rPr lang="en-US" sz="2000"/>
              <a:t>Reflects the extent to which the system can deliver services whilst under hostile attack;</a:t>
            </a:r>
          </a:p>
          <a:p>
            <a:pPr>
              <a:lnSpc>
                <a:spcPct val="90000"/>
              </a:lnSpc>
            </a:pPr>
            <a:r>
              <a:rPr lang="en-US" sz="2400"/>
              <a:t>Error tolerance</a:t>
            </a:r>
          </a:p>
          <a:p>
            <a:pPr lvl="1">
              <a:lnSpc>
                <a:spcPct val="90000"/>
              </a:lnSpc>
            </a:pPr>
            <a:r>
              <a:rPr lang="en-US" sz="200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11 Security and Dependability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Repairability</a:t>
            </a:r>
            <a:endParaRPr lang="en-US" dirty="0"/>
          </a:p>
        </p:txBody>
      </p:sp>
      <p:sp>
        <p:nvSpPr>
          <p:cNvPr id="3" name="Content Placeholder 2"/>
          <p:cNvSpPr>
            <a:spLocks noGrp="1"/>
          </p:cNvSpPr>
          <p:nvPr>
            <p:ph idx="1"/>
          </p:nvPr>
        </p:nvSpPr>
        <p:spPr/>
        <p:txBody>
          <a:bodyPr/>
          <a:lstStyle/>
          <a:p>
            <a:r>
              <a:rPr lang="en-US" dirty="0" smtClean="0"/>
              <a:t>The disruption caused by system failure can be minimized if the system can be repaired quickly.</a:t>
            </a:r>
          </a:p>
          <a:p>
            <a:r>
              <a:rPr lang="en-US" dirty="0" smtClean="0"/>
              <a:t>This requires problem diagnosis, access to the failed </a:t>
            </a:r>
            <a:r>
              <a:rPr lang="en-US" dirty="0" err="1" smtClean="0"/>
              <a:t>component(s</a:t>
            </a:r>
            <a:r>
              <a:rPr lang="en-US" dirty="0" smtClean="0"/>
              <a:t>) and making changes to fix the problems.</a:t>
            </a:r>
          </a:p>
          <a:p>
            <a:r>
              <a:rPr lang="en-US" dirty="0" err="1" smtClean="0"/>
              <a:t>Repairability</a:t>
            </a:r>
            <a:r>
              <a:rPr lang="en-US" dirty="0" smtClean="0"/>
              <a:t> is a judgment of how easy it is to repair the software to correct the faults that led to a system failure.</a:t>
            </a:r>
          </a:p>
          <a:p>
            <a:r>
              <a:rPr lang="en-US" dirty="0" err="1" smtClean="0"/>
              <a:t>Repairability</a:t>
            </a:r>
            <a:r>
              <a:rPr lang="en-US" dirty="0" smtClean="0"/>
              <a:t> is affected by the operating environment so is hard to assess before system deployment.</a:t>
            </a:r>
            <a:endParaRPr lang="en-US" dirty="0"/>
          </a:p>
        </p:txBody>
      </p:sp>
      <p:sp>
        <p:nvSpPr>
          <p:cNvPr id="4" name="Footer Placeholder 3"/>
          <p:cNvSpPr>
            <a:spLocks noGrp="1"/>
          </p:cNvSpPr>
          <p:nvPr>
            <p:ph type="ftr" sz="quarter" idx="11"/>
          </p:nvPr>
        </p:nvSpPr>
        <p:spPr/>
        <p:txBody>
          <a:bodyPr/>
          <a:lstStyle/>
          <a:p>
            <a:r>
              <a:rPr lang="en-US" smtClean="0"/>
              <a:t>Chapter 11 Security and Dependability</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5603</TotalTime>
  <Pages>4</Pages>
  <Words>3900</Words>
  <Application>Microsoft Macintosh PowerPoint</Application>
  <PresentationFormat>On-screen Show (4:3)</PresentationFormat>
  <Paragraphs>363</Paragraphs>
  <Slides>46</Slides>
  <Notes>24</Notes>
  <HiddenSlides>0</HiddenSlides>
  <MMClips>0</MMClips>
  <ScaleCrop>false</ScaleCrop>
  <HeadingPairs>
    <vt:vector size="4" baseType="variant">
      <vt:variant>
        <vt:lpstr>Design Template</vt:lpstr>
      </vt:variant>
      <vt:variant>
        <vt:i4>1</vt:i4>
      </vt:variant>
      <vt:variant>
        <vt:lpstr>Slide Titles</vt:lpstr>
      </vt:variant>
      <vt:variant>
        <vt:i4>46</vt:i4>
      </vt:variant>
    </vt:vector>
  </HeadingPairs>
  <TitlesOfParts>
    <vt:vector size="47" baseType="lpstr">
      <vt:lpstr>SE9</vt:lpstr>
      <vt:lpstr>Chapter 11 – Security and Dependability</vt:lpstr>
      <vt:lpstr>Topics covered</vt:lpstr>
      <vt:lpstr>System dependability</vt:lpstr>
      <vt:lpstr>Importance of dependability</vt:lpstr>
      <vt:lpstr>Causes of failure</vt:lpstr>
      <vt:lpstr>Principal dependability properties </vt:lpstr>
      <vt:lpstr>Principal properties</vt:lpstr>
      <vt:lpstr>Other dependability properties</vt:lpstr>
      <vt:lpstr>Repairability</vt:lpstr>
      <vt:lpstr>Maintainability</vt:lpstr>
      <vt:lpstr>Survivability</vt:lpstr>
      <vt:lpstr>Error tolerance</vt:lpstr>
      <vt:lpstr>Dependability attribute dependencies</vt:lpstr>
      <vt:lpstr>Dependability achievement</vt:lpstr>
      <vt:lpstr>Dependability costs</vt:lpstr>
      <vt:lpstr>Cost/dependability curve </vt:lpstr>
      <vt:lpstr>Dependability economics</vt:lpstr>
      <vt:lpstr>Availability and reliability</vt:lpstr>
      <vt:lpstr>Availability and reliability</vt:lpstr>
      <vt:lpstr>Perceptions of reliability</vt:lpstr>
      <vt:lpstr>Reliability and specifications</vt:lpstr>
      <vt:lpstr>Availability perception</vt:lpstr>
      <vt:lpstr>Key points</vt:lpstr>
      <vt:lpstr>Chapter 11 – Security and Dependability</vt:lpstr>
      <vt:lpstr>Reliability terminology </vt:lpstr>
      <vt:lpstr>Faults and failures</vt:lpstr>
      <vt:lpstr>A system as an input/output mapping </vt:lpstr>
      <vt:lpstr>Software usage patterns </vt:lpstr>
      <vt:lpstr>Reliability in use</vt:lpstr>
      <vt:lpstr>Reliability achievement</vt:lpstr>
      <vt:lpstr>Safety</vt:lpstr>
      <vt:lpstr>Safety criticality</vt:lpstr>
      <vt:lpstr>Safety and reliability</vt:lpstr>
      <vt:lpstr>Unsafe reliable systems</vt:lpstr>
      <vt:lpstr>Safety terminology </vt:lpstr>
      <vt:lpstr>Safety achievement</vt:lpstr>
      <vt:lpstr>Normal accidents</vt:lpstr>
      <vt:lpstr>Software safety benefits</vt:lpstr>
      <vt:lpstr>Security</vt:lpstr>
      <vt:lpstr>Fundamental security</vt:lpstr>
      <vt:lpstr>Security terminology </vt:lpstr>
      <vt:lpstr>Examples of security terminology (MHC-PMS) </vt:lpstr>
      <vt:lpstr>Threat classes</vt:lpstr>
      <vt:lpstr>Damage from insecurity</vt:lpstr>
      <vt:lpstr>Security assurance</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Systems Engineering</dc:title>
  <dc:subject/>
  <dc:creator>Ian Sommerville</dc:creator>
  <cp:keywords/>
  <dc:description/>
  <cp:lastModifiedBy>Ian Sommerville</cp:lastModifiedBy>
  <cp:revision>35</cp:revision>
  <cp:lastPrinted>2009-12-21T20:08:42Z</cp:lastPrinted>
  <dcterms:created xsi:type="dcterms:W3CDTF">2009-12-28T09:39:21Z</dcterms:created>
  <dcterms:modified xsi:type="dcterms:W3CDTF">2009-12-28T09:42:22Z</dcterms:modified>
</cp:coreProperties>
</file>