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handoutMasterIdLst>
    <p:handoutMasterId r:id="rId55"/>
  </p:handoutMasterIdLst>
  <p:sldIdLst>
    <p:sldId id="256" r:id="rId2"/>
    <p:sldId id="271" r:id="rId3"/>
    <p:sldId id="272" r:id="rId4"/>
    <p:sldId id="273" r:id="rId5"/>
    <p:sldId id="257" r:id="rId6"/>
    <p:sldId id="277" r:id="rId7"/>
    <p:sldId id="259" r:id="rId8"/>
    <p:sldId id="278" r:id="rId9"/>
    <p:sldId id="274" r:id="rId10"/>
    <p:sldId id="258" r:id="rId11"/>
    <p:sldId id="261" r:id="rId12"/>
    <p:sldId id="275" r:id="rId13"/>
    <p:sldId id="276" r:id="rId14"/>
    <p:sldId id="310" r:id="rId15"/>
    <p:sldId id="281" r:id="rId16"/>
    <p:sldId id="282" r:id="rId17"/>
    <p:sldId id="285" r:id="rId18"/>
    <p:sldId id="284" r:id="rId19"/>
    <p:sldId id="260" r:id="rId20"/>
    <p:sldId id="286" r:id="rId21"/>
    <p:sldId id="283" r:id="rId22"/>
    <p:sldId id="262" r:id="rId23"/>
    <p:sldId id="308" r:id="rId24"/>
    <p:sldId id="309" r:id="rId25"/>
    <p:sldId id="288" r:id="rId26"/>
    <p:sldId id="289" r:id="rId27"/>
    <p:sldId id="290" r:id="rId28"/>
    <p:sldId id="291" r:id="rId29"/>
    <p:sldId id="264" r:id="rId30"/>
    <p:sldId id="263" r:id="rId31"/>
    <p:sldId id="295" r:id="rId32"/>
    <p:sldId id="265" r:id="rId33"/>
    <p:sldId id="294" r:id="rId34"/>
    <p:sldId id="293" r:id="rId35"/>
    <p:sldId id="266" r:id="rId36"/>
    <p:sldId id="296" r:id="rId37"/>
    <p:sldId id="297" r:id="rId38"/>
    <p:sldId id="299" r:id="rId39"/>
    <p:sldId id="298" r:id="rId40"/>
    <p:sldId id="267" r:id="rId41"/>
    <p:sldId id="300" r:id="rId42"/>
    <p:sldId id="301" r:id="rId43"/>
    <p:sldId id="268" r:id="rId44"/>
    <p:sldId id="302" r:id="rId45"/>
    <p:sldId id="303" r:id="rId46"/>
    <p:sldId id="304" r:id="rId47"/>
    <p:sldId id="305" r:id="rId48"/>
    <p:sldId id="269" r:id="rId49"/>
    <p:sldId id="311" r:id="rId50"/>
    <p:sldId id="270" r:id="rId51"/>
    <p:sldId id="306" r:id="rId52"/>
    <p:sldId id="307"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8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pPr/>
              <a:t>6/19/2011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6/19/2011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FBBFE85-006A-554F-ADAB-F8E16AA1CD89}" type="datetime1">
              <a:rPr lang="en-US" smtClean="0"/>
              <a:pPr/>
              <a:t>6/19/2011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71EAD7CA-4FEA-A143-8DC9-4CCA887FC633}" type="datetime1">
              <a:rPr lang="en-US" smtClean="0"/>
              <a:pPr/>
              <a:t>6/19/2011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E903CD9-C4F5-BA4C-8029-52127F0E09F7}" type="datetime1">
              <a:rPr lang="en-US" smtClean="0"/>
              <a:pPr/>
              <a:t>6/19/2011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2DA2C28-9273-5C4A-AA74-CD06DB1117EC}" type="datetime1">
              <a:rPr lang="en-US" smtClean="0"/>
              <a:pPr/>
              <a:t>6/19/2011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9855F221-B0E3-8A46-9E71-AE7FED861E4A}" type="datetime1">
              <a:rPr lang="en-US" smtClean="0"/>
              <a:pPr/>
              <a:t>6/19/2011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BD0CF95-A485-424B-AE80-1996F7E10ECC}" type="datetime1">
              <a:rPr lang="en-US" smtClean="0"/>
              <a:pPr/>
              <a:t>6/19/2011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4346A99-DF8A-1844-B3FA-088AE2187B34}" type="datetime1">
              <a:rPr lang="en-US" smtClean="0"/>
              <a:pPr/>
              <a:t>6/19/2011</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5C2130A-59DA-C04C-A08C-E2BA8292AA42}" type="datetime1">
              <a:rPr lang="en-US" smtClean="0"/>
              <a:pPr/>
              <a:t>6/19/2011</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AFC88AB-067E-F643-9D3E-A2B13A31019C}" type="datetime1">
              <a:rPr lang="en-US" smtClean="0"/>
              <a:pPr/>
              <a:t>6/19/2011</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EC1EB78-0638-9A4A-8053-7ECED8514A56}" type="datetime1">
              <a:rPr lang="en-US" smtClean="0"/>
              <a:pPr/>
              <a:t>6/19/2011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DEA83D-7DA7-FE4D-A3E1-A849B457D00C}" type="datetime1">
              <a:rPr lang="en-US" smtClean="0"/>
              <a:pPr/>
              <a:t>6/19/2011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D7280A7-6D58-AD44-A637-45870A3BA306}" type="datetime1">
              <a:rPr lang="en-US" smtClean="0"/>
              <a:pPr/>
              <a:t>6/19/2011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16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r>
              <a:rPr lang="en-GB" dirty="0" smtClean="0"/>
              <a:t> </a:t>
            </a:r>
            <a:endParaRPr lang="en-US" dirty="0"/>
          </a:p>
        </p:txBody>
      </p:sp>
      <p:pic>
        <p:nvPicPr>
          <p:cNvPr id="4" name="Content Placeholder 3" descr="16.3 ReuseLandscap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87" b="-4287"/>
              <a:stretch>
                <a:fillRect/>
              </a:stretch>
            </p:blipFill>
          </mc:Choice>
          <mc:Fallback>
            <p:blipFill>
              <a:blip r:embed="rId3"/>
              <a:srcRect t="-4287" b="-4287"/>
              <a:stretch>
                <a:fillRect/>
              </a:stretch>
            </p:blipFill>
          </mc:Fallback>
        </mc:AlternateContent>
        <p:spPr>
          <a:xfrm>
            <a:off x="1223729" y="1840480"/>
            <a:ext cx="6704694" cy="3687323"/>
          </a:xfrm>
        </p:spPr>
      </p:pic>
      <p:sp>
        <p:nvSpPr>
          <p:cNvPr id="5" name="Slide Number Placeholder 4"/>
          <p:cNvSpPr>
            <a:spLocks noGrp="1"/>
          </p:cNvSpPr>
          <p:nvPr>
            <p:ph type="sldNum" sz="quarter" idx="12"/>
          </p:nvPr>
        </p:nvSpPr>
        <p:spPr/>
        <p:txBody>
          <a:bodyPr/>
          <a:lstStyle/>
          <a:p>
            <a:fld id="{34CF8044-83D2-2543-8CEA-7F647DE98A9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
        <p:nvSpPr>
          <p:cNvPr id="7" name="Rectangle 6"/>
          <p:cNvSpPr/>
          <p:nvPr/>
        </p:nvSpPr>
        <p:spPr>
          <a:xfrm>
            <a:off x="2945537" y="2837094"/>
            <a:ext cx="2121327" cy="90516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11167" y="2796564"/>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1931" y="2823584"/>
            <a:ext cx="1283606"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904907"/>
          <a:ext cx="8229600" cy="416877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Architectural </a:t>
                      </a:r>
                      <a:r>
                        <a:rPr lang="en-GB" sz="1600" dirty="0">
                          <a:solidFill>
                            <a:srgbClr val="000000"/>
                          </a:solidFill>
                          <a:latin typeface="Arial"/>
                          <a:ea typeface="Times New Roman"/>
                          <a:cs typeface="Arial"/>
                        </a:rPr>
                        <a:t>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Standard software architectures that support common types of application systems are used as the basis of applications. Described in Chapters 6, 13, and 20.</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Design 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Generic abstractions that occur across applications are represented as design patterns showing abstract and concrete objects and interactions. Described in Chapter 7.</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Component-based development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integrating components (collections of objects) that conform to component-model standards. Described in Chapter 17.</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Application frameworks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Collections of abstract and concrete classes are adapted and extended to create application systems.</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Legacy system wrapping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Legacy systems (see Chapter 9) are ‘wrapped’ by defining a set of interfaces and providing access to these legacy systems through these interfaces.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896889"/>
          <a:ext cx="8229600" cy="319341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Service-oriented systems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Systems are developed by linking shared services, which may be externally provided. Described in Chapter 19.</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Software product lines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An application type is generalized around a common architecture so that it can be adapted for different customers.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COTS product reuse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configuring and integrating existing application systems.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ERP systems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Large-scale systems that encapsulate generic business functionality and rules are configured for an organization.</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Configurable vertical applications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Generic systems are designed so that they can be configured to the needs of specific system customers.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080535"/>
          <a:ext cx="8229600" cy="3364230"/>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Program libraries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Class and function libraries that implement commonly used abstractions are available for reuse.</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Model-driven engineering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is represented as domain models and implementation independent models and code is generated from these models. Described in Chapter 5.</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Program generators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generator system embeds knowledge of a type of application and is used to generate systems in that domain from a user-supplied system model.</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Aspect-oriented software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Shared components are woven into an application at different places when the program is compiled. Described in Chapter 21</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type="body"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type="body"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type="body"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type="body"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r>
              <a:rPr lang="en-GB" dirty="0" smtClean="0"/>
              <a:t> </a:t>
            </a:r>
            <a:endParaRPr lang="en-US" dirty="0"/>
          </a:p>
        </p:txBody>
      </p:sp>
      <p:pic>
        <p:nvPicPr>
          <p:cNvPr id="4" name="Content Placeholder 3" descr="16.5 MVC-patter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228" b="-16228"/>
              <a:stretch>
                <a:fillRect/>
              </a:stretch>
            </p:blipFill>
          </mc:Choice>
          <mc:Fallback>
            <p:blipFill>
              <a:blip r:embed="rId3"/>
              <a:srcRect t="-16228" b="-16228"/>
              <a:stretch>
                <a:fillRect/>
              </a:stretch>
            </p:blipFill>
          </mc:Fallback>
        </mc:AlternateContent>
        <p:spPr>
          <a:xfrm>
            <a:off x="979526" y="1886248"/>
            <a:ext cx="7280690" cy="4004099"/>
          </a:xfrm>
        </p:spPr>
      </p:pic>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p>
          <a:p>
            <a:r>
              <a:rPr lang="en-GB" dirty="0" smtClean="0"/>
              <a:t>Application frameworks</a:t>
            </a:r>
          </a:p>
          <a:p>
            <a:r>
              <a:rPr lang="en-GB" dirty="0" smtClean="0"/>
              <a:t>Software product lines </a:t>
            </a:r>
          </a:p>
          <a:p>
            <a:r>
              <a:rPr lang="en-GB" dirty="0" smtClean="0"/>
              <a:t>COTS product reuse</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r>
              <a:rPr lang="en-GB" sz="1800" dirty="0" smtClean="0"/>
              <a:t> </a:t>
            </a:r>
          </a:p>
          <a:p>
            <a:pPr lvl="1"/>
            <a:r>
              <a:rPr lang="en-GB" sz="1600" dirty="0" err="1" smtClean="0"/>
              <a:t>WAFs</a:t>
            </a:r>
            <a:r>
              <a:rPr lang="en-GB" sz="1600" dirty="0" smtClean="0"/>
              <a:t> may include classes to help implement user authentication (login) and access.</a:t>
            </a:r>
          </a:p>
          <a:p>
            <a:r>
              <a:rPr lang="en-GB" sz="1800" i="1" dirty="0" smtClean="0"/>
              <a:t>Dynamic web pages </a:t>
            </a:r>
          </a:p>
          <a:p>
            <a:pPr lvl="1"/>
            <a:r>
              <a:rPr lang="en-GB" sz="1600" dirty="0" smtClean="0"/>
              <a:t>Classes are provided to help you define web page templates and to populate these dynamically from the system database.</a:t>
            </a:r>
          </a:p>
          <a:p>
            <a:r>
              <a:rPr lang="en-GB" sz="1800" i="1" dirty="0" smtClean="0"/>
              <a:t>Database support</a:t>
            </a:r>
            <a:r>
              <a:rPr lang="en-GB" sz="1800" dirty="0" smtClean="0"/>
              <a:t> </a:t>
            </a:r>
          </a:p>
          <a:p>
            <a:pPr lvl="1"/>
            <a:r>
              <a:rPr lang="en-GB" sz="1600" dirty="0" smtClean="0"/>
              <a:t>The framework may provide classes that provide an abstract interface to different databases.</a:t>
            </a:r>
          </a:p>
          <a:p>
            <a:r>
              <a:rPr lang="en-GB" sz="1800" i="1" dirty="0" smtClean="0"/>
              <a:t>Session management</a:t>
            </a:r>
            <a:r>
              <a:rPr lang="en-GB" sz="1800" dirty="0" smtClean="0"/>
              <a:t> </a:t>
            </a:r>
          </a:p>
          <a:p>
            <a:pPr lvl="1"/>
            <a:r>
              <a:rPr lang="en-GB" sz="1600" dirty="0" smtClean="0"/>
              <a:t>Classes to create and manage sessions (a number of interactions with the system by a user) are usually part of a WAF.</a:t>
            </a:r>
          </a:p>
          <a:p>
            <a:r>
              <a:rPr lang="en-GB" sz="1800" i="1" dirty="0" smtClean="0"/>
              <a:t>User interaction</a:t>
            </a:r>
            <a:r>
              <a:rPr lang="en-GB" sz="1800" dirty="0" smtClean="0"/>
              <a:t> </a:t>
            </a:r>
          </a:p>
          <a:p>
            <a:pPr lvl="1"/>
            <a:r>
              <a:rPr lang="en-GB" sz="1600" dirty="0" smtClean="0"/>
              <a:t>Most web frameworks now provide AJAX support (</a:t>
            </a:r>
            <a:r>
              <a:rPr lang="en-GB" sz="1600" dirty="0" err="1" smtClean="0"/>
              <a:t>Holdener</a:t>
            </a:r>
            <a:r>
              <a:rPr lang="en-GB" sz="1600" dirty="0" smtClean="0"/>
              <a:t>, 2008), which allows more interactive web pages to be created.</a:t>
            </a:r>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type="body"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481" b="-15481"/>
              <a:stretch>
                <a:fillRect/>
              </a:stretch>
            </p:blipFill>
          </mc:Choice>
          <mc:Fallback>
            <p:blipFill>
              <a:blip r:embed="rId3"/>
              <a:srcRect t="-15481" b="-15481"/>
              <a:stretch>
                <a:fillRect/>
              </a:stretch>
            </p:blipFill>
          </mc:Fallback>
        </mc:AlternateContent>
        <p:spPr>
          <a:xfrm>
            <a:off x="-1037411" y="1600200"/>
            <a:ext cx="8229600" cy="4525963"/>
          </a:xfrm>
        </p:spPr>
      </p:pic>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2000" dirty="0" smtClean="0"/>
              <a:t>Most new business software systems are now developed by reusing knowledge and code from previously implemented systems.</a:t>
            </a:r>
          </a:p>
          <a:p>
            <a:pPr>
              <a:spcAft>
                <a:spcPts val="0"/>
              </a:spcAft>
            </a:pPr>
            <a:r>
              <a:rPr lang="en-GB" sz="2000" dirty="0" smtClean="0"/>
              <a:t>There are many different ways to reuse software. These range from the reuse of classes and methods in libraries to the reuse of complete application systems.</a:t>
            </a:r>
          </a:p>
          <a:p>
            <a:pPr>
              <a:spcAft>
                <a:spcPts val="0"/>
              </a:spcAft>
            </a:pPr>
            <a:r>
              <a:rPr lang="en-GB" sz="2000" dirty="0" smtClean="0"/>
              <a:t>The advantages of software reuse are lower costs, faster software development and lower risks. System dependability is increased. Specialists can be used more effectively by concentrating their expertise on the design of reusable components.</a:t>
            </a:r>
          </a:p>
          <a:p>
            <a:pPr>
              <a:spcAft>
                <a:spcPts val="0"/>
              </a:spcAft>
            </a:pPr>
            <a:r>
              <a:rPr lang="en-GB" sz="2000" dirty="0" smtClean="0"/>
              <a:t>Application frameworks are collections of concrete and abstract objects that are designed for reuse through specialization and the addition of new objects. They usually incorporate good design practice through design patterns.</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type="body"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type="body"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type="body"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architecture of a resource allocation system</a:t>
            </a:r>
            <a:r>
              <a:rPr lang="en-GB" dirty="0" smtClean="0"/>
              <a:t> </a:t>
            </a:r>
            <a:endParaRPr lang="en-US" dirty="0"/>
          </a:p>
        </p:txBody>
      </p:sp>
      <p:pic>
        <p:nvPicPr>
          <p:cNvPr id="6" name="Content Placeholder 5" descr="16.7 ResourceAll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9653" r="-39653"/>
              <a:stretch>
                <a:fillRect/>
              </a:stretch>
            </p:blipFill>
          </mc:Choice>
          <mc:Fallback>
            <p:blipFill>
              <a:blip r:embed="rId3"/>
              <a:srcRect l="-39653" r="-39653"/>
              <a:stretch>
                <a:fillRect/>
              </a:stretch>
            </p:blipFill>
          </mc:Fallback>
        </mc:AlternateContent>
        <p:spPr>
          <a:xfrm>
            <a:off x="880507" y="1748946"/>
            <a:ext cx="7222349" cy="3972014"/>
          </a:xfrm>
        </p:spPr>
      </p:pic>
      <p:sp>
        <p:nvSpPr>
          <p:cNvPr id="4" name="Slide Number Placeholder 3"/>
          <p:cNvSpPr>
            <a:spLocks noGrp="1"/>
          </p:cNvSpPr>
          <p:nvPr>
            <p:ph type="sldNum" sz="quarter" idx="12"/>
          </p:nvPr>
        </p:nvSpPr>
        <p:spPr/>
        <p:txBody>
          <a:bodyPr/>
          <a:lstStyle/>
          <a:p>
            <a:fld id="{34CF8044-83D2-2543-8CEA-7F647DE98A9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type="body"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pic>
        <p:nvPicPr>
          <p:cNvPr id="4" name="Content Placeholder 3" descr="16.8 Despatch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2783" r="-12783"/>
              <a:stretch>
                <a:fillRect/>
              </a:stretch>
            </p:blipFill>
          </mc:Choice>
          <mc:Fallback>
            <p:blipFill>
              <a:blip r:embed="rId3"/>
              <a:srcRect l="-12783" r="-12783"/>
              <a:stretch>
                <a:fillRect/>
              </a:stretch>
            </p:blipFill>
          </mc:Fallback>
        </mc:AlternateContent>
        <p:spPr>
          <a:xfrm>
            <a:off x="1269492" y="1909133"/>
            <a:ext cx="6452998" cy="3548900"/>
          </a:xfrm>
        </p:spPr>
      </p:pic>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type="body"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69717" b="-69717"/>
              <a:stretch>
                <a:fillRect/>
              </a:stretch>
            </p:blipFill>
          </mc:Choice>
          <mc:Fallback>
            <p:blipFill>
              <a:blip r:embed="rId3"/>
              <a:srcRect t="-69717" b="-69717"/>
              <a:stretch>
                <a:fillRect/>
              </a:stretch>
            </p:blipFill>
          </mc:Fallback>
        </mc:AlternateContent>
        <p:spPr>
          <a:xfrm>
            <a:off x="1200847" y="1600200"/>
            <a:ext cx="6739016" cy="3706199"/>
          </a:xfrm>
        </p:spPr>
      </p:pic>
      <p:sp>
        <p:nvSpPr>
          <p:cNvPr id="5" name="Slide Number Placeholder 4"/>
          <p:cNvSpPr>
            <a:spLocks noGrp="1"/>
          </p:cNvSpPr>
          <p:nvPr>
            <p:ph type="sldNum" sz="quarter" idx="12"/>
          </p:nvPr>
        </p:nvSpPr>
        <p:spPr/>
        <p:txBody>
          <a:bodyPr/>
          <a:lstStyle/>
          <a:p>
            <a:fld id="{34CF8044-83D2-2543-8CEA-7F647DE98A9A}"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type="body"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Product line configuration</a:t>
            </a:r>
            <a:endParaRPr lang="en-US" dirty="0"/>
          </a:p>
        </p:txBody>
      </p:sp>
      <p:sp>
        <p:nvSpPr>
          <p:cNvPr id="158723" name="Rectangle 3"/>
          <p:cNvSpPr>
            <a:spLocks noGrp="1" noChangeArrowheads="1"/>
          </p:cNvSpPr>
          <p:nvPr>
            <p:ph type="body" idx="1"/>
          </p:nvPr>
        </p:nvSpPr>
        <p:spPr/>
        <p:txBody>
          <a:bodyPr lIns="91797" tIns="45898" rIns="91797" bIns="45898"/>
          <a:lstStyle/>
          <a:p>
            <a:r>
              <a:rPr lang="en-US" dirty="0" smtClean="0"/>
              <a:t>Design </a:t>
            </a:r>
            <a:r>
              <a:rPr lang="en-US" dirty="0"/>
              <a:t>time configuration</a:t>
            </a:r>
            <a:endParaRPr lang="en-US" dirty="0" smtClean="0"/>
          </a:p>
          <a:p>
            <a:pPr lvl="1"/>
            <a:r>
              <a:rPr lang="en-US" dirty="0" smtClean="0"/>
              <a:t>The product line is </a:t>
            </a:r>
            <a:r>
              <a:rPr lang="en-US" dirty="0"/>
              <a:t>adapted and changed according to the requirements of particular customers</a:t>
            </a:r>
            <a:r>
              <a:rPr lang="en-US" dirty="0" smtClean="0"/>
              <a:t>.</a:t>
            </a:r>
          </a:p>
          <a:p>
            <a:r>
              <a:rPr lang="en-US" dirty="0" smtClean="0"/>
              <a:t>Deployment time configuration</a:t>
            </a:r>
          </a:p>
          <a:p>
            <a:pPr lvl="1"/>
            <a:r>
              <a:rPr lang="en-US" dirty="0" smtClean="0"/>
              <a:t>The product line is configured by embedding knowledge of the customer’s requirements and business processes. The software source code itself is not changed.</a:t>
            </a:r>
          </a:p>
          <a:p>
            <a:pPr lvl="1">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84" b="-13084"/>
              <a:stretch>
                <a:fillRect/>
              </a:stretch>
            </p:blipFill>
          </mc:Choice>
          <mc:Fallback>
            <p:blipFill>
              <a:blip r:embed="rId3"/>
              <a:srcRect t="-13084" b="-13084"/>
              <a:stretch>
                <a:fillRect/>
              </a:stretch>
            </p:blipFill>
          </mc:Fallback>
        </mc:AlternateContent>
        <p:spPr>
          <a:xfrm>
            <a:off x="-744076" y="1600200"/>
            <a:ext cx="8229600" cy="4525963"/>
          </a:xfrm>
        </p:spPr>
      </p:pic>
      <p:sp>
        <p:nvSpPr>
          <p:cNvPr id="5" name="Slide Number Placeholder 4"/>
          <p:cNvSpPr>
            <a:spLocks noGrp="1"/>
          </p:cNvSpPr>
          <p:nvPr>
            <p:ph type="sldNum" sz="quarter" idx="12"/>
          </p:nvPr>
        </p:nvSpPr>
        <p:spPr/>
        <p:txBody>
          <a:bodyPr/>
          <a:lstStyle/>
          <a:p>
            <a:fld id="{34CF8044-83D2-2543-8CEA-7F647DE98A9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deployment time configuration</a:t>
            </a:r>
            <a:endParaRPr lang="en-US" dirty="0"/>
          </a:p>
        </p:txBody>
      </p:sp>
      <p:sp>
        <p:nvSpPr>
          <p:cNvPr id="3" name="Content Placeholder 2"/>
          <p:cNvSpPr>
            <a:spLocks noGrp="1"/>
          </p:cNvSpPr>
          <p:nvPr>
            <p:ph idx="1"/>
          </p:nvPr>
        </p:nvSpPr>
        <p:spPr/>
        <p:txBody>
          <a:bodyPr/>
          <a:lstStyle/>
          <a:p>
            <a:r>
              <a:rPr lang="en-GB" dirty="0" smtClean="0"/>
              <a:t>Component selection, where you select the modules in a system that provide the required functionality. </a:t>
            </a:r>
          </a:p>
          <a:p>
            <a:r>
              <a:rPr lang="en-GB" dirty="0" smtClean="0"/>
              <a:t>Workflow and rule definition, where you define workflows (how information is processed, stage-by-stage) and validation rules that should apply to information entered by users or generated by the system. </a:t>
            </a:r>
          </a:p>
          <a:p>
            <a:r>
              <a:rPr lang="en-GB" dirty="0" smtClean="0"/>
              <a:t>3.	Parameter definition, where you specify the values of specific system parameters that reflect the instance of the application that you are creating</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product reuse</a:t>
            </a:r>
            <a:endParaRPr lang="en-US" dirty="0"/>
          </a:p>
        </p:txBody>
      </p:sp>
      <p:sp>
        <p:nvSpPr>
          <p:cNvPr id="3" name="Content Placeholder 2"/>
          <p:cNvSpPr>
            <a:spLocks noGrp="1"/>
          </p:cNvSpPr>
          <p:nvPr>
            <p:ph idx="1"/>
          </p:nvPr>
        </p:nvSpPr>
        <p:spPr/>
        <p:txBody>
          <a:bodyPr/>
          <a:lstStyle/>
          <a:p>
            <a:r>
              <a:rPr lang="en-GB" dirty="0" smtClean="0"/>
              <a:t>A commercial-off-the-shelf (COTS) product is a software system that can be adapted for different customers without changing the source code of the system.</a:t>
            </a:r>
          </a:p>
          <a:p>
            <a:r>
              <a:rPr lang="en-GB" dirty="0" smtClean="0"/>
              <a:t>COTS systems have generic features and so can be used/reused in different environments.</a:t>
            </a:r>
          </a:p>
          <a:p>
            <a:r>
              <a:rPr lang="en-GB" dirty="0" smtClean="0"/>
              <a:t>COTS products are adapted by using built-in configuration mechanisms that allow the functionality of the system to be tailored to specific customer needs.</a:t>
            </a:r>
          </a:p>
          <a:p>
            <a:pPr lvl="1"/>
            <a:r>
              <a:rPr lang="en-GB" dirty="0" smtClean="0"/>
              <a:t> 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COTS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p>
          <a:p>
            <a:r>
              <a:rPr lang="en-GB" sz="2000" dirty="0" smtClean="0"/>
              <a:t>It is possible to see what functionality is provided by the applications and so it is easier to judge whether or not they are likely to be suitable. </a:t>
            </a:r>
          </a:p>
          <a:p>
            <a:r>
              <a:rPr lang="en-GB" sz="2000" dirty="0" smtClean="0"/>
              <a:t>Some development risks are avoided by using existing software. However, this approach has its own risks, as I discuss below.</a:t>
            </a:r>
          </a:p>
          <a:p>
            <a:r>
              <a:rPr lang="en-GB" sz="2000" dirty="0" smtClean="0"/>
              <a:t>Businesses can focus on their core activity without having to devote a lot of resources to IT systems development.</a:t>
            </a:r>
          </a:p>
          <a:p>
            <a:r>
              <a:rPr lang="en-GB" sz="2000" dirty="0" smtClean="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COTS 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 </a:t>
            </a:r>
          </a:p>
          <a:p>
            <a:r>
              <a:rPr lang="en-GB" sz="2200" dirty="0" smtClean="0"/>
              <a:t>The COTS product may be based on assumptions that are practically impossible to change. </a:t>
            </a:r>
          </a:p>
          <a:p>
            <a:r>
              <a:rPr lang="en-GB" sz="2200" dirty="0" smtClean="0"/>
              <a:t>Choosing the right COTS system for an enterprise can be a difficult process, especially as many COTS products are not well documented. </a:t>
            </a:r>
          </a:p>
          <a:p>
            <a:r>
              <a:rPr lang="en-GB" sz="2200" dirty="0" smtClean="0"/>
              <a:t>There may be a lack of local expertise to support systems development. </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type="body" idx="1"/>
          </p:nvPr>
        </p:nvSpPr>
        <p:spPr>
          <a:xfrm>
            <a:off x="530850" y="1676258"/>
            <a:ext cx="8326205" cy="4130097"/>
          </a:xfrm>
          <a:noFill/>
          <a:ln/>
        </p:spPr>
        <p:txBody>
          <a:bodyPr lIns="90840" tIns="44623" rIns="90840" bIns="44623"/>
          <a:lstStyle/>
          <a:p>
            <a:pPr>
              <a:lnSpc>
                <a:spcPct val="90000"/>
              </a:lnSpc>
            </a:pPr>
            <a:r>
              <a:rPr lang="en-GB" dirty="0"/>
              <a:t>Application system reuse</a:t>
            </a:r>
          </a:p>
          <a:p>
            <a:pPr lvl="1">
              <a:lnSpc>
                <a:spcPct val="90000"/>
              </a:lnSpc>
            </a:pPr>
            <a:r>
              <a:rPr lang="en-GB" dirty="0"/>
              <a:t>The whole of an application system may be reused either by incorporating it without change into other systems (COTS reuse)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Covered in Chapter </a:t>
            </a:r>
            <a:r>
              <a:rPr lang="en-GB" dirty="0" smtClean="0"/>
              <a:t>17.</a:t>
            </a:r>
            <a:endParaRPr lang="en-GB" dirty="0"/>
          </a:p>
          <a:p>
            <a:pPr>
              <a:lnSpc>
                <a:spcPct val="90000"/>
              </a:lnSpc>
            </a:pPr>
            <a:r>
              <a:rPr lang="en-GB" dirty="0"/>
              <a:t>Object and function reuse</a:t>
            </a:r>
          </a:p>
          <a:p>
            <a:pPr lvl="1">
              <a:lnSpc>
                <a:spcPct val="90000"/>
              </a:lnSpc>
            </a:pPr>
            <a:r>
              <a:rPr lang="en-GB" dirty="0"/>
              <a:t>Software components that implement a single well-defined object or function may be reused.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COTS</a:t>
                      </a:r>
                      <a:r>
                        <a:rPr lang="en-GB" sz="1600" b="1" dirty="0">
                          <a:solidFill>
                            <a:srgbClr val="000000"/>
                          </a:solidFill>
                          <a:latin typeface="Arial"/>
                          <a:ea typeface="Times New Roman"/>
                          <a:cs typeface="Arial"/>
                        </a:rPr>
                        <a:t>-solution systems</a:t>
                      </a: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COTS-integrated </a:t>
                      </a:r>
                      <a:r>
                        <a:rPr lang="en-GB" sz="1600" b="1" dirty="0" smtClean="0">
                          <a:solidFill>
                            <a:srgbClr val="000000"/>
                          </a:solidFill>
                          <a:latin typeface="Arial"/>
                          <a:ea typeface="Times New Roman"/>
                          <a:cs typeface="Arial"/>
                        </a:rPr>
                        <a:t>systems</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solution systems</a:t>
            </a:r>
            <a:endParaRPr lang="en-US" dirty="0"/>
          </a:p>
        </p:txBody>
      </p:sp>
      <p:sp>
        <p:nvSpPr>
          <p:cNvPr id="3" name="Content Placeholder 2"/>
          <p:cNvSpPr>
            <a:spLocks noGrp="1"/>
          </p:cNvSpPr>
          <p:nvPr>
            <p:ph idx="1"/>
          </p:nvPr>
        </p:nvSpPr>
        <p:spPr/>
        <p:txBody>
          <a:bodyPr/>
          <a:lstStyle/>
          <a:p>
            <a:r>
              <a:rPr lang="en-GB" dirty="0" smtClean="0"/>
              <a:t>COTS-solution systems are generic application systems that may be designed to support a particular business type, business activity or, sometimes, a complete business enterprise. </a:t>
            </a:r>
          </a:p>
          <a:p>
            <a:pPr lvl="1"/>
            <a:r>
              <a:rPr lang="en-GB" dirty="0" smtClean="0"/>
              <a:t>For example, a COTS-solution system may be produced for dentists that handles appointments, dental records, patient recall, etc. </a:t>
            </a:r>
          </a:p>
          <a:p>
            <a:r>
              <a:rPr lang="en-GB" dirty="0" smtClean="0"/>
              <a:t>Domain-specific COTS-solution systems, such as systems to support a business function (e.g. document management) provide functionality that is likely to be required by a range of potential users.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type="body" idx="1"/>
          </p:nvPr>
        </p:nvSpPr>
        <p:spPr/>
        <p:txBody>
          <a:bodyPr lIns="91797" tIns="45898" rIns="91797" bIns="45898"/>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0743" b="-20743"/>
              <a:stretch>
                <a:fillRect/>
              </a:stretch>
            </p:blipFill>
          </mc:Choice>
          <mc:Fallback>
            <p:blipFill>
              <a:blip r:embed="rId3"/>
              <a:srcRect t="-20743" b="-20743"/>
              <a:stretch>
                <a:fillRect/>
              </a:stretch>
            </p:blipFill>
          </mc:Fallback>
        </mc:AlternateContent>
        <p:spPr>
          <a:xfrm>
            <a:off x="972033" y="1600200"/>
            <a:ext cx="6739016" cy="3706199"/>
          </a:xfrm>
        </p:spPr>
      </p:pic>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architecture</a:t>
            </a:r>
            <a:endParaRPr lang="en-US" dirty="0"/>
          </a:p>
        </p:txBody>
      </p:sp>
      <p:sp>
        <p:nvSpPr>
          <p:cNvPr id="3" name="Content Placeholder 2"/>
          <p:cNvSpPr>
            <a:spLocks noGrp="1"/>
          </p:cNvSpPr>
          <p:nvPr>
            <p:ph idx="1"/>
          </p:nvPr>
        </p:nvSpPr>
        <p:spPr/>
        <p:txBody>
          <a:bodyPr/>
          <a:lstStyle/>
          <a:p>
            <a:r>
              <a:rPr lang="en-GB" dirty="0" smtClean="0"/>
              <a:t>A number of modules to support different business functions. </a:t>
            </a:r>
          </a:p>
          <a:p>
            <a:r>
              <a:rPr lang="en-GB" dirty="0" smtClean="0"/>
              <a:t>A defined set of business processes, associated with each module, which relate to activities in that module. </a:t>
            </a:r>
          </a:p>
          <a:p>
            <a:r>
              <a:rPr lang="en-GB" dirty="0" smtClean="0"/>
              <a:t>A common database that maintains information about all related business functions. </a:t>
            </a:r>
          </a:p>
          <a:p>
            <a:r>
              <a:rPr lang="en-GB" dirty="0" smtClean="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configuration</a:t>
            </a:r>
            <a:endParaRPr lang="en-US" dirty="0"/>
          </a:p>
        </p:txBody>
      </p:sp>
      <p:sp>
        <p:nvSpPr>
          <p:cNvPr id="3" name="Content Placeholder 2"/>
          <p:cNvSpPr>
            <a:spLocks noGrp="1"/>
          </p:cNvSpPr>
          <p:nvPr>
            <p:ph idx="1"/>
          </p:nvPr>
        </p:nvSpPr>
        <p:spPr/>
        <p:txBody>
          <a:bodyPr/>
          <a:lstStyle/>
          <a:p>
            <a:r>
              <a:rPr lang="en-GB" sz="2200" dirty="0" smtClean="0"/>
              <a:t>Selecting the required functionality from the system.</a:t>
            </a:r>
          </a:p>
          <a:p>
            <a:r>
              <a:rPr lang="en-GB" sz="2200" dirty="0" smtClean="0"/>
              <a:t>Establishing a data model that defines how the organization’s data will be structured in the system database.</a:t>
            </a:r>
          </a:p>
          <a:p>
            <a:r>
              <a:rPr lang="en-GB" sz="2200" dirty="0" smtClean="0"/>
              <a:t>Defining business rules that apply to that data.</a:t>
            </a:r>
          </a:p>
          <a:p>
            <a:r>
              <a:rPr lang="en-GB" sz="2200" dirty="0" smtClean="0"/>
              <a:t>Defining the expected interactions with external systems.</a:t>
            </a:r>
          </a:p>
          <a:p>
            <a:r>
              <a:rPr lang="en-GB" sz="2200" dirty="0" smtClean="0"/>
              <a:t>Designing the input forms and the output reports generated by the system.</a:t>
            </a:r>
          </a:p>
          <a:p>
            <a:r>
              <a:rPr lang="en-GB" sz="2200" dirty="0" smtClean="0"/>
              <a:t>Designing new business processes that conform to the underlying process model supported by the system.</a:t>
            </a:r>
          </a:p>
          <a:p>
            <a:r>
              <a:rPr lang="en-GB" sz="2200" dirty="0" smtClean="0"/>
              <a:t>Setting 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integrated systems</a:t>
            </a:r>
            <a:endParaRPr lang="en-US" dirty="0"/>
          </a:p>
        </p:txBody>
      </p:sp>
      <p:sp>
        <p:nvSpPr>
          <p:cNvPr id="3" name="Content Placeholder 2"/>
          <p:cNvSpPr>
            <a:spLocks noGrp="1"/>
          </p:cNvSpPr>
          <p:nvPr>
            <p:ph idx="1"/>
          </p:nvPr>
        </p:nvSpPr>
        <p:spPr/>
        <p:txBody>
          <a:bodyPr/>
          <a:lstStyle/>
          <a:p>
            <a:r>
              <a:rPr lang="en-GB" dirty="0" smtClean="0"/>
              <a:t>COTS-integrated systems are applications that include two or more COTS products and/or legacy application systems. </a:t>
            </a:r>
          </a:p>
          <a:p>
            <a:r>
              <a:rPr lang="en-GB" dirty="0" smtClean="0"/>
              <a:t>You may use this approach when there is no single COTS system that meets all of your needs or when you wish to integrate a new COTS product with systems that you already use.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GB" dirty="0" smtClean="0"/>
              <a:t>Which COTS products offer the most appropriate functionality? </a:t>
            </a:r>
          </a:p>
          <a:p>
            <a:pPr lvl="1"/>
            <a:r>
              <a:rPr lang="en-GB" dirty="0" smtClean="0"/>
              <a:t>Typically, there will be several COTS products available, which can be combined in different ways. </a:t>
            </a:r>
          </a:p>
          <a:p>
            <a:r>
              <a:rPr lang="en-GB" dirty="0" smtClean="0"/>
              <a:t>How will data be exchanged? </a:t>
            </a:r>
          </a:p>
          <a:p>
            <a:pPr lvl="1"/>
            <a:r>
              <a:rPr lang="en-GB" dirty="0" smtClean="0"/>
              <a:t>Different products normally use unique data structures and formats. You have to write adaptors that convert from one representation to another. </a:t>
            </a:r>
          </a:p>
          <a:p>
            <a:r>
              <a:rPr lang="en-GB" dirty="0" smtClean="0"/>
              <a:t>What features of a product will actually be used? </a:t>
            </a:r>
          </a:p>
          <a:p>
            <a:pPr lvl="1"/>
            <a:r>
              <a:rPr lang="en-GB" dirty="0" smtClean="0"/>
              <a:t>COTS products may include more functionality than you need and functionality may be duplicated across different products.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COTS-integrated procurement system </a:t>
            </a:r>
          </a:p>
        </p:txBody>
      </p:sp>
      <p:pic>
        <p:nvPicPr>
          <p:cNvPr id="6" name="Content Placeholder 5" descr="16.13 E-procur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94" b="-11694"/>
              <a:stretch>
                <a:fillRect/>
              </a:stretch>
            </p:blipFill>
          </mc:Choice>
          <mc:Fallback>
            <p:blipFill>
              <a:blip r:embed="rId3"/>
              <a:srcRect t="-11694" b="-11694"/>
              <a:stretch>
                <a:fillRect/>
              </a:stretch>
            </p:blipFill>
          </mc:Fallback>
        </mc:AlternateContent>
        <p:spPr>
          <a:xfrm>
            <a:off x="-1218243" y="1417638"/>
            <a:ext cx="8229600" cy="4525963"/>
          </a:xfrm>
        </p:spPr>
      </p:pic>
      <p:sp>
        <p:nvSpPr>
          <p:cNvPr id="4" name="Slide Number Placeholder 3"/>
          <p:cNvSpPr>
            <a:spLocks noGrp="1"/>
          </p:cNvSpPr>
          <p:nvPr>
            <p:ph type="sldNum" sz="quarter" idx="12"/>
          </p:nvPr>
        </p:nvSpPr>
        <p:spPr/>
        <p:txBody>
          <a:bodyPr/>
          <a:lstStyle/>
          <a:p>
            <a:fld id="{34CF8044-83D2-2543-8CEA-7F647DE98A9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COTS interfaces</a:t>
            </a:r>
            <a:endParaRPr lang="en-US" dirty="0"/>
          </a:p>
        </p:txBody>
      </p:sp>
      <p:sp>
        <p:nvSpPr>
          <p:cNvPr id="3" name="Content Placeholder 2"/>
          <p:cNvSpPr>
            <a:spLocks noGrp="1"/>
          </p:cNvSpPr>
          <p:nvPr>
            <p:ph idx="1"/>
          </p:nvPr>
        </p:nvSpPr>
        <p:spPr/>
        <p:txBody>
          <a:bodyPr/>
          <a:lstStyle/>
          <a:p>
            <a:r>
              <a:rPr lang="en-GB" dirty="0" smtClean="0"/>
              <a:t>COTS integration can be simplified if a service-oriented approach is used. </a:t>
            </a:r>
          </a:p>
          <a:p>
            <a:r>
              <a:rPr lang="en-GB" dirty="0" smtClean="0"/>
              <a:t>A service-oriented approach means allowing access to the application system’s functionality through a standard service interface, with a service for each discrete unit of functionality. </a:t>
            </a:r>
          </a:p>
          <a:p>
            <a:r>
              <a:rPr lang="en-GB" dirty="0" smtClean="0"/>
              <a:t>Some applications may offer a service interface but, sometimes, this service interface has to be implemented by the system integrator. You have to program a wrapper that hides the application and provides externally visible services.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8898"/>
          <a:ext cx="7811922" cy="4022725"/>
        </p:xfrm>
        <a:graphic>
          <a:graphicData uri="http://schemas.openxmlformats.org/drawingml/2006/table">
            <a:tbl>
              <a:tblPr firstRow="1" bandRow="1">
                <a:tableStyleId>{5C22544A-7EE6-4342-B048-85BDC9FD1C3A}</a:tableStyleId>
              </a:tblPr>
              <a:tblGrid>
                <a:gridCol w="2657041"/>
                <a:gridCol w="5154881"/>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wrapping</a:t>
            </a:r>
            <a:r>
              <a:rPr lang="en-GB" dirty="0" smtClean="0"/>
              <a:t> </a:t>
            </a:r>
            <a:endParaRPr lang="en-US" dirty="0"/>
          </a:p>
        </p:txBody>
      </p:sp>
      <p:pic>
        <p:nvPicPr>
          <p:cNvPr id="4" name="Content Placeholder 3" descr="16.14 ServiceWrapper.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rcRect l="-4302" r="-4302"/>
              <a:stretch>
                <a:fillRect/>
              </a:stretch>
            </p:blipFill>
          </mc:Choice>
          <mc:Fallback>
            <p:blipFill>
              <a:blip r:embed="rId3"/>
              <a:srcRect l="-4302" r="-4302"/>
              <a:stretch>
                <a:fillRect/>
              </a:stretch>
            </p:blipFill>
          </mc:Fallback>
        </mc:AlternateContent>
        <p:spPr>
          <a:xfrm>
            <a:off x="1292373" y="1863365"/>
            <a:ext cx="6636050" cy="3649572"/>
          </a:xfrm>
          <a:prstGeom prst="rect">
            <a:avLst/>
          </a:prstGeom>
        </p:spPr>
      </p:pic>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a:t>COTS system integration problems</a:t>
            </a:r>
          </a:p>
        </p:txBody>
      </p:sp>
      <p:sp>
        <p:nvSpPr>
          <p:cNvPr id="155651" name="Rectangle 3"/>
          <p:cNvSpPr>
            <a:spLocks noGrp="1" noChangeArrowheads="1"/>
          </p:cNvSpPr>
          <p:nvPr>
            <p:ph type="body" idx="1"/>
          </p:nvPr>
        </p:nvSpPr>
        <p:spPr/>
        <p:txBody>
          <a:bodyPr lIns="91797" tIns="45898" rIns="91797" bIns="45898"/>
          <a:lstStyle/>
          <a:p>
            <a:r>
              <a:rPr lang="en-GB" sz="2300" dirty="0"/>
              <a:t>Lack of control over functionality and performance</a:t>
            </a:r>
          </a:p>
          <a:p>
            <a:pPr lvl="1"/>
            <a:r>
              <a:rPr lang="en-GB" sz="2100" dirty="0"/>
              <a:t>COTS systems may be less effective than they appear</a:t>
            </a:r>
          </a:p>
          <a:p>
            <a:r>
              <a:rPr lang="en-GB" sz="2300" dirty="0"/>
              <a:t>Problems with COTS system inter-operability</a:t>
            </a:r>
          </a:p>
          <a:p>
            <a:pPr lvl="1"/>
            <a:r>
              <a:rPr lang="en-GB" sz="2100" dirty="0"/>
              <a:t>Different COTS systems may make different assumptions that means integration is difficult</a:t>
            </a:r>
          </a:p>
          <a:p>
            <a:r>
              <a:rPr lang="en-GB" sz="2300" dirty="0"/>
              <a:t>No control over system evolution</a:t>
            </a:r>
          </a:p>
          <a:p>
            <a:pPr lvl="1"/>
            <a:r>
              <a:rPr lang="en-GB" sz="2100" dirty="0"/>
              <a:t>COTS vendors not system users control evolution</a:t>
            </a:r>
          </a:p>
          <a:p>
            <a:r>
              <a:rPr lang="en-GB" sz="2300" dirty="0"/>
              <a:t>Support from COTS vendors</a:t>
            </a:r>
          </a:p>
          <a:p>
            <a:pPr lvl="1"/>
            <a:r>
              <a:rPr lang="en-GB" sz="2100" dirty="0"/>
              <a:t>COTS vendors may not offer support  over the lifetime of the product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1800" dirty="0" smtClean="0"/>
              <a:t>Software product lines are related applications that are developed from a common base. This generic system is adapted to meet specific requirements for functionality, target platform or operational configuration.</a:t>
            </a:r>
          </a:p>
          <a:p>
            <a:pPr>
              <a:spcAft>
                <a:spcPts val="0"/>
              </a:spcAft>
            </a:pPr>
            <a:r>
              <a:rPr lang="en-GB" sz="1800" dirty="0" smtClean="0"/>
              <a:t>COTS product reuse is concerned with the reuse of large-scale, off-the-shelf systems. These provide a lot of functionality and their reuse can radically reduce costs and development time.  Systems may be developed by configuring a single, generic COTS product or by integrating two or more COTS products.</a:t>
            </a:r>
          </a:p>
          <a:p>
            <a:pPr>
              <a:spcAft>
                <a:spcPts val="0"/>
              </a:spcAft>
            </a:pPr>
            <a:r>
              <a:rPr lang="en-GB" sz="1800" dirty="0" smtClean="0"/>
              <a:t>Enterprise Resource Planning systems are examples of large-scale COTS reuse. You create an instance of an ERP system by configuring a generic system with information about the customer’s business processes and rules.</a:t>
            </a:r>
          </a:p>
          <a:p>
            <a:pPr>
              <a:spcAft>
                <a:spcPts val="0"/>
              </a:spcAft>
            </a:pPr>
            <a:r>
              <a:rPr lang="en-GB" sz="1800" dirty="0" smtClean="0"/>
              <a:t>Potential problems with COTS-based reuse include lack of control over functionality and performance, lack of control over system evolution, the need for support from external vendors and difficulties in ensuring that systems can inter-operate.</a:t>
            </a:r>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99476"/>
          <a:ext cx="7974061" cy="3199130"/>
        </p:xfrm>
        <a:graphic>
          <a:graphicData uri="http://schemas.openxmlformats.org/drawingml/2006/table">
            <a:tbl>
              <a:tblPr firstRow="1" bandRow="1">
                <a:tableStyleId>{5C22544A-7EE6-4342-B048-85BDC9FD1C3A}</a:tableStyleId>
              </a:tblPr>
              <a:tblGrid>
                <a:gridCol w="2712188"/>
                <a:gridCol w="5261873"/>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48810"/>
          <a:ext cx="8014596" cy="4510405"/>
        </p:xfrm>
        <a:graphic>
          <a:graphicData uri="http://schemas.openxmlformats.org/drawingml/2006/table">
            <a:tbl>
              <a:tblPr firstRow="1" bandRow="1">
                <a:tableStyleId>{5C22544A-7EE6-4342-B048-85BDC9FD1C3A}</a:tableStyleId>
              </a:tblPr>
              <a:tblGrid>
                <a:gridCol w="2475961"/>
                <a:gridCol w="55386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7950"/>
          <a:ext cx="7906503" cy="2974340"/>
        </p:xfrm>
        <a:graphic>
          <a:graphicData uri="http://schemas.openxmlformats.org/drawingml/2006/table">
            <a:tbl>
              <a:tblPr firstRow="1" bandRow="1">
                <a:tableStyleId>{5C22544A-7EE6-4342-B048-85BDC9FD1C3A}</a:tableStyleId>
              </a:tblPr>
              <a:tblGrid>
                <a:gridCol w="2442568"/>
                <a:gridCol w="54639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type="body"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6032</TotalTime>
  <Words>3503</Words>
  <Application>Microsoft Office PowerPoint</Application>
  <PresentationFormat>如螢幕大小 (4:3)</PresentationFormat>
  <Paragraphs>357</Paragraphs>
  <Slides>52</Slides>
  <Notes>4</Notes>
  <HiddenSlides>0</HiddenSlides>
  <MMClips>0</MMClips>
  <ScaleCrop>false</ScaleCrop>
  <HeadingPairs>
    <vt:vector size="4" baseType="variant">
      <vt:variant>
        <vt:lpstr>佈景主題</vt:lpstr>
      </vt:variant>
      <vt:variant>
        <vt:i4>1</vt:i4>
      </vt:variant>
      <vt:variant>
        <vt:lpstr>投影片標題</vt:lpstr>
      </vt:variant>
      <vt:variant>
        <vt:i4>52</vt:i4>
      </vt:variant>
    </vt:vector>
  </HeadingPairs>
  <TitlesOfParts>
    <vt:vector size="53" baseType="lpstr">
      <vt:lpstr>SE9</vt:lpstr>
      <vt:lpstr>Chapter 16 – Software Reuse</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classes</vt:lpstr>
      <vt:lpstr>Web application frameworks</vt:lpstr>
      <vt:lpstr>Model-view controller</vt:lpstr>
      <vt:lpstr>The Model-View-Controller pattern </vt:lpstr>
      <vt:lpstr>WAF features</vt:lpstr>
      <vt:lpstr>Extending frameworks</vt:lpstr>
      <vt:lpstr>Inversion of control in frameworks </vt:lpstr>
      <vt:lpstr>Key points</vt:lpstr>
      <vt:lpstr>Chapter 16 – Software Reuse</vt:lpstr>
      <vt:lpstr>Software product lines</vt:lpstr>
      <vt:lpstr>Application frameworks and product lines</vt:lpstr>
      <vt:lpstr>Product line specialisation</vt:lpstr>
      <vt:lpstr>Product line architectures</vt:lpstr>
      <vt:lpstr>The architecture of a resource allocation system </vt:lpstr>
      <vt:lpstr>The product line architecture of a vehicle dIspatcher</vt:lpstr>
      <vt:lpstr>Vehicle dispatching</vt:lpstr>
      <vt:lpstr>Product instance development </vt:lpstr>
      <vt:lpstr>Product instance development</vt:lpstr>
      <vt:lpstr>Product line configuration</vt:lpstr>
      <vt:lpstr>Deployment-time configuration </vt:lpstr>
      <vt:lpstr>Levels of deployment time configuration</vt:lpstr>
      <vt:lpstr>COTS product reuse</vt:lpstr>
      <vt:lpstr>Benefits of COTS reuse</vt:lpstr>
      <vt:lpstr>Problems of COTS reuse</vt:lpstr>
      <vt:lpstr>COTS-solution and COTS-integrated systems </vt:lpstr>
      <vt:lpstr>COTS solution systems</vt:lpstr>
      <vt:lpstr>ERP systems</vt:lpstr>
      <vt:lpstr>The architecture of an ERP system </vt:lpstr>
      <vt:lpstr>ERP architecture</vt:lpstr>
      <vt:lpstr>ERP configuration</vt:lpstr>
      <vt:lpstr>COTS integrated systems</vt:lpstr>
      <vt:lpstr>Design choices</vt:lpstr>
      <vt:lpstr>A COTS-integrated procurement system </vt:lpstr>
      <vt:lpstr>Service-oriented COTS interfaces</vt:lpstr>
      <vt:lpstr>Application wrapping </vt:lpstr>
      <vt:lpstr>COTS system integration problems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yotsuki</cp:lastModifiedBy>
  <cp:revision>10</cp:revision>
  <dcterms:created xsi:type="dcterms:W3CDTF">2010-01-21T17:18:58Z</dcterms:created>
  <dcterms:modified xsi:type="dcterms:W3CDTF">2011-06-19T13:54:39Z</dcterms:modified>
</cp:coreProperties>
</file>