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49"/>
  </p:notesMasterIdLst>
  <p:handoutMasterIdLst>
    <p:handoutMasterId r:id="rId50"/>
  </p:handoutMasterIdLst>
  <p:sldIdLst>
    <p:sldId id="256" r:id="rId2"/>
    <p:sldId id="313" r:id="rId3"/>
    <p:sldId id="287" r:id="rId4"/>
    <p:sldId id="314" r:id="rId5"/>
    <p:sldId id="288" r:id="rId6"/>
    <p:sldId id="289" r:id="rId7"/>
    <p:sldId id="315" r:id="rId8"/>
    <p:sldId id="267" r:id="rId9"/>
    <p:sldId id="257" r:id="rId10"/>
    <p:sldId id="269" r:id="rId11"/>
    <p:sldId id="281" r:id="rId12"/>
    <p:sldId id="271" r:id="rId13"/>
    <p:sldId id="282" r:id="rId14"/>
    <p:sldId id="273" r:id="rId15"/>
    <p:sldId id="283" r:id="rId16"/>
    <p:sldId id="284" r:id="rId17"/>
    <p:sldId id="276" r:id="rId18"/>
    <p:sldId id="285" r:id="rId19"/>
    <p:sldId id="286" r:id="rId20"/>
    <p:sldId id="279" r:id="rId21"/>
    <p:sldId id="262" r:id="rId22"/>
    <p:sldId id="316" r:id="rId23"/>
    <p:sldId id="326" r:id="rId24"/>
    <p:sldId id="318" r:id="rId25"/>
    <p:sldId id="319" r:id="rId26"/>
    <p:sldId id="292" r:id="rId27"/>
    <p:sldId id="263" r:id="rId28"/>
    <p:sldId id="294" r:id="rId29"/>
    <p:sldId id="299" r:id="rId30"/>
    <p:sldId id="264" r:id="rId31"/>
    <p:sldId id="296" r:id="rId32"/>
    <p:sldId id="297" r:id="rId33"/>
    <p:sldId id="298" r:id="rId34"/>
    <p:sldId id="300" r:id="rId35"/>
    <p:sldId id="320" r:id="rId36"/>
    <p:sldId id="265" r:id="rId37"/>
    <p:sldId id="321" r:id="rId38"/>
    <p:sldId id="322" r:id="rId39"/>
    <p:sldId id="291" r:id="rId40"/>
    <p:sldId id="302" r:id="rId41"/>
    <p:sldId id="266" r:id="rId42"/>
    <p:sldId id="323" r:id="rId43"/>
    <p:sldId id="311" r:id="rId44"/>
    <p:sldId id="312" r:id="rId45"/>
    <p:sldId id="309" r:id="rId46"/>
    <p:sldId id="310" r:id="rId47"/>
    <p:sldId id="32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2/12/10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2/12/10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a:t>
            </a:r>
            <a:r>
              <a:rPr lang="en-US" dirty="0" smtClean="0"/>
              <a:t>.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2/12/10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2/12/10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2/12/10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2/12/10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2/12/10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2/12/10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2/12/10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2/12/10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2/12/10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2/12/10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2/12/10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2/12/10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pic>
        <p:nvPicPr>
          <p:cNvPr id="4" name="Content Placeholder 3" descr="22.2 Risk-man-process.eps"/>
          <p:cNvPicPr>
            <a:picLocks noGrp="1" noChangeAspect="1"/>
          </p:cNvPicPr>
          <p:nvPr>
            <p:ph idx="1"/>
          </p:nvPr>
        </p:nvPicPr>
        <mc:AlternateContent>
          <mc:Choice xmlns:ma="http://schemas.microsoft.com/office/mac/drawingml/2008/main" Requires="ma">
            <p:blipFill>
              <a:blip r:embed="rId2"/>
              <a:srcRect t="-41576" b="-41576"/>
              <a:stretch>
                <a:fillRect/>
              </a:stretch>
            </p:blipFill>
          </mc:Choice>
          <mc:Fallback>
            <p:blipFill>
              <a:blip r:embed="rId3"/>
              <a:srcRect t="-41576" b="-41576"/>
              <a:stretch>
                <a:fillRect/>
              </a:stretch>
            </p:blipFill>
          </mc:Fallback>
        </mc:AlternateContent>
        <p:spPr/>
      </p:pic>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is now recognized as one of the most important project management tasks.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type="body"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Tree>
  </p:cSld>
  <p:clrMapOvr>
    <a:masterClrMapping/>
  </p:clrMapOvr>
  <p:transition advTm="2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Tree>
  </p:cSld>
  <p:clrMapOvr>
    <a:masterClrMapping/>
  </p:clrMapOvr>
  <p:transition advTm="2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mc:AlternateContent>
          <mc:Choice xmlns:ma="http://schemas.microsoft.com/office/mac/drawingml/2008/main" Requires="ma">
            <p:blipFill>
              <a:blip r:embed="rId2"/>
              <a:srcRect l="-9445" r="-9445"/>
              <a:stretch>
                <a:fillRect/>
              </a:stretch>
            </p:blipFill>
          </mc:Choice>
          <mc:Fallback>
            <p:blipFill>
              <a:blip r:embed="rId3"/>
              <a:srcRect l="-9445" r="-9445"/>
              <a:stretch>
                <a:fillRect/>
              </a:stretch>
            </p:blipFill>
          </mc:Fallback>
        </mc:AlternateContent>
        <p:spPr>
          <a:xfrm>
            <a:off x="1511107" y="1883909"/>
            <a:ext cx="6285107" cy="3456567"/>
          </a:xfrm>
        </p:spPr>
      </p:pic>
      <p:sp>
        <p:nvSpPr>
          <p:cNvPr id="5" name="Slide Number Placeholder 4"/>
          <p:cNvSpPr>
            <a:spLocks noGrp="1"/>
          </p:cNvSpPr>
          <p:nvPr>
            <p:ph type="sldNum" sz="quarter" idx="12"/>
          </p:nvPr>
        </p:nvSpPr>
        <p:spPr/>
        <p:txBody>
          <a:bodyPr/>
          <a:lstStyle/>
          <a:p>
            <a:fld id="{A41DB566-6001-1B4F-A74B-7213F33DBA30}"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a:t>The needs hierarchy is almost certainly an over-simplification of motivation in practice.</a:t>
            </a:r>
          </a:p>
          <a:p>
            <a:r>
              <a:rPr lang="en-GB"/>
              <a:t>Motivation should also take into account different personality types:</a:t>
            </a:r>
          </a:p>
          <a:p>
            <a:pPr lvl="1"/>
            <a:r>
              <a:rPr lang="en-GB"/>
              <a:t>Task-oriented;</a:t>
            </a:r>
          </a:p>
          <a:p>
            <a:pPr lvl="1"/>
            <a:r>
              <a:rPr lang="en-GB"/>
              <a:t>Self-oriented;</a:t>
            </a:r>
          </a:p>
          <a:p>
            <a:pPr lvl="1"/>
            <a:r>
              <a:rPr lang="en-GB"/>
              <a:t>Interaction-oriented.</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type="body"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type="body"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type="body"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a:t>
            </a:r>
            <a:r>
              <a:rPr lang="en-GB" dirty="0" smtClean="0"/>
              <a:t> </a:t>
            </a:r>
          </a:p>
          <a:p>
            <a:r>
              <a:rPr lang="en-GB" dirty="0" smtClean="0"/>
              <a:t>This </a:t>
            </a:r>
            <a:r>
              <a:rPr lang="en-GB" dirty="0" smtClean="0"/>
              <a:t>involves creating a group with the right balance of technical skills and personalities,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type="body"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happy and well-functioning 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a:t>
            </a:r>
            <a:r>
              <a:rPr lang="en-GB" dirty="0" smtClean="0"/>
              <a:t> </a:t>
            </a:r>
          </a:p>
          <a:p>
            <a:pPr lvl="1"/>
            <a:r>
              <a:rPr lang="en-GB" dirty="0" smtClean="0"/>
              <a:t>Key questions include:</a:t>
            </a:r>
          </a:p>
          <a:p>
            <a:pPr lvl="2"/>
            <a:r>
              <a:rPr lang="en-GB" dirty="0" smtClean="0"/>
              <a:t>Should the project manager be the technical leader of the group?</a:t>
            </a:r>
            <a:r>
              <a:rPr lang="en-GB" dirty="0" smtClean="0"/>
              <a:t> </a:t>
            </a:r>
          </a:p>
          <a:p>
            <a:pPr lvl="2"/>
            <a:r>
              <a:rPr lang="en-GB" dirty="0" smtClean="0"/>
              <a:t>Who will be involved in making critical technical decisions, and how will these be made?</a:t>
            </a:r>
            <a:r>
              <a:rPr lang="en-GB" dirty="0" smtClean="0"/>
              <a:t> </a:t>
            </a:r>
          </a:p>
          <a:p>
            <a:pPr lvl="2"/>
            <a:r>
              <a:rPr lang="en-GB" dirty="0" smtClean="0"/>
              <a:t>How will interactions with external stakeholders and senior company management be handled?</a:t>
            </a:r>
            <a:r>
              <a:rPr lang="en-GB" dirty="0" smtClean="0"/>
              <a:t> </a:t>
            </a:r>
          </a:p>
          <a:p>
            <a:pPr lvl="2"/>
            <a:r>
              <a:rPr lang="en-GB" dirty="0" smtClean="0"/>
              <a:t>How can groups integrate people who are not co-located?</a:t>
            </a:r>
            <a:r>
              <a:rPr lang="en-GB" dirty="0" smtClean="0"/>
              <a:t> </a:t>
            </a:r>
          </a:p>
          <a:p>
            <a:pPr lvl="2"/>
            <a:r>
              <a:rPr lang="en-GB" dirty="0" smtClean="0"/>
              <a:t>How can knowledge be shared across the group? </a:t>
            </a:r>
            <a:endParaRPr lang="en-GB" dirty="0" smtClean="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type="body"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type="body"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type="body"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r>
              <a:rPr lang="en-GB" i="1" dirty="0" smtClean="0"/>
              <a:t>Reporting</a:t>
            </a:r>
            <a:r>
              <a:rPr lang="en-GB" dirty="0" smtClean="0"/>
              <a:t> </a:t>
            </a:r>
          </a:p>
          <a:p>
            <a:pPr lvl="1"/>
            <a:r>
              <a:rPr lang="en-GB" dirty="0" smtClean="0"/>
              <a:t>Project managers are usually responsible for reporting on the progress of a project to customers and to the managers of the company developing the software. </a:t>
            </a:r>
          </a:p>
          <a:p>
            <a:r>
              <a:rPr lang="en-GB" i="1" dirty="0" smtClean="0"/>
              <a:t>Risk management</a:t>
            </a:r>
          </a:p>
          <a:p>
            <a:pPr lvl="1"/>
            <a:r>
              <a:rPr lang="en-GB" dirty="0" smtClean="0"/>
              <a:t> Project managers assess the risks that may affect a project, monitor these risks and 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People management</a:t>
            </a:r>
            <a:r>
              <a:rPr lang="en-GB" dirty="0" smtClean="0"/>
              <a:t> </a:t>
            </a:r>
          </a:p>
          <a:p>
            <a:pPr lvl="1"/>
            <a:r>
              <a:rPr lang="en-GB" dirty="0" smtClean="0"/>
              <a:t>Project managers have to choose people for their team and establish ways of working that leads to effective team performance </a:t>
            </a:r>
          </a:p>
          <a:p>
            <a:r>
              <a:rPr lang="en-GB" dirty="0" smtClean="0"/>
              <a:t> </a:t>
            </a:r>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a:t>Risk management is concerned with identifying risks and drawing up plans to minimise their effect on a project.</a:t>
            </a:r>
          </a:p>
          <a:p>
            <a:pPr>
              <a:lnSpc>
                <a:spcPct val="90000"/>
              </a:lnSpc>
            </a:pPr>
            <a:r>
              <a:rPr lang="en-GB"/>
              <a:t>A risk is a probability that some adverse circumstance will occur </a:t>
            </a:r>
          </a:p>
          <a:p>
            <a:pPr lvl="1">
              <a:lnSpc>
                <a:spcPct val="90000"/>
              </a:lnSpc>
            </a:pPr>
            <a:r>
              <a:rPr lang="en-GB"/>
              <a:t>Project risks affect schedule or resources;</a:t>
            </a:r>
          </a:p>
          <a:p>
            <a:pPr lvl="1">
              <a:lnSpc>
                <a:spcPct val="90000"/>
              </a:lnSpc>
            </a:pPr>
            <a:r>
              <a:rPr lang="en-GB"/>
              <a:t>Product risks affect the quality or performance of the software being developed;</a:t>
            </a:r>
          </a:p>
          <a:p>
            <a:pPr lvl="1">
              <a:lnSpc>
                <a:spcPct val="90000"/>
              </a:lnSpc>
            </a:pPr>
            <a:r>
              <a:rPr lang="en-GB"/>
              <a:t>Business risks affect the organisation developing or 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common project,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59"/>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139</TotalTime>
  <Words>4104</Words>
  <Application>Microsoft Macintosh PowerPoint</Application>
  <PresentationFormat>On-screen Show (4:3)</PresentationFormat>
  <Paragraphs>464</Paragraphs>
  <Slides>47</Slides>
  <Notes>13</Notes>
  <HiddenSlides>0</HiddenSlides>
  <MMClips>0</MMClips>
  <ScaleCrop>false</ScaleCrop>
  <HeadingPairs>
    <vt:vector size="4" baseType="variant">
      <vt:variant>
        <vt:lpstr>Design Template</vt:lpstr>
      </vt:variant>
      <vt:variant>
        <vt:i4>1</vt:i4>
      </vt:variant>
      <vt:variant>
        <vt:lpstr>Slide Titles</vt:lpstr>
      </vt:variant>
      <vt:variant>
        <vt:i4>47</vt:i4>
      </vt:variant>
    </vt:vector>
  </HeadingPairs>
  <TitlesOfParts>
    <vt:vector size="48" baseType="lpstr">
      <vt:lpstr>SE9</vt:lpstr>
      <vt:lpstr>Chapter 22 – Project Management</vt:lpstr>
      <vt:lpstr>Topics covered</vt:lpstr>
      <vt:lpstr>Software project management</vt:lpstr>
      <vt:lpstr>Success criteria</vt:lpstr>
      <vt:lpstr>Software management distinctions</vt:lpstr>
      <vt:lpstr>Management activities</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lpstr>Chapter 22 – Project Management</vt:lpstr>
      <vt:lpstr>Managing people</vt:lpstr>
      <vt:lpstr>People management factors</vt:lpstr>
      <vt:lpstr>Motivating people</vt:lpstr>
      <vt:lpstr>Human needs hierarchy  </vt:lpstr>
      <vt:lpstr>Need satisfaction</vt:lpstr>
      <vt:lpstr>Individual motivation </vt:lpstr>
      <vt:lpstr>Individual motivation </vt:lpstr>
      <vt:lpstr>Personality types</vt:lpstr>
      <vt:lpstr>Personality types</vt:lpstr>
      <vt:lpstr>Motivation balance</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Ian Sommerville</cp:lastModifiedBy>
  <cp:revision>9</cp:revision>
  <dcterms:created xsi:type="dcterms:W3CDTF">2010-02-12T10:22:34Z</dcterms:created>
  <dcterms:modified xsi:type="dcterms:W3CDTF">2010-02-12T10:40:14Z</dcterms:modified>
</cp:coreProperties>
</file>