
<file path=[Content_Types].xml><?xml version="1.0" encoding="utf-8"?>
<Types xmlns="http://schemas.openxmlformats.org/package/2006/content-types">
  <Default Extension="bin" ContentType="application/vnd.openxmlformats-officedocument.presentationml.printerSettings"/>
  <Default Extension="rels" ContentType="application/vnd.openxmlformats-package.relationships+xml"/>
  <Override PartName="/ppt/slides/slide14.xml" ContentType="application/vnd.openxmlformats-officedocument.presentationml.slide+xml"/>
  <Default Extension="xml" ContentType="application/xml"/>
  <Override PartName="/ppt/slides/slide45.xml" ContentType="application/vnd.openxmlformats-officedocument.presentationml.slide+xml"/>
  <Override PartName="/ppt/tableStyles.xml" ContentType="application/vnd.openxmlformats-officedocument.presentationml.tableStyles+xml"/>
  <Override PartName="/ppt/notesSlides/notesSlide1.xml" ContentType="application/vnd.openxmlformats-officedocument.presentationml.notesSlide+xml"/>
  <Override PartName="/ppt/slides/slide28.xml" ContentType="application/vnd.openxmlformats-officedocument.presentationml.slide+xml"/>
  <Override PartName="/ppt/slides/slide21.xml" ContentType="application/vnd.openxmlformats-officedocument.presentationml.slide+xml"/>
  <Override PartName="/ppt/slides/slide37.xml" ContentType="application/vnd.openxmlformats-officedocument.presentationml.slide+xml"/>
  <Override PartName="/ppt/slides/slide5.xml" ContentType="application/vnd.openxmlformats-officedocument.presentationml.slide+xml"/>
  <Override PartName="/ppt/slideLayouts/slideLayout5.xml" ContentType="application/vnd.openxmlformats-officedocument.presentationml.slideLayout+xml"/>
  <Override PartName="/ppt/slides/slide30.xml" ContentType="application/vnd.openxmlformats-officedocument.presentationml.slide+xml"/>
  <Override PartName="/ppt/slides/slide13.xml" ContentType="application/vnd.openxmlformats-officedocument.presentationml.slide+xml"/>
  <Override PartName="/ppt/slideMasters/slideMaster1.xml" ContentType="application/vnd.openxmlformats-officedocument.presentationml.slideMaster+xml"/>
  <Override PartName="/docProps/core.xml" ContentType="application/vnd.openxmlformats-package.core-properties+xml"/>
  <Override PartName="/ppt/notesSlides/notesSlide7.xml" ContentType="application/vnd.openxmlformats-officedocument.presentationml.notesSlide+xml"/>
  <Override PartName="/ppt/slides/slide44.xml" ContentType="application/vnd.openxmlformats-officedocument.presentationml.slide+xml"/>
  <Override PartName="/ppt/slides/slide27.xml" ContentType="application/vnd.openxmlformats-officedocument.presentationml.slide+xml"/>
  <Override PartName="/ppt/slides/slide53.xml" ContentType="application/vnd.openxmlformats-officedocument.presentationml.slide+xml"/>
  <Override PartName="/ppt/slides/slide20.xml" ContentType="application/vnd.openxmlformats-officedocument.presentationml.slide+xml"/>
  <Override PartName="/ppt/slides/slide36.xml" ContentType="application/vnd.openxmlformats-officedocument.presentationml.slide+xml"/>
  <Override PartName="/ppt/slides/slide4.xml" ContentType="application/vnd.openxmlformats-officedocument.presentationml.slide+xml"/>
  <Override PartName="/ppt/slides/slide19.xml" ContentType="application/vnd.openxmlformats-officedocument.presentationml.slide+xml"/>
  <Override PartName="/ppt/notesSlides/notesSlide8.xml" ContentType="application/vnd.openxmlformats-officedocument.presentationml.notesSlide+xml"/>
  <Default Extension="png" ContentType="image/png"/>
  <Override PartName="/ppt/slideLayouts/slideLayout4.xml" ContentType="application/vnd.openxmlformats-officedocument.presentationml.slideLayout+xml"/>
  <Override PartName="/ppt/slides/slide12.xml" ContentType="application/vnd.openxmlformats-officedocument.presentationml.slide+xml"/>
  <Override PartName="/ppt/notesSlides/notesSlide6.xml" ContentType="application/vnd.openxmlformats-officedocument.presentationml.notesSlide+xml"/>
  <Override PartName="/ppt/presProps.xml" ContentType="application/vnd.openxmlformats-officedocument.presentationml.presProps+xml"/>
  <Override PartName="/ppt/slides/slide43.xml" ContentType="application/vnd.openxmlformats-officedocument.presentationml.slide+xml"/>
  <Override PartName="/ppt/slides/slide26.xml" ContentType="application/vnd.openxmlformats-officedocument.presentationml.slide+xml"/>
  <Override PartName="/ppt/slides/slide52.xml" ContentType="application/vnd.openxmlformats-officedocument.presentationml.slide+xml"/>
  <Override PartName="/ppt/slides/slide35.xml" ContentType="application/vnd.openxmlformats-officedocument.presentationml.slide+xml"/>
  <Override PartName="/ppt/slides/slide3.xml" ContentType="application/vnd.openxmlformats-officedocument.presentationml.slide+xml"/>
  <Override PartName="/ppt/slides/slide18.xml" ContentType="application/vnd.openxmlformats-officedocument.presentationml.slide+xml"/>
  <Override PartName="/ppt/slideLayouts/slideLayout3.xml" ContentType="application/vnd.openxmlformats-officedocument.presentationml.slideLayout+xml"/>
  <Override PartName="/ppt/slides/slide11.xml" ContentType="application/vnd.openxmlformats-officedocument.presentationml.slide+xml"/>
  <Override PartName="/ppt/slides/slide49.xml" ContentType="application/vnd.openxmlformats-officedocument.presentationml.slide+xml"/>
  <Override PartName="/ppt/notesSlides/notesSlide5.xml" ContentType="application/vnd.openxmlformats-officedocument.presentationml.notesSlide+xml"/>
  <Override PartName="/ppt/slides/slide42.xml" ContentType="application/vnd.openxmlformats-officedocument.presentationml.slide+xml"/>
  <Override PartName="/ppt/slides/slide25.xml" ContentType="application/vnd.openxmlformats-officedocument.presentationml.slide+xml"/>
  <Override PartName="/ppt/slides/slide51.xml" ContentType="application/vnd.openxmlformats-officedocument.presentationml.slide+xml"/>
  <Override PartName="/ppt/slides/slide9.xml" ContentType="application/vnd.openxmlformats-officedocument.presentationml.slide+xml"/>
  <Override PartName="/ppt/slideLayouts/slideLayout9.xml" ContentType="application/vnd.openxmlformats-officedocument.presentationml.slideLayout+xml"/>
  <Override PartName="/ppt/slides/slide34.xml" ContentType="application/vnd.openxmlformats-officedocument.presentationml.slide+xml"/>
  <Override PartName="/ppt/slides/slide2.xml" ContentType="application/vnd.openxmlformats-officedocument.presentationml.slide+xml"/>
  <Override PartName="/ppt/slideLayouts/slideLayout2.xml" ContentType="application/vnd.openxmlformats-officedocument.presentationml.slideLayout+xml"/>
  <Override PartName="/ppt/slides/slide17.xml" ContentType="application/vnd.openxmlformats-officedocument.presentationml.slide+xml"/>
  <Override PartName="/ppt/slides/slide10.xml" ContentType="application/vnd.openxmlformats-officedocument.presentationml.slide+xml"/>
  <Override PartName="/docProps/app.xml" ContentType="application/vnd.openxmlformats-officedocument.extended-properties+xml"/>
  <Override PartName="/ppt/slides/slide48.xml" ContentType="application/vnd.openxmlformats-officedocument.presentationml.slide+xml"/>
  <Override PartName="/ppt/notesSlides/notesSlide4.xml" ContentType="application/vnd.openxmlformats-officedocument.presentationml.notesSlide+xml"/>
  <Override PartName="/ppt/slides/slide41.xml" ContentType="application/vnd.openxmlformats-officedocument.presentationml.slide+xml"/>
  <Override PartName="/ppt/slides/slide24.xml" ContentType="application/vnd.openxmlformats-officedocument.presentationml.slide+xml"/>
  <Override PartName="/ppt/slides/slide50.xml" ContentType="application/vnd.openxmlformats-officedocument.presentationml.slide+xml"/>
  <Override PartName="/ppt/slides/slide8.xml" ContentType="application/vnd.openxmlformats-officedocument.presentationml.slide+xml"/>
  <Override PartName="/ppt/slideLayouts/slideLayout8.xml" ContentType="application/vnd.openxmlformats-officedocument.presentationml.slideLayout+xml"/>
  <Override PartName="/ppt/slides/slide33.xml" ContentType="application/vnd.openxmlformats-officedocument.presentationml.slide+xml"/>
  <Override PartName="/ppt/slides/slide1.xml" ContentType="application/vnd.openxmlformats-officedocument.presentationml.slide+xml"/>
  <Override PartName="/ppt/slideLayouts/slideLayout1.xml" ContentType="application/vnd.openxmlformats-officedocument.presentationml.slideLayout+xml"/>
  <Override PartName="/ppt/slides/slide16.xml" ContentType="application/vnd.openxmlformats-officedocument.presentationml.slide+xml"/>
  <Default Extension="jpeg" ContentType="image/jpeg"/>
  <Override PartName="/ppt/viewProps.xml" ContentType="application/vnd.openxmlformats-officedocument.presentationml.viewProps+xml"/>
  <Override PartName="/ppt/slides/slide47.xml" ContentType="application/vnd.openxmlformats-officedocument.presentationml.slide+xml"/>
  <Override PartName="/ppt/notesSlides/notesSlide3.xml" ContentType="application/vnd.openxmlformats-officedocument.presentationml.notesSlide+xml"/>
  <Override PartName="/ppt/slides/slide40.xml" ContentType="application/vnd.openxmlformats-officedocument.presentationml.slide+xml"/>
  <Override PartName="/ppt/theme/theme2.xml" ContentType="application/vnd.openxmlformats-officedocument.theme+xml"/>
  <Override PartName="/ppt/slideLayouts/slideLayout11.xml" ContentType="application/vnd.openxmlformats-officedocument.presentationml.slideLayout+xml"/>
  <Override PartName="/ppt/slides/slide39.xml" ContentType="application/vnd.openxmlformats-officedocument.presentationml.slide+xml"/>
  <Override PartName="/ppt/slides/slide23.xml" ContentType="application/vnd.openxmlformats-officedocument.presentationml.slide+xml"/>
  <Override PartName="/ppt/slides/slide7.xml" ContentType="application/vnd.openxmlformats-officedocument.presentationml.slide+xml"/>
  <Override PartName="/ppt/slideLayouts/slideLayout7.xml" ContentType="application/vnd.openxmlformats-officedocument.presentationml.slideLayout+xml"/>
  <Override PartName="/ppt/slides/slide32.xml" ContentType="application/vnd.openxmlformats-officedocument.presentationml.slide+xml"/>
  <Override PartName="/ppt/notesMasters/notesMaster1.xml" ContentType="application/vnd.openxmlformats-officedocument.presentationml.notesMaster+xml"/>
  <Override PartName="/ppt/slides/slide15.xml" ContentType="application/vnd.openxmlformats-officedocument.presentationml.slide+xml"/>
  <Override PartName="/ppt/slides/slide46.xml" ContentType="application/vnd.openxmlformats-officedocument.presentationml.slide+xml"/>
  <Override PartName="/ppt/notesSlides/notesSlide2.xml" ContentType="application/vnd.openxmlformats-officedocument.presentationml.notesSlide+xml"/>
  <Override PartName="/ppt/slides/slide29.xml" ContentType="application/vnd.openxmlformats-officedocument.presentationml.slide+xml"/>
  <Override PartName="/ppt/theme/theme1.xml" ContentType="application/vnd.openxmlformats-officedocument.theme+xml"/>
  <Override PartName="/ppt/slides/slide22.xml" ContentType="application/vnd.openxmlformats-officedocument.presentationml.slide+xml"/>
  <Override PartName="/ppt/slides/slide38.xml" ContentType="application/vnd.openxmlformats-officedocument.presentationml.slide+xml"/>
  <Override PartName="/ppt/presentation.xml" ContentType="application/vnd.openxmlformats-officedocument.presentationml.presentation.main+xml"/>
  <Override PartName="/ppt/slides/slide6.xml" ContentType="application/vnd.openxmlformats-officedocument.presentationml.slide+xml"/>
  <Override PartName="/ppt/slideLayouts/slideLayout10.xml" ContentType="application/vnd.openxmlformats-officedocument.presentationml.slideLayout+xml"/>
  <Override PartName="/ppt/slideLayouts/slideLayout6.xml" ContentType="application/vnd.openxmlformats-officedocument.presentationml.slideLayout+xml"/>
  <Override PartName="/ppt/slides/slide31.xml" ContentType="application/vnd.openxmlformats-officedocument.presentationml.slide+xml"/>
  <Default Extension="pdf" ContentType="application/pdf"/>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autoCompressPictures="0">
  <p:sldMasterIdLst>
    <p:sldMasterId id="2147483660" r:id="rId1"/>
  </p:sldMasterIdLst>
  <p:notesMasterIdLst>
    <p:notesMasterId r:id="rId55"/>
  </p:notesMasterIdLst>
  <p:sldIdLst>
    <p:sldId id="256" r:id="rId2"/>
    <p:sldId id="307" r:id="rId3"/>
    <p:sldId id="308" r:id="rId4"/>
    <p:sldId id="309" r:id="rId5"/>
    <p:sldId id="310" r:id="rId6"/>
    <p:sldId id="271" r:id="rId7"/>
    <p:sldId id="257" r:id="rId8"/>
    <p:sldId id="311" r:id="rId9"/>
    <p:sldId id="299" r:id="rId10"/>
    <p:sldId id="312" r:id="rId11"/>
    <p:sldId id="300" r:id="rId12"/>
    <p:sldId id="258" r:id="rId13"/>
    <p:sldId id="301" r:id="rId14"/>
    <p:sldId id="259" r:id="rId15"/>
    <p:sldId id="302" r:id="rId16"/>
    <p:sldId id="304" r:id="rId17"/>
    <p:sldId id="313" r:id="rId18"/>
    <p:sldId id="260" r:id="rId19"/>
    <p:sldId id="305" r:id="rId20"/>
    <p:sldId id="306" r:id="rId21"/>
    <p:sldId id="261" r:id="rId22"/>
    <p:sldId id="262" r:id="rId23"/>
    <p:sldId id="263" r:id="rId24"/>
    <p:sldId id="303" r:id="rId25"/>
    <p:sldId id="316" r:id="rId26"/>
    <p:sldId id="264" r:id="rId27"/>
    <p:sldId id="317" r:id="rId28"/>
    <p:sldId id="323" r:id="rId29"/>
    <p:sldId id="324" r:id="rId30"/>
    <p:sldId id="272" r:id="rId31"/>
    <p:sldId id="318" r:id="rId32"/>
    <p:sldId id="273" r:id="rId33"/>
    <p:sldId id="274" r:id="rId34"/>
    <p:sldId id="265" r:id="rId35"/>
    <p:sldId id="276" r:id="rId36"/>
    <p:sldId id="279" r:id="rId37"/>
    <p:sldId id="266" r:id="rId38"/>
    <p:sldId id="281" r:id="rId39"/>
    <p:sldId id="267" r:id="rId40"/>
    <p:sldId id="321" r:id="rId41"/>
    <p:sldId id="322" r:id="rId42"/>
    <p:sldId id="285" r:id="rId43"/>
    <p:sldId id="286" r:id="rId44"/>
    <p:sldId id="287" r:id="rId45"/>
    <p:sldId id="288" r:id="rId46"/>
    <p:sldId id="289" r:id="rId47"/>
    <p:sldId id="268" r:id="rId48"/>
    <p:sldId id="291" r:id="rId49"/>
    <p:sldId id="319" r:id="rId50"/>
    <p:sldId id="269" r:id="rId51"/>
    <p:sldId id="297" r:id="rId52"/>
    <p:sldId id="298" r:id="rId53"/>
    <p:sldId id="320" r:id="rId5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normalViewPr>
    <p:restoredLeft sz="15620"/>
    <p:restoredTop sz="94660"/>
  </p:normalViewPr>
  <p:slideViewPr>
    <p:cSldViewPr snapToGrid="0" snapToObjects="1">
      <p:cViewPr varScale="1">
        <p:scale>
          <a:sx n="111" d="100"/>
          <a:sy n="111" d="100"/>
        </p:scale>
        <p:origin x="-496" y="-10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notesMaster" Target="notesMasters/notesMaster1.xml"/><Relationship Id="rId56" Type="http://schemas.openxmlformats.org/officeDocument/2006/relationships/printerSettings" Target="printerSettings/printerSettings1.bin"/><Relationship Id="rId57" Type="http://schemas.openxmlformats.org/officeDocument/2006/relationships/presProps" Target="presProps.xml"/><Relationship Id="rId58" Type="http://schemas.openxmlformats.org/officeDocument/2006/relationships/viewProps" Target="viewProps.xml"/><Relationship Id="rId59" Type="http://schemas.openxmlformats.org/officeDocument/2006/relationships/theme" Target="theme/theme1.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6B4C2B3-C3DA-0A4F-8E8B-C520D519E3E6}" type="datetimeFigureOut">
              <a:rPr lang="en-US" smtClean="0"/>
              <a:pPr/>
              <a:t>2/15/10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A0993E7-8755-214F-88A5-D2D0847D26E1}"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9698" name="Rectangle 2"/>
          <p:cNvSpPr>
            <a:spLocks noGrp="1" noChangeArrowheads="1"/>
          </p:cNvSpPr>
          <p:nvPr>
            <p:ph type="body" idx="1"/>
          </p:nvPr>
        </p:nvSpPr>
        <p:spPr>
          <a:ln/>
        </p:spPr>
        <p:txBody>
          <a:bodyPr/>
          <a:lstStyle/>
          <a:p>
            <a:endParaRPr lang="en-US"/>
          </a:p>
        </p:txBody>
      </p:sp>
      <p:sp>
        <p:nvSpPr>
          <p:cNvPr id="29699" name="Rectangle 3"/>
          <p:cNvSpPr>
            <a:spLocks noGrp="1" noRot="1" noChangeAspect="1" noChangeArrowheads="1" noTextEdit="1"/>
          </p:cNvSpPr>
          <p:nvPr>
            <p:ph type="sldImg"/>
          </p:nvPr>
        </p:nvSpPr>
        <p:spPr>
          <a:ln cap="flat"/>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1746" name="Rectangle 2"/>
          <p:cNvSpPr>
            <a:spLocks noGrp="1" noChangeArrowheads="1"/>
          </p:cNvSpPr>
          <p:nvPr>
            <p:ph type="body" idx="1"/>
          </p:nvPr>
        </p:nvSpPr>
        <p:spPr>
          <a:ln/>
        </p:spPr>
        <p:txBody>
          <a:bodyPr/>
          <a:lstStyle/>
          <a:p>
            <a:endParaRPr lang="en-US"/>
          </a:p>
        </p:txBody>
      </p:sp>
      <p:sp>
        <p:nvSpPr>
          <p:cNvPr id="31747" name="Rectangle 3"/>
          <p:cNvSpPr>
            <a:spLocks noGrp="1" noRot="1" noChangeAspect="1" noChangeArrowheads="1" noTextEdit="1"/>
          </p:cNvSpPr>
          <p:nvPr>
            <p:ph type="sldImg"/>
          </p:nvPr>
        </p:nvSpPr>
        <p:spPr>
          <a:ln cap="flat"/>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3794" name="Rectangle 2"/>
          <p:cNvSpPr>
            <a:spLocks noGrp="1" noChangeArrowheads="1"/>
          </p:cNvSpPr>
          <p:nvPr>
            <p:ph type="body" idx="1"/>
          </p:nvPr>
        </p:nvSpPr>
        <p:spPr>
          <a:ln/>
        </p:spPr>
        <p:txBody>
          <a:bodyPr/>
          <a:lstStyle/>
          <a:p>
            <a:endParaRPr lang="en-US"/>
          </a:p>
        </p:txBody>
      </p:sp>
      <p:sp>
        <p:nvSpPr>
          <p:cNvPr id="33795" name="Rectangle 3"/>
          <p:cNvSpPr>
            <a:spLocks noGrp="1" noRot="1" noChangeAspect="1" noChangeArrowheads="1" noTextEdit="1"/>
          </p:cNvSpPr>
          <p:nvPr>
            <p:ph type="sldImg"/>
          </p:nvPr>
        </p:nvSpPr>
        <p:spPr>
          <a:ln cap="flat"/>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2226" name="Rectangle 2"/>
          <p:cNvSpPr>
            <a:spLocks noGrp="1" noChangeArrowheads="1"/>
          </p:cNvSpPr>
          <p:nvPr>
            <p:ph type="body" idx="1"/>
          </p:nvPr>
        </p:nvSpPr>
        <p:spPr>
          <a:ln/>
        </p:spPr>
        <p:txBody>
          <a:bodyPr/>
          <a:lstStyle/>
          <a:p>
            <a:endParaRPr lang="en-US"/>
          </a:p>
        </p:txBody>
      </p:sp>
      <p:sp>
        <p:nvSpPr>
          <p:cNvPr id="52227" name="Rectangle 3"/>
          <p:cNvSpPr>
            <a:spLocks noGrp="1" noRot="1" noChangeAspect="1" noChangeArrowheads="1" noTextEdit="1"/>
          </p:cNvSpPr>
          <p:nvPr>
            <p:ph type="sldImg"/>
          </p:nvPr>
        </p:nvSpPr>
        <p:spPr>
          <a:ln cap="flat"/>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4274" name="Rectangle 2"/>
          <p:cNvSpPr>
            <a:spLocks noGrp="1" noChangeArrowheads="1"/>
          </p:cNvSpPr>
          <p:nvPr>
            <p:ph type="body" idx="1"/>
          </p:nvPr>
        </p:nvSpPr>
        <p:spPr>
          <a:ln/>
        </p:spPr>
        <p:txBody>
          <a:bodyPr/>
          <a:lstStyle/>
          <a:p>
            <a:endParaRPr lang="en-US"/>
          </a:p>
        </p:txBody>
      </p:sp>
      <p:sp>
        <p:nvSpPr>
          <p:cNvPr id="54275" name="Rectangle 3"/>
          <p:cNvSpPr>
            <a:spLocks noGrp="1" noRot="1" noChangeAspect="1" noChangeArrowheads="1" noTextEdit="1"/>
          </p:cNvSpPr>
          <p:nvPr>
            <p:ph type="sldImg"/>
          </p:nvPr>
        </p:nvSpPr>
        <p:spPr>
          <a:ln cap="flat"/>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0418" name="Rectangle 2"/>
          <p:cNvSpPr>
            <a:spLocks noGrp="1" noChangeArrowheads="1"/>
          </p:cNvSpPr>
          <p:nvPr>
            <p:ph type="body" idx="1"/>
          </p:nvPr>
        </p:nvSpPr>
        <p:spPr>
          <a:ln/>
        </p:spPr>
        <p:txBody>
          <a:bodyPr/>
          <a:lstStyle/>
          <a:p>
            <a:endParaRPr lang="en-US"/>
          </a:p>
        </p:txBody>
      </p:sp>
      <p:sp>
        <p:nvSpPr>
          <p:cNvPr id="60419" name="Rectangle 3"/>
          <p:cNvSpPr>
            <a:spLocks noGrp="1" noRot="1" noChangeAspect="1" noChangeArrowheads="1" noTextEdit="1"/>
          </p:cNvSpPr>
          <p:nvPr>
            <p:ph type="sldImg"/>
          </p:nvPr>
        </p:nvSpPr>
        <p:spPr>
          <a:xfrm>
            <a:off x="1571625" y="780332"/>
            <a:ext cx="3689350" cy="2592187"/>
          </a:xfrm>
          <a:ln cap="flat"/>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2466" name="Rectangle 2"/>
          <p:cNvSpPr>
            <a:spLocks noGrp="1" noChangeArrowheads="1"/>
          </p:cNvSpPr>
          <p:nvPr>
            <p:ph type="body" idx="1"/>
          </p:nvPr>
        </p:nvSpPr>
        <p:spPr>
          <a:ln/>
        </p:spPr>
        <p:txBody>
          <a:bodyPr/>
          <a:lstStyle/>
          <a:p>
            <a:endParaRPr lang="en-US"/>
          </a:p>
        </p:txBody>
      </p:sp>
      <p:sp>
        <p:nvSpPr>
          <p:cNvPr id="62467" name="Rectangle 3"/>
          <p:cNvSpPr>
            <a:spLocks noGrp="1" noRot="1" noChangeAspect="1" noChangeArrowheads="1" noTextEdit="1"/>
          </p:cNvSpPr>
          <p:nvPr>
            <p:ph type="sldImg"/>
          </p:nvPr>
        </p:nvSpPr>
        <p:spPr>
          <a:ln cap="flat"/>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4514" name="Rectangle 2"/>
          <p:cNvSpPr>
            <a:spLocks noGrp="1" noChangeArrowheads="1"/>
          </p:cNvSpPr>
          <p:nvPr>
            <p:ph type="body" idx="1"/>
          </p:nvPr>
        </p:nvSpPr>
        <p:spPr>
          <a:ln/>
        </p:spPr>
        <p:txBody>
          <a:bodyPr/>
          <a:lstStyle/>
          <a:p>
            <a:endParaRPr lang="en-US"/>
          </a:p>
        </p:txBody>
      </p:sp>
      <p:sp>
        <p:nvSpPr>
          <p:cNvPr id="64515" name="Rectangle 3"/>
          <p:cNvSpPr>
            <a:spLocks noGrp="1" noRot="1" noChangeAspect="1" noChangeArrowheads="1" noTextEdit="1"/>
          </p:cNvSpPr>
          <p:nvPr>
            <p:ph type="sldImg"/>
          </p:nvPr>
        </p:nvSpPr>
        <p:spPr>
          <a:ln cap="flat"/>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fld id="{CCC72BC3-A9E3-764C-800D-86DD1448A6BC}" type="datetimeFigureOut">
              <a:rPr lang="en-US" smtClean="0"/>
              <a:pPr/>
              <a:t>2/15/10</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0D150273-F455-7D4F-8782-207C52466607}"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fld id="{CCC72BC3-A9E3-764C-800D-86DD1448A6BC}" type="datetimeFigureOut">
              <a:rPr lang="en-US" smtClean="0"/>
              <a:pPr/>
              <a:t>2/15/10</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0D150273-F455-7D4F-8782-207C5246660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fld id="{CCC72BC3-A9E3-764C-800D-86DD1448A6BC}" type="datetimeFigureOut">
              <a:rPr lang="en-US" smtClean="0"/>
              <a:pPr/>
              <a:t>2/15/10</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0D150273-F455-7D4F-8782-207C52466607}"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
        <p:nvSpPr>
          <p:cNvPr id="4" name="Date Placeholder 3"/>
          <p:cNvSpPr>
            <a:spLocks noGrp="1"/>
          </p:cNvSpPr>
          <p:nvPr>
            <p:ph type="dt" sz="half" idx="10"/>
          </p:nvPr>
        </p:nvSpPr>
        <p:spPr/>
        <p:txBody>
          <a:bodyPr/>
          <a:lstStyle>
            <a:lvl1pPr>
              <a:defRPr/>
            </a:lvl1pPr>
          </a:lstStyle>
          <a:p>
            <a:fld id="{CCC72BC3-A9E3-764C-800D-86DD1448A6BC}" type="datetimeFigureOut">
              <a:rPr lang="en-US" smtClean="0"/>
              <a:pPr/>
              <a:t>2/15/10</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0D150273-F455-7D4F-8782-207C52466607}"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lvl1pPr>
              <a:defRPr/>
            </a:lvl1pPr>
          </a:lstStyle>
          <a:p>
            <a:fld id="{CCC72BC3-A9E3-764C-800D-86DD1448A6BC}" type="datetimeFigureOut">
              <a:rPr lang="en-US" smtClean="0"/>
              <a:pPr/>
              <a:t>2/15/10</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0D150273-F455-7D4F-8782-207C52466607}"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Date Placeholder 3"/>
          <p:cNvSpPr>
            <a:spLocks noGrp="1"/>
          </p:cNvSpPr>
          <p:nvPr>
            <p:ph type="dt" sz="half" idx="10"/>
          </p:nvPr>
        </p:nvSpPr>
        <p:spPr/>
        <p:txBody>
          <a:bodyPr/>
          <a:lstStyle>
            <a:lvl1pPr>
              <a:defRPr/>
            </a:lvl1pPr>
          </a:lstStyle>
          <a:p>
            <a:fld id="{CCC72BC3-A9E3-764C-800D-86DD1448A6BC}" type="datetimeFigureOut">
              <a:rPr lang="en-US" smtClean="0"/>
              <a:pPr/>
              <a:t>2/15/10</a:t>
            </a:fld>
            <a:endParaRPr lang="en-US"/>
          </a:p>
        </p:txBody>
      </p:sp>
      <p:sp>
        <p:nvSpPr>
          <p:cNvPr id="6" name="Footer Placeholder 4"/>
          <p:cNvSpPr>
            <a:spLocks noGrp="1"/>
          </p:cNvSpPr>
          <p:nvPr>
            <p:ph type="ftr" sz="quarter" idx="11"/>
          </p:nvPr>
        </p:nvSpPr>
        <p:spPr/>
        <p:txBody>
          <a:bodyPr/>
          <a:lstStyle>
            <a:lvl1pPr>
              <a:defRPr/>
            </a:lvl1pPr>
          </a:lstStyle>
          <a:p>
            <a:endParaRPr lang="en-US"/>
          </a:p>
        </p:txBody>
      </p:sp>
      <p:sp>
        <p:nvSpPr>
          <p:cNvPr id="7" name="Slide Number Placeholder 5"/>
          <p:cNvSpPr>
            <a:spLocks noGrp="1"/>
          </p:cNvSpPr>
          <p:nvPr>
            <p:ph type="sldNum" sz="quarter" idx="12"/>
          </p:nvPr>
        </p:nvSpPr>
        <p:spPr/>
        <p:txBody>
          <a:bodyPr/>
          <a:lstStyle>
            <a:lvl1pPr>
              <a:defRPr/>
            </a:lvl1pPr>
          </a:lstStyle>
          <a:p>
            <a:fld id="{0D150273-F455-7D4F-8782-207C52466607}"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Date Placeholder 3"/>
          <p:cNvSpPr>
            <a:spLocks noGrp="1"/>
          </p:cNvSpPr>
          <p:nvPr>
            <p:ph type="dt" sz="half" idx="10"/>
          </p:nvPr>
        </p:nvSpPr>
        <p:spPr/>
        <p:txBody>
          <a:bodyPr/>
          <a:lstStyle>
            <a:lvl1pPr>
              <a:defRPr/>
            </a:lvl1pPr>
          </a:lstStyle>
          <a:p>
            <a:fld id="{CCC72BC3-A9E3-764C-800D-86DD1448A6BC}" type="datetimeFigureOut">
              <a:rPr lang="en-US" smtClean="0"/>
              <a:pPr/>
              <a:t>2/15/10</a:t>
            </a:fld>
            <a:endParaRPr lang="en-US"/>
          </a:p>
        </p:txBody>
      </p:sp>
      <p:sp>
        <p:nvSpPr>
          <p:cNvPr id="8" name="Footer Placeholder 4"/>
          <p:cNvSpPr>
            <a:spLocks noGrp="1"/>
          </p:cNvSpPr>
          <p:nvPr>
            <p:ph type="ftr" sz="quarter" idx="11"/>
          </p:nvPr>
        </p:nvSpPr>
        <p:spPr/>
        <p:txBody>
          <a:bodyPr/>
          <a:lstStyle>
            <a:lvl1pPr>
              <a:defRPr/>
            </a:lvl1pPr>
          </a:lstStyle>
          <a:p>
            <a:endParaRPr lang="en-US"/>
          </a:p>
        </p:txBody>
      </p:sp>
      <p:sp>
        <p:nvSpPr>
          <p:cNvPr id="9" name="Slide Number Placeholder 5"/>
          <p:cNvSpPr>
            <a:spLocks noGrp="1"/>
          </p:cNvSpPr>
          <p:nvPr>
            <p:ph type="sldNum" sz="quarter" idx="12"/>
          </p:nvPr>
        </p:nvSpPr>
        <p:spPr/>
        <p:txBody>
          <a:bodyPr/>
          <a:lstStyle>
            <a:lvl1pPr>
              <a:defRPr/>
            </a:lvl1pPr>
          </a:lstStyle>
          <a:p>
            <a:fld id="{0D150273-F455-7D4F-8782-207C52466607}"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fld id="{CCC72BC3-A9E3-764C-800D-86DD1448A6BC}" type="datetimeFigureOut">
              <a:rPr lang="en-US" smtClean="0"/>
              <a:pPr/>
              <a:t>2/15/10</a:t>
            </a:fld>
            <a:endParaRPr lang="en-US"/>
          </a:p>
        </p:txBody>
      </p:sp>
      <p:sp>
        <p:nvSpPr>
          <p:cNvPr id="4" name="Footer Placeholder 4"/>
          <p:cNvSpPr>
            <a:spLocks noGrp="1"/>
          </p:cNvSpPr>
          <p:nvPr>
            <p:ph type="ftr" sz="quarter" idx="11"/>
          </p:nvPr>
        </p:nvSpPr>
        <p:spPr/>
        <p:txBody>
          <a:bodyPr/>
          <a:lstStyle>
            <a:lvl1pPr>
              <a:defRPr/>
            </a:lvl1pPr>
          </a:lstStyle>
          <a:p>
            <a:endParaRPr lang="en-US"/>
          </a:p>
        </p:txBody>
      </p:sp>
      <p:sp>
        <p:nvSpPr>
          <p:cNvPr id="5" name="Slide Number Placeholder 5"/>
          <p:cNvSpPr>
            <a:spLocks noGrp="1"/>
          </p:cNvSpPr>
          <p:nvPr>
            <p:ph type="sldNum" sz="quarter" idx="12"/>
          </p:nvPr>
        </p:nvSpPr>
        <p:spPr/>
        <p:txBody>
          <a:bodyPr/>
          <a:lstStyle>
            <a:lvl1pPr>
              <a:defRPr/>
            </a:lvl1pPr>
          </a:lstStyle>
          <a:p>
            <a:fld id="{0D150273-F455-7D4F-8782-207C52466607}"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CCC72BC3-A9E3-764C-800D-86DD1448A6BC}" type="datetimeFigureOut">
              <a:rPr lang="en-US" smtClean="0"/>
              <a:pPr/>
              <a:t>2/15/10</a:t>
            </a:fld>
            <a:endParaRPr lang="en-US"/>
          </a:p>
        </p:txBody>
      </p:sp>
      <p:sp>
        <p:nvSpPr>
          <p:cNvPr id="3" name="Footer Placeholder 4"/>
          <p:cNvSpPr>
            <a:spLocks noGrp="1"/>
          </p:cNvSpPr>
          <p:nvPr>
            <p:ph type="ftr" sz="quarter" idx="11"/>
          </p:nvPr>
        </p:nvSpPr>
        <p:spPr/>
        <p:txBody>
          <a:bodyPr/>
          <a:lstStyle>
            <a:lvl1pPr>
              <a:defRPr/>
            </a:lvl1pPr>
          </a:lstStyle>
          <a:p>
            <a:endParaRPr lang="en-US"/>
          </a:p>
        </p:txBody>
      </p:sp>
      <p:sp>
        <p:nvSpPr>
          <p:cNvPr id="4" name="Slide Number Placeholder 5"/>
          <p:cNvSpPr>
            <a:spLocks noGrp="1"/>
          </p:cNvSpPr>
          <p:nvPr>
            <p:ph type="sldNum" sz="quarter" idx="12"/>
          </p:nvPr>
        </p:nvSpPr>
        <p:spPr/>
        <p:txBody>
          <a:bodyPr/>
          <a:lstStyle>
            <a:lvl1pPr>
              <a:defRPr/>
            </a:lvl1pPr>
          </a:lstStyle>
          <a:p>
            <a:fld id="{0D150273-F455-7D4F-8782-207C52466607}"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fld id="{CCC72BC3-A9E3-764C-800D-86DD1448A6BC}" type="datetimeFigureOut">
              <a:rPr lang="en-US" smtClean="0"/>
              <a:pPr/>
              <a:t>2/15/10</a:t>
            </a:fld>
            <a:endParaRPr lang="en-US"/>
          </a:p>
        </p:txBody>
      </p:sp>
      <p:sp>
        <p:nvSpPr>
          <p:cNvPr id="6" name="Footer Placeholder 4"/>
          <p:cNvSpPr>
            <a:spLocks noGrp="1"/>
          </p:cNvSpPr>
          <p:nvPr>
            <p:ph type="ftr" sz="quarter" idx="11"/>
          </p:nvPr>
        </p:nvSpPr>
        <p:spPr/>
        <p:txBody>
          <a:bodyPr/>
          <a:lstStyle>
            <a:lvl1pPr>
              <a:defRPr/>
            </a:lvl1pPr>
          </a:lstStyle>
          <a:p>
            <a:endParaRPr lang="en-US"/>
          </a:p>
        </p:txBody>
      </p:sp>
      <p:sp>
        <p:nvSpPr>
          <p:cNvPr id="7" name="Slide Number Placeholder 5"/>
          <p:cNvSpPr>
            <a:spLocks noGrp="1"/>
          </p:cNvSpPr>
          <p:nvPr>
            <p:ph type="sldNum" sz="quarter" idx="12"/>
          </p:nvPr>
        </p:nvSpPr>
        <p:spPr/>
        <p:txBody>
          <a:bodyPr/>
          <a:lstStyle>
            <a:lvl1pPr>
              <a:defRPr/>
            </a:lvl1pPr>
          </a:lstStyle>
          <a:p>
            <a:fld id="{0D150273-F455-7D4F-8782-207C52466607}"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fld id="{CCC72BC3-A9E3-764C-800D-86DD1448A6BC}" type="datetimeFigureOut">
              <a:rPr lang="en-US" smtClean="0"/>
              <a:pPr/>
              <a:t>2/15/10</a:t>
            </a:fld>
            <a:endParaRPr lang="en-US"/>
          </a:p>
        </p:txBody>
      </p:sp>
      <p:sp>
        <p:nvSpPr>
          <p:cNvPr id="6" name="Footer Placeholder 4"/>
          <p:cNvSpPr>
            <a:spLocks noGrp="1"/>
          </p:cNvSpPr>
          <p:nvPr>
            <p:ph type="ftr" sz="quarter" idx="11"/>
          </p:nvPr>
        </p:nvSpPr>
        <p:spPr/>
        <p:txBody>
          <a:bodyPr/>
          <a:lstStyle>
            <a:lvl1pPr>
              <a:defRPr/>
            </a:lvl1pPr>
          </a:lstStyle>
          <a:p>
            <a:endParaRPr lang="en-US"/>
          </a:p>
        </p:txBody>
      </p:sp>
      <p:sp>
        <p:nvSpPr>
          <p:cNvPr id="7" name="Slide Number Placeholder 5"/>
          <p:cNvSpPr>
            <a:spLocks noGrp="1"/>
          </p:cNvSpPr>
          <p:nvPr>
            <p:ph type="sldNum" sz="quarter" idx="12"/>
          </p:nvPr>
        </p:nvSpPr>
        <p:spPr/>
        <p:txBody>
          <a:bodyPr/>
          <a:lstStyle>
            <a:lvl1pPr>
              <a:defRPr/>
            </a:lvl1pPr>
          </a:lstStyle>
          <a:p>
            <a:fld id="{0D150273-F455-7D4F-8782-207C52466607}"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e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729323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smtClean="0"/>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fld id="{CCC72BC3-A9E3-764C-800D-86DD1448A6BC}" type="datetimeFigureOut">
              <a:rPr lang="en-US" smtClean="0"/>
              <a:pPr/>
              <a:t>2/15/10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fld id="{0D150273-F455-7D4F-8782-207C52466607}" type="slidenum">
              <a:rPr lang="en-US" smtClean="0"/>
              <a:pPr/>
              <a:t>‹#›</a:t>
            </a:fld>
            <a:endParaRPr lang="en-US"/>
          </a:p>
        </p:txBody>
      </p:sp>
      <p:pic>
        <p:nvPicPr>
          <p:cNvPr id="7" name="Picture 6" descr="Cover.jpg"/>
          <p:cNvPicPr>
            <a:picLocks noChangeAspect="1"/>
          </p:cNvPicPr>
          <p:nvPr/>
        </p:nvPicPr>
        <p:blipFill>
          <a:blip r:embed="rId13"/>
          <a:stretch>
            <a:fillRect/>
          </a:stretch>
        </p:blipFill>
        <p:spPr>
          <a:xfrm>
            <a:off x="7750432" y="287213"/>
            <a:ext cx="923795" cy="1143000"/>
          </a:xfrm>
          <a:prstGeom prst="rect">
            <a:avLst/>
          </a:prstGeom>
        </p:spPr>
      </p:pic>
      <p:cxnSp>
        <p:nvCxnSpPr>
          <p:cNvPr id="9" name="Straight Connector 8"/>
          <p:cNvCxnSpPr/>
          <p:nvPr/>
        </p:nvCxnSpPr>
        <p:spPr>
          <a:xfrm>
            <a:off x="457200" y="1419226"/>
            <a:ext cx="730580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df"/><Relationship Id="rId3"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df"/><Relationship Id="rId3"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df"/><Relationship Id="rId3" Type="http://schemas.openxmlformats.org/officeDocument/2006/relationships/image" Target="../media/image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df"/><Relationship Id="rId3" Type="http://schemas.openxmlformats.org/officeDocument/2006/relationships/image" Target="../media/image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df"/><Relationship Id="rId3" Type="http://schemas.openxmlformats.org/officeDocument/2006/relationships/image" Target="../media/image1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df"/><Relationship Id="rId3" Type="http://schemas.openxmlformats.org/officeDocument/2006/relationships/image" Target="../media/image13.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df"/><Relationship Id="rId3" Type="http://schemas.openxmlformats.org/officeDocument/2006/relationships/image" Target="../media/image15.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Chapter 23 – Project planning</a:t>
            </a:r>
            <a:endParaRPr lang="en-US" dirty="0"/>
          </a:p>
        </p:txBody>
      </p:sp>
      <p:sp>
        <p:nvSpPr>
          <p:cNvPr id="3" name="Subtitle 2"/>
          <p:cNvSpPr>
            <a:spLocks noGrp="1"/>
          </p:cNvSpPr>
          <p:nvPr>
            <p:ph type="subTitle" idx="1"/>
          </p:nvPr>
        </p:nvSpPr>
        <p:spPr/>
        <p:txBody>
          <a:bodyPr/>
          <a:lstStyle/>
          <a:p>
            <a:r>
              <a:rPr lang="en-US" dirty="0" smtClean="0"/>
              <a:t>Lecture 1</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Plan-driven development – pros and cons</a:t>
            </a:r>
            <a:endParaRPr lang="en-US" dirty="0"/>
          </a:p>
        </p:txBody>
      </p:sp>
      <p:sp>
        <p:nvSpPr>
          <p:cNvPr id="3" name="Content Placeholder 2"/>
          <p:cNvSpPr>
            <a:spLocks noGrp="1"/>
          </p:cNvSpPr>
          <p:nvPr>
            <p:ph idx="1"/>
          </p:nvPr>
        </p:nvSpPr>
        <p:spPr/>
        <p:txBody>
          <a:bodyPr/>
          <a:lstStyle/>
          <a:p>
            <a:r>
              <a:rPr lang="en-US" dirty="0" smtClean="0"/>
              <a:t>The arguments in favor of a plan-driven approach are that early planning allows organizational issues (availability of staff, other projects, etc.) to be closely taken into account, and that potential problems and dependencies are discovered before the project starts, rather than once the project is underway.</a:t>
            </a:r>
            <a:r>
              <a:rPr lang="en-GB" dirty="0" smtClean="0"/>
              <a:t> </a:t>
            </a:r>
            <a:endParaRPr lang="en-US" dirty="0" smtClean="0"/>
          </a:p>
          <a:p>
            <a:r>
              <a:rPr lang="en-US" dirty="0" smtClean="0"/>
              <a:t>The principal argument against plan-driven development is that many early decisions have to be revised because of changes to the environment in which the software is to be developed and used. </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plans</a:t>
            </a:r>
            <a:endParaRPr lang="en-US" dirty="0"/>
          </a:p>
        </p:txBody>
      </p:sp>
      <p:sp>
        <p:nvSpPr>
          <p:cNvPr id="3" name="Content Placeholder 2"/>
          <p:cNvSpPr>
            <a:spLocks noGrp="1"/>
          </p:cNvSpPr>
          <p:nvPr>
            <p:ph idx="1"/>
          </p:nvPr>
        </p:nvSpPr>
        <p:spPr>
          <a:xfrm>
            <a:off x="457200" y="2026374"/>
            <a:ext cx="8229600" cy="4525963"/>
          </a:xfrm>
        </p:spPr>
        <p:txBody>
          <a:bodyPr/>
          <a:lstStyle/>
          <a:p>
            <a:r>
              <a:rPr lang="en-US" dirty="0" smtClean="0"/>
              <a:t>In a plan-driven development project, a project plan sets out the resources available to the project, the work breakdown and a schedule for carrying out the work. </a:t>
            </a:r>
          </a:p>
          <a:p>
            <a:r>
              <a:rPr lang="en-US" dirty="0" smtClean="0"/>
              <a:t>Plan sections</a:t>
            </a:r>
          </a:p>
          <a:p>
            <a:pPr lvl="1"/>
            <a:r>
              <a:rPr lang="en-US" dirty="0" smtClean="0"/>
              <a:t>Introduction	</a:t>
            </a:r>
            <a:endParaRPr lang="en-GB" dirty="0" smtClean="0"/>
          </a:p>
          <a:p>
            <a:pPr lvl="1"/>
            <a:r>
              <a:rPr lang="en-US" dirty="0" smtClean="0"/>
              <a:t>Project organization</a:t>
            </a:r>
            <a:endParaRPr lang="en-GB" dirty="0" smtClean="0"/>
          </a:p>
          <a:p>
            <a:pPr lvl="1"/>
            <a:r>
              <a:rPr lang="en-US" dirty="0" smtClean="0"/>
              <a:t>Risk analysis</a:t>
            </a:r>
            <a:endParaRPr lang="en-GB" dirty="0" smtClean="0"/>
          </a:p>
          <a:p>
            <a:pPr lvl="1"/>
            <a:r>
              <a:rPr lang="en-US" dirty="0" smtClean="0"/>
              <a:t>Hardware and software resource requirements</a:t>
            </a:r>
            <a:endParaRPr lang="en-GB" dirty="0" smtClean="0"/>
          </a:p>
          <a:p>
            <a:pPr lvl="1"/>
            <a:r>
              <a:rPr lang="en-US" dirty="0" smtClean="0"/>
              <a:t>Work breakdown </a:t>
            </a:r>
          </a:p>
          <a:p>
            <a:pPr lvl="1"/>
            <a:r>
              <a:rPr lang="en-US" dirty="0" smtClean="0"/>
              <a:t>Project schedule</a:t>
            </a:r>
            <a:endParaRPr lang="en-GB" dirty="0" smtClean="0"/>
          </a:p>
          <a:p>
            <a:pPr lvl="1"/>
            <a:r>
              <a:rPr lang="en-US" dirty="0" smtClean="0"/>
              <a:t>Monitoring and reporting mechanisms </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a:t>
            </a:r>
            <a:r>
              <a:rPr lang="en-US" dirty="0"/>
              <a:t>plan supplements</a:t>
            </a:r>
            <a:r>
              <a:rPr lang="en-GB" dirty="0" smtClean="0"/>
              <a:t> </a:t>
            </a:r>
            <a:endParaRPr lang="en-US" dirty="0"/>
          </a:p>
        </p:txBody>
      </p:sp>
      <p:graphicFrame>
        <p:nvGraphicFramePr>
          <p:cNvPr id="4" name="Content Placeholder 3"/>
          <p:cNvGraphicFramePr>
            <a:graphicFrameLocks noGrp="1"/>
          </p:cNvGraphicFramePr>
          <p:nvPr>
            <p:ph idx="1"/>
          </p:nvPr>
        </p:nvGraphicFramePr>
        <p:xfrm>
          <a:off x="457200" y="1958946"/>
          <a:ext cx="8229600" cy="3322320"/>
        </p:xfrm>
        <a:graphic>
          <a:graphicData uri="http://schemas.openxmlformats.org/drawingml/2006/table">
            <a:tbl>
              <a:tblPr firstRow="1" bandRow="1">
                <a:tableStyleId>{5C22544A-7EE6-4342-B048-85BDC9FD1C3A}</a:tableStyleId>
              </a:tblPr>
              <a:tblGrid>
                <a:gridCol w="3096360"/>
                <a:gridCol w="5133240"/>
              </a:tblGrid>
              <a:tr h="370840">
                <a:tc>
                  <a:txBody>
                    <a:bodyPr/>
                    <a:lstStyle/>
                    <a:p>
                      <a:pPr algn="just">
                        <a:spcAft>
                          <a:spcPts val="0"/>
                        </a:spcAft>
                      </a:pPr>
                      <a:r>
                        <a:rPr lang="en-US" sz="1600" b="1" dirty="0" smtClean="0">
                          <a:solidFill>
                            <a:srgbClr val="000000"/>
                          </a:solidFill>
                          <a:latin typeface="Arial"/>
                          <a:ea typeface="Times New Roman"/>
                          <a:cs typeface="Arial"/>
                        </a:rPr>
                        <a:t>Plan</a:t>
                      </a:r>
                      <a:endParaRPr lang="en-GB" sz="1600" b="1" dirty="0">
                        <a:solidFill>
                          <a:srgbClr val="000000"/>
                        </a:solidFill>
                        <a:latin typeface="Arial"/>
                        <a:ea typeface="Times New Roman"/>
                        <a:cs typeface="Arial"/>
                      </a:endParaRPr>
                    </a:p>
                  </a:txBody>
                  <a:tcPr marL="54610" marR="54610" marT="91440" marB="91440"/>
                </a:tc>
                <a:tc>
                  <a:txBody>
                    <a:bodyPr/>
                    <a:lstStyle/>
                    <a:p>
                      <a:pPr algn="just">
                        <a:spcAft>
                          <a:spcPts val="0"/>
                        </a:spcAft>
                      </a:pPr>
                      <a:r>
                        <a:rPr lang="en-US" sz="1600" b="1" dirty="0" smtClean="0">
                          <a:solidFill>
                            <a:srgbClr val="000000"/>
                          </a:solidFill>
                          <a:latin typeface="Arial"/>
                          <a:ea typeface="Times New Roman"/>
                          <a:cs typeface="Arial"/>
                        </a:rPr>
                        <a:t>Description</a:t>
                      </a:r>
                      <a:endParaRPr lang="en-GB" sz="1600" b="1" dirty="0">
                        <a:solidFill>
                          <a:srgbClr val="000000"/>
                        </a:solidFill>
                        <a:latin typeface="Arial"/>
                        <a:ea typeface="Times New Roman"/>
                        <a:cs typeface="Arial"/>
                      </a:endParaRPr>
                    </a:p>
                  </a:txBody>
                  <a:tcPr marL="54610" marR="54610" marT="91440" marB="91440"/>
                </a:tc>
              </a:tr>
              <a:tr h="370840">
                <a:tc>
                  <a:txBody>
                    <a:bodyPr/>
                    <a:lstStyle/>
                    <a:p>
                      <a:pPr algn="l">
                        <a:spcAft>
                          <a:spcPts val="0"/>
                        </a:spcAft>
                      </a:pPr>
                      <a:r>
                        <a:rPr lang="en-US" sz="1600" dirty="0" smtClean="0">
                          <a:solidFill>
                            <a:srgbClr val="000000"/>
                          </a:solidFill>
                          <a:latin typeface="Arial"/>
                          <a:ea typeface="Times New Roman"/>
                          <a:cs typeface="Arial"/>
                        </a:rPr>
                        <a:t>Quality </a:t>
                      </a:r>
                      <a:r>
                        <a:rPr lang="en-US" sz="1600" dirty="0">
                          <a:solidFill>
                            <a:srgbClr val="000000"/>
                          </a:solidFill>
                          <a:latin typeface="Arial"/>
                          <a:ea typeface="Times New Roman"/>
                          <a:cs typeface="Arial"/>
                        </a:rPr>
                        <a:t>plan</a:t>
                      </a:r>
                      <a:endParaRPr lang="en-GB" sz="1600" dirty="0">
                        <a:solidFill>
                          <a:srgbClr val="000000"/>
                        </a:solidFill>
                        <a:latin typeface="Arial"/>
                        <a:ea typeface="Times New Roman"/>
                        <a:cs typeface="Arial"/>
                      </a:endParaRPr>
                    </a:p>
                  </a:txBody>
                  <a:tcPr marL="54610" marR="54610" marT="0" marB="91440"/>
                </a:tc>
                <a:tc>
                  <a:txBody>
                    <a:bodyPr/>
                    <a:lstStyle/>
                    <a:p>
                      <a:pPr algn="just">
                        <a:spcAft>
                          <a:spcPts val="0"/>
                        </a:spcAft>
                      </a:pPr>
                      <a:r>
                        <a:rPr lang="en-US" sz="1600">
                          <a:solidFill>
                            <a:srgbClr val="000000"/>
                          </a:solidFill>
                          <a:latin typeface="Arial"/>
                          <a:ea typeface="Times New Roman"/>
                          <a:cs typeface="Arial"/>
                        </a:rPr>
                        <a:t>Describes the quality procedures and standards that will be used in a project.  </a:t>
                      </a:r>
                      <a:endParaRPr lang="en-GB" sz="1600">
                        <a:solidFill>
                          <a:srgbClr val="000000"/>
                        </a:solidFill>
                        <a:latin typeface="Arial"/>
                        <a:ea typeface="Times New Roman"/>
                        <a:cs typeface="Arial"/>
                      </a:endParaRPr>
                    </a:p>
                  </a:txBody>
                  <a:tcPr marL="54610" marR="54610" marT="0" marB="91440"/>
                </a:tc>
              </a:tr>
              <a:tr h="370840">
                <a:tc>
                  <a:txBody>
                    <a:bodyPr/>
                    <a:lstStyle/>
                    <a:p>
                      <a:pPr algn="l">
                        <a:spcAft>
                          <a:spcPts val="0"/>
                        </a:spcAft>
                      </a:pPr>
                      <a:r>
                        <a:rPr lang="en-US" sz="1600">
                          <a:solidFill>
                            <a:srgbClr val="000000"/>
                          </a:solidFill>
                          <a:latin typeface="Arial"/>
                          <a:ea typeface="Times New Roman"/>
                          <a:cs typeface="Arial"/>
                        </a:rPr>
                        <a:t>Validation plan </a:t>
                      </a:r>
                      <a:endParaRPr lang="en-GB" sz="1600">
                        <a:solidFill>
                          <a:srgbClr val="000000"/>
                        </a:solidFill>
                        <a:latin typeface="Arial"/>
                        <a:ea typeface="Times New Roman"/>
                        <a:cs typeface="Arial"/>
                      </a:endParaRPr>
                    </a:p>
                  </a:txBody>
                  <a:tcPr marL="54610" marR="54610" marT="0" marB="91440"/>
                </a:tc>
                <a:tc>
                  <a:txBody>
                    <a:bodyPr/>
                    <a:lstStyle/>
                    <a:p>
                      <a:pPr algn="just">
                        <a:spcAft>
                          <a:spcPts val="0"/>
                        </a:spcAft>
                      </a:pPr>
                      <a:r>
                        <a:rPr lang="en-US" sz="1600">
                          <a:solidFill>
                            <a:srgbClr val="000000"/>
                          </a:solidFill>
                          <a:latin typeface="Arial"/>
                          <a:ea typeface="Times New Roman"/>
                          <a:cs typeface="Arial"/>
                        </a:rPr>
                        <a:t>Describes the approach, resources, and schedule used for system validation.  </a:t>
                      </a:r>
                      <a:endParaRPr lang="en-GB" sz="1600">
                        <a:solidFill>
                          <a:srgbClr val="000000"/>
                        </a:solidFill>
                        <a:latin typeface="Arial"/>
                        <a:ea typeface="Times New Roman"/>
                        <a:cs typeface="Arial"/>
                      </a:endParaRPr>
                    </a:p>
                  </a:txBody>
                  <a:tcPr marL="54610" marR="54610" marT="0" marB="91440"/>
                </a:tc>
              </a:tr>
              <a:tr h="370840">
                <a:tc>
                  <a:txBody>
                    <a:bodyPr/>
                    <a:lstStyle/>
                    <a:p>
                      <a:pPr algn="l">
                        <a:spcAft>
                          <a:spcPts val="0"/>
                        </a:spcAft>
                      </a:pPr>
                      <a:r>
                        <a:rPr lang="en-US" sz="1600">
                          <a:solidFill>
                            <a:srgbClr val="000000"/>
                          </a:solidFill>
                          <a:latin typeface="Arial"/>
                          <a:ea typeface="Times New Roman"/>
                          <a:cs typeface="Arial"/>
                        </a:rPr>
                        <a:t>Configuration management plan</a:t>
                      </a:r>
                      <a:endParaRPr lang="en-GB" sz="1600">
                        <a:solidFill>
                          <a:srgbClr val="000000"/>
                        </a:solidFill>
                        <a:latin typeface="Arial"/>
                        <a:ea typeface="Times New Roman"/>
                        <a:cs typeface="Arial"/>
                      </a:endParaRPr>
                    </a:p>
                  </a:txBody>
                  <a:tcPr marL="54610" marR="54610" marT="0" marB="91440"/>
                </a:tc>
                <a:tc>
                  <a:txBody>
                    <a:bodyPr/>
                    <a:lstStyle/>
                    <a:p>
                      <a:pPr algn="just">
                        <a:spcAft>
                          <a:spcPts val="0"/>
                        </a:spcAft>
                      </a:pPr>
                      <a:r>
                        <a:rPr lang="en-US" sz="1600">
                          <a:solidFill>
                            <a:srgbClr val="000000"/>
                          </a:solidFill>
                          <a:latin typeface="Arial"/>
                          <a:ea typeface="Times New Roman"/>
                          <a:cs typeface="Arial"/>
                        </a:rPr>
                        <a:t>Describes the configuration management procedures and structures to be used.  </a:t>
                      </a:r>
                      <a:endParaRPr lang="en-GB" sz="1600">
                        <a:solidFill>
                          <a:srgbClr val="000000"/>
                        </a:solidFill>
                        <a:latin typeface="Arial"/>
                        <a:ea typeface="Times New Roman"/>
                        <a:cs typeface="Arial"/>
                      </a:endParaRPr>
                    </a:p>
                  </a:txBody>
                  <a:tcPr marL="54610" marR="54610" marT="0" marB="91440"/>
                </a:tc>
              </a:tr>
              <a:tr h="370840">
                <a:tc>
                  <a:txBody>
                    <a:bodyPr/>
                    <a:lstStyle/>
                    <a:p>
                      <a:pPr algn="l">
                        <a:spcAft>
                          <a:spcPts val="0"/>
                        </a:spcAft>
                      </a:pPr>
                      <a:r>
                        <a:rPr lang="en-US" sz="1600">
                          <a:solidFill>
                            <a:srgbClr val="000000"/>
                          </a:solidFill>
                          <a:latin typeface="Arial"/>
                          <a:ea typeface="Times New Roman"/>
                          <a:cs typeface="Arial"/>
                        </a:rPr>
                        <a:t>Maintenance plan</a:t>
                      </a:r>
                      <a:endParaRPr lang="en-GB" sz="1600">
                        <a:solidFill>
                          <a:srgbClr val="000000"/>
                        </a:solidFill>
                        <a:latin typeface="Arial"/>
                        <a:ea typeface="Times New Roman"/>
                        <a:cs typeface="Arial"/>
                      </a:endParaRPr>
                    </a:p>
                  </a:txBody>
                  <a:tcPr marL="54610" marR="54610" marT="0" marB="91440"/>
                </a:tc>
                <a:tc>
                  <a:txBody>
                    <a:bodyPr/>
                    <a:lstStyle/>
                    <a:p>
                      <a:pPr algn="just">
                        <a:spcAft>
                          <a:spcPts val="0"/>
                        </a:spcAft>
                      </a:pPr>
                      <a:r>
                        <a:rPr lang="en-US" sz="1600">
                          <a:solidFill>
                            <a:srgbClr val="000000"/>
                          </a:solidFill>
                          <a:latin typeface="Arial"/>
                          <a:ea typeface="Times New Roman"/>
                          <a:cs typeface="Arial"/>
                        </a:rPr>
                        <a:t>Predicts the maintenance requirements, costs, and effort.  </a:t>
                      </a:r>
                      <a:endParaRPr lang="en-GB" sz="1600">
                        <a:solidFill>
                          <a:srgbClr val="000000"/>
                        </a:solidFill>
                        <a:latin typeface="Arial"/>
                        <a:ea typeface="Times New Roman"/>
                        <a:cs typeface="Arial"/>
                      </a:endParaRPr>
                    </a:p>
                  </a:txBody>
                  <a:tcPr marL="54610" marR="54610" marT="0" marB="91440"/>
                </a:tc>
              </a:tr>
              <a:tr h="370840">
                <a:tc>
                  <a:txBody>
                    <a:bodyPr/>
                    <a:lstStyle/>
                    <a:p>
                      <a:pPr algn="l">
                        <a:spcAft>
                          <a:spcPts val="0"/>
                        </a:spcAft>
                      </a:pPr>
                      <a:r>
                        <a:rPr lang="en-US" sz="1600">
                          <a:solidFill>
                            <a:srgbClr val="000000"/>
                          </a:solidFill>
                          <a:latin typeface="Arial"/>
                          <a:ea typeface="Times New Roman"/>
                          <a:cs typeface="Arial"/>
                        </a:rPr>
                        <a:t>Staff development plan</a:t>
                      </a:r>
                      <a:endParaRPr lang="en-GB" sz="1600">
                        <a:solidFill>
                          <a:srgbClr val="000000"/>
                        </a:solidFill>
                        <a:latin typeface="Arial"/>
                        <a:ea typeface="Times New Roman"/>
                        <a:cs typeface="Arial"/>
                      </a:endParaRPr>
                    </a:p>
                  </a:txBody>
                  <a:tcPr marL="54610" marR="54610" marT="0" marB="91440"/>
                </a:tc>
                <a:tc>
                  <a:txBody>
                    <a:bodyPr/>
                    <a:lstStyle/>
                    <a:p>
                      <a:pPr algn="just">
                        <a:spcAft>
                          <a:spcPts val="0"/>
                        </a:spcAft>
                      </a:pPr>
                      <a:r>
                        <a:rPr lang="en-US" sz="1600" dirty="0">
                          <a:solidFill>
                            <a:srgbClr val="000000"/>
                          </a:solidFill>
                          <a:latin typeface="Arial"/>
                          <a:ea typeface="Times New Roman"/>
                          <a:cs typeface="Arial"/>
                        </a:rPr>
                        <a:t>Describes how the skills and experience of the project team members will be developed. </a:t>
                      </a:r>
                      <a:r>
                        <a:rPr lang="en-US" sz="1600" dirty="0" smtClean="0">
                          <a:solidFill>
                            <a:srgbClr val="000000"/>
                          </a:solidFill>
                          <a:latin typeface="Arial"/>
                          <a:ea typeface="Times New Roman"/>
                          <a:cs typeface="Arial"/>
                        </a:rPr>
                        <a:t> </a:t>
                      </a:r>
                      <a:endParaRPr lang="en-GB" sz="1600" dirty="0">
                        <a:solidFill>
                          <a:srgbClr val="000000"/>
                        </a:solidFill>
                        <a:latin typeface="Arial"/>
                        <a:ea typeface="Times New Roman"/>
                        <a:cs typeface="Arial"/>
                      </a:endParaRPr>
                    </a:p>
                  </a:txBody>
                  <a:tcPr marL="54610" marR="54610" marT="0" marB="91440"/>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planning process</a:t>
            </a:r>
            <a:endParaRPr lang="en-US" dirty="0"/>
          </a:p>
        </p:txBody>
      </p:sp>
      <p:sp>
        <p:nvSpPr>
          <p:cNvPr id="3" name="Content Placeholder 2"/>
          <p:cNvSpPr>
            <a:spLocks noGrp="1"/>
          </p:cNvSpPr>
          <p:nvPr>
            <p:ph idx="1"/>
          </p:nvPr>
        </p:nvSpPr>
        <p:spPr/>
        <p:txBody>
          <a:bodyPr/>
          <a:lstStyle/>
          <a:p>
            <a:r>
              <a:rPr lang="en-US" dirty="0" smtClean="0"/>
              <a:t>Project planning is an iterative process that starts when you create an initial project plan during the project startup phase. </a:t>
            </a:r>
          </a:p>
          <a:p>
            <a:r>
              <a:rPr lang="en-US" dirty="0" smtClean="0"/>
              <a:t>Plan changes are inevitable. </a:t>
            </a:r>
          </a:p>
          <a:p>
            <a:pPr lvl="1"/>
            <a:r>
              <a:rPr lang="en-US" dirty="0" smtClean="0"/>
              <a:t>As more information about the system and the project team becomes available during the project, you should regularly revise the plan to reflect requirements, schedule and risk changes.</a:t>
            </a:r>
          </a:p>
          <a:p>
            <a:pPr lvl="1"/>
            <a:r>
              <a:rPr lang="en-US" dirty="0" smtClean="0"/>
              <a:t>Changing business goals also leads to changes in project plans. As business goals change, this could affect all projects, which may then have to be re-planned. </a:t>
            </a:r>
            <a:endParaRPr lang="en-GB" dirty="0" smtClean="0"/>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dirty="0"/>
              <a:t>project planning process</a:t>
            </a:r>
            <a:r>
              <a:rPr lang="en-GB" dirty="0" smtClean="0"/>
              <a:t> </a:t>
            </a:r>
            <a:endParaRPr lang="en-US" dirty="0"/>
          </a:p>
        </p:txBody>
      </p:sp>
      <p:pic>
        <p:nvPicPr>
          <p:cNvPr id="4" name="Content Placeholder 3" descr="23.3 PlanningProcessActDiag.eps"/>
          <p:cNvPicPr>
            <a:picLocks noGrp="1" noChangeAspect="1"/>
          </p:cNvPicPr>
          <p:nvPr>
            <p:ph idx="1"/>
          </p:nvPr>
        </p:nvPicPr>
        <mc:AlternateContent>
          <mc:Choice xmlns:ma="http://schemas.microsoft.com/office/mac/drawingml/2008/main" Requires="ma">
            <p:blipFill>
              <a:blip r:embed="rId2"/>
              <a:srcRect t="-14254" b="-14254"/>
              <a:stretch>
                <a:fillRect/>
              </a:stretch>
            </p:blipFill>
          </mc:Choice>
          <mc:Fallback>
            <p:blipFill>
              <a:blip r:embed="rId3"/>
              <a:srcRect t="-14254" b="-14254"/>
              <a:stretch>
                <a:fillRect/>
              </a:stretch>
            </p:blipFill>
          </mc:Fallback>
        </mc:AlternateContent>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scheduling</a:t>
            </a:r>
            <a:endParaRPr lang="en-US" dirty="0"/>
          </a:p>
        </p:txBody>
      </p:sp>
      <p:sp>
        <p:nvSpPr>
          <p:cNvPr id="3" name="Content Placeholder 2"/>
          <p:cNvSpPr>
            <a:spLocks noGrp="1"/>
          </p:cNvSpPr>
          <p:nvPr>
            <p:ph idx="1"/>
          </p:nvPr>
        </p:nvSpPr>
        <p:spPr/>
        <p:txBody>
          <a:bodyPr/>
          <a:lstStyle/>
          <a:p>
            <a:r>
              <a:rPr lang="en-US" dirty="0" smtClean="0"/>
              <a:t>Project scheduling is the process of deciding how the work in a project will be organized as separate tasks, and when and how these tasks will be executed. </a:t>
            </a:r>
          </a:p>
          <a:p>
            <a:r>
              <a:rPr lang="en-US" dirty="0" smtClean="0"/>
              <a:t>You estimate the calendar time needed to complete each task, the effort required and who will work on the tasks that have been identified. </a:t>
            </a:r>
          </a:p>
          <a:p>
            <a:r>
              <a:rPr lang="en-US" dirty="0" smtClean="0"/>
              <a:t>You also have to estimate the resources needed to complete each task, such as the disk space required on a server, the time required on specialized hardware, such as a simulator, and what the travel budget will be. </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noFill/>
          <a:ln/>
        </p:spPr>
        <p:txBody>
          <a:bodyPr lIns="90840" tIns="44623" rIns="90840" bIns="44623"/>
          <a:lstStyle/>
          <a:p>
            <a:r>
              <a:rPr lang="en-GB" dirty="0"/>
              <a:t>Project </a:t>
            </a:r>
            <a:r>
              <a:rPr lang="en-GB" dirty="0" smtClean="0"/>
              <a:t>scheduling activities</a:t>
            </a:r>
            <a:endParaRPr lang="en-GB" dirty="0"/>
          </a:p>
        </p:txBody>
      </p:sp>
      <p:sp>
        <p:nvSpPr>
          <p:cNvPr id="28675" name="Rectangle 3"/>
          <p:cNvSpPr>
            <a:spLocks noGrp="1" noChangeArrowheads="1"/>
          </p:cNvSpPr>
          <p:nvPr>
            <p:ph type="body" idx="1"/>
          </p:nvPr>
        </p:nvSpPr>
        <p:spPr>
          <a:noFill/>
          <a:ln/>
        </p:spPr>
        <p:txBody>
          <a:bodyPr lIns="90840" tIns="44623" rIns="90840" bIns="44623"/>
          <a:lstStyle/>
          <a:p>
            <a:r>
              <a:rPr lang="en-GB"/>
              <a:t>Split project into tasks and estimate time and resources required to complete each task.</a:t>
            </a:r>
          </a:p>
          <a:p>
            <a:r>
              <a:rPr lang="en-GB"/>
              <a:t>Organize tasks concurrently to make optimal </a:t>
            </a:r>
            <a:br>
              <a:rPr lang="en-GB"/>
            </a:br>
            <a:r>
              <a:rPr lang="en-GB"/>
              <a:t>use of workforce.</a:t>
            </a:r>
          </a:p>
          <a:p>
            <a:r>
              <a:rPr lang="en-GB"/>
              <a:t>Minimize task dependencies to avoid delays </a:t>
            </a:r>
            <a:br>
              <a:rPr lang="en-GB"/>
            </a:br>
            <a:r>
              <a:rPr lang="en-GB"/>
              <a:t>caused by one task waiting for another to complete.</a:t>
            </a:r>
          </a:p>
          <a:p>
            <a:r>
              <a:rPr lang="en-GB"/>
              <a:t>Dependent on project managers intuition and experience.</a:t>
            </a:r>
          </a:p>
        </p:txBody>
      </p:sp>
    </p:spTree>
  </p:cSld>
  <p:clrMapOvr>
    <a:masterClrMapping/>
  </p:clrMapOvr>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Milestones and deliverables</a:t>
            </a:r>
            <a:endParaRPr lang="en-US" dirty="0"/>
          </a:p>
        </p:txBody>
      </p:sp>
      <p:sp>
        <p:nvSpPr>
          <p:cNvPr id="3" name="Content Placeholder 2"/>
          <p:cNvSpPr>
            <a:spLocks noGrp="1"/>
          </p:cNvSpPr>
          <p:nvPr>
            <p:ph idx="1"/>
          </p:nvPr>
        </p:nvSpPr>
        <p:spPr/>
        <p:txBody>
          <a:bodyPr/>
          <a:lstStyle/>
          <a:p>
            <a:r>
              <a:rPr lang="en-US" dirty="0" smtClean="0"/>
              <a:t>Milestones are points in the schedule against which you can assess progress, for example, the handover of the system for testing. </a:t>
            </a:r>
          </a:p>
          <a:p>
            <a:r>
              <a:rPr lang="en-US" dirty="0" smtClean="0"/>
              <a:t>Deliverables are work products that are delivered to the customer, e.g. a requirements document for the system.</a:t>
            </a:r>
            <a:endParaRPr lang="en-GB" dirty="0" smtClean="0"/>
          </a:p>
          <a:p>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dirty="0"/>
              <a:t>project scheduling process</a:t>
            </a:r>
            <a:r>
              <a:rPr lang="en-GB" dirty="0" smtClean="0"/>
              <a:t> </a:t>
            </a:r>
            <a:endParaRPr lang="en-US" dirty="0"/>
          </a:p>
        </p:txBody>
      </p:sp>
      <p:pic>
        <p:nvPicPr>
          <p:cNvPr id="4" name="Content Placeholder 3" descr="23.4 SchedulingProcess.eps"/>
          <p:cNvPicPr>
            <a:picLocks noGrp="1" noChangeAspect="1"/>
          </p:cNvPicPr>
          <p:nvPr>
            <p:ph idx="1"/>
          </p:nvPr>
        </p:nvPicPr>
        <mc:AlternateContent>
          <mc:Choice xmlns:ma="http://schemas.microsoft.com/office/mac/drawingml/2008/main" Requires="ma">
            <p:blipFill>
              <a:blip r:embed="rId2"/>
              <a:srcRect t="-93314" b="-93314"/>
              <a:stretch>
                <a:fillRect/>
              </a:stretch>
            </p:blipFill>
          </mc:Choice>
          <mc:Fallback>
            <p:blipFill>
              <a:blip r:embed="rId3"/>
              <a:srcRect t="-93314" b="-93314"/>
              <a:stretch>
                <a:fillRect/>
              </a:stretch>
            </p:blipFill>
          </mc:Fallback>
        </mc:AlternateContent>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noFill/>
          <a:ln/>
        </p:spPr>
        <p:txBody>
          <a:bodyPr lIns="90840" tIns="44623" rIns="90840" bIns="44623"/>
          <a:lstStyle/>
          <a:p>
            <a:r>
              <a:rPr lang="en-GB"/>
              <a:t>Scheduling problems</a:t>
            </a:r>
          </a:p>
        </p:txBody>
      </p:sp>
      <p:sp>
        <p:nvSpPr>
          <p:cNvPr id="30723" name="Rectangle 3"/>
          <p:cNvSpPr>
            <a:spLocks noGrp="1" noChangeArrowheads="1"/>
          </p:cNvSpPr>
          <p:nvPr>
            <p:ph type="body" idx="1"/>
          </p:nvPr>
        </p:nvSpPr>
        <p:spPr>
          <a:noFill/>
          <a:ln/>
        </p:spPr>
        <p:txBody>
          <a:bodyPr lIns="90840" tIns="44623" rIns="90840" bIns="44623"/>
          <a:lstStyle/>
          <a:p>
            <a:r>
              <a:rPr lang="en-GB"/>
              <a:t>Estimating the difficulty of problems and hence the cost of developing a solution is hard.</a:t>
            </a:r>
          </a:p>
          <a:p>
            <a:r>
              <a:rPr lang="en-GB"/>
              <a:t>Productivity is not proportional to the number of people working on a task.</a:t>
            </a:r>
          </a:p>
          <a:p>
            <a:r>
              <a:rPr lang="en-GB"/>
              <a:t>Adding people to a late project makes it later because of communication overheads.</a:t>
            </a:r>
          </a:p>
          <a:p>
            <a:r>
              <a:rPr lang="en-GB"/>
              <a:t>The unexpected always happens. Always allow contingency in planning.</a:t>
            </a:r>
          </a:p>
        </p:txBody>
      </p:sp>
    </p:spTree>
  </p:cSld>
  <p:clrMapOvr>
    <a:masterClrMapping/>
  </p:clrMapOvr>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Topics covered</a:t>
            </a:r>
            <a:endParaRPr lang="en-US" dirty="0"/>
          </a:p>
        </p:txBody>
      </p:sp>
      <p:sp>
        <p:nvSpPr>
          <p:cNvPr id="3" name="Content Placeholder 2"/>
          <p:cNvSpPr>
            <a:spLocks noGrp="1"/>
          </p:cNvSpPr>
          <p:nvPr>
            <p:ph idx="1"/>
          </p:nvPr>
        </p:nvSpPr>
        <p:spPr/>
        <p:txBody>
          <a:bodyPr/>
          <a:lstStyle/>
          <a:p>
            <a:r>
              <a:rPr lang="en-US" dirty="0" smtClean="0"/>
              <a:t>Software pricing</a:t>
            </a:r>
            <a:endParaRPr lang="en-GB" dirty="0" smtClean="0"/>
          </a:p>
          <a:p>
            <a:r>
              <a:rPr lang="en-US" dirty="0" smtClean="0"/>
              <a:t>Plan-driven development</a:t>
            </a:r>
            <a:endParaRPr lang="en-GB" dirty="0" smtClean="0"/>
          </a:p>
          <a:p>
            <a:r>
              <a:rPr lang="en-US" dirty="0" smtClean="0"/>
              <a:t>Project scheduling</a:t>
            </a:r>
            <a:endParaRPr lang="en-GB" dirty="0" smtClean="0"/>
          </a:p>
          <a:p>
            <a:r>
              <a:rPr lang="en-US" dirty="0" smtClean="0"/>
              <a:t>Agile planning</a:t>
            </a:r>
            <a:endParaRPr lang="en-GB" dirty="0" smtClean="0"/>
          </a:p>
          <a:p>
            <a:r>
              <a:rPr lang="en-US" dirty="0" smtClean="0"/>
              <a:t>Estimation techniques</a:t>
            </a:r>
            <a:r>
              <a:rPr lang="en-GB" dirty="0" smtClean="0"/>
              <a:t> </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noFill/>
          <a:ln/>
        </p:spPr>
        <p:txBody>
          <a:bodyPr lIns="90840" tIns="44623" rIns="90840" bIns="44623"/>
          <a:lstStyle/>
          <a:p>
            <a:r>
              <a:rPr lang="en-GB" dirty="0" smtClean="0"/>
              <a:t>Schedule representation</a:t>
            </a:r>
            <a:endParaRPr lang="en-GB" dirty="0"/>
          </a:p>
        </p:txBody>
      </p:sp>
      <p:sp>
        <p:nvSpPr>
          <p:cNvPr id="32771" name="Rectangle 3"/>
          <p:cNvSpPr>
            <a:spLocks noGrp="1" noChangeArrowheads="1"/>
          </p:cNvSpPr>
          <p:nvPr>
            <p:ph type="body" idx="1"/>
          </p:nvPr>
        </p:nvSpPr>
        <p:spPr>
          <a:noFill/>
          <a:ln/>
        </p:spPr>
        <p:txBody>
          <a:bodyPr lIns="90840" tIns="44623" rIns="90840" bIns="44623"/>
          <a:lstStyle/>
          <a:p>
            <a:r>
              <a:rPr lang="en-GB" dirty="0"/>
              <a:t>Graphical notations</a:t>
            </a:r>
            <a:r>
              <a:rPr lang="en-GB" dirty="0" smtClean="0"/>
              <a:t> are normally used </a:t>
            </a:r>
            <a:r>
              <a:rPr lang="en-GB" dirty="0"/>
              <a:t>to illustrate the project schedule.</a:t>
            </a:r>
            <a:endParaRPr lang="en-GB" dirty="0" smtClean="0"/>
          </a:p>
          <a:p>
            <a:r>
              <a:rPr lang="en-GB" dirty="0" smtClean="0"/>
              <a:t>These show the </a:t>
            </a:r>
            <a:r>
              <a:rPr lang="en-GB" dirty="0"/>
              <a:t>project breakdown into tasks. Tasks should not be too small. They should take about a week or two.</a:t>
            </a:r>
            <a:endParaRPr lang="en-GB" dirty="0" smtClean="0"/>
          </a:p>
          <a:p>
            <a:r>
              <a:rPr lang="en-GB" dirty="0" smtClean="0"/>
              <a:t>Bar </a:t>
            </a:r>
            <a:r>
              <a:rPr lang="en-GB" dirty="0"/>
              <a:t>charts</a:t>
            </a:r>
            <a:r>
              <a:rPr lang="en-GB" dirty="0" smtClean="0"/>
              <a:t> are the most commonly used representation for project schedules. They show the schedule as activities or resources against time.</a:t>
            </a:r>
            <a:endParaRPr lang="en-GB" dirty="0"/>
          </a:p>
        </p:txBody>
      </p:sp>
    </p:spTree>
  </p:cSld>
  <p:clrMapOvr>
    <a:masterClrMapping/>
  </p:clrMapOvr>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Tasks</a:t>
            </a:r>
            <a:r>
              <a:rPr lang="en-US" dirty="0"/>
              <a:t>, durations, and dependencies</a:t>
            </a:r>
            <a:r>
              <a:rPr lang="en-GB" dirty="0" smtClean="0"/>
              <a:t> </a:t>
            </a:r>
            <a:endParaRPr lang="en-US" dirty="0"/>
          </a:p>
        </p:txBody>
      </p:sp>
      <p:graphicFrame>
        <p:nvGraphicFramePr>
          <p:cNvPr id="4" name="Content Placeholder 3"/>
          <p:cNvGraphicFramePr>
            <a:graphicFrameLocks noGrp="1"/>
          </p:cNvGraphicFramePr>
          <p:nvPr>
            <p:ph idx="1"/>
          </p:nvPr>
        </p:nvGraphicFramePr>
        <p:xfrm>
          <a:off x="457200" y="1600200"/>
          <a:ext cx="8229600" cy="5029200"/>
        </p:xfrm>
        <a:graphic>
          <a:graphicData uri="http://schemas.openxmlformats.org/drawingml/2006/table">
            <a:tbl>
              <a:tblPr firstRow="1" bandRow="1">
                <a:tableStyleId>{5C22544A-7EE6-4342-B048-85BDC9FD1C3A}</a:tableStyleId>
              </a:tblPr>
              <a:tblGrid>
                <a:gridCol w="1461452"/>
                <a:gridCol w="1918653"/>
                <a:gridCol w="1959187"/>
                <a:gridCol w="2890308"/>
              </a:tblGrid>
              <a:tr h="370840">
                <a:tc>
                  <a:txBody>
                    <a:bodyPr/>
                    <a:lstStyle/>
                    <a:p>
                      <a:pPr algn="ctr">
                        <a:spcAft>
                          <a:spcPts val="0"/>
                        </a:spcAft>
                      </a:pPr>
                      <a:r>
                        <a:rPr lang="en-US" sz="1600" b="1" dirty="0" smtClean="0">
                          <a:solidFill>
                            <a:srgbClr val="000000"/>
                          </a:solidFill>
                          <a:latin typeface="Arial"/>
                          <a:ea typeface="Times New Roman"/>
                          <a:cs typeface="Arial"/>
                        </a:rPr>
                        <a:t>Task</a:t>
                      </a:r>
                      <a:endParaRPr lang="en-GB" sz="1600" b="1" dirty="0">
                        <a:solidFill>
                          <a:srgbClr val="000000"/>
                        </a:solidFill>
                        <a:latin typeface="Arial"/>
                        <a:ea typeface="Times New Roman"/>
                        <a:cs typeface="Arial"/>
                      </a:endParaRPr>
                    </a:p>
                  </a:txBody>
                  <a:tcPr marL="54610" marR="54610"/>
                </a:tc>
                <a:tc>
                  <a:txBody>
                    <a:bodyPr/>
                    <a:lstStyle/>
                    <a:p>
                      <a:pPr algn="ctr">
                        <a:spcAft>
                          <a:spcPts val="0"/>
                        </a:spcAft>
                      </a:pPr>
                      <a:r>
                        <a:rPr lang="en-US" sz="1600" b="1">
                          <a:solidFill>
                            <a:srgbClr val="000000"/>
                          </a:solidFill>
                          <a:latin typeface="Arial"/>
                          <a:ea typeface="Times New Roman"/>
                          <a:cs typeface="Arial"/>
                        </a:rPr>
                        <a:t>Effort (person-days)</a:t>
                      </a:r>
                      <a:endParaRPr lang="en-GB" sz="1600" b="1">
                        <a:solidFill>
                          <a:srgbClr val="000000"/>
                        </a:solidFill>
                        <a:latin typeface="Arial"/>
                        <a:ea typeface="Times New Roman"/>
                        <a:cs typeface="Arial"/>
                      </a:endParaRPr>
                    </a:p>
                  </a:txBody>
                  <a:tcPr marL="54610" marR="54610"/>
                </a:tc>
                <a:tc>
                  <a:txBody>
                    <a:bodyPr/>
                    <a:lstStyle/>
                    <a:p>
                      <a:pPr algn="ctr">
                        <a:spcAft>
                          <a:spcPts val="0"/>
                        </a:spcAft>
                      </a:pPr>
                      <a:r>
                        <a:rPr lang="en-US" sz="1600" b="1">
                          <a:solidFill>
                            <a:srgbClr val="000000"/>
                          </a:solidFill>
                          <a:latin typeface="Arial"/>
                          <a:ea typeface="Times New Roman"/>
                          <a:cs typeface="Arial"/>
                        </a:rPr>
                        <a:t>Duration (days)</a:t>
                      </a:r>
                      <a:endParaRPr lang="en-GB" sz="1600" b="1">
                        <a:solidFill>
                          <a:srgbClr val="000000"/>
                        </a:solidFill>
                        <a:latin typeface="Arial"/>
                        <a:ea typeface="Times New Roman"/>
                        <a:cs typeface="Arial"/>
                      </a:endParaRPr>
                    </a:p>
                  </a:txBody>
                  <a:tcPr marL="54610" marR="54610"/>
                </a:tc>
                <a:tc>
                  <a:txBody>
                    <a:bodyPr/>
                    <a:lstStyle/>
                    <a:p>
                      <a:pPr algn="ctr">
                        <a:spcAft>
                          <a:spcPts val="0"/>
                        </a:spcAft>
                      </a:pPr>
                      <a:r>
                        <a:rPr lang="en-US" sz="1600" b="1" dirty="0" smtClean="0">
                          <a:solidFill>
                            <a:srgbClr val="000000"/>
                          </a:solidFill>
                          <a:latin typeface="Arial"/>
                          <a:ea typeface="Times New Roman"/>
                          <a:cs typeface="Arial"/>
                        </a:rPr>
                        <a:t>Dependencies</a:t>
                      </a:r>
                      <a:endParaRPr lang="en-GB" sz="1600" b="1" dirty="0">
                        <a:solidFill>
                          <a:srgbClr val="000000"/>
                        </a:solidFill>
                        <a:latin typeface="Arial"/>
                        <a:ea typeface="Times New Roman"/>
                        <a:cs typeface="Arial"/>
                      </a:endParaRPr>
                    </a:p>
                  </a:txBody>
                  <a:tcPr marL="54610" marR="54610"/>
                </a:tc>
              </a:tr>
              <a:tr h="370840">
                <a:tc>
                  <a:txBody>
                    <a:bodyPr/>
                    <a:lstStyle/>
                    <a:p>
                      <a:pPr algn="ctr">
                        <a:spcAft>
                          <a:spcPts val="0"/>
                        </a:spcAft>
                      </a:pPr>
                      <a:r>
                        <a:rPr lang="en-US" sz="1600" dirty="0" smtClean="0">
                          <a:solidFill>
                            <a:srgbClr val="000000"/>
                          </a:solidFill>
                          <a:latin typeface="Arial"/>
                          <a:ea typeface="Times New Roman"/>
                          <a:cs typeface="Arial"/>
                        </a:rPr>
                        <a:t>T1</a:t>
                      </a:r>
                      <a:endParaRPr lang="en-GB" sz="1600" dirty="0">
                        <a:solidFill>
                          <a:srgbClr val="000000"/>
                        </a:solidFill>
                        <a:latin typeface="Arial"/>
                        <a:ea typeface="Times New Roman"/>
                        <a:cs typeface="Arial"/>
                      </a:endParaRPr>
                    </a:p>
                  </a:txBody>
                  <a:tcPr marL="54610" marR="54610" marT="0"/>
                </a:tc>
                <a:tc>
                  <a:txBody>
                    <a:bodyPr/>
                    <a:lstStyle/>
                    <a:p>
                      <a:pPr algn="ctr">
                        <a:spcAft>
                          <a:spcPts val="0"/>
                        </a:spcAft>
                      </a:pPr>
                      <a:r>
                        <a:rPr lang="en-US" sz="1600" dirty="0">
                          <a:solidFill>
                            <a:srgbClr val="000000"/>
                          </a:solidFill>
                          <a:latin typeface="Arial"/>
                          <a:ea typeface="Times New Roman"/>
                          <a:cs typeface="Arial"/>
                        </a:rPr>
                        <a:t>15</a:t>
                      </a:r>
                      <a:endParaRPr lang="en-GB" sz="1600" dirty="0">
                        <a:solidFill>
                          <a:srgbClr val="000000"/>
                        </a:solidFill>
                        <a:latin typeface="Arial"/>
                        <a:ea typeface="Times New Roman"/>
                        <a:cs typeface="Arial"/>
                      </a:endParaRPr>
                    </a:p>
                  </a:txBody>
                  <a:tcPr marL="54610" marR="54610" marT="0"/>
                </a:tc>
                <a:tc>
                  <a:txBody>
                    <a:bodyPr/>
                    <a:lstStyle/>
                    <a:p>
                      <a:pPr algn="ctr">
                        <a:spcAft>
                          <a:spcPts val="0"/>
                        </a:spcAft>
                      </a:pPr>
                      <a:r>
                        <a:rPr lang="en-US" sz="1600">
                          <a:solidFill>
                            <a:srgbClr val="000000"/>
                          </a:solidFill>
                          <a:latin typeface="Arial"/>
                          <a:ea typeface="Times New Roman"/>
                          <a:cs typeface="Arial"/>
                        </a:rPr>
                        <a:t>10</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endParaRPr lang="en-US" sz="1600">
                        <a:solidFill>
                          <a:srgbClr val="000000"/>
                        </a:solidFill>
                        <a:latin typeface="Arial"/>
                        <a:ea typeface="Times New Roman"/>
                        <a:cs typeface="Arial"/>
                      </a:endParaRPr>
                    </a:p>
                  </a:txBody>
                  <a:tcPr marL="54610" marR="54610" marT="0"/>
                </a:tc>
              </a:tr>
              <a:tr h="370840">
                <a:tc>
                  <a:txBody>
                    <a:bodyPr/>
                    <a:lstStyle/>
                    <a:p>
                      <a:pPr algn="ctr">
                        <a:spcAft>
                          <a:spcPts val="0"/>
                        </a:spcAft>
                      </a:pPr>
                      <a:r>
                        <a:rPr lang="en-US" sz="1600">
                          <a:solidFill>
                            <a:srgbClr val="000000"/>
                          </a:solidFill>
                          <a:latin typeface="Arial"/>
                          <a:ea typeface="Times New Roman"/>
                          <a:cs typeface="Arial"/>
                        </a:rPr>
                        <a:t>T2</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dirty="0">
                          <a:solidFill>
                            <a:srgbClr val="000000"/>
                          </a:solidFill>
                          <a:latin typeface="Arial"/>
                          <a:ea typeface="Times New Roman"/>
                          <a:cs typeface="Arial"/>
                        </a:rPr>
                        <a:t>8</a:t>
                      </a:r>
                      <a:endParaRPr lang="en-GB" sz="1600" dirty="0">
                        <a:solidFill>
                          <a:srgbClr val="000000"/>
                        </a:solidFill>
                        <a:latin typeface="Arial"/>
                        <a:ea typeface="Times New Roman"/>
                        <a:cs typeface="Arial"/>
                      </a:endParaRPr>
                    </a:p>
                  </a:txBody>
                  <a:tcPr marL="54610" marR="54610" marT="0"/>
                </a:tc>
                <a:tc>
                  <a:txBody>
                    <a:bodyPr/>
                    <a:lstStyle/>
                    <a:p>
                      <a:pPr algn="ctr">
                        <a:spcAft>
                          <a:spcPts val="0"/>
                        </a:spcAft>
                      </a:pPr>
                      <a:r>
                        <a:rPr lang="en-US" sz="1600">
                          <a:solidFill>
                            <a:srgbClr val="000000"/>
                          </a:solidFill>
                          <a:latin typeface="Arial"/>
                          <a:ea typeface="Times New Roman"/>
                          <a:cs typeface="Arial"/>
                        </a:rPr>
                        <a:t>15</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endParaRPr lang="en-US" sz="1600">
                        <a:solidFill>
                          <a:srgbClr val="000000"/>
                        </a:solidFill>
                        <a:latin typeface="Arial"/>
                        <a:ea typeface="Times New Roman"/>
                        <a:cs typeface="Arial"/>
                      </a:endParaRPr>
                    </a:p>
                  </a:txBody>
                  <a:tcPr marL="54610" marR="54610" marT="0"/>
                </a:tc>
              </a:tr>
              <a:tr h="370840">
                <a:tc>
                  <a:txBody>
                    <a:bodyPr/>
                    <a:lstStyle/>
                    <a:p>
                      <a:pPr algn="ctr">
                        <a:spcAft>
                          <a:spcPts val="0"/>
                        </a:spcAft>
                      </a:pPr>
                      <a:r>
                        <a:rPr lang="en-US" sz="1600">
                          <a:solidFill>
                            <a:srgbClr val="000000"/>
                          </a:solidFill>
                          <a:latin typeface="Arial"/>
                          <a:ea typeface="Times New Roman"/>
                          <a:cs typeface="Arial"/>
                        </a:rPr>
                        <a:t>T3</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dirty="0">
                          <a:solidFill>
                            <a:srgbClr val="000000"/>
                          </a:solidFill>
                          <a:latin typeface="Arial"/>
                          <a:ea typeface="Times New Roman"/>
                          <a:cs typeface="Arial"/>
                        </a:rPr>
                        <a:t>20</a:t>
                      </a:r>
                      <a:endParaRPr lang="en-GB" sz="1600" dirty="0">
                        <a:solidFill>
                          <a:srgbClr val="000000"/>
                        </a:solidFill>
                        <a:latin typeface="Arial"/>
                        <a:ea typeface="Times New Roman"/>
                        <a:cs typeface="Arial"/>
                      </a:endParaRPr>
                    </a:p>
                  </a:txBody>
                  <a:tcPr marL="54610" marR="54610" marT="0"/>
                </a:tc>
                <a:tc>
                  <a:txBody>
                    <a:bodyPr/>
                    <a:lstStyle/>
                    <a:p>
                      <a:pPr algn="ctr">
                        <a:spcAft>
                          <a:spcPts val="0"/>
                        </a:spcAft>
                      </a:pPr>
                      <a:r>
                        <a:rPr lang="en-US" sz="1600">
                          <a:solidFill>
                            <a:srgbClr val="000000"/>
                          </a:solidFill>
                          <a:latin typeface="Arial"/>
                          <a:ea typeface="Times New Roman"/>
                          <a:cs typeface="Arial"/>
                        </a:rPr>
                        <a:t>15</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a:solidFill>
                            <a:srgbClr val="000000"/>
                          </a:solidFill>
                          <a:latin typeface="Arial"/>
                          <a:ea typeface="Times New Roman"/>
                          <a:cs typeface="Arial"/>
                        </a:rPr>
                        <a:t>T1 (M1)</a:t>
                      </a:r>
                      <a:endParaRPr lang="en-GB" sz="1600">
                        <a:solidFill>
                          <a:srgbClr val="000000"/>
                        </a:solidFill>
                        <a:latin typeface="Arial"/>
                        <a:ea typeface="Times New Roman"/>
                        <a:cs typeface="Arial"/>
                      </a:endParaRPr>
                    </a:p>
                  </a:txBody>
                  <a:tcPr marL="54610" marR="54610" marT="0"/>
                </a:tc>
              </a:tr>
              <a:tr h="370840">
                <a:tc>
                  <a:txBody>
                    <a:bodyPr/>
                    <a:lstStyle/>
                    <a:p>
                      <a:pPr algn="ctr">
                        <a:spcAft>
                          <a:spcPts val="0"/>
                        </a:spcAft>
                      </a:pPr>
                      <a:r>
                        <a:rPr lang="en-US" sz="1600">
                          <a:solidFill>
                            <a:srgbClr val="000000"/>
                          </a:solidFill>
                          <a:latin typeface="Arial"/>
                          <a:ea typeface="Times New Roman"/>
                          <a:cs typeface="Arial"/>
                        </a:rPr>
                        <a:t>T4</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dirty="0">
                          <a:solidFill>
                            <a:srgbClr val="000000"/>
                          </a:solidFill>
                          <a:latin typeface="Arial"/>
                          <a:ea typeface="Times New Roman"/>
                          <a:cs typeface="Arial"/>
                        </a:rPr>
                        <a:t>5</a:t>
                      </a:r>
                      <a:endParaRPr lang="en-GB" sz="1600" dirty="0">
                        <a:solidFill>
                          <a:srgbClr val="000000"/>
                        </a:solidFill>
                        <a:latin typeface="Arial"/>
                        <a:ea typeface="Times New Roman"/>
                        <a:cs typeface="Arial"/>
                      </a:endParaRPr>
                    </a:p>
                  </a:txBody>
                  <a:tcPr marL="54610" marR="54610" marT="0"/>
                </a:tc>
                <a:tc>
                  <a:txBody>
                    <a:bodyPr/>
                    <a:lstStyle/>
                    <a:p>
                      <a:pPr algn="ctr">
                        <a:spcAft>
                          <a:spcPts val="0"/>
                        </a:spcAft>
                      </a:pPr>
                      <a:r>
                        <a:rPr lang="en-US" sz="1600">
                          <a:solidFill>
                            <a:srgbClr val="000000"/>
                          </a:solidFill>
                          <a:latin typeface="Arial"/>
                          <a:ea typeface="Times New Roman"/>
                          <a:cs typeface="Arial"/>
                        </a:rPr>
                        <a:t>10</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endParaRPr lang="en-US" sz="1600">
                        <a:solidFill>
                          <a:srgbClr val="000000"/>
                        </a:solidFill>
                        <a:latin typeface="Arial"/>
                        <a:ea typeface="Times New Roman"/>
                        <a:cs typeface="Arial"/>
                      </a:endParaRPr>
                    </a:p>
                  </a:txBody>
                  <a:tcPr marL="54610" marR="54610" marT="0"/>
                </a:tc>
              </a:tr>
              <a:tr h="370840">
                <a:tc>
                  <a:txBody>
                    <a:bodyPr/>
                    <a:lstStyle/>
                    <a:p>
                      <a:pPr algn="ctr">
                        <a:spcAft>
                          <a:spcPts val="0"/>
                        </a:spcAft>
                      </a:pPr>
                      <a:r>
                        <a:rPr lang="en-US" sz="1600">
                          <a:solidFill>
                            <a:srgbClr val="000000"/>
                          </a:solidFill>
                          <a:latin typeface="Arial"/>
                          <a:ea typeface="Times New Roman"/>
                          <a:cs typeface="Arial"/>
                        </a:rPr>
                        <a:t>T5</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dirty="0">
                          <a:solidFill>
                            <a:srgbClr val="000000"/>
                          </a:solidFill>
                          <a:latin typeface="Arial"/>
                          <a:ea typeface="Times New Roman"/>
                          <a:cs typeface="Arial"/>
                        </a:rPr>
                        <a:t>5</a:t>
                      </a:r>
                      <a:endParaRPr lang="en-GB" sz="1600" dirty="0">
                        <a:solidFill>
                          <a:srgbClr val="000000"/>
                        </a:solidFill>
                        <a:latin typeface="Arial"/>
                        <a:ea typeface="Times New Roman"/>
                        <a:cs typeface="Arial"/>
                      </a:endParaRPr>
                    </a:p>
                  </a:txBody>
                  <a:tcPr marL="54610" marR="54610" marT="0"/>
                </a:tc>
                <a:tc>
                  <a:txBody>
                    <a:bodyPr/>
                    <a:lstStyle/>
                    <a:p>
                      <a:pPr algn="ctr">
                        <a:spcAft>
                          <a:spcPts val="0"/>
                        </a:spcAft>
                      </a:pPr>
                      <a:r>
                        <a:rPr lang="en-US" sz="1600">
                          <a:solidFill>
                            <a:srgbClr val="000000"/>
                          </a:solidFill>
                          <a:latin typeface="Arial"/>
                          <a:ea typeface="Times New Roman"/>
                          <a:cs typeface="Arial"/>
                        </a:rPr>
                        <a:t>10</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dirty="0">
                          <a:solidFill>
                            <a:srgbClr val="000000"/>
                          </a:solidFill>
                          <a:latin typeface="Arial"/>
                          <a:ea typeface="Times New Roman"/>
                          <a:cs typeface="Arial"/>
                        </a:rPr>
                        <a:t>T2, T4 (M3)</a:t>
                      </a:r>
                      <a:endParaRPr lang="en-GB" sz="1600" dirty="0">
                        <a:solidFill>
                          <a:srgbClr val="000000"/>
                        </a:solidFill>
                        <a:latin typeface="Arial"/>
                        <a:ea typeface="Times New Roman"/>
                        <a:cs typeface="Arial"/>
                      </a:endParaRPr>
                    </a:p>
                  </a:txBody>
                  <a:tcPr marL="54610" marR="54610" marT="0"/>
                </a:tc>
              </a:tr>
              <a:tr h="370840">
                <a:tc>
                  <a:txBody>
                    <a:bodyPr/>
                    <a:lstStyle/>
                    <a:p>
                      <a:pPr algn="ctr">
                        <a:spcAft>
                          <a:spcPts val="0"/>
                        </a:spcAft>
                      </a:pPr>
                      <a:r>
                        <a:rPr lang="en-US" sz="1600">
                          <a:solidFill>
                            <a:srgbClr val="000000"/>
                          </a:solidFill>
                          <a:latin typeface="Arial"/>
                          <a:ea typeface="Times New Roman"/>
                          <a:cs typeface="Arial"/>
                        </a:rPr>
                        <a:t>T6</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a:solidFill>
                            <a:srgbClr val="000000"/>
                          </a:solidFill>
                          <a:latin typeface="Arial"/>
                          <a:ea typeface="Times New Roman"/>
                          <a:cs typeface="Arial"/>
                        </a:rPr>
                        <a:t>10</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dirty="0">
                          <a:solidFill>
                            <a:srgbClr val="000000"/>
                          </a:solidFill>
                          <a:latin typeface="Arial"/>
                          <a:ea typeface="Times New Roman"/>
                          <a:cs typeface="Arial"/>
                        </a:rPr>
                        <a:t>5</a:t>
                      </a:r>
                      <a:endParaRPr lang="en-GB" sz="1600" dirty="0">
                        <a:solidFill>
                          <a:srgbClr val="000000"/>
                        </a:solidFill>
                        <a:latin typeface="Arial"/>
                        <a:ea typeface="Times New Roman"/>
                        <a:cs typeface="Arial"/>
                      </a:endParaRPr>
                    </a:p>
                  </a:txBody>
                  <a:tcPr marL="54610" marR="54610" marT="0"/>
                </a:tc>
                <a:tc>
                  <a:txBody>
                    <a:bodyPr/>
                    <a:lstStyle/>
                    <a:p>
                      <a:pPr algn="ctr">
                        <a:spcAft>
                          <a:spcPts val="0"/>
                        </a:spcAft>
                      </a:pPr>
                      <a:r>
                        <a:rPr lang="en-US" sz="1600">
                          <a:solidFill>
                            <a:srgbClr val="000000"/>
                          </a:solidFill>
                          <a:latin typeface="Arial"/>
                          <a:ea typeface="Times New Roman"/>
                          <a:cs typeface="Arial"/>
                        </a:rPr>
                        <a:t>T1, T2 (M4)</a:t>
                      </a:r>
                      <a:endParaRPr lang="en-GB" sz="1600">
                        <a:solidFill>
                          <a:srgbClr val="000000"/>
                        </a:solidFill>
                        <a:latin typeface="Arial"/>
                        <a:ea typeface="Times New Roman"/>
                        <a:cs typeface="Arial"/>
                      </a:endParaRPr>
                    </a:p>
                  </a:txBody>
                  <a:tcPr marL="54610" marR="54610" marT="0"/>
                </a:tc>
              </a:tr>
              <a:tr h="370840">
                <a:tc>
                  <a:txBody>
                    <a:bodyPr/>
                    <a:lstStyle/>
                    <a:p>
                      <a:pPr algn="ctr">
                        <a:spcAft>
                          <a:spcPts val="0"/>
                        </a:spcAft>
                      </a:pPr>
                      <a:r>
                        <a:rPr lang="en-US" sz="1600">
                          <a:solidFill>
                            <a:srgbClr val="000000"/>
                          </a:solidFill>
                          <a:latin typeface="Arial"/>
                          <a:ea typeface="Times New Roman"/>
                          <a:cs typeface="Arial"/>
                        </a:rPr>
                        <a:t>T7</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a:solidFill>
                            <a:srgbClr val="000000"/>
                          </a:solidFill>
                          <a:latin typeface="Arial"/>
                          <a:ea typeface="Times New Roman"/>
                          <a:cs typeface="Arial"/>
                        </a:rPr>
                        <a:t>25</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a:solidFill>
                            <a:srgbClr val="000000"/>
                          </a:solidFill>
                          <a:latin typeface="Arial"/>
                          <a:ea typeface="Times New Roman"/>
                          <a:cs typeface="Arial"/>
                        </a:rPr>
                        <a:t>20</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a:solidFill>
                            <a:srgbClr val="000000"/>
                          </a:solidFill>
                          <a:latin typeface="Arial"/>
                          <a:ea typeface="Times New Roman"/>
                          <a:cs typeface="Arial"/>
                        </a:rPr>
                        <a:t>T1 (M1)</a:t>
                      </a:r>
                      <a:endParaRPr lang="en-GB" sz="1600">
                        <a:solidFill>
                          <a:srgbClr val="000000"/>
                        </a:solidFill>
                        <a:latin typeface="Arial"/>
                        <a:ea typeface="Times New Roman"/>
                        <a:cs typeface="Arial"/>
                      </a:endParaRPr>
                    </a:p>
                  </a:txBody>
                  <a:tcPr marL="54610" marR="54610" marT="0"/>
                </a:tc>
              </a:tr>
              <a:tr h="370840">
                <a:tc>
                  <a:txBody>
                    <a:bodyPr/>
                    <a:lstStyle/>
                    <a:p>
                      <a:pPr algn="ctr">
                        <a:spcAft>
                          <a:spcPts val="0"/>
                        </a:spcAft>
                      </a:pPr>
                      <a:r>
                        <a:rPr lang="en-US" sz="1600">
                          <a:solidFill>
                            <a:srgbClr val="000000"/>
                          </a:solidFill>
                          <a:latin typeface="Arial"/>
                          <a:ea typeface="Times New Roman"/>
                          <a:cs typeface="Arial"/>
                        </a:rPr>
                        <a:t>T8</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a:solidFill>
                            <a:srgbClr val="000000"/>
                          </a:solidFill>
                          <a:latin typeface="Arial"/>
                          <a:ea typeface="Times New Roman"/>
                          <a:cs typeface="Arial"/>
                        </a:rPr>
                        <a:t>75</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dirty="0">
                          <a:solidFill>
                            <a:srgbClr val="000000"/>
                          </a:solidFill>
                          <a:latin typeface="Arial"/>
                          <a:ea typeface="Times New Roman"/>
                          <a:cs typeface="Arial"/>
                        </a:rPr>
                        <a:t>25</a:t>
                      </a:r>
                      <a:endParaRPr lang="en-GB" sz="1600" dirty="0">
                        <a:solidFill>
                          <a:srgbClr val="000000"/>
                        </a:solidFill>
                        <a:latin typeface="Arial"/>
                        <a:ea typeface="Times New Roman"/>
                        <a:cs typeface="Arial"/>
                      </a:endParaRPr>
                    </a:p>
                  </a:txBody>
                  <a:tcPr marL="54610" marR="54610" marT="0"/>
                </a:tc>
                <a:tc>
                  <a:txBody>
                    <a:bodyPr/>
                    <a:lstStyle/>
                    <a:p>
                      <a:pPr algn="ctr">
                        <a:spcAft>
                          <a:spcPts val="0"/>
                        </a:spcAft>
                      </a:pPr>
                      <a:r>
                        <a:rPr lang="en-US" sz="1600">
                          <a:solidFill>
                            <a:srgbClr val="000000"/>
                          </a:solidFill>
                          <a:latin typeface="Arial"/>
                          <a:ea typeface="Times New Roman"/>
                          <a:cs typeface="Arial"/>
                        </a:rPr>
                        <a:t>T4 (M2)</a:t>
                      </a:r>
                      <a:endParaRPr lang="en-GB" sz="1600">
                        <a:solidFill>
                          <a:srgbClr val="000000"/>
                        </a:solidFill>
                        <a:latin typeface="Arial"/>
                        <a:ea typeface="Times New Roman"/>
                        <a:cs typeface="Arial"/>
                      </a:endParaRPr>
                    </a:p>
                  </a:txBody>
                  <a:tcPr marL="54610" marR="54610" marT="0"/>
                </a:tc>
              </a:tr>
              <a:tr h="370840">
                <a:tc>
                  <a:txBody>
                    <a:bodyPr/>
                    <a:lstStyle/>
                    <a:p>
                      <a:pPr algn="ctr">
                        <a:spcAft>
                          <a:spcPts val="0"/>
                        </a:spcAft>
                      </a:pPr>
                      <a:r>
                        <a:rPr lang="en-US" sz="1600">
                          <a:solidFill>
                            <a:srgbClr val="000000"/>
                          </a:solidFill>
                          <a:latin typeface="Arial"/>
                          <a:ea typeface="Times New Roman"/>
                          <a:cs typeface="Arial"/>
                        </a:rPr>
                        <a:t>T9</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a:solidFill>
                            <a:srgbClr val="000000"/>
                          </a:solidFill>
                          <a:latin typeface="Arial"/>
                          <a:ea typeface="Times New Roman"/>
                          <a:cs typeface="Arial"/>
                        </a:rPr>
                        <a:t>10</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a:solidFill>
                            <a:srgbClr val="000000"/>
                          </a:solidFill>
                          <a:latin typeface="Arial"/>
                          <a:ea typeface="Times New Roman"/>
                          <a:cs typeface="Arial"/>
                        </a:rPr>
                        <a:t>15</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dirty="0">
                          <a:solidFill>
                            <a:srgbClr val="000000"/>
                          </a:solidFill>
                          <a:latin typeface="Arial"/>
                          <a:ea typeface="Times New Roman"/>
                          <a:cs typeface="Arial"/>
                        </a:rPr>
                        <a:t>T3, T6 (M5)</a:t>
                      </a:r>
                      <a:endParaRPr lang="en-GB" sz="1600" dirty="0">
                        <a:solidFill>
                          <a:srgbClr val="000000"/>
                        </a:solidFill>
                        <a:latin typeface="Arial"/>
                        <a:ea typeface="Times New Roman"/>
                        <a:cs typeface="Arial"/>
                      </a:endParaRPr>
                    </a:p>
                  </a:txBody>
                  <a:tcPr marL="54610" marR="54610" marT="0"/>
                </a:tc>
              </a:tr>
              <a:tr h="370840">
                <a:tc>
                  <a:txBody>
                    <a:bodyPr/>
                    <a:lstStyle/>
                    <a:p>
                      <a:pPr algn="ctr">
                        <a:spcAft>
                          <a:spcPts val="0"/>
                        </a:spcAft>
                      </a:pPr>
                      <a:r>
                        <a:rPr lang="en-US" sz="1600">
                          <a:solidFill>
                            <a:srgbClr val="000000"/>
                          </a:solidFill>
                          <a:latin typeface="Arial"/>
                          <a:ea typeface="Times New Roman"/>
                          <a:cs typeface="Arial"/>
                        </a:rPr>
                        <a:t>T10</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a:solidFill>
                            <a:srgbClr val="000000"/>
                          </a:solidFill>
                          <a:latin typeface="Arial"/>
                          <a:ea typeface="Times New Roman"/>
                          <a:cs typeface="Arial"/>
                        </a:rPr>
                        <a:t>20</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a:solidFill>
                            <a:srgbClr val="000000"/>
                          </a:solidFill>
                          <a:latin typeface="Arial"/>
                          <a:ea typeface="Times New Roman"/>
                          <a:cs typeface="Arial"/>
                        </a:rPr>
                        <a:t>15</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dirty="0">
                          <a:solidFill>
                            <a:srgbClr val="000000"/>
                          </a:solidFill>
                          <a:latin typeface="Arial"/>
                          <a:ea typeface="Times New Roman"/>
                          <a:cs typeface="Arial"/>
                        </a:rPr>
                        <a:t>T7, T8 (M6)</a:t>
                      </a:r>
                      <a:endParaRPr lang="en-GB" sz="1600" dirty="0">
                        <a:solidFill>
                          <a:srgbClr val="000000"/>
                        </a:solidFill>
                        <a:latin typeface="Arial"/>
                        <a:ea typeface="Times New Roman"/>
                        <a:cs typeface="Arial"/>
                      </a:endParaRPr>
                    </a:p>
                  </a:txBody>
                  <a:tcPr marL="54610" marR="54610" marT="0"/>
                </a:tc>
              </a:tr>
              <a:tr h="370840">
                <a:tc>
                  <a:txBody>
                    <a:bodyPr/>
                    <a:lstStyle/>
                    <a:p>
                      <a:pPr algn="ctr">
                        <a:spcAft>
                          <a:spcPts val="0"/>
                        </a:spcAft>
                      </a:pPr>
                      <a:r>
                        <a:rPr lang="en-US" sz="1600">
                          <a:solidFill>
                            <a:srgbClr val="000000"/>
                          </a:solidFill>
                          <a:latin typeface="Arial"/>
                          <a:ea typeface="Times New Roman"/>
                          <a:cs typeface="Arial"/>
                        </a:rPr>
                        <a:t>T11</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a:solidFill>
                            <a:srgbClr val="000000"/>
                          </a:solidFill>
                          <a:latin typeface="Arial"/>
                          <a:ea typeface="Times New Roman"/>
                          <a:cs typeface="Arial"/>
                        </a:rPr>
                        <a:t>10</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a:solidFill>
                            <a:srgbClr val="000000"/>
                          </a:solidFill>
                          <a:latin typeface="Arial"/>
                          <a:ea typeface="Times New Roman"/>
                          <a:cs typeface="Arial"/>
                        </a:rPr>
                        <a:t>10</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dirty="0">
                          <a:solidFill>
                            <a:srgbClr val="000000"/>
                          </a:solidFill>
                          <a:latin typeface="Arial"/>
                          <a:ea typeface="Times New Roman"/>
                          <a:cs typeface="Arial"/>
                        </a:rPr>
                        <a:t>T9 (M7)</a:t>
                      </a:r>
                      <a:endParaRPr lang="en-GB" sz="1600" dirty="0">
                        <a:solidFill>
                          <a:srgbClr val="000000"/>
                        </a:solidFill>
                        <a:latin typeface="Arial"/>
                        <a:ea typeface="Times New Roman"/>
                        <a:cs typeface="Arial"/>
                      </a:endParaRPr>
                    </a:p>
                  </a:txBody>
                  <a:tcPr marL="54610" marR="54610" marT="0"/>
                </a:tc>
              </a:tr>
              <a:tr h="370840">
                <a:tc>
                  <a:txBody>
                    <a:bodyPr/>
                    <a:lstStyle/>
                    <a:p>
                      <a:pPr algn="ctr">
                        <a:spcAft>
                          <a:spcPts val="0"/>
                        </a:spcAft>
                      </a:pPr>
                      <a:r>
                        <a:rPr lang="en-US" sz="1600">
                          <a:solidFill>
                            <a:srgbClr val="000000"/>
                          </a:solidFill>
                          <a:latin typeface="Arial"/>
                          <a:ea typeface="Times New Roman"/>
                          <a:cs typeface="Arial"/>
                        </a:rPr>
                        <a:t>T12</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a:solidFill>
                            <a:srgbClr val="000000"/>
                          </a:solidFill>
                          <a:latin typeface="Arial"/>
                          <a:ea typeface="Times New Roman"/>
                          <a:cs typeface="Arial"/>
                        </a:rPr>
                        <a:t>20</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a:solidFill>
                            <a:srgbClr val="000000"/>
                          </a:solidFill>
                          <a:latin typeface="Arial"/>
                          <a:ea typeface="Times New Roman"/>
                          <a:cs typeface="Arial"/>
                        </a:rPr>
                        <a:t>10</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dirty="0">
                          <a:solidFill>
                            <a:srgbClr val="000000"/>
                          </a:solidFill>
                          <a:latin typeface="Arial"/>
                          <a:ea typeface="Times New Roman"/>
                          <a:cs typeface="Arial"/>
                        </a:rPr>
                        <a:t>T10, T11 (M8</a:t>
                      </a:r>
                      <a:r>
                        <a:rPr lang="en-US" sz="1600" dirty="0" smtClean="0">
                          <a:solidFill>
                            <a:srgbClr val="000000"/>
                          </a:solidFill>
                          <a:latin typeface="Arial"/>
                          <a:ea typeface="Times New Roman"/>
                          <a:cs typeface="Arial"/>
                        </a:rPr>
                        <a:t>)</a:t>
                      </a:r>
                      <a:endParaRPr lang="en-GB" sz="1600" dirty="0">
                        <a:solidFill>
                          <a:srgbClr val="000000"/>
                        </a:solidFill>
                        <a:latin typeface="Arial"/>
                        <a:ea typeface="Times New Roman"/>
                        <a:cs typeface="Arial"/>
                      </a:endParaRPr>
                    </a:p>
                  </a:txBody>
                  <a:tcPr marL="54610" marR="54610" marT="0"/>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Activity </a:t>
            </a:r>
            <a:r>
              <a:rPr lang="en-US" dirty="0"/>
              <a:t>bar chart</a:t>
            </a:r>
            <a:r>
              <a:rPr lang="en-GB" dirty="0" smtClean="0"/>
              <a:t> </a:t>
            </a:r>
            <a:endParaRPr lang="en-US" dirty="0"/>
          </a:p>
        </p:txBody>
      </p:sp>
      <p:pic>
        <p:nvPicPr>
          <p:cNvPr id="6" name="Content Placeholder 5" descr="23.6 New-activity-bar-chart.eps"/>
          <p:cNvPicPr>
            <a:picLocks noGrp="1" noChangeAspect="1"/>
          </p:cNvPicPr>
          <p:nvPr>
            <p:ph idx="1"/>
          </p:nvPr>
        </p:nvPicPr>
        <mc:AlternateContent>
          <mc:Choice xmlns:ma="http://schemas.microsoft.com/office/mac/drawingml/2008/main" Requires="ma">
            <p:blipFill>
              <a:blip r:embed="rId2"/>
              <a:srcRect l="-2603" r="-1628"/>
              <a:stretch>
                <a:fillRect/>
              </a:stretch>
            </p:blipFill>
          </mc:Choice>
          <mc:Fallback>
            <p:blipFill>
              <a:blip r:embed="rId3"/>
              <a:srcRect l="-2603" r="-1628"/>
              <a:stretch>
                <a:fillRect/>
              </a:stretch>
            </p:blipFill>
          </mc:Fallback>
        </mc:AlternateContent>
        <p:spPr>
          <a:xfrm>
            <a:off x="1376317" y="1600200"/>
            <a:ext cx="6374115" cy="5024482"/>
          </a:xfrm>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Staff </a:t>
            </a:r>
            <a:r>
              <a:rPr lang="en-US" dirty="0"/>
              <a:t>allocation chart</a:t>
            </a:r>
            <a:r>
              <a:rPr lang="en-GB" dirty="0" smtClean="0"/>
              <a:t> </a:t>
            </a:r>
            <a:endParaRPr lang="en-US" dirty="0"/>
          </a:p>
        </p:txBody>
      </p:sp>
      <p:pic>
        <p:nvPicPr>
          <p:cNvPr id="4" name="Content Placeholder 3" descr="23.7 Staff-alloc-chart.eps"/>
          <p:cNvPicPr>
            <a:picLocks noGrp="1" noChangeAspect="1"/>
          </p:cNvPicPr>
          <p:nvPr>
            <p:ph idx="1"/>
          </p:nvPr>
        </p:nvPicPr>
        <mc:AlternateContent>
          <mc:Choice xmlns:ma="http://schemas.microsoft.com/office/mac/drawingml/2008/main" Requires="ma">
            <p:blipFill>
              <a:blip r:embed="rId2"/>
              <a:srcRect l="-19573" r="-19573"/>
              <a:stretch>
                <a:fillRect/>
              </a:stretch>
            </p:blipFill>
          </mc:Choice>
          <mc:Fallback>
            <p:blipFill>
              <a:blip r:embed="rId3"/>
              <a:srcRect l="-19573" r="-19573"/>
              <a:stretch>
                <a:fillRect/>
              </a:stretch>
            </p:blipFill>
          </mc:Fallback>
        </mc:AlternateContent>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Agile planning</a:t>
            </a:r>
            <a:endParaRPr lang="en-US" dirty="0"/>
          </a:p>
        </p:txBody>
      </p:sp>
      <p:sp>
        <p:nvSpPr>
          <p:cNvPr id="3" name="Content Placeholder 2"/>
          <p:cNvSpPr>
            <a:spLocks noGrp="1"/>
          </p:cNvSpPr>
          <p:nvPr>
            <p:ph idx="1"/>
          </p:nvPr>
        </p:nvSpPr>
        <p:spPr/>
        <p:txBody>
          <a:bodyPr/>
          <a:lstStyle/>
          <a:p>
            <a:r>
              <a:rPr lang="en-US" dirty="0" smtClean="0"/>
              <a:t>Agile methods of software development are iterative approaches where the software is developed and delivered to customers in increments. </a:t>
            </a:r>
          </a:p>
          <a:p>
            <a:r>
              <a:rPr lang="en-US" dirty="0" smtClean="0"/>
              <a:t>Unlike plan-driven approaches, the functionality of these increments is not planned in advance but is decided during the development. </a:t>
            </a:r>
          </a:p>
          <a:p>
            <a:pPr lvl="1"/>
            <a:r>
              <a:rPr lang="en-US" dirty="0" smtClean="0"/>
              <a:t>The decision on what to include in an increment depends on progress and on the customer’s priorities. </a:t>
            </a:r>
          </a:p>
          <a:p>
            <a:r>
              <a:rPr lang="en-US" dirty="0" smtClean="0"/>
              <a:t>The customer’s priorities and requirements change so it makes sense to have a flexible plan that can accommodate these changes. </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Agile planning stages</a:t>
            </a:r>
            <a:endParaRPr lang="en-US" dirty="0"/>
          </a:p>
        </p:txBody>
      </p:sp>
      <p:sp>
        <p:nvSpPr>
          <p:cNvPr id="3" name="Content Placeholder 2"/>
          <p:cNvSpPr>
            <a:spLocks noGrp="1"/>
          </p:cNvSpPr>
          <p:nvPr>
            <p:ph idx="1"/>
          </p:nvPr>
        </p:nvSpPr>
        <p:spPr/>
        <p:txBody>
          <a:bodyPr/>
          <a:lstStyle/>
          <a:p>
            <a:r>
              <a:rPr lang="en-US" dirty="0" smtClean="0"/>
              <a:t>Release planning, which looks ahead for several months and decides on the features that should be included in a release of a system.</a:t>
            </a:r>
            <a:endParaRPr lang="en-GB" dirty="0" smtClean="0"/>
          </a:p>
          <a:p>
            <a:r>
              <a:rPr lang="en-US" dirty="0" smtClean="0"/>
              <a:t>Iteration planning, which has a shorter term outlook, and focuses on planning the next increment of a system. This is typically 2-4 weeks of work for the team.</a:t>
            </a:r>
            <a:endParaRPr lang="en-GB" dirty="0" smtClean="0"/>
          </a:p>
          <a:p>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Planning </a:t>
            </a:r>
            <a:r>
              <a:rPr lang="en-US" dirty="0"/>
              <a:t>in XP</a:t>
            </a:r>
            <a:r>
              <a:rPr lang="en-GB" dirty="0" smtClean="0"/>
              <a:t> </a:t>
            </a:r>
            <a:endParaRPr lang="en-US" dirty="0"/>
          </a:p>
        </p:txBody>
      </p:sp>
      <p:pic>
        <p:nvPicPr>
          <p:cNvPr id="4" name="Content Placeholder 3" descr="23.8 PlanningGame.eps"/>
          <p:cNvPicPr>
            <a:picLocks noGrp="1" noChangeAspect="1"/>
          </p:cNvPicPr>
          <p:nvPr>
            <p:ph idx="1"/>
          </p:nvPr>
        </p:nvPicPr>
        <mc:AlternateContent>
          <mc:Choice xmlns:ma="http://schemas.microsoft.com/office/mac/drawingml/2008/main" Requires="ma">
            <p:blipFill>
              <a:blip r:embed="rId2"/>
              <a:srcRect t="-169985" b="-169985"/>
              <a:stretch>
                <a:fillRect/>
              </a:stretch>
            </p:blipFill>
          </mc:Choice>
          <mc:Fallback>
            <p:blipFill>
              <a:blip r:embed="rId3"/>
              <a:srcRect t="-169985" b="-169985"/>
              <a:stretch>
                <a:fillRect/>
              </a:stretch>
            </p:blipFill>
          </mc:Fallback>
        </mc:AlternateContent>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rPr>
              <a:t>Story-based planning</a:t>
            </a:r>
            <a:endParaRPr lang="en-US" dirty="0">
              <a:solidFill>
                <a:schemeClr val="tx1"/>
              </a:solidFill>
            </a:endParaRPr>
          </a:p>
        </p:txBody>
      </p:sp>
      <p:sp>
        <p:nvSpPr>
          <p:cNvPr id="3" name="Content Placeholder 2"/>
          <p:cNvSpPr>
            <a:spLocks noGrp="1"/>
          </p:cNvSpPr>
          <p:nvPr>
            <p:ph idx="1"/>
          </p:nvPr>
        </p:nvSpPr>
        <p:spPr/>
        <p:txBody>
          <a:bodyPr/>
          <a:lstStyle/>
          <a:p>
            <a:r>
              <a:rPr lang="en-US" sz="2000" dirty="0" smtClean="0"/>
              <a:t>The system specification in XP is based on user stories that reflect the features that should be included in the system. </a:t>
            </a:r>
          </a:p>
          <a:p>
            <a:r>
              <a:rPr lang="en-US" sz="2000" dirty="0" smtClean="0"/>
              <a:t>The project team read and discuss the stories and rank them in order of the amount of time they think it will take to implement the story.</a:t>
            </a:r>
            <a:r>
              <a:rPr lang="en-GB" sz="2000" dirty="0" smtClean="0"/>
              <a:t> </a:t>
            </a:r>
          </a:p>
          <a:p>
            <a:r>
              <a:rPr lang="en-US" sz="2000" dirty="0" smtClean="0"/>
              <a:t>Release planning involves selecting and refining the stories that will reflect the features to be implemented in a release of a system and the order in which the stories should be implemented.</a:t>
            </a:r>
            <a:r>
              <a:rPr lang="en-GB" sz="2000" dirty="0" smtClean="0"/>
              <a:t> </a:t>
            </a:r>
          </a:p>
          <a:p>
            <a:r>
              <a:rPr lang="en-US" sz="2000" dirty="0" smtClean="0"/>
              <a:t>Stories to be implemented in each iteration are chosen, with the number of stories reflecting the time to deliver an iteration (usually 2 or 3 weeks).</a:t>
            </a:r>
            <a:r>
              <a:rPr lang="en-GB" sz="2000" dirty="0" smtClean="0"/>
              <a:t> </a:t>
            </a:r>
            <a:endParaRPr lang="en-US" sz="2000" dirty="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points</a:t>
            </a:r>
            <a:endParaRPr lang="en-US" dirty="0"/>
          </a:p>
        </p:txBody>
      </p:sp>
      <p:sp>
        <p:nvSpPr>
          <p:cNvPr id="3" name="Content Placeholder 2"/>
          <p:cNvSpPr>
            <a:spLocks noGrp="1"/>
          </p:cNvSpPr>
          <p:nvPr>
            <p:ph idx="1"/>
          </p:nvPr>
        </p:nvSpPr>
        <p:spPr/>
        <p:txBody>
          <a:bodyPr/>
          <a:lstStyle/>
          <a:p>
            <a:r>
              <a:rPr lang="en-US" sz="2000" dirty="0" smtClean="0"/>
              <a:t>The price charged for a system does not just depend on its estimated development costs; it may be adjusted depending on the market and organizational priorities. </a:t>
            </a:r>
            <a:endParaRPr lang="en-GB" sz="2000" dirty="0" smtClean="0"/>
          </a:p>
          <a:p>
            <a:r>
              <a:rPr lang="en-US" sz="2000" dirty="0" smtClean="0"/>
              <a:t>Plan-driven development is organized around a complete project plan that defines the project activities, the planned effort, the activity schedule and who is responsible for each activity.</a:t>
            </a:r>
            <a:endParaRPr lang="en-GB" sz="2000" dirty="0" smtClean="0"/>
          </a:p>
          <a:p>
            <a:r>
              <a:rPr lang="en-US" sz="2000" dirty="0" smtClean="0"/>
              <a:t>Project scheduling involves the creation of graphical representations the project plan. Bar </a:t>
            </a:r>
            <a:r>
              <a:rPr lang="en-US" sz="2000" dirty="0" err="1" smtClean="0"/>
              <a:t>chartsshow</a:t>
            </a:r>
            <a:r>
              <a:rPr lang="en-US" sz="2000" dirty="0" smtClean="0"/>
              <a:t> the activity duration and staffing timelines, are the most commonly used schedule representations. </a:t>
            </a:r>
          </a:p>
          <a:p>
            <a:r>
              <a:rPr lang="en-US" sz="2000" dirty="0" smtClean="0"/>
              <a:t>The XP planning game involves the whole team in project planning. The plan is developed incrementally and, if problems arise, is adjusted. Software functionality is reduced instead of delaying delivery of an increment.</a:t>
            </a:r>
            <a:endParaRPr lang="en-GB" sz="2000" dirty="0" smtClean="0"/>
          </a:p>
          <a:p>
            <a:endParaRPr lang="en-GB" sz="2000" dirty="0" smtClean="0"/>
          </a:p>
          <a:p>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Chapter 23 – Project planning</a:t>
            </a:r>
            <a:endParaRPr lang="en-US" dirty="0"/>
          </a:p>
        </p:txBody>
      </p:sp>
      <p:sp>
        <p:nvSpPr>
          <p:cNvPr id="3" name="Subtitle 2"/>
          <p:cNvSpPr>
            <a:spLocks noGrp="1"/>
          </p:cNvSpPr>
          <p:nvPr>
            <p:ph type="subTitle" idx="1"/>
          </p:nvPr>
        </p:nvSpPr>
        <p:spPr/>
        <p:txBody>
          <a:bodyPr/>
          <a:lstStyle/>
          <a:p>
            <a:r>
              <a:rPr lang="en-US" dirty="0" smtClean="0"/>
              <a:t>Lecture 2</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planning</a:t>
            </a:r>
            <a:endParaRPr lang="en-US" dirty="0"/>
          </a:p>
        </p:txBody>
      </p:sp>
      <p:sp>
        <p:nvSpPr>
          <p:cNvPr id="3" name="Content Placeholder 2"/>
          <p:cNvSpPr>
            <a:spLocks noGrp="1"/>
          </p:cNvSpPr>
          <p:nvPr>
            <p:ph idx="1"/>
          </p:nvPr>
        </p:nvSpPr>
        <p:spPr/>
        <p:txBody>
          <a:bodyPr/>
          <a:lstStyle/>
          <a:p>
            <a:r>
              <a:rPr lang="en-US" dirty="0" smtClean="0"/>
              <a:t>Project planning involves breaking down the work into parts and assign these to project team members, anticipate problems that might arise and prepare tentative solutions to those problems. </a:t>
            </a:r>
          </a:p>
          <a:p>
            <a:r>
              <a:rPr lang="en-US" dirty="0" smtClean="0"/>
              <a:t>The project plan, which is created at the start of a project, is used to communicate how the work will be done to the project team and customers, and to help assess progress on the project. </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Estimation techniques</a:t>
            </a:r>
            <a:endParaRPr lang="en-US" dirty="0"/>
          </a:p>
        </p:txBody>
      </p:sp>
      <p:sp>
        <p:nvSpPr>
          <p:cNvPr id="3" name="Content Placeholder 2"/>
          <p:cNvSpPr>
            <a:spLocks noGrp="1"/>
          </p:cNvSpPr>
          <p:nvPr>
            <p:ph idx="1"/>
          </p:nvPr>
        </p:nvSpPr>
        <p:spPr/>
        <p:txBody>
          <a:bodyPr/>
          <a:lstStyle/>
          <a:p>
            <a:r>
              <a:rPr lang="en-US" dirty="0" smtClean="0"/>
              <a:t>Organizations need to make software effort and cost estimates. There are two types of technique that can be used to do this:</a:t>
            </a:r>
            <a:endParaRPr lang="en-GB" dirty="0" smtClean="0"/>
          </a:p>
          <a:p>
            <a:pPr lvl="1"/>
            <a:r>
              <a:rPr lang="en-US" i="1" dirty="0" smtClean="0"/>
              <a:t>Experience-based techniques</a:t>
            </a:r>
            <a:r>
              <a:rPr lang="en-US" dirty="0" smtClean="0"/>
              <a:t> The estimate of future effort requirements is based on the manager’s experience of past projects and the application domain. Essentially, the manager makes an informed judgment of what the effort requirements are likely to be.</a:t>
            </a:r>
            <a:endParaRPr lang="en-GB" dirty="0" smtClean="0"/>
          </a:p>
          <a:p>
            <a:pPr lvl="1"/>
            <a:r>
              <a:rPr lang="en-US" i="1" dirty="0" smtClean="0"/>
              <a:t>Algorithmic cost modeling</a:t>
            </a:r>
            <a:r>
              <a:rPr lang="en-US" dirty="0" smtClean="0"/>
              <a:t> In this approach, a formulaic approach is used to compute the project effort based on estimates of product attributes, such as size, and process characteristics, such as experience of staff involved.</a:t>
            </a:r>
            <a:endParaRPr lang="en-GB" dirty="0" smtClean="0"/>
          </a:p>
          <a:p>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Experience-based approaches</a:t>
            </a:r>
            <a:endParaRPr lang="en-US" dirty="0"/>
          </a:p>
        </p:txBody>
      </p:sp>
      <p:sp>
        <p:nvSpPr>
          <p:cNvPr id="3" name="Content Placeholder 2"/>
          <p:cNvSpPr>
            <a:spLocks noGrp="1"/>
          </p:cNvSpPr>
          <p:nvPr>
            <p:ph idx="1"/>
          </p:nvPr>
        </p:nvSpPr>
        <p:spPr/>
        <p:txBody>
          <a:bodyPr/>
          <a:lstStyle/>
          <a:p>
            <a:r>
              <a:rPr lang="en-US" dirty="0" smtClean="0"/>
              <a:t>Experience-based techniques rely on judgments based on experience of past projects and the effort expended in these projects on software development activities. </a:t>
            </a:r>
          </a:p>
          <a:p>
            <a:r>
              <a:rPr lang="en-US" dirty="0" smtClean="0"/>
              <a:t>Typically, you identify the deliverables to be produced in a project and the different software components or systems that are to be developed. </a:t>
            </a:r>
          </a:p>
          <a:p>
            <a:r>
              <a:rPr lang="en-US" dirty="0" smtClean="0"/>
              <a:t>You document these in a spreadsheet, estimate them individually and compute the total effort required. </a:t>
            </a:r>
          </a:p>
          <a:p>
            <a:r>
              <a:rPr lang="en-US" dirty="0" smtClean="0"/>
              <a:t>It usually helps to get a group of people involved in the effort estimation and to ask each member of the group to explain their estimate. </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noFill/>
          <a:ln/>
        </p:spPr>
        <p:txBody>
          <a:bodyPr lIns="90840" tIns="44623" rIns="90840" bIns="44623"/>
          <a:lstStyle/>
          <a:p>
            <a:r>
              <a:rPr lang="en-GB"/>
              <a:t>Algorithmic cost modelling</a:t>
            </a:r>
          </a:p>
        </p:txBody>
      </p:sp>
      <p:sp>
        <p:nvSpPr>
          <p:cNvPr id="51203" name="Rectangle 3"/>
          <p:cNvSpPr>
            <a:spLocks noGrp="1" noChangeArrowheads="1"/>
          </p:cNvSpPr>
          <p:nvPr>
            <p:ph type="body" idx="1"/>
          </p:nvPr>
        </p:nvSpPr>
        <p:spPr>
          <a:noFill/>
          <a:ln/>
        </p:spPr>
        <p:txBody>
          <a:bodyPr lIns="90840" tIns="44623" rIns="90840" bIns="44623"/>
          <a:lstStyle/>
          <a:p>
            <a:pPr>
              <a:lnSpc>
                <a:spcPct val="90000"/>
              </a:lnSpc>
            </a:pPr>
            <a:r>
              <a:rPr lang="en-GB" sz="2400"/>
              <a:t>Cost is estimated as a mathematical function of </a:t>
            </a:r>
            <a:br>
              <a:rPr lang="en-GB" sz="2400"/>
            </a:br>
            <a:r>
              <a:rPr lang="en-GB" sz="2400"/>
              <a:t>product, project and process attributes whose </a:t>
            </a:r>
            <a:br>
              <a:rPr lang="en-GB" sz="2400"/>
            </a:br>
            <a:r>
              <a:rPr lang="en-GB" sz="2400"/>
              <a:t>values are estimated by project managers:</a:t>
            </a:r>
          </a:p>
          <a:p>
            <a:pPr lvl="1" algn="just">
              <a:lnSpc>
                <a:spcPct val="90000"/>
              </a:lnSpc>
              <a:spcBef>
                <a:spcPts val="600"/>
              </a:spcBef>
              <a:spcAft>
                <a:spcPts val="600"/>
              </a:spcAft>
            </a:pPr>
            <a:r>
              <a:rPr lang="en-GB" sz="2000">
                <a:latin typeface="Helvetica" charset="0"/>
              </a:rPr>
              <a:t>Effort</a:t>
            </a:r>
            <a:r>
              <a:rPr lang="en-GB" sz="2000"/>
              <a:t> = </a:t>
            </a:r>
            <a:r>
              <a:rPr lang="en-GB" sz="2000">
                <a:latin typeface="Helvetica" charset="0"/>
              </a:rPr>
              <a:t>A </a:t>
            </a:r>
            <a:r>
              <a:rPr lang="en-GB" sz="2000"/>
              <a:t> </a:t>
            </a:r>
            <a:r>
              <a:rPr lang="en-GB" sz="2000">
                <a:latin typeface="Symbol" charset="2"/>
              </a:rPr>
              <a:t>´</a:t>
            </a:r>
            <a:r>
              <a:rPr lang="en-GB" sz="2000"/>
              <a:t> </a:t>
            </a:r>
            <a:r>
              <a:rPr lang="en-GB" sz="2000">
                <a:latin typeface="Helvetica" charset="0"/>
              </a:rPr>
              <a:t>Size</a:t>
            </a:r>
            <a:r>
              <a:rPr lang="en-GB" sz="2000" baseline="30000">
                <a:latin typeface="Helvetica" charset="0"/>
              </a:rPr>
              <a:t>B</a:t>
            </a:r>
            <a:r>
              <a:rPr lang="en-GB" sz="2000" baseline="30000"/>
              <a:t>  </a:t>
            </a:r>
            <a:r>
              <a:rPr lang="en-GB" sz="2000">
                <a:latin typeface="Symbol" charset="2"/>
              </a:rPr>
              <a:t>´</a:t>
            </a:r>
            <a:r>
              <a:rPr lang="en-GB" sz="2000"/>
              <a:t> </a:t>
            </a:r>
            <a:r>
              <a:rPr lang="en-GB" sz="2000">
                <a:latin typeface="Helvetica" charset="0"/>
              </a:rPr>
              <a:t>M</a:t>
            </a:r>
          </a:p>
          <a:p>
            <a:pPr lvl="1" algn="just">
              <a:lnSpc>
                <a:spcPct val="90000"/>
              </a:lnSpc>
              <a:spcBef>
                <a:spcPts val="600"/>
              </a:spcBef>
              <a:spcAft>
                <a:spcPts val="600"/>
              </a:spcAft>
            </a:pPr>
            <a:r>
              <a:rPr lang="en-GB" sz="2000"/>
              <a:t>A is an organisation-dependent constant, B reflects the disproportionate effort for large projects and M is a multiplier reflecting product, process and people attributes.</a:t>
            </a:r>
          </a:p>
          <a:p>
            <a:pPr>
              <a:lnSpc>
                <a:spcPct val="90000"/>
              </a:lnSpc>
            </a:pPr>
            <a:r>
              <a:rPr lang="en-GB" sz="2400"/>
              <a:t>The most commonly used product attribute for cost </a:t>
            </a:r>
            <a:br>
              <a:rPr lang="en-GB" sz="2400"/>
            </a:br>
            <a:r>
              <a:rPr lang="en-GB" sz="2400"/>
              <a:t>estimation is code size.</a:t>
            </a:r>
          </a:p>
          <a:p>
            <a:pPr>
              <a:lnSpc>
                <a:spcPct val="90000"/>
              </a:lnSpc>
            </a:pPr>
            <a:r>
              <a:rPr lang="en-GB" sz="2400"/>
              <a:t>Most models are similar but they use different values for A, B and M.</a:t>
            </a:r>
          </a:p>
        </p:txBody>
      </p:sp>
    </p:spTree>
  </p:cSld>
  <p:clrMapOvr>
    <a:masterClrMapping/>
  </p:clrMapOvr>
  <p:transition advTm="2000"/>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p:txBody>
          <a:bodyPr/>
          <a:lstStyle/>
          <a:p>
            <a:r>
              <a:rPr lang="en-GB"/>
              <a:t>Estimation accuracy</a:t>
            </a:r>
          </a:p>
        </p:txBody>
      </p:sp>
      <p:sp>
        <p:nvSpPr>
          <p:cNvPr id="101379" name="Rectangle 3"/>
          <p:cNvSpPr>
            <a:spLocks noGrp="1" noChangeArrowheads="1"/>
          </p:cNvSpPr>
          <p:nvPr>
            <p:ph type="body" idx="1"/>
          </p:nvPr>
        </p:nvSpPr>
        <p:spPr/>
        <p:txBody>
          <a:bodyPr/>
          <a:lstStyle/>
          <a:p>
            <a:pPr>
              <a:lnSpc>
                <a:spcPct val="90000"/>
              </a:lnSpc>
            </a:pPr>
            <a:r>
              <a:rPr lang="en-GB" dirty="0"/>
              <a:t>The size of a software system can only be known accurately when it is finished.</a:t>
            </a:r>
          </a:p>
          <a:p>
            <a:pPr>
              <a:lnSpc>
                <a:spcPct val="90000"/>
              </a:lnSpc>
            </a:pPr>
            <a:r>
              <a:rPr lang="en-GB" dirty="0"/>
              <a:t>Several factors influence the final size</a:t>
            </a:r>
          </a:p>
          <a:p>
            <a:pPr lvl="1">
              <a:lnSpc>
                <a:spcPct val="90000"/>
              </a:lnSpc>
            </a:pPr>
            <a:r>
              <a:rPr lang="en-GB" dirty="0"/>
              <a:t>Use of COTS and components;</a:t>
            </a:r>
          </a:p>
          <a:p>
            <a:pPr lvl="1">
              <a:lnSpc>
                <a:spcPct val="90000"/>
              </a:lnSpc>
            </a:pPr>
            <a:r>
              <a:rPr lang="en-GB" dirty="0"/>
              <a:t>Programming language;</a:t>
            </a:r>
          </a:p>
          <a:p>
            <a:pPr lvl="1">
              <a:lnSpc>
                <a:spcPct val="90000"/>
              </a:lnSpc>
            </a:pPr>
            <a:r>
              <a:rPr lang="en-GB" dirty="0"/>
              <a:t>Distribution of system.</a:t>
            </a:r>
          </a:p>
          <a:p>
            <a:pPr>
              <a:lnSpc>
                <a:spcPct val="90000"/>
              </a:lnSpc>
            </a:pPr>
            <a:r>
              <a:rPr lang="en-GB" dirty="0"/>
              <a:t>As the development process progresses then the size estimate becomes more accurate</a:t>
            </a:r>
            <a:r>
              <a:rPr lang="en-GB" dirty="0" smtClean="0"/>
              <a:t>.</a:t>
            </a:r>
          </a:p>
          <a:p>
            <a:pPr>
              <a:lnSpc>
                <a:spcPct val="90000"/>
              </a:lnSpc>
            </a:pPr>
            <a:r>
              <a:rPr lang="en-GB" dirty="0" smtClean="0"/>
              <a:t>The estimates of the factors contributing to B and M are subjective and vary according to the judgment of the estimator.</a:t>
            </a:r>
            <a:endParaRPr lang="en-GB" dirty="0"/>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Estimate </a:t>
            </a:r>
            <a:r>
              <a:rPr lang="en-US" dirty="0"/>
              <a:t>uncertainty</a:t>
            </a:r>
            <a:r>
              <a:rPr lang="en-GB" dirty="0" smtClean="0"/>
              <a:t> </a:t>
            </a:r>
            <a:endParaRPr lang="en-US" dirty="0"/>
          </a:p>
        </p:txBody>
      </p:sp>
      <p:pic>
        <p:nvPicPr>
          <p:cNvPr id="4" name="Content Placeholder 3" descr="23.9 Estimate-refinement.eps"/>
          <p:cNvPicPr>
            <a:picLocks noGrp="1" noChangeAspect="1"/>
          </p:cNvPicPr>
          <p:nvPr>
            <p:ph idx="1"/>
          </p:nvPr>
        </p:nvPicPr>
        <mc:AlternateContent>
          <mc:Choice xmlns:ma="http://schemas.microsoft.com/office/mac/drawingml/2008/main" Requires="ma">
            <p:blipFill>
              <a:blip r:embed="rId2"/>
              <a:srcRect l="-5286" r="-5286"/>
              <a:stretch>
                <a:fillRect/>
              </a:stretch>
            </p:blipFill>
          </mc:Choice>
          <mc:Fallback>
            <p:blipFill>
              <a:blip r:embed="rId3"/>
              <a:srcRect l="-5286" r="-5286"/>
              <a:stretch>
                <a:fillRect/>
              </a:stretch>
            </p:blipFill>
          </mc:Fallback>
        </mc:AlternateContent>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noFill/>
          <a:ln/>
        </p:spPr>
        <p:txBody>
          <a:bodyPr lIns="90840" tIns="44623" rIns="90840" bIns="44623"/>
          <a:lstStyle/>
          <a:p>
            <a:r>
              <a:rPr lang="en-GB" dirty="0"/>
              <a:t>The COCOMO</a:t>
            </a:r>
            <a:r>
              <a:rPr lang="en-GB" dirty="0" smtClean="0"/>
              <a:t> 2 model</a:t>
            </a:r>
            <a:endParaRPr lang="en-GB" dirty="0"/>
          </a:p>
        </p:txBody>
      </p:sp>
      <p:sp>
        <p:nvSpPr>
          <p:cNvPr id="53251" name="Rectangle 3"/>
          <p:cNvSpPr>
            <a:spLocks noGrp="1" noChangeArrowheads="1"/>
          </p:cNvSpPr>
          <p:nvPr>
            <p:ph type="body" idx="1"/>
          </p:nvPr>
        </p:nvSpPr>
        <p:spPr>
          <a:noFill/>
          <a:ln/>
        </p:spPr>
        <p:txBody>
          <a:bodyPr lIns="90840" tIns="44623" rIns="90840" bIns="44623"/>
          <a:lstStyle/>
          <a:p>
            <a:r>
              <a:rPr lang="en-GB" sz="2400" dirty="0"/>
              <a:t>An empirical model based on project experience.</a:t>
            </a:r>
          </a:p>
          <a:p>
            <a:r>
              <a:rPr lang="en-GB" sz="2400" dirty="0"/>
              <a:t>Well-documented, ‘independent’ model which is not tied to a specific software vendor.</a:t>
            </a:r>
          </a:p>
          <a:p>
            <a:r>
              <a:rPr lang="en-GB" sz="2400" dirty="0"/>
              <a:t>Long history from initial version published in 1981 (COCOMO-81) through various instantiations to COCOMO</a:t>
            </a:r>
            <a:r>
              <a:rPr lang="en-GB" sz="2400" dirty="0" smtClean="0"/>
              <a:t> 2.</a:t>
            </a:r>
            <a:endParaRPr lang="en-GB" sz="2400" dirty="0"/>
          </a:p>
          <a:p>
            <a:r>
              <a:rPr lang="en-GB" sz="2400" dirty="0"/>
              <a:t>COCOMO</a:t>
            </a:r>
            <a:r>
              <a:rPr lang="en-GB" sz="2400" dirty="0" smtClean="0"/>
              <a:t> 2 </a:t>
            </a:r>
            <a:r>
              <a:rPr lang="en-GB" sz="2400" dirty="0"/>
              <a:t>takes into account different approaches to software development, reuse, etc. </a:t>
            </a:r>
          </a:p>
        </p:txBody>
      </p:sp>
    </p:spTree>
  </p:cSld>
  <p:clrMapOvr>
    <a:masterClrMapping/>
  </p:clrMapOvr>
  <p:transition advTm="2000"/>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17762" name="Rectangle 2"/>
          <p:cNvSpPr>
            <a:spLocks noGrp="1" noChangeArrowheads="1"/>
          </p:cNvSpPr>
          <p:nvPr>
            <p:ph type="title"/>
          </p:nvPr>
        </p:nvSpPr>
        <p:spPr/>
        <p:txBody>
          <a:bodyPr/>
          <a:lstStyle/>
          <a:p>
            <a:r>
              <a:rPr lang="en-US"/>
              <a:t>COCOMO 2 models</a:t>
            </a:r>
          </a:p>
        </p:txBody>
      </p:sp>
      <p:sp>
        <p:nvSpPr>
          <p:cNvPr id="117763" name="Rectangle 3"/>
          <p:cNvSpPr>
            <a:spLocks noGrp="1" noChangeArrowheads="1"/>
          </p:cNvSpPr>
          <p:nvPr>
            <p:ph type="body" idx="1"/>
          </p:nvPr>
        </p:nvSpPr>
        <p:spPr/>
        <p:txBody>
          <a:bodyPr/>
          <a:lstStyle/>
          <a:p>
            <a:pPr>
              <a:lnSpc>
                <a:spcPct val="90000"/>
              </a:lnSpc>
            </a:pPr>
            <a:r>
              <a:rPr lang="en-US" sz="2400"/>
              <a:t>COCOMO 2 incorporates a range of sub-models that produce increasingly detailed software estimates.</a:t>
            </a:r>
          </a:p>
          <a:p>
            <a:pPr>
              <a:lnSpc>
                <a:spcPct val="90000"/>
              </a:lnSpc>
            </a:pPr>
            <a:r>
              <a:rPr lang="en-US" sz="2400"/>
              <a:t>The sub-models in COCOMO 2 are:</a:t>
            </a:r>
          </a:p>
          <a:p>
            <a:pPr lvl="1">
              <a:lnSpc>
                <a:spcPct val="90000"/>
              </a:lnSpc>
            </a:pPr>
            <a:r>
              <a:rPr lang="en-US" sz="2000">
                <a:solidFill>
                  <a:schemeClr val="accent1"/>
                </a:solidFill>
              </a:rPr>
              <a:t>Application composition model</a:t>
            </a:r>
            <a:r>
              <a:rPr lang="en-US" sz="2000"/>
              <a:t>. Used when software is composed from existing parts.</a:t>
            </a:r>
          </a:p>
          <a:p>
            <a:pPr lvl="1">
              <a:lnSpc>
                <a:spcPct val="90000"/>
              </a:lnSpc>
            </a:pPr>
            <a:r>
              <a:rPr lang="en-US" sz="2000">
                <a:solidFill>
                  <a:schemeClr val="accent1"/>
                </a:solidFill>
              </a:rPr>
              <a:t>Early design model</a:t>
            </a:r>
            <a:r>
              <a:rPr lang="en-US" sz="2000"/>
              <a:t>. Used when requirements are available but design has not yet started.</a:t>
            </a:r>
          </a:p>
          <a:p>
            <a:pPr lvl="1">
              <a:lnSpc>
                <a:spcPct val="90000"/>
              </a:lnSpc>
            </a:pPr>
            <a:r>
              <a:rPr lang="en-US" sz="2000">
                <a:solidFill>
                  <a:schemeClr val="accent1"/>
                </a:solidFill>
              </a:rPr>
              <a:t>Reuse model</a:t>
            </a:r>
            <a:r>
              <a:rPr lang="en-US" sz="2000"/>
              <a:t>. Used to compute the effort of integrating reusable components.</a:t>
            </a:r>
          </a:p>
          <a:p>
            <a:pPr lvl="1">
              <a:lnSpc>
                <a:spcPct val="90000"/>
              </a:lnSpc>
            </a:pPr>
            <a:r>
              <a:rPr lang="en-US" sz="2000">
                <a:solidFill>
                  <a:schemeClr val="accent1"/>
                </a:solidFill>
              </a:rPr>
              <a:t>Post-architecture model</a:t>
            </a:r>
            <a:r>
              <a:rPr lang="en-US" sz="2000"/>
              <a:t>. Used once the system architecture has been designed and more information about the system is available.</a:t>
            </a: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COCOMO </a:t>
            </a:r>
            <a:r>
              <a:rPr lang="en-US" dirty="0"/>
              <a:t>estimation models</a:t>
            </a:r>
            <a:r>
              <a:rPr lang="en-GB" dirty="0" smtClean="0"/>
              <a:t> </a:t>
            </a:r>
            <a:endParaRPr lang="en-US" dirty="0"/>
          </a:p>
        </p:txBody>
      </p:sp>
      <p:pic>
        <p:nvPicPr>
          <p:cNvPr id="4" name="Content Placeholder 3" descr="23.10 COCOMO-models.eps"/>
          <p:cNvPicPr>
            <a:picLocks noGrp="1" noChangeAspect="1"/>
          </p:cNvPicPr>
          <p:nvPr>
            <p:ph idx="1"/>
          </p:nvPr>
        </p:nvPicPr>
        <mc:AlternateContent>
          <mc:Choice xmlns:ma="http://schemas.microsoft.com/office/mac/drawingml/2008/main" Requires="ma">
            <p:blipFill>
              <a:blip r:embed="rId2"/>
              <a:srcRect l="-3410" r="-3410"/>
              <a:stretch>
                <a:fillRect/>
              </a:stretch>
            </p:blipFill>
          </mc:Choice>
          <mc:Fallback>
            <p:blipFill>
              <a:blip r:embed="rId3"/>
              <a:srcRect l="-3410" r="-3410"/>
              <a:stretch>
                <a:fillRect/>
              </a:stretch>
            </p:blipFill>
          </mc:Fallback>
        </mc:AlternateContent>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03426" name="Rectangle 2"/>
          <p:cNvSpPr>
            <a:spLocks noGrp="1" noChangeArrowheads="1"/>
          </p:cNvSpPr>
          <p:nvPr>
            <p:ph type="title"/>
          </p:nvPr>
        </p:nvSpPr>
        <p:spPr/>
        <p:txBody>
          <a:bodyPr/>
          <a:lstStyle/>
          <a:p>
            <a:r>
              <a:rPr lang="en-GB"/>
              <a:t>Application composition model</a:t>
            </a:r>
          </a:p>
        </p:txBody>
      </p:sp>
      <p:sp>
        <p:nvSpPr>
          <p:cNvPr id="103427" name="Rectangle 3"/>
          <p:cNvSpPr>
            <a:spLocks noGrp="1" noChangeArrowheads="1"/>
          </p:cNvSpPr>
          <p:nvPr>
            <p:ph type="body" idx="1"/>
          </p:nvPr>
        </p:nvSpPr>
        <p:spPr/>
        <p:txBody>
          <a:bodyPr/>
          <a:lstStyle/>
          <a:p>
            <a:r>
              <a:rPr lang="en-GB" sz="2400"/>
              <a:t>Supports prototyping projects and projects where there is extensive reuse.</a:t>
            </a:r>
          </a:p>
          <a:p>
            <a:r>
              <a:rPr lang="en-GB" sz="2400"/>
              <a:t>Based on standard estimates of developer productivity in application (object) points/month.</a:t>
            </a:r>
          </a:p>
          <a:p>
            <a:r>
              <a:rPr lang="en-GB" sz="2400"/>
              <a:t>Takes CASE tool use into account.</a:t>
            </a:r>
          </a:p>
          <a:p>
            <a:r>
              <a:rPr lang="en-GB" sz="2400"/>
              <a:t>Formula is</a:t>
            </a:r>
          </a:p>
          <a:p>
            <a:pPr lvl="1" algn="just">
              <a:spcBef>
                <a:spcPts val="600"/>
              </a:spcBef>
              <a:spcAft>
                <a:spcPts val="600"/>
              </a:spcAft>
            </a:pPr>
            <a:r>
              <a:rPr lang="en-GB" sz="2000">
                <a:latin typeface="Helvetica" charset="0"/>
              </a:rPr>
              <a:t>PM</a:t>
            </a:r>
            <a:r>
              <a:rPr lang="en-GB" sz="2000"/>
              <a:t> = </a:t>
            </a:r>
            <a:r>
              <a:rPr lang="en-GB" sz="2000">
                <a:latin typeface="Helvetica" charset="0"/>
              </a:rPr>
              <a:t>( NAP</a:t>
            </a:r>
            <a:r>
              <a:rPr lang="en-GB" sz="2000"/>
              <a:t> </a:t>
            </a:r>
            <a:r>
              <a:rPr lang="en-GB" sz="2000">
                <a:latin typeface="Symbol" charset="2"/>
              </a:rPr>
              <a:t>´</a:t>
            </a:r>
            <a:r>
              <a:rPr lang="en-GB" sz="2000"/>
              <a:t> </a:t>
            </a:r>
            <a:r>
              <a:rPr lang="en-GB" sz="2000">
                <a:latin typeface="Helvetica" charset="0"/>
              </a:rPr>
              <a:t>(1 - %reuse/100 ) ) / PROD</a:t>
            </a:r>
            <a:endParaRPr lang="en-GB" sz="2000"/>
          </a:p>
          <a:p>
            <a:pPr lvl="1" algn="just"/>
            <a:r>
              <a:rPr lang="en-GB" sz="2000">
                <a:latin typeface="Helvetica" charset="0"/>
              </a:rPr>
              <a:t>PM</a:t>
            </a:r>
            <a:r>
              <a:rPr lang="en-GB" sz="2000"/>
              <a:t> is the effort in person-months, </a:t>
            </a:r>
            <a:r>
              <a:rPr lang="en-GB" sz="2000">
                <a:latin typeface="Helvetica" charset="0"/>
              </a:rPr>
              <a:t>NAP</a:t>
            </a:r>
            <a:r>
              <a:rPr lang="en-GB" sz="2000"/>
              <a:t> is the number of application points and </a:t>
            </a:r>
            <a:r>
              <a:rPr lang="en-GB" sz="2000">
                <a:latin typeface="Helvetica" charset="0"/>
              </a:rPr>
              <a:t>PROD</a:t>
            </a:r>
            <a:r>
              <a:rPr lang="en-GB" sz="2000"/>
              <a:t> is the productivity.</a:t>
            </a: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a:t>
            </a:r>
            <a:r>
              <a:rPr lang="en-US" dirty="0"/>
              <a:t>-point </a:t>
            </a:r>
            <a:r>
              <a:rPr lang="en-US" dirty="0" smtClean="0"/>
              <a:t>productivity</a:t>
            </a:r>
            <a:endParaRPr lang="en-US" dirty="0"/>
          </a:p>
        </p:txBody>
      </p:sp>
      <p:graphicFrame>
        <p:nvGraphicFramePr>
          <p:cNvPr id="4" name="Content Placeholder 3"/>
          <p:cNvGraphicFramePr>
            <a:graphicFrameLocks noGrp="1"/>
          </p:cNvGraphicFramePr>
          <p:nvPr>
            <p:ph idx="1"/>
          </p:nvPr>
        </p:nvGraphicFramePr>
        <p:xfrm>
          <a:off x="457200" y="2529839"/>
          <a:ext cx="8229600" cy="1859279"/>
        </p:xfrm>
        <a:graphic>
          <a:graphicData uri="http://schemas.openxmlformats.org/drawingml/2006/table">
            <a:tbl>
              <a:tblPr firstRow="1" bandRow="1">
                <a:tableStyleId>{5C22544A-7EE6-4342-B048-85BDC9FD1C3A}</a:tableStyleId>
              </a:tblPr>
              <a:tblGrid>
                <a:gridCol w="1371600"/>
                <a:gridCol w="1371600"/>
                <a:gridCol w="1371600"/>
                <a:gridCol w="1371600"/>
                <a:gridCol w="1371600"/>
                <a:gridCol w="1371600"/>
              </a:tblGrid>
              <a:tr h="370840">
                <a:tc>
                  <a:txBody>
                    <a:bodyPr/>
                    <a:lstStyle/>
                    <a:p>
                      <a:pPr algn="l">
                        <a:spcAft>
                          <a:spcPts val="0"/>
                        </a:spcAft>
                      </a:pPr>
                      <a:r>
                        <a:rPr lang="en-US" sz="1400" dirty="0" smtClean="0">
                          <a:solidFill>
                            <a:srgbClr val="000000"/>
                          </a:solidFill>
                          <a:latin typeface="Arial"/>
                          <a:ea typeface="Times New Roman"/>
                          <a:cs typeface="Arial"/>
                        </a:rPr>
                        <a:t>Developer’s </a:t>
                      </a:r>
                      <a:r>
                        <a:rPr lang="en-US" sz="1400" dirty="0">
                          <a:solidFill>
                            <a:srgbClr val="000000"/>
                          </a:solidFill>
                          <a:latin typeface="Arial"/>
                          <a:ea typeface="Times New Roman"/>
                          <a:cs typeface="Arial"/>
                        </a:rPr>
                        <a:t>experience and capability</a:t>
                      </a:r>
                      <a:endParaRPr lang="en-GB" sz="1400" dirty="0">
                        <a:solidFill>
                          <a:srgbClr val="000000"/>
                        </a:solidFill>
                        <a:latin typeface="Arial"/>
                        <a:ea typeface="Times New Roman"/>
                        <a:cs typeface="Arial"/>
                      </a:endParaRPr>
                    </a:p>
                  </a:txBody>
                  <a:tcPr marL="73025" marR="73025" marT="91440" marB="91440"/>
                </a:tc>
                <a:tc>
                  <a:txBody>
                    <a:bodyPr/>
                    <a:lstStyle/>
                    <a:p>
                      <a:pPr algn="just">
                        <a:spcAft>
                          <a:spcPts val="0"/>
                        </a:spcAft>
                      </a:pPr>
                      <a:r>
                        <a:rPr lang="en-US" sz="1400">
                          <a:solidFill>
                            <a:srgbClr val="000000"/>
                          </a:solidFill>
                          <a:latin typeface="Arial"/>
                          <a:ea typeface="Times New Roman"/>
                          <a:cs typeface="Arial"/>
                        </a:rPr>
                        <a:t>Very low</a:t>
                      </a:r>
                      <a:endParaRPr lang="en-GB" sz="1400">
                        <a:solidFill>
                          <a:srgbClr val="000000"/>
                        </a:solidFill>
                        <a:latin typeface="Arial"/>
                        <a:ea typeface="Times New Roman"/>
                        <a:cs typeface="Arial"/>
                      </a:endParaRPr>
                    </a:p>
                  </a:txBody>
                  <a:tcPr marL="73025" marR="73025" marT="91440" marB="91440"/>
                </a:tc>
                <a:tc>
                  <a:txBody>
                    <a:bodyPr/>
                    <a:lstStyle/>
                    <a:p>
                      <a:pPr algn="just">
                        <a:spcAft>
                          <a:spcPts val="0"/>
                        </a:spcAft>
                      </a:pPr>
                      <a:r>
                        <a:rPr lang="en-US" sz="1400">
                          <a:solidFill>
                            <a:srgbClr val="000000"/>
                          </a:solidFill>
                          <a:latin typeface="Arial"/>
                          <a:ea typeface="Times New Roman"/>
                          <a:cs typeface="Arial"/>
                        </a:rPr>
                        <a:t>Low</a:t>
                      </a:r>
                      <a:endParaRPr lang="en-GB" sz="1400">
                        <a:solidFill>
                          <a:srgbClr val="000000"/>
                        </a:solidFill>
                        <a:latin typeface="Arial"/>
                        <a:ea typeface="Times New Roman"/>
                        <a:cs typeface="Arial"/>
                      </a:endParaRPr>
                    </a:p>
                  </a:txBody>
                  <a:tcPr marL="73025" marR="73025" marT="91440" marB="91440"/>
                </a:tc>
                <a:tc>
                  <a:txBody>
                    <a:bodyPr/>
                    <a:lstStyle/>
                    <a:p>
                      <a:pPr algn="just">
                        <a:spcAft>
                          <a:spcPts val="0"/>
                        </a:spcAft>
                      </a:pPr>
                      <a:r>
                        <a:rPr lang="en-US" sz="1400">
                          <a:solidFill>
                            <a:srgbClr val="000000"/>
                          </a:solidFill>
                          <a:latin typeface="Arial"/>
                          <a:ea typeface="Times New Roman"/>
                          <a:cs typeface="Arial"/>
                        </a:rPr>
                        <a:t>Nominal</a:t>
                      </a:r>
                      <a:endParaRPr lang="en-GB" sz="1400">
                        <a:solidFill>
                          <a:srgbClr val="000000"/>
                        </a:solidFill>
                        <a:latin typeface="Arial"/>
                        <a:ea typeface="Times New Roman"/>
                        <a:cs typeface="Arial"/>
                      </a:endParaRPr>
                    </a:p>
                  </a:txBody>
                  <a:tcPr marL="73025" marR="73025" marT="91440" marB="91440"/>
                </a:tc>
                <a:tc>
                  <a:txBody>
                    <a:bodyPr/>
                    <a:lstStyle/>
                    <a:p>
                      <a:pPr algn="just">
                        <a:spcAft>
                          <a:spcPts val="0"/>
                        </a:spcAft>
                      </a:pPr>
                      <a:r>
                        <a:rPr lang="en-US" sz="1400">
                          <a:solidFill>
                            <a:srgbClr val="000000"/>
                          </a:solidFill>
                          <a:latin typeface="Arial"/>
                          <a:ea typeface="Times New Roman"/>
                          <a:cs typeface="Arial"/>
                        </a:rPr>
                        <a:t>High</a:t>
                      </a:r>
                      <a:endParaRPr lang="en-GB" sz="1400">
                        <a:solidFill>
                          <a:srgbClr val="000000"/>
                        </a:solidFill>
                        <a:latin typeface="Arial"/>
                        <a:ea typeface="Times New Roman"/>
                        <a:cs typeface="Arial"/>
                      </a:endParaRPr>
                    </a:p>
                  </a:txBody>
                  <a:tcPr marL="73025" marR="73025" marT="91440" marB="91440"/>
                </a:tc>
                <a:tc>
                  <a:txBody>
                    <a:bodyPr/>
                    <a:lstStyle/>
                    <a:p>
                      <a:pPr algn="just">
                        <a:spcAft>
                          <a:spcPts val="0"/>
                        </a:spcAft>
                      </a:pPr>
                      <a:r>
                        <a:rPr lang="en-US" sz="1400">
                          <a:solidFill>
                            <a:srgbClr val="000000"/>
                          </a:solidFill>
                          <a:latin typeface="Arial"/>
                          <a:ea typeface="Times New Roman"/>
                          <a:cs typeface="Arial"/>
                        </a:rPr>
                        <a:t>Very high</a:t>
                      </a:r>
                      <a:endParaRPr lang="en-GB" sz="1400">
                        <a:solidFill>
                          <a:srgbClr val="000000"/>
                        </a:solidFill>
                        <a:latin typeface="Arial"/>
                        <a:ea typeface="Times New Roman"/>
                        <a:cs typeface="Arial"/>
                      </a:endParaRPr>
                    </a:p>
                  </a:txBody>
                  <a:tcPr marL="73025" marR="73025" marT="91440" marB="91440"/>
                </a:tc>
              </a:tr>
              <a:tr h="370840">
                <a:tc>
                  <a:txBody>
                    <a:bodyPr/>
                    <a:lstStyle/>
                    <a:p>
                      <a:pPr algn="l">
                        <a:spcAft>
                          <a:spcPts val="0"/>
                        </a:spcAft>
                      </a:pPr>
                      <a:r>
                        <a:rPr lang="en-US" sz="1400">
                          <a:solidFill>
                            <a:srgbClr val="000000"/>
                          </a:solidFill>
                          <a:latin typeface="Arial"/>
                          <a:ea typeface="Times New Roman"/>
                          <a:cs typeface="Arial"/>
                        </a:rPr>
                        <a:t>ICASE maturity and capability</a:t>
                      </a:r>
                      <a:endParaRPr lang="en-GB" sz="1400">
                        <a:solidFill>
                          <a:srgbClr val="000000"/>
                        </a:solidFill>
                        <a:latin typeface="Arial"/>
                        <a:ea typeface="Times New Roman"/>
                        <a:cs typeface="Arial"/>
                      </a:endParaRPr>
                    </a:p>
                  </a:txBody>
                  <a:tcPr marL="73025" marR="73025" marT="0" marB="91440"/>
                </a:tc>
                <a:tc>
                  <a:txBody>
                    <a:bodyPr/>
                    <a:lstStyle/>
                    <a:p>
                      <a:pPr algn="just">
                        <a:spcAft>
                          <a:spcPts val="0"/>
                        </a:spcAft>
                      </a:pPr>
                      <a:r>
                        <a:rPr lang="en-US" sz="1400">
                          <a:solidFill>
                            <a:srgbClr val="000000"/>
                          </a:solidFill>
                          <a:latin typeface="Arial"/>
                          <a:ea typeface="Times New Roman"/>
                          <a:cs typeface="Arial"/>
                        </a:rPr>
                        <a:t>Very low</a:t>
                      </a:r>
                      <a:endParaRPr lang="en-GB" sz="1400">
                        <a:solidFill>
                          <a:srgbClr val="000000"/>
                        </a:solidFill>
                        <a:latin typeface="Arial"/>
                        <a:ea typeface="Times New Roman"/>
                        <a:cs typeface="Arial"/>
                      </a:endParaRPr>
                    </a:p>
                  </a:txBody>
                  <a:tcPr marL="73025" marR="73025" marT="0" marB="91440"/>
                </a:tc>
                <a:tc>
                  <a:txBody>
                    <a:bodyPr/>
                    <a:lstStyle/>
                    <a:p>
                      <a:pPr algn="just">
                        <a:spcAft>
                          <a:spcPts val="0"/>
                        </a:spcAft>
                      </a:pPr>
                      <a:r>
                        <a:rPr lang="en-US" sz="1400" dirty="0">
                          <a:solidFill>
                            <a:srgbClr val="000000"/>
                          </a:solidFill>
                          <a:latin typeface="Arial"/>
                          <a:ea typeface="Times New Roman"/>
                          <a:cs typeface="Arial"/>
                        </a:rPr>
                        <a:t>Low</a:t>
                      </a:r>
                      <a:endParaRPr lang="en-GB" sz="1400" dirty="0">
                        <a:solidFill>
                          <a:srgbClr val="000000"/>
                        </a:solidFill>
                        <a:latin typeface="Arial"/>
                        <a:ea typeface="Times New Roman"/>
                        <a:cs typeface="Arial"/>
                      </a:endParaRPr>
                    </a:p>
                  </a:txBody>
                  <a:tcPr marL="73025" marR="73025" marT="0" marB="91440"/>
                </a:tc>
                <a:tc>
                  <a:txBody>
                    <a:bodyPr/>
                    <a:lstStyle/>
                    <a:p>
                      <a:pPr algn="just">
                        <a:spcAft>
                          <a:spcPts val="0"/>
                        </a:spcAft>
                      </a:pPr>
                      <a:r>
                        <a:rPr lang="en-US" sz="1400">
                          <a:solidFill>
                            <a:srgbClr val="000000"/>
                          </a:solidFill>
                          <a:latin typeface="Arial"/>
                          <a:ea typeface="Times New Roman"/>
                          <a:cs typeface="Arial"/>
                        </a:rPr>
                        <a:t>Nominal</a:t>
                      </a:r>
                      <a:endParaRPr lang="en-GB" sz="1400">
                        <a:solidFill>
                          <a:srgbClr val="000000"/>
                        </a:solidFill>
                        <a:latin typeface="Arial"/>
                        <a:ea typeface="Times New Roman"/>
                        <a:cs typeface="Arial"/>
                      </a:endParaRPr>
                    </a:p>
                  </a:txBody>
                  <a:tcPr marL="73025" marR="73025" marT="0" marB="91440"/>
                </a:tc>
                <a:tc>
                  <a:txBody>
                    <a:bodyPr/>
                    <a:lstStyle/>
                    <a:p>
                      <a:pPr algn="just">
                        <a:spcAft>
                          <a:spcPts val="0"/>
                        </a:spcAft>
                      </a:pPr>
                      <a:r>
                        <a:rPr lang="en-US" sz="1400">
                          <a:solidFill>
                            <a:srgbClr val="000000"/>
                          </a:solidFill>
                          <a:latin typeface="Arial"/>
                          <a:ea typeface="Times New Roman"/>
                          <a:cs typeface="Arial"/>
                        </a:rPr>
                        <a:t>High</a:t>
                      </a:r>
                      <a:endParaRPr lang="en-GB" sz="1400">
                        <a:solidFill>
                          <a:srgbClr val="000000"/>
                        </a:solidFill>
                        <a:latin typeface="Arial"/>
                        <a:ea typeface="Times New Roman"/>
                        <a:cs typeface="Arial"/>
                      </a:endParaRPr>
                    </a:p>
                  </a:txBody>
                  <a:tcPr marL="73025" marR="73025" marT="0" marB="91440"/>
                </a:tc>
                <a:tc>
                  <a:txBody>
                    <a:bodyPr/>
                    <a:lstStyle/>
                    <a:p>
                      <a:pPr algn="just">
                        <a:spcAft>
                          <a:spcPts val="0"/>
                        </a:spcAft>
                      </a:pPr>
                      <a:r>
                        <a:rPr lang="en-US" sz="1400">
                          <a:solidFill>
                            <a:srgbClr val="000000"/>
                          </a:solidFill>
                          <a:latin typeface="Arial"/>
                          <a:ea typeface="Times New Roman"/>
                          <a:cs typeface="Arial"/>
                        </a:rPr>
                        <a:t>Very high</a:t>
                      </a:r>
                      <a:endParaRPr lang="en-GB" sz="1400">
                        <a:solidFill>
                          <a:srgbClr val="000000"/>
                        </a:solidFill>
                        <a:latin typeface="Arial"/>
                        <a:ea typeface="Times New Roman"/>
                        <a:cs typeface="Arial"/>
                      </a:endParaRPr>
                    </a:p>
                  </a:txBody>
                  <a:tcPr marL="73025" marR="73025" marT="0" marB="91440"/>
                </a:tc>
              </a:tr>
              <a:tr h="370840">
                <a:tc>
                  <a:txBody>
                    <a:bodyPr/>
                    <a:lstStyle/>
                    <a:p>
                      <a:pPr algn="l">
                        <a:spcAft>
                          <a:spcPts val="0"/>
                        </a:spcAft>
                      </a:pPr>
                      <a:r>
                        <a:rPr lang="en-US" sz="1400">
                          <a:solidFill>
                            <a:srgbClr val="000000"/>
                          </a:solidFill>
                          <a:latin typeface="Arial"/>
                          <a:ea typeface="Times New Roman"/>
                          <a:cs typeface="Arial"/>
                        </a:rPr>
                        <a:t>PROD (NAP/month)</a:t>
                      </a:r>
                      <a:endParaRPr lang="en-GB" sz="1400">
                        <a:solidFill>
                          <a:srgbClr val="000000"/>
                        </a:solidFill>
                        <a:latin typeface="Arial"/>
                        <a:ea typeface="Times New Roman"/>
                        <a:cs typeface="Arial"/>
                      </a:endParaRPr>
                    </a:p>
                  </a:txBody>
                  <a:tcPr marL="73025" marR="73025" marT="0" marB="91440"/>
                </a:tc>
                <a:tc>
                  <a:txBody>
                    <a:bodyPr/>
                    <a:lstStyle/>
                    <a:p>
                      <a:pPr algn="just">
                        <a:spcAft>
                          <a:spcPts val="0"/>
                        </a:spcAft>
                      </a:pPr>
                      <a:r>
                        <a:rPr lang="en-US" sz="1400">
                          <a:solidFill>
                            <a:srgbClr val="000000"/>
                          </a:solidFill>
                          <a:latin typeface="Arial"/>
                          <a:ea typeface="Times New Roman"/>
                          <a:cs typeface="Arial"/>
                        </a:rPr>
                        <a:t>4</a:t>
                      </a:r>
                      <a:endParaRPr lang="en-GB" sz="1400">
                        <a:solidFill>
                          <a:srgbClr val="000000"/>
                        </a:solidFill>
                        <a:latin typeface="Arial"/>
                        <a:ea typeface="Times New Roman"/>
                        <a:cs typeface="Arial"/>
                      </a:endParaRPr>
                    </a:p>
                  </a:txBody>
                  <a:tcPr marL="73025" marR="73025" marT="0" marB="91440"/>
                </a:tc>
                <a:tc>
                  <a:txBody>
                    <a:bodyPr/>
                    <a:lstStyle/>
                    <a:p>
                      <a:pPr algn="just">
                        <a:spcAft>
                          <a:spcPts val="0"/>
                        </a:spcAft>
                      </a:pPr>
                      <a:r>
                        <a:rPr lang="en-US" sz="1400">
                          <a:solidFill>
                            <a:srgbClr val="000000"/>
                          </a:solidFill>
                          <a:latin typeface="Arial"/>
                          <a:ea typeface="Times New Roman"/>
                          <a:cs typeface="Arial"/>
                        </a:rPr>
                        <a:t>7</a:t>
                      </a:r>
                      <a:endParaRPr lang="en-GB" sz="1400">
                        <a:solidFill>
                          <a:srgbClr val="000000"/>
                        </a:solidFill>
                        <a:latin typeface="Arial"/>
                        <a:ea typeface="Times New Roman"/>
                        <a:cs typeface="Arial"/>
                      </a:endParaRPr>
                    </a:p>
                  </a:txBody>
                  <a:tcPr marL="73025" marR="73025" marT="0" marB="91440"/>
                </a:tc>
                <a:tc>
                  <a:txBody>
                    <a:bodyPr/>
                    <a:lstStyle/>
                    <a:p>
                      <a:pPr algn="just">
                        <a:spcAft>
                          <a:spcPts val="0"/>
                        </a:spcAft>
                      </a:pPr>
                      <a:r>
                        <a:rPr lang="en-US" sz="1400">
                          <a:solidFill>
                            <a:srgbClr val="000000"/>
                          </a:solidFill>
                          <a:latin typeface="Arial"/>
                          <a:ea typeface="Times New Roman"/>
                          <a:cs typeface="Arial"/>
                        </a:rPr>
                        <a:t>13</a:t>
                      </a:r>
                      <a:endParaRPr lang="en-GB" sz="1400">
                        <a:solidFill>
                          <a:srgbClr val="000000"/>
                        </a:solidFill>
                        <a:latin typeface="Arial"/>
                        <a:ea typeface="Times New Roman"/>
                        <a:cs typeface="Arial"/>
                      </a:endParaRPr>
                    </a:p>
                  </a:txBody>
                  <a:tcPr marL="73025" marR="73025" marT="0" marB="91440"/>
                </a:tc>
                <a:tc>
                  <a:txBody>
                    <a:bodyPr/>
                    <a:lstStyle/>
                    <a:p>
                      <a:pPr algn="just">
                        <a:spcAft>
                          <a:spcPts val="0"/>
                        </a:spcAft>
                      </a:pPr>
                      <a:r>
                        <a:rPr lang="en-US" sz="1400">
                          <a:solidFill>
                            <a:srgbClr val="000000"/>
                          </a:solidFill>
                          <a:latin typeface="Arial"/>
                          <a:ea typeface="Times New Roman"/>
                          <a:cs typeface="Arial"/>
                        </a:rPr>
                        <a:t>25</a:t>
                      </a:r>
                      <a:endParaRPr lang="en-GB" sz="1400">
                        <a:solidFill>
                          <a:srgbClr val="000000"/>
                        </a:solidFill>
                        <a:latin typeface="Arial"/>
                        <a:ea typeface="Times New Roman"/>
                        <a:cs typeface="Arial"/>
                      </a:endParaRPr>
                    </a:p>
                  </a:txBody>
                  <a:tcPr marL="73025" marR="73025" marT="0" marB="91440"/>
                </a:tc>
                <a:tc>
                  <a:txBody>
                    <a:bodyPr/>
                    <a:lstStyle/>
                    <a:p>
                      <a:pPr algn="just">
                        <a:spcAft>
                          <a:spcPts val="0"/>
                        </a:spcAft>
                      </a:pPr>
                      <a:r>
                        <a:rPr lang="en-US" sz="1400" dirty="0" smtClean="0">
                          <a:solidFill>
                            <a:srgbClr val="000000"/>
                          </a:solidFill>
                          <a:latin typeface="Arial"/>
                          <a:ea typeface="Times New Roman"/>
                          <a:cs typeface="Arial"/>
                        </a:rPr>
                        <a:t>50</a:t>
                      </a:r>
                      <a:endParaRPr lang="en-GB" sz="1400" dirty="0">
                        <a:solidFill>
                          <a:srgbClr val="000000"/>
                        </a:solidFill>
                        <a:latin typeface="Arial"/>
                        <a:ea typeface="Times New Roman"/>
                        <a:cs typeface="Arial"/>
                      </a:endParaRPr>
                    </a:p>
                  </a:txBody>
                  <a:tcPr marL="73025" marR="73025" marT="0" marB="91440"/>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Planning stages</a:t>
            </a:r>
            <a:endParaRPr lang="en-US" dirty="0"/>
          </a:p>
        </p:txBody>
      </p:sp>
      <p:sp>
        <p:nvSpPr>
          <p:cNvPr id="3" name="Content Placeholder 2"/>
          <p:cNvSpPr>
            <a:spLocks noGrp="1"/>
          </p:cNvSpPr>
          <p:nvPr>
            <p:ph idx="1"/>
          </p:nvPr>
        </p:nvSpPr>
        <p:spPr/>
        <p:txBody>
          <a:bodyPr/>
          <a:lstStyle/>
          <a:p>
            <a:r>
              <a:rPr lang="en-US" dirty="0" smtClean="0"/>
              <a:t>At the proposal stage, when you are bidding for a contract to develop or provide a software system. </a:t>
            </a:r>
          </a:p>
          <a:p>
            <a:r>
              <a:rPr lang="en-US" dirty="0" smtClean="0"/>
              <a:t>During the project startup phase, when you have to plan who will work on the project, how the project will be broken down into increments, how resources will be allocated across your company, etc. </a:t>
            </a:r>
          </a:p>
          <a:p>
            <a:r>
              <a:rPr lang="en-US" dirty="0" smtClean="0"/>
              <a:t>Periodically throughout the project, when you modify your plan in the light of experience gained and information from monitoring the progress of the work. </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noFill/>
          <a:ln/>
        </p:spPr>
        <p:txBody>
          <a:bodyPr lIns="90840" tIns="44623" rIns="90840" bIns="44623"/>
          <a:lstStyle/>
          <a:p>
            <a:r>
              <a:rPr lang="en-GB"/>
              <a:t>Early design model</a:t>
            </a:r>
          </a:p>
        </p:txBody>
      </p:sp>
      <p:sp>
        <p:nvSpPr>
          <p:cNvPr id="59395" name="Rectangle 3"/>
          <p:cNvSpPr>
            <a:spLocks noGrp="1" noChangeArrowheads="1"/>
          </p:cNvSpPr>
          <p:nvPr>
            <p:ph type="body" idx="1"/>
          </p:nvPr>
        </p:nvSpPr>
        <p:spPr>
          <a:noFill/>
          <a:ln/>
        </p:spPr>
        <p:txBody>
          <a:bodyPr lIns="90840" tIns="44623" rIns="90840" bIns="44623"/>
          <a:lstStyle/>
          <a:p>
            <a:pPr>
              <a:lnSpc>
                <a:spcPct val="90000"/>
              </a:lnSpc>
            </a:pPr>
            <a:r>
              <a:rPr lang="en-GB"/>
              <a:t>Estimates can be made after the requirements have been agreed.</a:t>
            </a:r>
          </a:p>
          <a:p>
            <a:pPr>
              <a:lnSpc>
                <a:spcPct val="90000"/>
              </a:lnSpc>
            </a:pPr>
            <a:r>
              <a:rPr lang="en-GB"/>
              <a:t>Based on a standard formula for algorithmic models</a:t>
            </a:r>
          </a:p>
          <a:p>
            <a:pPr lvl="1" algn="just">
              <a:lnSpc>
                <a:spcPct val="90000"/>
              </a:lnSpc>
              <a:spcBef>
                <a:spcPts val="600"/>
              </a:spcBef>
              <a:spcAft>
                <a:spcPts val="600"/>
              </a:spcAft>
            </a:pPr>
            <a:r>
              <a:rPr lang="en-GB">
                <a:latin typeface="Helvetica" charset="0"/>
              </a:rPr>
              <a:t>PM</a:t>
            </a:r>
            <a:r>
              <a:rPr lang="en-GB"/>
              <a:t> = </a:t>
            </a:r>
            <a:r>
              <a:rPr lang="en-GB">
                <a:latin typeface="Helvetica" charset="0"/>
              </a:rPr>
              <a:t>A</a:t>
            </a:r>
            <a:r>
              <a:rPr lang="en-GB"/>
              <a:t> </a:t>
            </a:r>
            <a:r>
              <a:rPr lang="en-GB">
                <a:latin typeface="Symbol" charset="2"/>
              </a:rPr>
              <a:t>´</a:t>
            </a:r>
            <a:r>
              <a:rPr lang="en-GB"/>
              <a:t> </a:t>
            </a:r>
            <a:r>
              <a:rPr lang="en-GB">
                <a:latin typeface="Helvetica" charset="0"/>
              </a:rPr>
              <a:t>Size</a:t>
            </a:r>
            <a:r>
              <a:rPr lang="en-GB" baseline="30000">
                <a:latin typeface="Helvetica" charset="0"/>
              </a:rPr>
              <a:t>B</a:t>
            </a:r>
            <a:r>
              <a:rPr lang="en-GB" baseline="30000"/>
              <a:t> </a:t>
            </a:r>
            <a:r>
              <a:rPr lang="en-GB">
                <a:latin typeface="Symbol" charset="2"/>
              </a:rPr>
              <a:t>´</a:t>
            </a:r>
            <a:r>
              <a:rPr lang="en-GB"/>
              <a:t> </a:t>
            </a:r>
            <a:r>
              <a:rPr lang="en-GB">
                <a:latin typeface="Helvetica" charset="0"/>
              </a:rPr>
              <a:t>M</a:t>
            </a:r>
            <a:r>
              <a:rPr lang="en-GB"/>
              <a:t> where</a:t>
            </a:r>
          </a:p>
          <a:p>
            <a:pPr lvl="1" algn="just">
              <a:lnSpc>
                <a:spcPct val="90000"/>
              </a:lnSpc>
            </a:pPr>
            <a:r>
              <a:rPr lang="en-GB">
                <a:latin typeface="Helvetica" charset="0"/>
              </a:rPr>
              <a:t>M</a:t>
            </a:r>
            <a:r>
              <a:rPr lang="en-GB"/>
              <a:t> = PERS </a:t>
            </a:r>
            <a:r>
              <a:rPr lang="en-GB">
                <a:latin typeface="Symbol" charset="2"/>
              </a:rPr>
              <a:t>´</a:t>
            </a:r>
            <a:r>
              <a:rPr lang="en-GB"/>
              <a:t> RCPX </a:t>
            </a:r>
            <a:r>
              <a:rPr lang="en-GB">
                <a:latin typeface="Symbol" charset="2"/>
              </a:rPr>
              <a:t>´</a:t>
            </a:r>
            <a:r>
              <a:rPr lang="en-GB"/>
              <a:t> RUSE </a:t>
            </a:r>
            <a:r>
              <a:rPr lang="en-GB">
                <a:latin typeface="Symbol" charset="2"/>
              </a:rPr>
              <a:t>´</a:t>
            </a:r>
            <a:r>
              <a:rPr lang="en-GB"/>
              <a:t> PDIF </a:t>
            </a:r>
            <a:r>
              <a:rPr lang="en-GB">
                <a:latin typeface="Symbol" charset="2"/>
              </a:rPr>
              <a:t>´</a:t>
            </a:r>
            <a:r>
              <a:rPr lang="en-GB"/>
              <a:t> PREX </a:t>
            </a:r>
            <a:r>
              <a:rPr lang="en-GB">
                <a:latin typeface="Symbol" charset="2"/>
              </a:rPr>
              <a:t>´</a:t>
            </a:r>
            <a:r>
              <a:rPr lang="en-GB"/>
              <a:t> FCIL </a:t>
            </a:r>
            <a:r>
              <a:rPr lang="en-GB">
                <a:latin typeface="Symbol" charset="2"/>
              </a:rPr>
              <a:t>´</a:t>
            </a:r>
            <a:r>
              <a:rPr lang="en-GB"/>
              <a:t> SCED;</a:t>
            </a:r>
          </a:p>
          <a:p>
            <a:pPr lvl="1" algn="just">
              <a:lnSpc>
                <a:spcPct val="90000"/>
              </a:lnSpc>
            </a:pPr>
            <a:r>
              <a:rPr lang="en-GB"/>
              <a:t>A = 2.94 in initial calibration, Size in KLOC, B varies from 1.1 to 1.24 depending on novelty of the project, development flexibility, risk management approaches and the process maturity.</a:t>
            </a:r>
            <a:endParaRPr lang="en-GB" sz="2000"/>
          </a:p>
        </p:txBody>
      </p:sp>
    </p:spTree>
  </p:cSld>
  <p:clrMapOvr>
    <a:masterClrMapping/>
  </p:clrMapOvr>
  <p:transition advTm="2000"/>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p:txBody>
          <a:bodyPr/>
          <a:lstStyle/>
          <a:p>
            <a:r>
              <a:rPr lang="en-GB"/>
              <a:t>Multipliers</a:t>
            </a:r>
          </a:p>
        </p:txBody>
      </p:sp>
      <p:sp>
        <p:nvSpPr>
          <p:cNvPr id="105475" name="Rectangle 3"/>
          <p:cNvSpPr>
            <a:spLocks noGrp="1" noChangeArrowheads="1"/>
          </p:cNvSpPr>
          <p:nvPr>
            <p:ph type="body" idx="1"/>
          </p:nvPr>
        </p:nvSpPr>
        <p:spPr>
          <a:xfrm>
            <a:off x="688975" y="1606550"/>
            <a:ext cx="7804150" cy="4129088"/>
          </a:xfrm>
        </p:spPr>
        <p:txBody>
          <a:bodyPr/>
          <a:lstStyle/>
          <a:p>
            <a:pPr>
              <a:lnSpc>
                <a:spcPct val="90000"/>
              </a:lnSpc>
            </a:pPr>
            <a:r>
              <a:rPr lang="en-GB"/>
              <a:t>Multipliers reflect the capability of the developers, the non-functional requirements, the familiarity with the development platform, etc.</a:t>
            </a:r>
          </a:p>
          <a:p>
            <a:pPr lvl="1">
              <a:lnSpc>
                <a:spcPct val="90000"/>
              </a:lnSpc>
            </a:pPr>
            <a:r>
              <a:rPr lang="en-GB"/>
              <a:t>RCPX - product reliability and complexity;</a:t>
            </a:r>
          </a:p>
          <a:p>
            <a:pPr lvl="1">
              <a:lnSpc>
                <a:spcPct val="90000"/>
              </a:lnSpc>
            </a:pPr>
            <a:r>
              <a:rPr lang="en-GB"/>
              <a:t>RUSE - the reuse required;</a:t>
            </a:r>
          </a:p>
          <a:p>
            <a:pPr lvl="1">
              <a:lnSpc>
                <a:spcPct val="90000"/>
              </a:lnSpc>
            </a:pPr>
            <a:r>
              <a:rPr lang="en-GB"/>
              <a:t>PDIF - platform difficulty;</a:t>
            </a:r>
          </a:p>
          <a:p>
            <a:pPr lvl="1">
              <a:lnSpc>
                <a:spcPct val="90000"/>
              </a:lnSpc>
            </a:pPr>
            <a:r>
              <a:rPr lang="en-GB"/>
              <a:t>PREX - personnel experience;</a:t>
            </a:r>
          </a:p>
          <a:p>
            <a:pPr lvl="1">
              <a:lnSpc>
                <a:spcPct val="90000"/>
              </a:lnSpc>
            </a:pPr>
            <a:r>
              <a:rPr lang="en-GB"/>
              <a:t>PERS - personnel capability;</a:t>
            </a:r>
          </a:p>
          <a:p>
            <a:pPr lvl="1">
              <a:lnSpc>
                <a:spcPct val="90000"/>
              </a:lnSpc>
            </a:pPr>
            <a:r>
              <a:rPr lang="en-GB"/>
              <a:t>SCED - required schedule;</a:t>
            </a:r>
          </a:p>
          <a:p>
            <a:pPr lvl="1">
              <a:lnSpc>
                <a:spcPct val="90000"/>
              </a:lnSpc>
            </a:pPr>
            <a:r>
              <a:rPr lang="en-GB"/>
              <a:t>FCIL - the team support facilities.</a:t>
            </a: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19810" name="Rectangle 2"/>
          <p:cNvSpPr>
            <a:spLocks noGrp="1" noChangeArrowheads="1"/>
          </p:cNvSpPr>
          <p:nvPr>
            <p:ph type="title"/>
          </p:nvPr>
        </p:nvSpPr>
        <p:spPr/>
        <p:txBody>
          <a:bodyPr/>
          <a:lstStyle/>
          <a:p>
            <a:r>
              <a:rPr lang="en-US"/>
              <a:t>The reuse model</a:t>
            </a:r>
          </a:p>
        </p:txBody>
      </p:sp>
      <p:sp>
        <p:nvSpPr>
          <p:cNvPr id="119811" name="Rectangle 3"/>
          <p:cNvSpPr>
            <a:spLocks noGrp="1" noChangeArrowheads="1"/>
          </p:cNvSpPr>
          <p:nvPr>
            <p:ph type="body" idx="1"/>
          </p:nvPr>
        </p:nvSpPr>
        <p:spPr/>
        <p:txBody>
          <a:bodyPr/>
          <a:lstStyle/>
          <a:p>
            <a:pPr>
              <a:lnSpc>
                <a:spcPct val="90000"/>
              </a:lnSpc>
            </a:pPr>
            <a:r>
              <a:rPr lang="en-US"/>
              <a:t>Takes into account black-box code that is reused without change and code that has to be adapted to integrate it with new code.</a:t>
            </a:r>
          </a:p>
          <a:p>
            <a:pPr>
              <a:lnSpc>
                <a:spcPct val="90000"/>
              </a:lnSpc>
            </a:pPr>
            <a:r>
              <a:rPr lang="en-US"/>
              <a:t>There are two versions:</a:t>
            </a:r>
          </a:p>
          <a:p>
            <a:pPr lvl="1">
              <a:lnSpc>
                <a:spcPct val="90000"/>
              </a:lnSpc>
            </a:pPr>
            <a:r>
              <a:rPr lang="en-US"/>
              <a:t>Black-box reuse where code is not modified. An effort estimate (PM) is computed.</a:t>
            </a:r>
          </a:p>
          <a:p>
            <a:pPr lvl="1">
              <a:lnSpc>
                <a:spcPct val="90000"/>
              </a:lnSpc>
            </a:pPr>
            <a:r>
              <a:rPr lang="en-US"/>
              <a:t>White-box reuse where code is modified. A size estimate equivalent to the number of lines of new source code is computed. This then adjusts the size estimate for new code.</a:t>
            </a: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p:txBody>
          <a:bodyPr/>
          <a:lstStyle/>
          <a:p>
            <a:r>
              <a:rPr lang="en-US"/>
              <a:t>Reuse model estimates 1</a:t>
            </a:r>
          </a:p>
        </p:txBody>
      </p:sp>
      <p:sp>
        <p:nvSpPr>
          <p:cNvPr id="120835" name="Rectangle 3"/>
          <p:cNvSpPr>
            <a:spLocks noGrp="1" noChangeArrowheads="1"/>
          </p:cNvSpPr>
          <p:nvPr>
            <p:ph type="body" idx="1"/>
          </p:nvPr>
        </p:nvSpPr>
        <p:spPr/>
        <p:txBody>
          <a:bodyPr/>
          <a:lstStyle/>
          <a:p>
            <a:r>
              <a:rPr lang="en-US"/>
              <a:t>For generated code:</a:t>
            </a:r>
          </a:p>
          <a:p>
            <a:pPr lvl="1"/>
            <a:r>
              <a:rPr lang="en-US"/>
              <a:t>PM = (ASLOC * AT/100)/ATPROD</a:t>
            </a:r>
          </a:p>
          <a:p>
            <a:pPr lvl="1"/>
            <a:r>
              <a:rPr lang="en-US"/>
              <a:t>ASLOC is the number of lines of generated code</a:t>
            </a:r>
          </a:p>
          <a:p>
            <a:pPr lvl="1"/>
            <a:r>
              <a:rPr lang="en-US"/>
              <a:t>AT is the percentage of code automatically generated.</a:t>
            </a:r>
          </a:p>
          <a:p>
            <a:pPr lvl="1"/>
            <a:r>
              <a:rPr lang="en-US"/>
              <a:t>ATPROD is the productivity of engineers in integrating this code.</a:t>
            </a:r>
          </a:p>
          <a:p>
            <a:endParaRPr lang="en-US"/>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lstStyle/>
          <a:p>
            <a:r>
              <a:rPr lang="en-US"/>
              <a:t>Reuse model estimates 2</a:t>
            </a:r>
          </a:p>
        </p:txBody>
      </p:sp>
      <p:sp>
        <p:nvSpPr>
          <p:cNvPr id="123907" name="Rectangle 3"/>
          <p:cNvSpPr>
            <a:spLocks noGrp="1" noChangeArrowheads="1"/>
          </p:cNvSpPr>
          <p:nvPr>
            <p:ph type="body" idx="1"/>
          </p:nvPr>
        </p:nvSpPr>
        <p:spPr/>
        <p:txBody>
          <a:bodyPr/>
          <a:lstStyle/>
          <a:p>
            <a:r>
              <a:rPr lang="en-US"/>
              <a:t>When code has to be understood and integrated:</a:t>
            </a:r>
          </a:p>
          <a:p>
            <a:pPr lvl="1"/>
            <a:r>
              <a:rPr lang="en-US"/>
              <a:t>ESLOC = ASLOC * (1-AT/100) * AAM.</a:t>
            </a:r>
          </a:p>
          <a:p>
            <a:pPr lvl="1"/>
            <a:r>
              <a:rPr lang="en-US"/>
              <a:t>ASLOC and AT as before.</a:t>
            </a:r>
          </a:p>
          <a:p>
            <a:pPr lvl="1"/>
            <a:r>
              <a:rPr lang="en-US"/>
              <a:t>AAM is the adaptation adjustment multiplier computed from the costs of changing the reused code, the costs of understanding how to integrate the code and the costs of reuse decision making.</a:t>
            </a: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p:txBody>
          <a:bodyPr/>
          <a:lstStyle/>
          <a:p>
            <a:r>
              <a:rPr lang="en-GB"/>
              <a:t>Post-architecture level</a:t>
            </a:r>
          </a:p>
        </p:txBody>
      </p:sp>
      <p:sp>
        <p:nvSpPr>
          <p:cNvPr id="106499" name="Rectangle 3"/>
          <p:cNvSpPr>
            <a:spLocks noGrp="1" noChangeArrowheads="1"/>
          </p:cNvSpPr>
          <p:nvPr>
            <p:ph type="body" idx="1"/>
          </p:nvPr>
        </p:nvSpPr>
        <p:spPr>
          <a:xfrm>
            <a:off x="612775" y="1530350"/>
            <a:ext cx="8186738" cy="4359275"/>
          </a:xfrm>
        </p:spPr>
        <p:txBody>
          <a:bodyPr/>
          <a:lstStyle/>
          <a:p>
            <a:r>
              <a:rPr lang="en-GB"/>
              <a:t>Uses the same formula as the early design model but with 17 rather than 7 associated multipliers.</a:t>
            </a:r>
          </a:p>
          <a:p>
            <a:r>
              <a:rPr lang="en-GB"/>
              <a:t>The code size is estimated as:</a:t>
            </a:r>
          </a:p>
          <a:p>
            <a:pPr lvl="1"/>
            <a:r>
              <a:rPr lang="en-GB"/>
              <a:t>Number of lines of new code to be developed;</a:t>
            </a:r>
          </a:p>
          <a:p>
            <a:pPr lvl="1"/>
            <a:r>
              <a:rPr lang="en-GB"/>
              <a:t>Estimate of equivalent number of lines of new code computed using the reuse model;</a:t>
            </a:r>
          </a:p>
          <a:p>
            <a:pPr lvl="1"/>
            <a:r>
              <a:rPr lang="en-GB"/>
              <a:t>An estimate of the number of lines of code that have to be modified according to requirements changes.</a:t>
            </a: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1442" name="Rectangle 2"/>
          <p:cNvSpPr>
            <a:spLocks noGrp="1" noChangeArrowheads="1"/>
          </p:cNvSpPr>
          <p:nvPr>
            <p:ph type="body" idx="1"/>
          </p:nvPr>
        </p:nvSpPr>
        <p:spPr>
          <a:noFill/>
          <a:ln/>
        </p:spPr>
        <p:txBody>
          <a:bodyPr lIns="90840" tIns="44623" rIns="90840" bIns="44623"/>
          <a:lstStyle/>
          <a:p>
            <a:pPr>
              <a:lnSpc>
                <a:spcPct val="90000"/>
              </a:lnSpc>
            </a:pPr>
            <a:r>
              <a:rPr lang="en-GB" sz="2400"/>
              <a:t>This depends on 5 scale factors (see next slide). Their sum/100 is added to 1.01</a:t>
            </a:r>
          </a:p>
          <a:p>
            <a:pPr>
              <a:lnSpc>
                <a:spcPct val="90000"/>
              </a:lnSpc>
            </a:pPr>
            <a:r>
              <a:rPr lang="en-GB" sz="2400"/>
              <a:t>A company takes on a project in a new domain. The client has not defined the process to be used and has not allowed time for risk analysis. The company has a CMM level 2 rating.</a:t>
            </a:r>
          </a:p>
          <a:p>
            <a:pPr lvl="1">
              <a:lnSpc>
                <a:spcPct val="90000"/>
              </a:lnSpc>
            </a:pPr>
            <a:r>
              <a:rPr lang="en-GB" sz="2000"/>
              <a:t>Precedenteness - new project (4)</a:t>
            </a:r>
          </a:p>
          <a:p>
            <a:pPr lvl="1">
              <a:lnSpc>
                <a:spcPct val="90000"/>
              </a:lnSpc>
            </a:pPr>
            <a:r>
              <a:rPr lang="en-GB" sz="2000"/>
              <a:t>Development flexibility - no client involvement - Very high (1)</a:t>
            </a:r>
          </a:p>
          <a:p>
            <a:pPr lvl="1">
              <a:lnSpc>
                <a:spcPct val="90000"/>
              </a:lnSpc>
            </a:pPr>
            <a:r>
              <a:rPr lang="en-GB" sz="2000"/>
              <a:t>Architecture/risk resolution - No risk analysis - V. Low .(5)</a:t>
            </a:r>
          </a:p>
          <a:p>
            <a:pPr lvl="1">
              <a:lnSpc>
                <a:spcPct val="90000"/>
              </a:lnSpc>
            </a:pPr>
            <a:r>
              <a:rPr lang="en-GB" sz="2000"/>
              <a:t>Team cohesion - new team - nominal (3)</a:t>
            </a:r>
          </a:p>
          <a:p>
            <a:pPr lvl="1">
              <a:lnSpc>
                <a:spcPct val="90000"/>
              </a:lnSpc>
            </a:pPr>
            <a:r>
              <a:rPr lang="en-GB" sz="2000"/>
              <a:t>Process maturity - some control - nominal (3)</a:t>
            </a:r>
          </a:p>
          <a:p>
            <a:pPr>
              <a:lnSpc>
                <a:spcPct val="90000"/>
              </a:lnSpc>
            </a:pPr>
            <a:r>
              <a:rPr lang="en-GB" sz="2400"/>
              <a:t>Scale factor is therefore 1.17.</a:t>
            </a:r>
          </a:p>
          <a:p>
            <a:pPr lvl="1">
              <a:lnSpc>
                <a:spcPct val="90000"/>
              </a:lnSpc>
            </a:pPr>
            <a:endParaRPr lang="en-GB" sz="2000"/>
          </a:p>
        </p:txBody>
      </p:sp>
      <p:sp>
        <p:nvSpPr>
          <p:cNvPr id="61443" name="Rectangle 3"/>
          <p:cNvSpPr>
            <a:spLocks noGrp="1" noChangeArrowheads="1"/>
          </p:cNvSpPr>
          <p:nvPr>
            <p:ph type="title"/>
          </p:nvPr>
        </p:nvSpPr>
        <p:spPr>
          <a:noFill/>
          <a:ln/>
        </p:spPr>
        <p:txBody>
          <a:bodyPr lIns="90840" tIns="44623" rIns="90840" bIns="44623"/>
          <a:lstStyle/>
          <a:p>
            <a:r>
              <a:rPr lang="en-GB"/>
              <a:t>The exponent term</a:t>
            </a:r>
          </a:p>
        </p:txBody>
      </p:sp>
    </p:spTree>
  </p:cSld>
  <p:clrMapOvr>
    <a:masterClrMapping/>
  </p:clrMapOvr>
  <p:transition advTm="2000"/>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Scale</a:t>
            </a:r>
            <a:r>
              <a:rPr lang="en-US" b="1" dirty="0" smtClean="0"/>
              <a:t> </a:t>
            </a:r>
            <a:r>
              <a:rPr lang="en-US" dirty="0"/>
              <a:t>factors used in the exponent computation in the post-architecture model</a:t>
            </a:r>
            <a:r>
              <a:rPr lang="en-GB" dirty="0" smtClean="0"/>
              <a:t> </a:t>
            </a:r>
            <a:endParaRPr lang="en-US" dirty="0"/>
          </a:p>
        </p:txBody>
      </p:sp>
      <p:graphicFrame>
        <p:nvGraphicFramePr>
          <p:cNvPr id="4" name="Content Placeholder 3"/>
          <p:cNvGraphicFramePr>
            <a:graphicFrameLocks noGrp="1"/>
          </p:cNvGraphicFramePr>
          <p:nvPr>
            <p:ph idx="1"/>
          </p:nvPr>
        </p:nvGraphicFramePr>
        <p:xfrm>
          <a:off x="457200" y="1600200"/>
          <a:ext cx="8229600" cy="4053839"/>
        </p:xfrm>
        <a:graphic>
          <a:graphicData uri="http://schemas.openxmlformats.org/drawingml/2006/table">
            <a:tbl>
              <a:tblPr firstRow="1" bandRow="1">
                <a:tableStyleId>{5C22544A-7EE6-4342-B048-85BDC9FD1C3A}</a:tableStyleId>
              </a:tblPr>
              <a:tblGrid>
                <a:gridCol w="2501848"/>
                <a:gridCol w="5727752"/>
              </a:tblGrid>
              <a:tr h="370840">
                <a:tc>
                  <a:txBody>
                    <a:bodyPr/>
                    <a:lstStyle/>
                    <a:p>
                      <a:pPr algn="just">
                        <a:spcAft>
                          <a:spcPts val="0"/>
                        </a:spcAft>
                      </a:pPr>
                      <a:r>
                        <a:rPr lang="en-US" sz="1400" b="1" dirty="0" smtClean="0">
                          <a:solidFill>
                            <a:srgbClr val="000000"/>
                          </a:solidFill>
                          <a:latin typeface="Arial"/>
                          <a:ea typeface="Times New Roman"/>
                          <a:cs typeface="Arial"/>
                        </a:rPr>
                        <a:t>Scale </a:t>
                      </a:r>
                      <a:r>
                        <a:rPr lang="en-US" sz="1400" b="1" dirty="0">
                          <a:solidFill>
                            <a:srgbClr val="000000"/>
                          </a:solidFill>
                          <a:latin typeface="Arial"/>
                          <a:ea typeface="Times New Roman"/>
                          <a:cs typeface="Arial"/>
                        </a:rPr>
                        <a:t>factor</a:t>
                      </a:r>
                      <a:endParaRPr lang="en-GB" sz="1400" dirty="0">
                        <a:solidFill>
                          <a:srgbClr val="000000"/>
                        </a:solidFill>
                        <a:latin typeface="Arial"/>
                        <a:ea typeface="Times New Roman"/>
                        <a:cs typeface="Arial"/>
                      </a:endParaRPr>
                    </a:p>
                  </a:txBody>
                  <a:tcPr marL="73025" marR="73025" marT="91440" marB="91440"/>
                </a:tc>
                <a:tc>
                  <a:txBody>
                    <a:bodyPr/>
                    <a:lstStyle/>
                    <a:p>
                      <a:pPr algn="just">
                        <a:spcAft>
                          <a:spcPts val="0"/>
                        </a:spcAft>
                      </a:pPr>
                      <a:r>
                        <a:rPr lang="en-US" sz="1400" b="1" dirty="0" smtClean="0">
                          <a:solidFill>
                            <a:srgbClr val="000000"/>
                          </a:solidFill>
                          <a:latin typeface="Arial"/>
                          <a:ea typeface="Times New Roman"/>
                          <a:cs typeface="Arial"/>
                        </a:rPr>
                        <a:t>Explanation</a:t>
                      </a:r>
                      <a:endParaRPr lang="en-GB" sz="1400" dirty="0">
                        <a:solidFill>
                          <a:srgbClr val="000000"/>
                        </a:solidFill>
                        <a:latin typeface="Arial"/>
                        <a:ea typeface="Times New Roman"/>
                        <a:cs typeface="Arial"/>
                      </a:endParaRPr>
                    </a:p>
                  </a:txBody>
                  <a:tcPr marL="73025" marR="73025" marT="91440" marB="91440"/>
                </a:tc>
              </a:tr>
              <a:tr h="370840">
                <a:tc>
                  <a:txBody>
                    <a:bodyPr/>
                    <a:lstStyle/>
                    <a:p>
                      <a:pPr algn="just">
                        <a:spcAft>
                          <a:spcPts val="0"/>
                        </a:spcAft>
                      </a:pPr>
                      <a:r>
                        <a:rPr lang="en-US" sz="1400" dirty="0" err="1" smtClean="0">
                          <a:solidFill>
                            <a:srgbClr val="000000"/>
                          </a:solidFill>
                          <a:latin typeface="Arial"/>
                          <a:ea typeface="Times New Roman"/>
                          <a:cs typeface="Arial"/>
                        </a:rPr>
                        <a:t>Precedentedness</a:t>
                      </a:r>
                      <a:endParaRPr lang="en-GB" sz="1400" dirty="0">
                        <a:solidFill>
                          <a:srgbClr val="000000"/>
                        </a:solidFill>
                        <a:latin typeface="Arial"/>
                        <a:ea typeface="Times New Roman"/>
                        <a:cs typeface="Arial"/>
                      </a:endParaRPr>
                    </a:p>
                  </a:txBody>
                  <a:tcPr marL="73025" marR="73025" marT="0" marB="91440"/>
                </a:tc>
                <a:tc>
                  <a:txBody>
                    <a:bodyPr/>
                    <a:lstStyle/>
                    <a:p>
                      <a:pPr algn="just">
                        <a:spcAft>
                          <a:spcPts val="0"/>
                        </a:spcAft>
                      </a:pPr>
                      <a:r>
                        <a:rPr lang="en-US" sz="1400">
                          <a:solidFill>
                            <a:srgbClr val="000000"/>
                          </a:solidFill>
                          <a:latin typeface="Arial"/>
                          <a:ea typeface="Times New Roman"/>
                          <a:cs typeface="Arial"/>
                        </a:rPr>
                        <a:t>Reflects the previous experience of the organization with this type of project. Very low means no previous experience; extra-high means that the organization is completely familiar with this application domain.</a:t>
                      </a:r>
                      <a:endParaRPr lang="en-GB" sz="1400">
                        <a:solidFill>
                          <a:srgbClr val="000000"/>
                        </a:solidFill>
                        <a:latin typeface="Arial"/>
                        <a:ea typeface="Times New Roman"/>
                        <a:cs typeface="Arial"/>
                      </a:endParaRPr>
                    </a:p>
                  </a:txBody>
                  <a:tcPr marL="73025" marR="73025" marT="0" marB="91440"/>
                </a:tc>
              </a:tr>
              <a:tr h="370840">
                <a:tc>
                  <a:txBody>
                    <a:bodyPr/>
                    <a:lstStyle/>
                    <a:p>
                      <a:pPr algn="just">
                        <a:spcAft>
                          <a:spcPts val="0"/>
                        </a:spcAft>
                      </a:pPr>
                      <a:r>
                        <a:rPr lang="en-US" sz="1400">
                          <a:solidFill>
                            <a:srgbClr val="000000"/>
                          </a:solidFill>
                          <a:latin typeface="Arial"/>
                          <a:ea typeface="Times New Roman"/>
                          <a:cs typeface="Arial"/>
                        </a:rPr>
                        <a:t>Development flexibility</a:t>
                      </a:r>
                      <a:endParaRPr lang="en-GB" sz="1400">
                        <a:solidFill>
                          <a:srgbClr val="000000"/>
                        </a:solidFill>
                        <a:latin typeface="Arial"/>
                        <a:ea typeface="Times New Roman"/>
                        <a:cs typeface="Arial"/>
                      </a:endParaRPr>
                    </a:p>
                  </a:txBody>
                  <a:tcPr marL="73025" marR="73025" marT="0" marB="91440"/>
                </a:tc>
                <a:tc>
                  <a:txBody>
                    <a:bodyPr/>
                    <a:lstStyle/>
                    <a:p>
                      <a:pPr algn="just">
                        <a:spcAft>
                          <a:spcPts val="0"/>
                        </a:spcAft>
                      </a:pPr>
                      <a:r>
                        <a:rPr lang="en-US" sz="1400">
                          <a:solidFill>
                            <a:srgbClr val="000000"/>
                          </a:solidFill>
                          <a:latin typeface="Arial"/>
                          <a:ea typeface="Times New Roman"/>
                          <a:cs typeface="Arial"/>
                        </a:rPr>
                        <a:t>Reflects the degree of flexibility in the development process. Very low means a prescribed process is used; extra-high means that the client sets only general goals.</a:t>
                      </a:r>
                      <a:endParaRPr lang="en-GB" sz="1400">
                        <a:solidFill>
                          <a:srgbClr val="000000"/>
                        </a:solidFill>
                        <a:latin typeface="Arial"/>
                        <a:ea typeface="Times New Roman"/>
                        <a:cs typeface="Arial"/>
                      </a:endParaRPr>
                    </a:p>
                  </a:txBody>
                  <a:tcPr marL="73025" marR="73025" marT="0" marB="91440"/>
                </a:tc>
              </a:tr>
              <a:tr h="370840">
                <a:tc>
                  <a:txBody>
                    <a:bodyPr/>
                    <a:lstStyle/>
                    <a:p>
                      <a:pPr algn="just">
                        <a:spcAft>
                          <a:spcPts val="0"/>
                        </a:spcAft>
                      </a:pPr>
                      <a:r>
                        <a:rPr lang="en-US" sz="1400">
                          <a:solidFill>
                            <a:srgbClr val="000000"/>
                          </a:solidFill>
                          <a:latin typeface="Arial"/>
                          <a:ea typeface="Times New Roman"/>
                          <a:cs typeface="Arial"/>
                        </a:rPr>
                        <a:t>Architecture/risk resolution</a:t>
                      </a:r>
                      <a:endParaRPr lang="en-GB" sz="1400">
                        <a:solidFill>
                          <a:srgbClr val="000000"/>
                        </a:solidFill>
                        <a:latin typeface="Arial"/>
                        <a:ea typeface="Times New Roman"/>
                        <a:cs typeface="Arial"/>
                      </a:endParaRPr>
                    </a:p>
                  </a:txBody>
                  <a:tcPr marL="73025" marR="73025" marT="0" marB="91440"/>
                </a:tc>
                <a:tc>
                  <a:txBody>
                    <a:bodyPr/>
                    <a:lstStyle/>
                    <a:p>
                      <a:pPr algn="just">
                        <a:spcAft>
                          <a:spcPts val="0"/>
                        </a:spcAft>
                      </a:pPr>
                      <a:r>
                        <a:rPr lang="en-US" sz="1400">
                          <a:solidFill>
                            <a:srgbClr val="000000"/>
                          </a:solidFill>
                          <a:latin typeface="Arial"/>
                          <a:ea typeface="Times New Roman"/>
                          <a:cs typeface="Arial"/>
                        </a:rPr>
                        <a:t>Reflects the extent of risk analysis carried out. Very low means little analysis; extra-high means a complete and thorough risk analysis.</a:t>
                      </a:r>
                      <a:endParaRPr lang="en-GB" sz="1400">
                        <a:solidFill>
                          <a:srgbClr val="000000"/>
                        </a:solidFill>
                        <a:latin typeface="Arial"/>
                        <a:ea typeface="Times New Roman"/>
                        <a:cs typeface="Arial"/>
                      </a:endParaRPr>
                    </a:p>
                  </a:txBody>
                  <a:tcPr marL="73025" marR="73025" marT="0" marB="91440"/>
                </a:tc>
              </a:tr>
              <a:tr h="370840">
                <a:tc>
                  <a:txBody>
                    <a:bodyPr/>
                    <a:lstStyle/>
                    <a:p>
                      <a:pPr algn="just">
                        <a:spcAft>
                          <a:spcPts val="0"/>
                        </a:spcAft>
                      </a:pPr>
                      <a:r>
                        <a:rPr lang="en-US" sz="1400">
                          <a:solidFill>
                            <a:srgbClr val="000000"/>
                          </a:solidFill>
                          <a:latin typeface="Arial"/>
                          <a:ea typeface="Times New Roman"/>
                          <a:cs typeface="Arial"/>
                        </a:rPr>
                        <a:t>Team cohesion</a:t>
                      </a:r>
                      <a:endParaRPr lang="en-GB" sz="1400">
                        <a:solidFill>
                          <a:srgbClr val="000000"/>
                        </a:solidFill>
                        <a:latin typeface="Arial"/>
                        <a:ea typeface="Times New Roman"/>
                        <a:cs typeface="Arial"/>
                      </a:endParaRPr>
                    </a:p>
                  </a:txBody>
                  <a:tcPr marL="73025" marR="73025" marT="0" marB="91440"/>
                </a:tc>
                <a:tc>
                  <a:txBody>
                    <a:bodyPr/>
                    <a:lstStyle/>
                    <a:p>
                      <a:pPr algn="just">
                        <a:spcAft>
                          <a:spcPts val="0"/>
                        </a:spcAft>
                      </a:pPr>
                      <a:r>
                        <a:rPr lang="en-US" sz="1400">
                          <a:solidFill>
                            <a:srgbClr val="000000"/>
                          </a:solidFill>
                          <a:latin typeface="Arial"/>
                          <a:ea typeface="Times New Roman"/>
                          <a:cs typeface="Arial"/>
                        </a:rPr>
                        <a:t>Reflects how well the development team knows each other and work together. Very low means very difficult interactions; extra-high means an integrated and effective team with no communication problems.</a:t>
                      </a:r>
                      <a:endParaRPr lang="en-GB" sz="1400">
                        <a:solidFill>
                          <a:srgbClr val="000000"/>
                        </a:solidFill>
                        <a:latin typeface="Arial"/>
                        <a:ea typeface="Times New Roman"/>
                        <a:cs typeface="Arial"/>
                      </a:endParaRPr>
                    </a:p>
                  </a:txBody>
                  <a:tcPr marL="73025" marR="73025" marT="0" marB="91440"/>
                </a:tc>
              </a:tr>
              <a:tr h="370840">
                <a:tc>
                  <a:txBody>
                    <a:bodyPr/>
                    <a:lstStyle/>
                    <a:p>
                      <a:pPr algn="just">
                        <a:spcAft>
                          <a:spcPts val="0"/>
                        </a:spcAft>
                      </a:pPr>
                      <a:r>
                        <a:rPr lang="en-US" sz="1400">
                          <a:solidFill>
                            <a:srgbClr val="000000"/>
                          </a:solidFill>
                          <a:latin typeface="Arial"/>
                          <a:ea typeface="Times New Roman"/>
                          <a:cs typeface="Arial"/>
                        </a:rPr>
                        <a:t>Process maturity</a:t>
                      </a:r>
                      <a:endParaRPr lang="en-GB" sz="1400">
                        <a:solidFill>
                          <a:srgbClr val="000000"/>
                        </a:solidFill>
                        <a:latin typeface="Arial"/>
                        <a:ea typeface="Times New Roman"/>
                        <a:cs typeface="Arial"/>
                      </a:endParaRPr>
                    </a:p>
                  </a:txBody>
                  <a:tcPr marL="73025" marR="73025" marT="0" marB="91440"/>
                </a:tc>
                <a:tc>
                  <a:txBody>
                    <a:bodyPr/>
                    <a:lstStyle/>
                    <a:p>
                      <a:pPr algn="just">
                        <a:spcAft>
                          <a:spcPts val="0"/>
                        </a:spcAft>
                      </a:pPr>
                      <a:r>
                        <a:rPr lang="en-US" sz="1400" dirty="0">
                          <a:solidFill>
                            <a:srgbClr val="000000"/>
                          </a:solidFill>
                          <a:latin typeface="Arial"/>
                          <a:ea typeface="Times New Roman"/>
                          <a:cs typeface="Arial"/>
                        </a:rPr>
                        <a:t>Reflects the process maturity of the organization. The computation of this value depends on the CMM Maturity Questionnaire, but an estimate can be achieved by subtracting the CMM process maturity level from 5</a:t>
                      </a:r>
                      <a:r>
                        <a:rPr lang="en-US" sz="1400" dirty="0" smtClean="0">
                          <a:solidFill>
                            <a:srgbClr val="000000"/>
                          </a:solidFill>
                          <a:latin typeface="Arial"/>
                          <a:ea typeface="Times New Roman"/>
                          <a:cs typeface="Arial"/>
                        </a:rPr>
                        <a:t>.</a:t>
                      </a:r>
                      <a:endParaRPr lang="en-GB" sz="1400" dirty="0">
                        <a:solidFill>
                          <a:srgbClr val="000000"/>
                        </a:solidFill>
                        <a:latin typeface="Arial"/>
                        <a:ea typeface="Times New Roman"/>
                        <a:cs typeface="Arial"/>
                      </a:endParaRPr>
                    </a:p>
                  </a:txBody>
                  <a:tcPr marL="73025" marR="73025" marT="0" marB="91440"/>
                </a:tc>
              </a:tr>
            </a:tbl>
          </a:graphicData>
        </a:graphic>
      </p:graphicFrame>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3490" name="Rectangle 2"/>
          <p:cNvSpPr>
            <a:spLocks noGrp="1" noChangeArrowheads="1"/>
          </p:cNvSpPr>
          <p:nvPr>
            <p:ph type="body" idx="1"/>
          </p:nvPr>
        </p:nvSpPr>
        <p:spPr>
          <a:noFill/>
          <a:ln/>
        </p:spPr>
        <p:txBody>
          <a:bodyPr lIns="90840" tIns="44623" rIns="90840" bIns="44623"/>
          <a:lstStyle/>
          <a:p>
            <a:pPr>
              <a:lnSpc>
                <a:spcPct val="90000"/>
              </a:lnSpc>
            </a:pPr>
            <a:r>
              <a:rPr lang="en-GB" sz="2400"/>
              <a:t>Product attributes </a:t>
            </a:r>
          </a:p>
          <a:p>
            <a:pPr lvl="1">
              <a:lnSpc>
                <a:spcPct val="90000"/>
              </a:lnSpc>
            </a:pPr>
            <a:r>
              <a:rPr lang="en-GB" sz="2000"/>
              <a:t>Concerned with required characteristics of the software product being developed.</a:t>
            </a:r>
          </a:p>
          <a:p>
            <a:pPr algn="just">
              <a:lnSpc>
                <a:spcPct val="90000"/>
              </a:lnSpc>
              <a:spcAft>
                <a:spcPts val="600"/>
              </a:spcAft>
            </a:pPr>
            <a:r>
              <a:rPr lang="en-GB" sz="2400"/>
              <a:t>Computer attributes </a:t>
            </a:r>
          </a:p>
          <a:p>
            <a:pPr lvl="1" algn="just">
              <a:lnSpc>
                <a:spcPct val="90000"/>
              </a:lnSpc>
              <a:spcAft>
                <a:spcPts val="600"/>
              </a:spcAft>
            </a:pPr>
            <a:r>
              <a:rPr lang="en-GB" sz="2000"/>
              <a:t>Constraints imposed on the software by the hardware platform.</a:t>
            </a:r>
          </a:p>
          <a:p>
            <a:pPr algn="just">
              <a:lnSpc>
                <a:spcPct val="90000"/>
              </a:lnSpc>
              <a:spcAft>
                <a:spcPts val="600"/>
              </a:spcAft>
            </a:pPr>
            <a:r>
              <a:rPr lang="en-GB" sz="2400"/>
              <a:t>Personnel attributes </a:t>
            </a:r>
          </a:p>
          <a:p>
            <a:pPr lvl="1" algn="just">
              <a:lnSpc>
                <a:spcPct val="90000"/>
              </a:lnSpc>
              <a:spcAft>
                <a:spcPts val="600"/>
              </a:spcAft>
            </a:pPr>
            <a:r>
              <a:rPr lang="en-GB" sz="2000"/>
              <a:t>Multipliers that take the experience and capabilities of the people working on the project into account. </a:t>
            </a:r>
          </a:p>
          <a:p>
            <a:pPr algn="just">
              <a:lnSpc>
                <a:spcPct val="90000"/>
              </a:lnSpc>
            </a:pPr>
            <a:r>
              <a:rPr lang="en-GB" sz="2400"/>
              <a:t>Project attributes </a:t>
            </a:r>
          </a:p>
          <a:p>
            <a:pPr lvl="1" algn="just">
              <a:lnSpc>
                <a:spcPct val="90000"/>
              </a:lnSpc>
            </a:pPr>
            <a:r>
              <a:rPr lang="en-GB" sz="2000"/>
              <a:t>Concerned with the particular characteristics of the software development project.</a:t>
            </a:r>
          </a:p>
          <a:p>
            <a:pPr>
              <a:lnSpc>
                <a:spcPct val="90000"/>
              </a:lnSpc>
            </a:pPr>
            <a:endParaRPr lang="en-GB" sz="2400"/>
          </a:p>
        </p:txBody>
      </p:sp>
      <p:sp>
        <p:nvSpPr>
          <p:cNvPr id="63491" name="Rectangle 3"/>
          <p:cNvSpPr>
            <a:spLocks noGrp="1" noChangeArrowheads="1"/>
          </p:cNvSpPr>
          <p:nvPr>
            <p:ph type="title"/>
          </p:nvPr>
        </p:nvSpPr>
        <p:spPr>
          <a:noFill/>
          <a:ln/>
        </p:spPr>
        <p:txBody>
          <a:bodyPr lIns="90840" tIns="44623" rIns="90840" bIns="44623"/>
          <a:lstStyle/>
          <a:p>
            <a:r>
              <a:rPr lang="en-GB"/>
              <a:t>Multipliers</a:t>
            </a:r>
          </a:p>
        </p:txBody>
      </p:sp>
    </p:spTree>
  </p:cSld>
  <p:clrMapOvr>
    <a:masterClrMapping/>
  </p:clrMapOvr>
  <p:transition advTm="2000"/>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617798" y="308932"/>
            <a:ext cx="7016455" cy="1041214"/>
          </a:xfrm>
        </p:spPr>
        <p:txBody>
          <a:bodyPr>
            <a:normAutofit/>
          </a:bodyPr>
          <a:lstStyle/>
          <a:p>
            <a:r>
              <a:rPr lang="en-US" dirty="0" smtClean="0"/>
              <a:t>The </a:t>
            </a:r>
            <a:r>
              <a:rPr lang="en-US" dirty="0"/>
              <a:t>effect of cost drivers on effort estimates</a:t>
            </a:r>
            <a:r>
              <a:rPr lang="en-GB" dirty="0" smtClean="0"/>
              <a:t> </a:t>
            </a:r>
            <a:endParaRPr lang="en-US" dirty="0"/>
          </a:p>
        </p:txBody>
      </p:sp>
      <p:graphicFrame>
        <p:nvGraphicFramePr>
          <p:cNvPr id="4" name="Content Placeholder 3"/>
          <p:cNvGraphicFramePr>
            <a:graphicFrameLocks noGrp="1"/>
          </p:cNvGraphicFramePr>
          <p:nvPr>
            <p:ph idx="1"/>
          </p:nvPr>
        </p:nvGraphicFramePr>
        <p:xfrm>
          <a:off x="1879479" y="1956568"/>
          <a:ext cx="5754775" cy="3809999"/>
        </p:xfrm>
        <a:graphic>
          <a:graphicData uri="http://schemas.openxmlformats.org/drawingml/2006/table">
            <a:tbl>
              <a:tblPr firstRow="1" bandRow="1">
                <a:tableStyleId>{5C22544A-7EE6-4342-B048-85BDC9FD1C3A}</a:tableStyleId>
              </a:tblPr>
              <a:tblGrid>
                <a:gridCol w="2313013"/>
                <a:gridCol w="3441762"/>
              </a:tblGrid>
              <a:tr h="370840">
                <a:tc>
                  <a:txBody>
                    <a:bodyPr/>
                    <a:lstStyle/>
                    <a:p>
                      <a:pPr algn="l">
                        <a:spcAft>
                          <a:spcPts val="300"/>
                        </a:spcAft>
                      </a:pPr>
                      <a:r>
                        <a:rPr lang="en-US" sz="1400" dirty="0" smtClean="0">
                          <a:solidFill>
                            <a:srgbClr val="000000"/>
                          </a:solidFill>
                          <a:latin typeface="Arial"/>
                          <a:ea typeface="Times New Roman"/>
                          <a:cs typeface="Arial"/>
                        </a:rPr>
                        <a:t>Exponent </a:t>
                      </a:r>
                      <a:r>
                        <a:rPr lang="en-US" sz="1400" dirty="0">
                          <a:solidFill>
                            <a:srgbClr val="000000"/>
                          </a:solidFill>
                          <a:latin typeface="Arial"/>
                          <a:ea typeface="Times New Roman"/>
                          <a:cs typeface="Arial"/>
                        </a:rPr>
                        <a:t>value</a:t>
                      </a:r>
                      <a:endParaRPr lang="en-GB" sz="1400" dirty="0">
                        <a:solidFill>
                          <a:srgbClr val="000000"/>
                        </a:solidFill>
                        <a:latin typeface="Arial"/>
                        <a:ea typeface="Times New Roman"/>
                        <a:cs typeface="Arial"/>
                      </a:endParaRPr>
                    </a:p>
                  </a:txBody>
                  <a:tcPr marL="54610" marR="54610" marT="91440" marB="0"/>
                </a:tc>
                <a:tc>
                  <a:txBody>
                    <a:bodyPr/>
                    <a:lstStyle/>
                    <a:p>
                      <a:pPr algn="just">
                        <a:spcAft>
                          <a:spcPts val="300"/>
                        </a:spcAft>
                      </a:pPr>
                      <a:r>
                        <a:rPr lang="en-US" sz="1400">
                          <a:solidFill>
                            <a:srgbClr val="000000"/>
                          </a:solidFill>
                          <a:latin typeface="Arial"/>
                          <a:ea typeface="Times New Roman"/>
                          <a:cs typeface="Arial"/>
                        </a:rPr>
                        <a:t>1.17</a:t>
                      </a:r>
                      <a:endParaRPr lang="en-GB" sz="1400">
                        <a:solidFill>
                          <a:srgbClr val="000000"/>
                        </a:solidFill>
                        <a:latin typeface="Arial"/>
                        <a:ea typeface="Times New Roman"/>
                        <a:cs typeface="Arial"/>
                      </a:endParaRPr>
                    </a:p>
                  </a:txBody>
                  <a:tcPr marL="54610" marR="54610" marT="91440" marB="0"/>
                </a:tc>
              </a:tr>
              <a:tr h="370840">
                <a:tc>
                  <a:txBody>
                    <a:bodyPr/>
                    <a:lstStyle/>
                    <a:p>
                      <a:pPr algn="l">
                        <a:spcAft>
                          <a:spcPts val="300"/>
                        </a:spcAft>
                      </a:pPr>
                      <a:r>
                        <a:rPr lang="en-US" sz="1400">
                          <a:solidFill>
                            <a:srgbClr val="000000"/>
                          </a:solidFill>
                          <a:latin typeface="Arial"/>
                          <a:ea typeface="Times New Roman"/>
                          <a:cs typeface="Arial"/>
                        </a:rPr>
                        <a:t>System size (including factors for reuse and requirements volatility)</a:t>
                      </a:r>
                      <a:endParaRPr lang="en-GB" sz="1400">
                        <a:solidFill>
                          <a:srgbClr val="000000"/>
                        </a:solidFill>
                        <a:latin typeface="Arial"/>
                        <a:ea typeface="Times New Roman"/>
                        <a:cs typeface="Arial"/>
                      </a:endParaRPr>
                    </a:p>
                  </a:txBody>
                  <a:tcPr marL="54610" marR="54610" marT="0" marB="0"/>
                </a:tc>
                <a:tc>
                  <a:txBody>
                    <a:bodyPr/>
                    <a:lstStyle/>
                    <a:p>
                      <a:pPr algn="just">
                        <a:spcAft>
                          <a:spcPts val="300"/>
                        </a:spcAft>
                      </a:pPr>
                      <a:r>
                        <a:rPr lang="en-US" sz="1400">
                          <a:solidFill>
                            <a:srgbClr val="000000"/>
                          </a:solidFill>
                          <a:latin typeface="Arial"/>
                          <a:ea typeface="Times New Roman"/>
                          <a:cs typeface="Arial"/>
                        </a:rPr>
                        <a:t>128,000 DSI</a:t>
                      </a:r>
                      <a:endParaRPr lang="en-GB" sz="1400">
                        <a:solidFill>
                          <a:srgbClr val="000000"/>
                        </a:solidFill>
                        <a:latin typeface="Arial"/>
                        <a:ea typeface="Times New Roman"/>
                        <a:cs typeface="Arial"/>
                      </a:endParaRPr>
                    </a:p>
                  </a:txBody>
                  <a:tcPr marL="54610" marR="54610" marT="0" marB="0"/>
                </a:tc>
              </a:tr>
              <a:tr h="370840">
                <a:tc>
                  <a:txBody>
                    <a:bodyPr/>
                    <a:lstStyle/>
                    <a:p>
                      <a:pPr algn="l">
                        <a:spcAft>
                          <a:spcPts val="300"/>
                        </a:spcAft>
                      </a:pPr>
                      <a:r>
                        <a:rPr lang="en-US" sz="1400" b="1">
                          <a:solidFill>
                            <a:srgbClr val="000000"/>
                          </a:solidFill>
                          <a:latin typeface="Arial"/>
                          <a:ea typeface="Times New Roman"/>
                          <a:cs typeface="Arial"/>
                        </a:rPr>
                        <a:t>Initial COCOMO estimate without cost drivers</a:t>
                      </a:r>
                      <a:endParaRPr lang="en-GB" sz="1400">
                        <a:solidFill>
                          <a:srgbClr val="000000"/>
                        </a:solidFill>
                        <a:latin typeface="Arial"/>
                        <a:ea typeface="Times New Roman"/>
                        <a:cs typeface="Arial"/>
                      </a:endParaRPr>
                    </a:p>
                  </a:txBody>
                  <a:tcPr marL="54610" marR="54610" marT="0" marB="91440"/>
                </a:tc>
                <a:tc>
                  <a:txBody>
                    <a:bodyPr/>
                    <a:lstStyle/>
                    <a:p>
                      <a:pPr algn="just">
                        <a:spcAft>
                          <a:spcPts val="300"/>
                        </a:spcAft>
                      </a:pPr>
                      <a:r>
                        <a:rPr lang="en-US" sz="1400" b="1">
                          <a:solidFill>
                            <a:srgbClr val="000000"/>
                          </a:solidFill>
                          <a:latin typeface="Arial"/>
                          <a:ea typeface="Times New Roman"/>
                          <a:cs typeface="Arial"/>
                        </a:rPr>
                        <a:t>730 person-months</a:t>
                      </a:r>
                      <a:endParaRPr lang="en-GB" sz="1400">
                        <a:solidFill>
                          <a:srgbClr val="000000"/>
                        </a:solidFill>
                        <a:latin typeface="Arial"/>
                        <a:ea typeface="Times New Roman"/>
                        <a:cs typeface="Arial"/>
                      </a:endParaRPr>
                    </a:p>
                  </a:txBody>
                  <a:tcPr marL="54610" marR="54610" marT="0" marB="91440"/>
                </a:tc>
              </a:tr>
              <a:tr h="370840">
                <a:tc>
                  <a:txBody>
                    <a:bodyPr/>
                    <a:lstStyle/>
                    <a:p>
                      <a:pPr algn="l">
                        <a:spcAft>
                          <a:spcPts val="300"/>
                        </a:spcAft>
                      </a:pPr>
                      <a:r>
                        <a:rPr lang="en-US" sz="1400">
                          <a:solidFill>
                            <a:srgbClr val="000000"/>
                          </a:solidFill>
                          <a:latin typeface="Arial"/>
                          <a:ea typeface="Times New Roman"/>
                          <a:cs typeface="Arial"/>
                        </a:rPr>
                        <a:t>Reliability</a:t>
                      </a:r>
                      <a:endParaRPr lang="en-GB" sz="1400">
                        <a:solidFill>
                          <a:srgbClr val="000000"/>
                        </a:solidFill>
                        <a:latin typeface="Arial"/>
                        <a:ea typeface="Times New Roman"/>
                        <a:cs typeface="Arial"/>
                      </a:endParaRPr>
                    </a:p>
                  </a:txBody>
                  <a:tcPr marL="54610" marR="54610" marT="0" marB="0"/>
                </a:tc>
                <a:tc>
                  <a:txBody>
                    <a:bodyPr/>
                    <a:lstStyle/>
                    <a:p>
                      <a:pPr algn="just">
                        <a:spcAft>
                          <a:spcPts val="300"/>
                        </a:spcAft>
                      </a:pPr>
                      <a:r>
                        <a:rPr lang="en-US" sz="1400">
                          <a:solidFill>
                            <a:srgbClr val="000000"/>
                          </a:solidFill>
                          <a:latin typeface="Arial"/>
                          <a:ea typeface="Times New Roman"/>
                          <a:cs typeface="Arial"/>
                        </a:rPr>
                        <a:t>Very high, multiplier = 1.39</a:t>
                      </a:r>
                      <a:endParaRPr lang="en-GB" sz="1400">
                        <a:solidFill>
                          <a:srgbClr val="000000"/>
                        </a:solidFill>
                        <a:latin typeface="Arial"/>
                        <a:ea typeface="Times New Roman"/>
                        <a:cs typeface="Arial"/>
                      </a:endParaRPr>
                    </a:p>
                  </a:txBody>
                  <a:tcPr marL="54610" marR="54610" marT="0" marB="0"/>
                </a:tc>
              </a:tr>
              <a:tr h="370840">
                <a:tc>
                  <a:txBody>
                    <a:bodyPr/>
                    <a:lstStyle/>
                    <a:p>
                      <a:pPr algn="l">
                        <a:spcAft>
                          <a:spcPts val="300"/>
                        </a:spcAft>
                      </a:pPr>
                      <a:r>
                        <a:rPr lang="en-US" sz="1400">
                          <a:solidFill>
                            <a:srgbClr val="000000"/>
                          </a:solidFill>
                          <a:latin typeface="Arial"/>
                          <a:ea typeface="Times New Roman"/>
                          <a:cs typeface="Arial"/>
                        </a:rPr>
                        <a:t>Complexity</a:t>
                      </a:r>
                      <a:endParaRPr lang="en-GB" sz="1400">
                        <a:solidFill>
                          <a:srgbClr val="000000"/>
                        </a:solidFill>
                        <a:latin typeface="Arial"/>
                        <a:ea typeface="Times New Roman"/>
                        <a:cs typeface="Arial"/>
                      </a:endParaRPr>
                    </a:p>
                  </a:txBody>
                  <a:tcPr marL="54610" marR="54610" marT="0" marB="0"/>
                </a:tc>
                <a:tc>
                  <a:txBody>
                    <a:bodyPr/>
                    <a:lstStyle/>
                    <a:p>
                      <a:pPr algn="just">
                        <a:spcAft>
                          <a:spcPts val="300"/>
                        </a:spcAft>
                      </a:pPr>
                      <a:r>
                        <a:rPr lang="en-US" sz="1400">
                          <a:solidFill>
                            <a:srgbClr val="000000"/>
                          </a:solidFill>
                          <a:latin typeface="Arial"/>
                          <a:ea typeface="Times New Roman"/>
                          <a:cs typeface="Arial"/>
                        </a:rPr>
                        <a:t>Very high, multiplier = 1.3</a:t>
                      </a:r>
                      <a:endParaRPr lang="en-GB" sz="1400">
                        <a:solidFill>
                          <a:srgbClr val="000000"/>
                        </a:solidFill>
                        <a:latin typeface="Arial"/>
                        <a:ea typeface="Times New Roman"/>
                        <a:cs typeface="Arial"/>
                      </a:endParaRPr>
                    </a:p>
                  </a:txBody>
                  <a:tcPr marL="54610" marR="54610" marT="0" marB="0"/>
                </a:tc>
              </a:tr>
              <a:tr h="370840">
                <a:tc>
                  <a:txBody>
                    <a:bodyPr/>
                    <a:lstStyle/>
                    <a:p>
                      <a:pPr algn="l">
                        <a:spcAft>
                          <a:spcPts val="300"/>
                        </a:spcAft>
                      </a:pPr>
                      <a:r>
                        <a:rPr lang="en-US" sz="1400">
                          <a:solidFill>
                            <a:srgbClr val="000000"/>
                          </a:solidFill>
                          <a:latin typeface="Arial"/>
                          <a:ea typeface="Times New Roman"/>
                          <a:cs typeface="Arial"/>
                        </a:rPr>
                        <a:t>Memory constraint</a:t>
                      </a:r>
                      <a:endParaRPr lang="en-GB" sz="1400">
                        <a:solidFill>
                          <a:srgbClr val="000000"/>
                        </a:solidFill>
                        <a:latin typeface="Arial"/>
                        <a:ea typeface="Times New Roman"/>
                        <a:cs typeface="Arial"/>
                      </a:endParaRPr>
                    </a:p>
                  </a:txBody>
                  <a:tcPr marL="54610" marR="54610" marT="0" marB="0"/>
                </a:tc>
                <a:tc>
                  <a:txBody>
                    <a:bodyPr/>
                    <a:lstStyle/>
                    <a:p>
                      <a:pPr algn="just">
                        <a:spcAft>
                          <a:spcPts val="300"/>
                        </a:spcAft>
                      </a:pPr>
                      <a:r>
                        <a:rPr lang="en-US" sz="1400">
                          <a:solidFill>
                            <a:srgbClr val="000000"/>
                          </a:solidFill>
                          <a:latin typeface="Arial"/>
                          <a:ea typeface="Times New Roman"/>
                          <a:cs typeface="Arial"/>
                        </a:rPr>
                        <a:t>High, multiplier = 1.21</a:t>
                      </a:r>
                      <a:endParaRPr lang="en-GB" sz="1400">
                        <a:solidFill>
                          <a:srgbClr val="000000"/>
                        </a:solidFill>
                        <a:latin typeface="Arial"/>
                        <a:ea typeface="Times New Roman"/>
                        <a:cs typeface="Arial"/>
                      </a:endParaRPr>
                    </a:p>
                  </a:txBody>
                  <a:tcPr marL="54610" marR="54610" marT="0" marB="0"/>
                </a:tc>
              </a:tr>
              <a:tr h="370840">
                <a:tc>
                  <a:txBody>
                    <a:bodyPr/>
                    <a:lstStyle/>
                    <a:p>
                      <a:pPr algn="l">
                        <a:spcAft>
                          <a:spcPts val="300"/>
                        </a:spcAft>
                      </a:pPr>
                      <a:r>
                        <a:rPr lang="en-US" sz="1400">
                          <a:solidFill>
                            <a:srgbClr val="000000"/>
                          </a:solidFill>
                          <a:latin typeface="Arial"/>
                          <a:ea typeface="Times New Roman"/>
                          <a:cs typeface="Arial"/>
                        </a:rPr>
                        <a:t>Tool use</a:t>
                      </a:r>
                      <a:endParaRPr lang="en-GB" sz="1400">
                        <a:solidFill>
                          <a:srgbClr val="000000"/>
                        </a:solidFill>
                        <a:latin typeface="Arial"/>
                        <a:ea typeface="Times New Roman"/>
                        <a:cs typeface="Arial"/>
                      </a:endParaRPr>
                    </a:p>
                  </a:txBody>
                  <a:tcPr marL="54610" marR="54610" marT="0" marB="0"/>
                </a:tc>
                <a:tc>
                  <a:txBody>
                    <a:bodyPr/>
                    <a:lstStyle/>
                    <a:p>
                      <a:pPr algn="just">
                        <a:spcAft>
                          <a:spcPts val="300"/>
                        </a:spcAft>
                      </a:pPr>
                      <a:r>
                        <a:rPr lang="en-US" sz="1400">
                          <a:solidFill>
                            <a:srgbClr val="000000"/>
                          </a:solidFill>
                          <a:latin typeface="Arial"/>
                          <a:ea typeface="Times New Roman"/>
                          <a:cs typeface="Arial"/>
                        </a:rPr>
                        <a:t>Low, multiplier = 1.12</a:t>
                      </a:r>
                      <a:endParaRPr lang="en-GB" sz="1400">
                        <a:solidFill>
                          <a:srgbClr val="000000"/>
                        </a:solidFill>
                        <a:latin typeface="Arial"/>
                        <a:ea typeface="Times New Roman"/>
                        <a:cs typeface="Arial"/>
                      </a:endParaRPr>
                    </a:p>
                  </a:txBody>
                  <a:tcPr marL="54610" marR="54610" marT="0" marB="0"/>
                </a:tc>
              </a:tr>
              <a:tr h="370840">
                <a:tc>
                  <a:txBody>
                    <a:bodyPr/>
                    <a:lstStyle/>
                    <a:p>
                      <a:pPr algn="l">
                        <a:spcAft>
                          <a:spcPts val="300"/>
                        </a:spcAft>
                      </a:pPr>
                      <a:r>
                        <a:rPr lang="en-US" sz="1400">
                          <a:solidFill>
                            <a:srgbClr val="000000"/>
                          </a:solidFill>
                          <a:latin typeface="Arial"/>
                          <a:ea typeface="Times New Roman"/>
                          <a:cs typeface="Arial"/>
                        </a:rPr>
                        <a:t>Schedule</a:t>
                      </a:r>
                      <a:endParaRPr lang="en-GB" sz="1400">
                        <a:solidFill>
                          <a:srgbClr val="000000"/>
                        </a:solidFill>
                        <a:latin typeface="Arial"/>
                        <a:ea typeface="Times New Roman"/>
                        <a:cs typeface="Arial"/>
                      </a:endParaRPr>
                    </a:p>
                  </a:txBody>
                  <a:tcPr marL="54610" marR="54610" marT="0" marB="0"/>
                </a:tc>
                <a:tc>
                  <a:txBody>
                    <a:bodyPr/>
                    <a:lstStyle/>
                    <a:p>
                      <a:pPr algn="just">
                        <a:spcAft>
                          <a:spcPts val="300"/>
                        </a:spcAft>
                      </a:pPr>
                      <a:r>
                        <a:rPr lang="en-US" sz="1400">
                          <a:solidFill>
                            <a:srgbClr val="000000"/>
                          </a:solidFill>
                          <a:latin typeface="Arial"/>
                          <a:ea typeface="Times New Roman"/>
                          <a:cs typeface="Arial"/>
                        </a:rPr>
                        <a:t>Accelerated, multiplier = 1.29</a:t>
                      </a:r>
                      <a:endParaRPr lang="en-GB" sz="1400">
                        <a:solidFill>
                          <a:srgbClr val="000000"/>
                        </a:solidFill>
                        <a:latin typeface="Arial"/>
                        <a:ea typeface="Times New Roman"/>
                        <a:cs typeface="Arial"/>
                      </a:endParaRPr>
                    </a:p>
                  </a:txBody>
                  <a:tcPr marL="54610" marR="54610" marT="0" marB="0"/>
                </a:tc>
              </a:tr>
              <a:tr h="370840">
                <a:tc>
                  <a:txBody>
                    <a:bodyPr/>
                    <a:lstStyle/>
                    <a:p>
                      <a:pPr algn="l">
                        <a:spcAft>
                          <a:spcPts val="300"/>
                        </a:spcAft>
                      </a:pPr>
                      <a:r>
                        <a:rPr lang="en-US" sz="1400" b="1">
                          <a:solidFill>
                            <a:srgbClr val="000000"/>
                          </a:solidFill>
                          <a:latin typeface="Arial"/>
                          <a:ea typeface="Times New Roman"/>
                          <a:cs typeface="Arial"/>
                        </a:rPr>
                        <a:t>Adjusted COCOMO estimate</a:t>
                      </a:r>
                      <a:endParaRPr lang="en-GB" sz="1400">
                        <a:solidFill>
                          <a:srgbClr val="000000"/>
                        </a:solidFill>
                        <a:latin typeface="Arial"/>
                        <a:ea typeface="Times New Roman"/>
                        <a:cs typeface="Arial"/>
                      </a:endParaRPr>
                    </a:p>
                  </a:txBody>
                  <a:tcPr marL="54610" marR="54610" marT="0" marB="0"/>
                </a:tc>
                <a:tc>
                  <a:txBody>
                    <a:bodyPr/>
                    <a:lstStyle/>
                    <a:p>
                      <a:pPr algn="just">
                        <a:spcAft>
                          <a:spcPts val="300"/>
                        </a:spcAft>
                      </a:pPr>
                      <a:r>
                        <a:rPr lang="en-US" sz="1400" b="1" dirty="0">
                          <a:solidFill>
                            <a:srgbClr val="000000"/>
                          </a:solidFill>
                          <a:latin typeface="Arial"/>
                          <a:ea typeface="Times New Roman"/>
                          <a:cs typeface="Arial"/>
                        </a:rPr>
                        <a:t>2,306 person-months</a:t>
                      </a:r>
                      <a:endParaRPr lang="en-GB" sz="1400" dirty="0">
                        <a:solidFill>
                          <a:srgbClr val="000000"/>
                        </a:solidFill>
                        <a:latin typeface="Arial"/>
                        <a:ea typeface="Times New Roman"/>
                        <a:cs typeface="Arial"/>
                      </a:endParaRPr>
                    </a:p>
                  </a:txBody>
                  <a:tcPr marL="54610" marR="54610" marT="0" marB="0"/>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Proposal planning</a:t>
            </a:r>
            <a:endParaRPr lang="en-US" dirty="0"/>
          </a:p>
        </p:txBody>
      </p:sp>
      <p:sp>
        <p:nvSpPr>
          <p:cNvPr id="3" name="Content Placeholder 2"/>
          <p:cNvSpPr>
            <a:spLocks noGrp="1"/>
          </p:cNvSpPr>
          <p:nvPr>
            <p:ph idx="1"/>
          </p:nvPr>
        </p:nvSpPr>
        <p:spPr/>
        <p:txBody>
          <a:bodyPr/>
          <a:lstStyle/>
          <a:p>
            <a:r>
              <a:rPr lang="en-US" dirty="0" smtClean="0"/>
              <a:t>Planning may be necessary with only outline software requirements.</a:t>
            </a:r>
          </a:p>
          <a:p>
            <a:r>
              <a:rPr lang="en-US" dirty="0" smtClean="0"/>
              <a:t>The aim of planning at this stage is to provide information that will be used in setting a price for the system to customers.</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308932"/>
            <a:ext cx="7276731" cy="1121308"/>
          </a:xfrm>
        </p:spPr>
        <p:txBody>
          <a:bodyPr>
            <a:normAutofit/>
          </a:bodyPr>
          <a:lstStyle/>
          <a:p>
            <a:r>
              <a:rPr lang="en-US" dirty="0" smtClean="0"/>
              <a:t>The </a:t>
            </a:r>
            <a:r>
              <a:rPr lang="en-US" dirty="0"/>
              <a:t>effect of cost drivers on effort estimates</a:t>
            </a:r>
            <a:r>
              <a:rPr lang="en-GB" dirty="0" smtClean="0"/>
              <a:t> </a:t>
            </a:r>
            <a:endParaRPr lang="en-US" dirty="0"/>
          </a:p>
        </p:txBody>
      </p:sp>
      <p:graphicFrame>
        <p:nvGraphicFramePr>
          <p:cNvPr id="4" name="Content Placeholder 3"/>
          <p:cNvGraphicFramePr>
            <a:graphicFrameLocks noGrp="1"/>
          </p:cNvGraphicFramePr>
          <p:nvPr>
            <p:ph idx="1"/>
          </p:nvPr>
        </p:nvGraphicFramePr>
        <p:xfrm>
          <a:off x="1433291" y="2634446"/>
          <a:ext cx="5754775" cy="2743199"/>
        </p:xfrm>
        <a:graphic>
          <a:graphicData uri="http://schemas.openxmlformats.org/drawingml/2006/table">
            <a:tbl>
              <a:tblPr firstRow="1" bandRow="1">
                <a:tableStyleId>{5C22544A-7EE6-4342-B048-85BDC9FD1C3A}</a:tableStyleId>
              </a:tblPr>
              <a:tblGrid>
                <a:gridCol w="2313013"/>
                <a:gridCol w="3441762"/>
              </a:tblGrid>
              <a:tr h="370840">
                <a:tc>
                  <a:txBody>
                    <a:bodyPr/>
                    <a:lstStyle/>
                    <a:p>
                      <a:pPr algn="l">
                        <a:spcAft>
                          <a:spcPts val="300"/>
                        </a:spcAft>
                      </a:pPr>
                      <a:r>
                        <a:rPr lang="en-US" sz="1400" dirty="0" smtClean="0">
                          <a:solidFill>
                            <a:srgbClr val="000000"/>
                          </a:solidFill>
                          <a:latin typeface="Arial"/>
                          <a:ea typeface="Times New Roman"/>
                          <a:cs typeface="Arial"/>
                        </a:rPr>
                        <a:t>Exponent </a:t>
                      </a:r>
                      <a:r>
                        <a:rPr lang="en-US" sz="1400" dirty="0">
                          <a:solidFill>
                            <a:srgbClr val="000000"/>
                          </a:solidFill>
                          <a:latin typeface="Arial"/>
                          <a:ea typeface="Times New Roman"/>
                          <a:cs typeface="Arial"/>
                        </a:rPr>
                        <a:t>value</a:t>
                      </a:r>
                      <a:endParaRPr lang="en-GB" sz="1400" dirty="0">
                        <a:solidFill>
                          <a:srgbClr val="000000"/>
                        </a:solidFill>
                        <a:latin typeface="Arial"/>
                        <a:ea typeface="Times New Roman"/>
                        <a:cs typeface="Arial"/>
                      </a:endParaRPr>
                    </a:p>
                  </a:txBody>
                  <a:tcPr marL="54610" marR="54610" marT="91440" marB="0"/>
                </a:tc>
                <a:tc>
                  <a:txBody>
                    <a:bodyPr/>
                    <a:lstStyle/>
                    <a:p>
                      <a:pPr algn="just">
                        <a:spcAft>
                          <a:spcPts val="300"/>
                        </a:spcAft>
                      </a:pPr>
                      <a:r>
                        <a:rPr lang="en-US" sz="1400">
                          <a:solidFill>
                            <a:srgbClr val="000000"/>
                          </a:solidFill>
                          <a:latin typeface="Arial"/>
                          <a:ea typeface="Times New Roman"/>
                          <a:cs typeface="Arial"/>
                        </a:rPr>
                        <a:t>1.17</a:t>
                      </a:r>
                      <a:endParaRPr lang="en-GB" sz="1400">
                        <a:solidFill>
                          <a:srgbClr val="000000"/>
                        </a:solidFill>
                        <a:latin typeface="Arial"/>
                        <a:ea typeface="Times New Roman"/>
                        <a:cs typeface="Arial"/>
                      </a:endParaRPr>
                    </a:p>
                  </a:txBody>
                  <a:tcPr marL="54610" marR="54610" marT="91440" marB="0"/>
                </a:tc>
              </a:tr>
              <a:tr h="370840">
                <a:tc>
                  <a:txBody>
                    <a:bodyPr/>
                    <a:lstStyle/>
                    <a:p>
                      <a:pPr algn="l">
                        <a:spcAft>
                          <a:spcPts val="300"/>
                        </a:spcAft>
                      </a:pPr>
                      <a:r>
                        <a:rPr lang="en-US" sz="1400" dirty="0">
                          <a:solidFill>
                            <a:srgbClr val="000000"/>
                          </a:solidFill>
                          <a:latin typeface="Arial"/>
                          <a:ea typeface="Times New Roman"/>
                          <a:cs typeface="Arial"/>
                        </a:rPr>
                        <a:t>Reliability</a:t>
                      </a:r>
                      <a:endParaRPr lang="en-GB" sz="1400" dirty="0">
                        <a:solidFill>
                          <a:srgbClr val="000000"/>
                        </a:solidFill>
                        <a:latin typeface="Arial"/>
                        <a:ea typeface="Times New Roman"/>
                        <a:cs typeface="Arial"/>
                      </a:endParaRPr>
                    </a:p>
                  </a:txBody>
                  <a:tcPr marL="54610" marR="54610" marT="91440" marB="0"/>
                </a:tc>
                <a:tc>
                  <a:txBody>
                    <a:bodyPr/>
                    <a:lstStyle/>
                    <a:p>
                      <a:pPr algn="just">
                        <a:spcAft>
                          <a:spcPts val="300"/>
                        </a:spcAft>
                      </a:pPr>
                      <a:r>
                        <a:rPr lang="en-US" sz="1400">
                          <a:solidFill>
                            <a:srgbClr val="000000"/>
                          </a:solidFill>
                          <a:latin typeface="Arial"/>
                          <a:ea typeface="Times New Roman"/>
                          <a:cs typeface="Arial"/>
                        </a:rPr>
                        <a:t>Very low, multiplier = 0.75</a:t>
                      </a:r>
                      <a:endParaRPr lang="en-GB" sz="1400">
                        <a:solidFill>
                          <a:srgbClr val="000000"/>
                        </a:solidFill>
                        <a:latin typeface="Arial"/>
                        <a:ea typeface="Times New Roman"/>
                        <a:cs typeface="Arial"/>
                      </a:endParaRPr>
                    </a:p>
                  </a:txBody>
                  <a:tcPr marL="54610" marR="54610" marT="91440" marB="0"/>
                </a:tc>
              </a:tr>
              <a:tr h="370840">
                <a:tc>
                  <a:txBody>
                    <a:bodyPr/>
                    <a:lstStyle/>
                    <a:p>
                      <a:pPr algn="l">
                        <a:spcAft>
                          <a:spcPts val="300"/>
                        </a:spcAft>
                      </a:pPr>
                      <a:r>
                        <a:rPr lang="en-US" sz="1400">
                          <a:solidFill>
                            <a:srgbClr val="000000"/>
                          </a:solidFill>
                          <a:latin typeface="Arial"/>
                          <a:ea typeface="Times New Roman"/>
                          <a:cs typeface="Arial"/>
                        </a:rPr>
                        <a:t>Complexity</a:t>
                      </a:r>
                      <a:endParaRPr lang="en-GB" sz="1400">
                        <a:solidFill>
                          <a:srgbClr val="000000"/>
                        </a:solidFill>
                        <a:latin typeface="Arial"/>
                        <a:ea typeface="Times New Roman"/>
                        <a:cs typeface="Arial"/>
                      </a:endParaRPr>
                    </a:p>
                  </a:txBody>
                  <a:tcPr marL="54610" marR="54610" marT="0" marB="0"/>
                </a:tc>
                <a:tc>
                  <a:txBody>
                    <a:bodyPr/>
                    <a:lstStyle/>
                    <a:p>
                      <a:pPr algn="just">
                        <a:spcAft>
                          <a:spcPts val="300"/>
                        </a:spcAft>
                      </a:pPr>
                      <a:r>
                        <a:rPr lang="en-US" sz="1400">
                          <a:solidFill>
                            <a:srgbClr val="000000"/>
                          </a:solidFill>
                          <a:latin typeface="Arial"/>
                          <a:ea typeface="Times New Roman"/>
                          <a:cs typeface="Arial"/>
                        </a:rPr>
                        <a:t>Very low, multiplier = 0.75</a:t>
                      </a:r>
                      <a:endParaRPr lang="en-GB" sz="1400">
                        <a:solidFill>
                          <a:srgbClr val="000000"/>
                        </a:solidFill>
                        <a:latin typeface="Arial"/>
                        <a:ea typeface="Times New Roman"/>
                        <a:cs typeface="Arial"/>
                      </a:endParaRPr>
                    </a:p>
                  </a:txBody>
                  <a:tcPr marL="54610" marR="54610" marT="0" marB="0"/>
                </a:tc>
              </a:tr>
              <a:tr h="370840">
                <a:tc>
                  <a:txBody>
                    <a:bodyPr/>
                    <a:lstStyle/>
                    <a:p>
                      <a:pPr algn="l">
                        <a:spcAft>
                          <a:spcPts val="300"/>
                        </a:spcAft>
                      </a:pPr>
                      <a:r>
                        <a:rPr lang="en-US" sz="1400">
                          <a:solidFill>
                            <a:srgbClr val="000000"/>
                          </a:solidFill>
                          <a:latin typeface="Arial"/>
                          <a:ea typeface="Times New Roman"/>
                          <a:cs typeface="Arial"/>
                        </a:rPr>
                        <a:t>Memory constraint</a:t>
                      </a:r>
                      <a:endParaRPr lang="en-GB" sz="1400">
                        <a:solidFill>
                          <a:srgbClr val="000000"/>
                        </a:solidFill>
                        <a:latin typeface="Arial"/>
                        <a:ea typeface="Times New Roman"/>
                        <a:cs typeface="Arial"/>
                      </a:endParaRPr>
                    </a:p>
                  </a:txBody>
                  <a:tcPr marL="54610" marR="54610" marT="0" marB="0"/>
                </a:tc>
                <a:tc>
                  <a:txBody>
                    <a:bodyPr/>
                    <a:lstStyle/>
                    <a:p>
                      <a:pPr algn="just">
                        <a:spcAft>
                          <a:spcPts val="300"/>
                        </a:spcAft>
                      </a:pPr>
                      <a:r>
                        <a:rPr lang="en-US" sz="1400">
                          <a:solidFill>
                            <a:srgbClr val="000000"/>
                          </a:solidFill>
                          <a:latin typeface="Arial"/>
                          <a:ea typeface="Times New Roman"/>
                          <a:cs typeface="Arial"/>
                        </a:rPr>
                        <a:t>None, multiplier = 1</a:t>
                      </a:r>
                      <a:endParaRPr lang="en-GB" sz="1400">
                        <a:solidFill>
                          <a:srgbClr val="000000"/>
                        </a:solidFill>
                        <a:latin typeface="Arial"/>
                        <a:ea typeface="Times New Roman"/>
                        <a:cs typeface="Arial"/>
                      </a:endParaRPr>
                    </a:p>
                  </a:txBody>
                  <a:tcPr marL="54610" marR="54610" marT="0" marB="0"/>
                </a:tc>
              </a:tr>
              <a:tr h="370840">
                <a:tc>
                  <a:txBody>
                    <a:bodyPr/>
                    <a:lstStyle/>
                    <a:p>
                      <a:pPr algn="l">
                        <a:spcAft>
                          <a:spcPts val="300"/>
                        </a:spcAft>
                      </a:pPr>
                      <a:r>
                        <a:rPr lang="en-US" sz="1400">
                          <a:solidFill>
                            <a:srgbClr val="000000"/>
                          </a:solidFill>
                          <a:latin typeface="Arial"/>
                          <a:ea typeface="Times New Roman"/>
                          <a:cs typeface="Arial"/>
                        </a:rPr>
                        <a:t>Tool use</a:t>
                      </a:r>
                      <a:endParaRPr lang="en-GB" sz="1400">
                        <a:solidFill>
                          <a:srgbClr val="000000"/>
                        </a:solidFill>
                        <a:latin typeface="Arial"/>
                        <a:ea typeface="Times New Roman"/>
                        <a:cs typeface="Arial"/>
                      </a:endParaRPr>
                    </a:p>
                  </a:txBody>
                  <a:tcPr marL="54610" marR="54610" marT="0" marB="0"/>
                </a:tc>
                <a:tc>
                  <a:txBody>
                    <a:bodyPr/>
                    <a:lstStyle/>
                    <a:p>
                      <a:pPr algn="just">
                        <a:spcAft>
                          <a:spcPts val="300"/>
                        </a:spcAft>
                      </a:pPr>
                      <a:r>
                        <a:rPr lang="en-US" sz="1400">
                          <a:solidFill>
                            <a:srgbClr val="000000"/>
                          </a:solidFill>
                          <a:latin typeface="Arial"/>
                          <a:ea typeface="Times New Roman"/>
                          <a:cs typeface="Arial"/>
                        </a:rPr>
                        <a:t>Very high, multiplier = 0.72</a:t>
                      </a:r>
                      <a:endParaRPr lang="en-GB" sz="1400">
                        <a:solidFill>
                          <a:srgbClr val="000000"/>
                        </a:solidFill>
                        <a:latin typeface="Arial"/>
                        <a:ea typeface="Times New Roman"/>
                        <a:cs typeface="Arial"/>
                      </a:endParaRPr>
                    </a:p>
                  </a:txBody>
                  <a:tcPr marL="54610" marR="54610" marT="0" marB="0"/>
                </a:tc>
              </a:tr>
              <a:tr h="370840">
                <a:tc>
                  <a:txBody>
                    <a:bodyPr/>
                    <a:lstStyle/>
                    <a:p>
                      <a:pPr algn="l">
                        <a:spcAft>
                          <a:spcPts val="300"/>
                        </a:spcAft>
                      </a:pPr>
                      <a:r>
                        <a:rPr lang="en-US" sz="1400">
                          <a:solidFill>
                            <a:srgbClr val="000000"/>
                          </a:solidFill>
                          <a:latin typeface="Arial"/>
                          <a:ea typeface="Times New Roman"/>
                          <a:cs typeface="Arial"/>
                        </a:rPr>
                        <a:t>Schedule</a:t>
                      </a:r>
                      <a:endParaRPr lang="en-GB" sz="1400">
                        <a:solidFill>
                          <a:srgbClr val="000000"/>
                        </a:solidFill>
                        <a:latin typeface="Arial"/>
                        <a:ea typeface="Times New Roman"/>
                        <a:cs typeface="Arial"/>
                      </a:endParaRPr>
                    </a:p>
                  </a:txBody>
                  <a:tcPr marL="54610" marR="54610" marT="0" marB="0"/>
                </a:tc>
                <a:tc>
                  <a:txBody>
                    <a:bodyPr/>
                    <a:lstStyle/>
                    <a:p>
                      <a:pPr algn="just">
                        <a:spcAft>
                          <a:spcPts val="300"/>
                        </a:spcAft>
                      </a:pPr>
                      <a:r>
                        <a:rPr lang="en-US" sz="1400">
                          <a:solidFill>
                            <a:srgbClr val="000000"/>
                          </a:solidFill>
                          <a:latin typeface="Arial"/>
                          <a:ea typeface="Times New Roman"/>
                          <a:cs typeface="Arial"/>
                        </a:rPr>
                        <a:t>Normal, multiplier = 1</a:t>
                      </a:r>
                      <a:endParaRPr lang="en-GB" sz="1400">
                        <a:solidFill>
                          <a:srgbClr val="000000"/>
                        </a:solidFill>
                        <a:latin typeface="Arial"/>
                        <a:ea typeface="Times New Roman"/>
                        <a:cs typeface="Arial"/>
                      </a:endParaRPr>
                    </a:p>
                  </a:txBody>
                  <a:tcPr marL="54610" marR="54610" marT="0" marB="0"/>
                </a:tc>
              </a:tr>
              <a:tr h="370840">
                <a:tc>
                  <a:txBody>
                    <a:bodyPr/>
                    <a:lstStyle/>
                    <a:p>
                      <a:pPr algn="l">
                        <a:spcAft>
                          <a:spcPts val="300"/>
                        </a:spcAft>
                      </a:pPr>
                      <a:r>
                        <a:rPr lang="en-US" sz="1400" b="1" dirty="0">
                          <a:solidFill>
                            <a:srgbClr val="000000"/>
                          </a:solidFill>
                          <a:latin typeface="Arial"/>
                          <a:ea typeface="Times New Roman"/>
                          <a:cs typeface="Arial"/>
                        </a:rPr>
                        <a:t>Adjusted COCOMO estimate</a:t>
                      </a:r>
                      <a:endParaRPr lang="en-GB" sz="1400" dirty="0">
                        <a:solidFill>
                          <a:srgbClr val="000000"/>
                        </a:solidFill>
                        <a:latin typeface="Arial"/>
                        <a:ea typeface="Times New Roman"/>
                        <a:cs typeface="Arial"/>
                      </a:endParaRPr>
                    </a:p>
                  </a:txBody>
                  <a:tcPr marL="54610" marR="54610" marT="0" marB="91440"/>
                </a:tc>
                <a:tc>
                  <a:txBody>
                    <a:bodyPr/>
                    <a:lstStyle/>
                    <a:p>
                      <a:pPr algn="just">
                        <a:spcAft>
                          <a:spcPts val="300"/>
                        </a:spcAft>
                      </a:pPr>
                      <a:r>
                        <a:rPr lang="en-US" sz="1400" b="1" dirty="0">
                          <a:solidFill>
                            <a:srgbClr val="000000"/>
                          </a:solidFill>
                          <a:latin typeface="Arial"/>
                          <a:ea typeface="Times New Roman"/>
                          <a:cs typeface="Arial"/>
                        </a:rPr>
                        <a:t>295 person-</a:t>
                      </a:r>
                      <a:r>
                        <a:rPr lang="en-US" sz="1400" b="1" dirty="0" smtClean="0">
                          <a:solidFill>
                            <a:srgbClr val="000000"/>
                          </a:solidFill>
                          <a:latin typeface="Arial"/>
                          <a:ea typeface="Times New Roman"/>
                          <a:cs typeface="Arial"/>
                        </a:rPr>
                        <a:t>months</a:t>
                      </a:r>
                      <a:endParaRPr lang="en-GB" sz="1400" dirty="0">
                        <a:solidFill>
                          <a:srgbClr val="000000"/>
                        </a:solidFill>
                        <a:latin typeface="Arial"/>
                        <a:ea typeface="Times New Roman"/>
                        <a:cs typeface="Arial"/>
                      </a:endParaRPr>
                    </a:p>
                  </a:txBody>
                  <a:tcPr marL="54610" marR="54610" marT="0" marB="91440"/>
                </a:tc>
              </a:tr>
            </a:tbl>
          </a:graphicData>
        </a:graphic>
      </p:graphicFrame>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p:txBody>
          <a:bodyPr/>
          <a:lstStyle/>
          <a:p>
            <a:r>
              <a:rPr lang="en-GB"/>
              <a:t>Project duration and staffing</a:t>
            </a:r>
          </a:p>
        </p:txBody>
      </p:sp>
      <p:sp>
        <p:nvSpPr>
          <p:cNvPr id="111619" name="Rectangle 3"/>
          <p:cNvSpPr>
            <a:spLocks noGrp="1" noChangeArrowheads="1"/>
          </p:cNvSpPr>
          <p:nvPr>
            <p:ph type="body" idx="1"/>
          </p:nvPr>
        </p:nvSpPr>
        <p:spPr/>
        <p:txBody>
          <a:bodyPr/>
          <a:lstStyle/>
          <a:p>
            <a:pPr>
              <a:lnSpc>
                <a:spcPct val="90000"/>
              </a:lnSpc>
            </a:pPr>
            <a:r>
              <a:rPr lang="en-GB" sz="2400"/>
              <a:t>As well as effort estimation, managers must estimate the calendar time required to complete a project and when staff will be required.</a:t>
            </a:r>
          </a:p>
          <a:p>
            <a:pPr>
              <a:lnSpc>
                <a:spcPct val="90000"/>
              </a:lnSpc>
            </a:pPr>
            <a:r>
              <a:rPr lang="en-GB" sz="2400"/>
              <a:t>Calendar time can be estimated using a COCOMO 2 formula</a:t>
            </a:r>
          </a:p>
          <a:p>
            <a:pPr lvl="1" algn="just">
              <a:lnSpc>
                <a:spcPct val="90000"/>
              </a:lnSpc>
              <a:spcBef>
                <a:spcPts val="600"/>
              </a:spcBef>
              <a:spcAft>
                <a:spcPts val="600"/>
              </a:spcAft>
            </a:pPr>
            <a:r>
              <a:rPr lang="en-GB" sz="2000"/>
              <a:t>TDEV = 3 </a:t>
            </a:r>
            <a:r>
              <a:rPr lang="en-GB" sz="2000">
                <a:latin typeface="Symbol" charset="2"/>
              </a:rPr>
              <a:t>´</a:t>
            </a:r>
            <a:r>
              <a:rPr lang="en-GB" sz="2000"/>
              <a:t> (PM)</a:t>
            </a:r>
            <a:r>
              <a:rPr lang="en-GB" sz="2000" baseline="30000"/>
              <a:t>(0.33+0.2*(B-1.01))</a:t>
            </a:r>
          </a:p>
          <a:p>
            <a:pPr lvl="1">
              <a:lnSpc>
                <a:spcPct val="90000"/>
              </a:lnSpc>
            </a:pPr>
            <a:r>
              <a:rPr lang="en-GB" sz="2000"/>
              <a:t>PM is the effort computation and B is the exponent computed as discussed above (B is 1 for the early prototyping model). This computation predicts the nominal schedule for the project.</a:t>
            </a:r>
          </a:p>
          <a:p>
            <a:pPr>
              <a:lnSpc>
                <a:spcPct val="90000"/>
              </a:lnSpc>
            </a:pPr>
            <a:r>
              <a:rPr lang="en-GB" sz="2400"/>
              <a:t>The time required is independent of the number of people working on the project.</a:t>
            </a: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a:noFill/>
          <a:ln/>
        </p:spPr>
        <p:txBody>
          <a:bodyPr lIns="90840" tIns="44623" rIns="90840" bIns="44623"/>
          <a:lstStyle/>
          <a:p>
            <a:r>
              <a:rPr lang="en-GB"/>
              <a:t>Staffing requirements</a:t>
            </a:r>
          </a:p>
        </p:txBody>
      </p:sp>
      <p:sp>
        <p:nvSpPr>
          <p:cNvPr id="88067" name="Rectangle 3"/>
          <p:cNvSpPr>
            <a:spLocks noGrp="1" noChangeArrowheads="1"/>
          </p:cNvSpPr>
          <p:nvPr>
            <p:ph type="body" idx="1"/>
          </p:nvPr>
        </p:nvSpPr>
        <p:spPr>
          <a:noFill/>
          <a:ln/>
        </p:spPr>
        <p:txBody>
          <a:bodyPr lIns="90840" tIns="44623" rIns="90840" bIns="44623"/>
          <a:lstStyle/>
          <a:p>
            <a:pPr>
              <a:lnSpc>
                <a:spcPct val="90000"/>
              </a:lnSpc>
            </a:pPr>
            <a:r>
              <a:rPr lang="en-GB"/>
              <a:t>Staff required can’t be computed by diving the development time by the required schedule.</a:t>
            </a:r>
          </a:p>
          <a:p>
            <a:pPr>
              <a:lnSpc>
                <a:spcPct val="90000"/>
              </a:lnSpc>
            </a:pPr>
            <a:r>
              <a:rPr lang="en-GB"/>
              <a:t>The number of people working on a project varies depending on the phase of the project.</a:t>
            </a:r>
          </a:p>
          <a:p>
            <a:pPr>
              <a:lnSpc>
                <a:spcPct val="90000"/>
              </a:lnSpc>
            </a:pPr>
            <a:r>
              <a:rPr lang="en-GB"/>
              <a:t>The more people who work on the project, the more total effort is usually required.</a:t>
            </a:r>
          </a:p>
          <a:p>
            <a:pPr>
              <a:lnSpc>
                <a:spcPct val="90000"/>
              </a:lnSpc>
            </a:pPr>
            <a:r>
              <a:rPr lang="en-GB"/>
              <a:t>A very rapid build-up of people often correlates with schedule slippage.</a:t>
            </a:r>
          </a:p>
        </p:txBody>
      </p:sp>
    </p:spTree>
  </p:cSld>
  <p:clrMapOvr>
    <a:masterClrMapping/>
  </p:clrMapOvr>
  <p:transition/>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points</a:t>
            </a:r>
            <a:endParaRPr lang="en-US" dirty="0"/>
          </a:p>
        </p:txBody>
      </p:sp>
      <p:sp>
        <p:nvSpPr>
          <p:cNvPr id="3" name="Content Placeholder 2"/>
          <p:cNvSpPr>
            <a:spLocks noGrp="1"/>
          </p:cNvSpPr>
          <p:nvPr>
            <p:ph idx="1"/>
          </p:nvPr>
        </p:nvSpPr>
        <p:spPr/>
        <p:txBody>
          <a:bodyPr/>
          <a:lstStyle/>
          <a:p>
            <a:r>
              <a:rPr lang="en-US" dirty="0" smtClean="0"/>
              <a:t>Estimation techniques for software may be experience-based, where managers judge the effort required, or algorithmic, where the effort required is computed from other estimated project parameters.</a:t>
            </a:r>
            <a:endParaRPr lang="en-GB" dirty="0" smtClean="0"/>
          </a:p>
          <a:p>
            <a:r>
              <a:rPr lang="en-US" dirty="0" smtClean="0"/>
              <a:t>The COCOMO II costing model is an algorithmic cost model that uses project, product, hardware and personnel attributes as well as product size and complexity attributes to derive a cost estimate. </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noFill/>
          <a:ln/>
        </p:spPr>
        <p:txBody>
          <a:bodyPr lIns="90840" tIns="44623" rIns="90840" bIns="44623"/>
          <a:lstStyle/>
          <a:p>
            <a:r>
              <a:rPr lang="en-GB" dirty="0" smtClean="0"/>
              <a:t>Software pricing</a:t>
            </a:r>
            <a:endParaRPr lang="en-GB" dirty="0"/>
          </a:p>
        </p:txBody>
      </p:sp>
      <p:sp>
        <p:nvSpPr>
          <p:cNvPr id="12291" name="Rectangle 3"/>
          <p:cNvSpPr>
            <a:spLocks noGrp="1" noChangeArrowheads="1"/>
          </p:cNvSpPr>
          <p:nvPr>
            <p:ph type="body" idx="1"/>
          </p:nvPr>
        </p:nvSpPr>
        <p:spPr>
          <a:noFill/>
          <a:ln/>
        </p:spPr>
        <p:txBody>
          <a:bodyPr lIns="90840" tIns="44623" rIns="90840" bIns="44623"/>
          <a:lstStyle/>
          <a:p>
            <a:r>
              <a:rPr lang="en-GB" dirty="0"/>
              <a:t>Estimates are made to discover the cost, to the developer, of producing a software system</a:t>
            </a:r>
            <a:r>
              <a:rPr lang="en-GB" dirty="0" smtClean="0"/>
              <a:t>.</a:t>
            </a:r>
          </a:p>
          <a:p>
            <a:pPr lvl="1"/>
            <a:r>
              <a:rPr lang="en-GB" dirty="0" smtClean="0"/>
              <a:t>You take into account, hardware, software, travel, training and effort costs.</a:t>
            </a:r>
          </a:p>
          <a:p>
            <a:r>
              <a:rPr lang="en-GB" dirty="0"/>
              <a:t>There is not a simple relationship between the development cost and the price charged to the customer.</a:t>
            </a:r>
          </a:p>
          <a:p>
            <a:r>
              <a:rPr lang="en-GB" dirty="0"/>
              <a:t>Broader organisational, economic, political and business considerations influence the price charged.</a:t>
            </a:r>
          </a:p>
        </p:txBody>
      </p:sp>
    </p:spTree>
  </p:cSld>
  <p:clrMapOvr>
    <a:masterClrMapping/>
  </p:clrMapOvr>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Factors </a:t>
            </a:r>
            <a:r>
              <a:rPr lang="en-US" dirty="0"/>
              <a:t>affecting software pricing</a:t>
            </a:r>
            <a:r>
              <a:rPr lang="en-GB" dirty="0" smtClean="0"/>
              <a:t> </a:t>
            </a:r>
            <a:endParaRPr lang="en-US" dirty="0"/>
          </a:p>
        </p:txBody>
      </p:sp>
      <p:graphicFrame>
        <p:nvGraphicFramePr>
          <p:cNvPr id="4" name="Content Placeholder 3"/>
          <p:cNvGraphicFramePr>
            <a:graphicFrameLocks noGrp="1"/>
          </p:cNvGraphicFramePr>
          <p:nvPr>
            <p:ph idx="1"/>
          </p:nvPr>
        </p:nvGraphicFramePr>
        <p:xfrm>
          <a:off x="457200" y="1823846"/>
          <a:ext cx="7784898" cy="3840480"/>
        </p:xfrm>
        <a:graphic>
          <a:graphicData uri="http://schemas.openxmlformats.org/drawingml/2006/table">
            <a:tbl>
              <a:tblPr firstRow="1" bandRow="1">
                <a:tableStyleId>{5C22544A-7EE6-4342-B048-85BDC9FD1C3A}</a:tableStyleId>
              </a:tblPr>
              <a:tblGrid>
                <a:gridCol w="2289968"/>
                <a:gridCol w="5494930"/>
              </a:tblGrid>
              <a:tr h="370840">
                <a:tc>
                  <a:txBody>
                    <a:bodyPr/>
                    <a:lstStyle/>
                    <a:p>
                      <a:pPr algn="just">
                        <a:spcAft>
                          <a:spcPts val="0"/>
                        </a:spcAft>
                      </a:pPr>
                      <a:r>
                        <a:rPr lang="en-US" sz="1400" b="1" dirty="0" smtClean="0">
                          <a:solidFill>
                            <a:srgbClr val="000000"/>
                          </a:solidFill>
                          <a:latin typeface="Arial"/>
                          <a:ea typeface="Times New Roman"/>
                          <a:cs typeface="Arial"/>
                        </a:rPr>
                        <a:t>Factor</a:t>
                      </a:r>
                      <a:endParaRPr lang="en-GB" sz="1400" b="1" dirty="0">
                        <a:solidFill>
                          <a:srgbClr val="000000"/>
                        </a:solidFill>
                        <a:latin typeface="Arial"/>
                        <a:ea typeface="Times New Roman"/>
                        <a:cs typeface="Arial"/>
                      </a:endParaRPr>
                    </a:p>
                  </a:txBody>
                  <a:tcPr marL="54610" marR="54610" marT="91440" marB="91440"/>
                </a:tc>
                <a:tc>
                  <a:txBody>
                    <a:bodyPr/>
                    <a:lstStyle/>
                    <a:p>
                      <a:pPr algn="just">
                        <a:spcAft>
                          <a:spcPts val="0"/>
                        </a:spcAft>
                      </a:pPr>
                      <a:r>
                        <a:rPr lang="en-US" sz="1400" b="1" dirty="0" smtClean="0">
                          <a:solidFill>
                            <a:srgbClr val="000000"/>
                          </a:solidFill>
                          <a:latin typeface="Arial"/>
                          <a:ea typeface="Times New Roman"/>
                          <a:cs typeface="Arial"/>
                        </a:rPr>
                        <a:t>Description</a:t>
                      </a:r>
                      <a:endParaRPr lang="en-GB" sz="1400" b="1" dirty="0">
                        <a:solidFill>
                          <a:srgbClr val="000000"/>
                        </a:solidFill>
                        <a:latin typeface="Arial"/>
                        <a:ea typeface="Times New Roman"/>
                        <a:cs typeface="Arial"/>
                      </a:endParaRPr>
                    </a:p>
                  </a:txBody>
                  <a:tcPr marL="54610" marR="54610" marT="91440" marB="91440"/>
                </a:tc>
              </a:tr>
              <a:tr h="370840">
                <a:tc>
                  <a:txBody>
                    <a:bodyPr/>
                    <a:lstStyle/>
                    <a:p>
                      <a:pPr algn="l">
                        <a:spcAft>
                          <a:spcPts val="0"/>
                        </a:spcAft>
                      </a:pPr>
                      <a:r>
                        <a:rPr lang="en-US" sz="1600" dirty="0" smtClean="0">
                          <a:solidFill>
                            <a:srgbClr val="000000"/>
                          </a:solidFill>
                          <a:latin typeface="Arial"/>
                          <a:ea typeface="Times New Roman"/>
                          <a:cs typeface="Arial"/>
                        </a:rPr>
                        <a:t>Market </a:t>
                      </a:r>
                      <a:r>
                        <a:rPr lang="en-US" sz="1600" dirty="0">
                          <a:solidFill>
                            <a:srgbClr val="000000"/>
                          </a:solidFill>
                          <a:latin typeface="Arial"/>
                          <a:ea typeface="Times New Roman"/>
                          <a:cs typeface="Arial"/>
                        </a:rPr>
                        <a:t>opportunity</a:t>
                      </a:r>
                      <a:endParaRPr lang="en-GB" sz="1600" dirty="0">
                        <a:solidFill>
                          <a:srgbClr val="000000"/>
                        </a:solidFill>
                        <a:latin typeface="Arial"/>
                        <a:ea typeface="Times New Roman"/>
                        <a:cs typeface="Arial"/>
                      </a:endParaRPr>
                    </a:p>
                  </a:txBody>
                  <a:tcPr marL="54610" marR="54610" marT="0" marB="91440"/>
                </a:tc>
                <a:tc>
                  <a:txBody>
                    <a:bodyPr/>
                    <a:lstStyle/>
                    <a:p>
                      <a:pPr algn="just">
                        <a:spcAft>
                          <a:spcPts val="0"/>
                        </a:spcAft>
                      </a:pPr>
                      <a:r>
                        <a:rPr lang="en-US" sz="1600">
                          <a:solidFill>
                            <a:srgbClr val="000000"/>
                          </a:solidFill>
                          <a:latin typeface="Arial"/>
                          <a:ea typeface="Times New Roman"/>
                          <a:cs typeface="Arial"/>
                        </a:rPr>
                        <a:t>A development organization may quote a low price because it wishes to move into a new segment of the software market. Accepting a low profit on one project may give the organization the opportunity to make a greater profit later. The experience gained may also help it develop new products.</a:t>
                      </a:r>
                      <a:endParaRPr lang="en-GB" sz="1600">
                        <a:solidFill>
                          <a:srgbClr val="000000"/>
                        </a:solidFill>
                        <a:latin typeface="Arial"/>
                        <a:ea typeface="Times New Roman"/>
                        <a:cs typeface="Arial"/>
                      </a:endParaRPr>
                    </a:p>
                  </a:txBody>
                  <a:tcPr marL="54610" marR="54610" marT="0" marB="91440"/>
                </a:tc>
              </a:tr>
              <a:tr h="370840">
                <a:tc>
                  <a:txBody>
                    <a:bodyPr/>
                    <a:lstStyle/>
                    <a:p>
                      <a:pPr algn="l">
                        <a:spcAft>
                          <a:spcPts val="0"/>
                        </a:spcAft>
                      </a:pPr>
                      <a:r>
                        <a:rPr lang="en-US" sz="1600">
                          <a:solidFill>
                            <a:srgbClr val="000000"/>
                          </a:solidFill>
                          <a:latin typeface="Arial"/>
                          <a:ea typeface="Times New Roman"/>
                          <a:cs typeface="Arial"/>
                        </a:rPr>
                        <a:t>Cost estimate uncertainty</a:t>
                      </a:r>
                      <a:endParaRPr lang="en-GB" sz="1600">
                        <a:solidFill>
                          <a:srgbClr val="000000"/>
                        </a:solidFill>
                        <a:latin typeface="Arial"/>
                        <a:ea typeface="Times New Roman"/>
                        <a:cs typeface="Arial"/>
                      </a:endParaRPr>
                    </a:p>
                  </a:txBody>
                  <a:tcPr marL="54610" marR="54610" marT="0" marB="91440"/>
                </a:tc>
                <a:tc>
                  <a:txBody>
                    <a:bodyPr/>
                    <a:lstStyle/>
                    <a:p>
                      <a:pPr algn="just">
                        <a:spcAft>
                          <a:spcPts val="0"/>
                        </a:spcAft>
                      </a:pPr>
                      <a:r>
                        <a:rPr lang="en-US" sz="1600">
                          <a:solidFill>
                            <a:srgbClr val="000000"/>
                          </a:solidFill>
                          <a:latin typeface="Arial"/>
                          <a:ea typeface="Times New Roman"/>
                          <a:cs typeface="Arial"/>
                        </a:rPr>
                        <a:t>If an organization is unsure of its cost estimate, it may increase its price by a contingency over and above its normal profit.</a:t>
                      </a:r>
                      <a:endParaRPr lang="en-GB" sz="1600">
                        <a:solidFill>
                          <a:srgbClr val="000000"/>
                        </a:solidFill>
                        <a:latin typeface="Arial"/>
                        <a:ea typeface="Times New Roman"/>
                        <a:cs typeface="Arial"/>
                      </a:endParaRPr>
                    </a:p>
                  </a:txBody>
                  <a:tcPr marL="54610" marR="54610" marT="0" marB="91440"/>
                </a:tc>
              </a:tr>
              <a:tr h="370840">
                <a:tc>
                  <a:txBody>
                    <a:bodyPr/>
                    <a:lstStyle/>
                    <a:p>
                      <a:pPr algn="l">
                        <a:spcAft>
                          <a:spcPts val="0"/>
                        </a:spcAft>
                      </a:pPr>
                      <a:r>
                        <a:rPr lang="en-US" sz="1600" dirty="0">
                          <a:solidFill>
                            <a:srgbClr val="000000"/>
                          </a:solidFill>
                          <a:latin typeface="Arial"/>
                          <a:ea typeface="Times New Roman"/>
                          <a:cs typeface="Arial"/>
                        </a:rPr>
                        <a:t>Contractual terms</a:t>
                      </a:r>
                      <a:endParaRPr lang="en-GB" sz="1600" dirty="0">
                        <a:solidFill>
                          <a:srgbClr val="000000"/>
                        </a:solidFill>
                        <a:latin typeface="Arial"/>
                        <a:ea typeface="Times New Roman"/>
                        <a:cs typeface="Arial"/>
                      </a:endParaRPr>
                    </a:p>
                  </a:txBody>
                  <a:tcPr marL="54610" marR="54610" marT="0" marB="91440"/>
                </a:tc>
                <a:tc>
                  <a:txBody>
                    <a:bodyPr/>
                    <a:lstStyle/>
                    <a:p>
                      <a:pPr algn="just">
                        <a:spcAft>
                          <a:spcPts val="0"/>
                        </a:spcAft>
                      </a:pPr>
                      <a:r>
                        <a:rPr lang="en-US" sz="1600" dirty="0">
                          <a:solidFill>
                            <a:srgbClr val="000000"/>
                          </a:solidFill>
                          <a:latin typeface="Arial"/>
                          <a:ea typeface="Times New Roman"/>
                          <a:cs typeface="Arial"/>
                        </a:rPr>
                        <a:t>A customer may be willing to allow the developer to retain ownership of the source code and reuse it in other projects. The price charged may then be less than if the software source code is handed over to the customer.</a:t>
                      </a:r>
                      <a:endParaRPr lang="en-GB" sz="1600" dirty="0">
                        <a:solidFill>
                          <a:srgbClr val="000000"/>
                        </a:solidFill>
                        <a:latin typeface="Arial"/>
                        <a:ea typeface="Times New Roman"/>
                        <a:cs typeface="Arial"/>
                      </a:endParaRPr>
                    </a:p>
                  </a:txBody>
                  <a:tcPr marL="54610" marR="54610" marT="0" marB="91440"/>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Factors </a:t>
            </a:r>
            <a:r>
              <a:rPr lang="en-US" dirty="0"/>
              <a:t>affecting software pricing</a:t>
            </a:r>
            <a:r>
              <a:rPr lang="en-GB" dirty="0" smtClean="0"/>
              <a:t> </a:t>
            </a:r>
            <a:endParaRPr lang="en-US" dirty="0"/>
          </a:p>
        </p:txBody>
      </p:sp>
      <p:graphicFrame>
        <p:nvGraphicFramePr>
          <p:cNvPr id="4" name="Content Placeholder 3"/>
          <p:cNvGraphicFramePr>
            <a:graphicFrameLocks noGrp="1"/>
          </p:cNvGraphicFramePr>
          <p:nvPr>
            <p:ph idx="1"/>
          </p:nvPr>
        </p:nvGraphicFramePr>
        <p:xfrm>
          <a:off x="457200" y="2134576"/>
          <a:ext cx="7772400" cy="2529840"/>
        </p:xfrm>
        <a:graphic>
          <a:graphicData uri="http://schemas.openxmlformats.org/drawingml/2006/table">
            <a:tbl>
              <a:tblPr firstRow="1" bandRow="1">
                <a:tableStyleId>{5C22544A-7EE6-4342-B048-85BDC9FD1C3A}</a:tableStyleId>
              </a:tblPr>
              <a:tblGrid>
                <a:gridCol w="2339709"/>
                <a:gridCol w="5432691"/>
              </a:tblGrid>
              <a:tr h="370840">
                <a:tc>
                  <a:txBody>
                    <a:bodyPr/>
                    <a:lstStyle/>
                    <a:p>
                      <a:pPr algn="just">
                        <a:spcAft>
                          <a:spcPts val="0"/>
                        </a:spcAft>
                      </a:pPr>
                      <a:r>
                        <a:rPr lang="en-US" sz="1400" b="1" dirty="0" smtClean="0">
                          <a:solidFill>
                            <a:srgbClr val="000000"/>
                          </a:solidFill>
                          <a:latin typeface="Arial"/>
                          <a:ea typeface="Times New Roman"/>
                          <a:cs typeface="Arial"/>
                        </a:rPr>
                        <a:t>Factor</a:t>
                      </a:r>
                      <a:endParaRPr lang="en-GB" sz="1400" b="1" dirty="0">
                        <a:solidFill>
                          <a:srgbClr val="000000"/>
                        </a:solidFill>
                        <a:latin typeface="Arial"/>
                        <a:ea typeface="Times New Roman"/>
                        <a:cs typeface="Arial"/>
                      </a:endParaRPr>
                    </a:p>
                  </a:txBody>
                  <a:tcPr marL="54610" marR="54610" marT="91440" marB="91440"/>
                </a:tc>
                <a:tc>
                  <a:txBody>
                    <a:bodyPr/>
                    <a:lstStyle/>
                    <a:p>
                      <a:pPr algn="just">
                        <a:spcAft>
                          <a:spcPts val="0"/>
                        </a:spcAft>
                      </a:pPr>
                      <a:r>
                        <a:rPr lang="en-US" sz="1400" b="1" dirty="0" smtClean="0">
                          <a:solidFill>
                            <a:srgbClr val="000000"/>
                          </a:solidFill>
                          <a:latin typeface="Arial"/>
                          <a:ea typeface="Times New Roman"/>
                          <a:cs typeface="Arial"/>
                        </a:rPr>
                        <a:t>Description</a:t>
                      </a:r>
                      <a:endParaRPr lang="en-GB" sz="1400" b="1" dirty="0">
                        <a:solidFill>
                          <a:srgbClr val="000000"/>
                        </a:solidFill>
                        <a:latin typeface="Arial"/>
                        <a:ea typeface="Times New Roman"/>
                        <a:cs typeface="Arial"/>
                      </a:endParaRPr>
                    </a:p>
                  </a:txBody>
                  <a:tcPr marL="54610" marR="54610" marT="91440" marB="91440"/>
                </a:tc>
              </a:tr>
              <a:tr h="370840">
                <a:tc>
                  <a:txBody>
                    <a:bodyPr/>
                    <a:lstStyle/>
                    <a:p>
                      <a:pPr algn="l">
                        <a:spcAft>
                          <a:spcPts val="0"/>
                        </a:spcAft>
                      </a:pPr>
                      <a:r>
                        <a:rPr lang="en-US" sz="1600" dirty="0">
                          <a:solidFill>
                            <a:srgbClr val="000000"/>
                          </a:solidFill>
                          <a:latin typeface="Arial"/>
                          <a:ea typeface="Times New Roman"/>
                          <a:cs typeface="Arial"/>
                        </a:rPr>
                        <a:t>Requirements volatility</a:t>
                      </a:r>
                      <a:endParaRPr lang="en-GB" sz="1600" dirty="0">
                        <a:solidFill>
                          <a:srgbClr val="000000"/>
                        </a:solidFill>
                        <a:latin typeface="Arial"/>
                        <a:ea typeface="Times New Roman"/>
                        <a:cs typeface="Arial"/>
                      </a:endParaRPr>
                    </a:p>
                  </a:txBody>
                  <a:tcPr marL="54610" marR="54610" marT="0" marB="91440"/>
                </a:tc>
                <a:tc>
                  <a:txBody>
                    <a:bodyPr/>
                    <a:lstStyle/>
                    <a:p>
                      <a:pPr algn="just">
                        <a:spcAft>
                          <a:spcPts val="0"/>
                        </a:spcAft>
                      </a:pPr>
                      <a:r>
                        <a:rPr lang="en-US" sz="1600">
                          <a:solidFill>
                            <a:srgbClr val="000000"/>
                          </a:solidFill>
                          <a:latin typeface="Arial"/>
                          <a:ea typeface="Times New Roman"/>
                          <a:cs typeface="Arial"/>
                        </a:rPr>
                        <a:t>If the requirements are likely to change, an organization may lower its price to win a contract. After the contract is awarded, high prices can be charged for changes to the requirements.</a:t>
                      </a:r>
                      <a:endParaRPr lang="en-GB" sz="1600">
                        <a:solidFill>
                          <a:srgbClr val="000000"/>
                        </a:solidFill>
                        <a:latin typeface="Arial"/>
                        <a:ea typeface="Times New Roman"/>
                        <a:cs typeface="Arial"/>
                      </a:endParaRPr>
                    </a:p>
                  </a:txBody>
                  <a:tcPr marL="54610" marR="54610" marT="0" marB="91440"/>
                </a:tc>
              </a:tr>
              <a:tr h="370840">
                <a:tc>
                  <a:txBody>
                    <a:bodyPr/>
                    <a:lstStyle/>
                    <a:p>
                      <a:pPr algn="l">
                        <a:spcAft>
                          <a:spcPts val="0"/>
                        </a:spcAft>
                      </a:pPr>
                      <a:r>
                        <a:rPr lang="en-US" sz="1600">
                          <a:solidFill>
                            <a:srgbClr val="000000"/>
                          </a:solidFill>
                          <a:latin typeface="Arial"/>
                          <a:ea typeface="Times New Roman"/>
                          <a:cs typeface="Arial"/>
                        </a:rPr>
                        <a:t>Financial health</a:t>
                      </a:r>
                      <a:endParaRPr lang="en-GB" sz="1600">
                        <a:solidFill>
                          <a:srgbClr val="000000"/>
                        </a:solidFill>
                        <a:latin typeface="Arial"/>
                        <a:ea typeface="Times New Roman"/>
                        <a:cs typeface="Arial"/>
                      </a:endParaRPr>
                    </a:p>
                  </a:txBody>
                  <a:tcPr marL="54610" marR="54610" marT="0" marB="91440"/>
                </a:tc>
                <a:tc>
                  <a:txBody>
                    <a:bodyPr/>
                    <a:lstStyle/>
                    <a:p>
                      <a:pPr algn="just">
                        <a:spcAft>
                          <a:spcPts val="0"/>
                        </a:spcAft>
                      </a:pPr>
                      <a:r>
                        <a:rPr lang="en-US" sz="1600" dirty="0">
                          <a:solidFill>
                            <a:srgbClr val="000000"/>
                          </a:solidFill>
                          <a:latin typeface="Arial"/>
                          <a:ea typeface="Times New Roman"/>
                          <a:cs typeface="Arial"/>
                        </a:rPr>
                        <a:t>Developers in financial difficulty may lower their price to gain a contract. It is better to make a smaller than normal profit or break even than to go out of business. Cash flow is more important than profit in difficult economic times</a:t>
                      </a:r>
                      <a:r>
                        <a:rPr lang="en-US" sz="1600" dirty="0" smtClean="0">
                          <a:solidFill>
                            <a:srgbClr val="000000"/>
                          </a:solidFill>
                          <a:latin typeface="Arial"/>
                          <a:ea typeface="Times New Roman"/>
                          <a:cs typeface="Arial"/>
                        </a:rPr>
                        <a:t>.</a:t>
                      </a:r>
                      <a:endParaRPr lang="en-GB" sz="1600" dirty="0">
                        <a:solidFill>
                          <a:srgbClr val="000000"/>
                        </a:solidFill>
                        <a:latin typeface="Arial"/>
                        <a:ea typeface="Times New Roman"/>
                        <a:cs typeface="Arial"/>
                      </a:endParaRPr>
                    </a:p>
                  </a:txBody>
                  <a:tcPr marL="54610" marR="54610" marT="0" marB="91440"/>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Plan-driven development</a:t>
            </a:r>
            <a:endParaRPr lang="en-US" dirty="0"/>
          </a:p>
        </p:txBody>
      </p:sp>
      <p:sp>
        <p:nvSpPr>
          <p:cNvPr id="3" name="Content Placeholder 2"/>
          <p:cNvSpPr>
            <a:spLocks noGrp="1"/>
          </p:cNvSpPr>
          <p:nvPr>
            <p:ph idx="1"/>
          </p:nvPr>
        </p:nvSpPr>
        <p:spPr/>
        <p:txBody>
          <a:bodyPr/>
          <a:lstStyle/>
          <a:p>
            <a:r>
              <a:rPr lang="en-US" dirty="0" smtClean="0"/>
              <a:t>Plan-driven or plan-based development is an approach to software engineering where the development process is planned in detail. </a:t>
            </a:r>
          </a:p>
          <a:p>
            <a:pPr lvl="1"/>
            <a:r>
              <a:rPr lang="en-US" dirty="0" smtClean="0"/>
              <a:t>Plan-driven development is based on engineering project management  techniques and is the ‘traditional’ way of managing large software development projects. </a:t>
            </a:r>
          </a:p>
          <a:p>
            <a:r>
              <a:rPr lang="en-US" dirty="0" smtClean="0"/>
              <a:t>A project plan is created that records the work to be done, who will do it, the development schedule and the work products. </a:t>
            </a:r>
          </a:p>
          <a:p>
            <a:r>
              <a:rPr lang="en-US" dirty="0" smtClean="0"/>
              <a:t>Managers use the plan to support project decision making and as a way of measuring progress. </a:t>
            </a:r>
            <a:endParaRPr lang="en-US" dirty="0"/>
          </a:p>
        </p:txBody>
      </p:sp>
    </p:spTree>
  </p:cSld>
  <p:clrMapOvr>
    <a:masterClrMapping/>
  </p:clrMapOvr>
</p:sld>
</file>

<file path=ppt/theme/theme1.xml><?xml version="1.0" encoding="utf-8"?>
<a:theme xmlns:a="http://schemas.openxmlformats.org/drawingml/2006/main" name="SE9">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SE9.thmx</Template>
  <TotalTime>287</TotalTime>
  <Words>3568</Words>
  <Application>Microsoft Macintosh PowerPoint</Application>
  <PresentationFormat>On-screen Show (4:3)</PresentationFormat>
  <Paragraphs>350</Paragraphs>
  <Slides>53</Slides>
  <Notes>8</Notes>
  <HiddenSlides>0</HiddenSlides>
  <MMClips>0</MMClips>
  <ScaleCrop>false</ScaleCrop>
  <HeadingPairs>
    <vt:vector size="4" baseType="variant">
      <vt:variant>
        <vt:lpstr>Design Template</vt:lpstr>
      </vt:variant>
      <vt:variant>
        <vt:i4>1</vt:i4>
      </vt:variant>
      <vt:variant>
        <vt:lpstr>Slide Titles</vt:lpstr>
      </vt:variant>
      <vt:variant>
        <vt:i4>53</vt:i4>
      </vt:variant>
    </vt:vector>
  </HeadingPairs>
  <TitlesOfParts>
    <vt:vector size="54" baseType="lpstr">
      <vt:lpstr>SE9</vt:lpstr>
      <vt:lpstr>Chapter 23 – Project planning</vt:lpstr>
      <vt:lpstr>Topics covered</vt:lpstr>
      <vt:lpstr>Project planning</vt:lpstr>
      <vt:lpstr>Planning stages</vt:lpstr>
      <vt:lpstr>Proposal planning</vt:lpstr>
      <vt:lpstr>Software pricing</vt:lpstr>
      <vt:lpstr>Factors affecting software pricing </vt:lpstr>
      <vt:lpstr>Factors affecting software pricing </vt:lpstr>
      <vt:lpstr>Plan-driven development</vt:lpstr>
      <vt:lpstr>Plan-driven development – pros and cons</vt:lpstr>
      <vt:lpstr>Project plans</vt:lpstr>
      <vt:lpstr>Project plan supplements </vt:lpstr>
      <vt:lpstr>The planning process</vt:lpstr>
      <vt:lpstr>The project planning process </vt:lpstr>
      <vt:lpstr>Project scheduling</vt:lpstr>
      <vt:lpstr>Project scheduling activities</vt:lpstr>
      <vt:lpstr>Milestones and deliverables</vt:lpstr>
      <vt:lpstr>The project scheduling process </vt:lpstr>
      <vt:lpstr>Scheduling problems</vt:lpstr>
      <vt:lpstr>Schedule representation</vt:lpstr>
      <vt:lpstr>Tasks, durations, and dependencies </vt:lpstr>
      <vt:lpstr>Activity bar chart </vt:lpstr>
      <vt:lpstr>Staff allocation chart </vt:lpstr>
      <vt:lpstr>Agile planning</vt:lpstr>
      <vt:lpstr>Agile planning stages</vt:lpstr>
      <vt:lpstr>Planning in XP </vt:lpstr>
      <vt:lpstr>Story-based planning</vt:lpstr>
      <vt:lpstr>Key points</vt:lpstr>
      <vt:lpstr>Chapter 23 – Project planning</vt:lpstr>
      <vt:lpstr>Estimation techniques</vt:lpstr>
      <vt:lpstr>Experience-based approaches</vt:lpstr>
      <vt:lpstr>Algorithmic cost modelling</vt:lpstr>
      <vt:lpstr>Estimation accuracy</vt:lpstr>
      <vt:lpstr>Estimate uncertainty </vt:lpstr>
      <vt:lpstr>The COCOMO 2 model</vt:lpstr>
      <vt:lpstr>COCOMO 2 models</vt:lpstr>
      <vt:lpstr>COCOMO estimation models </vt:lpstr>
      <vt:lpstr>Application composition model</vt:lpstr>
      <vt:lpstr>Application-point productivity</vt:lpstr>
      <vt:lpstr>Early design model</vt:lpstr>
      <vt:lpstr>Multipliers</vt:lpstr>
      <vt:lpstr>The reuse model</vt:lpstr>
      <vt:lpstr>Reuse model estimates 1</vt:lpstr>
      <vt:lpstr>Reuse model estimates 2</vt:lpstr>
      <vt:lpstr>Post-architecture level</vt:lpstr>
      <vt:lpstr>The exponent term</vt:lpstr>
      <vt:lpstr>Scale factors used in the exponent computation in the post-architecture model </vt:lpstr>
      <vt:lpstr>Multipliers</vt:lpstr>
      <vt:lpstr>The effect of cost drivers on effort estimates </vt:lpstr>
      <vt:lpstr>The effect of cost drivers on effort estimates </vt:lpstr>
      <vt:lpstr>Project duration and staffing</vt:lpstr>
      <vt:lpstr>Staffing requirements</vt:lpstr>
      <vt:lpstr>Key points</vt:lpstr>
    </vt:vector>
  </TitlesOfParts>
  <Company>St Andrews University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Figures – Chapter 23</dc:title>
  <dc:creator>Ian Sommerville</dc:creator>
  <cp:lastModifiedBy>Ian Sommerville</cp:lastModifiedBy>
  <cp:revision>6</cp:revision>
  <dcterms:created xsi:type="dcterms:W3CDTF">2010-02-15T19:53:37Z</dcterms:created>
  <dcterms:modified xsi:type="dcterms:W3CDTF">2010-02-15T19:56:46Z</dcterms:modified>
</cp:coreProperties>
</file>