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73" r:id="rId3"/>
    <p:sldId id="257" r:id="rId4"/>
    <p:sldId id="258" r:id="rId5"/>
    <p:sldId id="263" r:id="rId6"/>
    <p:sldId id="261" r:id="rId7"/>
    <p:sldId id="262" r:id="rId8"/>
    <p:sldId id="264" r:id="rId9"/>
    <p:sldId id="274" r:id="rId10"/>
    <p:sldId id="265" r:id="rId11"/>
    <p:sldId id="272"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A48EE-833C-EA50-DC12-B33806AA9BEB}" v="26" dt="2024-12-09T19:54:23.372"/>
    <p1510:client id="{B799DADF-AC9A-EF4D-A50A-8466D41A113F}" v="6" dt="2024-12-08T18:32:53.374"/>
    <p1510:client id="{D0C7B2E6-DB0C-0BF0-0FF4-E246A71A3418}" v="4" dt="2024-12-09T03:16:45.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6F33-B3DD-49AA-B91D-F2D9B8D150A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3B580378-CF79-4EC3-81F8-97323C63A6CC}">
      <dgm:prSet custT="1"/>
      <dgm:spPr/>
      <dgm:t>
        <a:bodyPr/>
        <a:lstStyle/>
        <a:p>
          <a:r>
            <a:rPr lang="en-US" sz="2800" b="1" i="0">
              <a:latin typeface="Goudy Old Style" panose="02020502050305020303" pitchFamily="18" charset="77"/>
            </a:rPr>
            <a:t>1) XGBoost Feature Importance:  </a:t>
          </a:r>
        </a:p>
      </dgm:t>
    </dgm:pt>
    <dgm:pt modelId="{3D15DC3A-24FD-4852-8532-C57BF997D702}" type="parTrans" cxnId="{46F372E4-DF54-44CE-8D5A-854ECBDEDC3E}">
      <dgm:prSet/>
      <dgm:spPr/>
      <dgm:t>
        <a:bodyPr/>
        <a:lstStyle/>
        <a:p>
          <a:endParaRPr lang="en-US"/>
        </a:p>
      </dgm:t>
    </dgm:pt>
    <dgm:pt modelId="{0E0F4F5D-56E2-4B5D-9228-08E3BB3F9D00}" type="sibTrans" cxnId="{46F372E4-DF54-44CE-8D5A-854ECBDEDC3E}">
      <dgm:prSet/>
      <dgm:spPr/>
      <dgm:t>
        <a:bodyPr/>
        <a:lstStyle/>
        <a:p>
          <a:endParaRPr lang="en-US"/>
        </a:p>
      </dgm:t>
    </dgm:pt>
    <dgm:pt modelId="{02B63268-6FA1-42C0-8CAB-DBD6396AD86C}">
      <dgm:prSet custT="1"/>
      <dgm:spPr/>
      <dgm:t>
        <a:bodyPr/>
        <a:lstStyle/>
        <a:p>
          <a:r>
            <a:rPr lang="en-US" sz="2800" b="0" i="0">
              <a:latin typeface="Goudy Old Style" panose="02020502050305020303" pitchFamily="18" charset="77"/>
            </a:rPr>
            <a:t>Adamic-Adar Index: 0.927862 (dominant feature).  </a:t>
          </a:r>
        </a:p>
      </dgm:t>
    </dgm:pt>
    <dgm:pt modelId="{903C7FA4-B466-4D0D-80BE-AFA66ADA2E45}" type="parTrans" cxnId="{2E9A7A12-02FA-4A3F-8112-24BCB3F151D6}">
      <dgm:prSet/>
      <dgm:spPr/>
      <dgm:t>
        <a:bodyPr/>
        <a:lstStyle/>
        <a:p>
          <a:endParaRPr lang="en-US"/>
        </a:p>
      </dgm:t>
    </dgm:pt>
    <dgm:pt modelId="{F16AAA6F-D171-49F4-B153-4004F5334499}" type="sibTrans" cxnId="{2E9A7A12-02FA-4A3F-8112-24BCB3F151D6}">
      <dgm:prSet/>
      <dgm:spPr/>
      <dgm:t>
        <a:bodyPr/>
        <a:lstStyle/>
        <a:p>
          <a:endParaRPr lang="en-US"/>
        </a:p>
      </dgm:t>
    </dgm:pt>
    <dgm:pt modelId="{56ECD94C-E544-414C-AAE0-2240F728A033}">
      <dgm:prSet custT="1"/>
      <dgm:spPr/>
      <dgm:t>
        <a:bodyPr/>
        <a:lstStyle/>
        <a:p>
          <a:r>
            <a:rPr lang="en-US" sz="2800" b="0" i="0">
              <a:latin typeface="Goudy Old Style" panose="02020502050305020303" pitchFamily="18" charset="77"/>
            </a:rPr>
            <a:t>Common Neighbors: 0.027922  </a:t>
          </a:r>
        </a:p>
      </dgm:t>
    </dgm:pt>
    <dgm:pt modelId="{06ABBE55-43FE-4E8C-A652-E6F4218A8E39}" type="parTrans" cxnId="{C72D20C4-E77B-49AA-8BC3-CB1C2F5110DD}">
      <dgm:prSet/>
      <dgm:spPr/>
      <dgm:t>
        <a:bodyPr/>
        <a:lstStyle/>
        <a:p>
          <a:endParaRPr lang="en-US"/>
        </a:p>
      </dgm:t>
    </dgm:pt>
    <dgm:pt modelId="{E5F532E2-9632-4AF4-A3B8-3C922E35B92B}" type="sibTrans" cxnId="{C72D20C4-E77B-49AA-8BC3-CB1C2F5110DD}">
      <dgm:prSet/>
      <dgm:spPr/>
      <dgm:t>
        <a:bodyPr/>
        <a:lstStyle/>
        <a:p>
          <a:endParaRPr lang="en-US"/>
        </a:p>
      </dgm:t>
    </dgm:pt>
    <dgm:pt modelId="{47CC0B9F-1305-4DA9-910B-3956E2775548}">
      <dgm:prSet custT="1"/>
      <dgm:spPr/>
      <dgm:t>
        <a:bodyPr/>
        <a:lstStyle/>
        <a:p>
          <a:r>
            <a:rPr lang="en-US" sz="2800" b="0" i="0">
              <a:latin typeface="Goudy Old Style" panose="02020502050305020303" pitchFamily="18" charset="77"/>
            </a:rPr>
            <a:t>Jaccard Coefficient: 0.027589  </a:t>
          </a:r>
        </a:p>
      </dgm:t>
    </dgm:pt>
    <dgm:pt modelId="{092AC42D-8F56-471C-B63C-8162D488EAD2}" type="parTrans" cxnId="{C24B4F5D-F1B3-475A-AB0D-1D0C630831FA}">
      <dgm:prSet/>
      <dgm:spPr/>
      <dgm:t>
        <a:bodyPr/>
        <a:lstStyle/>
        <a:p>
          <a:endParaRPr lang="en-US"/>
        </a:p>
      </dgm:t>
    </dgm:pt>
    <dgm:pt modelId="{47EEF6B5-0E9A-4E14-8863-1189F562A991}" type="sibTrans" cxnId="{C24B4F5D-F1B3-475A-AB0D-1D0C630831FA}">
      <dgm:prSet/>
      <dgm:spPr/>
      <dgm:t>
        <a:bodyPr/>
        <a:lstStyle/>
        <a:p>
          <a:endParaRPr lang="en-US"/>
        </a:p>
      </dgm:t>
    </dgm:pt>
    <dgm:pt modelId="{558715A8-BA99-43BA-AFA4-1CF5A5B0C269}">
      <dgm:prSet custT="1"/>
      <dgm:spPr/>
      <dgm:t>
        <a:bodyPr/>
        <a:lstStyle/>
        <a:p>
          <a:r>
            <a:rPr lang="en-US" sz="2800" b="0" i="0">
              <a:latin typeface="Goudy Old Style" panose="02020502050305020303" pitchFamily="18" charset="77"/>
            </a:rPr>
            <a:t>Preferential Attachment: 0.016628  </a:t>
          </a:r>
        </a:p>
      </dgm:t>
    </dgm:pt>
    <dgm:pt modelId="{CB09F3E2-1B88-46B4-95EE-426F6F5201E2}" type="parTrans" cxnId="{4EF33632-A3AE-4ACA-9706-BC65AE7084E2}">
      <dgm:prSet/>
      <dgm:spPr/>
      <dgm:t>
        <a:bodyPr/>
        <a:lstStyle/>
        <a:p>
          <a:endParaRPr lang="en-US"/>
        </a:p>
      </dgm:t>
    </dgm:pt>
    <dgm:pt modelId="{A02C3231-54AB-4963-903E-C81179AD8AF5}" type="sibTrans" cxnId="{4EF33632-A3AE-4ACA-9706-BC65AE7084E2}">
      <dgm:prSet/>
      <dgm:spPr/>
      <dgm:t>
        <a:bodyPr/>
        <a:lstStyle/>
        <a:p>
          <a:endParaRPr lang="en-US"/>
        </a:p>
      </dgm:t>
    </dgm:pt>
    <dgm:pt modelId="{4D1C21AB-EAD4-5446-AB24-D9A609F533B9}" type="pres">
      <dgm:prSet presAssocID="{5E936F33-B3DD-49AA-B91D-F2D9B8D150A1}" presName="linear" presStyleCnt="0">
        <dgm:presLayoutVars>
          <dgm:animLvl val="lvl"/>
          <dgm:resizeHandles val="exact"/>
        </dgm:presLayoutVars>
      </dgm:prSet>
      <dgm:spPr/>
    </dgm:pt>
    <dgm:pt modelId="{5EE0F850-AD86-A34F-B685-91A2E3D6028D}" type="pres">
      <dgm:prSet presAssocID="{3B580378-CF79-4EC3-81F8-97323C63A6CC}" presName="parentText" presStyleLbl="node1" presStyleIdx="0" presStyleCnt="5">
        <dgm:presLayoutVars>
          <dgm:chMax val="0"/>
          <dgm:bulletEnabled val="1"/>
        </dgm:presLayoutVars>
      </dgm:prSet>
      <dgm:spPr/>
    </dgm:pt>
    <dgm:pt modelId="{62FEDA3B-60DA-104B-9EB0-FBFB5E70C168}" type="pres">
      <dgm:prSet presAssocID="{0E0F4F5D-56E2-4B5D-9228-08E3BB3F9D00}" presName="spacer" presStyleCnt="0"/>
      <dgm:spPr/>
    </dgm:pt>
    <dgm:pt modelId="{8F824EAB-D5FD-DA49-88E8-90B5599E385D}" type="pres">
      <dgm:prSet presAssocID="{02B63268-6FA1-42C0-8CAB-DBD6396AD86C}" presName="parentText" presStyleLbl="node1" presStyleIdx="1" presStyleCnt="5">
        <dgm:presLayoutVars>
          <dgm:chMax val="0"/>
          <dgm:bulletEnabled val="1"/>
        </dgm:presLayoutVars>
      </dgm:prSet>
      <dgm:spPr/>
    </dgm:pt>
    <dgm:pt modelId="{E0BFC06C-8AB3-9C4D-B250-BCC02B67A992}" type="pres">
      <dgm:prSet presAssocID="{F16AAA6F-D171-49F4-B153-4004F5334499}" presName="spacer" presStyleCnt="0"/>
      <dgm:spPr/>
    </dgm:pt>
    <dgm:pt modelId="{737CAA8E-F53E-CC4E-BAE2-2550DD85BEDB}" type="pres">
      <dgm:prSet presAssocID="{56ECD94C-E544-414C-AAE0-2240F728A033}" presName="parentText" presStyleLbl="node1" presStyleIdx="2" presStyleCnt="5">
        <dgm:presLayoutVars>
          <dgm:chMax val="0"/>
          <dgm:bulletEnabled val="1"/>
        </dgm:presLayoutVars>
      </dgm:prSet>
      <dgm:spPr/>
    </dgm:pt>
    <dgm:pt modelId="{594607AA-63A3-0B4A-A245-8D8CDB25BF11}" type="pres">
      <dgm:prSet presAssocID="{E5F532E2-9632-4AF4-A3B8-3C922E35B92B}" presName="spacer" presStyleCnt="0"/>
      <dgm:spPr/>
    </dgm:pt>
    <dgm:pt modelId="{7593CF60-8547-9F4C-BF50-25845BD1C65B}" type="pres">
      <dgm:prSet presAssocID="{47CC0B9F-1305-4DA9-910B-3956E2775548}" presName="parentText" presStyleLbl="node1" presStyleIdx="3" presStyleCnt="5">
        <dgm:presLayoutVars>
          <dgm:chMax val="0"/>
          <dgm:bulletEnabled val="1"/>
        </dgm:presLayoutVars>
      </dgm:prSet>
      <dgm:spPr/>
    </dgm:pt>
    <dgm:pt modelId="{F999923B-B8DD-0A4E-8CE6-BFCA2EBDA736}" type="pres">
      <dgm:prSet presAssocID="{47EEF6B5-0E9A-4E14-8863-1189F562A991}" presName="spacer" presStyleCnt="0"/>
      <dgm:spPr/>
    </dgm:pt>
    <dgm:pt modelId="{A31F58AC-61A3-134E-AB51-6122918E50F0}" type="pres">
      <dgm:prSet presAssocID="{558715A8-BA99-43BA-AFA4-1CF5A5B0C269}" presName="parentText" presStyleLbl="node1" presStyleIdx="4" presStyleCnt="5">
        <dgm:presLayoutVars>
          <dgm:chMax val="0"/>
          <dgm:bulletEnabled val="1"/>
        </dgm:presLayoutVars>
      </dgm:prSet>
      <dgm:spPr/>
    </dgm:pt>
  </dgm:ptLst>
  <dgm:cxnLst>
    <dgm:cxn modelId="{2E9A7A12-02FA-4A3F-8112-24BCB3F151D6}" srcId="{5E936F33-B3DD-49AA-B91D-F2D9B8D150A1}" destId="{02B63268-6FA1-42C0-8CAB-DBD6396AD86C}" srcOrd="1" destOrd="0" parTransId="{903C7FA4-B466-4D0D-80BE-AFA66ADA2E45}" sibTransId="{F16AAA6F-D171-49F4-B153-4004F5334499}"/>
    <dgm:cxn modelId="{353BE313-FD5D-8D45-BADB-9F1536EBAAF8}" type="presOf" srcId="{5E936F33-B3DD-49AA-B91D-F2D9B8D150A1}" destId="{4D1C21AB-EAD4-5446-AB24-D9A609F533B9}" srcOrd="0" destOrd="0" presId="urn:microsoft.com/office/officeart/2005/8/layout/vList2"/>
    <dgm:cxn modelId="{7E229A21-4D32-934C-B17D-DE4F789FD6C4}" type="presOf" srcId="{02B63268-6FA1-42C0-8CAB-DBD6396AD86C}" destId="{8F824EAB-D5FD-DA49-88E8-90B5599E385D}" srcOrd="0" destOrd="0" presId="urn:microsoft.com/office/officeart/2005/8/layout/vList2"/>
    <dgm:cxn modelId="{4EF33632-A3AE-4ACA-9706-BC65AE7084E2}" srcId="{5E936F33-B3DD-49AA-B91D-F2D9B8D150A1}" destId="{558715A8-BA99-43BA-AFA4-1CF5A5B0C269}" srcOrd="4" destOrd="0" parTransId="{CB09F3E2-1B88-46B4-95EE-426F6F5201E2}" sibTransId="{A02C3231-54AB-4963-903E-C81179AD8AF5}"/>
    <dgm:cxn modelId="{D502AF5B-C012-7D4D-990C-83815A2B295C}" type="presOf" srcId="{558715A8-BA99-43BA-AFA4-1CF5A5B0C269}" destId="{A31F58AC-61A3-134E-AB51-6122918E50F0}" srcOrd="0" destOrd="0" presId="urn:microsoft.com/office/officeart/2005/8/layout/vList2"/>
    <dgm:cxn modelId="{07FD3C5D-94A7-8A48-B7F1-FC6B1C82690B}" type="presOf" srcId="{56ECD94C-E544-414C-AAE0-2240F728A033}" destId="{737CAA8E-F53E-CC4E-BAE2-2550DD85BEDB}" srcOrd="0" destOrd="0" presId="urn:microsoft.com/office/officeart/2005/8/layout/vList2"/>
    <dgm:cxn modelId="{C24B4F5D-F1B3-475A-AB0D-1D0C630831FA}" srcId="{5E936F33-B3DD-49AA-B91D-F2D9B8D150A1}" destId="{47CC0B9F-1305-4DA9-910B-3956E2775548}" srcOrd="3" destOrd="0" parTransId="{092AC42D-8F56-471C-B63C-8162D488EAD2}" sibTransId="{47EEF6B5-0E9A-4E14-8863-1189F562A991}"/>
    <dgm:cxn modelId="{E130E35F-CE84-5B41-A2FB-A80367ABD121}" type="presOf" srcId="{47CC0B9F-1305-4DA9-910B-3956E2775548}" destId="{7593CF60-8547-9F4C-BF50-25845BD1C65B}" srcOrd="0" destOrd="0" presId="urn:microsoft.com/office/officeart/2005/8/layout/vList2"/>
    <dgm:cxn modelId="{56EFEC52-25E7-0946-AD25-6807C5D8C323}" type="presOf" srcId="{3B580378-CF79-4EC3-81F8-97323C63A6CC}" destId="{5EE0F850-AD86-A34F-B685-91A2E3D6028D}" srcOrd="0" destOrd="0" presId="urn:microsoft.com/office/officeart/2005/8/layout/vList2"/>
    <dgm:cxn modelId="{C72D20C4-E77B-49AA-8BC3-CB1C2F5110DD}" srcId="{5E936F33-B3DD-49AA-B91D-F2D9B8D150A1}" destId="{56ECD94C-E544-414C-AAE0-2240F728A033}" srcOrd="2" destOrd="0" parTransId="{06ABBE55-43FE-4E8C-A652-E6F4218A8E39}" sibTransId="{E5F532E2-9632-4AF4-A3B8-3C922E35B92B}"/>
    <dgm:cxn modelId="{46F372E4-DF54-44CE-8D5A-854ECBDEDC3E}" srcId="{5E936F33-B3DD-49AA-B91D-F2D9B8D150A1}" destId="{3B580378-CF79-4EC3-81F8-97323C63A6CC}" srcOrd="0" destOrd="0" parTransId="{3D15DC3A-24FD-4852-8532-C57BF997D702}" sibTransId="{0E0F4F5D-56E2-4B5D-9228-08E3BB3F9D00}"/>
    <dgm:cxn modelId="{785743E3-42E0-E040-BC8A-65DFF36F9863}" type="presParOf" srcId="{4D1C21AB-EAD4-5446-AB24-D9A609F533B9}" destId="{5EE0F850-AD86-A34F-B685-91A2E3D6028D}" srcOrd="0" destOrd="0" presId="urn:microsoft.com/office/officeart/2005/8/layout/vList2"/>
    <dgm:cxn modelId="{CEF9E22C-61F0-C149-BEC6-D4EC22304F8C}" type="presParOf" srcId="{4D1C21AB-EAD4-5446-AB24-D9A609F533B9}" destId="{62FEDA3B-60DA-104B-9EB0-FBFB5E70C168}" srcOrd="1" destOrd="0" presId="urn:microsoft.com/office/officeart/2005/8/layout/vList2"/>
    <dgm:cxn modelId="{0B502920-BAF0-AF40-BA38-DE94FAAF27FC}" type="presParOf" srcId="{4D1C21AB-EAD4-5446-AB24-D9A609F533B9}" destId="{8F824EAB-D5FD-DA49-88E8-90B5599E385D}" srcOrd="2" destOrd="0" presId="urn:microsoft.com/office/officeart/2005/8/layout/vList2"/>
    <dgm:cxn modelId="{E5BAEAFC-7DF3-564B-B497-1E9F63A3701F}" type="presParOf" srcId="{4D1C21AB-EAD4-5446-AB24-D9A609F533B9}" destId="{E0BFC06C-8AB3-9C4D-B250-BCC02B67A992}" srcOrd="3" destOrd="0" presId="urn:microsoft.com/office/officeart/2005/8/layout/vList2"/>
    <dgm:cxn modelId="{969F601C-63AD-A441-8942-D82E4604F227}" type="presParOf" srcId="{4D1C21AB-EAD4-5446-AB24-D9A609F533B9}" destId="{737CAA8E-F53E-CC4E-BAE2-2550DD85BEDB}" srcOrd="4" destOrd="0" presId="urn:microsoft.com/office/officeart/2005/8/layout/vList2"/>
    <dgm:cxn modelId="{798379AC-0DAF-7C46-BD8A-7A7E63C5DD22}" type="presParOf" srcId="{4D1C21AB-EAD4-5446-AB24-D9A609F533B9}" destId="{594607AA-63A3-0B4A-A245-8D8CDB25BF11}" srcOrd="5" destOrd="0" presId="urn:microsoft.com/office/officeart/2005/8/layout/vList2"/>
    <dgm:cxn modelId="{4B74DE1B-C714-5C47-A74F-13EC2562AC5A}" type="presParOf" srcId="{4D1C21AB-EAD4-5446-AB24-D9A609F533B9}" destId="{7593CF60-8547-9F4C-BF50-25845BD1C65B}" srcOrd="6" destOrd="0" presId="urn:microsoft.com/office/officeart/2005/8/layout/vList2"/>
    <dgm:cxn modelId="{23520AC8-6B6E-634A-AF17-0425230A2704}" type="presParOf" srcId="{4D1C21AB-EAD4-5446-AB24-D9A609F533B9}" destId="{F999923B-B8DD-0A4E-8CE6-BFCA2EBDA736}" srcOrd="7" destOrd="0" presId="urn:microsoft.com/office/officeart/2005/8/layout/vList2"/>
    <dgm:cxn modelId="{FEAD6985-E8B4-3646-8B3C-1E428DF02C24}" type="presParOf" srcId="{4D1C21AB-EAD4-5446-AB24-D9A609F533B9}" destId="{A31F58AC-61A3-134E-AB51-6122918E50F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D71FA6-E3B4-466D-9AFB-CD817CA7019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70780B3F-9D5B-423F-81BD-7E970023076D}">
      <dgm:prSet/>
      <dgm:spPr/>
      <dgm:t>
        <a:bodyPr/>
        <a:lstStyle/>
        <a:p>
          <a:r>
            <a:rPr lang="en-US" b="1" i="0">
              <a:latin typeface="Goudy Old Style" panose="02020502050305020303" pitchFamily="18" charset="77"/>
            </a:rPr>
            <a:t>Logistic Regression Coefficients  </a:t>
          </a:r>
        </a:p>
      </dgm:t>
    </dgm:pt>
    <dgm:pt modelId="{63B1328E-B9D1-4E44-BDEC-712F13B84331}" type="parTrans" cxnId="{853861F1-B1A3-4C43-B5E1-D0CD730B60B7}">
      <dgm:prSet/>
      <dgm:spPr/>
      <dgm:t>
        <a:bodyPr/>
        <a:lstStyle/>
        <a:p>
          <a:endParaRPr lang="en-US"/>
        </a:p>
      </dgm:t>
    </dgm:pt>
    <dgm:pt modelId="{4674EA61-6F3D-49B9-AF11-F8D3A7C35A93}" type="sibTrans" cxnId="{853861F1-B1A3-4C43-B5E1-D0CD730B60B7}">
      <dgm:prSet/>
      <dgm:spPr/>
      <dgm:t>
        <a:bodyPr/>
        <a:lstStyle/>
        <a:p>
          <a:endParaRPr lang="en-US"/>
        </a:p>
      </dgm:t>
    </dgm:pt>
    <dgm:pt modelId="{C7A5454D-3BE5-4E46-9A61-1CACC0DA4802}">
      <dgm:prSet/>
      <dgm:spPr/>
      <dgm:t>
        <a:bodyPr/>
        <a:lstStyle/>
        <a:p>
          <a:r>
            <a:rPr lang="en-US" b="0" i="0">
              <a:latin typeface="Goudy Old Style" panose="02020502050305020303" pitchFamily="18" charset="77"/>
            </a:rPr>
            <a:t>Adamic-Adar Index: 7.149487 (most significant feature).  </a:t>
          </a:r>
        </a:p>
      </dgm:t>
    </dgm:pt>
    <dgm:pt modelId="{20B64AA5-9644-4E51-9CF5-9ECFFF2BB647}" type="parTrans" cxnId="{E3236D95-8922-406D-B3C9-14C1C958B37C}">
      <dgm:prSet/>
      <dgm:spPr/>
      <dgm:t>
        <a:bodyPr/>
        <a:lstStyle/>
        <a:p>
          <a:endParaRPr lang="en-US"/>
        </a:p>
      </dgm:t>
    </dgm:pt>
    <dgm:pt modelId="{5C71469D-4802-47CA-80B7-BB9296304C02}" type="sibTrans" cxnId="{E3236D95-8922-406D-B3C9-14C1C958B37C}">
      <dgm:prSet/>
      <dgm:spPr/>
      <dgm:t>
        <a:bodyPr/>
        <a:lstStyle/>
        <a:p>
          <a:endParaRPr lang="en-US"/>
        </a:p>
      </dgm:t>
    </dgm:pt>
    <dgm:pt modelId="{D1B001BC-34E6-4E6E-B9AE-C3634ED5F284}">
      <dgm:prSet/>
      <dgm:spPr/>
      <dgm:t>
        <a:bodyPr/>
        <a:lstStyle/>
        <a:p>
          <a:r>
            <a:rPr lang="en-US" b="0" i="0">
              <a:latin typeface="Goudy Old Style" panose="02020502050305020303" pitchFamily="18" charset="77"/>
            </a:rPr>
            <a:t>Jaccard Coefficient: 4.978354  </a:t>
          </a:r>
        </a:p>
      </dgm:t>
    </dgm:pt>
    <dgm:pt modelId="{98615514-9F6D-428C-AA2A-16635F240AF6}" type="parTrans" cxnId="{E0D1248B-1003-4E70-9551-67D31B74284B}">
      <dgm:prSet/>
      <dgm:spPr/>
      <dgm:t>
        <a:bodyPr/>
        <a:lstStyle/>
        <a:p>
          <a:endParaRPr lang="en-US"/>
        </a:p>
      </dgm:t>
    </dgm:pt>
    <dgm:pt modelId="{95FD5831-DBCE-4038-986C-C89F32ADBF3E}" type="sibTrans" cxnId="{E0D1248B-1003-4E70-9551-67D31B74284B}">
      <dgm:prSet/>
      <dgm:spPr/>
      <dgm:t>
        <a:bodyPr/>
        <a:lstStyle/>
        <a:p>
          <a:endParaRPr lang="en-US"/>
        </a:p>
      </dgm:t>
    </dgm:pt>
    <dgm:pt modelId="{CEF6E20B-452A-483E-93E6-CB755B6E8B05}">
      <dgm:prSet/>
      <dgm:spPr/>
      <dgm:t>
        <a:bodyPr/>
        <a:lstStyle/>
        <a:p>
          <a:r>
            <a:rPr lang="en-US" b="0" i="0">
              <a:latin typeface="Goudy Old Style" panose="02020502050305020303" pitchFamily="18" charset="77"/>
            </a:rPr>
            <a:t>Common Neighbors: -0.265965 (negative correlation).  </a:t>
          </a:r>
        </a:p>
      </dgm:t>
    </dgm:pt>
    <dgm:pt modelId="{FB411605-84AC-4B22-85A0-79BCB3DA9D05}" type="parTrans" cxnId="{A3B9CFCF-5E8F-477E-9F37-6066B481C2B8}">
      <dgm:prSet/>
      <dgm:spPr/>
      <dgm:t>
        <a:bodyPr/>
        <a:lstStyle/>
        <a:p>
          <a:endParaRPr lang="en-US"/>
        </a:p>
      </dgm:t>
    </dgm:pt>
    <dgm:pt modelId="{2B8ADBD2-3AE4-4D22-95B5-086972330CFF}" type="sibTrans" cxnId="{A3B9CFCF-5E8F-477E-9F37-6066B481C2B8}">
      <dgm:prSet/>
      <dgm:spPr/>
      <dgm:t>
        <a:bodyPr/>
        <a:lstStyle/>
        <a:p>
          <a:endParaRPr lang="en-US"/>
        </a:p>
      </dgm:t>
    </dgm:pt>
    <dgm:pt modelId="{959C4B8D-CFB4-46A2-A49F-ACD17B020888}">
      <dgm:prSet/>
      <dgm:spPr/>
      <dgm:t>
        <a:bodyPr/>
        <a:lstStyle/>
        <a:p>
          <a:r>
            <a:rPr lang="en-US" b="0" i="0">
              <a:latin typeface="Goudy Old Style" panose="02020502050305020303" pitchFamily="18" charset="77"/>
            </a:rPr>
            <a:t>Preferential Attachment: -0.270951 </a:t>
          </a:r>
        </a:p>
      </dgm:t>
    </dgm:pt>
    <dgm:pt modelId="{A951BE8A-CE87-4295-B22C-19745E1938AF}" type="parTrans" cxnId="{CF9282D8-1320-40D4-B43E-E991994FEEF9}">
      <dgm:prSet/>
      <dgm:spPr/>
      <dgm:t>
        <a:bodyPr/>
        <a:lstStyle/>
        <a:p>
          <a:endParaRPr lang="en-US"/>
        </a:p>
      </dgm:t>
    </dgm:pt>
    <dgm:pt modelId="{5A5DF0DE-4290-4E8D-82AA-E76B04759A52}" type="sibTrans" cxnId="{CF9282D8-1320-40D4-B43E-E991994FEEF9}">
      <dgm:prSet/>
      <dgm:spPr/>
      <dgm:t>
        <a:bodyPr/>
        <a:lstStyle/>
        <a:p>
          <a:endParaRPr lang="en-US"/>
        </a:p>
      </dgm:t>
    </dgm:pt>
    <dgm:pt modelId="{C1A70C01-3813-A243-8E37-4C13BB63835D}" type="pres">
      <dgm:prSet presAssocID="{55D71FA6-E3B4-466D-9AFB-CD817CA7019C}" presName="linear" presStyleCnt="0">
        <dgm:presLayoutVars>
          <dgm:animLvl val="lvl"/>
          <dgm:resizeHandles val="exact"/>
        </dgm:presLayoutVars>
      </dgm:prSet>
      <dgm:spPr/>
    </dgm:pt>
    <dgm:pt modelId="{C23BE9FD-B3BA-134B-9DAB-6D184396D1AD}" type="pres">
      <dgm:prSet presAssocID="{70780B3F-9D5B-423F-81BD-7E970023076D}" presName="parentText" presStyleLbl="node1" presStyleIdx="0" presStyleCnt="1">
        <dgm:presLayoutVars>
          <dgm:chMax val="0"/>
          <dgm:bulletEnabled val="1"/>
        </dgm:presLayoutVars>
      </dgm:prSet>
      <dgm:spPr/>
    </dgm:pt>
    <dgm:pt modelId="{0F3A77C7-13CE-5E45-A672-A6DF108D0CF1}" type="pres">
      <dgm:prSet presAssocID="{70780B3F-9D5B-423F-81BD-7E970023076D}" presName="childText" presStyleLbl="revTx" presStyleIdx="0" presStyleCnt="1">
        <dgm:presLayoutVars>
          <dgm:bulletEnabled val="1"/>
        </dgm:presLayoutVars>
      </dgm:prSet>
      <dgm:spPr/>
    </dgm:pt>
  </dgm:ptLst>
  <dgm:cxnLst>
    <dgm:cxn modelId="{F8FE003C-2565-4348-BD43-FA791319E236}" type="presOf" srcId="{55D71FA6-E3B4-466D-9AFB-CD817CA7019C}" destId="{C1A70C01-3813-A243-8E37-4C13BB63835D}" srcOrd="0" destOrd="0" presId="urn:microsoft.com/office/officeart/2005/8/layout/vList2"/>
    <dgm:cxn modelId="{A165C169-82BF-CE42-BA4A-04E5A921833D}" type="presOf" srcId="{C7A5454D-3BE5-4E46-9A61-1CACC0DA4802}" destId="{0F3A77C7-13CE-5E45-A672-A6DF108D0CF1}" srcOrd="0" destOrd="0" presId="urn:microsoft.com/office/officeart/2005/8/layout/vList2"/>
    <dgm:cxn modelId="{2727D657-D77A-AA4F-8AAD-B60636295843}" type="presOf" srcId="{959C4B8D-CFB4-46A2-A49F-ACD17B020888}" destId="{0F3A77C7-13CE-5E45-A672-A6DF108D0CF1}" srcOrd="0" destOrd="3" presId="urn:microsoft.com/office/officeart/2005/8/layout/vList2"/>
    <dgm:cxn modelId="{E0D1248B-1003-4E70-9551-67D31B74284B}" srcId="{70780B3F-9D5B-423F-81BD-7E970023076D}" destId="{D1B001BC-34E6-4E6E-B9AE-C3634ED5F284}" srcOrd="1" destOrd="0" parTransId="{98615514-9F6D-428C-AA2A-16635F240AF6}" sibTransId="{95FD5831-DBCE-4038-986C-C89F32ADBF3E}"/>
    <dgm:cxn modelId="{8BBB5391-0356-1344-9925-AF004CD663EA}" type="presOf" srcId="{CEF6E20B-452A-483E-93E6-CB755B6E8B05}" destId="{0F3A77C7-13CE-5E45-A672-A6DF108D0CF1}" srcOrd="0" destOrd="2" presId="urn:microsoft.com/office/officeart/2005/8/layout/vList2"/>
    <dgm:cxn modelId="{E3236D95-8922-406D-B3C9-14C1C958B37C}" srcId="{70780B3F-9D5B-423F-81BD-7E970023076D}" destId="{C7A5454D-3BE5-4E46-9A61-1CACC0DA4802}" srcOrd="0" destOrd="0" parTransId="{20B64AA5-9644-4E51-9CF5-9ECFFF2BB647}" sibTransId="{5C71469D-4802-47CA-80B7-BB9296304C02}"/>
    <dgm:cxn modelId="{B1D0FCCA-BD5D-EF49-9487-378389DE3807}" type="presOf" srcId="{70780B3F-9D5B-423F-81BD-7E970023076D}" destId="{C23BE9FD-B3BA-134B-9DAB-6D184396D1AD}" srcOrd="0" destOrd="0" presId="urn:microsoft.com/office/officeart/2005/8/layout/vList2"/>
    <dgm:cxn modelId="{A3B9CFCF-5E8F-477E-9F37-6066B481C2B8}" srcId="{70780B3F-9D5B-423F-81BD-7E970023076D}" destId="{CEF6E20B-452A-483E-93E6-CB755B6E8B05}" srcOrd="2" destOrd="0" parTransId="{FB411605-84AC-4B22-85A0-79BCB3DA9D05}" sibTransId="{2B8ADBD2-3AE4-4D22-95B5-086972330CFF}"/>
    <dgm:cxn modelId="{CF9282D8-1320-40D4-B43E-E991994FEEF9}" srcId="{70780B3F-9D5B-423F-81BD-7E970023076D}" destId="{959C4B8D-CFB4-46A2-A49F-ACD17B020888}" srcOrd="3" destOrd="0" parTransId="{A951BE8A-CE87-4295-B22C-19745E1938AF}" sibTransId="{5A5DF0DE-4290-4E8D-82AA-E76B04759A52}"/>
    <dgm:cxn modelId="{853861F1-B1A3-4C43-B5E1-D0CD730B60B7}" srcId="{55D71FA6-E3B4-466D-9AFB-CD817CA7019C}" destId="{70780B3F-9D5B-423F-81BD-7E970023076D}" srcOrd="0" destOrd="0" parTransId="{63B1328E-B9D1-4E44-BDEC-712F13B84331}" sibTransId="{4674EA61-6F3D-49B9-AF11-F8D3A7C35A93}"/>
    <dgm:cxn modelId="{FECFD9F5-FCCB-6145-8BFC-51ADA2A8CF7E}" type="presOf" srcId="{D1B001BC-34E6-4E6E-B9AE-C3634ED5F284}" destId="{0F3A77C7-13CE-5E45-A672-A6DF108D0CF1}" srcOrd="0" destOrd="1" presId="urn:microsoft.com/office/officeart/2005/8/layout/vList2"/>
    <dgm:cxn modelId="{817DFE4E-0EBB-804A-BAEA-164BE28C2BB9}" type="presParOf" srcId="{C1A70C01-3813-A243-8E37-4C13BB63835D}" destId="{C23BE9FD-B3BA-134B-9DAB-6D184396D1AD}" srcOrd="0" destOrd="0" presId="urn:microsoft.com/office/officeart/2005/8/layout/vList2"/>
    <dgm:cxn modelId="{EC596DC3-CFFF-B440-9603-14FE19A1C0A7}" type="presParOf" srcId="{C1A70C01-3813-A243-8E37-4C13BB63835D}" destId="{0F3A77C7-13CE-5E45-A672-A6DF108D0CF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0F850-AD86-A34F-B685-91A2E3D6028D}">
      <dsp:nvSpPr>
        <dsp:cNvPr id="0" name=""/>
        <dsp:cNvSpPr/>
      </dsp:nvSpPr>
      <dsp:spPr>
        <a:xfrm>
          <a:off x="0" y="26910"/>
          <a:ext cx="6668792" cy="103194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a:latin typeface="Goudy Old Style" panose="02020502050305020303" pitchFamily="18" charset="77"/>
            </a:rPr>
            <a:t>1) XGBoost Feature Importance:  </a:t>
          </a:r>
        </a:p>
      </dsp:txBody>
      <dsp:txXfrm>
        <a:off x="50375" y="77285"/>
        <a:ext cx="6568042" cy="931190"/>
      </dsp:txXfrm>
    </dsp:sp>
    <dsp:sp modelId="{8F824EAB-D5FD-DA49-88E8-90B5599E385D}">
      <dsp:nvSpPr>
        <dsp:cNvPr id="0" name=""/>
        <dsp:cNvSpPr/>
      </dsp:nvSpPr>
      <dsp:spPr>
        <a:xfrm>
          <a:off x="0" y="1199970"/>
          <a:ext cx="6668792" cy="1031940"/>
        </a:xfrm>
        <a:prstGeom prst="roundRect">
          <a:avLst/>
        </a:prstGeom>
        <a:solidFill>
          <a:schemeClr val="accent2">
            <a:hueOff val="-372364"/>
            <a:satOff val="-2325"/>
            <a:lumOff val="264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latin typeface="Goudy Old Style" panose="02020502050305020303" pitchFamily="18" charset="77"/>
            </a:rPr>
            <a:t>Adamic-Adar Index: 0.927862 (dominant feature).  </a:t>
          </a:r>
        </a:p>
      </dsp:txBody>
      <dsp:txXfrm>
        <a:off x="50375" y="1250345"/>
        <a:ext cx="6568042" cy="931190"/>
      </dsp:txXfrm>
    </dsp:sp>
    <dsp:sp modelId="{737CAA8E-F53E-CC4E-BAE2-2550DD85BEDB}">
      <dsp:nvSpPr>
        <dsp:cNvPr id="0" name=""/>
        <dsp:cNvSpPr/>
      </dsp:nvSpPr>
      <dsp:spPr>
        <a:xfrm>
          <a:off x="0" y="2373030"/>
          <a:ext cx="6668792" cy="1031940"/>
        </a:xfrm>
        <a:prstGeom prst="roundRect">
          <a:avLst/>
        </a:prstGeom>
        <a:solidFill>
          <a:schemeClr val="accent2">
            <a:hueOff val="-744728"/>
            <a:satOff val="-4650"/>
            <a:lumOff val="5293"/>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latin typeface="Goudy Old Style" panose="02020502050305020303" pitchFamily="18" charset="77"/>
            </a:rPr>
            <a:t>Common Neighbors: 0.027922  </a:t>
          </a:r>
        </a:p>
      </dsp:txBody>
      <dsp:txXfrm>
        <a:off x="50375" y="2423405"/>
        <a:ext cx="6568042" cy="931190"/>
      </dsp:txXfrm>
    </dsp:sp>
    <dsp:sp modelId="{7593CF60-8547-9F4C-BF50-25845BD1C65B}">
      <dsp:nvSpPr>
        <dsp:cNvPr id="0" name=""/>
        <dsp:cNvSpPr/>
      </dsp:nvSpPr>
      <dsp:spPr>
        <a:xfrm>
          <a:off x="0" y="3546090"/>
          <a:ext cx="6668792" cy="1031940"/>
        </a:xfrm>
        <a:prstGeom prst="roundRect">
          <a:avLst/>
        </a:prstGeom>
        <a:solidFill>
          <a:schemeClr val="accent2">
            <a:hueOff val="-1117092"/>
            <a:satOff val="-6975"/>
            <a:lumOff val="793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latin typeface="Goudy Old Style" panose="02020502050305020303" pitchFamily="18" charset="77"/>
            </a:rPr>
            <a:t>Jaccard Coefficient: 0.027589  </a:t>
          </a:r>
        </a:p>
      </dsp:txBody>
      <dsp:txXfrm>
        <a:off x="50375" y="3596465"/>
        <a:ext cx="6568042" cy="931190"/>
      </dsp:txXfrm>
    </dsp:sp>
    <dsp:sp modelId="{A31F58AC-61A3-134E-AB51-6122918E50F0}">
      <dsp:nvSpPr>
        <dsp:cNvPr id="0" name=""/>
        <dsp:cNvSpPr/>
      </dsp:nvSpPr>
      <dsp:spPr>
        <a:xfrm>
          <a:off x="0" y="4719150"/>
          <a:ext cx="6668792" cy="1031940"/>
        </a:xfrm>
        <a:prstGeom prst="roundRect">
          <a:avLst/>
        </a:prstGeom>
        <a:solidFill>
          <a:schemeClr val="accent2">
            <a:hueOff val="-1489456"/>
            <a:satOff val="-9300"/>
            <a:lumOff val="10586"/>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latin typeface="Goudy Old Style" panose="02020502050305020303" pitchFamily="18" charset="77"/>
            </a:rPr>
            <a:t>Preferential Attachment: 0.016628  </a:t>
          </a:r>
        </a:p>
      </dsp:txBody>
      <dsp:txXfrm>
        <a:off x="50375" y="4769525"/>
        <a:ext cx="6568042" cy="931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BE9FD-B3BA-134B-9DAB-6D184396D1AD}">
      <dsp:nvSpPr>
        <dsp:cNvPr id="0" name=""/>
        <dsp:cNvSpPr/>
      </dsp:nvSpPr>
      <dsp:spPr>
        <a:xfrm>
          <a:off x="0" y="42835"/>
          <a:ext cx="9727325" cy="114075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b="1" i="0" kern="1200">
              <a:latin typeface="Goudy Old Style" panose="02020502050305020303" pitchFamily="18" charset="77"/>
            </a:rPr>
            <a:t>Logistic Regression Coefficients  </a:t>
          </a:r>
        </a:p>
      </dsp:txBody>
      <dsp:txXfrm>
        <a:off x="55687" y="98522"/>
        <a:ext cx="9615951" cy="1029376"/>
      </dsp:txXfrm>
    </dsp:sp>
    <dsp:sp modelId="{0F3A77C7-13CE-5E45-A672-A6DF108D0CF1}">
      <dsp:nvSpPr>
        <dsp:cNvPr id="0" name=""/>
        <dsp:cNvSpPr/>
      </dsp:nvSpPr>
      <dsp:spPr>
        <a:xfrm>
          <a:off x="0" y="1183585"/>
          <a:ext cx="9727325" cy="351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843"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b="0" i="0" kern="1200">
              <a:latin typeface="Goudy Old Style" panose="02020502050305020303" pitchFamily="18" charset="77"/>
            </a:rPr>
            <a:t>Adamic-Adar Index: 7.149487 (most significant feature).  </a:t>
          </a:r>
        </a:p>
        <a:p>
          <a:pPr marL="285750" lvl="1" indent="-285750" algn="l" defTabSz="1733550">
            <a:lnSpc>
              <a:spcPct val="90000"/>
            </a:lnSpc>
            <a:spcBef>
              <a:spcPct val="0"/>
            </a:spcBef>
            <a:spcAft>
              <a:spcPct val="20000"/>
            </a:spcAft>
            <a:buChar char="•"/>
          </a:pPr>
          <a:r>
            <a:rPr lang="en-US" sz="3900" b="0" i="0" kern="1200">
              <a:latin typeface="Goudy Old Style" panose="02020502050305020303" pitchFamily="18" charset="77"/>
            </a:rPr>
            <a:t>Jaccard Coefficient: 4.978354  </a:t>
          </a:r>
        </a:p>
        <a:p>
          <a:pPr marL="285750" lvl="1" indent="-285750" algn="l" defTabSz="1733550">
            <a:lnSpc>
              <a:spcPct val="90000"/>
            </a:lnSpc>
            <a:spcBef>
              <a:spcPct val="0"/>
            </a:spcBef>
            <a:spcAft>
              <a:spcPct val="20000"/>
            </a:spcAft>
            <a:buChar char="•"/>
          </a:pPr>
          <a:r>
            <a:rPr lang="en-US" sz="3900" b="0" i="0" kern="1200">
              <a:latin typeface="Goudy Old Style" panose="02020502050305020303" pitchFamily="18" charset="77"/>
            </a:rPr>
            <a:t>Common Neighbors: -0.265965 (negative correlation).  </a:t>
          </a:r>
        </a:p>
        <a:p>
          <a:pPr marL="285750" lvl="1" indent="-285750" algn="l" defTabSz="1733550">
            <a:lnSpc>
              <a:spcPct val="90000"/>
            </a:lnSpc>
            <a:spcBef>
              <a:spcPct val="0"/>
            </a:spcBef>
            <a:spcAft>
              <a:spcPct val="20000"/>
            </a:spcAft>
            <a:buChar char="•"/>
          </a:pPr>
          <a:r>
            <a:rPr lang="en-US" sz="3900" b="0" i="0" kern="1200">
              <a:latin typeface="Goudy Old Style" panose="02020502050305020303" pitchFamily="18" charset="77"/>
            </a:rPr>
            <a:t>Preferential Attachment: -0.270951 </a:t>
          </a:r>
        </a:p>
      </dsp:txBody>
      <dsp:txXfrm>
        <a:off x="0" y="1183585"/>
        <a:ext cx="9727325" cy="351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6953461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34384457"/>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1093953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04271262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06753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83154537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22264141"/>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6167669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1682986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8787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12/9/2024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9364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12/9/2024</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1160118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ransition spd="slow">
    <p:wipe/>
  </p:transition>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CCC94-643C-F549-445F-89807A7F548F}"/>
              </a:ext>
            </a:extLst>
          </p:cNvPr>
          <p:cNvSpPr>
            <a:spLocks noGrp="1"/>
          </p:cNvSpPr>
          <p:nvPr>
            <p:ph type="ctrTitle"/>
          </p:nvPr>
        </p:nvSpPr>
        <p:spPr>
          <a:xfrm>
            <a:off x="5537200" y="1508125"/>
            <a:ext cx="5568950" cy="2080825"/>
          </a:xfrm>
        </p:spPr>
        <p:txBody>
          <a:bodyPr>
            <a:normAutofit/>
          </a:bodyPr>
          <a:lstStyle/>
          <a:p>
            <a:pPr>
              <a:lnSpc>
                <a:spcPct val="90000"/>
              </a:lnSpc>
            </a:pPr>
            <a:r>
              <a:rPr lang="en-US" sz="3000"/>
              <a:t>SOCIAL CIRCLES: COMMUNITY ANALYSIS AND LINK PREDICTION USING FACEBOOK100 DATASET</a:t>
            </a:r>
          </a:p>
        </p:txBody>
      </p:sp>
      <p:sp>
        <p:nvSpPr>
          <p:cNvPr id="3" name="Subtitle 2">
            <a:extLst>
              <a:ext uri="{FF2B5EF4-FFF2-40B4-BE49-F238E27FC236}">
                <a16:creationId xmlns:a16="http://schemas.microsoft.com/office/drawing/2014/main" id="{FAC6EAEB-BE1A-D5EF-3753-0A848A1972F5}"/>
              </a:ext>
            </a:extLst>
          </p:cNvPr>
          <p:cNvSpPr>
            <a:spLocks noGrp="1"/>
          </p:cNvSpPr>
          <p:nvPr>
            <p:ph type="subTitle" idx="1"/>
          </p:nvPr>
        </p:nvSpPr>
        <p:spPr>
          <a:xfrm>
            <a:off x="5537201" y="3757973"/>
            <a:ext cx="5568949" cy="2272950"/>
          </a:xfrm>
        </p:spPr>
        <p:txBody>
          <a:bodyPr>
            <a:normAutofit/>
          </a:bodyPr>
          <a:lstStyle/>
          <a:p>
            <a:r>
              <a:rPr lang="en-US"/>
              <a:t>- by Khushi Patel and Narsimha Rohit Katta </a:t>
            </a:r>
          </a:p>
          <a:p>
            <a:endParaRPr lang="en-US"/>
          </a:p>
        </p:txBody>
      </p:sp>
      <p:pic>
        <p:nvPicPr>
          <p:cNvPr id="5" name="Picture 4" descr="Multi-colored push pins connected by a black wire">
            <a:extLst>
              <a:ext uri="{FF2B5EF4-FFF2-40B4-BE49-F238E27FC236}">
                <a16:creationId xmlns:a16="http://schemas.microsoft.com/office/drawing/2014/main" id="{CFF7E880-0E10-F338-4D48-CC671259D273}"/>
              </a:ext>
            </a:extLst>
          </p:cNvPr>
          <p:cNvPicPr>
            <a:picLocks noChangeAspect="1"/>
          </p:cNvPicPr>
          <p:nvPr/>
        </p:nvPicPr>
        <p:blipFill>
          <a:blip r:embed="rId2"/>
          <a:srcRect l="6246" r="48888" b="-2"/>
          <a:stretch/>
        </p:blipFill>
        <p:spPr>
          <a:xfrm>
            <a:off x="540988" y="540000"/>
            <a:ext cx="3883565" cy="5778000"/>
          </a:xfrm>
          <a:prstGeom prst="rect">
            <a:avLst/>
          </a:prstGeom>
        </p:spPr>
      </p:pic>
      <p:grpSp>
        <p:nvGrpSpPr>
          <p:cNvPr id="28" name="Group 27">
            <a:extLst>
              <a:ext uri="{FF2B5EF4-FFF2-40B4-BE49-F238E27FC236}">
                <a16:creationId xmlns:a16="http://schemas.microsoft.com/office/drawing/2014/main" id="{1DF7C2CF-702A-4F38-85E9-1DB42A04FD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86924" y="265081"/>
            <a:ext cx="1069728" cy="1002885"/>
            <a:chOff x="10786924" y="265081"/>
            <a:chExt cx="1069728" cy="1002885"/>
          </a:xfrm>
        </p:grpSpPr>
        <p:sp>
          <p:nvSpPr>
            <p:cNvPr id="29" name="Oval 28">
              <a:extLst>
                <a:ext uri="{FF2B5EF4-FFF2-40B4-BE49-F238E27FC236}">
                  <a16:creationId xmlns:a16="http://schemas.microsoft.com/office/drawing/2014/main" id="{71FAA839-7535-403D-B354-270C0A2E8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826785" y="265081"/>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30" name="Group 29">
              <a:extLst>
                <a:ext uri="{FF2B5EF4-FFF2-40B4-BE49-F238E27FC236}">
                  <a16:creationId xmlns:a16="http://schemas.microsoft.com/office/drawing/2014/main" id="{405C7C88-4789-4310-AA9A-755EA0FC6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11001196" y="412511"/>
              <a:ext cx="641183" cy="1069728"/>
              <a:chOff x="6484112" y="2967038"/>
              <a:chExt cx="641183" cy="1069728"/>
            </a:xfrm>
          </p:grpSpPr>
          <p:grpSp>
            <p:nvGrpSpPr>
              <p:cNvPr id="31" name="Group 30">
                <a:extLst>
                  <a:ext uri="{FF2B5EF4-FFF2-40B4-BE49-F238E27FC236}">
                    <a16:creationId xmlns:a16="http://schemas.microsoft.com/office/drawing/2014/main" id="{EFE8EF28-3FED-4818-BD2E-D218D9AB1D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30D4BA19-D8F4-4B13-BEBD-16B061CA98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9">
                  <a:extLst>
                    <a:ext uri="{FF2B5EF4-FFF2-40B4-BE49-F238E27FC236}">
                      <a16:creationId xmlns:a16="http://schemas.microsoft.com/office/drawing/2014/main" id="{725737BE-AB84-4984-857A-7CC4CC6D0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Line 70">
                  <a:extLst>
                    <a:ext uri="{FF2B5EF4-FFF2-40B4-BE49-F238E27FC236}">
                      <a16:creationId xmlns:a16="http://schemas.microsoft.com/office/drawing/2014/main" id="{50BA4883-80F8-4DF2-B9BD-D4500C1251E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9748E797-53C7-48D6-A500-223C3CFB7E0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3" name="Freeform 68">
                  <a:extLst>
                    <a:ext uri="{FF2B5EF4-FFF2-40B4-BE49-F238E27FC236}">
                      <a16:creationId xmlns:a16="http://schemas.microsoft.com/office/drawing/2014/main" id="{B3BC0047-74CA-4860-9BDD-0BC26F6510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9">
                  <a:extLst>
                    <a:ext uri="{FF2B5EF4-FFF2-40B4-BE49-F238E27FC236}">
                      <a16:creationId xmlns:a16="http://schemas.microsoft.com/office/drawing/2014/main" id="{3F8015CA-DE08-4541-ADF5-9D9402EFC1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Line 70">
                  <a:extLst>
                    <a:ext uri="{FF2B5EF4-FFF2-40B4-BE49-F238E27FC236}">
                      <a16:creationId xmlns:a16="http://schemas.microsoft.com/office/drawing/2014/main" id="{56E6EAC8-DC21-4209-8825-80E353DCF3C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7427004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481DD-4B48-CDAE-E5B8-3BA6D31BCC31}"/>
              </a:ext>
            </a:extLst>
          </p:cNvPr>
          <p:cNvSpPr>
            <a:spLocks noGrp="1"/>
          </p:cNvSpPr>
          <p:nvPr>
            <p:ph type="title"/>
          </p:nvPr>
        </p:nvSpPr>
        <p:spPr>
          <a:xfrm>
            <a:off x="990000" y="946800"/>
            <a:ext cx="2802386" cy="4689475"/>
          </a:xfrm>
        </p:spPr>
        <p:txBody>
          <a:bodyPr anchor="t">
            <a:normAutofit/>
          </a:bodyPr>
          <a:lstStyle/>
          <a:p>
            <a:r>
              <a:rPr lang="en-US"/>
              <a:t>FEATURE IMPORTANCE ANALYSIS</a:t>
            </a:r>
          </a:p>
        </p:txBody>
      </p:sp>
      <p:cxnSp>
        <p:nvCxnSpPr>
          <p:cNvPr id="11"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1535A45-40CD-400D-120F-BDB96D4D7DA1}"/>
              </a:ext>
            </a:extLst>
          </p:cNvPr>
          <p:cNvGraphicFramePr>
            <a:graphicFrameLocks noGrp="1"/>
          </p:cNvGraphicFramePr>
          <p:nvPr>
            <p:ph idx="1"/>
            <p:extLst>
              <p:ext uri="{D42A27DB-BD31-4B8C-83A1-F6EECF244321}">
                <p14:modId xmlns:p14="http://schemas.microsoft.com/office/powerpoint/2010/main" val="3799131096"/>
              </p:ext>
            </p:extLst>
          </p:nvPr>
        </p:nvGraphicFramePr>
        <p:xfrm>
          <a:off x="4460297" y="401631"/>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4956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9566C5F-BA47-83FB-243A-0D4BCF7A33FE}"/>
            </a:ext>
          </a:extLst>
        </p:cNvPr>
        <p:cNvGrpSpPr/>
        <p:nvPr/>
      </p:nvGrpSpPr>
      <p:grpSpPr>
        <a:xfrm>
          <a:off x="0" y="0"/>
          <a:ext cx="0" cy="0"/>
          <a:chOff x="0" y="0"/>
          <a:chExt cx="0" cy="0"/>
        </a:xfrm>
      </p:grpSpPr>
      <p:graphicFrame>
        <p:nvGraphicFramePr>
          <p:cNvPr id="121" name="Content Placeholder 2">
            <a:extLst>
              <a:ext uri="{FF2B5EF4-FFF2-40B4-BE49-F238E27FC236}">
                <a16:creationId xmlns:a16="http://schemas.microsoft.com/office/drawing/2014/main" id="{BF0AFC6B-8C26-393C-E65C-B738284FCDFA}"/>
              </a:ext>
            </a:extLst>
          </p:cNvPr>
          <p:cNvGraphicFramePr>
            <a:graphicFrameLocks noGrp="1"/>
          </p:cNvGraphicFramePr>
          <p:nvPr>
            <p:ph idx="4294967295"/>
            <p:extLst>
              <p:ext uri="{D42A27DB-BD31-4B8C-83A1-F6EECF244321}">
                <p14:modId xmlns:p14="http://schemas.microsoft.com/office/powerpoint/2010/main" val="3002334040"/>
              </p:ext>
            </p:extLst>
          </p:nvPr>
        </p:nvGraphicFramePr>
        <p:xfrm>
          <a:off x="1232337" y="1056290"/>
          <a:ext cx="9727325" cy="4745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01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3AA70-D66B-4547-4D73-8790344CEFF0}"/>
              </a:ext>
            </a:extLst>
          </p:cNvPr>
          <p:cNvSpPr>
            <a:spLocks noGrp="1"/>
          </p:cNvSpPr>
          <p:nvPr>
            <p:ph type="title"/>
          </p:nvPr>
        </p:nvSpPr>
        <p:spPr>
          <a:xfrm>
            <a:off x="989999" y="395288"/>
            <a:ext cx="6317998" cy="1120439"/>
          </a:xfrm>
        </p:spPr>
        <p:txBody>
          <a:bodyPr wrap="square" anchor="b">
            <a:normAutofit/>
          </a:bodyPr>
          <a:lstStyle/>
          <a:p>
            <a:pPr algn="ctr"/>
            <a:r>
              <a:rPr lang="en-US"/>
              <a:t>SAMPLE PREDICTIONS</a:t>
            </a:r>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44BF76-820A-79CA-0044-A8A82AA6861B}"/>
              </a:ext>
            </a:extLst>
          </p:cNvPr>
          <p:cNvSpPr>
            <a:spLocks noGrp="1"/>
          </p:cNvSpPr>
          <p:nvPr>
            <p:ph idx="1"/>
          </p:nvPr>
        </p:nvSpPr>
        <p:spPr>
          <a:xfrm>
            <a:off x="989998" y="1911015"/>
            <a:ext cx="6318000" cy="4253302"/>
          </a:xfrm>
        </p:spPr>
        <p:txBody>
          <a:bodyPr vert="horz" lIns="91440" tIns="45720" rIns="91440" bIns="45720" rtlCol="0" anchor="t">
            <a:normAutofit/>
          </a:bodyPr>
          <a:lstStyle/>
          <a:p>
            <a:pPr marL="359410" indent="-359410">
              <a:lnSpc>
                <a:spcPct val="140000"/>
              </a:lnSpc>
              <a:buFont typeface="Wingdings" pitchFamily="2" charset="2"/>
              <a:buChar char="Ø"/>
            </a:pPr>
            <a:r>
              <a:rPr lang="en-US" sz="1600">
                <a:effectLst/>
                <a:latin typeface="Goudy Old Style"/>
              </a:rPr>
              <a:t>Random Node Pair Analysis </a:t>
            </a:r>
            <a:endParaRPr lang="en-US" sz="1600">
              <a:solidFill>
                <a:srgbClr val="000000">
                  <a:alpha val="60000"/>
                </a:srgbClr>
              </a:solidFill>
              <a:latin typeface="Goudy Old Style"/>
            </a:endParaRPr>
          </a:p>
          <a:p>
            <a:pPr marL="359410" indent="-359410">
              <a:lnSpc>
                <a:spcPct val="140000"/>
              </a:lnSpc>
              <a:buFont typeface="Wingdings" pitchFamily="2" charset="2"/>
              <a:buChar char="Ø"/>
            </a:pPr>
            <a:r>
              <a:rPr lang="en-US" sz="1600">
                <a:effectLst/>
                <a:latin typeface="Goudy Old Style"/>
              </a:rPr>
              <a:t>Predictions for potential links are based on the models' probability outputs. Examples include:  </a:t>
            </a:r>
            <a:endParaRPr lang="en-US" sz="1600">
              <a:solidFill>
                <a:srgbClr val="000000">
                  <a:alpha val="60000"/>
                </a:srgbClr>
              </a:solidFill>
              <a:effectLst/>
              <a:latin typeface="Goudy Old Style"/>
            </a:endParaRPr>
          </a:p>
          <a:p>
            <a:pPr marL="342900" indent="-342900">
              <a:lnSpc>
                <a:spcPct val="140000"/>
              </a:lnSpc>
              <a:buFont typeface="+mj-lt"/>
              <a:buAutoNum type="arabicPeriod"/>
            </a:pPr>
            <a:r>
              <a:rPr lang="en-US" sz="1600">
                <a:effectLst/>
                <a:latin typeface="Goudy Old Style"/>
              </a:rPr>
              <a:t>Nodes (2957, 2784): High probability of a link forming (0.709228).</a:t>
            </a:r>
            <a:endParaRPr lang="en-US" sz="1600">
              <a:solidFill>
                <a:srgbClr val="000000">
                  <a:alpha val="60000"/>
                </a:srgbClr>
              </a:solidFill>
              <a:effectLst/>
              <a:latin typeface="Goudy Old Style"/>
            </a:endParaRPr>
          </a:p>
          <a:p>
            <a:pPr marL="342900" indent="-342900">
              <a:lnSpc>
                <a:spcPct val="140000"/>
              </a:lnSpc>
              <a:buFont typeface="+mj-lt"/>
              <a:buAutoNum type="arabicPeriod"/>
            </a:pPr>
            <a:r>
              <a:rPr lang="en-US" sz="1600">
                <a:effectLst/>
                <a:latin typeface="Goudy Old Style"/>
              </a:rPr>
              <a:t>Nodes (3722, 3681): Moderate link probability (0.576029).  </a:t>
            </a:r>
            <a:endParaRPr lang="en-US" sz="1600">
              <a:solidFill>
                <a:srgbClr val="000000">
                  <a:alpha val="60000"/>
                </a:srgbClr>
              </a:solidFill>
              <a:effectLst/>
              <a:latin typeface="Goudy Old Style"/>
            </a:endParaRPr>
          </a:p>
          <a:p>
            <a:pPr marL="342900" indent="-342900">
              <a:lnSpc>
                <a:spcPct val="140000"/>
              </a:lnSpc>
              <a:buFont typeface="+mj-lt"/>
              <a:buAutoNum type="arabicPeriod"/>
            </a:pPr>
            <a:r>
              <a:rPr lang="en-US" sz="1600">
                <a:effectLst/>
                <a:latin typeface="Goudy Old Style"/>
              </a:rPr>
              <a:t>Nodes (1923, 2505): Moderate link probability (0.556137).  </a:t>
            </a:r>
            <a:endParaRPr lang="en-US" sz="1600">
              <a:solidFill>
                <a:srgbClr val="000000">
                  <a:alpha val="60000"/>
                </a:srgbClr>
              </a:solidFill>
              <a:effectLst/>
              <a:latin typeface="Goudy Old Style"/>
            </a:endParaRPr>
          </a:p>
          <a:p>
            <a:pPr marL="342900" indent="-342900">
              <a:lnSpc>
                <a:spcPct val="140000"/>
              </a:lnSpc>
              <a:buFont typeface="+mj-lt"/>
              <a:buAutoNum type="arabicPeriod"/>
            </a:pPr>
            <a:r>
              <a:rPr lang="en-US" sz="1600">
                <a:effectLst/>
                <a:latin typeface="Goudy Old Style"/>
              </a:rPr>
              <a:t>Most Random Pairs: Low link probabilities (&lt;0.05), indicating unlikely connections.</a:t>
            </a:r>
            <a:endParaRPr lang="en-US" sz="1600">
              <a:solidFill>
                <a:srgbClr val="000000">
                  <a:alpha val="60000"/>
                </a:srgbClr>
              </a:solidFill>
              <a:effectLst/>
              <a:latin typeface="Goudy Old Style"/>
            </a:endParaRPr>
          </a:p>
          <a:p>
            <a:pPr marL="359410" indent="-359410">
              <a:lnSpc>
                <a:spcPct val="140000"/>
              </a:lnSpc>
            </a:pPr>
            <a:endParaRPr lang="en-US" sz="1600">
              <a:solidFill>
                <a:srgbClr val="000000">
                  <a:alpha val="60000"/>
                </a:srgbClr>
              </a:solidFill>
              <a:latin typeface="Goudy Old Style"/>
            </a:endParaRPr>
          </a:p>
        </p:txBody>
      </p:sp>
      <p:pic>
        <p:nvPicPr>
          <p:cNvPr id="5" name="Picture 4" descr="Hand with red strings">
            <a:extLst>
              <a:ext uri="{FF2B5EF4-FFF2-40B4-BE49-F238E27FC236}">
                <a16:creationId xmlns:a16="http://schemas.microsoft.com/office/drawing/2014/main" id="{18A32ED8-0666-F984-63B5-3A666D331A59}"/>
              </a:ext>
            </a:extLst>
          </p:cNvPr>
          <p:cNvPicPr>
            <a:picLocks noChangeAspect="1"/>
          </p:cNvPicPr>
          <p:nvPr/>
        </p:nvPicPr>
        <p:blipFill>
          <a:blip r:embed="rId2"/>
          <a:srcRect l="33154" r="29168" b="-1"/>
          <a:stretch/>
        </p:blipFill>
        <p:spPr>
          <a:xfrm>
            <a:off x="8321011" y="10"/>
            <a:ext cx="3870989" cy="6857990"/>
          </a:xfrm>
          <a:prstGeom prst="rect">
            <a:avLst/>
          </a:prstGeom>
        </p:spPr>
      </p:pic>
    </p:spTree>
    <p:extLst>
      <p:ext uri="{BB962C8B-B14F-4D97-AF65-F5344CB8AC3E}">
        <p14:creationId xmlns:p14="http://schemas.microsoft.com/office/powerpoint/2010/main" val="27951021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16A5661-2CFE-478C-BAC3-729F393F3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25AA08-BAC2-C706-1B75-59A998035971}"/>
              </a:ext>
            </a:extLst>
          </p:cNvPr>
          <p:cNvSpPr>
            <a:spLocks noGrp="1"/>
          </p:cNvSpPr>
          <p:nvPr>
            <p:ph type="title"/>
          </p:nvPr>
        </p:nvSpPr>
        <p:spPr>
          <a:xfrm>
            <a:off x="1080000" y="1508125"/>
            <a:ext cx="3899982" cy="3838576"/>
          </a:xfrm>
        </p:spPr>
        <p:txBody>
          <a:bodyPr anchor="ctr">
            <a:normAutofit/>
          </a:bodyPr>
          <a:lstStyle/>
          <a:p>
            <a:pPr algn="ctr"/>
            <a:r>
              <a:rPr lang="en-US"/>
              <a:t>NODE ATTRIBUTES INSIGHTS</a:t>
            </a:r>
          </a:p>
        </p:txBody>
      </p:sp>
      <p:grpSp>
        <p:nvGrpSpPr>
          <p:cNvPr id="23" name="Group 22">
            <a:extLst>
              <a:ext uri="{FF2B5EF4-FFF2-40B4-BE49-F238E27FC236}">
                <a16:creationId xmlns:a16="http://schemas.microsoft.com/office/drawing/2014/main" id="{317C5DB0-7DD2-458D-B2D6-43AD6AB88B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4357" y="198422"/>
            <a:ext cx="788808" cy="1273628"/>
            <a:chOff x="554357" y="198422"/>
            <a:chExt cx="788808" cy="1273628"/>
          </a:xfrm>
        </p:grpSpPr>
        <p:sp>
          <p:nvSpPr>
            <p:cNvPr id="11" name="Oval 10">
              <a:extLst>
                <a:ext uri="{FF2B5EF4-FFF2-40B4-BE49-F238E27FC236}">
                  <a16:creationId xmlns:a16="http://schemas.microsoft.com/office/drawing/2014/main" id="{E7C83ECF-756B-4492-843B-918CC1105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002750" y="198422"/>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2" name="Group 11">
              <a:extLst>
                <a:ext uri="{FF2B5EF4-FFF2-40B4-BE49-F238E27FC236}">
                  <a16:creationId xmlns:a16="http://schemas.microsoft.com/office/drawing/2014/main" id="{FF058DD3-3916-4C08-B24C-579AB28BC6F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554357" y="402322"/>
              <a:ext cx="641183" cy="1069728"/>
              <a:chOff x="6484112" y="2967038"/>
              <a:chExt cx="641183" cy="1069728"/>
            </a:xfrm>
          </p:grpSpPr>
          <p:grpSp>
            <p:nvGrpSpPr>
              <p:cNvPr id="13" name="Group 12">
                <a:extLst>
                  <a:ext uri="{FF2B5EF4-FFF2-40B4-BE49-F238E27FC236}">
                    <a16:creationId xmlns:a16="http://schemas.microsoft.com/office/drawing/2014/main" id="{8D110D46-B042-4353-93DE-70E69ECEA53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8" name="Freeform 68">
                  <a:extLst>
                    <a:ext uri="{FF2B5EF4-FFF2-40B4-BE49-F238E27FC236}">
                      <a16:creationId xmlns:a16="http://schemas.microsoft.com/office/drawing/2014/main" id="{E214E373-86E1-401E-AED2-85946BACF9C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1691C68F-E553-4087-B3CD-06675355A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Line 70">
                  <a:extLst>
                    <a:ext uri="{FF2B5EF4-FFF2-40B4-BE49-F238E27FC236}">
                      <a16:creationId xmlns:a16="http://schemas.microsoft.com/office/drawing/2014/main" id="{B13009C4-8616-47EF-BB18-A5E66A51929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7926455A-FC5C-4B86-8A74-CE4D2F87D4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5" name="Freeform 68">
                  <a:extLst>
                    <a:ext uri="{FF2B5EF4-FFF2-40B4-BE49-F238E27FC236}">
                      <a16:creationId xmlns:a16="http://schemas.microsoft.com/office/drawing/2014/main" id="{A78AACFD-FC9C-4CB1-A53D-E25D19ABF5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7642CF8C-E6A9-4EBD-8606-8C51CFA327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1EDA345F-CA5B-4CCA-B550-CF69B956A6D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22" name="Straight Connector 21">
            <a:extLst>
              <a:ext uri="{FF2B5EF4-FFF2-40B4-BE49-F238E27FC236}">
                <a16:creationId xmlns:a16="http://schemas.microsoft.com/office/drawing/2014/main" id="{4171395C-0D5B-4C83-8CEB-2648A22390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159000"/>
            <a:ext cx="0" cy="54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C7DD65-1827-7C76-56B5-9455ACBE215F}"/>
              </a:ext>
            </a:extLst>
          </p:cNvPr>
          <p:cNvSpPr>
            <a:spLocks noGrp="1"/>
          </p:cNvSpPr>
          <p:nvPr>
            <p:ph idx="1"/>
          </p:nvPr>
        </p:nvSpPr>
        <p:spPr>
          <a:xfrm>
            <a:off x="5612525" y="1003193"/>
            <a:ext cx="5713399" cy="5100584"/>
          </a:xfrm>
        </p:spPr>
        <p:txBody>
          <a:bodyPr anchor="ctr">
            <a:normAutofit lnSpcReduction="10000"/>
          </a:bodyPr>
          <a:lstStyle/>
          <a:p>
            <a:pPr>
              <a:lnSpc>
                <a:spcPct val="140000"/>
              </a:lnSpc>
              <a:buFont typeface="Wingdings" pitchFamily="2" charset="2"/>
              <a:buChar char="Ø"/>
            </a:pPr>
            <a:r>
              <a:rPr lang="en-US" sz="1600">
                <a:effectLst/>
                <a:latin typeface="Helvetica Neue" panose="02000503000000020004" pitchFamily="2" charset="0"/>
              </a:rPr>
              <a:t>Key network metrics were computed for individual nodes to understand their role in the network:  </a:t>
            </a:r>
          </a:p>
          <a:p>
            <a:pPr marL="342900" indent="-342900">
              <a:lnSpc>
                <a:spcPct val="140000"/>
              </a:lnSpc>
              <a:buFont typeface="+mj-lt"/>
              <a:buAutoNum type="alphaLcPeriod"/>
            </a:pPr>
            <a:r>
              <a:rPr lang="en-US" sz="1600">
                <a:effectLst/>
                <a:latin typeface="Helvetica Neue" panose="02000503000000020004" pitchFamily="2" charset="0"/>
              </a:rPr>
              <a:t>Node 0: </a:t>
            </a:r>
          </a:p>
          <a:p>
            <a:pPr>
              <a:lnSpc>
                <a:spcPct val="140000"/>
              </a:lnSpc>
              <a:buFont typeface="Arial" panose="020B0604020202020204" pitchFamily="34" charset="0"/>
              <a:buChar char="•"/>
            </a:pPr>
            <a:r>
              <a:rPr lang="en-US" sz="1600">
                <a:effectLst/>
                <a:latin typeface="Helvetica Neue" panose="02000503000000020004" pitchFamily="2" charset="0"/>
              </a:rPr>
              <a:t>Degree Centrality: 0.0859  </a:t>
            </a:r>
          </a:p>
          <a:p>
            <a:pPr>
              <a:lnSpc>
                <a:spcPct val="140000"/>
              </a:lnSpc>
              <a:buFont typeface="Arial" panose="020B0604020202020204" pitchFamily="34" charset="0"/>
              <a:buChar char="•"/>
            </a:pPr>
            <a:r>
              <a:rPr lang="en-US" sz="1600">
                <a:effectLst/>
                <a:latin typeface="Helvetica Neue" panose="02000503000000020004" pitchFamily="2" charset="0"/>
              </a:rPr>
              <a:t>Clustering Coefficient: 0.0420 (low clustering).  </a:t>
            </a:r>
          </a:p>
          <a:p>
            <a:pPr marL="342900" indent="-342900">
              <a:lnSpc>
                <a:spcPct val="140000"/>
              </a:lnSpc>
              <a:buFont typeface="+mj-lt"/>
              <a:buAutoNum type="alphaLcPeriod" startAt="2"/>
            </a:pPr>
            <a:r>
              <a:rPr lang="en-US" sz="1600">
                <a:effectLst/>
                <a:latin typeface="Helvetica Neue" panose="02000503000000020004" pitchFamily="2" charset="0"/>
              </a:rPr>
              <a:t>Node 2: </a:t>
            </a:r>
          </a:p>
          <a:p>
            <a:pPr>
              <a:lnSpc>
                <a:spcPct val="140000"/>
              </a:lnSpc>
              <a:buFont typeface="Arial" panose="020B0604020202020204" pitchFamily="34" charset="0"/>
              <a:buChar char="•"/>
            </a:pPr>
            <a:r>
              <a:rPr lang="en-US" sz="1600">
                <a:effectLst/>
                <a:latin typeface="Helvetica Neue" panose="02000503000000020004" pitchFamily="2" charset="0"/>
              </a:rPr>
              <a:t>Degree Centrality: 0.0025  </a:t>
            </a:r>
          </a:p>
          <a:p>
            <a:pPr>
              <a:lnSpc>
                <a:spcPct val="140000"/>
              </a:lnSpc>
              <a:buFont typeface="Arial" panose="020B0604020202020204" pitchFamily="34" charset="0"/>
              <a:buChar char="•"/>
            </a:pPr>
            <a:r>
              <a:rPr lang="en-US" sz="1600">
                <a:effectLst/>
                <a:latin typeface="Helvetica Neue" panose="02000503000000020004" pitchFamily="2" charset="0"/>
              </a:rPr>
              <a:t>Clustering Coefficient: 0.8889 (high clustering).  </a:t>
            </a:r>
          </a:p>
          <a:p>
            <a:pPr marL="0" indent="0">
              <a:lnSpc>
                <a:spcPct val="140000"/>
              </a:lnSpc>
              <a:buNone/>
            </a:pPr>
            <a:endParaRPr lang="en-US" sz="1600">
              <a:effectLst/>
              <a:latin typeface="Helvetica Neue" panose="02000503000000020004" pitchFamily="2" charset="0"/>
            </a:endParaRPr>
          </a:p>
          <a:p>
            <a:pPr>
              <a:lnSpc>
                <a:spcPct val="140000"/>
              </a:lnSpc>
              <a:buFont typeface="Wingdings" pitchFamily="2" charset="2"/>
              <a:buChar char="Ø"/>
            </a:pPr>
            <a:r>
              <a:rPr lang="en-US" sz="1600">
                <a:effectLst/>
                <a:latin typeface="Helvetica Neue" panose="02000503000000020004" pitchFamily="2" charset="0"/>
              </a:rPr>
              <a:t>Observation:</a:t>
            </a:r>
          </a:p>
          <a:p>
            <a:pPr>
              <a:lnSpc>
                <a:spcPct val="140000"/>
              </a:lnSpc>
              <a:buFont typeface="Arial" panose="020B0604020202020204" pitchFamily="34" charset="0"/>
              <a:buChar char="•"/>
            </a:pPr>
            <a:r>
              <a:rPr lang="en-US" sz="1600">
                <a:effectLst/>
                <a:latin typeface="Helvetica Neue" panose="02000503000000020004" pitchFamily="2" charset="0"/>
              </a:rPr>
              <a:t>Nodes exhibit significant differences in their participation and influence within the network.  </a:t>
            </a:r>
          </a:p>
          <a:p>
            <a:pPr>
              <a:lnSpc>
                <a:spcPct val="140000"/>
              </a:lnSpc>
            </a:pPr>
            <a:endParaRPr lang="en-US" sz="1600"/>
          </a:p>
        </p:txBody>
      </p:sp>
    </p:spTree>
    <p:extLst>
      <p:ext uri="{BB962C8B-B14F-4D97-AF65-F5344CB8AC3E}">
        <p14:creationId xmlns:p14="http://schemas.microsoft.com/office/powerpoint/2010/main" val="337373731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D9900-32FC-4FDE-378C-80E6724FF7E2}"/>
              </a:ext>
            </a:extLst>
          </p:cNvPr>
          <p:cNvSpPr>
            <a:spLocks noGrp="1"/>
          </p:cNvSpPr>
          <p:nvPr>
            <p:ph type="title"/>
          </p:nvPr>
        </p:nvSpPr>
        <p:spPr>
          <a:xfrm>
            <a:off x="989999" y="395288"/>
            <a:ext cx="6317998" cy="1120439"/>
          </a:xfrm>
        </p:spPr>
        <p:txBody>
          <a:bodyPr wrap="square" anchor="b">
            <a:normAutofit/>
          </a:bodyPr>
          <a:lstStyle/>
          <a:p>
            <a:pPr algn="ctr"/>
            <a:r>
              <a:rPr lang="en-US"/>
              <a:t>CHALLENGES AND LIMITATIONS</a:t>
            </a:r>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0A440DE-F9FC-1443-0921-D950A1641C00}"/>
              </a:ext>
            </a:extLst>
          </p:cNvPr>
          <p:cNvSpPr>
            <a:spLocks noGrp="1"/>
          </p:cNvSpPr>
          <p:nvPr>
            <p:ph idx="1"/>
          </p:nvPr>
        </p:nvSpPr>
        <p:spPr>
          <a:xfrm>
            <a:off x="812976" y="1721828"/>
            <a:ext cx="6672044" cy="4868157"/>
          </a:xfrm>
        </p:spPr>
        <p:txBody>
          <a:bodyPr>
            <a:noAutofit/>
          </a:bodyPr>
          <a:lstStyle/>
          <a:p>
            <a:pPr marL="457200" indent="-457200">
              <a:lnSpc>
                <a:spcPct val="140000"/>
              </a:lnSpc>
              <a:buFont typeface="+mj-lt"/>
              <a:buAutoNum type="arabicPeriod"/>
            </a:pPr>
            <a:r>
              <a:rPr lang="en-US" sz="1800" b="1">
                <a:effectLst/>
                <a:latin typeface="Goudy Old Style" panose="02020502050305020303" pitchFamily="18" charset="77"/>
              </a:rPr>
              <a:t>Technical Challenges:  </a:t>
            </a:r>
          </a:p>
          <a:p>
            <a:pPr>
              <a:lnSpc>
                <a:spcPct val="140000"/>
              </a:lnSpc>
              <a:buFont typeface="Arial" panose="020B0604020202020204" pitchFamily="34" charset="0"/>
              <a:buChar char="•"/>
            </a:pPr>
            <a:r>
              <a:rPr lang="en-US" sz="1800" b="1">
                <a:effectLst/>
                <a:latin typeface="Goudy Old Style" panose="02020502050305020303" pitchFamily="18" charset="77"/>
              </a:rPr>
              <a:t> Designing features that effectively capture link prediction signals.  </a:t>
            </a:r>
          </a:p>
          <a:p>
            <a:pPr>
              <a:lnSpc>
                <a:spcPct val="140000"/>
              </a:lnSpc>
              <a:buFont typeface="Arial" panose="020B0604020202020204" pitchFamily="34" charset="0"/>
              <a:buChar char="•"/>
            </a:pPr>
            <a:r>
              <a:rPr lang="en-US" sz="1800" b="1">
                <a:effectLst/>
                <a:latin typeface="Goudy Old Style" panose="02020502050305020303" pitchFamily="18" charset="77"/>
              </a:rPr>
              <a:t> Balancing model complexity with interpretability.  </a:t>
            </a:r>
          </a:p>
          <a:p>
            <a:pPr>
              <a:lnSpc>
                <a:spcPct val="140000"/>
              </a:lnSpc>
              <a:buFont typeface="Arial" panose="020B0604020202020204" pitchFamily="34" charset="0"/>
              <a:buChar char="•"/>
            </a:pPr>
            <a:r>
              <a:rPr lang="en-US" sz="1800" b="1">
                <a:effectLst/>
                <a:latin typeface="Goudy Old Style" panose="02020502050305020303" pitchFamily="18" charset="77"/>
              </a:rPr>
              <a:t> Accurately modeling complex social network dynamics.</a:t>
            </a:r>
          </a:p>
          <a:p>
            <a:pPr marL="0" indent="0">
              <a:lnSpc>
                <a:spcPct val="140000"/>
              </a:lnSpc>
              <a:buNone/>
            </a:pPr>
            <a:r>
              <a:rPr lang="en-US" sz="1800" b="1">
                <a:effectLst/>
                <a:latin typeface="Goudy Old Style" panose="02020502050305020303" pitchFamily="18" charset="77"/>
              </a:rPr>
              <a:t>  </a:t>
            </a:r>
          </a:p>
          <a:p>
            <a:pPr marL="457200" indent="-457200">
              <a:lnSpc>
                <a:spcPct val="140000"/>
              </a:lnSpc>
              <a:buFont typeface="+mj-lt"/>
              <a:buAutoNum type="arabicPeriod" startAt="2"/>
            </a:pPr>
            <a:r>
              <a:rPr lang="en-US" sz="1800" b="1">
                <a:effectLst/>
                <a:latin typeface="Goudy Old Style" panose="02020502050305020303" pitchFamily="18" charset="77"/>
              </a:rPr>
              <a:t>Data Limitations:  </a:t>
            </a:r>
          </a:p>
          <a:p>
            <a:pPr>
              <a:lnSpc>
                <a:spcPct val="140000"/>
              </a:lnSpc>
              <a:buFont typeface="Arial" panose="020B0604020202020204" pitchFamily="34" charset="0"/>
              <a:buChar char="•"/>
            </a:pPr>
            <a:r>
              <a:rPr lang="en-US" sz="1800" b="1">
                <a:effectLst/>
                <a:latin typeface="Goudy Old Style" panose="02020502050305020303" pitchFamily="18" charset="77"/>
              </a:rPr>
              <a:t>The dataset is anonymized and specific to college networks, limiting generalizability to other contexts.  </a:t>
            </a:r>
          </a:p>
          <a:p>
            <a:pPr>
              <a:lnSpc>
                <a:spcPct val="140000"/>
              </a:lnSpc>
              <a:buFont typeface="Arial" panose="020B0604020202020204" pitchFamily="34" charset="0"/>
              <a:buChar char="•"/>
            </a:pPr>
            <a:r>
              <a:rPr lang="en-US" sz="1800" b="1">
                <a:effectLst/>
                <a:latin typeface="Goudy Old Style" panose="02020502050305020303" pitchFamily="18" charset="77"/>
              </a:rPr>
              <a:t> Possible biases inherent in the original network structure. </a:t>
            </a:r>
          </a:p>
          <a:p>
            <a:pPr>
              <a:lnSpc>
                <a:spcPct val="140000"/>
              </a:lnSpc>
            </a:pPr>
            <a:endParaRPr lang="en-US" sz="1800" b="1">
              <a:latin typeface="Goudy Old Style" panose="02020502050305020303" pitchFamily="18" charset="77"/>
            </a:endParaRPr>
          </a:p>
        </p:txBody>
      </p:sp>
      <p:pic>
        <p:nvPicPr>
          <p:cNvPr id="5" name="Picture 4" descr="Top view of cubes connected with black lines">
            <a:extLst>
              <a:ext uri="{FF2B5EF4-FFF2-40B4-BE49-F238E27FC236}">
                <a16:creationId xmlns:a16="http://schemas.microsoft.com/office/drawing/2014/main" id="{FA7D67F3-380D-ABA6-E507-E8262E857C1F}"/>
              </a:ext>
            </a:extLst>
          </p:cNvPr>
          <p:cNvPicPr>
            <a:picLocks noChangeAspect="1"/>
          </p:cNvPicPr>
          <p:nvPr/>
        </p:nvPicPr>
        <p:blipFill>
          <a:blip r:embed="rId2"/>
          <a:srcRect l="33794" r="23872"/>
          <a:stretch/>
        </p:blipFill>
        <p:spPr>
          <a:xfrm>
            <a:off x="8321011" y="10"/>
            <a:ext cx="3870989" cy="6857990"/>
          </a:xfrm>
          <a:prstGeom prst="rect">
            <a:avLst/>
          </a:prstGeom>
        </p:spPr>
      </p:pic>
    </p:spTree>
    <p:extLst>
      <p:ext uri="{BB962C8B-B14F-4D97-AF65-F5344CB8AC3E}">
        <p14:creationId xmlns:p14="http://schemas.microsoft.com/office/powerpoint/2010/main" val="296649183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8FE78-7DFF-046D-8CB2-8F22541CAD1A}"/>
              </a:ext>
            </a:extLst>
          </p:cNvPr>
          <p:cNvSpPr>
            <a:spLocks noGrp="1"/>
          </p:cNvSpPr>
          <p:nvPr>
            <p:ph type="title"/>
          </p:nvPr>
        </p:nvSpPr>
        <p:spPr>
          <a:xfrm>
            <a:off x="7086621" y="218281"/>
            <a:ext cx="4078800" cy="499563"/>
          </a:xfrm>
        </p:spPr>
        <p:txBody>
          <a:bodyPr wrap="square" anchor="b">
            <a:noAutofit/>
          </a:bodyPr>
          <a:lstStyle/>
          <a:p>
            <a:pPr algn="ctr"/>
            <a:r>
              <a:rPr lang="en-US"/>
              <a:t>KEY TAKEAWAYS</a:t>
            </a:r>
          </a:p>
        </p:txBody>
      </p:sp>
      <p:pic>
        <p:nvPicPr>
          <p:cNvPr id="5" name="Picture 4" descr="Graph">
            <a:extLst>
              <a:ext uri="{FF2B5EF4-FFF2-40B4-BE49-F238E27FC236}">
                <a16:creationId xmlns:a16="http://schemas.microsoft.com/office/drawing/2014/main" id="{7F7DA844-DB79-E801-014D-CF695AD130C8}"/>
              </a:ext>
            </a:extLst>
          </p:cNvPr>
          <p:cNvPicPr>
            <a:picLocks noChangeAspect="1"/>
          </p:cNvPicPr>
          <p:nvPr/>
        </p:nvPicPr>
        <p:blipFill>
          <a:blip r:embed="rId2"/>
          <a:srcRect l="16519" r="27784"/>
          <a:stretch/>
        </p:blipFill>
        <p:spPr>
          <a:xfrm>
            <a:off x="20" y="10"/>
            <a:ext cx="6111518" cy="6857990"/>
          </a:xfrm>
          <a:prstGeom prst="rect">
            <a:avLst/>
          </a:prstGeom>
        </p:spPr>
      </p:pic>
      <p:cxnSp>
        <p:nvCxnSpPr>
          <p:cNvPr id="11" name="Straight Connector 10">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F23EF5-4329-FCE5-F8B8-09EF3F99053D}"/>
              </a:ext>
            </a:extLst>
          </p:cNvPr>
          <p:cNvSpPr>
            <a:spLocks noGrp="1"/>
          </p:cNvSpPr>
          <p:nvPr>
            <p:ph idx="1"/>
          </p:nvPr>
        </p:nvSpPr>
        <p:spPr>
          <a:xfrm>
            <a:off x="6398586" y="936125"/>
            <a:ext cx="5454869" cy="5703594"/>
          </a:xfrm>
        </p:spPr>
        <p:txBody>
          <a:bodyPr>
            <a:noAutofit/>
          </a:bodyPr>
          <a:lstStyle/>
          <a:p>
            <a:pPr marL="342900" indent="-342900">
              <a:lnSpc>
                <a:spcPct val="140000"/>
              </a:lnSpc>
              <a:buFont typeface="+mj-lt"/>
              <a:buAutoNum type="arabicPeriod"/>
            </a:pPr>
            <a:r>
              <a:rPr lang="en-US" sz="1600" b="1">
                <a:effectLst/>
                <a:latin typeface="Goudy Old Style" panose="02020502050305020303" pitchFamily="18" charset="77"/>
              </a:rPr>
              <a:t>Project Achievements:  </a:t>
            </a:r>
          </a:p>
          <a:p>
            <a:pPr>
              <a:lnSpc>
                <a:spcPct val="140000"/>
              </a:lnSpc>
              <a:buFont typeface="Arial" panose="020B0604020202020204" pitchFamily="34" charset="0"/>
              <a:buChar char="•"/>
            </a:pPr>
            <a:r>
              <a:rPr lang="en-US" sz="1600" b="1">
                <a:effectLst/>
                <a:latin typeface="Goudy Old Style" panose="02020502050305020303" pitchFamily="18" charset="77"/>
              </a:rPr>
              <a:t>Developed high-accuracy link prediction models with robust performance metrics.  </a:t>
            </a:r>
          </a:p>
          <a:p>
            <a:pPr>
              <a:lnSpc>
                <a:spcPct val="140000"/>
              </a:lnSpc>
              <a:buFont typeface="Arial" panose="020B0604020202020204" pitchFamily="34" charset="0"/>
              <a:buChar char="•"/>
            </a:pPr>
            <a:r>
              <a:rPr lang="en-US" sz="1600" b="1">
                <a:effectLst/>
                <a:latin typeface="Goudy Old Style" panose="02020502050305020303" pitchFamily="18" charset="77"/>
              </a:rPr>
              <a:t> Demonstrated the importance of graph-based features in social network analysis.  </a:t>
            </a:r>
          </a:p>
          <a:p>
            <a:pPr>
              <a:lnSpc>
                <a:spcPct val="140000"/>
              </a:lnSpc>
              <a:buFont typeface="Arial" panose="020B0604020202020204" pitchFamily="34" charset="0"/>
              <a:buChar char="•"/>
            </a:pPr>
            <a:r>
              <a:rPr lang="en-US" sz="1600" b="1">
                <a:effectLst/>
                <a:latin typeface="Goudy Old Style" panose="02020502050305020303" pitchFamily="18" charset="77"/>
              </a:rPr>
              <a:t>Provided insights into the mechanisms driving social connections.  </a:t>
            </a:r>
          </a:p>
          <a:p>
            <a:pPr marL="457200" indent="-457200">
              <a:lnSpc>
                <a:spcPct val="140000"/>
              </a:lnSpc>
              <a:buFont typeface="+mj-lt"/>
              <a:buAutoNum type="arabicPeriod" startAt="2"/>
            </a:pPr>
            <a:r>
              <a:rPr lang="en-US" sz="1600" b="1">
                <a:effectLst/>
                <a:latin typeface="Goudy Old Style" panose="02020502050305020303" pitchFamily="18" charset="77"/>
              </a:rPr>
              <a:t>Future Work: </a:t>
            </a:r>
          </a:p>
          <a:p>
            <a:pPr>
              <a:lnSpc>
                <a:spcPct val="140000"/>
              </a:lnSpc>
              <a:buFont typeface="Arial" panose="020B0604020202020204" pitchFamily="34" charset="0"/>
              <a:buChar char="•"/>
            </a:pPr>
            <a:r>
              <a:rPr lang="en-US" sz="1600" b="1">
                <a:effectLst/>
                <a:latin typeface="Goudy Old Style" panose="02020502050305020303" pitchFamily="18" charset="77"/>
              </a:rPr>
              <a:t> Experimenting with advanced methods such as Graph Neural Networks (GNNs).  </a:t>
            </a:r>
          </a:p>
          <a:p>
            <a:pPr>
              <a:lnSpc>
                <a:spcPct val="140000"/>
              </a:lnSpc>
              <a:buFont typeface="Arial" panose="020B0604020202020204" pitchFamily="34" charset="0"/>
              <a:buChar char="•"/>
            </a:pPr>
            <a:r>
              <a:rPr lang="en-US" sz="1600" b="1">
                <a:effectLst/>
                <a:latin typeface="Goudy Old Style" panose="02020502050305020303" pitchFamily="18" charset="77"/>
              </a:rPr>
              <a:t>Applying the approach to a broader range of datasets to enhance generalizability.  </a:t>
            </a:r>
          </a:p>
          <a:p>
            <a:pPr>
              <a:lnSpc>
                <a:spcPct val="140000"/>
              </a:lnSpc>
              <a:buFont typeface="Arial" panose="020B0604020202020204" pitchFamily="34" charset="0"/>
              <a:buChar char="•"/>
            </a:pPr>
            <a:r>
              <a:rPr lang="en-US" sz="1600" b="1">
                <a:effectLst/>
                <a:latin typeface="Goudy Old Style" panose="02020502050305020303" pitchFamily="18" charset="77"/>
              </a:rPr>
              <a:t> Refining prediction algorithms for better performance and scalability.</a:t>
            </a:r>
          </a:p>
          <a:p>
            <a:pPr>
              <a:lnSpc>
                <a:spcPct val="140000"/>
              </a:lnSpc>
            </a:pPr>
            <a:endParaRPr lang="en-US" sz="1600" b="1">
              <a:latin typeface="Goudy Old Style" panose="02020502050305020303" pitchFamily="18" charset="77"/>
            </a:endParaRPr>
          </a:p>
        </p:txBody>
      </p:sp>
    </p:spTree>
    <p:extLst>
      <p:ext uri="{BB962C8B-B14F-4D97-AF65-F5344CB8AC3E}">
        <p14:creationId xmlns:p14="http://schemas.microsoft.com/office/powerpoint/2010/main" val="74592230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7243B-01DD-0780-8D5B-D7957553DD65}"/>
              </a:ext>
            </a:extLst>
          </p:cNvPr>
          <p:cNvSpPr>
            <a:spLocks noGrp="1"/>
          </p:cNvSpPr>
          <p:nvPr>
            <p:ph type="title"/>
          </p:nvPr>
        </p:nvSpPr>
        <p:spPr>
          <a:xfrm>
            <a:off x="4868987" y="395288"/>
            <a:ext cx="6317998" cy="1120439"/>
          </a:xfrm>
        </p:spPr>
        <p:txBody>
          <a:bodyPr wrap="square" anchor="b">
            <a:normAutofit/>
          </a:bodyPr>
          <a:lstStyle/>
          <a:p>
            <a:pPr algn="ctr"/>
            <a:r>
              <a:rPr lang="en-US"/>
              <a:t>CONCLUSION</a:t>
            </a:r>
          </a:p>
        </p:txBody>
      </p:sp>
      <p:pic>
        <p:nvPicPr>
          <p:cNvPr id="5" name="Picture 4" descr="People at the meeting desk">
            <a:extLst>
              <a:ext uri="{FF2B5EF4-FFF2-40B4-BE49-F238E27FC236}">
                <a16:creationId xmlns:a16="http://schemas.microsoft.com/office/drawing/2014/main" id="{719F26A4-BE8B-D201-7864-CCA148ED14DA}"/>
              </a:ext>
            </a:extLst>
          </p:cNvPr>
          <p:cNvPicPr>
            <a:picLocks noChangeAspect="1"/>
          </p:cNvPicPr>
          <p:nvPr/>
        </p:nvPicPr>
        <p:blipFill>
          <a:blip r:embed="rId2"/>
          <a:srcRect l="29452" r="38855"/>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A48441-41F1-E9B9-9EF1-B581E0D84FA5}"/>
              </a:ext>
            </a:extLst>
          </p:cNvPr>
          <p:cNvSpPr>
            <a:spLocks noGrp="1"/>
          </p:cNvSpPr>
          <p:nvPr>
            <p:ph idx="1"/>
          </p:nvPr>
        </p:nvSpPr>
        <p:spPr>
          <a:xfrm>
            <a:off x="4868986" y="2034888"/>
            <a:ext cx="6318000" cy="3365032"/>
          </a:xfrm>
        </p:spPr>
        <p:txBody>
          <a:bodyPr>
            <a:normAutofit/>
          </a:bodyPr>
          <a:lstStyle/>
          <a:p>
            <a:pPr>
              <a:buFont typeface="Arial" panose="020B0604020202020204" pitchFamily="34" charset="0"/>
              <a:buChar char="•"/>
            </a:pPr>
            <a:r>
              <a:rPr lang="en-US" b="1">
                <a:effectLst/>
                <a:latin typeface="Goudy Old Style" panose="02020502050305020303" pitchFamily="18" charset="77"/>
              </a:rPr>
              <a:t>This project highlights the effectiveness of machine learning models in predicting potential social links within networks. It advances our understanding of how friendships form and evolve, with implications for designing smarter social platforms and fostering community growth. </a:t>
            </a:r>
          </a:p>
          <a:p>
            <a:endParaRPr lang="en-US" b="1">
              <a:latin typeface="Goudy Old Style" panose="02020502050305020303" pitchFamily="18" charset="77"/>
            </a:endParaRPr>
          </a:p>
        </p:txBody>
      </p:sp>
    </p:spTree>
    <p:extLst>
      <p:ext uri="{BB962C8B-B14F-4D97-AF65-F5344CB8AC3E}">
        <p14:creationId xmlns:p14="http://schemas.microsoft.com/office/powerpoint/2010/main" val="320580334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1" name="Group 10">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6" name="Rectangle 15">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DAD36-FE02-CC38-BEDA-CC44096A43C1}"/>
              </a:ext>
            </a:extLst>
          </p:cNvPr>
          <p:cNvSpPr>
            <a:spLocks noGrp="1"/>
          </p:cNvSpPr>
          <p:nvPr>
            <p:ph type="title"/>
          </p:nvPr>
        </p:nvSpPr>
        <p:spPr>
          <a:xfrm>
            <a:off x="4875975" y="1869832"/>
            <a:ext cx="6307200" cy="3118336"/>
          </a:xfrm>
        </p:spPr>
        <p:txBody>
          <a:bodyPr vert="horz" lIns="91440" tIns="45720" rIns="91440" bIns="45720" rtlCol="0" anchor="b" anchorCtr="0">
            <a:noAutofit/>
          </a:bodyPr>
          <a:lstStyle/>
          <a:p>
            <a:pPr algn="ctr">
              <a:lnSpc>
                <a:spcPct val="90000"/>
              </a:lnSpc>
            </a:pPr>
            <a:br>
              <a:rPr lang="en-US">
                <a:effectLst/>
              </a:rPr>
            </a:br>
            <a:br>
              <a:rPr lang="en-US">
                <a:effectLst/>
              </a:rPr>
            </a:br>
            <a:r>
              <a:rPr lang="en-US">
                <a:effectLst/>
              </a:rPr>
              <a:t>Thank You for Your Attention!</a:t>
            </a:r>
            <a:br>
              <a:rPr lang="en-US">
                <a:effectLst/>
              </a:rPr>
            </a:br>
            <a:br>
              <a:rPr lang="en-US">
                <a:effectLst/>
              </a:rPr>
            </a:br>
            <a:br>
              <a:rPr lang="en-US">
                <a:effectLst/>
              </a:rPr>
            </a:br>
            <a:r>
              <a:rPr lang="en-US">
                <a:effectLst/>
              </a:rPr>
              <a:t>Feel free to ask questions or share feedback.</a:t>
            </a:r>
            <a:br>
              <a:rPr lang="en-US">
                <a:effectLst/>
              </a:rPr>
            </a:br>
            <a:endParaRPr lang="en-US"/>
          </a:p>
        </p:txBody>
      </p:sp>
      <p:pic>
        <p:nvPicPr>
          <p:cNvPr id="4" name="Picture 3" descr="Wood human figure">
            <a:extLst>
              <a:ext uri="{FF2B5EF4-FFF2-40B4-BE49-F238E27FC236}">
                <a16:creationId xmlns:a16="http://schemas.microsoft.com/office/drawing/2014/main" id="{028170FF-E8D7-A0E5-A2E2-65D2343B3C99}"/>
              </a:ext>
            </a:extLst>
          </p:cNvPr>
          <p:cNvPicPr>
            <a:picLocks noChangeAspect="1"/>
          </p:cNvPicPr>
          <p:nvPr/>
        </p:nvPicPr>
        <p:blipFill>
          <a:blip r:embed="rId2"/>
          <a:srcRect l="5909" r="56482" b="-1"/>
          <a:stretch/>
        </p:blipFill>
        <p:spPr>
          <a:xfrm>
            <a:off x="20" y="10"/>
            <a:ext cx="3863955" cy="6857989"/>
          </a:xfrm>
          <a:prstGeom prst="rect">
            <a:avLst/>
          </a:prstGeom>
        </p:spPr>
      </p:pic>
      <p:cxnSp>
        <p:nvCxnSpPr>
          <p:cNvPr id="18" name="Straight Connector 1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9234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C04B1-5093-B116-ECF2-4A184A3690F0}"/>
              </a:ext>
            </a:extLst>
          </p:cNvPr>
          <p:cNvSpPr>
            <a:spLocks noGrp="1"/>
          </p:cNvSpPr>
          <p:nvPr>
            <p:ph type="title"/>
          </p:nvPr>
        </p:nvSpPr>
        <p:spPr>
          <a:xfrm>
            <a:off x="990000" y="423382"/>
            <a:ext cx="4078800" cy="1569660"/>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What is Link Prediction?</a:t>
            </a:r>
          </a:p>
        </p:txBody>
      </p:sp>
      <p:sp>
        <p:nvSpPr>
          <p:cNvPr id="3" name="Content Placeholder 2">
            <a:extLst>
              <a:ext uri="{FF2B5EF4-FFF2-40B4-BE49-F238E27FC236}">
                <a16:creationId xmlns:a16="http://schemas.microsoft.com/office/drawing/2014/main" id="{9F313B7E-ACC2-BADF-7069-7D417244A518}"/>
              </a:ext>
            </a:extLst>
          </p:cNvPr>
          <p:cNvSpPr>
            <a:spLocks noGrp="1"/>
          </p:cNvSpPr>
          <p:nvPr>
            <p:ph sz="half" idx="1"/>
          </p:nvPr>
        </p:nvSpPr>
        <p:spPr>
          <a:xfrm>
            <a:off x="822021" y="2416423"/>
            <a:ext cx="4414757" cy="3723119"/>
          </a:xfrm>
        </p:spPr>
        <p:txBody>
          <a:bodyPr vert="horz" lIns="91440" tIns="45720" rIns="91440" bIns="45720" rtlCol="0">
            <a:noAutofit/>
          </a:bodyPr>
          <a:lstStyle/>
          <a:p>
            <a:pPr>
              <a:buFont typeface="Arial" panose="020B0604020202020204" pitchFamily="34" charset="0"/>
              <a:buChar char="•"/>
            </a:pPr>
            <a:r>
              <a:rPr lang="en-US" sz="2100" b="1">
                <a:effectLst/>
                <a:latin typeface="Goudy Old Style" panose="02020502050305020303" pitchFamily="18" charset="77"/>
              </a:rPr>
              <a:t>Link prediction is the process of forecasting (new or missing connections) between nodes in a network.  </a:t>
            </a:r>
          </a:p>
          <a:p>
            <a:pPr>
              <a:buFont typeface="Arial" panose="020B0604020202020204" pitchFamily="34" charset="0"/>
              <a:buChar char="•"/>
            </a:pPr>
            <a:r>
              <a:rPr lang="en-US" sz="2100" b="1">
                <a:effectLst/>
                <a:latin typeface="Goudy Old Style" panose="02020502050305020303" pitchFamily="18" charset="77"/>
              </a:rPr>
              <a:t>It identifies “potential relationships” based on existing patterns in the network.</a:t>
            </a:r>
          </a:p>
          <a:p>
            <a:endParaRPr lang="en-US" sz="2100" b="1">
              <a:latin typeface="Goudy Old Style" panose="02020502050305020303" pitchFamily="18" charset="77"/>
            </a:endParaRPr>
          </a:p>
        </p:txBody>
      </p:sp>
      <p:pic>
        <p:nvPicPr>
          <p:cNvPr id="6" name="Content Placeholder 5" descr="A diagram of a network&#10;&#10;Description automatically generated">
            <a:extLst>
              <a:ext uri="{FF2B5EF4-FFF2-40B4-BE49-F238E27FC236}">
                <a16:creationId xmlns:a16="http://schemas.microsoft.com/office/drawing/2014/main" id="{4B6E12C6-C713-1265-F94F-C581E5E482F8}"/>
              </a:ext>
            </a:extLst>
          </p:cNvPr>
          <p:cNvPicPr>
            <a:picLocks noGrp="1" noChangeAspect="1"/>
          </p:cNvPicPr>
          <p:nvPr>
            <p:ph sz="half" idx="2"/>
          </p:nvPr>
        </p:nvPicPr>
        <p:blipFill>
          <a:blip r:embed="rId2"/>
          <a:srcRect l="118" r="3695" b="-1"/>
          <a:stretch/>
        </p:blipFill>
        <p:spPr>
          <a:xfrm>
            <a:off x="6096001" y="540033"/>
            <a:ext cx="5555012" cy="5775279"/>
          </a:xfrm>
          <a:prstGeom prst="rect">
            <a:avLst/>
          </a:prstGeom>
        </p:spPr>
      </p:pic>
    </p:spTree>
    <p:extLst>
      <p:ext uri="{BB962C8B-B14F-4D97-AF65-F5344CB8AC3E}">
        <p14:creationId xmlns:p14="http://schemas.microsoft.com/office/powerpoint/2010/main" val="5903270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BCE7B-8D2E-8DE6-3E35-22B008785DD1}"/>
              </a:ext>
            </a:extLst>
          </p:cNvPr>
          <p:cNvSpPr>
            <a:spLocks noGrp="1"/>
          </p:cNvSpPr>
          <p:nvPr>
            <p:ph type="title"/>
          </p:nvPr>
        </p:nvSpPr>
        <p:spPr>
          <a:xfrm>
            <a:off x="4868987" y="395288"/>
            <a:ext cx="6317998" cy="1120439"/>
          </a:xfrm>
        </p:spPr>
        <p:txBody>
          <a:bodyPr vert="horz" wrap="square" lIns="91440" tIns="45720" rIns="91440" bIns="45720" rtlCol="0" anchor="b" anchorCtr="0">
            <a:normAutofit/>
          </a:bodyPr>
          <a:lstStyle/>
          <a:p>
            <a:pPr algn="ctr"/>
            <a:r>
              <a:rPr lang="en-US" b="1" kern="1200" cap="none" spc="0" baseline="0">
                <a:solidFill>
                  <a:schemeClr val="tx1"/>
                </a:solidFill>
                <a:latin typeface="+mj-lt"/>
                <a:ea typeface="+mj-ea"/>
                <a:cs typeface="+mj-cs"/>
              </a:rPr>
              <a:t>PROJECT OVERVIEW</a:t>
            </a:r>
          </a:p>
        </p:txBody>
      </p:sp>
      <p:pic>
        <p:nvPicPr>
          <p:cNvPr id="109" name="Picture 108" descr="Hands-on top of each other">
            <a:extLst>
              <a:ext uri="{FF2B5EF4-FFF2-40B4-BE49-F238E27FC236}">
                <a16:creationId xmlns:a16="http://schemas.microsoft.com/office/drawing/2014/main" id="{89F280C3-9C8D-DB74-FB01-19C06DAA99BA}"/>
              </a:ext>
            </a:extLst>
          </p:cNvPr>
          <p:cNvPicPr>
            <a:picLocks noChangeAspect="1"/>
          </p:cNvPicPr>
          <p:nvPr/>
        </p:nvPicPr>
        <p:blipFill>
          <a:blip r:embed="rId2"/>
          <a:srcRect l="59557" r="15794" b="1"/>
          <a:stretch/>
        </p:blipFill>
        <p:spPr>
          <a:xfrm>
            <a:off x="20" y="10"/>
            <a:ext cx="3863955" cy="6857989"/>
          </a:xfrm>
          <a:prstGeom prst="rect">
            <a:avLst/>
          </a:prstGeom>
        </p:spPr>
      </p:pic>
      <p:cxnSp>
        <p:nvCxnSpPr>
          <p:cNvPr id="123" name="Straight Connector 122">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1128886A-0353-3033-4256-EF49FAF1F648}"/>
              </a:ext>
            </a:extLst>
          </p:cNvPr>
          <p:cNvSpPr txBox="1"/>
          <p:nvPr/>
        </p:nvSpPr>
        <p:spPr>
          <a:xfrm>
            <a:off x="4518881" y="1911015"/>
            <a:ext cx="7018213" cy="3433495"/>
          </a:xfrm>
          <a:prstGeom prst="rect">
            <a:avLst/>
          </a:prstGeom>
        </p:spPr>
        <p:txBody>
          <a:bodyPr vert="horz" lIns="91440" tIns="45720" rIns="91440" bIns="45720" rtlCol="0">
            <a:noAutofit/>
          </a:bodyPr>
          <a:lstStyle/>
          <a:p>
            <a:pPr marL="342900" indent="-342900" algn="just" defTabSz="914400">
              <a:lnSpc>
                <a:spcPct val="140000"/>
              </a:lnSpc>
              <a:spcAft>
                <a:spcPts val="600"/>
              </a:spcAft>
              <a:buClr>
                <a:schemeClr val="accent3"/>
              </a:buClr>
              <a:buFont typeface="+mj-lt"/>
              <a:buAutoNum type="arabicPeriod"/>
            </a:pPr>
            <a:r>
              <a:rPr lang="en-US" sz="1600" b="1" spc="50">
                <a:solidFill>
                  <a:schemeClr val="tx1">
                    <a:alpha val="60000"/>
                  </a:schemeClr>
                </a:solidFill>
                <a:effectLst/>
                <a:latin typeface="Goudy Old Style" panose="02020502050305020303" pitchFamily="18" charset="77"/>
              </a:rPr>
              <a:t>Research Objective:  </a:t>
            </a:r>
          </a:p>
          <a:p>
            <a:pPr algn="just" defTabSz="914400">
              <a:lnSpc>
                <a:spcPct val="140000"/>
              </a:lnSpc>
              <a:spcAft>
                <a:spcPts val="600"/>
              </a:spcAft>
              <a:buFont typeface="Arial" panose="020B0604020202020204" pitchFamily="34" charset="0"/>
              <a:buChar char="•"/>
            </a:pPr>
            <a:r>
              <a:rPr lang="en-US" sz="1600" b="1" spc="50">
                <a:solidFill>
                  <a:schemeClr val="tx1">
                    <a:alpha val="60000"/>
                  </a:schemeClr>
                </a:solidFill>
                <a:effectLst/>
                <a:latin typeface="Goudy Old Style" panose="02020502050305020303" pitchFamily="18" charset="77"/>
              </a:rPr>
              <a:t> Goal: The primary aim of this project is to predict potential friendships in a social network using the Facebook100 dataset.  </a:t>
            </a:r>
          </a:p>
          <a:p>
            <a:pPr algn="just" defTabSz="914400">
              <a:lnSpc>
                <a:spcPct val="140000"/>
              </a:lnSpc>
              <a:spcAft>
                <a:spcPts val="600"/>
              </a:spcAft>
              <a:buFont typeface="Arial" panose="020B0604020202020204" pitchFamily="34" charset="0"/>
              <a:buChar char="•"/>
            </a:pPr>
            <a:r>
              <a:rPr lang="en-US" sz="1600" b="1" spc="50">
                <a:solidFill>
                  <a:schemeClr val="tx1">
                    <a:alpha val="60000"/>
                  </a:schemeClr>
                </a:solidFill>
                <a:effectLst/>
                <a:latin typeface="Goudy Old Style" panose="02020502050305020303" pitchFamily="18" charset="77"/>
              </a:rPr>
              <a:t> Dataset: The dataset is part of the Stanford Network Analysis Project (SNAP) and comprises anonymized Facebook friendship data from various American universities.  </a:t>
            </a:r>
          </a:p>
          <a:p>
            <a:pPr algn="just" defTabSz="914400">
              <a:lnSpc>
                <a:spcPct val="140000"/>
              </a:lnSpc>
              <a:spcAft>
                <a:spcPts val="600"/>
              </a:spcAft>
              <a:buFont typeface="Arial" panose="020B0604020202020204" pitchFamily="34" charset="0"/>
              <a:buChar char="•"/>
            </a:pPr>
            <a:r>
              <a:rPr lang="en-US" sz="1600" b="1" spc="50">
                <a:solidFill>
                  <a:schemeClr val="tx1">
                    <a:alpha val="60000"/>
                  </a:schemeClr>
                </a:solidFill>
                <a:effectLst/>
                <a:latin typeface="Goudy Old Style" panose="02020502050305020303" pitchFamily="18" charset="77"/>
              </a:rPr>
              <a:t> Approach: A supervised link prediction approach was adopted, leveraging machine learning models to analyze and predict the likelihood of connections between nodes in the network. </a:t>
            </a:r>
          </a:p>
          <a:p>
            <a:pPr algn="just" defTabSz="914400">
              <a:lnSpc>
                <a:spcPct val="140000"/>
              </a:lnSpc>
              <a:spcAft>
                <a:spcPts val="600"/>
              </a:spcAft>
            </a:pPr>
            <a:endParaRPr lang="en-US" sz="1600" b="1" spc="50">
              <a:solidFill>
                <a:schemeClr val="tx1">
                  <a:alpha val="60000"/>
                </a:schemeClr>
              </a:solidFill>
              <a:latin typeface="Goudy Old Style" panose="02020502050305020303" pitchFamily="18" charset="77"/>
            </a:endParaRPr>
          </a:p>
          <a:p>
            <a:pPr algn="just" defTabSz="914400">
              <a:lnSpc>
                <a:spcPct val="140000"/>
              </a:lnSpc>
              <a:spcAft>
                <a:spcPts val="600"/>
              </a:spcAft>
            </a:pPr>
            <a:endParaRPr lang="en-US" sz="1600" b="1" spc="50">
              <a:solidFill>
                <a:schemeClr val="tx1">
                  <a:alpha val="60000"/>
                </a:schemeClr>
              </a:solidFill>
              <a:latin typeface="Goudy Old Style" panose="02020502050305020303" pitchFamily="18" charset="77"/>
            </a:endParaRPr>
          </a:p>
        </p:txBody>
      </p:sp>
    </p:spTree>
    <p:extLst>
      <p:ext uri="{BB962C8B-B14F-4D97-AF65-F5344CB8AC3E}">
        <p14:creationId xmlns:p14="http://schemas.microsoft.com/office/powerpoint/2010/main" val="27013113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itle 59">
            <a:extLst>
              <a:ext uri="{FF2B5EF4-FFF2-40B4-BE49-F238E27FC236}">
                <a16:creationId xmlns:a16="http://schemas.microsoft.com/office/drawing/2014/main" id="{A96B6D25-0989-FC2F-4226-7FBF4EBAD86A}"/>
              </a:ext>
            </a:extLst>
          </p:cNvPr>
          <p:cNvSpPr>
            <a:spLocks noGrp="1"/>
          </p:cNvSpPr>
          <p:nvPr>
            <p:ph type="title"/>
          </p:nvPr>
        </p:nvSpPr>
        <p:spPr>
          <a:xfrm>
            <a:off x="539750" y="536576"/>
            <a:ext cx="3892550" cy="251700"/>
          </a:xfrm>
        </p:spPr>
        <p:txBody>
          <a:bodyPr wrap="square" anchor="b">
            <a:normAutofit fontScale="90000"/>
          </a:bodyPr>
          <a:lstStyle/>
          <a:p>
            <a:pPr algn="ctr"/>
            <a:endParaRPr lang="en-US"/>
          </a:p>
        </p:txBody>
      </p:sp>
      <p:cxnSp>
        <p:nvCxnSpPr>
          <p:cNvPr id="72" name="Straight Connector 71">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1" name="Content Placeholder 60">
            <a:extLst>
              <a:ext uri="{FF2B5EF4-FFF2-40B4-BE49-F238E27FC236}">
                <a16:creationId xmlns:a16="http://schemas.microsoft.com/office/drawing/2014/main" id="{5069CE5E-1EDC-375D-E149-79B258B0844B}"/>
              </a:ext>
            </a:extLst>
          </p:cNvPr>
          <p:cNvSpPr>
            <a:spLocks noGrp="1"/>
          </p:cNvSpPr>
          <p:nvPr>
            <p:ph idx="1"/>
          </p:nvPr>
        </p:nvSpPr>
        <p:spPr>
          <a:xfrm>
            <a:off x="539750" y="1751971"/>
            <a:ext cx="3892550" cy="3354058"/>
          </a:xfrm>
        </p:spPr>
        <p:txBody>
          <a:bodyPr>
            <a:normAutofit/>
          </a:bodyPr>
          <a:lstStyle/>
          <a:p>
            <a:pPr marL="342900" indent="-342900">
              <a:lnSpc>
                <a:spcPct val="140000"/>
              </a:lnSpc>
              <a:buFont typeface="+mj-lt"/>
              <a:buAutoNum type="arabicPeriod" startAt="2"/>
            </a:pPr>
            <a:r>
              <a:rPr lang="en-US" sz="1600" b="1">
                <a:effectLst/>
                <a:latin typeface="Goudy Old Style" panose="02020502050305020303" pitchFamily="18" charset="77"/>
              </a:rPr>
              <a:t>Dataset Snapshot:</a:t>
            </a:r>
          </a:p>
          <a:p>
            <a:pPr>
              <a:lnSpc>
                <a:spcPct val="140000"/>
              </a:lnSpc>
              <a:buFont typeface="Arial" panose="020B0604020202020204" pitchFamily="34" charset="0"/>
              <a:buChar char="•"/>
            </a:pPr>
            <a:r>
              <a:rPr lang="en-US" sz="1600" b="1">
                <a:effectLst/>
                <a:latin typeface="Goudy Old Style" panose="02020502050305020303" pitchFamily="18" charset="77"/>
              </a:rPr>
              <a:t>Total Nodes: 4,039 users (individuals in the network).  </a:t>
            </a:r>
          </a:p>
          <a:p>
            <a:pPr>
              <a:lnSpc>
                <a:spcPct val="140000"/>
              </a:lnSpc>
              <a:buFont typeface="Arial" panose="020B0604020202020204" pitchFamily="34" charset="0"/>
              <a:buChar char="•"/>
            </a:pPr>
            <a:r>
              <a:rPr lang="en-US" sz="1600" b="1">
                <a:effectLst/>
                <a:latin typeface="Goudy Old Style" panose="02020502050305020303" pitchFamily="18" charset="77"/>
              </a:rPr>
              <a:t>Total Edges: 88,234 friendships (connections between users).  </a:t>
            </a:r>
          </a:p>
          <a:p>
            <a:pPr>
              <a:lnSpc>
                <a:spcPct val="140000"/>
              </a:lnSpc>
              <a:buFont typeface="Arial" panose="020B0604020202020204" pitchFamily="34" charset="0"/>
              <a:buChar char="•"/>
            </a:pPr>
            <a:r>
              <a:rPr lang="en-US" sz="1600" b="1">
                <a:effectLst/>
                <a:latin typeface="Goudy Old Style" panose="02020502050305020303" pitchFamily="18" charset="77"/>
              </a:rPr>
              <a:t>Average Degree: 43.69 connections per user, indicating a relatively dense network. </a:t>
            </a:r>
          </a:p>
          <a:p>
            <a:pPr>
              <a:lnSpc>
                <a:spcPct val="140000"/>
              </a:lnSpc>
            </a:pPr>
            <a:endParaRPr lang="en-US" sz="1600" b="1">
              <a:latin typeface="Goudy Old Style" panose="02020502050305020303" pitchFamily="18" charset="77"/>
            </a:endParaRPr>
          </a:p>
        </p:txBody>
      </p:sp>
      <p:pic>
        <p:nvPicPr>
          <p:cNvPr id="73" name="Picture 72" descr="Abstract background">
            <a:extLst>
              <a:ext uri="{FF2B5EF4-FFF2-40B4-BE49-F238E27FC236}">
                <a16:creationId xmlns:a16="http://schemas.microsoft.com/office/drawing/2014/main" id="{1E7E0514-C6E3-FDDB-807F-92B4E8D52323}"/>
              </a:ext>
            </a:extLst>
          </p:cNvPr>
          <p:cNvPicPr>
            <a:picLocks noChangeAspect="1"/>
          </p:cNvPicPr>
          <p:nvPr/>
        </p:nvPicPr>
        <p:blipFill>
          <a:blip r:embed="rId2"/>
          <a:srcRect l="36903"/>
          <a:stretch/>
        </p:blipFill>
        <p:spPr>
          <a:xfrm>
            <a:off x="4979987" y="10"/>
            <a:ext cx="7212013" cy="6857990"/>
          </a:xfrm>
          <a:prstGeom prst="rect">
            <a:avLst/>
          </a:prstGeom>
        </p:spPr>
      </p:pic>
    </p:spTree>
    <p:extLst>
      <p:ext uri="{BB962C8B-B14F-4D97-AF65-F5344CB8AC3E}">
        <p14:creationId xmlns:p14="http://schemas.microsoft.com/office/powerpoint/2010/main" val="386318551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9514121-7744-15E0-8782-9AF3F4AACD3D}"/>
            </a:ext>
          </a:extLst>
        </p:cNvPr>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C2057-21B2-BD61-B715-05C73002DBC6}"/>
              </a:ext>
            </a:extLst>
          </p:cNvPr>
          <p:cNvSpPr>
            <a:spLocks noGrp="1"/>
          </p:cNvSpPr>
          <p:nvPr>
            <p:ph type="title"/>
          </p:nvPr>
        </p:nvSpPr>
        <p:spPr>
          <a:xfrm>
            <a:off x="990000" y="395289"/>
            <a:ext cx="4078800" cy="1205628"/>
          </a:xfrm>
        </p:spPr>
        <p:txBody>
          <a:bodyPr wrap="square" anchor="b">
            <a:normAutofit/>
          </a:bodyPr>
          <a:lstStyle/>
          <a:p>
            <a:pPr algn="ctr"/>
            <a:r>
              <a:rPr lang="en-US">
                <a:effectLst/>
              </a:rPr>
              <a:t>NETWORK CHARACTERISTICS</a:t>
            </a:r>
            <a:endParaRPr lang="en-US"/>
          </a:p>
        </p:txBody>
      </p:sp>
      <p:sp>
        <p:nvSpPr>
          <p:cNvPr id="3" name="Content Placeholder 2">
            <a:extLst>
              <a:ext uri="{FF2B5EF4-FFF2-40B4-BE49-F238E27FC236}">
                <a16:creationId xmlns:a16="http://schemas.microsoft.com/office/drawing/2014/main" id="{F35D5788-649F-A97C-ACF5-78FA245ED7B1}"/>
              </a:ext>
            </a:extLst>
          </p:cNvPr>
          <p:cNvSpPr>
            <a:spLocks noGrp="1"/>
          </p:cNvSpPr>
          <p:nvPr>
            <p:ph idx="1"/>
          </p:nvPr>
        </p:nvSpPr>
        <p:spPr>
          <a:xfrm>
            <a:off x="526852" y="1971183"/>
            <a:ext cx="5014022" cy="3956432"/>
          </a:xfrm>
        </p:spPr>
        <p:txBody>
          <a:bodyPr>
            <a:normAutofit/>
          </a:bodyPr>
          <a:lstStyle/>
          <a:p>
            <a:pPr marL="457200" indent="-457200" algn="just">
              <a:lnSpc>
                <a:spcPct val="140000"/>
              </a:lnSpc>
              <a:buFont typeface="+mj-lt"/>
              <a:buAutoNum type="arabicPeriod"/>
            </a:pPr>
            <a:r>
              <a:rPr lang="en-US" sz="1600" b="1">
                <a:effectLst/>
                <a:latin typeface="Goudy Old Style" panose="02020502050305020303" pitchFamily="18" charset="77"/>
              </a:rPr>
              <a:t>Network Statistics:</a:t>
            </a:r>
          </a:p>
          <a:p>
            <a:pPr algn="just">
              <a:lnSpc>
                <a:spcPct val="140000"/>
              </a:lnSpc>
              <a:buFont typeface="Arial" panose="020B0604020202020204" pitchFamily="34" charset="0"/>
              <a:buChar char="•"/>
            </a:pPr>
            <a:r>
              <a:rPr lang="en-US" sz="1600" b="1">
                <a:effectLst/>
                <a:latin typeface="Goudy Old Style" panose="02020502050305020303" pitchFamily="18" charset="77"/>
              </a:rPr>
              <a:t>Isolated Nodes: There are no isolated nodes in the dataset, meaning every user is part of at least one friendship.  </a:t>
            </a:r>
          </a:p>
          <a:p>
            <a:pPr algn="just">
              <a:lnSpc>
                <a:spcPct val="140000"/>
              </a:lnSpc>
              <a:buFont typeface="Arial" panose="020B0604020202020204" pitchFamily="34" charset="0"/>
              <a:buChar char="•"/>
            </a:pPr>
            <a:r>
              <a:rPr lang="en-US" sz="1600" b="1">
                <a:effectLst/>
                <a:latin typeface="Goudy Old Style" panose="02020502050305020303" pitchFamily="18" charset="77"/>
              </a:rPr>
              <a:t>Bridge Edges: 75 edges act as bridges, connecting distinct parts of the network. Removing these edges would fragment the graph.  </a:t>
            </a:r>
          </a:p>
          <a:p>
            <a:pPr algn="just">
              <a:lnSpc>
                <a:spcPct val="140000"/>
              </a:lnSpc>
              <a:buFont typeface="Arial" panose="020B0604020202020204" pitchFamily="34" charset="0"/>
              <a:buChar char="•"/>
            </a:pPr>
            <a:r>
              <a:rPr lang="en-US" sz="1600" b="1">
                <a:effectLst/>
                <a:latin typeface="Goudy Old Style" panose="02020502050305020303" pitchFamily="18" charset="77"/>
              </a:rPr>
              <a:t>Non-Bridge Edges: 88,159 edges are not bridges and thus belong to the network's more robust regions. </a:t>
            </a:r>
          </a:p>
          <a:p>
            <a:pPr algn="just" defTabSz="914400">
              <a:lnSpc>
                <a:spcPct val="140000"/>
              </a:lnSpc>
              <a:spcAft>
                <a:spcPts val="600"/>
              </a:spcAft>
            </a:pPr>
            <a:endParaRPr lang="en-US" sz="1600" b="1" spc="50">
              <a:latin typeface="Goudy Old Style" panose="02020502050305020303" pitchFamily="18" charset="77"/>
            </a:endParaRPr>
          </a:p>
          <a:p>
            <a:pPr algn="just" defTabSz="914400">
              <a:lnSpc>
                <a:spcPct val="140000"/>
              </a:lnSpc>
              <a:spcAft>
                <a:spcPts val="600"/>
              </a:spcAft>
            </a:pPr>
            <a:endParaRPr lang="en-US" sz="1600" b="1" spc="50">
              <a:latin typeface="Goudy Old Style" panose="02020502050305020303" pitchFamily="18" charset="77"/>
            </a:endParaRPr>
          </a:p>
          <a:p>
            <a:pPr algn="just">
              <a:lnSpc>
                <a:spcPct val="140000"/>
              </a:lnSpc>
            </a:pPr>
            <a:endParaRPr lang="en-US" sz="1600" b="1">
              <a:latin typeface="Goudy Old Style" panose="02020502050305020303" pitchFamily="18" charset="77"/>
            </a:endParaRPr>
          </a:p>
          <a:p>
            <a:pPr algn="just">
              <a:lnSpc>
                <a:spcPct val="140000"/>
              </a:lnSpc>
            </a:pPr>
            <a:endParaRPr lang="en-US" sz="1600"/>
          </a:p>
        </p:txBody>
      </p:sp>
      <p:cxnSp>
        <p:nvCxnSpPr>
          <p:cNvPr id="120" name="Straight Connector 119">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5" name="Graphic 114" descr="Network">
            <a:extLst>
              <a:ext uri="{FF2B5EF4-FFF2-40B4-BE49-F238E27FC236}">
                <a16:creationId xmlns:a16="http://schemas.microsoft.com/office/drawing/2014/main" id="{9DA28F8F-DBB9-CA9D-ED90-FE9DAFB116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310930868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D2D76E3-BBAC-4D3C-9314-D3076FA9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EEFCC-1BD1-128D-B7B2-6997D1713E56}"/>
              </a:ext>
            </a:extLst>
          </p:cNvPr>
          <p:cNvSpPr>
            <a:spLocks noGrp="1"/>
          </p:cNvSpPr>
          <p:nvPr>
            <p:ph type="title"/>
          </p:nvPr>
        </p:nvSpPr>
        <p:spPr>
          <a:xfrm>
            <a:off x="4056600" y="536576"/>
            <a:ext cx="4078800" cy="346294"/>
          </a:xfrm>
        </p:spPr>
        <p:txBody>
          <a:bodyPr wrap="square" anchor="b">
            <a:normAutofit fontScale="90000"/>
          </a:bodyPr>
          <a:lstStyle/>
          <a:p>
            <a:pPr algn="ctr"/>
            <a:endParaRPr lang="en-US"/>
          </a:p>
        </p:txBody>
      </p:sp>
      <p:grpSp>
        <p:nvGrpSpPr>
          <p:cNvPr id="25" name="Group 24">
            <a:extLst>
              <a:ext uri="{FF2B5EF4-FFF2-40B4-BE49-F238E27FC236}">
                <a16:creationId xmlns:a16="http://schemas.microsoft.com/office/drawing/2014/main" id="{75C945D9-C3DE-4D90-9F29-7BE223AAF1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26" name="Group 25">
              <a:extLst>
                <a:ext uri="{FF2B5EF4-FFF2-40B4-BE49-F238E27FC236}">
                  <a16:creationId xmlns:a16="http://schemas.microsoft.com/office/drawing/2014/main" id="{08D338B3-6DA4-45F7-91E3-7D8C28D0B26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45" name="Freeform 64">
                <a:extLst>
                  <a:ext uri="{FF2B5EF4-FFF2-40B4-BE49-F238E27FC236}">
                    <a16:creationId xmlns:a16="http://schemas.microsoft.com/office/drawing/2014/main" id="{6185FD3E-487C-45A4-AD94-24F4F7BACD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81">
                <a:extLst>
                  <a:ext uri="{FF2B5EF4-FFF2-40B4-BE49-F238E27FC236}">
                    <a16:creationId xmlns:a16="http://schemas.microsoft.com/office/drawing/2014/main" id="{DABEF2EB-1FA6-476D-ADEC-ACC991D1EE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1">
                <a:extLst>
                  <a:ext uri="{FF2B5EF4-FFF2-40B4-BE49-F238E27FC236}">
                    <a16:creationId xmlns:a16="http://schemas.microsoft.com/office/drawing/2014/main" id="{702C2E5D-FD1A-49AB-9CF7-7F656660A9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8">
                <a:extLst>
                  <a:ext uri="{FF2B5EF4-FFF2-40B4-BE49-F238E27FC236}">
                    <a16:creationId xmlns:a16="http://schemas.microsoft.com/office/drawing/2014/main" id="{FE338B6A-36C1-4245-B24F-94D4DE5F7C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4">
                <a:extLst>
                  <a:ext uri="{FF2B5EF4-FFF2-40B4-BE49-F238E27FC236}">
                    <a16:creationId xmlns:a16="http://schemas.microsoft.com/office/drawing/2014/main" id="{6CDA6293-4165-4383-9C97-2A66792280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7">
                <a:extLst>
                  <a:ext uri="{FF2B5EF4-FFF2-40B4-BE49-F238E27FC236}">
                    <a16:creationId xmlns:a16="http://schemas.microsoft.com/office/drawing/2014/main" id="{CACA95C4-6FB3-44B0-981E-06BBAE8F02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0">
                <a:extLst>
                  <a:ext uri="{FF2B5EF4-FFF2-40B4-BE49-F238E27FC236}">
                    <a16:creationId xmlns:a16="http://schemas.microsoft.com/office/drawing/2014/main" id="{87433F39-33A6-4FCE-9B83-3D9A47A7C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9">
                <a:extLst>
                  <a:ext uri="{FF2B5EF4-FFF2-40B4-BE49-F238E27FC236}">
                    <a16:creationId xmlns:a16="http://schemas.microsoft.com/office/drawing/2014/main" id="{09C092FC-35CB-41D8-8B13-9A238EE30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62">
                <a:extLst>
                  <a:ext uri="{FF2B5EF4-FFF2-40B4-BE49-F238E27FC236}">
                    <a16:creationId xmlns:a16="http://schemas.microsoft.com/office/drawing/2014/main" id="{A0DF137B-3079-4986-913B-939546E64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5">
                <a:extLst>
                  <a:ext uri="{FF2B5EF4-FFF2-40B4-BE49-F238E27FC236}">
                    <a16:creationId xmlns:a16="http://schemas.microsoft.com/office/drawing/2014/main" id="{D660B18D-F0F5-419B-B3F1-B039757C9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79">
                <a:extLst>
                  <a:ext uri="{FF2B5EF4-FFF2-40B4-BE49-F238E27FC236}">
                    <a16:creationId xmlns:a16="http://schemas.microsoft.com/office/drawing/2014/main" id="{80FAC823-69BF-42B9-BA6A-E365E721EB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82">
                <a:extLst>
                  <a:ext uri="{FF2B5EF4-FFF2-40B4-BE49-F238E27FC236}">
                    <a16:creationId xmlns:a16="http://schemas.microsoft.com/office/drawing/2014/main" id="{5B5DFB3A-61ED-4206-9B53-3E8A8CE9FF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85">
                <a:extLst>
                  <a:ext uri="{FF2B5EF4-FFF2-40B4-BE49-F238E27FC236}">
                    <a16:creationId xmlns:a16="http://schemas.microsoft.com/office/drawing/2014/main" id="{C72D0A40-CAB7-45AB-B832-628D138C69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88">
                <a:extLst>
                  <a:ext uri="{FF2B5EF4-FFF2-40B4-BE49-F238E27FC236}">
                    <a16:creationId xmlns:a16="http://schemas.microsoft.com/office/drawing/2014/main" id="{A1757DD3-2A1D-4CED-A678-ECE520A1B4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9" name="Group 58">
                <a:extLst>
                  <a:ext uri="{FF2B5EF4-FFF2-40B4-BE49-F238E27FC236}">
                    <a16:creationId xmlns:a16="http://schemas.microsoft.com/office/drawing/2014/main" id="{42918845-1F95-46C2-8F59-32EB33C4A36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60" name="Line 63">
                  <a:extLst>
                    <a:ext uri="{FF2B5EF4-FFF2-40B4-BE49-F238E27FC236}">
                      <a16:creationId xmlns:a16="http://schemas.microsoft.com/office/drawing/2014/main" id="{E7391FC0-5104-4751-BB86-0D12BFFBE32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66">
                  <a:extLst>
                    <a:ext uri="{FF2B5EF4-FFF2-40B4-BE49-F238E27FC236}">
                      <a16:creationId xmlns:a16="http://schemas.microsoft.com/office/drawing/2014/main" id="{094BBC13-5B24-4DFD-A5AD-892345304C5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67">
                  <a:extLst>
                    <a:ext uri="{FF2B5EF4-FFF2-40B4-BE49-F238E27FC236}">
                      <a16:creationId xmlns:a16="http://schemas.microsoft.com/office/drawing/2014/main" id="{5D6BCBF6-E4C8-49C4-BCE6-A57F7EB6CAC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80">
                  <a:extLst>
                    <a:ext uri="{FF2B5EF4-FFF2-40B4-BE49-F238E27FC236}">
                      <a16:creationId xmlns:a16="http://schemas.microsoft.com/office/drawing/2014/main" id="{4A5F536F-42F0-4F01-9893-075DD5BCCE7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83">
                  <a:extLst>
                    <a:ext uri="{FF2B5EF4-FFF2-40B4-BE49-F238E27FC236}">
                      <a16:creationId xmlns:a16="http://schemas.microsoft.com/office/drawing/2014/main" id="{60BE5073-8B4E-47B4-AC5B-31D8FD99D2C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86">
                  <a:extLst>
                    <a:ext uri="{FF2B5EF4-FFF2-40B4-BE49-F238E27FC236}">
                      <a16:creationId xmlns:a16="http://schemas.microsoft.com/office/drawing/2014/main" id="{B210067F-EA9E-4248-B2D2-39D656B3AF6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89">
                  <a:extLst>
                    <a:ext uri="{FF2B5EF4-FFF2-40B4-BE49-F238E27FC236}">
                      <a16:creationId xmlns:a16="http://schemas.microsoft.com/office/drawing/2014/main" id="{B5121029-6739-4142-9E53-48DCA4F8BDC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7" name="Group 26">
              <a:extLst>
                <a:ext uri="{FF2B5EF4-FFF2-40B4-BE49-F238E27FC236}">
                  <a16:creationId xmlns:a16="http://schemas.microsoft.com/office/drawing/2014/main" id="{B6776FFF-7CFE-4739-9104-473DA3681A0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7" name="Group 36">
                <a:extLst>
                  <a:ext uri="{FF2B5EF4-FFF2-40B4-BE49-F238E27FC236}">
                    <a16:creationId xmlns:a16="http://schemas.microsoft.com/office/drawing/2014/main" id="{739C6C41-5DF4-4A11-89B7-BAB3F63B581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1" name="Straight Connector 40">
                  <a:extLst>
                    <a:ext uri="{FF2B5EF4-FFF2-40B4-BE49-F238E27FC236}">
                      <a16:creationId xmlns:a16="http://schemas.microsoft.com/office/drawing/2014/main" id="{A6F0F36F-7ABB-4F4C-9CC5-443B1936F4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2DB5F0-FD30-4907-86AB-7DA7CA3E31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3" name="Rectangle 30">
                  <a:extLst>
                    <a:ext uri="{FF2B5EF4-FFF2-40B4-BE49-F238E27FC236}">
                      <a16:creationId xmlns:a16="http://schemas.microsoft.com/office/drawing/2014/main" id="{0A419F00-E825-4E5E-92EA-DDF22BB2F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30">
                  <a:extLst>
                    <a:ext uri="{FF2B5EF4-FFF2-40B4-BE49-F238E27FC236}">
                      <a16:creationId xmlns:a16="http://schemas.microsoft.com/office/drawing/2014/main" id="{D7C5E6F1-BF29-4F80-A5F4-81345C2901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72CEDE34-3360-4BFF-8F28-053990E691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9" name="Freeform: Shape 38">
                  <a:extLst>
                    <a:ext uri="{FF2B5EF4-FFF2-40B4-BE49-F238E27FC236}">
                      <a16:creationId xmlns:a16="http://schemas.microsoft.com/office/drawing/2014/main" id="{898E96F4-030D-444B-B62F-0DA028337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40" name="Freeform: Shape 39">
                  <a:extLst>
                    <a:ext uri="{FF2B5EF4-FFF2-40B4-BE49-F238E27FC236}">
                      <a16:creationId xmlns:a16="http://schemas.microsoft.com/office/drawing/2014/main" id="{A5D902ED-F254-4B06-9B62-AF188FF4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8" name="Group 27">
              <a:extLst>
                <a:ext uri="{FF2B5EF4-FFF2-40B4-BE49-F238E27FC236}">
                  <a16:creationId xmlns:a16="http://schemas.microsoft.com/office/drawing/2014/main" id="{DEBB14B7-5333-4EA3-A883-B3D949DA56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29" name="Group 28">
                <a:extLst>
                  <a:ext uri="{FF2B5EF4-FFF2-40B4-BE49-F238E27FC236}">
                    <a16:creationId xmlns:a16="http://schemas.microsoft.com/office/drawing/2014/main" id="{1F2F0B6D-3339-445E-AE6F-EA80BB952C5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34" name="Freeform 68">
                  <a:extLst>
                    <a:ext uri="{FF2B5EF4-FFF2-40B4-BE49-F238E27FC236}">
                      <a16:creationId xmlns:a16="http://schemas.microsoft.com/office/drawing/2014/main" id="{1FD745BE-AAE8-4FD8-B107-4730C82F8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55D7086E-72EA-4FBD-8B82-D3ECF7D51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Line 70">
                  <a:extLst>
                    <a:ext uri="{FF2B5EF4-FFF2-40B4-BE49-F238E27FC236}">
                      <a16:creationId xmlns:a16="http://schemas.microsoft.com/office/drawing/2014/main" id="{246D59ED-9B4E-4F44-B189-00E3B8D72DC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0" name="Group 29">
                <a:extLst>
                  <a:ext uri="{FF2B5EF4-FFF2-40B4-BE49-F238E27FC236}">
                    <a16:creationId xmlns:a16="http://schemas.microsoft.com/office/drawing/2014/main" id="{B726404C-494E-4C74-9581-BE06BE0D27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31" name="Freeform 68">
                  <a:extLst>
                    <a:ext uri="{FF2B5EF4-FFF2-40B4-BE49-F238E27FC236}">
                      <a16:creationId xmlns:a16="http://schemas.microsoft.com/office/drawing/2014/main" id="{C61F0CD3-7875-46CD-A844-0B022BEF2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D83F2F78-08A8-49BE-AF85-1C3DD28602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Line 70">
                  <a:extLst>
                    <a:ext uri="{FF2B5EF4-FFF2-40B4-BE49-F238E27FC236}">
                      <a16:creationId xmlns:a16="http://schemas.microsoft.com/office/drawing/2014/main" id="{93069262-0DE6-4BA7-9773-656AF1E6CFD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8" name="Straight Connector 67">
            <a:extLst>
              <a:ext uri="{FF2B5EF4-FFF2-40B4-BE49-F238E27FC236}">
                <a16:creationId xmlns:a16="http://schemas.microsoft.com/office/drawing/2014/main" id="{22725E2D-27B9-4A2E-B161-230C61B080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C9423C-538E-E0F9-7847-F3B3B13BCC9C}"/>
              </a:ext>
            </a:extLst>
          </p:cNvPr>
          <p:cNvSpPr>
            <a:spLocks noGrp="1"/>
          </p:cNvSpPr>
          <p:nvPr>
            <p:ph idx="1"/>
          </p:nvPr>
        </p:nvSpPr>
        <p:spPr>
          <a:xfrm>
            <a:off x="2668135" y="1250186"/>
            <a:ext cx="6854364" cy="4352899"/>
          </a:xfrm>
        </p:spPr>
        <p:txBody>
          <a:bodyPr>
            <a:noAutofit/>
          </a:bodyPr>
          <a:lstStyle/>
          <a:p>
            <a:pPr marL="342900" indent="-342900" algn="just">
              <a:buFont typeface="+mj-lt"/>
              <a:buAutoNum type="arabicPeriod" startAt="2"/>
            </a:pPr>
            <a:r>
              <a:rPr lang="en-US" sz="1800" b="1">
                <a:effectLst/>
                <a:latin typeface="Goudy Old Style" panose="02020502050305020303" pitchFamily="18" charset="77"/>
              </a:rPr>
              <a:t>Data Preparation:  </a:t>
            </a:r>
          </a:p>
          <a:p>
            <a:pPr algn="just">
              <a:buFont typeface="Arial" panose="020B0604020202020204" pitchFamily="34" charset="0"/>
              <a:buChar char="•"/>
            </a:pPr>
            <a:r>
              <a:rPr lang="en-US" sz="1800" b="1">
                <a:effectLst/>
                <a:latin typeface="Goudy Old Style" panose="02020502050305020303" pitchFamily="18" charset="77"/>
              </a:rPr>
              <a:t>Training Set: 83,823 edges were used for training the model, representing approximately 95% of the total connections.  </a:t>
            </a:r>
          </a:p>
          <a:p>
            <a:pPr algn="just">
              <a:buFont typeface="Arial" panose="020B0604020202020204" pitchFamily="34" charset="0"/>
              <a:buChar char="•"/>
            </a:pPr>
            <a:r>
              <a:rPr lang="en-US" sz="1800" b="1">
                <a:effectLst/>
                <a:latin typeface="Goudy Old Style" panose="02020502050305020303" pitchFamily="18" charset="77"/>
              </a:rPr>
              <a:t>Test Set: 4,411 edges (5% of the dataset) were reserved for testing the model's predictive accuracy.  </a:t>
            </a:r>
          </a:p>
          <a:p>
            <a:pPr algn="just">
              <a:buFont typeface="Arial" panose="020B0604020202020204" pitchFamily="34" charset="0"/>
              <a:buChar char="•"/>
            </a:pPr>
            <a:r>
              <a:rPr lang="en-US" sz="1800" b="1">
                <a:effectLst/>
                <a:latin typeface="Goudy Old Style" panose="02020502050305020303" pitchFamily="18" charset="77"/>
              </a:rPr>
              <a:t>Nodes in Training Graph: The training graph encompasses all 4,039 nodes, ensuring that the test edges are drawn from a consistent node set. </a:t>
            </a:r>
          </a:p>
        </p:txBody>
      </p:sp>
      <p:grpSp>
        <p:nvGrpSpPr>
          <p:cNvPr id="70" name="Group 69">
            <a:extLst>
              <a:ext uri="{FF2B5EF4-FFF2-40B4-BE49-F238E27FC236}">
                <a16:creationId xmlns:a16="http://schemas.microsoft.com/office/drawing/2014/main" id="{55C23123-3C5C-4A8B-AD1C-138D7B73D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71" name="Group 70">
              <a:extLst>
                <a:ext uri="{FF2B5EF4-FFF2-40B4-BE49-F238E27FC236}">
                  <a16:creationId xmlns:a16="http://schemas.microsoft.com/office/drawing/2014/main" id="{ADC1AC98-A945-45DC-A533-43311AB5AF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90" name="Freeform 64">
                <a:extLst>
                  <a:ext uri="{FF2B5EF4-FFF2-40B4-BE49-F238E27FC236}">
                    <a16:creationId xmlns:a16="http://schemas.microsoft.com/office/drawing/2014/main" id="{525BFDD7-7DC7-4933-95CA-274FF3A12B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1">
                <a:extLst>
                  <a:ext uri="{FF2B5EF4-FFF2-40B4-BE49-F238E27FC236}">
                    <a16:creationId xmlns:a16="http://schemas.microsoft.com/office/drawing/2014/main" id="{56EAE20D-E363-445F-AAA9-8923C7A41D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61">
                <a:extLst>
                  <a:ext uri="{FF2B5EF4-FFF2-40B4-BE49-F238E27FC236}">
                    <a16:creationId xmlns:a16="http://schemas.microsoft.com/office/drawing/2014/main" id="{63DF7269-8701-4F88-89A3-EA45D9DF59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8">
                <a:extLst>
                  <a:ext uri="{FF2B5EF4-FFF2-40B4-BE49-F238E27FC236}">
                    <a16:creationId xmlns:a16="http://schemas.microsoft.com/office/drawing/2014/main" id="{2DDEEFE7-743E-40D3-AB86-C074CADC9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4">
                <a:extLst>
                  <a:ext uri="{FF2B5EF4-FFF2-40B4-BE49-F238E27FC236}">
                    <a16:creationId xmlns:a16="http://schemas.microsoft.com/office/drawing/2014/main" id="{6DC0260D-7AA3-4733-B3CB-6389FCCABD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7">
                <a:extLst>
                  <a:ext uri="{FF2B5EF4-FFF2-40B4-BE49-F238E27FC236}">
                    <a16:creationId xmlns:a16="http://schemas.microsoft.com/office/drawing/2014/main" id="{E9487A85-3305-4BD8-A4FB-7939820DE3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60">
                <a:extLst>
                  <a:ext uri="{FF2B5EF4-FFF2-40B4-BE49-F238E27FC236}">
                    <a16:creationId xmlns:a16="http://schemas.microsoft.com/office/drawing/2014/main" id="{9A56408A-8D1F-4308-888A-C10250ED40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59">
                <a:extLst>
                  <a:ext uri="{FF2B5EF4-FFF2-40B4-BE49-F238E27FC236}">
                    <a16:creationId xmlns:a16="http://schemas.microsoft.com/office/drawing/2014/main" id="{B8EA7519-3D12-4CBF-9CF9-2DBF5379C4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62">
                <a:extLst>
                  <a:ext uri="{FF2B5EF4-FFF2-40B4-BE49-F238E27FC236}">
                    <a16:creationId xmlns:a16="http://schemas.microsoft.com/office/drawing/2014/main" id="{CBCFA958-AB70-45BC-86FB-95916AC88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5">
                <a:extLst>
                  <a:ext uri="{FF2B5EF4-FFF2-40B4-BE49-F238E27FC236}">
                    <a16:creationId xmlns:a16="http://schemas.microsoft.com/office/drawing/2014/main" id="{EC7CC8AD-3574-4368-9084-30AA269FB7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79">
                <a:extLst>
                  <a:ext uri="{FF2B5EF4-FFF2-40B4-BE49-F238E27FC236}">
                    <a16:creationId xmlns:a16="http://schemas.microsoft.com/office/drawing/2014/main" id="{AAF385D0-C8F4-4D2E-A604-55B0C4A37A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82">
                <a:extLst>
                  <a:ext uri="{FF2B5EF4-FFF2-40B4-BE49-F238E27FC236}">
                    <a16:creationId xmlns:a16="http://schemas.microsoft.com/office/drawing/2014/main" id="{5807D27C-D4CF-4DD8-95BF-BE0E820995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85">
                <a:extLst>
                  <a:ext uri="{FF2B5EF4-FFF2-40B4-BE49-F238E27FC236}">
                    <a16:creationId xmlns:a16="http://schemas.microsoft.com/office/drawing/2014/main" id="{AF358179-B76F-48FB-9D1E-25F2B422B7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8">
                <a:extLst>
                  <a:ext uri="{FF2B5EF4-FFF2-40B4-BE49-F238E27FC236}">
                    <a16:creationId xmlns:a16="http://schemas.microsoft.com/office/drawing/2014/main" id="{4F860F54-6F02-429D-84F9-216C593FDA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4" name="Group 103">
                <a:extLst>
                  <a:ext uri="{FF2B5EF4-FFF2-40B4-BE49-F238E27FC236}">
                    <a16:creationId xmlns:a16="http://schemas.microsoft.com/office/drawing/2014/main" id="{AF2CD1C6-D2DC-4C27-A7A3-0D6ECCB7B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05" name="Line 63">
                  <a:extLst>
                    <a:ext uri="{FF2B5EF4-FFF2-40B4-BE49-F238E27FC236}">
                      <a16:creationId xmlns:a16="http://schemas.microsoft.com/office/drawing/2014/main" id="{17251CE3-FBBE-4B37-B229-DF726C4AE56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Line 66">
                  <a:extLst>
                    <a:ext uri="{FF2B5EF4-FFF2-40B4-BE49-F238E27FC236}">
                      <a16:creationId xmlns:a16="http://schemas.microsoft.com/office/drawing/2014/main" id="{14522961-6FA8-43A3-894B-20435789E3A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67">
                  <a:extLst>
                    <a:ext uri="{FF2B5EF4-FFF2-40B4-BE49-F238E27FC236}">
                      <a16:creationId xmlns:a16="http://schemas.microsoft.com/office/drawing/2014/main" id="{54230A9C-2E62-416C-A910-A26CB0BB744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80">
                  <a:extLst>
                    <a:ext uri="{FF2B5EF4-FFF2-40B4-BE49-F238E27FC236}">
                      <a16:creationId xmlns:a16="http://schemas.microsoft.com/office/drawing/2014/main" id="{EDC7B8CE-339C-4B31-9A1E-1E6F3F20E51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83">
                  <a:extLst>
                    <a:ext uri="{FF2B5EF4-FFF2-40B4-BE49-F238E27FC236}">
                      <a16:creationId xmlns:a16="http://schemas.microsoft.com/office/drawing/2014/main" id="{D5900B3C-A349-4C11-8871-F0C656F06A2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Line 86">
                  <a:extLst>
                    <a:ext uri="{FF2B5EF4-FFF2-40B4-BE49-F238E27FC236}">
                      <a16:creationId xmlns:a16="http://schemas.microsoft.com/office/drawing/2014/main" id="{B836DF39-5332-440E-BD43-94EF14B9F7A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Line 89">
                  <a:extLst>
                    <a:ext uri="{FF2B5EF4-FFF2-40B4-BE49-F238E27FC236}">
                      <a16:creationId xmlns:a16="http://schemas.microsoft.com/office/drawing/2014/main" id="{25596AFB-7112-451F-A40E-C4D365BC05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72" name="Group 71">
              <a:extLst>
                <a:ext uri="{FF2B5EF4-FFF2-40B4-BE49-F238E27FC236}">
                  <a16:creationId xmlns:a16="http://schemas.microsoft.com/office/drawing/2014/main" id="{467B87DF-BE21-4275-A328-36294B5E87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82" name="Group 81">
                <a:extLst>
                  <a:ext uri="{FF2B5EF4-FFF2-40B4-BE49-F238E27FC236}">
                    <a16:creationId xmlns:a16="http://schemas.microsoft.com/office/drawing/2014/main" id="{5DF7768E-3A7E-48EA-AE6B-544137E0171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86" name="Straight Connector 85">
                  <a:extLst>
                    <a:ext uri="{FF2B5EF4-FFF2-40B4-BE49-F238E27FC236}">
                      <a16:creationId xmlns:a16="http://schemas.microsoft.com/office/drawing/2014/main" id="{0C7E39C2-9BBA-4C6E-B352-FADF72FF8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5FF2688-1869-4A97-A594-AD2F8C720A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8" name="Rectangle 30">
                  <a:extLst>
                    <a:ext uri="{FF2B5EF4-FFF2-40B4-BE49-F238E27FC236}">
                      <a16:creationId xmlns:a16="http://schemas.microsoft.com/office/drawing/2014/main" id="{035F350E-CDEC-47D7-B1F6-BB33F7263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0">
                  <a:extLst>
                    <a:ext uri="{FF2B5EF4-FFF2-40B4-BE49-F238E27FC236}">
                      <a16:creationId xmlns:a16="http://schemas.microsoft.com/office/drawing/2014/main" id="{32757671-5219-4448-9D74-96978B78F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A62FFE05-1BB5-478B-ACB7-0201D6E0B86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84" name="Freeform: Shape 83">
                  <a:extLst>
                    <a:ext uri="{FF2B5EF4-FFF2-40B4-BE49-F238E27FC236}">
                      <a16:creationId xmlns:a16="http://schemas.microsoft.com/office/drawing/2014/main" id="{08CF1D90-5BE7-4777-9D00-4B898D6A5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85" name="Freeform: Shape 84">
                  <a:extLst>
                    <a:ext uri="{FF2B5EF4-FFF2-40B4-BE49-F238E27FC236}">
                      <a16:creationId xmlns:a16="http://schemas.microsoft.com/office/drawing/2014/main" id="{D066325E-CB67-49CD-9A41-2CFD6BCC9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73" name="Group 72">
              <a:extLst>
                <a:ext uri="{FF2B5EF4-FFF2-40B4-BE49-F238E27FC236}">
                  <a16:creationId xmlns:a16="http://schemas.microsoft.com/office/drawing/2014/main" id="{7405EB12-3265-4FD8-AE15-B453CFF084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74" name="Group 73">
                <a:extLst>
                  <a:ext uri="{FF2B5EF4-FFF2-40B4-BE49-F238E27FC236}">
                    <a16:creationId xmlns:a16="http://schemas.microsoft.com/office/drawing/2014/main" id="{BCD1DA60-1F78-4286-AD75-48457E4E42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79" name="Freeform 68">
                  <a:extLst>
                    <a:ext uri="{FF2B5EF4-FFF2-40B4-BE49-F238E27FC236}">
                      <a16:creationId xmlns:a16="http://schemas.microsoft.com/office/drawing/2014/main" id="{F2434CC9-D9BE-4CC5-A618-AC659C5CBD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69">
                  <a:extLst>
                    <a:ext uri="{FF2B5EF4-FFF2-40B4-BE49-F238E27FC236}">
                      <a16:creationId xmlns:a16="http://schemas.microsoft.com/office/drawing/2014/main" id="{B9A88CD6-DA9C-42B2-A37B-5A0E1BED7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Line 70">
                  <a:extLst>
                    <a:ext uri="{FF2B5EF4-FFF2-40B4-BE49-F238E27FC236}">
                      <a16:creationId xmlns:a16="http://schemas.microsoft.com/office/drawing/2014/main" id="{4A018333-A419-44AE-9CF5-57D5319073CF}"/>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4C9BB730-80E2-4F3A-882B-7ED9186ABD9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76" name="Freeform 68">
                  <a:extLst>
                    <a:ext uri="{FF2B5EF4-FFF2-40B4-BE49-F238E27FC236}">
                      <a16:creationId xmlns:a16="http://schemas.microsoft.com/office/drawing/2014/main" id="{D48E4E69-835A-40C7-A548-8947A81DC1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9">
                  <a:extLst>
                    <a:ext uri="{FF2B5EF4-FFF2-40B4-BE49-F238E27FC236}">
                      <a16:creationId xmlns:a16="http://schemas.microsoft.com/office/drawing/2014/main" id="{E4F80DAC-11B8-4A6F-9CAA-8C62C6A2E6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Line 70">
                  <a:extLst>
                    <a:ext uri="{FF2B5EF4-FFF2-40B4-BE49-F238E27FC236}">
                      <a16:creationId xmlns:a16="http://schemas.microsoft.com/office/drawing/2014/main" id="{FF491AF2-6D67-4650-B34C-5BB5F112840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342870951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229AD-176E-D62A-3B82-D3AC607B230E}"/>
              </a:ext>
            </a:extLst>
          </p:cNvPr>
          <p:cNvSpPr>
            <a:spLocks noGrp="1"/>
          </p:cNvSpPr>
          <p:nvPr>
            <p:ph type="title"/>
          </p:nvPr>
        </p:nvSpPr>
        <p:spPr>
          <a:xfrm>
            <a:off x="4868987" y="233553"/>
            <a:ext cx="6317998" cy="673277"/>
          </a:xfrm>
        </p:spPr>
        <p:txBody>
          <a:bodyPr wrap="square" anchor="b">
            <a:normAutofit/>
          </a:bodyPr>
          <a:lstStyle/>
          <a:p>
            <a:pPr algn="ctr"/>
            <a:r>
              <a:rPr lang="en-US"/>
              <a:t>FEATURE ENGINEERING</a:t>
            </a:r>
          </a:p>
        </p:txBody>
      </p:sp>
      <p:pic>
        <p:nvPicPr>
          <p:cNvPr id="10" name="Picture 9">
            <a:extLst>
              <a:ext uri="{FF2B5EF4-FFF2-40B4-BE49-F238E27FC236}">
                <a16:creationId xmlns:a16="http://schemas.microsoft.com/office/drawing/2014/main" id="{9BF745BB-17F8-C70A-4A42-90C7328E9D58}"/>
              </a:ext>
            </a:extLst>
          </p:cNvPr>
          <p:cNvPicPr>
            <a:picLocks noChangeAspect="1"/>
          </p:cNvPicPr>
          <p:nvPr/>
        </p:nvPicPr>
        <p:blipFill>
          <a:blip r:embed="rId2"/>
          <a:srcRect l="16949" r="51359"/>
          <a:stretch/>
        </p:blipFill>
        <p:spPr>
          <a:xfrm>
            <a:off x="20" y="10"/>
            <a:ext cx="3863955" cy="6857989"/>
          </a:xfrm>
          <a:prstGeom prst="rect">
            <a:avLst/>
          </a:prstGeom>
        </p:spPr>
      </p:pic>
      <p:cxnSp>
        <p:nvCxnSpPr>
          <p:cNvPr id="14" name="Straight Connector 13">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1" name="Content Placeholder 5">
            <a:extLst>
              <a:ext uri="{FF2B5EF4-FFF2-40B4-BE49-F238E27FC236}">
                <a16:creationId xmlns:a16="http://schemas.microsoft.com/office/drawing/2014/main" id="{7B70125C-5739-54D2-68B1-2EE5E67D232C}"/>
              </a:ext>
            </a:extLst>
          </p:cNvPr>
          <p:cNvSpPr>
            <a:spLocks noGrp="1"/>
          </p:cNvSpPr>
          <p:nvPr>
            <p:ph idx="1"/>
          </p:nvPr>
        </p:nvSpPr>
        <p:spPr>
          <a:xfrm>
            <a:off x="4331497" y="1140383"/>
            <a:ext cx="7392981" cy="5645799"/>
          </a:xfrm>
        </p:spPr>
        <p:txBody>
          <a:bodyPr>
            <a:noAutofit/>
          </a:bodyPr>
          <a:lstStyle/>
          <a:p>
            <a:pPr marL="228600" indent="-228600">
              <a:lnSpc>
                <a:spcPct val="140000"/>
              </a:lnSpc>
              <a:buAutoNum type="arabicPeriod"/>
            </a:pPr>
            <a:r>
              <a:rPr lang="en-US" sz="1200" b="1">
                <a:effectLst/>
                <a:latin typeface="Goudy Old Style" panose="02020502050305020303" pitchFamily="18" charset="77"/>
              </a:rPr>
              <a:t>Common Neighbors </a:t>
            </a:r>
            <a:endParaRPr lang="en-US" sz="1200" b="1">
              <a:latin typeface="Goudy Old Style" panose="02020502050305020303" pitchFamily="18" charset="77"/>
            </a:endParaRPr>
          </a:p>
          <a:p>
            <a:pPr>
              <a:lnSpc>
                <a:spcPct val="140000"/>
              </a:lnSpc>
              <a:buFont typeface="Arial" panose="020B0604020202020204" pitchFamily="34" charset="0"/>
              <a:buChar char="•"/>
            </a:pPr>
            <a:r>
              <a:rPr lang="en-US" sz="1200" b="1">
                <a:effectLst/>
                <a:latin typeface="Goudy Old Style" panose="02020502050305020303" pitchFamily="18" charset="77"/>
              </a:rPr>
              <a:t> Measures the number of shared connections between two nodes.  </a:t>
            </a:r>
          </a:p>
          <a:p>
            <a:pPr>
              <a:lnSpc>
                <a:spcPct val="140000"/>
              </a:lnSpc>
              <a:buFont typeface="Arial" panose="020B0604020202020204" pitchFamily="34" charset="0"/>
              <a:buChar char="•"/>
            </a:pPr>
            <a:r>
              <a:rPr lang="en-US" sz="1200" b="1">
                <a:effectLst/>
                <a:latin typeface="Goudy Old Style" panose="02020502050305020303" pitchFamily="18" charset="77"/>
              </a:rPr>
              <a:t>A high count suggests a higher likelihood of a link forming.  </a:t>
            </a:r>
          </a:p>
          <a:p>
            <a:pPr>
              <a:lnSpc>
                <a:spcPct val="140000"/>
              </a:lnSpc>
            </a:pPr>
            <a:endParaRPr lang="en-US" sz="300" b="1">
              <a:effectLst/>
              <a:latin typeface="Goudy Old Style" panose="02020502050305020303" pitchFamily="18" charset="77"/>
            </a:endParaRPr>
          </a:p>
          <a:p>
            <a:pPr marL="228600" indent="-228600">
              <a:lnSpc>
                <a:spcPct val="140000"/>
              </a:lnSpc>
              <a:buFont typeface="+mj-lt"/>
              <a:buAutoNum type="arabicPeriod" startAt="2"/>
            </a:pPr>
            <a:r>
              <a:rPr lang="en-US" sz="1200" b="1">
                <a:effectLst/>
                <a:latin typeface="Goudy Old Style" panose="02020502050305020303" pitchFamily="18" charset="77"/>
              </a:rPr>
              <a:t>Jaccard Coefficient  </a:t>
            </a:r>
          </a:p>
          <a:p>
            <a:pPr>
              <a:lnSpc>
                <a:spcPct val="140000"/>
              </a:lnSpc>
              <a:buFont typeface="Arial" panose="020B0604020202020204" pitchFamily="34" charset="0"/>
              <a:buChar char="•"/>
            </a:pPr>
            <a:r>
              <a:rPr lang="en-US" sz="1200" b="1">
                <a:effectLst/>
                <a:latin typeface="Goudy Old Style" panose="02020502050305020303" pitchFamily="18" charset="77"/>
              </a:rPr>
              <a:t>Captures the similarity between the neighborhoods of two nodes.  </a:t>
            </a:r>
          </a:p>
          <a:p>
            <a:pPr>
              <a:lnSpc>
                <a:spcPct val="140000"/>
              </a:lnSpc>
              <a:buFont typeface="Arial" panose="020B0604020202020204" pitchFamily="34" charset="0"/>
              <a:buChar char="•"/>
            </a:pPr>
            <a:r>
              <a:rPr lang="en-US" sz="1200" b="1">
                <a:effectLst/>
                <a:latin typeface="Goudy Old Style" panose="02020502050305020303" pitchFamily="18" charset="77"/>
              </a:rPr>
              <a:t>Defined as the size of the intersection divided by the size of the union of the two nodes' neighbors.  </a:t>
            </a:r>
            <a:br>
              <a:rPr lang="en-US" sz="1200" b="1">
                <a:effectLst/>
                <a:latin typeface="Goudy Old Style" panose="02020502050305020303" pitchFamily="18" charset="77"/>
              </a:rPr>
            </a:br>
            <a:endParaRPr lang="en-US" sz="1200" b="1">
              <a:effectLst/>
              <a:latin typeface="Goudy Old Style" panose="02020502050305020303" pitchFamily="18" charset="77"/>
            </a:endParaRPr>
          </a:p>
          <a:p>
            <a:pPr marL="228600" indent="-228600">
              <a:lnSpc>
                <a:spcPct val="140000"/>
              </a:lnSpc>
              <a:buFont typeface="+mj-lt"/>
              <a:buAutoNum type="arabicPeriod" startAt="3"/>
            </a:pPr>
            <a:r>
              <a:rPr lang="en-US" sz="1200" b="1">
                <a:effectLst/>
                <a:latin typeface="Goudy Old Style" panose="02020502050305020303" pitchFamily="18" charset="77"/>
              </a:rPr>
              <a:t>Adamic-Adar Index </a:t>
            </a:r>
            <a:endParaRPr lang="en-US" sz="1200" b="1">
              <a:latin typeface="Goudy Old Style" panose="02020502050305020303" pitchFamily="18" charset="77"/>
            </a:endParaRPr>
          </a:p>
          <a:p>
            <a:pPr>
              <a:lnSpc>
                <a:spcPct val="140000"/>
              </a:lnSpc>
              <a:buFont typeface="Arial" panose="020B0604020202020204" pitchFamily="34" charset="0"/>
              <a:buChar char="•"/>
            </a:pPr>
            <a:r>
              <a:rPr lang="en-US" sz="1200" b="1">
                <a:effectLst/>
                <a:latin typeface="Goudy Old Style" panose="02020502050305020303" pitchFamily="18" charset="77"/>
              </a:rPr>
              <a:t>Weighs shared neighbors inversely by their degree, emphasizing less connected nodes.  </a:t>
            </a:r>
          </a:p>
          <a:p>
            <a:pPr>
              <a:lnSpc>
                <a:spcPct val="140000"/>
              </a:lnSpc>
              <a:buFont typeface="Arial" panose="020B0604020202020204" pitchFamily="34" charset="0"/>
              <a:buChar char="•"/>
            </a:pPr>
            <a:r>
              <a:rPr lang="en-US" sz="1200" b="1">
                <a:effectLst/>
                <a:latin typeface="Goudy Old Style" panose="02020502050305020303" pitchFamily="18" charset="77"/>
              </a:rPr>
              <a:t>Helps capture nuanced relationship dynamics in the network.  </a:t>
            </a:r>
            <a:br>
              <a:rPr lang="en-US" sz="1200" b="1">
                <a:effectLst/>
                <a:latin typeface="Goudy Old Style" panose="02020502050305020303" pitchFamily="18" charset="77"/>
              </a:rPr>
            </a:br>
            <a:endParaRPr lang="en-US" sz="1200" b="1">
              <a:effectLst/>
              <a:latin typeface="Goudy Old Style" panose="02020502050305020303" pitchFamily="18" charset="77"/>
            </a:endParaRPr>
          </a:p>
          <a:p>
            <a:pPr marL="228600" indent="-228600">
              <a:lnSpc>
                <a:spcPct val="140000"/>
              </a:lnSpc>
              <a:buFont typeface="+mj-lt"/>
              <a:buAutoNum type="arabicPeriod" startAt="4"/>
            </a:pPr>
            <a:r>
              <a:rPr lang="en-US" sz="1200" b="1">
                <a:effectLst/>
                <a:latin typeface="Goudy Old Style" panose="02020502050305020303" pitchFamily="18" charset="77"/>
              </a:rPr>
              <a:t>Preferential Attachment  </a:t>
            </a:r>
            <a:endParaRPr lang="en-US" sz="1200" b="1">
              <a:latin typeface="Goudy Old Style" panose="02020502050305020303" pitchFamily="18" charset="77"/>
            </a:endParaRPr>
          </a:p>
          <a:p>
            <a:pPr>
              <a:lnSpc>
                <a:spcPct val="140000"/>
              </a:lnSpc>
              <a:buFont typeface="Arial" panose="020B0604020202020204" pitchFamily="34" charset="0"/>
              <a:buChar char="•"/>
            </a:pPr>
            <a:r>
              <a:rPr lang="en-US" sz="1200" b="1">
                <a:effectLst/>
                <a:latin typeface="Goudy Old Style" panose="02020502050305020303" pitchFamily="18" charset="77"/>
              </a:rPr>
              <a:t> Reflects the tendency of high-degree nodes to attract more links.  </a:t>
            </a:r>
          </a:p>
          <a:p>
            <a:pPr>
              <a:lnSpc>
                <a:spcPct val="140000"/>
              </a:lnSpc>
              <a:buFont typeface="Arial" panose="020B0604020202020204" pitchFamily="34" charset="0"/>
              <a:buChar char="•"/>
            </a:pPr>
            <a:r>
              <a:rPr lang="en-US" sz="1200" b="1">
                <a:effectLst/>
                <a:latin typeface="Goudy Old Style" panose="02020502050305020303" pitchFamily="18" charset="77"/>
              </a:rPr>
              <a:t>Calculated as the product of the degrees of two nodes.  </a:t>
            </a:r>
          </a:p>
          <a:p>
            <a:pPr>
              <a:lnSpc>
                <a:spcPct val="140000"/>
              </a:lnSpc>
            </a:pPr>
            <a:endParaRPr lang="en-US" sz="1200" b="1">
              <a:latin typeface="Goudy Old Style" panose="02020502050305020303" pitchFamily="18" charset="77"/>
            </a:endParaRPr>
          </a:p>
        </p:txBody>
      </p:sp>
    </p:spTree>
    <p:extLst>
      <p:ext uri="{BB962C8B-B14F-4D97-AF65-F5344CB8AC3E}">
        <p14:creationId xmlns:p14="http://schemas.microsoft.com/office/powerpoint/2010/main" val="285696017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42236-F473-BF2E-D99B-3C920006FFB2}"/>
              </a:ext>
            </a:extLst>
          </p:cNvPr>
          <p:cNvSpPr>
            <a:spLocks noGrp="1"/>
          </p:cNvSpPr>
          <p:nvPr>
            <p:ph type="title"/>
          </p:nvPr>
        </p:nvSpPr>
        <p:spPr>
          <a:xfrm>
            <a:off x="4874206" y="-701"/>
            <a:ext cx="6317998" cy="684212"/>
          </a:xfrm>
        </p:spPr>
        <p:txBody>
          <a:bodyPr wrap="square" anchor="b">
            <a:normAutofit/>
          </a:bodyPr>
          <a:lstStyle/>
          <a:p>
            <a:pPr algn="ctr"/>
            <a:r>
              <a:rPr lang="en-US"/>
              <a:t>METHODOLODY</a:t>
            </a:r>
          </a:p>
        </p:txBody>
      </p:sp>
      <p:pic>
        <p:nvPicPr>
          <p:cNvPr id="5" name="Picture 4">
            <a:extLst>
              <a:ext uri="{FF2B5EF4-FFF2-40B4-BE49-F238E27FC236}">
                <a16:creationId xmlns:a16="http://schemas.microsoft.com/office/drawing/2014/main" id="{85E20DA3-9991-F521-5F1B-2847FF77ECF8}"/>
              </a:ext>
            </a:extLst>
          </p:cNvPr>
          <p:cNvPicPr>
            <a:picLocks noChangeAspect="1"/>
          </p:cNvPicPr>
          <p:nvPr/>
        </p:nvPicPr>
        <p:blipFill>
          <a:blip r:embed="rId2"/>
          <a:srcRect l="26751" r="41556"/>
          <a:stretch/>
        </p:blipFill>
        <p:spPr>
          <a:xfrm>
            <a:off x="-15188" y="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9BA061-297B-FCE3-3F64-8F13CBE220E5}"/>
              </a:ext>
            </a:extLst>
          </p:cNvPr>
          <p:cNvSpPr>
            <a:spLocks noGrp="1"/>
          </p:cNvSpPr>
          <p:nvPr>
            <p:ph idx="1"/>
          </p:nvPr>
        </p:nvSpPr>
        <p:spPr>
          <a:xfrm>
            <a:off x="4319968" y="682811"/>
            <a:ext cx="7425558" cy="6046111"/>
          </a:xfrm>
        </p:spPr>
        <p:txBody>
          <a:bodyPr vert="horz" lIns="91440" tIns="45720" rIns="91440" bIns="45720" rtlCol="0" anchor="t">
            <a:noAutofit/>
          </a:bodyPr>
          <a:lstStyle/>
          <a:p>
            <a:pPr marL="359410" indent="-359410">
              <a:lnSpc>
                <a:spcPct val="140000"/>
              </a:lnSpc>
              <a:buFont typeface="Wingdings" pitchFamily="2" charset="2"/>
              <a:buChar char="Ø"/>
            </a:pPr>
            <a:r>
              <a:rPr lang="en-US" sz="1100" b="1" dirty="0">
                <a:effectLst/>
                <a:latin typeface="Goudy Old Style"/>
              </a:rPr>
              <a:t> Three machine learning models were trained and evaluated to predict links based on the engineered features. The results are summarized below:  </a:t>
            </a:r>
            <a:endParaRPr lang="en-US" sz="1100" b="1">
              <a:solidFill>
                <a:srgbClr val="000000">
                  <a:alpha val="60000"/>
                </a:srgbClr>
              </a:solidFill>
              <a:effectLst/>
              <a:latin typeface="Goudy Old Style"/>
            </a:endParaRPr>
          </a:p>
          <a:p>
            <a:pPr marL="228600" indent="-228600">
              <a:lnSpc>
                <a:spcPct val="140000"/>
              </a:lnSpc>
              <a:buFont typeface="+mj-lt"/>
              <a:buAutoNum type="arabicPeriod"/>
            </a:pPr>
            <a:r>
              <a:rPr lang="en-US" sz="1100" b="1" dirty="0">
                <a:effectLst/>
                <a:latin typeface="Goudy Old Style"/>
              </a:rPr>
              <a:t>Logistic Regression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AUC-ROC: 0.9956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F1 Score: 0.9563  </a:t>
            </a:r>
            <a:endParaRPr lang="en-US" sz="1100" b="1">
              <a:solidFill>
                <a:srgbClr val="000000">
                  <a:alpha val="60000"/>
                </a:srgbClr>
              </a:solidFill>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Precision: Ranges between 0.94 and 0.98 depending on the threshold.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Accuracy: Achieved an overall accuracy of 96%.  </a:t>
            </a:r>
            <a:endParaRPr lang="en-US" sz="1100" b="1">
              <a:solidFill>
                <a:srgbClr val="000000">
                  <a:alpha val="60000"/>
                </a:srgbClr>
              </a:solidFill>
              <a:effectLst/>
              <a:latin typeface="Goudy Old Style"/>
            </a:endParaRPr>
          </a:p>
          <a:p>
            <a:pPr marL="228600" indent="-228600">
              <a:lnSpc>
                <a:spcPct val="140000"/>
              </a:lnSpc>
              <a:buFont typeface="+mj-lt"/>
              <a:buAutoNum type="arabicPeriod" startAt="2"/>
            </a:pPr>
            <a:r>
              <a:rPr lang="en-US" sz="1100" b="1" dirty="0">
                <a:effectLst/>
                <a:latin typeface="Goudy Old Style"/>
              </a:rPr>
              <a:t>Random Forest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AUC-ROC: 0.9950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F1 Score: 0.9725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Precision: Consistently between 0.97 and 0.98.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Accuracy: 97%.  </a:t>
            </a:r>
            <a:endParaRPr lang="en-US" sz="1100" b="1">
              <a:solidFill>
                <a:srgbClr val="000000">
                  <a:alpha val="60000"/>
                </a:srgbClr>
              </a:solidFill>
              <a:effectLst/>
              <a:latin typeface="Goudy Old Style"/>
            </a:endParaRPr>
          </a:p>
          <a:p>
            <a:pPr marL="228600" indent="-228600">
              <a:lnSpc>
                <a:spcPct val="140000"/>
              </a:lnSpc>
              <a:buFont typeface="+mj-lt"/>
              <a:buAutoNum type="arabicPeriod" startAt="3"/>
            </a:pPr>
            <a:r>
              <a:rPr lang="en-US" sz="1100" b="1" err="1">
                <a:effectLst/>
                <a:latin typeface="Goudy Old Style"/>
              </a:rPr>
              <a:t>XGBoost</a:t>
            </a:r>
            <a:r>
              <a:rPr lang="en-US" sz="1100" b="1" dirty="0">
                <a:effectLst/>
                <a:latin typeface="Goudy Old Style"/>
              </a:rPr>
              <a:t>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AUC-ROC: 0.9957 (highest among the models).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F1 Score: 0.9690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Precision: Ranges from 0.96 to 0.97.  </a:t>
            </a:r>
            <a:endParaRPr lang="en-US" sz="1100" b="1">
              <a:solidFill>
                <a:srgbClr val="000000">
                  <a:alpha val="60000"/>
                </a:srgbClr>
              </a:solidFill>
              <a:effectLst/>
              <a:latin typeface="Goudy Old Style"/>
            </a:endParaRPr>
          </a:p>
          <a:p>
            <a:pPr marL="359410" indent="-359410">
              <a:lnSpc>
                <a:spcPct val="140000"/>
              </a:lnSpc>
              <a:buFont typeface="Arial" panose="020B0604020202020204" pitchFamily="34" charset="0"/>
              <a:buChar char="•"/>
            </a:pPr>
            <a:r>
              <a:rPr lang="en-US" sz="1100" b="1" dirty="0">
                <a:effectLst/>
                <a:latin typeface="Goudy Old Style"/>
              </a:rPr>
              <a:t>Accuracy: 97%.  </a:t>
            </a:r>
            <a:endParaRPr lang="en-US" sz="1100" b="1">
              <a:solidFill>
                <a:srgbClr val="000000">
                  <a:alpha val="60000"/>
                </a:srgbClr>
              </a:solidFill>
              <a:effectLst/>
              <a:latin typeface="Goudy Old Style"/>
            </a:endParaRPr>
          </a:p>
          <a:p>
            <a:pPr marL="359410" indent="-359410">
              <a:lnSpc>
                <a:spcPct val="140000"/>
              </a:lnSpc>
            </a:pPr>
            <a:endParaRPr lang="en-US" sz="1100" b="1" dirty="0">
              <a:solidFill>
                <a:srgbClr val="000000">
                  <a:alpha val="60000"/>
                </a:srgbClr>
              </a:solidFill>
              <a:latin typeface="Goudy Old Style" panose="02020502050305020303" pitchFamily="18" charset="77"/>
            </a:endParaRPr>
          </a:p>
        </p:txBody>
      </p:sp>
    </p:spTree>
    <p:extLst>
      <p:ext uri="{BB962C8B-B14F-4D97-AF65-F5344CB8AC3E}">
        <p14:creationId xmlns:p14="http://schemas.microsoft.com/office/powerpoint/2010/main" val="4790917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6E654F-2DAE-EFF5-D092-4A4A57A9042D}"/>
              </a:ext>
            </a:extLst>
          </p:cNvPr>
          <p:cNvPicPr>
            <a:picLocks noChangeAspect="1"/>
          </p:cNvPicPr>
          <p:nvPr/>
        </p:nvPicPr>
        <p:blipFill>
          <a:blip r:embed="rId2"/>
          <a:stretch>
            <a:fillRect/>
          </a:stretch>
        </p:blipFill>
        <p:spPr>
          <a:xfrm>
            <a:off x="-5219" y="1117"/>
            <a:ext cx="12207658" cy="6855764"/>
          </a:xfrm>
          <a:prstGeom prst="rect">
            <a:avLst/>
          </a:prstGeom>
        </p:spPr>
      </p:pic>
    </p:spTree>
    <p:extLst>
      <p:ext uri="{BB962C8B-B14F-4D97-AF65-F5344CB8AC3E}">
        <p14:creationId xmlns:p14="http://schemas.microsoft.com/office/powerpoint/2010/main" val="1011446087"/>
      </p:ext>
    </p:extLst>
  </p:cSld>
  <p:clrMapOvr>
    <a:masterClrMapping/>
  </p:clrMapOvr>
  <p:transition spd="slow">
    <p:wipe/>
  </p:transition>
</p:sld>
</file>

<file path=ppt/theme/theme1.xml><?xml version="1.0" encoding="utf-8"?>
<a:theme xmlns:a="http://schemas.openxmlformats.org/drawingml/2006/main" name="FrostyVTI">
  <a:themeElements>
    <a:clrScheme name="AnalogousFromDarkSeedLeftStep">
      <a:dk1>
        <a:srgbClr val="000000"/>
      </a:dk1>
      <a:lt1>
        <a:srgbClr val="FFFFFF"/>
      </a:lt1>
      <a:dk2>
        <a:srgbClr val="301D1B"/>
      </a:dk2>
      <a:lt2>
        <a:srgbClr val="F2F0F3"/>
      </a:lt2>
      <a:accent1>
        <a:srgbClr val="71B230"/>
      </a:accent1>
      <a:accent2>
        <a:srgbClr val="9CA722"/>
      </a:accent2>
      <a:accent3>
        <a:srgbClr val="C89837"/>
      </a:accent3>
      <a:accent4>
        <a:srgbClr val="C44F28"/>
      </a:accent4>
      <a:accent5>
        <a:srgbClr val="D63A54"/>
      </a:accent5>
      <a:accent6>
        <a:srgbClr val="C42883"/>
      </a:accent6>
      <a:hlink>
        <a:srgbClr val="C04343"/>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Crop</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FrostyVTI</vt:lpstr>
      <vt:lpstr>SOCIAL CIRCLES: COMMUNITY ANALYSIS AND LINK PREDICTION USING FACEBOOK100 DATASET</vt:lpstr>
      <vt:lpstr>What is Link Prediction?</vt:lpstr>
      <vt:lpstr>PROJECT OVERVIEW</vt:lpstr>
      <vt:lpstr>PowerPoint Presentation</vt:lpstr>
      <vt:lpstr>NETWORK CHARACTERISTICS</vt:lpstr>
      <vt:lpstr>PowerPoint Presentation</vt:lpstr>
      <vt:lpstr>FEATURE ENGINEERING</vt:lpstr>
      <vt:lpstr>METHODOLODY</vt:lpstr>
      <vt:lpstr>PowerPoint Presentation</vt:lpstr>
      <vt:lpstr>FEATURE IMPORTANCE ANALYSIS</vt:lpstr>
      <vt:lpstr>PowerPoint Presentation</vt:lpstr>
      <vt:lpstr>SAMPLE PREDICTIONS</vt:lpstr>
      <vt:lpstr>NODE ATTRIBUTES INSIGHTS</vt:lpstr>
      <vt:lpstr>CHALLENGES AND LIMITATIONS</vt:lpstr>
      <vt:lpstr>KEY TAKEAWAYS</vt:lpstr>
      <vt:lpstr>CONCLUSION</vt:lpstr>
      <vt:lpstr>  Thank You for Your Attention!   Feel free to ask questions or share feedback.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Patel, Khushi Jayeshkumar</dc:creator>
  <cp:revision>33</cp:revision>
  <dcterms:created xsi:type="dcterms:W3CDTF">2024-12-07T04:24:49Z</dcterms:created>
  <dcterms:modified xsi:type="dcterms:W3CDTF">2024-12-09T19:55:52Z</dcterms:modified>
</cp:coreProperties>
</file>