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9" r:id="rId1"/>
  </p:sldMasterIdLst>
  <p:notesMasterIdLst>
    <p:notesMasterId r:id="rId4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8" r:id="rId18"/>
    <p:sldId id="279" r:id="rId19"/>
    <p:sldId id="280" r:id="rId20"/>
    <p:sldId id="282" r:id="rId21"/>
    <p:sldId id="284" r:id="rId22"/>
    <p:sldId id="285" r:id="rId23"/>
    <p:sldId id="286" r:id="rId24"/>
    <p:sldId id="281" r:id="rId25"/>
    <p:sldId id="283" r:id="rId26"/>
    <p:sldId id="288" r:id="rId27"/>
    <p:sldId id="289" r:id="rId28"/>
    <p:sldId id="290" r:id="rId29"/>
    <p:sldId id="287" r:id="rId30"/>
    <p:sldId id="291" r:id="rId31"/>
    <p:sldId id="292" r:id="rId32"/>
    <p:sldId id="293" r:id="rId33"/>
    <p:sldId id="294" r:id="rId34"/>
    <p:sldId id="295" r:id="rId35"/>
    <p:sldId id="296" r:id="rId36"/>
    <p:sldId id="301" r:id="rId37"/>
    <p:sldId id="297" r:id="rId38"/>
    <p:sldId id="309" r:id="rId39"/>
    <p:sldId id="310" r:id="rId40"/>
    <p:sldId id="298" r:id="rId41"/>
    <p:sldId id="311" r:id="rId42"/>
    <p:sldId id="299" r:id="rId43"/>
    <p:sldId id="300" r:id="rId44"/>
    <p:sldId id="302" r:id="rId45"/>
    <p:sldId id="303" r:id="rId46"/>
    <p:sldId id="312" r:id="rId47"/>
    <p:sldId id="276" r:id="rId48"/>
  </p:sldIdLst>
  <p:sldSz cx="9144000" cy="5143500" type="screen16x9"/>
  <p:notesSz cx="6858000" cy="9144000"/>
  <p:defaultTextStyle>
    <a:defPPr>
      <a:defRPr lang="ko-KR">
        <a:uFillTx/>
      </a:defRPr>
    </a:defPPr>
    <a:lvl1pPr marL="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>
          <p15:clr>
            <a:srgbClr val="A4A3A4"/>
          </p15:clr>
        </p15:guide>
        <p15:guide id="2" orient="horz" pos="2845" userDrawn="1">
          <p15:clr>
            <a:srgbClr val="A4A3A4"/>
          </p15:clr>
        </p15:guide>
        <p15:guide id="3" pos="9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FAF"/>
    <a:srgbClr val="FFFFFF"/>
    <a:srgbClr val="C5C5C5"/>
    <a:srgbClr val="D6D7D7"/>
    <a:srgbClr val="FAFAFA"/>
    <a:srgbClr val="219686"/>
    <a:srgbClr val="FFA188"/>
    <a:srgbClr val="F55A46"/>
    <a:srgbClr val="3B3838"/>
    <a:srgbClr val="FFA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78" autoAdjust="0"/>
    <p:restoredTop sz="96548" autoAdjust="0"/>
  </p:normalViewPr>
  <p:slideViewPr>
    <p:cSldViewPr>
      <p:cViewPr varScale="1">
        <p:scale>
          <a:sx n="153" d="100"/>
          <a:sy n="153" d="100"/>
        </p:scale>
        <p:origin x="846" y="126"/>
      </p:cViewPr>
      <p:guideLst>
        <p:guide orient="horz" pos="1613"/>
        <p:guide orient="horz" pos="2845"/>
        <p:guide pos="97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uFillTx/>
              </a:defRPr>
            </a:lvl1pPr>
          </a:lstStyle>
          <a:p>
            <a:pPr lvl="0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4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uFillTx/>
              </a:defRPr>
            </a:lvl1pPr>
          </a:lstStyle>
          <a:p>
            <a:pPr lvl="0">
              <a:defRPr lang="ko-KR" altLang="en-US">
                <a:uFillTx/>
              </a:defRPr>
            </a:pPr>
            <a:fld id="{A465C652-684F-706A-F549-ED516168FD72}" type="datetime1">
              <a:rPr lang="ko-KR" altLang="en-US">
                <a:uFillTx/>
              </a:rPr>
              <a:t>2017-12-12</a:t>
            </a:fld>
            <a:endParaRPr lang="ko-KR" altLang="en-US">
              <a:uFillTx/>
            </a:endParaRPr>
          </a:p>
        </p:txBody>
      </p:sp>
      <p:sp>
        <p:nvSpPr>
          <p:cNvPr id="6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8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텍스트 스타일을 편집합니다</a:t>
            </a:r>
          </a:p>
          <a:p>
            <a:pPr lvl="1">
              <a:defRPr lang="ko-KR" altLang="en-US">
                <a:uFillTx/>
              </a:defRPr>
            </a:pPr>
            <a:r>
              <a:rPr lang="ko-KR" altLang="en-US">
                <a:uFillTx/>
              </a:rPr>
              <a:t>둘째 수준</a:t>
            </a:r>
          </a:p>
          <a:p>
            <a:pPr lvl="2">
              <a:defRPr lang="ko-KR" altLang="en-US">
                <a:uFillTx/>
              </a:defRPr>
            </a:pPr>
            <a:r>
              <a:rPr lang="ko-KR" altLang="en-US">
                <a:uFillTx/>
              </a:rPr>
              <a:t>셋째 수준</a:t>
            </a:r>
          </a:p>
          <a:p>
            <a:pPr lvl="3">
              <a:defRPr lang="ko-KR" altLang="en-US">
                <a:uFillTx/>
              </a:defRPr>
            </a:pPr>
            <a:r>
              <a:rPr lang="ko-KR" altLang="en-US">
                <a:uFillTx/>
              </a:rPr>
              <a:t>넷째 수준</a:t>
            </a:r>
          </a:p>
          <a:p>
            <a:pPr lvl="4">
              <a:defRPr lang="ko-KR" altLang="en-US">
                <a:uFillTx/>
              </a:defRPr>
            </a:pPr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uFillTx/>
              </a:defRPr>
            </a:lvl1pPr>
          </a:lstStyle>
          <a:p>
            <a:pPr lvl="0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uFillTx/>
              </a:defRPr>
            </a:lvl1pPr>
          </a:lstStyle>
          <a:p>
            <a:pPr lvl="0">
              <a:defRPr lang="ko-KR" altLang="en-US">
                <a:uFillTx/>
              </a:defRPr>
            </a:pPr>
            <a:fld id="{A465C652-684F-706A-F549-ED516168FD72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38429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>
                <a:uFillTx/>
              </a:defRPr>
            </a:pPr>
            <a:fld id="{A465C652-684F-706A-F549-ED516168FD72}" type="slidenum">
              <a:rPr lang="ko-KR" altLang="en-US" smtClean="0">
                <a:uFillTx/>
              </a:rPr>
              <a:t>33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0038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4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>
                <a:uFillTx/>
              </a:defRPr>
            </a:pPr>
            <a:fld id="{A465C652-684F-706A-F549-ED516168FD72}" type="slidenum">
              <a:rPr lang="en-US" altLang="en-US">
                <a:uFillTx/>
              </a:rPr>
              <a:t>46</a:t>
            </a:fld>
            <a:endParaRPr lang="en-US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3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부제목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>
                <a:uFillTx/>
              </a:defRPr>
            </a:pPr>
            <a:fld id="{B16EF4C7-F612-423C-9DA3-89067E8B8EE1}" type="datetime1">
              <a:rPr lang="ko-KR" altLang="en-US" smtClean="0">
                <a:uFillTx/>
              </a:rPr>
              <a:t>2017-12-12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23020" y="4855369"/>
            <a:ext cx="2133600" cy="273843"/>
          </a:xfrm>
        </p:spPr>
        <p:txBody>
          <a:bodyPr/>
          <a:lstStyle>
            <a:lvl1pPr>
              <a:defRPr sz="1000"/>
            </a:lvl1pPr>
          </a:lstStyle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‹#›</a:t>
            </a:fld>
            <a:r>
              <a:rPr lang="en-US" altLang="ko-KR" dirty="0" smtClean="0"/>
              <a:t>/35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uFillTx/>
              </a:defRPr>
            </a:lvl1pPr>
          </a:lstStyle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143108" y="1660922"/>
            <a:ext cx="4857767" cy="241101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uFillTx/>
              </a:defRPr>
            </a:lvl1pPr>
          </a:lstStyle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첫째 목차</a:t>
            </a:r>
          </a:p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둘째 목차</a:t>
            </a:r>
          </a:p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셋째 목차</a:t>
            </a:r>
          </a:p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넷째 목차</a:t>
            </a:r>
          </a:p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다섯째 목차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FD90BE9C-0E68-422E-A20F-9621D2661B76}" type="datetime1">
              <a:rPr lang="ko-KR" altLang="en-US" smtClean="0">
                <a:uFillTx/>
              </a:rPr>
              <a:t>2017-12-12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2"/>
            <a:ext cx="2895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A465C652-684F-706A-F549-ED516168FD72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/>
          </p:nvPr>
        </p:nvSpPr>
        <p:spPr>
          <a:xfrm>
            <a:off x="6629400" y="205978"/>
            <a:ext cx="2057400" cy="4388644"/>
          </a:xfrm>
        </p:spPr>
        <p:txBody>
          <a:bodyPr vert="eaVert"/>
          <a:lstStyle/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4"/>
          </a:xfrm>
        </p:spPr>
        <p:txBody>
          <a:bodyPr vert="eaVert"/>
          <a:lstStyle/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텍스트 스타일을 편집합니다</a:t>
            </a:r>
          </a:p>
          <a:p>
            <a:pPr lvl="1">
              <a:defRPr lang="ko-KR" altLang="en-US">
                <a:uFillTx/>
              </a:defRPr>
            </a:pPr>
            <a:r>
              <a:rPr lang="ko-KR" altLang="en-US">
                <a:uFillTx/>
              </a:rPr>
              <a:t>둘째 수준</a:t>
            </a:r>
          </a:p>
          <a:p>
            <a:pPr lvl="2">
              <a:defRPr lang="ko-KR" altLang="en-US">
                <a:uFillTx/>
              </a:defRPr>
            </a:pPr>
            <a:r>
              <a:rPr lang="ko-KR" altLang="en-US">
                <a:uFillTx/>
              </a:rPr>
              <a:t>셋째 수준</a:t>
            </a:r>
          </a:p>
          <a:p>
            <a:pPr lvl="3">
              <a:defRPr lang="ko-KR" altLang="en-US">
                <a:uFillTx/>
              </a:defRPr>
            </a:pPr>
            <a:r>
              <a:rPr lang="ko-KR" altLang="en-US">
                <a:uFillTx/>
              </a:rPr>
              <a:t>넷째 수준</a:t>
            </a:r>
          </a:p>
          <a:p>
            <a:pPr lvl="4">
              <a:defRPr lang="ko-KR" altLang="en-US">
                <a:uFillTx/>
              </a:defRPr>
            </a:pPr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31DA8D9D-B1FE-4F2C-B80B-2C591F4B78E5}" type="datetime1">
              <a:rPr lang="ko-KR" altLang="en-US" smtClean="0">
                <a:uFillTx/>
              </a:rPr>
              <a:t>2017-12-12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2"/>
            <a:ext cx="2895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A465C652-684F-706A-F549-ED516168FD72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3A21866C-58F7-4DE8-AAE1-2746477AD55F}" type="datetime1">
              <a:rPr lang="ko-KR" altLang="en-US" smtClean="0">
                <a:uFillTx/>
              </a:rPr>
              <a:t>2017-12-12</a:t>
            </a:fld>
            <a:endParaRPr lang="ko-KR" altLang="en-US">
              <a:uFillTx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2"/>
            <a:ext cx="2895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A465C652-684F-706A-F549-ED516168FD72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D61AAB37-F873-42E7-9509-EB380B754E17}" type="datetime1">
              <a:rPr lang="ko-KR" altLang="en-US" smtClean="0">
                <a:uFillTx/>
              </a:rPr>
              <a:t>2017-12-12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2"/>
            <a:ext cx="2895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A465C652-684F-706A-F549-ED516168FD72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2800">
                <a:uFillTx/>
              </a:defRPr>
            </a:lvl9pPr>
          </a:lstStyle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텍스트 스타일을 편집합니다</a:t>
            </a:r>
          </a:p>
          <a:p>
            <a:pPr lvl="1">
              <a:defRPr lang="ko-KR" altLang="en-US">
                <a:uFillTx/>
              </a:defRPr>
            </a:pPr>
            <a:r>
              <a:rPr lang="ko-KR" altLang="en-US">
                <a:uFillTx/>
              </a:rPr>
              <a:t>둘째 수준</a:t>
            </a:r>
          </a:p>
          <a:p>
            <a:pPr lvl="2">
              <a:defRPr lang="ko-KR" altLang="en-US">
                <a:uFillTx/>
              </a:defRPr>
            </a:pPr>
            <a:r>
              <a:rPr lang="ko-KR" altLang="en-US">
                <a:uFillTx/>
              </a:rPr>
              <a:t>셋째 수준</a:t>
            </a:r>
          </a:p>
          <a:p>
            <a:pPr lvl="3">
              <a:defRPr lang="ko-KR" altLang="en-US">
                <a:uFillTx/>
              </a:defRPr>
            </a:pPr>
            <a:r>
              <a:rPr lang="ko-KR" altLang="en-US">
                <a:uFillTx/>
              </a:rPr>
              <a:t>넷째 수준</a:t>
            </a:r>
          </a:p>
          <a:p>
            <a:pPr lvl="4">
              <a:defRPr lang="ko-KR" altLang="en-US">
                <a:uFillTx/>
              </a:defRPr>
            </a:pPr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2800">
                <a:uFillTx/>
              </a:defRPr>
            </a:lvl9pPr>
          </a:lstStyle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텍스트 스타일을 편집합니다</a:t>
            </a:r>
          </a:p>
          <a:p>
            <a:pPr lvl="1">
              <a:defRPr lang="ko-KR" altLang="en-US">
                <a:uFillTx/>
              </a:defRPr>
            </a:pPr>
            <a:r>
              <a:rPr lang="ko-KR" altLang="en-US">
                <a:uFillTx/>
              </a:rPr>
              <a:t>둘째 수준</a:t>
            </a:r>
          </a:p>
          <a:p>
            <a:pPr lvl="2">
              <a:defRPr lang="ko-KR" altLang="en-US">
                <a:uFillTx/>
              </a:defRPr>
            </a:pPr>
            <a:r>
              <a:rPr lang="ko-KR" altLang="en-US">
                <a:uFillTx/>
              </a:rPr>
              <a:t>셋째 수준</a:t>
            </a:r>
          </a:p>
          <a:p>
            <a:pPr lvl="3">
              <a:defRPr lang="ko-KR" altLang="en-US">
                <a:uFillTx/>
              </a:defRPr>
            </a:pPr>
            <a:r>
              <a:rPr lang="ko-KR" altLang="en-US">
                <a:uFillTx/>
              </a:rPr>
              <a:t>넷째 수준</a:t>
            </a:r>
          </a:p>
          <a:p>
            <a:pPr lvl="4">
              <a:defRPr lang="ko-KR" altLang="en-US">
                <a:uFillTx/>
              </a:defRPr>
            </a:pPr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84F55684-8F65-424A-9DE3-96A06FF1F076}" type="datetime1">
              <a:rPr lang="ko-KR" altLang="en-US" smtClean="0">
                <a:uFillTx/>
              </a:rPr>
              <a:t>2017-12-12</a:t>
            </a:fld>
            <a:endParaRPr lang="ko-KR" altLang="en-US">
              <a:uFillTx/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2"/>
            <a:ext cx="2895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A465C652-684F-706A-F549-ED516168FD72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76D51A08-CAA7-4A47-BE0B-84434F09C809}" type="datetime1">
              <a:rPr lang="ko-KR" altLang="en-US" smtClean="0">
                <a:uFillTx/>
              </a:rPr>
              <a:t>2017-12-12</a:t>
            </a:fld>
            <a:endParaRPr lang="ko-KR" altLang="en-US">
              <a:uFillTx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2"/>
            <a:ext cx="2895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A465C652-684F-706A-F549-ED516168FD72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232297"/>
            <a:ext cx="8229600" cy="3393900"/>
          </a:xfrm>
        </p:spPr>
        <p:txBody>
          <a:bodyPr/>
          <a:lstStyle>
            <a:lvl1pPr>
              <a:buNone/>
              <a:defRPr>
                <a:uFillTx/>
              </a:defRPr>
            </a:lvl1pPr>
          </a:lstStyle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표를 추가하려면 아이콘을 클릭하십시오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A1AF12A3-BBE3-4C2E-8678-0FA5BE0563B0}" type="datetime1">
              <a:rPr lang="ko-KR" altLang="en-US" smtClean="0">
                <a:uFillTx/>
              </a:rPr>
              <a:t>2017-12-12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2"/>
            <a:ext cx="2895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A465C652-684F-706A-F549-ED516168FD72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4700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텍스트 스타일을 편집합니다</a:t>
            </a:r>
          </a:p>
          <a:p>
            <a:pPr lvl="1">
              <a:defRPr lang="ko-KR" altLang="en-US">
                <a:uFillTx/>
              </a:defRPr>
            </a:pPr>
            <a:r>
              <a:rPr lang="ko-KR" altLang="en-US">
                <a:uFillTx/>
              </a:rPr>
              <a:t>둘째 수준</a:t>
            </a:r>
          </a:p>
          <a:p>
            <a:pPr lvl="2">
              <a:defRPr lang="ko-KR" altLang="en-US">
                <a:uFillTx/>
              </a:defRPr>
            </a:pPr>
            <a:r>
              <a:rPr lang="ko-KR" altLang="en-US">
                <a:uFillTx/>
              </a:rPr>
              <a:t>셋째 수준</a:t>
            </a:r>
          </a:p>
          <a:p>
            <a:pPr lvl="3">
              <a:defRPr lang="ko-KR" altLang="en-US">
                <a:uFillTx/>
              </a:defRPr>
            </a:pPr>
            <a:r>
              <a:rPr lang="ko-KR" altLang="en-US">
                <a:uFillTx/>
              </a:rPr>
              <a:t>넷째 수준</a:t>
            </a:r>
          </a:p>
          <a:p>
            <a:pPr lvl="4">
              <a:defRPr lang="ko-KR" altLang="en-US">
                <a:uFillTx/>
              </a:defRPr>
            </a:pPr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4700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텍스트 스타일을 편집합니다</a:t>
            </a:r>
          </a:p>
          <a:p>
            <a:pPr lvl="1">
              <a:defRPr lang="ko-KR" altLang="en-US">
                <a:uFillTx/>
              </a:defRPr>
            </a:pPr>
            <a:r>
              <a:rPr lang="ko-KR" altLang="en-US">
                <a:uFillTx/>
              </a:rPr>
              <a:t>둘째 수준</a:t>
            </a:r>
          </a:p>
          <a:p>
            <a:pPr lvl="2">
              <a:defRPr lang="ko-KR" altLang="en-US">
                <a:uFillTx/>
              </a:defRPr>
            </a:pPr>
            <a:r>
              <a:rPr lang="ko-KR" altLang="en-US">
                <a:uFillTx/>
              </a:rPr>
              <a:t>셋째 수준</a:t>
            </a:r>
          </a:p>
          <a:p>
            <a:pPr lvl="3">
              <a:defRPr lang="ko-KR" altLang="en-US">
                <a:uFillTx/>
              </a:defRPr>
            </a:pPr>
            <a:r>
              <a:rPr lang="ko-KR" altLang="en-US">
                <a:uFillTx/>
              </a:rPr>
              <a:t>넷째 수준</a:t>
            </a:r>
          </a:p>
          <a:p>
            <a:pPr lvl="4">
              <a:defRPr lang="ko-KR" altLang="en-US">
                <a:uFillTx/>
              </a:defRPr>
            </a:pPr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2988165"/>
            <a:ext cx="4038600" cy="164700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텍스트 스타일을 편집합니다</a:t>
            </a:r>
          </a:p>
          <a:p>
            <a:pPr lvl="1">
              <a:defRPr lang="ko-KR" altLang="en-US">
                <a:uFillTx/>
              </a:defRPr>
            </a:pPr>
            <a:r>
              <a:rPr lang="ko-KR" altLang="en-US">
                <a:uFillTx/>
              </a:rPr>
              <a:t>둘째 수준</a:t>
            </a:r>
          </a:p>
          <a:p>
            <a:pPr lvl="2">
              <a:defRPr lang="ko-KR" altLang="en-US">
                <a:uFillTx/>
              </a:defRPr>
            </a:pPr>
            <a:r>
              <a:rPr lang="ko-KR" altLang="en-US">
                <a:uFillTx/>
              </a:rPr>
              <a:t>셋째 수준</a:t>
            </a:r>
          </a:p>
          <a:p>
            <a:pPr lvl="3">
              <a:defRPr lang="ko-KR" altLang="en-US">
                <a:uFillTx/>
              </a:defRPr>
            </a:pPr>
            <a:r>
              <a:rPr lang="ko-KR" altLang="en-US">
                <a:uFillTx/>
              </a:rPr>
              <a:t>넷째 수준</a:t>
            </a:r>
          </a:p>
          <a:p>
            <a:pPr lvl="4">
              <a:defRPr lang="ko-KR" altLang="en-US">
                <a:uFillTx/>
              </a:defRPr>
            </a:pPr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2988165"/>
            <a:ext cx="4038600" cy="164700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텍스트 스타일을 편집합니다</a:t>
            </a:r>
          </a:p>
          <a:p>
            <a:pPr lvl="1">
              <a:defRPr lang="ko-KR" altLang="en-US">
                <a:uFillTx/>
              </a:defRPr>
            </a:pPr>
            <a:r>
              <a:rPr lang="ko-KR" altLang="en-US">
                <a:uFillTx/>
              </a:rPr>
              <a:t>둘째 수준</a:t>
            </a:r>
          </a:p>
          <a:p>
            <a:pPr lvl="2">
              <a:defRPr lang="ko-KR" altLang="en-US">
                <a:uFillTx/>
              </a:defRPr>
            </a:pPr>
            <a:r>
              <a:rPr lang="ko-KR" altLang="en-US">
                <a:uFillTx/>
              </a:rPr>
              <a:t>셋째 수준</a:t>
            </a:r>
          </a:p>
          <a:p>
            <a:pPr lvl="3">
              <a:defRPr lang="ko-KR" altLang="en-US">
                <a:uFillTx/>
              </a:defRPr>
            </a:pPr>
            <a:r>
              <a:rPr lang="ko-KR" altLang="en-US">
                <a:uFillTx/>
              </a:rPr>
              <a:t>넷째 수준</a:t>
            </a:r>
          </a:p>
          <a:p>
            <a:pPr lvl="4">
              <a:defRPr lang="ko-KR" altLang="en-US">
                <a:uFillTx/>
              </a:defRPr>
            </a:pPr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9875000B-9114-4FE7-A24D-62AD8F3AB6A5}" type="datetime1">
              <a:rPr lang="ko-KR" altLang="en-US" smtClean="0">
                <a:uFillTx/>
              </a:rPr>
              <a:t>2017-12-12</a:t>
            </a:fld>
            <a:endParaRPr lang="ko-KR" altLang="en-US">
              <a:uFillTx/>
            </a:endParaRPr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2"/>
            <a:ext cx="2895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A465C652-684F-706A-F549-ED516168FD72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그림을 추가하려면 아이콘을 클릭하십시오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6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D5708D95-8064-486F-A277-DC212E496723}" type="datetime1">
              <a:rPr lang="ko-KR" altLang="en-US" smtClean="0">
                <a:uFillTx/>
              </a:rPr>
              <a:t>2017-12-12</a:t>
            </a:fld>
            <a:endParaRPr lang="ko-KR" altLang="en-US">
              <a:uFillTx/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2"/>
            <a:ext cx="2895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A465C652-684F-706A-F549-ED516168FD72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97818"/>
            <a:ext cx="9144000" cy="1102518"/>
          </a:xfrm>
        </p:spPr>
        <p:txBody>
          <a:bodyPr>
            <a:normAutofit/>
          </a:bodyPr>
          <a:lstStyle>
            <a:lvl1pPr>
              <a:defRPr sz="4400" b="1">
                <a:uFillTx/>
              </a:defRPr>
            </a:lvl1pPr>
          </a:lstStyle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4F43A8E0-9D31-4ED2-9950-1A0792CF789F}" type="datetime1">
              <a:rPr lang="ko-KR" altLang="en-US" smtClean="0">
                <a:uFillTx/>
              </a:rPr>
              <a:t>2017-12-12</a:t>
            </a:fld>
            <a:endParaRPr lang="ko-KR" altLang="en-US">
              <a:uFillTx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2"/>
            <a:ext cx="2895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2"/>
            <a:ext cx="2133600" cy="273843"/>
          </a:xfrm>
        </p:spPr>
        <p:txBody>
          <a:bodyPr/>
          <a:lstStyle/>
          <a:p>
            <a:pPr lvl="0">
              <a:defRPr lang="ko-KR" altLang="en-US">
                <a:uFillTx/>
              </a:defRPr>
            </a:pPr>
            <a:fld id="{A465C652-684F-706A-F549-ED516168FD72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3E7A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>
                <a:uFillTx/>
              </a:defRPr>
            </a:pPr>
            <a:r>
              <a:rPr lang="ko-KR" altLang="en-US">
                <a:uFillTx/>
              </a:rPr>
              <a:t>마스터 텍스트 스타일을 편집합니다</a:t>
            </a:r>
          </a:p>
          <a:p>
            <a:pPr lvl="1">
              <a:defRPr lang="ko-KR" altLang="en-US">
                <a:uFillTx/>
              </a:defRPr>
            </a:pPr>
            <a:r>
              <a:rPr lang="ko-KR" altLang="en-US">
                <a:uFillTx/>
              </a:rPr>
              <a:t>둘째 수준</a:t>
            </a:r>
          </a:p>
          <a:p>
            <a:pPr lvl="2">
              <a:defRPr lang="ko-KR" altLang="en-US">
                <a:uFillTx/>
              </a:defRPr>
            </a:pPr>
            <a:r>
              <a:rPr lang="ko-KR" altLang="en-US">
                <a:uFillTx/>
              </a:rPr>
              <a:t>셋째 수준</a:t>
            </a:r>
          </a:p>
          <a:p>
            <a:pPr lvl="3">
              <a:defRPr lang="ko-KR" altLang="en-US">
                <a:uFillTx/>
              </a:defRPr>
            </a:pPr>
            <a:r>
              <a:rPr lang="ko-KR" altLang="en-US">
                <a:uFillTx/>
              </a:rPr>
              <a:t>넷째 수준</a:t>
            </a:r>
          </a:p>
          <a:p>
            <a:pPr lvl="4">
              <a:defRPr lang="ko-KR" altLang="en-US">
                <a:uFillTx/>
              </a:defRPr>
            </a:pPr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lvl="0">
              <a:defRPr lang="ko-KR" altLang="en-US">
                <a:uFillTx/>
              </a:defRPr>
            </a:pPr>
            <a:fld id="{5A581350-2C6B-4802-994A-CC47A744EB8D}" type="datetime1">
              <a:rPr lang="ko-KR" altLang="en-US" smtClean="0">
                <a:uFillTx/>
              </a:rPr>
              <a:t>2017-12-12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lvl="0">
              <a:defRPr lang="ko-KR" altLang="en-US">
                <a:uFillTx/>
              </a:defRPr>
            </a:pPr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lvl="0">
              <a:defRPr lang="ko-KR" altLang="en-US">
                <a:uFillTx/>
              </a:defRPr>
            </a:pPr>
            <a:fld id="{A465C652-684F-706A-F549-ED516168FD72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49" r:id="rId1"/>
    <p:sldLayoutId id="2147493651" r:id="rId2"/>
    <p:sldLayoutId id="2147493652" r:id="rId3"/>
    <p:sldLayoutId id="2147493653" r:id="rId4"/>
    <p:sldLayoutId id="2147493654" r:id="rId5"/>
    <p:sldLayoutId id="2147493655" r:id="rId6"/>
    <p:sldLayoutId id="2147493656" r:id="rId7"/>
    <p:sldLayoutId id="2147493657" r:id="rId8"/>
    <p:sldLayoutId id="2147493658" r:id="rId9"/>
    <p:sldLayoutId id="2147493659" r:id="rId10"/>
    <p:sldLayoutId id="2147493660" r:id="rId11"/>
  </p:sldLayoutIdLst>
  <p:hf hdr="0" ftr="0" dt="0"/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  <a:lvl2pPr latinLnBrk="1">
        <a:defRPr>
          <a:solidFill>
            <a:schemeClr val="tx2"/>
          </a:solidFill>
          <a:uFillTx/>
        </a:defRPr>
      </a:lvl2pPr>
      <a:lvl3pPr latinLnBrk="1">
        <a:defRPr>
          <a:solidFill>
            <a:schemeClr val="tx2"/>
          </a:solidFill>
          <a:uFillTx/>
        </a:defRPr>
      </a:lvl3pPr>
      <a:lvl4pPr latinLnBrk="1">
        <a:defRPr>
          <a:solidFill>
            <a:schemeClr val="tx2"/>
          </a:solidFill>
          <a:uFillTx/>
        </a:defRPr>
      </a:lvl4pPr>
      <a:lvl5pPr latinLnBrk="1">
        <a:defRPr>
          <a:solidFill>
            <a:schemeClr val="tx2"/>
          </a:solidFill>
          <a:uFillTx/>
        </a:defRPr>
      </a:lvl5pPr>
      <a:lvl6pPr latinLnBrk="1">
        <a:defRPr>
          <a:solidFill>
            <a:schemeClr val="tx2"/>
          </a:solidFill>
          <a:uFillTx/>
        </a:defRPr>
      </a:lvl6pPr>
      <a:lvl7pPr latinLnBrk="1">
        <a:defRPr>
          <a:solidFill>
            <a:schemeClr val="tx2"/>
          </a:solidFill>
          <a:uFillTx/>
        </a:defRPr>
      </a:lvl7pPr>
      <a:lvl8pPr latinLnBrk="1">
        <a:defRPr>
          <a:solidFill>
            <a:schemeClr val="tx2"/>
          </a:solidFill>
          <a:uFillTx/>
        </a:defRPr>
      </a:lvl8pPr>
      <a:lvl9pPr latinLnBrk="1">
        <a:defRPr>
          <a:solidFill>
            <a:schemeClr val="tx2"/>
          </a:solidFill>
          <a:uFillTx/>
        </a:defRPr>
      </a:lvl9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200" cy="5143500"/>
          </a:xfrm>
          <a:prstGeom prst="rect">
            <a:avLst/>
          </a:prstGeom>
        </p:spPr>
      </p:pic>
      <p:sp>
        <p:nvSpPr>
          <p:cNvPr id="4" name="직사각형 7"/>
          <p:cNvSpPr/>
          <p:nvPr/>
        </p:nvSpPr>
        <p:spPr>
          <a:xfrm>
            <a:off x="-1800" y="0"/>
            <a:ext cx="9142200" cy="51435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TextBox 3"/>
          <p:cNvSpPr/>
          <p:nvPr/>
        </p:nvSpPr>
        <p:spPr>
          <a:xfrm>
            <a:off x="-1800" y="2170557"/>
            <a:ext cx="9144000" cy="4616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en-US" altLang="ko-KR" sz="2400" b="1" spc="-100" dirty="0">
                <a:solidFill>
                  <a:srgbClr val="C00000"/>
                </a:solidFill>
                <a:uFillTx/>
                <a:latin typeface="나눔고딕 ExtraBold"/>
                <a:ea typeface="나눔고딕 ExtraBold"/>
              </a:rPr>
              <a:t>SMART UI/UX </a:t>
            </a:r>
            <a:r>
              <a:rPr lang="en-US" altLang="ko-KR" sz="2400" b="1" spc="-70" dirty="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REALIZATION</a:t>
            </a:r>
          </a:p>
        </p:txBody>
      </p:sp>
      <p:sp>
        <p:nvSpPr>
          <p:cNvPr id="8" name="TextBox 1"/>
          <p:cNvSpPr/>
          <p:nvPr/>
        </p:nvSpPr>
        <p:spPr>
          <a:xfrm>
            <a:off x="4211054" y="2736720"/>
            <a:ext cx="718289" cy="2616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dist">
              <a:defRPr lang="ko-KR" altLang="en-US">
                <a:uFillTx/>
              </a:defRPr>
            </a:pPr>
            <a:r>
              <a:rPr lang="en-US" altLang="ko-KR" sz="1100" spc="-10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TEAM1 </a:t>
            </a:r>
            <a:endParaRPr lang="en-US" altLang="ko-KR" sz="900" b="0" i="0" u="none" kern="1200" spc="-100" baseline="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0" name="직선 연결선 5"/>
          <p:cNvCxnSpPr/>
          <p:nvPr/>
        </p:nvCxnSpPr>
        <p:spPr>
          <a:xfrm>
            <a:off x="-62999" y="2674620"/>
            <a:ext cx="9270000" cy="0"/>
          </a:xfrm>
          <a:prstGeom prst="line">
            <a:avLst/>
          </a:prstGeom>
          <a:ln w="28575" algn="ctr">
            <a:solidFill>
              <a:srgbClr val="B70B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"/>
          <p:cNvSpPr/>
          <p:nvPr/>
        </p:nvSpPr>
        <p:spPr>
          <a:xfrm>
            <a:off x="3490050" y="3050258"/>
            <a:ext cx="2160300" cy="2308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dist">
              <a:defRPr lang="ko-KR" altLang="en-US">
                <a:uFillTx/>
              </a:defRPr>
            </a:pPr>
            <a:r>
              <a:rPr lang="en-US" altLang="ko-KR" sz="900" spc="-10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 </a:t>
            </a:r>
            <a:r>
              <a:rPr lang="ko-KR" altLang="en-US" sz="900" spc="-10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김형준 정재엽 최동진 최현규</a:t>
            </a:r>
            <a:endParaRPr lang="en-US" altLang="ko-KR" sz="900" b="0" i="0" u="none" kern="1200" spc="-100" baseline="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0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a14="http://schemas.microsoft.com/office/drawing/2010/main">
    <mc:Choice Requires="a14">
      <p:transition/>
    </mc:Choice>
    <mc:Fallback xmlns:s="http://schemas.openxmlformats.org/officeDocument/2006/sharedTypes" xmlns:p14="http://schemas.microsoft.com/office/powerpoint/2010/main" xmlns="">
      <p:transition xmlns:p="http://schemas.openxmlformats.org/presentationml/2006/main" xmlns:p14="http://schemas.microsoft.com/office/powerpoint/2010/main" xmlns:s="http://schemas.openxmlformats.org/officeDocument/2006/sharedTypes" xmlns:r="http://schemas.openxmlformats.org/officeDocument/2006/relationships" xmlns:a14="http://schemas.microsoft.com/office/drawing/2010/main" xmlns:mc="http://schemas.openxmlformats.org/markup-compatibility/2006" xmlns:a="http://schemas.openxmlformats.org/drawingml/2006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200" cy="5143500"/>
          </a:xfrm>
          <a:prstGeom prst="rect">
            <a:avLst/>
          </a:prstGeom>
        </p:spPr>
      </p:pic>
      <p:sp>
        <p:nvSpPr>
          <p:cNvPr id="4" name="직사각형 7"/>
          <p:cNvSpPr/>
          <p:nvPr/>
        </p:nvSpPr>
        <p:spPr>
          <a:xfrm>
            <a:off x="-1800" y="0"/>
            <a:ext cx="9142200" cy="51435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TextBox 8"/>
          <p:cNvSpPr/>
          <p:nvPr/>
        </p:nvSpPr>
        <p:spPr>
          <a:xfrm>
            <a:off x="5690590" y="1854869"/>
            <a:ext cx="3418040" cy="4616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defRPr lang="ko-KR" altLang="en-US">
                <a:uFillTx/>
              </a:defRPr>
            </a:pPr>
            <a:r>
              <a:rPr lang="en-US" altLang="ko-KR" sz="2400" b="1" spc="-100" dirty="0">
                <a:solidFill>
                  <a:srgbClr val="FF0000"/>
                </a:solidFill>
                <a:uFillTx/>
                <a:latin typeface="나눔고딕 ExtraBold"/>
                <a:ea typeface="나눔고딕 ExtraBold"/>
              </a:rPr>
              <a:t>SMART UI/UX</a:t>
            </a:r>
          </a:p>
        </p:txBody>
      </p:sp>
      <p:sp>
        <p:nvSpPr>
          <p:cNvPr id="8" name="TextBox 9"/>
          <p:cNvSpPr/>
          <p:nvPr/>
        </p:nvSpPr>
        <p:spPr>
          <a:xfrm>
            <a:off x="5690590" y="2571750"/>
            <a:ext cx="3451611" cy="70788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defRPr lang="ko-KR" altLang="en-US">
                <a:uFillTx/>
              </a:defRPr>
            </a:pPr>
            <a:r>
              <a:rPr lang="en-US" altLang="ko-KR" sz="4000" b="1" spc="-100" dirty="0">
                <a:solidFill>
                  <a:schemeClr val="bg1"/>
                </a:solidFill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Benchmarking</a:t>
            </a:r>
            <a:r>
              <a:rPr lang="en-US" altLang="ko-KR" sz="4000" b="1" spc="-100" dirty="0"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4000" b="1" i="0" u="none" kern="1200" spc="-100" baseline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10"/>
          <p:cNvCxnSpPr>
            <a:cxnSpLocks/>
          </p:cNvCxnSpPr>
          <p:nvPr/>
        </p:nvCxnSpPr>
        <p:spPr>
          <a:xfrm flipV="1">
            <a:off x="7130790" y="1995670"/>
            <a:ext cx="0" cy="576080"/>
          </a:xfrm>
          <a:prstGeom prst="line">
            <a:avLst/>
          </a:prstGeom>
          <a:ln w="28575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/>
          <p:nvPr/>
        </p:nvSpPr>
        <p:spPr>
          <a:xfrm>
            <a:off x="5690590" y="2211700"/>
            <a:ext cx="3418040" cy="46935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defRPr lang="ko-KR" altLang="en-US">
                <a:uFillTx/>
              </a:defRPr>
            </a:pPr>
            <a:r>
              <a:rPr lang="en-US" altLang="ko-KR" sz="2450" b="1" spc="-70" dirty="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REALIZATION</a:t>
            </a:r>
          </a:p>
        </p:txBody>
      </p:sp>
      <p:cxnSp>
        <p:nvCxnSpPr>
          <p:cNvPr id="14" name="직선 연결선 12"/>
          <p:cNvCxnSpPr>
            <a:cxnSpLocks/>
          </p:cNvCxnSpPr>
          <p:nvPr/>
        </p:nvCxnSpPr>
        <p:spPr>
          <a:xfrm flipV="1">
            <a:off x="9102245" y="1995670"/>
            <a:ext cx="0" cy="576080"/>
          </a:xfrm>
          <a:prstGeom prst="line">
            <a:avLst/>
          </a:prstGeom>
          <a:ln w="28575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9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a14="http://schemas.microsoft.com/office/drawing/2010/main">
    <mc:Choice Requires="a14">
      <p:transition/>
    </mc:Choice>
    <mc:Fallback xmlns:s="http://schemas.openxmlformats.org/officeDocument/2006/sharedTypes" xmlns:p14="http://schemas.microsoft.com/office/powerpoint/2010/main" xmlns="">
      <p:transition xmlns:p="http://schemas.openxmlformats.org/presentationml/2006/main" xmlns:p14="http://schemas.microsoft.com/office/powerpoint/2010/main" xmlns:s="http://schemas.openxmlformats.org/officeDocument/2006/sharedTypes" xmlns:r="http://schemas.openxmlformats.org/officeDocument/2006/relationships" xmlns:a14="http://schemas.microsoft.com/office/drawing/2010/main" xmlns:mc="http://schemas.openxmlformats.org/markup-compatibility/2006" xmlns:a="http://schemas.openxmlformats.org/drawingml/2006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>
                <a:solidFill>
                  <a:srgbClr val="C00000"/>
                </a:solidFill>
                <a:uFillTx/>
                <a:latin typeface="나눔고딕 ExtraBold"/>
                <a:ea typeface="나눔고딕 ExtraBold"/>
              </a:rPr>
              <a:t>[Benchmarking App 1]</a:t>
            </a:r>
            <a:endParaRPr lang="en-US" altLang="ko-KR" sz="1200" b="1">
              <a:solidFill>
                <a:srgbClr val="C00000"/>
              </a:solidFill>
              <a:uFillTx/>
              <a:latin typeface="나눔고딕 ExtraBold"/>
              <a:ea typeface="나눔고딕 ExtraBold"/>
            </a:endParaRPr>
          </a:p>
        </p:txBody>
      </p:sp>
      <p:pic>
        <p:nvPicPr>
          <p:cNvPr id="8" name="Picture 3" descr="C:\Users\Administrator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056910"/>
            <a:ext cx="578215" cy="578215"/>
          </a:xfrm>
          <a:prstGeom prst="rect">
            <a:avLst/>
          </a:prstGeom>
          <a:noFill/>
        </p:spPr>
      </p:pic>
      <p:sp>
        <p:nvSpPr>
          <p:cNvPr id="10" name="TextBox 6"/>
          <p:cNvSpPr/>
          <p:nvPr/>
        </p:nvSpPr>
        <p:spPr>
          <a:xfrm>
            <a:off x="2054590" y="1121251"/>
            <a:ext cx="1445470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uFillTx/>
                <a:ea typeface="나눔고딕 ExtraBold"/>
              </a:rPr>
              <a:t>모두몰</a:t>
            </a:r>
            <a:endParaRPr lang="en-US" altLang="ko-KR" sz="400" b="1">
              <a:uFillTx/>
              <a:ea typeface="나눔고딕 ExtraBold"/>
            </a:endParaRPr>
          </a:p>
          <a:p>
            <a:pPr algn="ctr">
              <a:lnSpc>
                <a:spcPct val="150000"/>
              </a:lnSpc>
            </a:pPr>
            <a:endParaRPr lang="en-US" altLang="ko-KR" sz="300" b="1">
              <a:uFillTx/>
              <a:ea typeface="나눔고딕 ExtraBold"/>
            </a:endParaRPr>
          </a:p>
          <a:p>
            <a:pPr algn="ctr"/>
            <a:r>
              <a:rPr lang="ko-KR" altLang="en-US" sz="900" b="1">
                <a:uFillTx/>
                <a:ea typeface="나눔고딕 ExtraBold"/>
              </a:rPr>
              <a:t>지하상가의 위치정보 확인</a:t>
            </a:r>
            <a:endParaRPr lang="en-US" altLang="ko-KR" sz="900" b="1">
              <a:uFillTx/>
              <a:ea typeface="나눔고딕 ExtraBold"/>
            </a:endParaRPr>
          </a:p>
          <a:p>
            <a:pPr algn="ctr"/>
            <a:endParaRPr lang="ko-KR" altLang="en-US" sz="1000" b="1">
              <a:uFillTx/>
              <a:ea typeface="나눔고딕 ExtraBold"/>
            </a:endParaRPr>
          </a:p>
        </p:txBody>
      </p:sp>
      <p:sp>
        <p:nvSpPr>
          <p:cNvPr id="12" name="TextBox 18"/>
          <p:cNvSpPr/>
          <p:nvPr/>
        </p:nvSpPr>
        <p:spPr>
          <a:xfrm>
            <a:off x="2627313" y="4342328"/>
            <a:ext cx="504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uFillTx/>
                <a:latin typeface="나눔고딕 ExtraBold"/>
                <a:ea typeface="나눔고딕 ExtraBold"/>
              </a:rPr>
              <a:t>모두몰은</a:t>
            </a:r>
            <a:r>
              <a:rPr lang="ko-KR" altLang="en-US" sz="900" dirty="0">
                <a:uFillTx/>
                <a:latin typeface="나눔고딕 ExtraBold"/>
                <a:ea typeface="나눔고딕 ExtraBold"/>
              </a:rPr>
              <a:t> 상가의 위치와 정보는 정보를 제공한 일부 매장에서만 확인할 수 있었고 상가의 번호는 </a:t>
            </a:r>
            <a:endParaRPr lang="en-US" altLang="ko-KR" sz="900" dirty="0">
              <a:uFillTx/>
              <a:latin typeface="나눔고딕 ExtraBold"/>
              <a:ea typeface="나눔고딕 ExtraBold"/>
            </a:endParaRPr>
          </a:p>
          <a:p>
            <a:r>
              <a:rPr lang="ko-KR" altLang="en-US" sz="900" dirty="0">
                <a:uFillTx/>
                <a:latin typeface="나눔고딕 ExtraBold"/>
                <a:ea typeface="나눔고딕 ExtraBold"/>
              </a:rPr>
              <a:t>확인 할 수 있었다</a:t>
            </a:r>
            <a:r>
              <a:rPr lang="en-US" altLang="ko-KR" sz="900" dirty="0">
                <a:uFillTx/>
                <a:latin typeface="나눔고딕 ExtraBold"/>
                <a:ea typeface="나눔고딕 ExtraBold"/>
              </a:rPr>
              <a:t>. </a:t>
            </a:r>
            <a:r>
              <a:rPr lang="ko-KR" altLang="en-US" sz="900" dirty="0">
                <a:uFillTx/>
                <a:latin typeface="나눔고딕 ExtraBold"/>
                <a:ea typeface="나눔고딕 ExtraBold"/>
              </a:rPr>
              <a:t>그리고 근처에 있는 대표적인 건물이나 </a:t>
            </a:r>
            <a:r>
              <a:rPr lang="ko-KR" altLang="en-US" sz="900" dirty="0" err="1">
                <a:uFillTx/>
                <a:latin typeface="나눔고딕 ExtraBold"/>
                <a:ea typeface="나눔고딕 ExtraBold"/>
              </a:rPr>
              <a:t>랜드마크를</a:t>
            </a:r>
            <a:r>
              <a:rPr lang="ko-KR" altLang="en-US" sz="900" dirty="0">
                <a:uFillTx/>
                <a:latin typeface="나눔고딕 ExtraBold"/>
                <a:ea typeface="나눔고딕 ExtraBold"/>
              </a:rPr>
              <a:t> 표시해주었다</a:t>
            </a:r>
            <a:r>
              <a:rPr lang="en-US" altLang="ko-KR" sz="900" dirty="0">
                <a:uFillTx/>
                <a:latin typeface="나눔고딕 ExtraBold"/>
                <a:ea typeface="나눔고딕 ExtraBold"/>
              </a:rPr>
              <a:t>.</a:t>
            </a:r>
            <a:endParaRPr lang="ko-KR" altLang="en-US" sz="900" dirty="0">
              <a:uFillTx/>
              <a:latin typeface="나눔고딕 ExtraBold"/>
              <a:ea typeface="나눔고딕 ExtraBold"/>
            </a:endParaRPr>
          </a:p>
        </p:txBody>
      </p:sp>
      <p:pic>
        <p:nvPicPr>
          <p:cNvPr id="14" name="Picture 4" descr="C:\Users\Administrator\Desktop\22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5820" y="1989442"/>
            <a:ext cx="1268043" cy="2162476"/>
          </a:xfrm>
          <a:prstGeom prst="rect">
            <a:avLst/>
          </a:prstGeom>
          <a:noFill/>
        </p:spPr>
      </p:pic>
      <p:pic>
        <p:nvPicPr>
          <p:cNvPr id="16" name="Picture 3" descr="C:\Users\Administrator\Desktop\22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2150" y="1984801"/>
            <a:ext cx="1268043" cy="2166937"/>
          </a:xfrm>
          <a:prstGeom prst="rect">
            <a:avLst/>
          </a:prstGeom>
          <a:noFill/>
        </p:spPr>
      </p:pic>
      <p:sp>
        <p:nvSpPr>
          <p:cNvPr id="15" name="TextBox 17"/>
          <p:cNvSpPr/>
          <p:nvPr/>
        </p:nvSpPr>
        <p:spPr>
          <a:xfrm>
            <a:off x="0" y="724990"/>
            <a:ext cx="118753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spc="-60" dirty="0" smtClean="0">
                <a:uFillTx/>
                <a:latin typeface="나눔고딕 ExtraBold"/>
                <a:ea typeface="나눔고딕 ExtraBold"/>
              </a:rPr>
              <a:t>Benchmarking</a:t>
            </a:r>
            <a:endParaRPr lang="en-US" altLang="ko-KR" sz="800" spc="-60" dirty="0" smtClean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10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a14="http://schemas.microsoft.com/office/drawing/2010/main">
    <mc:Choice Requires="a14">
      <p:transition/>
    </mc:Choice>
    <mc:Fallback xmlns:s="http://schemas.openxmlformats.org/officeDocument/2006/sharedTypes" xmlns:p14="http://schemas.microsoft.com/office/powerpoint/2010/main" xmlns="">
      <p:transition xmlns:p="http://schemas.openxmlformats.org/presentationml/2006/main" xmlns:p14="http://schemas.microsoft.com/office/powerpoint/2010/main" xmlns:s="http://schemas.openxmlformats.org/officeDocument/2006/sharedTypes" xmlns:r="http://schemas.openxmlformats.org/officeDocument/2006/relationships" xmlns:a14="http://schemas.microsoft.com/office/drawing/2010/main" xmlns:mc="http://schemas.openxmlformats.org/markup-compatibility/2006" xmlns:a="http://schemas.openxmlformats.org/drawingml/2006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>
                <a:solidFill>
                  <a:srgbClr val="C00000"/>
                </a:solidFill>
                <a:uFillTx/>
                <a:latin typeface="나눔고딕 ExtraBold"/>
                <a:ea typeface="나눔고딕 ExtraBold"/>
              </a:rPr>
              <a:t>[Benchmarking App 2]</a:t>
            </a:r>
            <a:endParaRPr lang="en-US" altLang="ko-KR" sz="1200" b="1">
              <a:solidFill>
                <a:srgbClr val="C00000"/>
              </a:solidFill>
              <a:uFillTx/>
              <a:latin typeface="나눔고딕 ExtraBold"/>
              <a:ea typeface="나눔고딕 ExtraBold"/>
            </a:endParaRPr>
          </a:p>
        </p:txBody>
      </p:sp>
      <p:pic>
        <p:nvPicPr>
          <p:cNvPr id="8" name="Picture 3" descr="C:\Users\Administrator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086793"/>
            <a:ext cx="568654" cy="549842"/>
          </a:xfrm>
          <a:prstGeom prst="rect">
            <a:avLst/>
          </a:prstGeom>
          <a:noFill/>
        </p:spPr>
      </p:pic>
      <p:pic>
        <p:nvPicPr>
          <p:cNvPr id="10" name="Picture 2" descr="C:\Users\Administrator\Desktop\111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4837" y="1980781"/>
            <a:ext cx="1245168" cy="2160044"/>
          </a:xfrm>
          <a:prstGeom prst="rect">
            <a:avLst/>
          </a:prstGeom>
          <a:noFill/>
        </p:spPr>
      </p:pic>
      <p:pic>
        <p:nvPicPr>
          <p:cNvPr id="12" name="Picture 3" descr="C:\Users\Administrator\Desktop\1111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1415" y="1992882"/>
            <a:ext cx="1224487" cy="2163193"/>
          </a:xfrm>
          <a:prstGeom prst="rect">
            <a:avLst/>
          </a:prstGeom>
          <a:noFill/>
        </p:spPr>
      </p:pic>
      <p:pic>
        <p:nvPicPr>
          <p:cNvPr id="14" name="Picture 4" descr="C:\Users\Administrator\Desktop\111111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313" y="1999970"/>
            <a:ext cx="1233195" cy="2157235"/>
          </a:xfrm>
          <a:prstGeom prst="rect">
            <a:avLst/>
          </a:prstGeom>
          <a:noFill/>
        </p:spPr>
      </p:pic>
      <p:sp>
        <p:nvSpPr>
          <p:cNvPr id="16" name="TextBox 13"/>
          <p:cNvSpPr/>
          <p:nvPr/>
        </p:nvSpPr>
        <p:spPr>
          <a:xfrm>
            <a:off x="2627313" y="4356496"/>
            <a:ext cx="503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uFillTx/>
                <a:latin typeface="나눔고딕 ExtraBold"/>
                <a:ea typeface="나눔고딕 ExtraBold"/>
              </a:rPr>
              <a:t>다울지도에서는 지하상가에 위치한 상가의 위치와 정보를 간단하게 확인 할 수 있고 출구를 확인 </a:t>
            </a:r>
            <a:endParaRPr lang="en-US" altLang="ko-KR" sz="900">
              <a:uFillTx/>
              <a:latin typeface="나눔고딕 ExtraBold"/>
              <a:ea typeface="나눔고딕 ExtraBold"/>
            </a:endParaRPr>
          </a:p>
          <a:p>
            <a:r>
              <a:rPr lang="ko-KR" altLang="en-US" sz="900">
                <a:uFillTx/>
                <a:latin typeface="나눔고딕 ExtraBold"/>
                <a:ea typeface="나눔고딕 ExtraBold"/>
              </a:rPr>
              <a:t>할 수 있었다</a:t>
            </a:r>
            <a:r>
              <a:rPr lang="en-US" altLang="ko-KR" sz="900">
                <a:uFillTx/>
                <a:latin typeface="나눔고딕 ExtraBold"/>
                <a:ea typeface="나눔고딕 ExtraBold"/>
              </a:rPr>
              <a:t>. GPS</a:t>
            </a:r>
            <a:r>
              <a:rPr lang="ko-KR" altLang="en-US" sz="900">
                <a:uFillTx/>
                <a:latin typeface="나눔고딕 ExtraBold"/>
                <a:ea typeface="나눔고딕 ExtraBold"/>
              </a:rPr>
              <a:t>도 사용이 가능하지만 실내라서 정확한 위치를 확인 할 수 없다</a:t>
            </a:r>
            <a:r>
              <a:rPr lang="en-US" altLang="ko-KR" sz="900">
                <a:uFillTx/>
                <a:latin typeface="나눔고딕 ExtraBold"/>
                <a:ea typeface="나눔고딕 ExtraBold"/>
              </a:rPr>
              <a:t>.</a:t>
            </a:r>
            <a:endParaRPr lang="ko-KR" altLang="en-US" sz="900">
              <a:uFillTx/>
              <a:latin typeface="나눔고딕 ExtraBold"/>
              <a:ea typeface="나눔고딕 ExtraBold"/>
            </a:endParaRPr>
          </a:p>
        </p:txBody>
      </p:sp>
      <p:sp>
        <p:nvSpPr>
          <p:cNvPr id="18" name="TextBox 19"/>
          <p:cNvSpPr/>
          <p:nvPr/>
        </p:nvSpPr>
        <p:spPr>
          <a:xfrm>
            <a:off x="2054590" y="1121251"/>
            <a:ext cx="258942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uFillTx/>
                <a:latin typeface="나눔고딕 ExtraBold"/>
                <a:ea typeface="나눔고딕 ExtraBold"/>
              </a:rPr>
              <a:t>다울지도</a:t>
            </a:r>
            <a:endParaRPr lang="en-US" altLang="ko-KR" sz="1000" b="1">
              <a:uFillTx/>
              <a:latin typeface="나눔고딕 ExtraBold"/>
              <a:ea typeface="나눔고딕 ExtraBold"/>
            </a:endParaRPr>
          </a:p>
          <a:p>
            <a:pPr algn="ctr">
              <a:lnSpc>
                <a:spcPct val="150000"/>
              </a:lnSpc>
            </a:pPr>
            <a:endParaRPr lang="en-US" altLang="ko-KR" sz="300" b="1">
              <a:uFillTx/>
              <a:ea typeface="나눔고딕 ExtraBold"/>
            </a:endParaRPr>
          </a:p>
          <a:p>
            <a:pPr algn="ctr"/>
            <a:r>
              <a:rPr lang="ko-KR" altLang="en-US" sz="900" b="1">
                <a:uFillTx/>
                <a:ea typeface="나눔고딕 ExtraBold"/>
              </a:rPr>
              <a:t>지상과 지하를 모두 표</a:t>
            </a:r>
            <a:r>
              <a:rPr lang="ko-KR" altLang="en-US" sz="1000" b="1">
                <a:uFillTx/>
                <a:ea typeface="나눔고딕 ExtraBold"/>
              </a:rPr>
              <a:t>시해주는 어플리케이션</a:t>
            </a:r>
          </a:p>
        </p:txBody>
      </p:sp>
      <p:sp>
        <p:nvSpPr>
          <p:cNvPr id="17" name="TextBox 17"/>
          <p:cNvSpPr/>
          <p:nvPr/>
        </p:nvSpPr>
        <p:spPr>
          <a:xfrm>
            <a:off x="0" y="724990"/>
            <a:ext cx="118753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spc="-60" dirty="0" smtClean="0">
                <a:uFillTx/>
                <a:latin typeface="나눔고딕 ExtraBold"/>
                <a:ea typeface="나눔고딕 ExtraBold"/>
              </a:rPr>
              <a:t>Benchmarking</a:t>
            </a:r>
            <a:endParaRPr lang="en-US" altLang="ko-KR" sz="800" spc="-60" dirty="0" smtClean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11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a14="http://schemas.microsoft.com/office/drawing/2010/main">
    <mc:Choice Requires="a14">
      <p:transition/>
    </mc:Choice>
    <mc:Fallback xmlns:s="http://schemas.openxmlformats.org/officeDocument/2006/sharedTypes" xmlns:p14="http://schemas.microsoft.com/office/powerpoint/2010/main" xmlns="">
      <p:transition xmlns:p="http://schemas.openxmlformats.org/presentationml/2006/main" xmlns:p14="http://schemas.microsoft.com/office/powerpoint/2010/main" xmlns:s="http://schemas.openxmlformats.org/officeDocument/2006/sharedTypes" xmlns:r="http://schemas.openxmlformats.org/officeDocument/2006/relationships" xmlns:a14="http://schemas.microsoft.com/office/drawing/2010/main" xmlns:mc="http://schemas.openxmlformats.org/markup-compatibility/2006" xmlns:a="http://schemas.openxmlformats.org/drawingml/2006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>
                <a:solidFill>
                  <a:srgbClr val="C00000"/>
                </a:solidFill>
                <a:uFillTx/>
                <a:latin typeface="나눔고딕 ExtraBold"/>
                <a:ea typeface="나눔고딕 ExtraBold"/>
              </a:rPr>
              <a:t>[Benchmarking App 3]</a:t>
            </a:r>
            <a:endParaRPr lang="en-US" altLang="ko-KR" sz="1200" b="1">
              <a:solidFill>
                <a:srgbClr val="C00000"/>
              </a:solidFill>
              <a:uFillTx/>
              <a:latin typeface="나눔고딕 ExtraBold"/>
              <a:ea typeface="나눔고딕 ExtraBold"/>
            </a:endParaRPr>
          </a:p>
        </p:txBody>
      </p:sp>
      <p:pic>
        <p:nvPicPr>
          <p:cNvPr id="8" name="Picture 2" descr="C:\Users\Administrator\Desktop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570" y="1066963"/>
            <a:ext cx="582602" cy="579753"/>
          </a:xfrm>
          <a:prstGeom prst="rect">
            <a:avLst/>
          </a:prstGeom>
          <a:noFill/>
        </p:spPr>
      </p:pic>
      <p:pic>
        <p:nvPicPr>
          <p:cNvPr id="10" name="Picture 5" descr="C:\Users\Administrator\Desktop\13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1980" y="1999931"/>
            <a:ext cx="1330977" cy="2175218"/>
          </a:xfrm>
          <a:prstGeom prst="rect">
            <a:avLst/>
          </a:prstGeom>
          <a:noFill/>
        </p:spPr>
      </p:pic>
      <p:pic>
        <p:nvPicPr>
          <p:cNvPr id="12" name="Picture 7" descr="C:\Users\Administrator\Desktop\11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0124" y="1999931"/>
            <a:ext cx="1349093" cy="2142695"/>
          </a:xfrm>
          <a:prstGeom prst="rect">
            <a:avLst/>
          </a:prstGeom>
          <a:noFill/>
        </p:spPr>
      </p:pic>
      <p:sp>
        <p:nvSpPr>
          <p:cNvPr id="14" name="TextBox 21"/>
          <p:cNvSpPr/>
          <p:nvPr/>
        </p:nvSpPr>
        <p:spPr>
          <a:xfrm>
            <a:off x="2054590" y="1121251"/>
            <a:ext cx="1509270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uFillTx/>
                <a:latin typeface="나눔고딕 ExtraBold"/>
                <a:ea typeface="나눔고딕 ExtraBold"/>
              </a:rPr>
              <a:t>AED </a:t>
            </a:r>
            <a:r>
              <a:rPr lang="ko-KR" altLang="en-US" sz="1000" b="1" dirty="0" smtClean="0">
                <a:uFillTx/>
                <a:latin typeface="나눔고딕 ExtraBold"/>
                <a:ea typeface="나눔고딕 ExtraBold"/>
              </a:rPr>
              <a:t>찾기</a:t>
            </a:r>
            <a:endParaRPr lang="en-US" altLang="ko-KR" sz="1000" b="1" dirty="0">
              <a:uFillTx/>
              <a:latin typeface="나눔고딕 ExtraBold"/>
              <a:ea typeface="나눔고딕 ExtraBold"/>
            </a:endParaRPr>
          </a:p>
          <a:p>
            <a:pPr algn="ctr">
              <a:lnSpc>
                <a:spcPct val="150000"/>
              </a:lnSpc>
            </a:pPr>
            <a:endParaRPr lang="en-US" altLang="ko-KR" sz="300" b="1" dirty="0">
              <a:uFillTx/>
              <a:ea typeface="나눔고딕 ExtraBold"/>
            </a:endParaRPr>
          </a:p>
          <a:p>
            <a:pPr algn="ctr"/>
            <a:r>
              <a:rPr lang="ko-KR" altLang="en-US" sz="900" b="1" dirty="0">
                <a:uFillTx/>
                <a:latin typeface="나눔고딕 ExtraBold"/>
                <a:ea typeface="나눔고딕 ExtraBold"/>
              </a:rPr>
              <a:t>제세동기 사용법</a:t>
            </a:r>
            <a:r>
              <a:rPr lang="en-US" altLang="ko-KR" sz="900" b="1" dirty="0">
                <a:uFillTx/>
                <a:latin typeface="나눔고딕 ExtraBold"/>
                <a:ea typeface="나눔고딕 ExtraBold"/>
              </a:rPr>
              <a:t>,</a:t>
            </a:r>
            <a:r>
              <a:rPr lang="ko-KR" altLang="en-US" sz="900" b="1" dirty="0">
                <a:uFillTx/>
                <a:latin typeface="나눔고딕 ExtraBold"/>
                <a:ea typeface="나눔고딕 ExtraBold"/>
              </a:rPr>
              <a:t>위치 확인</a:t>
            </a:r>
            <a:endParaRPr lang="en-US" altLang="ko-KR" sz="900" b="1" dirty="0">
              <a:uFillTx/>
              <a:latin typeface="나눔고딕 ExtraBold"/>
              <a:ea typeface="나눔고딕 ExtraBold"/>
            </a:endParaRPr>
          </a:p>
          <a:p>
            <a:pPr algn="ctr"/>
            <a:endParaRPr lang="ko-KR" altLang="en-US" sz="1000" b="1" dirty="0">
              <a:uFillTx/>
              <a:ea typeface="나눔고딕 ExtraBold"/>
            </a:endParaRPr>
          </a:p>
        </p:txBody>
      </p:sp>
      <p:pic>
        <p:nvPicPr>
          <p:cNvPr id="16" name="Picture 10" descr="C:\Users\Administrator\Desktop\12312312312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62912" y="1999931"/>
            <a:ext cx="1297093" cy="2145601"/>
          </a:xfrm>
          <a:prstGeom prst="rect">
            <a:avLst/>
          </a:prstGeom>
          <a:noFill/>
        </p:spPr>
      </p:pic>
      <p:sp>
        <p:nvSpPr>
          <p:cNvPr id="18" name="TextBox 22"/>
          <p:cNvSpPr/>
          <p:nvPr/>
        </p:nvSpPr>
        <p:spPr>
          <a:xfrm>
            <a:off x="2627313" y="4342328"/>
            <a:ext cx="504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uFillTx/>
                <a:latin typeface="나눔고딕 ExtraBold"/>
                <a:ea typeface="나눔고딕 ExtraBold"/>
              </a:rPr>
              <a:t>심장 제세동기 사용법과 심폐소생술법 그리고  심폐소생술 안전백서도 확인이 가능하고 가까운 </a:t>
            </a:r>
            <a:r>
              <a:rPr lang="en-US" altLang="ko-KR" sz="900" dirty="0">
                <a:uFillTx/>
                <a:latin typeface="나눔고딕 ExtraBold"/>
                <a:ea typeface="나눔고딕 ExtraBold"/>
              </a:rPr>
              <a:t>AED </a:t>
            </a:r>
            <a:r>
              <a:rPr lang="ko-KR" altLang="en-US" sz="900" dirty="0">
                <a:uFillTx/>
                <a:latin typeface="나눔고딕 ExtraBold"/>
                <a:ea typeface="나눔고딕 ExtraBold"/>
              </a:rPr>
              <a:t>위치를 확인 할 수 있다</a:t>
            </a:r>
            <a:r>
              <a:rPr lang="en-US" altLang="ko-KR" sz="900" dirty="0">
                <a:uFillTx/>
                <a:latin typeface="나눔고딕 ExtraBold"/>
                <a:ea typeface="나눔고딕 ExtraBold"/>
              </a:rPr>
              <a:t>. UI </a:t>
            </a:r>
            <a:r>
              <a:rPr lang="ko-KR" altLang="en-US" sz="900" dirty="0">
                <a:uFillTx/>
                <a:latin typeface="나눔고딕 ExtraBold"/>
                <a:ea typeface="나눔고딕 ExtraBold"/>
              </a:rPr>
              <a:t>가 확실히 복잡하게 되어있어서 진짜 급한 일이 생겼을 때 급하게 사용을 할 수 없을 거 같다</a:t>
            </a:r>
            <a:r>
              <a:rPr lang="en-US" altLang="ko-KR" sz="900" dirty="0">
                <a:uFillTx/>
                <a:latin typeface="나눔고딕 ExtraBold"/>
                <a:ea typeface="나눔고딕 ExtraBold"/>
              </a:rPr>
              <a:t>. </a:t>
            </a:r>
            <a:r>
              <a:rPr lang="ko-KR" altLang="en-US" sz="900" dirty="0">
                <a:uFillTx/>
                <a:latin typeface="나눔고딕 ExtraBold"/>
                <a:ea typeface="나눔고딕 ExtraBold"/>
              </a:rPr>
              <a:t>응급실과 바로 연결도 되어있지는 않기 때문에 급한 상황에 </a:t>
            </a:r>
            <a:r>
              <a:rPr lang="ko-KR" altLang="en-US" sz="900" dirty="0" err="1">
                <a:uFillTx/>
                <a:latin typeface="나눔고딕 ExtraBold"/>
                <a:ea typeface="나눔고딕 ExtraBold"/>
              </a:rPr>
              <a:t>앱을</a:t>
            </a:r>
            <a:r>
              <a:rPr lang="ko-KR" altLang="en-US" sz="900" dirty="0">
                <a:uFillTx/>
                <a:latin typeface="나눔고딕 ExtraBold"/>
                <a:ea typeface="나눔고딕 ExtraBold"/>
              </a:rPr>
              <a:t> 나간 후에 전화를 해야 하는 불편함이 있다</a:t>
            </a:r>
            <a:r>
              <a:rPr lang="en-US" altLang="ko-KR" sz="900" dirty="0">
                <a:uFillTx/>
                <a:latin typeface="나눔고딕 ExtraBold"/>
                <a:ea typeface="나눔고딕 ExtraBold"/>
              </a:rPr>
              <a:t>.  </a:t>
            </a:r>
            <a:endParaRPr lang="ko-KR" altLang="en-US" sz="900" dirty="0">
              <a:uFillTx/>
              <a:latin typeface="나눔고딕 ExtraBold"/>
              <a:ea typeface="나눔고딕 ExtraBold"/>
            </a:endParaRPr>
          </a:p>
        </p:txBody>
      </p:sp>
      <p:sp>
        <p:nvSpPr>
          <p:cNvPr id="17" name="TextBox 17"/>
          <p:cNvSpPr/>
          <p:nvPr/>
        </p:nvSpPr>
        <p:spPr>
          <a:xfrm>
            <a:off x="0" y="724990"/>
            <a:ext cx="118753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spc="-60" dirty="0" smtClean="0">
                <a:uFillTx/>
                <a:latin typeface="나눔고딕 ExtraBold"/>
                <a:ea typeface="나눔고딕 ExtraBold"/>
              </a:rPr>
              <a:t>Benchmarking</a:t>
            </a:r>
            <a:endParaRPr lang="en-US" altLang="ko-KR" sz="800" spc="-60" dirty="0" smtClean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12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a14="http://schemas.microsoft.com/office/drawing/2010/main">
    <mc:Choice Requires="a14">
      <p:transition/>
    </mc:Choice>
    <mc:Fallback xmlns:s="http://schemas.openxmlformats.org/officeDocument/2006/sharedTypes" xmlns:p14="http://schemas.microsoft.com/office/powerpoint/2010/main" xmlns="">
      <p:transition xmlns:p="http://schemas.openxmlformats.org/presentationml/2006/main" xmlns:p14="http://schemas.microsoft.com/office/powerpoint/2010/main" xmlns:s="http://schemas.openxmlformats.org/officeDocument/2006/sharedTypes" xmlns:r="http://schemas.openxmlformats.org/officeDocument/2006/relationships" xmlns:a14="http://schemas.microsoft.com/office/drawing/2010/main" xmlns:mc="http://schemas.openxmlformats.org/markup-compatibility/2006" xmlns:a="http://schemas.openxmlformats.org/drawingml/2006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>
                <a:solidFill>
                  <a:srgbClr val="C00000"/>
                </a:solidFill>
                <a:uFillTx/>
                <a:latin typeface="나눔고딕 ExtraBold"/>
                <a:ea typeface="나눔고딕 ExtraBold"/>
              </a:rPr>
              <a:t>[Benchmarking App 4]</a:t>
            </a:r>
            <a:endParaRPr lang="en-US" altLang="ko-KR" sz="1200" b="1">
              <a:solidFill>
                <a:srgbClr val="C00000"/>
              </a:solidFill>
              <a:uFillTx/>
              <a:latin typeface="나눔고딕 ExtraBold"/>
              <a:ea typeface="나눔고딕 ExtraBold"/>
            </a:endParaRPr>
          </a:p>
        </p:txBody>
      </p:sp>
      <p:pic>
        <p:nvPicPr>
          <p:cNvPr id="8" name="Picture 2" descr="C:\Users\Administrator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4004" y="1047158"/>
            <a:ext cx="577046" cy="587967"/>
          </a:xfrm>
          <a:prstGeom prst="rect">
            <a:avLst/>
          </a:prstGeom>
          <a:noFill/>
        </p:spPr>
      </p:pic>
      <p:pic>
        <p:nvPicPr>
          <p:cNvPr id="10" name="Picture 2" descr="C:\Users\Administrator\Desktop\1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1446" y="1991646"/>
            <a:ext cx="1184577" cy="2162758"/>
          </a:xfrm>
          <a:prstGeom prst="rect">
            <a:avLst/>
          </a:prstGeom>
          <a:noFill/>
        </p:spPr>
      </p:pic>
      <p:pic>
        <p:nvPicPr>
          <p:cNvPr id="12" name="Picture 3" descr="C:\Users\Administrator\Desktop\1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9890" y="1991646"/>
            <a:ext cx="1196653" cy="2162758"/>
          </a:xfrm>
          <a:prstGeom prst="rect">
            <a:avLst/>
          </a:prstGeom>
          <a:noFill/>
        </p:spPr>
      </p:pic>
      <p:pic>
        <p:nvPicPr>
          <p:cNvPr id="14" name="Picture 4" descr="C:\Users\Administrator\Desktop\123123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8130" y="2913320"/>
            <a:ext cx="3065462" cy="1241084"/>
          </a:xfrm>
          <a:prstGeom prst="rect">
            <a:avLst/>
          </a:prstGeom>
          <a:noFill/>
        </p:spPr>
      </p:pic>
      <p:pic>
        <p:nvPicPr>
          <p:cNvPr id="16" name="Picture 5" descr="C:\Users\Administrator\Desktop\사본 -111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8130" y="1977070"/>
            <a:ext cx="3065462" cy="927100"/>
          </a:xfrm>
          <a:prstGeom prst="rect">
            <a:avLst/>
          </a:prstGeom>
          <a:noFill/>
        </p:spPr>
      </p:pic>
      <p:sp>
        <p:nvSpPr>
          <p:cNvPr id="18" name="TextBox 20"/>
          <p:cNvSpPr/>
          <p:nvPr/>
        </p:nvSpPr>
        <p:spPr>
          <a:xfrm>
            <a:off x="2054590" y="1121251"/>
            <a:ext cx="2229370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uFillTx/>
                <a:latin typeface="나눔고딕 ExtraBold"/>
                <a:ea typeface="나눔고딕 ExtraBold"/>
              </a:rPr>
              <a:t>EMERGENCY RESPONSE</a:t>
            </a:r>
          </a:p>
          <a:p>
            <a:pPr algn="ctr">
              <a:lnSpc>
                <a:spcPct val="150000"/>
              </a:lnSpc>
            </a:pPr>
            <a:endParaRPr lang="en-US" altLang="ko-KR" sz="300" b="1">
              <a:uFillTx/>
              <a:ea typeface="나눔고딕 ExtraBold"/>
            </a:endParaRPr>
          </a:p>
          <a:p>
            <a:pPr algn="ctr"/>
            <a:r>
              <a:rPr lang="ko-KR" altLang="en-US" sz="900" b="1">
                <a:uFillTx/>
                <a:ea typeface="나눔고딕 ExtraBold"/>
              </a:rPr>
              <a:t>제세동기 사용법 응급상황 별 대처 방법</a:t>
            </a:r>
          </a:p>
        </p:txBody>
      </p:sp>
      <p:sp>
        <p:nvSpPr>
          <p:cNvPr id="20" name="TextBox 21"/>
          <p:cNvSpPr/>
          <p:nvPr/>
        </p:nvSpPr>
        <p:spPr>
          <a:xfrm>
            <a:off x="2627313" y="4356496"/>
            <a:ext cx="50326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uFillTx/>
                <a:latin typeface="나눔고딕 ExtraBold"/>
                <a:ea typeface="나눔고딕 ExtraBold"/>
              </a:rPr>
              <a:t>Emergency Response</a:t>
            </a:r>
            <a:r>
              <a:rPr lang="ko-KR" altLang="en-US" sz="900">
                <a:uFillTx/>
                <a:latin typeface="나눔고딕 ExtraBold"/>
                <a:ea typeface="나눔고딕 ExtraBold"/>
              </a:rPr>
              <a:t>앱은 각종 응급상황에 대한 대처법을 글과 사진</a:t>
            </a:r>
            <a:r>
              <a:rPr lang="en-US" altLang="ko-KR" sz="900">
                <a:uFillTx/>
                <a:latin typeface="나눔고딕 ExtraBold"/>
                <a:ea typeface="나눔고딕 ExtraBold"/>
              </a:rPr>
              <a:t>, </a:t>
            </a:r>
            <a:r>
              <a:rPr lang="ko-KR" altLang="en-US" sz="900">
                <a:uFillTx/>
                <a:latin typeface="나눔고딕 ExtraBold"/>
                <a:ea typeface="나눔고딕 ExtraBold"/>
              </a:rPr>
              <a:t>영상을 통해 설명해주는 </a:t>
            </a:r>
            <a:endParaRPr lang="en-US" altLang="ko-KR" sz="900">
              <a:uFillTx/>
              <a:latin typeface="나눔고딕 ExtraBold"/>
              <a:ea typeface="나눔고딕 ExtraBold"/>
            </a:endParaRPr>
          </a:p>
          <a:p>
            <a:r>
              <a:rPr lang="ko-KR" altLang="en-US" sz="900">
                <a:uFillTx/>
                <a:latin typeface="나눔고딕 ExtraBold"/>
                <a:ea typeface="나눔고딕 ExtraBold"/>
              </a:rPr>
              <a:t>앱이다</a:t>
            </a:r>
            <a:r>
              <a:rPr lang="en-US" altLang="ko-KR" sz="900">
                <a:uFillTx/>
                <a:latin typeface="나눔고딕 ExtraBold"/>
                <a:ea typeface="나눔고딕 ExtraBold"/>
              </a:rPr>
              <a:t>. </a:t>
            </a:r>
            <a:r>
              <a:rPr lang="ko-KR" altLang="en-US" sz="900">
                <a:uFillTx/>
                <a:latin typeface="나눔고딕 ExtraBold"/>
                <a:ea typeface="나눔고딕 ExtraBold"/>
              </a:rPr>
              <a:t>하지만 몇몇 상황들은 사진이나 영상이 제공되지 않았고</a:t>
            </a:r>
            <a:r>
              <a:rPr lang="en-US" altLang="ko-KR" sz="900">
                <a:uFillTx/>
                <a:latin typeface="나눔고딕 ExtraBold"/>
                <a:ea typeface="나눔고딕 ExtraBold"/>
              </a:rPr>
              <a:t>, </a:t>
            </a:r>
            <a:r>
              <a:rPr lang="ko-KR" altLang="en-US" sz="900">
                <a:uFillTx/>
                <a:latin typeface="나눔고딕 ExtraBold"/>
                <a:ea typeface="나눔고딕 ExtraBold"/>
              </a:rPr>
              <a:t>응급요령이 최신화가 되지 않았다</a:t>
            </a:r>
            <a:r>
              <a:rPr lang="en-US" altLang="ko-KR" sz="900">
                <a:uFillTx/>
                <a:latin typeface="나눔고딕 ExtraBold"/>
                <a:ea typeface="나눔고딕 ExtraBold"/>
              </a:rPr>
              <a:t>. </a:t>
            </a:r>
            <a:r>
              <a:rPr lang="ko-KR" altLang="en-US" sz="900">
                <a:uFillTx/>
                <a:latin typeface="나눔고딕 ExtraBold"/>
                <a:ea typeface="나눔고딕 ExtraBold"/>
              </a:rPr>
              <a:t>그리고 어떤 응급상황에 대한 대처요령인지 애매한 그림들이 들어가 있는 경우도 있었다</a:t>
            </a:r>
            <a:r>
              <a:rPr lang="en-US" altLang="ko-KR" sz="900">
                <a:uFillTx/>
                <a:latin typeface="나눔고딕 ExtraBold"/>
                <a:ea typeface="나눔고딕 ExtraBold"/>
              </a:rPr>
              <a:t>.</a:t>
            </a:r>
            <a:endParaRPr lang="ko-KR" altLang="en-US" sz="900">
              <a:uFillTx/>
              <a:latin typeface="나눔고딕 ExtraBold"/>
              <a:ea typeface="나눔고딕 ExtraBold"/>
            </a:endParaRPr>
          </a:p>
        </p:txBody>
      </p:sp>
      <p:sp>
        <p:nvSpPr>
          <p:cNvPr id="17" name="TextBox 17"/>
          <p:cNvSpPr/>
          <p:nvPr/>
        </p:nvSpPr>
        <p:spPr>
          <a:xfrm>
            <a:off x="0" y="724990"/>
            <a:ext cx="118753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spc="-60" dirty="0" smtClean="0">
                <a:uFillTx/>
                <a:latin typeface="나눔고딕 ExtraBold"/>
                <a:ea typeface="나눔고딕 ExtraBold"/>
              </a:rPr>
              <a:t>Benchmarking</a:t>
            </a:r>
            <a:endParaRPr lang="en-US" altLang="ko-KR" sz="800" spc="-60" dirty="0" smtClean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13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a14="http://schemas.microsoft.com/office/drawing/2010/main">
    <mc:Choice Requires="a14">
      <p:transition/>
    </mc:Choice>
    <mc:Fallback xmlns:s="http://schemas.openxmlformats.org/officeDocument/2006/sharedTypes" xmlns:p14="http://schemas.microsoft.com/office/powerpoint/2010/main" xmlns="">
      <p:transition xmlns:p="http://schemas.openxmlformats.org/presentationml/2006/main" xmlns:p14="http://schemas.microsoft.com/office/powerpoint/2010/main" xmlns:s="http://schemas.openxmlformats.org/officeDocument/2006/sharedTypes" xmlns:r="http://schemas.openxmlformats.org/officeDocument/2006/relationships" xmlns:a14="http://schemas.microsoft.com/office/drawing/2010/main" xmlns:mc="http://schemas.openxmlformats.org/markup-compatibility/2006" xmlns:a="http://schemas.openxmlformats.org/drawingml/2006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i="0" u="none" kern="1200" spc="0" baseline="0">
                <a:solidFill>
                  <a:srgbClr val="C00000"/>
                </a:solidFill>
                <a:latin typeface="나눔고딕 ExtraBold"/>
                <a:ea typeface="나눔고딕 ExtraBold"/>
              </a:rPr>
              <a:t>[Benchmarking Result]</a:t>
            </a:r>
          </a:p>
        </p:txBody>
      </p:sp>
      <p:cxnSp>
        <p:nvCxnSpPr>
          <p:cNvPr id="4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0"/>
          <p:cNvSpPr/>
          <p:nvPr/>
        </p:nvSpPr>
        <p:spPr>
          <a:xfrm>
            <a:off x="5227630" y="1889842"/>
            <a:ext cx="3442625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i="0" u="none" kern="1200" spc="0" baseline="0" dirty="0">
                <a:latin typeface="나눔고딕 ExtraBold"/>
                <a:ea typeface="나눔고딕 ExtraBold"/>
              </a:rPr>
              <a:t>출구로 나가면 근처의 </a:t>
            </a:r>
            <a:r>
              <a:rPr lang="ko-KR" altLang="en-US" sz="900" i="0" u="none" kern="1200" spc="0" baseline="0" dirty="0" err="1">
                <a:latin typeface="나눔고딕 ExtraBold"/>
                <a:ea typeface="나눔고딕 ExtraBold"/>
              </a:rPr>
              <a:t>랜드마크를</a:t>
            </a:r>
            <a:r>
              <a:rPr lang="ko-KR" altLang="en-US" sz="900" i="0" u="none" kern="1200" spc="0" baseline="0" dirty="0">
                <a:latin typeface="나눔고딕 ExtraBold"/>
                <a:ea typeface="나눔고딕 ExtraBold"/>
              </a:rPr>
              <a:t> 표시해주는 것처럼 </a:t>
            </a:r>
            <a:r>
              <a:rPr lang="ko-KR" altLang="en-US" sz="900" i="0" u="none" kern="1200" spc="0" baseline="0" dirty="0" smtClean="0">
                <a:latin typeface="나눔고딕 ExtraBold"/>
                <a:ea typeface="나눔고딕 ExtraBold"/>
              </a:rPr>
              <a:t>안전</a:t>
            </a:r>
            <a:endParaRPr lang="en-US" altLang="ko-KR" sz="900" i="0" u="none" kern="1200" spc="0" baseline="0" dirty="0" smtClean="0"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r>
              <a:rPr lang="ko-KR" altLang="en-US" sz="900" i="0" u="none" kern="1200" spc="0" baseline="0" dirty="0" smtClean="0">
                <a:latin typeface="나눔고딕 ExtraBold"/>
                <a:ea typeface="나눔고딕 ExtraBold"/>
              </a:rPr>
              <a:t>시설의 </a:t>
            </a:r>
            <a:r>
              <a:rPr lang="ko-KR" altLang="en-US" sz="900" i="0" u="none" kern="1200" spc="0" baseline="0" dirty="0">
                <a:latin typeface="나눔고딕 ExtraBold"/>
                <a:ea typeface="나눔고딕 ExtraBold"/>
              </a:rPr>
              <a:t>위치</a:t>
            </a:r>
            <a:r>
              <a:rPr lang="en-US" altLang="ko-KR" sz="900" i="0" u="none" kern="1200" spc="0" baseline="0" dirty="0">
                <a:latin typeface="나눔고딕 ExtraBold"/>
                <a:ea typeface="나눔고딕 ExtraBold"/>
              </a:rPr>
              <a:t>(</a:t>
            </a:r>
            <a:r>
              <a:rPr lang="ko-KR" altLang="en-US" sz="900" i="0" u="none" kern="1200" spc="0" baseline="0" dirty="0">
                <a:latin typeface="나눔고딕 ExtraBold"/>
                <a:ea typeface="나눔고딕 ExtraBold"/>
              </a:rPr>
              <a:t>소화기</a:t>
            </a:r>
            <a:r>
              <a:rPr lang="en-US" altLang="ko-KR" sz="900" i="0" u="none" kern="1200" spc="0" baseline="0" dirty="0">
                <a:latin typeface="나눔고딕 ExtraBold"/>
                <a:ea typeface="나눔고딕 ExtraBold"/>
              </a:rPr>
              <a:t>, </a:t>
            </a:r>
            <a:r>
              <a:rPr lang="ko-KR" altLang="en-US" sz="900" i="0" u="none" kern="1200" spc="0" baseline="0" dirty="0">
                <a:latin typeface="나눔고딕 ExtraBold"/>
                <a:ea typeface="나눔고딕 ExtraBold"/>
              </a:rPr>
              <a:t>소화전</a:t>
            </a:r>
            <a:r>
              <a:rPr lang="en-US" altLang="ko-KR" sz="900" i="0" u="none" kern="1200" spc="0" baseline="0" dirty="0">
                <a:latin typeface="나눔고딕 ExtraBold"/>
                <a:ea typeface="나눔고딕 ExtraBold"/>
              </a:rPr>
              <a:t>, </a:t>
            </a:r>
            <a:r>
              <a:rPr lang="ko-KR" altLang="en-US" sz="900" i="0" u="none" kern="1200" spc="0" baseline="0" dirty="0">
                <a:latin typeface="나눔고딕 ExtraBold"/>
                <a:ea typeface="나눔고딕 ExtraBold"/>
              </a:rPr>
              <a:t>제세동기</a:t>
            </a:r>
            <a:r>
              <a:rPr lang="en-US" altLang="ko-KR" sz="900" i="0" u="none" kern="1200" spc="0" baseline="0" dirty="0">
                <a:latin typeface="나눔고딕 ExtraBold"/>
                <a:ea typeface="나눔고딕 ExtraBold"/>
              </a:rPr>
              <a:t>)</a:t>
            </a:r>
            <a:r>
              <a:rPr lang="ko-KR" altLang="en-US" sz="900" i="0" u="none" kern="1200" spc="0" baseline="0" dirty="0">
                <a:latin typeface="나눔고딕 ExtraBold"/>
                <a:ea typeface="나눔고딕 ExtraBold"/>
              </a:rPr>
              <a:t>를</a:t>
            </a:r>
            <a:r>
              <a:rPr lang="en-US" altLang="ko-KR" sz="900" i="0" u="none" kern="1200" spc="0" baseline="0" dirty="0">
                <a:latin typeface="나눔고딕 ExtraBold"/>
                <a:ea typeface="나눔고딕 ExtraBold"/>
              </a:rPr>
              <a:t> </a:t>
            </a:r>
            <a:r>
              <a:rPr lang="ko-KR" altLang="en-US" sz="900" i="0" u="none" kern="1200" spc="0" baseline="0" dirty="0">
                <a:latin typeface="나눔고딕 ExtraBold"/>
                <a:ea typeface="나눔고딕 ExtraBold"/>
              </a:rPr>
              <a:t>알려주는 기능을 </a:t>
            </a:r>
            <a:r>
              <a:rPr lang="ko-KR" altLang="en-US" sz="900" i="0" u="none" kern="1200" spc="0" baseline="0" dirty="0" smtClean="0">
                <a:latin typeface="나눔고딕 ExtraBold"/>
                <a:ea typeface="나눔고딕 ExtraBold"/>
              </a:rPr>
              <a:t>추가</a:t>
            </a:r>
            <a:r>
              <a:rPr lang="en-US" altLang="ko-KR" sz="900" i="0" u="none" kern="1200" spc="0" baseline="0" dirty="0" smtClean="0">
                <a:latin typeface="나눔고딕 ExtraBold"/>
                <a:ea typeface="나눔고딕 ExtraBold"/>
              </a:rPr>
              <a:t> 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sp>
        <p:nvSpPr>
          <p:cNvPr id="10" name="TextBox 21"/>
          <p:cNvSpPr/>
          <p:nvPr/>
        </p:nvSpPr>
        <p:spPr>
          <a:xfrm>
            <a:off x="5227630" y="2417676"/>
            <a:ext cx="3376930" cy="50783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dirty="0">
                <a:uFillTx/>
                <a:latin typeface="나눔고딕 ExtraBold"/>
                <a:ea typeface="나눔고딕 ExtraBold"/>
              </a:rPr>
              <a:t>지상과 지하의 지도를 확실하게 보여주는 것을 </a:t>
            </a:r>
            <a:r>
              <a:rPr lang="ko-KR" altLang="en-US" sz="900" dirty="0" smtClean="0">
                <a:uFillTx/>
                <a:latin typeface="나눔고딕 ExtraBold"/>
                <a:ea typeface="나눔고딕 ExtraBold"/>
              </a:rPr>
              <a:t>참고하고</a:t>
            </a:r>
            <a:r>
              <a:rPr lang="en-US" altLang="ko-KR" sz="900" dirty="0">
                <a:latin typeface="나눔고딕 ExtraBold"/>
                <a:ea typeface="나눔고딕 ExtraBold"/>
              </a:rPr>
              <a:t> </a:t>
            </a:r>
            <a:r>
              <a:rPr lang="ko-KR" altLang="en-US" sz="900" i="0" u="none" kern="1200" spc="0" baseline="0" dirty="0" smtClean="0">
                <a:latin typeface="나눔고딕 ExtraBold"/>
                <a:ea typeface="나눔고딕 ExtraBold"/>
              </a:rPr>
              <a:t>건물이나 </a:t>
            </a:r>
            <a:r>
              <a:rPr lang="ko-KR" altLang="en-US" sz="900" i="0" u="none" kern="1200" spc="0" baseline="0" dirty="0">
                <a:latin typeface="나눔고딕 ExtraBold"/>
                <a:ea typeface="나눔고딕 ExtraBold"/>
              </a:rPr>
              <a:t>지하에서의 확실한 위치정보를 받아오지 못하는 점이 불편하다는 것을 참고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sp>
        <p:nvSpPr>
          <p:cNvPr id="12" name="TextBox 6"/>
          <p:cNvSpPr/>
          <p:nvPr/>
        </p:nvSpPr>
        <p:spPr>
          <a:xfrm>
            <a:off x="4521465" y="1944988"/>
            <a:ext cx="352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90" dirty="0">
                <a:effectLst>
                  <a:outerShdw blurRad="50800" dist="50800" dir="5400000" algn="ctr" rotWithShape="0">
                    <a:srgbClr val="000000">
                      <a:alpha val="89000"/>
                    </a:srgbClr>
                  </a:outerShdw>
                </a:effectLst>
                <a:uFillTx/>
                <a:latin typeface="나눔고딕 ExtraBold"/>
                <a:ea typeface="나눔고딕 ExtraBold"/>
              </a:rPr>
              <a:t>&gt;&gt;</a:t>
            </a:r>
            <a:endParaRPr lang="ko-KR" altLang="en-US" sz="1100" spc="-90" dirty="0">
              <a:effectLst>
                <a:outerShdw blurRad="50800" dist="50800" dir="5400000" algn="ctr" rotWithShape="0">
                  <a:srgbClr val="000000">
                    <a:alpha val="89000"/>
                  </a:srgbClr>
                </a:outerShdw>
              </a:effectLst>
              <a:uFillTx/>
              <a:latin typeface="나눔고딕 ExtraBold"/>
              <a:ea typeface="나눔고딕 ExtraBold"/>
            </a:endParaRPr>
          </a:p>
        </p:txBody>
      </p:sp>
      <p:sp>
        <p:nvSpPr>
          <p:cNvPr id="14" name="TextBox 18"/>
          <p:cNvSpPr/>
          <p:nvPr/>
        </p:nvSpPr>
        <p:spPr>
          <a:xfrm>
            <a:off x="2987780" y="1977314"/>
            <a:ext cx="1528625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1000" i="0" u="none" kern="1200" spc="0" baseline="0">
                <a:latin typeface="나눔고딕 ExtraBold"/>
                <a:ea typeface="나눔고딕 ExtraBold"/>
              </a:rPr>
              <a:t>모두몰</a:t>
            </a:r>
            <a:endParaRPr lang="en-US" altLang="ko-KR" sz="1000" i="0" u="none" kern="1200" spc="0" baseline="0">
              <a:latin typeface="나눔고딕 ExtraBold"/>
              <a:ea typeface="나눔고딕 ExtraBold"/>
            </a:endParaRPr>
          </a:p>
        </p:txBody>
      </p:sp>
      <p:sp>
        <p:nvSpPr>
          <p:cNvPr id="16" name="TextBox 19"/>
          <p:cNvSpPr/>
          <p:nvPr/>
        </p:nvSpPr>
        <p:spPr>
          <a:xfrm>
            <a:off x="2987781" y="2548482"/>
            <a:ext cx="1471780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1000" i="0" u="none" kern="1200" spc="0" baseline="0">
                <a:latin typeface="나눔고딕 ExtraBold"/>
                <a:ea typeface="나눔고딕 ExtraBold"/>
              </a:rPr>
              <a:t>다울지도</a:t>
            </a:r>
            <a:endParaRPr lang="en-US" altLang="ko-KR" sz="1000" i="0" u="none" kern="1200" spc="0" baseline="0">
              <a:latin typeface="나눔고딕 ExtraBold"/>
              <a:ea typeface="나눔고딕 ExtraBold"/>
            </a:endParaRPr>
          </a:p>
        </p:txBody>
      </p:sp>
      <p:sp>
        <p:nvSpPr>
          <p:cNvPr id="18" name="TextBox 20"/>
          <p:cNvSpPr/>
          <p:nvPr/>
        </p:nvSpPr>
        <p:spPr>
          <a:xfrm>
            <a:off x="2987780" y="3119650"/>
            <a:ext cx="1528625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i="0" u="none" kern="1200" spc="0" baseline="0">
                <a:latin typeface="나눔고딕 ExtraBold"/>
                <a:ea typeface="나눔고딕 ExtraBold"/>
              </a:rPr>
              <a:t>AED </a:t>
            </a:r>
            <a:r>
              <a:rPr lang="ko-KR" altLang="en-US" sz="1000" i="0" u="none" kern="1200" spc="0" baseline="0">
                <a:latin typeface="나눔고딕 ExtraBold"/>
                <a:ea typeface="나눔고딕 ExtraBold"/>
              </a:rPr>
              <a:t>찾기</a:t>
            </a:r>
            <a:endParaRPr lang="en-US" altLang="ko-KR" sz="1000" i="0" u="none" kern="1200" spc="0" baseline="0">
              <a:latin typeface="나눔고딕 ExtraBold"/>
              <a:ea typeface="나눔고딕 ExtraBold"/>
            </a:endParaRPr>
          </a:p>
        </p:txBody>
      </p:sp>
      <p:sp>
        <p:nvSpPr>
          <p:cNvPr id="20" name="TextBox 23"/>
          <p:cNvSpPr/>
          <p:nvPr/>
        </p:nvSpPr>
        <p:spPr>
          <a:xfrm>
            <a:off x="2987781" y="3690818"/>
            <a:ext cx="1471780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i="0" u="none" kern="1200" spc="0" baseline="0">
                <a:latin typeface="나눔고딕 ExtraBold"/>
                <a:ea typeface="나눔고딕 ExtraBold"/>
              </a:rPr>
              <a:t>Emergency Response</a:t>
            </a:r>
          </a:p>
        </p:txBody>
      </p:sp>
      <p:sp>
        <p:nvSpPr>
          <p:cNvPr id="22" name="TextBox 25"/>
          <p:cNvSpPr/>
          <p:nvPr/>
        </p:nvSpPr>
        <p:spPr>
          <a:xfrm>
            <a:off x="5199876" y="2996538"/>
            <a:ext cx="3470379" cy="64633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dirty="0">
                <a:latin typeface="나눔고딕 ExtraBold"/>
                <a:ea typeface="나눔고딕 ExtraBold"/>
              </a:rPr>
              <a:t>가까운 </a:t>
            </a:r>
            <a:r>
              <a:rPr lang="en-US" altLang="ko-KR" sz="900" dirty="0">
                <a:latin typeface="나눔고딕 ExtraBold"/>
                <a:ea typeface="나눔고딕 ExtraBold"/>
              </a:rPr>
              <a:t>AED </a:t>
            </a:r>
            <a:r>
              <a:rPr lang="ko-KR" altLang="en-US" sz="900" dirty="0">
                <a:latin typeface="나눔고딕 ExtraBold"/>
                <a:ea typeface="나눔고딕 ExtraBold"/>
              </a:rPr>
              <a:t>위치를 확인 할 수 있는 것 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, AED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사용법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,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 심폐소생술법 </a:t>
            </a:r>
            <a:endParaRPr lang="en-US" altLang="ko-KR" sz="900" dirty="0" smtClean="0"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그리고 심폐소생술 안전백서를 확인할 수 있는 점을 참고</a:t>
            </a:r>
            <a:endParaRPr lang="en-US" altLang="ko-KR" sz="900" dirty="0"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r>
              <a:rPr lang="en-US" altLang="ko-KR" sz="900" dirty="0" smtClean="0">
                <a:latin typeface="나눔고딕 ExtraBold"/>
                <a:ea typeface="나눔고딕 ExtraBold"/>
              </a:rPr>
              <a:t>UI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가 복잡하게 </a:t>
            </a:r>
            <a:r>
              <a:rPr lang="ko-KR" altLang="en-US" sz="900" dirty="0">
                <a:latin typeface="나눔고딕 ExtraBold"/>
                <a:ea typeface="나눔고딕 ExtraBold"/>
              </a:rPr>
              <a:t>되어있어서 진짜 급한 일이 생겼을 때 급하게 사용을 할 수 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없는 점을 참고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sp>
        <p:nvSpPr>
          <p:cNvPr id="24" name="TextBox 27"/>
          <p:cNvSpPr/>
          <p:nvPr/>
        </p:nvSpPr>
        <p:spPr>
          <a:xfrm>
            <a:off x="5233945" y="3692659"/>
            <a:ext cx="2866545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i="0" u="none" kern="1200" spc="0" baseline="0" dirty="0">
                <a:latin typeface="나눔고딕 ExtraBold"/>
                <a:ea typeface="나눔고딕 ExtraBold"/>
              </a:rPr>
              <a:t>각종 </a:t>
            </a:r>
            <a:r>
              <a:rPr lang="ko-KR" altLang="en-US" sz="900" i="0" u="none" kern="1200" spc="0" baseline="0" dirty="0" smtClean="0">
                <a:latin typeface="나눔고딕 ExtraBold"/>
                <a:ea typeface="나눔고딕 ExtraBold"/>
              </a:rPr>
              <a:t>위급상황이 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발생하는 경우 그 상황에 맞는 적절한 응급 처치 요령 추가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sp>
        <p:nvSpPr>
          <p:cNvPr id="26" name="TextBox 28"/>
          <p:cNvSpPr/>
          <p:nvPr/>
        </p:nvSpPr>
        <p:spPr>
          <a:xfrm>
            <a:off x="4521465" y="2540787"/>
            <a:ext cx="352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90">
                <a:effectLst>
                  <a:outerShdw blurRad="50800" dist="50800" dir="5400000" algn="ctr" rotWithShape="0">
                    <a:srgbClr val="000000">
                      <a:alpha val="89000"/>
                    </a:srgbClr>
                  </a:outerShdw>
                </a:effectLst>
                <a:uFillTx/>
                <a:latin typeface="나눔고딕 ExtraBold"/>
                <a:ea typeface="나눔고딕 ExtraBold"/>
              </a:rPr>
              <a:t>&gt;&gt;</a:t>
            </a:r>
            <a:endParaRPr lang="ko-KR" altLang="en-US" sz="1100" spc="-90">
              <a:effectLst>
                <a:outerShdw blurRad="50800" dist="50800" dir="5400000" algn="ctr" rotWithShape="0">
                  <a:srgbClr val="000000">
                    <a:alpha val="89000"/>
                  </a:srgbClr>
                </a:outerShdw>
              </a:effectLst>
              <a:uFillTx/>
              <a:latin typeface="나눔고딕 ExtraBold"/>
              <a:ea typeface="나눔고딕 ExtraBold"/>
            </a:endParaRPr>
          </a:p>
        </p:txBody>
      </p:sp>
      <p:sp>
        <p:nvSpPr>
          <p:cNvPr id="28" name="TextBox 29"/>
          <p:cNvSpPr/>
          <p:nvPr/>
        </p:nvSpPr>
        <p:spPr>
          <a:xfrm>
            <a:off x="4521465" y="3119649"/>
            <a:ext cx="352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90">
                <a:effectLst>
                  <a:outerShdw blurRad="50800" dist="50800" dir="5400000" algn="ctr" rotWithShape="0">
                    <a:srgbClr val="000000">
                      <a:alpha val="89000"/>
                    </a:srgbClr>
                  </a:outerShdw>
                </a:effectLst>
                <a:uFillTx/>
                <a:latin typeface="나눔고딕 ExtraBold"/>
                <a:ea typeface="나눔고딕 ExtraBold"/>
              </a:rPr>
              <a:t>&gt;&gt;</a:t>
            </a:r>
            <a:endParaRPr lang="ko-KR" altLang="en-US" sz="1100" spc="-90">
              <a:effectLst>
                <a:outerShdw blurRad="50800" dist="50800" dir="5400000" algn="ctr" rotWithShape="0">
                  <a:srgbClr val="000000">
                    <a:alpha val="89000"/>
                  </a:srgbClr>
                </a:outerShdw>
              </a:effectLst>
              <a:uFillTx/>
              <a:latin typeface="나눔고딕 ExtraBold"/>
              <a:ea typeface="나눔고딕 ExtraBold"/>
            </a:endParaRPr>
          </a:p>
        </p:txBody>
      </p:sp>
      <p:sp>
        <p:nvSpPr>
          <p:cNvPr id="30" name="TextBox 30"/>
          <p:cNvSpPr/>
          <p:nvPr/>
        </p:nvSpPr>
        <p:spPr>
          <a:xfrm>
            <a:off x="4521465" y="3698511"/>
            <a:ext cx="352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90">
                <a:effectLst>
                  <a:outerShdw blurRad="50800" dist="50800" dir="5400000" algn="ctr" rotWithShape="0">
                    <a:srgbClr val="000000">
                      <a:alpha val="89000"/>
                    </a:srgbClr>
                  </a:outerShdw>
                </a:effectLst>
                <a:uFillTx/>
                <a:latin typeface="나눔고딕 ExtraBold"/>
                <a:ea typeface="나눔고딕 ExtraBold"/>
              </a:rPr>
              <a:t>&gt;&gt;</a:t>
            </a:r>
            <a:endParaRPr lang="ko-KR" altLang="en-US" sz="1100" spc="-90">
              <a:effectLst>
                <a:outerShdw blurRad="50800" dist="50800" dir="5400000" algn="ctr" rotWithShape="0">
                  <a:srgbClr val="000000">
                    <a:alpha val="89000"/>
                  </a:srgbClr>
                </a:outerShdw>
              </a:effectLst>
              <a:uFillTx/>
              <a:latin typeface="나눔고딕 ExtraBold"/>
              <a:ea typeface="나눔고딕 ExtraBold"/>
            </a:endParaRPr>
          </a:p>
        </p:txBody>
      </p:sp>
      <p:sp>
        <p:nvSpPr>
          <p:cNvPr id="21" name="TextBox 17"/>
          <p:cNvSpPr/>
          <p:nvPr/>
        </p:nvSpPr>
        <p:spPr>
          <a:xfrm>
            <a:off x="0" y="724990"/>
            <a:ext cx="118753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spc="-60" dirty="0" smtClean="0">
                <a:uFillTx/>
                <a:latin typeface="나눔고딕 ExtraBold"/>
                <a:ea typeface="나눔고딕 ExtraBold"/>
              </a:rPr>
              <a:t>Benchmarking</a:t>
            </a:r>
            <a:endParaRPr lang="en-US" altLang="ko-KR" sz="800" spc="-60" dirty="0" smtClean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14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a14="http://schemas.microsoft.com/office/drawing/2010/main">
    <mc:Choice Requires="a14">
      <p:transition/>
    </mc:Choice>
    <mc:Fallback xmlns:s="http://schemas.openxmlformats.org/officeDocument/2006/sharedTypes" xmlns:p14="http://schemas.microsoft.com/office/powerpoint/2010/main" xmlns="">
      <p:transition xmlns:p="http://schemas.openxmlformats.org/presentationml/2006/main" xmlns:p14="http://schemas.microsoft.com/office/powerpoint/2010/main" xmlns:s="http://schemas.openxmlformats.org/officeDocument/2006/sharedTypes" xmlns:r="http://schemas.openxmlformats.org/officeDocument/2006/relationships" xmlns:a14="http://schemas.microsoft.com/office/drawing/2010/main" xmlns:mc="http://schemas.openxmlformats.org/markup-compatibility/2006" xmlns:a="http://schemas.openxmlformats.org/drawingml/2006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200" cy="5143500"/>
          </a:xfrm>
          <a:prstGeom prst="rect">
            <a:avLst/>
          </a:prstGeom>
        </p:spPr>
      </p:pic>
      <p:sp>
        <p:nvSpPr>
          <p:cNvPr id="4" name="직사각형 7"/>
          <p:cNvSpPr/>
          <p:nvPr/>
        </p:nvSpPr>
        <p:spPr>
          <a:xfrm>
            <a:off x="-1800" y="0"/>
            <a:ext cx="9142200" cy="51435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TextBox 8"/>
          <p:cNvSpPr/>
          <p:nvPr/>
        </p:nvSpPr>
        <p:spPr>
          <a:xfrm>
            <a:off x="5690590" y="1854869"/>
            <a:ext cx="3418040" cy="4616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defRPr lang="ko-KR" altLang="en-US">
                <a:uFillTx/>
              </a:defRPr>
            </a:pPr>
            <a:r>
              <a:rPr lang="en-US" altLang="ko-KR" sz="2400" b="1" spc="-100" dirty="0">
                <a:solidFill>
                  <a:srgbClr val="FF0000"/>
                </a:solidFill>
                <a:uFillTx/>
                <a:latin typeface="나눔고딕 ExtraBold"/>
                <a:ea typeface="나눔고딕 ExtraBold"/>
              </a:rPr>
              <a:t>SMART UI/UX</a:t>
            </a:r>
          </a:p>
        </p:txBody>
      </p:sp>
      <p:sp>
        <p:nvSpPr>
          <p:cNvPr id="8" name="TextBox 9"/>
          <p:cNvSpPr/>
          <p:nvPr/>
        </p:nvSpPr>
        <p:spPr>
          <a:xfrm>
            <a:off x="5076070" y="2571750"/>
            <a:ext cx="4066131" cy="70788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defRPr lang="ko-KR" altLang="en-US">
                <a:uFillTx/>
              </a:defRPr>
            </a:pPr>
            <a:r>
              <a:rPr lang="en-US" altLang="ko-KR" sz="40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Persona/Scenario</a:t>
            </a:r>
            <a:endParaRPr lang="en-US" altLang="ko-KR" sz="4000" b="1" i="0" u="none" kern="1200" spc="-100" baseline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10"/>
          <p:cNvCxnSpPr>
            <a:cxnSpLocks/>
          </p:cNvCxnSpPr>
          <p:nvPr/>
        </p:nvCxnSpPr>
        <p:spPr>
          <a:xfrm flipV="1">
            <a:off x="7130790" y="1995670"/>
            <a:ext cx="0" cy="576080"/>
          </a:xfrm>
          <a:prstGeom prst="line">
            <a:avLst/>
          </a:prstGeom>
          <a:ln w="28575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/>
          <p:nvPr/>
        </p:nvSpPr>
        <p:spPr>
          <a:xfrm>
            <a:off x="5690590" y="2211700"/>
            <a:ext cx="3418040" cy="46935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defRPr lang="ko-KR" altLang="en-US">
                <a:uFillTx/>
              </a:defRPr>
            </a:pPr>
            <a:r>
              <a:rPr lang="en-US" altLang="ko-KR" sz="2450" b="1" spc="-70" dirty="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REALIZATION</a:t>
            </a:r>
          </a:p>
        </p:txBody>
      </p:sp>
      <p:cxnSp>
        <p:nvCxnSpPr>
          <p:cNvPr id="14" name="직선 연결선 12"/>
          <p:cNvCxnSpPr>
            <a:cxnSpLocks/>
          </p:cNvCxnSpPr>
          <p:nvPr/>
        </p:nvCxnSpPr>
        <p:spPr>
          <a:xfrm flipV="1">
            <a:off x="9102245" y="1995670"/>
            <a:ext cx="0" cy="576080"/>
          </a:xfrm>
          <a:prstGeom prst="line">
            <a:avLst/>
          </a:prstGeom>
          <a:ln w="28575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15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09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[Persona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05398" y="1491600"/>
            <a:ext cx="4706629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Name: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최재준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Age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23</a:t>
            </a:r>
            <a:endParaRPr lang="ko-KR" altLang="en-US" sz="9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Job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핸드폰 대리점 직원</a:t>
            </a:r>
            <a:endParaRPr lang="ko-KR" altLang="en-US" sz="9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 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군대를 전역하고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성실히 일하는 평범한 체격의 </a:t>
            </a:r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23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살 남자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평상시에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옷 사러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지하상가도 자주 가고 직업 특성상 직장이 지하상가 대리점이기 때문에 </a:t>
            </a:r>
            <a:endParaRPr lang="en-US" altLang="ko-KR" sz="9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항상 거기서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생활하고 있어요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군대에서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응급조치상황 및 대처 상황을 간단하게 배웠지만 </a:t>
            </a:r>
            <a:endParaRPr lang="en-US" altLang="ko-KR" sz="9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실제로 그런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상황이 발생하는 경우가 많이 없다는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안일한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생각으로 대충 배운 상태라 </a:t>
            </a:r>
            <a:endParaRPr lang="en-US" altLang="ko-KR" sz="9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실제로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일어나면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상황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대처가 조금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힘들다고 생각하고 있죠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최근에 </a:t>
            </a:r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TV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 뉴스에서 보면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응급상황에</a:t>
            </a:r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빠른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대처를 못해서 사망하였다는 소식이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많이 </a:t>
            </a:r>
            <a:endParaRPr lang="en-US" altLang="ko-KR" sz="9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들려서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좀 무섭긴 해요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9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AED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어느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위치에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있고 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AED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사용방법을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모르기 때문에 그런 방법을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알려주는</a:t>
            </a:r>
            <a:endParaRPr lang="en-US" altLang="ko-KR" sz="9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</a:t>
            </a:r>
            <a:r>
              <a:rPr lang="ko-KR" altLang="en-US" sz="9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있었으면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좋겠다고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생각해요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9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900" dirty="0"/>
              <a:t> </a:t>
            </a:r>
          </a:p>
          <a:p>
            <a:endParaRPr lang="ko-KR" altLang="en-US" sz="9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887831"/>
            <a:ext cx="2091920" cy="15889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56" y="1491600"/>
            <a:ext cx="2135263" cy="13946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52150" y="1101792"/>
            <a:ext cx="39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Target user profile : Personal</a:t>
            </a:r>
            <a:endParaRPr lang="ko-KR" altLang="en-US" sz="10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7"/>
          <p:cNvSpPr/>
          <p:nvPr/>
        </p:nvSpPr>
        <p:spPr>
          <a:xfrm>
            <a:off x="0" y="724990"/>
            <a:ext cx="118753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>
                <a:latin typeface="나눔고딕 ExtraBold"/>
                <a:ea typeface="나눔고딕 ExtraBold"/>
              </a:rPr>
              <a:t>Persona &amp; </a:t>
            </a: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Scenario</a:t>
            </a:r>
            <a:endParaRPr lang="en-US" altLang="ko-KR" sz="900" b="1" spc="-60" dirty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16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089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[Scenario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31041" y="945711"/>
            <a:ext cx="5725429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올해 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23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살인 최재준 씨는 지하상가에 위치한 대리점에서 근무하고 있다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최근 </a:t>
            </a:r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TV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 뉴스에서 보면 응급상황에 </a:t>
            </a:r>
            <a:endParaRPr lang="en-US" altLang="ko-KR" sz="9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빠른 대처를 하지 못해서 사망하였다는 소식이 많이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들리고 지하상가 내에 크고 작은 사고가 많이 발생 하기 때문에 </a:t>
            </a:r>
            <a:endParaRPr lang="en-US" altLang="ko-KR" sz="9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항상 불안함에 떨고 있다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한번은 지하상가 내에서 길을 지나가고 있는 사람이 갑자기 쓰러지는 것을 본 최재준 씨는</a:t>
            </a:r>
            <a:endParaRPr lang="en-US" altLang="ko-KR" sz="9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빠르게 신고는 하였지만 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AED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사용법 이라던지 다른 응급처치 방법을 모르고 있었기 때문에 제대로 대처를 하지 </a:t>
            </a:r>
            <a:endParaRPr lang="en-US" altLang="ko-KR" sz="9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못하였다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그는 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AED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사용법과  위치 그리고 지하상가 출구 등을 빠르게 알려주고</a:t>
            </a:r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119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빠르게 전화를 하여 신고를 해주는 </a:t>
            </a:r>
            <a:r>
              <a:rPr lang="ko-KR" altLang="en-US" sz="9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앱이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있다면 좋을 것이라는 생각을 하게 되었다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이런 </a:t>
            </a:r>
            <a:r>
              <a:rPr lang="ko-KR" altLang="en-US" sz="9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앱이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나온다면 한 명이라도 좀더 안전하게 생활을 할 수 있을 것이라는 생각을 하곤 한다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</a:t>
            </a:r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7" name="TextBox 6"/>
          <p:cNvSpPr/>
          <p:nvPr/>
        </p:nvSpPr>
        <p:spPr>
          <a:xfrm rot="5400000">
            <a:off x="4407013" y="2576069"/>
            <a:ext cx="47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90" dirty="0">
                <a:effectLst>
                  <a:outerShdw blurRad="50800" dist="50800" dir="5400000" algn="ctr" rotWithShape="0">
                    <a:srgbClr val="000000">
                      <a:alpha val="89000"/>
                    </a:srgbClr>
                  </a:outerShdw>
                </a:effectLst>
                <a:uFillTx/>
                <a:latin typeface="나눔고딕 ExtraBold"/>
                <a:ea typeface="나눔고딕 ExtraBold"/>
              </a:rPr>
              <a:t>&gt;&gt;</a:t>
            </a:r>
            <a:endParaRPr lang="ko-KR" altLang="en-US" spc="-90" dirty="0">
              <a:effectLst>
                <a:outerShdw blurRad="50800" dist="50800" dir="5400000" algn="ctr" rotWithShape="0">
                  <a:srgbClr val="000000">
                    <a:alpha val="89000"/>
                  </a:srgbClr>
                </a:outerShdw>
              </a:effectLst>
              <a:uFillTx/>
              <a:latin typeface="나눔고딕 ExtraBold"/>
              <a:ea typeface="나눔고딕 ExtraBold"/>
            </a:endParaRPr>
          </a:p>
        </p:txBody>
      </p:sp>
      <p:sp>
        <p:nvSpPr>
          <p:cNvPr id="9" name="TextBox 10"/>
          <p:cNvSpPr/>
          <p:nvPr/>
        </p:nvSpPr>
        <p:spPr>
          <a:xfrm>
            <a:off x="4645748" y="3021845"/>
            <a:ext cx="3442625" cy="2308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i="0" u="none" kern="1200" spc="0" baseline="0" dirty="0" smtClean="0">
                <a:latin typeface="나눔고딕 ExtraBold"/>
                <a:ea typeface="나눔고딕 ExtraBold"/>
              </a:rPr>
              <a:t>간단한 버튼 하나로 바로 </a:t>
            </a:r>
            <a:r>
              <a:rPr lang="en-US" altLang="ko-KR" sz="900" i="0" u="none" kern="1200" spc="0" baseline="0" dirty="0" smtClean="0">
                <a:latin typeface="나눔고딕 ExtraBold"/>
                <a:ea typeface="나눔고딕 ExtraBold"/>
              </a:rPr>
              <a:t>119</a:t>
            </a:r>
            <a:r>
              <a:rPr lang="ko-KR" altLang="en-US" sz="900" i="0" u="none" kern="1200" spc="0" baseline="0" dirty="0" smtClean="0">
                <a:latin typeface="나눔고딕 ExtraBold"/>
                <a:ea typeface="나눔고딕 ExtraBold"/>
              </a:rPr>
              <a:t>에 응급전화를 걸게 한다</a:t>
            </a:r>
            <a:r>
              <a:rPr lang="en-US" altLang="ko-KR" sz="900" i="0" u="none" kern="1200" spc="0" baseline="0" dirty="0" smtClean="0">
                <a:latin typeface="나눔고딕 ExtraBold"/>
                <a:ea typeface="나눔고딕 ExtraBold"/>
              </a:rPr>
              <a:t>.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sp>
        <p:nvSpPr>
          <p:cNvPr id="11" name="TextBox 21"/>
          <p:cNvSpPr/>
          <p:nvPr/>
        </p:nvSpPr>
        <p:spPr>
          <a:xfrm>
            <a:off x="4645748" y="3548394"/>
            <a:ext cx="2880361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i="0" u="none" kern="1200" spc="0" baseline="0" dirty="0" smtClean="0">
                <a:latin typeface="나눔고딕 ExtraBold"/>
                <a:ea typeface="나눔고딕 ExtraBold"/>
              </a:rPr>
              <a:t>핸드폰 </a:t>
            </a:r>
            <a:r>
              <a:rPr lang="ko-KR" altLang="en-US" sz="900" dirty="0" err="1">
                <a:latin typeface="나눔고딕 ExtraBold"/>
                <a:ea typeface="나눔고딕 ExtraBold"/>
              </a:rPr>
              <a:t>앱</a:t>
            </a:r>
            <a:r>
              <a:rPr lang="ko-KR" altLang="en-US" sz="900" i="0" u="none" kern="1200" spc="0" baseline="0" dirty="0" err="1" smtClean="0">
                <a:latin typeface="나눔고딕 ExtraBold"/>
                <a:ea typeface="나눔고딕 ExtraBold"/>
              </a:rPr>
              <a:t>을</a:t>
            </a:r>
            <a:r>
              <a:rPr lang="ko-KR" altLang="en-US" sz="900" i="0" u="none" kern="1200" spc="0" baseline="0" dirty="0" smtClean="0">
                <a:latin typeface="나눔고딕 ExtraBold"/>
                <a:ea typeface="나눔고딕 ExtraBold"/>
              </a:rPr>
              <a:t> 통해 신고 후 심폐소생술</a:t>
            </a:r>
            <a:r>
              <a:rPr lang="ko-KR" altLang="en-US" sz="900" i="0" u="none" kern="1200" spc="0" dirty="0" smtClean="0">
                <a:latin typeface="나눔고딕 ExtraBold"/>
                <a:ea typeface="나눔고딕 ExtraBold"/>
              </a:rPr>
              <a:t> 방법과 제세동기 사용법을 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따라 할 수 있게 한다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. 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sp>
        <p:nvSpPr>
          <p:cNvPr id="12" name="TextBox 6"/>
          <p:cNvSpPr/>
          <p:nvPr/>
        </p:nvSpPr>
        <p:spPr>
          <a:xfrm>
            <a:off x="4029099" y="3006456"/>
            <a:ext cx="352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90" dirty="0">
                <a:effectLst>
                  <a:outerShdw blurRad="50800" dist="50800" dir="5400000" algn="ctr" rotWithShape="0">
                    <a:srgbClr val="000000">
                      <a:alpha val="89000"/>
                    </a:srgbClr>
                  </a:outerShdw>
                </a:effectLst>
                <a:uFillTx/>
                <a:latin typeface="나눔고딕 ExtraBold"/>
                <a:ea typeface="나눔고딕 ExtraBold"/>
              </a:rPr>
              <a:t>&gt;&gt;</a:t>
            </a:r>
            <a:endParaRPr lang="ko-KR" altLang="en-US" sz="1100" spc="-90" dirty="0">
              <a:effectLst>
                <a:outerShdw blurRad="50800" dist="50800" dir="5400000" algn="ctr" rotWithShape="0">
                  <a:srgbClr val="000000">
                    <a:alpha val="89000"/>
                  </a:srgbClr>
                </a:outerShdw>
              </a:effectLst>
              <a:uFillTx/>
              <a:latin typeface="나눔고딕 ExtraBold"/>
              <a:ea typeface="나눔고딕 ExtraBold"/>
            </a:endParaRPr>
          </a:p>
        </p:txBody>
      </p:sp>
      <p:sp>
        <p:nvSpPr>
          <p:cNvPr id="13" name="TextBox 18"/>
          <p:cNvSpPr/>
          <p:nvPr/>
        </p:nvSpPr>
        <p:spPr>
          <a:xfrm>
            <a:off x="1900632" y="2954388"/>
            <a:ext cx="2026893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급작스런 응급환자 발생시 빠르게 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119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에 연결을 해줄 수 있어야 한다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.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sp>
        <p:nvSpPr>
          <p:cNvPr id="15" name="TextBox 19"/>
          <p:cNvSpPr/>
          <p:nvPr/>
        </p:nvSpPr>
        <p:spPr>
          <a:xfrm>
            <a:off x="1907630" y="3599733"/>
            <a:ext cx="1970049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응급환자가 쓰러졌을 때 어떻게 심폐소생술을 해야 하는지 모른다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.</a:t>
            </a:r>
            <a:endParaRPr lang="en-US" altLang="ko-KR" sz="800" i="0" u="none" kern="1200" spc="0" baseline="0" dirty="0">
              <a:latin typeface="나눔고딕 ExtraBold"/>
              <a:ea typeface="나눔고딕 ExtraBold"/>
            </a:endParaRPr>
          </a:p>
        </p:txBody>
      </p:sp>
      <p:sp>
        <p:nvSpPr>
          <p:cNvPr id="16" name="TextBox 20"/>
          <p:cNvSpPr/>
          <p:nvPr/>
        </p:nvSpPr>
        <p:spPr>
          <a:xfrm>
            <a:off x="1907630" y="4127256"/>
            <a:ext cx="2026893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지하상가에 출구와 제세동기 위치 </a:t>
            </a:r>
            <a:endParaRPr lang="en-US" altLang="ko-KR" sz="900" dirty="0" smtClean="0"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확인이 되지 않는다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. 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sp>
        <p:nvSpPr>
          <p:cNvPr id="17" name="TextBox 25"/>
          <p:cNvSpPr/>
          <p:nvPr/>
        </p:nvSpPr>
        <p:spPr>
          <a:xfrm>
            <a:off x="4645748" y="4106554"/>
            <a:ext cx="2991610" cy="50783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i="0" u="none" kern="1200" spc="0" baseline="0" dirty="0" smtClean="0">
                <a:latin typeface="나눔고딕 ExtraBold"/>
                <a:ea typeface="나눔고딕 ExtraBold"/>
              </a:rPr>
              <a:t>간단한 </a:t>
            </a:r>
            <a:r>
              <a:rPr lang="en-US" altLang="ko-KR" sz="900" i="0" u="none" kern="1200" spc="0" baseline="0" dirty="0" smtClean="0">
                <a:latin typeface="나눔고딕 ExtraBold"/>
                <a:ea typeface="나눔고딕 ExtraBold"/>
              </a:rPr>
              <a:t>UI</a:t>
            </a:r>
            <a:r>
              <a:rPr lang="ko-KR" altLang="en-US" sz="900" i="0" u="none" kern="1200" spc="0" baseline="0" dirty="0" smtClean="0">
                <a:latin typeface="나눔고딕 ExtraBold"/>
                <a:ea typeface="나눔고딕 ExtraBold"/>
              </a:rPr>
              <a:t>를 통하여 클릭 한번으로 내가 지금 있는 위치와 제세동기 위치</a:t>
            </a:r>
            <a:r>
              <a:rPr lang="en-US" altLang="ko-KR" sz="900" i="0" u="none" kern="1200" spc="0" baseline="0" dirty="0" smtClean="0">
                <a:latin typeface="나눔고딕 ExtraBold"/>
                <a:ea typeface="나눔고딕 ExtraBold"/>
              </a:rPr>
              <a:t>, </a:t>
            </a:r>
            <a:r>
              <a:rPr lang="ko-KR" altLang="en-US" sz="900" i="0" u="none" kern="1200" spc="0" baseline="0" dirty="0" smtClean="0">
                <a:latin typeface="나눔고딕 ExtraBold"/>
                <a:ea typeface="나눔고딕 ExtraBold"/>
              </a:rPr>
              <a:t>그리고 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비상출구를 한번에 보여주고 가장 짧은 거리를 안내해준다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.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sp>
        <p:nvSpPr>
          <p:cNvPr id="18" name="TextBox 28"/>
          <p:cNvSpPr/>
          <p:nvPr/>
        </p:nvSpPr>
        <p:spPr>
          <a:xfrm>
            <a:off x="4029099" y="3602255"/>
            <a:ext cx="352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90" dirty="0">
                <a:effectLst>
                  <a:outerShdw blurRad="50800" dist="50800" dir="5400000" algn="ctr" rotWithShape="0">
                    <a:srgbClr val="000000">
                      <a:alpha val="89000"/>
                    </a:srgbClr>
                  </a:outerShdw>
                </a:effectLst>
                <a:uFillTx/>
                <a:latin typeface="나눔고딕 ExtraBold"/>
                <a:ea typeface="나눔고딕 ExtraBold"/>
              </a:rPr>
              <a:t>&gt;&gt;</a:t>
            </a:r>
            <a:endParaRPr lang="ko-KR" altLang="en-US" sz="1100" spc="-90" dirty="0">
              <a:effectLst>
                <a:outerShdw blurRad="50800" dist="50800" dir="5400000" algn="ctr" rotWithShape="0">
                  <a:srgbClr val="000000">
                    <a:alpha val="89000"/>
                  </a:srgbClr>
                </a:outerShdw>
              </a:effectLst>
              <a:uFillTx/>
              <a:latin typeface="나눔고딕 ExtraBold"/>
              <a:ea typeface="나눔고딕 ExtraBold"/>
            </a:endParaRPr>
          </a:p>
        </p:txBody>
      </p:sp>
      <p:sp>
        <p:nvSpPr>
          <p:cNvPr id="19" name="TextBox 29"/>
          <p:cNvSpPr/>
          <p:nvPr/>
        </p:nvSpPr>
        <p:spPr>
          <a:xfrm>
            <a:off x="4029099" y="4181117"/>
            <a:ext cx="352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90" dirty="0">
                <a:effectLst>
                  <a:outerShdw blurRad="50800" dist="50800" dir="5400000" algn="ctr" rotWithShape="0">
                    <a:srgbClr val="000000">
                      <a:alpha val="89000"/>
                    </a:srgbClr>
                  </a:outerShdw>
                </a:effectLst>
                <a:uFillTx/>
                <a:latin typeface="나눔고딕 ExtraBold"/>
                <a:ea typeface="나눔고딕 ExtraBold"/>
              </a:rPr>
              <a:t>&gt;&gt;</a:t>
            </a:r>
            <a:endParaRPr lang="ko-KR" altLang="en-US" sz="1100" spc="-90" dirty="0">
              <a:effectLst>
                <a:outerShdw blurRad="50800" dist="50800" dir="5400000" algn="ctr" rotWithShape="0">
                  <a:srgbClr val="000000">
                    <a:alpha val="89000"/>
                  </a:srgbClr>
                </a:outerShdw>
              </a:effectLst>
              <a:uFillTx/>
              <a:latin typeface="나눔고딕 ExtraBold"/>
              <a:ea typeface="나눔고딕 ExtraBold"/>
            </a:endParaRPr>
          </a:p>
        </p:txBody>
      </p:sp>
      <p:sp>
        <p:nvSpPr>
          <p:cNvPr id="20" name="TextBox 18"/>
          <p:cNvSpPr/>
          <p:nvPr/>
        </p:nvSpPr>
        <p:spPr>
          <a:xfrm>
            <a:off x="1907630" y="2630138"/>
            <a:ext cx="2026893" cy="2308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90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Scenario result  -&gt; Need function</a:t>
            </a:r>
            <a:endParaRPr lang="en-US" altLang="ko-KR" sz="900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" name="TextBox 17"/>
          <p:cNvSpPr/>
          <p:nvPr/>
        </p:nvSpPr>
        <p:spPr>
          <a:xfrm>
            <a:off x="0" y="724990"/>
            <a:ext cx="118753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>
                <a:latin typeface="나눔고딕 ExtraBold"/>
                <a:ea typeface="나눔고딕 ExtraBold"/>
              </a:rPr>
              <a:t>Persona &amp; </a:t>
            </a: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Scenario</a:t>
            </a:r>
            <a:endParaRPr lang="en-US" altLang="ko-KR" sz="900" b="1" spc="-60" dirty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17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cxnSp>
        <p:nvCxnSpPr>
          <p:cNvPr id="22" name="직선 연결선 2"/>
          <p:cNvCxnSpPr/>
          <p:nvPr/>
        </p:nvCxnSpPr>
        <p:spPr>
          <a:xfrm>
            <a:off x="4830414" y="1792080"/>
            <a:ext cx="187226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"/>
          <p:cNvCxnSpPr/>
          <p:nvPr/>
        </p:nvCxnSpPr>
        <p:spPr>
          <a:xfrm>
            <a:off x="3203810" y="1995670"/>
            <a:ext cx="331246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"/>
          <p:cNvCxnSpPr/>
          <p:nvPr/>
        </p:nvCxnSpPr>
        <p:spPr>
          <a:xfrm>
            <a:off x="6588280" y="1995670"/>
            <a:ext cx="93782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39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200" cy="5143500"/>
          </a:xfrm>
          <a:prstGeom prst="rect">
            <a:avLst/>
          </a:prstGeom>
        </p:spPr>
      </p:pic>
      <p:sp>
        <p:nvSpPr>
          <p:cNvPr id="4" name="직사각형 7"/>
          <p:cNvSpPr/>
          <p:nvPr/>
        </p:nvSpPr>
        <p:spPr>
          <a:xfrm>
            <a:off x="1800" y="0"/>
            <a:ext cx="9142200" cy="51435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TextBox 8"/>
          <p:cNvSpPr/>
          <p:nvPr/>
        </p:nvSpPr>
        <p:spPr>
          <a:xfrm>
            <a:off x="5690590" y="1854869"/>
            <a:ext cx="3418040" cy="4616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defRPr lang="ko-KR" altLang="en-US">
                <a:uFillTx/>
              </a:defRPr>
            </a:pPr>
            <a:r>
              <a:rPr lang="en-US" altLang="ko-KR" sz="2400" b="1" spc="-100">
                <a:solidFill>
                  <a:srgbClr val="FF0000"/>
                </a:solidFill>
                <a:uFillTx/>
                <a:latin typeface="나눔고딕 ExtraBold"/>
                <a:ea typeface="나눔고딕 ExtraBold"/>
              </a:rPr>
              <a:t>SMART UI/UX</a:t>
            </a:r>
          </a:p>
        </p:txBody>
      </p:sp>
      <p:sp>
        <p:nvSpPr>
          <p:cNvPr id="8" name="TextBox 9"/>
          <p:cNvSpPr/>
          <p:nvPr/>
        </p:nvSpPr>
        <p:spPr>
          <a:xfrm>
            <a:off x="4427980" y="2571750"/>
            <a:ext cx="4714221" cy="70788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defRPr lang="ko-KR" altLang="en-US">
                <a:uFillTx/>
              </a:defRPr>
            </a:pPr>
            <a:r>
              <a:rPr lang="en-US" altLang="ko-KR" sz="4000" b="1" spc="-100" dirty="0" smtClean="0">
                <a:solidFill>
                  <a:schemeClr val="bg1"/>
                </a:solidFill>
                <a:uFillTx/>
                <a:latin typeface="나눔고딕"/>
                <a:ea typeface="나눔고딕"/>
              </a:rPr>
              <a:t>Menu Structure</a:t>
            </a:r>
            <a:r>
              <a:rPr lang="en-US" altLang="ko-KR" sz="4000" b="1" spc="-100" dirty="0" smtClean="0">
                <a:uFillTx/>
                <a:latin typeface="나눔고딕"/>
                <a:ea typeface="나눔고딕"/>
              </a:rPr>
              <a:t> </a:t>
            </a:r>
            <a:endParaRPr lang="en-US" altLang="ko-KR" sz="4000" b="1" i="0" u="none" kern="1200" spc="-100" baseline="0" dirty="0">
              <a:latin typeface="나눔고딕"/>
              <a:ea typeface="나눔고딕"/>
            </a:endParaRPr>
          </a:p>
        </p:txBody>
      </p:sp>
      <p:cxnSp>
        <p:nvCxnSpPr>
          <p:cNvPr id="10" name="직선 연결선 10"/>
          <p:cNvCxnSpPr>
            <a:cxnSpLocks/>
          </p:cNvCxnSpPr>
          <p:nvPr/>
        </p:nvCxnSpPr>
        <p:spPr>
          <a:xfrm flipV="1">
            <a:off x="7130790" y="1995670"/>
            <a:ext cx="0" cy="576080"/>
          </a:xfrm>
          <a:prstGeom prst="line">
            <a:avLst/>
          </a:prstGeom>
          <a:ln w="28575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/>
          <p:nvPr/>
        </p:nvSpPr>
        <p:spPr>
          <a:xfrm>
            <a:off x="5690590" y="2211700"/>
            <a:ext cx="3418040" cy="46935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defRPr lang="ko-KR" altLang="en-US">
                <a:uFillTx/>
              </a:defRPr>
            </a:pPr>
            <a:r>
              <a:rPr lang="en-US" altLang="ko-KR" sz="2450" b="1" spc="-7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REALIZATION</a:t>
            </a:r>
          </a:p>
        </p:txBody>
      </p:sp>
      <p:cxnSp>
        <p:nvCxnSpPr>
          <p:cNvPr id="14" name="직선 연결선 12"/>
          <p:cNvCxnSpPr>
            <a:cxnSpLocks/>
          </p:cNvCxnSpPr>
          <p:nvPr/>
        </p:nvCxnSpPr>
        <p:spPr>
          <a:xfrm flipV="1">
            <a:off x="9102245" y="1995670"/>
            <a:ext cx="0" cy="576080"/>
          </a:xfrm>
          <a:prstGeom prst="line">
            <a:avLst/>
          </a:prstGeom>
          <a:ln w="28575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18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503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200" cy="5143500"/>
          </a:xfrm>
          <a:prstGeom prst="rect">
            <a:avLst/>
          </a:prstGeom>
        </p:spPr>
      </p:pic>
      <p:sp>
        <p:nvSpPr>
          <p:cNvPr id="4" name="직사각형 6"/>
          <p:cNvSpPr/>
          <p:nvPr/>
        </p:nvSpPr>
        <p:spPr>
          <a:xfrm>
            <a:off x="18649" y="0"/>
            <a:ext cx="9142200" cy="51435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3418940" y="2061015"/>
            <a:ext cx="2304320" cy="21236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algn="ctr">
              <a:buAutoNum type="romanUcPeriod"/>
              <a:defRPr lang="ko-KR" altLang="en-US">
                <a:uFillTx/>
              </a:defRPr>
            </a:pPr>
            <a:r>
              <a:rPr lang="en-US" altLang="ko-KR" sz="1200" spc="-60" dirty="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200" spc="-60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r>
              <a:rPr lang="en-US" altLang="ko-KR" sz="1200" spc="-60" dirty="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200" spc="-60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r>
              <a:rPr lang="en-US" altLang="ko-KR" sz="1200" spc="-60" dirty="0" smtClean="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200" spc="-60" dirty="0">
              <a:solidFill>
                <a:schemeClr val="bg1"/>
              </a:solidFill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r>
              <a:rPr lang="en-US" altLang="ko-KR" sz="1200" spc="-60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Persona &amp; Scenario</a:t>
            </a: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200" spc="-60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r>
              <a:rPr lang="en-US" altLang="ko-KR" sz="1200" spc="-60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200" spc="-60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r>
              <a:rPr lang="en-US" altLang="ko-KR" sz="1200" spc="-60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Task Flow</a:t>
            </a:r>
            <a:endParaRPr lang="en-US" altLang="ko-KR" sz="1200" spc="-60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grpSp>
        <p:nvGrpSpPr>
          <p:cNvPr id="10" name="그룹 1"/>
          <p:cNvGrpSpPr/>
          <p:nvPr/>
        </p:nvGrpSpPr>
        <p:grpSpPr>
          <a:xfrm>
            <a:off x="0" y="1275570"/>
            <a:ext cx="9144000" cy="400110"/>
            <a:chOff x="0" y="1491614"/>
            <a:chExt cx="9144000" cy="400110"/>
          </a:xfrm>
        </p:grpSpPr>
        <p:sp>
          <p:nvSpPr>
            <p:cNvPr id="8" name="TextBox 3"/>
            <p:cNvSpPr/>
            <p:nvPr/>
          </p:nvSpPr>
          <p:spPr>
            <a:xfrm>
              <a:off x="0" y="1491614"/>
              <a:ext cx="9144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>
                  <a:uFillTx/>
                </a:defRPr>
              </a:pPr>
              <a:r>
                <a:rPr lang="en-US" altLang="ko-KR" sz="2000" b="1">
                  <a:solidFill>
                    <a:srgbClr val="FF0000"/>
                  </a:solidFill>
                  <a:uFillTx/>
                  <a:latin typeface="나눔고딕 ExtraBold"/>
                  <a:ea typeface="나눔고딕 ExtraBold"/>
                </a:rPr>
                <a:t>CONTENTS</a:t>
              </a:r>
              <a:endParaRPr lang="ko-KR" altLang="en-US" sz="1400" b="1">
                <a:solidFill>
                  <a:srgbClr val="FF0000"/>
                </a:solidFill>
                <a:uFillTx/>
                <a:latin typeface="나눔고딕 ExtraBold"/>
                <a:ea typeface="나눔고딕 ExtraBold"/>
              </a:endParaRPr>
            </a:p>
          </p:txBody>
        </p:sp>
        <p:cxnSp>
          <p:nvCxnSpPr>
            <p:cNvPr id="9" name="직선 연결선 2"/>
            <p:cNvCxnSpPr/>
            <p:nvPr/>
          </p:nvCxnSpPr>
          <p:spPr>
            <a:xfrm>
              <a:off x="3923918" y="1876949"/>
              <a:ext cx="1305928" cy="0"/>
            </a:xfrm>
            <a:prstGeom prst="line">
              <a:avLst/>
            </a:prstGeom>
            <a:ln algn="ctr">
              <a:solidFill>
                <a:srgbClr val="B70B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1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a14="http://schemas.microsoft.com/office/drawing/2010/main">
    <mc:Choice Requires="a14">
      <p:transition/>
    </mc:Choice>
    <mc:Fallback xmlns:s="http://schemas.openxmlformats.org/officeDocument/2006/sharedTypes" xmlns:p14="http://schemas.microsoft.com/office/powerpoint/2010/main" xmlns="">
      <p:transition xmlns:p="http://schemas.openxmlformats.org/presentationml/2006/main" xmlns:p14="http://schemas.microsoft.com/office/powerpoint/2010/main" xmlns:s="http://schemas.openxmlformats.org/officeDocument/2006/sharedTypes" xmlns:r="http://schemas.openxmlformats.org/officeDocument/2006/relationships" xmlns:a14="http://schemas.microsoft.com/office/drawing/2010/main" xmlns:mc="http://schemas.openxmlformats.org/markup-compatibility/2006" xmlns:a="http://schemas.openxmlformats.org/drawingml/2006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3E7A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[Menu Structure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39561" cy="28623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22" name="TextBox 11"/>
          <p:cNvSpPr/>
          <p:nvPr/>
        </p:nvSpPr>
        <p:spPr>
          <a:xfrm>
            <a:off x="4525134" y="1706758"/>
            <a:ext cx="820635" cy="276999"/>
          </a:xfrm>
          <a:prstGeom prst="rect">
            <a:avLst/>
          </a:prstGeom>
          <a:solidFill>
            <a:srgbClr val="F55A46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12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응급상황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27" name="TextBox 11"/>
          <p:cNvSpPr/>
          <p:nvPr/>
        </p:nvSpPr>
        <p:spPr>
          <a:xfrm>
            <a:off x="7376484" y="1713152"/>
            <a:ext cx="777080" cy="276999"/>
          </a:xfrm>
          <a:prstGeom prst="rect">
            <a:avLst/>
          </a:prstGeom>
          <a:solidFill>
            <a:srgbClr val="F55A46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12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대피상황</a:t>
            </a:r>
            <a:endParaRPr lang="ko-KR" altLang="en-US" sz="12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28" name="TextBox 11"/>
          <p:cNvSpPr/>
          <p:nvPr/>
        </p:nvSpPr>
        <p:spPr>
          <a:xfrm>
            <a:off x="1787433" y="1713152"/>
            <a:ext cx="630572" cy="276999"/>
          </a:xfrm>
          <a:prstGeom prst="rect">
            <a:avLst/>
          </a:prstGeom>
          <a:solidFill>
            <a:srgbClr val="F55A46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12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메뉴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32" name="직선 연결선 31"/>
          <p:cNvCxnSpPr>
            <a:stCxn id="22" idx="2"/>
          </p:cNvCxnSpPr>
          <p:nvPr/>
        </p:nvCxnSpPr>
        <p:spPr>
          <a:xfrm flipH="1">
            <a:off x="4932875" y="1983757"/>
            <a:ext cx="2577" cy="2384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850700" y="2217222"/>
            <a:ext cx="21603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570800" y="221722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011000" y="221722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859988" y="221722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290900" y="221722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1"/>
          <p:cNvSpPr/>
          <p:nvPr/>
        </p:nvSpPr>
        <p:spPr>
          <a:xfrm>
            <a:off x="5695714" y="2490460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상해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46" name="TextBox 11"/>
          <p:cNvSpPr/>
          <p:nvPr/>
        </p:nvSpPr>
        <p:spPr>
          <a:xfrm>
            <a:off x="4975614" y="2490460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발작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47" name="TextBox 11"/>
          <p:cNvSpPr/>
          <p:nvPr/>
        </p:nvSpPr>
        <p:spPr>
          <a:xfrm>
            <a:off x="4255515" y="2490460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호흡정지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48" name="TextBox 11"/>
          <p:cNvSpPr/>
          <p:nvPr/>
        </p:nvSpPr>
        <p:spPr>
          <a:xfrm>
            <a:off x="3544702" y="2490460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err="1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심정지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54" name="직선 연결선 53"/>
          <p:cNvCxnSpPr>
            <a:stCxn id="28" idx="2"/>
          </p:cNvCxnSpPr>
          <p:nvPr/>
        </p:nvCxnSpPr>
        <p:spPr>
          <a:xfrm>
            <a:off x="2102719" y="1990151"/>
            <a:ext cx="584" cy="2270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632378" y="2217222"/>
            <a:ext cx="9361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636539" y="221722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568508" y="221722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11"/>
          <p:cNvSpPr/>
          <p:nvPr/>
        </p:nvSpPr>
        <p:spPr>
          <a:xfrm>
            <a:off x="1318642" y="2490460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홈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70" name="TextBox 11"/>
          <p:cNvSpPr/>
          <p:nvPr/>
        </p:nvSpPr>
        <p:spPr>
          <a:xfrm>
            <a:off x="2246951" y="2490460"/>
            <a:ext cx="630572" cy="3693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개발자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비하인드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7299621" y="2217222"/>
            <a:ext cx="9361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303782" y="221722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235751" y="221722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1"/>
          <p:cNvSpPr/>
          <p:nvPr/>
        </p:nvSpPr>
        <p:spPr>
          <a:xfrm>
            <a:off x="6985885" y="2490460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화재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75" name="TextBox 11"/>
          <p:cNvSpPr/>
          <p:nvPr/>
        </p:nvSpPr>
        <p:spPr>
          <a:xfrm>
            <a:off x="7914194" y="2490460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침수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3859988" y="272129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/>
          <p:nvPr/>
        </p:nvSpPr>
        <p:spPr>
          <a:xfrm>
            <a:off x="3544702" y="2994529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구역선택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3859988" y="3225361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11"/>
          <p:cNvSpPr/>
          <p:nvPr/>
        </p:nvSpPr>
        <p:spPr>
          <a:xfrm>
            <a:off x="3544702" y="3498598"/>
            <a:ext cx="630572" cy="3693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en-US" altLang="ko-KR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AED</a:t>
            </a:r>
          </a:p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사용법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4571656" y="272129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11"/>
          <p:cNvSpPr/>
          <p:nvPr/>
        </p:nvSpPr>
        <p:spPr>
          <a:xfrm>
            <a:off x="4256370" y="2994529"/>
            <a:ext cx="630572" cy="3693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en-US" altLang="ko-KR" sz="900" b="1" dirty="0" smtClean="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CPR</a:t>
            </a:r>
          </a:p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방법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5290900" y="272129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1"/>
          <p:cNvSpPr/>
          <p:nvPr/>
        </p:nvSpPr>
        <p:spPr>
          <a:xfrm>
            <a:off x="4975614" y="2994529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대처방법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010144" y="272129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1"/>
          <p:cNvSpPr/>
          <p:nvPr/>
        </p:nvSpPr>
        <p:spPr>
          <a:xfrm>
            <a:off x="5694858" y="2994529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대처방법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7299621" y="272129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1"/>
          <p:cNvSpPr/>
          <p:nvPr/>
        </p:nvSpPr>
        <p:spPr>
          <a:xfrm>
            <a:off x="6984335" y="2994529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구역선택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7299621" y="3225361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11"/>
          <p:cNvSpPr/>
          <p:nvPr/>
        </p:nvSpPr>
        <p:spPr>
          <a:xfrm>
            <a:off x="6984335" y="3498598"/>
            <a:ext cx="630572" cy="3693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대피로 </a:t>
            </a:r>
            <a:r>
              <a:rPr lang="ko-KR" altLang="en-US" sz="900" b="1" dirty="0">
                <a:solidFill>
                  <a:schemeClr val="bg1"/>
                </a:solidFill>
                <a:latin typeface="나눔고딕 ExtraBold"/>
                <a:ea typeface="나눔고딕 ExtraBold"/>
              </a:rPr>
              <a:t>팝</a:t>
            </a: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업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8229480" y="272129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/>
          <p:cNvSpPr/>
          <p:nvPr/>
        </p:nvSpPr>
        <p:spPr>
          <a:xfrm>
            <a:off x="7914194" y="2994529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구역선택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8229480" y="3225361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11"/>
          <p:cNvSpPr/>
          <p:nvPr/>
        </p:nvSpPr>
        <p:spPr>
          <a:xfrm>
            <a:off x="7914194" y="3498598"/>
            <a:ext cx="630572" cy="3693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대피로 </a:t>
            </a:r>
            <a:r>
              <a:rPr lang="ko-KR" altLang="en-US" sz="900" b="1" dirty="0">
                <a:solidFill>
                  <a:schemeClr val="bg1"/>
                </a:solidFill>
                <a:latin typeface="나눔고딕 ExtraBold"/>
                <a:ea typeface="나눔고딕 ExtraBold"/>
              </a:rPr>
              <a:t>팝</a:t>
            </a: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업</a:t>
            </a:r>
            <a:endParaRPr lang="en-US" altLang="ko-KR" sz="900" b="1" dirty="0" smtClean="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7767070" y="1990151"/>
            <a:ext cx="584" cy="2270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19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303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[Menu Structure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39561" cy="28623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83" name="TextBox 11"/>
          <p:cNvSpPr/>
          <p:nvPr/>
        </p:nvSpPr>
        <p:spPr>
          <a:xfrm>
            <a:off x="4101470" y="2380408"/>
            <a:ext cx="630572" cy="3693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개발자</a:t>
            </a:r>
            <a:endParaRPr lang="en-US" altLang="ko-KR" sz="900" b="1" dirty="0" smtClean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  <a:p>
            <a:pPr algn="ctr">
              <a:defRPr lang="ko-KR" altLang="en-US">
                <a:uFillTx/>
              </a:defRPr>
            </a:pPr>
            <a:r>
              <a:rPr lang="ko-KR" altLang="en-US" sz="900" b="1" dirty="0" err="1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비하인드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84" name="TextBox 11"/>
          <p:cNvSpPr/>
          <p:nvPr/>
        </p:nvSpPr>
        <p:spPr>
          <a:xfrm>
            <a:off x="4101470" y="3125560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홈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054669" y="2420840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개발자 정보 설명 탭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TextBox 11"/>
          <p:cNvSpPr/>
          <p:nvPr/>
        </p:nvSpPr>
        <p:spPr>
          <a:xfrm>
            <a:off x="4101470" y="1780020"/>
            <a:ext cx="630572" cy="230832"/>
          </a:xfrm>
          <a:prstGeom prst="rect">
            <a:avLst/>
          </a:prstGeom>
          <a:solidFill>
            <a:srgbClr val="F55A46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메뉴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54669" y="3117865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첫 화면으로 돌려주는 키 버튼</a:t>
            </a:r>
            <a:endParaRPr lang="en-US" altLang="ko-KR" sz="1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4" name="TextBox 11"/>
          <p:cNvSpPr/>
          <p:nvPr/>
        </p:nvSpPr>
        <p:spPr>
          <a:xfrm>
            <a:off x="1787433" y="1713152"/>
            <a:ext cx="630572" cy="276999"/>
          </a:xfrm>
          <a:prstGeom prst="rect">
            <a:avLst/>
          </a:prstGeom>
          <a:solidFill>
            <a:srgbClr val="F55A46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12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메뉴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105" name="직선 연결선 104"/>
          <p:cNvCxnSpPr>
            <a:stCxn id="104" idx="2"/>
          </p:cNvCxnSpPr>
          <p:nvPr/>
        </p:nvCxnSpPr>
        <p:spPr>
          <a:xfrm>
            <a:off x="2102719" y="1990151"/>
            <a:ext cx="584" cy="2270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1632378" y="2217222"/>
            <a:ext cx="9361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1636539" y="221722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568508" y="221722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1"/>
          <p:cNvSpPr/>
          <p:nvPr/>
        </p:nvSpPr>
        <p:spPr>
          <a:xfrm>
            <a:off x="1318642" y="2490460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홈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110" name="TextBox 11"/>
          <p:cNvSpPr/>
          <p:nvPr/>
        </p:nvSpPr>
        <p:spPr>
          <a:xfrm>
            <a:off x="2246951" y="2490460"/>
            <a:ext cx="630572" cy="3693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개발자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비하인드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20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468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직선 연결선 174"/>
          <p:cNvCxnSpPr/>
          <p:nvPr/>
        </p:nvCxnSpPr>
        <p:spPr>
          <a:xfrm>
            <a:off x="5420811" y="1447157"/>
            <a:ext cx="3033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5420811" y="2425948"/>
            <a:ext cx="3033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5721593" y="1445039"/>
            <a:ext cx="0" cy="984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5420811" y="1764347"/>
            <a:ext cx="3033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5420811" y="2087921"/>
            <a:ext cx="3033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[Menu Structure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39561" cy="28623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16074" y="22910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0" name="TextBox 11"/>
          <p:cNvSpPr/>
          <p:nvPr/>
        </p:nvSpPr>
        <p:spPr>
          <a:xfrm>
            <a:off x="4805609" y="1017689"/>
            <a:ext cx="630572" cy="230832"/>
          </a:xfrm>
          <a:prstGeom prst="rect">
            <a:avLst/>
          </a:prstGeom>
          <a:solidFill>
            <a:srgbClr val="F55A46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응급상황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77012" y="994605"/>
            <a:ext cx="1879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응급상황 사고신고 메뉴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77013" y="1805036"/>
            <a:ext cx="24432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관련 상황 발생시에 신고 전화가 가능하다</a:t>
            </a:r>
            <a:r>
              <a:rPr lang="en-US" altLang="ko-KR" sz="1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11"/>
          <p:cNvSpPr/>
          <p:nvPr/>
        </p:nvSpPr>
        <p:spPr>
          <a:xfrm>
            <a:off x="4802258" y="4337528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구역선택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77013" y="4337528"/>
            <a:ext cx="2874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응급상황이 발생한 구역을 선택 할 수 있게 해준다</a:t>
            </a:r>
            <a:r>
              <a:rPr lang="en-US" altLang="ko-KR" sz="1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TextBox 11"/>
          <p:cNvSpPr/>
          <p:nvPr/>
        </p:nvSpPr>
        <p:spPr>
          <a:xfrm>
            <a:off x="4790239" y="2854207"/>
            <a:ext cx="630572" cy="3693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en-US" altLang="ko-KR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AED</a:t>
            </a:r>
          </a:p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사용법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77013" y="3341091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각각 상황에 맞는 대처 방법 구급요령을 알려준다</a:t>
            </a:r>
            <a:r>
              <a:rPr lang="en-US" altLang="ko-KR" sz="1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TextBox 11"/>
          <p:cNvSpPr/>
          <p:nvPr/>
        </p:nvSpPr>
        <p:spPr>
          <a:xfrm>
            <a:off x="4806263" y="1648931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호흡정지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63" name="TextBox 11"/>
          <p:cNvSpPr/>
          <p:nvPr/>
        </p:nvSpPr>
        <p:spPr>
          <a:xfrm>
            <a:off x="4794052" y="3285489"/>
            <a:ext cx="626759" cy="3693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en-US" altLang="ko-KR" sz="900" b="1" dirty="0" smtClean="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CPR</a:t>
            </a:r>
          </a:p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방법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4790239" y="3722525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대처방법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87" name="TextBox 11"/>
          <p:cNvSpPr/>
          <p:nvPr/>
        </p:nvSpPr>
        <p:spPr>
          <a:xfrm>
            <a:off x="4807235" y="2305229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상해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103" name="TextBox 11"/>
          <p:cNvSpPr/>
          <p:nvPr/>
        </p:nvSpPr>
        <p:spPr>
          <a:xfrm>
            <a:off x="4802258" y="1329623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err="1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심정지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104" name="TextBox 11"/>
          <p:cNvSpPr/>
          <p:nvPr/>
        </p:nvSpPr>
        <p:spPr>
          <a:xfrm>
            <a:off x="4802258" y="1973014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발작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148" name="TextBox 11"/>
          <p:cNvSpPr/>
          <p:nvPr/>
        </p:nvSpPr>
        <p:spPr>
          <a:xfrm>
            <a:off x="2529778" y="1706758"/>
            <a:ext cx="820635" cy="276999"/>
          </a:xfrm>
          <a:prstGeom prst="rect">
            <a:avLst/>
          </a:prstGeom>
          <a:solidFill>
            <a:srgbClr val="F55A46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12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응급상황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149" name="직선 연결선 148"/>
          <p:cNvCxnSpPr>
            <a:stCxn id="148" idx="2"/>
          </p:cNvCxnSpPr>
          <p:nvPr/>
        </p:nvCxnSpPr>
        <p:spPr>
          <a:xfrm flipH="1">
            <a:off x="2937519" y="1983757"/>
            <a:ext cx="2577" cy="2384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1855344" y="2217222"/>
            <a:ext cx="21603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2575444" y="221722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4015644" y="221722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1864632" y="221722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3295544" y="221722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1"/>
          <p:cNvSpPr/>
          <p:nvPr/>
        </p:nvSpPr>
        <p:spPr>
          <a:xfrm>
            <a:off x="3700358" y="2490460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상해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156" name="TextBox 11"/>
          <p:cNvSpPr/>
          <p:nvPr/>
        </p:nvSpPr>
        <p:spPr>
          <a:xfrm>
            <a:off x="2980258" y="2490460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발작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157" name="TextBox 11"/>
          <p:cNvSpPr/>
          <p:nvPr/>
        </p:nvSpPr>
        <p:spPr>
          <a:xfrm>
            <a:off x="2260159" y="2490460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호흡정지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158" name="TextBox 11"/>
          <p:cNvSpPr/>
          <p:nvPr/>
        </p:nvSpPr>
        <p:spPr>
          <a:xfrm>
            <a:off x="1549346" y="2490460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err="1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심정지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1864632" y="272129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1"/>
          <p:cNvSpPr/>
          <p:nvPr/>
        </p:nvSpPr>
        <p:spPr>
          <a:xfrm>
            <a:off x="1549346" y="2994529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구역선택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161" name="직선 연결선 160"/>
          <p:cNvCxnSpPr/>
          <p:nvPr/>
        </p:nvCxnSpPr>
        <p:spPr>
          <a:xfrm>
            <a:off x="1864632" y="3225361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1"/>
          <p:cNvSpPr/>
          <p:nvPr/>
        </p:nvSpPr>
        <p:spPr>
          <a:xfrm>
            <a:off x="1549346" y="3498598"/>
            <a:ext cx="630572" cy="3693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en-US" altLang="ko-KR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AED</a:t>
            </a:r>
          </a:p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사용법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>
            <a:off x="2576300" y="272129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1"/>
          <p:cNvSpPr/>
          <p:nvPr/>
        </p:nvSpPr>
        <p:spPr>
          <a:xfrm>
            <a:off x="2261014" y="2994529"/>
            <a:ext cx="630572" cy="3693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en-US" altLang="ko-KR" sz="900" b="1" dirty="0" smtClean="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CPR</a:t>
            </a:r>
          </a:p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방법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165" name="직선 연결선 164"/>
          <p:cNvCxnSpPr/>
          <p:nvPr/>
        </p:nvCxnSpPr>
        <p:spPr>
          <a:xfrm>
            <a:off x="3295544" y="272129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1"/>
          <p:cNvSpPr/>
          <p:nvPr/>
        </p:nvSpPr>
        <p:spPr>
          <a:xfrm>
            <a:off x="2980258" y="2994529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대처방법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>
            <a:off x="4014788" y="272129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1"/>
          <p:cNvSpPr/>
          <p:nvPr/>
        </p:nvSpPr>
        <p:spPr>
          <a:xfrm>
            <a:off x="3699502" y="2994529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대처방법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5420811" y="3038873"/>
            <a:ext cx="3033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5420811" y="3472985"/>
            <a:ext cx="3033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5420811" y="3840515"/>
            <a:ext cx="3033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5721593" y="3038873"/>
            <a:ext cx="0" cy="8016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5721593" y="1916747"/>
            <a:ext cx="15496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5721593" y="3472985"/>
            <a:ext cx="15496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21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418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[Menu Structure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39561" cy="28623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49" name="TextBox 11"/>
          <p:cNvSpPr/>
          <p:nvPr/>
        </p:nvSpPr>
        <p:spPr>
          <a:xfrm>
            <a:off x="4075895" y="2198011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화재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50" name="TextBox 11"/>
          <p:cNvSpPr/>
          <p:nvPr/>
        </p:nvSpPr>
        <p:spPr>
          <a:xfrm>
            <a:off x="4075895" y="2581731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침수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29094" y="2420840"/>
            <a:ext cx="2525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화재나 침수 상황에 선택하여 신고하는 메뉴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11"/>
          <p:cNvSpPr/>
          <p:nvPr/>
        </p:nvSpPr>
        <p:spPr>
          <a:xfrm>
            <a:off x="4075895" y="1780020"/>
            <a:ext cx="630572" cy="230832"/>
          </a:xfrm>
          <a:prstGeom prst="rect">
            <a:avLst/>
          </a:prstGeom>
          <a:solidFill>
            <a:srgbClr val="F55A46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대피상황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29094" y="1780020"/>
            <a:ext cx="3437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응급상황이 아닌 자연재해나 화재 같은 상황에 신고하는 메뉴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11"/>
          <p:cNvSpPr/>
          <p:nvPr/>
        </p:nvSpPr>
        <p:spPr>
          <a:xfrm>
            <a:off x="4075895" y="2970385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구역선택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29094" y="2970267"/>
            <a:ext cx="3355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지하상가에 섹터를 나눠 상황 발생한 구역을 선택하여 준다</a:t>
            </a:r>
            <a:r>
              <a:rPr lang="en-US" altLang="ko-KR" sz="1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TextBox 11"/>
          <p:cNvSpPr/>
          <p:nvPr/>
        </p:nvSpPr>
        <p:spPr>
          <a:xfrm>
            <a:off x="4075895" y="3395309"/>
            <a:ext cx="630572" cy="3693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대피로 </a:t>
            </a:r>
            <a:r>
              <a:rPr lang="ko-KR" altLang="en-US" sz="900" b="1" dirty="0">
                <a:solidFill>
                  <a:schemeClr val="bg1"/>
                </a:solidFill>
                <a:latin typeface="나눔고딕 ExtraBold"/>
                <a:ea typeface="나눔고딕 ExtraBold"/>
              </a:rPr>
              <a:t>팝</a:t>
            </a: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업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29094" y="3448812"/>
            <a:ext cx="4052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상황에 적합한 대피경로를 나타내어 주고 </a:t>
            </a:r>
            <a:r>
              <a:rPr lang="en-US" altLang="ko-KR" sz="1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119</a:t>
            </a:r>
            <a:r>
              <a:rPr lang="ko-KR" altLang="en-US" sz="1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신고 할 수 있게 해준다</a:t>
            </a:r>
            <a:r>
              <a:rPr lang="en-US" altLang="ko-KR" sz="1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03" name="TextBox 11"/>
          <p:cNvSpPr/>
          <p:nvPr/>
        </p:nvSpPr>
        <p:spPr>
          <a:xfrm>
            <a:off x="1930316" y="1713152"/>
            <a:ext cx="777080" cy="276999"/>
          </a:xfrm>
          <a:prstGeom prst="rect">
            <a:avLst/>
          </a:prstGeom>
          <a:solidFill>
            <a:srgbClr val="F55A46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12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대피상황</a:t>
            </a:r>
            <a:endParaRPr lang="ko-KR" altLang="en-US" sz="12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1853453" y="2217222"/>
            <a:ext cx="9361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1857614" y="221722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789583" y="221722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/>
          <p:cNvSpPr/>
          <p:nvPr/>
        </p:nvSpPr>
        <p:spPr>
          <a:xfrm>
            <a:off x="1539717" y="2490460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화재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sp>
        <p:nvSpPr>
          <p:cNvPr id="108" name="TextBox 11"/>
          <p:cNvSpPr/>
          <p:nvPr/>
        </p:nvSpPr>
        <p:spPr>
          <a:xfrm>
            <a:off x="2468026" y="2490460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침수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1853453" y="272129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1"/>
          <p:cNvSpPr/>
          <p:nvPr/>
        </p:nvSpPr>
        <p:spPr>
          <a:xfrm>
            <a:off x="1538167" y="2994529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구역선택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1853453" y="3225361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"/>
          <p:cNvSpPr/>
          <p:nvPr/>
        </p:nvSpPr>
        <p:spPr>
          <a:xfrm>
            <a:off x="1538167" y="3498598"/>
            <a:ext cx="630572" cy="3693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대피로 </a:t>
            </a:r>
            <a:r>
              <a:rPr lang="ko-KR" altLang="en-US" sz="900" b="1" dirty="0">
                <a:solidFill>
                  <a:schemeClr val="bg1"/>
                </a:solidFill>
                <a:latin typeface="나눔고딕 ExtraBold"/>
                <a:ea typeface="나눔고딕 ExtraBold"/>
              </a:rPr>
              <a:t>팝</a:t>
            </a: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업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2783312" y="2721292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"/>
          <p:cNvSpPr/>
          <p:nvPr/>
        </p:nvSpPr>
        <p:spPr>
          <a:xfrm>
            <a:off x="2468026" y="2994529"/>
            <a:ext cx="630572" cy="2308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구역선택</a:t>
            </a:r>
            <a:endParaRPr lang="ko-KR" altLang="en-US" sz="900" b="1" dirty="0">
              <a:solidFill>
                <a:schemeClr val="bg1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2783312" y="3225361"/>
            <a:ext cx="0" cy="273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"/>
          <p:cNvSpPr/>
          <p:nvPr/>
        </p:nvSpPr>
        <p:spPr>
          <a:xfrm>
            <a:off x="2468026" y="3498598"/>
            <a:ext cx="630572" cy="369332"/>
          </a:xfrm>
          <a:prstGeom prst="rect">
            <a:avLst/>
          </a:prstGeom>
          <a:solidFill>
            <a:srgbClr val="FFA188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대피로 </a:t>
            </a:r>
            <a:r>
              <a:rPr lang="ko-KR" altLang="en-US" sz="900" b="1" dirty="0">
                <a:solidFill>
                  <a:schemeClr val="bg1"/>
                </a:solidFill>
                <a:latin typeface="나눔고딕 ExtraBold"/>
                <a:ea typeface="나눔고딕 ExtraBold"/>
              </a:rPr>
              <a:t>팝</a:t>
            </a:r>
            <a:r>
              <a:rPr lang="ko-KR" altLang="en-US" sz="9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업</a:t>
            </a:r>
            <a:endParaRPr lang="en-US" altLang="ko-KR" sz="900" b="1" dirty="0" smtClean="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2320902" y="1990151"/>
            <a:ext cx="584" cy="2270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22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65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200" cy="5143500"/>
          </a:xfrm>
          <a:prstGeom prst="rect">
            <a:avLst/>
          </a:prstGeom>
        </p:spPr>
      </p:pic>
      <p:sp>
        <p:nvSpPr>
          <p:cNvPr id="4" name="직사각형 7"/>
          <p:cNvSpPr/>
          <p:nvPr/>
        </p:nvSpPr>
        <p:spPr>
          <a:xfrm>
            <a:off x="1800" y="0"/>
            <a:ext cx="9142200" cy="51435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TextBox 8"/>
          <p:cNvSpPr/>
          <p:nvPr/>
        </p:nvSpPr>
        <p:spPr>
          <a:xfrm>
            <a:off x="5690590" y="1854869"/>
            <a:ext cx="3418040" cy="4616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defRPr lang="ko-KR" altLang="en-US">
                <a:uFillTx/>
              </a:defRPr>
            </a:pPr>
            <a:r>
              <a:rPr lang="en-US" altLang="ko-KR" sz="2400" b="1" spc="-100">
                <a:solidFill>
                  <a:srgbClr val="FF0000"/>
                </a:solidFill>
                <a:uFillTx/>
                <a:latin typeface="나눔고딕 ExtraBold"/>
                <a:ea typeface="나눔고딕 ExtraBold"/>
              </a:rPr>
              <a:t>SMART UI/UX</a:t>
            </a:r>
          </a:p>
        </p:txBody>
      </p:sp>
      <p:sp>
        <p:nvSpPr>
          <p:cNvPr id="8" name="TextBox 9"/>
          <p:cNvSpPr/>
          <p:nvPr/>
        </p:nvSpPr>
        <p:spPr>
          <a:xfrm>
            <a:off x="6184569" y="2571750"/>
            <a:ext cx="2957632" cy="70788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defRPr lang="ko-KR" altLang="en-US">
                <a:uFillTx/>
              </a:defRPr>
            </a:pPr>
            <a:r>
              <a:rPr lang="en-US" altLang="ko-KR" sz="4000" b="1" spc="-100" dirty="0" smtClean="0">
                <a:solidFill>
                  <a:schemeClr val="bg1"/>
                </a:solidFill>
                <a:uFillTx/>
                <a:latin typeface="나눔고딕"/>
                <a:ea typeface="나눔고딕"/>
              </a:rPr>
              <a:t>Task flow</a:t>
            </a:r>
            <a:r>
              <a:rPr lang="en-US" altLang="ko-KR" sz="4000" b="1" spc="-100" dirty="0" smtClean="0">
                <a:uFillTx/>
                <a:latin typeface="나눔고딕"/>
                <a:ea typeface="나눔고딕"/>
              </a:rPr>
              <a:t> </a:t>
            </a:r>
            <a:endParaRPr lang="en-US" altLang="ko-KR" sz="4000" b="1" i="0" u="none" kern="1200" spc="-100" baseline="0" dirty="0">
              <a:latin typeface="나눔고딕"/>
              <a:ea typeface="나눔고딕"/>
            </a:endParaRPr>
          </a:p>
        </p:txBody>
      </p:sp>
      <p:cxnSp>
        <p:nvCxnSpPr>
          <p:cNvPr id="10" name="직선 연결선 10"/>
          <p:cNvCxnSpPr>
            <a:cxnSpLocks/>
          </p:cNvCxnSpPr>
          <p:nvPr/>
        </p:nvCxnSpPr>
        <p:spPr>
          <a:xfrm flipV="1">
            <a:off x="7130790" y="1995670"/>
            <a:ext cx="0" cy="576080"/>
          </a:xfrm>
          <a:prstGeom prst="line">
            <a:avLst/>
          </a:prstGeom>
          <a:ln w="28575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/>
          <p:nvPr/>
        </p:nvSpPr>
        <p:spPr>
          <a:xfrm>
            <a:off x="5690590" y="2211700"/>
            <a:ext cx="3418040" cy="46935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defRPr lang="ko-KR" altLang="en-US">
                <a:uFillTx/>
              </a:defRPr>
            </a:pPr>
            <a:r>
              <a:rPr lang="en-US" altLang="ko-KR" sz="2450" b="1" spc="-7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REALIZATION</a:t>
            </a:r>
          </a:p>
        </p:txBody>
      </p:sp>
      <p:cxnSp>
        <p:nvCxnSpPr>
          <p:cNvPr id="14" name="직선 연결선 12"/>
          <p:cNvCxnSpPr>
            <a:cxnSpLocks/>
          </p:cNvCxnSpPr>
          <p:nvPr/>
        </p:nvCxnSpPr>
        <p:spPr>
          <a:xfrm flipV="1">
            <a:off x="9102245" y="1995670"/>
            <a:ext cx="0" cy="576080"/>
          </a:xfrm>
          <a:prstGeom prst="line">
            <a:avLst/>
          </a:prstGeom>
          <a:ln w="28575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23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96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[Task Flow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7780" y="1864572"/>
            <a:ext cx="3911122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Task flow 1 </a:t>
            </a:r>
            <a:endParaRPr lang="ko-KR" altLang="en-US" sz="10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19046" y="2674834"/>
            <a:ext cx="4248590" cy="2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지하상가 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섹터에서 </a:t>
            </a:r>
            <a:r>
              <a:rPr lang="ko-KR" altLang="en-US" sz="9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심정지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환자가 발생했는데 대처방법이 기억나지 않는다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9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24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130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1" y="1256317"/>
            <a:ext cx="1973675" cy="32732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794" y="1256318"/>
            <a:ext cx="1970402" cy="3273215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[Task Flow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13" name="TextBox 18"/>
          <p:cNvSpPr/>
          <p:nvPr/>
        </p:nvSpPr>
        <p:spPr>
          <a:xfrm>
            <a:off x="3148189" y="3507880"/>
            <a:ext cx="2026893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최초 </a:t>
            </a:r>
            <a:r>
              <a:rPr lang="ko-KR" altLang="en-US" sz="900" dirty="0" err="1" smtClean="0">
                <a:latin typeface="나눔고딕 ExtraBold"/>
                <a:ea typeface="나눔고딕 ExtraBold"/>
              </a:rPr>
              <a:t>앱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 실행 시에는 로그 인을 통해</a:t>
            </a:r>
            <a:endParaRPr lang="en-US" altLang="ko-KR" sz="900" dirty="0" smtClean="0"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r>
              <a:rPr lang="ko-KR" altLang="en-US" sz="900" i="0" u="none" kern="1200" spc="0" baseline="0" dirty="0" err="1" smtClean="0">
                <a:latin typeface="나눔고딕 ExtraBold"/>
                <a:ea typeface="나눔고딕 ExtraBold"/>
              </a:rPr>
              <a:t>앱의</a:t>
            </a:r>
            <a:r>
              <a:rPr lang="ko-KR" altLang="en-US" sz="900" i="0" u="none" kern="1200" spc="0" baseline="0" dirty="0" smtClean="0">
                <a:latin typeface="나눔고딕 ExtraBold"/>
                <a:ea typeface="나눔고딕 ExtraBold"/>
              </a:rPr>
              <a:t> 첫 화면으로 이동</a:t>
            </a:r>
            <a:r>
              <a:rPr lang="en-US" altLang="ko-KR" sz="900" i="0" u="none" kern="1200" spc="0" baseline="0" dirty="0" smtClean="0">
                <a:latin typeface="나눔고딕 ExtraBold"/>
                <a:ea typeface="나눔고딕 ExtraBold"/>
              </a:rPr>
              <a:t>!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411700" y="3692546"/>
            <a:ext cx="8015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/>
          <p:nvPr/>
        </p:nvSpPr>
        <p:spPr>
          <a:xfrm>
            <a:off x="7209818" y="2249477"/>
            <a:ext cx="2026893" cy="2308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응급상황 탭 클릭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!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6545340" y="2434143"/>
            <a:ext cx="729545" cy="1033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25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278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75" y="1256317"/>
            <a:ext cx="1967174" cy="3273215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[Task Flow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13" name="TextBox 18"/>
          <p:cNvSpPr/>
          <p:nvPr/>
        </p:nvSpPr>
        <p:spPr>
          <a:xfrm>
            <a:off x="3148189" y="1779640"/>
            <a:ext cx="2026893" cy="2308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dirty="0" err="1" smtClean="0">
                <a:latin typeface="나눔고딕 ExtraBold"/>
                <a:ea typeface="나눔고딕 ExtraBold"/>
              </a:rPr>
              <a:t>심정지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 클릭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!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98107" y="1681313"/>
            <a:ext cx="890911" cy="288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</a:rPr>
              <a:t>심정지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808162" y="1890009"/>
            <a:ext cx="405096" cy="50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16" y="1275568"/>
            <a:ext cx="1814996" cy="322666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689758" y="1825333"/>
            <a:ext cx="890911" cy="288040"/>
          </a:xfrm>
          <a:prstGeom prst="rect">
            <a:avLst/>
          </a:prstGeom>
          <a:solidFill>
            <a:srgbClr val="219686"/>
          </a:solidFill>
          <a:ln>
            <a:solidFill>
              <a:srgbClr val="219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119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18"/>
          <p:cNvSpPr/>
          <p:nvPr/>
        </p:nvSpPr>
        <p:spPr>
          <a:xfrm>
            <a:off x="7030380" y="1779640"/>
            <a:ext cx="2026893" cy="2308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클릭과 동시에 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119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콜 센터로 전화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!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26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580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[Task Flow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13" name="TextBox 18"/>
          <p:cNvSpPr/>
          <p:nvPr/>
        </p:nvSpPr>
        <p:spPr>
          <a:xfrm>
            <a:off x="3148189" y="2629383"/>
            <a:ext cx="2026893" cy="2308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900" dirty="0" smtClean="0">
                <a:latin typeface="나눔고딕 ExtraBold"/>
                <a:ea typeface="나눔고딕 ExtraBold"/>
              </a:rPr>
              <a:t>C 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섹터 클릭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!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sp>
        <p:nvSpPr>
          <p:cNvPr id="23" name="TextBox 18"/>
          <p:cNvSpPr/>
          <p:nvPr/>
        </p:nvSpPr>
        <p:spPr>
          <a:xfrm>
            <a:off x="7117107" y="2629383"/>
            <a:ext cx="2026893" cy="50783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i="0" u="none" kern="1200" spc="0" baseline="0" dirty="0" smtClean="0">
                <a:latin typeface="나눔고딕 ExtraBold"/>
                <a:ea typeface="나눔고딕 ExtraBold"/>
              </a:rPr>
              <a:t>섹터 클릭과 동시에</a:t>
            </a:r>
            <a:endParaRPr lang="en-US" altLang="ko-KR" sz="900" i="0" u="none" kern="1200" spc="0" baseline="0" dirty="0" smtClean="0"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구급대원에게 위치정보 전송</a:t>
            </a:r>
            <a:endParaRPr lang="en-US" altLang="ko-KR" sz="900" dirty="0"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화면에는 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AED 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사용법을 띄워준다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!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67" y="1256317"/>
            <a:ext cx="1979797" cy="325396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2543562" y="2744799"/>
            <a:ext cx="671537" cy="584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717" y="1275567"/>
            <a:ext cx="1943916" cy="321986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429796" y="2182671"/>
            <a:ext cx="727373" cy="533099"/>
          </a:xfrm>
          <a:prstGeom prst="rect">
            <a:avLst/>
          </a:prstGeom>
          <a:solidFill>
            <a:srgbClr val="D6D7D7"/>
          </a:solidFill>
          <a:ln>
            <a:solidFill>
              <a:srgbClr val="D6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푸시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27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74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[Task Flow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780" y="1857684"/>
            <a:ext cx="39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Task flow 2 </a:t>
            </a:r>
            <a:endParaRPr lang="ko-KR" altLang="en-US" sz="10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19046" y="2668995"/>
            <a:ext cx="424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지하상가에서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김모씨가 피습을 당하였다</a:t>
            </a:r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en-US" altLang="ko-KR" sz="9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환자를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지혈해야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하지만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어떻게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해야 하는지 잘 모르겠다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9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28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648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200" cy="5143500"/>
          </a:xfrm>
          <a:prstGeom prst="rect">
            <a:avLst/>
          </a:prstGeom>
        </p:spPr>
      </p:pic>
      <p:sp>
        <p:nvSpPr>
          <p:cNvPr id="4" name="직사각형 7"/>
          <p:cNvSpPr/>
          <p:nvPr/>
        </p:nvSpPr>
        <p:spPr>
          <a:xfrm>
            <a:off x="1800" y="0"/>
            <a:ext cx="9142200" cy="51435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TextBox 8"/>
          <p:cNvSpPr/>
          <p:nvPr/>
        </p:nvSpPr>
        <p:spPr>
          <a:xfrm>
            <a:off x="5690590" y="1854869"/>
            <a:ext cx="3418040" cy="4616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defRPr lang="ko-KR" altLang="en-US">
                <a:uFillTx/>
              </a:defRPr>
            </a:pPr>
            <a:r>
              <a:rPr lang="en-US" altLang="ko-KR" sz="2400" b="1" spc="-100">
                <a:solidFill>
                  <a:srgbClr val="FF0000"/>
                </a:solidFill>
                <a:uFillTx/>
                <a:latin typeface="나눔고딕 ExtraBold"/>
                <a:ea typeface="나눔고딕 ExtraBold"/>
              </a:rPr>
              <a:t>SMART UI/UX</a:t>
            </a:r>
          </a:p>
        </p:txBody>
      </p:sp>
      <p:sp>
        <p:nvSpPr>
          <p:cNvPr id="8" name="TextBox 9"/>
          <p:cNvSpPr/>
          <p:nvPr/>
        </p:nvSpPr>
        <p:spPr>
          <a:xfrm>
            <a:off x="6184569" y="2571750"/>
            <a:ext cx="2957632" cy="70788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defRPr lang="ko-KR" altLang="en-US">
                <a:uFillTx/>
              </a:defRPr>
            </a:pPr>
            <a:r>
              <a:rPr lang="en-US" altLang="ko-KR" sz="4000" b="1" spc="-100" dirty="0">
                <a:solidFill>
                  <a:schemeClr val="bg1"/>
                </a:solidFill>
                <a:uFillTx/>
                <a:latin typeface="나눔고딕"/>
                <a:ea typeface="나눔고딕"/>
              </a:rPr>
              <a:t>Background</a:t>
            </a:r>
            <a:r>
              <a:rPr lang="en-US" altLang="ko-KR" sz="4000" b="1" spc="-100" dirty="0">
                <a:uFillTx/>
                <a:latin typeface="나눔고딕"/>
                <a:ea typeface="나눔고딕"/>
              </a:rPr>
              <a:t> </a:t>
            </a:r>
            <a:endParaRPr lang="en-US" altLang="ko-KR" sz="4000" b="1" i="0" u="none" kern="1200" spc="-100" baseline="0" dirty="0">
              <a:latin typeface="나눔고딕"/>
              <a:ea typeface="나눔고딕"/>
            </a:endParaRPr>
          </a:p>
        </p:txBody>
      </p:sp>
      <p:cxnSp>
        <p:nvCxnSpPr>
          <p:cNvPr id="10" name="직선 연결선 10"/>
          <p:cNvCxnSpPr>
            <a:cxnSpLocks/>
          </p:cNvCxnSpPr>
          <p:nvPr/>
        </p:nvCxnSpPr>
        <p:spPr>
          <a:xfrm flipV="1">
            <a:off x="7130790" y="1995670"/>
            <a:ext cx="0" cy="576080"/>
          </a:xfrm>
          <a:prstGeom prst="line">
            <a:avLst/>
          </a:prstGeom>
          <a:ln w="28575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/>
          <p:nvPr/>
        </p:nvSpPr>
        <p:spPr>
          <a:xfrm>
            <a:off x="5690590" y="2211700"/>
            <a:ext cx="3418040" cy="46935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defRPr lang="ko-KR" altLang="en-US">
                <a:uFillTx/>
              </a:defRPr>
            </a:pPr>
            <a:r>
              <a:rPr lang="en-US" altLang="ko-KR" sz="2450" b="1" spc="-7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REALIZATION</a:t>
            </a:r>
          </a:p>
        </p:txBody>
      </p:sp>
      <p:cxnSp>
        <p:nvCxnSpPr>
          <p:cNvPr id="14" name="직선 연결선 12"/>
          <p:cNvCxnSpPr>
            <a:cxnSpLocks/>
          </p:cNvCxnSpPr>
          <p:nvPr/>
        </p:nvCxnSpPr>
        <p:spPr>
          <a:xfrm flipV="1">
            <a:off x="9102245" y="1995670"/>
            <a:ext cx="0" cy="576080"/>
          </a:xfrm>
          <a:prstGeom prst="line">
            <a:avLst/>
          </a:prstGeom>
          <a:ln w="28575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a14="http://schemas.microsoft.com/office/drawing/2010/main">
    <mc:Choice Requires="a14">
      <p:transition/>
    </mc:Choice>
    <mc:Fallback xmlns:s="http://schemas.openxmlformats.org/officeDocument/2006/sharedTypes" xmlns:p14="http://schemas.microsoft.com/office/powerpoint/2010/main" xmlns="">
      <p:transition xmlns:p="http://schemas.openxmlformats.org/presentationml/2006/main" xmlns:p14="http://schemas.microsoft.com/office/powerpoint/2010/main" xmlns:s="http://schemas.openxmlformats.org/officeDocument/2006/sharedTypes" xmlns:r="http://schemas.openxmlformats.org/officeDocument/2006/relationships" xmlns:a14="http://schemas.microsoft.com/office/drawing/2010/main" xmlns:mc="http://schemas.openxmlformats.org/markup-compatibility/2006" xmlns:a="http://schemas.openxmlformats.org/drawingml/2006/main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[Task Flow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780" y="1256318"/>
            <a:ext cx="1970402" cy="3273215"/>
          </a:xfrm>
          <a:prstGeom prst="rect">
            <a:avLst/>
          </a:prstGeom>
        </p:spPr>
      </p:pic>
      <p:sp>
        <p:nvSpPr>
          <p:cNvPr id="16" name="TextBox 18"/>
          <p:cNvSpPr/>
          <p:nvPr/>
        </p:nvSpPr>
        <p:spPr>
          <a:xfrm>
            <a:off x="3148189" y="1911391"/>
            <a:ext cx="2026893" cy="2308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응급상황 탭 클릭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!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808162" y="2096057"/>
            <a:ext cx="405096" cy="1033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8"/>
          <p:cNvSpPr/>
          <p:nvPr/>
        </p:nvSpPr>
        <p:spPr>
          <a:xfrm>
            <a:off x="7218267" y="4112564"/>
            <a:ext cx="2026893" cy="2308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상해 클릭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!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27717" y="1256317"/>
            <a:ext cx="1967174" cy="3273215"/>
            <a:chOff x="5227717" y="1256317"/>
            <a:chExt cx="1967174" cy="327321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7717" y="1256317"/>
              <a:ext cx="1967174" cy="3273215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6147402" y="1623351"/>
              <a:ext cx="890911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bg1">
                      <a:lumMod val="65000"/>
                    </a:schemeClr>
                  </a:solidFill>
                </a:rPr>
                <a:t>심정지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직선 화살표 연결선 22"/>
          <p:cNvCxnSpPr/>
          <p:nvPr/>
        </p:nvCxnSpPr>
        <p:spPr>
          <a:xfrm flipH="1">
            <a:off x="6876736" y="4227980"/>
            <a:ext cx="405096" cy="50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29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700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[Task Flow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13" name="TextBox 18"/>
          <p:cNvSpPr/>
          <p:nvPr/>
        </p:nvSpPr>
        <p:spPr>
          <a:xfrm>
            <a:off x="3148189" y="1779640"/>
            <a:ext cx="2026893" cy="2308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상황에 따라 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112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나 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119 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선택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!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716" y="1275568"/>
            <a:ext cx="1814996" cy="322666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689758" y="1825333"/>
            <a:ext cx="890911" cy="288040"/>
          </a:xfrm>
          <a:prstGeom prst="rect">
            <a:avLst/>
          </a:prstGeom>
          <a:solidFill>
            <a:srgbClr val="219686"/>
          </a:solidFill>
          <a:ln>
            <a:solidFill>
              <a:srgbClr val="219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119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18"/>
          <p:cNvSpPr/>
          <p:nvPr/>
        </p:nvSpPr>
        <p:spPr>
          <a:xfrm>
            <a:off x="7030380" y="1779640"/>
            <a:ext cx="2026893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클릭과 동시에 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119 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또는</a:t>
            </a:r>
            <a:endParaRPr lang="en-US" altLang="ko-KR" sz="900" dirty="0" smtClean="0"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r>
              <a:rPr lang="en-US" altLang="ko-KR" sz="900" dirty="0" smtClean="0">
                <a:latin typeface="나눔고딕 ExtraBold"/>
                <a:ea typeface="나눔고딕 ExtraBold"/>
              </a:rPr>
              <a:t>112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콜 센터로 전화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!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78" y="1275570"/>
            <a:ext cx="1971852" cy="3253962"/>
          </a:xfrm>
          <a:prstGeom prst="rect">
            <a:avLst/>
          </a:prstGeom>
        </p:spPr>
      </p:pic>
      <p:sp>
        <p:nvSpPr>
          <p:cNvPr id="18" name="TextBox 18"/>
          <p:cNvSpPr/>
          <p:nvPr/>
        </p:nvSpPr>
        <p:spPr>
          <a:xfrm>
            <a:off x="7030380" y="2704232"/>
            <a:ext cx="2026893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동시에 </a:t>
            </a:r>
            <a:r>
              <a:rPr lang="ko-KR" altLang="en-US" sz="900" dirty="0" err="1" smtClean="0">
                <a:latin typeface="나눔고딕 ExtraBold"/>
                <a:ea typeface="나눔고딕 ExtraBold"/>
              </a:rPr>
              <a:t>앱의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 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xml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은 </a:t>
            </a:r>
            <a:endParaRPr lang="en-US" altLang="ko-KR" sz="900" dirty="0" smtClean="0"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다음 페이지로 이동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30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73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[Task Flow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13" name="TextBox 18"/>
          <p:cNvSpPr/>
          <p:nvPr/>
        </p:nvSpPr>
        <p:spPr>
          <a:xfrm>
            <a:off x="6213864" y="2770081"/>
            <a:ext cx="2026893" cy="2308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환부에 따른 지혈법을 알려줌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!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343" y="1263947"/>
            <a:ext cx="1965522" cy="324633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31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49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[Task Flow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590" y="1889536"/>
            <a:ext cx="1964430" cy="32539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87780" y="1857684"/>
            <a:ext cx="39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Task flow 3 </a:t>
            </a:r>
            <a:endParaRPr lang="ko-KR" altLang="en-US" sz="10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19046" y="2668995"/>
            <a:ext cx="424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지하상가 </a:t>
            </a:r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섹터에서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화재가 발생한 상황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사람들에게 알려야겠다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그런데 나는 대피로도 확보하지 못하였다</a:t>
            </a:r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9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32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169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[Task Flow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780" y="1256318"/>
            <a:ext cx="1970402" cy="3273215"/>
          </a:xfrm>
          <a:prstGeom prst="rect">
            <a:avLst/>
          </a:prstGeom>
        </p:spPr>
      </p:pic>
      <p:sp>
        <p:nvSpPr>
          <p:cNvPr id="16" name="TextBox 18"/>
          <p:cNvSpPr/>
          <p:nvPr/>
        </p:nvSpPr>
        <p:spPr>
          <a:xfrm>
            <a:off x="3148189" y="3487285"/>
            <a:ext cx="2026893" cy="2308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대피상황 탭 클릭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!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808162" y="3671951"/>
            <a:ext cx="405096" cy="1033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8"/>
          <p:cNvSpPr/>
          <p:nvPr/>
        </p:nvSpPr>
        <p:spPr>
          <a:xfrm>
            <a:off x="7380391" y="2048429"/>
            <a:ext cx="792110" cy="2308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화재 클릭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!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50" y="1247443"/>
            <a:ext cx="1977017" cy="329096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94837" y="3592805"/>
            <a:ext cx="714119" cy="24803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침 수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7038859" y="2163845"/>
            <a:ext cx="405096" cy="50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33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532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[Task Flow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18" name="TextBox 18"/>
          <p:cNvSpPr/>
          <p:nvPr/>
        </p:nvSpPr>
        <p:spPr>
          <a:xfrm>
            <a:off x="7135741" y="2704232"/>
            <a:ext cx="2026893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대피 후 혹은 대피 중에 </a:t>
            </a:r>
            <a:endParaRPr lang="en-US" altLang="ko-KR" sz="900" dirty="0"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r>
              <a:rPr lang="en-US" altLang="ko-KR" sz="900" dirty="0" smtClean="0">
                <a:latin typeface="나눔고딕 ExtraBold"/>
                <a:ea typeface="나눔고딕 ExtraBold"/>
              </a:rPr>
              <a:t>119 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전화 버튼을 통해 전화 연결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!</a:t>
            </a:r>
          </a:p>
        </p:txBody>
      </p:sp>
      <p:sp>
        <p:nvSpPr>
          <p:cNvPr id="12" name="TextBox 18"/>
          <p:cNvSpPr/>
          <p:nvPr/>
        </p:nvSpPr>
        <p:spPr>
          <a:xfrm>
            <a:off x="3148189" y="2629383"/>
            <a:ext cx="2026893" cy="133882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900" dirty="0" smtClean="0">
                <a:latin typeface="나눔고딕 ExtraBold"/>
                <a:ea typeface="나눔고딕 ExtraBold"/>
              </a:rPr>
              <a:t>F </a:t>
            </a:r>
            <a:r>
              <a:rPr lang="ko-KR" altLang="en-US" sz="900" dirty="0" smtClean="0">
                <a:latin typeface="나눔고딕 ExtraBold"/>
                <a:ea typeface="나눔고딕 ExtraBold"/>
              </a:rPr>
              <a:t>섹터 클릭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!</a:t>
            </a:r>
          </a:p>
          <a:p>
            <a:pPr>
              <a:defRPr lang="ko-KR" altLang="en-US">
                <a:uFillTx/>
              </a:defRPr>
            </a:pP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클릭과 동시에 사용자들에게</a:t>
            </a:r>
            <a:endParaRPr lang="en-US" altLang="ko-KR" sz="900" dirty="0" smtClean="0"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r>
              <a:rPr lang="ko-KR" altLang="en-US" sz="900" i="0" u="none" kern="1200" spc="0" baseline="0" dirty="0" smtClean="0">
                <a:latin typeface="나눔고딕 ExtraBold"/>
                <a:ea typeface="나눔고딕 ExtraBold"/>
              </a:rPr>
              <a:t>현재 화재가 난 섹터의 위치를 </a:t>
            </a:r>
            <a:endParaRPr lang="en-US" altLang="ko-KR" sz="900" i="0" u="none" kern="1200" spc="0" baseline="0" dirty="0" smtClean="0"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r>
              <a:rPr lang="ko-KR" altLang="en-US" sz="900" i="0" u="none" kern="1200" spc="0" baseline="0" dirty="0" err="1" smtClean="0">
                <a:latin typeface="나눔고딕 ExtraBold"/>
                <a:ea typeface="나눔고딕 ExtraBold"/>
              </a:rPr>
              <a:t>푸시로</a:t>
            </a:r>
            <a:r>
              <a:rPr lang="ko-KR" altLang="en-US" sz="900" i="0" u="none" kern="1200" spc="0" baseline="0" dirty="0" smtClean="0">
                <a:latin typeface="나눔고딕 ExtraBold"/>
                <a:ea typeface="나눔고딕 ExtraBold"/>
              </a:rPr>
              <a:t> 전달</a:t>
            </a:r>
            <a:r>
              <a:rPr lang="en-US" altLang="ko-KR" sz="900" i="0" u="none" kern="1200" spc="0" baseline="0" dirty="0" smtClean="0">
                <a:latin typeface="나눔고딕 ExtraBold"/>
                <a:ea typeface="나눔고딕 ExtraBold"/>
              </a:rPr>
              <a:t>!</a:t>
            </a:r>
          </a:p>
          <a:p>
            <a:pPr>
              <a:defRPr lang="ko-KR" altLang="en-US">
                <a:uFillTx/>
              </a:defRPr>
            </a:pPr>
            <a:endParaRPr lang="en-US" altLang="ko-KR" sz="900" dirty="0"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900" i="0" u="none" kern="1200" spc="0" baseline="0" dirty="0" smtClean="0"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가장 빠른 대피출구는 팝업페이지로</a:t>
            </a:r>
            <a:endParaRPr lang="en-US" altLang="ko-KR" sz="900" dirty="0" smtClean="0"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r>
              <a:rPr lang="ko-KR" altLang="en-US" sz="900" dirty="0" smtClean="0">
                <a:latin typeface="나눔고딕 ExtraBold"/>
                <a:ea typeface="나눔고딕 ExtraBold"/>
              </a:rPr>
              <a:t>사용자에게 정보제공</a:t>
            </a:r>
            <a:r>
              <a:rPr lang="en-US" altLang="ko-KR" sz="900" dirty="0" smtClean="0">
                <a:latin typeface="나눔고딕 ExtraBold"/>
                <a:ea typeface="나눔고딕 ExtraBold"/>
              </a:rPr>
              <a:t>!</a:t>
            </a:r>
            <a:endParaRPr lang="en-US" altLang="ko-KR" sz="900" i="0" u="none" kern="1200" spc="0" baseline="0" dirty="0">
              <a:latin typeface="나눔고딕 ExtraBold"/>
              <a:ea typeface="나눔고딕 ExtraBold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67" y="1256317"/>
            <a:ext cx="1979797" cy="3253964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H="1">
            <a:off x="1979640" y="2744799"/>
            <a:ext cx="1235460" cy="9791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716" y="1275568"/>
            <a:ext cx="1940828" cy="3234713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34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712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[Manifest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31547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spc="-60" dirty="0" smtClean="0">
                <a:solidFill>
                  <a:srgbClr val="AFAFAF"/>
                </a:solidFill>
                <a:latin typeface="나눔고딕 ExtraBold"/>
                <a:ea typeface="나눔고딕 ExtraBold"/>
              </a:rPr>
              <a:t>Task </a:t>
            </a:r>
            <a:r>
              <a:rPr lang="en-US" altLang="ko-KR" sz="900" spc="-60" dirty="0" smtClean="0">
                <a:solidFill>
                  <a:srgbClr val="AFAFAF"/>
                </a:solidFill>
                <a:latin typeface="나눔고딕 ExtraBold"/>
                <a:ea typeface="나눔고딕 ExtraBold"/>
              </a:rPr>
              <a:t>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900" b="1" spc="-60" dirty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Source</a:t>
            </a:r>
            <a:endParaRPr lang="en-US" altLang="ko-KR" sz="900" b="1" spc="-60" dirty="0" smtClean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35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82" y="1059540"/>
            <a:ext cx="3636078" cy="35765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60" y="1059540"/>
            <a:ext cx="3546761" cy="17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11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[Login Activity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31547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spc="-60" dirty="0">
                <a:solidFill>
                  <a:srgbClr val="AFAFAF"/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900" b="1" spc="-60" dirty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Source</a:t>
            </a:r>
            <a:endParaRPr lang="en-US" altLang="ko-KR" sz="900" b="1" spc="-60" dirty="0" smtClean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36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70" y="1131551"/>
            <a:ext cx="3567474" cy="274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901" y="1131551"/>
            <a:ext cx="4152099" cy="28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63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[Login Activity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31547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spc="-60" dirty="0">
                <a:solidFill>
                  <a:srgbClr val="AFAFAF"/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900" b="1" spc="-60" dirty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Source</a:t>
            </a:r>
            <a:endParaRPr lang="en-US" altLang="ko-KR" sz="900" b="1" spc="-60" dirty="0" smtClean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37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25" y="1275570"/>
            <a:ext cx="3225290" cy="29524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145" y="1166150"/>
            <a:ext cx="3854989" cy="306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07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[Login Activity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31547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spc="-60" dirty="0">
                <a:solidFill>
                  <a:srgbClr val="AFAFAF"/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900" b="1" spc="-60" dirty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Source</a:t>
            </a:r>
            <a:endParaRPr lang="en-US" altLang="ko-KR" sz="900" b="1" spc="-60" dirty="0" smtClean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38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50" y="1419590"/>
            <a:ext cx="4789063" cy="28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82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"/>
          <p:cNvSpPr/>
          <p:nvPr/>
        </p:nvSpPr>
        <p:spPr>
          <a:xfrm>
            <a:off x="5101589" y="2462840"/>
            <a:ext cx="3934969" cy="2213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900" b="1" i="0" u="none" kern="1200" spc="-50" baseline="0">
                <a:latin typeface="나눔고딕"/>
                <a:ea typeface="나눔고딕"/>
              </a:rPr>
              <a:t>-</a:t>
            </a:r>
          </a:p>
        </p:txBody>
      </p:sp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i="0" u="none" kern="1200" spc="0" baseline="0">
                <a:solidFill>
                  <a:srgbClr val="C00000"/>
                </a:solidFill>
                <a:latin typeface="나눔고딕 ExtraBold"/>
                <a:ea typeface="나눔고딕 ExtraBold"/>
              </a:rPr>
              <a:t>[Background</a:t>
            </a:r>
            <a:r>
              <a:rPr lang="en-US" altLang="ko-KR" sz="1000" b="1" i="0" u="none" kern="1200" spc="0">
                <a:solidFill>
                  <a:srgbClr val="C00000"/>
                </a:solidFill>
                <a:latin typeface="나눔고딕 ExtraBold"/>
                <a:ea typeface="나눔고딕 ExtraBold"/>
              </a:rPr>
              <a:t> 1]</a:t>
            </a:r>
            <a:r>
              <a:rPr lang="en-US" altLang="ko-KR" sz="1000" b="1" i="0" u="none" kern="1200" spc="0" baseline="0">
                <a:solidFill>
                  <a:srgbClr val="C00000"/>
                </a:solidFill>
                <a:latin typeface="나눔고딕 ExtraBold"/>
                <a:ea typeface="나눔고딕 ExtraBold"/>
              </a:rPr>
              <a:t> </a:t>
            </a:r>
            <a:endParaRPr lang="en-US" altLang="ko-KR" sz="1200" b="1" i="0" u="none" kern="1200" spc="0" baseline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6" name="Picture 5" descr="C:\Users\Administrator\Desktop\BACKGR~1\지하상가 정전사고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1800" y="1131550"/>
            <a:ext cx="3599684" cy="3316014"/>
          </a:xfrm>
          <a:prstGeom prst="rect">
            <a:avLst/>
          </a:prstGeom>
          <a:noFill/>
        </p:spPr>
      </p:pic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9"/>
          <p:cNvSpPr/>
          <p:nvPr/>
        </p:nvSpPr>
        <p:spPr>
          <a:xfrm>
            <a:off x="1115520" y="4462985"/>
            <a:ext cx="8028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uFillTx/>
                <a:latin typeface="나눔고딕 ExtraBold"/>
                <a:ea typeface="나눔고딕 ExtraBold"/>
              </a:rPr>
              <a:t>지하상가에서 발생하는 </a:t>
            </a:r>
            <a:r>
              <a:rPr lang="ko-KR" altLang="en-US" sz="900">
                <a:solidFill>
                  <a:srgbClr val="C00000"/>
                </a:solidFill>
                <a:uFillTx/>
                <a:latin typeface="나눔고딕 ExtraBold"/>
                <a:ea typeface="나눔고딕 ExtraBold"/>
              </a:rPr>
              <a:t>안전사고</a:t>
            </a:r>
          </a:p>
        </p:txBody>
      </p:sp>
      <p:sp>
        <p:nvSpPr>
          <p:cNvPr id="9" name="TextBox 17"/>
          <p:cNvSpPr/>
          <p:nvPr/>
        </p:nvSpPr>
        <p:spPr>
          <a:xfrm>
            <a:off x="0" y="724990"/>
            <a:ext cx="111552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>
                <a:uFillTx/>
                <a:latin typeface="나눔고딕 ExtraBold"/>
                <a:ea typeface="나눔고딕 ExtraBold"/>
              </a:rPr>
              <a:t>Background</a:t>
            </a:r>
            <a:endParaRPr lang="en-US" altLang="ko-KR" sz="800" b="1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a14="http://schemas.microsoft.com/office/drawing/2010/main">
    <mc:Choice Requires="a14">
      <p:transition/>
    </mc:Choice>
    <mc:Fallback xmlns:s="http://schemas.openxmlformats.org/officeDocument/2006/sharedTypes" xmlns:p14="http://schemas.microsoft.com/office/powerpoint/2010/main" xmlns="">
      <p:transition xmlns:p="http://schemas.openxmlformats.org/presentationml/2006/main" xmlns:p14="http://schemas.microsoft.com/office/powerpoint/2010/main" xmlns:s="http://schemas.openxmlformats.org/officeDocument/2006/sharedTypes" xmlns:r="http://schemas.openxmlformats.org/officeDocument/2006/relationships" xmlns:a14="http://schemas.microsoft.com/office/drawing/2010/main" xmlns:mc="http://schemas.openxmlformats.org/markup-compatibility/2006" xmlns:a="http://schemas.openxmlformats.org/drawingml/2006/main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[Logout Activity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31547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spc="-60" dirty="0">
                <a:solidFill>
                  <a:srgbClr val="AFAFAF"/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900" b="1" spc="-60" dirty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Source</a:t>
            </a:r>
            <a:endParaRPr lang="en-US" altLang="ko-KR" sz="900" b="1" spc="-60" dirty="0" smtClean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39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90" y="1131550"/>
            <a:ext cx="3513350" cy="32448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240" y="1038630"/>
            <a:ext cx="4019886" cy="34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19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[Logout Activity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31547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spc="-60" dirty="0">
                <a:solidFill>
                  <a:srgbClr val="AFAFAF"/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900" b="1" spc="-60" dirty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Source</a:t>
            </a:r>
            <a:endParaRPr lang="en-US" altLang="ko-KR" sz="900" b="1" spc="-60" dirty="0" smtClean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40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82" y="1275570"/>
            <a:ext cx="3758002" cy="31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4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[Push Activity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31547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spc="-60" dirty="0">
                <a:solidFill>
                  <a:srgbClr val="AFAFAF"/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900" b="1" spc="-60" dirty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Source</a:t>
            </a:r>
            <a:endParaRPr lang="en-US" altLang="ko-KR" sz="900" b="1" spc="-60" dirty="0" smtClean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41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70" y="1203560"/>
            <a:ext cx="3153348" cy="3450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18" y="1203560"/>
            <a:ext cx="3334022" cy="31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86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[Call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31547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spc="-60" dirty="0">
                <a:solidFill>
                  <a:srgbClr val="AFAFAF"/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900" b="1" spc="-60" dirty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Source</a:t>
            </a:r>
            <a:endParaRPr lang="en-US" altLang="ko-KR" sz="900" b="1" spc="-60" dirty="0" smtClean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42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70" y="1131550"/>
            <a:ext cx="4502000" cy="26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67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[Parsing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31547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spc="-60" dirty="0">
                <a:solidFill>
                  <a:srgbClr val="AFAFAF"/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900" b="1" spc="-60" dirty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Source</a:t>
            </a:r>
            <a:endParaRPr lang="en-US" altLang="ko-KR" sz="900" b="1" spc="-60" dirty="0" smtClean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43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00" y="1203560"/>
            <a:ext cx="6897008" cy="297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84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[Pop Up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31547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spc="-60" dirty="0">
                <a:solidFill>
                  <a:srgbClr val="AFAFAF"/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900" b="1" spc="-60" dirty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Source</a:t>
            </a:r>
            <a:endParaRPr lang="en-US" altLang="ko-KR" sz="900" b="1" spc="-60" dirty="0" smtClean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44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26" y="1203560"/>
            <a:ext cx="3838202" cy="15019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59" y="2945907"/>
            <a:ext cx="2819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31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[</a:t>
            </a:r>
            <a:r>
              <a:rPr lang="en-US" altLang="ko-KR" sz="1000" b="1" dirty="0" err="1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Drawable</a:t>
            </a:r>
            <a:r>
              <a:rPr lang="en-US" altLang="ko-KR" sz="1000" b="1" i="0" u="none" kern="1200" spc="0" baseline="0" dirty="0" smtClean="0">
                <a:solidFill>
                  <a:srgbClr val="C00000"/>
                </a:solidFill>
                <a:latin typeface="나눔고딕 ExtraBold"/>
                <a:ea typeface="나눔고딕 ExtraBold"/>
              </a:rPr>
              <a:t>] </a:t>
            </a:r>
            <a:endParaRPr lang="en-US" altLang="ko-KR" sz="1200" b="1" i="0" u="none" kern="1200" spc="0" baseline="0" dirty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"/>
          <p:cNvSpPr/>
          <p:nvPr/>
        </p:nvSpPr>
        <p:spPr>
          <a:xfrm>
            <a:off x="0" y="724990"/>
            <a:ext cx="1187530" cy="31547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spc="-60" dirty="0">
                <a:solidFill>
                  <a:srgbClr val="AFAFAF"/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900" b="1" spc="-60" dirty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 smtClean="0">
                <a:latin typeface="나눔고딕 ExtraBold"/>
                <a:ea typeface="나눔고딕 ExtraBold"/>
              </a:rPr>
              <a:t>Source</a:t>
            </a:r>
            <a:endParaRPr lang="en-US" altLang="ko-KR" sz="900" b="1" spc="-60" dirty="0" smtClean="0"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45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936" y="1131550"/>
            <a:ext cx="1428228" cy="383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2200" cy="5143500"/>
          </a:xfrm>
          <a:prstGeom prst="rect">
            <a:avLst/>
          </a:prstGeom>
        </p:spPr>
      </p:pic>
      <p:sp>
        <p:nvSpPr>
          <p:cNvPr id="7" name="직사각형 7"/>
          <p:cNvSpPr/>
          <p:nvPr/>
        </p:nvSpPr>
        <p:spPr>
          <a:xfrm>
            <a:off x="1800" y="0"/>
            <a:ext cx="9142200" cy="51435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2" name="TextBox 3"/>
          <p:cNvSpPr/>
          <p:nvPr/>
        </p:nvSpPr>
        <p:spPr>
          <a:xfrm>
            <a:off x="0" y="224770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>
                <a:uFillTx/>
              </a:defRPr>
            </a:pPr>
            <a:r>
              <a:rPr lang="en-US" altLang="ko-KR" b="1" dirty="0">
                <a:solidFill>
                  <a:srgbClr val="B70B1E"/>
                </a:solidFill>
                <a:uFillTx/>
                <a:latin typeface="나눔고딕 ExtraBold"/>
                <a:ea typeface="나눔고딕 ExtraBold"/>
              </a:rPr>
              <a:t>T</a:t>
            </a:r>
            <a:r>
              <a:rPr lang="en-US" altLang="ko-KR" b="1" dirty="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HANKS</a:t>
            </a:r>
          </a:p>
        </p:txBody>
      </p:sp>
      <p:cxnSp>
        <p:nvCxnSpPr>
          <p:cNvPr id="4" name="직선 연결선 1"/>
          <p:cNvCxnSpPr/>
          <p:nvPr/>
        </p:nvCxnSpPr>
        <p:spPr>
          <a:xfrm>
            <a:off x="4964617" y="2499741"/>
            <a:ext cx="4215959" cy="0"/>
          </a:xfrm>
          <a:prstGeom prst="line">
            <a:avLst/>
          </a:prstGeom>
          <a:ln w="6350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4"/>
          <p:cNvCxnSpPr/>
          <p:nvPr/>
        </p:nvCxnSpPr>
        <p:spPr>
          <a:xfrm>
            <a:off x="-76013" y="2355723"/>
            <a:ext cx="4215959" cy="0"/>
          </a:xfrm>
          <a:prstGeom prst="line">
            <a:avLst/>
          </a:prstGeom>
          <a:ln w="6350" algn="ctr">
            <a:solidFill>
              <a:srgbClr val="B70B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46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a14="http://schemas.microsoft.com/office/drawing/2010/main">
    <mc:Choice Requires="a14">
      <p:transition/>
    </mc:Choice>
    <mc:Fallback xmlns:s="http://schemas.openxmlformats.org/officeDocument/2006/sharedTypes" xmlns:p14="http://schemas.microsoft.com/office/powerpoint/2010/main" xmlns="">
      <p:transition xmlns:p="http://schemas.openxmlformats.org/presentationml/2006/main" xmlns:p14="http://schemas.microsoft.com/office/powerpoint/2010/main" xmlns:s="http://schemas.openxmlformats.org/officeDocument/2006/sharedTypes" xmlns:r="http://schemas.openxmlformats.org/officeDocument/2006/relationships" xmlns:a14="http://schemas.microsoft.com/office/drawing/2010/main" xmlns:mc="http://schemas.openxmlformats.org/markup-compatibility/2006" xmlns:a="http://schemas.openxmlformats.org/drawingml/2006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"/>
          <p:cNvSpPr/>
          <p:nvPr/>
        </p:nvSpPr>
        <p:spPr>
          <a:xfrm>
            <a:off x="5101589" y="2462840"/>
            <a:ext cx="3934969" cy="2213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900" b="1" i="0" u="none" kern="1200" spc="-50" baseline="0">
                <a:latin typeface="나눔고딕"/>
                <a:ea typeface="나눔고딕"/>
              </a:rPr>
              <a:t>-</a:t>
            </a:r>
          </a:p>
        </p:txBody>
      </p:sp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i="0" u="none" kern="1200" spc="0" baseline="0">
                <a:solidFill>
                  <a:srgbClr val="C00000"/>
                </a:solidFill>
                <a:latin typeface="나눔고딕 ExtraBold"/>
                <a:ea typeface="나눔고딕 ExtraBold"/>
              </a:rPr>
              <a:t>[</a:t>
            </a:r>
            <a:r>
              <a:rPr lang="en-US" altLang="ko-KR" sz="1000" b="1">
                <a:solidFill>
                  <a:srgbClr val="C00000"/>
                </a:solidFill>
                <a:uFillTx/>
                <a:latin typeface="나눔고딕 ExtraBold"/>
                <a:ea typeface="나눔고딕 ExtraBold"/>
              </a:rPr>
              <a:t>Background 2</a:t>
            </a:r>
            <a:r>
              <a:rPr lang="en-US" altLang="ko-KR" sz="1000" b="1" i="0" u="none" kern="1200" spc="0" baseline="0">
                <a:solidFill>
                  <a:srgbClr val="C00000"/>
                </a:solidFill>
                <a:latin typeface="나눔고딕 ExtraBold"/>
                <a:ea typeface="나눔고딕 ExtraBold"/>
              </a:rPr>
              <a:t>]</a:t>
            </a:r>
            <a:endParaRPr lang="en-US" altLang="ko-KR" sz="1200" b="1" i="0" u="none" kern="1200" spc="0" baseline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6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Users\Administrator\Desktop\BACKGR~1\지하상가 사고 위험성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0518" y="1116708"/>
            <a:ext cx="5087164" cy="845252"/>
          </a:xfrm>
          <a:prstGeom prst="rect">
            <a:avLst/>
          </a:prstGeom>
          <a:noFill/>
        </p:spPr>
      </p:pic>
      <p:pic>
        <p:nvPicPr>
          <p:cNvPr id="12" name="Picture 4" descr="C:\Users\Administrator\Desktop\BACKGR~1\지하상가 사고 위험성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7820" y="2048812"/>
            <a:ext cx="3944540" cy="2257818"/>
          </a:xfrm>
          <a:prstGeom prst="rect">
            <a:avLst/>
          </a:prstGeom>
          <a:noFill/>
        </p:spPr>
      </p:pic>
      <p:sp>
        <p:nvSpPr>
          <p:cNvPr id="14" name="TextBox 9"/>
          <p:cNvSpPr/>
          <p:nvPr/>
        </p:nvSpPr>
        <p:spPr>
          <a:xfrm>
            <a:off x="1115520" y="4462985"/>
            <a:ext cx="8028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uFillTx/>
                <a:latin typeface="나눔고딕 ExtraBold"/>
                <a:ea typeface="나눔고딕 ExtraBold"/>
              </a:rPr>
              <a:t>지하철 시설 </a:t>
            </a:r>
            <a:r>
              <a:rPr lang="ko-KR" altLang="en-US" sz="900">
                <a:solidFill>
                  <a:srgbClr val="C00000"/>
                </a:solidFill>
                <a:uFillTx/>
                <a:latin typeface="나눔고딕 ExtraBold"/>
                <a:ea typeface="나눔고딕 ExtraBold"/>
              </a:rPr>
              <a:t>취약요소 증가</a:t>
            </a:r>
          </a:p>
        </p:txBody>
      </p:sp>
      <p:sp>
        <p:nvSpPr>
          <p:cNvPr id="13" name="TextBox 17"/>
          <p:cNvSpPr/>
          <p:nvPr/>
        </p:nvSpPr>
        <p:spPr>
          <a:xfrm>
            <a:off x="0" y="724990"/>
            <a:ext cx="111552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>
                <a:uFillTx/>
                <a:latin typeface="나눔고딕 ExtraBold"/>
                <a:ea typeface="나눔고딕 ExtraBold"/>
              </a:rPr>
              <a:t>Background</a:t>
            </a:r>
            <a:endParaRPr lang="en-US" altLang="ko-KR" sz="800" b="1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a14="http://schemas.microsoft.com/office/drawing/2010/main">
    <mc:Choice Requires="a14">
      <p:transition/>
    </mc:Choice>
    <mc:Fallback xmlns:s="http://schemas.openxmlformats.org/officeDocument/2006/sharedTypes" xmlns:p14="http://schemas.microsoft.com/office/powerpoint/2010/main" xmlns="">
      <p:transition xmlns:p="http://schemas.openxmlformats.org/presentationml/2006/main" xmlns:p14="http://schemas.microsoft.com/office/powerpoint/2010/main" xmlns:s="http://schemas.openxmlformats.org/officeDocument/2006/sharedTypes" xmlns:r="http://schemas.openxmlformats.org/officeDocument/2006/relationships" xmlns:a14="http://schemas.microsoft.com/office/drawing/2010/main" xmlns:mc="http://schemas.openxmlformats.org/markup-compatibility/2006" xmlns:a="http://schemas.openxmlformats.org/drawingml/2006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"/>
          <p:cNvSpPr/>
          <p:nvPr/>
        </p:nvSpPr>
        <p:spPr>
          <a:xfrm>
            <a:off x="5101589" y="2462840"/>
            <a:ext cx="3934969" cy="2213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900" b="1" i="0" u="none" kern="1200" spc="-50" baseline="0">
                <a:latin typeface="나눔고딕"/>
                <a:ea typeface="나눔고딕"/>
              </a:rPr>
              <a:t>-</a:t>
            </a:r>
          </a:p>
        </p:txBody>
      </p:sp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>
                <a:solidFill>
                  <a:srgbClr val="C00000"/>
                </a:solidFill>
                <a:uFillTx/>
                <a:latin typeface="나눔고딕 ExtraBold"/>
                <a:ea typeface="나눔고딕 ExtraBold"/>
              </a:rPr>
              <a:t>[Background 3]</a:t>
            </a:r>
            <a:endParaRPr lang="en-US" altLang="ko-KR" sz="1200" b="1">
              <a:solidFill>
                <a:srgbClr val="C00000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6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Users\ADMINI~1\AppData\Local\Temp\BNZ.59d8a66b157038f\aed 홍보 문제점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7450" y="1131550"/>
            <a:ext cx="3548557" cy="1257475"/>
          </a:xfrm>
          <a:prstGeom prst="rect">
            <a:avLst/>
          </a:prstGeom>
          <a:noFill/>
        </p:spPr>
      </p:pic>
      <p:pic>
        <p:nvPicPr>
          <p:cNvPr id="12" name="Picture 4" descr="C:\Users\ADMINI~1\AppData\Local\Temp\BNZ.59d8a66b157038f\aed 홍보 문제점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8788" y="2389025"/>
            <a:ext cx="3537219" cy="987600"/>
          </a:xfrm>
          <a:prstGeom prst="rect">
            <a:avLst/>
          </a:prstGeom>
          <a:noFill/>
        </p:spPr>
      </p:pic>
      <p:pic>
        <p:nvPicPr>
          <p:cNvPr id="14" name="Picture 5" descr="C:\Users\ADMINI~1\AppData\Local\Temp\BNZ.59d8a66b157038f\aed 홍보 문제점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8788" y="3352255"/>
            <a:ext cx="3537219" cy="813154"/>
          </a:xfrm>
          <a:prstGeom prst="rect">
            <a:avLst/>
          </a:prstGeom>
          <a:noFill/>
        </p:spPr>
      </p:pic>
      <p:sp>
        <p:nvSpPr>
          <p:cNvPr id="16" name="TextBox 13"/>
          <p:cNvSpPr/>
          <p:nvPr/>
        </p:nvSpPr>
        <p:spPr>
          <a:xfrm>
            <a:off x="1115520" y="4462985"/>
            <a:ext cx="8028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uFillTx/>
                <a:latin typeface="나눔고딕 ExtraBold"/>
                <a:ea typeface="나눔고딕 ExtraBold"/>
              </a:rPr>
              <a:t>제세동기 </a:t>
            </a:r>
            <a:r>
              <a:rPr lang="ko-KR" altLang="en-US" sz="900">
                <a:solidFill>
                  <a:srgbClr val="C00000"/>
                </a:solidFill>
                <a:uFillTx/>
                <a:latin typeface="나눔고딕 ExtraBold"/>
                <a:ea typeface="나눔고딕 ExtraBold"/>
              </a:rPr>
              <a:t>위치 정보</a:t>
            </a:r>
            <a:r>
              <a:rPr lang="ko-KR" altLang="en-US" sz="900">
                <a:uFillTx/>
                <a:latin typeface="나눔고딕 ExtraBold"/>
                <a:ea typeface="나눔고딕 ExtraBold"/>
              </a:rPr>
              <a:t> 제공 미흡</a:t>
            </a:r>
          </a:p>
        </p:txBody>
      </p:sp>
      <p:cxnSp>
        <p:nvCxnSpPr>
          <p:cNvPr id="18" name="직선 연결선 2"/>
          <p:cNvCxnSpPr/>
          <p:nvPr/>
        </p:nvCxnSpPr>
        <p:spPr>
          <a:xfrm>
            <a:off x="4498080" y="3003810"/>
            <a:ext cx="187226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7"/>
          <p:cNvSpPr/>
          <p:nvPr/>
        </p:nvSpPr>
        <p:spPr>
          <a:xfrm>
            <a:off x="0" y="724990"/>
            <a:ext cx="111552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>
                <a:uFillTx/>
                <a:latin typeface="나눔고딕 ExtraBold"/>
                <a:ea typeface="나눔고딕 ExtraBold"/>
              </a:rPr>
              <a:t>Background</a:t>
            </a:r>
            <a:endParaRPr lang="en-US" altLang="ko-KR" sz="800" b="1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a14="http://schemas.microsoft.com/office/drawing/2010/main">
    <mc:Choice Requires="a14">
      <p:transition/>
    </mc:Choice>
    <mc:Fallback xmlns:s="http://schemas.openxmlformats.org/officeDocument/2006/sharedTypes" xmlns:p14="http://schemas.microsoft.com/office/powerpoint/2010/main" xmlns="">
      <p:transition xmlns:p="http://schemas.openxmlformats.org/presentationml/2006/main" xmlns:p14="http://schemas.microsoft.com/office/powerpoint/2010/main" xmlns:s="http://schemas.openxmlformats.org/officeDocument/2006/sharedTypes" xmlns:r="http://schemas.openxmlformats.org/officeDocument/2006/relationships" xmlns:a14="http://schemas.microsoft.com/office/drawing/2010/main" xmlns:mc="http://schemas.openxmlformats.org/markup-compatibility/2006" xmlns:a="http://schemas.openxmlformats.org/drawingml/2006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"/>
          <p:cNvSpPr/>
          <p:nvPr/>
        </p:nvSpPr>
        <p:spPr>
          <a:xfrm>
            <a:off x="5101589" y="2462840"/>
            <a:ext cx="3934969" cy="2213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900" b="1" i="0" u="none" kern="1200" spc="-50" baseline="0">
                <a:latin typeface="나눔고딕"/>
                <a:ea typeface="나눔고딕"/>
              </a:rPr>
              <a:t>-</a:t>
            </a:r>
          </a:p>
        </p:txBody>
      </p:sp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>
                <a:solidFill>
                  <a:srgbClr val="C00000"/>
                </a:solidFill>
                <a:uFillTx/>
                <a:latin typeface="나눔고딕 ExtraBold"/>
                <a:ea typeface="나눔고딕 ExtraBold"/>
              </a:rPr>
              <a:t>[Background 4]</a:t>
            </a:r>
            <a:endParaRPr lang="en-US" altLang="ko-KR" sz="1200" b="1">
              <a:solidFill>
                <a:srgbClr val="C00000"/>
              </a:solidFill>
              <a:uFillTx/>
              <a:latin typeface="나눔고딕 ExtraBold"/>
              <a:ea typeface="나눔고딕 ExtraBold"/>
            </a:endParaRPr>
          </a:p>
        </p:txBody>
      </p:sp>
      <p:cxnSp>
        <p:nvCxnSpPr>
          <p:cNvPr id="6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Administrator\Desktop\BACKGR~1\지하상가 침수 단전사고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20" y="1145958"/>
            <a:ext cx="3438181" cy="3360932"/>
          </a:xfrm>
          <a:prstGeom prst="rect">
            <a:avLst/>
          </a:prstGeom>
          <a:noFill/>
        </p:spPr>
      </p:pic>
      <p:pic>
        <p:nvPicPr>
          <p:cNvPr id="12" name="Picture 3" descr="C:\Users\Administrator\Desktop\BACKGR~1\지하상가 침수 단전사고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1822" y="1707630"/>
            <a:ext cx="3283885" cy="1543653"/>
          </a:xfrm>
          <a:prstGeom prst="rect">
            <a:avLst/>
          </a:prstGeom>
          <a:noFill/>
        </p:spPr>
      </p:pic>
      <p:pic>
        <p:nvPicPr>
          <p:cNvPr id="14" name="Picture 4" descr="C:\Users\Administrator\Desktop\BACKGR~1\지하상가 침수 단전사고-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1821" y="3238968"/>
            <a:ext cx="3283883" cy="466930"/>
          </a:xfrm>
          <a:prstGeom prst="rect">
            <a:avLst/>
          </a:prstGeom>
          <a:noFill/>
        </p:spPr>
      </p:pic>
      <p:sp>
        <p:nvSpPr>
          <p:cNvPr id="16" name="TextBox 11"/>
          <p:cNvSpPr/>
          <p:nvPr/>
        </p:nvSpPr>
        <p:spPr>
          <a:xfrm>
            <a:off x="1115520" y="4462985"/>
            <a:ext cx="8028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uFillTx/>
                <a:latin typeface="나눔고딕 ExtraBold"/>
                <a:ea typeface="나눔고딕 ExtraBold"/>
              </a:rPr>
              <a:t>지하상가 내에 </a:t>
            </a:r>
            <a:r>
              <a:rPr lang="ko-KR" altLang="en-US" sz="900">
                <a:solidFill>
                  <a:srgbClr val="C00000"/>
                </a:solidFill>
                <a:uFillTx/>
                <a:latin typeface="나눔고딕 ExtraBold"/>
                <a:ea typeface="나눔고딕 ExtraBold"/>
              </a:rPr>
              <a:t>시설물 관리 소홀</a:t>
            </a:r>
          </a:p>
        </p:txBody>
      </p:sp>
      <p:sp>
        <p:nvSpPr>
          <p:cNvPr id="11" name="TextBox 17"/>
          <p:cNvSpPr/>
          <p:nvPr/>
        </p:nvSpPr>
        <p:spPr>
          <a:xfrm>
            <a:off x="0" y="724990"/>
            <a:ext cx="111552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b="1" spc="-60" dirty="0">
                <a:uFillTx/>
                <a:latin typeface="나눔고딕 ExtraBold"/>
                <a:ea typeface="나눔고딕 ExtraBold"/>
              </a:rPr>
              <a:t>Background</a:t>
            </a:r>
            <a:endParaRPr lang="en-US" altLang="ko-KR" sz="800" b="1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6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a14="http://schemas.microsoft.com/office/drawing/2010/main">
    <mc:Choice Requires="a14">
      <p:transition/>
    </mc:Choice>
    <mc:Fallback xmlns:s="http://schemas.openxmlformats.org/officeDocument/2006/sharedTypes" xmlns:p14="http://schemas.microsoft.com/office/powerpoint/2010/main" xmlns="">
      <p:transition xmlns:p="http://schemas.openxmlformats.org/presentationml/2006/main" xmlns:p14="http://schemas.microsoft.com/office/powerpoint/2010/main" xmlns:s="http://schemas.openxmlformats.org/officeDocument/2006/sharedTypes" xmlns:r="http://schemas.openxmlformats.org/officeDocument/2006/relationships" xmlns:a14="http://schemas.microsoft.com/office/drawing/2010/main" xmlns:mc="http://schemas.openxmlformats.org/markup-compatibility/2006" xmlns:a="http://schemas.openxmlformats.org/drawingml/2006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200" cy="5143500"/>
          </a:xfrm>
          <a:prstGeom prst="rect">
            <a:avLst/>
          </a:prstGeom>
        </p:spPr>
      </p:pic>
      <p:sp>
        <p:nvSpPr>
          <p:cNvPr id="4" name="직사각형 7"/>
          <p:cNvSpPr/>
          <p:nvPr/>
        </p:nvSpPr>
        <p:spPr>
          <a:xfrm>
            <a:off x="-1800" y="0"/>
            <a:ext cx="9142200" cy="51435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TextBox 8"/>
          <p:cNvSpPr/>
          <p:nvPr/>
        </p:nvSpPr>
        <p:spPr>
          <a:xfrm>
            <a:off x="5690590" y="1854869"/>
            <a:ext cx="3418040" cy="4616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defRPr lang="ko-KR" altLang="en-US">
                <a:uFillTx/>
              </a:defRPr>
            </a:pPr>
            <a:r>
              <a:rPr lang="en-US" altLang="ko-KR" sz="2400" b="1" spc="-100">
                <a:solidFill>
                  <a:srgbClr val="FF0000"/>
                </a:solidFill>
                <a:uFillTx/>
                <a:latin typeface="나눔고딕 ExtraBold"/>
                <a:ea typeface="나눔고딕 ExtraBold"/>
              </a:rPr>
              <a:t>SMART UI/UX</a:t>
            </a:r>
          </a:p>
        </p:txBody>
      </p:sp>
      <p:sp>
        <p:nvSpPr>
          <p:cNvPr id="8" name="TextBox 9"/>
          <p:cNvSpPr/>
          <p:nvPr/>
        </p:nvSpPr>
        <p:spPr>
          <a:xfrm>
            <a:off x="6184569" y="2571750"/>
            <a:ext cx="2957632" cy="70788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defRPr lang="ko-KR" altLang="en-US">
                <a:uFillTx/>
              </a:defRPr>
            </a:pPr>
            <a:r>
              <a:rPr lang="en-US" altLang="ko-KR" sz="4000" b="1" spc="-100" dirty="0">
                <a:solidFill>
                  <a:schemeClr val="bg1"/>
                </a:solidFill>
                <a:uFillTx/>
                <a:latin typeface="나눔고딕"/>
                <a:ea typeface="나눔고딕"/>
              </a:rPr>
              <a:t>App Item</a:t>
            </a:r>
            <a:endParaRPr lang="en-US" altLang="ko-KR" sz="4000" b="1" i="0" u="none" kern="1200" spc="-100" baseline="0" dirty="0">
              <a:latin typeface="나눔고딕"/>
              <a:ea typeface="나눔고딕"/>
            </a:endParaRPr>
          </a:p>
        </p:txBody>
      </p:sp>
      <p:cxnSp>
        <p:nvCxnSpPr>
          <p:cNvPr id="10" name="직선 연결선 10"/>
          <p:cNvCxnSpPr>
            <a:cxnSpLocks/>
          </p:cNvCxnSpPr>
          <p:nvPr/>
        </p:nvCxnSpPr>
        <p:spPr>
          <a:xfrm flipV="1">
            <a:off x="7130790" y="1995670"/>
            <a:ext cx="0" cy="576080"/>
          </a:xfrm>
          <a:prstGeom prst="line">
            <a:avLst/>
          </a:prstGeom>
          <a:ln w="28575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/>
          <p:nvPr/>
        </p:nvSpPr>
        <p:spPr>
          <a:xfrm>
            <a:off x="5690590" y="2211700"/>
            <a:ext cx="3418040" cy="46935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defRPr lang="ko-KR" altLang="en-US">
                <a:uFillTx/>
              </a:defRPr>
            </a:pPr>
            <a:r>
              <a:rPr lang="en-US" altLang="ko-KR" sz="2450" b="1" spc="-70" dirty="0">
                <a:solidFill>
                  <a:schemeClr val="bg1"/>
                </a:solidFill>
                <a:uFillTx/>
                <a:latin typeface="나눔고딕 ExtraBold"/>
                <a:ea typeface="나눔고딕 ExtraBold"/>
              </a:rPr>
              <a:t>REALIZATION</a:t>
            </a:r>
          </a:p>
        </p:txBody>
      </p:sp>
      <p:cxnSp>
        <p:nvCxnSpPr>
          <p:cNvPr id="14" name="직선 연결선 12"/>
          <p:cNvCxnSpPr>
            <a:cxnSpLocks/>
          </p:cNvCxnSpPr>
          <p:nvPr/>
        </p:nvCxnSpPr>
        <p:spPr>
          <a:xfrm flipV="1">
            <a:off x="9102245" y="1995670"/>
            <a:ext cx="0" cy="576080"/>
          </a:xfrm>
          <a:prstGeom prst="line">
            <a:avLst/>
          </a:prstGeom>
          <a:ln w="28575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a14="http://schemas.microsoft.com/office/drawing/2010/main">
    <mc:Choice Requires="a14">
      <p:transition/>
    </mc:Choice>
    <mc:Fallback xmlns:s="http://schemas.openxmlformats.org/officeDocument/2006/sharedTypes" xmlns:p14="http://schemas.microsoft.com/office/powerpoint/2010/main" xmlns="">
      <p:transition xmlns:p="http://schemas.openxmlformats.org/presentationml/2006/main" xmlns:p14="http://schemas.microsoft.com/office/powerpoint/2010/main" xmlns:s="http://schemas.openxmlformats.org/officeDocument/2006/sharedTypes" xmlns:r="http://schemas.openxmlformats.org/officeDocument/2006/relationships" xmlns:a14="http://schemas.microsoft.com/office/drawing/2010/main" xmlns:mc="http://schemas.openxmlformats.org/markup-compatibility/2006" xmlns:a="http://schemas.openxmlformats.org/drawingml/2006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"/>
          <p:cNvSpPr/>
          <p:nvPr/>
        </p:nvSpPr>
        <p:spPr>
          <a:xfrm>
            <a:off x="4932050" y="2194939"/>
            <a:ext cx="3934969" cy="7848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 lang="ko-KR" altLang="en-US">
                <a:uFillTx/>
              </a:defRPr>
            </a:pPr>
            <a:r>
              <a:rPr lang="ko-KR" altLang="en-US" sz="1050" b="1" spc="-50">
                <a:uFillTx/>
                <a:latin typeface="나눔고딕 ExtraBold"/>
                <a:ea typeface="나눔고딕 ExtraBold"/>
              </a:rPr>
              <a:t>지하상가라는 넓지만 폐쇄적인 공간에서 존재하는 </a:t>
            </a:r>
            <a:endParaRPr lang="en-US" altLang="ko-KR" sz="1050" b="1" spc="-50">
              <a:uFillTx/>
              <a:latin typeface="나눔고딕 ExtraBold"/>
              <a:ea typeface="나눔고딕 ExtraBold"/>
            </a:endParaRPr>
          </a:p>
          <a:p>
            <a:pPr algn="ctr">
              <a:lnSpc>
                <a:spcPct val="150000"/>
              </a:lnSpc>
              <a:defRPr lang="ko-KR" altLang="en-US">
                <a:uFillTx/>
              </a:defRPr>
            </a:pPr>
            <a:r>
              <a:rPr lang="ko-KR" altLang="en-US" sz="1050" b="1" spc="-50">
                <a:uFillTx/>
                <a:latin typeface="나눔고딕 ExtraBold"/>
                <a:ea typeface="나눔고딕 ExtraBold"/>
              </a:rPr>
              <a:t>안전사고</a:t>
            </a:r>
            <a:r>
              <a:rPr lang="en-US" altLang="ko-KR" sz="1050" b="1" spc="-50">
                <a:uFillTx/>
                <a:latin typeface="나눔고딕 ExtraBold"/>
                <a:ea typeface="나눔고딕 ExtraBold"/>
              </a:rPr>
              <a:t>(</a:t>
            </a:r>
            <a:r>
              <a:rPr lang="ko-KR" altLang="en-US" sz="1050" b="1" spc="-50">
                <a:uFillTx/>
                <a:latin typeface="나눔고딕 ExtraBold"/>
                <a:ea typeface="나눔고딕 ExtraBold"/>
              </a:rPr>
              <a:t>화재</a:t>
            </a:r>
            <a:r>
              <a:rPr lang="en-US" altLang="ko-KR" sz="1050" b="1" spc="-50">
                <a:uFillTx/>
                <a:latin typeface="나눔고딕 ExtraBold"/>
                <a:ea typeface="나눔고딕 ExtraBold"/>
              </a:rPr>
              <a:t>, </a:t>
            </a:r>
            <a:r>
              <a:rPr lang="ko-KR" altLang="en-US" sz="1050" b="1" spc="-50">
                <a:uFillTx/>
                <a:latin typeface="나눔고딕 ExtraBold"/>
                <a:ea typeface="나눔고딕 ExtraBold"/>
              </a:rPr>
              <a:t>인명피해 등</a:t>
            </a:r>
            <a:r>
              <a:rPr lang="en-US" altLang="ko-KR" sz="1050" b="1" spc="-50">
                <a:uFillTx/>
                <a:latin typeface="나눔고딕 ExtraBold"/>
                <a:ea typeface="나눔고딕 ExtraBold"/>
              </a:rPr>
              <a:t>) </a:t>
            </a:r>
            <a:r>
              <a:rPr lang="ko-KR" altLang="en-US" sz="1050" b="1" spc="-50">
                <a:uFillTx/>
                <a:latin typeface="나눔고딕 ExtraBold"/>
                <a:ea typeface="나눔고딕 ExtraBold"/>
              </a:rPr>
              <a:t>들에 대응 가능한 </a:t>
            </a:r>
            <a:endParaRPr lang="en-US" altLang="ko-KR" sz="1050" b="1" spc="-50">
              <a:uFillTx/>
              <a:latin typeface="나눔고딕 ExtraBold"/>
              <a:ea typeface="나눔고딕 ExtraBold"/>
            </a:endParaRPr>
          </a:p>
          <a:p>
            <a:pPr algn="ctr">
              <a:lnSpc>
                <a:spcPct val="150000"/>
              </a:lnSpc>
              <a:defRPr lang="ko-KR" altLang="en-US">
                <a:uFillTx/>
              </a:defRPr>
            </a:pPr>
            <a:r>
              <a:rPr lang="ko-KR" altLang="en-US" sz="1050" b="1" spc="-50">
                <a:solidFill>
                  <a:srgbClr val="C00000"/>
                </a:solidFill>
                <a:uFillTx/>
                <a:latin typeface="나눔고딕 ExtraBold"/>
                <a:ea typeface="나눔고딕 ExtraBold"/>
              </a:rPr>
              <a:t>지하상가 안전관리 종합 어플리케이션</a:t>
            </a:r>
            <a:endParaRPr lang="en-US" altLang="ko-KR" sz="1050" b="1" i="0" u="none" kern="1200" spc="-50" baseline="0">
              <a:solidFill>
                <a:srgbClr val="C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" name="TextBox 4"/>
          <p:cNvSpPr/>
          <p:nvPr/>
        </p:nvSpPr>
        <p:spPr>
          <a:xfrm>
            <a:off x="1367982" y="699490"/>
            <a:ext cx="2880361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en-US" altLang="ko-KR" sz="1000" b="1" i="0" u="none" kern="1200" spc="0" baseline="0">
                <a:solidFill>
                  <a:srgbClr val="C00000"/>
                </a:solidFill>
                <a:latin typeface="나눔고딕 ExtraBold"/>
                <a:ea typeface="나눔고딕 ExtraBold"/>
              </a:rPr>
              <a:t>[App Item]</a:t>
            </a:r>
          </a:p>
        </p:txBody>
      </p:sp>
      <p:cxnSp>
        <p:nvCxnSpPr>
          <p:cNvPr id="6" name="직선 연결선 14"/>
          <p:cNvCxnSpPr/>
          <p:nvPr/>
        </p:nvCxnSpPr>
        <p:spPr>
          <a:xfrm>
            <a:off x="1115520" y="4279"/>
            <a:ext cx="0" cy="5139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2"/>
          <p:cNvSpPr/>
          <p:nvPr/>
        </p:nvSpPr>
        <p:spPr>
          <a:xfrm>
            <a:off x="1410850" y="1602002"/>
            <a:ext cx="2880361" cy="2308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i="0" u="none" kern="1200" spc="0" baseline="0">
                <a:latin typeface="나눔고딕 ExtraBold"/>
                <a:ea typeface="나눔고딕 ExtraBold"/>
              </a:rPr>
              <a:t>0</a:t>
            </a:r>
            <a:r>
              <a:rPr lang="en-US" altLang="ko-KR" sz="900" i="0" u="none" kern="1200" spc="0" baseline="0">
                <a:latin typeface="나눔고딕 ExtraBold"/>
                <a:ea typeface="나눔고딕 ExtraBold"/>
              </a:rPr>
              <a:t>1</a:t>
            </a:r>
            <a:r>
              <a:rPr lang="ko-KR" altLang="en-US" sz="900" i="0" u="none" kern="1200" spc="0" baseline="0">
                <a:latin typeface="나눔고딕 ExtraBold"/>
                <a:ea typeface="나눔고딕 ExtraBold"/>
              </a:rPr>
              <a:t>. 정전상황을 대비한 랜턴 기능</a:t>
            </a:r>
            <a:r>
              <a:rPr lang="en-US" altLang="ko-KR" sz="900" i="0" u="none" kern="1200" spc="0" baseline="0">
                <a:latin typeface="나눔고딕 ExtraBold"/>
                <a:ea typeface="나눔고딕 ExtraBold"/>
              </a:rPr>
              <a:t> </a:t>
            </a:r>
          </a:p>
        </p:txBody>
      </p:sp>
      <p:sp>
        <p:nvSpPr>
          <p:cNvPr id="12" name="TextBox 24"/>
          <p:cNvSpPr/>
          <p:nvPr/>
        </p:nvSpPr>
        <p:spPr>
          <a:xfrm>
            <a:off x="1427023" y="3376249"/>
            <a:ext cx="2975438" cy="2308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i="0" u="none" kern="1200" spc="0" baseline="0">
                <a:latin typeface="나눔고딕 ExtraBold"/>
                <a:ea typeface="나눔고딕 ExtraBold"/>
              </a:rPr>
              <a:t>0</a:t>
            </a:r>
            <a:r>
              <a:rPr lang="en-US" altLang="ko-KR" sz="900" i="0" u="none" kern="1200" spc="0" baseline="0">
                <a:latin typeface="나눔고딕 ExtraBold"/>
                <a:ea typeface="나눔고딕 ExtraBold"/>
              </a:rPr>
              <a:t>3</a:t>
            </a:r>
            <a:r>
              <a:rPr lang="ko-KR" altLang="en-US" sz="900" i="0" u="none" kern="1200" spc="0" baseline="0">
                <a:latin typeface="나눔고딕 ExtraBold"/>
                <a:ea typeface="나눔고딕 ExtraBold"/>
              </a:rPr>
              <a:t>. </a:t>
            </a:r>
            <a:r>
              <a:rPr lang="ko-KR" altLang="en-US" sz="900">
                <a:uFillTx/>
                <a:latin typeface="나눔고딕 ExtraBold"/>
                <a:ea typeface="나눔고딕 ExtraBold"/>
              </a:rPr>
              <a:t>앱</a:t>
            </a:r>
            <a:r>
              <a:rPr lang="ko-KR" altLang="en-US" sz="900" i="0" u="none" kern="1200" spc="0" baseline="0">
                <a:latin typeface="나눔고딕 ExtraBold"/>
                <a:ea typeface="나눔고딕 ExtraBold"/>
              </a:rPr>
              <a:t> 사용자들에게 응급상황 발생 시에 일괄 알림 기능</a:t>
            </a:r>
            <a:endParaRPr lang="en-US" altLang="ko-KR" sz="900" i="0" u="none" kern="1200" spc="0" baseline="0">
              <a:latin typeface="나눔고딕 ExtraBold"/>
              <a:ea typeface="나눔고딕 ExtraBold"/>
            </a:endParaRPr>
          </a:p>
        </p:txBody>
      </p:sp>
      <p:sp>
        <p:nvSpPr>
          <p:cNvPr id="14" name="TextBox 26"/>
          <p:cNvSpPr/>
          <p:nvPr/>
        </p:nvSpPr>
        <p:spPr>
          <a:xfrm>
            <a:off x="1410849" y="2489125"/>
            <a:ext cx="3737231" cy="2308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>
                <a:uFillTx/>
              </a:defRPr>
            </a:pPr>
            <a:r>
              <a:rPr lang="ko-KR" altLang="en-US" sz="900" i="0" u="none" kern="1200" spc="0" baseline="0">
                <a:latin typeface="나눔고딕 ExtraBold"/>
                <a:ea typeface="나눔고딕 ExtraBold"/>
              </a:rPr>
              <a:t>0</a:t>
            </a:r>
            <a:r>
              <a:rPr lang="en-US" altLang="ko-KR" sz="900" i="0" u="none" kern="1200" spc="0" baseline="0">
                <a:latin typeface="나눔고딕 ExtraBold"/>
                <a:ea typeface="나눔고딕 ExtraBold"/>
              </a:rPr>
              <a:t>2</a:t>
            </a:r>
            <a:r>
              <a:rPr lang="ko-KR" altLang="en-US" sz="900" i="0" u="none" kern="1200" spc="0" baseline="0">
                <a:latin typeface="나눔고딕 ExtraBold"/>
                <a:ea typeface="나눔고딕 ExtraBold"/>
              </a:rPr>
              <a:t>. 버튼 클릭으로 관리실이나 </a:t>
            </a:r>
            <a:r>
              <a:rPr lang="en-US" altLang="ko-KR" sz="900" i="0" u="none" kern="1200" spc="0" baseline="0">
                <a:latin typeface="나눔고딕 ExtraBold"/>
                <a:ea typeface="나눔고딕 ExtraBold"/>
              </a:rPr>
              <a:t>119 </a:t>
            </a:r>
            <a:r>
              <a:rPr lang="ko-KR" altLang="en-US" sz="900" i="0" u="none" kern="1200" spc="0" baseline="0">
                <a:latin typeface="나눔고딕 ExtraBold"/>
                <a:ea typeface="나눔고딕 ExtraBold"/>
              </a:rPr>
              <a:t>자동 연결 기능</a:t>
            </a:r>
            <a:endParaRPr lang="en-US" altLang="ko-KR" sz="900" i="0" u="none" kern="1200" spc="0" baseline="0">
              <a:latin typeface="나눔고딕 ExtraBold"/>
              <a:ea typeface="나눔고딕 ExtraBold"/>
            </a:endParaRPr>
          </a:p>
        </p:txBody>
      </p:sp>
      <p:sp>
        <p:nvSpPr>
          <p:cNvPr id="16" name="TextBox 6"/>
          <p:cNvSpPr/>
          <p:nvPr/>
        </p:nvSpPr>
        <p:spPr>
          <a:xfrm>
            <a:off x="4507610" y="2250723"/>
            <a:ext cx="64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290">
                <a:effectLst>
                  <a:outerShdw blurRad="50800" dist="50800" dir="5400000" algn="ctr" rotWithShape="0">
                    <a:srgbClr val="000000">
                      <a:alpha val="89000"/>
                    </a:srgbClr>
                  </a:outerShdw>
                </a:effectLst>
                <a:uFillTx/>
                <a:latin typeface="나눔고딕 ExtraBold"/>
                <a:ea typeface="나눔고딕 ExtraBold"/>
              </a:rPr>
              <a:t>&gt;&gt;</a:t>
            </a:r>
            <a:endParaRPr lang="ko-KR" altLang="en-US" sz="3600" spc="-290">
              <a:effectLst>
                <a:outerShdw blurRad="50800" dist="50800" dir="5400000" algn="ctr" rotWithShape="0">
                  <a:srgbClr val="000000">
                    <a:alpha val="89000"/>
                  </a:srgbClr>
                </a:outerShdw>
              </a:effectLst>
              <a:uFillTx/>
              <a:latin typeface="나눔고딕 ExtraBold"/>
              <a:ea typeface="나눔고딕 ExtraBold"/>
            </a:endParaRPr>
          </a:p>
        </p:txBody>
      </p:sp>
      <p:sp>
        <p:nvSpPr>
          <p:cNvPr id="11" name="TextBox 17"/>
          <p:cNvSpPr/>
          <p:nvPr/>
        </p:nvSpPr>
        <p:spPr>
          <a:xfrm>
            <a:off x="0" y="724990"/>
            <a:ext cx="1115520" cy="28777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Background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900" spc="-60" dirty="0">
                <a:uFillTx/>
                <a:latin typeface="나눔고딕 ExtraBold"/>
                <a:ea typeface="나눔고딕 ExtraBold"/>
              </a:rPr>
              <a:t>App Item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uFillTx/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spc="-60" dirty="0" smtClean="0">
                <a:solidFill>
                  <a:schemeClr val="bg1">
                    <a:lumMod val="65000"/>
                  </a:schemeClr>
                </a:solidFill>
                <a:uFillTx/>
                <a:latin typeface="나눔고딕 ExtraBold"/>
                <a:ea typeface="나눔고딕 ExtraBold"/>
              </a:rPr>
              <a:t>Benchmarking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Persona &amp; </a:t>
            </a: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Scenario</a:t>
            </a: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Menu Structure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r>
              <a:rPr lang="en-US" altLang="ko-KR" sz="800" b="1" spc="-6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</a:rPr>
              <a:t>Task Flow</a:t>
            </a: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b="1" spc="-6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>
              <a:defRPr lang="ko-KR" altLang="en-US">
                <a:uFillTx/>
              </a:defRPr>
            </a:pPr>
            <a:endParaRPr lang="en-US" altLang="ko-KR" sz="800" b="1" spc="-60" dirty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</a:endParaRPr>
          </a:p>
          <a:p>
            <a:pPr marL="285750" indent="-285750">
              <a:buAutoNum type="romanUcPeriod"/>
              <a:defRPr lang="ko-KR" altLang="en-US">
                <a:uFillTx/>
              </a:defRPr>
            </a:pPr>
            <a:endParaRPr lang="en-US" altLang="ko-KR" sz="800" spc="-60" dirty="0">
              <a:solidFill>
                <a:schemeClr val="bg1">
                  <a:lumMod val="65000"/>
                </a:schemeClr>
              </a:solidFill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spc="-100" dirty="0">
              <a:uFillTx/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  <a:p>
            <a:pPr marL="285750" indent="-285750" algn="ctr">
              <a:buAutoNum type="romanUcPeriod"/>
              <a:defRPr lang="ko-KR" altLang="en-US">
                <a:uFillTx/>
              </a:defRPr>
            </a:pPr>
            <a:endParaRPr lang="en-US" altLang="ko-KR" sz="1100" b="0" i="0" u="none" kern="1200" spc="-100" baseline="0" dirty="0">
              <a:latin typeface="나눔고딕 ExtraBold"/>
              <a:ea typeface="나눔고딕 Extra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>
                <a:uFillTx/>
              </a:defRPr>
            </a:pPr>
            <a:fld id="{A465C652-684F-706A-F549-ED516168FD72}" type="slidenum">
              <a:rPr lang="ko-KR" altLang="en-US" smtClean="0"/>
              <a:pPr>
                <a:defRPr lang="ko-KR" altLang="en-US">
                  <a:uFillTx/>
                </a:defRPr>
              </a:pPr>
              <a:t>8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a14="http://schemas.microsoft.com/office/drawing/2010/main">
    <mc:Choice Requires="a14">
      <p:transition/>
    </mc:Choice>
    <mc:Fallback xmlns:s="http://schemas.openxmlformats.org/officeDocument/2006/sharedTypes" xmlns:p14="http://schemas.microsoft.com/office/powerpoint/2010/main" xmlns="">
      <p:transition xmlns:p="http://schemas.openxmlformats.org/presentationml/2006/main" xmlns:p14="http://schemas.microsoft.com/office/powerpoint/2010/main" xmlns:s="http://schemas.openxmlformats.org/officeDocument/2006/sharedTypes" xmlns:r="http://schemas.openxmlformats.org/officeDocument/2006/relationships" xmlns:a14="http://schemas.microsoft.com/office/drawing/2010/main" xmlns:mc="http://schemas.openxmlformats.org/markup-compatibility/2006" xmlns:a="http://schemas.openxmlformats.org/drawingml/2006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1592</Words>
  <Application>Microsoft Office PowerPoint</Application>
  <PresentationFormat>화면 슬라이드 쇼(16:9)</PresentationFormat>
  <Paragraphs>1026</Paragraphs>
  <Slides>47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나눔고딕</vt:lpstr>
      <vt:lpstr>나눔고딕 ExtraBold</vt:lpstr>
      <vt:lpstr>맑은 고딕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미래</dc:creator>
  <cp:lastModifiedBy>510</cp:lastModifiedBy>
  <cp:revision>54</cp:revision>
  <dcterms:created xsi:type="dcterms:W3CDTF">2015-09-13T06:29:35Z</dcterms:created>
  <dcterms:modified xsi:type="dcterms:W3CDTF">2017-12-12T06:34:32Z</dcterms:modified>
</cp:coreProperties>
</file>